
<file path=[Content_Types].xml><?xml version="1.0" encoding="utf-8"?>
<Types xmlns="http://schemas.openxmlformats.org/package/2006/content-types">
  <Default Extension="bin" ContentType="application/vnd.ms-office.activeX"/>
  <Default Extension="gif" ContentType="image/gif"/>
  <Default Extension="jpe"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activeX/activeX1.xml" ContentType="application/vnd.ms-office.activeX+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1"/>
    <p:sldMasterId id="2147483693" r:id="rId2"/>
    <p:sldMasterId id="2147483705" r:id="rId3"/>
  </p:sldMasterIdLst>
  <p:sldIdLst>
    <p:sldId id="256" r:id="rId4"/>
    <p:sldId id="677" r:id="rId5"/>
    <p:sldId id="675" r:id="rId6"/>
    <p:sldId id="676" r:id="rId7"/>
    <p:sldId id="258" r:id="rId8"/>
    <p:sldId id="303" r:id="rId9"/>
    <p:sldId id="678" r:id="rId10"/>
    <p:sldId id="679" r:id="rId11"/>
    <p:sldId id="680" r:id="rId12"/>
    <p:sldId id="681" r:id="rId13"/>
    <p:sldId id="682" r:id="rId14"/>
    <p:sldId id="683" r:id="rId15"/>
    <p:sldId id="684" r:id="rId16"/>
    <p:sldId id="685" r:id="rId17"/>
    <p:sldId id="686" r:id="rId18"/>
    <p:sldId id="687" r:id="rId19"/>
    <p:sldId id="301" r:id="rId20"/>
    <p:sldId id="302" r:id="rId21"/>
    <p:sldId id="688" r:id="rId22"/>
    <p:sldId id="689" r:id="rId23"/>
    <p:sldId id="690" r:id="rId24"/>
    <p:sldId id="691" r:id="rId25"/>
    <p:sldId id="692" r:id="rId26"/>
    <p:sldId id="693" r:id="rId27"/>
    <p:sldId id="694" r:id="rId28"/>
    <p:sldId id="695" r:id="rId29"/>
    <p:sldId id="696" r:id="rId30"/>
    <p:sldId id="697" r:id="rId31"/>
    <p:sldId id="698" r:id="rId32"/>
    <p:sldId id="699" r:id="rId33"/>
    <p:sldId id="700" r:id="rId34"/>
    <p:sldId id="701" r:id="rId35"/>
    <p:sldId id="702" r:id="rId36"/>
    <p:sldId id="715" r:id="rId37"/>
    <p:sldId id="703" r:id="rId38"/>
    <p:sldId id="704" r:id="rId39"/>
    <p:sldId id="705" r:id="rId40"/>
    <p:sldId id="706" r:id="rId41"/>
    <p:sldId id="707" r:id="rId42"/>
    <p:sldId id="708" r:id="rId43"/>
    <p:sldId id="298" r:id="rId44"/>
    <p:sldId id="709" r:id="rId45"/>
    <p:sldId id="710" r:id="rId46"/>
    <p:sldId id="711" r:id="rId47"/>
    <p:sldId id="712" r:id="rId48"/>
    <p:sldId id="293" r:id="rId49"/>
    <p:sldId id="294" r:id="rId50"/>
    <p:sldId id="713" r:id="rId51"/>
    <p:sldId id="296" r:id="rId52"/>
    <p:sldId id="714" r:id="rId53"/>
    <p:sldId id="297" r:id="rId54"/>
    <p:sldId id="670" r:id="rId55"/>
    <p:sldId id="257" r:id="rId56"/>
    <p:sldId id="671" r:id="rId57"/>
    <p:sldId id="672" r:id="rId58"/>
    <p:sldId id="316" r:id="rId59"/>
    <p:sldId id="259" r:id="rId60"/>
    <p:sldId id="260" r:id="rId61"/>
    <p:sldId id="304" r:id="rId62"/>
    <p:sldId id="270" r:id="rId63"/>
    <p:sldId id="269" r:id="rId64"/>
    <p:sldId id="674" r:id="rId65"/>
    <p:sldId id="261" r:id="rId66"/>
    <p:sldId id="274" r:id="rId67"/>
    <p:sldId id="271" r:id="rId68"/>
    <p:sldId id="263" r:id="rId69"/>
    <p:sldId id="262" r:id="rId70"/>
    <p:sldId id="272" r:id="rId71"/>
    <p:sldId id="308" r:id="rId72"/>
    <p:sldId id="275" r:id="rId73"/>
    <p:sldId id="277" r:id="rId74"/>
    <p:sldId id="279" r:id="rId75"/>
    <p:sldId id="280" r:id="rId76"/>
    <p:sldId id="278" r:id="rId77"/>
    <p:sldId id="281" r:id="rId78"/>
    <p:sldId id="318" r:id="rId79"/>
    <p:sldId id="319" r:id="rId80"/>
    <p:sldId id="282" r:id="rId81"/>
    <p:sldId id="285" r:id="rId82"/>
    <p:sldId id="309" r:id="rId83"/>
    <p:sldId id="310" r:id="rId84"/>
    <p:sldId id="673" r:id="rId85"/>
    <p:sldId id="327" r:id="rId86"/>
    <p:sldId id="321" r:id="rId87"/>
    <p:sldId id="320" r:id="rId88"/>
    <p:sldId id="276" r:id="rId89"/>
    <p:sldId id="273" r:id="rId90"/>
    <p:sldId id="286" r:id="rId91"/>
    <p:sldId id="283" r:id="rId92"/>
    <p:sldId id="326" r:id="rId93"/>
    <p:sldId id="747" r:id="rId94"/>
    <p:sldId id="312" r:id="rId95"/>
    <p:sldId id="311" r:id="rId96"/>
    <p:sldId id="291" r:id="rId97"/>
    <p:sldId id="313" r:id="rId98"/>
    <p:sldId id="264" r:id="rId99"/>
    <p:sldId id="287" r:id="rId100"/>
    <p:sldId id="284" r:id="rId101"/>
    <p:sldId id="288" r:id="rId102"/>
    <p:sldId id="315" r:id="rId103"/>
    <p:sldId id="289" r:id="rId104"/>
    <p:sldId id="266" r:id="rId105"/>
    <p:sldId id="292" r:id="rId106"/>
    <p:sldId id="306" r:id="rId107"/>
    <p:sldId id="314" r:id="rId108"/>
    <p:sldId id="295" r:id="rId109"/>
    <p:sldId id="267" r:id="rId110"/>
    <p:sldId id="268" r:id="rId111"/>
    <p:sldId id="307" r:id="rId112"/>
    <p:sldId id="535" r:id="rId113"/>
    <p:sldId id="323" r:id="rId114"/>
    <p:sldId id="324" r:id="rId115"/>
    <p:sldId id="667" r:id="rId116"/>
    <p:sldId id="666" r:id="rId117"/>
    <p:sldId id="669" r:id="rId118"/>
    <p:sldId id="536" r:id="rId119"/>
    <p:sldId id="534" r:id="rId120"/>
    <p:sldId id="537" r:id="rId121"/>
    <p:sldId id="489" r:id="rId122"/>
    <p:sldId id="538" r:id="rId123"/>
    <p:sldId id="539" r:id="rId124"/>
    <p:sldId id="305" r:id="rId125"/>
    <p:sldId id="299" r:id="rId126"/>
    <p:sldId id="716" r:id="rId127"/>
    <p:sldId id="717" r:id="rId128"/>
    <p:sldId id="718" r:id="rId129"/>
    <p:sldId id="265" r:id="rId130"/>
    <p:sldId id="719" r:id="rId131"/>
    <p:sldId id="720" r:id="rId132"/>
    <p:sldId id="721" r:id="rId133"/>
    <p:sldId id="722" r:id="rId134"/>
    <p:sldId id="723" r:id="rId135"/>
    <p:sldId id="724" r:id="rId136"/>
    <p:sldId id="725" r:id="rId137"/>
    <p:sldId id="726" r:id="rId138"/>
    <p:sldId id="727" r:id="rId139"/>
    <p:sldId id="728" r:id="rId140"/>
    <p:sldId id="729" r:id="rId141"/>
    <p:sldId id="730" r:id="rId142"/>
    <p:sldId id="731" r:id="rId143"/>
    <p:sldId id="732" r:id="rId144"/>
    <p:sldId id="733" r:id="rId145"/>
    <p:sldId id="734" r:id="rId146"/>
    <p:sldId id="735" r:id="rId147"/>
    <p:sldId id="736" r:id="rId148"/>
    <p:sldId id="737" r:id="rId149"/>
    <p:sldId id="738" r:id="rId150"/>
    <p:sldId id="739" r:id="rId151"/>
    <p:sldId id="740" r:id="rId152"/>
    <p:sldId id="741" r:id="rId153"/>
    <p:sldId id="742" r:id="rId154"/>
    <p:sldId id="743" r:id="rId155"/>
    <p:sldId id="744" r:id="rId156"/>
    <p:sldId id="745" r:id="rId157"/>
    <p:sldId id="746" r:id="rId1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98" d="100"/>
          <a:sy n="98" d="100"/>
        </p:scale>
        <p:origin x="108"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presProps" Target="presProp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slide" Target="slides/slide137.xml"/><Relationship Id="rId145" Type="http://schemas.openxmlformats.org/officeDocument/2006/relationships/slide" Target="slides/slide142.xml"/><Relationship Id="rId153" Type="http://schemas.openxmlformats.org/officeDocument/2006/relationships/slide" Target="slides/slide150.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5512D11A-5CC6-11CF-8D67-00AA00BDCE1D}" ax:persistence="persistStream" r:id="rId1"/>
</file>

<file path=ppt/diagrams/_rels/data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7AFED-F46F-4A61-8118-1586ADE72DC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D566B28-9715-4A86-BB77-E147F275FC1B}" type="pres">
      <dgm:prSet presAssocID="{1627AFED-F46F-4A61-8118-1586ADE72DC4}" presName="root" presStyleCnt="0">
        <dgm:presLayoutVars>
          <dgm:dir/>
          <dgm:resizeHandles val="exact"/>
        </dgm:presLayoutVars>
      </dgm:prSet>
      <dgm:spPr/>
    </dgm:pt>
  </dgm:ptLst>
  <dgm:cxnLst>
    <dgm:cxn modelId="{6A48723E-42B2-4089-86E3-B9499E870427}" type="presOf" srcId="{1627AFED-F46F-4A61-8118-1586ADE72DC4}" destId="{0D566B28-9715-4A86-BB77-E147F275FC1B}" srcOrd="0"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927CCF-4753-4B8C-BEA4-AC00AE48F7E7}"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1950B2B-6A4F-471C-B764-33E3F15722F2}">
      <dgm:prSet/>
      <dgm:spPr/>
      <dgm:t>
        <a:bodyPr/>
        <a:lstStyle/>
        <a:p>
          <a:r>
            <a:rPr lang="en-US" b="1"/>
            <a:t>5. Avascular but innervated.</a:t>
          </a:r>
          <a:endParaRPr lang="en-US"/>
        </a:p>
      </dgm:t>
    </dgm:pt>
    <dgm:pt modelId="{EA84E3D8-6DFA-4C38-B0F6-A330E3D349AD}" type="parTrans" cxnId="{E4AD71F4-0251-4CF8-BAF8-C331D2DF2746}">
      <dgm:prSet/>
      <dgm:spPr/>
      <dgm:t>
        <a:bodyPr/>
        <a:lstStyle/>
        <a:p>
          <a:endParaRPr lang="en-US"/>
        </a:p>
      </dgm:t>
    </dgm:pt>
    <dgm:pt modelId="{2BDA03BF-5C08-42DD-AD4D-9009206AB541}" type="sibTrans" cxnId="{E4AD71F4-0251-4CF8-BAF8-C331D2DF2746}">
      <dgm:prSet/>
      <dgm:spPr/>
      <dgm:t>
        <a:bodyPr/>
        <a:lstStyle/>
        <a:p>
          <a:endParaRPr lang="en-US"/>
        </a:p>
      </dgm:t>
    </dgm:pt>
    <dgm:pt modelId="{971401B6-D281-4AB5-8A5C-C1AE589977F3}">
      <dgm:prSet/>
      <dgm:spPr/>
      <dgm:t>
        <a:bodyPr/>
        <a:lstStyle/>
        <a:p>
          <a:r>
            <a:rPr lang="en-US"/>
            <a:t>Whereas most tissues in the body are </a:t>
          </a:r>
          <a:r>
            <a:rPr lang="en-US" i="1"/>
            <a:t>vascular </a:t>
          </a:r>
          <a:r>
            <a:rPr lang="en-US"/>
            <a:t>(contain blood vessels), epithelium is </a:t>
          </a:r>
          <a:r>
            <a:rPr lang="en-US" i="1"/>
            <a:t>avascular, </a:t>
          </a:r>
          <a:r>
            <a:rPr lang="en-US"/>
            <a:t>meaning it lacks blood vessels.</a:t>
          </a:r>
        </a:p>
      </dgm:t>
    </dgm:pt>
    <dgm:pt modelId="{DC0B8127-1EC0-483D-B13D-05FBAE03509A}" type="parTrans" cxnId="{CF989C6C-45AA-4D82-B93C-E1CB03D70937}">
      <dgm:prSet/>
      <dgm:spPr/>
      <dgm:t>
        <a:bodyPr/>
        <a:lstStyle/>
        <a:p>
          <a:endParaRPr lang="en-US"/>
        </a:p>
      </dgm:t>
    </dgm:pt>
    <dgm:pt modelId="{28E3DF46-52A6-4E37-838B-7948A26AB052}" type="sibTrans" cxnId="{CF989C6C-45AA-4D82-B93C-E1CB03D70937}">
      <dgm:prSet/>
      <dgm:spPr/>
      <dgm:t>
        <a:bodyPr/>
        <a:lstStyle/>
        <a:p>
          <a:endParaRPr lang="en-US"/>
        </a:p>
      </dgm:t>
    </dgm:pt>
    <dgm:pt modelId="{AF90A0AB-DC0B-4F9B-988A-D64976268AB8}">
      <dgm:prSet/>
      <dgm:spPr/>
      <dgm:t>
        <a:bodyPr/>
        <a:lstStyle/>
        <a:p>
          <a:r>
            <a:rPr lang="en-US"/>
            <a:t>Epithelial cells receive their nutrients from capillaries in the underlying connective tissue. </a:t>
          </a:r>
        </a:p>
      </dgm:t>
    </dgm:pt>
    <dgm:pt modelId="{F3004076-4B8A-480B-9F5D-3D92612748A6}" type="parTrans" cxnId="{5015176B-7A32-46C6-9D36-1AFCF6791F88}">
      <dgm:prSet/>
      <dgm:spPr/>
      <dgm:t>
        <a:bodyPr/>
        <a:lstStyle/>
        <a:p>
          <a:endParaRPr lang="en-US"/>
        </a:p>
      </dgm:t>
    </dgm:pt>
    <dgm:pt modelId="{F073A8FE-D96B-4D03-8E04-68746163A906}" type="sibTrans" cxnId="{5015176B-7A32-46C6-9D36-1AFCF6791F88}">
      <dgm:prSet/>
      <dgm:spPr/>
      <dgm:t>
        <a:bodyPr/>
        <a:lstStyle/>
        <a:p>
          <a:endParaRPr lang="en-US"/>
        </a:p>
      </dgm:t>
    </dgm:pt>
    <dgm:pt modelId="{0C24C860-CCC6-4ACE-84D0-67C07B60CEC7}">
      <dgm:prSet/>
      <dgm:spPr/>
      <dgm:t>
        <a:bodyPr/>
        <a:lstStyle/>
        <a:p>
          <a:r>
            <a:rPr lang="en-US"/>
            <a:t>Although blood vessels do not penetrate epithelial sheets, nerve endings do; that is, epithelium is </a:t>
          </a:r>
          <a:r>
            <a:rPr lang="en-US" i="1"/>
            <a:t>innervated.</a:t>
          </a:r>
          <a:endParaRPr lang="en-US"/>
        </a:p>
      </dgm:t>
    </dgm:pt>
    <dgm:pt modelId="{D98AD224-5739-46A2-856C-9A1BA4495351}" type="parTrans" cxnId="{55B63748-BA44-42AE-98D5-595669EF0FE7}">
      <dgm:prSet/>
      <dgm:spPr/>
      <dgm:t>
        <a:bodyPr/>
        <a:lstStyle/>
        <a:p>
          <a:endParaRPr lang="en-US"/>
        </a:p>
      </dgm:t>
    </dgm:pt>
    <dgm:pt modelId="{176F2124-E046-4209-8E7D-A06E94EF07D2}" type="sibTrans" cxnId="{55B63748-BA44-42AE-98D5-595669EF0FE7}">
      <dgm:prSet/>
      <dgm:spPr/>
      <dgm:t>
        <a:bodyPr/>
        <a:lstStyle/>
        <a:p>
          <a:endParaRPr lang="en-US"/>
        </a:p>
      </dgm:t>
    </dgm:pt>
    <dgm:pt modelId="{D72018BE-4EC2-4DEF-B5BB-6D129F026D04}" type="pres">
      <dgm:prSet presAssocID="{F4927CCF-4753-4B8C-BEA4-AC00AE48F7E7}" presName="root" presStyleCnt="0">
        <dgm:presLayoutVars>
          <dgm:dir/>
          <dgm:resizeHandles val="exact"/>
        </dgm:presLayoutVars>
      </dgm:prSet>
      <dgm:spPr/>
    </dgm:pt>
    <dgm:pt modelId="{E59CD577-120A-4E82-8B70-673AD966D7AB}" type="pres">
      <dgm:prSet presAssocID="{81950B2B-6A4F-471C-B764-33E3F15722F2}" presName="compNode" presStyleCnt="0"/>
      <dgm:spPr/>
    </dgm:pt>
    <dgm:pt modelId="{6E56D4CF-7C78-475E-9A46-D35EBCE67368}" type="pres">
      <dgm:prSet presAssocID="{81950B2B-6A4F-471C-B764-33E3F15722F2}" presName="bgRect" presStyleLbl="bgShp" presStyleIdx="0" presStyleCnt="4"/>
      <dgm:spPr/>
    </dgm:pt>
    <dgm:pt modelId="{2DCB7F9B-CFF5-4930-B27D-85B573DE9533}" type="pres">
      <dgm:prSet presAssocID="{81950B2B-6A4F-471C-B764-33E3F15722F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771E9423-DDF3-4784-BE4D-A83720E77DDF}" type="pres">
      <dgm:prSet presAssocID="{81950B2B-6A4F-471C-B764-33E3F15722F2}" presName="spaceRect" presStyleCnt="0"/>
      <dgm:spPr/>
    </dgm:pt>
    <dgm:pt modelId="{C065E8F3-445F-4B93-8EA5-38D16F60F697}" type="pres">
      <dgm:prSet presAssocID="{81950B2B-6A4F-471C-B764-33E3F15722F2}" presName="parTx" presStyleLbl="revTx" presStyleIdx="0" presStyleCnt="4">
        <dgm:presLayoutVars>
          <dgm:chMax val="0"/>
          <dgm:chPref val="0"/>
        </dgm:presLayoutVars>
      </dgm:prSet>
      <dgm:spPr/>
    </dgm:pt>
    <dgm:pt modelId="{FB283ADE-94C8-4014-828F-CA941F5A5FD8}" type="pres">
      <dgm:prSet presAssocID="{2BDA03BF-5C08-42DD-AD4D-9009206AB541}" presName="sibTrans" presStyleCnt="0"/>
      <dgm:spPr/>
    </dgm:pt>
    <dgm:pt modelId="{7DE918F9-1DCF-4D66-8C92-E66505327831}" type="pres">
      <dgm:prSet presAssocID="{971401B6-D281-4AB5-8A5C-C1AE589977F3}" presName="compNode" presStyleCnt="0"/>
      <dgm:spPr/>
    </dgm:pt>
    <dgm:pt modelId="{15B771BE-9272-4B19-BF0A-9AB5C80164B1}" type="pres">
      <dgm:prSet presAssocID="{971401B6-D281-4AB5-8A5C-C1AE589977F3}" presName="bgRect" presStyleLbl="bgShp" presStyleIdx="1" presStyleCnt="4"/>
      <dgm:spPr/>
    </dgm:pt>
    <dgm:pt modelId="{6AAC56F6-B5D7-4270-B326-42728C66BE37}" type="pres">
      <dgm:prSet presAssocID="{971401B6-D281-4AB5-8A5C-C1AE589977F3}"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art with pulse"/>
        </a:ext>
      </dgm:extLst>
    </dgm:pt>
    <dgm:pt modelId="{67E1F7C2-1B07-472F-969F-504F9024E935}" type="pres">
      <dgm:prSet presAssocID="{971401B6-D281-4AB5-8A5C-C1AE589977F3}" presName="spaceRect" presStyleCnt="0"/>
      <dgm:spPr/>
    </dgm:pt>
    <dgm:pt modelId="{90B7AD2C-07FC-44AC-931B-ADE7F95F4476}" type="pres">
      <dgm:prSet presAssocID="{971401B6-D281-4AB5-8A5C-C1AE589977F3}" presName="parTx" presStyleLbl="revTx" presStyleIdx="1" presStyleCnt="4">
        <dgm:presLayoutVars>
          <dgm:chMax val="0"/>
          <dgm:chPref val="0"/>
        </dgm:presLayoutVars>
      </dgm:prSet>
      <dgm:spPr/>
    </dgm:pt>
    <dgm:pt modelId="{092BE895-41A6-45FB-9C37-EE889F2FFE91}" type="pres">
      <dgm:prSet presAssocID="{28E3DF46-52A6-4E37-838B-7948A26AB052}" presName="sibTrans" presStyleCnt="0"/>
      <dgm:spPr/>
    </dgm:pt>
    <dgm:pt modelId="{9D21E82A-176C-4385-A2AB-720E698A697F}" type="pres">
      <dgm:prSet presAssocID="{AF90A0AB-DC0B-4F9B-988A-D64976268AB8}" presName="compNode" presStyleCnt="0"/>
      <dgm:spPr/>
    </dgm:pt>
    <dgm:pt modelId="{B3F7FBEE-C79F-4BE3-868F-AF5EDF54E581}" type="pres">
      <dgm:prSet presAssocID="{AF90A0AB-DC0B-4F9B-988A-D64976268AB8}" presName="bgRect" presStyleLbl="bgShp" presStyleIdx="2" presStyleCnt="4"/>
      <dgm:spPr/>
    </dgm:pt>
    <dgm:pt modelId="{1237F67C-66EE-4E57-9E89-623F67A9F501}" type="pres">
      <dgm:prSet presAssocID="{AF90A0AB-DC0B-4F9B-988A-D64976268AB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mach"/>
        </a:ext>
      </dgm:extLst>
    </dgm:pt>
    <dgm:pt modelId="{DCEEC62B-2D93-4366-B8A2-01CAD3AF3943}" type="pres">
      <dgm:prSet presAssocID="{AF90A0AB-DC0B-4F9B-988A-D64976268AB8}" presName="spaceRect" presStyleCnt="0"/>
      <dgm:spPr/>
    </dgm:pt>
    <dgm:pt modelId="{8612F62F-0389-453B-A84A-0AA77BC41653}" type="pres">
      <dgm:prSet presAssocID="{AF90A0AB-DC0B-4F9B-988A-D64976268AB8}" presName="parTx" presStyleLbl="revTx" presStyleIdx="2" presStyleCnt="4">
        <dgm:presLayoutVars>
          <dgm:chMax val="0"/>
          <dgm:chPref val="0"/>
        </dgm:presLayoutVars>
      </dgm:prSet>
      <dgm:spPr/>
    </dgm:pt>
    <dgm:pt modelId="{79FEDE78-DA34-4661-9C8B-4992A1A96EB0}" type="pres">
      <dgm:prSet presAssocID="{F073A8FE-D96B-4D03-8E04-68746163A906}" presName="sibTrans" presStyleCnt="0"/>
      <dgm:spPr/>
    </dgm:pt>
    <dgm:pt modelId="{24B697E8-9AFC-4845-A351-1E66025F3A7E}" type="pres">
      <dgm:prSet presAssocID="{0C24C860-CCC6-4ACE-84D0-67C07B60CEC7}" presName="compNode" presStyleCnt="0"/>
      <dgm:spPr/>
    </dgm:pt>
    <dgm:pt modelId="{C6037629-8F45-4264-831F-06EA5D87ACA7}" type="pres">
      <dgm:prSet presAssocID="{0C24C860-CCC6-4ACE-84D0-67C07B60CEC7}" presName="bgRect" presStyleLbl="bgShp" presStyleIdx="3" presStyleCnt="4"/>
      <dgm:spPr/>
    </dgm:pt>
    <dgm:pt modelId="{1E5DB029-5E15-4AAC-95DB-72257A504A60}" type="pres">
      <dgm:prSet presAssocID="{0C24C860-CCC6-4ACE-84D0-67C07B60CEC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kull"/>
        </a:ext>
      </dgm:extLst>
    </dgm:pt>
    <dgm:pt modelId="{E15C81C6-70BE-4B39-BE23-53C98D87BE15}" type="pres">
      <dgm:prSet presAssocID="{0C24C860-CCC6-4ACE-84D0-67C07B60CEC7}" presName="spaceRect" presStyleCnt="0"/>
      <dgm:spPr/>
    </dgm:pt>
    <dgm:pt modelId="{8A80912C-22B4-4100-ABCC-2AEA48E88765}" type="pres">
      <dgm:prSet presAssocID="{0C24C860-CCC6-4ACE-84D0-67C07B60CEC7}" presName="parTx" presStyleLbl="revTx" presStyleIdx="3" presStyleCnt="4">
        <dgm:presLayoutVars>
          <dgm:chMax val="0"/>
          <dgm:chPref val="0"/>
        </dgm:presLayoutVars>
      </dgm:prSet>
      <dgm:spPr/>
    </dgm:pt>
  </dgm:ptLst>
  <dgm:cxnLst>
    <dgm:cxn modelId="{C06FA245-BDFA-40FD-A418-AD7AC6E93A6D}" type="presOf" srcId="{81950B2B-6A4F-471C-B764-33E3F15722F2}" destId="{C065E8F3-445F-4B93-8EA5-38D16F60F697}" srcOrd="0" destOrd="0" presId="urn:microsoft.com/office/officeart/2018/2/layout/IconVerticalSolidList"/>
    <dgm:cxn modelId="{55B63748-BA44-42AE-98D5-595669EF0FE7}" srcId="{F4927CCF-4753-4B8C-BEA4-AC00AE48F7E7}" destId="{0C24C860-CCC6-4ACE-84D0-67C07B60CEC7}" srcOrd="3" destOrd="0" parTransId="{D98AD224-5739-46A2-856C-9A1BA4495351}" sibTransId="{176F2124-E046-4209-8E7D-A06E94EF07D2}"/>
    <dgm:cxn modelId="{5015176B-7A32-46C6-9D36-1AFCF6791F88}" srcId="{F4927CCF-4753-4B8C-BEA4-AC00AE48F7E7}" destId="{AF90A0AB-DC0B-4F9B-988A-D64976268AB8}" srcOrd="2" destOrd="0" parTransId="{F3004076-4B8A-480B-9F5D-3D92612748A6}" sibTransId="{F073A8FE-D96B-4D03-8E04-68746163A906}"/>
    <dgm:cxn modelId="{CF989C6C-45AA-4D82-B93C-E1CB03D70937}" srcId="{F4927CCF-4753-4B8C-BEA4-AC00AE48F7E7}" destId="{971401B6-D281-4AB5-8A5C-C1AE589977F3}" srcOrd="1" destOrd="0" parTransId="{DC0B8127-1EC0-483D-B13D-05FBAE03509A}" sibTransId="{28E3DF46-52A6-4E37-838B-7948A26AB052}"/>
    <dgm:cxn modelId="{390A7CA9-7716-4103-A121-88EFD0B9DD79}" type="presOf" srcId="{971401B6-D281-4AB5-8A5C-C1AE589977F3}" destId="{90B7AD2C-07FC-44AC-931B-ADE7F95F4476}" srcOrd="0" destOrd="0" presId="urn:microsoft.com/office/officeart/2018/2/layout/IconVerticalSolidList"/>
    <dgm:cxn modelId="{694177B0-047C-499F-A1CB-3A249BB5ABEC}" type="presOf" srcId="{AF90A0AB-DC0B-4F9B-988A-D64976268AB8}" destId="{8612F62F-0389-453B-A84A-0AA77BC41653}" srcOrd="0" destOrd="0" presId="urn:microsoft.com/office/officeart/2018/2/layout/IconVerticalSolidList"/>
    <dgm:cxn modelId="{B6854DD9-CD14-4996-9119-F8E33353643F}" type="presOf" srcId="{0C24C860-CCC6-4ACE-84D0-67C07B60CEC7}" destId="{8A80912C-22B4-4100-ABCC-2AEA48E88765}" srcOrd="0" destOrd="0" presId="urn:microsoft.com/office/officeart/2018/2/layout/IconVerticalSolidList"/>
    <dgm:cxn modelId="{FF09B2EF-FDB6-48AE-B098-D1F82531BB02}" type="presOf" srcId="{F4927CCF-4753-4B8C-BEA4-AC00AE48F7E7}" destId="{D72018BE-4EC2-4DEF-B5BB-6D129F026D04}" srcOrd="0" destOrd="0" presId="urn:microsoft.com/office/officeart/2018/2/layout/IconVerticalSolidList"/>
    <dgm:cxn modelId="{E4AD71F4-0251-4CF8-BAF8-C331D2DF2746}" srcId="{F4927CCF-4753-4B8C-BEA4-AC00AE48F7E7}" destId="{81950B2B-6A4F-471C-B764-33E3F15722F2}" srcOrd="0" destOrd="0" parTransId="{EA84E3D8-6DFA-4C38-B0F6-A330E3D349AD}" sibTransId="{2BDA03BF-5C08-42DD-AD4D-9009206AB541}"/>
    <dgm:cxn modelId="{CD3C0076-4D6F-44DE-9487-90D485B59A37}" type="presParOf" srcId="{D72018BE-4EC2-4DEF-B5BB-6D129F026D04}" destId="{E59CD577-120A-4E82-8B70-673AD966D7AB}" srcOrd="0" destOrd="0" presId="urn:microsoft.com/office/officeart/2018/2/layout/IconVerticalSolidList"/>
    <dgm:cxn modelId="{DF77FB00-51CC-4594-B391-4AAD7DFD68A7}" type="presParOf" srcId="{E59CD577-120A-4E82-8B70-673AD966D7AB}" destId="{6E56D4CF-7C78-475E-9A46-D35EBCE67368}" srcOrd="0" destOrd="0" presId="urn:microsoft.com/office/officeart/2018/2/layout/IconVerticalSolidList"/>
    <dgm:cxn modelId="{567DBAB9-D306-4A9A-A4A8-9FA449F8B7AA}" type="presParOf" srcId="{E59CD577-120A-4E82-8B70-673AD966D7AB}" destId="{2DCB7F9B-CFF5-4930-B27D-85B573DE9533}" srcOrd="1" destOrd="0" presId="urn:microsoft.com/office/officeart/2018/2/layout/IconVerticalSolidList"/>
    <dgm:cxn modelId="{BB307F14-5621-45C5-8560-4166BFB74602}" type="presParOf" srcId="{E59CD577-120A-4E82-8B70-673AD966D7AB}" destId="{771E9423-DDF3-4784-BE4D-A83720E77DDF}" srcOrd="2" destOrd="0" presId="urn:microsoft.com/office/officeart/2018/2/layout/IconVerticalSolidList"/>
    <dgm:cxn modelId="{29CA0752-E1D9-43DE-9F7B-A1431416E7EF}" type="presParOf" srcId="{E59CD577-120A-4E82-8B70-673AD966D7AB}" destId="{C065E8F3-445F-4B93-8EA5-38D16F60F697}" srcOrd="3" destOrd="0" presId="urn:microsoft.com/office/officeart/2018/2/layout/IconVerticalSolidList"/>
    <dgm:cxn modelId="{7593C54B-A13B-4D47-948D-F331DFE4A3A6}" type="presParOf" srcId="{D72018BE-4EC2-4DEF-B5BB-6D129F026D04}" destId="{FB283ADE-94C8-4014-828F-CA941F5A5FD8}" srcOrd="1" destOrd="0" presId="urn:microsoft.com/office/officeart/2018/2/layout/IconVerticalSolidList"/>
    <dgm:cxn modelId="{3ECDF4E7-A856-43F9-9572-A64AFD01EEB9}" type="presParOf" srcId="{D72018BE-4EC2-4DEF-B5BB-6D129F026D04}" destId="{7DE918F9-1DCF-4D66-8C92-E66505327831}" srcOrd="2" destOrd="0" presId="urn:microsoft.com/office/officeart/2018/2/layout/IconVerticalSolidList"/>
    <dgm:cxn modelId="{D4C97581-E99B-441A-BE5B-96635E24B27E}" type="presParOf" srcId="{7DE918F9-1DCF-4D66-8C92-E66505327831}" destId="{15B771BE-9272-4B19-BF0A-9AB5C80164B1}" srcOrd="0" destOrd="0" presId="urn:microsoft.com/office/officeart/2018/2/layout/IconVerticalSolidList"/>
    <dgm:cxn modelId="{91B76D00-8BDC-4F3B-AB56-ECF0186309F4}" type="presParOf" srcId="{7DE918F9-1DCF-4D66-8C92-E66505327831}" destId="{6AAC56F6-B5D7-4270-B326-42728C66BE37}" srcOrd="1" destOrd="0" presId="urn:microsoft.com/office/officeart/2018/2/layout/IconVerticalSolidList"/>
    <dgm:cxn modelId="{D0F36289-8C71-4623-BFB4-0C88C2458208}" type="presParOf" srcId="{7DE918F9-1DCF-4D66-8C92-E66505327831}" destId="{67E1F7C2-1B07-472F-969F-504F9024E935}" srcOrd="2" destOrd="0" presId="urn:microsoft.com/office/officeart/2018/2/layout/IconVerticalSolidList"/>
    <dgm:cxn modelId="{935A2E73-E23C-467E-BF38-35C498C839C7}" type="presParOf" srcId="{7DE918F9-1DCF-4D66-8C92-E66505327831}" destId="{90B7AD2C-07FC-44AC-931B-ADE7F95F4476}" srcOrd="3" destOrd="0" presId="urn:microsoft.com/office/officeart/2018/2/layout/IconVerticalSolidList"/>
    <dgm:cxn modelId="{1DCC9152-E177-41F5-BA84-4785AFDBF8E5}" type="presParOf" srcId="{D72018BE-4EC2-4DEF-B5BB-6D129F026D04}" destId="{092BE895-41A6-45FB-9C37-EE889F2FFE91}" srcOrd="3" destOrd="0" presId="urn:microsoft.com/office/officeart/2018/2/layout/IconVerticalSolidList"/>
    <dgm:cxn modelId="{27C3D6AF-7342-40B5-8084-9266B463A48F}" type="presParOf" srcId="{D72018BE-4EC2-4DEF-B5BB-6D129F026D04}" destId="{9D21E82A-176C-4385-A2AB-720E698A697F}" srcOrd="4" destOrd="0" presId="urn:microsoft.com/office/officeart/2018/2/layout/IconVerticalSolidList"/>
    <dgm:cxn modelId="{B36FFE24-B87D-405F-99D5-4F9191FBC49A}" type="presParOf" srcId="{9D21E82A-176C-4385-A2AB-720E698A697F}" destId="{B3F7FBEE-C79F-4BE3-868F-AF5EDF54E581}" srcOrd="0" destOrd="0" presId="urn:microsoft.com/office/officeart/2018/2/layout/IconVerticalSolidList"/>
    <dgm:cxn modelId="{07DF3CF0-8744-4EEE-9CC8-90876ED4D336}" type="presParOf" srcId="{9D21E82A-176C-4385-A2AB-720E698A697F}" destId="{1237F67C-66EE-4E57-9E89-623F67A9F501}" srcOrd="1" destOrd="0" presId="urn:microsoft.com/office/officeart/2018/2/layout/IconVerticalSolidList"/>
    <dgm:cxn modelId="{C5B46F2F-8834-4DF9-815E-51847F445695}" type="presParOf" srcId="{9D21E82A-176C-4385-A2AB-720E698A697F}" destId="{DCEEC62B-2D93-4366-B8A2-01CAD3AF3943}" srcOrd="2" destOrd="0" presId="urn:microsoft.com/office/officeart/2018/2/layout/IconVerticalSolidList"/>
    <dgm:cxn modelId="{310495B5-5620-4856-BDE7-5F847C7AAEE2}" type="presParOf" srcId="{9D21E82A-176C-4385-A2AB-720E698A697F}" destId="{8612F62F-0389-453B-A84A-0AA77BC41653}" srcOrd="3" destOrd="0" presId="urn:microsoft.com/office/officeart/2018/2/layout/IconVerticalSolidList"/>
    <dgm:cxn modelId="{157FCDA4-2E29-4F02-957A-5CB5BB2C53A0}" type="presParOf" srcId="{D72018BE-4EC2-4DEF-B5BB-6D129F026D04}" destId="{79FEDE78-DA34-4661-9C8B-4992A1A96EB0}" srcOrd="5" destOrd="0" presId="urn:microsoft.com/office/officeart/2018/2/layout/IconVerticalSolidList"/>
    <dgm:cxn modelId="{79BA6B7F-5BAE-47D7-806A-3F2CE4D84CCC}" type="presParOf" srcId="{D72018BE-4EC2-4DEF-B5BB-6D129F026D04}" destId="{24B697E8-9AFC-4845-A351-1E66025F3A7E}" srcOrd="6" destOrd="0" presId="urn:microsoft.com/office/officeart/2018/2/layout/IconVerticalSolidList"/>
    <dgm:cxn modelId="{FD9B852A-A13C-4B86-A8FB-5789570FA88D}" type="presParOf" srcId="{24B697E8-9AFC-4845-A351-1E66025F3A7E}" destId="{C6037629-8F45-4264-831F-06EA5D87ACA7}" srcOrd="0" destOrd="0" presId="urn:microsoft.com/office/officeart/2018/2/layout/IconVerticalSolidList"/>
    <dgm:cxn modelId="{DD04C36F-AAB1-458E-A17F-066E0EEE8C5C}" type="presParOf" srcId="{24B697E8-9AFC-4845-A351-1E66025F3A7E}" destId="{1E5DB029-5E15-4AAC-95DB-72257A504A60}" srcOrd="1" destOrd="0" presId="urn:microsoft.com/office/officeart/2018/2/layout/IconVerticalSolidList"/>
    <dgm:cxn modelId="{E35D7FE4-2F56-4384-98EC-7A2769CA6186}" type="presParOf" srcId="{24B697E8-9AFC-4845-A351-1E66025F3A7E}" destId="{E15C81C6-70BE-4B39-BE23-53C98D87BE15}" srcOrd="2" destOrd="0" presId="urn:microsoft.com/office/officeart/2018/2/layout/IconVerticalSolidList"/>
    <dgm:cxn modelId="{F6AF729D-BC6F-421F-A9C0-B21CB98524C8}" type="presParOf" srcId="{24B697E8-9AFC-4845-A351-1E66025F3A7E}" destId="{8A80912C-22B4-4100-ABCC-2AEA48E8876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B420603-1FBD-477C-A3D8-371F3794A87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48AB4A5-5538-4083-B462-1E7EC243A4AD}">
      <dgm:prSet/>
      <dgm:spPr/>
      <dgm:t>
        <a:bodyPr/>
        <a:lstStyle/>
        <a:p>
          <a:pPr>
            <a:lnSpc>
              <a:spcPct val="100000"/>
            </a:lnSpc>
          </a:pPr>
          <a:r>
            <a:rPr lang="en-US"/>
            <a:t>Stratified epithelia contain two or more layers of cells.</a:t>
          </a:r>
        </a:p>
      </dgm:t>
    </dgm:pt>
    <dgm:pt modelId="{A6301021-66BF-4EB6-88E0-D809B1B30239}" type="parTrans" cxnId="{2C68661C-6B5B-4CBF-8EC2-2C8973764D5A}">
      <dgm:prSet/>
      <dgm:spPr/>
      <dgm:t>
        <a:bodyPr/>
        <a:lstStyle/>
        <a:p>
          <a:endParaRPr lang="en-US"/>
        </a:p>
      </dgm:t>
    </dgm:pt>
    <dgm:pt modelId="{3AF888C4-7301-4DAD-809E-71C38B29015C}" type="sibTrans" cxnId="{2C68661C-6B5B-4CBF-8EC2-2C8973764D5A}">
      <dgm:prSet/>
      <dgm:spPr/>
      <dgm:t>
        <a:bodyPr/>
        <a:lstStyle/>
        <a:p>
          <a:endParaRPr lang="en-US"/>
        </a:p>
      </dgm:t>
    </dgm:pt>
    <dgm:pt modelId="{3A9CECE1-8038-4220-BC08-FF3B374A55B8}">
      <dgm:prSet/>
      <dgm:spPr/>
      <dgm:t>
        <a:bodyPr/>
        <a:lstStyle/>
        <a:p>
          <a:pPr>
            <a:lnSpc>
              <a:spcPct val="100000"/>
            </a:lnSpc>
          </a:pPr>
          <a:r>
            <a:rPr lang="en-US"/>
            <a:t>They regenerate from below; that is, the basal cells divide and push apically to replace the older surface cells. </a:t>
          </a:r>
        </a:p>
      </dgm:t>
    </dgm:pt>
    <dgm:pt modelId="{0FFFAA79-23A0-486D-AF56-8C7F32910DE7}" type="parTrans" cxnId="{D3C55EF2-E345-4C9C-AD95-7A059C6A6F30}">
      <dgm:prSet/>
      <dgm:spPr/>
      <dgm:t>
        <a:bodyPr/>
        <a:lstStyle/>
        <a:p>
          <a:endParaRPr lang="en-US"/>
        </a:p>
      </dgm:t>
    </dgm:pt>
    <dgm:pt modelId="{F15BB349-7ACF-49CF-BBD3-0352FAF3232E}" type="sibTrans" cxnId="{D3C55EF2-E345-4C9C-AD95-7A059C6A6F30}">
      <dgm:prSet/>
      <dgm:spPr/>
      <dgm:t>
        <a:bodyPr/>
        <a:lstStyle/>
        <a:p>
          <a:endParaRPr lang="en-US"/>
        </a:p>
      </dgm:t>
    </dgm:pt>
    <dgm:pt modelId="{0BED5BF5-2D1F-4ABC-A29C-B1C38FE3AC89}">
      <dgm:prSet/>
      <dgm:spPr/>
      <dgm:t>
        <a:bodyPr/>
        <a:lstStyle/>
        <a:p>
          <a:pPr>
            <a:lnSpc>
              <a:spcPct val="100000"/>
            </a:lnSpc>
          </a:pPr>
          <a:r>
            <a:rPr lang="en-US"/>
            <a:t>Stratified epithelia are more durable than simple epithelia, and their major (but not only) role is protection.</a:t>
          </a:r>
        </a:p>
      </dgm:t>
    </dgm:pt>
    <dgm:pt modelId="{8D4547FC-4920-418A-8841-5D2AF806DBB7}" type="parTrans" cxnId="{D6602A23-36EA-4165-A8CB-FA324AF5F444}">
      <dgm:prSet/>
      <dgm:spPr/>
      <dgm:t>
        <a:bodyPr/>
        <a:lstStyle/>
        <a:p>
          <a:endParaRPr lang="en-US"/>
        </a:p>
      </dgm:t>
    </dgm:pt>
    <dgm:pt modelId="{07A9872F-161B-428D-B306-AD14437C6C91}" type="sibTrans" cxnId="{D6602A23-36EA-4165-A8CB-FA324AF5F444}">
      <dgm:prSet/>
      <dgm:spPr/>
      <dgm:t>
        <a:bodyPr/>
        <a:lstStyle/>
        <a:p>
          <a:endParaRPr lang="en-US"/>
        </a:p>
      </dgm:t>
    </dgm:pt>
    <dgm:pt modelId="{4F76963B-A45D-48DF-A931-5E90D8EB7FCD}" type="pres">
      <dgm:prSet presAssocID="{1B420603-1FBD-477C-A3D8-371F3794A87D}" presName="root" presStyleCnt="0">
        <dgm:presLayoutVars>
          <dgm:dir/>
          <dgm:resizeHandles val="exact"/>
        </dgm:presLayoutVars>
      </dgm:prSet>
      <dgm:spPr/>
    </dgm:pt>
    <dgm:pt modelId="{AA0CA3ED-E318-43EA-B859-6018BD982D54}" type="pres">
      <dgm:prSet presAssocID="{C48AB4A5-5538-4083-B462-1E7EC243A4AD}" presName="compNode" presStyleCnt="0"/>
      <dgm:spPr/>
    </dgm:pt>
    <dgm:pt modelId="{31298A80-284A-4ECA-9E3C-6BAB64706A47}" type="pres">
      <dgm:prSet presAssocID="{C48AB4A5-5538-4083-B462-1E7EC243A4AD}" presName="bgRect" presStyleLbl="bgShp" presStyleIdx="0" presStyleCnt="3"/>
      <dgm:spPr>
        <a:solidFill>
          <a:schemeClr val="accent5">
            <a:lumMod val="75000"/>
          </a:schemeClr>
        </a:solidFill>
      </dgm:spPr>
    </dgm:pt>
    <dgm:pt modelId="{9D410EF9-E6D5-492E-9FA7-36DB6235A5E1}" type="pres">
      <dgm:prSet presAssocID="{C48AB4A5-5538-4083-B462-1E7EC243A4A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20B72399-3DB9-49A6-BC5D-E68149B911EA}" type="pres">
      <dgm:prSet presAssocID="{C48AB4A5-5538-4083-B462-1E7EC243A4AD}" presName="spaceRect" presStyleCnt="0"/>
      <dgm:spPr/>
    </dgm:pt>
    <dgm:pt modelId="{631C34EC-D31A-48D0-9EC6-178814E36FEA}" type="pres">
      <dgm:prSet presAssocID="{C48AB4A5-5538-4083-B462-1E7EC243A4AD}" presName="parTx" presStyleLbl="revTx" presStyleIdx="0" presStyleCnt="3">
        <dgm:presLayoutVars>
          <dgm:chMax val="0"/>
          <dgm:chPref val="0"/>
        </dgm:presLayoutVars>
      </dgm:prSet>
      <dgm:spPr/>
    </dgm:pt>
    <dgm:pt modelId="{58B85A95-F192-49A0-9547-D394A0E8FFF0}" type="pres">
      <dgm:prSet presAssocID="{3AF888C4-7301-4DAD-809E-71C38B29015C}" presName="sibTrans" presStyleCnt="0"/>
      <dgm:spPr/>
    </dgm:pt>
    <dgm:pt modelId="{0353A1D6-733A-40E5-96C0-6A3027F943C6}" type="pres">
      <dgm:prSet presAssocID="{3A9CECE1-8038-4220-BC08-FF3B374A55B8}" presName="compNode" presStyleCnt="0"/>
      <dgm:spPr/>
    </dgm:pt>
    <dgm:pt modelId="{EBD8DB9F-FCA3-4818-A175-6C784D324C8D}" type="pres">
      <dgm:prSet presAssocID="{3A9CECE1-8038-4220-BC08-FF3B374A55B8}" presName="bgRect" presStyleLbl="bgShp" presStyleIdx="1" presStyleCnt="3"/>
      <dgm:spPr>
        <a:solidFill>
          <a:srgbClr val="002060"/>
        </a:solidFill>
      </dgm:spPr>
    </dgm:pt>
    <dgm:pt modelId="{73335EE6-0B42-4689-AEFE-8CE9E1C55CA6}" type="pres">
      <dgm:prSet presAssocID="{3A9CECE1-8038-4220-BC08-FF3B374A55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icroscope"/>
        </a:ext>
      </dgm:extLst>
    </dgm:pt>
    <dgm:pt modelId="{EE5A7536-AB55-42E8-9BEB-42567A29EA6F}" type="pres">
      <dgm:prSet presAssocID="{3A9CECE1-8038-4220-BC08-FF3B374A55B8}" presName="spaceRect" presStyleCnt="0"/>
      <dgm:spPr/>
    </dgm:pt>
    <dgm:pt modelId="{21C6DE86-3BBD-459C-9950-DFE8D8053664}" type="pres">
      <dgm:prSet presAssocID="{3A9CECE1-8038-4220-BC08-FF3B374A55B8}" presName="parTx" presStyleLbl="revTx" presStyleIdx="1" presStyleCnt="3">
        <dgm:presLayoutVars>
          <dgm:chMax val="0"/>
          <dgm:chPref val="0"/>
        </dgm:presLayoutVars>
      </dgm:prSet>
      <dgm:spPr/>
    </dgm:pt>
    <dgm:pt modelId="{E497F8A5-9E1A-45BA-AB42-4575B0C10267}" type="pres">
      <dgm:prSet presAssocID="{F15BB349-7ACF-49CF-BBD3-0352FAF3232E}" presName="sibTrans" presStyleCnt="0"/>
      <dgm:spPr/>
    </dgm:pt>
    <dgm:pt modelId="{E449F8CD-20BF-4585-8331-B17FED4BE1ED}" type="pres">
      <dgm:prSet presAssocID="{0BED5BF5-2D1F-4ABC-A29C-B1C38FE3AC89}" presName="compNode" presStyleCnt="0"/>
      <dgm:spPr/>
    </dgm:pt>
    <dgm:pt modelId="{BFD08417-6F72-4042-B72E-E05DA951A515}" type="pres">
      <dgm:prSet presAssocID="{0BED5BF5-2D1F-4ABC-A29C-B1C38FE3AC89}" presName="bgRect" presStyleLbl="bgShp" presStyleIdx="2" presStyleCnt="3"/>
      <dgm:spPr>
        <a:solidFill>
          <a:srgbClr val="00B0F0"/>
        </a:solidFill>
      </dgm:spPr>
    </dgm:pt>
    <dgm:pt modelId="{9E1A6A95-5E35-4388-BD63-36D51E78378E}" type="pres">
      <dgm:prSet presAssocID="{0BED5BF5-2D1F-4ABC-A29C-B1C38FE3AC8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itcoin"/>
        </a:ext>
      </dgm:extLst>
    </dgm:pt>
    <dgm:pt modelId="{EC29DB2F-9C0B-4764-9E76-A75D66FE4DFA}" type="pres">
      <dgm:prSet presAssocID="{0BED5BF5-2D1F-4ABC-A29C-B1C38FE3AC89}" presName="spaceRect" presStyleCnt="0"/>
      <dgm:spPr/>
    </dgm:pt>
    <dgm:pt modelId="{3EFB6DB0-B180-4F55-9ABE-40AB48805F73}" type="pres">
      <dgm:prSet presAssocID="{0BED5BF5-2D1F-4ABC-A29C-B1C38FE3AC89}" presName="parTx" presStyleLbl="revTx" presStyleIdx="2" presStyleCnt="3">
        <dgm:presLayoutVars>
          <dgm:chMax val="0"/>
          <dgm:chPref val="0"/>
        </dgm:presLayoutVars>
      </dgm:prSet>
      <dgm:spPr/>
    </dgm:pt>
  </dgm:ptLst>
  <dgm:cxnLst>
    <dgm:cxn modelId="{2C68661C-6B5B-4CBF-8EC2-2C8973764D5A}" srcId="{1B420603-1FBD-477C-A3D8-371F3794A87D}" destId="{C48AB4A5-5538-4083-B462-1E7EC243A4AD}" srcOrd="0" destOrd="0" parTransId="{A6301021-66BF-4EB6-88E0-D809B1B30239}" sibTransId="{3AF888C4-7301-4DAD-809E-71C38B29015C}"/>
    <dgm:cxn modelId="{D6602A23-36EA-4165-A8CB-FA324AF5F444}" srcId="{1B420603-1FBD-477C-A3D8-371F3794A87D}" destId="{0BED5BF5-2D1F-4ABC-A29C-B1C38FE3AC89}" srcOrd="2" destOrd="0" parTransId="{8D4547FC-4920-418A-8841-5D2AF806DBB7}" sibTransId="{07A9872F-161B-428D-B306-AD14437C6C91}"/>
    <dgm:cxn modelId="{447E8379-DA7A-4CC1-AAC4-D0A160FE0081}" type="presOf" srcId="{1B420603-1FBD-477C-A3D8-371F3794A87D}" destId="{4F76963B-A45D-48DF-A931-5E90D8EB7FCD}" srcOrd="0" destOrd="0" presId="urn:microsoft.com/office/officeart/2018/2/layout/IconVerticalSolidList"/>
    <dgm:cxn modelId="{6F949F8F-FEAC-4C08-B09A-3FD433E76E7F}" type="presOf" srcId="{3A9CECE1-8038-4220-BC08-FF3B374A55B8}" destId="{21C6DE86-3BBD-459C-9950-DFE8D8053664}" srcOrd="0" destOrd="0" presId="urn:microsoft.com/office/officeart/2018/2/layout/IconVerticalSolidList"/>
    <dgm:cxn modelId="{8A8E72C5-69B1-4DCA-B070-A271ECE0BDC4}" type="presOf" srcId="{0BED5BF5-2D1F-4ABC-A29C-B1C38FE3AC89}" destId="{3EFB6DB0-B180-4F55-9ABE-40AB48805F73}" srcOrd="0" destOrd="0" presId="urn:microsoft.com/office/officeart/2018/2/layout/IconVerticalSolidList"/>
    <dgm:cxn modelId="{D7309BCF-E6ED-44C7-B700-D8328C7B655E}" type="presOf" srcId="{C48AB4A5-5538-4083-B462-1E7EC243A4AD}" destId="{631C34EC-D31A-48D0-9EC6-178814E36FEA}" srcOrd="0" destOrd="0" presId="urn:microsoft.com/office/officeart/2018/2/layout/IconVerticalSolidList"/>
    <dgm:cxn modelId="{D3C55EF2-E345-4C9C-AD95-7A059C6A6F30}" srcId="{1B420603-1FBD-477C-A3D8-371F3794A87D}" destId="{3A9CECE1-8038-4220-BC08-FF3B374A55B8}" srcOrd="1" destOrd="0" parTransId="{0FFFAA79-23A0-486D-AF56-8C7F32910DE7}" sibTransId="{F15BB349-7ACF-49CF-BBD3-0352FAF3232E}"/>
    <dgm:cxn modelId="{4F44BE56-6E98-40C3-854F-21A35C8BC4D9}" type="presParOf" srcId="{4F76963B-A45D-48DF-A931-5E90D8EB7FCD}" destId="{AA0CA3ED-E318-43EA-B859-6018BD982D54}" srcOrd="0" destOrd="0" presId="urn:microsoft.com/office/officeart/2018/2/layout/IconVerticalSolidList"/>
    <dgm:cxn modelId="{6B561610-6BFE-437C-8CA3-46CF70456EAA}" type="presParOf" srcId="{AA0CA3ED-E318-43EA-B859-6018BD982D54}" destId="{31298A80-284A-4ECA-9E3C-6BAB64706A47}" srcOrd="0" destOrd="0" presId="urn:microsoft.com/office/officeart/2018/2/layout/IconVerticalSolidList"/>
    <dgm:cxn modelId="{76489358-9604-424B-A72B-F13227343CDF}" type="presParOf" srcId="{AA0CA3ED-E318-43EA-B859-6018BD982D54}" destId="{9D410EF9-E6D5-492E-9FA7-36DB6235A5E1}" srcOrd="1" destOrd="0" presId="urn:microsoft.com/office/officeart/2018/2/layout/IconVerticalSolidList"/>
    <dgm:cxn modelId="{CF20ACD7-A0E6-40B8-927B-854A6910849D}" type="presParOf" srcId="{AA0CA3ED-E318-43EA-B859-6018BD982D54}" destId="{20B72399-3DB9-49A6-BC5D-E68149B911EA}" srcOrd="2" destOrd="0" presId="urn:microsoft.com/office/officeart/2018/2/layout/IconVerticalSolidList"/>
    <dgm:cxn modelId="{49048A7F-3917-457E-8DF6-8ED26B0AA869}" type="presParOf" srcId="{AA0CA3ED-E318-43EA-B859-6018BD982D54}" destId="{631C34EC-D31A-48D0-9EC6-178814E36FEA}" srcOrd="3" destOrd="0" presId="urn:microsoft.com/office/officeart/2018/2/layout/IconVerticalSolidList"/>
    <dgm:cxn modelId="{1B03AF54-2FCB-41CB-8D05-4045E68C7A04}" type="presParOf" srcId="{4F76963B-A45D-48DF-A931-5E90D8EB7FCD}" destId="{58B85A95-F192-49A0-9547-D394A0E8FFF0}" srcOrd="1" destOrd="0" presId="urn:microsoft.com/office/officeart/2018/2/layout/IconVerticalSolidList"/>
    <dgm:cxn modelId="{D152D17C-9BC2-46C2-BA28-C27FA276A4CD}" type="presParOf" srcId="{4F76963B-A45D-48DF-A931-5E90D8EB7FCD}" destId="{0353A1D6-733A-40E5-96C0-6A3027F943C6}" srcOrd="2" destOrd="0" presId="urn:microsoft.com/office/officeart/2018/2/layout/IconVerticalSolidList"/>
    <dgm:cxn modelId="{CC8D0156-2E9C-481C-BA63-7E69EC076E76}" type="presParOf" srcId="{0353A1D6-733A-40E5-96C0-6A3027F943C6}" destId="{EBD8DB9F-FCA3-4818-A175-6C784D324C8D}" srcOrd="0" destOrd="0" presId="urn:microsoft.com/office/officeart/2018/2/layout/IconVerticalSolidList"/>
    <dgm:cxn modelId="{7B8FDEEA-6AC8-42D7-AF6C-9EDA6D62ECF6}" type="presParOf" srcId="{0353A1D6-733A-40E5-96C0-6A3027F943C6}" destId="{73335EE6-0B42-4689-AEFE-8CE9E1C55CA6}" srcOrd="1" destOrd="0" presId="urn:microsoft.com/office/officeart/2018/2/layout/IconVerticalSolidList"/>
    <dgm:cxn modelId="{53F6D202-04E6-4F2D-8AF7-18520C6DD024}" type="presParOf" srcId="{0353A1D6-733A-40E5-96C0-6A3027F943C6}" destId="{EE5A7536-AB55-42E8-9BEB-42567A29EA6F}" srcOrd="2" destOrd="0" presId="urn:microsoft.com/office/officeart/2018/2/layout/IconVerticalSolidList"/>
    <dgm:cxn modelId="{AF42D98B-841C-444D-806B-83A262052AE9}" type="presParOf" srcId="{0353A1D6-733A-40E5-96C0-6A3027F943C6}" destId="{21C6DE86-3BBD-459C-9950-DFE8D8053664}" srcOrd="3" destOrd="0" presId="urn:microsoft.com/office/officeart/2018/2/layout/IconVerticalSolidList"/>
    <dgm:cxn modelId="{29357AE3-72A0-4E74-BF7A-F6403EC3CFBF}" type="presParOf" srcId="{4F76963B-A45D-48DF-A931-5E90D8EB7FCD}" destId="{E497F8A5-9E1A-45BA-AB42-4575B0C10267}" srcOrd="3" destOrd="0" presId="urn:microsoft.com/office/officeart/2018/2/layout/IconVerticalSolidList"/>
    <dgm:cxn modelId="{CA7EE374-0D5F-4401-BFE4-99799913C52F}" type="presParOf" srcId="{4F76963B-A45D-48DF-A931-5E90D8EB7FCD}" destId="{E449F8CD-20BF-4585-8331-B17FED4BE1ED}" srcOrd="4" destOrd="0" presId="urn:microsoft.com/office/officeart/2018/2/layout/IconVerticalSolidList"/>
    <dgm:cxn modelId="{B148C5DD-C577-41A2-B48D-42850489390B}" type="presParOf" srcId="{E449F8CD-20BF-4585-8331-B17FED4BE1ED}" destId="{BFD08417-6F72-4042-B72E-E05DA951A515}" srcOrd="0" destOrd="0" presId="urn:microsoft.com/office/officeart/2018/2/layout/IconVerticalSolidList"/>
    <dgm:cxn modelId="{A69AA400-85C8-488F-9605-59C242E0657D}" type="presParOf" srcId="{E449F8CD-20BF-4585-8331-B17FED4BE1ED}" destId="{9E1A6A95-5E35-4388-BD63-36D51E78378E}" srcOrd="1" destOrd="0" presId="urn:microsoft.com/office/officeart/2018/2/layout/IconVerticalSolidList"/>
    <dgm:cxn modelId="{B714F1AB-105F-4017-899C-48E8439E3DD7}" type="presParOf" srcId="{E449F8CD-20BF-4585-8331-B17FED4BE1ED}" destId="{EC29DB2F-9C0B-4764-9E76-A75D66FE4DFA}" srcOrd="2" destOrd="0" presId="urn:microsoft.com/office/officeart/2018/2/layout/IconVerticalSolidList"/>
    <dgm:cxn modelId="{BB39BCD1-3093-446B-A689-1B2BBDD42F44}" type="presParOf" srcId="{E449F8CD-20BF-4585-8331-B17FED4BE1ED}" destId="{3EFB6DB0-B180-4F55-9ABE-40AB48805F73}"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727CCF-1A1B-455A-AFE7-3DC5F5577D84}"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B6078320-1C24-45D3-859F-6DC69C821BDE}">
      <dgm:prSet/>
      <dgm:spPr/>
      <dgm:t>
        <a:bodyPr/>
        <a:lstStyle/>
        <a:p>
          <a:r>
            <a:rPr lang="en-US"/>
            <a:t>intramembranous ossification </a:t>
          </a:r>
        </a:p>
      </dgm:t>
    </dgm:pt>
    <dgm:pt modelId="{5BD14191-AC22-42CD-89A7-2BF116BC5342}" type="parTrans" cxnId="{C7026464-B5D1-4BB3-8981-F53A00DA0797}">
      <dgm:prSet/>
      <dgm:spPr/>
      <dgm:t>
        <a:bodyPr/>
        <a:lstStyle/>
        <a:p>
          <a:endParaRPr lang="en-US"/>
        </a:p>
      </dgm:t>
    </dgm:pt>
    <dgm:pt modelId="{2D5EA2A7-23DE-471F-AA7D-3425979CD9F6}" type="sibTrans" cxnId="{C7026464-B5D1-4BB3-8981-F53A00DA0797}">
      <dgm:prSet/>
      <dgm:spPr/>
      <dgm:t>
        <a:bodyPr/>
        <a:lstStyle/>
        <a:p>
          <a:endParaRPr lang="en-US"/>
        </a:p>
      </dgm:t>
    </dgm:pt>
    <dgm:pt modelId="{ADB41E7C-0250-418A-879F-498717CBEB53}">
      <dgm:prSet/>
      <dgm:spPr/>
      <dgm:t>
        <a:bodyPr/>
        <a:lstStyle/>
        <a:p>
          <a:r>
            <a:rPr lang="en-US"/>
            <a:t>endochondral ossification</a:t>
          </a:r>
        </a:p>
      </dgm:t>
    </dgm:pt>
    <dgm:pt modelId="{68FB535B-CB15-4A77-A689-67AD824C0A82}" type="parTrans" cxnId="{698174F1-E37B-41BE-944C-72AE329F9E11}">
      <dgm:prSet/>
      <dgm:spPr/>
      <dgm:t>
        <a:bodyPr/>
        <a:lstStyle/>
        <a:p>
          <a:endParaRPr lang="en-US"/>
        </a:p>
      </dgm:t>
    </dgm:pt>
    <dgm:pt modelId="{78030391-F621-4FA4-B0A0-6159953C7B9A}" type="sibTrans" cxnId="{698174F1-E37B-41BE-944C-72AE329F9E11}">
      <dgm:prSet/>
      <dgm:spPr/>
      <dgm:t>
        <a:bodyPr/>
        <a:lstStyle/>
        <a:p>
          <a:endParaRPr lang="en-US"/>
        </a:p>
      </dgm:t>
    </dgm:pt>
    <dgm:pt modelId="{67AFE010-1272-4E92-9B4D-3D6F99C13E10}" type="pres">
      <dgm:prSet presAssocID="{3E727CCF-1A1B-455A-AFE7-3DC5F5577D84}" presName="hierChild1" presStyleCnt="0">
        <dgm:presLayoutVars>
          <dgm:chPref val="1"/>
          <dgm:dir/>
          <dgm:animOne val="branch"/>
          <dgm:animLvl val="lvl"/>
          <dgm:resizeHandles/>
        </dgm:presLayoutVars>
      </dgm:prSet>
      <dgm:spPr/>
    </dgm:pt>
    <dgm:pt modelId="{AA9DCDDE-DC35-4604-A4C7-DA5B73BF5614}" type="pres">
      <dgm:prSet presAssocID="{B6078320-1C24-45D3-859F-6DC69C821BDE}" presName="hierRoot1" presStyleCnt="0"/>
      <dgm:spPr/>
    </dgm:pt>
    <dgm:pt modelId="{428828E1-605A-431D-BCED-6A49F27FC0FF}" type="pres">
      <dgm:prSet presAssocID="{B6078320-1C24-45D3-859F-6DC69C821BDE}" presName="composite" presStyleCnt="0"/>
      <dgm:spPr/>
    </dgm:pt>
    <dgm:pt modelId="{CC6BC952-12DA-4920-8752-69E79EB5F65E}" type="pres">
      <dgm:prSet presAssocID="{B6078320-1C24-45D3-859F-6DC69C821BDE}" presName="background" presStyleLbl="node0" presStyleIdx="0" presStyleCnt="2"/>
      <dgm:spPr/>
    </dgm:pt>
    <dgm:pt modelId="{477E9D7B-5D4B-4B20-B628-164570B61D88}" type="pres">
      <dgm:prSet presAssocID="{B6078320-1C24-45D3-859F-6DC69C821BDE}" presName="text" presStyleLbl="fgAcc0" presStyleIdx="0" presStyleCnt="2">
        <dgm:presLayoutVars>
          <dgm:chPref val="3"/>
        </dgm:presLayoutVars>
      </dgm:prSet>
      <dgm:spPr/>
    </dgm:pt>
    <dgm:pt modelId="{054567A5-E479-4439-9B94-CCBE9CA37866}" type="pres">
      <dgm:prSet presAssocID="{B6078320-1C24-45D3-859F-6DC69C821BDE}" presName="hierChild2" presStyleCnt="0"/>
      <dgm:spPr/>
    </dgm:pt>
    <dgm:pt modelId="{B6294502-7765-463D-9958-6A1F84D7846E}" type="pres">
      <dgm:prSet presAssocID="{ADB41E7C-0250-418A-879F-498717CBEB53}" presName="hierRoot1" presStyleCnt="0"/>
      <dgm:spPr/>
    </dgm:pt>
    <dgm:pt modelId="{9B507159-F289-4253-ADE5-B1BBCF94A9C2}" type="pres">
      <dgm:prSet presAssocID="{ADB41E7C-0250-418A-879F-498717CBEB53}" presName="composite" presStyleCnt="0"/>
      <dgm:spPr/>
    </dgm:pt>
    <dgm:pt modelId="{5D6D6A3C-EA7C-467F-88D1-AB756F1A4ED2}" type="pres">
      <dgm:prSet presAssocID="{ADB41E7C-0250-418A-879F-498717CBEB53}" presName="background" presStyleLbl="node0" presStyleIdx="1" presStyleCnt="2"/>
      <dgm:spPr/>
    </dgm:pt>
    <dgm:pt modelId="{75F619E2-F8C1-4817-96A6-BEFC1163899B}" type="pres">
      <dgm:prSet presAssocID="{ADB41E7C-0250-418A-879F-498717CBEB53}" presName="text" presStyleLbl="fgAcc0" presStyleIdx="1" presStyleCnt="2">
        <dgm:presLayoutVars>
          <dgm:chPref val="3"/>
        </dgm:presLayoutVars>
      </dgm:prSet>
      <dgm:spPr/>
    </dgm:pt>
    <dgm:pt modelId="{1BCB7F28-CF77-4C31-AA24-FEFB433EBFA7}" type="pres">
      <dgm:prSet presAssocID="{ADB41E7C-0250-418A-879F-498717CBEB53}" presName="hierChild2" presStyleCnt="0"/>
      <dgm:spPr/>
    </dgm:pt>
  </dgm:ptLst>
  <dgm:cxnLst>
    <dgm:cxn modelId="{3270263D-65D1-48CC-AEAB-D33E806A3E8D}" type="presOf" srcId="{3E727CCF-1A1B-455A-AFE7-3DC5F5577D84}" destId="{67AFE010-1272-4E92-9B4D-3D6F99C13E10}" srcOrd="0" destOrd="0" presId="urn:microsoft.com/office/officeart/2005/8/layout/hierarchy1"/>
    <dgm:cxn modelId="{C7026464-B5D1-4BB3-8981-F53A00DA0797}" srcId="{3E727CCF-1A1B-455A-AFE7-3DC5F5577D84}" destId="{B6078320-1C24-45D3-859F-6DC69C821BDE}" srcOrd="0" destOrd="0" parTransId="{5BD14191-AC22-42CD-89A7-2BF116BC5342}" sibTransId="{2D5EA2A7-23DE-471F-AA7D-3425979CD9F6}"/>
    <dgm:cxn modelId="{5F4E5993-C835-4486-B0AD-564E99477B98}" type="presOf" srcId="{ADB41E7C-0250-418A-879F-498717CBEB53}" destId="{75F619E2-F8C1-4817-96A6-BEFC1163899B}" srcOrd="0" destOrd="0" presId="urn:microsoft.com/office/officeart/2005/8/layout/hierarchy1"/>
    <dgm:cxn modelId="{30E4A1BB-FBD1-47E7-AE6C-2591CF5D5156}" type="presOf" srcId="{B6078320-1C24-45D3-859F-6DC69C821BDE}" destId="{477E9D7B-5D4B-4B20-B628-164570B61D88}" srcOrd="0" destOrd="0" presId="urn:microsoft.com/office/officeart/2005/8/layout/hierarchy1"/>
    <dgm:cxn modelId="{698174F1-E37B-41BE-944C-72AE329F9E11}" srcId="{3E727CCF-1A1B-455A-AFE7-3DC5F5577D84}" destId="{ADB41E7C-0250-418A-879F-498717CBEB53}" srcOrd="1" destOrd="0" parTransId="{68FB535B-CB15-4A77-A689-67AD824C0A82}" sibTransId="{78030391-F621-4FA4-B0A0-6159953C7B9A}"/>
    <dgm:cxn modelId="{EF00167C-AF34-4371-B3D2-5862BCCDFE79}" type="presParOf" srcId="{67AFE010-1272-4E92-9B4D-3D6F99C13E10}" destId="{AA9DCDDE-DC35-4604-A4C7-DA5B73BF5614}" srcOrd="0" destOrd="0" presId="urn:microsoft.com/office/officeart/2005/8/layout/hierarchy1"/>
    <dgm:cxn modelId="{AF9EEA32-ECBD-4C33-8152-2D6CDA49ABDC}" type="presParOf" srcId="{AA9DCDDE-DC35-4604-A4C7-DA5B73BF5614}" destId="{428828E1-605A-431D-BCED-6A49F27FC0FF}" srcOrd="0" destOrd="0" presId="urn:microsoft.com/office/officeart/2005/8/layout/hierarchy1"/>
    <dgm:cxn modelId="{D6D7498B-9D04-411E-BB86-391D4C1E946D}" type="presParOf" srcId="{428828E1-605A-431D-BCED-6A49F27FC0FF}" destId="{CC6BC952-12DA-4920-8752-69E79EB5F65E}" srcOrd="0" destOrd="0" presId="urn:microsoft.com/office/officeart/2005/8/layout/hierarchy1"/>
    <dgm:cxn modelId="{1EF3BFB1-8422-46C1-9705-913C4E70CBC2}" type="presParOf" srcId="{428828E1-605A-431D-BCED-6A49F27FC0FF}" destId="{477E9D7B-5D4B-4B20-B628-164570B61D88}" srcOrd="1" destOrd="0" presId="urn:microsoft.com/office/officeart/2005/8/layout/hierarchy1"/>
    <dgm:cxn modelId="{0376BC45-A4B7-425D-A8CE-52DDA1EC5839}" type="presParOf" srcId="{AA9DCDDE-DC35-4604-A4C7-DA5B73BF5614}" destId="{054567A5-E479-4439-9B94-CCBE9CA37866}" srcOrd="1" destOrd="0" presId="urn:microsoft.com/office/officeart/2005/8/layout/hierarchy1"/>
    <dgm:cxn modelId="{B2847764-F41F-4BA1-A79C-9FBB277A2C0D}" type="presParOf" srcId="{67AFE010-1272-4E92-9B4D-3D6F99C13E10}" destId="{B6294502-7765-463D-9958-6A1F84D7846E}" srcOrd="1" destOrd="0" presId="urn:microsoft.com/office/officeart/2005/8/layout/hierarchy1"/>
    <dgm:cxn modelId="{AF75C45A-5E92-4AB4-BD93-035B882AB61F}" type="presParOf" srcId="{B6294502-7765-463D-9958-6A1F84D7846E}" destId="{9B507159-F289-4253-ADE5-B1BBCF94A9C2}" srcOrd="0" destOrd="0" presId="urn:microsoft.com/office/officeart/2005/8/layout/hierarchy1"/>
    <dgm:cxn modelId="{983AB220-962A-46CB-A822-F604CE78204F}" type="presParOf" srcId="{9B507159-F289-4253-ADE5-B1BBCF94A9C2}" destId="{5D6D6A3C-EA7C-467F-88D1-AB756F1A4ED2}" srcOrd="0" destOrd="0" presId="urn:microsoft.com/office/officeart/2005/8/layout/hierarchy1"/>
    <dgm:cxn modelId="{15EF475E-9A04-4DFD-8A10-7ED71678A8B1}" type="presParOf" srcId="{9B507159-F289-4253-ADE5-B1BBCF94A9C2}" destId="{75F619E2-F8C1-4817-96A6-BEFC1163899B}" srcOrd="1" destOrd="0" presId="urn:microsoft.com/office/officeart/2005/8/layout/hierarchy1"/>
    <dgm:cxn modelId="{8EEFED3E-58AF-4D9A-9FA7-8353CD3166A2}" type="presParOf" srcId="{B6294502-7765-463D-9958-6A1F84D7846E}" destId="{1BCB7F28-CF77-4C31-AA24-FEFB433EBFA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56D4CF-7C78-475E-9A46-D35EBCE67368}">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CB7F9B-CFF5-4930-B27D-85B573DE9533}">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65E8F3-445F-4B93-8EA5-38D16F60F697}">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33450">
            <a:lnSpc>
              <a:spcPct val="90000"/>
            </a:lnSpc>
            <a:spcBef>
              <a:spcPct val="0"/>
            </a:spcBef>
            <a:spcAft>
              <a:spcPct val="35000"/>
            </a:spcAft>
            <a:buNone/>
          </a:pPr>
          <a:r>
            <a:rPr lang="en-US" sz="2100" b="1" kern="1200"/>
            <a:t>5. Avascular but innervated.</a:t>
          </a:r>
          <a:endParaRPr lang="en-US" sz="2100" kern="1200"/>
        </a:p>
      </dsp:txBody>
      <dsp:txXfrm>
        <a:off x="1429899" y="2442"/>
        <a:ext cx="5083704" cy="1238008"/>
      </dsp:txXfrm>
    </dsp:sp>
    <dsp:sp modelId="{15B771BE-9272-4B19-BF0A-9AB5C80164B1}">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AC56F6-B5D7-4270-B326-42728C66BE37}">
      <dsp:nvSpPr>
        <dsp:cNvPr id="0" name=""/>
        <dsp:cNvSpPr/>
      </dsp:nvSpPr>
      <dsp:spPr>
        <a:xfrm>
          <a:off x="374497" y="1828505"/>
          <a:ext cx="680904" cy="68090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B7AD2C-07FC-44AC-931B-ADE7F95F4476}">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33450">
            <a:lnSpc>
              <a:spcPct val="90000"/>
            </a:lnSpc>
            <a:spcBef>
              <a:spcPct val="0"/>
            </a:spcBef>
            <a:spcAft>
              <a:spcPct val="35000"/>
            </a:spcAft>
            <a:buNone/>
          </a:pPr>
          <a:r>
            <a:rPr lang="en-US" sz="2100" kern="1200"/>
            <a:t>Whereas most tissues in the body are </a:t>
          </a:r>
          <a:r>
            <a:rPr lang="en-US" sz="2100" i="1" kern="1200"/>
            <a:t>vascular </a:t>
          </a:r>
          <a:r>
            <a:rPr lang="en-US" sz="2100" kern="1200"/>
            <a:t>(contain blood vessels), epithelium is </a:t>
          </a:r>
          <a:r>
            <a:rPr lang="en-US" sz="2100" i="1" kern="1200"/>
            <a:t>avascular, </a:t>
          </a:r>
          <a:r>
            <a:rPr lang="en-US" sz="2100" kern="1200"/>
            <a:t>meaning it lacks blood vessels.</a:t>
          </a:r>
        </a:p>
      </dsp:txBody>
      <dsp:txXfrm>
        <a:off x="1429899" y="1549953"/>
        <a:ext cx="5083704" cy="1238008"/>
      </dsp:txXfrm>
    </dsp:sp>
    <dsp:sp modelId="{B3F7FBEE-C79F-4BE3-868F-AF5EDF54E581}">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37F67C-66EE-4E57-9E89-623F67A9F501}">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12F62F-0389-453B-A84A-0AA77BC41653}">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33450">
            <a:lnSpc>
              <a:spcPct val="90000"/>
            </a:lnSpc>
            <a:spcBef>
              <a:spcPct val="0"/>
            </a:spcBef>
            <a:spcAft>
              <a:spcPct val="35000"/>
            </a:spcAft>
            <a:buNone/>
          </a:pPr>
          <a:r>
            <a:rPr lang="en-US" sz="2100" kern="1200"/>
            <a:t>Epithelial cells receive their nutrients from capillaries in the underlying connective tissue. </a:t>
          </a:r>
        </a:p>
      </dsp:txBody>
      <dsp:txXfrm>
        <a:off x="1429899" y="3097464"/>
        <a:ext cx="5083704" cy="1238008"/>
      </dsp:txXfrm>
    </dsp:sp>
    <dsp:sp modelId="{C6037629-8F45-4264-831F-06EA5D87ACA7}">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5DB029-5E15-4AAC-95DB-72257A504A60}">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0912C-22B4-4100-ABCC-2AEA48E88765}">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933450">
            <a:lnSpc>
              <a:spcPct val="90000"/>
            </a:lnSpc>
            <a:spcBef>
              <a:spcPct val="0"/>
            </a:spcBef>
            <a:spcAft>
              <a:spcPct val="35000"/>
            </a:spcAft>
            <a:buNone/>
          </a:pPr>
          <a:r>
            <a:rPr lang="en-US" sz="2100" kern="1200"/>
            <a:t>Although blood vessels do not penetrate epithelial sheets, nerve endings do; that is, epithelium is </a:t>
          </a:r>
          <a:r>
            <a:rPr lang="en-US" sz="2100" i="1" kern="1200"/>
            <a:t>innervated.</a:t>
          </a:r>
          <a:endParaRPr lang="en-US" sz="2100" kern="1200"/>
        </a:p>
      </dsp:txBody>
      <dsp:txXfrm>
        <a:off x="1429899" y="4644974"/>
        <a:ext cx="5083704" cy="1238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98A80-284A-4ECA-9E3C-6BAB64706A47}">
      <dsp:nvSpPr>
        <dsp:cNvPr id="0" name=""/>
        <dsp:cNvSpPr/>
      </dsp:nvSpPr>
      <dsp:spPr>
        <a:xfrm>
          <a:off x="0" y="718"/>
          <a:ext cx="6513603" cy="1681139"/>
        </a:xfrm>
        <a:prstGeom prst="roundRect">
          <a:avLst>
            <a:gd name="adj" fmla="val 10000"/>
          </a:avLst>
        </a:prstGeom>
        <a:solidFill>
          <a:schemeClr val="accent5">
            <a:lumMod val="75000"/>
          </a:schemeClr>
        </a:solidFill>
        <a:ln>
          <a:noFill/>
        </a:ln>
        <a:effectLst/>
      </dsp:spPr>
      <dsp:style>
        <a:lnRef idx="0">
          <a:scrgbClr r="0" g="0" b="0"/>
        </a:lnRef>
        <a:fillRef idx="1">
          <a:scrgbClr r="0" g="0" b="0"/>
        </a:fillRef>
        <a:effectRef idx="0">
          <a:scrgbClr r="0" g="0" b="0"/>
        </a:effectRef>
        <a:fontRef idx="minor"/>
      </dsp:style>
    </dsp:sp>
    <dsp:sp modelId="{9D410EF9-E6D5-492E-9FA7-36DB6235A5E1}">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1C34EC-D31A-48D0-9EC6-178814E36FEA}">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US" sz="2100" kern="1200"/>
            <a:t>Stratified epithelia contain two or more layers of cells.</a:t>
          </a:r>
        </a:p>
      </dsp:txBody>
      <dsp:txXfrm>
        <a:off x="1941716" y="718"/>
        <a:ext cx="4571887" cy="1681139"/>
      </dsp:txXfrm>
    </dsp:sp>
    <dsp:sp modelId="{EBD8DB9F-FCA3-4818-A175-6C784D324C8D}">
      <dsp:nvSpPr>
        <dsp:cNvPr id="0" name=""/>
        <dsp:cNvSpPr/>
      </dsp:nvSpPr>
      <dsp:spPr>
        <a:xfrm>
          <a:off x="0" y="2102143"/>
          <a:ext cx="6513603" cy="1681139"/>
        </a:xfrm>
        <a:prstGeom prst="roundRect">
          <a:avLst>
            <a:gd name="adj" fmla="val 10000"/>
          </a:avLst>
        </a:prstGeom>
        <a:solidFill>
          <a:srgbClr val="002060"/>
        </a:solidFill>
        <a:ln>
          <a:noFill/>
        </a:ln>
        <a:effectLst/>
      </dsp:spPr>
      <dsp:style>
        <a:lnRef idx="0">
          <a:scrgbClr r="0" g="0" b="0"/>
        </a:lnRef>
        <a:fillRef idx="1">
          <a:scrgbClr r="0" g="0" b="0"/>
        </a:fillRef>
        <a:effectRef idx="0">
          <a:scrgbClr r="0" g="0" b="0"/>
        </a:effectRef>
        <a:fontRef idx="minor"/>
      </dsp:style>
    </dsp:sp>
    <dsp:sp modelId="{73335EE6-0B42-4689-AEFE-8CE9E1C55CA6}">
      <dsp:nvSpPr>
        <dsp:cNvPr id="0" name=""/>
        <dsp:cNvSpPr/>
      </dsp:nvSpPr>
      <dsp:spPr>
        <a:xfrm>
          <a:off x="508544" y="2480399"/>
          <a:ext cx="924626" cy="924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C6DE86-3BBD-459C-9950-DFE8D8053664}">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US" sz="2100" kern="1200"/>
            <a:t>They regenerate from below; that is, the basal cells divide and push apically to replace the older surface cells. </a:t>
          </a:r>
        </a:p>
      </dsp:txBody>
      <dsp:txXfrm>
        <a:off x="1941716" y="2102143"/>
        <a:ext cx="4571887" cy="1681139"/>
      </dsp:txXfrm>
    </dsp:sp>
    <dsp:sp modelId="{BFD08417-6F72-4042-B72E-E05DA951A515}">
      <dsp:nvSpPr>
        <dsp:cNvPr id="0" name=""/>
        <dsp:cNvSpPr/>
      </dsp:nvSpPr>
      <dsp:spPr>
        <a:xfrm>
          <a:off x="0" y="4203567"/>
          <a:ext cx="6513603" cy="1681139"/>
        </a:xfrm>
        <a:prstGeom prst="roundRect">
          <a:avLst>
            <a:gd name="adj" fmla="val 10000"/>
          </a:avLst>
        </a:prstGeom>
        <a:solidFill>
          <a:srgbClr val="00B0F0"/>
        </a:solidFill>
        <a:ln>
          <a:noFill/>
        </a:ln>
        <a:effectLst/>
      </dsp:spPr>
      <dsp:style>
        <a:lnRef idx="0">
          <a:scrgbClr r="0" g="0" b="0"/>
        </a:lnRef>
        <a:fillRef idx="1">
          <a:scrgbClr r="0" g="0" b="0"/>
        </a:fillRef>
        <a:effectRef idx="0">
          <a:scrgbClr r="0" g="0" b="0"/>
        </a:effectRef>
        <a:fontRef idx="minor"/>
      </dsp:style>
    </dsp:sp>
    <dsp:sp modelId="{9E1A6A95-5E35-4388-BD63-36D51E78378E}">
      <dsp:nvSpPr>
        <dsp:cNvPr id="0" name=""/>
        <dsp:cNvSpPr/>
      </dsp:nvSpPr>
      <dsp:spPr>
        <a:xfrm>
          <a:off x="508544" y="4581824"/>
          <a:ext cx="924626" cy="924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FB6DB0-B180-4F55-9ABE-40AB48805F73}">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933450">
            <a:lnSpc>
              <a:spcPct val="100000"/>
            </a:lnSpc>
            <a:spcBef>
              <a:spcPct val="0"/>
            </a:spcBef>
            <a:spcAft>
              <a:spcPct val="35000"/>
            </a:spcAft>
            <a:buNone/>
          </a:pPr>
          <a:r>
            <a:rPr lang="en-US" sz="2100" kern="1200"/>
            <a:t>Stratified epithelia are more durable than simple epithelia, and their major (but not only) role is protection.</a:t>
          </a:r>
        </a:p>
      </dsp:txBody>
      <dsp:txXfrm>
        <a:off x="1941716" y="4203567"/>
        <a:ext cx="4571887" cy="1681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BC952-12DA-4920-8752-69E79EB5F65E}">
      <dsp:nvSpPr>
        <dsp:cNvPr id="0" name=""/>
        <dsp:cNvSpPr/>
      </dsp:nvSpPr>
      <dsp:spPr>
        <a:xfrm>
          <a:off x="1283"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7E9D7B-5D4B-4B20-B628-164570B61D88}">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intramembranous ossification </a:t>
          </a:r>
        </a:p>
      </dsp:txBody>
      <dsp:txXfrm>
        <a:off x="585701" y="1066737"/>
        <a:ext cx="4337991" cy="2693452"/>
      </dsp:txXfrm>
    </dsp:sp>
    <dsp:sp modelId="{5D6D6A3C-EA7C-467F-88D1-AB756F1A4ED2}">
      <dsp:nvSpPr>
        <dsp:cNvPr id="0" name=""/>
        <dsp:cNvSpPr/>
      </dsp:nvSpPr>
      <dsp:spPr>
        <a:xfrm>
          <a:off x="5508110" y="507350"/>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F619E2-F8C1-4817-96A6-BEFC1163899B}">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endochondral ossification</a:t>
          </a:r>
        </a:p>
      </dsp:txBody>
      <dsp:txXfrm>
        <a:off x="6092527" y="1066737"/>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53.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36:19.902"/>
    </inkml:context>
    <inkml:brush xml:id="br0">
      <inkml:brushProperty name="width" value="0.2" units="cm"/>
      <inkml:brushProperty name="height" value="0.2" units="cm"/>
      <inkml:brushProperty name="color" value="#FFFFFF"/>
      <inkml:brushProperty name="ignorePressure" value="1"/>
    </inkml:brush>
  </inkml:definitions>
  <inkml:trace contextRef="#ctx0" brushRef="#br0">326 1,'0'7,"0"9,0 8,-11 0,-3 3,-10-4,-11 2,-1 3,-3-4,-7-5,5 0,-2 4,7-2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4:24.294"/>
    </inkml:context>
    <inkml:brush xml:id="br0">
      <inkml:brushProperty name="width" value="0.2" units="cm"/>
      <inkml:brushProperty name="height" value="0.2" units="cm"/>
      <inkml:brushProperty name="ignorePressure" value="1"/>
    </inkml:brush>
  </inkml:definitions>
  <inkml:trace contextRef="#ctx0" brushRef="#br0">1 1,'0'4,"0"7,0 5,0 4,0 3,0 3,0 1,0 0,0 0,0-5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4:26.127"/>
    </inkml:context>
    <inkml:brush xml:id="br0">
      <inkml:brushProperty name="width" value="0.2" units="cm"/>
      <inkml:brushProperty name="height" value="0.2" units="cm"/>
      <inkml:brushProperty name="ignorePressure" value="1"/>
    </inkml:brush>
  </inkml:definitions>
  <inkml:trace contextRef="#ctx0" brushRef="#br0">11 0,'0'5,"0"5,0 6,0 4,0 4,0 1,0 2,-4-4,-2-7</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4:28.140"/>
    </inkml:context>
    <inkml:brush xml:id="br0">
      <inkml:brushProperty name="width" value="0.2" units="cm"/>
      <inkml:brushProperty name="height" value="0.2" units="cm"/>
      <inkml:brushProperty name="ignorePressure" value="1"/>
    </inkml:brush>
  </inkml:definitions>
  <inkml:trace contextRef="#ctx0" brushRef="#br0">1 118,'4'0,"2"-4,4-2,5-4,0-5,1 0,3 3,3 3,-3-1,-5-3,1 0,-4 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5:11.146"/>
    </inkml:context>
    <inkml:brush xml:id="br0">
      <inkml:brushProperty name="width" value="0.2" units="cm"/>
      <inkml:brushProperty name="height" value="0.2" units="cm"/>
      <inkml:brushProperty name="ignorePressure" value="1"/>
    </inkml:brush>
  </inkml:definitions>
  <inkml:trace contextRef="#ctx0" brushRef="#br0">259 6</inkml:trace>
  <inkml:trace contextRef="#ctx0" brushRef="#br0" timeOffset="3237.738">182 83</inkml:trace>
  <inkml:trace contextRef="#ctx0" brushRef="#br0" timeOffset="7353.808">0 239,'4'-1,"0"-1,0 0,0 1,0-1,0 0,-1-1,1 1,-1-1,0 1,3-4,12-8,-4 5,-1-1,1-1,-2 0,1 0,-2-1,0-1,0 0,-1-1,-1 0,0 0,-1-1,0 0,3-4,-2 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5:21.263"/>
    </inkml:context>
    <inkml:brush xml:id="br0">
      <inkml:brushProperty name="width" value="0.2" units="cm"/>
      <inkml:brushProperty name="height" value="0.2" units="cm"/>
      <inkml:brushProperty name="ignorePressure" value="1"/>
    </inkml:brush>
  </inkml:definitions>
  <inkml:trace contextRef="#ctx0" brushRef="#br0">1 1,'0'4,"4"2,2 4,4 5,1 4,2-1,4-4,3 1,3-3,1-3,-3 1,-4-1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5:35.874"/>
    </inkml:context>
    <inkml:brush xml:id="br0">
      <inkml:brushProperty name="width" value="0.2" units="cm"/>
      <inkml:brushProperty name="height" value="0.2" units="cm"/>
      <inkml:brushProperty name="ignorePressure" value="1"/>
    </inkml:brush>
  </inkml:definitions>
  <inkml:trace contextRef="#ctx0" brushRef="#br0">0 1</inkml:trace>
  <inkml:trace contextRef="#ctx0" brushRef="#br0" timeOffset="998.92">0 79</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5:40.162"/>
    </inkml:context>
    <inkml:brush xml:id="br0">
      <inkml:brushProperty name="width" value="0.2" units="cm"/>
      <inkml:brushProperty name="height" value="0.2" units="cm"/>
      <inkml:brushProperty name="ignorePressure" value="1"/>
    </inkml:brush>
  </inkml:definitions>
  <inkml:trace contextRef="#ctx0" brushRef="#br0">0 1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5:59.990"/>
    </inkml:context>
    <inkml:brush xml:id="br0">
      <inkml:brushProperty name="width" value="0.2" units="cm"/>
      <inkml:brushProperty name="height" value="0.2" units="cm"/>
      <inkml:brushProperty name="ignorePressure" value="1"/>
    </inkml:brush>
  </inkml:definitions>
  <inkml:trace contextRef="#ctx0" brushRef="#br0">1 867,'0'-520,"0"513,1 0,0 0,0 0,0 0,1 0,0 0,1 0,0 1,0-1,0 1,1 0,-1 0,2 0,-1 0,1 1,-1 0,5-3,16-23,-18 21,0-1,-1 0,0 0,-1 0,2-7,-5 12,0-1,1 0,0 1,0-1,0 1,1 0,0 0,0 0,1 0,-1 1,1 0,0 0,1 0,-1 1,1-1,0 1,5-2,23-10,-20 7</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6:04.252"/>
    </inkml:context>
    <inkml:brush xml:id="br0">
      <inkml:brushProperty name="width" value="0.2" units="cm"/>
      <inkml:brushProperty name="height" value="0.2" units="cm"/>
      <inkml:brushProperty name="ignorePressure" value="1"/>
    </inkml:brush>
  </inkml:definitions>
  <inkml:trace contextRef="#ctx0" brushRef="#br0">137 880,'2'-63,"0"21,-2 0,-3-19,2 50,-1 1,1 0,-2 0,1 0,-2 0,1 0,-1 0,-1 1,1-1,-2 1,1 1,-2-2,3 6,0 0,0 0,-1 0,1 1,-1-1,-5-2,7 5,-1-1,1 0,0 1,1-1,-1-1,0 1,1 0,-1-1,1 1,-1-1,1 0,0 0,0 0,1 0,-1 0,1 0,-1 0,1-1,0 1,0-1,-3-28,1 0,1 0,2 0,2 0,1-1,0-57,-3 78,0 0,1 0,0 0,1 0,3-11,-3 18,0 1,0-1,0 1,0 0,0 0,1 0,0 0,0 0,0 0,0 1,1 0,-1-1,1 1,0 1,0-1,1-1,47-21,-35 19</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5:26.859"/>
    </inkml:context>
    <inkml:brush xml:id="br0">
      <inkml:brushProperty name="width" value="0.2" units="cm"/>
      <inkml:brushProperty name="height" value="0.2" units="cm"/>
      <inkml:brushProperty name="ignorePressure" value="1"/>
    </inkml:brush>
    <inkml:brush xml:id="br1">
      <inkml:brushProperty name="width" value="0.1" units="cm"/>
      <inkml:brushProperty name="height" value="0.1" units="cm"/>
      <inkml:brushProperty name="color" value="#FFFFFF"/>
      <inkml:brushProperty name="ignorePressure" value="1"/>
    </inkml:brush>
  </inkml:definitions>
  <inkml:trace contextRef="#ctx0" brushRef="#br0">908 1,'2'92,"-1"-15,-5 41,0-99,0 1,-2-1,0 1,-2-1,0-1,-2 3,3-7,-4 7,-2 0,-1-2,0 1,-1-2,-1 0,-1-1,-1 0,0-2,-5 3,-57 55,68-61,-1 0,0-1,-1 0,0-1,0-1,-1 0,-14 5,-38 23,53-28,0 0,-1-1,1-1,-1-1,-1 0,1 0,-1-2,0 0,-15 2,-14-1,28 0</inkml:trace>
  <inkml:trace contextRef="#ctx0" brushRef="#br1" timeOffset="101228.965">234 390</inkml:trace>
  <inkml:trace contextRef="#ctx0" brushRef="#br1" timeOffset="102123.889">1 675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36:19.904"/>
    </inkml:context>
    <inkml:brush xml:id="br0">
      <inkml:brushProperty name="width" value="0.2" units="cm"/>
      <inkml:brushProperty name="height" value="0.2" units="cm"/>
      <inkml:brushProperty name="ignorePressure" value="1"/>
    </inkml:brush>
  </inkml:definitions>
  <inkml:trace contextRef="#ctx0" brushRef="#br0">0 129,'3'9,"1"-1,-1 1,2-1,-1 1,1-1,0 0,1-1,3 4,-6-8,13 17,2-2,1 0,15 12,13 11,8-1,-48-36,0 0,0 0,-1 1,0 0,0 0,0 0,0 1,-1 0,0 0,0 0,-1 0,3 5,-3-3,0-2,1 1,0 0,0-1,1 0,0 0,0-1,2 2,35 39,-33-28</inkml:trace>
  <inkml:trace contextRef="#ctx0" brushRef="#br0" timeOffset="1">562 537,'0'-5,"0"-7,0-13,0-7,0-3,0-2,0 1,0 1,0 1,0 1,0 1,0 0,0 1,0 0,0-1,0 7</inkml:trace>
  <inkml:trace contextRef="#ctx0" brushRef="#br0" timeOffset="2">632 537,'6'-3,"0"0,0-1,0 0,-1 0,1 0,-1-1,0 0,-1 0,1 0,-1 0,0 0,1-3,10-10,159-182,-155 177,-1 0,15-25,-19 26,1 1,1 1,0 0,5-2,12-19,-22 22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7:09.955"/>
    </inkml:context>
    <inkml:brush xml:id="br0">
      <inkml:brushProperty name="width" value="0.1" units="cm"/>
      <inkml:brushProperty name="height" value="0.1" units="cm"/>
      <inkml:brushProperty name="color" value="#FFFFFF"/>
      <inkml:brushProperty name="ignorePressure" value="1"/>
    </inkml:brush>
  </inkml:definitions>
  <inkml:trace contextRef="#ctx0" brushRef="#br0">0 1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7:11.904"/>
    </inkml:context>
    <inkml:brush xml:id="br0">
      <inkml:brushProperty name="width" value="0.1" units="cm"/>
      <inkml:brushProperty name="height" value="0.1" units="cm"/>
      <inkml:brushProperty name="color" value="#FFFFFF"/>
      <inkml:brushProperty name="ignorePressure" value="1"/>
    </inkml:brush>
  </inkml:definitions>
  <inkml:trace contextRef="#ctx0" brushRef="#br0">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7:12.715"/>
    </inkml:context>
    <inkml:brush xml:id="br0">
      <inkml:brushProperty name="width" value="0.1" units="cm"/>
      <inkml:brushProperty name="height" value="0.1" units="cm"/>
      <inkml:brushProperty name="color" value="#FFFFFF"/>
      <inkml:brushProperty name="ignorePressure" value="1"/>
    </inkml:brush>
  </inkml:definitions>
  <inkml:trace contextRef="#ctx0" brushRef="#br0">0 1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7:13.536"/>
    </inkml:context>
    <inkml:brush xml:id="br0">
      <inkml:brushProperty name="width" value="0.1" units="cm"/>
      <inkml:brushProperty name="height" value="0.1" units="cm"/>
      <inkml:brushProperty name="color" value="#FFFFFF"/>
      <inkml:brushProperty name="ignorePressure" value="1"/>
    </inkml:brush>
  </inkml:definitions>
  <inkml:trace contextRef="#ctx0" brushRef="#br0">0 1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5:41.457"/>
    </inkml:context>
    <inkml:brush xml:id="br0">
      <inkml:brushProperty name="width" value="0.2" units="cm"/>
      <inkml:brushProperty name="height" value="0.2" units="cm"/>
      <inkml:brushProperty name="ignorePressure" value="1"/>
    </inkml:brush>
    <inkml:brush xml:id="br1">
      <inkml:brushProperty name="width" value="0.025" units="cm"/>
      <inkml:brushProperty name="height" value="0.025" units="cm"/>
      <inkml:brushProperty name="color" value="#FFFFFF"/>
      <inkml:brushProperty name="ignorePressure" value="1"/>
    </inkml:brush>
    <inkml:brush xml:id="br2">
      <inkml:brushProperty name="width" value="0.1" units="cm"/>
      <inkml:brushProperty name="height" value="0.1" units="cm"/>
      <inkml:brushProperty name="color" value="#FFFFFF"/>
      <inkml:brushProperty name="ignorePressure" value="1"/>
    </inkml:brush>
  </inkml:definitions>
  <inkml:trace contextRef="#ctx0" brushRef="#br0">261 452</inkml:trace>
  <inkml:trace contextRef="#ctx0" brushRef="#br0" timeOffset="1448.855">390 348</inkml:trace>
  <inkml:trace contextRef="#ctx0" brushRef="#br1" timeOffset="57072.128">79 296,'5'-5,"5"-5,5-1,1-4,2 2,2 2,2 4,-3-3,1 2,-4-3,-1-4,3-3,-2-4,0 2,-3 1,2 2,-2 6</inkml:trace>
  <inkml:trace contextRef="#ctx0" brushRef="#br1" timeOffset="59417.952">130 425,'5'0,"0"-1,0 0,0 0,0 0,-1 0,1-1,0 0,-1 0,0 0,1-1,-1 1,0-1,2-2,51-47,-38 33,23-33,-34 41,1-1,0 1,1 0,5-4,-10 11,0-1,0 0,-1 0,0 0,0 0,0-1,-1 1,3-7,2-7</inkml:trace>
  <inkml:trace contextRef="#ctx0" brushRef="#br2" timeOffset="67248.586">130 218</inkml:trace>
  <inkml:trace contextRef="#ctx0" brushRef="#br2" timeOffset="69183.178">130 218,'5'-4,"5"-2,6-4,4-5,0-4,-1 1,-2-1,0 3,1 4,-2 0,-4-3,1-2,-3-4,3 2,-2 5</inkml:trace>
  <inkml:trace contextRef="#ctx0" brushRef="#br2" timeOffset="71416.306">209 503,'46'-41,"-37"36,-2-1,1 0,-1-1,0 0,0 0,-1-1,0 1,0-2,-1 1,0 0,2-7,0-6,0 0,-2 0,-1 0,0-1,-2 0,0 0,-2 0,0-8,-1 7</inkml:trace>
  <inkml:trace contextRef="#ctx0" brushRef="#br2" timeOffset="99991.655">1 581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5:52.436"/>
    </inkml:context>
    <inkml:brush xml:id="br0">
      <inkml:brushProperty name="width" value="0.2" units="cm"/>
      <inkml:brushProperty name="height" value="0.2" units="cm"/>
      <inkml:brushProperty name="ignorePressure" value="1"/>
    </inkml:brush>
    <inkml:brush xml:id="br1">
      <inkml:brushProperty name="width" value="0.1" units="cm"/>
      <inkml:brushProperty name="height" value="0.1" units="cm"/>
      <inkml:brushProperty name="color" value="#FFFFFF"/>
      <inkml:brushProperty name="ignorePressure" value="1"/>
    </inkml:brush>
  </inkml:definitions>
  <inkml:trace contextRef="#ctx0" brushRef="#br0">1 962,'0'-29,"1"-1,1 1,2-1,5-17,1 2,-6 22,1 1,1 0,1 1,5-11,10-15,5-14,26-41,-41 82,12-23,2 1,2 0,2 3,1 0,19-16,-27 34,0 2,1 0,25-15,-37 27,0 0,0 1,0 1,1 0,0 1,0 0,0 0,0 2,0 0,2 0,6 1</inkml:trace>
  <inkml:trace contextRef="#ctx0" brushRef="#br1" timeOffset="92097.672">364 236</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7:30.065"/>
    </inkml:context>
    <inkml:brush xml:id="br0">
      <inkml:brushProperty name="width" value="0.1" units="cm"/>
      <inkml:brushProperty name="height" value="0.1" units="cm"/>
      <inkml:brushProperty name="color" value="#FFFFFF"/>
      <inkml:brushProperty name="ignorePressure" value="1"/>
    </inkml:brush>
  </inkml:definitions>
  <inkml:trace contextRef="#ctx0" brushRef="#br0">0 1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7:33.446"/>
    </inkml:context>
    <inkml:brush xml:id="br0">
      <inkml:brushProperty name="width" value="0.1" units="cm"/>
      <inkml:brushProperty name="height" value="0.1" units="cm"/>
      <inkml:brushProperty name="color" value="#FFFFFF"/>
      <inkml:brushProperty name="ignorePressure" value="1"/>
    </inkml:brush>
  </inkml:definitions>
  <inkml:trace contextRef="#ctx0" brushRef="#br0">0 1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30T23:53:08.879"/>
    </inkml:context>
    <inkml:brush xml:id="br0">
      <inkml:brushProperty name="width" value="0.2" units="cm"/>
      <inkml:brushProperty name="height" value="0.2" units="cm"/>
      <inkml:brushProperty name="color" value="#FFFFFF"/>
      <inkml:brushProperty name="ignorePressure" value="1"/>
    </inkml:brush>
  </inkml:definitions>
  <inkml:trace contextRef="#ctx0" brushRef="#br0">135 1,'0'4,"0"6,0 6,-4 0,-2 2,-4-2,-5 0,1 2,-3-2,-2-3,2-1,0 4,2-2</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30T23:53:08.880"/>
    </inkml:context>
    <inkml:brush xml:id="br0">
      <inkml:brushProperty name="width" value="0.2" units="cm"/>
      <inkml:brushProperty name="height" value="0.2" units="cm"/>
      <inkml:brushProperty name="color" value="#FFFFFF"/>
      <inkml:brushProperty name="ignorePressure" value="1"/>
    </inkml:brush>
  </inkml:definitions>
  <inkml:trace contextRef="#ctx0" brushRef="#br0">167 0,'-4'4,"-6"11,-6 2,-4 8,1 3,-1 6,-1 2,-2-1,4-2,4-7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0:13.091"/>
    </inkml:context>
    <inkml:brush xml:id="br0">
      <inkml:brushProperty name="width" value="0.2" units="cm"/>
      <inkml:brushProperty name="height" value="0.2" units="cm"/>
      <inkml:brushProperty name="color" value="#FFFFFF"/>
      <inkml:brushProperty name="ignorePressure" value="1"/>
    </inkml:brush>
  </inkml:definitions>
  <inkml:trace contextRef="#ctx0" brushRef="#br0">218 0,'-5'6,"-9"15,-6 3,-7 11,2 5,0 8,-3 3,-1-2,3-3,7-9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30T23:53:08.881"/>
    </inkml:context>
    <inkml:brush xml:id="br0">
      <inkml:brushProperty name="width" value="0.2" units="cm"/>
      <inkml:brushProperty name="height" value="0.2" units="cm"/>
      <inkml:brushProperty name="color" value="#FFFFFF"/>
      <inkml:brushProperty name="ignorePressure" value="1"/>
    </inkml:brush>
  </inkml:definitions>
  <inkml:trace contextRef="#ctx0" brushRef="#br0">297 1,'-2'14,"0"1,-1-1,-1 0,0-1,-1 1,0-1,-1 1,-3 3,-4 10,6-10,-11 23,-1-1,-14 21,25-47,-1-1,0 0,-1 0,-1-1,1 0,-2-1,0 0,0-1,-3 2,-27 20,26-16</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30T23:53:08.882"/>
    </inkml:context>
    <inkml:brush xml:id="br0">
      <inkml:brushProperty name="width" value="0.2" units="cm"/>
      <inkml:brushProperty name="height" value="0.2" units="cm"/>
      <inkml:brushProperty name="color" value="#FFFFFF"/>
      <inkml:brushProperty name="ignorePressure" value="1"/>
    </inkml:brush>
  </inkml:definitions>
  <inkml:trace contextRef="#ctx0" brushRef="#br0">0 0,'41'40,"63"56,-60-53,-38-36,1 0,0 0,0 0,0-1,1 0,0 0,0-1,1 0,-1-1,1 1,5 0,-1-2,0 0,1-1,-1 0,9-1,1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30T23:53:08.883"/>
    </inkml:context>
    <inkml:brush xml:id="br0">
      <inkml:brushProperty name="width" value="0.2" units="cm"/>
      <inkml:brushProperty name="height" value="0.2" units="cm"/>
      <inkml:brushProperty name="ignorePressure" value="1"/>
    </inkml:brush>
  </inkml:definitions>
  <inkml:trace contextRef="#ctx0" brushRef="#br0">0 106,'2'8,"1"-1,0 0,0 0,0 0,1-1,0 1,0-1,3 3,-6-6,12 13,0-1,1 0,11 10,9 8,7 0,-36-29,0-1,0 1,0-1,0 1,-1 1,1-1,-1 1,0-1,-1 1,1 0,-1 1,2 3,-2-3,0 0,1-1,-1 0,1 1,1-1,-1-1,1 1,1 0,25 33,-23-23</inkml:trace>
  <inkml:trace contextRef="#ctx0" brushRef="#br0" timeOffset="1">415 443,'0'-4,"0"-6,0-10,0-7,0-2,0-1,0 0,0 1,0 1,0 1,0 1,0-1,0 1,0 1,0-1,0 4</inkml:trace>
  <inkml:trace contextRef="#ctx0" brushRef="#br0" timeOffset="2">467 443,'4'-2,"1"-1,-1 0,0 0,0-1,0 1,0-1,0 0,-1 0,0 0,0 0,0-1,1-1,7-9,118-151,-115 148,-1-1,11-21,-13 22,0 1,0 0,2 1,2-3,10-14,-18 17</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17.705"/>
    </inkml:context>
    <inkml:brush xml:id="br0">
      <inkml:brushProperty name="width" value="0.2" units="cm"/>
      <inkml:brushProperty name="height" value="0.2" units="cm"/>
      <inkml:brushProperty name="color" value="#FFFFFF"/>
      <inkml:brushProperty name="ignorePressure" value="1"/>
    </inkml:brush>
  </inkml:definitions>
  <inkml:trace contextRef="#ctx0" brushRef="#br0">413 1,'-1'15,"-1"1,0 0,-1-1,0 1,-1-1,-1 0,-1 2,-49 103,34-77,2-9,-2 0,-1-2,-1 0,-6 4,-40 55,39-51,19-24</inkml:trace>
  <inkml:trace contextRef="#ctx0" brushRef="#br0" timeOffset="1329.226">127 53,'0'4,"-4"11,-6 11,-2 6,-2 2,-4-1,1 3,4 0,4-2,-1-6,1-5,3 0,1-5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22.117"/>
    </inkml:context>
    <inkml:brush xml:id="br0">
      <inkml:brushProperty name="width" value="0.2" units="cm"/>
      <inkml:brushProperty name="height" value="0.2" units="cm"/>
      <inkml:brushProperty name="color" value="#FFFFFF"/>
      <inkml:brushProperty name="ignorePressure" value="1"/>
    </inkml:brush>
  </inkml:definitions>
  <inkml:trace contextRef="#ctx0" brushRef="#br0">1 351,'0'-4,"0"-7,4 0,7-4,0-3,-1-3,2-2,4 2,3-3,-2-3,1-1,-2 0,0 5,-3 2,1 4,-1 1,0-6,-1 1</inkml:trace>
  <inkml:trace contextRef="#ctx0" brushRef="#br0" timeOffset="1438.37">364 325,'0'-5,"0"-5,0-6,4-4,2-3,4 1,1 2,2 3,4 0,-2-1,-2-2,0 2,-2 0,-15 25,-13 29,-2 9</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30.070"/>
    </inkml:context>
    <inkml:brush xml:id="br0">
      <inkml:brushProperty name="width" value="0.2" units="cm"/>
      <inkml:brushProperty name="height" value="0.2" units="cm"/>
      <inkml:brushProperty name="color" value="#FFFFFF"/>
      <inkml:brushProperty name="ignorePressure" value="1"/>
    </inkml:brush>
  </inkml:definitions>
  <inkml:trace contextRef="#ctx0" brushRef="#br0">0 0,'5'0,"5"0,6 0,4 5,4 0,-3 5,0 1,0-2,-3 2,0-1,1 2,-2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31.585"/>
    </inkml:context>
    <inkml:brush xml:id="br0">
      <inkml:brushProperty name="width" value="0.2" units="cm"/>
      <inkml:brushProperty name="height" value="0.2" units="cm"/>
      <inkml:brushProperty name="color" value="#FFFFFF"/>
      <inkml:brushProperty name="ignorePressure" value="1"/>
    </inkml:brush>
  </inkml:definitions>
  <inkml:trace contextRef="#ctx0" brushRef="#br0">1 0,'4'0,"6"0,6 0,5 0,-2 4,1 7,1 4,1 1,2 2,1-2,-4-4</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34.279"/>
    </inkml:context>
    <inkml:brush xml:id="br0">
      <inkml:brushProperty name="width" value="0.2" units="cm"/>
      <inkml:brushProperty name="height" value="0.2" units="cm"/>
      <inkml:brushProperty name="color" value="#FFFFFF"/>
      <inkml:brushProperty name="ignorePressure" value="1"/>
    </inkml:brush>
  </inkml:definitions>
  <inkml:trace contextRef="#ctx0" brushRef="#br0">1 1,'4'0,"6"4,6 2,5-1,-2 4,5 1,3 2,1-1,0-2,0-2,-4 1,-3 0,-5 3,0-1,-3-1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35.714"/>
    </inkml:context>
    <inkml:brush xml:id="br0">
      <inkml:brushProperty name="width" value="0.2" units="cm"/>
      <inkml:brushProperty name="height" value="0.2" units="cm"/>
      <inkml:brushProperty name="color" value="#FFFFFF"/>
      <inkml:brushProperty name="ignorePressure" value="1"/>
    </inkml:brush>
  </inkml:definitions>
  <inkml:trace contextRef="#ctx0" brushRef="#br0">0 0,'4'0,"7"0,4 5,6 0,2 5,3 5,0 0,1-3,0 1,-4-1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42.619"/>
    </inkml:context>
    <inkml:brush xml:id="br0">
      <inkml:brushProperty name="width" value="0.2" units="cm"/>
      <inkml:brushProperty name="height" value="0.2" units="cm"/>
      <inkml:brushProperty name="color" value="#FFFFFF"/>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0:13.090"/>
    </inkml:context>
    <inkml:brush xml:id="br0">
      <inkml:brushProperty name="width" value="0.2" units="cm"/>
      <inkml:brushProperty name="height" value="0.2" units="cm"/>
      <inkml:brushProperty name="color" value="#FFFFFF"/>
      <inkml:brushProperty name="ignorePressure" value="1"/>
    </inkml:brush>
  </inkml:definitions>
  <inkml:trace contextRef="#ctx0" brushRef="#br0">176 1,'0'6,"0"9,0 7,-5 1,-3 2,-5-3,-6 1,0 3,-3-4,-2-4,1 0,0 3,4-1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43.715"/>
    </inkml:context>
    <inkml:brush xml:id="br0">
      <inkml:brushProperty name="width" value="0.2" units="cm"/>
      <inkml:brushProperty name="height" value="0.2" units="cm"/>
      <inkml:brushProperty name="color" value="#FFFFFF"/>
      <inkml:brushProperty name="ignorePressure" value="1"/>
    </inkml:brush>
  </inkml:definitions>
  <inkml:trace contextRef="#ctx0" brushRef="#br0">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44.696"/>
    </inkml:context>
    <inkml:brush xml:id="br0">
      <inkml:brushProperty name="width" value="0.2" units="cm"/>
      <inkml:brushProperty name="height" value="0.2" units="cm"/>
      <inkml:brushProperty name="color" value="#FFFFFF"/>
      <inkml:brushProperty name="ignorePressure" value="1"/>
    </inkml:brush>
  </inkml:definitions>
  <inkml:trace contextRef="#ctx0" brushRef="#br0">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46.616"/>
    </inkml:context>
    <inkml:brush xml:id="br0">
      <inkml:brushProperty name="width" value="0.2" units="cm"/>
      <inkml:brushProperty name="height" value="0.2" units="cm"/>
      <inkml:brushProperty name="color" value="#FFFFFF"/>
      <inkml:brushProperty name="ignorePressure" value="1"/>
    </inkml:brush>
  </inkml:definitions>
  <inkml:trace contextRef="#ctx0" brushRef="#br0">1 0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47.377"/>
    </inkml:context>
    <inkml:brush xml:id="br0">
      <inkml:brushProperty name="width" value="0.2" units="cm"/>
      <inkml:brushProperty name="height" value="0.2" units="cm"/>
      <inkml:brushProperty name="color" value="#FFFFFF"/>
      <inkml:brushProperty name="ignorePressure" value="1"/>
    </inkml:brush>
  </inkml:definitions>
  <inkml:trace contextRef="#ctx0" brushRef="#br0">1 0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4:48.184"/>
    </inkml:context>
    <inkml:brush xml:id="br0">
      <inkml:brushProperty name="width" value="0.2" units="cm"/>
      <inkml:brushProperty name="height" value="0.2" units="cm"/>
      <inkml:brushProperty name="color" value="#FFFFFF"/>
      <inkml:brushProperty name="ignorePressure" value="1"/>
    </inkml:brush>
  </inkml:definitions>
  <inkml:trace contextRef="#ctx0" brushRef="#br0">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5:08.494"/>
    </inkml:context>
    <inkml:brush xml:id="br0">
      <inkml:brushProperty name="width" value="0.2" units="cm"/>
      <inkml:brushProperty name="height" value="0.2" units="cm"/>
      <inkml:brushProperty name="color" value="#FFFFFF"/>
      <inkml:brushProperty name="ignorePressure" value="1"/>
    </inkml:brush>
  </inkml:definitions>
  <inkml:trace contextRef="#ctx0" brushRef="#br0">1 0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5:09.793"/>
    </inkml:context>
    <inkml:brush xml:id="br0">
      <inkml:brushProperty name="width" value="0.2" units="cm"/>
      <inkml:brushProperty name="height" value="0.2" units="cm"/>
      <inkml:brushProperty name="color" value="#FFFFFF"/>
      <inkml:brushProperty name="ignorePressure" value="1"/>
    </inkml:brush>
  </inkml:definitions>
  <inkml:trace contextRef="#ctx0" brushRef="#br0">1 0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5:11.390"/>
    </inkml:context>
    <inkml:brush xml:id="br0">
      <inkml:brushProperty name="width" value="0.2" units="cm"/>
      <inkml:brushProperty name="height" value="0.2" units="cm"/>
      <inkml:brushProperty name="color" value="#FFFFFF"/>
      <inkml:brushProperty name="ignorePressure" value="1"/>
    </inkml:brush>
  </inkml:definitions>
  <inkml:trace contextRef="#ctx0" brushRef="#br0">1 0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5:15.124"/>
    </inkml:context>
    <inkml:brush xml:id="br0">
      <inkml:brushProperty name="width" value="0.2" units="cm"/>
      <inkml:brushProperty name="height" value="0.2" units="cm"/>
      <inkml:brushProperty name="color" value="#FFFFFF"/>
      <inkml:brushProperty name="ignorePressure" value="1"/>
    </inkml:brush>
  </inkml:definitions>
  <inkml:trace contextRef="#ctx0" brushRef="#br0">0 1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5:16.853"/>
    </inkml:context>
    <inkml:brush xml:id="br0">
      <inkml:brushProperty name="width" value="0.2" units="cm"/>
      <inkml:brushProperty name="height" value="0.2" units="cm"/>
      <inkml:brushProperty name="color" value="#FFFFFF"/>
      <inkml:brushProperty name="ignorePressure" value="1"/>
    </inkml:brush>
  </inkml:definitions>
  <inkml:trace contextRef="#ctx0" brushRef="#br0">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3:53.880"/>
    </inkml:context>
    <inkml:brush xml:id="br0">
      <inkml:brushProperty name="width" value="0.2" units="cm"/>
      <inkml:brushProperty name="height" value="0.2" units="cm"/>
      <inkml:brushProperty name="ignorePressure" value="1"/>
    </inkml:brush>
  </inkml:definitions>
  <inkml:trace contextRef="#ctx0" brushRef="#br0">567 620,'-40'0,"12"1,0-1,0-1,-12-3,33 3,0 0,0-1,1 0,-1 0,0 0,1-1,-1 0,1 0,0-1,0 0,0 0,1 0,-1-1,1 1,-3-5,-38-42,32 37,1 0,0-1,1-1,1 0,-5-10,-37-66,-33-41,56 87,24 31</inkml:trace>
  <inkml:trace contextRef="#ctx0" brushRef="#br0" timeOffset="1637.474">593 568,'-2'-33,"-1"1,-1 0,-2 0,-5-13,-4-24,9 28,1-1,2-15,1 15,-1 0,-5-12,4 29,0 3</inkml:trace>
  <inkml:trace contextRef="#ctx0" brushRef="#br0" timeOffset="3398.872">723 620,'11'0,"1"-1,-1 1,1-2,0 0,-1 0,0-1,1 0,-1-1,-1 0,1-1,-1 0,1-1,-1 0,-1 0,1-1,-1-1,-1 1,1-2,-1 1,0-2,4-1,0 1,1 0,0 0,1 2,6-4,-6 4,0-1,-1 0,0 0,0-2,4-4,125-123,-97 105,-33 23</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5:48.750"/>
    </inkml:context>
    <inkml:brush xml:id="br0">
      <inkml:brushProperty name="width" value="0.025" units="cm"/>
      <inkml:brushProperty name="height" value="0.025" units="cm"/>
      <inkml:brushProperty name="ignorePressure" value="1"/>
    </inkml:brush>
  </inkml:definitions>
  <inkml:trace contextRef="#ctx0" brushRef="#br0">0 311,'71'2,"67"-3,-120 0,0-2,0 0,-1 0,1-2,-1 0,10-5,-9 0,-1-1,0-1,0 0,-2-1,1-1,-2-1,0 0,0 0,5-11,6-4,10-1,-30 27,0 0,0 0,0-1,0 0,-1 1,0-1,0-1,0 1,-1-1,0 1,1-3,2-8</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5:13.524"/>
    </inkml:context>
    <inkml:brush xml:id="br0">
      <inkml:brushProperty name="width" value="0.2" units="cm"/>
      <inkml:brushProperty name="height" value="0.2" units="cm"/>
      <inkml:brushProperty name="color" value="#FFFFFF"/>
      <inkml:brushProperty name="ignorePressure" value="1"/>
    </inkml:brush>
    <inkml:brush xml:id="br1">
      <inkml:brushProperty name="width" value="0.025" units="cm"/>
      <inkml:brushProperty name="height" value="0.025" units="cm"/>
      <inkml:brushProperty name="ignorePressure" value="1"/>
    </inkml:brush>
  </inkml:definitions>
  <inkml:trace contextRef="#ctx0" brushRef="#br0">337 27</inkml:trace>
  <inkml:trace contextRef="#ctx0" brushRef="#br1" timeOffset="37459.974">78 79,'2'19,"2"0,0 0,1-1,0 1,2-1,0-1,1 1,1-1,3 3,13 29,-20-37,1 0,1 0,0-1,0 0,1-1,1 1,-1-1,2-1,-1 0,1 0,1-1,0 0,0-1,0 0,1-1,0 0,0-1,0 0,1-1,0-1,-1 0,1 0,1-1,-1-1,6 0,33-2,-30 0</inkml:trace>
  <inkml:trace contextRef="#ctx0" brushRef="#br1" timeOffset="39373.187">0 1,'0'4,"5"2,0 4,1 5,-2 4,-1 4,-5-25,-3-12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6:00.614"/>
    </inkml:context>
    <inkml:brush xml:id="br0">
      <inkml:brushProperty name="width" value="0.025" units="cm"/>
      <inkml:brushProperty name="height" value="0.025" units="cm"/>
      <inkml:brushProperty name="ignorePressure" value="1"/>
    </inkml:brush>
  </inkml:definitions>
  <inkml:trace contextRef="#ctx0" brushRef="#br0">3 1,'-2'73,"1"-5,4 21,-1-68,1 1,0-1,2 0,0 0,2 0,1 2,37 95,-36-99</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6:57.882"/>
    </inkml:context>
    <inkml:brush xml:id="br0">
      <inkml:brushProperty name="width" value="0.025" units="cm"/>
      <inkml:brushProperty name="height" value="0.025" units="cm"/>
      <inkml:brushProperty name="ignorePressure" value="1"/>
    </inkml:brush>
  </inkml:definitions>
  <inkml:trace contextRef="#ctx0" brushRef="#br0">1 106,'4'0,"6"0,6 0,4 0,4 0,1 0,-3-5,0 0,-5-5,-5-5,0 0,2 3,-1-1,-3-3,-2 2</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7:21.693"/>
    </inkml:context>
    <inkml:brush xml:id="br0">
      <inkml:brushProperty name="width" value="0.2" units="cm"/>
      <inkml:brushProperty name="height" value="0.2" units="cm"/>
      <inkml:brushProperty name="ignorePressure" value="1"/>
    </inkml:brush>
  </inkml:definitions>
  <inkml:trace contextRef="#ctx0" brushRef="#br0">0 1,'0'4,"5"2,5 4,1 5,4 4,3 3,3-2,2-4,2-1,1 2,1-3,0 2,-1-3,-4 2,-2-3,1-2,0-4,-2-2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7:23.526"/>
    </inkml:context>
    <inkml:brush xml:id="br0">
      <inkml:brushProperty name="width" value="0.2" units="cm"/>
      <inkml:brushProperty name="height" value="0.2" units="cm"/>
      <inkml:brushProperty name="ignorePressure" value="1"/>
    </inkml:brush>
  </inkml:definitions>
  <inkml:trace contextRef="#ctx0" brushRef="#br0">1 1,'0'4,"4"2,2 4,4 0,0 3,4-1,2 3,0 2,1-1,2 0,2-1,-2 0,0-2,1-3,1-4,2-2,2-2,-5-2</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7:25.327"/>
    </inkml:context>
    <inkml:brush xml:id="br0">
      <inkml:brushProperty name="width" value="0.2" units="cm"/>
      <inkml:brushProperty name="height" value="0.2" units="cm"/>
      <inkml:brushProperty name="ignorePressure" value="1"/>
    </inkml:brush>
  </inkml:definitions>
  <inkml:trace contextRef="#ctx0" brushRef="#br0">1 0,'2'6,"0"0,0 0,1-1,0 1,0-1,0 0,1 0,-1 0,1 0,1 0,5 8,8 15,-8-12,1 0,0 0,1-2,1 1,0-2,15 12,-15-14,-1 1,0 0,0 1,-1 0,0 2,34 36,-32-36,-2-2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7:31.890"/>
    </inkml:context>
    <inkml:brush xml:id="br0">
      <inkml:brushProperty name="width" value="0.2" units="cm"/>
      <inkml:brushProperty name="height" value="0.2" units="cm"/>
      <inkml:brushProperty name="ignorePressure" value="1"/>
    </inkml:brush>
  </inkml:definitions>
  <inkml:trace contextRef="#ctx0" brushRef="#br0">0 0,'2'4,"0"-1,-1 1,2-1,-1 0,0 0,1 1,-1-2,1 1,0 0,0 0,0-1,0 0,1 1,11 10,28 29,3-1,25 15,31 26,-67-58,-19-16</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7:34.126"/>
    </inkml:context>
    <inkml:brush xml:id="br0">
      <inkml:brushProperty name="width" value="0.2" units="cm"/>
      <inkml:brushProperty name="height" value="0.2" units="cm"/>
      <inkml:brushProperty name="ignorePressure" value="1"/>
    </inkml:brush>
  </inkml:definitions>
  <inkml:trace contextRef="#ctx0" brushRef="#br0">1 1,'0'4,"0"7,0 4,0 6,0 2,0 3,0 0,4-3,6-6,6-2,0 2,2-3,-3 1,2-2,1-3,-2 0,-4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7:37.386"/>
    </inkml:context>
    <inkml:brush xml:id="br0">
      <inkml:brushProperty name="width" value="0.2" units="cm"/>
      <inkml:brushProperty name="height" value="0.2" units="cm"/>
      <inkml:brushProperty name="ignorePressure" value="1"/>
    </inkml:brush>
  </inkml:definitions>
  <inkml:trace contextRef="#ctx0" brushRef="#br0">27 0,'0'5,"0"5,0 6,0 5,0 2,-4-2,-2 0,0 0,1 2,2 0,1-2</inkml:trace>
  <inkml:trace contextRef="#ctx0" brushRef="#br0" timeOffset="252.347">1 234,'0'-9,"0"-3</inkml:trace>
  <inkml:trace contextRef="#ctx0" brushRef="#br0" timeOffset="253.347">1 182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3:46.523"/>
    </inkml:context>
    <inkml:brush xml:id="br0">
      <inkml:brushProperty name="width" value="0.2" units="cm"/>
      <inkml:brushProperty name="height" value="0.2" units="cm"/>
      <inkml:brushProperty name="ignorePressure" value="1"/>
    </inkml:brush>
  </inkml:definitions>
  <inkml:trace contextRef="#ctx0" brushRef="#br0">1 756,'0'-6,"1"1,-1 0,1-1,1 1,-1 0,1-1,0 1,0 0,0 0,1 0,-1 1,1-1,1 0,-1 1,1 0,1-2,11-9,0 1,0 1,15-9,5-5,40-38,-3-4,43-53,-80 83,-27 30,-1-1,0 0,0 0,-1-1,0 0,-1 0,-1-1,0 1,0-1,-1-1,4-8,1 2,1-1,1 1,1 0,-2 3</inkml:trace>
  <inkml:trace contextRef="#ctx0" brushRef="#br0" timeOffset="1710.628">467 756,'74'1,"-41"2,-1-3,1-1,-1-1,1-1,-1-2,12-4,-33 4,0 1,0-1,-1-1,7-5,28-13,-32 17,0-1,0-1,-1 0,0 0,0-1,5-8,17-13,32-29,-3-3,-3-2,2-8,-57 67,161-173,-156 167</inkml:trace>
  <inkml:trace contextRef="#ctx0" brushRef="#br0" timeOffset="3160.046">1322 704,'17'-1,"-1"0,0-1,0-1,0-1,0 0,-1-1,0-1,0 0,0-1,0 0,-1-2,0 0,52-30,-1-3,-3-3,-1-3,22-25,-75 66,38-36,41-46,-44 46,-32 33,1-1,-2 0,10-12,66-112,-74 115</inkml:trace>
  <inkml:trace contextRef="#ctx0" brushRef="#br0" timeOffset="21957.629">53 885,'54'2,"-23"0,1-2,13-1,-37 0,-1 0,0 0,1-1,-1 1,0-1,0-1,0 0,0 0,0 0,0-1,-1 0,2-1,-2-1,-1 0,1 0,-1-1,-1 1,1-1,-1 0,0-1,-1 1,0-1,0 1,1 0,-1 0,1 0,1 0,-1 1,1 0,0 0,0 0,4-2,6-3</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27:48.107"/>
    </inkml:context>
    <inkml:brush xml:id="br0">
      <inkml:brushProperty name="width" value="0.2" units="cm"/>
      <inkml:brushProperty name="height" value="0.2" units="cm"/>
      <inkml:brushProperty name="ignorePressure" value="1"/>
    </inkml:brush>
  </inkml:definitions>
  <inkml:trace contextRef="#ctx0" brushRef="#br0">2632 1406,'-7'1,"0"1,0 0,0 0,0 1,0-1,0 2,1-1,0 1,-1 0,-4 4,-24 14,-61 19,-2-5,-1-4,-83 15,138-37,-1-3,0-2,0-1,0-3,-1-2,1-1,0-3,-17-4,50 6,0 0,0-1,0 0,0 0,1-2,0 1,0-2,0 1,1-1,0-1,0 0,1 0,-1-1,-2-5,1 0,0 0,1-1,1 0,0-1,1 0,0 0,-3-12,0-11,1 1,1-1,3 0,1-1,2 1,1-1,5-38,0 53,0 0,2 0,1 0,1 1,1 0,1 0,2 1,0 0,1 1,1 0,1 1,1 0,1 2,0 0,2 0,8-5,-5 6,2 0,0 2,20-11,-32 21,1 1,-1 0,1 1,0 0,1 1,-1 0,0 1,1 0,7 1,14-1,-15 0,-1 1,1 1,-1 0,1 2,-1 0,0 1,13 3,-24-3,-1 1,0-1,0 1,0 0,-1 0,1 0,-1 1,0 0,0 0,-1 0,1 1,-1 0,0-1,-1 1,1 1,-1-1,-1 0,1 1,-1 0,0-1,-1 1,2 6,1 19,-1 0,-1-1,-2 1,-2 18,1-15,0-19,0 0,-2 0,0 0,0 0,-2 0,0 0,0-1,-2 0,0 0,0-1,-2 0,0 0,-4 4,-4 5,-2-1,-1 0,0-2,-2 0,0-2,-25 17,-33 16,-42 17,88-49,5-3,-1-1,-1-1,-1-2,0-1,0-1,-1-2,-1-1,1-2,-1-1,1-2,-1-1,0-2,0-1,1-2,-1-1,1-1,0-2,-12-6,-28-12,2-3,-33-20,73 33,1-2,0 0,2-2,0-2,2 0,-18-20,29 24,1 0,1-1,0-1,2 0,0 0,2-1,0 0,1-1,1 0,1 0,1-1,-1-15,-2-38,3 0,4-1,4-9,-2 37,-1 28,1 1,1-1,1 1,0 0,3-5,-3 15,1 1,0 0,0 0,1 0,0 1,0-1,1 1,0 0,0 1,1 0,7-7,75-70,-33 30,55-42,-87 82,-1 1,2 2,-1 0,2 2,-1 0,1 2,11-1,-12 2,-1 2,1 1,0 2,19 0,-35 1,-1 0,1 1,0 0,0 0,-1 1,1 0,0 0,-1 1,0 0,0 1,0 0,0 0,0 1,5 4,-8-4,-1 1,0-1,0 1,-1-1,1 1,-1 1,-1-1,1 0,-1 0,0 1,0 0,-1-1,0 1,0 0,0 3,0 21,-1 0,-4 29,1-6,4 10,1-44,-2 1,0-1,-1 0,-1 1,-4 16,1-26,-1-1,1 0,-1-1,-1 1,0-1,-1 0,1-1,-1 0,-1 0,-9 10,1-2,-2-1,0-1,-1-1,0-1,-1 0,0-2,-1 0,-13 7,20-10,0-1,-1-1,1 0,-1-1,0-1,0 0,0-1,-2-1,-38 1,-41-5,16 0,37 2,0-2,1-2,-1-1,-26-9,45 8,0-1,1-1,0-1,0-1,1-1,1 0,0-2,-10-9,24 17,1-1,0-1,0 1,0-1,1 0,0-1,1 1,-1-2,-13-28</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4:18.062"/>
    </inkml:context>
    <inkml:brush xml:id="br0">
      <inkml:brushProperty name="width" value="0.2" units="cm"/>
      <inkml:brushProperty name="height" value="0.2" units="cm"/>
      <inkml:brushProperty name="ignorePressure" value="1"/>
    </inkml:brush>
  </inkml:definitions>
  <inkml:trace contextRef="#ctx0" brushRef="#br0">0 0,'0'5,"5"5,1 6,-1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4:20.107"/>
    </inkml:context>
    <inkml:brush xml:id="br0">
      <inkml:brushProperty name="width" value="0.2" units="cm"/>
      <inkml:brushProperty name="height" value="0.2" units="cm"/>
      <inkml:brushProperty name="ignorePressure" value="1"/>
    </inkml:brush>
  </inkml:definitions>
  <inkml:trace contextRef="#ctx0" brushRef="#br0">1 0,'0'5,"0"5,0 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8-11-22T23:44:21.914"/>
    </inkml:context>
    <inkml:brush xml:id="br0">
      <inkml:brushProperty name="width" value="0.2" units="cm"/>
      <inkml:brushProperty name="height" value="0.2" units="cm"/>
      <inkml:brushProperty name="ignorePressure" value="1"/>
    </inkml:brush>
  </inkml:definitions>
  <inkml:trace contextRef="#ctx0" brushRef="#br0">1 1,'0'4,"0"7,0 4,0 6,0-2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9/9/2019</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11939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19160-28A9-4ECD-8DCD-81CAD26397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2F62EF-8314-488D-B258-C949D270C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D8B281-8E73-4136-AEF3-523F05DA32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9EF4F0-8EAC-4D71-AEF9-6979C1D85983}"/>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6" name="Footer Placeholder 5">
            <a:extLst>
              <a:ext uri="{FF2B5EF4-FFF2-40B4-BE49-F238E27FC236}">
                <a16:creationId xmlns:a16="http://schemas.microsoft.com/office/drawing/2014/main" id="{7A7D1BEB-5602-4E1B-9A23-BAB7C052D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D26AE3-0533-4221-AA45-C579C07DA307}"/>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2887362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604FB-CDC5-4493-B9B0-D431B29E75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466B12-1E1F-4D40-9780-1CC655FDB8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191B0-9186-49AD-9438-812BC6B52A8F}"/>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5" name="Footer Placeholder 4">
            <a:extLst>
              <a:ext uri="{FF2B5EF4-FFF2-40B4-BE49-F238E27FC236}">
                <a16:creationId xmlns:a16="http://schemas.microsoft.com/office/drawing/2014/main" id="{22CB90A1-DFAC-4BF2-9561-8725B22D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899E9-24C6-4BD8-9FEB-C89CFB0C041F}"/>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4041136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B1F444-5807-4DE4-AE2B-8E24408966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0A2EDC-F02C-42FD-AEC9-D20D493B4D0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5FFF66-9C4C-4888-81F8-6E7E76A66AE5}"/>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5" name="Footer Placeholder 4">
            <a:extLst>
              <a:ext uri="{FF2B5EF4-FFF2-40B4-BE49-F238E27FC236}">
                <a16:creationId xmlns:a16="http://schemas.microsoft.com/office/drawing/2014/main" id="{58005F19-B512-4892-B12E-5C304A1D60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A33E37-643A-43D5-986E-8AF8D85C1AA5}"/>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3158216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5DBE7-93E8-4582-9121-42DA1D162B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2859E6-5CF2-4649-917E-24506BBD7D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0730B5-C323-4FD5-9ABC-D58249B85A39}"/>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5" name="Footer Placeholder 4">
            <a:extLst>
              <a:ext uri="{FF2B5EF4-FFF2-40B4-BE49-F238E27FC236}">
                <a16:creationId xmlns:a16="http://schemas.microsoft.com/office/drawing/2014/main" id="{20EB761F-B107-42CB-8BCD-96609C3C3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158149-9D4D-4EF5-99F3-9AF6828309BC}"/>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1277813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1DCC6-2C8D-432B-8556-03EF7470F8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C05928-B407-4CE2-89E5-624D9D5002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D689A-ADCA-48B8-B2D5-8CF689E683EB}"/>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5" name="Footer Placeholder 4">
            <a:extLst>
              <a:ext uri="{FF2B5EF4-FFF2-40B4-BE49-F238E27FC236}">
                <a16:creationId xmlns:a16="http://schemas.microsoft.com/office/drawing/2014/main" id="{A0BAC3EC-20C3-4104-8D43-86C8CED58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0FA6E-ED76-45CF-A1E2-1C48BDBF3609}"/>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25322332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A3EA-B432-4D69-B440-186A04F2E1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7DD528-68C0-4CF2-9AFA-423FABBE49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03C2BF-2CD5-4E72-8776-850B785D83A3}"/>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5" name="Footer Placeholder 4">
            <a:extLst>
              <a:ext uri="{FF2B5EF4-FFF2-40B4-BE49-F238E27FC236}">
                <a16:creationId xmlns:a16="http://schemas.microsoft.com/office/drawing/2014/main" id="{6846DC11-CD33-4003-A3D4-348BA5526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AB9E48-EDBB-4732-82F4-DFCC2CBBF182}"/>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168217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44F8-67C0-420C-975D-7630C75D29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745CF-DC1F-4223-8E74-DB0A4C9344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28C342-F4E8-4DBD-9A03-335F6F9671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E484BC-35BE-4732-9070-ACB2BC2B67F8}"/>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6" name="Footer Placeholder 5">
            <a:extLst>
              <a:ext uri="{FF2B5EF4-FFF2-40B4-BE49-F238E27FC236}">
                <a16:creationId xmlns:a16="http://schemas.microsoft.com/office/drawing/2014/main" id="{F342B55E-CBA4-4C89-B684-98F98ADB5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B8F1D8-BA19-4D29-ACD6-234CE974A418}"/>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697081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87A79-2779-4FD9-8C7A-343F985FE1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CAC799-1F31-4B6D-90DD-1621C5F175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26FE34-4FE5-4E23-A2B5-215E8DD634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11022-6802-4A87-95BE-B6DC8F136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385543-3B6C-42E8-8747-6B498F85C0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50868E-DB84-4787-9379-789BED39F20B}"/>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8" name="Footer Placeholder 7">
            <a:extLst>
              <a:ext uri="{FF2B5EF4-FFF2-40B4-BE49-F238E27FC236}">
                <a16:creationId xmlns:a16="http://schemas.microsoft.com/office/drawing/2014/main" id="{7304CB57-1730-4334-AC04-653D5A274B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61372D-2AB6-4B43-8A38-2AC0D2D12CC2}"/>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100523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7E412-E26E-45F2-9950-EC3BE91048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2C39C7-B33B-4E58-A5AF-9DB9C22EFB9F}"/>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4" name="Footer Placeholder 3">
            <a:extLst>
              <a:ext uri="{FF2B5EF4-FFF2-40B4-BE49-F238E27FC236}">
                <a16:creationId xmlns:a16="http://schemas.microsoft.com/office/drawing/2014/main" id="{033BD4CC-94DB-4F7E-A2F2-B7D01A236C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34CA00-4CC1-48FA-9357-78BA987FC66C}"/>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4027211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4B67D9-CD87-4BAB-AFBE-61988C160E75}"/>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3" name="Footer Placeholder 2">
            <a:extLst>
              <a:ext uri="{FF2B5EF4-FFF2-40B4-BE49-F238E27FC236}">
                <a16:creationId xmlns:a16="http://schemas.microsoft.com/office/drawing/2014/main" id="{0BA23E08-A116-49BD-8D30-BE8B60AD65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3E5E9F-FB7D-4342-8A68-09D95FA32025}"/>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347185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2F1E-BEDB-484B-A268-3BFAB0E947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D731A4-2E9A-493C-9AA5-810125CF3D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6947963-AFC7-4B78-9047-084AB0EDA2DF}"/>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5" name="Footer Placeholder 4">
            <a:extLst>
              <a:ext uri="{FF2B5EF4-FFF2-40B4-BE49-F238E27FC236}">
                <a16:creationId xmlns:a16="http://schemas.microsoft.com/office/drawing/2014/main" id="{ECA779DB-8637-4CCD-916B-71C3C8A80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99BEE-089A-4752-92D8-6D224BABDD7B}"/>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2830832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707B-4658-4FBD-B20C-33ABBB14D2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F665B7-819C-494A-BD94-7B86CBE29E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986D88-4186-4CD4-BE6C-551DC35D09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3F7752-A2DA-473A-A50E-CA79E5515D77}"/>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6" name="Footer Placeholder 5">
            <a:extLst>
              <a:ext uri="{FF2B5EF4-FFF2-40B4-BE49-F238E27FC236}">
                <a16:creationId xmlns:a16="http://schemas.microsoft.com/office/drawing/2014/main" id="{40F70A72-721F-4233-B42C-9F76DB5CE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9AE1F7-D42E-4871-9A1F-391C642C2366}"/>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3011830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BBD1-F3B1-4245-BCA3-9B0D14325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A00974-A1B9-4221-BA2A-FBA9F6BDF2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DA33E0-CFA0-474D-90F6-7DB0F1A690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26C25-3FC7-4CF5-9F97-774FB194C31E}"/>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6" name="Footer Placeholder 5">
            <a:extLst>
              <a:ext uri="{FF2B5EF4-FFF2-40B4-BE49-F238E27FC236}">
                <a16:creationId xmlns:a16="http://schemas.microsoft.com/office/drawing/2014/main" id="{BE361581-310A-43A4-B6EC-20467A863E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1A4607-B81A-4912-9D2B-2F7A442CAA8D}"/>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1933433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B892A-C886-4DA7-98BF-291CD3B05A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FC5BA6-92B2-4071-A71C-980E65170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F2A1C-BC91-4698-915B-EE720E3A0BA5}"/>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5" name="Footer Placeholder 4">
            <a:extLst>
              <a:ext uri="{FF2B5EF4-FFF2-40B4-BE49-F238E27FC236}">
                <a16:creationId xmlns:a16="http://schemas.microsoft.com/office/drawing/2014/main" id="{720B673F-DCD2-42CE-95DE-FF7E896ED5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76AB8C-7772-439D-AA2C-957E6C14EE06}"/>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13953061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F1393C-F0F2-4354-8755-9D3131CBFF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BFDD8E-9053-41B1-ACBE-56CE9D367F8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22C9E8-93DA-44DB-990A-BE877F3D5E63}"/>
              </a:ext>
            </a:extLst>
          </p:cNvPr>
          <p:cNvSpPr>
            <a:spLocks noGrp="1"/>
          </p:cNvSpPr>
          <p:nvPr>
            <p:ph type="dt" sz="half" idx="10"/>
          </p:nvPr>
        </p:nvSpPr>
        <p:spPr/>
        <p:txBody>
          <a:bodyPr/>
          <a:lstStyle/>
          <a:p>
            <a:fld id="{6DBE7826-5535-4CE2-983B-37BD81D85625}" type="datetimeFigureOut">
              <a:rPr lang="en-US" smtClean="0"/>
              <a:t>9/9/2019</a:t>
            </a:fld>
            <a:endParaRPr lang="en-US"/>
          </a:p>
        </p:txBody>
      </p:sp>
      <p:sp>
        <p:nvSpPr>
          <p:cNvPr id="5" name="Footer Placeholder 4">
            <a:extLst>
              <a:ext uri="{FF2B5EF4-FFF2-40B4-BE49-F238E27FC236}">
                <a16:creationId xmlns:a16="http://schemas.microsoft.com/office/drawing/2014/main" id="{B89DEB90-6B38-48F3-B424-BD97B6AA93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5A6F63-3BA7-4B40-B070-889C5580AF19}"/>
              </a:ext>
            </a:extLst>
          </p:cNvPr>
          <p:cNvSpPr>
            <a:spLocks noGrp="1"/>
          </p:cNvSpPr>
          <p:nvPr>
            <p:ph type="sldNum" sz="quarter" idx="12"/>
          </p:nvPr>
        </p:nvSpPr>
        <p:spPr/>
        <p:txBody>
          <a:bodyPr/>
          <a:lstStyle/>
          <a:p>
            <a:fld id="{8B340503-354A-4AA8-AEE2-A4CBD3493F5B}" type="slidenum">
              <a:rPr lang="en-US" smtClean="0"/>
              <a:t>‹#›</a:t>
            </a:fld>
            <a:endParaRPr lang="en-US"/>
          </a:p>
        </p:txBody>
      </p:sp>
    </p:spTree>
    <p:extLst>
      <p:ext uri="{BB962C8B-B14F-4D97-AF65-F5344CB8AC3E}">
        <p14:creationId xmlns:p14="http://schemas.microsoft.com/office/powerpoint/2010/main" val="1502666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0798-EE23-4CCC-9CA0-70FD592156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9C8DE1-8F55-4382-B338-E3636A6012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3DE59F-C9ED-48A7-96F7-1A6D56A012B1}"/>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5" name="Footer Placeholder 4">
            <a:extLst>
              <a:ext uri="{FF2B5EF4-FFF2-40B4-BE49-F238E27FC236}">
                <a16:creationId xmlns:a16="http://schemas.microsoft.com/office/drawing/2014/main" id="{56F44D62-F5BE-4C64-90A8-E9E4563263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33E417-4106-4C1C-B1CF-2A4787CFBD61}"/>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173984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C3B7C-0F18-4008-89CE-A39D014348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90DB74-0828-4C86-B047-33A372522E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983E807-24E4-4D22-9F64-F427D9BAAC74}"/>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5" name="Footer Placeholder 4">
            <a:extLst>
              <a:ext uri="{FF2B5EF4-FFF2-40B4-BE49-F238E27FC236}">
                <a16:creationId xmlns:a16="http://schemas.microsoft.com/office/drawing/2014/main" id="{E1B62192-3B5C-4909-A4BB-6CC619E29E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D0E02C-032C-4EA3-83D7-C5A2D5D635D4}"/>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3440213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3C3F5-7C6D-4618-94D0-AD9395687D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CC156C-AE93-4EAC-A23A-208D8899FC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298204-BB6D-4A5A-A8FA-25BD69DB0C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DF8DD6-DBA0-4AEB-8F48-ED3989FFD2B5}"/>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6" name="Footer Placeholder 5">
            <a:extLst>
              <a:ext uri="{FF2B5EF4-FFF2-40B4-BE49-F238E27FC236}">
                <a16:creationId xmlns:a16="http://schemas.microsoft.com/office/drawing/2014/main" id="{E557FC09-54D6-46A7-8F2B-EBBDF3B8C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383EBA-B01C-483D-B5E0-936C7A51A8E3}"/>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3853472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E82D5-9FBA-478C-83FB-A293065AC1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516C7C-FF4C-45A1-8D43-04967C73A8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82B4346-245E-45FD-A628-5303B29F37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9C9A3F-0CB7-4BCD-8AAB-5F7D84B0A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5134B5D-23AC-4F9A-9535-C7BF39A6923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D27451-6501-4BE8-AC61-93B9E094716D}"/>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8" name="Footer Placeholder 7">
            <a:extLst>
              <a:ext uri="{FF2B5EF4-FFF2-40B4-BE49-F238E27FC236}">
                <a16:creationId xmlns:a16="http://schemas.microsoft.com/office/drawing/2014/main" id="{B09F8BFF-6F0B-4A26-8513-C303F68727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4537F-F761-489D-BE4F-DCA389774C41}"/>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1741194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0976C-9E9F-42BC-B060-E1533F149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097651-C889-49AA-A512-69F3E4FADDD2}"/>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4" name="Footer Placeholder 3">
            <a:extLst>
              <a:ext uri="{FF2B5EF4-FFF2-40B4-BE49-F238E27FC236}">
                <a16:creationId xmlns:a16="http://schemas.microsoft.com/office/drawing/2014/main" id="{C84B496B-C003-4C7B-9CFC-FAE633739A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AD8192-4E62-49A4-8A39-CDF5D8E54669}"/>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2787589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6F9736-4DA7-402C-9FDC-9E8ACE00A5F3}"/>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3" name="Footer Placeholder 2">
            <a:extLst>
              <a:ext uri="{FF2B5EF4-FFF2-40B4-BE49-F238E27FC236}">
                <a16:creationId xmlns:a16="http://schemas.microsoft.com/office/drawing/2014/main" id="{508C8064-9F78-40CC-A40F-5712CF6C1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B65B0B-2F95-4A0A-9759-40C023B1A0DA}"/>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3841976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08417-2461-4C9C-A981-5CE6435430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C4A9F8-0DD6-42C2-A236-9D1F535658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DAEF41-3D62-4BF2-8196-064DB31C8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C36F49-388F-494C-8869-335217338F6B}"/>
              </a:ext>
            </a:extLst>
          </p:cNvPr>
          <p:cNvSpPr>
            <a:spLocks noGrp="1"/>
          </p:cNvSpPr>
          <p:nvPr>
            <p:ph type="dt" sz="half" idx="10"/>
          </p:nvPr>
        </p:nvSpPr>
        <p:spPr/>
        <p:txBody>
          <a:bodyPr/>
          <a:lstStyle/>
          <a:p>
            <a:fld id="{29F73FC3-B478-4560-841F-72218CDC820B}" type="datetimeFigureOut">
              <a:rPr lang="en-US" smtClean="0"/>
              <a:t>9/9/2019</a:t>
            </a:fld>
            <a:endParaRPr lang="en-US"/>
          </a:p>
        </p:txBody>
      </p:sp>
      <p:sp>
        <p:nvSpPr>
          <p:cNvPr id="6" name="Footer Placeholder 5">
            <a:extLst>
              <a:ext uri="{FF2B5EF4-FFF2-40B4-BE49-F238E27FC236}">
                <a16:creationId xmlns:a16="http://schemas.microsoft.com/office/drawing/2014/main" id="{F68BD940-54FE-4564-9815-A7DE1E6F7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C349C2-F1C7-4F2E-8FC7-E52B5DE7857A}"/>
              </a:ext>
            </a:extLst>
          </p:cNvPr>
          <p:cNvSpPr>
            <a:spLocks noGrp="1"/>
          </p:cNvSpPr>
          <p:nvPr>
            <p:ph type="sldNum" sz="quarter" idx="12"/>
          </p:nvPr>
        </p:nvSpPr>
        <p:spPr/>
        <p:txBody>
          <a:bodyPr/>
          <a:lstStyle/>
          <a:p>
            <a:fld id="{74BAD814-94DF-4519-9B9D-33B8BD935EC9}" type="slidenum">
              <a:rPr lang="en-US" smtClean="0"/>
              <a:t>‹#›</a:t>
            </a:fld>
            <a:endParaRPr lang="en-US"/>
          </a:p>
        </p:txBody>
      </p:sp>
    </p:spTree>
    <p:extLst>
      <p:ext uri="{BB962C8B-B14F-4D97-AF65-F5344CB8AC3E}">
        <p14:creationId xmlns:p14="http://schemas.microsoft.com/office/powerpoint/2010/main" val="220358999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9/9/2019</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9096614"/>
      </p:ext>
    </p:extLst>
  </p:cSld>
  <p:clrMap bg1="lt1" tx1="dk1" bg2="lt2" tx2="dk2" accent1="accent1" accent2="accent2" accent3="accent3" accent4="accent4" accent5="accent5" accent6="accent6" hlink="hlink" folHlink="folHlink"/>
  <p:sldLayoutIdLst>
    <p:sldLayoutId id="2147483687" r:id="rId1"/>
  </p:sldLayoutIdLst>
  <p:hf sldNum="0" hdr="0" ftr="0" dt="0"/>
  <p:txStyles>
    <p:titleStyle>
      <a:lvl1pPr algn="l" defTabSz="914400" rtl="0" eaLnBrk="1" latinLnBrk="0" hangingPunct="1">
        <a:lnSpc>
          <a:spcPct val="90000"/>
        </a:lnSpc>
        <a:spcBef>
          <a:spcPct val="0"/>
        </a:spcBef>
        <a:buNone/>
        <a:defRPr sz="42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05029-BEDB-46E3-8D9F-18915252C4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5BF791-76B8-483B-AE77-5FFEA92067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EF198-B7DE-4BD1-AE95-4745C4EAA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73FC3-B478-4560-841F-72218CDC820B}" type="datetimeFigureOut">
              <a:rPr lang="en-US" smtClean="0"/>
              <a:t>9/9/2019</a:t>
            </a:fld>
            <a:endParaRPr lang="en-US"/>
          </a:p>
        </p:txBody>
      </p:sp>
      <p:sp>
        <p:nvSpPr>
          <p:cNvPr id="5" name="Footer Placeholder 4">
            <a:extLst>
              <a:ext uri="{FF2B5EF4-FFF2-40B4-BE49-F238E27FC236}">
                <a16:creationId xmlns:a16="http://schemas.microsoft.com/office/drawing/2014/main" id="{95565E43-C82C-4977-9183-BB9C6E0B07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29D3E5-7872-4884-B394-27FE0E0DE7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AD814-94DF-4519-9B9D-33B8BD935EC9}" type="slidenum">
              <a:rPr lang="en-US" smtClean="0"/>
              <a:t>‹#›</a:t>
            </a:fld>
            <a:endParaRPr lang="en-US"/>
          </a:p>
        </p:txBody>
      </p:sp>
    </p:spTree>
    <p:extLst>
      <p:ext uri="{BB962C8B-B14F-4D97-AF65-F5344CB8AC3E}">
        <p14:creationId xmlns:p14="http://schemas.microsoft.com/office/powerpoint/2010/main" val="425677117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B7D9AA-0D40-4EDC-8F83-A9113DC7C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08A999-331E-4ABE-ACC3-ED1F299972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8857C-0837-44DA-88AE-392BC0563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E7826-5535-4CE2-983B-37BD81D85625}" type="datetimeFigureOut">
              <a:rPr lang="en-US" smtClean="0"/>
              <a:t>9/9/2019</a:t>
            </a:fld>
            <a:endParaRPr lang="en-US"/>
          </a:p>
        </p:txBody>
      </p:sp>
      <p:sp>
        <p:nvSpPr>
          <p:cNvPr id="5" name="Footer Placeholder 4">
            <a:extLst>
              <a:ext uri="{FF2B5EF4-FFF2-40B4-BE49-F238E27FC236}">
                <a16:creationId xmlns:a16="http://schemas.microsoft.com/office/drawing/2014/main" id="{217DEE61-4A21-4628-9260-B9A8FC65C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EA7E99-0885-45BF-AC01-A73C25B68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40503-354A-4AA8-AEE2-A4CBD3493F5B}" type="slidenum">
              <a:rPr lang="en-US" smtClean="0"/>
              <a:t>‹#›</a:t>
            </a:fld>
            <a:endParaRPr lang="en-US"/>
          </a:p>
        </p:txBody>
      </p:sp>
    </p:spTree>
    <p:extLst>
      <p:ext uri="{BB962C8B-B14F-4D97-AF65-F5344CB8AC3E}">
        <p14:creationId xmlns:p14="http://schemas.microsoft.com/office/powerpoint/2010/main" val="257273980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biology.stackexchange.com/questions/6820/how-does-hcl-not-burn-our-stomach" TargetMode="External"/><Relationship Id="rId2" Type="http://schemas.openxmlformats.org/officeDocument/2006/relationships/image" Target="../media/image10.jpg"/><Relationship Id="rId1" Type="http://schemas.openxmlformats.org/officeDocument/2006/relationships/slideLayout" Target="../slideLayouts/slideLayout14.xml"/><Relationship Id="rId4" Type="http://schemas.openxmlformats.org/officeDocument/2006/relationships/hyperlink" Target="https://creativecommons.org/licenses/by-sa/3.0/"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s://pillarsofeternity.gamepedia.com/Whispers_of_Yenwood_(Deadfire)" TargetMode="External"/><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hyperlink" Target="https://www.assignmentpoint.com/science/biology/about-bone-tissue.html" TargetMode="External"/><Relationship Id="rId2" Type="http://schemas.openxmlformats.org/officeDocument/2006/relationships/image" Target="../media/image123.jp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hyperlink" Target="https://www.researchgate.net/figure/24188443_fig1_Figure-1-Osteoblast-osteocyte-A-and-osteoclast-B-differentiation-Preosteoblasts" TargetMode="External"/><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hyperlink" Target="http://www.studyblue.com/notes/note/n/skeletal-system-chapter-6/deck/993776" TargetMode="External"/><Relationship Id="rId2" Type="http://schemas.openxmlformats.org/officeDocument/2006/relationships/image" Target="../media/image125.jpg"/><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biology.stackexchange.com/questions/6820/how-does-hcl-not-burn-our-stomach" TargetMode="External"/><Relationship Id="rId2" Type="http://schemas.openxmlformats.org/officeDocument/2006/relationships/image" Target="../media/image10.jpg"/><Relationship Id="rId1" Type="http://schemas.openxmlformats.org/officeDocument/2006/relationships/slideLayout" Target="../slideLayouts/slideLayout14.xml"/><Relationship Id="rId4" Type="http://schemas.openxmlformats.org/officeDocument/2006/relationships/hyperlink" Target="https://creativecommons.org/licenses/by-sa/3.0/"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13" Type="http://schemas.openxmlformats.org/officeDocument/2006/relationships/customXml" Target="../ink/ink3.xml"/><Relationship Id="rId18" Type="http://schemas.openxmlformats.org/officeDocument/2006/relationships/image" Target="../media/image123.png"/><Relationship Id="rId26" Type="http://schemas.openxmlformats.org/officeDocument/2006/relationships/image" Target="../media/image160.png"/><Relationship Id="rId21" Type="http://schemas.openxmlformats.org/officeDocument/2006/relationships/customXml" Target="../ink/ink8.xml"/><Relationship Id="rId50" Type="http://schemas.openxmlformats.org/officeDocument/2006/relationships/customXml" Target="../ink/ink14.xml"/><Relationship Id="rId55" Type="http://schemas.openxmlformats.org/officeDocument/2006/relationships/image" Target="../media/image25.png"/><Relationship Id="rId63" Type="http://schemas.openxmlformats.org/officeDocument/2006/relationships/image" Target="../media/image290.png"/><Relationship Id="rId76" Type="http://schemas.openxmlformats.org/officeDocument/2006/relationships/image" Target="../media/image310.PNG"/><Relationship Id="rId84" Type="http://schemas.openxmlformats.org/officeDocument/2006/relationships/customXml" Target="../ink/ink29.xml"/><Relationship Id="rId89" Type="http://schemas.openxmlformats.org/officeDocument/2006/relationships/image" Target="../media/image20.png"/><Relationship Id="rId12" Type="http://schemas.openxmlformats.org/officeDocument/2006/relationships/image" Target="../media/image10.png"/><Relationship Id="rId17" Type="http://schemas.openxmlformats.org/officeDocument/2006/relationships/customXml" Target="../ink/ink6.xml"/><Relationship Id="rId25" Type="http://schemas.openxmlformats.org/officeDocument/2006/relationships/customXml" Target="../ink/ink10.xml"/><Relationship Id="rId71" Type="http://schemas.openxmlformats.org/officeDocument/2006/relationships/customXml" Target="../ink/ink20.xml"/><Relationship Id="rId2" Type="http://schemas.openxmlformats.org/officeDocument/2006/relationships/customXml" Target="../ink/ink1.xml"/><Relationship Id="rId16" Type="http://schemas.openxmlformats.org/officeDocument/2006/relationships/image" Target="../media/image110.png"/><Relationship Id="rId20" Type="http://schemas.openxmlformats.org/officeDocument/2006/relationships/image" Target="../media/image13.png"/><Relationship Id="rId29" Type="http://schemas.openxmlformats.org/officeDocument/2006/relationships/customXml" Target="../ink/ink12.xml"/><Relationship Id="rId54" Type="http://schemas.openxmlformats.org/officeDocument/2006/relationships/customXml" Target="../ink/ink17.xml"/><Relationship Id="rId70" Type="http://schemas.openxmlformats.org/officeDocument/2006/relationships/image" Target="../media/image300.png"/><Relationship Id="rId75" Type="http://schemas.openxmlformats.org/officeDocument/2006/relationships/customXml" Target="../ink/ink24.xml"/><Relationship Id="rId83" Type="http://schemas.openxmlformats.org/officeDocument/2006/relationships/image" Target="../media/image81.png"/><Relationship Id="rId88" Type="http://schemas.openxmlformats.org/officeDocument/2006/relationships/customXml" Target="../ink/ink31.xml"/><Relationship Id="rId91" Type="http://schemas.openxmlformats.org/officeDocument/2006/relationships/image" Target="../media/image210.png"/><Relationship Id="rId1" Type="http://schemas.openxmlformats.org/officeDocument/2006/relationships/slideLayout" Target="../slideLayouts/slideLayout8.xml"/><Relationship Id="rId24" Type="http://schemas.openxmlformats.org/officeDocument/2006/relationships/image" Target="../media/image15.png"/><Relationship Id="rId53" Type="http://schemas.openxmlformats.org/officeDocument/2006/relationships/customXml" Target="../ink/ink16.xml"/><Relationship Id="rId58" Type="http://schemas.openxmlformats.org/officeDocument/2006/relationships/customXml" Target="../ink/ink19.xml"/><Relationship Id="rId74" Type="http://schemas.openxmlformats.org/officeDocument/2006/relationships/customXml" Target="../ink/ink23.xml"/><Relationship Id="rId79" Type="http://schemas.openxmlformats.org/officeDocument/2006/relationships/customXml" Target="../ink/ink26.xml"/><Relationship Id="rId87"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customXml" Target="../ink/ink5.xml"/><Relationship Id="rId23" Type="http://schemas.openxmlformats.org/officeDocument/2006/relationships/customXml" Target="../ink/ink9.xml"/><Relationship Id="rId28" Type="http://schemas.openxmlformats.org/officeDocument/2006/relationships/image" Target="../media/image17.png"/><Relationship Id="rId49" Type="http://schemas.openxmlformats.org/officeDocument/2006/relationships/image" Target="../media/image230.png"/><Relationship Id="rId57" Type="http://schemas.openxmlformats.org/officeDocument/2006/relationships/image" Target="../media/image260.png"/><Relationship Id="rId82" Type="http://schemas.openxmlformats.org/officeDocument/2006/relationships/customXml" Target="../ink/ink28.xml"/><Relationship Id="rId90" Type="http://schemas.openxmlformats.org/officeDocument/2006/relationships/customXml" Target="../ink/ink32.xml"/><Relationship Id="rId19" Type="http://schemas.openxmlformats.org/officeDocument/2006/relationships/customXml" Target="../ink/ink7.xml"/><Relationship Id="rId31" Type="http://schemas.openxmlformats.org/officeDocument/2006/relationships/customXml" Target="../ink/ink13.xml"/><Relationship Id="rId52" Type="http://schemas.openxmlformats.org/officeDocument/2006/relationships/customXml" Target="../ink/ink15.xml"/><Relationship Id="rId73" Type="http://schemas.openxmlformats.org/officeDocument/2006/relationships/customXml" Target="../ink/ink22.xml"/><Relationship Id="rId78" Type="http://schemas.openxmlformats.org/officeDocument/2006/relationships/image" Target="../media/image320.PNG"/><Relationship Id="rId81" Type="http://schemas.openxmlformats.org/officeDocument/2006/relationships/image" Target="../media/image132.JPG"/><Relationship Id="rId86" Type="http://schemas.openxmlformats.org/officeDocument/2006/relationships/customXml" Target="../ink/ink30.xml"/><Relationship Id="rId4" Type="http://schemas.openxmlformats.org/officeDocument/2006/relationships/customXml" Target="../ink/ink2.xml"/><Relationship Id="rId14" Type="http://schemas.openxmlformats.org/officeDocument/2006/relationships/customXml" Target="../ink/ink4.xml"/><Relationship Id="rId22" Type="http://schemas.openxmlformats.org/officeDocument/2006/relationships/image" Target="../media/image140.png"/><Relationship Id="rId27" Type="http://schemas.openxmlformats.org/officeDocument/2006/relationships/customXml" Target="../ink/ink11.xml"/><Relationship Id="rId30" Type="http://schemas.openxmlformats.org/officeDocument/2006/relationships/image" Target="../media/image180.png"/><Relationship Id="rId56" Type="http://schemas.openxmlformats.org/officeDocument/2006/relationships/customXml" Target="../ink/ink18.xml"/><Relationship Id="rId77" Type="http://schemas.openxmlformats.org/officeDocument/2006/relationships/customXml" Target="../ink/ink25.xml"/><Relationship Id="rId51" Type="http://schemas.openxmlformats.org/officeDocument/2006/relationships/image" Target="../media/image24.png"/><Relationship Id="rId72" Type="http://schemas.openxmlformats.org/officeDocument/2006/relationships/customXml" Target="../ink/ink21.xml"/><Relationship Id="rId80" Type="http://schemas.openxmlformats.org/officeDocument/2006/relationships/customXml" Target="../ink/ink27.xml"/><Relationship Id="rId85" Type="http://schemas.openxmlformats.org/officeDocument/2006/relationships/image" Target="../media/image9.png"/><Relationship Id="rId3" Type="http://schemas.openxmlformats.org/officeDocument/2006/relationships/image" Target="../media/image6.png"/></Relationships>
</file>

<file path=ppt/slides/_rels/slide115.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image" Target="../media/image350.png"/><Relationship Id="rId18" Type="http://schemas.openxmlformats.org/officeDocument/2006/relationships/customXml" Target="../ink/ink42.xml"/><Relationship Id="rId26" Type="http://schemas.openxmlformats.org/officeDocument/2006/relationships/customXml" Target="../ink/ink50.xml"/><Relationship Id="rId39" Type="http://schemas.openxmlformats.org/officeDocument/2006/relationships/image" Target="../media/image430.png"/><Relationship Id="rId3" Type="http://schemas.openxmlformats.org/officeDocument/2006/relationships/image" Target="../media/image220.png"/><Relationship Id="rId21" Type="http://schemas.openxmlformats.org/officeDocument/2006/relationships/customXml" Target="../ink/ink45.xml"/><Relationship Id="rId34" Type="http://schemas.openxmlformats.org/officeDocument/2006/relationships/customXml" Target="../ink/ink54.xml"/><Relationship Id="rId42" Type="http://schemas.openxmlformats.org/officeDocument/2006/relationships/customXml" Target="../ink/ink58.xml"/><Relationship Id="rId47" Type="http://schemas.openxmlformats.org/officeDocument/2006/relationships/image" Target="../media/image470.png"/><Relationship Id="rId7" Type="http://schemas.openxmlformats.org/officeDocument/2006/relationships/image" Target="../media/image280.png"/><Relationship Id="rId12" Type="http://schemas.openxmlformats.org/officeDocument/2006/relationships/customXml" Target="../ink/ink38.xml"/><Relationship Id="rId17" Type="http://schemas.openxmlformats.org/officeDocument/2006/relationships/customXml" Target="../ink/ink41.xml"/><Relationship Id="rId25" Type="http://schemas.openxmlformats.org/officeDocument/2006/relationships/customXml" Target="../ink/ink49.xml"/><Relationship Id="rId33" Type="http://schemas.openxmlformats.org/officeDocument/2006/relationships/image" Target="../media/image40.png"/><Relationship Id="rId38" Type="http://schemas.openxmlformats.org/officeDocument/2006/relationships/customXml" Target="../ink/ink56.xml"/><Relationship Id="rId46" Type="http://schemas.openxmlformats.org/officeDocument/2006/relationships/customXml" Target="../ink/ink60.xml"/><Relationship Id="rId2" Type="http://schemas.openxmlformats.org/officeDocument/2006/relationships/customXml" Target="../ink/ink33.xml"/><Relationship Id="rId16" Type="http://schemas.openxmlformats.org/officeDocument/2006/relationships/customXml" Target="../ink/ink40.xml"/><Relationship Id="rId20" Type="http://schemas.openxmlformats.org/officeDocument/2006/relationships/customXml" Target="../ink/ink44.xml"/><Relationship Id="rId29" Type="http://schemas.openxmlformats.org/officeDocument/2006/relationships/image" Target="../media/image380.png"/><Relationship Id="rId41" Type="http://schemas.openxmlformats.org/officeDocument/2006/relationships/image" Target="../media/image440.png"/><Relationship Id="rId1" Type="http://schemas.openxmlformats.org/officeDocument/2006/relationships/slideLayout" Target="../slideLayouts/slideLayout8.xml"/><Relationship Id="rId6" Type="http://schemas.openxmlformats.org/officeDocument/2006/relationships/customXml" Target="../ink/ink35.xml"/><Relationship Id="rId11" Type="http://schemas.openxmlformats.org/officeDocument/2006/relationships/image" Target="../media/image340.PNG"/><Relationship Id="rId24" Type="http://schemas.openxmlformats.org/officeDocument/2006/relationships/customXml" Target="../ink/ink48.xml"/><Relationship Id="rId32" Type="http://schemas.openxmlformats.org/officeDocument/2006/relationships/customXml" Target="../ink/ink53.xml"/><Relationship Id="rId37" Type="http://schemas.openxmlformats.org/officeDocument/2006/relationships/image" Target="../media/image42.png"/><Relationship Id="rId40" Type="http://schemas.openxmlformats.org/officeDocument/2006/relationships/customXml" Target="../ink/ink57.xml"/><Relationship Id="rId45" Type="http://schemas.openxmlformats.org/officeDocument/2006/relationships/image" Target="../media/image46.png"/><Relationship Id="rId5" Type="http://schemas.openxmlformats.org/officeDocument/2006/relationships/image" Target="../media/image270.png"/><Relationship Id="rId15" Type="http://schemas.openxmlformats.org/officeDocument/2006/relationships/image" Target="../media/image360.PNG"/><Relationship Id="rId23" Type="http://schemas.openxmlformats.org/officeDocument/2006/relationships/customXml" Target="../ink/ink47.xml"/><Relationship Id="rId28" Type="http://schemas.openxmlformats.org/officeDocument/2006/relationships/customXml" Target="../ink/ink51.xml"/><Relationship Id="rId36" Type="http://schemas.openxmlformats.org/officeDocument/2006/relationships/customXml" Target="../ink/ink55.xml"/><Relationship Id="rId10" Type="http://schemas.openxmlformats.org/officeDocument/2006/relationships/customXml" Target="../ink/ink37.xml"/><Relationship Id="rId19" Type="http://schemas.openxmlformats.org/officeDocument/2006/relationships/customXml" Target="../ink/ink43.xml"/><Relationship Id="rId31" Type="http://schemas.openxmlformats.org/officeDocument/2006/relationships/image" Target="../media/image390.png"/><Relationship Id="rId44" Type="http://schemas.openxmlformats.org/officeDocument/2006/relationships/customXml" Target="../ink/ink59.xml"/><Relationship Id="rId4" Type="http://schemas.openxmlformats.org/officeDocument/2006/relationships/customXml" Target="../ink/ink34.xml"/><Relationship Id="rId9" Type="http://schemas.openxmlformats.org/officeDocument/2006/relationships/image" Target="../media/image330.png"/><Relationship Id="rId14" Type="http://schemas.openxmlformats.org/officeDocument/2006/relationships/customXml" Target="../ink/ink39.xml"/><Relationship Id="rId22" Type="http://schemas.openxmlformats.org/officeDocument/2006/relationships/customXml" Target="../ink/ink46.xml"/><Relationship Id="rId27" Type="http://schemas.openxmlformats.org/officeDocument/2006/relationships/image" Target="../media/image370.png"/><Relationship Id="rId30" Type="http://schemas.openxmlformats.org/officeDocument/2006/relationships/customXml" Target="../ink/ink52.xml"/><Relationship Id="rId35" Type="http://schemas.openxmlformats.org/officeDocument/2006/relationships/image" Target="../media/image410.png"/><Relationship Id="rId43" Type="http://schemas.openxmlformats.org/officeDocument/2006/relationships/image" Target="../media/image450.png"/><Relationship Id="rId48" Type="http://schemas.openxmlformats.org/officeDocument/2006/relationships/image" Target="../media/image132.JPG"/></Relationships>
</file>

<file path=ppt/slides/_rels/slide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3.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5.png"/><Relationship Id="rId1" Type="http://schemas.openxmlformats.org/officeDocument/2006/relationships/slideLayout" Target="../slideLayouts/slideLayout8.xml"/></Relationships>
</file>

<file path=ppt/slides/_rels/slide1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7.png"/><Relationship Id="rId1" Type="http://schemas.openxmlformats.org/officeDocument/2006/relationships/slideLayout" Target="../slideLayouts/slideLayout8.xml"/></Relationships>
</file>

<file path=ppt/slides/_rels/slide1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8.png"/><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0.jpe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hyperlink" Target="https://www.studyblue.com/notes/note/n/the-skeletal-system/deck/13646075" TargetMode="External"/><Relationship Id="rId2" Type="http://schemas.openxmlformats.org/officeDocument/2006/relationships/image" Target="../media/image143.jp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16.jpe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150.gif"/><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8" Type="http://schemas.openxmlformats.org/officeDocument/2006/relationships/hyperlink" Target="https://www.scientistcindy.com/chemistry-384041-737448-498376-871798-179816.html" TargetMode="External"/><Relationship Id="rId13" Type="http://schemas.openxmlformats.org/officeDocument/2006/relationships/hyperlink" Target="https://www.scientistcindy.com/environmental-biology-laboratory.html" TargetMode="External"/><Relationship Id="rId18" Type="http://schemas.openxmlformats.org/officeDocument/2006/relationships/hyperlink" Target="https://www.scientistcindy.com/human-sexuality.html" TargetMode="External"/><Relationship Id="rId26" Type="http://schemas.openxmlformats.org/officeDocument/2006/relationships/hyperlink" Target="https://www.scientistcindy.com/fun-zone.html" TargetMode="External"/><Relationship Id="rId39" Type="http://schemas.openxmlformats.org/officeDocument/2006/relationships/image" Target="../media/image154.gif"/><Relationship Id="rId3" Type="http://schemas.openxmlformats.org/officeDocument/2006/relationships/slideLayout" Target="../slideLayouts/slideLayout13.xml"/><Relationship Id="rId21" Type="http://schemas.openxmlformats.org/officeDocument/2006/relationships/hyperlink" Target="https://www.scientistcindy.com/histotechnology.html" TargetMode="External"/><Relationship Id="rId34" Type="http://schemas.openxmlformats.org/officeDocument/2006/relationships/hyperlink" Target="https://www.scientistcindy.com/the-muscles-of-the-limbs.html" TargetMode="External"/><Relationship Id="rId42" Type="http://schemas.openxmlformats.org/officeDocument/2006/relationships/image" Target="../media/image156.jpeg"/><Relationship Id="rId7" Type="http://schemas.openxmlformats.org/officeDocument/2006/relationships/hyperlink" Target="https://www.scientistcindy.com/physiology-lab.html" TargetMode="External"/><Relationship Id="rId12" Type="http://schemas.openxmlformats.org/officeDocument/2006/relationships/hyperlink" Target="https://www.scientistcindy.com/environmental-science.html" TargetMode="External"/><Relationship Id="rId17" Type="http://schemas.openxmlformats.org/officeDocument/2006/relationships/hyperlink" Target="https://www.scientistcindy.com/human-biology-lab.html" TargetMode="External"/><Relationship Id="rId25" Type="http://schemas.openxmlformats.org/officeDocument/2006/relationships/hyperlink" Target="https://www.scientistcindy.com/contact.html" TargetMode="External"/><Relationship Id="rId33" Type="http://schemas.openxmlformats.org/officeDocument/2006/relationships/hyperlink" Target="https://www.scientistcindy.com/the-muscles-of-the-head-trunk-and-shoulders.html" TargetMode="External"/><Relationship Id="rId38" Type="http://schemas.openxmlformats.org/officeDocument/2006/relationships/hyperlink" Target="https://www.scientistcindy.com/anatomy---sac.html" TargetMode="External"/><Relationship Id="rId2" Type="http://schemas.openxmlformats.org/officeDocument/2006/relationships/control" Target="../activeX/activeX1.xml"/><Relationship Id="rId16" Type="http://schemas.openxmlformats.org/officeDocument/2006/relationships/hyperlink" Target="https://www.scientistcindy.com/chemistry-384041-737448-498376-605827.html" TargetMode="External"/><Relationship Id="rId20" Type="http://schemas.openxmlformats.org/officeDocument/2006/relationships/hyperlink" Target="https://www.scientistcindy.com/microbiology-laboratory.html" TargetMode="External"/><Relationship Id="rId29" Type="http://schemas.openxmlformats.org/officeDocument/2006/relationships/hyperlink" Target="https://www.scientistcindy.com/list-of-pages.html" TargetMode="External"/><Relationship Id="rId41" Type="http://schemas.openxmlformats.org/officeDocument/2006/relationships/image" Target="../media/image155.jpeg"/><Relationship Id="rId1" Type="http://schemas.openxmlformats.org/officeDocument/2006/relationships/vmlDrawing" Target="../drawings/vmlDrawing1.vml"/><Relationship Id="rId6" Type="http://schemas.openxmlformats.org/officeDocument/2006/relationships/hyperlink" Target="https://www.scientistcindy.com/physiology.html" TargetMode="External"/><Relationship Id="rId11" Type="http://schemas.openxmlformats.org/officeDocument/2006/relationships/hyperlink" Target="https://www.scientistcindy.com/collegelife-skills.html" TargetMode="External"/><Relationship Id="rId24" Type="http://schemas.openxmlformats.org/officeDocument/2006/relationships/hyperlink" Target="https://www.scientistcindy.com/the-structure-of-dna1.html" TargetMode="External"/><Relationship Id="rId32" Type="http://schemas.openxmlformats.org/officeDocument/2006/relationships/hyperlink" Target="https://www.scientistcindy.com/muscle-movements.html" TargetMode="External"/><Relationship Id="rId37" Type="http://schemas.openxmlformats.org/officeDocument/2006/relationships/hyperlink" Target="https://www.scientistcindy.com/instructions-for-taking-bio-3070.html" TargetMode="External"/><Relationship Id="rId40" Type="http://schemas.openxmlformats.org/officeDocument/2006/relationships/hyperlink" Target="https://www.scientistcindy.com/store/checkout?cart=" TargetMode="External"/><Relationship Id="rId5" Type="http://schemas.openxmlformats.org/officeDocument/2006/relationships/hyperlink" Target="https://www.scientistcindy.com/chemistry-384041-737448-498376.html" TargetMode="External"/><Relationship Id="rId15" Type="http://schemas.openxmlformats.org/officeDocument/2006/relationships/hyperlink" Target="https://www.scientistcindy.com/general-biology-laboratory.html" TargetMode="External"/><Relationship Id="rId23" Type="http://schemas.openxmlformats.org/officeDocument/2006/relationships/hyperlink" Target="https://www.scientistcindy.com/the-brain1.html" TargetMode="External"/><Relationship Id="rId28" Type="http://schemas.openxmlformats.org/officeDocument/2006/relationships/hyperlink" Target="https://www.scientistcindy.com/a-history-of-anatomy1.html" TargetMode="External"/><Relationship Id="rId36" Type="http://schemas.openxmlformats.org/officeDocument/2006/relationships/hyperlink" Target="https://www.scientistcindy.com/the-brain---anat-and-physiology.html" TargetMode="External"/><Relationship Id="rId10" Type="http://schemas.openxmlformats.org/officeDocument/2006/relationships/hyperlink" Target="https://www.scientistcindy.com/chemistry1.html" TargetMode="External"/><Relationship Id="rId19" Type="http://schemas.openxmlformats.org/officeDocument/2006/relationships/hyperlink" Target="https://www.scientistcindy.com/chemistry-384041-737448-498376-387857-111540.html" TargetMode="External"/><Relationship Id="rId31" Type="http://schemas.openxmlformats.org/officeDocument/2006/relationships/hyperlink" Target="https://www.scientistcindy.com/chemistry-of-life1.html" TargetMode="External"/><Relationship Id="rId4" Type="http://schemas.openxmlformats.org/officeDocument/2006/relationships/hyperlink" Target="https://www.scientistcindy.com/" TargetMode="External"/><Relationship Id="rId9" Type="http://schemas.openxmlformats.org/officeDocument/2006/relationships/hyperlink" Target="https://www.scientistcindy.com/biology-of-human-pregnancy.html" TargetMode="External"/><Relationship Id="rId14" Type="http://schemas.openxmlformats.org/officeDocument/2006/relationships/hyperlink" Target="https://www.scientistcindy.com/general-biology.html" TargetMode="External"/><Relationship Id="rId22" Type="http://schemas.openxmlformats.org/officeDocument/2006/relationships/hyperlink" Target="https://www.scientistcindy.com/the-brain.html" TargetMode="External"/><Relationship Id="rId27" Type="http://schemas.openxmlformats.org/officeDocument/2006/relationships/hyperlink" Target="https://www.scientistcindy.com/lab-6---the-chemistry-of-cells1.html" TargetMode="External"/><Relationship Id="rId30" Type="http://schemas.openxmlformats.org/officeDocument/2006/relationships/hyperlink" Target="https://www.scientistcindy.com/cell-membranes-and-osmosis1.html" TargetMode="External"/><Relationship Id="rId35" Type="http://schemas.openxmlformats.org/officeDocument/2006/relationships/hyperlink" Target="https://www.scientistcindy.com/nervous-tissue1.html" TargetMode="External"/><Relationship Id="rId43" Type="http://schemas.openxmlformats.org/officeDocument/2006/relationships/image" Target="../media/image153.wmf"/></Relationships>
</file>

<file path=ppt/slides/_rels/slide143.xml.rels><?xml version="1.0" encoding="UTF-8" standalone="yes"?>
<Relationships xmlns="http://schemas.openxmlformats.org/package/2006/relationships"><Relationship Id="rId3" Type="http://schemas.openxmlformats.org/officeDocument/2006/relationships/hyperlink" Target="https://en.wikipedia.org/wiki/Cartilage" TargetMode="External"/><Relationship Id="rId2" Type="http://schemas.openxmlformats.org/officeDocument/2006/relationships/image" Target="../media/image157.jpg"/><Relationship Id="rId1" Type="http://schemas.openxmlformats.org/officeDocument/2006/relationships/slideLayout" Target="../slideLayouts/slideLayout14.xml"/><Relationship Id="rId6" Type="http://schemas.openxmlformats.org/officeDocument/2006/relationships/hyperlink" Target="https://creativecommons.org/licenses/by-sa/3.0/" TargetMode="External"/><Relationship Id="rId5" Type="http://schemas.openxmlformats.org/officeDocument/2006/relationships/hyperlink" Target="http://www.bu.edu/histology/p/03203ooa.htm" TargetMode="External"/><Relationship Id="rId4" Type="http://schemas.openxmlformats.org/officeDocument/2006/relationships/image" Target="../media/image158.jpeg"/></Relationships>
</file>

<file path=ppt/slides/_rels/slide144.xml.rels><?xml version="1.0" encoding="UTF-8" standalone="yes"?>
<Relationships xmlns="http://schemas.openxmlformats.org/package/2006/relationships"><Relationship Id="rId3" Type="http://schemas.openxmlformats.org/officeDocument/2006/relationships/image" Target="../media/image160.JPG"/><Relationship Id="rId2" Type="http://schemas.openxmlformats.org/officeDocument/2006/relationships/image" Target="../media/image159.JPG"/><Relationship Id="rId1" Type="http://schemas.openxmlformats.org/officeDocument/2006/relationships/slideLayout" Target="../slideLayouts/slideLayout14.xml"/><Relationship Id="rId5" Type="http://schemas.openxmlformats.org/officeDocument/2006/relationships/image" Target="../media/image162.png"/><Relationship Id="rId4" Type="http://schemas.openxmlformats.org/officeDocument/2006/relationships/image" Target="../media/image161.gif"/></Relationships>
</file>

<file path=ppt/slides/_rels/slide145.xml.rels><?xml version="1.0" encoding="UTF-8" standalone="yes"?>
<Relationships xmlns="http://schemas.openxmlformats.org/package/2006/relationships"><Relationship Id="rId3" Type="http://schemas.openxmlformats.org/officeDocument/2006/relationships/hyperlink" Target="https://medicalxpress.com/news/2010-03-weight-bearing-bone-turnover-weight-loss.html" TargetMode="External"/><Relationship Id="rId2" Type="http://schemas.openxmlformats.org/officeDocument/2006/relationships/image" Target="../media/image163.jp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hyperlink" Target="http://www.darwinandwallace.com/products/fetal-human-skeleton-cast-replica-in-glass-dome-homo-sapiens" TargetMode="External"/><Relationship Id="rId2" Type="http://schemas.openxmlformats.org/officeDocument/2006/relationships/image" Target="../media/image164.jpeg"/><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hyperlink" Target="https://anatomie.unibas.ch/museum/en/sammlung/his3.html" TargetMode="External"/><Relationship Id="rId2" Type="http://schemas.openxmlformats.org/officeDocument/2006/relationships/image" Target="../media/image165.jp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hyperlink" Target="https://courses.lumenlearning.com/boundless-biology/chapter/bone/" TargetMode="External"/><Relationship Id="rId2" Type="http://schemas.openxmlformats.org/officeDocument/2006/relationships/image" Target="../media/image166.jpe"/><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3" Type="http://schemas.openxmlformats.org/officeDocument/2006/relationships/hyperlink" Target="https://vmicro.iusm.iu.edu/hs_vm/docs/lab2_6.htm" TargetMode="External"/><Relationship Id="rId2" Type="http://schemas.openxmlformats.org/officeDocument/2006/relationships/image" Target="../media/image167.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www.sciencephoto.com/media/395170/view" TargetMode="External"/><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2.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3" Type="http://schemas.openxmlformats.org/officeDocument/2006/relationships/hyperlink" Target="http://slideplayer.com/slide/8145042/" TargetMode="External"/><Relationship Id="rId2" Type="http://schemas.openxmlformats.org/officeDocument/2006/relationships/image" Target="../media/image170.jp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3" Type="http://schemas.openxmlformats.org/officeDocument/2006/relationships/hyperlink" Target="https://www.studyblue.com/notes/note/n/final-review-flashcards/deck/16404778" TargetMode="External"/><Relationship Id="rId2" Type="http://schemas.openxmlformats.org/officeDocument/2006/relationships/image" Target="../media/image171.jpg"/><Relationship Id="rId1" Type="http://schemas.openxmlformats.org/officeDocument/2006/relationships/slideLayout" Target="../slideLayouts/slideLayout14.xml"/><Relationship Id="rId4" Type="http://schemas.openxmlformats.org/officeDocument/2006/relationships/image" Target="../media/image146.png"/></Relationships>
</file>

<file path=ppt/slides/_rels/slide155.xml.rels><?xml version="1.0" encoding="UTF-8" standalone="yes"?>
<Relationships xmlns="http://schemas.openxmlformats.org/package/2006/relationships"><Relationship Id="rId3" Type="http://schemas.openxmlformats.org/officeDocument/2006/relationships/hyperlink" Target="http://www.auburn.edu/academic/classes/zy/hist0509/html/Lec05Bnotes-cart_bone_bloo.html" TargetMode="External"/><Relationship Id="rId2" Type="http://schemas.openxmlformats.org/officeDocument/2006/relationships/image" Target="../media/image172.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opentextbc.ca/anatomyandphysiology/chapter/4-2-epithelial-tissue/" TargetMode="External"/><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courses.lumenlearning.com/cuny-csi-ap-1/chapter/higher-order-structures-tissues-organs-organ-systems/" TargetMode="External"/><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creativecommons.org/licenses/by/3.0/" TargetMode="External"/><Relationship Id="rId7" Type="http://schemas.openxmlformats.org/officeDocument/2006/relationships/diagramColors" Target="../diagrams/colors3.xml"/><Relationship Id="rId2" Type="http://schemas.openxmlformats.org/officeDocument/2006/relationships/hyperlink" Target="https://opentextbc.ca/anatomyandphysiology/chapter/4-2-epithelial-tissue/" TargetMode="External"/><Relationship Id="rId1" Type="http://schemas.openxmlformats.org/officeDocument/2006/relationships/slideLayout" Target="../slideLayouts/slideLayout1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biologycorner.com/anatomy/histology/" TargetMode="External"/><Relationship Id="rId2" Type="http://schemas.openxmlformats.org/officeDocument/2006/relationships/image" Target="../media/image46.gif"/><Relationship Id="rId1" Type="http://schemas.openxmlformats.org/officeDocument/2006/relationships/slideLayout" Target="../slideLayouts/slideLayout14.xml"/><Relationship Id="rId4" Type="http://schemas.openxmlformats.org/officeDocument/2006/relationships/hyperlink" Target="https://creativecommons.org/licenses/by-nc/3.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hyperlink" Target="https://opentextbc.ca/biology/chapter/14-2-animal-primary-tissues/" TargetMode="External"/><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hyperlink" Target="https://creativecommons.org/licenses/by/3.0/"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hyperlink" Target="https://en.wikipedia.org/wiki/Basement_membrane" TargetMode="External"/><Relationship Id="rId2" Type="http://schemas.openxmlformats.org/officeDocument/2006/relationships/image" Target="../media/image54.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commons.wikimedia.org/wiki/File:Villi_%26_microvilli_of_small_intestine.svg" TargetMode="External"/><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hyperlink" Target="https://commons.wikimedia.org/wiki/File:Villi_%26_microvilli_of_small_intestine.svg" TargetMode="External"/><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s://courses.lumenlearning.com/nemcc-ap/chapter/connective-tissue-supports-and-protects/" TargetMode="External"/><Relationship Id="rId2" Type="http://schemas.openxmlformats.org/officeDocument/2006/relationships/image" Target="../media/image5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corticalchauvinism.com/2013/08/12/ehlers-danlos-syndrome-and-autism/" TargetMode="External"/><Relationship Id="rId2" Type="http://schemas.openxmlformats.org/officeDocument/2006/relationships/image" Target="../media/image59.jp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makeupandbeautynews.com/10-easy-steps-clear-skin/" TargetMode="External"/><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hyperlink" Target="https://www.studyblue.com/notes/note/n/ch-5-histology/deck/5682212" TargetMode="External"/><Relationship Id="rId2" Type="http://schemas.openxmlformats.org/officeDocument/2006/relationships/image" Target="../media/image65.gif"/><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hyperlink" Target="http://legacy.owensboro.kctcs.edu/gcaplan/anat/notes/API%20Notes%20F%20Connective%20Tissues.htm" TargetMode="External"/><Relationship Id="rId2" Type="http://schemas.openxmlformats.org/officeDocument/2006/relationships/image" Target="../media/image68.jp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hyperlink" Target="https://courses.lumenlearning.com/boundless-biology/chapter/animal-primary-tissues/" TargetMode="External"/><Relationship Id="rId2" Type="http://schemas.openxmlformats.org/officeDocument/2006/relationships/image" Target="../media/image71.jpe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hyperlink" Target="https://fineartamerica.com/featured/14-areolar-connective-tissue-lm-science-stock-photography.html" TargetMode="External"/><Relationship Id="rId2" Type="http://schemas.openxmlformats.org/officeDocument/2006/relationships/image" Target="../media/image72.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karnatakaeducation.org.in/KOER/en/index.php/Organisation_of_cells_animal_tissues" TargetMode="External"/><Relationship Id="rId2" Type="http://schemas.openxmlformats.org/officeDocument/2006/relationships/image" Target="../media/image7.gif"/><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hyperlink" Target="https://www.pinterest.com/pin/511721576385996295/" TargetMode="External"/><Relationship Id="rId2" Type="http://schemas.openxmlformats.org/officeDocument/2006/relationships/image" Target="../media/image76.jp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siyavula.com/read/science/grade-10-lifesciences/plant-and-animal-tissues/04-plant-and-animal-tissues-04" TargetMode="External"/><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hyperlink" Target="http://mmegias.webs.uvigo.es/02-english/guiada_a_conec-prop.php" TargetMode="External"/><Relationship Id="rId2" Type="http://schemas.openxmlformats.org/officeDocument/2006/relationships/image" Target="../media/image81.jpg"/><Relationship Id="rId1" Type="http://schemas.openxmlformats.org/officeDocument/2006/relationships/slideLayout" Target="../slideLayouts/slideLayout14.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Dense_connective_tissue"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8" Type="http://schemas.openxmlformats.org/officeDocument/2006/relationships/image" Target="../media/image85.JPG"/><Relationship Id="rId13" Type="http://schemas.openxmlformats.org/officeDocument/2006/relationships/image" Target="../media/image89.PNG"/><Relationship Id="rId18" Type="http://schemas.openxmlformats.org/officeDocument/2006/relationships/image" Target="../media/image75.PNG"/><Relationship Id="rId26" Type="http://schemas.openxmlformats.org/officeDocument/2006/relationships/image" Target="../media/image101.jpg"/><Relationship Id="rId3" Type="http://schemas.openxmlformats.org/officeDocument/2006/relationships/image" Target="../media/image66.JPG"/><Relationship Id="rId21" Type="http://schemas.openxmlformats.org/officeDocument/2006/relationships/image" Target="../media/image96.jpg"/><Relationship Id="rId7" Type="http://schemas.openxmlformats.org/officeDocument/2006/relationships/image" Target="../media/image83.JPG"/><Relationship Id="rId12" Type="http://schemas.openxmlformats.org/officeDocument/2006/relationships/image" Target="../media/image88.JPG"/><Relationship Id="rId17" Type="http://schemas.openxmlformats.org/officeDocument/2006/relationships/image" Target="../media/image93.PNG"/><Relationship Id="rId25" Type="http://schemas.openxmlformats.org/officeDocument/2006/relationships/image" Target="../media/image100.jpg"/><Relationship Id="rId2" Type="http://schemas.openxmlformats.org/officeDocument/2006/relationships/image" Target="../media/image3.PNG"/><Relationship Id="rId16" Type="http://schemas.openxmlformats.org/officeDocument/2006/relationships/image" Target="../media/image92.jpg"/><Relationship Id="rId20" Type="http://schemas.openxmlformats.org/officeDocument/2006/relationships/image" Target="../media/image95.PNG"/><Relationship Id="rId1" Type="http://schemas.openxmlformats.org/officeDocument/2006/relationships/slideLayout" Target="../slideLayouts/slideLayout14.xml"/><Relationship Id="rId6" Type="http://schemas.openxmlformats.org/officeDocument/2006/relationships/image" Target="../media/image82.PNG"/><Relationship Id="rId11" Type="http://schemas.openxmlformats.org/officeDocument/2006/relationships/image" Target="../media/image60.JPG"/><Relationship Id="rId24" Type="http://schemas.openxmlformats.org/officeDocument/2006/relationships/image" Target="../media/image99.jpg"/><Relationship Id="rId5" Type="http://schemas.openxmlformats.org/officeDocument/2006/relationships/image" Target="../media/image84.JPG"/><Relationship Id="rId15" Type="http://schemas.openxmlformats.org/officeDocument/2006/relationships/image" Target="../media/image91.PNG"/><Relationship Id="rId23" Type="http://schemas.openxmlformats.org/officeDocument/2006/relationships/image" Target="../media/image98.jpg"/><Relationship Id="rId28" Type="http://schemas.openxmlformats.org/officeDocument/2006/relationships/image" Target="../media/image102.PNG"/><Relationship Id="rId10" Type="http://schemas.openxmlformats.org/officeDocument/2006/relationships/image" Target="../media/image87.JPG"/><Relationship Id="rId19" Type="http://schemas.openxmlformats.org/officeDocument/2006/relationships/image" Target="../media/image94.PNG"/><Relationship Id="rId4" Type="http://schemas.openxmlformats.org/officeDocument/2006/relationships/image" Target="../media/image78.JPG"/><Relationship Id="rId9" Type="http://schemas.openxmlformats.org/officeDocument/2006/relationships/image" Target="../media/image86.JPG"/><Relationship Id="rId14" Type="http://schemas.openxmlformats.org/officeDocument/2006/relationships/image" Target="../media/image90.PNG"/><Relationship Id="rId22" Type="http://schemas.openxmlformats.org/officeDocument/2006/relationships/image" Target="../media/image97.PNG"/><Relationship Id="rId27" Type="http://schemas.openxmlformats.org/officeDocument/2006/relationships/image" Target="../media/image5.JPG"/></Relationships>
</file>

<file path=ppt/slides/_rels/slide8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hyperlink" Target="https://opentextbc.ca/biology/chapter/14-2-animal-primary-tissues/" TargetMode="External"/><Relationship Id="rId7" Type="http://schemas.openxmlformats.org/officeDocument/2006/relationships/hyperlink" Target="http://biology.stackexchange.com/questions/35526/how-does-the-structure-of-the-pancreatic-acinar-cell-relates-to-its-function" TargetMode="External"/><Relationship Id="rId2" Type="http://schemas.openxmlformats.org/officeDocument/2006/relationships/image" Target="../media/image105.jpg"/><Relationship Id="rId1" Type="http://schemas.openxmlformats.org/officeDocument/2006/relationships/slideLayout" Target="../slideLayouts/slideLayout14.xml"/><Relationship Id="rId6" Type="http://schemas.openxmlformats.org/officeDocument/2006/relationships/image" Target="../media/image107.jpg"/><Relationship Id="rId5" Type="http://schemas.openxmlformats.org/officeDocument/2006/relationships/hyperlink" Target="https://commons.wikimedia.org/wiki/File:Fat_necrosis_-_high_mag.jpg" TargetMode="External"/><Relationship Id="rId4" Type="http://schemas.openxmlformats.org/officeDocument/2006/relationships/image" Target="../media/image106.jpg"/></Relationships>
</file>

<file path=ppt/slides/_rels/slide8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www.alamy.com/stock-photo/epithelium.html" TargetMode="External"/><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hyperlink" Target="https://diffzi.com/bone-vs-cartilage/" TargetMode="External"/><Relationship Id="rId2" Type="http://schemas.openxmlformats.org/officeDocument/2006/relationships/image" Target="../media/image113.jp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hyperlink" Target="https://courses.lumenlearning.com/wm-biology2/chapter/connective-tissues/" TargetMode="External"/><Relationship Id="rId2" Type="http://schemas.openxmlformats.org/officeDocument/2006/relationships/image" Target="../media/image114.jp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5.png"/><Relationship Id="rId1" Type="http://schemas.openxmlformats.org/officeDocument/2006/relationships/slideLayout" Target="../slideLayouts/slideLayout14.xml"/><Relationship Id="rId4" Type="http://schemas.openxmlformats.org/officeDocument/2006/relationships/image" Target="../media/image116.jpeg"/></Relationships>
</file>

<file path=ppt/slides/_rels/slide9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a:extLst>
              <a:ext uri="{FF2B5EF4-FFF2-40B4-BE49-F238E27FC236}">
                <a16:creationId xmlns:a16="http://schemas.microsoft.com/office/drawing/2014/main" id="{7605BFEE-D357-4F18-8BB6-074EE2590C7C}"/>
              </a:ext>
            </a:extLst>
          </p:cNvPr>
          <p:cNvPicPr>
            <a:picLocks noChangeAspect="1"/>
          </p:cNvPicPr>
          <p:nvPr/>
        </p:nvPicPr>
        <p:blipFill rotWithShape="1">
          <a:blip r:embed="rId2"/>
          <a:srcRect t="13486" b="2244"/>
          <a:stretch/>
        </p:blipFill>
        <p:spPr>
          <a:xfrm>
            <a:off x="20" y="975"/>
            <a:ext cx="12191980" cy="6858000"/>
          </a:xfrm>
          <a:prstGeom prst="rect">
            <a:avLst/>
          </a:prstGeom>
        </p:spPr>
      </p:pic>
      <p:sp>
        <p:nvSpPr>
          <p:cNvPr id="11" name="Rectangle 10">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C8604C-31F1-4203-BA19-2DBA010FF48B}"/>
              </a:ext>
            </a:extLst>
          </p:cNvPr>
          <p:cNvSpPr>
            <a:spLocks noGrp="1"/>
          </p:cNvSpPr>
          <p:nvPr>
            <p:ph type="ctrTitle"/>
          </p:nvPr>
        </p:nvSpPr>
        <p:spPr>
          <a:xfrm>
            <a:off x="854277" y="1475234"/>
            <a:ext cx="3214307" cy="2901694"/>
          </a:xfrm>
        </p:spPr>
        <p:txBody>
          <a:bodyPr anchor="b">
            <a:normAutofit/>
          </a:bodyPr>
          <a:lstStyle/>
          <a:p>
            <a:r>
              <a:rPr lang="en-US" sz="4400" dirty="0">
                <a:solidFill>
                  <a:schemeClr val="tx1"/>
                </a:solidFill>
              </a:rPr>
              <a:t>Week One Study Guide</a:t>
            </a:r>
          </a:p>
        </p:txBody>
      </p:sp>
      <p:sp>
        <p:nvSpPr>
          <p:cNvPr id="3" name="Subtitle 2">
            <a:extLst>
              <a:ext uri="{FF2B5EF4-FFF2-40B4-BE49-F238E27FC236}">
                <a16:creationId xmlns:a16="http://schemas.microsoft.com/office/drawing/2014/main" id="{30D49146-BC6B-4FBC-92D1-42D4886685C3}"/>
              </a:ext>
            </a:extLst>
          </p:cNvPr>
          <p:cNvSpPr>
            <a:spLocks noGrp="1"/>
          </p:cNvSpPr>
          <p:nvPr>
            <p:ph type="subTitle" idx="1"/>
          </p:nvPr>
        </p:nvSpPr>
        <p:spPr>
          <a:xfrm>
            <a:off x="858610" y="4608576"/>
            <a:ext cx="3205640" cy="774186"/>
          </a:xfrm>
        </p:spPr>
        <p:txBody>
          <a:bodyPr anchor="t">
            <a:normAutofit/>
          </a:bodyPr>
          <a:lstStyle/>
          <a:p>
            <a:r>
              <a:rPr lang="en-US" sz="2000" dirty="0"/>
              <a:t>ANATOMY</a:t>
            </a:r>
          </a:p>
        </p:txBody>
      </p:sp>
      <p:cxnSp>
        <p:nvCxnSpPr>
          <p:cNvPr id="13" name="Straight Connector 12">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8709374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23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C5F791-A49E-4825-B1B4-A29DC4C48942}"/>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200">
                <a:solidFill>
                  <a:srgbClr val="FFFFFF"/>
                </a:solidFill>
              </a:rPr>
              <a:t>Special Characteristics of Epithelia:</a:t>
            </a:r>
            <a:br>
              <a:rPr lang="en-US" sz="2200">
                <a:solidFill>
                  <a:srgbClr val="FFFFFF"/>
                </a:solidFill>
              </a:rPr>
            </a:br>
            <a:r>
              <a:rPr lang="en-US" sz="2200" b="1">
                <a:solidFill>
                  <a:srgbClr val="FFFFFF"/>
                </a:solidFill>
              </a:rPr>
              <a:t> Specialized contacts. </a:t>
            </a:r>
            <a:endParaRPr lang="en-US" sz="2200">
              <a:solidFill>
                <a:srgbClr val="FFFFFF"/>
              </a:solidFill>
            </a:endParaRPr>
          </a:p>
        </p:txBody>
      </p:sp>
      <p:pic>
        <p:nvPicPr>
          <p:cNvPr id="7" name="Graphic 6">
            <a:extLst>
              <a:ext uri="{FF2B5EF4-FFF2-40B4-BE49-F238E27FC236}">
                <a16:creationId xmlns:a16="http://schemas.microsoft.com/office/drawing/2014/main" id="{552D23A3-2323-42A2-927E-6524461B032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4038600" y="1313299"/>
            <a:ext cx="6907588" cy="3091146"/>
          </a:xfrm>
          <a:prstGeom prst="rect">
            <a:avLst/>
          </a:prstGeom>
        </p:spPr>
      </p:pic>
      <p:sp>
        <p:nvSpPr>
          <p:cNvPr id="3" name="Content Placeholder 2">
            <a:extLst>
              <a:ext uri="{FF2B5EF4-FFF2-40B4-BE49-F238E27FC236}">
                <a16:creationId xmlns:a16="http://schemas.microsoft.com/office/drawing/2014/main" id="{E24946FE-C408-4013-9879-3E8AA383F5FB}"/>
              </a:ext>
            </a:extLst>
          </p:cNvPr>
          <p:cNvSpPr>
            <a:spLocks noGrp="1"/>
          </p:cNvSpPr>
          <p:nvPr>
            <p:ph idx="1"/>
          </p:nvPr>
        </p:nvSpPr>
        <p:spPr>
          <a:xfrm>
            <a:off x="4038600" y="4884873"/>
            <a:ext cx="7188199" cy="1292090"/>
          </a:xfrm>
        </p:spPr>
        <p:txBody>
          <a:bodyPr>
            <a:normAutofit/>
          </a:bodyPr>
          <a:lstStyle/>
          <a:p>
            <a:pPr marL="0" indent="0">
              <a:buNone/>
            </a:pPr>
            <a:r>
              <a:rPr lang="en-US" sz="1800" b="1"/>
              <a:t>2. Specialized contacts. </a:t>
            </a:r>
          </a:p>
          <a:p>
            <a:pPr marL="0" indent="0">
              <a:buNone/>
            </a:pPr>
            <a:r>
              <a:rPr lang="en-US" sz="1800"/>
              <a:t>Adjacent epithelial cells are directly joined at many points by special cell junctions.</a:t>
            </a:r>
          </a:p>
          <a:p>
            <a:endParaRPr lang="en-US" sz="1800"/>
          </a:p>
        </p:txBody>
      </p:sp>
      <p:sp>
        <p:nvSpPr>
          <p:cNvPr id="4" name="TextBox 3">
            <a:extLst>
              <a:ext uri="{FF2B5EF4-FFF2-40B4-BE49-F238E27FC236}">
                <a16:creationId xmlns:a16="http://schemas.microsoft.com/office/drawing/2014/main" id="{6780DEDD-9E5D-4D94-A1C4-49442E8488CA}"/>
              </a:ext>
            </a:extLst>
          </p:cNvPr>
          <p:cNvSpPr txBox="1"/>
          <p:nvPr/>
        </p:nvSpPr>
        <p:spPr>
          <a:xfrm>
            <a:off x="8639146" y="4204390"/>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biology.stackexchange.com/questions/6820/how-does-hcl-not-burn-our-stomach">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4689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1B89E8-F88B-40A4-A39E-3946440B1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335AE8D-B60B-4BC5-98A0-ADB3712C8D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0"/>
            <a:ext cx="12188825" cy="3428999"/>
          </a:xfrm>
          <a:prstGeom prst="rect">
            <a:avLst/>
          </a:prstGeom>
          <a:solidFill>
            <a:srgbClr val="514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B5C23C-0DE3-44DD-8CB3-10BA2828520B}"/>
              </a:ext>
            </a:extLst>
          </p:cNvPr>
          <p:cNvSpPr>
            <a:spLocks noGrp="1"/>
          </p:cNvSpPr>
          <p:nvPr>
            <p:ph type="title"/>
          </p:nvPr>
        </p:nvSpPr>
        <p:spPr>
          <a:xfrm>
            <a:off x="962563" y="624654"/>
            <a:ext cx="10266875" cy="1708322"/>
          </a:xfrm>
        </p:spPr>
        <p:txBody>
          <a:bodyPr anchor="b">
            <a:normAutofit/>
          </a:bodyPr>
          <a:lstStyle/>
          <a:p>
            <a:pPr algn="ctr"/>
            <a:r>
              <a:rPr lang="en-US" sz="4000" b="1">
                <a:solidFill>
                  <a:srgbClr val="FFFFFF"/>
                </a:solidFill>
              </a:rPr>
              <a:t>Connective Tissue: Bone</a:t>
            </a:r>
            <a:endParaRPr lang="en-US" sz="4000">
              <a:solidFill>
                <a:srgbClr val="FFFFFF"/>
              </a:solidFill>
            </a:endParaRPr>
          </a:p>
        </p:txBody>
      </p:sp>
      <p:sp>
        <p:nvSpPr>
          <p:cNvPr id="3" name="Content Placeholder 2">
            <a:extLst>
              <a:ext uri="{FF2B5EF4-FFF2-40B4-BE49-F238E27FC236}">
                <a16:creationId xmlns:a16="http://schemas.microsoft.com/office/drawing/2014/main" id="{EE851172-6C47-4B90-8D3D-08D50496C79A}"/>
              </a:ext>
            </a:extLst>
          </p:cNvPr>
          <p:cNvSpPr>
            <a:spLocks noGrp="1"/>
          </p:cNvSpPr>
          <p:nvPr>
            <p:ph idx="1"/>
          </p:nvPr>
        </p:nvSpPr>
        <p:spPr>
          <a:xfrm>
            <a:off x="962563" y="2388637"/>
            <a:ext cx="10266874" cy="852751"/>
          </a:xfrm>
        </p:spPr>
        <p:txBody>
          <a:bodyPr anchor="t">
            <a:normAutofit/>
          </a:bodyPr>
          <a:lstStyle/>
          <a:p>
            <a:pPr algn="ctr"/>
            <a:r>
              <a:rPr lang="en-US" sz="2000">
                <a:solidFill>
                  <a:srgbClr val="FFFFFF"/>
                </a:solidFill>
              </a:rPr>
              <a:t>Bone has blood vessels (is vascularized) and has nerves (is innervated). </a:t>
            </a:r>
          </a:p>
          <a:p>
            <a:pPr algn="ctr"/>
            <a:endParaRPr lang="en-US" sz="2000">
              <a:solidFill>
                <a:srgbClr val="FFFFFF"/>
              </a:solidFill>
            </a:endParaRPr>
          </a:p>
        </p:txBody>
      </p:sp>
      <p:pic>
        <p:nvPicPr>
          <p:cNvPr id="5" name="Picture 4" descr="A close up of a logo&#10;&#10;Description automatically generated">
            <a:extLst>
              <a:ext uri="{FF2B5EF4-FFF2-40B4-BE49-F238E27FC236}">
                <a16:creationId xmlns:a16="http://schemas.microsoft.com/office/drawing/2014/main" id="{FC6E1BB1-DA0B-4449-95E3-898AB09ADE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35880" y="3855817"/>
            <a:ext cx="1920240" cy="1920240"/>
          </a:xfrm>
          <a:prstGeom prst="rect">
            <a:avLst/>
          </a:prstGeom>
        </p:spPr>
      </p:pic>
    </p:spTree>
    <p:extLst>
      <p:ext uri="{BB962C8B-B14F-4D97-AF65-F5344CB8AC3E}">
        <p14:creationId xmlns:p14="http://schemas.microsoft.com/office/powerpoint/2010/main" val="2763808922"/>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3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1F967CC-122E-4C35-BEF9-732CDA96BB2C}"/>
              </a:ext>
            </a:extLst>
          </p:cNvPr>
          <p:cNvPicPr>
            <a:picLocks noGrp="1" noChangeAspect="1"/>
          </p:cNvPicPr>
          <p:nvPr>
            <p:ph idx="1"/>
          </p:nvPr>
        </p:nvPicPr>
        <p:blipFill>
          <a:blip r:embed="rId2"/>
          <a:stretch>
            <a:fillRect/>
          </a:stretch>
        </p:blipFill>
        <p:spPr>
          <a:xfrm>
            <a:off x="1621248" y="643467"/>
            <a:ext cx="8949504" cy="5571066"/>
          </a:xfrm>
          <a:prstGeom prst="rect">
            <a:avLst/>
          </a:prstGeom>
        </p:spPr>
      </p:pic>
    </p:spTree>
    <p:extLst>
      <p:ext uri="{BB962C8B-B14F-4D97-AF65-F5344CB8AC3E}">
        <p14:creationId xmlns:p14="http://schemas.microsoft.com/office/powerpoint/2010/main" val="27097656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B8E6-203E-45D3-A5D0-547E0C2BF7AD}"/>
              </a:ext>
            </a:extLst>
          </p:cNvPr>
          <p:cNvSpPr>
            <a:spLocks noGrp="1"/>
          </p:cNvSpPr>
          <p:nvPr>
            <p:ph type="title"/>
          </p:nvPr>
        </p:nvSpPr>
        <p:spPr/>
        <p:txBody>
          <a:bodyPr/>
          <a:lstStyle/>
          <a:p>
            <a:r>
              <a:rPr lang="en-US" b="1" dirty="0"/>
              <a:t>Connective Tissue: Bone</a:t>
            </a:r>
            <a:endParaRPr lang="en-US" dirty="0"/>
          </a:p>
        </p:txBody>
      </p:sp>
      <p:pic>
        <p:nvPicPr>
          <p:cNvPr id="4" name="Picture 3">
            <a:extLst>
              <a:ext uri="{FF2B5EF4-FFF2-40B4-BE49-F238E27FC236}">
                <a16:creationId xmlns:a16="http://schemas.microsoft.com/office/drawing/2014/main" id="{08AEADC0-B843-44FC-AAF6-EB4725BE8173}"/>
              </a:ext>
            </a:extLst>
          </p:cNvPr>
          <p:cNvPicPr>
            <a:picLocks noChangeAspect="1"/>
          </p:cNvPicPr>
          <p:nvPr/>
        </p:nvPicPr>
        <p:blipFill>
          <a:blip r:embed="rId2"/>
          <a:stretch>
            <a:fillRect/>
          </a:stretch>
        </p:blipFill>
        <p:spPr>
          <a:xfrm>
            <a:off x="223837" y="1952625"/>
            <a:ext cx="11423223" cy="1123950"/>
          </a:xfrm>
          <a:prstGeom prst="rect">
            <a:avLst/>
          </a:prstGeom>
        </p:spPr>
      </p:pic>
      <p:pic>
        <p:nvPicPr>
          <p:cNvPr id="5" name="Picture 4">
            <a:extLst>
              <a:ext uri="{FF2B5EF4-FFF2-40B4-BE49-F238E27FC236}">
                <a16:creationId xmlns:a16="http://schemas.microsoft.com/office/drawing/2014/main" id="{79D462CC-8423-424E-AB26-6AE7E756E893}"/>
              </a:ext>
            </a:extLst>
          </p:cNvPr>
          <p:cNvPicPr>
            <a:picLocks noChangeAspect="1"/>
          </p:cNvPicPr>
          <p:nvPr/>
        </p:nvPicPr>
        <p:blipFill>
          <a:blip r:embed="rId3"/>
          <a:stretch>
            <a:fillRect/>
          </a:stretch>
        </p:blipFill>
        <p:spPr>
          <a:xfrm>
            <a:off x="223836" y="3190874"/>
            <a:ext cx="11352875" cy="2257425"/>
          </a:xfrm>
          <a:prstGeom prst="rect">
            <a:avLst/>
          </a:prstGeom>
        </p:spPr>
      </p:pic>
    </p:spTree>
    <p:extLst>
      <p:ext uri="{BB962C8B-B14F-4D97-AF65-F5344CB8AC3E}">
        <p14:creationId xmlns:p14="http://schemas.microsoft.com/office/powerpoint/2010/main" val="15767667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48AA2-CD7D-4E24-9800-6C2E9273FAD3}"/>
              </a:ext>
            </a:extLst>
          </p:cNvPr>
          <p:cNvSpPr>
            <a:spLocks noGrp="1"/>
          </p:cNvSpPr>
          <p:nvPr>
            <p:ph type="title"/>
          </p:nvPr>
        </p:nvSpPr>
        <p:spPr>
          <a:xfrm>
            <a:off x="655320" y="365125"/>
            <a:ext cx="5120114" cy="1692794"/>
          </a:xfrm>
        </p:spPr>
        <p:txBody>
          <a:bodyPr>
            <a:normAutofit/>
          </a:bodyPr>
          <a:lstStyle/>
          <a:p>
            <a:r>
              <a:rPr lang="en-US" b="1" dirty="0"/>
              <a:t>Connective Tissue: </a:t>
            </a:r>
            <a:r>
              <a:rPr lang="en-US" b="1" dirty="0">
                <a:solidFill>
                  <a:srgbClr val="FF0000"/>
                </a:solidFill>
              </a:rPr>
              <a:t>Bone</a:t>
            </a:r>
            <a:endParaRPr lang="en-US" dirty="0">
              <a:solidFill>
                <a:srgbClr val="FF0000"/>
              </a:solidFill>
            </a:endParaRP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9870A61-8D35-4D37-B602-3776E62721EB}"/>
              </a:ext>
            </a:extLst>
          </p:cNvPr>
          <p:cNvSpPr>
            <a:spLocks noGrp="1"/>
          </p:cNvSpPr>
          <p:nvPr>
            <p:ph idx="1"/>
          </p:nvPr>
        </p:nvSpPr>
        <p:spPr>
          <a:xfrm>
            <a:off x="655321" y="2575034"/>
            <a:ext cx="5120113" cy="3462228"/>
          </a:xfrm>
        </p:spPr>
        <p:txBody>
          <a:bodyPr>
            <a:normAutofit fontScale="92500" lnSpcReduction="20000"/>
          </a:bodyPr>
          <a:lstStyle/>
          <a:p>
            <a:r>
              <a:rPr lang="en-US" b="1" dirty="0"/>
              <a:t>Supports and protects body structures. </a:t>
            </a:r>
          </a:p>
          <a:p>
            <a:r>
              <a:rPr lang="en-US" b="1" dirty="0"/>
              <a:t>Allows movement due to attachments to muscle</a:t>
            </a:r>
          </a:p>
          <a:p>
            <a:r>
              <a:rPr lang="en-US" b="1" dirty="0"/>
              <a:t>Bone matrix is calcified (contains calcium salts) which enable bone to resist compression</a:t>
            </a:r>
          </a:p>
          <a:p>
            <a:r>
              <a:rPr lang="en-US" b="1" dirty="0"/>
              <a:t>Bone matrix has an abundance of collagen fibers to withstand strong tension</a:t>
            </a:r>
          </a:p>
        </p:txBody>
      </p:sp>
      <p:pic>
        <p:nvPicPr>
          <p:cNvPr id="5" name="Picture 4" descr="A close up of an animal&#10;&#10;Description automatically generated">
            <a:extLst>
              <a:ext uri="{FF2B5EF4-FFF2-40B4-BE49-F238E27FC236}">
                <a16:creationId xmlns:a16="http://schemas.microsoft.com/office/drawing/2014/main" id="{F41EE62D-88D1-4EA3-9095-40E22703394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012" r="1896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5144751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789C66E-DA37-436B-B776-07A04D1E5F7A}"/>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b="1">
                <a:solidFill>
                  <a:srgbClr val="FFFFFF"/>
                </a:solidFill>
              </a:rPr>
              <a:t>Connective Tissue: Bone</a:t>
            </a:r>
            <a:endParaRPr lang="en-US" sz="2600">
              <a:solidFill>
                <a:srgbClr val="FFFFFF"/>
              </a:solidFill>
            </a:endParaRPr>
          </a:p>
        </p:txBody>
      </p:sp>
      <p:pic>
        <p:nvPicPr>
          <p:cNvPr id="8" name="Picture 7" descr="A close up of text on a white background&#10;&#10;Description automatically generated">
            <a:extLst>
              <a:ext uri="{FF2B5EF4-FFF2-40B4-BE49-F238E27FC236}">
                <a16:creationId xmlns:a16="http://schemas.microsoft.com/office/drawing/2014/main" id="{048165DC-80C6-4F62-9BFB-19958B23C2C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50000"/>
          <a:stretch/>
        </p:blipFill>
        <p:spPr>
          <a:xfrm>
            <a:off x="1365613" y="4278936"/>
            <a:ext cx="10546203" cy="2313959"/>
          </a:xfrm>
          <a:prstGeom prst="rect">
            <a:avLst/>
          </a:prstGeom>
        </p:spPr>
        <p:style>
          <a:lnRef idx="2">
            <a:schemeClr val="dk1"/>
          </a:lnRef>
          <a:fillRef idx="1">
            <a:schemeClr val="lt1"/>
          </a:fillRef>
          <a:effectRef idx="0">
            <a:schemeClr val="dk1"/>
          </a:effectRef>
          <a:fontRef idx="minor">
            <a:schemeClr val="dk1"/>
          </a:fontRef>
        </p:style>
      </p:pic>
      <p:sp>
        <p:nvSpPr>
          <p:cNvPr id="3" name="Content Placeholder 2">
            <a:extLst>
              <a:ext uri="{FF2B5EF4-FFF2-40B4-BE49-F238E27FC236}">
                <a16:creationId xmlns:a16="http://schemas.microsoft.com/office/drawing/2014/main" id="{0EED0CCF-DB17-4B80-9C8B-856BCDD81F6E}"/>
              </a:ext>
            </a:extLst>
          </p:cNvPr>
          <p:cNvSpPr>
            <a:spLocks noGrp="1"/>
          </p:cNvSpPr>
          <p:nvPr>
            <p:ph idx="1"/>
          </p:nvPr>
        </p:nvSpPr>
        <p:spPr>
          <a:xfrm>
            <a:off x="4309291" y="403076"/>
            <a:ext cx="7188199" cy="3178323"/>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r>
              <a:rPr lang="en-US" sz="3600" b="1" dirty="0"/>
              <a:t>Osteoblasts - Primary cell type in bone </a:t>
            </a:r>
            <a:endParaRPr lang="en-US" sz="3600" dirty="0"/>
          </a:p>
          <a:p>
            <a:r>
              <a:rPr lang="en-US" sz="3600" dirty="0"/>
              <a:t>Once these tissue-forming cells mature and are not actively secreting new matrix, they are termed </a:t>
            </a:r>
            <a:r>
              <a:rPr lang="en-US" sz="3600" b="1" dirty="0"/>
              <a:t>osteocytes</a:t>
            </a:r>
            <a:endParaRPr lang="en-US" sz="3600" dirty="0"/>
          </a:p>
        </p:txBody>
      </p:sp>
    </p:spTree>
    <p:extLst>
      <p:ext uri="{BB962C8B-B14F-4D97-AF65-F5344CB8AC3E}">
        <p14:creationId xmlns:p14="http://schemas.microsoft.com/office/powerpoint/2010/main" val="23284997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0848AA2-CD7D-4E24-9800-6C2E9273FAD3}"/>
              </a:ext>
            </a:extLst>
          </p:cNvPr>
          <p:cNvSpPr>
            <a:spLocks noGrp="1"/>
          </p:cNvSpPr>
          <p:nvPr>
            <p:ph type="title"/>
          </p:nvPr>
        </p:nvSpPr>
        <p:spPr>
          <a:xfrm>
            <a:off x="950121" y="5529884"/>
            <a:ext cx="5693783" cy="1096331"/>
          </a:xfrm>
          <a:prstGeom prst="ellipse">
            <a:avLst/>
          </a:prstGeom>
        </p:spPr>
        <p:txBody>
          <a:bodyPr>
            <a:normAutofit fontScale="90000"/>
          </a:bodyPr>
          <a:lstStyle/>
          <a:p>
            <a:r>
              <a:rPr lang="en-US" sz="3200" b="1" dirty="0"/>
              <a:t>Connective Tissue: </a:t>
            </a:r>
            <a:r>
              <a:rPr lang="en-US" sz="3200" b="1" dirty="0">
                <a:solidFill>
                  <a:srgbClr val="FF0000"/>
                </a:solidFill>
              </a:rPr>
              <a:t>Bone</a:t>
            </a:r>
            <a:endParaRPr lang="en-US" sz="3100" dirty="0">
              <a:solidFill>
                <a:srgbClr val="303030"/>
              </a:solidFill>
            </a:endParaRPr>
          </a:p>
        </p:txBody>
      </p:sp>
      <p:pic>
        <p:nvPicPr>
          <p:cNvPr id="9" name="Picture 8">
            <a:extLst>
              <a:ext uri="{FF2B5EF4-FFF2-40B4-BE49-F238E27FC236}">
                <a16:creationId xmlns:a16="http://schemas.microsoft.com/office/drawing/2014/main" id="{105CEC57-1C01-4429-8753-12D49C04B90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0" y="0"/>
            <a:ext cx="8451275" cy="4648200"/>
          </a:xfrm>
          <a:prstGeom prst="rect">
            <a:avLst/>
          </a:prstGeom>
        </p:spPr>
      </p:pic>
      <p:sp>
        <p:nvSpPr>
          <p:cNvPr id="3" name="Content Placeholder 2">
            <a:extLst>
              <a:ext uri="{FF2B5EF4-FFF2-40B4-BE49-F238E27FC236}">
                <a16:creationId xmlns:a16="http://schemas.microsoft.com/office/drawing/2014/main" id="{E9870A61-8D35-4D37-B602-3776E62721EB}"/>
              </a:ext>
            </a:extLst>
          </p:cNvPr>
          <p:cNvSpPr>
            <a:spLocks noGrp="1"/>
          </p:cNvSpPr>
          <p:nvPr>
            <p:ph idx="1"/>
          </p:nvPr>
        </p:nvSpPr>
        <p:spPr>
          <a:xfrm>
            <a:off x="8451275" y="0"/>
            <a:ext cx="3724275" cy="6858000"/>
          </a:xfrm>
        </p:spPr>
        <p:style>
          <a:lnRef idx="1">
            <a:schemeClr val="dk1"/>
          </a:lnRef>
          <a:fillRef idx="3">
            <a:schemeClr val="dk1"/>
          </a:fillRef>
          <a:effectRef idx="2">
            <a:schemeClr val="dk1"/>
          </a:effectRef>
          <a:fontRef idx="minor">
            <a:schemeClr val="lt1"/>
          </a:fontRef>
        </p:style>
        <p:txBody>
          <a:bodyPr anchor="ctr">
            <a:normAutofit/>
          </a:bodyPr>
          <a:lstStyle/>
          <a:p>
            <a:r>
              <a:rPr lang="en-US" sz="2400" b="1" dirty="0"/>
              <a:t>Immature bone cells, called </a:t>
            </a:r>
            <a:r>
              <a:rPr lang="en-US" sz="2400" b="1" i="1" dirty="0"/>
              <a:t>osteoblasts, </a:t>
            </a:r>
            <a:r>
              <a:rPr lang="en-US" sz="2400" b="1" dirty="0"/>
              <a:t>secrete the collagen fibers and ground substance of the matrix. </a:t>
            </a:r>
          </a:p>
          <a:p>
            <a:pPr lvl="1"/>
            <a:r>
              <a:rPr lang="en-US" b="1" dirty="0"/>
              <a:t>Then calcium salts precipitate on and between the collagen fibers, hardening the matrix. </a:t>
            </a:r>
          </a:p>
          <a:p>
            <a:pPr lvl="1"/>
            <a:endParaRPr lang="en-US" b="1" dirty="0"/>
          </a:p>
          <a:p>
            <a:r>
              <a:rPr lang="en-US" sz="2400" b="1" dirty="0"/>
              <a:t>The mature bone cells, called osteocytes, inhabit cavities (lacunae; singular: lacuna) in this hardened matrix.</a:t>
            </a:r>
          </a:p>
        </p:txBody>
      </p:sp>
    </p:spTree>
    <p:extLst>
      <p:ext uri="{BB962C8B-B14F-4D97-AF65-F5344CB8AC3E}">
        <p14:creationId xmlns:p14="http://schemas.microsoft.com/office/powerpoint/2010/main" val="526457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D4FC26-699D-4967-B824-F31F98EB91A8}"/>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5400" i="1" kern="1200">
                <a:solidFill>
                  <a:srgbClr val="FFFFFF"/>
                </a:solidFill>
                <a:latin typeface="+mj-lt"/>
                <a:ea typeface="+mj-ea"/>
                <a:cs typeface="+mj-cs"/>
              </a:rPr>
              <a:t>Connective Tissue: Blood</a:t>
            </a:r>
            <a:endParaRPr lang="en-US" sz="5400" kern="120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C990489A-D052-4DD6-91CA-F58C68406775}"/>
              </a:ext>
            </a:extLst>
          </p:cNvPr>
          <p:cNvSpPr>
            <a:spLocks noGrp="1"/>
          </p:cNvSpPr>
          <p:nvPr>
            <p:ph idx="1"/>
          </p:nvPr>
        </p:nvSpPr>
        <p:spPr>
          <a:xfrm>
            <a:off x="1524000" y="1525638"/>
            <a:ext cx="9144000" cy="420001"/>
          </a:xfrm>
        </p:spPr>
        <p:txBody>
          <a:bodyPr vert="horz" lIns="91440" tIns="45720" rIns="91440" bIns="45720" rtlCol="0">
            <a:normAutofit/>
          </a:bodyPr>
          <a:lstStyle/>
          <a:p>
            <a:pPr marL="0" indent="0" algn="ctr">
              <a:buNone/>
            </a:pPr>
            <a:r>
              <a:rPr lang="en-US" sz="2000" b="1" kern="1200">
                <a:solidFill>
                  <a:srgbClr val="F8C77F"/>
                </a:solidFill>
                <a:latin typeface="+mn-lt"/>
                <a:ea typeface="+mn-ea"/>
                <a:cs typeface="+mn-cs"/>
              </a:rPr>
              <a:t>Blood Cells will be discussed in a separate PPT</a:t>
            </a:r>
            <a:endParaRPr lang="en-US" sz="2000" kern="1200">
              <a:solidFill>
                <a:srgbClr val="F8C77F"/>
              </a:solidFill>
              <a:latin typeface="+mn-lt"/>
              <a:ea typeface="+mn-ea"/>
              <a:cs typeface="+mn-cs"/>
            </a:endParaRP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DCCB0DCB-EC0F-480D-A6B7-AD56D6C61A27}"/>
              </a:ext>
            </a:extLst>
          </p:cNvPr>
          <p:cNvPicPr>
            <a:picLocks noChangeAspect="1"/>
          </p:cNvPicPr>
          <p:nvPr/>
        </p:nvPicPr>
        <p:blipFill>
          <a:blip r:embed="rId2"/>
          <a:stretch>
            <a:fillRect/>
          </a:stretch>
        </p:blipFill>
        <p:spPr>
          <a:xfrm>
            <a:off x="2857497" y="2509911"/>
            <a:ext cx="6421907" cy="3997637"/>
          </a:xfrm>
          <a:prstGeom prst="rect">
            <a:avLst/>
          </a:prstGeom>
        </p:spPr>
      </p:pic>
    </p:spTree>
    <p:extLst>
      <p:ext uri="{BB962C8B-B14F-4D97-AF65-F5344CB8AC3E}">
        <p14:creationId xmlns:p14="http://schemas.microsoft.com/office/powerpoint/2010/main" val="21083053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B8E6-203E-45D3-A5D0-547E0C2BF7AD}"/>
              </a:ext>
            </a:extLst>
          </p:cNvPr>
          <p:cNvSpPr>
            <a:spLocks noGrp="1"/>
          </p:cNvSpPr>
          <p:nvPr>
            <p:ph type="title"/>
          </p:nvPr>
        </p:nvSpPr>
        <p:spPr/>
        <p:txBody>
          <a:bodyPr/>
          <a:lstStyle/>
          <a:p>
            <a:r>
              <a:rPr lang="en-US" b="1" dirty="0"/>
              <a:t>Connective Tissue: Blood</a:t>
            </a:r>
            <a:endParaRPr lang="en-US" dirty="0"/>
          </a:p>
        </p:txBody>
      </p:sp>
      <p:pic>
        <p:nvPicPr>
          <p:cNvPr id="4" name="Picture 3">
            <a:extLst>
              <a:ext uri="{FF2B5EF4-FFF2-40B4-BE49-F238E27FC236}">
                <a16:creationId xmlns:a16="http://schemas.microsoft.com/office/drawing/2014/main" id="{08AEADC0-B843-44FC-AAF6-EB4725BE8173}"/>
              </a:ext>
            </a:extLst>
          </p:cNvPr>
          <p:cNvPicPr>
            <a:picLocks noChangeAspect="1"/>
          </p:cNvPicPr>
          <p:nvPr/>
        </p:nvPicPr>
        <p:blipFill>
          <a:blip r:embed="rId2"/>
          <a:stretch>
            <a:fillRect/>
          </a:stretch>
        </p:blipFill>
        <p:spPr>
          <a:xfrm>
            <a:off x="223837" y="1952625"/>
            <a:ext cx="11423223" cy="1123950"/>
          </a:xfrm>
          <a:prstGeom prst="rect">
            <a:avLst/>
          </a:prstGeom>
        </p:spPr>
      </p:pic>
      <p:pic>
        <p:nvPicPr>
          <p:cNvPr id="5" name="Picture 4">
            <a:extLst>
              <a:ext uri="{FF2B5EF4-FFF2-40B4-BE49-F238E27FC236}">
                <a16:creationId xmlns:a16="http://schemas.microsoft.com/office/drawing/2014/main" id="{7CCFD5E3-21B1-47C5-855E-1623573AD5B7}"/>
              </a:ext>
            </a:extLst>
          </p:cNvPr>
          <p:cNvPicPr>
            <a:picLocks noChangeAspect="1"/>
          </p:cNvPicPr>
          <p:nvPr/>
        </p:nvPicPr>
        <p:blipFill>
          <a:blip r:embed="rId3"/>
          <a:stretch>
            <a:fillRect/>
          </a:stretch>
        </p:blipFill>
        <p:spPr>
          <a:xfrm>
            <a:off x="223837" y="3338512"/>
            <a:ext cx="11416454" cy="1919288"/>
          </a:xfrm>
          <a:prstGeom prst="rect">
            <a:avLst/>
          </a:prstGeom>
        </p:spPr>
      </p:pic>
    </p:spTree>
    <p:extLst>
      <p:ext uri="{BB962C8B-B14F-4D97-AF65-F5344CB8AC3E}">
        <p14:creationId xmlns:p14="http://schemas.microsoft.com/office/powerpoint/2010/main" val="21248731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980B6-515D-4AC9-90D6-DD4786FB9268}"/>
              </a:ext>
            </a:extLst>
          </p:cNvPr>
          <p:cNvSpPr>
            <a:spLocks noGrp="1"/>
          </p:cNvSpPr>
          <p:nvPr>
            <p:ph type="title"/>
          </p:nvPr>
        </p:nvSpPr>
        <p:spPr/>
        <p:txBody>
          <a:bodyPr/>
          <a:lstStyle/>
          <a:p>
            <a:r>
              <a:rPr lang="en-US" b="1" dirty="0"/>
              <a:t>Connective Tissue: </a:t>
            </a:r>
            <a:r>
              <a:rPr lang="en-US" b="1" dirty="0">
                <a:solidFill>
                  <a:srgbClr val="FF0000"/>
                </a:solidFill>
              </a:rPr>
              <a:t>Blood – Ground Substance</a:t>
            </a:r>
            <a:endParaRPr lang="en-US" dirty="0">
              <a:solidFill>
                <a:srgbClr val="FF0000"/>
              </a:solidFill>
            </a:endParaRPr>
          </a:p>
        </p:txBody>
      </p:sp>
      <p:sp>
        <p:nvSpPr>
          <p:cNvPr id="3" name="Content Placeholder 2">
            <a:extLst>
              <a:ext uri="{FF2B5EF4-FFF2-40B4-BE49-F238E27FC236}">
                <a16:creationId xmlns:a16="http://schemas.microsoft.com/office/drawing/2014/main" id="{AE2AA126-14F6-45C2-859A-A5F5606568C2}"/>
              </a:ext>
            </a:extLst>
          </p:cNvPr>
          <p:cNvSpPr>
            <a:spLocks noGrp="1"/>
          </p:cNvSpPr>
          <p:nvPr>
            <p:ph idx="1"/>
          </p:nvPr>
        </p:nvSpPr>
        <p:spPr/>
        <p:txBody>
          <a:bodyPr>
            <a:normAutofit/>
          </a:bodyPr>
          <a:lstStyle/>
          <a:p>
            <a:r>
              <a:rPr lang="en-US" dirty="0"/>
              <a:t>The ground substance of blood, plasma, is not produced by the blood cells. </a:t>
            </a:r>
          </a:p>
          <a:p>
            <a:r>
              <a:rPr lang="en-US" dirty="0"/>
              <a:t>Blood plasma is composed of water (about 90%) and various dissolved proteins, nutrients, ions, gases, and other molecules.</a:t>
            </a:r>
          </a:p>
          <a:p>
            <a:r>
              <a:rPr lang="en-US" dirty="0"/>
              <a:t>These molecules are either produced by cells in other organs and then secreted into blood or transported into blood from an external source (water, air, and nutrients).</a:t>
            </a:r>
          </a:p>
          <a:p>
            <a:endParaRPr lang="en-US" dirty="0"/>
          </a:p>
          <a:p>
            <a:endParaRPr lang="en-US" dirty="0"/>
          </a:p>
        </p:txBody>
      </p:sp>
    </p:spTree>
    <p:extLst>
      <p:ext uri="{BB962C8B-B14F-4D97-AF65-F5344CB8AC3E}">
        <p14:creationId xmlns:p14="http://schemas.microsoft.com/office/powerpoint/2010/main" val="133409692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73C5F-2B25-423C-A6A0-3BB7B62668F9}"/>
              </a:ext>
            </a:extLst>
          </p:cNvPr>
          <p:cNvSpPr>
            <a:spLocks noGrp="1"/>
          </p:cNvSpPr>
          <p:nvPr>
            <p:ph type="title"/>
          </p:nvPr>
        </p:nvSpPr>
        <p:spPr/>
        <p:txBody>
          <a:bodyPr/>
          <a:lstStyle/>
          <a:p>
            <a:pPr algn="ctr"/>
            <a:r>
              <a:rPr lang="en-US" b="1" dirty="0"/>
              <a:t>Connective Tissue: </a:t>
            </a:r>
            <a:br>
              <a:rPr lang="en-US" b="1" dirty="0"/>
            </a:br>
            <a:r>
              <a:rPr lang="en-US" b="1" dirty="0">
                <a:solidFill>
                  <a:srgbClr val="FF0000"/>
                </a:solidFill>
              </a:rPr>
              <a:t>Blood – Cellular Components</a:t>
            </a:r>
            <a:endParaRPr lang="en-US" dirty="0">
              <a:solidFill>
                <a:srgbClr val="FF0000"/>
              </a:solidFill>
            </a:endParaRPr>
          </a:p>
        </p:txBody>
      </p:sp>
      <p:sp>
        <p:nvSpPr>
          <p:cNvPr id="3" name="Content Placeholder 2">
            <a:extLst>
              <a:ext uri="{FF2B5EF4-FFF2-40B4-BE49-F238E27FC236}">
                <a16:creationId xmlns:a16="http://schemas.microsoft.com/office/drawing/2014/main" id="{4D78485E-3C84-4F7C-8CF2-63E7407018CE}"/>
              </a:ext>
            </a:extLst>
          </p:cNvPr>
          <p:cNvSpPr>
            <a:spLocks noGrp="1"/>
          </p:cNvSpPr>
          <p:nvPr>
            <p:ph idx="1"/>
          </p:nvPr>
        </p:nvSpPr>
        <p:spPr/>
        <p:txBody>
          <a:bodyPr/>
          <a:lstStyle/>
          <a:p>
            <a:r>
              <a:rPr lang="en-US" dirty="0"/>
              <a:t>The cellular components of blood function to carry respiratory gases (red blood cells), to fight infections (white blood cells), and to aid in blood clotting (platelets).</a:t>
            </a:r>
          </a:p>
          <a:p>
            <a:endParaRPr lang="en-US" dirty="0"/>
          </a:p>
        </p:txBody>
      </p:sp>
    </p:spTree>
    <p:extLst>
      <p:ext uri="{BB962C8B-B14F-4D97-AF65-F5344CB8AC3E}">
        <p14:creationId xmlns:p14="http://schemas.microsoft.com/office/powerpoint/2010/main" val="573784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23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61494E-18D5-44E9-B305-B0E346A72064}"/>
              </a:ext>
            </a:extLst>
          </p:cNvPr>
          <p:cNvSpPr>
            <a:spLocks noGrp="1"/>
          </p:cNvSpPr>
          <p:nvPr>
            <p:ph type="title"/>
          </p:nvPr>
        </p:nvSpPr>
        <p:spPr>
          <a:xfrm>
            <a:off x="694509" y="1487272"/>
            <a:ext cx="2953565" cy="2743200"/>
          </a:xfrm>
          <a:prstGeom prst="ellipse">
            <a:avLst/>
          </a:prstGeom>
          <a:solidFill>
            <a:srgbClr val="262626"/>
          </a:solidFill>
          <a:ln w="174625" cmpd="thinThick">
            <a:solidFill>
              <a:srgbClr val="262626"/>
            </a:solidFill>
          </a:ln>
        </p:spPr>
        <p:txBody>
          <a:bodyPr>
            <a:normAutofit fontScale="90000"/>
          </a:bodyPr>
          <a:lstStyle/>
          <a:p>
            <a:pPr algn="ctr"/>
            <a:r>
              <a:rPr lang="en-US" sz="2800" dirty="0">
                <a:solidFill>
                  <a:srgbClr val="FFFFFF"/>
                </a:solidFill>
              </a:rPr>
              <a:t>Special Characteristics of Epithelia:</a:t>
            </a:r>
            <a:br>
              <a:rPr lang="en-US" sz="2800" dirty="0">
                <a:solidFill>
                  <a:srgbClr val="FFFFFF"/>
                </a:solidFill>
              </a:rPr>
            </a:br>
            <a:r>
              <a:rPr lang="en-US" sz="2800" b="1" dirty="0">
                <a:solidFill>
                  <a:srgbClr val="FFFFFF"/>
                </a:solidFill>
              </a:rPr>
              <a:t> POLARITY</a:t>
            </a:r>
            <a:endParaRPr lang="en-US" sz="2600" dirty="0">
              <a:solidFill>
                <a:srgbClr val="FFFFFF"/>
              </a:solidFill>
            </a:endParaRPr>
          </a:p>
        </p:txBody>
      </p:sp>
      <p:pic>
        <p:nvPicPr>
          <p:cNvPr id="4" name="Graphic 6">
            <a:extLst>
              <a:ext uri="{FF2B5EF4-FFF2-40B4-BE49-F238E27FC236}">
                <a16:creationId xmlns:a16="http://schemas.microsoft.com/office/drawing/2014/main" id="{431AC35A-2E6E-476E-9A84-8C167E54CD4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p:blipFill>
        <p:spPr>
          <a:xfrm>
            <a:off x="4038600" y="1313299"/>
            <a:ext cx="6907588" cy="3091146"/>
          </a:xfrm>
          <a:prstGeom prst="rect">
            <a:avLst/>
          </a:prstGeom>
        </p:spPr>
      </p:pic>
      <p:sp>
        <p:nvSpPr>
          <p:cNvPr id="3" name="Content Placeholder 2">
            <a:extLst>
              <a:ext uri="{FF2B5EF4-FFF2-40B4-BE49-F238E27FC236}">
                <a16:creationId xmlns:a16="http://schemas.microsoft.com/office/drawing/2014/main" id="{C1B5F7D2-2FED-4449-8B5E-FD10F56439B6}"/>
              </a:ext>
            </a:extLst>
          </p:cNvPr>
          <p:cNvSpPr>
            <a:spLocks noGrp="1"/>
          </p:cNvSpPr>
          <p:nvPr>
            <p:ph idx="1"/>
          </p:nvPr>
        </p:nvSpPr>
        <p:spPr>
          <a:xfrm>
            <a:off x="2305050" y="4884873"/>
            <a:ext cx="8921749" cy="1292090"/>
          </a:xfrm>
        </p:spPr>
        <p:txBody>
          <a:bodyPr>
            <a:noAutofit/>
          </a:bodyPr>
          <a:lstStyle/>
          <a:p>
            <a:r>
              <a:rPr lang="en-US" b="1" dirty="0"/>
              <a:t>3. Polarity. </a:t>
            </a:r>
          </a:p>
          <a:p>
            <a:pPr lvl="1"/>
            <a:r>
              <a:rPr lang="en-US" dirty="0"/>
              <a:t>All epithelia have a free </a:t>
            </a:r>
            <a:r>
              <a:rPr lang="en-US" b="1" dirty="0"/>
              <a:t>apical surface </a:t>
            </a:r>
            <a:r>
              <a:rPr lang="en-US" dirty="0"/>
              <a:t>and an attached </a:t>
            </a:r>
            <a:r>
              <a:rPr lang="en-US" b="1" dirty="0"/>
              <a:t>basal surface</a:t>
            </a:r>
            <a:r>
              <a:rPr lang="en-US" dirty="0"/>
              <a:t>. The basal surface lies on a thin supporting sheet, the </a:t>
            </a:r>
            <a:r>
              <a:rPr lang="en-US" i="1" dirty="0"/>
              <a:t>basal lamina, </a:t>
            </a:r>
            <a:r>
              <a:rPr lang="en-US" dirty="0"/>
              <a:t>which is part of the </a:t>
            </a:r>
            <a:r>
              <a:rPr lang="en-US" i="1" dirty="0"/>
              <a:t>basement membrane</a:t>
            </a:r>
            <a:endParaRPr lang="en-US" dirty="0"/>
          </a:p>
        </p:txBody>
      </p:sp>
      <p:sp>
        <p:nvSpPr>
          <p:cNvPr id="5" name="TextBox 4">
            <a:extLst>
              <a:ext uri="{FF2B5EF4-FFF2-40B4-BE49-F238E27FC236}">
                <a16:creationId xmlns:a16="http://schemas.microsoft.com/office/drawing/2014/main" id="{82AA190D-C8B1-465F-BB26-7D081E5BA780}"/>
              </a:ext>
            </a:extLst>
          </p:cNvPr>
          <p:cNvSpPr txBox="1"/>
          <p:nvPr/>
        </p:nvSpPr>
        <p:spPr>
          <a:xfrm>
            <a:off x="8639146" y="4204390"/>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biology.stackexchange.com/questions/6820/how-does-hcl-not-burn-our-stomach">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16462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indoor, red, food&#10;&#10;Description automatically generated">
            <a:extLst>
              <a:ext uri="{FF2B5EF4-FFF2-40B4-BE49-F238E27FC236}">
                <a16:creationId xmlns:a16="http://schemas.microsoft.com/office/drawing/2014/main" id="{DF975C97-B9F5-4248-B53D-35EF2225375C}"/>
              </a:ext>
            </a:extLst>
          </p:cNvPr>
          <p:cNvPicPr>
            <a:picLocks noChangeAspect="1"/>
          </p:cNvPicPr>
          <p:nvPr/>
        </p:nvPicPr>
        <p:blipFill rotWithShape="1">
          <a:blip r:embed="rId2">
            <a:extLst>
              <a:ext uri="{28A0092B-C50C-407E-A947-70E740481C1C}">
                <a14:useLocalDpi xmlns:a14="http://schemas.microsoft.com/office/drawing/2010/main" val="0"/>
              </a:ext>
            </a:extLst>
          </a:blip>
          <a:srcRect t="13890" b="18543"/>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F8AD95FD-D301-4156-AEFA-ABD4B562442A}"/>
              </a:ext>
            </a:extLst>
          </p:cNvPr>
          <p:cNvSpPr/>
          <p:nvPr/>
        </p:nvSpPr>
        <p:spPr>
          <a:xfrm>
            <a:off x="7577458" y="557622"/>
            <a:ext cx="407259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mn-cs"/>
              </a:rPr>
              <a:t>BLOOD CELLS</a:t>
            </a:r>
          </a:p>
        </p:txBody>
      </p:sp>
    </p:spTree>
    <p:extLst>
      <p:ext uri="{BB962C8B-B14F-4D97-AF65-F5344CB8AC3E}">
        <p14:creationId xmlns:p14="http://schemas.microsoft.com/office/powerpoint/2010/main" val="386287685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487" y="1985962"/>
            <a:ext cx="12011025" cy="2886075"/>
          </a:xfrm>
          <a:prstGeom prst="rect">
            <a:avLst/>
          </a:prstGeom>
        </p:spPr>
      </p:pic>
      <p:sp>
        <p:nvSpPr>
          <p:cNvPr id="2" name="Title 1"/>
          <p:cNvSpPr>
            <a:spLocks noGrp="1"/>
          </p:cNvSpPr>
          <p:nvPr>
            <p:ph type="title"/>
          </p:nvPr>
        </p:nvSpPr>
        <p:spPr>
          <a:xfrm>
            <a:off x="726620" y="777002"/>
            <a:ext cx="10515600" cy="1325563"/>
          </a:xfrm>
        </p:spPr>
        <p:txBody>
          <a:bodyPr/>
          <a:lstStyle/>
          <a:p>
            <a:pPr algn="ctr"/>
            <a:r>
              <a:rPr lang="en-US" dirty="0">
                <a:latin typeface="AR CHRISTY" panose="02000000000000000000" pitchFamily="2" charset="0"/>
              </a:rPr>
              <a:t>WHITE BLOOD CELLS</a:t>
            </a:r>
          </a:p>
        </p:txBody>
      </p:sp>
      <p:sp>
        <p:nvSpPr>
          <p:cNvPr id="3" name="Content Placeholder 2"/>
          <p:cNvSpPr>
            <a:spLocks noGrp="1"/>
          </p:cNvSpPr>
          <p:nvPr>
            <p:ph idx="1"/>
          </p:nvPr>
        </p:nvSpPr>
        <p:spPr>
          <a:xfrm>
            <a:off x="240953" y="2359892"/>
            <a:ext cx="2577747" cy="475862"/>
          </a:xfrm>
        </p:spPr>
        <p:txBody>
          <a:bodyPr>
            <a:normAutofit/>
          </a:bodyPr>
          <a:lstStyle/>
          <a:p>
            <a:pPr marL="0" indent="0" algn="ctr">
              <a:buNone/>
            </a:pPr>
            <a:r>
              <a:rPr lang="en-US" sz="2400" dirty="0">
                <a:latin typeface="AR CHRISTY" panose="02000000000000000000" pitchFamily="2" charset="0"/>
              </a:rPr>
              <a:t>NEUTROPHIL</a:t>
            </a:r>
          </a:p>
        </p:txBody>
      </p:sp>
      <p:sp>
        <p:nvSpPr>
          <p:cNvPr id="5" name="Content Placeholder 2"/>
          <p:cNvSpPr txBox="1">
            <a:spLocks/>
          </p:cNvSpPr>
          <p:nvPr/>
        </p:nvSpPr>
        <p:spPr>
          <a:xfrm>
            <a:off x="2753997" y="2359892"/>
            <a:ext cx="2577747" cy="475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 CHRISTY" panose="02000000000000000000" pitchFamily="2" charset="0"/>
                <a:ea typeface="+mn-ea"/>
                <a:cs typeface="+mn-cs"/>
              </a:rPr>
              <a:t>EOSINOPHIL</a:t>
            </a:r>
          </a:p>
        </p:txBody>
      </p:sp>
      <p:sp>
        <p:nvSpPr>
          <p:cNvPr id="6" name="Content Placeholder 2"/>
          <p:cNvSpPr txBox="1">
            <a:spLocks/>
          </p:cNvSpPr>
          <p:nvPr/>
        </p:nvSpPr>
        <p:spPr>
          <a:xfrm>
            <a:off x="4931141" y="2359892"/>
            <a:ext cx="2334208" cy="475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 CHRISTY" panose="02000000000000000000" pitchFamily="2" charset="0"/>
                <a:ea typeface="+mn-ea"/>
                <a:cs typeface="+mn-cs"/>
              </a:rPr>
              <a:t>BASOPHIL</a:t>
            </a:r>
          </a:p>
        </p:txBody>
      </p:sp>
      <p:sp>
        <p:nvSpPr>
          <p:cNvPr id="7" name="Content Placeholder 2"/>
          <p:cNvSpPr txBox="1">
            <a:spLocks/>
          </p:cNvSpPr>
          <p:nvPr/>
        </p:nvSpPr>
        <p:spPr>
          <a:xfrm>
            <a:off x="7265349" y="2220530"/>
            <a:ext cx="2334208" cy="475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 CHRISTY" panose="02000000000000000000" pitchFamily="2" charset="0"/>
                <a:ea typeface="+mn-ea"/>
                <a:cs typeface="+mn-cs"/>
              </a:rPr>
              <a:t>MONOCYTE</a:t>
            </a:r>
          </a:p>
        </p:txBody>
      </p:sp>
      <p:sp>
        <p:nvSpPr>
          <p:cNvPr id="8" name="Content Placeholder 2"/>
          <p:cNvSpPr txBox="1">
            <a:spLocks/>
          </p:cNvSpPr>
          <p:nvPr/>
        </p:nvSpPr>
        <p:spPr>
          <a:xfrm>
            <a:off x="9558056" y="2358438"/>
            <a:ext cx="2717833" cy="475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 CHRISTY" panose="02000000000000000000" pitchFamily="2" charset="0"/>
                <a:ea typeface="+mn-ea"/>
                <a:cs typeface="+mn-cs"/>
              </a:rPr>
              <a:t>LYMPHOCYTE</a:t>
            </a:r>
          </a:p>
        </p:txBody>
      </p:sp>
      <p:sp>
        <p:nvSpPr>
          <p:cNvPr id="10" name="Content Placeholder 2"/>
          <p:cNvSpPr txBox="1">
            <a:spLocks/>
          </p:cNvSpPr>
          <p:nvPr/>
        </p:nvSpPr>
        <p:spPr>
          <a:xfrm>
            <a:off x="317819" y="4794341"/>
            <a:ext cx="2334208" cy="155735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Multi-lobed Nucleus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Pale Red and Blue Cytoplasmic Granules</a:t>
            </a:r>
          </a:p>
        </p:txBody>
      </p:sp>
      <p:sp>
        <p:nvSpPr>
          <p:cNvPr id="11" name="Content Placeholder 2"/>
          <p:cNvSpPr txBox="1">
            <a:spLocks/>
          </p:cNvSpPr>
          <p:nvPr/>
        </p:nvSpPr>
        <p:spPr>
          <a:xfrm>
            <a:off x="2670108" y="4877006"/>
            <a:ext cx="2334208" cy="162446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Bi-lobed Nucleus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Dark Pink Stained Cytoplasmic Granules</a:t>
            </a:r>
          </a:p>
        </p:txBody>
      </p:sp>
      <p:sp>
        <p:nvSpPr>
          <p:cNvPr id="12" name="Content Placeholder 2"/>
          <p:cNvSpPr txBox="1">
            <a:spLocks/>
          </p:cNvSpPr>
          <p:nvPr/>
        </p:nvSpPr>
        <p:spPr>
          <a:xfrm>
            <a:off x="4817316" y="4866649"/>
            <a:ext cx="2334208" cy="138849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Bi-lobed Nucleus </a:t>
            </a:r>
            <a:r>
              <a:rPr kumimoji="0" lang="en-US" sz="1600" b="0" i="1" u="none" strike="noStrike" kern="1200" cap="none" spc="0" normalizeH="0" baseline="0" noProof="0" dirty="0">
                <a:ln>
                  <a:noFill/>
                </a:ln>
                <a:solidFill>
                  <a:prstClr val="black"/>
                </a:solidFill>
                <a:effectLst/>
                <a:uLnTx/>
                <a:uFillTx/>
                <a:latin typeface="AR CENA" panose="02000000000000000000" pitchFamily="2" charset="0"/>
                <a:ea typeface="+mn-ea"/>
                <a:cs typeface="+mn-cs"/>
              </a:rPr>
              <a:t>(usually can’t be seen)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Lots of Dark Purple </a:t>
            </a:r>
            <a:r>
              <a:rPr kumimoji="0" lang="en-US" sz="1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Stained</a:t>
            </a:r>
            <a:r>
              <a:rPr kumimoji="0" lang="en-US" sz="16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 Cytoplasmic Granules that Take up the Entire Cell </a:t>
            </a:r>
            <a:endParaRPr kumimoji="0" lang="en-US" sz="1600" b="0" i="1" u="none" strike="noStrike" kern="1200" cap="none" spc="0" normalizeH="0" baseline="0" noProof="0" dirty="0">
              <a:ln>
                <a:noFill/>
              </a:ln>
              <a:solidFill>
                <a:prstClr val="black"/>
              </a:solidFill>
              <a:effectLst/>
              <a:uLnTx/>
              <a:uFillTx/>
              <a:latin typeface="AR CENA" panose="02000000000000000000" pitchFamily="2" charset="0"/>
              <a:ea typeface="+mn-ea"/>
              <a:cs typeface="+mn-cs"/>
            </a:endParaRPr>
          </a:p>
        </p:txBody>
      </p:sp>
      <p:sp>
        <p:nvSpPr>
          <p:cNvPr id="13" name="Content Placeholder 2"/>
          <p:cNvSpPr txBox="1">
            <a:spLocks/>
          </p:cNvSpPr>
          <p:nvPr/>
        </p:nvSpPr>
        <p:spPr>
          <a:xfrm>
            <a:off x="7187686" y="4872037"/>
            <a:ext cx="2334208" cy="138849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Kidney-Shaped Nucleus that May Appear Lobed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No Granules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Cytoplasm is Very Faintly Stained Blue </a:t>
            </a:r>
            <a:endParaRPr kumimoji="0" lang="en-US" sz="2800" b="0" i="1" u="none" strike="noStrike" kern="1200" cap="none" spc="0" normalizeH="0" baseline="0" noProof="0" dirty="0">
              <a:ln>
                <a:noFill/>
              </a:ln>
              <a:solidFill>
                <a:prstClr val="black"/>
              </a:solidFill>
              <a:effectLst/>
              <a:uLnTx/>
              <a:uFillTx/>
              <a:latin typeface="AR CENA" panose="02000000000000000000" pitchFamily="2" charset="0"/>
              <a:ea typeface="+mn-ea"/>
              <a:cs typeface="+mn-cs"/>
            </a:endParaRPr>
          </a:p>
        </p:txBody>
      </p:sp>
      <p:sp>
        <p:nvSpPr>
          <p:cNvPr id="14" name="Content Placeholder 2"/>
          <p:cNvSpPr txBox="1">
            <a:spLocks/>
          </p:cNvSpPr>
          <p:nvPr/>
        </p:nvSpPr>
        <p:spPr>
          <a:xfrm>
            <a:off x="9558056" y="4866650"/>
            <a:ext cx="2334208" cy="1388499"/>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Large Spherical Nucleus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No Granules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 CENA" panose="02000000000000000000" pitchFamily="2" charset="0"/>
                <a:ea typeface="+mn-ea"/>
                <a:cs typeface="+mn-cs"/>
              </a:rPr>
              <a:t>Thin Outer Rim of Faintly Blue-Stained Cytoplasm</a:t>
            </a:r>
            <a:endParaRPr kumimoji="0" lang="en-US" sz="2800" b="0" i="1" u="none" strike="noStrike" kern="1200" cap="none" spc="0" normalizeH="0" baseline="0" noProof="0" dirty="0">
              <a:ln>
                <a:noFill/>
              </a:ln>
              <a:solidFill>
                <a:prstClr val="black"/>
              </a:solidFill>
              <a:effectLst/>
              <a:uLnTx/>
              <a:uFillTx/>
              <a:latin typeface="AR CENA" panose="02000000000000000000" pitchFamily="2" charset="0"/>
              <a:ea typeface="+mn-ea"/>
              <a:cs typeface="+mn-cs"/>
            </a:endParaRPr>
          </a:p>
        </p:txBody>
      </p:sp>
    </p:spTree>
    <p:extLst>
      <p:ext uri="{BB962C8B-B14F-4D97-AF65-F5344CB8AC3E}">
        <p14:creationId xmlns:p14="http://schemas.microsoft.com/office/powerpoint/2010/main" val="10365872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8A018C-9F95-43BE-91F8-CD99F29C117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4000" kern="1200">
                <a:solidFill>
                  <a:schemeClr val="bg1"/>
                </a:solidFill>
                <a:latin typeface="+mj-lt"/>
                <a:ea typeface="+mj-ea"/>
                <a:cs typeface="+mj-cs"/>
              </a:rPr>
              <a:t>ScientistCindy’s Guide to Identifying LEUKOCYTES</a:t>
            </a:r>
          </a:p>
        </p:txBody>
      </p:sp>
      <p:sp>
        <p:nvSpPr>
          <p:cNvPr id="5" name="Rectangle: Rounded Corners 4">
            <a:extLst>
              <a:ext uri="{FF2B5EF4-FFF2-40B4-BE49-F238E27FC236}">
                <a16:creationId xmlns:a16="http://schemas.microsoft.com/office/drawing/2014/main" id="{D9DB73EB-887E-44B5-9F67-002634D95F2E}"/>
              </a:ext>
            </a:extLst>
          </p:cNvPr>
          <p:cNvSpPr/>
          <p:nvPr/>
        </p:nvSpPr>
        <p:spPr>
          <a:xfrm>
            <a:off x="838712" y="1496814"/>
            <a:ext cx="9613782" cy="87029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If it has MORE THAN 2 lobes, it MUST be a NEUTROPHIL</a:t>
            </a:r>
          </a:p>
        </p:txBody>
      </p:sp>
      <p:sp>
        <p:nvSpPr>
          <p:cNvPr id="8" name="Rectangle: Rounded Corners 7">
            <a:extLst>
              <a:ext uri="{FF2B5EF4-FFF2-40B4-BE49-F238E27FC236}">
                <a16:creationId xmlns:a16="http://schemas.microsoft.com/office/drawing/2014/main" id="{9AB56ADF-E32D-4F61-B084-000861C2E2B2}"/>
              </a:ext>
            </a:extLst>
          </p:cNvPr>
          <p:cNvSpPr/>
          <p:nvPr/>
        </p:nvSpPr>
        <p:spPr>
          <a:xfrm>
            <a:off x="838712" y="2534422"/>
            <a:ext cx="9613782" cy="87029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If it has 2 lobes that take up </a:t>
            </a:r>
            <a:r>
              <a:rPr kumimoji="0" lang="en-US" sz="2400" b="0" i="0" u="none" strike="noStrike" kern="1200" cap="none" spc="0" normalizeH="0" baseline="0" noProof="0" dirty="0">
                <a:ln>
                  <a:noFill/>
                </a:ln>
                <a:solidFill>
                  <a:srgbClr val="FFFF00"/>
                </a:solidFill>
                <a:effectLst/>
                <a:uLnTx/>
                <a:uFillTx/>
                <a:latin typeface="AR HERMANN" panose="02000000000000000000" pitchFamily="2" charset="0"/>
                <a:ea typeface="+mn-ea"/>
                <a:cs typeface="+mn-cs"/>
              </a:rPr>
              <a:t>less </a:t>
            </a: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than half of the cell, it MUST be an EOSINOPHIL</a:t>
            </a:r>
          </a:p>
        </p:txBody>
      </p:sp>
      <p:sp>
        <p:nvSpPr>
          <p:cNvPr id="9" name="Rectangle: Rounded Corners 8">
            <a:extLst>
              <a:ext uri="{FF2B5EF4-FFF2-40B4-BE49-F238E27FC236}">
                <a16:creationId xmlns:a16="http://schemas.microsoft.com/office/drawing/2014/main" id="{B901D5F5-4BC2-4592-9F1B-10C171206A43}"/>
              </a:ext>
            </a:extLst>
          </p:cNvPr>
          <p:cNvSpPr/>
          <p:nvPr/>
        </p:nvSpPr>
        <p:spPr>
          <a:xfrm>
            <a:off x="838712" y="4609638"/>
            <a:ext cx="9613782" cy="87029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If it has 2 lobes that take up </a:t>
            </a:r>
            <a:r>
              <a:rPr kumimoji="0" lang="en-US" sz="2400" b="0" i="0" u="none" strike="noStrike" kern="1200" cap="none" spc="0" normalizeH="0" baseline="0" noProof="0" dirty="0">
                <a:ln>
                  <a:noFill/>
                </a:ln>
                <a:solidFill>
                  <a:srgbClr val="FFFF00"/>
                </a:solidFill>
                <a:effectLst/>
                <a:uLnTx/>
                <a:uFillTx/>
                <a:latin typeface="AR HERMANN" panose="02000000000000000000" pitchFamily="2" charset="0"/>
                <a:ea typeface="+mn-ea"/>
                <a:cs typeface="+mn-cs"/>
              </a:rPr>
              <a:t>more </a:t>
            </a: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than half of the cell, it MUST be a MONOCYTE</a:t>
            </a:r>
          </a:p>
        </p:txBody>
      </p:sp>
      <p:sp>
        <p:nvSpPr>
          <p:cNvPr id="11" name="Rectangle: Rounded Corners 10">
            <a:extLst>
              <a:ext uri="{FF2B5EF4-FFF2-40B4-BE49-F238E27FC236}">
                <a16:creationId xmlns:a16="http://schemas.microsoft.com/office/drawing/2014/main" id="{9BE4BC98-EA55-454C-93E4-3A226B8B65D5}"/>
              </a:ext>
            </a:extLst>
          </p:cNvPr>
          <p:cNvSpPr/>
          <p:nvPr/>
        </p:nvSpPr>
        <p:spPr>
          <a:xfrm>
            <a:off x="821934" y="3572030"/>
            <a:ext cx="9647338" cy="87029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If the </a:t>
            </a:r>
            <a:r>
              <a:rPr kumimoji="0" lang="en-US" sz="2400" b="0" i="0" u="none" strike="noStrike" kern="1200" cap="none" spc="0" normalizeH="0" baseline="0" noProof="0" dirty="0">
                <a:ln>
                  <a:noFill/>
                </a:ln>
                <a:solidFill>
                  <a:srgbClr val="FFFF00"/>
                </a:solidFill>
                <a:effectLst/>
                <a:uLnTx/>
                <a:uFillTx/>
                <a:latin typeface="AR HERMANN" panose="02000000000000000000" pitchFamily="2" charset="0"/>
                <a:ea typeface="+mn-ea"/>
                <a:cs typeface="+mn-cs"/>
              </a:rPr>
              <a:t>entire cell </a:t>
            </a: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appears purple, it MUST be a BASOPHIL</a:t>
            </a:r>
          </a:p>
        </p:txBody>
      </p:sp>
      <p:sp>
        <p:nvSpPr>
          <p:cNvPr id="12" name="Rectangle: Rounded Corners 11">
            <a:extLst>
              <a:ext uri="{FF2B5EF4-FFF2-40B4-BE49-F238E27FC236}">
                <a16:creationId xmlns:a16="http://schemas.microsoft.com/office/drawing/2014/main" id="{BA101E4D-A351-4E88-B175-749439A767A8}"/>
              </a:ext>
            </a:extLst>
          </p:cNvPr>
          <p:cNvSpPr/>
          <p:nvPr/>
        </p:nvSpPr>
        <p:spPr>
          <a:xfrm>
            <a:off x="821934" y="5647245"/>
            <a:ext cx="9647338" cy="870294"/>
          </a:xfrm>
          <a:prstGeom prst="round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If the </a:t>
            </a:r>
            <a:r>
              <a:rPr kumimoji="0" lang="en-US" sz="2400" b="0" i="0" u="none" strike="noStrike" kern="1200" cap="none" spc="0" normalizeH="0" baseline="0" noProof="0" dirty="0">
                <a:ln>
                  <a:noFill/>
                </a:ln>
                <a:solidFill>
                  <a:srgbClr val="FFFF00"/>
                </a:solidFill>
                <a:effectLst/>
                <a:uLnTx/>
                <a:uFillTx/>
                <a:latin typeface="AR HERMANN" panose="02000000000000000000" pitchFamily="2" charset="0"/>
                <a:ea typeface="+mn-ea"/>
                <a:cs typeface="+mn-cs"/>
              </a:rPr>
              <a:t>ALMOST</a:t>
            </a: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 all of the </a:t>
            </a:r>
            <a:r>
              <a:rPr kumimoji="0" lang="en-US" sz="2400" b="0" i="0" u="none" strike="noStrike" kern="1200" cap="none" spc="0" normalizeH="0" baseline="0" noProof="0" dirty="0">
                <a:ln>
                  <a:noFill/>
                </a:ln>
                <a:solidFill>
                  <a:srgbClr val="FFFF00"/>
                </a:solidFill>
                <a:effectLst/>
                <a:uLnTx/>
                <a:uFillTx/>
                <a:latin typeface="AR HERMANN" panose="02000000000000000000" pitchFamily="2" charset="0"/>
                <a:ea typeface="+mn-ea"/>
                <a:cs typeface="+mn-cs"/>
              </a:rPr>
              <a:t>cell </a:t>
            </a:r>
            <a:r>
              <a:rPr kumimoji="0" lang="en-US" sz="2400" b="0" i="0" u="none" strike="noStrike" kern="1200" cap="none" spc="0" normalizeH="0" baseline="0" noProof="0" dirty="0">
                <a:ln>
                  <a:noFill/>
                </a:ln>
                <a:solidFill>
                  <a:prstClr val="white"/>
                </a:solidFill>
                <a:effectLst/>
                <a:uLnTx/>
                <a:uFillTx/>
                <a:latin typeface="AR HERMANN" panose="02000000000000000000" pitchFamily="2" charset="0"/>
                <a:ea typeface="+mn-ea"/>
                <a:cs typeface="+mn-cs"/>
              </a:rPr>
              <a:t>appears purple except for a sliver, it MUST be a LYMPHOCYTE</a:t>
            </a:r>
          </a:p>
        </p:txBody>
      </p:sp>
      <p:pic>
        <p:nvPicPr>
          <p:cNvPr id="14" name="Picture 2" descr="Image result for leukocytes">
            <a:extLst>
              <a:ext uri="{FF2B5EF4-FFF2-40B4-BE49-F238E27FC236}">
                <a16:creationId xmlns:a16="http://schemas.microsoft.com/office/drawing/2014/main" id="{E8FD2C80-5CAF-4033-AEF0-12928FFACE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5" t="15094" r="77030"/>
          <a:stretch/>
        </p:blipFill>
        <p:spPr bwMode="auto">
          <a:xfrm>
            <a:off x="10565999" y="3577479"/>
            <a:ext cx="1214107" cy="10928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Image result for leukocytes">
            <a:extLst>
              <a:ext uri="{FF2B5EF4-FFF2-40B4-BE49-F238E27FC236}">
                <a16:creationId xmlns:a16="http://schemas.microsoft.com/office/drawing/2014/main" id="{486AB6C5-2EF7-408D-8DF8-A831B5F1C3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94" t="12622" r="59440" b="2472"/>
          <a:stretch/>
        </p:blipFill>
        <p:spPr bwMode="auto">
          <a:xfrm>
            <a:off x="10519794" y="2444402"/>
            <a:ext cx="995557" cy="11367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leukocytes">
            <a:extLst>
              <a:ext uri="{FF2B5EF4-FFF2-40B4-BE49-F238E27FC236}">
                <a16:creationId xmlns:a16="http://schemas.microsoft.com/office/drawing/2014/main" id="{3BA32304-60A1-4CA3-92BC-747B888916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009" t="12952" r="37836" b="2142"/>
          <a:stretch/>
        </p:blipFill>
        <p:spPr bwMode="auto">
          <a:xfrm>
            <a:off x="10469272" y="1380879"/>
            <a:ext cx="1214107" cy="10928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leukocytes">
            <a:extLst>
              <a:ext uri="{FF2B5EF4-FFF2-40B4-BE49-F238E27FC236}">
                <a16:creationId xmlns:a16="http://schemas.microsoft.com/office/drawing/2014/main" id="{29F1853E-A5A6-4C7A-BC1B-D164242A9F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165" t="12796" r="16680" b="2298"/>
          <a:stretch/>
        </p:blipFill>
        <p:spPr bwMode="auto">
          <a:xfrm>
            <a:off x="10507271" y="4701970"/>
            <a:ext cx="1214107" cy="10928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leukocytes">
            <a:extLst>
              <a:ext uri="{FF2B5EF4-FFF2-40B4-BE49-F238E27FC236}">
                <a16:creationId xmlns:a16="http://schemas.microsoft.com/office/drawing/2014/main" id="{02638B74-A9A6-4584-8F69-2C50B5103F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015" t="13654" r="-4170" b="1440"/>
          <a:stretch/>
        </p:blipFill>
        <p:spPr bwMode="auto">
          <a:xfrm>
            <a:off x="10519794" y="5770363"/>
            <a:ext cx="1214107" cy="1092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1314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687298-AE20-409B-B6F6-705F06C5A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8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AF206CF-206B-4F89-8204-D5CC7DDA8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The left image shows a neutrophil, the middle image shows an eosinophil, and the right image shows a basophil.">
            <a:extLst>
              <a:ext uri="{FF2B5EF4-FFF2-40B4-BE49-F238E27FC236}">
                <a16:creationId xmlns:a16="http://schemas.microsoft.com/office/drawing/2014/main" id="{A954962B-CA5C-4060-A0E3-3573E4FB1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67" y="1906711"/>
            <a:ext cx="10905066" cy="3571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534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C615921F-41FD-4C47-B506-BA41E5D3C87E}"/>
              </a:ext>
            </a:extLst>
          </p:cNvPr>
          <p:cNvSpPr/>
          <p:nvPr/>
        </p:nvSpPr>
        <p:spPr>
          <a:xfrm>
            <a:off x="4330555" y="1296547"/>
            <a:ext cx="3221826" cy="3292599"/>
          </a:xfrm>
          <a:prstGeom prst="ellipse">
            <a:avLst/>
          </a:prstGeom>
          <a:solidFill>
            <a:srgbClr val="FF99FF">
              <a:alpha val="39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3">
            <a:extLst>
              <a:ext uri="{FF2B5EF4-FFF2-40B4-BE49-F238E27FC236}">
                <a16:creationId xmlns:a16="http://schemas.microsoft.com/office/drawing/2014/main" id="{E4ECE968-036A-47D9-9E57-C134E3F92286}"/>
              </a:ext>
            </a:extLst>
          </p:cNvPr>
          <p:cNvSpPr/>
          <p:nvPr/>
        </p:nvSpPr>
        <p:spPr>
          <a:xfrm rot="3664390">
            <a:off x="4247254" y="2655176"/>
            <a:ext cx="2369257" cy="1547718"/>
          </a:xfrm>
          <a:custGeom>
            <a:avLst/>
            <a:gdLst>
              <a:gd name="connsiteX0" fmla="*/ 0 w 1819470"/>
              <a:gd name="connsiteY0" fmla="*/ 857863 h 1715725"/>
              <a:gd name="connsiteX1" fmla="*/ 909735 w 1819470"/>
              <a:gd name="connsiteY1" fmla="*/ 0 h 1715725"/>
              <a:gd name="connsiteX2" fmla="*/ 1819470 w 1819470"/>
              <a:gd name="connsiteY2" fmla="*/ 857863 h 1715725"/>
              <a:gd name="connsiteX3" fmla="*/ 909735 w 1819470"/>
              <a:gd name="connsiteY3" fmla="*/ 1715726 h 1715725"/>
              <a:gd name="connsiteX4" fmla="*/ 0 w 1819470"/>
              <a:gd name="connsiteY4" fmla="*/ 857863 h 1715725"/>
              <a:gd name="connsiteX0" fmla="*/ 4 w 1819474"/>
              <a:gd name="connsiteY0" fmla="*/ 136369 h 994232"/>
              <a:gd name="connsiteX1" fmla="*/ 919070 w 1819474"/>
              <a:gd name="connsiteY1" fmla="*/ 575461 h 994232"/>
              <a:gd name="connsiteX2" fmla="*/ 1819474 w 1819474"/>
              <a:gd name="connsiteY2" fmla="*/ 136369 h 994232"/>
              <a:gd name="connsiteX3" fmla="*/ 909739 w 1819474"/>
              <a:gd name="connsiteY3" fmla="*/ 994232 h 994232"/>
              <a:gd name="connsiteX4" fmla="*/ 4 w 1819474"/>
              <a:gd name="connsiteY4" fmla="*/ 136369 h 994232"/>
              <a:gd name="connsiteX0" fmla="*/ 112147 w 1931617"/>
              <a:gd name="connsiteY0" fmla="*/ 136369 h 994232"/>
              <a:gd name="connsiteX1" fmla="*/ 1031213 w 1931617"/>
              <a:gd name="connsiteY1" fmla="*/ 575461 h 994232"/>
              <a:gd name="connsiteX2" fmla="*/ 1931617 w 1931617"/>
              <a:gd name="connsiteY2" fmla="*/ 136369 h 994232"/>
              <a:gd name="connsiteX3" fmla="*/ 1021882 w 1931617"/>
              <a:gd name="connsiteY3" fmla="*/ 994232 h 994232"/>
              <a:gd name="connsiteX4" fmla="*/ 112147 w 1931617"/>
              <a:gd name="connsiteY4" fmla="*/ 136369 h 994232"/>
              <a:gd name="connsiteX0" fmla="*/ 112147 w 1931617"/>
              <a:gd name="connsiteY0" fmla="*/ 456024 h 1313887"/>
              <a:gd name="connsiteX1" fmla="*/ 1031213 w 1931617"/>
              <a:gd name="connsiteY1" fmla="*/ 895116 h 1313887"/>
              <a:gd name="connsiteX2" fmla="*/ 1931617 w 1931617"/>
              <a:gd name="connsiteY2" fmla="*/ 456024 h 1313887"/>
              <a:gd name="connsiteX3" fmla="*/ 1021882 w 1931617"/>
              <a:gd name="connsiteY3" fmla="*/ 1313887 h 1313887"/>
              <a:gd name="connsiteX4" fmla="*/ 112147 w 1931617"/>
              <a:gd name="connsiteY4" fmla="*/ 456024 h 1313887"/>
              <a:gd name="connsiteX0" fmla="*/ 112147 w 2015898"/>
              <a:gd name="connsiteY0" fmla="*/ 456024 h 1313887"/>
              <a:gd name="connsiteX1" fmla="*/ 1031213 w 2015898"/>
              <a:gd name="connsiteY1" fmla="*/ 895116 h 1313887"/>
              <a:gd name="connsiteX2" fmla="*/ 1931617 w 2015898"/>
              <a:gd name="connsiteY2" fmla="*/ 456024 h 1313887"/>
              <a:gd name="connsiteX3" fmla="*/ 1021882 w 2015898"/>
              <a:gd name="connsiteY3" fmla="*/ 1313887 h 1313887"/>
              <a:gd name="connsiteX4" fmla="*/ 112147 w 2015898"/>
              <a:gd name="connsiteY4" fmla="*/ 456024 h 1313887"/>
              <a:gd name="connsiteX0" fmla="*/ 239 w 1899704"/>
              <a:gd name="connsiteY0" fmla="*/ 456024 h 1817740"/>
              <a:gd name="connsiteX1" fmla="*/ 919305 w 1899704"/>
              <a:gd name="connsiteY1" fmla="*/ 895116 h 1817740"/>
              <a:gd name="connsiteX2" fmla="*/ 1819709 w 1899704"/>
              <a:gd name="connsiteY2" fmla="*/ 456024 h 1817740"/>
              <a:gd name="connsiteX3" fmla="*/ 853991 w 1899704"/>
              <a:gd name="connsiteY3" fmla="*/ 1817740 h 1817740"/>
              <a:gd name="connsiteX4" fmla="*/ 239 w 1899704"/>
              <a:gd name="connsiteY4" fmla="*/ 456024 h 1817740"/>
              <a:gd name="connsiteX0" fmla="*/ 128495 w 2027960"/>
              <a:gd name="connsiteY0" fmla="*/ 456024 h 1817740"/>
              <a:gd name="connsiteX1" fmla="*/ 1047561 w 2027960"/>
              <a:gd name="connsiteY1" fmla="*/ 895116 h 1817740"/>
              <a:gd name="connsiteX2" fmla="*/ 1947965 w 2027960"/>
              <a:gd name="connsiteY2" fmla="*/ 456024 h 1817740"/>
              <a:gd name="connsiteX3" fmla="*/ 982247 w 2027960"/>
              <a:gd name="connsiteY3" fmla="*/ 1817740 h 1817740"/>
              <a:gd name="connsiteX4" fmla="*/ 128495 w 2027960"/>
              <a:gd name="connsiteY4" fmla="*/ 456024 h 1817740"/>
              <a:gd name="connsiteX0" fmla="*/ 3965 w 1903430"/>
              <a:gd name="connsiteY0" fmla="*/ 339738 h 1701454"/>
              <a:gd name="connsiteX1" fmla="*/ 1147604 w 1903430"/>
              <a:gd name="connsiteY1" fmla="*/ 1648858 h 1701454"/>
              <a:gd name="connsiteX2" fmla="*/ 1823435 w 1903430"/>
              <a:gd name="connsiteY2" fmla="*/ 339738 h 1701454"/>
              <a:gd name="connsiteX3" fmla="*/ 857717 w 1903430"/>
              <a:gd name="connsiteY3" fmla="*/ 1701454 h 1701454"/>
              <a:gd name="connsiteX4" fmla="*/ 3965 w 1903430"/>
              <a:gd name="connsiteY4" fmla="*/ 339738 h 1701454"/>
              <a:gd name="connsiteX0" fmla="*/ 316523 w 2215988"/>
              <a:gd name="connsiteY0" fmla="*/ 339738 h 1701454"/>
              <a:gd name="connsiteX1" fmla="*/ 1460162 w 2215988"/>
              <a:gd name="connsiteY1" fmla="*/ 1648858 h 1701454"/>
              <a:gd name="connsiteX2" fmla="*/ 2135993 w 2215988"/>
              <a:gd name="connsiteY2" fmla="*/ 339738 h 1701454"/>
              <a:gd name="connsiteX3" fmla="*/ 1170275 w 2215988"/>
              <a:gd name="connsiteY3" fmla="*/ 1701454 h 1701454"/>
              <a:gd name="connsiteX4" fmla="*/ 316523 w 2215988"/>
              <a:gd name="connsiteY4" fmla="*/ 339738 h 1701454"/>
              <a:gd name="connsiteX0" fmla="*/ 298162 w 2117197"/>
              <a:gd name="connsiteY0" fmla="*/ 18454 h 1701773"/>
              <a:gd name="connsiteX1" fmla="*/ 1373748 w 2117197"/>
              <a:gd name="connsiteY1" fmla="*/ 1646066 h 1701773"/>
              <a:gd name="connsiteX2" fmla="*/ 2049579 w 2117197"/>
              <a:gd name="connsiteY2" fmla="*/ 336946 h 1701773"/>
              <a:gd name="connsiteX3" fmla="*/ 1083861 w 2117197"/>
              <a:gd name="connsiteY3" fmla="*/ 1698662 h 1701773"/>
              <a:gd name="connsiteX4" fmla="*/ 298162 w 2117197"/>
              <a:gd name="connsiteY4" fmla="*/ 18454 h 1701773"/>
              <a:gd name="connsiteX0" fmla="*/ 340717 w 2159752"/>
              <a:gd name="connsiteY0" fmla="*/ 167346 h 1850665"/>
              <a:gd name="connsiteX1" fmla="*/ 1416303 w 2159752"/>
              <a:gd name="connsiteY1" fmla="*/ 1794958 h 1850665"/>
              <a:gd name="connsiteX2" fmla="*/ 2092134 w 2159752"/>
              <a:gd name="connsiteY2" fmla="*/ 485838 h 1850665"/>
              <a:gd name="connsiteX3" fmla="*/ 1126416 w 2159752"/>
              <a:gd name="connsiteY3" fmla="*/ 1847554 h 1850665"/>
              <a:gd name="connsiteX4" fmla="*/ 340717 w 2159752"/>
              <a:gd name="connsiteY4" fmla="*/ 167346 h 1850665"/>
              <a:gd name="connsiteX0" fmla="*/ 340717 w 2159752"/>
              <a:gd name="connsiteY0" fmla="*/ 145363 h 1828682"/>
              <a:gd name="connsiteX1" fmla="*/ 1416303 w 2159752"/>
              <a:gd name="connsiteY1" fmla="*/ 1772975 h 1828682"/>
              <a:gd name="connsiteX2" fmla="*/ 2092134 w 2159752"/>
              <a:gd name="connsiteY2" fmla="*/ 463855 h 1828682"/>
              <a:gd name="connsiteX3" fmla="*/ 1126416 w 2159752"/>
              <a:gd name="connsiteY3" fmla="*/ 1825571 h 1828682"/>
              <a:gd name="connsiteX4" fmla="*/ 340717 w 2159752"/>
              <a:gd name="connsiteY4" fmla="*/ 145363 h 1828682"/>
              <a:gd name="connsiteX0" fmla="*/ 340717 w 2159752"/>
              <a:gd name="connsiteY0" fmla="*/ 145363 h 1828682"/>
              <a:gd name="connsiteX1" fmla="*/ 1416303 w 2159752"/>
              <a:gd name="connsiteY1" fmla="*/ 1772975 h 1828682"/>
              <a:gd name="connsiteX2" fmla="*/ 2092134 w 2159752"/>
              <a:gd name="connsiteY2" fmla="*/ 463855 h 1828682"/>
              <a:gd name="connsiteX3" fmla="*/ 1126416 w 2159752"/>
              <a:gd name="connsiteY3" fmla="*/ 1825571 h 1828682"/>
              <a:gd name="connsiteX4" fmla="*/ 340717 w 2159752"/>
              <a:gd name="connsiteY4" fmla="*/ 145363 h 1828682"/>
              <a:gd name="connsiteX0" fmla="*/ 340717 w 2172703"/>
              <a:gd name="connsiteY0" fmla="*/ 145363 h 1829506"/>
              <a:gd name="connsiteX1" fmla="*/ 1416303 w 2172703"/>
              <a:gd name="connsiteY1" fmla="*/ 1772975 h 1829506"/>
              <a:gd name="connsiteX2" fmla="*/ 2092134 w 2172703"/>
              <a:gd name="connsiteY2" fmla="*/ 463855 h 1829506"/>
              <a:gd name="connsiteX3" fmla="*/ 1126416 w 2172703"/>
              <a:gd name="connsiteY3" fmla="*/ 1825571 h 1829506"/>
              <a:gd name="connsiteX4" fmla="*/ 340717 w 2172703"/>
              <a:gd name="connsiteY4" fmla="*/ 145363 h 1829506"/>
              <a:gd name="connsiteX0" fmla="*/ 3859 w 1835845"/>
              <a:gd name="connsiteY0" fmla="*/ 223 h 1684366"/>
              <a:gd name="connsiteX1" fmla="*/ 1120277 w 1835845"/>
              <a:gd name="connsiteY1" fmla="*/ 1534618 h 1684366"/>
              <a:gd name="connsiteX2" fmla="*/ 1755276 w 1835845"/>
              <a:gd name="connsiteY2" fmla="*/ 318715 h 1684366"/>
              <a:gd name="connsiteX3" fmla="*/ 789558 w 1835845"/>
              <a:gd name="connsiteY3" fmla="*/ 1680431 h 1684366"/>
              <a:gd name="connsiteX4" fmla="*/ 3859 w 1835845"/>
              <a:gd name="connsiteY4" fmla="*/ 223 h 1684366"/>
              <a:gd name="connsiteX0" fmla="*/ 349279 w 2181265"/>
              <a:gd name="connsiteY0" fmla="*/ 17625 h 1701768"/>
              <a:gd name="connsiteX1" fmla="*/ 1465697 w 2181265"/>
              <a:gd name="connsiteY1" fmla="*/ 1552020 h 1701768"/>
              <a:gd name="connsiteX2" fmla="*/ 2100696 w 2181265"/>
              <a:gd name="connsiteY2" fmla="*/ 336117 h 1701768"/>
              <a:gd name="connsiteX3" fmla="*/ 1134978 w 2181265"/>
              <a:gd name="connsiteY3" fmla="*/ 1697833 h 1701768"/>
              <a:gd name="connsiteX4" fmla="*/ 349279 w 2181265"/>
              <a:gd name="connsiteY4" fmla="*/ 17625 h 1701768"/>
              <a:gd name="connsiteX0" fmla="*/ 332173 w 2164159"/>
              <a:gd name="connsiteY0" fmla="*/ 5470 h 1689613"/>
              <a:gd name="connsiteX1" fmla="*/ 1448591 w 2164159"/>
              <a:gd name="connsiteY1" fmla="*/ 1539865 h 1689613"/>
              <a:gd name="connsiteX2" fmla="*/ 2083590 w 2164159"/>
              <a:gd name="connsiteY2" fmla="*/ 323962 h 1689613"/>
              <a:gd name="connsiteX3" fmla="*/ 1117872 w 2164159"/>
              <a:gd name="connsiteY3" fmla="*/ 1685678 h 1689613"/>
              <a:gd name="connsiteX4" fmla="*/ 332173 w 2164159"/>
              <a:gd name="connsiteY4" fmla="*/ 5470 h 1689613"/>
              <a:gd name="connsiteX0" fmla="*/ 347513 w 2062731"/>
              <a:gd name="connsiteY0" fmla="*/ 194382 h 1447556"/>
              <a:gd name="connsiteX1" fmla="*/ 1348242 w 2062731"/>
              <a:gd name="connsiteY1" fmla="*/ 1301531 h 1447556"/>
              <a:gd name="connsiteX2" fmla="*/ 1983241 w 2062731"/>
              <a:gd name="connsiteY2" fmla="*/ 85628 h 1447556"/>
              <a:gd name="connsiteX3" fmla="*/ 1017523 w 2062731"/>
              <a:gd name="connsiteY3" fmla="*/ 1447344 h 1447556"/>
              <a:gd name="connsiteX4" fmla="*/ 347513 w 2062731"/>
              <a:gd name="connsiteY4" fmla="*/ 194382 h 1447556"/>
              <a:gd name="connsiteX0" fmla="*/ 347513 w 2062731"/>
              <a:gd name="connsiteY0" fmla="*/ 209098 h 1462272"/>
              <a:gd name="connsiteX1" fmla="*/ 1348242 w 2062731"/>
              <a:gd name="connsiteY1" fmla="*/ 1316247 h 1462272"/>
              <a:gd name="connsiteX2" fmla="*/ 1983241 w 2062731"/>
              <a:gd name="connsiteY2" fmla="*/ 100344 h 1462272"/>
              <a:gd name="connsiteX3" fmla="*/ 1017523 w 2062731"/>
              <a:gd name="connsiteY3" fmla="*/ 1462060 h 1462272"/>
              <a:gd name="connsiteX4" fmla="*/ 347513 w 2062731"/>
              <a:gd name="connsiteY4" fmla="*/ 209098 h 1462272"/>
              <a:gd name="connsiteX0" fmla="*/ 389822 w 1830393"/>
              <a:gd name="connsiteY0" fmla="*/ 178740 h 1447393"/>
              <a:gd name="connsiteX1" fmla="*/ 1118341 w 1830393"/>
              <a:gd name="connsiteY1" fmla="*/ 1301426 h 1447393"/>
              <a:gd name="connsiteX2" fmla="*/ 1753340 w 1830393"/>
              <a:gd name="connsiteY2" fmla="*/ 85523 h 1447393"/>
              <a:gd name="connsiteX3" fmla="*/ 787622 w 1830393"/>
              <a:gd name="connsiteY3" fmla="*/ 1447239 h 1447393"/>
              <a:gd name="connsiteX4" fmla="*/ 389822 w 1830393"/>
              <a:gd name="connsiteY4" fmla="*/ 178740 h 1447393"/>
              <a:gd name="connsiteX0" fmla="*/ 376094 w 1899044"/>
              <a:gd name="connsiteY0" fmla="*/ 210022 h 1447729"/>
              <a:gd name="connsiteX1" fmla="*/ 1186276 w 1899044"/>
              <a:gd name="connsiteY1" fmla="*/ 1301636 h 1447729"/>
              <a:gd name="connsiteX2" fmla="*/ 1821275 w 1899044"/>
              <a:gd name="connsiteY2" fmla="*/ 85733 h 1447729"/>
              <a:gd name="connsiteX3" fmla="*/ 855557 w 1899044"/>
              <a:gd name="connsiteY3" fmla="*/ 1447449 h 1447729"/>
              <a:gd name="connsiteX4" fmla="*/ 376094 w 1899044"/>
              <a:gd name="connsiteY4" fmla="*/ 210022 h 1447729"/>
              <a:gd name="connsiteX0" fmla="*/ 364326 w 1962802"/>
              <a:gd name="connsiteY0" fmla="*/ 256950 h 1448314"/>
              <a:gd name="connsiteX1" fmla="*/ 1249366 w 1962802"/>
              <a:gd name="connsiteY1" fmla="*/ 1301955 h 1448314"/>
              <a:gd name="connsiteX2" fmla="*/ 1884365 w 1962802"/>
              <a:gd name="connsiteY2" fmla="*/ 86052 h 1448314"/>
              <a:gd name="connsiteX3" fmla="*/ 918647 w 1962802"/>
              <a:gd name="connsiteY3" fmla="*/ 1447768 h 1448314"/>
              <a:gd name="connsiteX4" fmla="*/ 364326 w 1962802"/>
              <a:gd name="connsiteY4" fmla="*/ 256950 h 1448314"/>
              <a:gd name="connsiteX0" fmla="*/ 8956 w 1604088"/>
              <a:gd name="connsiteY0" fmla="*/ 256950 h 1463800"/>
              <a:gd name="connsiteX1" fmla="*/ 893996 w 1604088"/>
              <a:gd name="connsiteY1" fmla="*/ 1301955 h 1463800"/>
              <a:gd name="connsiteX2" fmla="*/ 1528995 w 1604088"/>
              <a:gd name="connsiteY2" fmla="*/ 86052 h 1463800"/>
              <a:gd name="connsiteX3" fmla="*/ 502030 w 1604088"/>
              <a:gd name="connsiteY3" fmla="*/ 1463305 h 1463800"/>
              <a:gd name="connsiteX4" fmla="*/ 8956 w 1604088"/>
              <a:gd name="connsiteY4" fmla="*/ 256950 h 1463800"/>
              <a:gd name="connsiteX0" fmla="*/ 15201 w 1619330"/>
              <a:gd name="connsiteY0" fmla="*/ 256950 h 1477346"/>
              <a:gd name="connsiteX1" fmla="*/ 900241 w 1619330"/>
              <a:gd name="connsiteY1" fmla="*/ 1301955 h 1477346"/>
              <a:gd name="connsiteX2" fmla="*/ 1535240 w 1619330"/>
              <a:gd name="connsiteY2" fmla="*/ 86052 h 1477346"/>
              <a:gd name="connsiteX3" fmla="*/ 508275 w 1619330"/>
              <a:gd name="connsiteY3" fmla="*/ 1463305 h 1477346"/>
              <a:gd name="connsiteX4" fmla="*/ 15201 w 1619330"/>
              <a:gd name="connsiteY4" fmla="*/ 256950 h 1477346"/>
              <a:gd name="connsiteX0" fmla="*/ 179624 w 1783753"/>
              <a:gd name="connsiteY0" fmla="*/ 256950 h 1477346"/>
              <a:gd name="connsiteX1" fmla="*/ 1064664 w 1783753"/>
              <a:gd name="connsiteY1" fmla="*/ 1301955 h 1477346"/>
              <a:gd name="connsiteX2" fmla="*/ 1699663 w 1783753"/>
              <a:gd name="connsiteY2" fmla="*/ 86052 h 1477346"/>
              <a:gd name="connsiteX3" fmla="*/ 672698 w 1783753"/>
              <a:gd name="connsiteY3" fmla="*/ 1463305 h 1477346"/>
              <a:gd name="connsiteX4" fmla="*/ 179624 w 1783753"/>
              <a:gd name="connsiteY4" fmla="*/ 256950 h 1477346"/>
              <a:gd name="connsiteX0" fmla="*/ 179624 w 1783753"/>
              <a:gd name="connsiteY0" fmla="*/ 260950 h 1481346"/>
              <a:gd name="connsiteX1" fmla="*/ 749213 w 1783753"/>
              <a:gd name="connsiteY1" fmla="*/ 819101 h 1481346"/>
              <a:gd name="connsiteX2" fmla="*/ 1064664 w 1783753"/>
              <a:gd name="connsiteY2" fmla="*/ 1305955 h 1481346"/>
              <a:gd name="connsiteX3" fmla="*/ 1699663 w 1783753"/>
              <a:gd name="connsiteY3" fmla="*/ 90052 h 1481346"/>
              <a:gd name="connsiteX4" fmla="*/ 672698 w 1783753"/>
              <a:gd name="connsiteY4" fmla="*/ 1467305 h 1481346"/>
              <a:gd name="connsiteX5" fmla="*/ 179624 w 1783753"/>
              <a:gd name="connsiteY5" fmla="*/ 260950 h 1481346"/>
              <a:gd name="connsiteX0" fmla="*/ 179624 w 1783753"/>
              <a:gd name="connsiteY0" fmla="*/ 260950 h 1481346"/>
              <a:gd name="connsiteX1" fmla="*/ 749213 w 1783753"/>
              <a:gd name="connsiteY1" fmla="*/ 819101 h 1481346"/>
              <a:gd name="connsiteX2" fmla="*/ 1064664 w 1783753"/>
              <a:gd name="connsiteY2" fmla="*/ 1305955 h 1481346"/>
              <a:gd name="connsiteX3" fmla="*/ 1699663 w 1783753"/>
              <a:gd name="connsiteY3" fmla="*/ 90052 h 1481346"/>
              <a:gd name="connsiteX4" fmla="*/ 672698 w 1783753"/>
              <a:gd name="connsiteY4" fmla="*/ 1467305 h 1481346"/>
              <a:gd name="connsiteX5" fmla="*/ 179624 w 1783753"/>
              <a:gd name="connsiteY5" fmla="*/ 260950 h 1481346"/>
              <a:gd name="connsiteX0" fmla="*/ 179624 w 1783753"/>
              <a:gd name="connsiteY0" fmla="*/ 260950 h 1481346"/>
              <a:gd name="connsiteX1" fmla="*/ 749213 w 1783753"/>
              <a:gd name="connsiteY1" fmla="*/ 819101 h 1481346"/>
              <a:gd name="connsiteX2" fmla="*/ 1064664 w 1783753"/>
              <a:gd name="connsiteY2" fmla="*/ 1305955 h 1481346"/>
              <a:gd name="connsiteX3" fmla="*/ 1699663 w 1783753"/>
              <a:gd name="connsiteY3" fmla="*/ 90052 h 1481346"/>
              <a:gd name="connsiteX4" fmla="*/ 672698 w 1783753"/>
              <a:gd name="connsiteY4" fmla="*/ 1467305 h 1481346"/>
              <a:gd name="connsiteX5" fmla="*/ 179624 w 1783753"/>
              <a:gd name="connsiteY5" fmla="*/ 260950 h 1481346"/>
              <a:gd name="connsiteX0" fmla="*/ 179624 w 1783753"/>
              <a:gd name="connsiteY0" fmla="*/ 181354 h 1401750"/>
              <a:gd name="connsiteX1" fmla="*/ 749213 w 1783753"/>
              <a:gd name="connsiteY1" fmla="*/ 739505 h 1401750"/>
              <a:gd name="connsiteX2" fmla="*/ 1064664 w 1783753"/>
              <a:gd name="connsiteY2" fmla="*/ 1226359 h 1401750"/>
              <a:gd name="connsiteX3" fmla="*/ 987396 w 1783753"/>
              <a:gd name="connsiteY3" fmla="*/ 778346 h 1401750"/>
              <a:gd name="connsiteX4" fmla="*/ 1699663 w 1783753"/>
              <a:gd name="connsiteY4" fmla="*/ 10456 h 1401750"/>
              <a:gd name="connsiteX5" fmla="*/ 672698 w 1783753"/>
              <a:gd name="connsiteY5" fmla="*/ 1387709 h 1401750"/>
              <a:gd name="connsiteX6" fmla="*/ 179624 w 1783753"/>
              <a:gd name="connsiteY6" fmla="*/ 181354 h 1401750"/>
              <a:gd name="connsiteX0" fmla="*/ 179624 w 1783753"/>
              <a:gd name="connsiteY0" fmla="*/ 229081 h 1449477"/>
              <a:gd name="connsiteX1" fmla="*/ 749213 w 1783753"/>
              <a:gd name="connsiteY1" fmla="*/ 787232 h 1449477"/>
              <a:gd name="connsiteX2" fmla="*/ 1064664 w 1783753"/>
              <a:gd name="connsiteY2" fmla="*/ 1274086 h 1449477"/>
              <a:gd name="connsiteX3" fmla="*/ 987396 w 1783753"/>
              <a:gd name="connsiteY3" fmla="*/ 826073 h 1449477"/>
              <a:gd name="connsiteX4" fmla="*/ 1699663 w 1783753"/>
              <a:gd name="connsiteY4" fmla="*/ 58183 h 1449477"/>
              <a:gd name="connsiteX5" fmla="*/ 672698 w 1783753"/>
              <a:gd name="connsiteY5" fmla="*/ 1435436 h 1449477"/>
              <a:gd name="connsiteX6" fmla="*/ 179624 w 1783753"/>
              <a:gd name="connsiteY6" fmla="*/ 229081 h 1449477"/>
              <a:gd name="connsiteX0" fmla="*/ 179624 w 1783753"/>
              <a:gd name="connsiteY0" fmla="*/ 229081 h 1449477"/>
              <a:gd name="connsiteX1" fmla="*/ 749213 w 1783753"/>
              <a:gd name="connsiteY1" fmla="*/ 787232 h 1449477"/>
              <a:gd name="connsiteX2" fmla="*/ 1064664 w 1783753"/>
              <a:gd name="connsiteY2" fmla="*/ 1274086 h 1449477"/>
              <a:gd name="connsiteX3" fmla="*/ 987396 w 1783753"/>
              <a:gd name="connsiteY3" fmla="*/ 826073 h 1449477"/>
              <a:gd name="connsiteX4" fmla="*/ 1699663 w 1783753"/>
              <a:gd name="connsiteY4" fmla="*/ 58183 h 1449477"/>
              <a:gd name="connsiteX5" fmla="*/ 672698 w 1783753"/>
              <a:gd name="connsiteY5" fmla="*/ 1435436 h 1449477"/>
              <a:gd name="connsiteX6" fmla="*/ 179624 w 1783753"/>
              <a:gd name="connsiteY6" fmla="*/ 229081 h 1449477"/>
              <a:gd name="connsiteX0" fmla="*/ 179624 w 1783753"/>
              <a:gd name="connsiteY0" fmla="*/ 269643 h 1490039"/>
              <a:gd name="connsiteX1" fmla="*/ 749213 w 1783753"/>
              <a:gd name="connsiteY1" fmla="*/ 827794 h 1490039"/>
              <a:gd name="connsiteX2" fmla="*/ 1064664 w 1783753"/>
              <a:gd name="connsiteY2" fmla="*/ 1314648 h 1490039"/>
              <a:gd name="connsiteX3" fmla="*/ 1075864 w 1783753"/>
              <a:gd name="connsiteY3" fmla="*/ 719042 h 1490039"/>
              <a:gd name="connsiteX4" fmla="*/ 1699663 w 1783753"/>
              <a:gd name="connsiteY4" fmla="*/ 98745 h 1490039"/>
              <a:gd name="connsiteX5" fmla="*/ 672698 w 1783753"/>
              <a:gd name="connsiteY5" fmla="*/ 1475998 h 1490039"/>
              <a:gd name="connsiteX6" fmla="*/ 179624 w 1783753"/>
              <a:gd name="connsiteY6" fmla="*/ 269643 h 1490039"/>
              <a:gd name="connsiteX0" fmla="*/ 179624 w 1783753"/>
              <a:gd name="connsiteY0" fmla="*/ 269643 h 1490039"/>
              <a:gd name="connsiteX1" fmla="*/ 749213 w 1783753"/>
              <a:gd name="connsiteY1" fmla="*/ 827794 h 1490039"/>
              <a:gd name="connsiteX2" fmla="*/ 1064664 w 1783753"/>
              <a:gd name="connsiteY2" fmla="*/ 1314648 h 1490039"/>
              <a:gd name="connsiteX3" fmla="*/ 1075864 w 1783753"/>
              <a:gd name="connsiteY3" fmla="*/ 719042 h 1490039"/>
              <a:gd name="connsiteX4" fmla="*/ 1699663 w 1783753"/>
              <a:gd name="connsiteY4" fmla="*/ 98745 h 1490039"/>
              <a:gd name="connsiteX5" fmla="*/ 672698 w 1783753"/>
              <a:gd name="connsiteY5" fmla="*/ 1475998 h 1490039"/>
              <a:gd name="connsiteX6" fmla="*/ 179624 w 1783753"/>
              <a:gd name="connsiteY6" fmla="*/ 269643 h 1490039"/>
              <a:gd name="connsiteX0" fmla="*/ 179624 w 1783753"/>
              <a:gd name="connsiteY0" fmla="*/ 196957 h 1417353"/>
              <a:gd name="connsiteX1" fmla="*/ 749213 w 1783753"/>
              <a:gd name="connsiteY1" fmla="*/ 755108 h 1417353"/>
              <a:gd name="connsiteX2" fmla="*/ 1064664 w 1783753"/>
              <a:gd name="connsiteY2" fmla="*/ 1241962 h 1417353"/>
              <a:gd name="connsiteX3" fmla="*/ 1075864 w 1783753"/>
              <a:gd name="connsiteY3" fmla="*/ 646356 h 1417353"/>
              <a:gd name="connsiteX4" fmla="*/ 1699663 w 1783753"/>
              <a:gd name="connsiteY4" fmla="*/ 26059 h 1417353"/>
              <a:gd name="connsiteX5" fmla="*/ 672698 w 1783753"/>
              <a:gd name="connsiteY5" fmla="*/ 1403312 h 1417353"/>
              <a:gd name="connsiteX6" fmla="*/ 179624 w 1783753"/>
              <a:gd name="connsiteY6" fmla="*/ 196957 h 1417353"/>
              <a:gd name="connsiteX0" fmla="*/ 179624 w 1783753"/>
              <a:gd name="connsiteY0" fmla="*/ 206285 h 1426681"/>
              <a:gd name="connsiteX1" fmla="*/ 749213 w 1783753"/>
              <a:gd name="connsiteY1" fmla="*/ 764436 h 1426681"/>
              <a:gd name="connsiteX2" fmla="*/ 1064664 w 1783753"/>
              <a:gd name="connsiteY2" fmla="*/ 1251290 h 1426681"/>
              <a:gd name="connsiteX3" fmla="*/ 1239190 w 1783753"/>
              <a:gd name="connsiteY3" fmla="*/ 562467 h 1426681"/>
              <a:gd name="connsiteX4" fmla="*/ 1699663 w 1783753"/>
              <a:gd name="connsiteY4" fmla="*/ 35387 h 1426681"/>
              <a:gd name="connsiteX5" fmla="*/ 672698 w 1783753"/>
              <a:gd name="connsiteY5" fmla="*/ 1412640 h 1426681"/>
              <a:gd name="connsiteX6" fmla="*/ 179624 w 1783753"/>
              <a:gd name="connsiteY6" fmla="*/ 206285 h 1426681"/>
              <a:gd name="connsiteX0" fmla="*/ 179624 w 1783753"/>
              <a:gd name="connsiteY0" fmla="*/ 206285 h 1426681"/>
              <a:gd name="connsiteX1" fmla="*/ 749213 w 1783753"/>
              <a:gd name="connsiteY1" fmla="*/ 764436 h 1426681"/>
              <a:gd name="connsiteX2" fmla="*/ 1064664 w 1783753"/>
              <a:gd name="connsiteY2" fmla="*/ 1251290 h 1426681"/>
              <a:gd name="connsiteX3" fmla="*/ 1239190 w 1783753"/>
              <a:gd name="connsiteY3" fmla="*/ 562467 h 1426681"/>
              <a:gd name="connsiteX4" fmla="*/ 1699663 w 1783753"/>
              <a:gd name="connsiteY4" fmla="*/ 35387 h 1426681"/>
              <a:gd name="connsiteX5" fmla="*/ 672698 w 1783753"/>
              <a:gd name="connsiteY5" fmla="*/ 1412640 h 1426681"/>
              <a:gd name="connsiteX6" fmla="*/ 179624 w 1783753"/>
              <a:gd name="connsiteY6" fmla="*/ 206285 h 1426681"/>
              <a:gd name="connsiteX0" fmla="*/ 179624 w 1783753"/>
              <a:gd name="connsiteY0" fmla="*/ 193783 h 1414179"/>
              <a:gd name="connsiteX1" fmla="*/ 749213 w 1783753"/>
              <a:gd name="connsiteY1" fmla="*/ 751934 h 1414179"/>
              <a:gd name="connsiteX2" fmla="*/ 1064664 w 1783753"/>
              <a:gd name="connsiteY2" fmla="*/ 1238788 h 1414179"/>
              <a:gd name="connsiteX3" fmla="*/ 1239190 w 1783753"/>
              <a:gd name="connsiteY3" fmla="*/ 549965 h 1414179"/>
              <a:gd name="connsiteX4" fmla="*/ 1699663 w 1783753"/>
              <a:gd name="connsiteY4" fmla="*/ 22885 h 1414179"/>
              <a:gd name="connsiteX5" fmla="*/ 672698 w 1783753"/>
              <a:gd name="connsiteY5" fmla="*/ 1400138 h 1414179"/>
              <a:gd name="connsiteX6" fmla="*/ 179624 w 1783753"/>
              <a:gd name="connsiteY6" fmla="*/ 193783 h 1414179"/>
              <a:gd name="connsiteX0" fmla="*/ 154247 w 1677968"/>
              <a:gd name="connsiteY0" fmla="*/ 50024 h 1256457"/>
              <a:gd name="connsiteX1" fmla="*/ 723836 w 1677968"/>
              <a:gd name="connsiteY1" fmla="*/ 608175 h 1256457"/>
              <a:gd name="connsiteX2" fmla="*/ 1039287 w 1677968"/>
              <a:gd name="connsiteY2" fmla="*/ 1095029 h 1256457"/>
              <a:gd name="connsiteX3" fmla="*/ 1213813 w 1677968"/>
              <a:gd name="connsiteY3" fmla="*/ 406206 h 1256457"/>
              <a:gd name="connsiteX4" fmla="*/ 1599428 w 1677968"/>
              <a:gd name="connsiteY4" fmla="*/ 81097 h 1256457"/>
              <a:gd name="connsiteX5" fmla="*/ 647321 w 1677968"/>
              <a:gd name="connsiteY5" fmla="*/ 1256379 h 1256457"/>
              <a:gd name="connsiteX6" fmla="*/ 154247 w 1677968"/>
              <a:gd name="connsiteY6" fmla="*/ 50024 h 1256457"/>
              <a:gd name="connsiteX0" fmla="*/ 5 w 1527815"/>
              <a:gd name="connsiteY0" fmla="*/ 55086 h 1331414"/>
              <a:gd name="connsiteX1" fmla="*/ 569594 w 1527815"/>
              <a:gd name="connsiteY1" fmla="*/ 613237 h 1331414"/>
              <a:gd name="connsiteX2" fmla="*/ 885045 w 1527815"/>
              <a:gd name="connsiteY2" fmla="*/ 1100091 h 1331414"/>
              <a:gd name="connsiteX3" fmla="*/ 1059571 w 1527815"/>
              <a:gd name="connsiteY3" fmla="*/ 411268 h 1331414"/>
              <a:gd name="connsiteX4" fmla="*/ 1445186 w 1527815"/>
              <a:gd name="connsiteY4" fmla="*/ 86159 h 1331414"/>
              <a:gd name="connsiteX5" fmla="*/ 561132 w 1527815"/>
              <a:gd name="connsiteY5" fmla="*/ 1331353 h 1331414"/>
              <a:gd name="connsiteX6" fmla="*/ 5 w 1527815"/>
              <a:gd name="connsiteY6" fmla="*/ 55086 h 1331414"/>
              <a:gd name="connsiteX0" fmla="*/ 3 w 1699666"/>
              <a:gd name="connsiteY0" fmla="*/ 435087 h 1295586"/>
              <a:gd name="connsiteX1" fmla="*/ 739723 w 1699666"/>
              <a:gd name="connsiteY1" fmla="*/ 573760 h 1295586"/>
              <a:gd name="connsiteX2" fmla="*/ 1055174 w 1699666"/>
              <a:gd name="connsiteY2" fmla="*/ 1060614 h 1295586"/>
              <a:gd name="connsiteX3" fmla="*/ 1229700 w 1699666"/>
              <a:gd name="connsiteY3" fmla="*/ 371791 h 1295586"/>
              <a:gd name="connsiteX4" fmla="*/ 1615315 w 1699666"/>
              <a:gd name="connsiteY4" fmla="*/ 46682 h 1295586"/>
              <a:gd name="connsiteX5" fmla="*/ 731261 w 1699666"/>
              <a:gd name="connsiteY5" fmla="*/ 1291876 h 1295586"/>
              <a:gd name="connsiteX6" fmla="*/ 3 w 1699666"/>
              <a:gd name="connsiteY6" fmla="*/ 435087 h 1295586"/>
              <a:gd name="connsiteX0" fmla="*/ 13936 w 1713599"/>
              <a:gd name="connsiteY0" fmla="*/ 435087 h 1296452"/>
              <a:gd name="connsiteX1" fmla="*/ 753656 w 1713599"/>
              <a:gd name="connsiteY1" fmla="*/ 573760 h 1296452"/>
              <a:gd name="connsiteX2" fmla="*/ 1069107 w 1713599"/>
              <a:gd name="connsiteY2" fmla="*/ 1060614 h 1296452"/>
              <a:gd name="connsiteX3" fmla="*/ 1243633 w 1713599"/>
              <a:gd name="connsiteY3" fmla="*/ 371791 h 1296452"/>
              <a:gd name="connsiteX4" fmla="*/ 1629248 w 1713599"/>
              <a:gd name="connsiteY4" fmla="*/ 46682 h 1296452"/>
              <a:gd name="connsiteX5" fmla="*/ 745194 w 1713599"/>
              <a:gd name="connsiteY5" fmla="*/ 1291876 h 1296452"/>
              <a:gd name="connsiteX6" fmla="*/ 13936 w 1713599"/>
              <a:gd name="connsiteY6" fmla="*/ 435087 h 1296452"/>
              <a:gd name="connsiteX0" fmla="*/ 13936 w 1713599"/>
              <a:gd name="connsiteY0" fmla="*/ 499500 h 1360865"/>
              <a:gd name="connsiteX1" fmla="*/ 753656 w 1713599"/>
              <a:gd name="connsiteY1" fmla="*/ 638173 h 1360865"/>
              <a:gd name="connsiteX2" fmla="*/ 1069107 w 1713599"/>
              <a:gd name="connsiteY2" fmla="*/ 1125027 h 1360865"/>
              <a:gd name="connsiteX3" fmla="*/ 1243633 w 1713599"/>
              <a:gd name="connsiteY3" fmla="*/ 436204 h 1360865"/>
              <a:gd name="connsiteX4" fmla="*/ 1629248 w 1713599"/>
              <a:gd name="connsiteY4" fmla="*/ 111095 h 1360865"/>
              <a:gd name="connsiteX5" fmla="*/ 745194 w 1713599"/>
              <a:gd name="connsiteY5" fmla="*/ 1356289 h 1360865"/>
              <a:gd name="connsiteX6" fmla="*/ 13936 w 1713599"/>
              <a:gd name="connsiteY6" fmla="*/ 499500 h 1360865"/>
              <a:gd name="connsiteX0" fmla="*/ 13936 w 1713599"/>
              <a:gd name="connsiteY0" fmla="*/ 627934 h 1489299"/>
              <a:gd name="connsiteX1" fmla="*/ 753656 w 1713599"/>
              <a:gd name="connsiteY1" fmla="*/ 766607 h 1489299"/>
              <a:gd name="connsiteX2" fmla="*/ 1069107 w 1713599"/>
              <a:gd name="connsiteY2" fmla="*/ 1253461 h 1489299"/>
              <a:gd name="connsiteX3" fmla="*/ 1243633 w 1713599"/>
              <a:gd name="connsiteY3" fmla="*/ 564638 h 1489299"/>
              <a:gd name="connsiteX4" fmla="*/ 1629248 w 1713599"/>
              <a:gd name="connsiteY4" fmla="*/ 239529 h 1489299"/>
              <a:gd name="connsiteX5" fmla="*/ 745194 w 1713599"/>
              <a:gd name="connsiteY5" fmla="*/ 1484723 h 1489299"/>
              <a:gd name="connsiteX6" fmla="*/ 13936 w 1713599"/>
              <a:gd name="connsiteY6" fmla="*/ 627934 h 1489299"/>
              <a:gd name="connsiteX0" fmla="*/ 13936 w 1629846"/>
              <a:gd name="connsiteY0" fmla="*/ 627934 h 1489299"/>
              <a:gd name="connsiteX1" fmla="*/ 753656 w 1629846"/>
              <a:gd name="connsiteY1" fmla="*/ 766607 h 1489299"/>
              <a:gd name="connsiteX2" fmla="*/ 1069107 w 1629846"/>
              <a:gd name="connsiteY2" fmla="*/ 1253461 h 1489299"/>
              <a:gd name="connsiteX3" fmla="*/ 1243633 w 1629846"/>
              <a:gd name="connsiteY3" fmla="*/ 564638 h 1489299"/>
              <a:gd name="connsiteX4" fmla="*/ 1629248 w 1629846"/>
              <a:gd name="connsiteY4" fmla="*/ 239529 h 1489299"/>
              <a:gd name="connsiteX5" fmla="*/ 745194 w 1629846"/>
              <a:gd name="connsiteY5" fmla="*/ 1484723 h 1489299"/>
              <a:gd name="connsiteX6" fmla="*/ 13936 w 1629846"/>
              <a:gd name="connsiteY6" fmla="*/ 627934 h 1489299"/>
              <a:gd name="connsiteX0" fmla="*/ 0 w 1615578"/>
              <a:gd name="connsiteY0" fmla="*/ 627934 h 1257545"/>
              <a:gd name="connsiteX1" fmla="*/ 739720 w 1615578"/>
              <a:gd name="connsiteY1" fmla="*/ 766607 h 1257545"/>
              <a:gd name="connsiteX2" fmla="*/ 1055171 w 1615578"/>
              <a:gd name="connsiteY2" fmla="*/ 1253461 h 1257545"/>
              <a:gd name="connsiteX3" fmla="*/ 1229697 w 1615578"/>
              <a:gd name="connsiteY3" fmla="*/ 564638 h 1257545"/>
              <a:gd name="connsiteX4" fmla="*/ 1615312 w 1615578"/>
              <a:gd name="connsiteY4" fmla="*/ 239529 h 1257545"/>
              <a:gd name="connsiteX5" fmla="*/ 0 w 1615578"/>
              <a:gd name="connsiteY5" fmla="*/ 627934 h 1257545"/>
              <a:gd name="connsiteX0" fmla="*/ 3219 w 1618797"/>
              <a:gd name="connsiteY0" fmla="*/ 627934 h 1353500"/>
              <a:gd name="connsiteX1" fmla="*/ 742939 w 1618797"/>
              <a:gd name="connsiteY1" fmla="*/ 766607 h 1353500"/>
              <a:gd name="connsiteX2" fmla="*/ 1058390 w 1618797"/>
              <a:gd name="connsiteY2" fmla="*/ 1253461 h 1353500"/>
              <a:gd name="connsiteX3" fmla="*/ 1232916 w 1618797"/>
              <a:gd name="connsiteY3" fmla="*/ 564638 h 1353500"/>
              <a:gd name="connsiteX4" fmla="*/ 1618531 w 1618797"/>
              <a:gd name="connsiteY4" fmla="*/ 239529 h 1353500"/>
              <a:gd name="connsiteX5" fmla="*/ 1117228 w 1618797"/>
              <a:gd name="connsiteY5" fmla="*/ 1349217 h 1353500"/>
              <a:gd name="connsiteX6" fmla="*/ 3219 w 1618797"/>
              <a:gd name="connsiteY6" fmla="*/ 627934 h 1353500"/>
              <a:gd name="connsiteX0" fmla="*/ 4460 w 1368244"/>
              <a:gd name="connsiteY0" fmla="*/ 899819 h 1356006"/>
              <a:gd name="connsiteX1" fmla="*/ 492386 w 1368244"/>
              <a:gd name="connsiteY1" fmla="*/ 766607 h 1356006"/>
              <a:gd name="connsiteX2" fmla="*/ 807837 w 1368244"/>
              <a:gd name="connsiteY2" fmla="*/ 1253461 h 1356006"/>
              <a:gd name="connsiteX3" fmla="*/ 982363 w 1368244"/>
              <a:gd name="connsiteY3" fmla="*/ 564638 h 1356006"/>
              <a:gd name="connsiteX4" fmla="*/ 1367978 w 1368244"/>
              <a:gd name="connsiteY4" fmla="*/ 239529 h 1356006"/>
              <a:gd name="connsiteX5" fmla="*/ 866675 w 1368244"/>
              <a:gd name="connsiteY5" fmla="*/ 1349217 h 1356006"/>
              <a:gd name="connsiteX6" fmla="*/ 4460 w 1368244"/>
              <a:gd name="connsiteY6" fmla="*/ 899819 h 1356006"/>
              <a:gd name="connsiteX0" fmla="*/ 11062 w 1374846"/>
              <a:gd name="connsiteY0" fmla="*/ 899819 h 1364617"/>
              <a:gd name="connsiteX1" fmla="*/ 498988 w 1374846"/>
              <a:gd name="connsiteY1" fmla="*/ 766607 h 1364617"/>
              <a:gd name="connsiteX2" fmla="*/ 814439 w 1374846"/>
              <a:gd name="connsiteY2" fmla="*/ 1253461 h 1364617"/>
              <a:gd name="connsiteX3" fmla="*/ 988965 w 1374846"/>
              <a:gd name="connsiteY3" fmla="*/ 564638 h 1364617"/>
              <a:gd name="connsiteX4" fmla="*/ 1374580 w 1374846"/>
              <a:gd name="connsiteY4" fmla="*/ 239529 h 1364617"/>
              <a:gd name="connsiteX5" fmla="*/ 873277 w 1374846"/>
              <a:gd name="connsiteY5" fmla="*/ 1349217 h 1364617"/>
              <a:gd name="connsiteX6" fmla="*/ 11062 w 1374846"/>
              <a:gd name="connsiteY6" fmla="*/ 899819 h 1364617"/>
              <a:gd name="connsiteX0" fmla="*/ 11062 w 1374788"/>
              <a:gd name="connsiteY0" fmla="*/ 902026 h 1366824"/>
              <a:gd name="connsiteX1" fmla="*/ 498988 w 1374788"/>
              <a:gd name="connsiteY1" fmla="*/ 768814 h 1366824"/>
              <a:gd name="connsiteX2" fmla="*/ 814439 w 1374788"/>
              <a:gd name="connsiteY2" fmla="*/ 1255668 h 1366824"/>
              <a:gd name="connsiteX3" fmla="*/ 988965 w 1374788"/>
              <a:gd name="connsiteY3" fmla="*/ 566845 h 1366824"/>
              <a:gd name="connsiteX4" fmla="*/ 1374580 w 1374788"/>
              <a:gd name="connsiteY4" fmla="*/ 241736 h 1366824"/>
              <a:gd name="connsiteX5" fmla="*/ 873277 w 1374788"/>
              <a:gd name="connsiteY5" fmla="*/ 1351424 h 1366824"/>
              <a:gd name="connsiteX6" fmla="*/ 11062 w 1374788"/>
              <a:gd name="connsiteY6" fmla="*/ 902026 h 1366824"/>
              <a:gd name="connsiteX0" fmla="*/ 11062 w 1379698"/>
              <a:gd name="connsiteY0" fmla="*/ 902026 h 1366824"/>
              <a:gd name="connsiteX1" fmla="*/ 498988 w 1379698"/>
              <a:gd name="connsiteY1" fmla="*/ 768814 h 1366824"/>
              <a:gd name="connsiteX2" fmla="*/ 814439 w 1379698"/>
              <a:gd name="connsiteY2" fmla="*/ 1255668 h 1366824"/>
              <a:gd name="connsiteX3" fmla="*/ 988965 w 1379698"/>
              <a:gd name="connsiteY3" fmla="*/ 566845 h 1366824"/>
              <a:gd name="connsiteX4" fmla="*/ 1374580 w 1379698"/>
              <a:gd name="connsiteY4" fmla="*/ 241736 h 1366824"/>
              <a:gd name="connsiteX5" fmla="*/ 873277 w 1379698"/>
              <a:gd name="connsiteY5" fmla="*/ 1351424 h 1366824"/>
              <a:gd name="connsiteX6" fmla="*/ 11062 w 1379698"/>
              <a:gd name="connsiteY6" fmla="*/ 902026 h 1366824"/>
              <a:gd name="connsiteX0" fmla="*/ 11062 w 1379698"/>
              <a:gd name="connsiteY0" fmla="*/ 1007116 h 1471914"/>
              <a:gd name="connsiteX1" fmla="*/ 498988 w 1379698"/>
              <a:gd name="connsiteY1" fmla="*/ 873904 h 1471914"/>
              <a:gd name="connsiteX2" fmla="*/ 814439 w 1379698"/>
              <a:gd name="connsiteY2" fmla="*/ 1360758 h 1471914"/>
              <a:gd name="connsiteX3" fmla="*/ 988965 w 1379698"/>
              <a:gd name="connsiteY3" fmla="*/ 671935 h 1471914"/>
              <a:gd name="connsiteX4" fmla="*/ 1374580 w 1379698"/>
              <a:gd name="connsiteY4" fmla="*/ 346826 h 1471914"/>
              <a:gd name="connsiteX5" fmla="*/ 873277 w 1379698"/>
              <a:gd name="connsiteY5" fmla="*/ 1456514 h 1471914"/>
              <a:gd name="connsiteX6" fmla="*/ 11062 w 1379698"/>
              <a:gd name="connsiteY6" fmla="*/ 1007116 h 1471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9698" h="1471914">
                <a:moveTo>
                  <a:pt x="11062" y="1007116"/>
                </a:moveTo>
                <a:cubicBezTo>
                  <a:pt x="-92151" y="630362"/>
                  <a:pt x="562444" y="225883"/>
                  <a:pt x="498988" y="873904"/>
                </a:cubicBezTo>
                <a:cubicBezTo>
                  <a:pt x="401506" y="1218970"/>
                  <a:pt x="732776" y="1394419"/>
                  <a:pt x="814439" y="1360758"/>
                </a:cubicBezTo>
                <a:cubicBezTo>
                  <a:pt x="896102" y="1327097"/>
                  <a:pt x="1128121" y="1022181"/>
                  <a:pt x="988965" y="671935"/>
                </a:cubicBezTo>
                <a:cubicBezTo>
                  <a:pt x="182896" y="42038"/>
                  <a:pt x="1399810" y="-298501"/>
                  <a:pt x="1374580" y="346826"/>
                </a:cubicBezTo>
                <a:cubicBezTo>
                  <a:pt x="1421082" y="494420"/>
                  <a:pt x="1142496" y="1391780"/>
                  <a:pt x="873277" y="1456514"/>
                </a:cubicBezTo>
                <a:cubicBezTo>
                  <a:pt x="604058" y="1521248"/>
                  <a:pt x="114275" y="1383870"/>
                  <a:pt x="11062" y="1007116"/>
                </a:cubicBezTo>
                <a:close/>
              </a:path>
            </a:pathLst>
          </a:cu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3">
            <a:extLst>
              <a:ext uri="{FF2B5EF4-FFF2-40B4-BE49-F238E27FC236}">
                <a16:creationId xmlns:a16="http://schemas.microsoft.com/office/drawing/2014/main" id="{E2B59264-D7C8-4D89-98AF-667AB50DDC87}"/>
              </a:ext>
            </a:extLst>
          </p:cNvPr>
          <p:cNvSpPr/>
          <p:nvPr/>
        </p:nvSpPr>
        <p:spPr>
          <a:xfrm>
            <a:off x="8655621" y="2388090"/>
            <a:ext cx="2350463" cy="1797002"/>
          </a:xfrm>
          <a:custGeom>
            <a:avLst/>
            <a:gdLst>
              <a:gd name="connsiteX0" fmla="*/ 0 w 1819470"/>
              <a:gd name="connsiteY0" fmla="*/ 857863 h 1715725"/>
              <a:gd name="connsiteX1" fmla="*/ 909735 w 1819470"/>
              <a:gd name="connsiteY1" fmla="*/ 0 h 1715725"/>
              <a:gd name="connsiteX2" fmla="*/ 1819470 w 1819470"/>
              <a:gd name="connsiteY2" fmla="*/ 857863 h 1715725"/>
              <a:gd name="connsiteX3" fmla="*/ 909735 w 1819470"/>
              <a:gd name="connsiteY3" fmla="*/ 1715726 h 1715725"/>
              <a:gd name="connsiteX4" fmla="*/ 0 w 1819470"/>
              <a:gd name="connsiteY4" fmla="*/ 857863 h 1715725"/>
              <a:gd name="connsiteX0" fmla="*/ 4 w 1819474"/>
              <a:gd name="connsiteY0" fmla="*/ 136369 h 994232"/>
              <a:gd name="connsiteX1" fmla="*/ 919070 w 1819474"/>
              <a:gd name="connsiteY1" fmla="*/ 575461 h 994232"/>
              <a:gd name="connsiteX2" fmla="*/ 1819474 w 1819474"/>
              <a:gd name="connsiteY2" fmla="*/ 136369 h 994232"/>
              <a:gd name="connsiteX3" fmla="*/ 909739 w 1819474"/>
              <a:gd name="connsiteY3" fmla="*/ 994232 h 994232"/>
              <a:gd name="connsiteX4" fmla="*/ 4 w 1819474"/>
              <a:gd name="connsiteY4" fmla="*/ 136369 h 994232"/>
              <a:gd name="connsiteX0" fmla="*/ 112147 w 1931617"/>
              <a:gd name="connsiteY0" fmla="*/ 136369 h 994232"/>
              <a:gd name="connsiteX1" fmla="*/ 1031213 w 1931617"/>
              <a:gd name="connsiteY1" fmla="*/ 575461 h 994232"/>
              <a:gd name="connsiteX2" fmla="*/ 1931617 w 1931617"/>
              <a:gd name="connsiteY2" fmla="*/ 136369 h 994232"/>
              <a:gd name="connsiteX3" fmla="*/ 1021882 w 1931617"/>
              <a:gd name="connsiteY3" fmla="*/ 994232 h 994232"/>
              <a:gd name="connsiteX4" fmla="*/ 112147 w 1931617"/>
              <a:gd name="connsiteY4" fmla="*/ 136369 h 994232"/>
              <a:gd name="connsiteX0" fmla="*/ 112147 w 1931617"/>
              <a:gd name="connsiteY0" fmla="*/ 456024 h 1313887"/>
              <a:gd name="connsiteX1" fmla="*/ 1031213 w 1931617"/>
              <a:gd name="connsiteY1" fmla="*/ 895116 h 1313887"/>
              <a:gd name="connsiteX2" fmla="*/ 1931617 w 1931617"/>
              <a:gd name="connsiteY2" fmla="*/ 456024 h 1313887"/>
              <a:gd name="connsiteX3" fmla="*/ 1021882 w 1931617"/>
              <a:gd name="connsiteY3" fmla="*/ 1313887 h 1313887"/>
              <a:gd name="connsiteX4" fmla="*/ 112147 w 1931617"/>
              <a:gd name="connsiteY4" fmla="*/ 456024 h 1313887"/>
              <a:gd name="connsiteX0" fmla="*/ 112147 w 2015898"/>
              <a:gd name="connsiteY0" fmla="*/ 456024 h 1313887"/>
              <a:gd name="connsiteX1" fmla="*/ 1031213 w 2015898"/>
              <a:gd name="connsiteY1" fmla="*/ 895116 h 1313887"/>
              <a:gd name="connsiteX2" fmla="*/ 1931617 w 2015898"/>
              <a:gd name="connsiteY2" fmla="*/ 456024 h 1313887"/>
              <a:gd name="connsiteX3" fmla="*/ 1021882 w 2015898"/>
              <a:gd name="connsiteY3" fmla="*/ 1313887 h 1313887"/>
              <a:gd name="connsiteX4" fmla="*/ 112147 w 2015898"/>
              <a:gd name="connsiteY4" fmla="*/ 456024 h 1313887"/>
              <a:gd name="connsiteX0" fmla="*/ 239 w 1899704"/>
              <a:gd name="connsiteY0" fmla="*/ 456024 h 1817740"/>
              <a:gd name="connsiteX1" fmla="*/ 919305 w 1899704"/>
              <a:gd name="connsiteY1" fmla="*/ 895116 h 1817740"/>
              <a:gd name="connsiteX2" fmla="*/ 1819709 w 1899704"/>
              <a:gd name="connsiteY2" fmla="*/ 456024 h 1817740"/>
              <a:gd name="connsiteX3" fmla="*/ 853991 w 1899704"/>
              <a:gd name="connsiteY3" fmla="*/ 1817740 h 1817740"/>
              <a:gd name="connsiteX4" fmla="*/ 239 w 1899704"/>
              <a:gd name="connsiteY4" fmla="*/ 456024 h 1817740"/>
              <a:gd name="connsiteX0" fmla="*/ 128495 w 2027960"/>
              <a:gd name="connsiteY0" fmla="*/ 456024 h 1817740"/>
              <a:gd name="connsiteX1" fmla="*/ 1047561 w 2027960"/>
              <a:gd name="connsiteY1" fmla="*/ 895116 h 1817740"/>
              <a:gd name="connsiteX2" fmla="*/ 1947965 w 2027960"/>
              <a:gd name="connsiteY2" fmla="*/ 456024 h 1817740"/>
              <a:gd name="connsiteX3" fmla="*/ 982247 w 2027960"/>
              <a:gd name="connsiteY3" fmla="*/ 1817740 h 1817740"/>
              <a:gd name="connsiteX4" fmla="*/ 128495 w 2027960"/>
              <a:gd name="connsiteY4" fmla="*/ 456024 h 1817740"/>
              <a:gd name="connsiteX0" fmla="*/ 131871 w 1765653"/>
              <a:gd name="connsiteY0" fmla="*/ 304541 h 1814576"/>
              <a:gd name="connsiteX1" fmla="*/ 799143 w 1765653"/>
              <a:gd name="connsiteY1" fmla="*/ 891227 h 1814576"/>
              <a:gd name="connsiteX2" fmla="*/ 1699547 w 1765653"/>
              <a:gd name="connsiteY2" fmla="*/ 452135 h 1814576"/>
              <a:gd name="connsiteX3" fmla="*/ 733829 w 1765653"/>
              <a:gd name="connsiteY3" fmla="*/ 1813851 h 1814576"/>
              <a:gd name="connsiteX4" fmla="*/ 131871 w 1765653"/>
              <a:gd name="connsiteY4" fmla="*/ 304541 h 1814576"/>
              <a:gd name="connsiteX0" fmla="*/ 99763 w 1714298"/>
              <a:gd name="connsiteY0" fmla="*/ 304541 h 1760266"/>
              <a:gd name="connsiteX1" fmla="*/ 767035 w 1714298"/>
              <a:gd name="connsiteY1" fmla="*/ 891227 h 1760266"/>
              <a:gd name="connsiteX2" fmla="*/ 1667439 w 1714298"/>
              <a:gd name="connsiteY2" fmla="*/ 452135 h 1760266"/>
              <a:gd name="connsiteX3" fmla="*/ 170912 w 1714298"/>
              <a:gd name="connsiteY3" fmla="*/ 1759474 h 1760266"/>
              <a:gd name="connsiteX4" fmla="*/ 99763 w 1714298"/>
              <a:gd name="connsiteY4" fmla="*/ 304541 h 1760266"/>
              <a:gd name="connsiteX0" fmla="*/ 99763 w 1714298"/>
              <a:gd name="connsiteY0" fmla="*/ 21221 h 1496077"/>
              <a:gd name="connsiteX1" fmla="*/ 767035 w 1714298"/>
              <a:gd name="connsiteY1" fmla="*/ 607907 h 1496077"/>
              <a:gd name="connsiteX2" fmla="*/ 1667439 w 1714298"/>
              <a:gd name="connsiteY2" fmla="*/ 572758 h 1496077"/>
              <a:gd name="connsiteX3" fmla="*/ 170912 w 1714298"/>
              <a:gd name="connsiteY3" fmla="*/ 1476154 h 1496077"/>
              <a:gd name="connsiteX4" fmla="*/ 99763 w 1714298"/>
              <a:gd name="connsiteY4" fmla="*/ 21221 h 1496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298" h="1496077">
                <a:moveTo>
                  <a:pt x="99763" y="21221"/>
                </a:moveTo>
                <a:cubicBezTo>
                  <a:pt x="199117" y="-123487"/>
                  <a:pt x="505756" y="515984"/>
                  <a:pt x="767035" y="607907"/>
                </a:cubicBezTo>
                <a:cubicBezTo>
                  <a:pt x="1028314" y="699830"/>
                  <a:pt x="557096" y="-666138"/>
                  <a:pt x="1667439" y="572758"/>
                </a:cubicBezTo>
                <a:cubicBezTo>
                  <a:pt x="2003341" y="1354453"/>
                  <a:pt x="432191" y="1568077"/>
                  <a:pt x="170912" y="1476154"/>
                </a:cubicBezTo>
                <a:cubicBezTo>
                  <a:pt x="-90367" y="1384231"/>
                  <a:pt x="409" y="165929"/>
                  <a:pt x="99763" y="21221"/>
                </a:cubicBezTo>
                <a:close/>
              </a:path>
            </a:pathLst>
          </a:cu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60C5766-8E90-43CE-A75C-7E572295C4F9}"/>
              </a:ext>
            </a:extLst>
          </p:cNvPr>
          <p:cNvSpPr/>
          <p:nvPr/>
        </p:nvSpPr>
        <p:spPr>
          <a:xfrm>
            <a:off x="8066715" y="1625069"/>
            <a:ext cx="3221826" cy="3292599"/>
          </a:xfrm>
          <a:prstGeom prst="ellipse">
            <a:avLst/>
          </a:prstGeom>
          <a:solidFill>
            <a:srgbClr val="7030A0">
              <a:alpha val="50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1BC0B255-7B4B-4164-9C5D-DB4FCE6DBB69}"/>
              </a:ext>
            </a:extLst>
          </p:cNvPr>
          <p:cNvSpPr/>
          <p:nvPr/>
        </p:nvSpPr>
        <p:spPr>
          <a:xfrm>
            <a:off x="8928131" y="189193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AE37FB50-BDB7-4E22-A146-A3BCCA3C815E}"/>
              </a:ext>
            </a:extLst>
          </p:cNvPr>
          <p:cNvSpPr/>
          <p:nvPr/>
        </p:nvSpPr>
        <p:spPr>
          <a:xfrm>
            <a:off x="10575604" y="211486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FF08FB03-AD86-4357-94D2-74EF0B96EA19}"/>
              </a:ext>
            </a:extLst>
          </p:cNvPr>
          <p:cNvSpPr/>
          <p:nvPr/>
        </p:nvSpPr>
        <p:spPr>
          <a:xfrm>
            <a:off x="9791840" y="205096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F081D84-C580-4BDD-A92C-DF0A0C4C1990}"/>
              </a:ext>
            </a:extLst>
          </p:cNvPr>
          <p:cNvSpPr/>
          <p:nvPr/>
        </p:nvSpPr>
        <p:spPr>
          <a:xfrm>
            <a:off x="9865566" y="252042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D7F0CA69-7150-4EC0-9B96-D4F4CE5DD92F}"/>
              </a:ext>
            </a:extLst>
          </p:cNvPr>
          <p:cNvSpPr/>
          <p:nvPr/>
        </p:nvSpPr>
        <p:spPr>
          <a:xfrm>
            <a:off x="10017966" y="267282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8DB394F5-1299-410E-9FDA-8912B6963BD9}"/>
              </a:ext>
            </a:extLst>
          </p:cNvPr>
          <p:cNvSpPr/>
          <p:nvPr/>
        </p:nvSpPr>
        <p:spPr>
          <a:xfrm>
            <a:off x="10170366" y="282522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C27FB6F4-5D31-4E15-8505-4761CB224E9D}"/>
              </a:ext>
            </a:extLst>
          </p:cNvPr>
          <p:cNvSpPr/>
          <p:nvPr/>
        </p:nvSpPr>
        <p:spPr>
          <a:xfrm>
            <a:off x="10322766" y="297762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5624DE09-B6F2-4031-8783-DD751C104761}"/>
              </a:ext>
            </a:extLst>
          </p:cNvPr>
          <p:cNvSpPr/>
          <p:nvPr/>
        </p:nvSpPr>
        <p:spPr>
          <a:xfrm>
            <a:off x="9675382" y="175750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id="{15498691-2746-4D69-BF53-7CA61A422B28}"/>
              </a:ext>
            </a:extLst>
          </p:cNvPr>
          <p:cNvSpPr/>
          <p:nvPr/>
        </p:nvSpPr>
        <p:spPr>
          <a:xfrm>
            <a:off x="8694751" y="426642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FA80E999-E426-47FB-9BA7-8033541E7EA3}"/>
              </a:ext>
            </a:extLst>
          </p:cNvPr>
          <p:cNvSpPr/>
          <p:nvPr/>
        </p:nvSpPr>
        <p:spPr>
          <a:xfrm>
            <a:off x="9174986" y="443771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EE127042-AEA8-4898-8284-86ACF69F66CE}"/>
              </a:ext>
            </a:extLst>
          </p:cNvPr>
          <p:cNvSpPr/>
          <p:nvPr/>
        </p:nvSpPr>
        <p:spPr>
          <a:xfrm>
            <a:off x="9558460" y="442545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Oval 28">
            <a:extLst>
              <a:ext uri="{FF2B5EF4-FFF2-40B4-BE49-F238E27FC236}">
                <a16:creationId xmlns:a16="http://schemas.microsoft.com/office/drawing/2014/main" id="{2B2691E9-6EF7-4E90-9BB2-86BBE1176347}"/>
              </a:ext>
            </a:extLst>
          </p:cNvPr>
          <p:cNvSpPr/>
          <p:nvPr/>
        </p:nvSpPr>
        <p:spPr>
          <a:xfrm>
            <a:off x="9031109" y="422347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5E156D25-A6C4-4EC6-8FD7-E13B21A496EB}"/>
              </a:ext>
            </a:extLst>
          </p:cNvPr>
          <p:cNvSpPr/>
          <p:nvPr/>
        </p:nvSpPr>
        <p:spPr>
          <a:xfrm>
            <a:off x="9442002" y="413199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9141BC07-50F8-44E7-8E23-1596EE08BFD4}"/>
              </a:ext>
            </a:extLst>
          </p:cNvPr>
          <p:cNvSpPr/>
          <p:nvPr/>
        </p:nvSpPr>
        <p:spPr>
          <a:xfrm>
            <a:off x="8430448" y="381813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ABE2CE36-261E-4AE2-835A-47995A5AED59}"/>
              </a:ext>
            </a:extLst>
          </p:cNvPr>
          <p:cNvSpPr/>
          <p:nvPr/>
        </p:nvSpPr>
        <p:spPr>
          <a:xfrm>
            <a:off x="8256705" y="356352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371E266-55C7-445E-BE2B-2E73FF764CB1}"/>
              </a:ext>
            </a:extLst>
          </p:cNvPr>
          <p:cNvSpPr/>
          <p:nvPr/>
        </p:nvSpPr>
        <p:spPr>
          <a:xfrm>
            <a:off x="10038695" y="447900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9EB6BEA7-C360-4B50-9643-550AD6B308B3}"/>
              </a:ext>
            </a:extLst>
          </p:cNvPr>
          <p:cNvSpPr/>
          <p:nvPr/>
        </p:nvSpPr>
        <p:spPr>
          <a:xfrm>
            <a:off x="10209991" y="422067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180A0BB4-8933-406D-A4A7-8D038B39295D}"/>
              </a:ext>
            </a:extLst>
          </p:cNvPr>
          <p:cNvSpPr/>
          <p:nvPr/>
        </p:nvSpPr>
        <p:spPr>
          <a:xfrm>
            <a:off x="9922237" y="418555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DEAFB642-D077-4699-B7F7-4E57A1B088E7}"/>
              </a:ext>
            </a:extLst>
          </p:cNvPr>
          <p:cNvSpPr/>
          <p:nvPr/>
        </p:nvSpPr>
        <p:spPr>
          <a:xfrm>
            <a:off x="8394319" y="229569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37BF0657-79FA-4C13-A20A-3FAB7AE72776}"/>
              </a:ext>
            </a:extLst>
          </p:cNvPr>
          <p:cNvSpPr/>
          <p:nvPr/>
        </p:nvSpPr>
        <p:spPr>
          <a:xfrm>
            <a:off x="8874554" y="246697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Oval 37">
            <a:extLst>
              <a:ext uri="{FF2B5EF4-FFF2-40B4-BE49-F238E27FC236}">
                <a16:creationId xmlns:a16="http://schemas.microsoft.com/office/drawing/2014/main" id="{E47DF07C-97A5-450D-B72B-108C4563BEFC}"/>
              </a:ext>
            </a:extLst>
          </p:cNvPr>
          <p:cNvSpPr/>
          <p:nvPr/>
        </p:nvSpPr>
        <p:spPr>
          <a:xfrm>
            <a:off x="9258028" y="245471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a:extLst>
              <a:ext uri="{FF2B5EF4-FFF2-40B4-BE49-F238E27FC236}">
                <a16:creationId xmlns:a16="http://schemas.microsoft.com/office/drawing/2014/main" id="{A9F52AC7-DEFC-4C13-826A-D826E7308771}"/>
              </a:ext>
            </a:extLst>
          </p:cNvPr>
          <p:cNvSpPr/>
          <p:nvPr/>
        </p:nvSpPr>
        <p:spPr>
          <a:xfrm>
            <a:off x="9429324" y="219638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B138A692-7997-4343-8909-624541BA5FFD}"/>
              </a:ext>
            </a:extLst>
          </p:cNvPr>
          <p:cNvSpPr/>
          <p:nvPr/>
        </p:nvSpPr>
        <p:spPr>
          <a:xfrm>
            <a:off x="9076661" y="221481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03C45BA5-901E-43AA-8905-11E028A23585}"/>
              </a:ext>
            </a:extLst>
          </p:cNvPr>
          <p:cNvSpPr/>
          <p:nvPr/>
        </p:nvSpPr>
        <p:spPr>
          <a:xfrm>
            <a:off x="9549979" y="2634157"/>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FFFFF82B-E95B-49D7-B512-98014D86F883}"/>
              </a:ext>
            </a:extLst>
          </p:cNvPr>
          <p:cNvSpPr/>
          <p:nvPr/>
        </p:nvSpPr>
        <p:spPr>
          <a:xfrm>
            <a:off x="10237004" y="2217423"/>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ED678625-7622-4321-8ABA-0BB0CE65F02E}"/>
              </a:ext>
            </a:extLst>
          </p:cNvPr>
          <p:cNvSpPr/>
          <p:nvPr/>
        </p:nvSpPr>
        <p:spPr>
          <a:xfrm>
            <a:off x="10638679" y="4154860"/>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E713EB9E-DFBB-4A4F-8694-476A16D4D72E}"/>
              </a:ext>
            </a:extLst>
          </p:cNvPr>
          <p:cNvSpPr/>
          <p:nvPr/>
        </p:nvSpPr>
        <p:spPr>
          <a:xfrm>
            <a:off x="10809975" y="3896527"/>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7C3B2133-0331-404B-834B-43BCC543BF13}"/>
              </a:ext>
            </a:extLst>
          </p:cNvPr>
          <p:cNvSpPr/>
          <p:nvPr/>
        </p:nvSpPr>
        <p:spPr>
          <a:xfrm>
            <a:off x="10522221" y="3861404"/>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6EE2E9D8-7FDD-4C27-9FC5-CB8F75007BB3}"/>
              </a:ext>
            </a:extLst>
          </p:cNvPr>
          <p:cNvSpPr/>
          <p:nvPr/>
        </p:nvSpPr>
        <p:spPr>
          <a:xfrm rot="10525662">
            <a:off x="8361265" y="276732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D6C25869-5A07-41D1-9E2B-597D014AA022}"/>
              </a:ext>
            </a:extLst>
          </p:cNvPr>
          <p:cNvSpPr/>
          <p:nvPr/>
        </p:nvSpPr>
        <p:spPr>
          <a:xfrm rot="10525662">
            <a:off x="8841500" y="293861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93A0FDD7-61DF-4AB2-ACD2-CC27BC851A55}"/>
              </a:ext>
            </a:extLst>
          </p:cNvPr>
          <p:cNvSpPr/>
          <p:nvPr/>
        </p:nvSpPr>
        <p:spPr>
          <a:xfrm rot="10525662">
            <a:off x="9224974" y="292634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557FE56E-DC99-484C-AB99-3A3057D4D852}"/>
              </a:ext>
            </a:extLst>
          </p:cNvPr>
          <p:cNvSpPr/>
          <p:nvPr/>
        </p:nvSpPr>
        <p:spPr>
          <a:xfrm rot="10525662">
            <a:off x="8211279" y="313875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1916DA6A-C254-4E01-9D83-D3A225DCFAAB}"/>
              </a:ext>
            </a:extLst>
          </p:cNvPr>
          <p:cNvSpPr/>
          <p:nvPr/>
        </p:nvSpPr>
        <p:spPr>
          <a:xfrm rot="10525662">
            <a:off x="9108516" y="263289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a:extLst>
              <a:ext uri="{FF2B5EF4-FFF2-40B4-BE49-F238E27FC236}">
                <a16:creationId xmlns:a16="http://schemas.microsoft.com/office/drawing/2014/main" id="{44FB9264-2337-447F-BD76-7EB139B7892C}"/>
              </a:ext>
            </a:extLst>
          </p:cNvPr>
          <p:cNvSpPr/>
          <p:nvPr/>
        </p:nvSpPr>
        <p:spPr>
          <a:xfrm rot="10525662">
            <a:off x="8841500" y="282087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85EEE42E-ABDE-4EBA-A687-E46F103ADCB9}"/>
              </a:ext>
            </a:extLst>
          </p:cNvPr>
          <p:cNvSpPr/>
          <p:nvPr/>
        </p:nvSpPr>
        <p:spPr>
          <a:xfrm rot="10525662">
            <a:off x="9321735" y="299216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69448D34-5A14-4C29-A2F0-6CCE6187B6A6}"/>
              </a:ext>
            </a:extLst>
          </p:cNvPr>
          <p:cNvSpPr/>
          <p:nvPr/>
        </p:nvSpPr>
        <p:spPr>
          <a:xfrm rot="10525662">
            <a:off x="9705209" y="297990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a:extLst>
              <a:ext uri="{FF2B5EF4-FFF2-40B4-BE49-F238E27FC236}">
                <a16:creationId xmlns:a16="http://schemas.microsoft.com/office/drawing/2014/main" id="{235A1833-17C3-497D-98FD-AF74DE3B5138}"/>
              </a:ext>
            </a:extLst>
          </p:cNvPr>
          <p:cNvSpPr/>
          <p:nvPr/>
        </p:nvSpPr>
        <p:spPr>
          <a:xfrm rot="10525662">
            <a:off x="9876505" y="272157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a:extLst>
              <a:ext uri="{FF2B5EF4-FFF2-40B4-BE49-F238E27FC236}">
                <a16:creationId xmlns:a16="http://schemas.microsoft.com/office/drawing/2014/main" id="{DB79CE4D-EE50-4E24-9672-BCBA2D12873E}"/>
              </a:ext>
            </a:extLst>
          </p:cNvPr>
          <p:cNvSpPr/>
          <p:nvPr/>
        </p:nvSpPr>
        <p:spPr>
          <a:xfrm rot="10525662">
            <a:off x="9305297" y="178132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C5635FE6-95D6-43BF-89B6-EB15327BAD45}"/>
              </a:ext>
            </a:extLst>
          </p:cNvPr>
          <p:cNvSpPr/>
          <p:nvPr/>
        </p:nvSpPr>
        <p:spPr>
          <a:xfrm rot="10525662">
            <a:off x="8470707" y="3252162"/>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6196FD08-1EF3-4D7C-A74D-F38D0ED1AD33}"/>
              </a:ext>
            </a:extLst>
          </p:cNvPr>
          <p:cNvSpPr/>
          <p:nvPr/>
        </p:nvSpPr>
        <p:spPr>
          <a:xfrm rot="10525662">
            <a:off x="9921719" y="2668016"/>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Oval 57">
            <a:extLst>
              <a:ext uri="{FF2B5EF4-FFF2-40B4-BE49-F238E27FC236}">
                <a16:creationId xmlns:a16="http://schemas.microsoft.com/office/drawing/2014/main" id="{04852ED7-6ABE-40B6-BD5E-7D959A81F02E}"/>
              </a:ext>
            </a:extLst>
          </p:cNvPr>
          <p:cNvSpPr/>
          <p:nvPr/>
        </p:nvSpPr>
        <p:spPr>
          <a:xfrm rot="10525662">
            <a:off x="10305193" y="2655755"/>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766FCDEC-C5D6-40F1-A2A1-6CF790D2E22E}"/>
              </a:ext>
            </a:extLst>
          </p:cNvPr>
          <p:cNvSpPr/>
          <p:nvPr/>
        </p:nvSpPr>
        <p:spPr>
          <a:xfrm rot="10525662">
            <a:off x="10476489" y="2397422"/>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A3B43792-9833-49AF-9E15-3FC6C98E096B}"/>
              </a:ext>
            </a:extLst>
          </p:cNvPr>
          <p:cNvSpPr/>
          <p:nvPr/>
        </p:nvSpPr>
        <p:spPr>
          <a:xfrm rot="10525662">
            <a:off x="10392044" y="2007561"/>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BEE467EE-E452-466A-9184-670EB40ECC49}"/>
              </a:ext>
            </a:extLst>
          </p:cNvPr>
          <p:cNvSpPr/>
          <p:nvPr/>
        </p:nvSpPr>
        <p:spPr>
          <a:xfrm>
            <a:off x="8331438" y="247699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BD811D0C-727A-4F4C-B945-0BBE2321C427}"/>
              </a:ext>
            </a:extLst>
          </p:cNvPr>
          <p:cNvSpPr/>
          <p:nvPr/>
        </p:nvSpPr>
        <p:spPr>
          <a:xfrm>
            <a:off x="8811673" y="264827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D4C27745-F8CC-48BC-AB2C-C0D63B01F808}"/>
              </a:ext>
            </a:extLst>
          </p:cNvPr>
          <p:cNvSpPr/>
          <p:nvPr/>
        </p:nvSpPr>
        <p:spPr>
          <a:xfrm>
            <a:off x="9195147" y="263601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C9738C58-2006-4B80-BE3B-D69318683EEC}"/>
              </a:ext>
            </a:extLst>
          </p:cNvPr>
          <p:cNvSpPr/>
          <p:nvPr/>
        </p:nvSpPr>
        <p:spPr>
          <a:xfrm>
            <a:off x="9366443" y="237768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21EBF5AA-6262-4E7C-A730-2BEAE8B0740A}"/>
              </a:ext>
            </a:extLst>
          </p:cNvPr>
          <p:cNvSpPr/>
          <p:nvPr/>
        </p:nvSpPr>
        <p:spPr>
          <a:xfrm>
            <a:off x="9078689" y="234255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E55A91CD-8ED1-4544-8F8E-0E493C80E0E5}"/>
              </a:ext>
            </a:extLst>
          </p:cNvPr>
          <p:cNvSpPr/>
          <p:nvPr/>
        </p:nvSpPr>
        <p:spPr>
          <a:xfrm>
            <a:off x="8811673" y="253054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1843BCE0-5053-43E4-A4EC-870F0C835FF1}"/>
              </a:ext>
            </a:extLst>
          </p:cNvPr>
          <p:cNvSpPr/>
          <p:nvPr/>
        </p:nvSpPr>
        <p:spPr>
          <a:xfrm>
            <a:off x="9291908" y="270183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ACDDFAC5-93C5-46BD-A32E-C42A15C30367}"/>
              </a:ext>
            </a:extLst>
          </p:cNvPr>
          <p:cNvSpPr/>
          <p:nvPr/>
        </p:nvSpPr>
        <p:spPr>
          <a:xfrm>
            <a:off x="9675382" y="268957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F487BFCE-DC3B-4A0A-A033-A192033857B8}"/>
              </a:ext>
            </a:extLst>
          </p:cNvPr>
          <p:cNvSpPr/>
          <p:nvPr/>
        </p:nvSpPr>
        <p:spPr>
          <a:xfrm>
            <a:off x="9846678" y="243123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AAA1F387-6A40-4CCC-B84D-80F73C09ED0F}"/>
              </a:ext>
            </a:extLst>
          </p:cNvPr>
          <p:cNvSpPr/>
          <p:nvPr/>
        </p:nvSpPr>
        <p:spPr>
          <a:xfrm>
            <a:off x="9558924" y="239611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98C5BD72-7307-41DA-8B3D-DCF8958D5B64}"/>
              </a:ext>
            </a:extLst>
          </p:cNvPr>
          <p:cNvSpPr/>
          <p:nvPr/>
        </p:nvSpPr>
        <p:spPr>
          <a:xfrm>
            <a:off x="9891892" y="2377682"/>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F5AA4BBB-AC14-40AF-8689-69676500304B}"/>
              </a:ext>
            </a:extLst>
          </p:cNvPr>
          <p:cNvSpPr/>
          <p:nvPr/>
        </p:nvSpPr>
        <p:spPr>
          <a:xfrm>
            <a:off x="10275366" y="2365421"/>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30410826-BABD-4F82-B884-5EF96F7E95C1}"/>
              </a:ext>
            </a:extLst>
          </p:cNvPr>
          <p:cNvSpPr/>
          <p:nvPr/>
        </p:nvSpPr>
        <p:spPr>
          <a:xfrm>
            <a:off x="10446662" y="2107088"/>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1B9FD8C5-14BC-40F1-8F87-59E30CF027CB}"/>
              </a:ext>
            </a:extLst>
          </p:cNvPr>
          <p:cNvSpPr/>
          <p:nvPr/>
        </p:nvSpPr>
        <p:spPr>
          <a:xfrm>
            <a:off x="10158908" y="2071965"/>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F05EAC5D-3C51-4CA7-AA0C-DA0EFB8A1704}"/>
              </a:ext>
            </a:extLst>
          </p:cNvPr>
          <p:cNvSpPr/>
          <p:nvPr/>
        </p:nvSpPr>
        <p:spPr>
          <a:xfrm>
            <a:off x="8502733" y="417001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A6A722AD-6DC0-47A2-B86A-AF157974CBA2}"/>
              </a:ext>
            </a:extLst>
          </p:cNvPr>
          <p:cNvSpPr/>
          <p:nvPr/>
        </p:nvSpPr>
        <p:spPr>
          <a:xfrm>
            <a:off x="8982968" y="434130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67E27A9C-9237-4AF6-BF38-FC9B3CF5A2C5}"/>
              </a:ext>
            </a:extLst>
          </p:cNvPr>
          <p:cNvSpPr/>
          <p:nvPr/>
        </p:nvSpPr>
        <p:spPr>
          <a:xfrm>
            <a:off x="9366442" y="432903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B4C19CA7-E740-4D28-9748-9EA9F7FF09F5}"/>
              </a:ext>
            </a:extLst>
          </p:cNvPr>
          <p:cNvSpPr/>
          <p:nvPr/>
        </p:nvSpPr>
        <p:spPr>
          <a:xfrm>
            <a:off x="9537738" y="407070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6E7B71D7-A9EC-4602-8D45-DD855559DE55}"/>
              </a:ext>
            </a:extLst>
          </p:cNvPr>
          <p:cNvSpPr/>
          <p:nvPr/>
        </p:nvSpPr>
        <p:spPr>
          <a:xfrm>
            <a:off x="9463203" y="439485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EF25BB72-6E3C-4507-8446-0C47B4FE878A}"/>
              </a:ext>
            </a:extLst>
          </p:cNvPr>
          <p:cNvSpPr/>
          <p:nvPr/>
        </p:nvSpPr>
        <p:spPr>
          <a:xfrm>
            <a:off x="9846677" y="438259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FF4610DF-E3C0-4B5A-A8EE-63D84F551AFF}"/>
              </a:ext>
            </a:extLst>
          </p:cNvPr>
          <p:cNvSpPr/>
          <p:nvPr/>
        </p:nvSpPr>
        <p:spPr>
          <a:xfrm>
            <a:off x="10017973" y="412426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F0442D0F-645E-4DB2-9B4E-55E20F63F03F}"/>
              </a:ext>
            </a:extLst>
          </p:cNvPr>
          <p:cNvSpPr/>
          <p:nvPr/>
        </p:nvSpPr>
        <p:spPr>
          <a:xfrm>
            <a:off x="9730219" y="408913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9F1B0BD2-7A4D-4554-AA2F-E55AA8F53A3A}"/>
              </a:ext>
            </a:extLst>
          </p:cNvPr>
          <p:cNvSpPr/>
          <p:nvPr/>
        </p:nvSpPr>
        <p:spPr>
          <a:xfrm>
            <a:off x="9582952" y="3899420"/>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EDE16BE8-A4F5-4E2B-B51E-EC764C8B9B7D}"/>
              </a:ext>
            </a:extLst>
          </p:cNvPr>
          <p:cNvSpPr/>
          <p:nvPr/>
        </p:nvSpPr>
        <p:spPr>
          <a:xfrm>
            <a:off x="10063187" y="4070706"/>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E80A11BD-3B13-41E0-A1B7-EE5FE90B10D6}"/>
              </a:ext>
            </a:extLst>
          </p:cNvPr>
          <p:cNvSpPr/>
          <p:nvPr/>
        </p:nvSpPr>
        <p:spPr>
          <a:xfrm>
            <a:off x="10446661" y="4058445"/>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00E90EBD-D953-4D50-8019-079187095A59}"/>
              </a:ext>
            </a:extLst>
          </p:cNvPr>
          <p:cNvSpPr/>
          <p:nvPr/>
        </p:nvSpPr>
        <p:spPr>
          <a:xfrm>
            <a:off x="10617957" y="3800112"/>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EB112CB1-F8B8-4E9A-8984-D8E58CFDA98C}"/>
              </a:ext>
            </a:extLst>
          </p:cNvPr>
          <p:cNvSpPr/>
          <p:nvPr/>
        </p:nvSpPr>
        <p:spPr>
          <a:xfrm>
            <a:off x="10330203" y="3764989"/>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043A90E4-75BD-45F0-A0BC-BCD147B30BF5}"/>
              </a:ext>
            </a:extLst>
          </p:cNvPr>
          <p:cNvSpPr/>
          <p:nvPr/>
        </p:nvSpPr>
        <p:spPr>
          <a:xfrm>
            <a:off x="10596237" y="259600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EDE03693-1D77-41D9-8ED7-2CFC16B81AD5}"/>
              </a:ext>
            </a:extLst>
          </p:cNvPr>
          <p:cNvSpPr/>
          <p:nvPr/>
        </p:nvSpPr>
        <p:spPr>
          <a:xfrm>
            <a:off x="10767533" y="233767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3CE345E8-B3AE-40A2-AA35-CA05B074B7A0}"/>
              </a:ext>
            </a:extLst>
          </p:cNvPr>
          <p:cNvSpPr/>
          <p:nvPr/>
        </p:nvSpPr>
        <p:spPr>
          <a:xfrm>
            <a:off x="10669963" y="306546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92CB381F-047B-448E-906E-5D02874251C4}"/>
              </a:ext>
            </a:extLst>
          </p:cNvPr>
          <p:cNvSpPr/>
          <p:nvPr/>
        </p:nvSpPr>
        <p:spPr>
          <a:xfrm>
            <a:off x="10822363" y="321786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Oval 97">
            <a:extLst>
              <a:ext uri="{FF2B5EF4-FFF2-40B4-BE49-F238E27FC236}">
                <a16:creationId xmlns:a16="http://schemas.microsoft.com/office/drawing/2014/main" id="{90D022E1-992A-4348-A38B-D459B64CBA2F}"/>
              </a:ext>
            </a:extLst>
          </p:cNvPr>
          <p:cNvSpPr/>
          <p:nvPr/>
        </p:nvSpPr>
        <p:spPr>
          <a:xfrm>
            <a:off x="10974763" y="337026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a:extLst>
              <a:ext uri="{FF2B5EF4-FFF2-40B4-BE49-F238E27FC236}">
                <a16:creationId xmlns:a16="http://schemas.microsoft.com/office/drawing/2014/main" id="{EE4E9208-74DA-410D-9983-7DFCF577264E}"/>
              </a:ext>
            </a:extLst>
          </p:cNvPr>
          <p:cNvSpPr/>
          <p:nvPr/>
        </p:nvSpPr>
        <p:spPr>
          <a:xfrm>
            <a:off x="10479779" y="230255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Oval 99">
            <a:extLst>
              <a:ext uri="{FF2B5EF4-FFF2-40B4-BE49-F238E27FC236}">
                <a16:creationId xmlns:a16="http://schemas.microsoft.com/office/drawing/2014/main" id="{EE53DAD7-6D9C-441B-AF91-35B727BF6623}"/>
              </a:ext>
            </a:extLst>
          </p:cNvPr>
          <p:cNvSpPr/>
          <p:nvPr/>
        </p:nvSpPr>
        <p:spPr>
          <a:xfrm>
            <a:off x="9678951" y="301202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28CB360D-6267-4297-8BA0-D91A0FFA6ED2}"/>
              </a:ext>
            </a:extLst>
          </p:cNvPr>
          <p:cNvSpPr/>
          <p:nvPr/>
        </p:nvSpPr>
        <p:spPr>
          <a:xfrm>
            <a:off x="10062425" y="299976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Oval 101">
            <a:extLst>
              <a:ext uri="{FF2B5EF4-FFF2-40B4-BE49-F238E27FC236}">
                <a16:creationId xmlns:a16="http://schemas.microsoft.com/office/drawing/2014/main" id="{1C97760B-01C6-42CD-8DF9-1CA674B934C2}"/>
              </a:ext>
            </a:extLst>
          </p:cNvPr>
          <p:cNvSpPr/>
          <p:nvPr/>
        </p:nvSpPr>
        <p:spPr>
          <a:xfrm>
            <a:off x="10233721" y="274142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02">
            <a:extLst>
              <a:ext uri="{FF2B5EF4-FFF2-40B4-BE49-F238E27FC236}">
                <a16:creationId xmlns:a16="http://schemas.microsoft.com/office/drawing/2014/main" id="{A8DD3661-19B5-46E1-834D-63384B35E7AB}"/>
              </a:ext>
            </a:extLst>
          </p:cNvPr>
          <p:cNvSpPr/>
          <p:nvPr/>
        </p:nvSpPr>
        <p:spPr>
          <a:xfrm>
            <a:off x="9881058" y="275986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 name="Oval 103">
            <a:extLst>
              <a:ext uri="{FF2B5EF4-FFF2-40B4-BE49-F238E27FC236}">
                <a16:creationId xmlns:a16="http://schemas.microsoft.com/office/drawing/2014/main" id="{6C2D1FCF-70C7-4208-9CCC-A14730EC3CE3}"/>
              </a:ext>
            </a:extLst>
          </p:cNvPr>
          <p:cNvSpPr/>
          <p:nvPr/>
        </p:nvSpPr>
        <p:spPr>
          <a:xfrm>
            <a:off x="10354376" y="3179201"/>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04">
            <a:extLst>
              <a:ext uri="{FF2B5EF4-FFF2-40B4-BE49-F238E27FC236}">
                <a16:creationId xmlns:a16="http://schemas.microsoft.com/office/drawing/2014/main" id="{D2AE9EF0-7E8D-4461-A57A-310537FBB147}"/>
              </a:ext>
            </a:extLst>
          </p:cNvPr>
          <p:cNvSpPr/>
          <p:nvPr/>
        </p:nvSpPr>
        <p:spPr>
          <a:xfrm>
            <a:off x="11041401" y="2762467"/>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07273A9A-C60F-4CE8-BC94-1894147BE57E}"/>
              </a:ext>
            </a:extLst>
          </p:cNvPr>
          <p:cNvSpPr/>
          <p:nvPr/>
        </p:nvSpPr>
        <p:spPr>
          <a:xfrm rot="10525662">
            <a:off x="9645897" y="348365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A709A527-583B-4480-BB0A-116767C28917}"/>
              </a:ext>
            </a:extLst>
          </p:cNvPr>
          <p:cNvSpPr/>
          <p:nvPr/>
        </p:nvSpPr>
        <p:spPr>
          <a:xfrm rot="10525662">
            <a:off x="10029371" y="347139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46D41F85-B884-4A09-AFB3-F6A5963012AB}"/>
              </a:ext>
            </a:extLst>
          </p:cNvPr>
          <p:cNvSpPr/>
          <p:nvPr/>
        </p:nvSpPr>
        <p:spPr>
          <a:xfrm rot="10525662">
            <a:off x="9912913" y="317793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062BFEDD-4762-4499-828C-DAE46786A73B}"/>
              </a:ext>
            </a:extLst>
          </p:cNvPr>
          <p:cNvSpPr/>
          <p:nvPr/>
        </p:nvSpPr>
        <p:spPr>
          <a:xfrm rot="10525662">
            <a:off x="9645897" y="336592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C5F86354-B57D-4B14-93F2-082D15B6CC69}"/>
              </a:ext>
            </a:extLst>
          </p:cNvPr>
          <p:cNvSpPr/>
          <p:nvPr/>
        </p:nvSpPr>
        <p:spPr>
          <a:xfrm rot="10525662">
            <a:off x="10126132" y="353720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4D52089E-F0A8-4CF5-A465-CDD07EA94A2B}"/>
              </a:ext>
            </a:extLst>
          </p:cNvPr>
          <p:cNvSpPr/>
          <p:nvPr/>
        </p:nvSpPr>
        <p:spPr>
          <a:xfrm rot="10525662">
            <a:off x="10509606" y="352494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162014A7-25FF-427E-8E8E-738BA5B9203E}"/>
              </a:ext>
            </a:extLst>
          </p:cNvPr>
          <p:cNvSpPr/>
          <p:nvPr/>
        </p:nvSpPr>
        <p:spPr>
          <a:xfrm rot="10525662">
            <a:off x="10680902" y="326661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70AE721C-9051-47FF-A8DA-C834A74ADFD5}"/>
              </a:ext>
            </a:extLst>
          </p:cNvPr>
          <p:cNvSpPr/>
          <p:nvPr/>
        </p:nvSpPr>
        <p:spPr>
          <a:xfrm rot="10525662">
            <a:off x="10109694" y="232636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4266F7BA-8771-4E02-A98D-C43F71E61AF8}"/>
              </a:ext>
            </a:extLst>
          </p:cNvPr>
          <p:cNvSpPr/>
          <p:nvPr/>
        </p:nvSpPr>
        <p:spPr>
          <a:xfrm rot="10525662">
            <a:off x="10726116" y="3213060"/>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7C0A6623-8054-42CB-B16E-0D74DE00A477}"/>
              </a:ext>
            </a:extLst>
          </p:cNvPr>
          <p:cNvSpPr/>
          <p:nvPr/>
        </p:nvSpPr>
        <p:spPr>
          <a:xfrm rot="10525662">
            <a:off x="11109590" y="3200799"/>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6" name="Oval 115">
            <a:extLst>
              <a:ext uri="{FF2B5EF4-FFF2-40B4-BE49-F238E27FC236}">
                <a16:creationId xmlns:a16="http://schemas.microsoft.com/office/drawing/2014/main" id="{7EB92193-6753-443A-8135-A880E9CD8902}"/>
              </a:ext>
            </a:extLst>
          </p:cNvPr>
          <p:cNvSpPr/>
          <p:nvPr/>
        </p:nvSpPr>
        <p:spPr>
          <a:xfrm>
            <a:off x="9616070" y="319332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Oval 116">
            <a:extLst>
              <a:ext uri="{FF2B5EF4-FFF2-40B4-BE49-F238E27FC236}">
                <a16:creationId xmlns:a16="http://schemas.microsoft.com/office/drawing/2014/main" id="{6D8339C7-E078-4D14-96C7-26335CF77A47}"/>
              </a:ext>
            </a:extLst>
          </p:cNvPr>
          <p:cNvSpPr/>
          <p:nvPr/>
        </p:nvSpPr>
        <p:spPr>
          <a:xfrm>
            <a:off x="9999544" y="318105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Oval 117">
            <a:extLst>
              <a:ext uri="{FF2B5EF4-FFF2-40B4-BE49-F238E27FC236}">
                <a16:creationId xmlns:a16="http://schemas.microsoft.com/office/drawing/2014/main" id="{6641BCDD-01ED-47B7-8DFB-CAE764BA6511}"/>
              </a:ext>
            </a:extLst>
          </p:cNvPr>
          <p:cNvSpPr/>
          <p:nvPr/>
        </p:nvSpPr>
        <p:spPr>
          <a:xfrm>
            <a:off x="10170840" y="292272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Oval 118">
            <a:extLst>
              <a:ext uri="{FF2B5EF4-FFF2-40B4-BE49-F238E27FC236}">
                <a16:creationId xmlns:a16="http://schemas.microsoft.com/office/drawing/2014/main" id="{162CFB6D-E4DD-4072-9748-DA4FB4663EF8}"/>
              </a:ext>
            </a:extLst>
          </p:cNvPr>
          <p:cNvSpPr/>
          <p:nvPr/>
        </p:nvSpPr>
        <p:spPr>
          <a:xfrm>
            <a:off x="9883086" y="288760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Oval 120">
            <a:extLst>
              <a:ext uri="{FF2B5EF4-FFF2-40B4-BE49-F238E27FC236}">
                <a16:creationId xmlns:a16="http://schemas.microsoft.com/office/drawing/2014/main" id="{BE823435-943E-4422-89D3-A213F64E9C32}"/>
              </a:ext>
            </a:extLst>
          </p:cNvPr>
          <p:cNvSpPr/>
          <p:nvPr/>
        </p:nvSpPr>
        <p:spPr>
          <a:xfrm>
            <a:off x="10096305" y="324687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2" name="Oval 121">
            <a:extLst>
              <a:ext uri="{FF2B5EF4-FFF2-40B4-BE49-F238E27FC236}">
                <a16:creationId xmlns:a16="http://schemas.microsoft.com/office/drawing/2014/main" id="{CE46C403-2344-4864-8F2A-8571623135E5}"/>
              </a:ext>
            </a:extLst>
          </p:cNvPr>
          <p:cNvSpPr/>
          <p:nvPr/>
        </p:nvSpPr>
        <p:spPr>
          <a:xfrm>
            <a:off x="10479779" y="323461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Oval 122">
            <a:extLst>
              <a:ext uri="{FF2B5EF4-FFF2-40B4-BE49-F238E27FC236}">
                <a16:creationId xmlns:a16="http://schemas.microsoft.com/office/drawing/2014/main" id="{E242006A-4434-4EE9-B276-41378AAFFB7B}"/>
              </a:ext>
            </a:extLst>
          </p:cNvPr>
          <p:cNvSpPr/>
          <p:nvPr/>
        </p:nvSpPr>
        <p:spPr>
          <a:xfrm>
            <a:off x="10651075" y="297628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Oval 123">
            <a:extLst>
              <a:ext uri="{FF2B5EF4-FFF2-40B4-BE49-F238E27FC236}">
                <a16:creationId xmlns:a16="http://schemas.microsoft.com/office/drawing/2014/main" id="{63B3F8B8-D9FF-44C2-889F-CACD3F35A1D6}"/>
              </a:ext>
            </a:extLst>
          </p:cNvPr>
          <p:cNvSpPr/>
          <p:nvPr/>
        </p:nvSpPr>
        <p:spPr>
          <a:xfrm>
            <a:off x="10363321" y="294115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Oval 124">
            <a:extLst>
              <a:ext uri="{FF2B5EF4-FFF2-40B4-BE49-F238E27FC236}">
                <a16:creationId xmlns:a16="http://schemas.microsoft.com/office/drawing/2014/main" id="{5F4FA4D4-D472-466B-9E71-96B74E364B54}"/>
              </a:ext>
            </a:extLst>
          </p:cNvPr>
          <p:cNvSpPr/>
          <p:nvPr/>
        </p:nvSpPr>
        <p:spPr>
          <a:xfrm>
            <a:off x="10216054" y="2751440"/>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Oval 125">
            <a:extLst>
              <a:ext uri="{FF2B5EF4-FFF2-40B4-BE49-F238E27FC236}">
                <a16:creationId xmlns:a16="http://schemas.microsoft.com/office/drawing/2014/main" id="{0E2DCF93-1B59-405A-919F-4FA4C607A617}"/>
              </a:ext>
            </a:extLst>
          </p:cNvPr>
          <p:cNvSpPr/>
          <p:nvPr/>
        </p:nvSpPr>
        <p:spPr>
          <a:xfrm>
            <a:off x="10696289" y="2922726"/>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7" name="Oval 126">
            <a:extLst>
              <a:ext uri="{FF2B5EF4-FFF2-40B4-BE49-F238E27FC236}">
                <a16:creationId xmlns:a16="http://schemas.microsoft.com/office/drawing/2014/main" id="{F0566453-7ABF-4082-9A95-23C1DE2859FC}"/>
              </a:ext>
            </a:extLst>
          </p:cNvPr>
          <p:cNvSpPr/>
          <p:nvPr/>
        </p:nvSpPr>
        <p:spPr>
          <a:xfrm>
            <a:off x="11079763" y="2910465"/>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Oval 127">
            <a:extLst>
              <a:ext uri="{FF2B5EF4-FFF2-40B4-BE49-F238E27FC236}">
                <a16:creationId xmlns:a16="http://schemas.microsoft.com/office/drawing/2014/main" id="{0AE39309-E92D-4CF4-87AF-1B6614A5BDAF}"/>
              </a:ext>
            </a:extLst>
          </p:cNvPr>
          <p:cNvSpPr/>
          <p:nvPr/>
        </p:nvSpPr>
        <p:spPr>
          <a:xfrm>
            <a:off x="10963305" y="2617009"/>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9" name="Oval 128">
            <a:extLst>
              <a:ext uri="{FF2B5EF4-FFF2-40B4-BE49-F238E27FC236}">
                <a16:creationId xmlns:a16="http://schemas.microsoft.com/office/drawing/2014/main" id="{606158A3-4DCD-4471-A2C3-FDF44CD6C82B}"/>
              </a:ext>
            </a:extLst>
          </p:cNvPr>
          <p:cNvSpPr/>
          <p:nvPr/>
        </p:nvSpPr>
        <p:spPr>
          <a:xfrm>
            <a:off x="8214683" y="268294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Oval 129">
            <a:extLst>
              <a:ext uri="{FF2B5EF4-FFF2-40B4-BE49-F238E27FC236}">
                <a16:creationId xmlns:a16="http://schemas.microsoft.com/office/drawing/2014/main" id="{A6B70DB5-BFD8-47DB-884D-606D3539E9BA}"/>
              </a:ext>
            </a:extLst>
          </p:cNvPr>
          <p:cNvSpPr/>
          <p:nvPr/>
        </p:nvSpPr>
        <p:spPr>
          <a:xfrm>
            <a:off x="9479911" y="163783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Oval 131">
            <a:extLst>
              <a:ext uri="{FF2B5EF4-FFF2-40B4-BE49-F238E27FC236}">
                <a16:creationId xmlns:a16="http://schemas.microsoft.com/office/drawing/2014/main" id="{328BA8E2-1882-4FFC-A114-2B4511F45BBE}"/>
              </a:ext>
            </a:extLst>
          </p:cNvPr>
          <p:cNvSpPr/>
          <p:nvPr/>
        </p:nvSpPr>
        <p:spPr>
          <a:xfrm>
            <a:off x="9553637" y="210729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 name="Oval 132">
            <a:extLst>
              <a:ext uri="{FF2B5EF4-FFF2-40B4-BE49-F238E27FC236}">
                <a16:creationId xmlns:a16="http://schemas.microsoft.com/office/drawing/2014/main" id="{7134B867-FABD-4040-A852-A8FFD8672AF5}"/>
              </a:ext>
            </a:extLst>
          </p:cNvPr>
          <p:cNvSpPr/>
          <p:nvPr/>
        </p:nvSpPr>
        <p:spPr>
          <a:xfrm>
            <a:off x="9706037" y="225969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Oval 134">
            <a:extLst>
              <a:ext uri="{FF2B5EF4-FFF2-40B4-BE49-F238E27FC236}">
                <a16:creationId xmlns:a16="http://schemas.microsoft.com/office/drawing/2014/main" id="{8BF4226F-1720-4368-B48F-EA9D675ABC39}"/>
              </a:ext>
            </a:extLst>
          </p:cNvPr>
          <p:cNvSpPr/>
          <p:nvPr/>
        </p:nvSpPr>
        <p:spPr>
          <a:xfrm>
            <a:off x="8366372" y="335971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Oval 135">
            <a:extLst>
              <a:ext uri="{FF2B5EF4-FFF2-40B4-BE49-F238E27FC236}">
                <a16:creationId xmlns:a16="http://schemas.microsoft.com/office/drawing/2014/main" id="{08FD2C3E-5F29-4918-BC2B-23F406D95984}"/>
              </a:ext>
            </a:extLst>
          </p:cNvPr>
          <p:cNvSpPr/>
          <p:nvPr/>
        </p:nvSpPr>
        <p:spPr>
          <a:xfrm>
            <a:off x="8562625" y="205384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Oval 136">
            <a:extLst>
              <a:ext uri="{FF2B5EF4-FFF2-40B4-BE49-F238E27FC236}">
                <a16:creationId xmlns:a16="http://schemas.microsoft.com/office/drawing/2014/main" id="{79056B7E-4C73-4B5D-8A67-5D00B2479057}"/>
              </a:ext>
            </a:extLst>
          </p:cNvPr>
          <p:cNvSpPr/>
          <p:nvPr/>
        </p:nvSpPr>
        <p:spPr>
          <a:xfrm>
            <a:off x="8946099" y="204158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Oval 137">
            <a:extLst>
              <a:ext uri="{FF2B5EF4-FFF2-40B4-BE49-F238E27FC236}">
                <a16:creationId xmlns:a16="http://schemas.microsoft.com/office/drawing/2014/main" id="{A1EB670C-8151-47BB-8037-73B0723775A2}"/>
              </a:ext>
            </a:extLst>
          </p:cNvPr>
          <p:cNvSpPr/>
          <p:nvPr/>
        </p:nvSpPr>
        <p:spPr>
          <a:xfrm>
            <a:off x="9117395" y="178325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Oval 138">
            <a:extLst>
              <a:ext uri="{FF2B5EF4-FFF2-40B4-BE49-F238E27FC236}">
                <a16:creationId xmlns:a16="http://schemas.microsoft.com/office/drawing/2014/main" id="{E56C63C2-20B9-45E1-9B28-A70297D4501D}"/>
              </a:ext>
            </a:extLst>
          </p:cNvPr>
          <p:cNvSpPr/>
          <p:nvPr/>
        </p:nvSpPr>
        <p:spPr>
          <a:xfrm>
            <a:off x="8764732" y="180168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0" name="Oval 139">
            <a:extLst>
              <a:ext uri="{FF2B5EF4-FFF2-40B4-BE49-F238E27FC236}">
                <a16:creationId xmlns:a16="http://schemas.microsoft.com/office/drawing/2014/main" id="{A9096BA6-F1D3-409B-8902-4FD6AD8A4B91}"/>
              </a:ext>
            </a:extLst>
          </p:cNvPr>
          <p:cNvSpPr/>
          <p:nvPr/>
        </p:nvSpPr>
        <p:spPr>
          <a:xfrm>
            <a:off x="9238050" y="2221026"/>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Oval 140">
            <a:extLst>
              <a:ext uri="{FF2B5EF4-FFF2-40B4-BE49-F238E27FC236}">
                <a16:creationId xmlns:a16="http://schemas.microsoft.com/office/drawing/2014/main" id="{04027411-129C-40A8-BF9A-565AE7D9EE6D}"/>
              </a:ext>
            </a:extLst>
          </p:cNvPr>
          <p:cNvSpPr/>
          <p:nvPr/>
        </p:nvSpPr>
        <p:spPr>
          <a:xfrm>
            <a:off x="9925075" y="1804292"/>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Oval 141">
            <a:extLst>
              <a:ext uri="{FF2B5EF4-FFF2-40B4-BE49-F238E27FC236}">
                <a16:creationId xmlns:a16="http://schemas.microsoft.com/office/drawing/2014/main" id="{223D37F4-91DE-41DF-9858-610B4398AC0D}"/>
              </a:ext>
            </a:extLst>
          </p:cNvPr>
          <p:cNvSpPr/>
          <p:nvPr/>
        </p:nvSpPr>
        <p:spPr>
          <a:xfrm rot="10525662">
            <a:off x="8529571" y="252547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Oval 142">
            <a:extLst>
              <a:ext uri="{FF2B5EF4-FFF2-40B4-BE49-F238E27FC236}">
                <a16:creationId xmlns:a16="http://schemas.microsoft.com/office/drawing/2014/main" id="{658875E7-43E1-492C-B383-E1DC5E3D835D}"/>
              </a:ext>
            </a:extLst>
          </p:cNvPr>
          <p:cNvSpPr/>
          <p:nvPr/>
        </p:nvSpPr>
        <p:spPr>
          <a:xfrm rot="10525662">
            <a:off x="8913045" y="251321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A08C9B55-648C-4828-8AB0-A7D987A1F68D}"/>
              </a:ext>
            </a:extLst>
          </p:cNvPr>
          <p:cNvSpPr/>
          <p:nvPr/>
        </p:nvSpPr>
        <p:spPr>
          <a:xfrm rot="10525662">
            <a:off x="8796587" y="221976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D4579BFA-FC08-4627-8C00-D700B504B4B8}"/>
              </a:ext>
            </a:extLst>
          </p:cNvPr>
          <p:cNvSpPr/>
          <p:nvPr/>
        </p:nvSpPr>
        <p:spPr>
          <a:xfrm rot="10525662">
            <a:off x="8529571" y="240774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Oval 145">
            <a:extLst>
              <a:ext uri="{FF2B5EF4-FFF2-40B4-BE49-F238E27FC236}">
                <a16:creationId xmlns:a16="http://schemas.microsoft.com/office/drawing/2014/main" id="{D0865F76-AA3C-4980-A87D-DA72B2D5650B}"/>
              </a:ext>
            </a:extLst>
          </p:cNvPr>
          <p:cNvSpPr/>
          <p:nvPr/>
        </p:nvSpPr>
        <p:spPr>
          <a:xfrm rot="10525662">
            <a:off x="9009806" y="257903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Oval 146">
            <a:extLst>
              <a:ext uri="{FF2B5EF4-FFF2-40B4-BE49-F238E27FC236}">
                <a16:creationId xmlns:a16="http://schemas.microsoft.com/office/drawing/2014/main" id="{45537A3A-7BD5-425C-8E4B-F89400C21CD3}"/>
              </a:ext>
            </a:extLst>
          </p:cNvPr>
          <p:cNvSpPr/>
          <p:nvPr/>
        </p:nvSpPr>
        <p:spPr>
          <a:xfrm rot="10525662">
            <a:off x="9393280" y="256677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Oval 147">
            <a:extLst>
              <a:ext uri="{FF2B5EF4-FFF2-40B4-BE49-F238E27FC236}">
                <a16:creationId xmlns:a16="http://schemas.microsoft.com/office/drawing/2014/main" id="{89FCF86E-6214-42DD-B418-CE8C50DE3F01}"/>
              </a:ext>
            </a:extLst>
          </p:cNvPr>
          <p:cNvSpPr/>
          <p:nvPr/>
        </p:nvSpPr>
        <p:spPr>
          <a:xfrm rot="10525662">
            <a:off x="8650719" y="410952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Oval 148">
            <a:extLst>
              <a:ext uri="{FF2B5EF4-FFF2-40B4-BE49-F238E27FC236}">
                <a16:creationId xmlns:a16="http://schemas.microsoft.com/office/drawing/2014/main" id="{EEC7CDB0-DF0B-4E3F-AA40-5CBFB09556D8}"/>
              </a:ext>
            </a:extLst>
          </p:cNvPr>
          <p:cNvSpPr/>
          <p:nvPr/>
        </p:nvSpPr>
        <p:spPr>
          <a:xfrm rot="10525662">
            <a:off x="8416076" y="289889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Oval 149">
            <a:extLst>
              <a:ext uri="{FF2B5EF4-FFF2-40B4-BE49-F238E27FC236}">
                <a16:creationId xmlns:a16="http://schemas.microsoft.com/office/drawing/2014/main" id="{8041DBC7-2EFC-4B34-9BC4-C955D4363F21}"/>
              </a:ext>
            </a:extLst>
          </p:cNvPr>
          <p:cNvSpPr/>
          <p:nvPr/>
        </p:nvSpPr>
        <p:spPr>
          <a:xfrm rot="10525662">
            <a:off x="10822837" y="3664416"/>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Oval 150">
            <a:extLst>
              <a:ext uri="{FF2B5EF4-FFF2-40B4-BE49-F238E27FC236}">
                <a16:creationId xmlns:a16="http://schemas.microsoft.com/office/drawing/2014/main" id="{049FBD9D-12CE-4032-B679-5A6F9C0983C8}"/>
              </a:ext>
            </a:extLst>
          </p:cNvPr>
          <p:cNvSpPr/>
          <p:nvPr/>
        </p:nvSpPr>
        <p:spPr>
          <a:xfrm rot="10525662">
            <a:off x="9993264" y="2242624"/>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Oval 151">
            <a:extLst>
              <a:ext uri="{FF2B5EF4-FFF2-40B4-BE49-F238E27FC236}">
                <a16:creationId xmlns:a16="http://schemas.microsoft.com/office/drawing/2014/main" id="{7EEC04AC-907A-4291-8D88-AF6701372317}"/>
              </a:ext>
            </a:extLst>
          </p:cNvPr>
          <p:cNvSpPr/>
          <p:nvPr/>
        </p:nvSpPr>
        <p:spPr>
          <a:xfrm>
            <a:off x="8499744" y="223514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Oval 152">
            <a:extLst>
              <a:ext uri="{FF2B5EF4-FFF2-40B4-BE49-F238E27FC236}">
                <a16:creationId xmlns:a16="http://schemas.microsoft.com/office/drawing/2014/main" id="{8856A0A6-FBDC-4730-AC62-C12970DFA109}"/>
              </a:ext>
            </a:extLst>
          </p:cNvPr>
          <p:cNvSpPr/>
          <p:nvPr/>
        </p:nvSpPr>
        <p:spPr>
          <a:xfrm>
            <a:off x="8883218" y="222288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Oval 153">
            <a:extLst>
              <a:ext uri="{FF2B5EF4-FFF2-40B4-BE49-F238E27FC236}">
                <a16:creationId xmlns:a16="http://schemas.microsoft.com/office/drawing/2014/main" id="{E0CB118E-9954-477E-A90B-19A7C28DCC8D}"/>
              </a:ext>
            </a:extLst>
          </p:cNvPr>
          <p:cNvSpPr/>
          <p:nvPr/>
        </p:nvSpPr>
        <p:spPr>
          <a:xfrm>
            <a:off x="9054514" y="196455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Oval 154">
            <a:extLst>
              <a:ext uri="{FF2B5EF4-FFF2-40B4-BE49-F238E27FC236}">
                <a16:creationId xmlns:a16="http://schemas.microsoft.com/office/drawing/2014/main" id="{14A95E78-7D73-4C62-AF7D-B0A00B7C6E0F}"/>
              </a:ext>
            </a:extLst>
          </p:cNvPr>
          <p:cNvSpPr/>
          <p:nvPr/>
        </p:nvSpPr>
        <p:spPr>
          <a:xfrm>
            <a:off x="8766760" y="192942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BDFD1D3A-10DA-4A84-8E58-CACEB9C2CD71}"/>
              </a:ext>
            </a:extLst>
          </p:cNvPr>
          <p:cNvSpPr/>
          <p:nvPr/>
        </p:nvSpPr>
        <p:spPr>
          <a:xfrm>
            <a:off x="8499744" y="211741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Oval 156">
            <a:extLst>
              <a:ext uri="{FF2B5EF4-FFF2-40B4-BE49-F238E27FC236}">
                <a16:creationId xmlns:a16="http://schemas.microsoft.com/office/drawing/2014/main" id="{54452004-0DAE-4D54-80F6-2E1ED1623445}"/>
              </a:ext>
            </a:extLst>
          </p:cNvPr>
          <p:cNvSpPr/>
          <p:nvPr/>
        </p:nvSpPr>
        <p:spPr>
          <a:xfrm>
            <a:off x="10460714" y="428712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Oval 157">
            <a:extLst>
              <a:ext uri="{FF2B5EF4-FFF2-40B4-BE49-F238E27FC236}">
                <a16:creationId xmlns:a16="http://schemas.microsoft.com/office/drawing/2014/main" id="{1B33D54E-5FB2-4090-82F0-11D5CBAB002F}"/>
              </a:ext>
            </a:extLst>
          </p:cNvPr>
          <p:cNvSpPr/>
          <p:nvPr/>
        </p:nvSpPr>
        <p:spPr>
          <a:xfrm>
            <a:off x="10136852" y="189414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A3C0BE40-F483-4379-B05C-9046B8CE2D94}"/>
              </a:ext>
            </a:extLst>
          </p:cNvPr>
          <p:cNvSpPr/>
          <p:nvPr/>
        </p:nvSpPr>
        <p:spPr>
          <a:xfrm>
            <a:off x="9246995" y="198298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Oval 160">
            <a:extLst>
              <a:ext uri="{FF2B5EF4-FFF2-40B4-BE49-F238E27FC236}">
                <a16:creationId xmlns:a16="http://schemas.microsoft.com/office/drawing/2014/main" id="{F00B8601-C9F8-4626-918B-6E022379C21D}"/>
              </a:ext>
            </a:extLst>
          </p:cNvPr>
          <p:cNvSpPr/>
          <p:nvPr/>
        </p:nvSpPr>
        <p:spPr>
          <a:xfrm>
            <a:off x="9099728" y="1793265"/>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2" name="Oval 161">
            <a:extLst>
              <a:ext uri="{FF2B5EF4-FFF2-40B4-BE49-F238E27FC236}">
                <a16:creationId xmlns:a16="http://schemas.microsoft.com/office/drawing/2014/main" id="{201ED7F1-8B28-4EB8-926D-B0B338E8689D}"/>
              </a:ext>
            </a:extLst>
          </p:cNvPr>
          <p:cNvSpPr/>
          <p:nvPr/>
        </p:nvSpPr>
        <p:spPr>
          <a:xfrm>
            <a:off x="10270259" y="4033757"/>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 name="Oval 162">
            <a:extLst>
              <a:ext uri="{FF2B5EF4-FFF2-40B4-BE49-F238E27FC236}">
                <a16:creationId xmlns:a16="http://schemas.microsoft.com/office/drawing/2014/main" id="{3EB83194-2CA9-4B97-B92D-F5303E2702F1}"/>
              </a:ext>
            </a:extLst>
          </p:cNvPr>
          <p:cNvSpPr/>
          <p:nvPr/>
        </p:nvSpPr>
        <p:spPr>
          <a:xfrm>
            <a:off x="9963437" y="1952290"/>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4" name="Oval 163">
            <a:extLst>
              <a:ext uri="{FF2B5EF4-FFF2-40B4-BE49-F238E27FC236}">
                <a16:creationId xmlns:a16="http://schemas.microsoft.com/office/drawing/2014/main" id="{FACDBDB9-767E-4E2E-85BF-3CA3F3D33563}"/>
              </a:ext>
            </a:extLst>
          </p:cNvPr>
          <p:cNvSpPr/>
          <p:nvPr/>
        </p:nvSpPr>
        <p:spPr>
          <a:xfrm>
            <a:off x="9846979" y="1658834"/>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Oval 165">
            <a:extLst>
              <a:ext uri="{FF2B5EF4-FFF2-40B4-BE49-F238E27FC236}">
                <a16:creationId xmlns:a16="http://schemas.microsoft.com/office/drawing/2014/main" id="{BEF8E485-07A4-4EF3-B9E2-0577F7688EC1}"/>
              </a:ext>
            </a:extLst>
          </p:cNvPr>
          <p:cNvSpPr/>
          <p:nvPr/>
        </p:nvSpPr>
        <p:spPr>
          <a:xfrm>
            <a:off x="9489589" y="281215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Oval 166">
            <a:extLst>
              <a:ext uri="{FF2B5EF4-FFF2-40B4-BE49-F238E27FC236}">
                <a16:creationId xmlns:a16="http://schemas.microsoft.com/office/drawing/2014/main" id="{905D8818-B9B1-473F-BB54-467D1B4D0177}"/>
              </a:ext>
            </a:extLst>
          </p:cNvPr>
          <p:cNvSpPr/>
          <p:nvPr/>
        </p:nvSpPr>
        <p:spPr>
          <a:xfrm>
            <a:off x="9969824" y="298344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Oval 167">
            <a:extLst>
              <a:ext uri="{FF2B5EF4-FFF2-40B4-BE49-F238E27FC236}">
                <a16:creationId xmlns:a16="http://schemas.microsoft.com/office/drawing/2014/main" id="{4BB5F36A-2760-4A65-939D-A6AD8F2B2035}"/>
              </a:ext>
            </a:extLst>
          </p:cNvPr>
          <p:cNvSpPr/>
          <p:nvPr/>
        </p:nvSpPr>
        <p:spPr>
          <a:xfrm>
            <a:off x="10353298" y="297118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9" name="Oval 168">
            <a:extLst>
              <a:ext uri="{FF2B5EF4-FFF2-40B4-BE49-F238E27FC236}">
                <a16:creationId xmlns:a16="http://schemas.microsoft.com/office/drawing/2014/main" id="{F96AA206-036D-43D2-9BD2-CC803DA07130}"/>
              </a:ext>
            </a:extLst>
          </p:cNvPr>
          <p:cNvSpPr/>
          <p:nvPr/>
        </p:nvSpPr>
        <p:spPr>
          <a:xfrm>
            <a:off x="10524594" y="2712849"/>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0" name="Oval 169">
            <a:extLst>
              <a:ext uri="{FF2B5EF4-FFF2-40B4-BE49-F238E27FC236}">
                <a16:creationId xmlns:a16="http://schemas.microsoft.com/office/drawing/2014/main" id="{CB98273C-659A-48B7-81AC-CB4A33F49075}"/>
              </a:ext>
            </a:extLst>
          </p:cNvPr>
          <p:cNvSpPr/>
          <p:nvPr/>
        </p:nvSpPr>
        <p:spPr>
          <a:xfrm>
            <a:off x="10171931" y="273128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Oval 170">
            <a:extLst>
              <a:ext uri="{FF2B5EF4-FFF2-40B4-BE49-F238E27FC236}">
                <a16:creationId xmlns:a16="http://schemas.microsoft.com/office/drawing/2014/main" id="{2929C3DA-2B51-488C-9C7A-5CC504FA02F3}"/>
              </a:ext>
            </a:extLst>
          </p:cNvPr>
          <p:cNvSpPr/>
          <p:nvPr/>
        </p:nvSpPr>
        <p:spPr>
          <a:xfrm rot="10525662">
            <a:off x="10251093" y="182222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Oval 171">
            <a:extLst>
              <a:ext uri="{FF2B5EF4-FFF2-40B4-BE49-F238E27FC236}">
                <a16:creationId xmlns:a16="http://schemas.microsoft.com/office/drawing/2014/main" id="{A7A9ADB7-5D1A-408F-BB46-55A10B3A453C}"/>
              </a:ext>
            </a:extLst>
          </p:cNvPr>
          <p:cNvSpPr/>
          <p:nvPr/>
        </p:nvSpPr>
        <p:spPr>
          <a:xfrm>
            <a:off x="9426708" y="299345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Oval 172">
            <a:extLst>
              <a:ext uri="{FF2B5EF4-FFF2-40B4-BE49-F238E27FC236}">
                <a16:creationId xmlns:a16="http://schemas.microsoft.com/office/drawing/2014/main" id="{8ECB5989-B4C3-4198-AE82-F732EF6DE8DB}"/>
              </a:ext>
            </a:extLst>
          </p:cNvPr>
          <p:cNvSpPr/>
          <p:nvPr/>
        </p:nvSpPr>
        <p:spPr>
          <a:xfrm>
            <a:off x="10461713" y="289414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Oval 173">
            <a:extLst>
              <a:ext uri="{FF2B5EF4-FFF2-40B4-BE49-F238E27FC236}">
                <a16:creationId xmlns:a16="http://schemas.microsoft.com/office/drawing/2014/main" id="{94AE7DD1-3890-4B7B-9E09-C4B4B0F0ACAA}"/>
              </a:ext>
            </a:extLst>
          </p:cNvPr>
          <p:cNvSpPr/>
          <p:nvPr/>
        </p:nvSpPr>
        <p:spPr>
          <a:xfrm>
            <a:off x="10173959" y="285902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Oval 174">
            <a:extLst>
              <a:ext uri="{FF2B5EF4-FFF2-40B4-BE49-F238E27FC236}">
                <a16:creationId xmlns:a16="http://schemas.microsoft.com/office/drawing/2014/main" id="{21C4FEB9-64CB-447B-9EF4-87C0F660731F}"/>
              </a:ext>
            </a:extLst>
          </p:cNvPr>
          <p:cNvSpPr/>
          <p:nvPr/>
        </p:nvSpPr>
        <p:spPr>
          <a:xfrm>
            <a:off x="10506927" y="2722860"/>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Oval 175">
            <a:extLst>
              <a:ext uri="{FF2B5EF4-FFF2-40B4-BE49-F238E27FC236}">
                <a16:creationId xmlns:a16="http://schemas.microsoft.com/office/drawing/2014/main" id="{EFF6929E-1262-4373-80FE-6B7FB959DE15}"/>
              </a:ext>
            </a:extLst>
          </p:cNvPr>
          <p:cNvSpPr/>
          <p:nvPr/>
        </p:nvSpPr>
        <p:spPr>
          <a:xfrm>
            <a:off x="10575181" y="215429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6802DF32-3858-495F-A186-04B32C308D72}"/>
              </a:ext>
            </a:extLst>
          </p:cNvPr>
          <p:cNvSpPr/>
          <p:nvPr/>
        </p:nvSpPr>
        <p:spPr>
          <a:xfrm>
            <a:off x="10647884" y="395971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8" name="Oval 177">
            <a:extLst>
              <a:ext uri="{FF2B5EF4-FFF2-40B4-BE49-F238E27FC236}">
                <a16:creationId xmlns:a16="http://schemas.microsoft.com/office/drawing/2014/main" id="{C28EA51F-C930-4BE7-BF0B-02DB9F50090B}"/>
              </a:ext>
            </a:extLst>
          </p:cNvPr>
          <p:cNvSpPr/>
          <p:nvPr/>
        </p:nvSpPr>
        <p:spPr>
          <a:xfrm>
            <a:off x="10041369" y="255805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Oval 178">
            <a:extLst>
              <a:ext uri="{FF2B5EF4-FFF2-40B4-BE49-F238E27FC236}">
                <a16:creationId xmlns:a16="http://schemas.microsoft.com/office/drawing/2014/main" id="{B34C001B-A2CB-4900-8746-421E723143D6}"/>
              </a:ext>
            </a:extLst>
          </p:cNvPr>
          <p:cNvSpPr/>
          <p:nvPr/>
        </p:nvSpPr>
        <p:spPr>
          <a:xfrm>
            <a:off x="10212665" y="229971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0" name="Oval 179">
            <a:extLst>
              <a:ext uri="{FF2B5EF4-FFF2-40B4-BE49-F238E27FC236}">
                <a16:creationId xmlns:a16="http://schemas.microsoft.com/office/drawing/2014/main" id="{B7AC8EE4-82F6-40FD-8E0D-D757505139D3}"/>
              </a:ext>
            </a:extLst>
          </p:cNvPr>
          <p:cNvSpPr/>
          <p:nvPr/>
        </p:nvSpPr>
        <p:spPr>
          <a:xfrm>
            <a:off x="9700947" y="192653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1" name="Oval 180">
            <a:extLst>
              <a:ext uri="{FF2B5EF4-FFF2-40B4-BE49-F238E27FC236}">
                <a16:creationId xmlns:a16="http://schemas.microsoft.com/office/drawing/2014/main" id="{00CB2879-D25E-4B7F-94E3-3A967F9C01FA}"/>
              </a:ext>
            </a:extLst>
          </p:cNvPr>
          <p:cNvSpPr/>
          <p:nvPr/>
        </p:nvSpPr>
        <p:spPr>
          <a:xfrm>
            <a:off x="10333320" y="2737490"/>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2" name="Oval 181">
            <a:extLst>
              <a:ext uri="{FF2B5EF4-FFF2-40B4-BE49-F238E27FC236}">
                <a16:creationId xmlns:a16="http://schemas.microsoft.com/office/drawing/2014/main" id="{C8C2B54B-B713-4D25-AD75-E5485EC5F707}"/>
              </a:ext>
            </a:extLst>
          </p:cNvPr>
          <p:cNvSpPr/>
          <p:nvPr/>
        </p:nvSpPr>
        <p:spPr>
          <a:xfrm rot="10525662">
            <a:off x="9891857" y="273622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3" name="Oval 182">
            <a:extLst>
              <a:ext uri="{FF2B5EF4-FFF2-40B4-BE49-F238E27FC236}">
                <a16:creationId xmlns:a16="http://schemas.microsoft.com/office/drawing/2014/main" id="{E257FFA1-582A-4695-BA62-D2463FBCD635}"/>
              </a:ext>
            </a:extLst>
          </p:cNvPr>
          <p:cNvSpPr/>
          <p:nvPr/>
        </p:nvSpPr>
        <p:spPr>
          <a:xfrm rot="10525662">
            <a:off x="10893080" y="377338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Oval 183">
            <a:extLst>
              <a:ext uri="{FF2B5EF4-FFF2-40B4-BE49-F238E27FC236}">
                <a16:creationId xmlns:a16="http://schemas.microsoft.com/office/drawing/2014/main" id="{4EAE5A01-46E0-455E-AA41-CC6A3634BBAD}"/>
              </a:ext>
            </a:extLst>
          </p:cNvPr>
          <p:cNvSpPr/>
          <p:nvPr/>
        </p:nvSpPr>
        <p:spPr>
          <a:xfrm>
            <a:off x="8305949" y="302223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Oval 184">
            <a:extLst>
              <a:ext uri="{FF2B5EF4-FFF2-40B4-BE49-F238E27FC236}">
                <a16:creationId xmlns:a16="http://schemas.microsoft.com/office/drawing/2014/main" id="{6E4F177C-A280-4567-A4E8-3A7945106B01}"/>
              </a:ext>
            </a:extLst>
          </p:cNvPr>
          <p:cNvSpPr/>
          <p:nvPr/>
        </p:nvSpPr>
        <p:spPr>
          <a:xfrm>
            <a:off x="9978488" y="273934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85">
            <a:extLst>
              <a:ext uri="{FF2B5EF4-FFF2-40B4-BE49-F238E27FC236}">
                <a16:creationId xmlns:a16="http://schemas.microsoft.com/office/drawing/2014/main" id="{B6121D78-B4A9-4937-9B56-C0203414AFD3}"/>
              </a:ext>
            </a:extLst>
          </p:cNvPr>
          <p:cNvSpPr/>
          <p:nvPr/>
        </p:nvSpPr>
        <p:spPr>
          <a:xfrm>
            <a:off x="10149784" y="248101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7" name="Oval 186">
            <a:extLst>
              <a:ext uri="{FF2B5EF4-FFF2-40B4-BE49-F238E27FC236}">
                <a16:creationId xmlns:a16="http://schemas.microsoft.com/office/drawing/2014/main" id="{33F72A59-D427-4402-908E-2B594FE1568B}"/>
              </a:ext>
            </a:extLst>
          </p:cNvPr>
          <p:cNvSpPr/>
          <p:nvPr/>
        </p:nvSpPr>
        <p:spPr>
          <a:xfrm>
            <a:off x="10280038" y="200609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8" name="Oval 187">
            <a:extLst>
              <a:ext uri="{FF2B5EF4-FFF2-40B4-BE49-F238E27FC236}">
                <a16:creationId xmlns:a16="http://schemas.microsoft.com/office/drawing/2014/main" id="{28FE1E88-15AD-4725-B948-ABA364215388}"/>
              </a:ext>
            </a:extLst>
          </p:cNvPr>
          <p:cNvSpPr/>
          <p:nvPr/>
        </p:nvSpPr>
        <p:spPr>
          <a:xfrm>
            <a:off x="10938626" y="355626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9" name="Oval 188">
            <a:extLst>
              <a:ext uri="{FF2B5EF4-FFF2-40B4-BE49-F238E27FC236}">
                <a16:creationId xmlns:a16="http://schemas.microsoft.com/office/drawing/2014/main" id="{2220BB26-6435-428C-BF09-C80769534009}"/>
              </a:ext>
            </a:extLst>
          </p:cNvPr>
          <p:cNvSpPr/>
          <p:nvPr/>
        </p:nvSpPr>
        <p:spPr>
          <a:xfrm>
            <a:off x="10075249" y="280516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0" name="Oval 189">
            <a:extLst>
              <a:ext uri="{FF2B5EF4-FFF2-40B4-BE49-F238E27FC236}">
                <a16:creationId xmlns:a16="http://schemas.microsoft.com/office/drawing/2014/main" id="{925844A6-AE59-46BE-98DE-A8291521595D}"/>
              </a:ext>
            </a:extLst>
          </p:cNvPr>
          <p:cNvSpPr/>
          <p:nvPr/>
        </p:nvSpPr>
        <p:spPr>
          <a:xfrm>
            <a:off x="10342265" y="249944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1" name="Oval 190">
            <a:extLst>
              <a:ext uri="{FF2B5EF4-FFF2-40B4-BE49-F238E27FC236}">
                <a16:creationId xmlns:a16="http://schemas.microsoft.com/office/drawing/2014/main" id="{91B26C55-705A-47FD-BB2F-9ABBE526CDBC}"/>
              </a:ext>
            </a:extLst>
          </p:cNvPr>
          <p:cNvSpPr/>
          <p:nvPr/>
        </p:nvSpPr>
        <p:spPr>
          <a:xfrm>
            <a:off x="10960389" y="2897830"/>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2" name="Oval 191">
            <a:extLst>
              <a:ext uri="{FF2B5EF4-FFF2-40B4-BE49-F238E27FC236}">
                <a16:creationId xmlns:a16="http://schemas.microsoft.com/office/drawing/2014/main" id="{ECDD4217-59AA-4098-AE38-542289CA64FA}"/>
              </a:ext>
            </a:extLst>
          </p:cNvPr>
          <p:cNvSpPr/>
          <p:nvPr/>
        </p:nvSpPr>
        <p:spPr>
          <a:xfrm>
            <a:off x="8971871" y="330569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3" name="Oval 192">
            <a:extLst>
              <a:ext uri="{FF2B5EF4-FFF2-40B4-BE49-F238E27FC236}">
                <a16:creationId xmlns:a16="http://schemas.microsoft.com/office/drawing/2014/main" id="{32F7A00D-8277-4174-A6C3-FA04757E36F7}"/>
              </a:ext>
            </a:extLst>
          </p:cNvPr>
          <p:cNvSpPr/>
          <p:nvPr/>
        </p:nvSpPr>
        <p:spPr>
          <a:xfrm>
            <a:off x="8438059" y="370945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 name="Oval 193">
            <a:extLst>
              <a:ext uri="{FF2B5EF4-FFF2-40B4-BE49-F238E27FC236}">
                <a16:creationId xmlns:a16="http://schemas.microsoft.com/office/drawing/2014/main" id="{2DFDDF85-27FE-4591-BA3B-F36CAEABD522}"/>
              </a:ext>
            </a:extLst>
          </p:cNvPr>
          <p:cNvSpPr/>
          <p:nvPr/>
        </p:nvSpPr>
        <p:spPr>
          <a:xfrm>
            <a:off x="8918294" y="388073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5" name="Oval 194">
            <a:extLst>
              <a:ext uri="{FF2B5EF4-FFF2-40B4-BE49-F238E27FC236}">
                <a16:creationId xmlns:a16="http://schemas.microsoft.com/office/drawing/2014/main" id="{2A70FA81-E2CC-4A80-907F-B1654E078B87}"/>
              </a:ext>
            </a:extLst>
          </p:cNvPr>
          <p:cNvSpPr/>
          <p:nvPr/>
        </p:nvSpPr>
        <p:spPr>
          <a:xfrm>
            <a:off x="9301768" y="386847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6" name="Oval 195">
            <a:extLst>
              <a:ext uri="{FF2B5EF4-FFF2-40B4-BE49-F238E27FC236}">
                <a16:creationId xmlns:a16="http://schemas.microsoft.com/office/drawing/2014/main" id="{EA44C940-C16A-43E2-8D05-329B4B1A884C}"/>
              </a:ext>
            </a:extLst>
          </p:cNvPr>
          <p:cNvSpPr/>
          <p:nvPr/>
        </p:nvSpPr>
        <p:spPr>
          <a:xfrm>
            <a:off x="9473064" y="361014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7" name="Oval 196">
            <a:extLst>
              <a:ext uri="{FF2B5EF4-FFF2-40B4-BE49-F238E27FC236}">
                <a16:creationId xmlns:a16="http://schemas.microsoft.com/office/drawing/2014/main" id="{31444634-B243-4107-852A-776BC702C357}"/>
              </a:ext>
            </a:extLst>
          </p:cNvPr>
          <p:cNvSpPr/>
          <p:nvPr/>
        </p:nvSpPr>
        <p:spPr>
          <a:xfrm>
            <a:off x="9120401" y="362857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8" name="Oval 197">
            <a:extLst>
              <a:ext uri="{FF2B5EF4-FFF2-40B4-BE49-F238E27FC236}">
                <a16:creationId xmlns:a16="http://schemas.microsoft.com/office/drawing/2014/main" id="{DB49A3F2-35E9-4C90-AF11-359910F9E6BC}"/>
              </a:ext>
            </a:extLst>
          </p:cNvPr>
          <p:cNvSpPr/>
          <p:nvPr/>
        </p:nvSpPr>
        <p:spPr>
          <a:xfrm rot="10525662">
            <a:off x="9349037" y="319508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0" name="Oval 199">
            <a:extLst>
              <a:ext uri="{FF2B5EF4-FFF2-40B4-BE49-F238E27FC236}">
                <a16:creationId xmlns:a16="http://schemas.microsoft.com/office/drawing/2014/main" id="{B080ED8F-6FEF-411B-8A36-4FCC56C72E83}"/>
              </a:ext>
            </a:extLst>
          </p:cNvPr>
          <p:cNvSpPr/>
          <p:nvPr/>
        </p:nvSpPr>
        <p:spPr>
          <a:xfrm>
            <a:off x="9326646" y="457650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1" name="Oval 200">
            <a:extLst>
              <a:ext uri="{FF2B5EF4-FFF2-40B4-BE49-F238E27FC236}">
                <a16:creationId xmlns:a16="http://schemas.microsoft.com/office/drawing/2014/main" id="{267948F0-2216-40C1-9FA7-A3AF6E249B85}"/>
              </a:ext>
            </a:extLst>
          </p:cNvPr>
          <p:cNvSpPr/>
          <p:nvPr/>
        </p:nvSpPr>
        <p:spPr>
          <a:xfrm>
            <a:off x="9122429" y="375631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2" name="Oval 201">
            <a:extLst>
              <a:ext uri="{FF2B5EF4-FFF2-40B4-BE49-F238E27FC236}">
                <a16:creationId xmlns:a16="http://schemas.microsoft.com/office/drawing/2014/main" id="{F2823FA6-694C-4F49-B05D-4F64674C24EE}"/>
              </a:ext>
            </a:extLst>
          </p:cNvPr>
          <p:cNvSpPr/>
          <p:nvPr/>
        </p:nvSpPr>
        <p:spPr>
          <a:xfrm>
            <a:off x="9455397" y="3620154"/>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3" name="Oval 202">
            <a:extLst>
              <a:ext uri="{FF2B5EF4-FFF2-40B4-BE49-F238E27FC236}">
                <a16:creationId xmlns:a16="http://schemas.microsoft.com/office/drawing/2014/main" id="{907061CE-AB92-4C14-99A8-7C9DD46C65D6}"/>
              </a:ext>
            </a:extLst>
          </p:cNvPr>
          <p:cNvSpPr/>
          <p:nvPr/>
        </p:nvSpPr>
        <p:spPr>
          <a:xfrm>
            <a:off x="10735418" y="247304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 name="Oval 203">
            <a:extLst>
              <a:ext uri="{FF2B5EF4-FFF2-40B4-BE49-F238E27FC236}">
                <a16:creationId xmlns:a16="http://schemas.microsoft.com/office/drawing/2014/main" id="{E40ABB28-D4DE-4957-841C-EDB624B43ABC}"/>
              </a:ext>
            </a:extLst>
          </p:cNvPr>
          <p:cNvSpPr/>
          <p:nvPr/>
        </p:nvSpPr>
        <p:spPr>
          <a:xfrm>
            <a:off x="8606365" y="346760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 name="Oval 204">
            <a:extLst>
              <a:ext uri="{FF2B5EF4-FFF2-40B4-BE49-F238E27FC236}">
                <a16:creationId xmlns:a16="http://schemas.microsoft.com/office/drawing/2014/main" id="{15A421A4-09B0-4E32-A8B5-F6DEEE35F414}"/>
              </a:ext>
            </a:extLst>
          </p:cNvPr>
          <p:cNvSpPr/>
          <p:nvPr/>
        </p:nvSpPr>
        <p:spPr>
          <a:xfrm>
            <a:off x="8989839" y="345534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a:extLst>
              <a:ext uri="{FF2B5EF4-FFF2-40B4-BE49-F238E27FC236}">
                <a16:creationId xmlns:a16="http://schemas.microsoft.com/office/drawing/2014/main" id="{A01B821D-297E-4B62-930D-524D9845E316}"/>
              </a:ext>
            </a:extLst>
          </p:cNvPr>
          <p:cNvSpPr/>
          <p:nvPr/>
        </p:nvSpPr>
        <p:spPr>
          <a:xfrm>
            <a:off x="9161135" y="319701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7" name="Oval 206">
            <a:extLst>
              <a:ext uri="{FF2B5EF4-FFF2-40B4-BE49-F238E27FC236}">
                <a16:creationId xmlns:a16="http://schemas.microsoft.com/office/drawing/2014/main" id="{7F21FE32-F4D5-47A8-B7F8-2D0BD5EFD639}"/>
              </a:ext>
            </a:extLst>
          </p:cNvPr>
          <p:cNvSpPr/>
          <p:nvPr/>
        </p:nvSpPr>
        <p:spPr>
          <a:xfrm>
            <a:off x="8808472" y="321544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8" name="Oval 207">
            <a:extLst>
              <a:ext uri="{FF2B5EF4-FFF2-40B4-BE49-F238E27FC236}">
                <a16:creationId xmlns:a16="http://schemas.microsoft.com/office/drawing/2014/main" id="{92F0E338-4BE9-4542-B1A7-1BBBA9C6E686}"/>
              </a:ext>
            </a:extLst>
          </p:cNvPr>
          <p:cNvSpPr/>
          <p:nvPr/>
        </p:nvSpPr>
        <p:spPr>
          <a:xfrm>
            <a:off x="9281790" y="3634784"/>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9" name="Oval 208">
            <a:extLst>
              <a:ext uri="{FF2B5EF4-FFF2-40B4-BE49-F238E27FC236}">
                <a16:creationId xmlns:a16="http://schemas.microsoft.com/office/drawing/2014/main" id="{68AA5837-F984-42E0-9AE5-4BCDFAE99CBA}"/>
              </a:ext>
            </a:extLst>
          </p:cNvPr>
          <p:cNvSpPr/>
          <p:nvPr/>
        </p:nvSpPr>
        <p:spPr>
          <a:xfrm rot="10525662">
            <a:off x="8840327" y="363352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Oval 209">
            <a:extLst>
              <a:ext uri="{FF2B5EF4-FFF2-40B4-BE49-F238E27FC236}">
                <a16:creationId xmlns:a16="http://schemas.microsoft.com/office/drawing/2014/main" id="{AD833959-B4EC-4024-80A5-B4B44DA067D8}"/>
              </a:ext>
            </a:extLst>
          </p:cNvPr>
          <p:cNvSpPr/>
          <p:nvPr/>
        </p:nvSpPr>
        <p:spPr>
          <a:xfrm rot="10525662">
            <a:off x="8573311" y="382150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Oval 210">
            <a:extLst>
              <a:ext uri="{FF2B5EF4-FFF2-40B4-BE49-F238E27FC236}">
                <a16:creationId xmlns:a16="http://schemas.microsoft.com/office/drawing/2014/main" id="{EDF1B381-E984-4D42-B523-B44F6449DFDC}"/>
              </a:ext>
            </a:extLst>
          </p:cNvPr>
          <p:cNvSpPr/>
          <p:nvPr/>
        </p:nvSpPr>
        <p:spPr>
          <a:xfrm>
            <a:off x="8543484" y="364890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Oval 211">
            <a:extLst>
              <a:ext uri="{FF2B5EF4-FFF2-40B4-BE49-F238E27FC236}">
                <a16:creationId xmlns:a16="http://schemas.microsoft.com/office/drawing/2014/main" id="{6F37B34E-12C2-4ECE-9E05-026F74145CCD}"/>
              </a:ext>
            </a:extLst>
          </p:cNvPr>
          <p:cNvSpPr/>
          <p:nvPr/>
        </p:nvSpPr>
        <p:spPr>
          <a:xfrm>
            <a:off x="8926958" y="363664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Oval 212">
            <a:extLst>
              <a:ext uri="{FF2B5EF4-FFF2-40B4-BE49-F238E27FC236}">
                <a16:creationId xmlns:a16="http://schemas.microsoft.com/office/drawing/2014/main" id="{49B259A7-074C-4404-BBB9-437DF6B4C92F}"/>
              </a:ext>
            </a:extLst>
          </p:cNvPr>
          <p:cNvSpPr/>
          <p:nvPr/>
        </p:nvSpPr>
        <p:spPr>
          <a:xfrm>
            <a:off x="8117940" y="288317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Oval 213">
            <a:extLst>
              <a:ext uri="{FF2B5EF4-FFF2-40B4-BE49-F238E27FC236}">
                <a16:creationId xmlns:a16="http://schemas.microsoft.com/office/drawing/2014/main" id="{BBF12F9D-DCBF-4883-913A-650E8008858A}"/>
              </a:ext>
            </a:extLst>
          </p:cNvPr>
          <p:cNvSpPr/>
          <p:nvPr/>
        </p:nvSpPr>
        <p:spPr>
          <a:xfrm>
            <a:off x="8810500" y="334318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Oval 214">
            <a:extLst>
              <a:ext uri="{FF2B5EF4-FFF2-40B4-BE49-F238E27FC236}">
                <a16:creationId xmlns:a16="http://schemas.microsoft.com/office/drawing/2014/main" id="{3DDF5FF5-D64D-46A0-8F94-3D53140468F4}"/>
              </a:ext>
            </a:extLst>
          </p:cNvPr>
          <p:cNvSpPr/>
          <p:nvPr/>
        </p:nvSpPr>
        <p:spPr>
          <a:xfrm>
            <a:off x="8543484" y="353117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Oval 215">
            <a:extLst>
              <a:ext uri="{FF2B5EF4-FFF2-40B4-BE49-F238E27FC236}">
                <a16:creationId xmlns:a16="http://schemas.microsoft.com/office/drawing/2014/main" id="{98EBC6B5-9DCB-4B44-B1EC-A9292ED3DDAE}"/>
              </a:ext>
            </a:extLst>
          </p:cNvPr>
          <p:cNvSpPr/>
          <p:nvPr/>
        </p:nvSpPr>
        <p:spPr>
          <a:xfrm>
            <a:off x="9023719" y="370245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Oval 216">
            <a:extLst>
              <a:ext uri="{FF2B5EF4-FFF2-40B4-BE49-F238E27FC236}">
                <a16:creationId xmlns:a16="http://schemas.microsoft.com/office/drawing/2014/main" id="{70B744A1-A942-4865-9667-92D3066EEF28}"/>
              </a:ext>
            </a:extLst>
          </p:cNvPr>
          <p:cNvSpPr/>
          <p:nvPr/>
        </p:nvSpPr>
        <p:spPr>
          <a:xfrm>
            <a:off x="8160693" y="3350058"/>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Oval 217">
            <a:extLst>
              <a:ext uri="{FF2B5EF4-FFF2-40B4-BE49-F238E27FC236}">
                <a16:creationId xmlns:a16="http://schemas.microsoft.com/office/drawing/2014/main" id="{AE370B4E-008D-4E62-BF8A-482DC61AB0C5}"/>
              </a:ext>
            </a:extLst>
          </p:cNvPr>
          <p:cNvSpPr/>
          <p:nvPr/>
        </p:nvSpPr>
        <p:spPr>
          <a:xfrm>
            <a:off x="9740074" y="4550196"/>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Oval 218">
            <a:extLst>
              <a:ext uri="{FF2B5EF4-FFF2-40B4-BE49-F238E27FC236}">
                <a16:creationId xmlns:a16="http://schemas.microsoft.com/office/drawing/2014/main" id="{69E237A4-1396-472C-806D-875DDFCB13B8}"/>
              </a:ext>
            </a:extLst>
          </p:cNvPr>
          <p:cNvSpPr/>
          <p:nvPr/>
        </p:nvSpPr>
        <p:spPr>
          <a:xfrm>
            <a:off x="9508871" y="381610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Oval 219">
            <a:extLst>
              <a:ext uri="{FF2B5EF4-FFF2-40B4-BE49-F238E27FC236}">
                <a16:creationId xmlns:a16="http://schemas.microsoft.com/office/drawing/2014/main" id="{D8F5FBB5-81E8-4F33-A54D-7E13ABDB6B24}"/>
              </a:ext>
            </a:extLst>
          </p:cNvPr>
          <p:cNvSpPr/>
          <p:nvPr/>
        </p:nvSpPr>
        <p:spPr>
          <a:xfrm>
            <a:off x="10372580" y="397513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Oval 220">
            <a:extLst>
              <a:ext uri="{FF2B5EF4-FFF2-40B4-BE49-F238E27FC236}">
                <a16:creationId xmlns:a16="http://schemas.microsoft.com/office/drawing/2014/main" id="{D0770A3B-311A-453C-925B-DD6C504F996E}"/>
              </a:ext>
            </a:extLst>
          </p:cNvPr>
          <p:cNvSpPr/>
          <p:nvPr/>
        </p:nvSpPr>
        <p:spPr>
          <a:xfrm>
            <a:off x="10256122" y="368167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Oval 221">
            <a:extLst>
              <a:ext uri="{FF2B5EF4-FFF2-40B4-BE49-F238E27FC236}">
                <a16:creationId xmlns:a16="http://schemas.microsoft.com/office/drawing/2014/main" id="{D78DA83F-708A-4118-A1AE-56CFFC874CD8}"/>
              </a:ext>
            </a:extLst>
          </p:cNvPr>
          <p:cNvSpPr/>
          <p:nvPr/>
        </p:nvSpPr>
        <p:spPr>
          <a:xfrm>
            <a:off x="8233051" y="377737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Oval 224">
            <a:extLst>
              <a:ext uri="{FF2B5EF4-FFF2-40B4-BE49-F238E27FC236}">
                <a16:creationId xmlns:a16="http://schemas.microsoft.com/office/drawing/2014/main" id="{E5BAF726-3D7E-4DFA-9E27-3854EF71EF49}"/>
              </a:ext>
            </a:extLst>
          </p:cNvPr>
          <p:cNvSpPr/>
          <p:nvPr/>
        </p:nvSpPr>
        <p:spPr>
          <a:xfrm>
            <a:off x="9657401" y="413898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Oval 225">
            <a:extLst>
              <a:ext uri="{FF2B5EF4-FFF2-40B4-BE49-F238E27FC236}">
                <a16:creationId xmlns:a16="http://schemas.microsoft.com/office/drawing/2014/main" id="{3F881AF3-0D07-4A46-90EC-6797AA249E77}"/>
              </a:ext>
            </a:extLst>
          </p:cNvPr>
          <p:cNvSpPr/>
          <p:nvPr/>
        </p:nvSpPr>
        <p:spPr>
          <a:xfrm>
            <a:off x="10130719" y="4558326"/>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Oval 226">
            <a:extLst>
              <a:ext uri="{FF2B5EF4-FFF2-40B4-BE49-F238E27FC236}">
                <a16:creationId xmlns:a16="http://schemas.microsoft.com/office/drawing/2014/main" id="{1B719726-26A0-4F69-BF49-357B4E6EF374}"/>
              </a:ext>
            </a:extLst>
          </p:cNvPr>
          <p:cNvSpPr/>
          <p:nvPr/>
        </p:nvSpPr>
        <p:spPr>
          <a:xfrm rot="10525662">
            <a:off x="9689256" y="455706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C9B3891B-2519-4F89-829C-871B3E6051E2}"/>
              </a:ext>
            </a:extLst>
          </p:cNvPr>
          <p:cNvSpPr/>
          <p:nvPr/>
        </p:nvSpPr>
        <p:spPr>
          <a:xfrm>
            <a:off x="9617594" y="429906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8F0B3C5F-25CE-40C5-8DB0-F9983989381F}"/>
              </a:ext>
            </a:extLst>
          </p:cNvPr>
          <p:cNvSpPr/>
          <p:nvPr/>
        </p:nvSpPr>
        <p:spPr>
          <a:xfrm>
            <a:off x="8907970" y="442682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Oval 233">
            <a:extLst>
              <a:ext uri="{FF2B5EF4-FFF2-40B4-BE49-F238E27FC236}">
                <a16:creationId xmlns:a16="http://schemas.microsoft.com/office/drawing/2014/main" id="{F0F53AD3-7E6B-4B08-8E0E-46EF4B3B8ED3}"/>
              </a:ext>
            </a:extLst>
          </p:cNvPr>
          <p:cNvSpPr/>
          <p:nvPr/>
        </p:nvSpPr>
        <p:spPr>
          <a:xfrm>
            <a:off x="10139664" y="432028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Oval 235">
            <a:extLst>
              <a:ext uri="{FF2B5EF4-FFF2-40B4-BE49-F238E27FC236}">
                <a16:creationId xmlns:a16="http://schemas.microsoft.com/office/drawing/2014/main" id="{E45A6A6E-D0BD-4865-9962-9484013F6B12}"/>
              </a:ext>
            </a:extLst>
          </p:cNvPr>
          <p:cNvSpPr/>
          <p:nvPr/>
        </p:nvSpPr>
        <p:spPr>
          <a:xfrm>
            <a:off x="10472632" y="4301851"/>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Oval 236">
            <a:extLst>
              <a:ext uri="{FF2B5EF4-FFF2-40B4-BE49-F238E27FC236}">
                <a16:creationId xmlns:a16="http://schemas.microsoft.com/office/drawing/2014/main" id="{C4CC7005-A3E3-43E9-8014-8558D9B3E363}"/>
              </a:ext>
            </a:extLst>
          </p:cNvPr>
          <p:cNvSpPr/>
          <p:nvPr/>
        </p:nvSpPr>
        <p:spPr>
          <a:xfrm>
            <a:off x="10313268" y="436115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Oval 237">
            <a:extLst>
              <a:ext uri="{FF2B5EF4-FFF2-40B4-BE49-F238E27FC236}">
                <a16:creationId xmlns:a16="http://schemas.microsoft.com/office/drawing/2014/main" id="{FDFA5507-0D4E-425C-9E22-6625679C06D5}"/>
              </a:ext>
            </a:extLst>
          </p:cNvPr>
          <p:cNvSpPr/>
          <p:nvPr/>
        </p:nvSpPr>
        <p:spPr>
          <a:xfrm>
            <a:off x="10060651" y="356200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9" name="Oval 238">
            <a:extLst>
              <a:ext uri="{FF2B5EF4-FFF2-40B4-BE49-F238E27FC236}">
                <a16:creationId xmlns:a16="http://schemas.microsoft.com/office/drawing/2014/main" id="{E375043B-E710-4892-B444-390E89EC87BA}"/>
              </a:ext>
            </a:extLst>
          </p:cNvPr>
          <p:cNvSpPr/>
          <p:nvPr/>
        </p:nvSpPr>
        <p:spPr>
          <a:xfrm>
            <a:off x="9490828" y="186644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0" name="Oval 239">
            <a:extLst>
              <a:ext uri="{FF2B5EF4-FFF2-40B4-BE49-F238E27FC236}">
                <a16:creationId xmlns:a16="http://schemas.microsoft.com/office/drawing/2014/main" id="{2349B3E9-A636-4F17-A8BF-ECAF3E9D5D65}"/>
              </a:ext>
            </a:extLst>
          </p:cNvPr>
          <p:cNvSpPr/>
          <p:nvPr/>
        </p:nvSpPr>
        <p:spPr>
          <a:xfrm>
            <a:off x="10286777" y="418386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Oval 242">
            <a:extLst>
              <a:ext uri="{FF2B5EF4-FFF2-40B4-BE49-F238E27FC236}">
                <a16:creationId xmlns:a16="http://schemas.microsoft.com/office/drawing/2014/main" id="{A015E754-5069-491F-A81C-2243611C2313}"/>
              </a:ext>
            </a:extLst>
          </p:cNvPr>
          <p:cNvSpPr/>
          <p:nvPr/>
        </p:nvSpPr>
        <p:spPr>
          <a:xfrm>
            <a:off x="9698135" y="3707423"/>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4" name="Oval 243">
            <a:extLst>
              <a:ext uri="{FF2B5EF4-FFF2-40B4-BE49-F238E27FC236}">
                <a16:creationId xmlns:a16="http://schemas.microsoft.com/office/drawing/2014/main" id="{5404D545-CCB5-4E9C-8B7E-5DFF146932D0}"/>
              </a:ext>
            </a:extLst>
          </p:cNvPr>
          <p:cNvSpPr/>
          <p:nvPr/>
        </p:nvSpPr>
        <p:spPr>
          <a:xfrm>
            <a:off x="9345472" y="3725854"/>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6" name="Oval 245">
            <a:extLst>
              <a:ext uri="{FF2B5EF4-FFF2-40B4-BE49-F238E27FC236}">
                <a16:creationId xmlns:a16="http://schemas.microsoft.com/office/drawing/2014/main" id="{1FD8273E-FFE9-4EFC-8AE7-08BB65EBA3FA}"/>
              </a:ext>
            </a:extLst>
          </p:cNvPr>
          <p:cNvSpPr/>
          <p:nvPr/>
        </p:nvSpPr>
        <p:spPr>
          <a:xfrm rot="10525662">
            <a:off x="8840025" y="4120736"/>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2C765A4A-4A56-4D7E-8C84-7BDBF2B7E455}"/>
              </a:ext>
            </a:extLst>
          </p:cNvPr>
          <p:cNvSpPr/>
          <p:nvPr/>
        </p:nvSpPr>
        <p:spPr>
          <a:xfrm rot="10525662">
            <a:off x="9377327" y="414393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8" name="Oval 247">
            <a:extLst>
              <a:ext uri="{FF2B5EF4-FFF2-40B4-BE49-F238E27FC236}">
                <a16:creationId xmlns:a16="http://schemas.microsoft.com/office/drawing/2014/main" id="{B5EB7643-5D46-4779-8B72-DF6EE1F82BF6}"/>
              </a:ext>
            </a:extLst>
          </p:cNvPr>
          <p:cNvSpPr/>
          <p:nvPr/>
        </p:nvSpPr>
        <p:spPr>
          <a:xfrm rot="10525662">
            <a:off x="9749545" y="1750691"/>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0" name="Oval 249">
            <a:extLst>
              <a:ext uri="{FF2B5EF4-FFF2-40B4-BE49-F238E27FC236}">
                <a16:creationId xmlns:a16="http://schemas.microsoft.com/office/drawing/2014/main" id="{218D6597-9AA6-4371-9C30-0CAF345C7EEA}"/>
              </a:ext>
            </a:extLst>
          </p:cNvPr>
          <p:cNvSpPr/>
          <p:nvPr/>
        </p:nvSpPr>
        <p:spPr>
          <a:xfrm>
            <a:off x="8167194" y="352193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Oval 250">
            <a:extLst>
              <a:ext uri="{FF2B5EF4-FFF2-40B4-BE49-F238E27FC236}">
                <a16:creationId xmlns:a16="http://schemas.microsoft.com/office/drawing/2014/main" id="{C083AB00-BA8E-456A-BE0F-6983A356475A}"/>
              </a:ext>
            </a:extLst>
          </p:cNvPr>
          <p:cNvSpPr/>
          <p:nvPr/>
        </p:nvSpPr>
        <p:spPr>
          <a:xfrm>
            <a:off x="9635254" y="3888720"/>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Oval 251">
            <a:extLst>
              <a:ext uri="{FF2B5EF4-FFF2-40B4-BE49-F238E27FC236}">
                <a16:creationId xmlns:a16="http://schemas.microsoft.com/office/drawing/2014/main" id="{27676B63-E800-4422-86C9-2504D25375E5}"/>
              </a:ext>
            </a:extLst>
          </p:cNvPr>
          <p:cNvSpPr/>
          <p:nvPr/>
        </p:nvSpPr>
        <p:spPr>
          <a:xfrm>
            <a:off x="9347500" y="3853597"/>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3" name="Oval 252">
            <a:extLst>
              <a:ext uri="{FF2B5EF4-FFF2-40B4-BE49-F238E27FC236}">
                <a16:creationId xmlns:a16="http://schemas.microsoft.com/office/drawing/2014/main" id="{CFF7ACB4-98B1-4135-81BF-2AFC9C2D06C2}"/>
              </a:ext>
            </a:extLst>
          </p:cNvPr>
          <p:cNvSpPr/>
          <p:nvPr/>
        </p:nvSpPr>
        <p:spPr>
          <a:xfrm>
            <a:off x="10115489" y="3942275"/>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4" name="Oval 253">
            <a:extLst>
              <a:ext uri="{FF2B5EF4-FFF2-40B4-BE49-F238E27FC236}">
                <a16:creationId xmlns:a16="http://schemas.microsoft.com/office/drawing/2014/main" id="{016D9AF9-C72F-4067-A1F6-B426017D48D2}"/>
              </a:ext>
            </a:extLst>
          </p:cNvPr>
          <p:cNvSpPr/>
          <p:nvPr/>
        </p:nvSpPr>
        <p:spPr>
          <a:xfrm>
            <a:off x="9827735" y="3907152"/>
            <a:ext cx="232917" cy="268863"/>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5" name="Oval 254">
            <a:extLst>
              <a:ext uri="{FF2B5EF4-FFF2-40B4-BE49-F238E27FC236}">
                <a16:creationId xmlns:a16="http://schemas.microsoft.com/office/drawing/2014/main" id="{ACD685D7-3A15-40DF-9572-00684CA80A82}"/>
              </a:ext>
            </a:extLst>
          </p:cNvPr>
          <p:cNvSpPr/>
          <p:nvPr/>
        </p:nvSpPr>
        <p:spPr>
          <a:xfrm>
            <a:off x="9680468" y="3717434"/>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Oval 255">
            <a:extLst>
              <a:ext uri="{FF2B5EF4-FFF2-40B4-BE49-F238E27FC236}">
                <a16:creationId xmlns:a16="http://schemas.microsoft.com/office/drawing/2014/main" id="{B61118E9-7ACD-486B-A9B1-A8C8DC364B4B}"/>
              </a:ext>
            </a:extLst>
          </p:cNvPr>
          <p:cNvSpPr/>
          <p:nvPr/>
        </p:nvSpPr>
        <p:spPr>
          <a:xfrm>
            <a:off x="10427719" y="3583003"/>
            <a:ext cx="152400" cy="251708"/>
          </a:xfrm>
          <a:prstGeom prst="ellipse">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Oval 258">
            <a:extLst>
              <a:ext uri="{FF2B5EF4-FFF2-40B4-BE49-F238E27FC236}">
                <a16:creationId xmlns:a16="http://schemas.microsoft.com/office/drawing/2014/main" id="{2BCE70A1-8097-4C6B-9142-80FF599E77B8}"/>
              </a:ext>
            </a:extLst>
          </p:cNvPr>
          <p:cNvSpPr/>
          <p:nvPr/>
        </p:nvSpPr>
        <p:spPr>
          <a:xfrm>
            <a:off x="5771358" y="2146148"/>
            <a:ext cx="147052" cy="208767"/>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4" name="Oval 263">
            <a:extLst>
              <a:ext uri="{FF2B5EF4-FFF2-40B4-BE49-F238E27FC236}">
                <a16:creationId xmlns:a16="http://schemas.microsoft.com/office/drawing/2014/main" id="{51445A06-088B-4E5D-ADB0-41581B396403}"/>
              </a:ext>
            </a:extLst>
          </p:cNvPr>
          <p:cNvSpPr/>
          <p:nvPr/>
        </p:nvSpPr>
        <p:spPr>
          <a:xfrm>
            <a:off x="4768000" y="1877072"/>
            <a:ext cx="147052" cy="208767"/>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5" name="Oval 264">
            <a:extLst>
              <a:ext uri="{FF2B5EF4-FFF2-40B4-BE49-F238E27FC236}">
                <a16:creationId xmlns:a16="http://schemas.microsoft.com/office/drawing/2014/main" id="{748C504D-CA78-4B9A-AFF5-7DE654F456C8}"/>
              </a:ext>
            </a:extLst>
          </p:cNvPr>
          <p:cNvSpPr/>
          <p:nvPr/>
        </p:nvSpPr>
        <p:spPr>
          <a:xfrm>
            <a:off x="6657518" y="2635280"/>
            <a:ext cx="108572" cy="172330"/>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2" name="Oval 281">
            <a:extLst>
              <a:ext uri="{FF2B5EF4-FFF2-40B4-BE49-F238E27FC236}">
                <a16:creationId xmlns:a16="http://schemas.microsoft.com/office/drawing/2014/main" id="{8FC86F13-756D-4B39-863A-D43B5367E155}"/>
              </a:ext>
            </a:extLst>
          </p:cNvPr>
          <p:cNvSpPr/>
          <p:nvPr/>
        </p:nvSpPr>
        <p:spPr>
          <a:xfrm>
            <a:off x="6503593" y="1875078"/>
            <a:ext cx="96218" cy="195446"/>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3" name="Oval 282">
            <a:extLst>
              <a:ext uri="{FF2B5EF4-FFF2-40B4-BE49-F238E27FC236}">
                <a16:creationId xmlns:a16="http://schemas.microsoft.com/office/drawing/2014/main" id="{96D93B67-8637-4AC8-9FBD-3C324C2237E0}"/>
              </a:ext>
            </a:extLst>
          </p:cNvPr>
          <p:cNvSpPr/>
          <p:nvPr/>
        </p:nvSpPr>
        <p:spPr>
          <a:xfrm>
            <a:off x="5539445" y="2961670"/>
            <a:ext cx="71040" cy="161334"/>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6" name="Oval 285">
            <a:extLst>
              <a:ext uri="{FF2B5EF4-FFF2-40B4-BE49-F238E27FC236}">
                <a16:creationId xmlns:a16="http://schemas.microsoft.com/office/drawing/2014/main" id="{00C02658-0A95-49F6-BB8F-BE201AAF8B04}"/>
              </a:ext>
            </a:extLst>
          </p:cNvPr>
          <p:cNvSpPr/>
          <p:nvPr/>
        </p:nvSpPr>
        <p:spPr>
          <a:xfrm rot="10525662">
            <a:off x="5400936" y="2508561"/>
            <a:ext cx="232917" cy="268863"/>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7" name="Oval 286">
            <a:extLst>
              <a:ext uri="{FF2B5EF4-FFF2-40B4-BE49-F238E27FC236}">
                <a16:creationId xmlns:a16="http://schemas.microsoft.com/office/drawing/2014/main" id="{D8DDD3FE-C6FC-4EF5-AA2D-AC42E23AA48A}"/>
              </a:ext>
            </a:extLst>
          </p:cNvPr>
          <p:cNvSpPr/>
          <p:nvPr/>
        </p:nvSpPr>
        <p:spPr>
          <a:xfrm rot="10525662">
            <a:off x="6972363" y="3575878"/>
            <a:ext cx="232917" cy="268863"/>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7" name="Oval 296">
            <a:extLst>
              <a:ext uri="{FF2B5EF4-FFF2-40B4-BE49-F238E27FC236}">
                <a16:creationId xmlns:a16="http://schemas.microsoft.com/office/drawing/2014/main" id="{96FB47EA-74D0-4FF2-AD17-F58BC0ABC454}"/>
              </a:ext>
            </a:extLst>
          </p:cNvPr>
          <p:cNvSpPr/>
          <p:nvPr/>
        </p:nvSpPr>
        <p:spPr>
          <a:xfrm rot="10525662">
            <a:off x="6593228" y="2310311"/>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8" name="Oval 297">
            <a:extLst>
              <a:ext uri="{FF2B5EF4-FFF2-40B4-BE49-F238E27FC236}">
                <a16:creationId xmlns:a16="http://schemas.microsoft.com/office/drawing/2014/main" id="{1ECA3A8F-58D5-414D-B30B-99D78E18E26C}"/>
              </a:ext>
            </a:extLst>
          </p:cNvPr>
          <p:cNvSpPr/>
          <p:nvPr/>
        </p:nvSpPr>
        <p:spPr>
          <a:xfrm rot="10525662">
            <a:off x="6740746" y="2052927"/>
            <a:ext cx="96218" cy="195446"/>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9" name="Oval 298">
            <a:extLst>
              <a:ext uri="{FF2B5EF4-FFF2-40B4-BE49-F238E27FC236}">
                <a16:creationId xmlns:a16="http://schemas.microsoft.com/office/drawing/2014/main" id="{51EA3BC4-EED4-4673-9FC7-F26FB1A2616E}"/>
              </a:ext>
            </a:extLst>
          </p:cNvPr>
          <p:cNvSpPr/>
          <p:nvPr/>
        </p:nvSpPr>
        <p:spPr>
          <a:xfrm rot="10525662">
            <a:off x="6656301" y="1663066"/>
            <a:ext cx="96218" cy="195446"/>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2" name="Oval 311">
            <a:extLst>
              <a:ext uri="{FF2B5EF4-FFF2-40B4-BE49-F238E27FC236}">
                <a16:creationId xmlns:a16="http://schemas.microsoft.com/office/drawing/2014/main" id="{2A2DEA9C-7E38-4107-B24C-98FAEE8FE2CA}"/>
              </a:ext>
            </a:extLst>
          </p:cNvPr>
          <p:cNvSpPr/>
          <p:nvPr/>
        </p:nvSpPr>
        <p:spPr>
          <a:xfrm>
            <a:off x="6541955" y="2023076"/>
            <a:ext cx="96218" cy="195446"/>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3" name="Oval 312">
            <a:extLst>
              <a:ext uri="{FF2B5EF4-FFF2-40B4-BE49-F238E27FC236}">
                <a16:creationId xmlns:a16="http://schemas.microsoft.com/office/drawing/2014/main" id="{C3C3BB63-9979-4E5D-AC0C-89E158169240}"/>
              </a:ext>
            </a:extLst>
          </p:cNvPr>
          <p:cNvSpPr/>
          <p:nvPr/>
        </p:nvSpPr>
        <p:spPr>
          <a:xfrm>
            <a:off x="6713251" y="1764743"/>
            <a:ext cx="96218" cy="195446"/>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4" name="Oval 313">
            <a:extLst>
              <a:ext uri="{FF2B5EF4-FFF2-40B4-BE49-F238E27FC236}">
                <a16:creationId xmlns:a16="http://schemas.microsoft.com/office/drawing/2014/main" id="{9171C38E-E6CC-447A-8E23-6C963DE9DE8C}"/>
              </a:ext>
            </a:extLst>
          </p:cNvPr>
          <p:cNvSpPr/>
          <p:nvPr/>
        </p:nvSpPr>
        <p:spPr>
          <a:xfrm>
            <a:off x="6425497" y="1729620"/>
            <a:ext cx="96218" cy="195446"/>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3" name="Oval 322">
            <a:extLst>
              <a:ext uri="{FF2B5EF4-FFF2-40B4-BE49-F238E27FC236}">
                <a16:creationId xmlns:a16="http://schemas.microsoft.com/office/drawing/2014/main" id="{63C4D923-AF9A-4327-BFE6-90CE9C0DA2BA}"/>
              </a:ext>
            </a:extLst>
          </p:cNvPr>
          <p:cNvSpPr/>
          <p:nvPr/>
        </p:nvSpPr>
        <p:spPr>
          <a:xfrm>
            <a:off x="5401501" y="3614666"/>
            <a:ext cx="108572" cy="172330"/>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6" name="Oval 325">
            <a:extLst>
              <a:ext uri="{FF2B5EF4-FFF2-40B4-BE49-F238E27FC236}">
                <a16:creationId xmlns:a16="http://schemas.microsoft.com/office/drawing/2014/main" id="{2A56E570-55F8-431B-90CE-4B09FD1E882A}"/>
              </a:ext>
            </a:extLst>
          </p:cNvPr>
          <p:cNvSpPr/>
          <p:nvPr/>
        </p:nvSpPr>
        <p:spPr>
          <a:xfrm>
            <a:off x="6578611" y="3307633"/>
            <a:ext cx="71040" cy="161334"/>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8" name="Oval 327">
            <a:extLst>
              <a:ext uri="{FF2B5EF4-FFF2-40B4-BE49-F238E27FC236}">
                <a16:creationId xmlns:a16="http://schemas.microsoft.com/office/drawing/2014/main" id="{AD656FEF-701B-4774-8EAF-3BD12B4F167E}"/>
              </a:ext>
            </a:extLst>
          </p:cNvPr>
          <p:cNvSpPr/>
          <p:nvPr/>
        </p:nvSpPr>
        <p:spPr>
          <a:xfrm>
            <a:off x="5391800" y="2244054"/>
            <a:ext cx="96218" cy="195446"/>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9" name="Oval 328">
            <a:extLst>
              <a:ext uri="{FF2B5EF4-FFF2-40B4-BE49-F238E27FC236}">
                <a16:creationId xmlns:a16="http://schemas.microsoft.com/office/drawing/2014/main" id="{521E0821-071B-4CBE-905A-6A38E00AD48C}"/>
              </a:ext>
            </a:extLst>
          </p:cNvPr>
          <p:cNvSpPr/>
          <p:nvPr/>
        </p:nvSpPr>
        <p:spPr>
          <a:xfrm>
            <a:off x="5921450" y="2861514"/>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4" name="Oval 333">
            <a:extLst>
              <a:ext uri="{FF2B5EF4-FFF2-40B4-BE49-F238E27FC236}">
                <a16:creationId xmlns:a16="http://schemas.microsoft.com/office/drawing/2014/main" id="{7D4C07F3-1264-45CC-B4B9-AD08285AE56E}"/>
              </a:ext>
            </a:extLst>
          </p:cNvPr>
          <p:cNvSpPr/>
          <p:nvPr/>
        </p:nvSpPr>
        <p:spPr>
          <a:xfrm>
            <a:off x="7157115" y="2875524"/>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Oval 334">
            <a:extLst>
              <a:ext uri="{FF2B5EF4-FFF2-40B4-BE49-F238E27FC236}">
                <a16:creationId xmlns:a16="http://schemas.microsoft.com/office/drawing/2014/main" id="{8BBFD6B9-4992-486E-887D-92A63B0533B5}"/>
              </a:ext>
            </a:extLst>
          </p:cNvPr>
          <p:cNvSpPr/>
          <p:nvPr/>
        </p:nvSpPr>
        <p:spPr>
          <a:xfrm>
            <a:off x="6157790" y="3020578"/>
            <a:ext cx="232917" cy="268863"/>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6" name="Oval 335">
            <a:extLst>
              <a:ext uri="{FF2B5EF4-FFF2-40B4-BE49-F238E27FC236}">
                <a16:creationId xmlns:a16="http://schemas.microsoft.com/office/drawing/2014/main" id="{2F4712C4-1EC5-49CF-8B7E-A00D1773F3CD}"/>
              </a:ext>
            </a:extLst>
          </p:cNvPr>
          <p:cNvSpPr/>
          <p:nvPr/>
        </p:nvSpPr>
        <p:spPr>
          <a:xfrm>
            <a:off x="6834133" y="3256670"/>
            <a:ext cx="108572" cy="172330"/>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8" name="Oval 337">
            <a:extLst>
              <a:ext uri="{FF2B5EF4-FFF2-40B4-BE49-F238E27FC236}">
                <a16:creationId xmlns:a16="http://schemas.microsoft.com/office/drawing/2014/main" id="{B0D853B3-1B4D-45C6-AA5E-EE9CB2521A59}"/>
              </a:ext>
            </a:extLst>
          </p:cNvPr>
          <p:cNvSpPr/>
          <p:nvPr/>
        </p:nvSpPr>
        <p:spPr>
          <a:xfrm>
            <a:off x="6397177" y="2657418"/>
            <a:ext cx="108572" cy="172330"/>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1" name="Oval 340">
            <a:extLst>
              <a:ext uri="{FF2B5EF4-FFF2-40B4-BE49-F238E27FC236}">
                <a16:creationId xmlns:a16="http://schemas.microsoft.com/office/drawing/2014/main" id="{C66065F8-3D45-48BB-9C9E-53B16B12478D}"/>
              </a:ext>
            </a:extLst>
          </p:cNvPr>
          <p:cNvSpPr/>
          <p:nvPr/>
        </p:nvSpPr>
        <p:spPr>
          <a:xfrm>
            <a:off x="6646143" y="2836856"/>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Oval 348">
            <a:extLst>
              <a:ext uri="{FF2B5EF4-FFF2-40B4-BE49-F238E27FC236}">
                <a16:creationId xmlns:a16="http://schemas.microsoft.com/office/drawing/2014/main" id="{380D59A9-8EA6-46A8-A250-B868B92F1F0F}"/>
              </a:ext>
            </a:extLst>
          </p:cNvPr>
          <p:cNvSpPr/>
          <p:nvPr/>
        </p:nvSpPr>
        <p:spPr>
          <a:xfrm rot="10525662">
            <a:off x="7011608" y="2919467"/>
            <a:ext cx="108572" cy="172330"/>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0" name="Oval 349">
            <a:extLst>
              <a:ext uri="{FF2B5EF4-FFF2-40B4-BE49-F238E27FC236}">
                <a16:creationId xmlns:a16="http://schemas.microsoft.com/office/drawing/2014/main" id="{A2CF32FA-DDA8-40C4-AD82-57DFD1507C2D}"/>
              </a:ext>
            </a:extLst>
          </p:cNvPr>
          <p:cNvSpPr/>
          <p:nvPr/>
        </p:nvSpPr>
        <p:spPr>
          <a:xfrm rot="10525662">
            <a:off x="6403434" y="1980693"/>
            <a:ext cx="147052" cy="208767"/>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1" name="Oval 350">
            <a:extLst>
              <a:ext uri="{FF2B5EF4-FFF2-40B4-BE49-F238E27FC236}">
                <a16:creationId xmlns:a16="http://schemas.microsoft.com/office/drawing/2014/main" id="{419BDF4E-E803-492C-8625-19BE506FEE4E}"/>
              </a:ext>
            </a:extLst>
          </p:cNvPr>
          <p:cNvSpPr/>
          <p:nvPr/>
        </p:nvSpPr>
        <p:spPr>
          <a:xfrm rot="10525662">
            <a:off x="7014151" y="2867616"/>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7" name="Oval 356">
            <a:extLst>
              <a:ext uri="{FF2B5EF4-FFF2-40B4-BE49-F238E27FC236}">
                <a16:creationId xmlns:a16="http://schemas.microsoft.com/office/drawing/2014/main" id="{EBF018B1-2707-43FB-A5E0-A004950AF320}"/>
              </a:ext>
            </a:extLst>
          </p:cNvPr>
          <p:cNvSpPr/>
          <p:nvPr/>
        </p:nvSpPr>
        <p:spPr>
          <a:xfrm>
            <a:off x="6951898" y="2035588"/>
            <a:ext cx="147052" cy="208767"/>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8" name="Oval 357">
            <a:extLst>
              <a:ext uri="{FF2B5EF4-FFF2-40B4-BE49-F238E27FC236}">
                <a16:creationId xmlns:a16="http://schemas.microsoft.com/office/drawing/2014/main" id="{FEC75E77-D8D1-4908-B2FE-BE0DBB498D0F}"/>
              </a:ext>
            </a:extLst>
          </p:cNvPr>
          <p:cNvSpPr/>
          <p:nvPr/>
        </p:nvSpPr>
        <p:spPr>
          <a:xfrm>
            <a:off x="6814531" y="2892270"/>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9" name="Oval 358">
            <a:extLst>
              <a:ext uri="{FF2B5EF4-FFF2-40B4-BE49-F238E27FC236}">
                <a16:creationId xmlns:a16="http://schemas.microsoft.com/office/drawing/2014/main" id="{F01244A1-968D-49F1-8945-6E9E0F10DBAB}"/>
              </a:ext>
            </a:extLst>
          </p:cNvPr>
          <p:cNvSpPr/>
          <p:nvPr/>
        </p:nvSpPr>
        <p:spPr>
          <a:xfrm>
            <a:off x="5864957" y="1392600"/>
            <a:ext cx="147052" cy="208767"/>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1" name="Oval 360">
            <a:extLst>
              <a:ext uri="{FF2B5EF4-FFF2-40B4-BE49-F238E27FC236}">
                <a16:creationId xmlns:a16="http://schemas.microsoft.com/office/drawing/2014/main" id="{9D6A927F-6717-476B-822E-E0524293D814}"/>
              </a:ext>
            </a:extLst>
          </p:cNvPr>
          <p:cNvSpPr/>
          <p:nvPr/>
        </p:nvSpPr>
        <p:spPr>
          <a:xfrm>
            <a:off x="7095145" y="2343891"/>
            <a:ext cx="162765" cy="14738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Oval 362">
            <a:extLst>
              <a:ext uri="{FF2B5EF4-FFF2-40B4-BE49-F238E27FC236}">
                <a16:creationId xmlns:a16="http://schemas.microsoft.com/office/drawing/2014/main" id="{B5220C4E-A4D4-464A-A77A-ABA008D1A14B}"/>
              </a:ext>
            </a:extLst>
          </p:cNvPr>
          <p:cNvSpPr/>
          <p:nvPr/>
        </p:nvSpPr>
        <p:spPr>
          <a:xfrm>
            <a:off x="6982878" y="3119290"/>
            <a:ext cx="152400" cy="251708"/>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5" name="Oval 384">
            <a:extLst>
              <a:ext uri="{FF2B5EF4-FFF2-40B4-BE49-F238E27FC236}">
                <a16:creationId xmlns:a16="http://schemas.microsoft.com/office/drawing/2014/main" id="{67AF7A4C-6BF6-4F4F-8530-0EC4152956F3}"/>
              </a:ext>
            </a:extLst>
          </p:cNvPr>
          <p:cNvSpPr/>
          <p:nvPr/>
        </p:nvSpPr>
        <p:spPr>
          <a:xfrm rot="10525662">
            <a:off x="6420391" y="3029257"/>
            <a:ext cx="71040" cy="161334"/>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2" name="Oval 391">
            <a:extLst>
              <a:ext uri="{FF2B5EF4-FFF2-40B4-BE49-F238E27FC236}">
                <a16:creationId xmlns:a16="http://schemas.microsoft.com/office/drawing/2014/main" id="{A5548457-E8B7-48C3-A942-80A3BE71315A}"/>
              </a:ext>
            </a:extLst>
          </p:cNvPr>
          <p:cNvSpPr/>
          <p:nvPr/>
        </p:nvSpPr>
        <p:spPr>
          <a:xfrm>
            <a:off x="5050641" y="3626121"/>
            <a:ext cx="108572" cy="172330"/>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3" name="Oval 392">
            <a:extLst>
              <a:ext uri="{FF2B5EF4-FFF2-40B4-BE49-F238E27FC236}">
                <a16:creationId xmlns:a16="http://schemas.microsoft.com/office/drawing/2014/main" id="{7529EC08-B5F3-4B26-BFFE-7184E9826979}"/>
              </a:ext>
            </a:extLst>
          </p:cNvPr>
          <p:cNvSpPr/>
          <p:nvPr/>
        </p:nvSpPr>
        <p:spPr>
          <a:xfrm>
            <a:off x="6433124" y="1551802"/>
            <a:ext cx="147052" cy="208767"/>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0" name="Oval 399">
            <a:extLst>
              <a:ext uri="{FF2B5EF4-FFF2-40B4-BE49-F238E27FC236}">
                <a16:creationId xmlns:a16="http://schemas.microsoft.com/office/drawing/2014/main" id="{96194754-4388-458E-8D81-332D79BED06E}"/>
              </a:ext>
            </a:extLst>
          </p:cNvPr>
          <p:cNvSpPr/>
          <p:nvPr/>
        </p:nvSpPr>
        <p:spPr>
          <a:xfrm>
            <a:off x="6153174" y="1377262"/>
            <a:ext cx="147052" cy="208767"/>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6" name="Oval 405">
            <a:extLst>
              <a:ext uri="{FF2B5EF4-FFF2-40B4-BE49-F238E27FC236}">
                <a16:creationId xmlns:a16="http://schemas.microsoft.com/office/drawing/2014/main" id="{C08D4F2B-405B-43C0-8132-7840BD645700}"/>
              </a:ext>
            </a:extLst>
          </p:cNvPr>
          <p:cNvSpPr/>
          <p:nvPr/>
        </p:nvSpPr>
        <p:spPr>
          <a:xfrm rot="10525662">
            <a:off x="6544833" y="1476554"/>
            <a:ext cx="147052" cy="208767"/>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8" name="Oval 407">
            <a:extLst>
              <a:ext uri="{FF2B5EF4-FFF2-40B4-BE49-F238E27FC236}">
                <a16:creationId xmlns:a16="http://schemas.microsoft.com/office/drawing/2014/main" id="{2C5ECE2E-E64F-4B03-9C15-7FB1FA7F7187}"/>
              </a:ext>
            </a:extLst>
          </p:cNvPr>
          <p:cNvSpPr/>
          <p:nvPr/>
        </p:nvSpPr>
        <p:spPr>
          <a:xfrm>
            <a:off x="6796465" y="2551802"/>
            <a:ext cx="108572" cy="172330"/>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 name="Oval 409">
            <a:extLst>
              <a:ext uri="{FF2B5EF4-FFF2-40B4-BE49-F238E27FC236}">
                <a16:creationId xmlns:a16="http://schemas.microsoft.com/office/drawing/2014/main" id="{10AD6AC3-49ED-43CE-BCC0-567FB2D9EEC1}"/>
              </a:ext>
            </a:extLst>
          </p:cNvPr>
          <p:cNvSpPr/>
          <p:nvPr/>
        </p:nvSpPr>
        <p:spPr>
          <a:xfrm>
            <a:off x="6798694" y="2380515"/>
            <a:ext cx="71040" cy="161334"/>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6" name="Oval 415">
            <a:extLst>
              <a:ext uri="{FF2B5EF4-FFF2-40B4-BE49-F238E27FC236}">
                <a16:creationId xmlns:a16="http://schemas.microsoft.com/office/drawing/2014/main" id="{B7A85F8F-F8DC-4F00-862C-6944E78E54A2}"/>
              </a:ext>
            </a:extLst>
          </p:cNvPr>
          <p:cNvSpPr/>
          <p:nvPr/>
        </p:nvSpPr>
        <p:spPr>
          <a:xfrm>
            <a:off x="7157669" y="2555348"/>
            <a:ext cx="71040" cy="161334"/>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1" name="Oval 420">
            <a:extLst>
              <a:ext uri="{FF2B5EF4-FFF2-40B4-BE49-F238E27FC236}">
                <a16:creationId xmlns:a16="http://schemas.microsoft.com/office/drawing/2014/main" id="{4F927D75-9E76-42E9-832C-236A02D9EB6A}"/>
              </a:ext>
            </a:extLst>
          </p:cNvPr>
          <p:cNvSpPr/>
          <p:nvPr/>
        </p:nvSpPr>
        <p:spPr>
          <a:xfrm>
            <a:off x="6446056" y="2138670"/>
            <a:ext cx="147052" cy="208767"/>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3" name="Oval 422">
            <a:extLst>
              <a:ext uri="{FF2B5EF4-FFF2-40B4-BE49-F238E27FC236}">
                <a16:creationId xmlns:a16="http://schemas.microsoft.com/office/drawing/2014/main" id="{851DE70F-6D96-44A4-8B48-74E1F07F37BD}"/>
              </a:ext>
            </a:extLst>
          </p:cNvPr>
          <p:cNvSpPr/>
          <p:nvPr/>
        </p:nvSpPr>
        <p:spPr>
          <a:xfrm>
            <a:off x="5244241" y="3306579"/>
            <a:ext cx="232917" cy="268863"/>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9" name="Oval 448">
            <a:extLst>
              <a:ext uri="{FF2B5EF4-FFF2-40B4-BE49-F238E27FC236}">
                <a16:creationId xmlns:a16="http://schemas.microsoft.com/office/drawing/2014/main" id="{4A81C2C0-2145-4887-92E4-313F30B67C6C}"/>
              </a:ext>
            </a:extLst>
          </p:cNvPr>
          <p:cNvSpPr/>
          <p:nvPr/>
        </p:nvSpPr>
        <p:spPr>
          <a:xfrm>
            <a:off x="5080343" y="2264532"/>
            <a:ext cx="232917" cy="268863"/>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4" name="Oval 453">
            <a:extLst>
              <a:ext uri="{FF2B5EF4-FFF2-40B4-BE49-F238E27FC236}">
                <a16:creationId xmlns:a16="http://schemas.microsoft.com/office/drawing/2014/main" id="{A3B657AE-BC35-4DBF-928A-A0C01A22CC67}"/>
              </a:ext>
            </a:extLst>
          </p:cNvPr>
          <p:cNvSpPr/>
          <p:nvPr/>
        </p:nvSpPr>
        <p:spPr>
          <a:xfrm>
            <a:off x="5890354" y="2778202"/>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6" name="Oval 455">
            <a:extLst>
              <a:ext uri="{FF2B5EF4-FFF2-40B4-BE49-F238E27FC236}">
                <a16:creationId xmlns:a16="http://schemas.microsoft.com/office/drawing/2014/main" id="{1219AE3C-2B2A-4178-B402-B9396F4020BF}"/>
              </a:ext>
            </a:extLst>
          </p:cNvPr>
          <p:cNvSpPr/>
          <p:nvPr/>
        </p:nvSpPr>
        <p:spPr>
          <a:xfrm>
            <a:off x="6083589" y="2758327"/>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8" name="Oval 457">
            <a:extLst>
              <a:ext uri="{FF2B5EF4-FFF2-40B4-BE49-F238E27FC236}">
                <a16:creationId xmlns:a16="http://schemas.microsoft.com/office/drawing/2014/main" id="{8BAD18DE-8E7E-4051-B262-6861547498BA}"/>
              </a:ext>
            </a:extLst>
          </p:cNvPr>
          <p:cNvSpPr/>
          <p:nvPr/>
        </p:nvSpPr>
        <p:spPr>
          <a:xfrm>
            <a:off x="6646143" y="3795253"/>
            <a:ext cx="71040" cy="161334"/>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8" name="Oval 467">
            <a:extLst>
              <a:ext uri="{FF2B5EF4-FFF2-40B4-BE49-F238E27FC236}">
                <a16:creationId xmlns:a16="http://schemas.microsoft.com/office/drawing/2014/main" id="{1BA6D21A-B5CE-4B86-916B-D35CE6D74686}"/>
              </a:ext>
            </a:extLst>
          </p:cNvPr>
          <p:cNvSpPr/>
          <p:nvPr/>
        </p:nvSpPr>
        <p:spPr>
          <a:xfrm>
            <a:off x="5373398" y="3108661"/>
            <a:ext cx="71040" cy="161334"/>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0" name="Oval 469">
            <a:extLst>
              <a:ext uri="{FF2B5EF4-FFF2-40B4-BE49-F238E27FC236}">
                <a16:creationId xmlns:a16="http://schemas.microsoft.com/office/drawing/2014/main" id="{3E203AAB-1C8F-4B72-A91F-02DF2A3C79B6}"/>
              </a:ext>
            </a:extLst>
          </p:cNvPr>
          <p:cNvSpPr/>
          <p:nvPr/>
        </p:nvSpPr>
        <p:spPr>
          <a:xfrm>
            <a:off x="6274722" y="2437403"/>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4" name="Oval 483">
            <a:extLst>
              <a:ext uri="{FF2B5EF4-FFF2-40B4-BE49-F238E27FC236}">
                <a16:creationId xmlns:a16="http://schemas.microsoft.com/office/drawing/2014/main" id="{518FDEBE-0247-4D84-B003-B28AF0C254F7}"/>
              </a:ext>
            </a:extLst>
          </p:cNvPr>
          <p:cNvSpPr/>
          <p:nvPr/>
        </p:nvSpPr>
        <p:spPr>
          <a:xfrm>
            <a:off x="5749721" y="3038801"/>
            <a:ext cx="108572" cy="172330"/>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7" name="Oval 486">
            <a:extLst>
              <a:ext uri="{FF2B5EF4-FFF2-40B4-BE49-F238E27FC236}">
                <a16:creationId xmlns:a16="http://schemas.microsoft.com/office/drawing/2014/main" id="{F00E4405-AB03-4415-A0C6-6654CDBD5482}"/>
              </a:ext>
            </a:extLst>
          </p:cNvPr>
          <p:cNvSpPr/>
          <p:nvPr/>
        </p:nvSpPr>
        <p:spPr>
          <a:xfrm>
            <a:off x="6029005" y="2950943"/>
            <a:ext cx="71040" cy="161334"/>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F13E0BE-7B07-4AB6-AEAF-C1409606EF33}"/>
              </a:ext>
            </a:extLst>
          </p:cNvPr>
          <p:cNvSpPr/>
          <p:nvPr/>
        </p:nvSpPr>
        <p:spPr>
          <a:xfrm>
            <a:off x="7517704" y="4896251"/>
            <a:ext cx="4390247" cy="13542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Barry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Basophil</a:t>
            </a:r>
          </a:p>
        </p:txBody>
      </p:sp>
      <p:sp>
        <p:nvSpPr>
          <p:cNvPr id="532" name="Rectangle 531">
            <a:extLst>
              <a:ext uri="{FF2B5EF4-FFF2-40B4-BE49-F238E27FC236}">
                <a16:creationId xmlns:a16="http://schemas.microsoft.com/office/drawing/2014/main" id="{75711DB2-5CED-4B4B-9FCE-64FA5694BF25}"/>
              </a:ext>
            </a:extLst>
          </p:cNvPr>
          <p:cNvSpPr/>
          <p:nvPr/>
        </p:nvSpPr>
        <p:spPr>
          <a:xfrm>
            <a:off x="4239277" y="4618571"/>
            <a:ext cx="3367069" cy="13542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Eli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Eosinophil</a:t>
            </a:r>
          </a:p>
        </p:txBody>
      </p:sp>
      <p:sp>
        <p:nvSpPr>
          <p:cNvPr id="535" name="Oval 534">
            <a:extLst>
              <a:ext uri="{FF2B5EF4-FFF2-40B4-BE49-F238E27FC236}">
                <a16:creationId xmlns:a16="http://schemas.microsoft.com/office/drawing/2014/main" id="{3D7F71E2-66D4-4875-B73D-D1D9EAF869EB}"/>
              </a:ext>
            </a:extLst>
          </p:cNvPr>
          <p:cNvSpPr/>
          <p:nvPr/>
        </p:nvSpPr>
        <p:spPr>
          <a:xfrm>
            <a:off x="6468940" y="1892351"/>
            <a:ext cx="315468" cy="32571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6" name="Oval 535">
            <a:extLst>
              <a:ext uri="{FF2B5EF4-FFF2-40B4-BE49-F238E27FC236}">
                <a16:creationId xmlns:a16="http://schemas.microsoft.com/office/drawing/2014/main" id="{AC0A3D8C-994D-4BC3-A8BA-65742B16AAB0}"/>
              </a:ext>
            </a:extLst>
          </p:cNvPr>
          <p:cNvSpPr/>
          <p:nvPr/>
        </p:nvSpPr>
        <p:spPr>
          <a:xfrm>
            <a:off x="5613871" y="1531544"/>
            <a:ext cx="206414" cy="304928"/>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7" name="Oval 536">
            <a:extLst>
              <a:ext uri="{FF2B5EF4-FFF2-40B4-BE49-F238E27FC236}">
                <a16:creationId xmlns:a16="http://schemas.microsoft.com/office/drawing/2014/main" id="{7B570070-489A-4B9E-B847-F6CD630EDC04}"/>
              </a:ext>
            </a:extLst>
          </p:cNvPr>
          <p:cNvSpPr/>
          <p:nvPr/>
        </p:nvSpPr>
        <p:spPr>
          <a:xfrm>
            <a:off x="5978698" y="1581922"/>
            <a:ext cx="315468" cy="32571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8" name="Oval 537">
            <a:extLst>
              <a:ext uri="{FF2B5EF4-FFF2-40B4-BE49-F238E27FC236}">
                <a16:creationId xmlns:a16="http://schemas.microsoft.com/office/drawing/2014/main" id="{D399D410-9786-4F54-B868-2006F0AC99D7}"/>
              </a:ext>
            </a:extLst>
          </p:cNvPr>
          <p:cNvSpPr/>
          <p:nvPr/>
        </p:nvSpPr>
        <p:spPr>
          <a:xfrm>
            <a:off x="5031648" y="1875378"/>
            <a:ext cx="315468" cy="32571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9" name="Oval 538">
            <a:extLst>
              <a:ext uri="{FF2B5EF4-FFF2-40B4-BE49-F238E27FC236}">
                <a16:creationId xmlns:a16="http://schemas.microsoft.com/office/drawing/2014/main" id="{569E1060-959A-4613-848F-1111F1261065}"/>
              </a:ext>
            </a:extLst>
          </p:cNvPr>
          <p:cNvSpPr/>
          <p:nvPr/>
        </p:nvSpPr>
        <p:spPr>
          <a:xfrm>
            <a:off x="6783647" y="3611789"/>
            <a:ext cx="108572" cy="172330"/>
          </a:xfrm>
          <a:prstGeom prst="ellipse">
            <a:avLst/>
          </a:prstGeom>
          <a:solidFill>
            <a:srgbClr val="FF99F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0" name="Oval 539">
            <a:extLst>
              <a:ext uri="{FF2B5EF4-FFF2-40B4-BE49-F238E27FC236}">
                <a16:creationId xmlns:a16="http://schemas.microsoft.com/office/drawing/2014/main" id="{E702F226-139F-4DB8-80CF-8ECF988653B0}"/>
              </a:ext>
            </a:extLst>
          </p:cNvPr>
          <p:cNvSpPr/>
          <p:nvPr/>
        </p:nvSpPr>
        <p:spPr>
          <a:xfrm rot="10525662">
            <a:off x="5718462" y="1610164"/>
            <a:ext cx="315470" cy="32571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1" name="Oval 540">
            <a:extLst>
              <a:ext uri="{FF2B5EF4-FFF2-40B4-BE49-F238E27FC236}">
                <a16:creationId xmlns:a16="http://schemas.microsoft.com/office/drawing/2014/main" id="{5CB97BCC-BBAF-4B91-AD5E-D2E167A17B61}"/>
              </a:ext>
            </a:extLst>
          </p:cNvPr>
          <p:cNvSpPr/>
          <p:nvPr/>
        </p:nvSpPr>
        <p:spPr>
          <a:xfrm>
            <a:off x="5398055" y="1749446"/>
            <a:ext cx="96218" cy="195446"/>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3" name="Oval 542">
            <a:extLst>
              <a:ext uri="{FF2B5EF4-FFF2-40B4-BE49-F238E27FC236}">
                <a16:creationId xmlns:a16="http://schemas.microsoft.com/office/drawing/2014/main" id="{DC73F02A-5679-42CC-B450-01FC80DAEC04}"/>
              </a:ext>
            </a:extLst>
          </p:cNvPr>
          <p:cNvSpPr/>
          <p:nvPr/>
        </p:nvSpPr>
        <p:spPr>
          <a:xfrm>
            <a:off x="6679518" y="1692505"/>
            <a:ext cx="147052" cy="208767"/>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5" name="Oval 544">
            <a:extLst>
              <a:ext uri="{FF2B5EF4-FFF2-40B4-BE49-F238E27FC236}">
                <a16:creationId xmlns:a16="http://schemas.microsoft.com/office/drawing/2014/main" id="{6507A0D0-16D5-4F7B-B97A-903E47E4511C}"/>
              </a:ext>
            </a:extLst>
          </p:cNvPr>
          <p:cNvSpPr/>
          <p:nvPr/>
        </p:nvSpPr>
        <p:spPr>
          <a:xfrm>
            <a:off x="6160661" y="1692506"/>
            <a:ext cx="315468" cy="32571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6" name="Oval 545">
            <a:extLst>
              <a:ext uri="{FF2B5EF4-FFF2-40B4-BE49-F238E27FC236}">
                <a16:creationId xmlns:a16="http://schemas.microsoft.com/office/drawing/2014/main" id="{DC2CEDE5-CB57-4EE2-8B9C-1482AFC1FA17}"/>
              </a:ext>
            </a:extLst>
          </p:cNvPr>
          <p:cNvSpPr/>
          <p:nvPr/>
        </p:nvSpPr>
        <p:spPr>
          <a:xfrm>
            <a:off x="4685570" y="1332808"/>
            <a:ext cx="1107155" cy="111539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7" name="Oval 546">
            <a:extLst>
              <a:ext uri="{FF2B5EF4-FFF2-40B4-BE49-F238E27FC236}">
                <a16:creationId xmlns:a16="http://schemas.microsoft.com/office/drawing/2014/main" id="{3B60F77B-8706-4396-BD45-E8218F0D09DD}"/>
              </a:ext>
            </a:extLst>
          </p:cNvPr>
          <p:cNvSpPr/>
          <p:nvPr/>
        </p:nvSpPr>
        <p:spPr>
          <a:xfrm>
            <a:off x="5741888" y="1344484"/>
            <a:ext cx="1109565" cy="1115395"/>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8" name="Oval 547">
            <a:extLst>
              <a:ext uri="{FF2B5EF4-FFF2-40B4-BE49-F238E27FC236}">
                <a16:creationId xmlns:a16="http://schemas.microsoft.com/office/drawing/2014/main" id="{7D8DA986-987F-49EC-AAB3-13335AF486D4}"/>
              </a:ext>
            </a:extLst>
          </p:cNvPr>
          <p:cNvSpPr/>
          <p:nvPr/>
        </p:nvSpPr>
        <p:spPr>
          <a:xfrm>
            <a:off x="4879710" y="1464522"/>
            <a:ext cx="889310" cy="820718"/>
          </a:xfrm>
          <a:prstGeom prst="ellipse">
            <a:avLst/>
          </a:prstGeom>
          <a:solidFill>
            <a:schemeClr val="tx1"/>
          </a:solidFill>
          <a:ln w="31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9" name="Oval 548">
            <a:extLst>
              <a:ext uri="{FF2B5EF4-FFF2-40B4-BE49-F238E27FC236}">
                <a16:creationId xmlns:a16="http://schemas.microsoft.com/office/drawing/2014/main" id="{D3ED90F3-5B9C-4C09-8E1E-3A247FD12708}"/>
              </a:ext>
            </a:extLst>
          </p:cNvPr>
          <p:cNvSpPr/>
          <p:nvPr/>
        </p:nvSpPr>
        <p:spPr>
          <a:xfrm>
            <a:off x="5762047" y="1497091"/>
            <a:ext cx="914044" cy="841464"/>
          </a:xfrm>
          <a:prstGeom prst="ellipse">
            <a:avLst/>
          </a:prstGeom>
          <a:solidFill>
            <a:schemeClr val="tx1"/>
          </a:solidFill>
          <a:ln w="31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550" name="Ink 549">
                <a:extLst>
                  <a:ext uri="{FF2B5EF4-FFF2-40B4-BE49-F238E27FC236}">
                    <a16:creationId xmlns:a16="http://schemas.microsoft.com/office/drawing/2014/main" id="{8261734C-02BA-443B-8E5A-3CA62866518B}"/>
                  </a:ext>
                </a:extLst>
              </p14:cNvPr>
              <p14:cNvContentPartPr/>
              <p14:nvPr/>
            </p14:nvContentPartPr>
            <p14:xfrm>
              <a:off x="5072950" y="1598108"/>
              <a:ext cx="117541" cy="101446"/>
            </p14:xfrm>
          </p:contentPart>
        </mc:Choice>
        <mc:Fallback xmlns="">
          <p:pic>
            <p:nvPicPr>
              <p:cNvPr id="550" name="Ink 549">
                <a:extLst>
                  <a:ext uri="{FF2B5EF4-FFF2-40B4-BE49-F238E27FC236}">
                    <a16:creationId xmlns:a16="http://schemas.microsoft.com/office/drawing/2014/main" id="{8261734C-02BA-443B-8E5A-3CA62866518B}"/>
                  </a:ext>
                </a:extLst>
              </p:cNvPr>
              <p:cNvPicPr/>
              <p:nvPr/>
            </p:nvPicPr>
            <p:blipFill>
              <a:blip r:embed="rId3"/>
              <a:stretch>
                <a:fillRect/>
              </a:stretch>
            </p:blipFill>
            <p:spPr>
              <a:xfrm>
                <a:off x="5036784" y="1562006"/>
                <a:ext cx="189512" cy="173289"/>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52" name="Ink 551">
                <a:extLst>
                  <a:ext uri="{FF2B5EF4-FFF2-40B4-BE49-F238E27FC236}">
                    <a16:creationId xmlns:a16="http://schemas.microsoft.com/office/drawing/2014/main" id="{7D08A2C0-EDC7-43F4-A4DD-C63FA789FF8F}"/>
                  </a:ext>
                </a:extLst>
              </p14:cNvPr>
              <p14:cNvContentPartPr/>
              <p14:nvPr/>
            </p14:nvContentPartPr>
            <p14:xfrm>
              <a:off x="5660040" y="1092952"/>
              <a:ext cx="390561" cy="205411"/>
            </p14:xfrm>
          </p:contentPart>
        </mc:Choice>
        <mc:Fallback xmlns="">
          <p:pic>
            <p:nvPicPr>
              <p:cNvPr id="552" name="Ink 551">
                <a:extLst>
                  <a:ext uri="{FF2B5EF4-FFF2-40B4-BE49-F238E27FC236}">
                    <a16:creationId xmlns:a16="http://schemas.microsoft.com/office/drawing/2014/main" id="{7D08A2C0-EDC7-43F4-A4DD-C63FA789FF8F}"/>
                  </a:ext>
                </a:extLst>
              </p:cNvPr>
              <p:cNvPicPr/>
              <p:nvPr/>
            </p:nvPicPr>
            <p:blipFill>
              <a:blip r:embed="rId12"/>
              <a:stretch>
                <a:fillRect/>
              </a:stretch>
            </p:blipFill>
            <p:spPr>
              <a:xfrm>
                <a:off x="5624010" y="1056978"/>
                <a:ext cx="462260" cy="276999"/>
              </a:xfrm>
              <a:prstGeom prst="rect">
                <a:avLst/>
              </a:prstGeom>
            </p:spPr>
          </p:pic>
        </mc:Fallback>
      </mc:AlternateContent>
      <p:sp>
        <p:nvSpPr>
          <p:cNvPr id="553" name="Moon 552">
            <a:extLst>
              <a:ext uri="{FF2B5EF4-FFF2-40B4-BE49-F238E27FC236}">
                <a16:creationId xmlns:a16="http://schemas.microsoft.com/office/drawing/2014/main" id="{BCC7F05B-71C2-447B-86BD-4D9A1BE88D58}"/>
              </a:ext>
            </a:extLst>
          </p:cNvPr>
          <p:cNvSpPr/>
          <p:nvPr/>
        </p:nvSpPr>
        <p:spPr>
          <a:xfrm rot="16031315">
            <a:off x="9309443" y="3031235"/>
            <a:ext cx="457200" cy="463128"/>
          </a:xfrm>
          <a:prstGeom prst="mo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4" name="Moon 553">
            <a:extLst>
              <a:ext uri="{FF2B5EF4-FFF2-40B4-BE49-F238E27FC236}">
                <a16:creationId xmlns:a16="http://schemas.microsoft.com/office/drawing/2014/main" id="{99237AD2-2F76-4A2E-BD37-55BDDF21CDFA}"/>
              </a:ext>
            </a:extLst>
          </p:cNvPr>
          <p:cNvSpPr/>
          <p:nvPr/>
        </p:nvSpPr>
        <p:spPr>
          <a:xfrm rot="16200000">
            <a:off x="5755941" y="2418992"/>
            <a:ext cx="457200" cy="463128"/>
          </a:xfrm>
          <a:prstGeom prst="mo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5" name="Oval 554">
            <a:extLst>
              <a:ext uri="{FF2B5EF4-FFF2-40B4-BE49-F238E27FC236}">
                <a16:creationId xmlns:a16="http://schemas.microsoft.com/office/drawing/2014/main" id="{0BFE0A20-BF03-43D4-AD57-46C22FD10499}"/>
              </a:ext>
            </a:extLst>
          </p:cNvPr>
          <p:cNvSpPr/>
          <p:nvPr/>
        </p:nvSpPr>
        <p:spPr>
          <a:xfrm>
            <a:off x="10109359" y="2217541"/>
            <a:ext cx="304198" cy="37958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6" name="Oval 555">
            <a:extLst>
              <a:ext uri="{FF2B5EF4-FFF2-40B4-BE49-F238E27FC236}">
                <a16:creationId xmlns:a16="http://schemas.microsoft.com/office/drawing/2014/main" id="{C6FA6DFE-91F0-43F7-A748-E789881B9041}"/>
              </a:ext>
            </a:extLst>
          </p:cNvPr>
          <p:cNvSpPr/>
          <p:nvPr/>
        </p:nvSpPr>
        <p:spPr>
          <a:xfrm>
            <a:off x="9250394" y="1856734"/>
            <a:ext cx="199040" cy="35536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7" name="Oval 556">
            <a:extLst>
              <a:ext uri="{FF2B5EF4-FFF2-40B4-BE49-F238E27FC236}">
                <a16:creationId xmlns:a16="http://schemas.microsoft.com/office/drawing/2014/main" id="{9EA5B411-458D-4530-9C73-61968E80F646}"/>
              </a:ext>
            </a:extLst>
          </p:cNvPr>
          <p:cNvSpPr/>
          <p:nvPr/>
        </p:nvSpPr>
        <p:spPr>
          <a:xfrm>
            <a:off x="9619117" y="1907112"/>
            <a:ext cx="304198" cy="37958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8" name="Oval 557">
            <a:extLst>
              <a:ext uri="{FF2B5EF4-FFF2-40B4-BE49-F238E27FC236}">
                <a16:creationId xmlns:a16="http://schemas.microsoft.com/office/drawing/2014/main" id="{C74A0DE1-71DE-4CBB-A7E2-FFD6B348F277}"/>
              </a:ext>
            </a:extLst>
          </p:cNvPr>
          <p:cNvSpPr/>
          <p:nvPr/>
        </p:nvSpPr>
        <p:spPr>
          <a:xfrm>
            <a:off x="8672067" y="2200568"/>
            <a:ext cx="304198" cy="37958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9" name="Oval 558">
            <a:extLst>
              <a:ext uri="{FF2B5EF4-FFF2-40B4-BE49-F238E27FC236}">
                <a16:creationId xmlns:a16="http://schemas.microsoft.com/office/drawing/2014/main" id="{610D0B46-26B6-4A27-AB6A-9989EB2D3230}"/>
              </a:ext>
            </a:extLst>
          </p:cNvPr>
          <p:cNvSpPr/>
          <p:nvPr/>
        </p:nvSpPr>
        <p:spPr>
          <a:xfrm rot="10525662">
            <a:off x="9361012" y="1934819"/>
            <a:ext cx="304198" cy="37958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0" name="Oval 559">
            <a:extLst>
              <a:ext uri="{FF2B5EF4-FFF2-40B4-BE49-F238E27FC236}">
                <a16:creationId xmlns:a16="http://schemas.microsoft.com/office/drawing/2014/main" id="{F7E9CFDC-EF0C-477E-9FEB-472D0ACB8C14}"/>
              </a:ext>
            </a:extLst>
          </p:cNvPr>
          <p:cNvSpPr/>
          <p:nvPr/>
        </p:nvSpPr>
        <p:spPr>
          <a:xfrm>
            <a:off x="9030641" y="2074635"/>
            <a:ext cx="92781" cy="227771"/>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1" name="Oval 560">
            <a:extLst>
              <a:ext uri="{FF2B5EF4-FFF2-40B4-BE49-F238E27FC236}">
                <a16:creationId xmlns:a16="http://schemas.microsoft.com/office/drawing/2014/main" id="{EA7742FC-5377-4CB8-BDE0-E7267ED31D9F}"/>
              </a:ext>
            </a:extLst>
          </p:cNvPr>
          <p:cNvSpPr/>
          <p:nvPr/>
        </p:nvSpPr>
        <p:spPr>
          <a:xfrm>
            <a:off x="10313920" y="2017695"/>
            <a:ext cx="141799" cy="243295"/>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2" name="Oval 561">
            <a:extLst>
              <a:ext uri="{FF2B5EF4-FFF2-40B4-BE49-F238E27FC236}">
                <a16:creationId xmlns:a16="http://schemas.microsoft.com/office/drawing/2014/main" id="{4CC6C7C3-9CD1-4888-A895-52F9DDFEA5B3}"/>
              </a:ext>
            </a:extLst>
          </p:cNvPr>
          <p:cNvSpPr/>
          <p:nvPr/>
        </p:nvSpPr>
        <p:spPr>
          <a:xfrm>
            <a:off x="10428807" y="2402365"/>
            <a:ext cx="141799" cy="243295"/>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3" name="Oval 562">
            <a:extLst>
              <a:ext uri="{FF2B5EF4-FFF2-40B4-BE49-F238E27FC236}">
                <a16:creationId xmlns:a16="http://schemas.microsoft.com/office/drawing/2014/main" id="{485FA624-5DC7-4790-BD2C-1D03FBAC2652}"/>
              </a:ext>
            </a:extLst>
          </p:cNvPr>
          <p:cNvSpPr/>
          <p:nvPr/>
        </p:nvSpPr>
        <p:spPr>
          <a:xfrm>
            <a:off x="9801080" y="2017696"/>
            <a:ext cx="304198" cy="37958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5" name="Oval 564">
            <a:extLst>
              <a:ext uri="{FF2B5EF4-FFF2-40B4-BE49-F238E27FC236}">
                <a16:creationId xmlns:a16="http://schemas.microsoft.com/office/drawing/2014/main" id="{7E752E82-A7F3-4ACE-A30B-2955A9F22D54}"/>
              </a:ext>
            </a:extLst>
          </p:cNvPr>
          <p:cNvSpPr/>
          <p:nvPr/>
        </p:nvSpPr>
        <p:spPr>
          <a:xfrm>
            <a:off x="9302147" y="1669674"/>
            <a:ext cx="1178455" cy="1299871"/>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7" name="Oval 566">
            <a:extLst>
              <a:ext uri="{FF2B5EF4-FFF2-40B4-BE49-F238E27FC236}">
                <a16:creationId xmlns:a16="http://schemas.microsoft.com/office/drawing/2014/main" id="{EAB8C296-0A9B-4AD1-B7A9-103E757C7BC0}"/>
              </a:ext>
            </a:extLst>
          </p:cNvPr>
          <p:cNvSpPr/>
          <p:nvPr/>
        </p:nvSpPr>
        <p:spPr>
          <a:xfrm>
            <a:off x="9422526" y="1792047"/>
            <a:ext cx="881391" cy="980634"/>
          </a:xfrm>
          <a:prstGeom prst="ellipse">
            <a:avLst/>
          </a:prstGeom>
          <a:solidFill>
            <a:schemeClr val="tx1"/>
          </a:solidFill>
          <a:ln w="31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3">
            <p14:nvContentPartPr>
              <p14:cNvPr id="569" name="Ink 568">
                <a:extLst>
                  <a:ext uri="{FF2B5EF4-FFF2-40B4-BE49-F238E27FC236}">
                    <a16:creationId xmlns:a16="http://schemas.microsoft.com/office/drawing/2014/main" id="{260B21BB-464E-42BA-A261-5D8E1B28FA45}"/>
                  </a:ext>
                </a:extLst>
              </p14:cNvPr>
              <p14:cNvContentPartPr/>
              <p14:nvPr/>
            </p14:nvContentPartPr>
            <p14:xfrm>
              <a:off x="9600609" y="1951106"/>
              <a:ext cx="78989" cy="129095"/>
            </p14:xfrm>
          </p:contentPart>
        </mc:Choice>
        <mc:Fallback xmlns="">
          <p:pic>
            <p:nvPicPr>
              <p:cNvPr id="569" name="Ink 568">
                <a:extLst>
                  <a:ext uri="{FF2B5EF4-FFF2-40B4-BE49-F238E27FC236}">
                    <a16:creationId xmlns:a16="http://schemas.microsoft.com/office/drawing/2014/main" id="{260B21BB-464E-42BA-A261-5D8E1B28FA45}"/>
                  </a:ext>
                </a:extLst>
              </p:cNvPr>
              <p:cNvPicPr/>
              <p:nvPr/>
            </p:nvPicPr>
            <p:blipFill>
              <a:blip r:embed="rId5"/>
              <a:stretch>
                <a:fillRect/>
              </a:stretch>
            </p:blipFill>
            <p:spPr>
              <a:xfrm>
                <a:off x="9564541" y="1915046"/>
                <a:ext cx="150764" cy="200855"/>
              </a:xfrm>
              <a:prstGeom prst="rect">
                <a:avLst/>
              </a:prstGeom>
            </p:spPr>
          </p:pic>
        </mc:Fallback>
      </mc:AlternateContent>
      <p:sp>
        <p:nvSpPr>
          <p:cNvPr id="564" name="Oval 563">
            <a:extLst>
              <a:ext uri="{FF2B5EF4-FFF2-40B4-BE49-F238E27FC236}">
                <a16:creationId xmlns:a16="http://schemas.microsoft.com/office/drawing/2014/main" id="{8B1C76A5-FEE8-4B1C-B2D5-36BD331F9CC2}"/>
              </a:ext>
            </a:extLst>
          </p:cNvPr>
          <p:cNvSpPr/>
          <p:nvPr/>
        </p:nvSpPr>
        <p:spPr>
          <a:xfrm>
            <a:off x="8358377" y="1657998"/>
            <a:ext cx="1178455" cy="1299871"/>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6" name="Oval 565">
            <a:extLst>
              <a:ext uri="{FF2B5EF4-FFF2-40B4-BE49-F238E27FC236}">
                <a16:creationId xmlns:a16="http://schemas.microsoft.com/office/drawing/2014/main" id="{F5778FB0-64CE-4E65-8A19-D1332BCDB170}"/>
              </a:ext>
            </a:extLst>
          </p:cNvPr>
          <p:cNvSpPr/>
          <p:nvPr/>
        </p:nvSpPr>
        <p:spPr>
          <a:xfrm>
            <a:off x="8645500" y="1807314"/>
            <a:ext cx="857540" cy="956457"/>
          </a:xfrm>
          <a:prstGeom prst="ellipse">
            <a:avLst/>
          </a:prstGeom>
          <a:solidFill>
            <a:schemeClr val="tx1"/>
          </a:solidFill>
          <a:ln w="31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14">
            <p14:nvContentPartPr>
              <p14:cNvPr id="568" name="Ink 567">
                <a:extLst>
                  <a:ext uri="{FF2B5EF4-FFF2-40B4-BE49-F238E27FC236}">
                    <a16:creationId xmlns:a16="http://schemas.microsoft.com/office/drawing/2014/main" id="{56F07494-739A-4E1B-89F6-DF49F28F7B48}"/>
                  </a:ext>
                </a:extLst>
              </p14:cNvPr>
              <p14:cNvContentPartPr/>
              <p14:nvPr/>
            </p14:nvContentPartPr>
            <p14:xfrm>
              <a:off x="8935877" y="2006743"/>
              <a:ext cx="63473" cy="94534"/>
            </p14:xfrm>
          </p:contentPart>
        </mc:Choice>
        <mc:Fallback xmlns="">
          <p:pic>
            <p:nvPicPr>
              <p:cNvPr id="568" name="Ink 567">
                <a:extLst>
                  <a:ext uri="{FF2B5EF4-FFF2-40B4-BE49-F238E27FC236}">
                    <a16:creationId xmlns:a16="http://schemas.microsoft.com/office/drawing/2014/main" id="{56F07494-739A-4E1B-89F6-DF49F28F7B48}"/>
                  </a:ext>
                </a:extLst>
              </p:cNvPr>
              <p:cNvPicPr/>
              <p:nvPr/>
            </p:nvPicPr>
            <p:blipFill>
              <a:blip r:embed="rId3"/>
              <a:stretch>
                <a:fillRect/>
              </a:stretch>
            </p:blipFill>
            <p:spPr>
              <a:xfrm>
                <a:off x="8899813" y="1971022"/>
                <a:ext cx="135241" cy="16633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8562" name="Ink 108561">
                <a:extLst>
                  <a:ext uri="{FF2B5EF4-FFF2-40B4-BE49-F238E27FC236}">
                    <a16:creationId xmlns:a16="http://schemas.microsoft.com/office/drawing/2014/main" id="{9AAC3E1B-2A45-43D1-A553-DE09105BCE84}"/>
                  </a:ext>
                </a:extLst>
              </p14:cNvPr>
              <p14:cNvContentPartPr/>
              <p14:nvPr/>
            </p14:nvContentPartPr>
            <p14:xfrm>
              <a:off x="9695476" y="1428333"/>
              <a:ext cx="470520" cy="223920"/>
            </p14:xfrm>
          </p:contentPart>
        </mc:Choice>
        <mc:Fallback xmlns="">
          <p:pic>
            <p:nvPicPr>
              <p:cNvPr id="108562" name="Ink 108561">
                <a:extLst>
                  <a:ext uri="{FF2B5EF4-FFF2-40B4-BE49-F238E27FC236}">
                    <a16:creationId xmlns:a16="http://schemas.microsoft.com/office/drawing/2014/main" id="{9AAC3E1B-2A45-43D1-A553-DE09105BCE84}"/>
                  </a:ext>
                </a:extLst>
              </p:cNvPr>
              <p:cNvPicPr/>
              <p:nvPr/>
            </p:nvPicPr>
            <p:blipFill>
              <a:blip r:embed="rId16"/>
              <a:stretch>
                <a:fillRect/>
              </a:stretch>
            </p:blipFill>
            <p:spPr>
              <a:xfrm>
                <a:off x="9659836" y="1392333"/>
                <a:ext cx="54216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8566" name="Ink 108565">
                <a:extLst>
                  <a:ext uri="{FF2B5EF4-FFF2-40B4-BE49-F238E27FC236}">
                    <a16:creationId xmlns:a16="http://schemas.microsoft.com/office/drawing/2014/main" id="{031F1355-8413-47FD-AD34-79A0214D809B}"/>
                  </a:ext>
                </a:extLst>
              </p14:cNvPr>
              <p14:cNvContentPartPr/>
              <p14:nvPr/>
            </p14:nvContentPartPr>
            <p14:xfrm>
              <a:off x="8705116" y="1425813"/>
              <a:ext cx="790200" cy="320400"/>
            </p14:xfrm>
          </p:contentPart>
        </mc:Choice>
        <mc:Fallback xmlns="">
          <p:pic>
            <p:nvPicPr>
              <p:cNvPr id="108566" name="Ink 108565">
                <a:extLst>
                  <a:ext uri="{FF2B5EF4-FFF2-40B4-BE49-F238E27FC236}">
                    <a16:creationId xmlns:a16="http://schemas.microsoft.com/office/drawing/2014/main" id="{031F1355-8413-47FD-AD34-79A0214D809B}"/>
                  </a:ext>
                </a:extLst>
              </p:cNvPr>
              <p:cNvPicPr/>
              <p:nvPr/>
            </p:nvPicPr>
            <p:blipFill>
              <a:blip r:embed="rId18"/>
              <a:stretch>
                <a:fillRect/>
              </a:stretch>
            </p:blipFill>
            <p:spPr>
              <a:xfrm>
                <a:off x="8669460" y="1390173"/>
                <a:ext cx="861873" cy="3920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8567" name="Ink 108566">
                <a:extLst>
                  <a:ext uri="{FF2B5EF4-FFF2-40B4-BE49-F238E27FC236}">
                    <a16:creationId xmlns:a16="http://schemas.microsoft.com/office/drawing/2014/main" id="{C801AE46-EB91-40E7-B92C-DF79C93F3EE9}"/>
                  </a:ext>
                </a:extLst>
              </p14:cNvPr>
              <p14:cNvContentPartPr/>
              <p14:nvPr/>
            </p14:nvContentPartPr>
            <p14:xfrm>
              <a:off x="4814236" y="1436613"/>
              <a:ext cx="6120" cy="17280"/>
            </p14:xfrm>
          </p:contentPart>
        </mc:Choice>
        <mc:Fallback xmlns="">
          <p:pic>
            <p:nvPicPr>
              <p:cNvPr id="108567" name="Ink 108566">
                <a:extLst>
                  <a:ext uri="{FF2B5EF4-FFF2-40B4-BE49-F238E27FC236}">
                    <a16:creationId xmlns:a16="http://schemas.microsoft.com/office/drawing/2014/main" id="{C801AE46-EB91-40E7-B92C-DF79C93F3EE9}"/>
                  </a:ext>
                </a:extLst>
              </p:cNvPr>
              <p:cNvPicPr/>
              <p:nvPr/>
            </p:nvPicPr>
            <p:blipFill>
              <a:blip r:embed="rId20"/>
              <a:stretch>
                <a:fillRect/>
              </a:stretch>
            </p:blipFill>
            <p:spPr>
              <a:xfrm>
                <a:off x="4778236" y="1400613"/>
                <a:ext cx="77760" cy="889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08568" name="Ink 108567">
                <a:extLst>
                  <a:ext uri="{FF2B5EF4-FFF2-40B4-BE49-F238E27FC236}">
                    <a16:creationId xmlns:a16="http://schemas.microsoft.com/office/drawing/2014/main" id="{468A1CBC-62CC-4D0B-9D77-AA706B3572DF}"/>
                  </a:ext>
                </a:extLst>
              </p14:cNvPr>
              <p14:cNvContentPartPr/>
              <p14:nvPr/>
            </p14:nvContentPartPr>
            <p14:xfrm>
              <a:off x="4991356" y="1324653"/>
              <a:ext cx="360" cy="9720"/>
            </p14:xfrm>
          </p:contentPart>
        </mc:Choice>
        <mc:Fallback xmlns="">
          <p:pic>
            <p:nvPicPr>
              <p:cNvPr id="108568" name="Ink 108567">
                <a:extLst>
                  <a:ext uri="{FF2B5EF4-FFF2-40B4-BE49-F238E27FC236}">
                    <a16:creationId xmlns:a16="http://schemas.microsoft.com/office/drawing/2014/main" id="{468A1CBC-62CC-4D0B-9D77-AA706B3572DF}"/>
                  </a:ext>
                </a:extLst>
              </p:cNvPr>
              <p:cNvPicPr/>
              <p:nvPr/>
            </p:nvPicPr>
            <p:blipFill>
              <a:blip r:embed="rId22"/>
              <a:stretch>
                <a:fillRect/>
              </a:stretch>
            </p:blipFill>
            <p:spPr>
              <a:xfrm>
                <a:off x="4955716" y="1288653"/>
                <a:ext cx="72000" cy="813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08569" name="Ink 108568">
                <a:extLst>
                  <a:ext uri="{FF2B5EF4-FFF2-40B4-BE49-F238E27FC236}">
                    <a16:creationId xmlns:a16="http://schemas.microsoft.com/office/drawing/2014/main" id="{23342B16-C8EF-4A82-B373-80E3D758526A}"/>
                  </a:ext>
                </a:extLst>
              </p14:cNvPr>
              <p14:cNvContentPartPr/>
              <p14:nvPr/>
            </p14:nvContentPartPr>
            <p14:xfrm>
              <a:off x="5196556" y="1268493"/>
              <a:ext cx="360" cy="25560"/>
            </p14:xfrm>
          </p:contentPart>
        </mc:Choice>
        <mc:Fallback xmlns="">
          <p:pic>
            <p:nvPicPr>
              <p:cNvPr id="108569" name="Ink 108568">
                <a:extLst>
                  <a:ext uri="{FF2B5EF4-FFF2-40B4-BE49-F238E27FC236}">
                    <a16:creationId xmlns:a16="http://schemas.microsoft.com/office/drawing/2014/main" id="{23342B16-C8EF-4A82-B373-80E3D758526A}"/>
                  </a:ext>
                </a:extLst>
              </p:cNvPr>
              <p:cNvPicPr/>
              <p:nvPr/>
            </p:nvPicPr>
            <p:blipFill>
              <a:blip r:embed="rId24"/>
              <a:stretch>
                <a:fillRect/>
              </a:stretch>
            </p:blipFill>
            <p:spPr>
              <a:xfrm>
                <a:off x="5160916" y="1232853"/>
                <a:ext cx="72000" cy="972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8570" name="Ink 108569">
                <a:extLst>
                  <a:ext uri="{FF2B5EF4-FFF2-40B4-BE49-F238E27FC236}">
                    <a16:creationId xmlns:a16="http://schemas.microsoft.com/office/drawing/2014/main" id="{1DD22D37-C98A-4E84-9F75-7D716E1046D6}"/>
                  </a:ext>
                </a:extLst>
              </p14:cNvPr>
              <p14:cNvContentPartPr/>
              <p14:nvPr/>
            </p14:nvContentPartPr>
            <p14:xfrm>
              <a:off x="6391036" y="1249773"/>
              <a:ext cx="360" cy="73440"/>
            </p14:xfrm>
          </p:contentPart>
        </mc:Choice>
        <mc:Fallback xmlns="">
          <p:pic>
            <p:nvPicPr>
              <p:cNvPr id="108570" name="Ink 108569">
                <a:extLst>
                  <a:ext uri="{FF2B5EF4-FFF2-40B4-BE49-F238E27FC236}">
                    <a16:creationId xmlns:a16="http://schemas.microsoft.com/office/drawing/2014/main" id="{1DD22D37-C98A-4E84-9F75-7D716E1046D6}"/>
                  </a:ext>
                </a:extLst>
              </p:cNvPr>
              <p:cNvPicPr/>
              <p:nvPr/>
            </p:nvPicPr>
            <p:blipFill>
              <a:blip r:embed="rId26"/>
              <a:stretch>
                <a:fillRect/>
              </a:stretch>
            </p:blipFill>
            <p:spPr>
              <a:xfrm>
                <a:off x="6355396" y="1214133"/>
                <a:ext cx="7200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08571" name="Ink 108570">
                <a:extLst>
                  <a:ext uri="{FF2B5EF4-FFF2-40B4-BE49-F238E27FC236}">
                    <a16:creationId xmlns:a16="http://schemas.microsoft.com/office/drawing/2014/main" id="{B97094F7-B4AA-4AF2-8BB0-D6608FD1562E}"/>
                  </a:ext>
                </a:extLst>
              </p14:cNvPr>
              <p14:cNvContentPartPr/>
              <p14:nvPr/>
            </p14:nvContentPartPr>
            <p14:xfrm>
              <a:off x="6583276" y="1324653"/>
              <a:ext cx="3960" cy="60120"/>
            </p14:xfrm>
          </p:contentPart>
        </mc:Choice>
        <mc:Fallback xmlns="">
          <p:pic>
            <p:nvPicPr>
              <p:cNvPr id="108571" name="Ink 108570">
                <a:extLst>
                  <a:ext uri="{FF2B5EF4-FFF2-40B4-BE49-F238E27FC236}">
                    <a16:creationId xmlns:a16="http://schemas.microsoft.com/office/drawing/2014/main" id="{B97094F7-B4AA-4AF2-8BB0-D6608FD1562E}"/>
                  </a:ext>
                </a:extLst>
              </p:cNvPr>
              <p:cNvPicPr/>
              <p:nvPr/>
            </p:nvPicPr>
            <p:blipFill>
              <a:blip r:embed="rId28"/>
              <a:stretch>
                <a:fillRect/>
              </a:stretch>
            </p:blipFill>
            <p:spPr>
              <a:xfrm>
                <a:off x="6547636" y="1288653"/>
                <a:ext cx="75600" cy="1317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108572" name="Ink 108571">
                <a:extLst>
                  <a:ext uri="{FF2B5EF4-FFF2-40B4-BE49-F238E27FC236}">
                    <a16:creationId xmlns:a16="http://schemas.microsoft.com/office/drawing/2014/main" id="{714BF66F-416C-4E3A-8FF9-931BEE03689F}"/>
                  </a:ext>
                </a:extLst>
              </p14:cNvPr>
              <p14:cNvContentPartPr/>
              <p14:nvPr/>
            </p14:nvContentPartPr>
            <p14:xfrm>
              <a:off x="6698836" y="1440933"/>
              <a:ext cx="60120" cy="42840"/>
            </p14:xfrm>
          </p:contentPart>
        </mc:Choice>
        <mc:Fallback xmlns="">
          <p:pic>
            <p:nvPicPr>
              <p:cNvPr id="108572" name="Ink 108571">
                <a:extLst>
                  <a:ext uri="{FF2B5EF4-FFF2-40B4-BE49-F238E27FC236}">
                    <a16:creationId xmlns:a16="http://schemas.microsoft.com/office/drawing/2014/main" id="{714BF66F-416C-4E3A-8FF9-931BEE03689F}"/>
                  </a:ext>
                </a:extLst>
              </p:cNvPr>
              <p:cNvPicPr/>
              <p:nvPr/>
            </p:nvPicPr>
            <p:blipFill>
              <a:blip r:embed="rId30"/>
              <a:stretch>
                <a:fillRect/>
              </a:stretch>
            </p:blipFill>
            <p:spPr>
              <a:xfrm>
                <a:off x="6663196" y="1405293"/>
                <a:ext cx="131760" cy="1144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08598" name="Ink 108597">
                <a:extLst>
                  <a:ext uri="{FF2B5EF4-FFF2-40B4-BE49-F238E27FC236}">
                    <a16:creationId xmlns:a16="http://schemas.microsoft.com/office/drawing/2014/main" id="{3BE75A71-9BE3-40C8-832C-33780503DBB8}"/>
                  </a:ext>
                </a:extLst>
              </p14:cNvPr>
              <p14:cNvContentPartPr/>
              <p14:nvPr/>
            </p14:nvContentPartPr>
            <p14:xfrm>
              <a:off x="5654116" y="2442453"/>
              <a:ext cx="93600" cy="86040"/>
            </p14:xfrm>
          </p:contentPart>
        </mc:Choice>
        <mc:Fallback xmlns="">
          <p:pic>
            <p:nvPicPr>
              <p:cNvPr id="108598" name="Ink 108597">
                <a:extLst>
                  <a:ext uri="{FF2B5EF4-FFF2-40B4-BE49-F238E27FC236}">
                    <a16:creationId xmlns:a16="http://schemas.microsoft.com/office/drawing/2014/main" id="{3BE75A71-9BE3-40C8-832C-33780503DBB8}"/>
                  </a:ext>
                </a:extLst>
              </p:cNvPr>
              <p:cNvPicPr/>
              <p:nvPr/>
            </p:nvPicPr>
            <p:blipFill>
              <a:blip r:embed="rId49"/>
              <a:stretch>
                <a:fillRect/>
              </a:stretch>
            </p:blipFill>
            <p:spPr>
              <a:xfrm>
                <a:off x="5618116" y="2406813"/>
                <a:ext cx="1652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108599" name="Ink 108598">
                <a:extLst>
                  <a:ext uri="{FF2B5EF4-FFF2-40B4-BE49-F238E27FC236}">
                    <a16:creationId xmlns:a16="http://schemas.microsoft.com/office/drawing/2014/main" id="{93CF1281-EDB1-41F0-8BFF-FE31ACAFC3FF}"/>
                  </a:ext>
                </a:extLst>
              </p14:cNvPr>
              <p14:cNvContentPartPr/>
              <p14:nvPr/>
            </p14:nvContentPartPr>
            <p14:xfrm>
              <a:off x="6232276" y="2528133"/>
              <a:ext cx="60120" cy="51120"/>
            </p14:xfrm>
          </p:contentPart>
        </mc:Choice>
        <mc:Fallback xmlns="">
          <p:pic>
            <p:nvPicPr>
              <p:cNvPr id="108599" name="Ink 108598">
                <a:extLst>
                  <a:ext uri="{FF2B5EF4-FFF2-40B4-BE49-F238E27FC236}">
                    <a16:creationId xmlns:a16="http://schemas.microsoft.com/office/drawing/2014/main" id="{93CF1281-EDB1-41F0-8BFF-FE31ACAFC3FF}"/>
                  </a:ext>
                </a:extLst>
              </p:cNvPr>
              <p:cNvPicPr/>
              <p:nvPr/>
            </p:nvPicPr>
            <p:blipFill>
              <a:blip r:embed="rId51"/>
              <a:stretch>
                <a:fillRect/>
              </a:stretch>
            </p:blipFill>
            <p:spPr>
              <a:xfrm>
                <a:off x="6196636" y="2492493"/>
                <a:ext cx="131760" cy="12276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108603" name="Ink 108602">
                <a:extLst>
                  <a:ext uri="{FF2B5EF4-FFF2-40B4-BE49-F238E27FC236}">
                    <a16:creationId xmlns:a16="http://schemas.microsoft.com/office/drawing/2014/main" id="{99EF35E3-CB84-4086-B5E9-2AACA0B0CDAE}"/>
                  </a:ext>
                </a:extLst>
              </p14:cNvPr>
              <p14:cNvContentPartPr/>
              <p14:nvPr/>
            </p14:nvContentPartPr>
            <p14:xfrm>
              <a:off x="5346316" y="1352373"/>
              <a:ext cx="360" cy="28800"/>
            </p14:xfrm>
          </p:contentPart>
        </mc:Choice>
        <mc:Fallback xmlns="">
          <p:pic>
            <p:nvPicPr>
              <p:cNvPr id="108603" name="Ink 108602">
                <a:extLst>
                  <a:ext uri="{FF2B5EF4-FFF2-40B4-BE49-F238E27FC236}">
                    <a16:creationId xmlns:a16="http://schemas.microsoft.com/office/drawing/2014/main" id="{99EF35E3-CB84-4086-B5E9-2AACA0B0CDAE}"/>
                  </a:ext>
                </a:extLst>
              </p:cNvPr>
              <p:cNvPicPr/>
              <p:nvPr/>
            </p:nvPicPr>
            <p:blipFill>
              <a:blip r:embed="rId24"/>
              <a:stretch>
                <a:fillRect/>
              </a:stretch>
            </p:blipFill>
            <p:spPr>
              <a:xfrm>
                <a:off x="5310316" y="1316282"/>
                <a:ext cx="72000" cy="101347"/>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108604" name="Ink 108603">
                <a:extLst>
                  <a:ext uri="{FF2B5EF4-FFF2-40B4-BE49-F238E27FC236}">
                    <a16:creationId xmlns:a16="http://schemas.microsoft.com/office/drawing/2014/main" id="{062B20FC-D4FE-4D24-8EC8-16C183F1EB4D}"/>
                  </a:ext>
                </a:extLst>
              </p14:cNvPr>
              <p14:cNvContentPartPr/>
              <p14:nvPr/>
            </p14:nvContentPartPr>
            <p14:xfrm>
              <a:off x="6195196" y="1389813"/>
              <a:ext cx="360" cy="360"/>
            </p14:xfrm>
          </p:contentPart>
        </mc:Choice>
        <mc:Fallback xmlns="">
          <p:pic>
            <p:nvPicPr>
              <p:cNvPr id="108604" name="Ink 108603">
                <a:extLst>
                  <a:ext uri="{FF2B5EF4-FFF2-40B4-BE49-F238E27FC236}">
                    <a16:creationId xmlns:a16="http://schemas.microsoft.com/office/drawing/2014/main" id="{062B20FC-D4FE-4D24-8EC8-16C183F1EB4D}"/>
                  </a:ext>
                </a:extLst>
              </p:cNvPr>
              <p:cNvPicPr/>
              <p:nvPr/>
            </p:nvPicPr>
            <p:blipFill>
              <a:blip r:embed="rId22"/>
              <a:stretch>
                <a:fillRect/>
              </a:stretch>
            </p:blipFill>
            <p:spPr>
              <a:xfrm>
                <a:off x="6159196" y="1354173"/>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108610" name="Ink 108609">
                <a:extLst>
                  <a:ext uri="{FF2B5EF4-FFF2-40B4-BE49-F238E27FC236}">
                    <a16:creationId xmlns:a16="http://schemas.microsoft.com/office/drawing/2014/main" id="{8B837346-3418-4519-869D-3AB1139CAD92}"/>
                  </a:ext>
                </a:extLst>
              </p14:cNvPr>
              <p14:cNvContentPartPr/>
              <p14:nvPr/>
            </p14:nvContentPartPr>
            <p14:xfrm>
              <a:off x="9003556" y="1983093"/>
              <a:ext cx="88920" cy="312480"/>
            </p14:xfrm>
          </p:contentPart>
        </mc:Choice>
        <mc:Fallback xmlns="">
          <p:pic>
            <p:nvPicPr>
              <p:cNvPr id="108610" name="Ink 108609">
                <a:extLst>
                  <a:ext uri="{FF2B5EF4-FFF2-40B4-BE49-F238E27FC236}">
                    <a16:creationId xmlns:a16="http://schemas.microsoft.com/office/drawing/2014/main" id="{8B837346-3418-4519-869D-3AB1139CAD92}"/>
                  </a:ext>
                </a:extLst>
              </p:cNvPr>
              <p:cNvPicPr/>
              <p:nvPr/>
            </p:nvPicPr>
            <p:blipFill>
              <a:blip r:embed="rId55"/>
              <a:stretch>
                <a:fillRect/>
              </a:stretch>
            </p:blipFill>
            <p:spPr>
              <a:xfrm>
                <a:off x="8967916" y="1947093"/>
                <a:ext cx="160560" cy="38412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108611" name="Ink 108610">
                <a:extLst>
                  <a:ext uri="{FF2B5EF4-FFF2-40B4-BE49-F238E27FC236}">
                    <a16:creationId xmlns:a16="http://schemas.microsoft.com/office/drawing/2014/main" id="{67E013E5-CB06-44C6-A5A3-EC7C8BDE7969}"/>
                  </a:ext>
                </a:extLst>
              </p14:cNvPr>
              <p14:cNvContentPartPr/>
              <p14:nvPr/>
            </p14:nvContentPartPr>
            <p14:xfrm>
              <a:off x="9682156" y="1922613"/>
              <a:ext cx="51120" cy="316800"/>
            </p14:xfrm>
          </p:contentPart>
        </mc:Choice>
        <mc:Fallback xmlns="">
          <p:pic>
            <p:nvPicPr>
              <p:cNvPr id="108611" name="Ink 108610">
                <a:extLst>
                  <a:ext uri="{FF2B5EF4-FFF2-40B4-BE49-F238E27FC236}">
                    <a16:creationId xmlns:a16="http://schemas.microsoft.com/office/drawing/2014/main" id="{67E013E5-CB06-44C6-A5A3-EC7C8BDE7969}"/>
                  </a:ext>
                </a:extLst>
              </p:cNvPr>
              <p:cNvPicPr/>
              <p:nvPr/>
            </p:nvPicPr>
            <p:blipFill>
              <a:blip r:embed="rId57"/>
              <a:stretch>
                <a:fillRect/>
              </a:stretch>
            </p:blipFill>
            <p:spPr>
              <a:xfrm>
                <a:off x="9646156" y="1886613"/>
                <a:ext cx="12276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108635" name="Ink 108634">
                <a:extLst>
                  <a:ext uri="{FF2B5EF4-FFF2-40B4-BE49-F238E27FC236}">
                    <a16:creationId xmlns:a16="http://schemas.microsoft.com/office/drawing/2014/main" id="{E41330CF-E2A7-48A2-949C-CF0F2DC23711}"/>
                  </a:ext>
                </a:extLst>
              </p14:cNvPr>
              <p14:cNvContentPartPr/>
              <p14:nvPr/>
            </p14:nvContentPartPr>
            <p14:xfrm>
              <a:off x="9050356" y="2873373"/>
              <a:ext cx="328320" cy="322200"/>
            </p14:xfrm>
          </p:contentPart>
        </mc:Choice>
        <mc:Fallback xmlns="">
          <p:pic>
            <p:nvPicPr>
              <p:cNvPr id="108635" name="Ink 108634">
                <a:extLst>
                  <a:ext uri="{FF2B5EF4-FFF2-40B4-BE49-F238E27FC236}">
                    <a16:creationId xmlns:a16="http://schemas.microsoft.com/office/drawing/2014/main" id="{E41330CF-E2A7-48A2-949C-CF0F2DC23711}"/>
                  </a:ext>
                </a:extLst>
              </p:cNvPr>
              <p:cNvPicPr/>
              <p:nvPr/>
            </p:nvPicPr>
            <p:blipFill>
              <a:blip r:embed="rId70"/>
              <a:stretch>
                <a:fillRect/>
              </a:stretch>
            </p:blipFill>
            <p:spPr>
              <a:xfrm>
                <a:off x="9032697" y="2837733"/>
                <a:ext cx="382019" cy="3938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108636" name="Ink 108635">
                <a:extLst>
                  <a:ext uri="{FF2B5EF4-FFF2-40B4-BE49-F238E27FC236}">
                    <a16:creationId xmlns:a16="http://schemas.microsoft.com/office/drawing/2014/main" id="{2D2E58E0-4A6E-47BF-9487-738482AD0865}"/>
                  </a:ext>
                </a:extLst>
              </p14:cNvPr>
              <p14:cNvContentPartPr/>
              <p14:nvPr/>
            </p14:nvContentPartPr>
            <p14:xfrm>
              <a:off x="8957116" y="3069573"/>
              <a:ext cx="360" cy="360"/>
            </p14:xfrm>
          </p:contentPart>
        </mc:Choice>
        <mc:Fallback xmlns="">
          <p:pic>
            <p:nvPicPr>
              <p:cNvPr id="108636" name="Ink 108635">
                <a:extLst>
                  <a:ext uri="{FF2B5EF4-FFF2-40B4-BE49-F238E27FC236}">
                    <a16:creationId xmlns:a16="http://schemas.microsoft.com/office/drawing/2014/main" id="{2D2E58E0-4A6E-47BF-9487-738482AD0865}"/>
                  </a:ext>
                </a:extLst>
              </p:cNvPr>
              <p:cNvPicPr/>
              <p:nvPr/>
            </p:nvPicPr>
            <p:blipFill>
              <a:blip r:embed="rId63"/>
              <a:stretch>
                <a:fillRect/>
              </a:stretch>
            </p:blipFill>
            <p:spPr>
              <a:xfrm>
                <a:off x="8939116" y="30519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108637" name="Ink 108636">
                <a:extLst>
                  <a:ext uri="{FF2B5EF4-FFF2-40B4-BE49-F238E27FC236}">
                    <a16:creationId xmlns:a16="http://schemas.microsoft.com/office/drawing/2014/main" id="{0FFC475B-7CB1-444E-AFD5-59AB25E57DE1}"/>
                  </a:ext>
                </a:extLst>
              </p14:cNvPr>
              <p14:cNvContentPartPr/>
              <p14:nvPr/>
            </p14:nvContentPartPr>
            <p14:xfrm>
              <a:off x="9917956" y="3060213"/>
              <a:ext cx="360" cy="360"/>
            </p14:xfrm>
          </p:contentPart>
        </mc:Choice>
        <mc:Fallback xmlns="">
          <p:pic>
            <p:nvPicPr>
              <p:cNvPr id="108637" name="Ink 108636">
                <a:extLst>
                  <a:ext uri="{FF2B5EF4-FFF2-40B4-BE49-F238E27FC236}">
                    <a16:creationId xmlns:a16="http://schemas.microsoft.com/office/drawing/2014/main" id="{0FFC475B-7CB1-444E-AFD5-59AB25E57DE1}"/>
                  </a:ext>
                </a:extLst>
              </p:cNvPr>
              <p:cNvPicPr/>
              <p:nvPr/>
            </p:nvPicPr>
            <p:blipFill>
              <a:blip r:embed="rId63"/>
              <a:stretch>
                <a:fillRect/>
              </a:stretch>
            </p:blipFill>
            <p:spPr>
              <a:xfrm>
                <a:off x="9900316" y="30422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108638" name="Ink 108637">
                <a:extLst>
                  <a:ext uri="{FF2B5EF4-FFF2-40B4-BE49-F238E27FC236}">
                    <a16:creationId xmlns:a16="http://schemas.microsoft.com/office/drawing/2014/main" id="{26DB55E1-D1CB-4858-98B1-ADD3875F2F15}"/>
                  </a:ext>
                </a:extLst>
              </p14:cNvPr>
              <p14:cNvContentPartPr/>
              <p14:nvPr/>
            </p14:nvContentPartPr>
            <p14:xfrm>
              <a:off x="10011556" y="3050853"/>
              <a:ext cx="360" cy="360"/>
            </p14:xfrm>
          </p:contentPart>
        </mc:Choice>
        <mc:Fallback xmlns="">
          <p:pic>
            <p:nvPicPr>
              <p:cNvPr id="108638" name="Ink 108637">
                <a:extLst>
                  <a:ext uri="{FF2B5EF4-FFF2-40B4-BE49-F238E27FC236}">
                    <a16:creationId xmlns:a16="http://schemas.microsoft.com/office/drawing/2014/main" id="{26DB55E1-D1CB-4858-98B1-ADD3875F2F15}"/>
                  </a:ext>
                </a:extLst>
              </p:cNvPr>
              <p:cNvPicPr/>
              <p:nvPr/>
            </p:nvPicPr>
            <p:blipFill>
              <a:blip r:embed="rId63"/>
              <a:stretch>
                <a:fillRect/>
              </a:stretch>
            </p:blipFill>
            <p:spPr>
              <a:xfrm>
                <a:off x="9993556" y="303321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108639" name="Ink 108638">
                <a:extLst>
                  <a:ext uri="{FF2B5EF4-FFF2-40B4-BE49-F238E27FC236}">
                    <a16:creationId xmlns:a16="http://schemas.microsoft.com/office/drawing/2014/main" id="{2576BA65-29FA-4A6F-B316-7F9341E1E826}"/>
                  </a:ext>
                </a:extLst>
              </p14:cNvPr>
              <p14:cNvContentPartPr/>
              <p14:nvPr/>
            </p14:nvContentPartPr>
            <p14:xfrm>
              <a:off x="9974116" y="3134733"/>
              <a:ext cx="360" cy="360"/>
            </p14:xfrm>
          </p:contentPart>
        </mc:Choice>
        <mc:Fallback xmlns="">
          <p:pic>
            <p:nvPicPr>
              <p:cNvPr id="108639" name="Ink 108638">
                <a:extLst>
                  <a:ext uri="{FF2B5EF4-FFF2-40B4-BE49-F238E27FC236}">
                    <a16:creationId xmlns:a16="http://schemas.microsoft.com/office/drawing/2014/main" id="{2576BA65-29FA-4A6F-B316-7F9341E1E826}"/>
                  </a:ext>
                </a:extLst>
              </p:cNvPr>
              <p:cNvPicPr/>
              <p:nvPr/>
            </p:nvPicPr>
            <p:blipFill>
              <a:blip r:embed="rId63"/>
              <a:stretch>
                <a:fillRect/>
              </a:stretch>
            </p:blipFill>
            <p:spPr>
              <a:xfrm>
                <a:off x="9956116" y="311709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108641" name="Ink 108640">
                <a:extLst>
                  <a:ext uri="{FF2B5EF4-FFF2-40B4-BE49-F238E27FC236}">
                    <a16:creationId xmlns:a16="http://schemas.microsoft.com/office/drawing/2014/main" id="{00F5BE84-B810-4D98-A27D-37D8FC793FEB}"/>
                  </a:ext>
                </a:extLst>
              </p14:cNvPr>
              <p14:cNvContentPartPr/>
              <p14:nvPr/>
            </p14:nvContentPartPr>
            <p14:xfrm>
              <a:off x="5887036" y="1610133"/>
              <a:ext cx="148680" cy="209160"/>
            </p14:xfrm>
          </p:contentPart>
        </mc:Choice>
        <mc:Fallback xmlns="">
          <p:pic>
            <p:nvPicPr>
              <p:cNvPr id="108641" name="Ink 108640">
                <a:extLst>
                  <a:ext uri="{FF2B5EF4-FFF2-40B4-BE49-F238E27FC236}">
                    <a16:creationId xmlns:a16="http://schemas.microsoft.com/office/drawing/2014/main" id="{00F5BE84-B810-4D98-A27D-37D8FC793FEB}"/>
                  </a:ext>
                </a:extLst>
              </p:cNvPr>
              <p:cNvPicPr/>
              <p:nvPr/>
            </p:nvPicPr>
            <p:blipFill>
              <a:blip r:embed="rId76"/>
              <a:stretch>
                <a:fillRect/>
              </a:stretch>
            </p:blipFill>
            <p:spPr>
              <a:xfrm>
                <a:off x="5869396" y="1592493"/>
                <a:ext cx="19404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108643" name="Ink 108642">
                <a:extLst>
                  <a:ext uri="{FF2B5EF4-FFF2-40B4-BE49-F238E27FC236}">
                    <a16:creationId xmlns:a16="http://schemas.microsoft.com/office/drawing/2014/main" id="{93B98CA3-201F-457D-A8D6-AE1B7A0F41D0}"/>
                  </a:ext>
                </a:extLst>
              </p14:cNvPr>
              <p14:cNvContentPartPr/>
              <p14:nvPr/>
            </p14:nvContentPartPr>
            <p14:xfrm>
              <a:off x="5093956" y="1556853"/>
              <a:ext cx="232560" cy="346680"/>
            </p14:xfrm>
          </p:contentPart>
        </mc:Choice>
        <mc:Fallback xmlns="">
          <p:pic>
            <p:nvPicPr>
              <p:cNvPr id="108643" name="Ink 108642">
                <a:extLst>
                  <a:ext uri="{FF2B5EF4-FFF2-40B4-BE49-F238E27FC236}">
                    <a16:creationId xmlns:a16="http://schemas.microsoft.com/office/drawing/2014/main" id="{93B98CA3-201F-457D-A8D6-AE1B7A0F41D0}"/>
                  </a:ext>
                </a:extLst>
              </p:cNvPr>
              <p:cNvPicPr/>
              <p:nvPr/>
            </p:nvPicPr>
            <p:blipFill>
              <a:blip r:embed="rId78"/>
              <a:stretch>
                <a:fillRect/>
              </a:stretch>
            </p:blipFill>
            <p:spPr>
              <a:xfrm>
                <a:off x="5058316" y="1520853"/>
                <a:ext cx="304200" cy="41832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108644" name="Ink 108643">
                <a:extLst>
                  <a:ext uri="{FF2B5EF4-FFF2-40B4-BE49-F238E27FC236}">
                    <a16:creationId xmlns:a16="http://schemas.microsoft.com/office/drawing/2014/main" id="{F3C3C667-DBC8-437F-B262-9BF5073E14F1}"/>
                  </a:ext>
                </a:extLst>
              </p14:cNvPr>
              <p14:cNvContentPartPr/>
              <p14:nvPr/>
            </p14:nvContentPartPr>
            <p14:xfrm>
              <a:off x="8919676" y="2061573"/>
              <a:ext cx="360" cy="360"/>
            </p14:xfrm>
          </p:contentPart>
        </mc:Choice>
        <mc:Fallback xmlns="">
          <p:pic>
            <p:nvPicPr>
              <p:cNvPr id="108644" name="Ink 108643">
                <a:extLst>
                  <a:ext uri="{FF2B5EF4-FFF2-40B4-BE49-F238E27FC236}">
                    <a16:creationId xmlns:a16="http://schemas.microsoft.com/office/drawing/2014/main" id="{F3C3C667-DBC8-437F-B262-9BF5073E14F1}"/>
                  </a:ext>
                </a:extLst>
              </p:cNvPr>
              <p:cNvPicPr/>
              <p:nvPr/>
            </p:nvPicPr>
            <p:blipFill>
              <a:blip r:embed="rId63"/>
              <a:stretch>
                <a:fillRect/>
              </a:stretch>
            </p:blipFill>
            <p:spPr>
              <a:xfrm>
                <a:off x="8901676" y="2043933"/>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108645" name="Ink 108644">
                <a:extLst>
                  <a:ext uri="{FF2B5EF4-FFF2-40B4-BE49-F238E27FC236}">
                    <a16:creationId xmlns:a16="http://schemas.microsoft.com/office/drawing/2014/main" id="{2CE5D79D-A207-409C-82B6-D27F3AAAB4B3}"/>
                  </a:ext>
                </a:extLst>
              </p14:cNvPr>
              <p14:cNvContentPartPr/>
              <p14:nvPr/>
            </p14:nvContentPartPr>
            <p14:xfrm>
              <a:off x="9563716" y="2061573"/>
              <a:ext cx="360" cy="360"/>
            </p14:xfrm>
          </p:contentPart>
        </mc:Choice>
        <mc:Fallback xmlns="">
          <p:pic>
            <p:nvPicPr>
              <p:cNvPr id="108645" name="Ink 108644">
                <a:extLst>
                  <a:ext uri="{FF2B5EF4-FFF2-40B4-BE49-F238E27FC236}">
                    <a16:creationId xmlns:a16="http://schemas.microsoft.com/office/drawing/2014/main" id="{2CE5D79D-A207-409C-82B6-D27F3AAAB4B3}"/>
                  </a:ext>
                </a:extLst>
              </p:cNvPr>
              <p:cNvPicPr/>
              <p:nvPr/>
            </p:nvPicPr>
            <p:blipFill>
              <a:blip r:embed="rId63"/>
              <a:stretch>
                <a:fillRect/>
              </a:stretch>
            </p:blipFill>
            <p:spPr>
              <a:xfrm>
                <a:off x="9545716" y="2043933"/>
                <a:ext cx="36000" cy="36000"/>
              </a:xfrm>
              <a:prstGeom prst="rect">
                <a:avLst/>
              </a:prstGeom>
            </p:spPr>
          </p:pic>
        </mc:Fallback>
      </mc:AlternateContent>
      <p:pic>
        <p:nvPicPr>
          <p:cNvPr id="680" name="Picture 679">
            <a:extLst>
              <a:ext uri="{FF2B5EF4-FFF2-40B4-BE49-F238E27FC236}">
                <a16:creationId xmlns:a16="http://schemas.microsoft.com/office/drawing/2014/main" id="{B015347D-0E67-42E1-B9F8-414985F37488}"/>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6351934" y="4577565"/>
            <a:ext cx="1255423" cy="223650"/>
          </a:xfrm>
          <a:prstGeom prst="rect">
            <a:avLst/>
          </a:prstGeom>
        </p:spPr>
      </p:pic>
      <p:pic>
        <p:nvPicPr>
          <p:cNvPr id="681" name="Picture 680">
            <a:extLst>
              <a:ext uri="{FF2B5EF4-FFF2-40B4-BE49-F238E27FC236}">
                <a16:creationId xmlns:a16="http://schemas.microsoft.com/office/drawing/2014/main" id="{A5DF7B46-310F-452A-9B3F-424EEF1DF8D9}"/>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7860712" y="4851662"/>
            <a:ext cx="1255423" cy="223650"/>
          </a:xfrm>
          <a:prstGeom prst="rect">
            <a:avLst/>
          </a:prstGeom>
        </p:spPr>
      </p:pic>
      <p:sp>
        <p:nvSpPr>
          <p:cNvPr id="409" name="Oval 408">
            <a:extLst>
              <a:ext uri="{FF2B5EF4-FFF2-40B4-BE49-F238E27FC236}">
                <a16:creationId xmlns:a16="http://schemas.microsoft.com/office/drawing/2014/main" id="{E89A1DD8-2D8D-40B1-B0DE-B50B311909F4}"/>
              </a:ext>
            </a:extLst>
          </p:cNvPr>
          <p:cNvSpPr/>
          <p:nvPr/>
        </p:nvSpPr>
        <p:spPr>
          <a:xfrm>
            <a:off x="537109" y="1283441"/>
            <a:ext cx="3221826" cy="3292599"/>
          </a:xfrm>
          <a:prstGeom prst="ellipse">
            <a:avLst/>
          </a:prstGeom>
          <a:solidFill>
            <a:srgbClr val="00B0F0">
              <a:alpha val="39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1" name="Oval 3">
            <a:extLst>
              <a:ext uri="{FF2B5EF4-FFF2-40B4-BE49-F238E27FC236}">
                <a16:creationId xmlns:a16="http://schemas.microsoft.com/office/drawing/2014/main" id="{7E32422C-3F44-4BA9-A412-40AB7D28D0C5}"/>
              </a:ext>
            </a:extLst>
          </p:cNvPr>
          <p:cNvSpPr/>
          <p:nvPr/>
        </p:nvSpPr>
        <p:spPr>
          <a:xfrm rot="20383206">
            <a:off x="1305365" y="2343504"/>
            <a:ext cx="1764191" cy="2175684"/>
          </a:xfrm>
          <a:custGeom>
            <a:avLst/>
            <a:gdLst>
              <a:gd name="connsiteX0" fmla="*/ 0 w 1819470"/>
              <a:gd name="connsiteY0" fmla="*/ 857863 h 1715725"/>
              <a:gd name="connsiteX1" fmla="*/ 909735 w 1819470"/>
              <a:gd name="connsiteY1" fmla="*/ 0 h 1715725"/>
              <a:gd name="connsiteX2" fmla="*/ 1819470 w 1819470"/>
              <a:gd name="connsiteY2" fmla="*/ 857863 h 1715725"/>
              <a:gd name="connsiteX3" fmla="*/ 909735 w 1819470"/>
              <a:gd name="connsiteY3" fmla="*/ 1715726 h 1715725"/>
              <a:gd name="connsiteX4" fmla="*/ 0 w 1819470"/>
              <a:gd name="connsiteY4" fmla="*/ 857863 h 1715725"/>
              <a:gd name="connsiteX0" fmla="*/ 4 w 1819474"/>
              <a:gd name="connsiteY0" fmla="*/ 136369 h 994232"/>
              <a:gd name="connsiteX1" fmla="*/ 919070 w 1819474"/>
              <a:gd name="connsiteY1" fmla="*/ 575461 h 994232"/>
              <a:gd name="connsiteX2" fmla="*/ 1819474 w 1819474"/>
              <a:gd name="connsiteY2" fmla="*/ 136369 h 994232"/>
              <a:gd name="connsiteX3" fmla="*/ 909739 w 1819474"/>
              <a:gd name="connsiteY3" fmla="*/ 994232 h 994232"/>
              <a:gd name="connsiteX4" fmla="*/ 4 w 1819474"/>
              <a:gd name="connsiteY4" fmla="*/ 136369 h 994232"/>
              <a:gd name="connsiteX0" fmla="*/ 112147 w 1931617"/>
              <a:gd name="connsiteY0" fmla="*/ 136369 h 994232"/>
              <a:gd name="connsiteX1" fmla="*/ 1031213 w 1931617"/>
              <a:gd name="connsiteY1" fmla="*/ 575461 h 994232"/>
              <a:gd name="connsiteX2" fmla="*/ 1931617 w 1931617"/>
              <a:gd name="connsiteY2" fmla="*/ 136369 h 994232"/>
              <a:gd name="connsiteX3" fmla="*/ 1021882 w 1931617"/>
              <a:gd name="connsiteY3" fmla="*/ 994232 h 994232"/>
              <a:gd name="connsiteX4" fmla="*/ 112147 w 1931617"/>
              <a:gd name="connsiteY4" fmla="*/ 136369 h 994232"/>
              <a:gd name="connsiteX0" fmla="*/ 112147 w 1931617"/>
              <a:gd name="connsiteY0" fmla="*/ 456024 h 1313887"/>
              <a:gd name="connsiteX1" fmla="*/ 1031213 w 1931617"/>
              <a:gd name="connsiteY1" fmla="*/ 895116 h 1313887"/>
              <a:gd name="connsiteX2" fmla="*/ 1931617 w 1931617"/>
              <a:gd name="connsiteY2" fmla="*/ 456024 h 1313887"/>
              <a:gd name="connsiteX3" fmla="*/ 1021882 w 1931617"/>
              <a:gd name="connsiteY3" fmla="*/ 1313887 h 1313887"/>
              <a:gd name="connsiteX4" fmla="*/ 112147 w 1931617"/>
              <a:gd name="connsiteY4" fmla="*/ 456024 h 1313887"/>
              <a:gd name="connsiteX0" fmla="*/ 112147 w 2015898"/>
              <a:gd name="connsiteY0" fmla="*/ 456024 h 1313887"/>
              <a:gd name="connsiteX1" fmla="*/ 1031213 w 2015898"/>
              <a:gd name="connsiteY1" fmla="*/ 895116 h 1313887"/>
              <a:gd name="connsiteX2" fmla="*/ 1931617 w 2015898"/>
              <a:gd name="connsiteY2" fmla="*/ 456024 h 1313887"/>
              <a:gd name="connsiteX3" fmla="*/ 1021882 w 2015898"/>
              <a:gd name="connsiteY3" fmla="*/ 1313887 h 1313887"/>
              <a:gd name="connsiteX4" fmla="*/ 112147 w 2015898"/>
              <a:gd name="connsiteY4" fmla="*/ 456024 h 1313887"/>
              <a:gd name="connsiteX0" fmla="*/ 239 w 1899704"/>
              <a:gd name="connsiteY0" fmla="*/ 456024 h 1817740"/>
              <a:gd name="connsiteX1" fmla="*/ 919305 w 1899704"/>
              <a:gd name="connsiteY1" fmla="*/ 895116 h 1817740"/>
              <a:gd name="connsiteX2" fmla="*/ 1819709 w 1899704"/>
              <a:gd name="connsiteY2" fmla="*/ 456024 h 1817740"/>
              <a:gd name="connsiteX3" fmla="*/ 853991 w 1899704"/>
              <a:gd name="connsiteY3" fmla="*/ 1817740 h 1817740"/>
              <a:gd name="connsiteX4" fmla="*/ 239 w 1899704"/>
              <a:gd name="connsiteY4" fmla="*/ 456024 h 1817740"/>
              <a:gd name="connsiteX0" fmla="*/ 128495 w 2027960"/>
              <a:gd name="connsiteY0" fmla="*/ 456024 h 1817740"/>
              <a:gd name="connsiteX1" fmla="*/ 1047561 w 2027960"/>
              <a:gd name="connsiteY1" fmla="*/ 895116 h 1817740"/>
              <a:gd name="connsiteX2" fmla="*/ 1947965 w 2027960"/>
              <a:gd name="connsiteY2" fmla="*/ 456024 h 1817740"/>
              <a:gd name="connsiteX3" fmla="*/ 982247 w 2027960"/>
              <a:gd name="connsiteY3" fmla="*/ 1817740 h 1817740"/>
              <a:gd name="connsiteX4" fmla="*/ 128495 w 2027960"/>
              <a:gd name="connsiteY4" fmla="*/ 456024 h 1817740"/>
              <a:gd name="connsiteX0" fmla="*/ 3965 w 1903430"/>
              <a:gd name="connsiteY0" fmla="*/ 339738 h 1701454"/>
              <a:gd name="connsiteX1" fmla="*/ 1147604 w 1903430"/>
              <a:gd name="connsiteY1" fmla="*/ 1648858 h 1701454"/>
              <a:gd name="connsiteX2" fmla="*/ 1823435 w 1903430"/>
              <a:gd name="connsiteY2" fmla="*/ 339738 h 1701454"/>
              <a:gd name="connsiteX3" fmla="*/ 857717 w 1903430"/>
              <a:gd name="connsiteY3" fmla="*/ 1701454 h 1701454"/>
              <a:gd name="connsiteX4" fmla="*/ 3965 w 1903430"/>
              <a:gd name="connsiteY4" fmla="*/ 339738 h 1701454"/>
              <a:gd name="connsiteX0" fmla="*/ 316523 w 2215988"/>
              <a:gd name="connsiteY0" fmla="*/ 339738 h 1701454"/>
              <a:gd name="connsiteX1" fmla="*/ 1460162 w 2215988"/>
              <a:gd name="connsiteY1" fmla="*/ 1648858 h 1701454"/>
              <a:gd name="connsiteX2" fmla="*/ 2135993 w 2215988"/>
              <a:gd name="connsiteY2" fmla="*/ 339738 h 1701454"/>
              <a:gd name="connsiteX3" fmla="*/ 1170275 w 2215988"/>
              <a:gd name="connsiteY3" fmla="*/ 1701454 h 1701454"/>
              <a:gd name="connsiteX4" fmla="*/ 316523 w 2215988"/>
              <a:gd name="connsiteY4" fmla="*/ 339738 h 1701454"/>
              <a:gd name="connsiteX0" fmla="*/ 298162 w 2117197"/>
              <a:gd name="connsiteY0" fmla="*/ 18454 h 1701773"/>
              <a:gd name="connsiteX1" fmla="*/ 1373748 w 2117197"/>
              <a:gd name="connsiteY1" fmla="*/ 1646066 h 1701773"/>
              <a:gd name="connsiteX2" fmla="*/ 2049579 w 2117197"/>
              <a:gd name="connsiteY2" fmla="*/ 336946 h 1701773"/>
              <a:gd name="connsiteX3" fmla="*/ 1083861 w 2117197"/>
              <a:gd name="connsiteY3" fmla="*/ 1698662 h 1701773"/>
              <a:gd name="connsiteX4" fmla="*/ 298162 w 2117197"/>
              <a:gd name="connsiteY4" fmla="*/ 18454 h 1701773"/>
              <a:gd name="connsiteX0" fmla="*/ 340717 w 2159752"/>
              <a:gd name="connsiteY0" fmla="*/ 167346 h 1850665"/>
              <a:gd name="connsiteX1" fmla="*/ 1416303 w 2159752"/>
              <a:gd name="connsiteY1" fmla="*/ 1794958 h 1850665"/>
              <a:gd name="connsiteX2" fmla="*/ 2092134 w 2159752"/>
              <a:gd name="connsiteY2" fmla="*/ 485838 h 1850665"/>
              <a:gd name="connsiteX3" fmla="*/ 1126416 w 2159752"/>
              <a:gd name="connsiteY3" fmla="*/ 1847554 h 1850665"/>
              <a:gd name="connsiteX4" fmla="*/ 340717 w 2159752"/>
              <a:gd name="connsiteY4" fmla="*/ 167346 h 1850665"/>
              <a:gd name="connsiteX0" fmla="*/ 340717 w 2159752"/>
              <a:gd name="connsiteY0" fmla="*/ 145363 h 1828682"/>
              <a:gd name="connsiteX1" fmla="*/ 1416303 w 2159752"/>
              <a:gd name="connsiteY1" fmla="*/ 1772975 h 1828682"/>
              <a:gd name="connsiteX2" fmla="*/ 2092134 w 2159752"/>
              <a:gd name="connsiteY2" fmla="*/ 463855 h 1828682"/>
              <a:gd name="connsiteX3" fmla="*/ 1126416 w 2159752"/>
              <a:gd name="connsiteY3" fmla="*/ 1825571 h 1828682"/>
              <a:gd name="connsiteX4" fmla="*/ 340717 w 2159752"/>
              <a:gd name="connsiteY4" fmla="*/ 145363 h 1828682"/>
              <a:gd name="connsiteX0" fmla="*/ 340717 w 2159752"/>
              <a:gd name="connsiteY0" fmla="*/ 145363 h 1828682"/>
              <a:gd name="connsiteX1" fmla="*/ 1416303 w 2159752"/>
              <a:gd name="connsiteY1" fmla="*/ 1772975 h 1828682"/>
              <a:gd name="connsiteX2" fmla="*/ 2092134 w 2159752"/>
              <a:gd name="connsiteY2" fmla="*/ 463855 h 1828682"/>
              <a:gd name="connsiteX3" fmla="*/ 1126416 w 2159752"/>
              <a:gd name="connsiteY3" fmla="*/ 1825571 h 1828682"/>
              <a:gd name="connsiteX4" fmla="*/ 340717 w 2159752"/>
              <a:gd name="connsiteY4" fmla="*/ 145363 h 1828682"/>
              <a:gd name="connsiteX0" fmla="*/ 340717 w 2172703"/>
              <a:gd name="connsiteY0" fmla="*/ 145363 h 1829506"/>
              <a:gd name="connsiteX1" fmla="*/ 1416303 w 2172703"/>
              <a:gd name="connsiteY1" fmla="*/ 1772975 h 1829506"/>
              <a:gd name="connsiteX2" fmla="*/ 2092134 w 2172703"/>
              <a:gd name="connsiteY2" fmla="*/ 463855 h 1829506"/>
              <a:gd name="connsiteX3" fmla="*/ 1126416 w 2172703"/>
              <a:gd name="connsiteY3" fmla="*/ 1825571 h 1829506"/>
              <a:gd name="connsiteX4" fmla="*/ 340717 w 2172703"/>
              <a:gd name="connsiteY4" fmla="*/ 145363 h 1829506"/>
              <a:gd name="connsiteX0" fmla="*/ 3859 w 1835845"/>
              <a:gd name="connsiteY0" fmla="*/ 223 h 1684366"/>
              <a:gd name="connsiteX1" fmla="*/ 1120277 w 1835845"/>
              <a:gd name="connsiteY1" fmla="*/ 1534618 h 1684366"/>
              <a:gd name="connsiteX2" fmla="*/ 1755276 w 1835845"/>
              <a:gd name="connsiteY2" fmla="*/ 318715 h 1684366"/>
              <a:gd name="connsiteX3" fmla="*/ 789558 w 1835845"/>
              <a:gd name="connsiteY3" fmla="*/ 1680431 h 1684366"/>
              <a:gd name="connsiteX4" fmla="*/ 3859 w 1835845"/>
              <a:gd name="connsiteY4" fmla="*/ 223 h 1684366"/>
              <a:gd name="connsiteX0" fmla="*/ 349279 w 2181265"/>
              <a:gd name="connsiteY0" fmla="*/ 17625 h 1701768"/>
              <a:gd name="connsiteX1" fmla="*/ 1465697 w 2181265"/>
              <a:gd name="connsiteY1" fmla="*/ 1552020 h 1701768"/>
              <a:gd name="connsiteX2" fmla="*/ 2100696 w 2181265"/>
              <a:gd name="connsiteY2" fmla="*/ 336117 h 1701768"/>
              <a:gd name="connsiteX3" fmla="*/ 1134978 w 2181265"/>
              <a:gd name="connsiteY3" fmla="*/ 1697833 h 1701768"/>
              <a:gd name="connsiteX4" fmla="*/ 349279 w 2181265"/>
              <a:gd name="connsiteY4" fmla="*/ 17625 h 1701768"/>
              <a:gd name="connsiteX0" fmla="*/ 332173 w 2164159"/>
              <a:gd name="connsiteY0" fmla="*/ 5470 h 1689613"/>
              <a:gd name="connsiteX1" fmla="*/ 1448591 w 2164159"/>
              <a:gd name="connsiteY1" fmla="*/ 1539865 h 1689613"/>
              <a:gd name="connsiteX2" fmla="*/ 2083590 w 2164159"/>
              <a:gd name="connsiteY2" fmla="*/ 323962 h 1689613"/>
              <a:gd name="connsiteX3" fmla="*/ 1117872 w 2164159"/>
              <a:gd name="connsiteY3" fmla="*/ 1685678 h 1689613"/>
              <a:gd name="connsiteX4" fmla="*/ 332173 w 2164159"/>
              <a:gd name="connsiteY4" fmla="*/ 5470 h 1689613"/>
              <a:gd name="connsiteX0" fmla="*/ 347513 w 2062731"/>
              <a:gd name="connsiteY0" fmla="*/ 194382 h 1447556"/>
              <a:gd name="connsiteX1" fmla="*/ 1348242 w 2062731"/>
              <a:gd name="connsiteY1" fmla="*/ 1301531 h 1447556"/>
              <a:gd name="connsiteX2" fmla="*/ 1983241 w 2062731"/>
              <a:gd name="connsiteY2" fmla="*/ 85628 h 1447556"/>
              <a:gd name="connsiteX3" fmla="*/ 1017523 w 2062731"/>
              <a:gd name="connsiteY3" fmla="*/ 1447344 h 1447556"/>
              <a:gd name="connsiteX4" fmla="*/ 347513 w 2062731"/>
              <a:gd name="connsiteY4" fmla="*/ 194382 h 1447556"/>
              <a:gd name="connsiteX0" fmla="*/ 347513 w 2062731"/>
              <a:gd name="connsiteY0" fmla="*/ 209098 h 1462272"/>
              <a:gd name="connsiteX1" fmla="*/ 1348242 w 2062731"/>
              <a:gd name="connsiteY1" fmla="*/ 1316247 h 1462272"/>
              <a:gd name="connsiteX2" fmla="*/ 1983241 w 2062731"/>
              <a:gd name="connsiteY2" fmla="*/ 100344 h 1462272"/>
              <a:gd name="connsiteX3" fmla="*/ 1017523 w 2062731"/>
              <a:gd name="connsiteY3" fmla="*/ 1462060 h 1462272"/>
              <a:gd name="connsiteX4" fmla="*/ 347513 w 2062731"/>
              <a:gd name="connsiteY4" fmla="*/ 209098 h 1462272"/>
              <a:gd name="connsiteX0" fmla="*/ 389822 w 1830393"/>
              <a:gd name="connsiteY0" fmla="*/ 178740 h 1447393"/>
              <a:gd name="connsiteX1" fmla="*/ 1118341 w 1830393"/>
              <a:gd name="connsiteY1" fmla="*/ 1301426 h 1447393"/>
              <a:gd name="connsiteX2" fmla="*/ 1753340 w 1830393"/>
              <a:gd name="connsiteY2" fmla="*/ 85523 h 1447393"/>
              <a:gd name="connsiteX3" fmla="*/ 787622 w 1830393"/>
              <a:gd name="connsiteY3" fmla="*/ 1447239 h 1447393"/>
              <a:gd name="connsiteX4" fmla="*/ 389822 w 1830393"/>
              <a:gd name="connsiteY4" fmla="*/ 178740 h 1447393"/>
              <a:gd name="connsiteX0" fmla="*/ 376094 w 1899044"/>
              <a:gd name="connsiteY0" fmla="*/ 210022 h 1447729"/>
              <a:gd name="connsiteX1" fmla="*/ 1186276 w 1899044"/>
              <a:gd name="connsiteY1" fmla="*/ 1301636 h 1447729"/>
              <a:gd name="connsiteX2" fmla="*/ 1821275 w 1899044"/>
              <a:gd name="connsiteY2" fmla="*/ 85733 h 1447729"/>
              <a:gd name="connsiteX3" fmla="*/ 855557 w 1899044"/>
              <a:gd name="connsiteY3" fmla="*/ 1447449 h 1447729"/>
              <a:gd name="connsiteX4" fmla="*/ 376094 w 1899044"/>
              <a:gd name="connsiteY4" fmla="*/ 210022 h 1447729"/>
              <a:gd name="connsiteX0" fmla="*/ 364326 w 1962802"/>
              <a:gd name="connsiteY0" fmla="*/ 256950 h 1448314"/>
              <a:gd name="connsiteX1" fmla="*/ 1249366 w 1962802"/>
              <a:gd name="connsiteY1" fmla="*/ 1301955 h 1448314"/>
              <a:gd name="connsiteX2" fmla="*/ 1884365 w 1962802"/>
              <a:gd name="connsiteY2" fmla="*/ 86052 h 1448314"/>
              <a:gd name="connsiteX3" fmla="*/ 918647 w 1962802"/>
              <a:gd name="connsiteY3" fmla="*/ 1447768 h 1448314"/>
              <a:gd name="connsiteX4" fmla="*/ 364326 w 1962802"/>
              <a:gd name="connsiteY4" fmla="*/ 256950 h 1448314"/>
              <a:gd name="connsiteX0" fmla="*/ 8956 w 1604088"/>
              <a:gd name="connsiteY0" fmla="*/ 256950 h 1463800"/>
              <a:gd name="connsiteX1" fmla="*/ 893996 w 1604088"/>
              <a:gd name="connsiteY1" fmla="*/ 1301955 h 1463800"/>
              <a:gd name="connsiteX2" fmla="*/ 1528995 w 1604088"/>
              <a:gd name="connsiteY2" fmla="*/ 86052 h 1463800"/>
              <a:gd name="connsiteX3" fmla="*/ 502030 w 1604088"/>
              <a:gd name="connsiteY3" fmla="*/ 1463305 h 1463800"/>
              <a:gd name="connsiteX4" fmla="*/ 8956 w 1604088"/>
              <a:gd name="connsiteY4" fmla="*/ 256950 h 1463800"/>
              <a:gd name="connsiteX0" fmla="*/ 15201 w 1619330"/>
              <a:gd name="connsiteY0" fmla="*/ 256950 h 1477346"/>
              <a:gd name="connsiteX1" fmla="*/ 900241 w 1619330"/>
              <a:gd name="connsiteY1" fmla="*/ 1301955 h 1477346"/>
              <a:gd name="connsiteX2" fmla="*/ 1535240 w 1619330"/>
              <a:gd name="connsiteY2" fmla="*/ 86052 h 1477346"/>
              <a:gd name="connsiteX3" fmla="*/ 508275 w 1619330"/>
              <a:gd name="connsiteY3" fmla="*/ 1463305 h 1477346"/>
              <a:gd name="connsiteX4" fmla="*/ 15201 w 1619330"/>
              <a:gd name="connsiteY4" fmla="*/ 256950 h 1477346"/>
              <a:gd name="connsiteX0" fmla="*/ 179624 w 1783753"/>
              <a:gd name="connsiteY0" fmla="*/ 256950 h 1477346"/>
              <a:gd name="connsiteX1" fmla="*/ 1064664 w 1783753"/>
              <a:gd name="connsiteY1" fmla="*/ 1301955 h 1477346"/>
              <a:gd name="connsiteX2" fmla="*/ 1699663 w 1783753"/>
              <a:gd name="connsiteY2" fmla="*/ 86052 h 1477346"/>
              <a:gd name="connsiteX3" fmla="*/ 672698 w 1783753"/>
              <a:gd name="connsiteY3" fmla="*/ 1463305 h 1477346"/>
              <a:gd name="connsiteX4" fmla="*/ 179624 w 1783753"/>
              <a:gd name="connsiteY4" fmla="*/ 256950 h 1477346"/>
              <a:gd name="connsiteX0" fmla="*/ 179624 w 1783753"/>
              <a:gd name="connsiteY0" fmla="*/ 260950 h 1481346"/>
              <a:gd name="connsiteX1" fmla="*/ 749213 w 1783753"/>
              <a:gd name="connsiteY1" fmla="*/ 819101 h 1481346"/>
              <a:gd name="connsiteX2" fmla="*/ 1064664 w 1783753"/>
              <a:gd name="connsiteY2" fmla="*/ 1305955 h 1481346"/>
              <a:gd name="connsiteX3" fmla="*/ 1699663 w 1783753"/>
              <a:gd name="connsiteY3" fmla="*/ 90052 h 1481346"/>
              <a:gd name="connsiteX4" fmla="*/ 672698 w 1783753"/>
              <a:gd name="connsiteY4" fmla="*/ 1467305 h 1481346"/>
              <a:gd name="connsiteX5" fmla="*/ 179624 w 1783753"/>
              <a:gd name="connsiteY5" fmla="*/ 260950 h 1481346"/>
              <a:gd name="connsiteX0" fmla="*/ 179624 w 1783753"/>
              <a:gd name="connsiteY0" fmla="*/ 260950 h 1481346"/>
              <a:gd name="connsiteX1" fmla="*/ 749213 w 1783753"/>
              <a:gd name="connsiteY1" fmla="*/ 819101 h 1481346"/>
              <a:gd name="connsiteX2" fmla="*/ 1064664 w 1783753"/>
              <a:gd name="connsiteY2" fmla="*/ 1305955 h 1481346"/>
              <a:gd name="connsiteX3" fmla="*/ 1699663 w 1783753"/>
              <a:gd name="connsiteY3" fmla="*/ 90052 h 1481346"/>
              <a:gd name="connsiteX4" fmla="*/ 672698 w 1783753"/>
              <a:gd name="connsiteY4" fmla="*/ 1467305 h 1481346"/>
              <a:gd name="connsiteX5" fmla="*/ 179624 w 1783753"/>
              <a:gd name="connsiteY5" fmla="*/ 260950 h 1481346"/>
              <a:gd name="connsiteX0" fmla="*/ 179624 w 1783753"/>
              <a:gd name="connsiteY0" fmla="*/ 260950 h 1481346"/>
              <a:gd name="connsiteX1" fmla="*/ 749213 w 1783753"/>
              <a:gd name="connsiteY1" fmla="*/ 819101 h 1481346"/>
              <a:gd name="connsiteX2" fmla="*/ 1064664 w 1783753"/>
              <a:gd name="connsiteY2" fmla="*/ 1305955 h 1481346"/>
              <a:gd name="connsiteX3" fmla="*/ 1699663 w 1783753"/>
              <a:gd name="connsiteY3" fmla="*/ 90052 h 1481346"/>
              <a:gd name="connsiteX4" fmla="*/ 672698 w 1783753"/>
              <a:gd name="connsiteY4" fmla="*/ 1467305 h 1481346"/>
              <a:gd name="connsiteX5" fmla="*/ 179624 w 1783753"/>
              <a:gd name="connsiteY5" fmla="*/ 260950 h 1481346"/>
              <a:gd name="connsiteX0" fmla="*/ 179624 w 1783753"/>
              <a:gd name="connsiteY0" fmla="*/ 181354 h 1401750"/>
              <a:gd name="connsiteX1" fmla="*/ 749213 w 1783753"/>
              <a:gd name="connsiteY1" fmla="*/ 739505 h 1401750"/>
              <a:gd name="connsiteX2" fmla="*/ 1064664 w 1783753"/>
              <a:gd name="connsiteY2" fmla="*/ 1226359 h 1401750"/>
              <a:gd name="connsiteX3" fmla="*/ 987396 w 1783753"/>
              <a:gd name="connsiteY3" fmla="*/ 778346 h 1401750"/>
              <a:gd name="connsiteX4" fmla="*/ 1699663 w 1783753"/>
              <a:gd name="connsiteY4" fmla="*/ 10456 h 1401750"/>
              <a:gd name="connsiteX5" fmla="*/ 672698 w 1783753"/>
              <a:gd name="connsiteY5" fmla="*/ 1387709 h 1401750"/>
              <a:gd name="connsiteX6" fmla="*/ 179624 w 1783753"/>
              <a:gd name="connsiteY6" fmla="*/ 181354 h 1401750"/>
              <a:gd name="connsiteX0" fmla="*/ 179624 w 1783753"/>
              <a:gd name="connsiteY0" fmla="*/ 229081 h 1449477"/>
              <a:gd name="connsiteX1" fmla="*/ 749213 w 1783753"/>
              <a:gd name="connsiteY1" fmla="*/ 787232 h 1449477"/>
              <a:gd name="connsiteX2" fmla="*/ 1064664 w 1783753"/>
              <a:gd name="connsiteY2" fmla="*/ 1274086 h 1449477"/>
              <a:gd name="connsiteX3" fmla="*/ 987396 w 1783753"/>
              <a:gd name="connsiteY3" fmla="*/ 826073 h 1449477"/>
              <a:gd name="connsiteX4" fmla="*/ 1699663 w 1783753"/>
              <a:gd name="connsiteY4" fmla="*/ 58183 h 1449477"/>
              <a:gd name="connsiteX5" fmla="*/ 672698 w 1783753"/>
              <a:gd name="connsiteY5" fmla="*/ 1435436 h 1449477"/>
              <a:gd name="connsiteX6" fmla="*/ 179624 w 1783753"/>
              <a:gd name="connsiteY6" fmla="*/ 229081 h 1449477"/>
              <a:gd name="connsiteX0" fmla="*/ 179624 w 1783753"/>
              <a:gd name="connsiteY0" fmla="*/ 229081 h 1449477"/>
              <a:gd name="connsiteX1" fmla="*/ 749213 w 1783753"/>
              <a:gd name="connsiteY1" fmla="*/ 787232 h 1449477"/>
              <a:gd name="connsiteX2" fmla="*/ 1064664 w 1783753"/>
              <a:gd name="connsiteY2" fmla="*/ 1274086 h 1449477"/>
              <a:gd name="connsiteX3" fmla="*/ 987396 w 1783753"/>
              <a:gd name="connsiteY3" fmla="*/ 826073 h 1449477"/>
              <a:gd name="connsiteX4" fmla="*/ 1699663 w 1783753"/>
              <a:gd name="connsiteY4" fmla="*/ 58183 h 1449477"/>
              <a:gd name="connsiteX5" fmla="*/ 672698 w 1783753"/>
              <a:gd name="connsiteY5" fmla="*/ 1435436 h 1449477"/>
              <a:gd name="connsiteX6" fmla="*/ 179624 w 1783753"/>
              <a:gd name="connsiteY6" fmla="*/ 229081 h 1449477"/>
              <a:gd name="connsiteX0" fmla="*/ 179624 w 1783753"/>
              <a:gd name="connsiteY0" fmla="*/ 269643 h 1490039"/>
              <a:gd name="connsiteX1" fmla="*/ 749213 w 1783753"/>
              <a:gd name="connsiteY1" fmla="*/ 827794 h 1490039"/>
              <a:gd name="connsiteX2" fmla="*/ 1064664 w 1783753"/>
              <a:gd name="connsiteY2" fmla="*/ 1314648 h 1490039"/>
              <a:gd name="connsiteX3" fmla="*/ 1075864 w 1783753"/>
              <a:gd name="connsiteY3" fmla="*/ 719042 h 1490039"/>
              <a:gd name="connsiteX4" fmla="*/ 1699663 w 1783753"/>
              <a:gd name="connsiteY4" fmla="*/ 98745 h 1490039"/>
              <a:gd name="connsiteX5" fmla="*/ 672698 w 1783753"/>
              <a:gd name="connsiteY5" fmla="*/ 1475998 h 1490039"/>
              <a:gd name="connsiteX6" fmla="*/ 179624 w 1783753"/>
              <a:gd name="connsiteY6" fmla="*/ 269643 h 1490039"/>
              <a:gd name="connsiteX0" fmla="*/ 179624 w 1783753"/>
              <a:gd name="connsiteY0" fmla="*/ 269643 h 1490039"/>
              <a:gd name="connsiteX1" fmla="*/ 749213 w 1783753"/>
              <a:gd name="connsiteY1" fmla="*/ 827794 h 1490039"/>
              <a:gd name="connsiteX2" fmla="*/ 1064664 w 1783753"/>
              <a:gd name="connsiteY2" fmla="*/ 1314648 h 1490039"/>
              <a:gd name="connsiteX3" fmla="*/ 1075864 w 1783753"/>
              <a:gd name="connsiteY3" fmla="*/ 719042 h 1490039"/>
              <a:gd name="connsiteX4" fmla="*/ 1699663 w 1783753"/>
              <a:gd name="connsiteY4" fmla="*/ 98745 h 1490039"/>
              <a:gd name="connsiteX5" fmla="*/ 672698 w 1783753"/>
              <a:gd name="connsiteY5" fmla="*/ 1475998 h 1490039"/>
              <a:gd name="connsiteX6" fmla="*/ 179624 w 1783753"/>
              <a:gd name="connsiteY6" fmla="*/ 269643 h 1490039"/>
              <a:gd name="connsiteX0" fmla="*/ 179624 w 1783753"/>
              <a:gd name="connsiteY0" fmla="*/ 196957 h 1417353"/>
              <a:gd name="connsiteX1" fmla="*/ 749213 w 1783753"/>
              <a:gd name="connsiteY1" fmla="*/ 755108 h 1417353"/>
              <a:gd name="connsiteX2" fmla="*/ 1064664 w 1783753"/>
              <a:gd name="connsiteY2" fmla="*/ 1241962 h 1417353"/>
              <a:gd name="connsiteX3" fmla="*/ 1075864 w 1783753"/>
              <a:gd name="connsiteY3" fmla="*/ 646356 h 1417353"/>
              <a:gd name="connsiteX4" fmla="*/ 1699663 w 1783753"/>
              <a:gd name="connsiteY4" fmla="*/ 26059 h 1417353"/>
              <a:gd name="connsiteX5" fmla="*/ 672698 w 1783753"/>
              <a:gd name="connsiteY5" fmla="*/ 1403312 h 1417353"/>
              <a:gd name="connsiteX6" fmla="*/ 179624 w 1783753"/>
              <a:gd name="connsiteY6" fmla="*/ 196957 h 1417353"/>
              <a:gd name="connsiteX0" fmla="*/ 179624 w 1783753"/>
              <a:gd name="connsiteY0" fmla="*/ 206285 h 1426681"/>
              <a:gd name="connsiteX1" fmla="*/ 749213 w 1783753"/>
              <a:gd name="connsiteY1" fmla="*/ 764436 h 1426681"/>
              <a:gd name="connsiteX2" fmla="*/ 1064664 w 1783753"/>
              <a:gd name="connsiteY2" fmla="*/ 1251290 h 1426681"/>
              <a:gd name="connsiteX3" fmla="*/ 1239190 w 1783753"/>
              <a:gd name="connsiteY3" fmla="*/ 562467 h 1426681"/>
              <a:gd name="connsiteX4" fmla="*/ 1699663 w 1783753"/>
              <a:gd name="connsiteY4" fmla="*/ 35387 h 1426681"/>
              <a:gd name="connsiteX5" fmla="*/ 672698 w 1783753"/>
              <a:gd name="connsiteY5" fmla="*/ 1412640 h 1426681"/>
              <a:gd name="connsiteX6" fmla="*/ 179624 w 1783753"/>
              <a:gd name="connsiteY6" fmla="*/ 206285 h 1426681"/>
              <a:gd name="connsiteX0" fmla="*/ 179624 w 1783753"/>
              <a:gd name="connsiteY0" fmla="*/ 206285 h 1426681"/>
              <a:gd name="connsiteX1" fmla="*/ 749213 w 1783753"/>
              <a:gd name="connsiteY1" fmla="*/ 764436 h 1426681"/>
              <a:gd name="connsiteX2" fmla="*/ 1064664 w 1783753"/>
              <a:gd name="connsiteY2" fmla="*/ 1251290 h 1426681"/>
              <a:gd name="connsiteX3" fmla="*/ 1239190 w 1783753"/>
              <a:gd name="connsiteY3" fmla="*/ 562467 h 1426681"/>
              <a:gd name="connsiteX4" fmla="*/ 1699663 w 1783753"/>
              <a:gd name="connsiteY4" fmla="*/ 35387 h 1426681"/>
              <a:gd name="connsiteX5" fmla="*/ 672698 w 1783753"/>
              <a:gd name="connsiteY5" fmla="*/ 1412640 h 1426681"/>
              <a:gd name="connsiteX6" fmla="*/ 179624 w 1783753"/>
              <a:gd name="connsiteY6" fmla="*/ 206285 h 1426681"/>
              <a:gd name="connsiteX0" fmla="*/ 179624 w 1783753"/>
              <a:gd name="connsiteY0" fmla="*/ 193783 h 1414179"/>
              <a:gd name="connsiteX1" fmla="*/ 749213 w 1783753"/>
              <a:gd name="connsiteY1" fmla="*/ 751934 h 1414179"/>
              <a:gd name="connsiteX2" fmla="*/ 1064664 w 1783753"/>
              <a:gd name="connsiteY2" fmla="*/ 1238788 h 1414179"/>
              <a:gd name="connsiteX3" fmla="*/ 1239190 w 1783753"/>
              <a:gd name="connsiteY3" fmla="*/ 549965 h 1414179"/>
              <a:gd name="connsiteX4" fmla="*/ 1699663 w 1783753"/>
              <a:gd name="connsiteY4" fmla="*/ 22885 h 1414179"/>
              <a:gd name="connsiteX5" fmla="*/ 672698 w 1783753"/>
              <a:gd name="connsiteY5" fmla="*/ 1400138 h 1414179"/>
              <a:gd name="connsiteX6" fmla="*/ 179624 w 1783753"/>
              <a:gd name="connsiteY6" fmla="*/ 193783 h 1414179"/>
              <a:gd name="connsiteX0" fmla="*/ 154247 w 1677968"/>
              <a:gd name="connsiteY0" fmla="*/ 50024 h 1256457"/>
              <a:gd name="connsiteX1" fmla="*/ 723836 w 1677968"/>
              <a:gd name="connsiteY1" fmla="*/ 608175 h 1256457"/>
              <a:gd name="connsiteX2" fmla="*/ 1039287 w 1677968"/>
              <a:gd name="connsiteY2" fmla="*/ 1095029 h 1256457"/>
              <a:gd name="connsiteX3" fmla="*/ 1213813 w 1677968"/>
              <a:gd name="connsiteY3" fmla="*/ 406206 h 1256457"/>
              <a:gd name="connsiteX4" fmla="*/ 1599428 w 1677968"/>
              <a:gd name="connsiteY4" fmla="*/ 81097 h 1256457"/>
              <a:gd name="connsiteX5" fmla="*/ 647321 w 1677968"/>
              <a:gd name="connsiteY5" fmla="*/ 1256379 h 1256457"/>
              <a:gd name="connsiteX6" fmla="*/ 154247 w 1677968"/>
              <a:gd name="connsiteY6" fmla="*/ 50024 h 1256457"/>
              <a:gd name="connsiteX0" fmla="*/ 5 w 1527815"/>
              <a:gd name="connsiteY0" fmla="*/ 55086 h 1331414"/>
              <a:gd name="connsiteX1" fmla="*/ 569594 w 1527815"/>
              <a:gd name="connsiteY1" fmla="*/ 613237 h 1331414"/>
              <a:gd name="connsiteX2" fmla="*/ 885045 w 1527815"/>
              <a:gd name="connsiteY2" fmla="*/ 1100091 h 1331414"/>
              <a:gd name="connsiteX3" fmla="*/ 1059571 w 1527815"/>
              <a:gd name="connsiteY3" fmla="*/ 411268 h 1331414"/>
              <a:gd name="connsiteX4" fmla="*/ 1445186 w 1527815"/>
              <a:gd name="connsiteY4" fmla="*/ 86159 h 1331414"/>
              <a:gd name="connsiteX5" fmla="*/ 561132 w 1527815"/>
              <a:gd name="connsiteY5" fmla="*/ 1331353 h 1331414"/>
              <a:gd name="connsiteX6" fmla="*/ 5 w 1527815"/>
              <a:gd name="connsiteY6" fmla="*/ 55086 h 1331414"/>
              <a:gd name="connsiteX0" fmla="*/ 3 w 1699666"/>
              <a:gd name="connsiteY0" fmla="*/ 435087 h 1295586"/>
              <a:gd name="connsiteX1" fmla="*/ 739723 w 1699666"/>
              <a:gd name="connsiteY1" fmla="*/ 573760 h 1295586"/>
              <a:gd name="connsiteX2" fmla="*/ 1055174 w 1699666"/>
              <a:gd name="connsiteY2" fmla="*/ 1060614 h 1295586"/>
              <a:gd name="connsiteX3" fmla="*/ 1229700 w 1699666"/>
              <a:gd name="connsiteY3" fmla="*/ 371791 h 1295586"/>
              <a:gd name="connsiteX4" fmla="*/ 1615315 w 1699666"/>
              <a:gd name="connsiteY4" fmla="*/ 46682 h 1295586"/>
              <a:gd name="connsiteX5" fmla="*/ 731261 w 1699666"/>
              <a:gd name="connsiteY5" fmla="*/ 1291876 h 1295586"/>
              <a:gd name="connsiteX6" fmla="*/ 3 w 1699666"/>
              <a:gd name="connsiteY6" fmla="*/ 435087 h 1295586"/>
              <a:gd name="connsiteX0" fmla="*/ 13936 w 1713599"/>
              <a:gd name="connsiteY0" fmla="*/ 435087 h 1296452"/>
              <a:gd name="connsiteX1" fmla="*/ 753656 w 1713599"/>
              <a:gd name="connsiteY1" fmla="*/ 573760 h 1296452"/>
              <a:gd name="connsiteX2" fmla="*/ 1069107 w 1713599"/>
              <a:gd name="connsiteY2" fmla="*/ 1060614 h 1296452"/>
              <a:gd name="connsiteX3" fmla="*/ 1243633 w 1713599"/>
              <a:gd name="connsiteY3" fmla="*/ 371791 h 1296452"/>
              <a:gd name="connsiteX4" fmla="*/ 1629248 w 1713599"/>
              <a:gd name="connsiteY4" fmla="*/ 46682 h 1296452"/>
              <a:gd name="connsiteX5" fmla="*/ 745194 w 1713599"/>
              <a:gd name="connsiteY5" fmla="*/ 1291876 h 1296452"/>
              <a:gd name="connsiteX6" fmla="*/ 13936 w 1713599"/>
              <a:gd name="connsiteY6" fmla="*/ 435087 h 1296452"/>
              <a:gd name="connsiteX0" fmla="*/ 13936 w 1713599"/>
              <a:gd name="connsiteY0" fmla="*/ 499500 h 1360865"/>
              <a:gd name="connsiteX1" fmla="*/ 753656 w 1713599"/>
              <a:gd name="connsiteY1" fmla="*/ 638173 h 1360865"/>
              <a:gd name="connsiteX2" fmla="*/ 1069107 w 1713599"/>
              <a:gd name="connsiteY2" fmla="*/ 1125027 h 1360865"/>
              <a:gd name="connsiteX3" fmla="*/ 1243633 w 1713599"/>
              <a:gd name="connsiteY3" fmla="*/ 436204 h 1360865"/>
              <a:gd name="connsiteX4" fmla="*/ 1629248 w 1713599"/>
              <a:gd name="connsiteY4" fmla="*/ 111095 h 1360865"/>
              <a:gd name="connsiteX5" fmla="*/ 745194 w 1713599"/>
              <a:gd name="connsiteY5" fmla="*/ 1356289 h 1360865"/>
              <a:gd name="connsiteX6" fmla="*/ 13936 w 1713599"/>
              <a:gd name="connsiteY6" fmla="*/ 499500 h 1360865"/>
              <a:gd name="connsiteX0" fmla="*/ 13936 w 1713599"/>
              <a:gd name="connsiteY0" fmla="*/ 627934 h 1489299"/>
              <a:gd name="connsiteX1" fmla="*/ 753656 w 1713599"/>
              <a:gd name="connsiteY1" fmla="*/ 766607 h 1489299"/>
              <a:gd name="connsiteX2" fmla="*/ 1069107 w 1713599"/>
              <a:gd name="connsiteY2" fmla="*/ 1253461 h 1489299"/>
              <a:gd name="connsiteX3" fmla="*/ 1243633 w 1713599"/>
              <a:gd name="connsiteY3" fmla="*/ 564638 h 1489299"/>
              <a:gd name="connsiteX4" fmla="*/ 1629248 w 1713599"/>
              <a:gd name="connsiteY4" fmla="*/ 239529 h 1489299"/>
              <a:gd name="connsiteX5" fmla="*/ 745194 w 1713599"/>
              <a:gd name="connsiteY5" fmla="*/ 1484723 h 1489299"/>
              <a:gd name="connsiteX6" fmla="*/ 13936 w 1713599"/>
              <a:gd name="connsiteY6" fmla="*/ 627934 h 1489299"/>
              <a:gd name="connsiteX0" fmla="*/ 13936 w 1629846"/>
              <a:gd name="connsiteY0" fmla="*/ 627934 h 1489299"/>
              <a:gd name="connsiteX1" fmla="*/ 753656 w 1629846"/>
              <a:gd name="connsiteY1" fmla="*/ 766607 h 1489299"/>
              <a:gd name="connsiteX2" fmla="*/ 1069107 w 1629846"/>
              <a:gd name="connsiteY2" fmla="*/ 1253461 h 1489299"/>
              <a:gd name="connsiteX3" fmla="*/ 1243633 w 1629846"/>
              <a:gd name="connsiteY3" fmla="*/ 564638 h 1489299"/>
              <a:gd name="connsiteX4" fmla="*/ 1629248 w 1629846"/>
              <a:gd name="connsiteY4" fmla="*/ 239529 h 1489299"/>
              <a:gd name="connsiteX5" fmla="*/ 745194 w 1629846"/>
              <a:gd name="connsiteY5" fmla="*/ 1484723 h 1489299"/>
              <a:gd name="connsiteX6" fmla="*/ 13936 w 1629846"/>
              <a:gd name="connsiteY6" fmla="*/ 627934 h 1489299"/>
              <a:gd name="connsiteX0" fmla="*/ 0 w 1615578"/>
              <a:gd name="connsiteY0" fmla="*/ 627934 h 1257545"/>
              <a:gd name="connsiteX1" fmla="*/ 739720 w 1615578"/>
              <a:gd name="connsiteY1" fmla="*/ 766607 h 1257545"/>
              <a:gd name="connsiteX2" fmla="*/ 1055171 w 1615578"/>
              <a:gd name="connsiteY2" fmla="*/ 1253461 h 1257545"/>
              <a:gd name="connsiteX3" fmla="*/ 1229697 w 1615578"/>
              <a:gd name="connsiteY3" fmla="*/ 564638 h 1257545"/>
              <a:gd name="connsiteX4" fmla="*/ 1615312 w 1615578"/>
              <a:gd name="connsiteY4" fmla="*/ 239529 h 1257545"/>
              <a:gd name="connsiteX5" fmla="*/ 0 w 1615578"/>
              <a:gd name="connsiteY5" fmla="*/ 627934 h 1257545"/>
              <a:gd name="connsiteX0" fmla="*/ 3219 w 1618797"/>
              <a:gd name="connsiteY0" fmla="*/ 627934 h 1353500"/>
              <a:gd name="connsiteX1" fmla="*/ 742939 w 1618797"/>
              <a:gd name="connsiteY1" fmla="*/ 766607 h 1353500"/>
              <a:gd name="connsiteX2" fmla="*/ 1058390 w 1618797"/>
              <a:gd name="connsiteY2" fmla="*/ 1253461 h 1353500"/>
              <a:gd name="connsiteX3" fmla="*/ 1232916 w 1618797"/>
              <a:gd name="connsiteY3" fmla="*/ 564638 h 1353500"/>
              <a:gd name="connsiteX4" fmla="*/ 1618531 w 1618797"/>
              <a:gd name="connsiteY4" fmla="*/ 239529 h 1353500"/>
              <a:gd name="connsiteX5" fmla="*/ 1117228 w 1618797"/>
              <a:gd name="connsiteY5" fmla="*/ 1349217 h 1353500"/>
              <a:gd name="connsiteX6" fmla="*/ 3219 w 1618797"/>
              <a:gd name="connsiteY6" fmla="*/ 627934 h 1353500"/>
              <a:gd name="connsiteX0" fmla="*/ 4460 w 1368244"/>
              <a:gd name="connsiteY0" fmla="*/ 899819 h 1356006"/>
              <a:gd name="connsiteX1" fmla="*/ 492386 w 1368244"/>
              <a:gd name="connsiteY1" fmla="*/ 766607 h 1356006"/>
              <a:gd name="connsiteX2" fmla="*/ 807837 w 1368244"/>
              <a:gd name="connsiteY2" fmla="*/ 1253461 h 1356006"/>
              <a:gd name="connsiteX3" fmla="*/ 982363 w 1368244"/>
              <a:gd name="connsiteY3" fmla="*/ 564638 h 1356006"/>
              <a:gd name="connsiteX4" fmla="*/ 1367978 w 1368244"/>
              <a:gd name="connsiteY4" fmla="*/ 239529 h 1356006"/>
              <a:gd name="connsiteX5" fmla="*/ 866675 w 1368244"/>
              <a:gd name="connsiteY5" fmla="*/ 1349217 h 1356006"/>
              <a:gd name="connsiteX6" fmla="*/ 4460 w 1368244"/>
              <a:gd name="connsiteY6" fmla="*/ 899819 h 1356006"/>
              <a:gd name="connsiteX0" fmla="*/ 11062 w 1374846"/>
              <a:gd name="connsiteY0" fmla="*/ 899819 h 1364617"/>
              <a:gd name="connsiteX1" fmla="*/ 498988 w 1374846"/>
              <a:gd name="connsiteY1" fmla="*/ 766607 h 1364617"/>
              <a:gd name="connsiteX2" fmla="*/ 814439 w 1374846"/>
              <a:gd name="connsiteY2" fmla="*/ 1253461 h 1364617"/>
              <a:gd name="connsiteX3" fmla="*/ 988965 w 1374846"/>
              <a:gd name="connsiteY3" fmla="*/ 564638 h 1364617"/>
              <a:gd name="connsiteX4" fmla="*/ 1374580 w 1374846"/>
              <a:gd name="connsiteY4" fmla="*/ 239529 h 1364617"/>
              <a:gd name="connsiteX5" fmla="*/ 873277 w 1374846"/>
              <a:gd name="connsiteY5" fmla="*/ 1349217 h 1364617"/>
              <a:gd name="connsiteX6" fmla="*/ 11062 w 1374846"/>
              <a:gd name="connsiteY6" fmla="*/ 899819 h 1364617"/>
              <a:gd name="connsiteX0" fmla="*/ 11062 w 1374788"/>
              <a:gd name="connsiteY0" fmla="*/ 902026 h 1366824"/>
              <a:gd name="connsiteX1" fmla="*/ 498988 w 1374788"/>
              <a:gd name="connsiteY1" fmla="*/ 768814 h 1366824"/>
              <a:gd name="connsiteX2" fmla="*/ 814439 w 1374788"/>
              <a:gd name="connsiteY2" fmla="*/ 1255668 h 1366824"/>
              <a:gd name="connsiteX3" fmla="*/ 988965 w 1374788"/>
              <a:gd name="connsiteY3" fmla="*/ 566845 h 1366824"/>
              <a:gd name="connsiteX4" fmla="*/ 1374580 w 1374788"/>
              <a:gd name="connsiteY4" fmla="*/ 241736 h 1366824"/>
              <a:gd name="connsiteX5" fmla="*/ 873277 w 1374788"/>
              <a:gd name="connsiteY5" fmla="*/ 1351424 h 1366824"/>
              <a:gd name="connsiteX6" fmla="*/ 11062 w 1374788"/>
              <a:gd name="connsiteY6" fmla="*/ 902026 h 1366824"/>
              <a:gd name="connsiteX0" fmla="*/ 11062 w 1379698"/>
              <a:gd name="connsiteY0" fmla="*/ 902026 h 1366824"/>
              <a:gd name="connsiteX1" fmla="*/ 498988 w 1379698"/>
              <a:gd name="connsiteY1" fmla="*/ 768814 h 1366824"/>
              <a:gd name="connsiteX2" fmla="*/ 814439 w 1379698"/>
              <a:gd name="connsiteY2" fmla="*/ 1255668 h 1366824"/>
              <a:gd name="connsiteX3" fmla="*/ 988965 w 1379698"/>
              <a:gd name="connsiteY3" fmla="*/ 566845 h 1366824"/>
              <a:gd name="connsiteX4" fmla="*/ 1374580 w 1379698"/>
              <a:gd name="connsiteY4" fmla="*/ 241736 h 1366824"/>
              <a:gd name="connsiteX5" fmla="*/ 873277 w 1379698"/>
              <a:gd name="connsiteY5" fmla="*/ 1351424 h 1366824"/>
              <a:gd name="connsiteX6" fmla="*/ 11062 w 1379698"/>
              <a:gd name="connsiteY6" fmla="*/ 902026 h 1366824"/>
              <a:gd name="connsiteX0" fmla="*/ 11062 w 1379698"/>
              <a:gd name="connsiteY0" fmla="*/ 1007116 h 1471914"/>
              <a:gd name="connsiteX1" fmla="*/ 498988 w 1379698"/>
              <a:gd name="connsiteY1" fmla="*/ 873904 h 1471914"/>
              <a:gd name="connsiteX2" fmla="*/ 814439 w 1379698"/>
              <a:gd name="connsiteY2" fmla="*/ 1360758 h 1471914"/>
              <a:gd name="connsiteX3" fmla="*/ 988965 w 1379698"/>
              <a:gd name="connsiteY3" fmla="*/ 671935 h 1471914"/>
              <a:gd name="connsiteX4" fmla="*/ 1374580 w 1379698"/>
              <a:gd name="connsiteY4" fmla="*/ 346826 h 1471914"/>
              <a:gd name="connsiteX5" fmla="*/ 873277 w 1379698"/>
              <a:gd name="connsiteY5" fmla="*/ 1456514 h 1471914"/>
              <a:gd name="connsiteX6" fmla="*/ 11062 w 1379698"/>
              <a:gd name="connsiteY6" fmla="*/ 1007116 h 1471914"/>
              <a:gd name="connsiteX0" fmla="*/ 11062 w 1379698"/>
              <a:gd name="connsiteY0" fmla="*/ 1151809 h 1616607"/>
              <a:gd name="connsiteX1" fmla="*/ 498988 w 1379698"/>
              <a:gd name="connsiteY1" fmla="*/ 1018597 h 1616607"/>
              <a:gd name="connsiteX2" fmla="*/ 814439 w 1379698"/>
              <a:gd name="connsiteY2" fmla="*/ 1505451 h 1616607"/>
              <a:gd name="connsiteX3" fmla="*/ 988965 w 1379698"/>
              <a:gd name="connsiteY3" fmla="*/ 816628 h 1616607"/>
              <a:gd name="connsiteX4" fmla="*/ 96456 w 1379698"/>
              <a:gd name="connsiteY4" fmla="*/ 6470 h 1616607"/>
              <a:gd name="connsiteX5" fmla="*/ 1374580 w 1379698"/>
              <a:gd name="connsiteY5" fmla="*/ 491519 h 1616607"/>
              <a:gd name="connsiteX6" fmla="*/ 873277 w 1379698"/>
              <a:gd name="connsiteY6" fmla="*/ 1601207 h 1616607"/>
              <a:gd name="connsiteX7" fmla="*/ 11062 w 1379698"/>
              <a:gd name="connsiteY7" fmla="*/ 1151809 h 1616607"/>
              <a:gd name="connsiteX0" fmla="*/ 11062 w 1379698"/>
              <a:gd name="connsiteY0" fmla="*/ 1392108 h 1856906"/>
              <a:gd name="connsiteX1" fmla="*/ 498988 w 1379698"/>
              <a:gd name="connsiteY1" fmla="*/ 1258896 h 1856906"/>
              <a:gd name="connsiteX2" fmla="*/ 814439 w 1379698"/>
              <a:gd name="connsiteY2" fmla="*/ 1745750 h 1856906"/>
              <a:gd name="connsiteX3" fmla="*/ 988965 w 1379698"/>
              <a:gd name="connsiteY3" fmla="*/ 1056927 h 1856906"/>
              <a:gd name="connsiteX4" fmla="*/ 96456 w 1379698"/>
              <a:gd name="connsiteY4" fmla="*/ 246769 h 1856906"/>
              <a:gd name="connsiteX5" fmla="*/ 1374580 w 1379698"/>
              <a:gd name="connsiteY5" fmla="*/ 731818 h 1856906"/>
              <a:gd name="connsiteX6" fmla="*/ 873277 w 1379698"/>
              <a:gd name="connsiteY6" fmla="*/ 1841506 h 1856906"/>
              <a:gd name="connsiteX7" fmla="*/ 11062 w 1379698"/>
              <a:gd name="connsiteY7" fmla="*/ 1392108 h 1856906"/>
              <a:gd name="connsiteX0" fmla="*/ 11062 w 1379698"/>
              <a:gd name="connsiteY0" fmla="*/ 1392108 h 1856906"/>
              <a:gd name="connsiteX1" fmla="*/ 498988 w 1379698"/>
              <a:gd name="connsiteY1" fmla="*/ 1258896 h 1856906"/>
              <a:gd name="connsiteX2" fmla="*/ 814439 w 1379698"/>
              <a:gd name="connsiteY2" fmla="*/ 1745750 h 1856906"/>
              <a:gd name="connsiteX3" fmla="*/ 988965 w 1379698"/>
              <a:gd name="connsiteY3" fmla="*/ 1056927 h 1856906"/>
              <a:gd name="connsiteX4" fmla="*/ 485336 w 1379698"/>
              <a:gd name="connsiteY4" fmla="*/ 561526 h 1856906"/>
              <a:gd name="connsiteX5" fmla="*/ 96456 w 1379698"/>
              <a:gd name="connsiteY5" fmla="*/ 246769 h 1856906"/>
              <a:gd name="connsiteX6" fmla="*/ 1374580 w 1379698"/>
              <a:gd name="connsiteY6" fmla="*/ 731818 h 1856906"/>
              <a:gd name="connsiteX7" fmla="*/ 873277 w 1379698"/>
              <a:gd name="connsiteY7" fmla="*/ 1841506 h 1856906"/>
              <a:gd name="connsiteX8" fmla="*/ 11062 w 1379698"/>
              <a:gd name="connsiteY8" fmla="*/ 1392108 h 1856906"/>
              <a:gd name="connsiteX0" fmla="*/ 11062 w 1379698"/>
              <a:gd name="connsiteY0" fmla="*/ 1392108 h 1856906"/>
              <a:gd name="connsiteX1" fmla="*/ 498988 w 1379698"/>
              <a:gd name="connsiteY1" fmla="*/ 1258896 h 1856906"/>
              <a:gd name="connsiteX2" fmla="*/ 814439 w 1379698"/>
              <a:gd name="connsiteY2" fmla="*/ 1745750 h 1856906"/>
              <a:gd name="connsiteX3" fmla="*/ 988965 w 1379698"/>
              <a:gd name="connsiteY3" fmla="*/ 1056927 h 1856906"/>
              <a:gd name="connsiteX4" fmla="*/ 642439 w 1379698"/>
              <a:gd name="connsiteY4" fmla="*/ 429763 h 1856906"/>
              <a:gd name="connsiteX5" fmla="*/ 96456 w 1379698"/>
              <a:gd name="connsiteY5" fmla="*/ 246769 h 1856906"/>
              <a:gd name="connsiteX6" fmla="*/ 1374580 w 1379698"/>
              <a:gd name="connsiteY6" fmla="*/ 731818 h 1856906"/>
              <a:gd name="connsiteX7" fmla="*/ 873277 w 1379698"/>
              <a:gd name="connsiteY7" fmla="*/ 1841506 h 1856906"/>
              <a:gd name="connsiteX8" fmla="*/ 11062 w 1379698"/>
              <a:gd name="connsiteY8" fmla="*/ 1392108 h 1856906"/>
              <a:gd name="connsiteX0" fmla="*/ 11062 w 1379698"/>
              <a:gd name="connsiteY0" fmla="*/ 1225403 h 1690201"/>
              <a:gd name="connsiteX1" fmla="*/ 498988 w 1379698"/>
              <a:gd name="connsiteY1" fmla="*/ 1092191 h 1690201"/>
              <a:gd name="connsiteX2" fmla="*/ 814439 w 1379698"/>
              <a:gd name="connsiteY2" fmla="*/ 1579045 h 1690201"/>
              <a:gd name="connsiteX3" fmla="*/ 988965 w 1379698"/>
              <a:gd name="connsiteY3" fmla="*/ 890222 h 1690201"/>
              <a:gd name="connsiteX4" fmla="*/ 642439 w 1379698"/>
              <a:gd name="connsiteY4" fmla="*/ 263058 h 1690201"/>
              <a:gd name="connsiteX5" fmla="*/ 96456 w 1379698"/>
              <a:gd name="connsiteY5" fmla="*/ 80064 h 1690201"/>
              <a:gd name="connsiteX6" fmla="*/ 874310 w 1379698"/>
              <a:gd name="connsiteY6" fmla="*/ 32693 h 1690201"/>
              <a:gd name="connsiteX7" fmla="*/ 1374580 w 1379698"/>
              <a:gd name="connsiteY7" fmla="*/ 565113 h 1690201"/>
              <a:gd name="connsiteX8" fmla="*/ 873277 w 1379698"/>
              <a:gd name="connsiteY8" fmla="*/ 1674801 h 1690201"/>
              <a:gd name="connsiteX9" fmla="*/ 11062 w 1379698"/>
              <a:gd name="connsiteY9" fmla="*/ 1225403 h 1690201"/>
              <a:gd name="connsiteX0" fmla="*/ 11062 w 1379698"/>
              <a:gd name="connsiteY0" fmla="*/ 1341451 h 1806249"/>
              <a:gd name="connsiteX1" fmla="*/ 498988 w 1379698"/>
              <a:gd name="connsiteY1" fmla="*/ 1208239 h 1806249"/>
              <a:gd name="connsiteX2" fmla="*/ 814439 w 1379698"/>
              <a:gd name="connsiteY2" fmla="*/ 1695093 h 1806249"/>
              <a:gd name="connsiteX3" fmla="*/ 988965 w 1379698"/>
              <a:gd name="connsiteY3" fmla="*/ 1006270 h 1806249"/>
              <a:gd name="connsiteX4" fmla="*/ 642439 w 1379698"/>
              <a:gd name="connsiteY4" fmla="*/ 379106 h 1806249"/>
              <a:gd name="connsiteX5" fmla="*/ 96456 w 1379698"/>
              <a:gd name="connsiteY5" fmla="*/ 196112 h 1806249"/>
              <a:gd name="connsiteX6" fmla="*/ 776908 w 1379698"/>
              <a:gd name="connsiteY6" fmla="*/ 17649 h 1806249"/>
              <a:gd name="connsiteX7" fmla="*/ 1374580 w 1379698"/>
              <a:gd name="connsiteY7" fmla="*/ 681161 h 1806249"/>
              <a:gd name="connsiteX8" fmla="*/ 873277 w 1379698"/>
              <a:gd name="connsiteY8" fmla="*/ 1790849 h 1806249"/>
              <a:gd name="connsiteX9" fmla="*/ 11062 w 1379698"/>
              <a:gd name="connsiteY9" fmla="*/ 1341451 h 1806249"/>
              <a:gd name="connsiteX0" fmla="*/ 11062 w 1379698"/>
              <a:gd name="connsiteY0" fmla="*/ 1343303 h 1808101"/>
              <a:gd name="connsiteX1" fmla="*/ 498988 w 1379698"/>
              <a:gd name="connsiteY1" fmla="*/ 1210091 h 1808101"/>
              <a:gd name="connsiteX2" fmla="*/ 814439 w 1379698"/>
              <a:gd name="connsiteY2" fmla="*/ 1696945 h 1808101"/>
              <a:gd name="connsiteX3" fmla="*/ 988965 w 1379698"/>
              <a:gd name="connsiteY3" fmla="*/ 1008122 h 1808101"/>
              <a:gd name="connsiteX4" fmla="*/ 642439 w 1379698"/>
              <a:gd name="connsiteY4" fmla="*/ 380958 h 1808101"/>
              <a:gd name="connsiteX5" fmla="*/ 85533 w 1379698"/>
              <a:gd name="connsiteY5" fmla="*/ 171234 h 1808101"/>
              <a:gd name="connsiteX6" fmla="*/ 776908 w 1379698"/>
              <a:gd name="connsiteY6" fmla="*/ 19501 h 1808101"/>
              <a:gd name="connsiteX7" fmla="*/ 1374580 w 1379698"/>
              <a:gd name="connsiteY7" fmla="*/ 683013 h 1808101"/>
              <a:gd name="connsiteX8" fmla="*/ 873277 w 1379698"/>
              <a:gd name="connsiteY8" fmla="*/ 1792701 h 1808101"/>
              <a:gd name="connsiteX9" fmla="*/ 11062 w 1379698"/>
              <a:gd name="connsiteY9" fmla="*/ 1343303 h 1808101"/>
              <a:gd name="connsiteX0" fmla="*/ 11062 w 1379698"/>
              <a:gd name="connsiteY0" fmla="*/ 1375012 h 1839810"/>
              <a:gd name="connsiteX1" fmla="*/ 498988 w 1379698"/>
              <a:gd name="connsiteY1" fmla="*/ 1241800 h 1839810"/>
              <a:gd name="connsiteX2" fmla="*/ 814439 w 1379698"/>
              <a:gd name="connsiteY2" fmla="*/ 1728654 h 1839810"/>
              <a:gd name="connsiteX3" fmla="*/ 988965 w 1379698"/>
              <a:gd name="connsiteY3" fmla="*/ 1039831 h 1839810"/>
              <a:gd name="connsiteX4" fmla="*/ 642439 w 1379698"/>
              <a:gd name="connsiteY4" fmla="*/ 412667 h 1839810"/>
              <a:gd name="connsiteX5" fmla="*/ 85533 w 1379698"/>
              <a:gd name="connsiteY5" fmla="*/ 202943 h 1839810"/>
              <a:gd name="connsiteX6" fmla="*/ 776908 w 1379698"/>
              <a:gd name="connsiteY6" fmla="*/ 51210 h 1839810"/>
              <a:gd name="connsiteX7" fmla="*/ 1374580 w 1379698"/>
              <a:gd name="connsiteY7" fmla="*/ 714722 h 1839810"/>
              <a:gd name="connsiteX8" fmla="*/ 873277 w 1379698"/>
              <a:gd name="connsiteY8" fmla="*/ 1824410 h 1839810"/>
              <a:gd name="connsiteX9" fmla="*/ 11062 w 1379698"/>
              <a:gd name="connsiteY9" fmla="*/ 1375012 h 1839810"/>
              <a:gd name="connsiteX0" fmla="*/ 11062 w 1379698"/>
              <a:gd name="connsiteY0" fmla="*/ 1373311 h 1838109"/>
              <a:gd name="connsiteX1" fmla="*/ 498988 w 1379698"/>
              <a:gd name="connsiteY1" fmla="*/ 1240099 h 1838109"/>
              <a:gd name="connsiteX2" fmla="*/ 814439 w 1379698"/>
              <a:gd name="connsiteY2" fmla="*/ 1726953 h 1838109"/>
              <a:gd name="connsiteX3" fmla="*/ 988965 w 1379698"/>
              <a:gd name="connsiteY3" fmla="*/ 1038130 h 1838109"/>
              <a:gd name="connsiteX4" fmla="*/ 642439 w 1379698"/>
              <a:gd name="connsiteY4" fmla="*/ 410966 h 1838109"/>
              <a:gd name="connsiteX5" fmla="*/ 82232 w 1379698"/>
              <a:gd name="connsiteY5" fmla="*/ 206574 h 1838109"/>
              <a:gd name="connsiteX6" fmla="*/ 776908 w 1379698"/>
              <a:gd name="connsiteY6" fmla="*/ 49509 h 1838109"/>
              <a:gd name="connsiteX7" fmla="*/ 1374580 w 1379698"/>
              <a:gd name="connsiteY7" fmla="*/ 713021 h 1838109"/>
              <a:gd name="connsiteX8" fmla="*/ 873277 w 1379698"/>
              <a:gd name="connsiteY8" fmla="*/ 1822709 h 1838109"/>
              <a:gd name="connsiteX9" fmla="*/ 11062 w 1379698"/>
              <a:gd name="connsiteY9" fmla="*/ 1373311 h 1838109"/>
              <a:gd name="connsiteX0" fmla="*/ 11062 w 1379698"/>
              <a:gd name="connsiteY0" fmla="*/ 1373311 h 1838109"/>
              <a:gd name="connsiteX1" fmla="*/ 498988 w 1379698"/>
              <a:gd name="connsiteY1" fmla="*/ 1240099 h 1838109"/>
              <a:gd name="connsiteX2" fmla="*/ 814439 w 1379698"/>
              <a:gd name="connsiteY2" fmla="*/ 1726953 h 1838109"/>
              <a:gd name="connsiteX3" fmla="*/ 988965 w 1379698"/>
              <a:gd name="connsiteY3" fmla="*/ 1038130 h 1838109"/>
              <a:gd name="connsiteX4" fmla="*/ 642439 w 1379698"/>
              <a:gd name="connsiteY4" fmla="*/ 410966 h 1838109"/>
              <a:gd name="connsiteX5" fmla="*/ 82232 w 1379698"/>
              <a:gd name="connsiteY5" fmla="*/ 206574 h 1838109"/>
              <a:gd name="connsiteX6" fmla="*/ 776908 w 1379698"/>
              <a:gd name="connsiteY6" fmla="*/ 49509 h 1838109"/>
              <a:gd name="connsiteX7" fmla="*/ 1374580 w 1379698"/>
              <a:gd name="connsiteY7" fmla="*/ 713021 h 1838109"/>
              <a:gd name="connsiteX8" fmla="*/ 873277 w 1379698"/>
              <a:gd name="connsiteY8" fmla="*/ 1822709 h 1838109"/>
              <a:gd name="connsiteX9" fmla="*/ 11062 w 1379698"/>
              <a:gd name="connsiteY9" fmla="*/ 1373311 h 1838109"/>
              <a:gd name="connsiteX0" fmla="*/ 11062 w 1379698"/>
              <a:gd name="connsiteY0" fmla="*/ 1459513 h 1924311"/>
              <a:gd name="connsiteX1" fmla="*/ 498988 w 1379698"/>
              <a:gd name="connsiteY1" fmla="*/ 1326301 h 1924311"/>
              <a:gd name="connsiteX2" fmla="*/ 814439 w 1379698"/>
              <a:gd name="connsiteY2" fmla="*/ 1813155 h 1924311"/>
              <a:gd name="connsiteX3" fmla="*/ 988965 w 1379698"/>
              <a:gd name="connsiteY3" fmla="*/ 1124332 h 1924311"/>
              <a:gd name="connsiteX4" fmla="*/ 642439 w 1379698"/>
              <a:gd name="connsiteY4" fmla="*/ 497168 h 1924311"/>
              <a:gd name="connsiteX5" fmla="*/ 82232 w 1379698"/>
              <a:gd name="connsiteY5" fmla="*/ 292776 h 1924311"/>
              <a:gd name="connsiteX6" fmla="*/ 776908 w 1379698"/>
              <a:gd name="connsiteY6" fmla="*/ 135711 h 1924311"/>
              <a:gd name="connsiteX7" fmla="*/ 1374580 w 1379698"/>
              <a:gd name="connsiteY7" fmla="*/ 799223 h 1924311"/>
              <a:gd name="connsiteX8" fmla="*/ 873277 w 1379698"/>
              <a:gd name="connsiteY8" fmla="*/ 1908911 h 1924311"/>
              <a:gd name="connsiteX9" fmla="*/ 11062 w 1379698"/>
              <a:gd name="connsiteY9" fmla="*/ 1459513 h 1924311"/>
              <a:gd name="connsiteX0" fmla="*/ 11062 w 1379698"/>
              <a:gd name="connsiteY0" fmla="*/ 1381779 h 1846577"/>
              <a:gd name="connsiteX1" fmla="*/ 498988 w 1379698"/>
              <a:gd name="connsiteY1" fmla="*/ 1248567 h 1846577"/>
              <a:gd name="connsiteX2" fmla="*/ 814439 w 1379698"/>
              <a:gd name="connsiteY2" fmla="*/ 1735421 h 1846577"/>
              <a:gd name="connsiteX3" fmla="*/ 988965 w 1379698"/>
              <a:gd name="connsiteY3" fmla="*/ 1046598 h 1846577"/>
              <a:gd name="connsiteX4" fmla="*/ 642439 w 1379698"/>
              <a:gd name="connsiteY4" fmla="*/ 419434 h 1846577"/>
              <a:gd name="connsiteX5" fmla="*/ 82232 w 1379698"/>
              <a:gd name="connsiteY5" fmla="*/ 215042 h 1846577"/>
              <a:gd name="connsiteX6" fmla="*/ 592204 w 1379698"/>
              <a:gd name="connsiteY6" fmla="*/ 289799 h 1846577"/>
              <a:gd name="connsiteX7" fmla="*/ 1374580 w 1379698"/>
              <a:gd name="connsiteY7" fmla="*/ 721489 h 1846577"/>
              <a:gd name="connsiteX8" fmla="*/ 873277 w 1379698"/>
              <a:gd name="connsiteY8" fmla="*/ 1831177 h 1846577"/>
              <a:gd name="connsiteX9" fmla="*/ 11062 w 1379698"/>
              <a:gd name="connsiteY9" fmla="*/ 1381779 h 1846577"/>
              <a:gd name="connsiteX0" fmla="*/ 11062 w 1379698"/>
              <a:gd name="connsiteY0" fmla="*/ 1391292 h 1856090"/>
              <a:gd name="connsiteX1" fmla="*/ 498988 w 1379698"/>
              <a:gd name="connsiteY1" fmla="*/ 1258080 h 1856090"/>
              <a:gd name="connsiteX2" fmla="*/ 814439 w 1379698"/>
              <a:gd name="connsiteY2" fmla="*/ 1744934 h 1856090"/>
              <a:gd name="connsiteX3" fmla="*/ 988965 w 1379698"/>
              <a:gd name="connsiteY3" fmla="*/ 1056111 h 1856090"/>
              <a:gd name="connsiteX4" fmla="*/ 642439 w 1379698"/>
              <a:gd name="connsiteY4" fmla="*/ 428947 h 1856090"/>
              <a:gd name="connsiteX5" fmla="*/ 82232 w 1379698"/>
              <a:gd name="connsiteY5" fmla="*/ 224555 h 1856090"/>
              <a:gd name="connsiteX6" fmla="*/ 592204 w 1379698"/>
              <a:gd name="connsiteY6" fmla="*/ 299312 h 1856090"/>
              <a:gd name="connsiteX7" fmla="*/ 1374580 w 1379698"/>
              <a:gd name="connsiteY7" fmla="*/ 731002 h 1856090"/>
              <a:gd name="connsiteX8" fmla="*/ 873277 w 1379698"/>
              <a:gd name="connsiteY8" fmla="*/ 1840690 h 1856090"/>
              <a:gd name="connsiteX9" fmla="*/ 11062 w 1379698"/>
              <a:gd name="connsiteY9" fmla="*/ 1391292 h 1856090"/>
              <a:gd name="connsiteX0" fmla="*/ 11062 w 1186693"/>
              <a:gd name="connsiteY0" fmla="*/ 1391292 h 1856090"/>
              <a:gd name="connsiteX1" fmla="*/ 498988 w 1186693"/>
              <a:gd name="connsiteY1" fmla="*/ 1258080 h 1856090"/>
              <a:gd name="connsiteX2" fmla="*/ 814439 w 1186693"/>
              <a:gd name="connsiteY2" fmla="*/ 1744934 h 1856090"/>
              <a:gd name="connsiteX3" fmla="*/ 988965 w 1186693"/>
              <a:gd name="connsiteY3" fmla="*/ 1056111 h 1856090"/>
              <a:gd name="connsiteX4" fmla="*/ 642439 w 1186693"/>
              <a:gd name="connsiteY4" fmla="*/ 428947 h 1856090"/>
              <a:gd name="connsiteX5" fmla="*/ 82232 w 1186693"/>
              <a:gd name="connsiteY5" fmla="*/ 224555 h 1856090"/>
              <a:gd name="connsiteX6" fmla="*/ 592204 w 1186693"/>
              <a:gd name="connsiteY6" fmla="*/ 299312 h 1856090"/>
              <a:gd name="connsiteX7" fmla="*/ 1174079 w 1186693"/>
              <a:gd name="connsiteY7" fmla="*/ 588962 h 1856090"/>
              <a:gd name="connsiteX8" fmla="*/ 873277 w 1186693"/>
              <a:gd name="connsiteY8" fmla="*/ 1840690 h 1856090"/>
              <a:gd name="connsiteX9" fmla="*/ 11062 w 1186693"/>
              <a:gd name="connsiteY9" fmla="*/ 1391292 h 1856090"/>
              <a:gd name="connsiteX0" fmla="*/ 11062 w 1186693"/>
              <a:gd name="connsiteY0" fmla="*/ 1391292 h 1856090"/>
              <a:gd name="connsiteX1" fmla="*/ 498988 w 1186693"/>
              <a:gd name="connsiteY1" fmla="*/ 1258080 h 1856090"/>
              <a:gd name="connsiteX2" fmla="*/ 814439 w 1186693"/>
              <a:gd name="connsiteY2" fmla="*/ 1744934 h 1856090"/>
              <a:gd name="connsiteX3" fmla="*/ 716208 w 1186693"/>
              <a:gd name="connsiteY3" fmla="*/ 831107 h 1856090"/>
              <a:gd name="connsiteX4" fmla="*/ 642439 w 1186693"/>
              <a:gd name="connsiteY4" fmla="*/ 428947 h 1856090"/>
              <a:gd name="connsiteX5" fmla="*/ 82232 w 1186693"/>
              <a:gd name="connsiteY5" fmla="*/ 224555 h 1856090"/>
              <a:gd name="connsiteX6" fmla="*/ 592204 w 1186693"/>
              <a:gd name="connsiteY6" fmla="*/ 299312 h 1856090"/>
              <a:gd name="connsiteX7" fmla="*/ 1174079 w 1186693"/>
              <a:gd name="connsiteY7" fmla="*/ 588962 h 1856090"/>
              <a:gd name="connsiteX8" fmla="*/ 873277 w 1186693"/>
              <a:gd name="connsiteY8" fmla="*/ 1840690 h 1856090"/>
              <a:gd name="connsiteX9" fmla="*/ 11062 w 1186693"/>
              <a:gd name="connsiteY9" fmla="*/ 1391292 h 1856090"/>
              <a:gd name="connsiteX0" fmla="*/ 11062 w 1186693"/>
              <a:gd name="connsiteY0" fmla="*/ 1391292 h 1856090"/>
              <a:gd name="connsiteX1" fmla="*/ 498988 w 1186693"/>
              <a:gd name="connsiteY1" fmla="*/ 1258080 h 1856090"/>
              <a:gd name="connsiteX2" fmla="*/ 814439 w 1186693"/>
              <a:gd name="connsiteY2" fmla="*/ 1744934 h 1856090"/>
              <a:gd name="connsiteX3" fmla="*/ 716208 w 1186693"/>
              <a:gd name="connsiteY3" fmla="*/ 831107 h 1856090"/>
              <a:gd name="connsiteX4" fmla="*/ 642439 w 1186693"/>
              <a:gd name="connsiteY4" fmla="*/ 428947 h 1856090"/>
              <a:gd name="connsiteX5" fmla="*/ 82232 w 1186693"/>
              <a:gd name="connsiteY5" fmla="*/ 224555 h 1856090"/>
              <a:gd name="connsiteX6" fmla="*/ 592204 w 1186693"/>
              <a:gd name="connsiteY6" fmla="*/ 299312 h 1856090"/>
              <a:gd name="connsiteX7" fmla="*/ 1174079 w 1186693"/>
              <a:gd name="connsiteY7" fmla="*/ 588962 h 1856090"/>
              <a:gd name="connsiteX8" fmla="*/ 873277 w 1186693"/>
              <a:gd name="connsiteY8" fmla="*/ 1840690 h 1856090"/>
              <a:gd name="connsiteX9" fmla="*/ 11062 w 1186693"/>
              <a:gd name="connsiteY9" fmla="*/ 1391292 h 1856090"/>
              <a:gd name="connsiteX0" fmla="*/ 11062 w 1186693"/>
              <a:gd name="connsiteY0" fmla="*/ 1391292 h 1856090"/>
              <a:gd name="connsiteX1" fmla="*/ 498988 w 1186693"/>
              <a:gd name="connsiteY1" fmla="*/ 1258080 h 1856090"/>
              <a:gd name="connsiteX2" fmla="*/ 814439 w 1186693"/>
              <a:gd name="connsiteY2" fmla="*/ 1744934 h 1856090"/>
              <a:gd name="connsiteX3" fmla="*/ 716208 w 1186693"/>
              <a:gd name="connsiteY3" fmla="*/ 831107 h 1856090"/>
              <a:gd name="connsiteX4" fmla="*/ 642439 w 1186693"/>
              <a:gd name="connsiteY4" fmla="*/ 428947 h 1856090"/>
              <a:gd name="connsiteX5" fmla="*/ 82232 w 1186693"/>
              <a:gd name="connsiteY5" fmla="*/ 224555 h 1856090"/>
              <a:gd name="connsiteX6" fmla="*/ 592204 w 1186693"/>
              <a:gd name="connsiteY6" fmla="*/ 299312 h 1856090"/>
              <a:gd name="connsiteX7" fmla="*/ 1174079 w 1186693"/>
              <a:gd name="connsiteY7" fmla="*/ 588962 h 1856090"/>
              <a:gd name="connsiteX8" fmla="*/ 873277 w 1186693"/>
              <a:gd name="connsiteY8" fmla="*/ 1840690 h 1856090"/>
              <a:gd name="connsiteX9" fmla="*/ 11062 w 1186693"/>
              <a:gd name="connsiteY9" fmla="*/ 1391292 h 1856090"/>
              <a:gd name="connsiteX0" fmla="*/ 11062 w 1211009"/>
              <a:gd name="connsiteY0" fmla="*/ 1391292 h 1856090"/>
              <a:gd name="connsiteX1" fmla="*/ 498988 w 1211009"/>
              <a:gd name="connsiteY1" fmla="*/ 1258080 h 1856090"/>
              <a:gd name="connsiteX2" fmla="*/ 814439 w 1211009"/>
              <a:gd name="connsiteY2" fmla="*/ 1744934 h 1856090"/>
              <a:gd name="connsiteX3" fmla="*/ 716208 w 1211009"/>
              <a:gd name="connsiteY3" fmla="*/ 831107 h 1856090"/>
              <a:gd name="connsiteX4" fmla="*/ 642439 w 1211009"/>
              <a:gd name="connsiteY4" fmla="*/ 428947 h 1856090"/>
              <a:gd name="connsiteX5" fmla="*/ 82232 w 1211009"/>
              <a:gd name="connsiteY5" fmla="*/ 224555 h 1856090"/>
              <a:gd name="connsiteX6" fmla="*/ 592204 w 1211009"/>
              <a:gd name="connsiteY6" fmla="*/ 299312 h 1856090"/>
              <a:gd name="connsiteX7" fmla="*/ 1174079 w 1211009"/>
              <a:gd name="connsiteY7" fmla="*/ 588962 h 1856090"/>
              <a:gd name="connsiteX8" fmla="*/ 1121180 w 1211009"/>
              <a:gd name="connsiteY8" fmla="*/ 1419486 h 1856090"/>
              <a:gd name="connsiteX9" fmla="*/ 873277 w 1211009"/>
              <a:gd name="connsiteY9" fmla="*/ 1840690 h 1856090"/>
              <a:gd name="connsiteX10" fmla="*/ 11062 w 1211009"/>
              <a:gd name="connsiteY10" fmla="*/ 1391292 h 1856090"/>
              <a:gd name="connsiteX0" fmla="*/ 11062 w 1308916"/>
              <a:gd name="connsiteY0" fmla="*/ 1391292 h 1856090"/>
              <a:gd name="connsiteX1" fmla="*/ 498988 w 1308916"/>
              <a:gd name="connsiteY1" fmla="*/ 1258080 h 1856090"/>
              <a:gd name="connsiteX2" fmla="*/ 814439 w 1308916"/>
              <a:gd name="connsiteY2" fmla="*/ 1744934 h 1856090"/>
              <a:gd name="connsiteX3" fmla="*/ 716208 w 1308916"/>
              <a:gd name="connsiteY3" fmla="*/ 831107 h 1856090"/>
              <a:gd name="connsiteX4" fmla="*/ 642439 w 1308916"/>
              <a:gd name="connsiteY4" fmla="*/ 428947 h 1856090"/>
              <a:gd name="connsiteX5" fmla="*/ 82232 w 1308916"/>
              <a:gd name="connsiteY5" fmla="*/ 224555 h 1856090"/>
              <a:gd name="connsiteX6" fmla="*/ 592204 w 1308916"/>
              <a:gd name="connsiteY6" fmla="*/ 299312 h 1856090"/>
              <a:gd name="connsiteX7" fmla="*/ 1174079 w 1308916"/>
              <a:gd name="connsiteY7" fmla="*/ 588962 h 1856090"/>
              <a:gd name="connsiteX8" fmla="*/ 1293587 w 1308916"/>
              <a:gd name="connsiteY8" fmla="*/ 1318470 h 1856090"/>
              <a:gd name="connsiteX9" fmla="*/ 873277 w 1308916"/>
              <a:gd name="connsiteY9" fmla="*/ 1840690 h 1856090"/>
              <a:gd name="connsiteX10" fmla="*/ 11062 w 1308916"/>
              <a:gd name="connsiteY10" fmla="*/ 1391292 h 1856090"/>
              <a:gd name="connsiteX0" fmla="*/ 11062 w 1293587"/>
              <a:gd name="connsiteY0" fmla="*/ 1391292 h 1856090"/>
              <a:gd name="connsiteX1" fmla="*/ 498988 w 1293587"/>
              <a:gd name="connsiteY1" fmla="*/ 1258080 h 1856090"/>
              <a:gd name="connsiteX2" fmla="*/ 814439 w 1293587"/>
              <a:gd name="connsiteY2" fmla="*/ 1744934 h 1856090"/>
              <a:gd name="connsiteX3" fmla="*/ 716208 w 1293587"/>
              <a:gd name="connsiteY3" fmla="*/ 831107 h 1856090"/>
              <a:gd name="connsiteX4" fmla="*/ 642439 w 1293587"/>
              <a:gd name="connsiteY4" fmla="*/ 428947 h 1856090"/>
              <a:gd name="connsiteX5" fmla="*/ 82232 w 1293587"/>
              <a:gd name="connsiteY5" fmla="*/ 224555 h 1856090"/>
              <a:gd name="connsiteX6" fmla="*/ 592204 w 1293587"/>
              <a:gd name="connsiteY6" fmla="*/ 299312 h 1856090"/>
              <a:gd name="connsiteX7" fmla="*/ 1174079 w 1293587"/>
              <a:gd name="connsiteY7" fmla="*/ 588962 h 1856090"/>
              <a:gd name="connsiteX8" fmla="*/ 1293587 w 1293587"/>
              <a:gd name="connsiteY8" fmla="*/ 1318470 h 1856090"/>
              <a:gd name="connsiteX9" fmla="*/ 873277 w 1293587"/>
              <a:gd name="connsiteY9" fmla="*/ 1840690 h 1856090"/>
              <a:gd name="connsiteX10" fmla="*/ 11062 w 1293587"/>
              <a:gd name="connsiteY10" fmla="*/ 1391292 h 1856090"/>
              <a:gd name="connsiteX0" fmla="*/ 11062 w 1293587"/>
              <a:gd name="connsiteY0" fmla="*/ 1391292 h 1856090"/>
              <a:gd name="connsiteX1" fmla="*/ 498988 w 1293587"/>
              <a:gd name="connsiteY1" fmla="*/ 1258080 h 1856090"/>
              <a:gd name="connsiteX2" fmla="*/ 814439 w 1293587"/>
              <a:gd name="connsiteY2" fmla="*/ 1744934 h 1856090"/>
              <a:gd name="connsiteX3" fmla="*/ 1004270 w 1293587"/>
              <a:gd name="connsiteY3" fmla="*/ 1153501 h 1856090"/>
              <a:gd name="connsiteX4" fmla="*/ 716208 w 1293587"/>
              <a:gd name="connsiteY4" fmla="*/ 831107 h 1856090"/>
              <a:gd name="connsiteX5" fmla="*/ 642439 w 1293587"/>
              <a:gd name="connsiteY5" fmla="*/ 428947 h 1856090"/>
              <a:gd name="connsiteX6" fmla="*/ 82232 w 1293587"/>
              <a:gd name="connsiteY6" fmla="*/ 224555 h 1856090"/>
              <a:gd name="connsiteX7" fmla="*/ 592204 w 1293587"/>
              <a:gd name="connsiteY7" fmla="*/ 299312 h 1856090"/>
              <a:gd name="connsiteX8" fmla="*/ 1174079 w 1293587"/>
              <a:gd name="connsiteY8" fmla="*/ 588962 h 1856090"/>
              <a:gd name="connsiteX9" fmla="*/ 1293587 w 1293587"/>
              <a:gd name="connsiteY9" fmla="*/ 1318470 h 1856090"/>
              <a:gd name="connsiteX10" fmla="*/ 873277 w 1293587"/>
              <a:gd name="connsiteY10" fmla="*/ 1840690 h 1856090"/>
              <a:gd name="connsiteX11" fmla="*/ 11062 w 1293587"/>
              <a:gd name="connsiteY11" fmla="*/ 1391292 h 1856090"/>
              <a:gd name="connsiteX0" fmla="*/ 11062 w 1293587"/>
              <a:gd name="connsiteY0" fmla="*/ 1391292 h 1856090"/>
              <a:gd name="connsiteX1" fmla="*/ 498988 w 1293587"/>
              <a:gd name="connsiteY1" fmla="*/ 1258080 h 1856090"/>
              <a:gd name="connsiteX2" fmla="*/ 814439 w 1293587"/>
              <a:gd name="connsiteY2" fmla="*/ 1744934 h 1856090"/>
              <a:gd name="connsiteX3" fmla="*/ 1121768 w 1293587"/>
              <a:gd name="connsiteY3" fmla="*/ 1085717 h 1856090"/>
              <a:gd name="connsiteX4" fmla="*/ 716208 w 1293587"/>
              <a:gd name="connsiteY4" fmla="*/ 831107 h 1856090"/>
              <a:gd name="connsiteX5" fmla="*/ 642439 w 1293587"/>
              <a:gd name="connsiteY5" fmla="*/ 428947 h 1856090"/>
              <a:gd name="connsiteX6" fmla="*/ 82232 w 1293587"/>
              <a:gd name="connsiteY6" fmla="*/ 224555 h 1856090"/>
              <a:gd name="connsiteX7" fmla="*/ 592204 w 1293587"/>
              <a:gd name="connsiteY7" fmla="*/ 299312 h 1856090"/>
              <a:gd name="connsiteX8" fmla="*/ 1174079 w 1293587"/>
              <a:gd name="connsiteY8" fmla="*/ 588962 h 1856090"/>
              <a:gd name="connsiteX9" fmla="*/ 1293587 w 1293587"/>
              <a:gd name="connsiteY9" fmla="*/ 1318470 h 1856090"/>
              <a:gd name="connsiteX10" fmla="*/ 873277 w 1293587"/>
              <a:gd name="connsiteY10" fmla="*/ 1840690 h 1856090"/>
              <a:gd name="connsiteX11" fmla="*/ 11062 w 1293587"/>
              <a:gd name="connsiteY11" fmla="*/ 1391292 h 1856090"/>
              <a:gd name="connsiteX0" fmla="*/ 11062 w 1293587"/>
              <a:gd name="connsiteY0" fmla="*/ 1391292 h 1856090"/>
              <a:gd name="connsiteX1" fmla="*/ 498988 w 1293587"/>
              <a:gd name="connsiteY1" fmla="*/ 1258080 h 1856090"/>
              <a:gd name="connsiteX2" fmla="*/ 828545 w 1293587"/>
              <a:gd name="connsiteY2" fmla="*/ 1833086 h 1856090"/>
              <a:gd name="connsiteX3" fmla="*/ 1121768 w 1293587"/>
              <a:gd name="connsiteY3" fmla="*/ 1085717 h 1856090"/>
              <a:gd name="connsiteX4" fmla="*/ 716208 w 1293587"/>
              <a:gd name="connsiteY4" fmla="*/ 831107 h 1856090"/>
              <a:gd name="connsiteX5" fmla="*/ 642439 w 1293587"/>
              <a:gd name="connsiteY5" fmla="*/ 428947 h 1856090"/>
              <a:gd name="connsiteX6" fmla="*/ 82232 w 1293587"/>
              <a:gd name="connsiteY6" fmla="*/ 224555 h 1856090"/>
              <a:gd name="connsiteX7" fmla="*/ 592204 w 1293587"/>
              <a:gd name="connsiteY7" fmla="*/ 299312 h 1856090"/>
              <a:gd name="connsiteX8" fmla="*/ 1174079 w 1293587"/>
              <a:gd name="connsiteY8" fmla="*/ 588962 h 1856090"/>
              <a:gd name="connsiteX9" fmla="*/ 1293587 w 1293587"/>
              <a:gd name="connsiteY9" fmla="*/ 1318470 h 1856090"/>
              <a:gd name="connsiteX10" fmla="*/ 873277 w 1293587"/>
              <a:gd name="connsiteY10" fmla="*/ 1840690 h 1856090"/>
              <a:gd name="connsiteX11" fmla="*/ 11062 w 1293587"/>
              <a:gd name="connsiteY11" fmla="*/ 1391292 h 185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3587" h="1856090">
                <a:moveTo>
                  <a:pt x="11062" y="1391292"/>
                </a:moveTo>
                <a:cubicBezTo>
                  <a:pt x="-92151" y="1014538"/>
                  <a:pt x="562444" y="610059"/>
                  <a:pt x="498988" y="1258080"/>
                </a:cubicBezTo>
                <a:cubicBezTo>
                  <a:pt x="401506" y="1603146"/>
                  <a:pt x="724748" y="1861813"/>
                  <a:pt x="828545" y="1833086"/>
                </a:cubicBezTo>
                <a:cubicBezTo>
                  <a:pt x="932342" y="1804359"/>
                  <a:pt x="1138140" y="1238021"/>
                  <a:pt x="1121768" y="1085717"/>
                </a:cubicBezTo>
                <a:cubicBezTo>
                  <a:pt x="1105396" y="933413"/>
                  <a:pt x="776513" y="951866"/>
                  <a:pt x="716208" y="831107"/>
                </a:cubicBezTo>
                <a:cubicBezTo>
                  <a:pt x="674560" y="612409"/>
                  <a:pt x="791190" y="563973"/>
                  <a:pt x="642439" y="428947"/>
                </a:cubicBezTo>
                <a:cubicBezTo>
                  <a:pt x="493688" y="293921"/>
                  <a:pt x="101878" y="801138"/>
                  <a:pt x="82232" y="224555"/>
                </a:cubicBezTo>
                <a:cubicBezTo>
                  <a:pt x="151286" y="-262346"/>
                  <a:pt x="405586" y="175818"/>
                  <a:pt x="592204" y="299312"/>
                </a:cubicBezTo>
                <a:cubicBezTo>
                  <a:pt x="805225" y="380153"/>
                  <a:pt x="1174251" y="315277"/>
                  <a:pt x="1174079" y="588962"/>
                </a:cubicBezTo>
                <a:cubicBezTo>
                  <a:pt x="1262242" y="775658"/>
                  <a:pt x="980832" y="986076"/>
                  <a:pt x="1293587" y="1318470"/>
                </a:cubicBezTo>
                <a:cubicBezTo>
                  <a:pt x="1243453" y="1527091"/>
                  <a:pt x="1058297" y="1845389"/>
                  <a:pt x="873277" y="1840690"/>
                </a:cubicBezTo>
                <a:cubicBezTo>
                  <a:pt x="604058" y="1905424"/>
                  <a:pt x="114275" y="1768046"/>
                  <a:pt x="11062" y="1391292"/>
                </a:cubicBezTo>
                <a:close/>
              </a:path>
            </a:pathLst>
          </a:cu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2" name="Oval 411">
            <a:extLst>
              <a:ext uri="{FF2B5EF4-FFF2-40B4-BE49-F238E27FC236}">
                <a16:creationId xmlns:a16="http://schemas.microsoft.com/office/drawing/2014/main" id="{08FC46CA-1D88-47C5-8C14-B76BE260A2C1}"/>
              </a:ext>
            </a:extLst>
          </p:cNvPr>
          <p:cNvSpPr/>
          <p:nvPr/>
        </p:nvSpPr>
        <p:spPr>
          <a:xfrm>
            <a:off x="3116910" y="1759415"/>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3" name="Oval 412">
            <a:extLst>
              <a:ext uri="{FF2B5EF4-FFF2-40B4-BE49-F238E27FC236}">
                <a16:creationId xmlns:a16="http://schemas.microsoft.com/office/drawing/2014/main" id="{B20CB5E5-CF2A-443F-ACE5-98C9D2D9571C}"/>
              </a:ext>
            </a:extLst>
          </p:cNvPr>
          <p:cNvSpPr/>
          <p:nvPr/>
        </p:nvSpPr>
        <p:spPr>
          <a:xfrm>
            <a:off x="1138174" y="3659618"/>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4" name="Oval 413">
            <a:extLst>
              <a:ext uri="{FF2B5EF4-FFF2-40B4-BE49-F238E27FC236}">
                <a16:creationId xmlns:a16="http://schemas.microsoft.com/office/drawing/2014/main" id="{375AAE1D-BFD9-4928-870D-EFB55A651598}"/>
              </a:ext>
            </a:extLst>
          </p:cNvPr>
          <p:cNvSpPr/>
          <p:nvPr/>
        </p:nvSpPr>
        <p:spPr>
          <a:xfrm>
            <a:off x="1976481" y="3146557"/>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5" name="Oval 414">
            <a:extLst>
              <a:ext uri="{FF2B5EF4-FFF2-40B4-BE49-F238E27FC236}">
                <a16:creationId xmlns:a16="http://schemas.microsoft.com/office/drawing/2014/main" id="{2B660050-62BD-4DA6-A05B-4C1D34A29EBB}"/>
              </a:ext>
            </a:extLst>
          </p:cNvPr>
          <p:cNvSpPr/>
          <p:nvPr/>
        </p:nvSpPr>
        <p:spPr>
          <a:xfrm rot="10525662">
            <a:off x="1915767" y="1609970"/>
            <a:ext cx="232917" cy="268863"/>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7" name="Oval 416">
            <a:extLst>
              <a:ext uri="{FF2B5EF4-FFF2-40B4-BE49-F238E27FC236}">
                <a16:creationId xmlns:a16="http://schemas.microsoft.com/office/drawing/2014/main" id="{70ACD9D3-1575-4106-8F4C-2CAB9A018B07}"/>
              </a:ext>
            </a:extLst>
          </p:cNvPr>
          <p:cNvSpPr/>
          <p:nvPr/>
        </p:nvSpPr>
        <p:spPr>
          <a:xfrm rot="10525662">
            <a:off x="986887" y="2658092"/>
            <a:ext cx="232917" cy="268863"/>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8" name="Oval 417">
            <a:extLst>
              <a:ext uri="{FF2B5EF4-FFF2-40B4-BE49-F238E27FC236}">
                <a16:creationId xmlns:a16="http://schemas.microsoft.com/office/drawing/2014/main" id="{1F482B1A-4A7F-4D34-AF77-6EA7463B193F}"/>
              </a:ext>
            </a:extLst>
          </p:cNvPr>
          <p:cNvSpPr/>
          <p:nvPr/>
        </p:nvSpPr>
        <p:spPr>
          <a:xfrm>
            <a:off x="2308575" y="4162690"/>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0" name="Oval 419">
            <a:extLst>
              <a:ext uri="{FF2B5EF4-FFF2-40B4-BE49-F238E27FC236}">
                <a16:creationId xmlns:a16="http://schemas.microsoft.com/office/drawing/2014/main" id="{FA0C7BF3-999A-4E8D-AD0F-15799C26A6C9}"/>
              </a:ext>
            </a:extLst>
          </p:cNvPr>
          <p:cNvSpPr/>
          <p:nvPr/>
        </p:nvSpPr>
        <p:spPr>
          <a:xfrm>
            <a:off x="2561508" y="3715255"/>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2" name="Oval 421">
            <a:extLst>
              <a:ext uri="{FF2B5EF4-FFF2-40B4-BE49-F238E27FC236}">
                <a16:creationId xmlns:a16="http://schemas.microsoft.com/office/drawing/2014/main" id="{C8F68CB3-A434-4E36-959B-18B7ED76C813}"/>
              </a:ext>
            </a:extLst>
          </p:cNvPr>
          <p:cNvSpPr/>
          <p:nvPr/>
        </p:nvSpPr>
        <p:spPr>
          <a:xfrm>
            <a:off x="1540382" y="1752451"/>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4" name="Oval 423">
            <a:extLst>
              <a:ext uri="{FF2B5EF4-FFF2-40B4-BE49-F238E27FC236}">
                <a16:creationId xmlns:a16="http://schemas.microsoft.com/office/drawing/2014/main" id="{70D5177B-4472-4713-B0A0-CE9411751F61}"/>
              </a:ext>
            </a:extLst>
          </p:cNvPr>
          <p:cNvSpPr/>
          <p:nvPr/>
        </p:nvSpPr>
        <p:spPr>
          <a:xfrm>
            <a:off x="3137543" y="2240557"/>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5" name="Oval 424">
            <a:extLst>
              <a:ext uri="{FF2B5EF4-FFF2-40B4-BE49-F238E27FC236}">
                <a16:creationId xmlns:a16="http://schemas.microsoft.com/office/drawing/2014/main" id="{C203F936-1221-4D18-88DA-188B8A6428EE}"/>
              </a:ext>
            </a:extLst>
          </p:cNvPr>
          <p:cNvSpPr/>
          <p:nvPr/>
        </p:nvSpPr>
        <p:spPr>
          <a:xfrm>
            <a:off x="3308839" y="1982224"/>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6" name="Oval 425">
            <a:extLst>
              <a:ext uri="{FF2B5EF4-FFF2-40B4-BE49-F238E27FC236}">
                <a16:creationId xmlns:a16="http://schemas.microsoft.com/office/drawing/2014/main" id="{8FA9268A-1091-4A72-9FCB-338F47659164}"/>
              </a:ext>
            </a:extLst>
          </p:cNvPr>
          <p:cNvSpPr/>
          <p:nvPr/>
        </p:nvSpPr>
        <p:spPr>
          <a:xfrm>
            <a:off x="2458963" y="2578739"/>
            <a:ext cx="232917" cy="268863"/>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7" name="Oval 426">
            <a:extLst>
              <a:ext uri="{FF2B5EF4-FFF2-40B4-BE49-F238E27FC236}">
                <a16:creationId xmlns:a16="http://schemas.microsoft.com/office/drawing/2014/main" id="{9D61D27C-3AC8-4BB6-B07A-6319291D2389}"/>
              </a:ext>
            </a:extLst>
          </p:cNvPr>
          <p:cNvSpPr/>
          <p:nvPr/>
        </p:nvSpPr>
        <p:spPr>
          <a:xfrm>
            <a:off x="2525228" y="2236190"/>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8" name="Oval 427">
            <a:extLst>
              <a:ext uri="{FF2B5EF4-FFF2-40B4-BE49-F238E27FC236}">
                <a16:creationId xmlns:a16="http://schemas.microsoft.com/office/drawing/2014/main" id="{B9AC3075-8288-44AC-B696-2E56275FE2C4}"/>
              </a:ext>
            </a:extLst>
          </p:cNvPr>
          <p:cNvSpPr/>
          <p:nvPr/>
        </p:nvSpPr>
        <p:spPr>
          <a:xfrm>
            <a:off x="3346822" y="3004495"/>
            <a:ext cx="152400" cy="251708"/>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9" name="Oval 428">
            <a:extLst>
              <a:ext uri="{FF2B5EF4-FFF2-40B4-BE49-F238E27FC236}">
                <a16:creationId xmlns:a16="http://schemas.microsoft.com/office/drawing/2014/main" id="{352DA193-C8BC-441E-A032-774D904907D4}"/>
              </a:ext>
            </a:extLst>
          </p:cNvPr>
          <p:cNvSpPr/>
          <p:nvPr/>
        </p:nvSpPr>
        <p:spPr>
          <a:xfrm>
            <a:off x="3461626" y="2261558"/>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0" name="Oval 429">
            <a:extLst>
              <a:ext uri="{FF2B5EF4-FFF2-40B4-BE49-F238E27FC236}">
                <a16:creationId xmlns:a16="http://schemas.microsoft.com/office/drawing/2014/main" id="{59FFDEBC-27A9-45E5-A355-C802F499D58E}"/>
              </a:ext>
            </a:extLst>
          </p:cNvPr>
          <p:cNvSpPr/>
          <p:nvPr/>
        </p:nvSpPr>
        <p:spPr>
          <a:xfrm>
            <a:off x="3105868" y="2917084"/>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1" name="Oval 430">
            <a:extLst>
              <a:ext uri="{FF2B5EF4-FFF2-40B4-BE49-F238E27FC236}">
                <a16:creationId xmlns:a16="http://schemas.microsoft.com/office/drawing/2014/main" id="{4AA0FF59-CA29-4E81-A378-D73DFAD94B20}"/>
              </a:ext>
            </a:extLst>
          </p:cNvPr>
          <p:cNvSpPr/>
          <p:nvPr/>
        </p:nvSpPr>
        <p:spPr>
          <a:xfrm>
            <a:off x="1957715" y="4174145"/>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2" name="Oval 431">
            <a:extLst>
              <a:ext uri="{FF2B5EF4-FFF2-40B4-BE49-F238E27FC236}">
                <a16:creationId xmlns:a16="http://schemas.microsoft.com/office/drawing/2014/main" id="{0F83E507-8109-4FED-98E5-01FDB6A2827C}"/>
              </a:ext>
            </a:extLst>
          </p:cNvPr>
          <p:cNvSpPr/>
          <p:nvPr/>
        </p:nvSpPr>
        <p:spPr>
          <a:xfrm>
            <a:off x="2768580" y="3678306"/>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3" name="Oval 432">
            <a:extLst>
              <a:ext uri="{FF2B5EF4-FFF2-40B4-BE49-F238E27FC236}">
                <a16:creationId xmlns:a16="http://schemas.microsoft.com/office/drawing/2014/main" id="{44A25B81-C9F2-4FBC-A956-282FF10BE550}"/>
              </a:ext>
            </a:extLst>
          </p:cNvPr>
          <p:cNvSpPr/>
          <p:nvPr/>
        </p:nvSpPr>
        <p:spPr>
          <a:xfrm>
            <a:off x="3085399" y="3160140"/>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4" name="Oval 433">
            <a:extLst>
              <a:ext uri="{FF2B5EF4-FFF2-40B4-BE49-F238E27FC236}">
                <a16:creationId xmlns:a16="http://schemas.microsoft.com/office/drawing/2014/main" id="{76122E14-61AF-481C-82FB-24597AF054E9}"/>
              </a:ext>
            </a:extLst>
          </p:cNvPr>
          <p:cNvSpPr/>
          <p:nvPr/>
        </p:nvSpPr>
        <p:spPr>
          <a:xfrm>
            <a:off x="2890540" y="2904033"/>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5" name="Oval 434">
            <a:extLst>
              <a:ext uri="{FF2B5EF4-FFF2-40B4-BE49-F238E27FC236}">
                <a16:creationId xmlns:a16="http://schemas.microsoft.com/office/drawing/2014/main" id="{1FD2896D-578B-4B0A-BB00-297048152A3E}"/>
              </a:ext>
            </a:extLst>
          </p:cNvPr>
          <p:cNvSpPr/>
          <p:nvPr/>
        </p:nvSpPr>
        <p:spPr>
          <a:xfrm>
            <a:off x="3005248" y="2367409"/>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7" name="Oval 436">
            <a:extLst>
              <a:ext uri="{FF2B5EF4-FFF2-40B4-BE49-F238E27FC236}">
                <a16:creationId xmlns:a16="http://schemas.microsoft.com/office/drawing/2014/main" id="{BBDB3283-1E60-4756-AB07-282593C1711C}"/>
              </a:ext>
            </a:extLst>
          </p:cNvPr>
          <p:cNvSpPr/>
          <p:nvPr/>
        </p:nvSpPr>
        <p:spPr>
          <a:xfrm>
            <a:off x="2835147" y="1695511"/>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8" name="Oval 437">
            <a:extLst>
              <a:ext uri="{FF2B5EF4-FFF2-40B4-BE49-F238E27FC236}">
                <a16:creationId xmlns:a16="http://schemas.microsoft.com/office/drawing/2014/main" id="{DD1AEAE7-AB73-4240-8090-3723C6268C7E}"/>
              </a:ext>
            </a:extLst>
          </p:cNvPr>
          <p:cNvSpPr/>
          <p:nvPr/>
        </p:nvSpPr>
        <p:spPr>
          <a:xfrm>
            <a:off x="1521616" y="2728588"/>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9" name="Oval 438">
            <a:extLst>
              <a:ext uri="{FF2B5EF4-FFF2-40B4-BE49-F238E27FC236}">
                <a16:creationId xmlns:a16="http://schemas.microsoft.com/office/drawing/2014/main" id="{EF3752AC-186B-4F0D-9CB3-AC97FBC20DFF}"/>
              </a:ext>
            </a:extLst>
          </p:cNvPr>
          <p:cNvSpPr/>
          <p:nvPr/>
        </p:nvSpPr>
        <p:spPr>
          <a:xfrm>
            <a:off x="3458710" y="2542379"/>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0" name="Oval 439">
            <a:extLst>
              <a:ext uri="{FF2B5EF4-FFF2-40B4-BE49-F238E27FC236}">
                <a16:creationId xmlns:a16="http://schemas.microsoft.com/office/drawing/2014/main" id="{D91A1DBB-2900-4343-ABAD-D2F573E806CD}"/>
              </a:ext>
            </a:extLst>
          </p:cNvPr>
          <p:cNvSpPr/>
          <p:nvPr/>
        </p:nvSpPr>
        <p:spPr>
          <a:xfrm>
            <a:off x="2950034" y="2080181"/>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1" name="Oval 440">
            <a:extLst>
              <a:ext uri="{FF2B5EF4-FFF2-40B4-BE49-F238E27FC236}">
                <a16:creationId xmlns:a16="http://schemas.microsoft.com/office/drawing/2014/main" id="{198F8082-BF0D-4DF0-8EBB-918D26AC2D75}"/>
              </a:ext>
            </a:extLst>
          </p:cNvPr>
          <p:cNvSpPr/>
          <p:nvPr/>
        </p:nvSpPr>
        <p:spPr>
          <a:xfrm>
            <a:off x="2360360" y="1695511"/>
            <a:ext cx="232917" cy="268863"/>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2" name="Oval 441">
            <a:extLst>
              <a:ext uri="{FF2B5EF4-FFF2-40B4-BE49-F238E27FC236}">
                <a16:creationId xmlns:a16="http://schemas.microsoft.com/office/drawing/2014/main" id="{52101D60-746A-4FB5-A61D-2609C0FAC7C7}"/>
              </a:ext>
            </a:extLst>
          </p:cNvPr>
          <p:cNvSpPr/>
          <p:nvPr/>
        </p:nvSpPr>
        <p:spPr>
          <a:xfrm>
            <a:off x="-38459" y="2609663"/>
            <a:ext cx="107549" cy="202455"/>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3" name="Oval 442">
            <a:extLst>
              <a:ext uri="{FF2B5EF4-FFF2-40B4-BE49-F238E27FC236}">
                <a16:creationId xmlns:a16="http://schemas.microsoft.com/office/drawing/2014/main" id="{DD08E6A1-5EDC-4588-B936-D29440C02611}"/>
              </a:ext>
            </a:extLst>
          </p:cNvPr>
          <p:cNvSpPr/>
          <p:nvPr/>
        </p:nvSpPr>
        <p:spPr>
          <a:xfrm>
            <a:off x="2629040" y="4202875"/>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4" name="Oval 443">
            <a:extLst>
              <a:ext uri="{FF2B5EF4-FFF2-40B4-BE49-F238E27FC236}">
                <a16:creationId xmlns:a16="http://schemas.microsoft.com/office/drawing/2014/main" id="{6C8F6C86-F1ED-4436-940F-C2DE2CA1ABEB}"/>
              </a:ext>
            </a:extLst>
          </p:cNvPr>
          <p:cNvSpPr/>
          <p:nvPr/>
        </p:nvSpPr>
        <p:spPr>
          <a:xfrm>
            <a:off x="1579591" y="4028477"/>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5" name="Oval 444">
            <a:extLst>
              <a:ext uri="{FF2B5EF4-FFF2-40B4-BE49-F238E27FC236}">
                <a16:creationId xmlns:a16="http://schemas.microsoft.com/office/drawing/2014/main" id="{C44898E7-6F71-416C-BB53-EEE6D3F2F9C6}"/>
              </a:ext>
            </a:extLst>
          </p:cNvPr>
          <p:cNvSpPr/>
          <p:nvPr/>
        </p:nvSpPr>
        <p:spPr>
          <a:xfrm>
            <a:off x="2280472" y="3656685"/>
            <a:ext cx="71040" cy="161334"/>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6" name="Oval 445">
            <a:extLst>
              <a:ext uri="{FF2B5EF4-FFF2-40B4-BE49-F238E27FC236}">
                <a16:creationId xmlns:a16="http://schemas.microsoft.com/office/drawing/2014/main" id="{47CB595D-B3E6-4436-A0FF-C2D42C53C212}"/>
              </a:ext>
            </a:extLst>
          </p:cNvPr>
          <p:cNvSpPr/>
          <p:nvPr/>
        </p:nvSpPr>
        <p:spPr>
          <a:xfrm>
            <a:off x="2854574" y="4005701"/>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7" name="Oval 446">
            <a:extLst>
              <a:ext uri="{FF2B5EF4-FFF2-40B4-BE49-F238E27FC236}">
                <a16:creationId xmlns:a16="http://schemas.microsoft.com/office/drawing/2014/main" id="{8F4C75C6-C135-4AFD-B6B3-4AEE985D5D2B}"/>
              </a:ext>
            </a:extLst>
          </p:cNvPr>
          <p:cNvSpPr/>
          <p:nvPr/>
        </p:nvSpPr>
        <p:spPr>
          <a:xfrm>
            <a:off x="3033663" y="3819280"/>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8" name="Oval 447">
            <a:extLst>
              <a:ext uri="{FF2B5EF4-FFF2-40B4-BE49-F238E27FC236}">
                <a16:creationId xmlns:a16="http://schemas.microsoft.com/office/drawing/2014/main" id="{484EEA63-BEE9-4B2A-9FE3-3E79A13314FD}"/>
              </a:ext>
            </a:extLst>
          </p:cNvPr>
          <p:cNvSpPr/>
          <p:nvPr/>
        </p:nvSpPr>
        <p:spPr>
          <a:xfrm>
            <a:off x="3243323" y="3445075"/>
            <a:ext cx="108572" cy="172330"/>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1" name="Oval 450">
            <a:extLst>
              <a:ext uri="{FF2B5EF4-FFF2-40B4-BE49-F238E27FC236}">
                <a16:creationId xmlns:a16="http://schemas.microsoft.com/office/drawing/2014/main" id="{656AA530-7913-4D7B-92B2-48B85C813A71}"/>
              </a:ext>
            </a:extLst>
          </p:cNvPr>
          <p:cNvSpPr/>
          <p:nvPr/>
        </p:nvSpPr>
        <p:spPr>
          <a:xfrm>
            <a:off x="1122517" y="1335814"/>
            <a:ext cx="902315" cy="920722"/>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2" name="Oval 451">
            <a:extLst>
              <a:ext uri="{FF2B5EF4-FFF2-40B4-BE49-F238E27FC236}">
                <a16:creationId xmlns:a16="http://schemas.microsoft.com/office/drawing/2014/main" id="{9C5914F7-5BC2-4C5A-9032-5FFB0E1A1C00}"/>
              </a:ext>
            </a:extLst>
          </p:cNvPr>
          <p:cNvSpPr/>
          <p:nvPr/>
        </p:nvSpPr>
        <p:spPr>
          <a:xfrm>
            <a:off x="2066287" y="1347490"/>
            <a:ext cx="902315" cy="920722"/>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3" name="Oval 452">
            <a:extLst>
              <a:ext uri="{FF2B5EF4-FFF2-40B4-BE49-F238E27FC236}">
                <a16:creationId xmlns:a16="http://schemas.microsoft.com/office/drawing/2014/main" id="{91D7ED3F-2003-4994-9F1E-3D7E82830A2F}"/>
              </a:ext>
            </a:extLst>
          </p:cNvPr>
          <p:cNvSpPr/>
          <p:nvPr/>
        </p:nvSpPr>
        <p:spPr>
          <a:xfrm>
            <a:off x="1334442" y="1485130"/>
            <a:ext cx="656598" cy="677476"/>
          </a:xfrm>
          <a:prstGeom prst="ellipse">
            <a:avLst/>
          </a:prstGeom>
          <a:solidFill>
            <a:schemeClr val="tx1"/>
          </a:solidFill>
          <a:ln w="31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7" name="Oval 456">
            <a:extLst>
              <a:ext uri="{FF2B5EF4-FFF2-40B4-BE49-F238E27FC236}">
                <a16:creationId xmlns:a16="http://schemas.microsoft.com/office/drawing/2014/main" id="{0F370886-4BA0-4C9D-88AE-ABB76351F4CD}"/>
              </a:ext>
            </a:extLst>
          </p:cNvPr>
          <p:cNvSpPr/>
          <p:nvPr/>
        </p:nvSpPr>
        <p:spPr>
          <a:xfrm>
            <a:off x="2117057" y="1469862"/>
            <a:ext cx="674860" cy="694601"/>
          </a:xfrm>
          <a:prstGeom prst="ellipse">
            <a:avLst/>
          </a:prstGeom>
          <a:solidFill>
            <a:schemeClr val="tx1"/>
          </a:solidFill>
          <a:ln w="3175">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9" name="Moon 458">
            <a:extLst>
              <a:ext uri="{FF2B5EF4-FFF2-40B4-BE49-F238E27FC236}">
                <a16:creationId xmlns:a16="http://schemas.microsoft.com/office/drawing/2014/main" id="{415D5F0B-C3B3-4901-99D2-532F7D969D66}"/>
              </a:ext>
            </a:extLst>
          </p:cNvPr>
          <p:cNvSpPr/>
          <p:nvPr/>
        </p:nvSpPr>
        <p:spPr>
          <a:xfrm rot="15570644">
            <a:off x="1804644" y="2327640"/>
            <a:ext cx="457200" cy="463128"/>
          </a:xfrm>
          <a:prstGeom prst="mo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82">
            <p14:nvContentPartPr>
              <p14:cNvPr id="460" name="Ink 459">
                <a:extLst>
                  <a:ext uri="{FF2B5EF4-FFF2-40B4-BE49-F238E27FC236}">
                    <a16:creationId xmlns:a16="http://schemas.microsoft.com/office/drawing/2014/main" id="{B3BAF6DF-3DCD-4CC3-84A7-9775C275339E}"/>
                  </a:ext>
                </a:extLst>
              </p14:cNvPr>
              <p14:cNvContentPartPr/>
              <p14:nvPr/>
            </p14:nvContentPartPr>
            <p14:xfrm>
              <a:off x="1438750" y="1684558"/>
              <a:ext cx="48600" cy="66960"/>
            </p14:xfrm>
          </p:contentPart>
        </mc:Choice>
        <mc:Fallback xmlns="">
          <p:pic>
            <p:nvPicPr>
              <p:cNvPr id="460" name="Ink 459">
                <a:extLst>
                  <a:ext uri="{FF2B5EF4-FFF2-40B4-BE49-F238E27FC236}">
                    <a16:creationId xmlns:a16="http://schemas.microsoft.com/office/drawing/2014/main" id="{B3BAF6DF-3DCD-4CC3-84A7-9775C275339E}"/>
                  </a:ext>
                </a:extLst>
              </p:cNvPr>
              <p:cNvPicPr/>
              <p:nvPr/>
            </p:nvPicPr>
            <p:blipFill>
              <a:blip r:embed="rId83"/>
              <a:stretch>
                <a:fillRect/>
              </a:stretch>
            </p:blipFill>
            <p:spPr>
              <a:xfrm>
                <a:off x="1402750" y="1648558"/>
                <a:ext cx="120240" cy="1386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463" name="Ink 462">
                <a:extLst>
                  <a:ext uri="{FF2B5EF4-FFF2-40B4-BE49-F238E27FC236}">
                    <a16:creationId xmlns:a16="http://schemas.microsoft.com/office/drawing/2014/main" id="{D41804BC-2F53-428A-830E-4F8617019374}"/>
                  </a:ext>
                </a:extLst>
              </p14:cNvPr>
              <p14:cNvContentPartPr/>
              <p14:nvPr/>
            </p14:nvContentPartPr>
            <p14:xfrm>
              <a:off x="2220310" y="1694278"/>
              <a:ext cx="60480" cy="91440"/>
            </p14:xfrm>
          </p:contentPart>
        </mc:Choice>
        <mc:Fallback xmlns="">
          <p:pic>
            <p:nvPicPr>
              <p:cNvPr id="463" name="Ink 462">
                <a:extLst>
                  <a:ext uri="{FF2B5EF4-FFF2-40B4-BE49-F238E27FC236}">
                    <a16:creationId xmlns:a16="http://schemas.microsoft.com/office/drawing/2014/main" id="{D41804BC-2F53-428A-830E-4F8617019374}"/>
                  </a:ext>
                </a:extLst>
              </p:cNvPr>
              <p:cNvPicPr/>
              <p:nvPr/>
            </p:nvPicPr>
            <p:blipFill>
              <a:blip r:embed="rId85"/>
              <a:stretch>
                <a:fillRect/>
              </a:stretch>
            </p:blipFill>
            <p:spPr>
              <a:xfrm>
                <a:off x="2184310" y="1658278"/>
                <a:ext cx="13212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64" name="Ink 463">
                <a:extLst>
                  <a:ext uri="{FF2B5EF4-FFF2-40B4-BE49-F238E27FC236}">
                    <a16:creationId xmlns:a16="http://schemas.microsoft.com/office/drawing/2014/main" id="{03B4F992-6881-4658-ACF2-CEEC50D13456}"/>
                  </a:ext>
                </a:extLst>
              </p14:cNvPr>
              <p14:cNvContentPartPr/>
              <p14:nvPr/>
            </p14:nvContentPartPr>
            <p14:xfrm>
              <a:off x="1688590" y="2318878"/>
              <a:ext cx="106920" cy="168840"/>
            </p14:xfrm>
          </p:contentPart>
        </mc:Choice>
        <mc:Fallback xmlns="">
          <p:pic>
            <p:nvPicPr>
              <p:cNvPr id="464" name="Ink 463">
                <a:extLst>
                  <a:ext uri="{FF2B5EF4-FFF2-40B4-BE49-F238E27FC236}">
                    <a16:creationId xmlns:a16="http://schemas.microsoft.com/office/drawing/2014/main" id="{03B4F992-6881-4658-ACF2-CEEC50D13456}"/>
                  </a:ext>
                </a:extLst>
              </p:cNvPr>
              <p:cNvPicPr/>
              <p:nvPr/>
            </p:nvPicPr>
            <p:blipFill>
              <a:blip r:embed="rId87"/>
              <a:stretch>
                <a:fillRect/>
              </a:stretch>
            </p:blipFill>
            <p:spPr>
              <a:xfrm>
                <a:off x="1652590" y="2282878"/>
                <a:ext cx="17856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465" name="Ink 464">
                <a:extLst>
                  <a:ext uri="{FF2B5EF4-FFF2-40B4-BE49-F238E27FC236}">
                    <a16:creationId xmlns:a16="http://schemas.microsoft.com/office/drawing/2014/main" id="{A25A702D-EA1E-4E5C-B266-2A82B100FA33}"/>
                  </a:ext>
                </a:extLst>
              </p14:cNvPr>
              <p14:cNvContentPartPr/>
              <p14:nvPr/>
            </p14:nvContentPartPr>
            <p14:xfrm>
              <a:off x="2177830" y="2282158"/>
              <a:ext cx="138600" cy="94320"/>
            </p14:xfrm>
          </p:contentPart>
        </mc:Choice>
        <mc:Fallback xmlns="">
          <p:pic>
            <p:nvPicPr>
              <p:cNvPr id="465" name="Ink 464">
                <a:extLst>
                  <a:ext uri="{FF2B5EF4-FFF2-40B4-BE49-F238E27FC236}">
                    <a16:creationId xmlns:a16="http://schemas.microsoft.com/office/drawing/2014/main" id="{A25A702D-EA1E-4E5C-B266-2A82B100FA33}"/>
                  </a:ext>
                </a:extLst>
              </p:cNvPr>
              <p:cNvPicPr/>
              <p:nvPr/>
            </p:nvPicPr>
            <p:blipFill>
              <a:blip r:embed="rId89"/>
              <a:stretch>
                <a:fillRect/>
              </a:stretch>
            </p:blipFill>
            <p:spPr>
              <a:xfrm>
                <a:off x="2141923" y="2246158"/>
                <a:ext cx="210054"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466" name="Ink 465">
                <a:extLst>
                  <a:ext uri="{FF2B5EF4-FFF2-40B4-BE49-F238E27FC236}">
                    <a16:creationId xmlns:a16="http://schemas.microsoft.com/office/drawing/2014/main" id="{A42D427F-2295-49B1-8C51-1747E289E82E}"/>
                  </a:ext>
                </a:extLst>
              </p14:cNvPr>
              <p14:cNvContentPartPr/>
              <p14:nvPr/>
            </p14:nvContentPartPr>
            <p14:xfrm>
              <a:off x="1879390" y="1095958"/>
              <a:ext cx="288360" cy="169560"/>
            </p14:xfrm>
          </p:contentPart>
        </mc:Choice>
        <mc:Fallback xmlns="">
          <p:pic>
            <p:nvPicPr>
              <p:cNvPr id="466" name="Ink 465">
                <a:extLst>
                  <a:ext uri="{FF2B5EF4-FFF2-40B4-BE49-F238E27FC236}">
                    <a16:creationId xmlns:a16="http://schemas.microsoft.com/office/drawing/2014/main" id="{A42D427F-2295-49B1-8C51-1747E289E82E}"/>
                  </a:ext>
                </a:extLst>
              </p:cNvPr>
              <p:cNvPicPr/>
              <p:nvPr/>
            </p:nvPicPr>
            <p:blipFill>
              <a:blip r:embed="rId91"/>
              <a:stretch>
                <a:fillRect/>
              </a:stretch>
            </p:blipFill>
            <p:spPr>
              <a:xfrm>
                <a:off x="1843390" y="1060034"/>
                <a:ext cx="360000" cy="241048"/>
              </a:xfrm>
              <a:prstGeom prst="rect">
                <a:avLst/>
              </a:prstGeom>
            </p:spPr>
          </p:pic>
        </mc:Fallback>
      </mc:AlternateContent>
      <p:sp>
        <p:nvSpPr>
          <p:cNvPr id="467" name="Rectangle 466">
            <a:extLst>
              <a:ext uri="{FF2B5EF4-FFF2-40B4-BE49-F238E27FC236}">
                <a16:creationId xmlns:a16="http://schemas.microsoft.com/office/drawing/2014/main" id="{84E0E9F9-7CFD-41A9-AA1E-9A7FF589C948}"/>
              </a:ext>
            </a:extLst>
          </p:cNvPr>
          <p:cNvSpPr/>
          <p:nvPr/>
        </p:nvSpPr>
        <p:spPr>
          <a:xfrm>
            <a:off x="503925" y="4845368"/>
            <a:ext cx="3367069" cy="13542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Nellie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Neutrophil</a:t>
            </a:r>
          </a:p>
        </p:txBody>
      </p:sp>
      <p:pic>
        <p:nvPicPr>
          <p:cNvPr id="469" name="Picture 468">
            <a:extLst>
              <a:ext uri="{FF2B5EF4-FFF2-40B4-BE49-F238E27FC236}">
                <a16:creationId xmlns:a16="http://schemas.microsoft.com/office/drawing/2014/main" id="{BCB61169-5212-45A8-AC10-14E976911F03}"/>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2558488" y="4564459"/>
            <a:ext cx="1255423" cy="223650"/>
          </a:xfrm>
          <a:prstGeom prst="rect">
            <a:avLst/>
          </a:prstGeom>
        </p:spPr>
      </p:pic>
    </p:spTree>
    <p:extLst>
      <p:ext uri="{BB962C8B-B14F-4D97-AF65-F5344CB8AC3E}">
        <p14:creationId xmlns:p14="http://schemas.microsoft.com/office/powerpoint/2010/main" val="26166880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3AB78EF-EAED-4C4B-A3F1-D5B707092704}"/>
              </a:ext>
            </a:extLst>
          </p:cNvPr>
          <p:cNvSpPr/>
          <p:nvPr/>
        </p:nvSpPr>
        <p:spPr>
          <a:xfrm>
            <a:off x="1979768" y="1144271"/>
            <a:ext cx="3221826" cy="3292599"/>
          </a:xfrm>
          <a:prstGeom prst="ellipse">
            <a:avLst/>
          </a:prstGeom>
          <a:solidFill>
            <a:schemeClr val="accent5">
              <a:alpha val="50000"/>
            </a:scheme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3">
            <a:extLst>
              <a:ext uri="{FF2B5EF4-FFF2-40B4-BE49-F238E27FC236}">
                <a16:creationId xmlns:a16="http://schemas.microsoft.com/office/drawing/2014/main" id="{E2B59264-D7C8-4D89-98AF-667AB50DDC87}"/>
              </a:ext>
            </a:extLst>
          </p:cNvPr>
          <p:cNvSpPr/>
          <p:nvPr/>
        </p:nvSpPr>
        <p:spPr>
          <a:xfrm>
            <a:off x="6941649" y="1459614"/>
            <a:ext cx="3029960" cy="2925875"/>
          </a:xfrm>
          <a:custGeom>
            <a:avLst/>
            <a:gdLst>
              <a:gd name="connsiteX0" fmla="*/ 0 w 1819470"/>
              <a:gd name="connsiteY0" fmla="*/ 857863 h 1715725"/>
              <a:gd name="connsiteX1" fmla="*/ 909735 w 1819470"/>
              <a:gd name="connsiteY1" fmla="*/ 0 h 1715725"/>
              <a:gd name="connsiteX2" fmla="*/ 1819470 w 1819470"/>
              <a:gd name="connsiteY2" fmla="*/ 857863 h 1715725"/>
              <a:gd name="connsiteX3" fmla="*/ 909735 w 1819470"/>
              <a:gd name="connsiteY3" fmla="*/ 1715726 h 1715725"/>
              <a:gd name="connsiteX4" fmla="*/ 0 w 1819470"/>
              <a:gd name="connsiteY4" fmla="*/ 857863 h 1715725"/>
              <a:gd name="connsiteX0" fmla="*/ 4 w 1819474"/>
              <a:gd name="connsiteY0" fmla="*/ 136369 h 994232"/>
              <a:gd name="connsiteX1" fmla="*/ 919070 w 1819474"/>
              <a:gd name="connsiteY1" fmla="*/ 575461 h 994232"/>
              <a:gd name="connsiteX2" fmla="*/ 1819474 w 1819474"/>
              <a:gd name="connsiteY2" fmla="*/ 136369 h 994232"/>
              <a:gd name="connsiteX3" fmla="*/ 909739 w 1819474"/>
              <a:gd name="connsiteY3" fmla="*/ 994232 h 994232"/>
              <a:gd name="connsiteX4" fmla="*/ 4 w 1819474"/>
              <a:gd name="connsiteY4" fmla="*/ 136369 h 994232"/>
              <a:gd name="connsiteX0" fmla="*/ 112147 w 1931617"/>
              <a:gd name="connsiteY0" fmla="*/ 136369 h 994232"/>
              <a:gd name="connsiteX1" fmla="*/ 1031213 w 1931617"/>
              <a:gd name="connsiteY1" fmla="*/ 575461 h 994232"/>
              <a:gd name="connsiteX2" fmla="*/ 1931617 w 1931617"/>
              <a:gd name="connsiteY2" fmla="*/ 136369 h 994232"/>
              <a:gd name="connsiteX3" fmla="*/ 1021882 w 1931617"/>
              <a:gd name="connsiteY3" fmla="*/ 994232 h 994232"/>
              <a:gd name="connsiteX4" fmla="*/ 112147 w 1931617"/>
              <a:gd name="connsiteY4" fmla="*/ 136369 h 994232"/>
              <a:gd name="connsiteX0" fmla="*/ 112147 w 1931617"/>
              <a:gd name="connsiteY0" fmla="*/ 456024 h 1313887"/>
              <a:gd name="connsiteX1" fmla="*/ 1031213 w 1931617"/>
              <a:gd name="connsiteY1" fmla="*/ 895116 h 1313887"/>
              <a:gd name="connsiteX2" fmla="*/ 1931617 w 1931617"/>
              <a:gd name="connsiteY2" fmla="*/ 456024 h 1313887"/>
              <a:gd name="connsiteX3" fmla="*/ 1021882 w 1931617"/>
              <a:gd name="connsiteY3" fmla="*/ 1313887 h 1313887"/>
              <a:gd name="connsiteX4" fmla="*/ 112147 w 1931617"/>
              <a:gd name="connsiteY4" fmla="*/ 456024 h 1313887"/>
              <a:gd name="connsiteX0" fmla="*/ 112147 w 2015898"/>
              <a:gd name="connsiteY0" fmla="*/ 456024 h 1313887"/>
              <a:gd name="connsiteX1" fmla="*/ 1031213 w 2015898"/>
              <a:gd name="connsiteY1" fmla="*/ 895116 h 1313887"/>
              <a:gd name="connsiteX2" fmla="*/ 1931617 w 2015898"/>
              <a:gd name="connsiteY2" fmla="*/ 456024 h 1313887"/>
              <a:gd name="connsiteX3" fmla="*/ 1021882 w 2015898"/>
              <a:gd name="connsiteY3" fmla="*/ 1313887 h 1313887"/>
              <a:gd name="connsiteX4" fmla="*/ 112147 w 2015898"/>
              <a:gd name="connsiteY4" fmla="*/ 456024 h 1313887"/>
              <a:gd name="connsiteX0" fmla="*/ 239 w 1899704"/>
              <a:gd name="connsiteY0" fmla="*/ 456024 h 1817740"/>
              <a:gd name="connsiteX1" fmla="*/ 919305 w 1899704"/>
              <a:gd name="connsiteY1" fmla="*/ 895116 h 1817740"/>
              <a:gd name="connsiteX2" fmla="*/ 1819709 w 1899704"/>
              <a:gd name="connsiteY2" fmla="*/ 456024 h 1817740"/>
              <a:gd name="connsiteX3" fmla="*/ 853991 w 1899704"/>
              <a:gd name="connsiteY3" fmla="*/ 1817740 h 1817740"/>
              <a:gd name="connsiteX4" fmla="*/ 239 w 1899704"/>
              <a:gd name="connsiteY4" fmla="*/ 456024 h 1817740"/>
              <a:gd name="connsiteX0" fmla="*/ 128495 w 2027960"/>
              <a:gd name="connsiteY0" fmla="*/ 456024 h 1817740"/>
              <a:gd name="connsiteX1" fmla="*/ 1047561 w 2027960"/>
              <a:gd name="connsiteY1" fmla="*/ 895116 h 1817740"/>
              <a:gd name="connsiteX2" fmla="*/ 1947965 w 2027960"/>
              <a:gd name="connsiteY2" fmla="*/ 456024 h 1817740"/>
              <a:gd name="connsiteX3" fmla="*/ 982247 w 2027960"/>
              <a:gd name="connsiteY3" fmla="*/ 1817740 h 1817740"/>
              <a:gd name="connsiteX4" fmla="*/ 128495 w 2027960"/>
              <a:gd name="connsiteY4" fmla="*/ 456024 h 1817740"/>
              <a:gd name="connsiteX0" fmla="*/ 131871 w 1765653"/>
              <a:gd name="connsiteY0" fmla="*/ 304541 h 1814576"/>
              <a:gd name="connsiteX1" fmla="*/ 799143 w 1765653"/>
              <a:gd name="connsiteY1" fmla="*/ 891227 h 1814576"/>
              <a:gd name="connsiteX2" fmla="*/ 1699547 w 1765653"/>
              <a:gd name="connsiteY2" fmla="*/ 452135 h 1814576"/>
              <a:gd name="connsiteX3" fmla="*/ 733829 w 1765653"/>
              <a:gd name="connsiteY3" fmla="*/ 1813851 h 1814576"/>
              <a:gd name="connsiteX4" fmla="*/ 131871 w 1765653"/>
              <a:gd name="connsiteY4" fmla="*/ 304541 h 1814576"/>
              <a:gd name="connsiteX0" fmla="*/ 99763 w 1714298"/>
              <a:gd name="connsiteY0" fmla="*/ 304541 h 1760266"/>
              <a:gd name="connsiteX1" fmla="*/ 767035 w 1714298"/>
              <a:gd name="connsiteY1" fmla="*/ 891227 h 1760266"/>
              <a:gd name="connsiteX2" fmla="*/ 1667439 w 1714298"/>
              <a:gd name="connsiteY2" fmla="*/ 452135 h 1760266"/>
              <a:gd name="connsiteX3" fmla="*/ 170912 w 1714298"/>
              <a:gd name="connsiteY3" fmla="*/ 1759474 h 1760266"/>
              <a:gd name="connsiteX4" fmla="*/ 99763 w 1714298"/>
              <a:gd name="connsiteY4" fmla="*/ 304541 h 1760266"/>
              <a:gd name="connsiteX0" fmla="*/ 99763 w 1714298"/>
              <a:gd name="connsiteY0" fmla="*/ 21221 h 1496077"/>
              <a:gd name="connsiteX1" fmla="*/ 767035 w 1714298"/>
              <a:gd name="connsiteY1" fmla="*/ 607907 h 1496077"/>
              <a:gd name="connsiteX2" fmla="*/ 1667439 w 1714298"/>
              <a:gd name="connsiteY2" fmla="*/ 572758 h 1496077"/>
              <a:gd name="connsiteX3" fmla="*/ 170912 w 1714298"/>
              <a:gd name="connsiteY3" fmla="*/ 1476154 h 1496077"/>
              <a:gd name="connsiteX4" fmla="*/ 99763 w 1714298"/>
              <a:gd name="connsiteY4" fmla="*/ 21221 h 1496077"/>
              <a:gd name="connsiteX0" fmla="*/ 92840 w 1707375"/>
              <a:gd name="connsiteY0" fmla="*/ 402101 h 1876958"/>
              <a:gd name="connsiteX1" fmla="*/ 644423 w 1707375"/>
              <a:gd name="connsiteY1" fmla="*/ 25541 h 1876958"/>
              <a:gd name="connsiteX2" fmla="*/ 1660516 w 1707375"/>
              <a:gd name="connsiteY2" fmla="*/ 953638 h 1876958"/>
              <a:gd name="connsiteX3" fmla="*/ 163989 w 1707375"/>
              <a:gd name="connsiteY3" fmla="*/ 1857034 h 1876958"/>
              <a:gd name="connsiteX4" fmla="*/ 92840 w 1707375"/>
              <a:gd name="connsiteY4" fmla="*/ 402101 h 1876958"/>
              <a:gd name="connsiteX0" fmla="*/ 92840 w 1707375"/>
              <a:gd name="connsiteY0" fmla="*/ 388457 h 1863314"/>
              <a:gd name="connsiteX1" fmla="*/ 644423 w 1707375"/>
              <a:gd name="connsiteY1" fmla="*/ 11897 h 1863314"/>
              <a:gd name="connsiteX2" fmla="*/ 1660516 w 1707375"/>
              <a:gd name="connsiteY2" fmla="*/ 939994 h 1863314"/>
              <a:gd name="connsiteX3" fmla="*/ 163989 w 1707375"/>
              <a:gd name="connsiteY3" fmla="*/ 1843390 h 1863314"/>
              <a:gd name="connsiteX4" fmla="*/ 92840 w 1707375"/>
              <a:gd name="connsiteY4" fmla="*/ 388457 h 1863314"/>
              <a:gd name="connsiteX0" fmla="*/ 100515 w 1828364"/>
              <a:gd name="connsiteY0" fmla="*/ 398296 h 1867345"/>
              <a:gd name="connsiteX1" fmla="*/ 652098 w 1828364"/>
              <a:gd name="connsiteY1" fmla="*/ 21736 h 1867345"/>
              <a:gd name="connsiteX2" fmla="*/ 1783880 w 1828364"/>
              <a:gd name="connsiteY2" fmla="*/ 887688 h 1867345"/>
              <a:gd name="connsiteX3" fmla="*/ 171664 w 1828364"/>
              <a:gd name="connsiteY3" fmla="*/ 1853229 h 1867345"/>
              <a:gd name="connsiteX4" fmla="*/ 100515 w 1828364"/>
              <a:gd name="connsiteY4" fmla="*/ 398296 h 1867345"/>
              <a:gd name="connsiteX0" fmla="*/ 67738 w 1757926"/>
              <a:gd name="connsiteY0" fmla="*/ 398296 h 2307093"/>
              <a:gd name="connsiteX1" fmla="*/ 619321 w 1757926"/>
              <a:gd name="connsiteY1" fmla="*/ 21736 h 2307093"/>
              <a:gd name="connsiteX2" fmla="*/ 1751103 w 1757926"/>
              <a:gd name="connsiteY2" fmla="*/ 887688 h 2307093"/>
              <a:gd name="connsiteX3" fmla="*/ 1236073 w 1757926"/>
              <a:gd name="connsiteY3" fmla="*/ 2257414 h 2307093"/>
              <a:gd name="connsiteX4" fmla="*/ 138887 w 1757926"/>
              <a:gd name="connsiteY4" fmla="*/ 1853229 h 2307093"/>
              <a:gd name="connsiteX5" fmla="*/ 67738 w 1757926"/>
              <a:gd name="connsiteY5" fmla="*/ 398296 h 2307093"/>
              <a:gd name="connsiteX0" fmla="*/ 251847 w 1942035"/>
              <a:gd name="connsiteY0" fmla="*/ 399035 h 2315002"/>
              <a:gd name="connsiteX1" fmla="*/ 803430 w 1942035"/>
              <a:gd name="connsiteY1" fmla="*/ 22475 h 2315002"/>
              <a:gd name="connsiteX2" fmla="*/ 1935212 w 1942035"/>
              <a:gd name="connsiteY2" fmla="*/ 888427 h 2315002"/>
              <a:gd name="connsiteX3" fmla="*/ 1420182 w 1942035"/>
              <a:gd name="connsiteY3" fmla="*/ 2258153 h 2315002"/>
              <a:gd name="connsiteX4" fmla="*/ 71203 w 1942035"/>
              <a:gd name="connsiteY4" fmla="*/ 1908345 h 2315002"/>
              <a:gd name="connsiteX5" fmla="*/ 251847 w 1942035"/>
              <a:gd name="connsiteY5" fmla="*/ 399035 h 2315002"/>
              <a:gd name="connsiteX0" fmla="*/ 75172 w 2085206"/>
              <a:gd name="connsiteY0" fmla="*/ 561210 h 2294721"/>
              <a:gd name="connsiteX1" fmla="*/ 946601 w 2085206"/>
              <a:gd name="connsiteY1" fmla="*/ 5984 h 2294721"/>
              <a:gd name="connsiteX2" fmla="*/ 2078383 w 2085206"/>
              <a:gd name="connsiteY2" fmla="*/ 871936 h 2294721"/>
              <a:gd name="connsiteX3" fmla="*/ 1563353 w 2085206"/>
              <a:gd name="connsiteY3" fmla="*/ 2241662 h 2294721"/>
              <a:gd name="connsiteX4" fmla="*/ 214374 w 2085206"/>
              <a:gd name="connsiteY4" fmla="*/ 1891854 h 2294721"/>
              <a:gd name="connsiteX5" fmla="*/ 75172 w 2085206"/>
              <a:gd name="connsiteY5" fmla="*/ 561210 h 2294721"/>
              <a:gd name="connsiteX0" fmla="*/ 90985 w 2101019"/>
              <a:gd name="connsiteY0" fmla="*/ 699514 h 2433025"/>
              <a:gd name="connsiteX1" fmla="*/ 1180182 w 2101019"/>
              <a:gd name="connsiteY1" fmla="*/ 4462 h 2433025"/>
              <a:gd name="connsiteX2" fmla="*/ 2094196 w 2101019"/>
              <a:gd name="connsiteY2" fmla="*/ 1010240 h 2433025"/>
              <a:gd name="connsiteX3" fmla="*/ 1579166 w 2101019"/>
              <a:gd name="connsiteY3" fmla="*/ 2379966 h 2433025"/>
              <a:gd name="connsiteX4" fmla="*/ 230187 w 2101019"/>
              <a:gd name="connsiteY4" fmla="*/ 2030158 h 2433025"/>
              <a:gd name="connsiteX5" fmla="*/ 90985 w 2101019"/>
              <a:gd name="connsiteY5" fmla="*/ 699514 h 2433025"/>
              <a:gd name="connsiteX0" fmla="*/ 90985 w 2215030"/>
              <a:gd name="connsiteY0" fmla="*/ 702398 h 2435909"/>
              <a:gd name="connsiteX1" fmla="*/ 1180182 w 2215030"/>
              <a:gd name="connsiteY1" fmla="*/ 7346 h 2435909"/>
              <a:gd name="connsiteX2" fmla="*/ 2209885 w 2215030"/>
              <a:gd name="connsiteY2" fmla="*/ 1114110 h 2435909"/>
              <a:gd name="connsiteX3" fmla="*/ 1579166 w 2215030"/>
              <a:gd name="connsiteY3" fmla="*/ 2382850 h 2435909"/>
              <a:gd name="connsiteX4" fmla="*/ 230187 w 2215030"/>
              <a:gd name="connsiteY4" fmla="*/ 2033042 h 2435909"/>
              <a:gd name="connsiteX5" fmla="*/ 90985 w 2215030"/>
              <a:gd name="connsiteY5" fmla="*/ 702398 h 2435909"/>
              <a:gd name="connsiteX0" fmla="*/ 90985 w 2215030"/>
              <a:gd name="connsiteY0" fmla="*/ 702398 h 2435909"/>
              <a:gd name="connsiteX1" fmla="*/ 1180182 w 2215030"/>
              <a:gd name="connsiteY1" fmla="*/ 7346 h 2435909"/>
              <a:gd name="connsiteX2" fmla="*/ 2209885 w 2215030"/>
              <a:gd name="connsiteY2" fmla="*/ 1114110 h 2435909"/>
              <a:gd name="connsiteX3" fmla="*/ 1579166 w 2215030"/>
              <a:gd name="connsiteY3" fmla="*/ 2382850 h 2435909"/>
              <a:gd name="connsiteX4" fmla="*/ 230187 w 2215030"/>
              <a:gd name="connsiteY4" fmla="*/ 2033042 h 2435909"/>
              <a:gd name="connsiteX5" fmla="*/ 90985 w 2215030"/>
              <a:gd name="connsiteY5" fmla="*/ 702398 h 2435909"/>
              <a:gd name="connsiteX0" fmla="*/ 90985 w 2215030"/>
              <a:gd name="connsiteY0" fmla="*/ 702398 h 2435909"/>
              <a:gd name="connsiteX1" fmla="*/ 1180182 w 2215030"/>
              <a:gd name="connsiteY1" fmla="*/ 7346 h 2435909"/>
              <a:gd name="connsiteX2" fmla="*/ 2209885 w 2215030"/>
              <a:gd name="connsiteY2" fmla="*/ 1114110 h 2435909"/>
              <a:gd name="connsiteX3" fmla="*/ 1579166 w 2215030"/>
              <a:gd name="connsiteY3" fmla="*/ 2382850 h 2435909"/>
              <a:gd name="connsiteX4" fmla="*/ 230187 w 2215030"/>
              <a:gd name="connsiteY4" fmla="*/ 2033042 h 2435909"/>
              <a:gd name="connsiteX5" fmla="*/ 90985 w 2215030"/>
              <a:gd name="connsiteY5" fmla="*/ 702398 h 2435909"/>
              <a:gd name="connsiteX0" fmla="*/ 90985 w 2209885"/>
              <a:gd name="connsiteY0" fmla="*/ 702398 h 2435909"/>
              <a:gd name="connsiteX1" fmla="*/ 1180182 w 2209885"/>
              <a:gd name="connsiteY1" fmla="*/ 7346 h 2435909"/>
              <a:gd name="connsiteX2" fmla="*/ 2209885 w 2209885"/>
              <a:gd name="connsiteY2" fmla="*/ 1114110 h 2435909"/>
              <a:gd name="connsiteX3" fmla="*/ 1579166 w 2209885"/>
              <a:gd name="connsiteY3" fmla="*/ 2382850 h 2435909"/>
              <a:gd name="connsiteX4" fmla="*/ 230187 w 2209885"/>
              <a:gd name="connsiteY4" fmla="*/ 2033042 h 2435909"/>
              <a:gd name="connsiteX5" fmla="*/ 90985 w 2209885"/>
              <a:gd name="connsiteY5" fmla="*/ 702398 h 243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9885" h="2435909">
                <a:moveTo>
                  <a:pt x="90985" y="702398"/>
                </a:moveTo>
                <a:cubicBezTo>
                  <a:pt x="249317" y="364782"/>
                  <a:pt x="827032" y="-61273"/>
                  <a:pt x="1180182" y="7346"/>
                </a:cubicBezTo>
                <a:cubicBezTo>
                  <a:pt x="1533332" y="75965"/>
                  <a:pt x="2085544" y="512338"/>
                  <a:pt x="2209885" y="1114110"/>
                </a:cubicBezTo>
                <a:cubicBezTo>
                  <a:pt x="2170901" y="1785796"/>
                  <a:pt x="1847869" y="2221926"/>
                  <a:pt x="1579166" y="2382850"/>
                </a:cubicBezTo>
                <a:cubicBezTo>
                  <a:pt x="1194775" y="2543774"/>
                  <a:pt x="478217" y="2313117"/>
                  <a:pt x="230187" y="2033042"/>
                </a:cubicBezTo>
                <a:cubicBezTo>
                  <a:pt x="-17843" y="1752967"/>
                  <a:pt x="-67347" y="1040014"/>
                  <a:pt x="90985" y="702398"/>
                </a:cubicBezTo>
                <a:close/>
              </a:path>
            </a:pathLst>
          </a:custGeom>
          <a:solidFill>
            <a:srgbClr val="7030A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960C5766-8E90-43CE-A75C-7E572295C4F9}"/>
              </a:ext>
            </a:extLst>
          </p:cNvPr>
          <p:cNvSpPr/>
          <p:nvPr/>
        </p:nvSpPr>
        <p:spPr>
          <a:xfrm>
            <a:off x="6839616" y="1102697"/>
            <a:ext cx="3461537" cy="3496183"/>
          </a:xfrm>
          <a:prstGeom prst="ellipse">
            <a:avLst/>
          </a:prstGeom>
          <a:solidFill>
            <a:srgbClr val="7030A0">
              <a:alpha val="50000"/>
            </a:srgbClr>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3">
            <a:extLst>
              <a:ext uri="{FF2B5EF4-FFF2-40B4-BE49-F238E27FC236}">
                <a16:creationId xmlns:a16="http://schemas.microsoft.com/office/drawing/2014/main" id="{10452028-7F06-4A3B-881E-952DE72B5982}"/>
              </a:ext>
            </a:extLst>
          </p:cNvPr>
          <p:cNvSpPr/>
          <p:nvPr/>
        </p:nvSpPr>
        <p:spPr>
          <a:xfrm rot="8331288">
            <a:off x="2030425" y="1236693"/>
            <a:ext cx="3114326" cy="2983799"/>
          </a:xfrm>
          <a:custGeom>
            <a:avLst/>
            <a:gdLst>
              <a:gd name="connsiteX0" fmla="*/ 0 w 1819470"/>
              <a:gd name="connsiteY0" fmla="*/ 857863 h 1715725"/>
              <a:gd name="connsiteX1" fmla="*/ 909735 w 1819470"/>
              <a:gd name="connsiteY1" fmla="*/ 0 h 1715725"/>
              <a:gd name="connsiteX2" fmla="*/ 1819470 w 1819470"/>
              <a:gd name="connsiteY2" fmla="*/ 857863 h 1715725"/>
              <a:gd name="connsiteX3" fmla="*/ 909735 w 1819470"/>
              <a:gd name="connsiteY3" fmla="*/ 1715726 h 1715725"/>
              <a:gd name="connsiteX4" fmla="*/ 0 w 1819470"/>
              <a:gd name="connsiteY4" fmla="*/ 857863 h 1715725"/>
              <a:gd name="connsiteX0" fmla="*/ 4 w 1819474"/>
              <a:gd name="connsiteY0" fmla="*/ 136369 h 994232"/>
              <a:gd name="connsiteX1" fmla="*/ 919070 w 1819474"/>
              <a:gd name="connsiteY1" fmla="*/ 575461 h 994232"/>
              <a:gd name="connsiteX2" fmla="*/ 1819474 w 1819474"/>
              <a:gd name="connsiteY2" fmla="*/ 136369 h 994232"/>
              <a:gd name="connsiteX3" fmla="*/ 909739 w 1819474"/>
              <a:gd name="connsiteY3" fmla="*/ 994232 h 994232"/>
              <a:gd name="connsiteX4" fmla="*/ 4 w 1819474"/>
              <a:gd name="connsiteY4" fmla="*/ 136369 h 994232"/>
              <a:gd name="connsiteX0" fmla="*/ 112147 w 1931617"/>
              <a:gd name="connsiteY0" fmla="*/ 136369 h 994232"/>
              <a:gd name="connsiteX1" fmla="*/ 1031213 w 1931617"/>
              <a:gd name="connsiteY1" fmla="*/ 575461 h 994232"/>
              <a:gd name="connsiteX2" fmla="*/ 1931617 w 1931617"/>
              <a:gd name="connsiteY2" fmla="*/ 136369 h 994232"/>
              <a:gd name="connsiteX3" fmla="*/ 1021882 w 1931617"/>
              <a:gd name="connsiteY3" fmla="*/ 994232 h 994232"/>
              <a:gd name="connsiteX4" fmla="*/ 112147 w 1931617"/>
              <a:gd name="connsiteY4" fmla="*/ 136369 h 994232"/>
              <a:gd name="connsiteX0" fmla="*/ 112147 w 1931617"/>
              <a:gd name="connsiteY0" fmla="*/ 456024 h 1313887"/>
              <a:gd name="connsiteX1" fmla="*/ 1031213 w 1931617"/>
              <a:gd name="connsiteY1" fmla="*/ 895116 h 1313887"/>
              <a:gd name="connsiteX2" fmla="*/ 1931617 w 1931617"/>
              <a:gd name="connsiteY2" fmla="*/ 456024 h 1313887"/>
              <a:gd name="connsiteX3" fmla="*/ 1021882 w 1931617"/>
              <a:gd name="connsiteY3" fmla="*/ 1313887 h 1313887"/>
              <a:gd name="connsiteX4" fmla="*/ 112147 w 1931617"/>
              <a:gd name="connsiteY4" fmla="*/ 456024 h 1313887"/>
              <a:gd name="connsiteX0" fmla="*/ 112147 w 2015898"/>
              <a:gd name="connsiteY0" fmla="*/ 456024 h 1313887"/>
              <a:gd name="connsiteX1" fmla="*/ 1031213 w 2015898"/>
              <a:gd name="connsiteY1" fmla="*/ 895116 h 1313887"/>
              <a:gd name="connsiteX2" fmla="*/ 1931617 w 2015898"/>
              <a:gd name="connsiteY2" fmla="*/ 456024 h 1313887"/>
              <a:gd name="connsiteX3" fmla="*/ 1021882 w 2015898"/>
              <a:gd name="connsiteY3" fmla="*/ 1313887 h 1313887"/>
              <a:gd name="connsiteX4" fmla="*/ 112147 w 2015898"/>
              <a:gd name="connsiteY4" fmla="*/ 456024 h 1313887"/>
              <a:gd name="connsiteX0" fmla="*/ 239 w 1899704"/>
              <a:gd name="connsiteY0" fmla="*/ 456024 h 1817740"/>
              <a:gd name="connsiteX1" fmla="*/ 919305 w 1899704"/>
              <a:gd name="connsiteY1" fmla="*/ 895116 h 1817740"/>
              <a:gd name="connsiteX2" fmla="*/ 1819709 w 1899704"/>
              <a:gd name="connsiteY2" fmla="*/ 456024 h 1817740"/>
              <a:gd name="connsiteX3" fmla="*/ 853991 w 1899704"/>
              <a:gd name="connsiteY3" fmla="*/ 1817740 h 1817740"/>
              <a:gd name="connsiteX4" fmla="*/ 239 w 1899704"/>
              <a:gd name="connsiteY4" fmla="*/ 456024 h 1817740"/>
              <a:gd name="connsiteX0" fmla="*/ 128495 w 2027960"/>
              <a:gd name="connsiteY0" fmla="*/ 456024 h 1817740"/>
              <a:gd name="connsiteX1" fmla="*/ 1047561 w 2027960"/>
              <a:gd name="connsiteY1" fmla="*/ 895116 h 1817740"/>
              <a:gd name="connsiteX2" fmla="*/ 1947965 w 2027960"/>
              <a:gd name="connsiteY2" fmla="*/ 456024 h 1817740"/>
              <a:gd name="connsiteX3" fmla="*/ 982247 w 2027960"/>
              <a:gd name="connsiteY3" fmla="*/ 1817740 h 1817740"/>
              <a:gd name="connsiteX4" fmla="*/ 128495 w 2027960"/>
              <a:gd name="connsiteY4" fmla="*/ 456024 h 1817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7960" h="1817740">
                <a:moveTo>
                  <a:pt x="128495" y="456024"/>
                </a:moveTo>
                <a:cubicBezTo>
                  <a:pt x="568589" y="50327"/>
                  <a:pt x="545128" y="895116"/>
                  <a:pt x="1047561" y="895116"/>
                </a:cubicBezTo>
                <a:cubicBezTo>
                  <a:pt x="1549994" y="895116"/>
                  <a:pt x="837622" y="-782872"/>
                  <a:pt x="1947965" y="456024"/>
                </a:cubicBezTo>
                <a:cubicBezTo>
                  <a:pt x="2283867" y="1237719"/>
                  <a:pt x="1484680" y="1817740"/>
                  <a:pt x="982247" y="1817740"/>
                </a:cubicBezTo>
                <a:cubicBezTo>
                  <a:pt x="479814" y="1817740"/>
                  <a:pt x="-311599" y="861721"/>
                  <a:pt x="128495" y="456024"/>
                </a:cubicBezTo>
                <a:close/>
              </a:path>
            </a:pathLst>
          </a:custGeom>
          <a:solidFill>
            <a:srgbClr val="7030A0">
              <a:alpha val="7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3" name="Oval 272">
            <a:extLst>
              <a:ext uri="{FF2B5EF4-FFF2-40B4-BE49-F238E27FC236}">
                <a16:creationId xmlns:a16="http://schemas.microsoft.com/office/drawing/2014/main" id="{4CD76C9B-EDB6-475B-80F3-161ABA0374F3}"/>
              </a:ext>
            </a:extLst>
          </p:cNvPr>
          <p:cNvSpPr/>
          <p:nvPr/>
        </p:nvSpPr>
        <p:spPr>
          <a:xfrm rot="1454321">
            <a:off x="4334949" y="1696900"/>
            <a:ext cx="145620" cy="233265"/>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0" name="Oval 289">
            <a:extLst>
              <a:ext uri="{FF2B5EF4-FFF2-40B4-BE49-F238E27FC236}">
                <a16:creationId xmlns:a16="http://schemas.microsoft.com/office/drawing/2014/main" id="{D24CBC71-83C3-43E1-9CE4-AFC3823AF154}"/>
              </a:ext>
            </a:extLst>
          </p:cNvPr>
          <p:cNvSpPr/>
          <p:nvPr/>
        </p:nvSpPr>
        <p:spPr>
          <a:xfrm rot="10525662">
            <a:off x="2752389" y="4013556"/>
            <a:ext cx="168440" cy="156975"/>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9" name="Oval 418">
            <a:extLst>
              <a:ext uri="{FF2B5EF4-FFF2-40B4-BE49-F238E27FC236}">
                <a16:creationId xmlns:a16="http://schemas.microsoft.com/office/drawing/2014/main" id="{E4F4B397-6311-4FAD-BEBE-EBB74EBDD0EA}"/>
              </a:ext>
            </a:extLst>
          </p:cNvPr>
          <p:cNvSpPr/>
          <p:nvPr/>
        </p:nvSpPr>
        <p:spPr>
          <a:xfrm>
            <a:off x="2104647" y="2663526"/>
            <a:ext cx="128319" cy="156418"/>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6" name="Oval 435">
            <a:extLst>
              <a:ext uri="{FF2B5EF4-FFF2-40B4-BE49-F238E27FC236}">
                <a16:creationId xmlns:a16="http://schemas.microsoft.com/office/drawing/2014/main" id="{929E53EF-8FF0-4193-9745-65A0851AB031}"/>
              </a:ext>
            </a:extLst>
          </p:cNvPr>
          <p:cNvSpPr/>
          <p:nvPr/>
        </p:nvSpPr>
        <p:spPr>
          <a:xfrm>
            <a:off x="3377682" y="2493566"/>
            <a:ext cx="138224" cy="148941"/>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2" name="Oval 461">
            <a:extLst>
              <a:ext uri="{FF2B5EF4-FFF2-40B4-BE49-F238E27FC236}">
                <a16:creationId xmlns:a16="http://schemas.microsoft.com/office/drawing/2014/main" id="{190A97EF-2C62-4C04-A80F-38A2C7148D94}"/>
              </a:ext>
            </a:extLst>
          </p:cNvPr>
          <p:cNvSpPr/>
          <p:nvPr/>
        </p:nvSpPr>
        <p:spPr>
          <a:xfrm>
            <a:off x="3148859" y="1533346"/>
            <a:ext cx="145620" cy="281012"/>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5" name="Oval 314">
            <a:extLst>
              <a:ext uri="{FF2B5EF4-FFF2-40B4-BE49-F238E27FC236}">
                <a16:creationId xmlns:a16="http://schemas.microsoft.com/office/drawing/2014/main" id="{E38C337F-E553-4D43-8EF5-F99F08248BEA}"/>
              </a:ext>
            </a:extLst>
          </p:cNvPr>
          <p:cNvSpPr/>
          <p:nvPr/>
        </p:nvSpPr>
        <p:spPr>
          <a:xfrm>
            <a:off x="4055070" y="1124803"/>
            <a:ext cx="1187979" cy="1198640"/>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6" name="Oval 315">
            <a:extLst>
              <a:ext uri="{FF2B5EF4-FFF2-40B4-BE49-F238E27FC236}">
                <a16:creationId xmlns:a16="http://schemas.microsoft.com/office/drawing/2014/main" id="{8A4A84BE-0F40-49F0-82C0-762066558141}"/>
              </a:ext>
            </a:extLst>
          </p:cNvPr>
          <p:cNvSpPr/>
          <p:nvPr/>
        </p:nvSpPr>
        <p:spPr>
          <a:xfrm>
            <a:off x="3344438" y="1042040"/>
            <a:ext cx="1240053" cy="1298189"/>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9" name="Oval 318">
            <a:extLst>
              <a:ext uri="{FF2B5EF4-FFF2-40B4-BE49-F238E27FC236}">
                <a16:creationId xmlns:a16="http://schemas.microsoft.com/office/drawing/2014/main" id="{8BB3B927-91EB-438C-9FA6-0F6062F1737F}"/>
              </a:ext>
            </a:extLst>
          </p:cNvPr>
          <p:cNvSpPr/>
          <p:nvPr/>
        </p:nvSpPr>
        <p:spPr>
          <a:xfrm>
            <a:off x="4562722" y="1338998"/>
            <a:ext cx="625604" cy="779198"/>
          </a:xfrm>
          <a:prstGeom prst="ellipse">
            <a:avLst/>
          </a:prstGeom>
          <a:solidFill>
            <a:schemeClr val="tx1"/>
          </a:solidFill>
          <a:ln w="63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1" name="Oval 320">
            <a:extLst>
              <a:ext uri="{FF2B5EF4-FFF2-40B4-BE49-F238E27FC236}">
                <a16:creationId xmlns:a16="http://schemas.microsoft.com/office/drawing/2014/main" id="{978DE652-54A6-46CC-B95F-B4D598380390}"/>
              </a:ext>
            </a:extLst>
          </p:cNvPr>
          <p:cNvSpPr/>
          <p:nvPr/>
        </p:nvSpPr>
        <p:spPr>
          <a:xfrm>
            <a:off x="3634716" y="1253710"/>
            <a:ext cx="877236" cy="960873"/>
          </a:xfrm>
          <a:prstGeom prst="ellipse">
            <a:avLst/>
          </a:prstGeom>
          <a:solidFill>
            <a:schemeClr val="tx1"/>
          </a:solidFill>
          <a:ln w="63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5" name="Oval 324">
            <a:extLst>
              <a:ext uri="{FF2B5EF4-FFF2-40B4-BE49-F238E27FC236}">
                <a16:creationId xmlns:a16="http://schemas.microsoft.com/office/drawing/2014/main" id="{965BA500-8C50-417D-8DB3-51A7E2020A93}"/>
              </a:ext>
            </a:extLst>
          </p:cNvPr>
          <p:cNvSpPr/>
          <p:nvPr/>
        </p:nvSpPr>
        <p:spPr>
          <a:xfrm rot="1454321">
            <a:off x="8493711" y="1504211"/>
            <a:ext cx="145620" cy="233265"/>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3" name="Oval 332">
            <a:extLst>
              <a:ext uri="{FF2B5EF4-FFF2-40B4-BE49-F238E27FC236}">
                <a16:creationId xmlns:a16="http://schemas.microsoft.com/office/drawing/2014/main" id="{23DD8838-C466-4C7D-B68F-00E51692D303}"/>
              </a:ext>
            </a:extLst>
          </p:cNvPr>
          <p:cNvSpPr/>
          <p:nvPr/>
        </p:nvSpPr>
        <p:spPr>
          <a:xfrm>
            <a:off x="9131171" y="2266958"/>
            <a:ext cx="107549" cy="202455"/>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7" name="Oval 336">
            <a:extLst>
              <a:ext uri="{FF2B5EF4-FFF2-40B4-BE49-F238E27FC236}">
                <a16:creationId xmlns:a16="http://schemas.microsoft.com/office/drawing/2014/main" id="{C42E6CE4-999C-4E55-94F0-3A28284BA52F}"/>
              </a:ext>
            </a:extLst>
          </p:cNvPr>
          <p:cNvSpPr/>
          <p:nvPr/>
        </p:nvSpPr>
        <p:spPr>
          <a:xfrm rot="17767554">
            <a:off x="8773181" y="949886"/>
            <a:ext cx="145620" cy="281012"/>
          </a:xfrm>
          <a:prstGeom prst="ellipse">
            <a:avLst/>
          </a:prstGeom>
          <a:solidFill>
            <a:srgbClr val="FF99FF">
              <a:alpha val="39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Oval 338">
            <a:extLst>
              <a:ext uri="{FF2B5EF4-FFF2-40B4-BE49-F238E27FC236}">
                <a16:creationId xmlns:a16="http://schemas.microsoft.com/office/drawing/2014/main" id="{45CB6DED-855F-4FE8-B0F1-DF19BEE40557}"/>
              </a:ext>
            </a:extLst>
          </p:cNvPr>
          <p:cNvSpPr/>
          <p:nvPr/>
        </p:nvSpPr>
        <p:spPr>
          <a:xfrm>
            <a:off x="8410577" y="940736"/>
            <a:ext cx="1261091" cy="1329677"/>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3" name="Oval 342">
            <a:extLst>
              <a:ext uri="{FF2B5EF4-FFF2-40B4-BE49-F238E27FC236}">
                <a16:creationId xmlns:a16="http://schemas.microsoft.com/office/drawing/2014/main" id="{0C78ED72-E608-4ACB-93D9-2908E1EA54C8}"/>
              </a:ext>
            </a:extLst>
          </p:cNvPr>
          <p:cNvSpPr/>
          <p:nvPr/>
        </p:nvSpPr>
        <p:spPr>
          <a:xfrm>
            <a:off x="8469306" y="1035709"/>
            <a:ext cx="1031281" cy="1171702"/>
          </a:xfrm>
          <a:prstGeom prst="ellipse">
            <a:avLst/>
          </a:prstGeom>
          <a:solidFill>
            <a:schemeClr val="tx1"/>
          </a:solidFill>
          <a:ln w="63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0" name="Oval 339">
            <a:extLst>
              <a:ext uri="{FF2B5EF4-FFF2-40B4-BE49-F238E27FC236}">
                <a16:creationId xmlns:a16="http://schemas.microsoft.com/office/drawing/2014/main" id="{CDA8DCD7-C814-4D5A-AD0A-1D23F2A3827C}"/>
              </a:ext>
            </a:extLst>
          </p:cNvPr>
          <p:cNvSpPr/>
          <p:nvPr/>
        </p:nvSpPr>
        <p:spPr>
          <a:xfrm>
            <a:off x="7503200" y="849351"/>
            <a:ext cx="1240053" cy="1298189"/>
          </a:xfrm>
          <a:prstGeom prst="ellipse">
            <a:avLst/>
          </a:prstGeom>
          <a:solidFill>
            <a:schemeClr val="bg1"/>
          </a:solidFill>
          <a:ln w="762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4" name="Oval 343">
            <a:extLst>
              <a:ext uri="{FF2B5EF4-FFF2-40B4-BE49-F238E27FC236}">
                <a16:creationId xmlns:a16="http://schemas.microsoft.com/office/drawing/2014/main" id="{0ABB1DC7-020B-41D3-8771-25FE0C99B575}"/>
              </a:ext>
            </a:extLst>
          </p:cNvPr>
          <p:cNvSpPr/>
          <p:nvPr/>
        </p:nvSpPr>
        <p:spPr>
          <a:xfrm>
            <a:off x="7555274" y="940737"/>
            <a:ext cx="990805" cy="1141704"/>
          </a:xfrm>
          <a:prstGeom prst="ellipse">
            <a:avLst/>
          </a:prstGeom>
          <a:solidFill>
            <a:schemeClr val="tx1"/>
          </a:solidFill>
          <a:ln w="63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0" name="Oval 329">
            <a:extLst>
              <a:ext uri="{FF2B5EF4-FFF2-40B4-BE49-F238E27FC236}">
                <a16:creationId xmlns:a16="http://schemas.microsoft.com/office/drawing/2014/main" id="{5E82BF74-68D6-4734-8483-7F23664196BD}"/>
              </a:ext>
            </a:extLst>
          </p:cNvPr>
          <p:cNvSpPr/>
          <p:nvPr/>
        </p:nvSpPr>
        <p:spPr>
          <a:xfrm rot="17203508">
            <a:off x="9102881" y="1068181"/>
            <a:ext cx="45719" cy="286102"/>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5" name="Oval 344">
            <a:extLst>
              <a:ext uri="{FF2B5EF4-FFF2-40B4-BE49-F238E27FC236}">
                <a16:creationId xmlns:a16="http://schemas.microsoft.com/office/drawing/2014/main" id="{BA34C806-FE19-407A-AD8E-4FC1EF3D4152}"/>
              </a:ext>
            </a:extLst>
          </p:cNvPr>
          <p:cNvSpPr/>
          <p:nvPr/>
        </p:nvSpPr>
        <p:spPr>
          <a:xfrm rot="17203508">
            <a:off x="9192098" y="1219697"/>
            <a:ext cx="45719" cy="204550"/>
          </a:xfrm>
          <a:prstGeom prst="ellipse">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Moon 1">
            <a:extLst>
              <a:ext uri="{FF2B5EF4-FFF2-40B4-BE49-F238E27FC236}">
                <a16:creationId xmlns:a16="http://schemas.microsoft.com/office/drawing/2014/main" id="{764FF99C-14F4-4694-B150-3998C87F85A9}"/>
              </a:ext>
            </a:extLst>
          </p:cNvPr>
          <p:cNvSpPr/>
          <p:nvPr/>
        </p:nvSpPr>
        <p:spPr>
          <a:xfrm rot="16865848">
            <a:off x="4022198" y="2497026"/>
            <a:ext cx="457200" cy="463128"/>
          </a:xfrm>
          <a:prstGeom prst="mo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2" name="Moon 351">
            <a:extLst>
              <a:ext uri="{FF2B5EF4-FFF2-40B4-BE49-F238E27FC236}">
                <a16:creationId xmlns:a16="http://schemas.microsoft.com/office/drawing/2014/main" id="{21A98249-3A4C-46C3-BD75-5A45C036752D}"/>
              </a:ext>
            </a:extLst>
          </p:cNvPr>
          <p:cNvSpPr/>
          <p:nvPr/>
        </p:nvSpPr>
        <p:spPr>
          <a:xfrm rot="16489981">
            <a:off x="8265964" y="2307391"/>
            <a:ext cx="457200" cy="463128"/>
          </a:xfrm>
          <a:prstGeom prst="mo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BA8361B1-FA3A-42F9-93E9-021203CA1EBA}"/>
                  </a:ext>
                </a:extLst>
              </p14:cNvPr>
              <p14:cNvContentPartPr/>
              <p14:nvPr/>
            </p14:nvContentPartPr>
            <p14:xfrm>
              <a:off x="3905138" y="1515822"/>
              <a:ext cx="148680" cy="217440"/>
            </p14:xfrm>
          </p:contentPart>
        </mc:Choice>
        <mc:Fallback xmlns="">
          <p:pic>
            <p:nvPicPr>
              <p:cNvPr id="5" name="Ink 4">
                <a:extLst>
                  <a:ext uri="{FF2B5EF4-FFF2-40B4-BE49-F238E27FC236}">
                    <a16:creationId xmlns:a16="http://schemas.microsoft.com/office/drawing/2014/main" id="{BA8361B1-FA3A-42F9-93E9-021203CA1EBA}"/>
                  </a:ext>
                </a:extLst>
              </p:cNvPr>
              <p:cNvPicPr/>
              <p:nvPr/>
            </p:nvPicPr>
            <p:blipFill>
              <a:blip r:embed="rId3"/>
              <a:stretch>
                <a:fillRect/>
              </a:stretch>
            </p:blipFill>
            <p:spPr>
              <a:xfrm>
                <a:off x="3869225" y="1479822"/>
                <a:ext cx="220147"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F224CBD0-4E16-4C31-B467-41A6B2084C0B}"/>
                  </a:ext>
                </a:extLst>
              </p14:cNvPr>
              <p14:cNvContentPartPr/>
              <p14:nvPr/>
            </p14:nvContentPartPr>
            <p14:xfrm>
              <a:off x="4706498" y="1520502"/>
              <a:ext cx="172080" cy="126720"/>
            </p14:xfrm>
          </p:contentPart>
        </mc:Choice>
        <mc:Fallback xmlns="">
          <p:pic>
            <p:nvPicPr>
              <p:cNvPr id="8" name="Ink 7">
                <a:extLst>
                  <a:ext uri="{FF2B5EF4-FFF2-40B4-BE49-F238E27FC236}">
                    <a16:creationId xmlns:a16="http://schemas.microsoft.com/office/drawing/2014/main" id="{F224CBD0-4E16-4C31-B467-41A6B2084C0B}"/>
                  </a:ext>
                </a:extLst>
              </p:cNvPr>
              <p:cNvPicPr/>
              <p:nvPr/>
            </p:nvPicPr>
            <p:blipFill>
              <a:blip r:embed="rId5"/>
              <a:stretch>
                <a:fillRect/>
              </a:stretch>
            </p:blipFill>
            <p:spPr>
              <a:xfrm>
                <a:off x="4670423" y="1484502"/>
                <a:ext cx="24387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C39EEBB9-09DE-4DFE-8AE0-3FC08B4D5CC3}"/>
                  </a:ext>
                </a:extLst>
              </p14:cNvPr>
              <p14:cNvContentPartPr/>
              <p14:nvPr/>
            </p14:nvContentPartPr>
            <p14:xfrm>
              <a:off x="8238810" y="1102417"/>
              <a:ext cx="75600" cy="30600"/>
            </p14:xfrm>
          </p:contentPart>
        </mc:Choice>
        <mc:Fallback xmlns="">
          <p:pic>
            <p:nvPicPr>
              <p:cNvPr id="20" name="Ink 19">
                <a:extLst>
                  <a:ext uri="{FF2B5EF4-FFF2-40B4-BE49-F238E27FC236}">
                    <a16:creationId xmlns:a16="http://schemas.microsoft.com/office/drawing/2014/main" id="{C39EEBB9-09DE-4DFE-8AE0-3FC08B4D5CC3}"/>
                  </a:ext>
                </a:extLst>
              </p:cNvPr>
              <p:cNvPicPr/>
              <p:nvPr/>
            </p:nvPicPr>
            <p:blipFill>
              <a:blip r:embed="rId7"/>
              <a:stretch>
                <a:fillRect/>
              </a:stretch>
            </p:blipFill>
            <p:spPr>
              <a:xfrm>
                <a:off x="8202981" y="1066836"/>
                <a:ext cx="146900" cy="101407"/>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1" name="Ink 70">
                <a:extLst>
                  <a:ext uri="{FF2B5EF4-FFF2-40B4-BE49-F238E27FC236}">
                    <a16:creationId xmlns:a16="http://schemas.microsoft.com/office/drawing/2014/main" id="{EA03225C-C349-43B9-A3A9-CF4C930D8600}"/>
                  </a:ext>
                </a:extLst>
              </p14:cNvPr>
              <p14:cNvContentPartPr/>
              <p14:nvPr/>
            </p14:nvContentPartPr>
            <p14:xfrm>
              <a:off x="8303970" y="1279897"/>
              <a:ext cx="73440" cy="33480"/>
            </p14:xfrm>
          </p:contentPart>
        </mc:Choice>
        <mc:Fallback xmlns="">
          <p:pic>
            <p:nvPicPr>
              <p:cNvPr id="71" name="Ink 70">
                <a:extLst>
                  <a:ext uri="{FF2B5EF4-FFF2-40B4-BE49-F238E27FC236}">
                    <a16:creationId xmlns:a16="http://schemas.microsoft.com/office/drawing/2014/main" id="{EA03225C-C349-43B9-A3A9-CF4C930D8600}"/>
                  </a:ext>
                </a:extLst>
              </p:cNvPr>
              <p:cNvPicPr/>
              <p:nvPr/>
            </p:nvPicPr>
            <p:blipFill>
              <a:blip r:embed="rId9"/>
              <a:stretch>
                <a:fillRect/>
              </a:stretch>
            </p:blipFill>
            <p:spPr>
              <a:xfrm>
                <a:off x="8267970" y="1243897"/>
                <a:ext cx="145080"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2" name="Ink 71">
                <a:extLst>
                  <a:ext uri="{FF2B5EF4-FFF2-40B4-BE49-F238E27FC236}">
                    <a16:creationId xmlns:a16="http://schemas.microsoft.com/office/drawing/2014/main" id="{0EEFDF20-7F30-4860-B092-4B58621C5EA5}"/>
                  </a:ext>
                </a:extLst>
              </p14:cNvPr>
              <p14:cNvContentPartPr/>
              <p14:nvPr/>
            </p14:nvContentPartPr>
            <p14:xfrm>
              <a:off x="9097050" y="1195657"/>
              <a:ext cx="106560" cy="43200"/>
            </p14:xfrm>
          </p:contentPart>
        </mc:Choice>
        <mc:Fallback xmlns="">
          <p:pic>
            <p:nvPicPr>
              <p:cNvPr id="72" name="Ink 71">
                <a:extLst>
                  <a:ext uri="{FF2B5EF4-FFF2-40B4-BE49-F238E27FC236}">
                    <a16:creationId xmlns:a16="http://schemas.microsoft.com/office/drawing/2014/main" id="{0EEFDF20-7F30-4860-B092-4B58621C5EA5}"/>
                  </a:ext>
                </a:extLst>
              </p:cNvPr>
              <p:cNvPicPr/>
              <p:nvPr/>
            </p:nvPicPr>
            <p:blipFill>
              <a:blip r:embed="rId11"/>
              <a:stretch>
                <a:fillRect/>
              </a:stretch>
            </p:blipFill>
            <p:spPr>
              <a:xfrm>
                <a:off x="9061050" y="1159657"/>
                <a:ext cx="17820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3" name="Ink 72">
                <a:extLst>
                  <a:ext uri="{FF2B5EF4-FFF2-40B4-BE49-F238E27FC236}">
                    <a16:creationId xmlns:a16="http://schemas.microsoft.com/office/drawing/2014/main" id="{1F98FF67-1983-413F-AB21-6FBB878DFB13}"/>
                  </a:ext>
                </a:extLst>
              </p14:cNvPr>
              <p14:cNvContentPartPr/>
              <p14:nvPr/>
            </p14:nvContentPartPr>
            <p14:xfrm>
              <a:off x="9228090" y="1326337"/>
              <a:ext cx="73440" cy="31320"/>
            </p14:xfrm>
          </p:contentPart>
        </mc:Choice>
        <mc:Fallback xmlns="">
          <p:pic>
            <p:nvPicPr>
              <p:cNvPr id="73" name="Ink 72">
                <a:extLst>
                  <a:ext uri="{FF2B5EF4-FFF2-40B4-BE49-F238E27FC236}">
                    <a16:creationId xmlns:a16="http://schemas.microsoft.com/office/drawing/2014/main" id="{1F98FF67-1983-413F-AB21-6FBB878DFB13}"/>
                  </a:ext>
                </a:extLst>
              </p:cNvPr>
              <p:cNvPicPr/>
              <p:nvPr/>
            </p:nvPicPr>
            <p:blipFill>
              <a:blip r:embed="rId13"/>
              <a:stretch>
                <a:fillRect/>
              </a:stretch>
            </p:blipFill>
            <p:spPr>
              <a:xfrm>
                <a:off x="9192090" y="1290746"/>
                <a:ext cx="145080" cy="102146"/>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2" name="Ink 81">
                <a:extLst>
                  <a:ext uri="{FF2B5EF4-FFF2-40B4-BE49-F238E27FC236}">
                    <a16:creationId xmlns:a16="http://schemas.microsoft.com/office/drawing/2014/main" id="{BC184CA9-B349-4972-8639-F365965A3F18}"/>
                  </a:ext>
                </a:extLst>
              </p14:cNvPr>
              <p14:cNvContentPartPr/>
              <p14:nvPr/>
            </p14:nvContentPartPr>
            <p14:xfrm>
              <a:off x="4716218" y="2505102"/>
              <a:ext cx="360" cy="360"/>
            </p14:xfrm>
          </p:contentPart>
        </mc:Choice>
        <mc:Fallback xmlns="">
          <p:pic>
            <p:nvPicPr>
              <p:cNvPr id="82" name="Ink 81">
                <a:extLst>
                  <a:ext uri="{FF2B5EF4-FFF2-40B4-BE49-F238E27FC236}">
                    <a16:creationId xmlns:a16="http://schemas.microsoft.com/office/drawing/2014/main" id="{BC184CA9-B349-4972-8639-F365965A3F18}"/>
                  </a:ext>
                </a:extLst>
              </p:cNvPr>
              <p:cNvPicPr/>
              <p:nvPr/>
            </p:nvPicPr>
            <p:blipFill>
              <a:blip r:embed="rId15"/>
              <a:stretch>
                <a:fillRect/>
              </a:stretch>
            </p:blipFill>
            <p:spPr>
              <a:xfrm>
                <a:off x="4680218" y="246910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83" name="Ink 82">
                <a:extLst>
                  <a:ext uri="{FF2B5EF4-FFF2-40B4-BE49-F238E27FC236}">
                    <a16:creationId xmlns:a16="http://schemas.microsoft.com/office/drawing/2014/main" id="{113572FB-587B-4C87-B4E5-50DC388DF949}"/>
                  </a:ext>
                </a:extLst>
              </p14:cNvPr>
              <p14:cNvContentPartPr/>
              <p14:nvPr/>
            </p14:nvContentPartPr>
            <p14:xfrm>
              <a:off x="4856258" y="2617062"/>
              <a:ext cx="360" cy="360"/>
            </p14:xfrm>
          </p:contentPart>
        </mc:Choice>
        <mc:Fallback xmlns="">
          <p:pic>
            <p:nvPicPr>
              <p:cNvPr id="83" name="Ink 82">
                <a:extLst>
                  <a:ext uri="{FF2B5EF4-FFF2-40B4-BE49-F238E27FC236}">
                    <a16:creationId xmlns:a16="http://schemas.microsoft.com/office/drawing/2014/main" id="{113572FB-587B-4C87-B4E5-50DC388DF949}"/>
                  </a:ext>
                </a:extLst>
              </p:cNvPr>
              <p:cNvPicPr/>
              <p:nvPr/>
            </p:nvPicPr>
            <p:blipFill>
              <a:blip r:embed="rId15"/>
              <a:stretch>
                <a:fillRect/>
              </a:stretch>
            </p:blipFill>
            <p:spPr>
              <a:xfrm>
                <a:off x="4820258" y="258106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3" name="Ink 92">
                <a:extLst>
                  <a:ext uri="{FF2B5EF4-FFF2-40B4-BE49-F238E27FC236}">
                    <a16:creationId xmlns:a16="http://schemas.microsoft.com/office/drawing/2014/main" id="{62ABA9E4-6B94-4077-9F1E-08B859BE2147}"/>
                  </a:ext>
                </a:extLst>
              </p14:cNvPr>
              <p14:cNvContentPartPr/>
              <p14:nvPr/>
            </p14:nvContentPartPr>
            <p14:xfrm>
              <a:off x="4837538" y="2477382"/>
              <a:ext cx="360" cy="360"/>
            </p14:xfrm>
          </p:contentPart>
        </mc:Choice>
        <mc:Fallback xmlns="">
          <p:pic>
            <p:nvPicPr>
              <p:cNvPr id="93" name="Ink 92">
                <a:extLst>
                  <a:ext uri="{FF2B5EF4-FFF2-40B4-BE49-F238E27FC236}">
                    <a16:creationId xmlns:a16="http://schemas.microsoft.com/office/drawing/2014/main" id="{62ABA9E4-6B94-4077-9F1E-08B859BE2147}"/>
                  </a:ext>
                </a:extLst>
              </p:cNvPr>
              <p:cNvPicPr/>
              <p:nvPr/>
            </p:nvPicPr>
            <p:blipFill>
              <a:blip r:embed="rId15"/>
              <a:stretch>
                <a:fillRect/>
              </a:stretch>
            </p:blipFill>
            <p:spPr>
              <a:xfrm>
                <a:off x="4801538" y="244138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0" name="Ink 119">
                <a:extLst>
                  <a:ext uri="{FF2B5EF4-FFF2-40B4-BE49-F238E27FC236}">
                    <a16:creationId xmlns:a16="http://schemas.microsoft.com/office/drawing/2014/main" id="{10DF775F-5576-4505-941C-AFC962AC86FF}"/>
                  </a:ext>
                </a:extLst>
              </p14:cNvPr>
              <p14:cNvContentPartPr/>
              <p14:nvPr/>
            </p14:nvContentPartPr>
            <p14:xfrm>
              <a:off x="3838898" y="2439942"/>
              <a:ext cx="360" cy="360"/>
            </p14:xfrm>
          </p:contentPart>
        </mc:Choice>
        <mc:Fallback xmlns="">
          <p:pic>
            <p:nvPicPr>
              <p:cNvPr id="120" name="Ink 119">
                <a:extLst>
                  <a:ext uri="{FF2B5EF4-FFF2-40B4-BE49-F238E27FC236}">
                    <a16:creationId xmlns:a16="http://schemas.microsoft.com/office/drawing/2014/main" id="{10DF775F-5576-4505-941C-AFC962AC86FF}"/>
                  </a:ext>
                </a:extLst>
              </p:cNvPr>
              <p:cNvPicPr/>
              <p:nvPr/>
            </p:nvPicPr>
            <p:blipFill>
              <a:blip r:embed="rId15"/>
              <a:stretch>
                <a:fillRect/>
              </a:stretch>
            </p:blipFill>
            <p:spPr>
              <a:xfrm>
                <a:off x="3802898" y="240394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31" name="Ink 130">
                <a:extLst>
                  <a:ext uri="{FF2B5EF4-FFF2-40B4-BE49-F238E27FC236}">
                    <a16:creationId xmlns:a16="http://schemas.microsoft.com/office/drawing/2014/main" id="{70EFF667-1132-40B9-AE31-91311683348A}"/>
                  </a:ext>
                </a:extLst>
              </p14:cNvPr>
              <p14:cNvContentPartPr/>
              <p14:nvPr/>
            </p14:nvContentPartPr>
            <p14:xfrm>
              <a:off x="3689498" y="2477382"/>
              <a:ext cx="360" cy="360"/>
            </p14:xfrm>
          </p:contentPart>
        </mc:Choice>
        <mc:Fallback xmlns="">
          <p:pic>
            <p:nvPicPr>
              <p:cNvPr id="131" name="Ink 130">
                <a:extLst>
                  <a:ext uri="{FF2B5EF4-FFF2-40B4-BE49-F238E27FC236}">
                    <a16:creationId xmlns:a16="http://schemas.microsoft.com/office/drawing/2014/main" id="{70EFF667-1132-40B9-AE31-91311683348A}"/>
                  </a:ext>
                </a:extLst>
              </p:cNvPr>
              <p:cNvPicPr/>
              <p:nvPr/>
            </p:nvPicPr>
            <p:blipFill>
              <a:blip r:embed="rId15"/>
              <a:stretch>
                <a:fillRect/>
              </a:stretch>
            </p:blipFill>
            <p:spPr>
              <a:xfrm>
                <a:off x="3653498" y="244138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4" name="Ink 133">
                <a:extLst>
                  <a:ext uri="{FF2B5EF4-FFF2-40B4-BE49-F238E27FC236}">
                    <a16:creationId xmlns:a16="http://schemas.microsoft.com/office/drawing/2014/main" id="{B921C6F7-635B-4FB3-AF68-EE77D38316FC}"/>
                  </a:ext>
                </a:extLst>
              </p14:cNvPr>
              <p14:cNvContentPartPr/>
              <p14:nvPr/>
            </p14:nvContentPartPr>
            <p14:xfrm>
              <a:off x="3866978" y="2626422"/>
              <a:ext cx="360" cy="360"/>
            </p14:xfrm>
          </p:contentPart>
        </mc:Choice>
        <mc:Fallback xmlns="">
          <p:pic>
            <p:nvPicPr>
              <p:cNvPr id="134" name="Ink 133">
                <a:extLst>
                  <a:ext uri="{FF2B5EF4-FFF2-40B4-BE49-F238E27FC236}">
                    <a16:creationId xmlns:a16="http://schemas.microsoft.com/office/drawing/2014/main" id="{B921C6F7-635B-4FB3-AF68-EE77D38316FC}"/>
                  </a:ext>
                </a:extLst>
              </p:cNvPr>
              <p:cNvPicPr/>
              <p:nvPr/>
            </p:nvPicPr>
            <p:blipFill>
              <a:blip r:embed="rId15"/>
              <a:stretch>
                <a:fillRect/>
              </a:stretch>
            </p:blipFill>
            <p:spPr>
              <a:xfrm>
                <a:off x="3830978" y="2590422"/>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24" name="Ink 223">
                <a:extLst>
                  <a:ext uri="{FF2B5EF4-FFF2-40B4-BE49-F238E27FC236}">
                    <a16:creationId xmlns:a16="http://schemas.microsoft.com/office/drawing/2014/main" id="{5A37601F-0510-46DA-BD06-8DF3CCBB1889}"/>
                  </a:ext>
                </a:extLst>
              </p14:cNvPr>
              <p14:cNvContentPartPr/>
              <p14:nvPr/>
            </p14:nvContentPartPr>
            <p14:xfrm>
              <a:off x="7716090" y="2072977"/>
              <a:ext cx="360" cy="360"/>
            </p14:xfrm>
          </p:contentPart>
        </mc:Choice>
        <mc:Fallback xmlns="">
          <p:pic>
            <p:nvPicPr>
              <p:cNvPr id="224" name="Ink 223">
                <a:extLst>
                  <a:ext uri="{FF2B5EF4-FFF2-40B4-BE49-F238E27FC236}">
                    <a16:creationId xmlns:a16="http://schemas.microsoft.com/office/drawing/2014/main" id="{5A37601F-0510-46DA-BD06-8DF3CCBB1889}"/>
                  </a:ext>
                </a:extLst>
              </p:cNvPr>
              <p:cNvPicPr/>
              <p:nvPr/>
            </p:nvPicPr>
            <p:blipFill>
              <a:blip r:embed="rId15"/>
              <a:stretch>
                <a:fillRect/>
              </a:stretch>
            </p:blipFill>
            <p:spPr>
              <a:xfrm>
                <a:off x="7680090" y="203697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8" name="Ink 227">
                <a:extLst>
                  <a:ext uri="{FF2B5EF4-FFF2-40B4-BE49-F238E27FC236}">
                    <a16:creationId xmlns:a16="http://schemas.microsoft.com/office/drawing/2014/main" id="{18C6FE97-7E81-4BB3-B4CA-EE4170F86352}"/>
                  </a:ext>
                </a:extLst>
              </p14:cNvPr>
              <p14:cNvContentPartPr/>
              <p14:nvPr/>
            </p14:nvContentPartPr>
            <p14:xfrm>
              <a:off x="7986810" y="2213017"/>
              <a:ext cx="360" cy="360"/>
            </p14:xfrm>
          </p:contentPart>
        </mc:Choice>
        <mc:Fallback xmlns="">
          <p:pic>
            <p:nvPicPr>
              <p:cNvPr id="228" name="Ink 227">
                <a:extLst>
                  <a:ext uri="{FF2B5EF4-FFF2-40B4-BE49-F238E27FC236}">
                    <a16:creationId xmlns:a16="http://schemas.microsoft.com/office/drawing/2014/main" id="{18C6FE97-7E81-4BB3-B4CA-EE4170F86352}"/>
                  </a:ext>
                </a:extLst>
              </p:cNvPr>
              <p:cNvPicPr/>
              <p:nvPr/>
            </p:nvPicPr>
            <p:blipFill>
              <a:blip r:embed="rId15"/>
              <a:stretch>
                <a:fillRect/>
              </a:stretch>
            </p:blipFill>
            <p:spPr>
              <a:xfrm>
                <a:off x="7950810" y="217701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9" name="Ink 228">
                <a:extLst>
                  <a:ext uri="{FF2B5EF4-FFF2-40B4-BE49-F238E27FC236}">
                    <a16:creationId xmlns:a16="http://schemas.microsoft.com/office/drawing/2014/main" id="{0575BF0C-5C39-4F92-824C-8C1BDB974742}"/>
                  </a:ext>
                </a:extLst>
              </p14:cNvPr>
              <p14:cNvContentPartPr/>
              <p14:nvPr/>
            </p14:nvContentPartPr>
            <p14:xfrm>
              <a:off x="8332050" y="2175577"/>
              <a:ext cx="360" cy="360"/>
            </p14:xfrm>
          </p:contentPart>
        </mc:Choice>
        <mc:Fallback xmlns="">
          <p:pic>
            <p:nvPicPr>
              <p:cNvPr id="229" name="Ink 228">
                <a:extLst>
                  <a:ext uri="{FF2B5EF4-FFF2-40B4-BE49-F238E27FC236}">
                    <a16:creationId xmlns:a16="http://schemas.microsoft.com/office/drawing/2014/main" id="{0575BF0C-5C39-4F92-824C-8C1BDB974742}"/>
                  </a:ext>
                </a:extLst>
              </p:cNvPr>
              <p:cNvPicPr/>
              <p:nvPr/>
            </p:nvPicPr>
            <p:blipFill>
              <a:blip r:embed="rId15"/>
              <a:stretch>
                <a:fillRect/>
              </a:stretch>
            </p:blipFill>
            <p:spPr>
              <a:xfrm>
                <a:off x="8296050" y="213957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2" name="Ink 231">
                <a:extLst>
                  <a:ext uri="{FF2B5EF4-FFF2-40B4-BE49-F238E27FC236}">
                    <a16:creationId xmlns:a16="http://schemas.microsoft.com/office/drawing/2014/main" id="{6AFF5081-A2A8-4F0B-8532-8437E67B4A98}"/>
                  </a:ext>
                </a:extLst>
              </p14:cNvPr>
              <p14:cNvContentPartPr/>
              <p14:nvPr/>
            </p14:nvContentPartPr>
            <p14:xfrm>
              <a:off x="9106770" y="2324617"/>
              <a:ext cx="360" cy="360"/>
            </p14:xfrm>
          </p:contentPart>
        </mc:Choice>
        <mc:Fallback xmlns="">
          <p:pic>
            <p:nvPicPr>
              <p:cNvPr id="232" name="Ink 231">
                <a:extLst>
                  <a:ext uri="{FF2B5EF4-FFF2-40B4-BE49-F238E27FC236}">
                    <a16:creationId xmlns:a16="http://schemas.microsoft.com/office/drawing/2014/main" id="{6AFF5081-A2A8-4F0B-8532-8437E67B4A98}"/>
                  </a:ext>
                </a:extLst>
              </p:cNvPr>
              <p:cNvPicPr/>
              <p:nvPr/>
            </p:nvPicPr>
            <p:blipFill>
              <a:blip r:embed="rId15"/>
              <a:stretch>
                <a:fillRect/>
              </a:stretch>
            </p:blipFill>
            <p:spPr>
              <a:xfrm>
                <a:off x="9070770" y="228861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5" name="Ink 234">
                <a:extLst>
                  <a:ext uri="{FF2B5EF4-FFF2-40B4-BE49-F238E27FC236}">
                    <a16:creationId xmlns:a16="http://schemas.microsoft.com/office/drawing/2014/main" id="{CE6906BA-F815-49B5-A39F-3A9488E2DA7E}"/>
                  </a:ext>
                </a:extLst>
              </p14:cNvPr>
              <p14:cNvContentPartPr/>
              <p14:nvPr/>
            </p14:nvContentPartPr>
            <p14:xfrm>
              <a:off x="9377130" y="2231017"/>
              <a:ext cx="360" cy="360"/>
            </p14:xfrm>
          </p:contentPart>
        </mc:Choice>
        <mc:Fallback xmlns="">
          <p:pic>
            <p:nvPicPr>
              <p:cNvPr id="235" name="Ink 234">
                <a:extLst>
                  <a:ext uri="{FF2B5EF4-FFF2-40B4-BE49-F238E27FC236}">
                    <a16:creationId xmlns:a16="http://schemas.microsoft.com/office/drawing/2014/main" id="{CE6906BA-F815-49B5-A39F-3A9488E2DA7E}"/>
                  </a:ext>
                </a:extLst>
              </p:cNvPr>
              <p:cNvPicPr/>
              <p:nvPr/>
            </p:nvPicPr>
            <p:blipFill>
              <a:blip r:embed="rId15"/>
              <a:stretch>
                <a:fillRect/>
              </a:stretch>
            </p:blipFill>
            <p:spPr>
              <a:xfrm>
                <a:off x="9341130" y="2195017"/>
                <a:ext cx="72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9" name="Ink 248">
                <a:extLst>
                  <a:ext uri="{FF2B5EF4-FFF2-40B4-BE49-F238E27FC236}">
                    <a16:creationId xmlns:a16="http://schemas.microsoft.com/office/drawing/2014/main" id="{307835E6-CFCD-4678-B45F-F3C11EC40E8E}"/>
                  </a:ext>
                </a:extLst>
              </p14:cNvPr>
              <p14:cNvContentPartPr/>
              <p14:nvPr/>
            </p14:nvContentPartPr>
            <p14:xfrm>
              <a:off x="8098770" y="2268817"/>
              <a:ext cx="223560" cy="112680"/>
            </p14:xfrm>
          </p:contentPart>
        </mc:Choice>
        <mc:Fallback xmlns="">
          <p:pic>
            <p:nvPicPr>
              <p:cNvPr id="249" name="Ink 248">
                <a:extLst>
                  <a:ext uri="{FF2B5EF4-FFF2-40B4-BE49-F238E27FC236}">
                    <a16:creationId xmlns:a16="http://schemas.microsoft.com/office/drawing/2014/main" id="{307835E6-CFCD-4678-B45F-F3C11EC40E8E}"/>
                  </a:ext>
                </a:extLst>
              </p:cNvPr>
              <p:cNvPicPr/>
              <p:nvPr/>
            </p:nvPicPr>
            <p:blipFill>
              <a:blip r:embed="rId27"/>
              <a:stretch>
                <a:fillRect/>
              </a:stretch>
            </p:blipFill>
            <p:spPr>
              <a:xfrm>
                <a:off x="8094450" y="2264497"/>
                <a:ext cx="232200" cy="1213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61" name="Ink 260">
                <a:extLst>
                  <a:ext uri="{FF2B5EF4-FFF2-40B4-BE49-F238E27FC236}">
                    <a16:creationId xmlns:a16="http://schemas.microsoft.com/office/drawing/2014/main" id="{0DABFFB1-8447-47E2-8243-42F4ACBECD49}"/>
                  </a:ext>
                </a:extLst>
              </p14:cNvPr>
              <p14:cNvContentPartPr/>
              <p14:nvPr/>
            </p14:nvContentPartPr>
            <p14:xfrm>
              <a:off x="8724090" y="2287177"/>
              <a:ext cx="185760" cy="179280"/>
            </p14:xfrm>
          </p:contentPart>
        </mc:Choice>
        <mc:Fallback xmlns="">
          <p:pic>
            <p:nvPicPr>
              <p:cNvPr id="261" name="Ink 260">
                <a:extLst>
                  <a:ext uri="{FF2B5EF4-FFF2-40B4-BE49-F238E27FC236}">
                    <a16:creationId xmlns:a16="http://schemas.microsoft.com/office/drawing/2014/main" id="{0DABFFB1-8447-47E2-8243-42F4ACBECD49}"/>
                  </a:ext>
                </a:extLst>
              </p:cNvPr>
              <p:cNvPicPr/>
              <p:nvPr/>
            </p:nvPicPr>
            <p:blipFill>
              <a:blip r:embed="rId29"/>
              <a:stretch>
                <a:fillRect/>
              </a:stretch>
            </p:blipFill>
            <p:spPr>
              <a:xfrm>
                <a:off x="8719770" y="2260483"/>
                <a:ext cx="194400" cy="210302"/>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3" name="Ink 262">
                <a:extLst>
                  <a:ext uri="{FF2B5EF4-FFF2-40B4-BE49-F238E27FC236}">
                    <a16:creationId xmlns:a16="http://schemas.microsoft.com/office/drawing/2014/main" id="{F2B40554-DCDA-4EB2-BC95-65ECA376A952}"/>
                  </a:ext>
                </a:extLst>
              </p14:cNvPr>
              <p14:cNvContentPartPr/>
              <p14:nvPr/>
            </p14:nvContentPartPr>
            <p14:xfrm>
              <a:off x="4519298" y="2448942"/>
              <a:ext cx="32760" cy="186480"/>
            </p14:xfrm>
          </p:contentPart>
        </mc:Choice>
        <mc:Fallback xmlns="">
          <p:pic>
            <p:nvPicPr>
              <p:cNvPr id="263" name="Ink 262">
                <a:extLst>
                  <a:ext uri="{FF2B5EF4-FFF2-40B4-BE49-F238E27FC236}">
                    <a16:creationId xmlns:a16="http://schemas.microsoft.com/office/drawing/2014/main" id="{F2B40554-DCDA-4EB2-BC95-65ECA376A952}"/>
                  </a:ext>
                </a:extLst>
              </p:cNvPr>
              <p:cNvPicPr/>
              <p:nvPr/>
            </p:nvPicPr>
            <p:blipFill>
              <a:blip r:embed="rId31"/>
              <a:stretch>
                <a:fillRect/>
              </a:stretch>
            </p:blipFill>
            <p:spPr>
              <a:xfrm>
                <a:off x="4514978" y="2444622"/>
                <a:ext cx="41400" cy="195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7" name="Ink 276">
                <a:extLst>
                  <a:ext uri="{FF2B5EF4-FFF2-40B4-BE49-F238E27FC236}">
                    <a16:creationId xmlns:a16="http://schemas.microsoft.com/office/drawing/2014/main" id="{8B3236BD-4B58-42E6-970D-B8B519CDF3C9}"/>
                  </a:ext>
                </a:extLst>
              </p14:cNvPr>
              <p14:cNvContentPartPr/>
              <p14:nvPr/>
            </p14:nvContentPartPr>
            <p14:xfrm>
              <a:off x="3997658" y="2429862"/>
              <a:ext cx="82800" cy="38160"/>
            </p14:xfrm>
          </p:contentPart>
        </mc:Choice>
        <mc:Fallback xmlns="">
          <p:pic>
            <p:nvPicPr>
              <p:cNvPr id="277" name="Ink 276">
                <a:extLst>
                  <a:ext uri="{FF2B5EF4-FFF2-40B4-BE49-F238E27FC236}">
                    <a16:creationId xmlns:a16="http://schemas.microsoft.com/office/drawing/2014/main" id="{8B3236BD-4B58-42E6-970D-B8B519CDF3C9}"/>
                  </a:ext>
                </a:extLst>
              </p:cNvPr>
              <p:cNvPicPr/>
              <p:nvPr/>
            </p:nvPicPr>
            <p:blipFill>
              <a:blip r:embed="rId33"/>
              <a:stretch>
                <a:fillRect/>
              </a:stretch>
            </p:blipFill>
            <p:spPr>
              <a:xfrm>
                <a:off x="3993338" y="2425542"/>
                <a:ext cx="91440" cy="468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89" name="Ink 288">
                <a:extLst>
                  <a:ext uri="{FF2B5EF4-FFF2-40B4-BE49-F238E27FC236}">
                    <a16:creationId xmlns:a16="http://schemas.microsoft.com/office/drawing/2014/main" id="{A4EA9405-68AC-46AC-874A-CD148E3AB73C}"/>
                  </a:ext>
                </a:extLst>
              </p14:cNvPr>
              <p14:cNvContentPartPr/>
              <p14:nvPr/>
            </p14:nvContentPartPr>
            <p14:xfrm>
              <a:off x="7669650" y="850417"/>
              <a:ext cx="121320" cy="84600"/>
            </p14:xfrm>
          </p:contentPart>
        </mc:Choice>
        <mc:Fallback xmlns="">
          <p:pic>
            <p:nvPicPr>
              <p:cNvPr id="289" name="Ink 288">
                <a:extLst>
                  <a:ext uri="{FF2B5EF4-FFF2-40B4-BE49-F238E27FC236}">
                    <a16:creationId xmlns:a16="http://schemas.microsoft.com/office/drawing/2014/main" id="{A4EA9405-68AC-46AC-874A-CD148E3AB73C}"/>
                  </a:ext>
                </a:extLst>
              </p:cNvPr>
              <p:cNvPicPr/>
              <p:nvPr/>
            </p:nvPicPr>
            <p:blipFill>
              <a:blip r:embed="rId35"/>
              <a:stretch>
                <a:fillRect/>
              </a:stretch>
            </p:blipFill>
            <p:spPr>
              <a:xfrm>
                <a:off x="7633757" y="814417"/>
                <a:ext cx="192748" cy="15624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91" name="Ink 290">
                <a:extLst>
                  <a:ext uri="{FF2B5EF4-FFF2-40B4-BE49-F238E27FC236}">
                    <a16:creationId xmlns:a16="http://schemas.microsoft.com/office/drawing/2014/main" id="{69EBF866-B4F4-411C-95B5-BD493B982C12}"/>
                  </a:ext>
                </a:extLst>
              </p14:cNvPr>
              <p14:cNvContentPartPr/>
              <p14:nvPr/>
            </p14:nvContentPartPr>
            <p14:xfrm>
              <a:off x="7865490" y="766537"/>
              <a:ext cx="101520" cy="66600"/>
            </p14:xfrm>
          </p:contentPart>
        </mc:Choice>
        <mc:Fallback xmlns="">
          <p:pic>
            <p:nvPicPr>
              <p:cNvPr id="291" name="Ink 290">
                <a:extLst>
                  <a:ext uri="{FF2B5EF4-FFF2-40B4-BE49-F238E27FC236}">
                    <a16:creationId xmlns:a16="http://schemas.microsoft.com/office/drawing/2014/main" id="{69EBF866-B4F4-411C-95B5-BD493B982C12}"/>
                  </a:ext>
                </a:extLst>
              </p:cNvPr>
              <p:cNvPicPr/>
              <p:nvPr/>
            </p:nvPicPr>
            <p:blipFill>
              <a:blip r:embed="rId37"/>
              <a:stretch>
                <a:fillRect/>
              </a:stretch>
            </p:blipFill>
            <p:spPr>
              <a:xfrm>
                <a:off x="7829362" y="730537"/>
                <a:ext cx="173415" cy="1382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92" name="Ink 291">
                <a:extLst>
                  <a:ext uri="{FF2B5EF4-FFF2-40B4-BE49-F238E27FC236}">
                    <a16:creationId xmlns:a16="http://schemas.microsoft.com/office/drawing/2014/main" id="{C818BCDD-B362-48C1-8328-7FA5DA025319}"/>
                  </a:ext>
                </a:extLst>
              </p14:cNvPr>
              <p14:cNvContentPartPr/>
              <p14:nvPr/>
            </p14:nvContentPartPr>
            <p14:xfrm>
              <a:off x="8089410" y="692017"/>
              <a:ext cx="108360" cy="133560"/>
            </p14:xfrm>
          </p:contentPart>
        </mc:Choice>
        <mc:Fallback xmlns="">
          <p:pic>
            <p:nvPicPr>
              <p:cNvPr id="292" name="Ink 291">
                <a:extLst>
                  <a:ext uri="{FF2B5EF4-FFF2-40B4-BE49-F238E27FC236}">
                    <a16:creationId xmlns:a16="http://schemas.microsoft.com/office/drawing/2014/main" id="{C818BCDD-B362-48C1-8328-7FA5DA025319}"/>
                  </a:ext>
                </a:extLst>
              </p:cNvPr>
              <p:cNvPicPr/>
              <p:nvPr/>
            </p:nvPicPr>
            <p:blipFill>
              <a:blip r:embed="rId39"/>
              <a:stretch>
                <a:fillRect/>
              </a:stretch>
            </p:blipFill>
            <p:spPr>
              <a:xfrm>
                <a:off x="8053410" y="656017"/>
                <a:ext cx="180000" cy="2052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93" name="Ink 292">
                <a:extLst>
                  <a:ext uri="{FF2B5EF4-FFF2-40B4-BE49-F238E27FC236}">
                    <a16:creationId xmlns:a16="http://schemas.microsoft.com/office/drawing/2014/main" id="{85AECE2D-2A35-4B28-9D21-DF9F4C5869E1}"/>
                  </a:ext>
                </a:extLst>
              </p14:cNvPr>
              <p14:cNvContentPartPr/>
              <p14:nvPr/>
            </p14:nvContentPartPr>
            <p14:xfrm>
              <a:off x="8640210" y="897217"/>
              <a:ext cx="131400" cy="110880"/>
            </p14:xfrm>
          </p:contentPart>
        </mc:Choice>
        <mc:Fallback xmlns="">
          <p:pic>
            <p:nvPicPr>
              <p:cNvPr id="293" name="Ink 292">
                <a:extLst>
                  <a:ext uri="{FF2B5EF4-FFF2-40B4-BE49-F238E27FC236}">
                    <a16:creationId xmlns:a16="http://schemas.microsoft.com/office/drawing/2014/main" id="{85AECE2D-2A35-4B28-9D21-DF9F4C5869E1}"/>
                  </a:ext>
                </a:extLst>
              </p:cNvPr>
              <p:cNvPicPr/>
              <p:nvPr/>
            </p:nvPicPr>
            <p:blipFill>
              <a:blip r:embed="rId41"/>
              <a:stretch>
                <a:fillRect/>
              </a:stretch>
            </p:blipFill>
            <p:spPr>
              <a:xfrm>
                <a:off x="8604210" y="861334"/>
                <a:ext cx="203040" cy="18228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4" name="Ink 293">
                <a:extLst>
                  <a:ext uri="{FF2B5EF4-FFF2-40B4-BE49-F238E27FC236}">
                    <a16:creationId xmlns:a16="http://schemas.microsoft.com/office/drawing/2014/main" id="{BA14F32E-9F3C-4859-BDCB-BEF2CB36C6E9}"/>
                  </a:ext>
                </a:extLst>
              </p14:cNvPr>
              <p14:cNvContentPartPr/>
              <p14:nvPr/>
            </p14:nvContentPartPr>
            <p14:xfrm>
              <a:off x="8873130" y="831697"/>
              <a:ext cx="51840" cy="97560"/>
            </p14:xfrm>
          </p:contentPart>
        </mc:Choice>
        <mc:Fallback xmlns="">
          <p:pic>
            <p:nvPicPr>
              <p:cNvPr id="294" name="Ink 293">
                <a:extLst>
                  <a:ext uri="{FF2B5EF4-FFF2-40B4-BE49-F238E27FC236}">
                    <a16:creationId xmlns:a16="http://schemas.microsoft.com/office/drawing/2014/main" id="{BA14F32E-9F3C-4859-BDCB-BEF2CB36C6E9}"/>
                  </a:ext>
                </a:extLst>
              </p:cNvPr>
              <p:cNvPicPr/>
              <p:nvPr/>
            </p:nvPicPr>
            <p:blipFill>
              <a:blip r:embed="rId43"/>
              <a:stretch>
                <a:fillRect/>
              </a:stretch>
            </p:blipFill>
            <p:spPr>
              <a:xfrm>
                <a:off x="8836878" y="795697"/>
                <a:ext cx="123981" cy="1692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0" name="Ink 299">
                <a:extLst>
                  <a:ext uri="{FF2B5EF4-FFF2-40B4-BE49-F238E27FC236}">
                    <a16:creationId xmlns:a16="http://schemas.microsoft.com/office/drawing/2014/main" id="{FEA45B2D-BE59-4AAC-88C6-C5F3FE476F8E}"/>
                  </a:ext>
                </a:extLst>
              </p14:cNvPr>
              <p14:cNvContentPartPr/>
              <p14:nvPr/>
            </p14:nvContentPartPr>
            <p14:xfrm>
              <a:off x="9078330" y="841057"/>
              <a:ext cx="10080" cy="84240"/>
            </p14:xfrm>
          </p:contentPart>
        </mc:Choice>
        <mc:Fallback xmlns="">
          <p:pic>
            <p:nvPicPr>
              <p:cNvPr id="300" name="Ink 299">
                <a:extLst>
                  <a:ext uri="{FF2B5EF4-FFF2-40B4-BE49-F238E27FC236}">
                    <a16:creationId xmlns:a16="http://schemas.microsoft.com/office/drawing/2014/main" id="{FEA45B2D-BE59-4AAC-88C6-C5F3FE476F8E}"/>
                  </a:ext>
                </a:extLst>
              </p:cNvPr>
              <p:cNvPicPr/>
              <p:nvPr/>
            </p:nvPicPr>
            <p:blipFill>
              <a:blip r:embed="rId45"/>
              <a:stretch>
                <a:fillRect/>
              </a:stretch>
            </p:blipFill>
            <p:spPr>
              <a:xfrm>
                <a:off x="9040997" y="805210"/>
                <a:ext cx="84373" cy="155575"/>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01" name="Ink 300">
                <a:extLst>
                  <a:ext uri="{FF2B5EF4-FFF2-40B4-BE49-F238E27FC236}">
                    <a16:creationId xmlns:a16="http://schemas.microsoft.com/office/drawing/2014/main" id="{3E373EAB-B866-427B-A3DA-2348D60063E1}"/>
                  </a:ext>
                </a:extLst>
              </p14:cNvPr>
              <p14:cNvContentPartPr/>
              <p14:nvPr/>
            </p14:nvContentPartPr>
            <p14:xfrm>
              <a:off x="2191538" y="683502"/>
              <a:ext cx="947520" cy="592560"/>
            </p14:xfrm>
          </p:contentPart>
        </mc:Choice>
        <mc:Fallback xmlns="">
          <p:pic>
            <p:nvPicPr>
              <p:cNvPr id="301" name="Ink 300">
                <a:extLst>
                  <a:ext uri="{FF2B5EF4-FFF2-40B4-BE49-F238E27FC236}">
                    <a16:creationId xmlns:a16="http://schemas.microsoft.com/office/drawing/2014/main" id="{3E373EAB-B866-427B-A3DA-2348D60063E1}"/>
                  </a:ext>
                </a:extLst>
              </p:cNvPr>
              <p:cNvPicPr/>
              <p:nvPr/>
            </p:nvPicPr>
            <p:blipFill>
              <a:blip r:embed="rId47"/>
              <a:stretch>
                <a:fillRect/>
              </a:stretch>
            </p:blipFill>
            <p:spPr>
              <a:xfrm>
                <a:off x="2155538" y="647502"/>
                <a:ext cx="1019160" cy="664200"/>
              </a:xfrm>
              <a:prstGeom prst="rect">
                <a:avLst/>
              </a:prstGeom>
            </p:spPr>
          </p:pic>
        </mc:Fallback>
      </mc:AlternateContent>
      <p:sp>
        <p:nvSpPr>
          <p:cNvPr id="399" name="Rectangle 398">
            <a:extLst>
              <a:ext uri="{FF2B5EF4-FFF2-40B4-BE49-F238E27FC236}">
                <a16:creationId xmlns:a16="http://schemas.microsoft.com/office/drawing/2014/main" id="{CE3B49CD-7326-4C0B-99F6-2CC15BDE052E}"/>
              </a:ext>
            </a:extLst>
          </p:cNvPr>
          <p:cNvSpPr/>
          <p:nvPr/>
        </p:nvSpPr>
        <p:spPr>
          <a:xfrm>
            <a:off x="1659114" y="4710376"/>
            <a:ext cx="3367069" cy="13542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Mona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Monocyte</a:t>
            </a:r>
          </a:p>
        </p:txBody>
      </p:sp>
      <p:sp>
        <p:nvSpPr>
          <p:cNvPr id="402" name="Rectangle 401">
            <a:extLst>
              <a:ext uri="{FF2B5EF4-FFF2-40B4-BE49-F238E27FC236}">
                <a16:creationId xmlns:a16="http://schemas.microsoft.com/office/drawing/2014/main" id="{B6323778-D4E4-4FD8-8EDA-66B48371A0C3}"/>
              </a:ext>
            </a:extLst>
          </p:cNvPr>
          <p:cNvSpPr/>
          <p:nvPr/>
        </p:nvSpPr>
        <p:spPr>
          <a:xfrm>
            <a:off x="6792186" y="4710376"/>
            <a:ext cx="3666231" cy="13542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Lilly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a:ea typeface="+mn-ea"/>
                <a:cs typeface="+mn-cs"/>
              </a:rPr>
              <a:t>Lymphocyte</a:t>
            </a:r>
          </a:p>
        </p:txBody>
      </p:sp>
      <p:pic>
        <p:nvPicPr>
          <p:cNvPr id="407" name="Picture 406">
            <a:extLst>
              <a:ext uri="{FF2B5EF4-FFF2-40B4-BE49-F238E27FC236}">
                <a16:creationId xmlns:a16="http://schemas.microsoft.com/office/drawing/2014/main" id="{C346D2D1-6358-4EEC-950B-34EB58958FBA}"/>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042195" y="4444509"/>
            <a:ext cx="1255423" cy="223650"/>
          </a:xfrm>
          <a:prstGeom prst="rect">
            <a:avLst/>
          </a:prstGeom>
        </p:spPr>
      </p:pic>
      <p:pic>
        <p:nvPicPr>
          <p:cNvPr id="413" name="Picture 412">
            <a:extLst>
              <a:ext uri="{FF2B5EF4-FFF2-40B4-BE49-F238E27FC236}">
                <a16:creationId xmlns:a16="http://schemas.microsoft.com/office/drawing/2014/main" id="{C97DDFB8-C04B-4CDC-88B0-D9652454FFDA}"/>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9052034" y="4622486"/>
            <a:ext cx="1255423" cy="223650"/>
          </a:xfrm>
          <a:prstGeom prst="rect">
            <a:avLst/>
          </a:prstGeom>
        </p:spPr>
      </p:pic>
    </p:spTree>
    <p:extLst>
      <p:ext uri="{BB962C8B-B14F-4D97-AF65-F5344CB8AC3E}">
        <p14:creationId xmlns:p14="http://schemas.microsoft.com/office/powerpoint/2010/main" val="42129483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81116_093231">
            <a:extLst>
              <a:ext uri="{FF2B5EF4-FFF2-40B4-BE49-F238E27FC236}">
                <a16:creationId xmlns:a16="http://schemas.microsoft.com/office/drawing/2014/main" id="{5E4F8618-19BD-4415-865B-1C581332FD46}"/>
              </a:ext>
            </a:extLst>
          </p:cNvPr>
          <p:cNvPicPr>
            <a:picLocks noGrp="1" noChangeAspect="1"/>
          </p:cNvPicPr>
          <p:nvPr isPhoto="1"/>
        </p:nvPicPr>
        <p:blipFill>
          <a:blip r:embed="rId2">
            <a:extLst>
              <a:ext uri="{BEBA8EAE-BF5A-486C-A8C5-ECC9F3942E4B}">
                <a14:imgProps xmlns:a14="http://schemas.microsoft.com/office/drawing/2010/main">
                  <a14:imgLayer r:embed="rId3">
                    <a14:imgEffect>
                      <a14:backgroundRemoval t="9988" b="89972" l="8949" r="92938">
                        <a14:foregroundMark x1="8949" y1="52487" x2="11752" y2="53579"/>
                        <a14:foregroundMark x1="92938" y1="57016" x2="88733" y2="55156"/>
                      </a14:backgroundRemoval>
                    </a14:imgEffect>
                  </a14:imgLayer>
                </a14:imgProps>
              </a:ext>
              <a:ext uri="{28A0092B-C50C-407E-A947-70E740481C1C}">
                <a14:useLocalDpi xmlns:a14="http://schemas.microsoft.com/office/drawing/2010/main" val="0"/>
              </a:ext>
            </a:extLst>
          </a:blip>
          <a:stretch>
            <a:fillRect/>
          </a:stretch>
        </p:blipFill>
        <p:spPr>
          <a:xfrm>
            <a:off x="2994024" y="-1018306"/>
            <a:ext cx="6203951" cy="8271930"/>
          </a:xfrm>
          <a:prstGeom prst="rect">
            <a:avLst/>
          </a:prstGeom>
        </p:spPr>
      </p:pic>
      <p:sp>
        <p:nvSpPr>
          <p:cNvPr id="6" name="Rectangle 5">
            <a:extLst>
              <a:ext uri="{FF2B5EF4-FFF2-40B4-BE49-F238E27FC236}">
                <a16:creationId xmlns:a16="http://schemas.microsoft.com/office/drawing/2014/main" id="{2A59E273-87EE-4051-A9F4-4F1BB77256E8}"/>
              </a:ext>
            </a:extLst>
          </p:cNvPr>
          <p:cNvSpPr/>
          <p:nvPr/>
        </p:nvSpPr>
        <p:spPr>
          <a:xfrm>
            <a:off x="721648" y="575202"/>
            <a:ext cx="359072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reflection blurRad="6350" stA="53000" endA="300" endPos="35500" dir="5400000" sy="-90000" algn="bl" rotWithShape="0"/>
                </a:effectLst>
                <a:uLnTx/>
                <a:uFillTx/>
                <a:latin typeface="Calibri" panose="020F0502020204030204"/>
                <a:ea typeface="+mn-ea"/>
                <a:cs typeface="+mn-cs"/>
              </a:rPr>
              <a:t>Lymphocyte</a:t>
            </a:r>
          </a:p>
        </p:txBody>
      </p:sp>
      <p:sp>
        <p:nvSpPr>
          <p:cNvPr id="7" name="Rectangle 6">
            <a:extLst>
              <a:ext uri="{FF2B5EF4-FFF2-40B4-BE49-F238E27FC236}">
                <a16:creationId xmlns:a16="http://schemas.microsoft.com/office/drawing/2014/main" id="{B0EDEAE4-5D13-413A-A094-F66E9F752125}"/>
              </a:ext>
            </a:extLst>
          </p:cNvPr>
          <p:cNvSpPr/>
          <p:nvPr/>
        </p:nvSpPr>
        <p:spPr>
          <a:xfrm>
            <a:off x="407348" y="1439620"/>
            <a:ext cx="3442356"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C00000"/>
                </a:solidFill>
                <a:effectLst>
                  <a:reflection blurRad="6350" stA="53000" endA="300" endPos="35500" dir="5400000" sy="-90000" algn="bl" rotWithShape="0"/>
                </a:effectLst>
                <a:uLnTx/>
                <a:uFillTx/>
                <a:latin typeface="Calibri" panose="020F0502020204030204"/>
                <a:ea typeface="+mn-ea"/>
                <a:cs typeface="+mn-cs"/>
              </a:rPr>
              <a:t>Includes B-Cells and T-Cells</a:t>
            </a:r>
          </a:p>
        </p:txBody>
      </p:sp>
      <p:sp>
        <p:nvSpPr>
          <p:cNvPr id="9" name="Rectangle 8">
            <a:extLst>
              <a:ext uri="{FF2B5EF4-FFF2-40B4-BE49-F238E27FC236}">
                <a16:creationId xmlns:a16="http://schemas.microsoft.com/office/drawing/2014/main" id="{81143321-A6FD-4E3E-9681-0B7E2F9B7674}"/>
              </a:ext>
            </a:extLst>
          </p:cNvPr>
          <p:cNvSpPr/>
          <p:nvPr/>
        </p:nvSpPr>
        <p:spPr>
          <a:xfrm>
            <a:off x="8272631" y="703174"/>
            <a:ext cx="3442356" cy="107721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rgbClr val="C00000"/>
                </a:solidFill>
                <a:effectLst>
                  <a:reflection blurRad="6350" stA="53000" endA="300" endPos="35500" dir="5400000" sy="-90000" algn="bl" rotWithShape="0"/>
                </a:effectLst>
                <a:uLnTx/>
                <a:uFillTx/>
                <a:latin typeface="Calibri" panose="020F0502020204030204"/>
                <a:ea typeface="+mn-ea"/>
                <a:cs typeface="+mn-cs"/>
              </a:rPr>
              <a:t>B-Cells release antibodies</a:t>
            </a:r>
          </a:p>
        </p:txBody>
      </p:sp>
      <p:sp>
        <p:nvSpPr>
          <p:cNvPr id="11" name="Rectangle 10">
            <a:extLst>
              <a:ext uri="{FF2B5EF4-FFF2-40B4-BE49-F238E27FC236}">
                <a16:creationId xmlns:a16="http://schemas.microsoft.com/office/drawing/2014/main" id="{05624FF8-3C07-472F-A328-5153766B7028}"/>
              </a:ext>
            </a:extLst>
          </p:cNvPr>
          <p:cNvSpPr/>
          <p:nvPr/>
        </p:nvSpPr>
        <p:spPr>
          <a:xfrm>
            <a:off x="9184354" y="3477170"/>
            <a:ext cx="2285997" cy="267765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0"/>
                <a:solidFill>
                  <a:srgbClr val="C00000"/>
                </a:solidFill>
                <a:effectLst>
                  <a:reflection blurRad="6350" stA="53000" endA="300" endPos="35500" dir="5400000" sy="-90000" algn="bl" rotWithShape="0"/>
                </a:effectLst>
                <a:uLnTx/>
                <a:uFillTx/>
                <a:latin typeface="Calibri" panose="020F0502020204030204"/>
                <a:ea typeface="+mn-ea"/>
                <a:cs typeface="+mn-cs"/>
              </a:rPr>
              <a:t>T-Cells kill Foreign Invaders Either Directly or by Signaling Other Immune Cells to Destroy the Threat. </a:t>
            </a:r>
          </a:p>
        </p:txBody>
      </p:sp>
    </p:spTree>
    <p:extLst>
      <p:ext uri="{BB962C8B-B14F-4D97-AF65-F5344CB8AC3E}">
        <p14:creationId xmlns:p14="http://schemas.microsoft.com/office/powerpoint/2010/main" val="36273293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descr="A picture containing doughnut, donut, ground, indoor&#10;&#10;Description automatically generated">
            <a:extLst>
              <a:ext uri="{FF2B5EF4-FFF2-40B4-BE49-F238E27FC236}">
                <a16:creationId xmlns:a16="http://schemas.microsoft.com/office/drawing/2014/main" id="{5F5C0D8C-451C-44CC-AED5-5F84A939A0C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9988" b="89972" l="8464" r="89973">
                        <a14:foregroundMark x1="8464" y1="44885" x2="11375" y2="45491"/>
                      </a14:backgroundRemoval>
                    </a14:imgEffect>
                  </a14:imgLayer>
                </a14:imgProps>
              </a:ext>
              <a:ext uri="{28A0092B-C50C-407E-A947-70E740481C1C}">
                <a14:useLocalDpi xmlns:a14="http://schemas.microsoft.com/office/drawing/2010/main" val="0"/>
              </a:ext>
            </a:extLst>
          </a:blip>
          <a:stretch>
            <a:fillRect/>
          </a:stretch>
        </p:blipFill>
        <p:spPr>
          <a:xfrm>
            <a:off x="2912340" y="-658862"/>
            <a:ext cx="6718304" cy="8957733"/>
          </a:xfrm>
          <a:prstGeom prst="rect">
            <a:avLst/>
          </a:prstGeom>
        </p:spPr>
      </p:pic>
      <p:sp>
        <p:nvSpPr>
          <p:cNvPr id="14" name="Rectangle 13">
            <a:extLst>
              <a:ext uri="{FF2B5EF4-FFF2-40B4-BE49-F238E27FC236}">
                <a16:creationId xmlns:a16="http://schemas.microsoft.com/office/drawing/2014/main" id="{9200E719-E5AE-4F71-A38C-FA8395C745EB}"/>
              </a:ext>
            </a:extLst>
          </p:cNvPr>
          <p:cNvSpPr/>
          <p:nvPr/>
        </p:nvSpPr>
        <p:spPr>
          <a:xfrm>
            <a:off x="680655" y="639747"/>
            <a:ext cx="30516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70C0"/>
                </a:solidFill>
                <a:effectLst>
                  <a:reflection blurRad="6350" stA="53000" endA="300" endPos="35500" dir="5400000" sy="-90000" algn="bl" rotWithShape="0"/>
                </a:effectLst>
                <a:uLnTx/>
                <a:uFillTx/>
                <a:latin typeface="Calibri" panose="020F0502020204030204"/>
                <a:ea typeface="+mn-ea"/>
                <a:cs typeface="+mn-cs"/>
              </a:rPr>
              <a:t>Monocyte</a:t>
            </a:r>
          </a:p>
        </p:txBody>
      </p:sp>
      <p:sp>
        <p:nvSpPr>
          <p:cNvPr id="15" name="Rectangle 14">
            <a:extLst>
              <a:ext uri="{FF2B5EF4-FFF2-40B4-BE49-F238E27FC236}">
                <a16:creationId xmlns:a16="http://schemas.microsoft.com/office/drawing/2014/main" id="{36C05048-EA61-4B76-9670-86EACD7F06E0}"/>
              </a:ext>
            </a:extLst>
          </p:cNvPr>
          <p:cNvSpPr/>
          <p:nvPr/>
        </p:nvSpPr>
        <p:spPr>
          <a:xfrm>
            <a:off x="532869" y="5454610"/>
            <a:ext cx="3942707"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Arial" panose="020B0604020202020204" pitchFamily="34" charset="0"/>
                <a:ea typeface="+mn-ea"/>
                <a:cs typeface="+mn-cs"/>
              </a:rPr>
              <a:t>Monocytes have a mono-lobed nucleus that often appears “kidney-shaped”.</a:t>
            </a:r>
            <a:endParaRPr kumimoji="0" lang="en-US" sz="1800" b="1"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3158601-09DD-4638-BA78-19771C5B96DC}"/>
              </a:ext>
            </a:extLst>
          </p:cNvPr>
          <p:cNvSpPr/>
          <p:nvPr/>
        </p:nvSpPr>
        <p:spPr>
          <a:xfrm>
            <a:off x="8928847" y="561673"/>
            <a:ext cx="2933482"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Arial" panose="020B0604020202020204" pitchFamily="34" charset="0"/>
                <a:ea typeface="+mn-ea"/>
                <a:cs typeface="+mn-cs"/>
              </a:rPr>
              <a:t>Monocytes differentiate into macrophages and dendritic cells which mobilizes an immune response. </a:t>
            </a:r>
            <a:endParaRPr kumimoji="0" lang="en-US" sz="1800" b="1"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75912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81116_093236">
            <a:extLst>
              <a:ext uri="{FF2B5EF4-FFF2-40B4-BE49-F238E27FC236}">
                <a16:creationId xmlns:a16="http://schemas.microsoft.com/office/drawing/2014/main" id="{E9091F8D-90C3-4009-BB90-09D215FF0045}"/>
              </a:ext>
            </a:extLst>
          </p:cNvPr>
          <p:cNvPicPr>
            <a:picLocks noGrp="1" noChangeAspect="1"/>
          </p:cNvPicPr>
          <p:nvPr isPhoto="1"/>
        </p:nvPicPr>
        <p:blipFill>
          <a:blip r:embed="rId2">
            <a:extLst>
              <a:ext uri="{BEBA8EAE-BF5A-486C-A8C5-ECC9F3942E4B}">
                <a14:imgProps xmlns:a14="http://schemas.microsoft.com/office/drawing/2010/main">
                  <a14:imgLayer r:embed="rId3">
                    <a14:imgEffect>
                      <a14:backgroundRemoval t="9988" b="89972" l="8302" r="91968">
                        <a14:foregroundMark x1="8302" y1="46381" x2="18598" y2="47715"/>
                        <a14:foregroundMark x1="91968" y1="46866" x2="89057" y2="46381"/>
                      </a14:backgroundRemoval>
                    </a14:imgEffect>
                  </a14:imgLayer>
                </a14:imgProps>
              </a:ext>
              <a:ext uri="{28A0092B-C50C-407E-A947-70E740481C1C}">
                <a14:useLocalDpi xmlns:a14="http://schemas.microsoft.com/office/drawing/2010/main" val="0"/>
              </a:ext>
            </a:extLst>
          </a:blip>
          <a:stretch>
            <a:fillRect/>
          </a:stretch>
        </p:blipFill>
        <p:spPr>
          <a:xfrm>
            <a:off x="3244848" y="-491833"/>
            <a:ext cx="6203951" cy="8271930"/>
          </a:xfrm>
          <a:prstGeom prst="rect">
            <a:avLst/>
          </a:prstGeom>
        </p:spPr>
      </p:pic>
      <p:sp>
        <p:nvSpPr>
          <p:cNvPr id="5" name="Rectangle 4">
            <a:extLst>
              <a:ext uri="{FF2B5EF4-FFF2-40B4-BE49-F238E27FC236}">
                <a16:creationId xmlns:a16="http://schemas.microsoft.com/office/drawing/2014/main" id="{9C439F82-A9B3-46AB-AC4A-EF66BC80E6EB}"/>
              </a:ext>
            </a:extLst>
          </p:cNvPr>
          <p:cNvSpPr/>
          <p:nvPr/>
        </p:nvSpPr>
        <p:spPr>
          <a:xfrm>
            <a:off x="599255" y="639747"/>
            <a:ext cx="3214406"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FF0000"/>
                </a:solidFill>
                <a:effectLst>
                  <a:reflection blurRad="6350" stA="53000" endA="300" endPos="35500" dir="5400000" sy="-90000" algn="bl" rotWithShape="0"/>
                </a:effectLst>
                <a:uLnTx/>
                <a:uFillTx/>
                <a:latin typeface="Calibri" panose="020F0502020204030204"/>
                <a:ea typeface="+mn-ea"/>
                <a:cs typeface="+mn-cs"/>
              </a:rPr>
              <a:t>Neutrophil</a:t>
            </a:r>
          </a:p>
        </p:txBody>
      </p:sp>
      <p:sp>
        <p:nvSpPr>
          <p:cNvPr id="6" name="Rectangle 5">
            <a:extLst>
              <a:ext uri="{FF2B5EF4-FFF2-40B4-BE49-F238E27FC236}">
                <a16:creationId xmlns:a16="http://schemas.microsoft.com/office/drawing/2014/main" id="{9F18EAFB-B7C1-4E65-BC35-E86601C9D3D1}"/>
              </a:ext>
            </a:extLst>
          </p:cNvPr>
          <p:cNvSpPr/>
          <p:nvPr/>
        </p:nvSpPr>
        <p:spPr>
          <a:xfrm>
            <a:off x="8988688" y="4374207"/>
            <a:ext cx="2516692" cy="181588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srgbClr val="C00000"/>
                </a:solidFill>
                <a:effectLst>
                  <a:reflection blurRad="6350" stA="53000" endA="300" endPos="35500" dir="5400000" sy="-90000" algn="bl" rotWithShape="0"/>
                </a:effectLst>
                <a:uLnTx/>
                <a:uFillTx/>
                <a:latin typeface="Calibri" panose="020F0502020204030204"/>
                <a:ea typeface="+mn-ea"/>
                <a:cs typeface="+mn-cs"/>
              </a:rPr>
              <a:t>Phagocytic Cells that Destroy Bacteria and Small Particles</a:t>
            </a:r>
          </a:p>
        </p:txBody>
      </p:sp>
      <p:sp>
        <p:nvSpPr>
          <p:cNvPr id="2" name="Rectangle 1">
            <a:extLst>
              <a:ext uri="{FF2B5EF4-FFF2-40B4-BE49-F238E27FC236}">
                <a16:creationId xmlns:a16="http://schemas.microsoft.com/office/drawing/2014/main" id="{5E122228-C42D-41A1-A572-B9C2E1201E56}"/>
              </a:ext>
            </a:extLst>
          </p:cNvPr>
          <p:cNvSpPr/>
          <p:nvPr/>
        </p:nvSpPr>
        <p:spPr>
          <a:xfrm>
            <a:off x="686620" y="5232975"/>
            <a:ext cx="3908015"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Neutrophils stain a neutral pink with a nucleus divided into 2–5 lobes.</a:t>
            </a:r>
          </a:p>
        </p:txBody>
      </p:sp>
    </p:spTree>
    <p:extLst>
      <p:ext uri="{BB962C8B-B14F-4D97-AF65-F5344CB8AC3E}">
        <p14:creationId xmlns:p14="http://schemas.microsoft.com/office/powerpoint/2010/main" val="7928295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81116_093241">
            <a:extLst>
              <a:ext uri="{FF2B5EF4-FFF2-40B4-BE49-F238E27FC236}">
                <a16:creationId xmlns:a16="http://schemas.microsoft.com/office/drawing/2014/main" id="{91B83558-95A7-40ED-B926-B77AF9E9FBF2}"/>
              </a:ext>
            </a:extLst>
          </p:cNvPr>
          <p:cNvPicPr>
            <a:picLocks noGrp="1" noChangeAspect="1"/>
          </p:cNvPicPr>
          <p:nvPr isPhoto="1"/>
        </p:nvPicPr>
        <p:blipFill>
          <a:blip r:embed="rId2">
            <a:extLst>
              <a:ext uri="{BEBA8EAE-BF5A-486C-A8C5-ECC9F3942E4B}">
                <a14:imgProps xmlns:a14="http://schemas.microsoft.com/office/drawing/2010/main">
                  <a14:imgLayer r:embed="rId3">
                    <a14:imgEffect>
                      <a14:backgroundRemoval t="9988" b="89972" l="7439" r="90512">
                        <a14:foregroundMark x1="7493" y1="47594" x2="10566" y2="48564"/>
                        <a14:foregroundMark x1="90512" y1="56531" x2="90350" y2="47473"/>
                      </a14:backgroundRemoval>
                    </a14:imgEffect>
                  </a14:imgLayer>
                </a14:imgProps>
              </a:ext>
              <a:ext uri="{28A0092B-C50C-407E-A947-70E740481C1C}">
                <a14:useLocalDpi xmlns:a14="http://schemas.microsoft.com/office/drawing/2010/main" val="0"/>
              </a:ext>
            </a:extLst>
          </a:blip>
          <a:stretch>
            <a:fillRect/>
          </a:stretch>
        </p:blipFill>
        <p:spPr>
          <a:xfrm>
            <a:off x="5064836" y="-385615"/>
            <a:ext cx="5511224" cy="7348294"/>
          </a:xfrm>
          <a:prstGeom prst="rect">
            <a:avLst/>
          </a:prstGeom>
        </p:spPr>
      </p:pic>
      <p:sp>
        <p:nvSpPr>
          <p:cNvPr id="2" name="Rectangle 1">
            <a:extLst>
              <a:ext uri="{FF2B5EF4-FFF2-40B4-BE49-F238E27FC236}">
                <a16:creationId xmlns:a16="http://schemas.microsoft.com/office/drawing/2014/main" id="{52B1906C-9E3D-4DAC-806F-8B04AC8D4E8C}"/>
              </a:ext>
            </a:extLst>
          </p:cNvPr>
          <p:cNvSpPr/>
          <p:nvPr/>
        </p:nvSpPr>
        <p:spPr>
          <a:xfrm>
            <a:off x="919084" y="639747"/>
            <a:ext cx="257474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002060"/>
                </a:solidFill>
                <a:effectLst>
                  <a:reflection blurRad="6350" stA="53000" endA="300" endPos="35500" dir="5400000" sy="-90000" algn="bl" rotWithShape="0"/>
                </a:effectLst>
                <a:uLnTx/>
                <a:uFillTx/>
                <a:latin typeface="Calibri" panose="020F0502020204030204"/>
                <a:ea typeface="+mn-ea"/>
                <a:cs typeface="+mn-cs"/>
              </a:rPr>
              <a:t>Basophil</a:t>
            </a:r>
          </a:p>
        </p:txBody>
      </p:sp>
      <p:sp>
        <p:nvSpPr>
          <p:cNvPr id="4" name="Rectangle 3">
            <a:extLst>
              <a:ext uri="{FF2B5EF4-FFF2-40B4-BE49-F238E27FC236}">
                <a16:creationId xmlns:a16="http://schemas.microsoft.com/office/drawing/2014/main" id="{51260E5E-F752-4CA8-B151-44C3D49F48FA}"/>
              </a:ext>
            </a:extLst>
          </p:cNvPr>
          <p:cNvSpPr/>
          <p:nvPr/>
        </p:nvSpPr>
        <p:spPr>
          <a:xfrm>
            <a:off x="919084" y="2043137"/>
            <a:ext cx="3761126" cy="3970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Bradley Hand ITC" panose="03070402050302030203" pitchFamily="66" charset="0"/>
                <a:ea typeface="+mn-ea"/>
                <a:cs typeface="+mn-cs"/>
              </a:rPr>
              <a:t>Basophils contain large cytoplasmic granules which obscure the cell nucleus under the microscope when stained. However, when unstained, the nucleus is visible, and it usually has two lobes.</a:t>
            </a:r>
          </a:p>
        </p:txBody>
      </p:sp>
      <p:sp>
        <p:nvSpPr>
          <p:cNvPr id="7" name="Rectangle 6">
            <a:extLst>
              <a:ext uri="{FF2B5EF4-FFF2-40B4-BE49-F238E27FC236}">
                <a16:creationId xmlns:a16="http://schemas.microsoft.com/office/drawing/2014/main" id="{68208928-8A6A-4FF6-8E06-4C0EC6A0FB2D}"/>
              </a:ext>
            </a:extLst>
          </p:cNvPr>
          <p:cNvSpPr/>
          <p:nvPr/>
        </p:nvSpPr>
        <p:spPr>
          <a:xfrm>
            <a:off x="5122282" y="5828789"/>
            <a:ext cx="64918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Arial" panose="020B0604020202020204" pitchFamily="34" charset="0"/>
                <a:ea typeface="+mn-ea"/>
                <a:cs typeface="+mn-cs"/>
              </a:rPr>
              <a:t>Basophils mediate the inflammatory immune response. </a:t>
            </a:r>
            <a:endParaRPr kumimoji="0" lang="en-US" sz="1800" b="1"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143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4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2573D533-C279-427C-AB42-40E8884FDAC2}"/>
              </a:ext>
            </a:extLst>
          </p:cNvPr>
          <p:cNvPicPr>
            <a:picLocks noGrp="1" noChangeAspect="1"/>
          </p:cNvPicPr>
          <p:nvPr>
            <p:ph idx="1"/>
          </p:nvPr>
        </p:nvPicPr>
        <p:blipFill>
          <a:blip r:embed="rId2"/>
          <a:stretch>
            <a:fillRect/>
          </a:stretch>
        </p:blipFill>
        <p:spPr>
          <a:xfrm>
            <a:off x="2547550" y="643467"/>
            <a:ext cx="7096900" cy="5571066"/>
          </a:xfrm>
          <a:prstGeom prst="rect">
            <a:avLst/>
          </a:prstGeom>
        </p:spPr>
      </p:pic>
    </p:spTree>
    <p:extLst>
      <p:ext uri="{BB962C8B-B14F-4D97-AF65-F5344CB8AC3E}">
        <p14:creationId xmlns:p14="http://schemas.microsoft.com/office/powerpoint/2010/main" val="2789287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20181116_093245">
            <a:extLst>
              <a:ext uri="{FF2B5EF4-FFF2-40B4-BE49-F238E27FC236}">
                <a16:creationId xmlns:a16="http://schemas.microsoft.com/office/drawing/2014/main" id="{7F0735EE-D7CF-4240-AD1A-5FB0740949BE}"/>
              </a:ext>
            </a:extLst>
          </p:cNvPr>
          <p:cNvPicPr>
            <a:picLocks noGrp="1" noChangeAspect="1"/>
          </p:cNvPicPr>
          <p:nvPr isPhoto="1"/>
        </p:nvPicPr>
        <p:blipFill>
          <a:blip r:embed="rId2">
            <a:extLst>
              <a:ext uri="{BEBA8EAE-BF5A-486C-A8C5-ECC9F3942E4B}">
                <a14:imgProps xmlns:a14="http://schemas.microsoft.com/office/drawing/2010/main">
                  <a14:imgLayer r:embed="rId3">
                    <a14:imgEffect>
                      <a14:backgroundRemoval t="9988" b="89972" l="7978" r="89973">
                        <a14:foregroundMark x1="48895" y1="19935" x2="57628" y2="24424"/>
                        <a14:foregroundMark x1="57628" y1="24424" x2="83181" y2="55884"/>
                        <a14:foregroundMark x1="14016" y1="59927" x2="13801" y2="52163"/>
                        <a14:foregroundMark x1="13801" y1="52163" x2="24474" y2="32309"/>
                        <a14:foregroundMark x1="40108" y1="21755" x2="62049" y2="26001"/>
                        <a14:foregroundMark x1="62049" y1="26001" x2="82049" y2="33765"/>
                        <a14:foregroundMark x1="55580" y1="18965" x2="36873" y2="21512"/>
                        <a14:foregroundMark x1="36873" y1="21512" x2="28140" y2="24141"/>
                        <a14:foregroundMark x1="28140" y1="24141" x2="20809" y2="28953"/>
                        <a14:foregroundMark x1="20809" y1="28953" x2="18598" y2="31662"/>
                        <a14:foregroundMark x1="9757" y1="57622" x2="7978" y2="50142"/>
                        <a14:foregroundMark x1="7978" y1="50142" x2="15310" y2="32188"/>
                        <a14:foregroundMark x1="33585" y1="20784" x2="37143" y2="22766"/>
                        <a14:foregroundMark x1="36819" y1="19693" x2="38652" y2="21270"/>
                        <a14:foregroundMark x1="61941" y1="19450" x2="64582" y2="22281"/>
                        <a14:foregroundMark x1="18437" y1="27416" x2="20054" y2="28023"/>
                        <a14:foregroundMark x1="26092" y1="23494" x2="29003" y2="24100"/>
                      </a14:backgroundRemoval>
                    </a14:imgEffect>
                  </a14:imgLayer>
                </a14:imgProps>
              </a:ext>
              <a:ext uri="{28A0092B-C50C-407E-A947-70E740481C1C}">
                <a14:useLocalDpi xmlns:a14="http://schemas.microsoft.com/office/drawing/2010/main" val="0"/>
              </a:ext>
            </a:extLst>
          </a:blip>
          <a:stretch>
            <a:fillRect/>
          </a:stretch>
        </p:blipFill>
        <p:spPr>
          <a:xfrm>
            <a:off x="3175575" y="-605365"/>
            <a:ext cx="6051551" cy="8068730"/>
          </a:xfrm>
          <a:prstGeom prst="rect">
            <a:avLst/>
          </a:prstGeom>
        </p:spPr>
      </p:pic>
      <p:sp>
        <p:nvSpPr>
          <p:cNvPr id="5" name="Rectangle 4">
            <a:extLst>
              <a:ext uri="{FF2B5EF4-FFF2-40B4-BE49-F238E27FC236}">
                <a16:creationId xmlns:a16="http://schemas.microsoft.com/office/drawing/2014/main" id="{1CF863B2-5FA3-4339-A550-F4D6072154CF}"/>
              </a:ext>
            </a:extLst>
          </p:cNvPr>
          <p:cNvSpPr/>
          <p:nvPr/>
        </p:nvSpPr>
        <p:spPr>
          <a:xfrm>
            <a:off x="666452" y="639747"/>
            <a:ext cx="308001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Eosinophil</a:t>
            </a:r>
          </a:p>
        </p:txBody>
      </p:sp>
      <p:sp>
        <p:nvSpPr>
          <p:cNvPr id="2" name="Rectangle 1">
            <a:extLst>
              <a:ext uri="{FF2B5EF4-FFF2-40B4-BE49-F238E27FC236}">
                <a16:creationId xmlns:a16="http://schemas.microsoft.com/office/drawing/2014/main" id="{66494D91-9307-43A9-84DE-9B04D253F240}"/>
              </a:ext>
            </a:extLst>
          </p:cNvPr>
          <p:cNvSpPr/>
          <p:nvPr/>
        </p:nvSpPr>
        <p:spPr>
          <a:xfrm>
            <a:off x="477012" y="5017924"/>
            <a:ext cx="371640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7030A0"/>
                </a:solidFill>
                <a:effectLst/>
                <a:uLnTx/>
                <a:uFillTx/>
                <a:latin typeface="Arial" panose="020B0604020202020204" pitchFamily="34" charset="0"/>
                <a:ea typeface="+mn-ea"/>
                <a:cs typeface="+mn-cs"/>
              </a:rPr>
              <a:t>Eosinophil granules appear brick-red after staining with eosin. Nucleus is bi-lobed. </a:t>
            </a:r>
            <a:endParaRPr kumimoji="0" lang="en-US" sz="1800" b="1"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94BA6D6-A715-4165-A78D-45B5D9E1141E}"/>
              </a:ext>
            </a:extLst>
          </p:cNvPr>
          <p:cNvSpPr/>
          <p:nvPr/>
        </p:nvSpPr>
        <p:spPr>
          <a:xfrm>
            <a:off x="8445540" y="639747"/>
            <a:ext cx="313669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Arial" panose="020B0604020202020204" pitchFamily="34" charset="0"/>
                <a:ea typeface="+mn-ea"/>
                <a:cs typeface="+mn-cs"/>
              </a:rPr>
              <a:t>Eosinophils attack large entities such as parasites. </a:t>
            </a:r>
            <a:endParaRPr kumimoji="0" lang="en-US" sz="1800" b="1"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829675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20181116_093250">
            <a:extLst>
              <a:ext uri="{FF2B5EF4-FFF2-40B4-BE49-F238E27FC236}">
                <a16:creationId xmlns:a16="http://schemas.microsoft.com/office/drawing/2014/main" id="{075807AB-48D0-4A2D-854C-F225DBAAD2DE}"/>
              </a:ext>
            </a:extLst>
          </p:cNvPr>
          <p:cNvPicPr>
            <a:picLocks noGrp="1" noChangeAspect="1"/>
          </p:cNvPicPr>
          <p:nvPr isPhoto="1"/>
        </p:nvPicPr>
        <p:blipFill>
          <a:blip r:embed="rId2">
            <a:extLst>
              <a:ext uri="{BEBA8EAE-BF5A-486C-A8C5-ECC9F3942E4B}">
                <a14:imgProps xmlns:a14="http://schemas.microsoft.com/office/drawing/2010/main">
                  <a14:imgLayer r:embed="rId3">
                    <a14:imgEffect>
                      <a14:backgroundRemoval t="10000" b="90000" l="10000" r="90000"/>
                    </a14:imgEffect>
                    <a14:imgEffect>
                      <a14:sharpenSoften amount="50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124580" y="-1253833"/>
            <a:ext cx="6203951" cy="8271930"/>
          </a:xfrm>
          <a:prstGeom prst="rect">
            <a:avLst/>
          </a:prstGeom>
        </p:spPr>
      </p:pic>
      <p:sp>
        <p:nvSpPr>
          <p:cNvPr id="9" name="Rectangle 8">
            <a:extLst>
              <a:ext uri="{FF2B5EF4-FFF2-40B4-BE49-F238E27FC236}">
                <a16:creationId xmlns:a16="http://schemas.microsoft.com/office/drawing/2014/main" id="{5C43A8D5-450D-47EE-829A-F033C7C511F8}"/>
              </a:ext>
            </a:extLst>
          </p:cNvPr>
          <p:cNvSpPr/>
          <p:nvPr/>
        </p:nvSpPr>
        <p:spPr>
          <a:xfrm>
            <a:off x="659728" y="618232"/>
            <a:ext cx="34592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reflection blurRad="6350" stA="53000" endA="300" endPos="35500" dir="5400000" sy="-90000" algn="bl" rotWithShape="0"/>
                </a:effectLst>
                <a:uLnTx/>
                <a:uFillTx/>
                <a:latin typeface="Calibri" panose="020F0502020204030204"/>
                <a:ea typeface="+mn-ea"/>
                <a:cs typeface="+mn-cs"/>
              </a:rPr>
              <a:t>Erythrocyte</a:t>
            </a:r>
          </a:p>
        </p:txBody>
      </p:sp>
      <p:sp>
        <p:nvSpPr>
          <p:cNvPr id="11" name="Rectangle 10">
            <a:extLst>
              <a:ext uri="{FF2B5EF4-FFF2-40B4-BE49-F238E27FC236}">
                <a16:creationId xmlns:a16="http://schemas.microsoft.com/office/drawing/2014/main" id="{675BCCA5-17EB-4F49-9F7C-0943B8B27415}"/>
              </a:ext>
            </a:extLst>
          </p:cNvPr>
          <p:cNvSpPr/>
          <p:nvPr/>
        </p:nvSpPr>
        <p:spPr>
          <a:xfrm>
            <a:off x="2512333" y="5593437"/>
            <a:ext cx="742844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solidFill>
                  <a:srgbClr val="C00000"/>
                </a:solidFill>
                <a:effectLst>
                  <a:reflection blurRad="6350" stA="53000" endA="300" endPos="35500" dir="5400000" sy="-90000" algn="bl" rotWithShape="0"/>
                </a:effectLst>
                <a:uLnTx/>
                <a:uFillTx/>
                <a:latin typeface="Calibri" panose="020F0502020204030204"/>
                <a:ea typeface="+mn-ea"/>
                <a:cs typeface="+mn-cs"/>
              </a:rPr>
              <a:t>Transports Oxygen and Carbon Dioxide</a:t>
            </a:r>
          </a:p>
        </p:txBody>
      </p:sp>
    </p:spTree>
    <p:extLst>
      <p:ext uri="{BB962C8B-B14F-4D97-AF65-F5344CB8AC3E}">
        <p14:creationId xmlns:p14="http://schemas.microsoft.com/office/powerpoint/2010/main" val="3568897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Image result for leukocy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51200"/>
            <a:ext cx="12192000" cy="2863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D0F154B-6889-45F8-9221-BFF01F034C4A}"/>
              </a:ext>
            </a:extLst>
          </p:cNvPr>
          <p:cNvPicPr>
            <a:picLocks noChangeAspect="1"/>
          </p:cNvPicPr>
          <p:nvPr/>
        </p:nvPicPr>
        <p:blipFill>
          <a:blip r:embed="rId3"/>
          <a:stretch>
            <a:fillRect/>
          </a:stretch>
        </p:blipFill>
        <p:spPr>
          <a:xfrm>
            <a:off x="0" y="160289"/>
            <a:ext cx="12011025" cy="2886075"/>
          </a:xfrm>
          <a:prstGeom prst="rect">
            <a:avLst/>
          </a:prstGeom>
        </p:spPr>
      </p:pic>
    </p:spTree>
    <p:extLst>
      <p:ext uri="{BB962C8B-B14F-4D97-AF65-F5344CB8AC3E}">
        <p14:creationId xmlns:p14="http://schemas.microsoft.com/office/powerpoint/2010/main" val="2691419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5"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3467" y="1152567"/>
            <a:ext cx="10905066" cy="4552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3951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A3BF-AABD-4C90-88EA-A0F0CC4BDE41}"/>
              </a:ext>
            </a:extLst>
          </p:cNvPr>
          <p:cNvSpPr>
            <a:spLocks noGrp="1"/>
          </p:cNvSpPr>
          <p:nvPr>
            <p:ph type="title"/>
          </p:nvPr>
        </p:nvSpPr>
        <p:spPr>
          <a:xfrm>
            <a:off x="5641440" y="365124"/>
            <a:ext cx="5600699" cy="1828800"/>
          </a:xfrm>
        </p:spPr>
        <p:txBody>
          <a:bodyPr>
            <a:normAutofit/>
          </a:bodyPr>
          <a:lstStyle/>
          <a:p>
            <a:r>
              <a:rPr lang="en-US" b="1" i="1" u="sng" dirty="0"/>
              <a:t>​Cartilage</a:t>
            </a:r>
          </a:p>
        </p:txBody>
      </p:sp>
      <p:pic>
        <p:nvPicPr>
          <p:cNvPr id="8" name="Picture 7" descr="A close up of text on a white background&#10;&#10;Description automatically generated">
            <a:extLst>
              <a:ext uri="{FF2B5EF4-FFF2-40B4-BE49-F238E27FC236}">
                <a16:creationId xmlns:a16="http://schemas.microsoft.com/office/drawing/2014/main" id="{4F7B36EC-D6AE-400C-9F45-8F36943F67AA}"/>
              </a:ext>
            </a:extLst>
          </p:cNvPr>
          <p:cNvPicPr>
            <a:picLocks noChangeAspect="1"/>
          </p:cNvPicPr>
          <p:nvPr/>
        </p:nvPicPr>
        <p:blipFill rotWithShape="1">
          <a:blip r:embed="rId2">
            <a:extLst>
              <a:ext uri="{28A0092B-C50C-407E-A947-70E740481C1C}">
                <a14:useLocalDpi xmlns:a14="http://schemas.microsoft.com/office/drawing/2010/main" val="0"/>
              </a:ext>
            </a:extLst>
          </a:blip>
          <a:srcRect l="-3635" t="-973" r="1870"/>
          <a:stretch/>
        </p:blipFill>
        <p:spPr>
          <a:xfrm>
            <a:off x="-200025" y="-66675"/>
            <a:ext cx="5600699" cy="6924675"/>
          </a:xfrm>
          <a:prstGeom prst="rect">
            <a:avLst/>
          </a:prstGeom>
        </p:spPr>
      </p:pic>
      <p:sp>
        <p:nvSpPr>
          <p:cNvPr id="3" name="Content Placeholder 2">
            <a:extLst>
              <a:ext uri="{FF2B5EF4-FFF2-40B4-BE49-F238E27FC236}">
                <a16:creationId xmlns:a16="http://schemas.microsoft.com/office/drawing/2014/main" id="{3EBC29A9-4E02-4EB7-83D5-6356C1CBF0D6}"/>
              </a:ext>
            </a:extLst>
          </p:cNvPr>
          <p:cNvSpPr>
            <a:spLocks noGrp="1"/>
          </p:cNvSpPr>
          <p:nvPr>
            <p:ph idx="1"/>
          </p:nvPr>
        </p:nvSpPr>
        <p:spPr>
          <a:xfrm>
            <a:off x="5934074" y="2686050"/>
            <a:ext cx="5308065" cy="3495294"/>
          </a:xfrm>
        </p:spPr>
        <p:txBody>
          <a:bodyPr>
            <a:normAutofit/>
          </a:bodyPr>
          <a:lstStyle/>
          <a:p>
            <a:r>
              <a:rPr lang="en-US" sz="2400" dirty="0"/>
              <a:t>Primary cell type = chondrocytes</a:t>
            </a:r>
          </a:p>
          <a:p>
            <a:r>
              <a:rPr lang="en-US" sz="2400" dirty="0"/>
              <a:t>These chondrocytes are found inside small cavities called lacunae. </a:t>
            </a:r>
          </a:p>
          <a:p>
            <a:r>
              <a:rPr lang="en-US" sz="2400" dirty="0"/>
              <a:t>The extracellular matrix contains gel-like ground substance and either collagen and/or elastin fibers.</a:t>
            </a:r>
          </a:p>
          <a:p>
            <a:pPr marL="0" indent="0">
              <a:buNone/>
            </a:pPr>
            <a:endParaRPr lang="en-US" sz="2400" dirty="0"/>
          </a:p>
        </p:txBody>
      </p:sp>
    </p:spTree>
    <p:extLst>
      <p:ext uri="{BB962C8B-B14F-4D97-AF65-F5344CB8AC3E}">
        <p14:creationId xmlns:p14="http://schemas.microsoft.com/office/powerpoint/2010/main" val="977353221"/>
      </p:ext>
    </p:extLst>
  </p:cSld>
  <p:clrMapOvr>
    <a:overrideClrMapping bg1="dk1" tx1="lt1" bg2="dk2" tx2="lt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B36D1-FB8C-4019-BD44-76A130D8F576}"/>
              </a:ext>
            </a:extLst>
          </p:cNvPr>
          <p:cNvSpPr>
            <a:spLocks noGrp="1"/>
          </p:cNvSpPr>
          <p:nvPr>
            <p:ph type="title"/>
          </p:nvPr>
        </p:nvSpPr>
        <p:spPr>
          <a:xfrm>
            <a:off x="762001" y="803325"/>
            <a:ext cx="5314536" cy="1325563"/>
          </a:xfrm>
        </p:spPr>
        <p:txBody>
          <a:bodyPr>
            <a:normAutofit/>
          </a:bodyPr>
          <a:lstStyle/>
          <a:p>
            <a:r>
              <a:rPr lang="en-US" b="1" dirty="0"/>
              <a:t>Chondrocytes</a:t>
            </a:r>
          </a:p>
        </p:txBody>
      </p:sp>
      <p:sp>
        <p:nvSpPr>
          <p:cNvPr id="3" name="Content Placeholder 2">
            <a:extLst>
              <a:ext uri="{FF2B5EF4-FFF2-40B4-BE49-F238E27FC236}">
                <a16:creationId xmlns:a16="http://schemas.microsoft.com/office/drawing/2014/main" id="{6B2D158D-67E2-45E0-9616-CDC4CD43E35E}"/>
              </a:ext>
            </a:extLst>
          </p:cNvPr>
          <p:cNvSpPr>
            <a:spLocks noGrp="1"/>
          </p:cNvSpPr>
          <p:nvPr>
            <p:ph idx="1"/>
          </p:nvPr>
        </p:nvSpPr>
        <p:spPr>
          <a:xfrm>
            <a:off x="762000" y="2279018"/>
            <a:ext cx="5314543" cy="3375920"/>
          </a:xfrm>
        </p:spPr>
        <p:txBody>
          <a:bodyPr anchor="t">
            <a:normAutofit/>
          </a:bodyPr>
          <a:lstStyle/>
          <a:p>
            <a:r>
              <a:rPr lang="en-US" sz="1800"/>
              <a:t>These chondrocytes make all of the fibers and ground substance, that together form the matrix of cartilage. </a:t>
            </a:r>
          </a:p>
          <a:p>
            <a:r>
              <a:rPr lang="en-US" sz="1800"/>
              <a:t>The fibers found in the matrix of cartilage include collagen and elastin. These fibers function to cushion and support body structures.  </a:t>
            </a:r>
          </a:p>
          <a:p>
            <a:r>
              <a:rPr lang="en-US" sz="1800"/>
              <a:t>The ground substance of cartilage is made up of a gel-like substance that holds large amounts of water, which allows it to act as a cushion. </a:t>
            </a:r>
          </a:p>
          <a:p>
            <a:endParaRPr lang="en-US" sz="1800"/>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7" descr="Picture">
            <a:extLst>
              <a:ext uri="{FF2B5EF4-FFF2-40B4-BE49-F238E27FC236}">
                <a16:creationId xmlns:a16="http://schemas.microsoft.com/office/drawing/2014/main" id="{04962F1A-733E-45FE-90D6-95F2389016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376" b="-1"/>
          <a:stretch/>
        </p:blipFill>
        <p:spPr bwMode="auto">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818691"/>
      </p:ext>
    </p:extLst>
  </p:cSld>
  <p:clrMapOvr>
    <a:overrideClrMapping bg1="dk1" tx1="lt1" bg2="dk2"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A3BF-AABD-4C90-88EA-A0F0CC4BDE41}"/>
              </a:ext>
            </a:extLst>
          </p:cNvPr>
          <p:cNvSpPr>
            <a:spLocks noGrp="1"/>
          </p:cNvSpPr>
          <p:nvPr>
            <p:ph type="title"/>
          </p:nvPr>
        </p:nvSpPr>
        <p:spPr>
          <a:xfrm>
            <a:off x="801098" y="1396289"/>
            <a:ext cx="5277333" cy="1325563"/>
          </a:xfrm>
        </p:spPr>
        <p:txBody>
          <a:bodyPr>
            <a:normAutofit/>
          </a:bodyPr>
          <a:lstStyle/>
          <a:p>
            <a:r>
              <a:rPr lang="en-US" dirty="0"/>
              <a:t>​Cartilage</a:t>
            </a:r>
          </a:p>
        </p:txBody>
      </p:sp>
      <p:sp>
        <p:nvSpPr>
          <p:cNvPr id="3" name="Content Placeholder 2">
            <a:extLst>
              <a:ext uri="{FF2B5EF4-FFF2-40B4-BE49-F238E27FC236}">
                <a16:creationId xmlns:a16="http://schemas.microsoft.com/office/drawing/2014/main" id="{3EBC29A9-4E02-4EB7-83D5-6356C1CBF0D6}"/>
              </a:ext>
            </a:extLst>
          </p:cNvPr>
          <p:cNvSpPr>
            <a:spLocks noGrp="1"/>
          </p:cNvSpPr>
          <p:nvPr>
            <p:ph idx="1"/>
          </p:nvPr>
        </p:nvSpPr>
        <p:spPr>
          <a:xfrm>
            <a:off x="805543" y="2871982"/>
            <a:ext cx="5272888" cy="3181684"/>
          </a:xfrm>
        </p:spPr>
        <p:txBody>
          <a:bodyPr anchor="t">
            <a:normAutofit/>
          </a:bodyPr>
          <a:lstStyle/>
          <a:p>
            <a:r>
              <a:rPr lang="en-US" dirty="0"/>
              <a:t>Cartilage is mainly (~80%) water</a:t>
            </a:r>
          </a:p>
          <a:p>
            <a:r>
              <a:rPr lang="en-US" dirty="0"/>
              <a:t>Cartilage contains no nerves</a:t>
            </a:r>
          </a:p>
          <a:p>
            <a:r>
              <a:rPr lang="en-US" dirty="0"/>
              <a:t>Cartilage has no blood vessels</a:t>
            </a:r>
          </a:p>
          <a:p>
            <a:r>
              <a:rPr lang="en-US" dirty="0"/>
              <a:t>​Cartilage is surrounded by a layer of dense irregular connective tissue called the perichondrium </a:t>
            </a:r>
          </a:p>
          <a:p>
            <a:pPr marL="0" indent="0">
              <a:buNone/>
            </a:pPr>
            <a:endParaRPr lang="en-US" dirty="0"/>
          </a:p>
        </p:txBody>
      </p:sp>
      <p:sp>
        <p:nvSpPr>
          <p:cNvPr id="9"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lose up of a tattoo&#10;&#10;Description automatically generated">
            <a:extLst>
              <a:ext uri="{FF2B5EF4-FFF2-40B4-BE49-F238E27FC236}">
                <a16:creationId xmlns:a16="http://schemas.microsoft.com/office/drawing/2014/main" id="{6695897A-6A17-43AF-9A3C-8B8762AFF019}"/>
              </a:ext>
            </a:extLst>
          </p:cNvPr>
          <p:cNvPicPr>
            <a:picLocks noChangeAspect="1"/>
          </p:cNvPicPr>
          <p:nvPr/>
        </p:nvPicPr>
        <p:blipFill rotWithShape="1">
          <a:blip r:embed="rId2">
            <a:extLst>
              <a:ext uri="{28A0092B-C50C-407E-A947-70E740481C1C}">
                <a14:useLocalDpi xmlns:a14="http://schemas.microsoft.com/office/drawing/2010/main" val="0"/>
              </a:ext>
            </a:extLst>
          </a:blip>
          <a:srcRect l="6452" r="4919" b="1"/>
          <a:stretch/>
        </p:blipFill>
        <p:spPr>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4048213144"/>
      </p:ext>
    </p:extLst>
  </p:cSld>
  <p:clrMapOvr>
    <a:overrideClrMapping bg1="dk1" tx1="lt1" bg2="dk2"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text on a white background&#10;&#10;Description automatically generated">
            <a:extLst>
              <a:ext uri="{FF2B5EF4-FFF2-40B4-BE49-F238E27FC236}">
                <a16:creationId xmlns:a16="http://schemas.microsoft.com/office/drawing/2014/main" id="{3F219265-5808-4A1E-AC31-30918AC6A80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335" r="1153" b="4861"/>
          <a:stretch/>
        </p:blipFill>
        <p:spPr>
          <a:xfrm>
            <a:off x="0" y="166688"/>
            <a:ext cx="5376208" cy="6524624"/>
          </a:xfrm>
          <a:prstGeom prst="rect">
            <a:avLst/>
          </a:prstGeom>
          <a:effectLst/>
        </p:spPr>
      </p:pic>
      <p:sp>
        <p:nvSpPr>
          <p:cNvPr id="2" name="Title 1">
            <a:extLst>
              <a:ext uri="{FF2B5EF4-FFF2-40B4-BE49-F238E27FC236}">
                <a16:creationId xmlns:a16="http://schemas.microsoft.com/office/drawing/2014/main" id="{BC679346-F632-446B-93E1-7C868A840E53}"/>
              </a:ext>
            </a:extLst>
          </p:cNvPr>
          <p:cNvSpPr>
            <a:spLocks noGrp="1"/>
          </p:cNvSpPr>
          <p:nvPr>
            <p:ph type="title"/>
          </p:nvPr>
        </p:nvSpPr>
        <p:spPr>
          <a:xfrm>
            <a:off x="5242561" y="629268"/>
            <a:ext cx="6309360" cy="1286160"/>
          </a:xfrm>
        </p:spPr>
        <p:txBody>
          <a:bodyPr anchor="b">
            <a:normAutofit/>
          </a:bodyPr>
          <a:lstStyle/>
          <a:p>
            <a:r>
              <a:rPr lang="en-US" b="1" dirty="0"/>
              <a:t>Perichondrium</a:t>
            </a:r>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0D9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944F5A-CF8A-45BC-985A-4BAC78ACE5E6}"/>
              </a:ext>
            </a:extLst>
          </p:cNvPr>
          <p:cNvSpPr>
            <a:spLocks noGrp="1"/>
          </p:cNvSpPr>
          <p:nvPr>
            <p:ph idx="1"/>
          </p:nvPr>
        </p:nvSpPr>
        <p:spPr>
          <a:xfrm>
            <a:off x="4965431" y="2438400"/>
            <a:ext cx="6586489" cy="3785419"/>
          </a:xfrm>
        </p:spPr>
        <p:txBody>
          <a:bodyPr>
            <a:normAutofit/>
          </a:bodyPr>
          <a:lstStyle/>
          <a:p>
            <a:r>
              <a:rPr lang="en-US" sz="2400" dirty="0"/>
              <a:t>The matrix is produced by chondroblasts (immature chondrocytes). </a:t>
            </a:r>
          </a:p>
          <a:p>
            <a:r>
              <a:rPr lang="en-US" sz="2400" dirty="0"/>
              <a:t>Chondroblasts that exist in the perichondrium don't have lacunae.</a:t>
            </a:r>
          </a:p>
          <a:p>
            <a:r>
              <a:rPr lang="en-US" sz="2400" dirty="0"/>
              <a:t>The surfaces of most of the cartilage in your body is surrounded by a membrane of dense irregular connective tissue called perichondrium.   </a:t>
            </a:r>
          </a:p>
          <a:p>
            <a:r>
              <a:rPr lang="en-US" sz="2400" dirty="0"/>
              <a:t>Chondrocytes that are outside of the perichondrium are surrounded by a space called a lacuna (lacunae for plural).  </a:t>
            </a:r>
          </a:p>
          <a:p>
            <a:endParaRPr lang="en-US" sz="2400" dirty="0"/>
          </a:p>
        </p:txBody>
      </p:sp>
    </p:spTree>
    <p:extLst>
      <p:ext uri="{BB962C8B-B14F-4D97-AF65-F5344CB8AC3E}">
        <p14:creationId xmlns:p14="http://schemas.microsoft.com/office/powerpoint/2010/main" val="39395608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79346-F632-446B-93E1-7C868A840E53}"/>
              </a:ext>
            </a:extLst>
          </p:cNvPr>
          <p:cNvSpPr>
            <a:spLocks noGrp="1"/>
          </p:cNvSpPr>
          <p:nvPr>
            <p:ph type="title"/>
          </p:nvPr>
        </p:nvSpPr>
        <p:spPr>
          <a:xfrm>
            <a:off x="648929" y="629266"/>
            <a:ext cx="3651467" cy="1676603"/>
          </a:xfrm>
        </p:spPr>
        <p:txBody>
          <a:bodyPr>
            <a:normAutofit/>
          </a:bodyPr>
          <a:lstStyle/>
          <a:p>
            <a:r>
              <a:rPr lang="en-US" b="1"/>
              <a:t>Perichondrium</a:t>
            </a:r>
            <a:endParaRPr lang="en-US" b="1" dirty="0"/>
          </a:p>
        </p:txBody>
      </p:sp>
      <p:sp>
        <p:nvSpPr>
          <p:cNvPr id="3" name="Content Placeholder 2">
            <a:extLst>
              <a:ext uri="{FF2B5EF4-FFF2-40B4-BE49-F238E27FC236}">
                <a16:creationId xmlns:a16="http://schemas.microsoft.com/office/drawing/2014/main" id="{A8944F5A-CF8A-45BC-985A-4BAC78ACE5E6}"/>
              </a:ext>
            </a:extLst>
          </p:cNvPr>
          <p:cNvSpPr>
            <a:spLocks noGrp="1"/>
          </p:cNvSpPr>
          <p:nvPr>
            <p:ph idx="1"/>
          </p:nvPr>
        </p:nvSpPr>
        <p:spPr>
          <a:xfrm>
            <a:off x="648931" y="2438400"/>
            <a:ext cx="3651466" cy="3785419"/>
          </a:xfrm>
        </p:spPr>
        <p:txBody>
          <a:bodyPr>
            <a:normAutofit/>
          </a:bodyPr>
          <a:lstStyle/>
          <a:p>
            <a:r>
              <a:rPr lang="en-US" sz="1800"/>
              <a:t>Cartilage does not contain blood vessels or nerves except for the area of the perichondrium. </a:t>
            </a:r>
          </a:p>
          <a:p>
            <a:r>
              <a:rPr lang="en-US" sz="1800"/>
              <a:t>The perichondrium contains the blood vessels which provide nutrients to the cartilage. </a:t>
            </a:r>
          </a:p>
          <a:p>
            <a:r>
              <a:rPr lang="en-US" sz="1800"/>
              <a:t>Nutrients diffuse from the perichondrium, through the matrix, to reach the cartilage cells. </a:t>
            </a:r>
          </a:p>
          <a:p>
            <a:r>
              <a:rPr lang="en-US" sz="1800"/>
              <a:t>Since diffusion is limited over great distances, the cartilage must remain relatively thin.</a:t>
            </a:r>
          </a:p>
        </p:txBody>
      </p:sp>
      <p:pic>
        <p:nvPicPr>
          <p:cNvPr id="6" name="Picture 11" descr="Picture">
            <a:extLst>
              <a:ext uri="{FF2B5EF4-FFF2-40B4-BE49-F238E27FC236}">
                <a16:creationId xmlns:a16="http://schemas.microsoft.com/office/drawing/2014/main" id="{9BE9520B-10FA-4700-9F83-7CCC24D22C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09" r="9373"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5355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E2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FDE67BEC-2020-49E2-BFA3-640F1C3A3F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519" y="643467"/>
            <a:ext cx="8842961" cy="5571066"/>
          </a:xfrm>
          <a:prstGeom prst="rect">
            <a:avLst/>
          </a:prstGeom>
        </p:spPr>
      </p:pic>
    </p:spTree>
    <p:extLst>
      <p:ext uri="{BB962C8B-B14F-4D97-AF65-F5344CB8AC3E}">
        <p14:creationId xmlns:p14="http://schemas.microsoft.com/office/powerpoint/2010/main" val="2344577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C7FA90-469E-472E-AE06-43D33AE7FD56}"/>
              </a:ext>
            </a:extLst>
          </p:cNvPr>
          <p:cNvSpPr>
            <a:spLocks noGrp="1"/>
          </p:cNvSpPr>
          <p:nvPr>
            <p:ph type="title"/>
          </p:nvPr>
        </p:nvSpPr>
        <p:spPr>
          <a:xfrm>
            <a:off x="863029" y="1012004"/>
            <a:ext cx="3416158" cy="4795408"/>
          </a:xfrm>
        </p:spPr>
        <p:txBody>
          <a:bodyPr>
            <a:normAutofit/>
          </a:bodyPr>
          <a:lstStyle/>
          <a:p>
            <a:r>
              <a:rPr lang="en-US" sz="4100" dirty="0">
                <a:solidFill>
                  <a:srgbClr val="FFFFFF"/>
                </a:solidFill>
              </a:rPr>
              <a:t>Special Characteristics of Epithelia:</a:t>
            </a:r>
            <a:br>
              <a:rPr lang="en-US" sz="4100" dirty="0">
                <a:solidFill>
                  <a:srgbClr val="FFFFFF"/>
                </a:solidFill>
              </a:rPr>
            </a:br>
            <a:r>
              <a:rPr lang="en-US" sz="4000" b="1" dirty="0"/>
              <a:t> </a:t>
            </a:r>
            <a:r>
              <a:rPr lang="en-US" sz="4000" b="1" dirty="0">
                <a:solidFill>
                  <a:schemeClr val="accent2">
                    <a:lumMod val="20000"/>
                    <a:lumOff val="80000"/>
                  </a:schemeClr>
                </a:solidFill>
              </a:rPr>
              <a:t>Support by connective tissue</a:t>
            </a:r>
            <a:br>
              <a:rPr lang="en-US" sz="4000" dirty="0"/>
            </a:br>
            <a:endParaRPr lang="en-US" sz="4100" dirty="0">
              <a:solidFill>
                <a:srgbClr val="FFFFFF"/>
              </a:solidFill>
            </a:endParaRPr>
          </a:p>
        </p:txBody>
      </p:sp>
      <p:graphicFrame>
        <p:nvGraphicFramePr>
          <p:cNvPr id="5" name="Content Placeholder 2">
            <a:extLst>
              <a:ext uri="{FF2B5EF4-FFF2-40B4-BE49-F238E27FC236}">
                <a16:creationId xmlns:a16="http://schemas.microsoft.com/office/drawing/2014/main" id="{7FE5B68D-EB8E-4B4F-906A-6DC8A45BE210}"/>
              </a:ext>
            </a:extLst>
          </p:cNvPr>
          <p:cNvGraphicFramePr>
            <a:graphicFrameLocks noGrp="1"/>
          </p:cNvGraphicFramePr>
          <p:nvPr>
            <p:ph idx="1"/>
          </p:nvPr>
        </p:nvGraphicFramePr>
        <p:xfrm>
          <a:off x="4656013" y="550752"/>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BFE37B4D-B767-4623-8D81-67E252FABB80}"/>
              </a:ext>
            </a:extLst>
          </p:cNvPr>
          <p:cNvSpPr/>
          <p:nvPr/>
        </p:nvSpPr>
        <p:spPr>
          <a:xfrm>
            <a:off x="4865105" y="453719"/>
            <a:ext cx="7206485" cy="590931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4. Support by connective tissue. All epithelial sheets 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the body are supported by an underlying layer of connective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tissue.</a:t>
            </a:r>
          </a:p>
        </p:txBody>
      </p:sp>
    </p:spTree>
    <p:extLst>
      <p:ext uri="{BB962C8B-B14F-4D97-AF65-F5344CB8AC3E}">
        <p14:creationId xmlns:p14="http://schemas.microsoft.com/office/powerpoint/2010/main" val="384378542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643468" y="623392"/>
            <a:ext cx="3363974" cy="1607060"/>
          </a:xfrm>
          <a:prstGeom prst="ellipse">
            <a:avLst/>
          </a:prstGeom>
          <a:noFill/>
          <a:ln w="19050">
            <a:solidFill>
              <a:schemeClr val="tx1"/>
            </a:solidFill>
          </a:ln>
        </p:spPr>
        <p:txBody>
          <a:bodyPr wrap="square" anchor="ctr">
            <a:normAutofit/>
          </a:bodyPr>
          <a:lstStyle/>
          <a:p>
            <a:pPr algn="ctr"/>
            <a:r>
              <a:rPr lang="en-US" sz="2800"/>
              <a:t>Cartilage of the Skeleton</a:t>
            </a: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643468" y="2512146"/>
            <a:ext cx="3363974" cy="3415623"/>
          </a:xfrm>
        </p:spPr>
        <p:txBody>
          <a:bodyPr>
            <a:normAutofit/>
          </a:bodyPr>
          <a:lstStyle/>
          <a:p>
            <a:pPr marL="0" indent="0">
              <a:buNone/>
            </a:pPr>
            <a:r>
              <a:rPr lang="en-US" sz="2000" dirty="0">
                <a:latin typeface="Aharoni" panose="02010803020104030203" pitchFamily="2" charset="-79"/>
                <a:cs typeface="Aharoni" panose="02010803020104030203" pitchFamily="2" charset="-79"/>
              </a:rPr>
              <a:t>Cartilage is divided into 3 types;</a:t>
            </a:r>
          </a:p>
          <a:p>
            <a:pPr marL="457200" lvl="1" indent="0">
              <a:buNone/>
            </a:pPr>
            <a:r>
              <a:rPr lang="en-US" sz="2000" dirty="0">
                <a:latin typeface="Aharoni" panose="02010803020104030203" pitchFamily="2" charset="-79"/>
                <a:cs typeface="Aharoni" panose="02010803020104030203" pitchFamily="2" charset="-79"/>
              </a:rPr>
              <a:t>1) Hyaline cartilage</a:t>
            </a:r>
          </a:p>
          <a:p>
            <a:pPr marL="457200" lvl="1" indent="0">
              <a:buNone/>
            </a:pPr>
            <a:r>
              <a:rPr lang="en-US" sz="2000" dirty="0">
                <a:latin typeface="Aharoni" panose="02010803020104030203" pitchFamily="2" charset="-79"/>
                <a:cs typeface="Aharoni" panose="02010803020104030203" pitchFamily="2" charset="-79"/>
              </a:rPr>
              <a:t>2) Elastic cartilage</a:t>
            </a:r>
          </a:p>
          <a:p>
            <a:pPr marL="457200" lvl="1" indent="0">
              <a:buNone/>
            </a:pPr>
            <a:r>
              <a:rPr lang="en-US" sz="2000" dirty="0">
                <a:latin typeface="Aharoni" panose="02010803020104030203" pitchFamily="2" charset="-79"/>
                <a:cs typeface="Aharoni" panose="02010803020104030203" pitchFamily="2" charset="-79"/>
              </a:rPr>
              <a:t>3) Fibrocartilage</a:t>
            </a:r>
          </a:p>
          <a:p>
            <a:endParaRPr lang="en-US" sz="2000" dirty="0">
              <a:latin typeface="Aharoni" panose="02010803020104030203" pitchFamily="2" charset="-79"/>
              <a:cs typeface="Aharoni" panose="02010803020104030203" pitchFamily="2" charset="-79"/>
            </a:endParaRPr>
          </a:p>
        </p:txBody>
      </p:sp>
      <p:pic>
        <p:nvPicPr>
          <p:cNvPr id="4" name="Picture 6" descr="Picture">
            <a:extLst>
              <a:ext uri="{FF2B5EF4-FFF2-40B4-BE49-F238E27FC236}">
                <a16:creationId xmlns:a16="http://schemas.microsoft.com/office/drawing/2014/main" id="{771C4E44-6375-421F-9E0F-610A428869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7763" y="2129667"/>
            <a:ext cx="6250769" cy="243779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AF88621-DAF8-4021-8691-A09D8435848E}"/>
              </a:ext>
            </a:extLst>
          </p:cNvPr>
          <p:cNvSpPr/>
          <p:nvPr/>
        </p:nvSpPr>
        <p:spPr>
          <a:xfrm>
            <a:off x="334730" y="4345854"/>
            <a:ext cx="3981450" cy="22467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Hyaline, elastic, and fibrocartilage provide the initial structure that forms the developing skeleton. </a:t>
            </a:r>
          </a:p>
        </p:txBody>
      </p:sp>
    </p:spTree>
    <p:extLst>
      <p:ext uri="{BB962C8B-B14F-4D97-AF65-F5344CB8AC3E}">
        <p14:creationId xmlns:p14="http://schemas.microsoft.com/office/powerpoint/2010/main" val="2707382959"/>
      </p:ext>
    </p:extLst>
  </p:cSld>
  <p:clrMapOvr>
    <a:overrideClrMapping bg1="dk1" tx1="lt1" bg2="dk2" tx2="lt2" accent1="accent1" accent2="accent2" accent3="accent3" accent4="accent4" accent5="accent5" accent6="accent6" hlink="hlink" folHlink="folHlink"/>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5" descr="Picture">
            <a:extLst>
              <a:ext uri="{FF2B5EF4-FFF2-40B4-BE49-F238E27FC236}">
                <a16:creationId xmlns:a16="http://schemas.microsoft.com/office/drawing/2014/main" id="{4CF562EF-B485-4103-966B-36BE474D77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491813" y="643467"/>
            <a:ext cx="920837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4155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6" descr="Picture">
            <a:extLst>
              <a:ext uri="{FF2B5EF4-FFF2-40B4-BE49-F238E27FC236}">
                <a16:creationId xmlns:a16="http://schemas.microsoft.com/office/drawing/2014/main" id="{E16316B6-F3A9-4642-BCAB-449F579AF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50"/>
          <a:stretch/>
        </p:blipFill>
        <p:spPr bwMode="auto">
          <a:xfrm>
            <a:off x="-1" y="10"/>
            <a:ext cx="12192001" cy="46669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804998" y="4551037"/>
            <a:ext cx="5021782" cy="1509931"/>
          </a:xfrm>
        </p:spPr>
        <p:txBody>
          <a:bodyPr>
            <a:normAutofit/>
          </a:bodyPr>
          <a:lstStyle/>
          <a:p>
            <a:r>
              <a:rPr lang="en-US" sz="4000" b="1">
                <a:solidFill>
                  <a:srgbClr val="000000"/>
                </a:solidFill>
              </a:rPr>
              <a:t>Chondrocytes</a:t>
            </a:r>
            <a:endParaRPr lang="en-US" sz="4000">
              <a:solidFill>
                <a:srgbClr val="000000"/>
              </a:solidFill>
            </a:endParaRP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4676775" y="4551037"/>
            <a:ext cx="6719883" cy="2049788"/>
          </a:xfrm>
        </p:spPr>
        <p:txBody>
          <a:bodyPr anchor="ctr">
            <a:normAutofit lnSpcReduction="10000"/>
          </a:bodyPr>
          <a:lstStyle/>
          <a:p>
            <a:pPr marL="0" indent="0">
              <a:buNone/>
            </a:pPr>
            <a:r>
              <a:rPr lang="en-US" dirty="0">
                <a:solidFill>
                  <a:srgbClr val="000000"/>
                </a:solidFill>
              </a:rPr>
              <a:t>All three types of cartilage have the following characteristics:</a:t>
            </a:r>
          </a:p>
          <a:p>
            <a:r>
              <a:rPr lang="en-US" dirty="0">
                <a:solidFill>
                  <a:srgbClr val="000000"/>
                </a:solidFill>
              </a:rPr>
              <a:t>Consisting of chondrocytes and a matrix of collagen fibers and elastic fibers within a water-rich, gel-like ground substance. </a:t>
            </a: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24209418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966952" y="1204108"/>
            <a:ext cx="2669406" cy="1781175"/>
          </a:xfrm>
        </p:spPr>
        <p:txBody>
          <a:bodyPr>
            <a:normAutofit/>
          </a:bodyPr>
          <a:lstStyle/>
          <a:p>
            <a:r>
              <a:rPr lang="en-US" sz="3000" b="1" dirty="0">
                <a:solidFill>
                  <a:srgbClr val="FFFFFF"/>
                </a:solidFill>
              </a:rPr>
              <a:t>Cartilage of the Skeleton: ELASTIC CARTILAGE</a:t>
            </a: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448040" y="3236891"/>
            <a:ext cx="3881274" cy="3312370"/>
          </a:xfrm>
        </p:spPr>
        <p:txBody>
          <a:bodyPr>
            <a:normAutofit/>
          </a:bodyPr>
          <a:lstStyle/>
          <a:p>
            <a:pPr marL="0" indent="0">
              <a:buNone/>
            </a:pPr>
            <a:endParaRPr lang="en-US" b="1" dirty="0"/>
          </a:p>
          <a:p>
            <a:r>
              <a:rPr lang="en-US" b="1" dirty="0"/>
              <a:t>In elastic cartilage the cells are closer together creating less intercellular space. </a:t>
            </a:r>
          </a:p>
          <a:p>
            <a:pPr marL="0" indent="0">
              <a:buNone/>
            </a:pPr>
            <a:endParaRPr lang="en-US" b="1" dirty="0"/>
          </a:p>
        </p:txBody>
      </p:sp>
      <p:pic>
        <p:nvPicPr>
          <p:cNvPr id="4" name="Picture 17" descr="Picture">
            <a:extLst>
              <a:ext uri="{FF2B5EF4-FFF2-40B4-BE49-F238E27FC236}">
                <a16:creationId xmlns:a16="http://schemas.microsoft.com/office/drawing/2014/main" id="{B462AF66-B074-42DE-892A-1155DC1FC78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2102" y="1106512"/>
            <a:ext cx="6903723" cy="4521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0760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CE2564-FD9D-43C1-AC8C-C4F12C657CC1}"/>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b="12791"/>
          <a:stretch/>
        </p:blipFill>
        <p:spPr>
          <a:xfrm>
            <a:off x="-1" y="10"/>
            <a:ext cx="12192000" cy="6857990"/>
          </a:xfrm>
          <a:prstGeom prst="rect">
            <a:avLst/>
          </a:prstGeom>
        </p:spPr>
      </p:pic>
      <p:sp>
        <p:nvSpPr>
          <p:cNvPr id="1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709448" y="1913950"/>
            <a:ext cx="4204137" cy="1342754"/>
          </a:xfrm>
        </p:spPr>
        <p:txBody>
          <a:bodyPr>
            <a:normAutofit/>
          </a:bodyPr>
          <a:lstStyle/>
          <a:p>
            <a:pPr algn="ctr"/>
            <a:r>
              <a:rPr lang="en-US" sz="3100" b="1"/>
              <a:t>Cartilage of the Skeleton: ELASTIC CARTILAGE</a:t>
            </a:r>
          </a:p>
        </p:txBody>
      </p:sp>
      <p:cxnSp>
        <p:nvCxnSpPr>
          <p:cNvPr id="18" name="Straight Connector 17">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525515" y="3875313"/>
            <a:ext cx="5100221" cy="2699657"/>
          </a:xfrm>
        </p:spPr>
        <p:txBody>
          <a:bodyPr anchor="ctr">
            <a:normAutofit fontScale="92500"/>
          </a:bodyPr>
          <a:lstStyle/>
          <a:p>
            <a:pPr marL="0" indent="0">
              <a:buNone/>
            </a:pPr>
            <a:r>
              <a:rPr lang="en-US" sz="3600" b="1" dirty="0"/>
              <a:t>Elastic cartilages are similar to hyaline cartilages, with the exception of the addition of elastin fibers to the extracellular matrix. </a:t>
            </a:r>
          </a:p>
        </p:txBody>
      </p:sp>
    </p:spTree>
    <p:extLst>
      <p:ext uri="{BB962C8B-B14F-4D97-AF65-F5344CB8AC3E}">
        <p14:creationId xmlns:p14="http://schemas.microsoft.com/office/powerpoint/2010/main" val="387582351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762001" y="803325"/>
            <a:ext cx="5314536" cy="1325563"/>
          </a:xfrm>
        </p:spPr>
        <p:txBody>
          <a:bodyPr>
            <a:normAutofit/>
          </a:bodyPr>
          <a:lstStyle/>
          <a:p>
            <a:r>
              <a:rPr lang="en-US" sz="3700" b="1"/>
              <a:t>Cartilage of the Skeleton: ELASTIC CARTILAGE</a:t>
            </a: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762000" y="2279018"/>
            <a:ext cx="5314543" cy="3375920"/>
          </a:xfrm>
        </p:spPr>
        <p:txBody>
          <a:bodyPr anchor="t">
            <a:normAutofit lnSpcReduction="10000"/>
          </a:bodyPr>
          <a:lstStyle/>
          <a:p>
            <a:pPr marL="0" indent="0">
              <a:buNone/>
            </a:pPr>
            <a:r>
              <a:rPr lang="en-US" sz="3600" b="1" dirty="0"/>
              <a:t>Because of these additional elastin fibers, elastic cartilage has the added ability to stretch and is better able to withstand repetitive bending.</a:t>
            </a:r>
          </a:p>
          <a:p>
            <a:endParaRPr lang="en-US" sz="3600" b="1" dirty="0"/>
          </a:p>
        </p:txBody>
      </p:sp>
      <p:sp>
        <p:nvSpPr>
          <p:cNvPr id="27" name="Freeform: Shape 2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B61EA10-32F6-4CC6-89AE-ECEC564D954E}"/>
              </a:ext>
            </a:extLst>
          </p:cNvPr>
          <p:cNvPicPr>
            <a:picLocks noChangeAspect="1"/>
          </p:cNvPicPr>
          <p:nvPr/>
        </p:nvPicPr>
        <p:blipFill rotWithShape="1">
          <a:blip r:embed="rId2">
            <a:extLst>
              <a:ext uri="{28A0092B-C50C-407E-A947-70E740481C1C}">
                <a14:useLocalDpi xmlns:a14="http://schemas.microsoft.com/office/drawing/2010/main" val="0"/>
              </a:ext>
            </a:extLst>
          </a:blip>
          <a:srcRect l="21290" r="17844"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3810808040"/>
      </p:ext>
    </p:extLst>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Cartilage of the Skeleton: ELASTIC CARTILAGE</a:t>
            </a:r>
          </a:p>
        </p:txBody>
      </p:sp>
      <p:pic>
        <p:nvPicPr>
          <p:cNvPr id="6" name="Picture 5" descr="Picture">
            <a:extLst>
              <a:ext uri="{FF2B5EF4-FFF2-40B4-BE49-F238E27FC236}">
                <a16:creationId xmlns:a16="http://schemas.microsoft.com/office/drawing/2014/main" id="{627C0786-5558-48C8-B021-E45C350418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187" r="1" b="1"/>
          <a:stretch/>
        </p:blipFill>
        <p:spPr bwMode="auto">
          <a:xfrm>
            <a:off x="327547" y="209550"/>
            <a:ext cx="7058306" cy="421957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8029319" y="917725"/>
            <a:ext cx="3424739" cy="4852362"/>
          </a:xfrm>
        </p:spPr>
        <p:txBody>
          <a:bodyPr anchor="ctr">
            <a:normAutofit fontScale="92500" lnSpcReduction="10000"/>
          </a:bodyPr>
          <a:lstStyle/>
          <a:p>
            <a:r>
              <a:rPr lang="en-US" dirty="0">
                <a:solidFill>
                  <a:srgbClr val="FFFFFF"/>
                </a:solidFill>
              </a:rPr>
              <a:t>Elastic cartilage is the most rare form of cartilage and is </a:t>
            </a:r>
            <a:r>
              <a:rPr lang="en-US" b="1" u="sng" dirty="0">
                <a:ln w="10160">
                  <a:solidFill>
                    <a:schemeClr val="accent5"/>
                  </a:solidFill>
                  <a:prstDash val="solid"/>
                </a:ln>
                <a:solidFill>
                  <a:srgbClr val="FFFFFF"/>
                </a:solidFill>
                <a:effectLst>
                  <a:outerShdw blurRad="38100" dist="22860" dir="5400000" algn="tl" rotWithShape="0">
                    <a:srgbClr val="000000">
                      <a:alpha val="30000"/>
                    </a:srgbClr>
                  </a:outerShdw>
                </a:effectLst>
              </a:rPr>
              <a:t>found only in the external ear and the epiglottis. </a:t>
            </a:r>
          </a:p>
          <a:p>
            <a:pPr lvl="1"/>
            <a:r>
              <a:rPr lang="en-US" dirty="0">
                <a:solidFill>
                  <a:srgbClr val="FFFFFF"/>
                </a:solidFill>
              </a:rPr>
              <a:t>The epiglottis is the flap that folds down and closes off the opening to the trachea when we swallow, in an effort to prevent food from entering the airways by mistake. </a:t>
            </a:r>
          </a:p>
        </p:txBody>
      </p:sp>
      <p:sp>
        <p:nvSpPr>
          <p:cNvPr id="13" name="Rectangle: Rounded Corners 12">
            <a:extLst>
              <a:ext uri="{FF2B5EF4-FFF2-40B4-BE49-F238E27FC236}">
                <a16:creationId xmlns:a16="http://schemas.microsoft.com/office/drawing/2014/main" id="{2A7BB159-2635-4D6A-97B9-0DB64AA1A014}"/>
              </a:ext>
            </a:extLst>
          </p:cNvPr>
          <p:cNvSpPr/>
          <p:nvPr/>
        </p:nvSpPr>
        <p:spPr>
          <a:xfrm>
            <a:off x="3241583" y="3361508"/>
            <a:ext cx="1548131" cy="49081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098457C5-75BE-4930-8CF6-9AFB10048A66}"/>
              </a:ext>
            </a:extLst>
          </p:cNvPr>
          <p:cNvSpPr/>
          <p:nvPr/>
        </p:nvSpPr>
        <p:spPr>
          <a:xfrm>
            <a:off x="772704" y="209550"/>
            <a:ext cx="925468" cy="44359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1BA43C3B-071E-4A7B-B5CA-E01580A20916}"/>
              </a:ext>
            </a:extLst>
          </p:cNvPr>
          <p:cNvSpPr/>
          <p:nvPr/>
        </p:nvSpPr>
        <p:spPr>
          <a:xfrm>
            <a:off x="2983482" y="779961"/>
            <a:ext cx="1222757" cy="443593"/>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Epiglottis</a:t>
            </a:r>
          </a:p>
        </p:txBody>
      </p:sp>
      <p:cxnSp>
        <p:nvCxnSpPr>
          <p:cNvPr id="8" name="Straight Connector 7">
            <a:extLst>
              <a:ext uri="{FF2B5EF4-FFF2-40B4-BE49-F238E27FC236}">
                <a16:creationId xmlns:a16="http://schemas.microsoft.com/office/drawing/2014/main" id="{AF39A2A7-B3E5-4194-8C6B-E2F63082AB22}"/>
              </a:ext>
            </a:extLst>
          </p:cNvPr>
          <p:cNvCxnSpPr>
            <a:cxnSpLocks/>
          </p:cNvCxnSpPr>
          <p:nvPr/>
        </p:nvCxnSpPr>
        <p:spPr>
          <a:xfrm>
            <a:off x="2542903" y="779961"/>
            <a:ext cx="440579" cy="137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702809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8029319" y="917725"/>
            <a:ext cx="3424739" cy="4852362"/>
          </a:xfrm>
        </p:spPr>
        <p:txBody>
          <a:bodyPr anchor="ctr">
            <a:normAutofit/>
          </a:bodyPr>
          <a:lstStyle/>
          <a:p>
            <a:r>
              <a:rPr lang="en-US" dirty="0">
                <a:solidFill>
                  <a:srgbClr val="FFFFFF"/>
                </a:solidFill>
              </a:rPr>
              <a:t>This gif shows the action of the epiglottis. When a person swallows, the epiglottis is positioned over the opening to the trachea to prevent food from entering the airways.</a:t>
            </a:r>
          </a:p>
          <a:p>
            <a:endParaRPr lang="en-US" dirty="0">
              <a:solidFill>
                <a:srgbClr val="FFFFFF"/>
              </a:solidFill>
            </a:endParaRPr>
          </a:p>
          <a:p>
            <a:pPr marL="0" indent="0">
              <a:buNone/>
            </a:pPr>
            <a:endParaRPr lang="en-US" dirty="0">
              <a:solidFill>
                <a:srgbClr val="FFFFFF"/>
              </a:solidFill>
            </a:endParaRPr>
          </a:p>
        </p:txBody>
      </p:sp>
      <p:pic>
        <p:nvPicPr>
          <p:cNvPr id="13" name="Picture 12">
            <a:extLst>
              <a:ext uri="{FF2B5EF4-FFF2-40B4-BE49-F238E27FC236}">
                <a16:creationId xmlns:a16="http://schemas.microsoft.com/office/drawing/2014/main" id="{93CFA93C-7E0A-488A-A5A6-B50C4E7E7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92" y="77321"/>
            <a:ext cx="7538614" cy="5375725"/>
          </a:xfrm>
          <a:prstGeom prst="rect">
            <a:avLst/>
          </a:prstGeom>
        </p:spPr>
      </p:pic>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156755" y="5453046"/>
            <a:ext cx="11476894" cy="1011228"/>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b="1" dirty="0">
                <a:solidFill>
                  <a:srgbClr val="FFFFFF"/>
                </a:solidFill>
              </a:rPr>
              <a:t>Cartilage of the Skeleton: ELASTIC CARTILAGE</a:t>
            </a:r>
          </a:p>
        </p:txBody>
      </p:sp>
    </p:spTree>
    <p:extLst>
      <p:ext uri="{BB962C8B-B14F-4D97-AF65-F5344CB8AC3E}">
        <p14:creationId xmlns:p14="http://schemas.microsoft.com/office/powerpoint/2010/main" val="125751253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24AB6-8F3C-4749-8A4B-764548BCB7D1}"/>
              </a:ext>
            </a:extLst>
          </p:cNvPr>
          <p:cNvSpPr>
            <a:spLocks noGrp="1"/>
          </p:cNvSpPr>
          <p:nvPr>
            <p:ph type="title"/>
          </p:nvPr>
        </p:nvSpPr>
        <p:spPr>
          <a:xfrm>
            <a:off x="8174735" y="640081"/>
            <a:ext cx="3377183" cy="3708895"/>
          </a:xfrm>
          <a:noFill/>
        </p:spPr>
        <p:txBody>
          <a:bodyPr vert="horz" lIns="91440" tIns="45720" rIns="91440" bIns="45720" rtlCol="0" anchor="b">
            <a:normAutofit/>
          </a:bodyPr>
          <a:lstStyle/>
          <a:p>
            <a:r>
              <a:rPr lang="en-US" b="1"/>
              <a:t>Cartilage of the Skeleton: HYALINE CARTILAGE</a:t>
            </a:r>
          </a:p>
        </p:txBody>
      </p:sp>
      <p:sp>
        <p:nvSpPr>
          <p:cNvPr id="3" name="Content Placeholder 2">
            <a:extLst>
              <a:ext uri="{FF2B5EF4-FFF2-40B4-BE49-F238E27FC236}">
                <a16:creationId xmlns:a16="http://schemas.microsoft.com/office/drawing/2014/main" id="{92720FF6-C913-4D2F-AA8D-6890360C1B59}"/>
              </a:ext>
            </a:extLst>
          </p:cNvPr>
          <p:cNvSpPr>
            <a:spLocks noGrp="1"/>
          </p:cNvSpPr>
          <p:nvPr>
            <p:ph idx="1"/>
          </p:nvPr>
        </p:nvSpPr>
        <p:spPr>
          <a:xfrm>
            <a:off x="8174735" y="4571999"/>
            <a:ext cx="3377184" cy="1645921"/>
          </a:xfrm>
          <a:noFill/>
        </p:spPr>
        <p:txBody>
          <a:bodyPr vert="horz" lIns="91440" tIns="45720" rIns="91440" bIns="45720" rtlCol="0">
            <a:normAutofit/>
          </a:bodyPr>
          <a:lstStyle/>
          <a:p>
            <a:pPr marL="0" indent="0">
              <a:buNone/>
            </a:pPr>
            <a:r>
              <a:rPr lang="en-US" sz="2000" b="1"/>
              <a:t>Hyaline cartilage has fewer cells than elastic cartilage; there is more intercellular space. </a:t>
            </a:r>
          </a:p>
        </p:txBody>
      </p:sp>
      <p:pic>
        <p:nvPicPr>
          <p:cNvPr id="4" name="Picture 14" descr="Picture">
            <a:extLst>
              <a:ext uri="{FF2B5EF4-FFF2-40B4-BE49-F238E27FC236}">
                <a16:creationId xmlns:a16="http://schemas.microsoft.com/office/drawing/2014/main" id="{5FD0252D-0F69-433C-A3F4-74EAB671B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31" b="-1"/>
          <a:stretch/>
        </p:blipFill>
        <p:spPr bwMode="auto">
          <a:xfrm>
            <a:off x="20" y="10"/>
            <a:ext cx="7534636"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35061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41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667421-2157-4FF4-8503-7DBE8EECEB8B}"/>
              </a:ext>
            </a:extLst>
          </p:cNvPr>
          <p:cNvSpPr>
            <a:spLocks noGrp="1"/>
          </p:cNvSpPr>
          <p:nvPr>
            <p:ph type="title"/>
          </p:nvPr>
        </p:nvSpPr>
        <p:spPr>
          <a:xfrm>
            <a:off x="454588" y="4741528"/>
            <a:ext cx="6594189" cy="1625210"/>
          </a:xfrm>
        </p:spPr>
        <p:txBody>
          <a:bodyPr>
            <a:normAutofit/>
          </a:bodyPr>
          <a:lstStyle/>
          <a:p>
            <a:pPr algn="r"/>
            <a:r>
              <a:rPr lang="en-US">
                <a:solidFill>
                  <a:srgbClr val="FFFFFF"/>
                </a:solidFill>
              </a:rPr>
              <a:t>Hyaline cartilage</a:t>
            </a:r>
          </a:p>
        </p:txBody>
      </p:sp>
      <p:pic>
        <p:nvPicPr>
          <p:cNvPr id="11" name="Picture 10" descr="Picture">
            <a:extLst>
              <a:ext uri="{FF2B5EF4-FFF2-40B4-BE49-F238E27FC236}">
                <a16:creationId xmlns:a16="http://schemas.microsoft.com/office/drawing/2014/main" id="{F3A9282B-E4B0-4E0C-9147-448BEB9F85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807" r="1" b="1"/>
          <a:stretch/>
        </p:blipFill>
        <p:spPr bwMode="auto">
          <a:xfrm>
            <a:off x="327547" y="193346"/>
            <a:ext cx="7058306" cy="423577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ED4F605-3AEB-4A05-A695-5E2F8704E4A1}"/>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Hyaline cartilage makes up the...</a:t>
            </a:r>
          </a:p>
          <a:p>
            <a:pPr lvl="1"/>
            <a:r>
              <a:rPr lang="en-US" sz="2000">
                <a:solidFill>
                  <a:srgbClr val="FFFFFF"/>
                </a:solidFill>
              </a:rPr>
              <a:t>​Articulate cartilage (cartilage of the joints) </a:t>
            </a:r>
          </a:p>
          <a:p>
            <a:pPr lvl="1"/>
            <a:r>
              <a:rPr lang="en-US" sz="2000">
                <a:solidFill>
                  <a:srgbClr val="FFFFFF"/>
                </a:solidFill>
              </a:rPr>
              <a:t>Costal cartilages (connects ribs to sternum)</a:t>
            </a:r>
          </a:p>
          <a:p>
            <a:pPr lvl="1"/>
            <a:r>
              <a:rPr lang="en-US" sz="2000">
                <a:solidFill>
                  <a:srgbClr val="FFFFFF"/>
                </a:solidFill>
              </a:rPr>
              <a:t>Respiratory Cartilages (larynx, reinforces air passageways) </a:t>
            </a:r>
          </a:p>
          <a:p>
            <a:pPr lvl="1"/>
            <a:r>
              <a:rPr lang="en-US" sz="2000">
                <a:solidFill>
                  <a:srgbClr val="FFFFFF"/>
                </a:solidFill>
              </a:rPr>
              <a:t>Nasal Cartilage (supports external structure of the nose)</a:t>
            </a:r>
          </a:p>
          <a:p>
            <a:endParaRPr lang="en-US" sz="2000">
              <a:solidFill>
                <a:srgbClr val="FFFFFF"/>
              </a:solidFill>
            </a:endParaRPr>
          </a:p>
        </p:txBody>
      </p:sp>
      <p:sp>
        <p:nvSpPr>
          <p:cNvPr id="4" name="Rectangle: Rounded Corners 3">
            <a:extLst>
              <a:ext uri="{FF2B5EF4-FFF2-40B4-BE49-F238E27FC236}">
                <a16:creationId xmlns:a16="http://schemas.microsoft.com/office/drawing/2014/main" id="{E777DA7F-A0EF-4D0D-B4F9-D4C13A323A03}"/>
              </a:ext>
            </a:extLst>
          </p:cNvPr>
          <p:cNvSpPr/>
          <p:nvPr/>
        </p:nvSpPr>
        <p:spPr>
          <a:xfrm>
            <a:off x="3268354" y="2769326"/>
            <a:ext cx="1538777" cy="57458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ECBE07FD-A84D-4FC5-8E2A-B2353F4CCED1}"/>
              </a:ext>
            </a:extLst>
          </p:cNvPr>
          <p:cNvSpPr/>
          <p:nvPr/>
        </p:nvSpPr>
        <p:spPr>
          <a:xfrm>
            <a:off x="3568799" y="1684107"/>
            <a:ext cx="1538777" cy="57458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A7494E34-A939-4B1D-8CF7-8CB402A61B4D}"/>
              </a:ext>
            </a:extLst>
          </p:cNvPr>
          <p:cNvSpPr/>
          <p:nvPr/>
        </p:nvSpPr>
        <p:spPr>
          <a:xfrm>
            <a:off x="503804" y="886058"/>
            <a:ext cx="846025" cy="57458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62B15476-145B-4F4D-9299-577C3DBDF122}"/>
              </a:ext>
            </a:extLst>
          </p:cNvPr>
          <p:cNvSpPr/>
          <p:nvPr/>
        </p:nvSpPr>
        <p:spPr>
          <a:xfrm>
            <a:off x="3268354" y="193346"/>
            <a:ext cx="846025" cy="57458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051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0B74B5-7B9D-4909-98D1-124F0EE25EDA}"/>
              </a:ext>
            </a:extLst>
          </p:cNvPr>
          <p:cNvSpPr>
            <a:spLocks noGrp="1"/>
          </p:cNvSpPr>
          <p:nvPr>
            <p:ph type="title"/>
          </p:nvPr>
        </p:nvSpPr>
        <p:spPr>
          <a:xfrm>
            <a:off x="863029" y="1012004"/>
            <a:ext cx="3416158" cy="4795408"/>
          </a:xfrm>
        </p:spPr>
        <p:txBody>
          <a:bodyPr>
            <a:normAutofit/>
          </a:bodyPr>
          <a:lstStyle/>
          <a:p>
            <a:r>
              <a:rPr lang="en-US" sz="4100">
                <a:solidFill>
                  <a:srgbClr val="FFFFFF"/>
                </a:solidFill>
              </a:rPr>
              <a:t>Special Characteristics of Epithelia:</a:t>
            </a:r>
            <a:br>
              <a:rPr lang="en-US" sz="4100">
                <a:solidFill>
                  <a:srgbClr val="FFFFFF"/>
                </a:solidFill>
              </a:rPr>
            </a:br>
            <a:r>
              <a:rPr lang="en-US" sz="4100" b="1">
                <a:solidFill>
                  <a:srgbClr val="FFFFFF"/>
                </a:solidFill>
              </a:rPr>
              <a:t> POLARITY</a:t>
            </a:r>
            <a:endParaRPr lang="en-US" sz="4100">
              <a:solidFill>
                <a:srgbClr val="FFFFFF"/>
              </a:solidFill>
            </a:endParaRPr>
          </a:p>
        </p:txBody>
      </p:sp>
      <p:graphicFrame>
        <p:nvGraphicFramePr>
          <p:cNvPr id="5" name="Content Placeholder 2">
            <a:extLst>
              <a:ext uri="{FF2B5EF4-FFF2-40B4-BE49-F238E27FC236}">
                <a16:creationId xmlns:a16="http://schemas.microsoft.com/office/drawing/2014/main" id="{3A28B2D9-C98D-41CE-A426-05660EC92580}"/>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48343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B77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E667421-2157-4FF4-8503-7DBE8EECEB8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a:solidFill>
                  <a:srgbClr val="FFFFFF"/>
                </a:solidFill>
              </a:rPr>
              <a:t>Hyaline cartilage</a:t>
            </a:r>
          </a:p>
        </p:txBody>
      </p:sp>
      <p:pic>
        <p:nvPicPr>
          <p:cNvPr id="8" name="Picture 25" descr="Picture">
            <a:extLst>
              <a:ext uri="{FF2B5EF4-FFF2-40B4-BE49-F238E27FC236}">
                <a16:creationId xmlns:a16="http://schemas.microsoft.com/office/drawing/2014/main" id="{836D8D19-194C-4970-AE42-C239EE42B7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14875" y="427554"/>
            <a:ext cx="6086689" cy="30911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ED4F605-3AEB-4A05-A695-5E2F8704E4A1}"/>
              </a:ext>
            </a:extLst>
          </p:cNvPr>
          <p:cNvSpPr>
            <a:spLocks noGrp="1"/>
          </p:cNvSpPr>
          <p:nvPr>
            <p:ph idx="1"/>
          </p:nvPr>
        </p:nvSpPr>
        <p:spPr>
          <a:xfrm>
            <a:off x="4038600" y="3667124"/>
            <a:ext cx="7458890" cy="2743199"/>
          </a:xfrm>
        </p:spPr>
        <p:txBody>
          <a:bodyPr>
            <a:normAutofit lnSpcReduction="10000"/>
          </a:bodyPr>
          <a:lstStyle/>
          <a:p>
            <a:r>
              <a:rPr lang="en-US" b="1" dirty="0"/>
              <a:t>The majority of our cartilage is hyaline cartilage. ​Hyaline cartilage covers the ends of long bones as the "articular cartilage" of the joints.  </a:t>
            </a:r>
          </a:p>
          <a:p>
            <a:r>
              <a:rPr lang="en-US" b="1" dirty="0"/>
              <a:t>The chondrocytes is hyaline cartilage are spherical. </a:t>
            </a:r>
          </a:p>
          <a:p>
            <a:r>
              <a:rPr lang="en-US" b="1" dirty="0"/>
              <a:t>The matrix only has collagen fibers (no elastin). </a:t>
            </a:r>
          </a:p>
          <a:p>
            <a:endParaRPr lang="en-US" b="1" dirty="0"/>
          </a:p>
        </p:txBody>
      </p:sp>
    </p:spTree>
    <p:extLst>
      <p:ext uri="{BB962C8B-B14F-4D97-AF65-F5344CB8AC3E}">
        <p14:creationId xmlns:p14="http://schemas.microsoft.com/office/powerpoint/2010/main" val="12931271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9A3BF-AABD-4C90-88EA-A0F0CC4BDE41}"/>
              </a:ext>
            </a:extLst>
          </p:cNvPr>
          <p:cNvSpPr>
            <a:spLocks noGrp="1"/>
          </p:cNvSpPr>
          <p:nvPr>
            <p:ph type="title"/>
          </p:nvPr>
        </p:nvSpPr>
        <p:spPr/>
        <p:txBody>
          <a:bodyPr/>
          <a:lstStyle/>
          <a:p>
            <a:r>
              <a:rPr lang="en-US" dirty="0"/>
              <a:t>​Cartilage</a:t>
            </a:r>
          </a:p>
        </p:txBody>
      </p:sp>
      <p:sp>
        <p:nvSpPr>
          <p:cNvPr id="3" name="Content Placeholder 2">
            <a:extLst>
              <a:ext uri="{FF2B5EF4-FFF2-40B4-BE49-F238E27FC236}">
                <a16:creationId xmlns:a16="http://schemas.microsoft.com/office/drawing/2014/main" id="{3EBC29A9-4E02-4EB7-83D5-6356C1CBF0D6}"/>
              </a:ext>
            </a:extLst>
          </p:cNvPr>
          <p:cNvSpPr>
            <a:spLocks noGrp="1"/>
          </p:cNvSpPr>
          <p:nvPr>
            <p:ph idx="1"/>
          </p:nvPr>
        </p:nvSpPr>
        <p:spPr/>
        <p:txBody>
          <a:bodyPr>
            <a:normAutofit/>
          </a:bodyPr>
          <a:lstStyle/>
          <a:p>
            <a:endParaRPr lang="en-US" dirty="0"/>
          </a:p>
          <a:p>
            <a:r>
              <a:rPr lang="en-US" dirty="0"/>
              <a:t>​Ossification or osteogenesis is the process of laying new bone material by cells called osteoblasts.</a:t>
            </a:r>
          </a:p>
          <a:p>
            <a:r>
              <a:rPr lang="en-US" dirty="0"/>
              <a:t>At birth, a newborn baby has over 300 bones, while on average an adult human has 206 bones.</a:t>
            </a:r>
          </a:p>
          <a:p>
            <a:r>
              <a:rPr lang="en-US" dirty="0"/>
              <a:t>Ossification or osteogenesis is the process of generating new bone material by precursor cells called osteoblasts.</a:t>
            </a:r>
          </a:p>
        </p:txBody>
      </p:sp>
    </p:spTree>
    <p:extLst>
      <p:ext uri="{BB962C8B-B14F-4D97-AF65-F5344CB8AC3E}">
        <p14:creationId xmlns:p14="http://schemas.microsoft.com/office/powerpoint/2010/main" val="4461981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39812-715E-4BEC-A5FE-42C779D5791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A5BBCF8-B173-47A0-8A2B-81A4D24239CA}"/>
              </a:ext>
            </a:extLst>
          </p:cNvPr>
          <p:cNvSpPr>
            <a:spLocks noGrp="1"/>
          </p:cNvSpPr>
          <p:nvPr>
            <p:ph type="subTitle" idx="1"/>
          </p:nvPr>
        </p:nvSpPr>
        <p:spPr/>
        <p:txBody>
          <a:bodyPr/>
          <a:lstStyle/>
          <a:p>
            <a:endParaRPr lang="en-US"/>
          </a:p>
        </p:txBody>
      </p:sp>
      <p:graphicFrame>
        <p:nvGraphicFramePr>
          <p:cNvPr id="4" name="Table 3">
            <a:extLst>
              <a:ext uri="{FF2B5EF4-FFF2-40B4-BE49-F238E27FC236}">
                <a16:creationId xmlns:a16="http://schemas.microsoft.com/office/drawing/2014/main" id="{C096C0B2-0F2F-4814-9A6C-BAA5E6D1C3C7}"/>
              </a:ext>
            </a:extLst>
          </p:cNvPr>
          <p:cNvGraphicFramePr>
            <a:graphicFrameLocks noGrp="1"/>
          </p:cNvGraphicFramePr>
          <p:nvPr/>
        </p:nvGraphicFramePr>
        <p:xfrm>
          <a:off x="838200" y="3825729"/>
          <a:ext cx="10515600" cy="351130"/>
        </p:xfrm>
        <a:graphic>
          <a:graphicData uri="http://schemas.openxmlformats.org/drawingml/2006/table">
            <a:tbl>
              <a:tblPr/>
              <a:tblGrid>
                <a:gridCol w="7585220">
                  <a:extLst>
                    <a:ext uri="{9D8B030D-6E8A-4147-A177-3AD203B41FA5}">
                      <a16:colId xmlns:a16="http://schemas.microsoft.com/office/drawing/2014/main" val="3859141399"/>
                    </a:ext>
                  </a:extLst>
                </a:gridCol>
                <a:gridCol w="2930380">
                  <a:extLst>
                    <a:ext uri="{9D8B030D-6E8A-4147-A177-3AD203B41FA5}">
                      <a16:colId xmlns:a16="http://schemas.microsoft.com/office/drawing/2014/main" val="305781741"/>
                    </a:ext>
                  </a:extLst>
                </a:gridCol>
              </a:tblGrid>
              <a:tr h="351130">
                <a:tc>
                  <a:txBody>
                    <a:bodyPr/>
                    <a:lstStyle/>
                    <a:p>
                      <a:pPr algn="ctr" fontAlgn="t"/>
                      <a:r>
                        <a:rPr lang="en-US" sz="1700" b="1">
                          <a:solidFill>
                            <a:srgbClr val="FFFFFF"/>
                          </a:solidFill>
                          <a:effectLst/>
                          <a:latin typeface="Roboto"/>
                        </a:rPr>
                        <a:t>​Cartilage</a:t>
                      </a:r>
                      <a:endParaRPr lang="en-US" sz="1700" b="0">
                        <a:solidFill>
                          <a:srgbClr val="FFFFFF"/>
                        </a:solidFill>
                        <a:effectLst/>
                        <a:latin typeface="Roboto"/>
                      </a:endParaRPr>
                    </a:p>
                  </a:txBody>
                  <a:tcPr marL="137160" marR="137160" marT="43891" marB="43891">
                    <a:lnL>
                      <a:noFill/>
                    </a:lnL>
                    <a:lnR>
                      <a:noFill/>
                    </a:lnR>
                    <a:lnT>
                      <a:noFill/>
                    </a:lnT>
                    <a:lnB>
                      <a:noFill/>
                    </a:lnB>
                  </a:tcPr>
                </a:tc>
                <a:tc>
                  <a:txBody>
                    <a:bodyPr/>
                    <a:lstStyle/>
                    <a:p>
                      <a:pPr fontAlgn="t"/>
                      <a:endParaRPr lang="en-US" sz="1700">
                        <a:effectLst/>
                      </a:endParaRPr>
                    </a:p>
                  </a:txBody>
                  <a:tcPr marL="137160" marR="137160" marT="43891" marB="43891">
                    <a:lnL>
                      <a:noFill/>
                    </a:lnL>
                    <a:lnR>
                      <a:noFill/>
                    </a:lnR>
                    <a:lnT>
                      <a:noFill/>
                    </a:lnT>
                    <a:lnB>
                      <a:noFill/>
                    </a:lnB>
                  </a:tcPr>
                </a:tc>
                <a:extLst>
                  <a:ext uri="{0D108BD9-81ED-4DB2-BD59-A6C34878D82A}">
                    <a16:rowId xmlns:a16="http://schemas.microsoft.com/office/drawing/2014/main" val="1493766120"/>
                  </a:ext>
                </a:extLst>
              </a:tr>
            </a:tbl>
          </a:graphicData>
        </a:graphic>
      </p:graphicFrame>
      <p:graphicFrame>
        <p:nvGraphicFramePr>
          <p:cNvPr id="5" name="Table 4">
            <a:extLst>
              <a:ext uri="{FF2B5EF4-FFF2-40B4-BE49-F238E27FC236}">
                <a16:creationId xmlns:a16="http://schemas.microsoft.com/office/drawing/2014/main" id="{5F7AC2D7-FAF9-4B29-ACF8-7FE8BB4C42D4}"/>
              </a:ext>
            </a:extLst>
          </p:cNvPr>
          <p:cNvGraphicFramePr>
            <a:graphicFrameLocks noGrp="1"/>
          </p:cNvGraphicFramePr>
          <p:nvPr/>
        </p:nvGraphicFramePr>
        <p:xfrm>
          <a:off x="838200" y="2377319"/>
          <a:ext cx="10515600" cy="3247949"/>
        </p:xfrm>
        <a:graphic>
          <a:graphicData uri="http://schemas.openxmlformats.org/drawingml/2006/table">
            <a:tbl>
              <a:tblPr/>
              <a:tblGrid>
                <a:gridCol w="5257800">
                  <a:extLst>
                    <a:ext uri="{9D8B030D-6E8A-4147-A177-3AD203B41FA5}">
                      <a16:colId xmlns:a16="http://schemas.microsoft.com/office/drawing/2014/main" val="1545413740"/>
                    </a:ext>
                  </a:extLst>
                </a:gridCol>
                <a:gridCol w="5257800">
                  <a:extLst>
                    <a:ext uri="{9D8B030D-6E8A-4147-A177-3AD203B41FA5}">
                      <a16:colId xmlns:a16="http://schemas.microsoft.com/office/drawing/2014/main" val="3664298132"/>
                    </a:ext>
                  </a:extLst>
                </a:gridCol>
              </a:tblGrid>
              <a:tr h="3247949">
                <a:tc>
                  <a:txBody>
                    <a:bodyPr/>
                    <a:lstStyle/>
                    <a:p>
                      <a:pPr algn="l" fontAlgn="t">
                        <a:buFont typeface="+mj-lt"/>
                        <a:buAutoNum type="arabicPeriod"/>
                      </a:pPr>
                      <a:r>
                        <a:rPr lang="en-US" sz="1700" b="1">
                          <a:effectLst/>
                          <a:latin typeface="Roboto"/>
                        </a:rPr>
                        <a:t>Primary cell type = chondrocytes</a:t>
                      </a:r>
                      <a:endParaRPr lang="en-US" sz="1700" b="0">
                        <a:effectLst/>
                        <a:latin typeface="Roboto"/>
                      </a:endParaRPr>
                    </a:p>
                    <a:p>
                      <a:pPr algn="l" fontAlgn="t">
                        <a:buFont typeface="+mj-lt"/>
                        <a:buAutoNum type="arabicPeriod"/>
                      </a:pPr>
                      <a:r>
                        <a:rPr lang="en-US" sz="1700" b="1">
                          <a:effectLst/>
                          <a:latin typeface="Roboto"/>
                        </a:rPr>
                        <a:t>These chondrocytes are found inside small cavities called lacunae. </a:t>
                      </a:r>
                      <a:endParaRPr lang="en-US" sz="1700" b="0">
                        <a:effectLst/>
                        <a:latin typeface="Roboto"/>
                      </a:endParaRPr>
                    </a:p>
                    <a:p>
                      <a:pPr algn="l" fontAlgn="t">
                        <a:buFont typeface="+mj-lt"/>
                        <a:buAutoNum type="arabicPeriod"/>
                      </a:pPr>
                      <a:r>
                        <a:rPr lang="en-US" sz="1700" b="1">
                          <a:effectLst/>
                          <a:latin typeface="Roboto"/>
                        </a:rPr>
                        <a:t>The extracellular matrix contains gel-like ground substance and either collagen and/or elastin fibers.</a:t>
                      </a:r>
                      <a:endParaRPr lang="en-US" sz="1700" b="0">
                        <a:effectLst/>
                        <a:latin typeface="Roboto"/>
                      </a:endParaRPr>
                    </a:p>
                    <a:p>
                      <a:pPr algn="l" fontAlgn="t">
                        <a:buFont typeface="+mj-lt"/>
                        <a:buAutoNum type="arabicPeriod"/>
                      </a:pPr>
                      <a:r>
                        <a:rPr lang="en-US" sz="1700" b="1">
                          <a:effectLst/>
                          <a:latin typeface="Roboto"/>
                        </a:rPr>
                        <a:t>​Cartilage is mainly (~80%) water.</a:t>
                      </a:r>
                      <a:endParaRPr lang="en-US" sz="1700" b="0">
                        <a:effectLst/>
                        <a:latin typeface="Roboto"/>
                      </a:endParaRPr>
                    </a:p>
                    <a:p>
                      <a:pPr algn="l" fontAlgn="t">
                        <a:buFont typeface="+mj-lt"/>
                        <a:buAutoNum type="arabicPeriod"/>
                      </a:pPr>
                      <a:r>
                        <a:rPr lang="en-US" sz="1700" b="1">
                          <a:effectLst/>
                          <a:latin typeface="Roboto"/>
                        </a:rPr>
                        <a:t>Cartilage contains no nerves</a:t>
                      </a:r>
                      <a:endParaRPr lang="en-US" sz="1700" b="0">
                        <a:effectLst/>
                        <a:latin typeface="Roboto"/>
                      </a:endParaRPr>
                    </a:p>
                    <a:p>
                      <a:pPr algn="l" fontAlgn="t">
                        <a:buFont typeface="+mj-lt"/>
                        <a:buAutoNum type="arabicPeriod"/>
                      </a:pPr>
                      <a:r>
                        <a:rPr lang="en-US" sz="1700" b="1">
                          <a:effectLst/>
                          <a:latin typeface="Roboto"/>
                        </a:rPr>
                        <a:t>Cartilage has no blood vessels</a:t>
                      </a:r>
                      <a:endParaRPr lang="en-US" sz="1700" b="0">
                        <a:effectLst/>
                        <a:latin typeface="Roboto"/>
                      </a:endParaRPr>
                    </a:p>
                    <a:p>
                      <a:pPr algn="l" fontAlgn="t">
                        <a:buFont typeface="+mj-lt"/>
                        <a:buAutoNum type="arabicPeriod"/>
                      </a:pPr>
                      <a:r>
                        <a:rPr lang="en-US" sz="1700" b="0">
                          <a:effectLst/>
                          <a:latin typeface="Roboto"/>
                        </a:rPr>
                        <a:t>​</a:t>
                      </a:r>
                      <a:r>
                        <a:rPr lang="en-US" sz="1700" b="1">
                          <a:effectLst/>
                          <a:latin typeface="Roboto"/>
                        </a:rPr>
                        <a:t>Cartilage is surrounded by a layer of dense irregular connective tissue called the perichondrium</a:t>
                      </a:r>
                      <a:r>
                        <a:rPr lang="en-US" sz="1700" b="0">
                          <a:effectLst/>
                          <a:latin typeface="Roboto"/>
                        </a:rPr>
                        <a:t> </a:t>
                      </a:r>
                    </a:p>
                  </a:txBody>
                  <a:tcPr marL="137160" marR="137160" marT="43891" marB="43891">
                    <a:lnL>
                      <a:noFill/>
                    </a:lnL>
                    <a:lnR>
                      <a:noFill/>
                    </a:lnR>
                    <a:lnT>
                      <a:noFill/>
                    </a:lnT>
                    <a:lnB>
                      <a:noFill/>
                    </a:lnB>
                  </a:tcPr>
                </a:tc>
                <a:tc>
                  <a:txBody>
                    <a:bodyPr/>
                    <a:lstStyle/>
                    <a:p>
                      <a:pPr algn="l" fontAlgn="t"/>
                      <a:endParaRPr lang="en-US" sz="1700">
                        <a:effectLst/>
                      </a:endParaRPr>
                    </a:p>
                  </a:txBody>
                  <a:tcPr marL="137160" marR="137160" marT="43891" marB="43891">
                    <a:lnL>
                      <a:noFill/>
                    </a:lnL>
                    <a:lnR>
                      <a:noFill/>
                    </a:lnR>
                    <a:lnT>
                      <a:noFill/>
                    </a:lnT>
                    <a:lnB>
                      <a:noFill/>
                    </a:lnB>
                  </a:tcPr>
                </a:tc>
                <a:extLst>
                  <a:ext uri="{0D108BD9-81ED-4DB2-BD59-A6C34878D82A}">
                    <a16:rowId xmlns:a16="http://schemas.microsoft.com/office/drawing/2014/main" val="1268721202"/>
                  </a:ext>
                </a:extLst>
              </a:tr>
            </a:tbl>
          </a:graphicData>
        </a:graphic>
      </p:graphicFrame>
      <p:graphicFrame>
        <p:nvGraphicFramePr>
          <p:cNvPr id="6" name="Table 5">
            <a:extLst>
              <a:ext uri="{FF2B5EF4-FFF2-40B4-BE49-F238E27FC236}">
                <a16:creationId xmlns:a16="http://schemas.microsoft.com/office/drawing/2014/main" id="{7C04ED9D-A26E-4F1F-8B63-3B1467AADEAE}"/>
              </a:ext>
            </a:extLst>
          </p:cNvPr>
          <p:cNvGraphicFramePr>
            <a:graphicFrameLocks noGrp="1"/>
          </p:cNvGraphicFramePr>
          <p:nvPr/>
        </p:nvGraphicFramePr>
        <p:xfrm>
          <a:off x="838200" y="3430708"/>
          <a:ext cx="10515600" cy="1141171"/>
        </p:xfrm>
        <a:graphic>
          <a:graphicData uri="http://schemas.openxmlformats.org/drawingml/2006/table">
            <a:tbl>
              <a:tblPr/>
              <a:tblGrid>
                <a:gridCol w="5257800">
                  <a:extLst>
                    <a:ext uri="{9D8B030D-6E8A-4147-A177-3AD203B41FA5}">
                      <a16:colId xmlns:a16="http://schemas.microsoft.com/office/drawing/2014/main" val="2207811861"/>
                    </a:ext>
                  </a:extLst>
                </a:gridCol>
                <a:gridCol w="5257800">
                  <a:extLst>
                    <a:ext uri="{9D8B030D-6E8A-4147-A177-3AD203B41FA5}">
                      <a16:colId xmlns:a16="http://schemas.microsoft.com/office/drawing/2014/main" val="444365944"/>
                    </a:ext>
                  </a:extLst>
                </a:gridCol>
              </a:tblGrid>
              <a:tr h="1141171">
                <a:tc>
                  <a:txBody>
                    <a:bodyPr/>
                    <a:lstStyle/>
                    <a:p>
                      <a:pPr algn="l" fontAlgn="t"/>
                      <a:r>
                        <a:rPr lang="en-US" sz="1700">
                          <a:effectLst/>
                        </a:rPr>
                        <a:t>This gif shows the action of the epiglottis. When a person swallows, the epiglottis is positioned over the opening to the trachea to prevent food from entering the airways.</a:t>
                      </a:r>
                    </a:p>
                  </a:txBody>
                  <a:tcPr marL="137160" marR="137160" marT="43891" marB="43891">
                    <a:lnL>
                      <a:noFill/>
                    </a:lnL>
                    <a:lnR>
                      <a:noFill/>
                    </a:lnR>
                    <a:lnT>
                      <a:noFill/>
                    </a:lnT>
                    <a:lnB>
                      <a:noFill/>
                    </a:lnB>
                  </a:tcPr>
                </a:tc>
                <a:tc>
                  <a:txBody>
                    <a:bodyPr/>
                    <a:lstStyle/>
                    <a:p>
                      <a:pPr fontAlgn="t"/>
                      <a:endParaRPr lang="en-US" sz="1700">
                        <a:effectLst/>
                      </a:endParaRPr>
                    </a:p>
                  </a:txBody>
                  <a:tcPr marL="137160" marR="137160" marT="43891" marB="43891">
                    <a:lnL>
                      <a:noFill/>
                    </a:lnL>
                    <a:lnR>
                      <a:noFill/>
                    </a:lnR>
                    <a:lnT>
                      <a:noFill/>
                    </a:lnT>
                    <a:lnB>
                      <a:noFill/>
                    </a:lnB>
                  </a:tcPr>
                </a:tc>
                <a:extLst>
                  <a:ext uri="{0D108BD9-81ED-4DB2-BD59-A6C34878D82A}">
                    <a16:rowId xmlns:a16="http://schemas.microsoft.com/office/drawing/2014/main" val="1858331612"/>
                  </a:ext>
                </a:extLst>
              </a:tr>
            </a:tbl>
          </a:graphicData>
        </a:graphic>
      </p:graphicFrame>
      <p:graphicFrame>
        <p:nvGraphicFramePr>
          <p:cNvPr id="7" name="Table 6">
            <a:extLst>
              <a:ext uri="{FF2B5EF4-FFF2-40B4-BE49-F238E27FC236}">
                <a16:creationId xmlns:a16="http://schemas.microsoft.com/office/drawing/2014/main" id="{02DAC0F4-D64F-4F49-9D84-486A0292DBFB}"/>
              </a:ext>
            </a:extLst>
          </p:cNvPr>
          <p:cNvGraphicFramePr>
            <a:graphicFrameLocks noGrp="1"/>
          </p:cNvGraphicFramePr>
          <p:nvPr/>
        </p:nvGraphicFramePr>
        <p:xfrm>
          <a:off x="838200" y="2508993"/>
          <a:ext cx="10515600" cy="2984601"/>
        </p:xfrm>
        <a:graphic>
          <a:graphicData uri="http://schemas.openxmlformats.org/drawingml/2006/table">
            <a:tbl>
              <a:tblPr/>
              <a:tblGrid>
                <a:gridCol w="2532427">
                  <a:extLst>
                    <a:ext uri="{9D8B030D-6E8A-4147-A177-3AD203B41FA5}">
                      <a16:colId xmlns:a16="http://schemas.microsoft.com/office/drawing/2014/main" val="2774080076"/>
                    </a:ext>
                  </a:extLst>
                </a:gridCol>
                <a:gridCol w="7983173">
                  <a:extLst>
                    <a:ext uri="{9D8B030D-6E8A-4147-A177-3AD203B41FA5}">
                      <a16:colId xmlns:a16="http://schemas.microsoft.com/office/drawing/2014/main" val="3169939717"/>
                    </a:ext>
                  </a:extLst>
                </a:gridCol>
              </a:tblGrid>
              <a:tr h="2984601">
                <a:tc>
                  <a:txBody>
                    <a:bodyPr/>
                    <a:lstStyle/>
                    <a:p>
                      <a:pPr algn="l" fontAlgn="t"/>
                      <a:endParaRPr lang="en-US" sz="1700" dirty="0">
                        <a:effectLst/>
                      </a:endParaRPr>
                    </a:p>
                  </a:txBody>
                  <a:tcPr marL="137160" marR="137160" marT="43891" marB="43891">
                    <a:lnL>
                      <a:noFill/>
                    </a:lnL>
                    <a:lnR>
                      <a:noFill/>
                    </a:lnR>
                    <a:lnT>
                      <a:noFill/>
                    </a:lnT>
                    <a:lnB>
                      <a:noFill/>
                    </a:lnB>
                  </a:tcPr>
                </a:tc>
                <a:tc>
                  <a:txBody>
                    <a:bodyPr/>
                    <a:lstStyle/>
                    <a:p>
                      <a:pPr algn="ctr" fontAlgn="t"/>
                      <a:r>
                        <a:rPr lang="en-US" sz="1700" b="1" dirty="0">
                          <a:effectLst/>
                          <a:latin typeface="Roboto"/>
                        </a:rPr>
                        <a:t>The epiphysis (epiphyses,</a:t>
                      </a:r>
                      <a:r>
                        <a:rPr lang="en-US" sz="1700" b="1" i="1" dirty="0">
                          <a:effectLst/>
                          <a:latin typeface="Roboto"/>
                        </a:rPr>
                        <a:t> plural</a:t>
                      </a:r>
                      <a:r>
                        <a:rPr lang="en-US" sz="1700" b="1" dirty="0">
                          <a:effectLst/>
                          <a:latin typeface="Roboto"/>
                        </a:rPr>
                        <a:t>) refers to the </a:t>
                      </a:r>
                      <a:r>
                        <a:rPr lang="en-US" sz="1700" b="1" i="1" dirty="0">
                          <a:effectLst/>
                          <a:latin typeface="Roboto"/>
                        </a:rPr>
                        <a:t>knobby</a:t>
                      </a:r>
                      <a:r>
                        <a:rPr lang="en-US" sz="1700" b="1" dirty="0">
                          <a:effectLst/>
                          <a:latin typeface="Roboto"/>
                        </a:rPr>
                        <a:t> ends of a long bone. The proximal epiphysis is the knobby end of the long bone that is </a:t>
                      </a:r>
                      <a:r>
                        <a:rPr lang="en-US" sz="1700" b="1" i="1" dirty="0">
                          <a:effectLst/>
                          <a:latin typeface="Roboto"/>
                        </a:rPr>
                        <a:t>closer </a:t>
                      </a:r>
                      <a:r>
                        <a:rPr lang="en-US" sz="1700" b="1" dirty="0">
                          <a:effectLst/>
                          <a:latin typeface="Roboto"/>
                        </a:rPr>
                        <a:t>to the trunk of the body, and the distal epiphysis is the knobby end of the long bone that is </a:t>
                      </a:r>
                      <a:r>
                        <a:rPr lang="en-US" sz="1700" b="1" i="1" dirty="0">
                          <a:effectLst/>
                          <a:latin typeface="Roboto"/>
                        </a:rPr>
                        <a:t>further away </a:t>
                      </a:r>
                      <a:r>
                        <a:rPr lang="en-US" sz="1700" b="1" dirty="0">
                          <a:effectLst/>
                          <a:latin typeface="Roboto"/>
                        </a:rPr>
                        <a:t>from the trunk of the body, </a:t>
                      </a:r>
                      <a:br>
                        <a:rPr lang="en-US" sz="1700" b="0" dirty="0">
                          <a:effectLst/>
                          <a:latin typeface="Roboto"/>
                        </a:rPr>
                      </a:br>
                      <a:br>
                        <a:rPr lang="en-US" sz="1700" b="0" dirty="0">
                          <a:effectLst/>
                          <a:latin typeface="Roboto"/>
                        </a:rPr>
                      </a:br>
                      <a:r>
                        <a:rPr lang="en-US" sz="1700" b="0" i="1" dirty="0">
                          <a:effectLst/>
                          <a:latin typeface="Roboto"/>
                        </a:rPr>
                        <a:t>    Each epiphysis is specially shaped to form part of a joint.  The ​joint surface of each epiphysis is covered with </a:t>
                      </a:r>
                      <a:r>
                        <a:rPr lang="en-US" sz="1700" b="1" i="1" dirty="0">
                          <a:effectLst/>
                          <a:latin typeface="Roboto"/>
                        </a:rPr>
                        <a:t>articular cartilage </a:t>
                      </a:r>
                      <a:r>
                        <a:rPr lang="en-US" sz="1700" b="0" i="1" dirty="0">
                          <a:effectLst/>
                          <a:latin typeface="Roboto"/>
                        </a:rPr>
                        <a:t>which is composed of a thin layer of hyaline cartilage. </a:t>
                      </a:r>
                      <a:endParaRPr lang="en-US" sz="1700" b="0" dirty="0">
                        <a:effectLst/>
                        <a:latin typeface="Roboto"/>
                      </a:endParaRPr>
                    </a:p>
                    <a:p>
                      <a:pPr algn="ctr" fontAlgn="t"/>
                      <a:r>
                        <a:rPr lang="en-US" sz="1700" b="1" dirty="0">
                          <a:effectLst/>
                          <a:latin typeface="Roboto"/>
                        </a:rPr>
                        <a:t>​ Articulate Cartilage </a:t>
                      </a:r>
                      <a:r>
                        <a:rPr lang="en-US" sz="1700" b="0" dirty="0">
                          <a:effectLst/>
                          <a:latin typeface="Roboto"/>
                        </a:rPr>
                        <a:t>is found at the epiphysis of long bones, where  it functions to provide a smooth surface for the gliding motion of the joint. Almost every joint in our bodies contains articulate cartilage. ​</a:t>
                      </a:r>
                    </a:p>
                  </a:txBody>
                  <a:tcPr marL="137160" marR="137160" marT="43891" marB="43891">
                    <a:lnL>
                      <a:noFill/>
                    </a:lnL>
                    <a:lnR>
                      <a:noFill/>
                    </a:lnR>
                    <a:lnT>
                      <a:noFill/>
                    </a:lnT>
                    <a:lnB>
                      <a:noFill/>
                    </a:lnB>
                  </a:tcPr>
                </a:tc>
                <a:extLst>
                  <a:ext uri="{0D108BD9-81ED-4DB2-BD59-A6C34878D82A}">
                    <a16:rowId xmlns:a16="http://schemas.microsoft.com/office/drawing/2014/main" val="3552259814"/>
                  </a:ext>
                </a:extLst>
              </a:tr>
            </a:tbl>
          </a:graphicData>
        </a:graphic>
      </p:graphicFrame>
      <p:graphicFrame>
        <p:nvGraphicFramePr>
          <p:cNvPr id="8" name="Table 7">
            <a:extLst>
              <a:ext uri="{FF2B5EF4-FFF2-40B4-BE49-F238E27FC236}">
                <a16:creationId xmlns:a16="http://schemas.microsoft.com/office/drawing/2014/main" id="{B3ED0561-9AE4-4E27-AFCA-C432D8F92FFF}"/>
              </a:ext>
            </a:extLst>
          </p:cNvPr>
          <p:cNvGraphicFramePr>
            <a:graphicFrameLocks noGrp="1"/>
          </p:cNvGraphicFramePr>
          <p:nvPr/>
        </p:nvGraphicFramePr>
        <p:xfrm>
          <a:off x="4867079" y="1825625"/>
          <a:ext cx="2457842" cy="4351338"/>
        </p:xfrm>
        <a:graphic>
          <a:graphicData uri="http://schemas.openxmlformats.org/drawingml/2006/table">
            <a:tbl>
              <a:tblPr/>
              <a:tblGrid>
                <a:gridCol w="359011">
                  <a:extLst>
                    <a:ext uri="{9D8B030D-6E8A-4147-A177-3AD203B41FA5}">
                      <a16:colId xmlns:a16="http://schemas.microsoft.com/office/drawing/2014/main" val="582513866"/>
                    </a:ext>
                  </a:extLst>
                </a:gridCol>
                <a:gridCol w="762207">
                  <a:extLst>
                    <a:ext uri="{9D8B030D-6E8A-4147-A177-3AD203B41FA5}">
                      <a16:colId xmlns:a16="http://schemas.microsoft.com/office/drawing/2014/main" val="269894480"/>
                    </a:ext>
                  </a:extLst>
                </a:gridCol>
                <a:gridCol w="552324">
                  <a:extLst>
                    <a:ext uri="{9D8B030D-6E8A-4147-A177-3AD203B41FA5}">
                      <a16:colId xmlns:a16="http://schemas.microsoft.com/office/drawing/2014/main" val="1138329558"/>
                    </a:ext>
                  </a:extLst>
                </a:gridCol>
                <a:gridCol w="784300">
                  <a:extLst>
                    <a:ext uri="{9D8B030D-6E8A-4147-A177-3AD203B41FA5}">
                      <a16:colId xmlns:a16="http://schemas.microsoft.com/office/drawing/2014/main" val="1690843920"/>
                    </a:ext>
                  </a:extLst>
                </a:gridCol>
              </a:tblGrid>
              <a:tr h="2819177">
                <a:tc>
                  <a:txBody>
                    <a:bodyPr/>
                    <a:lstStyle/>
                    <a:p>
                      <a:pPr algn="l" fontAlgn="t"/>
                      <a:r>
                        <a:rPr lang="en-US" sz="1200" b="0">
                          <a:solidFill>
                            <a:srgbClr val="000000"/>
                          </a:solidFill>
                          <a:effectLst/>
                          <a:latin typeface="Roboto"/>
                        </a:rPr>
                        <a:t>Location</a:t>
                      </a:r>
                    </a:p>
                    <a:p>
                      <a:pPr algn="ctr" fontAlgn="t"/>
                      <a:r>
                        <a:rPr lang="en-US" sz="1200" b="0">
                          <a:solidFill>
                            <a:srgbClr val="24678D"/>
                          </a:solidFill>
                          <a:effectLst/>
                          <a:latin typeface="Patua One"/>
                        </a:rPr>
                        <a:t>Upland, CA</a:t>
                      </a:r>
                      <a:br>
                        <a:rPr lang="en-US" sz="1200" b="0">
                          <a:solidFill>
                            <a:srgbClr val="24678D"/>
                          </a:solidFill>
                          <a:effectLst/>
                          <a:latin typeface="Patua One"/>
                        </a:rPr>
                      </a:br>
                      <a:r>
                        <a:rPr lang="en-US" sz="1200" b="0">
                          <a:solidFill>
                            <a:srgbClr val="24678D"/>
                          </a:solidFill>
                          <a:effectLst/>
                          <a:latin typeface="Patua One"/>
                        </a:rPr>
                        <a:t>​USA</a:t>
                      </a:r>
                      <a:br>
                        <a:rPr lang="en-US" sz="1200" b="0">
                          <a:solidFill>
                            <a:srgbClr val="24678D"/>
                          </a:solidFill>
                          <a:effectLst/>
                          <a:latin typeface="Patua One"/>
                        </a:rPr>
                      </a:br>
                      <a:endParaRPr lang="en-US" sz="1200" b="0">
                        <a:solidFill>
                          <a:srgbClr val="24678D"/>
                        </a:solidFill>
                        <a:effectLst/>
                        <a:latin typeface="Patua One"/>
                      </a:endParaRPr>
                    </a:p>
                  </a:txBody>
                  <a:tcPr marL="95760" marR="95760" marT="30643" marB="30643">
                    <a:lnL>
                      <a:noFill/>
                    </a:lnL>
                    <a:lnR>
                      <a:noFill/>
                    </a:lnR>
                    <a:lnT>
                      <a:noFill/>
                    </a:lnT>
                    <a:lnB>
                      <a:noFill/>
                    </a:lnB>
                  </a:tcPr>
                </a:tc>
                <a:tc>
                  <a:txBody>
                    <a:bodyPr/>
                    <a:lstStyle/>
                    <a:p>
                      <a:pPr algn="l" fontAlgn="t"/>
                      <a:r>
                        <a:rPr lang="en-US" sz="1200" b="0">
                          <a:solidFill>
                            <a:srgbClr val="000000"/>
                          </a:solidFill>
                          <a:effectLst/>
                          <a:latin typeface="Roboto"/>
                        </a:rPr>
                        <a:t>WebSite</a:t>
                      </a:r>
                    </a:p>
                    <a:p>
                      <a:pPr algn="l" fontAlgn="t"/>
                      <a:r>
                        <a:rPr lang="en-US" sz="1200" b="0">
                          <a:solidFill>
                            <a:srgbClr val="24678D"/>
                          </a:solidFill>
                          <a:effectLst/>
                          <a:latin typeface="Patua One"/>
                        </a:rPr>
                        <a:t>WWW.ScientistCindy.Com</a:t>
                      </a:r>
                      <a:br>
                        <a:rPr lang="en-US" sz="1200" b="0">
                          <a:solidFill>
                            <a:srgbClr val="24678D"/>
                          </a:solidFill>
                          <a:effectLst/>
                          <a:latin typeface="Patua One"/>
                        </a:rPr>
                      </a:br>
                      <a:r>
                        <a:rPr lang="en-US" sz="1200" b="0">
                          <a:solidFill>
                            <a:srgbClr val="24678D"/>
                          </a:solidFill>
                          <a:effectLst/>
                          <a:latin typeface="Patua One"/>
                        </a:rPr>
                        <a:t>WWW.PhunnyPhysiology.Com</a:t>
                      </a:r>
                      <a:br>
                        <a:rPr lang="en-US" sz="1200" b="0">
                          <a:solidFill>
                            <a:srgbClr val="24678D"/>
                          </a:solidFill>
                          <a:effectLst/>
                          <a:latin typeface="Patua One"/>
                        </a:rPr>
                      </a:br>
                      <a:r>
                        <a:rPr lang="en-US" sz="1200" b="0">
                          <a:solidFill>
                            <a:srgbClr val="24678D"/>
                          </a:solidFill>
                          <a:effectLst/>
                          <a:latin typeface="Patua One"/>
                        </a:rPr>
                        <a:t>WWW.BiologicalSciencesUniversity.Com</a:t>
                      </a:r>
                      <a:br>
                        <a:rPr lang="en-US" sz="1200" b="0">
                          <a:solidFill>
                            <a:srgbClr val="24678D"/>
                          </a:solidFill>
                          <a:effectLst/>
                          <a:latin typeface="Patua One"/>
                        </a:rPr>
                      </a:br>
                      <a:endParaRPr lang="en-US" sz="1200" b="0">
                        <a:solidFill>
                          <a:srgbClr val="24678D"/>
                        </a:solidFill>
                        <a:effectLst/>
                        <a:latin typeface="Patua One"/>
                      </a:endParaRPr>
                    </a:p>
                  </a:txBody>
                  <a:tcPr marL="95760" marR="95760" marT="30643" marB="30643">
                    <a:lnL>
                      <a:noFill/>
                    </a:lnL>
                    <a:lnR>
                      <a:noFill/>
                    </a:lnR>
                    <a:lnT>
                      <a:noFill/>
                    </a:lnT>
                    <a:lnB>
                      <a:noFill/>
                    </a:lnB>
                  </a:tcPr>
                </a:tc>
                <a:tc>
                  <a:txBody>
                    <a:bodyPr/>
                    <a:lstStyle/>
                    <a:p>
                      <a:pPr algn="l" fontAlgn="t"/>
                      <a:r>
                        <a:rPr lang="en-US" sz="1200" b="0">
                          <a:solidFill>
                            <a:srgbClr val="000000"/>
                          </a:solidFill>
                          <a:effectLst/>
                          <a:latin typeface="Roboto"/>
                        </a:rPr>
                        <a:t>Email</a:t>
                      </a:r>
                    </a:p>
                    <a:p>
                      <a:pPr algn="l" fontAlgn="t"/>
                      <a:r>
                        <a:rPr lang="en-US" sz="1200" b="0">
                          <a:solidFill>
                            <a:srgbClr val="24678D"/>
                          </a:solidFill>
                          <a:effectLst/>
                          <a:latin typeface="Patua One"/>
                        </a:rPr>
                        <a:t>ScientistCindy@gmail.com</a:t>
                      </a:r>
                      <a:br>
                        <a:rPr lang="en-US" sz="1200" b="0">
                          <a:solidFill>
                            <a:srgbClr val="24678D"/>
                          </a:solidFill>
                          <a:effectLst/>
                          <a:latin typeface="Patua One"/>
                        </a:rPr>
                      </a:br>
                      <a:r>
                        <a:rPr lang="en-US" sz="1200" b="0">
                          <a:solidFill>
                            <a:srgbClr val="24678D"/>
                          </a:solidFill>
                          <a:effectLst/>
                          <a:latin typeface="Patua One"/>
                        </a:rPr>
                        <a:t>​contact</a:t>
                      </a:r>
                      <a:br>
                        <a:rPr lang="en-US" sz="1200" b="0">
                          <a:solidFill>
                            <a:srgbClr val="24678D"/>
                          </a:solidFill>
                          <a:effectLst/>
                          <a:latin typeface="Patua One"/>
                        </a:rPr>
                      </a:br>
                      <a:endParaRPr lang="en-US" sz="1200" b="0">
                        <a:solidFill>
                          <a:srgbClr val="24678D"/>
                        </a:solidFill>
                        <a:effectLst/>
                        <a:latin typeface="Patua One"/>
                      </a:endParaRPr>
                    </a:p>
                  </a:txBody>
                  <a:tcPr marL="95760" marR="95760" marT="30643" marB="30643">
                    <a:lnL>
                      <a:noFill/>
                    </a:lnL>
                    <a:lnR>
                      <a:noFill/>
                    </a:lnR>
                    <a:lnT>
                      <a:noFill/>
                    </a:lnT>
                    <a:lnB>
                      <a:noFill/>
                    </a:lnB>
                  </a:tcPr>
                </a:tc>
                <a:tc>
                  <a:txBody>
                    <a:bodyPr/>
                    <a:lstStyle/>
                    <a:p>
                      <a:endParaRPr lang="en-US" sz="1200"/>
                    </a:p>
                  </a:txBody>
                  <a:tcPr marL="95760" marR="95760" marT="30643" marB="30643">
                    <a:lnL>
                      <a:noFill/>
                    </a:lnL>
                    <a:lnR>
                      <a:noFill/>
                    </a:lnR>
                    <a:lnT>
                      <a:noFill/>
                    </a:lnT>
                    <a:lnB>
                      <a:noFill/>
                    </a:lnB>
                  </a:tcPr>
                </a:tc>
                <a:extLst>
                  <a:ext uri="{0D108BD9-81ED-4DB2-BD59-A6C34878D82A}">
                    <a16:rowId xmlns:a16="http://schemas.microsoft.com/office/drawing/2014/main" val="391479817"/>
                  </a:ext>
                </a:extLst>
              </a:tr>
              <a:tr h="1532161">
                <a:tc>
                  <a:txBody>
                    <a:bodyPr/>
                    <a:lstStyle/>
                    <a:p>
                      <a:pPr algn="l" fontAlgn="t"/>
                      <a:endParaRPr lang="en-US" sz="1200">
                        <a:effectLst/>
                      </a:endParaRPr>
                    </a:p>
                    <a:p>
                      <a:pPr algn="l" fontAlgn="t"/>
                      <a:r>
                        <a:rPr lang="en-US" sz="1200" b="0" u="none" strike="noStrike">
                          <a:solidFill>
                            <a:srgbClr val="FFFFFF"/>
                          </a:solidFill>
                          <a:effectLst/>
                          <a:latin typeface="Roboto"/>
                        </a:rPr>
                        <a:t>CONTACT</a:t>
                      </a:r>
                      <a:endParaRPr lang="en-US" sz="1200">
                        <a:effectLst/>
                      </a:endParaRPr>
                    </a:p>
                  </a:txBody>
                  <a:tcPr marL="95760" marR="95760" marT="30643" marB="30643">
                    <a:lnL>
                      <a:noFill/>
                    </a:lnL>
                    <a:lnR>
                      <a:noFill/>
                    </a:lnR>
                    <a:lnT>
                      <a:noFill/>
                    </a:lnT>
                    <a:lnB>
                      <a:noFill/>
                    </a:lnB>
                  </a:tcPr>
                </a:tc>
                <a:tc>
                  <a:txBody>
                    <a:bodyPr/>
                    <a:lstStyle/>
                    <a:p>
                      <a:pPr algn="l" fontAlgn="t"/>
                      <a:endParaRPr lang="en-US" sz="1200">
                        <a:effectLst/>
                      </a:endParaRPr>
                    </a:p>
                    <a:p>
                      <a:pPr fontAlgn="t"/>
                      <a:r>
                        <a:rPr lang="en-US" sz="1200">
                          <a:effectLst/>
                        </a:rPr>
                        <a:t>ABOUT</a:t>
                      </a:r>
                    </a:p>
                  </a:txBody>
                  <a:tcPr marL="95760" marR="95760" marT="30643" marB="30643">
                    <a:lnL>
                      <a:noFill/>
                    </a:lnL>
                    <a:lnR>
                      <a:noFill/>
                    </a:lnR>
                    <a:lnT>
                      <a:noFill/>
                    </a:lnT>
                    <a:lnB>
                      <a:noFill/>
                    </a:lnB>
                  </a:tcPr>
                </a:tc>
                <a:tc>
                  <a:txBody>
                    <a:bodyPr/>
                    <a:lstStyle/>
                    <a:p>
                      <a:endParaRPr lang="en-US" sz="1200"/>
                    </a:p>
                  </a:txBody>
                  <a:tcPr marL="61286" marR="61286" marT="30643" marB="30643">
                    <a:lnL>
                      <a:noFill/>
                    </a:lnL>
                    <a:lnT>
                      <a:noFill/>
                    </a:lnT>
                  </a:tcPr>
                </a:tc>
                <a:tc>
                  <a:txBody>
                    <a:bodyPr/>
                    <a:lstStyle/>
                    <a:p>
                      <a:endParaRPr lang="en-US" sz="1200" dirty="0"/>
                    </a:p>
                  </a:txBody>
                  <a:tcPr marL="61286" marR="61286" marT="30643" marB="30643">
                    <a:lnT>
                      <a:noFill/>
                    </a:lnT>
                  </a:tcPr>
                </a:tc>
                <a:extLst>
                  <a:ext uri="{0D108BD9-81ED-4DB2-BD59-A6C34878D82A}">
                    <a16:rowId xmlns:a16="http://schemas.microsoft.com/office/drawing/2014/main" val="2301819279"/>
                  </a:ext>
                </a:extLst>
              </a:tr>
            </a:tbl>
          </a:graphicData>
        </a:graphic>
      </p:graphicFrame>
      <p:sp>
        <p:nvSpPr>
          <p:cNvPr id="9" name="Rectangle 2">
            <a:extLst>
              <a:ext uri="{FF2B5EF4-FFF2-40B4-BE49-F238E27FC236}">
                <a16:creationId xmlns:a16="http://schemas.microsoft.com/office/drawing/2014/main" id="{CDAE3190-DD8E-4700-ABD6-5BFDA17EF029}"/>
              </a:ext>
            </a:extLst>
          </p:cNvPr>
          <p:cNvSpPr>
            <a:spLocks noChangeArrowheads="1"/>
          </p:cNvSpPr>
          <p:nvPr/>
        </p:nvSpPr>
        <p:spPr bwMode="auto">
          <a:xfrm>
            <a:off x="4867275" y="1825625"/>
            <a:ext cx="1143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317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t"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CACAE"/>
                </a:solidFill>
                <a:effectLst/>
                <a:uLnTx/>
                <a:uFillTx/>
                <a:latin typeface="Roboto"/>
                <a:ea typeface="+mn-ea"/>
                <a:cs typeface="+mn-cs"/>
              </a:rPr>
              <a:t>  </a:t>
            </a:r>
            <a:r>
              <a:rPr kumimoji="0" lang="en-US" altLang="en-US" sz="1600" b="0" i="0" u="none" strike="noStrike" kern="1200" cap="none" spc="0" normalizeH="0" baseline="0" noProof="0">
                <a:ln>
                  <a:noFill/>
                </a:ln>
                <a:solidFill>
                  <a:srgbClr val="0CACAE"/>
                </a:solidFill>
                <a:effectLst/>
                <a:uLnTx/>
                <a:uFillTx/>
                <a:latin typeface="Roboto"/>
                <a:ea typeface="+mn-ea"/>
                <a:cs typeface="+mn-cs"/>
              </a:rPr>
              <a:t>                          </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4"/>
              </a:rPr>
              <a:t>Home</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5"/>
              </a:rPr>
              <a:t>Anatomy</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6"/>
              </a:rPr>
              <a:t>Physiology</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7"/>
              </a:rPr>
              <a:t>Physiology Lab</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8"/>
              </a:rPr>
              <a:t>Anat &amp; Physio</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9"/>
              </a:rPr>
              <a:t>Biology of Human Pregnancy</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0"/>
              </a:rPr>
              <a:t>Chemistry</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1"/>
              </a:rPr>
              <a:t>College/Life Skills</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2"/>
              </a:rPr>
              <a:t>Environmental Science</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3"/>
              </a:rPr>
              <a:t>Environmental Biology Laboratory</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4"/>
              </a:rPr>
              <a:t>General Biology</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5"/>
              </a:rPr>
              <a:t>General Biology Laboratory</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6"/>
              </a:rPr>
              <a:t>Human Biology</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7"/>
              </a:rPr>
              <a:t>Human Biology Lab</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8"/>
              </a:rPr>
              <a:t>Human Sexuality</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19"/>
              </a:rPr>
              <a:t>Microbiology PORTAL</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0"/>
              </a:rPr>
              <a:t>Microbiology Laboratory</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1"/>
              </a:rPr>
              <a:t>HISTOTECHNOLOGY</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2"/>
              </a:rPr>
              <a:t>The Brain</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3"/>
              </a:rPr>
              <a:t>The Brain</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4"/>
              </a:rPr>
              <a:t>The Structure of DNA</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5"/>
              </a:rPr>
              <a:t>Contact</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6"/>
              </a:rPr>
              <a:t>FUN ZONE</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7"/>
              </a:rPr>
              <a:t>Lab 6 - The Chemistry of Cells</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8"/>
              </a:rPr>
              <a:t>A History of Anatomy</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t"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29"/>
              </a:rPr>
              <a:t>List of Pages</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30"/>
              </a:rPr>
              <a:t>Cell Membranes and Osmosis</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31"/>
              </a:rPr>
              <a:t>Chemistry of Life</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32"/>
              </a:rPr>
              <a:t>Muscle Movements</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33"/>
              </a:rPr>
              <a:t>The Muscles of the Head, Trunk and Shoulders</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34"/>
              </a:rPr>
              <a:t>The Muscles of the Limbs</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35"/>
              </a:rPr>
              <a:t>Nervous Tissue</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36"/>
              </a:rPr>
              <a:t>The Brain - Anat and Physiology</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37"/>
              </a:rPr>
              <a:t>Instructions for Taking BIO 3070</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en-US" altLang="en-US" sz="1100" b="0" i="0" u="none" strike="noStrike" kern="1200" cap="none" spc="0" normalizeH="0" baseline="0" noProof="0">
                <a:ln>
                  <a:noFill/>
                </a:ln>
                <a:solidFill>
                  <a:srgbClr val="000000"/>
                </a:solidFill>
                <a:effectLst/>
                <a:uLnTx/>
                <a:uFillTx/>
                <a:latin typeface="Abril Fatface"/>
                <a:ea typeface="+mn-ea"/>
                <a:cs typeface="+mn-cs"/>
                <a:hlinkClick r:id="rId38"/>
              </a:rPr>
              <a:t>ANATOMY - SAC</a:t>
            </a:r>
            <a:endParaRPr kumimoji="0" lang="en-US" altLang="en-US" sz="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600" b="1" i="1" u="none" strike="noStrike" kern="1200" cap="none" spc="0" normalizeH="0" baseline="0" noProof="0">
                <a:ln>
                  <a:noFill/>
                </a:ln>
                <a:solidFill>
                  <a:srgbClr val="FFFFFF"/>
                </a:solidFill>
                <a:effectLst/>
                <a:uLnTx/>
                <a:uFillTx/>
                <a:latin typeface="Roboto"/>
                <a:ea typeface="+mn-ea"/>
                <a:cs typeface="+mn-cs"/>
              </a:rPr>
              <a:t>Your bones and your cartilage are connective tissues that function as the structural support of the body.</a:t>
            </a:r>
            <a:endParaRPr kumimoji="0" lang="en-US" altLang="en-US" sz="60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srgbClr val="FFFFFF"/>
                </a:solidFill>
                <a:effectLst/>
                <a:uLnTx/>
                <a:uFillTx/>
                <a:latin typeface="Roboto"/>
                <a:ea typeface="+mn-ea"/>
                <a:cs typeface="+mn-cs"/>
              </a:rPr>
              <a:t>Chondroblasts are immature chondrocytes found in growing cartilage. Chondrocytes are the primary cell type of cartilage. These chondrocytes make all of the fibers and ground substance, that together form the matrix of cartilage. The fibers found in the matrix of cartilage include collagen and elastin. These fibers function to cushion and support body structures.  The ground substance of cartilage is made up of a gel-like substance that holds large amounts of water, which allows it to act as a cushion. </a:t>
            </a:r>
            <a:endParaRPr kumimoji="0" lang="en-US" altLang="en-US" sz="60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D5D5D5"/>
                </a:solidFill>
                <a:effectLst/>
                <a:uLnTx/>
                <a:uFillTx/>
                <a:latin typeface="Roboto"/>
                <a:ea typeface="+mn-ea"/>
                <a:cs typeface="+mn-cs"/>
              </a:rPr>
              <a:t>Cartilage of the Skeleton</a:t>
            </a:r>
            <a:endParaRPr kumimoji="0" lang="en-US" altLang="en-US" sz="60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2600" b="1" i="1" u="none" strike="noStrike" kern="1200" cap="none" spc="0" normalizeH="0" baseline="0" noProof="0">
                <a:ln>
                  <a:noFill/>
                </a:ln>
                <a:solidFill>
                  <a:srgbClr val="FFFFFF"/>
                </a:solidFill>
                <a:effectLst/>
                <a:uLnTx/>
                <a:uFillTx/>
                <a:latin typeface="Roboto"/>
                <a:ea typeface="+mn-ea"/>
                <a:cs typeface="+mn-cs"/>
              </a:rPr>
              <a:t>Cartilage is divided into 3 types;</a:t>
            </a:r>
            <a:br>
              <a:rPr kumimoji="0" lang="en-US" altLang="en-US" sz="6000" b="1" i="1" u="none" strike="noStrike" kern="1200" cap="none" spc="0" normalizeH="0" baseline="0" noProof="0">
                <a:ln>
                  <a:noFill/>
                </a:ln>
                <a:solidFill>
                  <a:srgbClr val="FFFFFF"/>
                </a:solidFill>
                <a:effectLst/>
                <a:uLnTx/>
                <a:uFillTx/>
                <a:latin typeface="Roboto"/>
                <a:ea typeface="+mn-ea"/>
                <a:cs typeface="+mn-cs"/>
              </a:rPr>
            </a:br>
            <a:r>
              <a:rPr kumimoji="0" lang="en-US" altLang="en-US" sz="2600" b="1" i="1" u="none" strike="noStrike" kern="1200" cap="none" spc="0" normalizeH="0" baseline="0" noProof="0">
                <a:ln>
                  <a:noFill/>
                </a:ln>
                <a:solidFill>
                  <a:srgbClr val="FFFFFF"/>
                </a:solidFill>
                <a:effectLst/>
                <a:uLnTx/>
                <a:uFillTx/>
                <a:latin typeface="Roboto"/>
                <a:ea typeface="+mn-ea"/>
                <a:cs typeface="+mn-cs"/>
              </a:rPr>
              <a:t>1) Hyaline cartilage</a:t>
            </a:r>
            <a:br>
              <a:rPr kumimoji="0" lang="en-US" altLang="en-US" sz="2600" b="1" i="1" u="none" strike="noStrike" kern="1200" cap="none" spc="0" normalizeH="0" baseline="0" noProof="0">
                <a:ln>
                  <a:noFill/>
                </a:ln>
                <a:solidFill>
                  <a:srgbClr val="FFFFFF"/>
                </a:solidFill>
                <a:effectLst/>
                <a:uLnTx/>
                <a:uFillTx/>
                <a:latin typeface="Roboto"/>
                <a:ea typeface="+mn-ea"/>
                <a:cs typeface="+mn-cs"/>
              </a:rPr>
            </a:br>
            <a:r>
              <a:rPr kumimoji="0" lang="en-US" altLang="en-US" sz="2600" b="1" i="1" u="none" strike="noStrike" kern="1200" cap="none" spc="0" normalizeH="0" baseline="0" noProof="0">
                <a:ln>
                  <a:noFill/>
                </a:ln>
                <a:solidFill>
                  <a:srgbClr val="FFFFFF"/>
                </a:solidFill>
                <a:effectLst/>
                <a:uLnTx/>
                <a:uFillTx/>
                <a:latin typeface="Roboto"/>
                <a:ea typeface="+mn-ea"/>
                <a:cs typeface="+mn-cs"/>
              </a:rPr>
              <a:t>2) Elastic cartilage</a:t>
            </a:r>
            <a:br>
              <a:rPr kumimoji="0" lang="en-US" altLang="en-US" sz="2600" b="1" i="1" u="none" strike="noStrike" kern="1200" cap="none" spc="0" normalizeH="0" baseline="0" noProof="0">
                <a:ln>
                  <a:noFill/>
                </a:ln>
                <a:solidFill>
                  <a:srgbClr val="FFFFFF"/>
                </a:solidFill>
                <a:effectLst/>
                <a:uLnTx/>
                <a:uFillTx/>
                <a:latin typeface="Roboto"/>
                <a:ea typeface="+mn-ea"/>
                <a:cs typeface="+mn-cs"/>
              </a:rPr>
            </a:br>
            <a:r>
              <a:rPr kumimoji="0" lang="en-US" altLang="en-US" sz="2600" b="1" i="1" u="none" strike="noStrike" kern="1200" cap="none" spc="0" normalizeH="0" baseline="0" noProof="0">
                <a:ln>
                  <a:noFill/>
                </a:ln>
                <a:solidFill>
                  <a:srgbClr val="FFFFFF"/>
                </a:solidFill>
                <a:effectLst/>
                <a:uLnTx/>
                <a:uFillTx/>
                <a:latin typeface="Roboto"/>
                <a:ea typeface="+mn-ea"/>
                <a:cs typeface="+mn-cs"/>
              </a:rPr>
              <a:t>3) Fibrocartilage</a:t>
            </a:r>
            <a:endParaRPr kumimoji="0" lang="en-US" altLang="en-US" sz="60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Roboto"/>
                <a:ea typeface="+mn-ea"/>
                <a:cs typeface="+mn-cs"/>
              </a:rPr>
              <a:t>  </a:t>
            </a:r>
            <a:r>
              <a:rPr kumimoji="0" lang="en-US" altLang="en-US" sz="37400" b="0" i="0" u="none" strike="noStrike" kern="1200" cap="none" spc="0" normalizeH="0" baseline="0" noProof="0">
                <a:ln>
                  <a:noFill/>
                </a:ln>
                <a:solidFill>
                  <a:srgbClr val="FFFFFF"/>
                </a:solidFill>
                <a:effectLst/>
                <a:uLnTx/>
                <a:uFillTx/>
                <a:latin typeface="Roboto"/>
                <a:ea typeface="+mn-ea"/>
                <a:cs typeface="+mn-cs"/>
              </a:rPr>
              <a:t>        </a:t>
            </a:r>
            <a:endParaRPr kumimoji="0" lang="en-US" altLang="en-US" sz="12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Roboto"/>
                <a:ea typeface="+mn-ea"/>
                <a:cs typeface="+mn-cs"/>
              </a:rPr>
              <a:t>  </a:t>
            </a:r>
            <a:r>
              <a:rPr kumimoji="0" lang="en-US" altLang="en-US" sz="22100" b="0" i="0" u="none" strike="noStrike" kern="1200" cap="none" spc="0" normalizeH="0" baseline="0" noProof="0">
                <a:ln>
                  <a:noFill/>
                </a:ln>
                <a:solidFill>
                  <a:srgbClr val="FFFFFF"/>
                </a:solidFill>
                <a:effectLst/>
                <a:uLnTx/>
                <a:uFillTx/>
                <a:latin typeface="Roboto"/>
                <a:ea typeface="+mn-ea"/>
                <a:cs typeface="+mn-cs"/>
              </a:rPr>
              <a:t>            </a:t>
            </a:r>
            <a:endParaRPr kumimoji="0" lang="en-US" altLang="en-US" sz="12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FFFFFF"/>
                </a:solidFill>
                <a:effectLst/>
                <a:uLnTx/>
                <a:uFillTx/>
                <a:latin typeface="Roboto"/>
                <a:ea typeface="+mn-ea"/>
                <a:cs typeface="+mn-cs"/>
              </a:rPr>
              <a:t>By Shiloh117981894 - Own work, CC BY-SA 4.0, https://commons.wikimedia.org/w/index.php?curid=49197466</a:t>
            </a:r>
            <a:endParaRPr kumimoji="0" lang="en-US" altLang="en-US" sz="12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br>
              <a:rPr kumimoji="0" lang="en-US" altLang="en-US" sz="1000" b="0" i="0" u="none" strike="noStrike" kern="1200" cap="none" spc="0" normalizeH="0" baseline="0" noProof="0">
                <a:ln>
                  <a:noFill/>
                </a:ln>
                <a:solidFill>
                  <a:srgbClr val="FFFFFF"/>
                </a:solidFill>
                <a:effectLst/>
                <a:uLnTx/>
                <a:uFillTx/>
                <a:latin typeface="Roboto"/>
                <a:ea typeface="+mn-ea"/>
                <a:cs typeface="+mn-cs"/>
              </a:rPr>
            </a:br>
            <a:r>
              <a:rPr kumimoji="0" lang="en-US" altLang="en-US" sz="1200" b="0" i="0" u="none" strike="noStrike" kern="1200" cap="none" spc="0" normalizeH="0" baseline="0" noProof="0">
                <a:ln>
                  <a:noFill/>
                </a:ln>
                <a:solidFill>
                  <a:srgbClr val="FFFFFF"/>
                </a:solidFill>
                <a:effectLst/>
                <a:uLnTx/>
                <a:uFillTx/>
                <a:latin typeface="Roboto"/>
                <a:ea typeface="+mn-ea"/>
                <a:cs typeface="+mn-cs"/>
              </a:rPr>
              <a:t>There are three different types of cartilage: elastic (A), hyaline (B), and fibrous (C). In elastic cartilage the cells are closer together creating less intercellular space. Elastic cartilage is found in the external ear flaps and in parts of the larynx. Hyaline cartilage has fewer cells than elastic cartilage; there is more intercellular space. </a:t>
            </a:r>
            <a:endParaRPr kumimoji="0" lang="en-US" altLang="en-US" sz="60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Roboto"/>
                <a:ea typeface="+mn-ea"/>
                <a:cs typeface="+mn-cs"/>
              </a:rPr>
              <a:t>Hyaline, elastic, and fibrocartilage provide the initial structure that forms the developing skeleton. All three types of cartilage have the following characteristics:</a:t>
            </a:r>
            <a:br>
              <a:rPr kumimoji="0" lang="en-US" altLang="en-US" sz="6000" b="0" i="0" u="none" strike="noStrike" kern="1200" cap="none" spc="0" normalizeH="0" baseline="0" noProof="0">
                <a:ln>
                  <a:noFill/>
                </a:ln>
                <a:solidFill>
                  <a:srgbClr val="FFFFFF"/>
                </a:solidFill>
                <a:effectLst/>
                <a:uLnTx/>
                <a:uFillTx/>
                <a:latin typeface="Roboto"/>
                <a:ea typeface="+mn-ea"/>
                <a:cs typeface="+mn-cs"/>
              </a:rPr>
            </a:br>
            <a:endParaRPr kumimoji="0" lang="en-US" altLang="en-US" sz="60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base" latinLnBrk="0" hangingPunct="0">
              <a:lnSpc>
                <a:spcPct val="100000"/>
              </a:lnSpc>
              <a:spcBef>
                <a:spcPct val="0"/>
              </a:spcBef>
              <a:spcAft>
                <a:spcPct val="0"/>
              </a:spcAft>
              <a:buClrTx/>
              <a:buSzTx/>
              <a:buFontTx/>
              <a:buAutoNum type="arabicPeriod" startAt="7"/>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altLang="en-US" sz="4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altLang="en-US" sz="12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Roboto"/>
                <a:ea typeface="+mn-ea"/>
                <a:cs typeface="+mn-cs"/>
              </a:rPr>
              <a:t>  </a:t>
            </a:r>
            <a:r>
              <a:rPr kumimoji="0" lang="en-US" altLang="en-US" sz="33200" b="0" i="0" u="none" strike="noStrike" kern="1200" cap="none" spc="0" normalizeH="0" baseline="0" noProof="0">
                <a:ln>
                  <a:noFill/>
                </a:ln>
                <a:solidFill>
                  <a:srgbClr val="FFFFFF"/>
                </a:solidFill>
                <a:effectLst/>
                <a:uLnTx/>
                <a:uFillTx/>
                <a:latin typeface="Roboto"/>
                <a:ea typeface="+mn-ea"/>
                <a:cs typeface="+mn-cs"/>
              </a:rPr>
              <a:t>    </a:t>
            </a:r>
            <a:endParaRPr kumimoji="0" lang="en-US" altLang="en-US" sz="12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br>
              <a:rPr kumimoji="0" lang="en-US" altLang="en-US" sz="1000" b="0" i="0" u="none" strike="noStrike" kern="1200" cap="none" spc="0" normalizeH="0" baseline="0" noProof="0">
                <a:ln>
                  <a:noFill/>
                </a:ln>
                <a:solidFill>
                  <a:srgbClr val="FFFFFF"/>
                </a:solidFill>
                <a:effectLst/>
                <a:uLnTx/>
                <a:uFillTx/>
                <a:latin typeface="Roboto"/>
                <a:ea typeface="+mn-ea"/>
                <a:cs typeface="+mn-cs"/>
              </a:rPr>
            </a:br>
            <a:r>
              <a:rPr kumimoji="0" lang="en-US" altLang="en-US" sz="1600" b="0" i="0" u="none" strike="noStrike" kern="1200" cap="none" spc="0" normalizeH="0" baseline="0" noProof="0">
                <a:ln>
                  <a:noFill/>
                </a:ln>
                <a:solidFill>
                  <a:srgbClr val="FFFFFF"/>
                </a:solidFill>
                <a:effectLst/>
                <a:uLnTx/>
                <a:uFillTx/>
                <a:latin typeface="Roboto"/>
                <a:ea typeface="+mn-ea"/>
                <a:cs typeface="+mn-cs"/>
              </a:rPr>
              <a:t>​Cartilage is a connective tissue consisting of </a:t>
            </a:r>
            <a:r>
              <a:rPr kumimoji="0" lang="en-US" altLang="en-US" sz="1600" b="1" i="0" u="none" strike="noStrike" kern="1200" cap="none" spc="0" normalizeH="0" baseline="0" noProof="0">
                <a:ln>
                  <a:noFill/>
                </a:ln>
                <a:solidFill>
                  <a:srgbClr val="FFFFFF"/>
                </a:solidFill>
                <a:effectLst/>
                <a:uLnTx/>
                <a:uFillTx/>
                <a:latin typeface="Roboto"/>
                <a:ea typeface="+mn-ea"/>
                <a:cs typeface="+mn-cs"/>
              </a:rPr>
              <a:t>chondrocytes</a:t>
            </a:r>
            <a:r>
              <a:rPr kumimoji="0" lang="en-US" altLang="en-US" sz="1600" b="0" i="0" u="none" strike="noStrike" kern="1200" cap="none" spc="0" normalizeH="0" baseline="0" noProof="0">
                <a:ln>
                  <a:noFill/>
                </a:ln>
                <a:solidFill>
                  <a:srgbClr val="FFFFFF"/>
                </a:solidFill>
                <a:effectLst/>
                <a:uLnTx/>
                <a:uFillTx/>
                <a:latin typeface="Roboto"/>
                <a:ea typeface="+mn-ea"/>
                <a:cs typeface="+mn-cs"/>
              </a:rPr>
              <a:t> and a  matrix of collagen fibers and elastic fibers within a water-rich, gel-like ground substance. The matrix is produced by</a:t>
            </a:r>
            <a:r>
              <a:rPr kumimoji="0" lang="en-US" altLang="en-US" sz="1600" b="1" i="0" u="none" strike="noStrike" kern="1200" cap="none" spc="0" normalizeH="0" baseline="0" noProof="0">
                <a:ln>
                  <a:noFill/>
                </a:ln>
                <a:solidFill>
                  <a:srgbClr val="FFFFFF"/>
                </a:solidFill>
                <a:effectLst/>
                <a:uLnTx/>
                <a:uFillTx/>
                <a:latin typeface="Roboto"/>
                <a:ea typeface="+mn-ea"/>
                <a:cs typeface="+mn-cs"/>
              </a:rPr>
              <a:t> chondroblasts</a:t>
            </a:r>
            <a:r>
              <a:rPr kumimoji="0" lang="en-US" altLang="en-US" sz="1600" b="0" i="0" u="none" strike="noStrike" kern="1200" cap="none" spc="0" normalizeH="0" baseline="0" noProof="0">
                <a:ln>
                  <a:noFill/>
                </a:ln>
                <a:solidFill>
                  <a:srgbClr val="FFFFFF"/>
                </a:solidFill>
                <a:effectLst/>
                <a:uLnTx/>
                <a:uFillTx/>
                <a:latin typeface="Roboto"/>
                <a:ea typeface="+mn-ea"/>
                <a:cs typeface="+mn-cs"/>
              </a:rPr>
              <a:t> (immature chondrocytes). </a:t>
            </a:r>
            <a:br>
              <a:rPr kumimoji="0" lang="en-US" altLang="en-US" sz="1000" b="0" i="0" u="none" strike="noStrike" kern="1200" cap="none" spc="0" normalizeH="0" baseline="0" noProof="0">
                <a:ln>
                  <a:noFill/>
                </a:ln>
                <a:solidFill>
                  <a:srgbClr val="FFFFFF"/>
                </a:solidFill>
                <a:effectLst/>
                <a:uLnTx/>
                <a:uFillTx/>
                <a:latin typeface="Roboto"/>
                <a:ea typeface="+mn-ea"/>
                <a:cs typeface="+mn-cs"/>
              </a:rPr>
            </a:br>
            <a:br>
              <a:rPr kumimoji="0" lang="en-US" altLang="en-US" sz="1000" b="0" i="0" u="none" strike="noStrike" kern="1200" cap="none" spc="0" normalizeH="0" baseline="0" noProof="0">
                <a:ln>
                  <a:noFill/>
                </a:ln>
                <a:solidFill>
                  <a:srgbClr val="FFFFFF"/>
                </a:solidFill>
                <a:effectLst/>
                <a:uLnTx/>
                <a:uFillTx/>
                <a:latin typeface="Roboto"/>
                <a:ea typeface="+mn-ea"/>
                <a:cs typeface="+mn-cs"/>
              </a:rPr>
            </a:br>
            <a:r>
              <a:rPr kumimoji="0" lang="en-US" altLang="en-US" sz="1600" b="0" i="0" u="none" strike="noStrike" kern="1200" cap="none" spc="0" normalizeH="0" baseline="0" noProof="0">
                <a:ln>
                  <a:noFill/>
                </a:ln>
                <a:solidFill>
                  <a:srgbClr val="FFFFFF"/>
                </a:solidFill>
                <a:effectLst/>
                <a:uLnTx/>
                <a:uFillTx/>
                <a:latin typeface="Roboto"/>
                <a:ea typeface="+mn-ea"/>
                <a:cs typeface="+mn-cs"/>
              </a:rPr>
              <a:t>   The surfaces of most of the cartilage in your body is surrounded by a membrane of dense irregular connective tissue called </a:t>
            </a:r>
            <a:r>
              <a:rPr kumimoji="0" lang="en-US" altLang="en-US" sz="1600" b="1" i="0" u="none" strike="noStrike" kern="1200" cap="none" spc="0" normalizeH="0" baseline="0" noProof="0">
                <a:ln>
                  <a:noFill/>
                </a:ln>
                <a:solidFill>
                  <a:srgbClr val="FFFFFF"/>
                </a:solidFill>
                <a:effectLst/>
                <a:uLnTx/>
                <a:uFillTx/>
                <a:latin typeface="Roboto"/>
                <a:ea typeface="+mn-ea"/>
                <a:cs typeface="+mn-cs"/>
              </a:rPr>
              <a:t>perichondium</a:t>
            </a:r>
            <a:r>
              <a:rPr kumimoji="0" lang="en-US" altLang="en-US" sz="1000" b="1" i="0" u="none" strike="noStrike" kern="1200" cap="none" spc="0" normalizeH="0" baseline="0" noProof="0">
                <a:ln>
                  <a:noFill/>
                </a:ln>
                <a:solidFill>
                  <a:srgbClr val="006600"/>
                </a:solidFill>
                <a:effectLst/>
                <a:uLnTx/>
                <a:uFillTx/>
                <a:latin typeface="Roboto"/>
                <a:ea typeface="+mn-ea"/>
                <a:cs typeface="+mn-cs"/>
              </a:rPr>
              <a:t>.   </a:t>
            </a:r>
            <a:r>
              <a:rPr kumimoji="0" lang="en-US" altLang="en-US" sz="1600" b="0" i="0" u="none" strike="noStrike" kern="1200" cap="none" spc="0" normalizeH="0" baseline="0" noProof="0">
                <a:ln>
                  <a:noFill/>
                </a:ln>
                <a:solidFill>
                  <a:srgbClr val="FFFFFF"/>
                </a:solidFill>
                <a:effectLst/>
                <a:uLnTx/>
                <a:uFillTx/>
                <a:latin typeface="Roboto"/>
                <a:ea typeface="+mn-ea"/>
                <a:cs typeface="+mn-cs"/>
              </a:rPr>
              <a:t>Chondrocytes that are outside of the perichondrium are surrounded by a space called a lacuna (lacunae for plural).  Chondroblasts that exist in the perichondrium don't have lacunae.</a:t>
            </a:r>
            <a:br>
              <a:rPr kumimoji="0" lang="en-US" altLang="en-US" sz="1000" b="0" i="0" u="none" strike="noStrike" kern="1200" cap="none" spc="0" normalizeH="0" baseline="0" noProof="0">
                <a:ln>
                  <a:noFill/>
                </a:ln>
                <a:solidFill>
                  <a:srgbClr val="FFFFFF"/>
                </a:solidFill>
                <a:effectLst/>
                <a:uLnTx/>
                <a:uFillTx/>
                <a:latin typeface="Roboto"/>
                <a:ea typeface="+mn-ea"/>
                <a:cs typeface="+mn-cs"/>
              </a:rPr>
            </a:br>
            <a:br>
              <a:rPr kumimoji="0" lang="en-US" altLang="en-US" sz="1000" b="0" i="0" u="none" strike="noStrike" kern="1200" cap="none" spc="0" normalizeH="0" baseline="0" noProof="0">
                <a:ln>
                  <a:noFill/>
                </a:ln>
                <a:solidFill>
                  <a:srgbClr val="FFFFFF"/>
                </a:solidFill>
                <a:effectLst/>
                <a:uLnTx/>
                <a:uFillTx/>
                <a:latin typeface="Roboto"/>
                <a:ea typeface="+mn-ea"/>
                <a:cs typeface="+mn-cs"/>
              </a:rPr>
            </a:br>
            <a:r>
              <a:rPr kumimoji="0" lang="en-US" altLang="en-US" sz="1600" b="0" i="0" u="none" strike="noStrike" kern="1200" cap="none" spc="0" normalizeH="0" baseline="0" noProof="0">
                <a:ln>
                  <a:noFill/>
                </a:ln>
                <a:solidFill>
                  <a:srgbClr val="FFFFFF"/>
                </a:solidFill>
                <a:effectLst/>
                <a:uLnTx/>
                <a:uFillTx/>
                <a:latin typeface="Roboto"/>
                <a:ea typeface="+mn-ea"/>
                <a:cs typeface="+mn-cs"/>
              </a:rPr>
              <a:t>Cartilage does not contain blood vessels or nerves except for the area of the perichondrium.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Rectangle 9">
            <a:extLst>
              <a:ext uri="{FF2B5EF4-FFF2-40B4-BE49-F238E27FC236}">
                <a16:creationId xmlns:a16="http://schemas.microsoft.com/office/drawing/2014/main" id="{715812C2-B6B8-4155-9B8A-6C4486566801}"/>
              </a:ext>
            </a:extLst>
          </p:cNvPr>
          <p:cNvSpPr>
            <a:spLocks noChangeArrowheads="1"/>
          </p:cNvSpPr>
          <p:nvPr/>
        </p:nvSpPr>
        <p:spPr bwMode="auto">
          <a:xfrm>
            <a:off x="4867275" y="18256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0">
            <a:extLst>
              <a:ext uri="{FF2B5EF4-FFF2-40B4-BE49-F238E27FC236}">
                <a16:creationId xmlns:a16="http://schemas.microsoft.com/office/drawing/2014/main" id="{318D6ED6-1583-49C3-9D86-375FF3178B1B}"/>
              </a:ext>
            </a:extLst>
          </p:cNvPr>
          <p:cNvSpPr>
            <a:spLocks noChangeArrowheads="1"/>
          </p:cNvSpPr>
          <p:nvPr/>
        </p:nvSpPr>
        <p:spPr bwMode="auto">
          <a:xfrm>
            <a:off x="4867275" y="1841500"/>
            <a:ext cx="7620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Roboto"/>
                <a:ea typeface="+mn-ea"/>
                <a:cs typeface="+mn-cs"/>
              </a:rPr>
              <a:t>  </a:t>
            </a:r>
            <a:r>
              <a:rPr kumimoji="0" lang="en-US" altLang="en-US" sz="26400" b="0" i="0" u="none" strike="noStrike" kern="1200" cap="none" spc="0" normalizeH="0" baseline="0" noProof="0">
                <a:ln>
                  <a:noFill/>
                </a:ln>
                <a:solidFill>
                  <a:srgbClr val="FFFFFF"/>
                </a:solidFill>
                <a:effectLst/>
                <a:uLnTx/>
                <a:uFillTx/>
                <a:latin typeface="Roboto"/>
                <a:ea typeface="+mn-ea"/>
                <a:cs typeface="+mn-cs"/>
              </a:rPr>
              <a:t>       </a:t>
            </a:r>
            <a:endParaRPr kumimoji="0" lang="en-US" altLang="en-US" sz="12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FFFFFF"/>
                </a:solidFill>
                <a:effectLst/>
                <a:uLnTx/>
                <a:uFillTx/>
                <a:latin typeface="Roboto"/>
                <a:ea typeface="+mn-ea"/>
                <a:cs typeface="+mn-cs"/>
              </a:rPr>
              <a:t>   The perichondrium</a:t>
            </a:r>
            <a:r>
              <a:rPr kumimoji="0" lang="en-US" altLang="en-US" sz="1600" b="0" i="0" u="none" strike="noStrike" kern="1200" cap="none" spc="0" normalizeH="0" baseline="0" noProof="0">
                <a:ln>
                  <a:noFill/>
                </a:ln>
                <a:solidFill>
                  <a:srgbClr val="FFFFFF"/>
                </a:solidFill>
                <a:effectLst/>
                <a:uLnTx/>
                <a:uFillTx/>
                <a:latin typeface="Roboto"/>
                <a:ea typeface="+mn-ea"/>
                <a:cs typeface="+mn-cs"/>
              </a:rPr>
              <a:t> contains the blood vessels which provide nutrients to the cartilage. Nutrients diffuse from the perichondrium, through the matrix, to reach the cartilage cells. Since diffusion is limited over great distances, the cartilage must remain relatively thin.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B0EA88C8-2917-40FD-8140-9A18DC65EBC8}"/>
              </a:ext>
            </a:extLst>
          </p:cNvPr>
          <p:cNvSpPr>
            <a:spLocks noChangeArrowheads="1"/>
          </p:cNvSpPr>
          <p:nvPr/>
        </p:nvSpPr>
        <p:spPr bwMode="auto">
          <a:xfrm>
            <a:off x="4867275" y="184150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8FAEAC3-4C3E-4D2D-ACB8-7BD8C8831A11}"/>
              </a:ext>
            </a:extLst>
          </p:cNvPr>
          <p:cNvSpPr>
            <a:spLocks noChangeArrowheads="1"/>
          </p:cNvSpPr>
          <p:nvPr/>
        </p:nvSpPr>
        <p:spPr bwMode="auto">
          <a:xfrm>
            <a:off x="4867275" y="1857375"/>
            <a:ext cx="7620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1740" rIns="0" bIns="3174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   The human skeleton is initially made up of cartilages and fibrous membranes, but bone soon replaces most of these early supports. The few cartilages that remain in adults are found mainly in regions where flexible skeletal tissue is needed. </a:t>
            </a:r>
            <a:r>
              <a:rPr kumimoji="0" lang="en-US" altLang="en-US" sz="1000" b="0" i="0" u="none" strike="noStrike" kern="1200" cap="none" spc="0" normalizeH="0" baseline="0" noProof="0" dirty="0">
                <a:ln>
                  <a:noFill/>
                </a:ln>
                <a:solidFill>
                  <a:srgbClr val="FFFFFF"/>
                </a:solidFill>
                <a:effectLst/>
                <a:uLnTx/>
                <a:uFillTx/>
                <a:latin typeface="Roboto"/>
                <a:ea typeface="+mn-ea"/>
                <a:cs typeface="+mn-cs"/>
              </a:rPr>
              <a:t>​</a:t>
            </a:r>
            <a:br>
              <a:rPr kumimoji="0" lang="en-US" altLang="en-US" sz="1000" b="0" i="0" u="none" strike="noStrike" kern="1200" cap="none" spc="0" normalizeH="0" baseline="0" noProof="0" dirty="0">
                <a:ln>
                  <a:noFill/>
                </a:ln>
                <a:solidFill>
                  <a:srgbClr val="FFFFFF"/>
                </a:solidFill>
                <a:effectLst/>
                <a:uLnTx/>
                <a:uFillTx/>
                <a:latin typeface="Roboto"/>
                <a:ea typeface="+mn-ea"/>
                <a:cs typeface="+mn-cs"/>
              </a:rPr>
            </a:br>
            <a:endParaRPr kumimoji="0" lang="en-US" altLang="en-US" sz="6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n-US" altLang="en-US" sz="2600" b="1" i="1" u="none" strike="noStrike" kern="1200" cap="none" spc="0" normalizeH="0" baseline="0" noProof="0" dirty="0">
                <a:ln>
                  <a:noFill/>
                </a:ln>
                <a:solidFill>
                  <a:srgbClr val="FFFFFF"/>
                </a:solidFill>
                <a:effectLst/>
                <a:uLnTx/>
                <a:uFillTx/>
                <a:latin typeface="Roboto"/>
                <a:ea typeface="+mn-ea"/>
                <a:cs typeface="+mn-cs"/>
              </a:rPr>
              <a:t>Hyaline Cartilage</a:t>
            </a:r>
            <a:endParaRPr kumimoji="0" lang="en-US" altLang="en-US" sz="6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Roboto"/>
                <a:ea typeface="+mn-ea"/>
                <a:cs typeface="+mn-cs"/>
              </a:rPr>
              <a:t>  </a:t>
            </a:r>
            <a:r>
              <a:rPr kumimoji="0" lang="en-US" altLang="en-US" sz="17400" b="0" i="0" u="none" strike="noStrike" kern="1200" cap="none" spc="0" normalizeH="0" baseline="0" noProof="0" dirty="0">
                <a:ln>
                  <a:noFill/>
                </a:ln>
                <a:solidFill>
                  <a:srgbClr val="FFFFFF"/>
                </a:solidFill>
                <a:effectLst/>
                <a:uLnTx/>
                <a:uFillTx/>
                <a:latin typeface="Roboto"/>
                <a:ea typeface="+mn-ea"/>
                <a:cs typeface="+mn-cs"/>
              </a:rPr>
              <a:t>      </a:t>
            </a:r>
            <a:endParaRPr kumimoji="0" lang="en-US" altLang="en-US" sz="12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FFFFFF"/>
                </a:solidFill>
                <a:effectLst/>
                <a:uLnTx/>
                <a:uFillTx/>
                <a:latin typeface="Roboto"/>
                <a:ea typeface="+mn-ea"/>
                <a:cs typeface="+mn-cs"/>
              </a:rPr>
              <a:t> - The majority of our cartilage is hyaline cartilage. </a:t>
            </a:r>
            <a:r>
              <a:rPr kumimoji="0" lang="en-US" altLang="en-US" sz="1000" b="0" i="0" u="none" strike="noStrike" kern="1200" cap="none" spc="0" normalizeH="0" baseline="0" noProof="0" dirty="0">
                <a:ln>
                  <a:noFill/>
                </a:ln>
                <a:solidFill>
                  <a:srgbClr val="FFFFFF"/>
                </a:solidFill>
                <a:effectLst/>
                <a:uLnTx/>
                <a:uFillTx/>
                <a:latin typeface="Roboto"/>
                <a:ea typeface="+mn-ea"/>
                <a:cs typeface="+mn-cs"/>
              </a:rPr>
              <a:t>​</a:t>
            </a:r>
            <a:r>
              <a:rPr kumimoji="0" lang="en-US" altLang="en-US" sz="1200" b="1" i="0" u="none" strike="noStrike" kern="1200" cap="none" spc="0" normalizeH="0" baseline="0" noProof="0" dirty="0">
                <a:ln>
                  <a:noFill/>
                </a:ln>
                <a:solidFill>
                  <a:srgbClr val="FFFFFF"/>
                </a:solidFill>
                <a:effectLst/>
                <a:uLnTx/>
                <a:uFillTx/>
                <a:latin typeface="Roboto"/>
                <a:ea typeface="+mn-ea"/>
                <a:cs typeface="+mn-cs"/>
              </a:rPr>
              <a:t>Hyaline cartilage covers the ends of long bones as the "articular cartilage" of the joints.  The chondrocytes is hyaline cartilage are spherical. The matrix only has collagen fibers (no elastin). Hyaline cartilage makes up the...</a:t>
            </a:r>
            <a:endParaRPr kumimoji="0" lang="en-US" altLang="en-US" sz="1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AutoNum type="arabicPeriod"/>
              <a:tabLst/>
              <a:defRPr/>
            </a:pPr>
            <a:r>
              <a:rPr kumimoji="0" lang="en-US" altLang="en-US" sz="1200" b="1" i="0" u="none" strike="noStrike" kern="1200" cap="none" spc="0" normalizeH="0" baseline="0" noProof="0" dirty="0">
                <a:ln>
                  <a:noFill/>
                </a:ln>
                <a:solidFill>
                  <a:srgbClr val="FFFFFF"/>
                </a:solidFill>
                <a:effectLst/>
                <a:uLnTx/>
                <a:uFillTx/>
                <a:latin typeface="Roboto"/>
                <a:ea typeface="+mn-ea"/>
                <a:cs typeface="+mn-cs"/>
              </a:rPr>
              <a:t>​Articulate cartilage (cartilage of the joints) </a:t>
            </a:r>
            <a:endParaRPr kumimoji="0" lang="en-US" altLang="en-US" sz="1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AutoNum type="arabicPeriod" startAt="2"/>
              <a:tabLst/>
              <a:defRPr/>
            </a:pPr>
            <a:r>
              <a:rPr kumimoji="0" lang="en-US" altLang="en-US" sz="1200" b="1" i="0" u="none" strike="noStrike" kern="1200" cap="none" spc="0" normalizeH="0" baseline="0" noProof="0" dirty="0">
                <a:ln>
                  <a:noFill/>
                </a:ln>
                <a:solidFill>
                  <a:srgbClr val="FFFFFF"/>
                </a:solidFill>
                <a:effectLst/>
                <a:uLnTx/>
                <a:uFillTx/>
                <a:latin typeface="Roboto"/>
                <a:ea typeface="+mn-ea"/>
                <a:cs typeface="+mn-cs"/>
              </a:rPr>
              <a:t>Costal cartilages (connects ribs to sternum)</a:t>
            </a:r>
            <a:endParaRPr kumimoji="0" lang="en-US" altLang="en-US" sz="1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AutoNum type="arabicPeriod" startAt="3"/>
              <a:tabLst/>
              <a:defRPr/>
            </a:pPr>
            <a:r>
              <a:rPr kumimoji="0" lang="en-US" altLang="en-US" sz="1200" b="1" i="0" u="none" strike="noStrike" kern="1200" cap="none" spc="0" normalizeH="0" baseline="0" noProof="0" dirty="0">
                <a:ln>
                  <a:noFill/>
                </a:ln>
                <a:solidFill>
                  <a:srgbClr val="FFFFFF"/>
                </a:solidFill>
                <a:effectLst/>
                <a:uLnTx/>
                <a:uFillTx/>
                <a:latin typeface="Roboto"/>
                <a:ea typeface="+mn-ea"/>
                <a:cs typeface="+mn-cs"/>
              </a:rPr>
              <a:t>Respiratory Cartilages (larynx, reinforces air passageways) </a:t>
            </a:r>
            <a:endParaRPr kumimoji="0" lang="en-US" altLang="en-US" sz="1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AutoNum type="arabicPeriod" startAt="4"/>
              <a:tabLst/>
              <a:defRPr/>
            </a:pPr>
            <a:r>
              <a:rPr kumimoji="0" lang="en-US" altLang="en-US" sz="1200" b="1" i="0" u="none" strike="noStrike" kern="1200" cap="none" spc="0" normalizeH="0" baseline="0" noProof="0" dirty="0">
                <a:ln>
                  <a:noFill/>
                </a:ln>
                <a:solidFill>
                  <a:srgbClr val="FFFFFF"/>
                </a:solidFill>
                <a:effectLst/>
                <a:uLnTx/>
                <a:uFillTx/>
                <a:latin typeface="Roboto"/>
                <a:ea typeface="+mn-ea"/>
                <a:cs typeface="+mn-cs"/>
              </a:rPr>
              <a:t>Nasal Cartilage (supports external structure of the nose)</a:t>
            </a:r>
            <a:endParaRPr kumimoji="0" lang="en-US" altLang="en-US" sz="1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AutoNum type="arabicPeriod" startAt="5"/>
              <a:tabLst/>
              <a:defRPr/>
            </a:pPr>
            <a:r>
              <a:rPr kumimoji="0" lang="en-US" altLang="en-US" sz="1200" b="1" i="1" u="none" strike="noStrike" kern="1200" cap="none" spc="0" normalizeH="0" baseline="0" noProof="0" dirty="0">
                <a:ln>
                  <a:noFill/>
                </a:ln>
                <a:solidFill>
                  <a:srgbClr val="FFFFFF"/>
                </a:solidFill>
                <a:effectLst/>
                <a:uLnTx/>
                <a:uFillTx/>
                <a:latin typeface="Roboto"/>
                <a:ea typeface="+mn-ea"/>
                <a:cs typeface="+mn-cs"/>
              </a:rPr>
              <a:t>​Embryonic Skeleton - ​​​In development, the embryonic skeleton is mostly hyaline cartilage that later develops into bone. Some of this embryonic hyaline cartilage persists throughout childhood and adolescence. This hyaline cartilage can be seen as the epiphyseal plates or lines (commonly called the growth plates) at the ends of long bones that mark where the growth is occurring. </a:t>
            </a:r>
            <a:r>
              <a:rPr kumimoji="0" lang="en-US" altLang="en-US" sz="1200" b="1" i="0" u="none" strike="noStrike" kern="1200" cap="none" spc="0" normalizeH="0" baseline="0" noProof="0" dirty="0">
                <a:ln>
                  <a:noFill/>
                </a:ln>
                <a:solidFill>
                  <a:srgbClr val="FFFFFF"/>
                </a:solidFill>
                <a:effectLst/>
                <a:uLnTx/>
                <a:uFillTx/>
                <a:latin typeface="Roboto"/>
                <a:ea typeface="+mn-ea"/>
                <a:cs typeface="+mn-cs"/>
              </a:rPr>
              <a:t> </a:t>
            </a:r>
            <a:endParaRPr kumimoji="0" lang="en-US" altLang="en-US" sz="1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 name="Rectangle 15">
            <a:extLst>
              <a:ext uri="{FF2B5EF4-FFF2-40B4-BE49-F238E27FC236}">
                <a16:creationId xmlns:a16="http://schemas.microsoft.com/office/drawing/2014/main" id="{E8F14A6B-BEEC-46B2-8B98-A9A548708C9E}"/>
              </a:ext>
            </a:extLst>
          </p:cNvPr>
          <p:cNvSpPr>
            <a:spLocks noChangeArrowheads="1"/>
          </p:cNvSpPr>
          <p:nvPr/>
        </p:nvSpPr>
        <p:spPr bwMode="auto">
          <a:xfrm>
            <a:off x="4867275" y="185737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6">
            <a:extLst>
              <a:ext uri="{FF2B5EF4-FFF2-40B4-BE49-F238E27FC236}">
                <a16:creationId xmlns:a16="http://schemas.microsoft.com/office/drawing/2014/main" id="{D93BAA71-C7D9-473B-9F78-3CFFDD8AA51A}"/>
              </a:ext>
            </a:extLst>
          </p:cNvPr>
          <p:cNvSpPr>
            <a:spLocks noChangeArrowheads="1"/>
          </p:cNvSpPr>
          <p:nvPr/>
        </p:nvSpPr>
        <p:spPr bwMode="auto">
          <a:xfrm>
            <a:off x="4867275" y="1873250"/>
            <a:ext cx="7620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5220" rIns="91440" bIns="9522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2600" b="1" i="1" u="none" strike="noStrike" kern="1200" cap="none" spc="0" normalizeH="0" baseline="0" noProof="0">
                <a:ln>
                  <a:noFill/>
                </a:ln>
                <a:solidFill>
                  <a:srgbClr val="FFFFFF"/>
                </a:solidFill>
                <a:effectLst/>
                <a:uLnTx/>
                <a:uFillTx/>
                <a:latin typeface="Roboto"/>
                <a:ea typeface="+mn-ea"/>
                <a:cs typeface="+mn-cs"/>
              </a:rPr>
              <a:t>Elastic Cartilage</a:t>
            </a:r>
            <a:endParaRPr kumimoji="0" lang="en-US" altLang="en-US" sz="60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Roboto"/>
                <a:ea typeface="+mn-ea"/>
                <a:cs typeface="+mn-cs"/>
              </a:rPr>
              <a:t>  </a:t>
            </a:r>
            <a:r>
              <a:rPr kumimoji="0" lang="en-US" altLang="en-US" sz="15100" b="0" i="0" u="none" strike="noStrike" kern="1200" cap="none" spc="0" normalizeH="0" baseline="0" noProof="0">
                <a:ln>
                  <a:noFill/>
                </a:ln>
                <a:solidFill>
                  <a:srgbClr val="FFFFFF"/>
                </a:solidFill>
                <a:effectLst/>
                <a:uLnTx/>
                <a:uFillTx/>
                <a:latin typeface="Roboto"/>
                <a:ea typeface="+mn-ea"/>
                <a:cs typeface="+mn-cs"/>
              </a:rPr>
              <a:t>       </a:t>
            </a:r>
            <a:r>
              <a:rPr kumimoji="0" lang="en-US" altLang="en-US" sz="1000" b="0" i="0" u="none" strike="noStrike" kern="1200" cap="none" spc="0" normalizeH="0" baseline="0" noProof="0">
                <a:ln>
                  <a:noFill/>
                </a:ln>
                <a:solidFill>
                  <a:srgbClr val="FFFFFF"/>
                </a:solidFill>
                <a:effectLst/>
                <a:uLnTx/>
                <a:uFillTx/>
                <a:latin typeface="Roboto"/>
                <a:ea typeface="+mn-ea"/>
                <a:cs typeface="+mn-cs"/>
              </a:rPr>
              <a:t>Elastic Cartilage</a:t>
            </a:r>
            <a:endParaRPr kumimoji="0" lang="en-US" altLang="en-US" sz="12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FF"/>
                </a:solidFill>
                <a:effectLst/>
                <a:uLnTx/>
                <a:uFillTx/>
                <a:latin typeface="Roboto"/>
                <a:ea typeface="+mn-ea"/>
                <a:cs typeface="+mn-cs"/>
              </a:rPr>
              <a:t> Elastic cartilages are similar to hyaline cartilages, with the exception of the addition of elastin fibers to the extracellular matrix. Because of these additional elastin fibers, elastic cartilage has the added ability to stretch and is better able to withstand repetitive bending. Elastic cartilage is the most rare form of cartilage and is found only in the external ear and the epiglottis. The epiglottis is the flap that folds down and closes off the opening to the trachea when we swallow, in an effort to prevent food from entering the airways by mistake.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Rectangle 18">
            <a:extLst>
              <a:ext uri="{FF2B5EF4-FFF2-40B4-BE49-F238E27FC236}">
                <a16:creationId xmlns:a16="http://schemas.microsoft.com/office/drawing/2014/main" id="{0C8F1757-1317-4140-80A3-122FB975216C}"/>
              </a:ext>
            </a:extLst>
          </p:cNvPr>
          <p:cNvSpPr>
            <a:spLocks noChangeArrowheads="1"/>
          </p:cNvSpPr>
          <p:nvPr/>
        </p:nvSpPr>
        <p:spPr bwMode="auto">
          <a:xfrm>
            <a:off x="4867275" y="233045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43" name="Picture 19" descr="Picture">
            <a:extLst>
              <a:ext uri="{FF2B5EF4-FFF2-40B4-BE49-F238E27FC236}">
                <a16:creationId xmlns:a16="http://schemas.microsoft.com/office/drawing/2014/main" id="{558F8BFD-4815-499D-9C71-444889C532CE}"/>
              </a:ext>
            </a:extLst>
          </p:cNvPr>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4867275" y="1825625"/>
            <a:ext cx="3419475" cy="24384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0">
            <a:extLst>
              <a:ext uri="{FF2B5EF4-FFF2-40B4-BE49-F238E27FC236}">
                <a16:creationId xmlns:a16="http://schemas.microsoft.com/office/drawing/2014/main" id="{58FF260B-4BD0-4A30-A49E-444F020611BB}"/>
              </a:ext>
            </a:extLst>
          </p:cNvPr>
          <p:cNvSpPr>
            <a:spLocks noChangeArrowheads="1"/>
          </p:cNvSpPr>
          <p:nvPr/>
        </p:nvSpPr>
        <p:spPr bwMode="auto">
          <a:xfrm>
            <a:off x="4867275" y="2346325"/>
            <a:ext cx="7620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5220" rIns="91440" bIns="952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600" b="1" i="1"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2600" b="1" i="1" u="none" strike="noStrike" kern="1200" cap="none" spc="0" normalizeH="0" baseline="0" noProof="0">
                <a:ln>
                  <a:noFill/>
                </a:ln>
                <a:solidFill>
                  <a:srgbClr val="FFFFFF"/>
                </a:solidFill>
                <a:effectLst/>
                <a:uLnTx/>
                <a:uFillTx/>
                <a:latin typeface="Roboto"/>
                <a:ea typeface="+mn-ea"/>
                <a:cs typeface="+mn-cs"/>
              </a:rPr>
              <a:t>​Fibrocartilage</a:t>
            </a:r>
            <a:endParaRPr kumimoji="0" lang="en-US" altLang="en-US" sz="60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FFFFFF"/>
                </a:solidFill>
                <a:effectLst/>
                <a:uLnTx/>
                <a:uFillTx/>
                <a:latin typeface="Roboto"/>
                <a:ea typeface="+mn-ea"/>
                <a:cs typeface="+mn-cs"/>
              </a:rPr>
              <a:t>  </a:t>
            </a:r>
            <a:r>
              <a:rPr kumimoji="0" lang="en-US" altLang="en-US" sz="19300" b="0" i="0" u="none" strike="noStrike" kern="1200" cap="none" spc="0" normalizeH="0" baseline="0" noProof="0">
                <a:ln>
                  <a:noFill/>
                </a:ln>
                <a:solidFill>
                  <a:srgbClr val="FFFFFF"/>
                </a:solidFill>
                <a:effectLst/>
                <a:uLnTx/>
                <a:uFillTx/>
                <a:latin typeface="Roboto"/>
                <a:ea typeface="+mn-ea"/>
                <a:cs typeface="+mn-cs"/>
              </a:rPr>
              <a:t>      </a:t>
            </a:r>
            <a:r>
              <a:rPr kumimoji="0" lang="en-US" altLang="en-US" sz="1000" b="0" i="0" u="none" strike="noStrike" kern="1200" cap="none" spc="0" normalizeH="0" baseline="0" noProof="0">
                <a:ln>
                  <a:noFill/>
                </a:ln>
                <a:solidFill>
                  <a:srgbClr val="FFFFFF"/>
                </a:solidFill>
                <a:effectLst/>
                <a:uLnTx/>
                <a:uFillTx/>
                <a:latin typeface="Roboto"/>
                <a:ea typeface="+mn-ea"/>
                <a:cs typeface="+mn-cs"/>
              </a:rPr>
              <a:t>Fibrocartilage</a:t>
            </a:r>
            <a:endParaRPr kumimoji="0" lang="en-US" altLang="en-US" sz="1200" b="0" i="0" u="none" strike="noStrike" kern="1200" cap="none" spc="0" normalizeH="0" baseline="0" noProof="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FFFFF"/>
                </a:solidFill>
                <a:effectLst/>
                <a:uLnTx/>
                <a:uFillTx/>
                <a:latin typeface="Roboto"/>
                <a:ea typeface="+mn-ea"/>
                <a:cs typeface="+mn-cs"/>
              </a:rPr>
              <a:t>​​</a:t>
            </a:r>
            <a:br>
              <a:rPr kumimoji="0" lang="en-US" altLang="en-US" sz="1000" b="0" i="0" u="none" strike="noStrike" kern="1200" cap="none" spc="0" normalizeH="0" baseline="0" noProof="0">
                <a:ln>
                  <a:noFill/>
                </a:ln>
                <a:solidFill>
                  <a:srgbClr val="FFFFFF"/>
                </a:solidFill>
                <a:effectLst/>
                <a:uLnTx/>
                <a:uFillTx/>
                <a:latin typeface="Roboto"/>
                <a:ea typeface="+mn-ea"/>
                <a:cs typeface="+mn-cs"/>
              </a:rPr>
            </a:br>
            <a:r>
              <a:rPr kumimoji="0" lang="en-US" altLang="en-US" sz="1600" b="1" i="0" u="none" strike="noStrike" kern="1200" cap="none" spc="0" normalizeH="0" baseline="0" noProof="0">
                <a:ln>
                  <a:noFill/>
                </a:ln>
                <a:solidFill>
                  <a:srgbClr val="FFFFFF"/>
                </a:solidFill>
                <a:effectLst/>
                <a:uLnTx/>
                <a:uFillTx/>
                <a:latin typeface="Roboto"/>
                <a:ea typeface="+mn-ea"/>
                <a:cs typeface="+mn-cs"/>
              </a:rPr>
              <a:t> Fibrocartilage is the strongest cartilage in our bodies is fibrocartilage. It is highly resistant to compression and has high tensile strength. Fibrocartilage contains parallel rows of alternating chondrocytes with thick collagen fibers. </a:t>
            </a:r>
            <a:br>
              <a:rPr kumimoji="0" lang="en-US" altLang="en-US" sz="1600" b="1" i="0" u="none" strike="noStrike" kern="1200" cap="none" spc="0" normalizeH="0" baseline="0" noProof="0">
                <a:ln>
                  <a:noFill/>
                </a:ln>
                <a:solidFill>
                  <a:srgbClr val="FFFFFF"/>
                </a:solidFill>
                <a:effectLst/>
                <a:uLnTx/>
                <a:uFillTx/>
                <a:latin typeface="Roboto"/>
                <a:ea typeface="+mn-ea"/>
                <a:cs typeface="+mn-cs"/>
              </a:rPr>
            </a:br>
            <a:br>
              <a:rPr kumimoji="0" lang="en-US" altLang="en-US" sz="1600" b="1" i="0" u="none" strike="noStrike" kern="1200" cap="none" spc="0" normalizeH="0" baseline="0" noProof="0">
                <a:ln>
                  <a:noFill/>
                </a:ln>
                <a:solidFill>
                  <a:srgbClr val="FFFFFF"/>
                </a:solidFill>
                <a:effectLst/>
                <a:uLnTx/>
                <a:uFillTx/>
                <a:latin typeface="Roboto"/>
                <a:ea typeface="+mn-ea"/>
                <a:cs typeface="+mn-cs"/>
              </a:rPr>
            </a:br>
            <a:r>
              <a:rPr kumimoji="0" lang="en-US" altLang="en-US" sz="1600" b="1" i="0" u="none" strike="noStrike" kern="1200" cap="none" spc="0" normalizeH="0" baseline="0" noProof="0">
                <a:ln>
                  <a:noFill/>
                </a:ln>
                <a:solidFill>
                  <a:srgbClr val="FFFFFF"/>
                </a:solidFill>
                <a:effectLst/>
                <a:uLnTx/>
                <a:uFillTx/>
                <a:latin typeface="Roboto"/>
                <a:ea typeface="+mn-ea"/>
                <a:cs typeface="+mn-cs"/>
              </a:rPr>
              <a:t>   This type of cartilage is found in areas of our body that undergo a lot of mechanical stress due to compression and tension forces, like our knee joints and invertebral discs.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Rectangle 22">
            <a:extLst>
              <a:ext uri="{FF2B5EF4-FFF2-40B4-BE49-F238E27FC236}">
                <a16:creationId xmlns:a16="http://schemas.microsoft.com/office/drawing/2014/main" id="{E66349D9-9C52-4350-BA3A-96E8F4BAAF78}"/>
              </a:ext>
            </a:extLst>
          </p:cNvPr>
          <p:cNvSpPr>
            <a:spLocks noChangeArrowheads="1"/>
          </p:cNvSpPr>
          <p:nvPr/>
        </p:nvSpPr>
        <p:spPr bwMode="auto">
          <a:xfrm>
            <a:off x="4867275" y="28035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23">
            <a:extLst>
              <a:ext uri="{FF2B5EF4-FFF2-40B4-BE49-F238E27FC236}">
                <a16:creationId xmlns:a16="http://schemas.microsoft.com/office/drawing/2014/main" id="{D5B55181-5C45-4B26-B27A-EAB730ABD105}"/>
              </a:ext>
            </a:extLst>
          </p:cNvPr>
          <p:cNvSpPr>
            <a:spLocks noChangeArrowheads="1"/>
          </p:cNvSpPr>
          <p:nvPr/>
        </p:nvSpPr>
        <p:spPr bwMode="auto">
          <a:xfrm>
            <a:off x="4867275" y="281940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5220" rIns="91440" bIns="952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i="1"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ctr"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FFFF"/>
                </a:solidFill>
                <a:effectLst/>
                <a:uLnTx/>
                <a:uFillTx/>
                <a:latin typeface="Roboto"/>
                <a:ea typeface="+mn-ea"/>
                <a:cs typeface="+mn-cs"/>
              </a:rPr>
              <a:t>ARTICULATE CARTILAGE</a:t>
            </a:r>
            <a:endParaRPr kumimoji="0" lang="en-US" altLang="en-US" sz="12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367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1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26">
            <a:extLst>
              <a:ext uri="{FF2B5EF4-FFF2-40B4-BE49-F238E27FC236}">
                <a16:creationId xmlns:a16="http://schemas.microsoft.com/office/drawing/2014/main" id="{0AC377A0-5B90-4C3D-B280-DF754040173F}"/>
              </a:ext>
            </a:extLst>
          </p:cNvPr>
          <p:cNvSpPr>
            <a:spLocks noChangeArrowheads="1"/>
          </p:cNvSpPr>
          <p:nvPr/>
        </p:nvSpPr>
        <p:spPr bwMode="auto">
          <a:xfrm>
            <a:off x="4867275" y="283527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7">
            <a:extLst>
              <a:ext uri="{FF2B5EF4-FFF2-40B4-BE49-F238E27FC236}">
                <a16:creationId xmlns:a16="http://schemas.microsoft.com/office/drawing/2014/main" id="{79DA10F9-0D54-4B29-9E68-D5DFA0FBD01B}"/>
              </a:ext>
            </a:extLst>
          </p:cNvPr>
          <p:cNvSpPr>
            <a:spLocks noChangeArrowheads="1"/>
          </p:cNvSpPr>
          <p:nvPr/>
        </p:nvSpPr>
        <p:spPr bwMode="auto">
          <a:xfrm>
            <a:off x="4867275" y="2851150"/>
            <a:ext cx="7620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95220" rIns="91440" bIns="95220" numCol="1" anchor="ctr" anchorCtr="0" compatLnSpc="1">
            <a:prstTxWarp prst="textNoShape">
              <a:avLst/>
            </a:prstTxWarp>
            <a:spAutoFit/>
          </a:bodyPr>
          <a:lstStyle/>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6000" b="1" i="1" u="none" strike="noStrike" kern="1200" cap="none" spc="0" normalizeH="0" baseline="0" noProof="0" dirty="0">
                <a:ln>
                  <a:noFill/>
                </a:ln>
                <a:solidFill>
                  <a:srgbClr val="8D2424"/>
                </a:solidFill>
                <a:effectLst/>
                <a:uLnTx/>
                <a:uFillTx/>
                <a:latin typeface="Roboto"/>
                <a:ea typeface="+mn-ea"/>
                <a:cs typeface="+mn-cs"/>
              </a:rPr>
              <a:t>Cartilage grows in two ways...</a:t>
            </a:r>
            <a:endParaRPr kumimoji="0" lang="en-US" altLang="en-US" sz="6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1) In </a:t>
            </a:r>
            <a:r>
              <a:rPr kumimoji="0" lang="en-US" altLang="en-US" sz="1600" b="1" i="0" u="none" strike="noStrike" kern="1200" cap="none" spc="0" normalizeH="0" baseline="0" noProof="0" dirty="0">
                <a:ln>
                  <a:noFill/>
                </a:ln>
                <a:solidFill>
                  <a:srgbClr val="FFFFFF"/>
                </a:solidFill>
                <a:effectLst/>
                <a:uLnTx/>
                <a:uFillTx/>
                <a:latin typeface="Roboto"/>
                <a:ea typeface="+mn-ea"/>
                <a:cs typeface="+mn-cs"/>
              </a:rPr>
              <a:t>appositional growth</a:t>
            </a: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 (</a:t>
            </a:r>
            <a:r>
              <a:rPr kumimoji="0" lang="en-US" altLang="en-US" sz="1600" b="0" i="0" u="none" strike="noStrike" kern="1200" cap="none" spc="0" normalizeH="0" baseline="0" noProof="0" dirty="0" err="1">
                <a:ln>
                  <a:noFill/>
                </a:ln>
                <a:solidFill>
                  <a:srgbClr val="FFFFFF"/>
                </a:solidFill>
                <a:effectLst/>
                <a:uLnTx/>
                <a:uFillTx/>
                <a:latin typeface="Roboto"/>
                <a:ea typeface="+mn-ea"/>
                <a:cs typeface="+mn-cs"/>
              </a:rPr>
              <a:t>ap″ozish′un-al</a:t>
            </a: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 cartilage-forming cells in the surrounding perichondrium secrete new matrix against the </a:t>
            </a:r>
            <a:r>
              <a:rPr kumimoji="0" lang="en-US" altLang="en-US" sz="1600" b="1" i="0" u="none" strike="noStrike" kern="1200" cap="none" spc="0" normalizeH="0" baseline="0" noProof="0" dirty="0">
                <a:ln>
                  <a:noFill/>
                </a:ln>
                <a:solidFill>
                  <a:srgbClr val="FFFFFF"/>
                </a:solidFill>
                <a:effectLst/>
                <a:uLnTx/>
                <a:uFillTx/>
                <a:latin typeface="Roboto"/>
                <a:ea typeface="+mn-ea"/>
                <a:cs typeface="+mn-cs"/>
              </a:rPr>
              <a:t>external face</a:t>
            </a: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 of the existing cartilage tissue.</a:t>
            </a:r>
            <a:br>
              <a:rPr kumimoji="0" lang="en-US" altLang="en-US" sz="1600" b="0" i="0" u="none" strike="noStrike" kern="1200" cap="none" spc="0" normalizeH="0" baseline="0" noProof="0" dirty="0">
                <a:ln>
                  <a:noFill/>
                </a:ln>
                <a:solidFill>
                  <a:srgbClr val="FFFFFF"/>
                </a:solidFill>
                <a:effectLst/>
                <a:uLnTx/>
                <a:uFillTx/>
                <a:latin typeface="Roboto"/>
                <a:ea typeface="+mn-ea"/>
                <a:cs typeface="+mn-cs"/>
              </a:rPr>
            </a:b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2) In </a:t>
            </a:r>
            <a:r>
              <a:rPr kumimoji="0" lang="en-US" altLang="en-US" sz="1600" b="1" i="0" u="none" strike="noStrike" kern="1200" cap="none" spc="0" normalizeH="0" baseline="0" noProof="0" dirty="0">
                <a:ln>
                  <a:noFill/>
                </a:ln>
                <a:solidFill>
                  <a:srgbClr val="FFFFFF"/>
                </a:solidFill>
                <a:effectLst/>
                <a:uLnTx/>
                <a:uFillTx/>
                <a:latin typeface="Roboto"/>
                <a:ea typeface="+mn-ea"/>
                <a:cs typeface="+mn-cs"/>
              </a:rPr>
              <a:t>interstitial growth</a:t>
            </a: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 (</a:t>
            </a:r>
            <a:r>
              <a:rPr kumimoji="0" lang="en-US" altLang="en-US" sz="1600" b="0" i="0" u="none" strike="noStrike" kern="1200" cap="none" spc="0" normalizeH="0" baseline="0" noProof="0" dirty="0" err="1">
                <a:ln>
                  <a:noFill/>
                </a:ln>
                <a:solidFill>
                  <a:srgbClr val="FFFFFF"/>
                </a:solidFill>
                <a:effectLst/>
                <a:uLnTx/>
                <a:uFillTx/>
                <a:latin typeface="Roboto"/>
                <a:ea typeface="+mn-ea"/>
                <a:cs typeface="+mn-cs"/>
              </a:rPr>
              <a:t>in″ter-stish′al</a:t>
            </a: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 the lacunae-bound chondrocytes divide and secrete new matrix, </a:t>
            </a:r>
            <a:r>
              <a:rPr kumimoji="0" lang="en-US" altLang="en-US" sz="1600" b="1" i="0" u="none" strike="noStrike" kern="1200" cap="none" spc="0" normalizeH="0" baseline="0" noProof="0" dirty="0">
                <a:ln>
                  <a:noFill/>
                </a:ln>
                <a:solidFill>
                  <a:srgbClr val="FFFFFF"/>
                </a:solidFill>
                <a:effectLst/>
                <a:uLnTx/>
                <a:uFillTx/>
                <a:latin typeface="Roboto"/>
                <a:ea typeface="+mn-ea"/>
                <a:cs typeface="+mn-cs"/>
              </a:rPr>
              <a:t>expanding the cartilage from within</a:t>
            </a: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a:t>
            </a:r>
            <a:endParaRPr kumimoji="0" lang="en-US" altLang="en-US" sz="12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Roboto"/>
                <a:ea typeface="+mn-ea"/>
                <a:cs typeface="+mn-cs"/>
              </a:rPr>
              <a:t>  </a:t>
            </a:r>
            <a:r>
              <a:rPr kumimoji="0" lang="en-US" altLang="en-US" sz="43200" b="0" i="0" u="none" strike="noStrike" kern="1200" cap="none" spc="0" normalizeH="0" baseline="0" noProof="0" dirty="0">
                <a:ln>
                  <a:noFill/>
                </a:ln>
                <a:solidFill>
                  <a:srgbClr val="FFFFFF"/>
                </a:solidFill>
                <a:effectLst/>
                <a:uLnTx/>
                <a:uFillTx/>
                <a:latin typeface="Roboto"/>
                <a:ea typeface="+mn-ea"/>
                <a:cs typeface="+mn-cs"/>
              </a:rPr>
              <a:t>       </a:t>
            </a:r>
            <a:endParaRPr kumimoji="0" lang="en-US" altLang="en-US" sz="12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2600" b="1" i="0" u="none" strike="noStrike" kern="1200" cap="none" spc="0" normalizeH="0" baseline="0" noProof="0" dirty="0">
                <a:ln>
                  <a:noFill/>
                </a:ln>
                <a:solidFill>
                  <a:srgbClr val="FFFFFF"/>
                </a:solidFill>
                <a:effectLst/>
                <a:uLnTx/>
                <a:uFillTx/>
                <a:latin typeface="Roboto"/>
                <a:ea typeface="+mn-ea"/>
                <a:cs typeface="+mn-cs"/>
              </a:rPr>
              <a:t>Why</a:t>
            </a:r>
            <a:r>
              <a:rPr kumimoji="0" lang="en-US" altLang="en-US" sz="2600" b="0" i="0" u="none" strike="noStrike" kern="1200" cap="none" spc="0" normalizeH="0" baseline="0" noProof="0" dirty="0">
                <a:ln>
                  <a:noFill/>
                </a:ln>
                <a:solidFill>
                  <a:srgbClr val="FFFFFF"/>
                </a:solidFill>
                <a:effectLst/>
                <a:uLnTx/>
                <a:uFillTx/>
                <a:latin typeface="Roboto"/>
                <a:ea typeface="+mn-ea"/>
                <a:cs typeface="+mn-cs"/>
              </a:rPr>
              <a:t> do we develop a skeleton made out of cartilage first?</a:t>
            </a:r>
            <a:endParaRPr kumimoji="0" lang="en-US" altLang="en-US" sz="60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Roboto"/>
                <a:ea typeface="+mn-ea"/>
                <a:cs typeface="+mn-cs"/>
              </a:rPr>
              <a:t>  Our skeleton begins as cartilage. This is because the matrix of bone is hardened and calcified. Unlike the matrix of bone, the matrix of cartilage is a gel-like substance that allows for mitosis to occur. Cartilage has a flexible matrix that can accommodate mitosis. It is the ideal tissue to use to rapidly lay down the embryonic skeleton and to provide for new skeletal growth.</a:t>
            </a:r>
            <a:endParaRPr kumimoji="0" lang="en-US" altLang="en-US" sz="12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FFFFFF"/>
                </a:solidFill>
                <a:effectLst/>
                <a:uLnTx/>
                <a:uFillTx/>
                <a:latin typeface="Roboto"/>
                <a:ea typeface="+mn-ea"/>
                <a:cs typeface="+mn-cs"/>
              </a:rPr>
              <a:t>  </a:t>
            </a:r>
            <a:r>
              <a:rPr kumimoji="0" lang="en-US" altLang="en-US" sz="34400" b="0" i="0" u="none" strike="noStrike" kern="1200" cap="none" spc="0" normalizeH="0" baseline="0" noProof="0" dirty="0">
                <a:ln>
                  <a:noFill/>
                </a:ln>
                <a:solidFill>
                  <a:srgbClr val="FFFFFF"/>
                </a:solidFill>
                <a:effectLst/>
                <a:uLnTx/>
                <a:uFillTx/>
                <a:latin typeface="Roboto"/>
                <a:ea typeface="+mn-ea"/>
                <a:cs typeface="+mn-cs"/>
              </a:rPr>
              <a:t>    </a:t>
            </a:r>
            <a:endParaRPr kumimoji="0" lang="en-US" altLang="en-US" sz="1200" b="0" i="0" u="none" strike="noStrike" kern="1200" cap="none" spc="0" normalizeH="0" baseline="0" noProof="0" dirty="0">
              <a:ln>
                <a:noFill/>
              </a:ln>
              <a:solidFill>
                <a:srgbClr val="FFFFFF"/>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Roboto"/>
                <a:ea typeface="+mn-ea"/>
                <a:cs typeface="+mn-cs"/>
              </a:rPr>
              <a:t>During fetal development, the chondrocytes of cartilage become ossified and the matrix becomes calcified forming bone. </a:t>
            </a:r>
            <a:r>
              <a:rPr kumimoji="0" lang="en-US" altLang="en-US" sz="1600" b="1" i="0" u="none" strike="noStrike" kern="1200" cap="none" spc="0" normalizeH="0" baseline="0" noProof="0" dirty="0">
                <a:ln>
                  <a:noFill/>
                </a:ln>
                <a:solidFill>
                  <a:srgbClr val="FEFBFB"/>
                </a:solidFill>
                <a:effectLst/>
                <a:uLnTx/>
                <a:uFillTx/>
                <a:latin typeface="Roboto"/>
                <a:ea typeface="+mn-ea"/>
                <a:cs typeface="+mn-cs"/>
              </a:rPr>
              <a:t>Early in gestation, a fetus has a skeleton made out of cartilaginous tissue. The long bones and most other bones gradually  change from cartilage to bone. This process continues well after birth, lasting through the first few years of life. This process is known as endochondral ossification.</a:t>
            </a:r>
            <a:br>
              <a:rPr kumimoji="0" lang="en-US" altLang="en-US" sz="1600" b="1" i="0" u="none" strike="noStrike" kern="1200" cap="none" spc="0" normalizeH="0" baseline="0" noProof="0" dirty="0">
                <a:ln>
                  <a:noFill/>
                </a:ln>
                <a:solidFill>
                  <a:srgbClr val="FEFBFB"/>
                </a:solidFill>
                <a:effectLst/>
                <a:uLnTx/>
                <a:uFillTx/>
                <a:latin typeface="Roboto"/>
                <a:ea typeface="+mn-ea"/>
                <a:cs typeface="+mn-cs"/>
              </a:rPr>
            </a:br>
            <a:br>
              <a:rPr kumimoji="0" lang="en-US" altLang="en-US" sz="1600" b="1" i="0" u="none" strike="noStrike" kern="1200" cap="none" spc="0" normalizeH="0" baseline="0" noProof="0" dirty="0">
                <a:ln>
                  <a:noFill/>
                </a:ln>
                <a:solidFill>
                  <a:srgbClr val="FEFBFB"/>
                </a:solidFill>
                <a:effectLst/>
                <a:uLnTx/>
                <a:uFillTx/>
                <a:latin typeface="Roboto"/>
                <a:ea typeface="+mn-ea"/>
                <a:cs typeface="+mn-cs"/>
              </a:rPr>
            </a:br>
            <a:r>
              <a:rPr kumimoji="0" lang="en-US" altLang="en-US" sz="1600" b="1" i="0" u="none" strike="noStrike" kern="1200" cap="none" spc="0" normalizeH="0" baseline="0" noProof="0" dirty="0">
                <a:ln>
                  <a:noFill/>
                </a:ln>
                <a:solidFill>
                  <a:srgbClr val="FEFBFB"/>
                </a:solidFill>
                <a:effectLst/>
                <a:uLnTx/>
                <a:uFillTx/>
                <a:latin typeface="Roboto"/>
                <a:ea typeface="+mn-ea"/>
                <a:cs typeface="+mn-cs"/>
              </a:rPr>
              <a:t>​Ossification or osteogenesis is the process of laying new bone material by cells called osteoblasts.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 name="Rectangle 30">
            <a:extLst>
              <a:ext uri="{FF2B5EF4-FFF2-40B4-BE49-F238E27FC236}">
                <a16:creationId xmlns:a16="http://schemas.microsoft.com/office/drawing/2014/main" id="{6EC89DF8-B697-4F88-85ED-B105A8A725DC}"/>
              </a:ext>
            </a:extLst>
          </p:cNvPr>
          <p:cNvSpPr>
            <a:spLocks noChangeArrowheads="1"/>
          </p:cNvSpPr>
          <p:nvPr/>
        </p:nvSpPr>
        <p:spPr bwMode="auto">
          <a:xfrm>
            <a:off x="4867275" y="330835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31">
            <a:extLst>
              <a:ext uri="{FF2B5EF4-FFF2-40B4-BE49-F238E27FC236}">
                <a16:creationId xmlns:a16="http://schemas.microsoft.com/office/drawing/2014/main" id="{1B4506E7-6870-4F6C-9EE7-1BCC30DE969F}"/>
              </a:ext>
            </a:extLst>
          </p:cNvPr>
          <p:cNvSpPr>
            <a:spLocks noChangeArrowheads="1"/>
          </p:cNvSpPr>
          <p:nvPr/>
        </p:nvSpPr>
        <p:spPr bwMode="auto">
          <a:xfrm>
            <a:off x="4867275" y="-2800529"/>
            <a:ext cx="7620000" cy="1224950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Roboto"/>
              <a:ea typeface="+mn-ea"/>
              <a:cs typeface="+mn-cs"/>
            </a:endParaRPr>
          </a:p>
          <a:p>
            <a:pPr marL="0" marR="0" lvl="0" indent="0" algn="ctr" defTabSz="914400" rtl="0" eaLnBrk="0" fontAlgn="ctr"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Roboto"/>
                <a:ea typeface="+mn-ea"/>
                <a:cs typeface="+mn-cs"/>
              </a:rPr>
              <a:t>  </a:t>
            </a:r>
            <a:r>
              <a:rPr kumimoji="0" lang="en-US" altLang="en-US" sz="38300" b="0" i="0" u="none" strike="noStrike" kern="1200" cap="none" spc="0" normalizeH="0" baseline="0" noProof="0" dirty="0">
                <a:ln>
                  <a:noFill/>
                </a:ln>
                <a:solidFill>
                  <a:prstClr val="black"/>
                </a:solidFill>
                <a:effectLst/>
                <a:uLnTx/>
                <a:uFillTx/>
                <a:latin typeface="Roboto"/>
                <a:ea typeface="+mn-ea"/>
                <a:cs typeface="+mn-cs"/>
              </a:rPr>
              <a:t>      </a:t>
            </a:r>
            <a:endParaRPr kumimoji="0" lang="en-US" altLang="en-US" sz="1200" b="0" i="0" u="none" strike="noStrike" kern="1200" cap="none" spc="0" normalizeH="0" baseline="0" noProof="0" dirty="0">
              <a:ln>
                <a:noFill/>
              </a:ln>
              <a:solidFill>
                <a:prstClr val="black"/>
              </a:solidFill>
              <a:effectLst/>
              <a:uLnTx/>
              <a:uFillTx/>
              <a:latin typeface="Roboto"/>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5" name="Rectangle 33">
            <a:extLst>
              <a:ext uri="{FF2B5EF4-FFF2-40B4-BE49-F238E27FC236}">
                <a16:creationId xmlns:a16="http://schemas.microsoft.com/office/drawing/2014/main" id="{58685257-C4B4-4CFD-A05B-D10B2928B1EF}"/>
              </a:ext>
            </a:extLst>
          </p:cNvPr>
          <p:cNvSpPr>
            <a:spLocks noChangeArrowheads="1"/>
          </p:cNvSpPr>
          <p:nvPr/>
        </p:nvSpPr>
        <p:spPr bwMode="auto">
          <a:xfrm>
            <a:off x="4867275" y="18256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34">
            <a:extLst>
              <a:ext uri="{FF2B5EF4-FFF2-40B4-BE49-F238E27FC236}">
                <a16:creationId xmlns:a16="http://schemas.microsoft.com/office/drawing/2014/main" id="{D0E54C74-2F4F-4EAA-9925-5B012939445E}"/>
              </a:ext>
            </a:extLst>
          </p:cNvPr>
          <p:cNvSpPr>
            <a:spLocks noChangeArrowheads="1"/>
          </p:cNvSpPr>
          <p:nvPr/>
        </p:nvSpPr>
        <p:spPr bwMode="auto">
          <a:xfrm>
            <a:off x="4867275" y="1841500"/>
            <a:ext cx="7620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t"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2A2A2A"/>
                </a:solidFill>
                <a:effectLst/>
                <a:uLnTx/>
                <a:uFillTx/>
                <a:latin typeface="Bree Serif"/>
                <a:ea typeface="+mn-ea"/>
                <a:cs typeface="+mn-cs"/>
              </a:rPr>
              <a:t>​</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7" name="Rectangle 35">
            <a:extLst>
              <a:ext uri="{FF2B5EF4-FFF2-40B4-BE49-F238E27FC236}">
                <a16:creationId xmlns:a16="http://schemas.microsoft.com/office/drawing/2014/main" id="{3C7FD710-5DB7-44D2-81EE-329D4EA51291}"/>
              </a:ext>
            </a:extLst>
          </p:cNvPr>
          <p:cNvSpPr>
            <a:spLocks noChangeArrowheads="1"/>
          </p:cNvSpPr>
          <p:nvPr/>
        </p:nvSpPr>
        <p:spPr bwMode="auto">
          <a:xfrm>
            <a:off x="4867275" y="184150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36">
            <a:extLst>
              <a:ext uri="{FF2B5EF4-FFF2-40B4-BE49-F238E27FC236}">
                <a16:creationId xmlns:a16="http://schemas.microsoft.com/office/drawing/2014/main" id="{2281946A-F261-40F1-9285-CFCD4D02B69E}"/>
              </a:ext>
            </a:extLst>
          </p:cNvPr>
          <p:cNvSpPr>
            <a:spLocks noChangeArrowheads="1"/>
          </p:cNvSpPr>
          <p:nvPr/>
        </p:nvSpPr>
        <p:spPr bwMode="auto">
          <a:xfrm>
            <a:off x="4867275" y="185737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37">
            <a:extLst>
              <a:ext uri="{FF2B5EF4-FFF2-40B4-BE49-F238E27FC236}">
                <a16:creationId xmlns:a16="http://schemas.microsoft.com/office/drawing/2014/main" id="{28AE2E2E-1F77-4574-A440-7A2B0ADA9E00}"/>
              </a:ext>
            </a:extLst>
          </p:cNvPr>
          <p:cNvSpPr>
            <a:spLocks noChangeArrowheads="1"/>
          </p:cNvSpPr>
          <p:nvPr/>
        </p:nvSpPr>
        <p:spPr bwMode="auto">
          <a:xfrm>
            <a:off x="4867275" y="187325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38">
            <a:extLst>
              <a:ext uri="{FF2B5EF4-FFF2-40B4-BE49-F238E27FC236}">
                <a16:creationId xmlns:a16="http://schemas.microsoft.com/office/drawing/2014/main" id="{C58E1506-9012-4AF0-AAC1-D15F14460163}"/>
              </a:ext>
            </a:extLst>
          </p:cNvPr>
          <p:cNvSpPr>
            <a:spLocks noChangeArrowheads="1"/>
          </p:cNvSpPr>
          <p:nvPr/>
        </p:nvSpPr>
        <p:spPr bwMode="auto">
          <a:xfrm>
            <a:off x="4867275" y="18891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39">
            <a:extLst>
              <a:ext uri="{FF2B5EF4-FFF2-40B4-BE49-F238E27FC236}">
                <a16:creationId xmlns:a16="http://schemas.microsoft.com/office/drawing/2014/main" id="{468F270E-E3EF-4C02-8457-74AE4E3141A2}"/>
              </a:ext>
            </a:extLst>
          </p:cNvPr>
          <p:cNvSpPr>
            <a:spLocks noChangeArrowheads="1"/>
          </p:cNvSpPr>
          <p:nvPr/>
        </p:nvSpPr>
        <p:spPr bwMode="auto">
          <a:xfrm>
            <a:off x="4867275" y="190500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Rectangle 40">
            <a:extLst>
              <a:ext uri="{FF2B5EF4-FFF2-40B4-BE49-F238E27FC236}">
                <a16:creationId xmlns:a16="http://schemas.microsoft.com/office/drawing/2014/main" id="{71AE6A46-8384-44EA-8D06-F293C75470C0}"/>
              </a:ext>
            </a:extLst>
          </p:cNvPr>
          <p:cNvSpPr>
            <a:spLocks noChangeArrowheads="1"/>
          </p:cNvSpPr>
          <p:nvPr/>
        </p:nvSpPr>
        <p:spPr bwMode="auto">
          <a:xfrm>
            <a:off x="4867275" y="192087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Rectangle 41">
            <a:extLst>
              <a:ext uri="{FF2B5EF4-FFF2-40B4-BE49-F238E27FC236}">
                <a16:creationId xmlns:a16="http://schemas.microsoft.com/office/drawing/2014/main" id="{5F291289-E32F-4E28-A456-1E05710172D3}"/>
              </a:ext>
            </a:extLst>
          </p:cNvPr>
          <p:cNvSpPr>
            <a:spLocks noChangeArrowheads="1"/>
          </p:cNvSpPr>
          <p:nvPr/>
        </p:nvSpPr>
        <p:spPr bwMode="auto">
          <a:xfrm>
            <a:off x="4867275" y="1936750"/>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6" name="Rectangle 42">
            <a:extLst>
              <a:ext uri="{FF2B5EF4-FFF2-40B4-BE49-F238E27FC236}">
                <a16:creationId xmlns:a16="http://schemas.microsoft.com/office/drawing/2014/main" id="{ADB95075-3885-42BC-B024-19AEBBBCB54F}"/>
              </a:ext>
            </a:extLst>
          </p:cNvPr>
          <p:cNvSpPr>
            <a:spLocks noChangeArrowheads="1"/>
          </p:cNvSpPr>
          <p:nvPr/>
        </p:nvSpPr>
        <p:spPr bwMode="auto">
          <a:xfrm>
            <a:off x="4867275" y="1952625"/>
            <a:ext cx="7620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t" anchorCtr="0" compatLnSpc="1">
            <a:prstTxWarp prst="textNoShape">
              <a:avLst/>
            </a:prstTxWarp>
            <a:spAutoFit/>
          </a:bodyPr>
          <a:lstStyle/>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2000" b="1" i="1" u="none" strike="noStrike" kern="1200" cap="none" spc="0" normalizeH="0" baseline="0" noProof="0">
                <a:ln>
                  <a:noFill/>
                </a:ln>
                <a:solidFill>
                  <a:srgbClr val="2A2A2A"/>
                </a:solidFill>
                <a:effectLst/>
                <a:uLnTx/>
                <a:uFillTx/>
                <a:latin typeface="Bree Serif"/>
                <a:ea typeface="+mn-ea"/>
                <a:cs typeface="+mn-cs"/>
              </a:rPr>
              <a:t>                                                                                            </a:t>
            </a:r>
            <a:endParaRPr kumimoji="0" lang="en-US" altLang="en-US" sz="1200" b="0" i="0" u="none" strike="noStrike" kern="1200" cap="none" spc="0" normalizeH="0" baseline="0" noProof="0">
              <a:ln>
                <a:noFill/>
              </a:ln>
              <a:solidFill>
                <a:srgbClr val="000000"/>
              </a:solidFill>
              <a:effectLst/>
              <a:uLnTx/>
              <a:uFillTx/>
              <a:latin typeface="Roboto"/>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27" name="Rectangle 43">
            <a:extLst>
              <a:ext uri="{FF2B5EF4-FFF2-40B4-BE49-F238E27FC236}">
                <a16:creationId xmlns:a16="http://schemas.microsoft.com/office/drawing/2014/main" id="{E08DEF58-98A8-43F8-88D9-88555080AD98}"/>
              </a:ext>
            </a:extLst>
          </p:cNvPr>
          <p:cNvSpPr>
            <a:spLocks noChangeArrowheads="1"/>
          </p:cNvSpPr>
          <p:nvPr/>
        </p:nvSpPr>
        <p:spPr bwMode="auto">
          <a:xfrm>
            <a:off x="4867275" y="2409825"/>
            <a:ext cx="7620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8" name="Rectangle 44">
            <a:extLst>
              <a:ext uri="{FF2B5EF4-FFF2-40B4-BE49-F238E27FC236}">
                <a16:creationId xmlns:a16="http://schemas.microsoft.com/office/drawing/2014/main" id="{BAFCF305-FBA1-4B9A-8ADC-A970A3A71381}"/>
              </a:ext>
            </a:extLst>
          </p:cNvPr>
          <p:cNvSpPr>
            <a:spLocks noChangeArrowheads="1"/>
          </p:cNvSpPr>
          <p:nvPr/>
        </p:nvSpPr>
        <p:spPr bwMode="auto">
          <a:xfrm>
            <a:off x="4867275" y="1825625"/>
            <a:ext cx="12192000" cy="15875"/>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Rectangle 46">
            <a:extLst>
              <a:ext uri="{FF2B5EF4-FFF2-40B4-BE49-F238E27FC236}">
                <a16:creationId xmlns:a16="http://schemas.microsoft.com/office/drawing/2014/main" id="{6325F8BF-EFF6-48A5-A8FE-5BBD7CD06242}"/>
              </a:ext>
            </a:extLst>
          </p:cNvPr>
          <p:cNvSpPr>
            <a:spLocks noChangeArrowheads="1"/>
          </p:cNvSpPr>
          <p:nvPr/>
        </p:nvSpPr>
        <p:spPr bwMode="auto">
          <a:xfrm>
            <a:off x="4867275" y="1825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a:ln>
                  <a:noFill/>
                </a:ln>
                <a:solidFill>
                  <a:srgbClr val="000000"/>
                </a:solidFill>
                <a:effectLst/>
                <a:uLnTx/>
                <a:uFillTx/>
                <a:latin typeface="Roboto"/>
                <a:ea typeface="+mn-ea"/>
                <a:cs typeface="+mn-cs"/>
              </a:rPr>
              <a:t>Subtotal:</a:t>
            </a:r>
            <a:r>
              <a:rPr kumimoji="0" lang="en-US" altLang="en-US" sz="1000" b="1" i="0" u="none" strike="noStrike" kern="1200" cap="none" spc="0" normalizeH="0" baseline="0" noProof="0">
                <a:ln>
                  <a:noFill/>
                </a:ln>
                <a:solidFill>
                  <a:srgbClr val="000000"/>
                </a:solidFill>
                <a:effectLst/>
                <a:uLnTx/>
                <a:uFillTx/>
                <a:latin typeface="Roboto"/>
                <a:ea typeface="+mn-ea"/>
                <a:cs typeface="+mn-cs"/>
              </a:rPr>
              <a:t> $0.00</a:t>
            </a:r>
            <a:endParaRPr kumimoji="0" lang="en-US" altLang="en-US" sz="800" b="0" i="0" u="none" strike="noStrike" kern="1200" cap="none" spc="0" normalizeH="0" baseline="0" noProof="0">
              <a:ln>
                <a:noFill/>
              </a:ln>
              <a:solidFill>
                <a:srgbClr val="363B3E"/>
              </a:solidFill>
              <a:effectLst/>
              <a:uLnTx/>
              <a:uFillTx/>
              <a:latin typeface="Calibri" panose="020F0502020204030204"/>
              <a:ea typeface="+mn-ea"/>
              <a:cs typeface="+mn-cs"/>
            </a:endParaRPr>
          </a:p>
          <a:p>
            <a:pPr marL="0" marR="0" lvl="0" indent="0" algn="l" defTabSz="914400" rtl="0" eaLnBrk="0" fontAlgn="t"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a:ln>
                  <a:noFill/>
                </a:ln>
                <a:solidFill>
                  <a:srgbClr val="000000"/>
                </a:solidFill>
                <a:effectLst/>
                <a:uLnTx/>
                <a:uFillTx/>
                <a:latin typeface="Roboto"/>
                <a:ea typeface="+mn-ea"/>
                <a:cs typeface="+mn-cs"/>
                <a:hlinkClick r:id="rId40"/>
              </a:rPr>
              <a:t>Checkout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31" name="Picture 3" descr="SCIENTIST CINDY">
            <a:hlinkClick r:id="rId4"/>
            <a:extLst>
              <a:ext uri="{FF2B5EF4-FFF2-40B4-BE49-F238E27FC236}">
                <a16:creationId xmlns:a16="http://schemas.microsoft.com/office/drawing/2014/main" id="{EFE5E391-69E0-422A-894E-E2370EAD65EF}"/>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167188" y="-14116050"/>
            <a:ext cx="1438275" cy="2571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8" descr="Picture">
            <a:extLst>
              <a:ext uri="{FF2B5EF4-FFF2-40B4-BE49-F238E27FC236}">
                <a16:creationId xmlns:a16="http://schemas.microsoft.com/office/drawing/2014/main" id="{B9AAB568-2C8E-47CA-8685-EC178B2AA4F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566988" y="11518900"/>
            <a:ext cx="4238625" cy="5276850"/>
          </a:xfrm>
          <a:prstGeom prst="rect">
            <a:avLst/>
          </a:prstGeom>
          <a:noFill/>
          <a:extLst>
            <a:ext uri="{909E8E84-426E-40DD-AFC4-6F175D3DCCD1}">
              <a14:hiddenFill xmlns:a14="http://schemas.microsoft.com/office/drawing/2010/main">
                <a:solidFill>
                  <a:srgbClr val="FFFFFF"/>
                </a:solidFill>
              </a14:hiddenFill>
            </a:ext>
          </a:extLst>
        </p:spPr>
      </p:pic>
    </p:spTree>
    <p:controls>
      <mc:AlternateContent xmlns:mc="http://schemas.openxmlformats.org/markup-compatibility/2006">
        <mc:Choice xmlns:v="urn:schemas-microsoft-com:vml" Requires="v">
          <p:control spid="1026" name="HTMLText1" r:id="rId2" imgW="914400" imgH="228600"/>
        </mc:Choice>
        <mc:Fallback>
          <p:control name="HTMLText1" r:id="rId2" imgW="914400" imgH="228600">
            <p:pic>
              <p:nvPicPr>
                <p:cNvPr id="10" name="HTMLText1">
                  <a:extLst>
                    <a:ext uri="{FF2B5EF4-FFF2-40B4-BE49-F238E27FC236}">
                      <a16:creationId xmlns:a16="http://schemas.microsoft.com/office/drawing/2014/main" id="{E9DD4B32-4728-4786-A785-319C759C08F8}"/>
                    </a:ext>
                  </a:extLst>
                </p:cNvPr>
                <p:cNvPicPr preferRelativeResize="0">
                  <a:picLocks noChangeArrowheads="1" noChangeShapeType="1"/>
                </p:cNvPicPr>
                <p:nvPr/>
              </p:nvPicPr>
              <p:blipFill>
                <a:blip r:embed="rId43"/>
                <a:srcRect/>
                <a:stretch>
                  <a:fillRect/>
                </a:stretch>
              </p:blipFill>
              <p:spPr bwMode="auto">
                <a:xfrm>
                  <a:off x="4867275" y="1825625"/>
                  <a:ext cx="914400" cy="2286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011878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58343B-E5D3-44C1-97EF-D83768CE23C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7204" r="17205"/>
          <a:stretch/>
        </p:blipFill>
        <p:spPr>
          <a:xfrm>
            <a:off x="6185051" y="10"/>
            <a:ext cx="5997632" cy="6857990"/>
          </a:xfrm>
          <a:custGeom>
            <a:avLst/>
            <a:gdLst>
              <a:gd name="connsiteX0" fmla="*/ 0 w 5997632"/>
              <a:gd name="connsiteY0" fmla="*/ 0 h 6858000"/>
              <a:gd name="connsiteX1" fmla="*/ 5997632 w 5997632"/>
              <a:gd name="connsiteY1" fmla="*/ 0 h 6858000"/>
              <a:gd name="connsiteX2" fmla="*/ 5997632 w 5997632"/>
              <a:gd name="connsiteY2" fmla="*/ 6858000 h 6858000"/>
              <a:gd name="connsiteX3" fmla="*/ 3178693 w 599763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97632" h="6858000">
                <a:moveTo>
                  <a:pt x="0" y="0"/>
                </a:moveTo>
                <a:lnTo>
                  <a:pt x="5997632" y="0"/>
                </a:lnTo>
                <a:lnTo>
                  <a:pt x="5997632" y="6858000"/>
                </a:lnTo>
                <a:lnTo>
                  <a:pt x="3178693" y="6858000"/>
                </a:lnTo>
                <a:close/>
              </a:path>
            </a:pathLst>
          </a:custGeom>
        </p:spPr>
      </p:pic>
      <p:pic>
        <p:nvPicPr>
          <p:cNvPr id="12" name="Picture 11" descr="A picture containing outdoor, large&#10;&#10;Description automatically generated">
            <a:extLst>
              <a:ext uri="{FF2B5EF4-FFF2-40B4-BE49-F238E27FC236}">
                <a16:creationId xmlns:a16="http://schemas.microsoft.com/office/drawing/2014/main" id="{78D03671-4AE1-416D-AFEE-815BD788955D}"/>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3689" b="1"/>
          <a:stretch/>
        </p:blipFill>
        <p:spPr>
          <a:xfrm>
            <a:off x="-1" y="10"/>
            <a:ext cx="9141744" cy="6857990"/>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sp>
        <p:nvSpPr>
          <p:cNvPr id="30" name="Freeform: Shape 29">
            <a:extLst>
              <a:ext uri="{FF2B5EF4-FFF2-40B4-BE49-F238E27FC236}">
                <a16:creationId xmlns:a16="http://schemas.microsoft.com/office/drawing/2014/main" id="{37FEB674-D811-4FFE-A878-29D0C0ED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73847"/>
            <a:ext cx="6434783" cy="3310306"/>
          </a:xfrm>
          <a:custGeom>
            <a:avLst/>
            <a:gdLst>
              <a:gd name="connsiteX0" fmla="*/ 0 w 6434783"/>
              <a:gd name="connsiteY0" fmla="*/ 0 h 3310306"/>
              <a:gd name="connsiteX1" fmla="*/ 3829872 w 6434783"/>
              <a:gd name="connsiteY1" fmla="*/ 0 h 3310306"/>
              <a:gd name="connsiteX2" fmla="*/ 4896100 w 6434783"/>
              <a:gd name="connsiteY2" fmla="*/ 0 h 3310306"/>
              <a:gd name="connsiteX3" fmla="*/ 4901677 w 6434783"/>
              <a:gd name="connsiteY3" fmla="*/ 0 h 3310306"/>
              <a:gd name="connsiteX4" fmla="*/ 6434783 w 6434783"/>
              <a:gd name="connsiteY4" fmla="*/ 3310306 h 3310306"/>
              <a:gd name="connsiteX5" fmla="*/ 0 w 6434783"/>
              <a:gd name="connsiteY5" fmla="*/ 3310306 h 3310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4783" h="3310306">
                <a:moveTo>
                  <a:pt x="0" y="0"/>
                </a:moveTo>
                <a:lnTo>
                  <a:pt x="3829872" y="0"/>
                </a:lnTo>
                <a:lnTo>
                  <a:pt x="4896100" y="0"/>
                </a:lnTo>
                <a:lnTo>
                  <a:pt x="4901677" y="0"/>
                </a:lnTo>
                <a:lnTo>
                  <a:pt x="6434783" y="3310306"/>
                </a:lnTo>
                <a:lnTo>
                  <a:pt x="0" y="3310306"/>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Content Placeholder 14">
            <a:extLst>
              <a:ext uri="{FF2B5EF4-FFF2-40B4-BE49-F238E27FC236}">
                <a16:creationId xmlns:a16="http://schemas.microsoft.com/office/drawing/2014/main" id="{B2ECBFC9-E986-4BB8-8ABB-7E3813376AC5}"/>
              </a:ext>
            </a:extLst>
          </p:cNvPr>
          <p:cNvSpPr>
            <a:spLocks noGrp="1"/>
          </p:cNvSpPr>
          <p:nvPr>
            <p:ph idx="1"/>
          </p:nvPr>
        </p:nvSpPr>
        <p:spPr>
          <a:xfrm>
            <a:off x="104775" y="2028825"/>
            <a:ext cx="5133833" cy="2828925"/>
          </a:xfrm>
        </p:spPr>
        <p:txBody>
          <a:bodyPr>
            <a:normAutofit lnSpcReduction="10000"/>
          </a:bodyPr>
          <a:lstStyle/>
          <a:p>
            <a:pPr marL="0" indent="0">
              <a:spcAft>
                <a:spcPts val="600"/>
              </a:spcAft>
              <a:buNone/>
            </a:pPr>
            <a:r>
              <a:rPr lang="en-US" sz="2000" i="1" u="sng"/>
              <a:t>Fibrocartilage</a:t>
            </a:r>
          </a:p>
          <a:p>
            <a:pPr>
              <a:spcAft>
                <a:spcPts val="600"/>
              </a:spcAft>
            </a:pPr>
            <a:r>
              <a:rPr lang="en-US" sz="2000"/>
              <a:t> Fibrocartilage is the strongest cartilage in our bodies is fibrocartilage. </a:t>
            </a:r>
          </a:p>
          <a:p>
            <a:pPr>
              <a:spcAft>
                <a:spcPts val="600"/>
              </a:spcAft>
            </a:pPr>
            <a:r>
              <a:rPr lang="en-US" sz="2000"/>
              <a:t>It is highly resistant to compression and has high tensile strength. </a:t>
            </a:r>
          </a:p>
          <a:p>
            <a:pPr>
              <a:spcAft>
                <a:spcPts val="600"/>
              </a:spcAft>
            </a:pPr>
            <a:r>
              <a:rPr lang="en-US" sz="2000"/>
              <a:t>Fibrocartilage contains parallel rows of alternating chondrocytes with thick collagen fibers. </a:t>
            </a:r>
          </a:p>
        </p:txBody>
      </p:sp>
      <p:sp>
        <p:nvSpPr>
          <p:cNvPr id="8" name="TextBox 7">
            <a:extLst>
              <a:ext uri="{FF2B5EF4-FFF2-40B4-BE49-F238E27FC236}">
                <a16:creationId xmlns:a16="http://schemas.microsoft.com/office/drawing/2014/main" id="{3188BD12-942C-4703-B66F-E282A82C8ADF}"/>
              </a:ext>
            </a:extLst>
          </p:cNvPr>
          <p:cNvSpPr txBox="1"/>
          <p:nvPr/>
        </p:nvSpPr>
        <p:spPr>
          <a:xfrm>
            <a:off x="9884958" y="6657945"/>
            <a:ext cx="2307042"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en.wikipedia.org/wiki/Cartilag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6"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421939"/>
      </p:ext>
    </p:extLst>
  </p:cSld>
  <p:clrMapOvr>
    <a:overrideClrMapping bg1="dk1" tx1="lt1" bg2="dk2" tx2="lt2" accent1="accent1" accent2="accent2" accent3="accent3" accent4="accent4" accent5="accent5" accent6="accent6" hlink="hlink" folHlink="folHlink"/>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E874-0E54-4187-8AA5-5A9993F6C7E9}"/>
              </a:ext>
            </a:extLst>
          </p:cNvPr>
          <p:cNvSpPr>
            <a:spLocks noGrp="1"/>
          </p:cNvSpPr>
          <p:nvPr>
            <p:ph type="title"/>
          </p:nvPr>
        </p:nvSpPr>
        <p:spPr/>
        <p:txBody>
          <a:bodyPr/>
          <a:lstStyle/>
          <a:p>
            <a:r>
              <a:rPr lang="en-US" dirty="0"/>
              <a:t>ARTICULATE CARTILAGE</a:t>
            </a:r>
          </a:p>
        </p:txBody>
      </p:sp>
      <p:sp>
        <p:nvSpPr>
          <p:cNvPr id="3" name="Content Placeholder 2">
            <a:extLst>
              <a:ext uri="{FF2B5EF4-FFF2-40B4-BE49-F238E27FC236}">
                <a16:creationId xmlns:a16="http://schemas.microsoft.com/office/drawing/2014/main" id="{3D5231FA-0515-4979-B961-84CABBACEBD1}"/>
              </a:ext>
            </a:extLst>
          </p:cNvPr>
          <p:cNvSpPr>
            <a:spLocks noGrp="1"/>
          </p:cNvSpPr>
          <p:nvPr>
            <p:ph idx="1"/>
          </p:nvPr>
        </p:nvSpPr>
        <p:spPr/>
        <p:txBody>
          <a:bodyPr>
            <a:normAutofit/>
          </a:bodyPr>
          <a:lstStyle/>
          <a:p>
            <a:r>
              <a:rPr lang="en-US" dirty="0"/>
              <a:t>The epiphysis (epiphyses, plural) refers to the knobby ends of a long bone. The proximal epiphysis is the knobby end of the long bone that is closer to the trunk of the body, and the distal epiphysis is the knobby end of the long bone that is further away from the trunk of the body, </a:t>
            </a:r>
          </a:p>
          <a:p>
            <a:endParaRPr lang="en-US" dirty="0"/>
          </a:p>
          <a:p>
            <a:endParaRPr lang="en-US" dirty="0"/>
          </a:p>
        </p:txBody>
      </p:sp>
      <p:pic>
        <p:nvPicPr>
          <p:cNvPr id="5" name="Picture 4" descr="A screenshot of a cell phone&#10;&#10;Description automatically generated">
            <a:extLst>
              <a:ext uri="{FF2B5EF4-FFF2-40B4-BE49-F238E27FC236}">
                <a16:creationId xmlns:a16="http://schemas.microsoft.com/office/drawing/2014/main" id="{E46DE7E5-E772-44F9-9D69-E48E03BB7E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0587" y="1138237"/>
            <a:ext cx="2790825" cy="4581525"/>
          </a:xfrm>
          <a:prstGeom prst="rect">
            <a:avLst/>
          </a:prstGeom>
        </p:spPr>
      </p:pic>
      <p:pic>
        <p:nvPicPr>
          <p:cNvPr id="7" name="Picture 6">
            <a:extLst>
              <a:ext uri="{FF2B5EF4-FFF2-40B4-BE49-F238E27FC236}">
                <a16:creationId xmlns:a16="http://schemas.microsoft.com/office/drawing/2014/main" id="{A227AA4E-CFC0-4838-9F79-5042E40E2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2137" y="3274200"/>
            <a:ext cx="847725" cy="609600"/>
          </a:xfrm>
          <a:prstGeom prst="rect">
            <a:avLst/>
          </a:prstGeom>
        </p:spPr>
      </p:pic>
      <p:pic>
        <p:nvPicPr>
          <p:cNvPr id="9" name="Picture 8" descr="A picture containing sky, indoor, wall, table&#10;&#10;Description automatically generated">
            <a:extLst>
              <a:ext uri="{FF2B5EF4-FFF2-40B4-BE49-F238E27FC236}">
                <a16:creationId xmlns:a16="http://schemas.microsoft.com/office/drawing/2014/main" id="{E30D097F-C441-488D-B56B-38B0CEB8D0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8250" y="2681250"/>
            <a:ext cx="2095500" cy="2095500"/>
          </a:xfrm>
          <a:prstGeom prst="rect">
            <a:avLst/>
          </a:prstGeom>
        </p:spPr>
      </p:pic>
      <p:pic>
        <p:nvPicPr>
          <p:cNvPr id="11" name="Picture 10">
            <a:extLst>
              <a:ext uri="{FF2B5EF4-FFF2-40B4-BE49-F238E27FC236}">
                <a16:creationId xmlns:a16="http://schemas.microsoft.com/office/drawing/2014/main" id="{F24B6D1B-16C4-4791-9181-BA5560824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9373" y="450000"/>
            <a:ext cx="4673254" cy="6858000"/>
          </a:xfrm>
          <a:prstGeom prst="rect">
            <a:avLst/>
          </a:prstGeom>
        </p:spPr>
      </p:pic>
    </p:spTree>
    <p:extLst>
      <p:ext uri="{BB962C8B-B14F-4D97-AF65-F5344CB8AC3E}">
        <p14:creationId xmlns:p14="http://schemas.microsoft.com/office/powerpoint/2010/main" val="29008412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9656D-723F-4E5A-8E32-A2B5EF8E9585}"/>
              </a:ext>
            </a:extLst>
          </p:cNvPr>
          <p:cNvSpPr>
            <a:spLocks noGrp="1"/>
          </p:cNvSpPr>
          <p:nvPr>
            <p:ph type="title"/>
          </p:nvPr>
        </p:nvSpPr>
        <p:spPr>
          <a:xfrm>
            <a:off x="5069940" y="365124"/>
            <a:ext cx="6172200" cy="1828800"/>
          </a:xfrm>
        </p:spPr>
        <p:txBody>
          <a:bodyPr>
            <a:normAutofit/>
          </a:bodyPr>
          <a:lstStyle/>
          <a:p>
            <a:r>
              <a:rPr lang="en-US" b="1" i="1" u="sng" dirty="0"/>
              <a:t>Increasing Bone Density</a:t>
            </a:r>
          </a:p>
        </p:txBody>
      </p:sp>
      <p:pic>
        <p:nvPicPr>
          <p:cNvPr id="5" name="Picture 4">
            <a:extLst>
              <a:ext uri="{FF2B5EF4-FFF2-40B4-BE49-F238E27FC236}">
                <a16:creationId xmlns:a16="http://schemas.microsoft.com/office/drawing/2014/main" id="{59750C3F-707B-4020-90B5-9F9A721C91A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33" r="10929"/>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37C1332A-731C-4F0A-8336-E243EE31E513}"/>
              </a:ext>
            </a:extLst>
          </p:cNvPr>
          <p:cNvSpPr>
            <a:spLocks noGrp="1"/>
          </p:cNvSpPr>
          <p:nvPr>
            <p:ph idx="1"/>
          </p:nvPr>
        </p:nvSpPr>
        <p:spPr>
          <a:xfrm>
            <a:off x="5069940" y="2322576"/>
            <a:ext cx="6172200" cy="3858768"/>
          </a:xfrm>
        </p:spPr>
        <p:txBody>
          <a:bodyPr>
            <a:normAutofit/>
          </a:bodyPr>
          <a:lstStyle/>
          <a:p>
            <a:r>
              <a:rPr lang="en-US" sz="2400"/>
              <a:t>Bones are dynamic structures that respond to applied force over time. </a:t>
            </a:r>
          </a:p>
          <a:p>
            <a:r>
              <a:rPr lang="en-US" sz="2400"/>
              <a:t>With chronic weight bearing and the forces from daily use and movement, bone mass can be maintained or increased.</a:t>
            </a:r>
          </a:p>
        </p:txBody>
      </p:sp>
    </p:spTree>
    <p:extLst>
      <p:ext uri="{BB962C8B-B14F-4D97-AF65-F5344CB8AC3E}">
        <p14:creationId xmlns:p14="http://schemas.microsoft.com/office/powerpoint/2010/main" val="3585286255"/>
      </p:ext>
    </p:extLst>
  </p:cSld>
  <p:clrMapOvr>
    <a:overrideClrMapping bg1="dk1" tx1="lt1" bg2="dk2" tx2="lt2" accent1="accent1" accent2="accent2" accent3="accent3" accent4="accent4" accent5="accent5" accent6="accent6" hlink="hlink" folHlink="folHlink"/>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275F2-0341-4CF4-96BD-37E9A57C4949}"/>
              </a:ext>
            </a:extLst>
          </p:cNvPr>
          <p:cNvSpPr>
            <a:spLocks noGrp="1"/>
          </p:cNvSpPr>
          <p:nvPr>
            <p:ph type="title"/>
          </p:nvPr>
        </p:nvSpPr>
        <p:spPr>
          <a:xfrm>
            <a:off x="801099" y="1396289"/>
            <a:ext cx="5006336" cy="1325563"/>
          </a:xfrm>
        </p:spPr>
        <p:txBody>
          <a:bodyPr>
            <a:normAutofit/>
          </a:bodyPr>
          <a:lstStyle/>
          <a:p>
            <a:r>
              <a:rPr lang="en-US" b="1" dirty="0"/>
              <a:t>Fetal skeleton begins as cartilage</a:t>
            </a:r>
          </a:p>
        </p:txBody>
      </p:sp>
      <p:sp>
        <p:nvSpPr>
          <p:cNvPr id="3" name="Content Placeholder 2">
            <a:extLst>
              <a:ext uri="{FF2B5EF4-FFF2-40B4-BE49-F238E27FC236}">
                <a16:creationId xmlns:a16="http://schemas.microsoft.com/office/drawing/2014/main" id="{B15082F6-D8B9-4531-9A97-C55478538408}"/>
              </a:ext>
            </a:extLst>
          </p:cNvPr>
          <p:cNvSpPr>
            <a:spLocks noGrp="1"/>
          </p:cNvSpPr>
          <p:nvPr>
            <p:ph idx="1"/>
          </p:nvPr>
        </p:nvSpPr>
        <p:spPr>
          <a:xfrm>
            <a:off x="805543" y="2871982"/>
            <a:ext cx="5006336" cy="3181684"/>
          </a:xfrm>
        </p:spPr>
        <p:txBody>
          <a:bodyPr anchor="t">
            <a:normAutofit/>
          </a:bodyPr>
          <a:lstStyle/>
          <a:p>
            <a:pPr marL="0" indent="0">
              <a:buNone/>
            </a:pPr>
            <a:r>
              <a:rPr lang="en-US" sz="1700"/>
              <a:t>Why do we develop a skeleton made out of cartilage first?</a:t>
            </a:r>
          </a:p>
          <a:p>
            <a:r>
              <a:rPr lang="en-US" sz="1700"/>
              <a:t>This is because the matrix of bone is hardened and calcified. </a:t>
            </a:r>
          </a:p>
          <a:p>
            <a:r>
              <a:rPr lang="en-US" sz="1700"/>
              <a:t>Unlike the matrix of bone, the matrix of cartilage is a gel-like substance that allows for mitosis to occur. </a:t>
            </a:r>
          </a:p>
          <a:p>
            <a:r>
              <a:rPr lang="en-US" sz="1700"/>
              <a:t>Cartilage has a flexible matrix that can accommodate mitosis. </a:t>
            </a:r>
          </a:p>
          <a:p>
            <a:r>
              <a:rPr lang="en-US" sz="1700"/>
              <a:t>It is the ideal tissue to use to rapidly lay down the embryonic skeleton and to provide for new skeletal growth.</a:t>
            </a:r>
          </a:p>
          <a:p>
            <a:endParaRPr lang="en-US" sz="1700"/>
          </a:p>
        </p:txBody>
      </p:sp>
      <p:sp>
        <p:nvSpPr>
          <p:cNvPr id="15" name="Freeform: Shape 14">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indoor, sitting&#10;&#10;Description automatically generated">
            <a:extLst>
              <a:ext uri="{FF2B5EF4-FFF2-40B4-BE49-F238E27FC236}">
                <a16:creationId xmlns:a16="http://schemas.microsoft.com/office/drawing/2014/main" id="{0077ECE6-D274-4A2D-8A5B-86AFE94471B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8927" r="-3" b="-3"/>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Tree>
    <p:extLst>
      <p:ext uri="{BB962C8B-B14F-4D97-AF65-F5344CB8AC3E}">
        <p14:creationId xmlns:p14="http://schemas.microsoft.com/office/powerpoint/2010/main" val="4156473947"/>
      </p:ext>
    </p:extLst>
  </p:cSld>
  <p:clrMapOvr>
    <a:overrideClrMapping bg1="dk1" tx1="lt1" bg2="dk2" tx2="lt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1270-3334-410A-B776-55E1765A2E8E}"/>
              </a:ext>
            </a:extLst>
          </p:cNvPr>
          <p:cNvSpPr>
            <a:spLocks noGrp="1"/>
          </p:cNvSpPr>
          <p:nvPr>
            <p:ph type="title"/>
          </p:nvPr>
        </p:nvSpPr>
        <p:spPr>
          <a:xfrm>
            <a:off x="838200" y="365125"/>
            <a:ext cx="6254496" cy="1828800"/>
          </a:xfrm>
        </p:spPr>
        <p:txBody>
          <a:bodyPr>
            <a:normAutofit/>
          </a:bodyPr>
          <a:lstStyle/>
          <a:p>
            <a:r>
              <a:rPr lang="en-US"/>
              <a:t>Fetal skeleton begins as cartilage</a:t>
            </a:r>
            <a:endParaRPr lang="en-US" dirty="0"/>
          </a:p>
        </p:txBody>
      </p:sp>
      <p:sp>
        <p:nvSpPr>
          <p:cNvPr id="3" name="Content Placeholder 2">
            <a:extLst>
              <a:ext uri="{FF2B5EF4-FFF2-40B4-BE49-F238E27FC236}">
                <a16:creationId xmlns:a16="http://schemas.microsoft.com/office/drawing/2014/main" id="{3F94008E-892D-406D-A196-1BCF3FB4F376}"/>
              </a:ext>
            </a:extLst>
          </p:cNvPr>
          <p:cNvSpPr>
            <a:spLocks noGrp="1"/>
          </p:cNvSpPr>
          <p:nvPr>
            <p:ph idx="1"/>
          </p:nvPr>
        </p:nvSpPr>
        <p:spPr>
          <a:xfrm>
            <a:off x="838200" y="2322576"/>
            <a:ext cx="6254496" cy="3858768"/>
          </a:xfrm>
        </p:spPr>
        <p:txBody>
          <a:bodyPr>
            <a:normAutofit/>
          </a:bodyPr>
          <a:lstStyle/>
          <a:p>
            <a:r>
              <a:rPr lang="en-US" sz="2200"/>
              <a:t>During fetal development, the chondrocytes of cartilage become ossified and the matrix becomes calcified forming bone. </a:t>
            </a:r>
          </a:p>
          <a:p>
            <a:r>
              <a:rPr lang="en-US" sz="2200"/>
              <a:t>Early in gestation, a fetus has a skeleton made out of cartilaginous tissue. </a:t>
            </a:r>
          </a:p>
          <a:p>
            <a:r>
              <a:rPr lang="en-US" sz="2200"/>
              <a:t>The long bones and most other bones gradually  change from cartilage to bone. </a:t>
            </a:r>
          </a:p>
          <a:p>
            <a:r>
              <a:rPr lang="en-US" sz="2200"/>
              <a:t>This process continues well after birth, lasting through the first few years of life. </a:t>
            </a:r>
          </a:p>
          <a:p>
            <a:r>
              <a:rPr lang="en-US" sz="2200"/>
              <a:t>This process is known as </a:t>
            </a:r>
            <a:r>
              <a:rPr lang="en-US" sz="2200" b="1" u="sng"/>
              <a:t>endochondral ossification</a:t>
            </a:r>
          </a:p>
          <a:p>
            <a:endParaRPr lang="en-US" sz="2200"/>
          </a:p>
        </p:txBody>
      </p:sp>
      <p:pic>
        <p:nvPicPr>
          <p:cNvPr id="5" name="Picture 4" descr="A picture containing animal, invertebrate, arthropod, indoor&#10;&#10;Description automatically generated">
            <a:extLst>
              <a:ext uri="{FF2B5EF4-FFF2-40B4-BE49-F238E27FC236}">
                <a16:creationId xmlns:a16="http://schemas.microsoft.com/office/drawing/2014/main" id="{B00F6E70-9B9B-401A-8CC2-90CA12E6A6D5}"/>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37" r="-2" b="-2"/>
          <a:stretch/>
        </p:blipFill>
        <p:spPr>
          <a:xfrm>
            <a:off x="7552266" y="10"/>
            <a:ext cx="4639733" cy="6857990"/>
          </a:xfrm>
          <a:prstGeom prst="rect">
            <a:avLst/>
          </a:prstGeom>
        </p:spPr>
      </p:pic>
    </p:spTree>
    <p:extLst>
      <p:ext uri="{BB962C8B-B14F-4D97-AF65-F5344CB8AC3E}">
        <p14:creationId xmlns:p14="http://schemas.microsoft.com/office/powerpoint/2010/main" val="2195396121"/>
      </p:ext>
    </p:extLst>
  </p:cSld>
  <p:clrMapOvr>
    <a:overrideClrMapping bg1="dk1" tx1="lt1" bg2="dk2" tx2="lt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EBBAE2-B027-4DE3-9E18-201D38CB5DC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a:t>Embryonic Skeleton</a:t>
            </a:r>
          </a:p>
        </p:txBody>
      </p:sp>
      <p:sp>
        <p:nvSpPr>
          <p:cNvPr id="3" name="Content Placeholder 2">
            <a:extLst>
              <a:ext uri="{FF2B5EF4-FFF2-40B4-BE49-F238E27FC236}">
                <a16:creationId xmlns:a16="http://schemas.microsoft.com/office/drawing/2014/main" id="{26269FE1-F328-4D3D-8C79-5BAC9C063AD2}"/>
              </a:ext>
            </a:extLst>
          </p:cNvPr>
          <p:cNvSpPr>
            <a:spLocks noGrp="1"/>
          </p:cNvSpPr>
          <p:nvPr>
            <p:ph idx="1"/>
          </p:nvPr>
        </p:nvSpPr>
        <p:spPr>
          <a:xfrm>
            <a:off x="643468" y="2638043"/>
            <a:ext cx="3363974" cy="3415623"/>
          </a:xfrm>
        </p:spPr>
        <p:txBody>
          <a:bodyPr>
            <a:normAutofit/>
          </a:bodyPr>
          <a:lstStyle/>
          <a:p>
            <a:r>
              <a:rPr lang="en-US" sz="1700"/>
              <a:t>​​​In development, the embryonic skeleton is mostly hyaline cartilage that later develops into bone. </a:t>
            </a:r>
          </a:p>
          <a:p>
            <a:r>
              <a:rPr lang="en-US" sz="1700"/>
              <a:t>Some of this embryonic hyaline cartilage persists throughout childhood and adolescence. </a:t>
            </a:r>
          </a:p>
          <a:p>
            <a:r>
              <a:rPr lang="en-US" sz="1700"/>
              <a:t>This hyaline cartilage can be seen as the epiphyseal plates or lines (commonly called the growth plates) at the ends of long bones that mark where the growth is occurring.  </a:t>
            </a:r>
          </a:p>
          <a:p>
            <a:endParaRPr lang="en-US" sz="1700"/>
          </a:p>
        </p:txBody>
      </p:sp>
      <p:pic>
        <p:nvPicPr>
          <p:cNvPr id="5" name="Picture 4">
            <a:extLst>
              <a:ext uri="{FF2B5EF4-FFF2-40B4-BE49-F238E27FC236}">
                <a16:creationId xmlns:a16="http://schemas.microsoft.com/office/drawing/2014/main" id="{EEF32768-C82B-4E64-A6FC-677474A386E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1152984"/>
            <a:ext cx="6250769" cy="4391165"/>
          </a:xfrm>
          <a:prstGeom prst="rect">
            <a:avLst/>
          </a:prstGeom>
        </p:spPr>
      </p:pic>
    </p:spTree>
    <p:extLst>
      <p:ext uri="{BB962C8B-B14F-4D97-AF65-F5344CB8AC3E}">
        <p14:creationId xmlns:p14="http://schemas.microsoft.com/office/powerpoint/2010/main" val="1829066046"/>
      </p:ext>
    </p:extLst>
  </p:cSld>
  <p:clrMapOvr>
    <a:overrideClrMapping bg1="dk1" tx1="lt1" bg2="dk2" tx2="lt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8E5DB-E069-41F0-8E45-FD456BB60A7E}"/>
              </a:ext>
            </a:extLst>
          </p:cNvPr>
          <p:cNvSpPr>
            <a:spLocks noGrp="1"/>
          </p:cNvSpPr>
          <p:nvPr>
            <p:ph type="title"/>
          </p:nvPr>
        </p:nvSpPr>
        <p:spPr>
          <a:xfrm>
            <a:off x="3286124" y="365125"/>
            <a:ext cx="8067675" cy="1325563"/>
          </a:xfrm>
        </p:spPr>
        <p:txBody>
          <a:bodyPr>
            <a:normAutofit/>
          </a:bodyPr>
          <a:lstStyle/>
          <a:p>
            <a:pPr algn="ctr"/>
            <a:r>
              <a:rPr lang="en-US" altLang="en-US" dirty="0">
                <a:latin typeface="Roboto"/>
              </a:rPr>
              <a:t>Ossification or osteogenesis</a:t>
            </a:r>
            <a:endParaRPr lang="en-US" dirty="0"/>
          </a:p>
        </p:txBody>
      </p:sp>
      <p:sp>
        <p:nvSpPr>
          <p:cNvPr id="3" name="Content Placeholder 2">
            <a:extLst>
              <a:ext uri="{FF2B5EF4-FFF2-40B4-BE49-F238E27FC236}">
                <a16:creationId xmlns:a16="http://schemas.microsoft.com/office/drawing/2014/main" id="{8D9A097D-F4FD-486F-B72B-8B4751E77152}"/>
              </a:ext>
            </a:extLst>
          </p:cNvPr>
          <p:cNvSpPr>
            <a:spLocks noGrp="1"/>
          </p:cNvSpPr>
          <p:nvPr>
            <p:ph idx="1"/>
          </p:nvPr>
        </p:nvSpPr>
        <p:spPr>
          <a:xfrm>
            <a:off x="66675" y="104502"/>
            <a:ext cx="3019425" cy="6662057"/>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lvl="0" indent="0" eaLnBrk="0" fontAlgn="ctr" hangingPunct="0">
              <a:spcBef>
                <a:spcPct val="0"/>
              </a:spcBef>
              <a:spcAft>
                <a:spcPct val="0"/>
              </a:spcAft>
              <a:buFontTx/>
              <a:buChar char="•"/>
            </a:pPr>
            <a:endParaRPr lang="en-US" altLang="en-US" sz="2400" b="1" i="1" dirty="0">
              <a:latin typeface="Roboto"/>
            </a:endParaRPr>
          </a:p>
          <a:p>
            <a:pPr marL="0" lvl="0" indent="0" eaLnBrk="0" fontAlgn="ctr" hangingPunct="0">
              <a:spcBef>
                <a:spcPct val="0"/>
              </a:spcBef>
              <a:spcAft>
                <a:spcPct val="0"/>
              </a:spcAft>
              <a:buFontTx/>
              <a:buChar char="•"/>
            </a:pPr>
            <a:endParaRPr lang="en-US" altLang="en-US" sz="2400" b="1" i="1" dirty="0">
              <a:latin typeface="Roboto"/>
            </a:endParaRPr>
          </a:p>
          <a:p>
            <a:pPr marL="0" lvl="0" indent="0" eaLnBrk="0" fontAlgn="ctr" hangingPunct="0">
              <a:spcBef>
                <a:spcPct val="0"/>
              </a:spcBef>
              <a:spcAft>
                <a:spcPct val="0"/>
              </a:spcAft>
              <a:buFontTx/>
              <a:buChar char="•"/>
            </a:pPr>
            <a:r>
              <a:rPr lang="en-US" altLang="en-US" sz="2400" b="1" i="1" dirty="0">
                <a:latin typeface="Roboto"/>
              </a:rPr>
              <a:t>At birth, a newborn baby has over 300 bones, while on average an adult human has 206 bones.</a:t>
            </a:r>
          </a:p>
          <a:p>
            <a:pPr marL="0" lvl="0" indent="0" eaLnBrk="0" fontAlgn="ctr" hangingPunct="0">
              <a:spcBef>
                <a:spcPct val="0"/>
              </a:spcBef>
              <a:spcAft>
                <a:spcPct val="0"/>
              </a:spcAft>
              <a:buFontTx/>
              <a:buChar char="•"/>
            </a:pPr>
            <a:endParaRPr lang="en-US" altLang="en-US" sz="2400" b="1" i="1" dirty="0">
              <a:latin typeface="Roboto"/>
            </a:endParaRPr>
          </a:p>
          <a:p>
            <a:pPr marL="0" lvl="0" indent="0" eaLnBrk="0" fontAlgn="ctr" hangingPunct="0">
              <a:spcBef>
                <a:spcPct val="0"/>
              </a:spcBef>
              <a:spcAft>
                <a:spcPct val="0"/>
              </a:spcAft>
              <a:buFontTx/>
              <a:buChar char="•"/>
            </a:pPr>
            <a:endParaRPr lang="en-US" altLang="en-US" sz="2400" b="1" i="1" dirty="0">
              <a:latin typeface="Roboto"/>
            </a:endParaRPr>
          </a:p>
          <a:p>
            <a:pPr marL="0" lvl="0" indent="0" eaLnBrk="0" fontAlgn="ctr" hangingPunct="0">
              <a:spcBef>
                <a:spcPct val="0"/>
              </a:spcBef>
              <a:spcAft>
                <a:spcPct val="0"/>
              </a:spcAft>
              <a:buFontTx/>
              <a:buChar char="•"/>
            </a:pPr>
            <a:r>
              <a:rPr lang="en-US" altLang="en-US" sz="2400" b="1" i="1" dirty="0">
                <a:latin typeface="Roboto"/>
              </a:rPr>
              <a:t>Ossification or osteogenesis is the process of generating new bone material by precursor cells called osteoblasts.</a:t>
            </a:r>
          </a:p>
          <a:p>
            <a:endParaRPr lang="en-US" sz="2400" b="1" i="1" dirty="0"/>
          </a:p>
        </p:txBody>
      </p:sp>
      <p:pic>
        <p:nvPicPr>
          <p:cNvPr id="5" name="Picture 4" descr="A close up of a device&#10;&#10;Description automatically generated">
            <a:extLst>
              <a:ext uri="{FF2B5EF4-FFF2-40B4-BE49-F238E27FC236}">
                <a16:creationId xmlns:a16="http://schemas.microsoft.com/office/drawing/2014/main" id="{7F0CF7CF-0E1A-4F30-8019-1C549E0872C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51" r="1106" b="-2"/>
          <a:stretch/>
        </p:blipFill>
        <p:spPr>
          <a:xfrm>
            <a:off x="3182919" y="1562101"/>
            <a:ext cx="8701614" cy="5129212"/>
          </a:xfrm>
          <a:prstGeom prst="rect">
            <a:avLst/>
          </a:prstGeom>
        </p:spPr>
      </p:pic>
    </p:spTree>
    <p:extLst>
      <p:ext uri="{BB962C8B-B14F-4D97-AF65-F5344CB8AC3E}">
        <p14:creationId xmlns:p14="http://schemas.microsoft.com/office/powerpoint/2010/main" val="1542192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able&#10;&#10;Description automatically generated">
            <a:extLst>
              <a:ext uri="{FF2B5EF4-FFF2-40B4-BE49-F238E27FC236}">
                <a16:creationId xmlns:a16="http://schemas.microsoft.com/office/drawing/2014/main" id="{1C075CBE-60C2-4D08-955C-64C7C35FF772}"/>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883" r="2562" b="-1"/>
          <a:stretch/>
        </p:blipFill>
        <p:spPr>
          <a:xfrm>
            <a:off x="20" y="1"/>
            <a:ext cx="12191980" cy="6857999"/>
          </a:xfrm>
          <a:prstGeom prst="rect">
            <a:avLst/>
          </a:prstGeom>
        </p:spPr>
      </p:pic>
      <p:sp>
        <p:nvSpPr>
          <p:cNvPr id="2" name="Title 1">
            <a:extLst>
              <a:ext uri="{FF2B5EF4-FFF2-40B4-BE49-F238E27FC236}">
                <a16:creationId xmlns:a16="http://schemas.microsoft.com/office/drawing/2014/main" id="{492AD01A-C329-4CB6-8D53-9EB6017092F4}"/>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Special Characteristics of Epithelia: </a:t>
            </a:r>
            <a:r>
              <a:rPr lang="en-US" sz="4000" b="1">
                <a:solidFill>
                  <a:srgbClr val="FFFFFF"/>
                </a:solidFill>
              </a:rPr>
              <a:t> Regeneration</a:t>
            </a:r>
            <a:endParaRPr lang="en-US" sz="4000">
              <a:solidFill>
                <a:srgbClr val="FFFFFF"/>
              </a:solidFill>
            </a:endParaRPr>
          </a:p>
        </p:txBody>
      </p:sp>
      <p:cxnSp>
        <p:nvCxnSpPr>
          <p:cNvPr id="15"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8DD3142-0CF0-41E4-851F-37AE151AE2CA}"/>
              </a:ext>
            </a:extLst>
          </p:cNvPr>
          <p:cNvSpPr>
            <a:spLocks noGrp="1"/>
          </p:cNvSpPr>
          <p:nvPr>
            <p:ph idx="1"/>
          </p:nvPr>
        </p:nvSpPr>
        <p:spPr>
          <a:xfrm>
            <a:off x="5155379" y="1065862"/>
            <a:ext cx="5744685" cy="4726276"/>
          </a:xfrm>
        </p:spPr>
        <p:txBody>
          <a:bodyPr anchor="ctr">
            <a:normAutofit/>
          </a:bodyPr>
          <a:lstStyle/>
          <a:p>
            <a:r>
              <a:rPr lang="en-US" sz="2000" b="1">
                <a:solidFill>
                  <a:srgbClr val="FFFFFF"/>
                </a:solidFill>
              </a:rPr>
              <a:t>6. Regeneration. </a:t>
            </a:r>
          </a:p>
          <a:p>
            <a:pPr lvl="1"/>
            <a:r>
              <a:rPr lang="en-US" sz="2000">
                <a:solidFill>
                  <a:srgbClr val="FFFFFF"/>
                </a:solidFill>
              </a:rPr>
              <a:t>Epithelial tissue has a high regenerative capacity. </a:t>
            </a:r>
          </a:p>
          <a:p>
            <a:pPr lvl="1"/>
            <a:r>
              <a:rPr lang="en-US" sz="2000">
                <a:solidFill>
                  <a:srgbClr val="FFFFFF"/>
                </a:solidFill>
              </a:rPr>
              <a:t>Some epithelia are exposed to friction, and their surface cells rub off. </a:t>
            </a:r>
          </a:p>
          <a:p>
            <a:pPr lvl="1"/>
            <a:r>
              <a:rPr lang="en-US" sz="2000">
                <a:solidFill>
                  <a:srgbClr val="FFFFFF"/>
                </a:solidFill>
              </a:rPr>
              <a:t>As long as epithelial cells receive adequate nutrition, they can replace lost cells quickly by mitosis, cell division.</a:t>
            </a:r>
          </a:p>
        </p:txBody>
      </p:sp>
    </p:spTree>
    <p:extLst>
      <p:ext uri="{BB962C8B-B14F-4D97-AF65-F5344CB8AC3E}">
        <p14:creationId xmlns:p14="http://schemas.microsoft.com/office/powerpoint/2010/main" val="2884263145"/>
      </p:ext>
    </p:extLst>
  </p:cSld>
  <p:clrMapOvr>
    <a:overrideClrMapping bg1="dk1" tx1="lt1" bg2="dk2" tx2="lt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889F4A-6A67-40EC-A9A1-874B257E7071}"/>
              </a:ext>
            </a:extLst>
          </p:cNvPr>
          <p:cNvSpPr>
            <a:spLocks noGrp="1"/>
          </p:cNvSpPr>
          <p:nvPr>
            <p:ph type="title"/>
          </p:nvPr>
        </p:nvSpPr>
        <p:spPr>
          <a:xfrm>
            <a:off x="966952" y="1204108"/>
            <a:ext cx="2669406" cy="1781175"/>
          </a:xfrm>
        </p:spPr>
        <p:txBody>
          <a:bodyPr>
            <a:normAutofit/>
          </a:bodyPr>
          <a:lstStyle/>
          <a:p>
            <a:r>
              <a:rPr lang="en-US" sz="3200" dirty="0">
                <a:solidFill>
                  <a:srgbClr val="FFFFFF"/>
                </a:solidFill>
              </a:rPr>
              <a:t>Most Cartilage Becomes Bone</a:t>
            </a:r>
          </a:p>
        </p:txBody>
      </p:sp>
      <p:sp>
        <p:nvSpPr>
          <p:cNvPr id="3" name="Content Placeholder 2">
            <a:extLst>
              <a:ext uri="{FF2B5EF4-FFF2-40B4-BE49-F238E27FC236}">
                <a16:creationId xmlns:a16="http://schemas.microsoft.com/office/drawing/2014/main" id="{FDA67EF2-28D5-4569-8517-6BAD3CFD89B0}"/>
              </a:ext>
            </a:extLst>
          </p:cNvPr>
          <p:cNvSpPr>
            <a:spLocks noGrp="1"/>
          </p:cNvSpPr>
          <p:nvPr>
            <p:ph idx="1"/>
          </p:nvPr>
        </p:nvSpPr>
        <p:spPr>
          <a:xfrm>
            <a:off x="966951" y="3355130"/>
            <a:ext cx="3614574" cy="3340945"/>
          </a:xfrm>
        </p:spPr>
        <p:txBody>
          <a:bodyPr>
            <a:normAutofit fontScale="92500" lnSpcReduction="10000"/>
          </a:bodyPr>
          <a:lstStyle/>
          <a:p>
            <a:r>
              <a:rPr lang="en-US" sz="2400" b="1" dirty="0"/>
              <a:t>The human skeleton is initially made up of cartilages and fibrous membranes, but bone soon replaces most of these early supports. </a:t>
            </a:r>
          </a:p>
          <a:p>
            <a:r>
              <a:rPr lang="en-US" sz="2400" b="1" dirty="0"/>
              <a:t>The few cartilages that remain in adults are found mainly in regions where flexible skeletal tissue is needed. ​</a:t>
            </a:r>
          </a:p>
          <a:p>
            <a:endParaRPr lang="en-US" sz="2400" b="1" dirty="0"/>
          </a:p>
        </p:txBody>
      </p:sp>
      <p:pic>
        <p:nvPicPr>
          <p:cNvPr id="7" name="Picture 32" descr="Picture">
            <a:extLst>
              <a:ext uri="{FF2B5EF4-FFF2-40B4-BE49-F238E27FC236}">
                <a16:creationId xmlns:a16="http://schemas.microsoft.com/office/drawing/2014/main" id="{0B53ABC3-0CE2-4B4D-9FAB-31766AC578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62102" y="1313624"/>
            <a:ext cx="6903723" cy="4107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28773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0CDF1-268C-4DF5-8286-8BDE0B5AEA01}"/>
              </a:ext>
            </a:extLst>
          </p:cNvPr>
          <p:cNvSpPr>
            <a:spLocks noGrp="1"/>
          </p:cNvSpPr>
          <p:nvPr>
            <p:ph type="title"/>
          </p:nvPr>
        </p:nvSpPr>
        <p:spPr>
          <a:xfrm>
            <a:off x="838200" y="365125"/>
            <a:ext cx="10515600" cy="1325563"/>
          </a:xfrm>
        </p:spPr>
        <p:txBody>
          <a:bodyPr>
            <a:normAutofit/>
          </a:bodyPr>
          <a:lstStyle/>
          <a:p>
            <a:r>
              <a:rPr lang="en-US" altLang="en-US" dirty="0">
                <a:latin typeface="Roboto"/>
              </a:rPr>
              <a:t>Two processes result in the formation of normal, healthy bone tissue:</a:t>
            </a:r>
            <a:endParaRPr lang="en-US" dirty="0"/>
          </a:p>
        </p:txBody>
      </p:sp>
      <p:graphicFrame>
        <p:nvGraphicFramePr>
          <p:cNvPr id="5" name="Content Placeholder 2">
            <a:extLst>
              <a:ext uri="{FF2B5EF4-FFF2-40B4-BE49-F238E27FC236}">
                <a16:creationId xmlns:a16="http://schemas.microsoft.com/office/drawing/2014/main" id="{5051EA84-B7D9-421C-9AD3-13C6FEA4276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5952259"/>
      </p:ext>
    </p:extLst>
  </p:cSld>
  <p:clrMapOvr>
    <a:overrideClrMapping bg1="dk1" tx1="lt1" bg2="dk2" tx2="lt2" accent1="accent1" accent2="accent2" accent3="accent3" accent4="accent4" accent5="accent5" accent6="accent6" hlink="hlink" folHlink="folHlink"/>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7877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889F4A-6A67-40EC-A9A1-874B257E7071}"/>
              </a:ext>
            </a:extLst>
          </p:cNvPr>
          <p:cNvSpPr>
            <a:spLocks noGrp="1"/>
          </p:cNvSpPr>
          <p:nvPr>
            <p:ph type="title"/>
          </p:nvPr>
        </p:nvSpPr>
        <p:spPr>
          <a:xfrm>
            <a:off x="524256" y="4767072"/>
            <a:ext cx="6594189" cy="1625210"/>
          </a:xfrm>
        </p:spPr>
        <p:txBody>
          <a:bodyPr>
            <a:normAutofit/>
          </a:bodyPr>
          <a:lstStyle/>
          <a:p>
            <a:pPr algn="r"/>
            <a:r>
              <a:rPr lang="en-US" b="1">
                <a:solidFill>
                  <a:srgbClr val="FFFFFF"/>
                </a:solidFill>
              </a:rPr>
              <a:t>Intramembranous Ossification</a:t>
            </a:r>
          </a:p>
        </p:txBody>
      </p:sp>
      <p:pic>
        <p:nvPicPr>
          <p:cNvPr id="8" name="Picture 2" descr="Image result for intramembranous ossification">
            <a:extLst>
              <a:ext uri="{FF2B5EF4-FFF2-40B4-BE49-F238E27FC236}">
                <a16:creationId xmlns:a16="http://schemas.microsoft.com/office/drawing/2014/main" id="{49574EB0-7916-4542-9425-1FAE9CC229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66" t="19994" r="6940" b="13252"/>
          <a:stretch/>
        </p:blipFill>
        <p:spPr bwMode="auto">
          <a:xfrm>
            <a:off x="63679" y="147687"/>
            <a:ext cx="7470976" cy="4344408"/>
          </a:xfrm>
          <a:prstGeom prst="rect">
            <a:avLst/>
          </a:prstGeom>
        </p:spPr>
        <p:style>
          <a:lnRef idx="1">
            <a:schemeClr val="accent6"/>
          </a:lnRef>
          <a:fillRef idx="2">
            <a:schemeClr val="accent6"/>
          </a:fillRef>
          <a:effectRef idx="1">
            <a:schemeClr val="accent6"/>
          </a:effectRef>
          <a:fontRef idx="minor">
            <a:schemeClr val="dk1"/>
          </a:fontRef>
        </p:style>
      </p:pic>
      <p:sp>
        <p:nvSpPr>
          <p:cNvPr id="78" name="Rectangle 7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A67EF2-28D5-4569-8517-6BAD3CFD89B0}"/>
              </a:ext>
            </a:extLst>
          </p:cNvPr>
          <p:cNvSpPr>
            <a:spLocks noGrp="1"/>
          </p:cNvSpPr>
          <p:nvPr>
            <p:ph idx="1"/>
          </p:nvPr>
        </p:nvSpPr>
        <p:spPr>
          <a:xfrm>
            <a:off x="8029319" y="514350"/>
            <a:ext cx="3424739" cy="5877932"/>
          </a:xfrm>
        </p:spPr>
        <p:txBody>
          <a:bodyPr anchor="ctr">
            <a:normAutofit/>
          </a:bodyPr>
          <a:lstStyle/>
          <a:p>
            <a:pPr eaLnBrk="0" fontAlgn="ctr" hangingPunct="0">
              <a:spcBef>
                <a:spcPct val="0"/>
              </a:spcBef>
              <a:spcAft>
                <a:spcPct val="0"/>
              </a:spcAft>
            </a:pPr>
            <a:endParaRPr lang="en-US" altLang="en-US" sz="2400" dirty="0">
              <a:solidFill>
                <a:srgbClr val="FFFFFF"/>
              </a:solidFill>
              <a:latin typeface="Source Sans Pro Black" panose="020B0803030403020204" pitchFamily="34" charset="0"/>
            </a:endParaRPr>
          </a:p>
          <a:p>
            <a:pPr eaLnBrk="0" fontAlgn="ctr" hangingPunct="0">
              <a:spcBef>
                <a:spcPct val="0"/>
              </a:spcBef>
              <a:spcAft>
                <a:spcPct val="0"/>
              </a:spcAft>
            </a:pPr>
            <a:r>
              <a:rPr lang="en-US" altLang="en-US" sz="2400" dirty="0">
                <a:solidFill>
                  <a:srgbClr val="FFFFFF"/>
                </a:solidFill>
                <a:latin typeface="Source Sans Pro Black" panose="020B0803030403020204" pitchFamily="34" charset="0"/>
              </a:rPr>
              <a:t>Intramembranous ossification is the direct laying of bone into the primitive connective tissue (mesenchyme).</a:t>
            </a:r>
          </a:p>
          <a:p>
            <a:pPr lvl="1" eaLnBrk="0" fontAlgn="ctr" hangingPunct="0">
              <a:spcBef>
                <a:spcPct val="0"/>
              </a:spcBef>
              <a:spcAft>
                <a:spcPct val="0"/>
              </a:spcAft>
            </a:pPr>
            <a:r>
              <a:rPr lang="en-US" altLang="en-US" sz="2000" dirty="0">
                <a:solidFill>
                  <a:srgbClr val="FFFFFF"/>
                </a:solidFill>
                <a:latin typeface="Source Sans Pro Black" panose="020B0803030403020204" pitchFamily="34" charset="0"/>
              </a:rPr>
              <a:t>The membrane that occupies the place of the future bone resembles connective tissue and ultimately forms the periosteum.</a:t>
            </a:r>
          </a:p>
          <a:p>
            <a:pPr lvl="1" eaLnBrk="0" fontAlgn="ctr" hangingPunct="0">
              <a:spcBef>
                <a:spcPct val="0"/>
              </a:spcBef>
              <a:spcAft>
                <a:spcPct val="0"/>
              </a:spcAft>
            </a:pPr>
            <a:r>
              <a:rPr lang="en-US" altLang="en-US" sz="2000" dirty="0">
                <a:solidFill>
                  <a:srgbClr val="FFFFFF"/>
                </a:solidFill>
                <a:latin typeface="Source Sans Pro Black" panose="020B0803030403020204" pitchFamily="34" charset="0"/>
              </a:rPr>
              <a:t> It is composed of fibers and granular cells in a matrix.</a:t>
            </a:r>
          </a:p>
          <a:p>
            <a:endParaRPr lang="en-US" sz="2400" b="1" dirty="0">
              <a:solidFill>
                <a:srgbClr val="FFFFFF"/>
              </a:solidFill>
              <a:latin typeface="Source Sans Pro Black" panose="020B0803030403020204" pitchFamily="34" charset="0"/>
            </a:endParaRPr>
          </a:p>
        </p:txBody>
      </p:sp>
    </p:spTree>
    <p:extLst>
      <p:ext uri="{BB962C8B-B14F-4D97-AF65-F5344CB8AC3E}">
        <p14:creationId xmlns:p14="http://schemas.microsoft.com/office/powerpoint/2010/main" val="40945519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F33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D889F4A-6A67-40EC-A9A1-874B257E7071}"/>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Endochondral Ossification</a:t>
            </a:r>
          </a:p>
        </p:txBody>
      </p:sp>
      <p:pic>
        <p:nvPicPr>
          <p:cNvPr id="5" name="Picture 4" descr="A close up of a map&#10;&#10;Description automatically generated">
            <a:extLst>
              <a:ext uri="{FF2B5EF4-FFF2-40B4-BE49-F238E27FC236}">
                <a16:creationId xmlns:a16="http://schemas.microsoft.com/office/drawing/2014/main" id="{CED40992-7D2D-40B2-8665-0F2F3014E82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337"/>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A67EF2-28D5-4569-8517-6BAD3CFD89B0}"/>
              </a:ext>
            </a:extLst>
          </p:cNvPr>
          <p:cNvSpPr>
            <a:spLocks noGrp="1"/>
          </p:cNvSpPr>
          <p:nvPr>
            <p:ph idx="1"/>
          </p:nvPr>
        </p:nvSpPr>
        <p:spPr>
          <a:xfrm>
            <a:off x="8029319" y="917725"/>
            <a:ext cx="3424739" cy="4852362"/>
          </a:xfrm>
        </p:spPr>
        <p:txBody>
          <a:bodyPr anchor="ctr">
            <a:normAutofit lnSpcReduction="10000"/>
          </a:bodyPr>
          <a:lstStyle/>
          <a:p>
            <a:pPr marL="0" lvl="0" indent="0" eaLnBrk="0" fontAlgn="ctr" hangingPunct="0">
              <a:spcBef>
                <a:spcPct val="0"/>
              </a:spcBef>
              <a:spcAft>
                <a:spcPct val="0"/>
              </a:spcAft>
              <a:buNone/>
            </a:pPr>
            <a:r>
              <a:rPr lang="en-US" altLang="en-US" dirty="0">
                <a:solidFill>
                  <a:srgbClr val="FFFFFF"/>
                </a:solidFill>
                <a:latin typeface="Roboto"/>
              </a:rPr>
              <a:t>Two processes result in the formation of normal, healthy bone tissue:</a:t>
            </a:r>
          </a:p>
          <a:p>
            <a:pPr marL="800100" lvl="1" indent="-342900" eaLnBrk="0" fontAlgn="ctr" hangingPunct="0">
              <a:spcBef>
                <a:spcPct val="0"/>
              </a:spcBef>
              <a:spcAft>
                <a:spcPct val="0"/>
              </a:spcAft>
              <a:buFont typeface="+mj-lt"/>
              <a:buAutoNum type="arabicPeriod"/>
            </a:pPr>
            <a:r>
              <a:rPr lang="en-US" altLang="en-US" sz="2800" dirty="0">
                <a:solidFill>
                  <a:srgbClr val="FFFFFF"/>
                </a:solidFill>
                <a:latin typeface="Roboto"/>
              </a:rPr>
              <a:t>intramembranous ossification </a:t>
            </a:r>
          </a:p>
          <a:p>
            <a:pPr marL="800100" lvl="1" indent="-342900" eaLnBrk="0" fontAlgn="ctr" hangingPunct="0">
              <a:spcBef>
                <a:spcPct val="0"/>
              </a:spcBef>
              <a:spcAft>
                <a:spcPct val="0"/>
              </a:spcAft>
              <a:buFont typeface="+mj-lt"/>
              <a:buAutoNum type="arabicPeriod"/>
            </a:pPr>
            <a:r>
              <a:rPr lang="en-US" altLang="en-US" sz="2800" dirty="0">
                <a:solidFill>
                  <a:srgbClr val="FFFFFF"/>
                </a:solidFill>
                <a:latin typeface="Roboto"/>
              </a:rPr>
              <a:t>endochondral ossification</a:t>
            </a:r>
          </a:p>
          <a:p>
            <a:pPr eaLnBrk="0" fontAlgn="ctr" hangingPunct="0">
              <a:spcBef>
                <a:spcPct val="0"/>
              </a:spcBef>
              <a:spcAft>
                <a:spcPct val="0"/>
              </a:spcAft>
            </a:pPr>
            <a:r>
              <a:rPr lang="en-US" altLang="en-US" dirty="0">
                <a:solidFill>
                  <a:srgbClr val="FFFFFF"/>
                </a:solidFill>
                <a:latin typeface="Roboto"/>
              </a:rPr>
              <a:t>Endochondral ossification involves cartilage which is then mineralized.</a:t>
            </a:r>
            <a:endParaRPr lang="en-US" b="1" dirty="0">
              <a:solidFill>
                <a:srgbClr val="FFFFFF"/>
              </a:solidFill>
            </a:endParaRPr>
          </a:p>
        </p:txBody>
      </p:sp>
    </p:spTree>
    <p:extLst>
      <p:ext uri="{BB962C8B-B14F-4D97-AF65-F5344CB8AC3E}">
        <p14:creationId xmlns:p14="http://schemas.microsoft.com/office/powerpoint/2010/main" val="27657231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064C7D-6077-42ED-87E3-E4C045A9663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993" r="1" b="1"/>
          <a:stretch/>
        </p:blipFill>
        <p:spPr>
          <a:xfrm>
            <a:off x="-1" y="10"/>
            <a:ext cx="12192001" cy="4666928"/>
          </a:xfrm>
          <a:prstGeom prst="rect">
            <a:avLst/>
          </a:prstGeom>
        </p:spPr>
      </p:pic>
      <p:pic>
        <p:nvPicPr>
          <p:cNvPr id="10" name="Picture 9">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Oval 11">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A36CE56-4B8E-4AED-9411-1653203EC4BC}"/>
              </a:ext>
            </a:extLst>
          </p:cNvPr>
          <p:cNvSpPr>
            <a:spLocks noGrp="1"/>
          </p:cNvSpPr>
          <p:nvPr>
            <p:ph type="title"/>
          </p:nvPr>
        </p:nvSpPr>
        <p:spPr>
          <a:xfrm>
            <a:off x="804998" y="4551037"/>
            <a:ext cx="5021782" cy="1509931"/>
          </a:xfrm>
        </p:spPr>
        <p:txBody>
          <a:bodyPr>
            <a:normAutofit/>
          </a:bodyPr>
          <a:lstStyle/>
          <a:p>
            <a:r>
              <a:rPr lang="en-US" sz="3100" b="1">
                <a:solidFill>
                  <a:srgbClr val="000000"/>
                </a:solidFill>
              </a:rPr>
              <a:t> </a:t>
            </a:r>
            <a:br>
              <a:rPr lang="en-US" sz="3100" b="1">
                <a:solidFill>
                  <a:srgbClr val="000000"/>
                </a:solidFill>
              </a:rPr>
            </a:br>
            <a:r>
              <a:rPr lang="en-US" sz="3100" b="1">
                <a:solidFill>
                  <a:srgbClr val="000000"/>
                </a:solidFill>
              </a:rPr>
              <a:t>Cartilage grows in two ways...</a:t>
            </a:r>
            <a:br>
              <a:rPr lang="en-US" sz="3100" b="1">
                <a:solidFill>
                  <a:srgbClr val="000000"/>
                </a:solidFill>
              </a:rPr>
            </a:br>
            <a:endParaRPr lang="en-US" sz="3100" b="1">
              <a:solidFill>
                <a:srgbClr val="000000"/>
              </a:solidFill>
            </a:endParaRPr>
          </a:p>
        </p:txBody>
      </p:sp>
      <p:sp>
        <p:nvSpPr>
          <p:cNvPr id="3" name="Content Placeholder 2">
            <a:extLst>
              <a:ext uri="{FF2B5EF4-FFF2-40B4-BE49-F238E27FC236}">
                <a16:creationId xmlns:a16="http://schemas.microsoft.com/office/drawing/2014/main" id="{A2301D20-BCE4-4CB7-A894-B4E0B79F4113}"/>
              </a:ext>
            </a:extLst>
          </p:cNvPr>
          <p:cNvSpPr>
            <a:spLocks noGrp="1"/>
          </p:cNvSpPr>
          <p:nvPr>
            <p:ph idx="1"/>
          </p:nvPr>
        </p:nvSpPr>
        <p:spPr>
          <a:xfrm>
            <a:off x="6470247" y="4551037"/>
            <a:ext cx="4926411" cy="2097413"/>
          </a:xfrm>
        </p:spPr>
        <p:txBody>
          <a:bodyPr anchor="ctr">
            <a:normAutofit/>
          </a:bodyPr>
          <a:lstStyle/>
          <a:p>
            <a:pPr marL="0" indent="0">
              <a:buNone/>
            </a:pPr>
            <a:r>
              <a:rPr lang="en-US" sz="2000" b="1" dirty="0">
                <a:solidFill>
                  <a:srgbClr val="000000"/>
                </a:solidFill>
              </a:rPr>
              <a:t>1) In appositional growth (</a:t>
            </a:r>
            <a:r>
              <a:rPr lang="en-US" sz="2000" b="1" dirty="0" err="1">
                <a:solidFill>
                  <a:srgbClr val="000000"/>
                </a:solidFill>
              </a:rPr>
              <a:t>ap″ozish′un-al</a:t>
            </a:r>
            <a:r>
              <a:rPr lang="en-US" sz="2000" b="1" dirty="0">
                <a:solidFill>
                  <a:srgbClr val="000000"/>
                </a:solidFill>
              </a:rPr>
              <a:t>), cartilage-forming cells in the surrounding perichondrium secrete new matrix against the external face of the existing cartilage tissue.</a:t>
            </a:r>
          </a:p>
        </p:txBody>
      </p:sp>
      <p:cxnSp>
        <p:nvCxnSpPr>
          <p:cNvPr id="7" name="Straight Connector 6">
            <a:extLst>
              <a:ext uri="{FF2B5EF4-FFF2-40B4-BE49-F238E27FC236}">
                <a16:creationId xmlns:a16="http://schemas.microsoft.com/office/drawing/2014/main" id="{2E19DF03-E051-464D-8818-4D1B37E51C76}"/>
              </a:ext>
            </a:extLst>
          </p:cNvPr>
          <p:cNvCxnSpPr>
            <a:cxnSpLocks/>
          </p:cNvCxnSpPr>
          <p:nvPr/>
        </p:nvCxnSpPr>
        <p:spPr>
          <a:xfrm>
            <a:off x="5813334" y="5091289"/>
            <a:ext cx="0" cy="107713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16254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CE56-4B8E-4AED-9411-1653203EC4BC}"/>
              </a:ext>
            </a:extLst>
          </p:cNvPr>
          <p:cNvSpPr>
            <a:spLocks noGrp="1"/>
          </p:cNvSpPr>
          <p:nvPr>
            <p:ph type="title"/>
          </p:nvPr>
        </p:nvSpPr>
        <p:spPr>
          <a:xfrm>
            <a:off x="4965430" y="629268"/>
            <a:ext cx="6586491" cy="1286160"/>
          </a:xfrm>
        </p:spPr>
        <p:txBody>
          <a:bodyPr anchor="b">
            <a:normAutofit/>
          </a:bodyPr>
          <a:lstStyle/>
          <a:p>
            <a:r>
              <a:rPr lang="en-US" sz="2800" b="1"/>
              <a:t> </a:t>
            </a:r>
            <a:br>
              <a:rPr lang="en-US" sz="2800" b="1"/>
            </a:br>
            <a:r>
              <a:rPr lang="en-US" sz="2800" b="1"/>
              <a:t>Cartilage grows in two ways...</a:t>
            </a:r>
            <a:br>
              <a:rPr lang="en-US" sz="2800" b="1"/>
            </a:br>
            <a:endParaRPr lang="en-US" sz="2800" b="1"/>
          </a:p>
        </p:txBody>
      </p:sp>
      <p:pic>
        <p:nvPicPr>
          <p:cNvPr id="13" name="Picture 12" descr="A picture containing text&#10;&#10;Description automatically generated">
            <a:extLst>
              <a:ext uri="{FF2B5EF4-FFF2-40B4-BE49-F238E27FC236}">
                <a16:creationId xmlns:a16="http://schemas.microsoft.com/office/drawing/2014/main" id="{B05F0992-0AB4-4EE3-8B27-8876BF720BB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7700" r="-478" b="5754"/>
          <a:stretch/>
        </p:blipFill>
        <p:spPr>
          <a:xfrm>
            <a:off x="0" y="0"/>
            <a:ext cx="4371975" cy="6973721"/>
          </a:xfrm>
          <a:prstGeom prst="rect">
            <a:avLst/>
          </a:prstGeom>
          <a:effectLst/>
        </p:spPr>
      </p:pic>
      <p:cxnSp>
        <p:nvCxnSpPr>
          <p:cNvPr id="22" name="Straight Connector 2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73ED3"/>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2301D20-BCE4-4CB7-A894-B4E0B79F4113}"/>
              </a:ext>
            </a:extLst>
          </p:cNvPr>
          <p:cNvSpPr>
            <a:spLocks noGrp="1"/>
          </p:cNvSpPr>
          <p:nvPr>
            <p:ph idx="1"/>
          </p:nvPr>
        </p:nvSpPr>
        <p:spPr>
          <a:xfrm>
            <a:off x="4965431" y="2438400"/>
            <a:ext cx="6586489" cy="3785419"/>
          </a:xfrm>
        </p:spPr>
        <p:txBody>
          <a:bodyPr>
            <a:normAutofit/>
          </a:bodyPr>
          <a:lstStyle/>
          <a:p>
            <a:pPr marL="0" indent="0">
              <a:buNone/>
            </a:pPr>
            <a:r>
              <a:rPr lang="en-US" sz="3600" b="1" dirty="0"/>
              <a:t>2) In interstitial growth the lacunae-bound chondrocytes divide and secrete new matrix, expanding the cartilage from within.</a:t>
            </a:r>
          </a:p>
        </p:txBody>
      </p:sp>
    </p:spTree>
    <p:extLst>
      <p:ext uri="{BB962C8B-B14F-4D97-AF65-F5344CB8AC3E}">
        <p14:creationId xmlns:p14="http://schemas.microsoft.com/office/powerpoint/2010/main" val="1607967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EE27-FF9F-4C2C-A9CE-34CCBE865D83}"/>
              </a:ext>
            </a:extLst>
          </p:cNvPr>
          <p:cNvSpPr>
            <a:spLocks noGrp="1"/>
          </p:cNvSpPr>
          <p:nvPr>
            <p:ph type="title"/>
          </p:nvPr>
        </p:nvSpPr>
        <p:spPr>
          <a:xfrm>
            <a:off x="838199" y="377825"/>
            <a:ext cx="10515600" cy="1325563"/>
          </a:xfrm>
        </p:spPr>
        <p:style>
          <a:lnRef idx="0">
            <a:schemeClr val="accent6"/>
          </a:lnRef>
          <a:fillRef idx="3">
            <a:schemeClr val="accent6"/>
          </a:fillRef>
          <a:effectRef idx="3">
            <a:schemeClr val="accent6"/>
          </a:effectRef>
          <a:fontRef idx="minor">
            <a:schemeClr val="lt1"/>
          </a:fontRef>
        </p:style>
        <p:txBody>
          <a:bodyPr>
            <a:normAutofit fontScale="90000"/>
          </a:bodyPr>
          <a:lstStyle/>
          <a:p>
            <a:r>
              <a:rPr lang="en-US" dirty="0">
                <a:solidFill>
                  <a:srgbClr val="000000"/>
                </a:solidFill>
                <a:latin typeface="AvenirLTStd-Heavy"/>
              </a:rPr>
              <a:t>Cell Shape One Layer: Simple Epithelial Tissues More Than One Layer: Stratified Epithelial</a:t>
            </a:r>
            <a:endParaRPr lang="en-US" dirty="0"/>
          </a:p>
        </p:txBody>
      </p:sp>
      <p:sp>
        <p:nvSpPr>
          <p:cNvPr id="4" name="Rectangle 3">
            <a:extLst>
              <a:ext uri="{FF2B5EF4-FFF2-40B4-BE49-F238E27FC236}">
                <a16:creationId xmlns:a16="http://schemas.microsoft.com/office/drawing/2014/main" id="{589E5A72-A1C2-4A58-9DB9-24068FCAEC64}"/>
              </a:ext>
            </a:extLst>
          </p:cNvPr>
          <p:cNvSpPr/>
          <p:nvPr/>
        </p:nvSpPr>
        <p:spPr>
          <a:xfrm>
            <a:off x="3048000" y="2690336"/>
            <a:ext cx="6096000" cy="147732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In elastic cartilage the cells are closer together creating less intercellular space. Elastic cartilage is found in the external ear flaps and in parts of the larynx. Hyaline cartilage has fewer cells than elastic cartilage; there is more intercellular space.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7CAD255-9ED0-432D-8F1B-E6BD7D5910FF}"/>
              </a:ext>
            </a:extLst>
          </p:cNvPr>
          <p:cNvSpPr/>
          <p:nvPr/>
        </p:nvSpPr>
        <p:spPr>
          <a:xfrm>
            <a:off x="3048000" y="2690336"/>
            <a:ext cx="6096000" cy="147732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oboto"/>
                <a:ea typeface="+mn-ea"/>
                <a:cs typeface="+mn-cs"/>
              </a:rPr>
              <a:t>In elastic cartilage the cells are closer together creating less intercellular space. Elastic cartilage is found in the external ear flaps and in parts of the larynx. Hyaline cartilage has fewer cells than elastic cartilage; there is more intercellular space.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42660EE-4898-4798-AF1D-D720AD0F8026}"/>
              </a:ext>
            </a:extLst>
          </p:cNvPr>
          <p:cNvPicPr>
            <a:picLocks noChangeAspect="1"/>
          </p:cNvPicPr>
          <p:nvPr/>
        </p:nvPicPr>
        <p:blipFill>
          <a:blip r:embed="rId2"/>
          <a:stretch>
            <a:fillRect/>
          </a:stretch>
        </p:blipFill>
        <p:spPr>
          <a:xfrm>
            <a:off x="328612" y="1816100"/>
            <a:ext cx="11534775" cy="4676775"/>
          </a:xfrm>
          <a:prstGeom prst="rect">
            <a:avLst/>
          </a:prstGeom>
        </p:spPr>
      </p:pic>
    </p:spTree>
    <p:extLst>
      <p:ext uri="{BB962C8B-B14F-4D97-AF65-F5344CB8AC3E}">
        <p14:creationId xmlns:p14="http://schemas.microsoft.com/office/powerpoint/2010/main" val="75814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84611D-190C-4C16-BB1F-FCD5A49181BB}"/>
              </a:ext>
            </a:extLst>
          </p:cNvPr>
          <p:cNvPicPr>
            <a:picLocks noGrp="1" noChangeAspect="1"/>
          </p:cNvPicPr>
          <p:nvPr>
            <p:ph idx="1"/>
          </p:nvPr>
        </p:nvPicPr>
        <p:blipFill>
          <a:blip r:embed="rId2"/>
          <a:stretch>
            <a:fillRect/>
          </a:stretch>
        </p:blipFill>
        <p:spPr>
          <a:xfrm>
            <a:off x="2394295" y="643467"/>
            <a:ext cx="7403410" cy="5571066"/>
          </a:xfrm>
          <a:prstGeom prst="rect">
            <a:avLst/>
          </a:prstGeom>
        </p:spPr>
      </p:pic>
    </p:spTree>
    <p:extLst>
      <p:ext uri="{BB962C8B-B14F-4D97-AF65-F5344CB8AC3E}">
        <p14:creationId xmlns:p14="http://schemas.microsoft.com/office/powerpoint/2010/main" val="564684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46D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screenshot of a cell phone&#10;&#10;Description automatically generated">
            <a:extLst>
              <a:ext uri="{FF2B5EF4-FFF2-40B4-BE49-F238E27FC236}">
                <a16:creationId xmlns:a16="http://schemas.microsoft.com/office/drawing/2014/main" id="{4CF5EE70-313B-4F15-A216-42D44185FE41}"/>
              </a:ext>
            </a:extLst>
          </p:cNvPr>
          <p:cNvPicPr>
            <a:picLocks noGrp="1" noChangeAspect="1"/>
          </p:cNvPicPr>
          <p:nvPr>
            <p:ph idx="1"/>
          </p:nvPr>
        </p:nvPicPr>
        <p:blipFill rotWithShape="1">
          <a:blip r:embed="rId2"/>
          <a:srcRect t="4295"/>
          <a:stretch/>
        </p:blipFill>
        <p:spPr>
          <a:xfrm>
            <a:off x="519642" y="1571624"/>
            <a:ext cx="10905066" cy="4148581"/>
          </a:xfrm>
          <a:prstGeom prst="rect">
            <a:avLst/>
          </a:prstGeom>
        </p:spPr>
      </p:pic>
    </p:spTree>
    <p:extLst>
      <p:ext uri="{BB962C8B-B14F-4D97-AF65-F5344CB8AC3E}">
        <p14:creationId xmlns:p14="http://schemas.microsoft.com/office/powerpoint/2010/main" val="3833772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5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88987A2-0F7E-4F23-86AA-BEA778B42588}"/>
              </a:ext>
            </a:extLst>
          </p:cNvPr>
          <p:cNvSpPr>
            <a:spLocks noGrp="1"/>
          </p:cNvSpPr>
          <p:nvPr>
            <p:ph type="title"/>
          </p:nvPr>
        </p:nvSpPr>
        <p:spPr>
          <a:xfrm>
            <a:off x="9105267" y="942538"/>
            <a:ext cx="2736554" cy="4794567"/>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p>
            <a:r>
              <a:rPr lang="en-US" sz="3600" dirty="0">
                <a:solidFill>
                  <a:srgbClr val="FFFFFF"/>
                </a:solidFill>
              </a:rPr>
              <a:t>Epithelial Tissues</a:t>
            </a:r>
          </a:p>
        </p:txBody>
      </p:sp>
      <p:sp>
        <p:nvSpPr>
          <p:cNvPr id="18"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75926EE-FB35-456C-8152-8CA4FB45562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6355"/>
          <a:stretch/>
        </p:blipFill>
        <p:spPr>
          <a:xfrm>
            <a:off x="976251" y="942538"/>
            <a:ext cx="7163222" cy="4808332"/>
          </a:xfrm>
          <a:prstGeom prst="rect">
            <a:avLst/>
          </a:prstGeom>
          <a:effectLst/>
        </p:spPr>
      </p:pic>
    </p:spTree>
    <p:extLst>
      <p:ext uri="{BB962C8B-B14F-4D97-AF65-F5344CB8AC3E}">
        <p14:creationId xmlns:p14="http://schemas.microsoft.com/office/powerpoint/2010/main" val="1761198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930809D-54D2-4DCA-A7C5-90A6B762F46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dirty="0"/>
              <a:t>Types of Tissues</a:t>
            </a:r>
          </a:p>
        </p:txBody>
      </p:sp>
      <p:sp>
        <p:nvSpPr>
          <p:cNvPr id="3" name="Content Placeholder 2">
            <a:extLst>
              <a:ext uri="{FF2B5EF4-FFF2-40B4-BE49-F238E27FC236}">
                <a16:creationId xmlns:a16="http://schemas.microsoft.com/office/drawing/2014/main" id="{D6470F94-BFA7-4082-87CE-78A9ADDFEDAB}"/>
              </a:ext>
            </a:extLst>
          </p:cNvPr>
          <p:cNvSpPr>
            <a:spLocks noGrp="1"/>
          </p:cNvSpPr>
          <p:nvPr>
            <p:ph idx="1"/>
          </p:nvPr>
        </p:nvSpPr>
        <p:spPr>
          <a:xfrm>
            <a:off x="643468" y="2638043"/>
            <a:ext cx="3363974" cy="3415623"/>
          </a:xfrm>
        </p:spPr>
        <p:txBody>
          <a:bodyPr>
            <a:normAutofit/>
          </a:bodyPr>
          <a:lstStyle/>
          <a:p>
            <a:r>
              <a:rPr lang="en-US" sz="2000" dirty="0"/>
              <a:t>A tissue is defined as </a:t>
            </a:r>
            <a:r>
              <a:rPr lang="en-US" sz="2000" i="1" dirty="0"/>
              <a:t>a group of similar cells that perform a common function</a:t>
            </a:r>
            <a:r>
              <a:rPr lang="en-US" sz="2000" dirty="0"/>
              <a:t>. </a:t>
            </a:r>
          </a:p>
          <a:p>
            <a:r>
              <a:rPr lang="en-US" sz="2000" dirty="0"/>
              <a:t>The four basic types of tissue are </a:t>
            </a:r>
          </a:p>
          <a:p>
            <a:pPr marL="914400" lvl="1" indent="-457200">
              <a:buFont typeface="+mj-lt"/>
              <a:buAutoNum type="arabicPeriod"/>
            </a:pPr>
            <a:r>
              <a:rPr lang="en-US" sz="2000" b="1" dirty="0"/>
              <a:t>Epithelial Tissue</a:t>
            </a:r>
          </a:p>
          <a:p>
            <a:pPr marL="914400" lvl="1" indent="-457200">
              <a:buFont typeface="+mj-lt"/>
              <a:buAutoNum type="arabicPeriod"/>
            </a:pPr>
            <a:r>
              <a:rPr lang="en-US" sz="2000" b="1" dirty="0"/>
              <a:t>Connective Tissue</a:t>
            </a:r>
          </a:p>
          <a:p>
            <a:pPr marL="914400" lvl="1" indent="-457200">
              <a:buFont typeface="+mj-lt"/>
              <a:buAutoNum type="arabicPeriod"/>
            </a:pPr>
            <a:r>
              <a:rPr lang="en-US" sz="2000" b="1" dirty="0"/>
              <a:t>Muscle Tissue</a:t>
            </a:r>
          </a:p>
          <a:p>
            <a:pPr marL="914400" lvl="1" indent="-457200">
              <a:buFont typeface="+mj-lt"/>
              <a:buAutoNum type="arabicPeriod"/>
            </a:pPr>
            <a:r>
              <a:rPr lang="en-US" sz="2000" b="1" dirty="0"/>
              <a:t>Nervous Tissue</a:t>
            </a:r>
          </a:p>
        </p:txBody>
      </p:sp>
      <p:pic>
        <p:nvPicPr>
          <p:cNvPr id="9" name="Picture 8">
            <a:extLst>
              <a:ext uri="{FF2B5EF4-FFF2-40B4-BE49-F238E27FC236}">
                <a16:creationId xmlns:a16="http://schemas.microsoft.com/office/drawing/2014/main" id="{6C7F651A-0F6A-45F1-ABCB-F4783314F1F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97763" y="1012342"/>
            <a:ext cx="6250769" cy="4672449"/>
          </a:xfrm>
          <a:prstGeom prst="rect">
            <a:avLst/>
          </a:prstGeom>
        </p:spPr>
      </p:pic>
    </p:spTree>
    <p:extLst>
      <p:ext uri="{BB962C8B-B14F-4D97-AF65-F5344CB8AC3E}">
        <p14:creationId xmlns:p14="http://schemas.microsoft.com/office/powerpoint/2010/main" val="332289184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3218B-02FA-425A-8588-82EFC5ED639A}"/>
              </a:ext>
            </a:extLst>
          </p:cNvPr>
          <p:cNvSpPr>
            <a:spLocks noGrp="1"/>
          </p:cNvSpPr>
          <p:nvPr>
            <p:ph type="title"/>
          </p:nvPr>
        </p:nvSpPr>
        <p:spPr>
          <a:xfrm>
            <a:off x="0" y="1392294"/>
            <a:ext cx="10515600" cy="588906"/>
          </a:xfrm>
        </p:spPr>
        <p:style>
          <a:lnRef idx="2">
            <a:schemeClr val="dk1"/>
          </a:lnRef>
          <a:fillRef idx="1">
            <a:schemeClr val="lt1"/>
          </a:fillRef>
          <a:effectRef idx="0">
            <a:schemeClr val="dk1"/>
          </a:effectRef>
          <a:fontRef idx="minor">
            <a:schemeClr val="dk1"/>
          </a:fontRef>
        </p:style>
        <p:txBody>
          <a:bodyPr>
            <a:normAutofit fontScale="90000"/>
          </a:bodyPr>
          <a:lstStyle/>
          <a:p>
            <a:r>
              <a:rPr lang="en-US" b="1" dirty="0"/>
              <a:t>EPITHELIAL TISSUES</a:t>
            </a:r>
            <a:endParaRPr lang="en-US" dirty="0"/>
          </a:p>
        </p:txBody>
      </p:sp>
      <p:sp>
        <p:nvSpPr>
          <p:cNvPr id="3" name="Content Placeholder 2">
            <a:extLst>
              <a:ext uri="{FF2B5EF4-FFF2-40B4-BE49-F238E27FC236}">
                <a16:creationId xmlns:a16="http://schemas.microsoft.com/office/drawing/2014/main" id="{B004941E-341A-4E30-8645-82EDFB73B7DF}"/>
              </a:ext>
            </a:extLst>
          </p:cNvPr>
          <p:cNvSpPr>
            <a:spLocks noGrp="1"/>
          </p:cNvSpPr>
          <p:nvPr>
            <p:ph idx="1"/>
          </p:nvPr>
        </p:nvSpPr>
        <p:spPr>
          <a:xfrm>
            <a:off x="838199" y="4005263"/>
            <a:ext cx="11115675" cy="2171700"/>
          </a:xfrm>
        </p:spPr>
        <p:txBody>
          <a:bodyPr>
            <a:normAutofit fontScale="92500" lnSpcReduction="20000"/>
          </a:bodyPr>
          <a:lstStyle/>
          <a:p>
            <a:r>
              <a:rPr lang="en-US" sz="3600" dirty="0"/>
              <a:t>An </a:t>
            </a:r>
            <a:r>
              <a:rPr lang="en-US" sz="3600" b="1" dirty="0"/>
              <a:t>epithelium </a:t>
            </a:r>
            <a:r>
              <a:rPr lang="en-US" sz="3600" dirty="0"/>
              <a:t>is a sheet of cells that covers a body surface or lines a body cavity</a:t>
            </a:r>
          </a:p>
          <a:p>
            <a:r>
              <a:rPr lang="en-US" sz="3600" dirty="0"/>
              <a:t>Epithelial tissue occurs in two different forms: </a:t>
            </a:r>
          </a:p>
          <a:p>
            <a:pPr lvl="1"/>
            <a:r>
              <a:rPr lang="en-US" sz="3200" dirty="0"/>
              <a:t>Epithelium Proper</a:t>
            </a:r>
          </a:p>
          <a:p>
            <a:pPr lvl="1"/>
            <a:r>
              <a:rPr lang="en-US" sz="3200" dirty="0"/>
              <a:t>Glandular Epithelium</a:t>
            </a:r>
          </a:p>
          <a:p>
            <a:pPr marL="0" indent="0">
              <a:buNone/>
            </a:pPr>
            <a:endParaRPr lang="en-US" sz="3600" dirty="0"/>
          </a:p>
        </p:txBody>
      </p:sp>
      <p:pic>
        <p:nvPicPr>
          <p:cNvPr id="6" name="Picture 5">
            <a:extLst>
              <a:ext uri="{FF2B5EF4-FFF2-40B4-BE49-F238E27FC236}">
                <a16:creationId xmlns:a16="http://schemas.microsoft.com/office/drawing/2014/main" id="{DB356B73-E66C-4A04-8A1D-8746F60F1B48}"/>
              </a:ext>
            </a:extLst>
          </p:cNvPr>
          <p:cNvPicPr>
            <a:picLocks noChangeAspect="1"/>
          </p:cNvPicPr>
          <p:nvPr/>
        </p:nvPicPr>
        <p:blipFill rotWithShape="1">
          <a:blip r:embed="rId2">
            <a:extLst>
              <a:ext uri="{28A0092B-C50C-407E-A947-70E740481C1C}">
                <a14:useLocalDpi xmlns:a14="http://schemas.microsoft.com/office/drawing/2010/main" val="0"/>
              </a:ext>
            </a:extLst>
          </a:blip>
          <a:srcRect b="50278"/>
          <a:stretch/>
        </p:blipFill>
        <p:spPr>
          <a:xfrm>
            <a:off x="0" y="1981200"/>
            <a:ext cx="6118629" cy="4876800"/>
          </a:xfrm>
          <a:prstGeom prst="rect">
            <a:avLst/>
          </a:prstGeom>
        </p:spPr>
      </p:pic>
      <p:grpSp>
        <p:nvGrpSpPr>
          <p:cNvPr id="8" name="Group 7">
            <a:extLst>
              <a:ext uri="{FF2B5EF4-FFF2-40B4-BE49-F238E27FC236}">
                <a16:creationId xmlns:a16="http://schemas.microsoft.com/office/drawing/2014/main" id="{B3625068-6BD1-499A-93B8-6A883B92A82F}"/>
              </a:ext>
            </a:extLst>
          </p:cNvPr>
          <p:cNvGrpSpPr/>
          <p:nvPr/>
        </p:nvGrpSpPr>
        <p:grpSpPr>
          <a:xfrm>
            <a:off x="6118629" y="1384663"/>
            <a:ext cx="6073371" cy="5473337"/>
            <a:chOff x="7075540" y="95250"/>
            <a:chExt cx="4278260" cy="3640138"/>
          </a:xfrm>
        </p:grpSpPr>
        <p:pic>
          <p:nvPicPr>
            <p:cNvPr id="5" name="Picture 4">
              <a:extLst>
                <a:ext uri="{FF2B5EF4-FFF2-40B4-BE49-F238E27FC236}">
                  <a16:creationId xmlns:a16="http://schemas.microsoft.com/office/drawing/2014/main" id="{6D0B04F7-454A-4E0B-BA91-D567600EAAC2}"/>
                </a:ext>
              </a:extLst>
            </p:cNvPr>
            <p:cNvPicPr>
              <a:picLocks noChangeAspect="1"/>
            </p:cNvPicPr>
            <p:nvPr/>
          </p:nvPicPr>
          <p:blipFill rotWithShape="1">
            <a:blip r:embed="rId2">
              <a:extLst>
                <a:ext uri="{28A0092B-C50C-407E-A947-70E740481C1C}">
                  <a14:useLocalDpi xmlns:a14="http://schemas.microsoft.com/office/drawing/2010/main" val="0"/>
                </a:ext>
              </a:extLst>
            </a:blip>
            <a:srcRect b="96644"/>
            <a:stretch/>
          </p:blipFill>
          <p:spPr>
            <a:xfrm>
              <a:off x="7075540" y="95250"/>
              <a:ext cx="4278260" cy="230188"/>
            </a:xfrm>
            <a:prstGeom prst="rect">
              <a:avLst/>
            </a:prstGeom>
          </p:spPr>
        </p:pic>
        <p:pic>
          <p:nvPicPr>
            <p:cNvPr id="7" name="Picture 6">
              <a:extLst>
                <a:ext uri="{FF2B5EF4-FFF2-40B4-BE49-F238E27FC236}">
                  <a16:creationId xmlns:a16="http://schemas.microsoft.com/office/drawing/2014/main" id="{060A0C53-DCC5-4922-A35E-4883122B7646}"/>
                </a:ext>
              </a:extLst>
            </p:cNvPr>
            <p:cNvPicPr>
              <a:picLocks noChangeAspect="1"/>
            </p:cNvPicPr>
            <p:nvPr/>
          </p:nvPicPr>
          <p:blipFill rotWithShape="1">
            <a:blip r:embed="rId2">
              <a:extLst>
                <a:ext uri="{28A0092B-C50C-407E-A947-70E740481C1C}">
                  <a14:useLocalDpi xmlns:a14="http://schemas.microsoft.com/office/drawing/2010/main" val="0"/>
                </a:ext>
              </a:extLst>
            </a:blip>
            <a:srcRect t="48889"/>
            <a:stretch/>
          </p:blipFill>
          <p:spPr>
            <a:xfrm>
              <a:off x="7075540" y="230188"/>
              <a:ext cx="4278260" cy="3505200"/>
            </a:xfrm>
            <a:prstGeom prst="rect">
              <a:avLst/>
            </a:prstGeom>
          </p:spPr>
        </p:pic>
      </p:grpSp>
    </p:spTree>
    <p:extLst>
      <p:ext uri="{BB962C8B-B14F-4D97-AF65-F5344CB8AC3E}">
        <p14:creationId xmlns:p14="http://schemas.microsoft.com/office/powerpoint/2010/main" val="3764467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0167-8FA9-4150-8394-F7D09187FEFB}"/>
              </a:ext>
            </a:extLst>
          </p:cNvPr>
          <p:cNvSpPr>
            <a:spLocks noGrp="1"/>
          </p:cNvSpPr>
          <p:nvPr>
            <p:ph type="title"/>
          </p:nvPr>
        </p:nvSpPr>
        <p:spPr>
          <a:xfrm>
            <a:off x="648929" y="629266"/>
            <a:ext cx="6586491" cy="1676603"/>
          </a:xfrm>
        </p:spPr>
        <p:txBody>
          <a:bodyPr>
            <a:normAutofit/>
          </a:bodyPr>
          <a:lstStyle/>
          <a:p>
            <a:r>
              <a:rPr lang="en-US" dirty="0"/>
              <a:t>Epithelial Cell Shapes</a:t>
            </a:r>
          </a:p>
        </p:txBody>
      </p:sp>
      <p:sp>
        <p:nvSpPr>
          <p:cNvPr id="3" name="Content Placeholder 2">
            <a:extLst>
              <a:ext uri="{FF2B5EF4-FFF2-40B4-BE49-F238E27FC236}">
                <a16:creationId xmlns:a16="http://schemas.microsoft.com/office/drawing/2014/main" id="{306436A4-1615-4EEC-AB4E-F976D1AC7E71}"/>
              </a:ext>
            </a:extLst>
          </p:cNvPr>
          <p:cNvSpPr>
            <a:spLocks noGrp="1"/>
          </p:cNvSpPr>
          <p:nvPr>
            <p:ph idx="1"/>
          </p:nvPr>
        </p:nvSpPr>
        <p:spPr>
          <a:xfrm>
            <a:off x="648930" y="2438400"/>
            <a:ext cx="6586489" cy="3785419"/>
          </a:xfrm>
        </p:spPr>
        <p:txBody>
          <a:bodyPr>
            <a:normAutofit lnSpcReduction="10000"/>
          </a:bodyPr>
          <a:lstStyle/>
          <a:p>
            <a:r>
              <a:rPr lang="en-US" b="1" dirty="0"/>
              <a:t>Squamous cells </a:t>
            </a:r>
            <a:r>
              <a:rPr lang="en-US" dirty="0"/>
              <a:t>are flat cells with flat, disc-shaped nuclei.</a:t>
            </a:r>
          </a:p>
          <a:p>
            <a:r>
              <a:rPr lang="en-US" b="1" dirty="0"/>
              <a:t>Cuboidal cells </a:t>
            </a:r>
            <a:r>
              <a:rPr lang="en-US" dirty="0"/>
              <a:t>are cube-shaped cells with large spherical, centrally located nuclei.</a:t>
            </a:r>
          </a:p>
          <a:p>
            <a:r>
              <a:rPr lang="en-US" b="1" dirty="0"/>
              <a:t>Columnar cells </a:t>
            </a:r>
            <a:r>
              <a:rPr lang="en-US" dirty="0"/>
              <a:t>are taller than they are wide, like columns. The nuclei of columnar cells are located near the basal surface and are commonly oval in shape, elongated from top to bottom.</a:t>
            </a:r>
            <a:endParaRPr lang="en-US" sz="2400" dirty="0"/>
          </a:p>
        </p:txBody>
      </p:sp>
      <p:pic>
        <p:nvPicPr>
          <p:cNvPr id="4" name="Picture 3">
            <a:extLst>
              <a:ext uri="{FF2B5EF4-FFF2-40B4-BE49-F238E27FC236}">
                <a16:creationId xmlns:a16="http://schemas.microsoft.com/office/drawing/2014/main" id="{B1DA4090-6A3F-4171-BABF-E5CE330B3678}"/>
              </a:ext>
            </a:extLst>
          </p:cNvPr>
          <p:cNvPicPr>
            <a:picLocks noChangeAspect="1"/>
          </p:cNvPicPr>
          <p:nvPr/>
        </p:nvPicPr>
        <p:blipFill rotWithShape="1">
          <a:blip r:embed="rId2"/>
          <a:srcRect t="400" r="2" b="2"/>
          <a:stretch/>
        </p:blipFill>
        <p:spPr>
          <a:xfrm>
            <a:off x="7556409" y="640082"/>
            <a:ext cx="3995928" cy="5577837"/>
          </a:xfrm>
          <a:prstGeom prst="rect">
            <a:avLst/>
          </a:prstGeom>
          <a:effectLst/>
        </p:spPr>
      </p:pic>
    </p:spTree>
    <p:extLst>
      <p:ext uri="{BB962C8B-B14F-4D97-AF65-F5344CB8AC3E}">
        <p14:creationId xmlns:p14="http://schemas.microsoft.com/office/powerpoint/2010/main" val="1503494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3BF58C-7C8B-440A-83CE-5AD109B2FB55}"/>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sz="4200" b="1" kern="1200">
                <a:solidFill>
                  <a:srgbClr val="FFFFFF"/>
                </a:solidFill>
                <a:latin typeface="+mj-lt"/>
                <a:ea typeface="+mj-ea"/>
                <a:cs typeface="+mj-cs"/>
              </a:rPr>
              <a:t>Function of Epithelial Tissue Related to Tissue Type</a:t>
            </a:r>
            <a:endParaRPr lang="en-US" sz="4200" kern="1200">
              <a:solidFill>
                <a:srgbClr val="FFFFFF"/>
              </a:solidFill>
              <a:latin typeface="+mj-lt"/>
              <a:ea typeface="+mj-ea"/>
              <a:cs typeface="+mj-cs"/>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A974C63-488E-4242-A0FB-CD70EC147E10}"/>
              </a:ext>
            </a:extLst>
          </p:cNvPr>
          <p:cNvPicPr>
            <a:picLocks noChangeAspect="1"/>
          </p:cNvPicPr>
          <p:nvPr/>
        </p:nvPicPr>
        <p:blipFill>
          <a:blip r:embed="rId2"/>
          <a:stretch>
            <a:fillRect/>
          </a:stretch>
        </p:blipFill>
        <p:spPr>
          <a:xfrm>
            <a:off x="320040" y="2683609"/>
            <a:ext cx="11496821" cy="3650240"/>
          </a:xfrm>
          <a:prstGeom prst="rect">
            <a:avLst/>
          </a:prstGeom>
        </p:spPr>
      </p:pic>
    </p:spTree>
    <p:extLst>
      <p:ext uri="{BB962C8B-B14F-4D97-AF65-F5344CB8AC3E}">
        <p14:creationId xmlns:p14="http://schemas.microsoft.com/office/powerpoint/2010/main" val="32191868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A7895-9236-409A-9E13-5BBDF020B6D0}"/>
              </a:ext>
            </a:extLst>
          </p:cNvPr>
          <p:cNvSpPr>
            <a:spLocks noGrp="1"/>
          </p:cNvSpPr>
          <p:nvPr>
            <p:ph type="title"/>
          </p:nvPr>
        </p:nvSpPr>
        <p:spPr>
          <a:xfrm>
            <a:off x="965201" y="969263"/>
            <a:ext cx="3093880" cy="4923537"/>
          </a:xfrm>
          <a:solidFill>
            <a:schemeClr val="bg1">
              <a:alpha val="70000"/>
            </a:schemeClr>
          </a:solidFill>
          <a:ln w="31750" cap="sq">
            <a:solidFill>
              <a:schemeClr val="tx1">
                <a:lumMod val="75000"/>
                <a:lumOff val="25000"/>
              </a:schemeClr>
            </a:solidFill>
            <a:miter lim="800000"/>
          </a:ln>
        </p:spPr>
        <p:txBody>
          <a:bodyPr>
            <a:normAutofit/>
          </a:bodyPr>
          <a:lstStyle/>
          <a:p>
            <a:pPr algn="ctr"/>
            <a:r>
              <a:rPr lang="en-US" sz="3000" b="1" dirty="0">
                <a:solidFill>
                  <a:schemeClr val="tx1">
                    <a:lumMod val="85000"/>
                    <a:lumOff val="15000"/>
                  </a:schemeClr>
                </a:solidFill>
              </a:rPr>
              <a:t>Simple Squamous Epithelium</a:t>
            </a:r>
          </a:p>
        </p:txBody>
      </p:sp>
      <p:sp>
        <p:nvSpPr>
          <p:cNvPr id="3" name="Content Placeholder 2">
            <a:extLst>
              <a:ext uri="{FF2B5EF4-FFF2-40B4-BE49-F238E27FC236}">
                <a16:creationId xmlns:a16="http://schemas.microsoft.com/office/drawing/2014/main" id="{5FBDB89F-79EF-4100-BA4B-6545253BE0BC}"/>
              </a:ext>
            </a:extLst>
          </p:cNvPr>
          <p:cNvSpPr>
            <a:spLocks noGrp="1"/>
          </p:cNvSpPr>
          <p:nvPr>
            <p:ph idx="1"/>
          </p:nvPr>
        </p:nvSpPr>
        <p:spPr>
          <a:xfrm>
            <a:off x="4647674" y="767701"/>
            <a:ext cx="6876429" cy="2758215"/>
          </a:xfrm>
        </p:spPr>
        <p:txBody>
          <a:bodyPr>
            <a:normAutofit/>
          </a:bodyPr>
          <a:lstStyle/>
          <a:p>
            <a:r>
              <a:rPr lang="en-US" b="1" dirty="0"/>
              <a:t>Has squamous cells </a:t>
            </a:r>
            <a:r>
              <a:rPr lang="en-US" dirty="0"/>
              <a:t>- flat cells with flat disc-shaped nuclei.</a:t>
            </a:r>
          </a:p>
          <a:p>
            <a:r>
              <a:rPr lang="en-US" b="1" dirty="0"/>
              <a:t>Simple – means it </a:t>
            </a:r>
            <a:r>
              <a:rPr lang="en-US" dirty="0"/>
              <a:t>contains only a single layer of cells. This layer of cells is attached to the basement membrane. </a:t>
            </a:r>
          </a:p>
        </p:txBody>
      </p:sp>
      <p:sp>
        <p:nvSpPr>
          <p:cNvPr id="9" name="Rectangle 8">
            <a:extLst>
              <a:ext uri="{FF2B5EF4-FFF2-40B4-BE49-F238E27FC236}">
                <a16:creationId xmlns:a16="http://schemas.microsoft.com/office/drawing/2014/main" id="{1AC19E41-BCF2-4F35-97A7-2A45ED58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7674" y="3686783"/>
            <a:ext cx="6579124" cy="22038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B291F5F-54ED-4108-B879-8B740D1511A5}"/>
              </a:ext>
            </a:extLst>
          </p:cNvPr>
          <p:cNvPicPr>
            <a:picLocks noChangeAspect="1"/>
          </p:cNvPicPr>
          <p:nvPr/>
        </p:nvPicPr>
        <p:blipFill>
          <a:blip r:embed="rId2"/>
          <a:stretch>
            <a:fillRect/>
          </a:stretch>
        </p:blipFill>
        <p:spPr>
          <a:xfrm>
            <a:off x="4989275" y="3847650"/>
            <a:ext cx="5881700" cy="1882144"/>
          </a:xfrm>
          <a:prstGeom prst="rect">
            <a:avLst/>
          </a:prstGeom>
          <a:ln w="31750" cap="sq">
            <a:noFill/>
            <a:miter lim="800000"/>
          </a:ln>
        </p:spPr>
      </p:pic>
      <p:sp>
        <p:nvSpPr>
          <p:cNvPr id="5" name="Rectangle 4">
            <a:extLst>
              <a:ext uri="{FF2B5EF4-FFF2-40B4-BE49-F238E27FC236}">
                <a16:creationId xmlns:a16="http://schemas.microsoft.com/office/drawing/2014/main" id="{C21C87F7-A31B-436A-AD3F-955472089BDF}"/>
              </a:ext>
            </a:extLst>
          </p:cNvPr>
          <p:cNvSpPr/>
          <p:nvPr/>
        </p:nvSpPr>
        <p:spPr>
          <a:xfrm>
            <a:off x="1305378" y="4142391"/>
            <a:ext cx="2360931"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Simple epithelia are easy to classify by cell shape because all cells in the layer usually have the same shape. </a:t>
            </a:r>
          </a:p>
        </p:txBody>
      </p:sp>
    </p:spTree>
    <p:extLst>
      <p:ext uri="{BB962C8B-B14F-4D97-AF65-F5344CB8AC3E}">
        <p14:creationId xmlns:p14="http://schemas.microsoft.com/office/powerpoint/2010/main" val="3507957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DE3B0-3672-429E-907B-AE19F6B8AB5A}"/>
              </a:ext>
            </a:extLst>
          </p:cNvPr>
          <p:cNvSpPr>
            <a:spLocks noGrp="1"/>
          </p:cNvSpPr>
          <p:nvPr>
            <p:ph type="title"/>
          </p:nvPr>
        </p:nvSpPr>
        <p:spPr>
          <a:xfrm>
            <a:off x="648929" y="305416"/>
            <a:ext cx="6422849" cy="1676603"/>
          </a:xfrm>
        </p:spPr>
        <p:txBody>
          <a:bodyPr>
            <a:normAutofit/>
          </a:bodyPr>
          <a:lstStyle/>
          <a:p>
            <a:r>
              <a:rPr lang="en-US" i="1" dirty="0"/>
              <a:t>Simple Squamous Epithelium </a:t>
            </a:r>
            <a:endParaRPr lang="en-US" dirty="0"/>
          </a:p>
        </p:txBody>
      </p:sp>
      <p:sp>
        <p:nvSpPr>
          <p:cNvPr id="3" name="Content Placeholder 2">
            <a:extLst>
              <a:ext uri="{FF2B5EF4-FFF2-40B4-BE49-F238E27FC236}">
                <a16:creationId xmlns:a16="http://schemas.microsoft.com/office/drawing/2014/main" id="{D8C29A1D-0223-4513-A35A-B8CCC02C5A99}"/>
              </a:ext>
            </a:extLst>
          </p:cNvPr>
          <p:cNvSpPr>
            <a:spLocks noGrp="1"/>
          </p:cNvSpPr>
          <p:nvPr>
            <p:ph idx="1"/>
          </p:nvPr>
        </p:nvSpPr>
        <p:spPr>
          <a:xfrm>
            <a:off x="648929" y="2133600"/>
            <a:ext cx="6422848" cy="3785419"/>
          </a:xfrm>
        </p:spPr>
        <p:txBody>
          <a:bodyPr>
            <a:noAutofit/>
          </a:bodyPr>
          <a:lstStyle/>
          <a:p>
            <a:r>
              <a:rPr lang="en-US" sz="1800" dirty="0"/>
              <a:t>A simple squamous epithelium is a single layer of flat cells. </a:t>
            </a:r>
          </a:p>
          <a:p>
            <a:r>
              <a:rPr lang="en-US" sz="1800" dirty="0"/>
              <a:t>When viewed from above, the closely fitting cells resemble a tiled floor. </a:t>
            </a:r>
          </a:p>
          <a:p>
            <a:r>
              <a:rPr lang="en-US" sz="1800" dirty="0"/>
              <a:t>When viewed in lateral section, they resemble fried eggs seen from the side. </a:t>
            </a:r>
          </a:p>
          <a:p>
            <a:r>
              <a:rPr lang="en-US" sz="1800" dirty="0"/>
              <a:t>occurs wherever small molecules must pass through a membrane quickly</a:t>
            </a:r>
          </a:p>
          <a:p>
            <a:r>
              <a:rPr lang="en-US" sz="1800" dirty="0"/>
              <a:t>Functions in processes of diffusion or filtration.</a:t>
            </a:r>
          </a:p>
          <a:p>
            <a:pPr lvl="1"/>
            <a:r>
              <a:rPr lang="en-US" sz="1800" dirty="0"/>
              <a:t>Examples:</a:t>
            </a:r>
          </a:p>
          <a:p>
            <a:pPr lvl="2"/>
            <a:r>
              <a:rPr lang="en-US" sz="1800" dirty="0"/>
              <a:t>The walls of capillaries consist exclusively of this epithelium, whose exceptional thinness encourages efficient exchange of nutrients and wastes between the bloodstream and surrounding tissue cells. </a:t>
            </a:r>
          </a:p>
          <a:p>
            <a:pPr lvl="2"/>
            <a:r>
              <a:rPr lang="en-US" sz="1800" dirty="0"/>
              <a:t>In the lungs, this epithelium forms the thin walls of the alveoli air sacs, where gas exchange occurs.</a:t>
            </a:r>
          </a:p>
        </p:txBody>
      </p:sp>
      <p:sp>
        <p:nvSpPr>
          <p:cNvPr id="9" name="Rectangle 8">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604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453C699-6059-4A5D-80EF-F8B7BCBCE9FC}"/>
              </a:ext>
            </a:extLst>
          </p:cNvPr>
          <p:cNvPicPr>
            <a:picLocks noChangeAspect="1"/>
          </p:cNvPicPr>
          <p:nvPr/>
        </p:nvPicPr>
        <p:blipFill>
          <a:blip r:embed="rId2"/>
          <a:stretch>
            <a:fillRect/>
          </a:stretch>
        </p:blipFill>
        <p:spPr>
          <a:xfrm>
            <a:off x="8361082" y="863143"/>
            <a:ext cx="3026664" cy="4982163"/>
          </a:xfrm>
          <a:prstGeom prst="rect">
            <a:avLst/>
          </a:prstGeom>
          <a:effectLst/>
        </p:spPr>
      </p:pic>
    </p:spTree>
    <p:extLst>
      <p:ext uri="{BB962C8B-B14F-4D97-AF65-F5344CB8AC3E}">
        <p14:creationId xmlns:p14="http://schemas.microsoft.com/office/powerpoint/2010/main" val="161401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D49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BF58D6DC-7FB0-44D0-AC08-94F7DEB67451}"/>
              </a:ext>
            </a:extLst>
          </p:cNvPr>
          <p:cNvPicPr>
            <a:picLocks noGrp="1" noChangeAspect="1"/>
          </p:cNvPicPr>
          <p:nvPr>
            <p:ph idx="1"/>
          </p:nvPr>
        </p:nvPicPr>
        <p:blipFill>
          <a:blip r:embed="rId2"/>
          <a:stretch>
            <a:fillRect/>
          </a:stretch>
        </p:blipFill>
        <p:spPr>
          <a:xfrm>
            <a:off x="2789729" y="643467"/>
            <a:ext cx="6612541" cy="5571066"/>
          </a:xfrm>
          <a:prstGeom prst="rect">
            <a:avLst/>
          </a:prstGeom>
        </p:spPr>
      </p:pic>
    </p:spTree>
    <p:extLst>
      <p:ext uri="{BB962C8B-B14F-4D97-AF65-F5344CB8AC3E}">
        <p14:creationId xmlns:p14="http://schemas.microsoft.com/office/powerpoint/2010/main" val="1121960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E02F3C71-C981-4614-98EA-D6C494F809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3" y="321176"/>
            <a:ext cx="717424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34F9A4-0D8E-4262-B88B-130B6AEAAD6C}"/>
              </a:ext>
            </a:extLst>
          </p:cNvPr>
          <p:cNvSpPr>
            <a:spLocks noGrp="1"/>
          </p:cNvSpPr>
          <p:nvPr>
            <p:ph type="title"/>
          </p:nvPr>
        </p:nvSpPr>
        <p:spPr>
          <a:xfrm>
            <a:off x="821516" y="640263"/>
            <a:ext cx="6204984" cy="1344975"/>
          </a:xfrm>
        </p:spPr>
        <p:txBody>
          <a:bodyPr>
            <a:normAutofit/>
          </a:bodyPr>
          <a:lstStyle/>
          <a:p>
            <a:r>
              <a:rPr lang="en-US" sz="4000" i="1"/>
              <a:t>Simple Cuboidal Epithelium</a:t>
            </a:r>
            <a:endParaRPr lang="en-US" sz="4000"/>
          </a:p>
        </p:txBody>
      </p:sp>
      <p:sp>
        <p:nvSpPr>
          <p:cNvPr id="3" name="Content Placeholder 2">
            <a:extLst>
              <a:ext uri="{FF2B5EF4-FFF2-40B4-BE49-F238E27FC236}">
                <a16:creationId xmlns:a16="http://schemas.microsoft.com/office/drawing/2014/main" id="{BAB1D6AF-C5BC-40FB-ACA5-88901D9A6282}"/>
              </a:ext>
            </a:extLst>
          </p:cNvPr>
          <p:cNvSpPr>
            <a:spLocks noGrp="1"/>
          </p:cNvSpPr>
          <p:nvPr>
            <p:ph idx="1"/>
          </p:nvPr>
        </p:nvSpPr>
        <p:spPr>
          <a:xfrm>
            <a:off x="821515" y="2121762"/>
            <a:ext cx="6204984" cy="3626917"/>
          </a:xfrm>
        </p:spPr>
        <p:txBody>
          <a:bodyPr>
            <a:normAutofit/>
          </a:bodyPr>
          <a:lstStyle/>
          <a:p>
            <a:r>
              <a:rPr lang="en-US" sz="2400"/>
              <a:t>Simple cuboidal epithelium consists of a single layer of cube-shaped</a:t>
            </a:r>
          </a:p>
          <a:p>
            <a:pPr marL="0" indent="0">
              <a:buNone/>
            </a:pPr>
            <a:r>
              <a:rPr lang="en-US" sz="2400"/>
              <a:t>cells. </a:t>
            </a:r>
          </a:p>
          <a:p>
            <a:pPr marL="0" indent="0">
              <a:buNone/>
            </a:pPr>
            <a:r>
              <a:rPr lang="en-US" sz="2400"/>
              <a:t>This epithelium forms the secretory cells of many glands, the walls of the smallest ducts of glands, and the walls of many tubules in the kidney. </a:t>
            </a:r>
          </a:p>
        </p:txBody>
      </p:sp>
      <p:pic>
        <p:nvPicPr>
          <p:cNvPr id="5" name="Picture 4" descr="A picture containing indoor&#10;&#10;Description automatically generated">
            <a:extLst>
              <a:ext uri="{FF2B5EF4-FFF2-40B4-BE49-F238E27FC236}">
                <a16:creationId xmlns:a16="http://schemas.microsoft.com/office/drawing/2014/main" id="{F35B07AF-61B6-4BF7-8A65-DB8EAAB2C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551" y="606056"/>
            <a:ext cx="4042409" cy="1687705"/>
          </a:xfrm>
          <a:prstGeom prst="rect">
            <a:avLst/>
          </a:prstGeom>
        </p:spPr>
      </p:pic>
      <p:pic>
        <p:nvPicPr>
          <p:cNvPr id="7" name="Picture 6" descr="A picture containing transport, wheel&#10;&#10;Description automatically generated">
            <a:extLst>
              <a:ext uri="{FF2B5EF4-FFF2-40B4-BE49-F238E27FC236}">
                <a16:creationId xmlns:a16="http://schemas.microsoft.com/office/drawing/2014/main" id="{D52AF25D-92F9-4537-A257-872D55323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9524" y="2828925"/>
            <a:ext cx="3642464" cy="3388994"/>
          </a:xfrm>
          <a:prstGeom prst="rect">
            <a:avLst/>
          </a:prstGeom>
        </p:spPr>
      </p:pic>
    </p:spTree>
    <p:extLst>
      <p:ext uri="{BB962C8B-B14F-4D97-AF65-F5344CB8AC3E}">
        <p14:creationId xmlns:p14="http://schemas.microsoft.com/office/powerpoint/2010/main" val="21951725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41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8AB69A4C-CBC9-4A56-88E2-E8E5FD830056}"/>
              </a:ext>
            </a:extLst>
          </p:cNvPr>
          <p:cNvPicPr>
            <a:picLocks noGrp="1" noChangeAspect="1"/>
          </p:cNvPicPr>
          <p:nvPr>
            <p:ph idx="1"/>
          </p:nvPr>
        </p:nvPicPr>
        <p:blipFill>
          <a:blip r:embed="rId2"/>
          <a:stretch>
            <a:fillRect/>
          </a:stretch>
        </p:blipFill>
        <p:spPr>
          <a:xfrm>
            <a:off x="1603205" y="643467"/>
            <a:ext cx="8985589" cy="5571066"/>
          </a:xfrm>
          <a:prstGeom prst="rect">
            <a:avLst/>
          </a:prstGeom>
        </p:spPr>
      </p:pic>
    </p:spTree>
    <p:extLst>
      <p:ext uri="{BB962C8B-B14F-4D97-AF65-F5344CB8AC3E}">
        <p14:creationId xmlns:p14="http://schemas.microsoft.com/office/powerpoint/2010/main" val="4278074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9E5A0D-A36B-4983-8A7B-0789F6A30AFA}"/>
              </a:ext>
            </a:extLst>
          </p:cNvPr>
          <p:cNvSpPr>
            <a:spLocks noGrp="1"/>
          </p:cNvSpPr>
          <p:nvPr>
            <p:ph type="title"/>
          </p:nvPr>
        </p:nvSpPr>
        <p:spPr>
          <a:xfrm>
            <a:off x="524256" y="4767072"/>
            <a:ext cx="6594189" cy="1625210"/>
          </a:xfrm>
        </p:spPr>
        <p:txBody>
          <a:bodyPr>
            <a:normAutofit/>
          </a:bodyPr>
          <a:lstStyle/>
          <a:p>
            <a:pPr algn="r"/>
            <a:r>
              <a:rPr lang="en-US" i="1" dirty="0">
                <a:solidFill>
                  <a:srgbClr val="FFFFFF"/>
                </a:solidFill>
              </a:rPr>
              <a:t>Simple Columnar Epithelium</a:t>
            </a:r>
            <a:endParaRPr lang="en-US">
              <a:solidFill>
                <a:srgbClr val="FFFFFF"/>
              </a:solidFill>
            </a:endParaRPr>
          </a:p>
        </p:txBody>
      </p:sp>
      <p:pic>
        <p:nvPicPr>
          <p:cNvPr id="6" name="Picture 5">
            <a:extLst>
              <a:ext uri="{FF2B5EF4-FFF2-40B4-BE49-F238E27FC236}">
                <a16:creationId xmlns:a16="http://schemas.microsoft.com/office/drawing/2014/main" id="{7F107F6D-06E2-4E88-8BDC-B62052492668}"/>
              </a:ext>
            </a:extLst>
          </p:cNvPr>
          <p:cNvPicPr>
            <a:picLocks noChangeAspect="1"/>
          </p:cNvPicPr>
          <p:nvPr/>
        </p:nvPicPr>
        <p:blipFill rotWithShape="1">
          <a:blip r:embed="rId2">
            <a:extLst>
              <a:ext uri="{28A0092B-C50C-407E-A947-70E740481C1C}">
                <a14:useLocalDpi xmlns:a14="http://schemas.microsoft.com/office/drawing/2010/main" val="0"/>
              </a:ext>
            </a:extLst>
          </a:blip>
          <a:srcRect r="1" b="2608"/>
          <a:stretch/>
        </p:blipFill>
        <p:spPr>
          <a:xfrm>
            <a:off x="327547" y="321733"/>
            <a:ext cx="7058306" cy="4107392"/>
          </a:xfrm>
          <a:prstGeom prst="rect">
            <a:avLst/>
          </a:prstGeom>
        </p:spPr>
      </p:pic>
      <p:sp>
        <p:nvSpPr>
          <p:cNvPr id="27" name="Rectangle 2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460475-BAED-44C0-9FDE-860A5AA7BBCD}"/>
              </a:ext>
            </a:extLst>
          </p:cNvPr>
          <p:cNvSpPr>
            <a:spLocks noGrp="1"/>
          </p:cNvSpPr>
          <p:nvPr>
            <p:ph idx="1"/>
          </p:nvPr>
        </p:nvSpPr>
        <p:spPr>
          <a:xfrm>
            <a:off x="8029319" y="917725"/>
            <a:ext cx="3424739" cy="4852362"/>
          </a:xfrm>
        </p:spPr>
        <p:txBody>
          <a:bodyPr anchor="ctr">
            <a:normAutofit/>
          </a:bodyPr>
          <a:lstStyle/>
          <a:p>
            <a:r>
              <a:rPr lang="en-US" sz="1700" dirty="0">
                <a:solidFill>
                  <a:srgbClr val="FFFFFF"/>
                </a:solidFill>
              </a:rPr>
              <a:t>a single layer of tall cells aligned like soldiers in a row. </a:t>
            </a:r>
          </a:p>
          <a:p>
            <a:r>
              <a:rPr lang="en-US" sz="1700" dirty="0">
                <a:solidFill>
                  <a:srgbClr val="FFFFFF"/>
                </a:solidFill>
              </a:rPr>
              <a:t>It lines the digestive tube from the stomach to the rectum.</a:t>
            </a:r>
          </a:p>
          <a:p>
            <a:r>
              <a:rPr lang="en-US" sz="1700" dirty="0">
                <a:solidFill>
                  <a:srgbClr val="FFFFFF"/>
                </a:solidFill>
              </a:rPr>
              <a:t> It functions in the active movement of molecules, namely in absorption and secretion. </a:t>
            </a:r>
          </a:p>
          <a:p>
            <a:r>
              <a:rPr lang="en-US" sz="1700" dirty="0">
                <a:solidFill>
                  <a:srgbClr val="FFFFFF"/>
                </a:solidFill>
              </a:rPr>
              <a:t>The structure of simple columnar epithelium is ideal for these functions:</a:t>
            </a:r>
          </a:p>
          <a:p>
            <a:r>
              <a:rPr lang="en-US" sz="1700" dirty="0">
                <a:solidFill>
                  <a:srgbClr val="FFFFFF"/>
                </a:solidFill>
              </a:rPr>
              <a:t>It is thin enough to allow large numbers of molecules to pass through it quickly, yet thick enough to house the cellular machinery needed to perform the complex processes of molecular transport.</a:t>
            </a:r>
          </a:p>
        </p:txBody>
      </p:sp>
    </p:spTree>
    <p:extLst>
      <p:ext uri="{BB962C8B-B14F-4D97-AF65-F5344CB8AC3E}">
        <p14:creationId xmlns:p14="http://schemas.microsoft.com/office/powerpoint/2010/main" val="1123910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A2B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screenshot of a cell phone&#10;&#10;Description automatically generated">
            <a:extLst>
              <a:ext uri="{FF2B5EF4-FFF2-40B4-BE49-F238E27FC236}">
                <a16:creationId xmlns:a16="http://schemas.microsoft.com/office/drawing/2014/main" id="{047A8BB7-8C06-4F84-980E-D0C6978B31F7}"/>
              </a:ext>
            </a:extLst>
          </p:cNvPr>
          <p:cNvPicPr>
            <a:picLocks noGrp="1" noChangeAspect="1"/>
          </p:cNvPicPr>
          <p:nvPr>
            <p:ph idx="1"/>
          </p:nvPr>
        </p:nvPicPr>
        <p:blipFill>
          <a:blip r:embed="rId2"/>
          <a:stretch>
            <a:fillRect/>
          </a:stretch>
        </p:blipFill>
        <p:spPr>
          <a:xfrm>
            <a:off x="1639146" y="643467"/>
            <a:ext cx="8913707" cy="5571066"/>
          </a:xfrm>
          <a:prstGeom prst="rect">
            <a:avLst/>
          </a:prstGeom>
        </p:spPr>
      </p:pic>
    </p:spTree>
    <p:extLst>
      <p:ext uri="{BB962C8B-B14F-4D97-AF65-F5344CB8AC3E}">
        <p14:creationId xmlns:p14="http://schemas.microsoft.com/office/powerpoint/2010/main" val="2418140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6" descr="A picture containing person&#10;&#10;Description automatically generated">
            <a:extLst>
              <a:ext uri="{FF2B5EF4-FFF2-40B4-BE49-F238E27FC236}">
                <a16:creationId xmlns:a16="http://schemas.microsoft.com/office/drawing/2014/main" id="{BB72E13B-247C-4B8B-96BE-56E63B4B69C4}"/>
              </a:ext>
            </a:extLst>
          </p:cNvPr>
          <p:cNvPicPr>
            <a:picLocks noChangeAspect="1"/>
          </p:cNvPicPr>
          <p:nvPr/>
        </p:nvPicPr>
        <p:blipFill rotWithShape="1">
          <a:blip r:embed="rId2">
            <a:extLst>
              <a:ext uri="{28A0092B-C50C-407E-A947-70E740481C1C}">
                <a14:useLocalDpi xmlns:a14="http://schemas.microsoft.com/office/drawing/2010/main" val="0"/>
              </a:ext>
            </a:extLst>
          </a:blip>
          <a:srcRect l="10025" r="13392"/>
          <a:stretch/>
        </p:blipFill>
        <p:spPr>
          <a:xfrm>
            <a:off x="16" y="10"/>
            <a:ext cx="7556889" cy="6857990"/>
          </a:xfrm>
          <a:prstGeom prst="rect">
            <a:avLst/>
          </a:prstGeom>
        </p:spPr>
      </p:pic>
      <p:sp>
        <p:nvSpPr>
          <p:cNvPr id="9" name="Rectangle 8">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556905"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1589A13-7618-45C9-B296-8FEBB8241C6F}"/>
              </a:ext>
            </a:extLst>
          </p:cNvPr>
          <p:cNvSpPr>
            <a:spLocks noGrp="1"/>
          </p:cNvSpPr>
          <p:nvPr>
            <p:ph type="ctrTitle"/>
          </p:nvPr>
        </p:nvSpPr>
        <p:spPr>
          <a:xfrm>
            <a:off x="8047939" y="640080"/>
            <a:ext cx="3659246" cy="2850320"/>
          </a:xfrm>
        </p:spPr>
        <p:txBody>
          <a:bodyPr>
            <a:normAutofit/>
          </a:bodyPr>
          <a:lstStyle/>
          <a:p>
            <a:r>
              <a:rPr lang="en-US" sz="5400" dirty="0">
                <a:solidFill>
                  <a:srgbClr val="FFFFFF"/>
                </a:solidFill>
              </a:rPr>
              <a:t>Week One Study Guide</a:t>
            </a:r>
          </a:p>
        </p:txBody>
      </p:sp>
      <p:sp>
        <p:nvSpPr>
          <p:cNvPr id="3" name="Subtitle 2">
            <a:extLst>
              <a:ext uri="{FF2B5EF4-FFF2-40B4-BE49-F238E27FC236}">
                <a16:creationId xmlns:a16="http://schemas.microsoft.com/office/drawing/2014/main" id="{F96A9053-2EE4-4BBB-997A-0497AB8B9ABF}"/>
              </a:ext>
            </a:extLst>
          </p:cNvPr>
          <p:cNvSpPr>
            <a:spLocks noGrp="1"/>
          </p:cNvSpPr>
          <p:nvPr>
            <p:ph type="subTitle" idx="1"/>
          </p:nvPr>
        </p:nvSpPr>
        <p:spPr>
          <a:xfrm>
            <a:off x="8047939" y="3812135"/>
            <a:ext cx="3659246" cy="1596655"/>
          </a:xfrm>
        </p:spPr>
        <p:txBody>
          <a:bodyPr>
            <a:normAutofit/>
          </a:bodyPr>
          <a:lstStyle/>
          <a:p>
            <a:r>
              <a:rPr lang="en-US" sz="1800">
                <a:solidFill>
                  <a:srgbClr val="FFFFFF"/>
                </a:solidFill>
              </a:rPr>
              <a:t>PART I</a:t>
            </a:r>
          </a:p>
        </p:txBody>
      </p:sp>
      <p:cxnSp>
        <p:nvCxnSpPr>
          <p:cNvPr id="11" name="Straight Connector 10">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85922"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47077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55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9E5A0D-A36B-4983-8A7B-0789F6A30AFA}"/>
              </a:ext>
            </a:extLst>
          </p:cNvPr>
          <p:cNvSpPr>
            <a:spLocks noGrp="1"/>
          </p:cNvSpPr>
          <p:nvPr>
            <p:ph type="title"/>
          </p:nvPr>
        </p:nvSpPr>
        <p:spPr>
          <a:xfrm>
            <a:off x="524256" y="4767072"/>
            <a:ext cx="6594189" cy="1625210"/>
          </a:xfrm>
        </p:spPr>
        <p:txBody>
          <a:bodyPr>
            <a:normAutofit/>
          </a:bodyPr>
          <a:lstStyle/>
          <a:p>
            <a:pPr algn="r"/>
            <a:r>
              <a:rPr lang="en-US" i="1" dirty="0">
                <a:solidFill>
                  <a:schemeClr val="accent2">
                    <a:lumMod val="20000"/>
                    <a:lumOff val="80000"/>
                  </a:schemeClr>
                </a:solidFill>
              </a:rPr>
              <a:t>Pseudostratified Columnar Epithelium</a:t>
            </a:r>
            <a:endParaRPr lang="en-US" dirty="0">
              <a:solidFill>
                <a:schemeClr val="accent2">
                  <a:lumMod val="20000"/>
                  <a:lumOff val="80000"/>
                </a:schemeClr>
              </a:solidFill>
            </a:endParaRPr>
          </a:p>
        </p:txBody>
      </p:sp>
      <p:pic>
        <p:nvPicPr>
          <p:cNvPr id="6" name="Picture 5">
            <a:extLst>
              <a:ext uri="{FF2B5EF4-FFF2-40B4-BE49-F238E27FC236}">
                <a16:creationId xmlns:a16="http://schemas.microsoft.com/office/drawing/2014/main" id="{7F107F6D-06E2-4E88-8BDC-B62052492668}"/>
              </a:ext>
            </a:extLst>
          </p:cNvPr>
          <p:cNvPicPr>
            <a:picLocks noChangeAspect="1"/>
          </p:cNvPicPr>
          <p:nvPr/>
        </p:nvPicPr>
        <p:blipFill rotWithShape="1">
          <a:blip r:embed="rId2">
            <a:extLst>
              <a:ext uri="{28A0092B-C50C-407E-A947-70E740481C1C}">
                <a14:useLocalDpi xmlns:a14="http://schemas.microsoft.com/office/drawing/2010/main" val="0"/>
              </a:ext>
            </a:extLst>
          </a:blip>
          <a:srcRect l="14262" r="9266" b="-1"/>
          <a:stretch/>
        </p:blipFill>
        <p:spPr>
          <a:xfrm>
            <a:off x="327547" y="321733"/>
            <a:ext cx="7058306" cy="4107392"/>
          </a:xfrm>
          <a:prstGeom prst="rect">
            <a:avLst/>
          </a:prstGeom>
        </p:spPr>
      </p:pic>
      <p:sp>
        <p:nvSpPr>
          <p:cNvPr id="34" name="Rectangle 3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1460475-BAED-44C0-9FDE-860A5AA7BBCD}"/>
              </a:ext>
            </a:extLst>
          </p:cNvPr>
          <p:cNvSpPr>
            <a:spLocks noGrp="1"/>
          </p:cNvSpPr>
          <p:nvPr>
            <p:ph idx="1"/>
          </p:nvPr>
        </p:nvSpPr>
        <p:spPr>
          <a:xfrm>
            <a:off x="8029319" y="917725"/>
            <a:ext cx="3424739" cy="4852362"/>
          </a:xfrm>
        </p:spPr>
        <p:txBody>
          <a:bodyPr anchor="ctr">
            <a:normAutofit/>
          </a:bodyPr>
          <a:lstStyle/>
          <a:p>
            <a:r>
              <a:rPr lang="en-US" sz="2000" dirty="0">
                <a:solidFill>
                  <a:schemeClr val="accent2">
                    <a:lumMod val="20000"/>
                    <a:lumOff val="80000"/>
                  </a:schemeClr>
                </a:solidFill>
              </a:rPr>
              <a:t>Some simple columnar epithelia bear </a:t>
            </a:r>
            <a:r>
              <a:rPr lang="en-US" sz="2000" i="1" dirty="0">
                <a:solidFill>
                  <a:schemeClr val="accent2">
                    <a:lumMod val="20000"/>
                    <a:lumOff val="80000"/>
                  </a:schemeClr>
                </a:solidFill>
              </a:rPr>
              <a:t>cilia </a:t>
            </a:r>
            <a:r>
              <a:rPr lang="en-US" sz="2000" dirty="0">
                <a:solidFill>
                  <a:schemeClr val="accent2">
                    <a:lumMod val="20000"/>
                    <a:lumOff val="80000"/>
                  </a:schemeClr>
                </a:solidFill>
              </a:rPr>
              <a:t>on the apex of epithelial cells that beat rhythmically to move substances across certain body surfaces</a:t>
            </a:r>
          </a:p>
          <a:p>
            <a:r>
              <a:rPr lang="en-US" sz="2000" dirty="0">
                <a:solidFill>
                  <a:schemeClr val="accent2">
                    <a:lumMod val="20000"/>
                    <a:lumOff val="80000"/>
                  </a:schemeClr>
                </a:solidFill>
              </a:rPr>
              <a:t>A simple ciliated columnar epithelium lines the inside of the uterine tube. Its cilia help move the ovum to the uterus. </a:t>
            </a:r>
          </a:p>
          <a:p>
            <a:r>
              <a:rPr lang="en-US" sz="2000" dirty="0">
                <a:solidFill>
                  <a:schemeClr val="accent2">
                    <a:lumMod val="20000"/>
                    <a:lumOff val="80000"/>
                  </a:schemeClr>
                </a:solidFill>
              </a:rPr>
              <a:t>The cell nuclei lie at several different levels, giving the false impression that this epithelium is stratified</a:t>
            </a:r>
          </a:p>
        </p:txBody>
      </p:sp>
    </p:spTree>
    <p:extLst>
      <p:ext uri="{BB962C8B-B14F-4D97-AF65-F5344CB8AC3E}">
        <p14:creationId xmlns:p14="http://schemas.microsoft.com/office/powerpoint/2010/main" val="1498711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AA3A834F-EACD-456B-8470-3D089554F59D}"/>
              </a:ext>
            </a:extLst>
          </p:cNvPr>
          <p:cNvPicPr>
            <a:picLocks noGrp="1" noChangeAspect="1"/>
          </p:cNvPicPr>
          <p:nvPr>
            <p:ph idx="1"/>
          </p:nvPr>
        </p:nvPicPr>
        <p:blipFill>
          <a:blip r:embed="rId2"/>
          <a:stretch>
            <a:fillRect/>
          </a:stretch>
        </p:blipFill>
        <p:spPr>
          <a:xfrm>
            <a:off x="1621248" y="643467"/>
            <a:ext cx="8949504" cy="5571066"/>
          </a:xfrm>
          <a:prstGeom prst="rect">
            <a:avLst/>
          </a:prstGeom>
        </p:spPr>
      </p:pic>
      <p:sp>
        <p:nvSpPr>
          <p:cNvPr id="5" name="Rectangle 4">
            <a:extLst>
              <a:ext uri="{FF2B5EF4-FFF2-40B4-BE49-F238E27FC236}">
                <a16:creationId xmlns:a16="http://schemas.microsoft.com/office/drawing/2014/main" id="{17CD6335-092E-4BD5-A0B0-AC6AC409E55A}"/>
              </a:ext>
            </a:extLst>
          </p:cNvPr>
          <p:cNvSpPr/>
          <p:nvPr/>
        </p:nvSpPr>
        <p:spPr>
          <a:xfrm>
            <a:off x="6191106" y="43302"/>
            <a:ext cx="6096000" cy="1200329"/>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LTStd-Roman"/>
                <a:ea typeface="+mn-ea"/>
                <a:cs typeface="+mn-cs"/>
              </a:rPr>
              <a:t>Pseudostratified columnar epithelium, like simple columnar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LTStd-Roman"/>
                <a:ea typeface="+mn-ea"/>
                <a:cs typeface="+mn-cs"/>
              </a:rPr>
              <a:t>epithelium, functions in secretion or absorption. A ciliated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LTStd-Roman"/>
                <a:ea typeface="+mn-ea"/>
                <a:cs typeface="+mn-cs"/>
              </a:rPr>
              <a:t>type lines the interior of the respiratory tubes. Here, the cilia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LTStd-Roman"/>
                <a:ea typeface="+mn-ea"/>
                <a:cs typeface="+mn-cs"/>
              </a:rPr>
              <a:t>propel sheets of dust-trapping mucus out of the lungs.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2374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75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A5DD4966-D94E-4C54-9849-245C9D2A38BA}"/>
              </a:ext>
            </a:extLst>
          </p:cNvPr>
          <p:cNvPicPr>
            <a:picLocks noGrp="1" noChangeAspect="1"/>
          </p:cNvPicPr>
          <p:nvPr>
            <p:ph idx="1"/>
          </p:nvPr>
        </p:nvPicPr>
        <p:blipFill>
          <a:blip r:embed="rId2"/>
          <a:stretch>
            <a:fillRect/>
          </a:stretch>
        </p:blipFill>
        <p:spPr>
          <a:xfrm>
            <a:off x="1674519" y="643467"/>
            <a:ext cx="8842962" cy="5571066"/>
          </a:xfrm>
          <a:prstGeom prst="rect">
            <a:avLst/>
          </a:prstGeom>
        </p:spPr>
      </p:pic>
    </p:spTree>
    <p:extLst>
      <p:ext uri="{BB962C8B-B14F-4D97-AF65-F5344CB8AC3E}">
        <p14:creationId xmlns:p14="http://schemas.microsoft.com/office/powerpoint/2010/main" val="3097615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B2C608-9509-4659-9514-8343AAC43C2E}"/>
              </a:ext>
            </a:extLst>
          </p:cNvPr>
          <p:cNvSpPr>
            <a:spLocks noGrp="1"/>
          </p:cNvSpPr>
          <p:nvPr>
            <p:ph type="title"/>
          </p:nvPr>
        </p:nvSpPr>
        <p:spPr>
          <a:xfrm>
            <a:off x="863029" y="1012004"/>
            <a:ext cx="3416158" cy="4795408"/>
          </a:xfrm>
        </p:spPr>
        <p:txBody>
          <a:bodyPr>
            <a:normAutofit/>
          </a:bodyPr>
          <a:lstStyle/>
          <a:p>
            <a:r>
              <a:rPr lang="en-US" i="1" dirty="0">
                <a:solidFill>
                  <a:srgbClr val="FFFFFF"/>
                </a:solidFill>
              </a:rPr>
              <a:t>Stratified Epithelia</a:t>
            </a:r>
            <a:endParaRPr lang="en-US" dirty="0">
              <a:solidFill>
                <a:srgbClr val="FFFFFF"/>
              </a:solidFill>
            </a:endParaRPr>
          </a:p>
        </p:txBody>
      </p:sp>
      <p:sp>
        <p:nvSpPr>
          <p:cNvPr id="5" name="TextBox 4">
            <a:extLst>
              <a:ext uri="{FF2B5EF4-FFF2-40B4-BE49-F238E27FC236}">
                <a16:creationId xmlns:a16="http://schemas.microsoft.com/office/drawing/2014/main" id="{5BC18A71-8431-4876-AD17-0367CB78C1ED}"/>
              </a:ext>
            </a:extLst>
          </p:cNvPr>
          <p:cNvSpPr txBox="1"/>
          <p:nvPr/>
        </p:nvSpPr>
        <p:spPr>
          <a:xfrm>
            <a:off x="10005183" y="6870700"/>
            <a:ext cx="2186817"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2" tooltip="https://opentextbc.ca/anatomyandphysiology/chapter/4-2-epithelial-tissue/">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3"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endParaRPr>
          </a:p>
        </p:txBody>
      </p:sp>
      <p:graphicFrame>
        <p:nvGraphicFramePr>
          <p:cNvPr id="7" name="Content Placeholder 2">
            <a:extLst>
              <a:ext uri="{FF2B5EF4-FFF2-40B4-BE49-F238E27FC236}">
                <a16:creationId xmlns:a16="http://schemas.microsoft.com/office/drawing/2014/main" id="{F96C73BE-21CB-40A0-B3E3-391EB22A7291}"/>
              </a:ext>
            </a:extLst>
          </p:cNvPr>
          <p:cNvGraphicFramePr>
            <a:graphicFrameLocks noGrp="1"/>
          </p:cNvGraphicFramePr>
          <p:nvPr>
            <p:ph idx="1"/>
            <p:extLst>
              <p:ext uri="{D42A27DB-BD31-4B8C-83A1-F6EECF244321}">
                <p14:modId xmlns:p14="http://schemas.microsoft.com/office/powerpoint/2010/main" val="2593581032"/>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2531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C9FEEDE-13DE-42BE-BB37-14CC0B724A0F}"/>
              </a:ext>
            </a:extLst>
          </p:cNvPr>
          <p:cNvSpPr>
            <a:spLocks noGrp="1"/>
          </p:cNvSpPr>
          <p:nvPr>
            <p:ph type="title"/>
          </p:nvPr>
        </p:nvSpPr>
        <p:spPr>
          <a:xfrm>
            <a:off x="1179226" y="826680"/>
            <a:ext cx="9833548" cy="1325563"/>
          </a:xfrm>
        </p:spPr>
        <p:txBody>
          <a:bodyPr>
            <a:normAutofit/>
          </a:bodyPr>
          <a:lstStyle/>
          <a:p>
            <a:pPr algn="ctr"/>
            <a:r>
              <a:rPr lang="en-US" sz="4000" i="1">
                <a:solidFill>
                  <a:srgbClr val="FFFFFF"/>
                </a:solidFill>
              </a:rPr>
              <a:t>Stratified Epithelia</a:t>
            </a:r>
            <a:endParaRPr lang="en-US" sz="4000">
              <a:solidFill>
                <a:srgbClr val="FFFFFF"/>
              </a:solidFill>
            </a:endParaRPr>
          </a:p>
        </p:txBody>
      </p:sp>
      <p:sp>
        <p:nvSpPr>
          <p:cNvPr id="3" name="Content Placeholder 2">
            <a:extLst>
              <a:ext uri="{FF2B5EF4-FFF2-40B4-BE49-F238E27FC236}">
                <a16:creationId xmlns:a16="http://schemas.microsoft.com/office/drawing/2014/main" id="{5A9A239A-D596-4312-BB66-1F9C07BF80AD}"/>
              </a:ext>
            </a:extLst>
          </p:cNvPr>
          <p:cNvSpPr>
            <a:spLocks noGrp="1"/>
          </p:cNvSpPr>
          <p:nvPr>
            <p:ph idx="1"/>
          </p:nvPr>
        </p:nvSpPr>
        <p:spPr>
          <a:xfrm>
            <a:off x="1179226" y="3092969"/>
            <a:ext cx="9833548" cy="3288375"/>
          </a:xfrm>
        </p:spPr>
        <p:txBody>
          <a:bodyPr>
            <a:normAutofit/>
          </a:bodyPr>
          <a:lstStyle/>
          <a:p>
            <a:pPr lvl="0"/>
            <a:r>
              <a:rPr lang="en-US" dirty="0">
                <a:solidFill>
                  <a:srgbClr val="000000"/>
                </a:solidFill>
              </a:rPr>
              <a:t>Covers the often-abraded surfaces of our body, forming the epidermis of the skin and the inner lining of the mouth, esophagus, and vagina. </a:t>
            </a:r>
          </a:p>
          <a:p>
            <a:pPr lvl="1"/>
            <a:r>
              <a:rPr lang="en-US" sz="2800" dirty="0">
                <a:solidFill>
                  <a:srgbClr val="000000"/>
                </a:solidFill>
              </a:rPr>
              <a:t>To learn the location of stratified squamous epithelium, simply remember that this epithelium forms the outermost layer of the skin and extends a certain distance into every body opening that is directly continuous with the skin.</a:t>
            </a:r>
          </a:p>
          <a:p>
            <a:endParaRPr lang="en-US" dirty="0">
              <a:solidFill>
                <a:srgbClr val="000000"/>
              </a:solidFill>
            </a:endParaRPr>
          </a:p>
        </p:txBody>
      </p:sp>
    </p:spTree>
    <p:extLst>
      <p:ext uri="{BB962C8B-B14F-4D97-AF65-F5344CB8AC3E}">
        <p14:creationId xmlns:p14="http://schemas.microsoft.com/office/powerpoint/2010/main" val="18914344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99ED3B-8C97-44B4-9C69-5E0532DAADA1}"/>
              </a:ext>
            </a:extLst>
          </p:cNvPr>
          <p:cNvSpPr>
            <a:spLocks noGrp="1"/>
          </p:cNvSpPr>
          <p:nvPr>
            <p:ph type="title"/>
          </p:nvPr>
        </p:nvSpPr>
        <p:spPr>
          <a:xfrm>
            <a:off x="1286932" y="1204109"/>
            <a:ext cx="10023398" cy="857894"/>
          </a:xfrm>
        </p:spPr>
        <p:txBody>
          <a:bodyPr>
            <a:normAutofit/>
          </a:bodyPr>
          <a:lstStyle/>
          <a:p>
            <a:r>
              <a:rPr lang="en-US" sz="4000" dirty="0">
                <a:solidFill>
                  <a:schemeClr val="accent2">
                    <a:lumMod val="20000"/>
                    <a:lumOff val="80000"/>
                  </a:schemeClr>
                </a:solidFill>
                <a:latin typeface="AvenirLTStd-Heavy"/>
              </a:rPr>
              <a:t>Stratified Squamous Epithelium</a:t>
            </a:r>
            <a:endParaRPr lang="en-US" sz="4000" dirty="0">
              <a:solidFill>
                <a:schemeClr val="accent2">
                  <a:lumMod val="20000"/>
                  <a:lumOff val="80000"/>
                </a:schemeClr>
              </a:solidFill>
            </a:endParaRPr>
          </a:p>
        </p:txBody>
      </p:sp>
      <p:sp>
        <p:nvSpPr>
          <p:cNvPr id="3" name="Content Placeholder 2">
            <a:extLst>
              <a:ext uri="{FF2B5EF4-FFF2-40B4-BE49-F238E27FC236}">
                <a16:creationId xmlns:a16="http://schemas.microsoft.com/office/drawing/2014/main" id="{5865146A-9E16-4CF7-BA37-8B9FE62588C2}"/>
              </a:ext>
            </a:extLst>
          </p:cNvPr>
          <p:cNvSpPr>
            <a:spLocks noGrp="1"/>
          </p:cNvSpPr>
          <p:nvPr>
            <p:ph idx="1"/>
          </p:nvPr>
        </p:nvSpPr>
        <p:spPr>
          <a:xfrm>
            <a:off x="1286930" y="2962451"/>
            <a:ext cx="4052499" cy="2820012"/>
          </a:xfrm>
        </p:spPr>
        <p:txBody>
          <a:bodyPr>
            <a:normAutofit fontScale="92500" lnSpcReduction="10000"/>
          </a:bodyPr>
          <a:lstStyle/>
          <a:p>
            <a:r>
              <a:rPr lang="en-US" b="1" dirty="0"/>
              <a:t>Squamous cells </a:t>
            </a:r>
            <a:r>
              <a:rPr lang="en-US" dirty="0"/>
              <a:t>are flat cells with flat, disc-shaped nuclei.</a:t>
            </a:r>
          </a:p>
          <a:p>
            <a:r>
              <a:rPr lang="en-US" b="1" dirty="0"/>
              <a:t>Stratified epithelia </a:t>
            </a:r>
            <a:r>
              <a:rPr lang="en-US" dirty="0"/>
              <a:t>contain more than one layer of cells. The cells on the basal surface are attached to the basement membrane.</a:t>
            </a:r>
          </a:p>
          <a:p>
            <a:endParaRPr lang="en-US" dirty="0"/>
          </a:p>
        </p:txBody>
      </p:sp>
      <p:pic>
        <p:nvPicPr>
          <p:cNvPr id="4" name="Picture 3">
            <a:extLst>
              <a:ext uri="{FF2B5EF4-FFF2-40B4-BE49-F238E27FC236}">
                <a16:creationId xmlns:a16="http://schemas.microsoft.com/office/drawing/2014/main" id="{D1157C35-AF9F-4AF5-A17D-EF2201D3E9B2}"/>
              </a:ext>
            </a:extLst>
          </p:cNvPr>
          <p:cNvPicPr>
            <a:picLocks noChangeAspect="1"/>
          </p:cNvPicPr>
          <p:nvPr/>
        </p:nvPicPr>
        <p:blipFill>
          <a:blip r:embed="rId2"/>
          <a:stretch>
            <a:fillRect/>
          </a:stretch>
        </p:blipFill>
        <p:spPr>
          <a:xfrm>
            <a:off x="6279289" y="2962451"/>
            <a:ext cx="4759513" cy="2820012"/>
          </a:xfrm>
          <a:prstGeom prst="rect">
            <a:avLst/>
          </a:prstGeom>
        </p:spPr>
      </p:pic>
    </p:spTree>
    <p:extLst>
      <p:ext uri="{BB962C8B-B14F-4D97-AF65-F5344CB8AC3E}">
        <p14:creationId xmlns:p14="http://schemas.microsoft.com/office/powerpoint/2010/main" val="32228580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16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98B50C-6480-4B86-97FF-D039126766A4}"/>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latin typeface="AvenirLTStd-Heavy"/>
              </a:rPr>
              <a:t>Stratified Squamous Epithelium</a:t>
            </a:r>
            <a:endParaRPr lang="en-US">
              <a:solidFill>
                <a:srgbClr val="FFFFFF"/>
              </a:solidFill>
            </a:endParaRPr>
          </a:p>
        </p:txBody>
      </p:sp>
      <p:pic>
        <p:nvPicPr>
          <p:cNvPr id="5" name="Picture 4">
            <a:extLst>
              <a:ext uri="{FF2B5EF4-FFF2-40B4-BE49-F238E27FC236}">
                <a16:creationId xmlns:a16="http://schemas.microsoft.com/office/drawing/2014/main" id="{A3FDDDBA-306C-4208-BBC8-89716CCA4EFB}"/>
              </a:ext>
            </a:extLst>
          </p:cNvPr>
          <p:cNvPicPr>
            <a:picLocks noChangeAspect="1"/>
          </p:cNvPicPr>
          <p:nvPr/>
        </p:nvPicPr>
        <p:blipFill rotWithShape="1">
          <a:blip r:embed="rId2"/>
          <a:srcRect t="1785"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684E957-DF85-4923-AA90-7FF71C19EDDD}"/>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In stratified epithelia, however, the cell shapes usually differ among the different cell layers. To avoid ambiguity, stratified epithelia are named according to the shape of the cells in the </a:t>
            </a:r>
            <a:r>
              <a:rPr lang="en-US" sz="2000" i="1">
                <a:solidFill>
                  <a:srgbClr val="FFFFFF"/>
                </a:solidFill>
              </a:rPr>
              <a:t>apical </a:t>
            </a:r>
            <a:r>
              <a:rPr lang="en-US" sz="2000">
                <a:solidFill>
                  <a:srgbClr val="FFFFFF"/>
                </a:solidFill>
              </a:rPr>
              <a:t>layer.</a:t>
            </a:r>
          </a:p>
          <a:p>
            <a:endParaRPr lang="en-US" sz="2000">
              <a:solidFill>
                <a:srgbClr val="FFFFFF"/>
              </a:solidFill>
            </a:endParaRPr>
          </a:p>
        </p:txBody>
      </p:sp>
    </p:spTree>
    <p:extLst>
      <p:ext uri="{BB962C8B-B14F-4D97-AF65-F5344CB8AC3E}">
        <p14:creationId xmlns:p14="http://schemas.microsoft.com/office/powerpoint/2010/main" val="943989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16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CC21767-B38F-4A8F-A91A-D37F535F4559}"/>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latin typeface="AvenirLTStd-Heavy"/>
              </a:rPr>
              <a:t>Stratified Squamous Epithelium</a:t>
            </a:r>
            <a:endParaRPr lang="en-US">
              <a:solidFill>
                <a:srgbClr val="FFFFFF"/>
              </a:solidFill>
            </a:endParaRPr>
          </a:p>
        </p:txBody>
      </p:sp>
      <p:pic>
        <p:nvPicPr>
          <p:cNvPr id="5" name="Picture 4">
            <a:extLst>
              <a:ext uri="{FF2B5EF4-FFF2-40B4-BE49-F238E27FC236}">
                <a16:creationId xmlns:a16="http://schemas.microsoft.com/office/drawing/2014/main" id="{3FA36746-9EBD-451F-A6D5-6E7B55891CEB}"/>
              </a:ext>
            </a:extLst>
          </p:cNvPr>
          <p:cNvPicPr>
            <a:picLocks noChangeAspect="1"/>
          </p:cNvPicPr>
          <p:nvPr/>
        </p:nvPicPr>
        <p:blipFill rotWithShape="1">
          <a:blip r:embed="rId2"/>
          <a:srcRect t="1785" r="1" b="1"/>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4D2BC82-5BFC-477F-AFD8-9C4DF7656FC5}"/>
              </a:ext>
            </a:extLst>
          </p:cNvPr>
          <p:cNvSpPr>
            <a:spLocks noGrp="1"/>
          </p:cNvSpPr>
          <p:nvPr>
            <p:ph idx="1"/>
          </p:nvPr>
        </p:nvSpPr>
        <p:spPr>
          <a:xfrm>
            <a:off x="8029319" y="917725"/>
            <a:ext cx="3424739" cy="4852362"/>
          </a:xfrm>
        </p:spPr>
        <p:txBody>
          <a:bodyPr anchor="ctr">
            <a:normAutofit/>
          </a:bodyPr>
          <a:lstStyle/>
          <a:p>
            <a:r>
              <a:rPr lang="en-US" sz="2000">
                <a:solidFill>
                  <a:srgbClr val="FFFFFF"/>
                </a:solidFill>
              </a:rPr>
              <a:t>Stratified epithelial tissues function to protect. </a:t>
            </a:r>
          </a:p>
          <a:p>
            <a:pPr lvl="1"/>
            <a:r>
              <a:rPr lang="en-US" sz="2000">
                <a:solidFill>
                  <a:srgbClr val="FFFFFF"/>
                </a:solidFill>
              </a:rPr>
              <a:t>Found where abrasion is common. </a:t>
            </a:r>
          </a:p>
          <a:p>
            <a:pPr lvl="1"/>
            <a:endParaRPr lang="en-US" sz="2000">
              <a:solidFill>
                <a:srgbClr val="FFFFFF"/>
              </a:solidFill>
            </a:endParaRPr>
          </a:p>
          <a:p>
            <a:r>
              <a:rPr lang="en-US" sz="2000">
                <a:solidFill>
                  <a:srgbClr val="FFFFFF"/>
                </a:solidFill>
              </a:rPr>
              <a:t>Simple epithelia - diffusion or filtration</a:t>
            </a:r>
          </a:p>
          <a:p>
            <a:r>
              <a:rPr lang="en-US" sz="2000">
                <a:solidFill>
                  <a:srgbClr val="FFFFFF"/>
                </a:solidFill>
              </a:rPr>
              <a:t>Columnar and cuboidal cells are found in tissues involved in secretion and absorption. </a:t>
            </a:r>
          </a:p>
          <a:p>
            <a:r>
              <a:rPr lang="en-US" sz="2000">
                <a:solidFill>
                  <a:srgbClr val="FFFFFF"/>
                </a:solidFill>
              </a:rPr>
              <a:t>Ciliated epithelia function to propel material, for example, mucus. </a:t>
            </a:r>
          </a:p>
        </p:txBody>
      </p:sp>
    </p:spTree>
    <p:extLst>
      <p:ext uri="{BB962C8B-B14F-4D97-AF65-F5344CB8AC3E}">
        <p14:creationId xmlns:p14="http://schemas.microsoft.com/office/powerpoint/2010/main" val="3265121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3A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4E8D59BD-474E-4D3E-A5C4-1767A6E3A4AD}"/>
              </a:ext>
            </a:extLst>
          </p:cNvPr>
          <p:cNvPicPr>
            <a:picLocks noGrp="1" noChangeAspect="1"/>
          </p:cNvPicPr>
          <p:nvPr>
            <p:ph idx="1"/>
          </p:nvPr>
        </p:nvPicPr>
        <p:blipFill>
          <a:blip r:embed="rId2"/>
          <a:stretch>
            <a:fillRect/>
          </a:stretch>
        </p:blipFill>
        <p:spPr>
          <a:xfrm>
            <a:off x="1621248" y="643467"/>
            <a:ext cx="8949504" cy="5571066"/>
          </a:xfrm>
          <a:prstGeom prst="rect">
            <a:avLst/>
          </a:prstGeom>
        </p:spPr>
      </p:pic>
    </p:spTree>
    <p:extLst>
      <p:ext uri="{BB962C8B-B14F-4D97-AF65-F5344CB8AC3E}">
        <p14:creationId xmlns:p14="http://schemas.microsoft.com/office/powerpoint/2010/main" val="3663011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75BDCC-32A0-4F25-B037-11C5DC3420D4}"/>
              </a:ext>
            </a:extLst>
          </p:cNvPr>
          <p:cNvSpPr>
            <a:spLocks noGrp="1"/>
          </p:cNvSpPr>
          <p:nvPr>
            <p:ph type="title"/>
          </p:nvPr>
        </p:nvSpPr>
        <p:spPr>
          <a:xfrm>
            <a:off x="524256" y="4767072"/>
            <a:ext cx="6594189" cy="1625210"/>
          </a:xfrm>
        </p:spPr>
        <p:txBody>
          <a:bodyPr>
            <a:normAutofit/>
          </a:bodyPr>
          <a:lstStyle/>
          <a:p>
            <a:pPr algn="r"/>
            <a:endParaRPr lang="en-US" dirty="0">
              <a:solidFill>
                <a:srgbClr val="FFFFFF"/>
              </a:solidFill>
            </a:endParaRPr>
          </a:p>
        </p:txBody>
      </p:sp>
      <p:pic>
        <p:nvPicPr>
          <p:cNvPr id="5" name="Picture 4" descr="A close up of a logo&#10;&#10;Description automatically generated">
            <a:extLst>
              <a:ext uri="{FF2B5EF4-FFF2-40B4-BE49-F238E27FC236}">
                <a16:creationId xmlns:a16="http://schemas.microsoft.com/office/drawing/2014/main" id="{D177E2D6-3645-425E-A3E7-01FB9174679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786" r="-3" b="-3"/>
          <a:stretch/>
        </p:blipFill>
        <p:spPr>
          <a:xfrm>
            <a:off x="327547" y="321733"/>
            <a:ext cx="7058306" cy="4107392"/>
          </a:xfrm>
          <a:prstGeom prst="rect">
            <a:avLst/>
          </a:prstGeom>
        </p:spPr>
      </p:pic>
      <p:sp>
        <p:nvSpPr>
          <p:cNvPr id="20"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D98F3F2-B5C2-4B09-971B-69A2BE9834DD}"/>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The epidermis of the skin is </a:t>
            </a:r>
            <a:r>
              <a:rPr lang="en-US" sz="2000" i="1" dirty="0">
                <a:solidFill>
                  <a:srgbClr val="FFFFFF"/>
                </a:solidFill>
              </a:rPr>
              <a:t>keratinized, </a:t>
            </a:r>
            <a:r>
              <a:rPr lang="en-US" sz="2000" dirty="0">
                <a:solidFill>
                  <a:srgbClr val="FFFFFF"/>
                </a:solidFill>
              </a:rPr>
              <a:t>meaning that its surface cells contain an especially tough protective protein called </a:t>
            </a:r>
            <a:r>
              <a:rPr lang="en-US" sz="2000" i="1" dirty="0">
                <a:solidFill>
                  <a:srgbClr val="FFFFFF"/>
                </a:solidFill>
              </a:rPr>
              <a:t>keratin. </a:t>
            </a:r>
          </a:p>
          <a:p>
            <a:r>
              <a:rPr lang="en-US" sz="2000" dirty="0">
                <a:solidFill>
                  <a:srgbClr val="FFFFFF"/>
                </a:solidFill>
              </a:rPr>
              <a:t>The other stratified squamous epithelia of the body lack keratin and are </a:t>
            </a:r>
            <a:r>
              <a:rPr lang="en-US" sz="2000" i="1" dirty="0">
                <a:solidFill>
                  <a:srgbClr val="FFFFFF"/>
                </a:solidFill>
              </a:rPr>
              <a:t>nonkeratinized. </a:t>
            </a:r>
            <a:endParaRPr lang="en-US" sz="2000" dirty="0">
              <a:solidFill>
                <a:srgbClr val="FFFFFF"/>
              </a:solidFill>
            </a:endParaRPr>
          </a:p>
        </p:txBody>
      </p:sp>
      <p:sp>
        <p:nvSpPr>
          <p:cNvPr id="6" name="TextBox 5">
            <a:extLst>
              <a:ext uri="{FF2B5EF4-FFF2-40B4-BE49-F238E27FC236}">
                <a16:creationId xmlns:a16="http://schemas.microsoft.com/office/drawing/2014/main" id="{0C6AD9EE-7B05-4914-9531-541E423841DD}"/>
              </a:ext>
            </a:extLst>
          </p:cNvPr>
          <p:cNvSpPr txBox="1"/>
          <p:nvPr/>
        </p:nvSpPr>
        <p:spPr>
          <a:xfrm>
            <a:off x="5065987" y="4229070"/>
            <a:ext cx="231986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biologycorner.com/anatomy/histology/">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71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2839DB-52C3-4DE2-8467-717A9DA962B1}"/>
              </a:ext>
            </a:extLst>
          </p:cNvPr>
          <p:cNvSpPr>
            <a:spLocks noGrp="1"/>
          </p:cNvSpPr>
          <p:nvPr>
            <p:ph type="ctrTitle"/>
          </p:nvPr>
        </p:nvSpPr>
        <p:spPr>
          <a:xfrm>
            <a:off x="526073" y="4756638"/>
            <a:ext cx="11139854" cy="930447"/>
          </a:xfrm>
        </p:spPr>
        <p:txBody>
          <a:bodyPr vert="horz" lIns="91440" tIns="45720" rIns="91440" bIns="45720" rtlCol="0">
            <a:normAutofit/>
          </a:bodyPr>
          <a:lstStyle/>
          <a:p>
            <a:r>
              <a:rPr lang="en-US" sz="5400" kern="1200" dirty="0">
                <a:solidFill>
                  <a:srgbClr val="FFFFFF"/>
                </a:solidFill>
                <a:latin typeface="+mj-lt"/>
                <a:ea typeface="+mj-ea"/>
                <a:cs typeface="+mj-cs"/>
              </a:rPr>
              <a:t>Epithelial Tissues</a:t>
            </a:r>
          </a:p>
        </p:txBody>
      </p:sp>
      <p:pic>
        <p:nvPicPr>
          <p:cNvPr id="6" name="Picture 5">
            <a:extLst>
              <a:ext uri="{FF2B5EF4-FFF2-40B4-BE49-F238E27FC236}">
                <a16:creationId xmlns:a16="http://schemas.microsoft.com/office/drawing/2014/main" id="{68198BBB-7DDE-474D-BEC7-5A7B58CEE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995" y="307731"/>
            <a:ext cx="7106910" cy="3997637"/>
          </a:xfrm>
          <a:prstGeom prst="rect">
            <a:avLst/>
          </a:prstGeom>
        </p:spPr>
      </p:pic>
      <p:cxnSp>
        <p:nvCxnSpPr>
          <p:cNvPr id="20" name="Straight Connector 1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669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4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F18F21A3-5719-4168-BAB4-4DCAE134D3EC}"/>
              </a:ext>
            </a:extLst>
          </p:cNvPr>
          <p:cNvPicPr>
            <a:picLocks noGrp="1" noChangeAspect="1"/>
          </p:cNvPicPr>
          <p:nvPr>
            <p:ph idx="1"/>
          </p:nvPr>
        </p:nvPicPr>
        <p:blipFill>
          <a:blip r:embed="rId2"/>
          <a:stretch>
            <a:fillRect/>
          </a:stretch>
        </p:blipFill>
        <p:spPr>
          <a:xfrm>
            <a:off x="1639146" y="643467"/>
            <a:ext cx="8913707" cy="5571066"/>
          </a:xfrm>
          <a:prstGeom prst="rect">
            <a:avLst/>
          </a:prstGeom>
        </p:spPr>
      </p:pic>
    </p:spTree>
    <p:extLst>
      <p:ext uri="{BB962C8B-B14F-4D97-AF65-F5344CB8AC3E}">
        <p14:creationId xmlns:p14="http://schemas.microsoft.com/office/powerpoint/2010/main" val="543984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7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CF3B706B-08BB-4C73-BE47-B3A600836D54}"/>
              </a:ext>
            </a:extLst>
          </p:cNvPr>
          <p:cNvPicPr>
            <a:picLocks noGrp="1" noChangeAspect="1"/>
          </p:cNvPicPr>
          <p:nvPr>
            <p:ph idx="1"/>
          </p:nvPr>
        </p:nvPicPr>
        <p:blipFill>
          <a:blip r:embed="rId2"/>
          <a:stretch>
            <a:fillRect/>
          </a:stretch>
        </p:blipFill>
        <p:spPr>
          <a:xfrm>
            <a:off x="643467" y="2024973"/>
            <a:ext cx="10905066" cy="2808054"/>
          </a:xfrm>
          <a:prstGeom prst="rect">
            <a:avLst/>
          </a:prstGeom>
        </p:spPr>
      </p:pic>
    </p:spTree>
    <p:extLst>
      <p:ext uri="{BB962C8B-B14F-4D97-AF65-F5344CB8AC3E}">
        <p14:creationId xmlns:p14="http://schemas.microsoft.com/office/powerpoint/2010/main" val="16593919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80AFD-252A-45AF-97DE-E6487BD4A0EE}"/>
              </a:ext>
            </a:extLst>
          </p:cNvPr>
          <p:cNvSpPr>
            <a:spLocks noGrp="1"/>
          </p:cNvSpPr>
          <p:nvPr>
            <p:ph type="title"/>
          </p:nvPr>
        </p:nvSpPr>
        <p:spPr>
          <a:xfrm>
            <a:off x="762001" y="803325"/>
            <a:ext cx="5314536" cy="1325563"/>
          </a:xfrm>
        </p:spPr>
        <p:txBody>
          <a:bodyPr>
            <a:normAutofit/>
          </a:bodyPr>
          <a:lstStyle/>
          <a:p>
            <a:r>
              <a:rPr lang="en-US" i="1" dirty="0"/>
              <a:t>Transitional Epithelium</a:t>
            </a:r>
            <a:endParaRPr lang="en-US" dirty="0"/>
          </a:p>
        </p:txBody>
      </p:sp>
      <p:sp>
        <p:nvSpPr>
          <p:cNvPr id="3" name="Content Placeholder 2">
            <a:extLst>
              <a:ext uri="{FF2B5EF4-FFF2-40B4-BE49-F238E27FC236}">
                <a16:creationId xmlns:a16="http://schemas.microsoft.com/office/drawing/2014/main" id="{B67A1624-9227-4BDB-B72C-384BA295014A}"/>
              </a:ext>
            </a:extLst>
          </p:cNvPr>
          <p:cNvSpPr>
            <a:spLocks noGrp="1"/>
          </p:cNvSpPr>
          <p:nvPr>
            <p:ph idx="1"/>
          </p:nvPr>
        </p:nvSpPr>
        <p:spPr>
          <a:xfrm>
            <a:off x="762000" y="2279018"/>
            <a:ext cx="5314543" cy="3375920"/>
          </a:xfrm>
        </p:spPr>
        <p:txBody>
          <a:bodyPr anchor="t">
            <a:normAutofit/>
          </a:bodyPr>
          <a:lstStyle/>
          <a:p>
            <a:r>
              <a:rPr lang="en-US" sz="1800" dirty="0"/>
              <a:t>lines the inside of the hollow urinary organs</a:t>
            </a:r>
          </a:p>
          <a:p>
            <a:pPr lvl="1"/>
            <a:r>
              <a:rPr lang="en-US" sz="1800" dirty="0"/>
              <a:t>the urinary bladder, for example) stretch as they fill with urine. As the transitional epithelium stretches, it thins from about six cell layers to three, and its apical cells unfold and flatten. </a:t>
            </a:r>
          </a:p>
          <a:p>
            <a:pPr lvl="1"/>
            <a:r>
              <a:rPr lang="en-US" sz="1800" dirty="0"/>
              <a:t>When relaxed, portions of the apical surface invaginate into the cell, giving this surface a scalloped appearance. </a:t>
            </a:r>
          </a:p>
          <a:p>
            <a:pPr lvl="1"/>
            <a:r>
              <a:rPr lang="en-US" sz="1800" dirty="0"/>
              <a:t>Thus, this epithelium undergoes “transitions” in shape. </a:t>
            </a:r>
          </a:p>
        </p:txBody>
      </p:sp>
      <p:sp>
        <p:nvSpPr>
          <p:cNvPr id="12" name="Freeform: Shape 1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1898B1-9DAE-4052-897F-8F4BD4417506}"/>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6082" r="3226"/>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7" name="TextBox 6">
            <a:extLst>
              <a:ext uri="{FF2B5EF4-FFF2-40B4-BE49-F238E27FC236}">
                <a16:creationId xmlns:a16="http://schemas.microsoft.com/office/drawing/2014/main" id="{44250330-63A9-41E9-8EB8-05999BBE501C}"/>
              </a:ext>
            </a:extLst>
          </p:cNvPr>
          <p:cNvSpPr txBox="1"/>
          <p:nvPr/>
        </p:nvSpPr>
        <p:spPr>
          <a:xfrm>
            <a:off x="10005183" y="6657945"/>
            <a:ext cx="2186817"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3" tooltip="https://opentextbc.ca/biology/chapter/14-2-animal-primary-tissue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638338"/>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437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896AE67B-AAAF-44AB-9A37-9D7B37BA836C}"/>
              </a:ext>
            </a:extLst>
          </p:cNvPr>
          <p:cNvPicPr>
            <a:picLocks noGrp="1" noChangeAspect="1"/>
          </p:cNvPicPr>
          <p:nvPr>
            <p:ph idx="1"/>
          </p:nvPr>
        </p:nvPicPr>
        <p:blipFill>
          <a:blip r:embed="rId2"/>
          <a:stretch>
            <a:fillRect/>
          </a:stretch>
        </p:blipFill>
        <p:spPr>
          <a:xfrm>
            <a:off x="1585014" y="643467"/>
            <a:ext cx="9021971" cy="5571066"/>
          </a:xfrm>
          <a:prstGeom prst="rect">
            <a:avLst/>
          </a:prstGeom>
        </p:spPr>
      </p:pic>
    </p:spTree>
    <p:extLst>
      <p:ext uri="{BB962C8B-B14F-4D97-AF65-F5344CB8AC3E}">
        <p14:creationId xmlns:p14="http://schemas.microsoft.com/office/powerpoint/2010/main" val="40122718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D6A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6767C5A2-E822-4F82-B371-87671E48DF7A}"/>
              </a:ext>
            </a:extLst>
          </p:cNvPr>
          <p:cNvPicPr>
            <a:picLocks noGrp="1" noChangeAspect="1"/>
          </p:cNvPicPr>
          <p:nvPr>
            <p:ph idx="1"/>
          </p:nvPr>
        </p:nvPicPr>
        <p:blipFill>
          <a:blip r:embed="rId2"/>
          <a:stretch>
            <a:fillRect/>
          </a:stretch>
        </p:blipFill>
        <p:spPr>
          <a:xfrm>
            <a:off x="2784895" y="643467"/>
            <a:ext cx="6622210" cy="5571066"/>
          </a:xfrm>
          <a:prstGeom prst="rect">
            <a:avLst/>
          </a:prstGeom>
        </p:spPr>
      </p:pic>
    </p:spTree>
    <p:extLst>
      <p:ext uri="{BB962C8B-B14F-4D97-AF65-F5344CB8AC3E}">
        <p14:creationId xmlns:p14="http://schemas.microsoft.com/office/powerpoint/2010/main" val="6998977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D3F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D020D811-F086-44FA-AF68-BC0568B492D6}"/>
              </a:ext>
            </a:extLst>
          </p:cNvPr>
          <p:cNvPicPr>
            <a:picLocks noGrp="1" noChangeAspect="1"/>
          </p:cNvPicPr>
          <p:nvPr>
            <p:ph idx="1"/>
          </p:nvPr>
        </p:nvPicPr>
        <p:blipFill>
          <a:blip r:embed="rId2"/>
          <a:stretch>
            <a:fillRect/>
          </a:stretch>
        </p:blipFill>
        <p:spPr>
          <a:xfrm>
            <a:off x="5366196" y="643467"/>
            <a:ext cx="6348792" cy="5571066"/>
          </a:xfrm>
          <a:prstGeom prst="rect">
            <a:avLst/>
          </a:prstGeom>
        </p:spPr>
      </p:pic>
      <p:sp>
        <p:nvSpPr>
          <p:cNvPr id="5" name="Rectangle 4">
            <a:extLst>
              <a:ext uri="{FF2B5EF4-FFF2-40B4-BE49-F238E27FC236}">
                <a16:creationId xmlns:a16="http://schemas.microsoft.com/office/drawing/2014/main" id="{D7177B1D-5128-47D3-8784-5B5B6AE8AA2E}"/>
              </a:ext>
            </a:extLst>
          </p:cNvPr>
          <p:cNvSpPr/>
          <p:nvPr/>
        </p:nvSpPr>
        <p:spPr>
          <a:xfrm>
            <a:off x="654654" y="1213098"/>
            <a:ext cx="6096000" cy="3231654"/>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AvenirLTStd-MediumOblique"/>
                <a:ea typeface="+mn-ea"/>
                <a:cs typeface="+mn-cs"/>
              </a:rPr>
              <a:t>Unicellular Exocrine Glands </a:t>
            </a:r>
            <a:r>
              <a:rPr kumimoji="0" lang="en-US" sz="1800" b="0" i="0" u="none" strike="noStrike" kern="1200" cap="none" spc="0" normalizeH="0" baseline="0" noProof="0" dirty="0">
                <a:ln>
                  <a:noFill/>
                </a:ln>
                <a:solidFill>
                  <a:srgbClr val="000000"/>
                </a:solidFill>
                <a:effectLst/>
                <a:uLnTx/>
                <a:uFillTx/>
                <a:latin typeface="TimesLTStd-Roman"/>
                <a:ea typeface="+mn-ea"/>
                <a:cs typeface="+mn-cs"/>
              </a:rPr>
              <a:t>The only important example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LTStd-Roman"/>
                <a:ea typeface="+mn-ea"/>
                <a:cs typeface="+mn-cs"/>
              </a:rPr>
              <a:t>of a one-celled exocrine gland is the </a:t>
            </a:r>
            <a:r>
              <a:rPr kumimoji="0" lang="en-US" sz="1800" b="1" i="0" u="none" strike="noStrike" kern="1200" cap="none" spc="0" normalizeH="0" baseline="0" noProof="0" dirty="0">
                <a:ln>
                  <a:noFill/>
                </a:ln>
                <a:solidFill>
                  <a:srgbClr val="000000"/>
                </a:solidFill>
                <a:effectLst/>
                <a:uLnTx/>
                <a:uFillTx/>
                <a:latin typeface="TimesLTStd-Bold"/>
                <a:ea typeface="+mn-ea"/>
                <a:cs typeface="+mn-cs"/>
              </a:rPr>
              <a:t>goblet cell </a:t>
            </a:r>
            <a:r>
              <a:rPr kumimoji="0" lang="en-US" sz="1600" b="0" i="0" u="none" strike="noStrike" kern="1200" cap="none" spc="0" normalizeH="0" baseline="0" noProof="0" dirty="0">
                <a:ln>
                  <a:noFill/>
                </a:ln>
                <a:solidFill>
                  <a:srgbClr val="FF6600"/>
                </a:solidFill>
                <a:effectLst/>
                <a:uLnTx/>
                <a:uFillTx/>
                <a:latin typeface="CaeciliaLTStd-Heavy"/>
                <a:ea typeface="+mn-ea"/>
                <a:cs typeface="+mn-cs"/>
              </a:rPr>
              <a:t>(Figure 4.4)</a:t>
            </a:r>
            <a:r>
              <a:rPr kumimoji="0" lang="en-US" sz="1800" b="0" i="0" u="none" strike="noStrike" kern="1200" cap="none" spc="0" normalizeH="0" baseline="0" noProof="0" dirty="0">
                <a:ln>
                  <a:noFill/>
                </a:ln>
                <a:solidFill>
                  <a:srgbClr val="000000"/>
                </a:solidFill>
                <a:effectLst/>
                <a:uLnTx/>
                <a:uFillTx/>
                <a:latin typeface="TimesLTStd-Roman"/>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LTStd-Roman"/>
                <a:ea typeface="+mn-ea"/>
                <a:cs typeface="+mn-cs"/>
              </a:rPr>
              <a:t>True to its name, a goblet cell is indeed shaped like a goblet,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LTStd-Roman"/>
                <a:ea typeface="+mn-ea"/>
                <a:cs typeface="+mn-cs"/>
              </a:rPr>
              <a:t>a drinking glass with a stem. Goblet cells are scattered within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LTStd-Roman"/>
                <a:ea typeface="+mn-ea"/>
                <a:cs typeface="+mn-cs"/>
              </a:rPr>
              <a:t>the epithelial lining of the intestines and respiratory tubes,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LTStd-Roman"/>
                <a:ea typeface="+mn-ea"/>
                <a:cs typeface="+mn-cs"/>
              </a:rPr>
              <a:t>between columnar cells with other functions. They produce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LTStd-Bold"/>
                <a:ea typeface="+mn-ea"/>
                <a:cs typeface="+mn-cs"/>
              </a:rPr>
              <a:t>mucin </a:t>
            </a:r>
            <a:r>
              <a:rPr kumimoji="0" lang="en-US" sz="1800" b="0" i="0" u="none" strike="noStrike" kern="1200" cap="none" spc="0" normalizeH="0" baseline="0" noProof="0" dirty="0">
                <a:ln>
                  <a:noFill/>
                </a:ln>
                <a:solidFill>
                  <a:srgbClr val="000000"/>
                </a:solidFill>
                <a:effectLst/>
                <a:uLnTx/>
                <a:uFillTx/>
                <a:latin typeface="TimesLTStd-Roman"/>
                <a:ea typeface="+mn-ea"/>
                <a:cs typeface="+mn-cs"/>
              </a:rPr>
              <a:t>(</a:t>
            </a:r>
            <a:r>
              <a:rPr kumimoji="0" lang="en-US" sz="1800" b="0" i="0" u="none" strike="noStrike" kern="1200" cap="none" spc="0" normalizeH="0" baseline="0" noProof="0" dirty="0" err="1">
                <a:ln>
                  <a:noFill/>
                </a:ln>
                <a:solidFill>
                  <a:srgbClr val="000000"/>
                </a:solidFill>
                <a:effectLst/>
                <a:uLnTx/>
                <a:uFillTx/>
                <a:latin typeface="TimesLTStd-Roman"/>
                <a:ea typeface="+mn-ea"/>
                <a:cs typeface="+mn-cs"/>
              </a:rPr>
              <a:t>musin</a:t>
            </a:r>
            <a:r>
              <a:rPr kumimoji="0" lang="en-US" sz="1800" b="0" i="0" u="none" strike="noStrike" kern="1200" cap="none" spc="0" normalizeH="0" baseline="0" noProof="0" dirty="0">
                <a:ln>
                  <a:noFill/>
                </a:ln>
                <a:solidFill>
                  <a:srgbClr val="000000"/>
                </a:solidFill>
                <a:effectLst/>
                <a:uLnTx/>
                <a:uFillTx/>
                <a:latin typeface="TimesLTStd-Roman"/>
                <a:ea typeface="+mn-ea"/>
                <a:cs typeface="+mn-cs"/>
              </a:rPr>
              <a:t>), a glycoprotein (sugar protein) that dissolves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LTStd-Roman"/>
                <a:ea typeface="+mn-ea"/>
                <a:cs typeface="+mn-cs"/>
              </a:rPr>
              <a:t>in water when secreted. The resulting complex of mucin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LTStd-Roman"/>
                <a:ea typeface="+mn-ea"/>
                <a:cs typeface="+mn-cs"/>
              </a:rPr>
              <a:t>water is viscous, slimy </a:t>
            </a:r>
            <a:r>
              <a:rPr kumimoji="0" lang="en-US" sz="1800" b="1" i="0" u="none" strike="noStrike" kern="1200" cap="none" spc="0" normalizeH="0" baseline="0" noProof="0" dirty="0">
                <a:ln>
                  <a:noFill/>
                </a:ln>
                <a:solidFill>
                  <a:srgbClr val="000000"/>
                </a:solidFill>
                <a:effectLst/>
                <a:uLnTx/>
                <a:uFillTx/>
                <a:latin typeface="TimesLTStd-Bold"/>
                <a:ea typeface="+mn-ea"/>
                <a:cs typeface="+mn-cs"/>
              </a:rPr>
              <a:t>mucus. </a:t>
            </a:r>
            <a:r>
              <a:rPr kumimoji="0" lang="en-US" sz="1800" b="0" i="0" u="none" strike="noStrike" kern="1200" cap="none" spc="0" normalizeH="0" baseline="0" noProof="0" dirty="0">
                <a:ln>
                  <a:noFill/>
                </a:ln>
                <a:solidFill>
                  <a:srgbClr val="000000"/>
                </a:solidFill>
                <a:effectLst/>
                <a:uLnTx/>
                <a:uFillTx/>
                <a:latin typeface="TimesLTStd-Roman"/>
                <a:ea typeface="+mn-ea"/>
                <a:cs typeface="+mn-cs"/>
              </a:rPr>
              <a:t>Mucus covers, protects,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LTStd-Roman"/>
                <a:ea typeface="+mn-ea"/>
                <a:cs typeface="+mn-cs"/>
              </a:rPr>
              <a:t>lubricates many internal body surfaces.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23633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3B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1C536071-BF80-4B97-ACB8-C861BEDAA835}"/>
              </a:ext>
            </a:extLst>
          </p:cNvPr>
          <p:cNvPicPr>
            <a:picLocks noGrp="1" noChangeAspect="1"/>
          </p:cNvPicPr>
          <p:nvPr>
            <p:ph idx="1"/>
          </p:nvPr>
        </p:nvPicPr>
        <p:blipFill>
          <a:blip r:embed="rId2"/>
          <a:stretch>
            <a:fillRect/>
          </a:stretch>
        </p:blipFill>
        <p:spPr>
          <a:xfrm>
            <a:off x="2478424" y="643467"/>
            <a:ext cx="7235152" cy="5571066"/>
          </a:xfrm>
          <a:prstGeom prst="rect">
            <a:avLst/>
          </a:prstGeom>
        </p:spPr>
      </p:pic>
    </p:spTree>
    <p:extLst>
      <p:ext uri="{BB962C8B-B14F-4D97-AF65-F5344CB8AC3E}">
        <p14:creationId xmlns:p14="http://schemas.microsoft.com/office/powerpoint/2010/main" val="22892554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B0C3D-1495-4B18-B17E-4D860AAF3D2A}"/>
              </a:ext>
            </a:extLst>
          </p:cNvPr>
          <p:cNvSpPr>
            <a:spLocks noGrp="1"/>
          </p:cNvSpPr>
          <p:nvPr>
            <p:ph type="title"/>
          </p:nvPr>
        </p:nvSpPr>
        <p:spPr>
          <a:xfrm>
            <a:off x="838200" y="365125"/>
            <a:ext cx="10515600" cy="1325563"/>
          </a:xfrm>
        </p:spPr>
        <p:txBody>
          <a:bodyPr>
            <a:normAutofit/>
          </a:bodyPr>
          <a:lstStyle/>
          <a:p>
            <a:r>
              <a:rPr lang="en-US" dirty="0"/>
              <a:t>The </a:t>
            </a:r>
            <a:r>
              <a:rPr lang="en-US" b="1" dirty="0"/>
              <a:t>basement membrane</a:t>
            </a:r>
            <a:endParaRPr lang="en-US" dirty="0"/>
          </a:p>
        </p:txBody>
      </p:sp>
      <p:sp>
        <p:nvSpPr>
          <p:cNvPr id="3" name="Content Placeholder 2">
            <a:extLst>
              <a:ext uri="{FF2B5EF4-FFF2-40B4-BE49-F238E27FC236}">
                <a16:creationId xmlns:a16="http://schemas.microsoft.com/office/drawing/2014/main" id="{AFF090E4-2A23-4C1F-A8E3-0C7CEB2A8387}"/>
              </a:ext>
            </a:extLst>
          </p:cNvPr>
          <p:cNvSpPr>
            <a:spLocks noGrp="1"/>
          </p:cNvSpPr>
          <p:nvPr>
            <p:ph idx="1"/>
          </p:nvPr>
        </p:nvSpPr>
        <p:spPr>
          <a:xfrm>
            <a:off x="55015" y="1751897"/>
            <a:ext cx="3797807" cy="4351338"/>
          </a:xfrm>
        </p:spPr>
        <p:txBody>
          <a:bodyPr>
            <a:normAutofit/>
          </a:bodyPr>
          <a:lstStyle/>
          <a:p>
            <a:r>
              <a:rPr lang="en-US" sz="2000" i="1" dirty="0"/>
              <a:t>The Basal Lamina - </a:t>
            </a:r>
            <a:r>
              <a:rPr lang="en-US" sz="2000" dirty="0"/>
              <a:t>At the border between the epithelium and the connective tissue deep to it is a supporting sheet called the </a:t>
            </a:r>
            <a:r>
              <a:rPr lang="en-US" sz="2000" b="1" dirty="0"/>
              <a:t>basal lamina</a:t>
            </a:r>
          </a:p>
          <a:p>
            <a:r>
              <a:rPr lang="en-US" sz="2000" dirty="0"/>
              <a:t>Directly deep to the basal lamina is a layer of reticular fibers (defined shortly) belonging to the underlying connective tissue. </a:t>
            </a:r>
          </a:p>
          <a:p>
            <a:r>
              <a:rPr lang="en-US" sz="2000" dirty="0"/>
              <a:t>Together, these reticular fibers plus the basal lamina form the </a:t>
            </a:r>
            <a:r>
              <a:rPr lang="en-US" sz="2000" b="1" dirty="0"/>
              <a:t>basement membrane</a:t>
            </a:r>
            <a:endParaRPr lang="en-US" sz="2000" dirty="0"/>
          </a:p>
        </p:txBody>
      </p:sp>
      <p:pic>
        <p:nvPicPr>
          <p:cNvPr id="5" name="Picture 4" descr="A close up of a map&#10;&#10;Description automatically generated">
            <a:extLst>
              <a:ext uri="{FF2B5EF4-FFF2-40B4-BE49-F238E27FC236}">
                <a16:creationId xmlns:a16="http://schemas.microsoft.com/office/drawing/2014/main" id="{F2913E07-69BA-44E0-ADF9-927C7C4D2B6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025" r="2312" b="-8"/>
          <a:stretch/>
        </p:blipFill>
        <p:spPr>
          <a:xfrm>
            <a:off x="3852822" y="2116183"/>
            <a:ext cx="8084452" cy="4487499"/>
          </a:xfrm>
          <a:prstGeom prst="rect">
            <a:avLst/>
          </a:prstGeom>
        </p:spPr>
      </p:pic>
      <p:sp>
        <p:nvSpPr>
          <p:cNvPr id="7" name="Rectangle: Rounded Corners 6">
            <a:extLst>
              <a:ext uri="{FF2B5EF4-FFF2-40B4-BE49-F238E27FC236}">
                <a16:creationId xmlns:a16="http://schemas.microsoft.com/office/drawing/2014/main" id="{123B5012-E39B-4C31-B2A4-0FF8AD10FA78}"/>
              </a:ext>
            </a:extLst>
          </p:cNvPr>
          <p:cNvSpPr/>
          <p:nvPr/>
        </p:nvSpPr>
        <p:spPr>
          <a:xfrm>
            <a:off x="3918857" y="3268572"/>
            <a:ext cx="1637212" cy="32085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C03C2D56-85A8-48E5-96AE-3EF9D8DCC381}"/>
              </a:ext>
            </a:extLst>
          </p:cNvPr>
          <p:cNvSpPr/>
          <p:nvPr/>
        </p:nvSpPr>
        <p:spPr>
          <a:xfrm>
            <a:off x="352696" y="5353459"/>
            <a:ext cx="2390504" cy="320856"/>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B52E4F7C-8AD6-4292-8EBA-BDE33D019048}"/>
              </a:ext>
            </a:extLst>
          </p:cNvPr>
          <p:cNvSpPr/>
          <p:nvPr/>
        </p:nvSpPr>
        <p:spPr>
          <a:xfrm>
            <a:off x="3852822" y="4944768"/>
            <a:ext cx="1703247" cy="460262"/>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094267E5-8DF0-494B-AB27-3A6E8CBDC10F}"/>
              </a:ext>
            </a:extLst>
          </p:cNvPr>
          <p:cNvSpPr/>
          <p:nvPr/>
        </p:nvSpPr>
        <p:spPr>
          <a:xfrm>
            <a:off x="352696" y="4395448"/>
            <a:ext cx="1972493" cy="32085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BBAE0C03-333C-41D6-8BA6-570E1078844C}"/>
              </a:ext>
            </a:extLst>
          </p:cNvPr>
          <p:cNvSpPr/>
          <p:nvPr/>
        </p:nvSpPr>
        <p:spPr>
          <a:xfrm>
            <a:off x="4245430" y="2211094"/>
            <a:ext cx="1637212" cy="32085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686C8AF7-1ECE-4325-9D41-66A6CD2C704C}"/>
              </a:ext>
            </a:extLst>
          </p:cNvPr>
          <p:cNvSpPr/>
          <p:nvPr/>
        </p:nvSpPr>
        <p:spPr>
          <a:xfrm>
            <a:off x="352697" y="2327842"/>
            <a:ext cx="1841864" cy="29513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2A558B9A-1210-45D4-B918-0B3FCF3F4676}"/>
              </a:ext>
            </a:extLst>
          </p:cNvPr>
          <p:cNvSpPr/>
          <p:nvPr/>
        </p:nvSpPr>
        <p:spPr>
          <a:xfrm>
            <a:off x="1733007" y="2057130"/>
            <a:ext cx="1193073" cy="32085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773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086106-19C6-45CB-954A-53F0C2582512}"/>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Microvilli</a:t>
            </a:r>
            <a:endParaRPr lang="en-US" sz="2800" dirty="0"/>
          </a:p>
        </p:txBody>
      </p:sp>
      <p:sp>
        <p:nvSpPr>
          <p:cNvPr id="3" name="Content Placeholder 2">
            <a:extLst>
              <a:ext uri="{FF2B5EF4-FFF2-40B4-BE49-F238E27FC236}">
                <a16:creationId xmlns:a16="http://schemas.microsoft.com/office/drawing/2014/main" id="{5A370AC5-5C45-44FA-A438-91A20F73CF34}"/>
              </a:ext>
            </a:extLst>
          </p:cNvPr>
          <p:cNvSpPr>
            <a:spLocks noGrp="1"/>
          </p:cNvSpPr>
          <p:nvPr>
            <p:ph idx="1"/>
          </p:nvPr>
        </p:nvSpPr>
        <p:spPr>
          <a:xfrm>
            <a:off x="643468" y="2638043"/>
            <a:ext cx="3363974" cy="3415623"/>
          </a:xfrm>
        </p:spPr>
        <p:txBody>
          <a:bodyPr>
            <a:normAutofit/>
          </a:bodyPr>
          <a:lstStyle/>
          <a:p>
            <a:r>
              <a:rPr lang="en-US" sz="3200" b="1" dirty="0"/>
              <a:t>Microvilli </a:t>
            </a:r>
            <a:r>
              <a:rPr lang="en-US" sz="3200" dirty="0"/>
              <a:t>are fingerlike extensions of the plasma membrane of apical epithelial cells</a:t>
            </a:r>
          </a:p>
        </p:txBody>
      </p:sp>
      <p:pic>
        <p:nvPicPr>
          <p:cNvPr id="4" name="Picture 3">
            <a:extLst>
              <a:ext uri="{FF2B5EF4-FFF2-40B4-BE49-F238E27FC236}">
                <a16:creationId xmlns:a16="http://schemas.microsoft.com/office/drawing/2014/main" id="{B75EF510-37AA-46DA-9D3D-92F122F9D9D3}"/>
              </a:ext>
            </a:extLst>
          </p:cNvPr>
          <p:cNvPicPr>
            <a:picLocks noChangeAspect="1"/>
          </p:cNvPicPr>
          <p:nvPr/>
        </p:nvPicPr>
        <p:blipFill>
          <a:blip r:embed="rId2"/>
          <a:stretch>
            <a:fillRect/>
          </a:stretch>
        </p:blipFill>
        <p:spPr>
          <a:xfrm>
            <a:off x="5297763" y="1223305"/>
            <a:ext cx="6250769" cy="4250523"/>
          </a:xfrm>
          <a:prstGeom prst="rect">
            <a:avLst/>
          </a:prstGeom>
        </p:spPr>
      </p:pic>
    </p:spTree>
    <p:extLst>
      <p:ext uri="{BB962C8B-B14F-4D97-AF65-F5344CB8AC3E}">
        <p14:creationId xmlns:p14="http://schemas.microsoft.com/office/powerpoint/2010/main" val="550722953"/>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FC51DEAA-69C7-435A-90AD-1505A289A4A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255" b="10745"/>
          <a:stretch/>
        </p:blipFill>
        <p:spPr>
          <a:xfrm>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C750CB0-E83B-4359-93B9-5FA91386E9AF}"/>
              </a:ext>
            </a:extLst>
          </p:cNvPr>
          <p:cNvSpPr>
            <a:spLocks noGrp="1"/>
          </p:cNvSpPr>
          <p:nvPr>
            <p:ph type="title"/>
          </p:nvPr>
        </p:nvSpPr>
        <p:spPr>
          <a:xfrm>
            <a:off x="709448" y="1913950"/>
            <a:ext cx="4204137" cy="1342754"/>
          </a:xfrm>
        </p:spPr>
        <p:txBody>
          <a:bodyPr>
            <a:normAutofit/>
          </a:bodyPr>
          <a:lstStyle/>
          <a:p>
            <a:pPr algn="ctr"/>
            <a:r>
              <a:rPr lang="en-US" sz="3600" b="1"/>
              <a:t>Microvilli</a:t>
            </a:r>
          </a:p>
        </p:txBody>
      </p:sp>
      <p:cxnSp>
        <p:nvCxnSpPr>
          <p:cNvPr id="18"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BC18F1-962B-49BF-B9E5-5DF2B9325B48}"/>
              </a:ext>
            </a:extLst>
          </p:cNvPr>
          <p:cNvSpPr>
            <a:spLocks noGrp="1"/>
          </p:cNvSpPr>
          <p:nvPr>
            <p:ph idx="1"/>
          </p:nvPr>
        </p:nvSpPr>
        <p:spPr>
          <a:xfrm>
            <a:off x="525516" y="3417573"/>
            <a:ext cx="4593021" cy="2619839"/>
          </a:xfrm>
        </p:spPr>
        <p:txBody>
          <a:bodyPr anchor="ctr">
            <a:normAutofit lnSpcReduction="10000"/>
          </a:bodyPr>
          <a:lstStyle/>
          <a:p>
            <a:r>
              <a:rPr lang="en-US" sz="2000" b="1" dirty="0"/>
              <a:t>Each microvillus contains a core of actin filaments that extend into the actin microfilaments of the cytoskeleton and function to stiffen the microvillus.</a:t>
            </a:r>
          </a:p>
          <a:p>
            <a:r>
              <a:rPr lang="en-US" sz="2000" b="1" dirty="0"/>
              <a:t>Microvilli occur on almost every moist epithelium in the body but are longest and most abundant on epithelia that absorb nutrients (in the small intestine) or transport ions (in the kidney). </a:t>
            </a:r>
          </a:p>
        </p:txBody>
      </p:sp>
    </p:spTree>
    <p:extLst>
      <p:ext uri="{BB962C8B-B14F-4D97-AF65-F5344CB8AC3E}">
        <p14:creationId xmlns:p14="http://schemas.microsoft.com/office/powerpoint/2010/main" val="389957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74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EB3218B-02FA-425A-8588-82EFC5ED639A}"/>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a:normAutofit/>
          </a:bodyPr>
          <a:lstStyle/>
          <a:p>
            <a:pPr algn="ctr"/>
            <a:r>
              <a:rPr lang="en-US" sz="2600" b="1">
                <a:solidFill>
                  <a:srgbClr val="FFFFFF"/>
                </a:solidFill>
              </a:rPr>
              <a:t>EPITHELIUM</a:t>
            </a:r>
            <a:endParaRPr lang="en-US" sz="2600">
              <a:solidFill>
                <a:srgbClr val="FFFFFF"/>
              </a:solidFill>
            </a:endParaRPr>
          </a:p>
        </p:txBody>
      </p:sp>
      <p:pic>
        <p:nvPicPr>
          <p:cNvPr id="13" name="Picture 12" descr="A close up of a logo&#10;&#10;Description automatically generated">
            <a:extLst>
              <a:ext uri="{FF2B5EF4-FFF2-40B4-BE49-F238E27FC236}">
                <a16:creationId xmlns:a16="http://schemas.microsoft.com/office/drawing/2014/main" id="{4D111D1C-DEE9-44DA-B1D9-65932C008665}"/>
              </a:ext>
            </a:extLst>
          </p:cNvPr>
          <p:cNvPicPr>
            <a:picLocks noChangeAspect="1"/>
          </p:cNvPicPr>
          <p:nvPr/>
        </p:nvPicPr>
        <p:blipFill rotWithShape="1">
          <a:blip r:embed="rId2">
            <a:extLst>
              <a:ext uri="{28A0092B-C50C-407E-A947-70E740481C1C}">
                <a14:useLocalDpi xmlns:a14="http://schemas.microsoft.com/office/drawing/2010/main" val="0"/>
              </a:ext>
            </a:extLst>
          </a:blip>
          <a:srcRect l="33339" t="5678" r="2429" b="27164"/>
          <a:stretch/>
        </p:blipFill>
        <p:spPr>
          <a:xfrm>
            <a:off x="4038600" y="1313299"/>
            <a:ext cx="7167197" cy="3091146"/>
          </a:xfrm>
          <a:prstGeom prst="rect">
            <a:avLst/>
          </a:prstGeom>
        </p:spPr>
      </p:pic>
      <p:sp>
        <p:nvSpPr>
          <p:cNvPr id="3" name="Content Placeholder 2">
            <a:extLst>
              <a:ext uri="{FF2B5EF4-FFF2-40B4-BE49-F238E27FC236}">
                <a16:creationId xmlns:a16="http://schemas.microsoft.com/office/drawing/2014/main" id="{B004941E-341A-4E30-8645-82EDFB73B7DF}"/>
              </a:ext>
            </a:extLst>
          </p:cNvPr>
          <p:cNvSpPr>
            <a:spLocks noGrp="1"/>
          </p:cNvSpPr>
          <p:nvPr>
            <p:ph idx="1"/>
          </p:nvPr>
        </p:nvSpPr>
        <p:spPr>
          <a:xfrm>
            <a:off x="4038599" y="4713423"/>
            <a:ext cx="7820025" cy="1887402"/>
          </a:xfrm>
        </p:spPr>
        <p:txBody>
          <a:bodyPr>
            <a:normAutofit lnSpcReduction="10000"/>
          </a:bodyPr>
          <a:lstStyle/>
          <a:p>
            <a:r>
              <a:rPr lang="en-US" sz="2400" b="1" dirty="0"/>
              <a:t>An epithelium is a sheet of cells that covers a body surface or lines a body cavity</a:t>
            </a:r>
          </a:p>
          <a:p>
            <a:r>
              <a:rPr lang="en-US" sz="2400" b="1" dirty="0"/>
              <a:t>Epithelial tissue occurs in two different forms: </a:t>
            </a:r>
          </a:p>
          <a:p>
            <a:pPr lvl="1"/>
            <a:r>
              <a:rPr lang="en-US" b="1" dirty="0"/>
              <a:t>Epithelium Proper</a:t>
            </a:r>
          </a:p>
          <a:p>
            <a:pPr lvl="1"/>
            <a:r>
              <a:rPr lang="en-US" b="1" dirty="0"/>
              <a:t>Glandular Epithelium</a:t>
            </a:r>
          </a:p>
          <a:p>
            <a:pPr marL="0" indent="0">
              <a:buNone/>
            </a:pPr>
            <a:endParaRPr lang="en-US" sz="2400" b="1" dirty="0"/>
          </a:p>
        </p:txBody>
      </p:sp>
      <p:sp>
        <p:nvSpPr>
          <p:cNvPr id="10" name="Rectangle 9">
            <a:extLst>
              <a:ext uri="{FF2B5EF4-FFF2-40B4-BE49-F238E27FC236}">
                <a16:creationId xmlns:a16="http://schemas.microsoft.com/office/drawing/2014/main" id="{A8A58ACC-0F27-4DB9-B831-AB8AFD847619}"/>
              </a:ext>
            </a:extLst>
          </p:cNvPr>
          <p:cNvSpPr/>
          <p:nvPr/>
        </p:nvSpPr>
        <p:spPr>
          <a:xfrm>
            <a:off x="3437710" y="728524"/>
            <a:ext cx="8172450" cy="584775"/>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Epithelium Proper        Glandular Epithelium</a:t>
            </a:r>
          </a:p>
        </p:txBody>
      </p:sp>
    </p:spTree>
    <p:extLst>
      <p:ext uri="{BB962C8B-B14F-4D97-AF65-F5344CB8AC3E}">
        <p14:creationId xmlns:p14="http://schemas.microsoft.com/office/powerpoint/2010/main" val="3128305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FC51DEAA-69C7-435A-90AD-1505A289A4A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4255" b="10745"/>
          <a:stretch/>
        </p:blipFill>
        <p:spPr>
          <a:xfrm>
            <a:off x="-1" y="10"/>
            <a:ext cx="12192000" cy="6857990"/>
          </a:xfrm>
          <a:prstGeom prst="rect">
            <a:avLst/>
          </a:prstGeom>
        </p:spPr>
      </p:pic>
      <p:sp>
        <p:nvSpPr>
          <p:cNvPr id="17"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5C750CB0-E83B-4359-93B9-5FA91386E9AF}"/>
              </a:ext>
            </a:extLst>
          </p:cNvPr>
          <p:cNvSpPr>
            <a:spLocks noGrp="1"/>
          </p:cNvSpPr>
          <p:nvPr>
            <p:ph type="title"/>
          </p:nvPr>
        </p:nvSpPr>
        <p:spPr>
          <a:xfrm>
            <a:off x="709448" y="1913950"/>
            <a:ext cx="4204137" cy="1342754"/>
          </a:xfrm>
        </p:spPr>
        <p:txBody>
          <a:bodyPr>
            <a:normAutofit/>
          </a:bodyPr>
          <a:lstStyle/>
          <a:p>
            <a:pPr algn="ctr"/>
            <a:r>
              <a:rPr lang="en-US" sz="3600" b="1"/>
              <a:t>Microvilli</a:t>
            </a:r>
          </a:p>
        </p:txBody>
      </p:sp>
      <p:cxnSp>
        <p:nvCxnSpPr>
          <p:cNvPr id="18"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DBC18F1-962B-49BF-B9E5-5DF2B9325B48}"/>
              </a:ext>
            </a:extLst>
          </p:cNvPr>
          <p:cNvSpPr>
            <a:spLocks noGrp="1"/>
          </p:cNvSpPr>
          <p:nvPr>
            <p:ph idx="1"/>
          </p:nvPr>
        </p:nvSpPr>
        <p:spPr>
          <a:xfrm>
            <a:off x="525516" y="3417573"/>
            <a:ext cx="4593021" cy="2619839"/>
          </a:xfrm>
        </p:spPr>
        <p:txBody>
          <a:bodyPr anchor="ctr">
            <a:normAutofit/>
          </a:bodyPr>
          <a:lstStyle/>
          <a:p>
            <a:r>
              <a:rPr lang="en-US" sz="2000" b="1" dirty="0"/>
              <a:t>In such epithelia, microvilli </a:t>
            </a:r>
            <a:r>
              <a:rPr lang="en-US" sz="2000" b="1" u="sng" dirty="0">
                <a:solidFill>
                  <a:srgbClr val="C00000"/>
                </a:solidFill>
              </a:rPr>
              <a:t>maximize the surface area </a:t>
            </a:r>
            <a:r>
              <a:rPr lang="en-US" sz="2000" b="1" dirty="0"/>
              <a:t>across which small molecules enter or leave cells. </a:t>
            </a:r>
          </a:p>
          <a:p>
            <a:r>
              <a:rPr lang="en-US" sz="2000" b="1" dirty="0"/>
              <a:t>Microvilli are also abundant on epithelia that secrete mucus, where they help anchor the mucous sheets to the epithelial surface.</a:t>
            </a:r>
          </a:p>
        </p:txBody>
      </p:sp>
    </p:spTree>
    <p:extLst>
      <p:ext uri="{BB962C8B-B14F-4D97-AF65-F5344CB8AC3E}">
        <p14:creationId xmlns:p14="http://schemas.microsoft.com/office/powerpoint/2010/main" val="30895821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6ADB6-50E9-45F2-BD7E-9F910E5A74BA}"/>
              </a:ext>
            </a:extLst>
          </p:cNvPr>
          <p:cNvSpPr>
            <a:spLocks noGrp="1"/>
          </p:cNvSpPr>
          <p:nvPr>
            <p:ph type="title"/>
          </p:nvPr>
        </p:nvSpPr>
        <p:spPr>
          <a:xfrm>
            <a:off x="648929" y="629266"/>
            <a:ext cx="6422849" cy="1676603"/>
          </a:xfrm>
        </p:spPr>
        <p:txBody>
          <a:bodyPr>
            <a:normAutofit/>
          </a:bodyPr>
          <a:lstStyle/>
          <a:p>
            <a:r>
              <a:rPr lang="en-US" b="1" dirty="0"/>
              <a:t>Cilia</a:t>
            </a:r>
            <a:endParaRPr lang="en-US" dirty="0"/>
          </a:p>
        </p:txBody>
      </p:sp>
      <p:sp>
        <p:nvSpPr>
          <p:cNvPr id="3" name="Content Placeholder 2">
            <a:extLst>
              <a:ext uri="{FF2B5EF4-FFF2-40B4-BE49-F238E27FC236}">
                <a16:creationId xmlns:a16="http://schemas.microsoft.com/office/drawing/2014/main" id="{6DAC2415-4AF6-4062-89E4-BEF911BD1946}"/>
              </a:ext>
            </a:extLst>
          </p:cNvPr>
          <p:cNvSpPr>
            <a:spLocks noGrp="1"/>
          </p:cNvSpPr>
          <p:nvPr>
            <p:ph idx="1"/>
          </p:nvPr>
        </p:nvSpPr>
        <p:spPr>
          <a:xfrm>
            <a:off x="648931" y="2438400"/>
            <a:ext cx="6422848" cy="3785419"/>
          </a:xfrm>
        </p:spPr>
        <p:txBody>
          <a:bodyPr>
            <a:normAutofit/>
          </a:bodyPr>
          <a:lstStyle/>
          <a:p>
            <a:r>
              <a:rPr lang="en-US" sz="4400" b="1" dirty="0"/>
              <a:t>Cilia </a:t>
            </a:r>
            <a:r>
              <a:rPr lang="en-US" sz="4400" dirty="0"/>
              <a:t>are whip-like, highly motile extensions of the apical surface membranes of certain epithelial cells.</a:t>
            </a:r>
          </a:p>
          <a:p>
            <a:endParaRPr lang="en-US" sz="4400" dirty="0"/>
          </a:p>
        </p:txBody>
      </p:sp>
      <p:sp>
        <p:nvSpPr>
          <p:cNvPr id="12" name="Rectangle 8">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3A3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E8D2863-8437-4822-B24A-B60636CE88D9}"/>
              </a:ext>
            </a:extLst>
          </p:cNvPr>
          <p:cNvPicPr>
            <a:picLocks noChangeAspect="1"/>
          </p:cNvPicPr>
          <p:nvPr/>
        </p:nvPicPr>
        <p:blipFill rotWithShape="1">
          <a:blip r:embed="rId2"/>
          <a:srcRect r="3663" b="-1"/>
          <a:stretch/>
        </p:blipFill>
        <p:spPr>
          <a:xfrm>
            <a:off x="8205634" y="722376"/>
            <a:ext cx="3337560" cy="5413248"/>
          </a:xfrm>
          <a:prstGeom prst="rect">
            <a:avLst/>
          </a:prstGeom>
          <a:effectLst/>
        </p:spPr>
      </p:pic>
    </p:spTree>
    <p:extLst>
      <p:ext uri="{BB962C8B-B14F-4D97-AF65-F5344CB8AC3E}">
        <p14:creationId xmlns:p14="http://schemas.microsoft.com/office/powerpoint/2010/main" val="4093236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3D585-7B60-4779-8591-58AFED822BB0}"/>
              </a:ext>
            </a:extLst>
          </p:cNvPr>
          <p:cNvSpPr>
            <a:spLocks noGrp="1"/>
          </p:cNvSpPr>
          <p:nvPr>
            <p:ph type="ctrTitle"/>
          </p:nvPr>
        </p:nvSpPr>
        <p:spPr>
          <a:xfrm>
            <a:off x="6746628" y="1783959"/>
            <a:ext cx="4645250" cy="2889114"/>
          </a:xfrm>
        </p:spPr>
        <p:txBody>
          <a:bodyPr anchor="b">
            <a:normAutofit/>
          </a:bodyPr>
          <a:lstStyle/>
          <a:p>
            <a:pPr algn="l"/>
            <a:r>
              <a:rPr lang="en-US" dirty="0"/>
              <a:t>Connective Tissues</a:t>
            </a:r>
            <a:endParaRPr lang="en-US"/>
          </a:p>
        </p:txBody>
      </p:sp>
      <p:sp>
        <p:nvSpPr>
          <p:cNvPr id="3" name="Subtitle 2">
            <a:extLst>
              <a:ext uri="{FF2B5EF4-FFF2-40B4-BE49-F238E27FC236}">
                <a16:creationId xmlns:a16="http://schemas.microsoft.com/office/drawing/2014/main" id="{D845565D-DFE6-4688-B865-072212FC4F65}"/>
              </a:ext>
            </a:extLst>
          </p:cNvPr>
          <p:cNvSpPr>
            <a:spLocks noGrp="1"/>
          </p:cNvSpPr>
          <p:nvPr>
            <p:ph type="subTitle" idx="1"/>
          </p:nvPr>
        </p:nvSpPr>
        <p:spPr>
          <a:xfrm>
            <a:off x="6746627" y="4750893"/>
            <a:ext cx="4645250" cy="1147863"/>
          </a:xfrm>
        </p:spPr>
        <p:txBody>
          <a:bodyPr anchor="t">
            <a:normAutofit/>
          </a:bodyPr>
          <a:lstStyle/>
          <a:p>
            <a:pPr algn="l"/>
            <a:r>
              <a:rPr lang="en-US" sz="2000" dirty="0"/>
              <a:t>STUDY GUIDE PART I</a:t>
            </a:r>
          </a:p>
        </p:txBody>
      </p:sp>
      <p:sp>
        <p:nvSpPr>
          <p:cNvPr id="10" name="Freeform: Shape 9">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86557D4-7249-453B-A52F-4E1F1A75319C}"/>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2815" r="9885"/>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2658011053"/>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1C992-A609-4BC0-85FF-26085EDB11E6}"/>
              </a:ext>
            </a:extLst>
          </p:cNvPr>
          <p:cNvSpPr>
            <a:spLocks noGrp="1"/>
          </p:cNvSpPr>
          <p:nvPr>
            <p:ph type="title"/>
          </p:nvPr>
        </p:nvSpPr>
        <p:spPr>
          <a:xfrm>
            <a:off x="838200" y="365125"/>
            <a:ext cx="10515600" cy="1325563"/>
          </a:xfrm>
        </p:spPr>
        <p:txBody>
          <a:bodyPr>
            <a:normAutofit/>
          </a:bodyPr>
          <a:lstStyle/>
          <a:p>
            <a:r>
              <a:rPr lang="en-US" b="1" dirty="0"/>
              <a:t>Connective tissue</a:t>
            </a:r>
            <a:endParaRPr lang="en-US" dirty="0"/>
          </a:p>
        </p:txBody>
      </p:sp>
      <p:sp>
        <p:nvSpPr>
          <p:cNvPr id="3" name="Content Placeholder 2">
            <a:extLst>
              <a:ext uri="{FF2B5EF4-FFF2-40B4-BE49-F238E27FC236}">
                <a16:creationId xmlns:a16="http://schemas.microsoft.com/office/drawing/2014/main" id="{70D82533-E18D-4AF7-ABA9-43BA94921BD0}"/>
              </a:ext>
            </a:extLst>
          </p:cNvPr>
          <p:cNvSpPr>
            <a:spLocks noGrp="1"/>
          </p:cNvSpPr>
          <p:nvPr>
            <p:ph idx="1"/>
          </p:nvPr>
        </p:nvSpPr>
        <p:spPr>
          <a:xfrm>
            <a:off x="838200" y="1825625"/>
            <a:ext cx="3797807" cy="4351338"/>
          </a:xfrm>
        </p:spPr>
        <p:txBody>
          <a:bodyPr>
            <a:normAutofit/>
          </a:bodyPr>
          <a:lstStyle/>
          <a:p>
            <a:r>
              <a:rPr lang="en-US" sz="2000" dirty="0"/>
              <a:t>The four main classes of connective tissue are:</a:t>
            </a:r>
          </a:p>
          <a:p>
            <a:pPr marL="457200" lvl="1" indent="0">
              <a:buNone/>
            </a:pPr>
            <a:r>
              <a:rPr lang="en-US" sz="2000" b="1" dirty="0"/>
              <a:t>1. </a:t>
            </a:r>
            <a:r>
              <a:rPr lang="en-US" sz="2000" i="1" dirty="0"/>
              <a:t>Connective tissue proper</a:t>
            </a:r>
          </a:p>
          <a:p>
            <a:pPr marL="457200" lvl="1" indent="0">
              <a:buNone/>
            </a:pPr>
            <a:r>
              <a:rPr lang="en-US" sz="2000" b="1" dirty="0"/>
              <a:t>2. </a:t>
            </a:r>
            <a:r>
              <a:rPr lang="en-US" sz="2000" i="1" dirty="0"/>
              <a:t>Cartilage</a:t>
            </a:r>
          </a:p>
          <a:p>
            <a:pPr marL="457200" lvl="1" indent="0">
              <a:buNone/>
            </a:pPr>
            <a:r>
              <a:rPr lang="en-US" sz="2000" b="1" dirty="0"/>
              <a:t>3. </a:t>
            </a:r>
            <a:r>
              <a:rPr lang="en-US" sz="2000" i="1" dirty="0"/>
              <a:t>Bone tissue</a:t>
            </a:r>
          </a:p>
          <a:p>
            <a:pPr marL="457200" lvl="1" indent="0">
              <a:buNone/>
            </a:pPr>
            <a:r>
              <a:rPr lang="en-US" sz="2000" b="1" dirty="0"/>
              <a:t>4. </a:t>
            </a:r>
            <a:r>
              <a:rPr lang="en-US" sz="2000" i="1" dirty="0"/>
              <a:t>Blood</a:t>
            </a:r>
          </a:p>
          <a:p>
            <a:pPr marL="457200" lvl="1" indent="0">
              <a:buNone/>
            </a:pPr>
            <a:endParaRPr lang="en-US" sz="2000" i="1" dirty="0"/>
          </a:p>
          <a:p>
            <a:pPr marL="457200" lvl="1" indent="0">
              <a:buNone/>
            </a:pPr>
            <a:endParaRPr lang="en-US" sz="2000" i="1" dirty="0"/>
          </a:p>
          <a:p>
            <a:pPr marL="457200" lvl="1" indent="0">
              <a:buNone/>
            </a:pPr>
            <a:r>
              <a:rPr lang="en-US" sz="2000" i="1" dirty="0"/>
              <a:t>Connective tissue is most diverse and abundant type of tissue. </a:t>
            </a:r>
          </a:p>
          <a:p>
            <a:pPr marL="457200" lvl="1" indent="0">
              <a:buNone/>
            </a:pPr>
            <a:endParaRPr lang="en-US" sz="2000" dirty="0"/>
          </a:p>
        </p:txBody>
      </p:sp>
      <p:pic>
        <p:nvPicPr>
          <p:cNvPr id="5" name="Picture 4" descr="A close up of a logo&#10;&#10;Description automatically generated">
            <a:extLst>
              <a:ext uri="{FF2B5EF4-FFF2-40B4-BE49-F238E27FC236}">
                <a16:creationId xmlns:a16="http://schemas.microsoft.com/office/drawing/2014/main" id="{65AE9BEA-2AAC-4F74-8E94-BB36AC88BD3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 b="2075"/>
          <a:stretch/>
        </p:blipFill>
        <p:spPr>
          <a:xfrm>
            <a:off x="5120640" y="1904281"/>
            <a:ext cx="6233160" cy="4272681"/>
          </a:xfrm>
          <a:prstGeom prst="rect">
            <a:avLst/>
          </a:prstGeom>
        </p:spPr>
      </p:pic>
    </p:spTree>
    <p:extLst>
      <p:ext uri="{BB962C8B-B14F-4D97-AF65-F5344CB8AC3E}">
        <p14:creationId xmlns:p14="http://schemas.microsoft.com/office/powerpoint/2010/main" val="2849798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close up of a newspaper&#10;&#10;Description automatically generated">
            <a:extLst>
              <a:ext uri="{FF2B5EF4-FFF2-40B4-BE49-F238E27FC236}">
                <a16:creationId xmlns:a16="http://schemas.microsoft.com/office/drawing/2014/main" id="{D87C6926-B854-4D6D-A1C8-9ED913E27FD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557" b="52917"/>
          <a:stretch/>
        </p:blipFill>
        <p:spPr>
          <a:xfrm>
            <a:off x="1857215" y="643467"/>
            <a:ext cx="8477569" cy="5571066"/>
          </a:xfrm>
          <a:prstGeom prst="rect">
            <a:avLst/>
          </a:prstGeom>
        </p:spPr>
      </p:pic>
    </p:spTree>
    <p:extLst>
      <p:ext uri="{BB962C8B-B14F-4D97-AF65-F5344CB8AC3E}">
        <p14:creationId xmlns:p14="http://schemas.microsoft.com/office/powerpoint/2010/main" val="4229623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4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44434D2-6B01-412F-B3E8-4E1AFB9F3113}"/>
              </a:ext>
            </a:extLst>
          </p:cNvPr>
          <p:cNvPicPr>
            <a:picLocks noChangeAspect="1"/>
          </p:cNvPicPr>
          <p:nvPr/>
        </p:nvPicPr>
        <p:blipFill>
          <a:blip r:embed="rId2"/>
          <a:stretch>
            <a:fillRect/>
          </a:stretch>
        </p:blipFill>
        <p:spPr>
          <a:xfrm>
            <a:off x="2885010" y="643467"/>
            <a:ext cx="6421979" cy="5571066"/>
          </a:xfrm>
          <a:prstGeom prst="rect">
            <a:avLst/>
          </a:prstGeom>
        </p:spPr>
      </p:pic>
    </p:spTree>
    <p:extLst>
      <p:ext uri="{BB962C8B-B14F-4D97-AF65-F5344CB8AC3E}">
        <p14:creationId xmlns:p14="http://schemas.microsoft.com/office/powerpoint/2010/main" val="3748399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5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EF1CC8F8-FB08-4857-99B8-EA236BF0A2CD}"/>
              </a:ext>
            </a:extLst>
          </p:cNvPr>
          <p:cNvPicPr>
            <a:picLocks noGrp="1" noChangeAspect="1"/>
          </p:cNvPicPr>
          <p:nvPr>
            <p:ph idx="1"/>
          </p:nvPr>
        </p:nvPicPr>
        <p:blipFill>
          <a:blip r:embed="rId2"/>
          <a:stretch>
            <a:fillRect/>
          </a:stretch>
        </p:blipFill>
        <p:spPr>
          <a:xfrm>
            <a:off x="3239043" y="643467"/>
            <a:ext cx="5713914" cy="5571066"/>
          </a:xfrm>
          <a:prstGeom prst="rect">
            <a:avLst/>
          </a:prstGeom>
        </p:spPr>
      </p:pic>
    </p:spTree>
    <p:extLst>
      <p:ext uri="{BB962C8B-B14F-4D97-AF65-F5344CB8AC3E}">
        <p14:creationId xmlns:p14="http://schemas.microsoft.com/office/powerpoint/2010/main" val="856671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E8E9-6DF6-4E00-80CD-67DF871195FD}"/>
              </a:ext>
            </a:extLst>
          </p:cNvPr>
          <p:cNvSpPr>
            <a:spLocks noGrp="1"/>
          </p:cNvSpPr>
          <p:nvPr>
            <p:ph type="title"/>
          </p:nvPr>
        </p:nvSpPr>
        <p:spPr>
          <a:xfrm>
            <a:off x="648929" y="629266"/>
            <a:ext cx="3651467" cy="1676603"/>
          </a:xfrm>
        </p:spPr>
        <p:txBody>
          <a:bodyPr>
            <a:normAutofit/>
          </a:bodyPr>
          <a:lstStyle/>
          <a:p>
            <a:r>
              <a:rPr lang="en-US" sz="3400" b="1"/>
              <a:t>Special Characteristics of Connective Tissues</a:t>
            </a:r>
          </a:p>
        </p:txBody>
      </p:sp>
      <p:sp>
        <p:nvSpPr>
          <p:cNvPr id="3" name="Content Placeholder 2">
            <a:extLst>
              <a:ext uri="{FF2B5EF4-FFF2-40B4-BE49-F238E27FC236}">
                <a16:creationId xmlns:a16="http://schemas.microsoft.com/office/drawing/2014/main" id="{F54AC3FE-439C-4850-82DF-4CF5842A3B95}"/>
              </a:ext>
            </a:extLst>
          </p:cNvPr>
          <p:cNvSpPr>
            <a:spLocks noGrp="1"/>
          </p:cNvSpPr>
          <p:nvPr>
            <p:ph idx="1"/>
          </p:nvPr>
        </p:nvSpPr>
        <p:spPr>
          <a:xfrm>
            <a:off x="648931" y="2438400"/>
            <a:ext cx="3651466" cy="3785419"/>
          </a:xfrm>
        </p:spPr>
        <p:txBody>
          <a:bodyPr>
            <a:normAutofit/>
          </a:bodyPr>
          <a:lstStyle/>
          <a:p>
            <a:pPr marL="0" indent="0">
              <a:buNone/>
            </a:pPr>
            <a:r>
              <a:rPr lang="en-US" sz="2400" b="1" dirty="0"/>
              <a:t>1. Relatively few cells, lots of extracellular matrix. </a:t>
            </a:r>
          </a:p>
          <a:p>
            <a:r>
              <a:rPr lang="en-US" sz="2400" dirty="0"/>
              <a:t>The cells of connective tissues are separated from one another by a large amount of extracellular material called the </a:t>
            </a:r>
            <a:r>
              <a:rPr lang="en-US" sz="2400" b="1" dirty="0"/>
              <a:t>extracellular matrix.</a:t>
            </a:r>
            <a:endParaRPr lang="en-US" sz="2400" dirty="0"/>
          </a:p>
        </p:txBody>
      </p:sp>
      <p:pic>
        <p:nvPicPr>
          <p:cNvPr id="4" name="Content Placeholder 3">
            <a:extLst>
              <a:ext uri="{FF2B5EF4-FFF2-40B4-BE49-F238E27FC236}">
                <a16:creationId xmlns:a16="http://schemas.microsoft.com/office/drawing/2014/main" id="{3AD74F9D-C6C3-4EB8-B75C-F209C95609D0}"/>
              </a:ext>
            </a:extLst>
          </p:cNvPr>
          <p:cNvPicPr>
            <a:picLocks noChangeAspect="1"/>
          </p:cNvPicPr>
          <p:nvPr/>
        </p:nvPicPr>
        <p:blipFill rotWithShape="1">
          <a:blip r:embed="rId2"/>
          <a:srcRect t="1037" r="-2" b="-2"/>
          <a:stretch/>
        </p:blipFill>
        <p:spPr>
          <a:xfrm>
            <a:off x="4639056" y="10"/>
            <a:ext cx="7552944" cy="6857990"/>
          </a:xfrm>
          <a:prstGeom prst="rect">
            <a:avLst/>
          </a:prstGeom>
          <a:effectLst/>
        </p:spPr>
      </p:pic>
    </p:spTree>
    <p:extLst>
      <p:ext uri="{BB962C8B-B14F-4D97-AF65-F5344CB8AC3E}">
        <p14:creationId xmlns:p14="http://schemas.microsoft.com/office/powerpoint/2010/main" val="2189933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E8E9-6DF6-4E00-80CD-67DF871195FD}"/>
              </a:ext>
            </a:extLst>
          </p:cNvPr>
          <p:cNvSpPr>
            <a:spLocks noGrp="1"/>
          </p:cNvSpPr>
          <p:nvPr>
            <p:ph type="title"/>
          </p:nvPr>
        </p:nvSpPr>
        <p:spPr>
          <a:xfrm>
            <a:off x="579260" y="240338"/>
            <a:ext cx="3651467" cy="1676603"/>
          </a:xfrm>
        </p:spPr>
        <p:txBody>
          <a:bodyPr>
            <a:normAutofit/>
          </a:bodyPr>
          <a:lstStyle/>
          <a:p>
            <a:pPr algn="ctr"/>
            <a:r>
              <a:rPr lang="en-US" sz="2400" b="1" dirty="0"/>
              <a:t>Special Characteristics of Connective Tissues: </a:t>
            </a:r>
            <a:r>
              <a:rPr lang="en-US" sz="3100" b="1" i="1" u="sng" dirty="0"/>
              <a:t>Extracellular matrix </a:t>
            </a:r>
          </a:p>
        </p:txBody>
      </p:sp>
      <p:sp>
        <p:nvSpPr>
          <p:cNvPr id="3" name="Content Placeholder 2">
            <a:extLst>
              <a:ext uri="{FF2B5EF4-FFF2-40B4-BE49-F238E27FC236}">
                <a16:creationId xmlns:a16="http://schemas.microsoft.com/office/drawing/2014/main" id="{F54AC3FE-439C-4850-82DF-4CF5842A3B95}"/>
              </a:ext>
            </a:extLst>
          </p:cNvPr>
          <p:cNvSpPr>
            <a:spLocks noGrp="1"/>
          </p:cNvSpPr>
          <p:nvPr>
            <p:ph idx="1"/>
          </p:nvPr>
        </p:nvSpPr>
        <p:spPr>
          <a:xfrm>
            <a:off x="648931" y="2438400"/>
            <a:ext cx="3651466" cy="3785419"/>
          </a:xfrm>
        </p:spPr>
        <p:txBody>
          <a:bodyPr>
            <a:normAutofit fontScale="92500" lnSpcReduction="10000"/>
          </a:bodyPr>
          <a:lstStyle/>
          <a:p>
            <a:pPr marL="0" indent="0">
              <a:buNone/>
            </a:pPr>
            <a:r>
              <a:rPr lang="en-US" b="1" dirty="0"/>
              <a:t>Extracellular matrix is composed of </a:t>
            </a:r>
          </a:p>
          <a:p>
            <a:r>
              <a:rPr lang="en-US" b="1" dirty="0"/>
              <a:t>ground substance </a:t>
            </a:r>
          </a:p>
          <a:p>
            <a:r>
              <a:rPr lang="en-US" b="1" dirty="0"/>
              <a:t>protein fibers</a:t>
            </a:r>
          </a:p>
          <a:p>
            <a:endParaRPr lang="en-US" b="1" dirty="0"/>
          </a:p>
          <a:p>
            <a:pPr marL="0" indent="0">
              <a:buNone/>
            </a:pPr>
            <a:r>
              <a:rPr lang="en-US" dirty="0"/>
              <a:t>The extracellular matrix is produced by the primary cell types for that specific connective tissue type.  </a:t>
            </a:r>
          </a:p>
        </p:txBody>
      </p:sp>
      <p:pic>
        <p:nvPicPr>
          <p:cNvPr id="4" name="Content Placeholder 3">
            <a:extLst>
              <a:ext uri="{FF2B5EF4-FFF2-40B4-BE49-F238E27FC236}">
                <a16:creationId xmlns:a16="http://schemas.microsoft.com/office/drawing/2014/main" id="{DEF808B3-3C4D-4CE3-9171-D7B20088C159}"/>
              </a:ext>
            </a:extLst>
          </p:cNvPr>
          <p:cNvPicPr>
            <a:picLocks noChangeAspect="1"/>
          </p:cNvPicPr>
          <p:nvPr/>
        </p:nvPicPr>
        <p:blipFill rotWithShape="1">
          <a:blip r:embed="rId2"/>
          <a:srcRect t="1037" r="-2" b="-2"/>
          <a:stretch/>
        </p:blipFill>
        <p:spPr>
          <a:xfrm>
            <a:off x="4639056" y="10"/>
            <a:ext cx="7552944" cy="6857990"/>
          </a:xfrm>
          <a:prstGeom prst="rect">
            <a:avLst/>
          </a:prstGeom>
          <a:effectLst/>
        </p:spPr>
      </p:pic>
      <p:sp>
        <p:nvSpPr>
          <p:cNvPr id="5" name="Rectangle: Rounded Corners 4">
            <a:extLst>
              <a:ext uri="{FF2B5EF4-FFF2-40B4-BE49-F238E27FC236}">
                <a16:creationId xmlns:a16="http://schemas.microsoft.com/office/drawing/2014/main" id="{D1DF2460-2C16-4B4F-ADFC-5CB496272FF3}"/>
              </a:ext>
            </a:extLst>
          </p:cNvPr>
          <p:cNvSpPr/>
          <p:nvPr/>
        </p:nvSpPr>
        <p:spPr>
          <a:xfrm>
            <a:off x="10422521" y="0"/>
            <a:ext cx="1769477" cy="629266"/>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70889B5-45B7-4789-AC5A-F9CCE0C8934A}"/>
              </a:ext>
            </a:extLst>
          </p:cNvPr>
          <p:cNvSpPr/>
          <p:nvPr/>
        </p:nvSpPr>
        <p:spPr>
          <a:xfrm>
            <a:off x="10422522" y="629266"/>
            <a:ext cx="1769478" cy="1809134"/>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054F5F85-F9CF-4704-8BA4-2F625D4B14CB}"/>
              </a:ext>
            </a:extLst>
          </p:cNvPr>
          <p:cNvSpPr/>
          <p:nvPr/>
        </p:nvSpPr>
        <p:spPr>
          <a:xfrm>
            <a:off x="10513961" y="670703"/>
            <a:ext cx="1590953" cy="39174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A0DA849-662D-465B-B247-B7F301CCDCDC}"/>
              </a:ext>
            </a:extLst>
          </p:cNvPr>
          <p:cNvSpPr/>
          <p:nvPr/>
        </p:nvSpPr>
        <p:spPr>
          <a:xfrm>
            <a:off x="10513961" y="1105990"/>
            <a:ext cx="789765" cy="313508"/>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Rounded Corners 8">
            <a:extLst>
              <a:ext uri="{FF2B5EF4-FFF2-40B4-BE49-F238E27FC236}">
                <a16:creationId xmlns:a16="http://schemas.microsoft.com/office/drawing/2014/main" id="{7E0CC8CB-9C53-4B4D-B615-4FEC43A9AAAD}"/>
              </a:ext>
            </a:extLst>
          </p:cNvPr>
          <p:cNvSpPr/>
          <p:nvPr/>
        </p:nvSpPr>
        <p:spPr>
          <a:xfrm>
            <a:off x="941372" y="3629024"/>
            <a:ext cx="2071794" cy="3873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D2A0EAE1-5651-44D2-9453-2F16931B5985}"/>
              </a:ext>
            </a:extLst>
          </p:cNvPr>
          <p:cNvSpPr/>
          <p:nvPr/>
        </p:nvSpPr>
        <p:spPr>
          <a:xfrm>
            <a:off x="920420" y="3206804"/>
            <a:ext cx="2596950" cy="387383"/>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33681948-4AA6-4AF0-B377-D525D3BB744D}"/>
              </a:ext>
            </a:extLst>
          </p:cNvPr>
          <p:cNvSpPr/>
          <p:nvPr/>
        </p:nvSpPr>
        <p:spPr>
          <a:xfrm>
            <a:off x="683766" y="2373234"/>
            <a:ext cx="2773540" cy="387383"/>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9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9E8E9-6DF6-4E00-80CD-67DF871195FD}"/>
              </a:ext>
            </a:extLst>
          </p:cNvPr>
          <p:cNvSpPr>
            <a:spLocks noGrp="1"/>
          </p:cNvSpPr>
          <p:nvPr>
            <p:ph type="title"/>
          </p:nvPr>
        </p:nvSpPr>
        <p:spPr>
          <a:xfrm>
            <a:off x="87086" y="365125"/>
            <a:ext cx="5923084" cy="2073275"/>
          </a:xfrm>
        </p:spPr>
        <p:txBody>
          <a:bodyPr>
            <a:normAutofit fontScale="90000"/>
          </a:bodyPr>
          <a:lstStyle/>
          <a:p>
            <a:pPr algn="ctr"/>
            <a:r>
              <a:rPr lang="en-US" sz="3600" b="1" dirty="0"/>
              <a:t>Special Characteristics of Connective Tissues: </a:t>
            </a:r>
            <a:br>
              <a:rPr lang="en-US" sz="3600" b="1" dirty="0"/>
            </a:br>
            <a:r>
              <a:rPr lang="en-US" b="1" dirty="0">
                <a:solidFill>
                  <a:srgbClr val="FF0000"/>
                </a:solidFill>
              </a:rPr>
              <a:t>Extracellular Matrix – Ground Substance </a:t>
            </a:r>
          </a:p>
        </p:txBody>
      </p:sp>
      <p:sp>
        <p:nvSpPr>
          <p:cNvPr id="3" name="Content Placeholder 2">
            <a:extLst>
              <a:ext uri="{FF2B5EF4-FFF2-40B4-BE49-F238E27FC236}">
                <a16:creationId xmlns:a16="http://schemas.microsoft.com/office/drawing/2014/main" id="{F54AC3FE-439C-4850-82DF-4CF5842A3B95}"/>
              </a:ext>
            </a:extLst>
          </p:cNvPr>
          <p:cNvSpPr>
            <a:spLocks noGrp="1"/>
          </p:cNvSpPr>
          <p:nvPr>
            <p:ph idx="1"/>
          </p:nvPr>
        </p:nvSpPr>
        <p:spPr>
          <a:xfrm>
            <a:off x="1068161" y="2759075"/>
            <a:ext cx="4171950" cy="3733800"/>
          </a:xfrm>
        </p:spPr>
        <p:txBody>
          <a:bodyPr>
            <a:normAutofit lnSpcReduction="10000"/>
          </a:bodyPr>
          <a:lstStyle/>
          <a:p>
            <a:r>
              <a:rPr lang="en-US" dirty="0"/>
              <a:t>The ground substance varies for each class of connective tissue. </a:t>
            </a:r>
          </a:p>
          <a:p>
            <a:r>
              <a:rPr lang="en-US" dirty="0"/>
              <a:t>In many, it is a soft, gel-like substance that holds tissue fluid. </a:t>
            </a:r>
          </a:p>
          <a:p>
            <a:r>
              <a:rPr lang="en-US" dirty="0"/>
              <a:t>In bone, it is hard—calcified by inorganic calcium salts. </a:t>
            </a:r>
          </a:p>
        </p:txBody>
      </p:sp>
      <p:pic>
        <p:nvPicPr>
          <p:cNvPr id="10" name="Picture 9">
            <a:extLst>
              <a:ext uri="{FF2B5EF4-FFF2-40B4-BE49-F238E27FC236}">
                <a16:creationId xmlns:a16="http://schemas.microsoft.com/office/drawing/2014/main" id="{8D1EA1A4-9600-437E-AFB0-CE38550EF81D}"/>
              </a:ext>
            </a:extLst>
          </p:cNvPr>
          <p:cNvPicPr>
            <a:picLocks noChangeAspect="1"/>
          </p:cNvPicPr>
          <p:nvPr/>
        </p:nvPicPr>
        <p:blipFill rotWithShape="1">
          <a:blip r:embed="rId2"/>
          <a:srcRect l="20652"/>
          <a:stretch/>
        </p:blipFill>
        <p:spPr>
          <a:xfrm>
            <a:off x="6181830" y="0"/>
            <a:ext cx="5923084" cy="6858000"/>
          </a:xfrm>
          <a:prstGeom prst="rect">
            <a:avLst/>
          </a:prstGeom>
        </p:spPr>
      </p:pic>
    </p:spTree>
    <p:extLst>
      <p:ext uri="{BB962C8B-B14F-4D97-AF65-F5344CB8AC3E}">
        <p14:creationId xmlns:p14="http://schemas.microsoft.com/office/powerpoint/2010/main" val="3452714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3218B-02FA-425A-8588-82EFC5ED639A}"/>
              </a:ext>
            </a:extLst>
          </p:cNvPr>
          <p:cNvSpPr>
            <a:spLocks noGrp="1"/>
          </p:cNvSpPr>
          <p:nvPr>
            <p:ph type="title"/>
          </p:nvPr>
        </p:nvSpPr>
        <p:spPr>
          <a:xfrm>
            <a:off x="6417733" y="490537"/>
            <a:ext cx="5291663" cy="1628775"/>
          </a:xfrm>
        </p:spPr>
        <p:txBody>
          <a:bodyPr anchor="b">
            <a:normAutofit/>
          </a:bodyPr>
          <a:lstStyle/>
          <a:p>
            <a:r>
              <a:rPr lang="en-US" sz="4000" b="1" dirty="0"/>
              <a:t>EPITHELIUM</a:t>
            </a:r>
            <a:endParaRPr lang="en-US" sz="4000" dirty="0"/>
          </a:p>
        </p:txBody>
      </p:sp>
      <p:pic>
        <p:nvPicPr>
          <p:cNvPr id="6" name="Picture 5" descr="A close up of a girl&#10;&#10;Description automatically generated">
            <a:extLst>
              <a:ext uri="{FF2B5EF4-FFF2-40B4-BE49-F238E27FC236}">
                <a16:creationId xmlns:a16="http://schemas.microsoft.com/office/drawing/2014/main" id="{EF71388C-AD82-411F-A8B5-281080C1014E}"/>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11090"/>
          <a:stretch/>
        </p:blipFill>
        <p:spPr>
          <a:xfrm>
            <a:off x="2" y="1587"/>
            <a:ext cx="6095999" cy="6856413"/>
          </a:xfrm>
          <a:custGeom>
            <a:avLst/>
            <a:gdLst>
              <a:gd name="connsiteX0" fmla="*/ 0 w 6649908"/>
              <a:gd name="connsiteY0" fmla="*/ 0 h 6856413"/>
              <a:gd name="connsiteX1" fmla="*/ 6559859 w 6649908"/>
              <a:gd name="connsiteY1" fmla="*/ 0 h 6856413"/>
              <a:gd name="connsiteX2" fmla="*/ 6572145 w 6649908"/>
              <a:gd name="connsiteY2" fmla="*/ 79394 h 6856413"/>
              <a:gd name="connsiteX3" fmla="*/ 6528796 w 6649908"/>
              <a:gd name="connsiteY3" fmla="*/ 6624522 h 6856413"/>
              <a:gd name="connsiteX4" fmla="*/ 6564680 w 6649908"/>
              <a:gd name="connsiteY4" fmla="*/ 6856413 h 6856413"/>
              <a:gd name="connsiteX5" fmla="*/ 0 w 6649908"/>
              <a:gd name="connsiteY5" fmla="*/ 6856413 h 685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B004941E-341A-4E30-8645-82EDFB73B7DF}"/>
              </a:ext>
            </a:extLst>
          </p:cNvPr>
          <p:cNvSpPr>
            <a:spLocks noGrp="1"/>
          </p:cNvSpPr>
          <p:nvPr>
            <p:ph idx="1"/>
          </p:nvPr>
        </p:nvSpPr>
        <p:spPr>
          <a:xfrm>
            <a:off x="6417734" y="2614612"/>
            <a:ext cx="5291663" cy="3752849"/>
          </a:xfrm>
        </p:spPr>
        <p:txBody>
          <a:bodyPr>
            <a:normAutofit lnSpcReduction="10000"/>
          </a:bodyPr>
          <a:lstStyle/>
          <a:p>
            <a:r>
              <a:rPr lang="en-US" sz="1800" i="1" dirty="0"/>
              <a:t>Covering and lining </a:t>
            </a:r>
          </a:p>
          <a:p>
            <a:pPr lvl="1"/>
            <a:endParaRPr lang="en-US" sz="1800" dirty="0"/>
          </a:p>
          <a:p>
            <a:r>
              <a:rPr lang="en-US" sz="1400" dirty="0"/>
              <a:t>Epithelia occur at the boundary between two different environments.</a:t>
            </a:r>
          </a:p>
          <a:p>
            <a:r>
              <a:rPr lang="en-US" sz="1400" dirty="0"/>
              <a:t>The epidermis of the skin, for example, lies between the inside and the outside of the body. </a:t>
            </a:r>
          </a:p>
          <a:p>
            <a:pPr lvl="1"/>
            <a:r>
              <a:rPr lang="en-US" sz="1800" i="1" dirty="0"/>
              <a:t>Covers the body</a:t>
            </a:r>
          </a:p>
          <a:p>
            <a:pPr lvl="1"/>
            <a:r>
              <a:rPr lang="en-US" sz="1800" i="1" dirty="0"/>
              <a:t>C</a:t>
            </a:r>
            <a:r>
              <a:rPr lang="en-US" sz="1800" dirty="0"/>
              <a:t>overs the outer and inner surfaces of most body organs</a:t>
            </a:r>
          </a:p>
          <a:p>
            <a:pPr lvl="1"/>
            <a:r>
              <a:rPr lang="en-US" sz="1800" dirty="0"/>
              <a:t>Outer layer of the skin</a:t>
            </a:r>
          </a:p>
          <a:p>
            <a:pPr lvl="1"/>
            <a:r>
              <a:rPr lang="en-US" sz="1800" dirty="0"/>
              <a:t>Inner lining of all hollow viscera, such as the stomach and respiratory tubes</a:t>
            </a:r>
          </a:p>
          <a:p>
            <a:pPr lvl="1"/>
            <a:r>
              <a:rPr lang="en-US" sz="1800" dirty="0"/>
              <a:t>Lining of cavities</a:t>
            </a:r>
          </a:p>
          <a:p>
            <a:pPr lvl="1"/>
            <a:r>
              <a:rPr lang="en-US" sz="1800" dirty="0"/>
              <a:t>Lining of all blood vessels</a:t>
            </a:r>
          </a:p>
          <a:p>
            <a:pPr marL="0" indent="0">
              <a:buNone/>
            </a:pPr>
            <a:endParaRPr lang="en-US" sz="1800" dirty="0"/>
          </a:p>
        </p:txBody>
      </p:sp>
    </p:spTree>
    <p:extLst>
      <p:ext uri="{BB962C8B-B14F-4D97-AF65-F5344CB8AC3E}">
        <p14:creationId xmlns:p14="http://schemas.microsoft.com/office/powerpoint/2010/main" val="1224547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60FCA6E-0894-46CD-BD49-5955A51E0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1955" y="5346696"/>
            <a:ext cx="5360045" cy="1511304"/>
          </a:xfrm>
          <a:custGeom>
            <a:avLst/>
            <a:gdLst>
              <a:gd name="connsiteX0" fmla="*/ 4545473 w 5360045"/>
              <a:gd name="connsiteY0" fmla="*/ 0 h 1511304"/>
              <a:gd name="connsiteX1" fmla="*/ 5360045 w 5360045"/>
              <a:gd name="connsiteY1" fmla="*/ 0 h 1511304"/>
              <a:gd name="connsiteX2" fmla="*/ 5360045 w 5360045"/>
              <a:gd name="connsiteY2" fmla="*/ 1046730 h 1511304"/>
              <a:gd name="connsiteX3" fmla="*/ 5360045 w 5360045"/>
              <a:gd name="connsiteY3" fmla="*/ 1508760 h 1511304"/>
              <a:gd name="connsiteX4" fmla="*/ 5360045 w 5360045"/>
              <a:gd name="connsiteY4" fmla="*/ 1511304 h 1511304"/>
              <a:gd name="connsiteX5" fmla="*/ 4545474 w 5360045"/>
              <a:gd name="connsiteY5" fmla="*/ 1511304 h 1511304"/>
              <a:gd name="connsiteX6" fmla="*/ 2525897 w 5360045"/>
              <a:gd name="connsiteY6" fmla="*/ 1511304 h 1511304"/>
              <a:gd name="connsiteX7" fmla="*/ 0 w 5360045"/>
              <a:gd name="connsiteY7" fmla="*/ 1511304 h 1511304"/>
              <a:gd name="connsiteX8" fmla="*/ 697617 w 5360045"/>
              <a:gd name="connsiteY8" fmla="*/ 3 h 1511304"/>
              <a:gd name="connsiteX9" fmla="*/ 4545473 w 5360045"/>
              <a:gd name="connsiteY9" fmla="*/ 3 h 151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0045" h="1511304">
                <a:moveTo>
                  <a:pt x="4545473" y="0"/>
                </a:moveTo>
                <a:lnTo>
                  <a:pt x="5360045" y="0"/>
                </a:lnTo>
                <a:lnTo>
                  <a:pt x="5360045" y="1046730"/>
                </a:lnTo>
                <a:lnTo>
                  <a:pt x="5360045" y="1508760"/>
                </a:lnTo>
                <a:lnTo>
                  <a:pt x="5360045" y="1511304"/>
                </a:lnTo>
                <a:lnTo>
                  <a:pt x="4545474" y="1511304"/>
                </a:lnTo>
                <a:lnTo>
                  <a:pt x="2525897" y="1511304"/>
                </a:lnTo>
                <a:lnTo>
                  <a:pt x="0" y="1511304"/>
                </a:lnTo>
                <a:lnTo>
                  <a:pt x="697617" y="3"/>
                </a:lnTo>
                <a:lnTo>
                  <a:pt x="4545473" y="3"/>
                </a:lnTo>
                <a:close/>
              </a:path>
            </a:pathLst>
          </a:custGeom>
          <a:solidFill>
            <a:srgbClr val="404040">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E78C6E4B-A1F1-4B6C-97EC-BE997495D6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46694"/>
            <a:ext cx="7346605" cy="1511306"/>
          </a:xfrm>
          <a:custGeom>
            <a:avLst/>
            <a:gdLst>
              <a:gd name="connsiteX0" fmla="*/ 0 w 7346605"/>
              <a:gd name="connsiteY0" fmla="*/ 0 h 1511306"/>
              <a:gd name="connsiteX1" fmla="*/ 239486 w 7346605"/>
              <a:gd name="connsiteY1" fmla="*/ 0 h 1511306"/>
              <a:gd name="connsiteX2" fmla="*/ 1209568 w 7346605"/>
              <a:gd name="connsiteY2" fmla="*/ 0 h 1511306"/>
              <a:gd name="connsiteX3" fmla="*/ 2405743 w 7346605"/>
              <a:gd name="connsiteY3" fmla="*/ 0 h 1511306"/>
              <a:gd name="connsiteX4" fmla="*/ 2405743 w 7346605"/>
              <a:gd name="connsiteY4" fmla="*/ 2544 h 1511306"/>
              <a:gd name="connsiteX5" fmla="*/ 2801131 w 7346605"/>
              <a:gd name="connsiteY5" fmla="*/ 2544 h 1511306"/>
              <a:gd name="connsiteX6" fmla="*/ 2801131 w 7346605"/>
              <a:gd name="connsiteY6" fmla="*/ 0 h 1511306"/>
              <a:gd name="connsiteX7" fmla="*/ 7346605 w 7346605"/>
              <a:gd name="connsiteY7" fmla="*/ 0 h 1511306"/>
              <a:gd name="connsiteX8" fmla="*/ 6648988 w 7346605"/>
              <a:gd name="connsiteY8" fmla="*/ 1511301 h 1511306"/>
              <a:gd name="connsiteX9" fmla="*/ 2801132 w 7346605"/>
              <a:gd name="connsiteY9" fmla="*/ 1511301 h 1511306"/>
              <a:gd name="connsiteX10" fmla="*/ 2801132 w 7346605"/>
              <a:gd name="connsiteY10" fmla="*/ 1511304 h 1511306"/>
              <a:gd name="connsiteX11" fmla="*/ 2405743 w 7346605"/>
              <a:gd name="connsiteY11" fmla="*/ 1511304 h 1511306"/>
              <a:gd name="connsiteX12" fmla="*/ 2405743 w 7346605"/>
              <a:gd name="connsiteY12" fmla="*/ 1511306 h 1511306"/>
              <a:gd name="connsiteX13" fmla="*/ 1333411 w 7346605"/>
              <a:gd name="connsiteY13" fmla="*/ 1511306 h 1511306"/>
              <a:gd name="connsiteX14" fmla="*/ 1219208 w 7346605"/>
              <a:gd name="connsiteY14" fmla="*/ 1511306 h 1511306"/>
              <a:gd name="connsiteX15" fmla="*/ 1209568 w 7346605"/>
              <a:gd name="connsiteY15" fmla="*/ 1511306 h 1511306"/>
              <a:gd name="connsiteX16" fmla="*/ 239486 w 7346605"/>
              <a:gd name="connsiteY16" fmla="*/ 1511306 h 1511306"/>
              <a:gd name="connsiteX17" fmla="*/ 0 w 7346605"/>
              <a:gd name="connsiteY17" fmla="*/ 1511306 h 1511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46605" h="1511306">
                <a:moveTo>
                  <a:pt x="0" y="0"/>
                </a:moveTo>
                <a:lnTo>
                  <a:pt x="239486" y="0"/>
                </a:lnTo>
                <a:lnTo>
                  <a:pt x="1209568" y="0"/>
                </a:lnTo>
                <a:lnTo>
                  <a:pt x="2405743" y="0"/>
                </a:lnTo>
                <a:lnTo>
                  <a:pt x="2405743" y="2544"/>
                </a:lnTo>
                <a:lnTo>
                  <a:pt x="2801131" y="2544"/>
                </a:lnTo>
                <a:lnTo>
                  <a:pt x="2801131" y="0"/>
                </a:lnTo>
                <a:lnTo>
                  <a:pt x="7346605" y="0"/>
                </a:lnTo>
                <a:lnTo>
                  <a:pt x="6648988" y="1511301"/>
                </a:lnTo>
                <a:lnTo>
                  <a:pt x="2801132" y="1511301"/>
                </a:lnTo>
                <a:lnTo>
                  <a:pt x="2801132" y="1511304"/>
                </a:lnTo>
                <a:lnTo>
                  <a:pt x="2405743" y="1511304"/>
                </a:lnTo>
                <a:lnTo>
                  <a:pt x="2405743" y="1511306"/>
                </a:lnTo>
                <a:lnTo>
                  <a:pt x="1333411" y="1511306"/>
                </a:lnTo>
                <a:lnTo>
                  <a:pt x="1219208" y="1511306"/>
                </a:lnTo>
                <a:lnTo>
                  <a:pt x="1209568" y="1511306"/>
                </a:lnTo>
                <a:lnTo>
                  <a:pt x="239486" y="1511306"/>
                </a:lnTo>
                <a:lnTo>
                  <a:pt x="0" y="1511306"/>
                </a:lnTo>
                <a:close/>
              </a:path>
            </a:pathLst>
          </a:cu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FBC618-322E-4439-BC4B-DE89E6B18E5A}"/>
              </a:ext>
            </a:extLst>
          </p:cNvPr>
          <p:cNvSpPr>
            <a:spLocks noGrp="1"/>
          </p:cNvSpPr>
          <p:nvPr>
            <p:ph type="title"/>
          </p:nvPr>
        </p:nvSpPr>
        <p:spPr>
          <a:xfrm>
            <a:off x="950121" y="5529884"/>
            <a:ext cx="5693783" cy="1096331"/>
          </a:xfrm>
        </p:spPr>
        <p:txBody>
          <a:bodyPr>
            <a:normAutofit/>
          </a:bodyPr>
          <a:lstStyle/>
          <a:p>
            <a:r>
              <a:rPr lang="en-US" sz="3400" b="1">
                <a:solidFill>
                  <a:srgbClr val="303030"/>
                </a:solidFill>
              </a:rPr>
              <a:t>Connective Tissue: </a:t>
            </a:r>
            <a:br>
              <a:rPr lang="en-US" sz="3400" b="1">
                <a:solidFill>
                  <a:srgbClr val="303030"/>
                </a:solidFill>
              </a:rPr>
            </a:br>
            <a:r>
              <a:rPr lang="en-US" sz="3400" b="1">
                <a:solidFill>
                  <a:srgbClr val="303030"/>
                </a:solidFill>
              </a:rPr>
              <a:t>Function of Ground Substance</a:t>
            </a:r>
            <a:endParaRPr lang="en-US" sz="3400">
              <a:solidFill>
                <a:srgbClr val="303030"/>
              </a:solidFill>
            </a:endParaRPr>
          </a:p>
        </p:txBody>
      </p:sp>
      <p:pic>
        <p:nvPicPr>
          <p:cNvPr id="5" name="Picture 4" descr="A close up of a map&#10;&#10;Description automatically generated">
            <a:extLst>
              <a:ext uri="{FF2B5EF4-FFF2-40B4-BE49-F238E27FC236}">
                <a16:creationId xmlns:a16="http://schemas.microsoft.com/office/drawing/2014/main" id="{7C4DEDC4-296E-4934-8EC3-0B6AD5CE0DB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69" r="-2" b="-2"/>
          <a:stretch/>
        </p:blipFill>
        <p:spPr>
          <a:xfrm>
            <a:off x="0" y="307015"/>
            <a:ext cx="7092654" cy="4861832"/>
          </a:xfrm>
          <a:prstGeom prst="rect">
            <a:avLst/>
          </a:prstGeom>
          <a:effectLst>
            <a:glow rad="63500">
              <a:schemeClr val="accent3">
                <a:satMod val="175000"/>
                <a:alpha val="40000"/>
              </a:schemeClr>
            </a:glow>
          </a:effectLst>
        </p:spPr>
      </p:pic>
      <p:sp>
        <p:nvSpPr>
          <p:cNvPr id="3" name="Content Placeholder 2">
            <a:extLst>
              <a:ext uri="{FF2B5EF4-FFF2-40B4-BE49-F238E27FC236}">
                <a16:creationId xmlns:a16="http://schemas.microsoft.com/office/drawing/2014/main" id="{761D683C-D6A3-4BC8-9066-431DD51EA98C}"/>
              </a:ext>
            </a:extLst>
          </p:cNvPr>
          <p:cNvSpPr>
            <a:spLocks noGrp="1"/>
          </p:cNvSpPr>
          <p:nvPr>
            <p:ph idx="1"/>
          </p:nvPr>
        </p:nvSpPr>
        <p:spPr>
          <a:xfrm>
            <a:off x="6981825" y="123825"/>
            <a:ext cx="4560931" cy="4861832"/>
          </a:xfrm>
        </p:spPr>
        <p:txBody>
          <a:bodyPr anchor="ctr">
            <a:normAutofit fontScale="92500" lnSpcReduction="10000"/>
          </a:bodyPr>
          <a:lstStyle/>
          <a:p>
            <a:r>
              <a:rPr lang="en-US" sz="2400" b="1" dirty="0"/>
              <a:t>The ground substance functions to…</a:t>
            </a:r>
          </a:p>
          <a:p>
            <a:pPr lvl="1"/>
            <a:r>
              <a:rPr lang="en-US" b="1" dirty="0"/>
              <a:t>cushion and protect body structures in connective tissue proper</a:t>
            </a:r>
          </a:p>
          <a:p>
            <a:pPr lvl="1"/>
            <a:r>
              <a:rPr lang="en-US" b="1" dirty="0"/>
              <a:t>withstand compressive stresses in cartilage</a:t>
            </a:r>
          </a:p>
          <a:p>
            <a:pPr lvl="1"/>
            <a:r>
              <a:rPr lang="en-US" b="1" dirty="0"/>
              <a:t>hold the tissue fluid that bathes all the cells in our body</a:t>
            </a:r>
          </a:p>
          <a:p>
            <a:pPr lvl="2"/>
            <a:r>
              <a:rPr lang="en-US" sz="2400" b="1" dirty="0"/>
              <a:t>EXCEPTION: In bone tissue, the secreted ground substance is embedded with calcified mineral salts, which make the matrix hard</a:t>
            </a:r>
          </a:p>
        </p:txBody>
      </p:sp>
    </p:spTree>
    <p:extLst>
      <p:ext uri="{BB962C8B-B14F-4D97-AF65-F5344CB8AC3E}">
        <p14:creationId xmlns:p14="http://schemas.microsoft.com/office/powerpoint/2010/main" val="21275655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7D28BA-79EC-47CA-921F-6DB6CDAD3E68}"/>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600" b="1"/>
              <a:t>Special Characteristics of Connective Tissues: Extracellular Matrix – Fibers</a:t>
            </a:r>
            <a:endParaRPr lang="en-US" sz="2600"/>
          </a:p>
        </p:txBody>
      </p:sp>
      <p:sp>
        <p:nvSpPr>
          <p:cNvPr id="3" name="Content Placeholder 2">
            <a:extLst>
              <a:ext uri="{FF2B5EF4-FFF2-40B4-BE49-F238E27FC236}">
                <a16:creationId xmlns:a16="http://schemas.microsoft.com/office/drawing/2014/main" id="{A4ECEDF3-9137-431D-8658-142DC46DFFE9}"/>
              </a:ext>
            </a:extLst>
          </p:cNvPr>
          <p:cNvSpPr>
            <a:spLocks noGrp="1"/>
          </p:cNvSpPr>
          <p:nvPr>
            <p:ph idx="1"/>
          </p:nvPr>
        </p:nvSpPr>
        <p:spPr>
          <a:xfrm>
            <a:off x="643468" y="2638043"/>
            <a:ext cx="3363974" cy="3415623"/>
          </a:xfrm>
        </p:spPr>
        <p:txBody>
          <a:bodyPr>
            <a:normAutofit/>
          </a:bodyPr>
          <a:lstStyle/>
          <a:p>
            <a:r>
              <a:rPr lang="en-US" sz="2000" dirty="0"/>
              <a:t>The fibrous portion of the matrix provides support for the connective tissue. </a:t>
            </a:r>
          </a:p>
          <a:p>
            <a:r>
              <a:rPr lang="en-US" sz="2000" dirty="0"/>
              <a:t>Three types of protein fibers are found in connective tissues: </a:t>
            </a:r>
          </a:p>
          <a:p>
            <a:pPr lvl="1"/>
            <a:r>
              <a:rPr lang="en-US" sz="2000" i="1" dirty="0"/>
              <a:t>Collagen Fibers</a:t>
            </a:r>
          </a:p>
          <a:p>
            <a:pPr lvl="1"/>
            <a:r>
              <a:rPr lang="en-US" sz="2000" i="1" dirty="0"/>
              <a:t>Reticular Fibers</a:t>
            </a:r>
          </a:p>
          <a:p>
            <a:pPr lvl="1"/>
            <a:r>
              <a:rPr lang="en-US" sz="2000" i="1" dirty="0"/>
              <a:t>Elastic Fibers </a:t>
            </a:r>
          </a:p>
        </p:txBody>
      </p:sp>
      <p:pic>
        <p:nvPicPr>
          <p:cNvPr id="4" name="Picture 3">
            <a:extLst>
              <a:ext uri="{FF2B5EF4-FFF2-40B4-BE49-F238E27FC236}">
                <a16:creationId xmlns:a16="http://schemas.microsoft.com/office/drawing/2014/main" id="{DFB71F18-6288-431F-9AF5-C7779FB6C228}"/>
              </a:ext>
            </a:extLst>
          </p:cNvPr>
          <p:cNvPicPr>
            <a:picLocks noChangeAspect="1"/>
          </p:cNvPicPr>
          <p:nvPr/>
        </p:nvPicPr>
        <p:blipFill rotWithShape="1">
          <a:blip r:embed="rId2"/>
          <a:srcRect l="20652"/>
          <a:stretch/>
        </p:blipFill>
        <p:spPr>
          <a:xfrm>
            <a:off x="5453991" y="158104"/>
            <a:ext cx="5728359" cy="6623695"/>
          </a:xfrm>
          <a:prstGeom prst="rect">
            <a:avLst/>
          </a:prstGeom>
        </p:spPr>
      </p:pic>
    </p:spTree>
    <p:extLst>
      <p:ext uri="{BB962C8B-B14F-4D97-AF65-F5344CB8AC3E}">
        <p14:creationId xmlns:p14="http://schemas.microsoft.com/office/powerpoint/2010/main" val="2402998581"/>
      </p:ext>
    </p:extLst>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video game&#10;&#10;Description automatically generated">
            <a:extLst>
              <a:ext uri="{FF2B5EF4-FFF2-40B4-BE49-F238E27FC236}">
                <a16:creationId xmlns:a16="http://schemas.microsoft.com/office/drawing/2014/main" id="{55A44750-F244-4839-8019-7B6ED68BB4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9796" y="643466"/>
            <a:ext cx="6732407" cy="5571067"/>
          </a:xfrm>
          <a:prstGeom prst="rect">
            <a:avLst/>
          </a:prstGeom>
        </p:spPr>
      </p:pic>
    </p:spTree>
    <p:extLst>
      <p:ext uri="{BB962C8B-B14F-4D97-AF65-F5344CB8AC3E}">
        <p14:creationId xmlns:p14="http://schemas.microsoft.com/office/powerpoint/2010/main" val="20716624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1089A7-0990-4664-BD1B-B2EA52EAFA30}"/>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dirty="0"/>
              <a:t>Special Characteristics of Connective Tissues: </a:t>
            </a:r>
            <a:r>
              <a:rPr lang="en-US" sz="2800" b="1" dirty="0">
                <a:solidFill>
                  <a:srgbClr val="FF0000"/>
                </a:solidFill>
              </a:rPr>
              <a:t>EMBRYONIC ORIGIN</a:t>
            </a:r>
            <a:endParaRPr lang="en-US" sz="2800" dirty="0">
              <a:solidFill>
                <a:srgbClr val="FF0000"/>
              </a:solidFill>
            </a:endParaRPr>
          </a:p>
        </p:txBody>
      </p:sp>
      <p:sp>
        <p:nvSpPr>
          <p:cNvPr id="3" name="Content Placeholder 2">
            <a:extLst>
              <a:ext uri="{FF2B5EF4-FFF2-40B4-BE49-F238E27FC236}">
                <a16:creationId xmlns:a16="http://schemas.microsoft.com/office/drawing/2014/main" id="{3AA4936D-0F75-451F-88DB-BE70E096BA2F}"/>
              </a:ext>
            </a:extLst>
          </p:cNvPr>
          <p:cNvSpPr>
            <a:spLocks noGrp="1"/>
          </p:cNvSpPr>
          <p:nvPr>
            <p:ph idx="1"/>
          </p:nvPr>
        </p:nvSpPr>
        <p:spPr>
          <a:xfrm>
            <a:off x="643468" y="2638043"/>
            <a:ext cx="3363974" cy="3415623"/>
          </a:xfrm>
        </p:spPr>
        <p:txBody>
          <a:bodyPr>
            <a:normAutofit/>
          </a:bodyPr>
          <a:lstStyle/>
          <a:p>
            <a:pPr marL="0" indent="0">
              <a:buNone/>
            </a:pPr>
            <a:r>
              <a:rPr lang="en-US" sz="2000" b="1" dirty="0"/>
              <a:t>3. Embryonic origin. </a:t>
            </a:r>
          </a:p>
          <a:p>
            <a:r>
              <a:rPr lang="en-US" sz="2000" dirty="0"/>
              <a:t>Another feature common to connective tissues is that they all originate from the embryonic tissue called </a:t>
            </a:r>
            <a:r>
              <a:rPr lang="en-US" sz="2000" b="1" dirty="0"/>
              <a:t>mesenchyme</a:t>
            </a:r>
            <a:endParaRPr lang="en-US" sz="2000" dirty="0"/>
          </a:p>
        </p:txBody>
      </p:sp>
      <p:pic>
        <p:nvPicPr>
          <p:cNvPr id="5" name="Content Placeholder 3" descr="A screenshot of a social media post&#10;&#10;Description automatically generated">
            <a:extLst>
              <a:ext uri="{FF2B5EF4-FFF2-40B4-BE49-F238E27FC236}">
                <a16:creationId xmlns:a16="http://schemas.microsoft.com/office/drawing/2014/main" id="{7EF63FD9-C2D4-4D70-9212-1A62C7777C00}"/>
              </a:ext>
            </a:extLst>
          </p:cNvPr>
          <p:cNvPicPr>
            <a:picLocks noChangeAspect="1"/>
          </p:cNvPicPr>
          <p:nvPr/>
        </p:nvPicPr>
        <p:blipFill rotWithShape="1">
          <a:blip r:embed="rId2"/>
          <a:srcRect l="38612" t="9137"/>
          <a:stretch/>
        </p:blipFill>
        <p:spPr>
          <a:xfrm>
            <a:off x="5487254" y="643467"/>
            <a:ext cx="5871786" cy="5410199"/>
          </a:xfrm>
          <a:prstGeom prst="rect">
            <a:avLst/>
          </a:prstGeom>
        </p:spPr>
      </p:pic>
    </p:spTree>
    <p:extLst>
      <p:ext uri="{BB962C8B-B14F-4D97-AF65-F5344CB8AC3E}">
        <p14:creationId xmlns:p14="http://schemas.microsoft.com/office/powerpoint/2010/main" val="2559311589"/>
      </p:ext>
    </p:extLst>
  </p:cSld>
  <p:clrMapOvr>
    <a:overrideClrMapping bg1="dk1" tx1="lt1" bg2="dk2"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4B95045-FDDA-4A1C-91B1-BE7E86F070F3}"/>
              </a:ext>
            </a:extLst>
          </p:cNvPr>
          <p:cNvPicPr>
            <a:picLocks noGrp="1" noChangeAspect="1"/>
          </p:cNvPicPr>
          <p:nvPr>
            <p:ph idx="1"/>
          </p:nvPr>
        </p:nvPicPr>
        <p:blipFill>
          <a:blip r:embed="rId2"/>
          <a:stretch>
            <a:fillRect/>
          </a:stretch>
        </p:blipFill>
        <p:spPr>
          <a:xfrm>
            <a:off x="1621247" y="643466"/>
            <a:ext cx="8949505" cy="5571067"/>
          </a:xfrm>
          <a:prstGeom prst="rect">
            <a:avLst/>
          </a:prstGeom>
        </p:spPr>
      </p:pic>
      <p:sp>
        <p:nvSpPr>
          <p:cNvPr id="8" name="Title 1">
            <a:extLst>
              <a:ext uri="{FF2B5EF4-FFF2-40B4-BE49-F238E27FC236}">
                <a16:creationId xmlns:a16="http://schemas.microsoft.com/office/drawing/2014/main" id="{931C9A66-FC64-45C9-B0FA-A83DB7662128}"/>
              </a:ext>
            </a:extLst>
          </p:cNvPr>
          <p:cNvSpPr>
            <a:spLocks noGrp="1"/>
          </p:cNvSpPr>
          <p:nvPr>
            <p:ph type="title"/>
          </p:nvPr>
        </p:nvSpPr>
        <p:spPr>
          <a:xfrm>
            <a:off x="556864" y="92169"/>
            <a:ext cx="11078269" cy="551297"/>
          </a:xfr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nchor="ctr">
            <a:normAutofit/>
          </a:bodyPr>
          <a:lstStyle/>
          <a:p>
            <a:pPr algn="ctr"/>
            <a:r>
              <a:rPr lang="en-US" sz="2800" b="1" dirty="0"/>
              <a:t>Special Characteristics of Connective Tissues: EMBRYONIC ORIGIN</a:t>
            </a:r>
            <a:endParaRPr lang="en-US" sz="2800" dirty="0"/>
          </a:p>
        </p:txBody>
      </p:sp>
    </p:spTree>
    <p:extLst>
      <p:ext uri="{BB962C8B-B14F-4D97-AF65-F5344CB8AC3E}">
        <p14:creationId xmlns:p14="http://schemas.microsoft.com/office/powerpoint/2010/main" val="20253136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992ED3-FA99-4FAD-A3CA-2B9B3BB8B4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643467"/>
            <a:ext cx="3424430" cy="557318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E03CB2D-F7CC-41E8-94C0-A90A786C524C}"/>
              </a:ext>
            </a:extLst>
          </p:cNvPr>
          <p:cNvSpPr>
            <a:spLocks noGrp="1"/>
          </p:cNvSpPr>
          <p:nvPr>
            <p:ph type="title"/>
          </p:nvPr>
        </p:nvSpPr>
        <p:spPr>
          <a:xfrm>
            <a:off x="8384458" y="996950"/>
            <a:ext cx="2969342" cy="5028490"/>
          </a:xfrm>
        </p:spPr>
        <p:txBody>
          <a:bodyPr anchor="ctr">
            <a:normAutofit/>
          </a:bodyPr>
          <a:lstStyle/>
          <a:p>
            <a:r>
              <a:rPr lang="en-US" i="1">
                <a:solidFill>
                  <a:srgbClr val="FFFFFF"/>
                </a:solidFill>
              </a:rPr>
              <a:t>Connective Tissue Proper</a:t>
            </a:r>
            <a:endParaRPr lang="en-US">
              <a:solidFill>
                <a:srgbClr val="FFFFFF"/>
              </a:solidFill>
            </a:endParaRPr>
          </a:p>
        </p:txBody>
      </p:sp>
      <p:pic>
        <p:nvPicPr>
          <p:cNvPr id="5" name="Picture 4" descr="A screenshot of a cell phone&#10;&#10;Description automatically generated">
            <a:extLst>
              <a:ext uri="{FF2B5EF4-FFF2-40B4-BE49-F238E27FC236}">
                <a16:creationId xmlns:a16="http://schemas.microsoft.com/office/drawing/2014/main" id="{927F7FEC-2FD3-45A8-BD3D-B2514F6343D6}"/>
              </a:ext>
            </a:extLst>
          </p:cNvPr>
          <p:cNvPicPr preferRelativeResize="0">
            <a:picLocks/>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675" y="209550"/>
            <a:ext cx="7898257" cy="35528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ontent Placeholder 2">
            <a:extLst>
              <a:ext uri="{FF2B5EF4-FFF2-40B4-BE49-F238E27FC236}">
                <a16:creationId xmlns:a16="http://schemas.microsoft.com/office/drawing/2014/main" id="{D7CF7F6F-F2A7-4E92-9639-65DB662BAB5C}"/>
              </a:ext>
            </a:extLst>
          </p:cNvPr>
          <p:cNvSpPr>
            <a:spLocks noGrp="1"/>
          </p:cNvSpPr>
          <p:nvPr>
            <p:ph idx="1"/>
          </p:nvPr>
        </p:nvSpPr>
        <p:spPr>
          <a:xfrm>
            <a:off x="66674" y="4914900"/>
            <a:ext cx="7862695" cy="1733550"/>
          </a:xfrm>
        </p:spPr>
        <p:style>
          <a:lnRef idx="2">
            <a:schemeClr val="accent1"/>
          </a:lnRef>
          <a:fillRef idx="1">
            <a:schemeClr val="lt1"/>
          </a:fillRef>
          <a:effectRef idx="0">
            <a:schemeClr val="accent1"/>
          </a:effectRef>
          <a:fontRef idx="minor">
            <a:schemeClr val="dk1"/>
          </a:fontRef>
        </p:style>
        <p:txBody>
          <a:bodyPr>
            <a:normAutofit/>
          </a:bodyPr>
          <a:lstStyle/>
          <a:p>
            <a:r>
              <a:rPr lang="en-US" sz="2400" dirty="0"/>
              <a:t>Connective tissue proper has two subclasses:</a:t>
            </a:r>
          </a:p>
          <a:p>
            <a:pPr lvl="1"/>
            <a:r>
              <a:rPr lang="en-US" dirty="0"/>
              <a:t> </a:t>
            </a:r>
            <a:r>
              <a:rPr lang="en-US" b="1" dirty="0"/>
              <a:t>loose connective tissue </a:t>
            </a:r>
            <a:r>
              <a:rPr lang="en-US" dirty="0"/>
              <a:t>(areolar, adipose, and reticular)</a:t>
            </a:r>
          </a:p>
          <a:p>
            <a:pPr lvl="1"/>
            <a:r>
              <a:rPr lang="en-US" b="1" dirty="0"/>
              <a:t>dense connective tissue </a:t>
            </a:r>
            <a:r>
              <a:rPr lang="en-US" dirty="0"/>
              <a:t>(dense irregular, dense regular, and elastic). </a:t>
            </a:r>
          </a:p>
        </p:txBody>
      </p:sp>
    </p:spTree>
    <p:extLst>
      <p:ext uri="{BB962C8B-B14F-4D97-AF65-F5344CB8AC3E}">
        <p14:creationId xmlns:p14="http://schemas.microsoft.com/office/powerpoint/2010/main" val="15491219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B8E6-203E-45D3-A5D0-547E0C2BF7AD}"/>
              </a:ext>
            </a:extLst>
          </p:cNvPr>
          <p:cNvSpPr>
            <a:spLocks noGrp="1"/>
          </p:cNvSpPr>
          <p:nvPr>
            <p:ph type="title"/>
          </p:nvPr>
        </p:nvSpPr>
        <p:spPr>
          <a:xfrm>
            <a:off x="0" y="336550"/>
            <a:ext cx="12192000" cy="1325563"/>
          </a:xfr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b="1" dirty="0"/>
              <a:t>Loose Connective Tissue: </a:t>
            </a:r>
            <a:br>
              <a:rPr lang="en-US" b="1" dirty="0"/>
            </a:br>
            <a:r>
              <a:rPr lang="en-US" b="1" dirty="0">
                <a:solidFill>
                  <a:srgbClr val="FF0000"/>
                </a:solidFill>
              </a:rPr>
              <a:t>Connective Tissue Proper</a:t>
            </a:r>
          </a:p>
        </p:txBody>
      </p:sp>
      <p:pic>
        <p:nvPicPr>
          <p:cNvPr id="4" name="Picture 3">
            <a:extLst>
              <a:ext uri="{FF2B5EF4-FFF2-40B4-BE49-F238E27FC236}">
                <a16:creationId xmlns:a16="http://schemas.microsoft.com/office/drawing/2014/main" id="{08AEADC0-B843-44FC-AAF6-EB4725BE8173}"/>
              </a:ext>
            </a:extLst>
          </p:cNvPr>
          <p:cNvPicPr>
            <a:picLocks noChangeAspect="1"/>
          </p:cNvPicPr>
          <p:nvPr/>
        </p:nvPicPr>
        <p:blipFill>
          <a:blip r:embed="rId2"/>
          <a:stretch>
            <a:fillRect/>
          </a:stretch>
        </p:blipFill>
        <p:spPr>
          <a:xfrm>
            <a:off x="223837" y="1952625"/>
            <a:ext cx="11423223" cy="1123950"/>
          </a:xfrm>
          <a:prstGeom prst="rect">
            <a:avLst/>
          </a:prstGeom>
        </p:spPr>
      </p:pic>
      <p:pic>
        <p:nvPicPr>
          <p:cNvPr id="5" name="Picture 4">
            <a:extLst>
              <a:ext uri="{FF2B5EF4-FFF2-40B4-BE49-F238E27FC236}">
                <a16:creationId xmlns:a16="http://schemas.microsoft.com/office/drawing/2014/main" id="{F619FBB0-D182-449F-B9BF-3877F4192891}"/>
              </a:ext>
            </a:extLst>
          </p:cNvPr>
          <p:cNvPicPr>
            <a:picLocks noChangeAspect="1"/>
          </p:cNvPicPr>
          <p:nvPr/>
        </p:nvPicPr>
        <p:blipFill>
          <a:blip r:embed="rId3"/>
          <a:stretch>
            <a:fillRect/>
          </a:stretch>
        </p:blipFill>
        <p:spPr>
          <a:xfrm>
            <a:off x="223837" y="3076575"/>
            <a:ext cx="10712328" cy="2714625"/>
          </a:xfrm>
          <a:prstGeom prst="rect">
            <a:avLst/>
          </a:prstGeom>
        </p:spPr>
      </p:pic>
    </p:spTree>
    <p:extLst>
      <p:ext uri="{BB962C8B-B14F-4D97-AF65-F5344CB8AC3E}">
        <p14:creationId xmlns:p14="http://schemas.microsoft.com/office/powerpoint/2010/main" val="16542091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009F44-B3E5-4516-96A8-37A3C7C16A2C}"/>
              </a:ext>
            </a:extLst>
          </p:cNvPr>
          <p:cNvSpPr>
            <a:spLocks noGrp="1"/>
          </p:cNvSpPr>
          <p:nvPr>
            <p:ph idx="1"/>
          </p:nvPr>
        </p:nvSpPr>
        <p:spPr>
          <a:xfrm>
            <a:off x="838200" y="1825625"/>
            <a:ext cx="5643623" cy="4351338"/>
          </a:xfrm>
        </p:spPr>
        <p:txBody>
          <a:bodyPr>
            <a:normAutofit fontScale="92500"/>
          </a:bodyPr>
          <a:lstStyle/>
          <a:p>
            <a:r>
              <a:rPr lang="en-US" b="1" dirty="0"/>
              <a:t>fibroblasts - </a:t>
            </a:r>
            <a:r>
              <a:rPr lang="en-US" dirty="0"/>
              <a:t>the primary cell type in connective tissue proper </a:t>
            </a:r>
          </a:p>
          <a:p>
            <a:pPr lvl="1"/>
            <a:r>
              <a:rPr lang="en-US" dirty="0"/>
              <a:t>produces the extracellular matrix </a:t>
            </a:r>
          </a:p>
          <a:p>
            <a:pPr lvl="2"/>
            <a:r>
              <a:rPr lang="en-US" dirty="0"/>
              <a:t>Fibroblasts make the protein subunits of fibers, which are secreted into the extracellular matrix and assemble into fibers. </a:t>
            </a:r>
          </a:p>
          <a:p>
            <a:pPr lvl="2"/>
            <a:r>
              <a:rPr lang="en-US" dirty="0"/>
              <a:t>Fibroblasts also secrete the molecules that form the ground substance of the matrix. </a:t>
            </a:r>
          </a:p>
          <a:p>
            <a:r>
              <a:rPr lang="en-US" dirty="0"/>
              <a:t>Once these tissue-forming cells mature and are not actively secreting new matrix, they are termed </a:t>
            </a:r>
            <a:r>
              <a:rPr lang="en-US" b="1" dirty="0"/>
              <a:t>fibrocytes.</a:t>
            </a:r>
            <a:endParaRPr lang="en-US" dirty="0"/>
          </a:p>
        </p:txBody>
      </p:sp>
      <p:pic>
        <p:nvPicPr>
          <p:cNvPr id="5" name="Content Placeholder 3">
            <a:extLst>
              <a:ext uri="{FF2B5EF4-FFF2-40B4-BE49-F238E27FC236}">
                <a16:creationId xmlns:a16="http://schemas.microsoft.com/office/drawing/2014/main" id="{5D4E10F9-7078-4862-86B9-E9CC2C47D3D9}"/>
              </a:ext>
            </a:extLst>
          </p:cNvPr>
          <p:cNvPicPr>
            <a:picLocks noChangeAspect="1"/>
          </p:cNvPicPr>
          <p:nvPr/>
        </p:nvPicPr>
        <p:blipFill rotWithShape="1">
          <a:blip r:embed="rId2"/>
          <a:srcRect t="1037" r="30546" b="-2"/>
          <a:stretch/>
        </p:blipFill>
        <p:spPr>
          <a:xfrm>
            <a:off x="6722499" y="10"/>
            <a:ext cx="5245724" cy="6857990"/>
          </a:xfrm>
          <a:prstGeom prst="rect">
            <a:avLst/>
          </a:prstGeom>
          <a:effectLst/>
        </p:spPr>
      </p:pic>
      <p:sp>
        <p:nvSpPr>
          <p:cNvPr id="9" name="Title 1">
            <a:extLst>
              <a:ext uri="{FF2B5EF4-FFF2-40B4-BE49-F238E27FC236}">
                <a16:creationId xmlns:a16="http://schemas.microsoft.com/office/drawing/2014/main" id="{870D8826-EDC0-48F1-B28B-8FD8A61A3816}"/>
              </a:ext>
            </a:extLst>
          </p:cNvPr>
          <p:cNvSpPr txBox="1">
            <a:spLocks/>
          </p:cNvSpPr>
          <p:nvPr/>
        </p:nvSpPr>
        <p:spPr>
          <a:xfrm>
            <a:off x="18327" y="18255"/>
            <a:ext cx="6108076" cy="1325563"/>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Loose Connective Tissue: </a:t>
            </a:r>
            <a:b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4400" b="1" i="0" u="none" strike="noStrike" kern="1200" cap="none" spc="0" normalizeH="0" baseline="0" noProof="0" dirty="0">
                <a:ln>
                  <a:noFill/>
                </a:ln>
                <a:solidFill>
                  <a:srgbClr val="FF0000"/>
                </a:solidFill>
                <a:effectLst/>
                <a:uLnTx/>
                <a:uFillTx/>
                <a:latin typeface="Calibri" panose="020F0502020204030204"/>
                <a:ea typeface="+mn-ea"/>
                <a:cs typeface="+mn-cs"/>
              </a:rPr>
              <a:t>Connective Tissue Proper</a:t>
            </a:r>
          </a:p>
        </p:txBody>
      </p:sp>
    </p:spTree>
    <p:extLst>
      <p:ext uri="{BB962C8B-B14F-4D97-AF65-F5344CB8AC3E}">
        <p14:creationId xmlns:p14="http://schemas.microsoft.com/office/powerpoint/2010/main" val="3816713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4F1F-0D88-44D4-AE8B-7F6E06206395}"/>
              </a:ext>
            </a:extLst>
          </p:cNvPr>
          <p:cNvSpPr>
            <a:spLocks noGrp="1"/>
          </p:cNvSpPr>
          <p:nvPr>
            <p:ph type="title"/>
          </p:nvPr>
        </p:nvSpPr>
        <p:spPr>
          <a:xfrm>
            <a:off x="648929" y="629266"/>
            <a:ext cx="3651467" cy="1676603"/>
          </a:xfrm>
        </p:spPr>
        <p:txBody>
          <a:bodyPr>
            <a:normAutofit/>
          </a:bodyPr>
          <a:lstStyle/>
          <a:p>
            <a:r>
              <a:rPr lang="en-US" sz="3700" i="1"/>
              <a:t>Areolar Connective Tissue</a:t>
            </a:r>
            <a:endParaRPr lang="en-US" sz="3700"/>
          </a:p>
        </p:txBody>
      </p:sp>
      <p:sp>
        <p:nvSpPr>
          <p:cNvPr id="3" name="Content Placeholder 2">
            <a:extLst>
              <a:ext uri="{FF2B5EF4-FFF2-40B4-BE49-F238E27FC236}">
                <a16:creationId xmlns:a16="http://schemas.microsoft.com/office/drawing/2014/main" id="{69616475-23DE-4337-94AB-F0CBD440D280}"/>
              </a:ext>
            </a:extLst>
          </p:cNvPr>
          <p:cNvSpPr>
            <a:spLocks noGrp="1"/>
          </p:cNvSpPr>
          <p:nvPr>
            <p:ph idx="1"/>
          </p:nvPr>
        </p:nvSpPr>
        <p:spPr>
          <a:xfrm>
            <a:off x="648931" y="2438400"/>
            <a:ext cx="3651466" cy="3785419"/>
          </a:xfrm>
        </p:spPr>
        <p:txBody>
          <a:bodyPr>
            <a:normAutofit fontScale="92500"/>
          </a:bodyPr>
          <a:lstStyle/>
          <a:p>
            <a:r>
              <a:rPr lang="en-US" dirty="0"/>
              <a:t>Most widespread type of connective tissue proper. </a:t>
            </a:r>
          </a:p>
          <a:p>
            <a:r>
              <a:rPr lang="en-US" dirty="0"/>
              <a:t>This tissue underlies almost all the epithelia of the body and surrounds almost all the small nerves and blood vessels, including the capillaries. </a:t>
            </a:r>
          </a:p>
          <a:p>
            <a:endParaRPr lang="en-US" dirty="0"/>
          </a:p>
        </p:txBody>
      </p:sp>
      <p:pic>
        <p:nvPicPr>
          <p:cNvPr id="6" name="Picture 5" descr="A picture containing text, map&#10;&#10;Description automatically generated">
            <a:extLst>
              <a:ext uri="{FF2B5EF4-FFF2-40B4-BE49-F238E27FC236}">
                <a16:creationId xmlns:a16="http://schemas.microsoft.com/office/drawing/2014/main" id="{A0255709-0D1B-4096-A897-C53B5CF168B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204" r="4387" b="2"/>
          <a:stretch/>
        </p:blipFill>
        <p:spPr>
          <a:xfrm>
            <a:off x="4639056" y="10"/>
            <a:ext cx="7552944" cy="6857990"/>
          </a:xfrm>
          <a:prstGeom prst="rect">
            <a:avLst/>
          </a:prstGeom>
          <a:effectLst/>
        </p:spPr>
      </p:pic>
    </p:spTree>
    <p:extLst>
      <p:ext uri="{BB962C8B-B14F-4D97-AF65-F5344CB8AC3E}">
        <p14:creationId xmlns:p14="http://schemas.microsoft.com/office/powerpoint/2010/main" val="22354886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94F1F-0D88-44D4-AE8B-7F6E06206395}"/>
              </a:ext>
            </a:extLst>
          </p:cNvPr>
          <p:cNvSpPr>
            <a:spLocks noGrp="1"/>
          </p:cNvSpPr>
          <p:nvPr>
            <p:ph type="title"/>
          </p:nvPr>
        </p:nvSpPr>
        <p:spPr>
          <a:xfrm>
            <a:off x="655320" y="365125"/>
            <a:ext cx="5120114" cy="1692794"/>
          </a:xfrm>
        </p:spPr>
        <p:txBody>
          <a:bodyPr>
            <a:normAutofit/>
          </a:bodyPr>
          <a:lstStyle/>
          <a:p>
            <a:r>
              <a:rPr lang="en-US" i="1" dirty="0"/>
              <a:t>Areolar Connective Tissue</a:t>
            </a:r>
            <a:endParaRPr lang="en-US" dirty="0"/>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9616475-23DE-4337-94AB-F0CBD440D280}"/>
              </a:ext>
            </a:extLst>
          </p:cNvPr>
          <p:cNvSpPr>
            <a:spLocks noGrp="1"/>
          </p:cNvSpPr>
          <p:nvPr>
            <p:ph idx="1"/>
          </p:nvPr>
        </p:nvSpPr>
        <p:spPr>
          <a:xfrm>
            <a:off x="655321" y="2575034"/>
            <a:ext cx="5120113" cy="3462228"/>
          </a:xfrm>
        </p:spPr>
        <p:txBody>
          <a:bodyPr>
            <a:normAutofit/>
          </a:bodyPr>
          <a:lstStyle/>
          <a:p>
            <a:pPr marL="0" indent="0">
              <a:buNone/>
            </a:pPr>
            <a:r>
              <a:rPr lang="en-US" sz="3200" dirty="0"/>
              <a:t>Basic functions:</a:t>
            </a:r>
          </a:p>
          <a:p>
            <a:pPr marL="457200" lvl="1" indent="0">
              <a:buNone/>
            </a:pPr>
            <a:r>
              <a:rPr lang="en-US" sz="3200" b="1" dirty="0"/>
              <a:t>1. </a:t>
            </a:r>
            <a:r>
              <a:rPr lang="en-US" sz="3200" dirty="0"/>
              <a:t>Supporting and binding other tissues</a:t>
            </a:r>
          </a:p>
          <a:p>
            <a:pPr marL="457200" lvl="1" indent="0">
              <a:buNone/>
            </a:pPr>
            <a:r>
              <a:rPr lang="en-US" sz="3200" b="1" dirty="0"/>
              <a:t>2. </a:t>
            </a:r>
            <a:r>
              <a:rPr lang="en-US" sz="3200" dirty="0"/>
              <a:t>Holding body fluids</a:t>
            </a:r>
          </a:p>
          <a:p>
            <a:pPr marL="457200" lvl="1" indent="0">
              <a:buNone/>
            </a:pPr>
            <a:r>
              <a:rPr lang="en-US" sz="3200" b="1" dirty="0"/>
              <a:t>3. </a:t>
            </a:r>
            <a:r>
              <a:rPr lang="en-US" sz="3200" dirty="0"/>
              <a:t>Defending the body against infection</a:t>
            </a:r>
          </a:p>
          <a:p>
            <a:pPr marL="457200" lvl="1" indent="0">
              <a:buNone/>
            </a:pPr>
            <a:r>
              <a:rPr lang="en-US" sz="3200" b="1" dirty="0"/>
              <a:t>4. </a:t>
            </a:r>
            <a:r>
              <a:rPr lang="en-US" sz="3200" dirty="0"/>
              <a:t>Storing nutrients as fat</a:t>
            </a:r>
          </a:p>
        </p:txBody>
      </p:sp>
      <p:pic>
        <p:nvPicPr>
          <p:cNvPr id="6" name="Picture 5" descr="A picture containing text, map&#10;&#10;Description automatically generated">
            <a:extLst>
              <a:ext uri="{FF2B5EF4-FFF2-40B4-BE49-F238E27FC236}">
                <a16:creationId xmlns:a16="http://schemas.microsoft.com/office/drawing/2014/main" id="{EC7EE9CF-17F7-4636-9BA0-C9A325B052C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917" r="2081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83002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FE45D0-B6A2-4ECE-9AAF-FDD279BE2FAC}"/>
              </a:ext>
            </a:extLst>
          </p:cNvPr>
          <p:cNvSpPr>
            <a:spLocks noGrp="1"/>
          </p:cNvSpPr>
          <p:nvPr>
            <p:ph type="title"/>
          </p:nvPr>
        </p:nvSpPr>
        <p:spPr>
          <a:xfrm>
            <a:off x="966952" y="1204108"/>
            <a:ext cx="2669406" cy="1781175"/>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3200" b="1" i="1" dirty="0">
                <a:solidFill>
                  <a:schemeClr val="accent2">
                    <a:lumMod val="20000"/>
                    <a:lumOff val="80000"/>
                  </a:schemeClr>
                </a:solidFill>
              </a:rPr>
              <a:t>EPITHELIUM: Goblet Cells</a:t>
            </a:r>
          </a:p>
        </p:txBody>
      </p:sp>
      <p:sp>
        <p:nvSpPr>
          <p:cNvPr id="3" name="Content Placeholder 2">
            <a:extLst>
              <a:ext uri="{FF2B5EF4-FFF2-40B4-BE49-F238E27FC236}">
                <a16:creationId xmlns:a16="http://schemas.microsoft.com/office/drawing/2014/main" id="{AEBFA780-FA17-4259-AA22-BF67A95115D6}"/>
              </a:ext>
            </a:extLst>
          </p:cNvPr>
          <p:cNvSpPr>
            <a:spLocks noGrp="1"/>
          </p:cNvSpPr>
          <p:nvPr>
            <p:ph idx="1"/>
          </p:nvPr>
        </p:nvSpPr>
        <p:spPr>
          <a:xfrm>
            <a:off x="966951" y="3355130"/>
            <a:ext cx="2669407" cy="2427333"/>
          </a:xfrm>
        </p:spPr>
        <p:txBody>
          <a:bodyPr>
            <a:normAutofit/>
          </a:bodyPr>
          <a:lstStyle/>
          <a:p>
            <a:r>
              <a:rPr lang="en-US" sz="3200" i="1" dirty="0"/>
              <a:t>Glandular epithelium </a:t>
            </a:r>
            <a:r>
              <a:rPr lang="en-US" sz="3200" dirty="0"/>
              <a:t>forms most of the body glands.</a:t>
            </a:r>
          </a:p>
        </p:txBody>
      </p:sp>
      <p:pic>
        <p:nvPicPr>
          <p:cNvPr id="5" name="Picture 4" descr="A close up of a logo&#10;&#10;Description automatically generated">
            <a:extLst>
              <a:ext uri="{FF2B5EF4-FFF2-40B4-BE49-F238E27FC236}">
                <a16:creationId xmlns:a16="http://schemas.microsoft.com/office/drawing/2014/main" id="{8F65E17C-D4BB-4030-B8F3-FE91D3F0BF2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44222" y="952500"/>
            <a:ext cx="6739483" cy="4829963"/>
          </a:xfrm>
          <a:prstGeom prst="rect">
            <a:avLst/>
          </a:prstGeom>
        </p:spPr>
      </p:pic>
    </p:spTree>
    <p:extLst>
      <p:ext uri="{BB962C8B-B14F-4D97-AF65-F5344CB8AC3E}">
        <p14:creationId xmlns:p14="http://schemas.microsoft.com/office/powerpoint/2010/main" val="17034931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4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BEE08719-4006-42AE-B2E8-FBF3A6E1CAFC}"/>
              </a:ext>
            </a:extLst>
          </p:cNvPr>
          <p:cNvPicPr>
            <a:picLocks noGrp="1" noChangeAspect="1"/>
          </p:cNvPicPr>
          <p:nvPr>
            <p:ph idx="1"/>
          </p:nvPr>
        </p:nvPicPr>
        <p:blipFill>
          <a:blip r:embed="rId2"/>
          <a:stretch>
            <a:fillRect/>
          </a:stretch>
        </p:blipFill>
        <p:spPr>
          <a:xfrm>
            <a:off x="1621248" y="643467"/>
            <a:ext cx="8949504" cy="5571066"/>
          </a:xfrm>
          <a:prstGeom prst="rect">
            <a:avLst/>
          </a:prstGeom>
        </p:spPr>
      </p:pic>
    </p:spTree>
    <p:extLst>
      <p:ext uri="{BB962C8B-B14F-4D97-AF65-F5344CB8AC3E}">
        <p14:creationId xmlns:p14="http://schemas.microsoft.com/office/powerpoint/2010/main" val="38205120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4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C3746000-0DBA-403B-84DE-5916ED4AFD33}"/>
              </a:ext>
            </a:extLst>
          </p:cNvPr>
          <p:cNvPicPr>
            <a:picLocks noGrp="1" noChangeAspect="1"/>
          </p:cNvPicPr>
          <p:nvPr>
            <p:ph idx="1"/>
          </p:nvPr>
        </p:nvPicPr>
        <p:blipFill>
          <a:blip r:embed="rId2"/>
          <a:stretch>
            <a:fillRect/>
          </a:stretch>
        </p:blipFill>
        <p:spPr>
          <a:xfrm>
            <a:off x="1639146" y="643467"/>
            <a:ext cx="8913707" cy="5571066"/>
          </a:xfrm>
          <a:prstGeom prst="rect">
            <a:avLst/>
          </a:prstGeom>
        </p:spPr>
      </p:pic>
    </p:spTree>
    <p:extLst>
      <p:ext uri="{BB962C8B-B14F-4D97-AF65-F5344CB8AC3E}">
        <p14:creationId xmlns:p14="http://schemas.microsoft.com/office/powerpoint/2010/main" val="3203948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2C136-F925-4A87-B25D-8CE9A2F8DCEC}"/>
              </a:ext>
            </a:extLst>
          </p:cNvPr>
          <p:cNvSpPr>
            <a:spLocks noGrp="1"/>
          </p:cNvSpPr>
          <p:nvPr>
            <p:ph type="title"/>
          </p:nvPr>
        </p:nvSpPr>
        <p:spPr>
          <a:xfrm>
            <a:off x="655320" y="365125"/>
            <a:ext cx="5120114" cy="1692794"/>
          </a:xfrm>
        </p:spPr>
        <p:txBody>
          <a:bodyPr>
            <a:normAutofit/>
          </a:bodyPr>
          <a:lstStyle/>
          <a:p>
            <a:r>
              <a:rPr lang="en-US" i="1" dirty="0"/>
              <a:t>Reticular Connective Tissue</a:t>
            </a:r>
            <a:endParaRPr lang="en-US" dirty="0"/>
          </a:p>
        </p:txBody>
      </p:sp>
      <p:cxnSp>
        <p:nvCxnSpPr>
          <p:cNvPr id="16" name="Straight Arrow Connector 1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FB3D32-F76A-41FF-B9E4-5F616A2B3572}"/>
              </a:ext>
            </a:extLst>
          </p:cNvPr>
          <p:cNvSpPr>
            <a:spLocks noGrp="1"/>
          </p:cNvSpPr>
          <p:nvPr>
            <p:ph idx="1"/>
          </p:nvPr>
        </p:nvSpPr>
        <p:spPr>
          <a:xfrm>
            <a:off x="655321" y="2575034"/>
            <a:ext cx="5120113" cy="3462228"/>
          </a:xfrm>
        </p:spPr>
        <p:txBody>
          <a:bodyPr>
            <a:normAutofit/>
          </a:bodyPr>
          <a:lstStyle/>
          <a:p>
            <a:r>
              <a:rPr lang="en-US" sz="1500" b="1"/>
              <a:t>Reticular connective tissue </a:t>
            </a:r>
            <a:r>
              <a:rPr lang="en-US" sz="1500"/>
              <a:t>resembles areolar tissue, but the only fibers in its matrix are reticular fibers. </a:t>
            </a:r>
          </a:p>
          <a:p>
            <a:r>
              <a:rPr lang="en-US" sz="1500"/>
              <a:t>These fine fibers form a broad, three-dimensional network like the frame of a house. </a:t>
            </a:r>
          </a:p>
          <a:p>
            <a:r>
              <a:rPr lang="en-US" sz="1500"/>
              <a:t>The spaces in the framework create a labyrinth of caverns that hold many free cells. </a:t>
            </a:r>
          </a:p>
          <a:p>
            <a:r>
              <a:rPr lang="en-US" sz="1500"/>
              <a:t>Found in </a:t>
            </a:r>
          </a:p>
          <a:p>
            <a:pPr lvl="1"/>
            <a:r>
              <a:rPr lang="en-US" sz="1500"/>
              <a:t>bone marrow</a:t>
            </a:r>
          </a:p>
          <a:p>
            <a:pPr lvl="1"/>
            <a:r>
              <a:rPr lang="en-US" sz="1500"/>
              <a:t>Spleen</a:t>
            </a:r>
          </a:p>
          <a:p>
            <a:pPr lvl="1"/>
            <a:r>
              <a:rPr lang="en-US" sz="1500"/>
              <a:t>lymph nodes</a:t>
            </a:r>
          </a:p>
          <a:p>
            <a:r>
              <a:rPr lang="en-US" sz="1500"/>
              <a:t>Fibroblasts called </a:t>
            </a:r>
            <a:r>
              <a:rPr lang="en-US" sz="1500" b="1"/>
              <a:t>reticular cells </a:t>
            </a:r>
            <a:r>
              <a:rPr lang="en-US" sz="1500"/>
              <a:t>lie along the reticular network of this tissue. </a:t>
            </a:r>
          </a:p>
        </p:txBody>
      </p:sp>
      <p:pic>
        <p:nvPicPr>
          <p:cNvPr id="9" name="Picture 8">
            <a:extLst>
              <a:ext uri="{FF2B5EF4-FFF2-40B4-BE49-F238E27FC236}">
                <a16:creationId xmlns:a16="http://schemas.microsoft.com/office/drawing/2014/main" id="{8D34A065-B623-4658-BD79-08C0B85FDF11}"/>
              </a:ext>
            </a:extLst>
          </p:cNvPr>
          <p:cNvPicPr>
            <a:picLocks noChangeAspect="1"/>
          </p:cNvPicPr>
          <p:nvPr/>
        </p:nvPicPr>
        <p:blipFill rotWithShape="1">
          <a:blip r:embed="rId2">
            <a:extLst>
              <a:ext uri="{28A0092B-C50C-407E-A947-70E740481C1C}">
                <a14:useLocalDpi xmlns:a14="http://schemas.microsoft.com/office/drawing/2010/main" val="0"/>
              </a:ext>
            </a:extLst>
          </a:blip>
          <a:srcRect l="19990" r="27078"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539134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15843-437A-4F31-8174-3B080ED02D06}"/>
              </a:ext>
            </a:extLst>
          </p:cNvPr>
          <p:cNvSpPr>
            <a:spLocks noGrp="1"/>
          </p:cNvSpPr>
          <p:nvPr>
            <p:ph type="title"/>
          </p:nvPr>
        </p:nvSpPr>
        <p:spPr>
          <a:xfrm>
            <a:off x="4965430" y="629268"/>
            <a:ext cx="6586491" cy="1286160"/>
          </a:xfrm>
        </p:spPr>
        <p:txBody>
          <a:bodyPr anchor="b">
            <a:normAutofit/>
          </a:bodyPr>
          <a:lstStyle/>
          <a:p>
            <a:r>
              <a:rPr lang="en-US" b="1" dirty="0"/>
              <a:t>Dense connective tissue</a:t>
            </a:r>
            <a:endParaRPr lang="en-US" dirty="0"/>
          </a:p>
        </p:txBody>
      </p:sp>
      <p:pic>
        <p:nvPicPr>
          <p:cNvPr id="5" name="Picture 4" descr="A close up of text on a white background&#10;&#10;Description automatically generated">
            <a:extLst>
              <a:ext uri="{FF2B5EF4-FFF2-40B4-BE49-F238E27FC236}">
                <a16:creationId xmlns:a16="http://schemas.microsoft.com/office/drawing/2014/main" id="{5C964C87-E3E9-47E0-865B-ADEAF8211B62}"/>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853" t="4894" r="2166"/>
          <a:stretch/>
        </p:blipFill>
        <p:spPr>
          <a:xfrm>
            <a:off x="119218" y="81022"/>
            <a:ext cx="4174990" cy="6815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D296"/>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19CB170-EF6F-4591-943E-7652927D60EF}"/>
              </a:ext>
            </a:extLst>
          </p:cNvPr>
          <p:cNvSpPr>
            <a:spLocks noGrp="1"/>
          </p:cNvSpPr>
          <p:nvPr>
            <p:ph idx="1"/>
          </p:nvPr>
        </p:nvSpPr>
        <p:spPr>
          <a:xfrm>
            <a:off x="4965431" y="2438400"/>
            <a:ext cx="6829172" cy="3785419"/>
          </a:xfrm>
        </p:spPr>
        <p:txBody>
          <a:bodyPr>
            <a:normAutofit/>
          </a:bodyPr>
          <a:lstStyle/>
          <a:p>
            <a:r>
              <a:rPr lang="en-US" sz="2000" b="1" dirty="0"/>
              <a:t>Dense connective tissue, </a:t>
            </a:r>
            <a:r>
              <a:rPr lang="en-US" sz="2000" dirty="0"/>
              <a:t>or </a:t>
            </a:r>
            <a:r>
              <a:rPr lang="en-US" sz="2000" i="1" dirty="0"/>
              <a:t>fibrous connective tissue, </a:t>
            </a:r>
            <a:r>
              <a:rPr lang="en-US" sz="2000" dirty="0"/>
              <a:t>contains more collagen than areolar connective tissue does. </a:t>
            </a:r>
          </a:p>
          <a:p>
            <a:r>
              <a:rPr lang="en-US" sz="2000" dirty="0"/>
              <a:t>With its thick collagen fibers, it can resist extremely strong pulling (tensile) forces. </a:t>
            </a:r>
          </a:p>
          <a:p>
            <a:endParaRPr lang="en-US" sz="2400" b="1" dirty="0"/>
          </a:p>
          <a:p>
            <a:r>
              <a:rPr lang="en-US" sz="2400" b="1" dirty="0"/>
              <a:t>There are three types of dense connective tissue:</a:t>
            </a:r>
          </a:p>
          <a:p>
            <a:pPr lvl="1"/>
            <a:r>
              <a:rPr lang="en-US" b="1" i="1" dirty="0"/>
              <a:t>Dense Irregular Connective Tissue</a:t>
            </a:r>
          </a:p>
          <a:p>
            <a:pPr lvl="1"/>
            <a:r>
              <a:rPr lang="en-US" b="1" i="1" dirty="0"/>
              <a:t>Dense Regular Connective Tissue</a:t>
            </a:r>
          </a:p>
          <a:p>
            <a:pPr lvl="1"/>
            <a:r>
              <a:rPr lang="en-US" b="1" i="1" dirty="0"/>
              <a:t>Elastic Connective Tissue</a:t>
            </a:r>
          </a:p>
        </p:txBody>
      </p:sp>
    </p:spTree>
    <p:extLst>
      <p:ext uri="{BB962C8B-B14F-4D97-AF65-F5344CB8AC3E}">
        <p14:creationId xmlns:p14="http://schemas.microsoft.com/office/powerpoint/2010/main" val="7213458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043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6DCC8CF-9861-4AA9-BCD3-E78CCEDA0BAD}"/>
              </a:ext>
            </a:extLst>
          </p:cNvPr>
          <p:cNvPicPr>
            <a:picLocks noGrp="1" noChangeAspect="1"/>
          </p:cNvPicPr>
          <p:nvPr>
            <p:ph idx="1"/>
          </p:nvPr>
        </p:nvPicPr>
        <p:blipFill>
          <a:blip r:embed="rId2"/>
          <a:stretch>
            <a:fillRect/>
          </a:stretch>
        </p:blipFill>
        <p:spPr>
          <a:xfrm>
            <a:off x="1603205" y="643467"/>
            <a:ext cx="8985589" cy="5571066"/>
          </a:xfrm>
          <a:prstGeom prst="rect">
            <a:avLst/>
          </a:prstGeom>
        </p:spPr>
      </p:pic>
    </p:spTree>
    <p:extLst>
      <p:ext uri="{BB962C8B-B14F-4D97-AF65-F5344CB8AC3E}">
        <p14:creationId xmlns:p14="http://schemas.microsoft.com/office/powerpoint/2010/main" val="29259915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1BF1AD-6D1A-46C9-846E-1856DCD85796}"/>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i="1"/>
              <a:t>Dense Irregular Connective Tissue</a:t>
            </a:r>
            <a:endParaRPr lang="en-US" sz="2800"/>
          </a:p>
        </p:txBody>
      </p:sp>
      <p:sp>
        <p:nvSpPr>
          <p:cNvPr id="3" name="Content Placeholder 2">
            <a:extLst>
              <a:ext uri="{FF2B5EF4-FFF2-40B4-BE49-F238E27FC236}">
                <a16:creationId xmlns:a16="http://schemas.microsoft.com/office/drawing/2014/main" id="{38D26379-C8D2-469E-BEAB-EF6B0376F9F0}"/>
              </a:ext>
            </a:extLst>
          </p:cNvPr>
          <p:cNvSpPr>
            <a:spLocks noGrp="1"/>
          </p:cNvSpPr>
          <p:nvPr>
            <p:ph idx="1"/>
          </p:nvPr>
        </p:nvSpPr>
        <p:spPr>
          <a:xfrm>
            <a:off x="643468" y="2638043"/>
            <a:ext cx="3363974" cy="3415623"/>
          </a:xfrm>
        </p:spPr>
        <p:txBody>
          <a:bodyPr>
            <a:normAutofit/>
          </a:bodyPr>
          <a:lstStyle/>
          <a:p>
            <a:pPr marL="0" indent="0">
              <a:buNone/>
            </a:pPr>
            <a:endParaRPr lang="en-US" sz="1600"/>
          </a:p>
          <a:p>
            <a:r>
              <a:rPr lang="en-US" sz="1600"/>
              <a:t>Allows tissue to resist strong tensions from different directions. </a:t>
            </a:r>
          </a:p>
          <a:p>
            <a:pPr lvl="1"/>
            <a:r>
              <a:rPr lang="en-US" sz="1600"/>
              <a:t>For example, This tissue dominates the leathery dermis of the skin, which is commonly stretched, pulled, and hit from various angles.</a:t>
            </a:r>
          </a:p>
          <a:p>
            <a:pPr lvl="1"/>
            <a:r>
              <a:rPr lang="en-US" sz="1600"/>
              <a:t> This tissue also makes up the </a:t>
            </a:r>
            <a:r>
              <a:rPr lang="en-US" sz="1600" i="1"/>
              <a:t>fibrous capsules </a:t>
            </a:r>
            <a:r>
              <a:rPr lang="en-US" sz="1600"/>
              <a:t>that surround certain organs in the body, such as kidneys, lymph nodes, and  bones. </a:t>
            </a:r>
          </a:p>
        </p:txBody>
      </p:sp>
      <p:pic>
        <p:nvPicPr>
          <p:cNvPr id="7" name="Picture 6" descr="A close up of text on a white background&#10;&#10;Description automatically generated">
            <a:extLst>
              <a:ext uri="{FF2B5EF4-FFF2-40B4-BE49-F238E27FC236}">
                <a16:creationId xmlns:a16="http://schemas.microsoft.com/office/drawing/2014/main" id="{5243FA72-5EAE-4CD6-859C-98BAB38104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838" y="643467"/>
            <a:ext cx="6218619" cy="5410199"/>
          </a:xfrm>
          <a:prstGeom prst="rect">
            <a:avLst/>
          </a:prstGeom>
        </p:spPr>
      </p:pic>
    </p:spTree>
    <p:extLst>
      <p:ext uri="{BB962C8B-B14F-4D97-AF65-F5344CB8AC3E}">
        <p14:creationId xmlns:p14="http://schemas.microsoft.com/office/powerpoint/2010/main" val="767919844"/>
      </p:ext>
    </p:extLst>
  </p:cSld>
  <p:clrMapOvr>
    <a:overrideClrMapping bg1="dk1" tx1="lt1" bg2="dk2" tx2="lt2" accent1="accent1" accent2="accent2" accent3="accent3" accent4="accent4" accent5="accent5" accent6="accent6" hlink="hlink" folHlink="folHlink"/>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4B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picture containing screenshot&#10;&#10;Description automatically generated">
            <a:extLst>
              <a:ext uri="{FF2B5EF4-FFF2-40B4-BE49-F238E27FC236}">
                <a16:creationId xmlns:a16="http://schemas.microsoft.com/office/drawing/2014/main" id="{927D5CB5-9DC2-4D50-8A8B-F664E7035A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5987" r="1407" b="3773"/>
          <a:stretch/>
        </p:blipFill>
        <p:spPr>
          <a:xfrm>
            <a:off x="1532502" y="643467"/>
            <a:ext cx="9126996" cy="5571066"/>
          </a:xfrm>
          <a:prstGeom prst="rect">
            <a:avLst/>
          </a:prstGeom>
        </p:spPr>
      </p:pic>
    </p:spTree>
    <p:extLst>
      <p:ext uri="{BB962C8B-B14F-4D97-AF65-F5344CB8AC3E}">
        <p14:creationId xmlns:p14="http://schemas.microsoft.com/office/powerpoint/2010/main" val="11695634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856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1BF1AD-6D1A-46C9-846E-1856DCD85796}"/>
              </a:ext>
            </a:extLst>
          </p:cNvPr>
          <p:cNvSpPr>
            <a:spLocks noGrp="1"/>
          </p:cNvSpPr>
          <p:nvPr>
            <p:ph type="title"/>
          </p:nvPr>
        </p:nvSpPr>
        <p:spPr>
          <a:xfrm>
            <a:off x="8172027" y="643467"/>
            <a:ext cx="3363974" cy="1597315"/>
          </a:xfrm>
          <a:noFill/>
          <a:ln w="19050">
            <a:solidFill>
              <a:schemeClr val="bg1"/>
            </a:solidFill>
          </a:ln>
        </p:spPr>
        <p:txBody>
          <a:bodyPr wrap="square">
            <a:normAutofit/>
          </a:bodyPr>
          <a:lstStyle/>
          <a:p>
            <a:pPr algn="ctr"/>
            <a:r>
              <a:rPr lang="en-US" sz="2800" i="1">
                <a:solidFill>
                  <a:schemeClr val="bg1"/>
                </a:solidFill>
              </a:rPr>
              <a:t>Dense Irregular Connective Tissue</a:t>
            </a:r>
            <a:endParaRPr lang="en-US" sz="2800">
              <a:solidFill>
                <a:schemeClr val="bg1"/>
              </a:solidFill>
            </a:endParaRPr>
          </a:p>
        </p:txBody>
      </p:sp>
      <p:pic>
        <p:nvPicPr>
          <p:cNvPr id="7" name="Picture 6" descr="A picture containing screenshot&#10;&#10;Description automatically generated">
            <a:extLst>
              <a:ext uri="{FF2B5EF4-FFF2-40B4-BE49-F238E27FC236}">
                <a16:creationId xmlns:a16="http://schemas.microsoft.com/office/drawing/2014/main" id="{1210F068-B09D-4146-BECD-28B61AD14F39}"/>
              </a:ext>
            </a:extLst>
          </p:cNvPr>
          <p:cNvPicPr>
            <a:picLocks noChangeAspect="1"/>
          </p:cNvPicPr>
          <p:nvPr/>
        </p:nvPicPr>
        <p:blipFill rotWithShape="1">
          <a:blip r:embed="rId2">
            <a:extLst>
              <a:ext uri="{28A0092B-C50C-407E-A947-70E740481C1C}">
                <a14:useLocalDpi xmlns:a14="http://schemas.microsoft.com/office/drawing/2010/main" val="0"/>
              </a:ext>
            </a:extLst>
          </a:blip>
          <a:srcRect l="42244" t="23906" r="1" b="9471"/>
          <a:stretch/>
        </p:blipFill>
        <p:spPr>
          <a:xfrm>
            <a:off x="649563" y="644614"/>
            <a:ext cx="6250769" cy="5407906"/>
          </a:xfrm>
          <a:prstGeom prst="rect">
            <a:avLst/>
          </a:prstGeom>
        </p:spPr>
      </p:pic>
      <p:sp>
        <p:nvSpPr>
          <p:cNvPr id="3" name="Content Placeholder 2">
            <a:extLst>
              <a:ext uri="{FF2B5EF4-FFF2-40B4-BE49-F238E27FC236}">
                <a16:creationId xmlns:a16="http://schemas.microsoft.com/office/drawing/2014/main" id="{38D26379-C8D2-469E-BEAB-EF6B0376F9F0}"/>
              </a:ext>
            </a:extLst>
          </p:cNvPr>
          <p:cNvSpPr>
            <a:spLocks noGrp="1"/>
          </p:cNvSpPr>
          <p:nvPr>
            <p:ph idx="1"/>
          </p:nvPr>
        </p:nvSpPr>
        <p:spPr>
          <a:xfrm>
            <a:off x="8172028" y="2638044"/>
            <a:ext cx="3363974" cy="3415622"/>
          </a:xfrm>
        </p:spPr>
        <p:txBody>
          <a:bodyPr>
            <a:normAutofit/>
          </a:bodyPr>
          <a:lstStyle/>
          <a:p>
            <a:r>
              <a:rPr lang="en-US" sz="2000" b="1">
                <a:solidFill>
                  <a:schemeClr val="bg1"/>
                </a:solidFill>
              </a:rPr>
              <a:t>Dense irregular connective tissue is similar to areolar connective tissue, but its collagen fibers are much thicker.</a:t>
            </a:r>
          </a:p>
          <a:p>
            <a:r>
              <a:rPr lang="en-US" sz="2000" b="1">
                <a:solidFill>
                  <a:schemeClr val="bg1"/>
                </a:solidFill>
              </a:rPr>
              <a:t>Its cellular and matrix elements are the same as in areolar connective tissue.</a:t>
            </a:r>
          </a:p>
          <a:p>
            <a:r>
              <a:rPr lang="en-US" sz="2000" b="1">
                <a:solidFill>
                  <a:schemeClr val="bg1"/>
                </a:solidFill>
              </a:rPr>
              <a:t>Fibers run randomly, as one would expect for a tissue called “irregular.”</a:t>
            </a:r>
          </a:p>
        </p:txBody>
      </p:sp>
    </p:spTree>
    <p:extLst>
      <p:ext uri="{BB962C8B-B14F-4D97-AF65-F5344CB8AC3E}">
        <p14:creationId xmlns:p14="http://schemas.microsoft.com/office/powerpoint/2010/main" val="25713873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3A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10DAE63E-D34B-4795-A5F3-F8C6B52DA96D}"/>
              </a:ext>
            </a:extLst>
          </p:cNvPr>
          <p:cNvPicPr>
            <a:picLocks noGrp="1" noChangeAspect="1"/>
          </p:cNvPicPr>
          <p:nvPr>
            <p:ph idx="1"/>
          </p:nvPr>
        </p:nvPicPr>
        <p:blipFill>
          <a:blip r:embed="rId2"/>
          <a:stretch>
            <a:fillRect/>
          </a:stretch>
        </p:blipFill>
        <p:spPr>
          <a:xfrm>
            <a:off x="1639146" y="643467"/>
            <a:ext cx="8913707" cy="5571066"/>
          </a:xfrm>
          <a:prstGeom prst="rect">
            <a:avLst/>
          </a:prstGeom>
        </p:spPr>
      </p:pic>
    </p:spTree>
    <p:extLst>
      <p:ext uri="{BB962C8B-B14F-4D97-AF65-F5344CB8AC3E}">
        <p14:creationId xmlns:p14="http://schemas.microsoft.com/office/powerpoint/2010/main" val="4198311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B68C-EFE8-43AF-B776-B96AEA39D10B}"/>
              </a:ext>
            </a:extLst>
          </p:cNvPr>
          <p:cNvSpPr>
            <a:spLocks noGrp="1"/>
          </p:cNvSpPr>
          <p:nvPr>
            <p:ph type="title"/>
          </p:nvPr>
        </p:nvSpPr>
        <p:spPr>
          <a:xfrm>
            <a:off x="655320" y="365125"/>
            <a:ext cx="5120114" cy="1692794"/>
          </a:xfrm>
        </p:spPr>
        <p:txBody>
          <a:bodyPr>
            <a:normAutofit/>
          </a:bodyPr>
          <a:lstStyle/>
          <a:p>
            <a:r>
              <a:rPr lang="en-US" b="1"/>
              <a:t>dense regular connective tissue</a:t>
            </a:r>
            <a:endParaRPr lang="en-US" dirty="0"/>
          </a:p>
        </p:txBody>
      </p:sp>
      <p:cxnSp>
        <p:nvCxnSpPr>
          <p:cNvPr id="13" name="Straight Arrow Connector 8">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9E4557-38DE-4C51-A8B3-E6345C555FDB}"/>
              </a:ext>
            </a:extLst>
          </p:cNvPr>
          <p:cNvSpPr>
            <a:spLocks noGrp="1"/>
          </p:cNvSpPr>
          <p:nvPr>
            <p:ph idx="1"/>
          </p:nvPr>
        </p:nvSpPr>
        <p:spPr>
          <a:xfrm>
            <a:off x="655321" y="2575034"/>
            <a:ext cx="5120113" cy="3462228"/>
          </a:xfrm>
        </p:spPr>
        <p:txBody>
          <a:bodyPr>
            <a:normAutofit fontScale="92500"/>
          </a:bodyPr>
          <a:lstStyle/>
          <a:p>
            <a:r>
              <a:rPr lang="en-US" sz="2400" dirty="0"/>
              <a:t>All collagen fibers in </a:t>
            </a:r>
            <a:r>
              <a:rPr lang="en-US" sz="2400" b="1" dirty="0"/>
              <a:t>dense regular connective tissue </a:t>
            </a:r>
            <a:r>
              <a:rPr lang="en-US" sz="2400" dirty="0"/>
              <a:t>usually run in the same direction, parallel to the direction of pull.</a:t>
            </a:r>
          </a:p>
          <a:p>
            <a:r>
              <a:rPr lang="en-US" sz="2400" dirty="0"/>
              <a:t> Crowded between the collagen fibers are rows of fibroblasts, which continuously manufacture the fibers and a only a small amount of ground substance. </a:t>
            </a:r>
          </a:p>
          <a:p>
            <a:r>
              <a:rPr lang="en-US" sz="2400" dirty="0"/>
              <a:t>When this tissue is not under tension, its collagen fibers are slightly wavy. </a:t>
            </a:r>
          </a:p>
          <a:p>
            <a:endParaRPr lang="en-US" sz="2400" dirty="0"/>
          </a:p>
        </p:txBody>
      </p:sp>
      <p:pic>
        <p:nvPicPr>
          <p:cNvPr id="4" name="Content Placeholder 3">
            <a:extLst>
              <a:ext uri="{FF2B5EF4-FFF2-40B4-BE49-F238E27FC236}">
                <a16:creationId xmlns:a16="http://schemas.microsoft.com/office/drawing/2014/main" id="{DD5CE9A5-0888-4D24-ABD4-AC8A3C4CB47C}"/>
              </a:ext>
            </a:extLst>
          </p:cNvPr>
          <p:cNvPicPr>
            <a:picLocks noChangeAspect="1"/>
          </p:cNvPicPr>
          <p:nvPr/>
        </p:nvPicPr>
        <p:blipFill rotWithShape="1">
          <a:blip r:embed="rId2"/>
          <a:srcRect l="40248" t="13125" r="16794" b="19237"/>
          <a:stretch/>
        </p:blipFill>
        <p:spPr>
          <a:xfrm>
            <a:off x="5671595" y="0"/>
            <a:ext cx="6435526" cy="6858000"/>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55264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4FF3062-76DE-45CD-B1B1-4BCD7D479E8C}"/>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7397" b="20448"/>
          <a:stretch/>
        </p:blipFill>
        <p:spPr>
          <a:xfrm>
            <a:off x="20" y="10"/>
            <a:ext cx="12191980" cy="6857990"/>
          </a:xfrm>
          <a:prstGeom prst="rect">
            <a:avLst/>
          </a:prstGeom>
        </p:spPr>
      </p:pic>
      <p:sp>
        <p:nvSpPr>
          <p:cNvPr id="2" name="Title 1">
            <a:extLst>
              <a:ext uri="{FF2B5EF4-FFF2-40B4-BE49-F238E27FC236}">
                <a16:creationId xmlns:a16="http://schemas.microsoft.com/office/drawing/2014/main" id="{2DBA64A1-B471-4855-A7C2-D79216BEB440}"/>
              </a:ext>
            </a:extLst>
          </p:cNvPr>
          <p:cNvSpPr>
            <a:spLocks noGrp="1"/>
          </p:cNvSpPr>
          <p:nvPr>
            <p:ph type="title"/>
          </p:nvPr>
        </p:nvSpPr>
        <p:spPr>
          <a:xfrm>
            <a:off x="838200" y="365125"/>
            <a:ext cx="10515600" cy="1325563"/>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dirty="0">
                <a:solidFill>
                  <a:srgbClr val="FFFFFF"/>
                </a:solidFill>
              </a:rPr>
              <a:t>Epithelium functions include:</a:t>
            </a:r>
          </a:p>
        </p:txBody>
      </p:sp>
      <p:sp>
        <p:nvSpPr>
          <p:cNvPr id="3" name="Content Placeholder 2">
            <a:extLst>
              <a:ext uri="{FF2B5EF4-FFF2-40B4-BE49-F238E27FC236}">
                <a16:creationId xmlns:a16="http://schemas.microsoft.com/office/drawing/2014/main" id="{3305E93B-3C03-47A5-A613-A11BD2B10B52}"/>
              </a:ext>
            </a:extLst>
          </p:cNvPr>
          <p:cNvSpPr>
            <a:spLocks noGrp="1"/>
          </p:cNvSpPr>
          <p:nvPr>
            <p:ph idx="1"/>
          </p:nvPr>
        </p:nvSpPr>
        <p:spPr>
          <a:xfrm>
            <a:off x="838200" y="1825625"/>
            <a:ext cx="10515600" cy="4351338"/>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indent="0">
              <a:buNone/>
            </a:pPr>
            <a:r>
              <a:rPr lang="en-US" b="1" dirty="0">
                <a:solidFill>
                  <a:srgbClr val="FFFFFF"/>
                </a:solidFill>
              </a:rPr>
              <a:t>1. </a:t>
            </a:r>
            <a:r>
              <a:rPr lang="en-US" i="1" dirty="0">
                <a:solidFill>
                  <a:srgbClr val="FFFFFF"/>
                </a:solidFill>
              </a:rPr>
              <a:t>Protection </a:t>
            </a:r>
            <a:r>
              <a:rPr lang="en-US" dirty="0">
                <a:solidFill>
                  <a:srgbClr val="FFFFFF"/>
                </a:solidFill>
              </a:rPr>
              <a:t>of the underlying tissues</a:t>
            </a:r>
          </a:p>
          <a:p>
            <a:pPr marL="0" indent="0">
              <a:buNone/>
            </a:pPr>
            <a:r>
              <a:rPr lang="en-US" b="1" dirty="0">
                <a:solidFill>
                  <a:srgbClr val="FFFFFF"/>
                </a:solidFill>
              </a:rPr>
              <a:t>2. </a:t>
            </a:r>
            <a:r>
              <a:rPr lang="en-US" i="1" dirty="0">
                <a:solidFill>
                  <a:srgbClr val="FFFFFF"/>
                </a:solidFill>
              </a:rPr>
              <a:t>Secretion </a:t>
            </a:r>
            <a:r>
              <a:rPr lang="en-US" dirty="0">
                <a:solidFill>
                  <a:srgbClr val="FFFFFF"/>
                </a:solidFill>
              </a:rPr>
              <a:t>(release of molecules from cells)</a:t>
            </a:r>
          </a:p>
          <a:p>
            <a:pPr marL="0" indent="0">
              <a:buNone/>
            </a:pPr>
            <a:r>
              <a:rPr lang="en-US" b="1" dirty="0">
                <a:solidFill>
                  <a:srgbClr val="FFFFFF"/>
                </a:solidFill>
              </a:rPr>
              <a:t>3. </a:t>
            </a:r>
            <a:r>
              <a:rPr lang="en-US" i="1" dirty="0">
                <a:solidFill>
                  <a:srgbClr val="FFFFFF"/>
                </a:solidFill>
              </a:rPr>
              <a:t>Absorption </a:t>
            </a:r>
            <a:r>
              <a:rPr lang="en-US" dirty="0">
                <a:solidFill>
                  <a:srgbClr val="FFFFFF"/>
                </a:solidFill>
              </a:rPr>
              <a:t>(bringing small molecules into cells)</a:t>
            </a:r>
          </a:p>
          <a:p>
            <a:pPr marL="0" indent="0">
              <a:buNone/>
            </a:pPr>
            <a:r>
              <a:rPr lang="en-US" b="1" dirty="0">
                <a:solidFill>
                  <a:srgbClr val="FFFFFF"/>
                </a:solidFill>
              </a:rPr>
              <a:t>4. </a:t>
            </a:r>
            <a:r>
              <a:rPr lang="en-US" i="1" dirty="0">
                <a:solidFill>
                  <a:srgbClr val="FFFFFF"/>
                </a:solidFill>
              </a:rPr>
              <a:t>Diffusion </a:t>
            </a:r>
            <a:r>
              <a:rPr lang="en-US" dirty="0">
                <a:solidFill>
                  <a:srgbClr val="FFFFFF"/>
                </a:solidFill>
              </a:rPr>
              <a:t>(movement of molecules down their concentration gradient)</a:t>
            </a:r>
          </a:p>
          <a:p>
            <a:pPr marL="0" indent="0">
              <a:buNone/>
            </a:pPr>
            <a:r>
              <a:rPr lang="en-US" b="1" dirty="0">
                <a:solidFill>
                  <a:srgbClr val="FFFFFF"/>
                </a:solidFill>
              </a:rPr>
              <a:t>5. </a:t>
            </a:r>
            <a:r>
              <a:rPr lang="en-US" i="1" dirty="0">
                <a:solidFill>
                  <a:srgbClr val="FFFFFF"/>
                </a:solidFill>
              </a:rPr>
              <a:t>Filtration </a:t>
            </a:r>
            <a:r>
              <a:rPr lang="en-US" dirty="0">
                <a:solidFill>
                  <a:srgbClr val="FFFFFF"/>
                </a:solidFill>
              </a:rPr>
              <a:t>(passage of small molecules through a </a:t>
            </a:r>
            <a:r>
              <a:rPr lang="en-US" dirty="0" err="1">
                <a:solidFill>
                  <a:srgbClr val="FFFFFF"/>
                </a:solidFill>
              </a:rPr>
              <a:t>sievelike</a:t>
            </a:r>
            <a:r>
              <a:rPr lang="en-US" dirty="0">
                <a:solidFill>
                  <a:srgbClr val="FFFFFF"/>
                </a:solidFill>
              </a:rPr>
              <a:t> membrane)</a:t>
            </a:r>
          </a:p>
          <a:p>
            <a:pPr marL="0" indent="0">
              <a:buNone/>
            </a:pPr>
            <a:r>
              <a:rPr lang="en-US" b="1" dirty="0">
                <a:solidFill>
                  <a:srgbClr val="FFFFFF"/>
                </a:solidFill>
              </a:rPr>
              <a:t>6. </a:t>
            </a:r>
            <a:r>
              <a:rPr lang="en-US" i="1" dirty="0">
                <a:solidFill>
                  <a:srgbClr val="FFFFFF"/>
                </a:solidFill>
              </a:rPr>
              <a:t>Sensory reception</a:t>
            </a:r>
            <a:endParaRPr lang="en-US" dirty="0">
              <a:solidFill>
                <a:srgbClr val="FFFFFF"/>
              </a:solidFill>
            </a:endParaRPr>
          </a:p>
        </p:txBody>
      </p:sp>
    </p:spTree>
    <p:extLst>
      <p:ext uri="{BB962C8B-B14F-4D97-AF65-F5344CB8AC3E}">
        <p14:creationId xmlns:p14="http://schemas.microsoft.com/office/powerpoint/2010/main" val="4155929564"/>
      </p:ext>
    </p:extLst>
  </p:cSld>
  <p:clrMapOvr>
    <a:overrideClrMapping bg1="dk1" tx1="lt1" bg2="dk2" tx2="lt2" accent1="accent1" accent2="accent2" accent3="accent3" accent4="accent4" accent5="accent5" accent6="accent6" hlink="hlink" folHlink="folHlink"/>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B68C-EFE8-43AF-B776-B96AEA39D10B}"/>
              </a:ext>
            </a:extLst>
          </p:cNvPr>
          <p:cNvSpPr>
            <a:spLocks noGrp="1"/>
          </p:cNvSpPr>
          <p:nvPr>
            <p:ph type="title"/>
          </p:nvPr>
        </p:nvSpPr>
        <p:spPr>
          <a:xfrm>
            <a:off x="960100" y="978102"/>
            <a:ext cx="10588434" cy="1062644"/>
          </a:xfrm>
        </p:spPr>
        <p:txBody>
          <a:bodyPr anchor="b">
            <a:normAutofit/>
          </a:bodyPr>
          <a:lstStyle/>
          <a:p>
            <a:r>
              <a:rPr lang="en-US" b="1" dirty="0"/>
              <a:t>dense regular connective tissue</a:t>
            </a:r>
            <a:endParaRPr lang="en-US" dirty="0"/>
          </a:p>
        </p:txBody>
      </p:sp>
      <p:cxnSp>
        <p:nvCxnSpPr>
          <p:cNvPr id="16" name="Straight Connector 15">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outdoor, building, red, ground&#10;&#10;Description automatically generated">
            <a:extLst>
              <a:ext uri="{FF2B5EF4-FFF2-40B4-BE49-F238E27FC236}">
                <a16:creationId xmlns:a16="http://schemas.microsoft.com/office/drawing/2014/main" id="{B562F786-FCFE-4563-9C72-A5E3FEF6E3A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14023" y="2811104"/>
            <a:ext cx="3366480" cy="2536081"/>
          </a:xfrm>
          <a:prstGeom prst="rect">
            <a:avLst/>
          </a:prstGeom>
        </p:spPr>
      </p:pic>
      <p:sp>
        <p:nvSpPr>
          <p:cNvPr id="3" name="Content Placeholder 2">
            <a:extLst>
              <a:ext uri="{FF2B5EF4-FFF2-40B4-BE49-F238E27FC236}">
                <a16:creationId xmlns:a16="http://schemas.microsoft.com/office/drawing/2014/main" id="{D19E4557-38DE-4C51-A8B3-E6345C555FDB}"/>
              </a:ext>
            </a:extLst>
          </p:cNvPr>
          <p:cNvSpPr>
            <a:spLocks noGrp="1"/>
          </p:cNvSpPr>
          <p:nvPr>
            <p:ph idx="1"/>
          </p:nvPr>
        </p:nvSpPr>
        <p:spPr>
          <a:xfrm>
            <a:off x="4955354" y="2682433"/>
            <a:ext cx="6282169" cy="3215749"/>
          </a:xfrm>
        </p:spPr>
        <p:txBody>
          <a:bodyPr>
            <a:normAutofit/>
          </a:bodyPr>
          <a:lstStyle/>
          <a:p>
            <a:r>
              <a:rPr lang="en-US" sz="2400"/>
              <a:t>is poorly vascularized</a:t>
            </a:r>
          </a:p>
          <a:p>
            <a:r>
              <a:rPr lang="en-US" sz="2400"/>
              <a:t>contains no fat cells or immune defense cells.</a:t>
            </a:r>
          </a:p>
          <a:p>
            <a:r>
              <a:rPr lang="en-US" sz="2400"/>
              <a:t>enormous tensile strength</a:t>
            </a:r>
          </a:p>
          <a:p>
            <a:r>
              <a:rPr lang="en-US" sz="2400"/>
              <a:t>Found in </a:t>
            </a:r>
            <a:r>
              <a:rPr lang="en-US" sz="2400" i="1"/>
              <a:t>ligaments (</a:t>
            </a:r>
            <a:r>
              <a:rPr lang="en-US" sz="2400"/>
              <a:t>bind bones to one another) and </a:t>
            </a:r>
            <a:r>
              <a:rPr lang="en-US" sz="2400" i="1"/>
              <a:t>tendons (</a:t>
            </a:r>
            <a:r>
              <a:rPr lang="en-US" sz="2400"/>
              <a:t>attach muscles to bones) </a:t>
            </a:r>
          </a:p>
        </p:txBody>
      </p:sp>
      <p:sp>
        <p:nvSpPr>
          <p:cNvPr id="6" name="TextBox 5">
            <a:extLst>
              <a:ext uri="{FF2B5EF4-FFF2-40B4-BE49-F238E27FC236}">
                <a16:creationId xmlns:a16="http://schemas.microsoft.com/office/drawing/2014/main" id="{044AC890-3DB7-44EC-8F14-68D2FC53C38D}"/>
              </a:ext>
            </a:extLst>
          </p:cNvPr>
          <p:cNvSpPr txBox="1"/>
          <p:nvPr/>
        </p:nvSpPr>
        <p:spPr>
          <a:xfrm>
            <a:off x="9884958" y="6870700"/>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4" tooltip="https://en.wikipedia.org/wiki/Dense_connective_tissu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9427025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8AB68C-EFE8-43AF-B776-B96AEA39D10B}"/>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a:t>dense regular connective tissue</a:t>
            </a:r>
            <a:endParaRPr lang="en-US" sz="2800"/>
          </a:p>
        </p:txBody>
      </p:sp>
      <p:sp>
        <p:nvSpPr>
          <p:cNvPr id="3" name="Content Placeholder 2">
            <a:extLst>
              <a:ext uri="{FF2B5EF4-FFF2-40B4-BE49-F238E27FC236}">
                <a16:creationId xmlns:a16="http://schemas.microsoft.com/office/drawing/2014/main" id="{D19E4557-38DE-4C51-A8B3-E6345C555FDB}"/>
              </a:ext>
            </a:extLst>
          </p:cNvPr>
          <p:cNvSpPr>
            <a:spLocks noGrp="1"/>
          </p:cNvSpPr>
          <p:nvPr>
            <p:ph idx="1"/>
          </p:nvPr>
        </p:nvSpPr>
        <p:spPr>
          <a:xfrm>
            <a:off x="643468" y="2638043"/>
            <a:ext cx="3363974" cy="3415623"/>
          </a:xfrm>
        </p:spPr>
        <p:txBody>
          <a:bodyPr>
            <a:normAutofit/>
          </a:bodyPr>
          <a:lstStyle/>
          <a:p>
            <a:r>
              <a:rPr lang="en-US" sz="1700" dirty="0"/>
              <a:t>Dense regular connective tissue also forms </a:t>
            </a:r>
            <a:r>
              <a:rPr lang="en-US" sz="1700" b="1" dirty="0"/>
              <a:t>fascia </a:t>
            </a:r>
            <a:r>
              <a:rPr lang="en-US" sz="1700" dirty="0"/>
              <a:t>(</a:t>
            </a:r>
            <a:r>
              <a:rPr lang="en-US" sz="1700" dirty="0" err="1"/>
              <a:t>fashe</a:t>
            </a:r>
            <a:r>
              <a:rPr lang="en-US" sz="1700" dirty="0"/>
              <a:t>-ah; “a band”), a fibrous membrane that wraps around muscles, muscle groups, large vessels, and nerves. </a:t>
            </a:r>
          </a:p>
          <a:p>
            <a:r>
              <a:rPr lang="en-US" sz="1700" dirty="0"/>
              <a:t>Many sheets of fascia occur throughout the body, binding structures together like plastic sandwich wrap. </a:t>
            </a:r>
          </a:p>
          <a:p>
            <a:r>
              <a:rPr lang="en-US" sz="1700" dirty="0"/>
              <a:t>When the word </a:t>
            </a:r>
            <a:r>
              <a:rPr lang="en-US" sz="1700" i="1" dirty="0"/>
              <a:t>fascia </a:t>
            </a:r>
            <a:r>
              <a:rPr lang="en-US" sz="1700" dirty="0"/>
              <a:t>is used alone, it is understood to mean </a:t>
            </a:r>
            <a:r>
              <a:rPr lang="en-US" sz="1700" i="1" dirty="0"/>
              <a:t>deep fascia.</a:t>
            </a:r>
            <a:endParaRPr lang="en-US" sz="1700" dirty="0"/>
          </a:p>
        </p:txBody>
      </p:sp>
      <p:pic>
        <p:nvPicPr>
          <p:cNvPr id="5" name="Picture 4" descr="A close up of text on a white background&#10;&#10;Description automatically generated">
            <a:extLst>
              <a:ext uri="{FF2B5EF4-FFF2-40B4-BE49-F238E27FC236}">
                <a16:creationId xmlns:a16="http://schemas.microsoft.com/office/drawing/2014/main" id="{9C71C4D0-11D2-4239-A42D-D14C9C8B2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838" y="643467"/>
            <a:ext cx="6218619" cy="5410199"/>
          </a:xfrm>
          <a:prstGeom prst="rect">
            <a:avLst/>
          </a:prstGeom>
        </p:spPr>
      </p:pic>
    </p:spTree>
    <p:extLst>
      <p:ext uri="{BB962C8B-B14F-4D97-AF65-F5344CB8AC3E}">
        <p14:creationId xmlns:p14="http://schemas.microsoft.com/office/powerpoint/2010/main" val="1068579893"/>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Content Placeholder 18" descr="A screenshot of a cell phone&#10;&#10;Description automatically generated">
            <a:extLst>
              <a:ext uri="{FF2B5EF4-FFF2-40B4-BE49-F238E27FC236}">
                <a16:creationId xmlns:a16="http://schemas.microsoft.com/office/drawing/2014/main" id="{9166732F-7D1C-4D9D-97B5-0EAA1AC4821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33554301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B62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picture containing text, map&#10;&#10;Description automatically generated">
            <a:extLst>
              <a:ext uri="{FF2B5EF4-FFF2-40B4-BE49-F238E27FC236}">
                <a16:creationId xmlns:a16="http://schemas.microsoft.com/office/drawing/2014/main" id="{8F84C601-19BB-4703-99F3-D445E3D903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009" y="643467"/>
            <a:ext cx="6793982" cy="5571066"/>
          </a:xfrm>
          <a:prstGeom prst="rect">
            <a:avLst/>
          </a:prstGeom>
        </p:spPr>
      </p:pic>
    </p:spTree>
    <p:extLst>
      <p:ext uri="{BB962C8B-B14F-4D97-AF65-F5344CB8AC3E}">
        <p14:creationId xmlns:p14="http://schemas.microsoft.com/office/powerpoint/2010/main" val="447863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person&#10;&#10;Description automatically generated">
            <a:extLst>
              <a:ext uri="{FF2B5EF4-FFF2-40B4-BE49-F238E27FC236}">
                <a16:creationId xmlns:a16="http://schemas.microsoft.com/office/drawing/2014/main" id="{E8CD7F86-6188-4B0B-9A07-56104BB27B5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04812" y="2129370"/>
            <a:ext cx="5382376" cy="3743847"/>
          </a:xfrm>
        </p:spPr>
      </p:pic>
      <p:pic>
        <p:nvPicPr>
          <p:cNvPr id="10" name="Picture 9" descr="A screenshot of a video game&#10;&#10;Description automatically generated">
            <a:extLst>
              <a:ext uri="{FF2B5EF4-FFF2-40B4-BE49-F238E27FC236}">
                <a16:creationId xmlns:a16="http://schemas.microsoft.com/office/drawing/2014/main" id="{486F853B-82E5-4A4B-855E-825A2D449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1787" y="757237"/>
            <a:ext cx="6448425" cy="5343525"/>
          </a:xfrm>
          <a:prstGeom prst="rect">
            <a:avLst/>
          </a:prstGeom>
        </p:spPr>
      </p:pic>
      <p:pic>
        <p:nvPicPr>
          <p:cNvPr id="15" name="Picture 14" descr="A close up of text on a white background&#10;&#10;Description automatically generated">
            <a:extLst>
              <a:ext uri="{FF2B5EF4-FFF2-40B4-BE49-F238E27FC236}">
                <a16:creationId xmlns:a16="http://schemas.microsoft.com/office/drawing/2014/main" id="{F49B9606-D6E2-4D4C-97DB-2088752AD5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937" y="1666875"/>
            <a:ext cx="4048125" cy="3524250"/>
          </a:xfrm>
          <a:prstGeom prst="rect">
            <a:avLst/>
          </a:prstGeom>
        </p:spPr>
      </p:pic>
      <p:pic>
        <p:nvPicPr>
          <p:cNvPr id="17" name="Picture 16">
            <a:extLst>
              <a:ext uri="{FF2B5EF4-FFF2-40B4-BE49-F238E27FC236}">
                <a16:creationId xmlns:a16="http://schemas.microsoft.com/office/drawing/2014/main" id="{B2AED597-715E-4BF8-AEBA-5A1B2DDA30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764" y="0"/>
            <a:ext cx="9278471" cy="685800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9166732F-7D1C-4D9D-97B5-0EAA1AC48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1" name="Picture 20" descr="A picture containing text, map&#10;&#10;Description automatically generated">
            <a:extLst>
              <a:ext uri="{FF2B5EF4-FFF2-40B4-BE49-F238E27FC236}">
                <a16:creationId xmlns:a16="http://schemas.microsoft.com/office/drawing/2014/main" id="{4719F2C0-E399-4391-ADBB-D670AC7CF9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2387" y="1595437"/>
            <a:ext cx="4467225" cy="3667125"/>
          </a:xfrm>
          <a:prstGeom prst="rect">
            <a:avLst/>
          </a:prstGeom>
        </p:spPr>
      </p:pic>
      <p:pic>
        <p:nvPicPr>
          <p:cNvPr id="23" name="Picture 22" descr="A bird flying in the sky&#10;&#10;Description automatically generated">
            <a:extLst>
              <a:ext uri="{FF2B5EF4-FFF2-40B4-BE49-F238E27FC236}">
                <a16:creationId xmlns:a16="http://schemas.microsoft.com/office/drawing/2014/main" id="{02CBA0D8-4D0A-463E-98E3-32360A0140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8025" y="1504950"/>
            <a:ext cx="5695950" cy="3848100"/>
          </a:xfrm>
          <a:prstGeom prst="rect">
            <a:avLst/>
          </a:prstGeom>
        </p:spPr>
      </p:pic>
      <p:pic>
        <p:nvPicPr>
          <p:cNvPr id="25" name="Picture 24">
            <a:extLst>
              <a:ext uri="{FF2B5EF4-FFF2-40B4-BE49-F238E27FC236}">
                <a16:creationId xmlns:a16="http://schemas.microsoft.com/office/drawing/2014/main" id="{3BBD9C88-2948-4E35-B36A-D3A657A76D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5912" y="323850"/>
            <a:ext cx="9020175" cy="6210300"/>
          </a:xfrm>
          <a:prstGeom prst="rect">
            <a:avLst/>
          </a:prstGeom>
        </p:spPr>
      </p:pic>
      <p:pic>
        <p:nvPicPr>
          <p:cNvPr id="27" name="Picture 26" descr="A picture containing food, table, plate, indoor&#10;&#10;Description automatically generated">
            <a:extLst>
              <a:ext uri="{FF2B5EF4-FFF2-40B4-BE49-F238E27FC236}">
                <a16:creationId xmlns:a16="http://schemas.microsoft.com/office/drawing/2014/main" id="{D19A6415-10D0-4EB2-A282-522BF40E6C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8312" y="257175"/>
            <a:ext cx="8715375" cy="6343650"/>
          </a:xfrm>
          <a:prstGeom prst="rect">
            <a:avLst/>
          </a:prstGeom>
        </p:spPr>
      </p:pic>
      <p:pic>
        <p:nvPicPr>
          <p:cNvPr id="29" name="Picture 28" descr="A close up of a newspaper&#10;&#10;Description automatically generated">
            <a:extLst>
              <a:ext uri="{FF2B5EF4-FFF2-40B4-BE49-F238E27FC236}">
                <a16:creationId xmlns:a16="http://schemas.microsoft.com/office/drawing/2014/main" id="{14C1BE6E-3671-44D2-B748-3102755EA4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56906" y="0"/>
            <a:ext cx="4878187" cy="6858000"/>
          </a:xfrm>
          <a:prstGeom prst="rect">
            <a:avLst/>
          </a:prstGeom>
        </p:spPr>
      </p:pic>
      <p:pic>
        <p:nvPicPr>
          <p:cNvPr id="31" name="Picture 30" descr="A picture containing indoor, cabinet, wall&#10;&#10;Description automatically generated">
            <a:extLst>
              <a:ext uri="{FF2B5EF4-FFF2-40B4-BE49-F238E27FC236}">
                <a16:creationId xmlns:a16="http://schemas.microsoft.com/office/drawing/2014/main" id="{3BA22495-BE41-4C6F-B4E5-EEA2542B6A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69800" y="0"/>
            <a:ext cx="4252399" cy="6858000"/>
          </a:xfrm>
          <a:prstGeom prst="rect">
            <a:avLst/>
          </a:prstGeom>
        </p:spPr>
      </p:pic>
      <p:pic>
        <p:nvPicPr>
          <p:cNvPr id="33" name="Picture 32" descr="A close up of an animal&#10;&#10;Description automatically generated">
            <a:extLst>
              <a:ext uri="{FF2B5EF4-FFF2-40B4-BE49-F238E27FC236}">
                <a16:creationId xmlns:a16="http://schemas.microsoft.com/office/drawing/2014/main" id="{3C5228DD-BE65-4B3E-B14A-78EA5ED552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04706" y="1066470"/>
            <a:ext cx="6182588" cy="4725059"/>
          </a:xfrm>
          <a:prstGeom prst="rect">
            <a:avLst/>
          </a:prstGeom>
        </p:spPr>
      </p:pic>
      <p:pic>
        <p:nvPicPr>
          <p:cNvPr id="35" name="Picture 34" descr="A picture containing indoor, wall&#10;&#10;Description automatically generated">
            <a:extLst>
              <a:ext uri="{FF2B5EF4-FFF2-40B4-BE49-F238E27FC236}">
                <a16:creationId xmlns:a16="http://schemas.microsoft.com/office/drawing/2014/main" id="{8B55B748-A6DD-4B1B-A6B9-80C0BD309E4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66362" y="1985761"/>
            <a:ext cx="8059275" cy="2886478"/>
          </a:xfrm>
          <a:prstGeom prst="rect">
            <a:avLst/>
          </a:prstGeom>
        </p:spPr>
      </p:pic>
      <p:pic>
        <p:nvPicPr>
          <p:cNvPr id="37" name="Picture 36">
            <a:extLst>
              <a:ext uri="{FF2B5EF4-FFF2-40B4-BE49-F238E27FC236}">
                <a16:creationId xmlns:a16="http://schemas.microsoft.com/office/drawing/2014/main" id="{49938E49-03FC-490B-80CC-312B9F7696E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00445" y="2728815"/>
            <a:ext cx="2391109" cy="1400370"/>
          </a:xfrm>
          <a:prstGeom prst="rect">
            <a:avLst/>
          </a:prstGeom>
        </p:spPr>
      </p:pic>
      <p:pic>
        <p:nvPicPr>
          <p:cNvPr id="39" name="Picture 38">
            <a:extLst>
              <a:ext uri="{FF2B5EF4-FFF2-40B4-BE49-F238E27FC236}">
                <a16:creationId xmlns:a16="http://schemas.microsoft.com/office/drawing/2014/main" id="{C3DE109C-2EE5-4472-B322-0439F6505A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94000" y="2603500"/>
            <a:ext cx="6604000" cy="1651000"/>
          </a:xfrm>
          <a:prstGeom prst="rect">
            <a:avLst/>
          </a:prstGeom>
        </p:spPr>
      </p:pic>
      <p:pic>
        <p:nvPicPr>
          <p:cNvPr id="41" name="Picture 40" descr="A close up of a map&#10;&#10;Description automatically generated">
            <a:extLst>
              <a:ext uri="{FF2B5EF4-FFF2-40B4-BE49-F238E27FC236}">
                <a16:creationId xmlns:a16="http://schemas.microsoft.com/office/drawing/2014/main" id="{DA443074-FED8-4F25-A3ED-B941F7AA264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700128" y="1514208"/>
            <a:ext cx="4791744" cy="3829584"/>
          </a:xfrm>
          <a:prstGeom prst="rect">
            <a:avLst/>
          </a:prstGeom>
        </p:spPr>
      </p:pic>
      <p:pic>
        <p:nvPicPr>
          <p:cNvPr id="43" name="Picture 42">
            <a:extLst>
              <a:ext uri="{FF2B5EF4-FFF2-40B4-BE49-F238E27FC236}">
                <a16:creationId xmlns:a16="http://schemas.microsoft.com/office/drawing/2014/main" id="{F664F731-6D9C-4597-81E2-D8019B5D6DE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4203" y="561575"/>
            <a:ext cx="9983593" cy="5734850"/>
          </a:xfrm>
          <a:prstGeom prst="rect">
            <a:avLst/>
          </a:prstGeom>
        </p:spPr>
      </p:pic>
      <p:pic>
        <p:nvPicPr>
          <p:cNvPr id="45" name="Picture 44" descr="A picture containing indoor, wall&#10;&#10;Description automatically generated">
            <a:extLst>
              <a:ext uri="{FF2B5EF4-FFF2-40B4-BE49-F238E27FC236}">
                <a16:creationId xmlns:a16="http://schemas.microsoft.com/office/drawing/2014/main" id="{1B91A8A8-BCE0-4CD1-AFF0-DB68D81FB97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1755" y="170995"/>
            <a:ext cx="10488489" cy="6516009"/>
          </a:xfrm>
          <a:prstGeom prst="rect">
            <a:avLst/>
          </a:prstGeom>
        </p:spPr>
      </p:pic>
      <p:pic>
        <p:nvPicPr>
          <p:cNvPr id="47" name="Picture 46" descr="A close up of a map&#10;&#10;Description automatically generated">
            <a:extLst>
              <a:ext uri="{FF2B5EF4-FFF2-40B4-BE49-F238E27FC236}">
                <a16:creationId xmlns:a16="http://schemas.microsoft.com/office/drawing/2014/main" id="{E3746809-1FD0-4D3A-804A-AEC4D4E48AE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66997" y="1561839"/>
            <a:ext cx="3258005" cy="3734321"/>
          </a:xfrm>
          <a:prstGeom prst="rect">
            <a:avLst/>
          </a:prstGeom>
        </p:spPr>
      </p:pic>
      <p:pic>
        <p:nvPicPr>
          <p:cNvPr id="49" name="Picture 48">
            <a:extLst>
              <a:ext uri="{FF2B5EF4-FFF2-40B4-BE49-F238E27FC236}">
                <a16:creationId xmlns:a16="http://schemas.microsoft.com/office/drawing/2014/main" id="{32EC8228-3347-468A-8B48-12518BBAA2F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956870" y="0"/>
            <a:ext cx="4278260" cy="6858000"/>
          </a:xfrm>
          <a:prstGeom prst="rect">
            <a:avLst/>
          </a:prstGeom>
        </p:spPr>
      </p:pic>
      <p:pic>
        <p:nvPicPr>
          <p:cNvPr id="51" name="Picture 50" descr="A picture containing object&#10;&#10;Description automatically generated">
            <a:extLst>
              <a:ext uri="{FF2B5EF4-FFF2-40B4-BE49-F238E27FC236}">
                <a16:creationId xmlns:a16="http://schemas.microsoft.com/office/drawing/2014/main" id="{3A4CCF12-C065-4EBA-BB98-3908E12BB2D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994915" y="2347761"/>
            <a:ext cx="8202170" cy="2162477"/>
          </a:xfrm>
          <a:prstGeom prst="rect">
            <a:avLst/>
          </a:prstGeom>
        </p:spPr>
      </p:pic>
      <p:pic>
        <p:nvPicPr>
          <p:cNvPr id="53" name="Picture 52">
            <a:extLst>
              <a:ext uri="{FF2B5EF4-FFF2-40B4-BE49-F238E27FC236}">
                <a16:creationId xmlns:a16="http://schemas.microsoft.com/office/drawing/2014/main" id="{65CEA81C-1A18-4D19-9CAB-935990CA858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93850" y="50800"/>
            <a:ext cx="9004300" cy="6756400"/>
          </a:xfrm>
          <a:prstGeom prst="rect">
            <a:avLst/>
          </a:prstGeom>
        </p:spPr>
      </p:pic>
      <p:pic>
        <p:nvPicPr>
          <p:cNvPr id="55" name="Picture 54">
            <a:extLst>
              <a:ext uri="{FF2B5EF4-FFF2-40B4-BE49-F238E27FC236}">
                <a16:creationId xmlns:a16="http://schemas.microsoft.com/office/drawing/2014/main" id="{C10EF263-B652-4D42-B02B-7F34A6532B0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60520" y="173736"/>
            <a:ext cx="3870960" cy="6510528"/>
          </a:xfrm>
          <a:prstGeom prst="rect">
            <a:avLst/>
          </a:prstGeom>
        </p:spPr>
      </p:pic>
      <p:pic>
        <p:nvPicPr>
          <p:cNvPr id="57" name="Picture 56" descr="A close up of a logo&#10;&#10;Description automatically generated">
            <a:extLst>
              <a:ext uri="{FF2B5EF4-FFF2-40B4-BE49-F238E27FC236}">
                <a16:creationId xmlns:a16="http://schemas.microsoft.com/office/drawing/2014/main" id="{6560A50A-6495-4382-9051-D2D29CC0B38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23954" y="2304288"/>
            <a:ext cx="3344091" cy="2249424"/>
          </a:xfrm>
          <a:prstGeom prst="rect">
            <a:avLst/>
          </a:prstGeom>
        </p:spPr>
      </p:pic>
      <p:pic>
        <p:nvPicPr>
          <p:cNvPr id="59" name="Picture 58" descr="A picture containing sofa, clothing&#10;&#10;Description automatically generated">
            <a:extLst>
              <a:ext uri="{FF2B5EF4-FFF2-40B4-BE49-F238E27FC236}">
                <a16:creationId xmlns:a16="http://schemas.microsoft.com/office/drawing/2014/main" id="{AA0CEEB7-6779-49C0-8C26-9916356963D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390900" y="1905000"/>
            <a:ext cx="5410200" cy="3048000"/>
          </a:xfrm>
          <a:prstGeom prst="rect">
            <a:avLst/>
          </a:prstGeom>
        </p:spPr>
      </p:pic>
      <p:pic>
        <p:nvPicPr>
          <p:cNvPr id="61" name="Picture 60" descr="A close up of a logo&#10;&#10;Description automatically generated">
            <a:extLst>
              <a:ext uri="{FF2B5EF4-FFF2-40B4-BE49-F238E27FC236}">
                <a16:creationId xmlns:a16="http://schemas.microsoft.com/office/drawing/2014/main" id="{A630CA0A-CC7B-479A-8CB2-2F4D7DFAF62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05175" y="2281237"/>
            <a:ext cx="5581650" cy="2295525"/>
          </a:xfrm>
          <a:prstGeom prst="rect">
            <a:avLst/>
          </a:prstGeom>
        </p:spPr>
      </p:pic>
      <p:pic>
        <p:nvPicPr>
          <p:cNvPr id="63" name="Picture 62" descr="A screenshot of a cell phone&#10;&#10;Description automatically generated">
            <a:extLst>
              <a:ext uri="{FF2B5EF4-FFF2-40B4-BE49-F238E27FC236}">
                <a16:creationId xmlns:a16="http://schemas.microsoft.com/office/drawing/2014/main" id="{E52E7C41-8436-4662-A3DF-A565A57702D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04017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close up of a logo&#10;&#10;Description automatically generated">
            <a:extLst>
              <a:ext uri="{FF2B5EF4-FFF2-40B4-BE49-F238E27FC236}">
                <a16:creationId xmlns:a16="http://schemas.microsoft.com/office/drawing/2014/main" id="{CD1044EC-09E9-44D4-9D6D-7DA22E690F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422" y="643467"/>
            <a:ext cx="8409156" cy="5571066"/>
          </a:xfrm>
          <a:prstGeom prst="rect">
            <a:avLst/>
          </a:prstGeom>
        </p:spPr>
      </p:pic>
    </p:spTree>
    <p:extLst>
      <p:ext uri="{BB962C8B-B14F-4D97-AF65-F5344CB8AC3E}">
        <p14:creationId xmlns:p14="http://schemas.microsoft.com/office/powerpoint/2010/main" val="195259799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83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BD823D99-4A9D-4859-9114-87454044FD66}"/>
              </a:ext>
            </a:extLst>
          </p:cNvPr>
          <p:cNvPicPr>
            <a:picLocks noGrp="1" noChangeAspect="1"/>
          </p:cNvPicPr>
          <p:nvPr>
            <p:ph idx="1"/>
          </p:nvPr>
        </p:nvPicPr>
        <p:blipFill>
          <a:blip r:embed="rId2"/>
          <a:stretch>
            <a:fillRect/>
          </a:stretch>
        </p:blipFill>
        <p:spPr>
          <a:xfrm>
            <a:off x="1656904" y="643467"/>
            <a:ext cx="8878192" cy="5571066"/>
          </a:xfrm>
          <a:prstGeom prst="rect">
            <a:avLst/>
          </a:prstGeom>
        </p:spPr>
      </p:pic>
    </p:spTree>
    <p:extLst>
      <p:ext uri="{BB962C8B-B14F-4D97-AF65-F5344CB8AC3E}">
        <p14:creationId xmlns:p14="http://schemas.microsoft.com/office/powerpoint/2010/main" val="24532101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4D4C7-95B1-4360-B4AF-27A5EAFE3F81}"/>
              </a:ext>
            </a:extLst>
          </p:cNvPr>
          <p:cNvSpPr>
            <a:spLocks noGrp="1"/>
          </p:cNvSpPr>
          <p:nvPr>
            <p:ph type="title"/>
          </p:nvPr>
        </p:nvSpPr>
        <p:spPr>
          <a:xfrm>
            <a:off x="801098" y="1396289"/>
            <a:ext cx="5712824" cy="1325563"/>
          </a:xfrm>
        </p:spPr>
        <p:txBody>
          <a:bodyPr>
            <a:normAutofit/>
          </a:bodyPr>
          <a:lstStyle/>
          <a:p>
            <a:r>
              <a:rPr lang="en-US" b="1" dirty="0"/>
              <a:t>Adipose tissue</a:t>
            </a:r>
            <a:endParaRPr lang="en-US" dirty="0"/>
          </a:p>
        </p:txBody>
      </p:sp>
      <p:sp>
        <p:nvSpPr>
          <p:cNvPr id="3" name="Content Placeholder 2">
            <a:extLst>
              <a:ext uri="{FF2B5EF4-FFF2-40B4-BE49-F238E27FC236}">
                <a16:creationId xmlns:a16="http://schemas.microsoft.com/office/drawing/2014/main" id="{54E458E8-D6E1-4439-A2BE-47B68AC953E9}"/>
              </a:ext>
            </a:extLst>
          </p:cNvPr>
          <p:cNvSpPr>
            <a:spLocks noGrp="1"/>
          </p:cNvSpPr>
          <p:nvPr>
            <p:ph idx="1"/>
          </p:nvPr>
        </p:nvSpPr>
        <p:spPr>
          <a:xfrm>
            <a:off x="805543" y="2871982"/>
            <a:ext cx="4558309" cy="3181684"/>
          </a:xfrm>
        </p:spPr>
        <p:txBody>
          <a:bodyPr anchor="t">
            <a:normAutofit/>
          </a:bodyPr>
          <a:lstStyle/>
          <a:p>
            <a:r>
              <a:rPr lang="en-US" sz="1800"/>
              <a:t>Adipose tissue is richly vascularized</a:t>
            </a:r>
          </a:p>
          <a:p>
            <a:r>
              <a:rPr lang="en-US" sz="1800"/>
              <a:t>High metabolic activity</a:t>
            </a:r>
          </a:p>
          <a:p>
            <a:r>
              <a:rPr lang="en-US" sz="1800"/>
              <a:t>Much of the body’s adipose tissue occurs in the layer beneath the skin called the </a:t>
            </a:r>
            <a:r>
              <a:rPr lang="en-US" sz="1800" i="1"/>
              <a:t>hypodermis </a:t>
            </a:r>
            <a:endParaRPr lang="en-US" sz="1800"/>
          </a:p>
        </p:txBody>
      </p:sp>
      <p:sp>
        <p:nvSpPr>
          <p:cNvPr id="17" name="Oval 16">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4761" y="2650637"/>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6859" y="0"/>
            <a:ext cx="4198060" cy="365020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honeycomb, floor, indoor&#10;&#10;Description automatically generated">
            <a:extLst>
              <a:ext uri="{FF2B5EF4-FFF2-40B4-BE49-F238E27FC236}">
                <a16:creationId xmlns:a16="http://schemas.microsoft.com/office/drawing/2014/main" id="{5BD87B8B-E91C-4219-930C-9D94B94CD2E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431" r="9815" b="-5"/>
          <a:stretch/>
        </p:blipFill>
        <p:spPr>
          <a:xfrm>
            <a:off x="5969353" y="2815228"/>
            <a:ext cx="2788920" cy="2788920"/>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5" name="Picture 4">
            <a:extLst>
              <a:ext uri="{FF2B5EF4-FFF2-40B4-BE49-F238E27FC236}">
                <a16:creationId xmlns:a16="http://schemas.microsoft.com/office/drawing/2014/main" id="{5C8176BA-379E-4A42-B375-75A6F5237B6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9057" r="13705" b="1"/>
          <a:stretch/>
        </p:blipFill>
        <p:spPr>
          <a:xfrm>
            <a:off x="8160603" y="2"/>
            <a:ext cx="4034316" cy="3486455"/>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1" name="Freeform: Shape 20">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8132" y="4032250"/>
            <a:ext cx="3303868" cy="2825750"/>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3647086-88EE-49C3-A4BD-1089FAEADD26}"/>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2358" r="8015" b="2"/>
          <a:stretch/>
        </p:blipFill>
        <p:spPr>
          <a:xfrm>
            <a:off x="9053088" y="4197217"/>
            <a:ext cx="3138912" cy="2660795"/>
          </a:xfrm>
          <a:custGeom>
            <a:avLst/>
            <a:gdLst>
              <a:gd name="connsiteX0" fmla="*/ 1723644 w 3138912"/>
              <a:gd name="connsiteY0" fmla="*/ 0 h 2660795"/>
              <a:gd name="connsiteX1" fmla="*/ 3053691 w 3138912"/>
              <a:gd name="connsiteY1" fmla="*/ 627247 h 2660795"/>
              <a:gd name="connsiteX2" fmla="*/ 3138912 w 3138912"/>
              <a:gd name="connsiteY2" fmla="*/ 741211 h 2660795"/>
              <a:gd name="connsiteX3" fmla="*/ 3138912 w 3138912"/>
              <a:gd name="connsiteY3" fmla="*/ 2660795 h 2660795"/>
              <a:gd name="connsiteX4" fmla="*/ 278239 w 3138912"/>
              <a:gd name="connsiteY4" fmla="*/ 2660795 h 2660795"/>
              <a:gd name="connsiteX5" fmla="*/ 208035 w 3138912"/>
              <a:gd name="connsiteY5" fmla="*/ 2545235 h 2660795"/>
              <a:gd name="connsiteX6" fmla="*/ 0 w 3138912"/>
              <a:gd name="connsiteY6" fmla="*/ 1723644 h 2660795"/>
              <a:gd name="connsiteX7" fmla="*/ 1723644 w 3138912"/>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3256777076"/>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95DD02C-32E6-4734-8C1F-0DBB880BE8E3}"/>
              </a:ext>
            </a:extLst>
          </p:cNvPr>
          <p:cNvSpPr>
            <a:spLocks noGrp="1"/>
          </p:cNvSpPr>
          <p:nvPr>
            <p:ph type="title"/>
          </p:nvPr>
        </p:nvSpPr>
        <p:spPr>
          <a:xfrm>
            <a:off x="643468" y="623392"/>
            <a:ext cx="3363974" cy="1607060"/>
          </a:xfrm>
          <a:noFill/>
          <a:ln w="19050">
            <a:solidFill>
              <a:schemeClr val="tx1"/>
            </a:solidFill>
          </a:ln>
        </p:spPr>
        <p:txBody>
          <a:bodyPr wrap="square" anchor="ctr">
            <a:normAutofit/>
          </a:bodyPr>
          <a:lstStyle/>
          <a:p>
            <a:pPr algn="ctr"/>
            <a:r>
              <a:rPr lang="en-US" sz="2800" b="1" i="1" dirty="0"/>
              <a:t>Elastic Connective Tissue</a:t>
            </a:r>
            <a:endParaRPr lang="en-US" sz="2800" b="1" dirty="0"/>
          </a:p>
        </p:txBody>
      </p:sp>
      <p:sp>
        <p:nvSpPr>
          <p:cNvPr id="3" name="Content Placeholder 2">
            <a:extLst>
              <a:ext uri="{FF2B5EF4-FFF2-40B4-BE49-F238E27FC236}">
                <a16:creationId xmlns:a16="http://schemas.microsoft.com/office/drawing/2014/main" id="{FD0FCDA3-C171-4DD4-B7B5-52B713FD52E0}"/>
              </a:ext>
            </a:extLst>
          </p:cNvPr>
          <p:cNvSpPr>
            <a:spLocks noGrp="1"/>
          </p:cNvSpPr>
          <p:nvPr>
            <p:ph idx="1"/>
          </p:nvPr>
        </p:nvSpPr>
        <p:spPr>
          <a:xfrm>
            <a:off x="643468" y="2638043"/>
            <a:ext cx="3363974" cy="3415623"/>
          </a:xfrm>
        </p:spPr>
        <p:txBody>
          <a:bodyPr>
            <a:normAutofit/>
          </a:bodyPr>
          <a:lstStyle/>
          <a:p>
            <a:r>
              <a:rPr lang="en-US" sz="1700" dirty="0"/>
              <a:t>Contains lots of darkly stained elastic fibers (elastin). </a:t>
            </a:r>
          </a:p>
          <a:p>
            <a:r>
              <a:rPr lang="en-US" sz="1700" dirty="0"/>
              <a:t>Located in structures where recoil from stretching is important:</a:t>
            </a:r>
          </a:p>
          <a:p>
            <a:pPr lvl="1"/>
            <a:r>
              <a:rPr lang="en-US" sz="1700" dirty="0"/>
              <a:t>within the walls of arteries, </a:t>
            </a:r>
          </a:p>
          <a:p>
            <a:pPr lvl="1"/>
            <a:r>
              <a:rPr lang="en-US" sz="1700" dirty="0"/>
              <a:t>surrounding the bronchial tubes in the lungs. firm connective tissues that resist </a:t>
            </a:r>
            <a:r>
              <a:rPr lang="en-US" sz="1700" i="1" dirty="0"/>
              <a:t>compression </a:t>
            </a:r>
            <a:r>
              <a:rPr lang="en-US" sz="1700" dirty="0"/>
              <a:t>(pressing) as well as tension. </a:t>
            </a:r>
          </a:p>
          <a:p>
            <a:pPr marL="457200" lvl="1" indent="0">
              <a:buNone/>
            </a:pPr>
            <a:endParaRPr lang="en-US" sz="1700" dirty="0"/>
          </a:p>
        </p:txBody>
      </p:sp>
      <p:pic>
        <p:nvPicPr>
          <p:cNvPr id="8" name="Content Placeholder 3">
            <a:extLst>
              <a:ext uri="{FF2B5EF4-FFF2-40B4-BE49-F238E27FC236}">
                <a16:creationId xmlns:a16="http://schemas.microsoft.com/office/drawing/2014/main" id="{DE65E8DD-6712-4780-9D30-1DBF7C468AAE}"/>
              </a:ext>
            </a:extLst>
          </p:cNvPr>
          <p:cNvPicPr>
            <a:picLocks noChangeAspect="1"/>
          </p:cNvPicPr>
          <p:nvPr/>
        </p:nvPicPr>
        <p:blipFill rotWithShape="1">
          <a:blip r:embed="rId2"/>
          <a:srcRect l="38122" t="11531" r="2472" b="6823"/>
          <a:stretch/>
        </p:blipFill>
        <p:spPr>
          <a:xfrm rot="429455">
            <a:off x="5079998" y="685477"/>
            <a:ext cx="6362411" cy="54870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77602633"/>
      </p:ext>
    </p:extLst>
  </p:cSld>
  <p:clrMapOvr>
    <a:overrideClrMapping bg1="dk1" tx1="lt1" bg2="dk2" tx2="lt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B34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58E05D64-8E9A-4674-B7F1-718B45E2973F}"/>
              </a:ext>
            </a:extLst>
          </p:cNvPr>
          <p:cNvPicPr>
            <a:picLocks noGrp="1" noChangeAspect="1"/>
          </p:cNvPicPr>
          <p:nvPr>
            <p:ph idx="1"/>
          </p:nvPr>
        </p:nvPicPr>
        <p:blipFill>
          <a:blip r:embed="rId2"/>
          <a:stretch>
            <a:fillRect/>
          </a:stretch>
        </p:blipFill>
        <p:spPr>
          <a:xfrm>
            <a:off x="1656904" y="643467"/>
            <a:ext cx="8878192" cy="5571066"/>
          </a:xfrm>
          <a:prstGeom prst="rect">
            <a:avLst/>
          </a:prstGeom>
        </p:spPr>
      </p:pic>
    </p:spTree>
    <p:extLst>
      <p:ext uri="{BB962C8B-B14F-4D97-AF65-F5344CB8AC3E}">
        <p14:creationId xmlns:p14="http://schemas.microsoft.com/office/powerpoint/2010/main" val="2209927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clothing, pink, wall&#10;&#10;Description automatically generated">
            <a:extLst>
              <a:ext uri="{FF2B5EF4-FFF2-40B4-BE49-F238E27FC236}">
                <a16:creationId xmlns:a16="http://schemas.microsoft.com/office/drawing/2014/main" id="{8B0E5ACD-A3D0-495E-B307-FB382A3CF33D}"/>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2680" b="9558"/>
          <a:stretch/>
        </p:blipFill>
        <p:spPr>
          <a:xfrm>
            <a:off x="20" y="365125"/>
            <a:ext cx="12191980" cy="6010265"/>
          </a:xfrm>
          <a:prstGeom prst="rect">
            <a:avLst/>
          </a:prstGeom>
        </p:spPr>
      </p:pic>
      <p:sp>
        <p:nvSpPr>
          <p:cNvPr id="2" name="Title 1">
            <a:extLst>
              <a:ext uri="{FF2B5EF4-FFF2-40B4-BE49-F238E27FC236}">
                <a16:creationId xmlns:a16="http://schemas.microsoft.com/office/drawing/2014/main" id="{492AD01A-C329-4CB6-8D53-9EB6017092F4}"/>
              </a:ext>
            </a:extLst>
          </p:cNvPr>
          <p:cNvSpPr>
            <a:spLocks noGrp="1"/>
          </p:cNvSpPr>
          <p:nvPr>
            <p:ph type="title"/>
          </p:nvPr>
        </p:nvSpPr>
        <p:spPr>
          <a:xfrm>
            <a:off x="838200" y="365125"/>
            <a:ext cx="10515600" cy="1325563"/>
          </a:xfrm>
        </p:spPr>
        <p:txBody>
          <a:bodyPr>
            <a:normAutofit/>
          </a:bodyPr>
          <a:lstStyle/>
          <a:p>
            <a:pPr algn="ctr"/>
            <a:r>
              <a:rPr lang="en-US" dirty="0">
                <a:solidFill>
                  <a:srgbClr val="FFFFFF"/>
                </a:solidFill>
              </a:rPr>
              <a:t>Special Characteristics of Epithelia:</a:t>
            </a:r>
            <a:br>
              <a:rPr lang="en-US" dirty="0">
                <a:solidFill>
                  <a:srgbClr val="FFFFFF"/>
                </a:solidFill>
              </a:rPr>
            </a:br>
            <a:r>
              <a:rPr lang="en-US" b="1" dirty="0">
                <a:solidFill>
                  <a:srgbClr val="FFFFFF"/>
                </a:solidFill>
              </a:rPr>
              <a:t> Cellularity</a:t>
            </a:r>
            <a:endParaRPr lang="en-US" dirty="0">
              <a:solidFill>
                <a:srgbClr val="FFFFFF"/>
              </a:solidFill>
            </a:endParaRPr>
          </a:p>
        </p:txBody>
      </p:sp>
      <p:sp>
        <p:nvSpPr>
          <p:cNvPr id="3" name="Content Placeholder 2">
            <a:extLst>
              <a:ext uri="{FF2B5EF4-FFF2-40B4-BE49-F238E27FC236}">
                <a16:creationId xmlns:a16="http://schemas.microsoft.com/office/drawing/2014/main" id="{A8DD3142-0CF0-41E4-851F-37AE151AE2CA}"/>
              </a:ext>
            </a:extLst>
          </p:cNvPr>
          <p:cNvSpPr>
            <a:spLocks noGrp="1"/>
          </p:cNvSpPr>
          <p:nvPr>
            <p:ph idx="1"/>
          </p:nvPr>
        </p:nvSpPr>
        <p:spPr>
          <a:xfrm>
            <a:off x="838200" y="3333749"/>
            <a:ext cx="10515600" cy="2843213"/>
          </a:xfrm>
        </p:spPr>
        <p:txBody>
          <a:bodyPr>
            <a:normAutofit lnSpcReduction="10000"/>
          </a:bodyPr>
          <a:lstStyle/>
          <a:p>
            <a:pPr marL="0" indent="0">
              <a:buNone/>
            </a:pPr>
            <a:r>
              <a:rPr lang="en-US" sz="3600" b="1" dirty="0">
                <a:solidFill>
                  <a:srgbClr val="FFFFFF"/>
                </a:solidFill>
              </a:rPr>
              <a:t>1. Cellularity</a:t>
            </a:r>
          </a:p>
          <a:p>
            <a:pPr lvl="1"/>
            <a:r>
              <a:rPr lang="en-US" sz="3200" dirty="0">
                <a:solidFill>
                  <a:srgbClr val="FFFFFF"/>
                </a:solidFill>
              </a:rPr>
              <a:t>Epithelia are composed almost entirely of cells.</a:t>
            </a:r>
          </a:p>
          <a:p>
            <a:pPr lvl="1"/>
            <a:r>
              <a:rPr lang="en-US" sz="3200" dirty="0">
                <a:solidFill>
                  <a:srgbClr val="FFFFFF"/>
                </a:solidFill>
              </a:rPr>
              <a:t>These cells are separated by a minimal amount of extracellular material, mainly projections of their integral membrane proteins into the narrow spaces between the cells.</a:t>
            </a:r>
          </a:p>
        </p:txBody>
      </p:sp>
    </p:spTree>
    <p:extLst>
      <p:ext uri="{BB962C8B-B14F-4D97-AF65-F5344CB8AC3E}">
        <p14:creationId xmlns:p14="http://schemas.microsoft.com/office/powerpoint/2010/main" val="3386571594"/>
      </p:ext>
    </p:extLst>
  </p:cSld>
  <p:clrMapOvr>
    <a:overrideClrMapping bg1="dk1" tx1="lt1" bg2="dk2" tx2="lt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6FE89F39-D13B-4814-9446-E421D9E749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4316" y="643467"/>
            <a:ext cx="8103368" cy="5571066"/>
          </a:xfrm>
          <a:prstGeom prst="rect">
            <a:avLst/>
          </a:prstGeom>
        </p:spPr>
      </p:pic>
    </p:spTree>
    <p:extLst>
      <p:ext uri="{BB962C8B-B14F-4D97-AF65-F5344CB8AC3E}">
        <p14:creationId xmlns:p14="http://schemas.microsoft.com/office/powerpoint/2010/main" val="34297275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70A92-9145-4120-8D1E-629B1FEB21B7}"/>
              </a:ext>
            </a:extLst>
          </p:cNvPr>
          <p:cNvSpPr>
            <a:spLocks noGrp="1"/>
          </p:cNvSpPr>
          <p:nvPr>
            <p:ph type="title"/>
          </p:nvPr>
        </p:nvSpPr>
        <p:spPr>
          <a:xfrm>
            <a:off x="2370667" y="2187743"/>
            <a:ext cx="5293449" cy="2482515"/>
          </a:xfrm>
        </p:spPr>
        <p:txBody>
          <a:bodyPr vert="horz" lIns="91440" tIns="45720" rIns="91440" bIns="45720" rtlCol="0" anchor="ctr">
            <a:normAutofit/>
          </a:bodyPr>
          <a:lstStyle/>
          <a:p>
            <a:r>
              <a:rPr lang="en-US" sz="6000" kern="1200">
                <a:solidFill>
                  <a:schemeClr val="tx1"/>
                </a:solidFill>
                <a:latin typeface="+mj-lt"/>
                <a:ea typeface="+mj-ea"/>
                <a:cs typeface="+mj-cs"/>
              </a:rPr>
              <a:t>Cartilage</a:t>
            </a:r>
            <a:br>
              <a:rPr lang="en-US" sz="6000" kern="1200">
                <a:solidFill>
                  <a:schemeClr val="tx1"/>
                </a:solidFill>
                <a:latin typeface="+mj-lt"/>
                <a:ea typeface="+mj-ea"/>
                <a:cs typeface="+mj-cs"/>
              </a:rPr>
            </a:br>
            <a:r>
              <a:rPr lang="en-US" sz="6000" kern="1200">
                <a:solidFill>
                  <a:schemeClr val="tx1"/>
                </a:solidFill>
                <a:latin typeface="+mj-lt"/>
                <a:ea typeface="+mj-ea"/>
                <a:cs typeface="+mj-cs"/>
              </a:rPr>
              <a:t>Study Guide</a:t>
            </a:r>
          </a:p>
        </p:txBody>
      </p:sp>
      <p:pic>
        <p:nvPicPr>
          <p:cNvPr id="7" name="Graphic 6" descr="Microscope">
            <a:extLst>
              <a:ext uri="{FF2B5EF4-FFF2-40B4-BE49-F238E27FC236}">
                <a16:creationId xmlns:a16="http://schemas.microsoft.com/office/drawing/2014/main" id="{DB000489-CD47-4F24-91C7-36EE15E7BB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8201" y="2743201"/>
            <a:ext cx="1371600" cy="1371600"/>
          </a:xfrm>
          <a:prstGeom prst="rect">
            <a:avLst/>
          </a:prstGeom>
        </p:spPr>
      </p:pic>
      <p:pic>
        <p:nvPicPr>
          <p:cNvPr id="9" name="Graphic 8">
            <a:extLst>
              <a:ext uri="{FF2B5EF4-FFF2-40B4-BE49-F238E27FC236}">
                <a16:creationId xmlns:a16="http://schemas.microsoft.com/office/drawing/2014/main" id="{AF48343C-01CF-4B59-9EBE-C1C6CA68C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Tree>
    <p:extLst>
      <p:ext uri="{BB962C8B-B14F-4D97-AF65-F5344CB8AC3E}">
        <p14:creationId xmlns:p14="http://schemas.microsoft.com/office/powerpoint/2010/main" val="36732207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54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Image result for chondrocytes">
            <a:extLst>
              <a:ext uri="{FF2B5EF4-FFF2-40B4-BE49-F238E27FC236}">
                <a16:creationId xmlns:a16="http://schemas.microsoft.com/office/drawing/2014/main" id="{E1F9F002-EC54-45B4-BAFD-BC4CF3E256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37"/>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BA19C13-3DF6-4D09-A5B6-805565373FA4}"/>
              </a:ext>
            </a:extLst>
          </p:cNvPr>
          <p:cNvSpPr>
            <a:spLocks noGrp="1"/>
          </p:cNvSpPr>
          <p:nvPr>
            <p:ph idx="1"/>
          </p:nvPr>
        </p:nvSpPr>
        <p:spPr>
          <a:xfrm>
            <a:off x="7540434" y="839348"/>
            <a:ext cx="4324019" cy="4852362"/>
          </a:xfrm>
        </p:spPr>
        <p:txBody>
          <a:bodyPr anchor="ctr">
            <a:normAutofit/>
          </a:bodyPr>
          <a:lstStyle/>
          <a:p>
            <a:r>
              <a:rPr lang="en-US" sz="4000" dirty="0">
                <a:solidFill>
                  <a:srgbClr val="FFFFFF"/>
                </a:solidFill>
              </a:rPr>
              <a:t>3 types of cartilage </a:t>
            </a:r>
          </a:p>
          <a:p>
            <a:pPr marL="1200150" lvl="1" indent="-742950">
              <a:buFont typeface="+mj-lt"/>
              <a:buAutoNum type="arabicPeriod"/>
            </a:pPr>
            <a:r>
              <a:rPr lang="en-US" sz="4000" i="1" dirty="0">
                <a:solidFill>
                  <a:srgbClr val="FFFFFF"/>
                </a:solidFill>
              </a:rPr>
              <a:t>Hyaline cartilage</a:t>
            </a:r>
          </a:p>
          <a:p>
            <a:pPr marL="1200150" lvl="1" indent="-742950">
              <a:buFont typeface="+mj-lt"/>
              <a:buAutoNum type="arabicPeriod"/>
            </a:pPr>
            <a:r>
              <a:rPr lang="en-US" sz="4000" i="1" dirty="0">
                <a:solidFill>
                  <a:srgbClr val="FFFFFF"/>
                </a:solidFill>
              </a:rPr>
              <a:t>Elastic cartilage</a:t>
            </a:r>
          </a:p>
          <a:p>
            <a:pPr marL="1200150" lvl="1" indent="-742950">
              <a:buFont typeface="+mj-lt"/>
              <a:buAutoNum type="arabicPeriod"/>
            </a:pPr>
            <a:r>
              <a:rPr lang="en-US" sz="4000" i="1" dirty="0">
                <a:solidFill>
                  <a:srgbClr val="FFFFFF"/>
                </a:solidFill>
              </a:rPr>
              <a:t>Fibrocartilage</a:t>
            </a:r>
            <a:endParaRPr lang="en-US" sz="4000" dirty="0">
              <a:solidFill>
                <a:srgbClr val="FFFFFF"/>
              </a:solidFill>
            </a:endParaRPr>
          </a:p>
        </p:txBody>
      </p:sp>
      <p:sp>
        <p:nvSpPr>
          <p:cNvPr id="7" name="Title 1">
            <a:extLst>
              <a:ext uri="{FF2B5EF4-FFF2-40B4-BE49-F238E27FC236}">
                <a16:creationId xmlns:a16="http://schemas.microsoft.com/office/drawing/2014/main" id="{B369EC1D-5F3F-4CAD-9EBB-3E5334C69BC0}"/>
              </a:ext>
            </a:extLst>
          </p:cNvPr>
          <p:cNvSpPr txBox="1">
            <a:spLocks/>
          </p:cNvSpPr>
          <p:nvPr/>
        </p:nvSpPr>
        <p:spPr>
          <a:xfrm>
            <a:off x="482127" y="4961466"/>
            <a:ext cx="6749143" cy="11853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Connective Tissue: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Light" panose="020F0302020204030204"/>
                <a:ea typeface="+mj-ea"/>
                <a:cs typeface="+mj-cs"/>
              </a:rPr>
              <a:t>Cartilage</a:t>
            </a:r>
            <a:endParaRPr kumimoji="0" lang="en-US" sz="44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0431118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Picture">
            <a:extLst>
              <a:ext uri="{FF2B5EF4-FFF2-40B4-BE49-F238E27FC236}">
                <a16:creationId xmlns:a16="http://schemas.microsoft.com/office/drawing/2014/main" id="{D9A83F58-DD0C-4A95-9986-8C207300204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0975" y="1052281"/>
            <a:ext cx="7754203" cy="4691293"/>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F5493CFF-E43B-4B10-ACE1-C8A12466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873" y="0"/>
            <a:ext cx="4062127"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DE2F85-4A06-478F-B905-E21F9D6A5828}"/>
              </a:ext>
            </a:extLst>
          </p:cNvPr>
          <p:cNvSpPr>
            <a:spLocks noGrp="1"/>
          </p:cNvSpPr>
          <p:nvPr>
            <p:ph type="title"/>
          </p:nvPr>
        </p:nvSpPr>
        <p:spPr>
          <a:xfrm>
            <a:off x="8502650" y="643467"/>
            <a:ext cx="3117850" cy="1185333"/>
          </a:xfrm>
        </p:spPr>
        <p:txBody>
          <a:bodyPr anchor="b">
            <a:normAutofit fontScale="90000"/>
          </a:bodyPr>
          <a:lstStyle/>
          <a:p>
            <a:pPr algn="ctr"/>
            <a:r>
              <a:rPr lang="en-US" sz="4800" b="1" dirty="0">
                <a:solidFill>
                  <a:schemeClr val="bg1"/>
                </a:solidFill>
              </a:rPr>
              <a:t>Connective Tissue: </a:t>
            </a:r>
            <a:r>
              <a:rPr lang="en-US" sz="4800" b="1" dirty="0">
                <a:solidFill>
                  <a:srgbClr val="FF0000"/>
                </a:solidFill>
              </a:rPr>
              <a:t>Cartilage</a:t>
            </a:r>
            <a:endParaRPr lang="en-US" sz="4800" dirty="0">
              <a:solidFill>
                <a:srgbClr val="FF0000"/>
              </a:solidFill>
            </a:endParaRPr>
          </a:p>
        </p:txBody>
      </p:sp>
      <p:sp>
        <p:nvSpPr>
          <p:cNvPr id="3" name="Content Placeholder 2">
            <a:extLst>
              <a:ext uri="{FF2B5EF4-FFF2-40B4-BE49-F238E27FC236}">
                <a16:creationId xmlns:a16="http://schemas.microsoft.com/office/drawing/2014/main" id="{27929961-6042-45E7-9683-8BE7BD6B735E}"/>
              </a:ext>
            </a:extLst>
          </p:cNvPr>
          <p:cNvSpPr>
            <a:spLocks noGrp="1"/>
          </p:cNvSpPr>
          <p:nvPr>
            <p:ph idx="1"/>
          </p:nvPr>
        </p:nvSpPr>
        <p:spPr>
          <a:xfrm>
            <a:off x="8502649" y="2124076"/>
            <a:ext cx="3045883" cy="4065806"/>
          </a:xfrm>
        </p:spPr>
        <p:txBody>
          <a:bodyPr>
            <a:normAutofit/>
          </a:bodyPr>
          <a:lstStyle/>
          <a:p>
            <a:r>
              <a:rPr lang="en-US" sz="2000" b="1" dirty="0">
                <a:solidFill>
                  <a:schemeClr val="bg1"/>
                </a:solidFill>
              </a:rPr>
              <a:t>firm but flexible </a:t>
            </a:r>
          </a:p>
          <a:p>
            <a:r>
              <a:rPr lang="en-US" sz="2000" b="1" dirty="0">
                <a:solidFill>
                  <a:schemeClr val="bg1"/>
                </a:solidFill>
              </a:rPr>
              <a:t>supporting rings of the trachea (windpipe) </a:t>
            </a:r>
          </a:p>
          <a:p>
            <a:r>
              <a:rPr lang="en-US" sz="2000" b="1" dirty="0">
                <a:solidFill>
                  <a:schemeClr val="bg1"/>
                </a:solidFill>
              </a:rPr>
              <a:t>gives shape to the nose and ears</a:t>
            </a:r>
          </a:p>
          <a:p>
            <a:r>
              <a:rPr lang="en-US" sz="2000" b="1" dirty="0">
                <a:solidFill>
                  <a:schemeClr val="bg1"/>
                </a:solidFill>
              </a:rPr>
              <a:t>consists of up to 80% water</a:t>
            </a:r>
          </a:p>
          <a:p>
            <a:pPr lvl="1"/>
            <a:r>
              <a:rPr lang="en-US" sz="2000" i="1" dirty="0">
                <a:solidFill>
                  <a:schemeClr val="bg1"/>
                </a:solidFill>
              </a:rPr>
              <a:t>water in the matrix of cartilage allows it to spring back from compression</a:t>
            </a:r>
          </a:p>
        </p:txBody>
      </p:sp>
    </p:spTree>
    <p:extLst>
      <p:ext uri="{BB962C8B-B14F-4D97-AF65-F5344CB8AC3E}">
        <p14:creationId xmlns:p14="http://schemas.microsoft.com/office/powerpoint/2010/main" val="32851955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0CAA-AD37-4E46-9572-CF1CE7F69F22}"/>
              </a:ext>
            </a:extLst>
          </p:cNvPr>
          <p:cNvSpPr>
            <a:spLocks noGrp="1"/>
          </p:cNvSpPr>
          <p:nvPr>
            <p:ph type="title"/>
          </p:nvPr>
        </p:nvSpPr>
        <p:spPr/>
        <p:txBody>
          <a:bodyPr/>
          <a:lstStyle/>
          <a:p>
            <a:r>
              <a:rPr lang="en-US" b="1" dirty="0">
                <a:solidFill>
                  <a:schemeClr val="bg1"/>
                </a:solidFill>
              </a:rPr>
              <a:t>Cartilage</a:t>
            </a:r>
            <a:endParaRPr lang="en-US" dirty="0"/>
          </a:p>
        </p:txBody>
      </p:sp>
      <p:sp>
        <p:nvSpPr>
          <p:cNvPr id="3" name="Content Placeholder 2">
            <a:extLst>
              <a:ext uri="{FF2B5EF4-FFF2-40B4-BE49-F238E27FC236}">
                <a16:creationId xmlns:a16="http://schemas.microsoft.com/office/drawing/2014/main" id="{A38CF168-65D0-4E52-8B8E-592EE5E2B8B7}"/>
              </a:ext>
            </a:extLst>
          </p:cNvPr>
          <p:cNvSpPr>
            <a:spLocks noGrp="1"/>
          </p:cNvSpPr>
          <p:nvPr>
            <p:ph idx="1"/>
          </p:nvPr>
        </p:nvSpPr>
        <p:spPr>
          <a:xfrm>
            <a:off x="838200" y="1825625"/>
            <a:ext cx="3448050" cy="4351338"/>
          </a:xfrm>
        </p:spPr>
        <p:txBody>
          <a:bodyPr>
            <a:normAutofit/>
          </a:bodyPr>
          <a:lstStyle/>
          <a:p>
            <a:r>
              <a:rPr lang="en-US" sz="4000" dirty="0"/>
              <a:t>Contains no blood vessels</a:t>
            </a:r>
          </a:p>
          <a:p>
            <a:pPr lvl="1"/>
            <a:r>
              <a:rPr lang="en-US" sz="3600" i="1" dirty="0"/>
              <a:t>Injuries take a long time to heal</a:t>
            </a:r>
          </a:p>
          <a:p>
            <a:r>
              <a:rPr lang="en-US" sz="4000" dirty="0"/>
              <a:t>Contains no nerves </a:t>
            </a:r>
          </a:p>
        </p:txBody>
      </p:sp>
      <p:sp>
        <p:nvSpPr>
          <p:cNvPr id="4" name="Title 1">
            <a:extLst>
              <a:ext uri="{FF2B5EF4-FFF2-40B4-BE49-F238E27FC236}">
                <a16:creationId xmlns:a16="http://schemas.microsoft.com/office/drawing/2014/main" id="{CD896AEC-0C63-4CF4-9FA2-FF6E2379DAB0}"/>
              </a:ext>
            </a:extLst>
          </p:cNvPr>
          <p:cNvSpPr txBox="1">
            <a:spLocks/>
          </p:cNvSpPr>
          <p:nvPr/>
        </p:nvSpPr>
        <p:spPr>
          <a:xfrm>
            <a:off x="487680" y="230188"/>
            <a:ext cx="11071860" cy="1185333"/>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Light" panose="020F0302020204030204"/>
                <a:ea typeface="+mj-ea"/>
                <a:cs typeface="+mj-cs"/>
              </a:rPr>
              <a:t>Connective Tissue: </a:t>
            </a:r>
            <a:r>
              <a:rPr kumimoji="0" lang="en-US" sz="4800" b="1" i="0" u="none" strike="noStrike" kern="1200" cap="none" spc="0" normalizeH="0" baseline="0" noProof="0">
                <a:ln>
                  <a:noFill/>
                </a:ln>
                <a:solidFill>
                  <a:srgbClr val="FF0000"/>
                </a:solidFill>
                <a:effectLst/>
                <a:uLnTx/>
                <a:uFillTx/>
                <a:latin typeface="Calibri Light" panose="020F0302020204030204"/>
                <a:ea typeface="+mj-ea"/>
                <a:cs typeface="+mj-cs"/>
              </a:rPr>
              <a:t>Cartilage</a:t>
            </a:r>
            <a:endParaRPr kumimoji="0" lang="en-US" sz="48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pic>
        <p:nvPicPr>
          <p:cNvPr id="6" name="Picture 5">
            <a:extLst>
              <a:ext uri="{FF2B5EF4-FFF2-40B4-BE49-F238E27FC236}">
                <a16:creationId xmlns:a16="http://schemas.microsoft.com/office/drawing/2014/main" id="{41A61AC9-53DA-434D-B8CC-09EECAD0FBA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9620" y="1562894"/>
            <a:ext cx="6877050" cy="4876800"/>
          </a:xfrm>
          <a:prstGeom prst="rect">
            <a:avLst/>
          </a:prstGeom>
        </p:spPr>
      </p:pic>
    </p:spTree>
    <p:extLst>
      <p:ext uri="{BB962C8B-B14F-4D97-AF65-F5344CB8AC3E}">
        <p14:creationId xmlns:p14="http://schemas.microsoft.com/office/powerpoint/2010/main" val="35339175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remote, transport, control, indoor&#10;&#10;Description automatically generated">
            <a:extLst>
              <a:ext uri="{FF2B5EF4-FFF2-40B4-BE49-F238E27FC236}">
                <a16:creationId xmlns:a16="http://schemas.microsoft.com/office/drawing/2014/main" id="{8DD7C77F-E8F1-4EBD-9863-9761F97271E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9097" r="2883" b="-2"/>
          <a:stretch/>
        </p:blipFill>
        <p:spPr>
          <a:xfrm>
            <a:off x="0" y="0"/>
            <a:ext cx="6021182" cy="6857989"/>
          </a:xfrm>
          <a:prstGeom prst="rect">
            <a:avLst/>
          </a:prstGeom>
        </p:spPr>
      </p:pic>
      <p:sp>
        <p:nvSpPr>
          <p:cNvPr id="26" name="Rectangle 2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6B57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8CF168-65D0-4E52-8B8E-592EE5E2B8B7}"/>
              </a:ext>
            </a:extLst>
          </p:cNvPr>
          <p:cNvSpPr>
            <a:spLocks noGrp="1"/>
          </p:cNvSpPr>
          <p:nvPr>
            <p:ph idx="1"/>
          </p:nvPr>
        </p:nvSpPr>
        <p:spPr>
          <a:xfrm>
            <a:off x="6479648" y="3661513"/>
            <a:ext cx="5366610" cy="2607804"/>
          </a:xfrm>
        </p:spPr>
        <p:txBody>
          <a:bodyPr>
            <a:noAutofit/>
          </a:bodyPr>
          <a:lstStyle/>
          <a:p>
            <a:r>
              <a:rPr lang="en-US" sz="2000" b="1" dirty="0">
                <a:solidFill>
                  <a:srgbClr val="FFFFFF"/>
                </a:solidFill>
              </a:rPr>
              <a:t>Main cell type: chondrocyte/chondroblast </a:t>
            </a:r>
          </a:p>
          <a:p>
            <a:r>
              <a:rPr lang="en-US" sz="2000" dirty="0"/>
              <a:t>Chondroblasts are immature chondrocytes. Once these tissue-forming chondroblasts mature and are not actively secreting new matrix, they are termed </a:t>
            </a:r>
            <a:r>
              <a:rPr lang="en-US" sz="2000" b="1" dirty="0"/>
              <a:t>chondrocytes</a:t>
            </a:r>
            <a:endParaRPr lang="en-US" sz="2000" dirty="0"/>
          </a:p>
          <a:p>
            <a:r>
              <a:rPr lang="en-US" sz="2000" dirty="0">
                <a:solidFill>
                  <a:srgbClr val="FFFFFF"/>
                </a:solidFill>
              </a:rPr>
              <a:t> Chondrocyte resides within a cavity in the matrix called a </a:t>
            </a:r>
            <a:r>
              <a:rPr lang="en-US" sz="2000" b="1" dirty="0">
                <a:solidFill>
                  <a:srgbClr val="FFFFFF"/>
                </a:solidFill>
              </a:rPr>
              <a:t>lacuna. </a:t>
            </a:r>
          </a:p>
          <a:p>
            <a:r>
              <a:rPr lang="en-US" sz="2000" dirty="0">
                <a:solidFill>
                  <a:srgbClr val="FFFFFF"/>
                </a:solidFill>
              </a:rPr>
              <a:t>Immature chondrocytes are </a:t>
            </a:r>
            <a:r>
              <a:rPr lang="en-US" sz="2000" i="1" dirty="0">
                <a:solidFill>
                  <a:srgbClr val="FFFFFF"/>
                </a:solidFill>
              </a:rPr>
              <a:t>chondroblasts, </a:t>
            </a:r>
            <a:r>
              <a:rPr lang="en-US" sz="2000" dirty="0">
                <a:solidFill>
                  <a:srgbClr val="FFFFFF"/>
                </a:solidFill>
              </a:rPr>
              <a:t>cells that actively secrete the matrix during cartilage growth. </a:t>
            </a:r>
          </a:p>
        </p:txBody>
      </p:sp>
      <p:sp>
        <p:nvSpPr>
          <p:cNvPr id="4" name="Title 1">
            <a:extLst>
              <a:ext uri="{FF2B5EF4-FFF2-40B4-BE49-F238E27FC236}">
                <a16:creationId xmlns:a16="http://schemas.microsoft.com/office/drawing/2014/main" id="{CD896AEC-0C63-4CF4-9FA2-FF6E2379DAB0}"/>
              </a:ext>
            </a:extLst>
          </p:cNvPr>
          <p:cNvSpPr txBox="1">
            <a:spLocks/>
          </p:cNvSpPr>
          <p:nvPr/>
        </p:nvSpPr>
        <p:spPr>
          <a:xfrm>
            <a:off x="6170819" y="1970825"/>
            <a:ext cx="5954505" cy="1185333"/>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700" b="1" i="0" u="none" strike="noStrike" kern="1200" cap="none" spc="0" normalizeH="0" baseline="0" noProof="0" dirty="0">
                <a:ln>
                  <a:noFill/>
                </a:ln>
                <a:solidFill>
                  <a:srgbClr val="ED7D31">
                    <a:lumMod val="20000"/>
                    <a:lumOff val="80000"/>
                  </a:srgbClr>
                </a:solidFill>
                <a:effectLst/>
                <a:uLnTx/>
                <a:uFillTx/>
                <a:latin typeface="Calibri Light" panose="020F0302020204030204"/>
                <a:ea typeface="+mj-ea"/>
                <a:cs typeface="+mj-cs"/>
              </a:rPr>
              <a:t>Connective Tissue: </a:t>
            </a:r>
            <a:r>
              <a:rPr kumimoji="0" lang="en-US" sz="4700" b="1" i="0" u="none" strike="noStrike" kern="1200" cap="none" spc="0" normalizeH="0" baseline="0" noProof="0" dirty="0">
                <a:ln>
                  <a:noFill/>
                </a:ln>
                <a:solidFill>
                  <a:srgbClr val="FF0000"/>
                </a:solidFill>
                <a:effectLst/>
                <a:uLnTx/>
                <a:uFillTx/>
                <a:latin typeface="Calibri Light" panose="020F0302020204030204"/>
                <a:ea typeface="+mj-ea"/>
                <a:cs typeface="+mj-cs"/>
              </a:rPr>
              <a:t>Cartilage</a:t>
            </a:r>
            <a:endParaRPr kumimoji="0" lang="en-US" sz="4700" b="0" i="0" u="none" strike="noStrike" kern="1200" cap="none" spc="0" normalizeH="0" baseline="0" noProof="0" dirty="0">
              <a:ln>
                <a:noFill/>
              </a:ln>
              <a:solidFill>
                <a:srgbClr val="FF0000"/>
              </a:solidFill>
              <a:effectLst/>
              <a:uLnTx/>
              <a:uFillTx/>
              <a:latin typeface="Calibri Light" panose="020F0302020204030204"/>
              <a:ea typeface="+mj-ea"/>
              <a:cs typeface="+mj-cs"/>
            </a:endParaRPr>
          </a:p>
        </p:txBody>
      </p:sp>
      <p:sp>
        <p:nvSpPr>
          <p:cNvPr id="20" name="Rectangle 19">
            <a:extLst>
              <a:ext uri="{FF2B5EF4-FFF2-40B4-BE49-F238E27FC236}">
                <a16:creationId xmlns:a16="http://schemas.microsoft.com/office/drawing/2014/main" id="{59284A24-FBAB-40A1-AD89-B59BA6CD9C53}"/>
              </a:ext>
            </a:extLst>
          </p:cNvPr>
          <p:cNvSpPr/>
          <p:nvPr/>
        </p:nvSpPr>
        <p:spPr>
          <a:xfrm>
            <a:off x="6305815" y="387431"/>
            <a:ext cx="2342308" cy="646331"/>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AR BLANCA" panose="02000000000000000000" pitchFamily="2" charset="0"/>
                <a:ea typeface="+mn-ea"/>
                <a:cs typeface="+mn-cs"/>
              </a:rPr>
              <a:t>Chondrocyte</a:t>
            </a:r>
            <a:endParaRPr kumimoji="0" lang="en-US" sz="88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AR BLANCA" panose="02000000000000000000" pitchFamily="2" charset="0"/>
              <a:ea typeface="+mn-ea"/>
              <a:cs typeface="+mn-cs"/>
            </a:endParaRPr>
          </a:p>
        </p:txBody>
      </p:sp>
      <p:sp>
        <p:nvSpPr>
          <p:cNvPr id="25" name="Rectangle 24">
            <a:extLst>
              <a:ext uri="{FF2B5EF4-FFF2-40B4-BE49-F238E27FC236}">
                <a16:creationId xmlns:a16="http://schemas.microsoft.com/office/drawing/2014/main" id="{98C458FA-3E0E-43E3-BFC4-8DB544681894}"/>
              </a:ext>
            </a:extLst>
          </p:cNvPr>
          <p:cNvSpPr/>
          <p:nvPr/>
        </p:nvSpPr>
        <p:spPr>
          <a:xfrm>
            <a:off x="6305815" y="1098027"/>
            <a:ext cx="1619354" cy="646331"/>
          </a:xfrm>
          <a:prstGeom prst="rect">
            <a:avLst/>
          </a:prstGeom>
          <a:noFill/>
        </p:spPr>
        <p:txBody>
          <a:bodyPr wrap="non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AR BLANCA" panose="02000000000000000000" pitchFamily="2" charset="0"/>
                <a:ea typeface="+mn-ea"/>
                <a:cs typeface="+mn-cs"/>
              </a:rPr>
              <a:t>Lacunae</a:t>
            </a:r>
            <a:endParaRPr kumimoji="0" lang="en-US" sz="88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AR BLANCA" panose="02000000000000000000" pitchFamily="2" charset="0"/>
              <a:ea typeface="+mn-ea"/>
              <a:cs typeface="+mn-cs"/>
            </a:endParaRPr>
          </a:p>
        </p:txBody>
      </p:sp>
      <p:cxnSp>
        <p:nvCxnSpPr>
          <p:cNvPr id="22" name="Straight Arrow Connector 21">
            <a:extLst>
              <a:ext uri="{FF2B5EF4-FFF2-40B4-BE49-F238E27FC236}">
                <a16:creationId xmlns:a16="http://schemas.microsoft.com/office/drawing/2014/main" id="{BE24A91E-1D96-4159-98CB-6200FE52EFF8}"/>
              </a:ext>
            </a:extLst>
          </p:cNvPr>
          <p:cNvCxnSpPr>
            <a:cxnSpLocks/>
            <a:stCxn id="20" idx="1"/>
          </p:cNvCxnSpPr>
          <p:nvPr/>
        </p:nvCxnSpPr>
        <p:spPr>
          <a:xfrm flipH="1">
            <a:off x="2116183" y="710597"/>
            <a:ext cx="4189632" cy="6417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863E8C0-7FAA-47D8-A2F4-45CC60EBDCB0}"/>
              </a:ext>
            </a:extLst>
          </p:cNvPr>
          <p:cNvCxnSpPr>
            <a:cxnSpLocks/>
            <a:stCxn id="25" idx="1"/>
          </p:cNvCxnSpPr>
          <p:nvPr/>
        </p:nvCxnSpPr>
        <p:spPr>
          <a:xfrm flipH="1">
            <a:off x="3287337" y="1421193"/>
            <a:ext cx="3018478" cy="20936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48" name="Title 2047">
            <a:extLst>
              <a:ext uri="{FF2B5EF4-FFF2-40B4-BE49-F238E27FC236}">
                <a16:creationId xmlns:a16="http://schemas.microsoft.com/office/drawing/2014/main" id="{3083DBAB-E8EB-47F4-B147-5A8BEFE4C24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614598026"/>
      </p:ext>
    </p:extLst>
  </p:cSld>
  <p:clrMapOvr>
    <a:overrideClrMapping bg1="dk1" tx1="lt1" bg2="dk2"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74B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E40F8ED-302F-468A-9E34-6305FA575BE4}"/>
              </a:ext>
            </a:extLst>
          </p:cNvPr>
          <p:cNvPicPr>
            <a:picLocks noChangeAspect="1"/>
          </p:cNvPicPr>
          <p:nvPr/>
        </p:nvPicPr>
        <p:blipFill>
          <a:blip r:embed="rId2"/>
          <a:stretch>
            <a:fillRect/>
          </a:stretch>
        </p:blipFill>
        <p:spPr>
          <a:xfrm>
            <a:off x="141843" y="1333766"/>
            <a:ext cx="11698764" cy="2369000"/>
          </a:xfrm>
          <a:prstGeom prst="rect">
            <a:avLst/>
          </a:prstGeom>
        </p:spPr>
      </p:pic>
      <p:pic>
        <p:nvPicPr>
          <p:cNvPr id="4" name="Picture 3">
            <a:extLst>
              <a:ext uri="{FF2B5EF4-FFF2-40B4-BE49-F238E27FC236}">
                <a16:creationId xmlns:a16="http://schemas.microsoft.com/office/drawing/2014/main" id="{08AEADC0-B843-44FC-AAF6-EB4725BE8173}"/>
              </a:ext>
            </a:extLst>
          </p:cNvPr>
          <p:cNvPicPr>
            <a:picLocks noChangeAspect="1"/>
          </p:cNvPicPr>
          <p:nvPr/>
        </p:nvPicPr>
        <p:blipFill>
          <a:blip r:embed="rId3"/>
          <a:stretch>
            <a:fillRect/>
          </a:stretch>
        </p:blipFill>
        <p:spPr>
          <a:xfrm>
            <a:off x="246618" y="0"/>
            <a:ext cx="11870268" cy="1157349"/>
          </a:xfrm>
          <a:prstGeom prst="rect">
            <a:avLst/>
          </a:prstGeom>
        </p:spPr>
      </p:pic>
      <p:sp>
        <p:nvSpPr>
          <p:cNvPr id="2" name="Title 1">
            <a:extLst>
              <a:ext uri="{FF2B5EF4-FFF2-40B4-BE49-F238E27FC236}">
                <a16:creationId xmlns:a16="http://schemas.microsoft.com/office/drawing/2014/main" id="{E9E0B8E6-203E-45D3-A5D0-547E0C2BF7AD}"/>
              </a:ext>
            </a:extLst>
          </p:cNvPr>
          <p:cNvSpPr>
            <a:spLocks noGrp="1"/>
          </p:cNvSpPr>
          <p:nvPr>
            <p:ph type="title"/>
          </p:nvPr>
        </p:nvSpPr>
        <p:spPr>
          <a:xfrm>
            <a:off x="141843" y="5191789"/>
            <a:ext cx="2744232" cy="1355750"/>
          </a:xfrm>
        </p:spPr>
        <p:txBody>
          <a:bodyPr vert="horz" lIns="91440" tIns="45720" rIns="91440" bIns="45720" rtlCol="0" anchor="b">
            <a:normAutofit fontScale="90000"/>
          </a:bodyPr>
          <a:lstStyle/>
          <a:p>
            <a:r>
              <a:rPr lang="en-US" sz="4600" b="1" dirty="0"/>
              <a:t>Connective Tissue: </a:t>
            </a:r>
            <a:r>
              <a:rPr lang="en-US" sz="4600" b="1" dirty="0">
                <a:solidFill>
                  <a:srgbClr val="FF0000"/>
                </a:solidFill>
              </a:rPr>
              <a:t>Cartilage</a:t>
            </a:r>
            <a:endParaRPr lang="en-US" sz="4600" dirty="0">
              <a:solidFill>
                <a:srgbClr val="FF0000"/>
              </a:solidFill>
            </a:endParaRPr>
          </a:p>
        </p:txBody>
      </p:sp>
      <p:pic>
        <p:nvPicPr>
          <p:cNvPr id="4098" name="Picture 2" descr="Picture">
            <a:extLst>
              <a:ext uri="{FF2B5EF4-FFF2-40B4-BE49-F238E27FC236}">
                <a16:creationId xmlns:a16="http://schemas.microsoft.com/office/drawing/2014/main" id="{1111959A-0777-4079-B813-8804BCE67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032" y="3216866"/>
            <a:ext cx="9001125" cy="3514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0552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23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6925B2A2-D57F-462A-A963-647D29EB4F5B}"/>
              </a:ext>
            </a:extLst>
          </p:cNvPr>
          <p:cNvPicPr>
            <a:picLocks noGrp="1" noChangeAspect="1"/>
          </p:cNvPicPr>
          <p:nvPr>
            <p:ph idx="1"/>
          </p:nvPr>
        </p:nvPicPr>
        <p:blipFill>
          <a:blip r:embed="rId2"/>
          <a:stretch>
            <a:fillRect/>
          </a:stretch>
        </p:blipFill>
        <p:spPr>
          <a:xfrm>
            <a:off x="1585014" y="643467"/>
            <a:ext cx="9021971" cy="5571066"/>
          </a:xfrm>
          <a:prstGeom prst="rect">
            <a:avLst/>
          </a:prstGeom>
        </p:spPr>
      </p:pic>
    </p:spTree>
    <p:extLst>
      <p:ext uri="{BB962C8B-B14F-4D97-AF65-F5344CB8AC3E}">
        <p14:creationId xmlns:p14="http://schemas.microsoft.com/office/powerpoint/2010/main" val="41273356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3C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34040D70-21DA-4278-B21C-A9985265D703}"/>
              </a:ext>
            </a:extLst>
          </p:cNvPr>
          <p:cNvPicPr>
            <a:picLocks noGrp="1" noChangeAspect="1"/>
          </p:cNvPicPr>
          <p:nvPr>
            <p:ph idx="1"/>
          </p:nvPr>
        </p:nvPicPr>
        <p:blipFill>
          <a:blip r:embed="rId2"/>
          <a:stretch>
            <a:fillRect/>
          </a:stretch>
        </p:blipFill>
        <p:spPr>
          <a:xfrm>
            <a:off x="1621248" y="643467"/>
            <a:ext cx="8949504" cy="5571066"/>
          </a:xfrm>
          <a:prstGeom prst="rect">
            <a:avLst/>
          </a:prstGeom>
        </p:spPr>
      </p:pic>
    </p:spTree>
    <p:extLst>
      <p:ext uri="{BB962C8B-B14F-4D97-AF65-F5344CB8AC3E}">
        <p14:creationId xmlns:p14="http://schemas.microsoft.com/office/powerpoint/2010/main" val="23679954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E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9F04105A-0FC4-4A56-90EB-D6685AC4AE70}"/>
              </a:ext>
            </a:extLst>
          </p:cNvPr>
          <p:cNvPicPr>
            <a:picLocks noGrp="1" noChangeAspect="1"/>
          </p:cNvPicPr>
          <p:nvPr>
            <p:ph idx="1"/>
          </p:nvPr>
        </p:nvPicPr>
        <p:blipFill>
          <a:blip r:embed="rId2"/>
          <a:stretch>
            <a:fillRect/>
          </a:stretch>
        </p:blipFill>
        <p:spPr>
          <a:xfrm>
            <a:off x="1656904" y="643467"/>
            <a:ext cx="8878192" cy="5571066"/>
          </a:xfrm>
          <a:prstGeom prst="rect">
            <a:avLst/>
          </a:prstGeom>
        </p:spPr>
      </p:pic>
    </p:spTree>
    <p:extLst>
      <p:ext uri="{BB962C8B-B14F-4D97-AF65-F5344CB8AC3E}">
        <p14:creationId xmlns:p14="http://schemas.microsoft.com/office/powerpoint/2010/main" val="2717423728"/>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412435"/>
      </a:dk2>
      <a:lt2>
        <a:srgbClr val="E2E8E3"/>
      </a:lt2>
      <a:accent1>
        <a:srgbClr val="DA36B3"/>
      </a:accent1>
      <a:accent2>
        <a:srgbClr val="C8245D"/>
      </a:accent2>
      <a:accent3>
        <a:srgbClr val="DA4136"/>
      </a:accent3>
      <a:accent4>
        <a:srgbClr val="C87424"/>
      </a:accent4>
      <a:accent5>
        <a:srgbClr val="B3A62C"/>
      </a:accent5>
      <a:accent6>
        <a:srgbClr val="83B220"/>
      </a:accent6>
      <a:hlink>
        <a:srgbClr val="319449"/>
      </a:hlink>
      <a:folHlink>
        <a:srgbClr val="7F7F7F"/>
      </a:folHlink>
    </a:clrScheme>
    <a:fontScheme name="Retrospect">
      <a:majorFont>
        <a:latin typeface="Arial Nova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4882</Words>
  <Application>Microsoft Office PowerPoint</Application>
  <PresentationFormat>Widescreen</PresentationFormat>
  <Paragraphs>595</Paragraphs>
  <Slides>155</Slides>
  <Notes>0</Notes>
  <HiddenSlides>0</HiddenSlides>
  <MMClips>0</MMClips>
  <ScaleCrop>false</ScaleCrop>
  <HeadingPairs>
    <vt:vector size="6" baseType="variant">
      <vt:variant>
        <vt:lpstr>Fonts Used</vt:lpstr>
      </vt:variant>
      <vt:variant>
        <vt:i4>22</vt:i4>
      </vt:variant>
      <vt:variant>
        <vt:lpstr>Theme</vt:lpstr>
      </vt:variant>
      <vt:variant>
        <vt:i4>3</vt:i4>
      </vt:variant>
      <vt:variant>
        <vt:lpstr>Slide Titles</vt:lpstr>
      </vt:variant>
      <vt:variant>
        <vt:i4>155</vt:i4>
      </vt:variant>
    </vt:vector>
  </HeadingPairs>
  <TitlesOfParts>
    <vt:vector size="180" baseType="lpstr">
      <vt:lpstr>Abril Fatface</vt:lpstr>
      <vt:lpstr>Aharoni</vt:lpstr>
      <vt:lpstr>AR BLANCA</vt:lpstr>
      <vt:lpstr>AR CENA</vt:lpstr>
      <vt:lpstr>AR CHRISTY</vt:lpstr>
      <vt:lpstr>AR HERMANN</vt:lpstr>
      <vt:lpstr>Arial</vt:lpstr>
      <vt:lpstr>Arial Black</vt:lpstr>
      <vt:lpstr>Arial Nova</vt:lpstr>
      <vt:lpstr>Arial Nova Light</vt:lpstr>
      <vt:lpstr>AvenirLTStd-Heavy</vt:lpstr>
      <vt:lpstr>AvenirLTStd-MediumOblique</vt:lpstr>
      <vt:lpstr>Bradley Hand ITC</vt:lpstr>
      <vt:lpstr>Bree Serif</vt:lpstr>
      <vt:lpstr>CaeciliaLTStd-Heavy</vt:lpstr>
      <vt:lpstr>Calibri</vt:lpstr>
      <vt:lpstr>Calibri Light</vt:lpstr>
      <vt:lpstr>Patua One</vt:lpstr>
      <vt:lpstr>Roboto</vt:lpstr>
      <vt:lpstr>Source Sans Pro Black</vt:lpstr>
      <vt:lpstr>TimesLTStd-Bold</vt:lpstr>
      <vt:lpstr>TimesLTStd-Roman</vt:lpstr>
      <vt:lpstr>RetrospectVTI</vt:lpstr>
      <vt:lpstr>Office Theme</vt:lpstr>
      <vt:lpstr>1_Office Theme</vt:lpstr>
      <vt:lpstr>Week One Study Guide</vt:lpstr>
      <vt:lpstr>Types of Tissues</vt:lpstr>
      <vt:lpstr>Week One Study Guide</vt:lpstr>
      <vt:lpstr>Epithelial Tissues</vt:lpstr>
      <vt:lpstr>EPITHELIUM</vt:lpstr>
      <vt:lpstr>EPITHELIUM</vt:lpstr>
      <vt:lpstr>EPITHELIUM: Goblet Cells</vt:lpstr>
      <vt:lpstr>Epithelium functions include:</vt:lpstr>
      <vt:lpstr>Special Characteristics of Epithelia:  Cellularity</vt:lpstr>
      <vt:lpstr>Special Characteristics of Epithelia:  Specialized contacts. </vt:lpstr>
      <vt:lpstr>Special Characteristics of Epithelia:  POLARITY</vt:lpstr>
      <vt:lpstr>PowerPoint Presentation</vt:lpstr>
      <vt:lpstr>Special Characteristics of Epithelia:  Support by connective tissue </vt:lpstr>
      <vt:lpstr>Special Characteristics of Epithelia:  POLARITY</vt:lpstr>
      <vt:lpstr>Special Characteristics of Epithelia:  Regeneration</vt:lpstr>
      <vt:lpstr>Cell Shape One Layer: Simple Epithelial Tissues More Than One Layer: Stratified Epithelial</vt:lpstr>
      <vt:lpstr>PowerPoint Presentation</vt:lpstr>
      <vt:lpstr>PowerPoint Presentation</vt:lpstr>
      <vt:lpstr>Epithelial Tissues</vt:lpstr>
      <vt:lpstr>EPITHELIAL TISSUES</vt:lpstr>
      <vt:lpstr>Epithelial Cell Shapes</vt:lpstr>
      <vt:lpstr>Function of Epithelial Tissue Related to Tissue Type</vt:lpstr>
      <vt:lpstr>Simple Squamous Epithelium</vt:lpstr>
      <vt:lpstr>Simple Squamous Epithelium </vt:lpstr>
      <vt:lpstr>PowerPoint Presentation</vt:lpstr>
      <vt:lpstr>Simple Cuboidal Epithelium</vt:lpstr>
      <vt:lpstr>PowerPoint Presentation</vt:lpstr>
      <vt:lpstr>Simple Columnar Epithelium</vt:lpstr>
      <vt:lpstr>PowerPoint Presentation</vt:lpstr>
      <vt:lpstr>Pseudostratified Columnar Epithelium</vt:lpstr>
      <vt:lpstr>PowerPoint Presentation</vt:lpstr>
      <vt:lpstr>PowerPoint Presentation</vt:lpstr>
      <vt:lpstr>Stratified Epithelia</vt:lpstr>
      <vt:lpstr>Stratified Epithelia</vt:lpstr>
      <vt:lpstr>Stratified Squamous Epithelium</vt:lpstr>
      <vt:lpstr>Stratified Squamous Epithelium</vt:lpstr>
      <vt:lpstr>Stratified Squamous Epithelium</vt:lpstr>
      <vt:lpstr>PowerPoint Presentation</vt:lpstr>
      <vt:lpstr>PowerPoint Presentation</vt:lpstr>
      <vt:lpstr>PowerPoint Presentation</vt:lpstr>
      <vt:lpstr>PowerPoint Presentation</vt:lpstr>
      <vt:lpstr>Transitional Epithelium</vt:lpstr>
      <vt:lpstr>PowerPoint Presentation</vt:lpstr>
      <vt:lpstr>PowerPoint Presentation</vt:lpstr>
      <vt:lpstr>PowerPoint Presentation</vt:lpstr>
      <vt:lpstr>PowerPoint Presentation</vt:lpstr>
      <vt:lpstr>The basement membrane</vt:lpstr>
      <vt:lpstr>Microvilli</vt:lpstr>
      <vt:lpstr>Microvilli</vt:lpstr>
      <vt:lpstr>Microvilli</vt:lpstr>
      <vt:lpstr>Cilia</vt:lpstr>
      <vt:lpstr>Connective Tissues</vt:lpstr>
      <vt:lpstr>Connective tissue</vt:lpstr>
      <vt:lpstr>PowerPoint Presentation</vt:lpstr>
      <vt:lpstr>PowerPoint Presentation</vt:lpstr>
      <vt:lpstr>PowerPoint Presentation</vt:lpstr>
      <vt:lpstr>Special Characteristics of Connective Tissues</vt:lpstr>
      <vt:lpstr>Special Characteristics of Connective Tissues: Extracellular matrix </vt:lpstr>
      <vt:lpstr>Special Characteristics of Connective Tissues:  Extracellular Matrix – Ground Substance </vt:lpstr>
      <vt:lpstr>Connective Tissue:  Function of Ground Substance</vt:lpstr>
      <vt:lpstr>Special Characteristics of Connective Tissues: Extracellular Matrix – Fibers</vt:lpstr>
      <vt:lpstr>PowerPoint Presentation</vt:lpstr>
      <vt:lpstr>Special Characteristics of Connective Tissues: EMBRYONIC ORIGIN</vt:lpstr>
      <vt:lpstr>Special Characteristics of Connective Tissues: EMBRYONIC ORIGIN</vt:lpstr>
      <vt:lpstr>Connective Tissue Proper</vt:lpstr>
      <vt:lpstr>Loose Connective Tissue:  Connective Tissue Proper</vt:lpstr>
      <vt:lpstr>PowerPoint Presentation</vt:lpstr>
      <vt:lpstr>Areolar Connective Tissue</vt:lpstr>
      <vt:lpstr>Areolar Connective Tissue</vt:lpstr>
      <vt:lpstr>PowerPoint Presentation</vt:lpstr>
      <vt:lpstr>PowerPoint Presentation</vt:lpstr>
      <vt:lpstr>Reticular Connective Tissue</vt:lpstr>
      <vt:lpstr>Dense connective tissue</vt:lpstr>
      <vt:lpstr>PowerPoint Presentation</vt:lpstr>
      <vt:lpstr>Dense Irregular Connective Tissue</vt:lpstr>
      <vt:lpstr>PowerPoint Presentation</vt:lpstr>
      <vt:lpstr>Dense Irregular Connective Tissue</vt:lpstr>
      <vt:lpstr>PowerPoint Presentation</vt:lpstr>
      <vt:lpstr>dense regular connective tissue</vt:lpstr>
      <vt:lpstr>dense regular connective tissue</vt:lpstr>
      <vt:lpstr>dense regular connective tissue</vt:lpstr>
      <vt:lpstr>PowerPoint Presentation</vt:lpstr>
      <vt:lpstr>PowerPoint Presentation</vt:lpstr>
      <vt:lpstr>PowerPoint Presentation</vt:lpstr>
      <vt:lpstr>PowerPoint Presentation</vt:lpstr>
      <vt:lpstr>PowerPoint Presentation</vt:lpstr>
      <vt:lpstr>Adipose tissue</vt:lpstr>
      <vt:lpstr>Elastic Connective Tissue</vt:lpstr>
      <vt:lpstr>PowerPoint Presentation</vt:lpstr>
      <vt:lpstr>PowerPoint Presentation</vt:lpstr>
      <vt:lpstr>Cartilage Study Guide</vt:lpstr>
      <vt:lpstr>PowerPoint Presentation</vt:lpstr>
      <vt:lpstr>Connective Tissue: Cartilage</vt:lpstr>
      <vt:lpstr>Cartilage</vt:lpstr>
      <vt:lpstr>PowerPoint Presentation</vt:lpstr>
      <vt:lpstr>Connective Tissue: Cartilage</vt:lpstr>
      <vt:lpstr>PowerPoint Presentation</vt:lpstr>
      <vt:lpstr>PowerPoint Presentation</vt:lpstr>
      <vt:lpstr>PowerPoint Presentation</vt:lpstr>
      <vt:lpstr>Connective Tissue: Bone</vt:lpstr>
      <vt:lpstr>PowerPoint Presentation</vt:lpstr>
      <vt:lpstr>Connective Tissue: Bone</vt:lpstr>
      <vt:lpstr>Connective Tissue: Bone</vt:lpstr>
      <vt:lpstr>Connective Tissue: Bone</vt:lpstr>
      <vt:lpstr>Connective Tissue: Bone</vt:lpstr>
      <vt:lpstr>Connective Tissue: Blood</vt:lpstr>
      <vt:lpstr>Connective Tissue: Blood</vt:lpstr>
      <vt:lpstr>Connective Tissue: Blood – Ground Substance</vt:lpstr>
      <vt:lpstr>Connective Tissue:  Blood – Cellular Components</vt:lpstr>
      <vt:lpstr>PowerPoint Presentation</vt:lpstr>
      <vt:lpstr>WHITE BLOOD CELLS</vt:lpstr>
      <vt:lpstr>ScientistCindy’s Guide to Identifying LEUKOCYTES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​Cartilage</vt:lpstr>
      <vt:lpstr>Chondrocytes</vt:lpstr>
      <vt:lpstr>​Cartilage</vt:lpstr>
      <vt:lpstr>Perichondrium</vt:lpstr>
      <vt:lpstr>Perichondrium</vt:lpstr>
      <vt:lpstr>PowerPoint Presentation</vt:lpstr>
      <vt:lpstr>Cartilage of the Skeleton</vt:lpstr>
      <vt:lpstr>PowerPoint Presentation</vt:lpstr>
      <vt:lpstr>Chondrocytes</vt:lpstr>
      <vt:lpstr>Cartilage of the Skeleton: ELASTIC CARTILAGE</vt:lpstr>
      <vt:lpstr>Cartilage of the Skeleton: ELASTIC CARTILAGE</vt:lpstr>
      <vt:lpstr>Cartilage of the Skeleton: ELASTIC CARTILAGE</vt:lpstr>
      <vt:lpstr>Cartilage of the Skeleton: ELASTIC CARTILAGE</vt:lpstr>
      <vt:lpstr>Cartilage of the Skeleton: ELASTIC CARTILAGE</vt:lpstr>
      <vt:lpstr>Cartilage of the Skeleton: HYALINE CARTILAGE</vt:lpstr>
      <vt:lpstr>Hyaline cartilage</vt:lpstr>
      <vt:lpstr>Hyaline cartilage</vt:lpstr>
      <vt:lpstr>​Cartilage</vt:lpstr>
      <vt:lpstr>PowerPoint Presentation</vt:lpstr>
      <vt:lpstr>PowerPoint Presentation</vt:lpstr>
      <vt:lpstr>ARTICULATE CARTILAGE</vt:lpstr>
      <vt:lpstr>Increasing Bone Density</vt:lpstr>
      <vt:lpstr>Fetal skeleton begins as cartilage</vt:lpstr>
      <vt:lpstr>Fetal skeleton begins as cartilage</vt:lpstr>
      <vt:lpstr>Embryonic Skeleton</vt:lpstr>
      <vt:lpstr>Ossification or osteogenesis</vt:lpstr>
      <vt:lpstr>Most Cartilage Becomes Bone</vt:lpstr>
      <vt:lpstr>Two processes result in the formation of normal, healthy bone tissue:</vt:lpstr>
      <vt:lpstr>Intramembranous Ossification</vt:lpstr>
      <vt:lpstr>Endochondral Ossification</vt:lpstr>
      <vt:lpstr>  Cartilage grows in two ways... </vt:lpstr>
      <vt:lpstr>  Cartilage grows in two ways...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One Study Guide</dc:title>
  <dc:creator>Cynthia Anderson</dc:creator>
  <cp:lastModifiedBy>Cynthia Anderson</cp:lastModifiedBy>
  <cp:revision>1</cp:revision>
  <dcterms:created xsi:type="dcterms:W3CDTF">2019-09-09T23:59:47Z</dcterms:created>
  <dcterms:modified xsi:type="dcterms:W3CDTF">2019-09-10T00:00:14Z</dcterms:modified>
</cp:coreProperties>
</file>