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ng&amp;ehk=f4fXx9AaBuXmEaIJ6LrAog&amp;r=0&amp;pid=OfficeInsert" ContentType="image/p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32" r:id="rId4"/>
    <p:sldId id="333" r:id="rId5"/>
    <p:sldId id="334" r:id="rId6"/>
    <p:sldId id="275" r:id="rId7"/>
    <p:sldId id="341" r:id="rId8"/>
    <p:sldId id="284" r:id="rId9"/>
    <p:sldId id="258" r:id="rId10"/>
    <p:sldId id="344" r:id="rId11"/>
    <p:sldId id="428" r:id="rId12"/>
    <p:sldId id="430" r:id="rId13"/>
    <p:sldId id="346" r:id="rId14"/>
    <p:sldId id="431" r:id="rId15"/>
    <p:sldId id="278" r:id="rId16"/>
    <p:sldId id="279" r:id="rId17"/>
    <p:sldId id="350" r:id="rId18"/>
    <p:sldId id="432" r:id="rId19"/>
    <p:sldId id="340" r:id="rId20"/>
    <p:sldId id="435" r:id="rId21"/>
    <p:sldId id="351" r:id="rId22"/>
    <p:sldId id="436" r:id="rId23"/>
    <p:sldId id="347" r:id="rId24"/>
    <p:sldId id="283" r:id="rId25"/>
    <p:sldId id="329" r:id="rId26"/>
    <p:sldId id="330" r:id="rId27"/>
    <p:sldId id="337" r:id="rId28"/>
    <p:sldId id="338" r:id="rId29"/>
    <p:sldId id="339" r:id="rId30"/>
    <p:sldId id="441" r:id="rId31"/>
    <p:sldId id="359" r:id="rId32"/>
    <p:sldId id="439" r:id="rId33"/>
    <p:sldId id="440" r:id="rId34"/>
    <p:sldId id="360" r:id="rId35"/>
    <p:sldId id="361" r:id="rId36"/>
    <p:sldId id="292" r:id="rId37"/>
    <p:sldId id="335" r:id="rId38"/>
    <p:sldId id="286" r:id="rId39"/>
    <p:sldId id="287" r:id="rId40"/>
    <p:sldId id="356" r:id="rId41"/>
    <p:sldId id="357" r:id="rId42"/>
    <p:sldId id="358" r:id="rId43"/>
    <p:sldId id="336" r:id="rId44"/>
    <p:sldId id="438" r:id="rId45"/>
    <p:sldId id="433" r:id="rId46"/>
    <p:sldId id="434" r:id="rId47"/>
    <p:sldId id="448" r:id="rId48"/>
    <p:sldId id="370" r:id="rId49"/>
    <p:sldId id="454" r:id="rId50"/>
    <p:sldId id="455" r:id="rId51"/>
    <p:sldId id="456" r:id="rId52"/>
    <p:sldId id="363" r:id="rId53"/>
    <p:sldId id="457" r:id="rId54"/>
    <p:sldId id="443" r:id="rId55"/>
    <p:sldId id="459" r:id="rId56"/>
    <p:sldId id="458" r:id="rId57"/>
    <p:sldId id="366" r:id="rId58"/>
    <p:sldId id="368" r:id="rId59"/>
    <p:sldId id="482" r:id="rId60"/>
    <p:sldId id="362" r:id="rId61"/>
    <p:sldId id="372" r:id="rId62"/>
    <p:sldId id="290" r:id="rId63"/>
    <p:sldId id="354" r:id="rId64"/>
    <p:sldId id="463" r:id="rId65"/>
    <p:sldId id="373" r:id="rId66"/>
    <p:sldId id="375" r:id="rId67"/>
    <p:sldId id="461" r:id="rId68"/>
    <p:sldId id="464" r:id="rId69"/>
    <p:sldId id="476" r:id="rId70"/>
    <p:sldId id="376" r:id="rId71"/>
    <p:sldId id="469" r:id="rId72"/>
    <p:sldId id="378" r:id="rId73"/>
    <p:sldId id="467" r:id="rId74"/>
    <p:sldId id="477" r:id="rId75"/>
    <p:sldId id="478" r:id="rId76"/>
    <p:sldId id="480" r:id="rId77"/>
    <p:sldId id="479" r:id="rId78"/>
    <p:sldId id="379" r:id="rId79"/>
    <p:sldId id="293" r:id="rId80"/>
    <p:sldId id="481" r:id="rId81"/>
    <p:sldId id="381" r:id="rId82"/>
    <p:sldId id="471" r:id="rId83"/>
    <p:sldId id="470" r:id="rId84"/>
    <p:sldId id="472" r:id="rId85"/>
    <p:sldId id="474" r:id="rId86"/>
    <p:sldId id="382" r:id="rId87"/>
    <p:sldId id="383" r:id="rId88"/>
    <p:sldId id="484" r:id="rId89"/>
    <p:sldId id="385" r:id="rId90"/>
    <p:sldId id="389" r:id="rId91"/>
    <p:sldId id="446" r:id="rId92"/>
    <p:sldId id="386" r:id="rId93"/>
    <p:sldId id="390" r:id="rId94"/>
    <p:sldId id="444" r:id="rId95"/>
    <p:sldId id="449" r:id="rId96"/>
    <p:sldId id="445" r:id="rId97"/>
    <p:sldId id="447" r:id="rId98"/>
    <p:sldId id="391" r:id="rId99"/>
    <p:sldId id="392" r:id="rId100"/>
    <p:sldId id="393" r:id="rId101"/>
    <p:sldId id="394" r:id="rId102"/>
    <p:sldId id="395" r:id="rId103"/>
    <p:sldId id="396" r:id="rId104"/>
    <p:sldId id="397" r:id="rId105"/>
    <p:sldId id="398" r:id="rId106"/>
    <p:sldId id="399" r:id="rId107"/>
    <p:sldId id="400" r:id="rId108"/>
    <p:sldId id="401" r:id="rId109"/>
    <p:sldId id="402" r:id="rId110"/>
    <p:sldId id="403" r:id="rId111"/>
    <p:sldId id="405" r:id="rId112"/>
    <p:sldId id="406" r:id="rId113"/>
    <p:sldId id="407" r:id="rId114"/>
    <p:sldId id="408" r:id="rId115"/>
    <p:sldId id="409" r:id="rId116"/>
    <p:sldId id="410" r:id="rId117"/>
    <p:sldId id="498" r:id="rId118"/>
    <p:sldId id="499" r:id="rId119"/>
    <p:sldId id="500" r:id="rId120"/>
    <p:sldId id="501" r:id="rId121"/>
    <p:sldId id="502" r:id="rId122"/>
    <p:sldId id="503" r:id="rId123"/>
    <p:sldId id="504" r:id="rId124"/>
    <p:sldId id="505" r:id="rId125"/>
    <p:sldId id="506" r:id="rId126"/>
    <p:sldId id="507" r:id="rId127"/>
    <p:sldId id="508" r:id="rId128"/>
    <p:sldId id="509" r:id="rId129"/>
    <p:sldId id="510" r:id="rId130"/>
    <p:sldId id="511" r:id="rId131"/>
    <p:sldId id="512" r:id="rId132"/>
    <p:sldId id="513" r:id="rId133"/>
    <p:sldId id="514" r:id="rId134"/>
    <p:sldId id="515" r:id="rId135"/>
    <p:sldId id="516" r:id="rId136"/>
    <p:sldId id="517" r:id="rId137"/>
    <p:sldId id="518" r:id="rId138"/>
    <p:sldId id="519" r:id="rId139"/>
    <p:sldId id="520" r:id="rId140"/>
    <p:sldId id="521" r:id="rId141"/>
    <p:sldId id="522" r:id="rId142"/>
    <p:sldId id="523" r:id="rId143"/>
    <p:sldId id="524" r:id="rId144"/>
    <p:sldId id="525" r:id="rId145"/>
    <p:sldId id="526" r:id="rId146"/>
    <p:sldId id="527" r:id="rId147"/>
    <p:sldId id="528" r:id="rId148"/>
    <p:sldId id="529" r:id="rId149"/>
    <p:sldId id="530" r:id="rId150"/>
    <p:sldId id="531" r:id="rId151"/>
    <p:sldId id="532" r:id="rId152"/>
    <p:sldId id="533" r:id="rId153"/>
    <p:sldId id="534" r:id="rId154"/>
    <p:sldId id="535" r:id="rId155"/>
    <p:sldId id="536" r:id="rId156"/>
    <p:sldId id="537" r:id="rId157"/>
    <p:sldId id="538" r:id="rId158"/>
    <p:sldId id="539" r:id="rId159"/>
    <p:sldId id="540" r:id="rId160"/>
    <p:sldId id="541" r:id="rId161"/>
    <p:sldId id="542" r:id="rId162"/>
    <p:sldId id="543" r:id="rId163"/>
    <p:sldId id="544" r:id="rId164"/>
    <p:sldId id="545" r:id="rId165"/>
    <p:sldId id="546" r:id="rId166"/>
    <p:sldId id="547" r:id="rId167"/>
    <p:sldId id="548" r:id="rId168"/>
    <p:sldId id="549" r:id="rId169"/>
    <p:sldId id="550" r:id="rId170"/>
    <p:sldId id="551" r:id="rId171"/>
    <p:sldId id="552" r:id="rId172"/>
    <p:sldId id="553" r:id="rId173"/>
    <p:sldId id="554" r:id="rId174"/>
    <p:sldId id="555" r:id="rId175"/>
    <p:sldId id="556" r:id="rId176"/>
    <p:sldId id="557" r:id="rId177"/>
    <p:sldId id="558" r:id="rId178"/>
    <p:sldId id="559" r:id="rId179"/>
    <p:sldId id="305" r:id="rId180"/>
    <p:sldId id="306" r:id="rId181"/>
    <p:sldId id="486" r:id="rId182"/>
    <p:sldId id="312" r:id="rId183"/>
    <p:sldId id="281" r:id="rId184"/>
    <p:sldId id="259" r:id="rId185"/>
    <p:sldId id="266" r:id="rId186"/>
    <p:sldId id="260" r:id="rId187"/>
    <p:sldId id="262" r:id="rId188"/>
    <p:sldId id="263" r:id="rId189"/>
    <p:sldId id="264" r:id="rId190"/>
    <p:sldId id="487" r:id="rId191"/>
    <p:sldId id="285" r:id="rId192"/>
    <p:sldId id="488" r:id="rId193"/>
    <p:sldId id="268" r:id="rId194"/>
    <p:sldId id="269" r:id="rId195"/>
    <p:sldId id="300" r:id="rId196"/>
    <p:sldId id="489" r:id="rId197"/>
    <p:sldId id="490" r:id="rId198"/>
    <p:sldId id="301" r:id="rId199"/>
    <p:sldId id="491" r:id="rId200"/>
    <p:sldId id="314" r:id="rId201"/>
    <p:sldId id="316" r:id="rId202"/>
    <p:sldId id="315" r:id="rId203"/>
    <p:sldId id="270" r:id="rId204"/>
    <p:sldId id="298" r:id="rId205"/>
    <p:sldId id="273" r:id="rId206"/>
    <p:sldId id="302" r:id="rId207"/>
    <p:sldId id="274" r:id="rId208"/>
    <p:sldId id="295" r:id="rId209"/>
    <p:sldId id="492" r:id="rId210"/>
    <p:sldId id="307" r:id="rId211"/>
    <p:sldId id="271" r:id="rId212"/>
    <p:sldId id="272" r:id="rId213"/>
    <p:sldId id="318" r:id="rId214"/>
    <p:sldId id="493" r:id="rId215"/>
    <p:sldId id="280" r:id="rId216"/>
    <p:sldId id="320" r:id="rId217"/>
    <p:sldId id="321" r:id="rId218"/>
    <p:sldId id="304" r:id="rId219"/>
    <p:sldId id="322" r:id="rId220"/>
    <p:sldId id="323" r:id="rId221"/>
    <p:sldId id="319" r:id="rId222"/>
    <p:sldId id="324" r:id="rId223"/>
    <p:sldId id="325" r:id="rId224"/>
    <p:sldId id="326" r:id="rId225"/>
    <p:sldId id="327" r:id="rId226"/>
    <p:sldId id="328" r:id="rId227"/>
    <p:sldId id="494" r:id="rId228"/>
    <p:sldId id="495" r:id="rId229"/>
    <p:sldId id="331" r:id="rId230"/>
    <p:sldId id="289" r:id="rId231"/>
    <p:sldId id="288" r:id="rId232"/>
    <p:sldId id="257" r:id="rId233"/>
    <p:sldId id="496" r:id="rId234"/>
    <p:sldId id="497" r:id="rId235"/>
    <p:sldId id="308" r:id="rId236"/>
    <p:sldId id="282" r:id="rId237"/>
    <p:sldId id="276" r:id="rId238"/>
    <p:sldId id="310" r:id="rId239"/>
    <p:sldId id="277" r:id="rId240"/>
    <p:sldId id="309" r:id="rId241"/>
    <p:sldId id="560" r:id="rId242"/>
    <p:sldId id="561" r:id="rId243"/>
    <p:sldId id="562" r:id="rId244"/>
    <p:sldId id="563" r:id="rId245"/>
    <p:sldId id="371" r:id="rId246"/>
    <p:sldId id="564" r:id="rId247"/>
    <p:sldId id="565" r:id="rId248"/>
    <p:sldId id="303" r:id="rId249"/>
    <p:sldId id="566" r:id="rId250"/>
    <p:sldId id="567" r:id="rId251"/>
    <p:sldId id="374" r:id="rId252"/>
    <p:sldId id="384" r:id="rId253"/>
    <p:sldId id="568" r:id="rId254"/>
    <p:sldId id="569" r:id="rId255"/>
    <p:sldId id="570" r:id="rId256"/>
    <p:sldId id="380" r:id="rId257"/>
    <p:sldId id="571" r:id="rId258"/>
    <p:sldId id="572" r:id="rId259"/>
    <p:sldId id="388" r:id="rId260"/>
    <p:sldId id="573" r:id="rId261"/>
  </p:sldIdLst>
  <p:sldSz cx="12192000" cy="6858000"/>
  <p:notesSz cx="6858000" cy="9144000"/>
  <p:custDataLst>
    <p:tags r:id="rId2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7AD8"/>
    <a:srgbClr val="FF0066"/>
    <a:srgbClr val="FFFF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40" autoAdjust="0"/>
    <p:restoredTop sz="94660"/>
  </p:normalViewPr>
  <p:slideViewPr>
    <p:cSldViewPr snapToGrid="0">
      <p:cViewPr varScale="1">
        <p:scale>
          <a:sx n="103" d="100"/>
          <a:sy n="103" d="100"/>
        </p:scale>
        <p:origin x="114" y="348"/>
      </p:cViewPr>
      <p:guideLst/>
    </p:cSldViewPr>
  </p:slideViewPr>
  <p:notesTextViewPr>
    <p:cViewPr>
      <p:scale>
        <a:sx n="1" d="1"/>
        <a:sy n="1" d="1"/>
      </p:scale>
      <p:origin x="0" y="0"/>
    </p:cViewPr>
  </p:notesTextViewPr>
  <p:sorterViewPr>
    <p:cViewPr>
      <p:scale>
        <a:sx n="156" d="100"/>
        <a:sy n="156" d="100"/>
      </p:scale>
      <p:origin x="0" y="-4199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slide" Target="slides/slide241.xml"/><Relationship Id="rId249" Type="http://schemas.openxmlformats.org/officeDocument/2006/relationships/slide" Target="slides/slide24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260" Type="http://schemas.openxmlformats.org/officeDocument/2006/relationships/slide" Target="slides/slide257.xml"/><Relationship Id="rId265"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slide" Target="slides/slide247.xml"/><Relationship Id="rId255" Type="http://schemas.openxmlformats.org/officeDocument/2006/relationships/slide" Target="slides/slide252.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slide" Target="slides/slide258.xml"/><Relationship Id="rId266" Type="http://schemas.openxmlformats.org/officeDocument/2006/relationships/tableStyles" Target="tableStyles.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tags" Target="tags/tag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presProps" Target="presProp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viewProps" Target="viewProp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s>
</file>

<file path=ppt/diagrams/_rels/data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4" Type="http://schemas.openxmlformats.org/officeDocument/2006/relationships/image" Target="../media/image92.svg"/></Relationships>
</file>

<file path=ppt/diagrams/_rels/data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4" Type="http://schemas.openxmlformats.org/officeDocument/2006/relationships/image" Target="../media/image9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4" Type="http://schemas.openxmlformats.org/officeDocument/2006/relationships/image" Target="../media/image9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4" Type="http://schemas.openxmlformats.org/officeDocument/2006/relationships/image" Target="../media/image92.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79C10-4BDF-47CB-BAD4-4315605A9E49}" type="doc">
      <dgm:prSet loTypeId="urn:diagrams.loki3.com/TabbedArc+Icon" loCatId="relationship" qsTypeId="urn:microsoft.com/office/officeart/2005/8/quickstyle/3d9" qsCatId="3D" csTypeId="urn:microsoft.com/office/officeart/2005/8/colors/colorful4" csCatId="colorful" phldr="1"/>
      <dgm:spPr/>
    </dgm:pt>
    <dgm:pt modelId="{5C55375D-2A98-48B2-BD90-71F87E075C6B}">
      <dgm:prSet phldrT="[Text]"/>
      <dgm:spPr/>
      <dgm:t>
        <a:bodyPr/>
        <a:lstStyle/>
        <a:p>
          <a:r>
            <a:rPr lang="en-US" b="1" dirty="0"/>
            <a:t>Prokaryotes = </a:t>
          </a:r>
        </a:p>
        <a:p>
          <a:r>
            <a:rPr lang="en-US" b="1" dirty="0"/>
            <a:t>One Single Circular Chromosome</a:t>
          </a:r>
        </a:p>
      </dgm:t>
    </dgm:pt>
    <dgm:pt modelId="{9AEDFB48-40CE-45C8-8A53-BBDA1D6729C3}" type="parTrans" cxnId="{7633DAF1-4451-4D8E-BBD5-57189DDB709F}">
      <dgm:prSet/>
      <dgm:spPr/>
      <dgm:t>
        <a:bodyPr/>
        <a:lstStyle/>
        <a:p>
          <a:endParaRPr lang="en-US"/>
        </a:p>
      </dgm:t>
    </dgm:pt>
    <dgm:pt modelId="{EFF50462-CFDB-43C6-833C-BBA943002CF7}" type="sibTrans" cxnId="{7633DAF1-4451-4D8E-BBD5-57189DDB709F}">
      <dgm:prSet/>
      <dgm:spPr/>
      <dgm:t>
        <a:bodyPr/>
        <a:lstStyle/>
        <a:p>
          <a:endParaRPr lang="en-US"/>
        </a:p>
      </dgm:t>
    </dgm:pt>
    <dgm:pt modelId="{067BF080-F72C-417B-AC21-DEE1E80C501E}">
      <dgm:prSet phldrT="[Text]"/>
      <dgm:spPr/>
      <dgm:t>
        <a:bodyPr/>
        <a:lstStyle/>
        <a:p>
          <a:r>
            <a:rPr lang="en-US" b="1" dirty="0"/>
            <a:t>Eukaryotes = Multiple Linear Chromosomes</a:t>
          </a:r>
        </a:p>
      </dgm:t>
    </dgm:pt>
    <dgm:pt modelId="{64591CA7-5034-45B4-B362-2BAFB881CD63}" type="parTrans" cxnId="{B46B4163-64DC-42C9-AFFC-DED478764C38}">
      <dgm:prSet/>
      <dgm:spPr/>
      <dgm:t>
        <a:bodyPr/>
        <a:lstStyle/>
        <a:p>
          <a:endParaRPr lang="en-US"/>
        </a:p>
      </dgm:t>
    </dgm:pt>
    <dgm:pt modelId="{37C59683-E3EA-4667-8480-BF4536AE94A1}" type="sibTrans" cxnId="{B46B4163-64DC-42C9-AFFC-DED478764C38}">
      <dgm:prSet/>
      <dgm:spPr/>
      <dgm:t>
        <a:bodyPr/>
        <a:lstStyle/>
        <a:p>
          <a:endParaRPr lang="en-US"/>
        </a:p>
      </dgm:t>
    </dgm:pt>
    <dgm:pt modelId="{0CF0E8D3-55EB-4859-9857-F97CAC9CB0D5}" type="pres">
      <dgm:prSet presAssocID="{CC779C10-4BDF-47CB-BAD4-4315605A9E49}" presName="Name0" presStyleCnt="0">
        <dgm:presLayoutVars>
          <dgm:dir/>
          <dgm:resizeHandles val="exact"/>
        </dgm:presLayoutVars>
      </dgm:prSet>
      <dgm:spPr/>
    </dgm:pt>
    <dgm:pt modelId="{D902A28A-4DC4-4943-9B90-5570D749D52B}" type="pres">
      <dgm:prSet presAssocID="{5C55375D-2A98-48B2-BD90-71F87E075C6B}" presName="twoplus" presStyleLbl="node1" presStyleIdx="0" presStyleCnt="2" custAng="2400000" custScaleX="108594" custRadScaleRad="102911" custRadScaleInc="9106">
        <dgm:presLayoutVars>
          <dgm:bulletEnabled val="1"/>
        </dgm:presLayoutVars>
      </dgm:prSet>
      <dgm:spPr/>
    </dgm:pt>
    <dgm:pt modelId="{DD4EE958-D9BE-463A-9A86-E2DB6CBE6DAD}" type="pres">
      <dgm:prSet presAssocID="{067BF080-F72C-417B-AC21-DEE1E80C501E}" presName="twoplus" presStyleLbl="node1" presStyleIdx="1" presStyleCnt="2" custAng="19200000" custRadScaleRad="120626" custRadScaleInc="-501">
        <dgm:presLayoutVars>
          <dgm:bulletEnabled val="1"/>
        </dgm:presLayoutVars>
      </dgm:prSet>
      <dgm:spPr/>
    </dgm:pt>
  </dgm:ptLst>
  <dgm:cxnLst>
    <dgm:cxn modelId="{E8088E19-3B70-48B3-92BB-0B116D12E279}" type="presOf" srcId="{067BF080-F72C-417B-AC21-DEE1E80C501E}" destId="{DD4EE958-D9BE-463A-9A86-E2DB6CBE6DAD}" srcOrd="0" destOrd="0" presId="urn:diagrams.loki3.com/TabbedArc+Icon"/>
    <dgm:cxn modelId="{D986B121-182B-4123-A72D-81ECD4581FB7}" type="presOf" srcId="{5C55375D-2A98-48B2-BD90-71F87E075C6B}" destId="{D902A28A-4DC4-4943-9B90-5570D749D52B}" srcOrd="0" destOrd="0" presId="urn:diagrams.loki3.com/TabbedArc+Icon"/>
    <dgm:cxn modelId="{27707125-DE27-4779-B39D-0AFFEE606A29}" type="presOf" srcId="{CC779C10-4BDF-47CB-BAD4-4315605A9E49}" destId="{0CF0E8D3-55EB-4859-9857-F97CAC9CB0D5}" srcOrd="0" destOrd="0" presId="urn:diagrams.loki3.com/TabbedArc+Icon"/>
    <dgm:cxn modelId="{B46B4163-64DC-42C9-AFFC-DED478764C38}" srcId="{CC779C10-4BDF-47CB-BAD4-4315605A9E49}" destId="{067BF080-F72C-417B-AC21-DEE1E80C501E}" srcOrd="1" destOrd="0" parTransId="{64591CA7-5034-45B4-B362-2BAFB881CD63}" sibTransId="{37C59683-E3EA-4667-8480-BF4536AE94A1}"/>
    <dgm:cxn modelId="{7633DAF1-4451-4D8E-BBD5-57189DDB709F}" srcId="{CC779C10-4BDF-47CB-BAD4-4315605A9E49}" destId="{5C55375D-2A98-48B2-BD90-71F87E075C6B}" srcOrd="0" destOrd="0" parTransId="{9AEDFB48-40CE-45C8-8A53-BBDA1D6729C3}" sibTransId="{EFF50462-CFDB-43C6-833C-BBA943002CF7}"/>
    <dgm:cxn modelId="{7755856F-8436-4FFE-9EAA-7EB3E014F30E}" type="presParOf" srcId="{0CF0E8D3-55EB-4859-9857-F97CAC9CB0D5}" destId="{D902A28A-4DC4-4943-9B90-5570D749D52B}" srcOrd="0" destOrd="0" presId="urn:diagrams.loki3.com/TabbedArc+Icon"/>
    <dgm:cxn modelId="{E2ADEF16-3433-4070-AD1F-08920EB76D1E}" type="presParOf" srcId="{0CF0E8D3-55EB-4859-9857-F97CAC9CB0D5}" destId="{DD4EE958-D9BE-463A-9A86-E2DB6CBE6DAD}" srcOrd="1"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DA504E3-F94D-4324-862E-D70E85878D3F}" type="doc">
      <dgm:prSet loTypeId="urn:microsoft.com/office/officeart/2005/8/layout/process5" loCatId="Inbox" qsTypeId="urn:microsoft.com/office/officeart/2005/8/quickstyle/3d7" qsCatId="3D" csTypeId="urn:microsoft.com/office/officeart/2005/8/colors/colorful2" csCatId="colorful" phldr="1"/>
      <dgm:spPr/>
      <dgm:t>
        <a:bodyPr/>
        <a:lstStyle/>
        <a:p>
          <a:endParaRPr lang="en-US"/>
        </a:p>
      </dgm:t>
    </dgm:pt>
    <dgm:pt modelId="{CA476889-09C8-4B9D-B80C-7DDEFD1455B5}">
      <dgm:prSet/>
      <dgm:spPr/>
      <dgm:t>
        <a:bodyPr/>
        <a:lstStyle/>
        <a:p>
          <a:r>
            <a:rPr lang="en-US"/>
            <a:t>INITIATION</a:t>
          </a:r>
          <a:endParaRPr lang="en-US" dirty="0"/>
        </a:p>
      </dgm:t>
    </dgm:pt>
    <dgm:pt modelId="{E543874E-C5D6-40A6-96E9-E3B1922A65BE}" type="parTrans" cxnId="{6501661B-9F4F-4FBB-B702-CDCB0913E3F3}">
      <dgm:prSet/>
      <dgm:spPr/>
      <dgm:t>
        <a:bodyPr/>
        <a:lstStyle/>
        <a:p>
          <a:endParaRPr lang="en-US"/>
        </a:p>
      </dgm:t>
    </dgm:pt>
    <dgm:pt modelId="{29D7CC04-6B21-4AAE-809B-D40AFA2D7155}" type="sibTrans" cxnId="{6501661B-9F4F-4FBB-B702-CDCB0913E3F3}">
      <dgm:prSet/>
      <dgm:spPr/>
      <dgm:t>
        <a:bodyPr/>
        <a:lstStyle/>
        <a:p>
          <a:endParaRPr lang="en-US"/>
        </a:p>
      </dgm:t>
    </dgm:pt>
    <dgm:pt modelId="{16DEC6FE-7204-46AD-8837-304237780B38}">
      <dgm:prSet/>
      <dgm:spPr/>
      <dgm:t>
        <a:bodyPr/>
        <a:lstStyle/>
        <a:p>
          <a:r>
            <a:rPr lang="en-US" b="1" dirty="0"/>
            <a:t>Elongation</a:t>
          </a:r>
          <a:endParaRPr lang="en-US" dirty="0"/>
        </a:p>
      </dgm:t>
    </dgm:pt>
    <dgm:pt modelId="{5A4F6B56-AA7E-454D-9239-70584EA8ED99}" type="parTrans" cxnId="{A09430DB-CA31-422D-8F14-E9C1D61424A4}">
      <dgm:prSet/>
      <dgm:spPr/>
      <dgm:t>
        <a:bodyPr/>
        <a:lstStyle/>
        <a:p>
          <a:endParaRPr lang="en-US"/>
        </a:p>
      </dgm:t>
    </dgm:pt>
    <dgm:pt modelId="{994EE0D2-8CF1-410E-8684-AD411D4E7A98}" type="sibTrans" cxnId="{A09430DB-CA31-422D-8F14-E9C1D61424A4}">
      <dgm:prSet/>
      <dgm:spPr/>
      <dgm:t>
        <a:bodyPr/>
        <a:lstStyle/>
        <a:p>
          <a:endParaRPr lang="en-US"/>
        </a:p>
      </dgm:t>
    </dgm:pt>
    <dgm:pt modelId="{ED830C8E-BA19-4313-BA55-686B19D86551}">
      <dgm:prSet/>
      <dgm:spPr/>
      <dgm:t>
        <a:bodyPr/>
        <a:lstStyle/>
        <a:p>
          <a:r>
            <a:rPr lang="en-US" b="1"/>
            <a:t>Termination</a:t>
          </a:r>
          <a:endParaRPr lang="en-US"/>
        </a:p>
      </dgm:t>
    </dgm:pt>
    <dgm:pt modelId="{F740E86A-2E30-4B87-BDC2-CB813D1CC9D7}" type="parTrans" cxnId="{8DAFE089-6D6F-46AB-8F1C-FCFBD8D6FF70}">
      <dgm:prSet/>
      <dgm:spPr/>
      <dgm:t>
        <a:bodyPr/>
        <a:lstStyle/>
        <a:p>
          <a:endParaRPr lang="en-US"/>
        </a:p>
      </dgm:t>
    </dgm:pt>
    <dgm:pt modelId="{B926C1E3-6346-486A-BC72-2428551E4225}" type="sibTrans" cxnId="{8DAFE089-6D6F-46AB-8F1C-FCFBD8D6FF70}">
      <dgm:prSet/>
      <dgm:spPr/>
      <dgm:t>
        <a:bodyPr/>
        <a:lstStyle/>
        <a:p>
          <a:endParaRPr lang="en-US"/>
        </a:p>
      </dgm:t>
    </dgm:pt>
    <dgm:pt modelId="{4843E74F-D4AB-4B13-A6AB-B1675CC6CDFC}" type="pres">
      <dgm:prSet presAssocID="{8DA504E3-F94D-4324-862E-D70E85878D3F}" presName="diagram" presStyleCnt="0">
        <dgm:presLayoutVars>
          <dgm:dir/>
          <dgm:resizeHandles val="exact"/>
        </dgm:presLayoutVars>
      </dgm:prSet>
      <dgm:spPr/>
    </dgm:pt>
    <dgm:pt modelId="{DDD9425A-44B8-4A48-90B7-57ED8646989F}" type="pres">
      <dgm:prSet presAssocID="{CA476889-09C8-4B9D-B80C-7DDEFD1455B5}" presName="node" presStyleLbl="node1" presStyleIdx="0" presStyleCnt="3">
        <dgm:presLayoutVars>
          <dgm:bulletEnabled val="1"/>
        </dgm:presLayoutVars>
      </dgm:prSet>
      <dgm:spPr/>
    </dgm:pt>
    <dgm:pt modelId="{058265C7-E58E-46EF-BBE3-9F8A297AB9BD}" type="pres">
      <dgm:prSet presAssocID="{29D7CC04-6B21-4AAE-809B-D40AFA2D7155}" presName="sibTrans" presStyleLbl="sibTrans2D1" presStyleIdx="0" presStyleCnt="2"/>
      <dgm:spPr/>
    </dgm:pt>
    <dgm:pt modelId="{8E06FAA1-30E2-49DC-B13D-F9DD13AC8967}" type="pres">
      <dgm:prSet presAssocID="{29D7CC04-6B21-4AAE-809B-D40AFA2D7155}" presName="connectorText" presStyleLbl="sibTrans2D1" presStyleIdx="0" presStyleCnt="2"/>
      <dgm:spPr/>
    </dgm:pt>
    <dgm:pt modelId="{8C686A63-0895-41C5-ADBF-EBF4AD3B91CC}" type="pres">
      <dgm:prSet presAssocID="{16DEC6FE-7204-46AD-8837-304237780B38}" presName="node" presStyleLbl="node1" presStyleIdx="1" presStyleCnt="3">
        <dgm:presLayoutVars>
          <dgm:bulletEnabled val="1"/>
        </dgm:presLayoutVars>
      </dgm:prSet>
      <dgm:spPr/>
    </dgm:pt>
    <dgm:pt modelId="{702D931E-C840-45BF-802F-F5684351C06D}" type="pres">
      <dgm:prSet presAssocID="{994EE0D2-8CF1-410E-8684-AD411D4E7A98}" presName="sibTrans" presStyleLbl="sibTrans2D1" presStyleIdx="1" presStyleCnt="2"/>
      <dgm:spPr/>
    </dgm:pt>
    <dgm:pt modelId="{9698D84D-9247-493F-AE6B-DB5BF888DC67}" type="pres">
      <dgm:prSet presAssocID="{994EE0D2-8CF1-410E-8684-AD411D4E7A98}" presName="connectorText" presStyleLbl="sibTrans2D1" presStyleIdx="1" presStyleCnt="2"/>
      <dgm:spPr/>
    </dgm:pt>
    <dgm:pt modelId="{4AA2308C-0DE6-4CA1-9129-D78B086886A5}" type="pres">
      <dgm:prSet presAssocID="{ED830C8E-BA19-4313-BA55-686B19D86551}" presName="node" presStyleLbl="node1" presStyleIdx="2" presStyleCnt="3">
        <dgm:presLayoutVars>
          <dgm:bulletEnabled val="1"/>
        </dgm:presLayoutVars>
      </dgm:prSet>
      <dgm:spPr/>
    </dgm:pt>
  </dgm:ptLst>
  <dgm:cxnLst>
    <dgm:cxn modelId="{4C820F1A-2662-4A91-A6FB-16D5E3280BE7}" type="presOf" srcId="{8DA504E3-F94D-4324-862E-D70E85878D3F}" destId="{4843E74F-D4AB-4B13-A6AB-B1675CC6CDFC}" srcOrd="0" destOrd="0" presId="urn:microsoft.com/office/officeart/2005/8/layout/process5"/>
    <dgm:cxn modelId="{6501661B-9F4F-4FBB-B702-CDCB0913E3F3}" srcId="{8DA504E3-F94D-4324-862E-D70E85878D3F}" destId="{CA476889-09C8-4B9D-B80C-7DDEFD1455B5}" srcOrd="0" destOrd="0" parTransId="{E543874E-C5D6-40A6-96E9-E3B1922A65BE}" sibTransId="{29D7CC04-6B21-4AAE-809B-D40AFA2D7155}"/>
    <dgm:cxn modelId="{66ABC32C-F863-47B9-B77F-900A0C2B0807}" type="presOf" srcId="{994EE0D2-8CF1-410E-8684-AD411D4E7A98}" destId="{702D931E-C840-45BF-802F-F5684351C06D}" srcOrd="0" destOrd="0" presId="urn:microsoft.com/office/officeart/2005/8/layout/process5"/>
    <dgm:cxn modelId="{4139B572-9D70-4276-9D05-F7D23A153D9A}" type="presOf" srcId="{29D7CC04-6B21-4AAE-809B-D40AFA2D7155}" destId="{8E06FAA1-30E2-49DC-B13D-F9DD13AC8967}" srcOrd="1" destOrd="0" presId="urn:microsoft.com/office/officeart/2005/8/layout/process5"/>
    <dgm:cxn modelId="{955BEA57-14E8-4BC9-B3E5-D6DA824B722E}" type="presOf" srcId="{16DEC6FE-7204-46AD-8837-304237780B38}" destId="{8C686A63-0895-41C5-ADBF-EBF4AD3B91CC}" srcOrd="0" destOrd="0" presId="urn:microsoft.com/office/officeart/2005/8/layout/process5"/>
    <dgm:cxn modelId="{8DAFE089-6D6F-46AB-8F1C-FCFBD8D6FF70}" srcId="{8DA504E3-F94D-4324-862E-D70E85878D3F}" destId="{ED830C8E-BA19-4313-BA55-686B19D86551}" srcOrd="2" destOrd="0" parTransId="{F740E86A-2E30-4B87-BDC2-CB813D1CC9D7}" sibTransId="{B926C1E3-6346-486A-BC72-2428551E4225}"/>
    <dgm:cxn modelId="{82C568B6-013F-4A03-BB55-B855CC821837}" type="presOf" srcId="{994EE0D2-8CF1-410E-8684-AD411D4E7A98}" destId="{9698D84D-9247-493F-AE6B-DB5BF888DC67}" srcOrd="1" destOrd="0" presId="urn:microsoft.com/office/officeart/2005/8/layout/process5"/>
    <dgm:cxn modelId="{0018E2B6-C3BA-49AD-A0DD-E6E54BB03510}" type="presOf" srcId="{CA476889-09C8-4B9D-B80C-7DDEFD1455B5}" destId="{DDD9425A-44B8-4A48-90B7-57ED8646989F}" srcOrd="0" destOrd="0" presId="urn:microsoft.com/office/officeart/2005/8/layout/process5"/>
    <dgm:cxn modelId="{E160C6D7-5BA5-4FBA-8C31-5ED050E9D657}" type="presOf" srcId="{ED830C8E-BA19-4313-BA55-686B19D86551}" destId="{4AA2308C-0DE6-4CA1-9129-D78B086886A5}" srcOrd="0" destOrd="0" presId="urn:microsoft.com/office/officeart/2005/8/layout/process5"/>
    <dgm:cxn modelId="{A09430DB-CA31-422D-8F14-E9C1D61424A4}" srcId="{8DA504E3-F94D-4324-862E-D70E85878D3F}" destId="{16DEC6FE-7204-46AD-8837-304237780B38}" srcOrd="1" destOrd="0" parTransId="{5A4F6B56-AA7E-454D-9239-70584EA8ED99}" sibTransId="{994EE0D2-8CF1-410E-8684-AD411D4E7A98}"/>
    <dgm:cxn modelId="{7CF7FCF7-359F-411D-AE09-A1B2B9EC0167}" type="presOf" srcId="{29D7CC04-6B21-4AAE-809B-D40AFA2D7155}" destId="{058265C7-E58E-46EF-BBE3-9F8A297AB9BD}" srcOrd="0" destOrd="0" presId="urn:microsoft.com/office/officeart/2005/8/layout/process5"/>
    <dgm:cxn modelId="{94FF739D-8F88-458A-AC7C-6EA7477B03C4}" type="presParOf" srcId="{4843E74F-D4AB-4B13-A6AB-B1675CC6CDFC}" destId="{DDD9425A-44B8-4A48-90B7-57ED8646989F}" srcOrd="0" destOrd="0" presId="urn:microsoft.com/office/officeart/2005/8/layout/process5"/>
    <dgm:cxn modelId="{9D5B3854-82DD-4A7D-9296-B1E6EC4CDD79}" type="presParOf" srcId="{4843E74F-D4AB-4B13-A6AB-B1675CC6CDFC}" destId="{058265C7-E58E-46EF-BBE3-9F8A297AB9BD}" srcOrd="1" destOrd="0" presId="urn:microsoft.com/office/officeart/2005/8/layout/process5"/>
    <dgm:cxn modelId="{D7664C77-1F68-467F-97F1-BBA8FB00E29F}" type="presParOf" srcId="{058265C7-E58E-46EF-BBE3-9F8A297AB9BD}" destId="{8E06FAA1-30E2-49DC-B13D-F9DD13AC8967}" srcOrd="0" destOrd="0" presId="urn:microsoft.com/office/officeart/2005/8/layout/process5"/>
    <dgm:cxn modelId="{4CA684E1-24A5-4380-8D18-6972670C742E}" type="presParOf" srcId="{4843E74F-D4AB-4B13-A6AB-B1675CC6CDFC}" destId="{8C686A63-0895-41C5-ADBF-EBF4AD3B91CC}" srcOrd="2" destOrd="0" presId="urn:microsoft.com/office/officeart/2005/8/layout/process5"/>
    <dgm:cxn modelId="{2DC350AD-4313-4B06-A0F2-5FF386987A3A}" type="presParOf" srcId="{4843E74F-D4AB-4B13-A6AB-B1675CC6CDFC}" destId="{702D931E-C840-45BF-802F-F5684351C06D}" srcOrd="3" destOrd="0" presId="urn:microsoft.com/office/officeart/2005/8/layout/process5"/>
    <dgm:cxn modelId="{0B80FA5F-51EE-47DE-94DE-352DAAD2C7DE}" type="presParOf" srcId="{702D931E-C840-45BF-802F-F5684351C06D}" destId="{9698D84D-9247-493F-AE6B-DB5BF888DC67}" srcOrd="0" destOrd="0" presId="urn:microsoft.com/office/officeart/2005/8/layout/process5"/>
    <dgm:cxn modelId="{0DC13CE7-4AC7-42B5-BB91-8E44408E7F87}" type="presParOf" srcId="{4843E74F-D4AB-4B13-A6AB-B1675CC6CDFC}" destId="{4AA2308C-0DE6-4CA1-9129-D78B086886A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A504E3-F94D-4324-862E-D70E85878D3F}" type="doc">
      <dgm:prSet loTypeId="urn:microsoft.com/office/officeart/2005/8/layout/process5" loCatId="Inbox" qsTypeId="urn:microsoft.com/office/officeart/2005/8/quickstyle/3d5" qsCatId="3D" csTypeId="urn:microsoft.com/office/officeart/2005/8/colors/colorful4" csCatId="colorful" phldr="1"/>
      <dgm:spPr/>
      <dgm:t>
        <a:bodyPr/>
        <a:lstStyle/>
        <a:p>
          <a:endParaRPr lang="en-US"/>
        </a:p>
      </dgm:t>
    </dgm:pt>
    <dgm:pt modelId="{CA476889-09C8-4B9D-B80C-7DDEFD1455B5}">
      <dgm:prSet/>
      <dgm:spPr/>
      <dgm:t>
        <a:bodyPr>
          <a:sp3d extrusionH="57150">
            <a:bevelT w="38100" h="38100"/>
          </a:sp3d>
        </a:bodyPr>
        <a:lstStyle/>
        <a:p>
          <a:r>
            <a:rPr lang="en-US" b="0" cap="none" spc="0">
              <a:ln w="0"/>
              <a:solidFill>
                <a:schemeClr val="tx1"/>
              </a:solidFill>
              <a:effectLst>
                <a:outerShdw blurRad="38100" dist="19050" dir="2700000" algn="tl" rotWithShape="0">
                  <a:schemeClr val="dk1">
                    <a:alpha val="40000"/>
                  </a:schemeClr>
                </a:outerShdw>
              </a:effectLst>
            </a:rPr>
            <a:t>INITIATION</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E543874E-C5D6-40A6-96E9-E3B1922A65BE}" type="parTrans" cxnId="{6501661B-9F4F-4FBB-B702-CDCB0913E3F3}">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29D7CC04-6B21-4AAE-809B-D40AFA2D7155}" type="sibTrans" cxnId="{6501661B-9F4F-4FBB-B702-CDCB0913E3F3}">
      <dgm:prSet/>
      <dgm:spPr/>
      <dgm:t>
        <a:bodyPr>
          <a:sp3d extrusionH="57150">
            <a:bevelT w="38100" h="38100"/>
          </a:sp3d>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16DEC6FE-7204-46AD-8837-304237780B38}">
      <dgm:prSet/>
      <dgm:spPr/>
      <dgm:t>
        <a:bodyPr>
          <a:sp3d extrusionH="57150">
            <a:bevelT w="38100" h="38100"/>
          </a:sp3d>
        </a:bodyPr>
        <a:lstStyle/>
        <a:p>
          <a:r>
            <a:rPr lang="en-US" b="0" cap="none" spc="0">
              <a:ln w="0"/>
              <a:solidFill>
                <a:schemeClr val="tx1"/>
              </a:solidFill>
              <a:effectLst>
                <a:outerShdw blurRad="38100" dist="19050" dir="2700000" algn="tl" rotWithShape="0">
                  <a:schemeClr val="dk1">
                    <a:alpha val="40000"/>
                  </a:schemeClr>
                </a:outerShdw>
              </a:effectLst>
            </a:rPr>
            <a:t>Elongation</a:t>
          </a:r>
        </a:p>
      </dgm:t>
    </dgm:pt>
    <dgm:pt modelId="{5A4F6B56-AA7E-454D-9239-70584EA8ED99}" type="parTrans" cxnId="{A09430DB-CA31-422D-8F14-E9C1D61424A4}">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994EE0D2-8CF1-410E-8684-AD411D4E7A98}" type="sibTrans" cxnId="{A09430DB-CA31-422D-8F14-E9C1D61424A4}">
      <dgm:prSet/>
      <dgm:spPr/>
      <dgm:t>
        <a:bodyPr>
          <a:sp3d extrusionH="57150">
            <a:bevelT w="38100" h="38100"/>
          </a:sp3d>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D830C8E-BA19-4313-BA55-686B19D86551}">
      <dgm:prSet/>
      <dgm:spPr/>
      <dgm:t>
        <a:bodyPr>
          <a:sp3d extrusionH="57150">
            <a:bevelT w="38100" h="38100"/>
          </a:sp3d>
        </a:bodyPr>
        <a:lstStyle/>
        <a:p>
          <a:r>
            <a:rPr lang="en-US" b="0" cap="none" spc="0" dirty="0">
              <a:ln w="0"/>
              <a:solidFill>
                <a:schemeClr val="tx1"/>
              </a:solidFill>
              <a:effectLst>
                <a:outerShdw blurRad="38100" dist="19050" dir="2700000" algn="tl" rotWithShape="0">
                  <a:schemeClr val="dk1">
                    <a:alpha val="40000"/>
                  </a:schemeClr>
                </a:outerShdw>
              </a:effectLst>
            </a:rPr>
            <a:t>Termination</a:t>
          </a:r>
        </a:p>
      </dgm:t>
    </dgm:pt>
    <dgm:pt modelId="{F740E86A-2E30-4B87-BDC2-CB813D1CC9D7}" type="parTrans" cxnId="{8DAFE089-6D6F-46AB-8F1C-FCFBD8D6FF7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B926C1E3-6346-486A-BC72-2428551E4225}" type="sibTrans" cxnId="{8DAFE089-6D6F-46AB-8F1C-FCFBD8D6FF7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4843E74F-D4AB-4B13-A6AB-B1675CC6CDFC}" type="pres">
      <dgm:prSet presAssocID="{8DA504E3-F94D-4324-862E-D70E85878D3F}" presName="diagram" presStyleCnt="0">
        <dgm:presLayoutVars>
          <dgm:dir/>
          <dgm:resizeHandles val="exact"/>
        </dgm:presLayoutVars>
      </dgm:prSet>
      <dgm:spPr/>
    </dgm:pt>
    <dgm:pt modelId="{DDD9425A-44B8-4A48-90B7-57ED8646989F}" type="pres">
      <dgm:prSet presAssocID="{CA476889-09C8-4B9D-B80C-7DDEFD1455B5}" presName="node" presStyleLbl="node1" presStyleIdx="0" presStyleCnt="3">
        <dgm:presLayoutVars>
          <dgm:bulletEnabled val="1"/>
        </dgm:presLayoutVars>
      </dgm:prSet>
      <dgm:spPr/>
    </dgm:pt>
    <dgm:pt modelId="{058265C7-E58E-46EF-BBE3-9F8A297AB9BD}" type="pres">
      <dgm:prSet presAssocID="{29D7CC04-6B21-4AAE-809B-D40AFA2D7155}" presName="sibTrans" presStyleLbl="sibTrans2D1" presStyleIdx="0" presStyleCnt="2"/>
      <dgm:spPr/>
    </dgm:pt>
    <dgm:pt modelId="{8E06FAA1-30E2-49DC-B13D-F9DD13AC8967}" type="pres">
      <dgm:prSet presAssocID="{29D7CC04-6B21-4AAE-809B-D40AFA2D7155}" presName="connectorText" presStyleLbl="sibTrans2D1" presStyleIdx="0" presStyleCnt="2"/>
      <dgm:spPr/>
    </dgm:pt>
    <dgm:pt modelId="{8C686A63-0895-41C5-ADBF-EBF4AD3B91CC}" type="pres">
      <dgm:prSet presAssocID="{16DEC6FE-7204-46AD-8837-304237780B38}" presName="node" presStyleLbl="node1" presStyleIdx="1" presStyleCnt="3">
        <dgm:presLayoutVars>
          <dgm:bulletEnabled val="1"/>
        </dgm:presLayoutVars>
      </dgm:prSet>
      <dgm:spPr/>
    </dgm:pt>
    <dgm:pt modelId="{702D931E-C840-45BF-802F-F5684351C06D}" type="pres">
      <dgm:prSet presAssocID="{994EE0D2-8CF1-410E-8684-AD411D4E7A98}" presName="sibTrans" presStyleLbl="sibTrans2D1" presStyleIdx="1" presStyleCnt="2"/>
      <dgm:spPr/>
    </dgm:pt>
    <dgm:pt modelId="{9698D84D-9247-493F-AE6B-DB5BF888DC67}" type="pres">
      <dgm:prSet presAssocID="{994EE0D2-8CF1-410E-8684-AD411D4E7A98}" presName="connectorText" presStyleLbl="sibTrans2D1" presStyleIdx="1" presStyleCnt="2"/>
      <dgm:spPr/>
    </dgm:pt>
    <dgm:pt modelId="{4AA2308C-0DE6-4CA1-9129-D78B086886A5}" type="pres">
      <dgm:prSet presAssocID="{ED830C8E-BA19-4313-BA55-686B19D86551}" presName="node" presStyleLbl="node1" presStyleIdx="2" presStyleCnt="3">
        <dgm:presLayoutVars>
          <dgm:bulletEnabled val="1"/>
        </dgm:presLayoutVars>
      </dgm:prSet>
      <dgm:spPr/>
    </dgm:pt>
  </dgm:ptLst>
  <dgm:cxnLst>
    <dgm:cxn modelId="{4C820F1A-2662-4A91-A6FB-16D5E3280BE7}" type="presOf" srcId="{8DA504E3-F94D-4324-862E-D70E85878D3F}" destId="{4843E74F-D4AB-4B13-A6AB-B1675CC6CDFC}" srcOrd="0" destOrd="0" presId="urn:microsoft.com/office/officeart/2005/8/layout/process5"/>
    <dgm:cxn modelId="{6501661B-9F4F-4FBB-B702-CDCB0913E3F3}" srcId="{8DA504E3-F94D-4324-862E-D70E85878D3F}" destId="{CA476889-09C8-4B9D-B80C-7DDEFD1455B5}" srcOrd="0" destOrd="0" parTransId="{E543874E-C5D6-40A6-96E9-E3B1922A65BE}" sibTransId="{29D7CC04-6B21-4AAE-809B-D40AFA2D7155}"/>
    <dgm:cxn modelId="{66ABC32C-F863-47B9-B77F-900A0C2B0807}" type="presOf" srcId="{994EE0D2-8CF1-410E-8684-AD411D4E7A98}" destId="{702D931E-C840-45BF-802F-F5684351C06D}" srcOrd="0" destOrd="0" presId="urn:microsoft.com/office/officeart/2005/8/layout/process5"/>
    <dgm:cxn modelId="{4139B572-9D70-4276-9D05-F7D23A153D9A}" type="presOf" srcId="{29D7CC04-6B21-4AAE-809B-D40AFA2D7155}" destId="{8E06FAA1-30E2-49DC-B13D-F9DD13AC8967}" srcOrd="1" destOrd="0" presId="urn:microsoft.com/office/officeart/2005/8/layout/process5"/>
    <dgm:cxn modelId="{955BEA57-14E8-4BC9-B3E5-D6DA824B722E}" type="presOf" srcId="{16DEC6FE-7204-46AD-8837-304237780B38}" destId="{8C686A63-0895-41C5-ADBF-EBF4AD3B91CC}" srcOrd="0" destOrd="0" presId="urn:microsoft.com/office/officeart/2005/8/layout/process5"/>
    <dgm:cxn modelId="{8DAFE089-6D6F-46AB-8F1C-FCFBD8D6FF70}" srcId="{8DA504E3-F94D-4324-862E-D70E85878D3F}" destId="{ED830C8E-BA19-4313-BA55-686B19D86551}" srcOrd="2" destOrd="0" parTransId="{F740E86A-2E30-4B87-BDC2-CB813D1CC9D7}" sibTransId="{B926C1E3-6346-486A-BC72-2428551E4225}"/>
    <dgm:cxn modelId="{82C568B6-013F-4A03-BB55-B855CC821837}" type="presOf" srcId="{994EE0D2-8CF1-410E-8684-AD411D4E7A98}" destId="{9698D84D-9247-493F-AE6B-DB5BF888DC67}" srcOrd="1" destOrd="0" presId="urn:microsoft.com/office/officeart/2005/8/layout/process5"/>
    <dgm:cxn modelId="{0018E2B6-C3BA-49AD-A0DD-E6E54BB03510}" type="presOf" srcId="{CA476889-09C8-4B9D-B80C-7DDEFD1455B5}" destId="{DDD9425A-44B8-4A48-90B7-57ED8646989F}" srcOrd="0" destOrd="0" presId="urn:microsoft.com/office/officeart/2005/8/layout/process5"/>
    <dgm:cxn modelId="{E160C6D7-5BA5-4FBA-8C31-5ED050E9D657}" type="presOf" srcId="{ED830C8E-BA19-4313-BA55-686B19D86551}" destId="{4AA2308C-0DE6-4CA1-9129-D78B086886A5}" srcOrd="0" destOrd="0" presId="urn:microsoft.com/office/officeart/2005/8/layout/process5"/>
    <dgm:cxn modelId="{A09430DB-CA31-422D-8F14-E9C1D61424A4}" srcId="{8DA504E3-F94D-4324-862E-D70E85878D3F}" destId="{16DEC6FE-7204-46AD-8837-304237780B38}" srcOrd="1" destOrd="0" parTransId="{5A4F6B56-AA7E-454D-9239-70584EA8ED99}" sibTransId="{994EE0D2-8CF1-410E-8684-AD411D4E7A98}"/>
    <dgm:cxn modelId="{7CF7FCF7-359F-411D-AE09-A1B2B9EC0167}" type="presOf" srcId="{29D7CC04-6B21-4AAE-809B-D40AFA2D7155}" destId="{058265C7-E58E-46EF-BBE3-9F8A297AB9BD}" srcOrd="0" destOrd="0" presId="urn:microsoft.com/office/officeart/2005/8/layout/process5"/>
    <dgm:cxn modelId="{94FF739D-8F88-458A-AC7C-6EA7477B03C4}" type="presParOf" srcId="{4843E74F-D4AB-4B13-A6AB-B1675CC6CDFC}" destId="{DDD9425A-44B8-4A48-90B7-57ED8646989F}" srcOrd="0" destOrd="0" presId="urn:microsoft.com/office/officeart/2005/8/layout/process5"/>
    <dgm:cxn modelId="{9D5B3854-82DD-4A7D-9296-B1E6EC4CDD79}" type="presParOf" srcId="{4843E74F-D4AB-4B13-A6AB-B1675CC6CDFC}" destId="{058265C7-E58E-46EF-BBE3-9F8A297AB9BD}" srcOrd="1" destOrd="0" presId="urn:microsoft.com/office/officeart/2005/8/layout/process5"/>
    <dgm:cxn modelId="{D7664C77-1F68-467F-97F1-BBA8FB00E29F}" type="presParOf" srcId="{058265C7-E58E-46EF-BBE3-9F8A297AB9BD}" destId="{8E06FAA1-30E2-49DC-B13D-F9DD13AC8967}" srcOrd="0" destOrd="0" presId="urn:microsoft.com/office/officeart/2005/8/layout/process5"/>
    <dgm:cxn modelId="{4CA684E1-24A5-4380-8D18-6972670C742E}" type="presParOf" srcId="{4843E74F-D4AB-4B13-A6AB-B1675CC6CDFC}" destId="{8C686A63-0895-41C5-ADBF-EBF4AD3B91CC}" srcOrd="2" destOrd="0" presId="urn:microsoft.com/office/officeart/2005/8/layout/process5"/>
    <dgm:cxn modelId="{2DC350AD-4313-4B06-A0F2-5FF386987A3A}" type="presParOf" srcId="{4843E74F-D4AB-4B13-A6AB-B1675CC6CDFC}" destId="{702D931E-C840-45BF-802F-F5684351C06D}" srcOrd="3" destOrd="0" presId="urn:microsoft.com/office/officeart/2005/8/layout/process5"/>
    <dgm:cxn modelId="{0B80FA5F-51EE-47DE-94DE-352DAAD2C7DE}" type="presParOf" srcId="{702D931E-C840-45BF-802F-F5684351C06D}" destId="{9698D84D-9247-493F-AE6B-DB5BF888DC67}" srcOrd="0" destOrd="0" presId="urn:microsoft.com/office/officeart/2005/8/layout/process5"/>
    <dgm:cxn modelId="{0DC13CE7-4AC7-42B5-BB91-8E44408E7F87}" type="presParOf" srcId="{4843E74F-D4AB-4B13-A6AB-B1675CC6CDFC}" destId="{4AA2308C-0DE6-4CA1-9129-D78B086886A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A504E3-F94D-4324-862E-D70E85878D3F}" type="doc">
      <dgm:prSet loTypeId="urn:microsoft.com/office/officeart/2005/8/layout/process5" loCatId="Inbox" qsTypeId="urn:microsoft.com/office/officeart/2005/8/quickstyle/3d9" qsCatId="3D" csTypeId="urn:microsoft.com/office/officeart/2005/8/colors/colorful4" csCatId="colorful" phldr="1"/>
      <dgm:spPr/>
      <dgm:t>
        <a:bodyPr/>
        <a:lstStyle/>
        <a:p>
          <a:endParaRPr lang="en-US"/>
        </a:p>
      </dgm:t>
    </dgm:pt>
    <dgm:pt modelId="{CA476889-09C8-4B9D-B80C-7DDEFD1455B5}">
      <dgm:prSet/>
      <dgm:spPr/>
      <dgm:t>
        <a:bodyPr/>
        <a:lstStyle/>
        <a:p>
          <a:r>
            <a:rPr lang="en-US"/>
            <a:t>INITIATION</a:t>
          </a:r>
          <a:endParaRPr lang="en-US" dirty="0"/>
        </a:p>
      </dgm:t>
    </dgm:pt>
    <dgm:pt modelId="{E543874E-C5D6-40A6-96E9-E3B1922A65BE}" type="parTrans" cxnId="{6501661B-9F4F-4FBB-B702-CDCB0913E3F3}">
      <dgm:prSet/>
      <dgm:spPr/>
      <dgm:t>
        <a:bodyPr/>
        <a:lstStyle/>
        <a:p>
          <a:endParaRPr lang="en-US"/>
        </a:p>
      </dgm:t>
    </dgm:pt>
    <dgm:pt modelId="{29D7CC04-6B21-4AAE-809B-D40AFA2D7155}" type="sibTrans" cxnId="{6501661B-9F4F-4FBB-B702-CDCB0913E3F3}">
      <dgm:prSet/>
      <dgm:spPr/>
      <dgm:t>
        <a:bodyPr/>
        <a:lstStyle/>
        <a:p>
          <a:endParaRPr lang="en-US"/>
        </a:p>
      </dgm:t>
    </dgm:pt>
    <dgm:pt modelId="{16DEC6FE-7204-46AD-8837-304237780B38}">
      <dgm:prSet/>
      <dgm:spPr/>
      <dgm:t>
        <a:bodyPr/>
        <a:lstStyle/>
        <a:p>
          <a:r>
            <a:rPr lang="en-US" b="1"/>
            <a:t>Elongation</a:t>
          </a:r>
          <a:endParaRPr lang="en-US"/>
        </a:p>
      </dgm:t>
    </dgm:pt>
    <dgm:pt modelId="{5A4F6B56-AA7E-454D-9239-70584EA8ED99}" type="parTrans" cxnId="{A09430DB-CA31-422D-8F14-E9C1D61424A4}">
      <dgm:prSet/>
      <dgm:spPr/>
      <dgm:t>
        <a:bodyPr/>
        <a:lstStyle/>
        <a:p>
          <a:endParaRPr lang="en-US"/>
        </a:p>
      </dgm:t>
    </dgm:pt>
    <dgm:pt modelId="{994EE0D2-8CF1-410E-8684-AD411D4E7A98}" type="sibTrans" cxnId="{A09430DB-CA31-422D-8F14-E9C1D61424A4}">
      <dgm:prSet/>
      <dgm:spPr/>
      <dgm:t>
        <a:bodyPr/>
        <a:lstStyle/>
        <a:p>
          <a:endParaRPr lang="en-US"/>
        </a:p>
      </dgm:t>
    </dgm:pt>
    <dgm:pt modelId="{ED830C8E-BA19-4313-BA55-686B19D86551}">
      <dgm:prSet/>
      <dgm:spPr/>
      <dgm:t>
        <a:bodyPr/>
        <a:lstStyle/>
        <a:p>
          <a:r>
            <a:rPr lang="en-US" b="1"/>
            <a:t>Termination</a:t>
          </a:r>
          <a:endParaRPr lang="en-US"/>
        </a:p>
      </dgm:t>
    </dgm:pt>
    <dgm:pt modelId="{F740E86A-2E30-4B87-BDC2-CB813D1CC9D7}" type="parTrans" cxnId="{8DAFE089-6D6F-46AB-8F1C-FCFBD8D6FF70}">
      <dgm:prSet/>
      <dgm:spPr/>
      <dgm:t>
        <a:bodyPr/>
        <a:lstStyle/>
        <a:p>
          <a:endParaRPr lang="en-US"/>
        </a:p>
      </dgm:t>
    </dgm:pt>
    <dgm:pt modelId="{B926C1E3-6346-486A-BC72-2428551E4225}" type="sibTrans" cxnId="{8DAFE089-6D6F-46AB-8F1C-FCFBD8D6FF70}">
      <dgm:prSet/>
      <dgm:spPr/>
      <dgm:t>
        <a:bodyPr/>
        <a:lstStyle/>
        <a:p>
          <a:endParaRPr lang="en-US"/>
        </a:p>
      </dgm:t>
    </dgm:pt>
    <dgm:pt modelId="{4843E74F-D4AB-4B13-A6AB-B1675CC6CDFC}" type="pres">
      <dgm:prSet presAssocID="{8DA504E3-F94D-4324-862E-D70E85878D3F}" presName="diagram" presStyleCnt="0">
        <dgm:presLayoutVars>
          <dgm:dir/>
          <dgm:resizeHandles val="exact"/>
        </dgm:presLayoutVars>
      </dgm:prSet>
      <dgm:spPr/>
    </dgm:pt>
    <dgm:pt modelId="{DDD9425A-44B8-4A48-90B7-57ED8646989F}" type="pres">
      <dgm:prSet presAssocID="{CA476889-09C8-4B9D-B80C-7DDEFD1455B5}" presName="node" presStyleLbl="node1" presStyleIdx="0" presStyleCnt="3">
        <dgm:presLayoutVars>
          <dgm:bulletEnabled val="1"/>
        </dgm:presLayoutVars>
      </dgm:prSet>
      <dgm:spPr/>
    </dgm:pt>
    <dgm:pt modelId="{058265C7-E58E-46EF-BBE3-9F8A297AB9BD}" type="pres">
      <dgm:prSet presAssocID="{29D7CC04-6B21-4AAE-809B-D40AFA2D7155}" presName="sibTrans" presStyleLbl="sibTrans2D1" presStyleIdx="0" presStyleCnt="2"/>
      <dgm:spPr/>
    </dgm:pt>
    <dgm:pt modelId="{8E06FAA1-30E2-49DC-B13D-F9DD13AC8967}" type="pres">
      <dgm:prSet presAssocID="{29D7CC04-6B21-4AAE-809B-D40AFA2D7155}" presName="connectorText" presStyleLbl="sibTrans2D1" presStyleIdx="0" presStyleCnt="2"/>
      <dgm:spPr/>
    </dgm:pt>
    <dgm:pt modelId="{8C686A63-0895-41C5-ADBF-EBF4AD3B91CC}" type="pres">
      <dgm:prSet presAssocID="{16DEC6FE-7204-46AD-8837-304237780B38}" presName="node" presStyleLbl="node1" presStyleIdx="1" presStyleCnt="3">
        <dgm:presLayoutVars>
          <dgm:bulletEnabled val="1"/>
        </dgm:presLayoutVars>
      </dgm:prSet>
      <dgm:spPr/>
    </dgm:pt>
    <dgm:pt modelId="{702D931E-C840-45BF-802F-F5684351C06D}" type="pres">
      <dgm:prSet presAssocID="{994EE0D2-8CF1-410E-8684-AD411D4E7A98}" presName="sibTrans" presStyleLbl="sibTrans2D1" presStyleIdx="1" presStyleCnt="2"/>
      <dgm:spPr/>
    </dgm:pt>
    <dgm:pt modelId="{9698D84D-9247-493F-AE6B-DB5BF888DC67}" type="pres">
      <dgm:prSet presAssocID="{994EE0D2-8CF1-410E-8684-AD411D4E7A98}" presName="connectorText" presStyleLbl="sibTrans2D1" presStyleIdx="1" presStyleCnt="2"/>
      <dgm:spPr/>
    </dgm:pt>
    <dgm:pt modelId="{4AA2308C-0DE6-4CA1-9129-D78B086886A5}" type="pres">
      <dgm:prSet presAssocID="{ED830C8E-BA19-4313-BA55-686B19D86551}" presName="node" presStyleLbl="node1" presStyleIdx="2" presStyleCnt="3">
        <dgm:presLayoutVars>
          <dgm:bulletEnabled val="1"/>
        </dgm:presLayoutVars>
      </dgm:prSet>
      <dgm:spPr/>
    </dgm:pt>
  </dgm:ptLst>
  <dgm:cxnLst>
    <dgm:cxn modelId="{4C820F1A-2662-4A91-A6FB-16D5E3280BE7}" type="presOf" srcId="{8DA504E3-F94D-4324-862E-D70E85878D3F}" destId="{4843E74F-D4AB-4B13-A6AB-B1675CC6CDFC}" srcOrd="0" destOrd="0" presId="urn:microsoft.com/office/officeart/2005/8/layout/process5"/>
    <dgm:cxn modelId="{6501661B-9F4F-4FBB-B702-CDCB0913E3F3}" srcId="{8DA504E3-F94D-4324-862E-D70E85878D3F}" destId="{CA476889-09C8-4B9D-B80C-7DDEFD1455B5}" srcOrd="0" destOrd="0" parTransId="{E543874E-C5D6-40A6-96E9-E3B1922A65BE}" sibTransId="{29D7CC04-6B21-4AAE-809B-D40AFA2D7155}"/>
    <dgm:cxn modelId="{66ABC32C-F863-47B9-B77F-900A0C2B0807}" type="presOf" srcId="{994EE0D2-8CF1-410E-8684-AD411D4E7A98}" destId="{702D931E-C840-45BF-802F-F5684351C06D}" srcOrd="0" destOrd="0" presId="urn:microsoft.com/office/officeart/2005/8/layout/process5"/>
    <dgm:cxn modelId="{4139B572-9D70-4276-9D05-F7D23A153D9A}" type="presOf" srcId="{29D7CC04-6B21-4AAE-809B-D40AFA2D7155}" destId="{8E06FAA1-30E2-49DC-B13D-F9DD13AC8967}" srcOrd="1" destOrd="0" presId="urn:microsoft.com/office/officeart/2005/8/layout/process5"/>
    <dgm:cxn modelId="{955BEA57-14E8-4BC9-B3E5-D6DA824B722E}" type="presOf" srcId="{16DEC6FE-7204-46AD-8837-304237780B38}" destId="{8C686A63-0895-41C5-ADBF-EBF4AD3B91CC}" srcOrd="0" destOrd="0" presId="urn:microsoft.com/office/officeart/2005/8/layout/process5"/>
    <dgm:cxn modelId="{8DAFE089-6D6F-46AB-8F1C-FCFBD8D6FF70}" srcId="{8DA504E3-F94D-4324-862E-D70E85878D3F}" destId="{ED830C8E-BA19-4313-BA55-686B19D86551}" srcOrd="2" destOrd="0" parTransId="{F740E86A-2E30-4B87-BDC2-CB813D1CC9D7}" sibTransId="{B926C1E3-6346-486A-BC72-2428551E4225}"/>
    <dgm:cxn modelId="{82C568B6-013F-4A03-BB55-B855CC821837}" type="presOf" srcId="{994EE0D2-8CF1-410E-8684-AD411D4E7A98}" destId="{9698D84D-9247-493F-AE6B-DB5BF888DC67}" srcOrd="1" destOrd="0" presId="urn:microsoft.com/office/officeart/2005/8/layout/process5"/>
    <dgm:cxn modelId="{0018E2B6-C3BA-49AD-A0DD-E6E54BB03510}" type="presOf" srcId="{CA476889-09C8-4B9D-B80C-7DDEFD1455B5}" destId="{DDD9425A-44B8-4A48-90B7-57ED8646989F}" srcOrd="0" destOrd="0" presId="urn:microsoft.com/office/officeart/2005/8/layout/process5"/>
    <dgm:cxn modelId="{E160C6D7-5BA5-4FBA-8C31-5ED050E9D657}" type="presOf" srcId="{ED830C8E-BA19-4313-BA55-686B19D86551}" destId="{4AA2308C-0DE6-4CA1-9129-D78B086886A5}" srcOrd="0" destOrd="0" presId="urn:microsoft.com/office/officeart/2005/8/layout/process5"/>
    <dgm:cxn modelId="{A09430DB-CA31-422D-8F14-E9C1D61424A4}" srcId="{8DA504E3-F94D-4324-862E-D70E85878D3F}" destId="{16DEC6FE-7204-46AD-8837-304237780B38}" srcOrd="1" destOrd="0" parTransId="{5A4F6B56-AA7E-454D-9239-70584EA8ED99}" sibTransId="{994EE0D2-8CF1-410E-8684-AD411D4E7A98}"/>
    <dgm:cxn modelId="{7CF7FCF7-359F-411D-AE09-A1B2B9EC0167}" type="presOf" srcId="{29D7CC04-6B21-4AAE-809B-D40AFA2D7155}" destId="{058265C7-E58E-46EF-BBE3-9F8A297AB9BD}" srcOrd="0" destOrd="0" presId="urn:microsoft.com/office/officeart/2005/8/layout/process5"/>
    <dgm:cxn modelId="{94FF739D-8F88-458A-AC7C-6EA7477B03C4}" type="presParOf" srcId="{4843E74F-D4AB-4B13-A6AB-B1675CC6CDFC}" destId="{DDD9425A-44B8-4A48-90B7-57ED8646989F}" srcOrd="0" destOrd="0" presId="urn:microsoft.com/office/officeart/2005/8/layout/process5"/>
    <dgm:cxn modelId="{9D5B3854-82DD-4A7D-9296-B1E6EC4CDD79}" type="presParOf" srcId="{4843E74F-D4AB-4B13-A6AB-B1675CC6CDFC}" destId="{058265C7-E58E-46EF-BBE3-9F8A297AB9BD}" srcOrd="1" destOrd="0" presId="urn:microsoft.com/office/officeart/2005/8/layout/process5"/>
    <dgm:cxn modelId="{D7664C77-1F68-467F-97F1-BBA8FB00E29F}" type="presParOf" srcId="{058265C7-E58E-46EF-BBE3-9F8A297AB9BD}" destId="{8E06FAA1-30E2-49DC-B13D-F9DD13AC8967}" srcOrd="0" destOrd="0" presId="urn:microsoft.com/office/officeart/2005/8/layout/process5"/>
    <dgm:cxn modelId="{4CA684E1-24A5-4380-8D18-6972670C742E}" type="presParOf" srcId="{4843E74F-D4AB-4B13-A6AB-B1675CC6CDFC}" destId="{8C686A63-0895-41C5-ADBF-EBF4AD3B91CC}" srcOrd="2" destOrd="0" presId="urn:microsoft.com/office/officeart/2005/8/layout/process5"/>
    <dgm:cxn modelId="{2DC350AD-4313-4B06-A0F2-5FF386987A3A}" type="presParOf" srcId="{4843E74F-D4AB-4B13-A6AB-B1675CC6CDFC}" destId="{702D931E-C840-45BF-802F-F5684351C06D}" srcOrd="3" destOrd="0" presId="urn:microsoft.com/office/officeart/2005/8/layout/process5"/>
    <dgm:cxn modelId="{0B80FA5F-51EE-47DE-94DE-352DAAD2C7DE}" type="presParOf" srcId="{702D931E-C840-45BF-802F-F5684351C06D}" destId="{9698D84D-9247-493F-AE6B-DB5BF888DC67}" srcOrd="0" destOrd="0" presId="urn:microsoft.com/office/officeart/2005/8/layout/process5"/>
    <dgm:cxn modelId="{0DC13CE7-4AC7-42B5-BB91-8E44408E7F87}" type="presParOf" srcId="{4843E74F-D4AB-4B13-A6AB-B1675CC6CDFC}" destId="{4AA2308C-0DE6-4CA1-9129-D78B086886A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B0211AD-319A-4666-8E20-45D0542E93F3}" type="doc">
      <dgm:prSet loTypeId="urn:microsoft.com/office/officeart/2018/5/layout/IconCircleLabelList" loCatId="icon" qsTypeId="urn:microsoft.com/office/officeart/2005/8/quickstyle/simple4" qsCatId="simple" csTypeId="urn:microsoft.com/office/officeart/2018/5/colors/Iconchunking_neutralicon_accent1_2" csCatId="accent1" phldr="1"/>
      <dgm:spPr/>
      <dgm:t>
        <a:bodyPr/>
        <a:lstStyle/>
        <a:p>
          <a:endParaRPr lang="en-US"/>
        </a:p>
      </dgm:t>
    </dgm:pt>
    <dgm:pt modelId="{4965B7B1-A876-4413-A361-E97045F2424F}">
      <dgm:prSet/>
      <dgm:spPr/>
      <dgm:t>
        <a:bodyPr/>
        <a:lstStyle/>
        <a:p>
          <a:pPr>
            <a:defRPr cap="all"/>
          </a:pPr>
          <a:r>
            <a:rPr lang="en-US" dirty="0"/>
            <a:t>Another ONE OF THE criteria FOR WHAT WE CONSIDER TO BE ’LIVING’ IS THE ABILITY TO REPRODUCE.</a:t>
          </a:r>
        </a:p>
      </dgm:t>
    </dgm:pt>
    <dgm:pt modelId="{6BEA4316-D7CC-431D-BA68-6F4B7FCCBD40}" type="parTrans" cxnId="{76F212F8-CF63-4C51-9152-A146341CD907}">
      <dgm:prSet/>
      <dgm:spPr/>
      <dgm:t>
        <a:bodyPr/>
        <a:lstStyle/>
        <a:p>
          <a:endParaRPr lang="en-US"/>
        </a:p>
      </dgm:t>
    </dgm:pt>
    <dgm:pt modelId="{12FE8EA5-AB3C-458C-AF18-03C0EEA01101}" type="sibTrans" cxnId="{76F212F8-CF63-4C51-9152-A146341CD907}">
      <dgm:prSet/>
      <dgm:spPr/>
      <dgm:t>
        <a:bodyPr/>
        <a:lstStyle/>
        <a:p>
          <a:endParaRPr lang="en-US"/>
        </a:p>
      </dgm:t>
    </dgm:pt>
    <dgm:pt modelId="{38F0B679-8569-41F2-B6EE-A67092C9EC47}">
      <dgm:prSet/>
      <dgm:spPr/>
      <dgm:t>
        <a:bodyPr/>
        <a:lstStyle/>
        <a:p>
          <a:pPr>
            <a:defRPr cap="all"/>
          </a:pPr>
          <a:r>
            <a:rPr lang="en-US" dirty="0"/>
            <a:t>Viruses do have the ability to reproduce, </a:t>
          </a:r>
          <a:r>
            <a:rPr lang="en-US" dirty="0">
              <a:solidFill>
                <a:srgbClr val="FF0000"/>
              </a:solidFill>
            </a:rPr>
            <a:t>but </a:t>
          </a:r>
          <a:r>
            <a:rPr lang="en-US" dirty="0"/>
            <a:t>only with the assistance of a host cell.</a:t>
          </a:r>
        </a:p>
      </dgm:t>
    </dgm:pt>
    <dgm:pt modelId="{7162454D-8B16-48C7-B298-189291B0903F}" type="parTrans" cxnId="{FCA5D5BA-8898-456B-B3AF-558794840DDD}">
      <dgm:prSet/>
      <dgm:spPr/>
      <dgm:t>
        <a:bodyPr/>
        <a:lstStyle/>
        <a:p>
          <a:endParaRPr lang="en-US"/>
        </a:p>
      </dgm:t>
    </dgm:pt>
    <dgm:pt modelId="{69015D0A-AA18-469C-9571-56B1CD4F8C86}" type="sibTrans" cxnId="{FCA5D5BA-8898-456B-B3AF-558794840DDD}">
      <dgm:prSet/>
      <dgm:spPr/>
      <dgm:t>
        <a:bodyPr/>
        <a:lstStyle/>
        <a:p>
          <a:endParaRPr lang="en-US"/>
        </a:p>
      </dgm:t>
    </dgm:pt>
    <dgm:pt modelId="{8D006E77-EB8B-45FD-9350-8D6C55104901}" type="pres">
      <dgm:prSet presAssocID="{CB0211AD-319A-4666-8E20-45D0542E93F3}" presName="root" presStyleCnt="0">
        <dgm:presLayoutVars>
          <dgm:dir/>
          <dgm:resizeHandles val="exact"/>
        </dgm:presLayoutVars>
      </dgm:prSet>
      <dgm:spPr/>
    </dgm:pt>
    <dgm:pt modelId="{EBE5B86B-2E51-4B62-8954-9607406DC50D}" type="pres">
      <dgm:prSet presAssocID="{4965B7B1-A876-4413-A361-E97045F2424F}" presName="compNode" presStyleCnt="0"/>
      <dgm:spPr/>
    </dgm:pt>
    <dgm:pt modelId="{D70B6504-3C55-4EA6-B828-80F87DA4AFF8}" type="pres">
      <dgm:prSet presAssocID="{4965B7B1-A876-4413-A361-E97045F2424F}" presName="iconBgRect" presStyleLbl="bgShp" presStyleIdx="0" presStyleCnt="2"/>
      <dgm:spPr/>
    </dgm:pt>
    <dgm:pt modelId="{C004E0BE-7FE4-4B86-9963-67EFCBFF6B27}" type="pres">
      <dgm:prSet presAssocID="{4965B7B1-A876-4413-A361-E97045F2424F}"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wo Men"/>
        </a:ext>
      </dgm:extLst>
    </dgm:pt>
    <dgm:pt modelId="{5E62085B-8714-4DED-ABD1-686E20ADE651}" type="pres">
      <dgm:prSet presAssocID="{4965B7B1-A876-4413-A361-E97045F2424F}" presName="spaceRect" presStyleCnt="0"/>
      <dgm:spPr/>
    </dgm:pt>
    <dgm:pt modelId="{91D3BBB5-0DD6-4F96-8C5F-E8B8DF04D983}" type="pres">
      <dgm:prSet presAssocID="{4965B7B1-A876-4413-A361-E97045F2424F}" presName="textRect" presStyleLbl="revTx" presStyleIdx="0" presStyleCnt="2">
        <dgm:presLayoutVars>
          <dgm:chMax val="1"/>
          <dgm:chPref val="1"/>
        </dgm:presLayoutVars>
      </dgm:prSet>
      <dgm:spPr/>
    </dgm:pt>
    <dgm:pt modelId="{DB848EA8-2994-40E4-A74D-199952CF8258}" type="pres">
      <dgm:prSet presAssocID="{12FE8EA5-AB3C-458C-AF18-03C0EEA01101}" presName="sibTrans" presStyleCnt="0"/>
      <dgm:spPr/>
    </dgm:pt>
    <dgm:pt modelId="{17FA6F4C-B344-4D6E-8759-777A60AD75F1}" type="pres">
      <dgm:prSet presAssocID="{38F0B679-8569-41F2-B6EE-A67092C9EC47}" presName="compNode" presStyleCnt="0"/>
      <dgm:spPr/>
    </dgm:pt>
    <dgm:pt modelId="{79E48DE9-483F-4E82-9825-254E2FE69004}" type="pres">
      <dgm:prSet presAssocID="{38F0B679-8569-41F2-B6EE-A67092C9EC47}" presName="iconBgRect" presStyleLbl="bgShp" presStyleIdx="1" presStyleCnt="2"/>
      <dgm:spPr/>
    </dgm:pt>
    <dgm:pt modelId="{FE755882-3032-429A-A0A0-4D2FC1FC4208}" type="pres">
      <dgm:prSet presAssocID="{38F0B679-8569-41F2-B6EE-A67092C9EC4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bber"/>
        </a:ext>
      </dgm:extLst>
    </dgm:pt>
    <dgm:pt modelId="{4036B988-E207-488D-86CC-2B528E760C7B}" type="pres">
      <dgm:prSet presAssocID="{38F0B679-8569-41F2-B6EE-A67092C9EC47}" presName="spaceRect" presStyleCnt="0"/>
      <dgm:spPr/>
    </dgm:pt>
    <dgm:pt modelId="{FC778F14-63F1-4E4D-9D11-F7561EED493C}" type="pres">
      <dgm:prSet presAssocID="{38F0B679-8569-41F2-B6EE-A67092C9EC47}" presName="textRect" presStyleLbl="revTx" presStyleIdx="1" presStyleCnt="2">
        <dgm:presLayoutVars>
          <dgm:chMax val="1"/>
          <dgm:chPref val="1"/>
        </dgm:presLayoutVars>
      </dgm:prSet>
      <dgm:spPr/>
    </dgm:pt>
  </dgm:ptLst>
  <dgm:cxnLst>
    <dgm:cxn modelId="{FAB905AE-F5FE-4E52-8A6E-9006DB1B5FA1}" type="presOf" srcId="{CB0211AD-319A-4666-8E20-45D0542E93F3}" destId="{8D006E77-EB8B-45FD-9350-8D6C55104901}" srcOrd="0" destOrd="0" presId="urn:microsoft.com/office/officeart/2018/5/layout/IconCircleLabelList"/>
    <dgm:cxn modelId="{FCA5D5BA-8898-456B-B3AF-558794840DDD}" srcId="{CB0211AD-319A-4666-8E20-45D0542E93F3}" destId="{38F0B679-8569-41F2-B6EE-A67092C9EC47}" srcOrd="1" destOrd="0" parTransId="{7162454D-8B16-48C7-B298-189291B0903F}" sibTransId="{69015D0A-AA18-469C-9571-56B1CD4F8C86}"/>
    <dgm:cxn modelId="{A6A6BBC9-C037-49C7-9D83-D1FD4E8F63D4}" type="presOf" srcId="{38F0B679-8569-41F2-B6EE-A67092C9EC47}" destId="{FC778F14-63F1-4E4D-9D11-F7561EED493C}" srcOrd="0" destOrd="0" presId="urn:microsoft.com/office/officeart/2018/5/layout/IconCircleLabelList"/>
    <dgm:cxn modelId="{377025DF-29E9-454B-822C-AAF7B1B03755}" type="presOf" srcId="{4965B7B1-A876-4413-A361-E97045F2424F}" destId="{91D3BBB5-0DD6-4F96-8C5F-E8B8DF04D983}" srcOrd="0" destOrd="0" presId="urn:microsoft.com/office/officeart/2018/5/layout/IconCircleLabelList"/>
    <dgm:cxn modelId="{76F212F8-CF63-4C51-9152-A146341CD907}" srcId="{CB0211AD-319A-4666-8E20-45D0542E93F3}" destId="{4965B7B1-A876-4413-A361-E97045F2424F}" srcOrd="0" destOrd="0" parTransId="{6BEA4316-D7CC-431D-BA68-6F4B7FCCBD40}" sibTransId="{12FE8EA5-AB3C-458C-AF18-03C0EEA01101}"/>
    <dgm:cxn modelId="{19E24478-D877-4E67-A1C5-20190E5E46A8}" type="presParOf" srcId="{8D006E77-EB8B-45FD-9350-8D6C55104901}" destId="{EBE5B86B-2E51-4B62-8954-9607406DC50D}" srcOrd="0" destOrd="0" presId="urn:microsoft.com/office/officeart/2018/5/layout/IconCircleLabelList"/>
    <dgm:cxn modelId="{B23A22A1-9021-4A8D-A892-240924C9A27D}" type="presParOf" srcId="{EBE5B86B-2E51-4B62-8954-9607406DC50D}" destId="{D70B6504-3C55-4EA6-B828-80F87DA4AFF8}" srcOrd="0" destOrd="0" presId="urn:microsoft.com/office/officeart/2018/5/layout/IconCircleLabelList"/>
    <dgm:cxn modelId="{0F19A770-6789-44DB-A8D6-5766D7F6C16C}" type="presParOf" srcId="{EBE5B86B-2E51-4B62-8954-9607406DC50D}" destId="{C004E0BE-7FE4-4B86-9963-67EFCBFF6B27}" srcOrd="1" destOrd="0" presId="urn:microsoft.com/office/officeart/2018/5/layout/IconCircleLabelList"/>
    <dgm:cxn modelId="{A12D2474-D5AE-419E-8E25-71B87DDC309D}" type="presParOf" srcId="{EBE5B86B-2E51-4B62-8954-9607406DC50D}" destId="{5E62085B-8714-4DED-ABD1-686E20ADE651}" srcOrd="2" destOrd="0" presId="urn:microsoft.com/office/officeart/2018/5/layout/IconCircleLabelList"/>
    <dgm:cxn modelId="{48F2DF8F-0E87-428C-87FC-2E6A84FFC06A}" type="presParOf" srcId="{EBE5B86B-2E51-4B62-8954-9607406DC50D}" destId="{91D3BBB5-0DD6-4F96-8C5F-E8B8DF04D983}" srcOrd="3" destOrd="0" presId="urn:microsoft.com/office/officeart/2018/5/layout/IconCircleLabelList"/>
    <dgm:cxn modelId="{7575A274-516E-4ACD-A79A-8D101A58216B}" type="presParOf" srcId="{8D006E77-EB8B-45FD-9350-8D6C55104901}" destId="{DB848EA8-2994-40E4-A74D-199952CF8258}" srcOrd="1" destOrd="0" presId="urn:microsoft.com/office/officeart/2018/5/layout/IconCircleLabelList"/>
    <dgm:cxn modelId="{4417A376-1F0F-4D23-97D2-70C46681E8C5}" type="presParOf" srcId="{8D006E77-EB8B-45FD-9350-8D6C55104901}" destId="{17FA6F4C-B344-4D6E-8759-777A60AD75F1}" srcOrd="2" destOrd="0" presId="urn:microsoft.com/office/officeart/2018/5/layout/IconCircleLabelList"/>
    <dgm:cxn modelId="{8D11FE32-AA08-4433-AAB2-C5E04ACAF70E}" type="presParOf" srcId="{17FA6F4C-B344-4D6E-8759-777A60AD75F1}" destId="{79E48DE9-483F-4E82-9825-254E2FE69004}" srcOrd="0" destOrd="0" presId="urn:microsoft.com/office/officeart/2018/5/layout/IconCircleLabelList"/>
    <dgm:cxn modelId="{0385CFA2-8AEE-43FA-9295-D7E2767F1F3B}" type="presParOf" srcId="{17FA6F4C-B344-4D6E-8759-777A60AD75F1}" destId="{FE755882-3032-429A-A0A0-4D2FC1FC4208}" srcOrd="1" destOrd="0" presId="urn:microsoft.com/office/officeart/2018/5/layout/IconCircleLabelList"/>
    <dgm:cxn modelId="{A4D6A246-36C2-4356-A940-18588881ADF6}" type="presParOf" srcId="{17FA6F4C-B344-4D6E-8759-777A60AD75F1}" destId="{4036B988-E207-488D-86CC-2B528E760C7B}" srcOrd="2" destOrd="0" presId="urn:microsoft.com/office/officeart/2018/5/layout/IconCircleLabelList"/>
    <dgm:cxn modelId="{406D4A23-368A-47EE-BF9D-2381B4D4D8CB}" type="presParOf" srcId="{17FA6F4C-B344-4D6E-8759-777A60AD75F1}" destId="{FC778F14-63F1-4E4D-9D11-F7561EED493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0211AD-319A-4666-8E20-45D0542E93F3}" type="doc">
      <dgm:prSet loTypeId="urn:microsoft.com/office/officeart/2018/5/layout/IconCircleLabelList" loCatId="icon" qsTypeId="urn:microsoft.com/office/officeart/2005/8/quickstyle/simple4" qsCatId="simple" csTypeId="urn:microsoft.com/office/officeart/2018/5/colors/Iconchunking_neutralicon_accent1_2" csCatId="accent1" phldr="1"/>
      <dgm:spPr/>
      <dgm:t>
        <a:bodyPr/>
        <a:lstStyle/>
        <a:p>
          <a:endParaRPr lang="en-US"/>
        </a:p>
      </dgm:t>
    </dgm:pt>
    <dgm:pt modelId="{4965B7B1-A876-4413-A361-E97045F2424F}">
      <dgm:prSet/>
      <dgm:spPr/>
      <dgm:t>
        <a:bodyPr/>
        <a:lstStyle/>
        <a:p>
          <a:pPr>
            <a:defRPr cap="all"/>
          </a:pPr>
          <a:r>
            <a:rPr lang="en-US" dirty="0"/>
            <a:t>Another ONE OF THE criteria FOR WHAT WE CONSIDER TO BE ’LIVING’ IS THE ABILITY TO REPRODUCE.</a:t>
          </a:r>
        </a:p>
      </dgm:t>
    </dgm:pt>
    <dgm:pt modelId="{6BEA4316-D7CC-431D-BA68-6F4B7FCCBD40}" type="parTrans" cxnId="{76F212F8-CF63-4C51-9152-A146341CD907}">
      <dgm:prSet/>
      <dgm:spPr/>
      <dgm:t>
        <a:bodyPr/>
        <a:lstStyle/>
        <a:p>
          <a:endParaRPr lang="en-US"/>
        </a:p>
      </dgm:t>
    </dgm:pt>
    <dgm:pt modelId="{12FE8EA5-AB3C-458C-AF18-03C0EEA01101}" type="sibTrans" cxnId="{76F212F8-CF63-4C51-9152-A146341CD907}">
      <dgm:prSet/>
      <dgm:spPr/>
      <dgm:t>
        <a:bodyPr/>
        <a:lstStyle/>
        <a:p>
          <a:endParaRPr lang="en-US"/>
        </a:p>
      </dgm:t>
    </dgm:pt>
    <dgm:pt modelId="{38F0B679-8569-41F2-B6EE-A67092C9EC47}">
      <dgm:prSet/>
      <dgm:spPr/>
      <dgm:t>
        <a:bodyPr/>
        <a:lstStyle/>
        <a:p>
          <a:pPr>
            <a:defRPr cap="all"/>
          </a:pPr>
          <a:r>
            <a:rPr lang="en-US" dirty="0"/>
            <a:t>Viruses do have the ability to reproduce, </a:t>
          </a:r>
          <a:r>
            <a:rPr lang="en-US" dirty="0">
              <a:solidFill>
                <a:srgbClr val="FF0000"/>
              </a:solidFill>
            </a:rPr>
            <a:t>but </a:t>
          </a:r>
          <a:r>
            <a:rPr lang="en-US" dirty="0"/>
            <a:t>only with the assistance of a host cell.</a:t>
          </a:r>
        </a:p>
      </dgm:t>
    </dgm:pt>
    <dgm:pt modelId="{7162454D-8B16-48C7-B298-189291B0903F}" type="parTrans" cxnId="{FCA5D5BA-8898-456B-B3AF-558794840DDD}">
      <dgm:prSet/>
      <dgm:spPr/>
      <dgm:t>
        <a:bodyPr/>
        <a:lstStyle/>
        <a:p>
          <a:endParaRPr lang="en-US"/>
        </a:p>
      </dgm:t>
    </dgm:pt>
    <dgm:pt modelId="{69015D0A-AA18-469C-9571-56B1CD4F8C86}" type="sibTrans" cxnId="{FCA5D5BA-8898-456B-B3AF-558794840DDD}">
      <dgm:prSet/>
      <dgm:spPr/>
      <dgm:t>
        <a:bodyPr/>
        <a:lstStyle/>
        <a:p>
          <a:endParaRPr lang="en-US"/>
        </a:p>
      </dgm:t>
    </dgm:pt>
    <dgm:pt modelId="{8D006E77-EB8B-45FD-9350-8D6C55104901}" type="pres">
      <dgm:prSet presAssocID="{CB0211AD-319A-4666-8E20-45D0542E93F3}" presName="root" presStyleCnt="0">
        <dgm:presLayoutVars>
          <dgm:dir/>
          <dgm:resizeHandles val="exact"/>
        </dgm:presLayoutVars>
      </dgm:prSet>
      <dgm:spPr/>
    </dgm:pt>
    <dgm:pt modelId="{EBE5B86B-2E51-4B62-8954-9607406DC50D}" type="pres">
      <dgm:prSet presAssocID="{4965B7B1-A876-4413-A361-E97045F2424F}" presName="compNode" presStyleCnt="0"/>
      <dgm:spPr/>
    </dgm:pt>
    <dgm:pt modelId="{D70B6504-3C55-4EA6-B828-80F87DA4AFF8}" type="pres">
      <dgm:prSet presAssocID="{4965B7B1-A876-4413-A361-E97045F2424F}" presName="iconBgRect" presStyleLbl="bgShp" presStyleIdx="0" presStyleCnt="2"/>
      <dgm:spPr/>
    </dgm:pt>
    <dgm:pt modelId="{C004E0BE-7FE4-4B86-9963-67EFCBFF6B27}" type="pres">
      <dgm:prSet presAssocID="{4965B7B1-A876-4413-A361-E97045F2424F}"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wo Men"/>
        </a:ext>
      </dgm:extLst>
    </dgm:pt>
    <dgm:pt modelId="{5E62085B-8714-4DED-ABD1-686E20ADE651}" type="pres">
      <dgm:prSet presAssocID="{4965B7B1-A876-4413-A361-E97045F2424F}" presName="spaceRect" presStyleCnt="0"/>
      <dgm:spPr/>
    </dgm:pt>
    <dgm:pt modelId="{91D3BBB5-0DD6-4F96-8C5F-E8B8DF04D983}" type="pres">
      <dgm:prSet presAssocID="{4965B7B1-A876-4413-A361-E97045F2424F}" presName="textRect" presStyleLbl="revTx" presStyleIdx="0" presStyleCnt="2">
        <dgm:presLayoutVars>
          <dgm:chMax val="1"/>
          <dgm:chPref val="1"/>
        </dgm:presLayoutVars>
      </dgm:prSet>
      <dgm:spPr/>
    </dgm:pt>
    <dgm:pt modelId="{DB848EA8-2994-40E4-A74D-199952CF8258}" type="pres">
      <dgm:prSet presAssocID="{12FE8EA5-AB3C-458C-AF18-03C0EEA01101}" presName="sibTrans" presStyleCnt="0"/>
      <dgm:spPr/>
    </dgm:pt>
    <dgm:pt modelId="{17FA6F4C-B344-4D6E-8759-777A60AD75F1}" type="pres">
      <dgm:prSet presAssocID="{38F0B679-8569-41F2-B6EE-A67092C9EC47}" presName="compNode" presStyleCnt="0"/>
      <dgm:spPr/>
    </dgm:pt>
    <dgm:pt modelId="{79E48DE9-483F-4E82-9825-254E2FE69004}" type="pres">
      <dgm:prSet presAssocID="{38F0B679-8569-41F2-B6EE-A67092C9EC47}" presName="iconBgRect" presStyleLbl="bgShp" presStyleIdx="1" presStyleCnt="2"/>
      <dgm:spPr/>
    </dgm:pt>
    <dgm:pt modelId="{FE755882-3032-429A-A0A0-4D2FC1FC4208}" type="pres">
      <dgm:prSet presAssocID="{38F0B679-8569-41F2-B6EE-A67092C9EC4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bber"/>
        </a:ext>
      </dgm:extLst>
    </dgm:pt>
    <dgm:pt modelId="{4036B988-E207-488D-86CC-2B528E760C7B}" type="pres">
      <dgm:prSet presAssocID="{38F0B679-8569-41F2-B6EE-A67092C9EC47}" presName="spaceRect" presStyleCnt="0"/>
      <dgm:spPr/>
    </dgm:pt>
    <dgm:pt modelId="{FC778F14-63F1-4E4D-9D11-F7561EED493C}" type="pres">
      <dgm:prSet presAssocID="{38F0B679-8569-41F2-B6EE-A67092C9EC47}" presName="textRect" presStyleLbl="revTx" presStyleIdx="1" presStyleCnt="2">
        <dgm:presLayoutVars>
          <dgm:chMax val="1"/>
          <dgm:chPref val="1"/>
        </dgm:presLayoutVars>
      </dgm:prSet>
      <dgm:spPr/>
    </dgm:pt>
  </dgm:ptLst>
  <dgm:cxnLst>
    <dgm:cxn modelId="{FAB905AE-F5FE-4E52-8A6E-9006DB1B5FA1}" type="presOf" srcId="{CB0211AD-319A-4666-8E20-45D0542E93F3}" destId="{8D006E77-EB8B-45FD-9350-8D6C55104901}" srcOrd="0" destOrd="0" presId="urn:microsoft.com/office/officeart/2018/5/layout/IconCircleLabelList"/>
    <dgm:cxn modelId="{FCA5D5BA-8898-456B-B3AF-558794840DDD}" srcId="{CB0211AD-319A-4666-8E20-45D0542E93F3}" destId="{38F0B679-8569-41F2-B6EE-A67092C9EC47}" srcOrd="1" destOrd="0" parTransId="{7162454D-8B16-48C7-B298-189291B0903F}" sibTransId="{69015D0A-AA18-469C-9571-56B1CD4F8C86}"/>
    <dgm:cxn modelId="{A6A6BBC9-C037-49C7-9D83-D1FD4E8F63D4}" type="presOf" srcId="{38F0B679-8569-41F2-B6EE-A67092C9EC47}" destId="{FC778F14-63F1-4E4D-9D11-F7561EED493C}" srcOrd="0" destOrd="0" presId="urn:microsoft.com/office/officeart/2018/5/layout/IconCircleLabelList"/>
    <dgm:cxn modelId="{377025DF-29E9-454B-822C-AAF7B1B03755}" type="presOf" srcId="{4965B7B1-A876-4413-A361-E97045F2424F}" destId="{91D3BBB5-0DD6-4F96-8C5F-E8B8DF04D983}" srcOrd="0" destOrd="0" presId="urn:microsoft.com/office/officeart/2018/5/layout/IconCircleLabelList"/>
    <dgm:cxn modelId="{76F212F8-CF63-4C51-9152-A146341CD907}" srcId="{CB0211AD-319A-4666-8E20-45D0542E93F3}" destId="{4965B7B1-A876-4413-A361-E97045F2424F}" srcOrd="0" destOrd="0" parTransId="{6BEA4316-D7CC-431D-BA68-6F4B7FCCBD40}" sibTransId="{12FE8EA5-AB3C-458C-AF18-03C0EEA01101}"/>
    <dgm:cxn modelId="{19E24478-D877-4E67-A1C5-20190E5E46A8}" type="presParOf" srcId="{8D006E77-EB8B-45FD-9350-8D6C55104901}" destId="{EBE5B86B-2E51-4B62-8954-9607406DC50D}" srcOrd="0" destOrd="0" presId="urn:microsoft.com/office/officeart/2018/5/layout/IconCircleLabelList"/>
    <dgm:cxn modelId="{B23A22A1-9021-4A8D-A892-240924C9A27D}" type="presParOf" srcId="{EBE5B86B-2E51-4B62-8954-9607406DC50D}" destId="{D70B6504-3C55-4EA6-B828-80F87DA4AFF8}" srcOrd="0" destOrd="0" presId="urn:microsoft.com/office/officeart/2018/5/layout/IconCircleLabelList"/>
    <dgm:cxn modelId="{0F19A770-6789-44DB-A8D6-5766D7F6C16C}" type="presParOf" srcId="{EBE5B86B-2E51-4B62-8954-9607406DC50D}" destId="{C004E0BE-7FE4-4B86-9963-67EFCBFF6B27}" srcOrd="1" destOrd="0" presId="urn:microsoft.com/office/officeart/2018/5/layout/IconCircleLabelList"/>
    <dgm:cxn modelId="{A12D2474-D5AE-419E-8E25-71B87DDC309D}" type="presParOf" srcId="{EBE5B86B-2E51-4B62-8954-9607406DC50D}" destId="{5E62085B-8714-4DED-ABD1-686E20ADE651}" srcOrd="2" destOrd="0" presId="urn:microsoft.com/office/officeart/2018/5/layout/IconCircleLabelList"/>
    <dgm:cxn modelId="{48F2DF8F-0E87-428C-87FC-2E6A84FFC06A}" type="presParOf" srcId="{EBE5B86B-2E51-4B62-8954-9607406DC50D}" destId="{91D3BBB5-0DD6-4F96-8C5F-E8B8DF04D983}" srcOrd="3" destOrd="0" presId="urn:microsoft.com/office/officeart/2018/5/layout/IconCircleLabelList"/>
    <dgm:cxn modelId="{7575A274-516E-4ACD-A79A-8D101A58216B}" type="presParOf" srcId="{8D006E77-EB8B-45FD-9350-8D6C55104901}" destId="{DB848EA8-2994-40E4-A74D-199952CF8258}" srcOrd="1" destOrd="0" presId="urn:microsoft.com/office/officeart/2018/5/layout/IconCircleLabelList"/>
    <dgm:cxn modelId="{4417A376-1F0F-4D23-97D2-70C46681E8C5}" type="presParOf" srcId="{8D006E77-EB8B-45FD-9350-8D6C55104901}" destId="{17FA6F4C-B344-4D6E-8759-777A60AD75F1}" srcOrd="2" destOrd="0" presId="urn:microsoft.com/office/officeart/2018/5/layout/IconCircleLabelList"/>
    <dgm:cxn modelId="{8D11FE32-AA08-4433-AAB2-C5E04ACAF70E}" type="presParOf" srcId="{17FA6F4C-B344-4D6E-8759-777A60AD75F1}" destId="{79E48DE9-483F-4E82-9825-254E2FE69004}" srcOrd="0" destOrd="0" presId="urn:microsoft.com/office/officeart/2018/5/layout/IconCircleLabelList"/>
    <dgm:cxn modelId="{0385CFA2-8AEE-43FA-9295-D7E2767F1F3B}" type="presParOf" srcId="{17FA6F4C-B344-4D6E-8759-777A60AD75F1}" destId="{FE755882-3032-429A-A0A0-4D2FC1FC4208}" srcOrd="1" destOrd="0" presId="urn:microsoft.com/office/officeart/2018/5/layout/IconCircleLabelList"/>
    <dgm:cxn modelId="{A4D6A246-36C2-4356-A940-18588881ADF6}" type="presParOf" srcId="{17FA6F4C-B344-4D6E-8759-777A60AD75F1}" destId="{4036B988-E207-488D-86CC-2B528E760C7B}" srcOrd="2" destOrd="0" presId="urn:microsoft.com/office/officeart/2018/5/layout/IconCircleLabelList"/>
    <dgm:cxn modelId="{406D4A23-368A-47EE-BF9D-2381B4D4D8CB}" type="presParOf" srcId="{17FA6F4C-B344-4D6E-8759-777A60AD75F1}" destId="{FC778F14-63F1-4E4D-9D11-F7561EED493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2A28A-4DC4-4943-9B90-5570D749D52B}">
      <dsp:nvSpPr>
        <dsp:cNvPr id="0" name=""/>
        <dsp:cNvSpPr/>
      </dsp:nvSpPr>
      <dsp:spPr>
        <a:xfrm>
          <a:off x="815094" y="74411"/>
          <a:ext cx="4479186" cy="2681060"/>
        </a:xfrm>
        <a:prstGeom prst="round2SameRect">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48590" tIns="49530" rIns="148590" bIns="49530" numCol="1" spcCol="1270" anchor="ctr" anchorCtr="0">
          <a:noAutofit/>
          <a:sp3d extrusionH="28000" prstMaterial="matte"/>
        </a:bodyPr>
        <a:lstStyle/>
        <a:p>
          <a:pPr marL="0" lvl="0" indent="0" algn="ctr" defTabSz="1733550">
            <a:lnSpc>
              <a:spcPct val="90000"/>
            </a:lnSpc>
            <a:spcBef>
              <a:spcPct val="0"/>
            </a:spcBef>
            <a:spcAft>
              <a:spcPct val="35000"/>
            </a:spcAft>
            <a:buNone/>
          </a:pPr>
          <a:r>
            <a:rPr lang="en-US" sz="3900" b="1" kern="1200" dirty="0"/>
            <a:t>Prokaryotes = </a:t>
          </a:r>
        </a:p>
        <a:p>
          <a:pPr marL="0" lvl="0" indent="0" algn="ctr" defTabSz="1733550">
            <a:lnSpc>
              <a:spcPct val="90000"/>
            </a:lnSpc>
            <a:spcBef>
              <a:spcPct val="0"/>
            </a:spcBef>
            <a:spcAft>
              <a:spcPct val="35000"/>
            </a:spcAft>
            <a:buNone/>
          </a:pPr>
          <a:r>
            <a:rPr lang="en-US" sz="3900" b="1" kern="1200" dirty="0"/>
            <a:t>One Single Circular Chromosome</a:t>
          </a:r>
        </a:p>
      </dsp:txBody>
      <dsp:txXfrm>
        <a:off x="945973" y="205290"/>
        <a:ext cx="4217428" cy="2550181"/>
      </dsp:txXfrm>
    </dsp:sp>
    <dsp:sp modelId="{DD4EE958-D9BE-463A-9A86-E2DB6CBE6DAD}">
      <dsp:nvSpPr>
        <dsp:cNvPr id="0" name=""/>
        <dsp:cNvSpPr/>
      </dsp:nvSpPr>
      <dsp:spPr>
        <a:xfrm>
          <a:off x="5125933" y="101190"/>
          <a:ext cx="4124708" cy="2681060"/>
        </a:xfrm>
        <a:prstGeom prst="round2SameRect">
          <a:avLst/>
        </a:prstGeom>
        <a:solidFill>
          <a:schemeClr val="accent4">
            <a:hueOff val="9800891"/>
            <a:satOff val="-40777"/>
            <a:lumOff val="9608"/>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48590" tIns="49530" rIns="148590" bIns="49530" numCol="1" spcCol="1270" anchor="ctr" anchorCtr="0">
          <a:noAutofit/>
          <a:sp3d extrusionH="28000" prstMaterial="matte"/>
        </a:bodyPr>
        <a:lstStyle/>
        <a:p>
          <a:pPr marL="0" lvl="0" indent="0" algn="ctr" defTabSz="1733550">
            <a:lnSpc>
              <a:spcPct val="90000"/>
            </a:lnSpc>
            <a:spcBef>
              <a:spcPct val="0"/>
            </a:spcBef>
            <a:spcAft>
              <a:spcPct val="35000"/>
            </a:spcAft>
            <a:buNone/>
          </a:pPr>
          <a:r>
            <a:rPr lang="en-US" sz="3900" b="1" kern="1200" dirty="0"/>
            <a:t>Eukaryotes = Multiple Linear Chromosomes</a:t>
          </a:r>
        </a:p>
      </dsp:txBody>
      <dsp:txXfrm>
        <a:off x="5256812" y="232069"/>
        <a:ext cx="3862950" cy="2550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9425A-44B8-4A48-90B7-57ED8646989F}">
      <dsp:nvSpPr>
        <dsp:cNvPr id="0" name=""/>
        <dsp:cNvSpPr/>
      </dsp:nvSpPr>
      <dsp:spPr>
        <a:xfrm>
          <a:off x="9242" y="1248524"/>
          <a:ext cx="2762398" cy="1657439"/>
        </a:xfrm>
        <a:prstGeom prst="roundRect">
          <a:avLst>
            <a:gd name="adj" fmla="val 10000"/>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INITIATION</a:t>
          </a:r>
          <a:endParaRPr lang="en-US" sz="3500" kern="1200" dirty="0"/>
        </a:p>
      </dsp:txBody>
      <dsp:txXfrm>
        <a:off x="57787" y="1297069"/>
        <a:ext cx="2665308" cy="1560349"/>
      </dsp:txXfrm>
    </dsp:sp>
    <dsp:sp modelId="{058265C7-E58E-46EF-BBE3-9F8A297AB9BD}">
      <dsp:nvSpPr>
        <dsp:cNvPr id="0" name=""/>
        <dsp:cNvSpPr/>
      </dsp:nvSpPr>
      <dsp:spPr>
        <a:xfrm>
          <a:off x="3014732" y="1734706"/>
          <a:ext cx="585628" cy="685074"/>
        </a:xfrm>
        <a:prstGeom prst="rightArrow">
          <a:avLst>
            <a:gd name="adj1" fmla="val 60000"/>
            <a:gd name="adj2" fmla="val 50000"/>
          </a:avLst>
        </a:prstGeom>
        <a:solidFill>
          <a:schemeClr val="accent2">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014732" y="1871721"/>
        <a:ext cx="409940" cy="411044"/>
      </dsp:txXfrm>
    </dsp:sp>
    <dsp:sp modelId="{8C686A63-0895-41C5-ADBF-EBF4AD3B91CC}">
      <dsp:nvSpPr>
        <dsp:cNvPr id="0" name=""/>
        <dsp:cNvSpPr/>
      </dsp:nvSpPr>
      <dsp:spPr>
        <a:xfrm>
          <a:off x="3876600" y="1248524"/>
          <a:ext cx="2762398" cy="1657439"/>
        </a:xfrm>
        <a:prstGeom prst="roundRect">
          <a:avLst>
            <a:gd name="adj" fmla="val 10000"/>
          </a:avLst>
        </a:prstGeom>
        <a:solidFill>
          <a:schemeClr val="accent2">
            <a:hueOff val="-727682"/>
            <a:satOff val="-41964"/>
            <a:lumOff val="431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a:t>Elongation</a:t>
          </a:r>
          <a:endParaRPr lang="en-US" sz="3500" kern="1200" dirty="0"/>
        </a:p>
      </dsp:txBody>
      <dsp:txXfrm>
        <a:off x="3925145" y="1297069"/>
        <a:ext cx="2665308" cy="1560349"/>
      </dsp:txXfrm>
    </dsp:sp>
    <dsp:sp modelId="{702D931E-C840-45BF-802F-F5684351C06D}">
      <dsp:nvSpPr>
        <dsp:cNvPr id="0" name=""/>
        <dsp:cNvSpPr/>
      </dsp:nvSpPr>
      <dsp:spPr>
        <a:xfrm>
          <a:off x="6882090" y="1734706"/>
          <a:ext cx="585628" cy="685074"/>
        </a:xfrm>
        <a:prstGeom prst="rightArrow">
          <a:avLst>
            <a:gd name="adj1" fmla="val 60000"/>
            <a:gd name="adj2" fmla="val 50000"/>
          </a:avLst>
        </a:prstGeom>
        <a:solidFill>
          <a:schemeClr val="accent2">
            <a:hueOff val="-1455363"/>
            <a:satOff val="-83928"/>
            <a:lumOff val="8628"/>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82090" y="1871721"/>
        <a:ext cx="409940" cy="411044"/>
      </dsp:txXfrm>
    </dsp:sp>
    <dsp:sp modelId="{4AA2308C-0DE6-4CA1-9129-D78B086886A5}">
      <dsp:nvSpPr>
        <dsp:cNvPr id="0" name=""/>
        <dsp:cNvSpPr/>
      </dsp:nvSpPr>
      <dsp:spPr>
        <a:xfrm>
          <a:off x="7743958" y="1248524"/>
          <a:ext cx="2762398" cy="1657439"/>
        </a:xfrm>
        <a:prstGeom prst="roundRect">
          <a:avLst>
            <a:gd name="adj" fmla="val 10000"/>
          </a:avLst>
        </a:prstGeom>
        <a:solidFill>
          <a:schemeClr val="accent2">
            <a:hueOff val="-1455363"/>
            <a:satOff val="-83928"/>
            <a:lumOff val="862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t>Termination</a:t>
          </a:r>
          <a:endParaRPr lang="en-US" sz="3500" kern="1200"/>
        </a:p>
      </dsp:txBody>
      <dsp:txXfrm>
        <a:off x="7792503" y="1297069"/>
        <a:ext cx="2665308" cy="1560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9425A-44B8-4A48-90B7-57ED8646989F}">
      <dsp:nvSpPr>
        <dsp:cNvPr id="0" name=""/>
        <dsp:cNvSpPr/>
      </dsp:nvSpPr>
      <dsp:spPr>
        <a:xfrm>
          <a:off x="9242" y="1248524"/>
          <a:ext cx="2762398" cy="1657439"/>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sp3d extrusionH="57150">
            <a:bevelT w="38100" h="38100"/>
          </a:sp3d>
        </a:bodyPr>
        <a:lstStyle/>
        <a:p>
          <a:pPr marL="0" lvl="0" indent="0" algn="ctr" defTabSz="1555750">
            <a:lnSpc>
              <a:spcPct val="90000"/>
            </a:lnSpc>
            <a:spcBef>
              <a:spcPct val="0"/>
            </a:spcBef>
            <a:spcAft>
              <a:spcPct val="35000"/>
            </a:spcAft>
            <a:buNone/>
          </a:pPr>
          <a:r>
            <a:rPr lang="en-US" sz="3500" b="0" kern="1200" cap="none" spc="0">
              <a:ln w="0"/>
              <a:solidFill>
                <a:schemeClr val="tx1"/>
              </a:solidFill>
              <a:effectLst>
                <a:outerShdw blurRad="38100" dist="19050" dir="2700000" algn="tl" rotWithShape="0">
                  <a:schemeClr val="dk1">
                    <a:alpha val="40000"/>
                  </a:schemeClr>
                </a:outerShdw>
              </a:effectLst>
            </a:rPr>
            <a:t>INITIATION</a:t>
          </a:r>
          <a:endParaRPr lang="en-US" sz="3500" b="0" kern="1200" cap="none" spc="0" dirty="0">
            <a:ln w="0"/>
            <a:solidFill>
              <a:schemeClr val="tx1"/>
            </a:solidFill>
            <a:effectLst>
              <a:outerShdw blurRad="38100" dist="19050" dir="2700000" algn="tl" rotWithShape="0">
                <a:schemeClr val="dk1">
                  <a:alpha val="40000"/>
                </a:schemeClr>
              </a:outerShdw>
            </a:effectLst>
          </a:endParaRPr>
        </a:p>
      </dsp:txBody>
      <dsp:txXfrm>
        <a:off x="57787" y="1297069"/>
        <a:ext cx="2665308" cy="1560349"/>
      </dsp:txXfrm>
    </dsp:sp>
    <dsp:sp modelId="{058265C7-E58E-46EF-BBE3-9F8A297AB9BD}">
      <dsp:nvSpPr>
        <dsp:cNvPr id="0" name=""/>
        <dsp:cNvSpPr/>
      </dsp:nvSpPr>
      <dsp:spPr>
        <a:xfrm>
          <a:off x="3014732" y="1734706"/>
          <a:ext cx="585628" cy="685074"/>
        </a:xfrm>
        <a:prstGeom prst="rightArrow">
          <a:avLst>
            <a:gd name="adj1" fmla="val 60000"/>
            <a:gd name="adj2" fmla="val 50000"/>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marL="0" lvl="0" indent="0" algn="ctr" defTabSz="1244600">
            <a:lnSpc>
              <a:spcPct val="90000"/>
            </a:lnSpc>
            <a:spcBef>
              <a:spcPct val="0"/>
            </a:spcBef>
            <a:spcAft>
              <a:spcPct val="35000"/>
            </a:spcAft>
            <a:buNone/>
          </a:pPr>
          <a:endParaRPr lang="en-US" sz="2800" b="0" kern="1200" cap="none" spc="0">
            <a:ln w="0"/>
            <a:solidFill>
              <a:schemeClr val="tx1"/>
            </a:solidFill>
            <a:effectLst>
              <a:outerShdw blurRad="38100" dist="19050" dir="2700000" algn="tl" rotWithShape="0">
                <a:schemeClr val="dk1">
                  <a:alpha val="40000"/>
                </a:schemeClr>
              </a:outerShdw>
            </a:effectLst>
          </a:endParaRPr>
        </a:p>
      </dsp:txBody>
      <dsp:txXfrm>
        <a:off x="3014732" y="1871721"/>
        <a:ext cx="409940" cy="411044"/>
      </dsp:txXfrm>
    </dsp:sp>
    <dsp:sp modelId="{8C686A63-0895-41C5-ADBF-EBF4AD3B91CC}">
      <dsp:nvSpPr>
        <dsp:cNvPr id="0" name=""/>
        <dsp:cNvSpPr/>
      </dsp:nvSpPr>
      <dsp:spPr>
        <a:xfrm>
          <a:off x="3876600" y="1248524"/>
          <a:ext cx="2762398" cy="1657439"/>
        </a:xfrm>
        <a:prstGeom prst="roundRect">
          <a:avLst>
            <a:gd name="adj" fmla="val 10000"/>
          </a:avLst>
        </a:prstGeom>
        <a:solidFill>
          <a:schemeClr val="accent4">
            <a:hueOff val="4900445"/>
            <a:satOff val="-20388"/>
            <a:lumOff val="480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sp3d extrusionH="57150">
            <a:bevelT w="38100" h="38100"/>
          </a:sp3d>
        </a:bodyPr>
        <a:lstStyle/>
        <a:p>
          <a:pPr marL="0" lvl="0" indent="0" algn="ctr" defTabSz="1555750">
            <a:lnSpc>
              <a:spcPct val="90000"/>
            </a:lnSpc>
            <a:spcBef>
              <a:spcPct val="0"/>
            </a:spcBef>
            <a:spcAft>
              <a:spcPct val="35000"/>
            </a:spcAft>
            <a:buNone/>
          </a:pPr>
          <a:r>
            <a:rPr lang="en-US" sz="3500" b="0" kern="1200" cap="none" spc="0">
              <a:ln w="0"/>
              <a:solidFill>
                <a:schemeClr val="tx1"/>
              </a:solidFill>
              <a:effectLst>
                <a:outerShdw blurRad="38100" dist="19050" dir="2700000" algn="tl" rotWithShape="0">
                  <a:schemeClr val="dk1">
                    <a:alpha val="40000"/>
                  </a:schemeClr>
                </a:outerShdw>
              </a:effectLst>
            </a:rPr>
            <a:t>Elongation</a:t>
          </a:r>
        </a:p>
      </dsp:txBody>
      <dsp:txXfrm>
        <a:off x="3925145" y="1297069"/>
        <a:ext cx="2665308" cy="1560349"/>
      </dsp:txXfrm>
    </dsp:sp>
    <dsp:sp modelId="{702D931E-C840-45BF-802F-F5684351C06D}">
      <dsp:nvSpPr>
        <dsp:cNvPr id="0" name=""/>
        <dsp:cNvSpPr/>
      </dsp:nvSpPr>
      <dsp:spPr>
        <a:xfrm>
          <a:off x="6882090" y="1734706"/>
          <a:ext cx="585628" cy="685074"/>
        </a:xfrm>
        <a:prstGeom prst="rightArrow">
          <a:avLst>
            <a:gd name="adj1" fmla="val 60000"/>
            <a:gd name="adj2" fmla="val 50000"/>
          </a:avLst>
        </a:prstGeom>
        <a:solidFill>
          <a:schemeClr val="accent4">
            <a:hueOff val="9800891"/>
            <a:satOff val="-40777"/>
            <a:lumOff val="960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marL="0" lvl="0" indent="0" algn="ctr" defTabSz="1244600">
            <a:lnSpc>
              <a:spcPct val="90000"/>
            </a:lnSpc>
            <a:spcBef>
              <a:spcPct val="0"/>
            </a:spcBef>
            <a:spcAft>
              <a:spcPct val="35000"/>
            </a:spcAft>
            <a:buNone/>
          </a:pPr>
          <a:endParaRPr lang="en-US" sz="2800" b="0" kern="1200" cap="none" spc="0">
            <a:ln w="0"/>
            <a:solidFill>
              <a:schemeClr val="tx1"/>
            </a:solidFill>
            <a:effectLst>
              <a:outerShdw blurRad="38100" dist="19050" dir="2700000" algn="tl" rotWithShape="0">
                <a:schemeClr val="dk1">
                  <a:alpha val="40000"/>
                </a:schemeClr>
              </a:outerShdw>
            </a:effectLst>
          </a:endParaRPr>
        </a:p>
      </dsp:txBody>
      <dsp:txXfrm>
        <a:off x="6882090" y="1871721"/>
        <a:ext cx="409940" cy="411044"/>
      </dsp:txXfrm>
    </dsp:sp>
    <dsp:sp modelId="{4AA2308C-0DE6-4CA1-9129-D78B086886A5}">
      <dsp:nvSpPr>
        <dsp:cNvPr id="0" name=""/>
        <dsp:cNvSpPr/>
      </dsp:nvSpPr>
      <dsp:spPr>
        <a:xfrm>
          <a:off x="7743958" y="1248524"/>
          <a:ext cx="2762398" cy="1657439"/>
        </a:xfrm>
        <a:prstGeom prst="roundRect">
          <a:avLst>
            <a:gd name="adj" fmla="val 10000"/>
          </a:avLst>
        </a:prstGeom>
        <a:solidFill>
          <a:schemeClr val="accent4">
            <a:hueOff val="9800891"/>
            <a:satOff val="-40777"/>
            <a:lumOff val="960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sp3d extrusionH="57150">
            <a:bevelT w="38100" h="38100"/>
          </a:sp3d>
        </a:bodyPr>
        <a:lstStyle/>
        <a:p>
          <a:pPr marL="0" lvl="0" indent="0" algn="ctr" defTabSz="1555750">
            <a:lnSpc>
              <a:spcPct val="90000"/>
            </a:lnSpc>
            <a:spcBef>
              <a:spcPct val="0"/>
            </a:spcBef>
            <a:spcAft>
              <a:spcPct val="35000"/>
            </a:spcAft>
            <a:buNone/>
          </a:pPr>
          <a:r>
            <a:rPr lang="en-US" sz="3500" b="0" kern="1200" cap="none" spc="0" dirty="0">
              <a:ln w="0"/>
              <a:solidFill>
                <a:schemeClr val="tx1"/>
              </a:solidFill>
              <a:effectLst>
                <a:outerShdw blurRad="38100" dist="19050" dir="2700000" algn="tl" rotWithShape="0">
                  <a:schemeClr val="dk1">
                    <a:alpha val="40000"/>
                  </a:schemeClr>
                </a:outerShdw>
              </a:effectLst>
            </a:rPr>
            <a:t>Termination</a:t>
          </a:r>
        </a:p>
      </dsp:txBody>
      <dsp:txXfrm>
        <a:off x="7792503" y="1297069"/>
        <a:ext cx="2665308" cy="15603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9425A-44B8-4A48-90B7-57ED8646989F}">
      <dsp:nvSpPr>
        <dsp:cNvPr id="0" name=""/>
        <dsp:cNvSpPr/>
      </dsp:nvSpPr>
      <dsp:spPr>
        <a:xfrm>
          <a:off x="9242" y="1248524"/>
          <a:ext cx="2762398" cy="1657439"/>
        </a:xfrm>
        <a:prstGeom prst="roundRect">
          <a:avLst>
            <a:gd name="adj" fmla="val 10000"/>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sp3d extrusionH="28000" prstMaterial="matte"/>
        </a:bodyPr>
        <a:lstStyle/>
        <a:p>
          <a:pPr marL="0" lvl="0" indent="0" algn="ctr" defTabSz="1555750">
            <a:lnSpc>
              <a:spcPct val="90000"/>
            </a:lnSpc>
            <a:spcBef>
              <a:spcPct val="0"/>
            </a:spcBef>
            <a:spcAft>
              <a:spcPct val="35000"/>
            </a:spcAft>
            <a:buNone/>
          </a:pPr>
          <a:r>
            <a:rPr lang="en-US" sz="3500" kern="1200"/>
            <a:t>INITIATION</a:t>
          </a:r>
          <a:endParaRPr lang="en-US" sz="3500" kern="1200" dirty="0"/>
        </a:p>
      </dsp:txBody>
      <dsp:txXfrm>
        <a:off x="57787" y="1297069"/>
        <a:ext cx="2665308" cy="1560349"/>
      </dsp:txXfrm>
    </dsp:sp>
    <dsp:sp modelId="{058265C7-E58E-46EF-BBE3-9F8A297AB9BD}">
      <dsp:nvSpPr>
        <dsp:cNvPr id="0" name=""/>
        <dsp:cNvSpPr/>
      </dsp:nvSpPr>
      <dsp:spPr>
        <a:xfrm>
          <a:off x="3014732" y="1734706"/>
          <a:ext cx="585628" cy="685074"/>
        </a:xfrm>
        <a:prstGeom prst="rightArrow">
          <a:avLst>
            <a:gd name="adj1" fmla="val 60000"/>
            <a:gd name="adj2" fmla="val 50000"/>
          </a:avLst>
        </a:prstGeom>
        <a:solidFill>
          <a:schemeClr val="accent4">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014732" y="1871721"/>
        <a:ext cx="409940" cy="411044"/>
      </dsp:txXfrm>
    </dsp:sp>
    <dsp:sp modelId="{8C686A63-0895-41C5-ADBF-EBF4AD3B91CC}">
      <dsp:nvSpPr>
        <dsp:cNvPr id="0" name=""/>
        <dsp:cNvSpPr/>
      </dsp:nvSpPr>
      <dsp:spPr>
        <a:xfrm>
          <a:off x="3876600" y="1248524"/>
          <a:ext cx="2762398" cy="1657439"/>
        </a:xfrm>
        <a:prstGeom prst="roundRect">
          <a:avLst>
            <a:gd name="adj" fmla="val 10000"/>
          </a:avLst>
        </a:prstGeom>
        <a:solidFill>
          <a:schemeClr val="accent4">
            <a:hueOff val="4900445"/>
            <a:satOff val="-20388"/>
            <a:lumOff val="4804"/>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sp3d extrusionH="28000" prstMaterial="matte"/>
        </a:bodyPr>
        <a:lstStyle/>
        <a:p>
          <a:pPr marL="0" lvl="0" indent="0" algn="ctr" defTabSz="1555750">
            <a:lnSpc>
              <a:spcPct val="90000"/>
            </a:lnSpc>
            <a:spcBef>
              <a:spcPct val="0"/>
            </a:spcBef>
            <a:spcAft>
              <a:spcPct val="35000"/>
            </a:spcAft>
            <a:buNone/>
          </a:pPr>
          <a:r>
            <a:rPr lang="en-US" sz="3500" b="1" kern="1200"/>
            <a:t>Elongation</a:t>
          </a:r>
          <a:endParaRPr lang="en-US" sz="3500" kern="1200"/>
        </a:p>
      </dsp:txBody>
      <dsp:txXfrm>
        <a:off x="3925145" y="1297069"/>
        <a:ext cx="2665308" cy="1560349"/>
      </dsp:txXfrm>
    </dsp:sp>
    <dsp:sp modelId="{702D931E-C840-45BF-802F-F5684351C06D}">
      <dsp:nvSpPr>
        <dsp:cNvPr id="0" name=""/>
        <dsp:cNvSpPr/>
      </dsp:nvSpPr>
      <dsp:spPr>
        <a:xfrm>
          <a:off x="6882090" y="1734706"/>
          <a:ext cx="585628" cy="685074"/>
        </a:xfrm>
        <a:prstGeom prst="rightArrow">
          <a:avLst>
            <a:gd name="adj1" fmla="val 60000"/>
            <a:gd name="adj2" fmla="val 50000"/>
          </a:avLst>
        </a:prstGeom>
        <a:solidFill>
          <a:schemeClr val="accent4">
            <a:hueOff val="9800891"/>
            <a:satOff val="-40777"/>
            <a:lumOff val="9608"/>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82090" y="1871721"/>
        <a:ext cx="409940" cy="411044"/>
      </dsp:txXfrm>
    </dsp:sp>
    <dsp:sp modelId="{4AA2308C-0DE6-4CA1-9129-D78B086886A5}">
      <dsp:nvSpPr>
        <dsp:cNvPr id="0" name=""/>
        <dsp:cNvSpPr/>
      </dsp:nvSpPr>
      <dsp:spPr>
        <a:xfrm>
          <a:off x="7743958" y="1248524"/>
          <a:ext cx="2762398" cy="1657439"/>
        </a:xfrm>
        <a:prstGeom prst="roundRect">
          <a:avLst>
            <a:gd name="adj" fmla="val 10000"/>
          </a:avLst>
        </a:prstGeom>
        <a:solidFill>
          <a:schemeClr val="accent4">
            <a:hueOff val="9800891"/>
            <a:satOff val="-40777"/>
            <a:lumOff val="9608"/>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sp3d extrusionH="28000" prstMaterial="matte"/>
        </a:bodyPr>
        <a:lstStyle/>
        <a:p>
          <a:pPr marL="0" lvl="0" indent="0" algn="ctr" defTabSz="1555750">
            <a:lnSpc>
              <a:spcPct val="90000"/>
            </a:lnSpc>
            <a:spcBef>
              <a:spcPct val="0"/>
            </a:spcBef>
            <a:spcAft>
              <a:spcPct val="35000"/>
            </a:spcAft>
            <a:buNone/>
          </a:pPr>
          <a:r>
            <a:rPr lang="en-US" sz="3500" b="1" kern="1200"/>
            <a:t>Termination</a:t>
          </a:r>
          <a:endParaRPr lang="en-US" sz="3500" kern="1200"/>
        </a:p>
      </dsp:txBody>
      <dsp:txXfrm>
        <a:off x="7792503" y="1297069"/>
        <a:ext cx="2665308" cy="15603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B6504-3C55-4EA6-B828-80F87DA4AFF8}">
      <dsp:nvSpPr>
        <dsp:cNvPr id="0" name=""/>
        <dsp:cNvSpPr/>
      </dsp:nvSpPr>
      <dsp:spPr>
        <a:xfrm>
          <a:off x="2398914" y="13181"/>
          <a:ext cx="1818562" cy="1818562"/>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C004E0BE-7FE4-4B86-9963-67EFCBFF6B27}">
      <dsp:nvSpPr>
        <dsp:cNvPr id="0" name=""/>
        <dsp:cNvSpPr/>
      </dsp:nvSpPr>
      <dsp:spPr>
        <a:xfrm>
          <a:off x="2786476" y="400744"/>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1D3BBB5-0DD6-4F96-8C5F-E8B8DF04D983}">
      <dsp:nvSpPr>
        <dsp:cNvPr id="0" name=""/>
        <dsp:cNvSpPr/>
      </dsp:nvSpPr>
      <dsp:spPr>
        <a:xfrm>
          <a:off x="1817570" y="239818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Another ONE OF THE criteria FOR WHAT WE CONSIDER TO BE ’LIVING’ IS THE ABILITY TO REPRODUCE.</a:t>
          </a:r>
        </a:p>
      </dsp:txBody>
      <dsp:txXfrm>
        <a:off x="1817570" y="2398182"/>
        <a:ext cx="2981250" cy="720000"/>
      </dsp:txXfrm>
    </dsp:sp>
    <dsp:sp modelId="{79E48DE9-483F-4E82-9825-254E2FE69004}">
      <dsp:nvSpPr>
        <dsp:cNvPr id="0" name=""/>
        <dsp:cNvSpPr/>
      </dsp:nvSpPr>
      <dsp:spPr>
        <a:xfrm>
          <a:off x="5901883" y="13181"/>
          <a:ext cx="1818562" cy="1818562"/>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FE755882-3032-429A-A0A0-4D2FC1FC4208}">
      <dsp:nvSpPr>
        <dsp:cNvPr id="0" name=""/>
        <dsp:cNvSpPr/>
      </dsp:nvSpPr>
      <dsp:spPr>
        <a:xfrm>
          <a:off x="6289445" y="400744"/>
          <a:ext cx="1043437" cy="1043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C778F14-63F1-4E4D-9D11-F7561EED493C}">
      <dsp:nvSpPr>
        <dsp:cNvPr id="0" name=""/>
        <dsp:cNvSpPr/>
      </dsp:nvSpPr>
      <dsp:spPr>
        <a:xfrm>
          <a:off x="5320539" y="239818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Viruses do have the ability to reproduce, </a:t>
          </a:r>
          <a:r>
            <a:rPr lang="en-US" sz="1300" kern="1200" dirty="0">
              <a:solidFill>
                <a:srgbClr val="FF0000"/>
              </a:solidFill>
            </a:rPr>
            <a:t>but </a:t>
          </a:r>
          <a:r>
            <a:rPr lang="en-US" sz="1300" kern="1200" dirty="0"/>
            <a:t>only with the assistance of a host cell.</a:t>
          </a:r>
        </a:p>
      </dsp:txBody>
      <dsp:txXfrm>
        <a:off x="5320539" y="2398182"/>
        <a:ext cx="29812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B6504-3C55-4EA6-B828-80F87DA4AFF8}">
      <dsp:nvSpPr>
        <dsp:cNvPr id="0" name=""/>
        <dsp:cNvSpPr/>
      </dsp:nvSpPr>
      <dsp:spPr>
        <a:xfrm>
          <a:off x="2398914" y="13181"/>
          <a:ext cx="1818562" cy="1818562"/>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C004E0BE-7FE4-4B86-9963-67EFCBFF6B27}">
      <dsp:nvSpPr>
        <dsp:cNvPr id="0" name=""/>
        <dsp:cNvSpPr/>
      </dsp:nvSpPr>
      <dsp:spPr>
        <a:xfrm>
          <a:off x="2786476" y="400744"/>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1D3BBB5-0DD6-4F96-8C5F-E8B8DF04D983}">
      <dsp:nvSpPr>
        <dsp:cNvPr id="0" name=""/>
        <dsp:cNvSpPr/>
      </dsp:nvSpPr>
      <dsp:spPr>
        <a:xfrm>
          <a:off x="1817570" y="239818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Another ONE OF THE criteria FOR WHAT WE CONSIDER TO BE ’LIVING’ IS THE ABILITY TO REPRODUCE.</a:t>
          </a:r>
        </a:p>
      </dsp:txBody>
      <dsp:txXfrm>
        <a:off x="1817570" y="2398182"/>
        <a:ext cx="2981250" cy="720000"/>
      </dsp:txXfrm>
    </dsp:sp>
    <dsp:sp modelId="{79E48DE9-483F-4E82-9825-254E2FE69004}">
      <dsp:nvSpPr>
        <dsp:cNvPr id="0" name=""/>
        <dsp:cNvSpPr/>
      </dsp:nvSpPr>
      <dsp:spPr>
        <a:xfrm>
          <a:off x="5901883" y="13181"/>
          <a:ext cx="1818562" cy="1818562"/>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FE755882-3032-429A-A0A0-4D2FC1FC4208}">
      <dsp:nvSpPr>
        <dsp:cNvPr id="0" name=""/>
        <dsp:cNvSpPr/>
      </dsp:nvSpPr>
      <dsp:spPr>
        <a:xfrm>
          <a:off x="6289445" y="400744"/>
          <a:ext cx="1043437" cy="1043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C778F14-63F1-4E4D-9D11-F7561EED493C}">
      <dsp:nvSpPr>
        <dsp:cNvPr id="0" name=""/>
        <dsp:cNvSpPr/>
      </dsp:nvSpPr>
      <dsp:spPr>
        <a:xfrm>
          <a:off x="5320539" y="239818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Viruses do have the ability to reproduce, </a:t>
          </a:r>
          <a:r>
            <a:rPr lang="en-US" sz="1300" kern="1200" dirty="0">
              <a:solidFill>
                <a:srgbClr val="FF0000"/>
              </a:solidFill>
            </a:rPr>
            <a:t>but </a:t>
          </a:r>
          <a:r>
            <a:rPr lang="en-US" sz="1300" kern="1200" dirty="0"/>
            <a:t>only with the assistance of a host cell.</a:t>
          </a:r>
        </a:p>
      </dsp:txBody>
      <dsp:txXfrm>
        <a:off x="5320539" y="2398182"/>
        <a:ext cx="2981250" cy="720000"/>
      </dsp:txXfrm>
    </dsp:sp>
  </dsp:spTree>
</dsp:drawing>
</file>

<file path=ppt/diagrams/layout1.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4T18:09:51.042"/>
    </inkml:context>
    <inkml:brush xml:id="br0">
      <inkml:brushProperty name="width" value="0.2" units="cm"/>
      <inkml:brushProperty name="height" value="0.2" units="cm"/>
      <inkml:brushProperty name="color" value="#CC912C"/>
      <inkml:brushProperty name="ignorePressure" value="1"/>
      <inkml:brushProperty name="inkEffects" value="gold"/>
      <inkml:brushProperty name="anchorX" value="0"/>
      <inkml:brushProperty name="anchorY" value="0"/>
      <inkml:brushProperty name="scaleFactor" value="0.5"/>
    </inkml:brush>
  </inkml:definitions>
  <inkml:trace contextRef="#ctx0" brushRef="#br0">0 1,'0'0,"0"0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0:32.19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2458,'95'1,"-18"1,46-6,-108 2,-1-1,0 0,0-1,-1-1,1 0,-1-1,0 0,-1-1,1 0,-1-1,-1-1,1 0,-2 0,4-4,19-14,-21 19,0-2,0 1,-1-1,0-1,-1 0,0-1,-1 0,-1 0,1-1,-2 0,5-10,-3-5,0 0,4-30,13-43,-19 77,-1 0,-1-1,-1 0,-1-1,-1 7,0-1,2 1,0 0,1 0,1 0,1 1,1-3,7-7,14-31,2 2,6-3,-24 42,2-3,-1 0,-1-1,0 0,-2-1,1-7,18-40,3 0,4 0,-8 15,10-7,-27 46,-1-1,-1 1,2-7,-5 11,0 1,1 0,0 0,1 1,0 0,9-8,14-15,-15 16,0 2,1-1,14-7,8-8,37-26,2 4,13-3,-1 0,41-36,-31 26,-83 52,1-1,1 2,0 1,0 0,2 2,-1 0,1 2,0 0,10-1,88-30,-22 7,61-11,-107 36,0 2,0 2,0 3,27 3,30 0,85-5,46-12,107-18,-288 27,47 3,-54 3,0-3,26-6,182-25,-204 28,1 2,-1 3,1 3,52 9,-68-8,198 19,-160-9,-36-6,1-1,-1-2,22-2,103-6,29 0,7 9,-69 6,-34-3,46-3,-52-3,28 7,-28-1,33-5,641-4,-748-2,0 0,0-1,12-3,53-7,212-14,-155 12,108 2,539 14,-770 0,0 1,0 1,15 4,-13-2,-1-1,1-1,3-1,358-2,-183-1,-168 3,0 1,28 6,-27-3,0-2,24 0,2131-2,-1033-5,-1068 2,-1-5,40-8,-48 7,1 3,-1 3,4 4,44 0,-48-4,-28-1,1 2,-1 3,0 1,0 3,28 8,-45-6,402 102,-371-102,0-2,0-4,1-2,16-3,-2-1,0 5,41 6,-98-5,0 0,0 2,0 0,-1 2,0 0,0 1,-1 1,0 1,-1 1,0 1,0 0,-2 1,6 6,16 14,-2 3,-2 1,-1 1,7 14,-28-35,-2 1,0 0,-1 1,0 0,-2 0,0 1,-2 0,0 0,-1 1,-1 0,1 14,1 21,3-1,6 14,10 58,-21-103,2 0,1-1,1 0,1 0,1-1,9 16,7 7,2-1,21 25,-20-34,1-1,2-2,0-2,33 24,152 97,-210-147,46 32,-1-1,0-2,7-1,39 13,-76-35,1-1,0-1,0-1,1-2,11 2,74 21,-56-14,1-1,0-3,0-3,29 0,-68-5,156 6,98-9,-80-2,493 3,-648-1,-1-3,25-4,-24 2,0 1,20 2,10 3,-28 1,0-1,0-2,-1-1,1-2,-1-2,7 0,-1 2,2 2,-1 1,0 3,15 2,41 0,29-3,-110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5:45.60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1 139,'13'0,"4"2,1-2,-1-1,1 0,0-1,-1-1,0 0,0-1,0-1,0-1,3-2,-3 1,-1 2,1 0,0 0,1 2,16-2,26-5,4-3,-29 7,0-2,25-9,-34 10,1 1,-1 2,1 1,0 1,0 1,1 1,-1 1,9 3,-26-2,1 1,-1 1,0 0,0 0,0 0,-1 2,1-1,-1 1,-1 0,1 1,-1 0,4 4,-1-1,0-1,1 0,0-1,1 0,0-1,6 3,89 43,-95-47,-1 1,-1 1,1 0,-1 0,-1 1,1 1,-1 0,-1 0,0 1,-1 0,0 1,3 4,-6-5,0 0,-1 1,0-1,0 1,1 12,-3-14,1 1,0 0,0-1,1 0,0 0,1 0,5 7,3 5,0 1,7 18,-11-21,1-1,1 0,0-1,5 5,14 18,20 37,-27-40,3 0,16 18,38 57,-73-101,0 1,-1 0,-1 0,0 0,1 9,-2-8,1-1,0 0,0 0,1-1,7 10,13 20,-1 2,3 12,32 55,-35-65,-18-32,0 0,2-1,-1 1,2-2,5 7,-4-6,-1 0,-1 0,0 1,0 1,-2-1,0 1,0 0,-1 1,12 39,6 37,-11-44,-9-30,-2-8,0-1,1 1,0 0,0-1,1 0,0 0,1 0,0 0,0-1,1 0,0 0,1 0,0 0,35 32,2-1,1-2,2-3,1-1,18 7,-49-31,-2 1,1-1,1 0,-1-1,1-1,1-1,0 0,-1-1,1-1,1-1,7 0,39-1,-34-3,-1 3,1 0,-1 2,8 2,-11-1,0-1,0-2,1-1,7-1,-7-1,0 2,0 1,27 6,32 8,0-4,0-3,1-4,19-4,-82 0,0 1,0 2,12 3,-10-2,1-1,18 0,111 9,-88-5,53-2,-103-5,1 1,-1 0,19 6,-16-3,0-1,0-1,2-1,404-3,-406 0,0-2,0 0,20-6,11-2,1 0,-32 5,1 2,-1 1,16 0,-24 1,0 0,0-1,0-1,-1 0,1-1,-1 0,0-1,-1 0,1-1,2-4,7-1,0 1,0 1,2 0,8 0,1 2,0 0,1 3,0 1,12 0,62 2,3 5,16-1,-74-2,32 1,-1-4,64-11,-67 6,1 3,-1 3,17 5,26-1,-83 0,1 2,11 3,64 6,-42-12,-42-2,0 2,0 1,0 2,27 6,-29-4,0-1,0-2,3-1,66 9,-57-5,1-3,42-1,-40-2,-1 2,29 6,41 4,1-4,0-6,25-5,29 0,1663 3,-1736 4,17 6,-21-2,39-3,1051-7,-630 3,-533-2,0-1,1-1,14-4,-13 2,0 1,0 2,2 0,11 0,70-1,76 9,-47 19,-112-24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0:32.19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2458,'95'1,"-18"1,46-6,-108 2,-1-1,0 0,0-1,-1-1,1 0,-1-1,0 0,-1-1,1 0,-1-1,-1-1,1 0,-2 0,4-4,19-14,-21 19,0-2,0 1,-1-1,0-1,-1 0,0-1,-1 0,-1 0,1-1,-2 0,5-10,-3-5,0 0,4-30,13-43,-19 77,-1 0,-1-1,-1 0,-1-1,-1 7,0-1,2 1,0 0,1 0,1 0,1 1,1-3,7-7,14-31,2 2,6-3,-24 42,2-3,-1 0,-1-1,0 0,-2-1,1-7,18-40,3 0,4 0,-8 15,10-7,-27 46,-1-1,-1 1,2-7,-5 11,0 1,1 0,0 0,1 1,0 0,9-8,14-15,-15 16,0 2,1-1,14-7,8-8,37-26,2 4,13-3,-1 0,41-36,-31 26,-83 52,1-1,1 2,0 1,0 0,2 2,-1 0,1 2,0 0,10-1,88-30,-22 7,61-11,-107 36,0 2,0 2,0 3,27 3,30 0,85-5,46-12,107-18,-288 27,47 3,-54 3,0-3,26-6,182-25,-204 28,1 2,-1 3,1 3,52 9,-68-8,198 19,-160-9,-36-6,1-1,-1-2,22-2,103-6,29 0,7 9,-69 6,-34-3,46-3,-52-3,28 7,-28-1,33-5,641-4,-748-2,0 0,0-1,12-3,53-7,212-14,-155 12,108 2,539 14,-770 0,0 1,0 1,15 4,-13-2,-1-1,1-1,3-1,358-2,-183-1,-168 3,0 1,28 6,-27-3,0-2,24 0,2131-2,-1033-5,-1068 2,-1-5,40-8,-48 7,1 3,-1 3,4 4,44 0,-48-4,-28-1,1 2,-1 3,0 1,0 3,28 8,-45-6,402 102,-371-102,0-2,0-4,1-2,16-3,-2-1,0 5,41 6,-98-5,0 0,0 2,0 0,-1 2,0 0,0 1,-1 1,0 1,-1 1,0 1,0 0,-2 1,6 6,16 14,-2 3,-2 1,-1 1,7 14,-28-35,-2 1,0 0,-1 1,0 0,-2 0,0 1,-2 0,0 0,-1 1,-1 0,1 14,1 21,3-1,6 14,10 58,-21-103,2 0,1-1,1 0,1 0,1-1,9 16,7 7,2-1,21 25,-20-34,1-1,2-2,0-2,33 24,152 97,-210-147,46 32,-1-1,0-2,7-1,39 13,-76-35,1-1,0-1,0-1,1-2,11 2,74 21,-56-14,1-1,0-3,0-3,29 0,-68-5,156 6,98-9,-80-2,493 3,-648-1,-1-3,25-4,-24 2,0 1,20 2,10 3,-28 1,0-1,0-2,-1-1,1-2,-1-2,7 0,-1 2,2 2,-1 1,0 3,15 2,41 0,29-3,-110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5:45.60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1 139,'13'0,"4"2,1-2,-1-1,1 0,0-1,-1-1,0 0,0-1,0-1,0-1,3-2,-3 1,-1 2,1 0,0 0,1 2,16-2,26-5,4-3,-29 7,0-2,25-9,-34 10,1 1,-1 2,1 1,0 1,0 1,1 1,-1 1,9 3,-26-2,1 1,-1 1,0 0,0 0,0 0,-1 2,1-1,-1 1,-1 0,1 1,-1 0,4 4,-1-1,0-1,1 0,0-1,1 0,0-1,6 3,89 43,-95-47,-1 1,-1 1,1 0,-1 0,-1 1,1 1,-1 0,-1 0,0 1,-1 0,0 1,3 4,-6-5,0 0,-1 1,0-1,0 1,1 12,-3-14,1 1,0 0,0-1,1 0,0 0,1 0,5 7,3 5,0 1,7 18,-11-21,1-1,1 0,0-1,5 5,14 18,20 37,-27-40,3 0,16 18,38 57,-73-101,0 1,-1 0,-1 0,0 0,1 9,-2-8,1-1,0 0,0 0,1-1,7 10,13 20,-1 2,3 12,32 55,-35-65,-18-32,0 0,2-1,-1 1,2-2,5 7,-4-6,-1 0,-1 0,0 1,0 1,-2-1,0 1,0 0,-1 1,12 39,6 37,-11-44,-9-30,-2-8,0-1,1 1,0 0,0-1,1 0,0 0,1 0,0 0,0-1,1 0,0 0,1 0,0 0,35 32,2-1,1-2,2-3,1-1,18 7,-49-31,-2 1,1-1,1 0,-1-1,1-1,1-1,0 0,-1-1,1-1,1-1,7 0,39-1,-34-3,-1 3,1 0,-1 2,8 2,-11-1,0-1,0-2,1-1,7-1,-7-1,0 2,0 1,27 6,32 8,0-4,0-3,1-4,19-4,-82 0,0 1,0 2,12 3,-10-2,1-1,18 0,111 9,-88-5,53-2,-103-5,1 1,-1 0,19 6,-16-3,0-1,0-1,2-1,404-3,-406 0,0-2,0 0,20-6,11-2,1 0,-32 5,1 2,-1 1,16 0,-24 1,0 0,0-1,0-1,-1 0,1-1,-1 0,0-1,-1 0,1-1,2-4,7-1,0 1,0 1,2 0,8 0,1 2,0 0,1 3,0 1,12 0,62 2,3 5,16-1,-74-2,32 1,-1-4,64-11,-67 6,1 3,-1 3,17 5,26-1,-83 0,1 2,11 3,64 6,-42-12,-42-2,0 2,0 1,0 2,27 6,-29-4,0-1,0-2,3-1,66 9,-57-5,1-3,42-1,-40-2,-1 2,29 6,41 4,1-4,0-6,25-5,29 0,1663 3,-1736 4,17 6,-21-2,39-3,1051-7,-630 3,-533-2,0-1,1-1,14-4,-13 2,0 1,0 2,2 0,11 0,70-1,76 9,-47 19,-112-24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4T18:09:52.359"/>
    </inkml:context>
    <inkml:brush xml:id="br0">
      <inkml:brushProperty name="width" value="0.2" units="cm"/>
      <inkml:brushProperty name="height" value="0.2" units="cm"/>
      <inkml:brushProperty name="color" value="#CC912C"/>
      <inkml:brushProperty name="ignorePressure" value="1"/>
      <inkml:brushProperty name="inkEffects" value="gold"/>
      <inkml:brushProperty name="anchorX" value="-1270"/>
      <inkml:brushProperty name="anchorY" value="-1270"/>
      <inkml:brushProperty name="scaleFactor" value="0.5"/>
    </inkml:brush>
  </inkml:definitions>
  <inkml:trace contextRef="#ctx0" brushRef="#br0">0 1,'0'0,"41"24,25 10,2 5,2-5,-13 3,-15-8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9T03:26:16.062"/>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1">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0:32.19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2458,'95'1,"-18"1,46-6,-108 2,-1-1,0 0,0-1,-1-1,1 0,-1-1,0 0,-1-1,1 0,-1-1,-1-1,1 0,-2 0,4-4,19-14,-21 19,0-2,0 1,-1-1,0-1,-1 0,0-1,-1 0,-1 0,1-1,-2 0,5-10,-3-5,0 0,4-30,13-43,-19 77,-1 0,-1-1,-1 0,-1-1,-1 7,0-1,2 1,0 0,1 0,1 0,1 1,1-3,7-7,14-31,2 2,6-3,-24 42,2-3,-1 0,-1-1,0 0,-2-1,1-7,18-40,3 0,4 0,-8 15,10-7,-27 46,-1-1,-1 1,2-7,-5 11,0 1,1 0,0 0,1 1,0 0,9-8,14-15,-15 16,0 2,1-1,14-7,8-8,37-26,2 4,13-3,-1 0,41-36,-31 26,-83 52,1-1,1 2,0 1,0 0,2 2,-1 0,1 2,0 0,10-1,88-30,-22 7,61-11,-107 36,0 2,0 2,0 3,27 3,30 0,85-5,46-12,107-18,-288 27,47 3,-54 3,0-3,26-6,182-25,-204 28,1 2,-1 3,1 3,52 9,-68-8,198 19,-160-9,-36-6,1-1,-1-2,22-2,103-6,29 0,7 9,-69 6,-34-3,46-3,-52-3,28 7,-28-1,33-5,641-4,-748-2,0 0,0-1,12-3,53-7,212-14,-155 12,108 2,539 14,-770 0,0 1,0 1,15 4,-13-2,-1-1,1-1,3-1,358-2,-183-1,-168 3,0 1,28 6,-27-3,0-2,24 0,2131-2,-1033-5,-1068 2,-1-5,40-8,-48 7,1 3,-1 3,4 4,44 0,-48-4,-28-1,1 2,-1 3,0 1,0 3,28 8,-45-6,402 102,-371-102,0-2,0-4,1-2,16-3,-2-1,0 5,41 6,-98-5,0 0,0 2,0 0,-1 2,0 0,0 1,-1 1,0 1,-1 1,0 1,0 0,-2 1,6 6,16 14,-2 3,-2 1,-1 1,7 14,-28-35,-2 1,0 0,-1 1,0 0,-2 0,0 1,-2 0,0 0,-1 1,-1 0,1 14,1 21,3-1,6 14,10 58,-21-103,2 0,1-1,1 0,1 0,1-1,9 16,7 7,2-1,21 25,-20-34,1-1,2-2,0-2,33 24,152 97,-210-147,46 32,-1-1,0-2,7-1,39 13,-76-35,1-1,0-1,0-1,1-2,11 2,74 21,-56-14,1-1,0-3,0-3,29 0,-68-5,156 6,98-9,-80-2,493 3,-648-1,-1-3,25-4,-24 2,0 1,20 2,10 3,-28 1,0-1,0-2,-1-1,1-2,-1-2,7 0,-1 2,2 2,-1 1,0 3,15 2,41 0,29-3,-110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0:32.19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2458,'95'1,"-18"1,46-6,-108 2,-1-1,0 0,0-1,-1-1,1 0,-1-1,0 0,-1-1,1 0,-1-1,-1-1,1 0,-2 0,4-4,19-14,-21 19,0-2,0 1,-1-1,0-1,-1 0,0-1,-1 0,-1 0,1-1,-2 0,5-10,-3-5,0 0,4-30,13-43,-19 77,-1 0,-1-1,-1 0,-1-1,-1 7,0-1,2 1,0 0,1 0,1 0,1 1,1-3,7-7,14-31,2 2,6-3,-24 42,2-3,-1 0,-1-1,0 0,-2-1,1-7,18-40,3 0,4 0,-8 15,10-7,-27 46,-1-1,-1 1,2-7,-5 11,0 1,1 0,0 0,1 1,0 0,9-8,14-15,-15 16,0 2,1-1,14-7,8-8,37-26,2 4,13-3,-1 0,41-36,-31 26,-83 52,1-1,1 2,0 1,0 0,2 2,-1 0,1 2,0 0,10-1,88-30,-22 7,61-11,-107 36,0 2,0 2,0 3,27 3,30 0,85-5,46-12,107-18,-288 27,47 3,-54 3,0-3,26-6,182-25,-204 28,1 2,-1 3,1 3,52 9,-68-8,198 19,-160-9,-36-6,1-1,-1-2,22-2,103-6,29 0,7 9,-69 6,-34-3,46-3,-52-3,28 7,-28-1,33-5,641-4,-748-2,0 0,0-1,12-3,53-7,212-14,-155 12,108 2,539 14,-770 0,0 1,0 1,15 4,-13-2,-1-1,1-1,3-1,358-2,-183-1,-168 3,0 1,28 6,-27-3,0-2,24 0,2131-2,-1033-5,-1068 2,-1-5,40-8,-48 7,1 3,-1 3,4 4,44 0,-48-4,-28-1,1 2,-1 3,0 1,0 3,28 8,-45-6,402 102,-371-102,0-2,0-4,1-2,16-3,-2-1,0 5,41 6,-98-5,0 0,0 2,0 0,-1 2,0 0,0 1,-1 1,0 1,-1 1,0 1,0 0,-2 1,6 6,16 14,-2 3,-2 1,-1 1,7 14,-28-35,-2 1,0 0,-1 1,0 0,-2 0,0 1,-2 0,0 0,-1 1,-1 0,1 14,1 21,3-1,6 14,10 58,-21-103,2 0,1-1,1 0,1 0,1-1,9 16,7 7,2-1,21 25,-20-34,1-1,2-2,0-2,33 24,152 97,-210-147,46 32,-1-1,0-2,7-1,39 13,-76-35,1-1,0-1,0-1,1-2,11 2,74 21,-56-14,1-1,0-3,0-3,29 0,-68-5,156 6,98-9,-80-2,493 3,-648-1,-1-3,25-4,-24 2,0 1,20 2,10 3,-28 1,0-1,0-2,-1-1,1-2,-1-2,7 0,-1 2,2 2,-1 1,0 3,15 2,41 0,29-3,-110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5:45.60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1 139,'13'0,"4"2,1-2,-1-1,1 0,0-1,-1-1,0 0,0-1,0-1,0-1,3-2,-3 1,-1 2,1 0,0 0,1 2,16-2,26-5,4-3,-29 7,0-2,25-9,-34 10,1 1,-1 2,1 1,0 1,0 1,1 1,-1 1,9 3,-26-2,1 1,-1 1,0 0,0 0,0 0,-1 2,1-1,-1 1,-1 0,1 1,-1 0,4 4,-1-1,0-1,1 0,0-1,1 0,0-1,6 3,89 43,-95-47,-1 1,-1 1,1 0,-1 0,-1 1,1 1,-1 0,-1 0,0 1,-1 0,0 1,3 4,-6-5,0 0,-1 1,0-1,0 1,1 12,-3-14,1 1,0 0,0-1,1 0,0 0,1 0,5 7,3 5,0 1,7 18,-11-21,1-1,1 0,0-1,5 5,14 18,20 37,-27-40,3 0,16 18,38 57,-73-101,0 1,-1 0,-1 0,0 0,1 9,-2-8,1-1,0 0,0 0,1-1,7 10,13 20,-1 2,3 12,32 55,-35-65,-18-32,0 0,2-1,-1 1,2-2,5 7,-4-6,-1 0,-1 0,0 1,0 1,-2-1,0 1,0 0,-1 1,12 39,6 37,-11-44,-9-30,-2-8,0-1,1 1,0 0,0-1,1 0,0 0,1 0,0 0,0-1,1 0,0 0,1 0,0 0,35 32,2-1,1-2,2-3,1-1,18 7,-49-31,-2 1,1-1,1 0,-1-1,1-1,1-1,0 0,-1-1,1-1,1-1,7 0,39-1,-34-3,-1 3,1 0,-1 2,8 2,-11-1,0-1,0-2,1-1,7-1,-7-1,0 2,0 1,27 6,32 8,0-4,0-3,1-4,19-4,-82 0,0 1,0 2,12 3,-10-2,1-1,18 0,111 9,-88-5,53-2,-103-5,1 1,-1 0,19 6,-16-3,0-1,0-1,2-1,404-3,-406 0,0-2,0 0,20-6,11-2,1 0,-32 5,1 2,-1 1,16 0,-24 1,0 0,0-1,0-1,-1 0,1-1,-1 0,0-1,-1 0,1-1,2-4,7-1,0 1,0 1,2 0,8 0,1 2,0 0,1 3,0 1,12 0,62 2,3 5,16-1,-74-2,32 1,-1-4,64-11,-67 6,1 3,-1 3,17 5,26-1,-83 0,1 2,11 3,64 6,-42-12,-42-2,0 2,0 1,0 2,27 6,-29-4,0-1,0-2,3-1,66 9,-57-5,1-3,42-1,-40-2,-1 2,29 6,41 4,1-4,0-6,25-5,29 0,1663 3,-1736 4,17 6,-21-2,39-3,1051-7,-630 3,-533-2,0-1,1-1,14-4,-13 2,0 1,0 2,2 0,11 0,70-1,76 9,-47 19,-112-24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0:32.19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2458,'95'1,"-18"1,46-6,-108 2,-1-1,0 0,0-1,-1-1,1 0,-1-1,0 0,-1-1,1 0,-1-1,-1-1,1 0,-2 0,4-4,19-14,-21 19,0-2,0 1,-1-1,0-1,-1 0,0-1,-1 0,-1 0,1-1,-2 0,5-10,-3-5,0 0,4-30,13-43,-19 77,-1 0,-1-1,-1 0,-1-1,-1 7,0-1,2 1,0 0,1 0,1 0,1 1,1-3,7-7,14-31,2 2,6-3,-24 42,2-3,-1 0,-1-1,0 0,-2-1,1-7,18-40,3 0,4 0,-8 15,10-7,-27 46,-1-1,-1 1,2-7,-5 11,0 1,1 0,0 0,1 1,0 0,9-8,14-15,-15 16,0 2,1-1,14-7,8-8,37-26,2 4,13-3,-1 0,41-36,-31 26,-83 52,1-1,1 2,0 1,0 0,2 2,-1 0,1 2,0 0,10-1,88-30,-22 7,61-11,-107 36,0 2,0 2,0 3,27 3,30 0,85-5,46-12,107-18,-288 27,47 3,-54 3,0-3,26-6,182-25,-204 28,1 2,-1 3,1 3,52 9,-68-8,198 19,-160-9,-36-6,1-1,-1-2,22-2,103-6,29 0,7 9,-69 6,-34-3,46-3,-52-3,28 7,-28-1,33-5,641-4,-748-2,0 0,0-1,12-3,53-7,212-14,-155 12,108 2,539 14,-770 0,0 1,0 1,15 4,-13-2,-1-1,1-1,3-1,358-2,-183-1,-168 3,0 1,28 6,-27-3,0-2,24 0,2131-2,-1033-5,-1068 2,-1-5,40-8,-48 7,1 3,-1 3,4 4,44 0,-48-4,-28-1,1 2,-1 3,0 1,0 3,28 8,-45-6,402 102,-371-102,0-2,0-4,1-2,16-3,-2-1,0 5,41 6,-98-5,0 0,0 2,0 0,-1 2,0 0,0 1,-1 1,0 1,-1 1,0 1,0 0,-2 1,6 6,16 14,-2 3,-2 1,-1 1,7 14,-28-35,-2 1,0 0,-1 1,0 0,-2 0,0 1,-2 0,0 0,-1 1,-1 0,1 14,1 21,3-1,6 14,10 58,-21-103,2 0,1-1,1 0,1 0,1-1,9 16,7 7,2-1,21 25,-20-34,1-1,2-2,0-2,33 24,152 97,-210-147,46 32,-1-1,0-2,7-1,39 13,-76-35,1-1,0-1,0-1,1-2,11 2,74 21,-56-14,1-1,0-3,0-3,29 0,-68-5,156 6,98-9,-80-2,493 3,-648-1,-1-3,25-4,-24 2,0 1,20 2,10 3,-28 1,0-1,0-2,-1-1,1-2,-1-2,7 0,-1 2,2 2,-1 1,0 3,15 2,41 0,29-3,-110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5:45.60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1 139,'13'0,"4"2,1-2,-1-1,1 0,0-1,-1-1,0 0,0-1,0-1,0-1,3-2,-3 1,-1 2,1 0,0 0,1 2,16-2,26-5,4-3,-29 7,0-2,25-9,-34 10,1 1,-1 2,1 1,0 1,0 1,1 1,-1 1,9 3,-26-2,1 1,-1 1,0 0,0 0,0 0,-1 2,1-1,-1 1,-1 0,1 1,-1 0,4 4,-1-1,0-1,1 0,0-1,1 0,0-1,6 3,89 43,-95-47,-1 1,-1 1,1 0,-1 0,-1 1,1 1,-1 0,-1 0,0 1,-1 0,0 1,3 4,-6-5,0 0,-1 1,0-1,0 1,1 12,-3-14,1 1,0 0,0-1,1 0,0 0,1 0,5 7,3 5,0 1,7 18,-11-21,1-1,1 0,0-1,5 5,14 18,20 37,-27-40,3 0,16 18,38 57,-73-101,0 1,-1 0,-1 0,0 0,1 9,-2-8,1-1,0 0,0 0,1-1,7 10,13 20,-1 2,3 12,32 55,-35-65,-18-32,0 0,2-1,-1 1,2-2,5 7,-4-6,-1 0,-1 0,0 1,0 1,-2-1,0 1,0 0,-1 1,12 39,6 37,-11-44,-9-30,-2-8,0-1,1 1,0 0,0-1,1 0,0 0,1 0,0 0,0-1,1 0,0 0,1 0,0 0,35 32,2-1,1-2,2-3,1-1,18 7,-49-31,-2 1,1-1,1 0,-1-1,1-1,1-1,0 0,-1-1,1-1,1-1,7 0,39-1,-34-3,-1 3,1 0,-1 2,8 2,-11-1,0-1,0-2,1-1,7-1,-7-1,0 2,0 1,27 6,32 8,0-4,0-3,1-4,19-4,-82 0,0 1,0 2,12 3,-10-2,1-1,18 0,111 9,-88-5,53-2,-103-5,1 1,-1 0,19 6,-16-3,0-1,0-1,2-1,404-3,-406 0,0-2,0 0,20-6,11-2,1 0,-32 5,1 2,-1 1,16 0,-24 1,0 0,0-1,0-1,-1 0,1-1,-1 0,0-1,-1 0,1-1,2-4,7-1,0 1,0 1,2 0,8 0,1 2,0 0,1 3,0 1,12 0,62 2,3 5,16-1,-74-2,32 1,-1-4,64-11,-67 6,1 3,-1 3,17 5,26-1,-83 0,1 2,11 3,64 6,-42-12,-42-2,0 2,0 1,0 2,27 6,-29-4,0-1,0-2,3-1,66 9,-57-5,1-3,42-1,-40-2,-1 2,29 6,41 4,1-4,0-6,25-5,29 0,1663 3,-1736 4,17 6,-21-2,39-3,1051-7,-630 3,-533-2,0-1,1-1,14-4,-13 2,0 1,0 2,2 0,11 0,70-1,76 9,-47 19,-112-24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0:32.19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2458,'95'1,"-18"1,46-6,-108 2,-1-1,0 0,0-1,-1-1,1 0,-1-1,0 0,-1-1,1 0,-1-1,-1-1,1 0,-2 0,4-4,19-14,-21 19,0-2,0 1,-1-1,0-1,-1 0,0-1,-1 0,-1 0,1-1,-2 0,5-10,-3-5,0 0,4-30,13-43,-19 77,-1 0,-1-1,-1 0,-1-1,-1 7,0-1,2 1,0 0,1 0,1 0,1 1,1-3,7-7,14-31,2 2,6-3,-24 42,2-3,-1 0,-1-1,0 0,-2-1,1-7,18-40,3 0,4 0,-8 15,10-7,-27 46,-1-1,-1 1,2-7,-5 11,0 1,1 0,0 0,1 1,0 0,9-8,14-15,-15 16,0 2,1-1,14-7,8-8,37-26,2 4,13-3,-1 0,41-36,-31 26,-83 52,1-1,1 2,0 1,0 0,2 2,-1 0,1 2,0 0,10-1,88-30,-22 7,61-11,-107 36,0 2,0 2,0 3,27 3,30 0,85-5,46-12,107-18,-288 27,47 3,-54 3,0-3,26-6,182-25,-204 28,1 2,-1 3,1 3,52 9,-68-8,198 19,-160-9,-36-6,1-1,-1-2,22-2,103-6,29 0,7 9,-69 6,-34-3,46-3,-52-3,28 7,-28-1,33-5,641-4,-748-2,0 0,0-1,12-3,53-7,212-14,-155 12,108 2,539 14,-770 0,0 1,0 1,15 4,-13-2,-1-1,1-1,3-1,358-2,-183-1,-168 3,0 1,28 6,-27-3,0-2,24 0,2131-2,-1033-5,-1068 2,-1-5,40-8,-48 7,1 3,-1 3,4 4,44 0,-48-4,-28-1,1 2,-1 3,0 1,0 3,28 8,-45-6,402 102,-371-102,0-2,0-4,1-2,16-3,-2-1,0 5,41 6,-98-5,0 0,0 2,0 0,-1 2,0 0,0 1,-1 1,0 1,-1 1,0 1,0 0,-2 1,6 6,16 14,-2 3,-2 1,-1 1,7 14,-28-35,-2 1,0 0,-1 1,0 0,-2 0,0 1,-2 0,0 0,-1 1,-1 0,1 14,1 21,3-1,6 14,10 58,-21-103,2 0,1-1,1 0,1 0,1-1,9 16,7 7,2-1,21 25,-20-34,1-1,2-2,0-2,33 24,152 97,-210-147,46 32,-1-1,0-2,7-1,39 13,-76-35,1-1,0-1,0-1,1-2,11 2,74 21,-56-14,1-1,0-3,0-3,29 0,-68-5,156 6,98-9,-80-2,493 3,-648-1,-1-3,25-4,-24 2,0 1,20 2,10 3,-28 1,0-1,0-2,-1-1,1-2,-1-2,7 0,-1 2,2 2,-1 1,0 3,15 2,41 0,29-3,-110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1T02:55:45.60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1 139,'13'0,"4"2,1-2,-1-1,1 0,0-1,-1-1,0 0,0-1,0-1,0-1,3-2,-3 1,-1 2,1 0,0 0,1 2,16-2,26-5,4-3,-29 7,0-2,25-9,-34 10,1 1,-1 2,1 1,0 1,0 1,1 1,-1 1,9 3,-26-2,1 1,-1 1,0 0,0 0,0 0,-1 2,1-1,-1 1,-1 0,1 1,-1 0,4 4,-1-1,0-1,1 0,0-1,1 0,0-1,6 3,89 43,-95-47,-1 1,-1 1,1 0,-1 0,-1 1,1 1,-1 0,-1 0,0 1,-1 0,0 1,3 4,-6-5,0 0,-1 1,0-1,0 1,1 12,-3-14,1 1,0 0,0-1,1 0,0 0,1 0,5 7,3 5,0 1,7 18,-11-21,1-1,1 0,0-1,5 5,14 18,20 37,-27-40,3 0,16 18,38 57,-73-101,0 1,-1 0,-1 0,0 0,1 9,-2-8,1-1,0 0,0 0,1-1,7 10,13 20,-1 2,3 12,32 55,-35-65,-18-32,0 0,2-1,-1 1,2-2,5 7,-4-6,-1 0,-1 0,0 1,0 1,-2-1,0 1,0 0,-1 1,12 39,6 37,-11-44,-9-30,-2-8,0-1,1 1,0 0,0-1,1 0,0 0,1 0,0 0,0-1,1 0,0 0,1 0,0 0,35 32,2-1,1-2,2-3,1-1,18 7,-49-31,-2 1,1-1,1 0,-1-1,1-1,1-1,0 0,-1-1,1-1,1-1,7 0,39-1,-34-3,-1 3,1 0,-1 2,8 2,-11-1,0-1,0-2,1-1,7-1,-7-1,0 2,0 1,27 6,32 8,0-4,0-3,1-4,19-4,-82 0,0 1,0 2,12 3,-10-2,1-1,18 0,111 9,-88-5,53-2,-103-5,1 1,-1 0,19 6,-16-3,0-1,0-1,2-1,404-3,-406 0,0-2,0 0,20-6,11-2,1 0,-32 5,1 2,-1 1,16 0,-24 1,0 0,0-1,0-1,-1 0,1-1,-1 0,0-1,-1 0,1-1,2-4,7-1,0 1,0 1,2 0,8 0,1 2,0 0,1 3,0 1,12 0,62 2,3 5,16-1,-74-2,32 1,-1-4,64-11,-67 6,1 3,-1 3,17 5,26-1,-83 0,1 2,11 3,64 6,-42-12,-42-2,0 2,0 1,0 2,27 6,-29-4,0-1,0-2,3-1,66 9,-57-5,1-3,42-1,-40-2,-1 2,29 6,41 4,1-4,0-6,25-5,29 0,1663 3,-1736 4,17 6,-21-2,39-3,1051-7,-630 3,-533-2,0-1,1-1,14-4,-13 2,0 1,0 2,2 0,11 0,70-1,76 9,-47 19,-112-24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9C4F-A35D-4550-B4E7-5980D6ECC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9AE92-F9B9-4FD1-A66E-2F05880BF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9C992-4D25-4655-A9F9-614F26A96677}"/>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48A1ED0F-48D7-4374-AAF6-80F8A406B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3B3A-4CD6-4D8F-8E86-B31FC96AA00B}"/>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9873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5CBC-DD3E-473C-B5A4-C0FC67961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55F44-E87C-412D-B6B7-625E9A90DD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4E7AF-7210-4F52-A8F2-1BDCBB5C00FE}"/>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B794E048-9191-4245-8166-8D05E39CD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13840-492F-411B-8925-108B4389FCEF}"/>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304730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D6141-3133-4892-9932-35CE6A17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F4BB7-6A3E-4C92-839F-BC21AC276E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D8C7F-7ADB-4F77-85E4-2097DC8C700F}"/>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B1A1143F-C103-4EA1-9154-EA036B4DB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A68E-285D-4ABA-8CBB-93BE741A53D8}"/>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4888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9C4F-A35D-4550-B4E7-5980D6ECC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9AE92-F9B9-4FD1-A66E-2F05880BF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9C992-4D25-4655-A9F9-614F26A96677}"/>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48A1ED0F-48D7-4374-AAF6-80F8A406B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3B3A-4CD6-4D8F-8E86-B31FC96AA00B}"/>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431869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AA13-D747-44E3-BCC4-3D8D9752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4ED-2AC2-43EF-9E50-99643CBC17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384C-568C-4E2B-A50E-61B9368C083B}"/>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945D715C-7941-41DC-814C-57B65A162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4B608-02EC-4F21-93E1-625DE5593CC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37631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9BFF-1823-4468-A15D-56A6363B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CA7E46-FDDB-4503-9D00-ADF994BD6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C7EC0-B0A6-4587-B248-B8D70C1D5050}"/>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421E3217-0707-4BE6-939F-AB9C2DB56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59397-B7D6-4CF7-B12E-D270A2606466}"/>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238957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8AB5-16A6-4004-B3A9-FDD1A1E4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A92F2-F798-43D6-B6AC-2BE0F1BDE7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D4BE1-B6E6-48FD-A75D-9F9EB421D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4624-18E5-402C-A24C-47998A0F64A7}"/>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6" name="Footer Placeholder 5">
            <a:extLst>
              <a:ext uri="{FF2B5EF4-FFF2-40B4-BE49-F238E27FC236}">
                <a16:creationId xmlns:a16="http://schemas.microsoft.com/office/drawing/2014/main" id="{A7D15478-85D0-410C-A030-2CF33E8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28FEF-F2A2-4DE2-997E-076BB9C65F62}"/>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272182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6486-108A-453A-B2AB-6978779CE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54C04-D232-43A0-88B2-C32B92FDA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05FF8D-31DF-4269-BA0D-3E5F2B6585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F3B66-8A47-4473-AB43-2DD56E6DD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26897F-9ADD-4D2E-B68C-3E1B597FE2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EFA-9A79-4CC8-A22A-ABD26BE4A1DD}"/>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8" name="Footer Placeholder 7">
            <a:extLst>
              <a:ext uri="{FF2B5EF4-FFF2-40B4-BE49-F238E27FC236}">
                <a16:creationId xmlns:a16="http://schemas.microsoft.com/office/drawing/2014/main" id="{F0B3125A-40F8-48CD-BC47-40AF748B5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FA56D4-9EF4-4D35-B36A-B3D26B03AC41}"/>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28290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758-FBA2-4F2E-8CBC-6793F2400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B4E2D-FC43-49A9-B742-7D98E72BCE3F}"/>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4" name="Footer Placeholder 3">
            <a:extLst>
              <a:ext uri="{FF2B5EF4-FFF2-40B4-BE49-F238E27FC236}">
                <a16:creationId xmlns:a16="http://schemas.microsoft.com/office/drawing/2014/main" id="{20F29D54-EA3F-465B-AE63-9C19EBB4A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8E8E1-70C7-4551-9ABC-7092B6AF238C}"/>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481521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03767-8CF8-4CD2-84D2-9239146EAF5E}"/>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3" name="Footer Placeholder 2">
            <a:extLst>
              <a:ext uri="{FF2B5EF4-FFF2-40B4-BE49-F238E27FC236}">
                <a16:creationId xmlns:a16="http://schemas.microsoft.com/office/drawing/2014/main" id="{81E14EBB-5134-4BEA-841F-B6A6E7C85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7419E-44FE-4071-8233-CFC41440183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950308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BFFE-D6E8-4523-A0BD-0C7358323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96378-043D-423B-8775-0ABB0501E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9C753-2B9C-4008-96F3-D1C4AB291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2A13C6-15AA-4BAE-8C08-6FA3A827EB5D}"/>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6" name="Footer Placeholder 5">
            <a:extLst>
              <a:ext uri="{FF2B5EF4-FFF2-40B4-BE49-F238E27FC236}">
                <a16:creationId xmlns:a16="http://schemas.microsoft.com/office/drawing/2014/main" id="{E7F98C9D-E22B-4FDD-A9D4-E0E71CB08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E3531-CF11-48B1-938C-0C5A63201AA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876724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AA13-D747-44E3-BCC4-3D8D9752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4ED-2AC2-43EF-9E50-99643CBC17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384C-568C-4E2B-A50E-61B9368C083B}"/>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945D715C-7941-41DC-814C-57B65A162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4B608-02EC-4F21-93E1-625DE5593CC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035590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7849-C396-4CC9-B808-A13789C9E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15ED8-E54D-451D-82BA-2DD35C37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E7A93-4568-413F-AAE6-B9045E67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10A98E-AA36-4975-A92D-FD14F6863E09}"/>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6" name="Footer Placeholder 5">
            <a:extLst>
              <a:ext uri="{FF2B5EF4-FFF2-40B4-BE49-F238E27FC236}">
                <a16:creationId xmlns:a16="http://schemas.microsoft.com/office/drawing/2014/main" id="{2E1066FC-DCE1-488C-8226-C6CE0D3A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5A429-9760-42CB-B7D8-66A39917FC5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0294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5CBC-DD3E-473C-B5A4-C0FC67961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55F44-E87C-412D-B6B7-625E9A90DD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4E7AF-7210-4F52-A8F2-1BDCBB5C00FE}"/>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B794E048-9191-4245-8166-8D05E39CD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13840-492F-411B-8925-108B4389FCEF}"/>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95984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D6141-3133-4892-9932-35CE6A17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F4BB7-6A3E-4C92-839F-BC21AC276E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D8C7F-7ADB-4F77-85E4-2097DC8C700F}"/>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B1A1143F-C103-4EA1-9154-EA036B4DB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A68E-285D-4ABA-8CBB-93BE741A53D8}"/>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063282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1153-B679-4303-86BE-3E7756B1F8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9B425-B7E9-493D-8DC3-22EEB39BF7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426D71-3F21-4E59-B29B-A944E265A472}"/>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5" name="Footer Placeholder 4">
            <a:extLst>
              <a:ext uri="{FF2B5EF4-FFF2-40B4-BE49-F238E27FC236}">
                <a16:creationId xmlns:a16="http://schemas.microsoft.com/office/drawing/2014/main" id="{1AEA0F36-2FFF-4AE1-82E7-B480CF686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1516D-7430-4097-8D65-5CE75CA8CE9D}"/>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3643869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681B-E058-4B43-9B02-7BF3F37F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7DFFA-37C6-4FEC-A62D-ABA1D5E327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08678-4726-4857-98D2-AF1E1B65B0D0}"/>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5" name="Footer Placeholder 4">
            <a:extLst>
              <a:ext uri="{FF2B5EF4-FFF2-40B4-BE49-F238E27FC236}">
                <a16:creationId xmlns:a16="http://schemas.microsoft.com/office/drawing/2014/main" id="{BD2C1E05-A329-48EE-A31E-D75983016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7F4A3-B529-4A9B-993A-FB0DEF0B2263}"/>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2217174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B32F-BD1D-4864-AFDA-BDC26DA246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0C47E5-9B69-4EF0-8898-4EEB4406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623259-7A0A-4629-868A-C94F1B972020}"/>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5" name="Footer Placeholder 4">
            <a:extLst>
              <a:ext uri="{FF2B5EF4-FFF2-40B4-BE49-F238E27FC236}">
                <a16:creationId xmlns:a16="http://schemas.microsoft.com/office/drawing/2014/main" id="{9997E54C-777A-41B9-8D79-72159E6F6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5B3B2-0A95-41B5-9398-9119E0677283}"/>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20356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68A9-7D71-4DB1-87FB-ADF7A7DEB0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90382-B0AD-485F-8414-5B7268B589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3234-2596-441B-B172-9C2C35734DC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DDA0F7-1FB2-4F52-9F23-9164998F97C8}"/>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6" name="Footer Placeholder 5">
            <a:extLst>
              <a:ext uri="{FF2B5EF4-FFF2-40B4-BE49-F238E27FC236}">
                <a16:creationId xmlns:a16="http://schemas.microsoft.com/office/drawing/2014/main" id="{2BDF8AE3-EAA4-4A31-9C41-C827802D8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15689-5507-419D-99C5-C1E598C50936}"/>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376401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9CC9-6268-4D87-8CED-20204E12D1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6C94F-4521-4395-87BA-9FA31DF6C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E77BCF-E953-4CA7-9AE1-6C29C60CD9D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12B8BA-29B4-4233-8965-A63E6D819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E6C171-9D3D-48CB-889C-5A2C5916EE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67C2BA-425D-4F26-A287-3A199A4E2509}"/>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8" name="Footer Placeholder 7">
            <a:extLst>
              <a:ext uri="{FF2B5EF4-FFF2-40B4-BE49-F238E27FC236}">
                <a16:creationId xmlns:a16="http://schemas.microsoft.com/office/drawing/2014/main" id="{0BCCCE19-E2F4-443E-8061-6F101BC856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414C6-62FC-404F-80F6-5AA9E12C4AB9}"/>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68092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FCDC-AD59-4F6E-9920-CACD6E78EB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BE2EEE-96A5-4D0A-99EA-D8FCFE939D9E}"/>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4" name="Footer Placeholder 3">
            <a:extLst>
              <a:ext uri="{FF2B5EF4-FFF2-40B4-BE49-F238E27FC236}">
                <a16:creationId xmlns:a16="http://schemas.microsoft.com/office/drawing/2014/main" id="{1523F5B0-337E-40D2-8247-9FBBFD750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9A1AD1-E5B0-4910-AE3B-AA1FDB4518EE}"/>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87659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230971-4C7E-4916-ACCF-82D060C40BD6}"/>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3" name="Footer Placeholder 2">
            <a:extLst>
              <a:ext uri="{FF2B5EF4-FFF2-40B4-BE49-F238E27FC236}">
                <a16:creationId xmlns:a16="http://schemas.microsoft.com/office/drawing/2014/main" id="{764CBA19-2822-43A6-8D51-9D76767E37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24EA-1A50-42B4-A6BA-FD645A45CD7A}"/>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1003163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9BFF-1823-4468-A15D-56A6363B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CA7E46-FDDB-4503-9D00-ADF994BD6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C7EC0-B0A6-4587-B248-B8D70C1D5050}"/>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421E3217-0707-4BE6-939F-AB9C2DB56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59397-B7D6-4CF7-B12E-D270A2606466}"/>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164114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B2A4-FBA6-470D-B437-82B5DE8DB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9DBC5-5842-40FD-A875-1342E7AB1E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331336-C392-4492-8664-61E3C62E9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C41CBB-D5C6-41F9-A669-8552139ECC85}"/>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6" name="Footer Placeholder 5">
            <a:extLst>
              <a:ext uri="{FF2B5EF4-FFF2-40B4-BE49-F238E27FC236}">
                <a16:creationId xmlns:a16="http://schemas.microsoft.com/office/drawing/2014/main" id="{16939EFE-00A4-4A8B-8B1C-4BCEBE7BF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AF57C-B0B9-437F-A584-D53B9AE729DB}"/>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3217330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C085-F36A-4813-8CD6-57806A074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5D84F-9C0A-4081-B132-F9956DDEF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B40E48-9BC6-4BBD-8F1C-F160EDE4C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841D20-2561-4726-8805-94BD67D89254}"/>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6" name="Footer Placeholder 5">
            <a:extLst>
              <a:ext uri="{FF2B5EF4-FFF2-40B4-BE49-F238E27FC236}">
                <a16:creationId xmlns:a16="http://schemas.microsoft.com/office/drawing/2014/main" id="{BC56734C-F260-4172-95EB-0F68ADCD3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99525-9E8A-44E2-B35E-7694780BE9EB}"/>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1606178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72892-9426-4046-8A23-49C25E93C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C98F6-EA7E-4FF8-85E0-00EA354295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82F0F-2731-4931-8813-036E4B1707C7}"/>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5" name="Footer Placeholder 4">
            <a:extLst>
              <a:ext uri="{FF2B5EF4-FFF2-40B4-BE49-F238E27FC236}">
                <a16:creationId xmlns:a16="http://schemas.microsoft.com/office/drawing/2014/main" id="{794FDBCB-2653-4CEE-BD3F-F5E9DDB55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2AF46-D7E2-4961-9379-4B16F85016B4}"/>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869153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6C8D29-7B0B-4E47-A7DE-1F6F12975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A19834-AA47-4739-81D1-B34E016BF3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DE324-ACFD-4815-97FA-905706C35CB9}"/>
              </a:ext>
            </a:extLst>
          </p:cNvPr>
          <p:cNvSpPr>
            <a:spLocks noGrp="1"/>
          </p:cNvSpPr>
          <p:nvPr>
            <p:ph type="dt" sz="half" idx="10"/>
          </p:nvPr>
        </p:nvSpPr>
        <p:spPr/>
        <p:txBody>
          <a:bodyPr/>
          <a:lstStyle/>
          <a:p>
            <a:fld id="{24606D49-777E-4679-A6FD-B9993EEFB504}" type="datetimeFigureOut">
              <a:rPr lang="en-US" smtClean="0"/>
              <a:t>10/13/2018</a:t>
            </a:fld>
            <a:endParaRPr lang="en-US"/>
          </a:p>
        </p:txBody>
      </p:sp>
      <p:sp>
        <p:nvSpPr>
          <p:cNvPr id="5" name="Footer Placeholder 4">
            <a:extLst>
              <a:ext uri="{FF2B5EF4-FFF2-40B4-BE49-F238E27FC236}">
                <a16:creationId xmlns:a16="http://schemas.microsoft.com/office/drawing/2014/main" id="{F61B920B-BEC7-464A-A355-99A9A8663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B2396-E9DD-4507-B5EA-C3B91E1677CA}"/>
              </a:ext>
            </a:extLst>
          </p:cNvPr>
          <p:cNvSpPr>
            <a:spLocks noGrp="1"/>
          </p:cNvSpPr>
          <p:nvPr>
            <p:ph type="sldNum" sz="quarter" idx="12"/>
          </p:nvPr>
        </p:nvSpPr>
        <p:spPr/>
        <p:txBody>
          <a:bodyPr/>
          <a:lstStyle/>
          <a:p>
            <a:fld id="{2BC05BBA-E165-48B9-BADD-1921A39001E4}" type="slidenum">
              <a:rPr lang="en-US" smtClean="0"/>
              <a:t>‹#›</a:t>
            </a:fld>
            <a:endParaRPr lang="en-US"/>
          </a:p>
        </p:txBody>
      </p:sp>
    </p:spTree>
    <p:extLst>
      <p:ext uri="{BB962C8B-B14F-4D97-AF65-F5344CB8AC3E}">
        <p14:creationId xmlns:p14="http://schemas.microsoft.com/office/powerpoint/2010/main" val="1491856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8AB5-16A6-4004-B3A9-FDD1A1E4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A92F2-F798-43D6-B6AC-2BE0F1BDE7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D4BE1-B6E6-48FD-A75D-9F9EB421D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4624-18E5-402C-A24C-47998A0F64A7}"/>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6" name="Footer Placeholder 5">
            <a:extLst>
              <a:ext uri="{FF2B5EF4-FFF2-40B4-BE49-F238E27FC236}">
                <a16:creationId xmlns:a16="http://schemas.microsoft.com/office/drawing/2014/main" id="{A7D15478-85D0-410C-A030-2CF33E8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28FEF-F2A2-4DE2-997E-076BB9C65F62}"/>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694115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6486-108A-453A-B2AB-6978779CE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54C04-D232-43A0-88B2-C32B92FDA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05FF8D-31DF-4269-BA0D-3E5F2B6585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F3B66-8A47-4473-AB43-2DD56E6DD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26897F-9ADD-4D2E-B68C-3E1B597FE2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EFA-9A79-4CC8-A22A-ABD26BE4A1DD}"/>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8" name="Footer Placeholder 7">
            <a:extLst>
              <a:ext uri="{FF2B5EF4-FFF2-40B4-BE49-F238E27FC236}">
                <a16:creationId xmlns:a16="http://schemas.microsoft.com/office/drawing/2014/main" id="{F0B3125A-40F8-48CD-BC47-40AF748B5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FA56D4-9EF4-4D35-B36A-B3D26B03AC41}"/>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157269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758-FBA2-4F2E-8CBC-6793F2400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B4E2D-FC43-49A9-B742-7D98E72BCE3F}"/>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4" name="Footer Placeholder 3">
            <a:extLst>
              <a:ext uri="{FF2B5EF4-FFF2-40B4-BE49-F238E27FC236}">
                <a16:creationId xmlns:a16="http://schemas.microsoft.com/office/drawing/2014/main" id="{20F29D54-EA3F-465B-AE63-9C19EBB4A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8E8E1-70C7-4551-9ABC-7092B6AF238C}"/>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965377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03767-8CF8-4CD2-84D2-9239146EAF5E}"/>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3" name="Footer Placeholder 2">
            <a:extLst>
              <a:ext uri="{FF2B5EF4-FFF2-40B4-BE49-F238E27FC236}">
                <a16:creationId xmlns:a16="http://schemas.microsoft.com/office/drawing/2014/main" id="{81E14EBB-5134-4BEA-841F-B6A6E7C85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7419E-44FE-4071-8233-CFC41440183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563393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BFFE-D6E8-4523-A0BD-0C7358323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96378-043D-423B-8775-0ABB0501E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9C753-2B9C-4008-96F3-D1C4AB291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2A13C6-15AA-4BAE-8C08-6FA3A827EB5D}"/>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6" name="Footer Placeholder 5">
            <a:extLst>
              <a:ext uri="{FF2B5EF4-FFF2-40B4-BE49-F238E27FC236}">
                <a16:creationId xmlns:a16="http://schemas.microsoft.com/office/drawing/2014/main" id="{E7F98C9D-E22B-4FDD-A9D4-E0E71CB08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E3531-CF11-48B1-938C-0C5A63201AA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035218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7849-C396-4CC9-B808-A13789C9E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15ED8-E54D-451D-82BA-2DD35C37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E7A93-4568-413F-AAE6-B9045E67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10A98E-AA36-4975-A92D-FD14F6863E09}"/>
              </a:ext>
            </a:extLst>
          </p:cNvPr>
          <p:cNvSpPr>
            <a:spLocks noGrp="1"/>
          </p:cNvSpPr>
          <p:nvPr>
            <p:ph type="dt" sz="half" idx="10"/>
          </p:nvPr>
        </p:nvSpPr>
        <p:spPr/>
        <p:txBody>
          <a:bodyPr/>
          <a:lstStyle/>
          <a:p>
            <a:fld id="{B609BC61-19C9-41A4-89E2-CD1D5B3142C0}" type="datetimeFigureOut">
              <a:rPr lang="en-US" smtClean="0"/>
              <a:t>10/13/2018</a:t>
            </a:fld>
            <a:endParaRPr lang="en-US"/>
          </a:p>
        </p:txBody>
      </p:sp>
      <p:sp>
        <p:nvSpPr>
          <p:cNvPr id="6" name="Footer Placeholder 5">
            <a:extLst>
              <a:ext uri="{FF2B5EF4-FFF2-40B4-BE49-F238E27FC236}">
                <a16:creationId xmlns:a16="http://schemas.microsoft.com/office/drawing/2014/main" id="{2E1066FC-DCE1-488C-8226-C6CE0D3A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5A429-9760-42CB-B7D8-66A39917FC5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30172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07E8B-5F40-46B1-AF50-9BBDF7DD6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66DA9-BA62-4836-B5E1-9956D41ED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82E74-E7A6-42CD-A280-A9E9F6C8E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629CB65B-848D-4F9F-95DD-CCC57CCCF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0C9CA-5366-4D16-9C5C-6EFBF3F8C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3515-3488-4DB9-AD84-788E4056943F}" type="slidenum">
              <a:rPr lang="en-US" smtClean="0"/>
              <a:t>‹#›</a:t>
            </a:fld>
            <a:endParaRPr lang="en-US"/>
          </a:p>
        </p:txBody>
      </p:sp>
    </p:spTree>
    <p:extLst>
      <p:ext uri="{BB962C8B-B14F-4D97-AF65-F5344CB8AC3E}">
        <p14:creationId xmlns:p14="http://schemas.microsoft.com/office/powerpoint/2010/main" val="5734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07E8B-5F40-46B1-AF50-9BBDF7DD6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66DA9-BA62-4836-B5E1-9956D41ED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82E74-E7A6-42CD-A280-A9E9F6C8E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9BC61-19C9-41A4-89E2-CD1D5B3142C0}" type="datetimeFigureOut">
              <a:rPr lang="en-US" smtClean="0"/>
              <a:t>10/13/2018</a:t>
            </a:fld>
            <a:endParaRPr lang="en-US"/>
          </a:p>
        </p:txBody>
      </p:sp>
      <p:sp>
        <p:nvSpPr>
          <p:cNvPr id="5" name="Footer Placeholder 4">
            <a:extLst>
              <a:ext uri="{FF2B5EF4-FFF2-40B4-BE49-F238E27FC236}">
                <a16:creationId xmlns:a16="http://schemas.microsoft.com/office/drawing/2014/main" id="{629CB65B-848D-4F9F-95DD-CCC57CCCF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0C9CA-5366-4D16-9C5C-6EFBF3F8C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3515-3488-4DB9-AD84-788E4056943F}" type="slidenum">
              <a:rPr lang="en-US" smtClean="0"/>
              <a:t>‹#›</a:t>
            </a:fld>
            <a:endParaRPr lang="en-US"/>
          </a:p>
        </p:txBody>
      </p:sp>
    </p:spTree>
    <p:extLst>
      <p:ext uri="{BB962C8B-B14F-4D97-AF65-F5344CB8AC3E}">
        <p14:creationId xmlns:p14="http://schemas.microsoft.com/office/powerpoint/2010/main" val="466681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165B0-AFD1-4BA7-93B4-75D02B44AD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0459E7-26A4-42B2-A650-FE1F6F793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79077-BD5B-4916-9F40-8245BF12D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06D49-777E-4679-A6FD-B9993EEFB504}" type="datetimeFigureOut">
              <a:rPr lang="en-US" smtClean="0"/>
              <a:t>10/13/2018</a:t>
            </a:fld>
            <a:endParaRPr lang="en-US"/>
          </a:p>
        </p:txBody>
      </p:sp>
      <p:sp>
        <p:nvSpPr>
          <p:cNvPr id="5" name="Footer Placeholder 4">
            <a:extLst>
              <a:ext uri="{FF2B5EF4-FFF2-40B4-BE49-F238E27FC236}">
                <a16:creationId xmlns:a16="http://schemas.microsoft.com/office/drawing/2014/main" id="{C2BDD5ED-B92D-43A6-BC28-534695FE1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C4C9BB-FC50-4F42-9D60-10654A530A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05BBA-E165-48B9-BADD-1921A39001E4}" type="slidenum">
              <a:rPr lang="en-US" smtClean="0"/>
              <a:t>‹#›</a:t>
            </a:fld>
            <a:endParaRPr lang="en-US"/>
          </a:p>
        </p:txBody>
      </p:sp>
    </p:spTree>
    <p:extLst>
      <p:ext uri="{BB962C8B-B14F-4D97-AF65-F5344CB8AC3E}">
        <p14:creationId xmlns:p14="http://schemas.microsoft.com/office/powerpoint/2010/main" val="27480950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8.png"/><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hyperlink" Target="https://www.studyblue.com/notes/note/n/chapter-13-viruses-viroids-prions/deck/12811233" TargetMode="External"/><Relationship Id="rId2" Type="http://schemas.openxmlformats.org/officeDocument/2006/relationships/image" Target="../media/image106.jpg"/><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3" Type="http://schemas.openxmlformats.org/officeDocument/2006/relationships/hyperlink" Target="http://nexusacademicpublishers.com/table_contents_detail/4/219/html/#Tiwari2014" TargetMode="External"/><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3" Type="http://schemas.openxmlformats.org/officeDocument/2006/relationships/hyperlink" Target="https://courses.lumenlearning.com/microbiology/chapter/the-viral-life-cycle/" TargetMode="External"/><Relationship Id="rId2" Type="http://schemas.openxmlformats.org/officeDocument/2006/relationships/image" Target="../media/image125.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hyperlink" Target="https://courses.lumenlearning.com/microbiology/chapter/the-viral-life-cycle/" TargetMode="External"/><Relationship Id="rId2" Type="http://schemas.openxmlformats.org/officeDocument/2006/relationships/image" Target="../media/image125.jp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hyperlink" Target="https://safesymptoms.com/how-do-viruses-reproduce/lysogenic/" TargetMode="External"/><Relationship Id="rId2" Type="http://schemas.openxmlformats.org/officeDocument/2006/relationships/image" Target="../media/image127.jpg"/><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3" Type="http://schemas.openxmlformats.org/officeDocument/2006/relationships/hyperlink" Target="https://safesymptoms.com/how-do-viruses-reproduce/lysogenic/" TargetMode="External"/><Relationship Id="rId2" Type="http://schemas.openxmlformats.org/officeDocument/2006/relationships/image" Target="../media/image127.jpg"/><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8.png"/><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3" Type="http://schemas.openxmlformats.org/officeDocument/2006/relationships/hyperlink" Target="https://www.studyblue.com/notes/note/n/chapter-13-viruses-viroids-prions/deck/12811233" TargetMode="External"/><Relationship Id="rId2" Type="http://schemas.openxmlformats.org/officeDocument/2006/relationships/image" Target="../media/image106.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svg"/></Relationships>
</file>

<file path=ppt/slides/_rels/slide20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2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20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philschatz.com/biology-book/contents/m44403.html" TargetMode="External"/><Relationship Id="rId2" Type="http://schemas.openxmlformats.org/officeDocument/2006/relationships/image" Target="../media/image18.png&amp;ehk=f4fXx9AaBuXmEaIJ6LrAog&amp;r=0&amp;pid=OfficeInsert"/><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2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21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219.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nexusacademicpublishers.com/table_contents_detail/4/219/html/#Tiwari2014" TargetMode="External"/><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221.xml.rels><?xml version="1.0" encoding="UTF-8" standalone="yes"?>
<Relationships xmlns="http://schemas.openxmlformats.org/package/2006/relationships"><Relationship Id="rId3" Type="http://schemas.openxmlformats.org/officeDocument/2006/relationships/hyperlink" Target="https://courses.lumenlearning.com/microbiology/chapter/the-viral-life-cycle/" TargetMode="External"/><Relationship Id="rId2" Type="http://schemas.openxmlformats.org/officeDocument/2006/relationships/image" Target="../media/image125.jpg"/><Relationship Id="rId1" Type="http://schemas.openxmlformats.org/officeDocument/2006/relationships/slideLayout" Target="../slideLayouts/slideLayout24.xml"/></Relationships>
</file>

<file path=ppt/slides/_rels/slide222.xml.rels><?xml version="1.0" encoding="UTF-8" standalone="yes"?>
<Relationships xmlns="http://schemas.openxmlformats.org/package/2006/relationships"><Relationship Id="rId3" Type="http://schemas.openxmlformats.org/officeDocument/2006/relationships/hyperlink" Target="https://courses.lumenlearning.com/microbiology/chapter/the-viral-life-cycle/" TargetMode="External"/><Relationship Id="rId2" Type="http://schemas.openxmlformats.org/officeDocument/2006/relationships/image" Target="../media/image125.jpg"/><Relationship Id="rId1" Type="http://schemas.openxmlformats.org/officeDocument/2006/relationships/slideLayout" Target="../slideLayouts/slideLayout24.xml"/></Relationships>
</file>

<file path=ppt/slides/_rels/slide223.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4.xml"/></Relationships>
</file>

<file path=ppt/slides/_rels/slide224.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4.xml"/></Relationships>
</file>

<file path=ppt/slides/_rels/slide225.xml.rels><?xml version="1.0" encoding="UTF-8" standalone="yes"?>
<Relationships xmlns="http://schemas.openxmlformats.org/package/2006/relationships"><Relationship Id="rId3" Type="http://schemas.openxmlformats.org/officeDocument/2006/relationships/hyperlink" Target="https://safesymptoms.com/how-do-viruses-reproduce/lysogenic/" TargetMode="External"/><Relationship Id="rId2" Type="http://schemas.openxmlformats.org/officeDocument/2006/relationships/image" Target="../media/image127.jpg"/><Relationship Id="rId1" Type="http://schemas.openxmlformats.org/officeDocument/2006/relationships/slideLayout" Target="../slideLayouts/slideLayout24.xml"/></Relationships>
</file>

<file path=ppt/slides/_rels/slide226.xml.rels><?xml version="1.0" encoding="UTF-8" standalone="yes"?>
<Relationships xmlns="http://schemas.openxmlformats.org/package/2006/relationships"><Relationship Id="rId3" Type="http://schemas.openxmlformats.org/officeDocument/2006/relationships/hyperlink" Target="https://safesymptoms.com/how-do-viruses-reproduce/lysogenic/" TargetMode="External"/><Relationship Id="rId2" Type="http://schemas.openxmlformats.org/officeDocument/2006/relationships/image" Target="../media/image127.jpg"/><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22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Semiconservative_replication"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4.xml"/></Relationships>
</file>

<file path=ppt/slides/_rels/slide23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4.xml"/></Relationships>
</file>

<file path=ppt/slides/_rels/slide2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4.xml"/></Relationships>
</file>

<file path=ppt/slides/_rels/slide2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2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2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4.xml"/></Relationships>
</file>

<file path=ppt/slides/_rels/slide239.xml.rels><?xml version="1.0" encoding="UTF-8" standalone="yes"?>
<Relationships xmlns="http://schemas.openxmlformats.org/package/2006/relationships"><Relationship Id="rId2" Type="http://schemas.openxmlformats.org/officeDocument/2006/relationships/image" Target="../media/image139.tif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Semiconservative_replication"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0.xml.rels><?xml version="1.0" encoding="UTF-8" standalone="yes"?>
<Relationships xmlns="http://schemas.openxmlformats.org/package/2006/relationships"><Relationship Id="rId3" Type="http://schemas.openxmlformats.org/officeDocument/2006/relationships/hyperlink" Target="http://www.thedevinewrite.com/2014/01/six-things-you-might-not-know-about.html" TargetMode="External"/><Relationship Id="rId2" Type="http://schemas.openxmlformats.org/officeDocument/2006/relationships/image" Target="../media/image140.jpeg"/><Relationship Id="rId1" Type="http://schemas.openxmlformats.org/officeDocument/2006/relationships/slideLayout" Target="../slideLayouts/slideLayout13.xml"/><Relationship Id="rId4" Type="http://schemas.openxmlformats.org/officeDocument/2006/relationships/hyperlink" Target="https://creativecommons.org/licenses/by-nc-nd/4.0/" TargetMode="External"/></Relationships>
</file>

<file path=ppt/slides/_rels/slide24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3" Type="http://schemas.openxmlformats.org/officeDocument/2006/relationships/hyperlink" Target="http://purpledragon42-stock.deviantart.com/art/Lined-Paper-1-316777268" TargetMode="External"/><Relationship Id="rId2" Type="http://schemas.openxmlformats.org/officeDocument/2006/relationships/image" Target="../media/image146.png"/><Relationship Id="rId1" Type="http://schemas.openxmlformats.org/officeDocument/2006/relationships/slideLayout" Target="../slideLayouts/slideLayout13.xml"/><Relationship Id="rId4" Type="http://schemas.openxmlformats.org/officeDocument/2006/relationships/image" Target="../media/image147.png"/></Relationships>
</file>

<file path=ppt/slides/_rels/slide2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3" Type="http://schemas.openxmlformats.org/officeDocument/2006/relationships/hyperlink" Target="http://bio.libretexts.org/TextMaps/Map:_Microbiology_(Kaiser)/Unit_2:_Bacterial_Genetics_and_the_Chemical_Control_of_Bacteria/3:_Bacterial_Genetics/3.1:_Horizontal_Gene_Transfer_in_Bacteria" TargetMode="External"/><Relationship Id="rId2" Type="http://schemas.openxmlformats.org/officeDocument/2006/relationships/image" Target="../media/image153.jp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5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customXml" Target="../ink/ink1.xml"/><Relationship Id="rId1" Type="http://schemas.openxmlformats.org/officeDocument/2006/relationships/slideLayout" Target="../slideLayouts/slideLayout13.xml"/><Relationship Id="rId6" Type="http://schemas.openxmlformats.org/officeDocument/2006/relationships/image" Target="../media/image44.JPG"/><Relationship Id="rId5" Type="http://schemas.openxmlformats.org/officeDocument/2006/relationships/image" Target="../media/image29.png"/><Relationship Id="rId4" Type="http://schemas.openxmlformats.org/officeDocument/2006/relationships/customXml" Target="../ink/ink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0.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hyperlink" Target="http://openclipart.org/detail/27551"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JP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customXml" Target="../ink/ink5.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customXml" Target="../ink/ink7.xml"/><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customXml" Target="../ink/ink9.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customXml" Target="../ink/ink11.xml"/><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researchguides.library.vanderbilt.edu/c.php?g=69346&amp;p=817080" TargetMode="External"/><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customXml" Target="../ink/ink13.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3.xml"/><Relationship Id="rId4" Type="http://schemas.microsoft.com/office/2007/relationships/hdphoto" Target="../media/hdphoto3.wdp"/></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gif"/><Relationship Id="rId1" Type="http://schemas.openxmlformats.org/officeDocument/2006/relationships/slideLayout" Target="../slideLayouts/slideLayout13.xml"/><Relationship Id="rId4" Type="http://schemas.openxmlformats.org/officeDocument/2006/relationships/hyperlink" Target="https://openclipart.org/detail/214212/scissors-coloured"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customXml" Target="../ink/ink14.xml"/><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410.png"/></Relationships>
</file>

<file path=ppt/slides/_rels/slide89.xml.rels><?xml version="1.0" encoding="UTF-8" standalone="yes"?>
<Relationships xmlns="http://schemas.openxmlformats.org/package/2006/relationships"><Relationship Id="rId2" Type="http://schemas.openxmlformats.org/officeDocument/2006/relationships/customXml" Target="../ink/ink15.xml"/><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410.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customXml" Target="../ink/ink16.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410.png"/></Relationships>
</file>

<file path=ppt/slides/_rels/slide92.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410.png"/></Relationships>
</file>

<file path=ppt/slides/_rels/slide93.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410.png"/></Relationships>
</file>

<file path=ppt/slides/_rels/slide94.xml.rels><?xml version="1.0" encoding="UTF-8" standalone="yes"?>
<Relationships xmlns="http://schemas.openxmlformats.org/package/2006/relationships"><Relationship Id="rId2" Type="http://schemas.openxmlformats.org/officeDocument/2006/relationships/customXml" Target="../ink/ink19.xml"/><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410.png"/></Relationships>
</file>

<file path=ppt/slides/_rels/slide95.xml.rels><?xml version="1.0" encoding="UTF-8" standalone="yes"?>
<Relationships xmlns="http://schemas.openxmlformats.org/package/2006/relationships"><Relationship Id="rId2" Type="http://schemas.openxmlformats.org/officeDocument/2006/relationships/customXml" Target="../ink/ink20.xml"/><Relationship Id="rId1" Type="http://schemas.openxmlformats.org/officeDocument/2006/relationships/slideLayout" Target="../slideLayouts/slideLayout13.xml"/><Relationship Id="rId5" Type="http://schemas.openxmlformats.org/officeDocument/2006/relationships/image" Target="../media/image71.jpeg"/><Relationship Id="rId4" Type="http://schemas.openxmlformats.org/officeDocument/2006/relationships/image" Target="../media/image410.png"/></Relationships>
</file>

<file path=ppt/slides/_rels/slide96.xml.rels><?xml version="1.0" encoding="UTF-8" standalone="yes"?>
<Relationships xmlns="http://schemas.openxmlformats.org/package/2006/relationships"><Relationship Id="rId7" Type="http://schemas.openxmlformats.org/officeDocument/2006/relationships/image" Target="../media/image68.png"/><Relationship Id="rId2" Type="http://schemas.openxmlformats.org/officeDocument/2006/relationships/customXml" Target="../ink/ink21.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customXml" Target="../ink/ink22.xml"/><Relationship Id="rId4" Type="http://schemas.openxmlformats.org/officeDocument/2006/relationships/image" Target="../media/image41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 wearing a blue shirt&#10;&#10;Description generated with high confidence">
            <a:extLst>
              <a:ext uri="{FF2B5EF4-FFF2-40B4-BE49-F238E27FC236}">
                <a16:creationId xmlns:a16="http://schemas.microsoft.com/office/drawing/2014/main" id="{0CDF88B2-07CF-49AA-87AC-4511348D5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4" y="176269"/>
            <a:ext cx="12146586" cy="6543441"/>
          </a:xfrm>
          <a:prstGeom prst="rect">
            <a:avLst/>
          </a:prstGeom>
          <a:ln w="76200">
            <a:solidFill>
              <a:srgbClr val="00B0F0"/>
            </a:solidFill>
          </a:ln>
        </p:spPr>
      </p:pic>
      <p:sp>
        <p:nvSpPr>
          <p:cNvPr id="2" name="Title 1">
            <a:extLst>
              <a:ext uri="{FF2B5EF4-FFF2-40B4-BE49-F238E27FC236}">
                <a16:creationId xmlns:a16="http://schemas.microsoft.com/office/drawing/2014/main" id="{7AB6015B-2B7A-47FC-9757-3A3A5CAED85D}"/>
              </a:ext>
            </a:extLst>
          </p:cNvPr>
          <p:cNvSpPr>
            <a:spLocks noGrp="1"/>
          </p:cNvSpPr>
          <p:nvPr>
            <p:ph type="title"/>
          </p:nvPr>
        </p:nvSpPr>
        <p:spPr>
          <a:xfrm>
            <a:off x="838200" y="1156771"/>
            <a:ext cx="10515600" cy="3294043"/>
          </a:xfrm>
        </p:spPr>
        <p:txBody>
          <a:bodyPr>
            <a:prstTxWarp prst="textArchUp">
              <a:avLst/>
            </a:prstTxWarp>
            <a:normAutofit/>
          </a:bodyPr>
          <a:lstStyle/>
          <a:p>
            <a:pPr algn="ctr"/>
            <a:r>
              <a:rPr lang="en-US" sz="21500" spc="600" dirty="0">
                <a:ln w="0"/>
                <a:solidFill>
                  <a:srgbClr val="C27AD8"/>
                </a:solidFill>
                <a:effectLst>
                  <a:reflection blurRad="6350" stA="53000" endA="300" endPos="35500" dir="5400000" sy="-90000" algn="bl" rotWithShape="0"/>
                </a:effectLst>
                <a:latin typeface="Ravie" panose="04040805050809020602" pitchFamily="82" charset="0"/>
              </a:rPr>
              <a:t>Microbial Genetics</a:t>
            </a:r>
          </a:p>
        </p:txBody>
      </p:sp>
      <p:pic>
        <p:nvPicPr>
          <p:cNvPr id="5" name="Content Placeholder 4" descr="A picture containing clipart&#10;&#10;Description generated with high confidence">
            <a:extLst>
              <a:ext uri="{FF2B5EF4-FFF2-40B4-BE49-F238E27FC236}">
                <a16:creationId xmlns:a16="http://schemas.microsoft.com/office/drawing/2014/main" id="{2F404CE4-DCE2-4FD5-9585-696447D28582}"/>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7556" b="70222" l="7000" r="91000">
                        <a14:foregroundMark x1="7333" y1="43556" x2="12667" y2="44000"/>
                        <a14:foregroundMark x1="18000" y1="28444" x2="27000" y2="40000"/>
                        <a14:foregroundMark x1="27000" y1="40000" x2="27333" y2="41333"/>
                        <a14:foregroundMark x1="20000" y1="31556" x2="19667" y2="45333"/>
                        <a14:foregroundMark x1="19667" y1="45333" x2="25000" y2="46667"/>
                        <a14:foregroundMark x1="18667" y1="33333" x2="13333" y2="42667"/>
                        <a14:foregroundMark x1="31000" y1="31111" x2="46667" y2="37778"/>
                        <a14:foregroundMark x1="39000" y1="28000" x2="48667" y2="34667"/>
                        <a14:foregroundMark x1="48667" y1="34667" x2="49000" y2="35111"/>
                        <a14:foregroundMark x1="39000" y1="24000" x2="41333" y2="32000"/>
                        <a14:foregroundMark x1="50000" y1="32889" x2="70667" y2="35111"/>
                        <a14:foregroundMark x1="66000" y1="24889" x2="77333" y2="33333"/>
                        <a14:foregroundMark x1="77333" y1="33333" x2="78667" y2="35111"/>
                        <a14:foregroundMark x1="69000" y1="24000" x2="61667" y2="28889"/>
                        <a14:foregroundMark x1="57333" y1="24444" x2="67000" y2="33333"/>
                        <a14:foregroundMark x1="67000" y1="33333" x2="67333" y2="33333"/>
                        <a14:foregroundMark x1="75667" y1="20444" x2="84667" y2="24000"/>
                        <a14:foregroundMark x1="91000" y1="37778" x2="77333" y2="37333"/>
                        <a14:foregroundMark x1="82667" y1="31111" x2="85000" y2="38222"/>
                        <a14:foregroundMark x1="82667" y1="42222" x2="81667" y2="49778"/>
                        <a14:foregroundMark x1="73000" y1="50667" x2="62667" y2="58222"/>
                        <a14:foregroundMark x1="36333" y1="41333" x2="45333" y2="45333"/>
                        <a14:foregroundMark x1="71000" y1="12000" x2="71000" y2="12000"/>
                        <a14:foregroundMark x1="69667" y1="12444" x2="69667" y2="12444"/>
                        <a14:foregroundMark x1="31333" y1="13778" x2="31333" y2="13778"/>
                        <a14:foregroundMark x1="28333" y1="13778" x2="28333" y2="13778"/>
                        <a14:foregroundMark x1="28000" y1="13778" x2="28000" y2="13778"/>
                        <a14:foregroundMark x1="27333" y1="70222" x2="27333" y2="70222"/>
                        <a14:foregroundMark x1="66333" y1="66667" x2="66333" y2="66667"/>
                      </a14:backgroundRemoval>
                    </a14:imgEffect>
                  </a14:imgLayer>
                </a14:imgProps>
              </a:ext>
              <a:ext uri="{28A0092B-C50C-407E-A947-70E740481C1C}">
                <a14:useLocalDpi xmlns:a14="http://schemas.microsoft.com/office/drawing/2010/main" val="0"/>
              </a:ext>
            </a:extLst>
          </a:blip>
          <a:srcRect b="21790"/>
          <a:stretch/>
        </p:blipFill>
        <p:spPr>
          <a:xfrm>
            <a:off x="2470998" y="1586429"/>
            <a:ext cx="7458490" cy="4374959"/>
          </a:xfrm>
        </p:spPr>
      </p:pic>
    </p:spTree>
    <p:extLst>
      <p:ext uri="{BB962C8B-B14F-4D97-AF65-F5344CB8AC3E}">
        <p14:creationId xmlns:p14="http://schemas.microsoft.com/office/powerpoint/2010/main" val="60433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5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vector graphics&#10;&#10;Description generated with high confidence">
            <a:extLst>
              <a:ext uri="{FF2B5EF4-FFF2-40B4-BE49-F238E27FC236}">
                <a16:creationId xmlns:a16="http://schemas.microsoft.com/office/drawing/2014/main" id="{CAA0A4EF-4237-424F-B3F6-7EEF7C6887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95" r="61276"/>
          <a:stretch/>
        </p:blipFill>
        <p:spPr>
          <a:xfrm rot="5400000">
            <a:off x="7105388" y="-727976"/>
            <a:ext cx="2522222" cy="5791729"/>
          </a:xfrm>
          <a:prstGeom prst="rect">
            <a:avLst/>
          </a:prstGeom>
        </p:spPr>
      </p:pic>
      <p:pic>
        <p:nvPicPr>
          <p:cNvPr id="8" name="Content Placeholder 3" descr="A picture containing vector graphics&#10;&#10;Description generated with high confidence">
            <a:extLst>
              <a:ext uri="{FF2B5EF4-FFF2-40B4-BE49-F238E27FC236}">
                <a16:creationId xmlns:a16="http://schemas.microsoft.com/office/drawing/2014/main" id="{668E3122-1DEF-47EE-B28E-BD7698D50112}"/>
              </a:ext>
            </a:extLst>
          </p:cNvPr>
          <p:cNvPicPr>
            <a:picLocks noChangeAspect="1"/>
          </p:cNvPicPr>
          <p:nvPr/>
        </p:nvPicPr>
        <p:blipFill rotWithShape="1">
          <a:blip r:embed="rId2">
            <a:extLst>
              <a:ext uri="{28A0092B-C50C-407E-A947-70E740481C1C}">
                <a14:useLocalDpi xmlns:a14="http://schemas.microsoft.com/office/drawing/2010/main" val="0"/>
              </a:ext>
            </a:extLst>
          </a:blip>
          <a:srcRect l="41013" t="18068" r="42287" b="18274"/>
          <a:stretch/>
        </p:blipFill>
        <p:spPr>
          <a:xfrm rot="5400000">
            <a:off x="7210217" y="1659472"/>
            <a:ext cx="2465491" cy="5638800"/>
          </a:xfrm>
          <a:prstGeom prst="rect">
            <a:avLst/>
          </a:prstGeom>
        </p:spPr>
      </p:pic>
      <p:sp>
        <p:nvSpPr>
          <p:cNvPr id="9" name="Title 1">
            <a:extLst>
              <a:ext uri="{FF2B5EF4-FFF2-40B4-BE49-F238E27FC236}">
                <a16:creationId xmlns:a16="http://schemas.microsoft.com/office/drawing/2014/main" id="{769C15EA-7865-4531-8F59-978FD8D9089A}"/>
              </a:ext>
            </a:extLst>
          </p:cNvPr>
          <p:cNvSpPr>
            <a:spLocks noGrp="1"/>
          </p:cNvSpPr>
          <p:nvPr>
            <p:ph type="title"/>
          </p:nvPr>
        </p:nvSpPr>
        <p:spPr>
          <a:xfrm>
            <a:off x="508067" y="640928"/>
            <a:ext cx="5168403" cy="2694941"/>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lgn="ctr"/>
            <a:r>
              <a:rPr lang="en-US" sz="6000" dirty="0">
                <a:solidFill>
                  <a:schemeClr val="accent5">
                    <a:lumMod val="75000"/>
                  </a:schemeClr>
                </a:solidFill>
                <a:latin typeface="Ravie" panose="04040805050809020602" pitchFamily="82" charset="0"/>
              </a:rPr>
              <a:t>DNA is Double-Stranded</a:t>
            </a:r>
            <a:endParaRPr lang="en-US" sz="6000" dirty="0">
              <a:latin typeface="Ravie" panose="04040805050809020602" pitchFamily="82" charset="0"/>
            </a:endParaRPr>
          </a:p>
        </p:txBody>
      </p:sp>
      <p:sp>
        <p:nvSpPr>
          <p:cNvPr id="5" name="Rectangle 4">
            <a:extLst>
              <a:ext uri="{FF2B5EF4-FFF2-40B4-BE49-F238E27FC236}">
                <a16:creationId xmlns:a16="http://schemas.microsoft.com/office/drawing/2014/main" id="{7E2409C6-2C5E-41D6-93ED-CA8EDBE76535}"/>
              </a:ext>
            </a:extLst>
          </p:cNvPr>
          <p:cNvSpPr/>
          <p:nvPr/>
        </p:nvSpPr>
        <p:spPr>
          <a:xfrm>
            <a:off x="6129095" y="1476287"/>
            <a:ext cx="4186637" cy="1200329"/>
          </a:xfrm>
          <a:prstGeom prst="rect">
            <a:avLst/>
          </a:prstGeom>
        </p:spPr>
        <p:txBody>
          <a:bodyPr wrap="square">
            <a:spAutoFit/>
          </a:bodyPr>
          <a:lstStyle/>
          <a:p>
            <a:pPr algn="ctr"/>
            <a:r>
              <a:rPr lang="en-US" sz="72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latin typeface="Ravie" panose="04040805050809020602" pitchFamily="82" charset="0"/>
              </a:rPr>
              <a:t>DNA</a:t>
            </a:r>
            <a:endParaRPr lang="en-US" sz="72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endParaRPr>
          </a:p>
        </p:txBody>
      </p:sp>
      <p:sp>
        <p:nvSpPr>
          <p:cNvPr id="11" name="Rectangle 10">
            <a:extLst>
              <a:ext uri="{FF2B5EF4-FFF2-40B4-BE49-F238E27FC236}">
                <a16:creationId xmlns:a16="http://schemas.microsoft.com/office/drawing/2014/main" id="{806A6FC1-6A17-4BC9-BE2C-447249F722E8}"/>
              </a:ext>
            </a:extLst>
          </p:cNvPr>
          <p:cNvSpPr/>
          <p:nvPr/>
        </p:nvSpPr>
        <p:spPr>
          <a:xfrm>
            <a:off x="6260986" y="4181384"/>
            <a:ext cx="4186637" cy="1200329"/>
          </a:xfrm>
          <a:prstGeom prst="rect">
            <a:avLst/>
          </a:prstGeom>
        </p:spPr>
        <p:txBody>
          <a:bodyPr wrap="square">
            <a:spAutoFit/>
          </a:bodyPr>
          <a:lstStyle/>
          <a:p>
            <a:pPr algn="ctr"/>
            <a:r>
              <a:rPr lang="en-US" sz="72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latin typeface="Ravie" panose="04040805050809020602" pitchFamily="82" charset="0"/>
              </a:rPr>
              <a:t>RNA</a:t>
            </a:r>
            <a:endParaRPr lang="en-US" sz="72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endParaRPr>
          </a:p>
        </p:txBody>
      </p:sp>
      <p:sp>
        <p:nvSpPr>
          <p:cNvPr id="10" name="Title 1">
            <a:extLst>
              <a:ext uri="{FF2B5EF4-FFF2-40B4-BE49-F238E27FC236}">
                <a16:creationId xmlns:a16="http://schemas.microsoft.com/office/drawing/2014/main" id="{21A1204D-4D64-4109-88F7-822BB0F30A6E}"/>
              </a:ext>
            </a:extLst>
          </p:cNvPr>
          <p:cNvSpPr txBox="1">
            <a:spLocks/>
          </p:cNvSpPr>
          <p:nvPr/>
        </p:nvSpPr>
        <p:spPr>
          <a:xfrm>
            <a:off x="508067" y="3496737"/>
            <a:ext cx="5168403" cy="2694941"/>
          </a:xfrm>
          <a:prstGeom prst="rect">
            <a:avLst/>
          </a:prstGeom>
          <a:solidFill>
            <a:schemeClr val="accent2">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b="0" i="0" u="none"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000" dirty="0">
                <a:solidFill>
                  <a:schemeClr val="accent5">
                    <a:lumMod val="75000"/>
                  </a:schemeClr>
                </a:solidFill>
                <a:latin typeface="Ravie" panose="04040805050809020602" pitchFamily="82" charset="0"/>
              </a:rPr>
              <a:t>RNA is Single-Stranded</a:t>
            </a:r>
            <a:endParaRPr lang="en-US" sz="6000" dirty="0">
              <a:latin typeface="Ravie" panose="04040805050809020602" pitchFamily="82" charset="0"/>
            </a:endParaRPr>
          </a:p>
        </p:txBody>
      </p:sp>
      <p:sp>
        <p:nvSpPr>
          <p:cNvPr id="2" name="Arrow: Right 1">
            <a:extLst>
              <a:ext uri="{FF2B5EF4-FFF2-40B4-BE49-F238E27FC236}">
                <a16:creationId xmlns:a16="http://schemas.microsoft.com/office/drawing/2014/main" id="{C550E4AD-CEC6-43E8-8631-CF5BE596A88D}"/>
              </a:ext>
            </a:extLst>
          </p:cNvPr>
          <p:cNvSpPr/>
          <p:nvPr/>
        </p:nvSpPr>
        <p:spPr>
          <a:xfrm>
            <a:off x="5134358" y="172546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2794166-0012-418C-974B-9300C0D9DE06}"/>
              </a:ext>
            </a:extLst>
          </p:cNvPr>
          <p:cNvSpPr/>
          <p:nvPr/>
        </p:nvSpPr>
        <p:spPr>
          <a:xfrm>
            <a:off x="5044072" y="45135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93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1" grpId="0"/>
      <p:bldP spid="10" grpId="0" animBg="1"/>
      <p:bldP spid="2" grpId="0" animBg="1"/>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B612-6577-40E7-9D89-D7C7A12D5F28}"/>
              </a:ext>
            </a:extLst>
          </p:cNvPr>
          <p:cNvSpPr>
            <a:spLocks noGrp="1"/>
          </p:cNvSpPr>
          <p:nvPr>
            <p:ph type="title"/>
          </p:nvPr>
        </p:nvSpPr>
        <p:spPr>
          <a:xfrm>
            <a:off x="0" y="365125"/>
            <a:ext cx="12192000" cy="1325563"/>
          </a:xfrm>
          <a:solidFill>
            <a:schemeClr val="bg2">
              <a:lumMod val="50000"/>
            </a:schemeClr>
          </a:solidFill>
        </p:spPr>
        <p:txBody>
          <a:bodyPr>
            <a:normAutofit/>
          </a:bodyPr>
          <a:lstStyle/>
          <a:p>
            <a:pPr algn="ctr"/>
            <a:r>
              <a:rPr lang="en-US" sz="5400" b="1">
                <a:ln w="10160">
                  <a:solidFill>
                    <a:srgbClr val="FF0066"/>
                  </a:solidFill>
                  <a:prstDash val="solid"/>
                </a:ln>
                <a:solidFill>
                  <a:srgbClr val="FFFFFF"/>
                </a:solidFill>
                <a:effectLst>
                  <a:outerShdw blurRad="38100" dist="22860" dir="5400000" algn="tl" rotWithShape="0">
                    <a:srgbClr val="000000">
                      <a:alpha val="30000"/>
                    </a:srgbClr>
                  </a:outerShdw>
                </a:effectLst>
              </a:rPr>
              <a:t>Bacterial Transcription: Summary</a:t>
            </a:r>
            <a:endParaRPr lang="en-US" sz="5400" b="1" dirty="0">
              <a:ln w="10160">
                <a:solidFill>
                  <a:srgbClr val="FF0066"/>
                </a:solidFill>
                <a:prstDash val="solid"/>
              </a:ln>
              <a:solidFill>
                <a:srgbClr val="FFFFFF"/>
              </a:solidFill>
              <a:effectLst>
                <a:outerShdw blurRad="38100" dist="22860" dir="5400000" algn="tl" rotWithShape="0">
                  <a:srgbClr val="000000">
                    <a:alpha val="30000"/>
                  </a:srgbClr>
                </a:outerShdw>
              </a:effectLst>
            </a:endParaRPr>
          </a:p>
        </p:txBody>
      </p:sp>
      <p:sp>
        <p:nvSpPr>
          <p:cNvPr id="3" name="Content Placeholder 2">
            <a:extLst>
              <a:ext uri="{FF2B5EF4-FFF2-40B4-BE49-F238E27FC236}">
                <a16:creationId xmlns:a16="http://schemas.microsoft.com/office/drawing/2014/main" id="{F8432089-3BE7-41F8-BAE2-C687DC57F13B}"/>
              </a:ext>
            </a:extLst>
          </p:cNvPr>
          <p:cNvSpPr>
            <a:spLocks noGrp="1"/>
          </p:cNvSpPr>
          <p:nvPr>
            <p:ph idx="1"/>
          </p:nvPr>
        </p:nvSpPr>
        <p:spPr/>
        <p:txBody>
          <a:bodyPr>
            <a:normAutofit lnSpcReduction="10000"/>
          </a:bodyPr>
          <a:lstStyle/>
          <a:p>
            <a:r>
              <a:rPr lang="en-US" b="1" dirty="0"/>
              <a:t>Initiation:</a:t>
            </a:r>
          </a:p>
          <a:p>
            <a:pPr marL="457200" lvl="1" indent="0">
              <a:buNone/>
            </a:pPr>
            <a:r>
              <a:rPr lang="en-US" b="1" dirty="0"/>
              <a:t>Sigma brings RNA polymerase holoenzyme to promoter region of DNA.</a:t>
            </a:r>
          </a:p>
          <a:p>
            <a:pPr marL="457200" lvl="1" indent="0">
              <a:buNone/>
            </a:pPr>
            <a:r>
              <a:rPr lang="en-US" b="1" dirty="0"/>
              <a:t>DNA helix is opened and transcription begins.</a:t>
            </a:r>
          </a:p>
          <a:p>
            <a:pPr marL="457200" lvl="1" indent="0">
              <a:buNone/>
            </a:pPr>
            <a:r>
              <a:rPr lang="en-US" b="1" dirty="0"/>
              <a:t>Sigma releases and transcription continues.</a:t>
            </a:r>
          </a:p>
          <a:p>
            <a:pPr marL="0" indent="0">
              <a:buNone/>
            </a:pPr>
            <a:r>
              <a:rPr lang="en-US" b="1" dirty="0"/>
              <a:t>•Elongation:</a:t>
            </a:r>
          </a:p>
          <a:p>
            <a:pPr marL="457200" lvl="1" indent="0">
              <a:buNone/>
            </a:pPr>
            <a:r>
              <a:rPr lang="en-US" b="1" dirty="0"/>
              <a:t>Complementary ribonucleotides are added to the growing mRNA transcript as specified by the DNA template strand.</a:t>
            </a:r>
          </a:p>
          <a:p>
            <a:pPr marL="0" indent="0">
              <a:buNone/>
            </a:pPr>
            <a:r>
              <a:rPr lang="en-US" b="1" dirty="0"/>
              <a:t>•Termination:</a:t>
            </a:r>
          </a:p>
          <a:p>
            <a:pPr marL="457200" lvl="1" indent="0">
              <a:buNone/>
            </a:pPr>
            <a:r>
              <a:rPr lang="en-US" b="1" dirty="0"/>
              <a:t>RNA polymerase reaches a termination signal in the DNA template.</a:t>
            </a:r>
          </a:p>
          <a:p>
            <a:pPr marL="457200" lvl="1" indent="0">
              <a:buNone/>
            </a:pPr>
            <a:r>
              <a:rPr lang="en-US" b="1" dirty="0"/>
              <a:t>mRNA forms a hairpin loop.</a:t>
            </a:r>
          </a:p>
          <a:p>
            <a:pPr marL="457200" lvl="1" indent="0">
              <a:buNone/>
            </a:pPr>
            <a:r>
              <a:rPr lang="en-US" b="1" dirty="0"/>
              <a:t>mRNA dissociates from RNA polymerase.</a:t>
            </a:r>
          </a:p>
        </p:txBody>
      </p:sp>
    </p:spTree>
    <p:extLst>
      <p:ext uri="{BB962C8B-B14F-4D97-AF65-F5344CB8AC3E}">
        <p14:creationId xmlns:p14="http://schemas.microsoft.com/office/powerpoint/2010/main" val="361657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logo&#10;&#10;Description generated with high confidence">
            <a:extLst>
              <a:ext uri="{FF2B5EF4-FFF2-40B4-BE49-F238E27FC236}">
                <a16:creationId xmlns:a16="http://schemas.microsoft.com/office/drawing/2014/main" id="{479052F2-90BF-4635-9AF0-2DC32220E722}"/>
              </a:ext>
            </a:extLst>
          </p:cNvPr>
          <p:cNvPicPr>
            <a:picLocks noChangeAspect="1"/>
          </p:cNvPicPr>
          <p:nvPr/>
        </p:nvPicPr>
        <p:blipFill rotWithShape="1">
          <a:blip r:embed="rId2">
            <a:extLst>
              <a:ext uri="{28A0092B-C50C-407E-A947-70E740481C1C}">
                <a14:useLocalDpi xmlns:a14="http://schemas.microsoft.com/office/drawing/2010/main" val="0"/>
              </a:ext>
            </a:extLst>
          </a:blip>
          <a:srcRect b="22014"/>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B0AB11ED-6AB3-48BA-A79B-4E6D8127CCF2}"/>
              </a:ext>
            </a:extLst>
          </p:cNvPr>
          <p:cNvSpPr>
            <a:spLocks noGrp="1"/>
          </p:cNvSpPr>
          <p:nvPr>
            <p:ph type="title"/>
          </p:nvPr>
        </p:nvSpPr>
        <p:spPr>
          <a:xfrm>
            <a:off x="648931" y="287576"/>
            <a:ext cx="3667039" cy="705012"/>
          </a:xfrm>
        </p:spPr>
        <p:txBody>
          <a:bodyPr>
            <a:normAutofit fontScale="90000"/>
          </a:bodyPr>
          <a:lstStyle/>
          <a:p>
            <a:r>
              <a:rPr lang="en-US" sz="3600" dirty="0">
                <a:ln>
                  <a:solidFill>
                    <a:srgbClr val="FF0066"/>
                  </a:solidFill>
                </a:ln>
                <a:solidFill>
                  <a:schemeClr val="bg1"/>
                </a:solidFill>
              </a:rPr>
              <a:t>RNA Transcription</a:t>
            </a:r>
          </a:p>
        </p:txBody>
      </p:sp>
      <p:sp>
        <p:nvSpPr>
          <p:cNvPr id="3" name="Content Placeholder 2">
            <a:extLst>
              <a:ext uri="{FF2B5EF4-FFF2-40B4-BE49-F238E27FC236}">
                <a16:creationId xmlns:a16="http://schemas.microsoft.com/office/drawing/2014/main" id="{04E56CC9-E042-45FC-9732-E6B2D6B9B5BB}"/>
              </a:ext>
            </a:extLst>
          </p:cNvPr>
          <p:cNvSpPr>
            <a:spLocks noGrp="1"/>
          </p:cNvSpPr>
          <p:nvPr>
            <p:ph idx="1"/>
          </p:nvPr>
        </p:nvSpPr>
        <p:spPr>
          <a:xfrm>
            <a:off x="93518" y="960121"/>
            <a:ext cx="4448971" cy="4937759"/>
          </a:xfrm>
        </p:spPr>
        <p:txBody>
          <a:bodyPr>
            <a:noAutofit/>
          </a:bodyPr>
          <a:lstStyle/>
          <a:p>
            <a:r>
              <a:rPr lang="en-US" dirty="0">
                <a:solidFill>
                  <a:schemeClr val="bg1"/>
                </a:solidFill>
              </a:rPr>
              <a:t>RNA transcription in bacteria is done in the cytoplasm, not in the nucleus like in eukaryotic cells. </a:t>
            </a:r>
          </a:p>
          <a:p>
            <a:r>
              <a:rPr lang="en-US" dirty="0">
                <a:solidFill>
                  <a:schemeClr val="bg1"/>
                </a:solidFill>
              </a:rPr>
              <a:t>Transcription in bacteria is done using an enzyme called </a:t>
            </a:r>
            <a:r>
              <a:rPr lang="en-US" b="1" dirty="0">
                <a:solidFill>
                  <a:schemeClr val="bg1"/>
                </a:solidFill>
              </a:rPr>
              <a:t>RNA polymerase. </a:t>
            </a:r>
          </a:p>
          <a:p>
            <a:r>
              <a:rPr lang="en-US" dirty="0">
                <a:solidFill>
                  <a:schemeClr val="bg1"/>
                </a:solidFill>
              </a:rPr>
              <a:t>RNA Polymerase adds nucleotides according to their complementary bases using a free 3’-OH group of the growing nucleotide chain. </a:t>
            </a:r>
            <a:br>
              <a:rPr lang="en-US" dirty="0">
                <a:solidFill>
                  <a:schemeClr val="bg1"/>
                </a:solidFill>
              </a:rPr>
            </a:br>
            <a:r>
              <a:rPr lang="en-US" dirty="0">
                <a:solidFill>
                  <a:schemeClr val="bg1"/>
                </a:solidFill>
              </a:rPr>
              <a:t>​</a:t>
            </a:r>
          </a:p>
        </p:txBody>
      </p:sp>
    </p:spTree>
    <p:extLst>
      <p:ext uri="{BB962C8B-B14F-4D97-AF65-F5344CB8AC3E}">
        <p14:creationId xmlns:p14="http://schemas.microsoft.com/office/powerpoint/2010/main" val="2841329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F315C1-38D4-4970-8AA0-B96E34B7A9CF}"/>
              </a:ext>
            </a:extLst>
          </p:cNvPr>
          <p:cNvPicPr>
            <a:picLocks noChangeAspect="1"/>
          </p:cNvPicPr>
          <p:nvPr/>
        </p:nvPicPr>
        <p:blipFill rotWithShape="1">
          <a:blip r:embed="rId2"/>
          <a:srcRect l="557" t="2" r="4982" b="-3"/>
          <a:stretch/>
        </p:blipFill>
        <p:spPr>
          <a:xfrm>
            <a:off x="4636008" y="640082"/>
            <a:ext cx="7420874" cy="5577838"/>
          </a:xfrm>
          <a:prstGeom prst="rect">
            <a:avLst/>
          </a:prstGeom>
          <a:effectLst/>
        </p:spPr>
      </p:pic>
      <p:sp>
        <p:nvSpPr>
          <p:cNvPr id="2" name="Title 1">
            <a:extLst>
              <a:ext uri="{FF2B5EF4-FFF2-40B4-BE49-F238E27FC236}">
                <a16:creationId xmlns:a16="http://schemas.microsoft.com/office/drawing/2014/main" id="{730EA48E-71AF-4AC1-8231-1BAB3334357B}"/>
              </a:ext>
            </a:extLst>
          </p:cNvPr>
          <p:cNvSpPr>
            <a:spLocks noGrp="1"/>
          </p:cNvSpPr>
          <p:nvPr>
            <p:ph type="title"/>
          </p:nvPr>
        </p:nvSpPr>
        <p:spPr>
          <a:xfrm>
            <a:off x="0" y="0"/>
            <a:ext cx="12192000" cy="794327"/>
          </a:xfrm>
          <a:solidFill>
            <a:schemeClr val="tx1">
              <a:lumMod val="75000"/>
              <a:lumOff val="2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sz="3600" b="1" dirty="0">
                <a:ln>
                  <a:solidFill>
                    <a:srgbClr val="FF0066"/>
                  </a:solidFill>
                </a:ln>
                <a:solidFill>
                  <a:schemeClr val="bg1"/>
                </a:solidFill>
              </a:rPr>
              <a:t>INITIATION (of RNA Transcription)</a:t>
            </a:r>
            <a:endParaRPr lang="en-US" sz="3600" dirty="0">
              <a:ln>
                <a:solidFill>
                  <a:srgbClr val="FF0066"/>
                </a:solidFill>
              </a:ln>
              <a:solidFill>
                <a:schemeClr val="bg1"/>
              </a:solidFill>
            </a:endParaRPr>
          </a:p>
        </p:txBody>
      </p:sp>
      <p:sp>
        <p:nvSpPr>
          <p:cNvPr id="3" name="Content Placeholder 2">
            <a:extLst>
              <a:ext uri="{FF2B5EF4-FFF2-40B4-BE49-F238E27FC236}">
                <a16:creationId xmlns:a16="http://schemas.microsoft.com/office/drawing/2014/main" id="{B7F2E455-E47A-4F3C-99DD-97728981FE37}"/>
              </a:ext>
            </a:extLst>
          </p:cNvPr>
          <p:cNvSpPr>
            <a:spLocks noGrp="1"/>
          </p:cNvSpPr>
          <p:nvPr>
            <p:ph idx="1"/>
          </p:nvPr>
        </p:nvSpPr>
        <p:spPr>
          <a:xfrm>
            <a:off x="135118" y="640082"/>
            <a:ext cx="4180849" cy="5823063"/>
          </a:xfrm>
        </p:spPr>
        <p:txBody>
          <a:bodyPr>
            <a:noAutofit/>
          </a:bodyPr>
          <a:lstStyle/>
          <a:p>
            <a:pPr marL="0" indent="0">
              <a:buNone/>
            </a:pPr>
            <a:r>
              <a:rPr lang="en-US" sz="3600" dirty="0">
                <a:solidFill>
                  <a:schemeClr val="bg1"/>
                </a:solidFill>
              </a:rPr>
              <a:t>RNA transcription requires a promoter. </a:t>
            </a:r>
          </a:p>
          <a:p>
            <a:pPr marL="0" indent="0">
              <a:buNone/>
            </a:pPr>
            <a:endParaRPr lang="en-US" sz="2400" dirty="0">
              <a:solidFill>
                <a:schemeClr val="bg1"/>
              </a:solidFill>
            </a:endParaRPr>
          </a:p>
          <a:p>
            <a:r>
              <a:rPr lang="en-US" sz="2400" dirty="0">
                <a:solidFill>
                  <a:schemeClr val="bg1"/>
                </a:solidFill>
              </a:rPr>
              <a:t>A</a:t>
            </a:r>
            <a:r>
              <a:rPr lang="en-US" sz="2400" b="1" u="sng" dirty="0">
                <a:solidFill>
                  <a:schemeClr val="bg1"/>
                </a:solidFill>
              </a:rPr>
              <a:t> promoter</a:t>
            </a:r>
            <a:r>
              <a:rPr lang="en-US" sz="2400" dirty="0">
                <a:solidFill>
                  <a:schemeClr val="bg1"/>
                </a:solidFill>
              </a:rPr>
              <a:t> is a DNA sequence that transcription factors bind to. </a:t>
            </a:r>
          </a:p>
          <a:p>
            <a:r>
              <a:rPr lang="en-US" sz="2400" dirty="0">
                <a:solidFill>
                  <a:schemeClr val="bg1"/>
                </a:solidFill>
              </a:rPr>
              <a:t>Promoters are located “upstream” from the sequences that code for proteins. </a:t>
            </a:r>
          </a:p>
          <a:p>
            <a:r>
              <a:rPr lang="en-US" sz="2400" dirty="0">
                <a:solidFill>
                  <a:schemeClr val="bg1"/>
                </a:solidFill>
              </a:rPr>
              <a:t>The nucleotides that code for proteins would be considered to be located “downstream” from the </a:t>
            </a:r>
            <a:r>
              <a:rPr lang="en-US" sz="2400" b="1" u="sng" dirty="0">
                <a:solidFill>
                  <a:schemeClr val="bg1"/>
                </a:solidFill>
              </a:rPr>
              <a:t>initiation site</a:t>
            </a:r>
            <a:r>
              <a:rPr lang="en-US" sz="2400" dirty="0">
                <a:solidFill>
                  <a:schemeClr val="bg1"/>
                </a:solidFill>
              </a:rPr>
              <a:t> (which is where transcription begins).</a:t>
            </a:r>
            <a:br>
              <a:rPr lang="en-US" sz="2400" dirty="0">
                <a:solidFill>
                  <a:schemeClr val="bg1"/>
                </a:solidFill>
              </a:rPr>
            </a:br>
            <a:br>
              <a:rPr lang="en-US" sz="2400" dirty="0">
                <a:solidFill>
                  <a:schemeClr val="bg1"/>
                </a:solidFill>
              </a:rPr>
            </a:br>
            <a:r>
              <a:rPr lang="en-US" sz="2400" dirty="0">
                <a:solidFill>
                  <a:schemeClr val="bg1"/>
                </a:solidFill>
              </a:rPr>
              <a:t>  </a:t>
            </a:r>
          </a:p>
        </p:txBody>
      </p:sp>
    </p:spTree>
    <p:extLst>
      <p:ext uri="{BB962C8B-B14F-4D97-AF65-F5344CB8AC3E}">
        <p14:creationId xmlns:p14="http://schemas.microsoft.com/office/powerpoint/2010/main" val="3828359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AAF46-1919-469B-BF59-67A84AADC970}"/>
              </a:ext>
            </a:extLst>
          </p:cNvPr>
          <p:cNvSpPr>
            <a:spLocks noGrp="1"/>
          </p:cNvSpPr>
          <p:nvPr>
            <p:ph idx="1"/>
          </p:nvPr>
        </p:nvSpPr>
        <p:spPr>
          <a:xfrm>
            <a:off x="648930" y="618836"/>
            <a:ext cx="3667037" cy="5604984"/>
          </a:xfrm>
        </p:spPr>
        <p:txBody>
          <a:bodyPr>
            <a:normAutofit fontScale="92500"/>
          </a:bodyPr>
          <a:lstStyle/>
          <a:p>
            <a:r>
              <a:rPr lang="en-US" sz="3200" dirty="0"/>
              <a:t>Promoters are usually located between –10 and –35 bases upstream from the initiation site (designated +1). </a:t>
            </a:r>
          </a:p>
          <a:p>
            <a:r>
              <a:rPr lang="en-US" sz="3200" dirty="0"/>
              <a:t>All species of bacteria have two nucleotide sequences that have been conserved, known as "consensus sequences". </a:t>
            </a:r>
          </a:p>
          <a:p>
            <a:pPr marL="0" indent="0">
              <a:buNone/>
            </a:pPr>
            <a:endParaRPr lang="en-US" sz="3200" dirty="0"/>
          </a:p>
        </p:txBody>
      </p:sp>
      <p:sp>
        <p:nvSpPr>
          <p:cNvPr id="4" name="Rectangle 3">
            <a:extLst>
              <a:ext uri="{FF2B5EF4-FFF2-40B4-BE49-F238E27FC236}">
                <a16:creationId xmlns:a16="http://schemas.microsoft.com/office/drawing/2014/main" id="{579A70E5-10AE-4AF9-B624-8BEDB32FB1C1}"/>
              </a:ext>
            </a:extLst>
          </p:cNvPr>
          <p:cNvSpPr/>
          <p:nvPr/>
        </p:nvSpPr>
        <p:spPr>
          <a:xfrm>
            <a:off x="5569527" y="5756989"/>
            <a:ext cx="654858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a:ea typeface="+mn-ea"/>
                <a:cs typeface="+mn-cs"/>
              </a:rPr>
              <a:t>https://www.khanacademy.org/science/biology/gene-expression-central-dogma/transcription-of-dna-into-rna/a/stages-of-transcription</a:t>
            </a:r>
          </a:p>
        </p:txBody>
      </p:sp>
      <p:pic>
        <p:nvPicPr>
          <p:cNvPr id="2052" name="Picture 4" descr="https://ka-perseus-images.s3.amazonaws.com/a1541486673e01a5ce609108061d3a205d0897ca.png">
            <a:extLst>
              <a:ext uri="{FF2B5EF4-FFF2-40B4-BE49-F238E27FC236}">
                <a16:creationId xmlns:a16="http://schemas.microsoft.com/office/drawing/2014/main" id="{810A9971-55A6-403D-A30B-013BE0D81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192" y="1788383"/>
            <a:ext cx="8893753" cy="39686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B281812-1972-4C7D-B616-24AFB8528C55}"/>
              </a:ext>
            </a:extLst>
          </p:cNvPr>
          <p:cNvSpPr/>
          <p:nvPr/>
        </p:nvSpPr>
        <p:spPr>
          <a:xfrm>
            <a:off x="5107708" y="415636"/>
            <a:ext cx="6373091" cy="914400"/>
          </a:xfrm>
          <a:prstGeom prst="round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a:ea typeface="+mn-ea"/>
                <a:cs typeface="+mn-cs"/>
              </a:rPr>
              <a:t>Promoters in Bacteria</a:t>
            </a:r>
          </a:p>
        </p:txBody>
      </p:sp>
    </p:spTree>
    <p:extLst>
      <p:ext uri="{BB962C8B-B14F-4D97-AF65-F5344CB8AC3E}">
        <p14:creationId xmlns:p14="http://schemas.microsoft.com/office/powerpoint/2010/main" val="1658003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AAF46-1919-469B-BF59-67A84AADC970}"/>
              </a:ext>
            </a:extLst>
          </p:cNvPr>
          <p:cNvSpPr>
            <a:spLocks noGrp="1"/>
          </p:cNvSpPr>
          <p:nvPr>
            <p:ph idx="1"/>
          </p:nvPr>
        </p:nvSpPr>
        <p:spPr>
          <a:xfrm>
            <a:off x="648930" y="618836"/>
            <a:ext cx="3667037" cy="5604984"/>
          </a:xfrm>
        </p:spPr>
        <p:txBody>
          <a:bodyPr>
            <a:normAutofit fontScale="92500"/>
          </a:bodyPr>
          <a:lstStyle/>
          <a:p>
            <a:r>
              <a:rPr lang="en-US" sz="3600" dirty="0"/>
              <a:t>The 2 consensus sequences are as follows: </a:t>
            </a:r>
          </a:p>
          <a:p>
            <a:pPr marL="457200" indent="-457200">
              <a:buFont typeface="+mj-lt"/>
              <a:buAutoNum type="arabicPeriod"/>
            </a:pPr>
            <a:r>
              <a:rPr lang="en-US" sz="3600" dirty="0">
                <a:solidFill>
                  <a:srgbClr val="FF0000"/>
                </a:solidFill>
              </a:rPr>
              <a:t>The –10 consensus sequence, called the </a:t>
            </a:r>
            <a:r>
              <a:rPr lang="en-US" sz="3600" b="1" dirty="0">
                <a:solidFill>
                  <a:srgbClr val="FF0000"/>
                </a:solidFill>
              </a:rPr>
              <a:t>TATA box</a:t>
            </a:r>
            <a:r>
              <a:rPr lang="en-US" sz="3600" dirty="0">
                <a:solidFill>
                  <a:srgbClr val="FF0000"/>
                </a:solidFill>
              </a:rPr>
              <a:t>, is TATAAT.</a:t>
            </a:r>
          </a:p>
          <a:p>
            <a:pPr marL="457200" indent="-457200">
              <a:buFont typeface="+mj-lt"/>
              <a:buAutoNum type="arabicPeriod"/>
            </a:pPr>
            <a:r>
              <a:rPr lang="en-US" sz="3600" dirty="0">
                <a:solidFill>
                  <a:srgbClr val="FF0000"/>
                </a:solidFill>
              </a:rPr>
              <a:t>The –35 sequence is recognized and bound by Sigma.</a:t>
            </a:r>
          </a:p>
          <a:p>
            <a:pPr marL="0" indent="0">
              <a:buNone/>
            </a:pPr>
            <a:endParaRPr lang="en-US" sz="3600" dirty="0"/>
          </a:p>
        </p:txBody>
      </p:sp>
      <p:sp>
        <p:nvSpPr>
          <p:cNvPr id="4" name="Rectangle 3">
            <a:extLst>
              <a:ext uri="{FF2B5EF4-FFF2-40B4-BE49-F238E27FC236}">
                <a16:creationId xmlns:a16="http://schemas.microsoft.com/office/drawing/2014/main" id="{579A70E5-10AE-4AF9-B624-8BEDB32FB1C1}"/>
              </a:ext>
            </a:extLst>
          </p:cNvPr>
          <p:cNvSpPr/>
          <p:nvPr/>
        </p:nvSpPr>
        <p:spPr>
          <a:xfrm>
            <a:off x="5569527" y="5756989"/>
            <a:ext cx="654858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a:ea typeface="+mn-ea"/>
                <a:cs typeface="+mn-cs"/>
              </a:rPr>
              <a:t>https://www.khanacademy.org/science/biology/gene-expression-central-dogma/transcription-of-dna-into-rna/a/stages-of-transcription</a:t>
            </a:r>
          </a:p>
        </p:txBody>
      </p:sp>
      <p:pic>
        <p:nvPicPr>
          <p:cNvPr id="2052" name="Picture 4" descr="https://ka-perseus-images.s3.amazonaws.com/a1541486673e01a5ce609108061d3a205d0897ca.png">
            <a:extLst>
              <a:ext uri="{FF2B5EF4-FFF2-40B4-BE49-F238E27FC236}">
                <a16:creationId xmlns:a16="http://schemas.microsoft.com/office/drawing/2014/main" id="{810A9971-55A6-403D-A30B-013BE0D81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938" y="1788383"/>
            <a:ext cx="8893753" cy="39686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B281812-1972-4C7D-B616-24AFB8528C55}"/>
              </a:ext>
            </a:extLst>
          </p:cNvPr>
          <p:cNvSpPr/>
          <p:nvPr/>
        </p:nvSpPr>
        <p:spPr>
          <a:xfrm>
            <a:off x="5107708" y="415636"/>
            <a:ext cx="6373091" cy="914400"/>
          </a:xfrm>
          <a:prstGeom prst="round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a:ea typeface="+mn-ea"/>
                <a:cs typeface="+mn-cs"/>
              </a:rPr>
              <a:t>Promoters in Bacteria</a:t>
            </a:r>
          </a:p>
        </p:txBody>
      </p:sp>
    </p:spTree>
    <p:extLst>
      <p:ext uri="{BB962C8B-B14F-4D97-AF65-F5344CB8AC3E}">
        <p14:creationId xmlns:p14="http://schemas.microsoft.com/office/powerpoint/2010/main" val="70477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271C558F-B16C-4CCA-B867-C962EF62CCA6}"/>
              </a:ext>
            </a:extLst>
          </p:cNvPr>
          <p:cNvPicPr>
            <a:picLocks noChangeAspect="1"/>
          </p:cNvPicPr>
          <p:nvPr/>
        </p:nvPicPr>
        <p:blipFill rotWithShape="1">
          <a:blip r:embed="rId2">
            <a:extLst>
              <a:ext uri="{28A0092B-C50C-407E-A947-70E740481C1C}">
                <a14:useLocalDpi xmlns:a14="http://schemas.microsoft.com/office/drawing/2010/main" val="0"/>
              </a:ext>
            </a:extLst>
          </a:blip>
          <a:srcRect l="-2239" t="2" r="-2288" b="-3"/>
          <a:stretch/>
        </p:blipFill>
        <p:spPr>
          <a:xfrm>
            <a:off x="3980330" y="855235"/>
            <a:ext cx="8211670" cy="5577837"/>
          </a:xfrm>
          <a:prstGeom prst="rect">
            <a:avLst/>
          </a:prstGeom>
          <a:effectLst/>
        </p:spPr>
      </p:pic>
      <p:sp>
        <p:nvSpPr>
          <p:cNvPr id="3" name="Content Placeholder 2">
            <a:extLst>
              <a:ext uri="{FF2B5EF4-FFF2-40B4-BE49-F238E27FC236}">
                <a16:creationId xmlns:a16="http://schemas.microsoft.com/office/drawing/2014/main" id="{EF37E078-EED0-43C4-A530-D7188223ED3A}"/>
              </a:ext>
            </a:extLst>
          </p:cNvPr>
          <p:cNvSpPr>
            <a:spLocks noGrp="1"/>
          </p:cNvSpPr>
          <p:nvPr>
            <p:ph idx="1"/>
          </p:nvPr>
        </p:nvSpPr>
        <p:spPr>
          <a:xfrm>
            <a:off x="182765" y="1075766"/>
            <a:ext cx="3667037" cy="5346606"/>
          </a:xfrm>
        </p:spPr>
        <p:txBody>
          <a:bodyPr vert="horz" lIns="91440" tIns="45720" rIns="91440" bIns="45720" rtlCol="0">
            <a:noAutofit/>
          </a:bodyPr>
          <a:lstStyle/>
          <a:p>
            <a:r>
              <a:rPr lang="en-US" dirty="0"/>
              <a:t>Once all of the relevant transcription factors have bound to the promoter, the </a:t>
            </a:r>
            <a:r>
              <a:rPr lang="en-US" b="1" dirty="0"/>
              <a:t>elongation in transcription</a:t>
            </a:r>
            <a:r>
              <a:rPr lang="en-US" dirty="0"/>
              <a:t> phase begins. </a:t>
            </a:r>
          </a:p>
          <a:p>
            <a:r>
              <a:rPr lang="en-US" dirty="0"/>
              <a:t>In this part of RNA transcription, the sigma subunit of the RNA polymerase falls off which allows RNA transcription to begin. </a:t>
            </a:r>
          </a:p>
        </p:txBody>
      </p:sp>
      <p:sp>
        <p:nvSpPr>
          <p:cNvPr id="4" name="Title 1">
            <a:extLst>
              <a:ext uri="{FF2B5EF4-FFF2-40B4-BE49-F238E27FC236}">
                <a16:creationId xmlns:a16="http://schemas.microsoft.com/office/drawing/2014/main" id="{88E7654D-C280-4EA1-8CB8-8E2B6F69B3ED}"/>
              </a:ext>
            </a:extLst>
          </p:cNvPr>
          <p:cNvSpPr txBox="1">
            <a:spLocks/>
          </p:cNvSpPr>
          <p:nvPr/>
        </p:nvSpPr>
        <p:spPr>
          <a:xfrm>
            <a:off x="1" y="0"/>
            <a:ext cx="12192000" cy="855235"/>
          </a:xfrm>
          <a:prstGeom prst="rect">
            <a:avLst/>
          </a:prstGeom>
          <a:scene3d>
            <a:camera prst="orthographicFront">
              <a:rot lat="0" lon="0" rev="0"/>
            </a:camera>
            <a:lightRig rig="brightRoom" dir="t">
              <a:rot lat="0" lon="0" rev="600000"/>
            </a:lightRig>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prstClr val="black"/>
                </a:solidFill>
                <a:effectLst/>
                <a:uLnTx/>
                <a:uFillTx/>
                <a:latin typeface="Arial" panose="020B0604020202020204"/>
                <a:ea typeface="+mj-ea"/>
                <a:cs typeface="+mj-cs"/>
              </a:rPr>
              <a:t>ELONGATION (of RNA Transcription)</a:t>
            </a:r>
            <a:endParaRPr kumimoji="0" lang="en-US" sz="3700" b="0"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Tree>
    <p:extLst>
      <p:ext uri="{BB962C8B-B14F-4D97-AF65-F5344CB8AC3E}">
        <p14:creationId xmlns:p14="http://schemas.microsoft.com/office/powerpoint/2010/main" val="4113646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picture containing text, map&#10;&#10;Description generated with very high confidence">
            <a:extLst>
              <a:ext uri="{FF2B5EF4-FFF2-40B4-BE49-F238E27FC236}">
                <a16:creationId xmlns:a16="http://schemas.microsoft.com/office/drawing/2014/main" id="{3141E7CD-0B3E-4CD6-99CC-9E76C49BD965}"/>
              </a:ext>
            </a:extLst>
          </p:cNvPr>
          <p:cNvPicPr>
            <a:picLocks noChangeAspect="1"/>
          </p:cNvPicPr>
          <p:nvPr/>
        </p:nvPicPr>
        <p:blipFill rotWithShape="1">
          <a:blip r:embed="rId2">
            <a:extLst>
              <a:ext uri="{28A0092B-C50C-407E-A947-70E740481C1C}">
                <a14:useLocalDpi xmlns:a14="http://schemas.microsoft.com/office/drawing/2010/main" val="0"/>
              </a:ext>
            </a:extLst>
          </a:blip>
          <a:srcRect l="5374" r="10236" b="1"/>
          <a:stretch/>
        </p:blipFill>
        <p:spPr>
          <a:xfrm>
            <a:off x="5276088" y="640082"/>
            <a:ext cx="6276250" cy="5577838"/>
          </a:xfrm>
          <a:prstGeom prst="rect">
            <a:avLst/>
          </a:prstGeom>
          <a:effectLst/>
        </p:spPr>
      </p:pic>
      <p:sp>
        <p:nvSpPr>
          <p:cNvPr id="3" name="Content Placeholder 2">
            <a:extLst>
              <a:ext uri="{FF2B5EF4-FFF2-40B4-BE49-F238E27FC236}">
                <a16:creationId xmlns:a16="http://schemas.microsoft.com/office/drawing/2014/main" id="{EF37E078-EED0-43C4-A530-D7188223ED3A}"/>
              </a:ext>
            </a:extLst>
          </p:cNvPr>
          <p:cNvSpPr>
            <a:spLocks noGrp="1"/>
          </p:cNvSpPr>
          <p:nvPr>
            <p:ph idx="1"/>
          </p:nvPr>
        </p:nvSpPr>
        <p:spPr>
          <a:xfrm>
            <a:off x="291830" y="2438401"/>
            <a:ext cx="4513633" cy="3779520"/>
          </a:xfrm>
        </p:spPr>
        <p:txBody>
          <a:bodyPr vert="horz" lIns="91440" tIns="45720" rIns="91440" bIns="45720" rtlCol="0">
            <a:noAutofit/>
          </a:bodyPr>
          <a:lstStyle/>
          <a:p>
            <a:r>
              <a:rPr lang="en-US" sz="2400" dirty="0">
                <a:solidFill>
                  <a:schemeClr val="bg1"/>
                </a:solidFill>
              </a:rPr>
              <a:t>The RNA nucleotides are added in a complementary fashion to the DNA template in a 5’ to 3’ direction at a rate of approximately 40 nucleotides per second. </a:t>
            </a:r>
          </a:p>
          <a:p>
            <a:r>
              <a:rPr lang="en-US" sz="2400" dirty="0">
                <a:solidFill>
                  <a:schemeClr val="bg1"/>
                </a:solidFill>
              </a:rPr>
              <a:t>RNA does not have thymine (T), so when the DNA template contains a nucleotide with an adenine (A) base, it will add a nucleotide with Uracil (U) instead. </a:t>
            </a:r>
          </a:p>
        </p:txBody>
      </p:sp>
      <p:sp>
        <p:nvSpPr>
          <p:cNvPr id="4" name="Title 1">
            <a:extLst>
              <a:ext uri="{FF2B5EF4-FFF2-40B4-BE49-F238E27FC236}">
                <a16:creationId xmlns:a16="http://schemas.microsoft.com/office/drawing/2014/main" id="{88E7654D-C280-4EA1-8CB8-8E2B6F69B3ED}"/>
              </a:ext>
            </a:extLst>
          </p:cNvPr>
          <p:cNvSpPr txBox="1">
            <a:spLocks/>
          </p:cNvSpPr>
          <p:nvPr/>
        </p:nvSpPr>
        <p:spPr>
          <a:xfrm>
            <a:off x="648929" y="629266"/>
            <a:ext cx="3667039" cy="1676603"/>
          </a:xfrm>
          <a:prstGeom prst="rect">
            <a:avLst/>
          </a:prstGeom>
          <a:scene3d>
            <a:camera prst="orthographicFront">
              <a:rot lat="0" lon="0" rev="0"/>
            </a:camera>
            <a:lightRig rig="brightRoom" dir="t">
              <a:rot lat="0" lon="0" rev="600000"/>
            </a:lightRig>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a:ea typeface="+mj-ea"/>
                <a:cs typeface="+mj-cs"/>
              </a:rPr>
              <a:t>ELONGATION (of RNA Transcription)</a:t>
            </a:r>
            <a:endParaRPr kumimoji="0" lang="en-US" sz="3600" b="0" i="0" u="none" strike="noStrike" kern="1200" cap="none" spc="0" normalizeH="0" baseline="0" noProof="0">
              <a:ln>
                <a:noFill/>
              </a:ln>
              <a:solidFill>
                <a:prstClr val="whit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268250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EB61B80-E8C7-4E5D-AE28-F72EE4456296}"/>
              </a:ext>
            </a:extLst>
          </p:cNvPr>
          <p:cNvSpPr/>
          <p:nvPr/>
        </p:nvSpPr>
        <p:spPr>
          <a:xfrm>
            <a:off x="6885216" y="35707"/>
            <a:ext cx="5306784" cy="4406984"/>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14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A2F99F40-78FD-44D7-9264-1B608E90182C}"/>
              </a:ext>
            </a:extLst>
          </p:cNvPr>
          <p:cNvSpPr txBox="1">
            <a:spLocks/>
          </p:cNvSpPr>
          <p:nvPr/>
        </p:nvSpPr>
        <p:spPr>
          <a:xfrm>
            <a:off x="986422" y="735292"/>
            <a:ext cx="5081232" cy="58125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a:ea typeface="+mn-ea"/>
                <a:cs typeface="+mn-cs"/>
              </a:rPr>
              <a:t>   Transcription of RNA is terminated when the bacterial RNA polymerase dissociates from the DNA template and releases the newly made RNA.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FFFFF"/>
              </a:solidFill>
              <a:effectLst/>
              <a:uLnTx/>
              <a:uFillTx/>
              <a:latin typeface="Times New Roman" panose="020206030504050203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a:ea typeface="+mn-ea"/>
                <a:cs typeface="+mn-cs"/>
              </a:rPr>
              <a:t>This is accomplished through a terminating sequence (a repeated nucleotide sequence) that signals the RNA polymerase to terminate the process. </a:t>
            </a:r>
          </a:p>
        </p:txBody>
      </p:sp>
      <p:pic>
        <p:nvPicPr>
          <p:cNvPr id="3074" name="Picture 2" descr="Image result for termination of bacterial transcription">
            <a:extLst>
              <a:ext uri="{FF2B5EF4-FFF2-40B4-BE49-F238E27FC236}">
                <a16:creationId xmlns:a16="http://schemas.microsoft.com/office/drawing/2014/main" id="{709C50C9-25AC-474C-A456-7AC3DAD81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278" y="529488"/>
            <a:ext cx="5958316" cy="3513024"/>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703F9BA5-D25E-4959-BB07-DD414C7C80DB}"/>
              </a:ext>
            </a:extLst>
          </p:cNvPr>
          <p:cNvSpPr txBox="1">
            <a:spLocks/>
          </p:cNvSpPr>
          <p:nvPr/>
        </p:nvSpPr>
        <p:spPr>
          <a:xfrm>
            <a:off x="7007352" y="4862730"/>
            <a:ext cx="5062511" cy="1499616"/>
          </a:xfrm>
          <a:prstGeom prst="rect">
            <a:avLst/>
          </a:prstGeom>
          <a:solidFill>
            <a:schemeClr val="accent4">
              <a:lumMod val="40000"/>
              <a:lumOff val="60000"/>
              <a:alpha val="1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a:ea typeface="+mj-ea"/>
                <a:cs typeface="+mj-cs"/>
              </a:rPr>
              <a:t>TERMINATION</a:t>
            </a:r>
            <a:br>
              <a:rPr kumimoji="0" lang="en-US" sz="4400" b="1" i="0" u="none" strike="noStrike" kern="1200" cap="none" spc="0" normalizeH="0" baseline="0" noProof="0">
                <a:ln>
                  <a:noFill/>
                </a:ln>
                <a:solidFill>
                  <a:prstClr val="black"/>
                </a:solidFill>
                <a:effectLst/>
                <a:uLnTx/>
                <a:uFillTx/>
                <a:latin typeface="Arial" panose="020B0604020202020204"/>
                <a:ea typeface="+mj-ea"/>
                <a:cs typeface="+mj-cs"/>
              </a:rPr>
            </a:br>
            <a:r>
              <a:rPr kumimoji="0" lang="en-US" sz="4400" b="1" i="0" u="none" strike="noStrike" kern="1200" cap="none" spc="0" normalizeH="0" baseline="0" noProof="0">
                <a:ln>
                  <a:noFill/>
                </a:ln>
                <a:solidFill>
                  <a:prstClr val="black"/>
                </a:solidFill>
                <a:effectLst/>
                <a:uLnTx/>
                <a:uFillTx/>
                <a:latin typeface="Arial" panose="020B0604020202020204"/>
                <a:ea typeface="+mj-ea"/>
                <a:cs typeface="+mj-cs"/>
              </a:rPr>
              <a:t>(of RNA Transcription)</a:t>
            </a:r>
            <a:endParaRPr kumimoji="0" lang="en-US" sz="44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Tree>
    <p:extLst>
      <p:ext uri="{BB962C8B-B14F-4D97-AF65-F5344CB8AC3E}">
        <p14:creationId xmlns:p14="http://schemas.microsoft.com/office/powerpoint/2010/main" val="282202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4" name="Content Placeholder 3">
            <a:extLst>
              <a:ext uri="{FF2B5EF4-FFF2-40B4-BE49-F238E27FC236}">
                <a16:creationId xmlns:a16="http://schemas.microsoft.com/office/drawing/2014/main" id="{E0340746-15EA-402B-A761-7FCD4B62F540}"/>
              </a:ext>
            </a:extLst>
          </p:cNvPr>
          <p:cNvPicPr>
            <a:picLocks noGrp="1" noChangeAspect="1"/>
          </p:cNvPicPr>
          <p:nvPr>
            <p:ph idx="1"/>
          </p:nvPr>
        </p:nvPicPr>
        <p:blipFill>
          <a:blip r:embed="rId2"/>
          <a:stretch>
            <a:fillRect/>
          </a:stretch>
        </p:blipFill>
        <p:spPr>
          <a:xfrm>
            <a:off x="643467" y="2524010"/>
            <a:ext cx="10905066" cy="3312930"/>
          </a:xfrm>
          <a:prstGeom prst="rect">
            <a:avLst/>
          </a:prstGeom>
        </p:spPr>
      </p:pic>
      <p:sp>
        <p:nvSpPr>
          <p:cNvPr id="2" name="Title 1">
            <a:extLst>
              <a:ext uri="{FF2B5EF4-FFF2-40B4-BE49-F238E27FC236}">
                <a16:creationId xmlns:a16="http://schemas.microsoft.com/office/drawing/2014/main" id="{CAA1B3CA-E76A-45A3-98CF-83A4CE6B43E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rPr>
              <a:t>Eukaryotic mRNA Processing</a:t>
            </a:r>
            <a:endParaRPr lang="en-US" sz="3200" kern="1200" dirty="0">
              <a:solidFill>
                <a:schemeClr val="bg1"/>
              </a:solidFill>
              <a:latin typeface="+mj-lt"/>
              <a:ea typeface="+mj-ea"/>
              <a:cs typeface="+mj-cs"/>
            </a:endParaRPr>
          </a:p>
        </p:txBody>
      </p:sp>
      <p:sp>
        <p:nvSpPr>
          <p:cNvPr id="5" name="Rectangle 4">
            <a:extLst>
              <a:ext uri="{FF2B5EF4-FFF2-40B4-BE49-F238E27FC236}">
                <a16:creationId xmlns:a16="http://schemas.microsoft.com/office/drawing/2014/main" id="{60B280AC-8B87-4722-995E-29E75F4CE126}"/>
              </a:ext>
            </a:extLst>
          </p:cNvPr>
          <p:cNvSpPr/>
          <p:nvPr/>
        </p:nvSpPr>
        <p:spPr>
          <a:xfrm>
            <a:off x="556532" y="1632991"/>
            <a:ext cx="725085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After transcription but before translation, specific regions of the primary RNA transcript are spliced out (cut out) and degraded during RNA processing</a:t>
            </a:r>
          </a:p>
        </p:txBody>
      </p:sp>
      <p:sp>
        <p:nvSpPr>
          <p:cNvPr id="10" name="Rectangle 9">
            <a:extLst>
              <a:ext uri="{FF2B5EF4-FFF2-40B4-BE49-F238E27FC236}">
                <a16:creationId xmlns:a16="http://schemas.microsoft.com/office/drawing/2014/main" id="{39D3B64B-4F65-41A0-A97A-3046D407BA06}"/>
              </a:ext>
            </a:extLst>
          </p:cNvPr>
          <p:cNvSpPr/>
          <p:nvPr/>
        </p:nvSpPr>
        <p:spPr>
          <a:xfrm>
            <a:off x="643467" y="5953030"/>
            <a:ext cx="11210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Bacterial MRNA does not get processed. Archaea mRNA does. </a:t>
            </a:r>
          </a:p>
        </p:txBody>
      </p:sp>
    </p:spTree>
    <p:extLst>
      <p:ext uri="{BB962C8B-B14F-4D97-AF65-F5344CB8AC3E}">
        <p14:creationId xmlns:p14="http://schemas.microsoft.com/office/powerpoint/2010/main" val="2377144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lowchart: Document 16">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795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14" name="Content Placeholder 8">
            <a:extLst>
              <a:ext uri="{FF2B5EF4-FFF2-40B4-BE49-F238E27FC236}">
                <a16:creationId xmlns:a16="http://schemas.microsoft.com/office/drawing/2014/main" id="{0D5F75F9-EDCC-44A6-B5DA-47D9B2FDA164}"/>
              </a:ext>
            </a:extLst>
          </p:cNvPr>
          <p:cNvPicPr>
            <a:picLocks noGrp="1" noChangeAspect="1"/>
          </p:cNvPicPr>
          <p:nvPr>
            <p:ph idx="1"/>
          </p:nvPr>
        </p:nvPicPr>
        <p:blipFill>
          <a:blip r:embed="rId2"/>
          <a:stretch>
            <a:fillRect/>
          </a:stretch>
        </p:blipFill>
        <p:spPr>
          <a:xfrm>
            <a:off x="4391437" y="640080"/>
            <a:ext cx="6980528" cy="5578816"/>
          </a:xfrm>
          <a:prstGeom prst="rect">
            <a:avLst/>
          </a:prstGeom>
        </p:spPr>
      </p:pic>
      <p:sp>
        <p:nvSpPr>
          <p:cNvPr id="2" name="Title 1">
            <a:extLst>
              <a:ext uri="{FF2B5EF4-FFF2-40B4-BE49-F238E27FC236}">
                <a16:creationId xmlns:a16="http://schemas.microsoft.com/office/drawing/2014/main" id="{CA74288F-B9B2-4393-A7A6-045F19C8CB25}"/>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4000" kern="1200" dirty="0">
                <a:solidFill>
                  <a:srgbClr val="FFFFFF"/>
                </a:solidFill>
                <a:latin typeface="+mj-lt"/>
                <a:ea typeface="+mj-ea"/>
                <a:cs typeface="+mj-cs"/>
              </a:rPr>
              <a:t>Translation</a:t>
            </a:r>
          </a:p>
        </p:txBody>
      </p:sp>
      <p:pic>
        <p:nvPicPr>
          <p:cNvPr id="12" name="Picture 11">
            <a:extLst>
              <a:ext uri="{FF2B5EF4-FFF2-40B4-BE49-F238E27FC236}">
                <a16:creationId xmlns:a16="http://schemas.microsoft.com/office/drawing/2014/main" id="{07658CFB-E2EB-4997-AFFF-35948362D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370" y="4065639"/>
            <a:ext cx="1593841" cy="1903094"/>
          </a:xfrm>
          <a:prstGeom prst="rect">
            <a:avLst/>
          </a:prstGeom>
        </p:spPr>
      </p:pic>
    </p:spTree>
    <p:extLst>
      <p:ext uri="{BB962C8B-B14F-4D97-AF65-F5344CB8AC3E}">
        <p14:creationId xmlns:p14="http://schemas.microsoft.com/office/powerpoint/2010/main" val="42417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6B084886-49EA-4E10-BD4D-725D2DDB4C7F}"/>
              </a:ext>
            </a:extLst>
          </p:cNvPr>
          <p:cNvSpPr/>
          <p:nvPr/>
        </p:nvSpPr>
        <p:spPr>
          <a:xfrm>
            <a:off x="8247776" y="4303057"/>
            <a:ext cx="3674377" cy="2053653"/>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
        <p:nvSpPr>
          <p:cNvPr id="52" name="Rectangle: Rounded Corners 51">
            <a:extLst>
              <a:ext uri="{FF2B5EF4-FFF2-40B4-BE49-F238E27FC236}">
                <a16:creationId xmlns:a16="http://schemas.microsoft.com/office/drawing/2014/main" id="{AFE4A853-B127-4817-8878-B8201B4F55E1}"/>
              </a:ext>
            </a:extLst>
          </p:cNvPr>
          <p:cNvSpPr/>
          <p:nvPr/>
        </p:nvSpPr>
        <p:spPr>
          <a:xfrm>
            <a:off x="8247776" y="2592166"/>
            <a:ext cx="3674377" cy="1683525"/>
          </a:xfrm>
          <a:prstGeom prst="roundRect">
            <a:avLst/>
          </a:prstGeom>
          <a:solidFill>
            <a:srgbClr val="C27AD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C88E77-AB01-407D-89A3-2B72B8F93AD0}"/>
              </a:ext>
            </a:extLst>
          </p:cNvPr>
          <p:cNvSpPr>
            <a:spLocks noGrp="1"/>
          </p:cNvSpPr>
          <p:nvPr>
            <p:ph type="title"/>
          </p:nvPr>
        </p:nvSpPr>
        <p:spPr>
          <a:xfrm>
            <a:off x="1024129" y="585216"/>
            <a:ext cx="5062511" cy="1499616"/>
          </a:xfrm>
        </p:spPr>
        <p:txBody>
          <a:bodyPr>
            <a:normAutofit fontScale="90000"/>
          </a:bodyPr>
          <a:lstStyle/>
          <a:p>
            <a:r>
              <a:rPr lang="en-US" dirty="0">
                <a:solidFill>
                  <a:srgbClr val="FFFFFF"/>
                </a:solidFill>
                <a:latin typeface="Ravie" panose="04040805050809020602" pitchFamily="82" charset="0"/>
              </a:rPr>
              <a:t>Structure of Nucleic Acids</a:t>
            </a:r>
          </a:p>
        </p:txBody>
      </p:sp>
      <p:sp>
        <p:nvSpPr>
          <p:cNvPr id="3" name="Content Placeholder 2">
            <a:extLst>
              <a:ext uri="{FF2B5EF4-FFF2-40B4-BE49-F238E27FC236}">
                <a16:creationId xmlns:a16="http://schemas.microsoft.com/office/drawing/2014/main" id="{52ED8A71-2F84-4D15-A862-047E5410D7E2}"/>
              </a:ext>
            </a:extLst>
          </p:cNvPr>
          <p:cNvSpPr>
            <a:spLocks noGrp="1"/>
          </p:cNvSpPr>
          <p:nvPr>
            <p:ph idx="1"/>
          </p:nvPr>
        </p:nvSpPr>
        <p:spPr>
          <a:xfrm>
            <a:off x="635270" y="2084832"/>
            <a:ext cx="5081232" cy="3931920"/>
          </a:xfrm>
        </p:spPr>
        <p:txBody>
          <a:bodyPr>
            <a:normAutofit fontScale="85000" lnSpcReduction="20000"/>
          </a:bodyPr>
          <a:lstStyle/>
          <a:p>
            <a:r>
              <a:rPr lang="en-US" sz="3600" dirty="0">
                <a:solidFill>
                  <a:srgbClr val="FFFFFF"/>
                </a:solidFill>
              </a:rPr>
              <a:t>DNA and RNA are Nucleic Acids</a:t>
            </a:r>
          </a:p>
          <a:p>
            <a:r>
              <a:rPr lang="en-US" sz="3600" dirty="0">
                <a:solidFill>
                  <a:srgbClr val="FFFFFF"/>
                </a:solidFill>
              </a:rPr>
              <a:t>Nucleic Acids are composed of a String of Nucleotides </a:t>
            </a:r>
          </a:p>
          <a:p>
            <a:pPr lvl="1"/>
            <a:r>
              <a:rPr lang="en-US" sz="3600" dirty="0">
                <a:solidFill>
                  <a:srgbClr val="FFFFFF"/>
                </a:solidFill>
              </a:rPr>
              <a:t>Each nucleotide has the same general structure:</a:t>
            </a:r>
          </a:p>
          <a:p>
            <a:pPr lvl="2"/>
            <a:r>
              <a:rPr lang="en-US" sz="3600" dirty="0">
                <a:solidFill>
                  <a:srgbClr val="FFFFFF"/>
                </a:solidFill>
              </a:rPr>
              <a:t>A Phosphate Group</a:t>
            </a:r>
          </a:p>
          <a:p>
            <a:pPr lvl="2"/>
            <a:r>
              <a:rPr lang="en-US" sz="3600" dirty="0">
                <a:solidFill>
                  <a:srgbClr val="FFFFFF"/>
                </a:solidFill>
              </a:rPr>
              <a:t>A Type of Ribose Sugar</a:t>
            </a:r>
          </a:p>
          <a:p>
            <a:pPr lvl="2"/>
            <a:r>
              <a:rPr lang="en-US" sz="3600" dirty="0">
                <a:solidFill>
                  <a:srgbClr val="FFFFFF"/>
                </a:solidFill>
              </a:rPr>
              <a:t>A Nitrogenous Base</a:t>
            </a:r>
          </a:p>
          <a:p>
            <a:pPr marL="0" indent="0">
              <a:buNone/>
            </a:pPr>
            <a:endParaRPr lang="en-US" sz="3600" dirty="0">
              <a:solidFill>
                <a:srgbClr val="FFFFFF"/>
              </a:solidFill>
            </a:endParaRPr>
          </a:p>
        </p:txBody>
      </p:sp>
      <p:sp>
        <p:nvSpPr>
          <p:cNvPr id="7" name="Rectangle: Rounded Corners 6">
            <a:extLst>
              <a:ext uri="{FF2B5EF4-FFF2-40B4-BE49-F238E27FC236}">
                <a16:creationId xmlns:a16="http://schemas.microsoft.com/office/drawing/2014/main" id="{9040D798-A7A5-4EB4-8D54-D8714FC5C9EC}"/>
              </a:ext>
            </a:extLst>
          </p:cNvPr>
          <p:cNvSpPr/>
          <p:nvPr/>
        </p:nvSpPr>
        <p:spPr>
          <a:xfrm>
            <a:off x="8196044" y="792767"/>
            <a:ext cx="3674377" cy="177840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
        <p:nvSpPr>
          <p:cNvPr id="8" name="Arrow: Right 7">
            <a:extLst>
              <a:ext uri="{FF2B5EF4-FFF2-40B4-BE49-F238E27FC236}">
                <a16:creationId xmlns:a16="http://schemas.microsoft.com/office/drawing/2014/main" id="{63255943-4E47-4398-B1B6-823369AC8C5E}"/>
              </a:ext>
            </a:extLst>
          </p:cNvPr>
          <p:cNvSpPr/>
          <p:nvPr/>
        </p:nvSpPr>
        <p:spPr>
          <a:xfrm>
            <a:off x="5878770" y="1158315"/>
            <a:ext cx="2176211" cy="1164817"/>
          </a:xfrm>
          <a:prstGeom prst="rightArrow">
            <a:avLst/>
          </a:pr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NUCLEOTIDE</a:t>
            </a:r>
          </a:p>
        </p:txBody>
      </p:sp>
      <p:sp>
        <p:nvSpPr>
          <p:cNvPr id="4" name="Pentagon 3">
            <a:extLst>
              <a:ext uri="{FF2B5EF4-FFF2-40B4-BE49-F238E27FC236}">
                <a16:creationId xmlns:a16="http://schemas.microsoft.com/office/drawing/2014/main" id="{A60CE39B-86C9-44FF-992E-E1FF2DD2E631}"/>
              </a:ext>
            </a:extLst>
          </p:cNvPr>
          <p:cNvSpPr/>
          <p:nvPr/>
        </p:nvSpPr>
        <p:spPr>
          <a:xfrm>
            <a:off x="9135611" y="1493240"/>
            <a:ext cx="1125404" cy="1034561"/>
          </a:xfrm>
          <a:prstGeom prst="pentagon">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dornS Condensed Sans" panose="02000506000000020004" pitchFamily="50" charset="0"/>
                <a:ea typeface="+mn-ea"/>
                <a:cs typeface="+mn-cs"/>
              </a:rPr>
              <a:t>Sugar</a:t>
            </a:r>
          </a:p>
        </p:txBody>
      </p:sp>
      <p:sp>
        <p:nvSpPr>
          <p:cNvPr id="6" name="Oval 5">
            <a:extLst>
              <a:ext uri="{FF2B5EF4-FFF2-40B4-BE49-F238E27FC236}">
                <a16:creationId xmlns:a16="http://schemas.microsoft.com/office/drawing/2014/main" id="{C8279755-2CED-4E07-BE2A-F36E14052BEA}"/>
              </a:ext>
            </a:extLst>
          </p:cNvPr>
          <p:cNvSpPr/>
          <p:nvPr/>
        </p:nvSpPr>
        <p:spPr>
          <a:xfrm>
            <a:off x="8615541" y="982138"/>
            <a:ext cx="795192" cy="692397"/>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 PO</a:t>
            </a:r>
            <a:r>
              <a:rPr kumimoji="0" lang="en-US" sz="11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4</a:t>
            </a:r>
            <a:r>
              <a:rPr kumimoji="0" lang="en-US" sz="11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3−</a:t>
            </a:r>
            <a:endParaRPr kumimoji="0" lang="en-US" sz="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endParaRPr>
          </a:p>
        </p:txBody>
      </p:sp>
      <p:sp>
        <p:nvSpPr>
          <p:cNvPr id="9" name="Rectangle: Rounded Corners 8">
            <a:extLst>
              <a:ext uri="{FF2B5EF4-FFF2-40B4-BE49-F238E27FC236}">
                <a16:creationId xmlns:a16="http://schemas.microsoft.com/office/drawing/2014/main" id="{68B64AB2-A934-4674-87E8-6A507CAC4F1E}"/>
              </a:ext>
            </a:extLst>
          </p:cNvPr>
          <p:cNvSpPr/>
          <p:nvPr/>
        </p:nvSpPr>
        <p:spPr>
          <a:xfrm>
            <a:off x="10399026" y="1665223"/>
            <a:ext cx="1327602" cy="487253"/>
          </a:xfrm>
          <a:prstGeom prst="roundRect">
            <a:avLst/>
          </a:prstGeom>
          <a:solidFill>
            <a:srgbClr val="FF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Nitrogenous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BASE</a:t>
            </a:r>
          </a:p>
        </p:txBody>
      </p:sp>
      <p:cxnSp>
        <p:nvCxnSpPr>
          <p:cNvPr id="22" name="Straight Connector 21">
            <a:extLst>
              <a:ext uri="{FF2B5EF4-FFF2-40B4-BE49-F238E27FC236}">
                <a16:creationId xmlns:a16="http://schemas.microsoft.com/office/drawing/2014/main" id="{19D32541-5022-4AC0-9769-59909F1505D2}"/>
              </a:ext>
            </a:extLst>
          </p:cNvPr>
          <p:cNvCxnSpPr>
            <a:cxnSpLocks/>
            <a:endCxn id="4" idx="1"/>
          </p:cNvCxnSpPr>
          <p:nvPr/>
        </p:nvCxnSpPr>
        <p:spPr>
          <a:xfrm>
            <a:off x="9048548" y="1670262"/>
            <a:ext cx="87064" cy="218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1D7BB7-8B27-4D89-826D-3BC0D32AE08A}"/>
              </a:ext>
            </a:extLst>
          </p:cNvPr>
          <p:cNvCxnSpPr>
            <a:cxnSpLocks/>
            <a:endCxn id="9" idx="1"/>
          </p:cNvCxnSpPr>
          <p:nvPr/>
        </p:nvCxnSpPr>
        <p:spPr>
          <a:xfrm>
            <a:off x="10256730" y="1908850"/>
            <a:ext cx="1422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F11CC4-69FB-4C16-9EC7-FBEC50112FFD}"/>
              </a:ext>
            </a:extLst>
          </p:cNvPr>
          <p:cNvCxnSpPr>
            <a:cxnSpLocks/>
            <a:stCxn id="4" idx="2"/>
            <a:endCxn id="30" idx="7"/>
          </p:cNvCxnSpPr>
          <p:nvPr/>
        </p:nvCxnSpPr>
        <p:spPr>
          <a:xfrm flipH="1">
            <a:off x="9243601" y="2527798"/>
            <a:ext cx="106944" cy="1884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87A1A7C-B5AC-4414-9970-A75754B19B9E}"/>
              </a:ext>
            </a:extLst>
          </p:cNvPr>
          <p:cNvSpPr/>
          <p:nvPr/>
        </p:nvSpPr>
        <p:spPr>
          <a:xfrm>
            <a:off x="8564862" y="2614816"/>
            <a:ext cx="795192" cy="692397"/>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 PO</a:t>
            </a:r>
            <a:r>
              <a:rPr kumimoji="0" lang="en-US" sz="11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4</a:t>
            </a:r>
            <a:r>
              <a:rPr kumimoji="0" lang="en-US" sz="11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3−</a:t>
            </a:r>
            <a:endParaRPr kumimoji="0" lang="en-US" sz="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endParaRPr>
          </a:p>
        </p:txBody>
      </p:sp>
      <p:sp>
        <p:nvSpPr>
          <p:cNvPr id="35" name="Pentagon 34">
            <a:extLst>
              <a:ext uri="{FF2B5EF4-FFF2-40B4-BE49-F238E27FC236}">
                <a16:creationId xmlns:a16="http://schemas.microsoft.com/office/drawing/2014/main" id="{0A981C62-1FD4-42BF-8679-0BFF81ACEC30}"/>
              </a:ext>
            </a:extLst>
          </p:cNvPr>
          <p:cNvSpPr/>
          <p:nvPr/>
        </p:nvSpPr>
        <p:spPr>
          <a:xfrm>
            <a:off x="9109377" y="3144258"/>
            <a:ext cx="1125404" cy="1034561"/>
          </a:xfrm>
          <a:prstGeom prst="pentagon">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dornS Condensed Sans" panose="02000506000000020004" pitchFamily="50" charset="0"/>
                <a:ea typeface="+mn-ea"/>
                <a:cs typeface="+mn-cs"/>
              </a:rPr>
              <a:t>Sugar</a:t>
            </a:r>
          </a:p>
        </p:txBody>
      </p:sp>
      <p:sp>
        <p:nvSpPr>
          <p:cNvPr id="37" name="Rectangle: Rounded Corners 36">
            <a:extLst>
              <a:ext uri="{FF2B5EF4-FFF2-40B4-BE49-F238E27FC236}">
                <a16:creationId xmlns:a16="http://schemas.microsoft.com/office/drawing/2014/main" id="{C041C4E4-F756-4507-8FF9-F30BF6E8D99C}"/>
              </a:ext>
            </a:extLst>
          </p:cNvPr>
          <p:cNvSpPr/>
          <p:nvPr/>
        </p:nvSpPr>
        <p:spPr>
          <a:xfrm>
            <a:off x="10372792" y="3316241"/>
            <a:ext cx="1327602" cy="487253"/>
          </a:xfrm>
          <a:prstGeom prst="roundRect">
            <a:avLst/>
          </a:prstGeom>
          <a:solidFill>
            <a:srgbClr val="FF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Nitrogenous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BASE</a:t>
            </a:r>
          </a:p>
        </p:txBody>
      </p:sp>
      <p:cxnSp>
        <p:nvCxnSpPr>
          <p:cNvPr id="38" name="Straight Connector 37">
            <a:extLst>
              <a:ext uri="{FF2B5EF4-FFF2-40B4-BE49-F238E27FC236}">
                <a16:creationId xmlns:a16="http://schemas.microsoft.com/office/drawing/2014/main" id="{2910279C-A881-4915-9EEE-5C149FCCD5E5}"/>
              </a:ext>
            </a:extLst>
          </p:cNvPr>
          <p:cNvCxnSpPr>
            <a:cxnSpLocks/>
            <a:endCxn id="35" idx="1"/>
          </p:cNvCxnSpPr>
          <p:nvPr/>
        </p:nvCxnSpPr>
        <p:spPr>
          <a:xfrm>
            <a:off x="9022314" y="3321280"/>
            <a:ext cx="87064" cy="218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684B04-EDF2-4885-99F2-51BFCFB46020}"/>
              </a:ext>
            </a:extLst>
          </p:cNvPr>
          <p:cNvCxnSpPr>
            <a:cxnSpLocks/>
            <a:endCxn id="37" idx="1"/>
          </p:cNvCxnSpPr>
          <p:nvPr/>
        </p:nvCxnSpPr>
        <p:spPr>
          <a:xfrm>
            <a:off x="10230496" y="3559868"/>
            <a:ext cx="1422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0EF9CC4-E400-47AC-9CAC-2C762B37D8EB}"/>
              </a:ext>
            </a:extLst>
          </p:cNvPr>
          <p:cNvCxnSpPr>
            <a:cxnSpLocks/>
            <a:stCxn id="35" idx="2"/>
            <a:endCxn id="41" idx="7"/>
          </p:cNvCxnSpPr>
          <p:nvPr/>
        </p:nvCxnSpPr>
        <p:spPr>
          <a:xfrm flipH="1">
            <a:off x="9217367" y="4178816"/>
            <a:ext cx="106944" cy="1884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B4389D4C-EF8B-4074-B28E-B0155EBF6A21}"/>
              </a:ext>
            </a:extLst>
          </p:cNvPr>
          <p:cNvSpPr/>
          <p:nvPr/>
        </p:nvSpPr>
        <p:spPr>
          <a:xfrm>
            <a:off x="8538628" y="4265834"/>
            <a:ext cx="795192" cy="692397"/>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 PO</a:t>
            </a:r>
            <a:r>
              <a:rPr kumimoji="0" lang="en-US" sz="11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4</a:t>
            </a:r>
            <a:r>
              <a:rPr kumimoji="0" lang="en-US" sz="11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3−</a:t>
            </a:r>
            <a:endParaRPr kumimoji="0" lang="en-US" sz="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endParaRPr>
          </a:p>
        </p:txBody>
      </p:sp>
      <p:sp>
        <p:nvSpPr>
          <p:cNvPr id="42" name="Pentagon 41">
            <a:extLst>
              <a:ext uri="{FF2B5EF4-FFF2-40B4-BE49-F238E27FC236}">
                <a16:creationId xmlns:a16="http://schemas.microsoft.com/office/drawing/2014/main" id="{16783236-17B0-4B2A-AB94-F6CD5E3338DB}"/>
              </a:ext>
            </a:extLst>
          </p:cNvPr>
          <p:cNvSpPr/>
          <p:nvPr/>
        </p:nvSpPr>
        <p:spPr>
          <a:xfrm>
            <a:off x="9099868" y="4791797"/>
            <a:ext cx="1125404" cy="1034561"/>
          </a:xfrm>
          <a:prstGeom prst="pentagon">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dornS Condensed Sans" panose="02000506000000020004" pitchFamily="50" charset="0"/>
                <a:ea typeface="+mn-ea"/>
                <a:cs typeface="+mn-cs"/>
              </a:rPr>
              <a:t>Sugar</a:t>
            </a:r>
          </a:p>
        </p:txBody>
      </p:sp>
      <p:sp>
        <p:nvSpPr>
          <p:cNvPr id="44" name="Rectangle: Rounded Corners 43">
            <a:extLst>
              <a:ext uri="{FF2B5EF4-FFF2-40B4-BE49-F238E27FC236}">
                <a16:creationId xmlns:a16="http://schemas.microsoft.com/office/drawing/2014/main" id="{0A91E42E-DD81-4D84-B799-F71739718894}"/>
              </a:ext>
            </a:extLst>
          </p:cNvPr>
          <p:cNvSpPr/>
          <p:nvPr/>
        </p:nvSpPr>
        <p:spPr>
          <a:xfrm>
            <a:off x="10363283" y="4963780"/>
            <a:ext cx="1327602" cy="487253"/>
          </a:xfrm>
          <a:prstGeom prst="roundRect">
            <a:avLst/>
          </a:prstGeom>
          <a:solidFill>
            <a:srgbClr val="FF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Nitrogenous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BASE</a:t>
            </a:r>
          </a:p>
        </p:txBody>
      </p:sp>
      <p:cxnSp>
        <p:nvCxnSpPr>
          <p:cNvPr id="45" name="Straight Connector 44">
            <a:extLst>
              <a:ext uri="{FF2B5EF4-FFF2-40B4-BE49-F238E27FC236}">
                <a16:creationId xmlns:a16="http://schemas.microsoft.com/office/drawing/2014/main" id="{09BA78F0-6F75-4EC6-8F7B-194C1FE0BC07}"/>
              </a:ext>
            </a:extLst>
          </p:cNvPr>
          <p:cNvCxnSpPr>
            <a:cxnSpLocks/>
            <a:endCxn id="42" idx="1"/>
          </p:cNvCxnSpPr>
          <p:nvPr/>
        </p:nvCxnSpPr>
        <p:spPr>
          <a:xfrm>
            <a:off x="9012805" y="4968819"/>
            <a:ext cx="87064" cy="218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80C003D-D018-4A4D-B021-BB97D5D013FE}"/>
              </a:ext>
            </a:extLst>
          </p:cNvPr>
          <p:cNvCxnSpPr>
            <a:cxnSpLocks/>
            <a:endCxn id="44" idx="1"/>
          </p:cNvCxnSpPr>
          <p:nvPr/>
        </p:nvCxnSpPr>
        <p:spPr>
          <a:xfrm>
            <a:off x="10220987" y="5207407"/>
            <a:ext cx="1422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AC0695-488D-4F14-83BD-61BFD0901E0B}"/>
              </a:ext>
            </a:extLst>
          </p:cNvPr>
          <p:cNvCxnSpPr>
            <a:cxnSpLocks/>
            <a:stCxn id="42" idx="2"/>
            <a:endCxn id="48" idx="7"/>
          </p:cNvCxnSpPr>
          <p:nvPr/>
        </p:nvCxnSpPr>
        <p:spPr>
          <a:xfrm flipH="1">
            <a:off x="9201164" y="5826355"/>
            <a:ext cx="113638" cy="1524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3ABBF12-F345-4134-9CEA-2054C6C3C9DF}"/>
              </a:ext>
            </a:extLst>
          </p:cNvPr>
          <p:cNvSpPr/>
          <p:nvPr/>
        </p:nvSpPr>
        <p:spPr>
          <a:xfrm>
            <a:off x="8789482" y="5916852"/>
            <a:ext cx="482315" cy="423084"/>
          </a:xfrm>
          <a:prstGeom prst="ellipse">
            <a:avLst/>
          </a:prstGeom>
          <a:solidFill>
            <a:srgbClr val="C27AD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rPr>
              <a:t>OH</a:t>
            </a:r>
            <a:endParaRPr kumimoji="0" lang="en-US" sz="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endParaRPr>
          </a:p>
        </p:txBody>
      </p:sp>
      <p:sp>
        <p:nvSpPr>
          <p:cNvPr id="54" name="Arrow: Right 53">
            <a:extLst>
              <a:ext uri="{FF2B5EF4-FFF2-40B4-BE49-F238E27FC236}">
                <a16:creationId xmlns:a16="http://schemas.microsoft.com/office/drawing/2014/main" id="{1CF5CC9E-FA58-4E98-B5BE-019C062C127E}"/>
              </a:ext>
            </a:extLst>
          </p:cNvPr>
          <p:cNvSpPr/>
          <p:nvPr/>
        </p:nvSpPr>
        <p:spPr>
          <a:xfrm>
            <a:off x="5914067" y="2806289"/>
            <a:ext cx="2176211" cy="1164817"/>
          </a:xfrm>
          <a:prstGeom prst="rightArrow">
            <a:avLst/>
          </a:pr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NUCLEOTIDE</a:t>
            </a:r>
          </a:p>
        </p:txBody>
      </p:sp>
      <p:sp>
        <p:nvSpPr>
          <p:cNvPr id="55" name="Arrow: Right 54">
            <a:extLst>
              <a:ext uri="{FF2B5EF4-FFF2-40B4-BE49-F238E27FC236}">
                <a16:creationId xmlns:a16="http://schemas.microsoft.com/office/drawing/2014/main" id="{9337D300-24B9-4CA9-A1CE-30B4BDC28B5D}"/>
              </a:ext>
            </a:extLst>
          </p:cNvPr>
          <p:cNvSpPr/>
          <p:nvPr/>
        </p:nvSpPr>
        <p:spPr>
          <a:xfrm>
            <a:off x="5951187" y="4661538"/>
            <a:ext cx="2176211" cy="1164817"/>
          </a:xfrm>
          <a:prstGeom prst="rightArrow">
            <a:avLst/>
          </a:pr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NUCLEOTIDE</a:t>
            </a:r>
          </a:p>
        </p:txBody>
      </p:sp>
    </p:spTree>
    <p:extLst>
      <p:ext uri="{BB962C8B-B14F-4D97-AF65-F5344CB8AC3E}">
        <p14:creationId xmlns:p14="http://schemas.microsoft.com/office/powerpoint/2010/main" val="7873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1000" fill="hold"/>
                                        <p:tgtEl>
                                          <p:spTgt spid="52"/>
                                        </p:tgtEl>
                                        <p:attrNameLst>
                                          <p:attrName>ppt_w</p:attrName>
                                        </p:attrNameLst>
                                      </p:cBhvr>
                                      <p:tavLst>
                                        <p:tav tm="0">
                                          <p:val>
                                            <p:fltVal val="0"/>
                                          </p:val>
                                        </p:tav>
                                        <p:tav tm="100000">
                                          <p:val>
                                            <p:strVal val="#ppt_w"/>
                                          </p:val>
                                        </p:tav>
                                      </p:tavLst>
                                    </p:anim>
                                    <p:anim calcmode="lin" valueType="num">
                                      <p:cBhvr>
                                        <p:cTn id="22" dur="1000" fill="hold"/>
                                        <p:tgtEl>
                                          <p:spTgt spid="52"/>
                                        </p:tgtEl>
                                        <p:attrNameLst>
                                          <p:attrName>ppt_h</p:attrName>
                                        </p:attrNameLst>
                                      </p:cBhvr>
                                      <p:tavLst>
                                        <p:tav tm="0">
                                          <p:val>
                                            <p:fltVal val="0"/>
                                          </p:val>
                                        </p:tav>
                                        <p:tav tm="100000">
                                          <p:val>
                                            <p:strVal val="#ppt_h"/>
                                          </p:val>
                                        </p:tav>
                                      </p:tavLst>
                                    </p:anim>
                                    <p:anim calcmode="lin" valueType="num">
                                      <p:cBhvr>
                                        <p:cTn id="23" dur="1000" fill="hold"/>
                                        <p:tgtEl>
                                          <p:spTgt spid="52"/>
                                        </p:tgtEl>
                                        <p:attrNameLst>
                                          <p:attrName>style.rotation</p:attrName>
                                        </p:attrNameLst>
                                      </p:cBhvr>
                                      <p:tavLst>
                                        <p:tav tm="0">
                                          <p:val>
                                            <p:fltVal val="90"/>
                                          </p:val>
                                        </p:tav>
                                        <p:tav tm="100000">
                                          <p:val>
                                            <p:fltVal val="0"/>
                                          </p:val>
                                        </p:tav>
                                      </p:tavLst>
                                    </p:anim>
                                    <p:animEffect transition="in" filter="fade">
                                      <p:cBhvr>
                                        <p:cTn id="24" dur="1000"/>
                                        <p:tgtEl>
                                          <p:spTgt spid="52"/>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1000" fill="hold"/>
                                        <p:tgtEl>
                                          <p:spTgt spid="53"/>
                                        </p:tgtEl>
                                        <p:attrNameLst>
                                          <p:attrName>ppt_w</p:attrName>
                                        </p:attrNameLst>
                                      </p:cBhvr>
                                      <p:tavLst>
                                        <p:tav tm="0">
                                          <p:val>
                                            <p:fltVal val="0"/>
                                          </p:val>
                                        </p:tav>
                                        <p:tav tm="100000">
                                          <p:val>
                                            <p:strVal val="#ppt_w"/>
                                          </p:val>
                                        </p:tav>
                                      </p:tavLst>
                                    </p:anim>
                                    <p:anim calcmode="lin" valueType="num">
                                      <p:cBhvr>
                                        <p:cTn id="29" dur="1000" fill="hold"/>
                                        <p:tgtEl>
                                          <p:spTgt spid="53"/>
                                        </p:tgtEl>
                                        <p:attrNameLst>
                                          <p:attrName>ppt_h</p:attrName>
                                        </p:attrNameLst>
                                      </p:cBhvr>
                                      <p:tavLst>
                                        <p:tav tm="0">
                                          <p:val>
                                            <p:fltVal val="0"/>
                                          </p:val>
                                        </p:tav>
                                        <p:tav tm="100000">
                                          <p:val>
                                            <p:strVal val="#ppt_h"/>
                                          </p:val>
                                        </p:tav>
                                      </p:tavLst>
                                    </p:anim>
                                    <p:anim calcmode="lin" valueType="num">
                                      <p:cBhvr>
                                        <p:cTn id="30" dur="1000" fill="hold"/>
                                        <p:tgtEl>
                                          <p:spTgt spid="53"/>
                                        </p:tgtEl>
                                        <p:attrNameLst>
                                          <p:attrName>style.rotation</p:attrName>
                                        </p:attrNameLst>
                                      </p:cBhvr>
                                      <p:tavLst>
                                        <p:tav tm="0">
                                          <p:val>
                                            <p:fltVal val="90"/>
                                          </p:val>
                                        </p:tav>
                                        <p:tav tm="100000">
                                          <p:val>
                                            <p:fltVal val="0"/>
                                          </p:val>
                                        </p:tav>
                                      </p:tavLst>
                                    </p:anim>
                                    <p:animEffect transition="in" filter="fade">
                                      <p:cBhvr>
                                        <p:cTn id="31" dur="1000"/>
                                        <p:tgtEl>
                                          <p:spTgt spid="53"/>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1000" fill="hold"/>
                                        <p:tgtEl>
                                          <p:spTgt spid="54"/>
                                        </p:tgtEl>
                                        <p:attrNameLst>
                                          <p:attrName>ppt_w</p:attrName>
                                        </p:attrNameLst>
                                      </p:cBhvr>
                                      <p:tavLst>
                                        <p:tav tm="0">
                                          <p:val>
                                            <p:fltVal val="0"/>
                                          </p:val>
                                        </p:tav>
                                        <p:tav tm="100000">
                                          <p:val>
                                            <p:strVal val="#ppt_w"/>
                                          </p:val>
                                        </p:tav>
                                      </p:tavLst>
                                    </p:anim>
                                    <p:anim calcmode="lin" valueType="num">
                                      <p:cBhvr>
                                        <p:cTn id="36" dur="1000" fill="hold"/>
                                        <p:tgtEl>
                                          <p:spTgt spid="54"/>
                                        </p:tgtEl>
                                        <p:attrNameLst>
                                          <p:attrName>ppt_h</p:attrName>
                                        </p:attrNameLst>
                                      </p:cBhvr>
                                      <p:tavLst>
                                        <p:tav tm="0">
                                          <p:val>
                                            <p:fltVal val="0"/>
                                          </p:val>
                                        </p:tav>
                                        <p:tav tm="100000">
                                          <p:val>
                                            <p:strVal val="#ppt_h"/>
                                          </p:val>
                                        </p:tav>
                                      </p:tavLst>
                                    </p:anim>
                                    <p:anim calcmode="lin" valueType="num">
                                      <p:cBhvr>
                                        <p:cTn id="37" dur="1000" fill="hold"/>
                                        <p:tgtEl>
                                          <p:spTgt spid="54"/>
                                        </p:tgtEl>
                                        <p:attrNameLst>
                                          <p:attrName>style.rotation</p:attrName>
                                        </p:attrNameLst>
                                      </p:cBhvr>
                                      <p:tavLst>
                                        <p:tav tm="0">
                                          <p:val>
                                            <p:fltVal val="90"/>
                                          </p:val>
                                        </p:tav>
                                        <p:tav tm="100000">
                                          <p:val>
                                            <p:fltVal val="0"/>
                                          </p:val>
                                        </p:tav>
                                      </p:tavLst>
                                    </p:anim>
                                    <p:animEffect transition="in" filter="fade">
                                      <p:cBhvr>
                                        <p:cTn id="38" dur="1000"/>
                                        <p:tgtEl>
                                          <p:spTgt spid="54"/>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1000" fill="hold"/>
                                        <p:tgtEl>
                                          <p:spTgt spid="55"/>
                                        </p:tgtEl>
                                        <p:attrNameLst>
                                          <p:attrName>ppt_w</p:attrName>
                                        </p:attrNameLst>
                                      </p:cBhvr>
                                      <p:tavLst>
                                        <p:tav tm="0">
                                          <p:val>
                                            <p:fltVal val="0"/>
                                          </p:val>
                                        </p:tav>
                                        <p:tav tm="100000">
                                          <p:val>
                                            <p:strVal val="#ppt_w"/>
                                          </p:val>
                                        </p:tav>
                                      </p:tavLst>
                                    </p:anim>
                                    <p:anim calcmode="lin" valueType="num">
                                      <p:cBhvr>
                                        <p:cTn id="43" dur="1000" fill="hold"/>
                                        <p:tgtEl>
                                          <p:spTgt spid="55"/>
                                        </p:tgtEl>
                                        <p:attrNameLst>
                                          <p:attrName>ppt_h</p:attrName>
                                        </p:attrNameLst>
                                      </p:cBhvr>
                                      <p:tavLst>
                                        <p:tav tm="0">
                                          <p:val>
                                            <p:fltVal val="0"/>
                                          </p:val>
                                        </p:tav>
                                        <p:tav tm="100000">
                                          <p:val>
                                            <p:strVal val="#ppt_h"/>
                                          </p:val>
                                        </p:tav>
                                      </p:tavLst>
                                    </p:anim>
                                    <p:anim calcmode="lin" valueType="num">
                                      <p:cBhvr>
                                        <p:cTn id="44" dur="1000" fill="hold"/>
                                        <p:tgtEl>
                                          <p:spTgt spid="55"/>
                                        </p:tgtEl>
                                        <p:attrNameLst>
                                          <p:attrName>style.rotation</p:attrName>
                                        </p:attrNameLst>
                                      </p:cBhvr>
                                      <p:tavLst>
                                        <p:tav tm="0">
                                          <p:val>
                                            <p:fltVal val="90"/>
                                          </p:val>
                                        </p:tav>
                                        <p:tav tm="100000">
                                          <p:val>
                                            <p:fltVal val="0"/>
                                          </p:val>
                                        </p:tav>
                                      </p:tavLst>
                                    </p:anim>
                                    <p:animEffect transition="in" filter="fade">
                                      <p:cBhvr>
                                        <p:cTn id="45"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2" grpId="0" animBg="1"/>
      <p:bldP spid="7" grpId="0" animBg="1"/>
      <p:bldP spid="8" grpId="0" animBg="1"/>
      <p:bldP spid="54" grpId="0" animBg="1"/>
      <p:bldP spid="5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673A4BDD-D713-407D-8500-6A0311EBB655}"/>
              </a:ext>
            </a:extLst>
          </p:cNvPr>
          <p:cNvSpPr>
            <a:spLocks noGrp="1"/>
          </p:cNvSpPr>
          <p:nvPr>
            <p:ph type="title"/>
          </p:nvPr>
        </p:nvSpPr>
        <p:spPr>
          <a:xfrm>
            <a:off x="833098" y="0"/>
            <a:ext cx="10520702" cy="2763982"/>
          </a:xfrm>
        </p:spPr>
        <p:txBody>
          <a:bodyPr>
            <a:normAutofit/>
          </a:bodyPr>
          <a:lstStyle/>
          <a:p>
            <a:pPr algn="ctr"/>
            <a:r>
              <a:rPr lang="en-US" sz="8000" b="1" dirty="0">
                <a:ln w="22225">
                  <a:solidFill>
                    <a:schemeClr val="accent5">
                      <a:lumMod val="60000"/>
                      <a:lumOff val="40000"/>
                    </a:schemeClr>
                  </a:solidFill>
                  <a:prstDash val="solid"/>
                </a:ln>
                <a:solidFill>
                  <a:schemeClr val="accent2">
                    <a:lumMod val="40000"/>
                    <a:lumOff val="60000"/>
                  </a:schemeClr>
                </a:solidFill>
              </a:rPr>
              <a:t>Translation</a:t>
            </a:r>
            <a:br>
              <a:rPr lang="en-US" sz="8000" b="1" dirty="0">
                <a:ln w="22225">
                  <a:solidFill>
                    <a:schemeClr val="accent5">
                      <a:lumMod val="60000"/>
                      <a:lumOff val="40000"/>
                    </a:schemeClr>
                  </a:solidFill>
                  <a:prstDash val="solid"/>
                </a:ln>
                <a:solidFill>
                  <a:schemeClr val="accent2">
                    <a:lumMod val="40000"/>
                    <a:lumOff val="60000"/>
                  </a:schemeClr>
                </a:solidFill>
              </a:rPr>
            </a:br>
            <a:r>
              <a:rPr lang="en-US" b="1" dirty="0">
                <a:ln w="22225">
                  <a:solidFill>
                    <a:schemeClr val="accent5">
                      <a:lumMod val="60000"/>
                      <a:lumOff val="40000"/>
                    </a:schemeClr>
                  </a:solidFill>
                  <a:prstDash val="solid"/>
                </a:ln>
                <a:solidFill>
                  <a:schemeClr val="accent2">
                    <a:lumMod val="40000"/>
                    <a:lumOff val="60000"/>
                  </a:schemeClr>
                </a:solidFill>
              </a:rPr>
              <a:t> in Bacteria is a 3-Step Process</a:t>
            </a:r>
          </a:p>
        </p:txBody>
      </p:sp>
      <p:graphicFrame>
        <p:nvGraphicFramePr>
          <p:cNvPr id="5" name="Content Placeholder 2"/>
          <p:cNvGraphicFramePr>
            <a:graphicFrameLocks noGrp="1"/>
          </p:cNvGraphicFramePr>
          <p:nvPr>
            <p:ph idx="1"/>
            <p:extLst/>
          </p:nvPr>
        </p:nvGraphicFramePr>
        <p:xfrm>
          <a:off x="1671298" y="2273949"/>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300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33CBE0-842B-4782-A53C-2E4401914845}"/>
              </a:ext>
            </a:extLst>
          </p:cNvPr>
          <p:cNvPicPr>
            <a:picLocks noChangeAspect="1"/>
          </p:cNvPicPr>
          <p:nvPr/>
        </p:nvPicPr>
        <p:blipFill rotWithShape="1">
          <a:blip r:embed="rId2">
            <a:extLst>
              <a:ext uri="{28A0092B-C50C-407E-A947-70E740481C1C}">
                <a14:useLocalDpi xmlns:a14="http://schemas.microsoft.com/office/drawing/2010/main" val="0"/>
              </a:ext>
            </a:extLst>
          </a:blip>
          <a:srcRect t="-7514" b="1"/>
          <a:stretch/>
        </p:blipFill>
        <p:spPr>
          <a:xfrm>
            <a:off x="3290356" y="0"/>
            <a:ext cx="8901644" cy="6819061"/>
          </a:xfrm>
          <a:prstGeom prst="rect">
            <a:avLst/>
          </a:prstGeom>
        </p:spPr>
      </p:pic>
      <p:sp>
        <p:nvSpPr>
          <p:cNvPr id="2" name="Title 1">
            <a:extLst>
              <a:ext uri="{FF2B5EF4-FFF2-40B4-BE49-F238E27FC236}">
                <a16:creationId xmlns:a16="http://schemas.microsoft.com/office/drawing/2014/main" id="{D560E80D-6BEA-4E10-926C-8D2EB49BF028}"/>
              </a:ext>
            </a:extLst>
          </p:cNvPr>
          <p:cNvSpPr>
            <a:spLocks noGrp="1"/>
          </p:cNvSpPr>
          <p:nvPr>
            <p:ph type="title"/>
          </p:nvPr>
        </p:nvSpPr>
        <p:spPr>
          <a:xfrm>
            <a:off x="0" y="-43815"/>
            <a:ext cx="10515600" cy="958215"/>
          </a:xfrm>
        </p:spPr>
        <p:txBody>
          <a:bodyPr>
            <a:normAutofit/>
          </a:bodyPr>
          <a:lstStyle/>
          <a:p>
            <a:r>
              <a:rPr lang="en-US" dirty="0"/>
              <a:t>In translation:</a:t>
            </a:r>
          </a:p>
        </p:txBody>
      </p:sp>
      <p:sp>
        <p:nvSpPr>
          <p:cNvPr id="3" name="Content Placeholder 2">
            <a:extLst>
              <a:ext uri="{FF2B5EF4-FFF2-40B4-BE49-F238E27FC236}">
                <a16:creationId xmlns:a16="http://schemas.microsoft.com/office/drawing/2014/main" id="{D9B8DE01-5EA4-4195-BA39-1823784E6B5E}"/>
              </a:ext>
            </a:extLst>
          </p:cNvPr>
          <p:cNvSpPr>
            <a:spLocks noGrp="1"/>
          </p:cNvSpPr>
          <p:nvPr>
            <p:ph idx="1"/>
          </p:nvPr>
        </p:nvSpPr>
        <p:spPr>
          <a:xfrm>
            <a:off x="0" y="914400"/>
            <a:ext cx="3797807" cy="5625465"/>
          </a:xfrm>
        </p:spPr>
        <p:txBody>
          <a:bodyPr>
            <a:normAutofit fontScale="92500" lnSpcReduction="10000"/>
          </a:bodyPr>
          <a:lstStyle/>
          <a:p>
            <a:r>
              <a:rPr lang="en-US" dirty="0">
                <a:latin typeface="Aharoni" panose="02010803020104030203" pitchFamily="2" charset="-79"/>
                <a:cs typeface="Aharoni" panose="02010803020104030203" pitchFamily="2" charset="-79"/>
              </a:rPr>
              <a:t>The sequence of bases in mRNA is converted (“translated”) to an amino acid sequence of a protein.</a:t>
            </a:r>
          </a:p>
          <a:p>
            <a:r>
              <a:rPr lang="en-US" dirty="0">
                <a:latin typeface="Aharoni" panose="02010803020104030203" pitchFamily="2" charset="-79"/>
                <a:cs typeface="Aharoni" panose="02010803020104030203" pitchFamily="2" charset="-79"/>
              </a:rPr>
              <a:t>Ribosomes catalyze the translation of mRNA sequence into protein.</a:t>
            </a:r>
          </a:p>
          <a:p>
            <a:r>
              <a:rPr lang="en-US" dirty="0">
                <a:latin typeface="Aharoni" panose="02010803020104030203" pitchFamily="2" charset="-79"/>
                <a:cs typeface="Aharoni" panose="02010803020104030203" pitchFamily="2" charset="-79"/>
              </a:rPr>
              <a:t> They are the SITE or protein synthesis but they DO NOT actually MAKE the proteins!!!</a:t>
            </a:r>
          </a:p>
        </p:txBody>
      </p:sp>
    </p:spTree>
    <p:extLst>
      <p:ext uri="{BB962C8B-B14F-4D97-AF65-F5344CB8AC3E}">
        <p14:creationId xmlns:p14="http://schemas.microsoft.com/office/powerpoint/2010/main" val="2397859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305D0-60D5-45C4-9651-28B8DC6347C0}"/>
              </a:ext>
            </a:extLst>
          </p:cNvPr>
          <p:cNvPicPr>
            <a:picLocks noChangeAspect="1"/>
          </p:cNvPicPr>
          <p:nvPr/>
        </p:nvPicPr>
        <p:blipFill rotWithShape="1">
          <a:blip r:embed="rId2">
            <a:extLst>
              <a:ext uri="{28A0092B-C50C-407E-A947-70E740481C1C}">
                <a14:useLocalDpi xmlns:a14="http://schemas.microsoft.com/office/drawing/2010/main" val="0"/>
              </a:ext>
            </a:extLst>
          </a:blip>
          <a:srcRect l="7799" r="13730"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C92A932-D804-4A1C-97DC-D69BB0ACC5D3}"/>
              </a:ext>
            </a:extLst>
          </p:cNvPr>
          <p:cNvSpPr>
            <a:spLocks noGrp="1"/>
          </p:cNvSpPr>
          <p:nvPr>
            <p:ph type="title"/>
          </p:nvPr>
        </p:nvSpPr>
        <p:spPr>
          <a:xfrm>
            <a:off x="335281" y="114916"/>
            <a:ext cx="4134446" cy="1676603"/>
          </a:xfrm>
        </p:spPr>
        <p:txBody>
          <a:bodyPr>
            <a:normAutofit/>
          </a:bodyPr>
          <a:lstStyle/>
          <a:p>
            <a:pPr algn="ctr"/>
            <a:r>
              <a:rPr lang="en-US" b="1" dirty="0"/>
              <a:t>INITIATION</a:t>
            </a:r>
            <a:br>
              <a:rPr lang="en-US" b="1" dirty="0"/>
            </a:br>
            <a:r>
              <a:rPr lang="en-US" sz="3600" b="1" dirty="0"/>
              <a:t> (of Translation)</a:t>
            </a:r>
            <a:endParaRPr lang="en-US" b="1" dirty="0"/>
          </a:p>
        </p:txBody>
      </p:sp>
      <p:sp>
        <p:nvSpPr>
          <p:cNvPr id="3" name="Content Placeholder 2">
            <a:extLst>
              <a:ext uri="{FF2B5EF4-FFF2-40B4-BE49-F238E27FC236}">
                <a16:creationId xmlns:a16="http://schemas.microsoft.com/office/drawing/2014/main" id="{EF0F6640-2688-4C30-9442-A72B46849BAD}"/>
              </a:ext>
            </a:extLst>
          </p:cNvPr>
          <p:cNvSpPr>
            <a:spLocks noGrp="1"/>
          </p:cNvSpPr>
          <p:nvPr>
            <p:ph idx="1"/>
          </p:nvPr>
        </p:nvSpPr>
        <p:spPr>
          <a:xfrm>
            <a:off x="648931" y="1791520"/>
            <a:ext cx="3651466" cy="4432300"/>
          </a:xfrm>
        </p:spPr>
        <p:txBody>
          <a:bodyPr>
            <a:normAutofit fontScale="92500" lnSpcReduction="10000"/>
          </a:bodyPr>
          <a:lstStyle/>
          <a:p>
            <a:pPr marL="0" indent="0">
              <a:buNone/>
            </a:pPr>
            <a:r>
              <a:rPr lang="en-US" dirty="0"/>
              <a:t>In bacteria, translation of mRNA into an amino acid sequence begins with the formation of an </a:t>
            </a:r>
            <a:r>
              <a:rPr lang="en-US" b="1" dirty="0"/>
              <a:t>initiation complex. </a:t>
            </a:r>
          </a:p>
          <a:p>
            <a:pPr marL="0" indent="0">
              <a:buNone/>
            </a:pPr>
            <a:r>
              <a:rPr lang="en-US" b="1" dirty="0"/>
              <a:t> </a:t>
            </a:r>
          </a:p>
          <a:p>
            <a:pPr marL="0" indent="0">
              <a:buNone/>
            </a:pPr>
            <a:r>
              <a:rPr lang="en-US" dirty="0"/>
              <a:t>The initiation complex is formed when</a:t>
            </a:r>
            <a:r>
              <a:rPr lang="en-US" b="1" dirty="0"/>
              <a:t> t</a:t>
            </a:r>
            <a:r>
              <a:rPr lang="en-US" dirty="0"/>
              <a:t>he mRNA, the </a:t>
            </a:r>
            <a:r>
              <a:rPr lang="en-US" dirty="0" err="1"/>
              <a:t>tRNA</a:t>
            </a:r>
            <a:r>
              <a:rPr lang="en-US" dirty="0"/>
              <a:t>, and the first amino acid all come together within the ribosome.</a:t>
            </a:r>
            <a:r>
              <a:rPr lang="en-US" b="1" dirty="0"/>
              <a:t> </a:t>
            </a:r>
            <a:endParaRPr lang="en-US" dirty="0"/>
          </a:p>
        </p:txBody>
      </p:sp>
    </p:spTree>
    <p:extLst>
      <p:ext uri="{BB962C8B-B14F-4D97-AF65-F5344CB8AC3E}">
        <p14:creationId xmlns:p14="http://schemas.microsoft.com/office/powerpoint/2010/main" val="1361567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8" name="Picture 7">
            <a:extLst>
              <a:ext uri="{FF2B5EF4-FFF2-40B4-BE49-F238E27FC236}">
                <a16:creationId xmlns:a16="http://schemas.microsoft.com/office/drawing/2014/main" id="{C5658818-C116-43E0-8B4F-E6CFD98B98F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55230" y="37103"/>
            <a:ext cx="4034790" cy="6867729"/>
          </a:xfrm>
          <a:prstGeom prst="rect">
            <a:avLst/>
          </a:prstGeom>
        </p:spPr>
      </p:pic>
      <p:cxnSp>
        <p:nvCxnSpPr>
          <p:cNvPr id="32" name="Straight Connector 31">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FE9B86F-E02C-4591-AD4D-70819C9FC49B}"/>
              </a:ext>
            </a:extLst>
          </p:cNvPr>
          <p:cNvSpPr>
            <a:spLocks noGrp="1"/>
          </p:cNvSpPr>
          <p:nvPr>
            <p:ph type="title"/>
          </p:nvPr>
        </p:nvSpPr>
        <p:spPr>
          <a:xfrm>
            <a:off x="762000" y="146304"/>
            <a:ext cx="6359651" cy="1499616"/>
          </a:xfrm>
        </p:spPr>
        <p:txBody>
          <a:bodyPr>
            <a:normAutofit/>
          </a:bodyPr>
          <a:lstStyle/>
          <a:p>
            <a:r>
              <a:rPr lang="en-US" b="1" dirty="0">
                <a:solidFill>
                  <a:srgbClr val="FFFFFF"/>
                </a:solidFill>
              </a:rPr>
              <a:t>ELONGATION (of Translation)</a:t>
            </a:r>
            <a:endParaRPr lang="en-US" dirty="0">
              <a:solidFill>
                <a:srgbClr val="FFFFFF"/>
              </a:solidFill>
            </a:endParaRPr>
          </a:p>
        </p:txBody>
      </p:sp>
      <p:sp>
        <p:nvSpPr>
          <p:cNvPr id="3" name="Content Placeholder 2">
            <a:extLst>
              <a:ext uri="{FF2B5EF4-FFF2-40B4-BE49-F238E27FC236}">
                <a16:creationId xmlns:a16="http://schemas.microsoft.com/office/drawing/2014/main" id="{0C6E2F69-89AE-4C2E-A9FB-C3A933CF60C6}"/>
              </a:ext>
            </a:extLst>
          </p:cNvPr>
          <p:cNvSpPr>
            <a:spLocks noGrp="1"/>
          </p:cNvSpPr>
          <p:nvPr>
            <p:ph idx="1"/>
          </p:nvPr>
        </p:nvSpPr>
        <p:spPr>
          <a:xfrm>
            <a:off x="1024129" y="1371600"/>
            <a:ext cx="5081232" cy="4846320"/>
          </a:xfrm>
        </p:spPr>
        <p:txBody>
          <a:bodyPr>
            <a:normAutofit lnSpcReduction="10000"/>
          </a:bodyPr>
          <a:lstStyle/>
          <a:p>
            <a:r>
              <a:rPr lang="en-US" dirty="0">
                <a:solidFill>
                  <a:srgbClr val="FFFFFF"/>
                </a:solidFill>
              </a:rPr>
              <a:t>The nucleotide sequence of mRNA is read in triplets called </a:t>
            </a:r>
            <a:r>
              <a:rPr lang="en-US" b="1" u="sng" dirty="0">
                <a:solidFill>
                  <a:srgbClr val="FFFFFF"/>
                </a:solidFill>
              </a:rPr>
              <a:t>codons</a:t>
            </a:r>
            <a:r>
              <a:rPr lang="en-US" dirty="0">
                <a:solidFill>
                  <a:srgbClr val="FFFFFF"/>
                </a:solidFill>
              </a:rPr>
              <a:t>. </a:t>
            </a:r>
          </a:p>
          <a:p>
            <a:r>
              <a:rPr lang="en-US" dirty="0">
                <a:solidFill>
                  <a:srgbClr val="FFFFFF"/>
                </a:solidFill>
              </a:rPr>
              <a:t>All translation begins with what is called "</a:t>
            </a:r>
            <a:r>
              <a:rPr lang="en-US" b="1" dirty="0">
                <a:solidFill>
                  <a:srgbClr val="FFFFFF"/>
                </a:solidFill>
              </a:rPr>
              <a:t>the start codon" </a:t>
            </a:r>
            <a:r>
              <a:rPr lang="en-US" dirty="0">
                <a:solidFill>
                  <a:srgbClr val="FFFFFF"/>
                </a:solidFill>
              </a:rPr>
              <a:t>which is </a:t>
            </a:r>
            <a:r>
              <a:rPr lang="en-US" b="1" dirty="0">
                <a:solidFill>
                  <a:srgbClr val="FFFFFF"/>
                </a:solidFill>
              </a:rPr>
              <a:t>AUG. </a:t>
            </a:r>
          </a:p>
          <a:p>
            <a:r>
              <a:rPr lang="en-US" dirty="0">
                <a:solidFill>
                  <a:srgbClr val="FFFFFF"/>
                </a:solidFill>
              </a:rPr>
              <a:t>This means that the first 3 bases on the mRNA are Adenine (A), Uracil (U) and Guanine (G) = AUG. </a:t>
            </a:r>
          </a:p>
          <a:p>
            <a:r>
              <a:rPr lang="en-US" dirty="0">
                <a:solidFill>
                  <a:srgbClr val="FFFFFF"/>
                </a:solidFill>
              </a:rPr>
              <a:t>The AUG codon codes for the amino acid methionine.</a:t>
            </a:r>
          </a:p>
        </p:txBody>
      </p:sp>
    </p:spTree>
    <p:extLst>
      <p:ext uri="{BB962C8B-B14F-4D97-AF65-F5344CB8AC3E}">
        <p14:creationId xmlns:p14="http://schemas.microsoft.com/office/powerpoint/2010/main" val="2126022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3E7FB059-1B73-4A01-9B51-2F9D157C7633}"/>
              </a:ext>
            </a:extLst>
          </p:cNvPr>
          <p:cNvPicPr>
            <a:picLocks noChangeAspect="1"/>
          </p:cNvPicPr>
          <p:nvPr/>
        </p:nvPicPr>
        <p:blipFill rotWithShape="1">
          <a:blip r:embed="rId2">
            <a:extLst>
              <a:ext uri="{28A0092B-C50C-407E-A947-70E740481C1C}">
                <a14:useLocalDpi xmlns:a14="http://schemas.microsoft.com/office/drawing/2010/main" val="0"/>
              </a:ext>
            </a:extLst>
          </a:blip>
          <a:srcRect t="14893" r="1700" b="667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8C3CDE7D-50BD-4D9E-836F-4A4B4889652A}"/>
              </a:ext>
            </a:extLst>
          </p:cNvPr>
          <p:cNvSpPr>
            <a:spLocks noGrp="1"/>
          </p:cNvSpPr>
          <p:nvPr>
            <p:ph type="title"/>
          </p:nvPr>
        </p:nvSpPr>
        <p:spPr>
          <a:xfrm>
            <a:off x="594805" y="640263"/>
            <a:ext cx="5221266" cy="1344975"/>
          </a:xfrm>
        </p:spPr>
        <p:txBody>
          <a:bodyPr>
            <a:normAutofit/>
          </a:bodyPr>
          <a:lstStyle/>
          <a:p>
            <a:r>
              <a:rPr lang="en-US" sz="4000" dirty="0"/>
              <a:t>TERMINATION (of Translation)</a:t>
            </a:r>
          </a:p>
        </p:txBody>
      </p:sp>
      <p:sp>
        <p:nvSpPr>
          <p:cNvPr id="3" name="Content Placeholder 2">
            <a:extLst>
              <a:ext uri="{FF2B5EF4-FFF2-40B4-BE49-F238E27FC236}">
                <a16:creationId xmlns:a16="http://schemas.microsoft.com/office/drawing/2014/main" id="{8FC6FF30-B254-431E-996B-E56EC9BC0D84}"/>
              </a:ext>
            </a:extLst>
          </p:cNvPr>
          <p:cNvSpPr>
            <a:spLocks noGrp="1"/>
          </p:cNvSpPr>
          <p:nvPr>
            <p:ph idx="1"/>
          </p:nvPr>
        </p:nvSpPr>
        <p:spPr>
          <a:xfrm>
            <a:off x="594110" y="2121763"/>
            <a:ext cx="5235490" cy="3773010"/>
          </a:xfrm>
        </p:spPr>
        <p:txBody>
          <a:bodyPr>
            <a:normAutofit/>
          </a:bodyPr>
          <a:lstStyle/>
          <a:p>
            <a:r>
              <a:rPr lang="en-US" sz="2400" b="1"/>
              <a:t>Termination</a:t>
            </a:r>
            <a:r>
              <a:rPr lang="en-US" sz="2400"/>
              <a:t> of protein synthesis occurs at the </a:t>
            </a:r>
            <a:r>
              <a:rPr lang="en-US" sz="2400" b="1" u="sng"/>
              <a:t>stop codon</a:t>
            </a:r>
            <a:r>
              <a:rPr lang="en-US" sz="2400"/>
              <a:t>. There are three different codons which are considered stop codons (UAA, UAG and UGA). </a:t>
            </a:r>
          </a:p>
          <a:p>
            <a:r>
              <a:rPr lang="en-US" sz="2400"/>
              <a:t>When one of these stop codons reaches the ribosome, the last amino acid will break free from the ribosome and from the tRNA. The protein is now complete. </a:t>
            </a:r>
          </a:p>
        </p:txBody>
      </p:sp>
    </p:spTree>
    <p:extLst>
      <p:ext uri="{BB962C8B-B14F-4D97-AF65-F5344CB8AC3E}">
        <p14:creationId xmlns:p14="http://schemas.microsoft.com/office/powerpoint/2010/main" val="48083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58A37B9A-74B2-4E57-ADBE-04460300A2E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Viruses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drawing of a cartoon character&#10;&#10;Description generated with high confidence">
            <a:extLst>
              <a:ext uri="{FF2B5EF4-FFF2-40B4-BE49-F238E27FC236}">
                <a16:creationId xmlns:a16="http://schemas.microsoft.com/office/drawing/2014/main" id="{15D93419-D2F6-41C4-A13D-BAFAF1800B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1511" y="492573"/>
            <a:ext cx="3838166" cy="5880796"/>
          </a:xfrm>
          <a:prstGeom prst="rect">
            <a:avLst/>
          </a:prstGeom>
        </p:spPr>
      </p:pic>
      <p:sp>
        <p:nvSpPr>
          <p:cNvPr id="8" name="Title 1">
            <a:extLst>
              <a:ext uri="{FF2B5EF4-FFF2-40B4-BE49-F238E27FC236}">
                <a16:creationId xmlns:a16="http://schemas.microsoft.com/office/drawing/2014/main" id="{69D31EE3-F975-4414-A0C1-0ABCEAC4AB13}"/>
              </a:ext>
            </a:extLst>
          </p:cNvPr>
          <p:cNvSpPr txBox="1">
            <a:spLocks/>
          </p:cNvSpPr>
          <p:nvPr/>
        </p:nvSpPr>
        <p:spPr>
          <a:xfrm>
            <a:off x="674237" y="2126056"/>
            <a:ext cx="3657600" cy="31430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Ravie"/>
                <a:ea typeface="+mj-ea"/>
                <a:cs typeface="+mj-cs"/>
              </a:rPr>
              <a:t>And Friends</a:t>
            </a:r>
          </a:p>
        </p:txBody>
      </p:sp>
    </p:spTree>
    <p:extLst>
      <p:ext uri="{BB962C8B-B14F-4D97-AF65-F5344CB8AC3E}">
        <p14:creationId xmlns:p14="http://schemas.microsoft.com/office/powerpoint/2010/main" val="442576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6467-DBEB-48C8-BA79-262B52E0AA78}"/>
              </a:ext>
            </a:extLst>
          </p:cNvPr>
          <p:cNvSpPr>
            <a:spLocks noGrp="1"/>
          </p:cNvSpPr>
          <p:nvPr>
            <p:ph type="title"/>
          </p:nvPr>
        </p:nvSpPr>
        <p:spPr>
          <a:xfrm>
            <a:off x="762001" y="803325"/>
            <a:ext cx="5314536" cy="1325563"/>
          </a:xfrm>
        </p:spPr>
        <p:txBody>
          <a:bodyPr>
            <a:normAutofit/>
          </a:bodyPr>
          <a:lstStyle/>
          <a:p>
            <a:r>
              <a:rPr lang="en-US" dirty="0"/>
              <a:t>Are Viruses Alive?</a:t>
            </a:r>
          </a:p>
        </p:txBody>
      </p:sp>
      <p:sp>
        <p:nvSpPr>
          <p:cNvPr id="3" name="Content Placeholder 2">
            <a:extLst>
              <a:ext uri="{FF2B5EF4-FFF2-40B4-BE49-F238E27FC236}">
                <a16:creationId xmlns:a16="http://schemas.microsoft.com/office/drawing/2014/main" id="{98521502-7B51-4503-8148-6516320D8B21}"/>
              </a:ext>
            </a:extLst>
          </p:cNvPr>
          <p:cNvSpPr>
            <a:spLocks noGrp="1"/>
          </p:cNvSpPr>
          <p:nvPr>
            <p:ph idx="1"/>
          </p:nvPr>
        </p:nvSpPr>
        <p:spPr>
          <a:xfrm>
            <a:off x="762000" y="2279018"/>
            <a:ext cx="5314543" cy="3375920"/>
          </a:xfrm>
        </p:spPr>
        <p:txBody>
          <a:bodyPr anchor="t">
            <a:normAutofit/>
          </a:bodyPr>
          <a:lstStyle/>
          <a:p>
            <a:r>
              <a:rPr lang="en-US" dirty="0"/>
              <a:t>   Prokaryotes, like bacteria, and eukaryotes are considered to be living organisms. </a:t>
            </a:r>
          </a:p>
          <a:p>
            <a:r>
              <a:rPr lang="en-US" dirty="0"/>
              <a:t>The current criteria for life includes that all lifeforms must consist of one or more cells. </a:t>
            </a:r>
          </a:p>
          <a:p>
            <a:pPr marL="0" indent="0">
              <a:buNone/>
            </a:pPr>
            <a:endParaRPr lang="en-US"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generated with high confidence">
            <a:extLst>
              <a:ext uri="{FF2B5EF4-FFF2-40B4-BE49-F238E27FC236}">
                <a16:creationId xmlns:a16="http://schemas.microsoft.com/office/drawing/2014/main" id="{5A2C293E-7F05-4D1E-8D0C-5B9DDDD93DA9}"/>
              </a:ext>
            </a:extLst>
          </p:cNvPr>
          <p:cNvPicPr>
            <a:picLocks noChangeAspect="1"/>
          </p:cNvPicPr>
          <p:nvPr/>
        </p:nvPicPr>
        <p:blipFill rotWithShape="1">
          <a:blip r:embed="rId2">
            <a:extLst>
              <a:ext uri="{28A0092B-C50C-407E-A947-70E740481C1C}">
                <a14:useLocalDpi xmlns:a14="http://schemas.microsoft.com/office/drawing/2010/main" val="0"/>
              </a:ext>
            </a:extLst>
          </a:blip>
          <a:srcRect l="1978" r="178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46865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C91A-BBE1-46D1-BAB8-19CCCD099BB2}"/>
              </a:ext>
            </a:extLst>
          </p:cNvPr>
          <p:cNvSpPr>
            <a:spLocks noGrp="1"/>
          </p:cNvSpPr>
          <p:nvPr>
            <p:ph type="title"/>
          </p:nvPr>
        </p:nvSpPr>
        <p:spPr>
          <a:xfrm>
            <a:off x="4965430" y="629268"/>
            <a:ext cx="6586491" cy="1286160"/>
          </a:xfrm>
        </p:spPr>
        <p:txBody>
          <a:bodyPr anchor="b">
            <a:normAutofit/>
          </a:bodyPr>
          <a:lstStyle/>
          <a:p>
            <a:r>
              <a:rPr lang="en-US" dirty="0"/>
              <a:t>Alive or Not?</a:t>
            </a:r>
          </a:p>
        </p:txBody>
      </p:sp>
      <p:pic>
        <p:nvPicPr>
          <p:cNvPr id="4" name="Picture 37" descr="Picture">
            <a:extLst>
              <a:ext uri="{FF2B5EF4-FFF2-40B4-BE49-F238E27FC236}">
                <a16:creationId xmlns:a16="http://schemas.microsoft.com/office/drawing/2014/main" id="{D0CA47C4-871D-4EBD-B0B3-9831AD87F7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27" r="6456"/>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DDAE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57C8EF-46F8-463C-BE0C-8B094F31F44E}"/>
              </a:ext>
            </a:extLst>
          </p:cNvPr>
          <p:cNvSpPr>
            <a:spLocks noGrp="1"/>
          </p:cNvSpPr>
          <p:nvPr>
            <p:ph idx="1"/>
          </p:nvPr>
        </p:nvSpPr>
        <p:spPr>
          <a:xfrm>
            <a:off x="4965431" y="2438400"/>
            <a:ext cx="6586489" cy="3785419"/>
          </a:xfrm>
        </p:spPr>
        <p:txBody>
          <a:bodyPr>
            <a:normAutofit/>
          </a:bodyPr>
          <a:lstStyle/>
          <a:p>
            <a:r>
              <a:rPr lang="en-US" sz="2000" dirty="0"/>
              <a:t>Viruses are not made up of cells, so they are not considered "alive" by the current convention.</a:t>
            </a:r>
          </a:p>
          <a:p>
            <a:pPr lvl="1"/>
            <a:r>
              <a:rPr lang="en-US" sz="1600" dirty="0"/>
              <a:t> However, viruses are extremely sophisticated and have been successfully reproducing, adapting and evolving for billions of years. </a:t>
            </a:r>
          </a:p>
          <a:p>
            <a:endParaRPr lang="en-US" sz="2000" dirty="0"/>
          </a:p>
          <a:p>
            <a:r>
              <a:rPr lang="en-US" sz="2000" dirty="0"/>
              <a:t>Viruses are not considered organisms. Instead, they are considered "acellular particles" or virions. </a:t>
            </a:r>
          </a:p>
        </p:txBody>
      </p:sp>
    </p:spTree>
    <p:extLst>
      <p:ext uri="{BB962C8B-B14F-4D97-AF65-F5344CB8AC3E}">
        <p14:creationId xmlns:p14="http://schemas.microsoft.com/office/powerpoint/2010/main" val="1935039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59FA74E-5F30-4D4C-8D6B-14E4B6EA6CFB}"/>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Are Viruses Alive?</a:t>
            </a:r>
          </a:p>
        </p:txBody>
      </p:sp>
      <p:graphicFrame>
        <p:nvGraphicFramePr>
          <p:cNvPr id="5" name="Content Placeholder 2">
            <a:extLst>
              <a:ext uri="{FF2B5EF4-FFF2-40B4-BE49-F238E27FC236}">
                <a16:creationId xmlns:a16="http://schemas.microsoft.com/office/drawing/2014/main" id="{9CC1CE56-85AA-4DA2-94E5-FAC1299BF4FC}"/>
              </a:ext>
            </a:extLst>
          </p:cNvPr>
          <p:cNvGraphicFramePr>
            <a:graphicFrameLocks noGrp="1"/>
          </p:cNvGraphicFramePr>
          <p:nvPr>
            <p:ph idx="1"/>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9801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12" descr="Picture">
            <a:extLst>
              <a:ext uri="{FF2B5EF4-FFF2-40B4-BE49-F238E27FC236}">
                <a16:creationId xmlns:a16="http://schemas.microsoft.com/office/drawing/2014/main" id="{EEC1EEC8-5D5C-4903-9FB0-9B971485A2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578" y="1114814"/>
            <a:ext cx="10905066" cy="44438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9DDD71-4D16-416D-AFC9-17C93BA04680}"/>
              </a:ext>
            </a:extLst>
          </p:cNvPr>
          <p:cNvSpPr/>
          <p:nvPr/>
        </p:nvSpPr>
        <p:spPr>
          <a:xfrm>
            <a:off x="108857" y="5867415"/>
            <a:ext cx="12083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dorn Roman" panose="02000503000000020003" pitchFamily="50" charset="0"/>
                <a:ea typeface="+mn-ea"/>
                <a:cs typeface="+mn-cs"/>
              </a:rPr>
              <a:t>Bacteria cells are about </a:t>
            </a:r>
            <a:r>
              <a:rPr kumimoji="0" lang="en-US" sz="2000" b="1" i="0" u="none" strike="noStrike" kern="1200" cap="none" spc="0" normalizeH="0" baseline="0" noProof="0" dirty="0" err="1">
                <a:ln>
                  <a:noFill/>
                </a:ln>
                <a:solidFill>
                  <a:prstClr val="black"/>
                </a:solidFill>
                <a:effectLst/>
                <a:uLnTx/>
                <a:uFillTx/>
                <a:latin typeface="Adorn Roman" panose="02000503000000020003" pitchFamily="50" charset="0"/>
                <a:ea typeface="+mn-ea"/>
                <a:cs typeface="+mn-cs"/>
              </a:rPr>
              <a:t>10X</a:t>
            </a:r>
            <a:r>
              <a:rPr kumimoji="0" lang="en-US" sz="2000" b="1" i="0" u="none" strike="noStrike" kern="1200" cap="none" spc="0" normalizeH="0" baseline="0" noProof="0" dirty="0">
                <a:ln>
                  <a:noFill/>
                </a:ln>
                <a:solidFill>
                  <a:prstClr val="black"/>
                </a:solidFill>
                <a:effectLst/>
                <a:uLnTx/>
                <a:uFillTx/>
                <a:latin typeface="Adorn Roman" panose="02000503000000020003" pitchFamily="50" charset="0"/>
                <a:ea typeface="+mn-ea"/>
                <a:cs typeface="+mn-cs"/>
              </a:rPr>
              <a:t> smaller than eukaryotic cells, and viruses are about 10 X smaller than even bacteria cells!   </a:t>
            </a:r>
          </a:p>
        </p:txBody>
      </p:sp>
      <p:sp>
        <p:nvSpPr>
          <p:cNvPr id="6" name="Rectangle 5">
            <a:extLst>
              <a:ext uri="{FF2B5EF4-FFF2-40B4-BE49-F238E27FC236}">
                <a16:creationId xmlns:a16="http://schemas.microsoft.com/office/drawing/2014/main" id="{9CB461CC-2891-49FF-B9E0-E18CB41EF58B}"/>
              </a:ext>
            </a:extLst>
          </p:cNvPr>
          <p:cNvSpPr/>
          <p:nvPr/>
        </p:nvSpPr>
        <p:spPr>
          <a:xfrm>
            <a:off x="108857" y="83258"/>
            <a:ext cx="11912567" cy="58477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Cooper Black"/>
                <a:ea typeface="+mn-ea"/>
                <a:cs typeface="+mn-cs"/>
              </a:rPr>
              <a:t>Viruses are Small (~ 10 - 100 nm)</a:t>
            </a:r>
            <a:endParaRPr kumimoji="0" lang="en-US" sz="3200" b="0" i="0" u="none" strike="noStrike" kern="1200" cap="none" spc="0" normalizeH="0" baseline="0" noProof="0" dirty="0">
              <a:ln>
                <a:noFill/>
              </a:ln>
              <a:solidFill>
                <a:srgbClr val="44546A"/>
              </a:solidFill>
              <a:effectLst/>
              <a:uLnTx/>
              <a:uFillTx/>
              <a:latin typeface="Cooper Black"/>
              <a:ea typeface="+mn-ea"/>
              <a:cs typeface="+mn-cs"/>
            </a:endParaRPr>
          </a:p>
        </p:txBody>
      </p:sp>
    </p:spTree>
    <p:extLst>
      <p:ext uri="{BB962C8B-B14F-4D97-AF65-F5344CB8AC3E}">
        <p14:creationId xmlns:p14="http://schemas.microsoft.com/office/powerpoint/2010/main" val="3091467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ipart&#10;&#10;Description generated with very high confidence">
            <a:extLst>
              <a:ext uri="{FF2B5EF4-FFF2-40B4-BE49-F238E27FC236}">
                <a16:creationId xmlns:a16="http://schemas.microsoft.com/office/drawing/2014/main" id="{1E1996AF-D9D9-4B93-A77F-D922DD1DA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50291" y="1133768"/>
            <a:ext cx="2516897" cy="8704268"/>
          </a:xfrm>
          <a:prstGeom prst="rect">
            <a:avLst/>
          </a:prstGeom>
        </p:spPr>
      </p:pic>
      <p:pic>
        <p:nvPicPr>
          <p:cNvPr id="5" name="Content Placeholder 4" descr="A picture containing table&#10;&#10;Description generated with high confidence">
            <a:extLst>
              <a:ext uri="{FF2B5EF4-FFF2-40B4-BE49-F238E27FC236}">
                <a16:creationId xmlns:a16="http://schemas.microsoft.com/office/drawing/2014/main" id="{984D7A7D-CD26-46D9-9801-57D765AFA1A8}"/>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69483" b="98868" l="40224" r="55545">
                        <a14:foregroundMark x1="49562" y1="69523" x2="49562" y2="69523"/>
                        <a14:foregroundMark x1="51897" y1="97979" x2="51897" y2="97979"/>
                        <a14:foregroundMark x1="46498" y1="98868" x2="46498" y2="98868"/>
                      </a14:backgroundRemoval>
                    </a14:imgEffect>
                  </a14:imgLayer>
                </a14:imgProps>
              </a:ext>
              <a:ext uri="{28A0092B-C50C-407E-A947-70E740481C1C}">
                <a14:useLocalDpi xmlns:a14="http://schemas.microsoft.com/office/drawing/2010/main" val="0"/>
              </a:ext>
            </a:extLst>
          </a:blip>
          <a:srcRect l="38393" t="66684" r="42526" b="-386"/>
          <a:stretch/>
        </p:blipFill>
        <p:spPr>
          <a:xfrm>
            <a:off x="8456978" y="113650"/>
            <a:ext cx="3001993" cy="6379225"/>
          </a:xfrm>
        </p:spPr>
      </p:pic>
      <p:sp>
        <p:nvSpPr>
          <p:cNvPr id="2" name="Title 1">
            <a:extLst>
              <a:ext uri="{FF2B5EF4-FFF2-40B4-BE49-F238E27FC236}">
                <a16:creationId xmlns:a16="http://schemas.microsoft.com/office/drawing/2014/main" id="{C3A224D1-74C7-40C6-B6FE-F42336AECB44}"/>
              </a:ext>
            </a:extLst>
          </p:cNvPr>
          <p:cNvSpPr>
            <a:spLocks noGrp="1"/>
          </p:cNvSpPr>
          <p:nvPr>
            <p:ph type="title"/>
          </p:nvPr>
        </p:nvSpPr>
        <p:spPr>
          <a:xfrm>
            <a:off x="0" y="0"/>
            <a:ext cx="8953995" cy="4658137"/>
          </a:xfrm>
        </p:spPr>
        <p:txBody>
          <a:bodyPr>
            <a:normAutofit fontScale="90000"/>
          </a:bodyPr>
          <a:lstStyle/>
          <a:p>
            <a:pPr algn="ctr"/>
            <a:r>
              <a:rPr lang="en-US" sz="6600" dirty="0">
                <a:solidFill>
                  <a:srgbClr val="0070C0"/>
                </a:solidFill>
                <a:latin typeface="Ravie" panose="04040805050809020602" pitchFamily="82" charset="0"/>
              </a:rPr>
              <a:t>The Differences Between DNA Nucleotides and RNA Nucleotides</a:t>
            </a:r>
          </a:p>
        </p:txBody>
      </p:sp>
    </p:spTree>
    <p:extLst>
      <p:ext uri="{BB962C8B-B14F-4D97-AF65-F5344CB8AC3E}">
        <p14:creationId xmlns:p14="http://schemas.microsoft.com/office/powerpoint/2010/main" val="2972231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9BEB-1CCF-4120-925F-368F6048413B}"/>
              </a:ext>
            </a:extLst>
          </p:cNvPr>
          <p:cNvSpPr>
            <a:spLocks noGrp="1"/>
          </p:cNvSpPr>
          <p:nvPr>
            <p:ph type="title"/>
          </p:nvPr>
        </p:nvSpPr>
        <p:spPr>
          <a:xfrm>
            <a:off x="4965430" y="629268"/>
            <a:ext cx="6586491" cy="1286160"/>
          </a:xfrm>
        </p:spPr>
        <p:txBody>
          <a:bodyPr anchor="b">
            <a:normAutofit fontScale="90000"/>
          </a:bodyPr>
          <a:lstStyle/>
          <a:p>
            <a:r>
              <a:rPr lang="en-US" b="1" dirty="0">
                <a:solidFill>
                  <a:schemeClr val="tx2"/>
                </a:solidFill>
              </a:rPr>
              <a:t>Viruses are Small (~ 10 - 100 nm)</a:t>
            </a:r>
            <a:endParaRPr lang="en-US" dirty="0"/>
          </a:p>
        </p:txBody>
      </p:sp>
      <p:pic>
        <p:nvPicPr>
          <p:cNvPr id="4" name="Picture 8" descr="Picture">
            <a:extLst>
              <a:ext uri="{FF2B5EF4-FFF2-40B4-BE49-F238E27FC236}">
                <a16:creationId xmlns:a16="http://schemas.microsoft.com/office/drawing/2014/main" id="{9956730B-B396-422A-973F-09749F367D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247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2BE5D1-7987-4AC8-A586-77C879546151}"/>
              </a:ext>
            </a:extLst>
          </p:cNvPr>
          <p:cNvSpPr>
            <a:spLocks noGrp="1"/>
          </p:cNvSpPr>
          <p:nvPr>
            <p:ph idx="1"/>
          </p:nvPr>
        </p:nvSpPr>
        <p:spPr>
          <a:xfrm>
            <a:off x="4965431" y="2438400"/>
            <a:ext cx="6586489" cy="3785419"/>
          </a:xfrm>
        </p:spPr>
        <p:txBody>
          <a:bodyPr>
            <a:normAutofit/>
          </a:bodyPr>
          <a:lstStyle/>
          <a:p>
            <a:endParaRPr lang="en-US" sz="2000" dirty="0"/>
          </a:p>
          <a:p>
            <a:r>
              <a:rPr lang="en-US" sz="2000" dirty="0"/>
              <a:t>With so little space, it is no wonder that they must rely on invading a host cell in order to reproduce. </a:t>
            </a:r>
          </a:p>
          <a:p>
            <a:r>
              <a:rPr lang="en-US" sz="2000" dirty="0"/>
              <a:t>Viruses invade a host cell and then hijack the cell's reproductive machinery in order to make copies of itself. </a:t>
            </a:r>
          </a:p>
          <a:p>
            <a:pPr marL="0" indent="0">
              <a:buNone/>
            </a:pPr>
            <a:endParaRPr lang="en-US" sz="2000" dirty="0"/>
          </a:p>
        </p:txBody>
      </p:sp>
    </p:spTree>
    <p:extLst>
      <p:ext uri="{BB962C8B-B14F-4D97-AF65-F5344CB8AC3E}">
        <p14:creationId xmlns:p14="http://schemas.microsoft.com/office/powerpoint/2010/main" val="3668645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E7E9E-1A4A-4C51-BB62-7C8380D0A5D9}"/>
              </a:ext>
            </a:extLst>
          </p:cNvPr>
          <p:cNvSpPr>
            <a:spLocks noGrp="1"/>
          </p:cNvSpPr>
          <p:nvPr>
            <p:ph type="title"/>
          </p:nvPr>
        </p:nvSpPr>
        <p:spPr>
          <a:xfrm>
            <a:off x="4965430" y="629268"/>
            <a:ext cx="6586491" cy="1286160"/>
          </a:xfrm>
        </p:spPr>
        <p:txBody>
          <a:bodyPr anchor="b">
            <a:normAutofit fontScale="90000"/>
          </a:bodyPr>
          <a:lstStyle/>
          <a:p>
            <a:r>
              <a:rPr lang="en-US" dirty="0"/>
              <a:t>THE DISCOVERY OF THE FIRST VIRUS</a:t>
            </a:r>
          </a:p>
        </p:txBody>
      </p:sp>
      <p:pic>
        <p:nvPicPr>
          <p:cNvPr id="4" name="Picture 20">
            <a:extLst>
              <a:ext uri="{FF2B5EF4-FFF2-40B4-BE49-F238E27FC236}">
                <a16:creationId xmlns:a16="http://schemas.microsoft.com/office/drawing/2014/main" id="{7BDFC8FA-7D6A-4B39-9B95-821803888D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 y="400432"/>
            <a:ext cx="4635571" cy="6057146"/>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8BC75"/>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049F19-E1CA-4C2F-B3F1-AE98A7EFA642}"/>
              </a:ext>
            </a:extLst>
          </p:cNvPr>
          <p:cNvSpPr>
            <a:spLocks noGrp="1"/>
          </p:cNvSpPr>
          <p:nvPr>
            <p:ph idx="1"/>
          </p:nvPr>
        </p:nvSpPr>
        <p:spPr>
          <a:xfrm>
            <a:off x="4965431" y="2438400"/>
            <a:ext cx="6586489" cy="3785419"/>
          </a:xfrm>
        </p:spPr>
        <p:txBody>
          <a:bodyPr>
            <a:normAutofit/>
          </a:bodyPr>
          <a:lstStyle/>
          <a:p>
            <a:r>
              <a:rPr lang="en-US" sz="2000" dirty="0"/>
              <a:t>Two scientists contributed to the discovery of the first virus, Tobacco mosaic virus. </a:t>
            </a:r>
            <a:r>
              <a:rPr lang="en-US" sz="2000" dirty="0">
                <a:solidFill>
                  <a:srgbClr val="000000"/>
                </a:solidFill>
              </a:rPr>
              <a:t>Dmitry Ivanovsky and Martinus Beijerinck. </a:t>
            </a:r>
          </a:p>
          <a:p>
            <a:r>
              <a:rPr lang="en-US" sz="2000" dirty="0"/>
              <a:t>In 1892, Dmitry Ivanovsky filtered the sap from a diseased tobacco plant and discovered that the filtrate was able to infect a healthy tobacco plant with the disease. </a:t>
            </a:r>
          </a:p>
          <a:p>
            <a:pPr marL="0" indent="0">
              <a:buNone/>
            </a:pPr>
            <a:endParaRPr lang="en-US" sz="2000" dirty="0"/>
          </a:p>
        </p:txBody>
      </p:sp>
      <p:sp>
        <p:nvSpPr>
          <p:cNvPr id="5" name="Rectangle 4">
            <a:extLst>
              <a:ext uri="{FF2B5EF4-FFF2-40B4-BE49-F238E27FC236}">
                <a16:creationId xmlns:a16="http://schemas.microsoft.com/office/drawing/2014/main" id="{55BBBFAA-E51C-4C71-B1D0-1200C0E06771}"/>
              </a:ext>
            </a:extLst>
          </p:cNvPr>
          <p:cNvSpPr/>
          <p:nvPr/>
        </p:nvSpPr>
        <p:spPr>
          <a:xfrm>
            <a:off x="1009670" y="31090"/>
            <a:ext cx="23866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oper Black"/>
                <a:ea typeface="+mn-ea"/>
                <a:cs typeface="+mn-cs"/>
              </a:rPr>
              <a:t>Dmitry Ivanovsky </a:t>
            </a: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3541302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F29DD-7FA8-4923-B967-926E5473A9DC}"/>
              </a:ext>
            </a:extLst>
          </p:cNvPr>
          <p:cNvSpPr>
            <a:spLocks noGrp="1"/>
          </p:cNvSpPr>
          <p:nvPr>
            <p:ph type="title"/>
          </p:nvPr>
        </p:nvSpPr>
        <p:spPr>
          <a:xfrm>
            <a:off x="762001" y="803325"/>
            <a:ext cx="5314536" cy="1325563"/>
          </a:xfrm>
        </p:spPr>
        <p:txBody>
          <a:bodyPr>
            <a:normAutofit/>
          </a:bodyPr>
          <a:lstStyle/>
          <a:p>
            <a:r>
              <a:rPr lang="en-US" sz="3100"/>
              <a:t>THE DISCOVERY OF THE FIRST VIRUS</a:t>
            </a:r>
          </a:p>
        </p:txBody>
      </p:sp>
      <p:sp>
        <p:nvSpPr>
          <p:cNvPr id="3" name="Content Placeholder 2">
            <a:extLst>
              <a:ext uri="{FF2B5EF4-FFF2-40B4-BE49-F238E27FC236}">
                <a16:creationId xmlns:a16="http://schemas.microsoft.com/office/drawing/2014/main" id="{72138B3C-96B5-4DF7-8877-FD663E563D45}"/>
              </a:ext>
            </a:extLst>
          </p:cNvPr>
          <p:cNvSpPr>
            <a:spLocks noGrp="1"/>
          </p:cNvSpPr>
          <p:nvPr>
            <p:ph idx="1"/>
          </p:nvPr>
        </p:nvSpPr>
        <p:spPr>
          <a:xfrm>
            <a:off x="762000" y="2279018"/>
            <a:ext cx="5314543" cy="3375920"/>
          </a:xfrm>
        </p:spPr>
        <p:txBody>
          <a:bodyPr anchor="t">
            <a:normAutofit/>
          </a:bodyPr>
          <a:lstStyle/>
          <a:p>
            <a:r>
              <a:rPr lang="en-US" sz="1800" dirty="0"/>
              <a:t>Independently, Martinus Beijerinck, discovered the same virus while conducting similar experiments in 1899. </a:t>
            </a:r>
          </a:p>
          <a:p>
            <a:r>
              <a:rPr lang="en-US" sz="1800" dirty="0"/>
              <a:t>Beijerinck described the filtrate as a “contagious, living liquid” that acted like a poison or virus (virus = “poison”). This is how viruses got their name and the filed of virology was born.</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8">
            <a:extLst>
              <a:ext uri="{FF2B5EF4-FFF2-40B4-BE49-F238E27FC236}">
                <a16:creationId xmlns:a16="http://schemas.microsoft.com/office/drawing/2014/main" id="{13FB7141-A09D-44B8-82D9-F17304737C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26" r="2" b="15678"/>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8A2195-2C1D-4620-8A51-761BB04D7594}"/>
              </a:ext>
            </a:extLst>
          </p:cNvPr>
          <p:cNvSpPr/>
          <p:nvPr/>
        </p:nvSpPr>
        <p:spPr>
          <a:xfrm>
            <a:off x="8889311" y="5987534"/>
            <a:ext cx="2543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oper Black"/>
                <a:ea typeface="+mn-ea"/>
                <a:cs typeface="+mn-cs"/>
              </a:rPr>
              <a:t>Martinus Beijerinck</a:t>
            </a:r>
          </a:p>
        </p:txBody>
      </p:sp>
    </p:spTree>
    <p:extLst>
      <p:ext uri="{BB962C8B-B14F-4D97-AF65-F5344CB8AC3E}">
        <p14:creationId xmlns:p14="http://schemas.microsoft.com/office/powerpoint/2010/main" val="3757169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0C23-EA71-4F87-9F22-95F701B879ED}"/>
              </a:ext>
            </a:extLst>
          </p:cNvPr>
          <p:cNvSpPr>
            <a:spLocks noGrp="1"/>
          </p:cNvSpPr>
          <p:nvPr>
            <p:ph type="title"/>
          </p:nvPr>
        </p:nvSpPr>
        <p:spPr>
          <a:xfrm>
            <a:off x="4965430" y="629268"/>
            <a:ext cx="6586491" cy="1286160"/>
          </a:xfrm>
        </p:spPr>
        <p:txBody>
          <a:bodyPr anchor="b">
            <a:normAutofit fontScale="90000"/>
          </a:bodyPr>
          <a:lstStyle/>
          <a:p>
            <a:r>
              <a:rPr lang="en-US" dirty="0"/>
              <a:t>THE DISCOVERY OF THE FIRST VIRUS</a:t>
            </a:r>
          </a:p>
        </p:txBody>
      </p:sp>
      <p:pic>
        <p:nvPicPr>
          <p:cNvPr id="4" name="Picture 28" descr="Picture">
            <a:extLst>
              <a:ext uri="{FF2B5EF4-FFF2-40B4-BE49-F238E27FC236}">
                <a16:creationId xmlns:a16="http://schemas.microsoft.com/office/drawing/2014/main" id="{2507F6DA-00AC-49C7-843C-CF50961EDE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
          <a:stretch/>
        </p:blipFill>
        <p:spPr bwMode="auto">
          <a:xfrm>
            <a:off x="447890" y="232928"/>
            <a:ext cx="4049466" cy="6195857"/>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1C1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77079A-A3B1-4DBE-B946-903FF50240A7}"/>
              </a:ext>
            </a:extLst>
          </p:cNvPr>
          <p:cNvSpPr>
            <a:spLocks noGrp="1"/>
          </p:cNvSpPr>
          <p:nvPr>
            <p:ph idx="1"/>
          </p:nvPr>
        </p:nvSpPr>
        <p:spPr>
          <a:xfrm>
            <a:off x="4965431" y="2438400"/>
            <a:ext cx="6586489" cy="3785419"/>
          </a:xfrm>
        </p:spPr>
        <p:txBody>
          <a:bodyPr>
            <a:normAutofit/>
          </a:bodyPr>
          <a:lstStyle/>
          <a:p>
            <a:endParaRPr lang="en-US" sz="2000" dirty="0"/>
          </a:p>
          <a:p>
            <a:r>
              <a:rPr lang="en-US" sz="2000" dirty="0"/>
              <a:t>    Before this time, viruses had not yet been discovered or classified. </a:t>
            </a:r>
          </a:p>
          <a:p>
            <a:r>
              <a:rPr lang="en-US" sz="2000" dirty="0"/>
              <a:t>At this point in time, many of the illnesses caused by viral infections were thought to be caused by bacterial agents. ​</a:t>
            </a:r>
          </a:p>
          <a:p>
            <a:endParaRPr lang="en-US" sz="2000" dirty="0"/>
          </a:p>
        </p:txBody>
      </p:sp>
    </p:spTree>
    <p:extLst>
      <p:ext uri="{BB962C8B-B14F-4D97-AF65-F5344CB8AC3E}">
        <p14:creationId xmlns:p14="http://schemas.microsoft.com/office/powerpoint/2010/main" val="1623515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0A04D4-F323-4F65-BE72-18280E4F5AD6}"/>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1800">
                <a:solidFill>
                  <a:srgbClr val="FFFFFF"/>
                </a:solidFill>
              </a:rPr>
              <a:t>THE DISCOVERY OF THE FIRST VIRUS</a:t>
            </a:r>
          </a:p>
        </p:txBody>
      </p:sp>
      <p:pic>
        <p:nvPicPr>
          <p:cNvPr id="6" name="Picture 5" descr="A picture containing wall, photo, tool&#10;&#10;Description generated with high confidence">
            <a:extLst>
              <a:ext uri="{FF2B5EF4-FFF2-40B4-BE49-F238E27FC236}">
                <a16:creationId xmlns:a16="http://schemas.microsoft.com/office/drawing/2014/main" id="{8FAC3EDA-C596-4D3E-9857-E571A98F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313299"/>
            <a:ext cx="6756603" cy="3091146"/>
          </a:xfrm>
          <a:prstGeom prst="rect">
            <a:avLst/>
          </a:prstGeom>
        </p:spPr>
      </p:pic>
      <p:sp>
        <p:nvSpPr>
          <p:cNvPr id="3" name="Content Placeholder 2">
            <a:extLst>
              <a:ext uri="{FF2B5EF4-FFF2-40B4-BE49-F238E27FC236}">
                <a16:creationId xmlns:a16="http://schemas.microsoft.com/office/drawing/2014/main" id="{278F4B09-1110-40A4-A167-B21941FB9081}"/>
              </a:ext>
            </a:extLst>
          </p:cNvPr>
          <p:cNvSpPr>
            <a:spLocks noGrp="1"/>
          </p:cNvSpPr>
          <p:nvPr>
            <p:ph idx="1"/>
          </p:nvPr>
        </p:nvSpPr>
        <p:spPr>
          <a:xfrm>
            <a:off x="4038600" y="4884873"/>
            <a:ext cx="7188199" cy="1292090"/>
          </a:xfrm>
        </p:spPr>
        <p:txBody>
          <a:bodyPr>
            <a:normAutofit/>
          </a:bodyPr>
          <a:lstStyle/>
          <a:p>
            <a:r>
              <a:rPr lang="en-US" sz="1700"/>
              <a:t>The isolation of bacteria involved a process called filtering. </a:t>
            </a:r>
          </a:p>
          <a:p>
            <a:r>
              <a:rPr lang="en-US" sz="1700"/>
              <a:t>Because viruses are about ten times smaller than bacteria cells, the filters of the day were unable to isolate the individual virus particles. </a:t>
            </a:r>
          </a:p>
        </p:txBody>
      </p:sp>
    </p:spTree>
    <p:extLst>
      <p:ext uri="{BB962C8B-B14F-4D97-AF65-F5344CB8AC3E}">
        <p14:creationId xmlns:p14="http://schemas.microsoft.com/office/powerpoint/2010/main" val="99942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4" name="Picture 24" descr="Picture">
            <a:extLst>
              <a:ext uri="{FF2B5EF4-FFF2-40B4-BE49-F238E27FC236}">
                <a16:creationId xmlns:a16="http://schemas.microsoft.com/office/drawing/2014/main" id="{7A6BE2D0-86B4-42A0-BF9F-0D461DCD2057}"/>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4594" r="14072"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C718EB-BD9F-402B-860E-E618578868FA}"/>
              </a:ext>
            </a:extLst>
          </p:cNvPr>
          <p:cNvSpPr>
            <a:spLocks noGrp="1"/>
          </p:cNvSpPr>
          <p:nvPr>
            <p:ph type="title"/>
          </p:nvPr>
        </p:nvSpPr>
        <p:spPr>
          <a:xfrm>
            <a:off x="838201" y="1065862"/>
            <a:ext cx="3313164" cy="4726276"/>
          </a:xfrm>
        </p:spPr>
        <p:txBody>
          <a:bodyPr>
            <a:normAutofit/>
          </a:bodyPr>
          <a:lstStyle/>
          <a:p>
            <a:pPr algn="r"/>
            <a:r>
              <a:rPr lang="en-US" sz="2800" dirty="0">
                <a:solidFill>
                  <a:srgbClr val="FFFFFF"/>
                </a:solidFill>
                <a:latin typeface="+mn-lt"/>
              </a:rPr>
              <a:t>THE PASTEUR-CHAMBERLAND FILTER</a:t>
            </a:r>
          </a:p>
        </p:txBody>
      </p:sp>
      <p:cxnSp>
        <p:nvCxnSpPr>
          <p:cNvPr id="24"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1B245C-D81C-496C-89F6-9450DE6F2F9C}"/>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    Pasteur and Chamberland created a new filter, called the Pasteur-Chamberland filter, which was able to trap viruses. </a:t>
            </a:r>
          </a:p>
          <a:p>
            <a:pPr marL="0" indent="0">
              <a:buNone/>
            </a:pPr>
            <a:endParaRPr lang="en-US" sz="2000" dirty="0">
              <a:solidFill>
                <a:srgbClr val="FFFFFF"/>
              </a:solidFill>
            </a:endParaRPr>
          </a:p>
        </p:txBody>
      </p:sp>
    </p:spTree>
    <p:extLst>
      <p:ext uri="{BB962C8B-B14F-4D97-AF65-F5344CB8AC3E}">
        <p14:creationId xmlns:p14="http://schemas.microsoft.com/office/powerpoint/2010/main" val="1798073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F989-5E6D-4A38-89A2-628FF9484A08}"/>
              </a:ext>
            </a:extLst>
          </p:cNvPr>
          <p:cNvSpPr>
            <a:spLocks noGrp="1"/>
          </p:cNvSpPr>
          <p:nvPr>
            <p:ph type="title"/>
          </p:nvPr>
        </p:nvSpPr>
        <p:spPr>
          <a:xfrm>
            <a:off x="648929" y="629266"/>
            <a:ext cx="6586491" cy="1676603"/>
          </a:xfrm>
        </p:spPr>
        <p:txBody>
          <a:bodyPr>
            <a:normAutofit/>
          </a:bodyPr>
          <a:lstStyle/>
          <a:p>
            <a:r>
              <a:rPr lang="en-US" dirty="0"/>
              <a:t>The Birth of Virology</a:t>
            </a:r>
          </a:p>
        </p:txBody>
      </p:sp>
      <p:sp>
        <p:nvSpPr>
          <p:cNvPr id="3" name="Content Placeholder 2">
            <a:extLst>
              <a:ext uri="{FF2B5EF4-FFF2-40B4-BE49-F238E27FC236}">
                <a16:creationId xmlns:a16="http://schemas.microsoft.com/office/drawing/2014/main" id="{C8B09B17-B451-44AC-BE01-511E3C857D9D}"/>
              </a:ext>
            </a:extLst>
          </p:cNvPr>
          <p:cNvSpPr>
            <a:spLocks noGrp="1"/>
          </p:cNvSpPr>
          <p:nvPr>
            <p:ph idx="1"/>
          </p:nvPr>
        </p:nvSpPr>
        <p:spPr>
          <a:xfrm>
            <a:off x="648931" y="2438400"/>
            <a:ext cx="5652282" cy="3785419"/>
          </a:xfrm>
        </p:spPr>
        <p:txBody>
          <a:bodyPr anchor="ctr">
            <a:normAutofit/>
          </a:bodyPr>
          <a:lstStyle/>
          <a:p>
            <a:r>
              <a:rPr lang="en-US" dirty="0"/>
              <a:t>The invention of the Pasteur-Chamberland Filter made isolating the Tobacco Mosaic Virus Possible, which lead to an entirely new scientific field of study – VIROLOGY!</a:t>
            </a:r>
          </a:p>
        </p:txBody>
      </p:sp>
      <p:pic>
        <p:nvPicPr>
          <p:cNvPr id="5" name="Picture 4">
            <a:extLst>
              <a:ext uri="{FF2B5EF4-FFF2-40B4-BE49-F238E27FC236}">
                <a16:creationId xmlns:a16="http://schemas.microsoft.com/office/drawing/2014/main" id="{404CDB08-C393-4A45-A753-944C80C05660}"/>
              </a:ext>
            </a:extLst>
          </p:cNvPr>
          <p:cNvPicPr>
            <a:picLocks noChangeAspect="1"/>
          </p:cNvPicPr>
          <p:nvPr/>
        </p:nvPicPr>
        <p:blipFill rotWithShape="1">
          <a:blip r:embed="rId2">
            <a:extLst>
              <a:ext uri="{28A0092B-C50C-407E-A947-70E740481C1C}">
                <a14:useLocalDpi xmlns:a14="http://schemas.microsoft.com/office/drawing/2010/main" val="0"/>
              </a:ext>
            </a:extLst>
          </a:blip>
          <a:srcRect t="7824"/>
          <a:stretch/>
        </p:blipFill>
        <p:spPr>
          <a:xfrm>
            <a:off x="7556408" y="10"/>
            <a:ext cx="4635591" cy="6857990"/>
          </a:xfrm>
          <a:prstGeom prst="rect">
            <a:avLst/>
          </a:prstGeom>
          <a:effectLst/>
        </p:spPr>
      </p:pic>
    </p:spTree>
    <p:extLst>
      <p:ext uri="{BB962C8B-B14F-4D97-AF65-F5344CB8AC3E}">
        <p14:creationId xmlns:p14="http://schemas.microsoft.com/office/powerpoint/2010/main" val="1143908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13F644-D3ED-4FC5-BEE6-61BC3560E946}"/>
              </a:ext>
            </a:extLst>
          </p:cNvPr>
          <p:cNvSpPr>
            <a:spLocks noGrp="1"/>
          </p:cNvSpPr>
          <p:nvPr>
            <p:ph idx="1"/>
          </p:nvPr>
        </p:nvSpPr>
        <p:spPr>
          <a:xfrm>
            <a:off x="966951" y="3355130"/>
            <a:ext cx="2669407" cy="2427333"/>
          </a:xfrm>
          <a:scene3d>
            <a:camera prst="orthographicFront">
              <a:rot lat="0" lon="0" rev="0"/>
            </a:camera>
            <a:lightRig rig="balanced" dir="t">
              <a:rot lat="0" lon="0" rev="8700000"/>
            </a:lightRig>
          </a:scene3d>
        </p:spPr>
        <p:style>
          <a:lnRef idx="0">
            <a:schemeClr val="accent1"/>
          </a:lnRef>
          <a:fillRef idx="3">
            <a:schemeClr val="accent1"/>
          </a:fillRef>
          <a:effectRef idx="3">
            <a:schemeClr val="accent1"/>
          </a:effectRef>
          <a:fontRef idx="minor">
            <a:schemeClr val="lt1"/>
          </a:fontRef>
        </p:style>
        <p:txBody>
          <a:bodyPr>
            <a:normAutofit fontScale="85000" lnSpcReduction="10000"/>
          </a:bodyPr>
          <a:lstStyle/>
          <a:p>
            <a:r>
              <a:rPr lang="en-US" sz="2400" b="1" dirty="0">
                <a:effectLst>
                  <a:outerShdw blurRad="38100" dist="38100" dir="2700000" algn="tl">
                    <a:srgbClr val="000000">
                      <a:alpha val="43137"/>
                    </a:srgbClr>
                  </a:outerShdw>
                </a:effectLst>
              </a:rPr>
              <a:t>Viruses attack organisms in all 3 domains of life. Viruses can be classified by according to the type of organism that they invade. </a:t>
            </a:r>
          </a:p>
        </p:txBody>
      </p:sp>
      <p:pic>
        <p:nvPicPr>
          <p:cNvPr id="10" name="Picture 33" descr="Picture">
            <a:extLst>
              <a:ext uri="{FF2B5EF4-FFF2-40B4-BE49-F238E27FC236}">
                <a16:creationId xmlns:a16="http://schemas.microsoft.com/office/drawing/2014/main" id="{38DA46F6-6EDD-4732-9D2C-E85911363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102" y="1598402"/>
            <a:ext cx="6903723" cy="3538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FECE16-27B0-4F77-84DA-2603D6A06208}"/>
              </a:ext>
            </a:extLst>
          </p:cNvPr>
          <p:cNvSpPr/>
          <p:nvPr/>
        </p:nvSpPr>
        <p:spPr>
          <a:xfrm>
            <a:off x="1101230" y="1287824"/>
            <a:ext cx="253512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oper Black"/>
                <a:ea typeface="+mn-ea"/>
                <a:cs typeface="+mn-cs"/>
              </a:rPr>
              <a:t>No One </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oper Black"/>
                <a:ea typeface="+mn-ea"/>
                <a:cs typeface="+mn-cs"/>
              </a:rPr>
              <a:t>is Safe!</a:t>
            </a:r>
          </a:p>
        </p:txBody>
      </p:sp>
    </p:spTree>
    <p:extLst>
      <p:ext uri="{BB962C8B-B14F-4D97-AF65-F5344CB8AC3E}">
        <p14:creationId xmlns:p14="http://schemas.microsoft.com/office/powerpoint/2010/main" val="560597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3" name="Content Placeholder 2">
            <a:extLst>
              <a:ext uri="{FF2B5EF4-FFF2-40B4-BE49-F238E27FC236}">
                <a16:creationId xmlns:a16="http://schemas.microsoft.com/office/drawing/2014/main" id="{3113F644-D3ED-4FC5-BEE6-61BC3560E946}"/>
              </a:ext>
            </a:extLst>
          </p:cNvPr>
          <p:cNvSpPr>
            <a:spLocks noGrp="1"/>
          </p:cNvSpPr>
          <p:nvPr>
            <p:ph idx="1"/>
          </p:nvPr>
        </p:nvSpPr>
        <p:spPr>
          <a:xfrm>
            <a:off x="242596" y="251927"/>
            <a:ext cx="4282751" cy="6158204"/>
          </a:xfrm>
          <a:scene3d>
            <a:camera prst="orthographicFront">
              <a:rot lat="0" lon="0" rev="0"/>
            </a:camera>
            <a:lightRig rig="balanced" dir="t">
              <a:rot lat="0" lon="0" rev="8700000"/>
            </a:lightRig>
          </a:scene3d>
        </p:spPr>
        <p:style>
          <a:lnRef idx="0">
            <a:schemeClr val="accent1"/>
          </a:lnRef>
          <a:fillRef idx="3">
            <a:schemeClr val="accent1"/>
          </a:fillRef>
          <a:effectRef idx="3">
            <a:schemeClr val="accent1"/>
          </a:effectRef>
          <a:fontRef idx="minor">
            <a:schemeClr val="lt1"/>
          </a:fontRef>
        </p:style>
        <p:txBody>
          <a:bodyPr anchor="ctr">
            <a:normAutofit/>
          </a:bodyPr>
          <a:lstStyle/>
          <a:p>
            <a:pPr marL="0" indent="0">
              <a:buNone/>
            </a:pPr>
            <a:r>
              <a:rPr lang="en-US" b="1" dirty="0">
                <a:solidFill>
                  <a:schemeClr val="bg1"/>
                </a:solidFill>
                <a:effectLst>
                  <a:outerShdw blurRad="38100" dist="38100" dir="2700000" algn="tl">
                    <a:srgbClr val="000000">
                      <a:alpha val="43137"/>
                    </a:srgbClr>
                  </a:outerShdw>
                </a:effectLst>
              </a:rPr>
              <a:t>For example, there are… </a:t>
            </a:r>
          </a:p>
          <a:p>
            <a:pPr marL="0" indent="0">
              <a:buNone/>
            </a:pPr>
            <a:endParaRPr lang="en-U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animal viruses </a:t>
            </a:r>
          </a:p>
          <a:p>
            <a:r>
              <a:rPr lang="en-US" b="1" dirty="0">
                <a:solidFill>
                  <a:schemeClr val="bg1"/>
                </a:solidFill>
                <a:effectLst>
                  <a:outerShdw blurRad="38100" dist="38100" dir="2700000" algn="tl">
                    <a:srgbClr val="000000">
                      <a:alpha val="43137"/>
                    </a:srgbClr>
                  </a:outerShdw>
                </a:effectLst>
              </a:rPr>
              <a:t>plant viruses </a:t>
            </a:r>
          </a:p>
          <a:p>
            <a:r>
              <a:rPr lang="en-US" b="1" dirty="0">
                <a:solidFill>
                  <a:schemeClr val="bg1"/>
                </a:solidFill>
                <a:effectLst>
                  <a:outerShdw blurRad="38100" dist="38100" dir="2700000" algn="tl">
                    <a:srgbClr val="000000">
                      <a:alpha val="43137"/>
                    </a:srgbClr>
                  </a:outerShdw>
                </a:effectLst>
              </a:rPr>
              <a:t>bacterial viruses</a:t>
            </a:r>
            <a:r>
              <a:rPr lang="en-US" sz="3600"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called bacteriophages.</a:t>
            </a:r>
          </a:p>
        </p:txBody>
      </p:sp>
      <p:pic>
        <p:nvPicPr>
          <p:cNvPr id="8" name="Picture 37" descr="Picture">
            <a:extLst>
              <a:ext uri="{FF2B5EF4-FFF2-40B4-BE49-F238E27FC236}">
                <a16:creationId xmlns:a16="http://schemas.microsoft.com/office/drawing/2014/main" id="{E775F599-7435-4753-AF9A-C27E69B096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27" r="6456"/>
          <a:stretch/>
        </p:blipFill>
        <p:spPr bwMode="auto">
          <a:xfrm>
            <a:off x="6594685" y="643467"/>
            <a:ext cx="3656925"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777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20" name="Picture 1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074AE8-1897-4D34-A0C6-A11754BDF803}"/>
              </a:ext>
            </a:extLst>
          </p:cNvPr>
          <p:cNvSpPr>
            <a:spLocks noGrp="1"/>
          </p:cNvSpPr>
          <p:nvPr>
            <p:ph type="title"/>
          </p:nvPr>
        </p:nvSpPr>
        <p:spPr>
          <a:xfrm>
            <a:off x="6094105" y="802955"/>
            <a:ext cx="4977976" cy="1454051"/>
          </a:xfrm>
        </p:spPr>
        <p:txBody>
          <a:bodyPr>
            <a:normAutofit/>
          </a:bodyPr>
          <a:lstStyle/>
          <a:p>
            <a:r>
              <a:rPr lang="en-US">
                <a:solidFill>
                  <a:srgbClr val="000000"/>
                </a:solidFill>
                <a:latin typeface="Adorn Serif" panose="02000505000000020004" pitchFamily="50" charset="0"/>
              </a:rPr>
              <a:t>The Viral Genome</a:t>
            </a:r>
          </a:p>
        </p:txBody>
      </p:sp>
      <p:sp>
        <p:nvSpPr>
          <p:cNvPr id="2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6" name="Picture 5" descr="A close up of a person wearing a blue shirt&#10;&#10;Description generated with high confidence">
            <a:extLst>
              <a:ext uri="{FF2B5EF4-FFF2-40B4-BE49-F238E27FC236}">
                <a16:creationId xmlns:a16="http://schemas.microsoft.com/office/drawing/2014/main" id="{085FA6FB-F131-42B2-9E46-7076B45064E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4684" r="13962"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04A1C4DA-ACB5-4185-AA04-FE676E127E60}"/>
              </a:ext>
            </a:extLst>
          </p:cNvPr>
          <p:cNvSpPr>
            <a:spLocks noGrp="1"/>
          </p:cNvSpPr>
          <p:nvPr>
            <p:ph idx="1"/>
          </p:nvPr>
        </p:nvSpPr>
        <p:spPr>
          <a:xfrm>
            <a:off x="6090574" y="2421682"/>
            <a:ext cx="4977578" cy="3639289"/>
          </a:xfrm>
        </p:spPr>
        <p:txBody>
          <a:bodyPr anchor="ctr">
            <a:normAutofit/>
          </a:bodyPr>
          <a:lstStyle/>
          <a:p>
            <a:r>
              <a:rPr lang="en-US" sz="2000" b="1" dirty="0">
                <a:solidFill>
                  <a:srgbClr val="000000"/>
                </a:solidFill>
                <a:latin typeface="Adorn Serif" panose="02000505000000020004" pitchFamily="50" charset="0"/>
              </a:rPr>
              <a:t>The viral genome is small, usually measuring under 200 kilobases (kb). </a:t>
            </a:r>
          </a:p>
          <a:p>
            <a:pPr marL="0" indent="0">
              <a:buNone/>
            </a:pPr>
            <a:endParaRPr lang="en-US" sz="2000" b="1" dirty="0">
              <a:solidFill>
                <a:srgbClr val="000000"/>
              </a:solidFill>
              <a:latin typeface="Adorn Serif" panose="02000505000000020004" pitchFamily="50" charset="0"/>
            </a:endParaRPr>
          </a:p>
          <a:p>
            <a:r>
              <a:rPr lang="en-US" sz="2000" b="1" dirty="0">
                <a:solidFill>
                  <a:srgbClr val="000000"/>
                </a:solidFill>
                <a:latin typeface="Adorn Serif" panose="02000505000000020004" pitchFamily="50" charset="0"/>
              </a:rPr>
              <a:t>Viruses usually contain only one molecule of genetic material.</a:t>
            </a:r>
          </a:p>
          <a:p>
            <a:endParaRPr lang="en-US" sz="2000" b="1" dirty="0">
              <a:solidFill>
                <a:srgbClr val="000000"/>
              </a:solidFill>
              <a:latin typeface="Adorn Serif" panose="02000505000000020004" pitchFamily="50" charset="0"/>
            </a:endParaRPr>
          </a:p>
        </p:txBody>
      </p:sp>
    </p:spTree>
    <p:extLst>
      <p:ext uri="{BB962C8B-B14F-4D97-AF65-F5344CB8AC3E}">
        <p14:creationId xmlns:p14="http://schemas.microsoft.com/office/powerpoint/2010/main" val="4107828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176245" y="1356494"/>
            <a:ext cx="5854698" cy="5411951"/>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r>
              <a:rPr lang="en-US" dirty="0"/>
              <a:t>RNA and DNA Nucleotides Both Contain a Phosphate Group</a:t>
            </a:r>
          </a:p>
          <a:p>
            <a:pPr lvl="1"/>
            <a:endParaRPr lang="en-US" b="1" dirty="0">
              <a:solidFill>
                <a:srgbClr val="C00000"/>
              </a:solidFill>
            </a:endParaRPr>
          </a:p>
          <a:p>
            <a:endParaRPr lang="en-US" dirty="0"/>
          </a:p>
        </p:txBody>
      </p:sp>
      <p:pic>
        <p:nvPicPr>
          <p:cNvPr id="13" name="Picture 12" descr="A picture containing screenshot&#10;&#10;Description generated with high confidence">
            <a:extLst>
              <a:ext uri="{FF2B5EF4-FFF2-40B4-BE49-F238E27FC236}">
                <a16:creationId xmlns:a16="http://schemas.microsoft.com/office/drawing/2014/main" id="{C5BD1ED3-58ED-44D5-A4E6-CD073196E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943" y="0"/>
            <a:ext cx="6161057" cy="3497344"/>
          </a:xfrm>
          <a:prstGeom prst="rect">
            <a:avLst/>
          </a:prstGeom>
        </p:spPr>
      </p:pic>
      <p:pic>
        <p:nvPicPr>
          <p:cNvPr id="15" name="Picture 14" descr="A picture containing screenshot&#10;&#10;Description generated with high confidence">
            <a:extLst>
              <a:ext uri="{FF2B5EF4-FFF2-40B4-BE49-F238E27FC236}">
                <a16:creationId xmlns:a16="http://schemas.microsoft.com/office/drawing/2014/main" id="{FC31E7EC-9E10-411B-B5F0-B487502C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09" y="3384223"/>
            <a:ext cx="6124291" cy="3473778"/>
          </a:xfrm>
          <a:prstGeom prst="rect">
            <a:avLst/>
          </a:prstGeom>
        </p:spPr>
      </p:pic>
      <p:sp>
        <p:nvSpPr>
          <p:cNvPr id="7" name="Title 1">
            <a:extLst>
              <a:ext uri="{FF2B5EF4-FFF2-40B4-BE49-F238E27FC236}">
                <a16:creationId xmlns:a16="http://schemas.microsoft.com/office/drawing/2014/main" id="{C06601A6-10AF-4815-9213-503390CAADEE}"/>
              </a:ext>
            </a:extLst>
          </p:cNvPr>
          <p:cNvSpPr txBox="1">
            <a:spLocks/>
          </p:cNvSpPr>
          <p:nvPr/>
        </p:nvSpPr>
        <p:spPr>
          <a:xfrm>
            <a:off x="176246" y="90519"/>
            <a:ext cx="5891464" cy="1643278"/>
          </a:xfrm>
          <a:prstGeom prst="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2800" b="1" dirty="0">
                <a:effectLst>
                  <a:outerShdw blurRad="38100" dist="38100" dir="2700000" algn="tl">
                    <a:srgbClr val="000000">
                      <a:alpha val="43137"/>
                    </a:srgbClr>
                  </a:outerShdw>
                </a:effectLst>
                <a:latin typeface="Ravie" panose="04040805050809020602" pitchFamily="82" charset="0"/>
              </a:rPr>
              <a:t>DNA Nucleotides </a:t>
            </a:r>
          </a:p>
          <a:p>
            <a:pPr algn="ctr"/>
            <a:r>
              <a:rPr lang="en-US" sz="2800" b="1" dirty="0">
                <a:effectLst>
                  <a:outerShdw blurRad="38100" dist="38100" dir="2700000" algn="tl">
                    <a:srgbClr val="000000">
                      <a:alpha val="43137"/>
                    </a:srgbClr>
                  </a:outerShdw>
                </a:effectLst>
                <a:latin typeface="Ravie" panose="04040805050809020602" pitchFamily="82" charset="0"/>
              </a:rPr>
              <a:t>vs </a:t>
            </a:r>
          </a:p>
          <a:p>
            <a:pPr algn="ctr"/>
            <a:r>
              <a:rPr lang="en-US" sz="2800" b="1" dirty="0">
                <a:effectLst>
                  <a:outerShdw blurRad="38100" dist="38100" dir="2700000" algn="tl">
                    <a:srgbClr val="000000">
                      <a:alpha val="43137"/>
                    </a:srgbClr>
                  </a:outerShdw>
                </a:effectLst>
                <a:latin typeface="Ravie" panose="04040805050809020602" pitchFamily="82" charset="0"/>
              </a:rPr>
              <a:t>RNA Nucleotides</a:t>
            </a:r>
          </a:p>
        </p:txBody>
      </p:sp>
    </p:spTree>
    <p:extLst>
      <p:ext uri="{BB962C8B-B14F-4D97-AF65-F5344CB8AC3E}">
        <p14:creationId xmlns:p14="http://schemas.microsoft.com/office/powerpoint/2010/main" val="824051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3468" y="2638044"/>
            <a:ext cx="3363974" cy="3415622"/>
          </a:xfrm>
        </p:spPr>
        <p:txBody>
          <a:bodyPr>
            <a:normAutofit/>
          </a:bodyPr>
          <a:lstStyle/>
          <a:p>
            <a:r>
              <a:rPr lang="en-US" dirty="0">
                <a:solidFill>
                  <a:schemeClr val="bg1"/>
                </a:solidFill>
              </a:rPr>
              <a:t>The genome of a virus can be in various forms.</a:t>
            </a:r>
          </a:p>
          <a:p>
            <a:r>
              <a:rPr lang="en-US" dirty="0">
                <a:solidFill>
                  <a:schemeClr val="bg1"/>
                </a:solidFill>
              </a:rPr>
              <a:t>Most viruses tend to carry single-stranded RNA as their genetic material</a:t>
            </a:r>
          </a:p>
        </p:txBody>
      </p:sp>
      <p:pic>
        <p:nvPicPr>
          <p:cNvPr id="9" name="Picture 47" descr="Picture">
            <a:extLst>
              <a:ext uri="{FF2B5EF4-FFF2-40B4-BE49-F238E27FC236}">
                <a16:creationId xmlns:a16="http://schemas.microsoft.com/office/drawing/2014/main" id="{FB7E2E46-7B38-443F-8D48-E031A18D2A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0" r="-1" b="-1"/>
          <a:stretch/>
        </p:blipFill>
        <p:spPr bwMode="auto">
          <a:xfrm>
            <a:off x="5297763" y="716809"/>
            <a:ext cx="6250769" cy="526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63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8929" y="629266"/>
            <a:ext cx="5127031" cy="1676603"/>
          </a:xfrm>
        </p:spPr>
        <p:txBody>
          <a:bodyPr>
            <a:normAutofit/>
          </a:bodyPr>
          <a:lstStyle/>
          <a:p>
            <a:r>
              <a:rPr lang="en-US">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8931" y="2438400"/>
            <a:ext cx="3587510" cy="3785419"/>
          </a:xfrm>
        </p:spPr>
        <p:txBody>
          <a:bodyPr>
            <a:normAutofit/>
          </a:bodyPr>
          <a:lstStyle/>
          <a:p>
            <a:pPr marL="0" indent="0">
              <a:buNone/>
            </a:pPr>
            <a:r>
              <a:rPr lang="en-US" dirty="0"/>
              <a:t>It can also be</a:t>
            </a:r>
          </a:p>
          <a:p>
            <a:r>
              <a:rPr lang="en-US" dirty="0"/>
              <a:t>Single-stranded Circular </a:t>
            </a:r>
            <a:r>
              <a:rPr lang="en-US" u="sng" dirty="0"/>
              <a:t>DNA</a:t>
            </a:r>
          </a:p>
        </p:txBody>
      </p:sp>
      <p:pic>
        <p:nvPicPr>
          <p:cNvPr id="6" name="Picture 47" descr="Picture">
            <a:extLst>
              <a:ext uri="{FF2B5EF4-FFF2-40B4-BE49-F238E27FC236}">
                <a16:creationId xmlns:a16="http://schemas.microsoft.com/office/drawing/2014/main" id="{7B496E0F-364C-44A3-8591-F23778EFAB2B}"/>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70" r="-1" b="-1"/>
          <a:stretch/>
        </p:blipFill>
        <p:spPr bwMode="auto">
          <a:xfrm>
            <a:off x="5297763" y="716809"/>
            <a:ext cx="6250769" cy="526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306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8929" y="629266"/>
            <a:ext cx="5127031" cy="1676603"/>
          </a:xfrm>
        </p:spPr>
        <p:txBody>
          <a:bodyPr>
            <a:normAutofit/>
          </a:bodyPr>
          <a:lstStyle/>
          <a:p>
            <a:r>
              <a:rPr lang="en-US">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8930" y="2438400"/>
            <a:ext cx="5127029" cy="3785419"/>
          </a:xfrm>
        </p:spPr>
        <p:txBody>
          <a:bodyPr>
            <a:normAutofit/>
          </a:bodyPr>
          <a:lstStyle/>
          <a:p>
            <a:pPr marL="0" indent="0">
              <a:buNone/>
            </a:pPr>
            <a:r>
              <a:rPr lang="en-US" dirty="0"/>
              <a:t>or can also be</a:t>
            </a:r>
          </a:p>
          <a:p>
            <a:r>
              <a:rPr lang="en-US" dirty="0"/>
              <a:t>Double-stranded Circular DNA or RNA</a:t>
            </a:r>
          </a:p>
        </p:txBody>
      </p:sp>
      <p:pic>
        <p:nvPicPr>
          <p:cNvPr id="9" name="Picture 47">
            <a:extLst>
              <a:ext uri="{FF2B5EF4-FFF2-40B4-BE49-F238E27FC236}">
                <a16:creationId xmlns:a16="http://schemas.microsoft.com/office/drawing/2014/main" id="{FB7E2E46-7B38-443F-8D48-E031A18D2A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93" b="3"/>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935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8929" y="629266"/>
            <a:ext cx="5127031" cy="1676603"/>
          </a:xfrm>
        </p:spPr>
        <p:txBody>
          <a:bodyPr>
            <a:normAutofit/>
          </a:bodyPr>
          <a:lstStyle/>
          <a:p>
            <a:r>
              <a:rPr lang="en-US">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8930" y="2438400"/>
            <a:ext cx="5127029" cy="3785419"/>
          </a:xfrm>
        </p:spPr>
        <p:txBody>
          <a:bodyPr>
            <a:normAutofit/>
          </a:bodyPr>
          <a:lstStyle/>
          <a:p>
            <a:pPr marL="0" indent="0">
              <a:buNone/>
            </a:pPr>
            <a:r>
              <a:rPr lang="en-US" dirty="0"/>
              <a:t>or</a:t>
            </a:r>
          </a:p>
          <a:p>
            <a:r>
              <a:rPr lang="en-US" dirty="0"/>
              <a:t>Double-stranded Linear DNA or RNA</a:t>
            </a:r>
          </a:p>
        </p:txBody>
      </p:sp>
      <p:pic>
        <p:nvPicPr>
          <p:cNvPr id="6" name="Picture 48" descr="Picture">
            <a:extLst>
              <a:ext uri="{FF2B5EF4-FFF2-40B4-BE49-F238E27FC236}">
                <a16:creationId xmlns:a16="http://schemas.microsoft.com/office/drawing/2014/main" id="{309E29C7-86A9-4B6B-8F92-D855A61EE5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313"/>
          <a:stretch/>
        </p:blipFill>
        <p:spPr bwMode="auto">
          <a:xfrm rot="1793912">
            <a:off x="6695938" y="539216"/>
            <a:ext cx="3161125" cy="627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68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8929" y="629266"/>
            <a:ext cx="5127031" cy="1676603"/>
          </a:xfrm>
        </p:spPr>
        <p:txBody>
          <a:bodyPr>
            <a:normAutofit/>
          </a:bodyPr>
          <a:lstStyle/>
          <a:p>
            <a:r>
              <a:rPr lang="en-US">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8930" y="2438400"/>
            <a:ext cx="5127029" cy="3785419"/>
          </a:xfrm>
        </p:spPr>
        <p:txBody>
          <a:bodyPr>
            <a:normAutofit/>
          </a:bodyPr>
          <a:lstStyle/>
          <a:p>
            <a:pPr marL="0" indent="0">
              <a:buNone/>
            </a:pPr>
            <a:r>
              <a:rPr lang="en-US" dirty="0"/>
              <a:t>Or even</a:t>
            </a:r>
          </a:p>
          <a:p>
            <a:r>
              <a:rPr lang="en-US" dirty="0"/>
              <a:t>Single-stranded Linear DNA or RNA</a:t>
            </a:r>
          </a:p>
        </p:txBody>
      </p:sp>
      <p:pic>
        <p:nvPicPr>
          <p:cNvPr id="6" name="Picture 48" descr="Picture">
            <a:extLst>
              <a:ext uri="{FF2B5EF4-FFF2-40B4-BE49-F238E27FC236}">
                <a16:creationId xmlns:a16="http://schemas.microsoft.com/office/drawing/2014/main" id="{309E29C7-86A9-4B6B-8F92-D855A61EE5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12"/>
          <a:stretch/>
        </p:blipFill>
        <p:spPr bwMode="auto">
          <a:xfrm rot="2133148">
            <a:off x="5896935" y="-2711132"/>
            <a:ext cx="4221609" cy="1144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00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637E090F-B1B7-46F4-98BA-19517E5BA62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b="1" dirty="0">
                <a:solidFill>
                  <a:schemeClr val="bg1"/>
                </a:solidFill>
                <a:effectLst>
                  <a:outerShdw blurRad="38100" dist="38100" dir="2700000" algn="tl">
                    <a:srgbClr val="000000">
                      <a:alpha val="43137"/>
                    </a:srgbClr>
                  </a:outerShdw>
                </a:effectLst>
                <a:latin typeface="Adorn Serif" panose="02000505000000020004" pitchFamily="50" charset="0"/>
              </a:rPr>
              <a:t>STRUCTURE OF A VIRUS</a:t>
            </a:r>
          </a:p>
        </p:txBody>
      </p:sp>
      <p:sp>
        <p:nvSpPr>
          <p:cNvPr id="3" name="Content Placeholder 2">
            <a:extLst>
              <a:ext uri="{FF2B5EF4-FFF2-40B4-BE49-F238E27FC236}">
                <a16:creationId xmlns:a16="http://schemas.microsoft.com/office/drawing/2014/main" id="{F6310ACF-ECFD-46FF-92E2-39EE55F9F7A9}"/>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The basic structure of a virus is made up of genetic information in the form of a single molecule of DNA or RNA, surrounded by a protein coat called a capsid.</a:t>
            </a:r>
          </a:p>
          <a:p>
            <a:endParaRPr lang="en-US" sz="2000" dirty="0">
              <a:solidFill>
                <a:schemeClr val="bg1"/>
              </a:solidFill>
            </a:endParaRPr>
          </a:p>
        </p:txBody>
      </p:sp>
      <p:pic>
        <p:nvPicPr>
          <p:cNvPr id="4" name="Picture 58">
            <a:extLst>
              <a:ext uri="{FF2B5EF4-FFF2-40B4-BE49-F238E27FC236}">
                <a16:creationId xmlns:a16="http://schemas.microsoft.com/office/drawing/2014/main" id="{0E5C80ED-201F-4DC6-A073-E19FE49FE7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30101" y="656193"/>
            <a:ext cx="5386093" cy="538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208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185A65-9AC0-442F-8FC6-C737DA2FBD06}"/>
              </a:ext>
            </a:extLst>
          </p:cNvPr>
          <p:cNvSpPr>
            <a:spLocks noGrp="1"/>
          </p:cNvSpPr>
          <p:nvPr>
            <p:ph type="title"/>
          </p:nvPr>
        </p:nvSpPr>
        <p:spPr>
          <a:xfrm>
            <a:off x="966952" y="1204108"/>
            <a:ext cx="2669406" cy="1781175"/>
          </a:xfrm>
        </p:spPr>
        <p:txBody>
          <a:bodyPr>
            <a:normAutofit/>
          </a:bodyPr>
          <a:lstStyle/>
          <a:p>
            <a:r>
              <a:rPr lang="en-US" sz="2700">
                <a:solidFill>
                  <a:srgbClr val="FFFFFF"/>
                </a:solidFill>
              </a:rPr>
              <a:t>Structure of a Virus</a:t>
            </a:r>
          </a:p>
        </p:txBody>
      </p:sp>
      <p:sp>
        <p:nvSpPr>
          <p:cNvPr id="3" name="Content Placeholder 2">
            <a:extLst>
              <a:ext uri="{FF2B5EF4-FFF2-40B4-BE49-F238E27FC236}">
                <a16:creationId xmlns:a16="http://schemas.microsoft.com/office/drawing/2014/main" id="{5DA4B679-C19D-4915-8652-D250A8DA9BB1}"/>
              </a:ext>
            </a:extLst>
          </p:cNvPr>
          <p:cNvSpPr>
            <a:spLocks noGrp="1"/>
          </p:cNvSpPr>
          <p:nvPr>
            <p:ph idx="1"/>
          </p:nvPr>
        </p:nvSpPr>
        <p:spPr>
          <a:xfrm>
            <a:off x="966951" y="3355130"/>
            <a:ext cx="4121097" cy="3172419"/>
          </a:xfrm>
        </p:spPr>
        <p:txBody>
          <a:bodyPr>
            <a:normAutofit lnSpcReduction="10000"/>
          </a:bodyPr>
          <a:lstStyle/>
          <a:p>
            <a:r>
              <a:rPr lang="en-US" sz="3200" dirty="0"/>
              <a:t>The genetic material is surrounded by a protein coat that is called the</a:t>
            </a:r>
          </a:p>
          <a:p>
            <a:pPr marL="0" indent="0">
              <a:buNone/>
            </a:pPr>
            <a:r>
              <a:rPr lang="en-US" sz="4800" dirty="0"/>
              <a:t> </a:t>
            </a:r>
            <a:r>
              <a:rPr lang="en-US" sz="4800" b="1" u="sng" dirty="0"/>
              <a:t>capsid.</a:t>
            </a:r>
            <a:r>
              <a:rPr lang="en-US" sz="4800" dirty="0"/>
              <a:t> </a:t>
            </a:r>
            <a:br>
              <a:rPr lang="en-US" sz="3200" dirty="0"/>
            </a:br>
            <a:r>
              <a:rPr lang="en-US" sz="3200" dirty="0"/>
              <a:t>​   </a:t>
            </a:r>
          </a:p>
          <a:p>
            <a:pPr marL="0" indent="0">
              <a:buNone/>
            </a:pPr>
            <a:endParaRPr lang="en-US" sz="3200" dirty="0"/>
          </a:p>
        </p:txBody>
      </p:sp>
      <p:pic>
        <p:nvPicPr>
          <p:cNvPr id="5" name="Picture 4">
            <a:extLst>
              <a:ext uri="{FF2B5EF4-FFF2-40B4-BE49-F238E27FC236}">
                <a16:creationId xmlns:a16="http://schemas.microsoft.com/office/drawing/2014/main" id="{FF702A11-6C54-48A2-A677-19AAD1EEACE9}"/>
              </a:ext>
            </a:extLst>
          </p:cNvPr>
          <p:cNvPicPr>
            <a:picLocks noChangeAspect="1"/>
          </p:cNvPicPr>
          <p:nvPr/>
        </p:nvPicPr>
        <p:blipFill rotWithShape="1">
          <a:blip r:embed="rId2">
            <a:extLst>
              <a:ext uri="{28A0092B-C50C-407E-A947-70E740481C1C}">
                <a14:useLocalDpi xmlns:a14="http://schemas.microsoft.com/office/drawing/2010/main" val="0"/>
              </a:ext>
            </a:extLst>
          </a:blip>
          <a:srcRect l="1013" r="1072" b="3"/>
          <a:stretch/>
        </p:blipFill>
        <p:spPr>
          <a:xfrm>
            <a:off x="5749261" y="952500"/>
            <a:ext cx="4729405" cy="4829963"/>
          </a:xfrm>
          <a:prstGeom prst="rect">
            <a:avLst/>
          </a:prstGeom>
        </p:spPr>
      </p:pic>
    </p:spTree>
    <p:extLst>
      <p:ext uri="{BB962C8B-B14F-4D97-AF65-F5344CB8AC3E}">
        <p14:creationId xmlns:p14="http://schemas.microsoft.com/office/powerpoint/2010/main" val="911545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31455FFB-1F19-4817-86AD-2E88FC0200C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2941"/>
          <a:stretch/>
        </p:blipFill>
        <p:spPr>
          <a:xfrm>
            <a:off x="286694" y="446944"/>
            <a:ext cx="7038975" cy="5730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5D23D54A-0E9D-49AE-8559-0135845AE81E}"/>
              </a:ext>
            </a:extLst>
          </p:cNvPr>
          <p:cNvSpPr>
            <a:spLocks noGrp="1"/>
          </p:cNvSpPr>
          <p:nvPr>
            <p:ph type="title"/>
          </p:nvPr>
        </p:nvSpPr>
        <p:spPr>
          <a:xfrm>
            <a:off x="6898741" y="365125"/>
            <a:ext cx="5006565" cy="1325563"/>
          </a:xfrm>
        </p:spPr>
        <p:txBody>
          <a:bodyPr>
            <a:normAutofit fontScale="90000"/>
          </a:bodyPr>
          <a:lstStyle/>
          <a:p>
            <a:r>
              <a:rPr lang="en-US" b="1" u="sng" dirty="0"/>
              <a:t>CAPSOMERES</a:t>
            </a:r>
            <a:br>
              <a:rPr lang="en-US" dirty="0"/>
            </a:br>
            <a:endParaRPr lang="en-US" dirty="0"/>
          </a:p>
        </p:txBody>
      </p:sp>
      <p:sp>
        <p:nvSpPr>
          <p:cNvPr id="3" name="Content Placeholder 2">
            <a:extLst>
              <a:ext uri="{FF2B5EF4-FFF2-40B4-BE49-F238E27FC236}">
                <a16:creationId xmlns:a16="http://schemas.microsoft.com/office/drawing/2014/main" id="{785715DA-C86A-4A2F-B7FD-72AFB64A6DCB}"/>
              </a:ext>
            </a:extLst>
          </p:cNvPr>
          <p:cNvSpPr>
            <a:spLocks noGrp="1"/>
          </p:cNvSpPr>
          <p:nvPr>
            <p:ph idx="1"/>
          </p:nvPr>
        </p:nvSpPr>
        <p:spPr>
          <a:xfrm>
            <a:off x="7106970" y="1825625"/>
            <a:ext cx="4246830" cy="4351338"/>
          </a:xfrm>
        </p:spPr>
        <p:txBody>
          <a:bodyPr>
            <a:normAutofit fontScale="92500" lnSpcReduction="10000"/>
          </a:bodyPr>
          <a:lstStyle/>
          <a:p>
            <a:r>
              <a:rPr lang="en-US" dirty="0"/>
              <a:t>The capsid is made up of proteins called </a:t>
            </a:r>
            <a:r>
              <a:rPr lang="en-US" b="1" u="sng" dirty="0"/>
              <a:t>capsomeres.</a:t>
            </a:r>
            <a:r>
              <a:rPr lang="en-US" dirty="0"/>
              <a:t> </a:t>
            </a:r>
          </a:p>
          <a:p>
            <a:r>
              <a:rPr lang="en-US" dirty="0"/>
              <a:t>The capsomere is a subunit of the capsid, an outer covering of protein that protects the genetic material of a virus. </a:t>
            </a:r>
          </a:p>
          <a:p>
            <a:r>
              <a:rPr lang="en-US" dirty="0"/>
              <a:t>Capsomeres self-assemble to form the capsid.</a:t>
            </a:r>
          </a:p>
          <a:p>
            <a:pPr marL="0" indent="0">
              <a:buNone/>
            </a:pPr>
            <a:endParaRPr lang="en-US" dirty="0"/>
          </a:p>
        </p:txBody>
      </p:sp>
    </p:spTree>
    <p:extLst>
      <p:ext uri="{BB962C8B-B14F-4D97-AF65-F5344CB8AC3E}">
        <p14:creationId xmlns:p14="http://schemas.microsoft.com/office/powerpoint/2010/main" val="746783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0D72-DEC3-4A0A-B1E1-E17E65A511DC}"/>
              </a:ext>
            </a:extLst>
          </p:cNvPr>
          <p:cNvSpPr>
            <a:spLocks noGrp="1"/>
          </p:cNvSpPr>
          <p:nvPr>
            <p:ph type="title"/>
          </p:nvPr>
        </p:nvSpPr>
        <p:spPr>
          <a:xfrm>
            <a:off x="648929" y="629266"/>
            <a:ext cx="5127031" cy="1676603"/>
          </a:xfrm>
        </p:spPr>
        <p:txBody>
          <a:bodyPr>
            <a:normAutofit/>
          </a:bodyPr>
          <a:lstStyle/>
          <a:p>
            <a:r>
              <a:rPr lang="en-US" dirty="0"/>
              <a:t>VIRIONS</a:t>
            </a:r>
          </a:p>
        </p:txBody>
      </p:sp>
      <p:sp>
        <p:nvSpPr>
          <p:cNvPr id="3" name="Content Placeholder 2">
            <a:extLst>
              <a:ext uri="{FF2B5EF4-FFF2-40B4-BE49-F238E27FC236}">
                <a16:creationId xmlns:a16="http://schemas.microsoft.com/office/drawing/2014/main" id="{EBBAB4BC-886E-41F4-ACCA-57F016520296}"/>
              </a:ext>
            </a:extLst>
          </p:cNvPr>
          <p:cNvSpPr>
            <a:spLocks noGrp="1"/>
          </p:cNvSpPr>
          <p:nvPr>
            <p:ph idx="1"/>
          </p:nvPr>
        </p:nvSpPr>
        <p:spPr>
          <a:xfrm>
            <a:off x="648930" y="2438400"/>
            <a:ext cx="5127029" cy="3785419"/>
          </a:xfrm>
        </p:spPr>
        <p:txBody>
          <a:bodyPr>
            <a:normAutofit/>
          </a:bodyPr>
          <a:lstStyle/>
          <a:p>
            <a:r>
              <a:rPr lang="en-US" dirty="0"/>
              <a:t>When a single virus is in its complete INFECTIOUS FORM, outside of a host cell, it is known as a VIRION.</a:t>
            </a:r>
          </a:p>
          <a:p>
            <a:endParaRPr lang="en-US" dirty="0"/>
          </a:p>
        </p:txBody>
      </p:sp>
      <p:pic>
        <p:nvPicPr>
          <p:cNvPr id="5" name="Picture 4" descr="A close up of an animal&#10;&#10;Description generated with high confidence">
            <a:extLst>
              <a:ext uri="{FF2B5EF4-FFF2-40B4-BE49-F238E27FC236}">
                <a16:creationId xmlns:a16="http://schemas.microsoft.com/office/drawing/2014/main" id="{9268DE82-DA84-48C2-B127-0181DB32E862}"/>
              </a:ext>
            </a:extLst>
          </p:cNvPr>
          <p:cNvPicPr>
            <a:picLocks noChangeAspect="1"/>
          </p:cNvPicPr>
          <p:nvPr/>
        </p:nvPicPr>
        <p:blipFill rotWithShape="1">
          <a:blip r:embed="rId2">
            <a:extLst>
              <a:ext uri="{28A0092B-C50C-407E-A947-70E740481C1C}">
                <a14:useLocalDpi xmlns:a14="http://schemas.microsoft.com/office/drawing/2010/main" val="0"/>
              </a:ext>
            </a:extLst>
          </a:blip>
          <a:srcRect t="4581" r="2" b="2"/>
          <a:stretch/>
        </p:blipFill>
        <p:spPr>
          <a:xfrm>
            <a:off x="6090613" y="640082"/>
            <a:ext cx="5461724" cy="5577837"/>
          </a:xfrm>
          <a:prstGeom prst="rect">
            <a:avLst/>
          </a:prstGeom>
          <a:effectLst/>
        </p:spPr>
      </p:pic>
    </p:spTree>
    <p:extLst>
      <p:ext uri="{BB962C8B-B14F-4D97-AF65-F5344CB8AC3E}">
        <p14:creationId xmlns:p14="http://schemas.microsoft.com/office/powerpoint/2010/main" val="260550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34A-F1C6-4BBB-820E-29D8DEFC8765}"/>
              </a:ext>
            </a:extLst>
          </p:cNvPr>
          <p:cNvSpPr>
            <a:spLocks noGrp="1"/>
          </p:cNvSpPr>
          <p:nvPr>
            <p:ph type="title"/>
          </p:nvPr>
        </p:nvSpPr>
        <p:spPr>
          <a:xfrm>
            <a:off x="471647" y="354564"/>
            <a:ext cx="3651467" cy="1676603"/>
          </a:xfrm>
        </p:spPr>
        <p:txBody>
          <a:bodyPr>
            <a:normAutofit/>
          </a:bodyPr>
          <a:lstStyle/>
          <a:p>
            <a:r>
              <a:rPr lang="en-US" b="1" dirty="0">
                <a:effectLst>
                  <a:outerShdw blurRad="38100" dist="38100" dir="2700000" algn="tl">
                    <a:srgbClr val="000000">
                      <a:alpha val="43137"/>
                    </a:srgbClr>
                  </a:outerShdw>
                </a:effectLst>
              </a:rPr>
              <a:t> Capsids </a:t>
            </a:r>
          </a:p>
        </p:txBody>
      </p:sp>
      <p:sp>
        <p:nvSpPr>
          <p:cNvPr id="3" name="Content Placeholder 2">
            <a:extLst>
              <a:ext uri="{FF2B5EF4-FFF2-40B4-BE49-F238E27FC236}">
                <a16:creationId xmlns:a16="http://schemas.microsoft.com/office/drawing/2014/main" id="{888BB229-E1D9-44E6-9706-70EB1A9E5831}"/>
              </a:ext>
            </a:extLst>
          </p:cNvPr>
          <p:cNvSpPr>
            <a:spLocks noGrp="1"/>
          </p:cNvSpPr>
          <p:nvPr>
            <p:ph idx="1"/>
          </p:nvPr>
        </p:nvSpPr>
        <p:spPr>
          <a:xfrm>
            <a:off x="363705" y="1649835"/>
            <a:ext cx="2882834" cy="3785419"/>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1800" dirty="0">
                <a:solidFill>
                  <a:schemeClr val="tx1"/>
                </a:solidFill>
                <a:latin typeface="Adorn Roman" panose="02000503000000020003" pitchFamily="50" charset="0"/>
              </a:rPr>
              <a:t>All viruses have capsids</a:t>
            </a:r>
          </a:p>
          <a:p>
            <a:r>
              <a:rPr lang="en-US" sz="1800" dirty="0">
                <a:solidFill>
                  <a:schemeClr val="tx1"/>
                </a:solidFill>
                <a:latin typeface="Adorn Roman" panose="02000503000000020003" pitchFamily="50" charset="0"/>
              </a:rPr>
              <a:t> Capsids are protein coats that enclose and protect their nucleic acid.</a:t>
            </a:r>
          </a:p>
          <a:p>
            <a:r>
              <a:rPr lang="en-US" sz="1800" dirty="0">
                <a:solidFill>
                  <a:schemeClr val="tx1"/>
                </a:solidFill>
                <a:latin typeface="Adorn Roman" panose="02000503000000020003" pitchFamily="50" charset="0"/>
              </a:rPr>
              <a:t>Each capsid is constructed from identical subunits called capsomeres made of protein.</a:t>
            </a:r>
          </a:p>
          <a:p>
            <a:r>
              <a:rPr lang="en-US" sz="1800" dirty="0">
                <a:solidFill>
                  <a:schemeClr val="tx1"/>
                </a:solidFill>
                <a:latin typeface="Adorn Roman" panose="02000503000000020003" pitchFamily="50" charset="0"/>
              </a:rPr>
              <a:t>The capsid together with the nucleic acid are nucleocapsid.</a:t>
            </a:r>
          </a:p>
          <a:p>
            <a:pPr marL="0" indent="0">
              <a:buNone/>
            </a:pPr>
            <a:endParaRPr lang="en-US" sz="1800" dirty="0">
              <a:solidFill>
                <a:schemeClr val="tx1"/>
              </a:solidFill>
              <a:latin typeface="Adorn Roman" panose="02000503000000020003" pitchFamily="50" charset="0"/>
            </a:endParaRPr>
          </a:p>
        </p:txBody>
      </p:sp>
      <p:pic>
        <p:nvPicPr>
          <p:cNvPr id="4" name="Picture 54">
            <a:extLst>
              <a:ext uri="{FF2B5EF4-FFF2-40B4-BE49-F238E27FC236}">
                <a16:creationId xmlns:a16="http://schemas.microsoft.com/office/drawing/2014/main" id="{5392895B-C98A-4A53-AECF-EDDB31FD29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88164" y="1019417"/>
            <a:ext cx="8406882" cy="538833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8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176245" y="1960775"/>
            <a:ext cx="5854698" cy="4807670"/>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r>
              <a:rPr lang="en-US" dirty="0"/>
              <a:t>RNA and DNA Nucleotides Both Contain A Sugar Molecule</a:t>
            </a:r>
          </a:p>
          <a:p>
            <a:pPr lvl="1"/>
            <a:r>
              <a:rPr lang="en-US" dirty="0"/>
              <a:t>DNA Nucleotide have a </a:t>
            </a:r>
            <a:r>
              <a:rPr lang="en-US" b="1" dirty="0">
                <a:solidFill>
                  <a:srgbClr val="C00000"/>
                </a:solidFill>
              </a:rPr>
              <a:t>Deoxy-Ribose</a:t>
            </a:r>
            <a:r>
              <a:rPr lang="en-US" dirty="0"/>
              <a:t> Sugar Molecule</a:t>
            </a:r>
          </a:p>
          <a:p>
            <a:pPr lvl="1"/>
            <a:r>
              <a:rPr lang="en-US" dirty="0"/>
              <a:t>RNA Nucleotide have a </a:t>
            </a:r>
            <a:r>
              <a:rPr lang="en-US" b="1" dirty="0">
                <a:solidFill>
                  <a:srgbClr val="C00000"/>
                </a:solidFill>
              </a:rPr>
              <a:t>Ribose</a:t>
            </a:r>
            <a:r>
              <a:rPr lang="en-US" dirty="0"/>
              <a:t> Sugar Molecule</a:t>
            </a:r>
          </a:p>
          <a:p>
            <a:pPr lvl="1"/>
            <a:endParaRPr lang="en-US" dirty="0"/>
          </a:p>
          <a:p>
            <a:r>
              <a:rPr lang="en-US" dirty="0"/>
              <a:t>This is why DNA stands for </a:t>
            </a:r>
            <a:r>
              <a:rPr lang="en-US" b="1" u="sng" dirty="0">
                <a:solidFill>
                  <a:srgbClr val="C00000"/>
                </a:solidFill>
              </a:rPr>
              <a:t>D</a:t>
            </a:r>
            <a:r>
              <a:rPr lang="en-US" dirty="0"/>
              <a:t>eoxyribo</a:t>
            </a:r>
            <a:r>
              <a:rPr lang="en-US" b="1" u="sng" dirty="0">
                <a:solidFill>
                  <a:srgbClr val="C00000"/>
                </a:solidFill>
              </a:rPr>
              <a:t>n</a:t>
            </a:r>
            <a:r>
              <a:rPr lang="en-US" dirty="0"/>
              <a:t>ucleic </a:t>
            </a:r>
            <a:r>
              <a:rPr lang="en-US" b="1" u="sng" dirty="0">
                <a:solidFill>
                  <a:srgbClr val="C00000"/>
                </a:solidFill>
              </a:rPr>
              <a:t>A</a:t>
            </a:r>
            <a:r>
              <a:rPr lang="en-US" dirty="0"/>
              <a:t>cid</a:t>
            </a:r>
          </a:p>
          <a:p>
            <a:r>
              <a:rPr lang="en-US" dirty="0"/>
              <a:t>And RNA stands for </a:t>
            </a:r>
            <a:r>
              <a:rPr lang="en-US" b="1" u="sng" dirty="0">
                <a:solidFill>
                  <a:srgbClr val="C00000"/>
                </a:solidFill>
              </a:rPr>
              <a:t>R</a:t>
            </a:r>
            <a:r>
              <a:rPr lang="en-US" dirty="0"/>
              <a:t>ibo</a:t>
            </a:r>
            <a:r>
              <a:rPr lang="en-US" b="1" u="sng" dirty="0">
                <a:solidFill>
                  <a:srgbClr val="C00000"/>
                </a:solidFill>
              </a:rPr>
              <a:t>n</a:t>
            </a:r>
            <a:r>
              <a:rPr lang="en-US" dirty="0"/>
              <a:t>ucleic </a:t>
            </a:r>
            <a:r>
              <a:rPr lang="en-US" b="1" u="sng" dirty="0">
                <a:solidFill>
                  <a:srgbClr val="C00000"/>
                </a:solidFill>
              </a:rPr>
              <a:t>A</a:t>
            </a:r>
            <a:r>
              <a:rPr lang="en-US" dirty="0"/>
              <a:t>cid</a:t>
            </a:r>
          </a:p>
          <a:p>
            <a:pPr marL="0" indent="0">
              <a:buNone/>
            </a:pPr>
            <a:endParaRPr lang="en-US" dirty="0"/>
          </a:p>
          <a:p>
            <a:pPr lvl="1"/>
            <a:endParaRPr lang="en-US" b="1" dirty="0">
              <a:solidFill>
                <a:srgbClr val="C00000"/>
              </a:solidFill>
            </a:endParaRPr>
          </a:p>
          <a:p>
            <a:endParaRPr lang="en-US" dirty="0"/>
          </a:p>
        </p:txBody>
      </p:sp>
      <p:sp>
        <p:nvSpPr>
          <p:cNvPr id="6" name="Title 1">
            <a:extLst>
              <a:ext uri="{FF2B5EF4-FFF2-40B4-BE49-F238E27FC236}">
                <a16:creationId xmlns:a16="http://schemas.microsoft.com/office/drawing/2014/main" id="{3F31DAE7-17B6-44BB-9FA5-7721AABC7670}"/>
              </a:ext>
            </a:extLst>
          </p:cNvPr>
          <p:cNvSpPr txBox="1">
            <a:spLocks/>
          </p:cNvSpPr>
          <p:nvPr/>
        </p:nvSpPr>
        <p:spPr>
          <a:xfrm>
            <a:off x="176246" y="90519"/>
            <a:ext cx="5891464" cy="1643278"/>
          </a:xfrm>
          <a:prstGeom prst="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2800" b="1" dirty="0">
                <a:effectLst>
                  <a:outerShdw blurRad="38100" dist="38100" dir="2700000" algn="tl">
                    <a:srgbClr val="000000">
                      <a:alpha val="43137"/>
                    </a:srgbClr>
                  </a:outerShdw>
                </a:effectLst>
                <a:latin typeface="Ravie" panose="04040805050809020602" pitchFamily="82" charset="0"/>
              </a:rPr>
              <a:t>DNA Nucleotides </a:t>
            </a:r>
          </a:p>
          <a:p>
            <a:pPr algn="ctr"/>
            <a:r>
              <a:rPr lang="en-US" sz="2800" b="1" dirty="0">
                <a:effectLst>
                  <a:outerShdw blurRad="38100" dist="38100" dir="2700000" algn="tl">
                    <a:srgbClr val="000000">
                      <a:alpha val="43137"/>
                    </a:srgbClr>
                  </a:outerShdw>
                </a:effectLst>
                <a:latin typeface="Ravie" panose="04040805050809020602" pitchFamily="82" charset="0"/>
              </a:rPr>
              <a:t>vs </a:t>
            </a:r>
          </a:p>
          <a:p>
            <a:pPr algn="ctr"/>
            <a:r>
              <a:rPr lang="en-US" sz="2800" b="1" dirty="0">
                <a:effectLst>
                  <a:outerShdw blurRad="38100" dist="38100" dir="2700000" algn="tl">
                    <a:srgbClr val="000000">
                      <a:alpha val="43137"/>
                    </a:srgbClr>
                  </a:outerShdw>
                </a:effectLst>
                <a:latin typeface="Ravie" panose="04040805050809020602" pitchFamily="82" charset="0"/>
              </a:rPr>
              <a:t>RNA Nucleotides</a:t>
            </a:r>
          </a:p>
        </p:txBody>
      </p:sp>
      <p:pic>
        <p:nvPicPr>
          <p:cNvPr id="13" name="Picture 12" descr="A picture containing screenshot&#10;&#10;Description generated with high confidence">
            <a:extLst>
              <a:ext uri="{FF2B5EF4-FFF2-40B4-BE49-F238E27FC236}">
                <a16:creationId xmlns:a16="http://schemas.microsoft.com/office/drawing/2014/main" id="{C5BD1ED3-58ED-44D5-A4E6-CD073196E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709" y="0"/>
            <a:ext cx="6161057" cy="3497344"/>
          </a:xfrm>
          <a:prstGeom prst="rect">
            <a:avLst/>
          </a:prstGeom>
        </p:spPr>
      </p:pic>
      <p:pic>
        <p:nvPicPr>
          <p:cNvPr id="15" name="Picture 14" descr="A picture containing screenshot&#10;&#10;Description generated with high confidence">
            <a:extLst>
              <a:ext uri="{FF2B5EF4-FFF2-40B4-BE49-F238E27FC236}">
                <a16:creationId xmlns:a16="http://schemas.microsoft.com/office/drawing/2014/main" id="{FC31E7EC-9E10-411B-B5F0-B487502C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09" y="3384223"/>
            <a:ext cx="6124291" cy="3473778"/>
          </a:xfrm>
          <a:prstGeom prst="rect">
            <a:avLst/>
          </a:prstGeom>
        </p:spPr>
      </p:pic>
      <p:sp>
        <p:nvSpPr>
          <p:cNvPr id="4" name="Oval 3">
            <a:extLst>
              <a:ext uri="{FF2B5EF4-FFF2-40B4-BE49-F238E27FC236}">
                <a16:creationId xmlns:a16="http://schemas.microsoft.com/office/drawing/2014/main" id="{7B52641E-66CB-4B86-8D57-4B69AC13BDDF}"/>
              </a:ext>
            </a:extLst>
          </p:cNvPr>
          <p:cNvSpPr/>
          <p:nvPr/>
        </p:nvSpPr>
        <p:spPr>
          <a:xfrm>
            <a:off x="8578390" y="1583703"/>
            <a:ext cx="2413263" cy="180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B7E168-D8B4-40B3-B0A5-A4D2E434723B}"/>
              </a:ext>
            </a:extLst>
          </p:cNvPr>
          <p:cNvSpPr/>
          <p:nvPr/>
        </p:nvSpPr>
        <p:spPr>
          <a:xfrm>
            <a:off x="8476266" y="4967925"/>
            <a:ext cx="2413263" cy="180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381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par>
                          <p:cTn id="28" fill="hold">
                            <p:stCondLst>
                              <p:cond delay="12000"/>
                            </p:stCondLst>
                            <p:childTnLst>
                              <p:par>
                                <p:cTn id="29" presetID="3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par>
                          <p:cTn id="35" fill="hold">
                            <p:stCondLst>
                              <p:cond delay="13000"/>
                            </p:stCondLst>
                            <p:childTnLst>
                              <p:par>
                                <p:cTn id="36" presetID="31"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AF499190-2A25-495D-9B7F-19D51F9626D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Capsids</a:t>
            </a:r>
          </a:p>
        </p:txBody>
      </p:sp>
      <p:sp>
        <p:nvSpPr>
          <p:cNvPr id="3" name="Content Placeholder 2">
            <a:extLst>
              <a:ext uri="{FF2B5EF4-FFF2-40B4-BE49-F238E27FC236}">
                <a16:creationId xmlns:a16="http://schemas.microsoft.com/office/drawing/2014/main" id="{B398EE33-D1DA-4DFD-8A21-2692B9D2BB3A}"/>
              </a:ext>
            </a:extLst>
          </p:cNvPr>
          <p:cNvSpPr>
            <a:spLocks noGrp="1"/>
          </p:cNvSpPr>
          <p:nvPr>
            <p:ph idx="1"/>
          </p:nvPr>
        </p:nvSpPr>
        <p:spPr>
          <a:xfrm>
            <a:off x="643468" y="2638044"/>
            <a:ext cx="3363974" cy="3415622"/>
          </a:xfrm>
        </p:spPr>
        <p:txBody>
          <a:bodyPr>
            <a:normAutofit/>
          </a:bodyPr>
          <a:lstStyle/>
          <a:p>
            <a:r>
              <a:rPr lang="en-US" sz="1700">
                <a:solidFill>
                  <a:schemeClr val="bg1"/>
                </a:solidFill>
              </a:rPr>
              <a:t>Capsids are composed of a protein shell built from capsomere proteins.</a:t>
            </a:r>
          </a:p>
          <a:p>
            <a:r>
              <a:rPr lang="en-US" sz="1700">
                <a:solidFill>
                  <a:schemeClr val="bg1"/>
                </a:solidFill>
              </a:rPr>
              <a:t>Capsid- Protein coat that encapsulates the viral genome. </a:t>
            </a:r>
          </a:p>
          <a:p>
            <a:r>
              <a:rPr lang="en-US" sz="1700">
                <a:solidFill>
                  <a:schemeClr val="bg1"/>
                </a:solidFill>
              </a:rPr>
              <a:t>Nucleocapsid-Capsid with genome inside (plus anything else that may be inside like enzymes and other viral proteins for some viruses). </a:t>
            </a:r>
          </a:p>
          <a:p>
            <a:endParaRPr lang="en-US" sz="1700">
              <a:solidFill>
                <a:schemeClr val="bg1"/>
              </a:solidFill>
            </a:endParaRPr>
          </a:p>
        </p:txBody>
      </p:sp>
      <p:pic>
        <p:nvPicPr>
          <p:cNvPr id="4" name="Picture 54" descr="Picture">
            <a:extLst>
              <a:ext uri="{FF2B5EF4-FFF2-40B4-BE49-F238E27FC236}">
                <a16:creationId xmlns:a16="http://schemas.microsoft.com/office/drawing/2014/main" id="{F58218A6-F800-482B-9B2F-EF977A3F70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 t="1155" r="-1019" b="1"/>
          <a:stretch/>
        </p:blipFill>
        <p:spPr bwMode="auto">
          <a:xfrm>
            <a:off x="5297763" y="1274204"/>
            <a:ext cx="6250769" cy="414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612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2BFB-CBB4-422A-A1F0-738F876F18FB}"/>
              </a:ext>
            </a:extLst>
          </p:cNvPr>
          <p:cNvSpPr>
            <a:spLocks noGrp="1"/>
          </p:cNvSpPr>
          <p:nvPr>
            <p:ph type="title"/>
          </p:nvPr>
        </p:nvSpPr>
        <p:spPr/>
        <p:txBody>
          <a:bodyPr/>
          <a:lstStyle/>
          <a:p>
            <a:r>
              <a:rPr lang="en-US" dirty="0"/>
              <a:t>​Capsid Functions </a:t>
            </a:r>
          </a:p>
        </p:txBody>
      </p:sp>
      <p:sp>
        <p:nvSpPr>
          <p:cNvPr id="3" name="Content Placeholder 2">
            <a:extLst>
              <a:ext uri="{FF2B5EF4-FFF2-40B4-BE49-F238E27FC236}">
                <a16:creationId xmlns:a16="http://schemas.microsoft.com/office/drawing/2014/main" id="{16D2718C-B95E-46AF-91A9-3D938C2FCAA8}"/>
              </a:ext>
            </a:extLst>
          </p:cNvPr>
          <p:cNvSpPr>
            <a:spLocks noGrp="1"/>
          </p:cNvSpPr>
          <p:nvPr>
            <p:ph idx="1"/>
          </p:nvPr>
        </p:nvSpPr>
        <p:spPr/>
        <p:txBody>
          <a:bodyPr/>
          <a:lstStyle/>
          <a:p>
            <a:endParaRPr lang="en-US" dirty="0"/>
          </a:p>
          <a:p>
            <a:r>
              <a:rPr lang="en-US" dirty="0"/>
              <a:t>Protects genetic material from environmental hazards such as damaging UV-radiation, physical abrasion and degrading enzymes (nucleases).</a:t>
            </a:r>
          </a:p>
        </p:txBody>
      </p:sp>
    </p:spTree>
    <p:extLst>
      <p:ext uri="{BB962C8B-B14F-4D97-AF65-F5344CB8AC3E}">
        <p14:creationId xmlns:p14="http://schemas.microsoft.com/office/powerpoint/2010/main" val="2903087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2BFB-CBB4-422A-A1F0-738F876F18FB}"/>
              </a:ext>
            </a:extLst>
          </p:cNvPr>
          <p:cNvSpPr>
            <a:spLocks noGrp="1"/>
          </p:cNvSpPr>
          <p:nvPr>
            <p:ph type="title"/>
          </p:nvPr>
        </p:nvSpPr>
        <p:spPr>
          <a:xfrm>
            <a:off x="648929" y="629266"/>
            <a:ext cx="5127031" cy="1676603"/>
          </a:xfrm>
        </p:spPr>
        <p:txBody>
          <a:bodyPr>
            <a:normAutofit/>
          </a:bodyPr>
          <a:lstStyle/>
          <a:p>
            <a:r>
              <a:rPr lang="en-US" dirty="0"/>
              <a:t>​Capsid Functions </a:t>
            </a:r>
          </a:p>
        </p:txBody>
      </p:sp>
      <p:sp>
        <p:nvSpPr>
          <p:cNvPr id="3" name="Content Placeholder 2">
            <a:extLst>
              <a:ext uri="{FF2B5EF4-FFF2-40B4-BE49-F238E27FC236}">
                <a16:creationId xmlns:a16="http://schemas.microsoft.com/office/drawing/2014/main" id="{16D2718C-B95E-46AF-91A9-3D938C2FCAA8}"/>
              </a:ext>
            </a:extLst>
          </p:cNvPr>
          <p:cNvSpPr>
            <a:spLocks noGrp="1"/>
          </p:cNvSpPr>
          <p:nvPr>
            <p:ph idx="1"/>
          </p:nvPr>
        </p:nvSpPr>
        <p:spPr>
          <a:xfrm>
            <a:off x="648930" y="2438400"/>
            <a:ext cx="5127029" cy="3785419"/>
          </a:xfrm>
        </p:spPr>
        <p:txBody>
          <a:bodyPr>
            <a:normAutofit/>
          </a:bodyPr>
          <a:lstStyle/>
          <a:p>
            <a:r>
              <a:rPr lang="en-US" dirty="0"/>
              <a:t>Holds the virus-attachment protein that binds with host cell's membrane receptors. </a:t>
            </a:r>
          </a:p>
          <a:p>
            <a:r>
              <a:rPr lang="en-US" dirty="0"/>
              <a:t>This interaction allows viral infection to occur. </a:t>
            </a:r>
          </a:p>
          <a:p>
            <a:r>
              <a:rPr lang="en-US" dirty="0"/>
              <a:t>Delivers the viral genome to the host cell. </a:t>
            </a:r>
          </a:p>
        </p:txBody>
      </p:sp>
      <p:pic>
        <p:nvPicPr>
          <p:cNvPr id="5" name="Picture 4" descr="A screenshot of a cell phone&#10;&#10;Description generated with high confidence">
            <a:extLst>
              <a:ext uri="{FF2B5EF4-FFF2-40B4-BE49-F238E27FC236}">
                <a16:creationId xmlns:a16="http://schemas.microsoft.com/office/drawing/2014/main" id="{506A3453-E9B8-4879-92CA-C114127756F0}"/>
              </a:ext>
            </a:extLst>
          </p:cNvPr>
          <p:cNvPicPr>
            <a:picLocks noChangeAspect="1"/>
          </p:cNvPicPr>
          <p:nvPr/>
        </p:nvPicPr>
        <p:blipFill rotWithShape="1">
          <a:blip r:embed="rId2">
            <a:extLst>
              <a:ext uri="{28A0092B-C50C-407E-A947-70E740481C1C}">
                <a14:useLocalDpi xmlns:a14="http://schemas.microsoft.com/office/drawing/2010/main" val="0"/>
              </a:ext>
            </a:extLst>
          </a:blip>
          <a:srcRect l="1001" r="1084" b="3"/>
          <a:stretch/>
        </p:blipFill>
        <p:spPr>
          <a:xfrm>
            <a:off x="6090613" y="640082"/>
            <a:ext cx="5461724" cy="5577837"/>
          </a:xfrm>
          <a:prstGeom prst="rect">
            <a:avLst/>
          </a:prstGeom>
          <a:effectLst/>
        </p:spPr>
      </p:pic>
    </p:spTree>
    <p:extLst>
      <p:ext uri="{BB962C8B-B14F-4D97-AF65-F5344CB8AC3E}">
        <p14:creationId xmlns:p14="http://schemas.microsoft.com/office/powerpoint/2010/main" val="36442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3" name="Content Placeholder 2">
            <a:extLst>
              <a:ext uri="{FF2B5EF4-FFF2-40B4-BE49-F238E27FC236}">
                <a16:creationId xmlns:a16="http://schemas.microsoft.com/office/drawing/2014/main" id="{EA95AE1B-04B8-415A-A693-52880AD3547B}"/>
              </a:ext>
            </a:extLst>
          </p:cNvPr>
          <p:cNvSpPr>
            <a:spLocks noGrp="1"/>
          </p:cNvSpPr>
          <p:nvPr>
            <p:ph idx="1"/>
          </p:nvPr>
        </p:nvSpPr>
        <p:spPr>
          <a:xfrm>
            <a:off x="643467" y="3020037"/>
            <a:ext cx="3702029" cy="3033629"/>
          </a:xfrm>
        </p:spPr>
        <p:txBody>
          <a:bodyPr>
            <a:normAutofit fontScale="92500"/>
          </a:bodyPr>
          <a:lstStyle/>
          <a:p>
            <a:r>
              <a:rPr lang="en-US" sz="2400" b="1" dirty="0">
                <a:solidFill>
                  <a:schemeClr val="bg1"/>
                </a:solidFill>
              </a:rPr>
              <a:t>Capsids give viruses their shape. </a:t>
            </a:r>
          </a:p>
          <a:p>
            <a:r>
              <a:rPr lang="en-US" sz="2400" b="1" dirty="0">
                <a:solidFill>
                  <a:schemeClr val="bg1"/>
                </a:solidFill>
              </a:rPr>
              <a:t>Viruses are seen in a wide variety of shapes, but most often the shape will have a </a:t>
            </a:r>
            <a:r>
              <a:rPr lang="en-US" sz="3600" b="1" dirty="0">
                <a:solidFill>
                  <a:schemeClr val="bg1"/>
                </a:solidFill>
              </a:rPr>
              <a:t>high degree of symmetry</a:t>
            </a:r>
            <a:r>
              <a:rPr lang="en-US" sz="2400" b="1" dirty="0">
                <a:solidFill>
                  <a:schemeClr val="bg1"/>
                </a:solidFill>
              </a:rPr>
              <a:t>. </a:t>
            </a:r>
          </a:p>
          <a:p>
            <a:pPr marL="0" indent="0">
              <a:buNone/>
            </a:pPr>
            <a:endParaRPr lang="en-US" sz="2400" b="1" dirty="0">
              <a:solidFill>
                <a:schemeClr val="bg1"/>
              </a:solidFill>
            </a:endParaRPr>
          </a:p>
        </p:txBody>
      </p:sp>
      <p:pic>
        <p:nvPicPr>
          <p:cNvPr id="8" name="Picture 75" descr="Picture">
            <a:extLst>
              <a:ext uri="{FF2B5EF4-FFF2-40B4-BE49-F238E27FC236}">
                <a16:creationId xmlns:a16="http://schemas.microsoft.com/office/drawing/2014/main" id="{DDB8F991-C292-4B9B-BA0C-702249B52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883" y="643467"/>
            <a:ext cx="4790528" cy="5410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DD282F-F750-4C60-B7E4-4980A360733A}"/>
              </a:ext>
            </a:extLst>
          </p:cNvPr>
          <p:cNvSpPr/>
          <p:nvPr/>
        </p:nvSpPr>
        <p:spPr>
          <a:xfrm>
            <a:off x="467000" y="333192"/>
            <a:ext cx="3540442"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dorn Serif" panose="02000505000000020004" pitchFamily="50" charset="0"/>
                <a:ea typeface="+mn-ea"/>
                <a:cs typeface="+mn-cs"/>
              </a:rPr>
              <a:t>Shapes of Viruses</a:t>
            </a:r>
          </a:p>
        </p:txBody>
      </p:sp>
    </p:spTree>
    <p:extLst>
      <p:ext uri="{BB962C8B-B14F-4D97-AF65-F5344CB8AC3E}">
        <p14:creationId xmlns:p14="http://schemas.microsoft.com/office/powerpoint/2010/main" val="3134564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3" name="Content Placeholder 2">
            <a:extLst>
              <a:ext uri="{FF2B5EF4-FFF2-40B4-BE49-F238E27FC236}">
                <a16:creationId xmlns:a16="http://schemas.microsoft.com/office/drawing/2014/main" id="{EA95AE1B-04B8-415A-A693-52880AD3547B}"/>
              </a:ext>
            </a:extLst>
          </p:cNvPr>
          <p:cNvSpPr>
            <a:spLocks noGrp="1"/>
          </p:cNvSpPr>
          <p:nvPr>
            <p:ph idx="1"/>
          </p:nvPr>
        </p:nvSpPr>
        <p:spPr>
          <a:xfrm>
            <a:off x="643468" y="2918514"/>
            <a:ext cx="3540442" cy="3135151"/>
          </a:xfrm>
        </p:spPr>
        <p:txBody>
          <a:bodyPr>
            <a:normAutofit/>
          </a:bodyPr>
          <a:lstStyle/>
          <a:p>
            <a:r>
              <a:rPr lang="en-US" b="1" dirty="0">
                <a:solidFill>
                  <a:schemeClr val="bg1"/>
                </a:solidFill>
              </a:rPr>
              <a:t>The types of symmetry displayed most often by viral capsids are helical and </a:t>
            </a:r>
            <a:r>
              <a:rPr lang="en-US" sz="4000" b="1" dirty="0">
                <a:solidFill>
                  <a:schemeClr val="bg1"/>
                </a:solidFill>
              </a:rPr>
              <a:t>icosahedral</a:t>
            </a:r>
            <a:r>
              <a:rPr lang="en-US" b="1" dirty="0">
                <a:solidFill>
                  <a:schemeClr val="bg1"/>
                </a:solidFill>
              </a:rPr>
              <a:t>.</a:t>
            </a:r>
          </a:p>
          <a:p>
            <a:endParaRPr lang="en-US" b="1" dirty="0">
              <a:solidFill>
                <a:schemeClr val="bg1"/>
              </a:solidFill>
            </a:endParaRPr>
          </a:p>
        </p:txBody>
      </p:sp>
      <p:pic>
        <p:nvPicPr>
          <p:cNvPr id="7" name="Picture 72" descr="Picture">
            <a:extLst>
              <a:ext uri="{FF2B5EF4-FFF2-40B4-BE49-F238E27FC236}">
                <a16:creationId xmlns:a16="http://schemas.microsoft.com/office/drawing/2014/main" id="{BA7AF77E-AE4C-4FBA-8788-CFD6E863B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0" r="-1" b="1599"/>
          <a:stretch/>
        </p:blipFill>
        <p:spPr bwMode="auto">
          <a:xfrm>
            <a:off x="6016484" y="643467"/>
            <a:ext cx="4813326" cy="5410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AF0F2F-847B-4235-BC44-0B9478BB0984}"/>
              </a:ext>
            </a:extLst>
          </p:cNvPr>
          <p:cNvSpPr/>
          <p:nvPr/>
        </p:nvSpPr>
        <p:spPr>
          <a:xfrm>
            <a:off x="467000" y="333192"/>
            <a:ext cx="3540442"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dorn Serif" panose="02000505000000020004" pitchFamily="50" charset="0"/>
                <a:ea typeface="+mn-ea"/>
                <a:cs typeface="+mn-cs"/>
              </a:rPr>
              <a:t>Shapes of Viruses</a:t>
            </a:r>
          </a:p>
        </p:txBody>
      </p:sp>
    </p:spTree>
    <p:extLst>
      <p:ext uri="{BB962C8B-B14F-4D97-AF65-F5344CB8AC3E}">
        <p14:creationId xmlns:p14="http://schemas.microsoft.com/office/powerpoint/2010/main" val="1182940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9" descr="Picture">
            <a:extLst>
              <a:ext uri="{FF2B5EF4-FFF2-40B4-BE49-F238E27FC236}">
                <a16:creationId xmlns:a16="http://schemas.microsoft.com/office/drawing/2014/main" id="{42061070-BFF2-43D2-95A5-CB025CF541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50"/>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B657C7EE-BEDA-45B1-9BE2-707F3CC31871}"/>
              </a:ext>
            </a:extLst>
          </p:cNvPr>
          <p:cNvSpPr>
            <a:spLocks noGrp="1"/>
          </p:cNvSpPr>
          <p:nvPr>
            <p:ph type="title"/>
          </p:nvPr>
        </p:nvSpPr>
        <p:spPr>
          <a:xfrm>
            <a:off x="184211" y="5091289"/>
            <a:ext cx="11862379" cy="1509931"/>
          </a:xfrm>
        </p:spPr>
        <p:txBody>
          <a:bodyPr>
            <a:noAutofit/>
          </a:bodyPr>
          <a:lstStyle/>
          <a:p>
            <a:pPr algn="ctr"/>
            <a:r>
              <a:rPr lang="en-US" sz="2400" b="1" dirty="0">
                <a:solidFill>
                  <a:srgbClr val="000000"/>
                </a:solidFill>
                <a:effectLst>
                  <a:outerShdw blurRad="38100" dist="38100" dir="2700000" algn="tl">
                    <a:srgbClr val="000000">
                      <a:alpha val="43137"/>
                    </a:srgbClr>
                  </a:outerShdw>
                </a:effectLst>
              </a:rPr>
              <a:t> Icosahedral capsid symmetry is the most economical way to assemble a symmetric capsid using nonsymmetrical protein molecules. </a:t>
            </a:r>
            <a:endParaRPr lang="en-US" sz="9600" b="1"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127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76AD-3BF2-497F-8D50-C56AEB91FEF2}"/>
              </a:ext>
            </a:extLst>
          </p:cNvPr>
          <p:cNvSpPr>
            <a:spLocks noGrp="1"/>
          </p:cNvSpPr>
          <p:nvPr>
            <p:ph type="title"/>
          </p:nvPr>
        </p:nvSpPr>
        <p:spPr>
          <a:xfrm>
            <a:off x="648929" y="629266"/>
            <a:ext cx="5127031" cy="1676603"/>
          </a:xfrm>
        </p:spPr>
        <p:txBody>
          <a:bodyPr>
            <a:normAutofit/>
          </a:bodyPr>
          <a:lstStyle/>
          <a:p>
            <a:r>
              <a:rPr lang="en-US" sz="3700" b="1">
                <a:effectLst>
                  <a:outerShdw blurRad="38100" dist="38100" dir="2700000" algn="tl">
                    <a:srgbClr val="000000">
                      <a:alpha val="43137"/>
                    </a:srgbClr>
                  </a:outerShdw>
                </a:effectLst>
              </a:rPr>
              <a:t>Icosahedral Shaped Viruses</a:t>
            </a:r>
            <a:endParaRPr lang="en-US" sz="3700"/>
          </a:p>
        </p:txBody>
      </p:sp>
      <p:sp>
        <p:nvSpPr>
          <p:cNvPr id="3" name="Content Placeholder 2">
            <a:extLst>
              <a:ext uri="{FF2B5EF4-FFF2-40B4-BE49-F238E27FC236}">
                <a16:creationId xmlns:a16="http://schemas.microsoft.com/office/drawing/2014/main" id="{D09B2F08-BEE8-488F-B9BF-7B8119558B29}"/>
              </a:ext>
            </a:extLst>
          </p:cNvPr>
          <p:cNvSpPr>
            <a:spLocks noGrp="1"/>
          </p:cNvSpPr>
          <p:nvPr>
            <p:ph idx="1"/>
          </p:nvPr>
        </p:nvSpPr>
        <p:spPr>
          <a:xfrm>
            <a:off x="648930" y="2438400"/>
            <a:ext cx="5127029" cy="3785419"/>
          </a:xfrm>
        </p:spPr>
        <p:txBody>
          <a:bodyPr>
            <a:normAutofit/>
          </a:bodyPr>
          <a:lstStyle/>
          <a:p>
            <a:r>
              <a:rPr lang="en-US" sz="2600" b="1" dirty="0">
                <a:effectLst>
                  <a:outerShdw blurRad="38100" dist="38100" dir="2700000" algn="tl">
                    <a:srgbClr val="000000">
                      <a:alpha val="43137"/>
                    </a:srgbClr>
                  </a:outerShdw>
                </a:effectLst>
              </a:rPr>
              <a:t>In viruses with icosahedral shapes, the capsid takes on a 20-sided rounded shape containing 20 identical triangular-shaped faces. </a:t>
            </a:r>
          </a:p>
          <a:p>
            <a:r>
              <a:rPr lang="en-US" sz="2600" b="1" dirty="0">
                <a:effectLst>
                  <a:outerShdw blurRad="38100" dist="38100" dir="2700000" algn="tl">
                    <a:srgbClr val="000000">
                      <a:alpha val="43137"/>
                    </a:srgbClr>
                  </a:outerShdw>
                </a:effectLst>
              </a:rPr>
              <a:t>Each of the 20 faces shaped like a triangle is composed of the same number of capsomeres.</a:t>
            </a:r>
            <a:endParaRPr lang="en-US" sz="2600" dirty="0"/>
          </a:p>
        </p:txBody>
      </p:sp>
      <p:pic>
        <p:nvPicPr>
          <p:cNvPr id="7" name="Picture 72" descr="Picture">
            <a:extLst>
              <a:ext uri="{FF2B5EF4-FFF2-40B4-BE49-F238E27FC236}">
                <a16:creationId xmlns:a16="http://schemas.microsoft.com/office/drawing/2014/main" id="{FDF4150B-49C6-4D3E-AA97-57004DED6A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30" r="1" b="6001"/>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2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E9F-C755-42E0-BF1D-101142B46D30}"/>
              </a:ext>
            </a:extLst>
          </p:cNvPr>
          <p:cNvSpPr>
            <a:spLocks noGrp="1"/>
          </p:cNvSpPr>
          <p:nvPr>
            <p:ph type="title"/>
          </p:nvPr>
        </p:nvSpPr>
        <p:spPr>
          <a:xfrm>
            <a:off x="648929" y="629266"/>
            <a:ext cx="5127031" cy="1676603"/>
          </a:xfrm>
        </p:spPr>
        <p:txBody>
          <a:bodyPr>
            <a:normAutofit/>
          </a:bodyPr>
          <a:lstStyle/>
          <a:p>
            <a:r>
              <a:rPr lang="en-US" dirty="0"/>
              <a:t>Viral Envelopes</a:t>
            </a:r>
          </a:p>
        </p:txBody>
      </p:sp>
      <p:sp>
        <p:nvSpPr>
          <p:cNvPr id="3" name="Content Placeholder 2">
            <a:extLst>
              <a:ext uri="{FF2B5EF4-FFF2-40B4-BE49-F238E27FC236}">
                <a16:creationId xmlns:a16="http://schemas.microsoft.com/office/drawing/2014/main" id="{2680A7DF-DE21-48B5-B31F-BBCC0055A8F9}"/>
              </a:ext>
            </a:extLst>
          </p:cNvPr>
          <p:cNvSpPr>
            <a:spLocks noGrp="1"/>
          </p:cNvSpPr>
          <p:nvPr>
            <p:ph idx="1"/>
          </p:nvPr>
        </p:nvSpPr>
        <p:spPr>
          <a:xfrm>
            <a:off x="648930" y="2438400"/>
            <a:ext cx="5127029" cy="3785419"/>
          </a:xfrm>
        </p:spPr>
        <p:txBody>
          <a:bodyPr>
            <a:normAutofit/>
          </a:bodyPr>
          <a:lstStyle/>
          <a:p>
            <a:r>
              <a:rPr lang="en-US" sz="1800" dirty="0"/>
              <a:t>Many animal viruses have an additional layer of protection in the form of viral envelopes. </a:t>
            </a:r>
          </a:p>
          <a:p>
            <a:r>
              <a:rPr lang="en-US" sz="1800" dirty="0"/>
              <a:t>These viral envelopes surround and protect the capsid. </a:t>
            </a:r>
          </a:p>
          <a:p>
            <a:r>
              <a:rPr lang="en-US" sz="1800" dirty="0"/>
              <a:t>Viruses usually obtain the viral envelopes by stealing portions of the cell membranes of cells they have infected in the past.</a:t>
            </a:r>
          </a:p>
          <a:p>
            <a:r>
              <a:rPr lang="en-US" sz="1800" dirty="0"/>
              <a:t>Viral Envelopes are composed of a phospholipid bilayer with protein stolen from the host’s membrane. </a:t>
            </a:r>
          </a:p>
          <a:p>
            <a:pPr marL="0" indent="0">
              <a:buNone/>
            </a:pPr>
            <a:endParaRPr lang="en-US" sz="1800" dirty="0"/>
          </a:p>
        </p:txBody>
      </p:sp>
      <p:pic>
        <p:nvPicPr>
          <p:cNvPr id="4" name="Picture 58" descr="Picture">
            <a:extLst>
              <a:ext uri="{FF2B5EF4-FFF2-40B4-BE49-F238E27FC236}">
                <a16:creationId xmlns:a16="http://schemas.microsoft.com/office/drawing/2014/main" id="{B6626B6F-8402-483C-A281-B17F843A1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5" r="2668" b="-108"/>
          <a:stretch/>
        </p:blipFill>
        <p:spPr bwMode="auto">
          <a:xfrm>
            <a:off x="5710336" y="640082"/>
            <a:ext cx="6481664" cy="55837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097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07C6-2DB5-4A61-BB61-CC6FD4B97D17}"/>
              </a:ext>
            </a:extLst>
          </p:cNvPr>
          <p:cNvSpPr>
            <a:spLocks noGrp="1"/>
          </p:cNvSpPr>
          <p:nvPr>
            <p:ph type="title"/>
          </p:nvPr>
        </p:nvSpPr>
        <p:spPr/>
        <p:txBody>
          <a:bodyPr/>
          <a:lstStyle/>
          <a:p>
            <a:r>
              <a:rPr lang="en-US" dirty="0"/>
              <a:t>Viral Envelopes</a:t>
            </a:r>
          </a:p>
        </p:txBody>
      </p:sp>
      <p:sp>
        <p:nvSpPr>
          <p:cNvPr id="3" name="Content Placeholder 2">
            <a:extLst>
              <a:ext uri="{FF2B5EF4-FFF2-40B4-BE49-F238E27FC236}">
                <a16:creationId xmlns:a16="http://schemas.microsoft.com/office/drawing/2014/main" id="{83F305C4-26F9-463E-9319-1F58E15D8865}"/>
              </a:ext>
            </a:extLst>
          </p:cNvPr>
          <p:cNvSpPr>
            <a:spLocks noGrp="1"/>
          </p:cNvSpPr>
          <p:nvPr>
            <p:ph idx="1"/>
          </p:nvPr>
        </p:nvSpPr>
        <p:spPr>
          <a:xfrm>
            <a:off x="838200" y="1825625"/>
            <a:ext cx="6586057" cy="4351338"/>
          </a:xfrm>
        </p:spPr>
        <p:txBody>
          <a:bodyPr>
            <a:normAutofit fontScale="92500" lnSpcReduction="10000"/>
          </a:bodyPr>
          <a:lstStyle/>
          <a:p>
            <a:endParaRPr lang="en-US" dirty="0"/>
          </a:p>
          <a:p>
            <a:r>
              <a:rPr lang="en-US" dirty="0"/>
              <a:t>These pieces of membranes contain markers (proteins) that disguise the virus.  </a:t>
            </a:r>
          </a:p>
          <a:p>
            <a:r>
              <a:rPr lang="en-US" dirty="0"/>
              <a:t>When the cells of the immune system inspect the envelope of the virus, they then find the same membrane proteins as the host cell.  </a:t>
            </a:r>
          </a:p>
          <a:p>
            <a:r>
              <a:rPr lang="en-US" dirty="0"/>
              <a:t>The immune system is often tricked into thinking the virus belongs in the host, and leaves it alone!</a:t>
            </a:r>
          </a:p>
          <a:p>
            <a:endParaRPr lang="en-US" dirty="0"/>
          </a:p>
        </p:txBody>
      </p:sp>
      <p:pic>
        <p:nvPicPr>
          <p:cNvPr id="4" name="Picture 63" descr="Picture">
            <a:extLst>
              <a:ext uri="{FF2B5EF4-FFF2-40B4-BE49-F238E27FC236}">
                <a16:creationId xmlns:a16="http://schemas.microsoft.com/office/drawing/2014/main" id="{94CB3C29-8443-4982-9704-E87ADB813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458" y="2757488"/>
            <a:ext cx="376237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554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12D54A2B-F9EB-4F0A-9397-BADC34B48160}"/>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Viral Envelopes</a:t>
            </a:r>
          </a:p>
        </p:txBody>
      </p:sp>
      <p:sp>
        <p:nvSpPr>
          <p:cNvPr id="3" name="Content Placeholder 2">
            <a:extLst>
              <a:ext uri="{FF2B5EF4-FFF2-40B4-BE49-F238E27FC236}">
                <a16:creationId xmlns:a16="http://schemas.microsoft.com/office/drawing/2014/main" id="{D7D9B34A-40F5-4FD5-AC6B-5F0DBB91DE6D}"/>
              </a:ext>
            </a:extLst>
          </p:cNvPr>
          <p:cNvSpPr>
            <a:spLocks noGrp="1"/>
          </p:cNvSpPr>
          <p:nvPr>
            <p:ph idx="1"/>
          </p:nvPr>
        </p:nvSpPr>
        <p:spPr>
          <a:xfrm>
            <a:off x="643468" y="2638044"/>
            <a:ext cx="3363974" cy="3415622"/>
          </a:xfrm>
        </p:spPr>
        <p:txBody>
          <a:bodyPr>
            <a:normAutofit/>
          </a:bodyPr>
          <a:lstStyle/>
          <a:p>
            <a:r>
              <a:rPr lang="en-US" sz="2000">
                <a:solidFill>
                  <a:schemeClr val="bg1"/>
                </a:solidFill>
              </a:rPr>
              <a:t>The viral envelope can contain regions of membrane that allows the virus to enter the host cell via endocytosis and to leave the host cell via exocytosis.</a:t>
            </a:r>
          </a:p>
        </p:txBody>
      </p:sp>
      <p:pic>
        <p:nvPicPr>
          <p:cNvPr id="5" name="Picture 4" descr="A screenshot of a cell phone&#10;&#10;Description generated with very high confidence">
            <a:extLst>
              <a:ext uri="{FF2B5EF4-FFF2-40B4-BE49-F238E27FC236}">
                <a16:creationId xmlns:a16="http://schemas.microsoft.com/office/drawing/2014/main" id="{C3C39A0D-D490-48B3-9A15-5A222C8ED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863886"/>
            <a:ext cx="6250769" cy="4969361"/>
          </a:xfrm>
          <a:prstGeom prst="rect">
            <a:avLst/>
          </a:prstGeom>
        </p:spPr>
      </p:pic>
    </p:spTree>
    <p:extLst>
      <p:ext uri="{BB962C8B-B14F-4D97-AF65-F5344CB8AC3E}">
        <p14:creationId xmlns:p14="http://schemas.microsoft.com/office/powerpoint/2010/main" val="2121044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A3F20-AF93-4850-8003-3E550D05E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808" y="1930159"/>
            <a:ext cx="9747567" cy="48373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0" y="0"/>
            <a:ext cx="5919754" cy="2343969"/>
          </a:xfr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dirty="0"/>
              <a:t>The 4 Nitrogenous Bases in </a:t>
            </a:r>
            <a:r>
              <a:rPr lang="en-US" b="1" u="sng" dirty="0"/>
              <a:t>DNA</a:t>
            </a:r>
            <a:r>
              <a:rPr lang="en-US" dirty="0"/>
              <a:t> are </a:t>
            </a:r>
          </a:p>
          <a:p>
            <a:pPr lvl="1"/>
            <a:r>
              <a:rPr lang="en-US" dirty="0"/>
              <a:t>Adenine (A)</a:t>
            </a:r>
          </a:p>
          <a:p>
            <a:pPr lvl="1"/>
            <a:r>
              <a:rPr lang="en-US" dirty="0"/>
              <a:t>Cytosine (C)</a:t>
            </a:r>
          </a:p>
          <a:p>
            <a:pPr lvl="1"/>
            <a:r>
              <a:rPr lang="en-US" dirty="0"/>
              <a:t>Guanine (G)</a:t>
            </a:r>
          </a:p>
          <a:p>
            <a:pPr lvl="1"/>
            <a:r>
              <a:rPr lang="en-US" b="1" dirty="0">
                <a:solidFill>
                  <a:srgbClr val="C00000"/>
                </a:solidFill>
              </a:rPr>
              <a:t>Thymine (T) in DNA ONLY </a:t>
            </a:r>
          </a:p>
          <a:p>
            <a:pPr lvl="1"/>
            <a:endParaRPr lang="en-US" b="1" dirty="0">
              <a:solidFill>
                <a:srgbClr val="C00000"/>
              </a:solidFill>
            </a:endParaRPr>
          </a:p>
          <a:p>
            <a:pPr marL="457200" lvl="1" indent="0">
              <a:buNone/>
            </a:pPr>
            <a:endParaRPr lang="en-US" b="1" dirty="0">
              <a:solidFill>
                <a:srgbClr val="C00000"/>
              </a:solidFill>
            </a:endParaRPr>
          </a:p>
        </p:txBody>
      </p:sp>
      <p:sp>
        <p:nvSpPr>
          <p:cNvPr id="7" name="Title 1">
            <a:extLst>
              <a:ext uri="{FF2B5EF4-FFF2-40B4-BE49-F238E27FC236}">
                <a16:creationId xmlns:a16="http://schemas.microsoft.com/office/drawing/2014/main" id="{0679F609-586B-46CA-B018-14C6D79B6A37}"/>
              </a:ext>
            </a:extLst>
          </p:cNvPr>
          <p:cNvSpPr txBox="1">
            <a:spLocks/>
          </p:cNvSpPr>
          <p:nvPr/>
        </p:nvSpPr>
        <p:spPr>
          <a:xfrm>
            <a:off x="6531428" y="90518"/>
            <a:ext cx="5660571" cy="1346395"/>
          </a:xfrm>
          <a:prstGeom prst="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2800" b="1" dirty="0">
                <a:effectLst>
                  <a:outerShdw blurRad="38100" dist="38100" dir="2700000" algn="tl">
                    <a:srgbClr val="000000">
                      <a:alpha val="43137"/>
                    </a:srgbClr>
                  </a:outerShdw>
                </a:effectLst>
                <a:latin typeface="Ravie" panose="04040805050809020602" pitchFamily="82" charset="0"/>
              </a:rPr>
              <a:t>DNA Nucleotides vs RNA Nucleotides</a:t>
            </a:r>
          </a:p>
        </p:txBody>
      </p:sp>
      <p:sp>
        <p:nvSpPr>
          <p:cNvPr id="10" name="Rectangle 9">
            <a:extLst>
              <a:ext uri="{FF2B5EF4-FFF2-40B4-BE49-F238E27FC236}">
                <a16:creationId xmlns:a16="http://schemas.microsoft.com/office/drawing/2014/main" id="{496E0E8B-A4A3-447E-A795-7657F6729106}"/>
              </a:ext>
            </a:extLst>
          </p:cNvPr>
          <p:cNvSpPr/>
          <p:nvPr/>
        </p:nvSpPr>
        <p:spPr>
          <a:xfrm>
            <a:off x="8175878" y="5064038"/>
            <a:ext cx="1380506"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none">
            <a:spAutoFit/>
          </a:bodyPr>
          <a:lstStyle/>
          <a:p>
            <a:r>
              <a:rPr lang="en-US" sz="3600" b="1" dirty="0">
                <a:effectLst>
                  <a:outerShdw blurRad="38100" dist="38100" dir="2700000" algn="tl">
                    <a:srgbClr val="000000">
                      <a:alpha val="43137"/>
                    </a:srgbClr>
                  </a:outerShdw>
                </a:effectLst>
                <a:latin typeface="Ravie" panose="04040805050809020602" pitchFamily="82" charset="0"/>
              </a:rPr>
              <a:t>DNA</a:t>
            </a:r>
            <a:endParaRPr lang="en-US" sz="3600" dirty="0"/>
          </a:p>
        </p:txBody>
      </p:sp>
    </p:spTree>
    <p:extLst>
      <p:ext uri="{BB962C8B-B14F-4D97-AF65-F5344CB8AC3E}">
        <p14:creationId xmlns:p14="http://schemas.microsoft.com/office/powerpoint/2010/main" val="107301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1E84BFE4-37D8-48A8-8352-5F95D74034E5}"/>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Viral Replication Strategies ​</a:t>
            </a:r>
          </a:p>
        </p:txBody>
      </p:sp>
      <p:sp>
        <p:nvSpPr>
          <p:cNvPr id="3" name="Content Placeholder 2">
            <a:extLst>
              <a:ext uri="{FF2B5EF4-FFF2-40B4-BE49-F238E27FC236}">
                <a16:creationId xmlns:a16="http://schemas.microsoft.com/office/drawing/2014/main" id="{3F6D0290-872D-41C9-8B08-15A362A8CC58}"/>
              </a:ext>
            </a:extLst>
          </p:cNvPr>
          <p:cNvSpPr>
            <a:spLocks noGrp="1"/>
          </p:cNvSpPr>
          <p:nvPr>
            <p:ph idx="1"/>
          </p:nvPr>
        </p:nvSpPr>
        <p:spPr>
          <a:xfrm>
            <a:off x="643468" y="2638044"/>
            <a:ext cx="3363974" cy="3415622"/>
          </a:xfrm>
        </p:spPr>
        <p:txBody>
          <a:bodyPr>
            <a:normAutofit/>
          </a:bodyPr>
          <a:lstStyle/>
          <a:p>
            <a:r>
              <a:rPr lang="en-US" sz="1700" dirty="0">
                <a:solidFill>
                  <a:schemeClr val="bg1"/>
                </a:solidFill>
              </a:rPr>
              <a:t>Attachment </a:t>
            </a:r>
          </a:p>
          <a:p>
            <a:r>
              <a:rPr lang="en-US" sz="1700" dirty="0">
                <a:solidFill>
                  <a:schemeClr val="bg1"/>
                </a:solidFill>
              </a:rPr>
              <a:t>Infection</a:t>
            </a:r>
          </a:p>
          <a:p>
            <a:r>
              <a:rPr lang="en-US" sz="1700" dirty="0">
                <a:solidFill>
                  <a:schemeClr val="bg1"/>
                </a:solidFill>
              </a:rPr>
              <a:t>Degradation of Host Genome</a:t>
            </a:r>
          </a:p>
          <a:p>
            <a:r>
              <a:rPr lang="en-US" sz="1700" dirty="0">
                <a:solidFill>
                  <a:schemeClr val="bg1"/>
                </a:solidFill>
              </a:rPr>
              <a:t>Viral Genome Replication and Viral Protein Synthesis </a:t>
            </a:r>
          </a:p>
          <a:p>
            <a:r>
              <a:rPr lang="en-US" sz="1700" dirty="0">
                <a:solidFill>
                  <a:schemeClr val="bg1"/>
                </a:solidFill>
              </a:rPr>
              <a:t>Viral assembly and release</a:t>
            </a:r>
          </a:p>
          <a:p>
            <a:r>
              <a:rPr lang="en-US" sz="1700" dirty="0">
                <a:solidFill>
                  <a:schemeClr val="bg1"/>
                </a:solidFill>
              </a:rPr>
              <a:t>Free Viruses Go On To Repeat The Cycle</a:t>
            </a:r>
          </a:p>
          <a:p>
            <a:endParaRPr lang="en-US" sz="1700" dirty="0">
              <a:solidFill>
                <a:schemeClr val="bg1"/>
              </a:solidFill>
            </a:endParaRPr>
          </a:p>
        </p:txBody>
      </p:sp>
      <p:pic>
        <p:nvPicPr>
          <p:cNvPr id="4" name="Picture 109" descr="Picture">
            <a:extLst>
              <a:ext uri="{FF2B5EF4-FFF2-40B4-BE49-F238E27FC236}">
                <a16:creationId xmlns:a16="http://schemas.microsoft.com/office/drawing/2014/main" id="{22B07714-4ACF-4820-82BA-37C151F1E7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 r="-1" b="-1"/>
          <a:stretch/>
        </p:blipFill>
        <p:spPr bwMode="auto">
          <a:xfrm>
            <a:off x="5443940" y="643467"/>
            <a:ext cx="5958414"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795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AEB42A29-A506-4308-96A7-AA882B923A08}"/>
              </a:ext>
            </a:extLst>
          </p:cNvPr>
          <p:cNvSpPr>
            <a:spLocks noGrp="1"/>
          </p:cNvSpPr>
          <p:nvPr>
            <p:ph type="title"/>
          </p:nvPr>
        </p:nvSpPr>
        <p:spPr>
          <a:xfrm>
            <a:off x="643467" y="643467"/>
            <a:ext cx="3611662" cy="1597315"/>
          </a:xfrm>
          <a:noFill/>
          <a:ln w="19050">
            <a:solidFill>
              <a:schemeClr val="bg1"/>
            </a:solidFill>
          </a:ln>
        </p:spPr>
        <p:txBody>
          <a:bodyPr wrap="square">
            <a:normAutofit/>
          </a:bodyPr>
          <a:lstStyle/>
          <a:p>
            <a:pPr algn="ctr"/>
            <a:r>
              <a:rPr lang="en-US" sz="2800" dirty="0">
                <a:solidFill>
                  <a:schemeClr val="bg1"/>
                </a:solidFill>
              </a:rPr>
              <a:t>ATTACHMENT</a:t>
            </a:r>
          </a:p>
        </p:txBody>
      </p:sp>
      <p:sp>
        <p:nvSpPr>
          <p:cNvPr id="3" name="Content Placeholder 2">
            <a:extLst>
              <a:ext uri="{FF2B5EF4-FFF2-40B4-BE49-F238E27FC236}">
                <a16:creationId xmlns:a16="http://schemas.microsoft.com/office/drawing/2014/main" id="{7206443C-3F3D-4D12-83B5-CB8FA5E7C123}"/>
              </a:ext>
            </a:extLst>
          </p:cNvPr>
          <p:cNvSpPr>
            <a:spLocks noGrp="1"/>
          </p:cNvSpPr>
          <p:nvPr>
            <p:ph idx="1"/>
          </p:nvPr>
        </p:nvSpPr>
        <p:spPr>
          <a:xfrm>
            <a:off x="643467" y="2638043"/>
            <a:ext cx="3783677" cy="3943825"/>
          </a:xfrm>
        </p:spPr>
        <p:txBody>
          <a:bodyPr>
            <a:normAutofit fontScale="92500" lnSpcReduction="20000"/>
          </a:bodyPr>
          <a:lstStyle/>
          <a:p>
            <a:r>
              <a:rPr lang="en-US" dirty="0">
                <a:solidFill>
                  <a:schemeClr val="bg1"/>
                </a:solidFill>
              </a:rPr>
              <a:t>   There are many strategies viruses use to attach to the host cell, but usually this process is done by a </a:t>
            </a:r>
            <a:r>
              <a:rPr lang="en-US" b="1" i="1" u="sng" dirty="0">
                <a:solidFill>
                  <a:schemeClr val="bg1"/>
                </a:solidFill>
              </a:rPr>
              <a:t>lock-and-key mechanism</a:t>
            </a:r>
            <a:r>
              <a:rPr lang="en-US" dirty="0">
                <a:solidFill>
                  <a:schemeClr val="bg1"/>
                </a:solidFill>
              </a:rPr>
              <a:t>  that will occur between the proteins of the capsid on the virus and the receptors of the host cell. </a:t>
            </a:r>
          </a:p>
          <a:p>
            <a:pPr marL="0" indent="0">
              <a:buNone/>
            </a:pPr>
            <a:endParaRPr lang="en-US" dirty="0">
              <a:solidFill>
                <a:schemeClr val="bg1"/>
              </a:solidFill>
            </a:endParaRPr>
          </a:p>
        </p:txBody>
      </p:sp>
      <p:pic>
        <p:nvPicPr>
          <p:cNvPr id="4" name="Picture 114" descr="Picture">
            <a:extLst>
              <a:ext uri="{FF2B5EF4-FFF2-40B4-BE49-F238E27FC236}">
                <a16:creationId xmlns:a16="http://schemas.microsoft.com/office/drawing/2014/main" id="{90B49731-AF24-4516-AD3A-741D2F1BA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r="45069"/>
          <a:stretch/>
        </p:blipFill>
        <p:spPr bwMode="auto">
          <a:xfrm>
            <a:off x="5297763" y="148223"/>
            <a:ext cx="6018301" cy="656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71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AEB42A29-A506-4308-96A7-AA882B923A08}"/>
              </a:ext>
            </a:extLst>
          </p:cNvPr>
          <p:cNvSpPr>
            <a:spLocks noGrp="1"/>
          </p:cNvSpPr>
          <p:nvPr>
            <p:ph type="title"/>
          </p:nvPr>
        </p:nvSpPr>
        <p:spPr>
          <a:xfrm>
            <a:off x="643467" y="643467"/>
            <a:ext cx="3611662" cy="1597315"/>
          </a:xfrm>
          <a:noFill/>
          <a:ln w="19050">
            <a:solidFill>
              <a:schemeClr val="bg1"/>
            </a:solidFill>
          </a:ln>
        </p:spPr>
        <p:txBody>
          <a:bodyPr wrap="square">
            <a:normAutofit/>
          </a:bodyPr>
          <a:lstStyle/>
          <a:p>
            <a:pPr algn="ctr"/>
            <a:r>
              <a:rPr lang="en-US" sz="2800" dirty="0">
                <a:solidFill>
                  <a:schemeClr val="bg1"/>
                </a:solidFill>
              </a:rPr>
              <a:t>ATTACHMENT</a:t>
            </a:r>
          </a:p>
        </p:txBody>
      </p:sp>
      <p:sp>
        <p:nvSpPr>
          <p:cNvPr id="3" name="Content Placeholder 2">
            <a:extLst>
              <a:ext uri="{FF2B5EF4-FFF2-40B4-BE49-F238E27FC236}">
                <a16:creationId xmlns:a16="http://schemas.microsoft.com/office/drawing/2014/main" id="{7206443C-3F3D-4D12-83B5-CB8FA5E7C123}"/>
              </a:ext>
            </a:extLst>
          </p:cNvPr>
          <p:cNvSpPr>
            <a:spLocks noGrp="1"/>
          </p:cNvSpPr>
          <p:nvPr>
            <p:ph idx="1"/>
          </p:nvPr>
        </p:nvSpPr>
        <p:spPr>
          <a:xfrm>
            <a:off x="643468" y="2638044"/>
            <a:ext cx="3363974" cy="3415622"/>
          </a:xfrm>
        </p:spPr>
        <p:txBody>
          <a:bodyPr>
            <a:normAutofit lnSpcReduction="10000"/>
          </a:bodyPr>
          <a:lstStyle/>
          <a:p>
            <a:endParaRPr lang="en-US" sz="1700" dirty="0">
              <a:solidFill>
                <a:schemeClr val="bg1"/>
              </a:solidFill>
            </a:endParaRPr>
          </a:p>
          <a:p>
            <a:r>
              <a:rPr lang="en-US" sz="1700" dirty="0">
                <a:solidFill>
                  <a:schemeClr val="bg1"/>
                </a:solidFill>
              </a:rPr>
              <a:t>- The virus must recognize the host cell and bind to its receptor using viral attachment protein. </a:t>
            </a:r>
          </a:p>
          <a:p>
            <a:r>
              <a:rPr lang="en-US" sz="1700" dirty="0">
                <a:solidFill>
                  <a:schemeClr val="bg1"/>
                </a:solidFill>
              </a:rPr>
              <a:t>Different types of viruses will only be able to recognize and bind to specific receptors. </a:t>
            </a:r>
          </a:p>
          <a:p>
            <a:r>
              <a:rPr lang="en-US" sz="1700" dirty="0">
                <a:solidFill>
                  <a:schemeClr val="bg1"/>
                </a:solidFill>
              </a:rPr>
              <a:t>Viruses are host-specific. The specific type of viral attachment protein must fit (like a key) with the host receptor (like a lock). </a:t>
            </a:r>
          </a:p>
          <a:p>
            <a:pPr marL="0" indent="0">
              <a:buNone/>
            </a:pPr>
            <a:endParaRPr lang="en-US" sz="1700" dirty="0">
              <a:solidFill>
                <a:schemeClr val="bg1"/>
              </a:solidFill>
            </a:endParaRPr>
          </a:p>
        </p:txBody>
      </p:sp>
      <p:pic>
        <p:nvPicPr>
          <p:cNvPr id="4" name="Picture 114" descr="Picture">
            <a:extLst>
              <a:ext uri="{FF2B5EF4-FFF2-40B4-BE49-F238E27FC236}">
                <a16:creationId xmlns:a16="http://schemas.microsoft.com/office/drawing/2014/main" id="{90B49731-AF24-4516-AD3A-741D2F1BA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a:stretch/>
        </p:blipFill>
        <p:spPr bwMode="auto">
          <a:xfrm>
            <a:off x="4733385" y="1091683"/>
            <a:ext cx="7568076" cy="440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543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0C6CFCF8-3F1A-48F4-86BC-B641674FF63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2600" kern="1200">
                <a:ln w="0"/>
                <a:solidFill>
                  <a:srgbClr val="FFFFFF"/>
                </a:solidFill>
                <a:effectLst>
                  <a:outerShdw blurRad="38100" dist="25400" dir="5400000" algn="ctr" rotWithShape="0">
                    <a:srgbClr val="6E747A">
                      <a:alpha val="43000"/>
                    </a:srgbClr>
                  </a:outerShdw>
                </a:effectLst>
                <a:latin typeface="+mj-lt"/>
                <a:ea typeface="+mj-ea"/>
                <a:cs typeface="+mj-cs"/>
              </a:rPr>
              <a:t>Bacteriophages are viruses that infect bacteria cells.</a:t>
            </a:r>
            <a:endParaRPr lang="en-US" sz="2600"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drawing of a person&#10;&#10;Description generated with high confidence">
            <a:extLst>
              <a:ext uri="{FF2B5EF4-FFF2-40B4-BE49-F238E27FC236}">
                <a16:creationId xmlns:a16="http://schemas.microsoft.com/office/drawing/2014/main" id="{43CF2306-99CB-454C-A2FD-616F8515C8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4435" y="492573"/>
            <a:ext cx="4572318" cy="5880796"/>
          </a:xfrm>
          <a:prstGeom prst="rect">
            <a:avLst/>
          </a:prstGeom>
        </p:spPr>
      </p:pic>
    </p:spTree>
    <p:extLst>
      <p:ext uri="{BB962C8B-B14F-4D97-AF65-F5344CB8AC3E}">
        <p14:creationId xmlns:p14="http://schemas.microsoft.com/office/powerpoint/2010/main" val="2953530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5" name="Content Placeholder 4" descr="A close up of a device&#10;&#10;Description generated with high confidence">
            <a:extLst>
              <a:ext uri="{FF2B5EF4-FFF2-40B4-BE49-F238E27FC236}">
                <a16:creationId xmlns:a16="http://schemas.microsoft.com/office/drawing/2014/main" id="{8D677253-9BC3-42C7-93FC-AD2632F409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6951" y="643467"/>
            <a:ext cx="5879753" cy="5571066"/>
          </a:xfrm>
          <a:prstGeom prst="rect">
            <a:avLst/>
          </a:prstGeom>
        </p:spPr>
      </p:pic>
      <p:sp>
        <p:nvSpPr>
          <p:cNvPr id="6" name="Rectangle 5">
            <a:extLst>
              <a:ext uri="{FF2B5EF4-FFF2-40B4-BE49-F238E27FC236}">
                <a16:creationId xmlns:a16="http://schemas.microsoft.com/office/drawing/2014/main" id="{C3618071-9C44-465D-B274-5CAB4083E95A}"/>
              </a:ext>
            </a:extLst>
          </p:cNvPr>
          <p:cNvSpPr/>
          <p:nvPr/>
        </p:nvSpPr>
        <p:spPr>
          <a:xfrm>
            <a:off x="565681" y="1419552"/>
            <a:ext cx="3844258"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 There are two types of reproductive cycles that a bacteriophage can 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 1) The lytic cycle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2) The lysogenic cycle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endParaRPr>
          </a:p>
        </p:txBody>
      </p:sp>
    </p:spTree>
    <p:extLst>
      <p:ext uri="{BB962C8B-B14F-4D97-AF65-F5344CB8AC3E}">
        <p14:creationId xmlns:p14="http://schemas.microsoft.com/office/powerpoint/2010/main" val="3054680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5" name="Content Placeholder 4" descr="A close up of a device&#10;&#10;Description generated with high confidence">
            <a:extLst>
              <a:ext uri="{FF2B5EF4-FFF2-40B4-BE49-F238E27FC236}">
                <a16:creationId xmlns:a16="http://schemas.microsoft.com/office/drawing/2014/main" id="{8D677253-9BC3-42C7-93FC-AD2632F409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6951" y="643467"/>
            <a:ext cx="5879753" cy="5571066"/>
          </a:xfrm>
          <a:prstGeom prst="rect">
            <a:avLst/>
          </a:prstGeom>
        </p:spPr>
      </p:pic>
      <p:sp>
        <p:nvSpPr>
          <p:cNvPr id="6" name="Rectangle 5">
            <a:extLst>
              <a:ext uri="{FF2B5EF4-FFF2-40B4-BE49-F238E27FC236}">
                <a16:creationId xmlns:a16="http://schemas.microsoft.com/office/drawing/2014/main" id="{C3618071-9C44-465D-B274-5CAB4083E95A}"/>
              </a:ext>
            </a:extLst>
          </p:cNvPr>
          <p:cNvSpPr/>
          <p:nvPr/>
        </p:nvSpPr>
        <p:spPr>
          <a:xfrm>
            <a:off x="759853" y="797510"/>
            <a:ext cx="3844258"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rPr>
              <a:t>The lytic cycle results in lysis of the host cell, which ends in death.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rPr>
              <a:t>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rPr>
              <a:t>In the lysogenic cycle, the viral genome enters the nucleus and inserts itself into the host genome, keeping the host cell alive.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endParaRPr>
          </a:p>
        </p:txBody>
      </p:sp>
    </p:spTree>
    <p:extLst>
      <p:ext uri="{BB962C8B-B14F-4D97-AF65-F5344CB8AC3E}">
        <p14:creationId xmlns:p14="http://schemas.microsoft.com/office/powerpoint/2010/main" val="4180832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8E66F-776E-40B6-8ED0-2B05E897C3F0}"/>
              </a:ext>
            </a:extLst>
          </p:cNvPr>
          <p:cNvSpPr>
            <a:spLocks noGrp="1"/>
          </p:cNvSpPr>
          <p:nvPr>
            <p:ph type="title"/>
          </p:nvPr>
        </p:nvSpPr>
        <p:spPr>
          <a:xfrm>
            <a:off x="648929" y="629266"/>
            <a:ext cx="5127031" cy="1676603"/>
          </a:xfrm>
        </p:spPr>
        <p:txBody>
          <a:bodyPr>
            <a:normAutofit/>
          </a:bodyPr>
          <a:lstStyle/>
          <a:p>
            <a:pPr algn="ctr"/>
            <a:r>
              <a:rPr lang="en-US" dirty="0"/>
              <a:t>The Lytic Cycle</a:t>
            </a:r>
          </a:p>
        </p:txBody>
      </p:sp>
      <p:sp>
        <p:nvSpPr>
          <p:cNvPr id="3" name="Content Placeholder 2">
            <a:extLst>
              <a:ext uri="{FF2B5EF4-FFF2-40B4-BE49-F238E27FC236}">
                <a16:creationId xmlns:a16="http://schemas.microsoft.com/office/drawing/2014/main" id="{2B7D3FC2-F100-49B9-86C3-84711F992CD3}"/>
              </a:ext>
            </a:extLst>
          </p:cNvPr>
          <p:cNvSpPr>
            <a:spLocks noGrp="1"/>
          </p:cNvSpPr>
          <p:nvPr>
            <p:ph idx="1"/>
          </p:nvPr>
        </p:nvSpPr>
        <p:spPr>
          <a:xfrm>
            <a:off x="648930" y="2438400"/>
            <a:ext cx="5127029" cy="3785419"/>
          </a:xfrm>
        </p:spPr>
        <p:txBody>
          <a:bodyPr>
            <a:normAutofit/>
          </a:bodyPr>
          <a:lstStyle/>
          <a:p>
            <a:r>
              <a:rPr lang="en-US" sz="2200" dirty="0"/>
              <a:t>The virus docks onto the host cell and attaches to the host. </a:t>
            </a:r>
          </a:p>
          <a:p>
            <a:pPr lvl="1"/>
            <a:r>
              <a:rPr lang="en-US" sz="1800" dirty="0"/>
              <a:t>Most often, then is done through a lock-and-key mechanism which involves a viral protein binding to a specific receptor on the surface of the host cell.</a:t>
            </a:r>
          </a:p>
          <a:p>
            <a:r>
              <a:rPr lang="en-US" sz="2200" dirty="0"/>
              <a:t>Once attached, the virus injects its genome into the cell.</a:t>
            </a:r>
          </a:p>
          <a:p>
            <a:pPr marL="0" indent="0">
              <a:buNone/>
            </a:pPr>
            <a:endParaRPr lang="en-US" sz="2200" dirty="0"/>
          </a:p>
        </p:txBody>
      </p:sp>
      <p:pic>
        <p:nvPicPr>
          <p:cNvPr id="5" name="Picture 4">
            <a:extLst>
              <a:ext uri="{FF2B5EF4-FFF2-40B4-BE49-F238E27FC236}">
                <a16:creationId xmlns:a16="http://schemas.microsoft.com/office/drawing/2014/main" id="{F0DF729A-D688-4208-86A0-F4CE04C4907D}"/>
              </a:ext>
            </a:extLst>
          </p:cNvPr>
          <p:cNvPicPr>
            <a:picLocks noChangeAspect="1"/>
          </p:cNvPicPr>
          <p:nvPr/>
        </p:nvPicPr>
        <p:blipFill rotWithShape="1">
          <a:blip r:embed="rId2">
            <a:extLst>
              <a:ext uri="{28A0092B-C50C-407E-A947-70E740481C1C}">
                <a14:useLocalDpi xmlns:a14="http://schemas.microsoft.com/office/drawing/2010/main" val="0"/>
              </a:ext>
            </a:extLst>
          </a:blip>
          <a:srcRect l="2082"/>
          <a:stretch/>
        </p:blipFill>
        <p:spPr>
          <a:xfrm>
            <a:off x="6090613" y="640082"/>
            <a:ext cx="5461724" cy="5577837"/>
          </a:xfrm>
          <a:prstGeom prst="rect">
            <a:avLst/>
          </a:prstGeom>
          <a:effectLst/>
        </p:spPr>
      </p:pic>
    </p:spTree>
    <p:extLst>
      <p:ext uri="{BB962C8B-B14F-4D97-AF65-F5344CB8AC3E}">
        <p14:creationId xmlns:p14="http://schemas.microsoft.com/office/powerpoint/2010/main" val="2096296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588E2386-80D2-40E7-8998-ECC33C00621B}"/>
              </a:ext>
            </a:extLst>
          </p:cNvPr>
          <p:cNvSpPr>
            <a:spLocks noGrp="1"/>
          </p:cNvSpPr>
          <p:nvPr>
            <p:ph type="title"/>
          </p:nvPr>
        </p:nvSpPr>
        <p:spPr>
          <a:xfrm>
            <a:off x="6392598" y="640263"/>
            <a:ext cx="5221266" cy="1344975"/>
          </a:xfrm>
        </p:spPr>
        <p:txBody>
          <a:bodyPr>
            <a:normAutofit/>
          </a:bodyPr>
          <a:lstStyle/>
          <a:p>
            <a:r>
              <a:rPr lang="en-US" sz="4000"/>
              <a:t>Attachment and Infection</a:t>
            </a:r>
          </a:p>
        </p:txBody>
      </p:sp>
      <p:pic>
        <p:nvPicPr>
          <p:cNvPr id="5" name="Picture 4" descr="A close up of a bug&#10;&#10;Description generated with very high confidence">
            <a:extLst>
              <a:ext uri="{FF2B5EF4-FFF2-40B4-BE49-F238E27FC236}">
                <a16:creationId xmlns:a16="http://schemas.microsoft.com/office/drawing/2014/main" id="{1B415672-6C0F-4CEB-85A5-D4DBC6B05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545062"/>
            <a:ext cx="5126736" cy="5612426"/>
          </a:xfrm>
          <a:prstGeom prst="rect">
            <a:avLst/>
          </a:prstGeom>
        </p:spPr>
      </p:pic>
      <p:sp>
        <p:nvSpPr>
          <p:cNvPr id="3" name="Content Placeholder 2">
            <a:extLst>
              <a:ext uri="{FF2B5EF4-FFF2-40B4-BE49-F238E27FC236}">
                <a16:creationId xmlns:a16="http://schemas.microsoft.com/office/drawing/2014/main" id="{6A27F082-BB01-4D9C-9E98-24E238EBC7F0}"/>
              </a:ext>
            </a:extLst>
          </p:cNvPr>
          <p:cNvSpPr>
            <a:spLocks noGrp="1"/>
          </p:cNvSpPr>
          <p:nvPr>
            <p:ph idx="1"/>
          </p:nvPr>
        </p:nvSpPr>
        <p:spPr>
          <a:xfrm>
            <a:off x="6391903" y="2121763"/>
            <a:ext cx="5235490" cy="3773010"/>
          </a:xfrm>
        </p:spPr>
        <p:txBody>
          <a:bodyPr>
            <a:normAutofit/>
          </a:bodyPr>
          <a:lstStyle/>
          <a:p>
            <a:r>
              <a:rPr lang="en-US" sz="2400" dirty="0"/>
              <a:t>Infection is when the virus inserts its viral DNA (or RNA) into the host cell. ​​</a:t>
            </a:r>
            <a:br>
              <a:rPr lang="en-US" sz="2400" dirty="0"/>
            </a:br>
            <a:r>
              <a:rPr lang="en-US" sz="2400" dirty="0"/>
              <a:t>​    </a:t>
            </a:r>
          </a:p>
          <a:p>
            <a:r>
              <a:rPr lang="en-US" sz="2400" dirty="0"/>
              <a:t>Once the viral DNA/RNA enters the host cell, the viral DNA/RNA will use the host cell's nucleotides and enzymes to replicate itself making more copies of the viral genome.. </a:t>
            </a:r>
          </a:p>
        </p:txBody>
      </p:sp>
    </p:spTree>
    <p:extLst>
      <p:ext uri="{BB962C8B-B14F-4D97-AF65-F5344CB8AC3E}">
        <p14:creationId xmlns:p14="http://schemas.microsoft.com/office/powerpoint/2010/main" val="3032107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6AA8E66F-776E-40B6-8ED0-2B05E897C3F0}"/>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The Lytic Cycle</a:t>
            </a:r>
          </a:p>
        </p:txBody>
      </p:sp>
      <p:sp>
        <p:nvSpPr>
          <p:cNvPr id="3" name="Content Placeholder 2">
            <a:extLst>
              <a:ext uri="{FF2B5EF4-FFF2-40B4-BE49-F238E27FC236}">
                <a16:creationId xmlns:a16="http://schemas.microsoft.com/office/drawing/2014/main" id="{2B7D3FC2-F100-49B9-86C3-84711F992CD3}"/>
              </a:ext>
            </a:extLst>
          </p:cNvPr>
          <p:cNvSpPr>
            <a:spLocks noGrp="1"/>
          </p:cNvSpPr>
          <p:nvPr>
            <p:ph idx="1"/>
          </p:nvPr>
        </p:nvSpPr>
        <p:spPr>
          <a:xfrm>
            <a:off x="643468" y="2638044"/>
            <a:ext cx="3363974" cy="3415622"/>
          </a:xfrm>
        </p:spPr>
        <p:txBody>
          <a:bodyPr>
            <a:normAutofit/>
          </a:bodyPr>
          <a:lstStyle/>
          <a:p>
            <a:r>
              <a:rPr lang="en-US" sz="1700" dirty="0">
                <a:solidFill>
                  <a:schemeClr val="bg1"/>
                </a:solidFill>
              </a:rPr>
              <a:t>The viral DNA (or RNA) takes over the host cell's nucleotides, and enzymes, along with its machinery, and makes copies of itself.</a:t>
            </a:r>
          </a:p>
          <a:p>
            <a:r>
              <a:rPr lang="en-US" sz="1700" dirty="0">
                <a:solidFill>
                  <a:schemeClr val="bg1"/>
                </a:solidFill>
              </a:rPr>
              <a:t>The viral DNA is </a:t>
            </a:r>
            <a:r>
              <a:rPr lang="en-US" sz="1700" b="1" u="sng" dirty="0">
                <a:solidFill>
                  <a:schemeClr val="bg1"/>
                </a:solidFill>
              </a:rPr>
              <a:t>transcribed</a:t>
            </a:r>
            <a:r>
              <a:rPr lang="en-US" sz="1700" dirty="0">
                <a:solidFill>
                  <a:schemeClr val="bg1"/>
                </a:solidFill>
              </a:rPr>
              <a:t> into messenger RNA (mRNA) which is then </a:t>
            </a:r>
            <a:r>
              <a:rPr lang="en-US" sz="1700" b="1" u="sng" dirty="0">
                <a:solidFill>
                  <a:schemeClr val="bg1"/>
                </a:solidFill>
              </a:rPr>
              <a:t>translated</a:t>
            </a:r>
            <a:r>
              <a:rPr lang="en-US" sz="1700" dirty="0">
                <a:solidFill>
                  <a:schemeClr val="bg1"/>
                </a:solidFill>
              </a:rPr>
              <a:t> into protein. </a:t>
            </a:r>
          </a:p>
        </p:txBody>
      </p:sp>
      <p:pic>
        <p:nvPicPr>
          <p:cNvPr id="6" name="Picture 5">
            <a:extLst>
              <a:ext uri="{FF2B5EF4-FFF2-40B4-BE49-F238E27FC236}">
                <a16:creationId xmlns:a16="http://schemas.microsoft.com/office/drawing/2014/main" id="{930033CF-0974-473E-AB71-A9E9E77A07D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56" r="1" b="1"/>
          <a:stretch/>
        </p:blipFill>
        <p:spPr>
          <a:xfrm>
            <a:off x="5297763" y="750217"/>
            <a:ext cx="6250769" cy="5357565"/>
          </a:xfrm>
          <a:prstGeom prst="rect">
            <a:avLst/>
          </a:prstGeom>
        </p:spPr>
      </p:pic>
    </p:spTree>
    <p:extLst>
      <p:ext uri="{BB962C8B-B14F-4D97-AF65-F5344CB8AC3E}">
        <p14:creationId xmlns:p14="http://schemas.microsoft.com/office/powerpoint/2010/main" val="1322548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A8E66F-776E-40B6-8ED0-2B05E897C3F0}"/>
              </a:ext>
            </a:extLst>
          </p:cNvPr>
          <p:cNvSpPr>
            <a:spLocks noGrp="1"/>
          </p:cNvSpPr>
          <p:nvPr>
            <p:ph type="title"/>
          </p:nvPr>
        </p:nvSpPr>
        <p:spPr>
          <a:xfrm>
            <a:off x="966952" y="1204108"/>
            <a:ext cx="2669406" cy="1781175"/>
          </a:xfrm>
        </p:spPr>
        <p:txBody>
          <a:bodyPr>
            <a:normAutofit/>
          </a:bodyPr>
          <a:lstStyle/>
          <a:p>
            <a:r>
              <a:rPr lang="en-US" sz="3200">
                <a:solidFill>
                  <a:srgbClr val="FFFFFF"/>
                </a:solidFill>
              </a:rPr>
              <a:t>The Lytic Cycle</a:t>
            </a:r>
          </a:p>
        </p:txBody>
      </p:sp>
      <p:sp>
        <p:nvSpPr>
          <p:cNvPr id="3" name="Content Placeholder 2">
            <a:extLst>
              <a:ext uri="{FF2B5EF4-FFF2-40B4-BE49-F238E27FC236}">
                <a16:creationId xmlns:a16="http://schemas.microsoft.com/office/drawing/2014/main" id="{2B7D3FC2-F100-49B9-86C3-84711F992CD3}"/>
              </a:ext>
            </a:extLst>
          </p:cNvPr>
          <p:cNvSpPr>
            <a:spLocks noGrp="1"/>
          </p:cNvSpPr>
          <p:nvPr>
            <p:ph idx="1"/>
          </p:nvPr>
        </p:nvSpPr>
        <p:spPr>
          <a:xfrm>
            <a:off x="391503" y="3236891"/>
            <a:ext cx="3994348" cy="3380648"/>
          </a:xfrm>
        </p:spPr>
        <p:txBody>
          <a:bodyPr>
            <a:normAutofit lnSpcReduction="10000"/>
          </a:bodyPr>
          <a:lstStyle/>
          <a:p>
            <a:endParaRPr lang="en-US" sz="1600" dirty="0"/>
          </a:p>
          <a:p>
            <a:r>
              <a:rPr lang="en-US" sz="1600" dirty="0"/>
              <a:t>Once all of the viral building blocks have been made, the viral components will self-assemble to form new copies of the virus. </a:t>
            </a:r>
          </a:p>
          <a:p>
            <a:r>
              <a:rPr lang="en-US" sz="1600" dirty="0"/>
              <a:t>This process continues (more and more viral copies are made until the host cell can no longer sustain life).</a:t>
            </a:r>
          </a:p>
          <a:p>
            <a:r>
              <a:rPr lang="en-US" sz="1600" dirty="0"/>
              <a:t> The new viral copies will produce a substance called lysin, which is an enzyme that functions to weaken the structural integrity of the cell wall.</a:t>
            </a:r>
          </a:p>
        </p:txBody>
      </p:sp>
      <p:pic>
        <p:nvPicPr>
          <p:cNvPr id="8" name="Picture 7" descr="A picture containing text, map&#10;&#10;Description generated with very high confidence">
            <a:extLst>
              <a:ext uri="{FF2B5EF4-FFF2-40B4-BE49-F238E27FC236}">
                <a16:creationId xmlns:a16="http://schemas.microsoft.com/office/drawing/2014/main" id="{AA4108DC-F0AC-4DFE-93A5-CDA0CB92578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7715" b="20866"/>
          <a:stretch/>
        </p:blipFill>
        <p:spPr>
          <a:xfrm>
            <a:off x="4662102" y="993446"/>
            <a:ext cx="6903723" cy="4748070"/>
          </a:xfrm>
          <a:prstGeom prst="rect">
            <a:avLst/>
          </a:prstGeom>
        </p:spPr>
      </p:pic>
    </p:spTree>
    <p:extLst>
      <p:ext uri="{BB962C8B-B14F-4D97-AF65-F5344CB8AC3E}">
        <p14:creationId xmlns:p14="http://schemas.microsoft.com/office/powerpoint/2010/main" val="3394642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213011" y="1800519"/>
            <a:ext cx="5854698" cy="4722829"/>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dirty="0"/>
              <a:t>The 4 Nitrogenous Bases in </a:t>
            </a:r>
            <a:r>
              <a:rPr lang="en-US" b="1" u="sng" dirty="0"/>
              <a:t>DNA</a:t>
            </a:r>
            <a:r>
              <a:rPr lang="en-US" dirty="0"/>
              <a:t> are </a:t>
            </a:r>
          </a:p>
          <a:p>
            <a:pPr lvl="1"/>
            <a:r>
              <a:rPr lang="en-US" dirty="0"/>
              <a:t>Adenine (A)</a:t>
            </a:r>
          </a:p>
          <a:p>
            <a:pPr lvl="1"/>
            <a:r>
              <a:rPr lang="en-US" dirty="0"/>
              <a:t>Cytosine (C)</a:t>
            </a:r>
          </a:p>
          <a:p>
            <a:pPr lvl="1"/>
            <a:r>
              <a:rPr lang="en-US" dirty="0"/>
              <a:t>Guanine (G)</a:t>
            </a:r>
          </a:p>
          <a:p>
            <a:pPr lvl="1"/>
            <a:r>
              <a:rPr lang="en-US" b="1" dirty="0">
                <a:solidFill>
                  <a:srgbClr val="C00000"/>
                </a:solidFill>
              </a:rPr>
              <a:t>Thymine (T) in DNA ONLY </a:t>
            </a:r>
          </a:p>
          <a:p>
            <a:pPr lvl="1"/>
            <a:endParaRPr lang="en-US" b="1" dirty="0">
              <a:solidFill>
                <a:srgbClr val="C00000"/>
              </a:solidFill>
            </a:endParaRPr>
          </a:p>
          <a:p>
            <a:r>
              <a:rPr lang="en-US" dirty="0"/>
              <a:t>The 4 Nitrogenous Bases in </a:t>
            </a:r>
            <a:r>
              <a:rPr lang="en-US" b="1" u="sng" dirty="0"/>
              <a:t>RNA</a:t>
            </a:r>
            <a:r>
              <a:rPr lang="en-US" dirty="0"/>
              <a:t> are </a:t>
            </a:r>
          </a:p>
          <a:p>
            <a:pPr marL="742950" lvl="1" indent="-285750"/>
            <a:r>
              <a:rPr lang="en-US" dirty="0"/>
              <a:t>Adenine (A)</a:t>
            </a:r>
          </a:p>
          <a:p>
            <a:pPr marL="742950" lvl="1" indent="-285750"/>
            <a:r>
              <a:rPr lang="en-US" dirty="0"/>
              <a:t>Cytosine (C)</a:t>
            </a:r>
          </a:p>
          <a:p>
            <a:pPr marL="742950" lvl="1" indent="-285750"/>
            <a:r>
              <a:rPr lang="en-US" dirty="0"/>
              <a:t>Guanine (G)</a:t>
            </a:r>
          </a:p>
          <a:p>
            <a:pPr marL="742950" lvl="1" indent="-285750"/>
            <a:r>
              <a:rPr lang="en-US" b="1" dirty="0">
                <a:solidFill>
                  <a:srgbClr val="C00000"/>
                </a:solidFill>
              </a:rPr>
              <a:t>Uracil (U) in RNA ONLY</a:t>
            </a:r>
          </a:p>
          <a:p>
            <a:pPr marL="457200" lvl="1" indent="0">
              <a:buNone/>
            </a:pPr>
            <a:endParaRPr lang="en-US" b="1" dirty="0">
              <a:solidFill>
                <a:srgbClr val="C00000"/>
              </a:solidFill>
            </a:endParaRPr>
          </a:p>
        </p:txBody>
      </p:sp>
      <p:pic>
        <p:nvPicPr>
          <p:cNvPr id="9" name="Picture 8" descr="A picture containing map&#10;&#10;Description generated with high confidence">
            <a:extLst>
              <a:ext uri="{FF2B5EF4-FFF2-40B4-BE49-F238E27FC236}">
                <a16:creationId xmlns:a16="http://schemas.microsoft.com/office/drawing/2014/main" id="{EA79E204-22D6-4F30-B89A-7903D076C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797" y="55469"/>
            <a:ext cx="4588271" cy="6755396"/>
          </a:xfrm>
          <a:prstGeom prst="rect">
            <a:avLst/>
          </a:prstGeom>
          <a:ln>
            <a:noFill/>
          </a:ln>
          <a:effectLst>
            <a:outerShdw blurRad="190500" algn="tl" rotWithShape="0">
              <a:srgbClr val="000000">
                <a:alpha val="70000"/>
              </a:srgbClr>
            </a:outerShdw>
          </a:effectLst>
        </p:spPr>
      </p:pic>
      <p:sp>
        <p:nvSpPr>
          <p:cNvPr id="7" name="Title 1">
            <a:extLst>
              <a:ext uri="{FF2B5EF4-FFF2-40B4-BE49-F238E27FC236}">
                <a16:creationId xmlns:a16="http://schemas.microsoft.com/office/drawing/2014/main" id="{0679F609-586B-46CA-B018-14C6D79B6A37}"/>
              </a:ext>
            </a:extLst>
          </p:cNvPr>
          <p:cNvSpPr txBox="1">
            <a:spLocks/>
          </p:cNvSpPr>
          <p:nvPr/>
        </p:nvSpPr>
        <p:spPr>
          <a:xfrm>
            <a:off x="176246" y="90519"/>
            <a:ext cx="5891464" cy="1643278"/>
          </a:xfrm>
          <a:prstGeom prst="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2800" b="1" dirty="0">
                <a:effectLst>
                  <a:outerShdw blurRad="38100" dist="38100" dir="2700000" algn="tl">
                    <a:srgbClr val="000000">
                      <a:alpha val="43137"/>
                    </a:srgbClr>
                  </a:outerShdw>
                </a:effectLst>
                <a:latin typeface="Ravie" panose="04040805050809020602" pitchFamily="82" charset="0"/>
              </a:rPr>
              <a:t>DNA Nucleotides </a:t>
            </a:r>
          </a:p>
          <a:p>
            <a:pPr algn="ctr"/>
            <a:r>
              <a:rPr lang="en-US" sz="2800" b="1" dirty="0">
                <a:effectLst>
                  <a:outerShdw blurRad="38100" dist="38100" dir="2700000" algn="tl">
                    <a:srgbClr val="000000">
                      <a:alpha val="43137"/>
                    </a:srgbClr>
                  </a:outerShdw>
                </a:effectLst>
                <a:latin typeface="Ravie" panose="04040805050809020602" pitchFamily="82" charset="0"/>
              </a:rPr>
              <a:t>vs </a:t>
            </a:r>
          </a:p>
          <a:p>
            <a:pPr algn="ctr"/>
            <a:r>
              <a:rPr lang="en-US" sz="2800" b="1" dirty="0">
                <a:effectLst>
                  <a:outerShdw blurRad="38100" dist="38100" dir="2700000" algn="tl">
                    <a:srgbClr val="000000">
                      <a:alpha val="43137"/>
                    </a:srgbClr>
                  </a:outerShdw>
                </a:effectLst>
                <a:latin typeface="Ravie" panose="04040805050809020602" pitchFamily="82" charset="0"/>
              </a:rPr>
              <a:t>RNA Nucleotides</a:t>
            </a:r>
          </a:p>
        </p:txBody>
      </p:sp>
      <p:sp>
        <p:nvSpPr>
          <p:cNvPr id="2" name="Rectangle 1">
            <a:extLst>
              <a:ext uri="{FF2B5EF4-FFF2-40B4-BE49-F238E27FC236}">
                <a16:creationId xmlns:a16="http://schemas.microsoft.com/office/drawing/2014/main" id="{2230D840-DF3B-4885-B157-A0AA6C33E95E}"/>
              </a:ext>
            </a:extLst>
          </p:cNvPr>
          <p:cNvSpPr/>
          <p:nvPr/>
        </p:nvSpPr>
        <p:spPr>
          <a:xfrm>
            <a:off x="10539068" y="123903"/>
            <a:ext cx="1476686"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none">
            <a:spAutoFit/>
          </a:bodyPr>
          <a:lstStyle/>
          <a:p>
            <a:r>
              <a:rPr lang="en-US" sz="3600" b="1" dirty="0">
                <a:effectLst>
                  <a:outerShdw blurRad="38100" dist="38100" dir="2700000" algn="tl">
                    <a:srgbClr val="000000">
                      <a:alpha val="43137"/>
                    </a:srgbClr>
                  </a:outerShdw>
                </a:effectLst>
                <a:latin typeface="Ravie" panose="04040805050809020602" pitchFamily="82" charset="0"/>
              </a:rPr>
              <a:t>RNA</a:t>
            </a:r>
            <a:endParaRPr lang="en-US" sz="3600" dirty="0"/>
          </a:p>
        </p:txBody>
      </p:sp>
    </p:spTree>
    <p:extLst>
      <p:ext uri="{BB962C8B-B14F-4D97-AF65-F5344CB8AC3E}">
        <p14:creationId xmlns:p14="http://schemas.microsoft.com/office/powerpoint/2010/main" val="446010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ircle(in)">
                                      <p:cBhvr>
                                        <p:cTn id="29" dur="2000"/>
                                        <p:tgtEl>
                                          <p:spTgt spid="3">
                                            <p:txEl>
                                              <p:pRg st="6" end="6"/>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ircle(in)">
                                      <p:cBhvr>
                                        <p:cTn id="38" dur="2000"/>
                                        <p:tgtEl>
                                          <p:spTgt spid="3">
                                            <p:txEl>
                                              <p:pRg st="9" end="9"/>
                                            </p:txEl>
                                          </p:spTgt>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ircle(in)">
                                      <p:cBhvr>
                                        <p:cTn id="4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6AA8E66F-776E-40B6-8ED0-2B05E897C3F0}"/>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The Lytic Cycle</a:t>
            </a:r>
          </a:p>
        </p:txBody>
      </p:sp>
      <p:sp>
        <p:nvSpPr>
          <p:cNvPr id="3" name="Content Placeholder 2">
            <a:extLst>
              <a:ext uri="{FF2B5EF4-FFF2-40B4-BE49-F238E27FC236}">
                <a16:creationId xmlns:a16="http://schemas.microsoft.com/office/drawing/2014/main" id="{2B7D3FC2-F100-49B9-86C3-84711F992CD3}"/>
              </a:ext>
            </a:extLst>
          </p:cNvPr>
          <p:cNvSpPr>
            <a:spLocks noGrp="1"/>
          </p:cNvSpPr>
          <p:nvPr>
            <p:ph idx="1"/>
          </p:nvPr>
        </p:nvSpPr>
        <p:spPr>
          <a:xfrm>
            <a:off x="643466" y="2429813"/>
            <a:ext cx="3693143" cy="4052467"/>
          </a:xfrm>
        </p:spPr>
        <p:txBody>
          <a:bodyPr>
            <a:normAutofit lnSpcReduction="10000"/>
          </a:bodyPr>
          <a:lstStyle/>
          <a:p>
            <a:endParaRPr lang="en-US" sz="1800" dirty="0">
              <a:solidFill>
                <a:schemeClr val="bg1"/>
              </a:solidFill>
            </a:endParaRPr>
          </a:p>
          <a:p>
            <a:r>
              <a:rPr lang="en-US" sz="1800" dirty="0">
                <a:solidFill>
                  <a:schemeClr val="bg1"/>
                </a:solidFill>
              </a:rPr>
              <a:t>The viral copies create osmotic pressure that drives the extracellular fluid into the cell. </a:t>
            </a:r>
          </a:p>
          <a:p>
            <a:r>
              <a:rPr lang="en-US" sz="1800" dirty="0">
                <a:solidFill>
                  <a:schemeClr val="bg1"/>
                </a:solidFill>
              </a:rPr>
              <a:t>The build up of pressure results in lysis of the cell. This is when the host cell bursts open, and the newly created viruses are released into the extracellular environment.</a:t>
            </a:r>
          </a:p>
          <a:p>
            <a:r>
              <a:rPr lang="en-US" sz="1800" dirty="0">
                <a:solidFill>
                  <a:schemeClr val="bg1"/>
                </a:solidFill>
              </a:rPr>
              <a:t>These new viruses are now free to infect other host cells, and repeat the lytic cycle. </a:t>
            </a:r>
          </a:p>
        </p:txBody>
      </p:sp>
      <p:pic>
        <p:nvPicPr>
          <p:cNvPr id="8" name="Picture 7" descr="A picture containing text, map&#10;&#10;Description generated with very high confidence">
            <a:extLst>
              <a:ext uri="{FF2B5EF4-FFF2-40B4-BE49-F238E27FC236}">
                <a16:creationId xmlns:a16="http://schemas.microsoft.com/office/drawing/2014/main" id="{AA4108DC-F0AC-4DFE-93A5-CDA0CB92578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7715" b="20866"/>
          <a:stretch/>
        </p:blipFill>
        <p:spPr>
          <a:xfrm>
            <a:off x="5297763" y="1199067"/>
            <a:ext cx="6250769" cy="4298998"/>
          </a:xfrm>
          <a:prstGeom prst="rect">
            <a:avLst/>
          </a:prstGeom>
        </p:spPr>
      </p:pic>
    </p:spTree>
    <p:extLst>
      <p:ext uri="{BB962C8B-B14F-4D97-AF65-F5344CB8AC3E}">
        <p14:creationId xmlns:p14="http://schemas.microsoft.com/office/powerpoint/2010/main" val="4023926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D98786-9973-425F-B2BD-893EBC594982}"/>
              </a:ext>
            </a:extLst>
          </p:cNvPr>
          <p:cNvSpPr>
            <a:spLocks noGrp="1"/>
          </p:cNvSpPr>
          <p:nvPr>
            <p:ph type="title"/>
          </p:nvPr>
        </p:nvSpPr>
        <p:spPr>
          <a:xfrm>
            <a:off x="966952" y="1204108"/>
            <a:ext cx="2669406" cy="1781175"/>
          </a:xfrm>
        </p:spPr>
        <p:txBody>
          <a:bodyPr>
            <a:normAutofit/>
          </a:bodyPr>
          <a:lstStyle/>
          <a:p>
            <a:r>
              <a:rPr lang="en-US" sz="2700">
                <a:solidFill>
                  <a:srgbClr val="FFFFFF"/>
                </a:solidFill>
              </a:rPr>
              <a:t>The Lysogenic Cycle</a:t>
            </a:r>
          </a:p>
        </p:txBody>
      </p:sp>
      <p:sp>
        <p:nvSpPr>
          <p:cNvPr id="3" name="Content Placeholder 2">
            <a:extLst>
              <a:ext uri="{FF2B5EF4-FFF2-40B4-BE49-F238E27FC236}">
                <a16:creationId xmlns:a16="http://schemas.microsoft.com/office/drawing/2014/main" id="{93AE36A4-3514-405E-9388-5514188578AE}"/>
              </a:ext>
            </a:extLst>
          </p:cNvPr>
          <p:cNvSpPr>
            <a:spLocks noGrp="1"/>
          </p:cNvSpPr>
          <p:nvPr>
            <p:ph idx="1"/>
          </p:nvPr>
        </p:nvSpPr>
        <p:spPr>
          <a:xfrm>
            <a:off x="293848" y="3355130"/>
            <a:ext cx="4178563" cy="3199579"/>
          </a:xfrm>
        </p:spPr>
        <p:txBody>
          <a:bodyPr>
            <a:normAutofit/>
          </a:bodyPr>
          <a:lstStyle/>
          <a:p>
            <a:r>
              <a:rPr lang="en-US" sz="2400" dirty="0"/>
              <a:t>Unlike the lytic cycle, the lysogenic cycle is not going to kill the host cell.</a:t>
            </a:r>
          </a:p>
          <a:p>
            <a:r>
              <a:rPr lang="en-US" sz="2400" dirty="0"/>
              <a:t> The viruses that reproduce using this method are considered </a:t>
            </a:r>
            <a:r>
              <a:rPr lang="en-US" sz="2400" b="1" i="1" dirty="0"/>
              <a:t>"temperate"</a:t>
            </a:r>
            <a:r>
              <a:rPr lang="en-US" sz="2400" dirty="0"/>
              <a:t> viruses. </a:t>
            </a:r>
          </a:p>
          <a:p>
            <a:pPr marL="0" indent="0">
              <a:buNone/>
            </a:pPr>
            <a:endParaRPr lang="en-US" sz="2400" dirty="0"/>
          </a:p>
        </p:txBody>
      </p:sp>
      <p:pic>
        <p:nvPicPr>
          <p:cNvPr id="5" name="Picture 4" descr="A close up of a logo&#10;&#10;Description generated with high confidence">
            <a:extLst>
              <a:ext uri="{FF2B5EF4-FFF2-40B4-BE49-F238E27FC236}">
                <a16:creationId xmlns:a16="http://schemas.microsoft.com/office/drawing/2014/main" id="{F49D5437-A66B-4FB5-A9AC-9755FD1EF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102" y="1472832"/>
            <a:ext cx="6903723" cy="3789299"/>
          </a:xfrm>
          <a:prstGeom prst="rect">
            <a:avLst/>
          </a:prstGeom>
        </p:spPr>
      </p:pic>
    </p:spTree>
    <p:extLst>
      <p:ext uri="{BB962C8B-B14F-4D97-AF65-F5344CB8AC3E}">
        <p14:creationId xmlns:p14="http://schemas.microsoft.com/office/powerpoint/2010/main" val="1655672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D98786-9973-425F-B2BD-893EBC594982}"/>
              </a:ext>
            </a:extLst>
          </p:cNvPr>
          <p:cNvSpPr>
            <a:spLocks noGrp="1"/>
          </p:cNvSpPr>
          <p:nvPr>
            <p:ph type="title"/>
          </p:nvPr>
        </p:nvSpPr>
        <p:spPr>
          <a:xfrm>
            <a:off x="966952" y="1204108"/>
            <a:ext cx="2669406" cy="1781175"/>
          </a:xfrm>
        </p:spPr>
        <p:txBody>
          <a:bodyPr>
            <a:normAutofit/>
          </a:bodyPr>
          <a:lstStyle/>
          <a:p>
            <a:r>
              <a:rPr lang="en-US" sz="2700">
                <a:solidFill>
                  <a:srgbClr val="FFFFFF"/>
                </a:solidFill>
              </a:rPr>
              <a:t>The Lysogenic Cycle</a:t>
            </a:r>
          </a:p>
        </p:txBody>
      </p:sp>
      <p:sp>
        <p:nvSpPr>
          <p:cNvPr id="3" name="Content Placeholder 2">
            <a:extLst>
              <a:ext uri="{FF2B5EF4-FFF2-40B4-BE49-F238E27FC236}">
                <a16:creationId xmlns:a16="http://schemas.microsoft.com/office/drawing/2014/main" id="{93AE36A4-3514-405E-9388-5514188578AE}"/>
              </a:ext>
            </a:extLst>
          </p:cNvPr>
          <p:cNvSpPr>
            <a:spLocks noGrp="1"/>
          </p:cNvSpPr>
          <p:nvPr>
            <p:ph idx="1"/>
          </p:nvPr>
        </p:nvSpPr>
        <p:spPr>
          <a:xfrm>
            <a:off x="966951" y="3355130"/>
            <a:ext cx="2669407" cy="2427333"/>
          </a:xfrm>
        </p:spPr>
        <p:txBody>
          <a:bodyPr>
            <a:normAutofit/>
          </a:bodyPr>
          <a:lstStyle/>
          <a:p>
            <a:r>
              <a:rPr lang="en-US" sz="1500"/>
              <a:t>First, the phage infects the host bacteria. </a:t>
            </a:r>
          </a:p>
          <a:p>
            <a:r>
              <a:rPr lang="en-US" sz="1500"/>
              <a:t>Then, the viral DNA (or RNA) will be inserted into the bacteria host. </a:t>
            </a:r>
          </a:p>
          <a:p>
            <a:r>
              <a:rPr lang="en-US" sz="1500"/>
              <a:t>The Viral DNA is then going to incorporate itself into the host cells genome. </a:t>
            </a:r>
          </a:p>
          <a:p>
            <a:pPr marL="0" indent="0">
              <a:buNone/>
            </a:pPr>
            <a:endParaRPr lang="en-US" sz="1500"/>
          </a:p>
        </p:txBody>
      </p:sp>
      <p:pic>
        <p:nvPicPr>
          <p:cNvPr id="5" name="Picture 4" descr="A close up of a logo&#10;&#10;Description generated with high confidence">
            <a:extLst>
              <a:ext uri="{FF2B5EF4-FFF2-40B4-BE49-F238E27FC236}">
                <a16:creationId xmlns:a16="http://schemas.microsoft.com/office/drawing/2014/main" id="{DDFB5F67-835C-4DDE-9314-886F5B4DA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102" y="1472832"/>
            <a:ext cx="6903723" cy="3789299"/>
          </a:xfrm>
          <a:prstGeom prst="rect">
            <a:avLst/>
          </a:prstGeom>
        </p:spPr>
      </p:pic>
    </p:spTree>
    <p:extLst>
      <p:ext uri="{BB962C8B-B14F-4D97-AF65-F5344CB8AC3E}">
        <p14:creationId xmlns:p14="http://schemas.microsoft.com/office/powerpoint/2010/main" val="39297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786-9973-425F-B2BD-893EBC594982}"/>
              </a:ext>
            </a:extLst>
          </p:cNvPr>
          <p:cNvSpPr>
            <a:spLocks noGrp="1"/>
          </p:cNvSpPr>
          <p:nvPr>
            <p:ph type="title"/>
          </p:nvPr>
        </p:nvSpPr>
        <p:spPr>
          <a:xfrm>
            <a:off x="3892990" y="0"/>
            <a:ext cx="8013072" cy="1325563"/>
          </a:xfrm>
        </p:spPr>
        <p:txBody>
          <a:bodyPr/>
          <a:lstStyle/>
          <a:p>
            <a:r>
              <a:rPr lang="en-US" dirty="0"/>
              <a:t>The Lysogenic Cycle</a:t>
            </a:r>
          </a:p>
        </p:txBody>
      </p:sp>
      <p:sp>
        <p:nvSpPr>
          <p:cNvPr id="3" name="Content Placeholder 2">
            <a:extLst>
              <a:ext uri="{FF2B5EF4-FFF2-40B4-BE49-F238E27FC236}">
                <a16:creationId xmlns:a16="http://schemas.microsoft.com/office/drawing/2014/main" id="{93AE36A4-3514-405E-9388-5514188578AE}"/>
              </a:ext>
            </a:extLst>
          </p:cNvPr>
          <p:cNvSpPr>
            <a:spLocks noGrp="1"/>
          </p:cNvSpPr>
          <p:nvPr>
            <p:ph idx="1"/>
          </p:nvPr>
        </p:nvSpPr>
        <p:spPr>
          <a:xfrm>
            <a:off x="195404" y="1023042"/>
            <a:ext cx="4334771" cy="5667469"/>
          </a:xfrm>
        </p:spPr>
        <p:txBody>
          <a:bodyPr>
            <a:normAutofit/>
          </a:bodyPr>
          <a:lstStyle/>
          <a:p>
            <a:r>
              <a:rPr lang="en-US" dirty="0"/>
              <a:t>Once the virus's DNA has been incorporated into the host cells DNA, it is now considered a </a:t>
            </a:r>
            <a:r>
              <a:rPr lang="en-US" b="1" dirty="0">
                <a:solidFill>
                  <a:srgbClr val="C00000"/>
                </a:solidFill>
              </a:rPr>
              <a:t>prophage. </a:t>
            </a:r>
          </a:p>
          <a:p>
            <a:pPr marL="0" indent="0">
              <a:buNone/>
            </a:pPr>
            <a:endParaRPr lang="en-US" dirty="0">
              <a:solidFill>
                <a:srgbClr val="C00000"/>
              </a:solidFill>
            </a:endParaRPr>
          </a:p>
          <a:p>
            <a:r>
              <a:rPr lang="en-US" dirty="0"/>
              <a:t>Each time the infected bacteria cell reproduces itself, it will also reproduce the viral DNA</a:t>
            </a:r>
          </a:p>
          <a:p>
            <a:pPr marL="0" indent="0">
              <a:buNone/>
            </a:pPr>
            <a:endParaRPr lang="en-US" dirty="0"/>
          </a:p>
        </p:txBody>
      </p:sp>
      <p:pic>
        <p:nvPicPr>
          <p:cNvPr id="7" name="Picture 6" descr="A close up of a device&#10;&#10;Description generated with high confidence">
            <a:extLst>
              <a:ext uri="{FF2B5EF4-FFF2-40B4-BE49-F238E27FC236}">
                <a16:creationId xmlns:a16="http://schemas.microsoft.com/office/drawing/2014/main" id="{13A101ED-50CF-45C7-A68A-B6DA2EF3693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81"/>
          <a:stretch/>
        </p:blipFill>
        <p:spPr>
          <a:xfrm>
            <a:off x="4530175" y="1403288"/>
            <a:ext cx="7115175" cy="4989826"/>
          </a:xfrm>
          <a:prstGeom prst="rect">
            <a:avLst/>
          </a:prstGeom>
        </p:spPr>
      </p:pic>
    </p:spTree>
    <p:extLst>
      <p:ext uri="{BB962C8B-B14F-4D97-AF65-F5344CB8AC3E}">
        <p14:creationId xmlns:p14="http://schemas.microsoft.com/office/powerpoint/2010/main" val="893375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02D98786-9973-425F-B2BD-893EBC594982}"/>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The Lysogenic Cycle</a:t>
            </a:r>
          </a:p>
        </p:txBody>
      </p:sp>
      <p:sp>
        <p:nvSpPr>
          <p:cNvPr id="3" name="Content Placeholder 2">
            <a:extLst>
              <a:ext uri="{FF2B5EF4-FFF2-40B4-BE49-F238E27FC236}">
                <a16:creationId xmlns:a16="http://schemas.microsoft.com/office/drawing/2014/main" id="{93AE36A4-3514-405E-9388-5514188578AE}"/>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After some time has past, the prophage will exit the host cell's genome and the virus will begin to undergo the deadly lytic cycle. </a:t>
            </a:r>
          </a:p>
          <a:p>
            <a:pPr marL="0" indent="0">
              <a:buNone/>
            </a:pPr>
            <a:endParaRPr lang="en-US" sz="2000" dirty="0">
              <a:solidFill>
                <a:schemeClr val="bg1"/>
              </a:solidFill>
            </a:endParaRPr>
          </a:p>
        </p:txBody>
      </p:sp>
      <p:pic>
        <p:nvPicPr>
          <p:cNvPr id="7" name="Picture 6" descr="A close up of a device&#10;&#10;Description generated with high confidence">
            <a:extLst>
              <a:ext uri="{FF2B5EF4-FFF2-40B4-BE49-F238E27FC236}">
                <a16:creationId xmlns:a16="http://schemas.microsoft.com/office/drawing/2014/main" id="{13A101ED-50CF-45C7-A68A-B6DA2EF3693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81"/>
          <a:stretch/>
        </p:blipFill>
        <p:spPr>
          <a:xfrm>
            <a:off x="5297763" y="1153748"/>
            <a:ext cx="6250769" cy="4389636"/>
          </a:xfrm>
          <a:prstGeom prst="rect">
            <a:avLst/>
          </a:prstGeom>
        </p:spPr>
      </p:pic>
    </p:spTree>
    <p:extLst>
      <p:ext uri="{BB962C8B-B14F-4D97-AF65-F5344CB8AC3E}">
        <p14:creationId xmlns:p14="http://schemas.microsoft.com/office/powerpoint/2010/main" val="1131533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7548BFAB-7B80-4434-BBA0-EFDC00D4A415}"/>
              </a:ext>
            </a:extLst>
          </p:cNvPr>
          <p:cNvPicPr>
            <a:picLocks noChangeAspect="1"/>
          </p:cNvPicPr>
          <p:nvPr/>
        </p:nvPicPr>
        <p:blipFill rotWithShape="1">
          <a:blip r:embed="rId2">
            <a:extLst>
              <a:ext uri="{28A0092B-C50C-407E-A947-70E740481C1C}">
                <a14:useLocalDpi xmlns:a14="http://schemas.microsoft.com/office/drawing/2010/main" val="0"/>
              </a:ext>
            </a:extLst>
          </a:blip>
          <a:srcRect t="7369" r="1" b="24078"/>
          <a:stretch/>
        </p:blipFill>
        <p:spPr>
          <a:xfrm>
            <a:off x="646478" y="0"/>
            <a:ext cx="7552944" cy="6857990"/>
          </a:xfrm>
          <a:prstGeom prst="rect">
            <a:avLst/>
          </a:prstGeom>
          <a:effectLst/>
        </p:spPr>
      </p:pic>
      <p:sp>
        <p:nvSpPr>
          <p:cNvPr id="4" name="Title 1">
            <a:extLst>
              <a:ext uri="{FF2B5EF4-FFF2-40B4-BE49-F238E27FC236}">
                <a16:creationId xmlns:a16="http://schemas.microsoft.com/office/drawing/2014/main" id="{3736669C-47B6-40DF-BD04-23073C11D1E1}"/>
              </a:ext>
            </a:extLst>
          </p:cNvPr>
          <p:cNvSpPr>
            <a:spLocks noGrp="1"/>
          </p:cNvSpPr>
          <p:nvPr>
            <p:ph type="title"/>
          </p:nvPr>
        </p:nvSpPr>
        <p:spPr>
          <a:xfrm>
            <a:off x="8039477" y="765068"/>
            <a:ext cx="3911098" cy="1676603"/>
          </a:xfrm>
        </p:spPr>
        <p:style>
          <a:lnRef idx="0">
            <a:schemeClr val="accent1"/>
          </a:lnRef>
          <a:fillRef idx="3">
            <a:schemeClr val="accent1"/>
          </a:fillRef>
          <a:effectRef idx="3">
            <a:schemeClr val="accent1"/>
          </a:effectRef>
          <a:fontRef idx="minor">
            <a:schemeClr val="lt1"/>
          </a:fontRef>
        </p:style>
        <p:txBody>
          <a:bodyPr>
            <a:normAutofit/>
            <a:sp3d extrusionH="57150">
              <a:bevelT w="82550" h="38100" prst="coolSlant"/>
            </a:sp3d>
          </a:bodyPr>
          <a:lstStyle/>
          <a:p>
            <a:r>
              <a:rPr lang="en-US" sz="4100"/>
              <a:t>Retroviruses</a:t>
            </a:r>
          </a:p>
        </p:txBody>
      </p:sp>
    </p:spTree>
    <p:extLst>
      <p:ext uri="{BB962C8B-B14F-4D97-AF65-F5344CB8AC3E}">
        <p14:creationId xmlns:p14="http://schemas.microsoft.com/office/powerpoint/2010/main" val="2071565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2EB1-F638-410B-86FC-321B3CF5FF28}"/>
              </a:ext>
            </a:extLst>
          </p:cNvPr>
          <p:cNvSpPr>
            <a:spLocks noGrp="1"/>
          </p:cNvSpPr>
          <p:nvPr>
            <p:ph type="title"/>
          </p:nvPr>
        </p:nvSpPr>
        <p:spPr>
          <a:xfrm>
            <a:off x="648929" y="629266"/>
            <a:ext cx="3651467" cy="1676603"/>
          </a:xfrm>
        </p:spPr>
        <p:style>
          <a:lnRef idx="0">
            <a:schemeClr val="accent1"/>
          </a:lnRef>
          <a:fillRef idx="3">
            <a:schemeClr val="accent1"/>
          </a:fillRef>
          <a:effectRef idx="3">
            <a:schemeClr val="accent1"/>
          </a:effectRef>
          <a:fontRef idx="minor">
            <a:schemeClr val="lt1"/>
          </a:fontRef>
        </p:style>
        <p:txBody>
          <a:bodyPr>
            <a:normAutofit/>
            <a:sp3d extrusionH="57150">
              <a:bevelT w="82550" h="38100" prst="coolSlant"/>
            </a:sp3d>
          </a:bodyPr>
          <a:lstStyle/>
          <a:p>
            <a:r>
              <a:rPr lang="en-US" sz="4100"/>
              <a:t>Retroviruses</a:t>
            </a:r>
          </a:p>
        </p:txBody>
      </p:sp>
      <p:sp>
        <p:nvSpPr>
          <p:cNvPr id="3" name="Content Placeholder 2">
            <a:extLst>
              <a:ext uri="{FF2B5EF4-FFF2-40B4-BE49-F238E27FC236}">
                <a16:creationId xmlns:a16="http://schemas.microsoft.com/office/drawing/2014/main" id="{0C8CEF2E-6AAD-4C0C-986C-BD8A9EFBB313}"/>
              </a:ext>
            </a:extLst>
          </p:cNvPr>
          <p:cNvSpPr>
            <a:spLocks noGrp="1"/>
          </p:cNvSpPr>
          <p:nvPr>
            <p:ph idx="1"/>
          </p:nvPr>
        </p:nvSpPr>
        <p:spPr>
          <a:xfrm>
            <a:off x="648931" y="2438400"/>
            <a:ext cx="3651466" cy="3785419"/>
          </a:xfrm>
        </p:spPr>
        <p:txBody>
          <a:bodyPr>
            <a:normAutofit lnSpcReduction="10000"/>
          </a:bodyPr>
          <a:lstStyle/>
          <a:p>
            <a:r>
              <a:rPr lang="en-US" dirty="0"/>
              <a:t>Retroviruses contain reverse transcriptase (RNA-dependent DNA polymerase). </a:t>
            </a:r>
          </a:p>
          <a:p>
            <a:r>
              <a:rPr lang="en-US" dirty="0"/>
              <a:t>Retroviruses contain RNA as their genetic material. </a:t>
            </a:r>
          </a:p>
          <a:p>
            <a:pPr marL="0" indent="0">
              <a:buNone/>
            </a:pPr>
            <a:endParaRPr lang="en-US" dirty="0"/>
          </a:p>
        </p:txBody>
      </p:sp>
      <p:pic>
        <p:nvPicPr>
          <p:cNvPr id="4" name="Picture 100">
            <a:extLst>
              <a:ext uri="{FF2B5EF4-FFF2-40B4-BE49-F238E27FC236}">
                <a16:creationId xmlns:a16="http://schemas.microsoft.com/office/drawing/2014/main" id="{B9F1DCA1-C183-47C0-9AE9-90E312E378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1" r="219"/>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919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5C114482-ABA3-42F2-BC55-6D94526BC87F}"/>
              </a:ext>
            </a:extLst>
          </p:cNvPr>
          <p:cNvSpPr>
            <a:spLocks noGrp="1"/>
          </p:cNvSpPr>
          <p:nvPr>
            <p:ph type="title"/>
          </p:nvPr>
        </p:nvSpPr>
        <p:spPr>
          <a:xfrm>
            <a:off x="484697" y="520365"/>
            <a:ext cx="3681516" cy="1597315"/>
          </a:xfrm>
          <a:noFill/>
          <a:ln w="19050">
            <a:solidFill>
              <a:schemeClr val="bg1"/>
            </a:solidFill>
          </a:ln>
        </p:spPr>
        <p:txBody>
          <a:bodyPr wrap="square">
            <a:normAutofit/>
          </a:bodyPr>
          <a:lstStyle/>
          <a:p>
            <a:pPr algn="ctr"/>
            <a:r>
              <a:rPr lang="en-US" sz="2800">
                <a:solidFill>
                  <a:schemeClr val="bg1"/>
                </a:solidFill>
              </a:rPr>
              <a:t>Reverse Transcription</a:t>
            </a:r>
            <a:endParaRPr lang="en-US" sz="2800" dirty="0">
              <a:solidFill>
                <a:schemeClr val="bg1"/>
              </a:solidFill>
            </a:endParaRPr>
          </a:p>
        </p:txBody>
      </p:sp>
      <p:sp>
        <p:nvSpPr>
          <p:cNvPr id="3" name="Content Placeholder 2">
            <a:extLst>
              <a:ext uri="{FF2B5EF4-FFF2-40B4-BE49-F238E27FC236}">
                <a16:creationId xmlns:a16="http://schemas.microsoft.com/office/drawing/2014/main" id="{CB3A82E0-5843-4381-8221-43018CE996A6}"/>
              </a:ext>
            </a:extLst>
          </p:cNvPr>
          <p:cNvSpPr>
            <a:spLocks noGrp="1"/>
          </p:cNvSpPr>
          <p:nvPr>
            <p:ph idx="1"/>
          </p:nvPr>
        </p:nvSpPr>
        <p:spPr>
          <a:xfrm>
            <a:off x="643468" y="2638044"/>
            <a:ext cx="3363974" cy="3415622"/>
          </a:xfrm>
        </p:spPr>
        <p:txBody>
          <a:bodyPr>
            <a:normAutofit fontScale="92500"/>
          </a:bodyPr>
          <a:lstStyle/>
          <a:p>
            <a:r>
              <a:rPr lang="en-US" sz="2400">
                <a:solidFill>
                  <a:schemeClr val="bg1"/>
                </a:solidFill>
              </a:rPr>
              <a:t>Retroviruses convert RNA to DNA. </a:t>
            </a:r>
          </a:p>
          <a:p>
            <a:r>
              <a:rPr lang="en-US" sz="2400">
                <a:solidFill>
                  <a:schemeClr val="bg1"/>
                </a:solidFill>
              </a:rPr>
              <a:t>This is basically the reverse of normal transcription process, which would make RNA by using DNA as a template.</a:t>
            </a:r>
          </a:p>
          <a:p>
            <a:endParaRPr lang="en-US" sz="2400" dirty="0">
              <a:solidFill>
                <a:schemeClr val="bg1"/>
              </a:solidFill>
            </a:endParaRPr>
          </a:p>
        </p:txBody>
      </p:sp>
      <p:pic>
        <p:nvPicPr>
          <p:cNvPr id="7" name="Picture 6" descr="A picture containing vector graphics&#10;&#10;Description generated with high confidence">
            <a:extLst>
              <a:ext uri="{FF2B5EF4-FFF2-40B4-BE49-F238E27FC236}">
                <a16:creationId xmlns:a16="http://schemas.microsoft.com/office/drawing/2014/main" id="{9D969D05-0D42-435E-8CF3-C41F092BB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479" y="119043"/>
            <a:ext cx="4404904" cy="3183564"/>
          </a:xfrm>
          <a:prstGeom prst="rect">
            <a:avLst/>
          </a:prstGeom>
        </p:spPr>
      </p:pic>
      <p:pic>
        <p:nvPicPr>
          <p:cNvPr id="9" name="Picture 8">
            <a:extLst>
              <a:ext uri="{FF2B5EF4-FFF2-40B4-BE49-F238E27FC236}">
                <a16:creationId xmlns:a16="http://schemas.microsoft.com/office/drawing/2014/main" id="{FFAE12B7-938E-47D9-9193-E073855EF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479" y="3403587"/>
            <a:ext cx="4615345" cy="3335370"/>
          </a:xfrm>
          <a:prstGeom prst="rect">
            <a:avLst/>
          </a:prstGeom>
        </p:spPr>
      </p:pic>
    </p:spTree>
    <p:extLst>
      <p:ext uri="{BB962C8B-B14F-4D97-AF65-F5344CB8AC3E}">
        <p14:creationId xmlns:p14="http://schemas.microsoft.com/office/powerpoint/2010/main" val="266786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14482-ABA3-42F2-BC55-6D94526BC87F}"/>
              </a:ext>
            </a:extLst>
          </p:cNvPr>
          <p:cNvSpPr>
            <a:spLocks noGrp="1"/>
          </p:cNvSpPr>
          <p:nvPr>
            <p:ph type="title"/>
          </p:nvPr>
        </p:nvSpPr>
        <p:spPr>
          <a:xfrm>
            <a:off x="838200" y="184056"/>
            <a:ext cx="10515600" cy="1325563"/>
          </a:xfrm>
        </p:spPr>
        <p:txBody>
          <a:bodyPr/>
          <a:lstStyle/>
          <a:p>
            <a:r>
              <a:rPr lang="en-US" dirty="0">
                <a:solidFill>
                  <a:srgbClr val="000000"/>
                </a:solidFill>
              </a:rPr>
              <a:t>Retrovirus Life Cycle (HIV)</a:t>
            </a:r>
            <a:endParaRPr lang="en-US" dirty="0"/>
          </a:p>
        </p:txBody>
      </p:sp>
      <p:sp>
        <p:nvSpPr>
          <p:cNvPr id="3" name="Content Placeholder 2">
            <a:extLst>
              <a:ext uri="{FF2B5EF4-FFF2-40B4-BE49-F238E27FC236}">
                <a16:creationId xmlns:a16="http://schemas.microsoft.com/office/drawing/2014/main" id="{CB3A82E0-5843-4381-8221-43018CE996A6}"/>
              </a:ext>
            </a:extLst>
          </p:cNvPr>
          <p:cNvSpPr>
            <a:spLocks noGrp="1"/>
          </p:cNvSpPr>
          <p:nvPr>
            <p:ph idx="1"/>
          </p:nvPr>
        </p:nvSpPr>
        <p:spPr>
          <a:xfrm>
            <a:off x="448901" y="1956197"/>
            <a:ext cx="4143375" cy="4351338"/>
          </a:xfrm>
        </p:spPr>
        <p:txBody>
          <a:bodyPr>
            <a:normAutofit/>
          </a:bodyPr>
          <a:lstStyle/>
          <a:p>
            <a:r>
              <a:rPr lang="en-US" dirty="0"/>
              <a:t>Upon the infection of a host cell, the viral RNA is used as a template to form DNA through the use of reverse transcriptase. </a:t>
            </a:r>
          </a:p>
        </p:txBody>
      </p:sp>
      <p:pic>
        <p:nvPicPr>
          <p:cNvPr id="4" name="Picture 118" descr="Picture">
            <a:extLst>
              <a:ext uri="{FF2B5EF4-FFF2-40B4-BE49-F238E27FC236}">
                <a16:creationId xmlns:a16="http://schemas.microsoft.com/office/drawing/2014/main" id="{C6D52F04-0563-4B7C-8402-FE66B70CE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238" y="1438597"/>
            <a:ext cx="7210425"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59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6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114482-ABA3-42F2-BC55-6D94526BC87F}"/>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Retrovirus Life Cycle (HIV)</a:t>
            </a:r>
          </a:p>
        </p:txBody>
      </p:sp>
      <p:pic>
        <p:nvPicPr>
          <p:cNvPr id="4" name="Picture 118" descr="Picture">
            <a:extLst>
              <a:ext uri="{FF2B5EF4-FFF2-40B4-BE49-F238E27FC236}">
                <a16:creationId xmlns:a16="http://schemas.microsoft.com/office/drawing/2014/main" id="{C6D52F04-0563-4B7C-8402-FE66B70CE3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8" r="1" b="17449"/>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3A82E0-5843-4381-8221-43018CE996A6}"/>
              </a:ext>
            </a:extLst>
          </p:cNvPr>
          <p:cNvSpPr>
            <a:spLocks noGrp="1"/>
          </p:cNvSpPr>
          <p:nvPr>
            <p:ph idx="1"/>
          </p:nvPr>
        </p:nvSpPr>
        <p:spPr>
          <a:xfrm>
            <a:off x="8029319" y="917725"/>
            <a:ext cx="3424739" cy="4852362"/>
          </a:xfrm>
        </p:spPr>
        <p:txBody>
          <a:bodyPr anchor="ctr">
            <a:normAutofit/>
          </a:bodyPr>
          <a:lstStyle/>
          <a:p>
            <a:r>
              <a:rPr lang="en-US" sz="1900">
                <a:solidFill>
                  <a:srgbClr val="FFFFFF"/>
                </a:solidFill>
              </a:rPr>
              <a:t>The resulting viral DNA will then integrate itself into the genome of the host cell. </a:t>
            </a:r>
          </a:p>
          <a:p>
            <a:r>
              <a:rPr lang="en-US" sz="1900">
                <a:solidFill>
                  <a:srgbClr val="FFFFFF"/>
                </a:solidFill>
              </a:rPr>
              <a:t>Now, every time the host cell replicates, it will also replicate the viral DNA, which is used to assemble viral progeny. </a:t>
            </a:r>
          </a:p>
          <a:p>
            <a:r>
              <a:rPr lang="en-US" sz="1900">
                <a:solidFill>
                  <a:srgbClr val="FFFFFF"/>
                </a:solidFill>
              </a:rPr>
              <a:t>The viral progeny can then exit the host cell via budding and go on to infect a new cell, thereby repeating the retrovirus life cycle. </a:t>
            </a:r>
          </a:p>
        </p:txBody>
      </p:sp>
    </p:spTree>
    <p:extLst>
      <p:ext uri="{BB962C8B-B14F-4D97-AF65-F5344CB8AC3E}">
        <p14:creationId xmlns:p14="http://schemas.microsoft.com/office/powerpoint/2010/main" val="355203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Picture">
            <a:extLst>
              <a:ext uri="{FF2B5EF4-FFF2-40B4-BE49-F238E27FC236}">
                <a16:creationId xmlns:a16="http://schemas.microsoft.com/office/drawing/2014/main" id="{1487B078-D31F-4B3B-9CE6-57095969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 y="484632"/>
            <a:ext cx="4700977" cy="5733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276521-46CD-4683-B24D-7143E0B7D38F}"/>
              </a:ext>
            </a:extLst>
          </p:cNvPr>
          <p:cNvSpPr>
            <a:spLocks noGrp="1"/>
          </p:cNvSpPr>
          <p:nvPr>
            <p:ph type="title"/>
          </p:nvPr>
        </p:nvSpPr>
        <p:spPr>
          <a:xfrm>
            <a:off x="6392598" y="640263"/>
            <a:ext cx="5221266" cy="1344975"/>
          </a:xfrm>
        </p:spPr>
        <p:txBody>
          <a:bodyPr>
            <a:normAutofit/>
          </a:bodyPr>
          <a:lstStyle/>
          <a:p>
            <a:pPr algn="ctr"/>
            <a:r>
              <a:rPr lang="en-US" sz="4000" dirty="0">
                <a:solidFill>
                  <a:schemeClr val="bg1"/>
                </a:solidFill>
                <a:latin typeface="Ravie" panose="04040805050809020602" pitchFamily="82" charset="0"/>
              </a:rPr>
              <a:t>DNA is Double Stranded</a:t>
            </a:r>
          </a:p>
        </p:txBody>
      </p:sp>
      <p:sp>
        <p:nvSpPr>
          <p:cNvPr id="3" name="Content Placeholder 2">
            <a:extLst>
              <a:ext uri="{FF2B5EF4-FFF2-40B4-BE49-F238E27FC236}">
                <a16:creationId xmlns:a16="http://schemas.microsoft.com/office/drawing/2014/main" id="{53FB8F52-EDA0-45D8-BB80-10CB80F19354}"/>
              </a:ext>
            </a:extLst>
          </p:cNvPr>
          <p:cNvSpPr>
            <a:spLocks noGrp="1"/>
          </p:cNvSpPr>
          <p:nvPr>
            <p:ph idx="1"/>
          </p:nvPr>
        </p:nvSpPr>
        <p:spPr>
          <a:xfrm>
            <a:off x="6391903" y="2894029"/>
            <a:ext cx="5235490" cy="3000744"/>
          </a:xfrm>
        </p:spPr>
        <p:txBody>
          <a:bodyPr>
            <a:normAutofit/>
          </a:bodyPr>
          <a:lstStyle/>
          <a:p>
            <a:r>
              <a:rPr lang="en-US" dirty="0">
                <a:solidFill>
                  <a:schemeClr val="bg1"/>
                </a:solidFill>
                <a:latin typeface="Ravie" panose="04040805050809020602" pitchFamily="82" charset="0"/>
              </a:rPr>
              <a:t>The DNA in all living organisms is DOUBLE STRANDED.</a:t>
            </a:r>
          </a:p>
        </p:txBody>
      </p:sp>
      <p:sp>
        <p:nvSpPr>
          <p:cNvPr id="8" name="Rectangle 7">
            <a:extLst>
              <a:ext uri="{FF2B5EF4-FFF2-40B4-BE49-F238E27FC236}">
                <a16:creationId xmlns:a16="http://schemas.microsoft.com/office/drawing/2014/main" id="{26B3707D-FEF8-469C-93FB-73DEA6FAE5CA}"/>
              </a:ext>
            </a:extLst>
          </p:cNvPr>
          <p:cNvSpPr/>
          <p:nvPr/>
        </p:nvSpPr>
        <p:spPr>
          <a:xfrm rot="16200000">
            <a:off x="-1462968" y="1862402"/>
            <a:ext cx="6159611" cy="2862322"/>
          </a:xfrm>
          <a:prstGeom prst="rect">
            <a:avLst/>
          </a:prstGeom>
          <a:solidFill>
            <a:schemeClr val="accent1">
              <a:lumMod val="60000"/>
              <a:lumOff val="40000"/>
              <a:alpha val="53000"/>
            </a:schemeClr>
          </a:solidFill>
          <a:ln>
            <a:solidFill>
              <a:srgbClr val="C00000"/>
            </a:solidFill>
          </a:ln>
        </p:spPr>
        <p:txBody>
          <a:bodyPr wrap="square" lIns="91440" tIns="45720" rIns="91440" bIns="45720">
            <a:spAutoFit/>
          </a:bodyPr>
          <a:lstStyle/>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 </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DNA Strand #1</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p:txBody>
      </p:sp>
      <p:sp>
        <p:nvSpPr>
          <p:cNvPr id="16" name="Rectangle 15">
            <a:extLst>
              <a:ext uri="{FF2B5EF4-FFF2-40B4-BE49-F238E27FC236}">
                <a16:creationId xmlns:a16="http://schemas.microsoft.com/office/drawing/2014/main" id="{ED413245-19CA-4872-8BE1-19EC95FA95AA}"/>
              </a:ext>
            </a:extLst>
          </p:cNvPr>
          <p:cNvSpPr/>
          <p:nvPr/>
        </p:nvSpPr>
        <p:spPr>
          <a:xfrm rot="5400000">
            <a:off x="1509631" y="1862401"/>
            <a:ext cx="6159611" cy="2862322"/>
          </a:xfrm>
          <a:prstGeom prst="rect">
            <a:avLst/>
          </a:prstGeom>
          <a:solidFill>
            <a:schemeClr val="accent1">
              <a:lumMod val="60000"/>
              <a:lumOff val="40000"/>
              <a:alpha val="53000"/>
            </a:schemeClr>
          </a:solidFill>
          <a:ln>
            <a:solidFill>
              <a:srgbClr val="C00000"/>
            </a:solidFill>
          </a:ln>
        </p:spPr>
        <p:txBody>
          <a:bodyPr wrap="square" lIns="91440" tIns="45720" rIns="91440" bIns="45720">
            <a:spAutoFit/>
          </a:bodyPr>
          <a:lstStyle/>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 </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DNA Strand #2</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p:txBody>
      </p:sp>
    </p:spTree>
    <p:extLst>
      <p:ext uri="{BB962C8B-B14F-4D97-AF65-F5344CB8AC3E}">
        <p14:creationId xmlns:p14="http://schemas.microsoft.com/office/powerpoint/2010/main" val="341566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500"/>
                            </p:stCondLst>
                            <p:childTnLst>
                              <p:par>
                                <p:cTn id="12" presetID="1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6757-33D5-457F-959C-FF719FFF52ED}"/>
              </a:ext>
            </a:extLst>
          </p:cNvPr>
          <p:cNvSpPr>
            <a:spLocks noGrp="1"/>
          </p:cNvSpPr>
          <p:nvPr>
            <p:ph type="title"/>
          </p:nvPr>
        </p:nvSpPr>
        <p:spPr>
          <a:xfrm>
            <a:off x="4965430" y="629268"/>
            <a:ext cx="6586491" cy="1286160"/>
          </a:xfrm>
        </p:spPr>
        <p:txBody>
          <a:bodyPr anchor="b">
            <a:normAutofit/>
          </a:bodyPr>
          <a:lstStyle/>
          <a:p>
            <a:r>
              <a:rPr lang="en-US" dirty="0"/>
              <a:t>Viroids</a:t>
            </a:r>
          </a:p>
        </p:txBody>
      </p:sp>
      <p:pic>
        <p:nvPicPr>
          <p:cNvPr id="4" name="Picture 80" descr="Picture">
            <a:extLst>
              <a:ext uri="{FF2B5EF4-FFF2-40B4-BE49-F238E27FC236}">
                <a16:creationId xmlns:a16="http://schemas.microsoft.com/office/drawing/2014/main" id="{6ADF5498-232E-4416-B792-4612864AB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89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0E4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3D01EC-3311-4A86-A5EE-EED90CD10588}"/>
              </a:ext>
            </a:extLst>
          </p:cNvPr>
          <p:cNvSpPr>
            <a:spLocks noGrp="1"/>
          </p:cNvSpPr>
          <p:nvPr>
            <p:ph idx="1"/>
          </p:nvPr>
        </p:nvSpPr>
        <p:spPr>
          <a:xfrm>
            <a:off x="4965431" y="2438400"/>
            <a:ext cx="6586489" cy="3785419"/>
          </a:xfrm>
        </p:spPr>
        <p:txBody>
          <a:bodyPr>
            <a:normAutofit/>
          </a:bodyPr>
          <a:lstStyle/>
          <a:p>
            <a:r>
              <a:rPr lang="en-US" dirty="0"/>
              <a:t>Viroids are the smallest infectious pathogens known. </a:t>
            </a:r>
          </a:p>
          <a:p>
            <a:r>
              <a:rPr lang="en-US" dirty="0"/>
              <a:t>Viroids are small particles that are even smaller than viruses and they are composed simply of only an extremely small single-stranded RNA molecule measuring less than 400 nucleotides. </a:t>
            </a:r>
          </a:p>
        </p:txBody>
      </p:sp>
    </p:spTree>
    <p:extLst>
      <p:ext uri="{BB962C8B-B14F-4D97-AF65-F5344CB8AC3E}">
        <p14:creationId xmlns:p14="http://schemas.microsoft.com/office/powerpoint/2010/main" val="197721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86" descr="Picture">
            <a:extLst>
              <a:ext uri="{FF2B5EF4-FFF2-40B4-BE49-F238E27FC236}">
                <a16:creationId xmlns:a16="http://schemas.microsoft.com/office/drawing/2014/main" id="{BDEA631D-FED9-418D-BEEA-3A578085AA9E}"/>
              </a:ext>
            </a:extLst>
          </p:cNvPr>
          <p:cNvPicPr>
            <a:picLocks noChangeAspect="1" noChangeArrowheads="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b="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A66757-33D5-457F-959C-FF719FFF52ED}"/>
              </a:ext>
            </a:extLst>
          </p:cNvPr>
          <p:cNvSpPr>
            <a:spLocks noGrp="1"/>
          </p:cNvSpPr>
          <p:nvPr>
            <p:ph type="title"/>
          </p:nvPr>
        </p:nvSpPr>
        <p:spPr>
          <a:xfrm>
            <a:off x="801098" y="1396289"/>
            <a:ext cx="5277333" cy="1325563"/>
          </a:xfrm>
        </p:spPr>
        <p:txBody>
          <a:bodyPr>
            <a:normAutofit/>
          </a:bodyPr>
          <a:lstStyle/>
          <a:p>
            <a:r>
              <a:rPr lang="en-US" dirty="0"/>
              <a:t>Viroids</a:t>
            </a:r>
          </a:p>
        </p:txBody>
      </p:sp>
      <p:sp>
        <p:nvSpPr>
          <p:cNvPr id="3" name="Content Placeholder 2">
            <a:extLst>
              <a:ext uri="{FF2B5EF4-FFF2-40B4-BE49-F238E27FC236}">
                <a16:creationId xmlns:a16="http://schemas.microsoft.com/office/drawing/2014/main" id="{F63D01EC-3311-4A86-A5EE-EED90CD10588}"/>
              </a:ext>
            </a:extLst>
          </p:cNvPr>
          <p:cNvSpPr>
            <a:spLocks noGrp="1"/>
          </p:cNvSpPr>
          <p:nvPr>
            <p:ph idx="1"/>
          </p:nvPr>
        </p:nvSpPr>
        <p:spPr>
          <a:xfrm>
            <a:off x="805543" y="2871982"/>
            <a:ext cx="5272888" cy="3181684"/>
          </a:xfrm>
        </p:spPr>
        <p:txBody>
          <a:bodyPr anchor="t">
            <a:normAutofit/>
          </a:bodyPr>
          <a:lstStyle/>
          <a:p>
            <a:r>
              <a:rPr lang="en-US" sz="1800" dirty="0"/>
              <a:t>Viroids do not contain any type of protective coat or capsid or envelope. Virions twist into  bent, coiled conformations which allow them to evade destruction by RNases (ribonucleases). </a:t>
            </a:r>
          </a:p>
          <a:p>
            <a:r>
              <a:rPr lang="en-US" sz="1800" dirty="0"/>
              <a:t>This infectious particle is pathogenic to plants and interferes with the plants normal growth process.</a:t>
            </a:r>
          </a:p>
        </p:txBody>
      </p:sp>
      <p:sp>
        <p:nvSpPr>
          <p:cNvPr id="21"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80" descr="Picture">
            <a:extLst>
              <a:ext uri="{FF2B5EF4-FFF2-40B4-BE49-F238E27FC236}">
                <a16:creationId xmlns:a16="http://schemas.microsoft.com/office/drawing/2014/main" id="{6ADF5498-232E-4416-B792-4612864AB4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6" b="31218"/>
          <a:stretch/>
        </p:blipFill>
        <p:spPr bwMode="auto">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894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86" descr="Picture">
            <a:extLst>
              <a:ext uri="{FF2B5EF4-FFF2-40B4-BE49-F238E27FC236}">
                <a16:creationId xmlns:a16="http://schemas.microsoft.com/office/drawing/2014/main" id="{D5FF979C-4CF4-489C-BB4F-2C17BA4852C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007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9FFA1289-F34A-4AA9-9339-F37F8B38BFD4}"/>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Prions</a:t>
            </a:r>
          </a:p>
        </p:txBody>
      </p:sp>
      <p:sp>
        <p:nvSpPr>
          <p:cNvPr id="3" name="Content Placeholder 2">
            <a:extLst>
              <a:ext uri="{FF2B5EF4-FFF2-40B4-BE49-F238E27FC236}">
                <a16:creationId xmlns:a16="http://schemas.microsoft.com/office/drawing/2014/main" id="{32D2A289-E1FE-40F1-883F-478A47901F6E}"/>
              </a:ext>
            </a:extLst>
          </p:cNvPr>
          <p:cNvSpPr>
            <a:spLocks noGrp="1"/>
          </p:cNvSpPr>
          <p:nvPr>
            <p:ph idx="1"/>
          </p:nvPr>
        </p:nvSpPr>
        <p:spPr>
          <a:xfrm>
            <a:off x="643468" y="2638044"/>
            <a:ext cx="3363974" cy="3415622"/>
          </a:xfrm>
        </p:spPr>
        <p:txBody>
          <a:bodyPr>
            <a:normAutofit/>
          </a:bodyPr>
          <a:lstStyle/>
          <a:p>
            <a:r>
              <a:rPr lang="en-US" sz="2000">
                <a:solidFill>
                  <a:schemeClr val="bg1"/>
                </a:solidFill>
              </a:rPr>
              <a:t>Many of you may remember the "mad cow epidemic" that reached its peak in 1993. </a:t>
            </a:r>
          </a:p>
          <a:p>
            <a:r>
              <a:rPr lang="en-US" sz="2000">
                <a:solidFill>
                  <a:schemeClr val="bg1"/>
                </a:solidFill>
              </a:rPr>
              <a:t>Hundreds of thousands of cattle became ill, putting a halt on meat production in Europe. </a:t>
            </a:r>
          </a:p>
          <a:p>
            <a:pPr marL="0" indent="0">
              <a:buNone/>
            </a:pPr>
            <a:endParaRPr lang="en-US" sz="2000">
              <a:solidFill>
                <a:schemeClr val="bg1"/>
              </a:solidFill>
            </a:endParaRPr>
          </a:p>
        </p:txBody>
      </p:sp>
      <p:pic>
        <p:nvPicPr>
          <p:cNvPr id="6" name="Picture 5" descr="A close up of a logo&#10;&#10;Description generated with very high confidence">
            <a:extLst>
              <a:ext uri="{FF2B5EF4-FFF2-40B4-BE49-F238E27FC236}">
                <a16:creationId xmlns:a16="http://schemas.microsoft.com/office/drawing/2014/main" id="{E8009553-A22A-48E4-AE95-4CE595A01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371761"/>
            <a:ext cx="6250769" cy="3953611"/>
          </a:xfrm>
          <a:prstGeom prst="rect">
            <a:avLst/>
          </a:prstGeom>
        </p:spPr>
      </p:pic>
    </p:spTree>
    <p:extLst>
      <p:ext uri="{BB962C8B-B14F-4D97-AF65-F5344CB8AC3E}">
        <p14:creationId xmlns:p14="http://schemas.microsoft.com/office/powerpoint/2010/main" val="1024169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1289-F34A-4AA9-9339-F37F8B38BFD4}"/>
              </a:ext>
            </a:extLst>
          </p:cNvPr>
          <p:cNvSpPr>
            <a:spLocks noGrp="1"/>
          </p:cNvSpPr>
          <p:nvPr>
            <p:ph type="title"/>
          </p:nvPr>
        </p:nvSpPr>
        <p:spPr>
          <a:xfrm>
            <a:off x="648929" y="629266"/>
            <a:ext cx="5127031" cy="1676603"/>
          </a:xfrm>
        </p:spPr>
        <p:txBody>
          <a:bodyPr>
            <a:normAutofit/>
          </a:bodyPr>
          <a:lstStyle/>
          <a:p>
            <a:r>
              <a:rPr lang="en-US"/>
              <a:t>Prions</a:t>
            </a:r>
          </a:p>
        </p:txBody>
      </p:sp>
      <p:pic>
        <p:nvPicPr>
          <p:cNvPr id="6" name="Picture 5" descr="A close up of a logo&#10;&#10;Description generated with very high confidence">
            <a:extLst>
              <a:ext uri="{FF2B5EF4-FFF2-40B4-BE49-F238E27FC236}">
                <a16:creationId xmlns:a16="http://schemas.microsoft.com/office/drawing/2014/main" id="{02667715-8B4E-4639-B5F6-41C5F3727E81}"/>
              </a:ext>
            </a:extLst>
          </p:cNvPr>
          <p:cNvPicPr>
            <a:picLocks noChangeAspect="1"/>
          </p:cNvPicPr>
          <p:nvPr/>
        </p:nvPicPr>
        <p:blipFill rotWithShape="1">
          <a:blip r:embed="rId2">
            <a:extLst>
              <a:ext uri="{28A0092B-C50C-407E-A947-70E740481C1C}">
                <a14:useLocalDpi xmlns:a14="http://schemas.microsoft.com/office/drawing/2010/main" val="0"/>
              </a:ext>
            </a:extLst>
          </a:blip>
          <a:srcRect r="-1" b="6299"/>
          <a:stretch/>
        </p:blipFill>
        <p:spPr>
          <a:xfrm>
            <a:off x="6090613" y="640082"/>
            <a:ext cx="5461724" cy="5577837"/>
          </a:xfrm>
          <a:prstGeom prst="rect">
            <a:avLst/>
          </a:prstGeom>
          <a:effectLst/>
        </p:spPr>
      </p:pic>
      <p:sp>
        <p:nvSpPr>
          <p:cNvPr id="7" name="Arrow: Right 6">
            <a:extLst>
              <a:ext uri="{FF2B5EF4-FFF2-40B4-BE49-F238E27FC236}">
                <a16:creationId xmlns:a16="http://schemas.microsoft.com/office/drawing/2014/main" id="{82787B79-B376-4C6B-8EFE-889D20D221B1}"/>
              </a:ext>
            </a:extLst>
          </p:cNvPr>
          <p:cNvSpPr/>
          <p:nvPr/>
        </p:nvSpPr>
        <p:spPr>
          <a:xfrm rot="1201588">
            <a:off x="3454445" y="465650"/>
            <a:ext cx="3938258" cy="2003834"/>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oper Black"/>
                <a:ea typeface="+mn-ea"/>
                <a:cs typeface="+mn-cs"/>
              </a:rPr>
              <a:t>ANGRY COW</a:t>
            </a:r>
          </a:p>
        </p:txBody>
      </p:sp>
      <p:sp>
        <p:nvSpPr>
          <p:cNvPr id="8" name="Moon 7">
            <a:extLst>
              <a:ext uri="{FF2B5EF4-FFF2-40B4-BE49-F238E27FC236}">
                <a16:creationId xmlns:a16="http://schemas.microsoft.com/office/drawing/2014/main" id="{16735A11-35A1-4649-95FF-B498BE57E103}"/>
              </a:ext>
            </a:extLst>
          </p:cNvPr>
          <p:cNvSpPr/>
          <p:nvPr/>
        </p:nvSpPr>
        <p:spPr>
          <a:xfrm rot="17689859">
            <a:off x="8158843" y="1546710"/>
            <a:ext cx="184979" cy="691901"/>
          </a:xfrm>
          <a:prstGeom prst="moon">
            <a:avLst>
              <a:gd name="adj" fmla="val 3749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0" name="Moon 9">
            <a:extLst>
              <a:ext uri="{FF2B5EF4-FFF2-40B4-BE49-F238E27FC236}">
                <a16:creationId xmlns:a16="http://schemas.microsoft.com/office/drawing/2014/main" id="{78716CCD-2B90-4191-BFCB-57F79B7259E9}"/>
              </a:ext>
            </a:extLst>
          </p:cNvPr>
          <p:cNvSpPr/>
          <p:nvPr/>
        </p:nvSpPr>
        <p:spPr>
          <a:xfrm rot="14653863">
            <a:off x="9367371" y="1551184"/>
            <a:ext cx="184979" cy="691901"/>
          </a:xfrm>
          <a:prstGeom prst="moon">
            <a:avLst>
              <a:gd name="adj" fmla="val 3749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1" name="Content Placeholder 2">
            <a:extLst>
              <a:ext uri="{FF2B5EF4-FFF2-40B4-BE49-F238E27FC236}">
                <a16:creationId xmlns:a16="http://schemas.microsoft.com/office/drawing/2014/main" id="{81F5A04D-3C60-4919-9570-0FCD7C3B7032}"/>
              </a:ext>
            </a:extLst>
          </p:cNvPr>
          <p:cNvSpPr txBox="1">
            <a:spLocks/>
          </p:cNvSpPr>
          <p:nvPr/>
        </p:nvSpPr>
        <p:spPr>
          <a:xfrm>
            <a:off x="637146" y="2130826"/>
            <a:ext cx="4369420" cy="37539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ooper Black"/>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oper Black"/>
                <a:ea typeface="+mn-ea"/>
                <a:cs typeface="+mn-cs"/>
              </a:rPr>
              <a:t>  "Mad cow" disease is a progressive neurological disease caused by a prion.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oper Black"/>
                <a:ea typeface="+mn-ea"/>
                <a:cs typeface="+mn-cs"/>
              </a:rPr>
              <a:t>The most common form of prion disease that affects humans is Creutzfeldt-Jakob disease (</a:t>
            </a:r>
            <a:r>
              <a:rPr kumimoji="0" lang="en-US" sz="2400" b="0" i="0" u="none" strike="noStrike" kern="1200" cap="none" spc="0" normalizeH="0" baseline="0" noProof="0" dirty="0" err="1">
                <a:ln>
                  <a:noFill/>
                </a:ln>
                <a:solidFill>
                  <a:prstClr val="black"/>
                </a:solidFill>
                <a:effectLst/>
                <a:uLnTx/>
                <a:uFillTx/>
                <a:latin typeface="Cooper Black"/>
                <a:ea typeface="+mn-ea"/>
                <a:cs typeface="+mn-cs"/>
              </a:rPr>
              <a:t>CJD</a:t>
            </a:r>
            <a:r>
              <a:rPr kumimoji="0" lang="en-US" sz="2400" b="0" i="0" u="none" strike="noStrike" kern="1200" cap="none" spc="0" normalizeH="0" baseline="0" noProof="0" dirty="0">
                <a:ln>
                  <a:noFill/>
                </a:ln>
                <a:solidFill>
                  <a:prstClr val="black"/>
                </a:solidFill>
                <a:effectLst/>
                <a:uLnTx/>
                <a:uFillTx/>
                <a:latin typeface="Cooper Black"/>
                <a:ea typeface="+mn-ea"/>
                <a:cs typeface="+mn-cs"/>
              </a:rPr>
              <a:t>), or more commonly known as "mad cow" disease.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141769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56FE93-868D-445F-8950-362550FB9382}"/>
              </a:ext>
            </a:extLst>
          </p:cNvPr>
          <p:cNvSpPr>
            <a:spLocks noGrp="1"/>
          </p:cNvSpPr>
          <p:nvPr>
            <p:ph type="title"/>
          </p:nvPr>
        </p:nvSpPr>
        <p:spPr>
          <a:xfrm>
            <a:off x="966952" y="1204108"/>
            <a:ext cx="2669406" cy="1781175"/>
          </a:xfrm>
        </p:spPr>
        <p:txBody>
          <a:bodyPr>
            <a:normAutofit/>
          </a:bodyPr>
          <a:lstStyle/>
          <a:p>
            <a:r>
              <a:rPr lang="en-US" sz="3200">
                <a:solidFill>
                  <a:srgbClr val="FFFFFF"/>
                </a:solidFill>
              </a:rPr>
              <a:t>Prions</a:t>
            </a:r>
          </a:p>
        </p:txBody>
      </p:sp>
      <p:pic>
        <p:nvPicPr>
          <p:cNvPr id="4" name="Picture 90" descr="Picture">
            <a:extLst>
              <a:ext uri="{FF2B5EF4-FFF2-40B4-BE49-F238E27FC236}">
                <a16:creationId xmlns:a16="http://schemas.microsoft.com/office/drawing/2014/main" id="{CDF7A6C4-5E71-4809-83E8-845DEB408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 r="3" b="4883"/>
          <a:stretch/>
        </p:blipFill>
        <p:spPr bwMode="auto">
          <a:xfrm>
            <a:off x="4662102" y="1001322"/>
            <a:ext cx="6903723" cy="473231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7316C74-1ACD-4A5A-8941-5BE5B0BE9F4E}"/>
              </a:ext>
            </a:extLst>
          </p:cNvPr>
          <p:cNvSpPr txBox="1">
            <a:spLocks/>
          </p:cNvSpPr>
          <p:nvPr/>
        </p:nvSpPr>
        <p:spPr>
          <a:xfrm>
            <a:off x="295845" y="3705187"/>
            <a:ext cx="512702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oper Black"/>
                <a:ea typeface="+mn-ea"/>
                <a:cs typeface="+mn-cs"/>
              </a:rPr>
              <a:t> Prion diseases can affect both humans and animals.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oper Black"/>
                <a:ea typeface="+mn-ea"/>
                <a:cs typeface="+mn-cs"/>
              </a:rPr>
              <a:t>Prions can be passed from animals to humans by consuming the meat of infected animals. </a:t>
            </a:r>
          </a:p>
        </p:txBody>
      </p:sp>
      <p:sp>
        <p:nvSpPr>
          <p:cNvPr id="7" name="Content Placeholder 6">
            <a:extLst>
              <a:ext uri="{FF2B5EF4-FFF2-40B4-BE49-F238E27FC236}">
                <a16:creationId xmlns:a16="http://schemas.microsoft.com/office/drawing/2014/main" id="{24FAF987-8EE8-476B-B17A-70BB0FA5592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32538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96" descr="Picture">
            <a:extLst>
              <a:ext uri="{FF2B5EF4-FFF2-40B4-BE49-F238E27FC236}">
                <a16:creationId xmlns:a16="http://schemas.microsoft.com/office/drawing/2014/main" id="{BB08B0C7-6879-47DA-B780-92641A56983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4937" r="12549"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FFA1289-F34A-4AA9-9339-F37F8B38BFD4}"/>
              </a:ext>
            </a:extLst>
          </p:cNvPr>
          <p:cNvSpPr>
            <a:spLocks noGrp="1"/>
          </p:cNvSpPr>
          <p:nvPr>
            <p:ph type="title"/>
          </p:nvPr>
        </p:nvSpPr>
        <p:spPr>
          <a:xfrm>
            <a:off x="804998" y="798445"/>
            <a:ext cx="4803636" cy="1311664"/>
          </a:xfrm>
        </p:spPr>
        <p:txBody>
          <a:bodyPr>
            <a:normAutofit/>
          </a:bodyPr>
          <a:lstStyle/>
          <a:p>
            <a:r>
              <a:rPr lang="en-US">
                <a:solidFill>
                  <a:srgbClr val="000000"/>
                </a:solidFill>
              </a:rPr>
              <a:t>Prions</a:t>
            </a:r>
          </a:p>
        </p:txBody>
      </p:sp>
      <p:sp>
        <p:nvSpPr>
          <p:cNvPr id="3" name="Content Placeholder 2">
            <a:extLst>
              <a:ext uri="{FF2B5EF4-FFF2-40B4-BE49-F238E27FC236}">
                <a16:creationId xmlns:a16="http://schemas.microsoft.com/office/drawing/2014/main" id="{32D2A289-E1FE-40F1-883F-478A47901F6E}"/>
              </a:ext>
            </a:extLst>
          </p:cNvPr>
          <p:cNvSpPr>
            <a:spLocks noGrp="1"/>
          </p:cNvSpPr>
          <p:nvPr>
            <p:ph idx="1"/>
          </p:nvPr>
        </p:nvSpPr>
        <p:spPr>
          <a:xfrm>
            <a:off x="804997" y="2272143"/>
            <a:ext cx="4706803" cy="3788830"/>
          </a:xfrm>
        </p:spPr>
        <p:txBody>
          <a:bodyPr anchor="ctr">
            <a:normAutofit/>
          </a:bodyPr>
          <a:lstStyle/>
          <a:p>
            <a:r>
              <a:rPr lang="en-US" sz="2000" dirty="0"/>
              <a:t>Prions are proteins that interfere with the normal protein folding. </a:t>
            </a:r>
          </a:p>
          <a:p>
            <a:r>
              <a:rPr lang="en-US" sz="2000" dirty="0"/>
              <a:t>When prions are present in the brain, the proteins of the brain to fold abnormally. </a:t>
            </a:r>
          </a:p>
          <a:p>
            <a:r>
              <a:rPr lang="en-US" sz="2000" dirty="0"/>
              <a:t>The abnormal folding completely alters the protein's function.</a:t>
            </a:r>
          </a:p>
          <a:p>
            <a:pPr marL="0" indent="0">
              <a:buNone/>
            </a:pPr>
            <a:endParaRPr lang="en-US" sz="2000" dirty="0">
              <a:solidFill>
                <a:srgbClr val="000000"/>
              </a:solidFill>
            </a:endParaRPr>
          </a:p>
        </p:txBody>
      </p:sp>
    </p:spTree>
    <p:extLst>
      <p:ext uri="{BB962C8B-B14F-4D97-AF65-F5344CB8AC3E}">
        <p14:creationId xmlns:p14="http://schemas.microsoft.com/office/powerpoint/2010/main" val="1541275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58A37B9A-74B2-4E57-ADBE-04460300A2E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Viruses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drawing of a cartoon character&#10;&#10;Description generated with high confidence">
            <a:extLst>
              <a:ext uri="{FF2B5EF4-FFF2-40B4-BE49-F238E27FC236}">
                <a16:creationId xmlns:a16="http://schemas.microsoft.com/office/drawing/2014/main" id="{15D93419-D2F6-41C4-A13D-BAFAF1800B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1511" y="492573"/>
            <a:ext cx="3838166" cy="5880796"/>
          </a:xfrm>
          <a:prstGeom prst="rect">
            <a:avLst/>
          </a:prstGeom>
        </p:spPr>
      </p:pic>
      <p:sp>
        <p:nvSpPr>
          <p:cNvPr id="8" name="Title 1">
            <a:extLst>
              <a:ext uri="{FF2B5EF4-FFF2-40B4-BE49-F238E27FC236}">
                <a16:creationId xmlns:a16="http://schemas.microsoft.com/office/drawing/2014/main" id="{69D31EE3-F975-4414-A0C1-0ABCEAC4AB13}"/>
              </a:ext>
            </a:extLst>
          </p:cNvPr>
          <p:cNvSpPr txBox="1">
            <a:spLocks/>
          </p:cNvSpPr>
          <p:nvPr/>
        </p:nvSpPr>
        <p:spPr>
          <a:xfrm>
            <a:off x="674237" y="2126056"/>
            <a:ext cx="3657600" cy="31430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Ravie"/>
                <a:ea typeface="+mj-ea"/>
                <a:cs typeface="+mj-cs"/>
              </a:rPr>
              <a:t>And Friends</a:t>
            </a:r>
          </a:p>
        </p:txBody>
      </p:sp>
    </p:spTree>
    <p:extLst>
      <p:ext uri="{BB962C8B-B14F-4D97-AF65-F5344CB8AC3E}">
        <p14:creationId xmlns:p14="http://schemas.microsoft.com/office/powerpoint/2010/main" val="2571781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6467-DBEB-48C8-BA79-262B52E0AA78}"/>
              </a:ext>
            </a:extLst>
          </p:cNvPr>
          <p:cNvSpPr>
            <a:spLocks noGrp="1"/>
          </p:cNvSpPr>
          <p:nvPr>
            <p:ph type="title"/>
          </p:nvPr>
        </p:nvSpPr>
        <p:spPr>
          <a:xfrm>
            <a:off x="762001" y="803325"/>
            <a:ext cx="5314536" cy="1325563"/>
          </a:xfrm>
        </p:spPr>
        <p:txBody>
          <a:bodyPr>
            <a:normAutofit/>
          </a:bodyPr>
          <a:lstStyle/>
          <a:p>
            <a:r>
              <a:rPr lang="en-US" dirty="0"/>
              <a:t>Are Viruses Alive?</a:t>
            </a:r>
          </a:p>
        </p:txBody>
      </p:sp>
      <p:sp>
        <p:nvSpPr>
          <p:cNvPr id="3" name="Content Placeholder 2">
            <a:extLst>
              <a:ext uri="{FF2B5EF4-FFF2-40B4-BE49-F238E27FC236}">
                <a16:creationId xmlns:a16="http://schemas.microsoft.com/office/drawing/2014/main" id="{98521502-7B51-4503-8148-6516320D8B21}"/>
              </a:ext>
            </a:extLst>
          </p:cNvPr>
          <p:cNvSpPr>
            <a:spLocks noGrp="1"/>
          </p:cNvSpPr>
          <p:nvPr>
            <p:ph idx="1"/>
          </p:nvPr>
        </p:nvSpPr>
        <p:spPr>
          <a:xfrm>
            <a:off x="762000" y="2279018"/>
            <a:ext cx="5314543" cy="3375920"/>
          </a:xfrm>
        </p:spPr>
        <p:txBody>
          <a:bodyPr anchor="t">
            <a:normAutofit/>
          </a:bodyPr>
          <a:lstStyle/>
          <a:p>
            <a:r>
              <a:rPr lang="en-US" dirty="0"/>
              <a:t>   Prokaryotes, like bacteria, and eukaryotes are considered to be living organisms. </a:t>
            </a:r>
          </a:p>
          <a:p>
            <a:r>
              <a:rPr lang="en-US" dirty="0"/>
              <a:t>The current criteria for life includes that all lifeforms must consist of one or more cells. </a:t>
            </a:r>
          </a:p>
          <a:p>
            <a:pPr marL="0" indent="0">
              <a:buNone/>
            </a:pPr>
            <a:endParaRPr lang="en-US"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generated with high confidence">
            <a:extLst>
              <a:ext uri="{FF2B5EF4-FFF2-40B4-BE49-F238E27FC236}">
                <a16:creationId xmlns:a16="http://schemas.microsoft.com/office/drawing/2014/main" id="{5A2C293E-7F05-4D1E-8D0C-5B9DDDD93DA9}"/>
              </a:ext>
            </a:extLst>
          </p:cNvPr>
          <p:cNvPicPr>
            <a:picLocks noChangeAspect="1"/>
          </p:cNvPicPr>
          <p:nvPr/>
        </p:nvPicPr>
        <p:blipFill rotWithShape="1">
          <a:blip r:embed="rId2">
            <a:extLst>
              <a:ext uri="{28A0092B-C50C-407E-A947-70E740481C1C}">
                <a14:useLocalDpi xmlns:a14="http://schemas.microsoft.com/office/drawing/2010/main" val="0"/>
              </a:ext>
            </a:extLst>
          </a:blip>
          <a:srcRect l="1978" r="178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898803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C91A-BBE1-46D1-BAB8-19CCCD099BB2}"/>
              </a:ext>
            </a:extLst>
          </p:cNvPr>
          <p:cNvSpPr>
            <a:spLocks noGrp="1"/>
          </p:cNvSpPr>
          <p:nvPr>
            <p:ph type="title"/>
          </p:nvPr>
        </p:nvSpPr>
        <p:spPr>
          <a:xfrm>
            <a:off x="4965430" y="629268"/>
            <a:ext cx="6586491" cy="1286160"/>
          </a:xfrm>
        </p:spPr>
        <p:txBody>
          <a:bodyPr anchor="b">
            <a:normAutofit/>
          </a:bodyPr>
          <a:lstStyle/>
          <a:p>
            <a:r>
              <a:rPr lang="en-US" dirty="0"/>
              <a:t>Alive or Not?</a:t>
            </a:r>
          </a:p>
        </p:txBody>
      </p:sp>
      <p:pic>
        <p:nvPicPr>
          <p:cNvPr id="4" name="Picture 37" descr="Picture">
            <a:extLst>
              <a:ext uri="{FF2B5EF4-FFF2-40B4-BE49-F238E27FC236}">
                <a16:creationId xmlns:a16="http://schemas.microsoft.com/office/drawing/2014/main" id="{D0CA47C4-871D-4EBD-B0B3-9831AD87F7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27" r="6456"/>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DDAE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57C8EF-46F8-463C-BE0C-8B094F31F44E}"/>
              </a:ext>
            </a:extLst>
          </p:cNvPr>
          <p:cNvSpPr>
            <a:spLocks noGrp="1"/>
          </p:cNvSpPr>
          <p:nvPr>
            <p:ph idx="1"/>
          </p:nvPr>
        </p:nvSpPr>
        <p:spPr>
          <a:xfrm>
            <a:off x="4965431" y="2438400"/>
            <a:ext cx="6586489" cy="3785419"/>
          </a:xfrm>
        </p:spPr>
        <p:txBody>
          <a:bodyPr>
            <a:normAutofit/>
          </a:bodyPr>
          <a:lstStyle/>
          <a:p>
            <a:r>
              <a:rPr lang="en-US" sz="2000" dirty="0"/>
              <a:t>Viruses are not made up of cells, so they are not considered "alive" by the current convention.</a:t>
            </a:r>
          </a:p>
          <a:p>
            <a:pPr lvl="1"/>
            <a:r>
              <a:rPr lang="en-US" sz="1600" dirty="0"/>
              <a:t> However, viruses are extremely sophisticated and have been successfully reproducing, adapting and evolving for billions of years. </a:t>
            </a:r>
          </a:p>
          <a:p>
            <a:endParaRPr lang="en-US" sz="2000" dirty="0"/>
          </a:p>
          <a:p>
            <a:r>
              <a:rPr lang="en-US" sz="2000" dirty="0"/>
              <a:t>Viruses are not considered organisms. Instead, they are considered "acellular particles" or virions. </a:t>
            </a:r>
          </a:p>
        </p:txBody>
      </p:sp>
    </p:spTree>
    <p:extLst>
      <p:ext uri="{BB962C8B-B14F-4D97-AF65-F5344CB8AC3E}">
        <p14:creationId xmlns:p14="http://schemas.microsoft.com/office/powerpoint/2010/main" val="2242505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Picture">
            <a:extLst>
              <a:ext uri="{FF2B5EF4-FFF2-40B4-BE49-F238E27FC236}">
                <a16:creationId xmlns:a16="http://schemas.microsoft.com/office/drawing/2014/main" id="{1487B078-D31F-4B3B-9CE6-57095969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 y="484632"/>
            <a:ext cx="4700977" cy="5733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276521-46CD-4683-B24D-7143E0B7D38F}"/>
              </a:ext>
            </a:extLst>
          </p:cNvPr>
          <p:cNvSpPr>
            <a:spLocks noGrp="1"/>
          </p:cNvSpPr>
          <p:nvPr>
            <p:ph type="title"/>
          </p:nvPr>
        </p:nvSpPr>
        <p:spPr>
          <a:xfrm>
            <a:off x="6392598" y="640263"/>
            <a:ext cx="5613726" cy="1344975"/>
          </a:xfrm>
        </p:spPr>
        <p:txBody>
          <a:bodyPr>
            <a:normAutofit fontScale="90000"/>
          </a:bodyPr>
          <a:lstStyle/>
          <a:p>
            <a:pPr algn="ctr"/>
            <a:r>
              <a:rPr lang="en-US" sz="4000" dirty="0">
                <a:solidFill>
                  <a:schemeClr val="bg1"/>
                </a:solidFill>
                <a:latin typeface="Ravie" panose="04040805050809020602" pitchFamily="82" charset="0"/>
              </a:rPr>
              <a:t>DNA Strands are Anti-Parallel</a:t>
            </a:r>
          </a:p>
        </p:txBody>
      </p:sp>
      <p:sp>
        <p:nvSpPr>
          <p:cNvPr id="3" name="Content Placeholder 2">
            <a:extLst>
              <a:ext uri="{FF2B5EF4-FFF2-40B4-BE49-F238E27FC236}">
                <a16:creationId xmlns:a16="http://schemas.microsoft.com/office/drawing/2014/main" id="{53FB8F52-EDA0-45D8-BB80-10CB80F19354}"/>
              </a:ext>
            </a:extLst>
          </p:cNvPr>
          <p:cNvSpPr>
            <a:spLocks noGrp="1"/>
          </p:cNvSpPr>
          <p:nvPr>
            <p:ph idx="1"/>
          </p:nvPr>
        </p:nvSpPr>
        <p:spPr>
          <a:xfrm>
            <a:off x="6391903" y="2268187"/>
            <a:ext cx="5235490" cy="3949550"/>
          </a:xfrm>
        </p:spPr>
        <p:txBody>
          <a:bodyPr>
            <a:normAutofit/>
          </a:bodyPr>
          <a:lstStyle/>
          <a:p>
            <a:pPr algn="ctr"/>
            <a:r>
              <a:rPr lang="en-US" dirty="0">
                <a:solidFill>
                  <a:schemeClr val="bg1"/>
                </a:solidFill>
                <a:latin typeface="Ravie" panose="04040805050809020602" pitchFamily="82" charset="0"/>
              </a:rPr>
              <a:t>The DNA in all living organisms is oriented with one DNA strand positioned in the 5’ to 3’ direction and the other strand positioned in the 3’ to 5’ direction.</a:t>
            </a:r>
          </a:p>
        </p:txBody>
      </p:sp>
      <p:sp>
        <p:nvSpPr>
          <p:cNvPr id="8" name="Rectangle 7">
            <a:extLst>
              <a:ext uri="{FF2B5EF4-FFF2-40B4-BE49-F238E27FC236}">
                <a16:creationId xmlns:a16="http://schemas.microsoft.com/office/drawing/2014/main" id="{26B3707D-FEF8-469C-93FB-73DEA6FAE5CA}"/>
              </a:ext>
            </a:extLst>
          </p:cNvPr>
          <p:cNvSpPr/>
          <p:nvPr/>
        </p:nvSpPr>
        <p:spPr>
          <a:xfrm rot="16200000">
            <a:off x="-1462968" y="1862402"/>
            <a:ext cx="6159611" cy="2862322"/>
          </a:xfrm>
          <a:prstGeom prst="rect">
            <a:avLst/>
          </a:prstGeom>
          <a:solidFill>
            <a:schemeClr val="accent1">
              <a:lumMod val="60000"/>
              <a:lumOff val="40000"/>
              <a:alpha val="53000"/>
            </a:schemeClr>
          </a:solidFill>
          <a:ln>
            <a:solidFill>
              <a:srgbClr val="C00000"/>
            </a:solidFill>
          </a:ln>
        </p:spPr>
        <p:txBody>
          <a:bodyPr wrap="square" lIns="91440" tIns="45720" rIns="91440" bIns="45720">
            <a:spAutoFit/>
          </a:bodyPr>
          <a:lstStyle/>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 </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5’ to 3’ direction</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p:txBody>
      </p:sp>
      <p:sp>
        <p:nvSpPr>
          <p:cNvPr id="16" name="Rectangle 15">
            <a:extLst>
              <a:ext uri="{FF2B5EF4-FFF2-40B4-BE49-F238E27FC236}">
                <a16:creationId xmlns:a16="http://schemas.microsoft.com/office/drawing/2014/main" id="{ED413245-19CA-4872-8BE1-19EC95FA95AA}"/>
              </a:ext>
            </a:extLst>
          </p:cNvPr>
          <p:cNvSpPr/>
          <p:nvPr/>
        </p:nvSpPr>
        <p:spPr>
          <a:xfrm rot="5400000">
            <a:off x="1509631" y="1862401"/>
            <a:ext cx="6159611" cy="2862322"/>
          </a:xfrm>
          <a:prstGeom prst="rect">
            <a:avLst/>
          </a:prstGeom>
          <a:solidFill>
            <a:schemeClr val="accent1">
              <a:lumMod val="60000"/>
              <a:lumOff val="40000"/>
              <a:alpha val="53000"/>
            </a:schemeClr>
          </a:solidFill>
          <a:ln>
            <a:solidFill>
              <a:srgbClr val="C00000"/>
            </a:solidFill>
          </a:ln>
        </p:spPr>
        <p:txBody>
          <a:bodyPr wrap="square" lIns="91440" tIns="45720" rIns="91440" bIns="45720">
            <a:spAutoFit/>
          </a:bodyPr>
          <a:lstStyle/>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 </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3’ to 5’ direction</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p:txBody>
      </p:sp>
    </p:spTree>
    <p:extLst>
      <p:ext uri="{BB962C8B-B14F-4D97-AF65-F5344CB8AC3E}">
        <p14:creationId xmlns:p14="http://schemas.microsoft.com/office/powerpoint/2010/main" val="93500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500"/>
                            </p:stCondLst>
                            <p:childTnLst>
                              <p:par>
                                <p:cTn id="12" presetID="1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59FA74E-5F30-4D4C-8D6B-14E4B6EA6CFB}"/>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Are Viruses Alive?</a:t>
            </a:r>
          </a:p>
        </p:txBody>
      </p:sp>
      <p:graphicFrame>
        <p:nvGraphicFramePr>
          <p:cNvPr id="5" name="Content Placeholder 2">
            <a:extLst>
              <a:ext uri="{FF2B5EF4-FFF2-40B4-BE49-F238E27FC236}">
                <a16:creationId xmlns:a16="http://schemas.microsoft.com/office/drawing/2014/main" id="{9CC1CE56-85AA-4DA2-94E5-FAC1299BF4FC}"/>
              </a:ext>
            </a:extLst>
          </p:cNvPr>
          <p:cNvGraphicFramePr>
            <a:graphicFrameLocks noGrp="1"/>
          </p:cNvGraphicFramePr>
          <p:nvPr>
            <p:ph idx="1"/>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1588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12" descr="Picture">
            <a:extLst>
              <a:ext uri="{FF2B5EF4-FFF2-40B4-BE49-F238E27FC236}">
                <a16:creationId xmlns:a16="http://schemas.microsoft.com/office/drawing/2014/main" id="{EEC1EEC8-5D5C-4903-9FB0-9B971485A2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578" y="1114814"/>
            <a:ext cx="10905066" cy="44438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9DDD71-4D16-416D-AFC9-17C93BA04680}"/>
              </a:ext>
            </a:extLst>
          </p:cNvPr>
          <p:cNvSpPr/>
          <p:nvPr/>
        </p:nvSpPr>
        <p:spPr>
          <a:xfrm>
            <a:off x="108857" y="5867415"/>
            <a:ext cx="12083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dorn Roman" panose="02000503000000020003" pitchFamily="50" charset="0"/>
                <a:ea typeface="+mn-ea"/>
                <a:cs typeface="+mn-cs"/>
              </a:rPr>
              <a:t>Bacteria cells are about </a:t>
            </a:r>
            <a:r>
              <a:rPr kumimoji="0" lang="en-US" sz="2000" b="1" i="0" u="none" strike="noStrike" kern="1200" cap="none" spc="0" normalizeH="0" baseline="0" noProof="0" dirty="0" err="1">
                <a:ln>
                  <a:noFill/>
                </a:ln>
                <a:solidFill>
                  <a:prstClr val="black"/>
                </a:solidFill>
                <a:effectLst/>
                <a:uLnTx/>
                <a:uFillTx/>
                <a:latin typeface="Adorn Roman" panose="02000503000000020003" pitchFamily="50" charset="0"/>
                <a:ea typeface="+mn-ea"/>
                <a:cs typeface="+mn-cs"/>
              </a:rPr>
              <a:t>10X</a:t>
            </a:r>
            <a:r>
              <a:rPr kumimoji="0" lang="en-US" sz="2000" b="1" i="0" u="none" strike="noStrike" kern="1200" cap="none" spc="0" normalizeH="0" baseline="0" noProof="0" dirty="0">
                <a:ln>
                  <a:noFill/>
                </a:ln>
                <a:solidFill>
                  <a:prstClr val="black"/>
                </a:solidFill>
                <a:effectLst/>
                <a:uLnTx/>
                <a:uFillTx/>
                <a:latin typeface="Adorn Roman" panose="02000503000000020003" pitchFamily="50" charset="0"/>
                <a:ea typeface="+mn-ea"/>
                <a:cs typeface="+mn-cs"/>
              </a:rPr>
              <a:t> smaller than eukaryotic cells, and viruses are about 10 X smaller than even bacteria cells!   </a:t>
            </a:r>
          </a:p>
        </p:txBody>
      </p:sp>
      <p:sp>
        <p:nvSpPr>
          <p:cNvPr id="6" name="Rectangle 5">
            <a:extLst>
              <a:ext uri="{FF2B5EF4-FFF2-40B4-BE49-F238E27FC236}">
                <a16:creationId xmlns:a16="http://schemas.microsoft.com/office/drawing/2014/main" id="{9CB461CC-2891-49FF-B9E0-E18CB41EF58B}"/>
              </a:ext>
            </a:extLst>
          </p:cNvPr>
          <p:cNvSpPr/>
          <p:nvPr/>
        </p:nvSpPr>
        <p:spPr>
          <a:xfrm>
            <a:off x="108857" y="83258"/>
            <a:ext cx="11912567" cy="58477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Cooper Black"/>
                <a:ea typeface="+mn-ea"/>
                <a:cs typeface="+mn-cs"/>
              </a:rPr>
              <a:t>Viruses are Small (~ 10 - 100 nm)</a:t>
            </a:r>
            <a:endParaRPr kumimoji="0" lang="en-US" sz="3200" b="0" i="0" u="none" strike="noStrike" kern="1200" cap="none" spc="0" normalizeH="0" baseline="0" noProof="0" dirty="0">
              <a:ln>
                <a:noFill/>
              </a:ln>
              <a:solidFill>
                <a:srgbClr val="44546A"/>
              </a:solidFill>
              <a:effectLst/>
              <a:uLnTx/>
              <a:uFillTx/>
              <a:latin typeface="Cooper Black"/>
              <a:ea typeface="+mn-ea"/>
              <a:cs typeface="+mn-cs"/>
            </a:endParaRPr>
          </a:p>
        </p:txBody>
      </p:sp>
    </p:spTree>
    <p:extLst>
      <p:ext uri="{BB962C8B-B14F-4D97-AF65-F5344CB8AC3E}">
        <p14:creationId xmlns:p14="http://schemas.microsoft.com/office/powerpoint/2010/main" val="1664142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9BEB-1CCF-4120-925F-368F6048413B}"/>
              </a:ext>
            </a:extLst>
          </p:cNvPr>
          <p:cNvSpPr>
            <a:spLocks noGrp="1"/>
          </p:cNvSpPr>
          <p:nvPr>
            <p:ph type="title"/>
          </p:nvPr>
        </p:nvSpPr>
        <p:spPr>
          <a:xfrm>
            <a:off x="4965430" y="629268"/>
            <a:ext cx="6586491" cy="1286160"/>
          </a:xfrm>
        </p:spPr>
        <p:txBody>
          <a:bodyPr anchor="b">
            <a:normAutofit fontScale="90000"/>
          </a:bodyPr>
          <a:lstStyle/>
          <a:p>
            <a:r>
              <a:rPr lang="en-US" b="1" dirty="0">
                <a:solidFill>
                  <a:schemeClr val="tx2"/>
                </a:solidFill>
              </a:rPr>
              <a:t>Viruses are Small (~ 10 - 100 nm)</a:t>
            </a:r>
            <a:endParaRPr lang="en-US" dirty="0"/>
          </a:p>
        </p:txBody>
      </p:sp>
      <p:pic>
        <p:nvPicPr>
          <p:cNvPr id="4" name="Picture 8" descr="Picture">
            <a:extLst>
              <a:ext uri="{FF2B5EF4-FFF2-40B4-BE49-F238E27FC236}">
                <a16:creationId xmlns:a16="http://schemas.microsoft.com/office/drawing/2014/main" id="{9956730B-B396-422A-973F-09749F367D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247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2BE5D1-7987-4AC8-A586-77C879546151}"/>
              </a:ext>
            </a:extLst>
          </p:cNvPr>
          <p:cNvSpPr>
            <a:spLocks noGrp="1"/>
          </p:cNvSpPr>
          <p:nvPr>
            <p:ph idx="1"/>
          </p:nvPr>
        </p:nvSpPr>
        <p:spPr>
          <a:xfrm>
            <a:off x="4965431" y="2438400"/>
            <a:ext cx="6586489" cy="3785419"/>
          </a:xfrm>
        </p:spPr>
        <p:txBody>
          <a:bodyPr>
            <a:normAutofit/>
          </a:bodyPr>
          <a:lstStyle/>
          <a:p>
            <a:endParaRPr lang="en-US" sz="2000" dirty="0"/>
          </a:p>
          <a:p>
            <a:r>
              <a:rPr lang="en-US" sz="2000" dirty="0"/>
              <a:t>With so little space, it is no wonder that they must rely on invading a host cell in order to reproduce. </a:t>
            </a:r>
          </a:p>
          <a:p>
            <a:r>
              <a:rPr lang="en-US" sz="2000" dirty="0"/>
              <a:t>Viruses invade a host cell and then hijack the cell's reproductive machinery in order to make copies of itself. </a:t>
            </a:r>
          </a:p>
          <a:p>
            <a:pPr marL="0" indent="0">
              <a:buNone/>
            </a:pPr>
            <a:endParaRPr lang="en-US" sz="2000" dirty="0"/>
          </a:p>
        </p:txBody>
      </p:sp>
    </p:spTree>
    <p:extLst>
      <p:ext uri="{BB962C8B-B14F-4D97-AF65-F5344CB8AC3E}">
        <p14:creationId xmlns:p14="http://schemas.microsoft.com/office/powerpoint/2010/main" val="3608118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E7E9E-1A4A-4C51-BB62-7C8380D0A5D9}"/>
              </a:ext>
            </a:extLst>
          </p:cNvPr>
          <p:cNvSpPr>
            <a:spLocks noGrp="1"/>
          </p:cNvSpPr>
          <p:nvPr>
            <p:ph type="title"/>
          </p:nvPr>
        </p:nvSpPr>
        <p:spPr>
          <a:xfrm>
            <a:off x="4965430" y="629268"/>
            <a:ext cx="6586491" cy="1286160"/>
          </a:xfrm>
        </p:spPr>
        <p:txBody>
          <a:bodyPr anchor="b">
            <a:normAutofit fontScale="90000"/>
          </a:bodyPr>
          <a:lstStyle/>
          <a:p>
            <a:r>
              <a:rPr lang="en-US" dirty="0"/>
              <a:t>THE DISCOVERY OF THE FIRST VIRUS</a:t>
            </a:r>
          </a:p>
        </p:txBody>
      </p:sp>
      <p:pic>
        <p:nvPicPr>
          <p:cNvPr id="4" name="Picture 20">
            <a:extLst>
              <a:ext uri="{FF2B5EF4-FFF2-40B4-BE49-F238E27FC236}">
                <a16:creationId xmlns:a16="http://schemas.microsoft.com/office/drawing/2014/main" id="{7BDFC8FA-7D6A-4B39-9B95-821803888D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 y="400432"/>
            <a:ext cx="4635571" cy="6057146"/>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8BC75"/>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049F19-E1CA-4C2F-B3F1-AE98A7EFA642}"/>
              </a:ext>
            </a:extLst>
          </p:cNvPr>
          <p:cNvSpPr>
            <a:spLocks noGrp="1"/>
          </p:cNvSpPr>
          <p:nvPr>
            <p:ph idx="1"/>
          </p:nvPr>
        </p:nvSpPr>
        <p:spPr>
          <a:xfrm>
            <a:off x="4965431" y="2438400"/>
            <a:ext cx="6586489" cy="3785419"/>
          </a:xfrm>
        </p:spPr>
        <p:txBody>
          <a:bodyPr>
            <a:normAutofit/>
          </a:bodyPr>
          <a:lstStyle/>
          <a:p>
            <a:r>
              <a:rPr lang="en-US" sz="2000" dirty="0"/>
              <a:t>Two scientists contributed to the discovery of the first virus, Tobacco mosaic virus. </a:t>
            </a:r>
            <a:r>
              <a:rPr lang="en-US" sz="2000" dirty="0">
                <a:solidFill>
                  <a:srgbClr val="000000"/>
                </a:solidFill>
              </a:rPr>
              <a:t>Dmitry Ivanovsky and Martinus Beijerinck. </a:t>
            </a:r>
          </a:p>
          <a:p>
            <a:r>
              <a:rPr lang="en-US" sz="2000" dirty="0"/>
              <a:t>In 1892, Dmitry Ivanovsky filtered the sap from a diseased tobacco plant and discovered that the filtrate was able to infect a healthy tobacco plant with the disease. </a:t>
            </a:r>
          </a:p>
          <a:p>
            <a:pPr marL="0" indent="0">
              <a:buNone/>
            </a:pPr>
            <a:endParaRPr lang="en-US" sz="2000" dirty="0"/>
          </a:p>
        </p:txBody>
      </p:sp>
      <p:sp>
        <p:nvSpPr>
          <p:cNvPr id="5" name="Rectangle 4">
            <a:extLst>
              <a:ext uri="{FF2B5EF4-FFF2-40B4-BE49-F238E27FC236}">
                <a16:creationId xmlns:a16="http://schemas.microsoft.com/office/drawing/2014/main" id="{55BBBFAA-E51C-4C71-B1D0-1200C0E06771}"/>
              </a:ext>
            </a:extLst>
          </p:cNvPr>
          <p:cNvSpPr/>
          <p:nvPr/>
        </p:nvSpPr>
        <p:spPr>
          <a:xfrm>
            <a:off x="1009670" y="31090"/>
            <a:ext cx="23866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oper Black"/>
                <a:ea typeface="+mn-ea"/>
                <a:cs typeface="+mn-cs"/>
              </a:rPr>
              <a:t>Dmitry Ivanovsky </a:t>
            </a: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1095671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F29DD-7FA8-4923-B967-926E5473A9DC}"/>
              </a:ext>
            </a:extLst>
          </p:cNvPr>
          <p:cNvSpPr>
            <a:spLocks noGrp="1"/>
          </p:cNvSpPr>
          <p:nvPr>
            <p:ph type="title"/>
          </p:nvPr>
        </p:nvSpPr>
        <p:spPr>
          <a:xfrm>
            <a:off x="762001" y="803325"/>
            <a:ext cx="5314536" cy="1325563"/>
          </a:xfrm>
        </p:spPr>
        <p:txBody>
          <a:bodyPr>
            <a:normAutofit/>
          </a:bodyPr>
          <a:lstStyle/>
          <a:p>
            <a:r>
              <a:rPr lang="en-US" sz="3100"/>
              <a:t>THE DISCOVERY OF THE FIRST VIRUS</a:t>
            </a:r>
          </a:p>
        </p:txBody>
      </p:sp>
      <p:sp>
        <p:nvSpPr>
          <p:cNvPr id="3" name="Content Placeholder 2">
            <a:extLst>
              <a:ext uri="{FF2B5EF4-FFF2-40B4-BE49-F238E27FC236}">
                <a16:creationId xmlns:a16="http://schemas.microsoft.com/office/drawing/2014/main" id="{72138B3C-96B5-4DF7-8877-FD663E563D45}"/>
              </a:ext>
            </a:extLst>
          </p:cNvPr>
          <p:cNvSpPr>
            <a:spLocks noGrp="1"/>
          </p:cNvSpPr>
          <p:nvPr>
            <p:ph idx="1"/>
          </p:nvPr>
        </p:nvSpPr>
        <p:spPr>
          <a:xfrm>
            <a:off x="762000" y="2279018"/>
            <a:ext cx="5314543" cy="3375920"/>
          </a:xfrm>
        </p:spPr>
        <p:txBody>
          <a:bodyPr anchor="t">
            <a:normAutofit/>
          </a:bodyPr>
          <a:lstStyle/>
          <a:p>
            <a:r>
              <a:rPr lang="en-US" sz="1800" dirty="0"/>
              <a:t>Independently, Martinus Beijerinck, discovered the same virus while conducting similar experiments in 1899. </a:t>
            </a:r>
          </a:p>
          <a:p>
            <a:r>
              <a:rPr lang="en-US" sz="1800" dirty="0"/>
              <a:t>Beijerinck described the filtrate as a “contagious, living liquid” that acted like a poison or virus (virus = “poison”). This is how viruses got their name and the filed of virology was born.</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8">
            <a:extLst>
              <a:ext uri="{FF2B5EF4-FFF2-40B4-BE49-F238E27FC236}">
                <a16:creationId xmlns:a16="http://schemas.microsoft.com/office/drawing/2014/main" id="{13FB7141-A09D-44B8-82D9-F17304737C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26" r="2" b="15678"/>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8A2195-2C1D-4620-8A51-761BB04D7594}"/>
              </a:ext>
            </a:extLst>
          </p:cNvPr>
          <p:cNvSpPr/>
          <p:nvPr/>
        </p:nvSpPr>
        <p:spPr>
          <a:xfrm>
            <a:off x="8889311" y="5987534"/>
            <a:ext cx="2543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oper Black"/>
                <a:ea typeface="+mn-ea"/>
                <a:cs typeface="+mn-cs"/>
              </a:rPr>
              <a:t>Martinus Beijerinck</a:t>
            </a:r>
          </a:p>
        </p:txBody>
      </p:sp>
    </p:spTree>
    <p:extLst>
      <p:ext uri="{BB962C8B-B14F-4D97-AF65-F5344CB8AC3E}">
        <p14:creationId xmlns:p14="http://schemas.microsoft.com/office/powerpoint/2010/main" val="277878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0C23-EA71-4F87-9F22-95F701B879ED}"/>
              </a:ext>
            </a:extLst>
          </p:cNvPr>
          <p:cNvSpPr>
            <a:spLocks noGrp="1"/>
          </p:cNvSpPr>
          <p:nvPr>
            <p:ph type="title"/>
          </p:nvPr>
        </p:nvSpPr>
        <p:spPr>
          <a:xfrm>
            <a:off x="4965430" y="629268"/>
            <a:ext cx="6586491" cy="1286160"/>
          </a:xfrm>
        </p:spPr>
        <p:txBody>
          <a:bodyPr anchor="b">
            <a:normAutofit fontScale="90000"/>
          </a:bodyPr>
          <a:lstStyle/>
          <a:p>
            <a:r>
              <a:rPr lang="en-US" dirty="0"/>
              <a:t>THE DISCOVERY OF THE FIRST VIRUS</a:t>
            </a:r>
          </a:p>
        </p:txBody>
      </p:sp>
      <p:pic>
        <p:nvPicPr>
          <p:cNvPr id="4" name="Picture 28" descr="Picture">
            <a:extLst>
              <a:ext uri="{FF2B5EF4-FFF2-40B4-BE49-F238E27FC236}">
                <a16:creationId xmlns:a16="http://schemas.microsoft.com/office/drawing/2014/main" id="{2507F6DA-00AC-49C7-843C-CF50961EDE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
          <a:stretch/>
        </p:blipFill>
        <p:spPr bwMode="auto">
          <a:xfrm>
            <a:off x="447890" y="232928"/>
            <a:ext cx="4049466" cy="6195857"/>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1C1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77079A-A3B1-4DBE-B946-903FF50240A7}"/>
              </a:ext>
            </a:extLst>
          </p:cNvPr>
          <p:cNvSpPr>
            <a:spLocks noGrp="1"/>
          </p:cNvSpPr>
          <p:nvPr>
            <p:ph idx="1"/>
          </p:nvPr>
        </p:nvSpPr>
        <p:spPr>
          <a:xfrm>
            <a:off x="4965431" y="2438400"/>
            <a:ext cx="6586489" cy="3785419"/>
          </a:xfrm>
        </p:spPr>
        <p:txBody>
          <a:bodyPr>
            <a:normAutofit/>
          </a:bodyPr>
          <a:lstStyle/>
          <a:p>
            <a:endParaRPr lang="en-US" sz="2000" dirty="0"/>
          </a:p>
          <a:p>
            <a:r>
              <a:rPr lang="en-US" sz="2000" dirty="0"/>
              <a:t>    Before this time, viruses had not yet been discovered or classified. </a:t>
            </a:r>
          </a:p>
          <a:p>
            <a:r>
              <a:rPr lang="en-US" sz="2000" dirty="0"/>
              <a:t>At this point in time, many of the illnesses caused by viral infections were thought to be caused by bacterial agents. ​</a:t>
            </a:r>
          </a:p>
          <a:p>
            <a:endParaRPr lang="en-US" sz="2000" dirty="0"/>
          </a:p>
        </p:txBody>
      </p:sp>
    </p:spTree>
    <p:extLst>
      <p:ext uri="{BB962C8B-B14F-4D97-AF65-F5344CB8AC3E}">
        <p14:creationId xmlns:p14="http://schemas.microsoft.com/office/powerpoint/2010/main" val="869847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0A04D4-F323-4F65-BE72-18280E4F5AD6}"/>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1800">
                <a:solidFill>
                  <a:srgbClr val="FFFFFF"/>
                </a:solidFill>
              </a:rPr>
              <a:t>THE DISCOVERY OF THE FIRST VIRUS</a:t>
            </a:r>
          </a:p>
        </p:txBody>
      </p:sp>
      <p:pic>
        <p:nvPicPr>
          <p:cNvPr id="6" name="Picture 5" descr="A picture containing wall, photo, tool&#10;&#10;Description generated with high confidence">
            <a:extLst>
              <a:ext uri="{FF2B5EF4-FFF2-40B4-BE49-F238E27FC236}">
                <a16:creationId xmlns:a16="http://schemas.microsoft.com/office/drawing/2014/main" id="{8FAC3EDA-C596-4D3E-9857-E571A98F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313299"/>
            <a:ext cx="6756603" cy="3091146"/>
          </a:xfrm>
          <a:prstGeom prst="rect">
            <a:avLst/>
          </a:prstGeom>
        </p:spPr>
      </p:pic>
      <p:sp>
        <p:nvSpPr>
          <p:cNvPr id="3" name="Content Placeholder 2">
            <a:extLst>
              <a:ext uri="{FF2B5EF4-FFF2-40B4-BE49-F238E27FC236}">
                <a16:creationId xmlns:a16="http://schemas.microsoft.com/office/drawing/2014/main" id="{278F4B09-1110-40A4-A167-B21941FB9081}"/>
              </a:ext>
            </a:extLst>
          </p:cNvPr>
          <p:cNvSpPr>
            <a:spLocks noGrp="1"/>
          </p:cNvSpPr>
          <p:nvPr>
            <p:ph idx="1"/>
          </p:nvPr>
        </p:nvSpPr>
        <p:spPr>
          <a:xfrm>
            <a:off x="4038600" y="4884873"/>
            <a:ext cx="7188199" cy="1292090"/>
          </a:xfrm>
        </p:spPr>
        <p:txBody>
          <a:bodyPr>
            <a:normAutofit/>
          </a:bodyPr>
          <a:lstStyle/>
          <a:p>
            <a:r>
              <a:rPr lang="en-US" sz="1700"/>
              <a:t>The isolation of bacteria involved a process called filtering. </a:t>
            </a:r>
          </a:p>
          <a:p>
            <a:r>
              <a:rPr lang="en-US" sz="1700"/>
              <a:t>Because viruses are about ten times smaller than bacteria cells, the filters of the day were unable to isolate the individual virus particles. </a:t>
            </a:r>
          </a:p>
        </p:txBody>
      </p:sp>
    </p:spTree>
    <p:extLst>
      <p:ext uri="{BB962C8B-B14F-4D97-AF65-F5344CB8AC3E}">
        <p14:creationId xmlns:p14="http://schemas.microsoft.com/office/powerpoint/2010/main" val="2737041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4" name="Picture 24" descr="Picture">
            <a:extLst>
              <a:ext uri="{FF2B5EF4-FFF2-40B4-BE49-F238E27FC236}">
                <a16:creationId xmlns:a16="http://schemas.microsoft.com/office/drawing/2014/main" id="{7A6BE2D0-86B4-42A0-BF9F-0D461DCD2057}"/>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4594" r="14072"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C718EB-BD9F-402B-860E-E618578868FA}"/>
              </a:ext>
            </a:extLst>
          </p:cNvPr>
          <p:cNvSpPr>
            <a:spLocks noGrp="1"/>
          </p:cNvSpPr>
          <p:nvPr>
            <p:ph type="title"/>
          </p:nvPr>
        </p:nvSpPr>
        <p:spPr>
          <a:xfrm>
            <a:off x="838201" y="1065862"/>
            <a:ext cx="3313164" cy="4726276"/>
          </a:xfrm>
        </p:spPr>
        <p:txBody>
          <a:bodyPr>
            <a:normAutofit/>
          </a:bodyPr>
          <a:lstStyle/>
          <a:p>
            <a:pPr algn="r"/>
            <a:r>
              <a:rPr lang="en-US" sz="2800" dirty="0">
                <a:solidFill>
                  <a:srgbClr val="FFFFFF"/>
                </a:solidFill>
                <a:latin typeface="+mn-lt"/>
              </a:rPr>
              <a:t>THE PASTEUR-CHAMBERLAND FILTER</a:t>
            </a:r>
          </a:p>
        </p:txBody>
      </p:sp>
      <p:cxnSp>
        <p:nvCxnSpPr>
          <p:cNvPr id="24"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1B245C-D81C-496C-89F6-9450DE6F2F9C}"/>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    Pasteur and Chamberland created a new filter, called the Pasteur-Chamberland filter, which was able to trap viruses. </a:t>
            </a:r>
          </a:p>
          <a:p>
            <a:pPr marL="0" indent="0">
              <a:buNone/>
            </a:pPr>
            <a:endParaRPr lang="en-US" sz="2000" dirty="0">
              <a:solidFill>
                <a:srgbClr val="FFFFFF"/>
              </a:solidFill>
            </a:endParaRPr>
          </a:p>
        </p:txBody>
      </p:sp>
    </p:spTree>
    <p:extLst>
      <p:ext uri="{BB962C8B-B14F-4D97-AF65-F5344CB8AC3E}">
        <p14:creationId xmlns:p14="http://schemas.microsoft.com/office/powerpoint/2010/main" val="2824878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F989-5E6D-4A38-89A2-628FF9484A08}"/>
              </a:ext>
            </a:extLst>
          </p:cNvPr>
          <p:cNvSpPr>
            <a:spLocks noGrp="1"/>
          </p:cNvSpPr>
          <p:nvPr>
            <p:ph type="title"/>
          </p:nvPr>
        </p:nvSpPr>
        <p:spPr>
          <a:xfrm>
            <a:off x="648929" y="629266"/>
            <a:ext cx="6586491" cy="1676603"/>
          </a:xfrm>
        </p:spPr>
        <p:txBody>
          <a:bodyPr>
            <a:normAutofit/>
          </a:bodyPr>
          <a:lstStyle/>
          <a:p>
            <a:r>
              <a:rPr lang="en-US" dirty="0"/>
              <a:t>The Birth of Virology</a:t>
            </a:r>
          </a:p>
        </p:txBody>
      </p:sp>
      <p:sp>
        <p:nvSpPr>
          <p:cNvPr id="3" name="Content Placeholder 2">
            <a:extLst>
              <a:ext uri="{FF2B5EF4-FFF2-40B4-BE49-F238E27FC236}">
                <a16:creationId xmlns:a16="http://schemas.microsoft.com/office/drawing/2014/main" id="{C8B09B17-B451-44AC-BE01-511E3C857D9D}"/>
              </a:ext>
            </a:extLst>
          </p:cNvPr>
          <p:cNvSpPr>
            <a:spLocks noGrp="1"/>
          </p:cNvSpPr>
          <p:nvPr>
            <p:ph idx="1"/>
          </p:nvPr>
        </p:nvSpPr>
        <p:spPr>
          <a:xfrm>
            <a:off x="648931" y="2438400"/>
            <a:ext cx="5652282" cy="3785419"/>
          </a:xfrm>
        </p:spPr>
        <p:txBody>
          <a:bodyPr anchor="ctr">
            <a:normAutofit/>
          </a:bodyPr>
          <a:lstStyle/>
          <a:p>
            <a:r>
              <a:rPr lang="en-US" dirty="0"/>
              <a:t>The invention of the Pasteur-Chamberland Filter made isolating the Tobacco Mosaic Virus Possible, which lead to an entirely new scientific field of study – VIROLOGY!</a:t>
            </a:r>
          </a:p>
        </p:txBody>
      </p:sp>
      <p:pic>
        <p:nvPicPr>
          <p:cNvPr id="5" name="Picture 4">
            <a:extLst>
              <a:ext uri="{FF2B5EF4-FFF2-40B4-BE49-F238E27FC236}">
                <a16:creationId xmlns:a16="http://schemas.microsoft.com/office/drawing/2014/main" id="{404CDB08-C393-4A45-A753-944C80C05660}"/>
              </a:ext>
            </a:extLst>
          </p:cNvPr>
          <p:cNvPicPr>
            <a:picLocks noChangeAspect="1"/>
          </p:cNvPicPr>
          <p:nvPr/>
        </p:nvPicPr>
        <p:blipFill rotWithShape="1">
          <a:blip r:embed="rId2">
            <a:extLst>
              <a:ext uri="{28A0092B-C50C-407E-A947-70E740481C1C}">
                <a14:useLocalDpi xmlns:a14="http://schemas.microsoft.com/office/drawing/2010/main" val="0"/>
              </a:ext>
            </a:extLst>
          </a:blip>
          <a:srcRect t="7824"/>
          <a:stretch/>
        </p:blipFill>
        <p:spPr>
          <a:xfrm>
            <a:off x="7556408" y="10"/>
            <a:ext cx="4635591" cy="6857990"/>
          </a:xfrm>
          <a:prstGeom prst="rect">
            <a:avLst/>
          </a:prstGeom>
          <a:effectLst/>
        </p:spPr>
      </p:pic>
    </p:spTree>
    <p:extLst>
      <p:ext uri="{BB962C8B-B14F-4D97-AF65-F5344CB8AC3E}">
        <p14:creationId xmlns:p14="http://schemas.microsoft.com/office/powerpoint/2010/main" val="163943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13F644-D3ED-4FC5-BEE6-61BC3560E946}"/>
              </a:ext>
            </a:extLst>
          </p:cNvPr>
          <p:cNvSpPr>
            <a:spLocks noGrp="1"/>
          </p:cNvSpPr>
          <p:nvPr>
            <p:ph idx="1"/>
          </p:nvPr>
        </p:nvSpPr>
        <p:spPr>
          <a:xfrm>
            <a:off x="966951" y="3355130"/>
            <a:ext cx="2669407" cy="2427333"/>
          </a:xfrm>
          <a:scene3d>
            <a:camera prst="orthographicFront">
              <a:rot lat="0" lon="0" rev="0"/>
            </a:camera>
            <a:lightRig rig="balanced" dir="t">
              <a:rot lat="0" lon="0" rev="8700000"/>
            </a:lightRig>
          </a:scene3d>
        </p:spPr>
        <p:style>
          <a:lnRef idx="0">
            <a:schemeClr val="accent1"/>
          </a:lnRef>
          <a:fillRef idx="3">
            <a:schemeClr val="accent1"/>
          </a:fillRef>
          <a:effectRef idx="3">
            <a:schemeClr val="accent1"/>
          </a:effectRef>
          <a:fontRef idx="minor">
            <a:schemeClr val="lt1"/>
          </a:fontRef>
        </p:style>
        <p:txBody>
          <a:bodyPr>
            <a:normAutofit fontScale="85000" lnSpcReduction="10000"/>
          </a:bodyPr>
          <a:lstStyle/>
          <a:p>
            <a:r>
              <a:rPr lang="en-US" sz="2400" b="1" dirty="0">
                <a:effectLst>
                  <a:outerShdw blurRad="38100" dist="38100" dir="2700000" algn="tl">
                    <a:srgbClr val="000000">
                      <a:alpha val="43137"/>
                    </a:srgbClr>
                  </a:outerShdw>
                </a:effectLst>
              </a:rPr>
              <a:t>Viruses attack organisms in all 3 domains of life. Viruses can be classified by according to the type of organism that they invade. </a:t>
            </a:r>
          </a:p>
        </p:txBody>
      </p:sp>
      <p:pic>
        <p:nvPicPr>
          <p:cNvPr id="10" name="Picture 33" descr="Picture">
            <a:extLst>
              <a:ext uri="{FF2B5EF4-FFF2-40B4-BE49-F238E27FC236}">
                <a16:creationId xmlns:a16="http://schemas.microsoft.com/office/drawing/2014/main" id="{38DA46F6-6EDD-4732-9D2C-E85911363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102" y="1598402"/>
            <a:ext cx="6903723" cy="3538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FECE16-27B0-4F77-84DA-2603D6A06208}"/>
              </a:ext>
            </a:extLst>
          </p:cNvPr>
          <p:cNvSpPr/>
          <p:nvPr/>
        </p:nvSpPr>
        <p:spPr>
          <a:xfrm>
            <a:off x="1101230" y="1287824"/>
            <a:ext cx="253512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oper Black"/>
                <a:ea typeface="+mn-ea"/>
                <a:cs typeface="+mn-cs"/>
              </a:rPr>
              <a:t>No One </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oper Black"/>
                <a:ea typeface="+mn-ea"/>
                <a:cs typeface="+mn-cs"/>
              </a:rPr>
              <a:t>is Safe!</a:t>
            </a:r>
          </a:p>
        </p:txBody>
      </p:sp>
    </p:spTree>
    <p:extLst>
      <p:ext uri="{BB962C8B-B14F-4D97-AF65-F5344CB8AC3E}">
        <p14:creationId xmlns:p14="http://schemas.microsoft.com/office/powerpoint/2010/main" val="323578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73" name="Freeform: Shape 72">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2050" name="Picture 2" descr="Picture">
            <a:extLst>
              <a:ext uri="{FF2B5EF4-FFF2-40B4-BE49-F238E27FC236}">
                <a16:creationId xmlns:a16="http://schemas.microsoft.com/office/drawing/2014/main" id="{1487B078-D31F-4B3B-9CE6-57095969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 y="484632"/>
            <a:ext cx="4700977" cy="5733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276521-46CD-4683-B24D-7143E0B7D38F}"/>
              </a:ext>
            </a:extLst>
          </p:cNvPr>
          <p:cNvSpPr>
            <a:spLocks noGrp="1"/>
          </p:cNvSpPr>
          <p:nvPr>
            <p:ph type="title"/>
          </p:nvPr>
        </p:nvSpPr>
        <p:spPr>
          <a:xfrm>
            <a:off x="6391903" y="429440"/>
            <a:ext cx="5613355" cy="1344975"/>
          </a:xfrm>
        </p:spPr>
        <p:txBody>
          <a:bodyPr>
            <a:normAutofit fontScale="90000"/>
          </a:bodyPr>
          <a:lstStyle/>
          <a:p>
            <a:pPr algn="ctr"/>
            <a:r>
              <a:rPr lang="en-US" sz="4000" dirty="0">
                <a:solidFill>
                  <a:schemeClr val="bg1"/>
                </a:solidFill>
                <a:latin typeface="Ravie" panose="04040805050809020602" pitchFamily="82" charset="0"/>
              </a:rPr>
              <a:t>The Sugar-Phosphate Backbone of DNA</a:t>
            </a:r>
          </a:p>
        </p:txBody>
      </p:sp>
      <p:sp>
        <p:nvSpPr>
          <p:cNvPr id="3" name="Content Placeholder 2">
            <a:extLst>
              <a:ext uri="{FF2B5EF4-FFF2-40B4-BE49-F238E27FC236}">
                <a16:creationId xmlns:a16="http://schemas.microsoft.com/office/drawing/2014/main" id="{53FB8F52-EDA0-45D8-BB80-10CB80F19354}"/>
              </a:ext>
            </a:extLst>
          </p:cNvPr>
          <p:cNvSpPr>
            <a:spLocks noGrp="1"/>
          </p:cNvSpPr>
          <p:nvPr>
            <p:ph idx="1"/>
          </p:nvPr>
        </p:nvSpPr>
        <p:spPr>
          <a:xfrm>
            <a:off x="6580835" y="2338856"/>
            <a:ext cx="5235490" cy="3000744"/>
          </a:xfrm>
        </p:spPr>
        <p:txBody>
          <a:bodyPr>
            <a:normAutofit fontScale="92500" lnSpcReduction="10000"/>
          </a:bodyPr>
          <a:lstStyle/>
          <a:p>
            <a:r>
              <a:rPr lang="en-US" dirty="0">
                <a:solidFill>
                  <a:schemeClr val="bg1"/>
                </a:solidFill>
                <a:latin typeface="Abadi" panose="020B0604020104020204" pitchFamily="34" charset="0"/>
              </a:rPr>
              <a:t> In a molecule of DNA (or RNA), individual nucleotides are linked together to make a sugar-phosphate backbone. </a:t>
            </a:r>
          </a:p>
          <a:p>
            <a:r>
              <a:rPr lang="en-US" dirty="0">
                <a:solidFill>
                  <a:schemeClr val="bg1"/>
                </a:solidFill>
                <a:latin typeface="Abadi" panose="020B0604020104020204" pitchFamily="34" charset="0"/>
              </a:rPr>
              <a:t>The bond used in the sugar-phosphate backbone are phospho-diester bonds.</a:t>
            </a:r>
          </a:p>
          <a:p>
            <a:r>
              <a:rPr lang="en-US" dirty="0">
                <a:solidFill>
                  <a:schemeClr val="bg1"/>
                </a:solidFill>
                <a:latin typeface="Abadi" panose="020B0604020104020204" pitchFamily="34" charset="0"/>
              </a:rPr>
              <a:t>These are very strong bonds.</a:t>
            </a:r>
          </a:p>
        </p:txBody>
      </p:sp>
      <p:sp>
        <p:nvSpPr>
          <p:cNvPr id="8" name="Rectangle 7">
            <a:extLst>
              <a:ext uri="{FF2B5EF4-FFF2-40B4-BE49-F238E27FC236}">
                <a16:creationId xmlns:a16="http://schemas.microsoft.com/office/drawing/2014/main" id="{26B3707D-FEF8-469C-93FB-73DEA6FAE5CA}"/>
              </a:ext>
            </a:extLst>
          </p:cNvPr>
          <p:cNvSpPr/>
          <p:nvPr/>
        </p:nvSpPr>
        <p:spPr>
          <a:xfrm>
            <a:off x="836378" y="1233506"/>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Phosphate</a:t>
            </a:r>
          </a:p>
        </p:txBody>
      </p:sp>
      <p:sp>
        <p:nvSpPr>
          <p:cNvPr id="9" name="Rectangle 8">
            <a:extLst>
              <a:ext uri="{FF2B5EF4-FFF2-40B4-BE49-F238E27FC236}">
                <a16:creationId xmlns:a16="http://schemas.microsoft.com/office/drawing/2014/main" id="{D98337A2-040C-4181-8736-C0022278D510}"/>
              </a:ext>
            </a:extLst>
          </p:cNvPr>
          <p:cNvSpPr/>
          <p:nvPr/>
        </p:nvSpPr>
        <p:spPr>
          <a:xfrm>
            <a:off x="1367366" y="2108024"/>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Sugar</a:t>
            </a:r>
          </a:p>
        </p:txBody>
      </p:sp>
      <p:sp>
        <p:nvSpPr>
          <p:cNvPr id="10" name="Rectangle 9">
            <a:extLst>
              <a:ext uri="{FF2B5EF4-FFF2-40B4-BE49-F238E27FC236}">
                <a16:creationId xmlns:a16="http://schemas.microsoft.com/office/drawing/2014/main" id="{8B651DED-F6CB-4639-99A1-986B280C46B5}"/>
              </a:ext>
            </a:extLst>
          </p:cNvPr>
          <p:cNvSpPr/>
          <p:nvPr/>
        </p:nvSpPr>
        <p:spPr>
          <a:xfrm>
            <a:off x="3749719" y="1312750"/>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Sugar</a:t>
            </a:r>
          </a:p>
        </p:txBody>
      </p:sp>
      <p:sp>
        <p:nvSpPr>
          <p:cNvPr id="11" name="Rectangle 10">
            <a:extLst>
              <a:ext uri="{FF2B5EF4-FFF2-40B4-BE49-F238E27FC236}">
                <a16:creationId xmlns:a16="http://schemas.microsoft.com/office/drawing/2014/main" id="{7ED56EE9-FA40-486F-90CB-E8414E426D28}"/>
              </a:ext>
            </a:extLst>
          </p:cNvPr>
          <p:cNvSpPr/>
          <p:nvPr/>
        </p:nvSpPr>
        <p:spPr>
          <a:xfrm>
            <a:off x="1630259" y="4462874"/>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Sugar</a:t>
            </a:r>
          </a:p>
        </p:txBody>
      </p:sp>
      <p:sp>
        <p:nvSpPr>
          <p:cNvPr id="12" name="Rectangle 11">
            <a:extLst>
              <a:ext uri="{FF2B5EF4-FFF2-40B4-BE49-F238E27FC236}">
                <a16:creationId xmlns:a16="http://schemas.microsoft.com/office/drawing/2014/main" id="{D9C1F093-C8AB-47BB-989A-E4091E59E806}"/>
              </a:ext>
            </a:extLst>
          </p:cNvPr>
          <p:cNvSpPr/>
          <p:nvPr/>
        </p:nvSpPr>
        <p:spPr>
          <a:xfrm>
            <a:off x="4008819" y="3653010"/>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Sugar</a:t>
            </a:r>
          </a:p>
        </p:txBody>
      </p:sp>
      <p:sp>
        <p:nvSpPr>
          <p:cNvPr id="13" name="Rectangle 12">
            <a:extLst>
              <a:ext uri="{FF2B5EF4-FFF2-40B4-BE49-F238E27FC236}">
                <a16:creationId xmlns:a16="http://schemas.microsoft.com/office/drawing/2014/main" id="{D074413E-0852-459E-8243-78B8F38A9D13}"/>
              </a:ext>
            </a:extLst>
          </p:cNvPr>
          <p:cNvSpPr/>
          <p:nvPr/>
        </p:nvSpPr>
        <p:spPr>
          <a:xfrm>
            <a:off x="973220" y="3169494"/>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Phosphate</a:t>
            </a:r>
          </a:p>
        </p:txBody>
      </p:sp>
      <p:sp>
        <p:nvSpPr>
          <p:cNvPr id="14" name="Rectangle 13">
            <a:extLst>
              <a:ext uri="{FF2B5EF4-FFF2-40B4-BE49-F238E27FC236}">
                <a16:creationId xmlns:a16="http://schemas.microsoft.com/office/drawing/2014/main" id="{FCB579CB-EF6A-4485-9AAB-3CCE30332FE7}"/>
              </a:ext>
            </a:extLst>
          </p:cNvPr>
          <p:cNvSpPr/>
          <p:nvPr/>
        </p:nvSpPr>
        <p:spPr>
          <a:xfrm>
            <a:off x="3990233" y="2693974"/>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Phosphate</a:t>
            </a:r>
          </a:p>
        </p:txBody>
      </p:sp>
      <p:sp>
        <p:nvSpPr>
          <p:cNvPr id="15" name="Rectangle 14">
            <a:extLst>
              <a:ext uri="{FF2B5EF4-FFF2-40B4-BE49-F238E27FC236}">
                <a16:creationId xmlns:a16="http://schemas.microsoft.com/office/drawing/2014/main" id="{56370155-0E44-438C-B6D3-6F6AC3EF37CE}"/>
              </a:ext>
            </a:extLst>
          </p:cNvPr>
          <p:cNvSpPr/>
          <p:nvPr/>
        </p:nvSpPr>
        <p:spPr>
          <a:xfrm>
            <a:off x="4086454" y="4966242"/>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Phosphate</a:t>
            </a:r>
          </a:p>
        </p:txBody>
      </p:sp>
    </p:spTree>
    <p:extLst>
      <p:ext uri="{BB962C8B-B14F-4D97-AF65-F5344CB8AC3E}">
        <p14:creationId xmlns:p14="http://schemas.microsoft.com/office/powerpoint/2010/main" val="891577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 calcmode="lin" valueType="num">
                                      <p:cBhvr>
                                        <p:cTn id="44" dur="1000" fill="hold"/>
                                        <p:tgtEl>
                                          <p:spTgt spid="14"/>
                                        </p:tgtEl>
                                        <p:attrNameLst>
                                          <p:attrName>style.rotation</p:attrName>
                                        </p:attrNameLst>
                                      </p:cBhvr>
                                      <p:tavLst>
                                        <p:tav tm="0">
                                          <p:val>
                                            <p:fltVal val="90"/>
                                          </p:val>
                                        </p:tav>
                                        <p:tav tm="100000">
                                          <p:val>
                                            <p:fltVal val="0"/>
                                          </p:val>
                                        </p:tav>
                                      </p:tavLst>
                                    </p:anim>
                                    <p:animEffect transition="in" filter="fade">
                                      <p:cBhvr>
                                        <p:cTn id="45" dur="1000"/>
                                        <p:tgtEl>
                                          <p:spTgt spid="14"/>
                                        </p:tgtEl>
                                      </p:cBhvr>
                                    </p:animEffect>
                                  </p:childTnLst>
                                </p:cTn>
                              </p:par>
                            </p:childTnLst>
                          </p:cTn>
                        </p:par>
                        <p:par>
                          <p:cTn id="46" fill="hold">
                            <p:stCondLst>
                              <p:cond delay="6000"/>
                            </p:stCondLst>
                            <p:childTnLst>
                              <p:par>
                                <p:cTn id="47" presetID="3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par>
                          <p:cTn id="53" fill="hold">
                            <p:stCondLst>
                              <p:cond delay="7000"/>
                            </p:stCondLst>
                            <p:childTnLst>
                              <p:par>
                                <p:cTn id="54" presetID="31"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fltVal val="0"/>
                                          </p:val>
                                        </p:tav>
                                        <p:tav tm="100000">
                                          <p:val>
                                            <p:strVal val="#ppt_w"/>
                                          </p:val>
                                        </p:tav>
                                      </p:tavLst>
                                    </p:anim>
                                    <p:anim calcmode="lin" valueType="num">
                                      <p:cBhvr>
                                        <p:cTn id="57" dur="1000" fill="hold"/>
                                        <p:tgtEl>
                                          <p:spTgt spid="15"/>
                                        </p:tgtEl>
                                        <p:attrNameLst>
                                          <p:attrName>ppt_h</p:attrName>
                                        </p:attrNameLst>
                                      </p:cBhvr>
                                      <p:tavLst>
                                        <p:tav tm="0">
                                          <p:val>
                                            <p:fltVal val="0"/>
                                          </p:val>
                                        </p:tav>
                                        <p:tav tm="100000">
                                          <p:val>
                                            <p:strVal val="#ppt_h"/>
                                          </p:val>
                                        </p:tav>
                                      </p:tavLst>
                                    </p:anim>
                                    <p:anim calcmode="lin" valueType="num">
                                      <p:cBhvr>
                                        <p:cTn id="58" dur="1000" fill="hold"/>
                                        <p:tgtEl>
                                          <p:spTgt spid="15"/>
                                        </p:tgtEl>
                                        <p:attrNameLst>
                                          <p:attrName>style.rotation</p:attrName>
                                        </p:attrNameLst>
                                      </p:cBhvr>
                                      <p:tavLst>
                                        <p:tav tm="0">
                                          <p:val>
                                            <p:fltVal val="90"/>
                                          </p:val>
                                        </p:tav>
                                        <p:tav tm="100000">
                                          <p:val>
                                            <p:fltVal val="0"/>
                                          </p:val>
                                        </p:tav>
                                      </p:tavLst>
                                    </p:anim>
                                    <p:animEffect transition="in" filter="fade">
                                      <p:cBhvr>
                                        <p:cTn id="5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3" name="Content Placeholder 2">
            <a:extLst>
              <a:ext uri="{FF2B5EF4-FFF2-40B4-BE49-F238E27FC236}">
                <a16:creationId xmlns:a16="http://schemas.microsoft.com/office/drawing/2014/main" id="{3113F644-D3ED-4FC5-BEE6-61BC3560E946}"/>
              </a:ext>
            </a:extLst>
          </p:cNvPr>
          <p:cNvSpPr>
            <a:spLocks noGrp="1"/>
          </p:cNvSpPr>
          <p:nvPr>
            <p:ph idx="1"/>
          </p:nvPr>
        </p:nvSpPr>
        <p:spPr>
          <a:xfrm>
            <a:off x="242596" y="251927"/>
            <a:ext cx="4282751" cy="6158204"/>
          </a:xfrm>
          <a:scene3d>
            <a:camera prst="orthographicFront">
              <a:rot lat="0" lon="0" rev="0"/>
            </a:camera>
            <a:lightRig rig="balanced" dir="t">
              <a:rot lat="0" lon="0" rev="8700000"/>
            </a:lightRig>
          </a:scene3d>
        </p:spPr>
        <p:style>
          <a:lnRef idx="0">
            <a:schemeClr val="accent1"/>
          </a:lnRef>
          <a:fillRef idx="3">
            <a:schemeClr val="accent1"/>
          </a:fillRef>
          <a:effectRef idx="3">
            <a:schemeClr val="accent1"/>
          </a:effectRef>
          <a:fontRef idx="minor">
            <a:schemeClr val="lt1"/>
          </a:fontRef>
        </p:style>
        <p:txBody>
          <a:bodyPr anchor="ctr">
            <a:normAutofit/>
          </a:bodyPr>
          <a:lstStyle/>
          <a:p>
            <a:pPr marL="0" indent="0">
              <a:buNone/>
            </a:pPr>
            <a:r>
              <a:rPr lang="en-US" b="1" dirty="0">
                <a:solidFill>
                  <a:schemeClr val="bg1"/>
                </a:solidFill>
                <a:effectLst>
                  <a:outerShdw blurRad="38100" dist="38100" dir="2700000" algn="tl">
                    <a:srgbClr val="000000">
                      <a:alpha val="43137"/>
                    </a:srgbClr>
                  </a:outerShdw>
                </a:effectLst>
              </a:rPr>
              <a:t>For example, there are… </a:t>
            </a:r>
          </a:p>
          <a:p>
            <a:pPr marL="0" indent="0">
              <a:buNone/>
            </a:pPr>
            <a:endParaRPr lang="en-U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animal viruses </a:t>
            </a:r>
          </a:p>
          <a:p>
            <a:r>
              <a:rPr lang="en-US" b="1" dirty="0">
                <a:solidFill>
                  <a:schemeClr val="bg1"/>
                </a:solidFill>
                <a:effectLst>
                  <a:outerShdw blurRad="38100" dist="38100" dir="2700000" algn="tl">
                    <a:srgbClr val="000000">
                      <a:alpha val="43137"/>
                    </a:srgbClr>
                  </a:outerShdw>
                </a:effectLst>
              </a:rPr>
              <a:t>plant viruses </a:t>
            </a:r>
          </a:p>
          <a:p>
            <a:r>
              <a:rPr lang="en-US" b="1" dirty="0">
                <a:solidFill>
                  <a:schemeClr val="bg1"/>
                </a:solidFill>
                <a:effectLst>
                  <a:outerShdw blurRad="38100" dist="38100" dir="2700000" algn="tl">
                    <a:srgbClr val="000000">
                      <a:alpha val="43137"/>
                    </a:srgbClr>
                  </a:outerShdw>
                </a:effectLst>
              </a:rPr>
              <a:t>bacterial viruses</a:t>
            </a:r>
            <a:r>
              <a:rPr lang="en-US" sz="3600"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called bacteriophages.</a:t>
            </a:r>
          </a:p>
        </p:txBody>
      </p:sp>
      <p:pic>
        <p:nvPicPr>
          <p:cNvPr id="8" name="Picture 37" descr="Picture">
            <a:extLst>
              <a:ext uri="{FF2B5EF4-FFF2-40B4-BE49-F238E27FC236}">
                <a16:creationId xmlns:a16="http://schemas.microsoft.com/office/drawing/2014/main" id="{E775F599-7435-4753-AF9A-C27E69B096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27" r="6456"/>
          <a:stretch/>
        </p:blipFill>
        <p:spPr bwMode="auto">
          <a:xfrm>
            <a:off x="6594685" y="643467"/>
            <a:ext cx="3656925"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994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20" name="Picture 1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074AE8-1897-4D34-A0C6-A11754BDF803}"/>
              </a:ext>
            </a:extLst>
          </p:cNvPr>
          <p:cNvSpPr>
            <a:spLocks noGrp="1"/>
          </p:cNvSpPr>
          <p:nvPr>
            <p:ph type="title"/>
          </p:nvPr>
        </p:nvSpPr>
        <p:spPr>
          <a:xfrm>
            <a:off x="6094105" y="802955"/>
            <a:ext cx="4977976" cy="1454051"/>
          </a:xfrm>
        </p:spPr>
        <p:txBody>
          <a:bodyPr>
            <a:normAutofit/>
          </a:bodyPr>
          <a:lstStyle/>
          <a:p>
            <a:r>
              <a:rPr lang="en-US">
                <a:solidFill>
                  <a:srgbClr val="000000"/>
                </a:solidFill>
                <a:latin typeface="Adorn Serif" panose="02000505000000020004" pitchFamily="50" charset="0"/>
              </a:rPr>
              <a:t>The Viral Genome</a:t>
            </a:r>
          </a:p>
        </p:txBody>
      </p:sp>
      <p:sp>
        <p:nvSpPr>
          <p:cNvPr id="2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6" name="Picture 5" descr="A close up of a person wearing a blue shirt&#10;&#10;Description generated with high confidence">
            <a:extLst>
              <a:ext uri="{FF2B5EF4-FFF2-40B4-BE49-F238E27FC236}">
                <a16:creationId xmlns:a16="http://schemas.microsoft.com/office/drawing/2014/main" id="{085FA6FB-F131-42B2-9E46-7076B45064E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4684" r="13962"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04A1C4DA-ACB5-4185-AA04-FE676E127E60}"/>
              </a:ext>
            </a:extLst>
          </p:cNvPr>
          <p:cNvSpPr>
            <a:spLocks noGrp="1"/>
          </p:cNvSpPr>
          <p:nvPr>
            <p:ph idx="1"/>
          </p:nvPr>
        </p:nvSpPr>
        <p:spPr>
          <a:xfrm>
            <a:off x="6090574" y="2421682"/>
            <a:ext cx="4977578" cy="3639289"/>
          </a:xfrm>
        </p:spPr>
        <p:txBody>
          <a:bodyPr anchor="ctr">
            <a:normAutofit/>
          </a:bodyPr>
          <a:lstStyle/>
          <a:p>
            <a:r>
              <a:rPr lang="en-US" sz="2000" b="1" dirty="0">
                <a:solidFill>
                  <a:srgbClr val="000000"/>
                </a:solidFill>
                <a:latin typeface="Adorn Serif" panose="02000505000000020004" pitchFamily="50" charset="0"/>
              </a:rPr>
              <a:t>The viral genome is small, usually measuring under 200 kilobases (kb). </a:t>
            </a:r>
          </a:p>
          <a:p>
            <a:pPr marL="0" indent="0">
              <a:buNone/>
            </a:pPr>
            <a:endParaRPr lang="en-US" sz="2000" b="1" dirty="0">
              <a:solidFill>
                <a:srgbClr val="000000"/>
              </a:solidFill>
              <a:latin typeface="Adorn Serif" panose="02000505000000020004" pitchFamily="50" charset="0"/>
            </a:endParaRPr>
          </a:p>
          <a:p>
            <a:r>
              <a:rPr lang="en-US" sz="2000" b="1" dirty="0">
                <a:solidFill>
                  <a:srgbClr val="000000"/>
                </a:solidFill>
                <a:latin typeface="Adorn Serif" panose="02000505000000020004" pitchFamily="50" charset="0"/>
              </a:rPr>
              <a:t>Viruses usually contain only one molecule of genetic material.</a:t>
            </a:r>
          </a:p>
          <a:p>
            <a:endParaRPr lang="en-US" sz="2000" b="1" dirty="0">
              <a:solidFill>
                <a:srgbClr val="000000"/>
              </a:solidFill>
              <a:latin typeface="Adorn Serif" panose="02000505000000020004" pitchFamily="50" charset="0"/>
            </a:endParaRPr>
          </a:p>
        </p:txBody>
      </p:sp>
    </p:spTree>
    <p:extLst>
      <p:ext uri="{BB962C8B-B14F-4D97-AF65-F5344CB8AC3E}">
        <p14:creationId xmlns:p14="http://schemas.microsoft.com/office/powerpoint/2010/main" val="2617179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3468" y="2638044"/>
            <a:ext cx="3363974" cy="3415622"/>
          </a:xfrm>
        </p:spPr>
        <p:txBody>
          <a:bodyPr>
            <a:normAutofit/>
          </a:bodyPr>
          <a:lstStyle/>
          <a:p>
            <a:r>
              <a:rPr lang="en-US" dirty="0">
                <a:solidFill>
                  <a:schemeClr val="bg1"/>
                </a:solidFill>
              </a:rPr>
              <a:t>The genome of a virus can be in various forms.</a:t>
            </a:r>
          </a:p>
          <a:p>
            <a:r>
              <a:rPr lang="en-US" dirty="0">
                <a:solidFill>
                  <a:schemeClr val="bg1"/>
                </a:solidFill>
              </a:rPr>
              <a:t>Most viruses tend to carry single-stranded RNA as their genetic material</a:t>
            </a:r>
          </a:p>
        </p:txBody>
      </p:sp>
      <p:pic>
        <p:nvPicPr>
          <p:cNvPr id="9" name="Picture 47" descr="Picture">
            <a:extLst>
              <a:ext uri="{FF2B5EF4-FFF2-40B4-BE49-F238E27FC236}">
                <a16:creationId xmlns:a16="http://schemas.microsoft.com/office/drawing/2014/main" id="{FB7E2E46-7B38-443F-8D48-E031A18D2A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0" r="-1" b="-1"/>
          <a:stretch/>
        </p:blipFill>
        <p:spPr bwMode="auto">
          <a:xfrm>
            <a:off x="5297763" y="716809"/>
            <a:ext cx="6250769" cy="526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8929" y="629266"/>
            <a:ext cx="5127031" cy="1676603"/>
          </a:xfrm>
        </p:spPr>
        <p:txBody>
          <a:bodyPr>
            <a:normAutofit/>
          </a:bodyPr>
          <a:lstStyle/>
          <a:p>
            <a:r>
              <a:rPr lang="en-US">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8931" y="2438400"/>
            <a:ext cx="3587510" cy="3785419"/>
          </a:xfrm>
        </p:spPr>
        <p:txBody>
          <a:bodyPr>
            <a:normAutofit/>
          </a:bodyPr>
          <a:lstStyle/>
          <a:p>
            <a:pPr marL="0" indent="0">
              <a:buNone/>
            </a:pPr>
            <a:r>
              <a:rPr lang="en-US" dirty="0"/>
              <a:t>It can also be</a:t>
            </a:r>
          </a:p>
          <a:p>
            <a:r>
              <a:rPr lang="en-US" dirty="0"/>
              <a:t>Single-stranded Circular </a:t>
            </a:r>
            <a:r>
              <a:rPr lang="en-US" u="sng" dirty="0"/>
              <a:t>DNA</a:t>
            </a:r>
          </a:p>
        </p:txBody>
      </p:sp>
      <p:pic>
        <p:nvPicPr>
          <p:cNvPr id="6" name="Picture 47" descr="Picture">
            <a:extLst>
              <a:ext uri="{FF2B5EF4-FFF2-40B4-BE49-F238E27FC236}">
                <a16:creationId xmlns:a16="http://schemas.microsoft.com/office/drawing/2014/main" id="{7B496E0F-364C-44A3-8591-F23778EFAB2B}"/>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70" r="-1" b="-1"/>
          <a:stretch/>
        </p:blipFill>
        <p:spPr bwMode="auto">
          <a:xfrm>
            <a:off x="5297763" y="716809"/>
            <a:ext cx="6250769" cy="526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87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8929" y="629266"/>
            <a:ext cx="5127031" cy="1676603"/>
          </a:xfrm>
        </p:spPr>
        <p:txBody>
          <a:bodyPr>
            <a:normAutofit/>
          </a:bodyPr>
          <a:lstStyle/>
          <a:p>
            <a:r>
              <a:rPr lang="en-US">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8930" y="2438400"/>
            <a:ext cx="5127029" cy="3785419"/>
          </a:xfrm>
        </p:spPr>
        <p:txBody>
          <a:bodyPr>
            <a:normAutofit/>
          </a:bodyPr>
          <a:lstStyle/>
          <a:p>
            <a:pPr marL="0" indent="0">
              <a:buNone/>
            </a:pPr>
            <a:r>
              <a:rPr lang="en-US" dirty="0"/>
              <a:t>or can also be</a:t>
            </a:r>
          </a:p>
          <a:p>
            <a:r>
              <a:rPr lang="en-US" dirty="0"/>
              <a:t>Double-stranded Circular DNA or RNA</a:t>
            </a:r>
          </a:p>
        </p:txBody>
      </p:sp>
      <p:pic>
        <p:nvPicPr>
          <p:cNvPr id="9" name="Picture 47">
            <a:extLst>
              <a:ext uri="{FF2B5EF4-FFF2-40B4-BE49-F238E27FC236}">
                <a16:creationId xmlns:a16="http://schemas.microsoft.com/office/drawing/2014/main" id="{FB7E2E46-7B38-443F-8D48-E031A18D2A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93" b="3"/>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76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8929" y="629266"/>
            <a:ext cx="5127031" cy="1676603"/>
          </a:xfrm>
        </p:spPr>
        <p:txBody>
          <a:bodyPr>
            <a:normAutofit/>
          </a:bodyPr>
          <a:lstStyle/>
          <a:p>
            <a:r>
              <a:rPr lang="en-US">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8930" y="2438400"/>
            <a:ext cx="5127029" cy="3785419"/>
          </a:xfrm>
        </p:spPr>
        <p:txBody>
          <a:bodyPr>
            <a:normAutofit/>
          </a:bodyPr>
          <a:lstStyle/>
          <a:p>
            <a:pPr marL="0" indent="0">
              <a:buNone/>
            </a:pPr>
            <a:r>
              <a:rPr lang="en-US" dirty="0"/>
              <a:t>or</a:t>
            </a:r>
          </a:p>
          <a:p>
            <a:r>
              <a:rPr lang="en-US" dirty="0"/>
              <a:t>Double-stranded Linear DNA or RNA</a:t>
            </a:r>
          </a:p>
        </p:txBody>
      </p:sp>
      <p:pic>
        <p:nvPicPr>
          <p:cNvPr id="6" name="Picture 48" descr="Picture">
            <a:extLst>
              <a:ext uri="{FF2B5EF4-FFF2-40B4-BE49-F238E27FC236}">
                <a16:creationId xmlns:a16="http://schemas.microsoft.com/office/drawing/2014/main" id="{309E29C7-86A9-4B6B-8F92-D855A61EE5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313"/>
          <a:stretch/>
        </p:blipFill>
        <p:spPr bwMode="auto">
          <a:xfrm rot="1793912">
            <a:off x="6695938" y="539216"/>
            <a:ext cx="3161125" cy="627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071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21242-2CFD-46CF-A4E6-8C575D8C21A8}"/>
              </a:ext>
            </a:extLst>
          </p:cNvPr>
          <p:cNvSpPr>
            <a:spLocks noGrp="1"/>
          </p:cNvSpPr>
          <p:nvPr>
            <p:ph type="title"/>
          </p:nvPr>
        </p:nvSpPr>
        <p:spPr>
          <a:xfrm>
            <a:off x="648929" y="629266"/>
            <a:ext cx="5127031" cy="1676603"/>
          </a:xfrm>
        </p:spPr>
        <p:txBody>
          <a:bodyPr>
            <a:normAutofit/>
          </a:bodyPr>
          <a:lstStyle/>
          <a:p>
            <a:r>
              <a:rPr lang="en-US">
                <a:latin typeface="Adorn Serif" panose="02000505000000020004" pitchFamily="50" charset="0"/>
              </a:rPr>
              <a:t>The Viral Genome</a:t>
            </a:r>
          </a:p>
        </p:txBody>
      </p:sp>
      <p:sp>
        <p:nvSpPr>
          <p:cNvPr id="5" name="Content Placeholder 4">
            <a:extLst>
              <a:ext uri="{FF2B5EF4-FFF2-40B4-BE49-F238E27FC236}">
                <a16:creationId xmlns:a16="http://schemas.microsoft.com/office/drawing/2014/main" id="{CC53FD07-0C09-41A0-A40C-5D99F8B37E6B}"/>
              </a:ext>
            </a:extLst>
          </p:cNvPr>
          <p:cNvSpPr>
            <a:spLocks noGrp="1"/>
          </p:cNvSpPr>
          <p:nvPr>
            <p:ph idx="1"/>
          </p:nvPr>
        </p:nvSpPr>
        <p:spPr>
          <a:xfrm>
            <a:off x="648930" y="2438400"/>
            <a:ext cx="5127029" cy="3785419"/>
          </a:xfrm>
        </p:spPr>
        <p:txBody>
          <a:bodyPr>
            <a:normAutofit/>
          </a:bodyPr>
          <a:lstStyle/>
          <a:p>
            <a:pPr marL="0" indent="0">
              <a:buNone/>
            </a:pPr>
            <a:r>
              <a:rPr lang="en-US" dirty="0"/>
              <a:t>Or even</a:t>
            </a:r>
          </a:p>
          <a:p>
            <a:r>
              <a:rPr lang="en-US" dirty="0"/>
              <a:t>Single-stranded Linear DNA or RNA</a:t>
            </a:r>
          </a:p>
        </p:txBody>
      </p:sp>
      <p:pic>
        <p:nvPicPr>
          <p:cNvPr id="6" name="Picture 48" descr="Picture">
            <a:extLst>
              <a:ext uri="{FF2B5EF4-FFF2-40B4-BE49-F238E27FC236}">
                <a16:creationId xmlns:a16="http://schemas.microsoft.com/office/drawing/2014/main" id="{309E29C7-86A9-4B6B-8F92-D855A61EE5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12"/>
          <a:stretch/>
        </p:blipFill>
        <p:spPr bwMode="auto">
          <a:xfrm rot="2133148">
            <a:off x="5896935" y="-2711132"/>
            <a:ext cx="4221609" cy="1144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324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637E090F-B1B7-46F4-98BA-19517E5BA62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b="1" dirty="0">
                <a:solidFill>
                  <a:schemeClr val="bg1"/>
                </a:solidFill>
                <a:effectLst>
                  <a:outerShdw blurRad="38100" dist="38100" dir="2700000" algn="tl">
                    <a:srgbClr val="000000">
                      <a:alpha val="43137"/>
                    </a:srgbClr>
                  </a:outerShdw>
                </a:effectLst>
                <a:latin typeface="Adorn Serif" panose="02000505000000020004" pitchFamily="50" charset="0"/>
              </a:rPr>
              <a:t>STRUCTURE OF A VIRUS</a:t>
            </a:r>
          </a:p>
        </p:txBody>
      </p:sp>
      <p:sp>
        <p:nvSpPr>
          <p:cNvPr id="3" name="Content Placeholder 2">
            <a:extLst>
              <a:ext uri="{FF2B5EF4-FFF2-40B4-BE49-F238E27FC236}">
                <a16:creationId xmlns:a16="http://schemas.microsoft.com/office/drawing/2014/main" id="{F6310ACF-ECFD-46FF-92E2-39EE55F9F7A9}"/>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The basic structure of a virus is made up of genetic information in the form of a single molecule of DNA or RNA, surrounded by a protein coat called a capsid.</a:t>
            </a:r>
          </a:p>
          <a:p>
            <a:endParaRPr lang="en-US" sz="2000" dirty="0">
              <a:solidFill>
                <a:schemeClr val="bg1"/>
              </a:solidFill>
            </a:endParaRPr>
          </a:p>
        </p:txBody>
      </p:sp>
      <p:pic>
        <p:nvPicPr>
          <p:cNvPr id="4" name="Picture 58">
            <a:extLst>
              <a:ext uri="{FF2B5EF4-FFF2-40B4-BE49-F238E27FC236}">
                <a16:creationId xmlns:a16="http://schemas.microsoft.com/office/drawing/2014/main" id="{0E5C80ED-201F-4DC6-A073-E19FE49FE7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30101" y="656193"/>
            <a:ext cx="5386093" cy="538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755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185A65-9AC0-442F-8FC6-C737DA2FBD06}"/>
              </a:ext>
            </a:extLst>
          </p:cNvPr>
          <p:cNvSpPr>
            <a:spLocks noGrp="1"/>
          </p:cNvSpPr>
          <p:nvPr>
            <p:ph type="title"/>
          </p:nvPr>
        </p:nvSpPr>
        <p:spPr>
          <a:xfrm>
            <a:off x="966952" y="1204108"/>
            <a:ext cx="2669406" cy="1781175"/>
          </a:xfrm>
        </p:spPr>
        <p:txBody>
          <a:bodyPr>
            <a:normAutofit/>
          </a:bodyPr>
          <a:lstStyle/>
          <a:p>
            <a:r>
              <a:rPr lang="en-US" sz="2700">
                <a:solidFill>
                  <a:srgbClr val="FFFFFF"/>
                </a:solidFill>
              </a:rPr>
              <a:t>Structure of a Virus</a:t>
            </a:r>
          </a:p>
        </p:txBody>
      </p:sp>
      <p:sp>
        <p:nvSpPr>
          <p:cNvPr id="3" name="Content Placeholder 2">
            <a:extLst>
              <a:ext uri="{FF2B5EF4-FFF2-40B4-BE49-F238E27FC236}">
                <a16:creationId xmlns:a16="http://schemas.microsoft.com/office/drawing/2014/main" id="{5DA4B679-C19D-4915-8652-D250A8DA9BB1}"/>
              </a:ext>
            </a:extLst>
          </p:cNvPr>
          <p:cNvSpPr>
            <a:spLocks noGrp="1"/>
          </p:cNvSpPr>
          <p:nvPr>
            <p:ph idx="1"/>
          </p:nvPr>
        </p:nvSpPr>
        <p:spPr>
          <a:xfrm>
            <a:off x="966951" y="3355130"/>
            <a:ext cx="4121097" cy="3172419"/>
          </a:xfrm>
        </p:spPr>
        <p:txBody>
          <a:bodyPr>
            <a:normAutofit lnSpcReduction="10000"/>
          </a:bodyPr>
          <a:lstStyle/>
          <a:p>
            <a:r>
              <a:rPr lang="en-US" sz="3200" dirty="0"/>
              <a:t>The genetic material is surrounded by a protein coat that is called the</a:t>
            </a:r>
          </a:p>
          <a:p>
            <a:pPr marL="0" indent="0">
              <a:buNone/>
            </a:pPr>
            <a:r>
              <a:rPr lang="en-US" sz="4800" dirty="0"/>
              <a:t> </a:t>
            </a:r>
            <a:r>
              <a:rPr lang="en-US" sz="4800" b="1" u="sng" dirty="0"/>
              <a:t>capsid.</a:t>
            </a:r>
            <a:r>
              <a:rPr lang="en-US" sz="4800" dirty="0"/>
              <a:t> </a:t>
            </a:r>
            <a:br>
              <a:rPr lang="en-US" sz="3200" dirty="0"/>
            </a:br>
            <a:r>
              <a:rPr lang="en-US" sz="3200" dirty="0"/>
              <a:t>​   </a:t>
            </a:r>
          </a:p>
          <a:p>
            <a:pPr marL="0" indent="0">
              <a:buNone/>
            </a:pPr>
            <a:endParaRPr lang="en-US" sz="3200" dirty="0"/>
          </a:p>
        </p:txBody>
      </p:sp>
      <p:pic>
        <p:nvPicPr>
          <p:cNvPr id="5" name="Picture 4">
            <a:extLst>
              <a:ext uri="{FF2B5EF4-FFF2-40B4-BE49-F238E27FC236}">
                <a16:creationId xmlns:a16="http://schemas.microsoft.com/office/drawing/2014/main" id="{FF702A11-6C54-48A2-A677-19AAD1EEACE9}"/>
              </a:ext>
            </a:extLst>
          </p:cNvPr>
          <p:cNvPicPr>
            <a:picLocks noChangeAspect="1"/>
          </p:cNvPicPr>
          <p:nvPr/>
        </p:nvPicPr>
        <p:blipFill rotWithShape="1">
          <a:blip r:embed="rId2">
            <a:extLst>
              <a:ext uri="{28A0092B-C50C-407E-A947-70E740481C1C}">
                <a14:useLocalDpi xmlns:a14="http://schemas.microsoft.com/office/drawing/2010/main" val="0"/>
              </a:ext>
            </a:extLst>
          </a:blip>
          <a:srcRect l="1013" r="1072" b="3"/>
          <a:stretch/>
        </p:blipFill>
        <p:spPr>
          <a:xfrm>
            <a:off x="5749261" y="952500"/>
            <a:ext cx="4729405" cy="4829963"/>
          </a:xfrm>
          <a:prstGeom prst="rect">
            <a:avLst/>
          </a:prstGeom>
        </p:spPr>
      </p:pic>
    </p:spTree>
    <p:extLst>
      <p:ext uri="{BB962C8B-B14F-4D97-AF65-F5344CB8AC3E}">
        <p14:creationId xmlns:p14="http://schemas.microsoft.com/office/powerpoint/2010/main" val="2398243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31455FFB-1F19-4817-86AD-2E88FC0200C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2941"/>
          <a:stretch/>
        </p:blipFill>
        <p:spPr>
          <a:xfrm>
            <a:off x="286694" y="446944"/>
            <a:ext cx="7038975" cy="5730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5D23D54A-0E9D-49AE-8559-0135845AE81E}"/>
              </a:ext>
            </a:extLst>
          </p:cNvPr>
          <p:cNvSpPr>
            <a:spLocks noGrp="1"/>
          </p:cNvSpPr>
          <p:nvPr>
            <p:ph type="title"/>
          </p:nvPr>
        </p:nvSpPr>
        <p:spPr>
          <a:xfrm>
            <a:off x="6898741" y="365125"/>
            <a:ext cx="5006565" cy="1325563"/>
          </a:xfrm>
        </p:spPr>
        <p:txBody>
          <a:bodyPr>
            <a:normAutofit fontScale="90000"/>
          </a:bodyPr>
          <a:lstStyle/>
          <a:p>
            <a:r>
              <a:rPr lang="en-US" b="1" u="sng" dirty="0"/>
              <a:t>CAPSOMERES</a:t>
            </a:r>
            <a:br>
              <a:rPr lang="en-US" dirty="0"/>
            </a:br>
            <a:endParaRPr lang="en-US" dirty="0"/>
          </a:p>
        </p:txBody>
      </p:sp>
      <p:sp>
        <p:nvSpPr>
          <p:cNvPr id="3" name="Content Placeholder 2">
            <a:extLst>
              <a:ext uri="{FF2B5EF4-FFF2-40B4-BE49-F238E27FC236}">
                <a16:creationId xmlns:a16="http://schemas.microsoft.com/office/drawing/2014/main" id="{785715DA-C86A-4A2F-B7FD-72AFB64A6DCB}"/>
              </a:ext>
            </a:extLst>
          </p:cNvPr>
          <p:cNvSpPr>
            <a:spLocks noGrp="1"/>
          </p:cNvSpPr>
          <p:nvPr>
            <p:ph idx="1"/>
          </p:nvPr>
        </p:nvSpPr>
        <p:spPr>
          <a:xfrm>
            <a:off x="7106970" y="1825625"/>
            <a:ext cx="4246830" cy="4351338"/>
          </a:xfrm>
        </p:spPr>
        <p:txBody>
          <a:bodyPr>
            <a:normAutofit fontScale="92500" lnSpcReduction="10000"/>
          </a:bodyPr>
          <a:lstStyle/>
          <a:p>
            <a:r>
              <a:rPr lang="en-US" dirty="0"/>
              <a:t>The capsid is made up of proteins called </a:t>
            </a:r>
            <a:r>
              <a:rPr lang="en-US" b="1" u="sng" dirty="0"/>
              <a:t>capsomeres.</a:t>
            </a:r>
            <a:r>
              <a:rPr lang="en-US" dirty="0"/>
              <a:t> </a:t>
            </a:r>
          </a:p>
          <a:p>
            <a:r>
              <a:rPr lang="en-US" dirty="0"/>
              <a:t>The capsomere is a subunit of the capsid, an outer covering of protein that protects the genetic material of a virus. </a:t>
            </a:r>
          </a:p>
          <a:p>
            <a:r>
              <a:rPr lang="en-US" dirty="0"/>
              <a:t>Capsomeres self-assemble to form the capsid.</a:t>
            </a:r>
          </a:p>
          <a:p>
            <a:pPr marL="0" indent="0">
              <a:buNone/>
            </a:pPr>
            <a:endParaRPr lang="en-US" dirty="0"/>
          </a:p>
        </p:txBody>
      </p:sp>
    </p:spTree>
    <p:extLst>
      <p:ext uri="{BB962C8B-B14F-4D97-AF65-F5344CB8AC3E}">
        <p14:creationId xmlns:p14="http://schemas.microsoft.com/office/powerpoint/2010/main" val="51151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 wearing a blue shirt&#10;&#10;Description generated with high confidence">
            <a:extLst>
              <a:ext uri="{FF2B5EF4-FFF2-40B4-BE49-F238E27FC236}">
                <a16:creationId xmlns:a16="http://schemas.microsoft.com/office/drawing/2014/main" id="{0CDF88B2-07CF-49AA-87AC-4511348D5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4" y="176269"/>
            <a:ext cx="12146586" cy="6543441"/>
          </a:xfrm>
          <a:prstGeom prst="rect">
            <a:avLst/>
          </a:prstGeom>
          <a:ln w="76200">
            <a:solidFill>
              <a:srgbClr val="00B0F0"/>
            </a:solidFill>
          </a:ln>
        </p:spPr>
      </p:pic>
      <p:sp>
        <p:nvSpPr>
          <p:cNvPr id="2" name="Title 1">
            <a:extLst>
              <a:ext uri="{FF2B5EF4-FFF2-40B4-BE49-F238E27FC236}">
                <a16:creationId xmlns:a16="http://schemas.microsoft.com/office/drawing/2014/main" id="{7AB6015B-2B7A-47FC-9757-3A3A5CAED85D}"/>
              </a:ext>
            </a:extLst>
          </p:cNvPr>
          <p:cNvSpPr>
            <a:spLocks noGrp="1"/>
          </p:cNvSpPr>
          <p:nvPr>
            <p:ph type="title"/>
          </p:nvPr>
        </p:nvSpPr>
        <p:spPr>
          <a:xfrm>
            <a:off x="838200" y="1156771"/>
            <a:ext cx="10515600" cy="3294043"/>
          </a:xfrm>
        </p:spPr>
        <p:txBody>
          <a:bodyPr>
            <a:prstTxWarp prst="textArchUp">
              <a:avLst/>
            </a:prstTxWarp>
            <a:normAutofit/>
          </a:bodyPr>
          <a:lstStyle/>
          <a:p>
            <a:pPr algn="ctr"/>
            <a:r>
              <a:rPr lang="en-US" sz="21500" spc="600" dirty="0">
                <a:ln w="0"/>
                <a:solidFill>
                  <a:srgbClr val="C27AD8"/>
                </a:solidFill>
                <a:effectLst>
                  <a:reflection blurRad="6350" stA="53000" endA="300" endPos="35500" dir="5400000" sy="-90000" algn="bl" rotWithShape="0"/>
                </a:effectLst>
                <a:latin typeface="Ravie" panose="04040805050809020602" pitchFamily="82" charset="0"/>
              </a:rPr>
              <a:t>Microbial Genetics</a:t>
            </a:r>
          </a:p>
        </p:txBody>
      </p:sp>
      <p:pic>
        <p:nvPicPr>
          <p:cNvPr id="5" name="Content Placeholder 4" descr="A picture containing clipart&#10;&#10;Description generated with high confidence">
            <a:extLst>
              <a:ext uri="{FF2B5EF4-FFF2-40B4-BE49-F238E27FC236}">
                <a16:creationId xmlns:a16="http://schemas.microsoft.com/office/drawing/2014/main" id="{2F404CE4-DCE2-4FD5-9585-696447D28582}"/>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7556" b="70222" l="7000" r="91000">
                        <a14:foregroundMark x1="7333" y1="43556" x2="12667" y2="44000"/>
                        <a14:foregroundMark x1="18000" y1="28444" x2="27000" y2="40000"/>
                        <a14:foregroundMark x1="27000" y1="40000" x2="27333" y2="41333"/>
                        <a14:foregroundMark x1="20000" y1="31556" x2="19667" y2="45333"/>
                        <a14:foregroundMark x1="19667" y1="45333" x2="25000" y2="46667"/>
                        <a14:foregroundMark x1="18667" y1="33333" x2="13333" y2="42667"/>
                        <a14:foregroundMark x1="31000" y1="31111" x2="46667" y2="37778"/>
                        <a14:foregroundMark x1="39000" y1="28000" x2="48667" y2="34667"/>
                        <a14:foregroundMark x1="48667" y1="34667" x2="49000" y2="35111"/>
                        <a14:foregroundMark x1="39000" y1="24000" x2="41333" y2="32000"/>
                        <a14:foregroundMark x1="50000" y1="32889" x2="70667" y2="35111"/>
                        <a14:foregroundMark x1="66000" y1="24889" x2="77333" y2="33333"/>
                        <a14:foregroundMark x1="77333" y1="33333" x2="78667" y2="35111"/>
                        <a14:foregroundMark x1="69000" y1="24000" x2="61667" y2="28889"/>
                        <a14:foregroundMark x1="57333" y1="24444" x2="67000" y2="33333"/>
                        <a14:foregroundMark x1="67000" y1="33333" x2="67333" y2="33333"/>
                        <a14:foregroundMark x1="75667" y1="20444" x2="84667" y2="24000"/>
                        <a14:foregroundMark x1="91000" y1="37778" x2="77333" y2="37333"/>
                        <a14:foregroundMark x1="82667" y1="31111" x2="85000" y2="38222"/>
                        <a14:foregroundMark x1="82667" y1="42222" x2="81667" y2="49778"/>
                        <a14:foregroundMark x1="73000" y1="50667" x2="62667" y2="58222"/>
                        <a14:foregroundMark x1="36333" y1="41333" x2="45333" y2="45333"/>
                        <a14:foregroundMark x1="71000" y1="12000" x2="71000" y2="12000"/>
                        <a14:foregroundMark x1="69667" y1="12444" x2="69667" y2="12444"/>
                        <a14:foregroundMark x1="31333" y1="13778" x2="31333" y2="13778"/>
                        <a14:foregroundMark x1="28333" y1="13778" x2="28333" y2="13778"/>
                        <a14:foregroundMark x1="28000" y1="13778" x2="28000" y2="13778"/>
                        <a14:foregroundMark x1="27333" y1="70222" x2="27333" y2="70222"/>
                        <a14:foregroundMark x1="66333" y1="66667" x2="66333" y2="66667"/>
                      </a14:backgroundRemoval>
                    </a14:imgEffect>
                  </a14:imgLayer>
                </a14:imgProps>
              </a:ext>
              <a:ext uri="{28A0092B-C50C-407E-A947-70E740481C1C}">
                <a14:useLocalDpi xmlns:a14="http://schemas.microsoft.com/office/drawing/2010/main" val="0"/>
              </a:ext>
            </a:extLst>
          </a:blip>
          <a:srcRect b="21790"/>
          <a:stretch/>
        </p:blipFill>
        <p:spPr>
          <a:xfrm>
            <a:off x="2470998" y="1586429"/>
            <a:ext cx="7458490" cy="4374959"/>
          </a:xfrm>
        </p:spPr>
      </p:pic>
      <p:sp>
        <p:nvSpPr>
          <p:cNvPr id="3" name="Rectangle 2">
            <a:extLst>
              <a:ext uri="{FF2B5EF4-FFF2-40B4-BE49-F238E27FC236}">
                <a16:creationId xmlns:a16="http://schemas.microsoft.com/office/drawing/2014/main" id="{51D387C4-4F7D-4A61-96B4-B9857ABDBDE8}"/>
              </a:ext>
            </a:extLst>
          </p:cNvPr>
          <p:cNvSpPr/>
          <p:nvPr/>
        </p:nvSpPr>
        <p:spPr>
          <a:xfrm>
            <a:off x="581840" y="5440262"/>
            <a:ext cx="11028319" cy="1323439"/>
          </a:xfrm>
          <a:prstGeom prst="rect">
            <a:avLst/>
          </a:prstGeom>
          <a:noFill/>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All Living Organisms Have DNA. This DNA has many of the same basic features in all organisms.</a:t>
            </a:r>
          </a:p>
        </p:txBody>
      </p:sp>
    </p:spTree>
    <p:extLst>
      <p:ext uri="{BB962C8B-B14F-4D97-AF65-F5344CB8AC3E}">
        <p14:creationId xmlns:p14="http://schemas.microsoft.com/office/powerpoint/2010/main" val="3817786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73" name="Freeform: Shape 72">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2050" name="Picture 2" descr="Picture">
            <a:extLst>
              <a:ext uri="{FF2B5EF4-FFF2-40B4-BE49-F238E27FC236}">
                <a16:creationId xmlns:a16="http://schemas.microsoft.com/office/drawing/2014/main" id="{1487B078-D31F-4B3B-9CE6-57095969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 y="484632"/>
            <a:ext cx="4700977" cy="5733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276521-46CD-4683-B24D-7143E0B7D38F}"/>
              </a:ext>
            </a:extLst>
          </p:cNvPr>
          <p:cNvSpPr>
            <a:spLocks noGrp="1"/>
          </p:cNvSpPr>
          <p:nvPr>
            <p:ph type="title"/>
          </p:nvPr>
        </p:nvSpPr>
        <p:spPr>
          <a:xfrm>
            <a:off x="6391903" y="429440"/>
            <a:ext cx="5613355" cy="1344975"/>
          </a:xfrm>
        </p:spPr>
        <p:txBody>
          <a:bodyPr>
            <a:normAutofit fontScale="90000"/>
          </a:bodyPr>
          <a:lstStyle/>
          <a:p>
            <a:pPr algn="ctr"/>
            <a:r>
              <a:rPr lang="en-US" sz="4000" dirty="0">
                <a:solidFill>
                  <a:schemeClr val="bg1"/>
                </a:solidFill>
                <a:latin typeface="Ravie" panose="04040805050809020602" pitchFamily="82" charset="0"/>
              </a:rPr>
              <a:t>Base-Pairing and Hydrogen Bonding in DNA</a:t>
            </a:r>
          </a:p>
        </p:txBody>
      </p:sp>
      <p:sp>
        <p:nvSpPr>
          <p:cNvPr id="3" name="Content Placeholder 2">
            <a:extLst>
              <a:ext uri="{FF2B5EF4-FFF2-40B4-BE49-F238E27FC236}">
                <a16:creationId xmlns:a16="http://schemas.microsoft.com/office/drawing/2014/main" id="{53FB8F52-EDA0-45D8-BB80-10CB80F19354}"/>
              </a:ext>
            </a:extLst>
          </p:cNvPr>
          <p:cNvSpPr>
            <a:spLocks noGrp="1"/>
          </p:cNvSpPr>
          <p:nvPr>
            <p:ph idx="1"/>
          </p:nvPr>
        </p:nvSpPr>
        <p:spPr>
          <a:xfrm>
            <a:off x="6580835" y="2338856"/>
            <a:ext cx="5235490" cy="3000744"/>
          </a:xfrm>
        </p:spPr>
        <p:txBody>
          <a:bodyPr>
            <a:normAutofit/>
          </a:bodyPr>
          <a:lstStyle/>
          <a:p>
            <a:r>
              <a:rPr lang="en-US" dirty="0">
                <a:solidFill>
                  <a:schemeClr val="bg1"/>
                </a:solidFill>
                <a:latin typeface="Abadi" panose="020B0604020104020204" pitchFamily="34" charset="0"/>
              </a:rPr>
              <a:t> In a molecule of DNA, the 2 DNA strands are connected to each through hydrogen bonds.</a:t>
            </a:r>
          </a:p>
          <a:p>
            <a:r>
              <a:rPr lang="en-US" dirty="0">
                <a:solidFill>
                  <a:schemeClr val="bg1"/>
                </a:solidFill>
                <a:latin typeface="Abadi" panose="020B0604020104020204" pitchFamily="34" charset="0"/>
              </a:rPr>
              <a:t>These hydrogen bonds occur between nitrogenous bases that exist on opposing strands.</a:t>
            </a:r>
          </a:p>
        </p:txBody>
      </p:sp>
      <p:sp>
        <p:nvSpPr>
          <p:cNvPr id="8" name="Rectangle 7">
            <a:extLst>
              <a:ext uri="{FF2B5EF4-FFF2-40B4-BE49-F238E27FC236}">
                <a16:creationId xmlns:a16="http://schemas.microsoft.com/office/drawing/2014/main" id="{26B3707D-FEF8-469C-93FB-73DEA6FAE5CA}"/>
              </a:ext>
            </a:extLst>
          </p:cNvPr>
          <p:cNvSpPr/>
          <p:nvPr/>
        </p:nvSpPr>
        <p:spPr>
          <a:xfrm>
            <a:off x="2175361" y="1431633"/>
            <a:ext cx="800219"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Base</a:t>
            </a:r>
          </a:p>
        </p:txBody>
      </p:sp>
      <p:sp>
        <p:nvSpPr>
          <p:cNvPr id="9" name="Rectangle 8">
            <a:extLst>
              <a:ext uri="{FF2B5EF4-FFF2-40B4-BE49-F238E27FC236}">
                <a16:creationId xmlns:a16="http://schemas.microsoft.com/office/drawing/2014/main" id="{D98337A2-040C-4181-8736-C0022278D510}"/>
              </a:ext>
            </a:extLst>
          </p:cNvPr>
          <p:cNvSpPr/>
          <p:nvPr/>
        </p:nvSpPr>
        <p:spPr>
          <a:xfrm>
            <a:off x="2244674" y="3651487"/>
            <a:ext cx="800219"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Base</a:t>
            </a:r>
          </a:p>
        </p:txBody>
      </p:sp>
      <p:sp>
        <p:nvSpPr>
          <p:cNvPr id="10" name="Rectangle 9">
            <a:extLst>
              <a:ext uri="{FF2B5EF4-FFF2-40B4-BE49-F238E27FC236}">
                <a16:creationId xmlns:a16="http://schemas.microsoft.com/office/drawing/2014/main" id="{8B651DED-F6CB-4639-99A1-986B280C46B5}"/>
              </a:ext>
            </a:extLst>
          </p:cNvPr>
          <p:cNvSpPr/>
          <p:nvPr/>
        </p:nvSpPr>
        <p:spPr>
          <a:xfrm>
            <a:off x="3181480" y="1431632"/>
            <a:ext cx="800219"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Base</a:t>
            </a:r>
          </a:p>
        </p:txBody>
      </p:sp>
      <p:sp>
        <p:nvSpPr>
          <p:cNvPr id="12" name="Rectangle 11">
            <a:extLst>
              <a:ext uri="{FF2B5EF4-FFF2-40B4-BE49-F238E27FC236}">
                <a16:creationId xmlns:a16="http://schemas.microsoft.com/office/drawing/2014/main" id="{D9C1F093-C8AB-47BB-989A-E4091E59E806}"/>
              </a:ext>
            </a:extLst>
          </p:cNvPr>
          <p:cNvSpPr/>
          <p:nvPr/>
        </p:nvSpPr>
        <p:spPr>
          <a:xfrm>
            <a:off x="3286235" y="3663718"/>
            <a:ext cx="800219"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Base</a:t>
            </a:r>
          </a:p>
        </p:txBody>
      </p:sp>
      <p:sp>
        <p:nvSpPr>
          <p:cNvPr id="16" name="Rectangle 15">
            <a:extLst>
              <a:ext uri="{FF2B5EF4-FFF2-40B4-BE49-F238E27FC236}">
                <a16:creationId xmlns:a16="http://schemas.microsoft.com/office/drawing/2014/main" id="{56AFD315-48C5-4EDC-BA06-CEE6B6DA9A39}"/>
              </a:ext>
            </a:extLst>
          </p:cNvPr>
          <p:cNvSpPr/>
          <p:nvPr/>
        </p:nvSpPr>
        <p:spPr>
          <a:xfrm rot="16200000">
            <a:off x="-1432436" y="1845775"/>
            <a:ext cx="6159611" cy="2862322"/>
          </a:xfrm>
          <a:prstGeom prst="rect">
            <a:avLst/>
          </a:prstGeom>
          <a:solidFill>
            <a:schemeClr val="accent1">
              <a:lumMod val="60000"/>
              <a:lumOff val="40000"/>
              <a:alpha val="53000"/>
            </a:schemeClr>
          </a:solidFill>
          <a:ln>
            <a:solidFill>
              <a:srgbClr val="C00000"/>
            </a:solidFill>
          </a:ln>
        </p:spPr>
        <p:txBody>
          <a:bodyPr wrap="square" lIns="91440" tIns="45720" rIns="91440" bIns="45720">
            <a:spAutoFit/>
          </a:bodyPr>
          <a:lstStyle/>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 </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DNA Strand #1</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p:txBody>
      </p:sp>
      <p:sp>
        <p:nvSpPr>
          <p:cNvPr id="17" name="Rectangle 16">
            <a:extLst>
              <a:ext uri="{FF2B5EF4-FFF2-40B4-BE49-F238E27FC236}">
                <a16:creationId xmlns:a16="http://schemas.microsoft.com/office/drawing/2014/main" id="{B515F6A8-419A-4935-B169-C7C2B82BAF7C}"/>
              </a:ext>
            </a:extLst>
          </p:cNvPr>
          <p:cNvSpPr/>
          <p:nvPr/>
        </p:nvSpPr>
        <p:spPr>
          <a:xfrm rot="5400000">
            <a:off x="1467675" y="1845774"/>
            <a:ext cx="6159611" cy="2862322"/>
          </a:xfrm>
          <a:prstGeom prst="rect">
            <a:avLst/>
          </a:prstGeom>
          <a:solidFill>
            <a:schemeClr val="accent1">
              <a:lumMod val="60000"/>
              <a:lumOff val="40000"/>
              <a:alpha val="53000"/>
            </a:schemeClr>
          </a:solidFill>
          <a:ln>
            <a:solidFill>
              <a:srgbClr val="C00000"/>
            </a:solidFill>
          </a:ln>
        </p:spPr>
        <p:txBody>
          <a:bodyPr wrap="square" lIns="91440" tIns="45720" rIns="91440" bIns="45720">
            <a:spAutoFit/>
          </a:bodyPr>
          <a:lstStyle/>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 </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r>
              <a:rPr lang="en-US" sz="3600" b="1" dirty="0">
                <a:ln w="13462">
                  <a:solidFill>
                    <a:srgbClr val="C00000"/>
                  </a:solidFill>
                  <a:prstDash val="solid"/>
                </a:ln>
                <a:solidFill>
                  <a:srgbClr val="FF0066"/>
                </a:solidFill>
                <a:effectLst>
                  <a:outerShdw dist="38100" dir="2700000" algn="bl" rotWithShape="0">
                    <a:schemeClr val="accent5"/>
                  </a:outerShdw>
                </a:effectLst>
              </a:rPr>
              <a:t>DNA Strand #2</a:t>
            </a: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a:p>
            <a:pPr algn="ctr"/>
            <a:endParaRPr lang="en-US" sz="3600" b="1" dirty="0">
              <a:ln w="13462">
                <a:solidFill>
                  <a:srgbClr val="C00000"/>
                </a:solidFill>
                <a:prstDash val="solid"/>
              </a:ln>
              <a:solidFill>
                <a:srgbClr val="FF0066"/>
              </a:solidFill>
              <a:effectLst>
                <a:outerShdw dist="38100" dir="2700000" algn="bl" rotWithShape="0">
                  <a:schemeClr val="accent5"/>
                </a:outerShdw>
              </a:effectLst>
            </a:endParaRPr>
          </a:p>
        </p:txBody>
      </p:sp>
      <p:pic>
        <p:nvPicPr>
          <p:cNvPr id="5" name="Graphic 4" descr="Heart">
            <a:extLst>
              <a:ext uri="{FF2B5EF4-FFF2-40B4-BE49-F238E27FC236}">
                <a16:creationId xmlns:a16="http://schemas.microsoft.com/office/drawing/2014/main" id="{CBBA5A0A-ABB4-44FC-8F54-E5C3F189DA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8202" y="2025165"/>
            <a:ext cx="914400" cy="914400"/>
          </a:xfrm>
          <a:prstGeom prst="rect">
            <a:avLst/>
          </a:prstGeom>
        </p:spPr>
      </p:pic>
      <p:pic>
        <p:nvPicPr>
          <p:cNvPr id="19" name="Graphic 18" descr="Heart">
            <a:extLst>
              <a:ext uri="{FF2B5EF4-FFF2-40B4-BE49-F238E27FC236}">
                <a16:creationId xmlns:a16="http://schemas.microsoft.com/office/drawing/2014/main" id="{1EC101C9-DF1C-49FB-90AA-AF518DD1CB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3138" y="4251135"/>
            <a:ext cx="914400" cy="914400"/>
          </a:xfrm>
          <a:prstGeom prst="rect">
            <a:avLst/>
          </a:prstGeom>
        </p:spPr>
      </p:pic>
    </p:spTree>
    <p:extLst>
      <p:ext uri="{BB962C8B-B14F-4D97-AF65-F5344CB8AC3E}">
        <p14:creationId xmlns:p14="http://schemas.microsoft.com/office/powerpoint/2010/main" val="1712639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20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3000"/>
                            </p:stCondLst>
                            <p:childTnLst>
                              <p:par>
                                <p:cTn id="19" presetID="3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4000"/>
                            </p:stCondLst>
                            <p:childTnLst>
                              <p:par>
                                <p:cTn id="26" presetID="3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par>
                          <p:cTn id="32" fill="hold">
                            <p:stCondLst>
                              <p:cond delay="5000"/>
                            </p:stCondLst>
                            <p:childTnLst>
                              <p:par>
                                <p:cTn id="33" presetID="15" presetClass="entr" presetSubtype="0" fill="hold" grpId="0" nodeType="afterEffect">
                                  <p:stCondLst>
                                    <p:cond delay="50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6500"/>
                            </p:stCondLst>
                            <p:childTnLst>
                              <p:par>
                                <p:cTn id="40" presetID="15"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 calcmode="lin" valueType="num">
                                      <p:cBhvr>
                                        <p:cTn id="44"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6" grpId="0" animBg="1"/>
      <p:bldP spid="17"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0D72-DEC3-4A0A-B1E1-E17E65A511DC}"/>
              </a:ext>
            </a:extLst>
          </p:cNvPr>
          <p:cNvSpPr>
            <a:spLocks noGrp="1"/>
          </p:cNvSpPr>
          <p:nvPr>
            <p:ph type="title"/>
          </p:nvPr>
        </p:nvSpPr>
        <p:spPr>
          <a:xfrm>
            <a:off x="648929" y="629266"/>
            <a:ext cx="5127031" cy="1676603"/>
          </a:xfrm>
        </p:spPr>
        <p:txBody>
          <a:bodyPr>
            <a:normAutofit/>
          </a:bodyPr>
          <a:lstStyle/>
          <a:p>
            <a:r>
              <a:rPr lang="en-US" dirty="0"/>
              <a:t>VIRIONS</a:t>
            </a:r>
          </a:p>
        </p:txBody>
      </p:sp>
      <p:sp>
        <p:nvSpPr>
          <p:cNvPr id="3" name="Content Placeholder 2">
            <a:extLst>
              <a:ext uri="{FF2B5EF4-FFF2-40B4-BE49-F238E27FC236}">
                <a16:creationId xmlns:a16="http://schemas.microsoft.com/office/drawing/2014/main" id="{EBBAB4BC-886E-41F4-ACCA-57F016520296}"/>
              </a:ext>
            </a:extLst>
          </p:cNvPr>
          <p:cNvSpPr>
            <a:spLocks noGrp="1"/>
          </p:cNvSpPr>
          <p:nvPr>
            <p:ph idx="1"/>
          </p:nvPr>
        </p:nvSpPr>
        <p:spPr>
          <a:xfrm>
            <a:off x="648930" y="2438400"/>
            <a:ext cx="5127029" cy="3785419"/>
          </a:xfrm>
        </p:spPr>
        <p:txBody>
          <a:bodyPr>
            <a:normAutofit/>
          </a:bodyPr>
          <a:lstStyle/>
          <a:p>
            <a:r>
              <a:rPr lang="en-US" dirty="0"/>
              <a:t>When a single virus is in its complete INFECTIOUS FORM, outside of a host cell, it is known as a VIRION.</a:t>
            </a:r>
          </a:p>
          <a:p>
            <a:endParaRPr lang="en-US" dirty="0"/>
          </a:p>
        </p:txBody>
      </p:sp>
      <p:pic>
        <p:nvPicPr>
          <p:cNvPr id="5" name="Picture 4" descr="A close up of an animal&#10;&#10;Description generated with high confidence">
            <a:extLst>
              <a:ext uri="{FF2B5EF4-FFF2-40B4-BE49-F238E27FC236}">
                <a16:creationId xmlns:a16="http://schemas.microsoft.com/office/drawing/2014/main" id="{9268DE82-DA84-48C2-B127-0181DB32E862}"/>
              </a:ext>
            </a:extLst>
          </p:cNvPr>
          <p:cNvPicPr>
            <a:picLocks noChangeAspect="1"/>
          </p:cNvPicPr>
          <p:nvPr/>
        </p:nvPicPr>
        <p:blipFill rotWithShape="1">
          <a:blip r:embed="rId2">
            <a:extLst>
              <a:ext uri="{28A0092B-C50C-407E-A947-70E740481C1C}">
                <a14:useLocalDpi xmlns:a14="http://schemas.microsoft.com/office/drawing/2010/main" val="0"/>
              </a:ext>
            </a:extLst>
          </a:blip>
          <a:srcRect t="4581" r="2" b="2"/>
          <a:stretch/>
        </p:blipFill>
        <p:spPr>
          <a:xfrm>
            <a:off x="6090613" y="640082"/>
            <a:ext cx="5461724" cy="5577837"/>
          </a:xfrm>
          <a:prstGeom prst="rect">
            <a:avLst/>
          </a:prstGeom>
          <a:effectLst/>
        </p:spPr>
      </p:pic>
    </p:spTree>
    <p:extLst>
      <p:ext uri="{BB962C8B-B14F-4D97-AF65-F5344CB8AC3E}">
        <p14:creationId xmlns:p14="http://schemas.microsoft.com/office/powerpoint/2010/main" val="12141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34A-F1C6-4BBB-820E-29D8DEFC8765}"/>
              </a:ext>
            </a:extLst>
          </p:cNvPr>
          <p:cNvSpPr>
            <a:spLocks noGrp="1"/>
          </p:cNvSpPr>
          <p:nvPr>
            <p:ph type="title"/>
          </p:nvPr>
        </p:nvSpPr>
        <p:spPr>
          <a:xfrm>
            <a:off x="471647" y="354564"/>
            <a:ext cx="3651467" cy="1676603"/>
          </a:xfrm>
        </p:spPr>
        <p:txBody>
          <a:bodyPr>
            <a:normAutofit/>
          </a:bodyPr>
          <a:lstStyle/>
          <a:p>
            <a:r>
              <a:rPr lang="en-US" b="1" dirty="0">
                <a:effectLst>
                  <a:outerShdw blurRad="38100" dist="38100" dir="2700000" algn="tl">
                    <a:srgbClr val="000000">
                      <a:alpha val="43137"/>
                    </a:srgbClr>
                  </a:outerShdw>
                </a:effectLst>
              </a:rPr>
              <a:t> Capsids </a:t>
            </a:r>
          </a:p>
        </p:txBody>
      </p:sp>
      <p:sp>
        <p:nvSpPr>
          <p:cNvPr id="3" name="Content Placeholder 2">
            <a:extLst>
              <a:ext uri="{FF2B5EF4-FFF2-40B4-BE49-F238E27FC236}">
                <a16:creationId xmlns:a16="http://schemas.microsoft.com/office/drawing/2014/main" id="{888BB229-E1D9-44E6-9706-70EB1A9E5831}"/>
              </a:ext>
            </a:extLst>
          </p:cNvPr>
          <p:cNvSpPr>
            <a:spLocks noGrp="1"/>
          </p:cNvSpPr>
          <p:nvPr>
            <p:ph idx="1"/>
          </p:nvPr>
        </p:nvSpPr>
        <p:spPr>
          <a:xfrm>
            <a:off x="363705" y="1649835"/>
            <a:ext cx="2882834" cy="3785419"/>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1800" dirty="0">
                <a:solidFill>
                  <a:schemeClr val="tx1"/>
                </a:solidFill>
                <a:latin typeface="Adorn Roman" panose="02000503000000020003" pitchFamily="50" charset="0"/>
              </a:rPr>
              <a:t>All viruses have capsids</a:t>
            </a:r>
          </a:p>
          <a:p>
            <a:r>
              <a:rPr lang="en-US" sz="1800" dirty="0">
                <a:solidFill>
                  <a:schemeClr val="tx1"/>
                </a:solidFill>
                <a:latin typeface="Adorn Roman" panose="02000503000000020003" pitchFamily="50" charset="0"/>
              </a:rPr>
              <a:t> Capsids are protein coats that enclose and protect their nucleic acid.</a:t>
            </a:r>
          </a:p>
          <a:p>
            <a:r>
              <a:rPr lang="en-US" sz="1800" dirty="0">
                <a:solidFill>
                  <a:schemeClr val="tx1"/>
                </a:solidFill>
                <a:latin typeface="Adorn Roman" panose="02000503000000020003" pitchFamily="50" charset="0"/>
              </a:rPr>
              <a:t>Each capsid is constructed from identical subunits called capsomeres made of protein.</a:t>
            </a:r>
          </a:p>
          <a:p>
            <a:r>
              <a:rPr lang="en-US" sz="1800" dirty="0">
                <a:solidFill>
                  <a:schemeClr val="tx1"/>
                </a:solidFill>
                <a:latin typeface="Adorn Roman" panose="02000503000000020003" pitchFamily="50" charset="0"/>
              </a:rPr>
              <a:t>The capsid together with the nucleic acid are nucleocapsid.</a:t>
            </a:r>
          </a:p>
          <a:p>
            <a:pPr marL="0" indent="0">
              <a:buNone/>
            </a:pPr>
            <a:endParaRPr lang="en-US" sz="1800" dirty="0">
              <a:solidFill>
                <a:schemeClr val="tx1"/>
              </a:solidFill>
              <a:latin typeface="Adorn Roman" panose="02000503000000020003" pitchFamily="50" charset="0"/>
            </a:endParaRPr>
          </a:p>
        </p:txBody>
      </p:sp>
      <p:pic>
        <p:nvPicPr>
          <p:cNvPr id="4" name="Picture 54">
            <a:extLst>
              <a:ext uri="{FF2B5EF4-FFF2-40B4-BE49-F238E27FC236}">
                <a16:creationId xmlns:a16="http://schemas.microsoft.com/office/drawing/2014/main" id="{5392895B-C98A-4A53-AECF-EDDB31FD29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88164" y="1019417"/>
            <a:ext cx="8406882" cy="538833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26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AF499190-2A25-495D-9B7F-19D51F9626D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Capsids</a:t>
            </a:r>
          </a:p>
        </p:txBody>
      </p:sp>
      <p:sp>
        <p:nvSpPr>
          <p:cNvPr id="3" name="Content Placeholder 2">
            <a:extLst>
              <a:ext uri="{FF2B5EF4-FFF2-40B4-BE49-F238E27FC236}">
                <a16:creationId xmlns:a16="http://schemas.microsoft.com/office/drawing/2014/main" id="{B398EE33-D1DA-4DFD-8A21-2692B9D2BB3A}"/>
              </a:ext>
            </a:extLst>
          </p:cNvPr>
          <p:cNvSpPr>
            <a:spLocks noGrp="1"/>
          </p:cNvSpPr>
          <p:nvPr>
            <p:ph idx="1"/>
          </p:nvPr>
        </p:nvSpPr>
        <p:spPr>
          <a:xfrm>
            <a:off x="643468" y="2638044"/>
            <a:ext cx="3363974" cy="3415622"/>
          </a:xfrm>
        </p:spPr>
        <p:txBody>
          <a:bodyPr>
            <a:normAutofit/>
          </a:bodyPr>
          <a:lstStyle/>
          <a:p>
            <a:r>
              <a:rPr lang="en-US" sz="1700">
                <a:solidFill>
                  <a:schemeClr val="bg1"/>
                </a:solidFill>
              </a:rPr>
              <a:t>Capsids are composed of a protein shell built from capsomere proteins.</a:t>
            </a:r>
          </a:p>
          <a:p>
            <a:r>
              <a:rPr lang="en-US" sz="1700">
                <a:solidFill>
                  <a:schemeClr val="bg1"/>
                </a:solidFill>
              </a:rPr>
              <a:t>Capsid- Protein coat that encapsulates the viral genome. </a:t>
            </a:r>
          </a:p>
          <a:p>
            <a:r>
              <a:rPr lang="en-US" sz="1700">
                <a:solidFill>
                  <a:schemeClr val="bg1"/>
                </a:solidFill>
              </a:rPr>
              <a:t>Nucleocapsid-Capsid with genome inside (plus anything else that may be inside like enzymes and other viral proteins for some viruses). </a:t>
            </a:r>
          </a:p>
          <a:p>
            <a:endParaRPr lang="en-US" sz="1700">
              <a:solidFill>
                <a:schemeClr val="bg1"/>
              </a:solidFill>
            </a:endParaRPr>
          </a:p>
        </p:txBody>
      </p:sp>
      <p:pic>
        <p:nvPicPr>
          <p:cNvPr id="4" name="Picture 54" descr="Picture">
            <a:extLst>
              <a:ext uri="{FF2B5EF4-FFF2-40B4-BE49-F238E27FC236}">
                <a16:creationId xmlns:a16="http://schemas.microsoft.com/office/drawing/2014/main" id="{F58218A6-F800-482B-9B2F-EF977A3F70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 t="1155" r="-1019" b="1"/>
          <a:stretch/>
        </p:blipFill>
        <p:spPr bwMode="auto">
          <a:xfrm>
            <a:off x="5297763" y="1274204"/>
            <a:ext cx="6250769" cy="414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05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2BFB-CBB4-422A-A1F0-738F876F18FB}"/>
              </a:ext>
            </a:extLst>
          </p:cNvPr>
          <p:cNvSpPr>
            <a:spLocks noGrp="1"/>
          </p:cNvSpPr>
          <p:nvPr>
            <p:ph type="title"/>
          </p:nvPr>
        </p:nvSpPr>
        <p:spPr/>
        <p:txBody>
          <a:bodyPr/>
          <a:lstStyle/>
          <a:p>
            <a:r>
              <a:rPr lang="en-US" dirty="0"/>
              <a:t>​Capsid Functions </a:t>
            </a:r>
          </a:p>
        </p:txBody>
      </p:sp>
      <p:sp>
        <p:nvSpPr>
          <p:cNvPr id="3" name="Content Placeholder 2">
            <a:extLst>
              <a:ext uri="{FF2B5EF4-FFF2-40B4-BE49-F238E27FC236}">
                <a16:creationId xmlns:a16="http://schemas.microsoft.com/office/drawing/2014/main" id="{16D2718C-B95E-46AF-91A9-3D938C2FCAA8}"/>
              </a:ext>
            </a:extLst>
          </p:cNvPr>
          <p:cNvSpPr>
            <a:spLocks noGrp="1"/>
          </p:cNvSpPr>
          <p:nvPr>
            <p:ph idx="1"/>
          </p:nvPr>
        </p:nvSpPr>
        <p:spPr/>
        <p:txBody>
          <a:bodyPr/>
          <a:lstStyle/>
          <a:p>
            <a:endParaRPr lang="en-US" dirty="0"/>
          </a:p>
          <a:p>
            <a:r>
              <a:rPr lang="en-US" dirty="0"/>
              <a:t>Protects genetic material from environmental hazards such as damaging UV-radiation, physical abrasion and degrading enzymes (nucleases).</a:t>
            </a:r>
          </a:p>
        </p:txBody>
      </p:sp>
    </p:spTree>
    <p:extLst>
      <p:ext uri="{BB962C8B-B14F-4D97-AF65-F5344CB8AC3E}">
        <p14:creationId xmlns:p14="http://schemas.microsoft.com/office/powerpoint/2010/main" val="413944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2BFB-CBB4-422A-A1F0-738F876F18FB}"/>
              </a:ext>
            </a:extLst>
          </p:cNvPr>
          <p:cNvSpPr>
            <a:spLocks noGrp="1"/>
          </p:cNvSpPr>
          <p:nvPr>
            <p:ph type="title"/>
          </p:nvPr>
        </p:nvSpPr>
        <p:spPr>
          <a:xfrm>
            <a:off x="648929" y="629266"/>
            <a:ext cx="5127031" cy="1676603"/>
          </a:xfrm>
        </p:spPr>
        <p:txBody>
          <a:bodyPr>
            <a:normAutofit/>
          </a:bodyPr>
          <a:lstStyle/>
          <a:p>
            <a:r>
              <a:rPr lang="en-US" dirty="0"/>
              <a:t>​Capsid Functions </a:t>
            </a:r>
          </a:p>
        </p:txBody>
      </p:sp>
      <p:sp>
        <p:nvSpPr>
          <p:cNvPr id="3" name="Content Placeholder 2">
            <a:extLst>
              <a:ext uri="{FF2B5EF4-FFF2-40B4-BE49-F238E27FC236}">
                <a16:creationId xmlns:a16="http://schemas.microsoft.com/office/drawing/2014/main" id="{16D2718C-B95E-46AF-91A9-3D938C2FCAA8}"/>
              </a:ext>
            </a:extLst>
          </p:cNvPr>
          <p:cNvSpPr>
            <a:spLocks noGrp="1"/>
          </p:cNvSpPr>
          <p:nvPr>
            <p:ph idx="1"/>
          </p:nvPr>
        </p:nvSpPr>
        <p:spPr>
          <a:xfrm>
            <a:off x="648930" y="2438400"/>
            <a:ext cx="5127029" cy="3785419"/>
          </a:xfrm>
        </p:spPr>
        <p:txBody>
          <a:bodyPr>
            <a:normAutofit/>
          </a:bodyPr>
          <a:lstStyle/>
          <a:p>
            <a:r>
              <a:rPr lang="en-US" dirty="0"/>
              <a:t>Holds the virus-attachment protein that binds with host cell's membrane receptors. </a:t>
            </a:r>
          </a:p>
          <a:p>
            <a:r>
              <a:rPr lang="en-US" dirty="0"/>
              <a:t>This interaction allows viral infection to occur. </a:t>
            </a:r>
          </a:p>
          <a:p>
            <a:r>
              <a:rPr lang="en-US" dirty="0"/>
              <a:t>Delivers the viral genome to the host cell. </a:t>
            </a:r>
          </a:p>
        </p:txBody>
      </p:sp>
      <p:pic>
        <p:nvPicPr>
          <p:cNvPr id="5" name="Picture 4" descr="A screenshot of a cell phone&#10;&#10;Description generated with high confidence">
            <a:extLst>
              <a:ext uri="{FF2B5EF4-FFF2-40B4-BE49-F238E27FC236}">
                <a16:creationId xmlns:a16="http://schemas.microsoft.com/office/drawing/2014/main" id="{506A3453-E9B8-4879-92CA-C114127756F0}"/>
              </a:ext>
            </a:extLst>
          </p:cNvPr>
          <p:cNvPicPr>
            <a:picLocks noChangeAspect="1"/>
          </p:cNvPicPr>
          <p:nvPr/>
        </p:nvPicPr>
        <p:blipFill rotWithShape="1">
          <a:blip r:embed="rId2">
            <a:extLst>
              <a:ext uri="{28A0092B-C50C-407E-A947-70E740481C1C}">
                <a14:useLocalDpi xmlns:a14="http://schemas.microsoft.com/office/drawing/2010/main" val="0"/>
              </a:ext>
            </a:extLst>
          </a:blip>
          <a:srcRect l="1001" r="1084" b="3"/>
          <a:stretch/>
        </p:blipFill>
        <p:spPr>
          <a:xfrm>
            <a:off x="6090613" y="640082"/>
            <a:ext cx="5461724" cy="5577837"/>
          </a:xfrm>
          <a:prstGeom prst="rect">
            <a:avLst/>
          </a:prstGeom>
          <a:effectLst/>
        </p:spPr>
      </p:pic>
    </p:spTree>
    <p:extLst>
      <p:ext uri="{BB962C8B-B14F-4D97-AF65-F5344CB8AC3E}">
        <p14:creationId xmlns:p14="http://schemas.microsoft.com/office/powerpoint/2010/main" val="2827637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3" name="Content Placeholder 2">
            <a:extLst>
              <a:ext uri="{FF2B5EF4-FFF2-40B4-BE49-F238E27FC236}">
                <a16:creationId xmlns:a16="http://schemas.microsoft.com/office/drawing/2014/main" id="{EA95AE1B-04B8-415A-A693-52880AD3547B}"/>
              </a:ext>
            </a:extLst>
          </p:cNvPr>
          <p:cNvSpPr>
            <a:spLocks noGrp="1"/>
          </p:cNvSpPr>
          <p:nvPr>
            <p:ph idx="1"/>
          </p:nvPr>
        </p:nvSpPr>
        <p:spPr>
          <a:xfrm>
            <a:off x="643467" y="3020037"/>
            <a:ext cx="3702029" cy="3033629"/>
          </a:xfrm>
        </p:spPr>
        <p:txBody>
          <a:bodyPr>
            <a:normAutofit fontScale="92500"/>
          </a:bodyPr>
          <a:lstStyle/>
          <a:p>
            <a:r>
              <a:rPr lang="en-US" sz="2400" b="1" dirty="0">
                <a:solidFill>
                  <a:schemeClr val="bg1"/>
                </a:solidFill>
              </a:rPr>
              <a:t>Capsids give viruses their shape. </a:t>
            </a:r>
          </a:p>
          <a:p>
            <a:r>
              <a:rPr lang="en-US" sz="2400" b="1" dirty="0">
                <a:solidFill>
                  <a:schemeClr val="bg1"/>
                </a:solidFill>
              </a:rPr>
              <a:t>Viruses are seen in a wide variety of shapes, but most often the shape will have a </a:t>
            </a:r>
            <a:r>
              <a:rPr lang="en-US" sz="3600" b="1" dirty="0">
                <a:solidFill>
                  <a:schemeClr val="bg1"/>
                </a:solidFill>
              </a:rPr>
              <a:t>high degree of symmetry</a:t>
            </a:r>
            <a:r>
              <a:rPr lang="en-US" sz="2400" b="1" dirty="0">
                <a:solidFill>
                  <a:schemeClr val="bg1"/>
                </a:solidFill>
              </a:rPr>
              <a:t>. </a:t>
            </a:r>
          </a:p>
          <a:p>
            <a:pPr marL="0" indent="0">
              <a:buNone/>
            </a:pPr>
            <a:endParaRPr lang="en-US" sz="2400" b="1" dirty="0">
              <a:solidFill>
                <a:schemeClr val="bg1"/>
              </a:solidFill>
            </a:endParaRPr>
          </a:p>
        </p:txBody>
      </p:sp>
      <p:pic>
        <p:nvPicPr>
          <p:cNvPr id="8" name="Picture 75" descr="Picture">
            <a:extLst>
              <a:ext uri="{FF2B5EF4-FFF2-40B4-BE49-F238E27FC236}">
                <a16:creationId xmlns:a16="http://schemas.microsoft.com/office/drawing/2014/main" id="{DDB8F991-C292-4B9B-BA0C-702249B52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883" y="643467"/>
            <a:ext cx="4790528" cy="5410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DD282F-F750-4C60-B7E4-4980A360733A}"/>
              </a:ext>
            </a:extLst>
          </p:cNvPr>
          <p:cNvSpPr/>
          <p:nvPr/>
        </p:nvSpPr>
        <p:spPr>
          <a:xfrm>
            <a:off x="467000" y="333192"/>
            <a:ext cx="3540442"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dorn Serif" panose="02000505000000020004" pitchFamily="50" charset="0"/>
                <a:ea typeface="+mn-ea"/>
                <a:cs typeface="+mn-cs"/>
              </a:rPr>
              <a:t>Shapes of Viruses</a:t>
            </a:r>
          </a:p>
        </p:txBody>
      </p:sp>
    </p:spTree>
    <p:extLst>
      <p:ext uri="{BB962C8B-B14F-4D97-AF65-F5344CB8AC3E}">
        <p14:creationId xmlns:p14="http://schemas.microsoft.com/office/powerpoint/2010/main" val="3326337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3" name="Content Placeholder 2">
            <a:extLst>
              <a:ext uri="{FF2B5EF4-FFF2-40B4-BE49-F238E27FC236}">
                <a16:creationId xmlns:a16="http://schemas.microsoft.com/office/drawing/2014/main" id="{EA95AE1B-04B8-415A-A693-52880AD3547B}"/>
              </a:ext>
            </a:extLst>
          </p:cNvPr>
          <p:cNvSpPr>
            <a:spLocks noGrp="1"/>
          </p:cNvSpPr>
          <p:nvPr>
            <p:ph idx="1"/>
          </p:nvPr>
        </p:nvSpPr>
        <p:spPr>
          <a:xfrm>
            <a:off x="643468" y="2918514"/>
            <a:ext cx="3540442" cy="3135151"/>
          </a:xfrm>
        </p:spPr>
        <p:txBody>
          <a:bodyPr>
            <a:normAutofit/>
          </a:bodyPr>
          <a:lstStyle/>
          <a:p>
            <a:r>
              <a:rPr lang="en-US" b="1" dirty="0">
                <a:solidFill>
                  <a:schemeClr val="bg1"/>
                </a:solidFill>
              </a:rPr>
              <a:t>The types of symmetry displayed most often by viral capsids are helical and </a:t>
            </a:r>
            <a:r>
              <a:rPr lang="en-US" sz="4000" b="1" dirty="0">
                <a:solidFill>
                  <a:schemeClr val="bg1"/>
                </a:solidFill>
              </a:rPr>
              <a:t>icosahedral</a:t>
            </a:r>
            <a:r>
              <a:rPr lang="en-US" b="1" dirty="0">
                <a:solidFill>
                  <a:schemeClr val="bg1"/>
                </a:solidFill>
              </a:rPr>
              <a:t>.</a:t>
            </a:r>
          </a:p>
          <a:p>
            <a:endParaRPr lang="en-US" b="1" dirty="0">
              <a:solidFill>
                <a:schemeClr val="bg1"/>
              </a:solidFill>
            </a:endParaRPr>
          </a:p>
        </p:txBody>
      </p:sp>
      <p:pic>
        <p:nvPicPr>
          <p:cNvPr id="7" name="Picture 72" descr="Picture">
            <a:extLst>
              <a:ext uri="{FF2B5EF4-FFF2-40B4-BE49-F238E27FC236}">
                <a16:creationId xmlns:a16="http://schemas.microsoft.com/office/drawing/2014/main" id="{BA7AF77E-AE4C-4FBA-8788-CFD6E863B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0" r="-1" b="1599"/>
          <a:stretch/>
        </p:blipFill>
        <p:spPr bwMode="auto">
          <a:xfrm>
            <a:off x="6016484" y="643467"/>
            <a:ext cx="4813326" cy="5410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AF0F2F-847B-4235-BC44-0B9478BB0984}"/>
              </a:ext>
            </a:extLst>
          </p:cNvPr>
          <p:cNvSpPr/>
          <p:nvPr/>
        </p:nvSpPr>
        <p:spPr>
          <a:xfrm>
            <a:off x="467000" y="333192"/>
            <a:ext cx="3540442"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dorn Serif" panose="02000505000000020004" pitchFamily="50" charset="0"/>
                <a:ea typeface="+mn-ea"/>
                <a:cs typeface="+mn-cs"/>
              </a:rPr>
              <a:t>Shapes of Viruses</a:t>
            </a:r>
          </a:p>
        </p:txBody>
      </p:sp>
    </p:spTree>
    <p:extLst>
      <p:ext uri="{BB962C8B-B14F-4D97-AF65-F5344CB8AC3E}">
        <p14:creationId xmlns:p14="http://schemas.microsoft.com/office/powerpoint/2010/main" val="2950268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9" descr="Picture">
            <a:extLst>
              <a:ext uri="{FF2B5EF4-FFF2-40B4-BE49-F238E27FC236}">
                <a16:creationId xmlns:a16="http://schemas.microsoft.com/office/drawing/2014/main" id="{42061070-BFF2-43D2-95A5-CB025CF541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50"/>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B657C7EE-BEDA-45B1-9BE2-707F3CC31871}"/>
              </a:ext>
            </a:extLst>
          </p:cNvPr>
          <p:cNvSpPr>
            <a:spLocks noGrp="1"/>
          </p:cNvSpPr>
          <p:nvPr>
            <p:ph type="title"/>
          </p:nvPr>
        </p:nvSpPr>
        <p:spPr>
          <a:xfrm>
            <a:off x="184211" y="5091289"/>
            <a:ext cx="11862379" cy="1509931"/>
          </a:xfrm>
        </p:spPr>
        <p:txBody>
          <a:bodyPr>
            <a:noAutofit/>
          </a:bodyPr>
          <a:lstStyle/>
          <a:p>
            <a:pPr algn="ctr"/>
            <a:r>
              <a:rPr lang="en-US" sz="2400" b="1" dirty="0">
                <a:solidFill>
                  <a:srgbClr val="000000"/>
                </a:solidFill>
                <a:effectLst>
                  <a:outerShdw blurRad="38100" dist="38100" dir="2700000" algn="tl">
                    <a:srgbClr val="000000">
                      <a:alpha val="43137"/>
                    </a:srgbClr>
                  </a:outerShdw>
                </a:effectLst>
              </a:rPr>
              <a:t> Icosahedral capsid symmetry is the most economical way to assemble a symmetric capsid using nonsymmetrical protein molecules. </a:t>
            </a:r>
            <a:endParaRPr lang="en-US" sz="9600" b="1"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0260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76AD-3BF2-497F-8D50-C56AEB91FEF2}"/>
              </a:ext>
            </a:extLst>
          </p:cNvPr>
          <p:cNvSpPr>
            <a:spLocks noGrp="1"/>
          </p:cNvSpPr>
          <p:nvPr>
            <p:ph type="title"/>
          </p:nvPr>
        </p:nvSpPr>
        <p:spPr>
          <a:xfrm>
            <a:off x="648929" y="629266"/>
            <a:ext cx="5127031" cy="1676603"/>
          </a:xfrm>
        </p:spPr>
        <p:txBody>
          <a:bodyPr>
            <a:normAutofit/>
          </a:bodyPr>
          <a:lstStyle/>
          <a:p>
            <a:r>
              <a:rPr lang="en-US" sz="3700" b="1">
                <a:effectLst>
                  <a:outerShdw blurRad="38100" dist="38100" dir="2700000" algn="tl">
                    <a:srgbClr val="000000">
                      <a:alpha val="43137"/>
                    </a:srgbClr>
                  </a:outerShdw>
                </a:effectLst>
              </a:rPr>
              <a:t>Icosahedral Shaped Viruses</a:t>
            </a:r>
            <a:endParaRPr lang="en-US" sz="3700"/>
          </a:p>
        </p:txBody>
      </p:sp>
      <p:sp>
        <p:nvSpPr>
          <p:cNvPr id="3" name="Content Placeholder 2">
            <a:extLst>
              <a:ext uri="{FF2B5EF4-FFF2-40B4-BE49-F238E27FC236}">
                <a16:creationId xmlns:a16="http://schemas.microsoft.com/office/drawing/2014/main" id="{D09B2F08-BEE8-488F-B9BF-7B8119558B29}"/>
              </a:ext>
            </a:extLst>
          </p:cNvPr>
          <p:cNvSpPr>
            <a:spLocks noGrp="1"/>
          </p:cNvSpPr>
          <p:nvPr>
            <p:ph idx="1"/>
          </p:nvPr>
        </p:nvSpPr>
        <p:spPr>
          <a:xfrm>
            <a:off x="648930" y="2438400"/>
            <a:ext cx="5127029" cy="3785419"/>
          </a:xfrm>
        </p:spPr>
        <p:txBody>
          <a:bodyPr>
            <a:normAutofit/>
          </a:bodyPr>
          <a:lstStyle/>
          <a:p>
            <a:r>
              <a:rPr lang="en-US" sz="2600" b="1" dirty="0">
                <a:effectLst>
                  <a:outerShdw blurRad="38100" dist="38100" dir="2700000" algn="tl">
                    <a:srgbClr val="000000">
                      <a:alpha val="43137"/>
                    </a:srgbClr>
                  </a:outerShdw>
                </a:effectLst>
              </a:rPr>
              <a:t>In viruses with icosahedral shapes, the capsid takes on a 20-sided rounded shape containing 20 identical triangular-shaped faces. </a:t>
            </a:r>
          </a:p>
          <a:p>
            <a:r>
              <a:rPr lang="en-US" sz="2600" b="1" dirty="0">
                <a:effectLst>
                  <a:outerShdw blurRad="38100" dist="38100" dir="2700000" algn="tl">
                    <a:srgbClr val="000000">
                      <a:alpha val="43137"/>
                    </a:srgbClr>
                  </a:outerShdw>
                </a:effectLst>
              </a:rPr>
              <a:t>Each of the 20 faces shaped like a triangle is composed of the same number of capsomeres.</a:t>
            </a:r>
            <a:endParaRPr lang="en-US" sz="2600" dirty="0"/>
          </a:p>
        </p:txBody>
      </p:sp>
      <p:pic>
        <p:nvPicPr>
          <p:cNvPr id="7" name="Picture 72" descr="Picture">
            <a:extLst>
              <a:ext uri="{FF2B5EF4-FFF2-40B4-BE49-F238E27FC236}">
                <a16:creationId xmlns:a16="http://schemas.microsoft.com/office/drawing/2014/main" id="{FDF4150B-49C6-4D3E-AA97-57004DED6A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30" r="1" b="6001"/>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234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E9F-C755-42E0-BF1D-101142B46D30}"/>
              </a:ext>
            </a:extLst>
          </p:cNvPr>
          <p:cNvSpPr>
            <a:spLocks noGrp="1"/>
          </p:cNvSpPr>
          <p:nvPr>
            <p:ph type="title"/>
          </p:nvPr>
        </p:nvSpPr>
        <p:spPr>
          <a:xfrm>
            <a:off x="648929" y="629266"/>
            <a:ext cx="5127031" cy="1676603"/>
          </a:xfrm>
        </p:spPr>
        <p:txBody>
          <a:bodyPr>
            <a:normAutofit/>
          </a:bodyPr>
          <a:lstStyle/>
          <a:p>
            <a:r>
              <a:rPr lang="en-US" dirty="0"/>
              <a:t>Viral Envelopes</a:t>
            </a:r>
          </a:p>
        </p:txBody>
      </p:sp>
      <p:sp>
        <p:nvSpPr>
          <p:cNvPr id="3" name="Content Placeholder 2">
            <a:extLst>
              <a:ext uri="{FF2B5EF4-FFF2-40B4-BE49-F238E27FC236}">
                <a16:creationId xmlns:a16="http://schemas.microsoft.com/office/drawing/2014/main" id="{2680A7DF-DE21-48B5-B31F-BBCC0055A8F9}"/>
              </a:ext>
            </a:extLst>
          </p:cNvPr>
          <p:cNvSpPr>
            <a:spLocks noGrp="1"/>
          </p:cNvSpPr>
          <p:nvPr>
            <p:ph idx="1"/>
          </p:nvPr>
        </p:nvSpPr>
        <p:spPr>
          <a:xfrm>
            <a:off x="648930" y="2438400"/>
            <a:ext cx="5127029" cy="3785419"/>
          </a:xfrm>
        </p:spPr>
        <p:txBody>
          <a:bodyPr>
            <a:normAutofit/>
          </a:bodyPr>
          <a:lstStyle/>
          <a:p>
            <a:r>
              <a:rPr lang="en-US" sz="1800" dirty="0"/>
              <a:t>Many animal viruses have an additional layer of protection in the form of viral envelopes. </a:t>
            </a:r>
          </a:p>
          <a:p>
            <a:r>
              <a:rPr lang="en-US" sz="1800" dirty="0"/>
              <a:t>These viral envelopes surround and protect the capsid. </a:t>
            </a:r>
          </a:p>
          <a:p>
            <a:r>
              <a:rPr lang="en-US" sz="1800" dirty="0"/>
              <a:t>Viruses usually obtain the viral envelopes by stealing portions of the cell membranes of cells they have infected in the past.</a:t>
            </a:r>
          </a:p>
          <a:p>
            <a:r>
              <a:rPr lang="en-US" sz="1800" dirty="0"/>
              <a:t>Viral Envelopes are composed of a phospholipid bilayer with protein stolen from the host’s membrane. </a:t>
            </a:r>
          </a:p>
          <a:p>
            <a:pPr marL="0" indent="0">
              <a:buNone/>
            </a:pPr>
            <a:endParaRPr lang="en-US" sz="1800" dirty="0"/>
          </a:p>
        </p:txBody>
      </p:sp>
      <p:pic>
        <p:nvPicPr>
          <p:cNvPr id="4" name="Picture 58" descr="Picture">
            <a:extLst>
              <a:ext uri="{FF2B5EF4-FFF2-40B4-BE49-F238E27FC236}">
                <a16:creationId xmlns:a16="http://schemas.microsoft.com/office/drawing/2014/main" id="{B6626B6F-8402-483C-A281-B17F843A1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5" r="2668" b="-108"/>
          <a:stretch/>
        </p:blipFill>
        <p:spPr bwMode="auto">
          <a:xfrm>
            <a:off x="5710336" y="640082"/>
            <a:ext cx="6481664" cy="55837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088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89EDD-FA40-4C99-AA9A-50F4E1DED8BE}"/>
              </a:ext>
            </a:extLst>
          </p:cNvPr>
          <p:cNvSpPr>
            <a:spLocks noGrp="1"/>
          </p:cNvSpPr>
          <p:nvPr>
            <p:ph type="title"/>
          </p:nvPr>
        </p:nvSpPr>
        <p:spPr>
          <a:xfrm>
            <a:off x="298534" y="447719"/>
            <a:ext cx="4053840" cy="1597315"/>
          </a:xfr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normAutofit/>
          </a:bodyPr>
          <a:lstStyle/>
          <a:p>
            <a:pPr algn="ctr"/>
            <a:r>
              <a:rPr lang="en-US" sz="2000" dirty="0">
                <a:solidFill>
                  <a:schemeClr val="tx1"/>
                </a:solidFill>
                <a:latin typeface="Ravie" panose="04040805050809020602" pitchFamily="82" charset="0"/>
              </a:rPr>
              <a:t>The Bases CANNOT Just “pair up” with Anyone…. </a:t>
            </a:r>
            <a:br>
              <a:rPr lang="en-US" sz="2000" dirty="0">
                <a:solidFill>
                  <a:schemeClr val="tx1"/>
                </a:solidFill>
                <a:latin typeface="Ravie" panose="04040805050809020602" pitchFamily="82" charset="0"/>
              </a:rPr>
            </a:br>
            <a:r>
              <a:rPr lang="en-US" sz="2000" dirty="0">
                <a:solidFill>
                  <a:schemeClr val="tx1"/>
                </a:solidFill>
                <a:latin typeface="Ravie" panose="04040805050809020602" pitchFamily="82" charset="0"/>
              </a:rPr>
              <a:t>THERE ARE RULES!</a:t>
            </a:r>
          </a:p>
        </p:txBody>
      </p:sp>
      <p:sp>
        <p:nvSpPr>
          <p:cNvPr id="3" name="Content Placeholder 2">
            <a:extLst>
              <a:ext uri="{FF2B5EF4-FFF2-40B4-BE49-F238E27FC236}">
                <a16:creationId xmlns:a16="http://schemas.microsoft.com/office/drawing/2014/main" id="{CB335236-54F4-4203-9E0C-BC3960F166C4}"/>
              </a:ext>
            </a:extLst>
          </p:cNvPr>
          <p:cNvSpPr>
            <a:spLocks noGrp="1"/>
          </p:cNvSpPr>
          <p:nvPr>
            <p:ph idx="1"/>
          </p:nvPr>
        </p:nvSpPr>
        <p:spPr>
          <a:xfrm>
            <a:off x="298534" y="2492753"/>
            <a:ext cx="4053840" cy="4113276"/>
          </a:xfrm>
        </p:spPr>
        <p:txBody>
          <a:bodyPr>
            <a:normAutofit/>
          </a:bodyPr>
          <a:lstStyle/>
          <a:p>
            <a:r>
              <a:rPr lang="en-US" sz="2400" b="1" dirty="0">
                <a:solidFill>
                  <a:schemeClr val="bg1"/>
                </a:solidFill>
                <a:latin typeface="Abadi" panose="020B0604020104020204" pitchFamily="34" charset="0"/>
              </a:rPr>
              <a:t>Adenine (A) can only pair with Thymine (T)</a:t>
            </a:r>
          </a:p>
          <a:p>
            <a:pPr lvl="1"/>
            <a:r>
              <a:rPr lang="en-US" b="1" dirty="0">
                <a:solidFill>
                  <a:schemeClr val="bg1"/>
                </a:solidFill>
                <a:latin typeface="Abadi" panose="020B0604020104020204" pitchFamily="34" charset="0"/>
              </a:rPr>
              <a:t>Adenine (A) and Thymine (T) bond using 2 hydrogen bonds</a:t>
            </a:r>
          </a:p>
          <a:p>
            <a:pPr marL="457200" lvl="1" indent="0">
              <a:buNone/>
            </a:pPr>
            <a:endParaRPr lang="en-US" b="1" dirty="0">
              <a:solidFill>
                <a:schemeClr val="bg1"/>
              </a:solidFill>
              <a:latin typeface="Abadi" panose="020B0604020104020204" pitchFamily="34" charset="0"/>
            </a:endParaRPr>
          </a:p>
          <a:p>
            <a:r>
              <a:rPr lang="en-US" sz="2400" b="1" dirty="0">
                <a:solidFill>
                  <a:schemeClr val="bg1"/>
                </a:solidFill>
                <a:latin typeface="Abadi" panose="020B0604020104020204" pitchFamily="34" charset="0"/>
              </a:rPr>
              <a:t>Guanine (G) can only pair with Cytosine (C)</a:t>
            </a:r>
          </a:p>
          <a:p>
            <a:pPr lvl="1"/>
            <a:r>
              <a:rPr lang="en-US" b="1" dirty="0">
                <a:solidFill>
                  <a:schemeClr val="bg1"/>
                </a:solidFill>
                <a:latin typeface="Abadi" panose="020B0604020104020204" pitchFamily="34" charset="0"/>
              </a:rPr>
              <a:t>Guanine (G) and Cytosine (C) bond using 3 hydrogen bonds</a:t>
            </a:r>
          </a:p>
        </p:txBody>
      </p:sp>
      <p:pic>
        <p:nvPicPr>
          <p:cNvPr id="7" name="Picture 6">
            <a:extLst>
              <a:ext uri="{FF2B5EF4-FFF2-40B4-BE49-F238E27FC236}">
                <a16:creationId xmlns:a16="http://schemas.microsoft.com/office/drawing/2014/main" id="{DAF01471-861B-4509-9DF7-C728C47D66C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81" r="2" b="2259"/>
          <a:stretch/>
        </p:blipFill>
        <p:spPr>
          <a:xfrm>
            <a:off x="5297763" y="1529836"/>
            <a:ext cx="6250769" cy="3637460"/>
          </a:xfrm>
          <a:prstGeom prst="rect">
            <a:avLst/>
          </a:prstGeom>
        </p:spPr>
      </p:pic>
    </p:spTree>
    <p:extLst>
      <p:ext uri="{BB962C8B-B14F-4D97-AF65-F5344CB8AC3E}">
        <p14:creationId xmlns:p14="http://schemas.microsoft.com/office/powerpoint/2010/main" val="3808492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07C6-2DB5-4A61-BB61-CC6FD4B97D17}"/>
              </a:ext>
            </a:extLst>
          </p:cNvPr>
          <p:cNvSpPr>
            <a:spLocks noGrp="1"/>
          </p:cNvSpPr>
          <p:nvPr>
            <p:ph type="title"/>
          </p:nvPr>
        </p:nvSpPr>
        <p:spPr/>
        <p:txBody>
          <a:bodyPr/>
          <a:lstStyle/>
          <a:p>
            <a:r>
              <a:rPr lang="en-US" dirty="0"/>
              <a:t>Viral Envelopes</a:t>
            </a:r>
          </a:p>
        </p:txBody>
      </p:sp>
      <p:sp>
        <p:nvSpPr>
          <p:cNvPr id="3" name="Content Placeholder 2">
            <a:extLst>
              <a:ext uri="{FF2B5EF4-FFF2-40B4-BE49-F238E27FC236}">
                <a16:creationId xmlns:a16="http://schemas.microsoft.com/office/drawing/2014/main" id="{83F305C4-26F9-463E-9319-1F58E15D8865}"/>
              </a:ext>
            </a:extLst>
          </p:cNvPr>
          <p:cNvSpPr>
            <a:spLocks noGrp="1"/>
          </p:cNvSpPr>
          <p:nvPr>
            <p:ph idx="1"/>
          </p:nvPr>
        </p:nvSpPr>
        <p:spPr>
          <a:xfrm>
            <a:off x="838200" y="1825625"/>
            <a:ext cx="6586057" cy="4351338"/>
          </a:xfrm>
        </p:spPr>
        <p:txBody>
          <a:bodyPr>
            <a:normAutofit fontScale="92500" lnSpcReduction="10000"/>
          </a:bodyPr>
          <a:lstStyle/>
          <a:p>
            <a:endParaRPr lang="en-US" dirty="0"/>
          </a:p>
          <a:p>
            <a:r>
              <a:rPr lang="en-US" dirty="0"/>
              <a:t>These pieces of membranes contain markers (proteins) that disguise the virus.  </a:t>
            </a:r>
          </a:p>
          <a:p>
            <a:r>
              <a:rPr lang="en-US" dirty="0"/>
              <a:t>When the cells of the immune system inspect the envelope of the virus, they then find the same membrane proteins as the host cell.  </a:t>
            </a:r>
          </a:p>
          <a:p>
            <a:r>
              <a:rPr lang="en-US" dirty="0"/>
              <a:t>The immune system is often tricked into thinking the virus belongs in the host, and leaves it alone!</a:t>
            </a:r>
          </a:p>
          <a:p>
            <a:endParaRPr lang="en-US" dirty="0"/>
          </a:p>
        </p:txBody>
      </p:sp>
      <p:pic>
        <p:nvPicPr>
          <p:cNvPr id="4" name="Picture 63" descr="Picture">
            <a:extLst>
              <a:ext uri="{FF2B5EF4-FFF2-40B4-BE49-F238E27FC236}">
                <a16:creationId xmlns:a16="http://schemas.microsoft.com/office/drawing/2014/main" id="{94CB3C29-8443-4982-9704-E87ADB813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458" y="2757488"/>
            <a:ext cx="376237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414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12D54A2B-F9EB-4F0A-9397-BADC34B48160}"/>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Viral Envelopes</a:t>
            </a:r>
          </a:p>
        </p:txBody>
      </p:sp>
      <p:sp>
        <p:nvSpPr>
          <p:cNvPr id="3" name="Content Placeholder 2">
            <a:extLst>
              <a:ext uri="{FF2B5EF4-FFF2-40B4-BE49-F238E27FC236}">
                <a16:creationId xmlns:a16="http://schemas.microsoft.com/office/drawing/2014/main" id="{D7D9B34A-40F5-4FD5-AC6B-5F0DBB91DE6D}"/>
              </a:ext>
            </a:extLst>
          </p:cNvPr>
          <p:cNvSpPr>
            <a:spLocks noGrp="1"/>
          </p:cNvSpPr>
          <p:nvPr>
            <p:ph idx="1"/>
          </p:nvPr>
        </p:nvSpPr>
        <p:spPr>
          <a:xfrm>
            <a:off x="643468" y="2638044"/>
            <a:ext cx="3363974" cy="3415622"/>
          </a:xfrm>
        </p:spPr>
        <p:txBody>
          <a:bodyPr>
            <a:normAutofit/>
          </a:bodyPr>
          <a:lstStyle/>
          <a:p>
            <a:r>
              <a:rPr lang="en-US" sz="2000">
                <a:solidFill>
                  <a:schemeClr val="bg1"/>
                </a:solidFill>
              </a:rPr>
              <a:t>The viral envelope can contain regions of membrane that allows the virus to enter the host cell via endocytosis and to leave the host cell via exocytosis.</a:t>
            </a:r>
          </a:p>
        </p:txBody>
      </p:sp>
      <p:pic>
        <p:nvPicPr>
          <p:cNvPr id="5" name="Picture 4" descr="A screenshot of a cell phone&#10;&#10;Description generated with very high confidence">
            <a:extLst>
              <a:ext uri="{FF2B5EF4-FFF2-40B4-BE49-F238E27FC236}">
                <a16:creationId xmlns:a16="http://schemas.microsoft.com/office/drawing/2014/main" id="{C3C39A0D-D490-48B3-9A15-5A222C8ED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863886"/>
            <a:ext cx="6250769" cy="4969361"/>
          </a:xfrm>
          <a:prstGeom prst="rect">
            <a:avLst/>
          </a:prstGeom>
        </p:spPr>
      </p:pic>
    </p:spTree>
    <p:extLst>
      <p:ext uri="{BB962C8B-B14F-4D97-AF65-F5344CB8AC3E}">
        <p14:creationId xmlns:p14="http://schemas.microsoft.com/office/powerpoint/2010/main" val="4284327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1E84BFE4-37D8-48A8-8352-5F95D74034E5}"/>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Viral Replication Strategies ​</a:t>
            </a:r>
          </a:p>
        </p:txBody>
      </p:sp>
      <p:sp>
        <p:nvSpPr>
          <p:cNvPr id="3" name="Content Placeholder 2">
            <a:extLst>
              <a:ext uri="{FF2B5EF4-FFF2-40B4-BE49-F238E27FC236}">
                <a16:creationId xmlns:a16="http://schemas.microsoft.com/office/drawing/2014/main" id="{3F6D0290-872D-41C9-8B08-15A362A8CC58}"/>
              </a:ext>
            </a:extLst>
          </p:cNvPr>
          <p:cNvSpPr>
            <a:spLocks noGrp="1"/>
          </p:cNvSpPr>
          <p:nvPr>
            <p:ph idx="1"/>
          </p:nvPr>
        </p:nvSpPr>
        <p:spPr>
          <a:xfrm>
            <a:off x="643468" y="2638044"/>
            <a:ext cx="3363974" cy="3415622"/>
          </a:xfrm>
        </p:spPr>
        <p:txBody>
          <a:bodyPr>
            <a:normAutofit/>
          </a:bodyPr>
          <a:lstStyle/>
          <a:p>
            <a:r>
              <a:rPr lang="en-US" sz="1700" dirty="0">
                <a:solidFill>
                  <a:schemeClr val="bg1"/>
                </a:solidFill>
              </a:rPr>
              <a:t>Attachment </a:t>
            </a:r>
          </a:p>
          <a:p>
            <a:r>
              <a:rPr lang="en-US" sz="1700" dirty="0">
                <a:solidFill>
                  <a:schemeClr val="bg1"/>
                </a:solidFill>
              </a:rPr>
              <a:t>Infection</a:t>
            </a:r>
          </a:p>
          <a:p>
            <a:r>
              <a:rPr lang="en-US" sz="1700" dirty="0">
                <a:solidFill>
                  <a:schemeClr val="bg1"/>
                </a:solidFill>
              </a:rPr>
              <a:t>Degradation of Host Genome</a:t>
            </a:r>
          </a:p>
          <a:p>
            <a:r>
              <a:rPr lang="en-US" sz="1700" dirty="0">
                <a:solidFill>
                  <a:schemeClr val="bg1"/>
                </a:solidFill>
              </a:rPr>
              <a:t>Viral Genome Replication and Viral Protein Synthesis </a:t>
            </a:r>
          </a:p>
          <a:p>
            <a:r>
              <a:rPr lang="en-US" sz="1700" dirty="0">
                <a:solidFill>
                  <a:schemeClr val="bg1"/>
                </a:solidFill>
              </a:rPr>
              <a:t>Viral assembly and release</a:t>
            </a:r>
          </a:p>
          <a:p>
            <a:r>
              <a:rPr lang="en-US" sz="1700" dirty="0">
                <a:solidFill>
                  <a:schemeClr val="bg1"/>
                </a:solidFill>
              </a:rPr>
              <a:t>Free Viruses Go On To Repeat The Cycle</a:t>
            </a:r>
          </a:p>
          <a:p>
            <a:endParaRPr lang="en-US" sz="1700" dirty="0">
              <a:solidFill>
                <a:schemeClr val="bg1"/>
              </a:solidFill>
            </a:endParaRPr>
          </a:p>
        </p:txBody>
      </p:sp>
      <p:pic>
        <p:nvPicPr>
          <p:cNvPr id="4" name="Picture 109" descr="Picture">
            <a:extLst>
              <a:ext uri="{FF2B5EF4-FFF2-40B4-BE49-F238E27FC236}">
                <a16:creationId xmlns:a16="http://schemas.microsoft.com/office/drawing/2014/main" id="{22B07714-4ACF-4820-82BA-37C151F1E7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 r="-1" b="-1"/>
          <a:stretch/>
        </p:blipFill>
        <p:spPr bwMode="auto">
          <a:xfrm>
            <a:off x="5443940" y="643467"/>
            <a:ext cx="5958414"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343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AEB42A29-A506-4308-96A7-AA882B923A08}"/>
              </a:ext>
            </a:extLst>
          </p:cNvPr>
          <p:cNvSpPr>
            <a:spLocks noGrp="1"/>
          </p:cNvSpPr>
          <p:nvPr>
            <p:ph type="title"/>
          </p:nvPr>
        </p:nvSpPr>
        <p:spPr>
          <a:xfrm>
            <a:off x="643467" y="643467"/>
            <a:ext cx="3611662" cy="1597315"/>
          </a:xfrm>
          <a:noFill/>
          <a:ln w="19050">
            <a:solidFill>
              <a:schemeClr val="bg1"/>
            </a:solidFill>
          </a:ln>
        </p:spPr>
        <p:txBody>
          <a:bodyPr wrap="square">
            <a:normAutofit/>
          </a:bodyPr>
          <a:lstStyle/>
          <a:p>
            <a:pPr algn="ctr"/>
            <a:r>
              <a:rPr lang="en-US" sz="2800" dirty="0">
                <a:solidFill>
                  <a:schemeClr val="bg1"/>
                </a:solidFill>
              </a:rPr>
              <a:t>ATTACHMENT</a:t>
            </a:r>
          </a:p>
        </p:txBody>
      </p:sp>
      <p:sp>
        <p:nvSpPr>
          <p:cNvPr id="3" name="Content Placeholder 2">
            <a:extLst>
              <a:ext uri="{FF2B5EF4-FFF2-40B4-BE49-F238E27FC236}">
                <a16:creationId xmlns:a16="http://schemas.microsoft.com/office/drawing/2014/main" id="{7206443C-3F3D-4D12-83B5-CB8FA5E7C123}"/>
              </a:ext>
            </a:extLst>
          </p:cNvPr>
          <p:cNvSpPr>
            <a:spLocks noGrp="1"/>
          </p:cNvSpPr>
          <p:nvPr>
            <p:ph idx="1"/>
          </p:nvPr>
        </p:nvSpPr>
        <p:spPr>
          <a:xfrm>
            <a:off x="643467" y="2638043"/>
            <a:ext cx="3783677" cy="3943825"/>
          </a:xfrm>
        </p:spPr>
        <p:txBody>
          <a:bodyPr>
            <a:normAutofit fontScale="92500" lnSpcReduction="20000"/>
          </a:bodyPr>
          <a:lstStyle/>
          <a:p>
            <a:r>
              <a:rPr lang="en-US" dirty="0">
                <a:solidFill>
                  <a:schemeClr val="bg1"/>
                </a:solidFill>
              </a:rPr>
              <a:t>   There are many strategies viruses use to attach to the host cell, but usually this process is done by a </a:t>
            </a:r>
            <a:r>
              <a:rPr lang="en-US" b="1" i="1" u="sng" dirty="0">
                <a:solidFill>
                  <a:schemeClr val="bg1"/>
                </a:solidFill>
              </a:rPr>
              <a:t>lock-and-key mechanism</a:t>
            </a:r>
            <a:r>
              <a:rPr lang="en-US" dirty="0">
                <a:solidFill>
                  <a:schemeClr val="bg1"/>
                </a:solidFill>
              </a:rPr>
              <a:t>  that will occur between the proteins of the capsid on the virus and the receptors of the host cell. </a:t>
            </a:r>
          </a:p>
          <a:p>
            <a:pPr marL="0" indent="0">
              <a:buNone/>
            </a:pPr>
            <a:endParaRPr lang="en-US" dirty="0">
              <a:solidFill>
                <a:schemeClr val="bg1"/>
              </a:solidFill>
            </a:endParaRPr>
          </a:p>
        </p:txBody>
      </p:sp>
      <p:pic>
        <p:nvPicPr>
          <p:cNvPr id="4" name="Picture 114" descr="Picture">
            <a:extLst>
              <a:ext uri="{FF2B5EF4-FFF2-40B4-BE49-F238E27FC236}">
                <a16:creationId xmlns:a16="http://schemas.microsoft.com/office/drawing/2014/main" id="{90B49731-AF24-4516-AD3A-741D2F1BA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r="45069"/>
          <a:stretch/>
        </p:blipFill>
        <p:spPr bwMode="auto">
          <a:xfrm>
            <a:off x="5297763" y="148223"/>
            <a:ext cx="6018301" cy="656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06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AEB42A29-A506-4308-96A7-AA882B923A08}"/>
              </a:ext>
            </a:extLst>
          </p:cNvPr>
          <p:cNvSpPr>
            <a:spLocks noGrp="1"/>
          </p:cNvSpPr>
          <p:nvPr>
            <p:ph type="title"/>
          </p:nvPr>
        </p:nvSpPr>
        <p:spPr>
          <a:xfrm>
            <a:off x="643467" y="643467"/>
            <a:ext cx="3611662" cy="1597315"/>
          </a:xfrm>
          <a:noFill/>
          <a:ln w="19050">
            <a:solidFill>
              <a:schemeClr val="bg1"/>
            </a:solidFill>
          </a:ln>
        </p:spPr>
        <p:txBody>
          <a:bodyPr wrap="square">
            <a:normAutofit/>
          </a:bodyPr>
          <a:lstStyle/>
          <a:p>
            <a:pPr algn="ctr"/>
            <a:r>
              <a:rPr lang="en-US" sz="2800" dirty="0">
                <a:solidFill>
                  <a:schemeClr val="bg1"/>
                </a:solidFill>
              </a:rPr>
              <a:t>ATTACHMENT</a:t>
            </a:r>
          </a:p>
        </p:txBody>
      </p:sp>
      <p:sp>
        <p:nvSpPr>
          <p:cNvPr id="3" name="Content Placeholder 2">
            <a:extLst>
              <a:ext uri="{FF2B5EF4-FFF2-40B4-BE49-F238E27FC236}">
                <a16:creationId xmlns:a16="http://schemas.microsoft.com/office/drawing/2014/main" id="{7206443C-3F3D-4D12-83B5-CB8FA5E7C123}"/>
              </a:ext>
            </a:extLst>
          </p:cNvPr>
          <p:cNvSpPr>
            <a:spLocks noGrp="1"/>
          </p:cNvSpPr>
          <p:nvPr>
            <p:ph idx="1"/>
          </p:nvPr>
        </p:nvSpPr>
        <p:spPr>
          <a:xfrm>
            <a:off x="643468" y="2638044"/>
            <a:ext cx="3363974" cy="3415622"/>
          </a:xfrm>
        </p:spPr>
        <p:txBody>
          <a:bodyPr>
            <a:normAutofit lnSpcReduction="10000"/>
          </a:bodyPr>
          <a:lstStyle/>
          <a:p>
            <a:endParaRPr lang="en-US" sz="1700" dirty="0">
              <a:solidFill>
                <a:schemeClr val="bg1"/>
              </a:solidFill>
            </a:endParaRPr>
          </a:p>
          <a:p>
            <a:r>
              <a:rPr lang="en-US" sz="1700" dirty="0">
                <a:solidFill>
                  <a:schemeClr val="bg1"/>
                </a:solidFill>
              </a:rPr>
              <a:t>- The virus must recognize the host cell and bind to its receptor using viral attachment protein. </a:t>
            </a:r>
          </a:p>
          <a:p>
            <a:r>
              <a:rPr lang="en-US" sz="1700" dirty="0">
                <a:solidFill>
                  <a:schemeClr val="bg1"/>
                </a:solidFill>
              </a:rPr>
              <a:t>Different types of viruses will only be able to recognize and bind to specific receptors. </a:t>
            </a:r>
          </a:p>
          <a:p>
            <a:r>
              <a:rPr lang="en-US" sz="1700" dirty="0">
                <a:solidFill>
                  <a:schemeClr val="bg1"/>
                </a:solidFill>
              </a:rPr>
              <a:t>Viruses are host-specific. The specific type of viral attachment protein must fit (like a key) with the host receptor (like a lock). </a:t>
            </a:r>
          </a:p>
          <a:p>
            <a:pPr marL="0" indent="0">
              <a:buNone/>
            </a:pPr>
            <a:endParaRPr lang="en-US" sz="1700" dirty="0">
              <a:solidFill>
                <a:schemeClr val="bg1"/>
              </a:solidFill>
            </a:endParaRPr>
          </a:p>
        </p:txBody>
      </p:sp>
      <p:pic>
        <p:nvPicPr>
          <p:cNvPr id="4" name="Picture 114" descr="Picture">
            <a:extLst>
              <a:ext uri="{FF2B5EF4-FFF2-40B4-BE49-F238E27FC236}">
                <a16:creationId xmlns:a16="http://schemas.microsoft.com/office/drawing/2014/main" id="{90B49731-AF24-4516-AD3A-741D2F1BA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a:stretch/>
        </p:blipFill>
        <p:spPr bwMode="auto">
          <a:xfrm>
            <a:off x="4733385" y="1091683"/>
            <a:ext cx="7568076" cy="440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7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0C6CFCF8-3F1A-48F4-86BC-B641674FF63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2600" kern="1200">
                <a:ln w="0"/>
                <a:solidFill>
                  <a:srgbClr val="FFFFFF"/>
                </a:solidFill>
                <a:effectLst>
                  <a:outerShdw blurRad="38100" dist="25400" dir="5400000" algn="ctr" rotWithShape="0">
                    <a:srgbClr val="6E747A">
                      <a:alpha val="43000"/>
                    </a:srgbClr>
                  </a:outerShdw>
                </a:effectLst>
                <a:latin typeface="+mj-lt"/>
                <a:ea typeface="+mj-ea"/>
                <a:cs typeface="+mj-cs"/>
              </a:rPr>
              <a:t>Bacteriophages are viruses that infect bacteria cells.</a:t>
            </a:r>
            <a:endParaRPr lang="en-US" sz="2600"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drawing of a person&#10;&#10;Description generated with high confidence">
            <a:extLst>
              <a:ext uri="{FF2B5EF4-FFF2-40B4-BE49-F238E27FC236}">
                <a16:creationId xmlns:a16="http://schemas.microsoft.com/office/drawing/2014/main" id="{43CF2306-99CB-454C-A2FD-616F8515C8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4435" y="492573"/>
            <a:ext cx="4572318" cy="5880796"/>
          </a:xfrm>
          <a:prstGeom prst="rect">
            <a:avLst/>
          </a:prstGeom>
        </p:spPr>
      </p:pic>
    </p:spTree>
    <p:extLst>
      <p:ext uri="{BB962C8B-B14F-4D97-AF65-F5344CB8AC3E}">
        <p14:creationId xmlns:p14="http://schemas.microsoft.com/office/powerpoint/2010/main" val="4083844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5" name="Content Placeholder 4" descr="A close up of a device&#10;&#10;Description generated with high confidence">
            <a:extLst>
              <a:ext uri="{FF2B5EF4-FFF2-40B4-BE49-F238E27FC236}">
                <a16:creationId xmlns:a16="http://schemas.microsoft.com/office/drawing/2014/main" id="{8D677253-9BC3-42C7-93FC-AD2632F409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6951" y="643467"/>
            <a:ext cx="5879753" cy="5571066"/>
          </a:xfrm>
          <a:prstGeom prst="rect">
            <a:avLst/>
          </a:prstGeom>
        </p:spPr>
      </p:pic>
      <p:sp>
        <p:nvSpPr>
          <p:cNvPr id="6" name="Rectangle 5">
            <a:extLst>
              <a:ext uri="{FF2B5EF4-FFF2-40B4-BE49-F238E27FC236}">
                <a16:creationId xmlns:a16="http://schemas.microsoft.com/office/drawing/2014/main" id="{C3618071-9C44-465D-B274-5CAB4083E95A}"/>
              </a:ext>
            </a:extLst>
          </p:cNvPr>
          <p:cNvSpPr/>
          <p:nvPr/>
        </p:nvSpPr>
        <p:spPr>
          <a:xfrm>
            <a:off x="565681" y="1419552"/>
            <a:ext cx="3844258"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 There are two types of reproductive cycles that a bacteriophage can 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 1) The lytic cycle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rPr>
              <a:t>2) The lysogenic cycle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endParaRPr>
          </a:p>
        </p:txBody>
      </p:sp>
    </p:spTree>
    <p:extLst>
      <p:ext uri="{BB962C8B-B14F-4D97-AF65-F5344CB8AC3E}">
        <p14:creationId xmlns:p14="http://schemas.microsoft.com/office/powerpoint/2010/main" val="280050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5" name="Content Placeholder 4" descr="A close up of a device&#10;&#10;Description generated with high confidence">
            <a:extLst>
              <a:ext uri="{FF2B5EF4-FFF2-40B4-BE49-F238E27FC236}">
                <a16:creationId xmlns:a16="http://schemas.microsoft.com/office/drawing/2014/main" id="{8D677253-9BC3-42C7-93FC-AD2632F409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6951" y="643467"/>
            <a:ext cx="5879753" cy="5571066"/>
          </a:xfrm>
          <a:prstGeom prst="rect">
            <a:avLst/>
          </a:prstGeom>
        </p:spPr>
      </p:pic>
      <p:sp>
        <p:nvSpPr>
          <p:cNvPr id="6" name="Rectangle 5">
            <a:extLst>
              <a:ext uri="{FF2B5EF4-FFF2-40B4-BE49-F238E27FC236}">
                <a16:creationId xmlns:a16="http://schemas.microsoft.com/office/drawing/2014/main" id="{C3618071-9C44-465D-B274-5CAB4083E95A}"/>
              </a:ext>
            </a:extLst>
          </p:cNvPr>
          <p:cNvSpPr/>
          <p:nvPr/>
        </p:nvSpPr>
        <p:spPr>
          <a:xfrm>
            <a:off x="759853" y="797510"/>
            <a:ext cx="3844258"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rPr>
              <a:t>The lytic cycle results in lysis of the host cell, which ends in death.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rPr>
              <a:t>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ooper Black"/>
                <a:ea typeface="+mn-ea"/>
                <a:cs typeface="+mn-cs"/>
              </a:rPr>
              <a:t>In the lysogenic cycle, the viral genome enters the nucleus and inserts itself into the host genome, keeping the host cell alive.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ooper Black"/>
              <a:ea typeface="+mn-ea"/>
              <a:cs typeface="+mn-cs"/>
            </a:endParaRPr>
          </a:p>
        </p:txBody>
      </p:sp>
    </p:spTree>
    <p:extLst>
      <p:ext uri="{BB962C8B-B14F-4D97-AF65-F5344CB8AC3E}">
        <p14:creationId xmlns:p14="http://schemas.microsoft.com/office/powerpoint/2010/main" val="386330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8E66F-776E-40B6-8ED0-2B05E897C3F0}"/>
              </a:ext>
            </a:extLst>
          </p:cNvPr>
          <p:cNvSpPr>
            <a:spLocks noGrp="1"/>
          </p:cNvSpPr>
          <p:nvPr>
            <p:ph type="title"/>
          </p:nvPr>
        </p:nvSpPr>
        <p:spPr>
          <a:xfrm>
            <a:off x="648929" y="629266"/>
            <a:ext cx="5127031" cy="1676603"/>
          </a:xfrm>
        </p:spPr>
        <p:txBody>
          <a:bodyPr>
            <a:normAutofit/>
          </a:bodyPr>
          <a:lstStyle/>
          <a:p>
            <a:pPr algn="ctr"/>
            <a:r>
              <a:rPr lang="en-US" dirty="0"/>
              <a:t>The Lytic Cycle</a:t>
            </a:r>
          </a:p>
        </p:txBody>
      </p:sp>
      <p:sp>
        <p:nvSpPr>
          <p:cNvPr id="3" name="Content Placeholder 2">
            <a:extLst>
              <a:ext uri="{FF2B5EF4-FFF2-40B4-BE49-F238E27FC236}">
                <a16:creationId xmlns:a16="http://schemas.microsoft.com/office/drawing/2014/main" id="{2B7D3FC2-F100-49B9-86C3-84711F992CD3}"/>
              </a:ext>
            </a:extLst>
          </p:cNvPr>
          <p:cNvSpPr>
            <a:spLocks noGrp="1"/>
          </p:cNvSpPr>
          <p:nvPr>
            <p:ph idx="1"/>
          </p:nvPr>
        </p:nvSpPr>
        <p:spPr>
          <a:xfrm>
            <a:off x="648930" y="2438400"/>
            <a:ext cx="5127029" cy="3785419"/>
          </a:xfrm>
        </p:spPr>
        <p:txBody>
          <a:bodyPr>
            <a:normAutofit/>
          </a:bodyPr>
          <a:lstStyle/>
          <a:p>
            <a:r>
              <a:rPr lang="en-US" sz="2200" dirty="0"/>
              <a:t>The virus docks onto the host cell and attaches to the host. </a:t>
            </a:r>
          </a:p>
          <a:p>
            <a:pPr lvl="1"/>
            <a:r>
              <a:rPr lang="en-US" sz="1800" dirty="0"/>
              <a:t>Most often, then is done through a lock-and-key mechanism which involves a viral protein binding to a specific receptor on the surface of the host cell.</a:t>
            </a:r>
          </a:p>
          <a:p>
            <a:r>
              <a:rPr lang="en-US" sz="2200" dirty="0"/>
              <a:t>Once attached, the virus injects its genome into the cell.</a:t>
            </a:r>
          </a:p>
          <a:p>
            <a:pPr marL="0" indent="0">
              <a:buNone/>
            </a:pPr>
            <a:endParaRPr lang="en-US" sz="2200" dirty="0"/>
          </a:p>
        </p:txBody>
      </p:sp>
      <p:pic>
        <p:nvPicPr>
          <p:cNvPr id="5" name="Picture 4">
            <a:extLst>
              <a:ext uri="{FF2B5EF4-FFF2-40B4-BE49-F238E27FC236}">
                <a16:creationId xmlns:a16="http://schemas.microsoft.com/office/drawing/2014/main" id="{F0DF729A-D688-4208-86A0-F4CE04C4907D}"/>
              </a:ext>
            </a:extLst>
          </p:cNvPr>
          <p:cNvPicPr>
            <a:picLocks noChangeAspect="1"/>
          </p:cNvPicPr>
          <p:nvPr/>
        </p:nvPicPr>
        <p:blipFill rotWithShape="1">
          <a:blip r:embed="rId2">
            <a:extLst>
              <a:ext uri="{28A0092B-C50C-407E-A947-70E740481C1C}">
                <a14:useLocalDpi xmlns:a14="http://schemas.microsoft.com/office/drawing/2010/main" val="0"/>
              </a:ext>
            </a:extLst>
          </a:blip>
          <a:srcRect l="2082"/>
          <a:stretch/>
        </p:blipFill>
        <p:spPr>
          <a:xfrm>
            <a:off x="6090613" y="640082"/>
            <a:ext cx="5461724" cy="5577837"/>
          </a:xfrm>
          <a:prstGeom prst="rect">
            <a:avLst/>
          </a:prstGeom>
          <a:effectLst/>
        </p:spPr>
      </p:pic>
    </p:spTree>
    <p:extLst>
      <p:ext uri="{BB962C8B-B14F-4D97-AF65-F5344CB8AC3E}">
        <p14:creationId xmlns:p14="http://schemas.microsoft.com/office/powerpoint/2010/main" val="306656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588E2386-80D2-40E7-8998-ECC33C00621B}"/>
              </a:ext>
            </a:extLst>
          </p:cNvPr>
          <p:cNvSpPr>
            <a:spLocks noGrp="1"/>
          </p:cNvSpPr>
          <p:nvPr>
            <p:ph type="title"/>
          </p:nvPr>
        </p:nvSpPr>
        <p:spPr>
          <a:xfrm>
            <a:off x="6392598" y="640263"/>
            <a:ext cx="5221266" cy="1344975"/>
          </a:xfrm>
        </p:spPr>
        <p:txBody>
          <a:bodyPr>
            <a:normAutofit/>
          </a:bodyPr>
          <a:lstStyle/>
          <a:p>
            <a:r>
              <a:rPr lang="en-US" sz="4000"/>
              <a:t>Attachment and Infection</a:t>
            </a:r>
          </a:p>
        </p:txBody>
      </p:sp>
      <p:pic>
        <p:nvPicPr>
          <p:cNvPr id="5" name="Picture 4" descr="A close up of a bug&#10;&#10;Description generated with very high confidence">
            <a:extLst>
              <a:ext uri="{FF2B5EF4-FFF2-40B4-BE49-F238E27FC236}">
                <a16:creationId xmlns:a16="http://schemas.microsoft.com/office/drawing/2014/main" id="{1B415672-6C0F-4CEB-85A5-D4DBC6B05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545062"/>
            <a:ext cx="5126736" cy="5612426"/>
          </a:xfrm>
          <a:prstGeom prst="rect">
            <a:avLst/>
          </a:prstGeom>
        </p:spPr>
      </p:pic>
      <p:sp>
        <p:nvSpPr>
          <p:cNvPr id="3" name="Content Placeholder 2">
            <a:extLst>
              <a:ext uri="{FF2B5EF4-FFF2-40B4-BE49-F238E27FC236}">
                <a16:creationId xmlns:a16="http://schemas.microsoft.com/office/drawing/2014/main" id="{6A27F082-BB01-4D9C-9E98-24E238EBC7F0}"/>
              </a:ext>
            </a:extLst>
          </p:cNvPr>
          <p:cNvSpPr>
            <a:spLocks noGrp="1"/>
          </p:cNvSpPr>
          <p:nvPr>
            <p:ph idx="1"/>
          </p:nvPr>
        </p:nvSpPr>
        <p:spPr>
          <a:xfrm>
            <a:off x="6391903" y="2121763"/>
            <a:ext cx="5235490" cy="3773010"/>
          </a:xfrm>
        </p:spPr>
        <p:txBody>
          <a:bodyPr>
            <a:normAutofit/>
          </a:bodyPr>
          <a:lstStyle/>
          <a:p>
            <a:r>
              <a:rPr lang="en-US" sz="2400" dirty="0"/>
              <a:t>Infection is when the virus inserts its viral DNA (or RNA) into the host cell. ​​</a:t>
            </a:r>
            <a:br>
              <a:rPr lang="en-US" sz="2400" dirty="0"/>
            </a:br>
            <a:r>
              <a:rPr lang="en-US" sz="2400" dirty="0"/>
              <a:t>​    </a:t>
            </a:r>
          </a:p>
          <a:p>
            <a:r>
              <a:rPr lang="en-US" sz="2400" dirty="0"/>
              <a:t>Once the viral DNA/RNA enters the host cell, the viral DNA/RNA will use the host cell's nucleotides and enzymes to replicate itself making more copies of the viral genome.. </a:t>
            </a:r>
          </a:p>
        </p:txBody>
      </p:sp>
    </p:spTree>
    <p:extLst>
      <p:ext uri="{BB962C8B-B14F-4D97-AF65-F5344CB8AC3E}">
        <p14:creationId xmlns:p14="http://schemas.microsoft.com/office/powerpoint/2010/main" val="3731080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4B8614-E987-4F5D-AD37-AE329F09D58B}"/>
              </a:ext>
            </a:extLst>
          </p:cNvPr>
          <p:cNvSpPr>
            <a:spLocks noGrp="1"/>
          </p:cNvSpPr>
          <p:nvPr>
            <p:ph type="title"/>
          </p:nvPr>
        </p:nvSpPr>
        <p:spPr>
          <a:xfrm>
            <a:off x="6414739" y="565448"/>
            <a:ext cx="4977976" cy="1454051"/>
          </a:xfrm>
        </p:spPr>
        <p:txBody>
          <a:bodyPr>
            <a:normAutofit/>
          </a:bodyPr>
          <a:lstStyle/>
          <a:p>
            <a:pPr algn="ctr"/>
            <a:r>
              <a:rPr lang="en-US" sz="3700" dirty="0">
                <a:solidFill>
                  <a:schemeClr val="accent1">
                    <a:lumMod val="75000"/>
                  </a:schemeClr>
                </a:solidFill>
                <a:latin typeface="Ravie" panose="04040805050809020602" pitchFamily="82" charset="0"/>
              </a:rPr>
              <a:t>Hydrogen Bonding in DNA</a:t>
            </a:r>
          </a:p>
        </p:txBody>
      </p:sp>
      <p:sp>
        <p:nvSpPr>
          <p:cNvPr id="3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245284CB-07C6-4732-BA0D-EABFFBA803A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54" r="2399" b="-3"/>
          <a:stretch/>
        </p:blipFill>
        <p:spPr>
          <a:xfrm>
            <a:off x="-614438" y="277986"/>
            <a:ext cx="5614874" cy="5876835"/>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9CE47726-E578-49EF-9007-3DE4B9742756}"/>
              </a:ext>
            </a:extLst>
          </p:cNvPr>
          <p:cNvSpPr>
            <a:spLocks noGrp="1"/>
          </p:cNvSpPr>
          <p:nvPr>
            <p:ph idx="1"/>
          </p:nvPr>
        </p:nvSpPr>
        <p:spPr>
          <a:xfrm>
            <a:off x="6090573" y="2421682"/>
            <a:ext cx="5614875" cy="4216624"/>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p>
            <a:r>
              <a:rPr lang="en-US" sz="2000" i="1" dirty="0">
                <a:solidFill>
                  <a:schemeClr val="tx1"/>
                </a:solidFill>
                <a:latin typeface="Aharoni" panose="02010803020104030203" pitchFamily="2" charset="-79"/>
                <a:cs typeface="Aharoni" panose="02010803020104030203" pitchFamily="2" charset="-79"/>
              </a:rPr>
              <a:t>Hydrogen bonds are relatively weak.</a:t>
            </a:r>
          </a:p>
          <a:p>
            <a:r>
              <a:rPr lang="en-US" sz="2000" i="1" dirty="0">
                <a:solidFill>
                  <a:schemeClr val="tx1"/>
                </a:solidFill>
                <a:latin typeface="Aharoni" panose="02010803020104030203" pitchFamily="2" charset="-79"/>
                <a:cs typeface="Aharoni" panose="02010803020104030203" pitchFamily="2" charset="-79"/>
              </a:rPr>
              <a:t> It is important for the hydrogen bonds to be able to be broken when the cell needs access to the individual DNA strands.</a:t>
            </a:r>
          </a:p>
          <a:p>
            <a:r>
              <a:rPr lang="en-US" sz="2000" i="1" dirty="0">
                <a:solidFill>
                  <a:schemeClr val="tx1"/>
                </a:solidFill>
                <a:latin typeface="Aharoni" panose="02010803020104030203" pitchFamily="2" charset="-79"/>
                <a:cs typeface="Aharoni" panose="02010803020104030203" pitchFamily="2" charset="-79"/>
              </a:rPr>
              <a:t> For example, the two DNA strands need to be separated for DNA replication for cellular division and to make the mRNA template during transcription. </a:t>
            </a:r>
          </a:p>
        </p:txBody>
      </p:sp>
    </p:spTree>
    <p:extLst>
      <p:ext uri="{BB962C8B-B14F-4D97-AF65-F5344CB8AC3E}">
        <p14:creationId xmlns:p14="http://schemas.microsoft.com/office/powerpoint/2010/main" val="3443330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6AA8E66F-776E-40B6-8ED0-2B05E897C3F0}"/>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The Lytic Cycle</a:t>
            </a:r>
          </a:p>
        </p:txBody>
      </p:sp>
      <p:sp>
        <p:nvSpPr>
          <p:cNvPr id="3" name="Content Placeholder 2">
            <a:extLst>
              <a:ext uri="{FF2B5EF4-FFF2-40B4-BE49-F238E27FC236}">
                <a16:creationId xmlns:a16="http://schemas.microsoft.com/office/drawing/2014/main" id="{2B7D3FC2-F100-49B9-86C3-84711F992CD3}"/>
              </a:ext>
            </a:extLst>
          </p:cNvPr>
          <p:cNvSpPr>
            <a:spLocks noGrp="1"/>
          </p:cNvSpPr>
          <p:nvPr>
            <p:ph idx="1"/>
          </p:nvPr>
        </p:nvSpPr>
        <p:spPr>
          <a:xfrm>
            <a:off x="643468" y="2638044"/>
            <a:ext cx="3363974" cy="3415622"/>
          </a:xfrm>
        </p:spPr>
        <p:txBody>
          <a:bodyPr>
            <a:normAutofit/>
          </a:bodyPr>
          <a:lstStyle/>
          <a:p>
            <a:r>
              <a:rPr lang="en-US" sz="1700" dirty="0">
                <a:solidFill>
                  <a:schemeClr val="bg1"/>
                </a:solidFill>
              </a:rPr>
              <a:t>The viral DNA (or RNA) takes over the host cell's nucleotides, and enzymes, along with its machinery, and makes copies of itself.</a:t>
            </a:r>
          </a:p>
          <a:p>
            <a:r>
              <a:rPr lang="en-US" sz="1700" dirty="0">
                <a:solidFill>
                  <a:schemeClr val="bg1"/>
                </a:solidFill>
              </a:rPr>
              <a:t>The viral DNA is </a:t>
            </a:r>
            <a:r>
              <a:rPr lang="en-US" sz="1700" b="1" u="sng" dirty="0">
                <a:solidFill>
                  <a:schemeClr val="bg1"/>
                </a:solidFill>
              </a:rPr>
              <a:t>transcribed</a:t>
            </a:r>
            <a:r>
              <a:rPr lang="en-US" sz="1700" dirty="0">
                <a:solidFill>
                  <a:schemeClr val="bg1"/>
                </a:solidFill>
              </a:rPr>
              <a:t> into messenger RNA (mRNA) which is then </a:t>
            </a:r>
            <a:r>
              <a:rPr lang="en-US" sz="1700" b="1" u="sng" dirty="0">
                <a:solidFill>
                  <a:schemeClr val="bg1"/>
                </a:solidFill>
              </a:rPr>
              <a:t>translated</a:t>
            </a:r>
            <a:r>
              <a:rPr lang="en-US" sz="1700" dirty="0">
                <a:solidFill>
                  <a:schemeClr val="bg1"/>
                </a:solidFill>
              </a:rPr>
              <a:t> into protein. </a:t>
            </a:r>
          </a:p>
        </p:txBody>
      </p:sp>
      <p:pic>
        <p:nvPicPr>
          <p:cNvPr id="6" name="Picture 5">
            <a:extLst>
              <a:ext uri="{FF2B5EF4-FFF2-40B4-BE49-F238E27FC236}">
                <a16:creationId xmlns:a16="http://schemas.microsoft.com/office/drawing/2014/main" id="{930033CF-0974-473E-AB71-A9E9E77A07D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56" r="1" b="1"/>
          <a:stretch/>
        </p:blipFill>
        <p:spPr>
          <a:xfrm>
            <a:off x="5297763" y="750217"/>
            <a:ext cx="6250769" cy="5357565"/>
          </a:xfrm>
          <a:prstGeom prst="rect">
            <a:avLst/>
          </a:prstGeom>
        </p:spPr>
      </p:pic>
    </p:spTree>
    <p:extLst>
      <p:ext uri="{BB962C8B-B14F-4D97-AF65-F5344CB8AC3E}">
        <p14:creationId xmlns:p14="http://schemas.microsoft.com/office/powerpoint/2010/main" val="1204767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A8E66F-776E-40B6-8ED0-2B05E897C3F0}"/>
              </a:ext>
            </a:extLst>
          </p:cNvPr>
          <p:cNvSpPr>
            <a:spLocks noGrp="1"/>
          </p:cNvSpPr>
          <p:nvPr>
            <p:ph type="title"/>
          </p:nvPr>
        </p:nvSpPr>
        <p:spPr>
          <a:xfrm>
            <a:off x="966952" y="1204108"/>
            <a:ext cx="2669406" cy="1781175"/>
          </a:xfrm>
        </p:spPr>
        <p:txBody>
          <a:bodyPr>
            <a:normAutofit/>
          </a:bodyPr>
          <a:lstStyle/>
          <a:p>
            <a:r>
              <a:rPr lang="en-US" sz="3200">
                <a:solidFill>
                  <a:srgbClr val="FFFFFF"/>
                </a:solidFill>
              </a:rPr>
              <a:t>The Lytic Cycle</a:t>
            </a:r>
          </a:p>
        </p:txBody>
      </p:sp>
      <p:sp>
        <p:nvSpPr>
          <p:cNvPr id="3" name="Content Placeholder 2">
            <a:extLst>
              <a:ext uri="{FF2B5EF4-FFF2-40B4-BE49-F238E27FC236}">
                <a16:creationId xmlns:a16="http://schemas.microsoft.com/office/drawing/2014/main" id="{2B7D3FC2-F100-49B9-86C3-84711F992CD3}"/>
              </a:ext>
            </a:extLst>
          </p:cNvPr>
          <p:cNvSpPr>
            <a:spLocks noGrp="1"/>
          </p:cNvSpPr>
          <p:nvPr>
            <p:ph idx="1"/>
          </p:nvPr>
        </p:nvSpPr>
        <p:spPr>
          <a:xfrm>
            <a:off x="391503" y="3236891"/>
            <a:ext cx="3994348" cy="3380648"/>
          </a:xfrm>
        </p:spPr>
        <p:txBody>
          <a:bodyPr>
            <a:normAutofit lnSpcReduction="10000"/>
          </a:bodyPr>
          <a:lstStyle/>
          <a:p>
            <a:endParaRPr lang="en-US" sz="1600" dirty="0"/>
          </a:p>
          <a:p>
            <a:r>
              <a:rPr lang="en-US" sz="1600" dirty="0"/>
              <a:t>Once all of the viral building blocks have been made, the viral components will self-assemble to form new copies of the virus. </a:t>
            </a:r>
          </a:p>
          <a:p>
            <a:r>
              <a:rPr lang="en-US" sz="1600" dirty="0"/>
              <a:t>This process continues (more and more viral copies are made until the host cell can no longer sustain life).</a:t>
            </a:r>
          </a:p>
          <a:p>
            <a:r>
              <a:rPr lang="en-US" sz="1600" dirty="0"/>
              <a:t> The new viral copies will produce a substance called lysin, which is an enzyme that functions to weaken the structural integrity of the cell wall.</a:t>
            </a:r>
          </a:p>
        </p:txBody>
      </p:sp>
      <p:pic>
        <p:nvPicPr>
          <p:cNvPr id="8" name="Picture 7" descr="A picture containing text, map&#10;&#10;Description generated with very high confidence">
            <a:extLst>
              <a:ext uri="{FF2B5EF4-FFF2-40B4-BE49-F238E27FC236}">
                <a16:creationId xmlns:a16="http://schemas.microsoft.com/office/drawing/2014/main" id="{AA4108DC-F0AC-4DFE-93A5-CDA0CB92578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7715" b="20866"/>
          <a:stretch/>
        </p:blipFill>
        <p:spPr>
          <a:xfrm>
            <a:off x="4662102" y="993446"/>
            <a:ext cx="6903723" cy="4748070"/>
          </a:xfrm>
          <a:prstGeom prst="rect">
            <a:avLst/>
          </a:prstGeom>
        </p:spPr>
      </p:pic>
    </p:spTree>
    <p:extLst>
      <p:ext uri="{BB962C8B-B14F-4D97-AF65-F5344CB8AC3E}">
        <p14:creationId xmlns:p14="http://schemas.microsoft.com/office/powerpoint/2010/main" val="3859522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6AA8E66F-776E-40B6-8ED0-2B05E897C3F0}"/>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The Lytic Cycle</a:t>
            </a:r>
          </a:p>
        </p:txBody>
      </p:sp>
      <p:sp>
        <p:nvSpPr>
          <p:cNvPr id="3" name="Content Placeholder 2">
            <a:extLst>
              <a:ext uri="{FF2B5EF4-FFF2-40B4-BE49-F238E27FC236}">
                <a16:creationId xmlns:a16="http://schemas.microsoft.com/office/drawing/2014/main" id="{2B7D3FC2-F100-49B9-86C3-84711F992CD3}"/>
              </a:ext>
            </a:extLst>
          </p:cNvPr>
          <p:cNvSpPr>
            <a:spLocks noGrp="1"/>
          </p:cNvSpPr>
          <p:nvPr>
            <p:ph idx="1"/>
          </p:nvPr>
        </p:nvSpPr>
        <p:spPr>
          <a:xfrm>
            <a:off x="643466" y="2429813"/>
            <a:ext cx="3693143" cy="4052467"/>
          </a:xfrm>
        </p:spPr>
        <p:txBody>
          <a:bodyPr>
            <a:normAutofit lnSpcReduction="10000"/>
          </a:bodyPr>
          <a:lstStyle/>
          <a:p>
            <a:endParaRPr lang="en-US" sz="1800" dirty="0">
              <a:solidFill>
                <a:schemeClr val="bg1"/>
              </a:solidFill>
            </a:endParaRPr>
          </a:p>
          <a:p>
            <a:r>
              <a:rPr lang="en-US" sz="1800" dirty="0">
                <a:solidFill>
                  <a:schemeClr val="bg1"/>
                </a:solidFill>
              </a:rPr>
              <a:t>The viral copies create osmotic pressure that drives the extracellular fluid into the cell. </a:t>
            </a:r>
          </a:p>
          <a:p>
            <a:r>
              <a:rPr lang="en-US" sz="1800" dirty="0">
                <a:solidFill>
                  <a:schemeClr val="bg1"/>
                </a:solidFill>
              </a:rPr>
              <a:t>The build up of pressure results in lysis of the cell. This is when the host cell bursts open, and the newly created viruses are released into the extracellular environment.</a:t>
            </a:r>
          </a:p>
          <a:p>
            <a:r>
              <a:rPr lang="en-US" sz="1800" dirty="0">
                <a:solidFill>
                  <a:schemeClr val="bg1"/>
                </a:solidFill>
              </a:rPr>
              <a:t>These new viruses are now free to infect other host cells, and repeat the lytic cycle. </a:t>
            </a:r>
          </a:p>
        </p:txBody>
      </p:sp>
      <p:pic>
        <p:nvPicPr>
          <p:cNvPr id="8" name="Picture 7" descr="A picture containing text, map&#10;&#10;Description generated with very high confidence">
            <a:extLst>
              <a:ext uri="{FF2B5EF4-FFF2-40B4-BE49-F238E27FC236}">
                <a16:creationId xmlns:a16="http://schemas.microsoft.com/office/drawing/2014/main" id="{AA4108DC-F0AC-4DFE-93A5-CDA0CB92578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7715" b="20866"/>
          <a:stretch/>
        </p:blipFill>
        <p:spPr>
          <a:xfrm>
            <a:off x="5297763" y="1199067"/>
            <a:ext cx="6250769" cy="4298998"/>
          </a:xfrm>
          <a:prstGeom prst="rect">
            <a:avLst/>
          </a:prstGeom>
        </p:spPr>
      </p:pic>
    </p:spTree>
    <p:extLst>
      <p:ext uri="{BB962C8B-B14F-4D97-AF65-F5344CB8AC3E}">
        <p14:creationId xmlns:p14="http://schemas.microsoft.com/office/powerpoint/2010/main" val="2825634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D98786-9973-425F-B2BD-893EBC594982}"/>
              </a:ext>
            </a:extLst>
          </p:cNvPr>
          <p:cNvSpPr>
            <a:spLocks noGrp="1"/>
          </p:cNvSpPr>
          <p:nvPr>
            <p:ph type="title"/>
          </p:nvPr>
        </p:nvSpPr>
        <p:spPr>
          <a:xfrm>
            <a:off x="966952" y="1204108"/>
            <a:ext cx="2669406" cy="1781175"/>
          </a:xfrm>
        </p:spPr>
        <p:txBody>
          <a:bodyPr>
            <a:normAutofit/>
          </a:bodyPr>
          <a:lstStyle/>
          <a:p>
            <a:r>
              <a:rPr lang="en-US" sz="2700">
                <a:solidFill>
                  <a:srgbClr val="FFFFFF"/>
                </a:solidFill>
              </a:rPr>
              <a:t>The Lysogenic Cycle</a:t>
            </a:r>
          </a:p>
        </p:txBody>
      </p:sp>
      <p:sp>
        <p:nvSpPr>
          <p:cNvPr id="3" name="Content Placeholder 2">
            <a:extLst>
              <a:ext uri="{FF2B5EF4-FFF2-40B4-BE49-F238E27FC236}">
                <a16:creationId xmlns:a16="http://schemas.microsoft.com/office/drawing/2014/main" id="{93AE36A4-3514-405E-9388-5514188578AE}"/>
              </a:ext>
            </a:extLst>
          </p:cNvPr>
          <p:cNvSpPr>
            <a:spLocks noGrp="1"/>
          </p:cNvSpPr>
          <p:nvPr>
            <p:ph idx="1"/>
          </p:nvPr>
        </p:nvSpPr>
        <p:spPr>
          <a:xfrm>
            <a:off x="293848" y="3355130"/>
            <a:ext cx="4178563" cy="3199579"/>
          </a:xfrm>
        </p:spPr>
        <p:txBody>
          <a:bodyPr>
            <a:normAutofit/>
          </a:bodyPr>
          <a:lstStyle/>
          <a:p>
            <a:r>
              <a:rPr lang="en-US" sz="2400" dirty="0"/>
              <a:t>Unlike the lytic cycle, the lysogenic cycle is not going to kill the host cell.</a:t>
            </a:r>
          </a:p>
          <a:p>
            <a:r>
              <a:rPr lang="en-US" sz="2400" dirty="0"/>
              <a:t> The viruses that reproduce using this method are considered </a:t>
            </a:r>
            <a:r>
              <a:rPr lang="en-US" sz="2400" b="1" i="1" dirty="0"/>
              <a:t>"temperate"</a:t>
            </a:r>
            <a:r>
              <a:rPr lang="en-US" sz="2400" dirty="0"/>
              <a:t> viruses. </a:t>
            </a:r>
          </a:p>
          <a:p>
            <a:pPr marL="0" indent="0">
              <a:buNone/>
            </a:pPr>
            <a:endParaRPr lang="en-US" sz="2400" dirty="0"/>
          </a:p>
        </p:txBody>
      </p:sp>
      <p:pic>
        <p:nvPicPr>
          <p:cNvPr id="5" name="Picture 4" descr="A close up of a logo&#10;&#10;Description generated with high confidence">
            <a:extLst>
              <a:ext uri="{FF2B5EF4-FFF2-40B4-BE49-F238E27FC236}">
                <a16:creationId xmlns:a16="http://schemas.microsoft.com/office/drawing/2014/main" id="{F49D5437-A66B-4FB5-A9AC-9755FD1EF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102" y="1472832"/>
            <a:ext cx="6903723" cy="3789299"/>
          </a:xfrm>
          <a:prstGeom prst="rect">
            <a:avLst/>
          </a:prstGeom>
        </p:spPr>
      </p:pic>
    </p:spTree>
    <p:extLst>
      <p:ext uri="{BB962C8B-B14F-4D97-AF65-F5344CB8AC3E}">
        <p14:creationId xmlns:p14="http://schemas.microsoft.com/office/powerpoint/2010/main" val="3442559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D98786-9973-425F-B2BD-893EBC594982}"/>
              </a:ext>
            </a:extLst>
          </p:cNvPr>
          <p:cNvSpPr>
            <a:spLocks noGrp="1"/>
          </p:cNvSpPr>
          <p:nvPr>
            <p:ph type="title"/>
          </p:nvPr>
        </p:nvSpPr>
        <p:spPr>
          <a:xfrm>
            <a:off x="966952" y="1204108"/>
            <a:ext cx="2669406" cy="1781175"/>
          </a:xfrm>
        </p:spPr>
        <p:txBody>
          <a:bodyPr>
            <a:normAutofit/>
          </a:bodyPr>
          <a:lstStyle/>
          <a:p>
            <a:r>
              <a:rPr lang="en-US" sz="2700">
                <a:solidFill>
                  <a:srgbClr val="FFFFFF"/>
                </a:solidFill>
              </a:rPr>
              <a:t>The Lysogenic Cycle</a:t>
            </a:r>
          </a:p>
        </p:txBody>
      </p:sp>
      <p:sp>
        <p:nvSpPr>
          <p:cNvPr id="3" name="Content Placeholder 2">
            <a:extLst>
              <a:ext uri="{FF2B5EF4-FFF2-40B4-BE49-F238E27FC236}">
                <a16:creationId xmlns:a16="http://schemas.microsoft.com/office/drawing/2014/main" id="{93AE36A4-3514-405E-9388-5514188578AE}"/>
              </a:ext>
            </a:extLst>
          </p:cNvPr>
          <p:cNvSpPr>
            <a:spLocks noGrp="1"/>
          </p:cNvSpPr>
          <p:nvPr>
            <p:ph idx="1"/>
          </p:nvPr>
        </p:nvSpPr>
        <p:spPr>
          <a:xfrm>
            <a:off x="966951" y="3355130"/>
            <a:ext cx="2669407" cy="2427333"/>
          </a:xfrm>
        </p:spPr>
        <p:txBody>
          <a:bodyPr>
            <a:normAutofit/>
          </a:bodyPr>
          <a:lstStyle/>
          <a:p>
            <a:r>
              <a:rPr lang="en-US" sz="1500"/>
              <a:t>First, the phage infects the host bacteria. </a:t>
            </a:r>
          </a:p>
          <a:p>
            <a:r>
              <a:rPr lang="en-US" sz="1500"/>
              <a:t>Then, the viral DNA (or RNA) will be inserted into the bacteria host. </a:t>
            </a:r>
          </a:p>
          <a:p>
            <a:r>
              <a:rPr lang="en-US" sz="1500"/>
              <a:t>The Viral DNA is then going to incorporate itself into the host cells genome. </a:t>
            </a:r>
          </a:p>
          <a:p>
            <a:pPr marL="0" indent="0">
              <a:buNone/>
            </a:pPr>
            <a:endParaRPr lang="en-US" sz="1500"/>
          </a:p>
        </p:txBody>
      </p:sp>
      <p:pic>
        <p:nvPicPr>
          <p:cNvPr id="5" name="Picture 4" descr="A close up of a logo&#10;&#10;Description generated with high confidence">
            <a:extLst>
              <a:ext uri="{FF2B5EF4-FFF2-40B4-BE49-F238E27FC236}">
                <a16:creationId xmlns:a16="http://schemas.microsoft.com/office/drawing/2014/main" id="{DDFB5F67-835C-4DDE-9314-886F5B4DA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102" y="1472832"/>
            <a:ext cx="6903723" cy="3789299"/>
          </a:xfrm>
          <a:prstGeom prst="rect">
            <a:avLst/>
          </a:prstGeom>
        </p:spPr>
      </p:pic>
    </p:spTree>
    <p:extLst>
      <p:ext uri="{BB962C8B-B14F-4D97-AF65-F5344CB8AC3E}">
        <p14:creationId xmlns:p14="http://schemas.microsoft.com/office/powerpoint/2010/main" val="668943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786-9973-425F-B2BD-893EBC594982}"/>
              </a:ext>
            </a:extLst>
          </p:cNvPr>
          <p:cNvSpPr>
            <a:spLocks noGrp="1"/>
          </p:cNvSpPr>
          <p:nvPr>
            <p:ph type="title"/>
          </p:nvPr>
        </p:nvSpPr>
        <p:spPr>
          <a:xfrm>
            <a:off x="3892990" y="0"/>
            <a:ext cx="8013072" cy="1325563"/>
          </a:xfrm>
        </p:spPr>
        <p:txBody>
          <a:bodyPr/>
          <a:lstStyle/>
          <a:p>
            <a:r>
              <a:rPr lang="en-US" dirty="0"/>
              <a:t>The Lysogenic Cycle</a:t>
            </a:r>
          </a:p>
        </p:txBody>
      </p:sp>
      <p:sp>
        <p:nvSpPr>
          <p:cNvPr id="3" name="Content Placeholder 2">
            <a:extLst>
              <a:ext uri="{FF2B5EF4-FFF2-40B4-BE49-F238E27FC236}">
                <a16:creationId xmlns:a16="http://schemas.microsoft.com/office/drawing/2014/main" id="{93AE36A4-3514-405E-9388-5514188578AE}"/>
              </a:ext>
            </a:extLst>
          </p:cNvPr>
          <p:cNvSpPr>
            <a:spLocks noGrp="1"/>
          </p:cNvSpPr>
          <p:nvPr>
            <p:ph idx="1"/>
          </p:nvPr>
        </p:nvSpPr>
        <p:spPr>
          <a:xfrm>
            <a:off x="195404" y="1023042"/>
            <a:ext cx="4334771" cy="5667469"/>
          </a:xfrm>
        </p:spPr>
        <p:txBody>
          <a:bodyPr>
            <a:normAutofit/>
          </a:bodyPr>
          <a:lstStyle/>
          <a:p>
            <a:r>
              <a:rPr lang="en-US" dirty="0"/>
              <a:t>Once the virus's DNA has been incorporated into the host cells DNA, it is now considered a </a:t>
            </a:r>
            <a:r>
              <a:rPr lang="en-US" b="1" dirty="0">
                <a:solidFill>
                  <a:srgbClr val="C00000"/>
                </a:solidFill>
              </a:rPr>
              <a:t>prophage. </a:t>
            </a:r>
          </a:p>
          <a:p>
            <a:pPr marL="0" indent="0">
              <a:buNone/>
            </a:pPr>
            <a:endParaRPr lang="en-US" dirty="0">
              <a:solidFill>
                <a:srgbClr val="C00000"/>
              </a:solidFill>
            </a:endParaRPr>
          </a:p>
          <a:p>
            <a:r>
              <a:rPr lang="en-US" dirty="0"/>
              <a:t>Each time the infected bacteria cell reproduces itself, it will also reproduce the viral DNA</a:t>
            </a:r>
          </a:p>
          <a:p>
            <a:pPr marL="0" indent="0">
              <a:buNone/>
            </a:pPr>
            <a:endParaRPr lang="en-US" dirty="0"/>
          </a:p>
        </p:txBody>
      </p:sp>
      <p:pic>
        <p:nvPicPr>
          <p:cNvPr id="7" name="Picture 6" descr="A close up of a device&#10;&#10;Description generated with high confidence">
            <a:extLst>
              <a:ext uri="{FF2B5EF4-FFF2-40B4-BE49-F238E27FC236}">
                <a16:creationId xmlns:a16="http://schemas.microsoft.com/office/drawing/2014/main" id="{13A101ED-50CF-45C7-A68A-B6DA2EF3693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81"/>
          <a:stretch/>
        </p:blipFill>
        <p:spPr>
          <a:xfrm>
            <a:off x="4530175" y="1403288"/>
            <a:ext cx="7115175" cy="4989826"/>
          </a:xfrm>
          <a:prstGeom prst="rect">
            <a:avLst/>
          </a:prstGeom>
        </p:spPr>
      </p:pic>
    </p:spTree>
    <p:extLst>
      <p:ext uri="{BB962C8B-B14F-4D97-AF65-F5344CB8AC3E}">
        <p14:creationId xmlns:p14="http://schemas.microsoft.com/office/powerpoint/2010/main" val="3845612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02D98786-9973-425F-B2BD-893EBC594982}"/>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The Lysogenic Cycle</a:t>
            </a:r>
          </a:p>
        </p:txBody>
      </p:sp>
      <p:sp>
        <p:nvSpPr>
          <p:cNvPr id="3" name="Content Placeholder 2">
            <a:extLst>
              <a:ext uri="{FF2B5EF4-FFF2-40B4-BE49-F238E27FC236}">
                <a16:creationId xmlns:a16="http://schemas.microsoft.com/office/drawing/2014/main" id="{93AE36A4-3514-405E-9388-5514188578AE}"/>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After some time has past, the prophage will exit the host cell's genome and the virus will begin to undergo the deadly lytic cycle. </a:t>
            </a:r>
          </a:p>
          <a:p>
            <a:pPr marL="0" indent="0">
              <a:buNone/>
            </a:pPr>
            <a:endParaRPr lang="en-US" sz="2000" dirty="0">
              <a:solidFill>
                <a:schemeClr val="bg1"/>
              </a:solidFill>
            </a:endParaRPr>
          </a:p>
        </p:txBody>
      </p:sp>
      <p:pic>
        <p:nvPicPr>
          <p:cNvPr id="7" name="Picture 6" descr="A close up of a device&#10;&#10;Description generated with high confidence">
            <a:extLst>
              <a:ext uri="{FF2B5EF4-FFF2-40B4-BE49-F238E27FC236}">
                <a16:creationId xmlns:a16="http://schemas.microsoft.com/office/drawing/2014/main" id="{13A101ED-50CF-45C7-A68A-B6DA2EF3693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81"/>
          <a:stretch/>
        </p:blipFill>
        <p:spPr>
          <a:xfrm>
            <a:off x="5297763" y="1153748"/>
            <a:ext cx="6250769" cy="4389636"/>
          </a:xfrm>
          <a:prstGeom prst="rect">
            <a:avLst/>
          </a:prstGeom>
        </p:spPr>
      </p:pic>
    </p:spTree>
    <p:extLst>
      <p:ext uri="{BB962C8B-B14F-4D97-AF65-F5344CB8AC3E}">
        <p14:creationId xmlns:p14="http://schemas.microsoft.com/office/powerpoint/2010/main" val="161424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7548BFAB-7B80-4434-BBA0-EFDC00D4A415}"/>
              </a:ext>
            </a:extLst>
          </p:cNvPr>
          <p:cNvPicPr>
            <a:picLocks noChangeAspect="1"/>
          </p:cNvPicPr>
          <p:nvPr/>
        </p:nvPicPr>
        <p:blipFill rotWithShape="1">
          <a:blip r:embed="rId2">
            <a:extLst>
              <a:ext uri="{28A0092B-C50C-407E-A947-70E740481C1C}">
                <a14:useLocalDpi xmlns:a14="http://schemas.microsoft.com/office/drawing/2010/main" val="0"/>
              </a:ext>
            </a:extLst>
          </a:blip>
          <a:srcRect t="7369" r="1" b="24078"/>
          <a:stretch/>
        </p:blipFill>
        <p:spPr>
          <a:xfrm>
            <a:off x="646478" y="0"/>
            <a:ext cx="7552944" cy="6857990"/>
          </a:xfrm>
          <a:prstGeom prst="rect">
            <a:avLst/>
          </a:prstGeom>
          <a:effectLst/>
        </p:spPr>
      </p:pic>
      <p:sp>
        <p:nvSpPr>
          <p:cNvPr id="4" name="Title 1">
            <a:extLst>
              <a:ext uri="{FF2B5EF4-FFF2-40B4-BE49-F238E27FC236}">
                <a16:creationId xmlns:a16="http://schemas.microsoft.com/office/drawing/2014/main" id="{3736669C-47B6-40DF-BD04-23073C11D1E1}"/>
              </a:ext>
            </a:extLst>
          </p:cNvPr>
          <p:cNvSpPr>
            <a:spLocks noGrp="1"/>
          </p:cNvSpPr>
          <p:nvPr>
            <p:ph type="title"/>
          </p:nvPr>
        </p:nvSpPr>
        <p:spPr>
          <a:xfrm>
            <a:off x="8039477" y="765068"/>
            <a:ext cx="3911098" cy="1676603"/>
          </a:xfrm>
        </p:spPr>
        <p:style>
          <a:lnRef idx="0">
            <a:schemeClr val="accent1"/>
          </a:lnRef>
          <a:fillRef idx="3">
            <a:schemeClr val="accent1"/>
          </a:fillRef>
          <a:effectRef idx="3">
            <a:schemeClr val="accent1"/>
          </a:effectRef>
          <a:fontRef idx="minor">
            <a:schemeClr val="lt1"/>
          </a:fontRef>
        </p:style>
        <p:txBody>
          <a:bodyPr>
            <a:normAutofit/>
            <a:sp3d extrusionH="57150">
              <a:bevelT w="82550" h="38100" prst="coolSlant"/>
            </a:sp3d>
          </a:bodyPr>
          <a:lstStyle/>
          <a:p>
            <a:r>
              <a:rPr lang="en-US" sz="4100"/>
              <a:t>Retroviruses</a:t>
            </a:r>
          </a:p>
        </p:txBody>
      </p:sp>
    </p:spTree>
    <p:extLst>
      <p:ext uri="{BB962C8B-B14F-4D97-AF65-F5344CB8AC3E}">
        <p14:creationId xmlns:p14="http://schemas.microsoft.com/office/powerpoint/2010/main" val="2337384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2EB1-F638-410B-86FC-321B3CF5FF28}"/>
              </a:ext>
            </a:extLst>
          </p:cNvPr>
          <p:cNvSpPr>
            <a:spLocks noGrp="1"/>
          </p:cNvSpPr>
          <p:nvPr>
            <p:ph type="title"/>
          </p:nvPr>
        </p:nvSpPr>
        <p:spPr>
          <a:xfrm>
            <a:off x="648929" y="629266"/>
            <a:ext cx="3651467" cy="1676603"/>
          </a:xfrm>
        </p:spPr>
        <p:style>
          <a:lnRef idx="0">
            <a:schemeClr val="accent1"/>
          </a:lnRef>
          <a:fillRef idx="3">
            <a:schemeClr val="accent1"/>
          </a:fillRef>
          <a:effectRef idx="3">
            <a:schemeClr val="accent1"/>
          </a:effectRef>
          <a:fontRef idx="minor">
            <a:schemeClr val="lt1"/>
          </a:fontRef>
        </p:style>
        <p:txBody>
          <a:bodyPr>
            <a:normAutofit/>
            <a:sp3d extrusionH="57150">
              <a:bevelT w="82550" h="38100" prst="coolSlant"/>
            </a:sp3d>
          </a:bodyPr>
          <a:lstStyle/>
          <a:p>
            <a:r>
              <a:rPr lang="en-US" sz="4100"/>
              <a:t>Retroviruses</a:t>
            </a:r>
          </a:p>
        </p:txBody>
      </p:sp>
      <p:sp>
        <p:nvSpPr>
          <p:cNvPr id="3" name="Content Placeholder 2">
            <a:extLst>
              <a:ext uri="{FF2B5EF4-FFF2-40B4-BE49-F238E27FC236}">
                <a16:creationId xmlns:a16="http://schemas.microsoft.com/office/drawing/2014/main" id="{0C8CEF2E-6AAD-4C0C-986C-BD8A9EFBB313}"/>
              </a:ext>
            </a:extLst>
          </p:cNvPr>
          <p:cNvSpPr>
            <a:spLocks noGrp="1"/>
          </p:cNvSpPr>
          <p:nvPr>
            <p:ph idx="1"/>
          </p:nvPr>
        </p:nvSpPr>
        <p:spPr>
          <a:xfrm>
            <a:off x="648931" y="2438400"/>
            <a:ext cx="3651466" cy="3785419"/>
          </a:xfrm>
        </p:spPr>
        <p:txBody>
          <a:bodyPr>
            <a:normAutofit lnSpcReduction="10000"/>
          </a:bodyPr>
          <a:lstStyle/>
          <a:p>
            <a:r>
              <a:rPr lang="en-US" dirty="0"/>
              <a:t>Retroviruses contain reverse transcriptase (RNA-dependent DNA polymerase). </a:t>
            </a:r>
          </a:p>
          <a:p>
            <a:r>
              <a:rPr lang="en-US" dirty="0"/>
              <a:t>Retroviruses contain RNA as their genetic material. </a:t>
            </a:r>
          </a:p>
          <a:p>
            <a:pPr marL="0" indent="0">
              <a:buNone/>
            </a:pPr>
            <a:endParaRPr lang="en-US" dirty="0"/>
          </a:p>
        </p:txBody>
      </p:sp>
      <p:pic>
        <p:nvPicPr>
          <p:cNvPr id="4" name="Picture 100">
            <a:extLst>
              <a:ext uri="{FF2B5EF4-FFF2-40B4-BE49-F238E27FC236}">
                <a16:creationId xmlns:a16="http://schemas.microsoft.com/office/drawing/2014/main" id="{B9F1DCA1-C183-47C0-9AE9-90E312E378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1" r="219"/>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99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5C114482-ABA3-42F2-BC55-6D94526BC87F}"/>
              </a:ext>
            </a:extLst>
          </p:cNvPr>
          <p:cNvSpPr>
            <a:spLocks noGrp="1"/>
          </p:cNvSpPr>
          <p:nvPr>
            <p:ph type="title"/>
          </p:nvPr>
        </p:nvSpPr>
        <p:spPr>
          <a:xfrm>
            <a:off x="484697" y="520365"/>
            <a:ext cx="3681516" cy="1597315"/>
          </a:xfrm>
          <a:noFill/>
          <a:ln w="19050">
            <a:solidFill>
              <a:schemeClr val="bg1"/>
            </a:solidFill>
          </a:ln>
        </p:spPr>
        <p:txBody>
          <a:bodyPr wrap="square">
            <a:normAutofit/>
          </a:bodyPr>
          <a:lstStyle/>
          <a:p>
            <a:pPr algn="ctr"/>
            <a:r>
              <a:rPr lang="en-US" sz="2800">
                <a:solidFill>
                  <a:schemeClr val="bg1"/>
                </a:solidFill>
              </a:rPr>
              <a:t>Reverse Transcription</a:t>
            </a:r>
            <a:endParaRPr lang="en-US" sz="2800" dirty="0">
              <a:solidFill>
                <a:schemeClr val="bg1"/>
              </a:solidFill>
            </a:endParaRPr>
          </a:p>
        </p:txBody>
      </p:sp>
      <p:sp>
        <p:nvSpPr>
          <p:cNvPr id="3" name="Content Placeholder 2">
            <a:extLst>
              <a:ext uri="{FF2B5EF4-FFF2-40B4-BE49-F238E27FC236}">
                <a16:creationId xmlns:a16="http://schemas.microsoft.com/office/drawing/2014/main" id="{CB3A82E0-5843-4381-8221-43018CE996A6}"/>
              </a:ext>
            </a:extLst>
          </p:cNvPr>
          <p:cNvSpPr>
            <a:spLocks noGrp="1"/>
          </p:cNvSpPr>
          <p:nvPr>
            <p:ph idx="1"/>
          </p:nvPr>
        </p:nvSpPr>
        <p:spPr>
          <a:xfrm>
            <a:off x="643468" y="2638044"/>
            <a:ext cx="3363974" cy="3415622"/>
          </a:xfrm>
        </p:spPr>
        <p:txBody>
          <a:bodyPr>
            <a:normAutofit fontScale="92500"/>
          </a:bodyPr>
          <a:lstStyle/>
          <a:p>
            <a:r>
              <a:rPr lang="en-US" sz="2400">
                <a:solidFill>
                  <a:schemeClr val="bg1"/>
                </a:solidFill>
              </a:rPr>
              <a:t>Retroviruses convert RNA to DNA. </a:t>
            </a:r>
          </a:p>
          <a:p>
            <a:r>
              <a:rPr lang="en-US" sz="2400">
                <a:solidFill>
                  <a:schemeClr val="bg1"/>
                </a:solidFill>
              </a:rPr>
              <a:t>This is basically the reverse of normal transcription process, which would make RNA by using DNA as a template.</a:t>
            </a:r>
          </a:p>
          <a:p>
            <a:endParaRPr lang="en-US" sz="2400" dirty="0">
              <a:solidFill>
                <a:schemeClr val="bg1"/>
              </a:solidFill>
            </a:endParaRPr>
          </a:p>
        </p:txBody>
      </p:sp>
      <p:pic>
        <p:nvPicPr>
          <p:cNvPr id="7" name="Picture 6" descr="A picture containing vector graphics&#10;&#10;Description generated with high confidence">
            <a:extLst>
              <a:ext uri="{FF2B5EF4-FFF2-40B4-BE49-F238E27FC236}">
                <a16:creationId xmlns:a16="http://schemas.microsoft.com/office/drawing/2014/main" id="{9D969D05-0D42-435E-8CF3-C41F092BB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479" y="119043"/>
            <a:ext cx="4404904" cy="3183564"/>
          </a:xfrm>
          <a:prstGeom prst="rect">
            <a:avLst/>
          </a:prstGeom>
        </p:spPr>
      </p:pic>
      <p:pic>
        <p:nvPicPr>
          <p:cNvPr id="9" name="Picture 8">
            <a:extLst>
              <a:ext uri="{FF2B5EF4-FFF2-40B4-BE49-F238E27FC236}">
                <a16:creationId xmlns:a16="http://schemas.microsoft.com/office/drawing/2014/main" id="{FFAE12B7-938E-47D9-9193-E073855EF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479" y="3403587"/>
            <a:ext cx="4615345" cy="3335370"/>
          </a:xfrm>
          <a:prstGeom prst="rect">
            <a:avLst/>
          </a:prstGeom>
        </p:spPr>
      </p:pic>
    </p:spTree>
    <p:extLst>
      <p:ext uri="{BB962C8B-B14F-4D97-AF65-F5344CB8AC3E}">
        <p14:creationId xmlns:p14="http://schemas.microsoft.com/office/powerpoint/2010/main" val="317548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screenshot of a cell phone&#10;&#10;Description generated with very high confidence">
            <a:extLst>
              <a:ext uri="{FF2B5EF4-FFF2-40B4-BE49-F238E27FC236}">
                <a16:creationId xmlns:a16="http://schemas.microsoft.com/office/drawing/2014/main" id="{4FDB0775-4DD2-41DE-9B87-904B9164C0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43421" y="643467"/>
            <a:ext cx="7894223" cy="5571066"/>
          </a:xfrm>
          <a:prstGeom prst="rect">
            <a:avLst/>
          </a:prstGeom>
        </p:spPr>
      </p:pic>
      <p:sp>
        <p:nvSpPr>
          <p:cNvPr id="12" name="Rectangle: Rounded Corners 11">
            <a:extLst>
              <a:ext uri="{FF2B5EF4-FFF2-40B4-BE49-F238E27FC236}">
                <a16:creationId xmlns:a16="http://schemas.microsoft.com/office/drawing/2014/main" id="{17A99AF4-0239-4B5D-BE19-65C336353016}"/>
              </a:ext>
            </a:extLst>
          </p:cNvPr>
          <p:cNvSpPr/>
          <p:nvPr/>
        </p:nvSpPr>
        <p:spPr>
          <a:xfrm>
            <a:off x="3543420" y="975638"/>
            <a:ext cx="7894223" cy="13669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B8B798F-DAEE-4755-94C2-67A3906FB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33" y="2141806"/>
            <a:ext cx="1817858" cy="4040148"/>
          </a:xfrm>
          <a:prstGeom prst="rect">
            <a:avLst/>
          </a:prstGeom>
        </p:spPr>
      </p:pic>
      <p:sp>
        <p:nvSpPr>
          <p:cNvPr id="14" name="Speech Bubble: Oval 13">
            <a:extLst>
              <a:ext uri="{FF2B5EF4-FFF2-40B4-BE49-F238E27FC236}">
                <a16:creationId xmlns:a16="http://schemas.microsoft.com/office/drawing/2014/main" id="{12A3F65B-F267-4C5E-B805-0CDB07347BDD}"/>
              </a:ext>
            </a:extLst>
          </p:cNvPr>
          <p:cNvSpPr/>
          <p:nvPr/>
        </p:nvSpPr>
        <p:spPr>
          <a:xfrm>
            <a:off x="2869484" y="2754191"/>
            <a:ext cx="2552261" cy="2466915"/>
          </a:xfrm>
          <a:prstGeom prst="wedgeEllipseCallout">
            <a:avLst>
              <a:gd name="adj1" fmla="val -64810"/>
              <a:gd name="adj2" fmla="val -20244"/>
            </a:avLst>
          </a:prstGeom>
          <a:solidFill>
            <a:srgbClr val="92D05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solidFill>
                    <a:prstClr val="black"/>
                  </a:solidFill>
                </a:ln>
                <a:solidFill>
                  <a:srgbClr val="222222"/>
                </a:solidFill>
                <a:effectLst/>
                <a:uLnTx/>
                <a:uFillTx/>
                <a:latin typeface="Roboto"/>
                <a:ea typeface="+mn-ea"/>
                <a:cs typeface="+mn-cs"/>
              </a:rPr>
              <a:t>DNA replication is done in a </a:t>
            </a:r>
            <a:r>
              <a:rPr kumimoji="0" lang="en-US" sz="1800" b="1" i="0" u="sng" strike="noStrike" kern="1200" cap="none" spc="0" normalizeH="0" baseline="0" noProof="0" dirty="0">
                <a:ln>
                  <a:solidFill>
                    <a:prstClr val="black"/>
                  </a:solidFill>
                </a:ln>
                <a:solidFill>
                  <a:srgbClr val="222222"/>
                </a:solidFill>
                <a:effectLst/>
                <a:uLnTx/>
                <a:uFillTx/>
                <a:latin typeface="Roboto"/>
                <a:ea typeface="+mn-ea"/>
                <a:cs typeface="+mn-cs"/>
              </a:rPr>
              <a:t>semi-conservative</a:t>
            </a:r>
            <a:r>
              <a:rPr kumimoji="0" lang="en-US" sz="1800" b="1" i="0" u="none" strike="noStrike" kern="1200" cap="none" spc="0" normalizeH="0" baseline="0" noProof="0" dirty="0">
                <a:ln>
                  <a:solidFill>
                    <a:prstClr val="black"/>
                  </a:solidFill>
                </a:ln>
                <a:solidFill>
                  <a:srgbClr val="222222"/>
                </a:solidFill>
                <a:effectLst/>
                <a:uLnTx/>
                <a:uFillTx/>
                <a:latin typeface="Roboto"/>
                <a:ea typeface="+mn-ea"/>
                <a:cs typeface="+mn-cs"/>
              </a:rPr>
              <a:t> manner.  </a:t>
            </a:r>
            <a:endPar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230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14482-ABA3-42F2-BC55-6D94526BC87F}"/>
              </a:ext>
            </a:extLst>
          </p:cNvPr>
          <p:cNvSpPr>
            <a:spLocks noGrp="1"/>
          </p:cNvSpPr>
          <p:nvPr>
            <p:ph type="title"/>
          </p:nvPr>
        </p:nvSpPr>
        <p:spPr>
          <a:xfrm>
            <a:off x="838200" y="184056"/>
            <a:ext cx="10515600" cy="1325563"/>
          </a:xfrm>
        </p:spPr>
        <p:txBody>
          <a:bodyPr/>
          <a:lstStyle/>
          <a:p>
            <a:r>
              <a:rPr lang="en-US" dirty="0">
                <a:solidFill>
                  <a:srgbClr val="000000"/>
                </a:solidFill>
              </a:rPr>
              <a:t>Retrovirus Life Cycle (HIV)</a:t>
            </a:r>
            <a:endParaRPr lang="en-US" dirty="0"/>
          </a:p>
        </p:txBody>
      </p:sp>
      <p:sp>
        <p:nvSpPr>
          <p:cNvPr id="3" name="Content Placeholder 2">
            <a:extLst>
              <a:ext uri="{FF2B5EF4-FFF2-40B4-BE49-F238E27FC236}">
                <a16:creationId xmlns:a16="http://schemas.microsoft.com/office/drawing/2014/main" id="{CB3A82E0-5843-4381-8221-43018CE996A6}"/>
              </a:ext>
            </a:extLst>
          </p:cNvPr>
          <p:cNvSpPr>
            <a:spLocks noGrp="1"/>
          </p:cNvSpPr>
          <p:nvPr>
            <p:ph idx="1"/>
          </p:nvPr>
        </p:nvSpPr>
        <p:spPr>
          <a:xfrm>
            <a:off x="448901" y="1956197"/>
            <a:ext cx="4143375" cy="4351338"/>
          </a:xfrm>
        </p:spPr>
        <p:txBody>
          <a:bodyPr>
            <a:normAutofit/>
          </a:bodyPr>
          <a:lstStyle/>
          <a:p>
            <a:r>
              <a:rPr lang="en-US" dirty="0"/>
              <a:t>Upon the infection of a host cell, the viral RNA is used as a template to form DNA through the use of reverse transcriptase. </a:t>
            </a:r>
          </a:p>
        </p:txBody>
      </p:sp>
      <p:pic>
        <p:nvPicPr>
          <p:cNvPr id="4" name="Picture 118" descr="Picture">
            <a:extLst>
              <a:ext uri="{FF2B5EF4-FFF2-40B4-BE49-F238E27FC236}">
                <a16:creationId xmlns:a16="http://schemas.microsoft.com/office/drawing/2014/main" id="{C6D52F04-0563-4B7C-8402-FE66B70CE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238" y="1438597"/>
            <a:ext cx="7210425"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217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6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114482-ABA3-42F2-BC55-6D94526BC87F}"/>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Retrovirus Life Cycle (HIV)</a:t>
            </a:r>
          </a:p>
        </p:txBody>
      </p:sp>
      <p:pic>
        <p:nvPicPr>
          <p:cNvPr id="4" name="Picture 118" descr="Picture">
            <a:extLst>
              <a:ext uri="{FF2B5EF4-FFF2-40B4-BE49-F238E27FC236}">
                <a16:creationId xmlns:a16="http://schemas.microsoft.com/office/drawing/2014/main" id="{C6D52F04-0563-4B7C-8402-FE66B70CE3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8" r="1" b="17449"/>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3A82E0-5843-4381-8221-43018CE996A6}"/>
              </a:ext>
            </a:extLst>
          </p:cNvPr>
          <p:cNvSpPr>
            <a:spLocks noGrp="1"/>
          </p:cNvSpPr>
          <p:nvPr>
            <p:ph idx="1"/>
          </p:nvPr>
        </p:nvSpPr>
        <p:spPr>
          <a:xfrm>
            <a:off x="8029319" y="917725"/>
            <a:ext cx="3424739" cy="4852362"/>
          </a:xfrm>
        </p:spPr>
        <p:txBody>
          <a:bodyPr anchor="ctr">
            <a:normAutofit/>
          </a:bodyPr>
          <a:lstStyle/>
          <a:p>
            <a:r>
              <a:rPr lang="en-US" sz="1900">
                <a:solidFill>
                  <a:srgbClr val="FFFFFF"/>
                </a:solidFill>
              </a:rPr>
              <a:t>The resulting viral DNA will then integrate itself into the genome of the host cell. </a:t>
            </a:r>
          </a:p>
          <a:p>
            <a:r>
              <a:rPr lang="en-US" sz="1900">
                <a:solidFill>
                  <a:srgbClr val="FFFFFF"/>
                </a:solidFill>
              </a:rPr>
              <a:t>Now, every time the host cell replicates, it will also replicate the viral DNA, which is used to assemble viral progeny. </a:t>
            </a:r>
          </a:p>
          <a:p>
            <a:r>
              <a:rPr lang="en-US" sz="1900">
                <a:solidFill>
                  <a:srgbClr val="FFFFFF"/>
                </a:solidFill>
              </a:rPr>
              <a:t>The viral progeny can then exit the host cell via budding and go on to infect a new cell, thereby repeating the retrovirus life cycle. </a:t>
            </a:r>
          </a:p>
        </p:txBody>
      </p:sp>
    </p:spTree>
    <p:extLst>
      <p:ext uri="{BB962C8B-B14F-4D97-AF65-F5344CB8AC3E}">
        <p14:creationId xmlns:p14="http://schemas.microsoft.com/office/powerpoint/2010/main" val="571670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6757-33D5-457F-959C-FF719FFF52ED}"/>
              </a:ext>
            </a:extLst>
          </p:cNvPr>
          <p:cNvSpPr>
            <a:spLocks noGrp="1"/>
          </p:cNvSpPr>
          <p:nvPr>
            <p:ph type="title"/>
          </p:nvPr>
        </p:nvSpPr>
        <p:spPr>
          <a:xfrm>
            <a:off x="4965430" y="629268"/>
            <a:ext cx="6586491" cy="1286160"/>
          </a:xfrm>
        </p:spPr>
        <p:txBody>
          <a:bodyPr anchor="b">
            <a:normAutofit/>
          </a:bodyPr>
          <a:lstStyle/>
          <a:p>
            <a:r>
              <a:rPr lang="en-US" dirty="0"/>
              <a:t>Viroids</a:t>
            </a:r>
          </a:p>
        </p:txBody>
      </p:sp>
      <p:pic>
        <p:nvPicPr>
          <p:cNvPr id="4" name="Picture 80" descr="Picture">
            <a:extLst>
              <a:ext uri="{FF2B5EF4-FFF2-40B4-BE49-F238E27FC236}">
                <a16:creationId xmlns:a16="http://schemas.microsoft.com/office/drawing/2014/main" id="{6ADF5498-232E-4416-B792-4612864AB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89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0E4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3D01EC-3311-4A86-A5EE-EED90CD10588}"/>
              </a:ext>
            </a:extLst>
          </p:cNvPr>
          <p:cNvSpPr>
            <a:spLocks noGrp="1"/>
          </p:cNvSpPr>
          <p:nvPr>
            <p:ph idx="1"/>
          </p:nvPr>
        </p:nvSpPr>
        <p:spPr>
          <a:xfrm>
            <a:off x="4965431" y="2438400"/>
            <a:ext cx="6586489" cy="3785419"/>
          </a:xfrm>
        </p:spPr>
        <p:txBody>
          <a:bodyPr>
            <a:normAutofit/>
          </a:bodyPr>
          <a:lstStyle/>
          <a:p>
            <a:r>
              <a:rPr lang="en-US" dirty="0"/>
              <a:t>Viroids are the smallest infectious pathogens known. </a:t>
            </a:r>
          </a:p>
          <a:p>
            <a:r>
              <a:rPr lang="en-US" dirty="0"/>
              <a:t>Viroids are small particles that are even smaller than viruses and they are composed simply of only an extremely small single-stranded RNA molecule measuring less than 400 nucleotides. </a:t>
            </a:r>
          </a:p>
        </p:txBody>
      </p:sp>
    </p:spTree>
    <p:extLst>
      <p:ext uri="{BB962C8B-B14F-4D97-AF65-F5344CB8AC3E}">
        <p14:creationId xmlns:p14="http://schemas.microsoft.com/office/powerpoint/2010/main" val="3092521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86" descr="Picture">
            <a:extLst>
              <a:ext uri="{FF2B5EF4-FFF2-40B4-BE49-F238E27FC236}">
                <a16:creationId xmlns:a16="http://schemas.microsoft.com/office/drawing/2014/main" id="{BDEA631D-FED9-418D-BEEA-3A578085AA9E}"/>
              </a:ext>
            </a:extLst>
          </p:cNvPr>
          <p:cNvPicPr>
            <a:picLocks noChangeAspect="1" noChangeArrowheads="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b="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A66757-33D5-457F-959C-FF719FFF52ED}"/>
              </a:ext>
            </a:extLst>
          </p:cNvPr>
          <p:cNvSpPr>
            <a:spLocks noGrp="1"/>
          </p:cNvSpPr>
          <p:nvPr>
            <p:ph type="title"/>
          </p:nvPr>
        </p:nvSpPr>
        <p:spPr>
          <a:xfrm>
            <a:off x="801098" y="1396289"/>
            <a:ext cx="5277333" cy="1325563"/>
          </a:xfrm>
        </p:spPr>
        <p:txBody>
          <a:bodyPr>
            <a:normAutofit/>
          </a:bodyPr>
          <a:lstStyle/>
          <a:p>
            <a:r>
              <a:rPr lang="en-US" dirty="0"/>
              <a:t>Viroids</a:t>
            </a:r>
          </a:p>
        </p:txBody>
      </p:sp>
      <p:sp>
        <p:nvSpPr>
          <p:cNvPr id="3" name="Content Placeholder 2">
            <a:extLst>
              <a:ext uri="{FF2B5EF4-FFF2-40B4-BE49-F238E27FC236}">
                <a16:creationId xmlns:a16="http://schemas.microsoft.com/office/drawing/2014/main" id="{F63D01EC-3311-4A86-A5EE-EED90CD10588}"/>
              </a:ext>
            </a:extLst>
          </p:cNvPr>
          <p:cNvSpPr>
            <a:spLocks noGrp="1"/>
          </p:cNvSpPr>
          <p:nvPr>
            <p:ph idx="1"/>
          </p:nvPr>
        </p:nvSpPr>
        <p:spPr>
          <a:xfrm>
            <a:off x="805543" y="2871982"/>
            <a:ext cx="5272888" cy="3181684"/>
          </a:xfrm>
        </p:spPr>
        <p:txBody>
          <a:bodyPr anchor="t">
            <a:normAutofit/>
          </a:bodyPr>
          <a:lstStyle/>
          <a:p>
            <a:r>
              <a:rPr lang="en-US" sz="1800" dirty="0"/>
              <a:t>Viroids do not contain any type of protective coat or capsid or envelope. Virions twist into  bent, coiled conformations which allow them to evade destruction by RNases (ribonucleases). </a:t>
            </a:r>
          </a:p>
          <a:p>
            <a:r>
              <a:rPr lang="en-US" sz="1800" dirty="0"/>
              <a:t>This infectious particle is pathogenic to plants and interferes with the plants normal growth process.</a:t>
            </a:r>
          </a:p>
        </p:txBody>
      </p:sp>
      <p:sp>
        <p:nvSpPr>
          <p:cNvPr id="21"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80" descr="Picture">
            <a:extLst>
              <a:ext uri="{FF2B5EF4-FFF2-40B4-BE49-F238E27FC236}">
                <a16:creationId xmlns:a16="http://schemas.microsoft.com/office/drawing/2014/main" id="{6ADF5498-232E-4416-B792-4612864AB4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6" b="31218"/>
          <a:stretch/>
        </p:blipFill>
        <p:spPr bwMode="auto">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146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86" descr="Picture">
            <a:extLst>
              <a:ext uri="{FF2B5EF4-FFF2-40B4-BE49-F238E27FC236}">
                <a16:creationId xmlns:a16="http://schemas.microsoft.com/office/drawing/2014/main" id="{D5FF979C-4CF4-489C-BB4F-2C17BA4852C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139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9FFA1289-F34A-4AA9-9339-F37F8B38BFD4}"/>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Prions</a:t>
            </a:r>
          </a:p>
        </p:txBody>
      </p:sp>
      <p:sp>
        <p:nvSpPr>
          <p:cNvPr id="3" name="Content Placeholder 2">
            <a:extLst>
              <a:ext uri="{FF2B5EF4-FFF2-40B4-BE49-F238E27FC236}">
                <a16:creationId xmlns:a16="http://schemas.microsoft.com/office/drawing/2014/main" id="{32D2A289-E1FE-40F1-883F-478A47901F6E}"/>
              </a:ext>
            </a:extLst>
          </p:cNvPr>
          <p:cNvSpPr>
            <a:spLocks noGrp="1"/>
          </p:cNvSpPr>
          <p:nvPr>
            <p:ph idx="1"/>
          </p:nvPr>
        </p:nvSpPr>
        <p:spPr>
          <a:xfrm>
            <a:off x="643468" y="2638044"/>
            <a:ext cx="3363974" cy="3415622"/>
          </a:xfrm>
        </p:spPr>
        <p:txBody>
          <a:bodyPr>
            <a:normAutofit/>
          </a:bodyPr>
          <a:lstStyle/>
          <a:p>
            <a:r>
              <a:rPr lang="en-US" sz="2000">
                <a:solidFill>
                  <a:schemeClr val="bg1"/>
                </a:solidFill>
              </a:rPr>
              <a:t>Many of you may remember the "mad cow epidemic" that reached its peak in 1993. </a:t>
            </a:r>
          </a:p>
          <a:p>
            <a:r>
              <a:rPr lang="en-US" sz="2000">
                <a:solidFill>
                  <a:schemeClr val="bg1"/>
                </a:solidFill>
              </a:rPr>
              <a:t>Hundreds of thousands of cattle became ill, putting a halt on meat production in Europe. </a:t>
            </a:r>
          </a:p>
          <a:p>
            <a:pPr marL="0" indent="0">
              <a:buNone/>
            </a:pPr>
            <a:endParaRPr lang="en-US" sz="2000">
              <a:solidFill>
                <a:schemeClr val="bg1"/>
              </a:solidFill>
            </a:endParaRPr>
          </a:p>
        </p:txBody>
      </p:sp>
      <p:pic>
        <p:nvPicPr>
          <p:cNvPr id="6" name="Picture 5" descr="A close up of a logo&#10;&#10;Description generated with very high confidence">
            <a:extLst>
              <a:ext uri="{FF2B5EF4-FFF2-40B4-BE49-F238E27FC236}">
                <a16:creationId xmlns:a16="http://schemas.microsoft.com/office/drawing/2014/main" id="{E8009553-A22A-48E4-AE95-4CE595A01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371761"/>
            <a:ext cx="6250769" cy="3953611"/>
          </a:xfrm>
          <a:prstGeom prst="rect">
            <a:avLst/>
          </a:prstGeom>
        </p:spPr>
      </p:pic>
    </p:spTree>
    <p:extLst>
      <p:ext uri="{BB962C8B-B14F-4D97-AF65-F5344CB8AC3E}">
        <p14:creationId xmlns:p14="http://schemas.microsoft.com/office/powerpoint/2010/main" val="45915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1289-F34A-4AA9-9339-F37F8B38BFD4}"/>
              </a:ext>
            </a:extLst>
          </p:cNvPr>
          <p:cNvSpPr>
            <a:spLocks noGrp="1"/>
          </p:cNvSpPr>
          <p:nvPr>
            <p:ph type="title"/>
          </p:nvPr>
        </p:nvSpPr>
        <p:spPr>
          <a:xfrm>
            <a:off x="648929" y="629266"/>
            <a:ext cx="5127031" cy="1676603"/>
          </a:xfrm>
        </p:spPr>
        <p:txBody>
          <a:bodyPr>
            <a:normAutofit/>
          </a:bodyPr>
          <a:lstStyle/>
          <a:p>
            <a:r>
              <a:rPr lang="en-US"/>
              <a:t>Prions</a:t>
            </a:r>
          </a:p>
        </p:txBody>
      </p:sp>
      <p:pic>
        <p:nvPicPr>
          <p:cNvPr id="6" name="Picture 5" descr="A close up of a logo&#10;&#10;Description generated with very high confidence">
            <a:extLst>
              <a:ext uri="{FF2B5EF4-FFF2-40B4-BE49-F238E27FC236}">
                <a16:creationId xmlns:a16="http://schemas.microsoft.com/office/drawing/2014/main" id="{02667715-8B4E-4639-B5F6-41C5F3727E81}"/>
              </a:ext>
            </a:extLst>
          </p:cNvPr>
          <p:cNvPicPr>
            <a:picLocks noChangeAspect="1"/>
          </p:cNvPicPr>
          <p:nvPr/>
        </p:nvPicPr>
        <p:blipFill rotWithShape="1">
          <a:blip r:embed="rId2">
            <a:extLst>
              <a:ext uri="{28A0092B-C50C-407E-A947-70E740481C1C}">
                <a14:useLocalDpi xmlns:a14="http://schemas.microsoft.com/office/drawing/2010/main" val="0"/>
              </a:ext>
            </a:extLst>
          </a:blip>
          <a:srcRect r="-1" b="6299"/>
          <a:stretch/>
        </p:blipFill>
        <p:spPr>
          <a:xfrm>
            <a:off x="6090613" y="640082"/>
            <a:ext cx="5461724" cy="5577837"/>
          </a:xfrm>
          <a:prstGeom prst="rect">
            <a:avLst/>
          </a:prstGeom>
          <a:effectLst/>
        </p:spPr>
      </p:pic>
      <p:sp>
        <p:nvSpPr>
          <p:cNvPr id="7" name="Arrow: Right 6">
            <a:extLst>
              <a:ext uri="{FF2B5EF4-FFF2-40B4-BE49-F238E27FC236}">
                <a16:creationId xmlns:a16="http://schemas.microsoft.com/office/drawing/2014/main" id="{82787B79-B376-4C6B-8EFE-889D20D221B1}"/>
              </a:ext>
            </a:extLst>
          </p:cNvPr>
          <p:cNvSpPr/>
          <p:nvPr/>
        </p:nvSpPr>
        <p:spPr>
          <a:xfrm rot="1201588">
            <a:off x="3454445" y="465650"/>
            <a:ext cx="3938258" cy="2003834"/>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oper Black"/>
                <a:ea typeface="+mn-ea"/>
                <a:cs typeface="+mn-cs"/>
              </a:rPr>
              <a:t>ANGRY COW</a:t>
            </a:r>
          </a:p>
        </p:txBody>
      </p:sp>
      <p:sp>
        <p:nvSpPr>
          <p:cNvPr id="8" name="Moon 7">
            <a:extLst>
              <a:ext uri="{FF2B5EF4-FFF2-40B4-BE49-F238E27FC236}">
                <a16:creationId xmlns:a16="http://schemas.microsoft.com/office/drawing/2014/main" id="{16735A11-35A1-4649-95FF-B498BE57E103}"/>
              </a:ext>
            </a:extLst>
          </p:cNvPr>
          <p:cNvSpPr/>
          <p:nvPr/>
        </p:nvSpPr>
        <p:spPr>
          <a:xfrm rot="17689859">
            <a:off x="8158843" y="1546710"/>
            <a:ext cx="184979" cy="691901"/>
          </a:xfrm>
          <a:prstGeom prst="moon">
            <a:avLst>
              <a:gd name="adj" fmla="val 3749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0" name="Moon 9">
            <a:extLst>
              <a:ext uri="{FF2B5EF4-FFF2-40B4-BE49-F238E27FC236}">
                <a16:creationId xmlns:a16="http://schemas.microsoft.com/office/drawing/2014/main" id="{78716CCD-2B90-4191-BFCB-57F79B7259E9}"/>
              </a:ext>
            </a:extLst>
          </p:cNvPr>
          <p:cNvSpPr/>
          <p:nvPr/>
        </p:nvSpPr>
        <p:spPr>
          <a:xfrm rot="14653863">
            <a:off x="9367371" y="1551184"/>
            <a:ext cx="184979" cy="691901"/>
          </a:xfrm>
          <a:prstGeom prst="moon">
            <a:avLst>
              <a:gd name="adj" fmla="val 3749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1" name="Content Placeholder 2">
            <a:extLst>
              <a:ext uri="{FF2B5EF4-FFF2-40B4-BE49-F238E27FC236}">
                <a16:creationId xmlns:a16="http://schemas.microsoft.com/office/drawing/2014/main" id="{81F5A04D-3C60-4919-9570-0FCD7C3B7032}"/>
              </a:ext>
            </a:extLst>
          </p:cNvPr>
          <p:cNvSpPr txBox="1">
            <a:spLocks/>
          </p:cNvSpPr>
          <p:nvPr/>
        </p:nvSpPr>
        <p:spPr>
          <a:xfrm>
            <a:off x="637146" y="2130826"/>
            <a:ext cx="4369420" cy="37539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ooper Black"/>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oper Black"/>
                <a:ea typeface="+mn-ea"/>
                <a:cs typeface="+mn-cs"/>
              </a:rPr>
              <a:t>  "Mad cow" disease is a progressive neurological disease caused by a prion.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oper Black"/>
                <a:ea typeface="+mn-ea"/>
                <a:cs typeface="+mn-cs"/>
              </a:rPr>
              <a:t>The most common form of prion disease that affects humans is Creutzfeldt-Jakob disease (</a:t>
            </a:r>
            <a:r>
              <a:rPr kumimoji="0" lang="en-US" sz="2400" b="0" i="0" u="none" strike="noStrike" kern="1200" cap="none" spc="0" normalizeH="0" baseline="0" noProof="0" dirty="0" err="1">
                <a:ln>
                  <a:noFill/>
                </a:ln>
                <a:solidFill>
                  <a:prstClr val="black"/>
                </a:solidFill>
                <a:effectLst/>
                <a:uLnTx/>
                <a:uFillTx/>
                <a:latin typeface="Cooper Black"/>
                <a:ea typeface="+mn-ea"/>
                <a:cs typeface="+mn-cs"/>
              </a:rPr>
              <a:t>CJD</a:t>
            </a:r>
            <a:r>
              <a:rPr kumimoji="0" lang="en-US" sz="2400" b="0" i="0" u="none" strike="noStrike" kern="1200" cap="none" spc="0" normalizeH="0" baseline="0" noProof="0" dirty="0">
                <a:ln>
                  <a:noFill/>
                </a:ln>
                <a:solidFill>
                  <a:prstClr val="black"/>
                </a:solidFill>
                <a:effectLst/>
                <a:uLnTx/>
                <a:uFillTx/>
                <a:latin typeface="Cooper Black"/>
                <a:ea typeface="+mn-ea"/>
                <a:cs typeface="+mn-cs"/>
              </a:rPr>
              <a:t>), or more commonly known as "mad cow" disease.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59075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56FE93-868D-445F-8950-362550FB9382}"/>
              </a:ext>
            </a:extLst>
          </p:cNvPr>
          <p:cNvSpPr>
            <a:spLocks noGrp="1"/>
          </p:cNvSpPr>
          <p:nvPr>
            <p:ph type="title"/>
          </p:nvPr>
        </p:nvSpPr>
        <p:spPr>
          <a:xfrm>
            <a:off x="966952" y="1204108"/>
            <a:ext cx="2669406" cy="1781175"/>
          </a:xfrm>
        </p:spPr>
        <p:txBody>
          <a:bodyPr>
            <a:normAutofit/>
          </a:bodyPr>
          <a:lstStyle/>
          <a:p>
            <a:r>
              <a:rPr lang="en-US" sz="3200">
                <a:solidFill>
                  <a:srgbClr val="FFFFFF"/>
                </a:solidFill>
              </a:rPr>
              <a:t>Prions</a:t>
            </a:r>
          </a:p>
        </p:txBody>
      </p:sp>
      <p:pic>
        <p:nvPicPr>
          <p:cNvPr id="4" name="Picture 90" descr="Picture">
            <a:extLst>
              <a:ext uri="{FF2B5EF4-FFF2-40B4-BE49-F238E27FC236}">
                <a16:creationId xmlns:a16="http://schemas.microsoft.com/office/drawing/2014/main" id="{CDF7A6C4-5E71-4809-83E8-845DEB408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 r="3" b="4883"/>
          <a:stretch/>
        </p:blipFill>
        <p:spPr bwMode="auto">
          <a:xfrm>
            <a:off x="4662102" y="1001322"/>
            <a:ext cx="6903723" cy="473231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7316C74-1ACD-4A5A-8941-5BE5B0BE9F4E}"/>
              </a:ext>
            </a:extLst>
          </p:cNvPr>
          <p:cNvSpPr txBox="1">
            <a:spLocks/>
          </p:cNvSpPr>
          <p:nvPr/>
        </p:nvSpPr>
        <p:spPr>
          <a:xfrm>
            <a:off x="295845" y="3705187"/>
            <a:ext cx="512702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oper Black"/>
                <a:ea typeface="+mn-ea"/>
                <a:cs typeface="+mn-cs"/>
              </a:rPr>
              <a:t> Prion diseases can affect both humans and animals.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oper Black"/>
                <a:ea typeface="+mn-ea"/>
                <a:cs typeface="+mn-cs"/>
              </a:rPr>
              <a:t>Prions can be passed from animals to humans by consuming the meat of infected animals. </a:t>
            </a:r>
          </a:p>
        </p:txBody>
      </p:sp>
      <p:sp>
        <p:nvSpPr>
          <p:cNvPr id="7" name="Content Placeholder 6">
            <a:extLst>
              <a:ext uri="{FF2B5EF4-FFF2-40B4-BE49-F238E27FC236}">
                <a16:creationId xmlns:a16="http://schemas.microsoft.com/office/drawing/2014/main" id="{24FAF987-8EE8-476B-B17A-70BB0FA5592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87464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96" descr="Picture">
            <a:extLst>
              <a:ext uri="{FF2B5EF4-FFF2-40B4-BE49-F238E27FC236}">
                <a16:creationId xmlns:a16="http://schemas.microsoft.com/office/drawing/2014/main" id="{BB08B0C7-6879-47DA-B780-92641A56983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4937" r="12549"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FFA1289-F34A-4AA9-9339-F37F8B38BFD4}"/>
              </a:ext>
            </a:extLst>
          </p:cNvPr>
          <p:cNvSpPr>
            <a:spLocks noGrp="1"/>
          </p:cNvSpPr>
          <p:nvPr>
            <p:ph type="title"/>
          </p:nvPr>
        </p:nvSpPr>
        <p:spPr>
          <a:xfrm>
            <a:off x="804998" y="798445"/>
            <a:ext cx="4803636" cy="1311664"/>
          </a:xfrm>
        </p:spPr>
        <p:txBody>
          <a:bodyPr>
            <a:normAutofit/>
          </a:bodyPr>
          <a:lstStyle/>
          <a:p>
            <a:r>
              <a:rPr lang="en-US">
                <a:solidFill>
                  <a:srgbClr val="000000"/>
                </a:solidFill>
              </a:rPr>
              <a:t>Prions</a:t>
            </a:r>
          </a:p>
        </p:txBody>
      </p:sp>
      <p:sp>
        <p:nvSpPr>
          <p:cNvPr id="3" name="Content Placeholder 2">
            <a:extLst>
              <a:ext uri="{FF2B5EF4-FFF2-40B4-BE49-F238E27FC236}">
                <a16:creationId xmlns:a16="http://schemas.microsoft.com/office/drawing/2014/main" id="{32D2A289-E1FE-40F1-883F-478A47901F6E}"/>
              </a:ext>
            </a:extLst>
          </p:cNvPr>
          <p:cNvSpPr>
            <a:spLocks noGrp="1"/>
          </p:cNvSpPr>
          <p:nvPr>
            <p:ph idx="1"/>
          </p:nvPr>
        </p:nvSpPr>
        <p:spPr>
          <a:xfrm>
            <a:off x="804997" y="2272143"/>
            <a:ext cx="4706803" cy="3788830"/>
          </a:xfrm>
        </p:spPr>
        <p:txBody>
          <a:bodyPr anchor="ctr">
            <a:normAutofit/>
          </a:bodyPr>
          <a:lstStyle/>
          <a:p>
            <a:r>
              <a:rPr lang="en-US" sz="2000" dirty="0"/>
              <a:t>Prions are proteins that interfere with the normal protein folding. </a:t>
            </a:r>
          </a:p>
          <a:p>
            <a:r>
              <a:rPr lang="en-US" sz="2000" dirty="0"/>
              <a:t>When prions are present in the brain, the proteins of the brain to fold abnormally. </a:t>
            </a:r>
          </a:p>
          <a:p>
            <a:r>
              <a:rPr lang="en-US" sz="2000" dirty="0"/>
              <a:t>The abnormal folding completely alters the protein's function.</a:t>
            </a:r>
          </a:p>
          <a:p>
            <a:pPr marL="0" indent="0">
              <a:buNone/>
            </a:pPr>
            <a:endParaRPr lang="en-US" sz="2000" dirty="0">
              <a:solidFill>
                <a:srgbClr val="000000"/>
              </a:solidFill>
            </a:endParaRPr>
          </a:p>
        </p:txBody>
      </p:sp>
    </p:spTree>
    <p:extLst>
      <p:ext uri="{BB962C8B-B14F-4D97-AF65-F5344CB8AC3E}">
        <p14:creationId xmlns:p14="http://schemas.microsoft.com/office/powerpoint/2010/main" val="352976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72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15" name="Straight Connector 14">
            <a:extLst>
              <a:ext uri="{FF2B5EF4-FFF2-40B4-BE49-F238E27FC236}">
                <a16:creationId xmlns:a16="http://schemas.microsoft.com/office/drawing/2014/main"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0" name="Content Placeholder 4" descr="A drawing of a cartoon character&#10;&#10;Description generated with high confidence">
            <a:extLst>
              <a:ext uri="{FF2B5EF4-FFF2-40B4-BE49-F238E27FC236}">
                <a16:creationId xmlns:a16="http://schemas.microsoft.com/office/drawing/2014/main" id="{D5290F03-3C33-4EA5-8F57-AB3B23E5169E}"/>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flipH="1">
            <a:off x="6721840" y="640080"/>
            <a:ext cx="4207789" cy="5578816"/>
          </a:xfrm>
          <a:prstGeom prst="rect">
            <a:avLst/>
          </a:prstGeom>
        </p:spPr>
      </p:pic>
      <p:sp>
        <p:nvSpPr>
          <p:cNvPr id="2" name="Title 1">
            <a:extLst>
              <a:ext uri="{FF2B5EF4-FFF2-40B4-BE49-F238E27FC236}">
                <a16:creationId xmlns:a16="http://schemas.microsoft.com/office/drawing/2014/main" id="{0D30713A-3086-4B76-9822-BDDCD7F1CFA5}"/>
              </a:ext>
            </a:extLst>
          </p:cNvPr>
          <p:cNvSpPr>
            <a:spLocks noGrp="1"/>
          </p:cNvSpPr>
          <p:nvPr>
            <p:ph type="title"/>
          </p:nvPr>
        </p:nvSpPr>
        <p:spPr>
          <a:xfrm>
            <a:off x="352338" y="803705"/>
            <a:ext cx="4490594" cy="3034857"/>
          </a:xfrm>
        </p:spPr>
        <p:txBody>
          <a:bodyPr vert="horz" lIns="91440" tIns="45720" rIns="91440" bIns="45720" rtlCol="0" anchor="b">
            <a:normAutofit/>
          </a:bodyPr>
          <a:lstStyle/>
          <a:p>
            <a:pPr algn="r"/>
            <a:r>
              <a:rPr lang="en-US" sz="4600" b="1" kern="1200" dirty="0">
                <a:solidFill>
                  <a:srgbClr val="FFFFFF"/>
                </a:solidFill>
                <a:latin typeface="+mj-lt"/>
                <a:ea typeface="+mj-ea"/>
                <a:cs typeface="+mj-cs"/>
              </a:rPr>
              <a:t>A Methods of Genetic Recombination in Bacteria</a:t>
            </a:r>
            <a:endParaRPr lang="en-US" sz="4600" kern="1200" dirty="0">
              <a:solidFill>
                <a:srgbClr val="FFFFFF"/>
              </a:solidFill>
              <a:latin typeface="+mj-lt"/>
              <a:ea typeface="+mj-ea"/>
              <a:cs typeface="+mj-cs"/>
            </a:endParaRPr>
          </a:p>
        </p:txBody>
      </p:sp>
    </p:spTree>
    <p:extLst>
      <p:ext uri="{BB962C8B-B14F-4D97-AF65-F5344CB8AC3E}">
        <p14:creationId xmlns:p14="http://schemas.microsoft.com/office/powerpoint/2010/main" val="305579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generated with very high confidence">
            <a:extLst>
              <a:ext uri="{FF2B5EF4-FFF2-40B4-BE49-F238E27FC236}">
                <a16:creationId xmlns:a16="http://schemas.microsoft.com/office/drawing/2014/main" id="{4FDB0775-4DD2-41DE-9B87-904B9164C0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43421" y="643467"/>
            <a:ext cx="7894223" cy="5571066"/>
          </a:xfrm>
          <a:prstGeom prst="rect">
            <a:avLst/>
          </a:prstGeom>
        </p:spPr>
      </p:pic>
      <p:sp>
        <p:nvSpPr>
          <p:cNvPr id="12" name="Rectangle: Rounded Corners 11">
            <a:extLst>
              <a:ext uri="{FF2B5EF4-FFF2-40B4-BE49-F238E27FC236}">
                <a16:creationId xmlns:a16="http://schemas.microsoft.com/office/drawing/2014/main" id="{17A99AF4-0239-4B5D-BE19-65C336353016}"/>
              </a:ext>
            </a:extLst>
          </p:cNvPr>
          <p:cNvSpPr/>
          <p:nvPr/>
        </p:nvSpPr>
        <p:spPr>
          <a:xfrm>
            <a:off x="3543420" y="975638"/>
            <a:ext cx="7894223" cy="13669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B8B798F-DAEE-4755-94C2-67A3906FB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32" y="1597794"/>
            <a:ext cx="2062635" cy="4584160"/>
          </a:xfrm>
          <a:prstGeom prst="rect">
            <a:avLst/>
          </a:prstGeom>
        </p:spPr>
      </p:pic>
      <p:sp>
        <p:nvSpPr>
          <p:cNvPr id="14" name="Speech Bubble: Oval 13">
            <a:extLst>
              <a:ext uri="{FF2B5EF4-FFF2-40B4-BE49-F238E27FC236}">
                <a16:creationId xmlns:a16="http://schemas.microsoft.com/office/drawing/2014/main" id="{12A3F65B-F267-4C5E-B805-0CDB07347BDD}"/>
              </a:ext>
            </a:extLst>
          </p:cNvPr>
          <p:cNvSpPr/>
          <p:nvPr/>
        </p:nvSpPr>
        <p:spPr>
          <a:xfrm>
            <a:off x="2879267" y="2437978"/>
            <a:ext cx="3406188" cy="2077403"/>
          </a:xfrm>
          <a:prstGeom prst="wedgeEllipseCallout">
            <a:avLst>
              <a:gd name="adj1" fmla="val -64810"/>
              <a:gd name="adj2" fmla="val -20244"/>
            </a:avLst>
          </a:prstGeom>
          <a:solidFill>
            <a:srgbClr val="92D05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solidFill>
                    <a:prstClr val="black"/>
                  </a:solidFill>
                </a:ln>
                <a:solidFill>
                  <a:srgbClr val="222222"/>
                </a:solidFill>
                <a:effectLst/>
                <a:uLnTx/>
                <a:uFillTx/>
                <a:latin typeface="Roboto"/>
                <a:ea typeface="+mn-ea"/>
                <a:cs typeface="+mn-cs"/>
              </a:rPr>
              <a:t>Semi-conservative</a:t>
            </a:r>
            <a:r>
              <a:rPr kumimoji="0" lang="en-US" sz="1800" b="1" i="0" u="none" strike="noStrike" kern="1200" cap="none" spc="0" normalizeH="0" baseline="0" noProof="0" dirty="0">
                <a:ln>
                  <a:solidFill>
                    <a:prstClr val="black"/>
                  </a:solidFill>
                </a:ln>
                <a:solidFill>
                  <a:srgbClr val="222222"/>
                </a:solidFill>
                <a:effectLst/>
                <a:uLnTx/>
                <a:uFillTx/>
                <a:latin typeface="Roboto"/>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means that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one parent strand is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conserved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in each new DNA molecule</a:t>
            </a:r>
            <a:endParaRPr kumimoji="0" lang="en-US" sz="1800" b="1"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010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5" name="Picture 4" descr="A picture containing table&#10;&#10;Description generated with very high confidence">
            <a:extLst>
              <a:ext uri="{FF2B5EF4-FFF2-40B4-BE49-F238E27FC236}">
                <a16:creationId xmlns:a16="http://schemas.microsoft.com/office/drawing/2014/main" id="{F7AC9483-90E7-4F4A-B718-4C0E1BF30B5B}"/>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27" r="1883" b="-1"/>
          <a:stretch/>
        </p:blipFill>
        <p:spPr>
          <a:xfrm>
            <a:off x="20" y="-89107"/>
            <a:ext cx="12191980" cy="6857990"/>
          </a:xfrm>
          <a:prstGeom prst="rect">
            <a:avLst/>
          </a:prstGeom>
        </p:spPr>
      </p:pic>
      <p:cxnSp>
        <p:nvCxnSpPr>
          <p:cNvPr id="18" name="Straight Connector 17">
            <a:extLst>
              <a:ext uri="{FF2B5EF4-FFF2-40B4-BE49-F238E27FC236}">
                <a16:creationId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DE2264D-F21A-4AD8-90C9-21EBA14167E7}"/>
              </a:ext>
            </a:extLst>
          </p:cNvPr>
          <p:cNvSpPr>
            <a:spLocks noGrp="1"/>
          </p:cNvSpPr>
          <p:nvPr>
            <p:ph type="title"/>
          </p:nvPr>
        </p:nvSpPr>
        <p:spPr>
          <a:xfrm>
            <a:off x="551480" y="2286000"/>
            <a:ext cx="4052440" cy="2286000"/>
          </a:xfrm>
        </p:spPr>
        <p:txBody>
          <a:bodyPr>
            <a:normAutofit/>
          </a:bodyPr>
          <a:lstStyle/>
          <a:p>
            <a:pPr algn="r"/>
            <a:r>
              <a:rPr lang="en-US" sz="3200" dirty="0">
                <a:solidFill>
                  <a:srgbClr val="FFFFFF"/>
                </a:solidFill>
                <a:latin typeface="Cooper Black" panose="0208090404030B020404" pitchFamily="18" charset="0"/>
              </a:rPr>
              <a:t>GENETIC RECOMBINATION IN </a:t>
            </a:r>
            <a:br>
              <a:rPr lang="en-US" sz="3200" dirty="0">
                <a:solidFill>
                  <a:srgbClr val="FFFFFF"/>
                </a:solidFill>
                <a:latin typeface="Cooper Black" panose="0208090404030B020404" pitchFamily="18" charset="0"/>
              </a:rPr>
            </a:br>
            <a:r>
              <a:rPr lang="en-US" sz="3200" dirty="0">
                <a:solidFill>
                  <a:srgbClr val="FFFFFF"/>
                </a:solidFill>
                <a:latin typeface="Cooper Black" panose="0208090404030B020404" pitchFamily="18" charset="0"/>
              </a:rPr>
              <a:t>BACTERIA</a:t>
            </a:r>
          </a:p>
        </p:txBody>
      </p:sp>
      <p:sp>
        <p:nvSpPr>
          <p:cNvPr id="3" name="Content Placeholder 2">
            <a:extLst>
              <a:ext uri="{FF2B5EF4-FFF2-40B4-BE49-F238E27FC236}">
                <a16:creationId xmlns:a16="http://schemas.microsoft.com/office/drawing/2014/main" id="{4C3A5635-88DB-4604-B768-FA0112193B8C}"/>
              </a:ext>
            </a:extLst>
          </p:cNvPr>
          <p:cNvSpPr>
            <a:spLocks noGrp="1"/>
          </p:cNvSpPr>
          <p:nvPr>
            <p:ph idx="1"/>
          </p:nvPr>
        </p:nvSpPr>
        <p:spPr>
          <a:xfrm>
            <a:off x="5155379" y="1065862"/>
            <a:ext cx="5744685" cy="4726276"/>
          </a:xfrm>
        </p:spPr>
        <p:txBody>
          <a:bodyPr anchor="ctr">
            <a:normAutofit/>
          </a:bodyPr>
          <a:lstStyle/>
          <a:p>
            <a:pPr marL="0" indent="0">
              <a:buNone/>
            </a:pPr>
            <a:r>
              <a:rPr lang="en-US" sz="2400" dirty="0">
                <a:solidFill>
                  <a:srgbClr val="FFFFFF"/>
                </a:solidFill>
                <a:latin typeface="Cooper Black" panose="0208090404030B020404" pitchFamily="18" charset="0"/>
              </a:rPr>
              <a:t>THE THREE METHODS BY WHICH BACTERIA CAN UNDERGO GENETIC RECOMBINATION ARE AS FOLLOWS:</a:t>
            </a:r>
          </a:p>
          <a:p>
            <a:pPr marL="742950" indent="-742950">
              <a:buFont typeface="+mj-lt"/>
              <a:buAutoNum type="arabicPeriod"/>
            </a:pPr>
            <a:endParaRPr lang="en-US" sz="3600" i="1" dirty="0">
              <a:solidFill>
                <a:srgbClr val="FFFFFF"/>
              </a:solidFill>
              <a:latin typeface="Cooper Black" panose="0208090404030B020404" pitchFamily="18" charset="0"/>
            </a:endParaRPr>
          </a:p>
          <a:p>
            <a:pPr marL="742950" indent="-742950">
              <a:buFont typeface="+mj-lt"/>
              <a:buAutoNum type="arabicPeriod"/>
            </a:pPr>
            <a:r>
              <a:rPr lang="en-US" sz="3600" i="1" dirty="0">
                <a:solidFill>
                  <a:srgbClr val="FFFFFF"/>
                </a:solidFill>
                <a:latin typeface="Cooper Black" panose="0208090404030B020404" pitchFamily="18" charset="0"/>
              </a:rPr>
              <a:t>TRANSFORMATION</a:t>
            </a:r>
          </a:p>
          <a:p>
            <a:pPr marL="742950" indent="-742950">
              <a:buFont typeface="+mj-lt"/>
              <a:buAutoNum type="arabicPeriod"/>
            </a:pPr>
            <a:r>
              <a:rPr lang="en-US" sz="3600" i="1" dirty="0">
                <a:solidFill>
                  <a:srgbClr val="FFFFFF"/>
                </a:solidFill>
                <a:latin typeface="Cooper Black" panose="0208090404030B020404" pitchFamily="18" charset="0"/>
              </a:rPr>
              <a:t>TRANSDUCTION</a:t>
            </a:r>
          </a:p>
          <a:p>
            <a:pPr marL="742950" indent="-742950">
              <a:buFont typeface="+mj-lt"/>
              <a:buAutoNum type="arabicPeriod"/>
            </a:pPr>
            <a:r>
              <a:rPr lang="en-US" sz="3600" i="1" dirty="0">
                <a:solidFill>
                  <a:srgbClr val="FFFFFF"/>
                </a:solidFill>
                <a:latin typeface="Cooper Black" panose="0208090404030B020404" pitchFamily="18" charset="0"/>
              </a:rPr>
              <a:t>CONJUGATION</a:t>
            </a:r>
          </a:p>
          <a:p>
            <a:pPr marL="0" indent="0">
              <a:buNone/>
            </a:pPr>
            <a:endParaRPr lang="en-US" sz="2000" dirty="0">
              <a:solidFill>
                <a:srgbClr val="FFFFFF"/>
              </a:solidFill>
            </a:endParaRPr>
          </a:p>
        </p:txBody>
      </p:sp>
      <p:sp>
        <p:nvSpPr>
          <p:cNvPr id="6" name="TextBox 5">
            <a:extLst>
              <a:ext uri="{FF2B5EF4-FFF2-40B4-BE49-F238E27FC236}">
                <a16:creationId xmlns:a16="http://schemas.microsoft.com/office/drawing/2014/main" id="{7E1DB0C3-34E2-476E-95E6-DA01DCF22575}"/>
              </a:ext>
            </a:extLst>
          </p:cNvPr>
          <p:cNvSpPr txBox="1"/>
          <p:nvPr/>
        </p:nvSpPr>
        <p:spPr>
          <a:xfrm>
            <a:off x="9388026" y="6657945"/>
            <a:ext cx="2803974"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Times New Roman" panose="02020603050405020304"/>
                <a:ea typeface="+mn-ea"/>
                <a:cs typeface="+mn-cs"/>
                <a:hlinkClick r:id="rId3" tooltip="http://www.thedevinewrite.com/2014/01/six-things-you-might-not-know-about.html"/>
              </a:rPr>
              <a:t>This Photo</a:t>
            </a:r>
            <a:r>
              <a:rPr kumimoji="0" lang="en-US" sz="700" b="0" i="0" u="none" strike="noStrike" kern="1200" cap="none" spc="0" normalizeH="0" baseline="0" noProof="0">
                <a:ln>
                  <a:noFill/>
                </a:ln>
                <a:solidFill>
                  <a:srgbClr val="FFFFFF"/>
                </a:solidFill>
                <a:effectLst/>
                <a:uLnTx/>
                <a:uFillTx/>
                <a:latin typeface="Times New Roman" panose="020206030504050203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Times New Roman" panose="02020603050405020304"/>
                <a:ea typeface="+mn-ea"/>
                <a:cs typeface="+mn-cs"/>
                <a:hlinkClick r:id="rId4" tooltip="https://creativecommons.org/licenses/by-nc-nd/4.0/"/>
              </a:rPr>
              <a:t>CC BY-NC-ND</a:t>
            </a:r>
            <a:endParaRPr kumimoji="0" lang="en-US" sz="7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829407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ABFA03-2A7A-44B1-A04C-B6DE1B090491}"/>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Transformation</a:t>
            </a:r>
          </a:p>
        </p:txBody>
      </p:sp>
      <p:sp>
        <p:nvSpPr>
          <p:cNvPr id="3" name="Content Placeholder 2">
            <a:extLst>
              <a:ext uri="{FF2B5EF4-FFF2-40B4-BE49-F238E27FC236}">
                <a16:creationId xmlns:a16="http://schemas.microsoft.com/office/drawing/2014/main" id="{31332118-BCFA-4BA8-BD31-50B498964180}"/>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Transformation occurs naturally in some species of bacteria, but it can also be induced in the lab.</a:t>
            </a:r>
          </a:p>
        </p:txBody>
      </p:sp>
    </p:spTree>
    <p:extLst>
      <p:ext uri="{BB962C8B-B14F-4D97-AF65-F5344CB8AC3E}">
        <p14:creationId xmlns:p14="http://schemas.microsoft.com/office/powerpoint/2010/main" val="2554141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FA03-2A7A-44B1-A04C-B6DE1B090491}"/>
              </a:ext>
            </a:extLst>
          </p:cNvPr>
          <p:cNvSpPr>
            <a:spLocks noGrp="1"/>
          </p:cNvSpPr>
          <p:nvPr>
            <p:ph type="title"/>
          </p:nvPr>
        </p:nvSpPr>
        <p:spPr>
          <a:xfrm>
            <a:off x="825397" y="118563"/>
            <a:ext cx="8427450" cy="1859821"/>
          </a:xfrm>
        </p:spPr>
        <p:txBody>
          <a:bodyPr>
            <a:normAutofit/>
          </a:bodyPr>
          <a:lstStyle/>
          <a:p>
            <a:r>
              <a:rPr lang="en-US" dirty="0">
                <a:latin typeface="Ravie" panose="04040805050809020602" pitchFamily="82" charset="0"/>
              </a:rPr>
              <a:t>Transformation –</a:t>
            </a:r>
            <a:br>
              <a:rPr lang="en-US" dirty="0">
                <a:latin typeface="Ravie" panose="04040805050809020602" pitchFamily="82" charset="0"/>
              </a:rPr>
            </a:br>
            <a:r>
              <a:rPr lang="en-US" dirty="0">
                <a:latin typeface="Ravie" panose="04040805050809020602" pitchFamily="82" charset="0"/>
              </a:rPr>
              <a:t> </a:t>
            </a:r>
            <a:r>
              <a:rPr lang="en-US" sz="3200" dirty="0">
                <a:latin typeface="Ravie" panose="04040805050809020602" pitchFamily="82" charset="0"/>
              </a:rPr>
              <a:t>Inducing COMPETENCE</a:t>
            </a:r>
            <a:endParaRPr lang="en-US" dirty="0">
              <a:latin typeface="Ravie" panose="04040805050809020602" pitchFamily="82" charset="0"/>
            </a:endParaRPr>
          </a:p>
        </p:txBody>
      </p:sp>
      <p:sp>
        <p:nvSpPr>
          <p:cNvPr id="3" name="Content Placeholder 2">
            <a:extLst>
              <a:ext uri="{FF2B5EF4-FFF2-40B4-BE49-F238E27FC236}">
                <a16:creationId xmlns:a16="http://schemas.microsoft.com/office/drawing/2014/main" id="{31332118-BCFA-4BA8-BD31-50B498964180}"/>
              </a:ext>
            </a:extLst>
          </p:cNvPr>
          <p:cNvSpPr>
            <a:spLocks noGrp="1"/>
          </p:cNvSpPr>
          <p:nvPr>
            <p:ph idx="1"/>
          </p:nvPr>
        </p:nvSpPr>
        <p:spPr>
          <a:xfrm>
            <a:off x="637842" y="2358913"/>
            <a:ext cx="7778971" cy="3450613"/>
          </a:xfrm>
        </p:spPr>
        <p:txBody>
          <a:bodyPr anchor="ctr">
            <a:normAutofit fontScale="92500" lnSpcReduction="20000"/>
          </a:bodyPr>
          <a:lstStyle/>
          <a:p>
            <a:pPr marL="0" indent="0">
              <a:buNone/>
            </a:pPr>
            <a:r>
              <a:rPr lang="en-US" sz="2200" b="1" dirty="0">
                <a:latin typeface="Adorn Expanded Sans" panose="02000507000000020004" pitchFamily="50" charset="0"/>
              </a:rPr>
              <a:t>For transformation to happen, bacteria must be in a state of competence, which might occur as a time-limited response to environmental conditions such as </a:t>
            </a:r>
          </a:p>
          <a:p>
            <a:pPr algn="ctr"/>
            <a:r>
              <a:rPr lang="en-US" sz="3200" b="1" dirty="0">
                <a:latin typeface="Adorn Expanded Sans" panose="02000507000000020004" pitchFamily="50" charset="0"/>
              </a:rPr>
              <a:t>electrical charge</a:t>
            </a:r>
          </a:p>
          <a:p>
            <a:pPr algn="ctr"/>
            <a:r>
              <a:rPr lang="en-US" sz="3200" b="1" dirty="0">
                <a:latin typeface="Adorn Expanded Sans" panose="02000507000000020004" pitchFamily="50" charset="0"/>
              </a:rPr>
              <a:t> temperature</a:t>
            </a:r>
          </a:p>
          <a:p>
            <a:pPr algn="ctr"/>
            <a:r>
              <a:rPr lang="en-US" sz="3200" b="1" dirty="0">
                <a:latin typeface="Adorn Expanded Sans" panose="02000507000000020004" pitchFamily="50" charset="0"/>
              </a:rPr>
              <a:t>starvation </a:t>
            </a:r>
          </a:p>
          <a:p>
            <a:pPr algn="ctr"/>
            <a:r>
              <a:rPr lang="en-US" sz="3200" b="1" dirty="0">
                <a:latin typeface="Adorn Expanded Sans" panose="02000507000000020004" pitchFamily="50" charset="0"/>
              </a:rPr>
              <a:t>Cell density</a:t>
            </a: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14" name="Graphic 13" descr="Checkmark">
            <a:extLst>
              <a:ext uri="{FF2B5EF4-FFF2-40B4-BE49-F238E27FC236}">
                <a16:creationId xmlns:a16="http://schemas.microsoft.com/office/drawing/2014/main" id="{79DE2AE9-92B9-4C5A-8B78-DEDD892A88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95953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A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11A002-FE82-4C3E-92C1-F0169F51FE12}"/>
              </a:ext>
            </a:extLst>
          </p:cNvPr>
          <p:cNvSpPr>
            <a:spLocks noGrp="1"/>
          </p:cNvSpPr>
          <p:nvPr>
            <p:ph type="title"/>
          </p:nvPr>
        </p:nvSpPr>
        <p:spPr>
          <a:xfrm>
            <a:off x="524256" y="4767072"/>
            <a:ext cx="6594189" cy="1625210"/>
          </a:xfrm>
        </p:spPr>
        <p:txBody>
          <a:bodyPr>
            <a:normAutofit/>
          </a:bodyPr>
          <a:lstStyle/>
          <a:p>
            <a:r>
              <a:rPr lang="en-US" dirty="0">
                <a:solidFill>
                  <a:schemeClr val="bg1"/>
                </a:solidFill>
              </a:rPr>
              <a:t>NATURAL TRANSFORMATION</a:t>
            </a:r>
          </a:p>
        </p:txBody>
      </p:sp>
      <p:pic>
        <p:nvPicPr>
          <p:cNvPr id="6" name="Picture 2" descr="image">
            <a:extLst>
              <a:ext uri="{FF2B5EF4-FFF2-40B4-BE49-F238E27FC236}">
                <a16:creationId xmlns:a16="http://schemas.microsoft.com/office/drawing/2014/main" id="{C797962C-7B79-46E2-9BFA-01A76850F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6995F36-A458-470D-8EA5-D31A6EF948A1}"/>
              </a:ext>
            </a:extLst>
          </p:cNvPr>
          <p:cNvSpPr>
            <a:spLocks noGrp="1"/>
          </p:cNvSpPr>
          <p:nvPr>
            <p:ph idx="1"/>
          </p:nvPr>
        </p:nvSpPr>
        <p:spPr>
          <a:xfrm>
            <a:off x="8029319" y="917725"/>
            <a:ext cx="3424739" cy="4852362"/>
          </a:xfrm>
        </p:spPr>
        <p:txBody>
          <a:bodyPr anchor="ctr">
            <a:normAutofit/>
          </a:bodyPr>
          <a:lstStyle/>
          <a:p>
            <a:pPr marL="0" lvl="0" indent="0" algn="ctr" eaLnBrk="0" fontAlgn="base" hangingPunct="0">
              <a:spcBef>
                <a:spcPct val="0"/>
              </a:spcBef>
              <a:spcAft>
                <a:spcPct val="0"/>
              </a:spcAft>
              <a:buNone/>
            </a:pPr>
            <a:r>
              <a:rPr lang="en-US" altLang="en-US" sz="2000" dirty="0">
                <a:solidFill>
                  <a:srgbClr val="FFFFFF"/>
                </a:solidFill>
                <a:latin typeface="Adorn Expanded Sans" panose="02000507000000020004" pitchFamily="50" charset="0"/>
              </a:rPr>
              <a:t>Some bacteria are able to take up plasmids or other fragments of genetic material from its surroundings Naturally under certain conditions. </a:t>
            </a:r>
          </a:p>
          <a:p>
            <a:pPr algn="ctr"/>
            <a:endParaRPr lang="en-US" sz="2000" dirty="0">
              <a:solidFill>
                <a:srgbClr val="FFFFFF"/>
              </a:solidFill>
              <a:latin typeface="Adorn Expanded Sans" panose="02000507000000020004" pitchFamily="50" charset="0"/>
            </a:endParaRPr>
          </a:p>
        </p:txBody>
      </p:sp>
      <p:sp>
        <p:nvSpPr>
          <p:cNvPr id="4" name="Rectangle 1">
            <a:extLst>
              <a:ext uri="{FF2B5EF4-FFF2-40B4-BE49-F238E27FC236}">
                <a16:creationId xmlns:a16="http://schemas.microsoft.com/office/drawing/2014/main" id="{AC422955-253F-4F56-B0EB-0F95DAAC8A05}"/>
              </a:ext>
            </a:extLst>
          </p:cNvPr>
          <p:cNvSpPr>
            <a:spLocks noChangeArrowheads="1"/>
          </p:cNvSpPr>
          <p:nvPr/>
        </p:nvSpPr>
        <p:spPr bwMode="auto">
          <a:xfrm>
            <a:off x="0" y="167044"/>
            <a:ext cx="65"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2027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A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11A002-FE82-4C3E-92C1-F0169F51FE12}"/>
              </a:ext>
            </a:extLst>
          </p:cNvPr>
          <p:cNvSpPr>
            <a:spLocks noGrp="1"/>
          </p:cNvSpPr>
          <p:nvPr>
            <p:ph type="title"/>
          </p:nvPr>
        </p:nvSpPr>
        <p:spPr>
          <a:xfrm>
            <a:off x="524256" y="4767072"/>
            <a:ext cx="6594189" cy="1625210"/>
          </a:xfrm>
        </p:spPr>
        <p:txBody>
          <a:bodyPr>
            <a:normAutofit fontScale="90000"/>
          </a:bodyPr>
          <a:lstStyle/>
          <a:p>
            <a:r>
              <a:rPr lang="en-US" altLang="en-US" dirty="0">
                <a:solidFill>
                  <a:schemeClr val="bg1"/>
                </a:solidFill>
                <a:latin typeface="proxima-nova"/>
              </a:rPr>
              <a:t> </a:t>
            </a:r>
            <a:br>
              <a:rPr lang="en-US" altLang="en-US" dirty="0">
                <a:solidFill>
                  <a:schemeClr val="bg1"/>
                </a:solidFill>
                <a:latin typeface="proxima-nova"/>
              </a:rPr>
            </a:br>
            <a:r>
              <a:rPr lang="en-US" dirty="0">
                <a:solidFill>
                  <a:schemeClr val="bg1"/>
                </a:solidFill>
              </a:rPr>
              <a:t>NATURAL TRANSFORMATION</a:t>
            </a:r>
            <a:br>
              <a:rPr lang="en-US" dirty="0">
                <a:solidFill>
                  <a:schemeClr val="bg1"/>
                </a:solidFill>
              </a:rPr>
            </a:br>
            <a:endParaRPr lang="en-US" dirty="0">
              <a:solidFill>
                <a:schemeClr val="bg1"/>
              </a:solidFill>
            </a:endParaRPr>
          </a:p>
        </p:txBody>
      </p:sp>
      <p:pic>
        <p:nvPicPr>
          <p:cNvPr id="6" name="Picture 2" descr="image">
            <a:extLst>
              <a:ext uri="{FF2B5EF4-FFF2-40B4-BE49-F238E27FC236}">
                <a16:creationId xmlns:a16="http://schemas.microsoft.com/office/drawing/2014/main" id="{C797962C-7B79-46E2-9BFA-01A76850F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6995F36-A458-470D-8EA5-D31A6EF948A1}"/>
              </a:ext>
            </a:extLst>
          </p:cNvPr>
          <p:cNvSpPr>
            <a:spLocks noGrp="1"/>
          </p:cNvSpPr>
          <p:nvPr>
            <p:ph idx="1"/>
          </p:nvPr>
        </p:nvSpPr>
        <p:spPr>
          <a:xfrm>
            <a:off x="8029319" y="917725"/>
            <a:ext cx="3572655" cy="4852362"/>
          </a:xfrm>
        </p:spPr>
        <p:txBody>
          <a:bodyPr anchor="ctr">
            <a:normAutofit/>
          </a:bodyPr>
          <a:lstStyle/>
          <a:p>
            <a:pPr marL="0" lvl="0" indent="0" algn="ctr" eaLnBrk="0" fontAlgn="base" hangingPunct="0">
              <a:spcBef>
                <a:spcPct val="0"/>
              </a:spcBef>
              <a:spcAft>
                <a:spcPct val="0"/>
              </a:spcAft>
              <a:buNone/>
            </a:pPr>
            <a:r>
              <a:rPr lang="en-US" sz="2000" dirty="0">
                <a:solidFill>
                  <a:schemeClr val="bg1"/>
                </a:solidFill>
                <a:latin typeface="Adorn Expanded Sans" panose="02000507000000020004" pitchFamily="50" charset="0"/>
              </a:rPr>
              <a:t>free-floating DNA can then be picked up by competent cells. The exogenous DNA is incorporated into the host cell’s chromosome via recombination.</a:t>
            </a:r>
          </a:p>
        </p:txBody>
      </p:sp>
      <p:sp>
        <p:nvSpPr>
          <p:cNvPr id="4" name="Rectangle 1">
            <a:extLst>
              <a:ext uri="{FF2B5EF4-FFF2-40B4-BE49-F238E27FC236}">
                <a16:creationId xmlns:a16="http://schemas.microsoft.com/office/drawing/2014/main" id="{AC422955-253F-4F56-B0EB-0F95DAAC8A05}"/>
              </a:ext>
            </a:extLst>
          </p:cNvPr>
          <p:cNvSpPr>
            <a:spLocks noChangeArrowheads="1"/>
          </p:cNvSpPr>
          <p:nvPr/>
        </p:nvSpPr>
        <p:spPr bwMode="auto">
          <a:xfrm>
            <a:off x="0" y="167044"/>
            <a:ext cx="65"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2456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0" name="Freeform: Shape 19">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8" name="Picture 7">
            <a:extLst>
              <a:ext uri="{FF2B5EF4-FFF2-40B4-BE49-F238E27FC236}">
                <a16:creationId xmlns:a16="http://schemas.microsoft.com/office/drawing/2014/main" id="{B507690F-FFAD-49EF-B648-C04696EE2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10" y="669572"/>
            <a:ext cx="7446758" cy="4445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7903989-68AF-4D49-93B1-BDD96DEBCBAA}"/>
              </a:ext>
            </a:extLst>
          </p:cNvPr>
          <p:cNvSpPr>
            <a:spLocks noGrp="1"/>
          </p:cNvSpPr>
          <p:nvPr>
            <p:ph type="title"/>
          </p:nvPr>
        </p:nvSpPr>
        <p:spPr>
          <a:xfrm>
            <a:off x="0" y="5529884"/>
            <a:ext cx="7451933" cy="1096331"/>
          </a:xfrm>
        </p:spPr>
        <p:txBody>
          <a:bodyPr>
            <a:normAutofit fontScale="90000"/>
          </a:bodyPr>
          <a:lstStyle/>
          <a:p>
            <a:r>
              <a:rPr lang="en-US" sz="4000" b="1" dirty="0"/>
              <a:t>Transformation:  A Method of Genetic Recombination in Bacteria</a:t>
            </a:r>
          </a:p>
        </p:txBody>
      </p:sp>
      <p:sp>
        <p:nvSpPr>
          <p:cNvPr id="3" name="Content Placeholder 2">
            <a:extLst>
              <a:ext uri="{FF2B5EF4-FFF2-40B4-BE49-F238E27FC236}">
                <a16:creationId xmlns:a16="http://schemas.microsoft.com/office/drawing/2014/main" id="{411FCBEA-C8E7-44EE-8ABF-EB34F04F4413}"/>
              </a:ext>
            </a:extLst>
          </p:cNvPr>
          <p:cNvSpPr>
            <a:spLocks noGrp="1"/>
          </p:cNvSpPr>
          <p:nvPr>
            <p:ph idx="1"/>
          </p:nvPr>
        </p:nvSpPr>
        <p:spPr>
          <a:xfrm>
            <a:off x="7912975" y="105646"/>
            <a:ext cx="4008101" cy="5241048"/>
          </a:xfrm>
        </p:spPr>
        <p:txBody>
          <a:bodyPr anchor="ctr">
            <a:normAutofit/>
          </a:bodyPr>
          <a:lstStyle/>
          <a:p>
            <a:r>
              <a:rPr lang="en-US" sz="2000" b="1" dirty="0"/>
              <a:t>  Transformation is when a bacteria takes in plasmids from their environment. </a:t>
            </a:r>
          </a:p>
          <a:p>
            <a:r>
              <a:rPr lang="en-US" sz="2000" b="1" dirty="0"/>
              <a:t>In order to take in a plasmid from the environment, microbiologists must "induce competency". </a:t>
            </a:r>
          </a:p>
          <a:p>
            <a:r>
              <a:rPr lang="en-US" sz="2000" b="1" dirty="0"/>
              <a:t>There are several methods used in laboratories to induce competency. </a:t>
            </a:r>
          </a:p>
          <a:p>
            <a:r>
              <a:rPr lang="en-US" sz="2000" b="1" dirty="0"/>
              <a:t>One of the most popular and easiest ways to induce competency in bacteria, is the "heat shock" method. </a:t>
            </a:r>
          </a:p>
        </p:txBody>
      </p:sp>
    </p:spTree>
    <p:extLst>
      <p:ext uri="{BB962C8B-B14F-4D97-AF65-F5344CB8AC3E}">
        <p14:creationId xmlns:p14="http://schemas.microsoft.com/office/powerpoint/2010/main" val="3916633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0" name="Freeform: Shape 19">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8" name="Picture 7">
            <a:extLst>
              <a:ext uri="{FF2B5EF4-FFF2-40B4-BE49-F238E27FC236}">
                <a16:creationId xmlns:a16="http://schemas.microsoft.com/office/drawing/2014/main" id="{B507690F-FFAD-49EF-B648-C04696EE2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10" y="669572"/>
            <a:ext cx="7446758" cy="4445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7903989-68AF-4D49-93B1-BDD96DEBCBAA}"/>
              </a:ext>
            </a:extLst>
          </p:cNvPr>
          <p:cNvSpPr>
            <a:spLocks noGrp="1"/>
          </p:cNvSpPr>
          <p:nvPr>
            <p:ph type="title"/>
          </p:nvPr>
        </p:nvSpPr>
        <p:spPr>
          <a:xfrm>
            <a:off x="0" y="5529884"/>
            <a:ext cx="7451933" cy="1096331"/>
          </a:xfrm>
        </p:spPr>
        <p:txBody>
          <a:bodyPr>
            <a:normAutofit fontScale="90000"/>
          </a:bodyPr>
          <a:lstStyle/>
          <a:p>
            <a:r>
              <a:rPr lang="en-US" sz="4000" b="1" dirty="0"/>
              <a:t>Transformation:  A Method of Genetic Recombination in Bacteria</a:t>
            </a:r>
          </a:p>
        </p:txBody>
      </p:sp>
      <p:sp>
        <p:nvSpPr>
          <p:cNvPr id="3" name="Content Placeholder 2">
            <a:extLst>
              <a:ext uri="{FF2B5EF4-FFF2-40B4-BE49-F238E27FC236}">
                <a16:creationId xmlns:a16="http://schemas.microsoft.com/office/drawing/2014/main" id="{411FCBEA-C8E7-44EE-8ABF-EB34F04F4413}"/>
              </a:ext>
            </a:extLst>
          </p:cNvPr>
          <p:cNvSpPr>
            <a:spLocks noGrp="1"/>
          </p:cNvSpPr>
          <p:nvPr>
            <p:ph idx="1"/>
          </p:nvPr>
        </p:nvSpPr>
        <p:spPr>
          <a:xfrm>
            <a:off x="7912975" y="105646"/>
            <a:ext cx="4008101" cy="5241048"/>
          </a:xfrm>
        </p:spPr>
        <p:txBody>
          <a:bodyPr anchor="ctr">
            <a:normAutofit/>
          </a:bodyPr>
          <a:lstStyle/>
          <a:p>
            <a:r>
              <a:rPr lang="en-US" sz="2000" b="1" dirty="0"/>
              <a:t>  </a:t>
            </a:r>
            <a:r>
              <a:rPr lang="en-US" sz="2000" dirty="0"/>
              <a:t> Heat shocking involves exposing the bacteria to a </a:t>
            </a:r>
            <a:r>
              <a:rPr lang="en-US" sz="2000" b="1" dirty="0"/>
              <a:t>moderately</a:t>
            </a:r>
            <a:r>
              <a:rPr lang="en-US" sz="2000" dirty="0"/>
              <a:t> high temperature for a </a:t>
            </a:r>
            <a:r>
              <a:rPr lang="en-US" sz="2000" b="1" dirty="0"/>
              <a:t>brief </a:t>
            </a:r>
            <a:r>
              <a:rPr lang="en-US" sz="2000" dirty="0"/>
              <a:t>amount of time.</a:t>
            </a:r>
          </a:p>
          <a:p>
            <a:r>
              <a:rPr lang="en-US" sz="2000" dirty="0"/>
              <a:t>Immediately following the heat exposure, the culture is then put on ice. </a:t>
            </a:r>
          </a:p>
          <a:p>
            <a:r>
              <a:rPr lang="en-US" sz="2000" dirty="0"/>
              <a:t>This extreme temperature change causes specialized surface proteins on the cell membrane to allow the plasmids to pass through.  </a:t>
            </a:r>
          </a:p>
          <a:p>
            <a:r>
              <a:rPr lang="en-US" sz="2000" dirty="0"/>
              <a:t>The bacteria are able to internalize the plasmids and they can express the genes on those plasmids in the form of proteins. ​</a:t>
            </a:r>
            <a:endParaRPr lang="en-US" sz="2000" b="1" dirty="0"/>
          </a:p>
        </p:txBody>
      </p:sp>
    </p:spTree>
    <p:extLst>
      <p:ext uri="{BB962C8B-B14F-4D97-AF65-F5344CB8AC3E}">
        <p14:creationId xmlns:p14="http://schemas.microsoft.com/office/powerpoint/2010/main" val="238476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050E-FFB8-4188-908D-C4D0333B7E5E}"/>
              </a:ext>
            </a:extLst>
          </p:cNvPr>
          <p:cNvSpPr>
            <a:spLocks noGrp="1"/>
          </p:cNvSpPr>
          <p:nvPr>
            <p:ph type="title"/>
          </p:nvPr>
        </p:nvSpPr>
        <p:spPr>
          <a:xfrm flipH="1">
            <a:off x="5548958" y="1188648"/>
            <a:ext cx="5740866" cy="5186985"/>
          </a:xfrm>
          <a:prstGeom prst="verticalScroll">
            <a:avLst/>
          </a:prstGeom>
          <a:blipFill>
            <a:blip r:embed="rId2">
              <a:extLst>
                <a:ext uri="{837473B0-CC2E-450A-ABE3-18F120FF3D39}">
                  <a1611:picAttrSrcUrl xmlns:a1611="http://schemas.microsoft.com/office/drawing/2016/11/main" r:id="rId3"/>
                </a:ext>
              </a:extLst>
            </a:blip>
            <a:stretch>
              <a:fillRect/>
            </a:stretch>
          </a:blipFill>
          <a:ln w="38100">
            <a:solidFill>
              <a:schemeClr val="tx1"/>
            </a:solidFill>
          </a:ln>
        </p:spPr>
        <p:txBody>
          <a:bodyPr vert="horz" lIns="91440" tIns="45720" rIns="91440" bIns="45720" rtlCol="0" anchor="b">
            <a:normAutofit fontScale="90000"/>
          </a:bodyPr>
          <a:lstStyle/>
          <a:p>
            <a:pPr algn="ctr"/>
            <a:r>
              <a:rPr lang="en-US" sz="3600" dirty="0">
                <a:latin typeface="Ravie" panose="04040805050809020602" pitchFamily="82" charset="0"/>
              </a:rPr>
              <a:t>Transduction is the injection of foreign DNA by a bacteriophage virus into the host bacterium.</a:t>
            </a:r>
          </a:p>
        </p:txBody>
      </p:sp>
      <p:pic>
        <p:nvPicPr>
          <p:cNvPr id="6" name="Picture 5">
            <a:extLst>
              <a:ext uri="{FF2B5EF4-FFF2-40B4-BE49-F238E27FC236}">
                <a16:creationId xmlns:a16="http://schemas.microsoft.com/office/drawing/2014/main" id="{E7EB189F-7F58-44D3-9AAB-ECF294E3E788}"/>
              </a:ext>
            </a:extLst>
          </p:cNvPr>
          <p:cNvPicPr>
            <a:picLocks noChangeAspect="1"/>
          </p:cNvPicPr>
          <p:nvPr/>
        </p:nvPicPr>
        <p:blipFill rotWithShape="1">
          <a:blip r:embed="rId4">
            <a:extLst>
              <a:ext uri="{28A0092B-C50C-407E-A947-70E740481C1C}">
                <a14:useLocalDpi xmlns:a14="http://schemas.microsoft.com/office/drawing/2010/main" val="0"/>
              </a:ext>
            </a:extLst>
          </a:blip>
          <a:srcRect r="2700"/>
          <a:stretch/>
        </p:blipFill>
        <p:spPr>
          <a:xfrm flipH="1">
            <a:off x="-117426" y="-184661"/>
            <a:ext cx="6105635" cy="6857990"/>
          </a:xfrm>
          <a:prstGeom prst="rect">
            <a:avLst/>
          </a:prstGeom>
        </p:spPr>
      </p:pic>
      <p:sp>
        <p:nvSpPr>
          <p:cNvPr id="7" name="Rectangle 6">
            <a:extLst>
              <a:ext uri="{FF2B5EF4-FFF2-40B4-BE49-F238E27FC236}">
                <a16:creationId xmlns:a16="http://schemas.microsoft.com/office/drawing/2014/main" id="{26795B98-90C9-4D92-B853-19B8CC83288A}"/>
              </a:ext>
            </a:extLst>
          </p:cNvPr>
          <p:cNvSpPr/>
          <p:nvPr/>
        </p:nvSpPr>
        <p:spPr>
          <a:xfrm>
            <a:off x="6010719" y="304593"/>
            <a:ext cx="48173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Ravie" panose="04040805050809020602" pitchFamily="82" charset="0"/>
                <a:ea typeface="+mn-ea"/>
                <a:cs typeface="+mn-cs"/>
              </a:rPr>
              <a:t>Transduction</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3853647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362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5" name="Content Placeholder 4" descr="A picture containing furniture&#10;&#10;Description generated with high confidence">
            <a:extLst>
              <a:ext uri="{FF2B5EF4-FFF2-40B4-BE49-F238E27FC236}">
                <a16:creationId xmlns:a16="http://schemas.microsoft.com/office/drawing/2014/main" id="{68FADC7E-6EE2-417D-BFFD-41E8B03BBA1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63" t="2468" r="4052"/>
          <a:stretch/>
        </p:blipFill>
        <p:spPr>
          <a:xfrm>
            <a:off x="4061926" y="223934"/>
            <a:ext cx="4068148" cy="6009457"/>
          </a:xfrm>
          <a:prstGeom prst="rect">
            <a:avLst/>
          </a:prstGeom>
        </p:spPr>
      </p:pic>
      <p:sp>
        <p:nvSpPr>
          <p:cNvPr id="6" name="Rectangle 5">
            <a:extLst>
              <a:ext uri="{FF2B5EF4-FFF2-40B4-BE49-F238E27FC236}">
                <a16:creationId xmlns:a16="http://schemas.microsoft.com/office/drawing/2014/main" id="{04C4DA7F-D6FC-458E-9840-5E03D6C5F801}"/>
              </a:ext>
            </a:extLst>
          </p:cNvPr>
          <p:cNvSpPr/>
          <p:nvPr/>
        </p:nvSpPr>
        <p:spPr>
          <a:xfrm>
            <a:off x="0" y="6027003"/>
            <a:ext cx="12192000" cy="830997"/>
          </a:xfrm>
          <a:prstGeom prst="rect">
            <a:avLst/>
          </a:prstGeom>
          <a:gradFill flip="none" rotWithShape="1">
            <a:gsLst>
              <a:gs pos="0">
                <a:schemeClr val="accent1">
                  <a:lumMod val="75000"/>
                  <a:alpha val="58000"/>
                </a:schemeClr>
              </a:gs>
              <a:gs pos="100000">
                <a:schemeClr val="accent1">
                  <a:lumMod val="40000"/>
                  <a:lumOff val="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srgbClr val="ED7D31">
                      <a:lumMod val="75000"/>
                    </a:srgbClr>
                  </a:solidFill>
                </a:ln>
                <a:solidFill>
                  <a:prstClr val="black"/>
                </a:solidFill>
                <a:effectLst/>
                <a:uLnTx/>
                <a:uFillTx/>
                <a:latin typeface="Ravie" panose="04040805050809020602" pitchFamily="82" charset="0"/>
                <a:ea typeface="+mn-ea"/>
                <a:cs typeface="+mn-cs"/>
              </a:rPr>
              <a:t>Bacterio-phages can "accidentally" transfer genetic material from one bacterium to another. </a:t>
            </a:r>
          </a:p>
        </p:txBody>
      </p:sp>
    </p:spTree>
    <p:extLst>
      <p:ext uri="{BB962C8B-B14F-4D97-AF65-F5344CB8AC3E}">
        <p14:creationId xmlns:p14="http://schemas.microsoft.com/office/powerpoint/2010/main" val="3572230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5" name="Picture 4">
            <a:extLst>
              <a:ext uri="{FF2B5EF4-FFF2-40B4-BE49-F238E27FC236}">
                <a16:creationId xmlns:a16="http://schemas.microsoft.com/office/drawing/2014/main" id="{E228EB2E-CA34-4903-BEFF-B1A8F50A7BE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913" r="544" b="-1"/>
          <a:stretch/>
        </p:blipFill>
        <p:spPr>
          <a:xfrm>
            <a:off x="259665" y="20200"/>
            <a:ext cx="5510670" cy="5767769"/>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pic>
        <p:nvPicPr>
          <p:cNvPr id="7" name="Picture 6" descr="A picture containing object&#10;&#10;Description generated with high confidence">
            <a:extLst>
              <a:ext uri="{FF2B5EF4-FFF2-40B4-BE49-F238E27FC236}">
                <a16:creationId xmlns:a16="http://schemas.microsoft.com/office/drawing/2014/main" id="{82F51772-BC5D-4603-BCEC-6297EC7C1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56464">
            <a:off x="8869551" y="22381"/>
            <a:ext cx="2678684" cy="2360316"/>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31B33A3F-EC05-4160-B23E-D7F9B63A1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896122" y="4594797"/>
            <a:ext cx="2205406" cy="2161002"/>
          </a:xfrm>
          <a:prstGeom prst="rect">
            <a:avLst/>
          </a:prstGeom>
        </p:spPr>
      </p:pic>
      <p:pic>
        <p:nvPicPr>
          <p:cNvPr id="13" name="Picture 12" descr="A close up of a logo&#10;&#10;Description generated with high confidence">
            <a:extLst>
              <a:ext uri="{FF2B5EF4-FFF2-40B4-BE49-F238E27FC236}">
                <a16:creationId xmlns:a16="http://schemas.microsoft.com/office/drawing/2014/main" id="{45A77876-B0C4-42D0-ABA0-19CCC543C1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157267">
            <a:off x="4452085" y="4491591"/>
            <a:ext cx="2327633" cy="2161002"/>
          </a:xfrm>
          <a:prstGeom prst="rect">
            <a:avLst/>
          </a:prstGeom>
        </p:spPr>
      </p:pic>
      <p:sp>
        <p:nvSpPr>
          <p:cNvPr id="3" name="Content Placeholder 2">
            <a:extLst>
              <a:ext uri="{FF2B5EF4-FFF2-40B4-BE49-F238E27FC236}">
                <a16:creationId xmlns:a16="http://schemas.microsoft.com/office/drawing/2014/main" id="{5D15B6B3-61CA-4B4E-81BA-C24DE63D39B2}"/>
              </a:ext>
            </a:extLst>
          </p:cNvPr>
          <p:cNvSpPr>
            <a:spLocks noGrp="1"/>
          </p:cNvSpPr>
          <p:nvPr>
            <p:ph idx="1"/>
          </p:nvPr>
        </p:nvSpPr>
        <p:spPr>
          <a:xfrm>
            <a:off x="6690049" y="1794163"/>
            <a:ext cx="4911193" cy="3076418"/>
          </a:xfrm>
          <a:solidFill>
            <a:schemeClr val="bg1">
              <a:alpha val="74000"/>
            </a:schemeClr>
          </a:solidFill>
        </p:spPr>
        <p:txBody>
          <a:bodyPr anchor="ctr">
            <a:normAutofit/>
          </a:bodyPr>
          <a:lstStyle/>
          <a:p>
            <a:r>
              <a:rPr lang="en-US" sz="2400" dirty="0">
                <a:solidFill>
                  <a:srgbClr val="000000"/>
                </a:solidFill>
                <a:latin typeface="Abadi" panose="020B0604020104020204" pitchFamily="34" charset="0"/>
              </a:rPr>
              <a:t>In transduction, DNA is transferred from one bacterium to another by a virus or viral vector. </a:t>
            </a:r>
          </a:p>
          <a:p>
            <a:r>
              <a:rPr lang="en-US" sz="2400" dirty="0">
                <a:solidFill>
                  <a:srgbClr val="000000"/>
                </a:solidFill>
                <a:latin typeface="Abadi" panose="020B0604020104020204" pitchFamily="34" charset="0"/>
              </a:rPr>
              <a:t>Transduction can also be used in the lab to introduce a foreign gene into a bacterial host cell’s genome.</a:t>
            </a:r>
          </a:p>
        </p:txBody>
      </p:sp>
      <p:sp>
        <p:nvSpPr>
          <p:cNvPr id="2" name="Title 1">
            <a:extLst>
              <a:ext uri="{FF2B5EF4-FFF2-40B4-BE49-F238E27FC236}">
                <a16:creationId xmlns:a16="http://schemas.microsoft.com/office/drawing/2014/main" id="{8C7EFD70-E859-4611-AFC3-627E2BB00FE8}"/>
              </a:ext>
            </a:extLst>
          </p:cNvPr>
          <p:cNvSpPr>
            <a:spLocks noGrp="1"/>
          </p:cNvSpPr>
          <p:nvPr>
            <p:ph type="title"/>
          </p:nvPr>
        </p:nvSpPr>
        <p:spPr>
          <a:xfrm>
            <a:off x="6029999" y="340111"/>
            <a:ext cx="5369644" cy="1454051"/>
          </a:xfrm>
          <a:solidFill>
            <a:schemeClr val="bg1">
              <a:alpha val="74000"/>
            </a:schemeClr>
          </a:solidFill>
        </p:spPr>
        <p:txBody>
          <a:bodyPr>
            <a:normAutofit/>
          </a:bodyPr>
          <a:lstStyle/>
          <a:p>
            <a:r>
              <a:rPr lang="en-US" sz="4000" dirty="0">
                <a:solidFill>
                  <a:srgbClr val="000000"/>
                </a:solidFill>
                <a:latin typeface="Ravie" panose="04040805050809020602" pitchFamily="82" charset="0"/>
              </a:rPr>
              <a:t>TRANSDUCTION </a:t>
            </a:r>
          </a:p>
        </p:txBody>
      </p:sp>
    </p:spTree>
    <p:extLst>
      <p:ext uri="{BB962C8B-B14F-4D97-AF65-F5344CB8AC3E}">
        <p14:creationId xmlns:p14="http://schemas.microsoft.com/office/powerpoint/2010/main" val="688905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80E1-D1B4-4CD5-990B-539DE49F3083}"/>
              </a:ext>
            </a:extLst>
          </p:cNvPr>
          <p:cNvSpPr>
            <a:spLocks noGrp="1"/>
          </p:cNvSpPr>
          <p:nvPr>
            <p:ph type="title"/>
          </p:nvPr>
        </p:nvSpPr>
        <p:spPr>
          <a:xfrm>
            <a:off x="307027" y="0"/>
            <a:ext cx="6621137" cy="2889114"/>
          </a:xfrm>
        </p:spPr>
        <p:txBody>
          <a:bodyPr vert="horz" lIns="91440" tIns="45720" rIns="91440" bIns="45720" rtlCol="0" anchor="b">
            <a:normAutofit/>
          </a:bodyPr>
          <a:lstStyle/>
          <a:p>
            <a:pPr algn="ctr"/>
            <a:r>
              <a:rPr lang="en-US" sz="4800" dirty="0">
                <a:latin typeface="Ravie" panose="04040805050809020602" pitchFamily="82" charset="0"/>
              </a:rPr>
              <a:t>Differences</a:t>
            </a:r>
            <a:br>
              <a:rPr lang="en-US" sz="4800" dirty="0">
                <a:latin typeface="Ravie" panose="04040805050809020602" pitchFamily="82" charset="0"/>
              </a:rPr>
            </a:br>
            <a:r>
              <a:rPr lang="en-US" sz="4800" dirty="0">
                <a:latin typeface="Ravie" panose="04040805050809020602" pitchFamily="82" charset="0"/>
              </a:rPr>
              <a:t> </a:t>
            </a:r>
            <a:r>
              <a:rPr lang="en-US" sz="6000" dirty="0">
                <a:latin typeface="Ravie" panose="04040805050809020602" pitchFamily="82" charset="0"/>
              </a:rPr>
              <a:t>in DNA</a:t>
            </a:r>
            <a:br>
              <a:rPr lang="en-US" sz="6000" dirty="0">
                <a:latin typeface="Ravie" panose="04040805050809020602" pitchFamily="82" charset="0"/>
              </a:rPr>
            </a:br>
            <a:r>
              <a:rPr lang="en-US" sz="6000" dirty="0">
                <a:latin typeface="Ravie" panose="04040805050809020602" pitchFamily="82" charset="0"/>
              </a:rPr>
              <a:t> </a:t>
            </a:r>
            <a:r>
              <a:rPr lang="en-US" sz="6000" b="1" u="sng" dirty="0">
                <a:solidFill>
                  <a:srgbClr val="FF0066"/>
                </a:solidFill>
                <a:latin typeface="Ravie" panose="04040805050809020602" pitchFamily="82" charset="0"/>
              </a:rPr>
              <a:t>SHAPE</a:t>
            </a:r>
          </a:p>
        </p:txBody>
      </p:sp>
      <p:graphicFrame>
        <p:nvGraphicFramePr>
          <p:cNvPr id="3" name="Diagram 2">
            <a:extLst>
              <a:ext uri="{FF2B5EF4-FFF2-40B4-BE49-F238E27FC236}">
                <a16:creationId xmlns:a16="http://schemas.microsoft.com/office/drawing/2014/main" id="{95532D5F-B603-4F5A-9473-FF2740E0C550}"/>
              </a:ext>
            </a:extLst>
          </p:cNvPr>
          <p:cNvGraphicFramePr/>
          <p:nvPr>
            <p:extLst/>
          </p:nvPr>
        </p:nvGraphicFramePr>
        <p:xfrm>
          <a:off x="-313608" y="2641601"/>
          <a:ext cx="9162043" cy="42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drawing of a cartoon character&#10;&#10;Description generated with high confidence">
            <a:extLst>
              <a:ext uri="{FF2B5EF4-FFF2-40B4-BE49-F238E27FC236}">
                <a16:creationId xmlns:a16="http://schemas.microsoft.com/office/drawing/2014/main" id="{40023DFE-0C30-4F5E-A288-478C992DE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0079" y="237467"/>
            <a:ext cx="3005588" cy="6383065"/>
          </a:xfrm>
          <a:prstGeom prst="rect">
            <a:avLst/>
          </a:prstGeom>
        </p:spPr>
      </p:pic>
    </p:spTree>
    <p:extLst>
      <p:ext uri="{BB962C8B-B14F-4D97-AF65-F5344CB8AC3E}">
        <p14:creationId xmlns:p14="http://schemas.microsoft.com/office/powerpoint/2010/main" val="2059732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8" name="Picture 7" descr="A close up of a device&#10;&#10;Description generated with high confidence">
            <a:extLst>
              <a:ext uri="{FF2B5EF4-FFF2-40B4-BE49-F238E27FC236}">
                <a16:creationId xmlns:a16="http://schemas.microsoft.com/office/drawing/2014/main" id="{EA6D0195-9994-4A63-8D0C-662D51722875}"/>
              </a:ext>
            </a:extLst>
          </p:cNvPr>
          <p:cNvPicPr>
            <a:picLocks noChangeAspect="1"/>
          </p:cNvPicPr>
          <p:nvPr/>
        </p:nvPicPr>
        <p:blipFill rotWithShape="1">
          <a:blip r:embed="rId2">
            <a:extLst>
              <a:ext uri="{28A0092B-C50C-407E-A947-70E740481C1C}">
                <a14:useLocalDpi xmlns:a14="http://schemas.microsoft.com/office/drawing/2010/main" val="0"/>
              </a:ext>
            </a:extLst>
          </a:blip>
          <a:srcRect t="-1037" r="-2" b="-3"/>
          <a:stretch/>
        </p:blipFill>
        <p:spPr>
          <a:xfrm>
            <a:off x="7060319" y="1383956"/>
            <a:ext cx="5131681" cy="4659515"/>
          </a:xfrm>
          <a:prstGeom prst="rect">
            <a:avLst/>
          </a:prstGeom>
        </p:spPr>
      </p:pic>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DCA27BF-FC66-482A-B207-1BC66441ECD6}"/>
              </a:ext>
            </a:extLst>
          </p:cNvPr>
          <p:cNvSpPr>
            <a:spLocks noGrp="1"/>
          </p:cNvSpPr>
          <p:nvPr>
            <p:ph type="title"/>
          </p:nvPr>
        </p:nvSpPr>
        <p:spPr>
          <a:xfrm>
            <a:off x="0" y="0"/>
            <a:ext cx="12113249" cy="826324"/>
          </a:xfrm>
          <a:solidFill>
            <a:srgbClr val="9933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a:normAutofit/>
          </a:bodyPr>
          <a:lstStyle/>
          <a:p>
            <a:pPr algn="ctr"/>
            <a:r>
              <a:rPr lang="en-US" dirty="0">
                <a:solidFill>
                  <a:srgbClr val="FFFFFF"/>
                </a:solidFill>
              </a:rPr>
              <a:t>Transduction:  </a:t>
            </a:r>
            <a:r>
              <a:rPr lang="en-US" sz="3400" dirty="0">
                <a:solidFill>
                  <a:srgbClr val="FFFFFF"/>
                </a:solidFill>
              </a:rPr>
              <a:t>A Method of Genetic Recombination in Bacteria</a:t>
            </a:r>
          </a:p>
        </p:txBody>
      </p:sp>
      <p:sp>
        <p:nvSpPr>
          <p:cNvPr id="5" name="Content Placeholder 4">
            <a:extLst>
              <a:ext uri="{FF2B5EF4-FFF2-40B4-BE49-F238E27FC236}">
                <a16:creationId xmlns:a16="http://schemas.microsoft.com/office/drawing/2014/main" id="{8B4F67F3-AEAB-4DB5-8870-6EE339D42DD0}"/>
              </a:ext>
            </a:extLst>
          </p:cNvPr>
          <p:cNvSpPr>
            <a:spLocks noGrp="1"/>
          </p:cNvSpPr>
          <p:nvPr>
            <p:ph idx="1"/>
          </p:nvPr>
        </p:nvSpPr>
        <p:spPr>
          <a:xfrm>
            <a:off x="838200" y="1825625"/>
            <a:ext cx="4657531" cy="4351338"/>
          </a:xfrm>
        </p:spPr>
        <p:txBody>
          <a:bodyPr>
            <a:normAutofit/>
          </a:bodyPr>
          <a:lstStyle/>
          <a:p>
            <a:pPr marL="0" indent="0" algn="ctr">
              <a:buNone/>
            </a:pPr>
            <a:r>
              <a:rPr lang="en-US" sz="3200" dirty="0">
                <a:solidFill>
                  <a:schemeClr val="bg1"/>
                </a:solidFill>
                <a:latin typeface="Ravie" panose="04040805050809020602" pitchFamily="82" charset="0"/>
              </a:rPr>
              <a:t>Transduction happens through either the </a:t>
            </a:r>
          </a:p>
          <a:p>
            <a:pPr marL="0" indent="0" algn="ctr">
              <a:buNone/>
            </a:pPr>
            <a:r>
              <a:rPr lang="en-US" sz="3200" dirty="0">
                <a:solidFill>
                  <a:srgbClr val="FFFF00"/>
                </a:solidFill>
                <a:latin typeface="Ravie" panose="04040805050809020602" pitchFamily="82" charset="0"/>
              </a:rPr>
              <a:t>lytic cycle </a:t>
            </a:r>
          </a:p>
          <a:p>
            <a:pPr marL="0" indent="0" algn="ctr">
              <a:buNone/>
            </a:pPr>
            <a:r>
              <a:rPr lang="en-US" sz="3200" dirty="0">
                <a:solidFill>
                  <a:schemeClr val="bg1"/>
                </a:solidFill>
                <a:latin typeface="Ravie" panose="04040805050809020602" pitchFamily="82" charset="0"/>
              </a:rPr>
              <a:t>or the</a:t>
            </a:r>
          </a:p>
          <a:p>
            <a:pPr marL="0" indent="0" algn="ctr">
              <a:buNone/>
            </a:pPr>
            <a:r>
              <a:rPr lang="en-US" sz="3200" dirty="0">
                <a:solidFill>
                  <a:schemeClr val="bg1"/>
                </a:solidFill>
                <a:latin typeface="Ravie" panose="04040805050809020602" pitchFamily="82" charset="0"/>
              </a:rPr>
              <a:t> </a:t>
            </a:r>
            <a:r>
              <a:rPr lang="en-US" sz="3200" dirty="0">
                <a:solidFill>
                  <a:srgbClr val="FFFF00"/>
                </a:solidFill>
                <a:latin typeface="Ravie" panose="04040805050809020602" pitchFamily="82" charset="0"/>
              </a:rPr>
              <a:t>lysogenic cycle</a:t>
            </a:r>
            <a:r>
              <a:rPr lang="en-US" sz="3200" dirty="0">
                <a:solidFill>
                  <a:schemeClr val="bg1"/>
                </a:solidFill>
                <a:latin typeface="Ravie" panose="04040805050809020602" pitchFamily="82" charset="0"/>
              </a:rPr>
              <a:t>.</a:t>
            </a:r>
          </a:p>
          <a:p>
            <a:pPr marL="0" indent="0" algn="ctr">
              <a:buNone/>
            </a:pPr>
            <a:endParaRPr lang="en-US" sz="3200" dirty="0">
              <a:solidFill>
                <a:schemeClr val="bg1"/>
              </a:solidFill>
              <a:latin typeface="Ravie" panose="04040805050809020602" pitchFamily="82" charset="0"/>
            </a:endParaRPr>
          </a:p>
        </p:txBody>
      </p:sp>
      <p:sp>
        <p:nvSpPr>
          <p:cNvPr id="6" name="Arrow: Right 5">
            <a:extLst>
              <a:ext uri="{FF2B5EF4-FFF2-40B4-BE49-F238E27FC236}">
                <a16:creationId xmlns:a16="http://schemas.microsoft.com/office/drawing/2014/main" id="{D27874D6-3491-4BD2-A566-14D860AB988C}"/>
              </a:ext>
            </a:extLst>
          </p:cNvPr>
          <p:cNvSpPr/>
          <p:nvPr/>
        </p:nvSpPr>
        <p:spPr>
          <a:xfrm rot="20250764">
            <a:off x="4756449" y="3075008"/>
            <a:ext cx="2122778" cy="911137"/>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avie" panose="04040805050809020602" pitchFamily="82" charset="0"/>
                <a:ea typeface="+mn-ea"/>
                <a:cs typeface="+mn-cs"/>
              </a:rPr>
              <a:t>The Lytic Cycle</a:t>
            </a:r>
          </a:p>
        </p:txBody>
      </p:sp>
      <p:sp>
        <p:nvSpPr>
          <p:cNvPr id="10" name="Arrow: Right 9">
            <a:extLst>
              <a:ext uri="{FF2B5EF4-FFF2-40B4-BE49-F238E27FC236}">
                <a16:creationId xmlns:a16="http://schemas.microsoft.com/office/drawing/2014/main" id="{6869F89D-6B43-44A3-9F63-11A58D20AAAE}"/>
              </a:ext>
            </a:extLst>
          </p:cNvPr>
          <p:cNvSpPr/>
          <p:nvPr/>
        </p:nvSpPr>
        <p:spPr>
          <a:xfrm>
            <a:off x="5457181" y="4562907"/>
            <a:ext cx="2122778" cy="911137"/>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avie" panose="04040805050809020602" pitchFamily="82" charset="0"/>
                <a:ea typeface="+mn-ea"/>
                <a:cs typeface="+mn-cs"/>
              </a:rPr>
              <a:t>The Lysogenic Cycle</a:t>
            </a:r>
          </a:p>
        </p:txBody>
      </p:sp>
    </p:spTree>
    <p:extLst>
      <p:ext uri="{BB962C8B-B14F-4D97-AF65-F5344CB8AC3E}">
        <p14:creationId xmlns:p14="http://schemas.microsoft.com/office/powerpoint/2010/main" val="3907351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8" name="Picture 7" descr="A close up of a device&#10;&#10;Description generated with high confidence">
            <a:extLst>
              <a:ext uri="{FF2B5EF4-FFF2-40B4-BE49-F238E27FC236}">
                <a16:creationId xmlns:a16="http://schemas.microsoft.com/office/drawing/2014/main" id="{EA6D0195-9994-4A63-8D0C-662D51722875}"/>
              </a:ext>
            </a:extLst>
          </p:cNvPr>
          <p:cNvPicPr>
            <a:picLocks noChangeAspect="1"/>
          </p:cNvPicPr>
          <p:nvPr/>
        </p:nvPicPr>
        <p:blipFill rotWithShape="1">
          <a:blip r:embed="rId2">
            <a:extLst>
              <a:ext uri="{28A0092B-C50C-407E-A947-70E740481C1C}">
                <a14:useLocalDpi xmlns:a14="http://schemas.microsoft.com/office/drawing/2010/main" val="0"/>
              </a:ext>
            </a:extLst>
          </a:blip>
          <a:srcRect t="-1037" r="-2" b="-3"/>
          <a:stretch/>
        </p:blipFill>
        <p:spPr>
          <a:xfrm>
            <a:off x="7060319" y="1383956"/>
            <a:ext cx="5131681" cy="4659515"/>
          </a:xfrm>
          <a:prstGeom prst="rect">
            <a:avLst/>
          </a:prstGeom>
        </p:spPr>
      </p:pic>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DCA27BF-FC66-482A-B207-1BC66441ECD6}"/>
              </a:ext>
            </a:extLst>
          </p:cNvPr>
          <p:cNvSpPr>
            <a:spLocks noGrp="1"/>
          </p:cNvSpPr>
          <p:nvPr>
            <p:ph type="title"/>
          </p:nvPr>
        </p:nvSpPr>
        <p:spPr>
          <a:xfrm>
            <a:off x="0" y="0"/>
            <a:ext cx="12113249" cy="826324"/>
          </a:xfrm>
          <a:solidFill>
            <a:srgbClr val="9933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a:normAutofit/>
          </a:bodyPr>
          <a:lstStyle/>
          <a:p>
            <a:pPr algn="ctr"/>
            <a:r>
              <a:rPr lang="en-US" dirty="0">
                <a:solidFill>
                  <a:srgbClr val="FFFFFF"/>
                </a:solidFill>
              </a:rPr>
              <a:t>Transduction:  </a:t>
            </a:r>
            <a:r>
              <a:rPr lang="en-US" sz="3400" dirty="0">
                <a:solidFill>
                  <a:srgbClr val="FFFFFF"/>
                </a:solidFill>
              </a:rPr>
              <a:t>A Method of Genetic Recombination in Bacteria</a:t>
            </a:r>
          </a:p>
        </p:txBody>
      </p:sp>
      <p:sp>
        <p:nvSpPr>
          <p:cNvPr id="3" name="Content Placeholder 2">
            <a:extLst>
              <a:ext uri="{FF2B5EF4-FFF2-40B4-BE49-F238E27FC236}">
                <a16:creationId xmlns:a16="http://schemas.microsoft.com/office/drawing/2014/main" id="{F9AF950E-DF0A-47FF-874B-9E9D065FA272}"/>
              </a:ext>
            </a:extLst>
          </p:cNvPr>
          <p:cNvSpPr>
            <a:spLocks noGrp="1"/>
          </p:cNvSpPr>
          <p:nvPr>
            <p:ph idx="1"/>
          </p:nvPr>
        </p:nvSpPr>
        <p:spPr>
          <a:xfrm>
            <a:off x="395416" y="1740724"/>
            <a:ext cx="5709945" cy="4968994"/>
          </a:xfrm>
        </p:spPr>
        <p:txBody>
          <a:bodyPr>
            <a:normAutofit/>
          </a:bodyPr>
          <a:lstStyle/>
          <a:p>
            <a:r>
              <a:rPr lang="en-US" sz="3600" dirty="0">
                <a:solidFill>
                  <a:schemeClr val="bg1"/>
                </a:solidFill>
                <a:latin typeface="Abadi" panose="020B0604020104020204" pitchFamily="34" charset="0"/>
              </a:rPr>
              <a:t>When bacteriophages normally infect a bacterial cell, the virus’s genetic material harnesses the host cell’s replicational, transcriptional, and translation machinery to reproduce itself. </a:t>
            </a:r>
          </a:p>
        </p:txBody>
      </p:sp>
    </p:spTree>
    <p:extLst>
      <p:ext uri="{BB962C8B-B14F-4D97-AF65-F5344CB8AC3E}">
        <p14:creationId xmlns:p14="http://schemas.microsoft.com/office/powerpoint/2010/main" val="2665775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2018-6DB2-4075-87C3-2108212F3692}"/>
              </a:ext>
            </a:extLst>
          </p:cNvPr>
          <p:cNvSpPr>
            <a:spLocks noGrp="1"/>
          </p:cNvSpPr>
          <p:nvPr>
            <p:ph type="title"/>
          </p:nvPr>
        </p:nvSpPr>
        <p:spPr>
          <a:xfrm>
            <a:off x="4388558" y="1"/>
            <a:ext cx="7157156" cy="1091682"/>
          </a:xfrm>
        </p:spPr>
        <p:txBody>
          <a:bodyPr>
            <a:normAutofit/>
          </a:bodyPr>
          <a:lstStyle/>
          <a:p>
            <a:pPr algn="ctr"/>
            <a:r>
              <a:rPr lang="en-US" dirty="0">
                <a:solidFill>
                  <a:schemeClr val="accent5">
                    <a:lumMod val="50000"/>
                  </a:schemeClr>
                </a:solidFill>
                <a:latin typeface="Ravie" panose="04040805050809020602" pitchFamily="82" charset="0"/>
              </a:rPr>
              <a:t>Transduction</a:t>
            </a:r>
          </a:p>
        </p:txBody>
      </p:sp>
      <p:sp>
        <p:nvSpPr>
          <p:cNvPr id="3" name="Content Placeholder 2">
            <a:extLst>
              <a:ext uri="{FF2B5EF4-FFF2-40B4-BE49-F238E27FC236}">
                <a16:creationId xmlns:a16="http://schemas.microsoft.com/office/drawing/2014/main" id="{8ED7C6FD-CA51-4D87-8C57-88CA2C991430}"/>
              </a:ext>
            </a:extLst>
          </p:cNvPr>
          <p:cNvSpPr>
            <a:spLocks noGrp="1"/>
          </p:cNvSpPr>
          <p:nvPr>
            <p:ph idx="1"/>
          </p:nvPr>
        </p:nvSpPr>
        <p:spPr>
          <a:xfrm>
            <a:off x="82364" y="365124"/>
            <a:ext cx="4013776" cy="6159853"/>
          </a:xfrm>
        </p:spPr>
        <p:txBody>
          <a:bodyPr>
            <a:normAutofit/>
          </a:bodyPr>
          <a:lstStyle/>
          <a:p>
            <a:pPr marL="0" indent="0">
              <a:buNone/>
            </a:pPr>
            <a:endParaRPr lang="en-US" dirty="0">
              <a:latin typeface="Abadi" panose="020B0604020104020204" pitchFamily="34" charset="0"/>
            </a:endParaRPr>
          </a:p>
          <a:p>
            <a:r>
              <a:rPr lang="en-US" dirty="0">
                <a:latin typeface="Abadi" panose="020B0604020104020204" pitchFamily="34" charset="0"/>
              </a:rPr>
              <a:t>When the new bacteria are formed, the new bacteriophages must package their DNA into their capsids. </a:t>
            </a:r>
          </a:p>
          <a:p>
            <a:r>
              <a:rPr lang="en-US" dirty="0">
                <a:latin typeface="Abadi" panose="020B0604020104020204" pitchFamily="34" charset="0"/>
              </a:rPr>
              <a:t>This process is not perfect.  We find that sometimes small pieces of bacterial DNA will get packaged along with the bacteriophage’s genome.</a:t>
            </a:r>
          </a:p>
          <a:p>
            <a:pPr marL="0" indent="0">
              <a:buNone/>
            </a:pPr>
            <a:endParaRPr lang="en-US" dirty="0">
              <a:latin typeface="Abadi" panose="020B0604020104020204" pitchFamily="34" charset="0"/>
            </a:endParaRPr>
          </a:p>
          <a:p>
            <a:endParaRPr lang="en-US" dirty="0"/>
          </a:p>
        </p:txBody>
      </p:sp>
      <p:pic>
        <p:nvPicPr>
          <p:cNvPr id="7" name="Picture 6" descr="A screenshot of a cell phone&#10;&#10;Description generated with very high confidence">
            <a:extLst>
              <a:ext uri="{FF2B5EF4-FFF2-40B4-BE49-F238E27FC236}">
                <a16:creationId xmlns:a16="http://schemas.microsoft.com/office/drawing/2014/main" id="{19FA7B6E-15D0-44D5-B467-5D73FCCEDE06}"/>
              </a:ext>
            </a:extLst>
          </p:cNvPr>
          <p:cNvPicPr>
            <a:picLocks noChangeAspect="1"/>
          </p:cNvPicPr>
          <p:nvPr/>
        </p:nvPicPr>
        <p:blipFill rotWithShape="1">
          <a:blip r:embed="rId2">
            <a:extLst>
              <a:ext uri="{28A0092B-C50C-407E-A947-70E740481C1C}">
                <a14:useLocalDpi xmlns:a14="http://schemas.microsoft.com/office/drawing/2010/main" val="0"/>
              </a:ext>
            </a:extLst>
          </a:blip>
          <a:srcRect l="5589" t="14879" r="288" b="-2583"/>
          <a:stretch/>
        </p:blipFill>
        <p:spPr>
          <a:xfrm>
            <a:off x="4837520" y="778069"/>
            <a:ext cx="7157156" cy="5301862"/>
          </a:xfrm>
          <a:prstGeom prst="rect">
            <a:avLst/>
          </a:prstGeom>
        </p:spPr>
      </p:pic>
      <p:sp>
        <p:nvSpPr>
          <p:cNvPr id="8" name="Rectangle 7">
            <a:extLst>
              <a:ext uri="{FF2B5EF4-FFF2-40B4-BE49-F238E27FC236}">
                <a16:creationId xmlns:a16="http://schemas.microsoft.com/office/drawing/2014/main" id="{E4AA6E20-9005-4330-BD35-A543C118BB26}"/>
              </a:ext>
            </a:extLst>
          </p:cNvPr>
          <p:cNvSpPr/>
          <p:nvPr/>
        </p:nvSpPr>
        <p:spPr>
          <a:xfrm>
            <a:off x="4096140" y="1568158"/>
            <a:ext cx="1777078" cy="38193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a:ea typeface="+mn-ea"/>
                <a:cs typeface="+mn-cs"/>
              </a:rPr>
              <a:t>Bacteriophages</a:t>
            </a:r>
          </a:p>
        </p:txBody>
      </p:sp>
      <p:sp>
        <p:nvSpPr>
          <p:cNvPr id="9" name="Rectangle 8">
            <a:extLst>
              <a:ext uri="{FF2B5EF4-FFF2-40B4-BE49-F238E27FC236}">
                <a16:creationId xmlns:a16="http://schemas.microsoft.com/office/drawing/2014/main" id="{F6F5D290-895A-467D-81EF-27B817D7C9EA}"/>
              </a:ext>
            </a:extLst>
          </p:cNvPr>
          <p:cNvSpPr/>
          <p:nvPr/>
        </p:nvSpPr>
        <p:spPr>
          <a:xfrm>
            <a:off x="10355368" y="5187820"/>
            <a:ext cx="1836632" cy="160486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a:ea typeface="+mn-ea"/>
                <a:cs typeface="+mn-cs"/>
              </a:rPr>
              <a:t>Bacteriophages Having Some Bacterial DNA with Their Own Viral DNA</a:t>
            </a:r>
          </a:p>
        </p:txBody>
      </p:sp>
    </p:spTree>
    <p:extLst>
      <p:ext uri="{BB962C8B-B14F-4D97-AF65-F5344CB8AC3E}">
        <p14:creationId xmlns:p14="http://schemas.microsoft.com/office/powerpoint/2010/main" val="917197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3DD8D-90CD-4E8F-B9DB-B537F032B4A0}"/>
              </a:ext>
            </a:extLst>
          </p:cNvPr>
          <p:cNvSpPr>
            <a:spLocks noGrp="1"/>
          </p:cNvSpPr>
          <p:nvPr>
            <p:ph idx="1"/>
          </p:nvPr>
        </p:nvSpPr>
        <p:spPr>
          <a:xfrm>
            <a:off x="350982" y="1652648"/>
            <a:ext cx="3987754" cy="4697310"/>
          </a:xfrm>
        </p:spPr>
        <p:txBody>
          <a:bodyPr>
            <a:normAutofit/>
          </a:bodyPr>
          <a:lstStyle/>
          <a:p>
            <a:pPr marL="0" indent="0">
              <a:buNone/>
            </a:pPr>
            <a:r>
              <a:rPr lang="en-US" sz="3200" dirty="0"/>
              <a:t>When the new bacteriophages infect a new host cell, the bacterial DNA is injected along with the viral genome. </a:t>
            </a:r>
          </a:p>
          <a:p>
            <a:pPr marL="0" indent="0">
              <a:buNone/>
            </a:pPr>
            <a:endParaRPr lang="en-US" sz="3200" b="1" dirty="0"/>
          </a:p>
          <a:p>
            <a:pPr marL="0" indent="0">
              <a:buNone/>
            </a:pPr>
            <a:endParaRPr lang="en-US" sz="3200" b="1" dirty="0"/>
          </a:p>
        </p:txBody>
      </p:sp>
      <p:pic>
        <p:nvPicPr>
          <p:cNvPr id="6" name="Picture 5" descr="A close up of a map&#10;&#10;Description generated with high confidence">
            <a:extLst>
              <a:ext uri="{FF2B5EF4-FFF2-40B4-BE49-F238E27FC236}">
                <a16:creationId xmlns:a16="http://schemas.microsoft.com/office/drawing/2014/main" id="{A27E9E5C-9AD4-432B-9CEE-80A052C150E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11822" y="229165"/>
            <a:ext cx="7529196" cy="6031676"/>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02C32858-9091-4FD3-9ADB-4329C3072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76507" y="2864499"/>
            <a:ext cx="1906101" cy="1623526"/>
          </a:xfrm>
          <a:prstGeom prst="rect">
            <a:avLst/>
          </a:prstGeom>
        </p:spPr>
      </p:pic>
    </p:spTree>
    <p:extLst>
      <p:ext uri="{BB962C8B-B14F-4D97-AF65-F5344CB8AC3E}">
        <p14:creationId xmlns:p14="http://schemas.microsoft.com/office/powerpoint/2010/main" val="428317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050E-FFB8-4188-908D-C4D0333B7E5E}"/>
              </a:ext>
            </a:extLst>
          </p:cNvPr>
          <p:cNvSpPr>
            <a:spLocks noGrp="1"/>
          </p:cNvSpPr>
          <p:nvPr>
            <p:ph type="title"/>
          </p:nvPr>
        </p:nvSpPr>
        <p:spPr>
          <a:xfrm>
            <a:off x="4965430" y="629268"/>
            <a:ext cx="6586491" cy="1286160"/>
          </a:xfrm>
        </p:spPr>
        <p:txBody>
          <a:bodyPr anchor="b">
            <a:normAutofit/>
          </a:bodyPr>
          <a:lstStyle/>
          <a:p>
            <a:r>
              <a:rPr lang="en-US" sz="4800" dirty="0">
                <a:solidFill>
                  <a:srgbClr val="C00000"/>
                </a:solidFill>
                <a:latin typeface="Ravie" panose="04040805050809020602" pitchFamily="82" charset="0"/>
              </a:rPr>
              <a:t>CONJUGATION</a:t>
            </a:r>
          </a:p>
        </p:txBody>
      </p:sp>
      <p:pic>
        <p:nvPicPr>
          <p:cNvPr id="6" name="Picture 5" descr="A close up of a logo&#10;&#10;Description generated with high confidence">
            <a:extLst>
              <a:ext uri="{FF2B5EF4-FFF2-40B4-BE49-F238E27FC236}">
                <a16:creationId xmlns:a16="http://schemas.microsoft.com/office/drawing/2014/main" id="{E7EB189F-7F58-44D3-9AAB-ECF294E3E788}"/>
              </a:ext>
            </a:extLst>
          </p:cNvPr>
          <p:cNvPicPr>
            <a:picLocks noChangeAspect="1"/>
          </p:cNvPicPr>
          <p:nvPr/>
        </p:nvPicPr>
        <p:blipFill rotWithShape="1">
          <a:blip r:embed="rId2">
            <a:extLst>
              <a:ext uri="{28A0092B-C50C-407E-A947-70E740481C1C}">
                <a14:useLocalDpi xmlns:a14="http://schemas.microsoft.com/office/drawing/2010/main" val="0"/>
              </a:ext>
            </a:extLst>
          </a:blip>
          <a:srcRect t="6950" r="-1" b="26475"/>
          <a:stretch/>
        </p:blipFill>
        <p:spPr>
          <a:xfrm flipH="1">
            <a:off x="20" y="10"/>
            <a:ext cx="4635571" cy="6857990"/>
          </a:xfrm>
          <a:prstGeom prst="rect">
            <a:avLst/>
          </a:prstGeom>
          <a:effectLst/>
        </p:spPr>
      </p:pic>
      <p:cxnSp>
        <p:nvCxnSpPr>
          <p:cNvPr id="27" name="Straight Connector 2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83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C9E2A4-5B91-41C6-B8F5-4520134D9BB4}"/>
              </a:ext>
            </a:extLst>
          </p:cNvPr>
          <p:cNvSpPr>
            <a:spLocks noGrp="1"/>
          </p:cNvSpPr>
          <p:nvPr>
            <p:ph idx="1"/>
          </p:nvPr>
        </p:nvSpPr>
        <p:spPr>
          <a:xfrm>
            <a:off x="4965431" y="2438400"/>
            <a:ext cx="6586489" cy="3785419"/>
          </a:xfrm>
        </p:spPr>
        <p:txBody>
          <a:bodyPr>
            <a:normAutofit/>
          </a:bodyPr>
          <a:lstStyle/>
          <a:p>
            <a:r>
              <a:rPr lang="en-US" sz="3600" dirty="0">
                <a:solidFill>
                  <a:schemeClr val="accent1">
                    <a:lumMod val="50000"/>
                  </a:schemeClr>
                </a:solidFill>
              </a:rPr>
              <a:t>Conjugation is the transfer of genetic material between two bacterial cells in direct contact with each other through a cytoplasmic bridge.  </a:t>
            </a:r>
          </a:p>
        </p:txBody>
      </p:sp>
    </p:spTree>
    <p:extLst>
      <p:ext uri="{BB962C8B-B14F-4D97-AF65-F5344CB8AC3E}">
        <p14:creationId xmlns:p14="http://schemas.microsoft.com/office/powerpoint/2010/main" val="188672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6" name="Picture 5" descr="A picture containing animal, invertebrate&#10;&#10;Description generated with high confidence">
            <a:extLst>
              <a:ext uri="{FF2B5EF4-FFF2-40B4-BE49-F238E27FC236}">
                <a16:creationId xmlns:a16="http://schemas.microsoft.com/office/drawing/2014/main" id="{C324AAEE-8CC0-487B-AAF8-3B1D3ED68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555" y="1740723"/>
            <a:ext cx="5062460" cy="3374973"/>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4C4443-009B-4701-B285-674829901E19}"/>
              </a:ext>
            </a:extLst>
          </p:cNvPr>
          <p:cNvSpPr>
            <a:spLocks noGrp="1"/>
          </p:cNvSpPr>
          <p:nvPr>
            <p:ph idx="1"/>
          </p:nvPr>
        </p:nvSpPr>
        <p:spPr>
          <a:xfrm>
            <a:off x="1024129" y="2286000"/>
            <a:ext cx="5081232" cy="3931920"/>
          </a:xfrm>
        </p:spPr>
        <p:txBody>
          <a:bodyPr vert="horz" lIns="91440" tIns="45720" rIns="91440" bIns="45720" rtlCol="0">
            <a:normAutofit/>
          </a:bodyPr>
          <a:lstStyle/>
          <a:p>
            <a:r>
              <a:rPr lang="en-US" sz="3600" dirty="0">
                <a:solidFill>
                  <a:srgbClr val="FFFFFF"/>
                </a:solidFill>
              </a:rPr>
              <a:t>In bacterial conjugation, bacterial cells are able to exchange their genetic material! </a:t>
            </a:r>
          </a:p>
          <a:p>
            <a:r>
              <a:rPr lang="en-US" sz="3600" dirty="0">
                <a:solidFill>
                  <a:srgbClr val="FFFFFF"/>
                </a:solidFill>
              </a:rPr>
              <a:t>This is NOT done as a part of their reproductive process.</a:t>
            </a:r>
          </a:p>
          <a:p>
            <a:pPr marL="457200" lvl="1"/>
            <a:endParaRPr lang="en-US" sz="3600" dirty="0">
              <a:solidFill>
                <a:srgbClr val="FFFFFF"/>
              </a:solidFill>
            </a:endParaRPr>
          </a:p>
        </p:txBody>
      </p:sp>
      <p:sp>
        <p:nvSpPr>
          <p:cNvPr id="4" name="Title 1">
            <a:extLst>
              <a:ext uri="{FF2B5EF4-FFF2-40B4-BE49-F238E27FC236}">
                <a16:creationId xmlns:a16="http://schemas.microsoft.com/office/drawing/2014/main" id="{AD545372-8D7B-41D0-BBA2-257E9241D2AA}"/>
              </a:ext>
            </a:extLst>
          </p:cNvPr>
          <p:cNvSpPr txBox="1">
            <a:spLocks/>
          </p:cNvSpPr>
          <p:nvPr/>
        </p:nvSpPr>
        <p:spPr>
          <a:xfrm>
            <a:off x="1042850" y="533716"/>
            <a:ext cx="5062511" cy="1499616"/>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Arial" panose="020B0604020202020204"/>
                <a:ea typeface="+mj-ea"/>
                <a:cs typeface="+mj-cs"/>
              </a:rPr>
              <a:t>Bacterial Conjugation: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j-ea"/>
                <a:cs typeface="+mj-cs"/>
              </a:rPr>
              <a:t>A Method of Genetic Recombination or Horizontal Gene Transfer in Bacteria</a:t>
            </a:r>
            <a:endParaRPr kumimoji="0" lang="en-US" sz="3400" b="0"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2081748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3CD40E-7915-44FB-AE85-381CBC708AEF}"/>
              </a:ext>
            </a:extLst>
          </p:cNvPr>
          <p:cNvSpPr txBox="1">
            <a:spLocks/>
          </p:cNvSpPr>
          <p:nvPr/>
        </p:nvSpPr>
        <p:spPr>
          <a:xfrm>
            <a:off x="648929" y="629266"/>
            <a:ext cx="5127031" cy="1676603"/>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j-ea"/>
                <a:cs typeface="+mj-cs"/>
              </a:rPr>
              <a:t>Bacterial Conjugation:  A Method of Genetic Recombination in Bacteria</a:t>
            </a:r>
            <a:endParaRPr kumimoji="0" lang="en-US" sz="2800" b="0"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3" name="Content Placeholder 2">
            <a:extLst>
              <a:ext uri="{FF2B5EF4-FFF2-40B4-BE49-F238E27FC236}">
                <a16:creationId xmlns:a16="http://schemas.microsoft.com/office/drawing/2014/main" id="{0F790B01-E665-449E-9646-5E10645EFC55}"/>
              </a:ext>
            </a:extLst>
          </p:cNvPr>
          <p:cNvSpPr>
            <a:spLocks noGrp="1"/>
          </p:cNvSpPr>
          <p:nvPr>
            <p:ph idx="1"/>
          </p:nvPr>
        </p:nvSpPr>
        <p:spPr>
          <a:xfrm>
            <a:off x="648930" y="2438400"/>
            <a:ext cx="5127029" cy="3785419"/>
          </a:xfrm>
        </p:spPr>
        <p:txBody>
          <a:bodyPr vert="horz" lIns="91440" tIns="45720" rIns="91440" bIns="45720" rtlCol="0">
            <a:normAutofit/>
          </a:bodyPr>
          <a:lstStyle/>
          <a:p>
            <a:pPr marL="0"/>
            <a:r>
              <a:rPr lang="en-US" sz="3600" dirty="0"/>
              <a:t>Conjugation is made possible by the "F plasmid". </a:t>
            </a:r>
          </a:p>
          <a:p>
            <a:r>
              <a:rPr lang="en-US" sz="3600" dirty="0"/>
              <a:t>The F plasmid is the "fertility plasmid". </a:t>
            </a:r>
          </a:p>
          <a:p>
            <a:pPr marL="0"/>
            <a:endParaRPr lang="en-US" sz="3600" dirty="0"/>
          </a:p>
        </p:txBody>
      </p:sp>
      <p:pic>
        <p:nvPicPr>
          <p:cNvPr id="8" name="Picture 7" descr="A close up of a necklace&#10;&#10;Description generated with high confidence">
            <a:extLst>
              <a:ext uri="{FF2B5EF4-FFF2-40B4-BE49-F238E27FC236}">
                <a16:creationId xmlns:a16="http://schemas.microsoft.com/office/drawing/2014/main" id="{C5C6DC5D-2714-4A69-918A-3E15A28CD2D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32" b="96318" l="4740" r="96879">
                        <a14:foregroundMark x1="24624" y1="13119" x2="28671" y2="13924"/>
                        <a14:foregroundMark x1="28439" y1="9896" x2="31676" y2="6904"/>
                        <a14:foregroundMark x1="46127" y1="3107" x2="49133" y2="4718"/>
                        <a14:foregroundMark x1="56069" y1="3222" x2="59422" y2="2532"/>
                        <a14:foregroundMark x1="69480" y1="7480" x2="71445" y2="9551"/>
                        <a14:foregroundMark x1="87168" y1="18527" x2="87283" y2="21174"/>
                        <a14:foregroundMark x1="94335" y1="48677" x2="96994" y2="50863"/>
                        <a14:foregroundMark x1="91561" y1="39471" x2="91561" y2="39471"/>
                        <a14:foregroundMark x1="88786" y1="36018" x2="88786" y2="36018"/>
                        <a14:foregroundMark x1="96879" y1="38090" x2="96879" y2="38090"/>
                        <a14:foregroundMark x1="96185" y1="62486" x2="96185" y2="62486"/>
                        <a14:foregroundMark x1="15491" y1="20253" x2="15491" y2="20253"/>
                        <a14:foregroundMark x1="40694" y1="5178" x2="40694" y2="5178"/>
                        <a14:foregroundMark x1="4740" y1="35903" x2="4740" y2="35903"/>
                        <a14:foregroundMark x1="10983" y1="44879" x2="10983" y2="44879"/>
                        <a14:foregroundMark x1="13873" y1="39816" x2="13873" y2="39816"/>
                        <a14:foregroundMark x1="4740" y1="37514" x2="4740" y2="37514"/>
                        <a14:foregroundMark x1="37688" y1="3567" x2="37688" y2="3567"/>
                        <a14:foregroundMark x1="39306" y1="13349" x2="39306" y2="13349"/>
                        <a14:foregroundMark x1="35607" y1="4028" x2="35607" y2="4028"/>
                        <a14:foregroundMark x1="41040" y1="12773" x2="41040" y2="12773"/>
                        <a14:foregroundMark x1="51098" y1="92290" x2="51098" y2="92290"/>
                        <a14:foregroundMark x1="76416" y1="85155" x2="76416" y2="85155"/>
                        <a14:foregroundMark x1="58960" y1="96318" x2="58960" y2="96318"/>
                        <a14:foregroundMark x1="67052" y1="94707" x2="67052" y2="94707"/>
                        <a14:foregroundMark x1="31792" y1="87457" x2="31792" y2="87457"/>
                        <a14:foregroundMark x1="15491" y1="78941" x2="15491" y2="78941"/>
                        <a14:foregroundMark x1="14913" y1="61335" x2="14913" y2="61335"/>
                      </a14:backgroundRemoval>
                    </a14:imgEffect>
                  </a14:imgLayer>
                </a14:imgProps>
              </a:ext>
              <a:ext uri="{28A0092B-C50C-407E-A947-70E740481C1C}">
                <a14:useLocalDpi xmlns:a14="http://schemas.microsoft.com/office/drawing/2010/main" val="0"/>
              </a:ext>
            </a:extLst>
          </a:blip>
          <a:srcRect l="948" r="645" b="3"/>
          <a:stretch/>
        </p:blipFill>
        <p:spPr>
          <a:xfrm>
            <a:off x="6090613" y="640082"/>
            <a:ext cx="5461724" cy="5577837"/>
          </a:xfrm>
          <a:prstGeom prst="rect">
            <a:avLst/>
          </a:prstGeom>
          <a:effectLst/>
        </p:spPr>
      </p:pic>
    </p:spTree>
    <p:extLst>
      <p:ext uri="{BB962C8B-B14F-4D97-AF65-F5344CB8AC3E}">
        <p14:creationId xmlns:p14="http://schemas.microsoft.com/office/powerpoint/2010/main" val="2704377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0">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6" name="Freeform: Shape 12">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Times New Roman" panose="02020603050405020304"/>
              <a:ea typeface="+mn-ea"/>
              <a:cs typeface="+mn-cs"/>
            </a:endParaRPr>
          </a:p>
        </p:txBody>
      </p:sp>
      <p:sp>
        <p:nvSpPr>
          <p:cNvPr id="4" name="Title 1">
            <a:extLst>
              <a:ext uri="{FF2B5EF4-FFF2-40B4-BE49-F238E27FC236}">
                <a16:creationId xmlns:a16="http://schemas.microsoft.com/office/drawing/2014/main" id="{B13CD40E-7915-44FB-AE85-381CBC708AEF}"/>
              </a:ext>
            </a:extLst>
          </p:cNvPr>
          <p:cNvSpPr txBox="1">
            <a:spLocks/>
          </p:cNvSpPr>
          <p:nvPr/>
        </p:nvSpPr>
        <p:spPr>
          <a:xfrm>
            <a:off x="285489" y="5641851"/>
            <a:ext cx="6775626" cy="1096331"/>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srgbClr val="303030"/>
                </a:solidFill>
                <a:effectLst/>
                <a:uLnTx/>
                <a:uFillTx/>
                <a:latin typeface="Ravie" panose="04040805050809020602" pitchFamily="82" charset="0"/>
                <a:ea typeface="+mj-ea"/>
                <a:cs typeface="+mj-cs"/>
              </a:rPr>
              <a:t>Bacterial Conjugation: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03030"/>
                </a:solidFill>
                <a:effectLst/>
                <a:uLnTx/>
                <a:uFillTx/>
                <a:latin typeface="Ravie" panose="04040805050809020602" pitchFamily="82" charset="0"/>
                <a:ea typeface="+mj-ea"/>
                <a:cs typeface="+mj-cs"/>
              </a:rPr>
              <a:t>A Method of Genetic Recombination in Bacteria</a:t>
            </a:r>
            <a:endParaRPr kumimoji="0" lang="en-US" sz="2500" b="0" i="0" u="none" strike="noStrike" kern="1200" cap="none" spc="0" normalizeH="0" baseline="0" noProof="0" dirty="0">
              <a:ln>
                <a:noFill/>
              </a:ln>
              <a:solidFill>
                <a:srgbClr val="303030"/>
              </a:solidFill>
              <a:effectLst/>
              <a:uLnTx/>
              <a:uFillTx/>
              <a:latin typeface="Ravie" panose="04040805050809020602" pitchFamily="82" charset="0"/>
              <a:ea typeface="+mj-ea"/>
              <a:cs typeface="+mj-cs"/>
            </a:endParaRPr>
          </a:p>
        </p:txBody>
      </p:sp>
      <p:pic>
        <p:nvPicPr>
          <p:cNvPr id="6" name="Picture 5" descr="A screenshot of a cell phone&#10;&#10;Description generated with very high confidence">
            <a:extLst>
              <a:ext uri="{FF2B5EF4-FFF2-40B4-BE49-F238E27FC236}">
                <a16:creationId xmlns:a16="http://schemas.microsoft.com/office/drawing/2014/main" id="{E0771F30-5A8A-4006-88E8-C93ECCCAF01E}"/>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t="12413" r="5990" b="49129"/>
          <a:stretch/>
        </p:blipFill>
        <p:spPr>
          <a:xfrm>
            <a:off x="372532" y="965199"/>
            <a:ext cx="7613663" cy="3612442"/>
          </a:xfrm>
          <a:prstGeom prst="rect">
            <a:avLst/>
          </a:prstGeom>
        </p:spPr>
      </p:pic>
      <p:sp>
        <p:nvSpPr>
          <p:cNvPr id="3" name="Content Placeholder 2">
            <a:extLst>
              <a:ext uri="{FF2B5EF4-FFF2-40B4-BE49-F238E27FC236}">
                <a16:creationId xmlns:a16="http://schemas.microsoft.com/office/drawing/2014/main" id="{0F790B01-E665-449E-9646-5E10645EFC55}"/>
              </a:ext>
            </a:extLst>
          </p:cNvPr>
          <p:cNvSpPr>
            <a:spLocks noGrp="1"/>
          </p:cNvSpPr>
          <p:nvPr>
            <p:ph idx="1"/>
          </p:nvPr>
        </p:nvSpPr>
        <p:spPr>
          <a:xfrm>
            <a:off x="8669867" y="0"/>
            <a:ext cx="3522133" cy="6858000"/>
          </a:xfr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p>
            <a:r>
              <a:rPr lang="en-US" b="1" dirty="0">
                <a:ln w="12700">
                  <a:solidFill>
                    <a:schemeClr val="accent5"/>
                  </a:solidFill>
                  <a:prstDash val="solid"/>
                </a:ln>
                <a:pattFill prst="ltDnDiag">
                  <a:fgClr>
                    <a:schemeClr val="accent5">
                      <a:lumMod val="60000"/>
                      <a:lumOff val="40000"/>
                    </a:schemeClr>
                  </a:fgClr>
                  <a:bgClr>
                    <a:schemeClr val="bg1"/>
                  </a:bgClr>
                </a:pattFill>
              </a:rPr>
              <a:t>The F plasmid contains genes that allow bacteria to form a sex pilus.</a:t>
            </a:r>
          </a:p>
          <a:p>
            <a:r>
              <a:rPr lang="en-US" b="1" dirty="0">
                <a:ln w="12700">
                  <a:solidFill>
                    <a:schemeClr val="accent5"/>
                  </a:solidFill>
                  <a:prstDash val="solid"/>
                </a:ln>
                <a:pattFill prst="ltDnDiag">
                  <a:fgClr>
                    <a:schemeClr val="accent5">
                      <a:lumMod val="60000"/>
                      <a:lumOff val="40000"/>
                    </a:schemeClr>
                  </a:fgClr>
                  <a:bgClr>
                    <a:schemeClr val="bg1"/>
                  </a:bgClr>
                </a:pattFill>
              </a:rPr>
              <a:t>The sex pilus can penetrate the cell wall and membranes of other bacterium. </a:t>
            </a:r>
          </a:p>
          <a:p>
            <a:r>
              <a:rPr lang="en-US" b="1" dirty="0">
                <a:ln w="12700">
                  <a:solidFill>
                    <a:schemeClr val="accent5"/>
                  </a:solidFill>
                  <a:prstDash val="solid"/>
                </a:ln>
                <a:pattFill prst="ltDnDiag">
                  <a:fgClr>
                    <a:schemeClr val="accent5">
                      <a:lumMod val="60000"/>
                      <a:lumOff val="40000"/>
                    </a:schemeClr>
                  </a:fgClr>
                  <a:bgClr>
                    <a:schemeClr val="bg1"/>
                  </a:bgClr>
                </a:pattFill>
              </a:rPr>
              <a:t>The sex pilus forms a </a:t>
            </a:r>
            <a:r>
              <a:rPr lang="en-US" b="1" u="sng" dirty="0">
                <a:ln w="12700">
                  <a:solidFill>
                    <a:schemeClr val="accent5"/>
                  </a:solidFill>
                  <a:prstDash val="solid"/>
                </a:ln>
                <a:pattFill prst="ltDnDiag">
                  <a:fgClr>
                    <a:schemeClr val="accent5">
                      <a:lumMod val="60000"/>
                      <a:lumOff val="40000"/>
                    </a:schemeClr>
                  </a:fgClr>
                  <a:bgClr>
                    <a:schemeClr val="bg1"/>
                  </a:bgClr>
                </a:pattFill>
              </a:rPr>
              <a:t>cytoplasmic bridge</a:t>
            </a:r>
            <a:r>
              <a:rPr lang="en-US" b="1" dirty="0">
                <a:ln w="12700">
                  <a:solidFill>
                    <a:schemeClr val="accent5"/>
                  </a:solidFill>
                  <a:prstDash val="solid"/>
                </a:ln>
                <a:pattFill prst="ltDnDiag">
                  <a:fgClr>
                    <a:schemeClr val="accent5">
                      <a:lumMod val="60000"/>
                      <a:lumOff val="40000"/>
                    </a:schemeClr>
                  </a:fgClr>
                  <a:bgClr>
                    <a:schemeClr val="bg1"/>
                  </a:bgClr>
                </a:pattFill>
              </a:rPr>
              <a:t> with another bacteria.</a:t>
            </a:r>
          </a:p>
          <a:p>
            <a:endParaRPr lang="en-US" b="1" dirty="0">
              <a:ln w="12700">
                <a:solidFill>
                  <a:schemeClr val="accent5"/>
                </a:solidFill>
                <a:prstDash val="solid"/>
              </a:ln>
              <a:pattFill prst="ltDnDiag">
                <a:fgClr>
                  <a:schemeClr val="accent5">
                    <a:lumMod val="60000"/>
                    <a:lumOff val="40000"/>
                  </a:schemeClr>
                </a:fgClr>
                <a:bgClr>
                  <a:schemeClr val="bg1"/>
                </a:bgClr>
              </a:pattFill>
            </a:endParaRPr>
          </a:p>
        </p:txBody>
      </p:sp>
    </p:spTree>
    <p:extLst>
      <p:ext uri="{BB962C8B-B14F-4D97-AF65-F5344CB8AC3E}">
        <p14:creationId xmlns:p14="http://schemas.microsoft.com/office/powerpoint/2010/main" val="1932535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screenshot of a cell phone&#10;&#10;Description generated with very high confidence">
            <a:extLst>
              <a:ext uri="{FF2B5EF4-FFF2-40B4-BE49-F238E27FC236}">
                <a16:creationId xmlns:a16="http://schemas.microsoft.com/office/drawing/2014/main" id="{E0771F30-5A8A-4006-88E8-C93ECCCAF01E}"/>
              </a:ext>
            </a:extLst>
          </p:cNvPr>
          <p:cNvPicPr>
            <a:picLocks noChangeAspect="1"/>
          </p:cNvPicPr>
          <p:nvPr/>
        </p:nvPicPr>
        <p:blipFill rotWithShape="1">
          <a:blip r:embed="rId2">
            <a:extLst>
              <a:ext uri="{28A0092B-C50C-407E-A947-70E740481C1C}">
                <a14:useLocalDpi xmlns:a14="http://schemas.microsoft.com/office/drawing/2010/main" val="0"/>
              </a:ext>
            </a:extLst>
          </a:blip>
          <a:srcRect t="759" r="2" b="17"/>
          <a:stretch/>
        </p:blipFill>
        <p:spPr>
          <a:xfrm>
            <a:off x="4787153" y="-116860"/>
            <a:ext cx="7172707" cy="6974860"/>
          </a:xfrm>
          <a:prstGeom prst="rect">
            <a:avLst/>
          </a:prstGeom>
          <a:effectLst/>
        </p:spPr>
      </p:pic>
      <p:sp>
        <p:nvSpPr>
          <p:cNvPr id="3" name="Content Placeholder 2">
            <a:extLst>
              <a:ext uri="{FF2B5EF4-FFF2-40B4-BE49-F238E27FC236}">
                <a16:creationId xmlns:a16="http://schemas.microsoft.com/office/drawing/2014/main" id="{0F790B01-E665-449E-9646-5E10645EFC55}"/>
              </a:ext>
            </a:extLst>
          </p:cNvPr>
          <p:cNvSpPr>
            <a:spLocks noGrp="1"/>
          </p:cNvSpPr>
          <p:nvPr>
            <p:ph idx="1"/>
          </p:nvPr>
        </p:nvSpPr>
        <p:spPr>
          <a:xfrm>
            <a:off x="381644" y="1336430"/>
            <a:ext cx="3667036" cy="4754881"/>
          </a:xfrm>
        </p:spPr>
        <p:txBody>
          <a:bodyPr vert="horz" lIns="91440" tIns="45720" rIns="91440" bIns="45720" rtlCol="0">
            <a:normAutofit fontScale="92500" lnSpcReduction="20000"/>
          </a:bodyPr>
          <a:lstStyle/>
          <a:p>
            <a:r>
              <a:rPr lang="en-US" b="1" dirty="0">
                <a:solidFill>
                  <a:schemeClr val="bg1"/>
                </a:solidFill>
              </a:rPr>
              <a:t>Once that cytoplasmic bridge forms, the F plasmid is then replicated and the copy of the plasmid will be transferred to the other bacterium. </a:t>
            </a:r>
          </a:p>
          <a:p>
            <a:r>
              <a:rPr lang="en-US" b="1" dirty="0">
                <a:solidFill>
                  <a:schemeClr val="bg1"/>
                </a:solidFill>
              </a:rPr>
              <a:t>When the bacteria receives its copy of the F plasmid, it then has the ability to now create its own sex pilus and can go give copies of its F plasmid to other bacterium. ​</a:t>
            </a:r>
          </a:p>
          <a:p>
            <a:pPr marL="0"/>
            <a:endParaRPr lang="en-US" dirty="0">
              <a:solidFill>
                <a:schemeClr val="bg1"/>
              </a:solidFill>
            </a:endParaRPr>
          </a:p>
        </p:txBody>
      </p:sp>
    </p:spTree>
    <p:extLst>
      <p:ext uri="{BB962C8B-B14F-4D97-AF65-F5344CB8AC3E}">
        <p14:creationId xmlns:p14="http://schemas.microsoft.com/office/powerpoint/2010/main" val="2862424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9FD102-9AF8-4E62-940F-1D16E126BAA6}"/>
              </a:ext>
            </a:extLst>
          </p:cNvPr>
          <p:cNvSpPr>
            <a:spLocks noGrp="1"/>
          </p:cNvSpPr>
          <p:nvPr>
            <p:ph type="title"/>
          </p:nvPr>
        </p:nvSpPr>
        <p:spPr>
          <a:xfrm>
            <a:off x="526073" y="4543347"/>
            <a:ext cx="11139854" cy="1836904"/>
          </a:xfrm>
        </p:spPr>
        <p:txBody>
          <a:bodyPr vert="horz" lIns="91440" tIns="45720" rIns="91440" bIns="45720" rtlCol="0" anchor="b">
            <a:noAutofit/>
          </a:bodyPr>
          <a:lstStyle/>
          <a:p>
            <a:pPr algn="ctr"/>
            <a:r>
              <a:rPr lang="en-US" sz="4000" dirty="0">
                <a:solidFill>
                  <a:schemeClr val="accent6">
                    <a:lumMod val="20000"/>
                    <a:lumOff val="80000"/>
                  </a:schemeClr>
                </a:solidFill>
                <a:latin typeface="Ravie" panose="04040805050809020602" pitchFamily="82" charset="0"/>
              </a:rPr>
              <a:t>Eukaryotic Cells have Multiple Linear Chromosomes</a:t>
            </a:r>
          </a:p>
        </p:txBody>
      </p:sp>
      <p:pic>
        <p:nvPicPr>
          <p:cNvPr id="9" name="Picture 8">
            <a:extLst>
              <a:ext uri="{FF2B5EF4-FFF2-40B4-BE49-F238E27FC236}">
                <a16:creationId xmlns:a16="http://schemas.microsoft.com/office/drawing/2014/main" id="{E598B4D0-65C0-4CE1-93F8-E626E4864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64" y="193658"/>
            <a:ext cx="3158132" cy="3997637"/>
          </a:xfrm>
          <a:prstGeom prst="rect">
            <a:avLst/>
          </a:prstGeom>
        </p:spPr>
      </p:pic>
      <p:pic>
        <p:nvPicPr>
          <p:cNvPr id="5" name="Content Placeholder 4" descr="A close up of a necklace&#10;&#10;Description generated with high confidence">
            <a:extLst>
              <a:ext uri="{FF2B5EF4-FFF2-40B4-BE49-F238E27FC236}">
                <a16:creationId xmlns:a16="http://schemas.microsoft.com/office/drawing/2014/main" id="{FEE5A3D1-0037-4A00-BE58-FF9B772A52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0174" y="307731"/>
            <a:ext cx="3967654" cy="3997637"/>
          </a:xfrm>
          <a:prstGeom prst="rect">
            <a:avLst/>
          </a:prstGeom>
        </p:spPr>
      </p:pic>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385023B-95EF-4F8F-91D9-3F80BEE74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3558" flipH="1">
            <a:off x="2896689" y="154034"/>
            <a:ext cx="3053808" cy="3997637"/>
          </a:xfrm>
          <a:prstGeom prst="rect">
            <a:avLst/>
          </a:prstGeom>
        </p:spPr>
      </p:pic>
      <p:pic>
        <p:nvPicPr>
          <p:cNvPr id="11" name="Picture 10">
            <a:extLst>
              <a:ext uri="{FF2B5EF4-FFF2-40B4-BE49-F238E27FC236}">
                <a16:creationId xmlns:a16="http://schemas.microsoft.com/office/drawing/2014/main" id="{77EA7156-69C5-4FB5-93CC-BDF1D608403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122964" y="3898789"/>
            <a:ext cx="1707028" cy="329213"/>
          </a:xfrm>
          <a:prstGeom prst="rect">
            <a:avLst/>
          </a:prstGeom>
        </p:spPr>
      </p:pic>
      <p:sp>
        <p:nvSpPr>
          <p:cNvPr id="3" name="Rectangle: Rounded Corners 2">
            <a:extLst>
              <a:ext uri="{FF2B5EF4-FFF2-40B4-BE49-F238E27FC236}">
                <a16:creationId xmlns:a16="http://schemas.microsoft.com/office/drawing/2014/main" id="{F78F6898-8B47-46D3-A21E-30704D1ABFA9}"/>
              </a:ext>
            </a:extLst>
          </p:cNvPr>
          <p:cNvSpPr/>
          <p:nvPr/>
        </p:nvSpPr>
        <p:spPr>
          <a:xfrm>
            <a:off x="701964" y="397164"/>
            <a:ext cx="5283194" cy="383083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417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ppt_w</p:attrName>
                                        </p:attrNameLst>
                                      </p:cBhvr>
                                      <p:tavLst>
                                        <p:tav tm="0" fmla="#ppt_w*sin(2.5*pi*$)">
                                          <p:val>
                                            <p:fltVal val="0"/>
                                          </p:val>
                                        </p:tav>
                                        <p:tav tm="100000">
                                          <p:val>
                                            <p:fltVal val="1"/>
                                          </p:val>
                                        </p:tav>
                                      </p:tavLst>
                                    </p:anim>
                                    <p:anim calcmode="lin" valueType="num">
                                      <p:cBhvr>
                                        <p:cTn id="9" dur="1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9FD102-9AF8-4E62-940F-1D16E126BAA6}"/>
              </a:ext>
            </a:extLst>
          </p:cNvPr>
          <p:cNvSpPr>
            <a:spLocks noGrp="1"/>
          </p:cNvSpPr>
          <p:nvPr>
            <p:ph type="title"/>
          </p:nvPr>
        </p:nvSpPr>
        <p:spPr>
          <a:xfrm>
            <a:off x="488164" y="4782091"/>
            <a:ext cx="11139854" cy="1623613"/>
          </a:xfrm>
        </p:spPr>
        <p:txBody>
          <a:bodyPr vert="horz" lIns="91440" tIns="45720" rIns="91440" bIns="45720" rtlCol="0" anchor="b">
            <a:noAutofit/>
          </a:bodyPr>
          <a:lstStyle/>
          <a:p>
            <a:pPr algn="ctr"/>
            <a:r>
              <a:rPr lang="en-US" dirty="0">
                <a:solidFill>
                  <a:schemeClr val="accent6">
                    <a:lumMod val="20000"/>
                    <a:lumOff val="80000"/>
                  </a:schemeClr>
                </a:solidFill>
                <a:latin typeface="Ravie" panose="04040805050809020602" pitchFamily="82" charset="0"/>
              </a:rPr>
              <a:t>Prokaryotic Cells have One Single Circular Chromosome</a:t>
            </a:r>
          </a:p>
        </p:txBody>
      </p:sp>
      <p:pic>
        <p:nvPicPr>
          <p:cNvPr id="9" name="Picture 8">
            <a:extLst>
              <a:ext uri="{FF2B5EF4-FFF2-40B4-BE49-F238E27FC236}">
                <a16:creationId xmlns:a16="http://schemas.microsoft.com/office/drawing/2014/main" id="{E598B4D0-65C0-4CE1-93F8-E626E4864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64" y="193658"/>
            <a:ext cx="3158132" cy="3997637"/>
          </a:xfrm>
          <a:prstGeom prst="rect">
            <a:avLst/>
          </a:prstGeom>
        </p:spPr>
      </p:pic>
      <p:pic>
        <p:nvPicPr>
          <p:cNvPr id="5" name="Content Placeholder 4" descr="A close up of a necklace&#10;&#10;Description generated with high confidence">
            <a:extLst>
              <a:ext uri="{FF2B5EF4-FFF2-40B4-BE49-F238E27FC236}">
                <a16:creationId xmlns:a16="http://schemas.microsoft.com/office/drawing/2014/main" id="{FEE5A3D1-0037-4A00-BE58-FF9B772A52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0174" y="307731"/>
            <a:ext cx="3967654" cy="3997637"/>
          </a:xfrm>
          <a:prstGeom prst="rect">
            <a:avLst/>
          </a:prstGeom>
        </p:spPr>
      </p:pic>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385023B-95EF-4F8F-91D9-3F80BEE74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3558" flipH="1">
            <a:off x="2896689" y="154034"/>
            <a:ext cx="3053808" cy="3997637"/>
          </a:xfrm>
          <a:prstGeom prst="rect">
            <a:avLst/>
          </a:prstGeom>
        </p:spPr>
      </p:pic>
      <p:pic>
        <p:nvPicPr>
          <p:cNvPr id="11" name="Picture 10">
            <a:extLst>
              <a:ext uri="{FF2B5EF4-FFF2-40B4-BE49-F238E27FC236}">
                <a16:creationId xmlns:a16="http://schemas.microsoft.com/office/drawing/2014/main" id="{77EA7156-69C5-4FB5-93CC-BDF1D608403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122964" y="3898789"/>
            <a:ext cx="1707028" cy="329213"/>
          </a:xfrm>
          <a:prstGeom prst="rect">
            <a:avLst/>
          </a:prstGeom>
        </p:spPr>
      </p:pic>
      <p:sp>
        <p:nvSpPr>
          <p:cNvPr id="3" name="Rectangle: Rounded Corners 2">
            <a:extLst>
              <a:ext uri="{FF2B5EF4-FFF2-40B4-BE49-F238E27FC236}">
                <a16:creationId xmlns:a16="http://schemas.microsoft.com/office/drawing/2014/main" id="{F78F6898-8B47-46D3-A21E-30704D1ABFA9}"/>
              </a:ext>
            </a:extLst>
          </p:cNvPr>
          <p:cNvSpPr/>
          <p:nvPr/>
        </p:nvSpPr>
        <p:spPr>
          <a:xfrm>
            <a:off x="6683504" y="65907"/>
            <a:ext cx="4982423" cy="437397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239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ppt_w</p:attrName>
                                        </p:attrNameLst>
                                      </p:cBhvr>
                                      <p:tavLst>
                                        <p:tav tm="0" fmla="#ppt_w*sin(2.5*pi*$)">
                                          <p:val>
                                            <p:fltVal val="0"/>
                                          </p:val>
                                        </p:tav>
                                        <p:tav tm="100000">
                                          <p:val>
                                            <p:fltVal val="1"/>
                                          </p:val>
                                        </p:tav>
                                      </p:tavLst>
                                    </p:anim>
                                    <p:anim calcmode="lin" valueType="num">
                                      <p:cBhvr>
                                        <p:cTn id="9" dur="1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80E1-D1B4-4CD5-990B-539DE49F3083}"/>
              </a:ext>
            </a:extLst>
          </p:cNvPr>
          <p:cNvSpPr>
            <a:spLocks noGrp="1"/>
          </p:cNvSpPr>
          <p:nvPr>
            <p:ph type="title"/>
          </p:nvPr>
        </p:nvSpPr>
        <p:spPr>
          <a:xfrm>
            <a:off x="5332022" y="2433954"/>
            <a:ext cx="6698398" cy="2889114"/>
          </a:xfrm>
        </p:spPr>
        <p:txBody>
          <a:bodyPr vert="horz" lIns="91440" tIns="45720" rIns="91440" bIns="45720" rtlCol="0" anchor="b">
            <a:normAutofit fontScale="90000"/>
          </a:bodyPr>
          <a:lstStyle/>
          <a:p>
            <a:pPr algn="ctr"/>
            <a:r>
              <a:rPr lang="en-US" sz="4800" dirty="0">
                <a:latin typeface="Ravie" panose="04040805050809020602" pitchFamily="82" charset="0"/>
              </a:rPr>
              <a:t>Differences</a:t>
            </a:r>
            <a:br>
              <a:rPr lang="en-US" sz="4800" dirty="0">
                <a:latin typeface="Ravie" panose="04040805050809020602" pitchFamily="82" charset="0"/>
              </a:rPr>
            </a:br>
            <a:r>
              <a:rPr lang="en-US" sz="4800" dirty="0">
                <a:latin typeface="Ravie" panose="04040805050809020602" pitchFamily="82" charset="0"/>
              </a:rPr>
              <a:t> </a:t>
            </a:r>
            <a:r>
              <a:rPr lang="en-US" sz="6000" dirty="0">
                <a:latin typeface="Ravie" panose="04040805050809020602" pitchFamily="82" charset="0"/>
              </a:rPr>
              <a:t>in </a:t>
            </a:r>
            <a:br>
              <a:rPr lang="en-US" sz="6000" dirty="0">
                <a:latin typeface="Ravie" panose="04040805050809020602" pitchFamily="82" charset="0"/>
              </a:rPr>
            </a:br>
            <a:r>
              <a:rPr lang="en-US" sz="6000" dirty="0">
                <a:solidFill>
                  <a:srgbClr val="C27AD8"/>
                </a:solidFill>
                <a:latin typeface="Ravie" panose="04040805050809020602" pitchFamily="82" charset="0"/>
              </a:rPr>
              <a:t>Extra-chromosomal DNA</a:t>
            </a:r>
            <a:endParaRPr lang="en-US" sz="6000" b="1" u="sng" dirty="0">
              <a:solidFill>
                <a:srgbClr val="C27AD8"/>
              </a:solidFill>
              <a:latin typeface="Ravie" panose="04040805050809020602" pitchFamily="82" charset="0"/>
            </a:endParaRPr>
          </a:p>
        </p:txBody>
      </p:sp>
      <p:pic>
        <p:nvPicPr>
          <p:cNvPr id="5" name="Content Placeholder 4" descr="A drawing of a cartoon character&#10;&#10;Description generated with high confidence">
            <a:extLst>
              <a:ext uri="{FF2B5EF4-FFF2-40B4-BE49-F238E27FC236}">
                <a16:creationId xmlns:a16="http://schemas.microsoft.com/office/drawing/2014/main" id="{4FD094D4-A78E-4D8D-8F75-EFA76D8E9B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404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6346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0D4D-8553-494E-8791-630FB140EE82}"/>
              </a:ext>
            </a:extLst>
          </p:cNvPr>
          <p:cNvSpPr>
            <a:spLocks noGrp="1"/>
          </p:cNvSpPr>
          <p:nvPr>
            <p:ph type="title"/>
          </p:nvPr>
        </p:nvSpPr>
        <p:spPr/>
        <p:txBody>
          <a:bodyPr>
            <a:normAutofit/>
          </a:bodyPr>
          <a:lstStyle/>
          <a:p>
            <a:pPr algn="ctr"/>
            <a:r>
              <a:rPr lang="en-US" sz="8800" dirty="0">
                <a:solidFill>
                  <a:schemeClr val="accent6">
                    <a:lumMod val="75000"/>
                  </a:schemeClr>
                </a:solidFill>
              </a:rPr>
              <a:t>Plasmids</a:t>
            </a:r>
          </a:p>
        </p:txBody>
      </p:sp>
      <p:sp>
        <p:nvSpPr>
          <p:cNvPr id="3" name="Content Placeholder 2">
            <a:extLst>
              <a:ext uri="{FF2B5EF4-FFF2-40B4-BE49-F238E27FC236}">
                <a16:creationId xmlns:a16="http://schemas.microsoft.com/office/drawing/2014/main" id="{D619FEE3-F482-4E21-A2AC-EFB5E395EC6D}"/>
              </a:ext>
            </a:extLst>
          </p:cNvPr>
          <p:cNvSpPr>
            <a:spLocks noGrp="1"/>
          </p:cNvSpPr>
          <p:nvPr>
            <p:ph idx="1"/>
          </p:nvPr>
        </p:nvSpPr>
        <p:spPr/>
        <p:txBody>
          <a:bodyPr/>
          <a:lstStyle/>
          <a:p>
            <a:r>
              <a:rPr lang="en-US" b="1" dirty="0">
                <a:effectLst>
                  <a:outerShdw blurRad="38100" dist="38100" dir="2700000" algn="tl">
                    <a:srgbClr val="000000">
                      <a:alpha val="43137"/>
                    </a:srgbClr>
                  </a:outerShdw>
                </a:effectLst>
                <a:latin typeface="Arial Black" panose="020B0A04020102020204" pitchFamily="34" charset="0"/>
              </a:rPr>
              <a:t>Some species of bacteria have additional small extra-chromosomal circular DNA loops in their cytoplasm, called </a:t>
            </a:r>
            <a:r>
              <a:rPr lang="en-US" b="1" u="sng" dirty="0">
                <a:solidFill>
                  <a:srgbClr val="FF0000"/>
                </a:solidFill>
                <a:effectLst>
                  <a:outerShdw blurRad="38100" dist="38100" dir="2700000" algn="tl">
                    <a:srgbClr val="000000">
                      <a:alpha val="43137"/>
                    </a:srgbClr>
                  </a:outerShdw>
                </a:effectLst>
                <a:latin typeface="Arial Black" panose="020B0A04020102020204" pitchFamily="34" charset="0"/>
              </a:rPr>
              <a:t>plasmids.</a:t>
            </a:r>
            <a:r>
              <a:rPr lang="en-US" b="1" dirty="0">
                <a:effectLst>
                  <a:outerShdw blurRad="38100" dist="38100" dir="2700000" algn="tl">
                    <a:srgbClr val="000000">
                      <a:alpha val="43137"/>
                    </a:srgbClr>
                  </a:outerShdw>
                </a:effectLst>
                <a:latin typeface="Arial Black" panose="020B0A04020102020204" pitchFamily="34" charset="0"/>
              </a:rPr>
              <a:t> </a:t>
            </a:r>
          </a:p>
          <a:p>
            <a:pPr marL="0" indent="0">
              <a:buNone/>
            </a:pPr>
            <a:endParaRPr lang="en-US" dirty="0"/>
          </a:p>
        </p:txBody>
      </p:sp>
      <p:pic>
        <p:nvPicPr>
          <p:cNvPr id="4" name="Picture 3">
            <a:extLst>
              <a:ext uri="{FF2B5EF4-FFF2-40B4-BE49-F238E27FC236}">
                <a16:creationId xmlns:a16="http://schemas.microsoft.com/office/drawing/2014/main" id="{A2FD97B9-BDCD-4D2C-9E39-1EB791A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249" y="3429000"/>
            <a:ext cx="5941068" cy="3011324"/>
          </a:xfrm>
          <a:prstGeom prst="rect">
            <a:avLst/>
          </a:prstGeom>
        </p:spPr>
      </p:pic>
    </p:spTree>
    <p:extLst>
      <p:ext uri="{BB962C8B-B14F-4D97-AF65-F5344CB8AC3E}">
        <p14:creationId xmlns:p14="http://schemas.microsoft.com/office/powerpoint/2010/main" val="430533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 wearing a blue shirt&#10;&#10;Description generated with high confidence">
            <a:extLst>
              <a:ext uri="{FF2B5EF4-FFF2-40B4-BE49-F238E27FC236}">
                <a16:creationId xmlns:a16="http://schemas.microsoft.com/office/drawing/2014/main" id="{0CDF88B2-07CF-49AA-87AC-4511348D5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4" y="176269"/>
            <a:ext cx="12146586" cy="6543441"/>
          </a:xfrm>
          <a:prstGeom prst="rect">
            <a:avLst/>
          </a:prstGeom>
          <a:ln w="76200">
            <a:solidFill>
              <a:srgbClr val="00B0F0"/>
            </a:solidFill>
          </a:ln>
        </p:spPr>
      </p:pic>
      <p:sp>
        <p:nvSpPr>
          <p:cNvPr id="2" name="Title 1">
            <a:extLst>
              <a:ext uri="{FF2B5EF4-FFF2-40B4-BE49-F238E27FC236}">
                <a16:creationId xmlns:a16="http://schemas.microsoft.com/office/drawing/2014/main" id="{7AB6015B-2B7A-47FC-9757-3A3A5CAED85D}"/>
              </a:ext>
            </a:extLst>
          </p:cNvPr>
          <p:cNvSpPr>
            <a:spLocks noGrp="1"/>
          </p:cNvSpPr>
          <p:nvPr>
            <p:ph type="title"/>
          </p:nvPr>
        </p:nvSpPr>
        <p:spPr>
          <a:xfrm>
            <a:off x="838200" y="1156771"/>
            <a:ext cx="10515600" cy="3294043"/>
          </a:xfrm>
        </p:spPr>
        <p:txBody>
          <a:bodyPr>
            <a:prstTxWarp prst="textArchUp">
              <a:avLst/>
            </a:prstTxWarp>
            <a:normAutofit/>
          </a:bodyPr>
          <a:lstStyle/>
          <a:p>
            <a:pPr algn="ctr"/>
            <a:r>
              <a:rPr lang="en-US" sz="21500" spc="600" dirty="0">
                <a:ln w="0"/>
                <a:solidFill>
                  <a:srgbClr val="C27AD8"/>
                </a:solidFill>
                <a:effectLst>
                  <a:reflection blurRad="6350" stA="53000" endA="300" endPos="35500" dir="5400000" sy="-90000" algn="bl" rotWithShape="0"/>
                </a:effectLst>
                <a:latin typeface="Ravie" panose="04040805050809020602" pitchFamily="82" charset="0"/>
              </a:rPr>
              <a:t>Microbial Genetics</a:t>
            </a:r>
          </a:p>
        </p:txBody>
      </p:sp>
      <p:sp>
        <p:nvSpPr>
          <p:cNvPr id="3" name="Rectangle 2">
            <a:extLst>
              <a:ext uri="{FF2B5EF4-FFF2-40B4-BE49-F238E27FC236}">
                <a16:creationId xmlns:a16="http://schemas.microsoft.com/office/drawing/2014/main" id="{51D387C4-4F7D-4A61-96B4-B9857ABDBDE8}"/>
              </a:ext>
            </a:extLst>
          </p:cNvPr>
          <p:cNvSpPr/>
          <p:nvPr/>
        </p:nvSpPr>
        <p:spPr>
          <a:xfrm>
            <a:off x="3791150" y="1896269"/>
            <a:ext cx="6050586" cy="3785652"/>
          </a:xfrm>
          <a:prstGeom prst="rect">
            <a:avLst/>
          </a:prstGeom>
          <a:solidFill>
            <a:schemeClr val="tx1"/>
          </a:solidFill>
        </p:spPr>
        <p:txBody>
          <a:bodyPr wrap="square" lIns="91440" tIns="45720" rIns="91440" bIns="45720">
            <a:spAutoFit/>
          </a:bodyPr>
          <a:lstStyle/>
          <a:p>
            <a:pPr algn="ctr"/>
            <a:r>
              <a:rPr lang="en-US" sz="4000" b="1" cap="none" spc="0" dirty="0">
                <a:ln w="10160">
                  <a:solidFill>
                    <a:schemeClr val="accent5"/>
                  </a:solidFill>
                  <a:prstDash val="solid"/>
                </a:ln>
                <a:solidFill>
                  <a:schemeClr val="accent6">
                    <a:lumMod val="20000"/>
                    <a:lumOff val="80000"/>
                  </a:schemeClr>
                </a:solidFill>
                <a:effectLst>
                  <a:outerShdw blurRad="38100" dist="22860" dir="5400000" algn="tl" rotWithShape="0">
                    <a:srgbClr val="000000">
                      <a:alpha val="30000"/>
                    </a:srgbClr>
                  </a:outerShdw>
                </a:effectLst>
              </a:rPr>
              <a:t>Let’s first look at some similarities, then we will look at how DNA can have different features in organisms in different domains.</a:t>
            </a:r>
          </a:p>
        </p:txBody>
      </p:sp>
      <p:pic>
        <p:nvPicPr>
          <p:cNvPr id="9" name="Content Placeholder 8" descr="A close up of a toy&#10;&#10;Description generated with high confidence">
            <a:extLst>
              <a:ext uri="{FF2B5EF4-FFF2-40B4-BE49-F238E27FC236}">
                <a16:creationId xmlns:a16="http://schemas.microsoft.com/office/drawing/2014/main" id="{B4B44344-8AAA-4341-9803-2E42AAEBAF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581" y="934340"/>
            <a:ext cx="4337365" cy="5747391"/>
          </a:xfrm>
        </p:spPr>
      </p:pic>
    </p:spTree>
    <p:extLst>
      <p:ext uri="{BB962C8B-B14F-4D97-AF65-F5344CB8AC3E}">
        <p14:creationId xmlns:p14="http://schemas.microsoft.com/office/powerpoint/2010/main" val="1737873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C27AD8"/>
                                        </p:clrVal>
                                      </p:to>
                                    </p:set>
                                    <p:set>
                                      <p:cBhvr>
                                        <p:cTn id="7" dur="500" fill="hold"/>
                                        <p:tgtEl>
                                          <p:spTgt spid="3">
                                            <p:txEl>
                                              <p:pRg st="0" end="0"/>
                                            </p:txEl>
                                          </p:spTgt>
                                        </p:tgtEl>
                                        <p:attrNameLst>
                                          <p:attrName>fillcolor</p:attrName>
                                        </p:attrNameLst>
                                      </p:cBhvr>
                                      <p:to>
                                        <p:clrVal>
                                          <a:srgbClr val="C27AD8"/>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0D4D-8553-494E-8791-630FB140EE82}"/>
              </a:ext>
            </a:extLst>
          </p:cNvPr>
          <p:cNvSpPr>
            <a:spLocks noGrp="1"/>
          </p:cNvSpPr>
          <p:nvPr>
            <p:ph type="title"/>
          </p:nvPr>
        </p:nvSpPr>
        <p:spPr/>
        <p:txBody>
          <a:bodyPr>
            <a:normAutofit/>
          </a:bodyPr>
          <a:lstStyle/>
          <a:p>
            <a:pPr algn="ctr"/>
            <a:r>
              <a:rPr lang="en-US" sz="8800" dirty="0">
                <a:solidFill>
                  <a:schemeClr val="accent6">
                    <a:lumMod val="75000"/>
                  </a:schemeClr>
                </a:solidFill>
              </a:rPr>
              <a:t>Plasmids</a:t>
            </a:r>
          </a:p>
        </p:txBody>
      </p:sp>
      <p:sp>
        <p:nvSpPr>
          <p:cNvPr id="3" name="Content Placeholder 2">
            <a:extLst>
              <a:ext uri="{FF2B5EF4-FFF2-40B4-BE49-F238E27FC236}">
                <a16:creationId xmlns:a16="http://schemas.microsoft.com/office/drawing/2014/main" id="{D619FEE3-F482-4E21-A2AC-EFB5E395EC6D}"/>
              </a:ext>
            </a:extLst>
          </p:cNvPr>
          <p:cNvSpPr>
            <a:spLocks noGrp="1"/>
          </p:cNvSpPr>
          <p:nvPr>
            <p:ph idx="1"/>
          </p:nvPr>
        </p:nvSpPr>
        <p:spPr>
          <a:xfrm>
            <a:off x="838200" y="1540618"/>
            <a:ext cx="10515600" cy="4351338"/>
          </a:xfrm>
        </p:spPr>
        <p:txBody>
          <a:bodyPr/>
          <a:lstStyle/>
          <a:p>
            <a:pPr algn="ctr"/>
            <a:r>
              <a:rPr lang="en-US" dirty="0">
                <a:latin typeface="Ravie" panose="04040805050809020602" pitchFamily="82" charset="0"/>
              </a:rPr>
              <a:t>A </a:t>
            </a:r>
            <a:r>
              <a:rPr lang="en-US" b="1" dirty="0">
                <a:latin typeface="Ravie" panose="04040805050809020602" pitchFamily="82" charset="0"/>
              </a:rPr>
              <a:t>plasmid</a:t>
            </a:r>
            <a:r>
              <a:rPr lang="en-US" dirty="0">
                <a:latin typeface="Ravie" panose="04040805050809020602" pitchFamily="82" charset="0"/>
              </a:rPr>
              <a:t> is a small DNA molecule within a </a:t>
            </a:r>
            <a:r>
              <a:rPr lang="en-US" b="1" dirty="0">
                <a:latin typeface="Ravie" panose="04040805050809020602" pitchFamily="82" charset="0"/>
              </a:rPr>
              <a:t>cell</a:t>
            </a:r>
            <a:r>
              <a:rPr lang="en-US" dirty="0">
                <a:latin typeface="Ravie" panose="04040805050809020602" pitchFamily="82" charset="0"/>
              </a:rPr>
              <a:t> that is physically separated from a chromosomal DNA and can replicate independently. </a:t>
            </a:r>
          </a:p>
        </p:txBody>
      </p:sp>
      <p:pic>
        <p:nvPicPr>
          <p:cNvPr id="4" name="Picture 3">
            <a:extLst>
              <a:ext uri="{FF2B5EF4-FFF2-40B4-BE49-F238E27FC236}">
                <a16:creationId xmlns:a16="http://schemas.microsoft.com/office/drawing/2014/main" id="{A2FD97B9-BDCD-4D2C-9E39-1EB791A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249" y="3429000"/>
            <a:ext cx="5941068" cy="3011324"/>
          </a:xfrm>
          <a:prstGeom prst="rect">
            <a:avLst/>
          </a:prstGeom>
        </p:spPr>
      </p:pic>
    </p:spTree>
    <p:extLst>
      <p:ext uri="{BB962C8B-B14F-4D97-AF65-F5344CB8AC3E}">
        <p14:creationId xmlns:p14="http://schemas.microsoft.com/office/powerpoint/2010/main" val="525946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0D4D-8553-494E-8791-630FB140EE82}"/>
              </a:ext>
            </a:extLst>
          </p:cNvPr>
          <p:cNvSpPr>
            <a:spLocks noGrp="1"/>
          </p:cNvSpPr>
          <p:nvPr>
            <p:ph type="title"/>
          </p:nvPr>
        </p:nvSpPr>
        <p:spPr/>
        <p:txBody>
          <a:bodyPr>
            <a:normAutofit/>
          </a:bodyPr>
          <a:lstStyle/>
          <a:p>
            <a:pPr algn="ctr"/>
            <a:r>
              <a:rPr lang="en-US" sz="8800" dirty="0">
                <a:solidFill>
                  <a:schemeClr val="accent6">
                    <a:lumMod val="75000"/>
                  </a:schemeClr>
                </a:solidFill>
              </a:rPr>
              <a:t>Plasmids</a:t>
            </a:r>
          </a:p>
        </p:txBody>
      </p:sp>
      <p:sp>
        <p:nvSpPr>
          <p:cNvPr id="3" name="Content Placeholder 2">
            <a:extLst>
              <a:ext uri="{FF2B5EF4-FFF2-40B4-BE49-F238E27FC236}">
                <a16:creationId xmlns:a16="http://schemas.microsoft.com/office/drawing/2014/main" id="{D619FEE3-F482-4E21-A2AC-EFB5E395EC6D}"/>
              </a:ext>
            </a:extLst>
          </p:cNvPr>
          <p:cNvSpPr>
            <a:spLocks noGrp="1"/>
          </p:cNvSpPr>
          <p:nvPr>
            <p:ph idx="1"/>
          </p:nvPr>
        </p:nvSpPr>
        <p:spPr>
          <a:xfrm>
            <a:off x="0" y="1540618"/>
            <a:ext cx="12191999" cy="4351338"/>
          </a:xfrm>
        </p:spPr>
        <p:txBody>
          <a:bodyPr/>
          <a:lstStyle/>
          <a:p>
            <a:pPr algn="ctr"/>
            <a:r>
              <a:rPr lang="en-US" dirty="0">
                <a:latin typeface="Ravie" panose="04040805050809020602" pitchFamily="82" charset="0"/>
              </a:rPr>
              <a:t>They are </a:t>
            </a:r>
            <a:r>
              <a:rPr lang="en-US" dirty="0">
                <a:solidFill>
                  <a:schemeClr val="tx2"/>
                </a:solidFill>
                <a:latin typeface="Ravie" panose="04040805050809020602" pitchFamily="82" charset="0"/>
              </a:rPr>
              <a:t>most commonly</a:t>
            </a:r>
            <a:r>
              <a:rPr lang="en-US" dirty="0">
                <a:latin typeface="Ravie" panose="04040805050809020602" pitchFamily="82" charset="0"/>
              </a:rPr>
              <a:t> </a:t>
            </a:r>
            <a:r>
              <a:rPr lang="en-US" b="1" dirty="0">
                <a:latin typeface="Ravie" panose="04040805050809020602" pitchFamily="82" charset="0"/>
              </a:rPr>
              <a:t>found a</a:t>
            </a:r>
            <a:r>
              <a:rPr lang="en-US" dirty="0">
                <a:latin typeface="Ravie" panose="04040805050809020602" pitchFamily="82" charset="0"/>
              </a:rPr>
              <a:t>s small circular, double-stranded DNA molecules in bacteria; </a:t>
            </a:r>
            <a:r>
              <a:rPr lang="en-US" sz="2400" dirty="0">
                <a:latin typeface="Ravie" panose="04040805050809020602" pitchFamily="82" charset="0"/>
              </a:rPr>
              <a:t>however, </a:t>
            </a:r>
            <a:r>
              <a:rPr lang="en-US" sz="2400" b="1" dirty="0">
                <a:latin typeface="Ravie" panose="04040805050809020602" pitchFamily="82" charset="0"/>
              </a:rPr>
              <a:t>plasmids</a:t>
            </a:r>
            <a:r>
              <a:rPr lang="en-US" sz="2400" dirty="0">
                <a:latin typeface="Ravie" panose="04040805050809020602" pitchFamily="82" charset="0"/>
              </a:rPr>
              <a:t> are sometimes </a:t>
            </a:r>
            <a:r>
              <a:rPr lang="en-US" sz="2400" b="1" dirty="0">
                <a:latin typeface="Ravie" panose="04040805050809020602" pitchFamily="82" charset="0"/>
              </a:rPr>
              <a:t>present</a:t>
            </a:r>
            <a:r>
              <a:rPr lang="en-US" sz="2400" dirty="0">
                <a:latin typeface="Ravie" panose="04040805050809020602" pitchFamily="82" charset="0"/>
              </a:rPr>
              <a:t> in archaea and </a:t>
            </a:r>
            <a:r>
              <a:rPr lang="en-US" sz="2400" b="1" dirty="0">
                <a:latin typeface="Ravie" panose="04040805050809020602" pitchFamily="82" charset="0"/>
              </a:rPr>
              <a:t>eukaryotic</a:t>
            </a:r>
            <a:r>
              <a:rPr lang="en-US" sz="2400" dirty="0">
                <a:latin typeface="Ravie" panose="04040805050809020602" pitchFamily="82" charset="0"/>
              </a:rPr>
              <a:t> organisms.</a:t>
            </a:r>
            <a:endParaRPr lang="en-US" dirty="0">
              <a:latin typeface="Ravie" panose="04040805050809020602" pitchFamily="82" charset="0"/>
            </a:endParaRPr>
          </a:p>
        </p:txBody>
      </p:sp>
      <p:pic>
        <p:nvPicPr>
          <p:cNvPr id="4" name="Picture 3">
            <a:extLst>
              <a:ext uri="{FF2B5EF4-FFF2-40B4-BE49-F238E27FC236}">
                <a16:creationId xmlns:a16="http://schemas.microsoft.com/office/drawing/2014/main" id="{A2FD97B9-BDCD-4D2C-9E39-1EB791A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450" y="3481551"/>
            <a:ext cx="5941068" cy="3011324"/>
          </a:xfrm>
          <a:prstGeom prst="rect">
            <a:avLst/>
          </a:prstGeom>
        </p:spPr>
      </p:pic>
    </p:spTree>
    <p:extLst>
      <p:ext uri="{BB962C8B-B14F-4D97-AF65-F5344CB8AC3E}">
        <p14:creationId xmlns:p14="http://schemas.microsoft.com/office/powerpoint/2010/main" val="2284164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0D4D-8553-494E-8791-630FB140EE82}"/>
              </a:ext>
            </a:extLst>
          </p:cNvPr>
          <p:cNvSpPr>
            <a:spLocks noGrp="1"/>
          </p:cNvSpPr>
          <p:nvPr>
            <p:ph type="title"/>
          </p:nvPr>
        </p:nvSpPr>
        <p:spPr/>
        <p:txBody>
          <a:bodyPr>
            <a:normAutofit/>
          </a:bodyPr>
          <a:lstStyle/>
          <a:p>
            <a:pPr algn="ctr"/>
            <a:r>
              <a:rPr lang="en-US" sz="8800" dirty="0">
                <a:solidFill>
                  <a:schemeClr val="accent6">
                    <a:lumMod val="75000"/>
                  </a:schemeClr>
                </a:solidFill>
              </a:rPr>
              <a:t>Plasmids</a:t>
            </a:r>
          </a:p>
        </p:txBody>
      </p:sp>
      <p:sp>
        <p:nvSpPr>
          <p:cNvPr id="3" name="Content Placeholder 2">
            <a:extLst>
              <a:ext uri="{FF2B5EF4-FFF2-40B4-BE49-F238E27FC236}">
                <a16:creationId xmlns:a16="http://schemas.microsoft.com/office/drawing/2014/main" id="{D619FEE3-F482-4E21-A2AC-EFB5E395EC6D}"/>
              </a:ext>
            </a:extLst>
          </p:cNvPr>
          <p:cNvSpPr>
            <a:spLocks noGrp="1"/>
          </p:cNvSpPr>
          <p:nvPr>
            <p:ph idx="1"/>
          </p:nvPr>
        </p:nvSpPr>
        <p:spPr>
          <a:xfrm>
            <a:off x="286109" y="1690688"/>
            <a:ext cx="5126623" cy="4351338"/>
          </a:xfrm>
        </p:spPr>
        <p:txBody>
          <a:bodyPr>
            <a:normAutofit/>
          </a:bodyPr>
          <a:lstStyle/>
          <a:p>
            <a:pPr marL="0" indent="0">
              <a:buNone/>
            </a:pPr>
            <a:r>
              <a:rPr lang="en-US" b="1" dirty="0">
                <a:solidFill>
                  <a:srgbClr val="FF0000"/>
                </a:solidFill>
                <a:latin typeface="Arial Black" panose="020B0A04020102020204" pitchFamily="34" charset="0"/>
              </a:rPr>
              <a:t>What is a PLASMID?</a:t>
            </a:r>
          </a:p>
          <a:p>
            <a:r>
              <a:rPr lang="en-US" b="1" dirty="0">
                <a:latin typeface="Arial Black" panose="020B0A04020102020204" pitchFamily="34" charset="0"/>
              </a:rPr>
              <a:t>Interestingly, these plasmids </a:t>
            </a:r>
            <a:r>
              <a:rPr lang="en-US" b="1" u="sng" dirty="0">
                <a:latin typeface="Arial Black" panose="020B0A04020102020204" pitchFamily="34" charset="0"/>
              </a:rPr>
              <a:t>do not </a:t>
            </a:r>
            <a:r>
              <a:rPr lang="en-US" b="1" dirty="0">
                <a:latin typeface="Arial Black" panose="020B0A04020102020204" pitchFamily="34" charset="0"/>
              </a:rPr>
              <a:t>carry any of the genes essential for normal life processes.</a:t>
            </a:r>
          </a:p>
          <a:p>
            <a:r>
              <a:rPr lang="en-US" b="1" dirty="0">
                <a:latin typeface="Arial Black" panose="020B0A04020102020204" pitchFamily="34" charset="0"/>
              </a:rPr>
              <a:t>Plasmid </a:t>
            </a:r>
            <a:r>
              <a:rPr lang="en-US" b="1" u="sng" dirty="0">
                <a:latin typeface="Arial Black" panose="020B0A04020102020204" pitchFamily="34" charset="0"/>
              </a:rPr>
              <a:t>do</a:t>
            </a:r>
            <a:r>
              <a:rPr lang="en-US" b="1" dirty="0">
                <a:latin typeface="Arial Black" panose="020B0A04020102020204" pitchFamily="34" charset="0"/>
              </a:rPr>
              <a:t> alter the </a:t>
            </a:r>
            <a:r>
              <a:rPr lang="en-US" b="1" i="1" dirty="0">
                <a:latin typeface="Arial Black" panose="020B0A04020102020204" pitchFamily="34" charset="0"/>
              </a:rPr>
              <a:t>sensitivities</a:t>
            </a:r>
            <a:r>
              <a:rPr lang="en-US" b="1" dirty="0">
                <a:latin typeface="Arial Black" panose="020B0A04020102020204" pitchFamily="34" charset="0"/>
              </a:rPr>
              <a:t> or </a:t>
            </a:r>
            <a:r>
              <a:rPr lang="en-US" b="1" i="1" dirty="0">
                <a:latin typeface="Arial Black" panose="020B0A04020102020204" pitchFamily="34" charset="0"/>
              </a:rPr>
              <a:t>abilities</a:t>
            </a:r>
            <a:r>
              <a:rPr lang="en-US" b="1" dirty="0">
                <a:latin typeface="Arial Black" panose="020B0A04020102020204" pitchFamily="34" charset="0"/>
              </a:rPr>
              <a:t> of the bacteria that possess them. </a:t>
            </a:r>
          </a:p>
          <a:p>
            <a:pPr marL="0" indent="0">
              <a:buNone/>
            </a:pPr>
            <a:endParaRPr lang="en-US" sz="3600" dirty="0"/>
          </a:p>
        </p:txBody>
      </p:sp>
      <p:pic>
        <p:nvPicPr>
          <p:cNvPr id="4" name="Picture 3">
            <a:extLst>
              <a:ext uri="{FF2B5EF4-FFF2-40B4-BE49-F238E27FC236}">
                <a16:creationId xmlns:a16="http://schemas.microsoft.com/office/drawing/2014/main" id="{A2FD97B9-BDCD-4D2C-9E39-1EB791A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162" y="1462178"/>
            <a:ext cx="5941068" cy="3011324"/>
          </a:xfrm>
          <a:prstGeom prst="rect">
            <a:avLst/>
          </a:prstGeom>
        </p:spPr>
      </p:pic>
    </p:spTree>
    <p:extLst>
      <p:ext uri="{BB962C8B-B14F-4D97-AF65-F5344CB8AC3E}">
        <p14:creationId xmlns:p14="http://schemas.microsoft.com/office/powerpoint/2010/main" val="317823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0D4D-8553-494E-8791-630FB140EE82}"/>
              </a:ext>
            </a:extLst>
          </p:cNvPr>
          <p:cNvSpPr>
            <a:spLocks noGrp="1"/>
          </p:cNvSpPr>
          <p:nvPr>
            <p:ph type="title"/>
          </p:nvPr>
        </p:nvSpPr>
        <p:spPr/>
        <p:txBody>
          <a:bodyPr>
            <a:normAutofit/>
          </a:bodyPr>
          <a:lstStyle/>
          <a:p>
            <a:pPr algn="ctr"/>
            <a:r>
              <a:rPr lang="en-US" sz="8800" dirty="0">
                <a:solidFill>
                  <a:schemeClr val="accent6">
                    <a:lumMod val="75000"/>
                  </a:schemeClr>
                </a:solidFill>
              </a:rPr>
              <a:t>Plasmids</a:t>
            </a:r>
          </a:p>
        </p:txBody>
      </p:sp>
      <p:sp>
        <p:nvSpPr>
          <p:cNvPr id="3" name="Content Placeholder 2">
            <a:extLst>
              <a:ext uri="{FF2B5EF4-FFF2-40B4-BE49-F238E27FC236}">
                <a16:creationId xmlns:a16="http://schemas.microsoft.com/office/drawing/2014/main" id="{D619FEE3-F482-4E21-A2AC-EFB5E395EC6D}"/>
              </a:ext>
            </a:extLst>
          </p:cNvPr>
          <p:cNvSpPr>
            <a:spLocks noGrp="1"/>
          </p:cNvSpPr>
          <p:nvPr>
            <p:ph idx="1"/>
          </p:nvPr>
        </p:nvSpPr>
        <p:spPr>
          <a:xfrm>
            <a:off x="286109" y="1690688"/>
            <a:ext cx="5480053" cy="4968904"/>
          </a:xfrm>
        </p:spPr>
        <p:txBody>
          <a:bodyPr>
            <a:normAutofit lnSpcReduction="10000"/>
          </a:bodyPr>
          <a:lstStyle/>
          <a:p>
            <a:pPr marL="0" indent="0">
              <a:buNone/>
            </a:pPr>
            <a:r>
              <a:rPr lang="en-US" b="1" dirty="0">
                <a:solidFill>
                  <a:srgbClr val="FF0000"/>
                </a:solidFill>
                <a:latin typeface="Arial Black" panose="020B0A04020102020204" pitchFamily="34" charset="0"/>
              </a:rPr>
              <a:t>What is a PLASMID?</a:t>
            </a:r>
          </a:p>
          <a:p>
            <a:r>
              <a:rPr lang="en-US" b="1" dirty="0">
                <a:latin typeface="Arial Black" panose="020B0A04020102020204" pitchFamily="34" charset="0"/>
              </a:rPr>
              <a:t>These non-essential genes are classified as </a:t>
            </a:r>
            <a:r>
              <a:rPr lang="en-US" b="1" dirty="0">
                <a:solidFill>
                  <a:schemeClr val="tx2"/>
                </a:solidFill>
                <a:latin typeface="Arial Black" panose="020B0A04020102020204" pitchFamily="34" charset="0"/>
              </a:rPr>
              <a:t>accessory genes</a:t>
            </a:r>
            <a:r>
              <a:rPr lang="en-US" b="1" dirty="0">
                <a:latin typeface="Arial Black" panose="020B0A04020102020204" pitchFamily="34" charset="0"/>
              </a:rPr>
              <a:t>.  </a:t>
            </a:r>
          </a:p>
          <a:p>
            <a:r>
              <a:rPr lang="en-US" b="1" dirty="0">
                <a:latin typeface="Arial Black" panose="020B0A04020102020204" pitchFamily="34" charset="0"/>
              </a:rPr>
              <a:t>For example, some plasmids carry genes that allow for </a:t>
            </a:r>
          </a:p>
          <a:p>
            <a:pPr lvl="1"/>
            <a:r>
              <a:rPr lang="en-US" b="1" dirty="0">
                <a:latin typeface="Arial Black" panose="020B0A04020102020204" pitchFamily="34" charset="0"/>
              </a:rPr>
              <a:t>antibiotic resistance</a:t>
            </a:r>
          </a:p>
          <a:p>
            <a:pPr lvl="1"/>
            <a:r>
              <a:rPr lang="en-US" b="1" dirty="0">
                <a:latin typeface="Arial Black" panose="020B0A04020102020204" pitchFamily="34" charset="0"/>
              </a:rPr>
              <a:t>habitat tolerance </a:t>
            </a:r>
          </a:p>
          <a:p>
            <a:pPr lvl="1"/>
            <a:r>
              <a:rPr lang="en-US" b="1" dirty="0">
                <a:latin typeface="Arial Black" panose="020B0A04020102020204" pitchFamily="34" charset="0"/>
              </a:rPr>
              <a:t>bacterial conjugation </a:t>
            </a:r>
            <a:r>
              <a:rPr lang="en-US" b="1" i="1" dirty="0">
                <a:latin typeface="Arial Black" panose="020B0A04020102020204" pitchFamily="34" charset="0"/>
              </a:rPr>
              <a:t>which allows the exchange of genetic material between bacterial cells</a:t>
            </a:r>
          </a:p>
          <a:p>
            <a:pPr marL="0" indent="0">
              <a:buNone/>
            </a:pPr>
            <a:endParaRPr lang="en-US" sz="3600" dirty="0"/>
          </a:p>
        </p:txBody>
      </p:sp>
      <p:pic>
        <p:nvPicPr>
          <p:cNvPr id="4" name="Picture 3">
            <a:extLst>
              <a:ext uri="{FF2B5EF4-FFF2-40B4-BE49-F238E27FC236}">
                <a16:creationId xmlns:a16="http://schemas.microsoft.com/office/drawing/2014/main" id="{A2FD97B9-BDCD-4D2C-9E39-1EB791A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162" y="1462178"/>
            <a:ext cx="5941068" cy="3011324"/>
          </a:xfrm>
          <a:prstGeom prst="rect">
            <a:avLst/>
          </a:prstGeom>
        </p:spPr>
      </p:pic>
    </p:spTree>
    <p:extLst>
      <p:ext uri="{BB962C8B-B14F-4D97-AF65-F5344CB8AC3E}">
        <p14:creationId xmlns:p14="http://schemas.microsoft.com/office/powerpoint/2010/main" val="3871742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11">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EC54942-89FE-4FB0-AFC5-E71C48A45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36" y="1890025"/>
            <a:ext cx="5941068" cy="2784875"/>
          </a:xfrm>
          <a:prstGeom prst="rect">
            <a:avLst/>
          </a:prstGeom>
        </p:spPr>
      </p:pic>
      <p:sp>
        <p:nvSpPr>
          <p:cNvPr id="2" name="Title 1">
            <a:extLst>
              <a:ext uri="{FF2B5EF4-FFF2-40B4-BE49-F238E27FC236}">
                <a16:creationId xmlns:a16="http://schemas.microsoft.com/office/drawing/2014/main" id="{F1C52DEF-8B42-47DB-8DFB-465F12E6D407}"/>
              </a:ext>
            </a:extLst>
          </p:cNvPr>
          <p:cNvSpPr>
            <a:spLocks noGrp="1"/>
          </p:cNvSpPr>
          <p:nvPr>
            <p:ph type="title"/>
          </p:nvPr>
        </p:nvSpPr>
        <p:spPr>
          <a:xfrm>
            <a:off x="950121" y="5529884"/>
            <a:ext cx="5693783" cy="1096331"/>
          </a:xfrm>
        </p:spPr>
        <p:txBody>
          <a:bodyPr>
            <a:normAutofit/>
          </a:bodyPr>
          <a:lstStyle/>
          <a:p>
            <a:pPr algn="ctr"/>
            <a:r>
              <a:rPr lang="en-US" b="1" dirty="0">
                <a:effectLst>
                  <a:outerShdw blurRad="38100" dist="38100" dir="2700000" algn="tl">
                    <a:srgbClr val="000000">
                      <a:alpha val="43137"/>
                    </a:srgbClr>
                  </a:outerShdw>
                </a:effectLst>
              </a:rPr>
              <a:t>PLASMIDS</a:t>
            </a:r>
          </a:p>
        </p:txBody>
      </p:sp>
      <p:sp>
        <p:nvSpPr>
          <p:cNvPr id="3" name="Content Placeholder 2">
            <a:extLst>
              <a:ext uri="{FF2B5EF4-FFF2-40B4-BE49-F238E27FC236}">
                <a16:creationId xmlns:a16="http://schemas.microsoft.com/office/drawing/2014/main" id="{4E6CFB41-0856-4C2D-8963-5D0321D688F6}"/>
              </a:ext>
            </a:extLst>
          </p:cNvPr>
          <p:cNvSpPr>
            <a:spLocks noGrp="1"/>
          </p:cNvSpPr>
          <p:nvPr>
            <p:ph idx="1"/>
          </p:nvPr>
        </p:nvSpPr>
        <p:spPr>
          <a:xfrm>
            <a:off x="7409205" y="0"/>
            <a:ext cx="4563454" cy="5346694"/>
          </a:xfrm>
        </p:spPr>
        <p:txBody>
          <a:bodyPr anchor="ctr">
            <a:normAutofit/>
          </a:bodyPr>
          <a:lstStyle/>
          <a:p>
            <a:pPr marL="0" indent="0">
              <a:buNone/>
            </a:pPr>
            <a:r>
              <a:rPr lang="en-US" sz="2000" b="1" dirty="0">
                <a:solidFill>
                  <a:srgbClr val="FF0000"/>
                </a:solidFill>
              </a:rPr>
              <a:t>What is a PLASMID?</a:t>
            </a:r>
          </a:p>
          <a:p>
            <a:r>
              <a:rPr lang="en-US" sz="2000" dirty="0"/>
              <a:t>Interestingly, these plasmids </a:t>
            </a:r>
            <a:r>
              <a:rPr lang="en-US" sz="2000" b="1" u="sng" dirty="0"/>
              <a:t>do not </a:t>
            </a:r>
            <a:r>
              <a:rPr lang="en-US" sz="2000" dirty="0"/>
              <a:t>carry any of the genes essential for normal life processes.</a:t>
            </a:r>
          </a:p>
          <a:p>
            <a:r>
              <a:rPr lang="en-US" sz="2000" dirty="0"/>
              <a:t>Plasmid </a:t>
            </a:r>
            <a:r>
              <a:rPr lang="en-US" sz="2000" b="1" u="sng" dirty="0"/>
              <a:t>do</a:t>
            </a:r>
            <a:r>
              <a:rPr lang="en-US" sz="2000" dirty="0"/>
              <a:t> alter the </a:t>
            </a:r>
            <a:r>
              <a:rPr lang="en-US" sz="2000" b="1" i="1" dirty="0"/>
              <a:t>sensitivities</a:t>
            </a:r>
            <a:r>
              <a:rPr lang="en-US" sz="2000" dirty="0"/>
              <a:t> or </a:t>
            </a:r>
            <a:r>
              <a:rPr lang="en-US" sz="2000" b="1" i="1" dirty="0"/>
              <a:t>abilities</a:t>
            </a:r>
            <a:r>
              <a:rPr lang="en-US" sz="2000" dirty="0"/>
              <a:t> of the bacteria that possess them. </a:t>
            </a:r>
          </a:p>
          <a:p>
            <a:r>
              <a:rPr lang="en-US" sz="2000" dirty="0"/>
              <a:t>These non-essential genes are classified as </a:t>
            </a:r>
            <a:r>
              <a:rPr lang="en-US" sz="2000" b="1" dirty="0"/>
              <a:t>accessory genes.</a:t>
            </a:r>
            <a:r>
              <a:rPr lang="en-US" sz="2000" dirty="0"/>
              <a:t>  </a:t>
            </a:r>
          </a:p>
          <a:p>
            <a:r>
              <a:rPr lang="en-US" sz="2000" dirty="0"/>
              <a:t>For example, some plasmids carry genes that allow for </a:t>
            </a:r>
          </a:p>
          <a:p>
            <a:pPr lvl="1"/>
            <a:r>
              <a:rPr lang="en-US" sz="1600" b="1" dirty="0"/>
              <a:t>antibiotic resistance</a:t>
            </a:r>
          </a:p>
          <a:p>
            <a:pPr lvl="1"/>
            <a:r>
              <a:rPr lang="en-US" sz="1600" b="1" dirty="0"/>
              <a:t>habitat tolerance </a:t>
            </a:r>
          </a:p>
          <a:p>
            <a:pPr lvl="1"/>
            <a:r>
              <a:rPr lang="en-US" sz="1600" b="1" dirty="0"/>
              <a:t>bacterial conjugation </a:t>
            </a:r>
            <a:r>
              <a:rPr lang="en-US" sz="1600" i="1" dirty="0"/>
              <a:t>which allows the exchange of genetic material between bacterial cells</a:t>
            </a:r>
          </a:p>
        </p:txBody>
      </p:sp>
      <p:sp>
        <p:nvSpPr>
          <p:cNvPr id="6" name="Rectangle 5">
            <a:extLst>
              <a:ext uri="{FF2B5EF4-FFF2-40B4-BE49-F238E27FC236}">
                <a16:creationId xmlns:a16="http://schemas.microsoft.com/office/drawing/2014/main" id="{D024E6CC-8636-48A8-8B82-74E40CB14322}"/>
              </a:ext>
            </a:extLst>
          </p:cNvPr>
          <p:cNvSpPr/>
          <p:nvPr/>
        </p:nvSpPr>
        <p:spPr>
          <a:xfrm>
            <a:off x="230736" y="245118"/>
            <a:ext cx="69591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Some species of bacteria have additional small extra-chromosomal circular DNA loops in their cytoplasm, called </a:t>
            </a:r>
            <a:r>
              <a:rPr kumimoji="0" lang="en-US" sz="1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plasmids.</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9" name="Rectangle 8">
            <a:extLst>
              <a:ext uri="{FF2B5EF4-FFF2-40B4-BE49-F238E27FC236}">
                <a16:creationId xmlns:a16="http://schemas.microsoft.com/office/drawing/2014/main" id="{3C9D37C4-FB2C-4A0B-850C-A862D09EF32F}"/>
              </a:ext>
            </a:extLst>
          </p:cNvPr>
          <p:cNvSpPr/>
          <p:nvPr/>
        </p:nvSpPr>
        <p:spPr>
          <a:xfrm>
            <a:off x="7594025" y="5529884"/>
            <a:ext cx="443280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ARE MORE COMMON IN BACTERIA</a:t>
            </a:r>
          </a:p>
        </p:txBody>
      </p:sp>
    </p:spTree>
    <p:extLst>
      <p:ext uri="{BB962C8B-B14F-4D97-AF65-F5344CB8AC3E}">
        <p14:creationId xmlns:p14="http://schemas.microsoft.com/office/powerpoint/2010/main" val="1931572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80E1-D1B4-4CD5-990B-539DE49F3083}"/>
              </a:ext>
            </a:extLst>
          </p:cNvPr>
          <p:cNvSpPr>
            <a:spLocks noGrp="1"/>
          </p:cNvSpPr>
          <p:nvPr>
            <p:ph type="title"/>
          </p:nvPr>
        </p:nvSpPr>
        <p:spPr>
          <a:xfrm>
            <a:off x="5409282" y="2433954"/>
            <a:ext cx="6621137" cy="2889114"/>
          </a:xfrm>
        </p:spPr>
        <p:txBody>
          <a:bodyPr vert="horz" lIns="91440" tIns="45720" rIns="91440" bIns="45720" rtlCol="0" anchor="b">
            <a:normAutofit fontScale="90000"/>
          </a:bodyPr>
          <a:lstStyle/>
          <a:p>
            <a:pPr algn="ctr"/>
            <a:r>
              <a:rPr lang="en-US" sz="4800" dirty="0">
                <a:latin typeface="Ravie" panose="04040805050809020602" pitchFamily="82" charset="0"/>
              </a:rPr>
              <a:t>Differences</a:t>
            </a:r>
            <a:br>
              <a:rPr lang="en-US" sz="4800" dirty="0">
                <a:latin typeface="Ravie" panose="04040805050809020602" pitchFamily="82" charset="0"/>
              </a:rPr>
            </a:br>
            <a:r>
              <a:rPr lang="en-US" sz="4800" dirty="0">
                <a:latin typeface="Ravie" panose="04040805050809020602" pitchFamily="82" charset="0"/>
              </a:rPr>
              <a:t> </a:t>
            </a:r>
            <a:r>
              <a:rPr lang="en-US" sz="6000" dirty="0">
                <a:latin typeface="Ravie" panose="04040805050809020602" pitchFamily="82" charset="0"/>
              </a:rPr>
              <a:t>in </a:t>
            </a:r>
            <a:br>
              <a:rPr lang="en-US" sz="6000" dirty="0">
                <a:latin typeface="Ravie" panose="04040805050809020602" pitchFamily="82" charset="0"/>
              </a:rPr>
            </a:br>
            <a:r>
              <a:rPr lang="en-US" sz="6000" dirty="0">
                <a:latin typeface="Ravie" panose="04040805050809020602" pitchFamily="82" charset="0"/>
              </a:rPr>
              <a:t>DNA</a:t>
            </a:r>
            <a:br>
              <a:rPr lang="en-US" sz="6000" dirty="0">
                <a:latin typeface="Ravie" panose="04040805050809020602" pitchFamily="82" charset="0"/>
              </a:rPr>
            </a:br>
            <a:r>
              <a:rPr lang="en-US" sz="6000" dirty="0">
                <a:latin typeface="Ravie" panose="04040805050809020602" pitchFamily="82" charset="0"/>
              </a:rPr>
              <a:t> </a:t>
            </a:r>
            <a:r>
              <a:rPr lang="en-US" sz="6000" b="1" u="sng" dirty="0">
                <a:solidFill>
                  <a:srgbClr val="FF0066"/>
                </a:solidFill>
                <a:latin typeface="Ravie" panose="04040805050809020602" pitchFamily="82" charset="0"/>
              </a:rPr>
              <a:t>LOCATION</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drawing of a cartoon character&#10;&#10;Description generated with high confidence">
            <a:extLst>
              <a:ext uri="{FF2B5EF4-FFF2-40B4-BE49-F238E27FC236}">
                <a16:creationId xmlns:a16="http://schemas.microsoft.com/office/drawing/2014/main" id="{4FD094D4-A78E-4D8D-8F75-EFA76D8E9B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404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7921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6FDA81-9B4B-4AD2-8F91-E856B0B83E2E}"/>
              </a:ext>
            </a:extLst>
          </p:cNvPr>
          <p:cNvSpPr>
            <a:spLocks noGrp="1"/>
          </p:cNvSpPr>
          <p:nvPr>
            <p:ph type="title"/>
          </p:nvPr>
        </p:nvSpPr>
        <p:spPr>
          <a:xfrm>
            <a:off x="267418" y="321177"/>
            <a:ext cx="4401773" cy="2887579"/>
          </a:xfrm>
        </p:spPr>
        <p:txBody>
          <a:bodyPr vert="horz" lIns="91440" tIns="45720" rIns="91440" bIns="45720" rtlCol="0" anchor="b">
            <a:normAutofit/>
          </a:bodyPr>
          <a:lstStyle/>
          <a:p>
            <a:pPr algn="ctr"/>
            <a:r>
              <a:rPr lang="en-US" sz="4000" b="1" kern="1200" dirty="0">
                <a:solidFill>
                  <a:srgbClr val="FFFFFF"/>
                </a:solidFill>
                <a:latin typeface="Ravie" panose="04040805050809020602" pitchFamily="82" charset="0"/>
              </a:rPr>
              <a:t>DNA</a:t>
            </a:r>
            <a:br>
              <a:rPr lang="en-US" sz="4000" b="1" kern="1200" dirty="0">
                <a:solidFill>
                  <a:srgbClr val="FFFFFF"/>
                </a:solidFill>
                <a:latin typeface="Ravie" panose="04040805050809020602" pitchFamily="82" charset="0"/>
              </a:rPr>
            </a:br>
            <a:r>
              <a:rPr lang="en-US" sz="4000" b="1" kern="1200" dirty="0">
                <a:solidFill>
                  <a:srgbClr val="FFFFFF"/>
                </a:solidFill>
                <a:latin typeface="Ravie" panose="04040805050809020602" pitchFamily="82" charset="0"/>
              </a:rPr>
              <a:t>in</a:t>
            </a:r>
            <a:br>
              <a:rPr lang="en-US" sz="4000" b="1" kern="1200" dirty="0">
                <a:solidFill>
                  <a:srgbClr val="FFFFFF"/>
                </a:solidFill>
                <a:latin typeface="Ravie" panose="04040805050809020602" pitchFamily="82" charset="0"/>
              </a:rPr>
            </a:br>
            <a:r>
              <a:rPr lang="en-US" sz="4000" b="1" kern="1200" dirty="0">
                <a:solidFill>
                  <a:srgbClr val="FFFFFF"/>
                </a:solidFill>
                <a:latin typeface="Ravie" panose="04040805050809020602" pitchFamily="82" charset="0"/>
              </a:rPr>
              <a:t>Eukaryotes</a:t>
            </a:r>
          </a:p>
        </p:txBody>
      </p:sp>
      <p:sp>
        <p:nvSpPr>
          <p:cNvPr id="3" name="Content Placeholder 2">
            <a:extLst>
              <a:ext uri="{FF2B5EF4-FFF2-40B4-BE49-F238E27FC236}">
                <a16:creationId xmlns:a16="http://schemas.microsoft.com/office/drawing/2014/main" id="{C86062C2-F6C2-45CD-81F1-FB911453657A}"/>
              </a:ext>
            </a:extLst>
          </p:cNvPr>
          <p:cNvSpPr>
            <a:spLocks noGrp="1"/>
          </p:cNvSpPr>
          <p:nvPr>
            <p:ph idx="1"/>
          </p:nvPr>
        </p:nvSpPr>
        <p:spPr>
          <a:xfrm>
            <a:off x="674237" y="4170501"/>
            <a:ext cx="3657600" cy="2202864"/>
          </a:xfrm>
        </p:spPr>
        <p:txBody>
          <a:bodyPr vert="horz" lIns="91440" tIns="45720" rIns="91440" bIns="45720" rtlCol="0">
            <a:normAutofit/>
          </a:bodyPr>
          <a:lstStyle/>
          <a:p>
            <a:pPr marL="0" indent="0" algn="ctr">
              <a:buNone/>
            </a:pPr>
            <a:r>
              <a:rPr lang="en-US" sz="2400" b="1" kern="1200" dirty="0">
                <a:solidFill>
                  <a:srgbClr val="FFFFFF"/>
                </a:solidFill>
                <a:latin typeface="Ravie" panose="04040805050809020602" pitchFamily="82" charset="0"/>
              </a:rPr>
              <a:t>  </a:t>
            </a:r>
            <a:r>
              <a:rPr lang="en-US" sz="2400" kern="1200" dirty="0">
                <a:solidFill>
                  <a:srgbClr val="FFFFFF"/>
                </a:solidFill>
                <a:latin typeface="Ravie" panose="04040805050809020602" pitchFamily="82" charset="0"/>
              </a:rPr>
              <a:t>In eukaryotic cells, the genetic material (DNA) is in the nucleus of the cell. </a:t>
            </a:r>
          </a:p>
        </p:txBody>
      </p:sp>
      <p:cxnSp>
        <p:nvCxnSpPr>
          <p:cNvPr id="16" name="Straight Connector 1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F9BCB74-54BE-44D2-9663-97372F592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196" y="492573"/>
            <a:ext cx="5880796" cy="5880796"/>
          </a:xfrm>
          <a:prstGeom prst="rect">
            <a:avLst/>
          </a:prstGeom>
        </p:spPr>
      </p:pic>
      <p:pic>
        <p:nvPicPr>
          <p:cNvPr id="8" name="Picture 7" descr="A screen shot of a computer&#10;&#10;Description generated with high confidence">
            <a:extLst>
              <a:ext uri="{FF2B5EF4-FFF2-40B4-BE49-F238E27FC236}">
                <a16:creationId xmlns:a16="http://schemas.microsoft.com/office/drawing/2014/main" id="{9EFEB586-2154-4D35-9D0D-63422FD25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7036" flipH="1">
            <a:off x="2922728" y="499350"/>
            <a:ext cx="4445698" cy="2904705"/>
          </a:xfrm>
          <a:prstGeom prst="rect">
            <a:avLst/>
          </a:prstGeom>
        </p:spPr>
      </p:pic>
    </p:spTree>
    <p:extLst>
      <p:ext uri="{BB962C8B-B14F-4D97-AF65-F5344CB8AC3E}">
        <p14:creationId xmlns:p14="http://schemas.microsoft.com/office/powerpoint/2010/main" val="1335756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178AA8-6469-4F3B-85C0-106AF482AD7D}"/>
              </a:ext>
            </a:extLst>
          </p:cNvPr>
          <p:cNvSpPr>
            <a:spLocks noGrp="1"/>
          </p:cNvSpPr>
          <p:nvPr>
            <p:ph type="title"/>
          </p:nvPr>
        </p:nvSpPr>
        <p:spPr>
          <a:xfrm>
            <a:off x="336884" y="914400"/>
            <a:ext cx="4332307" cy="2887579"/>
          </a:xfrm>
        </p:spPr>
        <p:txBody>
          <a:bodyPr vert="horz" lIns="91440" tIns="45720" rIns="91440" bIns="45720" rtlCol="0" anchor="b">
            <a:normAutofit/>
          </a:bodyPr>
          <a:lstStyle/>
          <a:p>
            <a:pPr algn="ctr"/>
            <a:r>
              <a:rPr lang="en-US" sz="3600" b="1" kern="1200" dirty="0">
                <a:solidFill>
                  <a:srgbClr val="FFFFFF"/>
                </a:solidFill>
                <a:latin typeface="Ravie" panose="04040805050809020602" pitchFamily="82" charset="0"/>
              </a:rPr>
              <a:t>DNA </a:t>
            </a:r>
            <a:br>
              <a:rPr lang="en-US" sz="3600" b="1" kern="1200" dirty="0">
                <a:solidFill>
                  <a:srgbClr val="FFFFFF"/>
                </a:solidFill>
                <a:latin typeface="Ravie" panose="04040805050809020602" pitchFamily="82" charset="0"/>
              </a:rPr>
            </a:br>
            <a:r>
              <a:rPr lang="en-US" sz="3600" b="1" kern="1200" dirty="0">
                <a:solidFill>
                  <a:srgbClr val="FFFFFF"/>
                </a:solidFill>
                <a:latin typeface="Ravie" panose="04040805050809020602" pitchFamily="82" charset="0"/>
              </a:rPr>
              <a:t>in Prokaryotes</a:t>
            </a:r>
          </a:p>
        </p:txBody>
      </p:sp>
      <p:sp>
        <p:nvSpPr>
          <p:cNvPr id="3" name="Content Placeholder 2">
            <a:extLst>
              <a:ext uri="{FF2B5EF4-FFF2-40B4-BE49-F238E27FC236}">
                <a16:creationId xmlns:a16="http://schemas.microsoft.com/office/drawing/2014/main" id="{0EEFF258-E0A1-4D34-B0BE-C1724C83586C}"/>
              </a:ext>
            </a:extLst>
          </p:cNvPr>
          <p:cNvSpPr>
            <a:spLocks noGrp="1"/>
          </p:cNvSpPr>
          <p:nvPr>
            <p:ph idx="1"/>
          </p:nvPr>
        </p:nvSpPr>
        <p:spPr>
          <a:xfrm>
            <a:off x="674237" y="4170501"/>
            <a:ext cx="3994954" cy="2330225"/>
          </a:xfrm>
        </p:spPr>
        <p:txBody>
          <a:bodyPr vert="horz" lIns="91440" tIns="45720" rIns="91440" bIns="45720" rtlCol="0">
            <a:normAutofit/>
          </a:bodyPr>
          <a:lstStyle/>
          <a:p>
            <a:pPr marL="0" indent="0" algn="ctr">
              <a:buNone/>
            </a:pPr>
            <a:r>
              <a:rPr lang="en-US" sz="2400" kern="1200" dirty="0">
                <a:solidFill>
                  <a:srgbClr val="FFFFFF"/>
                </a:solidFill>
                <a:latin typeface="Ravie" panose="04040805050809020602" pitchFamily="82" charset="0"/>
              </a:rPr>
              <a:t>The DNA in prokaryotic cells is found in a region called the </a:t>
            </a:r>
            <a:r>
              <a:rPr lang="en-US" sz="2400" b="1" u="sng" kern="1200" dirty="0">
                <a:solidFill>
                  <a:srgbClr val="FFFFFF"/>
                </a:solidFill>
                <a:latin typeface="Ravie" panose="04040805050809020602" pitchFamily="82" charset="0"/>
              </a:rPr>
              <a:t>nucleoid</a:t>
            </a:r>
            <a:r>
              <a:rPr lang="en-US" sz="2400" kern="1200" dirty="0">
                <a:solidFill>
                  <a:srgbClr val="FFFFFF"/>
                </a:solidFill>
                <a:latin typeface="Ravie" panose="04040805050809020602" pitchFamily="82" charset="0"/>
              </a:rPr>
              <a:t>. </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sign&#10;&#10;Description generated with very high confidence">
            <a:extLst>
              <a:ext uri="{FF2B5EF4-FFF2-40B4-BE49-F238E27FC236}">
                <a16:creationId xmlns:a16="http://schemas.microsoft.com/office/drawing/2014/main" id="{E8665ED9-9A70-4C4C-87A3-8A09C0D38D2D}"/>
              </a:ext>
            </a:extLst>
          </p:cNvPr>
          <p:cNvPicPr>
            <a:picLocks noChangeAspect="1"/>
          </p:cNvPicPr>
          <p:nvPr/>
        </p:nvPicPr>
        <p:blipFill rotWithShape="1">
          <a:blip r:embed="rId2">
            <a:extLst>
              <a:ext uri="{28A0092B-C50C-407E-A947-70E740481C1C}">
                <a14:useLocalDpi xmlns:a14="http://schemas.microsoft.com/office/drawing/2010/main" val="0"/>
              </a:ext>
            </a:extLst>
          </a:blip>
          <a:srcRect l="2584" r="1814"/>
          <a:stretch/>
        </p:blipFill>
        <p:spPr>
          <a:xfrm>
            <a:off x="4854468" y="685439"/>
            <a:ext cx="7212841" cy="5451027"/>
          </a:xfrm>
          <a:prstGeom prst="rect">
            <a:avLst/>
          </a:prstGeom>
        </p:spPr>
      </p:pic>
      <p:pic>
        <p:nvPicPr>
          <p:cNvPr id="7" name="Picture 6" descr="A screen shot of a computer&#10;&#10;Description generated with high confidence">
            <a:extLst>
              <a:ext uri="{FF2B5EF4-FFF2-40B4-BE49-F238E27FC236}">
                <a16:creationId xmlns:a16="http://schemas.microsoft.com/office/drawing/2014/main" id="{F4AF903E-D288-43E0-ACDB-61E02DD54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59054" y="1235147"/>
            <a:ext cx="4445698" cy="2904705"/>
          </a:xfrm>
          <a:prstGeom prst="rect">
            <a:avLst/>
          </a:prstGeom>
        </p:spPr>
      </p:pic>
    </p:spTree>
    <p:extLst>
      <p:ext uri="{BB962C8B-B14F-4D97-AF65-F5344CB8AC3E}">
        <p14:creationId xmlns:p14="http://schemas.microsoft.com/office/powerpoint/2010/main" val="588079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very high confidence">
            <a:extLst>
              <a:ext uri="{FF2B5EF4-FFF2-40B4-BE49-F238E27FC236}">
                <a16:creationId xmlns:a16="http://schemas.microsoft.com/office/drawing/2014/main" id="{1D8AD73F-A294-4DB3-B150-4979DDA41A63}"/>
              </a:ext>
            </a:extLst>
          </p:cNvPr>
          <p:cNvPicPr>
            <a:picLocks noChangeAspect="1"/>
          </p:cNvPicPr>
          <p:nvPr/>
        </p:nvPicPr>
        <p:blipFill rotWithShape="1">
          <a:blip r:embed="rId2">
            <a:extLst>
              <a:ext uri="{28A0092B-C50C-407E-A947-70E740481C1C}">
                <a14:useLocalDpi xmlns:a14="http://schemas.microsoft.com/office/drawing/2010/main" val="0"/>
              </a:ext>
            </a:extLst>
          </a:blip>
          <a:srcRect t="15946" r="7943" b="17022"/>
          <a:stretch/>
        </p:blipFill>
        <p:spPr>
          <a:xfrm>
            <a:off x="20" y="10"/>
            <a:ext cx="12191980" cy="6857990"/>
          </a:xfrm>
          <a:prstGeom prst="rect">
            <a:avLst/>
          </a:prstGeom>
        </p:spPr>
      </p:pic>
      <p:sp>
        <p:nvSpPr>
          <p:cNvPr id="9" name="Rectangle 11">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6B6FDA81-9B4B-4AD2-8F91-E856B0B83E2E}"/>
              </a:ext>
            </a:extLst>
          </p:cNvPr>
          <p:cNvSpPr>
            <a:spLocks noGrp="1"/>
          </p:cNvSpPr>
          <p:nvPr>
            <p:ph type="title"/>
          </p:nvPr>
        </p:nvSpPr>
        <p:spPr>
          <a:xfrm>
            <a:off x="594805" y="640263"/>
            <a:ext cx="5221266" cy="1344975"/>
          </a:xfrm>
        </p:spPr>
        <p:txBody>
          <a:bodyPr>
            <a:normAutofit/>
          </a:bodyPr>
          <a:lstStyle/>
          <a:p>
            <a:pPr algn="ctr"/>
            <a:r>
              <a:rPr lang="en-US" sz="4000" b="1" dirty="0">
                <a:solidFill>
                  <a:schemeClr val="tx2"/>
                </a:solidFill>
                <a:latin typeface="Ravie" panose="04040805050809020602" pitchFamily="82" charset="0"/>
              </a:rPr>
              <a:t>DNA in Eukaryotes</a:t>
            </a:r>
          </a:p>
        </p:txBody>
      </p:sp>
      <p:sp>
        <p:nvSpPr>
          <p:cNvPr id="3" name="Content Placeholder 2">
            <a:extLst>
              <a:ext uri="{FF2B5EF4-FFF2-40B4-BE49-F238E27FC236}">
                <a16:creationId xmlns:a16="http://schemas.microsoft.com/office/drawing/2014/main" id="{C86062C2-F6C2-45CD-81F1-FB911453657A}"/>
              </a:ext>
            </a:extLst>
          </p:cNvPr>
          <p:cNvSpPr>
            <a:spLocks noGrp="1"/>
          </p:cNvSpPr>
          <p:nvPr>
            <p:ph idx="1"/>
          </p:nvPr>
        </p:nvSpPr>
        <p:spPr>
          <a:xfrm>
            <a:off x="594110" y="2121763"/>
            <a:ext cx="5235490" cy="3773010"/>
          </a:xfrm>
        </p:spPr>
        <p:txBody>
          <a:bodyPr>
            <a:normAutofit/>
          </a:bodyPr>
          <a:lstStyle/>
          <a:p>
            <a:r>
              <a:rPr lang="en-US" sz="2400" b="1" dirty="0">
                <a:latin typeface="Aharoni" panose="02010803020104030203" pitchFamily="2" charset="-79"/>
                <a:cs typeface="Aharoni" panose="02010803020104030203" pitchFamily="2" charset="-79"/>
              </a:rPr>
              <a:t>  </a:t>
            </a:r>
            <a:r>
              <a:rPr lang="en-US" sz="2400" dirty="0">
                <a:latin typeface="Aharoni" panose="02010803020104030203" pitchFamily="2" charset="-79"/>
                <a:cs typeface="Aharoni" panose="02010803020104030203" pitchFamily="2" charset="-79"/>
              </a:rPr>
              <a:t>In eukaryotic cells, the genetic material (DNA) is in the nucleus of the cell. </a:t>
            </a:r>
          </a:p>
          <a:p>
            <a:r>
              <a:rPr lang="en-US" sz="2400" dirty="0">
                <a:latin typeface="Aharoni" panose="02010803020104030203" pitchFamily="2" charset="-79"/>
                <a:cs typeface="Aharoni" panose="02010803020104030203" pitchFamily="2" charset="-79"/>
              </a:rPr>
              <a:t>DNA holds the instructions for all of the proteins the cell may required.</a:t>
            </a:r>
          </a:p>
          <a:p>
            <a:r>
              <a:rPr lang="en-US" sz="2400" dirty="0">
                <a:latin typeface="Aharoni" panose="02010803020104030203" pitchFamily="2" charset="-79"/>
                <a:cs typeface="Aharoni" panose="02010803020104030203" pitchFamily="2" charset="-79"/>
              </a:rPr>
              <a:t> These instruction are encoded as the sequence of base pairs on the individual nucleic acids that make up the cell. ​</a:t>
            </a:r>
          </a:p>
        </p:txBody>
      </p:sp>
    </p:spTree>
    <p:extLst>
      <p:ext uri="{BB962C8B-B14F-4D97-AF65-F5344CB8AC3E}">
        <p14:creationId xmlns:p14="http://schemas.microsoft.com/office/powerpoint/2010/main" val="378759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very high confidence">
            <a:extLst>
              <a:ext uri="{FF2B5EF4-FFF2-40B4-BE49-F238E27FC236}">
                <a16:creationId xmlns:a16="http://schemas.microsoft.com/office/drawing/2014/main" id="{E8665ED9-9A70-4C4C-87A3-8A09C0D38D2D}"/>
              </a:ext>
            </a:extLst>
          </p:cNvPr>
          <p:cNvPicPr>
            <a:picLocks noChangeAspect="1"/>
          </p:cNvPicPr>
          <p:nvPr/>
        </p:nvPicPr>
        <p:blipFill rotWithShape="1">
          <a:blip r:embed="rId2">
            <a:extLst>
              <a:ext uri="{28A0092B-C50C-407E-A947-70E740481C1C}">
                <a14:useLocalDpi xmlns:a14="http://schemas.microsoft.com/office/drawing/2010/main" val="0"/>
              </a:ext>
            </a:extLst>
          </a:blip>
          <a:srcRect l="9465" r="10963"/>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C9178AA8-6469-4F3B-85C0-106AF482AD7D}"/>
              </a:ext>
            </a:extLst>
          </p:cNvPr>
          <p:cNvSpPr>
            <a:spLocks noGrp="1"/>
          </p:cNvSpPr>
          <p:nvPr>
            <p:ph type="title"/>
          </p:nvPr>
        </p:nvSpPr>
        <p:spPr>
          <a:xfrm>
            <a:off x="285035" y="181397"/>
            <a:ext cx="5164043" cy="1180874"/>
          </a:xfrm>
        </p:spPr>
        <p:txBody>
          <a:bodyPr>
            <a:normAutofit fontScale="90000"/>
          </a:bodyPr>
          <a:lstStyle/>
          <a:p>
            <a:pPr algn="ctr"/>
            <a:r>
              <a:rPr lang="en-US" b="1" dirty="0">
                <a:solidFill>
                  <a:schemeClr val="accent6">
                    <a:lumMod val="50000"/>
                  </a:schemeClr>
                </a:solidFill>
                <a:latin typeface="Ravie" panose="04040805050809020602" pitchFamily="82" charset="0"/>
              </a:rPr>
              <a:t>DNA in Prokaryotes</a:t>
            </a:r>
          </a:p>
        </p:txBody>
      </p:sp>
      <p:sp>
        <p:nvSpPr>
          <p:cNvPr id="3" name="Content Placeholder 2">
            <a:extLst>
              <a:ext uri="{FF2B5EF4-FFF2-40B4-BE49-F238E27FC236}">
                <a16:creationId xmlns:a16="http://schemas.microsoft.com/office/drawing/2014/main" id="{0EEFF258-E0A1-4D34-B0BE-C1724C83586C}"/>
              </a:ext>
            </a:extLst>
          </p:cNvPr>
          <p:cNvSpPr>
            <a:spLocks noGrp="1"/>
          </p:cNvSpPr>
          <p:nvPr>
            <p:ph idx="1"/>
          </p:nvPr>
        </p:nvSpPr>
        <p:spPr>
          <a:xfrm>
            <a:off x="471650" y="1679360"/>
            <a:ext cx="3651466" cy="4861550"/>
          </a:xfrm>
        </p:spPr>
        <p:txBody>
          <a:bodyPr>
            <a:normAutofit lnSpcReduction="10000"/>
          </a:bodyPr>
          <a:lstStyle/>
          <a:p>
            <a:r>
              <a:rPr lang="en-US" sz="2400" dirty="0">
                <a:latin typeface="Aharoni" panose="02010803020104030203" pitchFamily="2" charset="-79"/>
                <a:cs typeface="Aharoni" panose="02010803020104030203" pitchFamily="2" charset="-79"/>
              </a:rPr>
              <a:t>Bacteria cells are prokaryotic</a:t>
            </a:r>
          </a:p>
          <a:p>
            <a:r>
              <a:rPr lang="en-US" sz="2400" dirty="0">
                <a:latin typeface="Aharoni" panose="02010803020104030203" pitchFamily="2" charset="-79"/>
                <a:cs typeface="Aharoni" panose="02010803020104030203" pitchFamily="2" charset="-79"/>
              </a:rPr>
              <a:t>They are </a:t>
            </a:r>
            <a:r>
              <a:rPr lang="en-US" sz="2400" b="1" dirty="0">
                <a:latin typeface="Aharoni" panose="02010803020104030203" pitchFamily="2" charset="-79"/>
                <a:cs typeface="Aharoni" panose="02010803020104030203" pitchFamily="2" charset="-79"/>
              </a:rPr>
              <a:t>much</a:t>
            </a:r>
            <a:r>
              <a:rPr lang="en-US" sz="2400" dirty="0">
                <a:latin typeface="Aharoni" panose="02010803020104030203" pitchFamily="2" charset="-79"/>
                <a:cs typeface="Aharoni" panose="02010803020104030203" pitchFamily="2" charset="-79"/>
              </a:rPr>
              <a:t> smaller than the eukaryotic cell. </a:t>
            </a:r>
          </a:p>
          <a:p>
            <a:r>
              <a:rPr lang="en-US" sz="2400" dirty="0">
                <a:latin typeface="Aharoni" panose="02010803020104030203" pitchFamily="2" charset="-79"/>
                <a:cs typeface="Aharoni" panose="02010803020104030203" pitchFamily="2" charset="-79"/>
              </a:rPr>
              <a:t>They do not have any membrane-bound organelles.</a:t>
            </a:r>
          </a:p>
          <a:p>
            <a:r>
              <a:rPr lang="en-US" sz="2400" dirty="0">
                <a:latin typeface="Aharoni" panose="02010803020104030203" pitchFamily="2" charset="-79"/>
                <a:cs typeface="Aharoni" panose="02010803020104030203" pitchFamily="2" charset="-79"/>
              </a:rPr>
              <a:t>They do not have a nucleus.</a:t>
            </a:r>
          </a:p>
          <a:p>
            <a:r>
              <a:rPr lang="en-US" sz="2400" dirty="0">
                <a:latin typeface="Aharoni" panose="02010803020104030203" pitchFamily="2" charset="-79"/>
                <a:cs typeface="Aharoni" panose="02010803020104030203" pitchFamily="2" charset="-79"/>
              </a:rPr>
              <a:t>The DNA in prokaryotic cells is found in a region called the </a:t>
            </a:r>
            <a:r>
              <a:rPr lang="en-US" sz="2400" b="1" u="sng" dirty="0">
                <a:latin typeface="Aharoni" panose="02010803020104030203" pitchFamily="2" charset="-79"/>
                <a:cs typeface="Aharoni" panose="02010803020104030203" pitchFamily="2" charset="-79"/>
              </a:rPr>
              <a:t>nucleoid</a:t>
            </a:r>
            <a:r>
              <a:rPr lang="en-US" sz="2400" dirty="0">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1891951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7650A-AC95-45C2-A1DA-81887573B729}"/>
              </a:ext>
            </a:extLst>
          </p:cNvPr>
          <p:cNvPicPr>
            <a:picLocks noChangeAspect="1"/>
          </p:cNvPicPr>
          <p:nvPr/>
        </p:nvPicPr>
        <p:blipFill rotWithShape="1">
          <a:blip r:embed="rId2">
            <a:extLst>
              <a:ext uri="{28A0092B-C50C-407E-A947-70E740481C1C}">
                <a14:useLocalDpi xmlns:a14="http://schemas.microsoft.com/office/drawing/2010/main" val="0"/>
              </a:ext>
            </a:extLst>
          </a:blip>
          <a:srcRect t="24417" b="583"/>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5F010D-2DD0-4B2C-B9C6-F67A8B97B135}"/>
              </a:ext>
            </a:extLst>
          </p:cNvPr>
          <p:cNvSpPr>
            <a:spLocks noGrp="1"/>
          </p:cNvSpPr>
          <p:nvPr>
            <p:ph type="title"/>
          </p:nvPr>
        </p:nvSpPr>
        <p:spPr>
          <a:xfrm>
            <a:off x="709448" y="1913950"/>
            <a:ext cx="4204137" cy="1342754"/>
          </a:xfrm>
        </p:spPr>
        <p:txBody>
          <a:bodyPr>
            <a:normAutofit/>
          </a:bodyPr>
          <a:lstStyle/>
          <a:p>
            <a:pPr algn="ctr"/>
            <a:r>
              <a:rPr lang="en-US" sz="3600" b="1">
                <a:effectLst>
                  <a:outerShdw blurRad="38100" dist="38100" dir="2700000" algn="tl">
                    <a:srgbClr val="000000">
                      <a:alpha val="43137"/>
                    </a:srgbClr>
                  </a:outerShdw>
                </a:effectLst>
              </a:rPr>
              <a:t>The 2 Functions of DNA</a:t>
            </a:r>
          </a:p>
        </p:txBody>
      </p:sp>
      <p:sp>
        <p:nvSpPr>
          <p:cNvPr id="3" name="Content Placeholder 2">
            <a:extLst>
              <a:ext uri="{FF2B5EF4-FFF2-40B4-BE49-F238E27FC236}">
                <a16:creationId xmlns:a16="http://schemas.microsoft.com/office/drawing/2014/main" id="{DF251914-B70E-4177-BDAB-297D294D1160}"/>
              </a:ext>
            </a:extLst>
          </p:cNvPr>
          <p:cNvSpPr>
            <a:spLocks noGrp="1"/>
          </p:cNvSpPr>
          <p:nvPr>
            <p:ph idx="1"/>
          </p:nvPr>
        </p:nvSpPr>
        <p:spPr>
          <a:xfrm>
            <a:off x="16016" y="3566023"/>
            <a:ext cx="5591000" cy="3110558"/>
          </a:xfrm>
        </p:spPr>
        <p:txBody>
          <a:bodyPr anchor="ctr">
            <a:normAutofit/>
          </a:bodyPr>
          <a:lstStyle/>
          <a:p>
            <a:pPr marL="514350" indent="-514350">
              <a:buFont typeface="+mj-lt"/>
              <a:buAutoNum type="arabicPeriod"/>
            </a:pPr>
            <a:r>
              <a:rPr lang="en-US" b="1" dirty="0"/>
              <a:t> Autocatalytic Function </a:t>
            </a:r>
          </a:p>
          <a:p>
            <a:pPr lvl="1"/>
            <a:r>
              <a:rPr lang="en-US" b="1" dirty="0"/>
              <a:t>It Directs its Own Synthesis</a:t>
            </a:r>
          </a:p>
          <a:p>
            <a:pPr lvl="1"/>
            <a:r>
              <a:rPr lang="en-US" b="1" dirty="0"/>
              <a:t>DNA Replication</a:t>
            </a:r>
          </a:p>
          <a:p>
            <a:pPr lvl="1"/>
            <a:r>
              <a:rPr lang="en-US" b="1" dirty="0"/>
              <a:t>Needed to Cell Division</a:t>
            </a:r>
          </a:p>
          <a:p>
            <a:endParaRPr lang="en-US" b="1" dirty="0"/>
          </a:p>
        </p:txBody>
      </p:sp>
      <p:sp>
        <p:nvSpPr>
          <p:cNvPr id="4" name="Rectangle: Rounded Corners 3">
            <a:extLst>
              <a:ext uri="{FF2B5EF4-FFF2-40B4-BE49-F238E27FC236}">
                <a16:creationId xmlns:a16="http://schemas.microsoft.com/office/drawing/2014/main" id="{E76315BC-0A7B-479C-A0A3-FABD14FC738F}"/>
              </a:ext>
            </a:extLst>
          </p:cNvPr>
          <p:cNvSpPr/>
          <p:nvPr/>
        </p:nvSpPr>
        <p:spPr>
          <a:xfrm>
            <a:off x="4913585" y="391886"/>
            <a:ext cx="6436426" cy="1715819"/>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All Living Organisms Use DNA as Their Genetic Material</a:t>
            </a:r>
          </a:p>
        </p:txBody>
      </p:sp>
      <p:sp>
        <p:nvSpPr>
          <p:cNvPr id="9" name="Rectangle: Rounded Corners 8">
            <a:extLst>
              <a:ext uri="{FF2B5EF4-FFF2-40B4-BE49-F238E27FC236}">
                <a16:creationId xmlns:a16="http://schemas.microsoft.com/office/drawing/2014/main" id="{83DE9352-3EF6-4D0F-AA6B-200BB745405A}"/>
              </a:ext>
            </a:extLst>
          </p:cNvPr>
          <p:cNvSpPr/>
          <p:nvPr/>
        </p:nvSpPr>
        <p:spPr>
          <a:xfrm>
            <a:off x="4913585" y="2247960"/>
            <a:ext cx="6436426" cy="1715819"/>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All Living Organisms Must Replicate </a:t>
            </a:r>
            <a:r>
              <a:rPr kumimoji="0" lang="en-US" sz="20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(Make a Copy of) </a:t>
            </a: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Their DNA to Undergo Cell Division</a:t>
            </a:r>
          </a:p>
        </p:txBody>
      </p:sp>
      <p:sp>
        <p:nvSpPr>
          <p:cNvPr id="11" name="Rectangle: Rounded Corners 10">
            <a:extLst>
              <a:ext uri="{FF2B5EF4-FFF2-40B4-BE49-F238E27FC236}">
                <a16:creationId xmlns:a16="http://schemas.microsoft.com/office/drawing/2014/main" id="{985DC30D-4830-4894-9E01-267E76F0DC97}"/>
              </a:ext>
            </a:extLst>
          </p:cNvPr>
          <p:cNvSpPr/>
          <p:nvPr/>
        </p:nvSpPr>
        <p:spPr>
          <a:xfrm>
            <a:off x="4913585" y="4162928"/>
            <a:ext cx="6436426" cy="216662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Cell Division Occurs to Make New Organisms or to Replace Old, Worn-Out Cells.</a:t>
            </a:r>
          </a:p>
        </p:txBody>
      </p:sp>
    </p:spTree>
    <p:extLst>
      <p:ext uri="{BB962C8B-B14F-4D97-AF65-F5344CB8AC3E}">
        <p14:creationId xmlns:p14="http://schemas.microsoft.com/office/powerpoint/2010/main" val="412189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31" presetClass="entr" presetSubtype="0" fill="hold" grpId="0" nodeType="after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par>
                          <p:cTn id="35" fill="hold">
                            <p:stCondLst>
                              <p:cond delay="6250"/>
                            </p:stCondLst>
                            <p:childTnLst>
                              <p:par>
                                <p:cTn id="36" presetID="31" presetClass="entr" presetSubtype="0" fill="hold" grpId="0" nodeType="afterEffect">
                                  <p:stCondLst>
                                    <p:cond delay="12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par>
                          <p:cTn id="42" fill="hold">
                            <p:stCondLst>
                              <p:cond delay="8500"/>
                            </p:stCondLst>
                            <p:childTnLst>
                              <p:par>
                                <p:cTn id="43" presetID="31" presetClass="entr" presetSubtype="0" fill="hold" grpId="0" nodeType="afterEffect">
                                  <p:stCondLst>
                                    <p:cond delay="125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fltVal val="0"/>
                                          </p:val>
                                        </p:tav>
                                        <p:tav tm="100000">
                                          <p:val>
                                            <p:strVal val="#ppt_w"/>
                                          </p:val>
                                        </p:tav>
                                      </p:tavLst>
                                    </p:anim>
                                    <p:anim calcmode="lin" valueType="num">
                                      <p:cBhvr>
                                        <p:cTn id="46" dur="1000" fill="hold"/>
                                        <p:tgtEl>
                                          <p:spTgt spid="11"/>
                                        </p:tgtEl>
                                        <p:attrNameLst>
                                          <p:attrName>ppt_h</p:attrName>
                                        </p:attrNameLst>
                                      </p:cBhvr>
                                      <p:tavLst>
                                        <p:tav tm="0">
                                          <p:val>
                                            <p:fltVal val="0"/>
                                          </p:val>
                                        </p:tav>
                                        <p:tav tm="100000">
                                          <p:val>
                                            <p:strVal val="#ppt_h"/>
                                          </p:val>
                                        </p:tav>
                                      </p:tavLst>
                                    </p:anim>
                                    <p:anim calcmode="lin" valueType="num">
                                      <p:cBhvr>
                                        <p:cTn id="47" dur="1000" fill="hold"/>
                                        <p:tgtEl>
                                          <p:spTgt spid="11"/>
                                        </p:tgtEl>
                                        <p:attrNameLst>
                                          <p:attrName>style.rotation</p:attrName>
                                        </p:attrNameLst>
                                      </p:cBhvr>
                                      <p:tavLst>
                                        <p:tav tm="0">
                                          <p:val>
                                            <p:fltVal val="90"/>
                                          </p:val>
                                        </p:tav>
                                        <p:tav tm="100000">
                                          <p:val>
                                            <p:fltVal val="0"/>
                                          </p:val>
                                        </p:tav>
                                      </p:tavLst>
                                    </p:anim>
                                    <p:animEffect transition="in" filter="fade">
                                      <p:cBhvr>
                                        <p:cTn id="4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0" name="Picture 2" descr="Picture">
            <a:extLst>
              <a:ext uri="{FF2B5EF4-FFF2-40B4-BE49-F238E27FC236}">
                <a16:creationId xmlns:a16="http://schemas.microsoft.com/office/drawing/2014/main" id="{BF0B089D-CEAC-4DDD-93D7-58CD064ED3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54" r="3994" b="2"/>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06277C-24AE-4E1A-B60E-BA831A373062}"/>
              </a:ext>
            </a:extLst>
          </p:cNvPr>
          <p:cNvSpPr>
            <a:spLocks noGrp="1"/>
          </p:cNvSpPr>
          <p:nvPr>
            <p:ph type="title"/>
          </p:nvPr>
        </p:nvSpPr>
        <p:spPr>
          <a:xfrm>
            <a:off x="639662" y="-198223"/>
            <a:ext cx="3667039" cy="1676603"/>
          </a:xfrm>
        </p:spPr>
        <p:txBody>
          <a:bodyPr>
            <a:normAutofit/>
          </a:bodyPr>
          <a:lstStyle/>
          <a:p>
            <a:r>
              <a:rPr lang="en-US" sz="3600" dirty="0">
                <a:solidFill>
                  <a:schemeClr val="bg1"/>
                </a:solidFill>
                <a:latin typeface="Ravie" panose="04040805050809020602" pitchFamily="82" charset="0"/>
              </a:rPr>
              <a:t>Nucleoid</a:t>
            </a:r>
          </a:p>
        </p:txBody>
      </p:sp>
      <p:sp>
        <p:nvSpPr>
          <p:cNvPr id="3" name="Content Placeholder 2">
            <a:extLst>
              <a:ext uri="{FF2B5EF4-FFF2-40B4-BE49-F238E27FC236}">
                <a16:creationId xmlns:a16="http://schemas.microsoft.com/office/drawing/2014/main" id="{E0FF277D-9BD3-4021-B331-6B0376714E2F}"/>
              </a:ext>
            </a:extLst>
          </p:cNvPr>
          <p:cNvSpPr>
            <a:spLocks noGrp="1"/>
          </p:cNvSpPr>
          <p:nvPr>
            <p:ph idx="1"/>
          </p:nvPr>
        </p:nvSpPr>
        <p:spPr>
          <a:xfrm>
            <a:off x="648931" y="1591294"/>
            <a:ext cx="3667036" cy="4626627"/>
          </a:xfrm>
        </p:spPr>
        <p:txBody>
          <a:bodyPr>
            <a:normAutofit/>
          </a:bodyPr>
          <a:lstStyle/>
          <a:p>
            <a:r>
              <a:rPr lang="en-US" sz="1800" dirty="0">
                <a:solidFill>
                  <a:schemeClr val="bg1"/>
                </a:solidFill>
                <a:latin typeface="Aharoni" panose="02010803020104030203" pitchFamily="2" charset="-79"/>
                <a:cs typeface="Aharoni" panose="02010803020104030203" pitchFamily="2" charset="-79"/>
              </a:rPr>
              <a:t>    The DNA in bacteria exist in a region called the nucleoid. </a:t>
            </a:r>
          </a:p>
          <a:p>
            <a:r>
              <a:rPr lang="en-US" sz="1800" dirty="0">
                <a:solidFill>
                  <a:schemeClr val="bg1"/>
                </a:solidFill>
                <a:latin typeface="Aharoni" panose="02010803020104030203" pitchFamily="2" charset="-79"/>
                <a:cs typeface="Aharoni" panose="02010803020104030203" pitchFamily="2" charset="-79"/>
              </a:rPr>
              <a:t>The nucleoid is simply a "cytoplasmic location" and not a membrane-bound organelle, like our nucleus. </a:t>
            </a:r>
          </a:p>
          <a:p>
            <a:r>
              <a:rPr lang="en-US" sz="1800" dirty="0">
                <a:solidFill>
                  <a:schemeClr val="bg1"/>
                </a:solidFill>
                <a:latin typeface="Aharoni" panose="02010803020104030203" pitchFamily="2" charset="-79"/>
                <a:cs typeface="Aharoni" panose="02010803020104030203" pitchFamily="2" charset="-79"/>
              </a:rPr>
              <a:t>However, the nucleoid does succeed in packaging the DNA into a small space within the cytoplasm. </a:t>
            </a:r>
          </a:p>
          <a:p>
            <a:r>
              <a:rPr lang="en-US" sz="1800" dirty="0">
                <a:solidFill>
                  <a:schemeClr val="bg1"/>
                </a:solidFill>
                <a:latin typeface="Aharoni" panose="02010803020104030203" pitchFamily="2" charset="-79"/>
                <a:cs typeface="Aharoni" panose="02010803020104030203" pitchFamily="2" charset="-79"/>
              </a:rPr>
              <a:t>​Proteins assist in anchoring the genetic material to the nucleoid. </a:t>
            </a:r>
          </a:p>
          <a:p>
            <a:r>
              <a:rPr lang="en-US" sz="1800" dirty="0">
                <a:solidFill>
                  <a:schemeClr val="bg1"/>
                </a:solidFill>
                <a:latin typeface="Aharoni" panose="02010803020104030203" pitchFamily="2" charset="-79"/>
                <a:cs typeface="Aharoni" panose="02010803020104030203" pitchFamily="2" charset="-79"/>
              </a:rPr>
              <a:t>Bacteria are small, and the nucleoid takes up almost 1/3 of the space in the </a:t>
            </a:r>
            <a:r>
              <a:rPr lang="en-US" sz="1800" dirty="0" err="1">
                <a:solidFill>
                  <a:schemeClr val="bg1"/>
                </a:solidFill>
                <a:latin typeface="Aharoni" panose="02010803020104030203" pitchFamily="2" charset="-79"/>
                <a:cs typeface="Aharoni" panose="02010803020104030203" pitchFamily="2" charset="-79"/>
              </a:rPr>
              <a:t>cel</a:t>
            </a:r>
            <a:r>
              <a:rPr lang="en-US" sz="1800" dirty="0">
                <a:solidFill>
                  <a:schemeClr val="bg1"/>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4105726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room&#10;&#10;Description generated with very high confidence">
            <a:extLst>
              <a:ext uri="{FF2B5EF4-FFF2-40B4-BE49-F238E27FC236}">
                <a16:creationId xmlns:a16="http://schemas.microsoft.com/office/drawing/2014/main" id="{43398CA3-CAC5-4C00-A25B-A6D5C009A961}"/>
              </a:ext>
            </a:extLst>
          </p:cNvPr>
          <p:cNvPicPr>
            <a:picLocks noChangeAspect="1"/>
          </p:cNvPicPr>
          <p:nvPr/>
        </p:nvPicPr>
        <p:blipFill rotWithShape="1">
          <a:blip r:embed="rId2">
            <a:extLst>
              <a:ext uri="{28A0092B-C50C-407E-A947-70E740481C1C}">
                <a14:useLocalDpi xmlns:a14="http://schemas.microsoft.com/office/drawing/2010/main" val="0"/>
              </a:ext>
            </a:extLst>
          </a:blip>
          <a:srcRect t="8889" b="9260"/>
          <a:stretch/>
        </p:blipFill>
        <p:spPr>
          <a:xfrm>
            <a:off x="-51110" y="-1"/>
            <a:ext cx="12567932" cy="6858001"/>
          </a:xfrm>
          <a:prstGeom prst="rect">
            <a:avLst/>
          </a:prstGeom>
        </p:spPr>
      </p:pic>
      <p:sp>
        <p:nvSpPr>
          <p:cNvPr id="2" name="Title 1">
            <a:extLst>
              <a:ext uri="{FF2B5EF4-FFF2-40B4-BE49-F238E27FC236}">
                <a16:creationId xmlns:a16="http://schemas.microsoft.com/office/drawing/2014/main" id="{B12A80E1-D1B4-4CD5-990B-539DE49F3083}"/>
              </a:ext>
            </a:extLst>
          </p:cNvPr>
          <p:cNvSpPr>
            <a:spLocks noGrp="1"/>
          </p:cNvSpPr>
          <p:nvPr>
            <p:ph type="title"/>
          </p:nvPr>
        </p:nvSpPr>
        <p:spPr>
          <a:xfrm rot="20385276">
            <a:off x="1686792" y="249380"/>
            <a:ext cx="4797136" cy="2292927"/>
          </a:xfrm>
        </p:spPr>
        <p:txBody>
          <a:bodyPr vert="horz" lIns="91440" tIns="45720" rIns="91440" bIns="45720" rtlCol="0" anchor="b">
            <a:noAutofit/>
          </a:bodyPr>
          <a:lstStyle/>
          <a:p>
            <a:pPr algn="ctr"/>
            <a:r>
              <a:rPr lang="en-US" sz="3600" dirty="0">
                <a:latin typeface="Ravie" panose="04040805050809020602" pitchFamily="82" charset="0"/>
              </a:rPr>
              <a:t>Differences</a:t>
            </a:r>
            <a:br>
              <a:rPr lang="en-US" sz="3600" dirty="0">
                <a:latin typeface="Ravie" panose="04040805050809020602" pitchFamily="82" charset="0"/>
              </a:rPr>
            </a:br>
            <a:r>
              <a:rPr lang="en-US" sz="3600" dirty="0">
                <a:latin typeface="Ravie" panose="04040805050809020602" pitchFamily="82" charset="0"/>
              </a:rPr>
              <a:t> </a:t>
            </a:r>
            <a:r>
              <a:rPr lang="en-US" dirty="0">
                <a:latin typeface="Ravie" panose="04040805050809020602" pitchFamily="82" charset="0"/>
              </a:rPr>
              <a:t>in DNA</a:t>
            </a:r>
            <a:br>
              <a:rPr lang="en-US" dirty="0">
                <a:latin typeface="Ravie" panose="04040805050809020602" pitchFamily="82" charset="0"/>
              </a:rPr>
            </a:br>
            <a:r>
              <a:rPr lang="en-US" dirty="0">
                <a:latin typeface="Ravie" panose="04040805050809020602" pitchFamily="82" charset="0"/>
              </a:rPr>
              <a:t> </a:t>
            </a:r>
            <a:r>
              <a:rPr lang="en-US" b="1" u="sng" dirty="0">
                <a:solidFill>
                  <a:srgbClr val="FF0066"/>
                </a:solidFill>
                <a:latin typeface="Ravie" panose="04040805050809020602" pitchFamily="82" charset="0"/>
              </a:rPr>
              <a:t>SIZE</a:t>
            </a:r>
          </a:p>
        </p:txBody>
      </p:sp>
      <p:pic>
        <p:nvPicPr>
          <p:cNvPr id="9" name="Picture 8">
            <a:extLst>
              <a:ext uri="{FF2B5EF4-FFF2-40B4-BE49-F238E27FC236}">
                <a16:creationId xmlns:a16="http://schemas.microsoft.com/office/drawing/2014/main" id="{FBADBBD5-023F-44D9-8361-57B6B9F3E522}"/>
              </a:ext>
            </a:extLst>
          </p:cNvPr>
          <p:cNvPicPr>
            <a:picLocks noChangeAspect="1"/>
          </p:cNvPicPr>
          <p:nvPr/>
        </p:nvPicPr>
        <p:blipFill rotWithShape="1">
          <a:blip r:embed="rId3"/>
          <a:srcRect b="44849"/>
          <a:stretch/>
        </p:blipFill>
        <p:spPr>
          <a:xfrm>
            <a:off x="780367" y="5030014"/>
            <a:ext cx="10904978" cy="1827986"/>
          </a:xfrm>
          <a:prstGeom prst="rect">
            <a:avLst/>
          </a:prstGeom>
        </p:spPr>
      </p:pic>
    </p:spTree>
    <p:extLst>
      <p:ext uri="{BB962C8B-B14F-4D97-AF65-F5344CB8AC3E}">
        <p14:creationId xmlns:p14="http://schemas.microsoft.com/office/powerpoint/2010/main" val="1412721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450"/>
                            </p:stCondLst>
                            <p:childTnLst>
                              <p:par>
                                <p:cTn id="12" presetID="14"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80E1-D1B4-4CD5-990B-539DE49F3083}"/>
              </a:ext>
            </a:extLst>
          </p:cNvPr>
          <p:cNvSpPr>
            <a:spLocks noGrp="1"/>
          </p:cNvSpPr>
          <p:nvPr>
            <p:ph type="title"/>
          </p:nvPr>
        </p:nvSpPr>
        <p:spPr>
          <a:xfrm>
            <a:off x="5409282" y="1366787"/>
            <a:ext cx="6621137" cy="3956281"/>
          </a:xfrm>
        </p:spPr>
        <p:txBody>
          <a:bodyPr vert="horz" lIns="91440" tIns="45720" rIns="91440" bIns="45720" rtlCol="0" anchor="b">
            <a:normAutofit/>
          </a:bodyPr>
          <a:lstStyle/>
          <a:p>
            <a:pPr algn="ctr"/>
            <a:r>
              <a:rPr lang="en-US" sz="4800" dirty="0">
                <a:latin typeface="Ravie" panose="04040805050809020602" pitchFamily="82" charset="0"/>
              </a:rPr>
              <a:t>The DNA in Bacteria Cells</a:t>
            </a:r>
            <a:br>
              <a:rPr lang="en-US" sz="4800" dirty="0">
                <a:latin typeface="Ravie" panose="04040805050809020602" pitchFamily="82" charset="0"/>
              </a:rPr>
            </a:br>
            <a:r>
              <a:rPr lang="en-US" sz="4800" dirty="0">
                <a:latin typeface="Ravie" panose="04040805050809020602" pitchFamily="82" charset="0"/>
              </a:rPr>
              <a:t> DO NOT HAVE</a:t>
            </a:r>
            <a:br>
              <a:rPr lang="en-US" sz="6000" dirty="0">
                <a:latin typeface="Ravie" panose="04040805050809020602" pitchFamily="82" charset="0"/>
              </a:rPr>
            </a:br>
            <a:r>
              <a:rPr lang="en-US" sz="6000" dirty="0">
                <a:latin typeface="Ravie" panose="04040805050809020602" pitchFamily="82" charset="0"/>
              </a:rPr>
              <a:t> </a:t>
            </a:r>
            <a:r>
              <a:rPr lang="en-US" sz="6000" b="1" u="sng" dirty="0">
                <a:solidFill>
                  <a:srgbClr val="FF0066"/>
                </a:solidFill>
                <a:latin typeface="Ravie" panose="04040805050809020602" pitchFamily="82" charset="0"/>
              </a:rPr>
              <a:t>HISTONES</a:t>
            </a:r>
          </a:p>
        </p:txBody>
      </p:sp>
      <p:pic>
        <p:nvPicPr>
          <p:cNvPr id="5" name="Content Placeholder 4" descr="A drawing of a cartoon character&#10;&#10;Description generated with high confidence">
            <a:extLst>
              <a:ext uri="{FF2B5EF4-FFF2-40B4-BE49-F238E27FC236}">
                <a16:creationId xmlns:a16="http://schemas.microsoft.com/office/drawing/2014/main" id="{4FD094D4-A78E-4D8D-8F75-EFA76D8E9B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404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50618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D91806F-0AA3-4214-AAD7-B55A59EC5AA3}"/>
              </a:ext>
            </a:extLst>
          </p:cNvPr>
          <p:cNvSpPr txBox="1">
            <a:spLocks/>
          </p:cNvSpPr>
          <p:nvPr/>
        </p:nvSpPr>
        <p:spPr>
          <a:xfrm>
            <a:off x="674237" y="855023"/>
            <a:ext cx="3657600" cy="4998996"/>
          </a:xfrm>
          <a:prstGeom prst="rect">
            <a:avLst/>
          </a:prstGeom>
          <a:scene3d>
            <a:camera prst="orthographicFront"/>
            <a:lightRig rig="threePt" dir="t"/>
          </a:scene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spcAft>
                <a:spcPts val="600"/>
              </a:spcAft>
            </a:pPr>
            <a:r>
              <a:rPr lang="en-US" sz="3200" b="1" kern="1200" dirty="0">
                <a:solidFill>
                  <a:srgbClr val="C00000"/>
                </a:solidFill>
                <a:effectLst>
                  <a:outerShdw blurRad="38100" dist="38100" dir="2700000" algn="tl">
                    <a:srgbClr val="000000">
                      <a:alpha val="43137"/>
                    </a:srgbClr>
                  </a:outerShdw>
                </a:effectLst>
                <a:latin typeface="Ravie" panose="04040805050809020602" pitchFamily="82" charset="0"/>
              </a:rPr>
              <a:t>Archaeal Cells and Eukaryotic Cells have their DNA packaged by</a:t>
            </a:r>
          </a:p>
          <a:p>
            <a:pPr algn="ctr">
              <a:spcAft>
                <a:spcPts val="600"/>
              </a:spcAft>
            </a:pPr>
            <a:r>
              <a:rPr lang="en-US" sz="3200" b="1" kern="1200" dirty="0">
                <a:solidFill>
                  <a:schemeClr val="bg2">
                    <a:lumMod val="10000"/>
                  </a:schemeClr>
                </a:solidFill>
                <a:effectLst>
                  <a:outerShdw blurRad="38100" dist="38100" dir="2700000" algn="tl">
                    <a:srgbClr val="000000">
                      <a:alpha val="43137"/>
                    </a:srgbClr>
                  </a:outerShdw>
                </a:effectLst>
                <a:latin typeface="Ravie" panose="04040805050809020602" pitchFamily="82" charset="0"/>
              </a:rPr>
              <a:t> </a:t>
            </a:r>
          </a:p>
          <a:p>
            <a:pPr algn="ctr">
              <a:spcAft>
                <a:spcPts val="600"/>
              </a:spcAft>
            </a:pPr>
            <a:r>
              <a:rPr lang="en-US" sz="3200" b="1" kern="1200" dirty="0">
                <a:solidFill>
                  <a:srgbClr val="C00000"/>
                </a:solidFill>
                <a:effectLst>
                  <a:outerShdw blurRad="38100" dist="38100" dir="2700000" algn="tl">
                    <a:srgbClr val="000000">
                      <a:alpha val="43137"/>
                    </a:srgbClr>
                  </a:outerShdw>
                </a:effectLst>
                <a:latin typeface="Ravie" panose="04040805050809020602" pitchFamily="82" charset="0"/>
              </a:rPr>
              <a:t>HISTO</a:t>
            </a:r>
            <a:r>
              <a:rPr lang="en-US" sz="3200" b="1" dirty="0">
                <a:solidFill>
                  <a:srgbClr val="C00000"/>
                </a:solidFill>
                <a:effectLst>
                  <a:outerShdw blurRad="38100" dist="38100" dir="2700000" algn="tl">
                    <a:srgbClr val="000000">
                      <a:alpha val="43137"/>
                    </a:srgbClr>
                  </a:outerShdw>
                </a:effectLst>
                <a:latin typeface="Ravie" panose="04040805050809020602" pitchFamily="82" charset="0"/>
              </a:rPr>
              <a:t>NE PROTEINS</a:t>
            </a:r>
            <a:r>
              <a:rPr lang="en-US" sz="3200" b="1" kern="1200" dirty="0">
                <a:solidFill>
                  <a:srgbClr val="C00000"/>
                </a:solidFill>
                <a:effectLst>
                  <a:outerShdw blurRad="38100" dist="38100" dir="2700000" algn="tl">
                    <a:srgbClr val="000000">
                      <a:alpha val="43137"/>
                    </a:srgbClr>
                  </a:outerShdw>
                </a:effectLst>
                <a:latin typeface="Ravie" panose="04040805050809020602" pitchFamily="82" charset="0"/>
              </a:rPr>
              <a:t> </a:t>
            </a:r>
          </a:p>
          <a:p>
            <a:pPr algn="ctr">
              <a:spcAft>
                <a:spcPts val="600"/>
              </a:spcAft>
            </a:pPr>
            <a:endParaRPr lang="en-US" sz="3200" b="1" kern="1200" dirty="0">
              <a:solidFill>
                <a:schemeClr val="bg2">
                  <a:lumMod val="10000"/>
                </a:schemeClr>
              </a:solidFill>
              <a:effectLst>
                <a:outerShdw blurRad="38100" dist="38100" dir="2700000" algn="tl">
                  <a:srgbClr val="000000">
                    <a:alpha val="43137"/>
                  </a:srgbClr>
                </a:outerShdw>
              </a:effectLst>
              <a:latin typeface="Ravie" panose="04040805050809020602" pitchFamily="82" charset="0"/>
            </a:endParaRP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map&#10;&#10;Description generated with high confidence">
            <a:extLst>
              <a:ext uri="{FF2B5EF4-FFF2-40B4-BE49-F238E27FC236}">
                <a16:creationId xmlns:a16="http://schemas.microsoft.com/office/drawing/2014/main" id="{57705437-3F67-47F2-8F6D-C34CEC56ED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6544" y="34133"/>
            <a:ext cx="6875432" cy="6823867"/>
          </a:xfrm>
          <a:prstGeom prst="rect">
            <a:avLst/>
          </a:prstGeom>
        </p:spPr>
      </p:pic>
    </p:spTree>
    <p:extLst>
      <p:ext uri="{BB962C8B-B14F-4D97-AF65-F5344CB8AC3E}">
        <p14:creationId xmlns:p14="http://schemas.microsoft.com/office/powerpoint/2010/main" val="888790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D91806F-0AA3-4214-AAD7-B55A59EC5AA3}"/>
              </a:ext>
            </a:extLst>
          </p:cNvPr>
          <p:cNvSpPr txBox="1">
            <a:spLocks/>
          </p:cNvSpPr>
          <p:nvPr/>
        </p:nvSpPr>
        <p:spPr>
          <a:xfrm>
            <a:off x="655721" y="700644"/>
            <a:ext cx="3657600" cy="4998996"/>
          </a:xfrm>
          <a:prstGeom prst="rect">
            <a:avLst/>
          </a:prstGeom>
          <a:scene3d>
            <a:camera prst="orthographicFront"/>
            <a:lightRig rig="threePt" dir="t"/>
          </a:scene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spcAft>
                <a:spcPts val="600"/>
              </a:spcAft>
            </a:pPr>
            <a:r>
              <a:rPr lang="en-US" sz="3200" b="1" kern="1200" dirty="0">
                <a:solidFill>
                  <a:srgbClr val="C00000"/>
                </a:solidFill>
                <a:effectLst>
                  <a:outerShdw blurRad="38100" dist="38100" dir="2700000" algn="tl">
                    <a:srgbClr val="000000">
                      <a:alpha val="43137"/>
                    </a:srgbClr>
                  </a:outerShdw>
                </a:effectLst>
                <a:latin typeface="Ravie" panose="04040805050809020602" pitchFamily="82" charset="0"/>
              </a:rPr>
              <a:t>Bacterial Cells </a:t>
            </a:r>
          </a:p>
          <a:p>
            <a:pPr algn="ctr">
              <a:spcAft>
                <a:spcPts val="600"/>
              </a:spcAft>
            </a:pPr>
            <a:r>
              <a:rPr lang="en-US" sz="3200" b="1" kern="1200" dirty="0">
                <a:effectLst>
                  <a:outerShdw blurRad="38100" dist="38100" dir="2700000" algn="tl">
                    <a:srgbClr val="000000">
                      <a:alpha val="43137"/>
                    </a:srgbClr>
                  </a:outerShdw>
                </a:effectLst>
                <a:latin typeface="Ravie" panose="04040805050809020602" pitchFamily="82" charset="0"/>
              </a:rPr>
              <a:t>DO NOT</a:t>
            </a:r>
          </a:p>
          <a:p>
            <a:pPr algn="ctr">
              <a:spcAft>
                <a:spcPts val="600"/>
              </a:spcAft>
            </a:pPr>
            <a:r>
              <a:rPr lang="en-US" sz="3200" b="1" kern="1200" dirty="0">
                <a:solidFill>
                  <a:srgbClr val="C00000"/>
                </a:solidFill>
                <a:effectLst>
                  <a:outerShdw blurRad="38100" dist="38100" dir="2700000" algn="tl">
                    <a:srgbClr val="000000">
                      <a:alpha val="43137"/>
                    </a:srgbClr>
                  </a:outerShdw>
                </a:effectLst>
                <a:latin typeface="Ravie" panose="04040805050809020602" pitchFamily="82" charset="0"/>
              </a:rPr>
              <a:t> Have</a:t>
            </a:r>
          </a:p>
          <a:p>
            <a:pPr algn="ctr">
              <a:spcAft>
                <a:spcPts val="600"/>
              </a:spcAft>
            </a:pPr>
            <a:r>
              <a:rPr lang="en-US" sz="3200" b="1" kern="1200" dirty="0">
                <a:solidFill>
                  <a:schemeClr val="bg2">
                    <a:lumMod val="10000"/>
                  </a:schemeClr>
                </a:solidFill>
                <a:effectLst>
                  <a:outerShdw blurRad="38100" dist="38100" dir="2700000" algn="tl">
                    <a:srgbClr val="000000">
                      <a:alpha val="43137"/>
                    </a:srgbClr>
                  </a:outerShdw>
                </a:effectLst>
                <a:latin typeface="Ravie" panose="04040805050809020602" pitchFamily="82" charset="0"/>
              </a:rPr>
              <a:t> </a:t>
            </a:r>
          </a:p>
          <a:p>
            <a:pPr algn="ctr">
              <a:spcAft>
                <a:spcPts val="600"/>
              </a:spcAft>
            </a:pPr>
            <a:r>
              <a:rPr lang="en-US" sz="3200" b="1" kern="1200" dirty="0">
                <a:solidFill>
                  <a:srgbClr val="C00000"/>
                </a:solidFill>
                <a:effectLst>
                  <a:outerShdw blurRad="38100" dist="38100" dir="2700000" algn="tl">
                    <a:srgbClr val="000000">
                      <a:alpha val="43137"/>
                    </a:srgbClr>
                  </a:outerShdw>
                </a:effectLst>
                <a:latin typeface="Ravie" panose="04040805050809020602" pitchFamily="82" charset="0"/>
              </a:rPr>
              <a:t>HISTO</a:t>
            </a:r>
            <a:r>
              <a:rPr lang="en-US" sz="3200" b="1" dirty="0">
                <a:solidFill>
                  <a:srgbClr val="C00000"/>
                </a:solidFill>
                <a:effectLst>
                  <a:outerShdw blurRad="38100" dist="38100" dir="2700000" algn="tl">
                    <a:srgbClr val="000000">
                      <a:alpha val="43137"/>
                    </a:srgbClr>
                  </a:outerShdw>
                </a:effectLst>
                <a:latin typeface="Ravie" panose="04040805050809020602" pitchFamily="82" charset="0"/>
              </a:rPr>
              <a:t>NE PROTEINS</a:t>
            </a:r>
            <a:r>
              <a:rPr lang="en-US" sz="3200" b="1" kern="1200" dirty="0">
                <a:solidFill>
                  <a:srgbClr val="C00000"/>
                </a:solidFill>
                <a:effectLst>
                  <a:outerShdw blurRad="38100" dist="38100" dir="2700000" algn="tl">
                    <a:srgbClr val="000000">
                      <a:alpha val="43137"/>
                    </a:srgbClr>
                  </a:outerShdw>
                </a:effectLst>
                <a:latin typeface="Ravie" panose="04040805050809020602" pitchFamily="82" charset="0"/>
              </a:rPr>
              <a:t> </a:t>
            </a:r>
          </a:p>
          <a:p>
            <a:pPr algn="ctr">
              <a:spcAft>
                <a:spcPts val="600"/>
              </a:spcAft>
            </a:pPr>
            <a:endParaRPr lang="en-US" sz="3200" b="1" kern="1200" dirty="0">
              <a:solidFill>
                <a:schemeClr val="bg2">
                  <a:lumMod val="10000"/>
                </a:schemeClr>
              </a:solidFill>
              <a:effectLst>
                <a:outerShdw blurRad="38100" dist="38100" dir="2700000" algn="tl">
                  <a:srgbClr val="000000">
                    <a:alpha val="43137"/>
                  </a:srgbClr>
                </a:outerShdw>
              </a:effectLst>
              <a:latin typeface="Ravie" panose="04040805050809020602" pitchFamily="82" charset="0"/>
            </a:endParaRP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map&#10;&#10;Description generated with high confidence">
            <a:extLst>
              <a:ext uri="{FF2B5EF4-FFF2-40B4-BE49-F238E27FC236}">
                <a16:creationId xmlns:a16="http://schemas.microsoft.com/office/drawing/2014/main" id="{57705437-3F67-47F2-8F6D-C34CEC56ED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6544" y="34133"/>
            <a:ext cx="6875432" cy="6823867"/>
          </a:xfrm>
          <a:prstGeom prst="rect">
            <a:avLst/>
          </a:prstGeom>
        </p:spPr>
      </p:pic>
    </p:spTree>
    <p:extLst>
      <p:ext uri="{BB962C8B-B14F-4D97-AF65-F5344CB8AC3E}">
        <p14:creationId xmlns:p14="http://schemas.microsoft.com/office/powerpoint/2010/main" val="153078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room&#10;&#10;Description generated with very high confidence">
            <a:extLst>
              <a:ext uri="{FF2B5EF4-FFF2-40B4-BE49-F238E27FC236}">
                <a16:creationId xmlns:a16="http://schemas.microsoft.com/office/drawing/2014/main" id="{43398CA3-CAC5-4C00-A25B-A6D5C009A961}"/>
              </a:ext>
            </a:extLst>
          </p:cNvPr>
          <p:cNvPicPr>
            <a:picLocks noChangeAspect="1"/>
          </p:cNvPicPr>
          <p:nvPr/>
        </p:nvPicPr>
        <p:blipFill rotWithShape="1">
          <a:blip r:embed="rId2">
            <a:extLst>
              <a:ext uri="{28A0092B-C50C-407E-A947-70E740481C1C}">
                <a14:useLocalDpi xmlns:a14="http://schemas.microsoft.com/office/drawing/2010/main" val="0"/>
              </a:ext>
            </a:extLst>
          </a:blip>
          <a:srcRect t="8889" b="9260"/>
          <a:stretch/>
        </p:blipFill>
        <p:spPr>
          <a:xfrm>
            <a:off x="-1666452" y="0"/>
            <a:ext cx="14799291" cy="8075597"/>
          </a:xfrm>
          <a:prstGeom prst="rect">
            <a:avLst/>
          </a:prstGeom>
        </p:spPr>
      </p:pic>
      <p:sp>
        <p:nvSpPr>
          <p:cNvPr id="2" name="Title 1">
            <a:extLst>
              <a:ext uri="{FF2B5EF4-FFF2-40B4-BE49-F238E27FC236}">
                <a16:creationId xmlns:a16="http://schemas.microsoft.com/office/drawing/2014/main" id="{B12A80E1-D1B4-4CD5-990B-539DE49F3083}"/>
              </a:ext>
            </a:extLst>
          </p:cNvPr>
          <p:cNvSpPr>
            <a:spLocks noGrp="1"/>
          </p:cNvSpPr>
          <p:nvPr>
            <p:ph type="title"/>
          </p:nvPr>
        </p:nvSpPr>
        <p:spPr>
          <a:xfrm rot="20385276">
            <a:off x="1225812" y="663070"/>
            <a:ext cx="4241684" cy="2292927"/>
          </a:xfrm>
        </p:spPr>
        <p:txBody>
          <a:bodyPr vert="horz" lIns="91440" tIns="45720" rIns="91440" bIns="45720" rtlCol="0" anchor="b">
            <a:noAutofit/>
          </a:bodyPr>
          <a:lstStyle/>
          <a:p>
            <a:pPr algn="ctr"/>
            <a:r>
              <a:rPr lang="en-US" sz="3600" dirty="0">
                <a:latin typeface="Ravie" panose="04040805050809020602" pitchFamily="82" charset="0"/>
              </a:rPr>
              <a:t>Bacterial </a:t>
            </a:r>
            <a:r>
              <a:rPr lang="en-US" dirty="0">
                <a:latin typeface="Ravie" panose="04040805050809020602" pitchFamily="82" charset="0"/>
              </a:rPr>
              <a:t>DNA does not have</a:t>
            </a:r>
            <a:br>
              <a:rPr lang="en-US" dirty="0">
                <a:latin typeface="Ravie" panose="04040805050809020602" pitchFamily="82" charset="0"/>
              </a:rPr>
            </a:br>
            <a:r>
              <a:rPr lang="en-US" dirty="0">
                <a:latin typeface="Ravie" panose="04040805050809020602" pitchFamily="82" charset="0"/>
              </a:rPr>
              <a:t> </a:t>
            </a:r>
            <a:r>
              <a:rPr lang="en-US" b="1" u="sng" dirty="0">
                <a:solidFill>
                  <a:srgbClr val="FF0066"/>
                </a:solidFill>
                <a:latin typeface="Ravie" panose="04040805050809020602" pitchFamily="82" charset="0"/>
              </a:rPr>
              <a:t>Introns</a:t>
            </a:r>
          </a:p>
        </p:txBody>
      </p:sp>
    </p:spTree>
    <p:extLst>
      <p:ext uri="{BB962C8B-B14F-4D97-AF65-F5344CB8AC3E}">
        <p14:creationId xmlns:p14="http://schemas.microsoft.com/office/powerpoint/2010/main" val="1745975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2" name="Freeform: Shape 11">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5" name="Picture 4" descr="A close up of a logo&#10;&#10;Description generated with high confidence">
            <a:extLst>
              <a:ext uri="{FF2B5EF4-FFF2-40B4-BE49-F238E27FC236}">
                <a16:creationId xmlns:a16="http://schemas.microsoft.com/office/drawing/2014/main" id="{C6EE7B87-4559-4C70-8726-F3E509897E2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4710" y="723519"/>
            <a:ext cx="5410961" cy="5410961"/>
          </a:xfrm>
          <a:prstGeom prst="rect">
            <a:avLst/>
          </a:prstGeom>
        </p:spPr>
      </p:pic>
      <p:sp>
        <p:nvSpPr>
          <p:cNvPr id="2" name="Title 1">
            <a:extLst>
              <a:ext uri="{FF2B5EF4-FFF2-40B4-BE49-F238E27FC236}">
                <a16:creationId xmlns:a16="http://schemas.microsoft.com/office/drawing/2014/main" id="{49A374C4-9234-43CD-A330-B3A9032B0EA4}"/>
              </a:ext>
            </a:extLst>
          </p:cNvPr>
          <p:cNvSpPr>
            <a:spLocks noGrp="1"/>
          </p:cNvSpPr>
          <p:nvPr>
            <p:ph type="title"/>
          </p:nvPr>
        </p:nvSpPr>
        <p:spPr>
          <a:xfrm>
            <a:off x="6392598" y="640263"/>
            <a:ext cx="5221266" cy="1344975"/>
          </a:xfrm>
        </p:spPr>
        <p:txBody>
          <a:bodyPr>
            <a:normAutofit/>
          </a:bodyPr>
          <a:lstStyle/>
          <a:p>
            <a:r>
              <a:rPr lang="en-US" sz="4000" dirty="0">
                <a:solidFill>
                  <a:schemeClr val="bg1"/>
                </a:solidFill>
              </a:rPr>
              <a:t>INTRONS</a:t>
            </a:r>
          </a:p>
        </p:txBody>
      </p:sp>
      <p:sp>
        <p:nvSpPr>
          <p:cNvPr id="3" name="Content Placeholder 2">
            <a:extLst>
              <a:ext uri="{FF2B5EF4-FFF2-40B4-BE49-F238E27FC236}">
                <a16:creationId xmlns:a16="http://schemas.microsoft.com/office/drawing/2014/main" id="{EEE7605F-D0EF-43E7-8A47-77251A5D4462}"/>
              </a:ext>
            </a:extLst>
          </p:cNvPr>
          <p:cNvSpPr>
            <a:spLocks noGrp="1"/>
          </p:cNvSpPr>
          <p:nvPr>
            <p:ph idx="1"/>
          </p:nvPr>
        </p:nvSpPr>
        <p:spPr>
          <a:xfrm>
            <a:off x="6391903" y="2121763"/>
            <a:ext cx="5235490" cy="3773010"/>
          </a:xfrm>
        </p:spPr>
        <p:txBody>
          <a:bodyPr>
            <a:normAutofit/>
          </a:bodyPr>
          <a:lstStyle/>
          <a:p>
            <a:r>
              <a:rPr lang="en-US" sz="3600" dirty="0">
                <a:solidFill>
                  <a:schemeClr val="bg1"/>
                </a:solidFill>
              </a:rPr>
              <a:t>Introns are regions of DNA or RNA that </a:t>
            </a:r>
            <a:r>
              <a:rPr lang="en-US" sz="3600" b="1" dirty="0">
                <a:solidFill>
                  <a:schemeClr val="bg1"/>
                </a:solidFill>
              </a:rPr>
              <a:t>do not </a:t>
            </a:r>
            <a:r>
              <a:rPr lang="en-US" sz="3600" b="1" i="1" dirty="0">
                <a:solidFill>
                  <a:schemeClr val="bg1"/>
                </a:solidFill>
              </a:rPr>
              <a:t>code</a:t>
            </a:r>
            <a:r>
              <a:rPr lang="en-US" sz="3600" b="1" dirty="0">
                <a:solidFill>
                  <a:schemeClr val="bg1"/>
                </a:solidFill>
              </a:rPr>
              <a:t> for protein.</a:t>
            </a:r>
            <a:r>
              <a:rPr lang="en-US" sz="3600" dirty="0">
                <a:solidFill>
                  <a:schemeClr val="bg1"/>
                </a:solidFill>
              </a:rPr>
              <a:t> </a:t>
            </a:r>
          </a:p>
          <a:p>
            <a:r>
              <a:rPr lang="en-US" sz="3600" dirty="0">
                <a:solidFill>
                  <a:schemeClr val="bg1"/>
                </a:solidFill>
              </a:rPr>
              <a:t>Archaeal cells and eukaryotic cells have introns!</a:t>
            </a:r>
          </a:p>
        </p:txBody>
      </p:sp>
    </p:spTree>
    <p:extLst>
      <p:ext uri="{BB962C8B-B14F-4D97-AF65-F5344CB8AC3E}">
        <p14:creationId xmlns:p14="http://schemas.microsoft.com/office/powerpoint/2010/main" val="3321374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DC67AE-798C-4032-99D4-DA80BDB29530}"/>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000" b="1" kern="1200" dirty="0">
                <a:solidFill>
                  <a:srgbClr val="FFFFFF"/>
                </a:solidFill>
                <a:latin typeface="+mj-lt"/>
                <a:ea typeface="+mj-ea"/>
                <a:cs typeface="+mj-cs"/>
              </a:rPr>
              <a:t>Different Reproduction Strategies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7BB7A9C3-003E-48B4-A644-CBA8510D14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139" y="3055961"/>
            <a:ext cx="5733611" cy="3214661"/>
          </a:xfrm>
          <a:prstGeom prst="rect">
            <a:avLst/>
          </a:prstGeom>
        </p:spPr>
      </p:pic>
      <p:sp>
        <p:nvSpPr>
          <p:cNvPr id="8" name="Title 1">
            <a:extLst>
              <a:ext uri="{FF2B5EF4-FFF2-40B4-BE49-F238E27FC236}">
                <a16:creationId xmlns:a16="http://schemas.microsoft.com/office/drawing/2014/main" id="{0694EDB9-4308-4D25-9FA4-3C38524E2D48}"/>
              </a:ext>
            </a:extLst>
          </p:cNvPr>
          <p:cNvSpPr txBox="1">
            <a:spLocks/>
          </p:cNvSpPr>
          <p:nvPr/>
        </p:nvSpPr>
        <p:spPr>
          <a:xfrm>
            <a:off x="526072" y="1491313"/>
            <a:ext cx="10808969" cy="653747"/>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2000" b="1" dirty="0">
                <a:solidFill>
                  <a:srgbClr val="FFFFFF"/>
                </a:solidFill>
                <a:latin typeface="Ravie" panose="04040805050809020602" pitchFamily="82" charset="0"/>
              </a:rPr>
              <a:t>Prokaryotic and Eukaryotic Organisms</a:t>
            </a:r>
          </a:p>
          <a:p>
            <a:pPr algn="ctr"/>
            <a:r>
              <a:rPr lang="en-US" sz="2000" b="1" dirty="0">
                <a:solidFill>
                  <a:srgbClr val="FFFFFF"/>
                </a:solidFill>
                <a:latin typeface="Ravie" panose="04040805050809020602" pitchFamily="82" charset="0"/>
              </a:rPr>
              <a:t> Have Different Reproduction Strategies</a:t>
            </a:r>
          </a:p>
        </p:txBody>
      </p:sp>
      <p:pic>
        <p:nvPicPr>
          <p:cNvPr id="7" name="Picture 6">
            <a:extLst>
              <a:ext uri="{FF2B5EF4-FFF2-40B4-BE49-F238E27FC236}">
                <a16:creationId xmlns:a16="http://schemas.microsoft.com/office/drawing/2014/main" id="{36160FD6-9ADE-4D9F-9484-88B210D7E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249" y="2871557"/>
            <a:ext cx="5733612" cy="3214661"/>
          </a:xfrm>
          <a:prstGeom prst="rect">
            <a:avLst/>
          </a:prstGeom>
        </p:spPr>
      </p:pic>
    </p:spTree>
    <p:extLst>
      <p:ext uri="{BB962C8B-B14F-4D97-AF65-F5344CB8AC3E}">
        <p14:creationId xmlns:p14="http://schemas.microsoft.com/office/powerpoint/2010/main" val="392631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DC67AE-798C-4032-99D4-DA80BDB29530}"/>
              </a:ext>
            </a:extLst>
          </p:cNvPr>
          <p:cNvSpPr>
            <a:spLocks noGrp="1"/>
          </p:cNvSpPr>
          <p:nvPr>
            <p:ph type="title"/>
          </p:nvPr>
        </p:nvSpPr>
        <p:spPr>
          <a:xfrm>
            <a:off x="538823" y="282174"/>
            <a:ext cx="11139854" cy="1905568"/>
          </a:xfrm>
        </p:spPr>
        <p:txBody>
          <a:bodyPr vert="horz" lIns="91440" tIns="45720" rIns="91440" bIns="45720" rtlCol="0" anchor="b">
            <a:noAutofit/>
          </a:bodyPr>
          <a:lstStyle/>
          <a:p>
            <a:pPr algn="ctr"/>
            <a:r>
              <a:rPr lang="en-US" sz="4000" b="1" dirty="0">
                <a:solidFill>
                  <a:srgbClr val="FFFFFF"/>
                </a:solidFill>
                <a:latin typeface="Ravie" panose="04040805050809020602" pitchFamily="82" charset="0"/>
              </a:rPr>
              <a:t>Prokaryotic and Eukaryotic</a:t>
            </a:r>
            <a:br>
              <a:rPr lang="en-US" sz="4000" b="1" dirty="0">
                <a:solidFill>
                  <a:srgbClr val="FFFFFF"/>
                </a:solidFill>
                <a:latin typeface="Ravie" panose="04040805050809020602" pitchFamily="82" charset="0"/>
              </a:rPr>
            </a:br>
            <a:br>
              <a:rPr lang="en-US" sz="4000" b="1" dirty="0">
                <a:solidFill>
                  <a:srgbClr val="FFFFFF"/>
                </a:solidFill>
                <a:latin typeface="Ravie" panose="04040805050809020602" pitchFamily="82" charset="0"/>
              </a:rPr>
            </a:br>
            <a:r>
              <a:rPr lang="en-US" sz="4000" b="1" dirty="0">
                <a:solidFill>
                  <a:srgbClr val="FFFFFF"/>
                </a:solidFill>
                <a:latin typeface="Ravie" panose="04040805050809020602" pitchFamily="82" charset="0"/>
              </a:rPr>
              <a:t> Cells can Reproduce Asexually</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7BB7A9C3-003E-48B4-A644-CBA8510D14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139" y="3055961"/>
            <a:ext cx="5733611" cy="3214661"/>
          </a:xfrm>
          <a:prstGeom prst="rect">
            <a:avLst/>
          </a:prstGeom>
        </p:spPr>
      </p:pic>
      <p:pic>
        <p:nvPicPr>
          <p:cNvPr id="7" name="Picture 6">
            <a:extLst>
              <a:ext uri="{FF2B5EF4-FFF2-40B4-BE49-F238E27FC236}">
                <a16:creationId xmlns:a16="http://schemas.microsoft.com/office/drawing/2014/main" id="{36160FD6-9ADE-4D9F-9484-88B210D7E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249" y="2871557"/>
            <a:ext cx="5733612" cy="3214661"/>
          </a:xfrm>
          <a:prstGeom prst="rect">
            <a:avLst/>
          </a:prstGeom>
        </p:spPr>
      </p:pic>
    </p:spTree>
    <p:extLst>
      <p:ext uri="{BB962C8B-B14F-4D97-AF65-F5344CB8AC3E}">
        <p14:creationId xmlns:p14="http://schemas.microsoft.com/office/powerpoint/2010/main" val="927929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7BB7A9C3-003E-48B4-A644-CBA8510D14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139" y="3055961"/>
            <a:ext cx="5733611" cy="3214661"/>
          </a:xfrm>
          <a:prstGeom prst="rect">
            <a:avLst/>
          </a:prstGeom>
        </p:spPr>
      </p:pic>
      <p:pic>
        <p:nvPicPr>
          <p:cNvPr id="7" name="Picture 6">
            <a:extLst>
              <a:ext uri="{FF2B5EF4-FFF2-40B4-BE49-F238E27FC236}">
                <a16:creationId xmlns:a16="http://schemas.microsoft.com/office/drawing/2014/main" id="{36160FD6-9ADE-4D9F-9484-88B210D7E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249" y="2871557"/>
            <a:ext cx="5733612" cy="3214661"/>
          </a:xfrm>
          <a:prstGeom prst="rect">
            <a:avLst/>
          </a:prstGeom>
        </p:spPr>
      </p:pic>
      <p:sp>
        <p:nvSpPr>
          <p:cNvPr id="9" name="Title 1">
            <a:extLst>
              <a:ext uri="{FF2B5EF4-FFF2-40B4-BE49-F238E27FC236}">
                <a16:creationId xmlns:a16="http://schemas.microsoft.com/office/drawing/2014/main" id="{AA38259A-F2B2-4680-A128-6BEA646250BA}"/>
              </a:ext>
            </a:extLst>
          </p:cNvPr>
          <p:cNvSpPr txBox="1">
            <a:spLocks/>
          </p:cNvSpPr>
          <p:nvPr/>
        </p:nvSpPr>
        <p:spPr>
          <a:xfrm>
            <a:off x="188882" y="312830"/>
            <a:ext cx="5894367" cy="190556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3200" b="1" dirty="0">
                <a:solidFill>
                  <a:schemeClr val="bg1"/>
                </a:solidFill>
                <a:latin typeface="Ravie" panose="04040805050809020602" pitchFamily="82" charset="0"/>
              </a:rPr>
              <a:t>Asexual Reproduction in Prokaryotes is Called Binary Fission </a:t>
            </a:r>
          </a:p>
        </p:txBody>
      </p:sp>
      <p:sp>
        <p:nvSpPr>
          <p:cNvPr id="11" name="Title 1">
            <a:extLst>
              <a:ext uri="{FF2B5EF4-FFF2-40B4-BE49-F238E27FC236}">
                <a16:creationId xmlns:a16="http://schemas.microsoft.com/office/drawing/2014/main" id="{28A32877-F055-45F6-B715-5290E39FE45C}"/>
              </a:ext>
            </a:extLst>
          </p:cNvPr>
          <p:cNvSpPr txBox="1">
            <a:spLocks/>
          </p:cNvSpPr>
          <p:nvPr/>
        </p:nvSpPr>
        <p:spPr>
          <a:xfrm>
            <a:off x="6108751" y="312830"/>
            <a:ext cx="5894367" cy="190556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3200" b="1" dirty="0">
                <a:solidFill>
                  <a:schemeClr val="bg1"/>
                </a:solidFill>
                <a:latin typeface="Ravie" panose="04040805050809020602" pitchFamily="82" charset="0"/>
              </a:rPr>
              <a:t>Asexual Reproduction in Eukaryotes is Called Mitosis</a:t>
            </a:r>
          </a:p>
        </p:txBody>
      </p:sp>
    </p:spTree>
    <p:extLst>
      <p:ext uri="{BB962C8B-B14F-4D97-AF65-F5344CB8AC3E}">
        <p14:creationId xmlns:p14="http://schemas.microsoft.com/office/powerpoint/2010/main" val="2739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21" presetClass="entr" presetSubtype="1" fill="hold" grpId="0" nodeType="after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7650A-AC95-45C2-A1DA-81887573B729}"/>
              </a:ext>
            </a:extLst>
          </p:cNvPr>
          <p:cNvPicPr>
            <a:picLocks noChangeAspect="1"/>
          </p:cNvPicPr>
          <p:nvPr/>
        </p:nvPicPr>
        <p:blipFill rotWithShape="1">
          <a:blip r:embed="rId2">
            <a:extLst>
              <a:ext uri="{28A0092B-C50C-407E-A947-70E740481C1C}">
                <a14:useLocalDpi xmlns:a14="http://schemas.microsoft.com/office/drawing/2010/main" val="0"/>
              </a:ext>
            </a:extLst>
          </a:blip>
          <a:srcRect t="24417" b="583"/>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5F010D-2DD0-4B2C-B9C6-F67A8B97B135}"/>
              </a:ext>
            </a:extLst>
          </p:cNvPr>
          <p:cNvSpPr>
            <a:spLocks noGrp="1"/>
          </p:cNvSpPr>
          <p:nvPr>
            <p:ph type="title"/>
          </p:nvPr>
        </p:nvSpPr>
        <p:spPr>
          <a:xfrm>
            <a:off x="709448" y="1913950"/>
            <a:ext cx="4204137" cy="1342754"/>
          </a:xfrm>
        </p:spPr>
        <p:txBody>
          <a:bodyPr>
            <a:normAutofit/>
          </a:bodyPr>
          <a:lstStyle/>
          <a:p>
            <a:pPr algn="ctr"/>
            <a:r>
              <a:rPr lang="en-US" sz="3600" b="1">
                <a:effectLst>
                  <a:outerShdw blurRad="38100" dist="38100" dir="2700000" algn="tl">
                    <a:srgbClr val="000000">
                      <a:alpha val="43137"/>
                    </a:srgbClr>
                  </a:outerShdw>
                </a:effectLst>
              </a:rPr>
              <a:t>The 2 Functions of DNA</a:t>
            </a:r>
          </a:p>
        </p:txBody>
      </p:sp>
      <p:sp>
        <p:nvSpPr>
          <p:cNvPr id="3" name="Content Placeholder 2">
            <a:extLst>
              <a:ext uri="{FF2B5EF4-FFF2-40B4-BE49-F238E27FC236}">
                <a16:creationId xmlns:a16="http://schemas.microsoft.com/office/drawing/2014/main" id="{DF251914-B70E-4177-BDAB-297D294D1160}"/>
              </a:ext>
            </a:extLst>
          </p:cNvPr>
          <p:cNvSpPr>
            <a:spLocks noGrp="1"/>
          </p:cNvSpPr>
          <p:nvPr>
            <p:ph idx="1"/>
          </p:nvPr>
        </p:nvSpPr>
        <p:spPr>
          <a:xfrm>
            <a:off x="16016" y="3566023"/>
            <a:ext cx="5591000" cy="3110558"/>
          </a:xfrm>
        </p:spPr>
        <p:txBody>
          <a:bodyPr anchor="ctr">
            <a:normAutofit/>
          </a:bodyPr>
          <a:lstStyle/>
          <a:p>
            <a:pPr marL="514350" indent="-514350">
              <a:buFont typeface="+mj-lt"/>
              <a:buAutoNum type="arabicPeriod"/>
            </a:pPr>
            <a:r>
              <a:rPr lang="en-US" b="1" dirty="0"/>
              <a:t>Heterocatalytic Function </a:t>
            </a:r>
          </a:p>
          <a:p>
            <a:pPr lvl="1"/>
            <a:r>
              <a:rPr lang="en-US" b="1" dirty="0"/>
              <a:t>It Directs the Synthesis of RNA and Proteins</a:t>
            </a:r>
          </a:p>
          <a:p>
            <a:pPr lvl="1"/>
            <a:r>
              <a:rPr lang="en-US" b="1" dirty="0"/>
              <a:t>Gene Expressed as Protein</a:t>
            </a:r>
          </a:p>
          <a:p>
            <a:pPr lvl="1"/>
            <a:r>
              <a:rPr lang="en-US" b="1" dirty="0"/>
              <a:t>Needed to Carry Out the Functions of the cell. </a:t>
            </a:r>
          </a:p>
          <a:p>
            <a:endParaRPr lang="en-US" b="1" dirty="0"/>
          </a:p>
        </p:txBody>
      </p:sp>
      <p:sp>
        <p:nvSpPr>
          <p:cNvPr id="7" name="Rectangle: Rounded Corners 6">
            <a:extLst>
              <a:ext uri="{FF2B5EF4-FFF2-40B4-BE49-F238E27FC236}">
                <a16:creationId xmlns:a16="http://schemas.microsoft.com/office/drawing/2014/main" id="{EAB4B9B1-DFA6-49C2-9AF8-0B9A715E6975}"/>
              </a:ext>
            </a:extLst>
          </p:cNvPr>
          <p:cNvSpPr/>
          <p:nvPr/>
        </p:nvSpPr>
        <p:spPr>
          <a:xfrm>
            <a:off x="4913585" y="391886"/>
            <a:ext cx="6436426" cy="1715819"/>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All Living Organisms EXPRESS their Genes using transcription and translation. </a:t>
            </a:r>
          </a:p>
        </p:txBody>
      </p:sp>
      <p:sp>
        <p:nvSpPr>
          <p:cNvPr id="8" name="Rectangle: Rounded Corners 7">
            <a:extLst>
              <a:ext uri="{FF2B5EF4-FFF2-40B4-BE49-F238E27FC236}">
                <a16:creationId xmlns:a16="http://schemas.microsoft.com/office/drawing/2014/main" id="{BA1CF873-D474-48D0-BBB5-F623814F3518}"/>
              </a:ext>
            </a:extLst>
          </p:cNvPr>
          <p:cNvSpPr/>
          <p:nvPr/>
        </p:nvSpPr>
        <p:spPr>
          <a:xfrm>
            <a:off x="4913585" y="2247960"/>
            <a:ext cx="6436426" cy="1715819"/>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All Living Organisms make mRNA from DNA in </a:t>
            </a:r>
            <a:r>
              <a:rPr kumimoji="0" lang="en-US" sz="2800" b="0" i="0" u="none" strike="noStrike" kern="1200" cap="none" spc="0" normalizeH="0" baseline="0" noProof="0" dirty="0" err="1">
                <a:ln>
                  <a:noFill/>
                </a:ln>
                <a:solidFill>
                  <a:prstClr val="white"/>
                </a:solidFill>
                <a:effectLst/>
                <a:uLnTx/>
                <a:uFillTx/>
                <a:latin typeface="Ravie" panose="04040805050809020602" pitchFamily="82" charset="0"/>
                <a:ea typeface="+mn-ea"/>
                <a:cs typeface="+mn-cs"/>
              </a:rPr>
              <a:t>Transciption</a:t>
            </a:r>
            <a:endPar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endParaRPr>
          </a:p>
        </p:txBody>
      </p:sp>
      <p:sp>
        <p:nvSpPr>
          <p:cNvPr id="9" name="Rectangle: Rounded Corners 8">
            <a:extLst>
              <a:ext uri="{FF2B5EF4-FFF2-40B4-BE49-F238E27FC236}">
                <a16:creationId xmlns:a16="http://schemas.microsoft.com/office/drawing/2014/main" id="{DEDE872D-722E-4A4E-8450-667ECA4BED70}"/>
              </a:ext>
            </a:extLst>
          </p:cNvPr>
          <p:cNvSpPr/>
          <p:nvPr/>
        </p:nvSpPr>
        <p:spPr>
          <a:xfrm>
            <a:off x="4913585" y="4162928"/>
            <a:ext cx="6436426" cy="216662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mRNA is then Used to Make Proteins in all Living organisms. </a:t>
            </a:r>
          </a:p>
        </p:txBody>
      </p:sp>
    </p:spTree>
    <p:extLst>
      <p:ext uri="{BB962C8B-B14F-4D97-AF65-F5344CB8AC3E}">
        <p14:creationId xmlns:p14="http://schemas.microsoft.com/office/powerpoint/2010/main" val="1057588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31" presetClass="entr" presetSubtype="0" fill="hold" grpId="0" nodeType="afterEffect">
                                  <p:stCondLst>
                                    <p:cond delay="125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par>
                          <p:cTn id="35" fill="hold">
                            <p:stCondLst>
                              <p:cond delay="6250"/>
                            </p:stCondLst>
                            <p:childTnLst>
                              <p:par>
                                <p:cTn id="36" presetID="31" presetClass="entr" presetSubtype="0" fill="hold" grpId="0" nodeType="afterEffect">
                                  <p:stCondLst>
                                    <p:cond delay="125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par>
                          <p:cTn id="42" fill="hold">
                            <p:stCondLst>
                              <p:cond delay="8500"/>
                            </p:stCondLst>
                            <p:childTnLst>
                              <p:par>
                                <p:cTn id="43" presetID="31" presetClass="entr" presetSubtype="0" fill="hold" grpId="0" nodeType="afterEffect">
                                  <p:stCondLst>
                                    <p:cond delay="125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90"/>
                                          </p:val>
                                        </p:tav>
                                        <p:tav tm="100000">
                                          <p:val>
                                            <p:fltVal val="0"/>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E38737-52A7-472D-B307-306084E286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4278" y="2916072"/>
            <a:ext cx="6379522" cy="3576803"/>
          </a:xfrm>
        </p:spPr>
      </p:pic>
      <p:sp>
        <p:nvSpPr>
          <p:cNvPr id="2" name="Title 1">
            <a:extLst>
              <a:ext uri="{FF2B5EF4-FFF2-40B4-BE49-F238E27FC236}">
                <a16:creationId xmlns:a16="http://schemas.microsoft.com/office/drawing/2014/main" id="{3FF3CC4C-829B-4214-9866-8239A44DA758}"/>
              </a:ext>
            </a:extLst>
          </p:cNvPr>
          <p:cNvSpPr>
            <a:spLocks noGrp="1"/>
          </p:cNvSpPr>
          <p:nvPr>
            <p:ph type="title"/>
          </p:nvPr>
        </p:nvSpPr>
        <p:spPr/>
        <p:txBody>
          <a:bodyPr>
            <a:normAutofit/>
          </a:bodyPr>
          <a:lstStyle/>
          <a:p>
            <a:pPr algn="ctr"/>
            <a:r>
              <a:rPr lang="en-US" dirty="0"/>
              <a:t>DNA Replication in Required for cellular division (Binary </a:t>
            </a:r>
            <a:r>
              <a:rPr lang="en-US" sz="4000" dirty="0"/>
              <a:t>Fission</a:t>
            </a:r>
            <a:r>
              <a:rPr lang="en-US" dirty="0"/>
              <a:t>)</a:t>
            </a:r>
          </a:p>
        </p:txBody>
      </p:sp>
      <p:sp>
        <p:nvSpPr>
          <p:cNvPr id="6" name="Rectangle 5">
            <a:extLst>
              <a:ext uri="{FF2B5EF4-FFF2-40B4-BE49-F238E27FC236}">
                <a16:creationId xmlns:a16="http://schemas.microsoft.com/office/drawing/2014/main" id="{09DD5510-3758-4BAF-A40E-B9A010202E01}"/>
              </a:ext>
            </a:extLst>
          </p:cNvPr>
          <p:cNvSpPr/>
          <p:nvPr/>
        </p:nvSpPr>
        <p:spPr>
          <a:xfrm>
            <a:off x="838200" y="1696874"/>
            <a:ext cx="6972314" cy="3108543"/>
          </a:xfrm>
          <a:prstGeom prst="rect">
            <a:avLst/>
          </a:prstGeom>
          <a:noFill/>
        </p:spPr>
        <p:txBody>
          <a:bodyPr wrap="square" lIns="91440" tIns="45720" rIns="91440" bIns="45720">
            <a:spAutoFit/>
          </a:bodyPr>
          <a:lstStyle/>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a:ea typeface="+mn-ea"/>
                <a:cs typeface="+mn-cs"/>
              </a:rPr>
              <a:t>Prokaryotes are Asexual</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a:ea typeface="+mn-ea"/>
                <a:cs typeface="+mn-cs"/>
              </a:rPr>
              <a:t>They have only 1 set of genes so they are Haploid</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a:ea typeface="+mn-ea"/>
                <a:cs typeface="+mn-cs"/>
              </a:rPr>
              <a:t>2 daughter cells are generated as the genetic clone of 1 parent or 1 progenitor cell</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a:ea typeface="+mn-ea"/>
              <a:cs typeface="+mn-cs"/>
            </a:endParaRPr>
          </a:p>
        </p:txBody>
      </p:sp>
    </p:spTree>
    <p:extLst>
      <p:ext uri="{BB962C8B-B14F-4D97-AF65-F5344CB8AC3E}">
        <p14:creationId xmlns:p14="http://schemas.microsoft.com/office/powerpoint/2010/main" val="3100837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1D0286-839A-414C-8A3C-395E92E4A801}"/>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BINARY FISSION</a:t>
            </a:r>
          </a:p>
        </p:txBody>
      </p:sp>
      <p:sp>
        <p:nvSpPr>
          <p:cNvPr id="3" name="Content Placeholder 2">
            <a:extLst>
              <a:ext uri="{FF2B5EF4-FFF2-40B4-BE49-F238E27FC236}">
                <a16:creationId xmlns:a16="http://schemas.microsoft.com/office/drawing/2014/main" id="{18E8C558-6A97-4592-B9D5-F9FB997EBDAC}"/>
              </a:ext>
            </a:extLst>
          </p:cNvPr>
          <p:cNvSpPr>
            <a:spLocks noGrp="1"/>
          </p:cNvSpPr>
          <p:nvPr>
            <p:ph idx="1"/>
          </p:nvPr>
        </p:nvSpPr>
        <p:spPr>
          <a:xfrm>
            <a:off x="643468" y="2638044"/>
            <a:ext cx="3363974" cy="3415622"/>
          </a:xfrm>
        </p:spPr>
        <p:txBody>
          <a:bodyPr>
            <a:normAutofit/>
          </a:bodyPr>
          <a:lstStyle/>
          <a:p>
            <a:r>
              <a:rPr lang="en-US" sz="1700">
                <a:solidFill>
                  <a:schemeClr val="bg1"/>
                </a:solidFill>
              </a:rPr>
              <a:t>The process of binary fission is less complex than mitosis. </a:t>
            </a:r>
          </a:p>
          <a:p>
            <a:pPr marL="514350" indent="-514350">
              <a:buFont typeface="+mj-lt"/>
              <a:buAutoNum type="arabicPeriod"/>
            </a:pPr>
            <a:r>
              <a:rPr lang="en-US" sz="1700">
                <a:solidFill>
                  <a:schemeClr val="bg1"/>
                </a:solidFill>
              </a:rPr>
              <a:t>First, the prokaryotic DNA replicates. </a:t>
            </a:r>
          </a:p>
          <a:p>
            <a:pPr marL="514350" indent="-514350">
              <a:buFont typeface="+mj-lt"/>
              <a:buAutoNum type="arabicPeriod"/>
            </a:pPr>
            <a:r>
              <a:rPr lang="en-US" sz="1700">
                <a:solidFill>
                  <a:schemeClr val="bg1"/>
                </a:solidFill>
              </a:rPr>
              <a:t>The duplicated strand then moves to another location within the cell, stretching it out. </a:t>
            </a:r>
          </a:p>
          <a:p>
            <a:pPr marL="514350" indent="-514350">
              <a:buFont typeface="+mj-lt"/>
              <a:buAutoNum type="arabicPeriod"/>
            </a:pPr>
            <a:r>
              <a:rPr lang="en-US" sz="1700">
                <a:solidFill>
                  <a:schemeClr val="bg1"/>
                </a:solidFill>
              </a:rPr>
              <a:t>The plasma membrane then begins to pinch inward until the cell is completely split into two identical cells.</a:t>
            </a:r>
          </a:p>
        </p:txBody>
      </p:sp>
      <p:pic>
        <p:nvPicPr>
          <p:cNvPr id="10" name="Content Placeholder 4">
            <a:extLst>
              <a:ext uri="{FF2B5EF4-FFF2-40B4-BE49-F238E27FC236}">
                <a16:creationId xmlns:a16="http://schemas.microsoft.com/office/drawing/2014/main" id="{392C6D0D-8086-4D91-BF61-9E68673F1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682" y="985652"/>
            <a:ext cx="7080568" cy="3699596"/>
          </a:xfrm>
          <a:prstGeom prst="rect">
            <a:avLst/>
          </a:prstGeom>
          <a:effectLst>
            <a:outerShdw blurRad="152400" dist="317500" dir="5400000" sx="90000" sy="-19000" rotWithShape="0">
              <a:prstClr val="black">
                <a:alpha val="15000"/>
              </a:prstClr>
            </a:outerShdw>
          </a:effectLst>
        </p:spPr>
      </p:pic>
      <p:sp>
        <p:nvSpPr>
          <p:cNvPr id="6" name="Rectangle: Rounded Corners 5">
            <a:extLst>
              <a:ext uri="{FF2B5EF4-FFF2-40B4-BE49-F238E27FC236}">
                <a16:creationId xmlns:a16="http://schemas.microsoft.com/office/drawing/2014/main" id="{50BD5FC5-424B-4A82-AFA0-4C6AE081E854}"/>
              </a:ext>
            </a:extLst>
          </p:cNvPr>
          <p:cNvSpPr/>
          <p:nvPr/>
        </p:nvSpPr>
        <p:spPr>
          <a:xfrm>
            <a:off x="4864861" y="4228048"/>
            <a:ext cx="1531917" cy="914400"/>
          </a:xfrm>
          <a:prstGeom prst="roundRect">
            <a:avLst/>
          </a:prstGeom>
          <a:ln>
            <a:noFill/>
          </a:ln>
          <a:effectLst>
            <a:outerShdw blurRad="152400" dist="317500" dir="5400000" sx="90000" sy="-19000" rotWithShape="0">
              <a:prstClr val="black">
                <a:alpha val="15000"/>
              </a:prstClr>
            </a:outerShdw>
          </a:effectLst>
          <a:scene3d>
            <a:camera prst="perspectiveRelaxedModerately"/>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Aharoni" panose="02010803020104030203" pitchFamily="2" charset="-79"/>
                <a:cs typeface="Aharoni" panose="02010803020104030203" pitchFamily="2" charset="-79"/>
              </a:rPr>
              <a:t>DNA Replication</a:t>
            </a:r>
          </a:p>
        </p:txBody>
      </p:sp>
      <p:sp>
        <p:nvSpPr>
          <p:cNvPr id="14" name="Rectangle: Rounded Corners 13">
            <a:extLst>
              <a:ext uri="{FF2B5EF4-FFF2-40B4-BE49-F238E27FC236}">
                <a16:creationId xmlns:a16="http://schemas.microsoft.com/office/drawing/2014/main" id="{5A7B4BCF-46A6-45EE-9A80-A8CE582D8890}"/>
              </a:ext>
            </a:extLst>
          </p:cNvPr>
          <p:cNvSpPr/>
          <p:nvPr/>
        </p:nvSpPr>
        <p:spPr>
          <a:xfrm>
            <a:off x="6607343" y="4228048"/>
            <a:ext cx="1531917" cy="914400"/>
          </a:xfrm>
          <a:prstGeom prst="roundRect">
            <a:avLst/>
          </a:prstGeom>
          <a:ln>
            <a:noFill/>
          </a:ln>
          <a:effectLst>
            <a:outerShdw blurRad="152400" dist="317500" dir="5400000" sx="90000" sy="-19000" rotWithShape="0">
              <a:prstClr val="black">
                <a:alpha val="15000"/>
              </a:prstClr>
            </a:outerShdw>
          </a:effectLst>
          <a:scene3d>
            <a:camera prst="perspectiveRelaxedModerately"/>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Aharoni" panose="02010803020104030203" pitchFamily="2" charset="-79"/>
                <a:cs typeface="Aharoni" panose="02010803020104030203" pitchFamily="2" charset="-79"/>
              </a:rPr>
              <a:t>Cell Elongation</a:t>
            </a:r>
          </a:p>
        </p:txBody>
      </p:sp>
      <p:sp>
        <p:nvSpPr>
          <p:cNvPr id="15" name="Rectangle: Rounded Corners 14">
            <a:extLst>
              <a:ext uri="{FF2B5EF4-FFF2-40B4-BE49-F238E27FC236}">
                <a16:creationId xmlns:a16="http://schemas.microsoft.com/office/drawing/2014/main" id="{57521D8B-CA8D-4CCD-B6E8-95024AF0B062}"/>
              </a:ext>
            </a:extLst>
          </p:cNvPr>
          <p:cNvSpPr/>
          <p:nvPr/>
        </p:nvSpPr>
        <p:spPr>
          <a:xfrm>
            <a:off x="8311978" y="4228048"/>
            <a:ext cx="1531917" cy="914400"/>
          </a:xfrm>
          <a:prstGeom prst="roundRect">
            <a:avLst/>
          </a:prstGeom>
          <a:ln>
            <a:noFill/>
          </a:ln>
          <a:effectLst>
            <a:outerShdw blurRad="152400" dist="317500" dir="5400000" sx="90000" sy="-19000" rotWithShape="0">
              <a:prstClr val="black">
                <a:alpha val="15000"/>
              </a:prstClr>
            </a:outerShdw>
          </a:effectLst>
          <a:scene3d>
            <a:camera prst="perspectiveRelaxedModerately"/>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Aharoni" panose="02010803020104030203" pitchFamily="2" charset="-79"/>
                <a:cs typeface="Aharoni" panose="02010803020104030203" pitchFamily="2" charset="-79"/>
              </a:rPr>
              <a:t>Septum Formation</a:t>
            </a:r>
          </a:p>
        </p:txBody>
      </p:sp>
      <p:sp>
        <p:nvSpPr>
          <p:cNvPr id="17" name="Rectangle: Rounded Corners 16">
            <a:extLst>
              <a:ext uri="{FF2B5EF4-FFF2-40B4-BE49-F238E27FC236}">
                <a16:creationId xmlns:a16="http://schemas.microsoft.com/office/drawing/2014/main" id="{F87363C4-8A9C-4B7D-A4B8-49D109983C85}"/>
              </a:ext>
            </a:extLst>
          </p:cNvPr>
          <p:cNvSpPr/>
          <p:nvPr/>
        </p:nvSpPr>
        <p:spPr>
          <a:xfrm>
            <a:off x="9972034" y="4228048"/>
            <a:ext cx="1749216" cy="914400"/>
          </a:xfrm>
          <a:prstGeom prst="roundRect">
            <a:avLst/>
          </a:prstGeom>
          <a:ln>
            <a:noFill/>
          </a:ln>
          <a:effectLst>
            <a:outerShdw blurRad="152400" dist="317500" dir="5400000" sx="90000" sy="-19000" rotWithShape="0">
              <a:prstClr val="black">
                <a:alpha val="15000"/>
              </a:prstClr>
            </a:outerShdw>
          </a:effectLst>
          <a:scene3d>
            <a:camera prst="perspectiveRelaxedModerately"/>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Aharoni" panose="02010803020104030203" pitchFamily="2" charset="-79"/>
                <a:cs typeface="Aharoni" panose="02010803020104030203" pitchFamily="2" charset="-79"/>
              </a:rPr>
              <a:t>Separation</a:t>
            </a:r>
          </a:p>
        </p:txBody>
      </p:sp>
    </p:spTree>
    <p:extLst>
      <p:ext uri="{BB962C8B-B14F-4D97-AF65-F5344CB8AC3E}">
        <p14:creationId xmlns:p14="http://schemas.microsoft.com/office/powerpoint/2010/main" val="1944279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fltVal val="0"/>
                                          </p:val>
                                        </p:tav>
                                        <p:tav tm="100000">
                                          <p:val>
                                            <p:strVal val="#ppt_w"/>
                                          </p:val>
                                        </p:tav>
                                      </p:tavLst>
                                    </p:anim>
                                    <p:anim calcmode="lin" valueType="num">
                                      <p:cBhvr>
                                        <p:cTn id="29" dur="1000" fill="hold"/>
                                        <p:tgtEl>
                                          <p:spTgt spid="17"/>
                                        </p:tgtEl>
                                        <p:attrNameLst>
                                          <p:attrName>ppt_h</p:attrName>
                                        </p:attrNameLst>
                                      </p:cBhvr>
                                      <p:tavLst>
                                        <p:tav tm="0">
                                          <p:val>
                                            <p:fltVal val="0"/>
                                          </p:val>
                                        </p:tav>
                                        <p:tav tm="100000">
                                          <p:val>
                                            <p:strVal val="#ppt_h"/>
                                          </p:val>
                                        </p:tav>
                                      </p:tavLst>
                                    </p:anim>
                                    <p:anim calcmode="lin" valueType="num">
                                      <p:cBhvr>
                                        <p:cTn id="30" dur="1000" fill="hold"/>
                                        <p:tgtEl>
                                          <p:spTgt spid="17"/>
                                        </p:tgtEl>
                                        <p:attrNameLst>
                                          <p:attrName>style.rotation</p:attrName>
                                        </p:attrNameLst>
                                      </p:cBhvr>
                                      <p:tavLst>
                                        <p:tav tm="0">
                                          <p:val>
                                            <p:fltVal val="90"/>
                                          </p:val>
                                        </p:tav>
                                        <p:tav tm="100000">
                                          <p:val>
                                            <p:fltVal val="0"/>
                                          </p:val>
                                        </p:tav>
                                      </p:tavLst>
                                    </p:anim>
                                    <p:animEffect transition="in" filter="fad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327373-704E-4C93-A68A-34E7AED263D7}"/>
              </a:ext>
            </a:extLst>
          </p:cNvPr>
          <p:cNvSpPr>
            <a:spLocks noGrp="1"/>
          </p:cNvSpPr>
          <p:nvPr>
            <p:ph type="title"/>
          </p:nvPr>
        </p:nvSpPr>
        <p:spPr>
          <a:xfrm>
            <a:off x="4500748" y="0"/>
            <a:ext cx="7417353" cy="1597315"/>
          </a:xfrm>
          <a:prstGeom prst="ellipse">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normAutofit/>
          </a:bodyPr>
          <a:lstStyle/>
          <a:p>
            <a:pPr algn="ctr"/>
            <a:r>
              <a:rPr lang="en-US" sz="2400" kern="1200" dirty="0">
                <a:solidFill>
                  <a:srgbClr val="FF0066"/>
                </a:solidFill>
                <a:latin typeface="Ravie" panose="04040805050809020602" pitchFamily="82" charset="0"/>
              </a:rPr>
              <a:t>Prokaryotic Cell Division is Done by Binary Fission</a:t>
            </a:r>
          </a:p>
        </p:txBody>
      </p:sp>
      <p:pic>
        <p:nvPicPr>
          <p:cNvPr id="6" name="Content Placeholder 5">
            <a:extLst>
              <a:ext uri="{FF2B5EF4-FFF2-40B4-BE49-F238E27FC236}">
                <a16:creationId xmlns:a16="http://schemas.microsoft.com/office/drawing/2014/main" id="{0775C61B-E20A-495A-B495-F7FB354352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7763" y="1596259"/>
            <a:ext cx="6250769" cy="3504615"/>
          </a:xfrm>
          <a:prstGeom prst="rect">
            <a:avLst/>
          </a:prstGeom>
        </p:spPr>
      </p:pic>
      <p:sp>
        <p:nvSpPr>
          <p:cNvPr id="11" name="Title 1">
            <a:extLst>
              <a:ext uri="{FF2B5EF4-FFF2-40B4-BE49-F238E27FC236}">
                <a16:creationId xmlns:a16="http://schemas.microsoft.com/office/drawing/2014/main" id="{B6193BD9-B376-4FBD-AB5A-25DE7548F394}"/>
              </a:ext>
            </a:extLst>
          </p:cNvPr>
          <p:cNvSpPr txBox="1">
            <a:spLocks/>
          </p:cNvSpPr>
          <p:nvPr/>
        </p:nvSpPr>
        <p:spPr>
          <a:xfrm>
            <a:off x="0" y="-1"/>
            <a:ext cx="4654296" cy="6857999"/>
          </a:xfrm>
          <a:prstGeom prst="bevel">
            <a:avLst/>
          </a:prstGeom>
          <a:solidFill>
            <a:srgbClr val="002060"/>
          </a:solidFill>
          <a:l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274320" indent="-182880" algn="ctr">
              <a:lnSpc>
                <a:spcPct val="100000"/>
              </a:lnSpc>
              <a:buFont typeface="Arial" panose="020B0604020202020204" pitchFamily="34" charset="0"/>
              <a:buChar char="•"/>
            </a:pPr>
            <a:r>
              <a:rPr lang="en-US" sz="2400" dirty="0">
                <a:solidFill>
                  <a:schemeClr val="bg1"/>
                </a:solidFill>
                <a:latin typeface="Aharoni" panose="02010803020104030203" pitchFamily="2" charset="-79"/>
                <a:cs typeface="Aharoni" panose="02010803020104030203" pitchFamily="2" charset="-79"/>
              </a:rPr>
              <a:t>Prokaryotes are Asexual</a:t>
            </a:r>
          </a:p>
          <a:p>
            <a:pPr marL="274320" indent="-182880" algn="ctr">
              <a:lnSpc>
                <a:spcPct val="100000"/>
              </a:lnSpc>
              <a:buFont typeface="Arial" panose="020B0604020202020204" pitchFamily="34" charset="0"/>
              <a:buChar char="•"/>
            </a:pPr>
            <a:r>
              <a:rPr lang="en-US" sz="2400" dirty="0">
                <a:solidFill>
                  <a:schemeClr val="bg1"/>
                </a:solidFill>
                <a:latin typeface="Aharoni" panose="02010803020104030203" pitchFamily="2" charset="-79"/>
                <a:cs typeface="Aharoni" panose="02010803020104030203" pitchFamily="2" charset="-79"/>
              </a:rPr>
              <a:t>   Prokaryotes  have only 1 set of genes so they are Haploid</a:t>
            </a:r>
          </a:p>
          <a:p>
            <a:pPr marL="274320" indent="-182880" algn="ctr">
              <a:lnSpc>
                <a:spcPct val="100000"/>
              </a:lnSpc>
              <a:buFont typeface="Arial" panose="020B0604020202020204" pitchFamily="34" charset="0"/>
              <a:buChar char="•"/>
            </a:pPr>
            <a:r>
              <a:rPr lang="en-US" sz="2400" dirty="0">
                <a:solidFill>
                  <a:schemeClr val="bg1"/>
                </a:solidFill>
                <a:latin typeface="Aharoni" panose="02010803020104030203" pitchFamily="2" charset="-79"/>
                <a:ea typeface="+mn-ea"/>
                <a:cs typeface="Aharoni" panose="02010803020104030203" pitchFamily="2" charset="-79"/>
              </a:rPr>
              <a:t>     One single parent cells gives rise to 2 genetically identical daughter cells</a:t>
            </a:r>
          </a:p>
          <a:p>
            <a:pPr marL="274320" indent="-182880" algn="ctr">
              <a:lnSpc>
                <a:spcPct val="100000"/>
              </a:lnSpc>
              <a:buFont typeface="Arial" panose="020B0604020202020204" pitchFamily="34" charset="0"/>
              <a:buChar char="•"/>
            </a:pPr>
            <a:r>
              <a:rPr lang="en-US" sz="2400" dirty="0">
                <a:solidFill>
                  <a:schemeClr val="bg1"/>
                </a:solidFill>
                <a:latin typeface="Aharoni" panose="02010803020104030203" pitchFamily="2" charset="-79"/>
                <a:ea typeface="+mn-ea"/>
                <a:cs typeface="Aharoni" panose="02010803020104030203" pitchFamily="2" charset="-79"/>
              </a:rPr>
              <a:t>   Binary Fission is an asexual process</a:t>
            </a:r>
          </a:p>
          <a:p>
            <a:pPr marL="274320" indent="-182880" algn="ctr">
              <a:lnSpc>
                <a:spcPct val="100000"/>
              </a:lnSpc>
              <a:buFont typeface="Arial" panose="020B0604020202020204" pitchFamily="34" charset="0"/>
              <a:buChar char="•"/>
            </a:pPr>
            <a:r>
              <a:rPr lang="en-US" sz="2400" dirty="0">
                <a:solidFill>
                  <a:schemeClr val="bg1"/>
                </a:solidFill>
                <a:latin typeface="Aharoni" panose="02010803020104030203" pitchFamily="2" charset="-79"/>
                <a:ea typeface="+mn-ea"/>
                <a:cs typeface="Aharoni" panose="02010803020104030203" pitchFamily="2" charset="-79"/>
              </a:rPr>
              <a:t>No genetic variation introduced</a:t>
            </a:r>
          </a:p>
          <a:p>
            <a:pPr marL="274320" indent="-182880" algn="ctr">
              <a:lnSpc>
                <a:spcPct val="100000"/>
              </a:lnSpc>
              <a:buFont typeface="Arial" panose="020B0604020202020204" pitchFamily="34" charset="0"/>
              <a:buChar char="•"/>
            </a:pPr>
            <a:endParaRPr lang="en-US" sz="2400" dirty="0">
              <a:solidFill>
                <a:schemeClr val="bg1"/>
              </a:solidFill>
              <a:latin typeface="Abadi" panose="020B0604020104020204" pitchFamily="34" charset="0"/>
              <a:ea typeface="+mn-ea"/>
              <a:cs typeface="+mn-cs"/>
            </a:endParaRPr>
          </a:p>
        </p:txBody>
      </p:sp>
    </p:spTree>
    <p:extLst>
      <p:ext uri="{BB962C8B-B14F-4D97-AF65-F5344CB8AC3E}">
        <p14:creationId xmlns:p14="http://schemas.microsoft.com/office/powerpoint/2010/main" val="969123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90F12-4F1D-452B-AF08-2418C71DD0FC}"/>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dirty="0">
                <a:solidFill>
                  <a:schemeClr val="bg1"/>
                </a:solidFill>
                <a:latin typeface="+mj-lt"/>
                <a:ea typeface="+mj-ea"/>
                <a:cs typeface="+mj-cs"/>
              </a:rPr>
              <a:t>Eukaryotic Cells Undergo Mitosis</a:t>
            </a:r>
          </a:p>
        </p:txBody>
      </p:sp>
      <p:sp>
        <p:nvSpPr>
          <p:cNvPr id="4" name="Content Placeholder 2">
            <a:extLst>
              <a:ext uri="{FF2B5EF4-FFF2-40B4-BE49-F238E27FC236}">
                <a16:creationId xmlns:a16="http://schemas.microsoft.com/office/drawing/2014/main" id="{9F127EC7-90EE-4E0E-A8F9-3AD0B2C03547}"/>
              </a:ext>
            </a:extLst>
          </p:cNvPr>
          <p:cNvSpPr txBox="1">
            <a:spLocks/>
          </p:cNvSpPr>
          <p:nvPr/>
        </p:nvSpPr>
        <p:spPr>
          <a:xfrm>
            <a:off x="643468" y="2638044"/>
            <a:ext cx="3363974" cy="3415622"/>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1900" b="0" i="0" u="none" strike="noStrike" cap="none" spc="0" normalizeH="0" baseline="0" noProof="0" dirty="0">
                <a:ln>
                  <a:noFill/>
                </a:ln>
                <a:solidFill>
                  <a:schemeClr val="bg1"/>
                </a:solidFill>
                <a:effectLst/>
                <a:uLnTx/>
                <a:uFillTx/>
              </a:rPr>
              <a:t>Large linear chromosomes</a:t>
            </a:r>
          </a:p>
          <a:p>
            <a:pPr marL="228600" marR="0" lvl="0" fontAlgn="auto">
              <a:spcBef>
                <a:spcPts val="1000"/>
              </a:spcBef>
              <a:spcAft>
                <a:spcPts val="0"/>
              </a:spcAft>
              <a:buClrTx/>
              <a:buSzTx/>
              <a:tabLst/>
              <a:defRPr/>
            </a:pPr>
            <a:r>
              <a:rPr kumimoji="0" lang="en-US" sz="1900" b="0" i="0" u="none" strike="noStrike" cap="none" spc="0" normalizeH="0" baseline="0" noProof="0" dirty="0">
                <a:ln>
                  <a:noFill/>
                </a:ln>
                <a:solidFill>
                  <a:schemeClr val="bg1"/>
                </a:solidFill>
                <a:effectLst/>
                <a:uLnTx/>
                <a:uFillTx/>
              </a:rPr>
              <a:t>Multiple chromosomes</a:t>
            </a:r>
          </a:p>
          <a:p>
            <a:pPr marL="228600" marR="0" lvl="0" fontAlgn="auto">
              <a:spcBef>
                <a:spcPts val="1000"/>
              </a:spcBef>
              <a:spcAft>
                <a:spcPts val="0"/>
              </a:spcAft>
              <a:buClrTx/>
              <a:buSzTx/>
              <a:tabLst/>
              <a:defRPr/>
            </a:pPr>
            <a:r>
              <a:rPr kumimoji="0" lang="en-US" sz="1900" b="0" i="0" u="none" strike="noStrike" cap="none" spc="0" normalizeH="0" baseline="0" noProof="0" dirty="0">
                <a:ln>
                  <a:noFill/>
                </a:ln>
                <a:solidFill>
                  <a:schemeClr val="bg1"/>
                </a:solidFill>
                <a:effectLst/>
                <a:uLnTx/>
                <a:uFillTx/>
              </a:rPr>
              <a:t>Replication of DNA is slower</a:t>
            </a:r>
          </a:p>
          <a:p>
            <a:pPr marL="228600" marR="0" lvl="0" fontAlgn="auto">
              <a:spcBef>
                <a:spcPts val="1000"/>
              </a:spcBef>
              <a:spcAft>
                <a:spcPts val="0"/>
              </a:spcAft>
              <a:buClrTx/>
              <a:buSzTx/>
              <a:tabLst/>
              <a:defRPr/>
            </a:pPr>
            <a:r>
              <a:rPr kumimoji="0" lang="en-US" sz="1900" b="0" i="0" u="none" strike="noStrike" cap="none" spc="0" normalizeH="0" baseline="0" noProof="0" dirty="0">
                <a:ln>
                  <a:noFill/>
                </a:ln>
                <a:solidFill>
                  <a:schemeClr val="bg1"/>
                </a:solidFill>
                <a:effectLst/>
                <a:uLnTx/>
                <a:uFillTx/>
              </a:rPr>
              <a:t>Reproduction  by  mitosis is asexual</a:t>
            </a:r>
          </a:p>
          <a:p>
            <a:pPr marL="228600" marR="0" lvl="0" fontAlgn="auto">
              <a:spcBef>
                <a:spcPts val="1000"/>
              </a:spcBef>
              <a:spcAft>
                <a:spcPts val="0"/>
              </a:spcAft>
              <a:buClrTx/>
              <a:buSzTx/>
              <a:tabLst/>
              <a:defRPr/>
            </a:pPr>
            <a:r>
              <a:rPr kumimoji="0" lang="en-US" sz="1900" b="0" i="0" u="none" strike="noStrike" cap="none" spc="0" normalizeH="0" baseline="0" noProof="0" dirty="0">
                <a:ln>
                  <a:noFill/>
                </a:ln>
                <a:solidFill>
                  <a:schemeClr val="bg1"/>
                </a:solidFill>
                <a:effectLst/>
                <a:uLnTx/>
                <a:uFillTx/>
              </a:rPr>
              <a:t>Eukaryotic Cells are DIPLOID.</a:t>
            </a:r>
          </a:p>
          <a:p>
            <a:pPr marL="685800" marR="0" lvl="1" fontAlgn="auto">
              <a:spcBef>
                <a:spcPts val="500"/>
              </a:spcBef>
              <a:spcAft>
                <a:spcPts val="0"/>
              </a:spcAft>
              <a:buClrTx/>
              <a:buSzTx/>
              <a:tabLst/>
              <a:defRPr/>
            </a:pPr>
            <a:r>
              <a:rPr kumimoji="0" lang="en-US" sz="1900" b="0" i="0" u="none" strike="noStrike" cap="none" spc="0" normalizeH="0" baseline="0" noProof="0" dirty="0">
                <a:ln>
                  <a:noFill/>
                </a:ln>
                <a:solidFill>
                  <a:schemeClr val="bg1"/>
                </a:solidFill>
                <a:effectLst/>
                <a:uLnTx/>
                <a:uFillTx/>
              </a:rPr>
              <a:t>One full set of chromosomes from each parent. (2 sets total).</a:t>
            </a:r>
          </a:p>
          <a:p>
            <a:pPr marL="457200" marR="0" lvl="1" fontAlgn="auto">
              <a:spcBef>
                <a:spcPts val="500"/>
              </a:spcBef>
              <a:spcAft>
                <a:spcPts val="0"/>
              </a:spcAft>
              <a:buClrTx/>
              <a:buSzTx/>
              <a:tabLst/>
              <a:defRPr/>
            </a:pPr>
            <a:endParaRPr kumimoji="0" lang="en-US" sz="1900" b="0" i="0" u="none" strike="noStrike" cap="none" spc="0" normalizeH="0" baseline="0" noProof="0" dirty="0">
              <a:ln>
                <a:noFill/>
              </a:ln>
              <a:solidFill>
                <a:schemeClr val="bg1"/>
              </a:solidFill>
              <a:effectLst/>
              <a:uLnTx/>
              <a:uFillTx/>
            </a:endParaRPr>
          </a:p>
        </p:txBody>
      </p:sp>
      <p:pic>
        <p:nvPicPr>
          <p:cNvPr id="6" name="Content Placeholder 5" descr="A drawing of a person&#10;&#10;Description generated with high confidence">
            <a:extLst>
              <a:ext uri="{FF2B5EF4-FFF2-40B4-BE49-F238E27FC236}">
                <a16:creationId xmlns:a16="http://schemas.microsoft.com/office/drawing/2014/main" id="{81D4880D-5647-4C74-96B0-91E3DA039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7763" y="1801501"/>
            <a:ext cx="6250769" cy="3094130"/>
          </a:xfrm>
          <a:prstGeom prst="rect">
            <a:avLst/>
          </a:prstGeom>
        </p:spPr>
      </p:pic>
    </p:spTree>
    <p:extLst>
      <p:ext uri="{BB962C8B-B14F-4D97-AF65-F5344CB8AC3E}">
        <p14:creationId xmlns:p14="http://schemas.microsoft.com/office/powerpoint/2010/main" val="17626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close up of a mans face&#10;&#10;Description generated with high confidence">
            <a:extLst>
              <a:ext uri="{FF2B5EF4-FFF2-40B4-BE49-F238E27FC236}">
                <a16:creationId xmlns:a16="http://schemas.microsoft.com/office/drawing/2014/main" id="{FC4A346C-5366-4AE9-9CF2-67E5DE3FDD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056" y="133973"/>
            <a:ext cx="10515600" cy="3928141"/>
          </a:xfrm>
        </p:spPr>
      </p:pic>
      <p:pic>
        <p:nvPicPr>
          <p:cNvPr id="7" name="Picture 6">
            <a:extLst>
              <a:ext uri="{FF2B5EF4-FFF2-40B4-BE49-F238E27FC236}">
                <a16:creationId xmlns:a16="http://schemas.microsoft.com/office/drawing/2014/main" id="{A9DBAE6D-70C2-45F5-9E73-D78237181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415" y="3736867"/>
            <a:ext cx="4243170" cy="3101795"/>
          </a:xfrm>
          <a:prstGeom prst="rect">
            <a:avLst/>
          </a:prstGeom>
        </p:spPr>
      </p:pic>
      <p:cxnSp>
        <p:nvCxnSpPr>
          <p:cNvPr id="15" name="Straight Connector 14">
            <a:extLst>
              <a:ext uri="{FF2B5EF4-FFF2-40B4-BE49-F238E27FC236}">
                <a16:creationId xmlns:a16="http://schemas.microsoft.com/office/drawing/2014/main" id="{E654A4D6-01E1-4BF0-920E-B0847ED0B112}"/>
              </a:ext>
            </a:extLst>
          </p:cNvPr>
          <p:cNvCxnSpPr>
            <a:cxnSpLocks/>
          </p:cNvCxnSpPr>
          <p:nvPr/>
        </p:nvCxnSpPr>
        <p:spPr>
          <a:xfrm flipV="1">
            <a:off x="7144719" y="3121133"/>
            <a:ext cx="5047281" cy="123389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94770E-4430-4385-B5CC-C6FBA25BCD24}"/>
              </a:ext>
            </a:extLst>
          </p:cNvPr>
          <p:cNvCxnSpPr>
            <a:cxnSpLocks/>
          </p:cNvCxnSpPr>
          <p:nvPr/>
        </p:nvCxnSpPr>
        <p:spPr>
          <a:xfrm flipH="1" flipV="1">
            <a:off x="0" y="2699629"/>
            <a:ext cx="6353299" cy="16553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18E4D70-9DA9-4FD9-B2AF-CFCD923D5E52}"/>
              </a:ext>
            </a:extLst>
          </p:cNvPr>
          <p:cNvSpPr/>
          <p:nvPr/>
        </p:nvSpPr>
        <p:spPr>
          <a:xfrm>
            <a:off x="0" y="4355023"/>
            <a:ext cx="3705101" cy="175432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b="1" u="sng" dirty="0">
                <a:solidFill>
                  <a:srgbClr val="21242C"/>
                </a:solidFill>
                <a:latin typeface="Lato" panose="020F0502020204030203" pitchFamily="34" charset="0"/>
              </a:rPr>
              <a:t>PROKARYOTES</a:t>
            </a:r>
          </a:p>
          <a:p>
            <a:endParaRPr lang="en-US" b="1" u="sng" dirty="0">
              <a:solidFill>
                <a:srgbClr val="21242C"/>
              </a:solidFill>
              <a:latin typeface="Lato" panose="020F0502020204030203" pitchFamily="34" charset="0"/>
            </a:endParaRPr>
          </a:p>
          <a:p>
            <a:pPr marL="285750" indent="-285750">
              <a:buFont typeface="Arial" panose="020B0604020202020204" pitchFamily="34" charset="0"/>
              <a:buChar char="•"/>
            </a:pPr>
            <a:r>
              <a:rPr lang="en-US" b="1" dirty="0">
                <a:solidFill>
                  <a:srgbClr val="21242C"/>
                </a:solidFill>
                <a:latin typeface="Lato" panose="020F0502020204030203" pitchFamily="34" charset="0"/>
              </a:rPr>
              <a:t>No mitotic spindle forms in bacteria. </a:t>
            </a:r>
          </a:p>
          <a:p>
            <a:pPr marL="285750" indent="-285750">
              <a:buFont typeface="Arial" panose="020B0604020202020204" pitchFamily="34" charset="0"/>
              <a:buChar char="•"/>
            </a:pPr>
            <a:r>
              <a:rPr lang="en-US" b="1" dirty="0">
                <a:solidFill>
                  <a:srgbClr val="21242C"/>
                </a:solidFill>
                <a:latin typeface="Lato" panose="020F0502020204030203" pitchFamily="34" charset="0"/>
              </a:rPr>
              <a:t>DNA replication happens during binary fission</a:t>
            </a:r>
            <a:endParaRPr lang="en-US" b="1" dirty="0"/>
          </a:p>
        </p:txBody>
      </p:sp>
      <p:sp>
        <p:nvSpPr>
          <p:cNvPr id="25" name="Rectangle 24">
            <a:extLst>
              <a:ext uri="{FF2B5EF4-FFF2-40B4-BE49-F238E27FC236}">
                <a16:creationId xmlns:a16="http://schemas.microsoft.com/office/drawing/2014/main" id="{5653AE76-1CED-421B-8517-4FCF09C43DDC}"/>
              </a:ext>
            </a:extLst>
          </p:cNvPr>
          <p:cNvSpPr/>
          <p:nvPr/>
        </p:nvSpPr>
        <p:spPr>
          <a:xfrm>
            <a:off x="8486899" y="4355024"/>
            <a:ext cx="3705101"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u="sng" dirty="0">
                <a:solidFill>
                  <a:srgbClr val="21242C"/>
                </a:solidFill>
                <a:latin typeface="Lato" panose="020F0502020204030203" pitchFamily="34" charset="0"/>
              </a:rPr>
              <a:t>EUKARYOTES</a:t>
            </a:r>
          </a:p>
          <a:p>
            <a:endParaRPr lang="en-US" dirty="0">
              <a:solidFill>
                <a:srgbClr val="21242C"/>
              </a:solidFill>
              <a:latin typeface="Lato" panose="020F0502020204030203" pitchFamily="34" charset="0"/>
            </a:endParaRPr>
          </a:p>
          <a:p>
            <a:pPr marL="285750" indent="-285750">
              <a:buFont typeface="Arial" panose="020B0604020202020204" pitchFamily="34" charset="0"/>
              <a:buChar char="•"/>
            </a:pPr>
            <a:r>
              <a:rPr lang="en-US" dirty="0">
                <a:solidFill>
                  <a:srgbClr val="21242C"/>
                </a:solidFill>
                <a:latin typeface="Lato" panose="020F0502020204030203" pitchFamily="34" charset="0"/>
              </a:rPr>
              <a:t>The mitotic spindle forms. </a:t>
            </a:r>
          </a:p>
          <a:p>
            <a:pPr marL="285750" indent="-285750">
              <a:buFont typeface="Arial" panose="020B0604020202020204" pitchFamily="34" charset="0"/>
              <a:buChar char="•"/>
            </a:pPr>
            <a:r>
              <a:rPr lang="en-US" dirty="0">
                <a:solidFill>
                  <a:srgbClr val="21242C"/>
                </a:solidFill>
                <a:latin typeface="Lato" panose="020F0502020204030203" pitchFamily="34" charset="0"/>
              </a:rPr>
              <a:t>DNA replication happens during S phase, long before mitosis begins.</a:t>
            </a:r>
            <a:endParaRPr lang="en-US" dirty="0"/>
          </a:p>
        </p:txBody>
      </p:sp>
    </p:spTree>
    <p:extLst>
      <p:ext uri="{BB962C8B-B14F-4D97-AF65-F5344CB8AC3E}">
        <p14:creationId xmlns:p14="http://schemas.microsoft.com/office/powerpoint/2010/main" val="1717358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000"/>
                                        <p:tgtEl>
                                          <p:spTgt spid="24"/>
                                        </p:tgtEl>
                                      </p:cBhvr>
                                    </p:animEffect>
                                    <p:anim calcmode="lin" valueType="num">
                                      <p:cBhvr>
                                        <p:cTn id="12" dur="2000" fill="hold"/>
                                        <p:tgtEl>
                                          <p:spTgt spid="24"/>
                                        </p:tgtEl>
                                        <p:attrNameLst>
                                          <p:attrName>ppt_w</p:attrName>
                                        </p:attrNameLst>
                                      </p:cBhvr>
                                      <p:tavLst>
                                        <p:tav tm="0" fmla="#ppt_w*sin(2.5*pi*$)">
                                          <p:val>
                                            <p:fltVal val="0"/>
                                          </p:val>
                                        </p:tav>
                                        <p:tav tm="100000">
                                          <p:val>
                                            <p:fltVal val="1"/>
                                          </p:val>
                                        </p:tav>
                                      </p:tavLst>
                                    </p:anim>
                                    <p:anim calcmode="lin" valueType="num">
                                      <p:cBhvr>
                                        <p:cTn id="13"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7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Ink 3">
                <a:extLst>
                  <a:ext uri="{FF2B5EF4-FFF2-40B4-BE49-F238E27FC236}">
                    <a16:creationId xmlns:a16="http://schemas.microsoft.com/office/drawing/2014/main" id="{E909819D-5B88-475B-9C77-6892DAE39406}"/>
                  </a:ext>
                </a:extLst>
              </p14:cNvPr>
              <p14:cNvContentPartPr/>
              <p14:nvPr/>
            </p14:nvContentPartPr>
            <p14:xfrm>
              <a:off x="4934262" y="-638708"/>
              <a:ext cx="360" cy="360"/>
            </p14:xfrm>
          </p:contentPart>
        </mc:Choice>
        <mc:Fallback xmlns="">
          <p:pic>
            <p:nvPicPr>
              <p:cNvPr id="4" name="Ink 3">
                <a:extLst>
                  <a:ext uri="{FF2B5EF4-FFF2-40B4-BE49-F238E27FC236}">
                    <a16:creationId xmlns:a16="http://schemas.microsoft.com/office/drawing/2014/main" id="{E909819D-5B88-475B-9C77-6892DAE39406}"/>
                  </a:ext>
                </a:extLst>
              </p:cNvPr>
              <p:cNvPicPr/>
              <p:nvPr/>
            </p:nvPicPr>
            <p:blipFill>
              <a:blip r:embed="rId3"/>
              <a:stretch>
                <a:fillRect/>
              </a:stretch>
            </p:blipFill>
            <p:spPr>
              <a:xfrm>
                <a:off x="4898262" y="-674348"/>
                <a:ext cx="72000" cy="7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Ink 4">
                <a:extLst>
                  <a:ext uri="{FF2B5EF4-FFF2-40B4-BE49-F238E27FC236}">
                    <a16:creationId xmlns:a16="http://schemas.microsoft.com/office/drawing/2014/main" id="{797EC0E4-B861-49BF-BA21-705CD34C341C}"/>
                  </a:ext>
                </a:extLst>
              </p14:cNvPr>
              <p14:cNvContentPartPr/>
              <p14:nvPr/>
            </p14:nvContentPartPr>
            <p14:xfrm>
              <a:off x="4899702" y="-586868"/>
              <a:ext cx="124200" cy="71280"/>
            </p14:xfrm>
          </p:contentPart>
        </mc:Choice>
        <mc:Fallback xmlns="">
          <p:pic>
            <p:nvPicPr>
              <p:cNvPr id="5" name="Ink 4">
                <a:extLst>
                  <a:ext uri="{FF2B5EF4-FFF2-40B4-BE49-F238E27FC236}">
                    <a16:creationId xmlns:a16="http://schemas.microsoft.com/office/drawing/2014/main" id="{797EC0E4-B861-49BF-BA21-705CD34C341C}"/>
                  </a:ext>
                </a:extLst>
              </p:cNvPr>
              <p:cNvPicPr/>
              <p:nvPr/>
            </p:nvPicPr>
            <p:blipFill>
              <a:blip r:embed="rId5"/>
              <a:stretch>
                <a:fillRect/>
              </a:stretch>
            </p:blipFill>
            <p:spPr>
              <a:xfrm>
                <a:off x="4863702" y="-622508"/>
                <a:ext cx="195840" cy="142920"/>
              </a:xfrm>
              <a:prstGeom prst="rect">
                <a:avLst/>
              </a:prstGeom>
            </p:spPr>
          </p:pic>
        </mc:Fallback>
      </mc:AlternateContent>
      <p:sp>
        <p:nvSpPr>
          <p:cNvPr id="11" name="Rectangle 10">
            <a:extLst>
              <a:ext uri="{FF2B5EF4-FFF2-40B4-BE49-F238E27FC236}">
                <a16:creationId xmlns:a16="http://schemas.microsoft.com/office/drawing/2014/main" id="{8012FBC8-9E57-4057-B6E5-711B5E82498A}"/>
              </a:ext>
            </a:extLst>
          </p:cNvPr>
          <p:cNvSpPr/>
          <p:nvPr/>
        </p:nvSpPr>
        <p:spPr>
          <a:xfrm>
            <a:off x="1915468" y="716847"/>
            <a:ext cx="836106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Gill Sans MT" panose="020B0502020104020203" pitchFamily="34" charset="0"/>
                <a:ea typeface="+mn-ea"/>
                <a:cs typeface="+mn-cs"/>
              </a:rPr>
              <a:t>A Diploid Eukaryotic Organism is formed from the fusion of a Haploid Egg and a Haploid Sperm that were formed through the process of meiosis.</a:t>
            </a:r>
          </a:p>
        </p:txBody>
      </p:sp>
      <p:pic>
        <p:nvPicPr>
          <p:cNvPr id="19" name="Content Placeholder 18">
            <a:extLst>
              <a:ext uri="{FF2B5EF4-FFF2-40B4-BE49-F238E27FC236}">
                <a16:creationId xmlns:a16="http://schemas.microsoft.com/office/drawing/2014/main" id="{8EB87F52-E096-44D5-9578-660EDE56D0B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83799" y="1327783"/>
            <a:ext cx="7624400" cy="4351338"/>
          </a:xfrm>
        </p:spPr>
      </p:pic>
      <p:sp>
        <p:nvSpPr>
          <p:cNvPr id="12" name="Rectangle 11">
            <a:extLst>
              <a:ext uri="{FF2B5EF4-FFF2-40B4-BE49-F238E27FC236}">
                <a16:creationId xmlns:a16="http://schemas.microsoft.com/office/drawing/2014/main" id="{46072074-333D-410A-AF0C-B7616ED75539}"/>
              </a:ext>
            </a:extLst>
          </p:cNvPr>
          <p:cNvSpPr/>
          <p:nvPr/>
        </p:nvSpPr>
        <p:spPr>
          <a:xfrm>
            <a:off x="873888" y="5334376"/>
            <a:ext cx="1044422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DNA Replication in Required for Mitosis and Meiosis is Eukaryotic Cells</a:t>
            </a:r>
          </a:p>
        </p:txBody>
      </p:sp>
    </p:spTree>
    <p:extLst>
      <p:ext uri="{BB962C8B-B14F-4D97-AF65-F5344CB8AC3E}">
        <p14:creationId xmlns:p14="http://schemas.microsoft.com/office/powerpoint/2010/main" val="4140143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allette, pencil, writing implement&#10;&#10;Description generated with very high confidence">
            <a:extLst>
              <a:ext uri="{FF2B5EF4-FFF2-40B4-BE49-F238E27FC236}">
                <a16:creationId xmlns:a16="http://schemas.microsoft.com/office/drawing/2014/main" id="{B73ECD41-0E37-4792-98B1-1D4C63A94B00}"/>
              </a:ext>
            </a:extLst>
          </p:cNvPr>
          <p:cNvPicPr>
            <a:picLocks noChangeAspect="1"/>
          </p:cNvPicPr>
          <p:nvPr/>
        </p:nvPicPr>
        <p:blipFill rotWithShape="1">
          <a:blip r:embed="rId2">
            <a:extLst>
              <a:ext uri="{28A0092B-C50C-407E-A947-70E740481C1C}">
                <a14:useLocalDpi xmlns:a14="http://schemas.microsoft.com/office/drawing/2010/main" val="0"/>
              </a:ext>
            </a:extLst>
          </a:blip>
          <a:srcRect l="13420" t="1149" r="10969" b="1149"/>
          <a:stretch/>
        </p:blipFill>
        <p:spPr>
          <a:xfrm rot="16200000">
            <a:off x="2667004" y="-2667000"/>
            <a:ext cx="6857998" cy="12191995"/>
          </a:xfrm>
          <a:prstGeom prst="rect">
            <a:avLst/>
          </a:prstGeom>
        </p:spPr>
      </p:pic>
      <p:sp>
        <p:nvSpPr>
          <p:cNvPr id="2" name="Title 1">
            <a:extLst>
              <a:ext uri="{FF2B5EF4-FFF2-40B4-BE49-F238E27FC236}">
                <a16:creationId xmlns:a16="http://schemas.microsoft.com/office/drawing/2014/main" id="{D71D99D6-A589-4684-8238-B1B48C84C02F}"/>
              </a:ext>
            </a:extLst>
          </p:cNvPr>
          <p:cNvSpPr>
            <a:spLocks noGrp="1"/>
          </p:cNvSpPr>
          <p:nvPr>
            <p:ph type="title"/>
          </p:nvPr>
        </p:nvSpPr>
        <p:spPr>
          <a:xfrm>
            <a:off x="838199" y="532609"/>
            <a:ext cx="10665691" cy="1325563"/>
          </a:xfr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b="1" dirty="0"/>
              <a:t>Bacteria VS Animal Cells</a:t>
            </a:r>
          </a:p>
        </p:txBody>
      </p:sp>
      <p:sp>
        <p:nvSpPr>
          <p:cNvPr id="3" name="Content Placeholder 2">
            <a:extLst>
              <a:ext uri="{FF2B5EF4-FFF2-40B4-BE49-F238E27FC236}">
                <a16:creationId xmlns:a16="http://schemas.microsoft.com/office/drawing/2014/main" id="{AFB47ED3-F4A3-4290-B83C-E21EEED1E1A5}"/>
              </a:ext>
            </a:extLst>
          </p:cNvPr>
          <p:cNvSpPr>
            <a:spLocks noGrp="1"/>
          </p:cNvSpPr>
          <p:nvPr>
            <p:ph idx="1"/>
          </p:nvPr>
        </p:nvSpPr>
        <p:spPr>
          <a:xfrm>
            <a:off x="838199" y="1825625"/>
            <a:ext cx="5454073" cy="4351338"/>
          </a:xfr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 The bacterial genome consists of a small single circular chromosome. </a:t>
            </a:r>
          </a:p>
          <a:p>
            <a:r>
              <a:rPr lang="en-US" dirty="0"/>
              <a:t>DNA is Replicated Quickly rate of ~ 1000 nucleotides per second.</a:t>
            </a:r>
          </a:p>
          <a:p>
            <a:r>
              <a:rPr lang="en-US" dirty="0"/>
              <a:t>Bacteria are HAPLOID.</a:t>
            </a:r>
          </a:p>
          <a:p>
            <a:r>
              <a:rPr lang="en-US" dirty="0"/>
              <a:t>Asexual Reproduction via Binary Fission – no genetic recombination.</a:t>
            </a:r>
          </a:p>
        </p:txBody>
      </p:sp>
      <p:sp>
        <p:nvSpPr>
          <p:cNvPr id="4" name="Content Placeholder 2">
            <a:extLst>
              <a:ext uri="{FF2B5EF4-FFF2-40B4-BE49-F238E27FC236}">
                <a16:creationId xmlns:a16="http://schemas.microsoft.com/office/drawing/2014/main" id="{312340C0-8AA4-4AF7-AB41-DBA3ADF97141}"/>
              </a:ext>
            </a:extLst>
          </p:cNvPr>
          <p:cNvSpPr txBox="1">
            <a:spLocks/>
          </p:cNvSpPr>
          <p:nvPr/>
        </p:nvSpPr>
        <p:spPr>
          <a:xfrm>
            <a:off x="6292273" y="1825625"/>
            <a:ext cx="5211618" cy="4351338"/>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mn-ea"/>
                <a:cs typeface="+mn-cs"/>
              </a:rPr>
              <a:t>Large linear chromosomes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mn-ea"/>
                <a:cs typeface="+mn-cs"/>
              </a:rPr>
              <a:t>Multiple chromosomes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mn-ea"/>
                <a:cs typeface="+mn-cs"/>
              </a:rPr>
              <a:t>Replication of DNA is slower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mn-ea"/>
                <a:cs typeface="+mn-cs"/>
              </a:rPr>
              <a:t>Reproduction is sexual – genetic recombination occurs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mn-ea"/>
                <a:cs typeface="+mn-cs"/>
              </a:rPr>
              <a:t>Animal Cells are DIPLOID.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a:ea typeface="+mn-ea"/>
                <a:cs typeface="+mn-cs"/>
              </a:rPr>
              <a:t>One full set of chromosomes from each parent. (2 sets total).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4244304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EE03F1C3-EBDB-42DD-94D3-6580CBC96ABF}"/>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734911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logo&#10;&#10;Description generated with very high confidence">
            <a:extLst>
              <a:ext uri="{FF2B5EF4-FFF2-40B4-BE49-F238E27FC236}">
                <a16:creationId xmlns:a16="http://schemas.microsoft.com/office/drawing/2014/main" id="{CA115439-9A09-4C8F-80F3-6C1985F1F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298289">
            <a:off x="5874747" y="2892562"/>
            <a:ext cx="3042626" cy="2593838"/>
          </a:xfrm>
          <a:prstGeom prst="rect">
            <a:avLst/>
          </a:prstGeom>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4375E6-B270-4370-8789-73FC519FFFD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chemeClr val="bg1"/>
                </a:solidFill>
                <a:latin typeface="+mj-lt"/>
                <a:ea typeface="+mj-ea"/>
                <a:cs typeface="+mj-cs"/>
              </a:rPr>
              <a:t>DNA Replication</a:t>
            </a:r>
          </a:p>
        </p:txBody>
      </p:sp>
      <p:pic>
        <p:nvPicPr>
          <p:cNvPr id="7" name="Picture 6" descr="A picture containing doll, toy&#10;&#10;Description generated with very high confidence">
            <a:extLst>
              <a:ext uri="{FF2B5EF4-FFF2-40B4-BE49-F238E27FC236}">
                <a16:creationId xmlns:a16="http://schemas.microsoft.com/office/drawing/2014/main" id="{4419A06A-7D89-4F9B-B09F-A3BF27ADC5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9693" y="468869"/>
            <a:ext cx="3356745" cy="6208372"/>
          </a:xfrm>
          <a:prstGeom prst="rect">
            <a:avLst/>
          </a:prstGeom>
        </p:spPr>
      </p:pic>
      <p:sp>
        <p:nvSpPr>
          <p:cNvPr id="8" name="Rectangle 7">
            <a:extLst>
              <a:ext uri="{FF2B5EF4-FFF2-40B4-BE49-F238E27FC236}">
                <a16:creationId xmlns:a16="http://schemas.microsoft.com/office/drawing/2014/main" id="{C7BC2E59-2FCB-4296-A61A-03F2EB6AA7CB}"/>
              </a:ext>
            </a:extLst>
          </p:cNvPr>
          <p:cNvSpPr/>
          <p:nvPr/>
        </p:nvSpPr>
        <p:spPr>
          <a:xfrm>
            <a:off x="114262" y="4310522"/>
            <a:ext cx="455492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a:ea typeface="+mn-ea"/>
                <a:cs typeface="+mn-cs"/>
              </a:rPr>
              <a:t>DNA Replication in Required for Cellular Division</a:t>
            </a:r>
          </a:p>
        </p:txBody>
      </p:sp>
    </p:spTree>
    <p:extLst>
      <p:ext uri="{BB962C8B-B14F-4D97-AF65-F5344CB8AC3E}">
        <p14:creationId xmlns:p14="http://schemas.microsoft.com/office/powerpoint/2010/main" val="535440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673A4BDD-D713-407D-8500-6A0311EBB655}"/>
              </a:ext>
            </a:extLst>
          </p:cNvPr>
          <p:cNvSpPr>
            <a:spLocks noGrp="1"/>
          </p:cNvSpPr>
          <p:nvPr>
            <p:ph type="title"/>
          </p:nvPr>
        </p:nvSpPr>
        <p:spPr>
          <a:xfrm>
            <a:off x="838200" y="581892"/>
            <a:ext cx="10520702" cy="1690688"/>
          </a:xfrm>
        </p:spPr>
        <p:txBody>
          <a:bodyPr>
            <a:normAutofit fontScale="90000"/>
          </a:bodyPr>
          <a:lstStyle/>
          <a:p>
            <a:pPr algn="ctr"/>
            <a:r>
              <a:rPr lang="en-US" sz="73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DNA REPLICAION </a:t>
            </a:r>
            <a:b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b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 Bacteria is a 3-Step Process</a:t>
            </a:r>
          </a:p>
        </p:txBody>
      </p:sp>
      <p:graphicFrame>
        <p:nvGraphicFramePr>
          <p:cNvPr id="5" name="Content Placeholder 2"/>
          <p:cNvGraphicFramePr>
            <a:graphicFrameLocks noGrp="1"/>
          </p:cNvGraphicFramePr>
          <p:nvPr>
            <p:ph idx="1"/>
            <p:extLst/>
          </p:nvPr>
        </p:nvGraphicFramePr>
        <p:xfrm>
          <a:off x="116031" y="2272579"/>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9183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BB52E4-DDD3-44D9-8D37-58C1DA0D3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545" y="4992515"/>
            <a:ext cx="10324255" cy="1670220"/>
          </a:xfrm>
          <a:prstGeom prst="rect">
            <a:avLst/>
          </a:prstGeom>
        </p:spPr>
      </p:pic>
      <p:sp>
        <p:nvSpPr>
          <p:cNvPr id="2" name="Title 1">
            <a:extLst>
              <a:ext uri="{FF2B5EF4-FFF2-40B4-BE49-F238E27FC236}">
                <a16:creationId xmlns:a16="http://schemas.microsoft.com/office/drawing/2014/main" id="{03AE4D9C-3F9B-4CF6-9719-4F318B3BA5C1}"/>
              </a:ext>
            </a:extLst>
          </p:cNvPr>
          <p:cNvSpPr>
            <a:spLocks noGrp="1"/>
          </p:cNvSpPr>
          <p:nvPr>
            <p:ph type="title"/>
          </p:nvPr>
        </p:nvSpPr>
        <p:spPr>
          <a:solidFill>
            <a:schemeClr val="accent1">
              <a:alpha val="19000"/>
            </a:schemeClr>
          </a:solidFill>
        </p:spPr>
        <p:txBody>
          <a:bodyPr/>
          <a:lstStyle/>
          <a:p>
            <a:pPr algn="ctr"/>
            <a:r>
              <a:rPr lang="en-US" b="1" dirty="0"/>
              <a:t>Central Dogma Of Molecular Biology</a:t>
            </a:r>
          </a:p>
        </p:txBody>
      </p:sp>
      <p:sp>
        <p:nvSpPr>
          <p:cNvPr id="3" name="Content Placeholder 2">
            <a:extLst>
              <a:ext uri="{FF2B5EF4-FFF2-40B4-BE49-F238E27FC236}">
                <a16:creationId xmlns:a16="http://schemas.microsoft.com/office/drawing/2014/main" id="{775DA781-602C-4D9A-8263-F775E30A41E0}"/>
              </a:ext>
            </a:extLst>
          </p:cNvPr>
          <p:cNvSpPr>
            <a:spLocks noGrp="1"/>
          </p:cNvSpPr>
          <p:nvPr>
            <p:ph idx="1"/>
          </p:nvPr>
        </p:nvSpPr>
        <p:spPr>
          <a:xfrm>
            <a:off x="838200" y="1866899"/>
            <a:ext cx="10515600" cy="3822699"/>
          </a:xfrm>
        </p:spPr>
        <p:txBody>
          <a:bodyPr/>
          <a:lstStyle/>
          <a:p>
            <a:pPr marL="0" indent="0">
              <a:buNone/>
            </a:pPr>
            <a:r>
              <a:rPr lang="en-US" dirty="0"/>
              <a:t>The </a:t>
            </a:r>
            <a:r>
              <a:rPr lang="en-US" b="1" dirty="0"/>
              <a:t>central dogma of molecular biology </a:t>
            </a:r>
            <a:r>
              <a:rPr lang="en-US" dirty="0"/>
              <a:t>explains how the information encoded in DNA sequences (genes) is expressed as proteins in a two-step process: </a:t>
            </a:r>
          </a:p>
          <a:p>
            <a:r>
              <a:rPr lang="en-US" dirty="0"/>
              <a:t>Step One) </a:t>
            </a:r>
            <a:r>
              <a:rPr lang="en-US" b="1" u="sng" dirty="0"/>
              <a:t>Transcription</a:t>
            </a:r>
            <a:r>
              <a:rPr lang="en-US" dirty="0"/>
              <a:t> </a:t>
            </a:r>
          </a:p>
          <a:p>
            <a:pPr lvl="1"/>
            <a:r>
              <a:rPr lang="en-US" dirty="0"/>
              <a:t>Transcription involves making mRNA using DNA as a template. </a:t>
            </a:r>
          </a:p>
          <a:p>
            <a:r>
              <a:rPr lang="en-US" dirty="0"/>
              <a:t>Step Two) </a:t>
            </a:r>
            <a:r>
              <a:rPr lang="en-US" b="1" u="sng" dirty="0"/>
              <a:t>Translation</a:t>
            </a:r>
            <a:r>
              <a:rPr lang="en-US" dirty="0"/>
              <a:t>. </a:t>
            </a:r>
          </a:p>
          <a:p>
            <a:pPr lvl="1"/>
            <a:r>
              <a:rPr lang="en-US" dirty="0"/>
              <a:t>Translation then translates the mRNA sequence into an amino acid sequence to form a protein. </a:t>
            </a:r>
          </a:p>
        </p:txBody>
      </p:sp>
    </p:spTree>
    <p:extLst>
      <p:ext uri="{BB962C8B-B14F-4D97-AF65-F5344CB8AC3E}">
        <p14:creationId xmlns:p14="http://schemas.microsoft.com/office/powerpoint/2010/main" val="201001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EA3DE-F892-406C-BA2B-6BDCFADAA31E}"/>
              </a:ext>
            </a:extLst>
          </p:cNvPr>
          <p:cNvPicPr>
            <a:picLocks noChangeAspect="1"/>
          </p:cNvPicPr>
          <p:nvPr/>
        </p:nvPicPr>
        <p:blipFill rotWithShape="1">
          <a:blip r:embed="rId2"/>
          <a:srcRect l="33588" t="-1" r="33155" b="72212"/>
          <a:stretch/>
        </p:blipFill>
        <p:spPr>
          <a:xfrm>
            <a:off x="3416245" y="468457"/>
            <a:ext cx="4666894" cy="921040"/>
          </a:xfrm>
          <a:prstGeom prst="rect">
            <a:avLst/>
          </a:prstGeom>
        </p:spPr>
      </p:pic>
      <p:pic>
        <p:nvPicPr>
          <p:cNvPr id="11" name="Picture 10">
            <a:extLst>
              <a:ext uri="{FF2B5EF4-FFF2-40B4-BE49-F238E27FC236}">
                <a16:creationId xmlns:a16="http://schemas.microsoft.com/office/drawing/2014/main" id="{D7806A32-E85F-4626-95D7-35D6E56DA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221" y="2287441"/>
            <a:ext cx="8275298" cy="4562820"/>
          </a:xfrm>
          <a:prstGeom prst="rect">
            <a:avLst/>
          </a:prstGeom>
        </p:spPr>
      </p:pic>
      <p:pic>
        <p:nvPicPr>
          <p:cNvPr id="12" name="Picture 11">
            <a:extLst>
              <a:ext uri="{FF2B5EF4-FFF2-40B4-BE49-F238E27FC236}">
                <a16:creationId xmlns:a16="http://schemas.microsoft.com/office/drawing/2014/main" id="{8BCB2021-FA70-4EA7-B44D-01124953351B}"/>
              </a:ext>
            </a:extLst>
          </p:cNvPr>
          <p:cNvPicPr>
            <a:picLocks noChangeAspect="1"/>
          </p:cNvPicPr>
          <p:nvPr/>
        </p:nvPicPr>
        <p:blipFill rotWithShape="1">
          <a:blip r:embed="rId4"/>
          <a:srcRect l="33588" r="33327"/>
          <a:stretch/>
        </p:blipFill>
        <p:spPr>
          <a:xfrm>
            <a:off x="8134598" y="7739"/>
            <a:ext cx="3916704" cy="1842477"/>
          </a:xfrm>
          <a:prstGeom prst="rect">
            <a:avLst/>
          </a:prstGeom>
        </p:spPr>
      </p:pic>
      <p:pic>
        <p:nvPicPr>
          <p:cNvPr id="3" name="Picture 2" descr="A picture containing table&#10;&#10;Description generated with high confidence">
            <a:extLst>
              <a:ext uri="{FF2B5EF4-FFF2-40B4-BE49-F238E27FC236}">
                <a16:creationId xmlns:a16="http://schemas.microsoft.com/office/drawing/2014/main" id="{86DBE580-BB91-47DA-AD6F-532B4E95B99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72" b="32296" l="72471" r="97082">
                        <a14:foregroundMark x1="75924" y1="10146" x2="75924" y2="10146"/>
                        <a14:foregroundMark x1="87257" y1="3112" x2="87257" y2="3112"/>
                        <a14:foregroundMark x1="85944" y1="32296" x2="86819" y2="31285"/>
                        <a14:foregroundMark x1="72471" y1="8933" x2="72471" y2="8933"/>
                        <a14:foregroundMark x1="85165" y1="13177" x2="84922" y2="13420"/>
                      </a14:backgroundRemoval>
                    </a14:imgEffect>
                  </a14:imgLayer>
                </a14:imgProps>
              </a:ext>
              <a:ext uri="{28A0092B-C50C-407E-A947-70E740481C1C}">
                <a14:useLocalDpi xmlns:a14="http://schemas.microsoft.com/office/drawing/2010/main" val="0"/>
              </a:ext>
            </a:extLst>
          </a:blip>
          <a:srcRect l="70844" b="66645"/>
          <a:stretch/>
        </p:blipFill>
        <p:spPr>
          <a:xfrm flipH="1">
            <a:off x="-654949" y="-233370"/>
            <a:ext cx="5146741" cy="7083631"/>
          </a:xfrm>
          <a:prstGeom prst="rect">
            <a:avLst/>
          </a:prstGeom>
        </p:spPr>
      </p:pic>
    </p:spTree>
    <p:extLst>
      <p:ext uri="{BB962C8B-B14F-4D97-AF65-F5344CB8AC3E}">
        <p14:creationId xmlns:p14="http://schemas.microsoft.com/office/powerpoint/2010/main" val="780030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F56C8-330E-4CF7-AAD5-2AED09C9887D}"/>
              </a:ext>
            </a:extLst>
          </p:cNvPr>
          <p:cNvPicPr>
            <a:picLocks noChangeAspect="1"/>
          </p:cNvPicPr>
          <p:nvPr/>
        </p:nvPicPr>
        <p:blipFill rotWithShape="1">
          <a:blip r:embed="rId2"/>
          <a:srcRect l="66959" r="-1"/>
          <a:stretch/>
        </p:blipFill>
        <p:spPr>
          <a:xfrm>
            <a:off x="8555877" y="30144"/>
            <a:ext cx="3603208" cy="1697181"/>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9C69A027-6061-4AD8-8BF0-E6289225F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5" y="1713615"/>
            <a:ext cx="9182902" cy="5144385"/>
          </a:xfrm>
          <a:prstGeom prst="rect">
            <a:avLst/>
          </a:prstGeom>
        </p:spPr>
      </p:pic>
      <p:pic>
        <p:nvPicPr>
          <p:cNvPr id="13" name="Picture 12">
            <a:extLst>
              <a:ext uri="{FF2B5EF4-FFF2-40B4-BE49-F238E27FC236}">
                <a16:creationId xmlns:a16="http://schemas.microsoft.com/office/drawing/2014/main" id="{311A7467-D85B-4444-93D8-5E44C76B83C5}"/>
              </a:ext>
            </a:extLst>
          </p:cNvPr>
          <p:cNvPicPr>
            <a:picLocks noChangeAspect="1"/>
          </p:cNvPicPr>
          <p:nvPr/>
        </p:nvPicPr>
        <p:blipFill rotWithShape="1">
          <a:blip r:embed="rId4"/>
          <a:srcRect l="66902" t="-1" b="72212"/>
          <a:stretch/>
        </p:blipFill>
        <p:spPr>
          <a:xfrm>
            <a:off x="8555877" y="1593607"/>
            <a:ext cx="3609355" cy="921040"/>
          </a:xfrm>
          <a:prstGeom prst="rect">
            <a:avLst/>
          </a:prstGeom>
        </p:spPr>
      </p:pic>
      <p:sp>
        <p:nvSpPr>
          <p:cNvPr id="2" name="Rectangle 1">
            <a:extLst>
              <a:ext uri="{FF2B5EF4-FFF2-40B4-BE49-F238E27FC236}">
                <a16:creationId xmlns:a16="http://schemas.microsoft.com/office/drawing/2014/main" id="{44410FB3-BAD3-480D-9AA1-D61B36BEB490}"/>
              </a:ext>
            </a:extLst>
          </p:cNvPr>
          <p:cNvSpPr/>
          <p:nvPr/>
        </p:nvSpPr>
        <p:spPr>
          <a:xfrm>
            <a:off x="28250" y="140070"/>
            <a:ext cx="8521480" cy="132343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000" b="1" dirty="0">
                <a:solidFill>
                  <a:srgbClr val="333333"/>
                </a:solidFill>
                <a:latin typeface="Montserrat" panose="02000505000000020004" pitchFamily="2" charset="0"/>
              </a:rPr>
              <a:t>Eukaryotic DNA can be about 50 times larger than the prokaryotic genome. Since so much DNA must be copied in the eukaryotic cell, we have thousands of origins of replication (Ori) all working at the same time. </a:t>
            </a:r>
          </a:p>
        </p:txBody>
      </p:sp>
      <p:pic>
        <p:nvPicPr>
          <p:cNvPr id="10" name="Picture 9" descr="A picture containing table&#10;&#10;Description generated with high confidence">
            <a:extLst>
              <a:ext uri="{FF2B5EF4-FFF2-40B4-BE49-F238E27FC236}">
                <a16:creationId xmlns:a16="http://schemas.microsoft.com/office/drawing/2014/main" id="{2D40EDED-29C3-4ACE-9506-39D696FE8FB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72" b="32296" l="72471" r="97082">
                        <a14:foregroundMark x1="75924" y1="10146" x2="75924" y2="10146"/>
                        <a14:foregroundMark x1="87257" y1="3112" x2="87257" y2="3112"/>
                        <a14:foregroundMark x1="85944" y1="32296" x2="86819" y2="31285"/>
                        <a14:foregroundMark x1="72471" y1="8933" x2="72471" y2="8933"/>
                        <a14:foregroundMark x1="85165" y1="13177" x2="84922" y2="13420"/>
                      </a14:backgroundRemoval>
                    </a14:imgEffect>
                  </a14:imgLayer>
                </a14:imgProps>
              </a:ext>
              <a:ext uri="{28A0092B-C50C-407E-A947-70E740481C1C}">
                <a14:useLocalDpi xmlns:a14="http://schemas.microsoft.com/office/drawing/2010/main" val="0"/>
              </a:ext>
            </a:extLst>
          </a:blip>
          <a:srcRect l="70844" b="66645"/>
          <a:stretch/>
        </p:blipFill>
        <p:spPr>
          <a:xfrm>
            <a:off x="8738432" y="1872165"/>
            <a:ext cx="3622549" cy="4985835"/>
          </a:xfrm>
          <a:prstGeom prst="rect">
            <a:avLst/>
          </a:prstGeom>
        </p:spPr>
      </p:pic>
    </p:spTree>
    <p:extLst>
      <p:ext uri="{BB962C8B-B14F-4D97-AF65-F5344CB8AC3E}">
        <p14:creationId xmlns:p14="http://schemas.microsoft.com/office/powerpoint/2010/main" val="247344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95A85F-FF22-4FED-B457-E46AA384F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837" y="1608369"/>
            <a:ext cx="7426110" cy="4102926"/>
          </a:xfrm>
          <a:prstGeom prst="rect">
            <a:avLst/>
          </a:prstGeom>
          <a:effectLst/>
        </p:spPr>
      </p:pic>
      <p:sp>
        <p:nvSpPr>
          <p:cNvPr id="3" name="Content Placeholder 2">
            <a:extLst>
              <a:ext uri="{FF2B5EF4-FFF2-40B4-BE49-F238E27FC236}">
                <a16:creationId xmlns:a16="http://schemas.microsoft.com/office/drawing/2014/main" id="{0EC10974-6E24-4C7E-A6DF-6BF90F843543}"/>
              </a:ext>
            </a:extLst>
          </p:cNvPr>
          <p:cNvSpPr>
            <a:spLocks noGrp="1"/>
          </p:cNvSpPr>
          <p:nvPr>
            <p:ph idx="1"/>
          </p:nvPr>
        </p:nvSpPr>
        <p:spPr>
          <a:xfrm>
            <a:off x="0" y="1"/>
            <a:ext cx="12192001" cy="842210"/>
          </a:xfrm>
          <a:solidFill>
            <a:schemeClr val="accent5">
              <a:lumMod val="20000"/>
              <a:lumOff val="80000"/>
            </a:schemeClr>
          </a:solidFill>
        </p:spPr>
        <p:txBody>
          <a:bodyPr>
            <a:noAutofit/>
          </a:bodyPr>
          <a:lstStyle/>
          <a:p>
            <a:pPr marL="0" indent="0" algn="ctr">
              <a:buNone/>
            </a:pPr>
            <a:r>
              <a:rPr lang="en-US" dirty="0"/>
              <a:t>Initiation begins at a specific nucleotide sequence called the </a:t>
            </a:r>
            <a:r>
              <a:rPr lang="en-US" b="1" dirty="0"/>
              <a:t>origin of replication (Ori). </a:t>
            </a:r>
          </a:p>
        </p:txBody>
      </p:sp>
      <p:sp>
        <p:nvSpPr>
          <p:cNvPr id="2" name="Rectangle 1">
            <a:extLst>
              <a:ext uri="{FF2B5EF4-FFF2-40B4-BE49-F238E27FC236}">
                <a16:creationId xmlns:a16="http://schemas.microsoft.com/office/drawing/2014/main" id="{98056B86-48E7-438B-B660-84E522AF764C}"/>
              </a:ext>
            </a:extLst>
          </p:cNvPr>
          <p:cNvSpPr/>
          <p:nvPr/>
        </p:nvSpPr>
        <p:spPr>
          <a:xfrm>
            <a:off x="174171" y="1028343"/>
            <a:ext cx="3697185" cy="5262979"/>
          </a:xfrm>
          <a:prstGeom prst="rect">
            <a:avLst/>
          </a:prstGeom>
        </p:spPr>
        <p:txBody>
          <a:bodyPr wrap="square">
            <a:spAutoFit/>
          </a:bodyPr>
          <a:lstStyle/>
          <a:p>
            <a:pPr marL="342900" indent="-342900">
              <a:buFont typeface="Arial" panose="020B0604020202020204" pitchFamily="34" charset="0"/>
              <a:buChar char="•"/>
            </a:pPr>
            <a:r>
              <a:rPr lang="en-US" sz="2400" b="1" dirty="0">
                <a:solidFill>
                  <a:srgbClr val="222222"/>
                </a:solidFill>
                <a:latin typeface="Lato" panose="020F0502020204030203" pitchFamily="34" charset="0"/>
              </a:rPr>
              <a:t> There are specific nucleotide sequences called origins of replication (Ori) located on the bacterial chromosome.</a:t>
            </a:r>
          </a:p>
          <a:p>
            <a:pPr marL="342900" indent="-342900">
              <a:buFont typeface="Arial" panose="020B0604020202020204" pitchFamily="34" charset="0"/>
              <a:buChar char="•"/>
            </a:pPr>
            <a:endParaRPr lang="en-US" sz="2400" b="1" dirty="0">
              <a:solidFill>
                <a:srgbClr val="222222"/>
              </a:solidFill>
              <a:latin typeface="Lato" panose="020F0502020204030203" pitchFamily="34" charset="0"/>
            </a:endParaRPr>
          </a:p>
          <a:p>
            <a:pPr marL="342900" indent="-342900">
              <a:buFont typeface="Arial" panose="020B0604020202020204" pitchFamily="34" charset="0"/>
              <a:buChar char="•"/>
            </a:pPr>
            <a:r>
              <a:rPr lang="en-US" sz="2400" b="1" dirty="0">
                <a:solidFill>
                  <a:srgbClr val="222222"/>
                </a:solidFill>
                <a:latin typeface="Lato" panose="020F0502020204030203" pitchFamily="34" charset="0"/>
              </a:rPr>
              <a:t>The Ori is the point at which DNA replication begins.</a:t>
            </a:r>
          </a:p>
          <a:p>
            <a:pPr marL="342900" indent="-342900">
              <a:buFont typeface="Arial" panose="020B0604020202020204" pitchFamily="34" charset="0"/>
              <a:buChar char="•"/>
            </a:pPr>
            <a:endParaRPr lang="en-US" sz="2400" b="1" dirty="0">
              <a:solidFill>
                <a:srgbClr val="222222"/>
              </a:solidFill>
              <a:latin typeface="Lato" panose="020F0502020204030203" pitchFamily="34" charset="0"/>
            </a:endParaRPr>
          </a:p>
          <a:p>
            <a:pPr marL="342900" indent="-342900">
              <a:buFont typeface="Arial" panose="020B0604020202020204" pitchFamily="34" charset="0"/>
              <a:buChar char="•"/>
            </a:pPr>
            <a:r>
              <a:rPr lang="en-US" sz="2400" b="1" dirty="0">
                <a:solidFill>
                  <a:srgbClr val="222222"/>
                </a:solidFill>
                <a:latin typeface="Lato" panose="020F0502020204030203" pitchFamily="34" charset="0"/>
              </a:rPr>
              <a:t>Prokaryotic organisms will have a single origin of replication.  </a:t>
            </a:r>
            <a:endParaRPr lang="en-US" sz="2400" b="1" dirty="0"/>
          </a:p>
        </p:txBody>
      </p:sp>
    </p:spTree>
    <p:extLst>
      <p:ext uri="{BB962C8B-B14F-4D97-AF65-F5344CB8AC3E}">
        <p14:creationId xmlns:p14="http://schemas.microsoft.com/office/powerpoint/2010/main" val="107705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3"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6" name="Picture 5">
            <a:extLst>
              <a:ext uri="{FF2B5EF4-FFF2-40B4-BE49-F238E27FC236}">
                <a16:creationId xmlns:a16="http://schemas.microsoft.com/office/drawing/2014/main" id="{E995A85F-FF22-4FED-B457-E46AA384F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352" y="842213"/>
            <a:ext cx="10888303" cy="6015788"/>
          </a:xfrm>
          <a:prstGeom prst="rect">
            <a:avLst/>
          </a:prstGeom>
          <a:effectLst/>
        </p:spPr>
      </p:pic>
      <p:sp>
        <p:nvSpPr>
          <p:cNvPr id="3" name="Content Placeholder 2">
            <a:extLst>
              <a:ext uri="{FF2B5EF4-FFF2-40B4-BE49-F238E27FC236}">
                <a16:creationId xmlns:a16="http://schemas.microsoft.com/office/drawing/2014/main" id="{0EC10974-6E24-4C7E-A6DF-6BF90F843543}"/>
              </a:ext>
            </a:extLst>
          </p:cNvPr>
          <p:cNvSpPr>
            <a:spLocks noGrp="1"/>
          </p:cNvSpPr>
          <p:nvPr>
            <p:ph idx="1"/>
          </p:nvPr>
        </p:nvSpPr>
        <p:spPr>
          <a:xfrm>
            <a:off x="0" y="1"/>
            <a:ext cx="12192001" cy="842210"/>
          </a:xfrm>
          <a:solidFill>
            <a:schemeClr val="accent5">
              <a:lumMod val="20000"/>
              <a:lumOff val="80000"/>
            </a:schemeClr>
          </a:solidFill>
        </p:spPr>
        <p:txBody>
          <a:bodyPr>
            <a:noAutofit/>
          </a:bodyPr>
          <a:lstStyle/>
          <a:p>
            <a:pPr marL="0" indent="0" algn="ctr">
              <a:buNone/>
            </a:pPr>
            <a:r>
              <a:rPr lang="en-US" dirty="0"/>
              <a:t>Initiation begins at a specific nucleotide sequence called the </a:t>
            </a:r>
            <a:r>
              <a:rPr lang="en-US" b="1" dirty="0"/>
              <a:t>origin of replication (Ori). </a:t>
            </a:r>
          </a:p>
        </p:txBody>
      </p:sp>
      <p:sp>
        <p:nvSpPr>
          <p:cNvPr id="8" name="Arrow: Right 7">
            <a:extLst>
              <a:ext uri="{FF2B5EF4-FFF2-40B4-BE49-F238E27FC236}">
                <a16:creationId xmlns:a16="http://schemas.microsoft.com/office/drawing/2014/main" id="{9EF239B5-F7BE-4B5E-ABA7-604A2C8399D8}"/>
              </a:ext>
            </a:extLst>
          </p:cNvPr>
          <p:cNvSpPr/>
          <p:nvPr/>
        </p:nvSpPr>
        <p:spPr>
          <a:xfrm>
            <a:off x="5000657" y="1422038"/>
            <a:ext cx="4253743" cy="1665740"/>
          </a:xfrm>
          <a:prstGeom prst="rightArrow">
            <a:avLst/>
          </a:prstGeom>
          <a:gradFill flip="none" rotWithShape="1">
            <a:gsLst>
              <a:gs pos="0">
                <a:schemeClr val="accent4">
                  <a:lumMod val="67000"/>
                  <a:alpha val="46000"/>
                </a:schemeClr>
              </a:gs>
              <a:gs pos="48000">
                <a:schemeClr val="accent4">
                  <a:lumMod val="97000"/>
                  <a:lumOff val="3000"/>
                </a:schemeClr>
              </a:gs>
              <a:gs pos="100000">
                <a:schemeClr val="accent4">
                  <a:lumMod val="60000"/>
                  <a:lumOff val="40000"/>
                  <a:alpha val="63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Ravie" panose="04040805050809020602" pitchFamily="82" charset="0"/>
              </a:rPr>
              <a:t>A Replication Bubble will form at the Ori.</a:t>
            </a:r>
          </a:p>
        </p:txBody>
      </p:sp>
    </p:spTree>
    <p:extLst>
      <p:ext uri="{BB962C8B-B14F-4D97-AF65-F5344CB8AC3E}">
        <p14:creationId xmlns:p14="http://schemas.microsoft.com/office/powerpoint/2010/main" val="357353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ppt_w</p:attrName>
                                        </p:attrNameLst>
                                      </p:cBhvr>
                                      <p:tavLst>
                                        <p:tav tm="0" fmla="#ppt_w*sin(2.5*pi*$)">
                                          <p:val>
                                            <p:fltVal val="0"/>
                                          </p:val>
                                        </p:tav>
                                        <p:tav tm="100000">
                                          <p:val>
                                            <p:fltVal val="1"/>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0202-B066-4B6C-B61F-EF1F9BF88441}"/>
              </a:ext>
            </a:extLst>
          </p:cNvPr>
          <p:cNvSpPr>
            <a:spLocks noGrp="1"/>
          </p:cNvSpPr>
          <p:nvPr>
            <p:ph type="title"/>
          </p:nvPr>
        </p:nvSpPr>
        <p:spPr>
          <a:xfrm>
            <a:off x="0" y="6652"/>
            <a:ext cx="12192000" cy="633429"/>
          </a:xfrm>
          <a:solidFill>
            <a:schemeClr val="accent5">
              <a:lumMod val="20000"/>
              <a:lumOff val="80000"/>
            </a:schemeClr>
          </a:solidFill>
        </p:spPr>
        <p:txBody>
          <a:bodyPr>
            <a:normAutofit fontScale="90000"/>
          </a:bodyPr>
          <a:lstStyle/>
          <a:p>
            <a:pPr algn="ctr"/>
            <a:r>
              <a:rPr lang="en-U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Initiation step of DNA Replication</a:t>
            </a:r>
          </a:p>
        </p:txBody>
      </p:sp>
      <p:sp>
        <p:nvSpPr>
          <p:cNvPr id="3" name="Content Placeholder 2">
            <a:extLst>
              <a:ext uri="{FF2B5EF4-FFF2-40B4-BE49-F238E27FC236}">
                <a16:creationId xmlns:a16="http://schemas.microsoft.com/office/drawing/2014/main" id="{85F2325F-003B-40A2-9287-424658F32E18}"/>
              </a:ext>
            </a:extLst>
          </p:cNvPr>
          <p:cNvSpPr>
            <a:spLocks noGrp="1"/>
          </p:cNvSpPr>
          <p:nvPr>
            <p:ph idx="1"/>
          </p:nvPr>
        </p:nvSpPr>
        <p:spPr>
          <a:xfrm>
            <a:off x="0" y="640080"/>
            <a:ext cx="12192000" cy="1206649"/>
          </a:xfrm>
          <a:solidFill>
            <a:schemeClr val="accent5">
              <a:lumMod val="20000"/>
              <a:lumOff val="80000"/>
            </a:schemeClr>
          </a:solidFill>
        </p:spPr>
        <p:txBody>
          <a:bodyPr>
            <a:normAutofit/>
          </a:bodyPr>
          <a:lstStyle/>
          <a:p>
            <a:r>
              <a:rPr lang="en-US" dirty="0"/>
              <a:t>Two </a:t>
            </a:r>
            <a:r>
              <a:rPr lang="en-US" b="1" u="sng" dirty="0"/>
              <a:t>replication forks</a:t>
            </a:r>
            <a:r>
              <a:rPr lang="en-US" dirty="0"/>
              <a:t> are formed at the </a:t>
            </a:r>
            <a:r>
              <a:rPr lang="en-US" b="1" u="sng" dirty="0"/>
              <a:t>origin of replication </a:t>
            </a:r>
            <a:r>
              <a:rPr lang="en-US" dirty="0"/>
              <a:t>creating a </a:t>
            </a:r>
            <a:r>
              <a:rPr lang="en-US" b="1" u="sng" dirty="0"/>
              <a:t>replication bubble</a:t>
            </a:r>
            <a:r>
              <a:rPr lang="en-US" dirty="0"/>
              <a:t>. </a:t>
            </a:r>
          </a:p>
          <a:p>
            <a:pPr marL="0" indent="0">
              <a:buNone/>
            </a:pPr>
            <a:endParaRPr lang="en-US" dirty="0"/>
          </a:p>
        </p:txBody>
      </p:sp>
      <p:pic>
        <p:nvPicPr>
          <p:cNvPr id="6" name="Picture 5">
            <a:extLst>
              <a:ext uri="{FF2B5EF4-FFF2-40B4-BE49-F238E27FC236}">
                <a16:creationId xmlns:a16="http://schemas.microsoft.com/office/drawing/2014/main" id="{17700A6C-9230-46BE-B64C-71D5602DC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562" y="1840077"/>
            <a:ext cx="9070174" cy="5011271"/>
          </a:xfrm>
          <a:prstGeom prst="rect">
            <a:avLst/>
          </a:prstGeom>
          <a:effectLst/>
        </p:spPr>
      </p:pic>
      <p:sp>
        <p:nvSpPr>
          <p:cNvPr id="7" name="Rectangle 6">
            <a:extLst>
              <a:ext uri="{FF2B5EF4-FFF2-40B4-BE49-F238E27FC236}">
                <a16:creationId xmlns:a16="http://schemas.microsoft.com/office/drawing/2014/main" id="{BDFB51DC-58CF-4C50-BE1F-30CE6A102866}"/>
              </a:ext>
            </a:extLst>
          </p:cNvPr>
          <p:cNvSpPr/>
          <p:nvPr/>
        </p:nvSpPr>
        <p:spPr>
          <a:xfrm>
            <a:off x="8350851" y="1840990"/>
            <a:ext cx="252665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a:ea typeface="+mn-ea"/>
                <a:cs typeface="+mn-cs"/>
              </a:rPr>
              <a:t>replication forks</a:t>
            </a:r>
            <a:endPar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9" name="Picture 8" descr="A sign in the dark&#10;&#10;Description generated with high confidence">
            <a:extLst>
              <a:ext uri="{FF2B5EF4-FFF2-40B4-BE49-F238E27FC236}">
                <a16:creationId xmlns:a16="http://schemas.microsoft.com/office/drawing/2014/main" id="{CA85677D-1FE6-479D-B46A-44EE9C97ECE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7411724">
            <a:off x="7753782" y="2594131"/>
            <a:ext cx="1059728" cy="511749"/>
          </a:xfrm>
          <a:prstGeom prst="rect">
            <a:avLst/>
          </a:prstGeom>
        </p:spPr>
      </p:pic>
      <p:pic>
        <p:nvPicPr>
          <p:cNvPr id="10" name="Picture 9" descr="A sign in the dark&#10;&#10;Description generated with high confidence">
            <a:extLst>
              <a:ext uri="{FF2B5EF4-FFF2-40B4-BE49-F238E27FC236}">
                <a16:creationId xmlns:a16="http://schemas.microsoft.com/office/drawing/2014/main" id="{1275F252-18AA-48E1-B47B-B3440D45B9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362061">
            <a:off x="8832933" y="2571338"/>
            <a:ext cx="1059728" cy="511749"/>
          </a:xfrm>
          <a:prstGeom prst="rect">
            <a:avLst/>
          </a:prstGeom>
        </p:spPr>
      </p:pic>
      <p:sp>
        <p:nvSpPr>
          <p:cNvPr id="8" name="Arrow: Right 7">
            <a:extLst>
              <a:ext uri="{FF2B5EF4-FFF2-40B4-BE49-F238E27FC236}">
                <a16:creationId xmlns:a16="http://schemas.microsoft.com/office/drawing/2014/main" id="{CB8D7B1C-88DA-4CC3-A904-0D20310A955C}"/>
              </a:ext>
            </a:extLst>
          </p:cNvPr>
          <p:cNvSpPr/>
          <p:nvPr/>
        </p:nvSpPr>
        <p:spPr>
          <a:xfrm>
            <a:off x="551903" y="1064472"/>
            <a:ext cx="7054452" cy="4689445"/>
          </a:xfrm>
          <a:prstGeom prst="rightArrow">
            <a:avLst/>
          </a:prstGeom>
          <a:gradFill flip="none" rotWithShape="1">
            <a:gsLst>
              <a:gs pos="0">
                <a:schemeClr val="accent4">
                  <a:lumMod val="67000"/>
                  <a:alpha val="46000"/>
                </a:schemeClr>
              </a:gs>
              <a:gs pos="48000">
                <a:schemeClr val="accent4">
                  <a:lumMod val="97000"/>
                  <a:lumOff val="3000"/>
                </a:schemeClr>
              </a:gs>
              <a:gs pos="100000">
                <a:schemeClr val="accent4">
                  <a:lumMod val="60000"/>
                  <a:lumOff val="40000"/>
                  <a:alpha val="63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Ravie" panose="04040805050809020602" pitchFamily="82" charset="0"/>
              </a:rPr>
              <a:t>DNA replication will proceed in both directions from the Ori, creating 2 replication forks. </a:t>
            </a:r>
          </a:p>
        </p:txBody>
      </p:sp>
    </p:spTree>
    <p:extLst>
      <p:ext uri="{BB962C8B-B14F-4D97-AF65-F5344CB8AC3E}">
        <p14:creationId xmlns:p14="http://schemas.microsoft.com/office/powerpoint/2010/main" val="1222481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51">
                                          <p:stCondLst>
                                            <p:cond delay="0"/>
                                          </p:stCondLst>
                                        </p:cTn>
                                        <p:tgtEl>
                                          <p:spTgt spid="10"/>
                                        </p:tgtEl>
                                      </p:cBhvr>
                                    </p:animEffect>
                                    <p:anim calcmode="lin" valueType="num">
                                      <p:cBhvr>
                                        <p:cTn id="40" dur="173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31"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31" tmFilter="0, 0; 0.125,0.2665; 0.25,0.4; 0.375,0.465; 0.5,0.5;  0.625,0.535; 0.75,0.6; 0.875,0.7335; 1,1">
                                          <p:stCondLst>
                                            <p:cond delay="631"/>
                                          </p:stCondLst>
                                        </p:cTn>
                                        <p:tgtEl>
                                          <p:spTgt spid="10"/>
                                        </p:tgtEl>
                                        <p:attrNameLst>
                                          <p:attrName>ppt_y</p:attrName>
                                        </p:attrNameLst>
                                      </p:cBhvr>
                                      <p:tavLst>
                                        <p:tav tm="0" fmla="#ppt_y-sin(pi*$)/9">
                                          <p:val>
                                            <p:fltVal val="0"/>
                                          </p:val>
                                        </p:tav>
                                        <p:tav tm="100000">
                                          <p:val>
                                            <p:fltVal val="1"/>
                                          </p:val>
                                        </p:tav>
                                      </p:tavLst>
                                    </p:anim>
                                    <p:anim calcmode="lin" valueType="num">
                                      <p:cBhvr>
                                        <p:cTn id="43" dur="315" tmFilter="0, 0; 0.125,0.2665; 0.25,0.4; 0.375,0.465; 0.5,0.5;  0.625,0.535; 0.75,0.6; 0.875,0.7335; 1,1">
                                          <p:stCondLst>
                                            <p:cond delay="1258"/>
                                          </p:stCondLst>
                                        </p:cTn>
                                        <p:tgtEl>
                                          <p:spTgt spid="10"/>
                                        </p:tgtEl>
                                        <p:attrNameLst>
                                          <p:attrName>ppt_y</p:attrName>
                                        </p:attrNameLst>
                                      </p:cBhvr>
                                      <p:tavLst>
                                        <p:tav tm="0" fmla="#ppt_y-sin(pi*$)/27">
                                          <p:val>
                                            <p:fltVal val="0"/>
                                          </p:val>
                                        </p:tav>
                                        <p:tav tm="100000">
                                          <p:val>
                                            <p:fltVal val="1"/>
                                          </p:val>
                                        </p:tav>
                                      </p:tavLst>
                                    </p:anim>
                                    <p:anim calcmode="lin" valueType="num">
                                      <p:cBhvr>
                                        <p:cTn id="44" dur="156" tmFilter="0, 0; 0.125,0.2665; 0.25,0.4; 0.375,0.465; 0.5,0.5;  0.625,0.535; 0.75,0.6; 0.875,0.7335; 1,1">
                                          <p:stCondLst>
                                            <p:cond delay="1573"/>
                                          </p:stCondLst>
                                        </p:cTn>
                                        <p:tgtEl>
                                          <p:spTgt spid="10"/>
                                        </p:tgtEl>
                                        <p:attrNameLst>
                                          <p:attrName>ppt_y</p:attrName>
                                        </p:attrNameLst>
                                      </p:cBhvr>
                                      <p:tavLst>
                                        <p:tav tm="0" fmla="#ppt_y-sin(pi*$)/81">
                                          <p:val>
                                            <p:fltVal val="0"/>
                                          </p:val>
                                        </p:tav>
                                        <p:tav tm="100000">
                                          <p:val>
                                            <p:fltVal val="1"/>
                                          </p:val>
                                        </p:tav>
                                      </p:tavLst>
                                    </p:anim>
                                    <p:animScale>
                                      <p:cBhvr>
                                        <p:cTn id="45" dur="25">
                                          <p:stCondLst>
                                            <p:cond delay="617"/>
                                          </p:stCondLst>
                                        </p:cTn>
                                        <p:tgtEl>
                                          <p:spTgt spid="10"/>
                                        </p:tgtEl>
                                      </p:cBhvr>
                                      <p:to x="100000" y="60000"/>
                                    </p:animScale>
                                    <p:animScale>
                                      <p:cBhvr>
                                        <p:cTn id="46" dur="158" decel="50000">
                                          <p:stCondLst>
                                            <p:cond delay="642"/>
                                          </p:stCondLst>
                                        </p:cTn>
                                        <p:tgtEl>
                                          <p:spTgt spid="10"/>
                                        </p:tgtEl>
                                      </p:cBhvr>
                                      <p:to x="100000" y="100000"/>
                                    </p:animScale>
                                    <p:animScale>
                                      <p:cBhvr>
                                        <p:cTn id="47" dur="25">
                                          <p:stCondLst>
                                            <p:cond delay="1246"/>
                                          </p:stCondLst>
                                        </p:cTn>
                                        <p:tgtEl>
                                          <p:spTgt spid="10"/>
                                        </p:tgtEl>
                                      </p:cBhvr>
                                      <p:to x="100000" y="80000"/>
                                    </p:animScale>
                                    <p:animScale>
                                      <p:cBhvr>
                                        <p:cTn id="48" dur="158" decel="50000">
                                          <p:stCondLst>
                                            <p:cond delay="1271"/>
                                          </p:stCondLst>
                                        </p:cTn>
                                        <p:tgtEl>
                                          <p:spTgt spid="10"/>
                                        </p:tgtEl>
                                      </p:cBhvr>
                                      <p:to x="100000" y="100000"/>
                                    </p:animScale>
                                    <p:animScale>
                                      <p:cBhvr>
                                        <p:cTn id="49" dur="25">
                                          <p:stCondLst>
                                            <p:cond delay="1560"/>
                                          </p:stCondLst>
                                        </p:cTn>
                                        <p:tgtEl>
                                          <p:spTgt spid="10"/>
                                        </p:tgtEl>
                                      </p:cBhvr>
                                      <p:to x="100000" y="90000"/>
                                    </p:animScale>
                                    <p:animScale>
                                      <p:cBhvr>
                                        <p:cTn id="50" dur="158" decel="50000">
                                          <p:stCondLst>
                                            <p:cond delay="1585"/>
                                          </p:stCondLst>
                                        </p:cTn>
                                        <p:tgtEl>
                                          <p:spTgt spid="10"/>
                                        </p:tgtEl>
                                      </p:cBhvr>
                                      <p:to x="100000" y="100000"/>
                                    </p:animScale>
                                    <p:animScale>
                                      <p:cBhvr>
                                        <p:cTn id="51" dur="25">
                                          <p:stCondLst>
                                            <p:cond delay="1718"/>
                                          </p:stCondLst>
                                        </p:cTn>
                                        <p:tgtEl>
                                          <p:spTgt spid="10"/>
                                        </p:tgtEl>
                                      </p:cBhvr>
                                      <p:to x="100000" y="95000"/>
                                    </p:animScale>
                                    <p:animScale>
                                      <p:cBhvr>
                                        <p:cTn id="52" dur="158" decel="50000">
                                          <p:stCondLst>
                                            <p:cond delay="1742"/>
                                          </p:stCondLst>
                                        </p:cTn>
                                        <p:tgtEl>
                                          <p:spTgt spid="10"/>
                                        </p:tgtEl>
                                      </p:cBhvr>
                                      <p:to x="100000" y="100000"/>
                                    </p:animScale>
                                  </p:childTnLst>
                                </p:cTn>
                              </p:par>
                            </p:childTnLst>
                          </p:cTn>
                        </p:par>
                        <p:par>
                          <p:cTn id="53" fill="hold">
                            <p:stCondLst>
                              <p:cond delay="2000"/>
                            </p:stCondLst>
                            <p:childTnLst>
                              <p:par>
                                <p:cTn id="54" presetID="32" presetClass="emph" presetSubtype="0" fill="hold" grpId="1" nodeType="afterEffect">
                                  <p:stCondLst>
                                    <p:cond delay="0"/>
                                  </p:stCondLst>
                                  <p:childTnLst>
                                    <p:animRot by="120000">
                                      <p:cBhvr>
                                        <p:cTn id="55" dur="100" fill="hold">
                                          <p:stCondLst>
                                            <p:cond delay="0"/>
                                          </p:stCondLst>
                                        </p:cTn>
                                        <p:tgtEl>
                                          <p:spTgt spid="7"/>
                                        </p:tgtEl>
                                        <p:attrNameLst>
                                          <p:attrName>r</p:attrName>
                                        </p:attrNameLst>
                                      </p:cBhvr>
                                    </p:animRot>
                                    <p:animRot by="-240000">
                                      <p:cBhvr>
                                        <p:cTn id="56" dur="200" fill="hold">
                                          <p:stCondLst>
                                            <p:cond delay="200"/>
                                          </p:stCondLst>
                                        </p:cTn>
                                        <p:tgtEl>
                                          <p:spTgt spid="7"/>
                                        </p:tgtEl>
                                        <p:attrNameLst>
                                          <p:attrName>r</p:attrName>
                                        </p:attrNameLst>
                                      </p:cBhvr>
                                    </p:animRot>
                                    <p:animRot by="240000">
                                      <p:cBhvr>
                                        <p:cTn id="57" dur="200" fill="hold">
                                          <p:stCondLst>
                                            <p:cond delay="400"/>
                                          </p:stCondLst>
                                        </p:cTn>
                                        <p:tgtEl>
                                          <p:spTgt spid="7"/>
                                        </p:tgtEl>
                                        <p:attrNameLst>
                                          <p:attrName>r</p:attrName>
                                        </p:attrNameLst>
                                      </p:cBhvr>
                                    </p:animRot>
                                    <p:animRot by="-240000">
                                      <p:cBhvr>
                                        <p:cTn id="58" dur="200" fill="hold">
                                          <p:stCondLst>
                                            <p:cond delay="600"/>
                                          </p:stCondLst>
                                        </p:cTn>
                                        <p:tgtEl>
                                          <p:spTgt spid="7"/>
                                        </p:tgtEl>
                                        <p:attrNameLst>
                                          <p:attrName>r</p:attrName>
                                        </p:attrNameLst>
                                      </p:cBhvr>
                                    </p:animRot>
                                    <p:animRot by="120000">
                                      <p:cBhvr>
                                        <p:cTn id="59" dur="200" fill="hold">
                                          <p:stCondLst>
                                            <p:cond delay="800"/>
                                          </p:stCondLst>
                                        </p:cTn>
                                        <p:tgtEl>
                                          <p:spTgt spid="7"/>
                                        </p:tgtEl>
                                        <p:attrNameLst>
                                          <p:attrName>r</p:attrName>
                                        </p:attrNameLst>
                                      </p:cBhvr>
                                    </p:animRot>
                                  </p:childTnLst>
                                </p:cTn>
                              </p:par>
                            </p:childTnLst>
                          </p:cTn>
                        </p:par>
                        <p:par>
                          <p:cTn id="60" fill="hold">
                            <p:stCondLst>
                              <p:cond delay="3000"/>
                            </p:stCondLst>
                            <p:childTnLst>
                              <p:par>
                                <p:cTn id="61" presetID="32" presetClass="emph" presetSubtype="0" fill="hold" nodeType="afterEffect">
                                  <p:stCondLst>
                                    <p:cond delay="0"/>
                                  </p:stCondLst>
                                  <p:childTnLst>
                                    <p:animRot by="120000">
                                      <p:cBhvr>
                                        <p:cTn id="62" dur="100" fill="hold">
                                          <p:stCondLst>
                                            <p:cond delay="0"/>
                                          </p:stCondLst>
                                        </p:cTn>
                                        <p:tgtEl>
                                          <p:spTgt spid="9"/>
                                        </p:tgtEl>
                                        <p:attrNameLst>
                                          <p:attrName>r</p:attrName>
                                        </p:attrNameLst>
                                      </p:cBhvr>
                                    </p:animRot>
                                    <p:animRot by="-240000">
                                      <p:cBhvr>
                                        <p:cTn id="63" dur="200" fill="hold">
                                          <p:stCondLst>
                                            <p:cond delay="200"/>
                                          </p:stCondLst>
                                        </p:cTn>
                                        <p:tgtEl>
                                          <p:spTgt spid="9"/>
                                        </p:tgtEl>
                                        <p:attrNameLst>
                                          <p:attrName>r</p:attrName>
                                        </p:attrNameLst>
                                      </p:cBhvr>
                                    </p:animRot>
                                    <p:animRot by="240000">
                                      <p:cBhvr>
                                        <p:cTn id="64" dur="200" fill="hold">
                                          <p:stCondLst>
                                            <p:cond delay="400"/>
                                          </p:stCondLst>
                                        </p:cTn>
                                        <p:tgtEl>
                                          <p:spTgt spid="9"/>
                                        </p:tgtEl>
                                        <p:attrNameLst>
                                          <p:attrName>r</p:attrName>
                                        </p:attrNameLst>
                                      </p:cBhvr>
                                    </p:animRot>
                                    <p:animRot by="-240000">
                                      <p:cBhvr>
                                        <p:cTn id="65" dur="200" fill="hold">
                                          <p:stCondLst>
                                            <p:cond delay="600"/>
                                          </p:stCondLst>
                                        </p:cTn>
                                        <p:tgtEl>
                                          <p:spTgt spid="9"/>
                                        </p:tgtEl>
                                        <p:attrNameLst>
                                          <p:attrName>r</p:attrName>
                                        </p:attrNameLst>
                                      </p:cBhvr>
                                    </p:animRot>
                                    <p:animRot by="120000">
                                      <p:cBhvr>
                                        <p:cTn id="66" dur="200" fill="hold">
                                          <p:stCondLst>
                                            <p:cond delay="800"/>
                                          </p:stCondLst>
                                        </p:cTn>
                                        <p:tgtEl>
                                          <p:spTgt spid="9"/>
                                        </p:tgtEl>
                                        <p:attrNameLst>
                                          <p:attrName>r</p:attrName>
                                        </p:attrNameLst>
                                      </p:cBhvr>
                                    </p:animRot>
                                  </p:childTnLst>
                                </p:cTn>
                              </p:par>
                            </p:childTnLst>
                          </p:cTn>
                        </p:par>
                        <p:par>
                          <p:cTn id="67" fill="hold">
                            <p:stCondLst>
                              <p:cond delay="4000"/>
                            </p:stCondLst>
                            <p:childTnLst>
                              <p:par>
                                <p:cTn id="68" presetID="32" presetClass="emph" presetSubtype="0" fill="hold" nodeType="afterEffect">
                                  <p:stCondLst>
                                    <p:cond delay="0"/>
                                  </p:stCondLst>
                                  <p:childTnLst>
                                    <p:animRot by="120000">
                                      <p:cBhvr>
                                        <p:cTn id="69" dur="100" fill="hold">
                                          <p:stCondLst>
                                            <p:cond delay="0"/>
                                          </p:stCondLst>
                                        </p:cTn>
                                        <p:tgtEl>
                                          <p:spTgt spid="10"/>
                                        </p:tgtEl>
                                        <p:attrNameLst>
                                          <p:attrName>r</p:attrName>
                                        </p:attrNameLst>
                                      </p:cBhvr>
                                    </p:animRot>
                                    <p:animRot by="-240000">
                                      <p:cBhvr>
                                        <p:cTn id="70" dur="200" fill="hold">
                                          <p:stCondLst>
                                            <p:cond delay="200"/>
                                          </p:stCondLst>
                                        </p:cTn>
                                        <p:tgtEl>
                                          <p:spTgt spid="10"/>
                                        </p:tgtEl>
                                        <p:attrNameLst>
                                          <p:attrName>r</p:attrName>
                                        </p:attrNameLst>
                                      </p:cBhvr>
                                    </p:animRot>
                                    <p:animRot by="240000">
                                      <p:cBhvr>
                                        <p:cTn id="71" dur="200" fill="hold">
                                          <p:stCondLst>
                                            <p:cond delay="400"/>
                                          </p:stCondLst>
                                        </p:cTn>
                                        <p:tgtEl>
                                          <p:spTgt spid="10"/>
                                        </p:tgtEl>
                                        <p:attrNameLst>
                                          <p:attrName>r</p:attrName>
                                        </p:attrNameLst>
                                      </p:cBhvr>
                                    </p:animRot>
                                    <p:animRot by="-240000">
                                      <p:cBhvr>
                                        <p:cTn id="72" dur="200" fill="hold">
                                          <p:stCondLst>
                                            <p:cond delay="600"/>
                                          </p:stCondLst>
                                        </p:cTn>
                                        <p:tgtEl>
                                          <p:spTgt spid="10"/>
                                        </p:tgtEl>
                                        <p:attrNameLst>
                                          <p:attrName>r</p:attrName>
                                        </p:attrNameLst>
                                      </p:cBhvr>
                                    </p:animRot>
                                    <p:animRot by="120000">
                                      <p:cBhvr>
                                        <p:cTn id="7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3"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3" name="Content Placeholder 2">
            <a:extLst>
              <a:ext uri="{FF2B5EF4-FFF2-40B4-BE49-F238E27FC236}">
                <a16:creationId xmlns:a16="http://schemas.microsoft.com/office/drawing/2014/main" id="{0EC10974-6E24-4C7E-A6DF-6BF90F843543}"/>
              </a:ext>
            </a:extLst>
          </p:cNvPr>
          <p:cNvSpPr>
            <a:spLocks noGrp="1"/>
          </p:cNvSpPr>
          <p:nvPr>
            <p:ph idx="1"/>
          </p:nvPr>
        </p:nvSpPr>
        <p:spPr>
          <a:xfrm>
            <a:off x="0" y="1"/>
            <a:ext cx="12192001" cy="842210"/>
          </a:xfrm>
          <a:solidFill>
            <a:schemeClr val="accent5">
              <a:lumMod val="20000"/>
              <a:lumOff val="80000"/>
            </a:schemeClr>
          </a:solidFill>
        </p:spPr>
        <p:txBody>
          <a:bodyPr anchor="ctr">
            <a:noAutofit/>
          </a:bodyPr>
          <a:lstStyle/>
          <a:p>
            <a:pPr marL="0" indent="0" algn="ctr">
              <a:buNone/>
            </a:pPr>
            <a:r>
              <a:rPr lang="en-US" dirty="0">
                <a:latin typeface="Ravie" panose="04040805050809020602" pitchFamily="82" charset="0"/>
              </a:rPr>
              <a:t>Initiation of DNA Replication in Prokaryotic Cells</a:t>
            </a:r>
            <a:endParaRPr lang="en-US" b="1" dirty="0">
              <a:latin typeface="Ravie" panose="04040805050809020602" pitchFamily="82" charset="0"/>
            </a:endParaRPr>
          </a:p>
        </p:txBody>
      </p:sp>
      <p:sp>
        <p:nvSpPr>
          <p:cNvPr id="2" name="Rectangle 1">
            <a:extLst>
              <a:ext uri="{FF2B5EF4-FFF2-40B4-BE49-F238E27FC236}">
                <a16:creationId xmlns:a16="http://schemas.microsoft.com/office/drawing/2014/main" id="{98056B86-48E7-438B-B660-84E522AF764C}"/>
              </a:ext>
            </a:extLst>
          </p:cNvPr>
          <p:cNvSpPr/>
          <p:nvPr/>
        </p:nvSpPr>
        <p:spPr>
          <a:xfrm>
            <a:off x="245423" y="1481552"/>
            <a:ext cx="3697185" cy="4154984"/>
          </a:xfrm>
          <a:prstGeom prst="rect">
            <a:avLst/>
          </a:prstGeom>
        </p:spPr>
        <p:txBody>
          <a:bodyPr wrap="square">
            <a:spAutoFit/>
          </a:bodyPr>
          <a:lstStyle/>
          <a:p>
            <a:endParaRPr lang="en-US" sz="2400" b="1" dirty="0">
              <a:solidFill>
                <a:srgbClr val="222222"/>
              </a:solidFill>
              <a:latin typeface="Lato" panose="020F0502020204030203" pitchFamily="34" charset="0"/>
            </a:endParaRPr>
          </a:p>
          <a:p>
            <a:pPr marL="342900" indent="-342900">
              <a:buFont typeface="Arial" panose="020B0604020202020204" pitchFamily="34" charset="0"/>
              <a:buChar char="•"/>
            </a:pPr>
            <a:r>
              <a:rPr lang="en-US" sz="2400" b="1" dirty="0">
                <a:solidFill>
                  <a:srgbClr val="222222"/>
                </a:solidFill>
                <a:latin typeface="Lato" panose="020F0502020204030203" pitchFamily="34" charset="0"/>
              </a:rPr>
              <a:t>Helicase and topoisomerase I (DNA Gyrase) function to uncoil and unwind the DNA. </a:t>
            </a:r>
          </a:p>
          <a:p>
            <a:pPr marL="342900" indent="-342900">
              <a:buFont typeface="Arial" panose="020B0604020202020204" pitchFamily="34" charset="0"/>
              <a:buChar char="•"/>
            </a:pPr>
            <a:endParaRPr lang="en-US" sz="2400" b="1" dirty="0">
              <a:solidFill>
                <a:srgbClr val="222222"/>
              </a:solidFill>
              <a:latin typeface="Lato" panose="020F0502020204030203" pitchFamily="34" charset="0"/>
            </a:endParaRPr>
          </a:p>
          <a:p>
            <a:pPr marL="342900" indent="-342900">
              <a:buFont typeface="Arial" panose="020B0604020202020204" pitchFamily="34" charset="0"/>
              <a:buChar char="•"/>
            </a:pPr>
            <a:r>
              <a:rPr lang="en-US" sz="2400" b="1" dirty="0">
                <a:solidFill>
                  <a:srgbClr val="222222"/>
                </a:solidFill>
                <a:latin typeface="Lato" panose="020F0502020204030203" pitchFamily="34" charset="0"/>
              </a:rPr>
              <a:t>Helicase then acts to break the hydrogen bonds between the nitrogenous base pairs. </a:t>
            </a:r>
            <a:endParaRPr lang="en-US" sz="2400" b="1" dirty="0"/>
          </a:p>
        </p:txBody>
      </p:sp>
      <p:pic>
        <p:nvPicPr>
          <p:cNvPr id="7" name="Picture 6" descr="A picture containing text, map&#10;&#10;Description generated with very high confidence">
            <a:extLst>
              <a:ext uri="{FF2B5EF4-FFF2-40B4-BE49-F238E27FC236}">
                <a16:creationId xmlns:a16="http://schemas.microsoft.com/office/drawing/2014/main" id="{337027FC-BA23-4D8D-A9CA-CDFF40DBED3C}"/>
              </a:ext>
            </a:extLst>
          </p:cNvPr>
          <p:cNvPicPr>
            <a:picLocks noChangeAspect="1"/>
          </p:cNvPicPr>
          <p:nvPr/>
        </p:nvPicPr>
        <p:blipFill rotWithShape="1">
          <a:blip r:embed="rId2">
            <a:extLst>
              <a:ext uri="{28A0092B-C50C-407E-A947-70E740481C1C}">
                <a14:useLocalDpi xmlns:a14="http://schemas.microsoft.com/office/drawing/2010/main" val="0"/>
              </a:ext>
            </a:extLst>
          </a:blip>
          <a:srcRect r="-918" b="2"/>
          <a:stretch/>
        </p:blipFill>
        <p:spPr>
          <a:xfrm>
            <a:off x="4045786" y="842211"/>
            <a:ext cx="8149262" cy="6015789"/>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F26783A5-F8B8-480B-8F56-777708168AA2}"/>
              </a:ext>
            </a:extLst>
          </p:cNvPr>
          <p:cNvSpPr/>
          <p:nvPr/>
        </p:nvSpPr>
        <p:spPr>
          <a:xfrm>
            <a:off x="7861463" y="2161415"/>
            <a:ext cx="1793175" cy="91440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A99633-D055-45AF-98FC-09ECB0259201}"/>
              </a:ext>
            </a:extLst>
          </p:cNvPr>
          <p:cNvSpPr/>
          <p:nvPr/>
        </p:nvSpPr>
        <p:spPr>
          <a:xfrm>
            <a:off x="10398825" y="1969431"/>
            <a:ext cx="1793175" cy="91440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546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5"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par>
                          <p:cTn id="27" fill="hold">
                            <p:stCondLst>
                              <p:cond delay="3000"/>
                            </p:stCondLst>
                            <p:childTnLst>
                              <p:par>
                                <p:cTn id="28" presetID="25"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3"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Rectangle 1">
            <a:extLst>
              <a:ext uri="{FF2B5EF4-FFF2-40B4-BE49-F238E27FC236}">
                <a16:creationId xmlns:a16="http://schemas.microsoft.com/office/drawing/2014/main" id="{98056B86-48E7-438B-B660-84E522AF764C}"/>
              </a:ext>
            </a:extLst>
          </p:cNvPr>
          <p:cNvSpPr/>
          <p:nvPr/>
        </p:nvSpPr>
        <p:spPr>
          <a:xfrm>
            <a:off x="144045" y="0"/>
            <a:ext cx="12047955" cy="2123658"/>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4400" b="1" i="1" dirty="0"/>
              <a:t>A replication fork is formed when helicase separates the DNA strands at the origin of replication. </a:t>
            </a:r>
          </a:p>
        </p:txBody>
      </p:sp>
      <p:pic>
        <p:nvPicPr>
          <p:cNvPr id="6" name="Picture 5" descr="A close up of a logo&#10;&#10;Description generated with very high confidence">
            <a:extLst>
              <a:ext uri="{FF2B5EF4-FFF2-40B4-BE49-F238E27FC236}">
                <a16:creationId xmlns:a16="http://schemas.microsoft.com/office/drawing/2014/main" id="{8324BFAE-E80B-40EA-A640-856C7B33E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550" y="2018805"/>
            <a:ext cx="10359450" cy="4899125"/>
          </a:xfrm>
          <a:prstGeom prst="rect">
            <a:avLst/>
          </a:prstGeom>
        </p:spPr>
      </p:pic>
      <p:pic>
        <p:nvPicPr>
          <p:cNvPr id="4" name="Picture 3">
            <a:extLst>
              <a:ext uri="{FF2B5EF4-FFF2-40B4-BE49-F238E27FC236}">
                <a16:creationId xmlns:a16="http://schemas.microsoft.com/office/drawing/2014/main" id="{17CDB78D-DD37-4459-BC82-B29CC76848F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24971" y="4395127"/>
            <a:ext cx="2490872" cy="407880"/>
          </a:xfrm>
          <a:prstGeom prst="rect">
            <a:avLst/>
          </a:prstGeom>
        </p:spPr>
      </p:pic>
    </p:spTree>
    <p:extLst>
      <p:ext uri="{BB962C8B-B14F-4D97-AF65-F5344CB8AC3E}">
        <p14:creationId xmlns:p14="http://schemas.microsoft.com/office/powerpoint/2010/main" val="2402533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fill="hold" nodeType="afterEffect">
                                  <p:stCondLst>
                                    <p:cond delay="0"/>
                                  </p:stCondLst>
                                  <p:childTnLst>
                                    <p:animRot by="21600000">
                                      <p:cBhvr>
                                        <p:cTn id="12" dur="2000" fill="hold"/>
                                        <p:tgtEl>
                                          <p:spTgt spid="4"/>
                                        </p:tgtEl>
                                        <p:attrNameLst>
                                          <p:attrName>r</p:attrName>
                                        </p:attrNameLst>
                                      </p:cBhvr>
                                    </p:animRot>
                                  </p:childTnLst>
                                </p:cTn>
                              </p:par>
                            </p:childTnLst>
                          </p:cTn>
                        </p:par>
                        <p:par>
                          <p:cTn id="13" fill="hold">
                            <p:stCondLst>
                              <p:cond delay="3000"/>
                            </p:stCondLst>
                            <p:childTnLst>
                              <p:par>
                                <p:cTn id="14" presetID="53" presetClass="exit" presetSubtype="32" fill="hold" nodeType="afterEffect">
                                  <p:stCondLst>
                                    <p:cond delay="0"/>
                                  </p:stCondLst>
                                  <p:childTnLst>
                                    <p:anim calcmode="lin" valueType="num">
                                      <p:cBhvr>
                                        <p:cTn id="15" dur="500"/>
                                        <p:tgtEl>
                                          <p:spTgt spid="4"/>
                                        </p:tgtEl>
                                        <p:attrNameLst>
                                          <p:attrName>ppt_w</p:attrName>
                                        </p:attrNameLst>
                                      </p:cBhvr>
                                      <p:tavLst>
                                        <p:tav tm="0">
                                          <p:val>
                                            <p:strVal val="ppt_w"/>
                                          </p:val>
                                        </p:tav>
                                        <p:tav tm="100000">
                                          <p:val>
                                            <p:fltVal val="0"/>
                                          </p:val>
                                        </p:tav>
                                      </p:tavLst>
                                    </p:anim>
                                    <p:anim calcmode="lin" valueType="num">
                                      <p:cBhvr>
                                        <p:cTn id="16" dur="500"/>
                                        <p:tgtEl>
                                          <p:spTgt spid="4"/>
                                        </p:tgtEl>
                                        <p:attrNameLst>
                                          <p:attrName>ppt_h</p:attrName>
                                        </p:attrNameLst>
                                      </p:cBhvr>
                                      <p:tavLst>
                                        <p:tav tm="0">
                                          <p:val>
                                            <p:strVal val="ppt_h"/>
                                          </p:val>
                                        </p:tav>
                                        <p:tav tm="100000">
                                          <p:val>
                                            <p:fltVal val="0"/>
                                          </p:val>
                                        </p:tav>
                                      </p:tavLst>
                                    </p:anim>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very high confidence">
            <a:extLst>
              <a:ext uri="{FF2B5EF4-FFF2-40B4-BE49-F238E27FC236}">
                <a16:creationId xmlns:a16="http://schemas.microsoft.com/office/drawing/2014/main" id="{C779F141-72D2-475C-8A3D-D707F0E22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481"/>
            <a:ext cx="11559941" cy="5466854"/>
          </a:xfrm>
          <a:prstGeom prst="rect">
            <a:avLst/>
          </a:prstGeom>
        </p:spPr>
      </p:pic>
      <p:sp>
        <p:nvSpPr>
          <p:cNvPr id="2" name="Rectangle 1">
            <a:extLst>
              <a:ext uri="{FF2B5EF4-FFF2-40B4-BE49-F238E27FC236}">
                <a16:creationId xmlns:a16="http://schemas.microsoft.com/office/drawing/2014/main" id="{98056B86-48E7-438B-B660-84E522AF764C}"/>
              </a:ext>
            </a:extLst>
          </p:cNvPr>
          <p:cNvSpPr/>
          <p:nvPr/>
        </p:nvSpPr>
        <p:spPr>
          <a:xfrm>
            <a:off x="0" y="0"/>
            <a:ext cx="12192000" cy="1200329"/>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en-US" sz="2400" b="1" i="1" dirty="0"/>
              <a:t>The DNA becomes more highly coiled ahead of the replication fork. </a:t>
            </a:r>
          </a:p>
          <a:p>
            <a:pPr marL="285750" indent="-285750">
              <a:buFont typeface="Arial" panose="020B0604020202020204" pitchFamily="34" charset="0"/>
              <a:buChar char="•"/>
            </a:pPr>
            <a:r>
              <a:rPr lang="en-US" sz="2400" b="1" i="1" dirty="0"/>
              <a:t>Topoisomerase (DNA Gyrase)  breaks and reforms DNA’s sugar-phosphate backbone ahead of the replication fork, thereby relieving the pressure that results from this supercoiling. </a:t>
            </a:r>
            <a:endParaRPr lang="en-US" sz="3200" b="1" dirty="0"/>
          </a:p>
        </p:txBody>
      </p:sp>
      <p:sp>
        <p:nvSpPr>
          <p:cNvPr id="4" name="Oval 3">
            <a:extLst>
              <a:ext uri="{FF2B5EF4-FFF2-40B4-BE49-F238E27FC236}">
                <a16:creationId xmlns:a16="http://schemas.microsoft.com/office/drawing/2014/main" id="{F26783A5-F8B8-480B-8F56-777708168AA2}"/>
              </a:ext>
            </a:extLst>
          </p:cNvPr>
          <p:cNvSpPr/>
          <p:nvPr/>
        </p:nvSpPr>
        <p:spPr>
          <a:xfrm rot="5400000">
            <a:off x="8669874" y="2258678"/>
            <a:ext cx="3306700" cy="3524982"/>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415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3E28-CB0D-4B98-A54E-A800CF94B61D}"/>
              </a:ext>
            </a:extLst>
          </p:cNvPr>
          <p:cNvSpPr>
            <a:spLocks noGrp="1"/>
          </p:cNvSpPr>
          <p:nvPr>
            <p:ph type="title"/>
          </p:nvPr>
        </p:nvSpPr>
        <p:spPr>
          <a:xfrm>
            <a:off x="838200" y="365125"/>
            <a:ext cx="4682555" cy="1325563"/>
          </a:xfrm>
        </p:spPr>
        <p:txBody>
          <a:bodyPr/>
          <a:lstStyle/>
          <a:p>
            <a:r>
              <a:rPr lang="en-US" dirty="0"/>
              <a:t>Binding Proteins</a:t>
            </a:r>
          </a:p>
        </p:txBody>
      </p:sp>
      <p:sp>
        <p:nvSpPr>
          <p:cNvPr id="3" name="Content Placeholder 2">
            <a:extLst>
              <a:ext uri="{FF2B5EF4-FFF2-40B4-BE49-F238E27FC236}">
                <a16:creationId xmlns:a16="http://schemas.microsoft.com/office/drawing/2014/main" id="{45EC6A7D-D447-4CAC-B099-7607C3340268}"/>
              </a:ext>
            </a:extLst>
          </p:cNvPr>
          <p:cNvSpPr>
            <a:spLocks noGrp="1"/>
          </p:cNvSpPr>
          <p:nvPr>
            <p:ph idx="1"/>
          </p:nvPr>
        </p:nvSpPr>
        <p:spPr>
          <a:xfrm>
            <a:off x="838200" y="1825625"/>
            <a:ext cx="4504765" cy="4351338"/>
          </a:xfrm>
        </p:spPr>
        <p:txBody>
          <a:bodyPr>
            <a:normAutofit/>
          </a:bodyPr>
          <a:lstStyle/>
          <a:p>
            <a:r>
              <a:rPr lang="en-US" sz="3600" b="1" i="1" dirty="0"/>
              <a:t>Single-strand DNA binding proteins then will bind to the single-stranded DNA to prevent the helix from re-forming. </a:t>
            </a:r>
            <a:endParaRPr lang="en-US" b="1" dirty="0"/>
          </a:p>
        </p:txBody>
      </p:sp>
      <p:pic>
        <p:nvPicPr>
          <p:cNvPr id="4" name="Picture 3" descr="A picture containing text, map&#10;&#10;Description generated with very high confidence">
            <a:extLst>
              <a:ext uri="{FF2B5EF4-FFF2-40B4-BE49-F238E27FC236}">
                <a16:creationId xmlns:a16="http://schemas.microsoft.com/office/drawing/2014/main" id="{5F4F3B08-8C99-4E07-B4FE-CC2A6095BB6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86375" y="1619181"/>
            <a:ext cx="6058096" cy="4513281"/>
          </a:xfrm>
          <a:prstGeom prst="rect">
            <a:avLst/>
          </a:prstGeom>
          <a:effectLst>
            <a:glow rad="228600">
              <a:srgbClr val="7030A0">
                <a:alpha val="40000"/>
              </a:srgbClr>
            </a:glow>
            <a:outerShdw blurRad="76200" dir="13500000" sy="23000" kx="1200000" algn="br" rotWithShape="0">
              <a:prstClr val="black">
                <a:alpha val="20000"/>
              </a:prstClr>
            </a:outerShdw>
          </a:effectLst>
        </p:spPr>
      </p:pic>
      <p:sp>
        <p:nvSpPr>
          <p:cNvPr id="5" name="Rectangle 4">
            <a:extLst>
              <a:ext uri="{FF2B5EF4-FFF2-40B4-BE49-F238E27FC236}">
                <a16:creationId xmlns:a16="http://schemas.microsoft.com/office/drawing/2014/main" id="{E432E70D-B437-41B4-A7BB-E67FD3336D51}"/>
              </a:ext>
            </a:extLst>
          </p:cNvPr>
          <p:cNvSpPr/>
          <p:nvPr/>
        </p:nvSpPr>
        <p:spPr>
          <a:xfrm>
            <a:off x="6671246" y="365125"/>
            <a:ext cx="428835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a:noFill/>
                </a:ln>
                <a:solidFill>
                  <a:prstClr val="black"/>
                </a:solidFill>
                <a:effectLst/>
                <a:uLnTx/>
                <a:uFillTx/>
                <a:latin typeface="Times New Roman" panose="02020603050405020304"/>
                <a:ea typeface="+mn-ea"/>
                <a:cs typeface="+mn-cs"/>
              </a:rPr>
              <a:t>replication fork</a:t>
            </a:r>
            <a:endParaRPr kumimoji="0" lang="en-US" sz="6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7" name="Picture 6" descr="A sign in the dark&#10;&#10;Description generated with high confidence">
            <a:extLst>
              <a:ext uri="{FF2B5EF4-FFF2-40B4-BE49-F238E27FC236}">
                <a16:creationId xmlns:a16="http://schemas.microsoft.com/office/drawing/2014/main" id="{E3FE14BC-7D53-4C1D-A17E-04EDF8BD0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62061">
            <a:off x="8046920" y="1813394"/>
            <a:ext cx="2552542" cy="1232638"/>
          </a:xfrm>
          <a:prstGeom prst="rect">
            <a:avLst/>
          </a:prstGeom>
        </p:spPr>
      </p:pic>
      <p:sp>
        <p:nvSpPr>
          <p:cNvPr id="8" name="Rectangle 7">
            <a:extLst>
              <a:ext uri="{FF2B5EF4-FFF2-40B4-BE49-F238E27FC236}">
                <a16:creationId xmlns:a16="http://schemas.microsoft.com/office/drawing/2014/main" id="{56DD7E25-F97E-476F-9386-9F45761DA3DD}"/>
              </a:ext>
            </a:extLst>
          </p:cNvPr>
          <p:cNvSpPr/>
          <p:nvPr/>
        </p:nvSpPr>
        <p:spPr>
          <a:xfrm>
            <a:off x="3554532" y="5863023"/>
            <a:ext cx="457529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a:noFill/>
                </a:ln>
                <a:solidFill>
                  <a:prstClr val="black"/>
                </a:solidFill>
                <a:effectLst/>
                <a:uLnTx/>
                <a:uFillTx/>
                <a:latin typeface="Times New Roman" panose="02020603050405020304"/>
                <a:ea typeface="+mn-ea"/>
                <a:cs typeface="+mn-cs"/>
              </a:rPr>
              <a:t>Binding Proteins</a:t>
            </a:r>
            <a:endParaRPr kumimoji="0" lang="en-US" sz="6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10" name="Picture 9" descr="A sign in the dark&#10;&#10;Description generated with high confidence">
            <a:extLst>
              <a:ext uri="{FF2B5EF4-FFF2-40B4-BE49-F238E27FC236}">
                <a16:creationId xmlns:a16="http://schemas.microsoft.com/office/drawing/2014/main" id="{D813798B-7E6E-4B69-A63F-214D842212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4618112">
            <a:off x="9104419" y="5320134"/>
            <a:ext cx="640115" cy="309115"/>
          </a:xfrm>
          <a:prstGeom prst="rect">
            <a:avLst/>
          </a:prstGeom>
        </p:spPr>
      </p:pic>
      <p:pic>
        <p:nvPicPr>
          <p:cNvPr id="11" name="Picture 10" descr="A sign in the dark&#10;&#10;Description generated with high confidence">
            <a:extLst>
              <a:ext uri="{FF2B5EF4-FFF2-40B4-BE49-F238E27FC236}">
                <a16:creationId xmlns:a16="http://schemas.microsoft.com/office/drawing/2014/main" id="{8B33303B-FBF6-4DCA-96EA-F52C94BE68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3570580">
            <a:off x="9258600" y="5114711"/>
            <a:ext cx="640115" cy="309115"/>
          </a:xfrm>
          <a:prstGeom prst="rect">
            <a:avLst/>
          </a:prstGeom>
        </p:spPr>
      </p:pic>
      <p:pic>
        <p:nvPicPr>
          <p:cNvPr id="12" name="Picture 11" descr="A sign in the dark&#10;&#10;Description generated with high confidence">
            <a:extLst>
              <a:ext uri="{FF2B5EF4-FFF2-40B4-BE49-F238E27FC236}">
                <a16:creationId xmlns:a16="http://schemas.microsoft.com/office/drawing/2014/main" id="{1BAFC7EE-B84B-455A-9350-C82DEE6997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3369321">
            <a:off x="9370040" y="4914882"/>
            <a:ext cx="640115" cy="309115"/>
          </a:xfrm>
          <a:prstGeom prst="rect">
            <a:avLst/>
          </a:prstGeom>
        </p:spPr>
      </p:pic>
      <p:pic>
        <p:nvPicPr>
          <p:cNvPr id="13" name="Picture 12" descr="A sign in the dark&#10;&#10;Description generated with high confidence">
            <a:extLst>
              <a:ext uri="{FF2B5EF4-FFF2-40B4-BE49-F238E27FC236}">
                <a16:creationId xmlns:a16="http://schemas.microsoft.com/office/drawing/2014/main" id="{3034BFC0-47F1-47C0-ACB0-5DE6F6FACA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535100">
            <a:off x="8199561" y="3177234"/>
            <a:ext cx="640115" cy="309115"/>
          </a:xfrm>
          <a:prstGeom prst="rect">
            <a:avLst/>
          </a:prstGeom>
        </p:spPr>
      </p:pic>
      <p:pic>
        <p:nvPicPr>
          <p:cNvPr id="14" name="Picture 13" descr="A sign in the dark&#10;&#10;Description generated with high confidence">
            <a:extLst>
              <a:ext uri="{FF2B5EF4-FFF2-40B4-BE49-F238E27FC236}">
                <a16:creationId xmlns:a16="http://schemas.microsoft.com/office/drawing/2014/main" id="{88B33EF6-0EEC-4D24-B0F0-B1CA086584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590470">
            <a:off x="8161968" y="3676964"/>
            <a:ext cx="640115" cy="309115"/>
          </a:xfrm>
          <a:prstGeom prst="rect">
            <a:avLst/>
          </a:prstGeom>
        </p:spPr>
      </p:pic>
      <p:pic>
        <p:nvPicPr>
          <p:cNvPr id="15" name="Picture 14" descr="A sign in the dark&#10;&#10;Description generated with high confidence">
            <a:extLst>
              <a:ext uri="{FF2B5EF4-FFF2-40B4-BE49-F238E27FC236}">
                <a16:creationId xmlns:a16="http://schemas.microsoft.com/office/drawing/2014/main" id="{C0DA6C74-AEB4-4ADD-A521-054844BF25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2069719">
            <a:off x="8785294" y="3561583"/>
            <a:ext cx="640115" cy="309115"/>
          </a:xfrm>
          <a:prstGeom prst="rect">
            <a:avLst/>
          </a:prstGeom>
        </p:spPr>
      </p:pic>
      <p:pic>
        <p:nvPicPr>
          <p:cNvPr id="16" name="Picture 15" descr="A sign in the dark&#10;&#10;Description generated with high confidence">
            <a:extLst>
              <a:ext uri="{FF2B5EF4-FFF2-40B4-BE49-F238E27FC236}">
                <a16:creationId xmlns:a16="http://schemas.microsoft.com/office/drawing/2014/main" id="{7D9CD2CA-1B27-4F8C-8406-F0C4F5684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9700">
            <a:off x="6149045" y="4136781"/>
            <a:ext cx="3047093" cy="1409429"/>
          </a:xfrm>
          <a:prstGeom prst="rect">
            <a:avLst/>
          </a:prstGeom>
        </p:spPr>
      </p:pic>
      <p:pic>
        <p:nvPicPr>
          <p:cNvPr id="9" name="Picture 8" descr="A sign in the dark&#10;&#10;Description generated with high confidence">
            <a:extLst>
              <a:ext uri="{FF2B5EF4-FFF2-40B4-BE49-F238E27FC236}">
                <a16:creationId xmlns:a16="http://schemas.microsoft.com/office/drawing/2014/main" id="{D1C42296-9B5E-400B-9789-3FEECE17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19622">
            <a:off x="6853551" y="4783739"/>
            <a:ext cx="2552542" cy="1232638"/>
          </a:xfrm>
          <a:prstGeom prst="rect">
            <a:avLst/>
          </a:prstGeom>
        </p:spPr>
      </p:pic>
      <p:pic>
        <p:nvPicPr>
          <p:cNvPr id="17" name="Picture 16" descr="A sign in the dark&#10;&#10;Description generated with high confidence">
            <a:extLst>
              <a:ext uri="{FF2B5EF4-FFF2-40B4-BE49-F238E27FC236}">
                <a16:creationId xmlns:a16="http://schemas.microsoft.com/office/drawing/2014/main" id="{38CFBD8B-CBA5-46E1-8744-AC9B7B18C2F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222798">
            <a:off x="8556133" y="4481664"/>
            <a:ext cx="640115" cy="309115"/>
          </a:xfrm>
          <a:prstGeom prst="rect">
            <a:avLst/>
          </a:prstGeom>
        </p:spPr>
      </p:pic>
      <p:pic>
        <p:nvPicPr>
          <p:cNvPr id="18" name="Picture 17" descr="A sign in the dark&#10;&#10;Description generated with high confidence">
            <a:extLst>
              <a:ext uri="{FF2B5EF4-FFF2-40B4-BE49-F238E27FC236}">
                <a16:creationId xmlns:a16="http://schemas.microsoft.com/office/drawing/2014/main" id="{8DF0EA4B-D933-413A-9934-15FE1D4C36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222798">
            <a:off x="8821755" y="4661870"/>
            <a:ext cx="640115" cy="309115"/>
          </a:xfrm>
          <a:prstGeom prst="rect">
            <a:avLst/>
          </a:prstGeom>
        </p:spPr>
      </p:pic>
      <p:pic>
        <p:nvPicPr>
          <p:cNvPr id="19" name="Picture 18" descr="A sign in the dark&#10;&#10;Description generated with high confidence">
            <a:extLst>
              <a:ext uri="{FF2B5EF4-FFF2-40B4-BE49-F238E27FC236}">
                <a16:creationId xmlns:a16="http://schemas.microsoft.com/office/drawing/2014/main" id="{640470A3-27C6-4DFF-B42B-08FB897B2F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222798">
            <a:off x="8100083" y="3448201"/>
            <a:ext cx="640115" cy="309115"/>
          </a:xfrm>
          <a:prstGeom prst="rect">
            <a:avLst/>
          </a:prstGeom>
        </p:spPr>
      </p:pic>
      <p:pic>
        <p:nvPicPr>
          <p:cNvPr id="20" name="Picture 19" descr="A sign in the dark&#10;&#10;Description generated with high confidence">
            <a:extLst>
              <a:ext uri="{FF2B5EF4-FFF2-40B4-BE49-F238E27FC236}">
                <a16:creationId xmlns:a16="http://schemas.microsoft.com/office/drawing/2014/main" id="{42D6E5D5-29FB-4825-833F-48E23C6FA4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1295813">
            <a:off x="8801292" y="3293124"/>
            <a:ext cx="640115" cy="309115"/>
          </a:xfrm>
          <a:prstGeom prst="rect">
            <a:avLst/>
          </a:prstGeom>
        </p:spPr>
      </p:pic>
    </p:spTree>
    <p:extLst>
      <p:ext uri="{BB962C8B-B14F-4D97-AF65-F5344CB8AC3E}">
        <p14:creationId xmlns:p14="http://schemas.microsoft.com/office/powerpoint/2010/main" val="2678170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51">
                                          <p:stCondLst>
                                            <p:cond delay="0"/>
                                          </p:stCondLst>
                                        </p:cTn>
                                        <p:tgtEl>
                                          <p:spTgt spid="7"/>
                                        </p:tgtEl>
                                      </p:cBhvr>
                                    </p:animEffect>
                                    <p:anim calcmode="lin" valueType="num">
                                      <p:cBhvr>
                                        <p:cTn id="24" dur="173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3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31" tmFilter="0, 0; 0.125,0.2665; 0.25,0.4; 0.375,0.465; 0.5,0.5;  0.625,0.535; 0.75,0.6; 0.875,0.7335; 1,1">
                                          <p:stCondLst>
                                            <p:cond delay="631"/>
                                          </p:stCondLst>
                                        </p:cTn>
                                        <p:tgtEl>
                                          <p:spTgt spid="7"/>
                                        </p:tgtEl>
                                        <p:attrNameLst>
                                          <p:attrName>ppt_y</p:attrName>
                                        </p:attrNameLst>
                                      </p:cBhvr>
                                      <p:tavLst>
                                        <p:tav tm="0" fmla="#ppt_y-sin(pi*$)/9">
                                          <p:val>
                                            <p:fltVal val="0"/>
                                          </p:val>
                                        </p:tav>
                                        <p:tav tm="100000">
                                          <p:val>
                                            <p:fltVal val="1"/>
                                          </p:val>
                                        </p:tav>
                                      </p:tavLst>
                                    </p:anim>
                                    <p:anim calcmode="lin" valueType="num">
                                      <p:cBhvr>
                                        <p:cTn id="27" dur="315" tmFilter="0, 0; 0.125,0.2665; 0.25,0.4; 0.375,0.465; 0.5,0.5;  0.625,0.535; 0.75,0.6; 0.875,0.7335; 1,1">
                                          <p:stCondLst>
                                            <p:cond delay="1258"/>
                                          </p:stCondLst>
                                        </p:cTn>
                                        <p:tgtEl>
                                          <p:spTgt spid="7"/>
                                        </p:tgtEl>
                                        <p:attrNameLst>
                                          <p:attrName>ppt_y</p:attrName>
                                        </p:attrNameLst>
                                      </p:cBhvr>
                                      <p:tavLst>
                                        <p:tav tm="0" fmla="#ppt_y-sin(pi*$)/27">
                                          <p:val>
                                            <p:fltVal val="0"/>
                                          </p:val>
                                        </p:tav>
                                        <p:tav tm="100000">
                                          <p:val>
                                            <p:fltVal val="1"/>
                                          </p:val>
                                        </p:tav>
                                      </p:tavLst>
                                    </p:anim>
                                    <p:anim calcmode="lin" valueType="num">
                                      <p:cBhvr>
                                        <p:cTn id="28" dur="156" tmFilter="0, 0; 0.125,0.2665; 0.25,0.4; 0.375,0.465; 0.5,0.5;  0.625,0.535; 0.75,0.6; 0.875,0.7335; 1,1">
                                          <p:stCondLst>
                                            <p:cond delay="1573"/>
                                          </p:stCondLst>
                                        </p:cTn>
                                        <p:tgtEl>
                                          <p:spTgt spid="7"/>
                                        </p:tgtEl>
                                        <p:attrNameLst>
                                          <p:attrName>ppt_y</p:attrName>
                                        </p:attrNameLst>
                                      </p:cBhvr>
                                      <p:tavLst>
                                        <p:tav tm="0" fmla="#ppt_y-sin(pi*$)/81">
                                          <p:val>
                                            <p:fltVal val="0"/>
                                          </p:val>
                                        </p:tav>
                                        <p:tav tm="100000">
                                          <p:val>
                                            <p:fltVal val="1"/>
                                          </p:val>
                                        </p:tav>
                                      </p:tavLst>
                                    </p:anim>
                                    <p:animScale>
                                      <p:cBhvr>
                                        <p:cTn id="29" dur="25">
                                          <p:stCondLst>
                                            <p:cond delay="617"/>
                                          </p:stCondLst>
                                        </p:cTn>
                                        <p:tgtEl>
                                          <p:spTgt spid="7"/>
                                        </p:tgtEl>
                                      </p:cBhvr>
                                      <p:to x="100000" y="60000"/>
                                    </p:animScale>
                                    <p:animScale>
                                      <p:cBhvr>
                                        <p:cTn id="30" dur="158" decel="50000">
                                          <p:stCondLst>
                                            <p:cond delay="642"/>
                                          </p:stCondLst>
                                        </p:cTn>
                                        <p:tgtEl>
                                          <p:spTgt spid="7"/>
                                        </p:tgtEl>
                                      </p:cBhvr>
                                      <p:to x="100000" y="100000"/>
                                    </p:animScale>
                                    <p:animScale>
                                      <p:cBhvr>
                                        <p:cTn id="31" dur="25">
                                          <p:stCondLst>
                                            <p:cond delay="1246"/>
                                          </p:stCondLst>
                                        </p:cTn>
                                        <p:tgtEl>
                                          <p:spTgt spid="7"/>
                                        </p:tgtEl>
                                      </p:cBhvr>
                                      <p:to x="100000" y="80000"/>
                                    </p:animScale>
                                    <p:animScale>
                                      <p:cBhvr>
                                        <p:cTn id="32" dur="158" decel="50000">
                                          <p:stCondLst>
                                            <p:cond delay="1271"/>
                                          </p:stCondLst>
                                        </p:cTn>
                                        <p:tgtEl>
                                          <p:spTgt spid="7"/>
                                        </p:tgtEl>
                                      </p:cBhvr>
                                      <p:to x="100000" y="100000"/>
                                    </p:animScale>
                                    <p:animScale>
                                      <p:cBhvr>
                                        <p:cTn id="33" dur="25">
                                          <p:stCondLst>
                                            <p:cond delay="1560"/>
                                          </p:stCondLst>
                                        </p:cTn>
                                        <p:tgtEl>
                                          <p:spTgt spid="7"/>
                                        </p:tgtEl>
                                      </p:cBhvr>
                                      <p:to x="100000" y="90000"/>
                                    </p:animScale>
                                    <p:animScale>
                                      <p:cBhvr>
                                        <p:cTn id="34" dur="158" decel="50000">
                                          <p:stCondLst>
                                            <p:cond delay="1585"/>
                                          </p:stCondLst>
                                        </p:cTn>
                                        <p:tgtEl>
                                          <p:spTgt spid="7"/>
                                        </p:tgtEl>
                                      </p:cBhvr>
                                      <p:to x="100000" y="100000"/>
                                    </p:animScale>
                                    <p:animScale>
                                      <p:cBhvr>
                                        <p:cTn id="35" dur="25">
                                          <p:stCondLst>
                                            <p:cond delay="1718"/>
                                          </p:stCondLst>
                                        </p:cTn>
                                        <p:tgtEl>
                                          <p:spTgt spid="7"/>
                                        </p:tgtEl>
                                      </p:cBhvr>
                                      <p:to x="100000" y="95000"/>
                                    </p:animScale>
                                    <p:animScale>
                                      <p:cBhvr>
                                        <p:cTn id="36" dur="158" decel="50000">
                                          <p:stCondLst>
                                            <p:cond delay="1742"/>
                                          </p:stCondLst>
                                        </p:cTn>
                                        <p:tgtEl>
                                          <p:spTgt spid="7"/>
                                        </p:tgtEl>
                                      </p:cBhvr>
                                      <p:to x="100000" y="100000"/>
                                    </p:animScale>
                                  </p:childTnLst>
                                </p:cTn>
                              </p:par>
                              <p:par>
                                <p:cTn id="37" presetID="32" presetClass="emph" presetSubtype="0" fill="hold" grpId="1" nodeType="withEffect">
                                  <p:stCondLst>
                                    <p:cond delay="0"/>
                                  </p:stCondLst>
                                  <p:childTnLst>
                                    <p:animRot by="120000">
                                      <p:cBhvr>
                                        <p:cTn id="38" dur="100" fill="hold">
                                          <p:stCondLst>
                                            <p:cond delay="0"/>
                                          </p:stCondLst>
                                        </p:cTn>
                                        <p:tgtEl>
                                          <p:spTgt spid="5"/>
                                        </p:tgtEl>
                                        <p:attrNameLst>
                                          <p:attrName>r</p:attrName>
                                        </p:attrNameLst>
                                      </p:cBhvr>
                                    </p:animRot>
                                    <p:animRot by="-240000">
                                      <p:cBhvr>
                                        <p:cTn id="39" dur="200" fill="hold">
                                          <p:stCondLst>
                                            <p:cond delay="200"/>
                                          </p:stCondLst>
                                        </p:cTn>
                                        <p:tgtEl>
                                          <p:spTgt spid="5"/>
                                        </p:tgtEl>
                                        <p:attrNameLst>
                                          <p:attrName>r</p:attrName>
                                        </p:attrNameLst>
                                      </p:cBhvr>
                                    </p:animRot>
                                    <p:animRot by="240000">
                                      <p:cBhvr>
                                        <p:cTn id="40" dur="200" fill="hold">
                                          <p:stCondLst>
                                            <p:cond delay="400"/>
                                          </p:stCondLst>
                                        </p:cTn>
                                        <p:tgtEl>
                                          <p:spTgt spid="5"/>
                                        </p:tgtEl>
                                        <p:attrNameLst>
                                          <p:attrName>r</p:attrName>
                                        </p:attrNameLst>
                                      </p:cBhvr>
                                    </p:animRot>
                                    <p:animRot by="-240000">
                                      <p:cBhvr>
                                        <p:cTn id="41" dur="200" fill="hold">
                                          <p:stCondLst>
                                            <p:cond delay="600"/>
                                          </p:stCondLst>
                                        </p:cTn>
                                        <p:tgtEl>
                                          <p:spTgt spid="5"/>
                                        </p:tgtEl>
                                        <p:attrNameLst>
                                          <p:attrName>r</p:attrName>
                                        </p:attrNameLst>
                                      </p:cBhvr>
                                    </p:animRot>
                                    <p:animRot by="120000">
                                      <p:cBhvr>
                                        <p:cTn id="42" dur="200" fill="hold">
                                          <p:stCondLst>
                                            <p:cond delay="800"/>
                                          </p:stCondLst>
                                        </p:cTn>
                                        <p:tgtEl>
                                          <p:spTgt spid="5"/>
                                        </p:tgtEl>
                                        <p:attrNameLst>
                                          <p:attrName>r</p:attrName>
                                        </p:attrNameLst>
                                      </p:cBhvr>
                                    </p:animRot>
                                  </p:childTnLst>
                                </p:cTn>
                              </p:par>
                              <p:par>
                                <p:cTn id="43" presetID="32" presetClass="emph" presetSubtype="0" fill="hold" nodeType="withEffect">
                                  <p:stCondLst>
                                    <p:cond delay="0"/>
                                  </p:stCondLst>
                                  <p:childTnLst>
                                    <p:animRot by="120000">
                                      <p:cBhvr>
                                        <p:cTn id="44" dur="100" fill="hold">
                                          <p:stCondLst>
                                            <p:cond delay="0"/>
                                          </p:stCondLst>
                                        </p:cTn>
                                        <p:tgtEl>
                                          <p:spTgt spid="7"/>
                                        </p:tgtEl>
                                        <p:attrNameLst>
                                          <p:attrName>r</p:attrName>
                                        </p:attrNameLst>
                                      </p:cBhvr>
                                    </p:animRot>
                                    <p:animRot by="-240000">
                                      <p:cBhvr>
                                        <p:cTn id="45" dur="200" fill="hold">
                                          <p:stCondLst>
                                            <p:cond delay="200"/>
                                          </p:stCondLst>
                                        </p:cTn>
                                        <p:tgtEl>
                                          <p:spTgt spid="7"/>
                                        </p:tgtEl>
                                        <p:attrNameLst>
                                          <p:attrName>r</p:attrName>
                                        </p:attrNameLst>
                                      </p:cBhvr>
                                    </p:animRot>
                                    <p:animRot by="240000">
                                      <p:cBhvr>
                                        <p:cTn id="46" dur="200" fill="hold">
                                          <p:stCondLst>
                                            <p:cond delay="400"/>
                                          </p:stCondLst>
                                        </p:cTn>
                                        <p:tgtEl>
                                          <p:spTgt spid="7"/>
                                        </p:tgtEl>
                                        <p:attrNameLst>
                                          <p:attrName>r</p:attrName>
                                        </p:attrNameLst>
                                      </p:cBhvr>
                                    </p:animRot>
                                    <p:animRot by="-240000">
                                      <p:cBhvr>
                                        <p:cTn id="47" dur="200" fill="hold">
                                          <p:stCondLst>
                                            <p:cond delay="600"/>
                                          </p:stCondLst>
                                        </p:cTn>
                                        <p:tgtEl>
                                          <p:spTgt spid="7"/>
                                        </p:tgtEl>
                                        <p:attrNameLst>
                                          <p:attrName>r</p:attrName>
                                        </p:attrNameLst>
                                      </p:cBhvr>
                                    </p:animRot>
                                    <p:animRot by="120000">
                                      <p:cBhvr>
                                        <p:cTn id="48" dur="200" fill="hold">
                                          <p:stCondLst>
                                            <p:cond delay="800"/>
                                          </p:stCondLst>
                                        </p:cTn>
                                        <p:tgtEl>
                                          <p:spTgt spid="7"/>
                                        </p:tgtEl>
                                        <p:attrNameLst>
                                          <p:attrName>r</p:attrName>
                                        </p:attrNameLst>
                                      </p:cBhvr>
                                    </p:animRot>
                                  </p:childTnLst>
                                </p:cTn>
                              </p:par>
                              <p:par>
                                <p:cTn id="49" presetID="26" presetClass="entr" presetSubtype="0" fill="hold" grpId="0" nodeType="withEffect">
                                  <p:stCondLst>
                                    <p:cond delay="100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80">
                                          <p:stCondLst>
                                            <p:cond delay="0"/>
                                          </p:stCondLst>
                                        </p:cTn>
                                        <p:tgtEl>
                                          <p:spTgt spid="8"/>
                                        </p:tgtEl>
                                      </p:cBhvr>
                                    </p:animEffect>
                                    <p:anim calcmode="lin" valueType="num">
                                      <p:cBhvr>
                                        <p:cTn id="5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7" dur="26">
                                          <p:stCondLst>
                                            <p:cond delay="650"/>
                                          </p:stCondLst>
                                        </p:cTn>
                                        <p:tgtEl>
                                          <p:spTgt spid="8"/>
                                        </p:tgtEl>
                                      </p:cBhvr>
                                      <p:to x="100000" y="60000"/>
                                    </p:animScale>
                                    <p:animScale>
                                      <p:cBhvr>
                                        <p:cTn id="58" dur="166" decel="50000">
                                          <p:stCondLst>
                                            <p:cond delay="676"/>
                                          </p:stCondLst>
                                        </p:cTn>
                                        <p:tgtEl>
                                          <p:spTgt spid="8"/>
                                        </p:tgtEl>
                                      </p:cBhvr>
                                      <p:to x="100000" y="100000"/>
                                    </p:animScale>
                                    <p:animScale>
                                      <p:cBhvr>
                                        <p:cTn id="59" dur="26">
                                          <p:stCondLst>
                                            <p:cond delay="1312"/>
                                          </p:stCondLst>
                                        </p:cTn>
                                        <p:tgtEl>
                                          <p:spTgt spid="8"/>
                                        </p:tgtEl>
                                      </p:cBhvr>
                                      <p:to x="100000" y="80000"/>
                                    </p:animScale>
                                    <p:animScale>
                                      <p:cBhvr>
                                        <p:cTn id="60" dur="166" decel="50000">
                                          <p:stCondLst>
                                            <p:cond delay="1338"/>
                                          </p:stCondLst>
                                        </p:cTn>
                                        <p:tgtEl>
                                          <p:spTgt spid="8"/>
                                        </p:tgtEl>
                                      </p:cBhvr>
                                      <p:to x="100000" y="100000"/>
                                    </p:animScale>
                                    <p:animScale>
                                      <p:cBhvr>
                                        <p:cTn id="61" dur="26">
                                          <p:stCondLst>
                                            <p:cond delay="1642"/>
                                          </p:stCondLst>
                                        </p:cTn>
                                        <p:tgtEl>
                                          <p:spTgt spid="8"/>
                                        </p:tgtEl>
                                      </p:cBhvr>
                                      <p:to x="100000" y="90000"/>
                                    </p:animScale>
                                    <p:animScale>
                                      <p:cBhvr>
                                        <p:cTn id="62" dur="166" decel="50000">
                                          <p:stCondLst>
                                            <p:cond delay="1668"/>
                                          </p:stCondLst>
                                        </p:cTn>
                                        <p:tgtEl>
                                          <p:spTgt spid="8"/>
                                        </p:tgtEl>
                                      </p:cBhvr>
                                      <p:to x="100000" y="100000"/>
                                    </p:animScale>
                                    <p:animScale>
                                      <p:cBhvr>
                                        <p:cTn id="63" dur="26">
                                          <p:stCondLst>
                                            <p:cond delay="1808"/>
                                          </p:stCondLst>
                                        </p:cTn>
                                        <p:tgtEl>
                                          <p:spTgt spid="8"/>
                                        </p:tgtEl>
                                      </p:cBhvr>
                                      <p:to x="100000" y="95000"/>
                                    </p:animScale>
                                    <p:animScale>
                                      <p:cBhvr>
                                        <p:cTn id="64" dur="166" decel="50000">
                                          <p:stCondLst>
                                            <p:cond delay="1834"/>
                                          </p:stCondLst>
                                        </p:cTn>
                                        <p:tgtEl>
                                          <p:spTgt spid="8"/>
                                        </p:tgtEl>
                                      </p:cBhvr>
                                      <p:to x="100000" y="100000"/>
                                    </p:animScale>
                                  </p:childTnLst>
                                </p:cTn>
                              </p:par>
                              <p:par>
                                <p:cTn id="65" presetID="26" presetClass="entr" presetSubtype="0" fill="hold" nodeType="withEffect">
                                  <p:stCondLst>
                                    <p:cond delay="125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51">
                                          <p:stCondLst>
                                            <p:cond delay="0"/>
                                          </p:stCondLst>
                                        </p:cTn>
                                        <p:tgtEl>
                                          <p:spTgt spid="9"/>
                                        </p:tgtEl>
                                      </p:cBhvr>
                                    </p:animEffect>
                                    <p:anim calcmode="lin" valueType="num">
                                      <p:cBhvr>
                                        <p:cTn id="68" dur="173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31"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31" tmFilter="0, 0; 0.125,0.2665; 0.25,0.4; 0.375,0.465; 0.5,0.5;  0.625,0.535; 0.75,0.6; 0.875,0.7335; 1,1">
                                          <p:stCondLst>
                                            <p:cond delay="631"/>
                                          </p:stCondLst>
                                        </p:cTn>
                                        <p:tgtEl>
                                          <p:spTgt spid="9"/>
                                        </p:tgtEl>
                                        <p:attrNameLst>
                                          <p:attrName>ppt_y</p:attrName>
                                        </p:attrNameLst>
                                      </p:cBhvr>
                                      <p:tavLst>
                                        <p:tav tm="0" fmla="#ppt_y-sin(pi*$)/9">
                                          <p:val>
                                            <p:fltVal val="0"/>
                                          </p:val>
                                        </p:tav>
                                        <p:tav tm="100000">
                                          <p:val>
                                            <p:fltVal val="1"/>
                                          </p:val>
                                        </p:tav>
                                      </p:tavLst>
                                    </p:anim>
                                    <p:anim calcmode="lin" valueType="num">
                                      <p:cBhvr>
                                        <p:cTn id="71" dur="315" tmFilter="0, 0; 0.125,0.2665; 0.25,0.4; 0.375,0.465; 0.5,0.5;  0.625,0.535; 0.75,0.6; 0.875,0.7335; 1,1">
                                          <p:stCondLst>
                                            <p:cond delay="1258"/>
                                          </p:stCondLst>
                                        </p:cTn>
                                        <p:tgtEl>
                                          <p:spTgt spid="9"/>
                                        </p:tgtEl>
                                        <p:attrNameLst>
                                          <p:attrName>ppt_y</p:attrName>
                                        </p:attrNameLst>
                                      </p:cBhvr>
                                      <p:tavLst>
                                        <p:tav tm="0" fmla="#ppt_y-sin(pi*$)/27">
                                          <p:val>
                                            <p:fltVal val="0"/>
                                          </p:val>
                                        </p:tav>
                                        <p:tav tm="100000">
                                          <p:val>
                                            <p:fltVal val="1"/>
                                          </p:val>
                                        </p:tav>
                                      </p:tavLst>
                                    </p:anim>
                                    <p:anim calcmode="lin" valueType="num">
                                      <p:cBhvr>
                                        <p:cTn id="72" dur="156" tmFilter="0, 0; 0.125,0.2665; 0.25,0.4; 0.375,0.465; 0.5,0.5;  0.625,0.535; 0.75,0.6; 0.875,0.7335; 1,1">
                                          <p:stCondLst>
                                            <p:cond delay="1573"/>
                                          </p:stCondLst>
                                        </p:cTn>
                                        <p:tgtEl>
                                          <p:spTgt spid="9"/>
                                        </p:tgtEl>
                                        <p:attrNameLst>
                                          <p:attrName>ppt_y</p:attrName>
                                        </p:attrNameLst>
                                      </p:cBhvr>
                                      <p:tavLst>
                                        <p:tav tm="0" fmla="#ppt_y-sin(pi*$)/81">
                                          <p:val>
                                            <p:fltVal val="0"/>
                                          </p:val>
                                        </p:tav>
                                        <p:tav tm="100000">
                                          <p:val>
                                            <p:fltVal val="1"/>
                                          </p:val>
                                        </p:tav>
                                      </p:tavLst>
                                    </p:anim>
                                    <p:animScale>
                                      <p:cBhvr>
                                        <p:cTn id="73" dur="25">
                                          <p:stCondLst>
                                            <p:cond delay="617"/>
                                          </p:stCondLst>
                                        </p:cTn>
                                        <p:tgtEl>
                                          <p:spTgt spid="9"/>
                                        </p:tgtEl>
                                      </p:cBhvr>
                                      <p:to x="100000" y="60000"/>
                                    </p:animScale>
                                    <p:animScale>
                                      <p:cBhvr>
                                        <p:cTn id="74" dur="158" decel="50000">
                                          <p:stCondLst>
                                            <p:cond delay="642"/>
                                          </p:stCondLst>
                                        </p:cTn>
                                        <p:tgtEl>
                                          <p:spTgt spid="9"/>
                                        </p:tgtEl>
                                      </p:cBhvr>
                                      <p:to x="100000" y="100000"/>
                                    </p:animScale>
                                    <p:animScale>
                                      <p:cBhvr>
                                        <p:cTn id="75" dur="25">
                                          <p:stCondLst>
                                            <p:cond delay="1246"/>
                                          </p:stCondLst>
                                        </p:cTn>
                                        <p:tgtEl>
                                          <p:spTgt spid="9"/>
                                        </p:tgtEl>
                                      </p:cBhvr>
                                      <p:to x="100000" y="80000"/>
                                    </p:animScale>
                                    <p:animScale>
                                      <p:cBhvr>
                                        <p:cTn id="76" dur="158" decel="50000">
                                          <p:stCondLst>
                                            <p:cond delay="1271"/>
                                          </p:stCondLst>
                                        </p:cTn>
                                        <p:tgtEl>
                                          <p:spTgt spid="9"/>
                                        </p:tgtEl>
                                      </p:cBhvr>
                                      <p:to x="100000" y="100000"/>
                                    </p:animScale>
                                    <p:animScale>
                                      <p:cBhvr>
                                        <p:cTn id="77" dur="25">
                                          <p:stCondLst>
                                            <p:cond delay="1560"/>
                                          </p:stCondLst>
                                        </p:cTn>
                                        <p:tgtEl>
                                          <p:spTgt spid="9"/>
                                        </p:tgtEl>
                                      </p:cBhvr>
                                      <p:to x="100000" y="90000"/>
                                    </p:animScale>
                                    <p:animScale>
                                      <p:cBhvr>
                                        <p:cTn id="78" dur="158" decel="50000">
                                          <p:stCondLst>
                                            <p:cond delay="1585"/>
                                          </p:stCondLst>
                                        </p:cTn>
                                        <p:tgtEl>
                                          <p:spTgt spid="9"/>
                                        </p:tgtEl>
                                      </p:cBhvr>
                                      <p:to x="100000" y="100000"/>
                                    </p:animScale>
                                    <p:animScale>
                                      <p:cBhvr>
                                        <p:cTn id="79" dur="25">
                                          <p:stCondLst>
                                            <p:cond delay="1718"/>
                                          </p:stCondLst>
                                        </p:cTn>
                                        <p:tgtEl>
                                          <p:spTgt spid="9"/>
                                        </p:tgtEl>
                                      </p:cBhvr>
                                      <p:to x="100000" y="95000"/>
                                    </p:animScale>
                                    <p:animScale>
                                      <p:cBhvr>
                                        <p:cTn id="80" dur="158" decel="50000">
                                          <p:stCondLst>
                                            <p:cond delay="1742"/>
                                          </p:stCondLst>
                                        </p:cTn>
                                        <p:tgtEl>
                                          <p:spTgt spid="9"/>
                                        </p:tgtEl>
                                      </p:cBhvr>
                                      <p:to x="100000" y="100000"/>
                                    </p:animScale>
                                  </p:childTnLst>
                                </p:cTn>
                              </p:par>
                              <p:par>
                                <p:cTn id="81" presetID="26" presetClass="entr" presetSubtype="0" fill="hold" nodeType="withEffect">
                                  <p:stCondLst>
                                    <p:cond delay="1500"/>
                                  </p:stCondLst>
                                  <p:childTnLst>
                                    <p:set>
                                      <p:cBhvr>
                                        <p:cTn id="82" dur="1" fill="hold">
                                          <p:stCondLst>
                                            <p:cond delay="0"/>
                                          </p:stCondLst>
                                        </p:cTn>
                                        <p:tgtEl>
                                          <p:spTgt spid="16"/>
                                        </p:tgtEl>
                                        <p:attrNameLst>
                                          <p:attrName>style.visibility</p:attrName>
                                        </p:attrNameLst>
                                      </p:cBhvr>
                                      <p:to>
                                        <p:strVal val="visible"/>
                                      </p:to>
                                    </p:set>
                                    <p:animEffect transition="in" filter="wipe(down)">
                                      <p:cBhvr>
                                        <p:cTn id="83" dur="551">
                                          <p:stCondLst>
                                            <p:cond delay="0"/>
                                          </p:stCondLst>
                                        </p:cTn>
                                        <p:tgtEl>
                                          <p:spTgt spid="16"/>
                                        </p:tgtEl>
                                      </p:cBhvr>
                                    </p:animEffect>
                                    <p:anim calcmode="lin" valueType="num">
                                      <p:cBhvr>
                                        <p:cTn id="84" dur="173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5" dur="631"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6" dur="631" tmFilter="0, 0; 0.125,0.2665; 0.25,0.4; 0.375,0.465; 0.5,0.5;  0.625,0.535; 0.75,0.6; 0.875,0.7335; 1,1">
                                          <p:stCondLst>
                                            <p:cond delay="631"/>
                                          </p:stCondLst>
                                        </p:cTn>
                                        <p:tgtEl>
                                          <p:spTgt spid="16"/>
                                        </p:tgtEl>
                                        <p:attrNameLst>
                                          <p:attrName>ppt_y</p:attrName>
                                        </p:attrNameLst>
                                      </p:cBhvr>
                                      <p:tavLst>
                                        <p:tav tm="0" fmla="#ppt_y-sin(pi*$)/9">
                                          <p:val>
                                            <p:fltVal val="0"/>
                                          </p:val>
                                        </p:tav>
                                        <p:tav tm="100000">
                                          <p:val>
                                            <p:fltVal val="1"/>
                                          </p:val>
                                        </p:tav>
                                      </p:tavLst>
                                    </p:anim>
                                    <p:anim calcmode="lin" valueType="num">
                                      <p:cBhvr>
                                        <p:cTn id="87" dur="315" tmFilter="0, 0; 0.125,0.2665; 0.25,0.4; 0.375,0.465; 0.5,0.5;  0.625,0.535; 0.75,0.6; 0.875,0.7335; 1,1">
                                          <p:stCondLst>
                                            <p:cond delay="1258"/>
                                          </p:stCondLst>
                                        </p:cTn>
                                        <p:tgtEl>
                                          <p:spTgt spid="16"/>
                                        </p:tgtEl>
                                        <p:attrNameLst>
                                          <p:attrName>ppt_y</p:attrName>
                                        </p:attrNameLst>
                                      </p:cBhvr>
                                      <p:tavLst>
                                        <p:tav tm="0" fmla="#ppt_y-sin(pi*$)/27">
                                          <p:val>
                                            <p:fltVal val="0"/>
                                          </p:val>
                                        </p:tav>
                                        <p:tav tm="100000">
                                          <p:val>
                                            <p:fltVal val="1"/>
                                          </p:val>
                                        </p:tav>
                                      </p:tavLst>
                                    </p:anim>
                                    <p:anim calcmode="lin" valueType="num">
                                      <p:cBhvr>
                                        <p:cTn id="88" dur="156" tmFilter="0, 0; 0.125,0.2665; 0.25,0.4; 0.375,0.465; 0.5,0.5;  0.625,0.535; 0.75,0.6; 0.875,0.7335; 1,1">
                                          <p:stCondLst>
                                            <p:cond delay="1573"/>
                                          </p:stCondLst>
                                        </p:cTn>
                                        <p:tgtEl>
                                          <p:spTgt spid="16"/>
                                        </p:tgtEl>
                                        <p:attrNameLst>
                                          <p:attrName>ppt_y</p:attrName>
                                        </p:attrNameLst>
                                      </p:cBhvr>
                                      <p:tavLst>
                                        <p:tav tm="0" fmla="#ppt_y-sin(pi*$)/81">
                                          <p:val>
                                            <p:fltVal val="0"/>
                                          </p:val>
                                        </p:tav>
                                        <p:tav tm="100000">
                                          <p:val>
                                            <p:fltVal val="1"/>
                                          </p:val>
                                        </p:tav>
                                      </p:tavLst>
                                    </p:anim>
                                    <p:animScale>
                                      <p:cBhvr>
                                        <p:cTn id="89" dur="25">
                                          <p:stCondLst>
                                            <p:cond delay="617"/>
                                          </p:stCondLst>
                                        </p:cTn>
                                        <p:tgtEl>
                                          <p:spTgt spid="16"/>
                                        </p:tgtEl>
                                      </p:cBhvr>
                                      <p:to x="100000" y="60000"/>
                                    </p:animScale>
                                    <p:animScale>
                                      <p:cBhvr>
                                        <p:cTn id="90" dur="158" decel="50000">
                                          <p:stCondLst>
                                            <p:cond delay="642"/>
                                          </p:stCondLst>
                                        </p:cTn>
                                        <p:tgtEl>
                                          <p:spTgt spid="16"/>
                                        </p:tgtEl>
                                      </p:cBhvr>
                                      <p:to x="100000" y="100000"/>
                                    </p:animScale>
                                    <p:animScale>
                                      <p:cBhvr>
                                        <p:cTn id="91" dur="25">
                                          <p:stCondLst>
                                            <p:cond delay="1246"/>
                                          </p:stCondLst>
                                        </p:cTn>
                                        <p:tgtEl>
                                          <p:spTgt spid="16"/>
                                        </p:tgtEl>
                                      </p:cBhvr>
                                      <p:to x="100000" y="80000"/>
                                    </p:animScale>
                                    <p:animScale>
                                      <p:cBhvr>
                                        <p:cTn id="92" dur="158" decel="50000">
                                          <p:stCondLst>
                                            <p:cond delay="1271"/>
                                          </p:stCondLst>
                                        </p:cTn>
                                        <p:tgtEl>
                                          <p:spTgt spid="16"/>
                                        </p:tgtEl>
                                      </p:cBhvr>
                                      <p:to x="100000" y="100000"/>
                                    </p:animScale>
                                    <p:animScale>
                                      <p:cBhvr>
                                        <p:cTn id="93" dur="25">
                                          <p:stCondLst>
                                            <p:cond delay="1560"/>
                                          </p:stCondLst>
                                        </p:cTn>
                                        <p:tgtEl>
                                          <p:spTgt spid="16"/>
                                        </p:tgtEl>
                                      </p:cBhvr>
                                      <p:to x="100000" y="90000"/>
                                    </p:animScale>
                                    <p:animScale>
                                      <p:cBhvr>
                                        <p:cTn id="94" dur="158" decel="50000">
                                          <p:stCondLst>
                                            <p:cond delay="1585"/>
                                          </p:stCondLst>
                                        </p:cTn>
                                        <p:tgtEl>
                                          <p:spTgt spid="16"/>
                                        </p:tgtEl>
                                      </p:cBhvr>
                                      <p:to x="100000" y="100000"/>
                                    </p:animScale>
                                    <p:animScale>
                                      <p:cBhvr>
                                        <p:cTn id="95" dur="25">
                                          <p:stCondLst>
                                            <p:cond delay="1718"/>
                                          </p:stCondLst>
                                        </p:cTn>
                                        <p:tgtEl>
                                          <p:spTgt spid="16"/>
                                        </p:tgtEl>
                                      </p:cBhvr>
                                      <p:to x="100000" y="95000"/>
                                    </p:animScale>
                                    <p:animScale>
                                      <p:cBhvr>
                                        <p:cTn id="96" dur="158" decel="50000">
                                          <p:stCondLst>
                                            <p:cond delay="1742"/>
                                          </p:stCondLst>
                                        </p:cTn>
                                        <p:tgtEl>
                                          <p:spTgt spid="16"/>
                                        </p:tgtEl>
                                      </p:cBhvr>
                                      <p:to x="100000" y="100000"/>
                                    </p:animScale>
                                  </p:childTnLst>
                                </p:cTn>
                              </p:par>
                              <p:par>
                                <p:cTn id="97" presetID="32" presetClass="emph" presetSubtype="0" fill="hold" nodeType="withEffect">
                                  <p:stCondLst>
                                    <p:cond delay="1000"/>
                                  </p:stCondLst>
                                  <p:childTnLst>
                                    <p:animRot by="120000">
                                      <p:cBhvr>
                                        <p:cTn id="98" dur="100" fill="hold">
                                          <p:stCondLst>
                                            <p:cond delay="0"/>
                                          </p:stCondLst>
                                        </p:cTn>
                                        <p:tgtEl>
                                          <p:spTgt spid="16"/>
                                        </p:tgtEl>
                                        <p:attrNameLst>
                                          <p:attrName>r</p:attrName>
                                        </p:attrNameLst>
                                      </p:cBhvr>
                                    </p:animRot>
                                    <p:animRot by="-240000">
                                      <p:cBhvr>
                                        <p:cTn id="99" dur="200" fill="hold">
                                          <p:stCondLst>
                                            <p:cond delay="200"/>
                                          </p:stCondLst>
                                        </p:cTn>
                                        <p:tgtEl>
                                          <p:spTgt spid="16"/>
                                        </p:tgtEl>
                                        <p:attrNameLst>
                                          <p:attrName>r</p:attrName>
                                        </p:attrNameLst>
                                      </p:cBhvr>
                                    </p:animRot>
                                    <p:animRot by="240000">
                                      <p:cBhvr>
                                        <p:cTn id="100" dur="200" fill="hold">
                                          <p:stCondLst>
                                            <p:cond delay="400"/>
                                          </p:stCondLst>
                                        </p:cTn>
                                        <p:tgtEl>
                                          <p:spTgt spid="16"/>
                                        </p:tgtEl>
                                        <p:attrNameLst>
                                          <p:attrName>r</p:attrName>
                                        </p:attrNameLst>
                                      </p:cBhvr>
                                    </p:animRot>
                                    <p:animRot by="-240000">
                                      <p:cBhvr>
                                        <p:cTn id="101" dur="200" fill="hold">
                                          <p:stCondLst>
                                            <p:cond delay="600"/>
                                          </p:stCondLst>
                                        </p:cTn>
                                        <p:tgtEl>
                                          <p:spTgt spid="16"/>
                                        </p:tgtEl>
                                        <p:attrNameLst>
                                          <p:attrName>r</p:attrName>
                                        </p:attrNameLst>
                                      </p:cBhvr>
                                    </p:animRot>
                                    <p:animRot by="120000">
                                      <p:cBhvr>
                                        <p:cTn id="102" dur="200" fill="hold">
                                          <p:stCondLst>
                                            <p:cond delay="800"/>
                                          </p:stCondLst>
                                        </p:cTn>
                                        <p:tgtEl>
                                          <p:spTgt spid="16"/>
                                        </p:tgtEl>
                                        <p:attrNameLst>
                                          <p:attrName>r</p:attrName>
                                        </p:attrNameLst>
                                      </p:cBhvr>
                                    </p:animRot>
                                  </p:childTnLst>
                                </p:cTn>
                              </p:par>
                              <p:par>
                                <p:cTn id="103" presetID="32" presetClass="emph" presetSubtype="0" fill="hold" grpId="1" nodeType="withEffect">
                                  <p:stCondLst>
                                    <p:cond delay="1000"/>
                                  </p:stCondLst>
                                  <p:childTnLst>
                                    <p:animRot by="120000">
                                      <p:cBhvr>
                                        <p:cTn id="104" dur="100" fill="hold">
                                          <p:stCondLst>
                                            <p:cond delay="0"/>
                                          </p:stCondLst>
                                        </p:cTn>
                                        <p:tgtEl>
                                          <p:spTgt spid="8"/>
                                        </p:tgtEl>
                                        <p:attrNameLst>
                                          <p:attrName>r</p:attrName>
                                        </p:attrNameLst>
                                      </p:cBhvr>
                                    </p:animRot>
                                    <p:animRot by="-240000">
                                      <p:cBhvr>
                                        <p:cTn id="105" dur="200" fill="hold">
                                          <p:stCondLst>
                                            <p:cond delay="200"/>
                                          </p:stCondLst>
                                        </p:cTn>
                                        <p:tgtEl>
                                          <p:spTgt spid="8"/>
                                        </p:tgtEl>
                                        <p:attrNameLst>
                                          <p:attrName>r</p:attrName>
                                        </p:attrNameLst>
                                      </p:cBhvr>
                                    </p:animRot>
                                    <p:animRot by="240000">
                                      <p:cBhvr>
                                        <p:cTn id="106" dur="200" fill="hold">
                                          <p:stCondLst>
                                            <p:cond delay="400"/>
                                          </p:stCondLst>
                                        </p:cTn>
                                        <p:tgtEl>
                                          <p:spTgt spid="8"/>
                                        </p:tgtEl>
                                        <p:attrNameLst>
                                          <p:attrName>r</p:attrName>
                                        </p:attrNameLst>
                                      </p:cBhvr>
                                    </p:animRot>
                                    <p:animRot by="-240000">
                                      <p:cBhvr>
                                        <p:cTn id="107" dur="200" fill="hold">
                                          <p:stCondLst>
                                            <p:cond delay="600"/>
                                          </p:stCondLst>
                                        </p:cTn>
                                        <p:tgtEl>
                                          <p:spTgt spid="8"/>
                                        </p:tgtEl>
                                        <p:attrNameLst>
                                          <p:attrName>r</p:attrName>
                                        </p:attrNameLst>
                                      </p:cBhvr>
                                    </p:animRot>
                                    <p:animRot by="120000">
                                      <p:cBhvr>
                                        <p:cTn id="108" dur="200" fill="hold">
                                          <p:stCondLst>
                                            <p:cond delay="800"/>
                                          </p:stCondLst>
                                        </p:cTn>
                                        <p:tgtEl>
                                          <p:spTgt spid="8"/>
                                        </p:tgtEl>
                                        <p:attrNameLst>
                                          <p:attrName>r</p:attrName>
                                        </p:attrNameLst>
                                      </p:cBhvr>
                                    </p:animRot>
                                  </p:childTnLst>
                                </p:cTn>
                              </p:par>
                              <p:par>
                                <p:cTn id="109" presetID="32" presetClass="emph" presetSubtype="0" fill="hold" nodeType="withEffect">
                                  <p:stCondLst>
                                    <p:cond delay="1000"/>
                                  </p:stCondLst>
                                  <p:childTnLst>
                                    <p:animRot by="120000">
                                      <p:cBhvr>
                                        <p:cTn id="110" dur="100" fill="hold">
                                          <p:stCondLst>
                                            <p:cond delay="0"/>
                                          </p:stCondLst>
                                        </p:cTn>
                                        <p:tgtEl>
                                          <p:spTgt spid="9"/>
                                        </p:tgtEl>
                                        <p:attrNameLst>
                                          <p:attrName>r</p:attrName>
                                        </p:attrNameLst>
                                      </p:cBhvr>
                                    </p:animRot>
                                    <p:animRot by="-240000">
                                      <p:cBhvr>
                                        <p:cTn id="111" dur="200" fill="hold">
                                          <p:stCondLst>
                                            <p:cond delay="200"/>
                                          </p:stCondLst>
                                        </p:cTn>
                                        <p:tgtEl>
                                          <p:spTgt spid="9"/>
                                        </p:tgtEl>
                                        <p:attrNameLst>
                                          <p:attrName>r</p:attrName>
                                        </p:attrNameLst>
                                      </p:cBhvr>
                                    </p:animRot>
                                    <p:animRot by="240000">
                                      <p:cBhvr>
                                        <p:cTn id="112" dur="200" fill="hold">
                                          <p:stCondLst>
                                            <p:cond delay="400"/>
                                          </p:stCondLst>
                                        </p:cTn>
                                        <p:tgtEl>
                                          <p:spTgt spid="9"/>
                                        </p:tgtEl>
                                        <p:attrNameLst>
                                          <p:attrName>r</p:attrName>
                                        </p:attrNameLst>
                                      </p:cBhvr>
                                    </p:animRot>
                                    <p:animRot by="-240000">
                                      <p:cBhvr>
                                        <p:cTn id="113" dur="200" fill="hold">
                                          <p:stCondLst>
                                            <p:cond delay="600"/>
                                          </p:stCondLst>
                                        </p:cTn>
                                        <p:tgtEl>
                                          <p:spTgt spid="9"/>
                                        </p:tgtEl>
                                        <p:attrNameLst>
                                          <p:attrName>r</p:attrName>
                                        </p:attrNameLst>
                                      </p:cBhvr>
                                    </p:animRot>
                                    <p:animRot by="120000">
                                      <p:cBhvr>
                                        <p:cTn id="114" dur="200" fill="hold">
                                          <p:stCondLst>
                                            <p:cond delay="800"/>
                                          </p:stCondLst>
                                        </p:cTn>
                                        <p:tgtEl>
                                          <p:spTgt spid="9"/>
                                        </p:tgtEl>
                                        <p:attrNameLst>
                                          <p:attrName>r</p:attrName>
                                        </p:attrNameLst>
                                      </p:cBhvr>
                                    </p:animRot>
                                  </p:childTnLst>
                                </p:cTn>
                              </p:par>
                              <p:par>
                                <p:cTn id="115" presetID="26" presetClass="entr" presetSubtype="0" fill="hold" nodeType="withEffect">
                                  <p:stCondLst>
                                    <p:cond delay="2500"/>
                                  </p:stCondLst>
                                  <p:childTnLst>
                                    <p:set>
                                      <p:cBhvr>
                                        <p:cTn id="116" dur="1" fill="hold">
                                          <p:stCondLst>
                                            <p:cond delay="0"/>
                                          </p:stCondLst>
                                        </p:cTn>
                                        <p:tgtEl>
                                          <p:spTgt spid="10"/>
                                        </p:tgtEl>
                                        <p:attrNameLst>
                                          <p:attrName>style.visibility</p:attrName>
                                        </p:attrNameLst>
                                      </p:cBhvr>
                                      <p:to>
                                        <p:strVal val="visible"/>
                                      </p:to>
                                    </p:set>
                                    <p:animEffect transition="in" filter="wipe(down)">
                                      <p:cBhvr>
                                        <p:cTn id="117" dur="551">
                                          <p:stCondLst>
                                            <p:cond delay="0"/>
                                          </p:stCondLst>
                                        </p:cTn>
                                        <p:tgtEl>
                                          <p:spTgt spid="10"/>
                                        </p:tgtEl>
                                      </p:cBhvr>
                                    </p:animEffect>
                                    <p:anim calcmode="lin" valueType="num">
                                      <p:cBhvr>
                                        <p:cTn id="118" dur="173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9" dur="631"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0" dur="631" tmFilter="0, 0; 0.125,0.2665; 0.25,0.4; 0.375,0.465; 0.5,0.5;  0.625,0.535; 0.75,0.6; 0.875,0.7335; 1,1">
                                          <p:stCondLst>
                                            <p:cond delay="631"/>
                                          </p:stCondLst>
                                        </p:cTn>
                                        <p:tgtEl>
                                          <p:spTgt spid="10"/>
                                        </p:tgtEl>
                                        <p:attrNameLst>
                                          <p:attrName>ppt_y</p:attrName>
                                        </p:attrNameLst>
                                      </p:cBhvr>
                                      <p:tavLst>
                                        <p:tav tm="0" fmla="#ppt_y-sin(pi*$)/9">
                                          <p:val>
                                            <p:fltVal val="0"/>
                                          </p:val>
                                        </p:tav>
                                        <p:tav tm="100000">
                                          <p:val>
                                            <p:fltVal val="1"/>
                                          </p:val>
                                        </p:tav>
                                      </p:tavLst>
                                    </p:anim>
                                    <p:anim calcmode="lin" valueType="num">
                                      <p:cBhvr>
                                        <p:cTn id="121" dur="315" tmFilter="0, 0; 0.125,0.2665; 0.25,0.4; 0.375,0.465; 0.5,0.5;  0.625,0.535; 0.75,0.6; 0.875,0.7335; 1,1">
                                          <p:stCondLst>
                                            <p:cond delay="1258"/>
                                          </p:stCondLst>
                                        </p:cTn>
                                        <p:tgtEl>
                                          <p:spTgt spid="10"/>
                                        </p:tgtEl>
                                        <p:attrNameLst>
                                          <p:attrName>ppt_y</p:attrName>
                                        </p:attrNameLst>
                                      </p:cBhvr>
                                      <p:tavLst>
                                        <p:tav tm="0" fmla="#ppt_y-sin(pi*$)/27">
                                          <p:val>
                                            <p:fltVal val="0"/>
                                          </p:val>
                                        </p:tav>
                                        <p:tav tm="100000">
                                          <p:val>
                                            <p:fltVal val="1"/>
                                          </p:val>
                                        </p:tav>
                                      </p:tavLst>
                                    </p:anim>
                                    <p:anim calcmode="lin" valueType="num">
                                      <p:cBhvr>
                                        <p:cTn id="122" dur="156" tmFilter="0, 0; 0.125,0.2665; 0.25,0.4; 0.375,0.465; 0.5,0.5;  0.625,0.535; 0.75,0.6; 0.875,0.7335; 1,1">
                                          <p:stCondLst>
                                            <p:cond delay="1573"/>
                                          </p:stCondLst>
                                        </p:cTn>
                                        <p:tgtEl>
                                          <p:spTgt spid="10"/>
                                        </p:tgtEl>
                                        <p:attrNameLst>
                                          <p:attrName>ppt_y</p:attrName>
                                        </p:attrNameLst>
                                      </p:cBhvr>
                                      <p:tavLst>
                                        <p:tav tm="0" fmla="#ppt_y-sin(pi*$)/81">
                                          <p:val>
                                            <p:fltVal val="0"/>
                                          </p:val>
                                        </p:tav>
                                        <p:tav tm="100000">
                                          <p:val>
                                            <p:fltVal val="1"/>
                                          </p:val>
                                        </p:tav>
                                      </p:tavLst>
                                    </p:anim>
                                    <p:animScale>
                                      <p:cBhvr>
                                        <p:cTn id="123" dur="25">
                                          <p:stCondLst>
                                            <p:cond delay="617"/>
                                          </p:stCondLst>
                                        </p:cTn>
                                        <p:tgtEl>
                                          <p:spTgt spid="10"/>
                                        </p:tgtEl>
                                      </p:cBhvr>
                                      <p:to x="100000" y="60000"/>
                                    </p:animScale>
                                    <p:animScale>
                                      <p:cBhvr>
                                        <p:cTn id="124" dur="158" decel="50000">
                                          <p:stCondLst>
                                            <p:cond delay="642"/>
                                          </p:stCondLst>
                                        </p:cTn>
                                        <p:tgtEl>
                                          <p:spTgt spid="10"/>
                                        </p:tgtEl>
                                      </p:cBhvr>
                                      <p:to x="100000" y="100000"/>
                                    </p:animScale>
                                    <p:animScale>
                                      <p:cBhvr>
                                        <p:cTn id="125" dur="25">
                                          <p:stCondLst>
                                            <p:cond delay="1246"/>
                                          </p:stCondLst>
                                        </p:cTn>
                                        <p:tgtEl>
                                          <p:spTgt spid="10"/>
                                        </p:tgtEl>
                                      </p:cBhvr>
                                      <p:to x="100000" y="80000"/>
                                    </p:animScale>
                                    <p:animScale>
                                      <p:cBhvr>
                                        <p:cTn id="126" dur="158" decel="50000">
                                          <p:stCondLst>
                                            <p:cond delay="1271"/>
                                          </p:stCondLst>
                                        </p:cTn>
                                        <p:tgtEl>
                                          <p:spTgt spid="10"/>
                                        </p:tgtEl>
                                      </p:cBhvr>
                                      <p:to x="100000" y="100000"/>
                                    </p:animScale>
                                    <p:animScale>
                                      <p:cBhvr>
                                        <p:cTn id="127" dur="25">
                                          <p:stCondLst>
                                            <p:cond delay="1560"/>
                                          </p:stCondLst>
                                        </p:cTn>
                                        <p:tgtEl>
                                          <p:spTgt spid="10"/>
                                        </p:tgtEl>
                                      </p:cBhvr>
                                      <p:to x="100000" y="90000"/>
                                    </p:animScale>
                                    <p:animScale>
                                      <p:cBhvr>
                                        <p:cTn id="128" dur="158" decel="50000">
                                          <p:stCondLst>
                                            <p:cond delay="1585"/>
                                          </p:stCondLst>
                                        </p:cTn>
                                        <p:tgtEl>
                                          <p:spTgt spid="10"/>
                                        </p:tgtEl>
                                      </p:cBhvr>
                                      <p:to x="100000" y="100000"/>
                                    </p:animScale>
                                    <p:animScale>
                                      <p:cBhvr>
                                        <p:cTn id="129" dur="25">
                                          <p:stCondLst>
                                            <p:cond delay="1718"/>
                                          </p:stCondLst>
                                        </p:cTn>
                                        <p:tgtEl>
                                          <p:spTgt spid="10"/>
                                        </p:tgtEl>
                                      </p:cBhvr>
                                      <p:to x="100000" y="95000"/>
                                    </p:animScale>
                                    <p:animScale>
                                      <p:cBhvr>
                                        <p:cTn id="130" dur="158" decel="50000">
                                          <p:stCondLst>
                                            <p:cond delay="1742"/>
                                          </p:stCondLst>
                                        </p:cTn>
                                        <p:tgtEl>
                                          <p:spTgt spid="10"/>
                                        </p:tgtEl>
                                      </p:cBhvr>
                                      <p:to x="100000" y="100000"/>
                                    </p:animScale>
                                  </p:childTnLst>
                                </p:cTn>
                              </p:par>
                              <p:par>
                                <p:cTn id="131" presetID="32" presetClass="emph" presetSubtype="0" fill="hold" nodeType="withEffect">
                                  <p:stCondLst>
                                    <p:cond delay="2500"/>
                                  </p:stCondLst>
                                  <p:childTnLst>
                                    <p:animRot by="120000">
                                      <p:cBhvr>
                                        <p:cTn id="132" dur="100" fill="hold">
                                          <p:stCondLst>
                                            <p:cond delay="0"/>
                                          </p:stCondLst>
                                        </p:cTn>
                                        <p:tgtEl>
                                          <p:spTgt spid="10"/>
                                        </p:tgtEl>
                                        <p:attrNameLst>
                                          <p:attrName>r</p:attrName>
                                        </p:attrNameLst>
                                      </p:cBhvr>
                                    </p:animRot>
                                    <p:animRot by="-240000">
                                      <p:cBhvr>
                                        <p:cTn id="133" dur="200" fill="hold">
                                          <p:stCondLst>
                                            <p:cond delay="200"/>
                                          </p:stCondLst>
                                        </p:cTn>
                                        <p:tgtEl>
                                          <p:spTgt spid="10"/>
                                        </p:tgtEl>
                                        <p:attrNameLst>
                                          <p:attrName>r</p:attrName>
                                        </p:attrNameLst>
                                      </p:cBhvr>
                                    </p:animRot>
                                    <p:animRot by="240000">
                                      <p:cBhvr>
                                        <p:cTn id="134" dur="200" fill="hold">
                                          <p:stCondLst>
                                            <p:cond delay="400"/>
                                          </p:stCondLst>
                                        </p:cTn>
                                        <p:tgtEl>
                                          <p:spTgt spid="10"/>
                                        </p:tgtEl>
                                        <p:attrNameLst>
                                          <p:attrName>r</p:attrName>
                                        </p:attrNameLst>
                                      </p:cBhvr>
                                    </p:animRot>
                                    <p:animRot by="-240000">
                                      <p:cBhvr>
                                        <p:cTn id="135" dur="200" fill="hold">
                                          <p:stCondLst>
                                            <p:cond delay="600"/>
                                          </p:stCondLst>
                                        </p:cTn>
                                        <p:tgtEl>
                                          <p:spTgt spid="10"/>
                                        </p:tgtEl>
                                        <p:attrNameLst>
                                          <p:attrName>r</p:attrName>
                                        </p:attrNameLst>
                                      </p:cBhvr>
                                    </p:animRot>
                                    <p:animRot by="120000">
                                      <p:cBhvr>
                                        <p:cTn id="136" dur="200" fill="hold">
                                          <p:stCondLst>
                                            <p:cond delay="800"/>
                                          </p:stCondLst>
                                        </p:cTn>
                                        <p:tgtEl>
                                          <p:spTgt spid="10"/>
                                        </p:tgtEl>
                                        <p:attrNameLst>
                                          <p:attrName>r</p:attrName>
                                        </p:attrNameLst>
                                      </p:cBhvr>
                                    </p:animRot>
                                  </p:childTnLst>
                                </p:cTn>
                              </p:par>
                              <p:par>
                                <p:cTn id="137" presetID="26" presetClass="entr" presetSubtype="0" fill="hold" nodeType="withEffect">
                                  <p:stCondLst>
                                    <p:cond delay="2500"/>
                                  </p:stCondLst>
                                  <p:childTnLst>
                                    <p:set>
                                      <p:cBhvr>
                                        <p:cTn id="138" dur="1" fill="hold">
                                          <p:stCondLst>
                                            <p:cond delay="0"/>
                                          </p:stCondLst>
                                        </p:cTn>
                                        <p:tgtEl>
                                          <p:spTgt spid="11"/>
                                        </p:tgtEl>
                                        <p:attrNameLst>
                                          <p:attrName>style.visibility</p:attrName>
                                        </p:attrNameLst>
                                      </p:cBhvr>
                                      <p:to>
                                        <p:strVal val="visible"/>
                                      </p:to>
                                    </p:set>
                                    <p:animEffect transition="in" filter="wipe(down)">
                                      <p:cBhvr>
                                        <p:cTn id="139" dur="261">
                                          <p:stCondLst>
                                            <p:cond delay="0"/>
                                          </p:stCondLst>
                                        </p:cTn>
                                        <p:tgtEl>
                                          <p:spTgt spid="11"/>
                                        </p:tgtEl>
                                      </p:cBhvr>
                                    </p:animEffect>
                                    <p:anim calcmode="lin" valueType="num">
                                      <p:cBhvr>
                                        <p:cTn id="140"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1"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2"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143"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144"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145" dur="12">
                                          <p:stCondLst>
                                            <p:cond delay="292"/>
                                          </p:stCondLst>
                                        </p:cTn>
                                        <p:tgtEl>
                                          <p:spTgt spid="11"/>
                                        </p:tgtEl>
                                      </p:cBhvr>
                                      <p:to x="100000" y="60000"/>
                                    </p:animScale>
                                    <p:animScale>
                                      <p:cBhvr>
                                        <p:cTn id="146" dur="75" decel="50000">
                                          <p:stCondLst>
                                            <p:cond delay="304"/>
                                          </p:stCondLst>
                                        </p:cTn>
                                        <p:tgtEl>
                                          <p:spTgt spid="11"/>
                                        </p:tgtEl>
                                      </p:cBhvr>
                                      <p:to x="100000" y="100000"/>
                                    </p:animScale>
                                    <p:animScale>
                                      <p:cBhvr>
                                        <p:cTn id="147" dur="12">
                                          <p:stCondLst>
                                            <p:cond delay="590"/>
                                          </p:stCondLst>
                                        </p:cTn>
                                        <p:tgtEl>
                                          <p:spTgt spid="11"/>
                                        </p:tgtEl>
                                      </p:cBhvr>
                                      <p:to x="100000" y="80000"/>
                                    </p:animScale>
                                    <p:animScale>
                                      <p:cBhvr>
                                        <p:cTn id="148" dur="75" decel="50000">
                                          <p:stCondLst>
                                            <p:cond delay="602"/>
                                          </p:stCondLst>
                                        </p:cTn>
                                        <p:tgtEl>
                                          <p:spTgt spid="11"/>
                                        </p:tgtEl>
                                      </p:cBhvr>
                                      <p:to x="100000" y="100000"/>
                                    </p:animScale>
                                    <p:animScale>
                                      <p:cBhvr>
                                        <p:cTn id="149" dur="12">
                                          <p:stCondLst>
                                            <p:cond delay="739"/>
                                          </p:stCondLst>
                                        </p:cTn>
                                        <p:tgtEl>
                                          <p:spTgt spid="11"/>
                                        </p:tgtEl>
                                      </p:cBhvr>
                                      <p:to x="100000" y="90000"/>
                                    </p:animScale>
                                    <p:animScale>
                                      <p:cBhvr>
                                        <p:cTn id="150" dur="75" decel="50000">
                                          <p:stCondLst>
                                            <p:cond delay="751"/>
                                          </p:stCondLst>
                                        </p:cTn>
                                        <p:tgtEl>
                                          <p:spTgt spid="11"/>
                                        </p:tgtEl>
                                      </p:cBhvr>
                                      <p:to x="100000" y="100000"/>
                                    </p:animScale>
                                    <p:animScale>
                                      <p:cBhvr>
                                        <p:cTn id="151" dur="12">
                                          <p:stCondLst>
                                            <p:cond delay="814"/>
                                          </p:stCondLst>
                                        </p:cTn>
                                        <p:tgtEl>
                                          <p:spTgt spid="11"/>
                                        </p:tgtEl>
                                      </p:cBhvr>
                                      <p:to x="100000" y="95000"/>
                                    </p:animScale>
                                    <p:animScale>
                                      <p:cBhvr>
                                        <p:cTn id="152" dur="75" decel="50000">
                                          <p:stCondLst>
                                            <p:cond delay="825"/>
                                          </p:stCondLst>
                                        </p:cTn>
                                        <p:tgtEl>
                                          <p:spTgt spid="11"/>
                                        </p:tgtEl>
                                      </p:cBhvr>
                                      <p:to x="100000" y="100000"/>
                                    </p:animScale>
                                  </p:childTnLst>
                                </p:cTn>
                              </p:par>
                              <p:par>
                                <p:cTn id="153" presetID="32" presetClass="emph" presetSubtype="0" fill="hold" nodeType="withEffect">
                                  <p:stCondLst>
                                    <p:cond delay="2500"/>
                                  </p:stCondLst>
                                  <p:childTnLst>
                                    <p:animRot by="120000">
                                      <p:cBhvr>
                                        <p:cTn id="154" dur="100" fill="hold">
                                          <p:stCondLst>
                                            <p:cond delay="0"/>
                                          </p:stCondLst>
                                        </p:cTn>
                                        <p:tgtEl>
                                          <p:spTgt spid="11"/>
                                        </p:tgtEl>
                                        <p:attrNameLst>
                                          <p:attrName>r</p:attrName>
                                        </p:attrNameLst>
                                      </p:cBhvr>
                                    </p:animRot>
                                    <p:animRot by="-240000">
                                      <p:cBhvr>
                                        <p:cTn id="155" dur="200" fill="hold">
                                          <p:stCondLst>
                                            <p:cond delay="200"/>
                                          </p:stCondLst>
                                        </p:cTn>
                                        <p:tgtEl>
                                          <p:spTgt spid="11"/>
                                        </p:tgtEl>
                                        <p:attrNameLst>
                                          <p:attrName>r</p:attrName>
                                        </p:attrNameLst>
                                      </p:cBhvr>
                                    </p:animRot>
                                    <p:animRot by="240000">
                                      <p:cBhvr>
                                        <p:cTn id="156" dur="200" fill="hold">
                                          <p:stCondLst>
                                            <p:cond delay="400"/>
                                          </p:stCondLst>
                                        </p:cTn>
                                        <p:tgtEl>
                                          <p:spTgt spid="11"/>
                                        </p:tgtEl>
                                        <p:attrNameLst>
                                          <p:attrName>r</p:attrName>
                                        </p:attrNameLst>
                                      </p:cBhvr>
                                    </p:animRot>
                                    <p:animRot by="-240000">
                                      <p:cBhvr>
                                        <p:cTn id="157" dur="200" fill="hold">
                                          <p:stCondLst>
                                            <p:cond delay="600"/>
                                          </p:stCondLst>
                                        </p:cTn>
                                        <p:tgtEl>
                                          <p:spTgt spid="11"/>
                                        </p:tgtEl>
                                        <p:attrNameLst>
                                          <p:attrName>r</p:attrName>
                                        </p:attrNameLst>
                                      </p:cBhvr>
                                    </p:animRot>
                                    <p:animRot by="120000">
                                      <p:cBhvr>
                                        <p:cTn id="158" dur="200" fill="hold">
                                          <p:stCondLst>
                                            <p:cond delay="800"/>
                                          </p:stCondLst>
                                        </p:cTn>
                                        <p:tgtEl>
                                          <p:spTgt spid="11"/>
                                        </p:tgtEl>
                                        <p:attrNameLst>
                                          <p:attrName>r</p:attrName>
                                        </p:attrNameLst>
                                      </p:cBhvr>
                                    </p:animRot>
                                  </p:childTnLst>
                                </p:cTn>
                              </p:par>
                              <p:par>
                                <p:cTn id="159" presetID="26" presetClass="entr" presetSubtype="0" fill="hold" nodeType="withEffect">
                                  <p:stCondLst>
                                    <p:cond delay="2500"/>
                                  </p:stCondLst>
                                  <p:childTnLst>
                                    <p:set>
                                      <p:cBhvr>
                                        <p:cTn id="160" dur="1" fill="hold">
                                          <p:stCondLst>
                                            <p:cond delay="0"/>
                                          </p:stCondLst>
                                        </p:cTn>
                                        <p:tgtEl>
                                          <p:spTgt spid="12"/>
                                        </p:tgtEl>
                                        <p:attrNameLst>
                                          <p:attrName>style.visibility</p:attrName>
                                        </p:attrNameLst>
                                      </p:cBhvr>
                                      <p:to>
                                        <p:strVal val="visible"/>
                                      </p:to>
                                    </p:set>
                                    <p:animEffect transition="in" filter="wipe(down)">
                                      <p:cBhvr>
                                        <p:cTn id="161" dur="377">
                                          <p:stCondLst>
                                            <p:cond delay="0"/>
                                          </p:stCondLst>
                                        </p:cTn>
                                        <p:tgtEl>
                                          <p:spTgt spid="12"/>
                                        </p:tgtEl>
                                      </p:cBhvr>
                                    </p:animEffect>
                                    <p:anim calcmode="lin" valueType="num">
                                      <p:cBhvr>
                                        <p:cTn id="162" dur="1184"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3" dur="4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4" dur="432" tmFilter="0, 0; 0.125,0.2665; 0.25,0.4; 0.375,0.465; 0.5,0.5;  0.625,0.535; 0.75,0.6; 0.875,0.7335; 1,1">
                                          <p:stCondLst>
                                            <p:cond delay="432"/>
                                          </p:stCondLst>
                                        </p:cTn>
                                        <p:tgtEl>
                                          <p:spTgt spid="12"/>
                                        </p:tgtEl>
                                        <p:attrNameLst>
                                          <p:attrName>ppt_y</p:attrName>
                                        </p:attrNameLst>
                                      </p:cBhvr>
                                      <p:tavLst>
                                        <p:tav tm="0" fmla="#ppt_y-sin(pi*$)/9">
                                          <p:val>
                                            <p:fltVal val="0"/>
                                          </p:val>
                                        </p:tav>
                                        <p:tav tm="100000">
                                          <p:val>
                                            <p:fltVal val="1"/>
                                          </p:val>
                                        </p:tav>
                                      </p:tavLst>
                                    </p:anim>
                                    <p:anim calcmode="lin" valueType="num">
                                      <p:cBhvr>
                                        <p:cTn id="165" dur="216" tmFilter="0, 0; 0.125,0.2665; 0.25,0.4; 0.375,0.465; 0.5,0.5;  0.625,0.535; 0.75,0.6; 0.875,0.7335; 1,1">
                                          <p:stCondLst>
                                            <p:cond delay="861"/>
                                          </p:stCondLst>
                                        </p:cTn>
                                        <p:tgtEl>
                                          <p:spTgt spid="12"/>
                                        </p:tgtEl>
                                        <p:attrNameLst>
                                          <p:attrName>ppt_y</p:attrName>
                                        </p:attrNameLst>
                                      </p:cBhvr>
                                      <p:tavLst>
                                        <p:tav tm="0" fmla="#ppt_y-sin(pi*$)/27">
                                          <p:val>
                                            <p:fltVal val="0"/>
                                          </p:val>
                                        </p:tav>
                                        <p:tav tm="100000">
                                          <p:val>
                                            <p:fltVal val="1"/>
                                          </p:val>
                                        </p:tav>
                                      </p:tavLst>
                                    </p:anim>
                                    <p:anim calcmode="lin" valueType="num">
                                      <p:cBhvr>
                                        <p:cTn id="166" dur="107" tmFilter="0, 0; 0.125,0.2665; 0.25,0.4; 0.375,0.465; 0.5,0.5;  0.625,0.535; 0.75,0.6; 0.875,0.7335; 1,1">
                                          <p:stCondLst>
                                            <p:cond delay="1076"/>
                                          </p:stCondLst>
                                        </p:cTn>
                                        <p:tgtEl>
                                          <p:spTgt spid="12"/>
                                        </p:tgtEl>
                                        <p:attrNameLst>
                                          <p:attrName>ppt_y</p:attrName>
                                        </p:attrNameLst>
                                      </p:cBhvr>
                                      <p:tavLst>
                                        <p:tav tm="0" fmla="#ppt_y-sin(pi*$)/81">
                                          <p:val>
                                            <p:fltVal val="0"/>
                                          </p:val>
                                        </p:tav>
                                        <p:tav tm="100000">
                                          <p:val>
                                            <p:fltVal val="1"/>
                                          </p:val>
                                        </p:tav>
                                      </p:tavLst>
                                    </p:anim>
                                    <p:animScale>
                                      <p:cBhvr>
                                        <p:cTn id="167" dur="17">
                                          <p:stCondLst>
                                            <p:cond delay="422"/>
                                          </p:stCondLst>
                                        </p:cTn>
                                        <p:tgtEl>
                                          <p:spTgt spid="12"/>
                                        </p:tgtEl>
                                      </p:cBhvr>
                                      <p:to x="100000" y="60000"/>
                                    </p:animScale>
                                    <p:animScale>
                                      <p:cBhvr>
                                        <p:cTn id="168" dur="108" decel="50000">
                                          <p:stCondLst>
                                            <p:cond delay="439"/>
                                          </p:stCondLst>
                                        </p:cTn>
                                        <p:tgtEl>
                                          <p:spTgt spid="12"/>
                                        </p:tgtEl>
                                      </p:cBhvr>
                                      <p:to x="100000" y="100000"/>
                                    </p:animScale>
                                    <p:animScale>
                                      <p:cBhvr>
                                        <p:cTn id="169" dur="17">
                                          <p:stCondLst>
                                            <p:cond delay="853"/>
                                          </p:stCondLst>
                                        </p:cTn>
                                        <p:tgtEl>
                                          <p:spTgt spid="12"/>
                                        </p:tgtEl>
                                      </p:cBhvr>
                                      <p:to x="100000" y="80000"/>
                                    </p:animScale>
                                    <p:animScale>
                                      <p:cBhvr>
                                        <p:cTn id="170" dur="108" decel="50000">
                                          <p:stCondLst>
                                            <p:cond delay="870"/>
                                          </p:stCondLst>
                                        </p:cTn>
                                        <p:tgtEl>
                                          <p:spTgt spid="12"/>
                                        </p:tgtEl>
                                      </p:cBhvr>
                                      <p:to x="100000" y="100000"/>
                                    </p:animScale>
                                    <p:animScale>
                                      <p:cBhvr>
                                        <p:cTn id="171" dur="17">
                                          <p:stCondLst>
                                            <p:cond delay="1067"/>
                                          </p:stCondLst>
                                        </p:cTn>
                                        <p:tgtEl>
                                          <p:spTgt spid="12"/>
                                        </p:tgtEl>
                                      </p:cBhvr>
                                      <p:to x="100000" y="90000"/>
                                    </p:animScale>
                                    <p:animScale>
                                      <p:cBhvr>
                                        <p:cTn id="172" dur="108" decel="50000">
                                          <p:stCondLst>
                                            <p:cond delay="1084"/>
                                          </p:stCondLst>
                                        </p:cTn>
                                        <p:tgtEl>
                                          <p:spTgt spid="12"/>
                                        </p:tgtEl>
                                      </p:cBhvr>
                                      <p:to x="100000" y="100000"/>
                                    </p:animScale>
                                    <p:animScale>
                                      <p:cBhvr>
                                        <p:cTn id="173" dur="17">
                                          <p:stCondLst>
                                            <p:cond delay="1175"/>
                                          </p:stCondLst>
                                        </p:cTn>
                                        <p:tgtEl>
                                          <p:spTgt spid="12"/>
                                        </p:tgtEl>
                                      </p:cBhvr>
                                      <p:to x="100000" y="95000"/>
                                    </p:animScale>
                                    <p:animScale>
                                      <p:cBhvr>
                                        <p:cTn id="174" dur="108" decel="50000">
                                          <p:stCondLst>
                                            <p:cond delay="1192"/>
                                          </p:stCondLst>
                                        </p:cTn>
                                        <p:tgtEl>
                                          <p:spTgt spid="12"/>
                                        </p:tgtEl>
                                      </p:cBhvr>
                                      <p:to x="100000" y="100000"/>
                                    </p:animScale>
                                  </p:childTnLst>
                                </p:cTn>
                              </p:par>
                              <p:par>
                                <p:cTn id="175" presetID="32" presetClass="emph" presetSubtype="0" fill="hold" nodeType="withEffect">
                                  <p:stCondLst>
                                    <p:cond delay="2500"/>
                                  </p:stCondLst>
                                  <p:childTnLst>
                                    <p:animRot by="120000">
                                      <p:cBhvr>
                                        <p:cTn id="176" dur="100" fill="hold">
                                          <p:stCondLst>
                                            <p:cond delay="0"/>
                                          </p:stCondLst>
                                        </p:cTn>
                                        <p:tgtEl>
                                          <p:spTgt spid="12"/>
                                        </p:tgtEl>
                                        <p:attrNameLst>
                                          <p:attrName>r</p:attrName>
                                        </p:attrNameLst>
                                      </p:cBhvr>
                                    </p:animRot>
                                    <p:animRot by="-240000">
                                      <p:cBhvr>
                                        <p:cTn id="177" dur="200" fill="hold">
                                          <p:stCondLst>
                                            <p:cond delay="200"/>
                                          </p:stCondLst>
                                        </p:cTn>
                                        <p:tgtEl>
                                          <p:spTgt spid="12"/>
                                        </p:tgtEl>
                                        <p:attrNameLst>
                                          <p:attrName>r</p:attrName>
                                        </p:attrNameLst>
                                      </p:cBhvr>
                                    </p:animRot>
                                    <p:animRot by="240000">
                                      <p:cBhvr>
                                        <p:cTn id="178" dur="200" fill="hold">
                                          <p:stCondLst>
                                            <p:cond delay="400"/>
                                          </p:stCondLst>
                                        </p:cTn>
                                        <p:tgtEl>
                                          <p:spTgt spid="12"/>
                                        </p:tgtEl>
                                        <p:attrNameLst>
                                          <p:attrName>r</p:attrName>
                                        </p:attrNameLst>
                                      </p:cBhvr>
                                    </p:animRot>
                                    <p:animRot by="-240000">
                                      <p:cBhvr>
                                        <p:cTn id="179" dur="200" fill="hold">
                                          <p:stCondLst>
                                            <p:cond delay="600"/>
                                          </p:stCondLst>
                                        </p:cTn>
                                        <p:tgtEl>
                                          <p:spTgt spid="12"/>
                                        </p:tgtEl>
                                        <p:attrNameLst>
                                          <p:attrName>r</p:attrName>
                                        </p:attrNameLst>
                                      </p:cBhvr>
                                    </p:animRot>
                                    <p:animRot by="120000">
                                      <p:cBhvr>
                                        <p:cTn id="180" dur="200" fill="hold">
                                          <p:stCondLst>
                                            <p:cond delay="800"/>
                                          </p:stCondLst>
                                        </p:cTn>
                                        <p:tgtEl>
                                          <p:spTgt spid="12"/>
                                        </p:tgtEl>
                                        <p:attrNameLst>
                                          <p:attrName>r</p:attrName>
                                        </p:attrNameLst>
                                      </p:cBhvr>
                                    </p:animRot>
                                  </p:childTnLst>
                                </p:cTn>
                              </p:par>
                              <p:par>
                                <p:cTn id="181" presetID="26" presetClass="entr" presetSubtype="0" fill="hold" nodeType="withEffect">
                                  <p:stCondLst>
                                    <p:cond delay="3250"/>
                                  </p:stCondLst>
                                  <p:childTnLst>
                                    <p:set>
                                      <p:cBhvr>
                                        <p:cTn id="182" dur="1" fill="hold">
                                          <p:stCondLst>
                                            <p:cond delay="0"/>
                                          </p:stCondLst>
                                        </p:cTn>
                                        <p:tgtEl>
                                          <p:spTgt spid="13"/>
                                        </p:tgtEl>
                                        <p:attrNameLst>
                                          <p:attrName>style.visibility</p:attrName>
                                        </p:attrNameLst>
                                      </p:cBhvr>
                                      <p:to>
                                        <p:strVal val="visible"/>
                                      </p:to>
                                    </p:set>
                                    <p:animEffect transition="in" filter="wipe(down)">
                                      <p:cBhvr>
                                        <p:cTn id="183" dur="551">
                                          <p:stCondLst>
                                            <p:cond delay="0"/>
                                          </p:stCondLst>
                                        </p:cTn>
                                        <p:tgtEl>
                                          <p:spTgt spid="13"/>
                                        </p:tgtEl>
                                      </p:cBhvr>
                                    </p:animEffect>
                                    <p:anim calcmode="lin" valueType="num">
                                      <p:cBhvr>
                                        <p:cTn id="184" dur="173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85" dur="631"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6" dur="631" tmFilter="0, 0; 0.125,0.2665; 0.25,0.4; 0.375,0.465; 0.5,0.5;  0.625,0.535; 0.75,0.6; 0.875,0.7335; 1,1">
                                          <p:stCondLst>
                                            <p:cond delay="631"/>
                                          </p:stCondLst>
                                        </p:cTn>
                                        <p:tgtEl>
                                          <p:spTgt spid="13"/>
                                        </p:tgtEl>
                                        <p:attrNameLst>
                                          <p:attrName>ppt_y</p:attrName>
                                        </p:attrNameLst>
                                      </p:cBhvr>
                                      <p:tavLst>
                                        <p:tav tm="0" fmla="#ppt_y-sin(pi*$)/9">
                                          <p:val>
                                            <p:fltVal val="0"/>
                                          </p:val>
                                        </p:tav>
                                        <p:tav tm="100000">
                                          <p:val>
                                            <p:fltVal val="1"/>
                                          </p:val>
                                        </p:tav>
                                      </p:tavLst>
                                    </p:anim>
                                    <p:anim calcmode="lin" valueType="num">
                                      <p:cBhvr>
                                        <p:cTn id="187" dur="315" tmFilter="0, 0; 0.125,0.2665; 0.25,0.4; 0.375,0.465; 0.5,0.5;  0.625,0.535; 0.75,0.6; 0.875,0.7335; 1,1">
                                          <p:stCondLst>
                                            <p:cond delay="1258"/>
                                          </p:stCondLst>
                                        </p:cTn>
                                        <p:tgtEl>
                                          <p:spTgt spid="13"/>
                                        </p:tgtEl>
                                        <p:attrNameLst>
                                          <p:attrName>ppt_y</p:attrName>
                                        </p:attrNameLst>
                                      </p:cBhvr>
                                      <p:tavLst>
                                        <p:tav tm="0" fmla="#ppt_y-sin(pi*$)/27">
                                          <p:val>
                                            <p:fltVal val="0"/>
                                          </p:val>
                                        </p:tav>
                                        <p:tav tm="100000">
                                          <p:val>
                                            <p:fltVal val="1"/>
                                          </p:val>
                                        </p:tav>
                                      </p:tavLst>
                                    </p:anim>
                                    <p:anim calcmode="lin" valueType="num">
                                      <p:cBhvr>
                                        <p:cTn id="188" dur="156" tmFilter="0, 0; 0.125,0.2665; 0.25,0.4; 0.375,0.465; 0.5,0.5;  0.625,0.535; 0.75,0.6; 0.875,0.7335; 1,1">
                                          <p:stCondLst>
                                            <p:cond delay="1573"/>
                                          </p:stCondLst>
                                        </p:cTn>
                                        <p:tgtEl>
                                          <p:spTgt spid="13"/>
                                        </p:tgtEl>
                                        <p:attrNameLst>
                                          <p:attrName>ppt_y</p:attrName>
                                        </p:attrNameLst>
                                      </p:cBhvr>
                                      <p:tavLst>
                                        <p:tav tm="0" fmla="#ppt_y-sin(pi*$)/81">
                                          <p:val>
                                            <p:fltVal val="0"/>
                                          </p:val>
                                        </p:tav>
                                        <p:tav tm="100000">
                                          <p:val>
                                            <p:fltVal val="1"/>
                                          </p:val>
                                        </p:tav>
                                      </p:tavLst>
                                    </p:anim>
                                    <p:animScale>
                                      <p:cBhvr>
                                        <p:cTn id="189" dur="25">
                                          <p:stCondLst>
                                            <p:cond delay="617"/>
                                          </p:stCondLst>
                                        </p:cTn>
                                        <p:tgtEl>
                                          <p:spTgt spid="13"/>
                                        </p:tgtEl>
                                      </p:cBhvr>
                                      <p:to x="100000" y="60000"/>
                                    </p:animScale>
                                    <p:animScale>
                                      <p:cBhvr>
                                        <p:cTn id="190" dur="158" decel="50000">
                                          <p:stCondLst>
                                            <p:cond delay="642"/>
                                          </p:stCondLst>
                                        </p:cTn>
                                        <p:tgtEl>
                                          <p:spTgt spid="13"/>
                                        </p:tgtEl>
                                      </p:cBhvr>
                                      <p:to x="100000" y="100000"/>
                                    </p:animScale>
                                    <p:animScale>
                                      <p:cBhvr>
                                        <p:cTn id="191" dur="25">
                                          <p:stCondLst>
                                            <p:cond delay="1246"/>
                                          </p:stCondLst>
                                        </p:cTn>
                                        <p:tgtEl>
                                          <p:spTgt spid="13"/>
                                        </p:tgtEl>
                                      </p:cBhvr>
                                      <p:to x="100000" y="80000"/>
                                    </p:animScale>
                                    <p:animScale>
                                      <p:cBhvr>
                                        <p:cTn id="192" dur="158" decel="50000">
                                          <p:stCondLst>
                                            <p:cond delay="1271"/>
                                          </p:stCondLst>
                                        </p:cTn>
                                        <p:tgtEl>
                                          <p:spTgt spid="13"/>
                                        </p:tgtEl>
                                      </p:cBhvr>
                                      <p:to x="100000" y="100000"/>
                                    </p:animScale>
                                    <p:animScale>
                                      <p:cBhvr>
                                        <p:cTn id="193" dur="25">
                                          <p:stCondLst>
                                            <p:cond delay="1560"/>
                                          </p:stCondLst>
                                        </p:cTn>
                                        <p:tgtEl>
                                          <p:spTgt spid="13"/>
                                        </p:tgtEl>
                                      </p:cBhvr>
                                      <p:to x="100000" y="90000"/>
                                    </p:animScale>
                                    <p:animScale>
                                      <p:cBhvr>
                                        <p:cTn id="194" dur="158" decel="50000">
                                          <p:stCondLst>
                                            <p:cond delay="1585"/>
                                          </p:stCondLst>
                                        </p:cTn>
                                        <p:tgtEl>
                                          <p:spTgt spid="13"/>
                                        </p:tgtEl>
                                      </p:cBhvr>
                                      <p:to x="100000" y="100000"/>
                                    </p:animScale>
                                    <p:animScale>
                                      <p:cBhvr>
                                        <p:cTn id="195" dur="25">
                                          <p:stCondLst>
                                            <p:cond delay="1718"/>
                                          </p:stCondLst>
                                        </p:cTn>
                                        <p:tgtEl>
                                          <p:spTgt spid="13"/>
                                        </p:tgtEl>
                                      </p:cBhvr>
                                      <p:to x="100000" y="95000"/>
                                    </p:animScale>
                                    <p:animScale>
                                      <p:cBhvr>
                                        <p:cTn id="196" dur="158" decel="50000">
                                          <p:stCondLst>
                                            <p:cond delay="1742"/>
                                          </p:stCondLst>
                                        </p:cTn>
                                        <p:tgtEl>
                                          <p:spTgt spid="13"/>
                                        </p:tgtEl>
                                      </p:cBhvr>
                                      <p:to x="100000" y="100000"/>
                                    </p:animScale>
                                  </p:childTnLst>
                                </p:cTn>
                              </p:par>
                              <p:par>
                                <p:cTn id="197" presetID="32" presetClass="emph" presetSubtype="0" fill="hold" nodeType="withEffect">
                                  <p:stCondLst>
                                    <p:cond delay="3250"/>
                                  </p:stCondLst>
                                  <p:childTnLst>
                                    <p:animRot by="120000">
                                      <p:cBhvr>
                                        <p:cTn id="198" dur="100" fill="hold">
                                          <p:stCondLst>
                                            <p:cond delay="0"/>
                                          </p:stCondLst>
                                        </p:cTn>
                                        <p:tgtEl>
                                          <p:spTgt spid="13"/>
                                        </p:tgtEl>
                                        <p:attrNameLst>
                                          <p:attrName>r</p:attrName>
                                        </p:attrNameLst>
                                      </p:cBhvr>
                                    </p:animRot>
                                    <p:animRot by="-240000">
                                      <p:cBhvr>
                                        <p:cTn id="199" dur="200" fill="hold">
                                          <p:stCondLst>
                                            <p:cond delay="200"/>
                                          </p:stCondLst>
                                        </p:cTn>
                                        <p:tgtEl>
                                          <p:spTgt spid="13"/>
                                        </p:tgtEl>
                                        <p:attrNameLst>
                                          <p:attrName>r</p:attrName>
                                        </p:attrNameLst>
                                      </p:cBhvr>
                                    </p:animRot>
                                    <p:animRot by="240000">
                                      <p:cBhvr>
                                        <p:cTn id="200" dur="200" fill="hold">
                                          <p:stCondLst>
                                            <p:cond delay="400"/>
                                          </p:stCondLst>
                                        </p:cTn>
                                        <p:tgtEl>
                                          <p:spTgt spid="13"/>
                                        </p:tgtEl>
                                        <p:attrNameLst>
                                          <p:attrName>r</p:attrName>
                                        </p:attrNameLst>
                                      </p:cBhvr>
                                    </p:animRot>
                                    <p:animRot by="-240000">
                                      <p:cBhvr>
                                        <p:cTn id="201" dur="200" fill="hold">
                                          <p:stCondLst>
                                            <p:cond delay="600"/>
                                          </p:stCondLst>
                                        </p:cTn>
                                        <p:tgtEl>
                                          <p:spTgt spid="13"/>
                                        </p:tgtEl>
                                        <p:attrNameLst>
                                          <p:attrName>r</p:attrName>
                                        </p:attrNameLst>
                                      </p:cBhvr>
                                    </p:animRot>
                                    <p:animRot by="120000">
                                      <p:cBhvr>
                                        <p:cTn id="202" dur="200" fill="hold">
                                          <p:stCondLst>
                                            <p:cond delay="800"/>
                                          </p:stCondLst>
                                        </p:cTn>
                                        <p:tgtEl>
                                          <p:spTgt spid="13"/>
                                        </p:tgtEl>
                                        <p:attrNameLst>
                                          <p:attrName>r</p:attrName>
                                        </p:attrNameLst>
                                      </p:cBhvr>
                                    </p:animRot>
                                  </p:childTnLst>
                                </p:cTn>
                              </p:par>
                              <p:par>
                                <p:cTn id="203" presetID="26" presetClass="entr" presetSubtype="0" fill="hold" nodeType="withEffect">
                                  <p:stCondLst>
                                    <p:cond delay="3250"/>
                                  </p:stCondLst>
                                  <p:childTnLst>
                                    <p:set>
                                      <p:cBhvr>
                                        <p:cTn id="204" dur="1" fill="hold">
                                          <p:stCondLst>
                                            <p:cond delay="0"/>
                                          </p:stCondLst>
                                        </p:cTn>
                                        <p:tgtEl>
                                          <p:spTgt spid="14"/>
                                        </p:tgtEl>
                                        <p:attrNameLst>
                                          <p:attrName>style.visibility</p:attrName>
                                        </p:attrNameLst>
                                      </p:cBhvr>
                                      <p:to>
                                        <p:strVal val="visible"/>
                                      </p:to>
                                    </p:set>
                                    <p:animEffect transition="in" filter="wipe(down)">
                                      <p:cBhvr>
                                        <p:cTn id="205" dur="435">
                                          <p:stCondLst>
                                            <p:cond delay="0"/>
                                          </p:stCondLst>
                                        </p:cTn>
                                        <p:tgtEl>
                                          <p:spTgt spid="14"/>
                                        </p:tgtEl>
                                      </p:cBhvr>
                                    </p:animEffect>
                                    <p:anim calcmode="lin" valueType="num">
                                      <p:cBhvr>
                                        <p:cTn id="206"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7"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8"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209"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210"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211" dur="20">
                                          <p:stCondLst>
                                            <p:cond delay="487"/>
                                          </p:stCondLst>
                                        </p:cTn>
                                        <p:tgtEl>
                                          <p:spTgt spid="14"/>
                                        </p:tgtEl>
                                      </p:cBhvr>
                                      <p:to x="100000" y="60000"/>
                                    </p:animScale>
                                    <p:animScale>
                                      <p:cBhvr>
                                        <p:cTn id="212" dur="124" decel="50000">
                                          <p:stCondLst>
                                            <p:cond delay="507"/>
                                          </p:stCondLst>
                                        </p:cTn>
                                        <p:tgtEl>
                                          <p:spTgt spid="14"/>
                                        </p:tgtEl>
                                      </p:cBhvr>
                                      <p:to x="100000" y="100000"/>
                                    </p:animScale>
                                    <p:animScale>
                                      <p:cBhvr>
                                        <p:cTn id="213" dur="20">
                                          <p:stCondLst>
                                            <p:cond delay="984"/>
                                          </p:stCondLst>
                                        </p:cTn>
                                        <p:tgtEl>
                                          <p:spTgt spid="14"/>
                                        </p:tgtEl>
                                      </p:cBhvr>
                                      <p:to x="100000" y="80000"/>
                                    </p:animScale>
                                    <p:animScale>
                                      <p:cBhvr>
                                        <p:cTn id="214" dur="124" decel="50000">
                                          <p:stCondLst>
                                            <p:cond delay="1004"/>
                                          </p:stCondLst>
                                        </p:cTn>
                                        <p:tgtEl>
                                          <p:spTgt spid="14"/>
                                        </p:tgtEl>
                                      </p:cBhvr>
                                      <p:to x="100000" y="100000"/>
                                    </p:animScale>
                                    <p:animScale>
                                      <p:cBhvr>
                                        <p:cTn id="215" dur="20">
                                          <p:stCondLst>
                                            <p:cond delay="1231"/>
                                          </p:stCondLst>
                                        </p:cTn>
                                        <p:tgtEl>
                                          <p:spTgt spid="14"/>
                                        </p:tgtEl>
                                      </p:cBhvr>
                                      <p:to x="100000" y="90000"/>
                                    </p:animScale>
                                    <p:animScale>
                                      <p:cBhvr>
                                        <p:cTn id="216" dur="124" decel="50000">
                                          <p:stCondLst>
                                            <p:cond delay="1251"/>
                                          </p:stCondLst>
                                        </p:cTn>
                                        <p:tgtEl>
                                          <p:spTgt spid="14"/>
                                        </p:tgtEl>
                                      </p:cBhvr>
                                      <p:to x="100000" y="100000"/>
                                    </p:animScale>
                                    <p:animScale>
                                      <p:cBhvr>
                                        <p:cTn id="217" dur="20">
                                          <p:stCondLst>
                                            <p:cond delay="1356"/>
                                          </p:stCondLst>
                                        </p:cTn>
                                        <p:tgtEl>
                                          <p:spTgt spid="14"/>
                                        </p:tgtEl>
                                      </p:cBhvr>
                                      <p:to x="100000" y="95000"/>
                                    </p:animScale>
                                    <p:animScale>
                                      <p:cBhvr>
                                        <p:cTn id="218" dur="124" decel="50000">
                                          <p:stCondLst>
                                            <p:cond delay="1376"/>
                                          </p:stCondLst>
                                        </p:cTn>
                                        <p:tgtEl>
                                          <p:spTgt spid="14"/>
                                        </p:tgtEl>
                                      </p:cBhvr>
                                      <p:to x="100000" y="100000"/>
                                    </p:animScale>
                                  </p:childTnLst>
                                </p:cTn>
                              </p:par>
                              <p:par>
                                <p:cTn id="219" presetID="32" presetClass="emph" presetSubtype="0" fill="hold" nodeType="withEffect">
                                  <p:stCondLst>
                                    <p:cond delay="3250"/>
                                  </p:stCondLst>
                                  <p:childTnLst>
                                    <p:animRot by="120000">
                                      <p:cBhvr>
                                        <p:cTn id="220" dur="100" fill="hold">
                                          <p:stCondLst>
                                            <p:cond delay="0"/>
                                          </p:stCondLst>
                                        </p:cTn>
                                        <p:tgtEl>
                                          <p:spTgt spid="14"/>
                                        </p:tgtEl>
                                        <p:attrNameLst>
                                          <p:attrName>r</p:attrName>
                                        </p:attrNameLst>
                                      </p:cBhvr>
                                    </p:animRot>
                                    <p:animRot by="-240000">
                                      <p:cBhvr>
                                        <p:cTn id="221" dur="200" fill="hold">
                                          <p:stCondLst>
                                            <p:cond delay="200"/>
                                          </p:stCondLst>
                                        </p:cTn>
                                        <p:tgtEl>
                                          <p:spTgt spid="14"/>
                                        </p:tgtEl>
                                        <p:attrNameLst>
                                          <p:attrName>r</p:attrName>
                                        </p:attrNameLst>
                                      </p:cBhvr>
                                    </p:animRot>
                                    <p:animRot by="240000">
                                      <p:cBhvr>
                                        <p:cTn id="222" dur="200" fill="hold">
                                          <p:stCondLst>
                                            <p:cond delay="400"/>
                                          </p:stCondLst>
                                        </p:cTn>
                                        <p:tgtEl>
                                          <p:spTgt spid="14"/>
                                        </p:tgtEl>
                                        <p:attrNameLst>
                                          <p:attrName>r</p:attrName>
                                        </p:attrNameLst>
                                      </p:cBhvr>
                                    </p:animRot>
                                    <p:animRot by="-240000">
                                      <p:cBhvr>
                                        <p:cTn id="223" dur="200" fill="hold">
                                          <p:stCondLst>
                                            <p:cond delay="600"/>
                                          </p:stCondLst>
                                        </p:cTn>
                                        <p:tgtEl>
                                          <p:spTgt spid="14"/>
                                        </p:tgtEl>
                                        <p:attrNameLst>
                                          <p:attrName>r</p:attrName>
                                        </p:attrNameLst>
                                      </p:cBhvr>
                                    </p:animRot>
                                    <p:animRot by="120000">
                                      <p:cBhvr>
                                        <p:cTn id="224" dur="200" fill="hold">
                                          <p:stCondLst>
                                            <p:cond delay="800"/>
                                          </p:stCondLst>
                                        </p:cTn>
                                        <p:tgtEl>
                                          <p:spTgt spid="14"/>
                                        </p:tgtEl>
                                        <p:attrNameLst>
                                          <p:attrName>r</p:attrName>
                                        </p:attrNameLst>
                                      </p:cBhvr>
                                    </p:animRot>
                                  </p:childTnLst>
                                </p:cTn>
                              </p:par>
                              <p:par>
                                <p:cTn id="225" presetID="26" presetClass="entr" presetSubtype="0" fill="hold" nodeType="withEffect">
                                  <p:stCondLst>
                                    <p:cond delay="3250"/>
                                  </p:stCondLst>
                                  <p:childTnLst>
                                    <p:set>
                                      <p:cBhvr>
                                        <p:cTn id="226" dur="1" fill="hold">
                                          <p:stCondLst>
                                            <p:cond delay="0"/>
                                          </p:stCondLst>
                                        </p:cTn>
                                        <p:tgtEl>
                                          <p:spTgt spid="15"/>
                                        </p:tgtEl>
                                        <p:attrNameLst>
                                          <p:attrName>style.visibility</p:attrName>
                                        </p:attrNameLst>
                                      </p:cBhvr>
                                      <p:to>
                                        <p:strVal val="visible"/>
                                      </p:to>
                                    </p:set>
                                    <p:animEffect transition="in" filter="wipe(down)">
                                      <p:cBhvr>
                                        <p:cTn id="227" dur="377">
                                          <p:stCondLst>
                                            <p:cond delay="0"/>
                                          </p:stCondLst>
                                        </p:cTn>
                                        <p:tgtEl>
                                          <p:spTgt spid="15"/>
                                        </p:tgtEl>
                                      </p:cBhvr>
                                    </p:animEffect>
                                    <p:anim calcmode="lin" valueType="num">
                                      <p:cBhvr>
                                        <p:cTn id="228" dur="118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9" dur="4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0" dur="432" tmFilter="0, 0; 0.125,0.2665; 0.25,0.4; 0.375,0.465; 0.5,0.5;  0.625,0.535; 0.75,0.6; 0.875,0.7335; 1,1">
                                          <p:stCondLst>
                                            <p:cond delay="432"/>
                                          </p:stCondLst>
                                        </p:cTn>
                                        <p:tgtEl>
                                          <p:spTgt spid="15"/>
                                        </p:tgtEl>
                                        <p:attrNameLst>
                                          <p:attrName>ppt_y</p:attrName>
                                        </p:attrNameLst>
                                      </p:cBhvr>
                                      <p:tavLst>
                                        <p:tav tm="0" fmla="#ppt_y-sin(pi*$)/9">
                                          <p:val>
                                            <p:fltVal val="0"/>
                                          </p:val>
                                        </p:tav>
                                        <p:tav tm="100000">
                                          <p:val>
                                            <p:fltVal val="1"/>
                                          </p:val>
                                        </p:tav>
                                      </p:tavLst>
                                    </p:anim>
                                    <p:anim calcmode="lin" valueType="num">
                                      <p:cBhvr>
                                        <p:cTn id="231" dur="216" tmFilter="0, 0; 0.125,0.2665; 0.25,0.4; 0.375,0.465; 0.5,0.5;  0.625,0.535; 0.75,0.6; 0.875,0.7335; 1,1">
                                          <p:stCondLst>
                                            <p:cond delay="861"/>
                                          </p:stCondLst>
                                        </p:cTn>
                                        <p:tgtEl>
                                          <p:spTgt spid="15"/>
                                        </p:tgtEl>
                                        <p:attrNameLst>
                                          <p:attrName>ppt_y</p:attrName>
                                        </p:attrNameLst>
                                      </p:cBhvr>
                                      <p:tavLst>
                                        <p:tav tm="0" fmla="#ppt_y-sin(pi*$)/27">
                                          <p:val>
                                            <p:fltVal val="0"/>
                                          </p:val>
                                        </p:tav>
                                        <p:tav tm="100000">
                                          <p:val>
                                            <p:fltVal val="1"/>
                                          </p:val>
                                        </p:tav>
                                      </p:tavLst>
                                    </p:anim>
                                    <p:anim calcmode="lin" valueType="num">
                                      <p:cBhvr>
                                        <p:cTn id="232" dur="107" tmFilter="0, 0; 0.125,0.2665; 0.25,0.4; 0.375,0.465; 0.5,0.5;  0.625,0.535; 0.75,0.6; 0.875,0.7335; 1,1">
                                          <p:stCondLst>
                                            <p:cond delay="1076"/>
                                          </p:stCondLst>
                                        </p:cTn>
                                        <p:tgtEl>
                                          <p:spTgt spid="15"/>
                                        </p:tgtEl>
                                        <p:attrNameLst>
                                          <p:attrName>ppt_y</p:attrName>
                                        </p:attrNameLst>
                                      </p:cBhvr>
                                      <p:tavLst>
                                        <p:tav tm="0" fmla="#ppt_y-sin(pi*$)/81">
                                          <p:val>
                                            <p:fltVal val="0"/>
                                          </p:val>
                                        </p:tav>
                                        <p:tav tm="100000">
                                          <p:val>
                                            <p:fltVal val="1"/>
                                          </p:val>
                                        </p:tav>
                                      </p:tavLst>
                                    </p:anim>
                                    <p:animScale>
                                      <p:cBhvr>
                                        <p:cTn id="233" dur="17">
                                          <p:stCondLst>
                                            <p:cond delay="422"/>
                                          </p:stCondLst>
                                        </p:cTn>
                                        <p:tgtEl>
                                          <p:spTgt spid="15"/>
                                        </p:tgtEl>
                                      </p:cBhvr>
                                      <p:to x="100000" y="60000"/>
                                    </p:animScale>
                                    <p:animScale>
                                      <p:cBhvr>
                                        <p:cTn id="234" dur="108" decel="50000">
                                          <p:stCondLst>
                                            <p:cond delay="439"/>
                                          </p:stCondLst>
                                        </p:cTn>
                                        <p:tgtEl>
                                          <p:spTgt spid="15"/>
                                        </p:tgtEl>
                                      </p:cBhvr>
                                      <p:to x="100000" y="100000"/>
                                    </p:animScale>
                                    <p:animScale>
                                      <p:cBhvr>
                                        <p:cTn id="235" dur="17">
                                          <p:stCondLst>
                                            <p:cond delay="853"/>
                                          </p:stCondLst>
                                        </p:cTn>
                                        <p:tgtEl>
                                          <p:spTgt spid="15"/>
                                        </p:tgtEl>
                                      </p:cBhvr>
                                      <p:to x="100000" y="80000"/>
                                    </p:animScale>
                                    <p:animScale>
                                      <p:cBhvr>
                                        <p:cTn id="236" dur="108" decel="50000">
                                          <p:stCondLst>
                                            <p:cond delay="870"/>
                                          </p:stCondLst>
                                        </p:cTn>
                                        <p:tgtEl>
                                          <p:spTgt spid="15"/>
                                        </p:tgtEl>
                                      </p:cBhvr>
                                      <p:to x="100000" y="100000"/>
                                    </p:animScale>
                                    <p:animScale>
                                      <p:cBhvr>
                                        <p:cTn id="237" dur="17">
                                          <p:stCondLst>
                                            <p:cond delay="1067"/>
                                          </p:stCondLst>
                                        </p:cTn>
                                        <p:tgtEl>
                                          <p:spTgt spid="15"/>
                                        </p:tgtEl>
                                      </p:cBhvr>
                                      <p:to x="100000" y="90000"/>
                                    </p:animScale>
                                    <p:animScale>
                                      <p:cBhvr>
                                        <p:cTn id="238" dur="108" decel="50000">
                                          <p:stCondLst>
                                            <p:cond delay="1084"/>
                                          </p:stCondLst>
                                        </p:cTn>
                                        <p:tgtEl>
                                          <p:spTgt spid="15"/>
                                        </p:tgtEl>
                                      </p:cBhvr>
                                      <p:to x="100000" y="100000"/>
                                    </p:animScale>
                                    <p:animScale>
                                      <p:cBhvr>
                                        <p:cTn id="239" dur="17">
                                          <p:stCondLst>
                                            <p:cond delay="1175"/>
                                          </p:stCondLst>
                                        </p:cTn>
                                        <p:tgtEl>
                                          <p:spTgt spid="15"/>
                                        </p:tgtEl>
                                      </p:cBhvr>
                                      <p:to x="100000" y="95000"/>
                                    </p:animScale>
                                    <p:animScale>
                                      <p:cBhvr>
                                        <p:cTn id="240" dur="108" decel="50000">
                                          <p:stCondLst>
                                            <p:cond delay="1192"/>
                                          </p:stCondLst>
                                        </p:cTn>
                                        <p:tgtEl>
                                          <p:spTgt spid="15"/>
                                        </p:tgtEl>
                                      </p:cBhvr>
                                      <p:to x="100000" y="100000"/>
                                    </p:animScale>
                                  </p:childTnLst>
                                </p:cTn>
                              </p:par>
                              <p:par>
                                <p:cTn id="241" presetID="32" presetClass="emph" presetSubtype="0" fill="hold" nodeType="withEffect">
                                  <p:stCondLst>
                                    <p:cond delay="3250"/>
                                  </p:stCondLst>
                                  <p:childTnLst>
                                    <p:animRot by="120000">
                                      <p:cBhvr>
                                        <p:cTn id="242" dur="100" fill="hold">
                                          <p:stCondLst>
                                            <p:cond delay="0"/>
                                          </p:stCondLst>
                                        </p:cTn>
                                        <p:tgtEl>
                                          <p:spTgt spid="15"/>
                                        </p:tgtEl>
                                        <p:attrNameLst>
                                          <p:attrName>r</p:attrName>
                                        </p:attrNameLst>
                                      </p:cBhvr>
                                    </p:animRot>
                                    <p:animRot by="-240000">
                                      <p:cBhvr>
                                        <p:cTn id="243" dur="200" fill="hold">
                                          <p:stCondLst>
                                            <p:cond delay="200"/>
                                          </p:stCondLst>
                                        </p:cTn>
                                        <p:tgtEl>
                                          <p:spTgt spid="15"/>
                                        </p:tgtEl>
                                        <p:attrNameLst>
                                          <p:attrName>r</p:attrName>
                                        </p:attrNameLst>
                                      </p:cBhvr>
                                    </p:animRot>
                                    <p:animRot by="240000">
                                      <p:cBhvr>
                                        <p:cTn id="244" dur="200" fill="hold">
                                          <p:stCondLst>
                                            <p:cond delay="400"/>
                                          </p:stCondLst>
                                        </p:cTn>
                                        <p:tgtEl>
                                          <p:spTgt spid="15"/>
                                        </p:tgtEl>
                                        <p:attrNameLst>
                                          <p:attrName>r</p:attrName>
                                        </p:attrNameLst>
                                      </p:cBhvr>
                                    </p:animRot>
                                    <p:animRot by="-240000">
                                      <p:cBhvr>
                                        <p:cTn id="245" dur="200" fill="hold">
                                          <p:stCondLst>
                                            <p:cond delay="600"/>
                                          </p:stCondLst>
                                        </p:cTn>
                                        <p:tgtEl>
                                          <p:spTgt spid="15"/>
                                        </p:tgtEl>
                                        <p:attrNameLst>
                                          <p:attrName>r</p:attrName>
                                        </p:attrNameLst>
                                      </p:cBhvr>
                                    </p:animRot>
                                    <p:animRot by="120000">
                                      <p:cBhvr>
                                        <p:cTn id="246" dur="200" fill="hold">
                                          <p:stCondLst>
                                            <p:cond delay="800"/>
                                          </p:stCondLst>
                                        </p:cTn>
                                        <p:tgtEl>
                                          <p:spTgt spid="15"/>
                                        </p:tgtEl>
                                        <p:attrNameLst>
                                          <p:attrName>r</p:attrName>
                                        </p:attrNameLst>
                                      </p:cBhvr>
                                    </p:animRot>
                                  </p:childTnLst>
                                </p:cTn>
                              </p:par>
                              <p:par>
                                <p:cTn id="247" presetID="26" presetClass="entr" presetSubtype="0" fill="hold" nodeType="withEffect">
                                  <p:stCondLst>
                                    <p:cond delay="4000"/>
                                  </p:stCondLst>
                                  <p:childTnLst>
                                    <p:set>
                                      <p:cBhvr>
                                        <p:cTn id="248" dur="1" fill="hold">
                                          <p:stCondLst>
                                            <p:cond delay="0"/>
                                          </p:stCondLst>
                                        </p:cTn>
                                        <p:tgtEl>
                                          <p:spTgt spid="17"/>
                                        </p:tgtEl>
                                        <p:attrNameLst>
                                          <p:attrName>style.visibility</p:attrName>
                                        </p:attrNameLst>
                                      </p:cBhvr>
                                      <p:to>
                                        <p:strVal val="visible"/>
                                      </p:to>
                                    </p:set>
                                    <p:animEffect transition="in" filter="wipe(down)">
                                      <p:cBhvr>
                                        <p:cTn id="249" dur="377">
                                          <p:stCondLst>
                                            <p:cond delay="0"/>
                                          </p:stCondLst>
                                        </p:cTn>
                                        <p:tgtEl>
                                          <p:spTgt spid="17"/>
                                        </p:tgtEl>
                                      </p:cBhvr>
                                    </p:animEffect>
                                    <p:anim calcmode="lin" valueType="num">
                                      <p:cBhvr>
                                        <p:cTn id="250" dur="1184"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1" dur="4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2" dur="432" tmFilter="0, 0; 0.125,0.2665; 0.25,0.4; 0.375,0.465; 0.5,0.5;  0.625,0.535; 0.75,0.6; 0.875,0.7335; 1,1">
                                          <p:stCondLst>
                                            <p:cond delay="432"/>
                                          </p:stCondLst>
                                        </p:cTn>
                                        <p:tgtEl>
                                          <p:spTgt spid="17"/>
                                        </p:tgtEl>
                                        <p:attrNameLst>
                                          <p:attrName>ppt_y</p:attrName>
                                        </p:attrNameLst>
                                      </p:cBhvr>
                                      <p:tavLst>
                                        <p:tav tm="0" fmla="#ppt_y-sin(pi*$)/9">
                                          <p:val>
                                            <p:fltVal val="0"/>
                                          </p:val>
                                        </p:tav>
                                        <p:tav tm="100000">
                                          <p:val>
                                            <p:fltVal val="1"/>
                                          </p:val>
                                        </p:tav>
                                      </p:tavLst>
                                    </p:anim>
                                    <p:anim calcmode="lin" valueType="num">
                                      <p:cBhvr>
                                        <p:cTn id="253" dur="216" tmFilter="0, 0; 0.125,0.2665; 0.25,0.4; 0.375,0.465; 0.5,0.5;  0.625,0.535; 0.75,0.6; 0.875,0.7335; 1,1">
                                          <p:stCondLst>
                                            <p:cond delay="861"/>
                                          </p:stCondLst>
                                        </p:cTn>
                                        <p:tgtEl>
                                          <p:spTgt spid="17"/>
                                        </p:tgtEl>
                                        <p:attrNameLst>
                                          <p:attrName>ppt_y</p:attrName>
                                        </p:attrNameLst>
                                      </p:cBhvr>
                                      <p:tavLst>
                                        <p:tav tm="0" fmla="#ppt_y-sin(pi*$)/27">
                                          <p:val>
                                            <p:fltVal val="0"/>
                                          </p:val>
                                        </p:tav>
                                        <p:tav tm="100000">
                                          <p:val>
                                            <p:fltVal val="1"/>
                                          </p:val>
                                        </p:tav>
                                      </p:tavLst>
                                    </p:anim>
                                    <p:anim calcmode="lin" valueType="num">
                                      <p:cBhvr>
                                        <p:cTn id="254" dur="107" tmFilter="0, 0; 0.125,0.2665; 0.25,0.4; 0.375,0.465; 0.5,0.5;  0.625,0.535; 0.75,0.6; 0.875,0.7335; 1,1">
                                          <p:stCondLst>
                                            <p:cond delay="1076"/>
                                          </p:stCondLst>
                                        </p:cTn>
                                        <p:tgtEl>
                                          <p:spTgt spid="17"/>
                                        </p:tgtEl>
                                        <p:attrNameLst>
                                          <p:attrName>ppt_y</p:attrName>
                                        </p:attrNameLst>
                                      </p:cBhvr>
                                      <p:tavLst>
                                        <p:tav tm="0" fmla="#ppt_y-sin(pi*$)/81">
                                          <p:val>
                                            <p:fltVal val="0"/>
                                          </p:val>
                                        </p:tav>
                                        <p:tav tm="100000">
                                          <p:val>
                                            <p:fltVal val="1"/>
                                          </p:val>
                                        </p:tav>
                                      </p:tavLst>
                                    </p:anim>
                                    <p:animScale>
                                      <p:cBhvr>
                                        <p:cTn id="255" dur="17">
                                          <p:stCondLst>
                                            <p:cond delay="422"/>
                                          </p:stCondLst>
                                        </p:cTn>
                                        <p:tgtEl>
                                          <p:spTgt spid="17"/>
                                        </p:tgtEl>
                                      </p:cBhvr>
                                      <p:to x="100000" y="60000"/>
                                    </p:animScale>
                                    <p:animScale>
                                      <p:cBhvr>
                                        <p:cTn id="256" dur="108" decel="50000">
                                          <p:stCondLst>
                                            <p:cond delay="439"/>
                                          </p:stCondLst>
                                        </p:cTn>
                                        <p:tgtEl>
                                          <p:spTgt spid="17"/>
                                        </p:tgtEl>
                                      </p:cBhvr>
                                      <p:to x="100000" y="100000"/>
                                    </p:animScale>
                                    <p:animScale>
                                      <p:cBhvr>
                                        <p:cTn id="257" dur="17">
                                          <p:stCondLst>
                                            <p:cond delay="853"/>
                                          </p:stCondLst>
                                        </p:cTn>
                                        <p:tgtEl>
                                          <p:spTgt spid="17"/>
                                        </p:tgtEl>
                                      </p:cBhvr>
                                      <p:to x="100000" y="80000"/>
                                    </p:animScale>
                                    <p:animScale>
                                      <p:cBhvr>
                                        <p:cTn id="258" dur="108" decel="50000">
                                          <p:stCondLst>
                                            <p:cond delay="870"/>
                                          </p:stCondLst>
                                        </p:cTn>
                                        <p:tgtEl>
                                          <p:spTgt spid="17"/>
                                        </p:tgtEl>
                                      </p:cBhvr>
                                      <p:to x="100000" y="100000"/>
                                    </p:animScale>
                                    <p:animScale>
                                      <p:cBhvr>
                                        <p:cTn id="259" dur="17">
                                          <p:stCondLst>
                                            <p:cond delay="1067"/>
                                          </p:stCondLst>
                                        </p:cTn>
                                        <p:tgtEl>
                                          <p:spTgt spid="17"/>
                                        </p:tgtEl>
                                      </p:cBhvr>
                                      <p:to x="100000" y="90000"/>
                                    </p:animScale>
                                    <p:animScale>
                                      <p:cBhvr>
                                        <p:cTn id="260" dur="108" decel="50000">
                                          <p:stCondLst>
                                            <p:cond delay="1084"/>
                                          </p:stCondLst>
                                        </p:cTn>
                                        <p:tgtEl>
                                          <p:spTgt spid="17"/>
                                        </p:tgtEl>
                                      </p:cBhvr>
                                      <p:to x="100000" y="100000"/>
                                    </p:animScale>
                                    <p:animScale>
                                      <p:cBhvr>
                                        <p:cTn id="261" dur="17">
                                          <p:stCondLst>
                                            <p:cond delay="1175"/>
                                          </p:stCondLst>
                                        </p:cTn>
                                        <p:tgtEl>
                                          <p:spTgt spid="17"/>
                                        </p:tgtEl>
                                      </p:cBhvr>
                                      <p:to x="100000" y="95000"/>
                                    </p:animScale>
                                    <p:animScale>
                                      <p:cBhvr>
                                        <p:cTn id="262" dur="108" decel="50000">
                                          <p:stCondLst>
                                            <p:cond delay="1192"/>
                                          </p:stCondLst>
                                        </p:cTn>
                                        <p:tgtEl>
                                          <p:spTgt spid="17"/>
                                        </p:tgtEl>
                                      </p:cBhvr>
                                      <p:to x="100000" y="100000"/>
                                    </p:animScale>
                                  </p:childTnLst>
                                </p:cTn>
                              </p:par>
                              <p:par>
                                <p:cTn id="263" presetID="32" presetClass="emph" presetSubtype="0" fill="hold" nodeType="withEffect">
                                  <p:stCondLst>
                                    <p:cond delay="4000"/>
                                  </p:stCondLst>
                                  <p:childTnLst>
                                    <p:animRot by="120000">
                                      <p:cBhvr>
                                        <p:cTn id="264" dur="100" fill="hold">
                                          <p:stCondLst>
                                            <p:cond delay="0"/>
                                          </p:stCondLst>
                                        </p:cTn>
                                        <p:tgtEl>
                                          <p:spTgt spid="17"/>
                                        </p:tgtEl>
                                        <p:attrNameLst>
                                          <p:attrName>r</p:attrName>
                                        </p:attrNameLst>
                                      </p:cBhvr>
                                    </p:animRot>
                                    <p:animRot by="-240000">
                                      <p:cBhvr>
                                        <p:cTn id="265" dur="200" fill="hold">
                                          <p:stCondLst>
                                            <p:cond delay="200"/>
                                          </p:stCondLst>
                                        </p:cTn>
                                        <p:tgtEl>
                                          <p:spTgt spid="17"/>
                                        </p:tgtEl>
                                        <p:attrNameLst>
                                          <p:attrName>r</p:attrName>
                                        </p:attrNameLst>
                                      </p:cBhvr>
                                    </p:animRot>
                                    <p:animRot by="240000">
                                      <p:cBhvr>
                                        <p:cTn id="266" dur="200" fill="hold">
                                          <p:stCondLst>
                                            <p:cond delay="400"/>
                                          </p:stCondLst>
                                        </p:cTn>
                                        <p:tgtEl>
                                          <p:spTgt spid="17"/>
                                        </p:tgtEl>
                                        <p:attrNameLst>
                                          <p:attrName>r</p:attrName>
                                        </p:attrNameLst>
                                      </p:cBhvr>
                                    </p:animRot>
                                    <p:animRot by="-240000">
                                      <p:cBhvr>
                                        <p:cTn id="267" dur="200" fill="hold">
                                          <p:stCondLst>
                                            <p:cond delay="600"/>
                                          </p:stCondLst>
                                        </p:cTn>
                                        <p:tgtEl>
                                          <p:spTgt spid="17"/>
                                        </p:tgtEl>
                                        <p:attrNameLst>
                                          <p:attrName>r</p:attrName>
                                        </p:attrNameLst>
                                      </p:cBhvr>
                                    </p:animRot>
                                    <p:animRot by="120000">
                                      <p:cBhvr>
                                        <p:cTn id="268" dur="200" fill="hold">
                                          <p:stCondLst>
                                            <p:cond delay="800"/>
                                          </p:stCondLst>
                                        </p:cTn>
                                        <p:tgtEl>
                                          <p:spTgt spid="17"/>
                                        </p:tgtEl>
                                        <p:attrNameLst>
                                          <p:attrName>r</p:attrName>
                                        </p:attrNameLst>
                                      </p:cBhvr>
                                    </p:animRot>
                                  </p:childTnLst>
                                </p:cTn>
                              </p:par>
                              <p:par>
                                <p:cTn id="269" presetID="26" presetClass="entr" presetSubtype="0" fill="hold" nodeType="withEffect">
                                  <p:stCondLst>
                                    <p:cond delay="4000"/>
                                  </p:stCondLst>
                                  <p:childTnLst>
                                    <p:set>
                                      <p:cBhvr>
                                        <p:cTn id="270" dur="1" fill="hold">
                                          <p:stCondLst>
                                            <p:cond delay="0"/>
                                          </p:stCondLst>
                                        </p:cTn>
                                        <p:tgtEl>
                                          <p:spTgt spid="18"/>
                                        </p:tgtEl>
                                        <p:attrNameLst>
                                          <p:attrName>style.visibility</p:attrName>
                                        </p:attrNameLst>
                                      </p:cBhvr>
                                      <p:to>
                                        <p:strVal val="visible"/>
                                      </p:to>
                                    </p:set>
                                    <p:animEffect transition="in" filter="wipe(down)">
                                      <p:cBhvr>
                                        <p:cTn id="271" dur="435">
                                          <p:stCondLst>
                                            <p:cond delay="0"/>
                                          </p:stCondLst>
                                        </p:cTn>
                                        <p:tgtEl>
                                          <p:spTgt spid="18"/>
                                        </p:tgtEl>
                                      </p:cBhvr>
                                    </p:animEffect>
                                    <p:anim calcmode="lin" valueType="num">
                                      <p:cBhvr>
                                        <p:cTn id="272"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3"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74"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275"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276"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277" dur="20">
                                          <p:stCondLst>
                                            <p:cond delay="487"/>
                                          </p:stCondLst>
                                        </p:cTn>
                                        <p:tgtEl>
                                          <p:spTgt spid="18"/>
                                        </p:tgtEl>
                                      </p:cBhvr>
                                      <p:to x="100000" y="60000"/>
                                    </p:animScale>
                                    <p:animScale>
                                      <p:cBhvr>
                                        <p:cTn id="278" dur="124" decel="50000">
                                          <p:stCondLst>
                                            <p:cond delay="507"/>
                                          </p:stCondLst>
                                        </p:cTn>
                                        <p:tgtEl>
                                          <p:spTgt spid="18"/>
                                        </p:tgtEl>
                                      </p:cBhvr>
                                      <p:to x="100000" y="100000"/>
                                    </p:animScale>
                                    <p:animScale>
                                      <p:cBhvr>
                                        <p:cTn id="279" dur="20">
                                          <p:stCondLst>
                                            <p:cond delay="984"/>
                                          </p:stCondLst>
                                        </p:cTn>
                                        <p:tgtEl>
                                          <p:spTgt spid="18"/>
                                        </p:tgtEl>
                                      </p:cBhvr>
                                      <p:to x="100000" y="80000"/>
                                    </p:animScale>
                                    <p:animScale>
                                      <p:cBhvr>
                                        <p:cTn id="280" dur="124" decel="50000">
                                          <p:stCondLst>
                                            <p:cond delay="1004"/>
                                          </p:stCondLst>
                                        </p:cTn>
                                        <p:tgtEl>
                                          <p:spTgt spid="18"/>
                                        </p:tgtEl>
                                      </p:cBhvr>
                                      <p:to x="100000" y="100000"/>
                                    </p:animScale>
                                    <p:animScale>
                                      <p:cBhvr>
                                        <p:cTn id="281" dur="20">
                                          <p:stCondLst>
                                            <p:cond delay="1231"/>
                                          </p:stCondLst>
                                        </p:cTn>
                                        <p:tgtEl>
                                          <p:spTgt spid="18"/>
                                        </p:tgtEl>
                                      </p:cBhvr>
                                      <p:to x="100000" y="90000"/>
                                    </p:animScale>
                                    <p:animScale>
                                      <p:cBhvr>
                                        <p:cTn id="282" dur="124" decel="50000">
                                          <p:stCondLst>
                                            <p:cond delay="1251"/>
                                          </p:stCondLst>
                                        </p:cTn>
                                        <p:tgtEl>
                                          <p:spTgt spid="18"/>
                                        </p:tgtEl>
                                      </p:cBhvr>
                                      <p:to x="100000" y="100000"/>
                                    </p:animScale>
                                    <p:animScale>
                                      <p:cBhvr>
                                        <p:cTn id="283" dur="20">
                                          <p:stCondLst>
                                            <p:cond delay="1356"/>
                                          </p:stCondLst>
                                        </p:cTn>
                                        <p:tgtEl>
                                          <p:spTgt spid="18"/>
                                        </p:tgtEl>
                                      </p:cBhvr>
                                      <p:to x="100000" y="95000"/>
                                    </p:animScale>
                                    <p:animScale>
                                      <p:cBhvr>
                                        <p:cTn id="284" dur="124" decel="50000">
                                          <p:stCondLst>
                                            <p:cond delay="1376"/>
                                          </p:stCondLst>
                                        </p:cTn>
                                        <p:tgtEl>
                                          <p:spTgt spid="18"/>
                                        </p:tgtEl>
                                      </p:cBhvr>
                                      <p:to x="100000" y="100000"/>
                                    </p:animScale>
                                  </p:childTnLst>
                                </p:cTn>
                              </p:par>
                              <p:par>
                                <p:cTn id="285" presetID="32" presetClass="emph" presetSubtype="0" fill="hold" nodeType="withEffect">
                                  <p:stCondLst>
                                    <p:cond delay="4000"/>
                                  </p:stCondLst>
                                  <p:childTnLst>
                                    <p:animRot by="120000">
                                      <p:cBhvr>
                                        <p:cTn id="286" dur="130" fill="hold">
                                          <p:stCondLst>
                                            <p:cond delay="0"/>
                                          </p:stCondLst>
                                        </p:cTn>
                                        <p:tgtEl>
                                          <p:spTgt spid="18"/>
                                        </p:tgtEl>
                                        <p:attrNameLst>
                                          <p:attrName>r</p:attrName>
                                        </p:attrNameLst>
                                      </p:cBhvr>
                                    </p:animRot>
                                    <p:animRot by="-240000">
                                      <p:cBhvr>
                                        <p:cTn id="287" dur="260" fill="hold">
                                          <p:stCondLst>
                                            <p:cond delay="260"/>
                                          </p:stCondLst>
                                        </p:cTn>
                                        <p:tgtEl>
                                          <p:spTgt spid="18"/>
                                        </p:tgtEl>
                                        <p:attrNameLst>
                                          <p:attrName>r</p:attrName>
                                        </p:attrNameLst>
                                      </p:cBhvr>
                                    </p:animRot>
                                    <p:animRot by="240000">
                                      <p:cBhvr>
                                        <p:cTn id="288" dur="260" fill="hold">
                                          <p:stCondLst>
                                            <p:cond delay="520"/>
                                          </p:stCondLst>
                                        </p:cTn>
                                        <p:tgtEl>
                                          <p:spTgt spid="18"/>
                                        </p:tgtEl>
                                        <p:attrNameLst>
                                          <p:attrName>r</p:attrName>
                                        </p:attrNameLst>
                                      </p:cBhvr>
                                    </p:animRot>
                                    <p:animRot by="-240000">
                                      <p:cBhvr>
                                        <p:cTn id="289" dur="260" fill="hold">
                                          <p:stCondLst>
                                            <p:cond delay="780"/>
                                          </p:stCondLst>
                                        </p:cTn>
                                        <p:tgtEl>
                                          <p:spTgt spid="18"/>
                                        </p:tgtEl>
                                        <p:attrNameLst>
                                          <p:attrName>r</p:attrName>
                                        </p:attrNameLst>
                                      </p:cBhvr>
                                    </p:animRot>
                                    <p:animRot by="120000">
                                      <p:cBhvr>
                                        <p:cTn id="290" dur="260" fill="hold">
                                          <p:stCondLst>
                                            <p:cond delay="1040"/>
                                          </p:stCondLst>
                                        </p:cTn>
                                        <p:tgtEl>
                                          <p:spTgt spid="18"/>
                                        </p:tgtEl>
                                        <p:attrNameLst>
                                          <p:attrName>r</p:attrName>
                                        </p:attrNameLst>
                                      </p:cBhvr>
                                    </p:animRot>
                                  </p:childTnLst>
                                </p:cTn>
                              </p:par>
                              <p:par>
                                <p:cTn id="291" presetID="26" presetClass="entr" presetSubtype="0" fill="hold" nodeType="withEffect">
                                  <p:stCondLst>
                                    <p:cond delay="4000"/>
                                  </p:stCondLst>
                                  <p:childTnLst>
                                    <p:set>
                                      <p:cBhvr>
                                        <p:cTn id="292" dur="1" fill="hold">
                                          <p:stCondLst>
                                            <p:cond delay="0"/>
                                          </p:stCondLst>
                                        </p:cTn>
                                        <p:tgtEl>
                                          <p:spTgt spid="19"/>
                                        </p:tgtEl>
                                        <p:attrNameLst>
                                          <p:attrName>style.visibility</p:attrName>
                                        </p:attrNameLst>
                                      </p:cBhvr>
                                      <p:to>
                                        <p:strVal val="visible"/>
                                      </p:to>
                                    </p:set>
                                    <p:animEffect transition="in" filter="wipe(down)">
                                      <p:cBhvr>
                                        <p:cTn id="293" dur="435">
                                          <p:stCondLst>
                                            <p:cond delay="0"/>
                                          </p:stCondLst>
                                        </p:cTn>
                                        <p:tgtEl>
                                          <p:spTgt spid="19"/>
                                        </p:tgtEl>
                                      </p:cBhvr>
                                    </p:animEffect>
                                    <p:anim calcmode="lin" valueType="num">
                                      <p:cBhvr>
                                        <p:cTn id="294"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95"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96"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297"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98"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99" dur="20">
                                          <p:stCondLst>
                                            <p:cond delay="487"/>
                                          </p:stCondLst>
                                        </p:cTn>
                                        <p:tgtEl>
                                          <p:spTgt spid="19"/>
                                        </p:tgtEl>
                                      </p:cBhvr>
                                      <p:to x="100000" y="60000"/>
                                    </p:animScale>
                                    <p:animScale>
                                      <p:cBhvr>
                                        <p:cTn id="300" dur="124" decel="50000">
                                          <p:stCondLst>
                                            <p:cond delay="507"/>
                                          </p:stCondLst>
                                        </p:cTn>
                                        <p:tgtEl>
                                          <p:spTgt spid="19"/>
                                        </p:tgtEl>
                                      </p:cBhvr>
                                      <p:to x="100000" y="100000"/>
                                    </p:animScale>
                                    <p:animScale>
                                      <p:cBhvr>
                                        <p:cTn id="301" dur="20">
                                          <p:stCondLst>
                                            <p:cond delay="984"/>
                                          </p:stCondLst>
                                        </p:cTn>
                                        <p:tgtEl>
                                          <p:spTgt spid="19"/>
                                        </p:tgtEl>
                                      </p:cBhvr>
                                      <p:to x="100000" y="80000"/>
                                    </p:animScale>
                                    <p:animScale>
                                      <p:cBhvr>
                                        <p:cTn id="302" dur="124" decel="50000">
                                          <p:stCondLst>
                                            <p:cond delay="1004"/>
                                          </p:stCondLst>
                                        </p:cTn>
                                        <p:tgtEl>
                                          <p:spTgt spid="19"/>
                                        </p:tgtEl>
                                      </p:cBhvr>
                                      <p:to x="100000" y="100000"/>
                                    </p:animScale>
                                    <p:animScale>
                                      <p:cBhvr>
                                        <p:cTn id="303" dur="20">
                                          <p:stCondLst>
                                            <p:cond delay="1231"/>
                                          </p:stCondLst>
                                        </p:cTn>
                                        <p:tgtEl>
                                          <p:spTgt spid="19"/>
                                        </p:tgtEl>
                                      </p:cBhvr>
                                      <p:to x="100000" y="90000"/>
                                    </p:animScale>
                                    <p:animScale>
                                      <p:cBhvr>
                                        <p:cTn id="304" dur="124" decel="50000">
                                          <p:stCondLst>
                                            <p:cond delay="1251"/>
                                          </p:stCondLst>
                                        </p:cTn>
                                        <p:tgtEl>
                                          <p:spTgt spid="19"/>
                                        </p:tgtEl>
                                      </p:cBhvr>
                                      <p:to x="100000" y="100000"/>
                                    </p:animScale>
                                    <p:animScale>
                                      <p:cBhvr>
                                        <p:cTn id="305" dur="20">
                                          <p:stCondLst>
                                            <p:cond delay="1356"/>
                                          </p:stCondLst>
                                        </p:cTn>
                                        <p:tgtEl>
                                          <p:spTgt spid="19"/>
                                        </p:tgtEl>
                                      </p:cBhvr>
                                      <p:to x="100000" y="95000"/>
                                    </p:animScale>
                                    <p:animScale>
                                      <p:cBhvr>
                                        <p:cTn id="306" dur="124" decel="50000">
                                          <p:stCondLst>
                                            <p:cond delay="1376"/>
                                          </p:stCondLst>
                                        </p:cTn>
                                        <p:tgtEl>
                                          <p:spTgt spid="19"/>
                                        </p:tgtEl>
                                      </p:cBhvr>
                                      <p:to x="100000" y="100000"/>
                                    </p:animScale>
                                  </p:childTnLst>
                                </p:cTn>
                              </p:par>
                              <p:par>
                                <p:cTn id="307" presetID="32" presetClass="emph" presetSubtype="0" fill="hold" nodeType="withEffect">
                                  <p:stCondLst>
                                    <p:cond delay="4000"/>
                                  </p:stCondLst>
                                  <p:childTnLst>
                                    <p:animRot by="120000">
                                      <p:cBhvr>
                                        <p:cTn id="308" dur="100" fill="hold">
                                          <p:stCondLst>
                                            <p:cond delay="0"/>
                                          </p:stCondLst>
                                        </p:cTn>
                                        <p:tgtEl>
                                          <p:spTgt spid="19"/>
                                        </p:tgtEl>
                                        <p:attrNameLst>
                                          <p:attrName>r</p:attrName>
                                        </p:attrNameLst>
                                      </p:cBhvr>
                                    </p:animRot>
                                    <p:animRot by="-240000">
                                      <p:cBhvr>
                                        <p:cTn id="309" dur="200" fill="hold">
                                          <p:stCondLst>
                                            <p:cond delay="200"/>
                                          </p:stCondLst>
                                        </p:cTn>
                                        <p:tgtEl>
                                          <p:spTgt spid="19"/>
                                        </p:tgtEl>
                                        <p:attrNameLst>
                                          <p:attrName>r</p:attrName>
                                        </p:attrNameLst>
                                      </p:cBhvr>
                                    </p:animRot>
                                    <p:animRot by="240000">
                                      <p:cBhvr>
                                        <p:cTn id="310" dur="200" fill="hold">
                                          <p:stCondLst>
                                            <p:cond delay="400"/>
                                          </p:stCondLst>
                                        </p:cTn>
                                        <p:tgtEl>
                                          <p:spTgt spid="19"/>
                                        </p:tgtEl>
                                        <p:attrNameLst>
                                          <p:attrName>r</p:attrName>
                                        </p:attrNameLst>
                                      </p:cBhvr>
                                    </p:animRot>
                                    <p:animRot by="-240000">
                                      <p:cBhvr>
                                        <p:cTn id="311" dur="200" fill="hold">
                                          <p:stCondLst>
                                            <p:cond delay="600"/>
                                          </p:stCondLst>
                                        </p:cTn>
                                        <p:tgtEl>
                                          <p:spTgt spid="19"/>
                                        </p:tgtEl>
                                        <p:attrNameLst>
                                          <p:attrName>r</p:attrName>
                                        </p:attrNameLst>
                                      </p:cBhvr>
                                    </p:animRot>
                                    <p:animRot by="120000">
                                      <p:cBhvr>
                                        <p:cTn id="312" dur="200" fill="hold">
                                          <p:stCondLst>
                                            <p:cond delay="800"/>
                                          </p:stCondLst>
                                        </p:cTn>
                                        <p:tgtEl>
                                          <p:spTgt spid="19"/>
                                        </p:tgtEl>
                                        <p:attrNameLst>
                                          <p:attrName>r</p:attrName>
                                        </p:attrNameLst>
                                      </p:cBhvr>
                                    </p:animRot>
                                  </p:childTnLst>
                                </p:cTn>
                              </p:par>
                              <p:par>
                                <p:cTn id="313" presetID="26" presetClass="entr" presetSubtype="0" fill="hold" nodeType="withEffect">
                                  <p:stCondLst>
                                    <p:cond delay="4000"/>
                                  </p:stCondLst>
                                  <p:childTnLst>
                                    <p:set>
                                      <p:cBhvr>
                                        <p:cTn id="314" dur="1" fill="hold">
                                          <p:stCondLst>
                                            <p:cond delay="0"/>
                                          </p:stCondLst>
                                        </p:cTn>
                                        <p:tgtEl>
                                          <p:spTgt spid="20"/>
                                        </p:tgtEl>
                                        <p:attrNameLst>
                                          <p:attrName>style.visibility</p:attrName>
                                        </p:attrNameLst>
                                      </p:cBhvr>
                                      <p:to>
                                        <p:strVal val="visible"/>
                                      </p:to>
                                    </p:set>
                                    <p:animEffect transition="in" filter="wipe(down)">
                                      <p:cBhvr>
                                        <p:cTn id="315" dur="290">
                                          <p:stCondLst>
                                            <p:cond delay="0"/>
                                          </p:stCondLst>
                                        </p:cTn>
                                        <p:tgtEl>
                                          <p:spTgt spid="20"/>
                                        </p:tgtEl>
                                      </p:cBhvr>
                                    </p:animEffect>
                                    <p:anim calcmode="lin" valueType="num">
                                      <p:cBhvr>
                                        <p:cTn id="316"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17"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8"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319"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320"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321" dur="13">
                                          <p:stCondLst>
                                            <p:cond delay="325"/>
                                          </p:stCondLst>
                                        </p:cTn>
                                        <p:tgtEl>
                                          <p:spTgt spid="20"/>
                                        </p:tgtEl>
                                      </p:cBhvr>
                                      <p:to x="100000" y="60000"/>
                                    </p:animScale>
                                    <p:animScale>
                                      <p:cBhvr>
                                        <p:cTn id="322" dur="83" decel="50000">
                                          <p:stCondLst>
                                            <p:cond delay="338"/>
                                          </p:stCondLst>
                                        </p:cTn>
                                        <p:tgtEl>
                                          <p:spTgt spid="20"/>
                                        </p:tgtEl>
                                      </p:cBhvr>
                                      <p:to x="100000" y="100000"/>
                                    </p:animScale>
                                    <p:animScale>
                                      <p:cBhvr>
                                        <p:cTn id="323" dur="13">
                                          <p:stCondLst>
                                            <p:cond delay="656"/>
                                          </p:stCondLst>
                                        </p:cTn>
                                        <p:tgtEl>
                                          <p:spTgt spid="20"/>
                                        </p:tgtEl>
                                      </p:cBhvr>
                                      <p:to x="100000" y="80000"/>
                                    </p:animScale>
                                    <p:animScale>
                                      <p:cBhvr>
                                        <p:cTn id="324" dur="83" decel="50000">
                                          <p:stCondLst>
                                            <p:cond delay="669"/>
                                          </p:stCondLst>
                                        </p:cTn>
                                        <p:tgtEl>
                                          <p:spTgt spid="20"/>
                                        </p:tgtEl>
                                      </p:cBhvr>
                                      <p:to x="100000" y="100000"/>
                                    </p:animScale>
                                    <p:animScale>
                                      <p:cBhvr>
                                        <p:cTn id="325" dur="13">
                                          <p:stCondLst>
                                            <p:cond delay="821"/>
                                          </p:stCondLst>
                                        </p:cTn>
                                        <p:tgtEl>
                                          <p:spTgt spid="20"/>
                                        </p:tgtEl>
                                      </p:cBhvr>
                                      <p:to x="100000" y="90000"/>
                                    </p:animScale>
                                    <p:animScale>
                                      <p:cBhvr>
                                        <p:cTn id="326" dur="83" decel="50000">
                                          <p:stCondLst>
                                            <p:cond delay="834"/>
                                          </p:stCondLst>
                                        </p:cTn>
                                        <p:tgtEl>
                                          <p:spTgt spid="20"/>
                                        </p:tgtEl>
                                      </p:cBhvr>
                                      <p:to x="100000" y="100000"/>
                                    </p:animScale>
                                    <p:animScale>
                                      <p:cBhvr>
                                        <p:cTn id="327" dur="13">
                                          <p:stCondLst>
                                            <p:cond delay="904"/>
                                          </p:stCondLst>
                                        </p:cTn>
                                        <p:tgtEl>
                                          <p:spTgt spid="20"/>
                                        </p:tgtEl>
                                      </p:cBhvr>
                                      <p:to x="100000" y="95000"/>
                                    </p:animScale>
                                    <p:animScale>
                                      <p:cBhvr>
                                        <p:cTn id="328" dur="83" decel="50000">
                                          <p:stCondLst>
                                            <p:cond delay="917"/>
                                          </p:stCondLst>
                                        </p:cTn>
                                        <p:tgtEl>
                                          <p:spTgt spid="20"/>
                                        </p:tgtEl>
                                      </p:cBhvr>
                                      <p:to x="100000" y="100000"/>
                                    </p:animScale>
                                  </p:childTnLst>
                                </p:cTn>
                              </p:par>
                              <p:par>
                                <p:cTn id="329" presetID="32" presetClass="emph" presetSubtype="0" fill="hold" nodeType="withEffect">
                                  <p:stCondLst>
                                    <p:cond delay="4000"/>
                                  </p:stCondLst>
                                  <p:childTnLst>
                                    <p:animRot by="120000">
                                      <p:cBhvr>
                                        <p:cTn id="330" dur="100" fill="hold">
                                          <p:stCondLst>
                                            <p:cond delay="0"/>
                                          </p:stCondLst>
                                        </p:cTn>
                                        <p:tgtEl>
                                          <p:spTgt spid="20"/>
                                        </p:tgtEl>
                                        <p:attrNameLst>
                                          <p:attrName>r</p:attrName>
                                        </p:attrNameLst>
                                      </p:cBhvr>
                                    </p:animRot>
                                    <p:animRot by="-240000">
                                      <p:cBhvr>
                                        <p:cTn id="331" dur="200" fill="hold">
                                          <p:stCondLst>
                                            <p:cond delay="200"/>
                                          </p:stCondLst>
                                        </p:cTn>
                                        <p:tgtEl>
                                          <p:spTgt spid="20"/>
                                        </p:tgtEl>
                                        <p:attrNameLst>
                                          <p:attrName>r</p:attrName>
                                        </p:attrNameLst>
                                      </p:cBhvr>
                                    </p:animRot>
                                    <p:animRot by="240000">
                                      <p:cBhvr>
                                        <p:cTn id="332" dur="200" fill="hold">
                                          <p:stCondLst>
                                            <p:cond delay="400"/>
                                          </p:stCondLst>
                                        </p:cTn>
                                        <p:tgtEl>
                                          <p:spTgt spid="20"/>
                                        </p:tgtEl>
                                        <p:attrNameLst>
                                          <p:attrName>r</p:attrName>
                                        </p:attrNameLst>
                                      </p:cBhvr>
                                    </p:animRot>
                                    <p:animRot by="-240000">
                                      <p:cBhvr>
                                        <p:cTn id="333" dur="200" fill="hold">
                                          <p:stCondLst>
                                            <p:cond delay="600"/>
                                          </p:stCondLst>
                                        </p:cTn>
                                        <p:tgtEl>
                                          <p:spTgt spid="20"/>
                                        </p:tgtEl>
                                        <p:attrNameLst>
                                          <p:attrName>r</p:attrName>
                                        </p:attrNameLst>
                                      </p:cBhvr>
                                    </p:animRot>
                                    <p:animRot by="120000">
                                      <p:cBhvr>
                                        <p:cTn id="334" dur="200" fill="hold">
                                          <p:stCondLst>
                                            <p:cond delay="800"/>
                                          </p:stCondLst>
                                        </p:cTn>
                                        <p:tgtEl>
                                          <p:spTgt spid="20"/>
                                        </p:tgtEl>
                                        <p:attrNameLst>
                                          <p:attrName>r</p:attrName>
                                        </p:attrNameLst>
                                      </p:cBhvr>
                                    </p:animRot>
                                  </p:childTnLst>
                                </p:cTn>
                              </p:par>
                              <p:par>
                                <p:cTn id="335" presetID="16" presetClass="emph" presetSubtype="0" fill="hold" nodeType="withEffect">
                                  <p:stCondLst>
                                    <p:cond delay="4000"/>
                                  </p:stCondLst>
                                  <p:iterate type="lt">
                                    <p:tmPct val="4000"/>
                                  </p:iterate>
                                  <p:childTnLst>
                                    <p:set>
                                      <p:cBhvr override="childStyle">
                                        <p:cTn id="336" dur="500" fill="hold"/>
                                        <p:tgtEl>
                                          <p:spTgt spid="3">
                                            <p:txEl>
                                              <p:pRg st="0" end="0"/>
                                            </p:txEl>
                                          </p:spTgt>
                                        </p:tgtEl>
                                        <p:attrNameLst>
                                          <p:attrName>style.color</p:attrName>
                                        </p:attrNameLst>
                                      </p:cBhvr>
                                      <p:to>
                                        <p:clrVal>
                                          <a:schemeClr val="accent2"/>
                                        </p:clrVal>
                                      </p:to>
                                    </p:set>
                                    <p:set>
                                      <p:cBhvr>
                                        <p:cTn id="337" dur="500" fill="hold"/>
                                        <p:tgtEl>
                                          <p:spTgt spid="3">
                                            <p:txEl>
                                              <p:pRg st="0" end="0"/>
                                            </p:txEl>
                                          </p:spTgt>
                                        </p:tgtEl>
                                        <p:attrNameLst>
                                          <p:attrName>fillcolor</p:attrName>
                                        </p:attrNameLst>
                                      </p:cBhvr>
                                      <p:to>
                                        <p:clrVal>
                                          <a:schemeClr val="accent2"/>
                                        </p:clrVal>
                                      </p:to>
                                    </p:set>
                                    <p:set>
                                      <p:cBhvr>
                                        <p:cTn id="33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27A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0FF1-758F-4D24-A33C-8B092F102EF9}"/>
              </a:ext>
            </a:extLst>
          </p:cNvPr>
          <p:cNvSpPr>
            <a:spLocks noGrp="1"/>
          </p:cNvSpPr>
          <p:nvPr>
            <p:ph type="title"/>
          </p:nvPr>
        </p:nvSpPr>
        <p:spPr>
          <a:xfrm>
            <a:off x="1264493" y="463707"/>
            <a:ext cx="8022011" cy="4930303"/>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a:noAutofit/>
          </a:bodyPr>
          <a:lstStyle/>
          <a:p>
            <a:pPr algn="ctr"/>
            <a:r>
              <a:rPr lang="en-US" sz="6600" b="1" dirty="0"/>
              <a:t>ELONGATION STEP </a:t>
            </a:r>
            <a:br>
              <a:rPr lang="en-US" sz="6600" b="1" dirty="0"/>
            </a:br>
            <a:r>
              <a:rPr lang="en-US" sz="6600" b="1" dirty="0"/>
              <a:t>in DNA Replication</a:t>
            </a:r>
            <a:endParaRPr lang="en-US" sz="6600" dirty="0"/>
          </a:p>
        </p:txBody>
      </p:sp>
      <p:sp>
        <p:nvSpPr>
          <p:cNvPr id="5" name="Title 1">
            <a:extLst>
              <a:ext uri="{FF2B5EF4-FFF2-40B4-BE49-F238E27FC236}">
                <a16:creationId xmlns:a16="http://schemas.microsoft.com/office/drawing/2014/main" id="{DE05FE26-DC90-432E-AAED-EB8298BE5DDE}"/>
              </a:ext>
            </a:extLst>
          </p:cNvPr>
          <p:cNvSpPr txBox="1">
            <a:spLocks/>
          </p:cNvSpPr>
          <p:nvPr/>
        </p:nvSpPr>
        <p:spPr>
          <a:xfrm>
            <a:off x="1024129" y="585216"/>
            <a:ext cx="5062511" cy="1499616"/>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pic>
        <p:nvPicPr>
          <p:cNvPr id="6" name="Picture 5" descr="A close up of a toy&#10;&#10;Description generated with very high confidence">
            <a:extLst>
              <a:ext uri="{FF2B5EF4-FFF2-40B4-BE49-F238E27FC236}">
                <a16:creationId xmlns:a16="http://schemas.microsoft.com/office/drawing/2014/main" id="{EC8CFBDC-1CD8-4015-8CA4-72479594F3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14" b="91451" l="21451" r="39559">
                        <a14:foregroundMark x1="24545" y1="44020" x2="24545" y2="44020"/>
                        <a14:foregroundMark x1="37853" y1="42656" x2="37853" y2="42656"/>
                        <a14:foregroundMark x1="34713" y1="89950" x2="33235" y2="89950"/>
                        <a14:foregroundMark x1="35282" y1="87722" x2="34440" y2="85312"/>
                        <a14:foregroundMark x1="36078" y1="91496" x2="34145" y2="91496"/>
                        <a14:foregroundMark x1="30300" y1="91314" x2="28321" y2="91314"/>
                        <a14:foregroundMark x1="26183" y1="90450" x2="29868" y2="90450"/>
                        <a14:foregroundMark x1="30164" y1="89450" x2="29663" y2="77717"/>
                        <a14:foregroundMark x1="39559" y1="41428" x2="38649" y2="42474"/>
                        <a14:foregroundMark x1="38490" y1="40427" x2="38217" y2="42292"/>
                        <a14:foregroundMark x1="24454" y1="42292" x2="24750" y2="44702"/>
                        <a14:foregroundMark x1="23749" y1="44384" x2="23817" y2="45066"/>
                        <a14:foregroundMark x1="24181" y1="38336" x2="24181" y2="38336"/>
                        <a14:foregroundMark x1="24613" y1="39200" x2="24181" y2="38154"/>
                        <a14:foregroundMark x1="37079" y1="36107" x2="37079" y2="36107"/>
                        <a14:foregroundMark x1="37147" y1="35925" x2="37147" y2="35925"/>
                        <a14:foregroundMark x1="36078" y1="44202" x2="35874" y2="44384"/>
                        <a14:foregroundMark x1="37420" y1="39563" x2="37352" y2="40064"/>
                        <a14:foregroundMark x1="38717" y1="39018" x2="38421" y2="39745"/>
                        <a14:backgroundMark x1="34804" y1="46430" x2="34804" y2="46430"/>
                        <a14:backgroundMark x1="36010" y1="41110" x2="35441" y2="41792"/>
                        <a14:backgroundMark x1="35373" y1="48340" x2="34873" y2="46248"/>
                        <a14:backgroundMark x1="36283" y1="45384" x2="36283" y2="45384"/>
                        <a14:backgroundMark x1="38854" y1="40928" x2="38854" y2="40928"/>
                        <a14:backgroundMark x1="37853" y1="40564" x2="37853" y2="40564"/>
                        <a14:backgroundMark x1="32370" y1="85130" x2="32370" y2="85130"/>
                        <a14:backgroundMark x1="33076" y1="86312" x2="32302" y2="84766"/>
                        <a14:backgroundMark x1="30869" y1="82401" x2="30801" y2="79809"/>
                      </a14:backgroundRemoval>
                    </a14:imgEffect>
                  </a14:imgLayer>
                </a14:imgProps>
              </a:ext>
              <a:ext uri="{28A0092B-C50C-407E-A947-70E740481C1C}">
                <a14:useLocalDpi xmlns:a14="http://schemas.microsoft.com/office/drawing/2010/main" val="0"/>
              </a:ext>
            </a:extLst>
          </a:blip>
          <a:srcRect l="19285" r="58769"/>
          <a:stretch/>
        </p:blipFill>
        <p:spPr>
          <a:xfrm flipH="1">
            <a:off x="7988134" y="-510069"/>
            <a:ext cx="3657601" cy="6904362"/>
          </a:xfrm>
          <a:prstGeom prst="rect">
            <a:avLst/>
          </a:prstGeom>
        </p:spPr>
      </p:pic>
    </p:spTree>
    <p:extLst>
      <p:ext uri="{BB962C8B-B14F-4D97-AF65-F5344CB8AC3E}">
        <p14:creationId xmlns:p14="http://schemas.microsoft.com/office/powerpoint/2010/main" val="1887584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F0F5-EC6D-480C-95C3-5C33405167A7}"/>
              </a:ext>
            </a:extLst>
          </p:cNvPr>
          <p:cNvSpPr>
            <a:spLocks noGrp="1"/>
          </p:cNvSpPr>
          <p:nvPr>
            <p:ph type="ctrTitle"/>
          </p:nvPr>
        </p:nvSpPr>
        <p:spPr>
          <a:xfrm>
            <a:off x="1853063" y="458578"/>
            <a:ext cx="11139854" cy="930447"/>
          </a:xfrm>
        </p:spPr>
        <p:txBody>
          <a:bodyPr>
            <a:normAutofit/>
          </a:bodyPr>
          <a:lstStyle/>
          <a:p>
            <a:r>
              <a:rPr lang="en-US" sz="5400" b="1" spc="50" dirty="0">
                <a:ln w="19050" cmpd="sng">
                  <a:solidFill>
                    <a:schemeClr val="accent1"/>
                  </a:solidFill>
                  <a:prstDash val="solid"/>
                </a:ln>
                <a:solidFill>
                  <a:schemeClr val="accent5">
                    <a:lumMod val="60000"/>
                    <a:lumOff val="40000"/>
                  </a:schemeClr>
                </a:solidFill>
                <a:effectLst>
                  <a:glow rad="228600">
                    <a:schemeClr val="accent4">
                      <a:satMod val="175000"/>
                      <a:alpha val="40000"/>
                    </a:schemeClr>
                  </a:glow>
                  <a:reflection blurRad="6350" stA="50000" endA="300" endPos="50000" dist="29997" dir="5400000" sy="-100000" algn="bl" rotWithShape="0"/>
                </a:effectLst>
                <a:latin typeface="Britannic Bold" panose="020B0903060703020204" pitchFamily="34" charset="0"/>
              </a:rPr>
              <a:t>The 4 Macromolecules of Life</a:t>
            </a:r>
          </a:p>
        </p:txBody>
      </p:sp>
      <p:sp>
        <p:nvSpPr>
          <p:cNvPr id="5" name="Rectangle 4">
            <a:extLst>
              <a:ext uri="{FF2B5EF4-FFF2-40B4-BE49-F238E27FC236}">
                <a16:creationId xmlns:a16="http://schemas.microsoft.com/office/drawing/2014/main" id="{D2E597DC-B8B2-4BDA-9792-BDF7990117DC}"/>
              </a:ext>
            </a:extLst>
          </p:cNvPr>
          <p:cNvSpPr/>
          <p:nvPr/>
        </p:nvSpPr>
        <p:spPr>
          <a:xfrm>
            <a:off x="4296932" y="3399670"/>
            <a:ext cx="6096000" cy="492443"/>
          </a:xfrm>
          <a:prstGeom prst="rect">
            <a:avLst/>
          </a:prstGeom>
        </p:spPr>
        <p:txBody>
          <a:bodyPr>
            <a:spAutoFit/>
          </a:bodyPr>
          <a:lstStyle/>
          <a:p>
            <a:pPr>
              <a:spcAft>
                <a:spcPts val="600"/>
              </a:spcAft>
            </a:pPr>
            <a:endParaRPr lang="en-US" sz="1100" dirty="0">
              <a:latin typeface="Times New Roman" panose="02020603050405020304" pitchFamily="18" charset="0"/>
            </a:endParaRPr>
          </a:p>
          <a:p>
            <a:pPr>
              <a:spcAft>
                <a:spcPts val="600"/>
              </a:spcAft>
            </a:pPr>
            <a:endParaRPr lang="en-US" sz="1000" dirty="0">
              <a:latin typeface="Times New Roman" panose="02020603050405020304" pitchFamily="18" charset="0"/>
            </a:endParaRPr>
          </a:p>
        </p:txBody>
      </p:sp>
      <p:graphicFrame>
        <p:nvGraphicFramePr>
          <p:cNvPr id="8" name="Table 7">
            <a:extLst>
              <a:ext uri="{FF2B5EF4-FFF2-40B4-BE49-F238E27FC236}">
                <a16:creationId xmlns:a16="http://schemas.microsoft.com/office/drawing/2014/main" id="{0D71AB6E-AA24-4116-A124-3961011F803F}"/>
              </a:ext>
            </a:extLst>
          </p:cNvPr>
          <p:cNvGraphicFramePr>
            <a:graphicFrameLocks noGrp="1"/>
          </p:cNvGraphicFramePr>
          <p:nvPr>
            <p:extLst>
              <p:ext uri="{D42A27DB-BD31-4B8C-83A1-F6EECF244321}">
                <p14:modId xmlns:p14="http://schemas.microsoft.com/office/powerpoint/2010/main" val="1678033278"/>
              </p:ext>
            </p:extLst>
          </p:nvPr>
        </p:nvGraphicFramePr>
        <p:xfrm>
          <a:off x="2828350" y="1720122"/>
          <a:ext cx="9033164" cy="4211320"/>
        </p:xfrm>
        <a:graphic>
          <a:graphicData uri="http://schemas.openxmlformats.org/drawingml/2006/table">
            <a:tbl>
              <a:tblPr firstRow="1" bandRow="1">
                <a:tableStyleId>{5C22544A-7EE6-4342-B048-85BDC9FD1C3A}</a:tableStyleId>
              </a:tblPr>
              <a:tblGrid>
                <a:gridCol w="2078182">
                  <a:extLst>
                    <a:ext uri="{9D8B030D-6E8A-4147-A177-3AD203B41FA5}">
                      <a16:colId xmlns:a16="http://schemas.microsoft.com/office/drawing/2014/main" val="3863411400"/>
                    </a:ext>
                  </a:extLst>
                </a:gridCol>
                <a:gridCol w="2041236">
                  <a:extLst>
                    <a:ext uri="{9D8B030D-6E8A-4147-A177-3AD203B41FA5}">
                      <a16:colId xmlns:a16="http://schemas.microsoft.com/office/drawing/2014/main" val="4117131763"/>
                    </a:ext>
                  </a:extLst>
                </a:gridCol>
                <a:gridCol w="2189018">
                  <a:extLst>
                    <a:ext uri="{9D8B030D-6E8A-4147-A177-3AD203B41FA5}">
                      <a16:colId xmlns:a16="http://schemas.microsoft.com/office/drawing/2014/main" val="1243578044"/>
                    </a:ext>
                  </a:extLst>
                </a:gridCol>
                <a:gridCol w="2724728">
                  <a:extLst>
                    <a:ext uri="{9D8B030D-6E8A-4147-A177-3AD203B41FA5}">
                      <a16:colId xmlns:a16="http://schemas.microsoft.com/office/drawing/2014/main" val="4205785951"/>
                    </a:ext>
                  </a:extLst>
                </a:gridCol>
              </a:tblGrid>
              <a:tr h="370840">
                <a:tc>
                  <a:txBody>
                    <a:bodyPr/>
                    <a:lstStyle/>
                    <a:p>
                      <a:pPr algn="ctr"/>
                      <a:r>
                        <a:rPr lang="en-US" dirty="0"/>
                        <a:t>Macromolecule (or Polymer)</a:t>
                      </a:r>
                    </a:p>
                  </a:txBody>
                  <a:tcPr/>
                </a:tc>
                <a:tc>
                  <a:txBody>
                    <a:bodyPr/>
                    <a:lstStyle/>
                    <a:p>
                      <a:pPr algn="ctr"/>
                      <a:r>
                        <a:rPr lang="en-US" dirty="0"/>
                        <a:t>Examples</a:t>
                      </a:r>
                    </a:p>
                  </a:txBody>
                  <a:tcPr/>
                </a:tc>
                <a:tc>
                  <a:txBody>
                    <a:bodyPr/>
                    <a:lstStyle/>
                    <a:p>
                      <a:pPr algn="ctr"/>
                      <a:r>
                        <a:rPr lang="en-US" dirty="0"/>
                        <a:t>Subunit (or Monomer)</a:t>
                      </a:r>
                    </a:p>
                  </a:txBody>
                  <a:tcPr/>
                </a:tc>
                <a:tc>
                  <a:txBody>
                    <a:bodyPr/>
                    <a:lstStyle/>
                    <a:p>
                      <a:pPr algn="ctr"/>
                      <a:r>
                        <a:rPr lang="en-US" dirty="0"/>
                        <a:t>More Information</a:t>
                      </a:r>
                    </a:p>
                  </a:txBody>
                  <a:tcPr/>
                </a:tc>
                <a:extLst>
                  <a:ext uri="{0D108BD9-81ED-4DB2-BD59-A6C34878D82A}">
                    <a16:rowId xmlns:a16="http://schemas.microsoft.com/office/drawing/2014/main" val="1579864985"/>
                  </a:ext>
                </a:extLst>
              </a:tr>
              <a:tr h="370840">
                <a:tc>
                  <a:txBody>
                    <a:bodyPr/>
                    <a:lstStyle/>
                    <a:p>
                      <a:pPr algn="l"/>
                      <a:r>
                        <a:rPr lang="en-US" b="1" dirty="0"/>
                        <a:t>Polypeptides</a:t>
                      </a:r>
                    </a:p>
                  </a:txBody>
                  <a:tcPr anchor="ctr"/>
                </a:tc>
                <a:tc>
                  <a:txBody>
                    <a:bodyPr/>
                    <a:lstStyle/>
                    <a:p>
                      <a:pPr algn="l"/>
                      <a:r>
                        <a:rPr lang="en-US" b="1" dirty="0"/>
                        <a:t>Proteins</a:t>
                      </a:r>
                    </a:p>
                  </a:txBody>
                  <a:tcPr anchor="ctr"/>
                </a:tc>
                <a:tc>
                  <a:txBody>
                    <a:bodyPr/>
                    <a:lstStyle/>
                    <a:p>
                      <a:pPr algn="l"/>
                      <a:r>
                        <a:rPr lang="en-US" b="1" dirty="0"/>
                        <a:t>Amino Acids</a:t>
                      </a:r>
                    </a:p>
                  </a:txBody>
                  <a:tcPr anchor="ctr"/>
                </a:tc>
                <a:tc>
                  <a:txBody>
                    <a:bodyPr/>
                    <a:lstStyle/>
                    <a:p>
                      <a:pPr marL="285750" indent="-285750" algn="l">
                        <a:buFont typeface="Arial" panose="020B0604020202020204" pitchFamily="34" charset="0"/>
                        <a:buChar char="•"/>
                      </a:pPr>
                      <a:r>
                        <a:rPr lang="en-US" b="1" dirty="0"/>
                        <a:t>Numerous types that carry out almost all of the cell’s functions</a:t>
                      </a:r>
                    </a:p>
                  </a:txBody>
                  <a:tcPr anchor="ctr"/>
                </a:tc>
                <a:extLst>
                  <a:ext uri="{0D108BD9-81ED-4DB2-BD59-A6C34878D82A}">
                    <a16:rowId xmlns:a16="http://schemas.microsoft.com/office/drawing/2014/main" val="2074564317"/>
                  </a:ext>
                </a:extLst>
              </a:tr>
              <a:tr h="370840">
                <a:tc>
                  <a:txBody>
                    <a:bodyPr/>
                    <a:lstStyle/>
                    <a:p>
                      <a:pPr algn="l"/>
                      <a:r>
                        <a:rPr lang="en-US" b="1" dirty="0">
                          <a:highlight>
                            <a:srgbClr val="FFFF00"/>
                          </a:highlight>
                        </a:rPr>
                        <a:t>Nucleic Acids </a:t>
                      </a:r>
                    </a:p>
                  </a:txBody>
                  <a:tcPr anchor="ctr"/>
                </a:tc>
                <a:tc>
                  <a:txBody>
                    <a:bodyPr/>
                    <a:lstStyle/>
                    <a:p>
                      <a:pPr algn="l"/>
                      <a:r>
                        <a:rPr lang="en-US" b="1" dirty="0">
                          <a:highlight>
                            <a:srgbClr val="FFFF00"/>
                          </a:highlight>
                        </a:rPr>
                        <a:t>DNA and RNA</a:t>
                      </a:r>
                    </a:p>
                  </a:txBody>
                  <a:tcPr anchor="ctr"/>
                </a:tc>
                <a:tc>
                  <a:txBody>
                    <a:bodyPr/>
                    <a:lstStyle/>
                    <a:p>
                      <a:pPr algn="l"/>
                      <a:r>
                        <a:rPr lang="en-US" b="1" dirty="0">
                          <a:highlight>
                            <a:srgbClr val="FFFF00"/>
                          </a:highlight>
                        </a:rPr>
                        <a:t>Nucleotides</a:t>
                      </a:r>
                    </a:p>
                  </a:txBody>
                  <a:tcPr anchor="ctr"/>
                </a:tc>
                <a:tc>
                  <a:txBody>
                    <a:bodyPr/>
                    <a:lstStyle/>
                    <a:p>
                      <a:pPr marL="285750" indent="-285750" algn="l">
                        <a:buFont typeface="Arial" panose="020B0604020202020204" pitchFamily="34" charset="0"/>
                        <a:buChar char="•"/>
                      </a:pPr>
                      <a:r>
                        <a:rPr lang="en-US" sz="1400" b="1" i="1" dirty="0">
                          <a:highlight>
                            <a:srgbClr val="FFFF00"/>
                          </a:highlight>
                        </a:rPr>
                        <a:t>Deoxyribonucleic Acid (DNA) is formed from Deoxyribonucleotides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1" dirty="0">
                          <a:highlight>
                            <a:srgbClr val="FFFF00"/>
                          </a:highlight>
                        </a:rPr>
                        <a:t>Ribonucleic Acid (RNA) is formed from Ribonucleotides</a:t>
                      </a:r>
                    </a:p>
                    <a:p>
                      <a:pPr marL="285750" indent="-285750" algn="l">
                        <a:buFont typeface="Arial" panose="020B0604020202020204" pitchFamily="34" charset="0"/>
                        <a:buChar char="•"/>
                      </a:pPr>
                      <a:endParaRPr lang="en-US" sz="1400" b="1" i="1" dirty="0">
                        <a:highlight>
                          <a:srgbClr val="FFFF00"/>
                        </a:highlight>
                      </a:endParaRPr>
                    </a:p>
                  </a:txBody>
                  <a:tcPr anchor="ctr"/>
                </a:tc>
                <a:extLst>
                  <a:ext uri="{0D108BD9-81ED-4DB2-BD59-A6C34878D82A}">
                    <a16:rowId xmlns:a16="http://schemas.microsoft.com/office/drawing/2014/main" val="292100763"/>
                  </a:ext>
                </a:extLst>
              </a:tr>
              <a:tr h="370840">
                <a:tc>
                  <a:txBody>
                    <a:bodyPr/>
                    <a:lstStyle/>
                    <a:p>
                      <a:pPr algn="l"/>
                      <a:r>
                        <a:rPr lang="en-US" b="1" dirty="0"/>
                        <a:t>Polysaccharides</a:t>
                      </a:r>
                    </a:p>
                  </a:txBody>
                  <a:tcPr anchor="ctr"/>
                </a:tc>
                <a:tc>
                  <a:txBody>
                    <a:bodyPr/>
                    <a:lstStyle/>
                    <a:p>
                      <a:pPr algn="l"/>
                      <a:r>
                        <a:rPr lang="en-US" b="1" dirty="0"/>
                        <a:t>Sugars, Starch</a:t>
                      </a:r>
                    </a:p>
                  </a:txBody>
                  <a:tcPr anchor="ctr"/>
                </a:tc>
                <a:tc>
                  <a:txBody>
                    <a:bodyPr/>
                    <a:lstStyle/>
                    <a:p>
                      <a:pPr algn="l"/>
                      <a:r>
                        <a:rPr lang="en-US" b="1" dirty="0"/>
                        <a:t>Monosaccharides</a:t>
                      </a:r>
                    </a:p>
                  </a:txBody>
                  <a:tcPr anchor="ctr"/>
                </a:tc>
                <a:tc>
                  <a:txBody>
                    <a:bodyPr/>
                    <a:lstStyle/>
                    <a:p>
                      <a:pPr marL="285750" indent="-285750" algn="l">
                        <a:buFont typeface="Arial" panose="020B0604020202020204" pitchFamily="34" charset="0"/>
                        <a:buChar char="•"/>
                      </a:pPr>
                      <a:r>
                        <a:rPr lang="en-US" b="1" i="1" dirty="0"/>
                        <a:t>Energy</a:t>
                      </a:r>
                    </a:p>
                  </a:txBody>
                  <a:tcPr anchor="ctr"/>
                </a:tc>
                <a:extLst>
                  <a:ext uri="{0D108BD9-81ED-4DB2-BD59-A6C34878D82A}">
                    <a16:rowId xmlns:a16="http://schemas.microsoft.com/office/drawing/2014/main" val="998771739"/>
                  </a:ext>
                </a:extLst>
              </a:tr>
              <a:tr h="370840">
                <a:tc>
                  <a:txBody>
                    <a:bodyPr/>
                    <a:lstStyle/>
                    <a:p>
                      <a:pPr algn="l"/>
                      <a:r>
                        <a:rPr lang="en-US" b="1" dirty="0"/>
                        <a:t>Lipids</a:t>
                      </a:r>
                    </a:p>
                  </a:txBody>
                  <a:tcPr anchor="ctr"/>
                </a:tc>
                <a:tc>
                  <a:txBody>
                    <a:bodyPr/>
                    <a:lstStyle/>
                    <a:p>
                      <a:pPr algn="l"/>
                      <a:r>
                        <a:rPr lang="en-US" b="1" dirty="0"/>
                        <a:t>Fats, cholesterols and steroids</a:t>
                      </a:r>
                    </a:p>
                  </a:txBody>
                  <a:tcPr anchor="ctr"/>
                </a:tc>
                <a:tc>
                  <a:txBody>
                    <a:bodyPr/>
                    <a:lstStyle/>
                    <a:p>
                      <a:pPr algn="l"/>
                      <a:r>
                        <a:rPr lang="en-US" b="1" dirty="0"/>
                        <a:t>Fatty Acids often Combined with Other Molecules</a:t>
                      </a:r>
                    </a:p>
                  </a:txBody>
                  <a:tcPr anchor="ctr"/>
                </a:tc>
                <a:tc>
                  <a:txBody>
                    <a:bodyPr/>
                    <a:lstStyle/>
                    <a:p>
                      <a:pPr marL="285750" indent="-285750" algn="l">
                        <a:buFont typeface="Arial" panose="020B0604020202020204" pitchFamily="34" charset="0"/>
                        <a:buChar char="•"/>
                      </a:pPr>
                      <a:r>
                        <a:rPr lang="en-US" b="1" i="1" dirty="0"/>
                        <a:t>Phospholipids that form cell membranes</a:t>
                      </a:r>
                    </a:p>
                  </a:txBody>
                  <a:tcPr anchor="ctr"/>
                </a:tc>
                <a:extLst>
                  <a:ext uri="{0D108BD9-81ED-4DB2-BD59-A6C34878D82A}">
                    <a16:rowId xmlns:a16="http://schemas.microsoft.com/office/drawing/2014/main" val="725816025"/>
                  </a:ext>
                </a:extLst>
              </a:tr>
            </a:tbl>
          </a:graphicData>
        </a:graphic>
      </p:graphicFrame>
      <p:pic>
        <p:nvPicPr>
          <p:cNvPr id="11" name="Picture 10" descr="A picture containing doll&#10;&#10;Description generated with high confidence">
            <a:extLst>
              <a:ext uri="{FF2B5EF4-FFF2-40B4-BE49-F238E27FC236}">
                <a16:creationId xmlns:a16="http://schemas.microsoft.com/office/drawing/2014/main" id="{CED32E9B-3922-41A2-A4B5-3FDE166BE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8799"/>
            <a:ext cx="3309796" cy="4384978"/>
          </a:xfrm>
          <a:prstGeom prst="rect">
            <a:avLst/>
          </a:prstGeom>
        </p:spPr>
      </p:pic>
      <p:pic>
        <p:nvPicPr>
          <p:cNvPr id="15" name="Picture 14">
            <a:extLst>
              <a:ext uri="{FF2B5EF4-FFF2-40B4-BE49-F238E27FC236}">
                <a16:creationId xmlns:a16="http://schemas.microsoft.com/office/drawing/2014/main" id="{E1469240-9FAA-4E15-8140-F9995F7FA437}"/>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828350" y="1463199"/>
            <a:ext cx="1022040" cy="182749"/>
          </a:xfrm>
          <a:prstGeom prst="rect">
            <a:avLst/>
          </a:prstGeom>
        </p:spPr>
      </p:pic>
    </p:spTree>
    <p:extLst>
      <p:ext uri="{BB962C8B-B14F-4D97-AF65-F5344CB8AC3E}">
        <p14:creationId xmlns:p14="http://schemas.microsoft.com/office/powerpoint/2010/main" val="1666932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0FF1-758F-4D24-A33C-8B092F102EF9}"/>
              </a:ext>
            </a:extLst>
          </p:cNvPr>
          <p:cNvSpPr>
            <a:spLocks noGrp="1"/>
          </p:cNvSpPr>
          <p:nvPr>
            <p:ph type="title"/>
          </p:nvPr>
        </p:nvSpPr>
        <p:spPr>
          <a:xfrm>
            <a:off x="838200" y="365125"/>
            <a:ext cx="7602415" cy="1325563"/>
          </a:xfrm>
        </p:spPr>
        <p:txBody>
          <a:bodyPr/>
          <a:lstStyle/>
          <a:p>
            <a:r>
              <a:rPr lang="en-US" b="1" dirty="0"/>
              <a:t>ELONGATION STEP (in DNA Replication)</a:t>
            </a:r>
            <a:endParaRPr lang="en-US" dirty="0"/>
          </a:p>
        </p:txBody>
      </p:sp>
      <p:sp>
        <p:nvSpPr>
          <p:cNvPr id="3" name="Content Placeholder 2">
            <a:extLst>
              <a:ext uri="{FF2B5EF4-FFF2-40B4-BE49-F238E27FC236}">
                <a16:creationId xmlns:a16="http://schemas.microsoft.com/office/drawing/2014/main" id="{9BCC2646-6414-4B91-B04F-86CEAA426A1E}"/>
              </a:ext>
            </a:extLst>
          </p:cNvPr>
          <p:cNvSpPr>
            <a:spLocks noGrp="1"/>
          </p:cNvSpPr>
          <p:nvPr>
            <p:ph idx="1"/>
          </p:nvPr>
        </p:nvSpPr>
        <p:spPr>
          <a:xfrm>
            <a:off x="838200" y="1990378"/>
            <a:ext cx="7602415" cy="4351338"/>
          </a:xfrm>
        </p:spPr>
        <p:txBody>
          <a:bodyPr>
            <a:normAutofit lnSpcReduction="10000"/>
          </a:bodyPr>
          <a:lstStyle/>
          <a:p>
            <a:r>
              <a:rPr lang="en-US" dirty="0"/>
              <a:t>DNA Polymerase can only synthesize DNA in the 5’ to 3’ direction. </a:t>
            </a:r>
          </a:p>
          <a:p>
            <a:r>
              <a:rPr lang="en-US" dirty="0"/>
              <a:t>DNA is double stranded with one strand oriented in the 5’ to 3’ direction and the other stand oriented in the 3’ to 5’ direction. </a:t>
            </a:r>
          </a:p>
          <a:p>
            <a:r>
              <a:rPr lang="en-US" dirty="0"/>
              <a:t>The consequence of this </a:t>
            </a:r>
            <a:r>
              <a:rPr lang="en-US" b="1" u="sng" dirty="0"/>
              <a:t>antiparallel </a:t>
            </a:r>
            <a:r>
              <a:rPr lang="en-US" dirty="0"/>
              <a:t>configuration, coupled with the factor that </a:t>
            </a:r>
            <a:r>
              <a:rPr lang="en-US" b="1" u="sng" dirty="0"/>
              <a:t>DNA Pol can only synthesize DNA in the 5' to 3' direction</a:t>
            </a:r>
            <a:r>
              <a:rPr lang="en-US" dirty="0"/>
              <a:t>, is that one of the DNA strands will be replicated continuously, but the other will not!</a:t>
            </a:r>
          </a:p>
          <a:p>
            <a:endParaRPr lang="en-US" dirty="0"/>
          </a:p>
        </p:txBody>
      </p:sp>
      <p:sp>
        <p:nvSpPr>
          <p:cNvPr id="5" name="Title 1">
            <a:extLst>
              <a:ext uri="{FF2B5EF4-FFF2-40B4-BE49-F238E27FC236}">
                <a16:creationId xmlns:a16="http://schemas.microsoft.com/office/drawing/2014/main" id="{DE05FE26-DC90-432E-AAED-EB8298BE5DDE}"/>
              </a:ext>
            </a:extLst>
          </p:cNvPr>
          <p:cNvSpPr txBox="1">
            <a:spLocks/>
          </p:cNvSpPr>
          <p:nvPr/>
        </p:nvSpPr>
        <p:spPr>
          <a:xfrm>
            <a:off x="1024129" y="585216"/>
            <a:ext cx="5062511" cy="1499616"/>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pic>
        <p:nvPicPr>
          <p:cNvPr id="6" name="Picture 5" descr="A close up of a toy&#10;&#10;Description generated with very high confidence">
            <a:extLst>
              <a:ext uri="{FF2B5EF4-FFF2-40B4-BE49-F238E27FC236}">
                <a16:creationId xmlns:a16="http://schemas.microsoft.com/office/drawing/2014/main" id="{EC8CFBDC-1CD8-4015-8CA4-72479594F31F}"/>
              </a:ext>
            </a:extLst>
          </p:cNvPr>
          <p:cNvPicPr>
            <a:picLocks noChangeAspect="1"/>
          </p:cNvPicPr>
          <p:nvPr/>
        </p:nvPicPr>
        <p:blipFill rotWithShape="1">
          <a:blip r:embed="rId2">
            <a:extLst>
              <a:ext uri="{28A0092B-C50C-407E-A947-70E740481C1C}">
                <a14:useLocalDpi xmlns:a14="http://schemas.microsoft.com/office/drawing/2010/main" val="0"/>
              </a:ext>
            </a:extLst>
          </a:blip>
          <a:srcRect r="77647"/>
          <a:stretch/>
        </p:blipFill>
        <p:spPr>
          <a:xfrm flipH="1">
            <a:off x="9106578" y="-46362"/>
            <a:ext cx="3085422" cy="6904362"/>
          </a:xfrm>
          <a:prstGeom prst="rect">
            <a:avLst/>
          </a:prstGeom>
        </p:spPr>
      </p:pic>
    </p:spTree>
    <p:extLst>
      <p:ext uri="{BB962C8B-B14F-4D97-AF65-F5344CB8AC3E}">
        <p14:creationId xmlns:p14="http://schemas.microsoft.com/office/powerpoint/2010/main" val="3004115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generated with very high confidence">
            <a:extLst>
              <a:ext uri="{FF2B5EF4-FFF2-40B4-BE49-F238E27FC236}">
                <a16:creationId xmlns:a16="http://schemas.microsoft.com/office/drawing/2014/main" id="{E6A8551C-1DF3-4B30-93C6-9796FA878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275" y="1729823"/>
            <a:ext cx="10298053" cy="4870089"/>
          </a:xfrm>
        </p:spPr>
      </p:pic>
      <p:sp>
        <p:nvSpPr>
          <p:cNvPr id="7" name="Rectangle 6">
            <a:extLst>
              <a:ext uri="{FF2B5EF4-FFF2-40B4-BE49-F238E27FC236}">
                <a16:creationId xmlns:a16="http://schemas.microsoft.com/office/drawing/2014/main" id="{E6F3989B-33BD-4606-B54D-DB1AE6FC573E}"/>
              </a:ext>
            </a:extLst>
          </p:cNvPr>
          <p:cNvSpPr/>
          <p:nvPr/>
        </p:nvSpPr>
        <p:spPr>
          <a:xfrm>
            <a:off x="0" y="0"/>
            <a:ext cx="12192000" cy="1077218"/>
          </a:xfrm>
          <a:prstGeom prst="rect">
            <a:avLst/>
          </a:prstGeom>
          <a:solidFill>
            <a:schemeClr val="accent5">
              <a:lumMod val="20000"/>
              <a:lumOff val="80000"/>
            </a:schemeClr>
          </a:solidFill>
        </p:spPr>
        <p:txBody>
          <a:bodyPr wrap="square">
            <a:spAutoFit/>
          </a:bodyPr>
          <a:lstStyle/>
          <a:p>
            <a:pPr marL="285750" indent="-285750" algn="ctr">
              <a:buFont typeface="Arial" panose="020B0604020202020204" pitchFamily="34" charset="0"/>
              <a:buChar char="•"/>
            </a:pPr>
            <a:r>
              <a:rPr lang="en-US" sz="3200" b="1" i="1" dirty="0"/>
              <a:t>The lagging strand of DNA is that strand of the DNA double helix that is orientated in a 5′ to 3′ manner. </a:t>
            </a:r>
          </a:p>
        </p:txBody>
      </p:sp>
      <p:sp>
        <p:nvSpPr>
          <p:cNvPr id="5" name="Arrow: Right 4">
            <a:extLst>
              <a:ext uri="{FF2B5EF4-FFF2-40B4-BE49-F238E27FC236}">
                <a16:creationId xmlns:a16="http://schemas.microsoft.com/office/drawing/2014/main" id="{5644E5D6-7C99-45AC-9C45-BF93EDA938FD}"/>
              </a:ext>
            </a:extLst>
          </p:cNvPr>
          <p:cNvSpPr/>
          <p:nvPr/>
        </p:nvSpPr>
        <p:spPr>
          <a:xfrm>
            <a:off x="0" y="2758437"/>
            <a:ext cx="2246700" cy="1559294"/>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936DB66-0C40-4B04-8F65-51237EF9D842}"/>
                  </a:ext>
                </a:extLst>
              </p14:cNvPr>
              <p14:cNvContentPartPr/>
              <p14:nvPr/>
            </p14:nvContentPartPr>
            <p14:xfrm>
              <a:off x="2184651" y="3061288"/>
              <a:ext cx="7233840" cy="886320"/>
            </p14:xfrm>
          </p:contentPart>
        </mc:Choice>
        <mc:Fallback xmlns="">
          <p:pic>
            <p:nvPicPr>
              <p:cNvPr id="2" name="Ink 1">
                <a:extLst>
                  <a:ext uri="{FF2B5EF4-FFF2-40B4-BE49-F238E27FC236}">
                    <a16:creationId xmlns:a16="http://schemas.microsoft.com/office/drawing/2014/main" id="{7936DB66-0C40-4B04-8F65-51237EF9D842}"/>
                  </a:ext>
                </a:extLst>
              </p:cNvPr>
              <p:cNvPicPr/>
              <p:nvPr/>
            </p:nvPicPr>
            <p:blipFill>
              <a:blip r:embed="rId4"/>
              <a:stretch>
                <a:fillRect/>
              </a:stretch>
            </p:blipFill>
            <p:spPr>
              <a:xfrm>
                <a:off x="2130651" y="2953288"/>
                <a:ext cx="7341480" cy="1101960"/>
              </a:xfrm>
              <a:prstGeom prst="rect">
                <a:avLst/>
              </a:prstGeom>
            </p:spPr>
          </p:pic>
        </mc:Fallback>
      </mc:AlternateContent>
      <p:sp>
        <p:nvSpPr>
          <p:cNvPr id="8" name="Arrow: Right 7">
            <a:extLst>
              <a:ext uri="{FF2B5EF4-FFF2-40B4-BE49-F238E27FC236}">
                <a16:creationId xmlns:a16="http://schemas.microsoft.com/office/drawing/2014/main" id="{65C0F8C5-7ECF-498A-B282-6BC0964A88F8}"/>
              </a:ext>
            </a:extLst>
          </p:cNvPr>
          <p:cNvSpPr/>
          <p:nvPr/>
        </p:nvSpPr>
        <p:spPr>
          <a:xfrm>
            <a:off x="1730659" y="3903605"/>
            <a:ext cx="453992" cy="52252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A062B9A-728D-485F-B5C3-58766B71EDC5}"/>
              </a:ext>
            </a:extLst>
          </p:cNvPr>
          <p:cNvSpPr/>
          <p:nvPr/>
        </p:nvSpPr>
        <p:spPr>
          <a:xfrm>
            <a:off x="10944729" y="3430698"/>
            <a:ext cx="453992" cy="52252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069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3750"/>
                                        <p:tgtEl>
                                          <p:spTgt spid="2"/>
                                        </p:tgtEl>
                                      </p:cBhvr>
                                    </p:animEffect>
                                  </p:childTnLst>
                                </p:cTn>
                              </p:par>
                              <p:par>
                                <p:cTn id="13" presetID="52" presetClass="entr" presetSubtype="0" fill="hold" grpId="0" nodeType="withEffect">
                                  <p:stCondLst>
                                    <p:cond delay="1600"/>
                                  </p:stCondLst>
                                  <p:childTnLst>
                                    <p:set>
                                      <p:cBhvr>
                                        <p:cTn id="14" dur="1" fill="hold">
                                          <p:stCondLst>
                                            <p:cond delay="0"/>
                                          </p:stCondLst>
                                        </p:cTn>
                                        <p:tgtEl>
                                          <p:spTgt spid="8"/>
                                        </p:tgtEl>
                                        <p:attrNameLst>
                                          <p:attrName>style.visibility</p:attrName>
                                        </p:attrNameLst>
                                      </p:cBhvr>
                                      <p:to>
                                        <p:strVal val="visible"/>
                                      </p:to>
                                    </p:set>
                                    <p:animScale>
                                      <p:cBhvr>
                                        <p:cTn id="15" dur="16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600" decel="50000" fill="hold">
                                          <p:stCondLst>
                                            <p:cond delay="0"/>
                                          </p:stCondLst>
                                        </p:cTn>
                                        <p:tgtEl>
                                          <p:spTgt spid="8"/>
                                        </p:tgtEl>
                                        <p:attrNameLst>
                                          <p:attrName>ppt_x</p:attrName>
                                          <p:attrName>ppt_y</p:attrName>
                                        </p:attrNameLst>
                                      </p:cBhvr>
                                    </p:animMotion>
                                    <p:animEffect transition="in" filter="fade">
                                      <p:cBhvr>
                                        <p:cTn id="17" dur="1600"/>
                                        <p:tgtEl>
                                          <p:spTgt spid="8"/>
                                        </p:tgtEl>
                                      </p:cBhvr>
                                    </p:animEffect>
                                  </p:childTnLst>
                                </p:cTn>
                              </p:par>
                              <p:par>
                                <p:cTn id="18" presetID="52" presetClass="entr" presetSubtype="0" fill="hold" grpId="0" nodeType="withEffect">
                                  <p:stCondLst>
                                    <p:cond delay="2500"/>
                                  </p:stCondLst>
                                  <p:childTnLst>
                                    <p:set>
                                      <p:cBhvr>
                                        <p:cTn id="19" dur="1" fill="hold">
                                          <p:stCondLst>
                                            <p:cond delay="0"/>
                                          </p:stCondLst>
                                        </p:cTn>
                                        <p:tgtEl>
                                          <p:spTgt spid="9"/>
                                        </p:tgtEl>
                                        <p:attrNameLst>
                                          <p:attrName>style.visibility</p:attrName>
                                        </p:attrNameLst>
                                      </p:cBhvr>
                                      <p:to>
                                        <p:strVal val="visible"/>
                                      </p:to>
                                    </p:set>
                                    <p:animScale>
                                      <p:cBhvr>
                                        <p:cTn id="20" dur="1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500" decel="50000" fill="hold">
                                          <p:stCondLst>
                                            <p:cond delay="0"/>
                                          </p:stCondLst>
                                        </p:cTn>
                                        <p:tgtEl>
                                          <p:spTgt spid="9"/>
                                        </p:tgtEl>
                                        <p:attrNameLst>
                                          <p:attrName>ppt_x</p:attrName>
                                          <p:attrName>ppt_y</p:attrName>
                                        </p:attrNameLst>
                                      </p:cBhvr>
                                    </p:animMotion>
                                    <p:animEffect transition="in" filter="fade">
                                      <p:cBhvr>
                                        <p:cTn id="22"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generated with very high confidence">
            <a:extLst>
              <a:ext uri="{FF2B5EF4-FFF2-40B4-BE49-F238E27FC236}">
                <a16:creationId xmlns:a16="http://schemas.microsoft.com/office/drawing/2014/main" id="{E6A8551C-1DF3-4B30-93C6-9796FA878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275" y="1729823"/>
            <a:ext cx="10298053" cy="4870089"/>
          </a:xfrm>
        </p:spPr>
      </p:pic>
      <p:sp>
        <p:nvSpPr>
          <p:cNvPr id="7" name="Rectangle 6">
            <a:extLst>
              <a:ext uri="{FF2B5EF4-FFF2-40B4-BE49-F238E27FC236}">
                <a16:creationId xmlns:a16="http://schemas.microsoft.com/office/drawing/2014/main" id="{E6F3989B-33BD-4606-B54D-DB1AE6FC573E}"/>
              </a:ext>
            </a:extLst>
          </p:cNvPr>
          <p:cNvSpPr/>
          <p:nvPr/>
        </p:nvSpPr>
        <p:spPr>
          <a:xfrm>
            <a:off x="0" y="0"/>
            <a:ext cx="12192000" cy="1323439"/>
          </a:xfrm>
          <a:prstGeom prst="rect">
            <a:avLst/>
          </a:prstGeom>
          <a:solidFill>
            <a:schemeClr val="accent5">
              <a:lumMod val="20000"/>
              <a:lumOff val="80000"/>
            </a:schemeClr>
          </a:solidFill>
        </p:spPr>
        <p:txBody>
          <a:bodyPr wrap="square">
            <a:spAutoFit/>
          </a:bodyPr>
          <a:lstStyle/>
          <a:p>
            <a:pPr marL="285750" indent="-285750" algn="ctr">
              <a:buFont typeface="Arial" panose="020B0604020202020204" pitchFamily="34" charset="0"/>
              <a:buChar char="•"/>
            </a:pPr>
            <a:r>
              <a:rPr lang="en-US" sz="2400" b="1" i="1" dirty="0"/>
              <a:t>The lagging strand of DNA is that strand of the DNA double helix that is orientated in a 5′ to 3′ manner. </a:t>
            </a:r>
          </a:p>
          <a:p>
            <a:pPr marL="285750" indent="-285750" algn="ctr">
              <a:buFont typeface="Arial" panose="020B0604020202020204" pitchFamily="34" charset="0"/>
              <a:buChar char="•"/>
            </a:pPr>
            <a:r>
              <a:rPr lang="en-US" sz="3200" b="1" i="1" dirty="0"/>
              <a:t>Therefore, its complement must be synthesized in a 3′→5′ manner. </a:t>
            </a:r>
          </a:p>
        </p:txBody>
      </p:sp>
      <p:sp>
        <p:nvSpPr>
          <p:cNvPr id="5" name="Oval 4">
            <a:extLst>
              <a:ext uri="{FF2B5EF4-FFF2-40B4-BE49-F238E27FC236}">
                <a16:creationId xmlns:a16="http://schemas.microsoft.com/office/drawing/2014/main" id="{5644E5D6-7C99-45AC-9C45-BF93EDA938FD}"/>
              </a:ext>
            </a:extLst>
          </p:cNvPr>
          <p:cNvSpPr/>
          <p:nvPr/>
        </p:nvSpPr>
        <p:spPr>
          <a:xfrm>
            <a:off x="1328286" y="3320716"/>
            <a:ext cx="918414" cy="58289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936DB66-0C40-4B04-8F65-51237EF9D842}"/>
                  </a:ext>
                </a:extLst>
              </p14:cNvPr>
              <p14:cNvContentPartPr/>
              <p14:nvPr/>
            </p14:nvContentPartPr>
            <p14:xfrm>
              <a:off x="2184651" y="3061288"/>
              <a:ext cx="7233840" cy="886320"/>
            </p14:xfrm>
          </p:contentPart>
        </mc:Choice>
        <mc:Fallback xmlns="">
          <p:pic>
            <p:nvPicPr>
              <p:cNvPr id="2" name="Ink 1">
                <a:extLst>
                  <a:ext uri="{FF2B5EF4-FFF2-40B4-BE49-F238E27FC236}">
                    <a16:creationId xmlns:a16="http://schemas.microsoft.com/office/drawing/2014/main" id="{7936DB66-0C40-4B04-8F65-51237EF9D842}"/>
                  </a:ext>
                </a:extLst>
              </p:cNvPr>
              <p:cNvPicPr/>
              <p:nvPr/>
            </p:nvPicPr>
            <p:blipFill>
              <a:blip r:embed="rId4"/>
              <a:stretch>
                <a:fillRect/>
              </a:stretch>
            </p:blipFill>
            <p:spPr>
              <a:xfrm>
                <a:off x="2130651" y="2953288"/>
                <a:ext cx="7341480" cy="1101960"/>
              </a:xfrm>
              <a:prstGeom prst="rect">
                <a:avLst/>
              </a:prstGeom>
            </p:spPr>
          </p:pic>
        </mc:Fallback>
      </mc:AlternateContent>
      <p:sp>
        <p:nvSpPr>
          <p:cNvPr id="8" name="Arrow: Right 7">
            <a:extLst>
              <a:ext uri="{FF2B5EF4-FFF2-40B4-BE49-F238E27FC236}">
                <a16:creationId xmlns:a16="http://schemas.microsoft.com/office/drawing/2014/main" id="{65C0F8C5-7ECF-498A-B282-6BC0964A88F8}"/>
              </a:ext>
            </a:extLst>
          </p:cNvPr>
          <p:cNvSpPr/>
          <p:nvPr/>
        </p:nvSpPr>
        <p:spPr>
          <a:xfrm>
            <a:off x="1730659" y="3903605"/>
            <a:ext cx="453992" cy="52252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A062B9A-728D-485F-B5C3-58766B71EDC5}"/>
              </a:ext>
            </a:extLst>
          </p:cNvPr>
          <p:cNvSpPr/>
          <p:nvPr/>
        </p:nvSpPr>
        <p:spPr>
          <a:xfrm>
            <a:off x="10944729" y="3430698"/>
            <a:ext cx="453992" cy="52252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A2C6F2B-BDC8-4CE4-B69B-B307A34BE850}"/>
                  </a:ext>
                </a:extLst>
              </p14:cNvPr>
              <p14:cNvContentPartPr/>
              <p14:nvPr/>
            </p14:nvContentPartPr>
            <p14:xfrm>
              <a:off x="2049821" y="3116406"/>
              <a:ext cx="4753800" cy="907200"/>
            </p14:xfrm>
          </p:contentPart>
        </mc:Choice>
        <mc:Fallback xmlns="">
          <p:pic>
            <p:nvPicPr>
              <p:cNvPr id="3" name="Ink 2">
                <a:extLst>
                  <a:ext uri="{FF2B5EF4-FFF2-40B4-BE49-F238E27FC236}">
                    <a16:creationId xmlns:a16="http://schemas.microsoft.com/office/drawing/2014/main" id="{CA2C6F2B-BDC8-4CE4-B69B-B307A34BE850}"/>
                  </a:ext>
                </a:extLst>
              </p:cNvPr>
              <p:cNvPicPr/>
              <p:nvPr/>
            </p:nvPicPr>
            <p:blipFill>
              <a:blip r:embed="rId6"/>
              <a:stretch>
                <a:fillRect/>
              </a:stretch>
            </p:blipFill>
            <p:spPr>
              <a:xfrm>
                <a:off x="1996181" y="3008766"/>
                <a:ext cx="4861440" cy="1122840"/>
              </a:xfrm>
              <a:prstGeom prst="rect">
                <a:avLst/>
              </a:prstGeom>
            </p:spPr>
          </p:pic>
        </mc:Fallback>
      </mc:AlternateContent>
      <p:sp>
        <p:nvSpPr>
          <p:cNvPr id="11" name="Arrow: Right 10">
            <a:extLst>
              <a:ext uri="{FF2B5EF4-FFF2-40B4-BE49-F238E27FC236}">
                <a16:creationId xmlns:a16="http://schemas.microsoft.com/office/drawing/2014/main" id="{0326CA1F-4BA5-4A06-8BEA-0CA1525AAB43}"/>
              </a:ext>
            </a:extLst>
          </p:cNvPr>
          <p:cNvSpPr/>
          <p:nvPr/>
        </p:nvSpPr>
        <p:spPr>
          <a:xfrm rot="10962940">
            <a:off x="1595829" y="2866775"/>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2" name="Arrow: Right 11">
            <a:extLst>
              <a:ext uri="{FF2B5EF4-FFF2-40B4-BE49-F238E27FC236}">
                <a16:creationId xmlns:a16="http://schemas.microsoft.com/office/drawing/2014/main" id="{9471248E-2547-441D-BBB0-A7FE81FA7523}"/>
              </a:ext>
            </a:extLst>
          </p:cNvPr>
          <p:cNvSpPr/>
          <p:nvPr/>
        </p:nvSpPr>
        <p:spPr>
          <a:xfrm rot="10800000">
            <a:off x="10940978" y="4324454"/>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196255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75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generated with very high confidence">
            <a:extLst>
              <a:ext uri="{FF2B5EF4-FFF2-40B4-BE49-F238E27FC236}">
                <a16:creationId xmlns:a16="http://schemas.microsoft.com/office/drawing/2014/main" id="{E6A8551C-1DF3-4B30-93C6-9796FA878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275" y="1729823"/>
            <a:ext cx="10298053" cy="4870089"/>
          </a:xfrm>
        </p:spPr>
      </p:pic>
      <p:sp>
        <p:nvSpPr>
          <p:cNvPr id="7" name="Rectangle 6">
            <a:extLst>
              <a:ext uri="{FF2B5EF4-FFF2-40B4-BE49-F238E27FC236}">
                <a16:creationId xmlns:a16="http://schemas.microsoft.com/office/drawing/2014/main" id="{E6F3989B-33BD-4606-B54D-DB1AE6FC573E}"/>
              </a:ext>
            </a:extLst>
          </p:cNvPr>
          <p:cNvSpPr/>
          <p:nvPr/>
        </p:nvSpPr>
        <p:spPr>
          <a:xfrm>
            <a:off x="0" y="0"/>
            <a:ext cx="12192000" cy="1077218"/>
          </a:xfrm>
          <a:prstGeom prst="rect">
            <a:avLst/>
          </a:prstGeom>
          <a:solidFill>
            <a:schemeClr val="accent5">
              <a:lumMod val="20000"/>
              <a:lumOff val="80000"/>
            </a:schemeClr>
          </a:solidFill>
        </p:spPr>
        <p:txBody>
          <a:bodyPr wrap="square">
            <a:spAutoFit/>
          </a:bodyPr>
          <a:lstStyle/>
          <a:p>
            <a:pPr marL="285750" indent="-285750" algn="ctr">
              <a:buFont typeface="Arial" panose="020B0604020202020204" pitchFamily="34" charset="0"/>
              <a:buChar char="•"/>
            </a:pPr>
            <a:r>
              <a:rPr lang="en-US" sz="3200" b="1" i="1" dirty="0"/>
              <a:t>Because DNA polymerase III cannot synthesize in the 5′→3′ direction, </a:t>
            </a:r>
          </a:p>
        </p:txBody>
      </p:sp>
      <p:sp>
        <p:nvSpPr>
          <p:cNvPr id="5" name="Flowchart: Preparation 4">
            <a:extLst>
              <a:ext uri="{FF2B5EF4-FFF2-40B4-BE49-F238E27FC236}">
                <a16:creationId xmlns:a16="http://schemas.microsoft.com/office/drawing/2014/main" id="{5644E5D6-7C99-45AC-9C45-BF93EDA938FD}"/>
              </a:ext>
            </a:extLst>
          </p:cNvPr>
          <p:cNvSpPr/>
          <p:nvPr/>
        </p:nvSpPr>
        <p:spPr>
          <a:xfrm>
            <a:off x="1347536" y="3320716"/>
            <a:ext cx="899163" cy="582890"/>
          </a:xfrm>
          <a:prstGeom prst="flowChartPreparati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936DB66-0C40-4B04-8F65-51237EF9D842}"/>
                  </a:ext>
                </a:extLst>
              </p14:cNvPr>
              <p14:cNvContentPartPr/>
              <p14:nvPr/>
            </p14:nvContentPartPr>
            <p14:xfrm>
              <a:off x="2184651" y="3061288"/>
              <a:ext cx="7233840" cy="886320"/>
            </p14:xfrm>
          </p:contentPart>
        </mc:Choice>
        <mc:Fallback xmlns="">
          <p:pic>
            <p:nvPicPr>
              <p:cNvPr id="2" name="Ink 1">
                <a:extLst>
                  <a:ext uri="{FF2B5EF4-FFF2-40B4-BE49-F238E27FC236}">
                    <a16:creationId xmlns:a16="http://schemas.microsoft.com/office/drawing/2014/main" id="{7936DB66-0C40-4B04-8F65-51237EF9D842}"/>
                  </a:ext>
                </a:extLst>
              </p:cNvPr>
              <p:cNvPicPr/>
              <p:nvPr/>
            </p:nvPicPr>
            <p:blipFill>
              <a:blip r:embed="rId4"/>
              <a:stretch>
                <a:fillRect/>
              </a:stretch>
            </p:blipFill>
            <p:spPr>
              <a:xfrm>
                <a:off x="2130651" y="2953288"/>
                <a:ext cx="7341480" cy="1101960"/>
              </a:xfrm>
              <a:prstGeom prst="rect">
                <a:avLst/>
              </a:prstGeom>
            </p:spPr>
          </p:pic>
        </mc:Fallback>
      </mc:AlternateContent>
      <p:sp>
        <p:nvSpPr>
          <p:cNvPr id="8" name="Arrow: Right 7">
            <a:extLst>
              <a:ext uri="{FF2B5EF4-FFF2-40B4-BE49-F238E27FC236}">
                <a16:creationId xmlns:a16="http://schemas.microsoft.com/office/drawing/2014/main" id="{65C0F8C5-7ECF-498A-B282-6BC0964A88F8}"/>
              </a:ext>
            </a:extLst>
          </p:cNvPr>
          <p:cNvSpPr/>
          <p:nvPr/>
        </p:nvSpPr>
        <p:spPr>
          <a:xfrm>
            <a:off x="1730659" y="3903605"/>
            <a:ext cx="453992" cy="52252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A062B9A-728D-485F-B5C3-58766B71EDC5}"/>
              </a:ext>
            </a:extLst>
          </p:cNvPr>
          <p:cNvSpPr/>
          <p:nvPr/>
        </p:nvSpPr>
        <p:spPr>
          <a:xfrm>
            <a:off x="10944729" y="3430698"/>
            <a:ext cx="453992" cy="52252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A2C6F2B-BDC8-4CE4-B69B-B307A34BE850}"/>
                  </a:ext>
                </a:extLst>
              </p14:cNvPr>
              <p14:cNvContentPartPr/>
              <p14:nvPr/>
            </p14:nvContentPartPr>
            <p14:xfrm>
              <a:off x="2049821" y="3116406"/>
              <a:ext cx="4753800" cy="907200"/>
            </p14:xfrm>
          </p:contentPart>
        </mc:Choice>
        <mc:Fallback xmlns="">
          <p:pic>
            <p:nvPicPr>
              <p:cNvPr id="3" name="Ink 2">
                <a:extLst>
                  <a:ext uri="{FF2B5EF4-FFF2-40B4-BE49-F238E27FC236}">
                    <a16:creationId xmlns:a16="http://schemas.microsoft.com/office/drawing/2014/main" id="{CA2C6F2B-BDC8-4CE4-B69B-B307A34BE850}"/>
                  </a:ext>
                </a:extLst>
              </p:cNvPr>
              <p:cNvPicPr/>
              <p:nvPr/>
            </p:nvPicPr>
            <p:blipFill>
              <a:blip r:embed="rId6"/>
              <a:stretch>
                <a:fillRect/>
              </a:stretch>
            </p:blipFill>
            <p:spPr>
              <a:xfrm>
                <a:off x="1996181" y="3008766"/>
                <a:ext cx="4861440" cy="1122840"/>
              </a:xfrm>
              <a:prstGeom prst="rect">
                <a:avLst/>
              </a:prstGeom>
            </p:spPr>
          </p:pic>
        </mc:Fallback>
      </mc:AlternateContent>
      <p:sp>
        <p:nvSpPr>
          <p:cNvPr id="11" name="Arrow: Right 10">
            <a:extLst>
              <a:ext uri="{FF2B5EF4-FFF2-40B4-BE49-F238E27FC236}">
                <a16:creationId xmlns:a16="http://schemas.microsoft.com/office/drawing/2014/main" id="{0326CA1F-4BA5-4A06-8BEA-0CA1525AAB43}"/>
              </a:ext>
            </a:extLst>
          </p:cNvPr>
          <p:cNvSpPr/>
          <p:nvPr/>
        </p:nvSpPr>
        <p:spPr>
          <a:xfrm rot="10800000">
            <a:off x="1595829" y="2866775"/>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2" name="Arrow: Right 11">
            <a:extLst>
              <a:ext uri="{FF2B5EF4-FFF2-40B4-BE49-F238E27FC236}">
                <a16:creationId xmlns:a16="http://schemas.microsoft.com/office/drawing/2014/main" id="{9471248E-2547-441D-BBB0-A7FE81FA7523}"/>
              </a:ext>
            </a:extLst>
          </p:cNvPr>
          <p:cNvSpPr/>
          <p:nvPr/>
        </p:nvSpPr>
        <p:spPr>
          <a:xfrm rot="10800000">
            <a:off x="10940978" y="4324454"/>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550827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generated with very high confidence">
            <a:extLst>
              <a:ext uri="{FF2B5EF4-FFF2-40B4-BE49-F238E27FC236}">
                <a16:creationId xmlns:a16="http://schemas.microsoft.com/office/drawing/2014/main" id="{E6A8551C-1DF3-4B30-93C6-9796FA878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275" y="1729823"/>
            <a:ext cx="10298053" cy="4870089"/>
          </a:xfrm>
        </p:spPr>
      </p:pic>
      <p:sp>
        <p:nvSpPr>
          <p:cNvPr id="7" name="Rectangle 6">
            <a:extLst>
              <a:ext uri="{FF2B5EF4-FFF2-40B4-BE49-F238E27FC236}">
                <a16:creationId xmlns:a16="http://schemas.microsoft.com/office/drawing/2014/main" id="{E6F3989B-33BD-4606-B54D-DB1AE6FC573E}"/>
              </a:ext>
            </a:extLst>
          </p:cNvPr>
          <p:cNvSpPr/>
          <p:nvPr/>
        </p:nvSpPr>
        <p:spPr>
          <a:xfrm>
            <a:off x="0" y="0"/>
            <a:ext cx="12192000" cy="1077218"/>
          </a:xfrm>
          <a:prstGeom prst="rect">
            <a:avLst/>
          </a:prstGeom>
          <a:solidFill>
            <a:schemeClr val="accent5">
              <a:lumMod val="20000"/>
              <a:lumOff val="80000"/>
            </a:schemeClr>
          </a:solidFill>
        </p:spPr>
        <p:txBody>
          <a:bodyPr wrap="square">
            <a:spAutoFit/>
          </a:bodyPr>
          <a:lstStyle/>
          <a:p>
            <a:pPr marL="285750" indent="-285750" algn="ctr">
              <a:buFont typeface="Arial" panose="020B0604020202020204" pitchFamily="34" charset="0"/>
              <a:buChar char="•"/>
            </a:pPr>
            <a:r>
              <a:rPr lang="en-US" sz="3200" b="1" i="1" dirty="0"/>
              <a:t>…the lagging strand is synthesized in short segments known as Okazaki fragments. </a:t>
            </a:r>
          </a:p>
        </p:txBody>
      </p:sp>
      <p:sp>
        <p:nvSpPr>
          <p:cNvPr id="5" name="Flowchart: Preparation 4">
            <a:extLst>
              <a:ext uri="{FF2B5EF4-FFF2-40B4-BE49-F238E27FC236}">
                <a16:creationId xmlns:a16="http://schemas.microsoft.com/office/drawing/2014/main" id="{5644E5D6-7C99-45AC-9C45-BF93EDA938FD}"/>
              </a:ext>
            </a:extLst>
          </p:cNvPr>
          <p:cNvSpPr/>
          <p:nvPr/>
        </p:nvSpPr>
        <p:spPr>
          <a:xfrm>
            <a:off x="1347536" y="3320716"/>
            <a:ext cx="899163" cy="582890"/>
          </a:xfrm>
          <a:prstGeom prst="flowChartPreparati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936DB66-0C40-4B04-8F65-51237EF9D842}"/>
                  </a:ext>
                </a:extLst>
              </p14:cNvPr>
              <p14:cNvContentPartPr/>
              <p14:nvPr/>
            </p14:nvContentPartPr>
            <p14:xfrm>
              <a:off x="2184651" y="3061288"/>
              <a:ext cx="7233840" cy="886320"/>
            </p14:xfrm>
          </p:contentPart>
        </mc:Choice>
        <mc:Fallback xmlns="">
          <p:pic>
            <p:nvPicPr>
              <p:cNvPr id="2" name="Ink 1">
                <a:extLst>
                  <a:ext uri="{FF2B5EF4-FFF2-40B4-BE49-F238E27FC236}">
                    <a16:creationId xmlns:a16="http://schemas.microsoft.com/office/drawing/2014/main" id="{7936DB66-0C40-4B04-8F65-51237EF9D842}"/>
                  </a:ext>
                </a:extLst>
              </p:cNvPr>
              <p:cNvPicPr/>
              <p:nvPr/>
            </p:nvPicPr>
            <p:blipFill>
              <a:blip r:embed="rId4"/>
              <a:stretch>
                <a:fillRect/>
              </a:stretch>
            </p:blipFill>
            <p:spPr>
              <a:xfrm>
                <a:off x="2130651" y="2953288"/>
                <a:ext cx="7341480" cy="1101960"/>
              </a:xfrm>
              <a:prstGeom prst="rect">
                <a:avLst/>
              </a:prstGeom>
            </p:spPr>
          </p:pic>
        </mc:Fallback>
      </mc:AlternateContent>
      <p:sp>
        <p:nvSpPr>
          <p:cNvPr id="8" name="Arrow: Right 7">
            <a:extLst>
              <a:ext uri="{FF2B5EF4-FFF2-40B4-BE49-F238E27FC236}">
                <a16:creationId xmlns:a16="http://schemas.microsoft.com/office/drawing/2014/main" id="{65C0F8C5-7ECF-498A-B282-6BC0964A88F8}"/>
              </a:ext>
            </a:extLst>
          </p:cNvPr>
          <p:cNvSpPr/>
          <p:nvPr/>
        </p:nvSpPr>
        <p:spPr>
          <a:xfrm>
            <a:off x="1730659" y="3903605"/>
            <a:ext cx="453992" cy="52252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A062B9A-728D-485F-B5C3-58766B71EDC5}"/>
              </a:ext>
            </a:extLst>
          </p:cNvPr>
          <p:cNvSpPr/>
          <p:nvPr/>
        </p:nvSpPr>
        <p:spPr>
          <a:xfrm>
            <a:off x="10944729" y="3430698"/>
            <a:ext cx="453992" cy="52252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A2C6F2B-BDC8-4CE4-B69B-B307A34BE850}"/>
                  </a:ext>
                </a:extLst>
              </p14:cNvPr>
              <p14:cNvContentPartPr/>
              <p14:nvPr/>
            </p14:nvContentPartPr>
            <p14:xfrm>
              <a:off x="2049821" y="3116406"/>
              <a:ext cx="4753800" cy="907200"/>
            </p14:xfrm>
          </p:contentPart>
        </mc:Choice>
        <mc:Fallback xmlns="">
          <p:pic>
            <p:nvPicPr>
              <p:cNvPr id="3" name="Ink 2">
                <a:extLst>
                  <a:ext uri="{FF2B5EF4-FFF2-40B4-BE49-F238E27FC236}">
                    <a16:creationId xmlns:a16="http://schemas.microsoft.com/office/drawing/2014/main" id="{CA2C6F2B-BDC8-4CE4-B69B-B307A34BE850}"/>
                  </a:ext>
                </a:extLst>
              </p:cNvPr>
              <p:cNvPicPr/>
              <p:nvPr/>
            </p:nvPicPr>
            <p:blipFill>
              <a:blip r:embed="rId6"/>
              <a:stretch>
                <a:fillRect/>
              </a:stretch>
            </p:blipFill>
            <p:spPr>
              <a:xfrm>
                <a:off x="1996181" y="3008766"/>
                <a:ext cx="4861440" cy="1122840"/>
              </a:xfrm>
              <a:prstGeom prst="rect">
                <a:avLst/>
              </a:prstGeom>
            </p:spPr>
          </p:pic>
        </mc:Fallback>
      </mc:AlternateContent>
      <p:sp>
        <p:nvSpPr>
          <p:cNvPr id="11" name="Arrow: Right 10">
            <a:extLst>
              <a:ext uri="{FF2B5EF4-FFF2-40B4-BE49-F238E27FC236}">
                <a16:creationId xmlns:a16="http://schemas.microsoft.com/office/drawing/2014/main" id="{0326CA1F-4BA5-4A06-8BEA-0CA1525AAB43}"/>
              </a:ext>
            </a:extLst>
          </p:cNvPr>
          <p:cNvSpPr/>
          <p:nvPr/>
        </p:nvSpPr>
        <p:spPr>
          <a:xfrm rot="10800000">
            <a:off x="1595829" y="2866775"/>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2" name="Arrow: Right 11">
            <a:extLst>
              <a:ext uri="{FF2B5EF4-FFF2-40B4-BE49-F238E27FC236}">
                <a16:creationId xmlns:a16="http://schemas.microsoft.com/office/drawing/2014/main" id="{9471248E-2547-441D-BBB0-A7FE81FA7523}"/>
              </a:ext>
            </a:extLst>
          </p:cNvPr>
          <p:cNvSpPr/>
          <p:nvPr/>
        </p:nvSpPr>
        <p:spPr>
          <a:xfrm rot="10800000">
            <a:off x="10940978" y="4324454"/>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3" name="Arrow: Right 12">
            <a:extLst>
              <a:ext uri="{FF2B5EF4-FFF2-40B4-BE49-F238E27FC236}">
                <a16:creationId xmlns:a16="http://schemas.microsoft.com/office/drawing/2014/main" id="{F191499B-65D3-4368-8F1E-88DB5DA82EDB}"/>
              </a:ext>
            </a:extLst>
          </p:cNvPr>
          <p:cNvSpPr/>
          <p:nvPr/>
        </p:nvSpPr>
        <p:spPr>
          <a:xfrm rot="10800000">
            <a:off x="3248789" y="4067577"/>
            <a:ext cx="15445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5363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generated with very high confidence">
            <a:extLst>
              <a:ext uri="{FF2B5EF4-FFF2-40B4-BE49-F238E27FC236}">
                <a16:creationId xmlns:a16="http://schemas.microsoft.com/office/drawing/2014/main" id="{E6A8551C-1DF3-4B30-93C6-9796FA878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275" y="1729823"/>
            <a:ext cx="10298053" cy="4870089"/>
          </a:xfrm>
        </p:spPr>
      </p:pic>
      <p:sp>
        <p:nvSpPr>
          <p:cNvPr id="7" name="Rectangle 6">
            <a:extLst>
              <a:ext uri="{FF2B5EF4-FFF2-40B4-BE49-F238E27FC236}">
                <a16:creationId xmlns:a16="http://schemas.microsoft.com/office/drawing/2014/main" id="{E6F3989B-33BD-4606-B54D-DB1AE6FC573E}"/>
              </a:ext>
            </a:extLst>
          </p:cNvPr>
          <p:cNvSpPr/>
          <p:nvPr/>
        </p:nvSpPr>
        <p:spPr>
          <a:xfrm>
            <a:off x="0" y="0"/>
            <a:ext cx="12192000" cy="1077218"/>
          </a:xfrm>
          <a:prstGeom prst="rect">
            <a:avLst/>
          </a:prstGeom>
          <a:solidFill>
            <a:schemeClr val="accent5">
              <a:lumMod val="20000"/>
              <a:lumOff val="80000"/>
            </a:schemeClr>
          </a:solidFill>
        </p:spPr>
        <p:txBody>
          <a:bodyPr wrap="square">
            <a:spAutoFit/>
          </a:bodyPr>
          <a:lstStyle/>
          <a:p>
            <a:pPr marL="285750" indent="-285750" algn="ctr">
              <a:buFont typeface="Arial" panose="020B0604020202020204" pitchFamily="34" charset="0"/>
              <a:buChar char="•"/>
            </a:pPr>
            <a:r>
              <a:rPr lang="en-US" sz="3200" b="1" i="1" dirty="0"/>
              <a:t>Primase builds RNA primers. DNA polymerase then uses the RNA primers to synthesize DNA in the 5′→3′ direction.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936DB66-0C40-4B04-8F65-51237EF9D842}"/>
                  </a:ext>
                </a:extLst>
              </p14:cNvPr>
              <p14:cNvContentPartPr/>
              <p14:nvPr/>
            </p14:nvContentPartPr>
            <p14:xfrm>
              <a:off x="2184651" y="3061288"/>
              <a:ext cx="7233840" cy="886320"/>
            </p14:xfrm>
          </p:contentPart>
        </mc:Choice>
        <mc:Fallback xmlns="">
          <p:pic>
            <p:nvPicPr>
              <p:cNvPr id="2" name="Ink 1">
                <a:extLst>
                  <a:ext uri="{FF2B5EF4-FFF2-40B4-BE49-F238E27FC236}">
                    <a16:creationId xmlns:a16="http://schemas.microsoft.com/office/drawing/2014/main" id="{7936DB66-0C40-4B04-8F65-51237EF9D842}"/>
                  </a:ext>
                </a:extLst>
              </p:cNvPr>
              <p:cNvPicPr/>
              <p:nvPr/>
            </p:nvPicPr>
            <p:blipFill>
              <a:blip r:embed="rId4"/>
              <a:stretch>
                <a:fillRect/>
              </a:stretch>
            </p:blipFill>
            <p:spPr>
              <a:xfrm>
                <a:off x="2130651" y="2953288"/>
                <a:ext cx="7341480" cy="1101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A2C6F2B-BDC8-4CE4-B69B-B307A34BE850}"/>
                  </a:ext>
                </a:extLst>
              </p14:cNvPr>
              <p14:cNvContentPartPr/>
              <p14:nvPr/>
            </p14:nvContentPartPr>
            <p14:xfrm>
              <a:off x="2049821" y="3116406"/>
              <a:ext cx="4753800" cy="907200"/>
            </p14:xfrm>
          </p:contentPart>
        </mc:Choice>
        <mc:Fallback xmlns="">
          <p:pic>
            <p:nvPicPr>
              <p:cNvPr id="3" name="Ink 2">
                <a:extLst>
                  <a:ext uri="{FF2B5EF4-FFF2-40B4-BE49-F238E27FC236}">
                    <a16:creationId xmlns:a16="http://schemas.microsoft.com/office/drawing/2014/main" id="{CA2C6F2B-BDC8-4CE4-B69B-B307A34BE850}"/>
                  </a:ext>
                </a:extLst>
              </p:cNvPr>
              <p:cNvPicPr/>
              <p:nvPr/>
            </p:nvPicPr>
            <p:blipFill>
              <a:blip r:embed="rId6"/>
              <a:stretch>
                <a:fillRect/>
              </a:stretch>
            </p:blipFill>
            <p:spPr>
              <a:xfrm>
                <a:off x="1996181" y="3008766"/>
                <a:ext cx="4861440" cy="1122840"/>
              </a:xfrm>
              <a:prstGeom prst="rect">
                <a:avLst/>
              </a:prstGeom>
            </p:spPr>
          </p:pic>
        </mc:Fallback>
      </mc:AlternateContent>
      <p:sp>
        <p:nvSpPr>
          <p:cNvPr id="11" name="Arrow: Right 10">
            <a:extLst>
              <a:ext uri="{FF2B5EF4-FFF2-40B4-BE49-F238E27FC236}">
                <a16:creationId xmlns:a16="http://schemas.microsoft.com/office/drawing/2014/main" id="{0326CA1F-4BA5-4A06-8BEA-0CA1525AAB43}"/>
              </a:ext>
            </a:extLst>
          </p:cNvPr>
          <p:cNvSpPr/>
          <p:nvPr/>
        </p:nvSpPr>
        <p:spPr>
          <a:xfrm rot="10800000">
            <a:off x="1595829" y="2866775"/>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2" name="Arrow: Right 11">
            <a:extLst>
              <a:ext uri="{FF2B5EF4-FFF2-40B4-BE49-F238E27FC236}">
                <a16:creationId xmlns:a16="http://schemas.microsoft.com/office/drawing/2014/main" id="{9471248E-2547-441D-BBB0-A7FE81FA7523}"/>
              </a:ext>
            </a:extLst>
          </p:cNvPr>
          <p:cNvSpPr/>
          <p:nvPr/>
        </p:nvSpPr>
        <p:spPr>
          <a:xfrm rot="10800000">
            <a:off x="10895361" y="4344564"/>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3" name="Arrow: Right 12">
            <a:extLst>
              <a:ext uri="{FF2B5EF4-FFF2-40B4-BE49-F238E27FC236}">
                <a16:creationId xmlns:a16="http://schemas.microsoft.com/office/drawing/2014/main" id="{316552F0-9541-48A0-A92E-5EF382CA2516}"/>
              </a:ext>
            </a:extLst>
          </p:cNvPr>
          <p:cNvSpPr/>
          <p:nvPr/>
        </p:nvSpPr>
        <p:spPr>
          <a:xfrm rot="10800000">
            <a:off x="3204926" y="4056469"/>
            <a:ext cx="1543535"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04394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75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useBgFill="1">
        <p:nvSpPr>
          <p:cNvPr id="60"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2"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18" name="Picture 17" descr="A picture containing text, map&#10;&#10;Description generated with very high confidence">
            <a:extLst>
              <a:ext uri="{FF2B5EF4-FFF2-40B4-BE49-F238E27FC236}">
                <a16:creationId xmlns:a16="http://schemas.microsoft.com/office/drawing/2014/main" id="{697EBB7E-7239-42D8-B052-7E2DA9EF487E}"/>
              </a:ext>
            </a:extLst>
          </p:cNvPr>
          <p:cNvPicPr>
            <a:picLocks noChangeAspect="1"/>
          </p:cNvPicPr>
          <p:nvPr/>
        </p:nvPicPr>
        <p:blipFill rotWithShape="1">
          <a:blip r:embed="rId2">
            <a:extLst>
              <a:ext uri="{28A0092B-C50C-407E-A947-70E740481C1C}">
                <a14:useLocalDpi xmlns:a14="http://schemas.microsoft.com/office/drawing/2010/main" val="0"/>
              </a:ext>
            </a:extLst>
          </a:blip>
          <a:srcRect r="2986" b="1"/>
          <a:stretch/>
        </p:blipFill>
        <p:spPr>
          <a:xfrm>
            <a:off x="5603706" y="1258529"/>
            <a:ext cx="5638853" cy="4330205"/>
          </a:xfrm>
          <a:prstGeom prst="rect">
            <a:avLst/>
          </a:prstGeom>
        </p:spPr>
      </p:pic>
      <p:sp>
        <p:nvSpPr>
          <p:cNvPr id="2" name="Title 1">
            <a:extLst>
              <a:ext uri="{FF2B5EF4-FFF2-40B4-BE49-F238E27FC236}">
                <a16:creationId xmlns:a16="http://schemas.microsoft.com/office/drawing/2014/main" id="{CCB3DC54-959B-4539-AD7C-0C0FAEF7EF0E}"/>
              </a:ext>
            </a:extLst>
          </p:cNvPr>
          <p:cNvSpPr>
            <a:spLocks noGrp="1"/>
          </p:cNvSpPr>
          <p:nvPr>
            <p:ph type="title"/>
          </p:nvPr>
        </p:nvSpPr>
        <p:spPr>
          <a:xfrm>
            <a:off x="838200" y="365125"/>
            <a:ext cx="3200400" cy="1325563"/>
          </a:xfrm>
        </p:spPr>
        <p:txBody>
          <a:bodyPr>
            <a:normAutofit fontScale="90000"/>
          </a:bodyPr>
          <a:lstStyle/>
          <a:p>
            <a:r>
              <a:rPr lang="en-US" sz="3200" b="1"/>
              <a:t>ELONGATION (of DNA Replication)</a:t>
            </a:r>
          </a:p>
        </p:txBody>
      </p:sp>
      <p:sp>
        <p:nvSpPr>
          <p:cNvPr id="3" name="Content Placeholder 2">
            <a:extLst>
              <a:ext uri="{FF2B5EF4-FFF2-40B4-BE49-F238E27FC236}">
                <a16:creationId xmlns:a16="http://schemas.microsoft.com/office/drawing/2014/main" id="{5F42D4A7-3C20-4CAE-A826-2F103DC352EB}"/>
              </a:ext>
            </a:extLst>
          </p:cNvPr>
          <p:cNvSpPr>
            <a:spLocks noGrp="1"/>
          </p:cNvSpPr>
          <p:nvPr>
            <p:ph idx="1"/>
          </p:nvPr>
        </p:nvSpPr>
        <p:spPr>
          <a:xfrm>
            <a:off x="239485" y="1825625"/>
            <a:ext cx="4414809" cy="4667250"/>
          </a:xfrm>
        </p:spPr>
        <p:txBody>
          <a:bodyPr>
            <a:normAutofit/>
          </a:bodyPr>
          <a:lstStyle/>
          <a:p>
            <a:pPr marL="0" indent="0">
              <a:buNone/>
            </a:pPr>
            <a:r>
              <a:rPr lang="en-US" b="1" dirty="0"/>
              <a:t>Leading Strand –</a:t>
            </a:r>
          </a:p>
          <a:p>
            <a:r>
              <a:rPr lang="en-US" b="1" dirty="0"/>
              <a:t> the strand that is </a:t>
            </a:r>
            <a:r>
              <a:rPr lang="en-US" dirty="0"/>
              <a:t>replicated </a:t>
            </a:r>
            <a:r>
              <a:rPr lang="en-US" b="1" u="sng" dirty="0"/>
              <a:t>continuously</a:t>
            </a:r>
            <a:r>
              <a:rPr lang="en-US" b="1" dirty="0"/>
              <a:t> </a:t>
            </a:r>
            <a:r>
              <a:rPr lang="en-US" dirty="0"/>
              <a:t>by DNA polymerase. </a:t>
            </a:r>
            <a:br>
              <a:rPr lang="en-US" dirty="0"/>
            </a:br>
            <a:br>
              <a:rPr lang="en-US" dirty="0"/>
            </a:br>
            <a:r>
              <a:rPr lang="en-US" b="1" dirty="0"/>
              <a:t>Lagging Strand - </a:t>
            </a:r>
          </a:p>
          <a:p>
            <a:r>
              <a:rPr lang="en-US" b="1" dirty="0"/>
              <a:t>the strand that is </a:t>
            </a:r>
            <a:r>
              <a:rPr lang="en-US" dirty="0"/>
              <a:t>replicated </a:t>
            </a:r>
            <a:r>
              <a:rPr lang="en-US" b="1" u="sng" dirty="0"/>
              <a:t>discontinuously</a:t>
            </a:r>
            <a:r>
              <a:rPr lang="en-US" b="1" dirty="0"/>
              <a:t> </a:t>
            </a:r>
            <a:r>
              <a:rPr lang="en-US" dirty="0"/>
              <a:t>by DNA polymerase. </a:t>
            </a:r>
            <a:br>
              <a:rPr lang="en-US" dirty="0"/>
            </a:br>
            <a:r>
              <a:rPr lang="en-US" dirty="0"/>
              <a:t> ​</a:t>
            </a:r>
          </a:p>
        </p:txBody>
      </p:sp>
      <p:sp>
        <p:nvSpPr>
          <p:cNvPr id="10" name="Rectangle: Rounded Corners 9">
            <a:extLst>
              <a:ext uri="{FF2B5EF4-FFF2-40B4-BE49-F238E27FC236}">
                <a16:creationId xmlns:a16="http://schemas.microsoft.com/office/drawing/2014/main" id="{E0494F56-AE1D-4CC7-ABE5-A391E4A781B3}"/>
              </a:ext>
            </a:extLst>
          </p:cNvPr>
          <p:cNvSpPr/>
          <p:nvPr/>
        </p:nvSpPr>
        <p:spPr>
          <a:xfrm>
            <a:off x="5278944" y="943379"/>
            <a:ext cx="3414855" cy="81982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rPr>
              <a:t>Leading strand</a:t>
            </a:r>
          </a:p>
        </p:txBody>
      </p:sp>
      <p:sp>
        <p:nvSpPr>
          <p:cNvPr id="11" name="Rectangle: Rounded Corners 10">
            <a:extLst>
              <a:ext uri="{FF2B5EF4-FFF2-40B4-BE49-F238E27FC236}">
                <a16:creationId xmlns:a16="http://schemas.microsoft.com/office/drawing/2014/main" id="{6289D1FD-C5A7-40D3-94C1-CC41FADE16F3}"/>
              </a:ext>
            </a:extLst>
          </p:cNvPr>
          <p:cNvSpPr/>
          <p:nvPr/>
        </p:nvSpPr>
        <p:spPr>
          <a:xfrm>
            <a:off x="5278945" y="5079531"/>
            <a:ext cx="3414855" cy="81982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rPr>
              <a:t>Lagging strand</a:t>
            </a:r>
          </a:p>
        </p:txBody>
      </p:sp>
    </p:spTree>
    <p:extLst>
      <p:ext uri="{BB962C8B-B14F-4D97-AF65-F5344CB8AC3E}">
        <p14:creationId xmlns:p14="http://schemas.microsoft.com/office/powerpoint/2010/main" val="22373671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2"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21" presetClass="emph" presetSubtype="0" fill="hold" grpId="1" nodeType="afterEffect">
                                  <p:stCondLst>
                                    <p:cond delay="0"/>
                                  </p:stCondLst>
                                  <p:iterate type="lt">
                                    <p:tmPct val="0"/>
                                  </p:iterate>
                                  <p:childTnLst>
                                    <p:animClr clrSpc="hsl" dir="cw">
                                      <p:cBhvr override="childStyle">
                                        <p:cTn id="10" dur="2600" fill="hold"/>
                                        <p:tgtEl>
                                          <p:spTgt spid="10"/>
                                        </p:tgtEl>
                                        <p:attrNameLst>
                                          <p:attrName>style.color</p:attrName>
                                        </p:attrNameLst>
                                      </p:cBhvr>
                                      <p:by>
                                        <p:hsl h="7200000" s="0" l="0"/>
                                      </p:by>
                                    </p:animClr>
                                    <p:animClr clrSpc="hsl" dir="cw">
                                      <p:cBhvr>
                                        <p:cTn id="11" dur="2600" fill="hold"/>
                                        <p:tgtEl>
                                          <p:spTgt spid="10"/>
                                        </p:tgtEl>
                                        <p:attrNameLst>
                                          <p:attrName>fillcolor</p:attrName>
                                        </p:attrNameLst>
                                      </p:cBhvr>
                                      <p:by>
                                        <p:hsl h="7200000" s="0" l="0"/>
                                      </p:by>
                                    </p:animClr>
                                    <p:animClr clrSpc="hsl" dir="cw">
                                      <p:cBhvr>
                                        <p:cTn id="12" dur="2600" fill="hold"/>
                                        <p:tgtEl>
                                          <p:spTgt spid="10"/>
                                        </p:tgtEl>
                                        <p:attrNameLst>
                                          <p:attrName>stroke.color</p:attrName>
                                        </p:attrNameLst>
                                      </p:cBhvr>
                                      <p:by>
                                        <p:hsl h="7200000" s="0" l="0"/>
                                      </p:by>
                                    </p:animClr>
                                    <p:set>
                                      <p:cBhvr>
                                        <p:cTn id="13" dur="2600" fill="hold"/>
                                        <p:tgtEl>
                                          <p:spTgt spid="10"/>
                                        </p:tgtEl>
                                        <p:attrNameLst>
                                          <p:attrName>fill.type</p:attrName>
                                        </p:attrNameLst>
                                      </p:cBhvr>
                                      <p:to>
                                        <p:strVal val="solid"/>
                                      </p:to>
                                    </p:set>
                                  </p:childTnLst>
                                </p:cTn>
                              </p:par>
                              <p:par>
                                <p:cTn id="14" presetID="3" presetClass="emph" presetSubtype="2" fill="hold" grpId="0" nodeType="withEffect">
                                  <p:stCondLst>
                                    <p:cond delay="2200"/>
                                  </p:stCondLst>
                                  <p:iterate type="lt">
                                    <p:tmPct val="0"/>
                                  </p:iterate>
                                  <p:childTnLst>
                                    <p:animClr clrSpc="rgb" dir="cw">
                                      <p:cBhvr override="childStyle">
                                        <p:cTn id="15" dur="2300" fill="hold"/>
                                        <p:tgtEl>
                                          <p:spTgt spid="10"/>
                                        </p:tgtEl>
                                        <p:attrNameLst>
                                          <p:attrName>style.color</p:attrName>
                                        </p:attrNameLst>
                                      </p:cBhvr>
                                      <p:to>
                                        <a:srgbClr val="00B0F0"/>
                                      </p:to>
                                    </p:animClr>
                                  </p:childTnLst>
                                </p:cTn>
                              </p:par>
                              <p:par>
                                <p:cTn id="16" presetID="6" presetClass="entr" presetSubtype="16" fill="hold" grpId="2" nodeType="withEffect">
                                  <p:stCondLst>
                                    <p:cond delay="2200"/>
                                  </p:stCondLst>
                                  <p:iterate type="lt">
                                    <p:tmPct val="0"/>
                                  </p:iterate>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21" presetClass="emph" presetSubtype="0" fill="hold" grpId="1" nodeType="withEffect">
                                  <p:stCondLst>
                                    <p:cond delay="4400"/>
                                  </p:stCondLst>
                                  <p:iterate type="lt">
                                    <p:tmPct val="0"/>
                                  </p:iterate>
                                  <p:childTnLst>
                                    <p:animClr clrSpc="hsl" dir="cw">
                                      <p:cBhvr override="childStyle">
                                        <p:cTn id="20" dur="2600" fill="hold"/>
                                        <p:tgtEl>
                                          <p:spTgt spid="11"/>
                                        </p:tgtEl>
                                        <p:attrNameLst>
                                          <p:attrName>style.color</p:attrName>
                                        </p:attrNameLst>
                                      </p:cBhvr>
                                      <p:by>
                                        <p:hsl h="7200000" s="0" l="0"/>
                                      </p:by>
                                    </p:animClr>
                                    <p:animClr clrSpc="hsl" dir="cw">
                                      <p:cBhvr>
                                        <p:cTn id="21" dur="2600" fill="hold"/>
                                        <p:tgtEl>
                                          <p:spTgt spid="11"/>
                                        </p:tgtEl>
                                        <p:attrNameLst>
                                          <p:attrName>fillcolor</p:attrName>
                                        </p:attrNameLst>
                                      </p:cBhvr>
                                      <p:by>
                                        <p:hsl h="7200000" s="0" l="0"/>
                                      </p:by>
                                    </p:animClr>
                                    <p:animClr clrSpc="hsl" dir="cw">
                                      <p:cBhvr>
                                        <p:cTn id="22" dur="2600" fill="hold"/>
                                        <p:tgtEl>
                                          <p:spTgt spid="11"/>
                                        </p:tgtEl>
                                        <p:attrNameLst>
                                          <p:attrName>stroke.color</p:attrName>
                                        </p:attrNameLst>
                                      </p:cBhvr>
                                      <p:by>
                                        <p:hsl h="7200000" s="0" l="0"/>
                                      </p:by>
                                    </p:animClr>
                                    <p:set>
                                      <p:cBhvr>
                                        <p:cTn id="23" dur="2600" fill="hold"/>
                                        <p:tgtEl>
                                          <p:spTgt spid="11"/>
                                        </p:tgtEl>
                                        <p:attrNameLst>
                                          <p:attrName>fill.type</p:attrName>
                                        </p:attrNameLst>
                                      </p:cBhvr>
                                      <p:to>
                                        <p:strVal val="solid"/>
                                      </p:to>
                                    </p:set>
                                  </p:childTnLst>
                                </p:cTn>
                              </p:par>
                              <p:par>
                                <p:cTn id="24" presetID="3" presetClass="emph" presetSubtype="2" fill="hold" grpId="0" nodeType="withEffect">
                                  <p:stCondLst>
                                    <p:cond delay="5300"/>
                                  </p:stCondLst>
                                  <p:iterate type="lt">
                                    <p:tmPct val="0"/>
                                  </p:iterate>
                                  <p:childTnLst>
                                    <p:animClr clrSpc="rgb" dir="cw">
                                      <p:cBhvr override="childStyle">
                                        <p:cTn id="25" dur="2300" fill="hold"/>
                                        <p:tgtEl>
                                          <p:spTgt spid="11"/>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1" grpId="1" animBg="1"/>
      <p:bldP spid="11" grpId="2"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BF10322-05B4-4211-B111-9AD711779324}"/>
              </a:ext>
            </a:extLst>
          </p:cNvPr>
          <p:cNvSpPr>
            <a:spLocks noGrp="1"/>
          </p:cNvSpPr>
          <p:nvPr>
            <p:ph type="title"/>
          </p:nvPr>
        </p:nvSpPr>
        <p:spPr>
          <a:xfrm>
            <a:off x="634276" y="4892358"/>
            <a:ext cx="3766272" cy="1325563"/>
          </a:xfrm>
        </p:spPr>
        <p:txBody>
          <a:bodyPr>
            <a:normAutofit/>
          </a:bodyPr>
          <a:lstStyle/>
          <a:p>
            <a:pPr algn="r"/>
            <a:r>
              <a:rPr lang="en-US" sz="2400" b="1">
                <a:solidFill>
                  <a:schemeClr val="bg1"/>
                </a:solidFill>
                <a:latin typeface="Aharoni" panose="02010803020104030203" pitchFamily="2" charset="-79"/>
                <a:cs typeface="Aharoni" panose="02010803020104030203" pitchFamily="2" charset="-79"/>
              </a:rPr>
              <a:t>DNA Polymerases are used for DNA Replication/synthesis</a:t>
            </a:r>
          </a:p>
        </p:txBody>
      </p:sp>
      <p:pic>
        <p:nvPicPr>
          <p:cNvPr id="7170" name="Picture 2">
            <a:extLst>
              <a:ext uri="{FF2B5EF4-FFF2-40B4-BE49-F238E27FC236}">
                <a16:creationId xmlns:a16="http://schemas.microsoft.com/office/drawing/2014/main" id="{14763784-B007-4989-94A4-F39E6C36B1BC}"/>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bwMode="auto">
          <a:xfrm>
            <a:off x="450803" y="264415"/>
            <a:ext cx="11290394" cy="3782282"/>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Connector 73">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89CDC2-7D40-4B47-BF82-BF8D4EA5BC6B}"/>
              </a:ext>
            </a:extLst>
          </p:cNvPr>
          <p:cNvSpPr>
            <a:spLocks noGrp="1"/>
          </p:cNvSpPr>
          <p:nvPr>
            <p:ph idx="1"/>
          </p:nvPr>
        </p:nvSpPr>
        <p:spPr>
          <a:xfrm>
            <a:off x="4878784" y="4824249"/>
            <a:ext cx="6673136" cy="1461780"/>
          </a:xfrm>
        </p:spPr>
        <p:txBody>
          <a:bodyPr anchor="ctr">
            <a:normAutofit/>
          </a:bodyPr>
          <a:lstStyle/>
          <a:p>
            <a:r>
              <a:rPr lang="en-US" sz="1300" b="1" dirty="0">
                <a:solidFill>
                  <a:schemeClr val="bg1"/>
                </a:solidFill>
                <a:latin typeface="Aharoni" panose="02010803020104030203" pitchFamily="2" charset="-79"/>
                <a:cs typeface="Aharoni" panose="02010803020104030203" pitchFamily="2" charset="-79"/>
              </a:rPr>
              <a:t>DNA Polymerases are enzymes required for DNA synthesis (a.k.a. DNA Replication) in living organisms. </a:t>
            </a:r>
          </a:p>
          <a:p>
            <a:r>
              <a:rPr lang="en-US" sz="1300" b="1" dirty="0">
                <a:solidFill>
                  <a:schemeClr val="bg1"/>
                </a:solidFill>
                <a:latin typeface="Aharoni" panose="02010803020104030203" pitchFamily="2" charset="-79"/>
                <a:cs typeface="Aharoni" panose="02010803020104030203" pitchFamily="2" charset="-79"/>
              </a:rPr>
              <a:t>In bacteria, DNA polymerase III (DNA pol III) adds the individual nucleotides according to their </a:t>
            </a:r>
            <a:r>
              <a:rPr lang="en-US" sz="1300" b="1" i="1" dirty="0">
                <a:solidFill>
                  <a:schemeClr val="bg1"/>
                </a:solidFill>
                <a:latin typeface="Aharoni" panose="02010803020104030203" pitchFamily="2" charset="-79"/>
                <a:cs typeface="Aharoni" panose="02010803020104030203" pitchFamily="2" charset="-79"/>
              </a:rPr>
              <a:t>complementary base</a:t>
            </a:r>
            <a:r>
              <a:rPr lang="en-US" sz="1300" b="1" dirty="0">
                <a:solidFill>
                  <a:schemeClr val="bg1"/>
                </a:solidFill>
                <a:latin typeface="Aharoni" panose="02010803020104030203" pitchFamily="2" charset="-79"/>
                <a:cs typeface="Aharoni" panose="02010803020104030203" pitchFamily="2" charset="-79"/>
              </a:rPr>
              <a:t>.</a:t>
            </a:r>
          </a:p>
          <a:p>
            <a:pPr lvl="1"/>
            <a:r>
              <a:rPr lang="en-US" sz="1300" b="1" dirty="0">
                <a:solidFill>
                  <a:schemeClr val="bg1"/>
                </a:solidFill>
                <a:latin typeface="Aharoni" panose="02010803020104030203" pitchFamily="2" charset="-79"/>
                <a:cs typeface="Aharoni" panose="02010803020104030203" pitchFamily="2" charset="-79"/>
              </a:rPr>
              <a:t>Adenine (A) is the complementary base of Thymine (T)</a:t>
            </a:r>
          </a:p>
          <a:p>
            <a:pPr lvl="1"/>
            <a:r>
              <a:rPr lang="en-US" sz="1300" b="1" dirty="0">
                <a:solidFill>
                  <a:schemeClr val="bg1"/>
                </a:solidFill>
                <a:latin typeface="Aharoni" panose="02010803020104030203" pitchFamily="2" charset="-79"/>
                <a:cs typeface="Aharoni" panose="02010803020104030203" pitchFamily="2" charset="-79"/>
              </a:rPr>
              <a:t>Cytosine (C) is the complementary base of Guanine (G)</a:t>
            </a:r>
          </a:p>
        </p:txBody>
      </p:sp>
      <p:sp>
        <p:nvSpPr>
          <p:cNvPr id="5" name="Oval 4">
            <a:extLst>
              <a:ext uri="{FF2B5EF4-FFF2-40B4-BE49-F238E27FC236}">
                <a16:creationId xmlns:a16="http://schemas.microsoft.com/office/drawing/2014/main" id="{CAA143EA-5CCC-42E1-ADD5-130DF9E7049D}"/>
              </a:ext>
            </a:extLst>
          </p:cNvPr>
          <p:cNvSpPr/>
          <p:nvPr/>
        </p:nvSpPr>
        <p:spPr>
          <a:xfrm>
            <a:off x="9528037" y="106878"/>
            <a:ext cx="2459064" cy="1550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604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generated with very high confidence">
            <a:extLst>
              <a:ext uri="{FF2B5EF4-FFF2-40B4-BE49-F238E27FC236}">
                <a16:creationId xmlns:a16="http://schemas.microsoft.com/office/drawing/2014/main" id="{E6A8551C-1DF3-4B30-93C6-9796FA878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275" y="1729823"/>
            <a:ext cx="10298053" cy="4870089"/>
          </a:xfrm>
        </p:spPr>
      </p:pic>
      <p:sp>
        <p:nvSpPr>
          <p:cNvPr id="7" name="Rectangle 6">
            <a:extLst>
              <a:ext uri="{FF2B5EF4-FFF2-40B4-BE49-F238E27FC236}">
                <a16:creationId xmlns:a16="http://schemas.microsoft.com/office/drawing/2014/main" id="{E6F3989B-33BD-4606-B54D-DB1AE6FC573E}"/>
              </a:ext>
            </a:extLst>
          </p:cNvPr>
          <p:cNvSpPr/>
          <p:nvPr/>
        </p:nvSpPr>
        <p:spPr>
          <a:xfrm>
            <a:off x="0" y="0"/>
            <a:ext cx="12192000" cy="1077218"/>
          </a:xfrm>
          <a:prstGeom prst="rect">
            <a:avLst/>
          </a:prstGeom>
          <a:solidFill>
            <a:schemeClr val="accent5">
              <a:lumMod val="20000"/>
              <a:lumOff val="80000"/>
            </a:schemeClr>
          </a:solidFill>
        </p:spPr>
        <p:txBody>
          <a:bodyPr wrap="square">
            <a:spAutoFit/>
          </a:bodyPr>
          <a:lstStyle/>
          <a:p>
            <a:pPr marL="285750" indent="-285750" algn="ctr">
              <a:buFont typeface="Arial" panose="020B0604020202020204" pitchFamily="34" charset="0"/>
              <a:buChar char="•"/>
            </a:pPr>
            <a:r>
              <a:rPr lang="en-US" sz="3200" b="1" i="1" dirty="0"/>
              <a:t>DNA ligase then joins the deoxyribonucleotides together, completing the synthesis of the lagging strand.</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936DB66-0C40-4B04-8F65-51237EF9D842}"/>
                  </a:ext>
                </a:extLst>
              </p14:cNvPr>
              <p14:cNvContentPartPr/>
              <p14:nvPr/>
            </p14:nvContentPartPr>
            <p14:xfrm>
              <a:off x="2184651" y="3061288"/>
              <a:ext cx="7233840" cy="886320"/>
            </p14:xfrm>
          </p:contentPart>
        </mc:Choice>
        <mc:Fallback xmlns="">
          <p:pic>
            <p:nvPicPr>
              <p:cNvPr id="2" name="Ink 1">
                <a:extLst>
                  <a:ext uri="{FF2B5EF4-FFF2-40B4-BE49-F238E27FC236}">
                    <a16:creationId xmlns:a16="http://schemas.microsoft.com/office/drawing/2014/main" id="{7936DB66-0C40-4B04-8F65-51237EF9D842}"/>
                  </a:ext>
                </a:extLst>
              </p:cNvPr>
              <p:cNvPicPr/>
              <p:nvPr/>
            </p:nvPicPr>
            <p:blipFill>
              <a:blip r:embed="rId4"/>
              <a:stretch>
                <a:fillRect/>
              </a:stretch>
            </p:blipFill>
            <p:spPr>
              <a:xfrm>
                <a:off x="2130651" y="2953288"/>
                <a:ext cx="7341480" cy="1101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A2C6F2B-BDC8-4CE4-B69B-B307A34BE850}"/>
                  </a:ext>
                </a:extLst>
              </p14:cNvPr>
              <p14:cNvContentPartPr/>
              <p14:nvPr/>
            </p14:nvContentPartPr>
            <p14:xfrm>
              <a:off x="2049821" y="3116406"/>
              <a:ext cx="4753800" cy="907200"/>
            </p14:xfrm>
          </p:contentPart>
        </mc:Choice>
        <mc:Fallback xmlns="">
          <p:pic>
            <p:nvPicPr>
              <p:cNvPr id="3" name="Ink 2">
                <a:extLst>
                  <a:ext uri="{FF2B5EF4-FFF2-40B4-BE49-F238E27FC236}">
                    <a16:creationId xmlns:a16="http://schemas.microsoft.com/office/drawing/2014/main" id="{CA2C6F2B-BDC8-4CE4-B69B-B307A34BE850}"/>
                  </a:ext>
                </a:extLst>
              </p:cNvPr>
              <p:cNvPicPr/>
              <p:nvPr/>
            </p:nvPicPr>
            <p:blipFill>
              <a:blip r:embed="rId6"/>
              <a:stretch>
                <a:fillRect/>
              </a:stretch>
            </p:blipFill>
            <p:spPr>
              <a:xfrm>
                <a:off x="1996181" y="3008766"/>
                <a:ext cx="4861440" cy="1122840"/>
              </a:xfrm>
              <a:prstGeom prst="rect">
                <a:avLst/>
              </a:prstGeom>
            </p:spPr>
          </p:pic>
        </mc:Fallback>
      </mc:AlternateContent>
      <p:sp>
        <p:nvSpPr>
          <p:cNvPr id="11" name="Arrow: Right 10">
            <a:extLst>
              <a:ext uri="{FF2B5EF4-FFF2-40B4-BE49-F238E27FC236}">
                <a16:creationId xmlns:a16="http://schemas.microsoft.com/office/drawing/2014/main" id="{0326CA1F-4BA5-4A06-8BEA-0CA1525AAB43}"/>
              </a:ext>
            </a:extLst>
          </p:cNvPr>
          <p:cNvSpPr/>
          <p:nvPr/>
        </p:nvSpPr>
        <p:spPr>
          <a:xfrm rot="10800000">
            <a:off x="1595829" y="2866775"/>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2" name="Arrow: Right 11">
            <a:extLst>
              <a:ext uri="{FF2B5EF4-FFF2-40B4-BE49-F238E27FC236}">
                <a16:creationId xmlns:a16="http://schemas.microsoft.com/office/drawing/2014/main" id="{9471248E-2547-441D-BBB0-A7FE81FA7523}"/>
              </a:ext>
            </a:extLst>
          </p:cNvPr>
          <p:cNvSpPr/>
          <p:nvPr/>
        </p:nvSpPr>
        <p:spPr>
          <a:xfrm rot="10800000">
            <a:off x="10895361" y="4344564"/>
            <a:ext cx="453992"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3" name="Arrow: Right 12">
            <a:extLst>
              <a:ext uri="{FF2B5EF4-FFF2-40B4-BE49-F238E27FC236}">
                <a16:creationId xmlns:a16="http://schemas.microsoft.com/office/drawing/2014/main" id="{316552F0-9541-48A0-A92E-5EF382CA2516}"/>
              </a:ext>
            </a:extLst>
          </p:cNvPr>
          <p:cNvSpPr/>
          <p:nvPr/>
        </p:nvSpPr>
        <p:spPr>
          <a:xfrm rot="10800000">
            <a:off x="3204926" y="4056469"/>
            <a:ext cx="1543535" cy="522523"/>
          </a:xfrm>
          <a:prstGeom prst="rightArrow">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146038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75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26" name="Straight Connector 2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334202-25BC-474C-94AF-9847A2024D9E}"/>
              </a:ext>
            </a:extLst>
          </p:cNvPr>
          <p:cNvSpPr>
            <a:spLocks noGrp="1"/>
          </p:cNvSpPr>
          <p:nvPr>
            <p:ph type="title"/>
          </p:nvPr>
        </p:nvSpPr>
        <p:spPr>
          <a:xfrm>
            <a:off x="1007038" y="241108"/>
            <a:ext cx="10393052" cy="835662"/>
          </a:xfrm>
          <a:solidFill>
            <a:srgbClr val="C27A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b="1" dirty="0">
                <a:solidFill>
                  <a:srgbClr val="FFFFFF"/>
                </a:solidFill>
              </a:rPr>
              <a:t>Steps of Elongation (in DNA Replication)</a:t>
            </a:r>
          </a:p>
        </p:txBody>
      </p:sp>
      <p:sp>
        <p:nvSpPr>
          <p:cNvPr id="3" name="Content Placeholder 2">
            <a:extLst>
              <a:ext uri="{FF2B5EF4-FFF2-40B4-BE49-F238E27FC236}">
                <a16:creationId xmlns:a16="http://schemas.microsoft.com/office/drawing/2014/main" id="{B3BC05D3-90F8-42F7-9024-C0BE13E1A284}"/>
              </a:ext>
            </a:extLst>
          </p:cNvPr>
          <p:cNvSpPr>
            <a:spLocks noGrp="1"/>
          </p:cNvSpPr>
          <p:nvPr>
            <p:ph idx="1"/>
          </p:nvPr>
        </p:nvSpPr>
        <p:spPr>
          <a:xfrm>
            <a:off x="297737" y="1903094"/>
            <a:ext cx="5081232" cy="4203730"/>
          </a:xfrm>
        </p:spPr>
        <p:txBody>
          <a:bodyPr>
            <a:normAutofit/>
          </a:bodyPr>
          <a:lstStyle/>
          <a:p>
            <a:r>
              <a:rPr lang="en-US" sz="3200" b="1" dirty="0">
                <a:solidFill>
                  <a:srgbClr val="FFFFFF"/>
                </a:solidFill>
              </a:rPr>
              <a:t>DNA Ligase is the enzyme that functions to connect the Okazaki Fragments together for the copy of the lagging strand. The word "ligate" in Latin means "to tie together."</a:t>
            </a:r>
          </a:p>
        </p:txBody>
      </p:sp>
      <p:pic>
        <p:nvPicPr>
          <p:cNvPr id="5" name="Picture 4" descr="A close up of a necklace&#10;&#10;Description generated with high confidence">
            <a:extLst>
              <a:ext uri="{FF2B5EF4-FFF2-40B4-BE49-F238E27FC236}">
                <a16:creationId xmlns:a16="http://schemas.microsoft.com/office/drawing/2014/main" id="{200A7395-D2EE-4D04-AE5A-80155B067E1F}"/>
              </a:ext>
            </a:extLst>
          </p:cNvPr>
          <p:cNvPicPr>
            <a:picLocks noChangeAspect="1"/>
          </p:cNvPicPr>
          <p:nvPr/>
        </p:nvPicPr>
        <p:blipFill rotWithShape="1">
          <a:blip r:embed="rId2">
            <a:extLst>
              <a:ext uri="{28A0092B-C50C-407E-A947-70E740481C1C}">
                <a14:useLocalDpi xmlns:a14="http://schemas.microsoft.com/office/drawing/2010/main" val="0"/>
              </a:ext>
            </a:extLst>
          </a:blip>
          <a:srcRect t="46753" r="56142"/>
          <a:stretch/>
        </p:blipFill>
        <p:spPr>
          <a:xfrm rot="20718139">
            <a:off x="7521324" y="3559862"/>
            <a:ext cx="1705539" cy="2080233"/>
          </a:xfrm>
          <a:prstGeom prst="rect">
            <a:avLst/>
          </a:prstGeom>
        </p:spPr>
      </p:pic>
      <p:pic>
        <p:nvPicPr>
          <p:cNvPr id="11" name="Picture 10" descr="A close up of a necklace&#10;&#10;Description generated with high confidence">
            <a:extLst>
              <a:ext uri="{FF2B5EF4-FFF2-40B4-BE49-F238E27FC236}">
                <a16:creationId xmlns:a16="http://schemas.microsoft.com/office/drawing/2014/main" id="{161CCF1A-5BD0-4425-929F-26A77825F9EE}"/>
              </a:ext>
            </a:extLst>
          </p:cNvPr>
          <p:cNvPicPr>
            <a:picLocks noChangeAspect="1"/>
          </p:cNvPicPr>
          <p:nvPr/>
        </p:nvPicPr>
        <p:blipFill rotWithShape="1">
          <a:blip r:embed="rId2">
            <a:extLst>
              <a:ext uri="{28A0092B-C50C-407E-A947-70E740481C1C}">
                <a14:useLocalDpi xmlns:a14="http://schemas.microsoft.com/office/drawing/2010/main" val="0"/>
              </a:ext>
            </a:extLst>
          </a:blip>
          <a:srcRect t="46753" r="56142"/>
          <a:stretch/>
        </p:blipFill>
        <p:spPr>
          <a:xfrm rot="4882991">
            <a:off x="7348282" y="1604678"/>
            <a:ext cx="1582128" cy="1929709"/>
          </a:xfrm>
          <a:prstGeom prst="rect">
            <a:avLst/>
          </a:prstGeom>
        </p:spPr>
      </p:pic>
      <p:sp>
        <p:nvSpPr>
          <p:cNvPr id="6" name="Cube 5">
            <a:extLst>
              <a:ext uri="{FF2B5EF4-FFF2-40B4-BE49-F238E27FC236}">
                <a16:creationId xmlns:a16="http://schemas.microsoft.com/office/drawing/2014/main" id="{63F1D93F-2A67-4618-854E-886D2B3B97D5}"/>
              </a:ext>
            </a:extLst>
          </p:cNvPr>
          <p:cNvSpPr/>
          <p:nvPr/>
        </p:nvSpPr>
        <p:spPr>
          <a:xfrm>
            <a:off x="10576102" y="2959701"/>
            <a:ext cx="1318161" cy="83566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LIGASE</a:t>
            </a:r>
          </a:p>
        </p:txBody>
      </p:sp>
    </p:spTree>
    <p:extLst>
      <p:ext uri="{BB962C8B-B14F-4D97-AF65-F5344CB8AC3E}">
        <p14:creationId xmlns:p14="http://schemas.microsoft.com/office/powerpoint/2010/main" val="3391148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ipart&#10;&#10;Description generated with very high confidence">
            <a:extLst>
              <a:ext uri="{FF2B5EF4-FFF2-40B4-BE49-F238E27FC236}">
                <a16:creationId xmlns:a16="http://schemas.microsoft.com/office/drawing/2014/main" id="{1E1996AF-D9D9-4B93-A77F-D922DD1DA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74958" y="-923135"/>
            <a:ext cx="2516897" cy="8704268"/>
          </a:xfrm>
          <a:prstGeom prst="rect">
            <a:avLst/>
          </a:prstGeom>
        </p:spPr>
      </p:pic>
      <p:pic>
        <p:nvPicPr>
          <p:cNvPr id="5" name="Content Placeholder 4" descr="A picture containing table&#10;&#10;Description generated with high confidence">
            <a:extLst>
              <a:ext uri="{FF2B5EF4-FFF2-40B4-BE49-F238E27FC236}">
                <a16:creationId xmlns:a16="http://schemas.microsoft.com/office/drawing/2014/main" id="{984D7A7D-CD26-46D9-9801-57D765AFA1A8}"/>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69483" b="98868" l="40224" r="55545">
                        <a14:foregroundMark x1="49562" y1="69523" x2="49562" y2="69523"/>
                        <a14:foregroundMark x1="51897" y1="97979" x2="51897" y2="97979"/>
                        <a14:foregroundMark x1="46498" y1="98868" x2="46498" y2="98868"/>
                      </a14:backgroundRemoval>
                    </a14:imgEffect>
                  </a14:imgLayer>
                </a14:imgProps>
              </a:ext>
              <a:ext uri="{28A0092B-C50C-407E-A947-70E740481C1C}">
                <a14:useLocalDpi xmlns:a14="http://schemas.microsoft.com/office/drawing/2010/main" val="0"/>
              </a:ext>
            </a:extLst>
          </a:blip>
          <a:srcRect l="38393" t="66684" r="42526" b="-386"/>
          <a:stretch/>
        </p:blipFill>
        <p:spPr>
          <a:xfrm>
            <a:off x="8456978" y="113650"/>
            <a:ext cx="3001993" cy="6379225"/>
          </a:xfrm>
        </p:spPr>
      </p:pic>
      <p:sp>
        <p:nvSpPr>
          <p:cNvPr id="2" name="Title 1">
            <a:extLst>
              <a:ext uri="{FF2B5EF4-FFF2-40B4-BE49-F238E27FC236}">
                <a16:creationId xmlns:a16="http://schemas.microsoft.com/office/drawing/2014/main" id="{C3A224D1-74C7-40C6-B6FE-F42336AECB44}"/>
              </a:ext>
            </a:extLst>
          </p:cNvPr>
          <p:cNvSpPr>
            <a:spLocks noGrp="1"/>
          </p:cNvSpPr>
          <p:nvPr>
            <p:ph type="title"/>
          </p:nvPr>
        </p:nvSpPr>
        <p:spPr>
          <a:xfrm>
            <a:off x="838200" y="365125"/>
            <a:ext cx="8222673" cy="1325563"/>
          </a:xfrm>
        </p:spPr>
        <p:txBody>
          <a:bodyPr>
            <a:normAutofit fontScale="90000"/>
          </a:bodyPr>
          <a:lstStyle/>
          <a:p>
            <a:pPr algn="ctr"/>
            <a:r>
              <a:rPr lang="en-US" sz="6600" dirty="0">
                <a:solidFill>
                  <a:srgbClr val="0070C0"/>
                </a:solidFill>
                <a:latin typeface="Ravie" panose="04040805050809020602" pitchFamily="82" charset="0"/>
              </a:rPr>
              <a:t>STRUCTURE OF Nucleic Acids</a:t>
            </a:r>
          </a:p>
        </p:txBody>
      </p:sp>
    </p:spTree>
    <p:extLst>
      <p:ext uri="{BB962C8B-B14F-4D97-AF65-F5344CB8AC3E}">
        <p14:creationId xmlns:p14="http://schemas.microsoft.com/office/powerpoint/2010/main" val="311022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26" name="Straight Connector 2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334202-25BC-474C-94AF-9847A2024D9E}"/>
              </a:ext>
            </a:extLst>
          </p:cNvPr>
          <p:cNvSpPr>
            <a:spLocks noGrp="1"/>
          </p:cNvSpPr>
          <p:nvPr>
            <p:ph type="title"/>
          </p:nvPr>
        </p:nvSpPr>
        <p:spPr>
          <a:xfrm>
            <a:off x="1007038" y="241108"/>
            <a:ext cx="10393052" cy="835662"/>
          </a:xfrm>
          <a:solidFill>
            <a:srgbClr val="C27A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b="1" dirty="0">
                <a:solidFill>
                  <a:srgbClr val="FFFFFF"/>
                </a:solidFill>
              </a:rPr>
              <a:t>Steps of Elongation (in DNA Replication)</a:t>
            </a:r>
          </a:p>
        </p:txBody>
      </p:sp>
      <p:sp>
        <p:nvSpPr>
          <p:cNvPr id="7" name="Arrow: Right 6">
            <a:extLst>
              <a:ext uri="{FF2B5EF4-FFF2-40B4-BE49-F238E27FC236}">
                <a16:creationId xmlns:a16="http://schemas.microsoft.com/office/drawing/2014/main" id="{B1CF993E-5DB5-4327-A581-88419358FA21}"/>
              </a:ext>
            </a:extLst>
          </p:cNvPr>
          <p:cNvSpPr/>
          <p:nvPr/>
        </p:nvSpPr>
        <p:spPr>
          <a:xfrm>
            <a:off x="1894809" y="1225006"/>
            <a:ext cx="5081229" cy="1413462"/>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Okazaki Fragment</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8" name="Arrow: Right 7">
            <a:extLst>
              <a:ext uri="{FF2B5EF4-FFF2-40B4-BE49-F238E27FC236}">
                <a16:creationId xmlns:a16="http://schemas.microsoft.com/office/drawing/2014/main" id="{7FAA925D-918C-4059-840E-270EEE623AFF}"/>
              </a:ext>
            </a:extLst>
          </p:cNvPr>
          <p:cNvSpPr/>
          <p:nvPr/>
        </p:nvSpPr>
        <p:spPr>
          <a:xfrm>
            <a:off x="2117836" y="3011168"/>
            <a:ext cx="4556187" cy="1413463"/>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DNA Ligase</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5" name="Picture 4" descr="A close up of a necklace&#10;&#10;Description generated with high confidence">
            <a:extLst>
              <a:ext uri="{FF2B5EF4-FFF2-40B4-BE49-F238E27FC236}">
                <a16:creationId xmlns:a16="http://schemas.microsoft.com/office/drawing/2014/main" id="{200A7395-D2EE-4D04-AE5A-80155B067E1F}"/>
              </a:ext>
            </a:extLst>
          </p:cNvPr>
          <p:cNvPicPr>
            <a:picLocks noChangeAspect="1"/>
          </p:cNvPicPr>
          <p:nvPr/>
        </p:nvPicPr>
        <p:blipFill rotWithShape="1">
          <a:blip r:embed="rId2">
            <a:extLst>
              <a:ext uri="{28A0092B-C50C-407E-A947-70E740481C1C}">
                <a14:useLocalDpi xmlns:a14="http://schemas.microsoft.com/office/drawing/2010/main" val="0"/>
              </a:ext>
            </a:extLst>
          </a:blip>
          <a:srcRect t="46753" r="56142"/>
          <a:stretch/>
        </p:blipFill>
        <p:spPr>
          <a:xfrm rot="20718139">
            <a:off x="7521324" y="3559862"/>
            <a:ext cx="1705539" cy="2080233"/>
          </a:xfrm>
          <a:prstGeom prst="rect">
            <a:avLst/>
          </a:prstGeom>
        </p:spPr>
      </p:pic>
      <p:pic>
        <p:nvPicPr>
          <p:cNvPr id="11" name="Picture 10" descr="A close up of a necklace&#10;&#10;Description generated with high confidence">
            <a:extLst>
              <a:ext uri="{FF2B5EF4-FFF2-40B4-BE49-F238E27FC236}">
                <a16:creationId xmlns:a16="http://schemas.microsoft.com/office/drawing/2014/main" id="{161CCF1A-5BD0-4425-929F-26A77825F9EE}"/>
              </a:ext>
            </a:extLst>
          </p:cNvPr>
          <p:cNvPicPr>
            <a:picLocks noChangeAspect="1"/>
          </p:cNvPicPr>
          <p:nvPr/>
        </p:nvPicPr>
        <p:blipFill rotWithShape="1">
          <a:blip r:embed="rId2">
            <a:extLst>
              <a:ext uri="{28A0092B-C50C-407E-A947-70E740481C1C}">
                <a14:useLocalDpi xmlns:a14="http://schemas.microsoft.com/office/drawing/2010/main" val="0"/>
              </a:ext>
            </a:extLst>
          </a:blip>
          <a:srcRect t="46753" r="56142"/>
          <a:stretch/>
        </p:blipFill>
        <p:spPr>
          <a:xfrm rot="4882991">
            <a:off x="7348282" y="1604678"/>
            <a:ext cx="1582128" cy="1929709"/>
          </a:xfrm>
          <a:prstGeom prst="rect">
            <a:avLst/>
          </a:prstGeom>
        </p:spPr>
      </p:pic>
      <p:sp>
        <p:nvSpPr>
          <p:cNvPr id="6" name="Cube 5">
            <a:extLst>
              <a:ext uri="{FF2B5EF4-FFF2-40B4-BE49-F238E27FC236}">
                <a16:creationId xmlns:a16="http://schemas.microsoft.com/office/drawing/2014/main" id="{63F1D93F-2A67-4618-854E-886D2B3B97D5}"/>
              </a:ext>
            </a:extLst>
          </p:cNvPr>
          <p:cNvSpPr/>
          <p:nvPr/>
        </p:nvSpPr>
        <p:spPr>
          <a:xfrm>
            <a:off x="7182953" y="3169297"/>
            <a:ext cx="1318161" cy="83566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LIGASE</a:t>
            </a:r>
          </a:p>
        </p:txBody>
      </p:sp>
      <p:sp>
        <p:nvSpPr>
          <p:cNvPr id="12" name="Arrow: Right 11">
            <a:extLst>
              <a:ext uri="{FF2B5EF4-FFF2-40B4-BE49-F238E27FC236}">
                <a16:creationId xmlns:a16="http://schemas.microsoft.com/office/drawing/2014/main" id="{9B644153-72D1-4CFA-B3EF-826CD4E9C7F2}"/>
              </a:ext>
            </a:extLst>
          </p:cNvPr>
          <p:cNvSpPr/>
          <p:nvPr/>
        </p:nvSpPr>
        <p:spPr>
          <a:xfrm>
            <a:off x="1690950" y="4797331"/>
            <a:ext cx="5081229" cy="1413463"/>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Okazaki Fragment</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259596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2" nodeType="after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1" presetClass="emph" presetSubtype="0" fill="hold" grpId="1" nodeType="withEffect">
                                  <p:stCondLst>
                                    <p:cond delay="100"/>
                                  </p:stCondLst>
                                  <p:iterate type="lt">
                                    <p:tmPct val="0"/>
                                  </p:iterate>
                                  <p:childTnLst>
                                    <p:animClr clrSpc="hsl" dir="cw">
                                      <p:cBhvr override="childStyle">
                                        <p:cTn id="9" dur="2600" fill="hold"/>
                                        <p:tgtEl>
                                          <p:spTgt spid="7"/>
                                        </p:tgtEl>
                                        <p:attrNameLst>
                                          <p:attrName>style.color</p:attrName>
                                        </p:attrNameLst>
                                      </p:cBhvr>
                                      <p:by>
                                        <p:hsl h="7200000" s="0" l="0"/>
                                      </p:by>
                                    </p:animClr>
                                    <p:animClr clrSpc="hsl" dir="cw">
                                      <p:cBhvr>
                                        <p:cTn id="10" dur="2600" fill="hold"/>
                                        <p:tgtEl>
                                          <p:spTgt spid="7"/>
                                        </p:tgtEl>
                                        <p:attrNameLst>
                                          <p:attrName>fillcolor</p:attrName>
                                        </p:attrNameLst>
                                      </p:cBhvr>
                                      <p:by>
                                        <p:hsl h="7200000" s="0" l="0"/>
                                      </p:by>
                                    </p:animClr>
                                    <p:animClr clrSpc="hsl" dir="cw">
                                      <p:cBhvr>
                                        <p:cTn id="11" dur="2600" fill="hold"/>
                                        <p:tgtEl>
                                          <p:spTgt spid="7"/>
                                        </p:tgtEl>
                                        <p:attrNameLst>
                                          <p:attrName>stroke.color</p:attrName>
                                        </p:attrNameLst>
                                      </p:cBhvr>
                                      <p:by>
                                        <p:hsl h="7200000" s="0" l="0"/>
                                      </p:by>
                                    </p:animClr>
                                    <p:set>
                                      <p:cBhvr>
                                        <p:cTn id="12" dur="2600" fill="hold"/>
                                        <p:tgtEl>
                                          <p:spTgt spid="7"/>
                                        </p:tgtEl>
                                        <p:attrNameLst>
                                          <p:attrName>fill.type</p:attrName>
                                        </p:attrNameLst>
                                      </p:cBhvr>
                                      <p:to>
                                        <p:strVal val="solid"/>
                                      </p:to>
                                    </p:set>
                                  </p:childTnLst>
                                </p:cTn>
                              </p:par>
                              <p:par>
                                <p:cTn id="13" presetID="3" presetClass="emph" presetSubtype="2" fill="hold" grpId="0" nodeType="withEffect">
                                  <p:stCondLst>
                                    <p:cond delay="800"/>
                                  </p:stCondLst>
                                  <p:iterate type="lt">
                                    <p:tmPct val="0"/>
                                  </p:iterate>
                                  <p:childTnLst>
                                    <p:animClr clrSpc="rgb" dir="cw">
                                      <p:cBhvr override="childStyle">
                                        <p:cTn id="14" dur="2300" fill="hold"/>
                                        <p:tgtEl>
                                          <p:spTgt spid="7"/>
                                        </p:tgtEl>
                                        <p:attrNameLst>
                                          <p:attrName>style.color</p:attrName>
                                        </p:attrNameLst>
                                      </p:cBhvr>
                                      <p:to>
                                        <a:srgbClr val="00B0F0"/>
                                      </p:to>
                                    </p:animClr>
                                  </p:childTnLst>
                                </p:cTn>
                              </p:par>
                              <p:par>
                                <p:cTn id="15" presetID="6" presetClass="entr" presetSubtype="16" fill="hold" grpId="2" nodeType="withEffect">
                                  <p:stCondLst>
                                    <p:cond delay="1500"/>
                                  </p:stCondLst>
                                  <p:iterate type="lt">
                                    <p:tmPct val="0"/>
                                  </p:iterate>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21" presetClass="emph" presetSubtype="0" fill="hold" grpId="1" nodeType="withEffect">
                                  <p:stCondLst>
                                    <p:cond delay="1900"/>
                                  </p:stCondLst>
                                  <p:iterate type="lt">
                                    <p:tmPct val="0"/>
                                  </p:iterate>
                                  <p:childTnLst>
                                    <p:animClr clrSpc="hsl" dir="cw">
                                      <p:cBhvr override="childStyle">
                                        <p:cTn id="19" dur="2600" fill="hold"/>
                                        <p:tgtEl>
                                          <p:spTgt spid="8"/>
                                        </p:tgtEl>
                                        <p:attrNameLst>
                                          <p:attrName>style.color</p:attrName>
                                        </p:attrNameLst>
                                      </p:cBhvr>
                                      <p:by>
                                        <p:hsl h="7200000" s="0" l="0"/>
                                      </p:by>
                                    </p:animClr>
                                    <p:animClr clrSpc="hsl" dir="cw">
                                      <p:cBhvr>
                                        <p:cTn id="20" dur="2600" fill="hold"/>
                                        <p:tgtEl>
                                          <p:spTgt spid="8"/>
                                        </p:tgtEl>
                                        <p:attrNameLst>
                                          <p:attrName>fillcolor</p:attrName>
                                        </p:attrNameLst>
                                      </p:cBhvr>
                                      <p:by>
                                        <p:hsl h="7200000" s="0" l="0"/>
                                      </p:by>
                                    </p:animClr>
                                    <p:animClr clrSpc="hsl" dir="cw">
                                      <p:cBhvr>
                                        <p:cTn id="21" dur="2600" fill="hold"/>
                                        <p:tgtEl>
                                          <p:spTgt spid="8"/>
                                        </p:tgtEl>
                                        <p:attrNameLst>
                                          <p:attrName>stroke.color</p:attrName>
                                        </p:attrNameLst>
                                      </p:cBhvr>
                                      <p:by>
                                        <p:hsl h="7200000" s="0" l="0"/>
                                      </p:by>
                                    </p:animClr>
                                    <p:set>
                                      <p:cBhvr>
                                        <p:cTn id="22" dur="2600" fill="hold"/>
                                        <p:tgtEl>
                                          <p:spTgt spid="8"/>
                                        </p:tgtEl>
                                        <p:attrNameLst>
                                          <p:attrName>fill.type</p:attrName>
                                        </p:attrNameLst>
                                      </p:cBhvr>
                                      <p:to>
                                        <p:strVal val="solid"/>
                                      </p:to>
                                    </p:set>
                                  </p:childTnLst>
                                </p:cTn>
                              </p:par>
                              <p:par>
                                <p:cTn id="23" presetID="3" presetClass="emph" presetSubtype="2" fill="hold" grpId="0" nodeType="withEffect">
                                  <p:stCondLst>
                                    <p:cond delay="2500"/>
                                  </p:stCondLst>
                                  <p:iterate type="lt">
                                    <p:tmPct val="0"/>
                                  </p:iterate>
                                  <p:childTnLst>
                                    <p:animClr clrSpc="rgb" dir="cw">
                                      <p:cBhvr override="childStyle">
                                        <p:cTn id="24" dur="2300" fill="hold"/>
                                        <p:tgtEl>
                                          <p:spTgt spid="8"/>
                                        </p:tgtEl>
                                        <p:attrNameLst>
                                          <p:attrName>style.color</p:attrName>
                                        </p:attrNameLst>
                                      </p:cBhvr>
                                      <p:to>
                                        <a:srgbClr val="00B0F0"/>
                                      </p:to>
                                    </p:animClr>
                                  </p:childTnLst>
                                </p:cTn>
                              </p:par>
                              <p:par>
                                <p:cTn id="25" presetID="6" presetClass="entr" presetSubtype="16" fill="hold" grpId="2" nodeType="withEffect">
                                  <p:stCondLst>
                                    <p:cond delay="3000"/>
                                  </p:stCondLst>
                                  <p:iterate type="lt">
                                    <p:tmPct val="0"/>
                                  </p:iterate>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par>
                                <p:cTn id="28" presetID="21" presetClass="emph" presetSubtype="0" fill="hold" grpId="1" nodeType="withEffect">
                                  <p:stCondLst>
                                    <p:cond delay="3600"/>
                                  </p:stCondLst>
                                  <p:iterate type="lt">
                                    <p:tmPct val="0"/>
                                  </p:iterate>
                                  <p:childTnLst>
                                    <p:animClr clrSpc="hsl" dir="cw">
                                      <p:cBhvr override="childStyle">
                                        <p:cTn id="29" dur="2600" fill="hold"/>
                                        <p:tgtEl>
                                          <p:spTgt spid="12"/>
                                        </p:tgtEl>
                                        <p:attrNameLst>
                                          <p:attrName>style.color</p:attrName>
                                        </p:attrNameLst>
                                      </p:cBhvr>
                                      <p:by>
                                        <p:hsl h="7200000" s="0" l="0"/>
                                      </p:by>
                                    </p:animClr>
                                    <p:animClr clrSpc="hsl" dir="cw">
                                      <p:cBhvr>
                                        <p:cTn id="30" dur="2600" fill="hold"/>
                                        <p:tgtEl>
                                          <p:spTgt spid="12"/>
                                        </p:tgtEl>
                                        <p:attrNameLst>
                                          <p:attrName>fillcolor</p:attrName>
                                        </p:attrNameLst>
                                      </p:cBhvr>
                                      <p:by>
                                        <p:hsl h="7200000" s="0" l="0"/>
                                      </p:by>
                                    </p:animClr>
                                    <p:animClr clrSpc="hsl" dir="cw">
                                      <p:cBhvr>
                                        <p:cTn id="31" dur="2600" fill="hold"/>
                                        <p:tgtEl>
                                          <p:spTgt spid="12"/>
                                        </p:tgtEl>
                                        <p:attrNameLst>
                                          <p:attrName>stroke.color</p:attrName>
                                        </p:attrNameLst>
                                      </p:cBhvr>
                                      <p:by>
                                        <p:hsl h="7200000" s="0" l="0"/>
                                      </p:by>
                                    </p:animClr>
                                    <p:set>
                                      <p:cBhvr>
                                        <p:cTn id="32" dur="2600" fill="hold"/>
                                        <p:tgtEl>
                                          <p:spTgt spid="12"/>
                                        </p:tgtEl>
                                        <p:attrNameLst>
                                          <p:attrName>fill.type</p:attrName>
                                        </p:attrNameLst>
                                      </p:cBhvr>
                                      <p:to>
                                        <p:strVal val="solid"/>
                                      </p:to>
                                    </p:set>
                                  </p:childTnLst>
                                </p:cTn>
                              </p:par>
                              <p:par>
                                <p:cTn id="33" presetID="3" presetClass="emph" presetSubtype="2" fill="hold" grpId="0" nodeType="withEffect">
                                  <p:stCondLst>
                                    <p:cond delay="4500"/>
                                  </p:stCondLst>
                                  <p:iterate type="lt">
                                    <p:tmPct val="0"/>
                                  </p:iterate>
                                  <p:childTnLst>
                                    <p:animClr clrSpc="rgb" dir="cw">
                                      <p:cBhvr override="childStyle">
                                        <p:cTn id="34" dur="2300" fill="hold"/>
                                        <p:tgtEl>
                                          <p:spTgt spid="12"/>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12" grpId="0" animBg="1"/>
      <p:bldP spid="12" grpId="1" animBg="1"/>
      <p:bldP spid="12" grpId="2"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26" name="Straight Connector 2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334202-25BC-474C-94AF-9847A2024D9E}"/>
              </a:ext>
            </a:extLst>
          </p:cNvPr>
          <p:cNvSpPr>
            <a:spLocks noGrp="1"/>
          </p:cNvSpPr>
          <p:nvPr>
            <p:ph type="title"/>
          </p:nvPr>
        </p:nvSpPr>
        <p:spPr>
          <a:xfrm>
            <a:off x="1007038" y="241108"/>
            <a:ext cx="10393052" cy="835662"/>
          </a:xfrm>
          <a:solidFill>
            <a:srgbClr val="C27A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b="1" dirty="0">
                <a:solidFill>
                  <a:srgbClr val="FFFFFF"/>
                </a:solidFill>
              </a:rPr>
              <a:t>Steps of Elongation (in DNA Replication)</a:t>
            </a:r>
          </a:p>
        </p:txBody>
      </p:sp>
      <p:pic>
        <p:nvPicPr>
          <p:cNvPr id="5" name="Picture 4" descr="A close up of a necklace&#10;&#10;Description generated with high confidence">
            <a:extLst>
              <a:ext uri="{FF2B5EF4-FFF2-40B4-BE49-F238E27FC236}">
                <a16:creationId xmlns:a16="http://schemas.microsoft.com/office/drawing/2014/main" id="{200A7395-D2EE-4D04-AE5A-80155B067E1F}"/>
              </a:ext>
            </a:extLst>
          </p:cNvPr>
          <p:cNvPicPr>
            <a:picLocks noChangeAspect="1"/>
          </p:cNvPicPr>
          <p:nvPr/>
        </p:nvPicPr>
        <p:blipFill rotWithShape="1">
          <a:blip r:embed="rId2">
            <a:extLst>
              <a:ext uri="{28A0092B-C50C-407E-A947-70E740481C1C}">
                <a14:useLocalDpi xmlns:a14="http://schemas.microsoft.com/office/drawing/2010/main" val="0"/>
              </a:ext>
            </a:extLst>
          </a:blip>
          <a:srcRect t="46753" r="56142"/>
          <a:stretch/>
        </p:blipFill>
        <p:spPr>
          <a:xfrm>
            <a:off x="7512625" y="3567740"/>
            <a:ext cx="1553794" cy="1895151"/>
          </a:xfrm>
          <a:prstGeom prst="rect">
            <a:avLst/>
          </a:prstGeom>
        </p:spPr>
      </p:pic>
      <p:pic>
        <p:nvPicPr>
          <p:cNvPr id="11" name="Picture 10" descr="A close up of a necklace&#10;&#10;Description generated with high confidence">
            <a:extLst>
              <a:ext uri="{FF2B5EF4-FFF2-40B4-BE49-F238E27FC236}">
                <a16:creationId xmlns:a16="http://schemas.microsoft.com/office/drawing/2014/main" id="{161CCF1A-5BD0-4425-929F-26A77825F9EE}"/>
              </a:ext>
            </a:extLst>
          </p:cNvPr>
          <p:cNvPicPr>
            <a:picLocks noChangeAspect="1"/>
          </p:cNvPicPr>
          <p:nvPr/>
        </p:nvPicPr>
        <p:blipFill rotWithShape="1">
          <a:blip r:embed="rId2">
            <a:extLst>
              <a:ext uri="{28A0092B-C50C-407E-A947-70E740481C1C}">
                <a14:useLocalDpi xmlns:a14="http://schemas.microsoft.com/office/drawing/2010/main" val="0"/>
              </a:ext>
            </a:extLst>
          </a:blip>
          <a:srcRect t="46753" r="68993" b="11276"/>
          <a:stretch/>
        </p:blipFill>
        <p:spPr>
          <a:xfrm rot="3548914">
            <a:off x="7563393" y="2044991"/>
            <a:ext cx="1118541" cy="1521048"/>
          </a:xfrm>
          <a:prstGeom prst="rect">
            <a:avLst/>
          </a:prstGeom>
        </p:spPr>
      </p:pic>
      <p:sp>
        <p:nvSpPr>
          <p:cNvPr id="12" name="Cube 11">
            <a:extLst>
              <a:ext uri="{FF2B5EF4-FFF2-40B4-BE49-F238E27FC236}">
                <a16:creationId xmlns:a16="http://schemas.microsoft.com/office/drawing/2014/main" id="{B9ED2DFA-8CD9-41F0-9235-DB4654FE2AFA}"/>
              </a:ext>
            </a:extLst>
          </p:cNvPr>
          <p:cNvSpPr/>
          <p:nvPr/>
        </p:nvSpPr>
        <p:spPr>
          <a:xfrm>
            <a:off x="7182953" y="3169297"/>
            <a:ext cx="1318161" cy="83566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LIGASE</a:t>
            </a:r>
          </a:p>
        </p:txBody>
      </p:sp>
      <p:sp>
        <p:nvSpPr>
          <p:cNvPr id="17" name="Arrow: Right 16">
            <a:extLst>
              <a:ext uri="{FF2B5EF4-FFF2-40B4-BE49-F238E27FC236}">
                <a16:creationId xmlns:a16="http://schemas.microsoft.com/office/drawing/2014/main" id="{EAEA1AD6-DA99-4CBD-B172-3C6C0872E410}"/>
              </a:ext>
            </a:extLst>
          </p:cNvPr>
          <p:cNvSpPr/>
          <p:nvPr/>
        </p:nvSpPr>
        <p:spPr>
          <a:xfrm>
            <a:off x="1894809" y="1225006"/>
            <a:ext cx="5081229" cy="1413462"/>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Okazaki Fragment</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8" name="Arrow: Right 17">
            <a:extLst>
              <a:ext uri="{FF2B5EF4-FFF2-40B4-BE49-F238E27FC236}">
                <a16:creationId xmlns:a16="http://schemas.microsoft.com/office/drawing/2014/main" id="{AB84C9D8-D9A3-4B62-B652-1E2627DD0AEB}"/>
              </a:ext>
            </a:extLst>
          </p:cNvPr>
          <p:cNvSpPr/>
          <p:nvPr/>
        </p:nvSpPr>
        <p:spPr>
          <a:xfrm>
            <a:off x="2117836" y="3011168"/>
            <a:ext cx="4556187" cy="1413463"/>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DNA Ligase</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9" name="Arrow: Right 18">
            <a:extLst>
              <a:ext uri="{FF2B5EF4-FFF2-40B4-BE49-F238E27FC236}">
                <a16:creationId xmlns:a16="http://schemas.microsoft.com/office/drawing/2014/main" id="{56D0294F-6516-454E-B8F4-6A93949CC235}"/>
              </a:ext>
            </a:extLst>
          </p:cNvPr>
          <p:cNvSpPr/>
          <p:nvPr/>
        </p:nvSpPr>
        <p:spPr>
          <a:xfrm>
            <a:off x="1690950" y="4797331"/>
            <a:ext cx="5081229" cy="1413463"/>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Okazaki Fragment</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643206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26" name="Straight Connector 2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334202-25BC-474C-94AF-9847A2024D9E}"/>
              </a:ext>
            </a:extLst>
          </p:cNvPr>
          <p:cNvSpPr>
            <a:spLocks noGrp="1"/>
          </p:cNvSpPr>
          <p:nvPr>
            <p:ph type="title"/>
          </p:nvPr>
        </p:nvSpPr>
        <p:spPr>
          <a:xfrm>
            <a:off x="1007038" y="241108"/>
            <a:ext cx="10393052" cy="835662"/>
          </a:xfrm>
          <a:solidFill>
            <a:srgbClr val="C27A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b="1" dirty="0">
                <a:solidFill>
                  <a:srgbClr val="FFFFFF"/>
                </a:solidFill>
              </a:rPr>
              <a:t>Steps of Elongation (in DNA Replication)</a:t>
            </a:r>
          </a:p>
        </p:txBody>
      </p:sp>
      <p:pic>
        <p:nvPicPr>
          <p:cNvPr id="5" name="Picture 4" descr="A close up of a necklace&#10;&#10;Description generated with high confidence">
            <a:extLst>
              <a:ext uri="{FF2B5EF4-FFF2-40B4-BE49-F238E27FC236}">
                <a16:creationId xmlns:a16="http://schemas.microsoft.com/office/drawing/2014/main" id="{200A7395-D2EE-4D04-AE5A-80155B067E1F}"/>
              </a:ext>
            </a:extLst>
          </p:cNvPr>
          <p:cNvPicPr>
            <a:picLocks noChangeAspect="1"/>
          </p:cNvPicPr>
          <p:nvPr/>
        </p:nvPicPr>
        <p:blipFill rotWithShape="1">
          <a:blip r:embed="rId2">
            <a:extLst>
              <a:ext uri="{28A0092B-C50C-407E-A947-70E740481C1C}">
                <a14:useLocalDpi xmlns:a14="http://schemas.microsoft.com/office/drawing/2010/main" val="0"/>
              </a:ext>
            </a:extLst>
          </a:blip>
          <a:srcRect t="46753" r="56142"/>
          <a:stretch/>
        </p:blipFill>
        <p:spPr>
          <a:xfrm>
            <a:off x="7512625" y="3567740"/>
            <a:ext cx="1553794" cy="1895151"/>
          </a:xfrm>
          <a:prstGeom prst="rect">
            <a:avLst/>
          </a:prstGeom>
        </p:spPr>
      </p:pic>
      <p:pic>
        <p:nvPicPr>
          <p:cNvPr id="11" name="Picture 10" descr="A close up of a necklace&#10;&#10;Description generated with high confidence">
            <a:extLst>
              <a:ext uri="{FF2B5EF4-FFF2-40B4-BE49-F238E27FC236}">
                <a16:creationId xmlns:a16="http://schemas.microsoft.com/office/drawing/2014/main" id="{161CCF1A-5BD0-4425-929F-26A77825F9EE}"/>
              </a:ext>
            </a:extLst>
          </p:cNvPr>
          <p:cNvPicPr>
            <a:picLocks noChangeAspect="1"/>
          </p:cNvPicPr>
          <p:nvPr/>
        </p:nvPicPr>
        <p:blipFill rotWithShape="1">
          <a:blip r:embed="rId2">
            <a:extLst>
              <a:ext uri="{28A0092B-C50C-407E-A947-70E740481C1C}">
                <a14:useLocalDpi xmlns:a14="http://schemas.microsoft.com/office/drawing/2010/main" val="0"/>
              </a:ext>
            </a:extLst>
          </a:blip>
          <a:srcRect t="46753" r="68993" b="11276"/>
          <a:stretch/>
        </p:blipFill>
        <p:spPr>
          <a:xfrm rot="3548914">
            <a:off x="7563393" y="2044991"/>
            <a:ext cx="1118541" cy="1521048"/>
          </a:xfrm>
          <a:prstGeom prst="rect">
            <a:avLst/>
          </a:prstGeom>
        </p:spPr>
      </p:pic>
      <p:sp>
        <p:nvSpPr>
          <p:cNvPr id="6" name="Cube 5">
            <a:extLst>
              <a:ext uri="{FF2B5EF4-FFF2-40B4-BE49-F238E27FC236}">
                <a16:creationId xmlns:a16="http://schemas.microsoft.com/office/drawing/2014/main" id="{63F1D93F-2A67-4618-854E-886D2B3B97D5}"/>
              </a:ext>
            </a:extLst>
          </p:cNvPr>
          <p:cNvSpPr/>
          <p:nvPr/>
        </p:nvSpPr>
        <p:spPr>
          <a:xfrm>
            <a:off x="10576102" y="2310729"/>
            <a:ext cx="1318161" cy="83566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LIGASE</a:t>
            </a:r>
          </a:p>
        </p:txBody>
      </p:sp>
      <p:sp>
        <p:nvSpPr>
          <p:cNvPr id="16" name="Arrow: Right 15">
            <a:extLst>
              <a:ext uri="{FF2B5EF4-FFF2-40B4-BE49-F238E27FC236}">
                <a16:creationId xmlns:a16="http://schemas.microsoft.com/office/drawing/2014/main" id="{D4B8860B-FC3B-4D22-BE68-23B3736AE1B3}"/>
              </a:ext>
            </a:extLst>
          </p:cNvPr>
          <p:cNvSpPr/>
          <p:nvPr/>
        </p:nvSpPr>
        <p:spPr>
          <a:xfrm>
            <a:off x="1894809" y="1225006"/>
            <a:ext cx="5081229" cy="1413462"/>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Okazaki Fragment</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7" name="Arrow: Right 16">
            <a:extLst>
              <a:ext uri="{FF2B5EF4-FFF2-40B4-BE49-F238E27FC236}">
                <a16:creationId xmlns:a16="http://schemas.microsoft.com/office/drawing/2014/main" id="{4FC1AD38-CBD6-4CA9-82A6-B16B6C5BD8FA}"/>
              </a:ext>
            </a:extLst>
          </p:cNvPr>
          <p:cNvSpPr/>
          <p:nvPr/>
        </p:nvSpPr>
        <p:spPr>
          <a:xfrm>
            <a:off x="2117836" y="3011168"/>
            <a:ext cx="4556187" cy="1413463"/>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DNA Ligase</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8" name="Arrow: Right 17">
            <a:extLst>
              <a:ext uri="{FF2B5EF4-FFF2-40B4-BE49-F238E27FC236}">
                <a16:creationId xmlns:a16="http://schemas.microsoft.com/office/drawing/2014/main" id="{AA0D05EB-2BB1-43BF-8D8A-0C6BDFF25D35}"/>
              </a:ext>
            </a:extLst>
          </p:cNvPr>
          <p:cNvSpPr/>
          <p:nvPr/>
        </p:nvSpPr>
        <p:spPr>
          <a:xfrm>
            <a:off x="1690950" y="4797331"/>
            <a:ext cx="5081229" cy="1413463"/>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a:ea typeface="+mn-ea"/>
                <a:cs typeface="+mn-cs"/>
              </a:rPr>
              <a:t>Okazaki Fragment</a:t>
            </a:r>
            <a:endParaRPr kumimoji="0" lang="en-US" sz="40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328371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375E6-B270-4370-8789-73FC519FFFDB}"/>
              </a:ext>
            </a:extLst>
          </p:cNvPr>
          <p:cNvSpPr>
            <a:spLocks noGrp="1"/>
          </p:cNvSpPr>
          <p:nvPr>
            <p:ph type="title"/>
          </p:nvPr>
        </p:nvSpPr>
        <p:spPr>
          <a:xfrm rot="21018928">
            <a:off x="562503" y="967921"/>
            <a:ext cx="6177826" cy="2887579"/>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57150">
            <a:solidFill>
              <a:srgbClr val="C27AD8"/>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pPr algn="ctr"/>
            <a:r>
              <a:rPr lang="en-US" sz="4800" kern="1200" dirty="0">
                <a:solidFill>
                  <a:schemeClr val="tx1"/>
                </a:solidFill>
                <a:latin typeface="Ravie" panose="04040805050809020602" pitchFamily="82" charset="0"/>
                <a:ea typeface="+mj-ea"/>
                <a:cs typeface="+mj-cs"/>
              </a:rPr>
              <a:t>TERMINATION of DNA Replication</a:t>
            </a:r>
          </a:p>
        </p:txBody>
      </p:sp>
      <p:pic>
        <p:nvPicPr>
          <p:cNvPr id="7" name="Picture 6" descr="A picture containing doll, toy&#10;&#10;Description generated with very high confidence">
            <a:extLst>
              <a:ext uri="{FF2B5EF4-FFF2-40B4-BE49-F238E27FC236}">
                <a16:creationId xmlns:a16="http://schemas.microsoft.com/office/drawing/2014/main" id="{4419A06A-7D89-4F9B-B09F-A3BF27ADC5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59693" y="468869"/>
            <a:ext cx="3356745" cy="6208372"/>
          </a:xfrm>
          <a:prstGeom prst="rect">
            <a:avLst/>
          </a:prstGeom>
        </p:spPr>
      </p:pic>
    </p:spTree>
    <p:extLst>
      <p:ext uri="{BB962C8B-B14F-4D97-AF65-F5344CB8AC3E}">
        <p14:creationId xmlns:p14="http://schemas.microsoft.com/office/powerpoint/2010/main" val="1752099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8194" name="Picture 2" descr="https://www.quia.com/files/quia/users/lmcgee/genetics/APchapter18bacteria/Bacterialchromosomereplicat.gif">
            <a:extLst>
              <a:ext uri="{FF2B5EF4-FFF2-40B4-BE49-F238E27FC236}">
                <a16:creationId xmlns:a16="http://schemas.microsoft.com/office/drawing/2014/main" id="{ECB50B34-1BBA-463F-8188-65CBE27F6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957" y="585216"/>
            <a:ext cx="3917022" cy="557784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3EBE23-1CF6-4963-8A50-A57D4CBA2DB9}"/>
              </a:ext>
            </a:extLst>
          </p:cNvPr>
          <p:cNvSpPr>
            <a:spLocks noGrp="1"/>
          </p:cNvSpPr>
          <p:nvPr>
            <p:ph type="title"/>
          </p:nvPr>
        </p:nvSpPr>
        <p:spPr>
          <a:xfrm>
            <a:off x="1007037" y="647429"/>
            <a:ext cx="5062511" cy="1499616"/>
          </a:xfrm>
        </p:spPr>
        <p:txBody>
          <a:bodyPr>
            <a:normAutofit/>
          </a:bodyPr>
          <a:lstStyle/>
          <a:p>
            <a:pPr algn="ctr"/>
            <a:r>
              <a:rPr lang="en-US" b="1" dirty="0">
                <a:solidFill>
                  <a:srgbClr val="FFFFFF"/>
                </a:solidFill>
              </a:rPr>
              <a:t>Termination of </a:t>
            </a:r>
            <a:br>
              <a:rPr lang="en-US" b="1" dirty="0">
                <a:solidFill>
                  <a:srgbClr val="FFFFFF"/>
                </a:solidFill>
              </a:rPr>
            </a:br>
            <a:r>
              <a:rPr lang="en-US" b="1" dirty="0">
                <a:solidFill>
                  <a:srgbClr val="FFFFFF"/>
                </a:solidFill>
              </a:rPr>
              <a:t>DNA Replication</a:t>
            </a:r>
            <a:endParaRPr lang="en-US" dirty="0">
              <a:solidFill>
                <a:srgbClr val="FFFFFF"/>
              </a:solidFill>
            </a:endParaRPr>
          </a:p>
        </p:txBody>
      </p:sp>
      <p:sp>
        <p:nvSpPr>
          <p:cNvPr id="3" name="Content Placeholder 2">
            <a:extLst>
              <a:ext uri="{FF2B5EF4-FFF2-40B4-BE49-F238E27FC236}">
                <a16:creationId xmlns:a16="http://schemas.microsoft.com/office/drawing/2014/main" id="{EA6A28B9-BDC9-42B6-9D97-4D108E4E30A2}"/>
              </a:ext>
            </a:extLst>
          </p:cNvPr>
          <p:cNvSpPr>
            <a:spLocks noGrp="1"/>
          </p:cNvSpPr>
          <p:nvPr>
            <p:ph idx="1"/>
          </p:nvPr>
        </p:nvSpPr>
        <p:spPr>
          <a:xfrm>
            <a:off x="901992" y="2264898"/>
            <a:ext cx="5081232" cy="3653919"/>
          </a:xfrm>
        </p:spPr>
        <p:txBody>
          <a:bodyPr>
            <a:normAutofit/>
          </a:bodyPr>
          <a:lstStyle/>
          <a:p>
            <a:r>
              <a:rPr lang="en-US" sz="3200" dirty="0">
                <a:solidFill>
                  <a:srgbClr val="FFFFFF"/>
                </a:solidFill>
              </a:rPr>
              <a:t>Since the bacterial genome consists of a single circular chromosome, at the end of the elongation step of DNA replication, you end up with 2 interlocking circles of DNA that must be separated. </a:t>
            </a:r>
          </a:p>
        </p:txBody>
      </p:sp>
    </p:spTree>
    <p:extLst>
      <p:ext uri="{BB962C8B-B14F-4D97-AF65-F5344CB8AC3E}">
        <p14:creationId xmlns:p14="http://schemas.microsoft.com/office/powerpoint/2010/main" val="314599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8194" name="Picture 2" descr="https://www.quia.com/files/quia/users/lmcgee/genetics/APchapter18bacteria/Bacterialchromosomereplicat.gif">
            <a:extLst>
              <a:ext uri="{FF2B5EF4-FFF2-40B4-BE49-F238E27FC236}">
                <a16:creationId xmlns:a16="http://schemas.microsoft.com/office/drawing/2014/main" id="{ECB50B34-1BBA-463F-8188-65CBE27F6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957" y="585216"/>
            <a:ext cx="3917022" cy="557784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3EBE23-1CF6-4963-8A50-A57D4CBA2DB9}"/>
              </a:ext>
            </a:extLst>
          </p:cNvPr>
          <p:cNvSpPr>
            <a:spLocks noGrp="1"/>
          </p:cNvSpPr>
          <p:nvPr>
            <p:ph type="title"/>
          </p:nvPr>
        </p:nvSpPr>
        <p:spPr>
          <a:xfrm>
            <a:off x="901992" y="297908"/>
            <a:ext cx="5062511" cy="1499616"/>
          </a:xfrm>
        </p:spPr>
        <p:txBody>
          <a:bodyPr>
            <a:normAutofit/>
          </a:bodyPr>
          <a:lstStyle/>
          <a:p>
            <a:pPr algn="ctr"/>
            <a:r>
              <a:rPr lang="en-US" b="1" dirty="0">
                <a:solidFill>
                  <a:srgbClr val="FFFFFF"/>
                </a:solidFill>
              </a:rPr>
              <a:t>Termination of </a:t>
            </a:r>
            <a:br>
              <a:rPr lang="en-US" b="1" dirty="0">
                <a:solidFill>
                  <a:srgbClr val="FFFFFF"/>
                </a:solidFill>
              </a:rPr>
            </a:br>
            <a:r>
              <a:rPr lang="en-US" b="1" dirty="0">
                <a:solidFill>
                  <a:srgbClr val="FFFFFF"/>
                </a:solidFill>
              </a:rPr>
              <a:t>DNA Replication</a:t>
            </a:r>
            <a:endParaRPr lang="en-US" dirty="0">
              <a:solidFill>
                <a:srgbClr val="FFFFFF"/>
              </a:solidFill>
            </a:endParaRPr>
          </a:p>
        </p:txBody>
      </p:sp>
      <p:sp>
        <p:nvSpPr>
          <p:cNvPr id="3" name="Content Placeholder 2">
            <a:extLst>
              <a:ext uri="{FF2B5EF4-FFF2-40B4-BE49-F238E27FC236}">
                <a16:creationId xmlns:a16="http://schemas.microsoft.com/office/drawing/2014/main" id="{EA6A28B9-BDC9-42B6-9D97-4D108E4E30A2}"/>
              </a:ext>
            </a:extLst>
          </p:cNvPr>
          <p:cNvSpPr>
            <a:spLocks noGrp="1"/>
          </p:cNvSpPr>
          <p:nvPr>
            <p:ph idx="1"/>
          </p:nvPr>
        </p:nvSpPr>
        <p:spPr>
          <a:xfrm>
            <a:off x="901992" y="1986898"/>
            <a:ext cx="5081232" cy="3931920"/>
          </a:xfrm>
        </p:spPr>
        <p:txBody>
          <a:bodyPr>
            <a:normAutofit fontScale="92500" lnSpcReduction="10000"/>
          </a:bodyPr>
          <a:lstStyle/>
          <a:p>
            <a:pPr marL="0" indent="0">
              <a:buNone/>
            </a:pPr>
            <a:r>
              <a:rPr lang="en-US" dirty="0">
                <a:solidFill>
                  <a:schemeClr val="bg1"/>
                </a:solidFill>
              </a:rPr>
              <a:t>Steps of TERMINATION </a:t>
            </a:r>
          </a:p>
          <a:p>
            <a:r>
              <a:rPr lang="en-US" b="1" u="sng" dirty="0">
                <a:solidFill>
                  <a:schemeClr val="bg1"/>
                </a:solidFill>
              </a:rPr>
              <a:t>Bacterial Topoisomerase IV</a:t>
            </a:r>
            <a:r>
              <a:rPr lang="en-US" dirty="0">
                <a:solidFill>
                  <a:schemeClr val="bg1"/>
                </a:solidFill>
              </a:rPr>
              <a:t> induces a double-strand break into each of the DNA molecules, allowing them to separate from each other (becoming un-concatenated). </a:t>
            </a:r>
          </a:p>
          <a:p>
            <a:r>
              <a:rPr lang="en-US" dirty="0">
                <a:solidFill>
                  <a:schemeClr val="bg1"/>
                </a:solidFill>
              </a:rPr>
              <a:t> </a:t>
            </a:r>
            <a:r>
              <a:rPr lang="en-US" b="1" u="sng" dirty="0">
                <a:solidFill>
                  <a:schemeClr val="bg1"/>
                </a:solidFill>
              </a:rPr>
              <a:t>Bacterial Topoisomerase IV</a:t>
            </a:r>
            <a:r>
              <a:rPr lang="en-US" b="1" dirty="0">
                <a:solidFill>
                  <a:schemeClr val="bg1"/>
                </a:solidFill>
              </a:rPr>
              <a:t> </a:t>
            </a:r>
            <a:r>
              <a:rPr lang="en-US" dirty="0">
                <a:solidFill>
                  <a:schemeClr val="bg1"/>
                </a:solidFill>
              </a:rPr>
              <a:t>then reseals each DNA molecule back together again creating 2 separate, un-linked chromosomes.</a:t>
            </a:r>
          </a:p>
        </p:txBody>
      </p:sp>
      <p:sp>
        <p:nvSpPr>
          <p:cNvPr id="7" name="Speech Bubble: Oval 6">
            <a:extLst>
              <a:ext uri="{FF2B5EF4-FFF2-40B4-BE49-F238E27FC236}">
                <a16:creationId xmlns:a16="http://schemas.microsoft.com/office/drawing/2014/main" id="{972E8DE9-07C1-45CF-9535-3093A3BEA1DB}"/>
              </a:ext>
            </a:extLst>
          </p:cNvPr>
          <p:cNvSpPr/>
          <p:nvPr/>
        </p:nvSpPr>
        <p:spPr>
          <a:xfrm rot="20576559" flipH="1">
            <a:off x="5753058" y="1516307"/>
            <a:ext cx="2913796" cy="1714116"/>
          </a:xfrm>
          <a:prstGeom prst="wedgeEllipseCallout">
            <a:avLst>
              <a:gd name="adj1" fmla="val -2836"/>
              <a:gd name="adj2" fmla="val 73671"/>
            </a:avLst>
          </a:prstGeom>
          <a:solidFill>
            <a:srgbClr val="C27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a:ea typeface="+mn-ea"/>
                <a:cs typeface="+mn-cs"/>
              </a:rPr>
              <a:t>FREEDOM AT LAST!</a:t>
            </a:r>
          </a:p>
        </p:txBody>
      </p:sp>
      <p:pic>
        <p:nvPicPr>
          <p:cNvPr id="5" name="Picture 4" descr="A pair of scissors&#10;&#10;Description generated with high confidence">
            <a:extLst>
              <a:ext uri="{FF2B5EF4-FFF2-40B4-BE49-F238E27FC236}">
                <a16:creationId xmlns:a16="http://schemas.microsoft.com/office/drawing/2014/main" id="{02C5B4D9-46E0-4F76-92FE-EF2D2835538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23398" y="3581259"/>
            <a:ext cx="1034837" cy="1119751"/>
          </a:xfrm>
          <a:prstGeom prst="rect">
            <a:avLst/>
          </a:prstGeom>
        </p:spPr>
      </p:pic>
    </p:spTree>
    <p:extLst>
      <p:ext uri="{BB962C8B-B14F-4D97-AF65-F5344CB8AC3E}">
        <p14:creationId xmlns:p14="http://schemas.microsoft.com/office/powerpoint/2010/main" val="2838460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3500"/>
                            </p:stCondLst>
                            <p:childTnLst>
                              <p:par>
                                <p:cTn id="9" presetID="45"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7650A-AC95-45C2-A1DA-81887573B729}"/>
              </a:ext>
            </a:extLst>
          </p:cNvPr>
          <p:cNvPicPr>
            <a:picLocks noChangeAspect="1"/>
          </p:cNvPicPr>
          <p:nvPr/>
        </p:nvPicPr>
        <p:blipFill rotWithShape="1">
          <a:blip r:embed="rId2">
            <a:extLst>
              <a:ext uri="{28A0092B-C50C-407E-A947-70E740481C1C}">
                <a14:useLocalDpi xmlns:a14="http://schemas.microsoft.com/office/drawing/2010/main" val="0"/>
              </a:ext>
            </a:extLst>
          </a:blip>
          <a:srcRect t="24417" b="583"/>
          <a:stretch/>
        </p:blipFill>
        <p:spPr>
          <a:xfrm>
            <a:off x="-1" y="10"/>
            <a:ext cx="12192000" cy="6857990"/>
          </a:xfrm>
          <a:prstGeom prst="rect">
            <a:avLst/>
          </a:prstGeom>
        </p:spPr>
      </p:pic>
      <p:sp>
        <p:nvSpPr>
          <p:cNvPr id="2" name="Title 1">
            <a:extLst>
              <a:ext uri="{FF2B5EF4-FFF2-40B4-BE49-F238E27FC236}">
                <a16:creationId xmlns:a16="http://schemas.microsoft.com/office/drawing/2014/main" id="{D45F010D-2DD0-4B2C-B9C6-F67A8B97B135}"/>
              </a:ext>
            </a:extLst>
          </p:cNvPr>
          <p:cNvSpPr>
            <a:spLocks noGrp="1"/>
          </p:cNvSpPr>
          <p:nvPr>
            <p:ph type="title"/>
          </p:nvPr>
        </p:nvSpPr>
        <p:spPr>
          <a:xfrm>
            <a:off x="-1" y="1763115"/>
            <a:ext cx="4204137" cy="1342754"/>
          </a:xfrm>
          <a:solidFill>
            <a:schemeClr val="bg1"/>
          </a:solidFill>
        </p:spPr>
        <p:txBody>
          <a:bodyPr>
            <a:normAutofit/>
          </a:bodyPr>
          <a:lstStyle/>
          <a:p>
            <a:pPr algn="ctr"/>
            <a:r>
              <a:rPr lang="en-US" sz="3600" b="1" dirty="0">
                <a:effectLst>
                  <a:outerShdw blurRad="38100" dist="38100" dir="2700000" algn="tl">
                    <a:srgbClr val="000000">
                      <a:alpha val="43137"/>
                    </a:srgbClr>
                  </a:outerShdw>
                </a:effectLst>
              </a:rPr>
              <a:t>The 2 Functions of DNA</a:t>
            </a:r>
          </a:p>
        </p:txBody>
      </p:sp>
      <p:sp>
        <p:nvSpPr>
          <p:cNvPr id="3" name="Content Placeholder 2">
            <a:extLst>
              <a:ext uri="{FF2B5EF4-FFF2-40B4-BE49-F238E27FC236}">
                <a16:creationId xmlns:a16="http://schemas.microsoft.com/office/drawing/2014/main" id="{DF251914-B70E-4177-BDAB-297D294D1160}"/>
              </a:ext>
            </a:extLst>
          </p:cNvPr>
          <p:cNvSpPr>
            <a:spLocks noGrp="1"/>
          </p:cNvSpPr>
          <p:nvPr>
            <p:ph idx="1"/>
          </p:nvPr>
        </p:nvSpPr>
        <p:spPr>
          <a:xfrm>
            <a:off x="16016" y="3566023"/>
            <a:ext cx="4421230" cy="3110558"/>
          </a:xfrm>
          <a:solidFill>
            <a:schemeClr val="bg1"/>
          </a:solidFill>
        </p:spPr>
        <p:txBody>
          <a:bodyPr anchor="ctr">
            <a:normAutofit/>
          </a:bodyPr>
          <a:lstStyle/>
          <a:p>
            <a:pPr marL="514350" indent="-514350">
              <a:buFont typeface="+mj-lt"/>
              <a:buAutoNum type="arabicPeriod"/>
            </a:pPr>
            <a:r>
              <a:rPr lang="en-US" b="1" dirty="0"/>
              <a:t>Heterocatalytic Function </a:t>
            </a:r>
          </a:p>
          <a:p>
            <a:pPr lvl="1"/>
            <a:r>
              <a:rPr lang="en-US" b="1" dirty="0"/>
              <a:t>It Directs the Synthesis of RNA and Proteins</a:t>
            </a:r>
          </a:p>
          <a:p>
            <a:pPr lvl="1"/>
            <a:r>
              <a:rPr lang="en-US" b="1" dirty="0"/>
              <a:t>Gene Expressed as Protein</a:t>
            </a:r>
          </a:p>
          <a:p>
            <a:pPr lvl="1"/>
            <a:r>
              <a:rPr lang="en-US" b="1" dirty="0"/>
              <a:t>Needed to Carry Out the Functions of the cell. </a:t>
            </a:r>
          </a:p>
          <a:p>
            <a:endParaRPr lang="en-US" b="1" dirty="0"/>
          </a:p>
        </p:txBody>
      </p:sp>
      <p:sp>
        <p:nvSpPr>
          <p:cNvPr id="7" name="Rectangle: Rounded Corners 6">
            <a:extLst>
              <a:ext uri="{FF2B5EF4-FFF2-40B4-BE49-F238E27FC236}">
                <a16:creationId xmlns:a16="http://schemas.microsoft.com/office/drawing/2014/main" id="{EAB4B9B1-DFA6-49C2-9AF8-0B9A715E6975}"/>
              </a:ext>
            </a:extLst>
          </p:cNvPr>
          <p:cNvSpPr/>
          <p:nvPr/>
        </p:nvSpPr>
        <p:spPr>
          <a:xfrm>
            <a:off x="4913585" y="391886"/>
            <a:ext cx="6436426" cy="1715819"/>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All Living Organisms EXPRESS their Genes using transcription and translation. </a:t>
            </a:r>
          </a:p>
        </p:txBody>
      </p:sp>
      <p:sp>
        <p:nvSpPr>
          <p:cNvPr id="8" name="Rectangle: Rounded Corners 7">
            <a:extLst>
              <a:ext uri="{FF2B5EF4-FFF2-40B4-BE49-F238E27FC236}">
                <a16:creationId xmlns:a16="http://schemas.microsoft.com/office/drawing/2014/main" id="{BA1CF873-D474-48D0-BBB5-F623814F3518}"/>
              </a:ext>
            </a:extLst>
          </p:cNvPr>
          <p:cNvSpPr/>
          <p:nvPr/>
        </p:nvSpPr>
        <p:spPr>
          <a:xfrm>
            <a:off x="4913585" y="2247960"/>
            <a:ext cx="6436426" cy="1715819"/>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All Living Organisms make mRNA from DNA in </a:t>
            </a:r>
            <a:r>
              <a:rPr kumimoji="0" lang="en-US" sz="2800" b="0" i="0" u="none" strike="noStrike" kern="1200" cap="none" spc="0" normalizeH="0" baseline="0" noProof="0" dirty="0" err="1">
                <a:ln>
                  <a:noFill/>
                </a:ln>
                <a:solidFill>
                  <a:prstClr val="white"/>
                </a:solidFill>
                <a:effectLst/>
                <a:uLnTx/>
                <a:uFillTx/>
                <a:latin typeface="Ravie" panose="04040805050809020602" pitchFamily="82" charset="0"/>
                <a:ea typeface="+mn-ea"/>
                <a:cs typeface="+mn-cs"/>
              </a:rPr>
              <a:t>Transciption</a:t>
            </a:r>
            <a:endPar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endParaRPr>
          </a:p>
        </p:txBody>
      </p:sp>
      <p:sp>
        <p:nvSpPr>
          <p:cNvPr id="9" name="Rectangle: Rounded Corners 8">
            <a:extLst>
              <a:ext uri="{FF2B5EF4-FFF2-40B4-BE49-F238E27FC236}">
                <a16:creationId xmlns:a16="http://schemas.microsoft.com/office/drawing/2014/main" id="{DEDE872D-722E-4A4E-8450-667ECA4BED70}"/>
              </a:ext>
            </a:extLst>
          </p:cNvPr>
          <p:cNvSpPr/>
          <p:nvPr/>
        </p:nvSpPr>
        <p:spPr>
          <a:xfrm>
            <a:off x="4913585" y="4162928"/>
            <a:ext cx="6436426" cy="216662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vie" panose="04040805050809020602" pitchFamily="82" charset="0"/>
                <a:ea typeface="+mn-ea"/>
                <a:cs typeface="+mn-cs"/>
              </a:rPr>
              <a:t>mRNA is then Used to Make Proteins in all Living organisms. </a:t>
            </a:r>
          </a:p>
        </p:txBody>
      </p:sp>
    </p:spTree>
    <p:extLst>
      <p:ext uri="{BB962C8B-B14F-4D97-AF65-F5344CB8AC3E}">
        <p14:creationId xmlns:p14="http://schemas.microsoft.com/office/powerpoint/2010/main" val="2584580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31" presetClass="entr" presetSubtype="0" fill="hold" grpId="0" nodeType="afterEffect">
                                  <p:stCondLst>
                                    <p:cond delay="125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childTnLst>
                          </p:cTn>
                        </p:par>
                        <p:par>
                          <p:cTn id="42" fill="hold">
                            <p:stCondLst>
                              <p:cond delay="6250"/>
                            </p:stCondLst>
                            <p:childTnLst>
                              <p:par>
                                <p:cTn id="43" presetID="31" presetClass="entr" presetSubtype="0" fill="hold" grpId="0" nodeType="after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par>
                          <p:cTn id="49" fill="hold">
                            <p:stCondLst>
                              <p:cond delay="8500"/>
                            </p:stCondLst>
                            <p:childTnLst>
                              <p:par>
                                <p:cTn id="50" presetID="31" presetClass="entr" presetSubtype="0" fill="hold" grpId="0" nodeType="afterEffect">
                                  <p:stCondLst>
                                    <p:cond delay="125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fltVal val="0"/>
                                          </p:val>
                                        </p:tav>
                                        <p:tav tm="100000">
                                          <p:val>
                                            <p:strVal val="#ppt_w"/>
                                          </p:val>
                                        </p:tav>
                                      </p:tavLst>
                                    </p:anim>
                                    <p:anim calcmode="lin" valueType="num">
                                      <p:cBhvr>
                                        <p:cTn id="53" dur="1000" fill="hold"/>
                                        <p:tgtEl>
                                          <p:spTgt spid="9"/>
                                        </p:tgtEl>
                                        <p:attrNameLst>
                                          <p:attrName>ppt_h</p:attrName>
                                        </p:attrNameLst>
                                      </p:cBhvr>
                                      <p:tavLst>
                                        <p:tav tm="0">
                                          <p:val>
                                            <p:fltVal val="0"/>
                                          </p:val>
                                        </p:tav>
                                        <p:tav tm="100000">
                                          <p:val>
                                            <p:strVal val="#ppt_h"/>
                                          </p:val>
                                        </p:tav>
                                      </p:tavLst>
                                    </p:anim>
                                    <p:anim calcmode="lin" valueType="num">
                                      <p:cBhvr>
                                        <p:cTn id="54" dur="1000" fill="hold"/>
                                        <p:tgtEl>
                                          <p:spTgt spid="9"/>
                                        </p:tgtEl>
                                        <p:attrNameLst>
                                          <p:attrName>style.rotation</p:attrName>
                                        </p:attrNameLst>
                                      </p:cBhvr>
                                      <p:tavLst>
                                        <p:tav tm="0">
                                          <p:val>
                                            <p:fltVal val="90"/>
                                          </p:val>
                                        </p:tav>
                                        <p:tav tm="100000">
                                          <p:val>
                                            <p:fltVal val="0"/>
                                          </p:val>
                                        </p:tav>
                                      </p:tavLst>
                                    </p:anim>
                                    <p:animEffect transition="in" filter="fade">
                                      <p:cBhvr>
                                        <p:cTn id="5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8"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58BF7A-05BB-428C-8EDB-F8D3229B70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12" name="Straight Connector 11">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C9A1E3-5468-4E06-A788-22E47D27805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spc="300" dirty="0">
                <a:solidFill>
                  <a:schemeClr val="bg1"/>
                </a:solidFill>
              </a:rPr>
              <a:t>The Central Dogma of Molecular Biology</a:t>
            </a:r>
          </a:p>
        </p:txBody>
      </p:sp>
    </p:spTree>
    <p:extLst>
      <p:ext uri="{BB962C8B-B14F-4D97-AF65-F5344CB8AC3E}">
        <p14:creationId xmlns:p14="http://schemas.microsoft.com/office/powerpoint/2010/main" val="2975411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397164" y="958640"/>
            <a:ext cx="3641437" cy="5525287"/>
          </a:xfrm>
        </p:spPr>
        <p:txBody>
          <a:bodyPr>
            <a:normAutofit/>
          </a:bodyPr>
          <a:lstStyle/>
          <a:p>
            <a:pPr marL="0" indent="0" algn="ctr">
              <a:buNone/>
            </a:pPr>
            <a:r>
              <a:rPr lang="en-US" sz="3600" b="1" dirty="0"/>
              <a:t>   Genes are segments of nucleic acid sequences that will code for proteins that exhibit a specific genetic trait. </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pic>
        <p:nvPicPr>
          <p:cNvPr id="6" name="Picture 5">
            <a:extLst>
              <a:ext uri="{FF2B5EF4-FFF2-40B4-BE49-F238E27FC236}">
                <a16:creationId xmlns:a16="http://schemas.microsoft.com/office/drawing/2014/main" id="{C6B0A650-138A-4537-85CD-AA905BF6E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4840" y="1176337"/>
            <a:ext cx="5257800" cy="4505325"/>
          </a:xfrm>
          <a:prstGeom prst="rect">
            <a:avLst/>
          </a:prstGeom>
        </p:spPr>
      </p:pic>
    </p:spTree>
    <p:extLst>
      <p:ext uri="{BB962C8B-B14F-4D97-AF65-F5344CB8AC3E}">
        <p14:creationId xmlns:p14="http://schemas.microsoft.com/office/powerpoint/2010/main" val="2545742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249867" y="666355"/>
            <a:ext cx="5021859" cy="5525287"/>
          </a:xfrm>
        </p:spPr>
        <p:txBody>
          <a:bodyPr>
            <a:normAutofit/>
          </a:bodyPr>
          <a:lstStyle/>
          <a:p>
            <a:pPr marL="0" indent="0" algn="ctr">
              <a:buNone/>
            </a:pPr>
            <a:r>
              <a:rPr lang="en-US" sz="3200" b="1" dirty="0">
                <a:solidFill>
                  <a:schemeClr val="accent1">
                    <a:lumMod val="75000"/>
                  </a:schemeClr>
                </a:solidFill>
                <a:latin typeface="Ravie" panose="04040805050809020602" pitchFamily="82" charset="0"/>
              </a:rPr>
              <a:t>   Genes are expressed as protein through a 2-step process.</a:t>
            </a:r>
          </a:p>
          <a:p>
            <a:pPr marL="0" indent="0" algn="ctr">
              <a:buNone/>
            </a:pPr>
            <a:r>
              <a:rPr lang="en-US" sz="3200" b="1" dirty="0">
                <a:solidFill>
                  <a:schemeClr val="accent1">
                    <a:lumMod val="75000"/>
                  </a:schemeClr>
                </a:solidFill>
                <a:latin typeface="Ravie" panose="04040805050809020602" pitchFamily="82" charset="0"/>
              </a:rPr>
              <a:t>_________</a:t>
            </a:r>
          </a:p>
          <a:p>
            <a:pPr marL="0" indent="0" algn="ctr">
              <a:buNone/>
            </a:pPr>
            <a:endParaRPr lang="en-US" sz="3200" b="1" dirty="0">
              <a:solidFill>
                <a:schemeClr val="accent1">
                  <a:lumMod val="75000"/>
                </a:schemeClr>
              </a:solidFill>
              <a:latin typeface="Ravie" panose="04040805050809020602" pitchFamily="82" charset="0"/>
            </a:endParaRPr>
          </a:p>
          <a:p>
            <a:pPr marL="0" indent="0" algn="ctr">
              <a:buNone/>
            </a:pPr>
            <a:endParaRPr lang="en-US" sz="3200" b="1" dirty="0">
              <a:solidFill>
                <a:srgbClr val="C00000"/>
              </a:solidFill>
              <a:latin typeface="Ravie" panose="04040805050809020602" pitchFamily="82" charset="0"/>
            </a:endParaRPr>
          </a:p>
          <a:p>
            <a:pPr marL="742950" indent="-742950">
              <a:buFont typeface="+mj-lt"/>
              <a:buAutoNum type="arabicPeriod"/>
            </a:pPr>
            <a:r>
              <a:rPr lang="en-US" sz="3200" b="1" dirty="0">
                <a:solidFill>
                  <a:srgbClr val="C00000"/>
                </a:solidFill>
                <a:latin typeface="Ravie" panose="04040805050809020602" pitchFamily="82" charset="0"/>
              </a:rPr>
              <a:t>Transcription</a:t>
            </a:r>
          </a:p>
          <a:p>
            <a:pPr marL="742950" indent="-742950">
              <a:buFont typeface="+mj-lt"/>
              <a:buAutoNum type="arabicPeriod"/>
            </a:pPr>
            <a:r>
              <a:rPr lang="en-US" sz="3200" b="1" dirty="0">
                <a:solidFill>
                  <a:srgbClr val="C00000"/>
                </a:solidFill>
                <a:latin typeface="Ravie" panose="04040805050809020602" pitchFamily="82" charset="0"/>
              </a:rPr>
              <a:t>Translation</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pic>
        <p:nvPicPr>
          <p:cNvPr id="6" name="Picture 5">
            <a:extLst>
              <a:ext uri="{FF2B5EF4-FFF2-40B4-BE49-F238E27FC236}">
                <a16:creationId xmlns:a16="http://schemas.microsoft.com/office/drawing/2014/main" id="{C6B0A650-138A-4537-85CD-AA905BF6E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4840" y="1176337"/>
            <a:ext cx="5257800" cy="4505325"/>
          </a:xfrm>
          <a:prstGeom prst="rect">
            <a:avLst/>
          </a:prstGeom>
        </p:spPr>
      </p:pic>
    </p:spTree>
    <p:extLst>
      <p:ext uri="{BB962C8B-B14F-4D97-AF65-F5344CB8AC3E}">
        <p14:creationId xmlns:p14="http://schemas.microsoft.com/office/powerpoint/2010/main" val="1586137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5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vector graphics&#10;&#10;Description generated with high confidence">
            <a:extLst>
              <a:ext uri="{FF2B5EF4-FFF2-40B4-BE49-F238E27FC236}">
                <a16:creationId xmlns:a16="http://schemas.microsoft.com/office/drawing/2014/main" id="{CAA0A4EF-4237-424F-B3F6-7EEF7C6887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95" r="61276"/>
          <a:stretch/>
        </p:blipFill>
        <p:spPr>
          <a:xfrm rot="5400000">
            <a:off x="7105388" y="-727976"/>
            <a:ext cx="2522222" cy="5791729"/>
          </a:xfrm>
          <a:prstGeom prst="rect">
            <a:avLst/>
          </a:prstGeom>
        </p:spPr>
      </p:pic>
      <p:pic>
        <p:nvPicPr>
          <p:cNvPr id="8" name="Content Placeholder 3" descr="A picture containing vector graphics&#10;&#10;Description generated with high confidence">
            <a:extLst>
              <a:ext uri="{FF2B5EF4-FFF2-40B4-BE49-F238E27FC236}">
                <a16:creationId xmlns:a16="http://schemas.microsoft.com/office/drawing/2014/main" id="{668E3122-1DEF-47EE-B28E-BD7698D50112}"/>
              </a:ext>
            </a:extLst>
          </p:cNvPr>
          <p:cNvPicPr>
            <a:picLocks noChangeAspect="1"/>
          </p:cNvPicPr>
          <p:nvPr/>
        </p:nvPicPr>
        <p:blipFill rotWithShape="1">
          <a:blip r:embed="rId2">
            <a:extLst>
              <a:ext uri="{28A0092B-C50C-407E-A947-70E740481C1C}">
                <a14:useLocalDpi xmlns:a14="http://schemas.microsoft.com/office/drawing/2010/main" val="0"/>
              </a:ext>
            </a:extLst>
          </a:blip>
          <a:srcRect l="41013" t="18068" r="42287" b="18274"/>
          <a:stretch/>
        </p:blipFill>
        <p:spPr>
          <a:xfrm rot="5400000">
            <a:off x="7210217" y="1659472"/>
            <a:ext cx="2465491" cy="5638800"/>
          </a:xfrm>
          <a:prstGeom prst="rect">
            <a:avLst/>
          </a:prstGeom>
        </p:spPr>
      </p:pic>
      <p:sp>
        <p:nvSpPr>
          <p:cNvPr id="9" name="Title 1">
            <a:extLst>
              <a:ext uri="{FF2B5EF4-FFF2-40B4-BE49-F238E27FC236}">
                <a16:creationId xmlns:a16="http://schemas.microsoft.com/office/drawing/2014/main" id="{769C15EA-7865-4531-8F59-978FD8D9089A}"/>
              </a:ext>
            </a:extLst>
          </p:cNvPr>
          <p:cNvSpPr>
            <a:spLocks noGrp="1"/>
          </p:cNvSpPr>
          <p:nvPr>
            <p:ph type="title"/>
          </p:nvPr>
        </p:nvSpPr>
        <p:spPr>
          <a:xfrm>
            <a:off x="615571" y="734058"/>
            <a:ext cx="4378051" cy="5389883"/>
          </a:xfrm>
        </p:spPr>
        <p:txBody>
          <a:bodyPr vert="horz" lIns="91440" tIns="45720" rIns="91440" bIns="45720" rtlCol="0" anchor="b">
            <a:normAutofit/>
          </a:bodyPr>
          <a:lstStyle/>
          <a:p>
            <a:pPr algn="ctr"/>
            <a:r>
              <a:rPr lang="en-US" sz="6000" dirty="0">
                <a:solidFill>
                  <a:schemeClr val="accent5">
                    <a:lumMod val="75000"/>
                  </a:schemeClr>
                </a:solidFill>
                <a:latin typeface="Ravie" panose="04040805050809020602" pitchFamily="82" charset="0"/>
              </a:rPr>
              <a:t>Nucleic Acids include </a:t>
            </a:r>
            <a:br>
              <a:rPr lang="en-US" sz="6000" dirty="0">
                <a:solidFill>
                  <a:schemeClr val="accent5">
                    <a:lumMod val="75000"/>
                  </a:schemeClr>
                </a:solidFill>
                <a:latin typeface="Ravie" panose="04040805050809020602" pitchFamily="82" charset="0"/>
              </a:rPr>
            </a:br>
            <a:r>
              <a:rPr lang="en-US" sz="6000" dirty="0">
                <a:solidFill>
                  <a:schemeClr val="accent5">
                    <a:lumMod val="75000"/>
                  </a:schemeClr>
                </a:solidFill>
                <a:latin typeface="Ravie" panose="04040805050809020602" pitchFamily="82" charset="0"/>
              </a:rPr>
              <a:t>DNA and RNA</a:t>
            </a:r>
            <a:br>
              <a:rPr lang="en-US" sz="6000" dirty="0">
                <a:latin typeface="Ravie" panose="04040805050809020602" pitchFamily="82" charset="0"/>
              </a:rPr>
            </a:br>
            <a:endParaRPr lang="en-US" sz="6000" dirty="0">
              <a:latin typeface="Ravie" panose="04040805050809020602" pitchFamily="82" charset="0"/>
            </a:endParaRPr>
          </a:p>
        </p:txBody>
      </p:sp>
      <p:sp>
        <p:nvSpPr>
          <p:cNvPr id="5" name="Rectangle 4">
            <a:extLst>
              <a:ext uri="{FF2B5EF4-FFF2-40B4-BE49-F238E27FC236}">
                <a16:creationId xmlns:a16="http://schemas.microsoft.com/office/drawing/2014/main" id="{7E2409C6-2C5E-41D6-93ED-CA8EDBE76535}"/>
              </a:ext>
            </a:extLst>
          </p:cNvPr>
          <p:cNvSpPr/>
          <p:nvPr/>
        </p:nvSpPr>
        <p:spPr>
          <a:xfrm>
            <a:off x="6129095" y="1476287"/>
            <a:ext cx="4186637" cy="1200329"/>
          </a:xfrm>
          <a:prstGeom prst="rect">
            <a:avLst/>
          </a:prstGeom>
        </p:spPr>
        <p:txBody>
          <a:bodyPr wrap="square">
            <a:spAutoFit/>
          </a:bodyPr>
          <a:lstStyle/>
          <a:p>
            <a:pPr algn="ctr"/>
            <a:r>
              <a:rPr lang="en-US" sz="72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latin typeface="Ravie" panose="04040805050809020602" pitchFamily="82" charset="0"/>
              </a:rPr>
              <a:t>DNA</a:t>
            </a:r>
            <a:endParaRPr lang="en-US" sz="72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endParaRPr>
          </a:p>
        </p:txBody>
      </p:sp>
      <p:sp>
        <p:nvSpPr>
          <p:cNvPr id="11" name="Rectangle 10">
            <a:extLst>
              <a:ext uri="{FF2B5EF4-FFF2-40B4-BE49-F238E27FC236}">
                <a16:creationId xmlns:a16="http://schemas.microsoft.com/office/drawing/2014/main" id="{806A6FC1-6A17-4BC9-BE2C-447249F722E8}"/>
              </a:ext>
            </a:extLst>
          </p:cNvPr>
          <p:cNvSpPr/>
          <p:nvPr/>
        </p:nvSpPr>
        <p:spPr>
          <a:xfrm>
            <a:off x="6260986" y="4181384"/>
            <a:ext cx="4186637" cy="1200329"/>
          </a:xfrm>
          <a:prstGeom prst="rect">
            <a:avLst/>
          </a:prstGeom>
        </p:spPr>
        <p:txBody>
          <a:bodyPr wrap="square">
            <a:spAutoFit/>
          </a:bodyPr>
          <a:lstStyle/>
          <a:p>
            <a:pPr algn="ctr"/>
            <a:r>
              <a:rPr lang="en-US" sz="72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latin typeface="Ravie" panose="04040805050809020602" pitchFamily="82" charset="0"/>
              </a:rPr>
              <a:t>RNA</a:t>
            </a:r>
            <a:endParaRPr lang="en-US" sz="72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50157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BB52E4-DDD3-44D9-8D37-58C1DA0D3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545" y="4992515"/>
            <a:ext cx="10324255" cy="1670220"/>
          </a:xfrm>
          <a:prstGeom prst="rect">
            <a:avLst/>
          </a:prstGeom>
        </p:spPr>
      </p:pic>
      <p:sp>
        <p:nvSpPr>
          <p:cNvPr id="2" name="Title 1">
            <a:extLst>
              <a:ext uri="{FF2B5EF4-FFF2-40B4-BE49-F238E27FC236}">
                <a16:creationId xmlns:a16="http://schemas.microsoft.com/office/drawing/2014/main" id="{03AE4D9C-3F9B-4CF6-9719-4F318B3BA5C1}"/>
              </a:ext>
            </a:extLst>
          </p:cNvPr>
          <p:cNvSpPr>
            <a:spLocks noGrp="1"/>
          </p:cNvSpPr>
          <p:nvPr>
            <p:ph type="title"/>
          </p:nvPr>
        </p:nvSpPr>
        <p:spPr>
          <a:solidFill>
            <a:schemeClr val="accent1">
              <a:alpha val="19000"/>
            </a:schemeClr>
          </a:solidFill>
        </p:spPr>
        <p:txBody>
          <a:bodyPr/>
          <a:lstStyle/>
          <a:p>
            <a:pPr algn="ctr"/>
            <a:r>
              <a:rPr lang="en-US" b="1" dirty="0"/>
              <a:t>Central Dogma Of Molecular Biology</a:t>
            </a:r>
          </a:p>
        </p:txBody>
      </p:sp>
      <p:sp>
        <p:nvSpPr>
          <p:cNvPr id="3" name="Content Placeholder 2">
            <a:extLst>
              <a:ext uri="{FF2B5EF4-FFF2-40B4-BE49-F238E27FC236}">
                <a16:creationId xmlns:a16="http://schemas.microsoft.com/office/drawing/2014/main" id="{775DA781-602C-4D9A-8263-F775E30A41E0}"/>
              </a:ext>
            </a:extLst>
          </p:cNvPr>
          <p:cNvSpPr>
            <a:spLocks noGrp="1"/>
          </p:cNvSpPr>
          <p:nvPr>
            <p:ph idx="1"/>
          </p:nvPr>
        </p:nvSpPr>
        <p:spPr>
          <a:xfrm>
            <a:off x="838200" y="1866899"/>
            <a:ext cx="10515600" cy="3822699"/>
          </a:xfrm>
        </p:spPr>
        <p:txBody>
          <a:bodyPr/>
          <a:lstStyle/>
          <a:p>
            <a:pPr marL="0" indent="0">
              <a:buNone/>
            </a:pPr>
            <a:r>
              <a:rPr lang="en-US" dirty="0"/>
              <a:t>The </a:t>
            </a:r>
            <a:r>
              <a:rPr lang="en-US" b="1" dirty="0"/>
              <a:t>central dogma of molecular biology </a:t>
            </a:r>
            <a:r>
              <a:rPr lang="en-US" dirty="0"/>
              <a:t>explains how the information encoded in DNA sequences (genes) is expressed as proteins in a two-step process: </a:t>
            </a:r>
          </a:p>
          <a:p>
            <a:r>
              <a:rPr lang="en-US" dirty="0"/>
              <a:t>Step One) </a:t>
            </a:r>
            <a:r>
              <a:rPr lang="en-US" b="1" u="sng" dirty="0"/>
              <a:t>Transcription</a:t>
            </a:r>
            <a:r>
              <a:rPr lang="en-US" dirty="0"/>
              <a:t> </a:t>
            </a:r>
          </a:p>
          <a:p>
            <a:pPr lvl="1"/>
            <a:r>
              <a:rPr lang="en-US" dirty="0"/>
              <a:t>Transcription involves making mRNA using DNA as a template. </a:t>
            </a:r>
          </a:p>
          <a:p>
            <a:r>
              <a:rPr lang="en-US" dirty="0"/>
              <a:t>Step Two) </a:t>
            </a:r>
            <a:r>
              <a:rPr lang="en-US" b="1" u="sng" dirty="0"/>
              <a:t>Translation</a:t>
            </a:r>
            <a:r>
              <a:rPr lang="en-US" dirty="0"/>
              <a:t>. </a:t>
            </a:r>
          </a:p>
          <a:p>
            <a:pPr lvl="1"/>
            <a:r>
              <a:rPr lang="en-US" dirty="0"/>
              <a:t>Translation then translates the mRNA sequence into an amino acid sequence to form a protein. </a:t>
            </a:r>
          </a:p>
        </p:txBody>
      </p:sp>
    </p:spTree>
    <p:extLst>
      <p:ext uri="{BB962C8B-B14F-4D97-AF65-F5344CB8AC3E}">
        <p14:creationId xmlns:p14="http://schemas.microsoft.com/office/powerpoint/2010/main" val="3099660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506428" y="958640"/>
            <a:ext cx="3641437" cy="5020887"/>
          </a:xfrm>
        </p:spPr>
        <p:txBody>
          <a:bodyPr>
            <a:normAutofit/>
          </a:bodyPr>
          <a:lstStyle/>
          <a:p>
            <a:pPr marL="457200" indent="-457200" algn="ctr">
              <a:lnSpc>
                <a:spcPct val="70000"/>
              </a:lnSpc>
              <a:spcBef>
                <a:spcPts val="0"/>
              </a:spcBef>
              <a:buFont typeface="+mj-lt"/>
              <a:buAutoNum type="arabicPeriod"/>
            </a:pPr>
            <a:r>
              <a:rPr lang="en-US" sz="3200" dirty="0">
                <a:solidFill>
                  <a:srgbClr val="00B0F0"/>
                </a:solidFill>
                <a:latin typeface="Cooper Black" panose="0208090404030B020404" pitchFamily="18" charset="0"/>
              </a:rPr>
              <a:t>The first step is transcription.</a:t>
            </a:r>
          </a:p>
          <a:p>
            <a:pPr marL="457200" indent="-457200" algn="ctr">
              <a:lnSpc>
                <a:spcPct val="70000"/>
              </a:lnSpc>
              <a:spcBef>
                <a:spcPts val="0"/>
              </a:spcBef>
              <a:buFont typeface="+mj-lt"/>
              <a:buAutoNum type="arabicPeriod"/>
            </a:pPr>
            <a:endParaRPr lang="en-US" sz="3200" dirty="0">
              <a:latin typeface="Cooper Black" panose="0208090404030B020404" pitchFamily="18" charset="0"/>
            </a:endParaRPr>
          </a:p>
          <a:p>
            <a:pPr marL="0" indent="0" algn="ctr">
              <a:lnSpc>
                <a:spcPct val="70000"/>
              </a:lnSpc>
              <a:spcBef>
                <a:spcPts val="0"/>
              </a:spcBef>
              <a:buNone/>
            </a:pPr>
            <a:r>
              <a:rPr lang="en-US" sz="3200" dirty="0">
                <a:latin typeface="Cooper Black" panose="0208090404030B020404" pitchFamily="18" charset="0"/>
              </a:rPr>
              <a:t>In short, transcription involves using the DNA molecules as a template to form messenger RNA (mRNA).</a:t>
            </a:r>
            <a:endParaRPr lang="en-US" sz="4400" b="1" dirty="0"/>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pic>
        <p:nvPicPr>
          <p:cNvPr id="6" name="Picture 5">
            <a:extLst>
              <a:ext uri="{FF2B5EF4-FFF2-40B4-BE49-F238E27FC236}">
                <a16:creationId xmlns:a16="http://schemas.microsoft.com/office/drawing/2014/main" id="{DB9FA660-C91E-40DD-B674-9A7FCF966B14}"/>
              </a:ext>
            </a:extLst>
          </p:cNvPr>
          <p:cNvPicPr>
            <a:picLocks noChangeAspect="1"/>
          </p:cNvPicPr>
          <p:nvPr/>
        </p:nvPicPr>
        <p:blipFill rotWithShape="1">
          <a:blip r:embed="rId5">
            <a:extLst>
              <a:ext uri="{28A0092B-C50C-407E-A947-70E740481C1C}">
                <a14:useLocalDpi xmlns:a14="http://schemas.microsoft.com/office/drawing/2010/main" val="0"/>
              </a:ext>
            </a:extLst>
          </a:blip>
          <a:srcRect r="38081"/>
          <a:stretch/>
        </p:blipFill>
        <p:spPr>
          <a:xfrm>
            <a:off x="5913120" y="1177523"/>
            <a:ext cx="4729482" cy="4583120"/>
          </a:xfrm>
          <a:prstGeom prst="rect">
            <a:avLst/>
          </a:prstGeom>
        </p:spPr>
      </p:pic>
      <p:sp>
        <p:nvSpPr>
          <p:cNvPr id="7" name="Rectangle 6">
            <a:extLst>
              <a:ext uri="{FF2B5EF4-FFF2-40B4-BE49-F238E27FC236}">
                <a16:creationId xmlns:a16="http://schemas.microsoft.com/office/drawing/2014/main" id="{69D625C4-DB2D-40D1-B1BB-101E8C7D549C}"/>
              </a:ext>
            </a:extLst>
          </p:cNvPr>
          <p:cNvSpPr/>
          <p:nvPr/>
        </p:nvSpPr>
        <p:spPr>
          <a:xfrm>
            <a:off x="9307764" y="4871004"/>
            <a:ext cx="963854" cy="369332"/>
          </a:xfrm>
          <a:prstGeom prst="rect">
            <a:avLst/>
          </a:prstGeom>
        </p:spPr>
        <p:txBody>
          <a:bodyPr wrap="none">
            <a:spAutoFit/>
          </a:bodyPr>
          <a:lstStyle/>
          <a:p>
            <a:r>
              <a:rPr lang="en-US" dirty="0">
                <a:solidFill>
                  <a:schemeClr val="bg1"/>
                </a:solidFill>
                <a:latin typeface="Cooper Black" panose="0208090404030B020404" pitchFamily="18" charset="0"/>
              </a:rPr>
              <a:t>mRNA</a:t>
            </a:r>
            <a:endParaRPr lang="en-US" dirty="0">
              <a:solidFill>
                <a:schemeClr val="bg1"/>
              </a:solidFill>
            </a:endParaRPr>
          </a:p>
        </p:txBody>
      </p:sp>
      <p:sp>
        <p:nvSpPr>
          <p:cNvPr id="13" name="Rectangle 12">
            <a:extLst>
              <a:ext uri="{FF2B5EF4-FFF2-40B4-BE49-F238E27FC236}">
                <a16:creationId xmlns:a16="http://schemas.microsoft.com/office/drawing/2014/main" id="{548B3C56-06C5-464D-91AF-765DE9139D31}"/>
              </a:ext>
            </a:extLst>
          </p:cNvPr>
          <p:cNvSpPr/>
          <p:nvPr/>
        </p:nvSpPr>
        <p:spPr>
          <a:xfrm>
            <a:off x="7470710" y="1097357"/>
            <a:ext cx="747449" cy="369332"/>
          </a:xfrm>
          <a:prstGeom prst="rect">
            <a:avLst/>
          </a:prstGeom>
        </p:spPr>
        <p:txBody>
          <a:bodyPr wrap="none">
            <a:spAutoFit/>
          </a:bodyPr>
          <a:lstStyle/>
          <a:p>
            <a:r>
              <a:rPr lang="en-US" dirty="0">
                <a:solidFill>
                  <a:schemeClr val="bg1"/>
                </a:solidFill>
                <a:latin typeface="Cooper Black" panose="0208090404030B020404" pitchFamily="18" charset="0"/>
              </a:rPr>
              <a:t>DNA</a:t>
            </a:r>
            <a:endParaRPr lang="en-US" dirty="0">
              <a:solidFill>
                <a:schemeClr val="bg1"/>
              </a:solidFill>
            </a:endParaRPr>
          </a:p>
        </p:txBody>
      </p:sp>
      <p:sp>
        <p:nvSpPr>
          <p:cNvPr id="9" name="Arrow: Right 8">
            <a:extLst>
              <a:ext uri="{FF2B5EF4-FFF2-40B4-BE49-F238E27FC236}">
                <a16:creationId xmlns:a16="http://schemas.microsoft.com/office/drawing/2014/main" id="{2232266B-C29B-436D-A8AA-08046E637998}"/>
              </a:ext>
            </a:extLst>
          </p:cNvPr>
          <p:cNvSpPr/>
          <p:nvPr/>
        </p:nvSpPr>
        <p:spPr>
          <a:xfrm>
            <a:off x="8437032" y="3186684"/>
            <a:ext cx="978408" cy="48463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945F11-5736-4D17-AABA-0F17815FFB43}"/>
              </a:ext>
            </a:extLst>
          </p:cNvPr>
          <p:cNvSpPr/>
          <p:nvPr/>
        </p:nvSpPr>
        <p:spPr>
          <a:xfrm rot="16200000">
            <a:off x="8132589" y="3290501"/>
            <a:ext cx="1587294" cy="276999"/>
          </a:xfrm>
          <a:prstGeom prst="rect">
            <a:avLst/>
          </a:prstGeom>
          <a:solidFill>
            <a:srgbClr val="FFFFFF">
              <a:alpha val="49020"/>
            </a:srgbClr>
          </a:solidFill>
        </p:spPr>
        <p:txBody>
          <a:bodyPr wrap="none">
            <a:spAutoFit/>
          </a:bodyPr>
          <a:lstStyle/>
          <a:p>
            <a:r>
              <a:rPr lang="en-US" sz="1200" dirty="0">
                <a:solidFill>
                  <a:schemeClr val="bg1"/>
                </a:solidFill>
                <a:latin typeface="Cooper Black" panose="0208090404030B020404" pitchFamily="18" charset="0"/>
              </a:rPr>
              <a:t>TRANSCRIPTION</a:t>
            </a:r>
            <a:endParaRPr lang="en-US" sz="1200" dirty="0">
              <a:solidFill>
                <a:schemeClr val="bg1"/>
              </a:solidFill>
            </a:endParaRPr>
          </a:p>
        </p:txBody>
      </p:sp>
    </p:spTree>
    <p:extLst>
      <p:ext uri="{BB962C8B-B14F-4D97-AF65-F5344CB8AC3E}">
        <p14:creationId xmlns:p14="http://schemas.microsoft.com/office/powerpoint/2010/main" val="2708756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5" name="Picture 4">
            <a:extLst>
              <a:ext uri="{FF2B5EF4-FFF2-40B4-BE49-F238E27FC236}">
                <a16:creationId xmlns:a16="http://schemas.microsoft.com/office/drawing/2014/main" id="{9D53666B-5E74-4180-AEF3-40225FAA427B}"/>
              </a:ext>
            </a:extLst>
          </p:cNvPr>
          <p:cNvPicPr>
            <a:picLocks noChangeAspect="1"/>
          </p:cNvPicPr>
          <p:nvPr/>
        </p:nvPicPr>
        <p:blipFill rotWithShape="1">
          <a:blip r:embed="rId2">
            <a:extLst>
              <a:ext uri="{28A0092B-C50C-407E-A947-70E740481C1C}">
                <a14:useLocalDpi xmlns:a14="http://schemas.microsoft.com/office/drawing/2010/main" val="0"/>
              </a:ext>
            </a:extLst>
          </a:blip>
          <a:srcRect l="-192" t="1104" r="-4" b="-4"/>
          <a:stretch/>
        </p:blipFill>
        <p:spPr>
          <a:xfrm>
            <a:off x="5492495" y="1287776"/>
            <a:ext cx="5963614" cy="4282448"/>
          </a:xfrm>
          <a:prstGeom prst="rect">
            <a:avLst/>
          </a:prstGeom>
        </p:spPr>
      </p:pic>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506428" y="958640"/>
            <a:ext cx="3641437" cy="5020887"/>
          </a:xfrm>
        </p:spPr>
        <p:txBody>
          <a:bodyPr>
            <a:normAutofit/>
          </a:bodyPr>
          <a:lstStyle/>
          <a:p>
            <a:pPr marL="0" indent="0" algn="ctr">
              <a:lnSpc>
                <a:spcPct val="70000"/>
              </a:lnSpc>
              <a:spcBef>
                <a:spcPts val="0"/>
              </a:spcBef>
              <a:buNone/>
            </a:pPr>
            <a:r>
              <a:rPr lang="en-US" sz="3200" dirty="0">
                <a:latin typeface="Cooper Black" panose="0208090404030B020404" pitchFamily="18" charset="0"/>
              </a:rPr>
              <a:t>Eukaryotic cells and Archaeal cells contains non-coding regions of DNA and RNA called INTRONS. </a:t>
            </a:r>
          </a:p>
          <a:p>
            <a:pPr marL="0" indent="0" algn="ctr">
              <a:lnSpc>
                <a:spcPct val="70000"/>
              </a:lnSpc>
              <a:spcBef>
                <a:spcPts val="0"/>
              </a:spcBef>
              <a:buNone/>
            </a:pPr>
            <a:endParaRPr lang="en-US" sz="3200" dirty="0">
              <a:latin typeface="Cooper Black" panose="0208090404030B020404" pitchFamily="18" charset="0"/>
            </a:endParaRPr>
          </a:p>
          <a:p>
            <a:pPr marL="0" indent="0" algn="ctr">
              <a:lnSpc>
                <a:spcPct val="70000"/>
              </a:lnSpc>
              <a:spcBef>
                <a:spcPts val="0"/>
              </a:spcBef>
              <a:buNone/>
            </a:pPr>
            <a:r>
              <a:rPr lang="en-US" sz="3200" dirty="0">
                <a:latin typeface="Cooper Black" panose="0208090404030B020404" pitchFamily="18" charset="0"/>
              </a:rPr>
              <a:t>Introns are removed from the mRNA through RNA Processing.</a:t>
            </a:r>
          </a:p>
          <a:p>
            <a:pPr marL="457200" indent="-457200" algn="ctr">
              <a:lnSpc>
                <a:spcPct val="70000"/>
              </a:lnSpc>
              <a:spcBef>
                <a:spcPts val="0"/>
              </a:spcBef>
              <a:buFont typeface="+mj-lt"/>
              <a:buAutoNum type="arabicPeriod"/>
            </a:pPr>
            <a:endParaRPr lang="en-US" sz="3200" dirty="0">
              <a:latin typeface="Cooper Black" panose="0208090404030B020404" pitchFamily="18" charset="0"/>
            </a:endParaRPr>
          </a:p>
          <a:p>
            <a:pPr marL="457200" indent="-457200" algn="ctr">
              <a:lnSpc>
                <a:spcPct val="70000"/>
              </a:lnSpc>
              <a:spcBef>
                <a:spcPts val="0"/>
              </a:spcBef>
              <a:buFont typeface="+mj-lt"/>
              <a:buAutoNum type="arabicPeriod"/>
            </a:pPr>
            <a:endParaRPr lang="en-US" sz="4400" b="1"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spTree>
    <p:extLst>
      <p:ext uri="{BB962C8B-B14F-4D97-AF65-F5344CB8AC3E}">
        <p14:creationId xmlns:p14="http://schemas.microsoft.com/office/powerpoint/2010/main" val="2341539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5" name="Picture 4">
            <a:extLst>
              <a:ext uri="{FF2B5EF4-FFF2-40B4-BE49-F238E27FC236}">
                <a16:creationId xmlns:a16="http://schemas.microsoft.com/office/drawing/2014/main" id="{9D53666B-5E74-4180-AEF3-40225FAA427B}"/>
              </a:ext>
            </a:extLst>
          </p:cNvPr>
          <p:cNvPicPr>
            <a:picLocks noChangeAspect="1"/>
          </p:cNvPicPr>
          <p:nvPr/>
        </p:nvPicPr>
        <p:blipFill rotWithShape="1">
          <a:blip r:embed="rId2">
            <a:extLst>
              <a:ext uri="{28A0092B-C50C-407E-A947-70E740481C1C}">
                <a14:useLocalDpi xmlns:a14="http://schemas.microsoft.com/office/drawing/2010/main" val="0"/>
              </a:ext>
            </a:extLst>
          </a:blip>
          <a:srcRect l="-192" t="1104" r="-4" b="-4"/>
          <a:stretch/>
        </p:blipFill>
        <p:spPr>
          <a:xfrm>
            <a:off x="5492495" y="1287776"/>
            <a:ext cx="5963614" cy="4282448"/>
          </a:xfrm>
          <a:prstGeom prst="rect">
            <a:avLst/>
          </a:prstGeom>
        </p:spPr>
      </p:pic>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506428" y="958640"/>
            <a:ext cx="3641437" cy="5020887"/>
          </a:xfrm>
        </p:spPr>
        <p:txBody>
          <a:bodyPr>
            <a:normAutofit/>
          </a:bodyPr>
          <a:lstStyle/>
          <a:p>
            <a:pPr marL="0" indent="0" algn="ctr">
              <a:lnSpc>
                <a:spcPct val="70000"/>
              </a:lnSpc>
              <a:spcBef>
                <a:spcPts val="0"/>
              </a:spcBef>
              <a:buNone/>
            </a:pPr>
            <a:r>
              <a:rPr lang="en-US" sz="3200" dirty="0">
                <a:latin typeface="Cooper Black" panose="0208090404030B020404" pitchFamily="18" charset="0"/>
              </a:rPr>
              <a:t>Eukaryotic cells and Archaeal cells contains non-coding regions of DNA and RNA called INTRONS. </a:t>
            </a:r>
          </a:p>
          <a:p>
            <a:pPr marL="0" indent="0" algn="ctr">
              <a:lnSpc>
                <a:spcPct val="70000"/>
              </a:lnSpc>
              <a:spcBef>
                <a:spcPts val="0"/>
              </a:spcBef>
              <a:buNone/>
            </a:pPr>
            <a:endParaRPr lang="en-US" sz="3200" dirty="0">
              <a:latin typeface="Cooper Black" panose="0208090404030B020404" pitchFamily="18" charset="0"/>
            </a:endParaRPr>
          </a:p>
          <a:p>
            <a:pPr marL="0" indent="0" algn="ctr">
              <a:lnSpc>
                <a:spcPct val="70000"/>
              </a:lnSpc>
              <a:spcBef>
                <a:spcPts val="0"/>
              </a:spcBef>
              <a:buNone/>
            </a:pPr>
            <a:r>
              <a:rPr lang="en-US" sz="3200" dirty="0">
                <a:latin typeface="Cooper Black" panose="0208090404030B020404" pitchFamily="18" charset="0"/>
              </a:rPr>
              <a:t>Introns are removed from the mRNA through RNA Processing.</a:t>
            </a:r>
          </a:p>
          <a:p>
            <a:pPr marL="457200" indent="-457200" algn="ctr">
              <a:lnSpc>
                <a:spcPct val="70000"/>
              </a:lnSpc>
              <a:spcBef>
                <a:spcPts val="0"/>
              </a:spcBef>
              <a:buFont typeface="+mj-lt"/>
              <a:buAutoNum type="arabicPeriod"/>
            </a:pPr>
            <a:endParaRPr lang="en-US" sz="3200" dirty="0">
              <a:latin typeface="Cooper Black" panose="0208090404030B020404" pitchFamily="18" charset="0"/>
            </a:endParaRPr>
          </a:p>
          <a:p>
            <a:pPr marL="457200" indent="-457200" algn="ctr">
              <a:lnSpc>
                <a:spcPct val="70000"/>
              </a:lnSpc>
              <a:spcBef>
                <a:spcPts val="0"/>
              </a:spcBef>
              <a:buFont typeface="+mj-lt"/>
              <a:buAutoNum type="arabicPeriod"/>
            </a:pPr>
            <a:endParaRPr lang="en-US" sz="4400" b="1"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spTree>
    <p:extLst>
      <p:ext uri="{BB962C8B-B14F-4D97-AF65-F5344CB8AC3E}">
        <p14:creationId xmlns:p14="http://schemas.microsoft.com/office/powerpoint/2010/main" val="481822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 - Eukaryotes</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506428" y="958640"/>
            <a:ext cx="3641437" cy="5020887"/>
          </a:xfrm>
        </p:spPr>
        <p:txBody>
          <a:bodyPr>
            <a:normAutofit/>
          </a:bodyPr>
          <a:lstStyle/>
          <a:p>
            <a:pPr marL="0" indent="0" algn="ctr">
              <a:lnSpc>
                <a:spcPct val="70000"/>
              </a:lnSpc>
              <a:spcBef>
                <a:spcPts val="0"/>
              </a:spcBef>
              <a:buNone/>
            </a:pPr>
            <a:r>
              <a:rPr lang="en-US" sz="4000" dirty="0">
                <a:latin typeface="Cooper Black" panose="0208090404030B020404" pitchFamily="18" charset="0"/>
              </a:rPr>
              <a:t>Eukaryotic cells have a nucleus.</a:t>
            </a:r>
          </a:p>
          <a:p>
            <a:pPr marL="0" indent="0" algn="ctr">
              <a:lnSpc>
                <a:spcPct val="70000"/>
              </a:lnSpc>
              <a:spcBef>
                <a:spcPts val="0"/>
              </a:spcBef>
              <a:buNone/>
            </a:pPr>
            <a:endParaRPr lang="en-US" sz="3200" dirty="0">
              <a:latin typeface="Cooper Black" panose="0208090404030B020404" pitchFamily="18" charset="0"/>
            </a:endParaRPr>
          </a:p>
          <a:p>
            <a:pPr marL="0" indent="0" algn="ctr">
              <a:lnSpc>
                <a:spcPct val="70000"/>
              </a:lnSpc>
              <a:spcBef>
                <a:spcPts val="0"/>
              </a:spcBef>
              <a:buNone/>
            </a:pPr>
            <a:r>
              <a:rPr lang="en-US" sz="3200" dirty="0">
                <a:latin typeface="Cooper Black" panose="0208090404030B020404" pitchFamily="18" charset="0"/>
              </a:rPr>
              <a:t>The process of transcription takes place in the nucleus of eukaryotic cells.</a:t>
            </a:r>
          </a:p>
          <a:p>
            <a:pPr marL="457200" indent="-457200" algn="ctr">
              <a:lnSpc>
                <a:spcPct val="70000"/>
              </a:lnSpc>
              <a:spcBef>
                <a:spcPts val="0"/>
              </a:spcBef>
              <a:buFont typeface="+mj-lt"/>
              <a:buAutoNum type="arabicPeriod"/>
            </a:pPr>
            <a:endParaRPr lang="en-US" sz="3200" dirty="0">
              <a:latin typeface="Cooper Black" panose="0208090404030B020404" pitchFamily="18" charset="0"/>
            </a:endParaRPr>
          </a:p>
          <a:p>
            <a:pPr marL="457200" indent="-457200" algn="ctr">
              <a:lnSpc>
                <a:spcPct val="70000"/>
              </a:lnSpc>
              <a:spcBef>
                <a:spcPts val="0"/>
              </a:spcBef>
              <a:buFont typeface="+mj-lt"/>
              <a:buAutoNum type="arabicPeriod"/>
            </a:pPr>
            <a:endParaRPr lang="en-US" sz="4400" b="1" dirty="0"/>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pic>
        <p:nvPicPr>
          <p:cNvPr id="6" name="Picture 5" descr="A close up of a logo&#10;&#10;Description generated with high confidence">
            <a:extLst>
              <a:ext uri="{FF2B5EF4-FFF2-40B4-BE49-F238E27FC236}">
                <a16:creationId xmlns:a16="http://schemas.microsoft.com/office/drawing/2014/main" id="{22DC2342-E1F6-4CFB-8C80-9EF389C92BDC}"/>
              </a:ext>
            </a:extLst>
          </p:cNvPr>
          <p:cNvPicPr>
            <a:picLocks noChangeAspect="1"/>
          </p:cNvPicPr>
          <p:nvPr/>
        </p:nvPicPr>
        <p:blipFill rotWithShape="1">
          <a:blip r:embed="rId5">
            <a:extLst>
              <a:ext uri="{28A0092B-C50C-407E-A947-70E740481C1C}">
                <a14:useLocalDpi xmlns:a14="http://schemas.microsoft.com/office/drawing/2010/main" val="0"/>
              </a:ext>
            </a:extLst>
          </a:blip>
          <a:srcRect t="5479" b="4650"/>
          <a:stretch/>
        </p:blipFill>
        <p:spPr>
          <a:xfrm>
            <a:off x="5718209" y="1029902"/>
            <a:ext cx="5418220" cy="4869457"/>
          </a:xfrm>
          <a:prstGeom prst="rect">
            <a:avLst/>
          </a:prstGeom>
        </p:spPr>
      </p:pic>
    </p:spTree>
    <p:extLst>
      <p:ext uri="{BB962C8B-B14F-4D97-AF65-F5344CB8AC3E}">
        <p14:creationId xmlns:p14="http://schemas.microsoft.com/office/powerpoint/2010/main" val="1896436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506428" y="673768"/>
            <a:ext cx="4325454" cy="5842535"/>
          </a:xfrm>
        </p:spPr>
        <p:txBody>
          <a:bodyPr>
            <a:normAutofit/>
          </a:bodyPr>
          <a:lstStyle/>
          <a:p>
            <a:pPr marL="0" indent="0" algn="ctr">
              <a:lnSpc>
                <a:spcPct val="70000"/>
              </a:lnSpc>
              <a:spcBef>
                <a:spcPts val="0"/>
              </a:spcBef>
              <a:buNone/>
            </a:pPr>
            <a:r>
              <a:rPr lang="en-US" sz="4000" dirty="0">
                <a:solidFill>
                  <a:schemeClr val="tx2">
                    <a:lumMod val="50000"/>
                  </a:schemeClr>
                </a:solidFill>
                <a:latin typeface="Cooper Black" panose="0208090404030B020404" pitchFamily="18" charset="0"/>
              </a:rPr>
              <a:t>Prokaryotic cells</a:t>
            </a:r>
          </a:p>
          <a:p>
            <a:pPr marL="0" indent="0" algn="ctr">
              <a:lnSpc>
                <a:spcPct val="70000"/>
              </a:lnSpc>
              <a:spcBef>
                <a:spcPts val="0"/>
              </a:spcBef>
              <a:buNone/>
            </a:pPr>
            <a:r>
              <a:rPr lang="en-US" sz="4000" dirty="0">
                <a:solidFill>
                  <a:schemeClr val="tx2">
                    <a:lumMod val="50000"/>
                  </a:schemeClr>
                </a:solidFill>
                <a:latin typeface="Cooper Black" panose="0208090404030B020404" pitchFamily="18" charset="0"/>
              </a:rPr>
              <a:t> DO NOT have a nucleus.</a:t>
            </a:r>
          </a:p>
          <a:p>
            <a:pPr marL="0" indent="0" algn="ctr">
              <a:lnSpc>
                <a:spcPct val="70000"/>
              </a:lnSpc>
              <a:spcBef>
                <a:spcPts val="0"/>
              </a:spcBef>
              <a:buNone/>
            </a:pPr>
            <a:endParaRPr lang="en-US" sz="4000" dirty="0">
              <a:solidFill>
                <a:schemeClr val="tx2">
                  <a:lumMod val="50000"/>
                </a:schemeClr>
              </a:solidFill>
              <a:latin typeface="Cooper Black" panose="0208090404030B020404" pitchFamily="18" charset="0"/>
            </a:endParaRPr>
          </a:p>
          <a:p>
            <a:pPr marL="0" indent="0" algn="ctr">
              <a:lnSpc>
                <a:spcPct val="70000"/>
              </a:lnSpc>
              <a:spcBef>
                <a:spcPts val="0"/>
              </a:spcBef>
              <a:buNone/>
            </a:pPr>
            <a:r>
              <a:rPr lang="en-US" sz="4000" dirty="0">
                <a:solidFill>
                  <a:schemeClr val="tx2">
                    <a:lumMod val="50000"/>
                  </a:schemeClr>
                </a:solidFill>
                <a:latin typeface="Cooper Black" panose="0208090404030B020404" pitchFamily="18" charset="0"/>
              </a:rPr>
              <a:t>_________</a:t>
            </a:r>
          </a:p>
          <a:p>
            <a:pPr marL="0" indent="0" algn="ctr">
              <a:lnSpc>
                <a:spcPct val="70000"/>
              </a:lnSpc>
              <a:spcBef>
                <a:spcPts val="0"/>
              </a:spcBef>
              <a:buNone/>
            </a:pPr>
            <a:endParaRPr lang="en-US" sz="3200" dirty="0">
              <a:latin typeface="Cooper Black" panose="0208090404030B020404" pitchFamily="18" charset="0"/>
            </a:endParaRPr>
          </a:p>
          <a:p>
            <a:pPr marL="0" indent="0" algn="ctr">
              <a:lnSpc>
                <a:spcPct val="70000"/>
              </a:lnSpc>
              <a:spcBef>
                <a:spcPts val="0"/>
              </a:spcBef>
              <a:buNone/>
            </a:pPr>
            <a:r>
              <a:rPr lang="en-US" sz="3200" dirty="0">
                <a:latin typeface="Cooper Black" panose="0208090404030B020404" pitchFamily="18" charset="0"/>
              </a:rPr>
              <a:t>The process of transcription takes place in the cytoplasm </a:t>
            </a:r>
            <a:r>
              <a:rPr lang="en-US" i="1" dirty="0">
                <a:latin typeface="Cooper Black" panose="0208090404030B020404" pitchFamily="18" charset="0"/>
              </a:rPr>
              <a:t>(or nucleoid region of the cytoplasm) </a:t>
            </a:r>
            <a:r>
              <a:rPr lang="en-US" sz="3200" dirty="0">
                <a:latin typeface="Cooper Black" panose="0208090404030B020404" pitchFamily="18" charset="0"/>
              </a:rPr>
              <a:t>of prokaryotic cells.</a:t>
            </a:r>
          </a:p>
          <a:p>
            <a:pPr marL="457200" indent="-457200" algn="ctr">
              <a:lnSpc>
                <a:spcPct val="70000"/>
              </a:lnSpc>
              <a:spcBef>
                <a:spcPts val="0"/>
              </a:spcBef>
              <a:buFont typeface="+mj-lt"/>
              <a:buAutoNum type="arabicPeriod"/>
            </a:pPr>
            <a:endParaRPr lang="en-US" sz="3200" dirty="0">
              <a:latin typeface="Cooper Black" panose="0208090404030B020404" pitchFamily="18" charset="0"/>
            </a:endParaRPr>
          </a:p>
          <a:p>
            <a:pPr marL="457200" indent="-457200" algn="ctr">
              <a:lnSpc>
                <a:spcPct val="70000"/>
              </a:lnSpc>
              <a:spcBef>
                <a:spcPts val="0"/>
              </a:spcBef>
              <a:buFont typeface="+mj-lt"/>
              <a:buAutoNum type="arabicPeriod"/>
            </a:pPr>
            <a:endParaRPr lang="en-US" sz="4400" b="1" dirty="0"/>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pic>
        <p:nvPicPr>
          <p:cNvPr id="5" name="Picture 4" descr="A picture containing text&#10;&#10;Description generated with high confidence">
            <a:extLst>
              <a:ext uri="{FF2B5EF4-FFF2-40B4-BE49-F238E27FC236}">
                <a16:creationId xmlns:a16="http://schemas.microsoft.com/office/drawing/2014/main" id="{84F27513-C142-45EA-BBF7-D932E552E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882" y="207389"/>
            <a:ext cx="8021153" cy="6443221"/>
          </a:xfrm>
          <a:prstGeom prst="rect">
            <a:avLst/>
          </a:prstGeom>
        </p:spPr>
      </p:pic>
    </p:spTree>
    <p:extLst>
      <p:ext uri="{BB962C8B-B14F-4D97-AF65-F5344CB8AC3E}">
        <p14:creationId xmlns:p14="http://schemas.microsoft.com/office/powerpoint/2010/main" val="1352313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397164" y="258618"/>
            <a:ext cx="3641437" cy="6225309"/>
          </a:xfrm>
        </p:spPr>
        <p:txBody>
          <a:bodyPr>
            <a:normAutofit/>
          </a:bodyPr>
          <a:lstStyle/>
          <a:p>
            <a:pPr marL="0" indent="0" algn="ctr">
              <a:lnSpc>
                <a:spcPct val="70000"/>
              </a:lnSpc>
              <a:spcBef>
                <a:spcPts val="0"/>
              </a:spcBef>
              <a:buNone/>
            </a:pPr>
            <a:r>
              <a:rPr lang="en-US" sz="3200" dirty="0">
                <a:latin typeface="Cooper Black" panose="0208090404030B020404" pitchFamily="18" charset="0"/>
              </a:rPr>
              <a:t>The second and final step of this process is called translation.</a:t>
            </a:r>
          </a:p>
          <a:p>
            <a:pPr marL="0" indent="0" algn="ctr">
              <a:lnSpc>
                <a:spcPct val="70000"/>
              </a:lnSpc>
              <a:spcBef>
                <a:spcPts val="0"/>
              </a:spcBef>
              <a:buNone/>
            </a:pPr>
            <a:endParaRPr lang="en-US" sz="3200" dirty="0">
              <a:latin typeface="Cooper Black" panose="0208090404030B020404" pitchFamily="18" charset="0"/>
            </a:endParaRPr>
          </a:p>
          <a:p>
            <a:pPr marL="0" indent="0" algn="ctr">
              <a:lnSpc>
                <a:spcPct val="70000"/>
              </a:lnSpc>
              <a:spcBef>
                <a:spcPts val="0"/>
              </a:spcBef>
              <a:buNone/>
            </a:pPr>
            <a:r>
              <a:rPr lang="en-US" sz="3200" dirty="0">
                <a:latin typeface="Cooper Black" panose="0208090404030B020404" pitchFamily="18" charset="0"/>
              </a:rPr>
              <a:t>_____</a:t>
            </a:r>
          </a:p>
          <a:p>
            <a:pPr marL="514350" indent="-514350" algn="ctr">
              <a:lnSpc>
                <a:spcPct val="70000"/>
              </a:lnSpc>
              <a:spcBef>
                <a:spcPts val="0"/>
              </a:spcBef>
              <a:buFont typeface="+mj-lt"/>
              <a:buAutoNum type="arabicPeriod" startAt="2"/>
            </a:pPr>
            <a:endParaRPr lang="en-US" sz="3200" dirty="0">
              <a:latin typeface="Cooper Black" panose="0208090404030B020404" pitchFamily="18" charset="0"/>
            </a:endParaRPr>
          </a:p>
          <a:p>
            <a:pPr marL="0" indent="0" algn="ctr">
              <a:lnSpc>
                <a:spcPct val="70000"/>
              </a:lnSpc>
              <a:spcBef>
                <a:spcPts val="0"/>
              </a:spcBef>
              <a:buNone/>
            </a:pPr>
            <a:r>
              <a:rPr lang="en-US" sz="3200" dirty="0">
                <a:latin typeface="Cooper Black" panose="0208090404030B020404" pitchFamily="18" charset="0"/>
              </a:rPr>
              <a:t> Translation is the process by which the mRNA sequence will be translated into an amino acid sequence which makes up a protein.</a:t>
            </a:r>
          </a:p>
          <a:p>
            <a:pPr marL="457200" indent="-457200" algn="ctr">
              <a:lnSpc>
                <a:spcPct val="70000"/>
              </a:lnSpc>
              <a:spcBef>
                <a:spcPts val="0"/>
              </a:spcBef>
              <a:buFont typeface="+mj-lt"/>
              <a:buAutoNum type="arabicPeriod" startAt="2"/>
            </a:pPr>
            <a:endParaRPr lang="en-US" sz="4400" b="1" dirty="0"/>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E8B64EC8-7657-42E3-A920-28524D665877}"/>
                  </a:ext>
                </a:extLst>
              </p14:cNvPr>
              <p14:cNvContentPartPr/>
              <p14:nvPr/>
            </p14:nvContentPartPr>
            <p14:xfrm>
              <a:off x="6811068" y="3702137"/>
              <a:ext cx="1365023" cy="628200"/>
            </p14:xfrm>
          </p:contentPart>
        </mc:Choice>
        <mc:Fallback xmlns="">
          <p:pic>
            <p:nvPicPr>
              <p:cNvPr id="9" name="Ink 8">
                <a:extLst>
                  <a:ext uri="{FF2B5EF4-FFF2-40B4-BE49-F238E27FC236}">
                    <a16:creationId xmlns:a16="http://schemas.microsoft.com/office/drawing/2014/main" id="{E8B64EC8-7657-42E3-A920-28524D665877}"/>
                  </a:ext>
                </a:extLst>
              </p:cNvPr>
              <p:cNvPicPr/>
              <p:nvPr/>
            </p:nvPicPr>
            <p:blipFill>
              <a:blip r:embed="rId6"/>
              <a:stretch>
                <a:fillRect/>
              </a:stretch>
            </p:blipFill>
            <p:spPr>
              <a:xfrm>
                <a:off x="6748056" y="3639137"/>
                <a:ext cx="1490687" cy="753840"/>
              </a:xfrm>
              <a:prstGeom prst="rect">
                <a:avLst/>
              </a:prstGeom>
            </p:spPr>
          </p:pic>
        </mc:Fallback>
      </mc:AlternateContent>
      <p:pic>
        <p:nvPicPr>
          <p:cNvPr id="11" name="Picture 10">
            <a:extLst>
              <a:ext uri="{FF2B5EF4-FFF2-40B4-BE49-F238E27FC236}">
                <a16:creationId xmlns:a16="http://schemas.microsoft.com/office/drawing/2014/main" id="{08BB972C-AFFC-4725-B9F5-F281FE0159B0}"/>
              </a:ext>
            </a:extLst>
          </p:cNvPr>
          <p:cNvPicPr>
            <a:picLocks noChangeAspect="1"/>
          </p:cNvPicPr>
          <p:nvPr/>
        </p:nvPicPr>
        <p:blipFill rotWithShape="1">
          <a:blip r:embed="rId7">
            <a:extLst>
              <a:ext uri="{28A0092B-C50C-407E-A947-70E740481C1C}">
                <a14:useLocalDpi xmlns:a14="http://schemas.microsoft.com/office/drawing/2010/main" val="0"/>
              </a:ext>
            </a:extLst>
          </a:blip>
          <a:srcRect l="12244" t="385" r="7989" b="-2134"/>
          <a:stretch/>
        </p:blipFill>
        <p:spPr>
          <a:xfrm>
            <a:off x="5455745" y="1097357"/>
            <a:ext cx="6092791" cy="4663286"/>
          </a:xfrm>
          <a:prstGeom prst="rect">
            <a:avLst/>
          </a:prstGeom>
        </p:spPr>
      </p:pic>
      <p:sp>
        <p:nvSpPr>
          <p:cNvPr id="13" name="Rectangle 12">
            <a:extLst>
              <a:ext uri="{FF2B5EF4-FFF2-40B4-BE49-F238E27FC236}">
                <a16:creationId xmlns:a16="http://schemas.microsoft.com/office/drawing/2014/main" id="{04C55D84-8BCB-4B47-9ED6-02C6EBC1FC40}"/>
              </a:ext>
            </a:extLst>
          </p:cNvPr>
          <p:cNvSpPr/>
          <p:nvPr/>
        </p:nvSpPr>
        <p:spPr>
          <a:xfrm>
            <a:off x="8002363" y="4709510"/>
            <a:ext cx="963854" cy="369332"/>
          </a:xfrm>
          <a:prstGeom prst="rect">
            <a:avLst/>
          </a:prstGeom>
        </p:spPr>
        <p:txBody>
          <a:bodyPr wrap="none">
            <a:spAutoFit/>
          </a:bodyPr>
          <a:lstStyle/>
          <a:p>
            <a:r>
              <a:rPr lang="en-US" dirty="0">
                <a:solidFill>
                  <a:schemeClr val="bg1"/>
                </a:solidFill>
                <a:latin typeface="Cooper Black" panose="0208090404030B020404" pitchFamily="18" charset="0"/>
              </a:rPr>
              <a:t>mRNA</a:t>
            </a:r>
            <a:endParaRPr lang="en-US" dirty="0">
              <a:solidFill>
                <a:schemeClr val="bg1"/>
              </a:solidFill>
            </a:endParaRPr>
          </a:p>
        </p:txBody>
      </p:sp>
      <p:sp>
        <p:nvSpPr>
          <p:cNvPr id="15" name="Rectangle 14">
            <a:extLst>
              <a:ext uri="{FF2B5EF4-FFF2-40B4-BE49-F238E27FC236}">
                <a16:creationId xmlns:a16="http://schemas.microsoft.com/office/drawing/2014/main" id="{27642E8D-0F66-4C47-8754-FB63FD1CDBDA}"/>
              </a:ext>
            </a:extLst>
          </p:cNvPr>
          <p:cNvSpPr/>
          <p:nvPr/>
        </p:nvSpPr>
        <p:spPr>
          <a:xfrm>
            <a:off x="6126653" y="1012095"/>
            <a:ext cx="747449" cy="369332"/>
          </a:xfrm>
          <a:prstGeom prst="rect">
            <a:avLst/>
          </a:prstGeom>
        </p:spPr>
        <p:txBody>
          <a:bodyPr wrap="none">
            <a:spAutoFit/>
          </a:bodyPr>
          <a:lstStyle/>
          <a:p>
            <a:r>
              <a:rPr lang="en-US" dirty="0">
                <a:solidFill>
                  <a:schemeClr val="bg1"/>
                </a:solidFill>
                <a:latin typeface="Cooper Black" panose="0208090404030B020404" pitchFamily="18" charset="0"/>
              </a:rPr>
              <a:t>DNA</a:t>
            </a:r>
            <a:endParaRPr lang="en-US" dirty="0">
              <a:solidFill>
                <a:schemeClr val="bg1"/>
              </a:solidFill>
            </a:endParaRPr>
          </a:p>
        </p:txBody>
      </p:sp>
      <p:sp>
        <p:nvSpPr>
          <p:cNvPr id="16" name="Arrow: Right 15">
            <a:extLst>
              <a:ext uri="{FF2B5EF4-FFF2-40B4-BE49-F238E27FC236}">
                <a16:creationId xmlns:a16="http://schemas.microsoft.com/office/drawing/2014/main" id="{98D06F75-CFA5-4907-BAF3-C4C250D958F2}"/>
              </a:ext>
            </a:extLst>
          </p:cNvPr>
          <p:cNvSpPr/>
          <p:nvPr/>
        </p:nvSpPr>
        <p:spPr>
          <a:xfrm>
            <a:off x="8696914" y="3186684"/>
            <a:ext cx="978408" cy="48463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619E553A-6EE0-4F23-8FD0-8A6567C2D3C8}"/>
              </a:ext>
            </a:extLst>
          </p:cNvPr>
          <p:cNvSpPr/>
          <p:nvPr/>
        </p:nvSpPr>
        <p:spPr>
          <a:xfrm>
            <a:off x="7023955" y="3213404"/>
            <a:ext cx="978408" cy="48463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0E8FCA-FC04-4D50-8B3B-5503745FE6D1}"/>
              </a:ext>
            </a:extLst>
          </p:cNvPr>
          <p:cNvSpPr/>
          <p:nvPr/>
        </p:nvSpPr>
        <p:spPr>
          <a:xfrm>
            <a:off x="10074502" y="988590"/>
            <a:ext cx="1065035" cy="369332"/>
          </a:xfrm>
          <a:prstGeom prst="rect">
            <a:avLst/>
          </a:prstGeom>
        </p:spPr>
        <p:txBody>
          <a:bodyPr wrap="none">
            <a:spAutoFit/>
          </a:bodyPr>
          <a:lstStyle/>
          <a:p>
            <a:r>
              <a:rPr lang="en-US" dirty="0">
                <a:solidFill>
                  <a:schemeClr val="bg1"/>
                </a:solidFill>
                <a:latin typeface="Cooper Black" panose="0208090404030B020404" pitchFamily="18" charset="0"/>
              </a:rPr>
              <a:t>Protein</a:t>
            </a:r>
            <a:endParaRPr lang="en-US" dirty="0">
              <a:solidFill>
                <a:schemeClr val="bg1"/>
              </a:solidFill>
            </a:endParaRPr>
          </a:p>
        </p:txBody>
      </p:sp>
      <p:sp>
        <p:nvSpPr>
          <p:cNvPr id="19" name="Rectangle 18">
            <a:extLst>
              <a:ext uri="{FF2B5EF4-FFF2-40B4-BE49-F238E27FC236}">
                <a16:creationId xmlns:a16="http://schemas.microsoft.com/office/drawing/2014/main" id="{FD34C64C-00F0-4451-AD32-F78E1C722343}"/>
              </a:ext>
            </a:extLst>
          </p:cNvPr>
          <p:cNvSpPr/>
          <p:nvPr/>
        </p:nvSpPr>
        <p:spPr>
          <a:xfrm rot="16200000">
            <a:off x="6699932" y="3290499"/>
            <a:ext cx="1587294" cy="276999"/>
          </a:xfrm>
          <a:prstGeom prst="rect">
            <a:avLst/>
          </a:prstGeom>
          <a:solidFill>
            <a:srgbClr val="FFFFFF">
              <a:alpha val="49020"/>
            </a:srgbClr>
          </a:solidFill>
        </p:spPr>
        <p:txBody>
          <a:bodyPr wrap="none">
            <a:spAutoFit/>
          </a:bodyPr>
          <a:lstStyle/>
          <a:p>
            <a:r>
              <a:rPr lang="en-US" sz="1200" dirty="0">
                <a:solidFill>
                  <a:schemeClr val="bg1"/>
                </a:solidFill>
                <a:latin typeface="Cooper Black" panose="0208090404030B020404" pitchFamily="18" charset="0"/>
              </a:rPr>
              <a:t>TRANSCRIPTION</a:t>
            </a:r>
            <a:endParaRPr lang="en-US" sz="1200" dirty="0">
              <a:solidFill>
                <a:schemeClr val="bg1"/>
              </a:solidFill>
            </a:endParaRPr>
          </a:p>
        </p:txBody>
      </p:sp>
      <p:sp>
        <p:nvSpPr>
          <p:cNvPr id="20" name="Rectangle 19">
            <a:extLst>
              <a:ext uri="{FF2B5EF4-FFF2-40B4-BE49-F238E27FC236}">
                <a16:creationId xmlns:a16="http://schemas.microsoft.com/office/drawing/2014/main" id="{277EE52B-338C-4C0E-87BF-48EA729D6085}"/>
              </a:ext>
            </a:extLst>
          </p:cNvPr>
          <p:cNvSpPr/>
          <p:nvPr/>
        </p:nvSpPr>
        <p:spPr>
          <a:xfrm rot="16200000">
            <a:off x="8415157" y="3232773"/>
            <a:ext cx="1406860" cy="276999"/>
          </a:xfrm>
          <a:prstGeom prst="rect">
            <a:avLst/>
          </a:prstGeom>
          <a:solidFill>
            <a:srgbClr val="FFFFFF">
              <a:alpha val="49020"/>
            </a:srgbClr>
          </a:solidFill>
        </p:spPr>
        <p:txBody>
          <a:bodyPr wrap="none">
            <a:spAutoFit/>
          </a:bodyPr>
          <a:lstStyle/>
          <a:p>
            <a:r>
              <a:rPr lang="en-US" sz="1200" dirty="0">
                <a:solidFill>
                  <a:schemeClr val="bg1"/>
                </a:solidFill>
                <a:latin typeface="Cooper Black" panose="0208090404030B020404" pitchFamily="18" charset="0"/>
              </a:rPr>
              <a:t>TRANSLATION</a:t>
            </a:r>
            <a:endParaRPr lang="en-US" sz="1200" dirty="0">
              <a:solidFill>
                <a:schemeClr val="bg1"/>
              </a:solidFill>
            </a:endParaRPr>
          </a:p>
        </p:txBody>
      </p:sp>
    </p:spTree>
    <p:extLst>
      <p:ext uri="{BB962C8B-B14F-4D97-AF65-F5344CB8AC3E}">
        <p14:creationId xmlns:p14="http://schemas.microsoft.com/office/powerpoint/2010/main" val="2604481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1CDAD-1A48-41F9-B733-361B131E8A7F}"/>
              </a:ext>
            </a:extLst>
          </p:cNvPr>
          <p:cNvSpPr>
            <a:spLocks noGrp="1"/>
          </p:cNvSpPr>
          <p:nvPr>
            <p:ph type="title"/>
          </p:nvPr>
        </p:nvSpPr>
        <p:spPr>
          <a:xfrm>
            <a:off x="2632105" y="484769"/>
            <a:ext cx="8687512" cy="1325563"/>
          </a:xfrm>
          <a:ln>
            <a:noFill/>
          </a:ln>
          <a:effectLst/>
          <a:scene3d>
            <a:camera prst="orthographicFront">
              <a:rot lat="0" lon="0" rev="0"/>
            </a:camera>
            <a:lightRig rig="glow" dir="t">
              <a:rot lat="0" lon="0" rev="14100000"/>
            </a:lightRig>
          </a:scene3d>
          <a:sp3d prstMaterial="softEdge">
            <a:bevelT w="127000" prst="artDeco"/>
          </a:sp3d>
        </p:spPr>
        <p:txBody>
          <a:bodyPr/>
          <a:lstStyle/>
          <a:p>
            <a:pPr algn="ctr"/>
            <a:r>
              <a:rPr lang="en-US" b="1" dirty="0">
                <a:effectLst>
                  <a:outerShdw blurRad="38100" dist="38100" dir="2700000" algn="tl">
                    <a:srgbClr val="000000">
                      <a:alpha val="43137"/>
                    </a:srgbClr>
                  </a:outerShdw>
                </a:effectLst>
              </a:rPr>
              <a:t>Same Names… Different Processes!</a:t>
            </a:r>
          </a:p>
        </p:txBody>
      </p:sp>
      <p:sp>
        <p:nvSpPr>
          <p:cNvPr id="3" name="Content Placeholder 2">
            <a:extLst>
              <a:ext uri="{FF2B5EF4-FFF2-40B4-BE49-F238E27FC236}">
                <a16:creationId xmlns:a16="http://schemas.microsoft.com/office/drawing/2014/main" id="{9622CBD2-38BF-42D4-82AB-8AB3A1C0A4CF}"/>
              </a:ext>
            </a:extLst>
          </p:cNvPr>
          <p:cNvSpPr>
            <a:spLocks noGrp="1"/>
          </p:cNvSpPr>
          <p:nvPr>
            <p:ph idx="1"/>
          </p:nvPr>
        </p:nvSpPr>
        <p:spPr>
          <a:xfrm>
            <a:off x="237058" y="2413907"/>
            <a:ext cx="3639796" cy="3209227"/>
          </a:xfrm>
          <a:solidFill>
            <a:schemeClr val="accent1">
              <a:alpha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rgbClr r="0" g="0" b="0"/>
          </a:lnRef>
          <a:fillRef idx="0">
            <a:scrgbClr r="0" g="0" b="0"/>
          </a:fillRef>
          <a:effectRef idx="0">
            <a:scrgbClr r="0" g="0" b="0"/>
          </a:effectRef>
          <a:fontRef idx="minor">
            <a:schemeClr val="lt1"/>
          </a:fontRef>
        </p:style>
        <p:txBody>
          <a:bodyPr/>
          <a:lstStyle/>
          <a:p>
            <a:pPr marL="0" indent="0">
              <a:buNone/>
            </a:pPr>
            <a:r>
              <a:rPr lang="en-US" b="1" dirty="0">
                <a:solidFill>
                  <a:schemeClr val="tx1"/>
                </a:solidFill>
              </a:rPr>
              <a:t>The Process of </a:t>
            </a:r>
            <a:r>
              <a:rPr lang="en-US" b="1" dirty="0">
                <a:solidFill>
                  <a:srgbClr val="FF0066"/>
                </a:solidFill>
              </a:rPr>
              <a:t>DNA Replication </a:t>
            </a:r>
            <a:r>
              <a:rPr lang="en-US" b="1" dirty="0">
                <a:solidFill>
                  <a:schemeClr val="tx1"/>
                </a:solidFill>
              </a:rPr>
              <a:t>Proceeds in 3 Steps:</a:t>
            </a:r>
          </a:p>
          <a:p>
            <a:r>
              <a:rPr lang="en-US" b="1" dirty="0">
                <a:solidFill>
                  <a:schemeClr val="tx1"/>
                </a:solidFill>
              </a:rPr>
              <a:t>Initiation</a:t>
            </a:r>
          </a:p>
          <a:p>
            <a:r>
              <a:rPr lang="en-US" b="1" dirty="0">
                <a:solidFill>
                  <a:schemeClr val="tx1"/>
                </a:solidFill>
              </a:rPr>
              <a:t>Elongation</a:t>
            </a:r>
          </a:p>
          <a:p>
            <a:r>
              <a:rPr lang="en-US" b="1" dirty="0">
                <a:solidFill>
                  <a:schemeClr val="tx1"/>
                </a:solidFill>
              </a:rPr>
              <a:t>Termination</a:t>
            </a:r>
          </a:p>
          <a:p>
            <a:endParaRPr lang="en-US" b="1" dirty="0">
              <a:solidFill>
                <a:schemeClr val="tx1"/>
              </a:solidFill>
            </a:endParaRPr>
          </a:p>
        </p:txBody>
      </p:sp>
      <p:sp>
        <p:nvSpPr>
          <p:cNvPr id="4" name="Content Placeholder 2">
            <a:extLst>
              <a:ext uri="{FF2B5EF4-FFF2-40B4-BE49-F238E27FC236}">
                <a16:creationId xmlns:a16="http://schemas.microsoft.com/office/drawing/2014/main" id="{1F2BF331-DE2B-40E6-949B-DDBFB0F2650A}"/>
              </a:ext>
            </a:extLst>
          </p:cNvPr>
          <p:cNvSpPr txBox="1">
            <a:spLocks/>
          </p:cNvSpPr>
          <p:nvPr/>
        </p:nvSpPr>
        <p:spPr>
          <a:xfrm>
            <a:off x="4113065" y="2413907"/>
            <a:ext cx="3639796" cy="3209227"/>
          </a:xfrm>
          <a:prstGeom prst="rect">
            <a:avLst/>
          </a:prstGeom>
          <a:solidFill>
            <a:schemeClr val="accent2">
              <a:alpha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The Process of </a:t>
            </a:r>
            <a:r>
              <a:rPr kumimoji="0" lang="en-US" sz="2800" b="1" i="0" u="none" strike="noStrike" kern="1200" cap="none" spc="0" normalizeH="0" baseline="0" noProof="0" dirty="0">
                <a:ln>
                  <a:noFill/>
                </a:ln>
                <a:solidFill>
                  <a:srgbClr val="FF0066"/>
                </a:solidFill>
                <a:effectLst/>
                <a:uLnTx/>
                <a:uFillTx/>
                <a:latin typeface="Times New Roman" panose="02020603050405020304"/>
                <a:ea typeface="+mn-ea"/>
                <a:cs typeface="+mn-cs"/>
              </a:rPr>
              <a:t>Transcription</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 (DNA </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sym typeface="Wingdings" panose="05000000000000000000" pitchFamily="2" charset="2"/>
              </a:rPr>
              <a:t> mRNA) </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Proceeds in 3 Steps: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Initiation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Elongation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Termination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5" name="Content Placeholder 2">
            <a:extLst>
              <a:ext uri="{FF2B5EF4-FFF2-40B4-BE49-F238E27FC236}">
                <a16:creationId xmlns:a16="http://schemas.microsoft.com/office/drawing/2014/main" id="{CFB64C84-C784-4DCA-A2DC-FA2C11E3E597}"/>
              </a:ext>
            </a:extLst>
          </p:cNvPr>
          <p:cNvSpPr txBox="1">
            <a:spLocks/>
          </p:cNvSpPr>
          <p:nvPr/>
        </p:nvSpPr>
        <p:spPr>
          <a:xfrm>
            <a:off x="7950215" y="2413907"/>
            <a:ext cx="3639796" cy="3209227"/>
          </a:xfrm>
          <a:prstGeom prst="rect">
            <a:avLst/>
          </a:prstGeom>
          <a:solidFill>
            <a:schemeClr val="accent6">
              <a:alpha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The Process of </a:t>
            </a:r>
            <a:r>
              <a:rPr kumimoji="0" lang="en-US" sz="2800" b="1" i="0" u="none" strike="noStrike" kern="1200" cap="none" spc="0" normalizeH="0" baseline="0" noProof="0" dirty="0">
                <a:ln>
                  <a:noFill/>
                </a:ln>
                <a:solidFill>
                  <a:srgbClr val="FF0066"/>
                </a:solidFill>
                <a:effectLst/>
                <a:uLnTx/>
                <a:uFillTx/>
                <a:latin typeface="Times New Roman" panose="02020603050405020304"/>
                <a:ea typeface="+mn-ea"/>
                <a:cs typeface="+mn-cs"/>
              </a:rPr>
              <a:t>Translation</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 (mRNA </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sym typeface="Wingdings" panose="05000000000000000000" pitchFamily="2" charset="2"/>
              </a:rPr>
              <a:t> protein) </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Proceeds in 3 Steps: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Initiation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Elongation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rPr>
              <a:t>Termination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9" name="Isosceles Triangle 8">
            <a:extLst>
              <a:ext uri="{FF2B5EF4-FFF2-40B4-BE49-F238E27FC236}">
                <a16:creationId xmlns:a16="http://schemas.microsoft.com/office/drawing/2014/main" id="{5B5BC4E7-4B7B-4F54-99A3-FCE3C0D7C730}"/>
              </a:ext>
            </a:extLst>
          </p:cNvPr>
          <p:cNvSpPr/>
          <p:nvPr/>
        </p:nvSpPr>
        <p:spPr>
          <a:xfrm rot="20753104">
            <a:off x="457990" y="612811"/>
            <a:ext cx="2529471" cy="1350235"/>
          </a:xfrm>
          <a:prstGeom prst="triangle">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a:ea typeface="+mn-ea"/>
                <a:cs typeface="+mn-cs"/>
              </a:rPr>
              <a:t>CAUTION AHEAD</a:t>
            </a:r>
          </a:p>
        </p:txBody>
      </p:sp>
      <p:sp>
        <p:nvSpPr>
          <p:cNvPr id="10" name="Rectangle 9">
            <a:extLst>
              <a:ext uri="{FF2B5EF4-FFF2-40B4-BE49-F238E27FC236}">
                <a16:creationId xmlns:a16="http://schemas.microsoft.com/office/drawing/2014/main" id="{5AA8E91A-7EEE-4AFC-B10D-556760212FB9}"/>
              </a:ext>
            </a:extLst>
          </p:cNvPr>
          <p:cNvSpPr/>
          <p:nvPr/>
        </p:nvSpPr>
        <p:spPr>
          <a:xfrm rot="20440892">
            <a:off x="1375099" y="746590"/>
            <a:ext cx="369012" cy="76944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a:ea typeface="+mn-ea"/>
                <a:cs typeface="+mn-cs"/>
              </a:rPr>
              <a:t>!</a:t>
            </a:r>
          </a:p>
        </p:txBody>
      </p:sp>
    </p:spTree>
    <p:extLst>
      <p:ext uri="{BB962C8B-B14F-4D97-AF65-F5344CB8AC3E}">
        <p14:creationId xmlns:p14="http://schemas.microsoft.com/office/powerpoint/2010/main" val="124852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ED0DF-3597-4753-8724-48F336895326}"/>
              </a:ext>
            </a:extLst>
          </p:cNvPr>
          <p:cNvPicPr>
            <a:picLocks noChangeAspect="1"/>
          </p:cNvPicPr>
          <p:nvPr/>
        </p:nvPicPr>
        <p:blipFill rotWithShape="1">
          <a:blip r:embed="rId2">
            <a:extLst>
              <a:ext uri="{28A0092B-C50C-407E-A947-70E740481C1C}">
                <a14:useLocalDpi xmlns:a14="http://schemas.microsoft.com/office/drawing/2010/main" val="0"/>
              </a:ext>
            </a:extLst>
          </a:blip>
          <a:srcRect l="55094" t="41951" r="16420" b="19350"/>
          <a:stretch/>
        </p:blipFill>
        <p:spPr>
          <a:xfrm>
            <a:off x="6445172" y="365125"/>
            <a:ext cx="4728117" cy="6423443"/>
          </a:xfrm>
          <a:prstGeom prst="rect">
            <a:avLst/>
          </a:prstGeom>
        </p:spPr>
      </p:pic>
      <p:sp>
        <p:nvSpPr>
          <p:cNvPr id="2" name="Title 1">
            <a:extLst>
              <a:ext uri="{FF2B5EF4-FFF2-40B4-BE49-F238E27FC236}">
                <a16:creationId xmlns:a16="http://schemas.microsoft.com/office/drawing/2014/main" id="{BDADF7AB-6BF3-41EB-A83C-AF6A701525AB}"/>
              </a:ext>
            </a:extLst>
          </p:cNvPr>
          <p:cNvSpPr>
            <a:spLocks noGrp="1"/>
          </p:cNvSpPr>
          <p:nvPr>
            <p:ph type="title"/>
          </p:nvPr>
        </p:nvSpPr>
        <p:spPr/>
        <p:txBody>
          <a:bodyPr/>
          <a:lstStyle/>
          <a:p>
            <a:r>
              <a:rPr lang="en-US" sz="5400" b="1" dirty="0">
                <a:ln w="22225">
                  <a:solidFill>
                    <a:schemeClr val="accent2"/>
                  </a:solidFill>
                  <a:prstDash val="solid"/>
                </a:ln>
                <a:solidFill>
                  <a:schemeClr val="accent2">
                    <a:lumMod val="40000"/>
                    <a:lumOff val="60000"/>
                  </a:schemeClr>
                </a:solidFill>
              </a:rPr>
              <a:t>TRANSCRIPTION</a:t>
            </a:r>
            <a:endParaRPr lang="en-US" b="1" dirty="0">
              <a:ln w="22225">
                <a:solidFill>
                  <a:schemeClr val="accent2"/>
                </a:solidFill>
                <a:prstDash val="solid"/>
              </a:ln>
              <a:solidFill>
                <a:schemeClr val="accent2">
                  <a:lumMod val="40000"/>
                  <a:lumOff val="60000"/>
                </a:schemeClr>
              </a:solidFill>
            </a:endParaRPr>
          </a:p>
        </p:txBody>
      </p:sp>
      <p:pic>
        <p:nvPicPr>
          <p:cNvPr id="5" name="Content Placeholder 4" descr="A close up of a logo&#10;&#10;Description generated with high confidence">
            <a:extLst>
              <a:ext uri="{FF2B5EF4-FFF2-40B4-BE49-F238E27FC236}">
                <a16:creationId xmlns:a16="http://schemas.microsoft.com/office/drawing/2014/main" id="{C1E9E738-2818-4634-9067-085D60DB90F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778"/>
          <a:stretch/>
        </p:blipFill>
        <p:spPr>
          <a:xfrm>
            <a:off x="1480094" y="1690688"/>
            <a:ext cx="3820686" cy="3882339"/>
          </a:xfrm>
        </p:spPr>
      </p:pic>
    </p:spTree>
    <p:extLst>
      <p:ext uri="{BB962C8B-B14F-4D97-AF65-F5344CB8AC3E}">
        <p14:creationId xmlns:p14="http://schemas.microsoft.com/office/powerpoint/2010/main" val="65000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Title 1">
            <a:extLst>
              <a:ext uri="{FF2B5EF4-FFF2-40B4-BE49-F238E27FC236}">
                <a16:creationId xmlns:a16="http://schemas.microsoft.com/office/drawing/2014/main" id="{673A4BDD-D713-407D-8500-6A0311EBB655}"/>
              </a:ext>
            </a:extLst>
          </p:cNvPr>
          <p:cNvSpPr>
            <a:spLocks noGrp="1"/>
          </p:cNvSpPr>
          <p:nvPr>
            <p:ph type="title"/>
          </p:nvPr>
        </p:nvSpPr>
        <p:spPr>
          <a:xfrm>
            <a:off x="838200" y="-56430"/>
            <a:ext cx="10520702" cy="2695721"/>
          </a:xfrm>
        </p:spPr>
        <p:txBody>
          <a:bodyPr>
            <a:normAutofit/>
          </a:bodyPr>
          <a:lstStyle/>
          <a:p>
            <a:pPr algn="ctr"/>
            <a:r>
              <a:rPr lang="en-US" sz="8000" b="1" dirty="0">
                <a:ln w="6600">
                  <a:solidFill>
                    <a:srgbClr val="FFC000"/>
                  </a:solidFill>
                  <a:prstDash val="solid"/>
                </a:ln>
                <a:solidFill>
                  <a:srgbClr val="FFFFFF"/>
                </a:solidFill>
                <a:effectLst>
                  <a:outerShdw dist="38100" dir="2700000" algn="tl" rotWithShape="0">
                    <a:schemeClr val="accent2"/>
                  </a:outerShdw>
                </a:effectLst>
              </a:rPr>
              <a:t>Transcription</a:t>
            </a:r>
            <a:br>
              <a:rPr lang="en-US" sz="8000" b="1" dirty="0">
                <a:ln w="6600">
                  <a:solidFill>
                    <a:srgbClr val="FFC000"/>
                  </a:solidFill>
                  <a:prstDash val="solid"/>
                </a:ln>
                <a:solidFill>
                  <a:srgbClr val="FFFFFF"/>
                </a:solidFill>
                <a:effectLst>
                  <a:outerShdw dist="38100" dir="2700000" algn="tl" rotWithShape="0">
                    <a:schemeClr val="accent2"/>
                  </a:outerShdw>
                </a:effectLst>
              </a:rPr>
            </a:br>
            <a:r>
              <a:rPr lang="en-US" b="1" dirty="0">
                <a:ln w="6600">
                  <a:solidFill>
                    <a:srgbClr val="FFC000"/>
                  </a:solidFill>
                  <a:prstDash val="solid"/>
                </a:ln>
                <a:solidFill>
                  <a:srgbClr val="FFFFFF"/>
                </a:solidFill>
                <a:effectLst>
                  <a:outerShdw dist="38100" dir="2700000" algn="tl" rotWithShape="0">
                    <a:schemeClr val="accent2"/>
                  </a:outerShdw>
                </a:effectLst>
              </a:rPr>
              <a:t>is a 3-Step Process</a:t>
            </a:r>
          </a:p>
        </p:txBody>
      </p:sp>
      <p:graphicFrame>
        <p:nvGraphicFramePr>
          <p:cNvPr id="5" name="Content Placeholder 2"/>
          <p:cNvGraphicFramePr>
            <a:graphicFrameLocks noGrp="1"/>
          </p:cNvGraphicFramePr>
          <p:nvPr>
            <p:ph idx="1"/>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301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IDTERM II STUDY GUIDE&amp;quot;&quot;/&gt;&lt;property id=&quot;20307&quot; value=&quot;256&quot;/&gt;&lt;/object&gt;&lt;object type=&quot;3&quot; unique_id=&quot;10005&quot;&gt;&lt;property id=&quot;20148&quot; value=&quot;5&quot;/&gt;&lt;property id=&quot;20300&quot; value=&quot;Slide 2 - &amp;quot;What Does “Growth” Mean in Microbiology?&amp;quot;&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 - &amp;quot;BINARY FISSION&amp;quot;&quot;/&gt;&lt;property id=&quot;20307&quot; value=&quot;259&quot;/&gt;&lt;/object&gt;&lt;object type=&quot;3&quot; unique_id=&quot;10008&quot;&gt;&lt;property id=&quot;20148&quot; value=&quot;5&quot;/&gt;&lt;property id=&quot;20300&quot; value=&quot;Slide 5 - &amp;quot;The Bacterial Colony&amp;quot;&quot;/&gt;&lt;property id=&quot;20307&quot; value=&quot;260&quot;/&gt;&lt;/object&gt;&lt;object type=&quot;3&quot; unique_id=&quot;10009&quot;&gt;&lt;property id=&quot;20148&quot; value=&quot;5&quot;/&gt;&lt;property id=&quot;20300&quot; value=&quot;Slide 6 - &amp;quot;Bacterial Requirements for Growth&amp;quot;&quot;/&gt;&lt;property id=&quot;20307&quot; value=&quot;261&quot;/&gt;&lt;/object&gt;&lt;object type=&quot;3&quot; unique_id=&quot;10010&quot;&gt;&lt;property id=&quot;20148&quot; value=&quot;5&quot;/&gt;&lt;property id=&quot;20300&quot; value=&quot;Slide 7 - &amp;quot;There are 4 classes of organisms based on what they use as a source of carbon and what they can metabolize for ener&quot;/&gt;&lt;property id=&quot;20307&quot; value=&quot;262&quot;/&gt;&lt;/object&gt;&lt;object type=&quot;3&quot; unique_id=&quot;10011&quot;&gt;&lt;property id=&quot;20148&quot; value=&quot;5&quot;/&gt;&lt;property id=&quot;20300&quot; value=&quot;Slide 8 - &amp;quot;There are 4 classes of organisms based on what they use as a source of carbon and what they can metabolize for ener&quot;/&gt;&lt;property id=&quot;20307&quot; value=&quot;263&quot;/&gt;&lt;/object&gt;&lt;object type=&quot;3&quot; unique_id=&quot;10012&quot;&gt;&lt;property id=&quot;20148&quot; value=&quot;5&quot;/&gt;&lt;property id=&quot;20300&quot; value=&quot;Slide 9 - &amp;quot;There are 4 classes of organisms based on what they use as a source of carbon and what they can metabolize for ener&quot;/&gt;&lt;property id=&quot;20307&quot; value=&quot;267&quot;/&gt;&lt;/object&gt;&lt;object type=&quot;3&quot; unique_id=&quot;10013&quot;&gt;&lt;property id=&quot;20148&quot; value=&quot;5&quot;/&gt;&lt;property id=&quot;20300&quot; value=&quot;Slide 10 - &amp;quot;There are 4 classes of organisms based on what they use as a source of carbon and what they can metabolize for ene&quot;/&gt;&lt;property id=&quot;20307&quot; value=&quot;268&quot;/&gt;&lt;/object&gt;&lt;object type=&quot;3&quot; unique_id=&quot;10014&quot;&gt;&lt;property id=&quot;20148&quot; value=&quot;5&quot;/&gt;&lt;property id=&quot;20300&quot; value=&quot;Slide 11 - &amp;quot;There are 4 classes of organisms based on what they use as a source of carbon and what they can metabolize for ene&quot;/&gt;&lt;property id=&quot;20307&quot; value=&quot;269&quot;/&gt;&lt;/object&gt;&lt;object type=&quot;3&quot; unique_id=&quot;10015&quot;&gt;&lt;property id=&quot;20148&quot; value=&quot;5&quot;/&gt;&lt;property id=&quot;20300&quot; value=&quot;Slide 12 - &amp;quot;Phases of  Bacterial Growth&amp;quot;&quot;/&gt;&lt;property id=&quot;20307&quot; value=&quot;270&quot;/&gt;&lt;/object&gt;&lt;object type=&quot;3&quot; unique_id=&quot;10016&quot;&gt;&lt;property id=&quot;20148&quot; value=&quot;5&quot;/&gt;&lt;property id=&quot;20300&quot; value=&quot;Slide 13 - &amp;quot;Phases of  Bacterial Growth&amp;quot;&quot;/&gt;&lt;property id=&quot;20307&quot; value=&quot;271&quot;/&gt;&lt;/object&gt;&lt;object type=&quot;3&quot; unique_id=&quot;10017&quot;&gt;&lt;property id=&quot;20148&quot; value=&quot;5&quot;/&gt;&lt;property id=&quot;20300&quot; value=&quot;Slide 14 - &amp;quot;Phases of  Bacterial Growth&amp;quot;&quot;/&gt;&lt;property id=&quot;20307&quot; value=&quot;272&quot;/&gt;&lt;/object&gt;&lt;object type=&quot;3&quot; unique_id=&quot;10018&quot;&gt;&lt;property id=&quot;20148&quot; value=&quot;5&quot;/&gt;&lt;property id=&quot;20300&quot; value=&quot;Slide 15 - &amp;quot;Phases of  Bacterial Growth&amp;quot;&quot;/&gt;&lt;property id=&quot;20307&quot; value=&quot;273&quot;/&gt;&lt;/object&gt;&lt;object type=&quot;3&quot; unique_id=&quot;10019&quot;&gt;&lt;property id=&quot;20148&quot; value=&quot;5&quot;/&gt;&lt;property id=&quot;20300&quot; value=&quot;Slide 16 - &amp;quot;Phases of  Bacterial Growth&amp;quot;&quot;/&gt;&lt;property id=&quot;20307&quot; value=&quot;274&quot;/&gt;&lt;/object&gt;&lt;object type=&quot;3&quot; unique_id=&quot;10020&quot;&gt;&lt;property id=&quot;20148&quot; value=&quot;5&quot;/&gt;&lt;property id=&quot;20300&quot; value=&quot;Slide 17 - &amp;quot;The 2 Functions of DNA&amp;quot;&quot;/&gt;&lt;property id=&quot;20307&quot; value=&quot;275&quot;/&gt;&lt;/object&gt;&lt;object type=&quot;3&quot; unique_id=&quot;10021&quot;&gt;&lt;property id=&quot;20148&quot; value=&quot;5&quot;/&gt;&lt;property id=&quot;20300&quot; value=&quot;Slide 18 - &amp;quot;Structure of DNA&amp;quot;&quot;/&gt;&lt;property id=&quot;20307&quot; value=&quot;276&quot;/&gt;&lt;/object&gt;&lt;object type=&quot;3&quot; unique_id=&quot;10022&quot;&gt;&lt;property id=&quot;20148&quot; value=&quot;5&quot;/&gt;&lt;property id=&quot;20300&quot; value=&quot;Slide 19 - &amp;quot;​There are only 4 nitrogenous bases found in DNA&amp;quot;&quot;/&gt;&lt;property id=&quot;20307&quot; value=&quot;277&quot;/&gt;&lt;/object&gt;&lt;object type=&quot;3&quot; unique_id=&quot;10128&quot;&gt;&lt;property id=&quot;20148&quot; value=&quot;5&quot;/&gt;&lt;property id=&quot;20300&quot; value=&quot;Slide 20&quot;/&gt;&lt;property id=&quot;20307&quot; value=&quot;278&quot;/&gt;&lt;/object&gt;&lt;object type=&quot;3&quot; unique_id=&quot;10283&quot;&gt;&lt;property id=&quot;20148&quot; value=&quot;5&quot;/&gt;&lt;property id=&quot;20300&quot; value=&quot;Slide 21&quot;/&gt;&lt;property id=&quot;20307&quot; value=&quot;279&quot;/&gt;&lt;/object&gt;&lt;object type=&quot;3&quot; unique_id=&quot;10284&quot;&gt;&lt;property id=&quot;20148&quot; value=&quot;5&quot;/&gt;&lt;property id=&quot;20300&quot; value=&quot;Slide 22&quot;/&gt;&lt;property id=&quot;20307&quot; value=&quot;280&quot;/&gt;&lt;/object&gt;&lt;object type=&quot;3&quot; unique_id=&quot;10285&quot;&gt;&lt;property id=&quot;20148&quot; value=&quot;5&quot;/&gt;&lt;property id=&quot;20300&quot; value=&quot;Slide 23 - &amp;quot;The Sugar-Phosphate Backbone of  DNA&amp;quot;&quot;/&gt;&lt;property id=&quot;20307&quot; value=&quot;281&quot;/&gt;&lt;/object&gt;&lt;object type=&quot;3&quot; unique_id=&quot;10286&quot;&gt;&lt;property id=&quot;20148&quot; value=&quot;5&quot;/&gt;&lt;property id=&quot;20300&quot; value=&quot;Slide 24 - &amp;quot;Base Pairing in DNA&amp;quot;&quot;/&gt;&lt;property id=&quot;20307&quot; value=&quot;282&quot;/&gt;&lt;/object&gt;&lt;object type=&quot;3&quot; unique_id=&quot;10287&quot;&gt;&lt;property id=&quot;20148&quot; value=&quot;5&quot;/&gt;&lt;property id=&quot;20300&quot; value=&quot;Slide 25 - &amp;quot;Hydrogen Bonding in DNA&amp;quot;&quot;/&gt;&lt;property id=&quot;20307&quot; value=&quot;283&quot;/&gt;&lt;/object&gt;&lt;object type=&quot;3&quot; unique_id=&quot;10369&quot;&gt;&lt;property id=&quot;20148&quot; value=&quot;5&quot;/&gt;&lt;property id=&quot;20300&quot; value=&quot;Slide 26 - &amp;quot;Central Dogma Of Molecular Biology&amp;quot;&quot;/&gt;&lt;property id=&quot;20307&quot; value=&quot;284&quot;/&gt;&lt;/object&gt;&lt;object type=&quot;3&quot; unique_id=&quot;10426&quot;&gt;&lt;property id=&quot;20148&quot; value=&quot;5&quot;/&gt;&lt;property id=&quot;20300&quot; value=&quot;Slide 27 - &amp;quot;DNA Strands are Antiparallel&amp;quot;&quot;/&gt;&lt;property id=&quot;20307&quot; value=&quot;285&quot;/&gt;&lt;/object&gt;&lt;object type=&quot;3&quot; unique_id=&quot;10427&quot;&gt;&lt;property id=&quot;20148&quot; value=&quot;5&quot;/&gt;&lt;property id=&quot;20300&quot; value=&quot;Slide 28 - &amp;quot;DNA in Eukaryotes&amp;quot;&quot;/&gt;&lt;property id=&quot;20307&quot; value=&quot;286&quot;/&gt;&lt;/object&gt;&lt;object type=&quot;3&quot; unique_id=&quot;10428&quot;&gt;&lt;property id=&quot;20148&quot; value=&quot;5&quot;/&gt;&lt;property id=&quot;20300&quot; value=&quot;Slide 29 - &amp;quot;DNA in Prokaryotes&amp;quot;&quot;/&gt;&lt;property id=&quot;20307&quot; value=&quot;287&quot;/&gt;&lt;/object&gt;&lt;object type=&quot;3&quot; unique_id=&quot;10429&quot;&gt;&lt;property id=&quot;20148&quot; value=&quot;5&quot;/&gt;&lt;property id=&quot;20300&quot; value=&quot;Slide 30 - &amp;quot;DNA Replication&amp;quot;&quot;/&gt;&lt;property id=&quot;20307&quot; value=&quot;288&quot;/&gt;&lt;/object&gt;&lt;object type=&quot;3&quot; unique_id=&quot;10430&quot;&gt;&lt;property id=&quot;20148&quot; value=&quot;5&quot;/&gt;&lt;property id=&quot;20300&quot; value=&quot;Slide 31 - &amp;quot;DNA Replication&amp;quot;&quot;/&gt;&lt;property id=&quot;20307&quot; value=&quot;289&quot;/&gt;&lt;/object&gt;&lt;object type=&quot;3&quot; unique_id=&quot;10431&quot;&gt;&lt;property id=&quot;20148&quot; value=&quot;5&quot;/&gt;&lt;property id=&quot;20300&quot; value=&quot;Slide 32&quot;/&gt;&lt;property id=&quot;20307&quot; value=&quot;290&quot;/&gt;&lt;/object&gt;&lt;object type=&quot;3&quot; unique_id=&quot;10432&quot;&gt;&lt;property id=&quot;20148&quot; value=&quot;5&quot;/&gt;&lt;property id=&quot;20300&quot; value=&quot;Slide 33 - &amp;quot;Bacteria VS Animal Cells&amp;quot;&quot;/&gt;&lt;property id=&quot;20307&quot; value=&quot;291&quot;/&gt;&lt;/object&gt;&lt;object type=&quot;3&quot; unique_id=&quot;10433&quot;&gt;&lt;property id=&quot;20148&quot; value=&quot;5&quot;/&gt;&lt;property id=&quot;20300&quot; value=&quot;Slide 34 - &amp;quot;PLASMIDS&amp;quot;&quot;/&gt;&lt;property id=&quot;20307&quot; value=&quot;292&quot;/&gt;&lt;/object&gt;&lt;object type=&quot;3&quot; unique_id=&quot;10434&quot;&gt;&lt;property id=&quot;20148&quot; value=&quot;5&quot;/&gt;&lt;property id=&quot;20300&quot; value=&quot;Slide 35 - &amp;quot;DNA Polymerase III (DNA Pol III)&amp;quot;&quot;/&gt;&lt;property id=&quot;20307&quot; value=&quot;293&quot;/&gt;&lt;/object&gt;&lt;object type=&quot;3&quot; unique_id=&quot;10435&quot;&gt;&lt;property id=&quot;20148&quot; value=&quot;5&quot;/&gt;&lt;property id=&quot;20300&quot; value=&quot;Slide 36 - &amp;quot;Same Names… Different Processes!&amp;quot;&quot;/&gt;&lt;property id=&quot;20307&quot; value=&quot;294&quot;/&gt;&lt;/object&gt;&lt;object type=&quot;3&quot; unique_id=&quot;10436&quot;&gt;&lt;property id=&quot;20148&quot; value=&quot;5&quot;/&gt;&lt;property id=&quot;20300&quot; value=&quot;Slide 37 - &amp;quot;INITIATION STEP (in DNA Replication)&amp;quot;&quot;/&gt;&lt;property id=&quot;20307&quot; value=&quot;295&quot;/&gt;&lt;/object&gt;&lt;object type=&quot;3&quot; unique_id=&quot;10437&quot;&gt;&lt;property id=&quot;20148&quot; value=&quot;5&quot;/&gt;&lt;property id=&quot;20300&quot; value=&quot;Slide 38 - &amp;quot;ELONGATION STEP (in DNA Replication)&amp;quot;&quot;/&gt;&lt;property id=&quot;20307&quot; value=&quot;296&quot;/&gt;&lt;/object&gt;&lt;object type=&quot;3&quot; unique_id=&quot;10438&quot;&gt;&lt;property id=&quot;20148&quot; value=&quot;5&quot;/&gt;&lt;property id=&quot;20300&quot; value=&quot;Slide 39 - &amp;quot;ELONGATION (of DNA Replication)&amp;quot;&quot;/&gt;&lt;property id=&quot;20307&quot; value=&quot;297&quot;/&gt;&lt;/object&gt;&lt;object type=&quot;3&quot; unique_id=&quot;10439&quot;&gt;&lt;property id=&quot;20148&quot; value=&quot;5&quot;/&gt;&lt;property id=&quot;20300&quot; value=&quot;Slide 40 - &amp;quot;Steps of Elongation (in DNA Replication)&amp;quot;&quot;/&gt;&lt;property id=&quot;20307&quot; value=&quot;298&quot;/&gt;&lt;/object&gt;&lt;object type=&quot;3&quot; unique_id=&quot;10440&quot;&gt;&lt;property id=&quot;20148&quot; value=&quot;5&quot;/&gt;&lt;property id=&quot;20300&quot; value=&quot;Slide 41 - &amp;quot;Termination of  DNA Replication&amp;quot;&quot;/&gt;&lt;property id=&quot;20307&quot; value=&quot;300&quot;/&gt;&lt;/object&gt;&lt;object type=&quot;3&quot; unique_id=&quot;10441&quot;&gt;&lt;property id=&quot;20148&quot; value=&quot;5&quot;/&gt;&lt;property id=&quot;20300&quot; value=&quot;Slide 42 - &amp;quot;Termination of  DNA Replication&amp;quot;&quot;/&gt;&lt;property id=&quot;20307&quot; value=&quot;299&quot;/&gt;&lt;/object&gt;&lt;object type=&quot;3&quot; unique_id=&quot;10442&quot;&gt;&lt;property id=&quot;20148&quot; value=&quot;5&quot;/&gt;&lt;property id=&quot;20300&quot; value=&quot;Slide 43&quot;/&gt;&lt;property id=&quot;20307&quot; value=&quot;311&quot;/&gt;&lt;/object&gt;&lt;object type=&quot;3&quot; unique_id=&quot;10443&quot;&gt;&lt;property id=&quot;20148&quot; value=&quot;5&quot;/&gt;&lt;property id=&quot;20300&quot; value=&quot;Slide 44&quot;/&gt;&lt;property id=&quot;20307&quot; value=&quot;312&quot;/&gt;&lt;/object&gt;&lt;object type=&quot;3&quot; unique_id=&quot;10444&quot;&gt;&lt;property id=&quot;20148&quot; value=&quot;5&quot;/&gt;&lt;property id=&quot;20300&quot; value=&quot;Slide 45&quot;/&gt;&lt;property id=&quot;20307&quot; value=&quot;313&quot;/&gt;&lt;/object&gt;&lt;object type=&quot;3&quot; unique_id=&quot;10445&quot;&gt;&lt;property id=&quot;20148&quot; value=&quot;5&quot;/&gt;&lt;property id=&quot;20300&quot; value=&quot;Slide 46&quot;/&gt;&lt;property id=&quot;20307&quot; value=&quot;314&quot;/&gt;&lt;/object&gt;&lt;object type=&quot;3&quot; unique_id=&quot;10446&quot;&gt;&lt;property id=&quot;20148&quot; value=&quot;5&quot;/&gt;&lt;property id=&quot;20300&quot; value=&quot;Slide 47&quot;/&gt;&lt;property id=&quot;20307&quot; value=&quot;315&quot;/&gt;&lt;/object&gt;&lt;object type=&quot;3&quot; unique_id=&quot;10447&quot;&gt;&lt;property id=&quot;20148&quot; value=&quot;5&quot;/&gt;&lt;property id=&quot;20300&quot; value=&quot;Slide 48&quot;/&gt;&lt;property id=&quot;20307&quot; value=&quot;316&quot;/&gt;&lt;/object&gt;&lt;object type=&quot;3&quot; unique_id=&quot;10448&quot;&gt;&lt;property id=&quot;20148&quot; value=&quot;5&quot;/&gt;&lt;property id=&quot;20300&quot; value=&quot;Slide 49 - &amp;quot;GENETIC RECOMBINATION IN BACTERIA&amp;quot;&quot;/&gt;&lt;property id=&quot;20307&quot; value=&quot;301&quot;/&gt;&lt;/object&gt;&lt;object type=&quot;3&quot; unique_id=&quot;10449&quot;&gt;&lt;property id=&quot;20148&quot; value=&quot;5&quot;/&gt;&lt;property id=&quot;20300&quot; value=&quot;Slide 50 - &amp;quot;Transformation:  A Method of Genetic Recombination in Bacteria&amp;quot;&quot;/&gt;&lt;property id=&quot;20307&quot; value=&quot;302&quot;/&gt;&lt;/object&gt;&lt;object type=&quot;3&quot; unique_id=&quot;10450&quot;&gt;&lt;property id=&quot;20148&quot; value=&quot;5&quot;/&gt;&lt;property id=&quot;20300&quot; value=&quot;Slide 51 - &amp;quot;Transformation:  A Method of Genetic Recombination in Bacteria&amp;quot;&quot;/&gt;&lt;property id=&quot;20307&quot; value=&quot;303&quot;/&gt;&lt;/object&gt;&lt;object type=&quot;3&quot; unique_id=&quot;10451&quot;&gt;&lt;property id=&quot;20148&quot; value=&quot;5&quot;/&gt;&lt;property id=&quot;20300&quot; value=&quot;Slide 52 - &amp;quot;Transduction:  A Method of Genetic Recombination in Bacteria&amp;quot;&quot;/&gt;&lt;property id=&quot;20307&quot; value=&quot;304&quot;/&gt;&lt;/object&gt;&lt;object type=&quot;3&quot; unique_id=&quot;10452&quot;&gt;&lt;property id=&quot;20148&quot; value=&quot;5&quot;/&gt;&lt;property id=&quot;20300&quot; value=&quot;Slide 53&quot;/&gt;&lt;property id=&quot;20307&quot; value=&quot;305&quot;/&gt;&lt;/object&gt;&lt;object type=&quot;3&quot; unique_id=&quot;10453&quot;&gt;&lt;property id=&quot;20148&quot; value=&quot;5&quot;/&gt;&lt;property id=&quot;20300&quot; value=&quot;Slide 54&quot;/&gt;&lt;property id=&quot;20307&quot; value=&quot;306&quot;/&gt;&lt;/object&gt;&lt;object type=&quot;3&quot; unique_id=&quot;10454&quot;&gt;&lt;property id=&quot;20148&quot; value=&quot;5&quot;/&gt;&lt;property id=&quot;20300&quot; value=&quot;Slide 55&quot;/&gt;&lt;property id=&quot;20307&quot; value=&quot;307&quot;/&gt;&lt;/object&gt;&lt;object type=&quot;3&quot; unique_id=&quot;10455&quot;&gt;&lt;property id=&quot;20148&quot; value=&quot;5&quot;/&gt;&lt;property id=&quot;20300&quot; value=&quot;Slide 56&quot;/&gt;&lt;property id=&quot;20307&quot; value=&quot;308&quot;/&gt;&lt;/object&gt;&lt;object type=&quot;3&quot; unique_id=&quot;10456&quot;&gt;&lt;property id=&quot;20148&quot; value=&quot;5&quot;/&gt;&lt;property id=&quot;20300&quot; value=&quot;Slide 57&quot;/&gt;&lt;property id=&quot;20307&quot; value=&quot;309&quot;/&gt;&lt;/object&gt;&lt;object type=&quot;3&quot; unique_id=&quot;10457&quot;&gt;&lt;property id=&quot;20148&quot; value=&quot;5&quot;/&gt;&lt;property id=&quot;20300&quot; value=&quot;Slide 58&quot;/&gt;&lt;property id=&quot;20307&quot; value=&quot;31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avie"/>
        <a:ea typeface=""/>
        <a:cs typeface=""/>
      </a:majorFont>
      <a:minorFont>
        <a:latin typeface="Cooper Black"/>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6728</Words>
  <Application>Microsoft Office PowerPoint</Application>
  <PresentationFormat>Widescreen</PresentationFormat>
  <Paragraphs>997</Paragraphs>
  <Slides>258</Slides>
  <Notes>0</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258</vt:i4>
      </vt:variant>
    </vt:vector>
  </HeadingPairs>
  <TitlesOfParts>
    <vt:vector size="282" baseType="lpstr">
      <vt:lpstr>Abadi</vt:lpstr>
      <vt:lpstr>Adorn Expanded Sans</vt:lpstr>
      <vt:lpstr>Adorn Roman</vt:lpstr>
      <vt:lpstr>Adorn Serif</vt:lpstr>
      <vt:lpstr>AdornS Condensed Sans</vt:lpstr>
      <vt:lpstr>Aharoni</vt:lpstr>
      <vt:lpstr>Arial</vt:lpstr>
      <vt:lpstr>Arial Black</vt:lpstr>
      <vt:lpstr>Britannic Bold</vt:lpstr>
      <vt:lpstr>Calibri</vt:lpstr>
      <vt:lpstr>Calibri Light</vt:lpstr>
      <vt:lpstr>Cooper Black</vt:lpstr>
      <vt:lpstr>Gill Sans MT</vt:lpstr>
      <vt:lpstr>Lato</vt:lpstr>
      <vt:lpstr>Montserrat</vt:lpstr>
      <vt:lpstr>proxima-nova</vt:lpstr>
      <vt:lpstr>Ravie</vt:lpstr>
      <vt:lpstr>Roboto</vt:lpstr>
      <vt:lpstr>Times New Roman</vt:lpstr>
      <vt:lpstr>Tw Cen MT</vt:lpstr>
      <vt:lpstr>Wingdings</vt:lpstr>
      <vt:lpstr>Office Theme</vt:lpstr>
      <vt:lpstr>1_Office Theme</vt:lpstr>
      <vt:lpstr>2_Office Theme</vt:lpstr>
      <vt:lpstr>Microbial Genetics</vt:lpstr>
      <vt:lpstr>Microbial Genetics</vt:lpstr>
      <vt:lpstr>Microbial Genetics</vt:lpstr>
      <vt:lpstr>The 2 Functions of DNA</vt:lpstr>
      <vt:lpstr>The 2 Functions of DNA</vt:lpstr>
      <vt:lpstr>Central Dogma Of Molecular Biology</vt:lpstr>
      <vt:lpstr>The 4 Macromolecules of Life</vt:lpstr>
      <vt:lpstr>STRUCTURE OF Nucleic Acids</vt:lpstr>
      <vt:lpstr>Nucleic Acids include  DNA and RNA </vt:lpstr>
      <vt:lpstr>DNA is Double-Stranded</vt:lpstr>
      <vt:lpstr>Structure of Nucleic Acids</vt:lpstr>
      <vt:lpstr>The Differences Between DNA Nucleotides and RNA Nucleotides</vt:lpstr>
      <vt:lpstr>PowerPoint Presentation</vt:lpstr>
      <vt:lpstr>PowerPoint Presentation</vt:lpstr>
      <vt:lpstr>PowerPoint Presentation</vt:lpstr>
      <vt:lpstr>PowerPoint Presentation</vt:lpstr>
      <vt:lpstr>DNA is Double Stranded</vt:lpstr>
      <vt:lpstr>DNA Strands are Anti-Parallel</vt:lpstr>
      <vt:lpstr>The Sugar-Phosphate Backbone of DNA</vt:lpstr>
      <vt:lpstr>Base-Pairing and Hydrogen Bonding in DNA</vt:lpstr>
      <vt:lpstr>The Bases CANNOT Just “pair up” with Anyone….  THERE ARE RULES!</vt:lpstr>
      <vt:lpstr>Hydrogen Bonding in DNA</vt:lpstr>
      <vt:lpstr>PowerPoint Presentation</vt:lpstr>
      <vt:lpstr>PowerPoint Presentation</vt:lpstr>
      <vt:lpstr>Differences  in DNA  SHAPE</vt:lpstr>
      <vt:lpstr>Eukaryotic Cells have Multiple Linear Chromosomes</vt:lpstr>
      <vt:lpstr>Prokaryotic Cells have One Single Circular Chromosome</vt:lpstr>
      <vt:lpstr>Differences  in  Extra-chromosomal DNA</vt:lpstr>
      <vt:lpstr>Plasmids</vt:lpstr>
      <vt:lpstr>Plasmids</vt:lpstr>
      <vt:lpstr>Plasmids</vt:lpstr>
      <vt:lpstr>Plasmids</vt:lpstr>
      <vt:lpstr>Plasmids</vt:lpstr>
      <vt:lpstr>PLASMIDS</vt:lpstr>
      <vt:lpstr>Differences  in  DNA  LOCATION</vt:lpstr>
      <vt:lpstr>DNA in Eukaryotes</vt:lpstr>
      <vt:lpstr>DNA  in Prokaryotes</vt:lpstr>
      <vt:lpstr>DNA in Eukaryotes</vt:lpstr>
      <vt:lpstr>DNA in Prokaryotes</vt:lpstr>
      <vt:lpstr>Nucleoid</vt:lpstr>
      <vt:lpstr>Differences  in DNA  SIZE</vt:lpstr>
      <vt:lpstr>The DNA in Bacteria Cells  DO NOT HAVE  HISTONES</vt:lpstr>
      <vt:lpstr>PowerPoint Presentation</vt:lpstr>
      <vt:lpstr>PowerPoint Presentation</vt:lpstr>
      <vt:lpstr>Bacterial DNA does not have  Introns</vt:lpstr>
      <vt:lpstr>INTRONS</vt:lpstr>
      <vt:lpstr>Different Reproduction Strategies</vt:lpstr>
      <vt:lpstr>Prokaryotic and Eukaryotic   Cells can Reproduce Asexually</vt:lpstr>
      <vt:lpstr>PowerPoint Presentation</vt:lpstr>
      <vt:lpstr>DNA Replication in Required for cellular division (Binary Fission)</vt:lpstr>
      <vt:lpstr>BINARY FISSION</vt:lpstr>
      <vt:lpstr>Prokaryotic Cell Division is Done by Binary Fission</vt:lpstr>
      <vt:lpstr>Eukaryotic Cells Undergo Mitosis</vt:lpstr>
      <vt:lpstr>PowerPoint Presentation</vt:lpstr>
      <vt:lpstr>PowerPoint Presentation</vt:lpstr>
      <vt:lpstr>Bacteria VS Animal Cells</vt:lpstr>
      <vt:lpstr>PowerPoint Presentation</vt:lpstr>
      <vt:lpstr>DNA Replication</vt:lpstr>
      <vt:lpstr>DNA REPLICAION   in Bacteria is a 3-Step Process</vt:lpstr>
      <vt:lpstr>PowerPoint Presentation</vt:lpstr>
      <vt:lpstr>PowerPoint Presentation</vt:lpstr>
      <vt:lpstr>PowerPoint Presentation</vt:lpstr>
      <vt:lpstr>PowerPoint Presentation</vt:lpstr>
      <vt:lpstr>Initiation step of DNA Replication</vt:lpstr>
      <vt:lpstr>PowerPoint Presentation</vt:lpstr>
      <vt:lpstr>PowerPoint Presentation</vt:lpstr>
      <vt:lpstr>PowerPoint Presentation</vt:lpstr>
      <vt:lpstr>Binding Proteins</vt:lpstr>
      <vt:lpstr>ELONGATION STEP  in DNA Replication</vt:lpstr>
      <vt:lpstr>ELONGATION STEP (in DNA Replication)</vt:lpstr>
      <vt:lpstr>PowerPoint Presentation</vt:lpstr>
      <vt:lpstr>PowerPoint Presentation</vt:lpstr>
      <vt:lpstr>PowerPoint Presentation</vt:lpstr>
      <vt:lpstr>PowerPoint Presentation</vt:lpstr>
      <vt:lpstr>PowerPoint Presentation</vt:lpstr>
      <vt:lpstr>ELONGATION (of DNA Replication)</vt:lpstr>
      <vt:lpstr>DNA Polymerases are used for DNA Replication/synthesis</vt:lpstr>
      <vt:lpstr>PowerPoint Presentation</vt:lpstr>
      <vt:lpstr>Steps of Elongation (in DNA Replication)</vt:lpstr>
      <vt:lpstr>Steps of Elongation (in DNA Replication)</vt:lpstr>
      <vt:lpstr>Steps of Elongation (in DNA Replication)</vt:lpstr>
      <vt:lpstr>Steps of Elongation (in DNA Replication)</vt:lpstr>
      <vt:lpstr>TERMINATION of DNA Replication</vt:lpstr>
      <vt:lpstr>Termination of  DNA Replication</vt:lpstr>
      <vt:lpstr>Termination of  DNA Replication</vt:lpstr>
      <vt:lpstr>The 2 Functions of DNA</vt:lpstr>
      <vt:lpstr>The Central Dogma of Molecular Biology</vt:lpstr>
      <vt:lpstr>Gene Expression</vt:lpstr>
      <vt:lpstr>Gene Expression</vt:lpstr>
      <vt:lpstr>Central Dogma Of Molecular Biology</vt:lpstr>
      <vt:lpstr>Gene Expression</vt:lpstr>
      <vt:lpstr>Gene Expression</vt:lpstr>
      <vt:lpstr>Gene Expression</vt:lpstr>
      <vt:lpstr>Gene Expression - Eukaryotes</vt:lpstr>
      <vt:lpstr>PowerPoint Presentation</vt:lpstr>
      <vt:lpstr>Gene Expression</vt:lpstr>
      <vt:lpstr>Same Names… Different Processes!</vt:lpstr>
      <vt:lpstr>TRANSCRIPTION</vt:lpstr>
      <vt:lpstr>Transcription is a 3-Step Process</vt:lpstr>
      <vt:lpstr>Bacterial Transcription: Summary</vt:lpstr>
      <vt:lpstr>RNA Transcription</vt:lpstr>
      <vt:lpstr>INITIATION (of RNA Transcription)</vt:lpstr>
      <vt:lpstr>PowerPoint Presentation</vt:lpstr>
      <vt:lpstr>PowerPoint Presentation</vt:lpstr>
      <vt:lpstr>PowerPoint Presentation</vt:lpstr>
      <vt:lpstr>PowerPoint Presentation</vt:lpstr>
      <vt:lpstr>PowerPoint Presentation</vt:lpstr>
      <vt:lpstr>Eukaryotic mRNA Processing</vt:lpstr>
      <vt:lpstr>Translation</vt:lpstr>
      <vt:lpstr>Translation  in Bacteria is a 3-Step Process</vt:lpstr>
      <vt:lpstr>In translation:</vt:lpstr>
      <vt:lpstr>INITIATION  (of Translation)</vt:lpstr>
      <vt:lpstr>ELONGATION (of Translation)</vt:lpstr>
      <vt:lpstr>TERMINATION (of Translation)</vt:lpstr>
      <vt:lpstr>Viruses</vt:lpstr>
      <vt:lpstr>Are Viruses Alive?</vt:lpstr>
      <vt:lpstr>Alive or Not?</vt:lpstr>
      <vt:lpstr>Are Viruses Alive?</vt:lpstr>
      <vt:lpstr>PowerPoint Presentation</vt:lpstr>
      <vt:lpstr>Viruses are Small (~ 10 - 100 nm)</vt:lpstr>
      <vt:lpstr>THE DISCOVERY OF THE FIRST VIRUS</vt:lpstr>
      <vt:lpstr>THE DISCOVERY OF THE FIRST VIRUS</vt:lpstr>
      <vt:lpstr>THE DISCOVERY OF THE FIRST VIRUS</vt:lpstr>
      <vt:lpstr>THE DISCOVERY OF THE FIRST VIRUS</vt:lpstr>
      <vt:lpstr>THE PASTEUR-CHAMBERLAND FILTER</vt:lpstr>
      <vt:lpstr>The Birth of Virology</vt:lpstr>
      <vt:lpstr>PowerPoint Presentation</vt:lpstr>
      <vt:lpstr>PowerPoint Presentation</vt:lpstr>
      <vt:lpstr>The Viral Genome</vt:lpstr>
      <vt:lpstr>The Viral Genome</vt:lpstr>
      <vt:lpstr>The Viral Genome</vt:lpstr>
      <vt:lpstr>The Viral Genome</vt:lpstr>
      <vt:lpstr>The Viral Genome</vt:lpstr>
      <vt:lpstr>The Viral Genome</vt:lpstr>
      <vt:lpstr>STRUCTURE OF A VIRUS</vt:lpstr>
      <vt:lpstr>Structure of a Virus</vt:lpstr>
      <vt:lpstr>CAPSOMERES </vt:lpstr>
      <vt:lpstr>VIRIONS</vt:lpstr>
      <vt:lpstr> Capsids </vt:lpstr>
      <vt:lpstr>Capsids</vt:lpstr>
      <vt:lpstr>​Capsid Functions </vt:lpstr>
      <vt:lpstr>​Capsid Functions </vt:lpstr>
      <vt:lpstr>PowerPoint Presentation</vt:lpstr>
      <vt:lpstr>PowerPoint Presentation</vt:lpstr>
      <vt:lpstr> Icosahedral capsid symmetry is the most economical way to assemble a symmetric capsid using nonsymmetrical protein molecules. </vt:lpstr>
      <vt:lpstr>Icosahedral Shaped Viruses</vt:lpstr>
      <vt:lpstr>Viral Envelopes</vt:lpstr>
      <vt:lpstr>Viral Envelopes</vt:lpstr>
      <vt:lpstr>Viral Envelopes</vt:lpstr>
      <vt:lpstr>Viral Replication Strategies ​</vt:lpstr>
      <vt:lpstr>ATTACHMENT</vt:lpstr>
      <vt:lpstr>ATTACHMENT</vt:lpstr>
      <vt:lpstr>Bacteriophages are viruses that infect bacteria cells.</vt:lpstr>
      <vt:lpstr>PowerPoint Presentation</vt:lpstr>
      <vt:lpstr>PowerPoint Presentation</vt:lpstr>
      <vt:lpstr>The Lytic Cycle</vt:lpstr>
      <vt:lpstr>Attachment and Infection</vt:lpstr>
      <vt:lpstr>The Lytic Cycle</vt:lpstr>
      <vt:lpstr>The Lytic Cycle</vt:lpstr>
      <vt:lpstr>The Lytic Cycle</vt:lpstr>
      <vt:lpstr>The Lysogenic Cycle</vt:lpstr>
      <vt:lpstr>The Lysogenic Cycle</vt:lpstr>
      <vt:lpstr>The Lysogenic Cycle</vt:lpstr>
      <vt:lpstr>The Lysogenic Cycle</vt:lpstr>
      <vt:lpstr>Retroviruses</vt:lpstr>
      <vt:lpstr>Retroviruses</vt:lpstr>
      <vt:lpstr>Reverse Transcription</vt:lpstr>
      <vt:lpstr>Retrovirus Life Cycle (HIV)</vt:lpstr>
      <vt:lpstr>Retrovirus Life Cycle (HIV)</vt:lpstr>
      <vt:lpstr>Viroids</vt:lpstr>
      <vt:lpstr>Viroids</vt:lpstr>
      <vt:lpstr>PowerPoint Presentation</vt:lpstr>
      <vt:lpstr>Prions</vt:lpstr>
      <vt:lpstr>Prions</vt:lpstr>
      <vt:lpstr>Prions</vt:lpstr>
      <vt:lpstr>Prions</vt:lpstr>
      <vt:lpstr>Viruses</vt:lpstr>
      <vt:lpstr>Are Viruses Alive?</vt:lpstr>
      <vt:lpstr>Alive or Not?</vt:lpstr>
      <vt:lpstr>Are Viruses Alive?</vt:lpstr>
      <vt:lpstr>PowerPoint Presentation</vt:lpstr>
      <vt:lpstr>Viruses are Small (~ 10 - 100 nm)</vt:lpstr>
      <vt:lpstr>THE DISCOVERY OF THE FIRST VIRUS</vt:lpstr>
      <vt:lpstr>THE DISCOVERY OF THE FIRST VIRUS</vt:lpstr>
      <vt:lpstr>THE DISCOVERY OF THE FIRST VIRUS</vt:lpstr>
      <vt:lpstr>THE DISCOVERY OF THE FIRST VIRUS</vt:lpstr>
      <vt:lpstr>THE PASTEUR-CHAMBERLAND FILTER</vt:lpstr>
      <vt:lpstr>The Birth of Virology</vt:lpstr>
      <vt:lpstr>PowerPoint Presentation</vt:lpstr>
      <vt:lpstr>PowerPoint Presentation</vt:lpstr>
      <vt:lpstr>The Viral Genome</vt:lpstr>
      <vt:lpstr>The Viral Genome</vt:lpstr>
      <vt:lpstr>The Viral Genome</vt:lpstr>
      <vt:lpstr>The Viral Genome</vt:lpstr>
      <vt:lpstr>The Viral Genome</vt:lpstr>
      <vt:lpstr>The Viral Genome</vt:lpstr>
      <vt:lpstr>STRUCTURE OF A VIRUS</vt:lpstr>
      <vt:lpstr>Structure of a Virus</vt:lpstr>
      <vt:lpstr>CAPSOMERES </vt:lpstr>
      <vt:lpstr>VIRIONS</vt:lpstr>
      <vt:lpstr> Capsids </vt:lpstr>
      <vt:lpstr>Capsids</vt:lpstr>
      <vt:lpstr>​Capsid Functions </vt:lpstr>
      <vt:lpstr>​Capsid Functions </vt:lpstr>
      <vt:lpstr>PowerPoint Presentation</vt:lpstr>
      <vt:lpstr>PowerPoint Presentation</vt:lpstr>
      <vt:lpstr> Icosahedral capsid symmetry is the most economical way to assemble a symmetric capsid using nonsymmetrical protein molecules. </vt:lpstr>
      <vt:lpstr>Icosahedral Shaped Viruses</vt:lpstr>
      <vt:lpstr>Viral Envelopes</vt:lpstr>
      <vt:lpstr>Viral Envelopes</vt:lpstr>
      <vt:lpstr>Viral Envelopes</vt:lpstr>
      <vt:lpstr>Viral Replication Strategies ​</vt:lpstr>
      <vt:lpstr>ATTACHMENT</vt:lpstr>
      <vt:lpstr>ATTACHMENT</vt:lpstr>
      <vt:lpstr>Bacteriophages are viruses that infect bacteria cells.</vt:lpstr>
      <vt:lpstr>PowerPoint Presentation</vt:lpstr>
      <vt:lpstr>PowerPoint Presentation</vt:lpstr>
      <vt:lpstr>The Lytic Cycle</vt:lpstr>
      <vt:lpstr>Attachment and Infection</vt:lpstr>
      <vt:lpstr>The Lytic Cycle</vt:lpstr>
      <vt:lpstr>The Lytic Cycle</vt:lpstr>
      <vt:lpstr>The Lytic Cycle</vt:lpstr>
      <vt:lpstr>The Lysogenic Cycle</vt:lpstr>
      <vt:lpstr>The Lysogenic Cycle</vt:lpstr>
      <vt:lpstr>The Lysogenic Cycle</vt:lpstr>
      <vt:lpstr>The Lysogenic Cycle</vt:lpstr>
      <vt:lpstr>Retroviruses</vt:lpstr>
      <vt:lpstr>Retroviruses</vt:lpstr>
      <vt:lpstr>Reverse Transcription</vt:lpstr>
      <vt:lpstr>Retrovirus Life Cycle (HIV)</vt:lpstr>
      <vt:lpstr>Retrovirus Life Cycle (HIV)</vt:lpstr>
      <vt:lpstr>Viroids</vt:lpstr>
      <vt:lpstr>Viroids</vt:lpstr>
      <vt:lpstr>PowerPoint Presentation</vt:lpstr>
      <vt:lpstr>Prions</vt:lpstr>
      <vt:lpstr>Prions</vt:lpstr>
      <vt:lpstr>Prions</vt:lpstr>
      <vt:lpstr>Prions</vt:lpstr>
      <vt:lpstr>A Methods of Genetic Recombination in Bacteria</vt:lpstr>
      <vt:lpstr>GENETIC RECOMBINATION IN  BACTERIA</vt:lpstr>
      <vt:lpstr>Transformation</vt:lpstr>
      <vt:lpstr>Transformation –  Inducing COMPETENCE</vt:lpstr>
      <vt:lpstr>NATURAL TRANSFORMATION</vt:lpstr>
      <vt:lpstr>  NATURAL TRANSFORMATION </vt:lpstr>
      <vt:lpstr>Transformation:  A Method of Genetic Recombination in Bacteria</vt:lpstr>
      <vt:lpstr>Transformation:  A Method of Genetic Recombination in Bacteria</vt:lpstr>
      <vt:lpstr>Transduction is the injection of foreign DNA by a bacteriophage virus into the host bacterium.</vt:lpstr>
      <vt:lpstr>PowerPoint Presentation</vt:lpstr>
      <vt:lpstr>TRANSDUCTION </vt:lpstr>
      <vt:lpstr>Transduction:  A Method of Genetic Recombination in Bacteria</vt:lpstr>
      <vt:lpstr>Transduction:  A Method of Genetic Recombination in Bacteria</vt:lpstr>
      <vt:lpstr>Transduction</vt:lpstr>
      <vt:lpstr>PowerPoint Presentation</vt:lpstr>
      <vt:lpstr>CONJUGATION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Microbial Genetics</dc:title>
  <dc:creator>Cynthia Anderson Sanchez</dc:creator>
  <cp:lastModifiedBy>Cynthia Anderson Sanchez</cp:lastModifiedBy>
  <cp:revision>7</cp:revision>
  <dcterms:created xsi:type="dcterms:W3CDTF">2018-10-11T03:26:34Z</dcterms:created>
  <dcterms:modified xsi:type="dcterms:W3CDTF">2018-10-14T07:01:44Z</dcterms:modified>
</cp:coreProperties>
</file>