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275" r:id="rId16"/>
    <p:sldId id="348" r:id="rId17"/>
    <p:sldId id="349" r:id="rId18"/>
    <p:sldId id="279" r:id="rId19"/>
    <p:sldId id="280" r:id="rId20"/>
    <p:sldId id="350" r:id="rId21"/>
    <p:sldId id="286" r:id="rId22"/>
    <p:sldId id="288" r:id="rId23"/>
    <p:sldId id="351" r:id="rId24"/>
    <p:sldId id="274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294" r:id="rId33"/>
    <p:sldId id="359" r:id="rId34"/>
    <p:sldId id="360" r:id="rId35"/>
    <p:sldId id="293" r:id="rId36"/>
    <p:sldId id="361" r:id="rId37"/>
    <p:sldId id="362" r:id="rId38"/>
    <p:sldId id="363" r:id="rId39"/>
    <p:sldId id="364" r:id="rId40"/>
    <p:sldId id="365" r:id="rId41"/>
    <p:sldId id="366" r:id="rId42"/>
    <p:sldId id="264" r:id="rId43"/>
    <p:sldId id="313" r:id="rId44"/>
    <p:sldId id="314" r:id="rId45"/>
    <p:sldId id="265" r:id="rId46"/>
    <p:sldId id="266" r:id="rId47"/>
    <p:sldId id="316" r:id="rId48"/>
    <p:sldId id="267" r:id="rId49"/>
    <p:sldId id="317" r:id="rId50"/>
    <p:sldId id="268" r:id="rId51"/>
    <p:sldId id="321" r:id="rId52"/>
    <p:sldId id="269" r:id="rId53"/>
    <p:sldId id="271" r:id="rId54"/>
    <p:sldId id="272" r:id="rId55"/>
    <p:sldId id="322" r:id="rId56"/>
    <p:sldId id="323" r:id="rId57"/>
    <p:sldId id="273" r:id="rId58"/>
    <p:sldId id="276" r:id="rId59"/>
    <p:sldId id="277" r:id="rId60"/>
    <p:sldId id="326" r:id="rId61"/>
    <p:sldId id="278" r:id="rId62"/>
    <p:sldId id="332" r:id="rId63"/>
    <p:sldId id="281" r:id="rId64"/>
    <p:sldId id="282" r:id="rId65"/>
    <p:sldId id="283" r:id="rId66"/>
    <p:sldId id="284" r:id="rId67"/>
    <p:sldId id="285" r:id="rId68"/>
    <p:sldId id="289" r:id="rId69"/>
    <p:sldId id="290" r:id="rId70"/>
    <p:sldId id="291" r:id="rId71"/>
    <p:sldId id="292" r:id="rId72"/>
    <p:sldId id="295" r:id="rId73"/>
    <p:sldId id="296" r:id="rId74"/>
    <p:sldId id="297" r:id="rId75"/>
    <p:sldId id="298" r:id="rId76"/>
    <p:sldId id="331" r:id="rId77"/>
    <p:sldId id="299" r:id="rId78"/>
    <p:sldId id="300" r:id="rId79"/>
    <p:sldId id="330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55.svg"/><Relationship Id="rId4" Type="http://schemas.openxmlformats.org/officeDocument/2006/relationships/image" Target="../media/image51.svg"/><Relationship Id="rId9" Type="http://schemas.openxmlformats.org/officeDocument/2006/relationships/image" Target="../media/image5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55.svg"/><Relationship Id="rId4" Type="http://schemas.openxmlformats.org/officeDocument/2006/relationships/image" Target="../media/image51.svg"/><Relationship Id="rId9" Type="http://schemas.openxmlformats.org/officeDocument/2006/relationships/image" Target="../media/image5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E301B-D7A4-49B0-9D96-113223C7F4F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B34451B-EC8E-41B3-B5C5-3E7C21826ED3}">
      <dgm:prSet/>
      <dgm:spPr/>
      <dgm:t>
        <a:bodyPr/>
        <a:lstStyle/>
        <a:p>
          <a:r>
            <a:rPr lang="en-US"/>
            <a:t>Cells or not?</a:t>
          </a:r>
        </a:p>
      </dgm:t>
    </dgm:pt>
    <dgm:pt modelId="{797C902C-FD27-46A4-A48B-44EBAF7E08F8}" type="parTrans" cxnId="{B0AF8588-BE05-481C-B257-35FA974A2812}">
      <dgm:prSet/>
      <dgm:spPr/>
      <dgm:t>
        <a:bodyPr/>
        <a:lstStyle/>
        <a:p>
          <a:endParaRPr lang="en-US"/>
        </a:p>
      </dgm:t>
    </dgm:pt>
    <dgm:pt modelId="{1886F9D2-D07B-4EE5-B4B1-E5040EFF80F3}" type="sibTrans" cxnId="{B0AF8588-BE05-481C-B257-35FA974A2812}">
      <dgm:prSet/>
      <dgm:spPr/>
      <dgm:t>
        <a:bodyPr/>
        <a:lstStyle/>
        <a:p>
          <a:endParaRPr lang="en-US"/>
        </a:p>
      </dgm:t>
    </dgm:pt>
    <dgm:pt modelId="{EA81BBA6-0896-4919-922B-D8FFEA49B3EC}">
      <dgm:prSet/>
      <dgm:spPr/>
      <dgm:t>
        <a:bodyPr/>
        <a:lstStyle/>
        <a:p>
          <a:r>
            <a:rPr lang="en-US"/>
            <a:t>Erythrocytes have no nuclei or organelles.</a:t>
          </a:r>
        </a:p>
      </dgm:t>
    </dgm:pt>
    <dgm:pt modelId="{C16E8B24-6112-405C-A81A-1EFAD82B6360}" type="parTrans" cxnId="{473CC532-C9BE-4C13-A91B-AEDAA76ED4E1}">
      <dgm:prSet/>
      <dgm:spPr/>
      <dgm:t>
        <a:bodyPr/>
        <a:lstStyle/>
        <a:p>
          <a:endParaRPr lang="en-US"/>
        </a:p>
      </dgm:t>
    </dgm:pt>
    <dgm:pt modelId="{C1190F8B-C365-463A-BC91-1D4246DB757E}" type="sibTrans" cxnId="{473CC532-C9BE-4C13-A91B-AEDAA76ED4E1}">
      <dgm:prSet/>
      <dgm:spPr/>
      <dgm:t>
        <a:bodyPr/>
        <a:lstStyle/>
        <a:p>
          <a:endParaRPr lang="en-US"/>
        </a:p>
      </dgm:t>
    </dgm:pt>
    <dgm:pt modelId="{B81D92D8-58FB-43DF-8DE0-19C41A4611E5}">
      <dgm:prSet/>
      <dgm:spPr/>
      <dgm:t>
        <a:bodyPr/>
        <a:lstStyle/>
        <a:p>
          <a:r>
            <a:rPr lang="en-US"/>
            <a:t>Platelets are cell fragments. </a:t>
          </a:r>
        </a:p>
      </dgm:t>
    </dgm:pt>
    <dgm:pt modelId="{6606295F-A98F-4E16-AEB7-17ADD1E55BCF}" type="parTrans" cxnId="{37179C84-88CE-4456-A6D1-3F605D058D81}">
      <dgm:prSet/>
      <dgm:spPr/>
      <dgm:t>
        <a:bodyPr/>
        <a:lstStyle/>
        <a:p>
          <a:endParaRPr lang="en-US"/>
        </a:p>
      </dgm:t>
    </dgm:pt>
    <dgm:pt modelId="{22FF4D02-B125-4D37-9ECC-02588F7441E7}" type="sibTrans" cxnId="{37179C84-88CE-4456-A6D1-3F605D058D81}">
      <dgm:prSet/>
      <dgm:spPr/>
      <dgm:t>
        <a:bodyPr/>
        <a:lstStyle/>
        <a:p>
          <a:endParaRPr lang="en-US"/>
        </a:p>
      </dgm:t>
    </dgm:pt>
    <dgm:pt modelId="{5CA6A35A-2A22-4E5D-ACA3-DFD3C51B80BD}">
      <dgm:prSet/>
      <dgm:spPr/>
      <dgm:t>
        <a:bodyPr/>
        <a:lstStyle/>
        <a:p>
          <a:r>
            <a:rPr lang="en-US"/>
            <a:t>Only leukocytes are complete cells.</a:t>
          </a:r>
        </a:p>
      </dgm:t>
    </dgm:pt>
    <dgm:pt modelId="{92B74066-6041-48ED-B7D0-55B1599A910D}" type="parTrans" cxnId="{9BAD93CF-6248-4325-9D9F-8D99325E8F2D}">
      <dgm:prSet/>
      <dgm:spPr/>
      <dgm:t>
        <a:bodyPr/>
        <a:lstStyle/>
        <a:p>
          <a:endParaRPr lang="en-US"/>
        </a:p>
      </dgm:t>
    </dgm:pt>
    <dgm:pt modelId="{591B5FF5-C7EC-4E5C-8313-9D22A1A0BA3E}" type="sibTrans" cxnId="{9BAD93CF-6248-4325-9D9F-8D99325E8F2D}">
      <dgm:prSet/>
      <dgm:spPr/>
      <dgm:t>
        <a:bodyPr/>
        <a:lstStyle/>
        <a:p>
          <a:endParaRPr lang="en-US"/>
        </a:p>
      </dgm:t>
    </dgm:pt>
    <dgm:pt modelId="{590B89BF-887D-47D3-8A07-6B8213074219}">
      <dgm:prSet/>
      <dgm:spPr/>
      <dgm:t>
        <a:bodyPr/>
        <a:lstStyle/>
        <a:p>
          <a:r>
            <a:rPr lang="en-US"/>
            <a:t>Short life-span </a:t>
          </a:r>
        </a:p>
      </dgm:t>
    </dgm:pt>
    <dgm:pt modelId="{C93834F2-389F-41EE-AE08-979D712B6ED6}" type="parTrans" cxnId="{9518AAEF-DC0B-4320-A29B-AEAAA51A72C0}">
      <dgm:prSet/>
      <dgm:spPr/>
      <dgm:t>
        <a:bodyPr/>
        <a:lstStyle/>
        <a:p>
          <a:endParaRPr lang="en-US"/>
        </a:p>
      </dgm:t>
    </dgm:pt>
    <dgm:pt modelId="{EAC67747-8CD7-42F5-8F6F-ED37B99407AD}" type="sibTrans" cxnId="{9518AAEF-DC0B-4320-A29B-AEAAA51A72C0}">
      <dgm:prSet/>
      <dgm:spPr/>
      <dgm:t>
        <a:bodyPr/>
        <a:lstStyle/>
        <a:p>
          <a:endParaRPr lang="en-US"/>
        </a:p>
      </dgm:t>
    </dgm:pt>
    <dgm:pt modelId="{4D158903-DF40-40A4-B910-B1414AAE3C21}">
      <dgm:prSet/>
      <dgm:spPr/>
      <dgm:t>
        <a:bodyPr/>
        <a:lstStyle/>
        <a:p>
          <a:r>
            <a:rPr lang="en-US"/>
            <a:t>Most types of formed elements survive in the bloodstream for only a few days.</a:t>
          </a:r>
        </a:p>
      </dgm:t>
    </dgm:pt>
    <dgm:pt modelId="{B86F0AC0-653B-4EC2-835B-A6B9715CD184}" type="parTrans" cxnId="{8C44EF96-A891-4751-B446-12363FD071FB}">
      <dgm:prSet/>
      <dgm:spPr/>
      <dgm:t>
        <a:bodyPr/>
        <a:lstStyle/>
        <a:p>
          <a:endParaRPr lang="en-US"/>
        </a:p>
      </dgm:t>
    </dgm:pt>
    <dgm:pt modelId="{C8B1FD08-19BF-4342-98AB-FF9B3D7F6E73}" type="sibTrans" cxnId="{8C44EF96-A891-4751-B446-12363FD071FB}">
      <dgm:prSet/>
      <dgm:spPr/>
      <dgm:t>
        <a:bodyPr/>
        <a:lstStyle/>
        <a:p>
          <a:endParaRPr lang="en-US"/>
        </a:p>
      </dgm:t>
    </dgm:pt>
    <dgm:pt modelId="{6C42742C-0D60-4B57-A98E-56F4B165E06F}">
      <dgm:prSet/>
      <dgm:spPr/>
      <dgm:t>
        <a:bodyPr/>
        <a:lstStyle/>
        <a:p>
          <a:r>
            <a:rPr lang="en-US"/>
            <a:t>Reproduction</a:t>
          </a:r>
        </a:p>
      </dgm:t>
    </dgm:pt>
    <dgm:pt modelId="{C1770711-2C53-4DE2-B44B-4235E3ED325B}" type="parTrans" cxnId="{1A33E2AF-6CDB-4153-BB37-0690A6A97B26}">
      <dgm:prSet/>
      <dgm:spPr/>
      <dgm:t>
        <a:bodyPr/>
        <a:lstStyle/>
        <a:p>
          <a:endParaRPr lang="en-US"/>
        </a:p>
      </dgm:t>
    </dgm:pt>
    <dgm:pt modelId="{1E3298B2-48F5-4CF2-AA07-4482B81F3B38}" type="sibTrans" cxnId="{1A33E2AF-6CDB-4153-BB37-0690A6A97B26}">
      <dgm:prSet/>
      <dgm:spPr/>
      <dgm:t>
        <a:bodyPr/>
        <a:lstStyle/>
        <a:p>
          <a:endParaRPr lang="en-US"/>
        </a:p>
      </dgm:t>
    </dgm:pt>
    <dgm:pt modelId="{AEFB5E6A-755A-4D0A-B91B-E968DB84E1E5}">
      <dgm:prSet/>
      <dgm:spPr/>
      <dgm:t>
        <a:bodyPr/>
        <a:lstStyle/>
        <a:p>
          <a:r>
            <a:rPr lang="en-US"/>
            <a:t>Most blood cells do not divide.</a:t>
          </a:r>
        </a:p>
      </dgm:t>
    </dgm:pt>
    <dgm:pt modelId="{96149D7F-2BFF-4BB0-98FD-88C57F8B8934}" type="parTrans" cxnId="{C71DBF4E-5E37-4E23-9591-02F4732A7AD8}">
      <dgm:prSet/>
      <dgm:spPr/>
      <dgm:t>
        <a:bodyPr/>
        <a:lstStyle/>
        <a:p>
          <a:endParaRPr lang="en-US"/>
        </a:p>
      </dgm:t>
    </dgm:pt>
    <dgm:pt modelId="{F58FA38B-A3F8-4EFD-AD3F-AE4A425F1D97}" type="sibTrans" cxnId="{C71DBF4E-5E37-4E23-9591-02F4732A7AD8}">
      <dgm:prSet/>
      <dgm:spPr/>
      <dgm:t>
        <a:bodyPr/>
        <a:lstStyle/>
        <a:p>
          <a:endParaRPr lang="en-US"/>
        </a:p>
      </dgm:t>
    </dgm:pt>
    <dgm:pt modelId="{F06E8AC1-6489-418D-9133-9320FBE6461E}">
      <dgm:prSet/>
      <dgm:spPr/>
      <dgm:t>
        <a:bodyPr/>
        <a:lstStyle/>
        <a:p>
          <a:r>
            <a:rPr lang="en-US"/>
            <a:t>Instead, stem cells divide continuously in red bone marrow to replace them.</a:t>
          </a:r>
        </a:p>
      </dgm:t>
    </dgm:pt>
    <dgm:pt modelId="{C99F348F-1E58-4B2D-A823-EC3496005134}" type="parTrans" cxnId="{83151583-305A-46CD-9BFA-07AB4E46250C}">
      <dgm:prSet/>
      <dgm:spPr/>
      <dgm:t>
        <a:bodyPr/>
        <a:lstStyle/>
        <a:p>
          <a:endParaRPr lang="en-US"/>
        </a:p>
      </dgm:t>
    </dgm:pt>
    <dgm:pt modelId="{0AE67FA6-DA00-49D1-97D8-600997D7B108}" type="sibTrans" cxnId="{83151583-305A-46CD-9BFA-07AB4E46250C}">
      <dgm:prSet/>
      <dgm:spPr/>
      <dgm:t>
        <a:bodyPr/>
        <a:lstStyle/>
        <a:p>
          <a:endParaRPr lang="en-US"/>
        </a:p>
      </dgm:t>
    </dgm:pt>
    <dgm:pt modelId="{2DC6CC37-6B7A-4895-9435-50E2C946DE6D}" type="pres">
      <dgm:prSet presAssocID="{624E301B-D7A4-49B0-9D96-113223C7F4FB}" presName="linear" presStyleCnt="0">
        <dgm:presLayoutVars>
          <dgm:dir/>
          <dgm:animLvl val="lvl"/>
          <dgm:resizeHandles val="exact"/>
        </dgm:presLayoutVars>
      </dgm:prSet>
      <dgm:spPr/>
    </dgm:pt>
    <dgm:pt modelId="{293ED430-0155-4D52-BC84-FA6B8A8D80B1}" type="pres">
      <dgm:prSet presAssocID="{4B34451B-EC8E-41B3-B5C5-3E7C21826ED3}" presName="parentLin" presStyleCnt="0"/>
      <dgm:spPr/>
    </dgm:pt>
    <dgm:pt modelId="{4F611E98-A301-4DE4-9DE9-9F7968AC0CB2}" type="pres">
      <dgm:prSet presAssocID="{4B34451B-EC8E-41B3-B5C5-3E7C21826ED3}" presName="parentLeftMargin" presStyleLbl="node1" presStyleIdx="0" presStyleCnt="3"/>
      <dgm:spPr/>
    </dgm:pt>
    <dgm:pt modelId="{9BA0014E-CE1C-4DF4-AE79-9CE8EF033B21}" type="pres">
      <dgm:prSet presAssocID="{4B34451B-EC8E-41B3-B5C5-3E7C21826E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5A7BAB-E310-4E0D-A4DC-2B076AB03B1E}" type="pres">
      <dgm:prSet presAssocID="{4B34451B-EC8E-41B3-B5C5-3E7C21826ED3}" presName="negativeSpace" presStyleCnt="0"/>
      <dgm:spPr/>
    </dgm:pt>
    <dgm:pt modelId="{054E4664-7B6E-47C5-BCB0-307E5ACEAEC5}" type="pres">
      <dgm:prSet presAssocID="{4B34451B-EC8E-41B3-B5C5-3E7C21826ED3}" presName="childText" presStyleLbl="conFgAcc1" presStyleIdx="0" presStyleCnt="3">
        <dgm:presLayoutVars>
          <dgm:bulletEnabled val="1"/>
        </dgm:presLayoutVars>
      </dgm:prSet>
      <dgm:spPr/>
    </dgm:pt>
    <dgm:pt modelId="{D15BE13E-FED4-428A-AB57-D02ECEFFD1A0}" type="pres">
      <dgm:prSet presAssocID="{1886F9D2-D07B-4EE5-B4B1-E5040EFF80F3}" presName="spaceBetweenRectangles" presStyleCnt="0"/>
      <dgm:spPr/>
    </dgm:pt>
    <dgm:pt modelId="{7FACC64E-B0E8-418C-8D32-4E5CF5AA69FD}" type="pres">
      <dgm:prSet presAssocID="{590B89BF-887D-47D3-8A07-6B8213074219}" presName="parentLin" presStyleCnt="0"/>
      <dgm:spPr/>
    </dgm:pt>
    <dgm:pt modelId="{8E4693DD-13BB-442C-A2B2-9C0412997579}" type="pres">
      <dgm:prSet presAssocID="{590B89BF-887D-47D3-8A07-6B8213074219}" presName="parentLeftMargin" presStyleLbl="node1" presStyleIdx="0" presStyleCnt="3"/>
      <dgm:spPr/>
    </dgm:pt>
    <dgm:pt modelId="{750D4275-507A-49C8-A506-892F9D0338E2}" type="pres">
      <dgm:prSet presAssocID="{590B89BF-887D-47D3-8A07-6B82130742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6FB1DB-FC1C-4242-9AB6-835B1DC8580D}" type="pres">
      <dgm:prSet presAssocID="{590B89BF-887D-47D3-8A07-6B8213074219}" presName="negativeSpace" presStyleCnt="0"/>
      <dgm:spPr/>
    </dgm:pt>
    <dgm:pt modelId="{31FA0B6A-8855-42CA-B182-CE497416CCC4}" type="pres">
      <dgm:prSet presAssocID="{590B89BF-887D-47D3-8A07-6B8213074219}" presName="childText" presStyleLbl="conFgAcc1" presStyleIdx="1" presStyleCnt="3">
        <dgm:presLayoutVars>
          <dgm:bulletEnabled val="1"/>
        </dgm:presLayoutVars>
      </dgm:prSet>
      <dgm:spPr/>
    </dgm:pt>
    <dgm:pt modelId="{2AD7362D-A1F0-4A3A-8CF6-235EFB6D87C2}" type="pres">
      <dgm:prSet presAssocID="{EAC67747-8CD7-42F5-8F6F-ED37B99407AD}" presName="spaceBetweenRectangles" presStyleCnt="0"/>
      <dgm:spPr/>
    </dgm:pt>
    <dgm:pt modelId="{081C3896-B989-4977-9424-0967ED115C24}" type="pres">
      <dgm:prSet presAssocID="{6C42742C-0D60-4B57-A98E-56F4B165E06F}" presName="parentLin" presStyleCnt="0"/>
      <dgm:spPr/>
    </dgm:pt>
    <dgm:pt modelId="{CE26DAC0-B19C-45B6-98DF-058A12C850A4}" type="pres">
      <dgm:prSet presAssocID="{6C42742C-0D60-4B57-A98E-56F4B165E06F}" presName="parentLeftMargin" presStyleLbl="node1" presStyleIdx="1" presStyleCnt="3"/>
      <dgm:spPr/>
    </dgm:pt>
    <dgm:pt modelId="{1BFD27D5-ACF5-45A5-9E46-E73809FCDF2A}" type="pres">
      <dgm:prSet presAssocID="{6C42742C-0D60-4B57-A98E-56F4B165E0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C4C42D-A184-4197-AE4C-455DFAA1D9FC}" type="pres">
      <dgm:prSet presAssocID="{6C42742C-0D60-4B57-A98E-56F4B165E06F}" presName="negativeSpace" presStyleCnt="0"/>
      <dgm:spPr/>
    </dgm:pt>
    <dgm:pt modelId="{BB987746-64B3-48DE-9CAD-D881BA1E7E6B}" type="pres">
      <dgm:prSet presAssocID="{6C42742C-0D60-4B57-A98E-56F4B165E0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D4D12B-CA8C-41B7-BC9A-F01C977C21C3}" type="presOf" srcId="{AEFB5E6A-755A-4D0A-B91B-E968DB84E1E5}" destId="{BB987746-64B3-48DE-9CAD-D881BA1E7E6B}" srcOrd="0" destOrd="0" presId="urn:microsoft.com/office/officeart/2005/8/layout/list1"/>
    <dgm:cxn modelId="{71A81B2C-B8AB-4FCF-9CD6-25DBC83F7E9D}" type="presOf" srcId="{5CA6A35A-2A22-4E5D-ACA3-DFD3C51B80BD}" destId="{054E4664-7B6E-47C5-BCB0-307E5ACEAEC5}" srcOrd="0" destOrd="2" presId="urn:microsoft.com/office/officeart/2005/8/layout/list1"/>
    <dgm:cxn modelId="{9F69B32E-AAC7-458E-AC6B-6F1EE0763E77}" type="presOf" srcId="{590B89BF-887D-47D3-8A07-6B8213074219}" destId="{750D4275-507A-49C8-A506-892F9D0338E2}" srcOrd="1" destOrd="0" presId="urn:microsoft.com/office/officeart/2005/8/layout/list1"/>
    <dgm:cxn modelId="{473CC532-C9BE-4C13-A91B-AEDAA76ED4E1}" srcId="{4B34451B-EC8E-41B3-B5C5-3E7C21826ED3}" destId="{EA81BBA6-0896-4919-922B-D8FFEA49B3EC}" srcOrd="0" destOrd="0" parTransId="{C16E8B24-6112-405C-A81A-1EFAD82B6360}" sibTransId="{C1190F8B-C365-463A-BC91-1D4246DB757E}"/>
    <dgm:cxn modelId="{B7B81D3A-BC71-4D2C-B9F0-C9D84E15AE71}" type="presOf" srcId="{4B34451B-EC8E-41B3-B5C5-3E7C21826ED3}" destId="{4F611E98-A301-4DE4-9DE9-9F7968AC0CB2}" srcOrd="0" destOrd="0" presId="urn:microsoft.com/office/officeart/2005/8/layout/list1"/>
    <dgm:cxn modelId="{1402224A-FE9D-41C6-BACD-4FC2E2C85D15}" type="presOf" srcId="{F06E8AC1-6489-418D-9133-9320FBE6461E}" destId="{BB987746-64B3-48DE-9CAD-D881BA1E7E6B}" srcOrd="0" destOrd="1" presId="urn:microsoft.com/office/officeart/2005/8/layout/list1"/>
    <dgm:cxn modelId="{C71DBF4E-5E37-4E23-9591-02F4732A7AD8}" srcId="{6C42742C-0D60-4B57-A98E-56F4B165E06F}" destId="{AEFB5E6A-755A-4D0A-B91B-E968DB84E1E5}" srcOrd="0" destOrd="0" parTransId="{96149D7F-2BFF-4BB0-98FD-88C57F8B8934}" sibTransId="{F58FA38B-A3F8-4EFD-AD3F-AE4A425F1D97}"/>
    <dgm:cxn modelId="{66847B4F-AF4C-41CF-89BA-30BF59B48DA8}" type="presOf" srcId="{624E301B-D7A4-49B0-9D96-113223C7F4FB}" destId="{2DC6CC37-6B7A-4895-9435-50E2C946DE6D}" srcOrd="0" destOrd="0" presId="urn:microsoft.com/office/officeart/2005/8/layout/list1"/>
    <dgm:cxn modelId="{9327AD81-5879-4E8C-87BE-F5563BB882B4}" type="presOf" srcId="{6C42742C-0D60-4B57-A98E-56F4B165E06F}" destId="{1BFD27D5-ACF5-45A5-9E46-E73809FCDF2A}" srcOrd="1" destOrd="0" presId="urn:microsoft.com/office/officeart/2005/8/layout/list1"/>
    <dgm:cxn modelId="{83151583-305A-46CD-9BFA-07AB4E46250C}" srcId="{6C42742C-0D60-4B57-A98E-56F4B165E06F}" destId="{F06E8AC1-6489-418D-9133-9320FBE6461E}" srcOrd="1" destOrd="0" parTransId="{C99F348F-1E58-4B2D-A823-EC3496005134}" sibTransId="{0AE67FA6-DA00-49D1-97D8-600997D7B108}"/>
    <dgm:cxn modelId="{37179C84-88CE-4456-A6D1-3F605D058D81}" srcId="{4B34451B-EC8E-41B3-B5C5-3E7C21826ED3}" destId="{B81D92D8-58FB-43DF-8DE0-19C41A4611E5}" srcOrd="1" destOrd="0" parTransId="{6606295F-A98F-4E16-AEB7-17ADD1E55BCF}" sibTransId="{22FF4D02-B125-4D37-9ECC-02588F7441E7}"/>
    <dgm:cxn modelId="{B0AF8588-BE05-481C-B257-35FA974A2812}" srcId="{624E301B-D7A4-49B0-9D96-113223C7F4FB}" destId="{4B34451B-EC8E-41B3-B5C5-3E7C21826ED3}" srcOrd="0" destOrd="0" parTransId="{797C902C-FD27-46A4-A48B-44EBAF7E08F8}" sibTransId="{1886F9D2-D07B-4EE5-B4B1-E5040EFF80F3}"/>
    <dgm:cxn modelId="{C43BE995-DEA5-4C9D-A3C7-20E045A2A844}" type="presOf" srcId="{EA81BBA6-0896-4919-922B-D8FFEA49B3EC}" destId="{054E4664-7B6E-47C5-BCB0-307E5ACEAEC5}" srcOrd="0" destOrd="0" presId="urn:microsoft.com/office/officeart/2005/8/layout/list1"/>
    <dgm:cxn modelId="{8C44EF96-A891-4751-B446-12363FD071FB}" srcId="{590B89BF-887D-47D3-8A07-6B8213074219}" destId="{4D158903-DF40-40A4-B910-B1414AAE3C21}" srcOrd="0" destOrd="0" parTransId="{B86F0AC0-653B-4EC2-835B-A6B9715CD184}" sibTransId="{C8B1FD08-19BF-4342-98AB-FF9B3D7F6E73}"/>
    <dgm:cxn modelId="{1A33E2AF-6CDB-4153-BB37-0690A6A97B26}" srcId="{624E301B-D7A4-49B0-9D96-113223C7F4FB}" destId="{6C42742C-0D60-4B57-A98E-56F4B165E06F}" srcOrd="2" destOrd="0" parTransId="{C1770711-2C53-4DE2-B44B-4235E3ED325B}" sibTransId="{1E3298B2-48F5-4CF2-AA07-4482B81F3B38}"/>
    <dgm:cxn modelId="{7F6ACACD-7036-41E3-8057-CEF9A6BFA59B}" type="presOf" srcId="{6C42742C-0D60-4B57-A98E-56F4B165E06F}" destId="{CE26DAC0-B19C-45B6-98DF-058A12C850A4}" srcOrd="0" destOrd="0" presId="urn:microsoft.com/office/officeart/2005/8/layout/list1"/>
    <dgm:cxn modelId="{9BAD93CF-6248-4325-9D9F-8D99325E8F2D}" srcId="{4B34451B-EC8E-41B3-B5C5-3E7C21826ED3}" destId="{5CA6A35A-2A22-4E5D-ACA3-DFD3C51B80BD}" srcOrd="2" destOrd="0" parTransId="{92B74066-6041-48ED-B7D0-55B1599A910D}" sibTransId="{591B5FF5-C7EC-4E5C-8313-9D22A1A0BA3E}"/>
    <dgm:cxn modelId="{6F0BB1E2-FC72-4BB4-9664-BD566DC1B9CB}" type="presOf" srcId="{4B34451B-EC8E-41B3-B5C5-3E7C21826ED3}" destId="{9BA0014E-CE1C-4DF4-AE79-9CE8EF033B21}" srcOrd="1" destOrd="0" presId="urn:microsoft.com/office/officeart/2005/8/layout/list1"/>
    <dgm:cxn modelId="{E305CFE2-0907-4551-A8F8-B02851747220}" type="presOf" srcId="{B81D92D8-58FB-43DF-8DE0-19C41A4611E5}" destId="{054E4664-7B6E-47C5-BCB0-307E5ACEAEC5}" srcOrd="0" destOrd="1" presId="urn:microsoft.com/office/officeart/2005/8/layout/list1"/>
    <dgm:cxn modelId="{ECC28DE8-A991-4A1D-A071-1C74F8399733}" type="presOf" srcId="{590B89BF-887D-47D3-8A07-6B8213074219}" destId="{8E4693DD-13BB-442C-A2B2-9C0412997579}" srcOrd="0" destOrd="0" presId="urn:microsoft.com/office/officeart/2005/8/layout/list1"/>
    <dgm:cxn modelId="{0BD9B7EA-F9D7-49B0-AF58-26F57F114AA7}" type="presOf" srcId="{4D158903-DF40-40A4-B910-B1414AAE3C21}" destId="{31FA0B6A-8855-42CA-B182-CE497416CCC4}" srcOrd="0" destOrd="0" presId="urn:microsoft.com/office/officeart/2005/8/layout/list1"/>
    <dgm:cxn modelId="{9518AAEF-DC0B-4320-A29B-AEAAA51A72C0}" srcId="{624E301B-D7A4-49B0-9D96-113223C7F4FB}" destId="{590B89BF-887D-47D3-8A07-6B8213074219}" srcOrd="1" destOrd="0" parTransId="{C93834F2-389F-41EE-AE08-979D712B6ED6}" sibTransId="{EAC67747-8CD7-42F5-8F6F-ED37B99407AD}"/>
    <dgm:cxn modelId="{BC37B973-4069-4E6B-8E3F-D0FF8A162E4B}" type="presParOf" srcId="{2DC6CC37-6B7A-4895-9435-50E2C946DE6D}" destId="{293ED430-0155-4D52-BC84-FA6B8A8D80B1}" srcOrd="0" destOrd="0" presId="urn:microsoft.com/office/officeart/2005/8/layout/list1"/>
    <dgm:cxn modelId="{3EEAE7FF-0132-43DE-81F6-3D1D3F3E3B41}" type="presParOf" srcId="{293ED430-0155-4D52-BC84-FA6B8A8D80B1}" destId="{4F611E98-A301-4DE4-9DE9-9F7968AC0CB2}" srcOrd="0" destOrd="0" presId="urn:microsoft.com/office/officeart/2005/8/layout/list1"/>
    <dgm:cxn modelId="{9B3B9B98-7C2E-4690-9A72-C846F0037BAF}" type="presParOf" srcId="{293ED430-0155-4D52-BC84-FA6B8A8D80B1}" destId="{9BA0014E-CE1C-4DF4-AE79-9CE8EF033B21}" srcOrd="1" destOrd="0" presId="urn:microsoft.com/office/officeart/2005/8/layout/list1"/>
    <dgm:cxn modelId="{A90095D5-9C01-463A-A646-BB96EB2E79BC}" type="presParOf" srcId="{2DC6CC37-6B7A-4895-9435-50E2C946DE6D}" destId="{025A7BAB-E310-4E0D-A4DC-2B076AB03B1E}" srcOrd="1" destOrd="0" presId="urn:microsoft.com/office/officeart/2005/8/layout/list1"/>
    <dgm:cxn modelId="{89231778-5354-4A2C-A10A-291749A43140}" type="presParOf" srcId="{2DC6CC37-6B7A-4895-9435-50E2C946DE6D}" destId="{054E4664-7B6E-47C5-BCB0-307E5ACEAEC5}" srcOrd="2" destOrd="0" presId="urn:microsoft.com/office/officeart/2005/8/layout/list1"/>
    <dgm:cxn modelId="{9C70B2E5-C445-46B6-8BC5-412BFF687969}" type="presParOf" srcId="{2DC6CC37-6B7A-4895-9435-50E2C946DE6D}" destId="{D15BE13E-FED4-428A-AB57-D02ECEFFD1A0}" srcOrd="3" destOrd="0" presId="urn:microsoft.com/office/officeart/2005/8/layout/list1"/>
    <dgm:cxn modelId="{5CBD25D1-CF9A-45C3-9638-45AF3DA3FD3D}" type="presParOf" srcId="{2DC6CC37-6B7A-4895-9435-50E2C946DE6D}" destId="{7FACC64E-B0E8-418C-8D32-4E5CF5AA69FD}" srcOrd="4" destOrd="0" presId="urn:microsoft.com/office/officeart/2005/8/layout/list1"/>
    <dgm:cxn modelId="{8C285FA4-220D-478F-8263-4248A1918D15}" type="presParOf" srcId="{7FACC64E-B0E8-418C-8D32-4E5CF5AA69FD}" destId="{8E4693DD-13BB-442C-A2B2-9C0412997579}" srcOrd="0" destOrd="0" presId="urn:microsoft.com/office/officeart/2005/8/layout/list1"/>
    <dgm:cxn modelId="{149DEDB9-0DAC-47A8-B871-00DCB7F215C6}" type="presParOf" srcId="{7FACC64E-B0E8-418C-8D32-4E5CF5AA69FD}" destId="{750D4275-507A-49C8-A506-892F9D0338E2}" srcOrd="1" destOrd="0" presId="urn:microsoft.com/office/officeart/2005/8/layout/list1"/>
    <dgm:cxn modelId="{B934D4CD-754E-4852-8A1B-28FAF7738E77}" type="presParOf" srcId="{2DC6CC37-6B7A-4895-9435-50E2C946DE6D}" destId="{7D6FB1DB-FC1C-4242-9AB6-835B1DC8580D}" srcOrd="5" destOrd="0" presId="urn:microsoft.com/office/officeart/2005/8/layout/list1"/>
    <dgm:cxn modelId="{17119B10-853E-47F2-92D3-A107774EE817}" type="presParOf" srcId="{2DC6CC37-6B7A-4895-9435-50E2C946DE6D}" destId="{31FA0B6A-8855-42CA-B182-CE497416CCC4}" srcOrd="6" destOrd="0" presId="urn:microsoft.com/office/officeart/2005/8/layout/list1"/>
    <dgm:cxn modelId="{A9D9BA36-27F4-4A46-8F17-BA29E32332AA}" type="presParOf" srcId="{2DC6CC37-6B7A-4895-9435-50E2C946DE6D}" destId="{2AD7362D-A1F0-4A3A-8CF6-235EFB6D87C2}" srcOrd="7" destOrd="0" presId="urn:microsoft.com/office/officeart/2005/8/layout/list1"/>
    <dgm:cxn modelId="{30D6C897-B1E1-4D38-94F9-D344B4DF14BC}" type="presParOf" srcId="{2DC6CC37-6B7A-4895-9435-50E2C946DE6D}" destId="{081C3896-B989-4977-9424-0967ED115C24}" srcOrd="8" destOrd="0" presId="urn:microsoft.com/office/officeart/2005/8/layout/list1"/>
    <dgm:cxn modelId="{579E5B8E-962C-4780-BA1B-E539C3E0BAAF}" type="presParOf" srcId="{081C3896-B989-4977-9424-0967ED115C24}" destId="{CE26DAC0-B19C-45B6-98DF-058A12C850A4}" srcOrd="0" destOrd="0" presId="urn:microsoft.com/office/officeart/2005/8/layout/list1"/>
    <dgm:cxn modelId="{3F6263B4-47A4-4977-9CB9-050306FE0807}" type="presParOf" srcId="{081C3896-B989-4977-9424-0967ED115C24}" destId="{1BFD27D5-ACF5-45A5-9E46-E73809FCDF2A}" srcOrd="1" destOrd="0" presId="urn:microsoft.com/office/officeart/2005/8/layout/list1"/>
    <dgm:cxn modelId="{8F65B108-C401-412B-B468-3F2A69FE17C7}" type="presParOf" srcId="{2DC6CC37-6B7A-4895-9435-50E2C946DE6D}" destId="{FFC4C42D-A184-4197-AE4C-455DFAA1D9FC}" srcOrd="9" destOrd="0" presId="urn:microsoft.com/office/officeart/2005/8/layout/list1"/>
    <dgm:cxn modelId="{1DB088FA-6B00-4E2C-A74F-64B35E38DFF5}" type="presParOf" srcId="{2DC6CC37-6B7A-4895-9435-50E2C946DE6D}" destId="{BB987746-64B3-48DE-9CAD-D881BA1E7E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FB1DC-C141-4087-A87A-897E0AAE9B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DA4272-8DCD-42C7-AB30-453B47CBCA4D}">
      <dgm:prSet/>
      <dgm:spPr/>
      <dgm:t>
        <a:bodyPr/>
        <a:lstStyle/>
        <a:p>
          <a:r>
            <a:rPr lang="en-US"/>
            <a:t>Oxygen-deficient blood moves to the lungs</a:t>
          </a:r>
        </a:p>
      </dgm:t>
    </dgm:pt>
    <dgm:pt modelId="{3EC6F528-142C-4E47-8BC8-CB7876B43AB7}" type="parTrans" cxnId="{34B03195-F3FE-49F5-BD95-112626476D7B}">
      <dgm:prSet/>
      <dgm:spPr/>
      <dgm:t>
        <a:bodyPr/>
        <a:lstStyle/>
        <a:p>
          <a:endParaRPr lang="en-US"/>
        </a:p>
      </dgm:t>
    </dgm:pt>
    <dgm:pt modelId="{CC8D1280-094E-43BB-B032-82DF3D64FEB8}" type="sibTrans" cxnId="{34B03195-F3FE-49F5-BD95-112626476D7B}">
      <dgm:prSet/>
      <dgm:spPr/>
      <dgm:t>
        <a:bodyPr/>
        <a:lstStyle/>
        <a:p>
          <a:endParaRPr lang="en-US"/>
        </a:p>
      </dgm:t>
    </dgm:pt>
    <dgm:pt modelId="{62465F6E-6D33-472F-A3BC-A7AD02054473}">
      <dgm:prSet/>
      <dgm:spPr/>
      <dgm:t>
        <a:bodyPr/>
        <a:lstStyle/>
        <a:p>
          <a:r>
            <a:rPr lang="en-US"/>
            <a:t>Oxygen diffuses from the alveoli (air sacs) of the lungs into the blood stream</a:t>
          </a:r>
        </a:p>
      </dgm:t>
    </dgm:pt>
    <dgm:pt modelId="{8791E242-FB1A-4229-A1F5-4691F25DAE67}" type="parTrans" cxnId="{F8B6C884-F5F4-4BC4-990A-65BCEC9D9BF1}">
      <dgm:prSet/>
      <dgm:spPr/>
      <dgm:t>
        <a:bodyPr/>
        <a:lstStyle/>
        <a:p>
          <a:endParaRPr lang="en-US"/>
        </a:p>
      </dgm:t>
    </dgm:pt>
    <dgm:pt modelId="{1157739C-A8C2-4380-87DD-00C5F6AAF9D6}" type="sibTrans" cxnId="{F8B6C884-F5F4-4BC4-990A-65BCEC9D9BF1}">
      <dgm:prSet/>
      <dgm:spPr/>
      <dgm:t>
        <a:bodyPr/>
        <a:lstStyle/>
        <a:p>
          <a:endParaRPr lang="en-US"/>
        </a:p>
      </dgm:t>
    </dgm:pt>
    <dgm:pt modelId="{1542BD33-93DA-4E04-B019-DEF81F107A8E}">
      <dgm:prSet/>
      <dgm:spPr/>
      <dgm:t>
        <a:bodyPr/>
        <a:lstStyle/>
        <a:p>
          <a:r>
            <a:rPr lang="en-US"/>
            <a:t>Oxygen diffuses into the erythrocytes and binds to the iron atom in the center of hemoglobin. </a:t>
          </a:r>
        </a:p>
      </dgm:t>
    </dgm:pt>
    <dgm:pt modelId="{5B4F58D4-05D1-420B-981E-048B063FBBAA}" type="parTrans" cxnId="{05C6ADBC-C962-4B1C-AC47-8DEE5E670B84}">
      <dgm:prSet/>
      <dgm:spPr/>
      <dgm:t>
        <a:bodyPr/>
        <a:lstStyle/>
        <a:p>
          <a:endParaRPr lang="en-US"/>
        </a:p>
      </dgm:t>
    </dgm:pt>
    <dgm:pt modelId="{867DDAE8-38FB-46D1-BFDB-9B30F89DE6F5}" type="sibTrans" cxnId="{05C6ADBC-C962-4B1C-AC47-8DEE5E670B84}">
      <dgm:prSet/>
      <dgm:spPr/>
      <dgm:t>
        <a:bodyPr/>
        <a:lstStyle/>
        <a:p>
          <a:endParaRPr lang="en-US"/>
        </a:p>
      </dgm:t>
    </dgm:pt>
    <dgm:pt modelId="{1ADB0211-5432-4402-AFE0-29AA8734E828}">
      <dgm:prSet/>
      <dgm:spPr/>
      <dgm:t>
        <a:bodyPr/>
        <a:lstStyle/>
        <a:p>
          <a:r>
            <a:rPr lang="en-US"/>
            <a:t>When oxygen binds to iron, the hemoglobin, now called </a:t>
          </a:r>
          <a:r>
            <a:rPr lang="en-US" b="1"/>
            <a:t>oxyhemoglobin</a:t>
          </a:r>
          <a:r>
            <a:rPr lang="en-US"/>
            <a:t>, assumes a new three dimensional shape and becomes ruby red.</a:t>
          </a:r>
        </a:p>
      </dgm:t>
    </dgm:pt>
    <dgm:pt modelId="{50219280-B373-4F5F-9A87-89C2E038F2A6}" type="parTrans" cxnId="{E21514BD-1F01-4F3E-82E5-69468CB41188}">
      <dgm:prSet/>
      <dgm:spPr/>
      <dgm:t>
        <a:bodyPr/>
        <a:lstStyle/>
        <a:p>
          <a:endParaRPr lang="en-US"/>
        </a:p>
      </dgm:t>
    </dgm:pt>
    <dgm:pt modelId="{9F2E0EFC-2C00-4278-9A7D-E20E8A9FE34D}" type="sibTrans" cxnId="{E21514BD-1F01-4F3E-82E5-69468CB41188}">
      <dgm:prSet/>
      <dgm:spPr/>
      <dgm:t>
        <a:bodyPr/>
        <a:lstStyle/>
        <a:p>
          <a:endParaRPr lang="en-US"/>
        </a:p>
      </dgm:t>
    </dgm:pt>
    <dgm:pt modelId="{18ED53A7-7470-4F92-A073-108BB4D46AF6}" type="pres">
      <dgm:prSet presAssocID="{CD1FB1DC-C141-4087-A87A-897E0AAE9BB8}" presName="root" presStyleCnt="0">
        <dgm:presLayoutVars>
          <dgm:dir/>
          <dgm:resizeHandles val="exact"/>
        </dgm:presLayoutVars>
      </dgm:prSet>
      <dgm:spPr/>
    </dgm:pt>
    <dgm:pt modelId="{3905B4B2-FB98-4D80-B259-146C8A8411B8}" type="pres">
      <dgm:prSet presAssocID="{20DA4272-8DCD-42C7-AB30-453B47CBCA4D}" presName="compNode" presStyleCnt="0"/>
      <dgm:spPr/>
    </dgm:pt>
    <dgm:pt modelId="{85CE06C2-043B-42B4-A323-865B0A4A204C}" type="pres">
      <dgm:prSet presAssocID="{20DA4272-8DCD-42C7-AB30-453B47CBCA4D}" presName="bgRect" presStyleLbl="bgShp" presStyleIdx="0" presStyleCnt="4"/>
      <dgm:spPr/>
    </dgm:pt>
    <dgm:pt modelId="{0C5D4FA4-C118-4BB1-8F4F-657048FAA254}" type="pres">
      <dgm:prSet presAssocID="{20DA4272-8DCD-42C7-AB30-453B47CBCA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060D32D3-50D5-488B-A09C-98AA95A7A632}" type="pres">
      <dgm:prSet presAssocID="{20DA4272-8DCD-42C7-AB30-453B47CBCA4D}" presName="spaceRect" presStyleCnt="0"/>
      <dgm:spPr/>
    </dgm:pt>
    <dgm:pt modelId="{78B70371-955A-46AD-8C42-9B1888350D2B}" type="pres">
      <dgm:prSet presAssocID="{20DA4272-8DCD-42C7-AB30-453B47CBCA4D}" presName="parTx" presStyleLbl="revTx" presStyleIdx="0" presStyleCnt="4">
        <dgm:presLayoutVars>
          <dgm:chMax val="0"/>
          <dgm:chPref val="0"/>
        </dgm:presLayoutVars>
      </dgm:prSet>
      <dgm:spPr/>
    </dgm:pt>
    <dgm:pt modelId="{8D634884-20B9-4514-931C-5835539208A5}" type="pres">
      <dgm:prSet presAssocID="{CC8D1280-094E-43BB-B032-82DF3D64FEB8}" presName="sibTrans" presStyleCnt="0"/>
      <dgm:spPr/>
    </dgm:pt>
    <dgm:pt modelId="{32796415-8226-4F32-9278-0FFA08FAF368}" type="pres">
      <dgm:prSet presAssocID="{62465F6E-6D33-472F-A3BC-A7AD02054473}" presName="compNode" presStyleCnt="0"/>
      <dgm:spPr/>
    </dgm:pt>
    <dgm:pt modelId="{6C69B7CF-0D30-4921-ABBA-C83C870D5577}" type="pres">
      <dgm:prSet presAssocID="{62465F6E-6D33-472F-A3BC-A7AD02054473}" presName="bgRect" presStyleLbl="bgShp" presStyleIdx="1" presStyleCnt="4"/>
      <dgm:spPr/>
    </dgm:pt>
    <dgm:pt modelId="{9FD443C0-D0B0-4770-A773-A917452CD475}" type="pres">
      <dgm:prSet presAssocID="{62465F6E-6D33-472F-A3BC-A7AD020544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A66CF182-2094-4CB0-8796-4538F19BA864}" type="pres">
      <dgm:prSet presAssocID="{62465F6E-6D33-472F-A3BC-A7AD02054473}" presName="spaceRect" presStyleCnt="0"/>
      <dgm:spPr/>
    </dgm:pt>
    <dgm:pt modelId="{BA28C55C-5851-4DFD-B04D-CD884791B407}" type="pres">
      <dgm:prSet presAssocID="{62465F6E-6D33-472F-A3BC-A7AD02054473}" presName="parTx" presStyleLbl="revTx" presStyleIdx="1" presStyleCnt="4">
        <dgm:presLayoutVars>
          <dgm:chMax val="0"/>
          <dgm:chPref val="0"/>
        </dgm:presLayoutVars>
      </dgm:prSet>
      <dgm:spPr/>
    </dgm:pt>
    <dgm:pt modelId="{28416B53-A11A-4B9D-AA85-5431F5F173FD}" type="pres">
      <dgm:prSet presAssocID="{1157739C-A8C2-4380-87DD-00C5F6AAF9D6}" presName="sibTrans" presStyleCnt="0"/>
      <dgm:spPr/>
    </dgm:pt>
    <dgm:pt modelId="{DF3F6770-2A9E-4F23-997E-2294B452F708}" type="pres">
      <dgm:prSet presAssocID="{1542BD33-93DA-4E04-B019-DEF81F107A8E}" presName="compNode" presStyleCnt="0"/>
      <dgm:spPr/>
    </dgm:pt>
    <dgm:pt modelId="{43D6A2C8-F903-45D4-ABBF-9F3D613F8E72}" type="pres">
      <dgm:prSet presAssocID="{1542BD33-93DA-4E04-B019-DEF81F107A8E}" presName="bgRect" presStyleLbl="bgShp" presStyleIdx="2" presStyleCnt="4"/>
      <dgm:spPr/>
    </dgm:pt>
    <dgm:pt modelId="{7B22E474-5824-4ACD-BAC5-C61E051462D7}" type="pres">
      <dgm:prSet presAssocID="{1542BD33-93DA-4E04-B019-DEF81F107A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11A35EF7-6397-4750-BA9C-003F18CCAEDF}" type="pres">
      <dgm:prSet presAssocID="{1542BD33-93DA-4E04-B019-DEF81F107A8E}" presName="spaceRect" presStyleCnt="0"/>
      <dgm:spPr/>
    </dgm:pt>
    <dgm:pt modelId="{3FD9856A-4B5B-4AC2-991C-10627BDE6831}" type="pres">
      <dgm:prSet presAssocID="{1542BD33-93DA-4E04-B019-DEF81F107A8E}" presName="parTx" presStyleLbl="revTx" presStyleIdx="2" presStyleCnt="4">
        <dgm:presLayoutVars>
          <dgm:chMax val="0"/>
          <dgm:chPref val="0"/>
        </dgm:presLayoutVars>
      </dgm:prSet>
      <dgm:spPr/>
    </dgm:pt>
    <dgm:pt modelId="{A020606B-128C-4053-BCE7-F2FD0341BCCA}" type="pres">
      <dgm:prSet presAssocID="{867DDAE8-38FB-46D1-BFDB-9B30F89DE6F5}" presName="sibTrans" presStyleCnt="0"/>
      <dgm:spPr/>
    </dgm:pt>
    <dgm:pt modelId="{A54E3EBB-B434-41B9-B5C8-F9A621F6DB60}" type="pres">
      <dgm:prSet presAssocID="{1ADB0211-5432-4402-AFE0-29AA8734E828}" presName="compNode" presStyleCnt="0"/>
      <dgm:spPr/>
    </dgm:pt>
    <dgm:pt modelId="{D695FDF6-559F-47D8-BD2B-27D54EF699FC}" type="pres">
      <dgm:prSet presAssocID="{1ADB0211-5432-4402-AFE0-29AA8734E828}" presName="bgRect" presStyleLbl="bgShp" presStyleIdx="3" presStyleCnt="4"/>
      <dgm:spPr/>
    </dgm:pt>
    <dgm:pt modelId="{D2DAF7A9-04F0-4F10-A128-5CF69987A197}" type="pres">
      <dgm:prSet presAssocID="{1ADB0211-5432-4402-AFE0-29AA8734E8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9415B7B-991B-4ABC-8700-650DADE1DF4A}" type="pres">
      <dgm:prSet presAssocID="{1ADB0211-5432-4402-AFE0-29AA8734E828}" presName="spaceRect" presStyleCnt="0"/>
      <dgm:spPr/>
    </dgm:pt>
    <dgm:pt modelId="{7E34571E-1403-4469-90DE-E1039F4BF638}" type="pres">
      <dgm:prSet presAssocID="{1ADB0211-5432-4402-AFE0-29AA8734E8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4C4B433-AA34-4158-A7A2-8C6966FD7DF4}" type="presOf" srcId="{62465F6E-6D33-472F-A3BC-A7AD02054473}" destId="{BA28C55C-5851-4DFD-B04D-CD884791B407}" srcOrd="0" destOrd="0" presId="urn:microsoft.com/office/officeart/2018/2/layout/IconVerticalSolidList"/>
    <dgm:cxn modelId="{E16B8464-D55A-46AB-97BE-C3AEE93B826A}" type="presOf" srcId="{1ADB0211-5432-4402-AFE0-29AA8734E828}" destId="{7E34571E-1403-4469-90DE-E1039F4BF638}" srcOrd="0" destOrd="0" presId="urn:microsoft.com/office/officeart/2018/2/layout/IconVerticalSolidList"/>
    <dgm:cxn modelId="{F8B6C884-F5F4-4BC4-990A-65BCEC9D9BF1}" srcId="{CD1FB1DC-C141-4087-A87A-897E0AAE9BB8}" destId="{62465F6E-6D33-472F-A3BC-A7AD02054473}" srcOrd="1" destOrd="0" parTransId="{8791E242-FB1A-4229-A1F5-4691F25DAE67}" sibTransId="{1157739C-A8C2-4380-87DD-00C5F6AAF9D6}"/>
    <dgm:cxn modelId="{34B03195-F3FE-49F5-BD95-112626476D7B}" srcId="{CD1FB1DC-C141-4087-A87A-897E0AAE9BB8}" destId="{20DA4272-8DCD-42C7-AB30-453B47CBCA4D}" srcOrd="0" destOrd="0" parTransId="{3EC6F528-142C-4E47-8BC8-CB7876B43AB7}" sibTransId="{CC8D1280-094E-43BB-B032-82DF3D64FEB8}"/>
    <dgm:cxn modelId="{9F187798-DD4A-4278-A81F-E5BEB72630E9}" type="presOf" srcId="{20DA4272-8DCD-42C7-AB30-453B47CBCA4D}" destId="{78B70371-955A-46AD-8C42-9B1888350D2B}" srcOrd="0" destOrd="0" presId="urn:microsoft.com/office/officeart/2018/2/layout/IconVerticalSolidList"/>
    <dgm:cxn modelId="{05C6ADBC-C962-4B1C-AC47-8DEE5E670B84}" srcId="{CD1FB1DC-C141-4087-A87A-897E0AAE9BB8}" destId="{1542BD33-93DA-4E04-B019-DEF81F107A8E}" srcOrd="2" destOrd="0" parTransId="{5B4F58D4-05D1-420B-981E-048B063FBBAA}" sibTransId="{867DDAE8-38FB-46D1-BFDB-9B30F89DE6F5}"/>
    <dgm:cxn modelId="{E21514BD-1F01-4F3E-82E5-69468CB41188}" srcId="{CD1FB1DC-C141-4087-A87A-897E0AAE9BB8}" destId="{1ADB0211-5432-4402-AFE0-29AA8734E828}" srcOrd="3" destOrd="0" parTransId="{50219280-B373-4F5F-9A87-89C2E038F2A6}" sibTransId="{9F2E0EFC-2C00-4278-9A7D-E20E8A9FE34D}"/>
    <dgm:cxn modelId="{D4B724D4-B94C-453F-A264-880E33CBD950}" type="presOf" srcId="{CD1FB1DC-C141-4087-A87A-897E0AAE9BB8}" destId="{18ED53A7-7470-4F92-A073-108BB4D46AF6}" srcOrd="0" destOrd="0" presId="urn:microsoft.com/office/officeart/2018/2/layout/IconVerticalSolidList"/>
    <dgm:cxn modelId="{E304CCE5-F0C1-436E-81D2-410E2AC22982}" type="presOf" srcId="{1542BD33-93DA-4E04-B019-DEF81F107A8E}" destId="{3FD9856A-4B5B-4AC2-991C-10627BDE6831}" srcOrd="0" destOrd="0" presId="urn:microsoft.com/office/officeart/2018/2/layout/IconVerticalSolidList"/>
    <dgm:cxn modelId="{1B71FAC8-6C82-452C-9260-D71E657C8BB2}" type="presParOf" srcId="{18ED53A7-7470-4F92-A073-108BB4D46AF6}" destId="{3905B4B2-FB98-4D80-B259-146C8A8411B8}" srcOrd="0" destOrd="0" presId="urn:microsoft.com/office/officeart/2018/2/layout/IconVerticalSolidList"/>
    <dgm:cxn modelId="{275A0B30-5E07-451C-BE17-BFF1DDB8F418}" type="presParOf" srcId="{3905B4B2-FB98-4D80-B259-146C8A8411B8}" destId="{85CE06C2-043B-42B4-A323-865B0A4A204C}" srcOrd="0" destOrd="0" presId="urn:microsoft.com/office/officeart/2018/2/layout/IconVerticalSolidList"/>
    <dgm:cxn modelId="{AC3CC153-FFC7-4D62-AF59-8130AF58EC72}" type="presParOf" srcId="{3905B4B2-FB98-4D80-B259-146C8A8411B8}" destId="{0C5D4FA4-C118-4BB1-8F4F-657048FAA254}" srcOrd="1" destOrd="0" presId="urn:microsoft.com/office/officeart/2018/2/layout/IconVerticalSolidList"/>
    <dgm:cxn modelId="{9091DFAB-6B15-40AB-B052-CF1FDD42493E}" type="presParOf" srcId="{3905B4B2-FB98-4D80-B259-146C8A8411B8}" destId="{060D32D3-50D5-488B-A09C-98AA95A7A632}" srcOrd="2" destOrd="0" presId="urn:microsoft.com/office/officeart/2018/2/layout/IconVerticalSolidList"/>
    <dgm:cxn modelId="{0E841912-D3AE-4042-A1CE-D39988AB3F5A}" type="presParOf" srcId="{3905B4B2-FB98-4D80-B259-146C8A8411B8}" destId="{78B70371-955A-46AD-8C42-9B1888350D2B}" srcOrd="3" destOrd="0" presId="urn:microsoft.com/office/officeart/2018/2/layout/IconVerticalSolidList"/>
    <dgm:cxn modelId="{F2D8045A-BCB7-4B7E-A674-743A2077879F}" type="presParOf" srcId="{18ED53A7-7470-4F92-A073-108BB4D46AF6}" destId="{8D634884-20B9-4514-931C-5835539208A5}" srcOrd="1" destOrd="0" presId="urn:microsoft.com/office/officeart/2018/2/layout/IconVerticalSolidList"/>
    <dgm:cxn modelId="{5D9B0F99-2CA5-4D83-8F9D-0CC0DFE5AD19}" type="presParOf" srcId="{18ED53A7-7470-4F92-A073-108BB4D46AF6}" destId="{32796415-8226-4F32-9278-0FFA08FAF368}" srcOrd="2" destOrd="0" presId="urn:microsoft.com/office/officeart/2018/2/layout/IconVerticalSolidList"/>
    <dgm:cxn modelId="{CBC153CF-3022-467C-A3F2-3E7A6684A30A}" type="presParOf" srcId="{32796415-8226-4F32-9278-0FFA08FAF368}" destId="{6C69B7CF-0D30-4921-ABBA-C83C870D5577}" srcOrd="0" destOrd="0" presId="urn:microsoft.com/office/officeart/2018/2/layout/IconVerticalSolidList"/>
    <dgm:cxn modelId="{3D588C9F-3D57-45FD-A07A-86B21E3B8150}" type="presParOf" srcId="{32796415-8226-4F32-9278-0FFA08FAF368}" destId="{9FD443C0-D0B0-4770-A773-A917452CD475}" srcOrd="1" destOrd="0" presId="urn:microsoft.com/office/officeart/2018/2/layout/IconVerticalSolidList"/>
    <dgm:cxn modelId="{B143E61A-DEB0-4193-8183-FA87B807889C}" type="presParOf" srcId="{32796415-8226-4F32-9278-0FFA08FAF368}" destId="{A66CF182-2094-4CB0-8796-4538F19BA864}" srcOrd="2" destOrd="0" presId="urn:microsoft.com/office/officeart/2018/2/layout/IconVerticalSolidList"/>
    <dgm:cxn modelId="{8C805154-D483-4949-B1AE-E456D98E0117}" type="presParOf" srcId="{32796415-8226-4F32-9278-0FFA08FAF368}" destId="{BA28C55C-5851-4DFD-B04D-CD884791B407}" srcOrd="3" destOrd="0" presId="urn:microsoft.com/office/officeart/2018/2/layout/IconVerticalSolidList"/>
    <dgm:cxn modelId="{8803BB0A-0173-4FD7-AD24-BDB3CD975BDE}" type="presParOf" srcId="{18ED53A7-7470-4F92-A073-108BB4D46AF6}" destId="{28416B53-A11A-4B9D-AA85-5431F5F173FD}" srcOrd="3" destOrd="0" presId="urn:microsoft.com/office/officeart/2018/2/layout/IconVerticalSolidList"/>
    <dgm:cxn modelId="{D487D236-B710-4078-9139-EFCCA77E8684}" type="presParOf" srcId="{18ED53A7-7470-4F92-A073-108BB4D46AF6}" destId="{DF3F6770-2A9E-4F23-997E-2294B452F708}" srcOrd="4" destOrd="0" presId="urn:microsoft.com/office/officeart/2018/2/layout/IconVerticalSolidList"/>
    <dgm:cxn modelId="{1FA5863F-8454-48B6-9204-6E9E33F19C63}" type="presParOf" srcId="{DF3F6770-2A9E-4F23-997E-2294B452F708}" destId="{43D6A2C8-F903-45D4-ABBF-9F3D613F8E72}" srcOrd="0" destOrd="0" presId="urn:microsoft.com/office/officeart/2018/2/layout/IconVerticalSolidList"/>
    <dgm:cxn modelId="{322DFA1E-BBB6-4465-A510-B10ADBC518AB}" type="presParOf" srcId="{DF3F6770-2A9E-4F23-997E-2294B452F708}" destId="{7B22E474-5824-4ACD-BAC5-C61E051462D7}" srcOrd="1" destOrd="0" presId="urn:microsoft.com/office/officeart/2018/2/layout/IconVerticalSolidList"/>
    <dgm:cxn modelId="{0E207F6C-E6E9-4AB8-A69C-23EEECDC086A}" type="presParOf" srcId="{DF3F6770-2A9E-4F23-997E-2294B452F708}" destId="{11A35EF7-6397-4750-BA9C-003F18CCAEDF}" srcOrd="2" destOrd="0" presId="urn:microsoft.com/office/officeart/2018/2/layout/IconVerticalSolidList"/>
    <dgm:cxn modelId="{AD897362-6BD7-4272-9325-CFBC08D5DD38}" type="presParOf" srcId="{DF3F6770-2A9E-4F23-997E-2294B452F708}" destId="{3FD9856A-4B5B-4AC2-991C-10627BDE6831}" srcOrd="3" destOrd="0" presId="urn:microsoft.com/office/officeart/2018/2/layout/IconVerticalSolidList"/>
    <dgm:cxn modelId="{12E17F56-5C60-4577-8B85-7751CEEB1624}" type="presParOf" srcId="{18ED53A7-7470-4F92-A073-108BB4D46AF6}" destId="{A020606B-128C-4053-BCE7-F2FD0341BCCA}" srcOrd="5" destOrd="0" presId="urn:microsoft.com/office/officeart/2018/2/layout/IconVerticalSolidList"/>
    <dgm:cxn modelId="{BDF827B9-7EC1-4EF6-ADFA-D98B13079160}" type="presParOf" srcId="{18ED53A7-7470-4F92-A073-108BB4D46AF6}" destId="{A54E3EBB-B434-41B9-B5C8-F9A621F6DB60}" srcOrd="6" destOrd="0" presId="urn:microsoft.com/office/officeart/2018/2/layout/IconVerticalSolidList"/>
    <dgm:cxn modelId="{2E3F65D4-BF7C-4BF5-A697-BA653B1B410D}" type="presParOf" srcId="{A54E3EBB-B434-41B9-B5C8-F9A621F6DB60}" destId="{D695FDF6-559F-47D8-BD2B-27D54EF699FC}" srcOrd="0" destOrd="0" presId="urn:microsoft.com/office/officeart/2018/2/layout/IconVerticalSolidList"/>
    <dgm:cxn modelId="{7CB7FF60-3356-42CE-B717-83703C60B87B}" type="presParOf" srcId="{A54E3EBB-B434-41B9-B5C8-F9A621F6DB60}" destId="{D2DAF7A9-04F0-4F10-A128-5CF69987A197}" srcOrd="1" destOrd="0" presId="urn:microsoft.com/office/officeart/2018/2/layout/IconVerticalSolidList"/>
    <dgm:cxn modelId="{4328FB4C-A8B7-479E-AEF6-5DF3F7C5E7C1}" type="presParOf" srcId="{A54E3EBB-B434-41B9-B5C8-F9A621F6DB60}" destId="{C9415B7B-991B-4ABC-8700-650DADE1DF4A}" srcOrd="2" destOrd="0" presId="urn:microsoft.com/office/officeart/2018/2/layout/IconVerticalSolidList"/>
    <dgm:cxn modelId="{1D0493BC-2343-4CBA-8A00-C90832E39FC7}" type="presParOf" srcId="{A54E3EBB-B434-41B9-B5C8-F9A621F6DB60}" destId="{7E34571E-1403-4469-90DE-E1039F4BF6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9CC3F-85C1-49C3-ADB6-47BDC411DE3B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BB4F86-D8F4-4D7A-83F0-AD8D5BA7B971}">
      <dgm:prSet/>
      <dgm:spPr/>
      <dgm:t>
        <a:bodyPr/>
        <a:lstStyle/>
        <a:p>
          <a:r>
            <a:rPr lang="en-US"/>
            <a:t>Anucleate - Red blood cells lose nuclei upon maturation</a:t>
          </a:r>
        </a:p>
      </dgm:t>
    </dgm:pt>
    <dgm:pt modelId="{AF56A006-EE4D-4A25-AEA7-ABB29414A8C6}" type="parTrans" cxnId="{5E9D1F01-3B5A-48B5-809E-B459DC304225}">
      <dgm:prSet/>
      <dgm:spPr/>
      <dgm:t>
        <a:bodyPr/>
        <a:lstStyle/>
        <a:p>
          <a:endParaRPr lang="en-US"/>
        </a:p>
      </dgm:t>
    </dgm:pt>
    <dgm:pt modelId="{314837D4-4CB8-431D-A60C-0AE4D59F110F}" type="sibTrans" cxnId="{5E9D1F01-3B5A-48B5-809E-B459DC304225}">
      <dgm:prSet/>
      <dgm:spPr/>
      <dgm:t>
        <a:bodyPr/>
        <a:lstStyle/>
        <a:p>
          <a:endParaRPr lang="en-US"/>
        </a:p>
      </dgm:t>
    </dgm:pt>
    <dgm:pt modelId="{E4CA48CC-DFD4-41FA-AB44-CEA41152098D}">
      <dgm:prSet/>
      <dgm:spPr/>
      <dgm:t>
        <a:bodyPr/>
        <a:lstStyle/>
        <a:p>
          <a:r>
            <a:rPr lang="en-US"/>
            <a:t>Lack Essentially All Organelles</a:t>
          </a:r>
        </a:p>
      </dgm:t>
    </dgm:pt>
    <dgm:pt modelId="{280C59FF-00E5-473A-B672-A9DEBCB8CBA3}" type="parTrans" cxnId="{5CEB36EA-F034-4485-9784-C15DAC34FD19}">
      <dgm:prSet/>
      <dgm:spPr/>
      <dgm:t>
        <a:bodyPr/>
        <a:lstStyle/>
        <a:p>
          <a:endParaRPr lang="en-US"/>
        </a:p>
      </dgm:t>
    </dgm:pt>
    <dgm:pt modelId="{D5BEB95C-4F1B-48C9-8F95-646B0DF7CE86}" type="sibTrans" cxnId="{5CEB36EA-F034-4485-9784-C15DAC34FD19}">
      <dgm:prSet/>
      <dgm:spPr/>
      <dgm:t>
        <a:bodyPr/>
        <a:lstStyle/>
        <a:p>
          <a:endParaRPr lang="en-US"/>
        </a:p>
      </dgm:t>
    </dgm:pt>
    <dgm:pt modelId="{86FB21AB-19E0-4115-B41B-5A0E8C3B7616}">
      <dgm:prSet/>
      <dgm:spPr/>
      <dgm:t>
        <a:bodyPr/>
        <a:lstStyle/>
        <a:p>
          <a:r>
            <a:rPr lang="en-US"/>
            <a:t>Do not reproduce themsleves</a:t>
          </a:r>
        </a:p>
      </dgm:t>
    </dgm:pt>
    <dgm:pt modelId="{E885A6DD-6417-40CE-A1B9-31C08E95A8C8}" type="parTrans" cxnId="{7F4CEAE7-3332-4D7F-81D3-BD3146B7617F}">
      <dgm:prSet/>
      <dgm:spPr/>
      <dgm:t>
        <a:bodyPr/>
        <a:lstStyle/>
        <a:p>
          <a:endParaRPr lang="en-US"/>
        </a:p>
      </dgm:t>
    </dgm:pt>
    <dgm:pt modelId="{DA943CB3-4A12-49F7-8FB9-070CADAECA41}" type="sibTrans" cxnId="{7F4CEAE7-3332-4D7F-81D3-BD3146B7617F}">
      <dgm:prSet/>
      <dgm:spPr/>
      <dgm:t>
        <a:bodyPr/>
        <a:lstStyle/>
        <a:p>
          <a:endParaRPr lang="en-US"/>
        </a:p>
      </dgm:t>
    </dgm:pt>
    <dgm:pt modelId="{406E4A87-8A54-446E-8C2E-C1A183429AD8}">
      <dgm:prSet/>
      <dgm:spPr/>
      <dgm:t>
        <a:bodyPr/>
        <a:lstStyle/>
        <a:p>
          <a:r>
            <a:rPr lang="en-US"/>
            <a:t>Shape - take on a biconcave, dimpled, disc shape. </a:t>
          </a:r>
        </a:p>
      </dgm:t>
    </dgm:pt>
    <dgm:pt modelId="{B33C6E0C-8AA3-4E39-8579-F7EFE892B5C9}" type="parTrans" cxnId="{444A9CC4-808C-4268-AC62-6844CA9C4027}">
      <dgm:prSet/>
      <dgm:spPr/>
      <dgm:t>
        <a:bodyPr/>
        <a:lstStyle/>
        <a:p>
          <a:endParaRPr lang="en-US"/>
        </a:p>
      </dgm:t>
    </dgm:pt>
    <dgm:pt modelId="{70308B15-B333-4C0C-B509-443027A6D7FE}" type="sibTrans" cxnId="{444A9CC4-808C-4268-AC62-6844CA9C4027}">
      <dgm:prSet/>
      <dgm:spPr/>
      <dgm:t>
        <a:bodyPr/>
        <a:lstStyle/>
        <a:p>
          <a:endParaRPr lang="en-US"/>
        </a:p>
      </dgm:t>
    </dgm:pt>
    <dgm:pt modelId="{ED0458B2-CEDF-423D-831E-70C6FA6F6090}">
      <dgm:prSet/>
      <dgm:spPr/>
      <dgm:t>
        <a:bodyPr/>
        <a:lstStyle/>
        <a:p>
          <a:r>
            <a:rPr lang="en-US"/>
            <a:t>Small - They are about 7-8 micrometers in diameter. </a:t>
          </a:r>
        </a:p>
      </dgm:t>
    </dgm:pt>
    <dgm:pt modelId="{A9E2A8F7-EC87-4D39-857C-2DC105801814}" type="parTrans" cxnId="{65FC7A32-B3AE-49D3-A9E9-1115996E54D8}">
      <dgm:prSet/>
      <dgm:spPr/>
      <dgm:t>
        <a:bodyPr/>
        <a:lstStyle/>
        <a:p>
          <a:endParaRPr lang="en-US"/>
        </a:p>
      </dgm:t>
    </dgm:pt>
    <dgm:pt modelId="{20B4710F-6DD3-4FD1-A0EC-FF8B600E2B25}" type="sibTrans" cxnId="{65FC7A32-B3AE-49D3-A9E9-1115996E54D8}">
      <dgm:prSet/>
      <dgm:spPr/>
      <dgm:t>
        <a:bodyPr/>
        <a:lstStyle/>
        <a:p>
          <a:endParaRPr lang="en-US"/>
        </a:p>
      </dgm:t>
    </dgm:pt>
    <dgm:pt modelId="{94A8E07B-8A19-46C6-8D4D-4E1C86F3E5DB}" type="pres">
      <dgm:prSet presAssocID="{DF59CC3F-85C1-49C3-ADB6-47BDC411DE3B}" presName="vert0" presStyleCnt="0">
        <dgm:presLayoutVars>
          <dgm:dir/>
          <dgm:animOne val="branch"/>
          <dgm:animLvl val="lvl"/>
        </dgm:presLayoutVars>
      </dgm:prSet>
      <dgm:spPr/>
    </dgm:pt>
    <dgm:pt modelId="{42E25721-F582-4DCD-AEE8-A72532069760}" type="pres">
      <dgm:prSet presAssocID="{48BB4F86-D8F4-4D7A-83F0-AD8D5BA7B971}" presName="thickLine" presStyleLbl="alignNode1" presStyleIdx="0" presStyleCnt="5"/>
      <dgm:spPr/>
    </dgm:pt>
    <dgm:pt modelId="{E5A01125-790B-4DE9-98D8-2CC4B5BCE01E}" type="pres">
      <dgm:prSet presAssocID="{48BB4F86-D8F4-4D7A-83F0-AD8D5BA7B971}" presName="horz1" presStyleCnt="0"/>
      <dgm:spPr/>
    </dgm:pt>
    <dgm:pt modelId="{7153832F-F408-44FE-AF6F-585D14869FFC}" type="pres">
      <dgm:prSet presAssocID="{48BB4F86-D8F4-4D7A-83F0-AD8D5BA7B971}" presName="tx1" presStyleLbl="revTx" presStyleIdx="0" presStyleCnt="5"/>
      <dgm:spPr/>
    </dgm:pt>
    <dgm:pt modelId="{90D67522-5D16-4EF4-8A33-9C537BF4B1F4}" type="pres">
      <dgm:prSet presAssocID="{48BB4F86-D8F4-4D7A-83F0-AD8D5BA7B971}" presName="vert1" presStyleCnt="0"/>
      <dgm:spPr/>
    </dgm:pt>
    <dgm:pt modelId="{7F1B2547-D9A7-413C-BEF4-A3E991DE1A9E}" type="pres">
      <dgm:prSet presAssocID="{E4CA48CC-DFD4-41FA-AB44-CEA41152098D}" presName="thickLine" presStyleLbl="alignNode1" presStyleIdx="1" presStyleCnt="5"/>
      <dgm:spPr/>
    </dgm:pt>
    <dgm:pt modelId="{D31DC536-6277-4ED3-B75E-2B31480C4395}" type="pres">
      <dgm:prSet presAssocID="{E4CA48CC-DFD4-41FA-AB44-CEA41152098D}" presName="horz1" presStyleCnt="0"/>
      <dgm:spPr/>
    </dgm:pt>
    <dgm:pt modelId="{B3EDB163-32F5-4275-84AD-534C35E4E4EB}" type="pres">
      <dgm:prSet presAssocID="{E4CA48CC-DFD4-41FA-AB44-CEA41152098D}" presName="tx1" presStyleLbl="revTx" presStyleIdx="1" presStyleCnt="5"/>
      <dgm:spPr/>
    </dgm:pt>
    <dgm:pt modelId="{0F570B1B-8D2D-4B3E-B3D5-64A1E9C6E255}" type="pres">
      <dgm:prSet presAssocID="{E4CA48CC-DFD4-41FA-AB44-CEA41152098D}" presName="vert1" presStyleCnt="0"/>
      <dgm:spPr/>
    </dgm:pt>
    <dgm:pt modelId="{47F85186-A019-4DCE-8F7F-2368CD2B1A04}" type="pres">
      <dgm:prSet presAssocID="{86FB21AB-19E0-4115-B41B-5A0E8C3B7616}" presName="thickLine" presStyleLbl="alignNode1" presStyleIdx="2" presStyleCnt="5"/>
      <dgm:spPr/>
    </dgm:pt>
    <dgm:pt modelId="{0AEEC21E-1430-4FD8-99E9-101D0014BD4A}" type="pres">
      <dgm:prSet presAssocID="{86FB21AB-19E0-4115-B41B-5A0E8C3B7616}" presName="horz1" presStyleCnt="0"/>
      <dgm:spPr/>
    </dgm:pt>
    <dgm:pt modelId="{C3B31CCA-8136-41A5-AF92-E73582BB92B6}" type="pres">
      <dgm:prSet presAssocID="{86FB21AB-19E0-4115-B41B-5A0E8C3B7616}" presName="tx1" presStyleLbl="revTx" presStyleIdx="2" presStyleCnt="5"/>
      <dgm:spPr/>
    </dgm:pt>
    <dgm:pt modelId="{B104DC84-E907-4619-B504-7049F73A0757}" type="pres">
      <dgm:prSet presAssocID="{86FB21AB-19E0-4115-B41B-5A0E8C3B7616}" presName="vert1" presStyleCnt="0"/>
      <dgm:spPr/>
    </dgm:pt>
    <dgm:pt modelId="{A341D152-B7C3-4BCB-926F-B3963C8F7DEC}" type="pres">
      <dgm:prSet presAssocID="{406E4A87-8A54-446E-8C2E-C1A183429AD8}" presName="thickLine" presStyleLbl="alignNode1" presStyleIdx="3" presStyleCnt="5"/>
      <dgm:spPr/>
    </dgm:pt>
    <dgm:pt modelId="{3AB0B547-C46A-41D9-B7B0-CC2D0A82F4E0}" type="pres">
      <dgm:prSet presAssocID="{406E4A87-8A54-446E-8C2E-C1A183429AD8}" presName="horz1" presStyleCnt="0"/>
      <dgm:spPr/>
    </dgm:pt>
    <dgm:pt modelId="{BC1DEEC1-B2A6-4B42-92FA-AC3451526C1C}" type="pres">
      <dgm:prSet presAssocID="{406E4A87-8A54-446E-8C2E-C1A183429AD8}" presName="tx1" presStyleLbl="revTx" presStyleIdx="3" presStyleCnt="5"/>
      <dgm:spPr/>
    </dgm:pt>
    <dgm:pt modelId="{EF2E9D82-DB94-428E-8F08-C35D43B228B7}" type="pres">
      <dgm:prSet presAssocID="{406E4A87-8A54-446E-8C2E-C1A183429AD8}" presName="vert1" presStyleCnt="0"/>
      <dgm:spPr/>
    </dgm:pt>
    <dgm:pt modelId="{768235B9-9781-467A-AD35-1A3CD3FAE325}" type="pres">
      <dgm:prSet presAssocID="{ED0458B2-CEDF-423D-831E-70C6FA6F6090}" presName="thickLine" presStyleLbl="alignNode1" presStyleIdx="4" presStyleCnt="5"/>
      <dgm:spPr/>
    </dgm:pt>
    <dgm:pt modelId="{1ED9AAA7-61EF-45DD-B145-63FCBF2E777B}" type="pres">
      <dgm:prSet presAssocID="{ED0458B2-CEDF-423D-831E-70C6FA6F6090}" presName="horz1" presStyleCnt="0"/>
      <dgm:spPr/>
    </dgm:pt>
    <dgm:pt modelId="{2E4CA4FC-36D7-4EB2-ACA1-208180A4A9D3}" type="pres">
      <dgm:prSet presAssocID="{ED0458B2-CEDF-423D-831E-70C6FA6F6090}" presName="tx1" presStyleLbl="revTx" presStyleIdx="4" presStyleCnt="5"/>
      <dgm:spPr/>
    </dgm:pt>
    <dgm:pt modelId="{CD891E09-2FB1-4766-B166-722130B8E21A}" type="pres">
      <dgm:prSet presAssocID="{ED0458B2-CEDF-423D-831E-70C6FA6F6090}" presName="vert1" presStyleCnt="0"/>
      <dgm:spPr/>
    </dgm:pt>
  </dgm:ptLst>
  <dgm:cxnLst>
    <dgm:cxn modelId="{5E9D1F01-3B5A-48B5-809E-B459DC304225}" srcId="{DF59CC3F-85C1-49C3-ADB6-47BDC411DE3B}" destId="{48BB4F86-D8F4-4D7A-83F0-AD8D5BA7B971}" srcOrd="0" destOrd="0" parTransId="{AF56A006-EE4D-4A25-AEA7-ABB29414A8C6}" sibTransId="{314837D4-4CB8-431D-A60C-0AE4D59F110F}"/>
    <dgm:cxn modelId="{65FC7A32-B3AE-49D3-A9E9-1115996E54D8}" srcId="{DF59CC3F-85C1-49C3-ADB6-47BDC411DE3B}" destId="{ED0458B2-CEDF-423D-831E-70C6FA6F6090}" srcOrd="4" destOrd="0" parTransId="{A9E2A8F7-EC87-4D39-857C-2DC105801814}" sibTransId="{20B4710F-6DD3-4FD1-A0EC-FF8B600E2B25}"/>
    <dgm:cxn modelId="{E3F1F343-6EF8-4B77-8E13-9C7247AC856D}" type="presOf" srcId="{DF59CC3F-85C1-49C3-ADB6-47BDC411DE3B}" destId="{94A8E07B-8A19-46C6-8D4D-4E1C86F3E5DB}" srcOrd="0" destOrd="0" presId="urn:microsoft.com/office/officeart/2008/layout/LinedList"/>
    <dgm:cxn modelId="{A0B54364-7531-4280-9579-76DC144FDA2E}" type="presOf" srcId="{ED0458B2-CEDF-423D-831E-70C6FA6F6090}" destId="{2E4CA4FC-36D7-4EB2-ACA1-208180A4A9D3}" srcOrd="0" destOrd="0" presId="urn:microsoft.com/office/officeart/2008/layout/LinedList"/>
    <dgm:cxn modelId="{A7776173-668A-4298-9037-2564959EB721}" type="presOf" srcId="{E4CA48CC-DFD4-41FA-AB44-CEA41152098D}" destId="{B3EDB163-32F5-4275-84AD-534C35E4E4EB}" srcOrd="0" destOrd="0" presId="urn:microsoft.com/office/officeart/2008/layout/LinedList"/>
    <dgm:cxn modelId="{06335F9D-EEB4-4A5E-9911-79290ADF128A}" type="presOf" srcId="{48BB4F86-D8F4-4D7A-83F0-AD8D5BA7B971}" destId="{7153832F-F408-44FE-AF6F-585D14869FFC}" srcOrd="0" destOrd="0" presId="urn:microsoft.com/office/officeart/2008/layout/LinedList"/>
    <dgm:cxn modelId="{444A9CC4-808C-4268-AC62-6844CA9C4027}" srcId="{DF59CC3F-85C1-49C3-ADB6-47BDC411DE3B}" destId="{406E4A87-8A54-446E-8C2E-C1A183429AD8}" srcOrd="3" destOrd="0" parTransId="{B33C6E0C-8AA3-4E39-8579-F7EFE892B5C9}" sibTransId="{70308B15-B333-4C0C-B509-443027A6D7FE}"/>
    <dgm:cxn modelId="{0F63D5C4-420F-4ED2-8943-9F9AC9F13C86}" type="presOf" srcId="{86FB21AB-19E0-4115-B41B-5A0E8C3B7616}" destId="{C3B31CCA-8136-41A5-AF92-E73582BB92B6}" srcOrd="0" destOrd="0" presId="urn:microsoft.com/office/officeart/2008/layout/LinedList"/>
    <dgm:cxn modelId="{537ED4DD-A6D6-400E-9ACE-B99D55934680}" type="presOf" srcId="{406E4A87-8A54-446E-8C2E-C1A183429AD8}" destId="{BC1DEEC1-B2A6-4B42-92FA-AC3451526C1C}" srcOrd="0" destOrd="0" presId="urn:microsoft.com/office/officeart/2008/layout/LinedList"/>
    <dgm:cxn modelId="{7F4CEAE7-3332-4D7F-81D3-BD3146B7617F}" srcId="{DF59CC3F-85C1-49C3-ADB6-47BDC411DE3B}" destId="{86FB21AB-19E0-4115-B41B-5A0E8C3B7616}" srcOrd="2" destOrd="0" parTransId="{E885A6DD-6417-40CE-A1B9-31C08E95A8C8}" sibTransId="{DA943CB3-4A12-49F7-8FB9-070CADAECA41}"/>
    <dgm:cxn modelId="{5CEB36EA-F034-4485-9784-C15DAC34FD19}" srcId="{DF59CC3F-85C1-49C3-ADB6-47BDC411DE3B}" destId="{E4CA48CC-DFD4-41FA-AB44-CEA41152098D}" srcOrd="1" destOrd="0" parTransId="{280C59FF-00E5-473A-B672-A9DEBCB8CBA3}" sibTransId="{D5BEB95C-4F1B-48C9-8F95-646B0DF7CE86}"/>
    <dgm:cxn modelId="{24A27020-0851-451E-B8D0-79142DD4F0A1}" type="presParOf" srcId="{94A8E07B-8A19-46C6-8D4D-4E1C86F3E5DB}" destId="{42E25721-F582-4DCD-AEE8-A72532069760}" srcOrd="0" destOrd="0" presId="urn:microsoft.com/office/officeart/2008/layout/LinedList"/>
    <dgm:cxn modelId="{BCB468D1-428B-48D8-A7A2-0207963B9893}" type="presParOf" srcId="{94A8E07B-8A19-46C6-8D4D-4E1C86F3E5DB}" destId="{E5A01125-790B-4DE9-98D8-2CC4B5BCE01E}" srcOrd="1" destOrd="0" presId="urn:microsoft.com/office/officeart/2008/layout/LinedList"/>
    <dgm:cxn modelId="{73319B06-65BA-4350-9C4C-9965AE2D4F96}" type="presParOf" srcId="{E5A01125-790B-4DE9-98D8-2CC4B5BCE01E}" destId="{7153832F-F408-44FE-AF6F-585D14869FFC}" srcOrd="0" destOrd="0" presId="urn:microsoft.com/office/officeart/2008/layout/LinedList"/>
    <dgm:cxn modelId="{166053BD-2AF9-45C0-82C1-82D33F3C981B}" type="presParOf" srcId="{E5A01125-790B-4DE9-98D8-2CC4B5BCE01E}" destId="{90D67522-5D16-4EF4-8A33-9C537BF4B1F4}" srcOrd="1" destOrd="0" presId="urn:microsoft.com/office/officeart/2008/layout/LinedList"/>
    <dgm:cxn modelId="{CEEA38F7-0E38-40C3-BACD-71EDA97D4C0D}" type="presParOf" srcId="{94A8E07B-8A19-46C6-8D4D-4E1C86F3E5DB}" destId="{7F1B2547-D9A7-413C-BEF4-A3E991DE1A9E}" srcOrd="2" destOrd="0" presId="urn:microsoft.com/office/officeart/2008/layout/LinedList"/>
    <dgm:cxn modelId="{6141D7CB-97DE-49F3-AE2A-387E06EEA339}" type="presParOf" srcId="{94A8E07B-8A19-46C6-8D4D-4E1C86F3E5DB}" destId="{D31DC536-6277-4ED3-B75E-2B31480C4395}" srcOrd="3" destOrd="0" presId="urn:microsoft.com/office/officeart/2008/layout/LinedList"/>
    <dgm:cxn modelId="{0EA1189A-D732-4D52-944F-960F59470701}" type="presParOf" srcId="{D31DC536-6277-4ED3-B75E-2B31480C4395}" destId="{B3EDB163-32F5-4275-84AD-534C35E4E4EB}" srcOrd="0" destOrd="0" presId="urn:microsoft.com/office/officeart/2008/layout/LinedList"/>
    <dgm:cxn modelId="{29AD7807-F373-4AF7-AE54-43F1A35D96D2}" type="presParOf" srcId="{D31DC536-6277-4ED3-B75E-2B31480C4395}" destId="{0F570B1B-8D2D-4B3E-B3D5-64A1E9C6E255}" srcOrd="1" destOrd="0" presId="urn:microsoft.com/office/officeart/2008/layout/LinedList"/>
    <dgm:cxn modelId="{AE89E608-D438-4A54-BBA4-A79387FDCE9D}" type="presParOf" srcId="{94A8E07B-8A19-46C6-8D4D-4E1C86F3E5DB}" destId="{47F85186-A019-4DCE-8F7F-2368CD2B1A04}" srcOrd="4" destOrd="0" presId="urn:microsoft.com/office/officeart/2008/layout/LinedList"/>
    <dgm:cxn modelId="{77ED2DFD-E7D6-44EA-9B2F-B0F451EE7F2A}" type="presParOf" srcId="{94A8E07B-8A19-46C6-8D4D-4E1C86F3E5DB}" destId="{0AEEC21E-1430-4FD8-99E9-101D0014BD4A}" srcOrd="5" destOrd="0" presId="urn:microsoft.com/office/officeart/2008/layout/LinedList"/>
    <dgm:cxn modelId="{A39B6F75-8702-42D3-BE8C-F88119E9E1F1}" type="presParOf" srcId="{0AEEC21E-1430-4FD8-99E9-101D0014BD4A}" destId="{C3B31CCA-8136-41A5-AF92-E73582BB92B6}" srcOrd="0" destOrd="0" presId="urn:microsoft.com/office/officeart/2008/layout/LinedList"/>
    <dgm:cxn modelId="{3D60F98A-7218-497A-864F-A7D5395EAC1B}" type="presParOf" srcId="{0AEEC21E-1430-4FD8-99E9-101D0014BD4A}" destId="{B104DC84-E907-4619-B504-7049F73A0757}" srcOrd="1" destOrd="0" presId="urn:microsoft.com/office/officeart/2008/layout/LinedList"/>
    <dgm:cxn modelId="{5F5FF08F-86BD-4833-8D51-1E79851F5DD3}" type="presParOf" srcId="{94A8E07B-8A19-46C6-8D4D-4E1C86F3E5DB}" destId="{A341D152-B7C3-4BCB-926F-B3963C8F7DEC}" srcOrd="6" destOrd="0" presId="urn:microsoft.com/office/officeart/2008/layout/LinedList"/>
    <dgm:cxn modelId="{F112F831-9F33-4281-977A-DFC956A787EE}" type="presParOf" srcId="{94A8E07B-8A19-46C6-8D4D-4E1C86F3E5DB}" destId="{3AB0B547-C46A-41D9-B7B0-CC2D0A82F4E0}" srcOrd="7" destOrd="0" presId="urn:microsoft.com/office/officeart/2008/layout/LinedList"/>
    <dgm:cxn modelId="{7742B8F8-9BAD-4BF4-9992-5A0F887A105C}" type="presParOf" srcId="{3AB0B547-C46A-41D9-B7B0-CC2D0A82F4E0}" destId="{BC1DEEC1-B2A6-4B42-92FA-AC3451526C1C}" srcOrd="0" destOrd="0" presId="urn:microsoft.com/office/officeart/2008/layout/LinedList"/>
    <dgm:cxn modelId="{87A3CA25-6B2C-4FB3-9DD0-435D566320F7}" type="presParOf" srcId="{3AB0B547-C46A-41D9-B7B0-CC2D0A82F4E0}" destId="{EF2E9D82-DB94-428E-8F08-C35D43B228B7}" srcOrd="1" destOrd="0" presId="urn:microsoft.com/office/officeart/2008/layout/LinedList"/>
    <dgm:cxn modelId="{F0C3749C-FC83-49A3-AE99-FAFAD2BDB97A}" type="presParOf" srcId="{94A8E07B-8A19-46C6-8D4D-4E1C86F3E5DB}" destId="{768235B9-9781-467A-AD35-1A3CD3FAE325}" srcOrd="8" destOrd="0" presId="urn:microsoft.com/office/officeart/2008/layout/LinedList"/>
    <dgm:cxn modelId="{59145BAA-BD3B-47D1-A0C7-AED8CF08DFD6}" type="presParOf" srcId="{94A8E07B-8A19-46C6-8D4D-4E1C86F3E5DB}" destId="{1ED9AAA7-61EF-45DD-B145-63FCBF2E777B}" srcOrd="9" destOrd="0" presId="urn:microsoft.com/office/officeart/2008/layout/LinedList"/>
    <dgm:cxn modelId="{FB2B0E6D-9626-4ABF-9E35-E4759F339BD0}" type="presParOf" srcId="{1ED9AAA7-61EF-45DD-B145-63FCBF2E777B}" destId="{2E4CA4FC-36D7-4EB2-ACA1-208180A4A9D3}" srcOrd="0" destOrd="0" presId="urn:microsoft.com/office/officeart/2008/layout/LinedList"/>
    <dgm:cxn modelId="{45295C16-C894-407E-A64F-988407FDB7D1}" type="presParOf" srcId="{1ED9AAA7-61EF-45DD-B145-63FCBF2E777B}" destId="{CD891E09-2FB1-4766-B166-722130B8E2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25997-6C8F-4A96-A723-453CDA32913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7BB0487-169D-49B8-9BEE-08E8915BA786}">
      <dgm:prSet/>
      <dgm:spPr/>
      <dgm:t>
        <a:bodyPr/>
        <a:lstStyle/>
        <a:p>
          <a:r>
            <a:rPr lang="en-US"/>
            <a:t>The thickness of blood is called viscosity.</a:t>
          </a:r>
        </a:p>
      </dgm:t>
    </dgm:pt>
    <dgm:pt modelId="{6D4B00E1-8F49-49C4-8E08-5A05DF0DEFC6}" type="parTrans" cxnId="{BAD6ADF8-42F7-4F44-A4AA-7009040EB1A8}">
      <dgm:prSet/>
      <dgm:spPr/>
      <dgm:t>
        <a:bodyPr/>
        <a:lstStyle/>
        <a:p>
          <a:endParaRPr lang="en-US"/>
        </a:p>
      </dgm:t>
    </dgm:pt>
    <dgm:pt modelId="{93D6CE65-618A-432F-9C50-9E4CFFACE056}" type="sibTrans" cxnId="{BAD6ADF8-42F7-4F44-A4AA-7009040EB1A8}">
      <dgm:prSet/>
      <dgm:spPr/>
      <dgm:t>
        <a:bodyPr/>
        <a:lstStyle/>
        <a:p>
          <a:endParaRPr lang="en-US"/>
        </a:p>
      </dgm:t>
    </dgm:pt>
    <dgm:pt modelId="{17B692E0-0D72-4111-ADE9-72081F1727DF}">
      <dgm:prSet/>
      <dgm:spPr/>
      <dgm:t>
        <a:bodyPr/>
        <a:lstStyle/>
        <a:p>
          <a:r>
            <a:rPr lang="en-US"/>
            <a:t>The greater the viscosity of blood, the more friction there is and more pressure is needed to force blood through.</a:t>
          </a:r>
        </a:p>
      </dgm:t>
    </dgm:pt>
    <dgm:pt modelId="{D275EF35-1A9F-4157-A56F-067047782603}" type="parTrans" cxnId="{D81642F8-01F1-46AC-8809-10A91033B7B0}">
      <dgm:prSet/>
      <dgm:spPr/>
      <dgm:t>
        <a:bodyPr/>
        <a:lstStyle/>
        <a:p>
          <a:endParaRPr lang="en-US"/>
        </a:p>
      </dgm:t>
    </dgm:pt>
    <dgm:pt modelId="{1971B222-CF63-47CF-84DD-B715C7C7C09D}" type="sibTrans" cxnId="{D81642F8-01F1-46AC-8809-10A91033B7B0}">
      <dgm:prSet/>
      <dgm:spPr/>
      <dgm:t>
        <a:bodyPr/>
        <a:lstStyle/>
        <a:p>
          <a:endParaRPr lang="en-US"/>
        </a:p>
      </dgm:t>
    </dgm:pt>
    <dgm:pt modelId="{3CD72CDE-475C-437F-B9B1-21E44E99A0A6}" type="pres">
      <dgm:prSet presAssocID="{6C925997-6C8F-4A96-A723-453CDA329137}" presName="root" presStyleCnt="0">
        <dgm:presLayoutVars>
          <dgm:dir/>
          <dgm:resizeHandles val="exact"/>
        </dgm:presLayoutVars>
      </dgm:prSet>
      <dgm:spPr/>
    </dgm:pt>
    <dgm:pt modelId="{07DAC5EA-0E4B-40C7-801C-FA46CF83932A}" type="pres">
      <dgm:prSet presAssocID="{A7BB0487-169D-49B8-9BEE-08E8915BA786}" presName="compNode" presStyleCnt="0"/>
      <dgm:spPr/>
    </dgm:pt>
    <dgm:pt modelId="{641FCD4A-2A6E-4FEB-850F-3DE06CD15B34}" type="pres">
      <dgm:prSet presAssocID="{A7BB0487-169D-49B8-9BEE-08E8915BA786}" presName="bgRect" presStyleLbl="bgShp" presStyleIdx="0" presStyleCnt="2"/>
      <dgm:spPr/>
    </dgm:pt>
    <dgm:pt modelId="{58BD76F4-41C5-445A-8EBC-B19CA7352AE6}" type="pres">
      <dgm:prSet presAssocID="{A7BB0487-169D-49B8-9BEE-08E8915BA7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BE83FEB4-754F-4D21-9AC0-64EACEB41629}" type="pres">
      <dgm:prSet presAssocID="{A7BB0487-169D-49B8-9BEE-08E8915BA786}" presName="spaceRect" presStyleCnt="0"/>
      <dgm:spPr/>
    </dgm:pt>
    <dgm:pt modelId="{741BE8BC-1F43-47CD-8447-6529B8A92926}" type="pres">
      <dgm:prSet presAssocID="{A7BB0487-169D-49B8-9BEE-08E8915BA786}" presName="parTx" presStyleLbl="revTx" presStyleIdx="0" presStyleCnt="2">
        <dgm:presLayoutVars>
          <dgm:chMax val="0"/>
          <dgm:chPref val="0"/>
        </dgm:presLayoutVars>
      </dgm:prSet>
      <dgm:spPr/>
    </dgm:pt>
    <dgm:pt modelId="{178AB1F2-9349-41EC-A874-FFA41C53C869}" type="pres">
      <dgm:prSet presAssocID="{93D6CE65-618A-432F-9C50-9E4CFFACE056}" presName="sibTrans" presStyleCnt="0"/>
      <dgm:spPr/>
    </dgm:pt>
    <dgm:pt modelId="{713E2FC5-F068-40D5-B7F8-FFEC52F25048}" type="pres">
      <dgm:prSet presAssocID="{17B692E0-0D72-4111-ADE9-72081F1727DF}" presName="compNode" presStyleCnt="0"/>
      <dgm:spPr/>
    </dgm:pt>
    <dgm:pt modelId="{19EA2CD9-38EC-4A98-9AE4-D23538EDB27B}" type="pres">
      <dgm:prSet presAssocID="{17B692E0-0D72-4111-ADE9-72081F1727DF}" presName="bgRect" presStyleLbl="bgShp" presStyleIdx="1" presStyleCnt="2"/>
      <dgm:spPr/>
    </dgm:pt>
    <dgm:pt modelId="{F6E30352-77CB-4D00-BB3C-95709F93100F}" type="pres">
      <dgm:prSet presAssocID="{17B692E0-0D72-4111-ADE9-72081F1727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36107041-73F6-43A3-9FC7-90772FF02262}" type="pres">
      <dgm:prSet presAssocID="{17B692E0-0D72-4111-ADE9-72081F1727DF}" presName="spaceRect" presStyleCnt="0"/>
      <dgm:spPr/>
    </dgm:pt>
    <dgm:pt modelId="{24370476-444E-4EC9-8FB7-7E397B795BD9}" type="pres">
      <dgm:prSet presAssocID="{17B692E0-0D72-4111-ADE9-72081F1727D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ECCF020-00A4-4CB7-BDFB-C0A8AB1D5633}" type="presOf" srcId="{A7BB0487-169D-49B8-9BEE-08E8915BA786}" destId="{741BE8BC-1F43-47CD-8447-6529B8A92926}" srcOrd="0" destOrd="0" presId="urn:microsoft.com/office/officeart/2018/2/layout/IconVerticalSolidList"/>
    <dgm:cxn modelId="{975411BB-0F1C-493E-BB98-33BD99C4A502}" type="presOf" srcId="{6C925997-6C8F-4A96-A723-453CDA329137}" destId="{3CD72CDE-475C-437F-B9B1-21E44E99A0A6}" srcOrd="0" destOrd="0" presId="urn:microsoft.com/office/officeart/2018/2/layout/IconVerticalSolidList"/>
    <dgm:cxn modelId="{654419CC-5685-415C-A53F-236A8B453049}" type="presOf" srcId="{17B692E0-0D72-4111-ADE9-72081F1727DF}" destId="{24370476-444E-4EC9-8FB7-7E397B795BD9}" srcOrd="0" destOrd="0" presId="urn:microsoft.com/office/officeart/2018/2/layout/IconVerticalSolidList"/>
    <dgm:cxn modelId="{D81642F8-01F1-46AC-8809-10A91033B7B0}" srcId="{6C925997-6C8F-4A96-A723-453CDA329137}" destId="{17B692E0-0D72-4111-ADE9-72081F1727DF}" srcOrd="1" destOrd="0" parTransId="{D275EF35-1A9F-4157-A56F-067047782603}" sibTransId="{1971B222-CF63-47CF-84DD-B715C7C7C09D}"/>
    <dgm:cxn modelId="{BAD6ADF8-42F7-4F44-A4AA-7009040EB1A8}" srcId="{6C925997-6C8F-4A96-A723-453CDA329137}" destId="{A7BB0487-169D-49B8-9BEE-08E8915BA786}" srcOrd="0" destOrd="0" parTransId="{6D4B00E1-8F49-49C4-8E08-5A05DF0DEFC6}" sibTransId="{93D6CE65-618A-432F-9C50-9E4CFFACE056}"/>
    <dgm:cxn modelId="{2250BB2F-CF2F-44CE-8433-F034BF85E6DC}" type="presParOf" srcId="{3CD72CDE-475C-437F-B9B1-21E44E99A0A6}" destId="{07DAC5EA-0E4B-40C7-801C-FA46CF83932A}" srcOrd="0" destOrd="0" presId="urn:microsoft.com/office/officeart/2018/2/layout/IconVerticalSolidList"/>
    <dgm:cxn modelId="{9CF716AE-F604-475E-A085-1C512AC1FD76}" type="presParOf" srcId="{07DAC5EA-0E4B-40C7-801C-FA46CF83932A}" destId="{641FCD4A-2A6E-4FEB-850F-3DE06CD15B34}" srcOrd="0" destOrd="0" presId="urn:microsoft.com/office/officeart/2018/2/layout/IconVerticalSolidList"/>
    <dgm:cxn modelId="{170FACB4-3A94-4B8F-9E05-EA7F56DD027D}" type="presParOf" srcId="{07DAC5EA-0E4B-40C7-801C-FA46CF83932A}" destId="{58BD76F4-41C5-445A-8EBC-B19CA7352AE6}" srcOrd="1" destOrd="0" presId="urn:microsoft.com/office/officeart/2018/2/layout/IconVerticalSolidList"/>
    <dgm:cxn modelId="{CC2777B9-5360-4CBE-879E-E73F6179C256}" type="presParOf" srcId="{07DAC5EA-0E4B-40C7-801C-FA46CF83932A}" destId="{BE83FEB4-754F-4D21-9AC0-64EACEB41629}" srcOrd="2" destOrd="0" presId="urn:microsoft.com/office/officeart/2018/2/layout/IconVerticalSolidList"/>
    <dgm:cxn modelId="{6038CE67-256B-4F61-98FB-A82900A2A343}" type="presParOf" srcId="{07DAC5EA-0E4B-40C7-801C-FA46CF83932A}" destId="{741BE8BC-1F43-47CD-8447-6529B8A92926}" srcOrd="3" destOrd="0" presId="urn:microsoft.com/office/officeart/2018/2/layout/IconVerticalSolidList"/>
    <dgm:cxn modelId="{92A5D743-B8F9-4722-B4B5-3779CCF02E3C}" type="presParOf" srcId="{3CD72CDE-475C-437F-B9B1-21E44E99A0A6}" destId="{178AB1F2-9349-41EC-A874-FFA41C53C869}" srcOrd="1" destOrd="0" presId="urn:microsoft.com/office/officeart/2018/2/layout/IconVerticalSolidList"/>
    <dgm:cxn modelId="{6C37474B-A866-4E24-A228-EFB2C5F4E5F4}" type="presParOf" srcId="{3CD72CDE-475C-437F-B9B1-21E44E99A0A6}" destId="{713E2FC5-F068-40D5-B7F8-FFEC52F25048}" srcOrd="2" destOrd="0" presId="urn:microsoft.com/office/officeart/2018/2/layout/IconVerticalSolidList"/>
    <dgm:cxn modelId="{DD429AD2-BF69-4D82-8C4B-F8511F6CBE2E}" type="presParOf" srcId="{713E2FC5-F068-40D5-B7F8-FFEC52F25048}" destId="{19EA2CD9-38EC-4A98-9AE4-D23538EDB27B}" srcOrd="0" destOrd="0" presId="urn:microsoft.com/office/officeart/2018/2/layout/IconVerticalSolidList"/>
    <dgm:cxn modelId="{1DB4E323-71EF-4D18-9B7F-D51D50FB6957}" type="presParOf" srcId="{713E2FC5-F068-40D5-B7F8-FFEC52F25048}" destId="{F6E30352-77CB-4D00-BB3C-95709F93100F}" srcOrd="1" destOrd="0" presId="urn:microsoft.com/office/officeart/2018/2/layout/IconVerticalSolidList"/>
    <dgm:cxn modelId="{4EFACA2B-1E34-4C83-9E8A-3F6E7925B3E6}" type="presParOf" srcId="{713E2FC5-F068-40D5-B7F8-FFEC52F25048}" destId="{36107041-73F6-43A3-9FC7-90772FF02262}" srcOrd="2" destOrd="0" presId="urn:microsoft.com/office/officeart/2018/2/layout/IconVerticalSolidList"/>
    <dgm:cxn modelId="{F3189DC7-1775-4569-8525-57957E7DE4E5}" type="presParOf" srcId="{713E2FC5-F068-40D5-B7F8-FFEC52F25048}" destId="{24370476-444E-4EC9-8FB7-7E397B795B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9D6A28-D8D4-4515-A0FB-C9B8143279C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AEF01E-F9A2-49F8-B782-E54C24DEA10F}">
      <dgm:prSet/>
      <dgm:spPr/>
      <dgm:t>
        <a:bodyPr/>
        <a:lstStyle/>
        <a:p>
          <a:r>
            <a:rPr lang="en-US"/>
            <a:t>Normal pH of blood ranges between 7.35-7.45; blood is slightly </a:t>
          </a:r>
          <a:r>
            <a:rPr lang="en-US" b="1"/>
            <a:t>Alkaline. </a:t>
          </a:r>
          <a:endParaRPr lang="en-US"/>
        </a:p>
      </dgm:t>
    </dgm:pt>
    <dgm:pt modelId="{C73F7387-C1F7-4B6B-9CD5-2995E9B6DD5D}" type="parTrans" cxnId="{9712DD74-8489-42C3-BABF-58AB7B8A2169}">
      <dgm:prSet/>
      <dgm:spPr/>
      <dgm:t>
        <a:bodyPr/>
        <a:lstStyle/>
        <a:p>
          <a:endParaRPr lang="en-US"/>
        </a:p>
      </dgm:t>
    </dgm:pt>
    <dgm:pt modelId="{16107C2C-CE59-496B-BA66-000FE2B3ABE1}" type="sibTrans" cxnId="{9712DD74-8489-42C3-BABF-58AB7B8A2169}">
      <dgm:prSet/>
      <dgm:spPr/>
      <dgm:t>
        <a:bodyPr/>
        <a:lstStyle/>
        <a:p>
          <a:endParaRPr lang="en-US"/>
        </a:p>
      </dgm:t>
    </dgm:pt>
    <dgm:pt modelId="{6D36E9E3-9ADB-4DF4-8B3F-23A447607E5B}">
      <dgm:prSet/>
      <dgm:spPr/>
      <dgm:t>
        <a:bodyPr/>
        <a:lstStyle/>
        <a:p>
          <a:r>
            <a:rPr lang="en-US"/>
            <a:t>A drop in pH below 7.35 is a condition is also called </a:t>
          </a:r>
          <a:r>
            <a:rPr lang="en-US" b="1"/>
            <a:t>Acidosis</a:t>
          </a:r>
          <a:r>
            <a:rPr lang="en-US"/>
            <a:t>.</a:t>
          </a:r>
        </a:p>
      </dgm:t>
    </dgm:pt>
    <dgm:pt modelId="{3D079178-4CF6-4AFA-8AC8-B27099919401}" type="parTrans" cxnId="{FA6FDA12-30A8-48E3-B0D8-8336E76B6379}">
      <dgm:prSet/>
      <dgm:spPr/>
      <dgm:t>
        <a:bodyPr/>
        <a:lstStyle/>
        <a:p>
          <a:endParaRPr lang="en-US"/>
        </a:p>
      </dgm:t>
    </dgm:pt>
    <dgm:pt modelId="{D2799787-AF9F-42F1-B780-F2CDAED7D9CB}" type="sibTrans" cxnId="{FA6FDA12-30A8-48E3-B0D8-8336E76B6379}">
      <dgm:prSet/>
      <dgm:spPr/>
      <dgm:t>
        <a:bodyPr/>
        <a:lstStyle/>
        <a:p>
          <a:endParaRPr lang="en-US"/>
        </a:p>
      </dgm:t>
    </dgm:pt>
    <dgm:pt modelId="{D2C75DED-6602-4E9F-AA4E-C352C630C5D7}">
      <dgm:prSet/>
      <dgm:spPr/>
      <dgm:t>
        <a:bodyPr/>
        <a:lstStyle/>
        <a:p>
          <a:r>
            <a:rPr lang="en-US"/>
            <a:t>A jump in pH higher then 7.45 is a condition called "</a:t>
          </a:r>
          <a:r>
            <a:rPr lang="en-US" b="1"/>
            <a:t>Alkalosis</a:t>
          </a:r>
          <a:r>
            <a:rPr lang="en-US"/>
            <a:t>". </a:t>
          </a:r>
        </a:p>
      </dgm:t>
    </dgm:pt>
    <dgm:pt modelId="{E163DF2D-69CD-4F40-84A6-C2C561E82D94}" type="parTrans" cxnId="{7AC914E6-9DEB-49DF-8E36-29318825A0AC}">
      <dgm:prSet/>
      <dgm:spPr/>
      <dgm:t>
        <a:bodyPr/>
        <a:lstStyle/>
        <a:p>
          <a:endParaRPr lang="en-US"/>
        </a:p>
      </dgm:t>
    </dgm:pt>
    <dgm:pt modelId="{52C12094-C437-4E57-8FFE-15AD8B403AD6}" type="sibTrans" cxnId="{7AC914E6-9DEB-49DF-8E36-29318825A0AC}">
      <dgm:prSet/>
      <dgm:spPr/>
      <dgm:t>
        <a:bodyPr/>
        <a:lstStyle/>
        <a:p>
          <a:endParaRPr lang="en-US"/>
        </a:p>
      </dgm:t>
    </dgm:pt>
    <dgm:pt modelId="{A2F921A7-CE99-4ED5-AD29-A0CB59B656E4}">
      <dgm:prSet/>
      <dgm:spPr/>
      <dgm:t>
        <a:bodyPr/>
        <a:lstStyle/>
        <a:p>
          <a:r>
            <a:rPr lang="en-US"/>
            <a:t>To maintain the homeostasis (or balance,) the blood has tiny molecules within the RBC that help prevent drops or increases from happening.</a:t>
          </a:r>
        </a:p>
      </dgm:t>
    </dgm:pt>
    <dgm:pt modelId="{0F251162-7793-45B8-A874-59D6EE4446C4}" type="parTrans" cxnId="{7604F157-A290-49F8-9693-2FAD0BD9C690}">
      <dgm:prSet/>
      <dgm:spPr/>
      <dgm:t>
        <a:bodyPr/>
        <a:lstStyle/>
        <a:p>
          <a:endParaRPr lang="en-US"/>
        </a:p>
      </dgm:t>
    </dgm:pt>
    <dgm:pt modelId="{9AEE0C6B-A2AF-43D3-9C3B-C77D2D6C7901}" type="sibTrans" cxnId="{7604F157-A290-49F8-9693-2FAD0BD9C690}">
      <dgm:prSet/>
      <dgm:spPr/>
      <dgm:t>
        <a:bodyPr/>
        <a:lstStyle/>
        <a:p>
          <a:endParaRPr lang="en-US"/>
        </a:p>
      </dgm:t>
    </dgm:pt>
    <dgm:pt modelId="{DBB7ECBD-7D55-4363-8EE1-BBF50C28A5A8}" type="pres">
      <dgm:prSet presAssocID="{899D6A28-D8D4-4515-A0FB-C9B8143279C2}" presName="Name0" presStyleCnt="0">
        <dgm:presLayoutVars>
          <dgm:dir/>
          <dgm:animLvl val="lvl"/>
          <dgm:resizeHandles val="exact"/>
        </dgm:presLayoutVars>
      </dgm:prSet>
      <dgm:spPr/>
    </dgm:pt>
    <dgm:pt modelId="{77CF4C6A-8E41-4088-9644-6AE010CAC0F7}" type="pres">
      <dgm:prSet presAssocID="{A2F921A7-CE99-4ED5-AD29-A0CB59B656E4}" presName="boxAndChildren" presStyleCnt="0"/>
      <dgm:spPr/>
    </dgm:pt>
    <dgm:pt modelId="{322B202E-47F6-4DD4-8220-7E92B0B119A2}" type="pres">
      <dgm:prSet presAssocID="{A2F921A7-CE99-4ED5-AD29-A0CB59B656E4}" presName="parentTextBox" presStyleLbl="node1" presStyleIdx="0" presStyleCnt="2"/>
      <dgm:spPr/>
    </dgm:pt>
    <dgm:pt modelId="{0BADD8C1-51B9-46CD-8FCC-6E722D84FC14}" type="pres">
      <dgm:prSet presAssocID="{16107C2C-CE59-496B-BA66-000FE2B3ABE1}" presName="sp" presStyleCnt="0"/>
      <dgm:spPr/>
    </dgm:pt>
    <dgm:pt modelId="{92CCE211-D937-4CF7-9B58-06E4C8AF9A36}" type="pres">
      <dgm:prSet presAssocID="{59AEF01E-F9A2-49F8-B782-E54C24DEA10F}" presName="arrowAndChildren" presStyleCnt="0"/>
      <dgm:spPr/>
    </dgm:pt>
    <dgm:pt modelId="{FC8DB402-D4EF-417E-BC61-91D2D871ECA7}" type="pres">
      <dgm:prSet presAssocID="{59AEF01E-F9A2-49F8-B782-E54C24DEA10F}" presName="parentTextArrow" presStyleLbl="node1" presStyleIdx="0" presStyleCnt="2"/>
      <dgm:spPr/>
    </dgm:pt>
    <dgm:pt modelId="{9358A36A-5484-4ECA-9CB9-A9CE283D317F}" type="pres">
      <dgm:prSet presAssocID="{59AEF01E-F9A2-49F8-B782-E54C24DEA10F}" presName="arrow" presStyleLbl="node1" presStyleIdx="1" presStyleCnt="2"/>
      <dgm:spPr/>
    </dgm:pt>
    <dgm:pt modelId="{39F31D58-CC3E-497C-84A4-B7C27F98A532}" type="pres">
      <dgm:prSet presAssocID="{59AEF01E-F9A2-49F8-B782-E54C24DEA10F}" presName="descendantArrow" presStyleCnt="0"/>
      <dgm:spPr/>
    </dgm:pt>
    <dgm:pt modelId="{F152B3C3-6866-4FCE-98C0-F7DF343B74D1}" type="pres">
      <dgm:prSet presAssocID="{6D36E9E3-9ADB-4DF4-8B3F-23A447607E5B}" presName="childTextArrow" presStyleLbl="fgAccFollowNode1" presStyleIdx="0" presStyleCnt="2">
        <dgm:presLayoutVars>
          <dgm:bulletEnabled val="1"/>
        </dgm:presLayoutVars>
      </dgm:prSet>
      <dgm:spPr/>
    </dgm:pt>
    <dgm:pt modelId="{F8A65A96-C610-4208-8729-A6A6898D325E}" type="pres">
      <dgm:prSet presAssocID="{D2C75DED-6602-4E9F-AA4E-C352C630C5D7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4DC9AC02-20B2-48FF-9898-0FCCDFE3D8A8}" type="presOf" srcId="{A2F921A7-CE99-4ED5-AD29-A0CB59B656E4}" destId="{322B202E-47F6-4DD4-8220-7E92B0B119A2}" srcOrd="0" destOrd="0" presId="urn:microsoft.com/office/officeart/2005/8/layout/process4"/>
    <dgm:cxn modelId="{FA6FDA12-30A8-48E3-B0D8-8336E76B6379}" srcId="{59AEF01E-F9A2-49F8-B782-E54C24DEA10F}" destId="{6D36E9E3-9ADB-4DF4-8B3F-23A447607E5B}" srcOrd="0" destOrd="0" parTransId="{3D079178-4CF6-4AFA-8AC8-B27099919401}" sibTransId="{D2799787-AF9F-42F1-B780-F2CDAED7D9CB}"/>
    <dgm:cxn modelId="{C1A65E65-AB68-4DC8-AA94-4E9D1DB149E4}" type="presOf" srcId="{59AEF01E-F9A2-49F8-B782-E54C24DEA10F}" destId="{9358A36A-5484-4ECA-9CB9-A9CE283D317F}" srcOrd="1" destOrd="0" presId="urn:microsoft.com/office/officeart/2005/8/layout/process4"/>
    <dgm:cxn modelId="{9712DD74-8489-42C3-BABF-58AB7B8A2169}" srcId="{899D6A28-D8D4-4515-A0FB-C9B8143279C2}" destId="{59AEF01E-F9A2-49F8-B782-E54C24DEA10F}" srcOrd="0" destOrd="0" parTransId="{C73F7387-C1F7-4B6B-9CD5-2995E9B6DD5D}" sibTransId="{16107C2C-CE59-496B-BA66-000FE2B3ABE1}"/>
    <dgm:cxn modelId="{7604F157-A290-49F8-9693-2FAD0BD9C690}" srcId="{899D6A28-D8D4-4515-A0FB-C9B8143279C2}" destId="{A2F921A7-CE99-4ED5-AD29-A0CB59B656E4}" srcOrd="1" destOrd="0" parTransId="{0F251162-7793-45B8-A874-59D6EE4446C4}" sibTransId="{9AEE0C6B-A2AF-43D3-9C3B-C77D2D6C7901}"/>
    <dgm:cxn modelId="{C360028E-03D7-4AA8-84BD-9F0CEC7E71AC}" type="presOf" srcId="{6D36E9E3-9ADB-4DF4-8B3F-23A447607E5B}" destId="{F152B3C3-6866-4FCE-98C0-F7DF343B74D1}" srcOrd="0" destOrd="0" presId="urn:microsoft.com/office/officeart/2005/8/layout/process4"/>
    <dgm:cxn modelId="{840684A2-18CB-44B0-B480-3FF428FAB10C}" type="presOf" srcId="{899D6A28-D8D4-4515-A0FB-C9B8143279C2}" destId="{DBB7ECBD-7D55-4363-8EE1-BBF50C28A5A8}" srcOrd="0" destOrd="0" presId="urn:microsoft.com/office/officeart/2005/8/layout/process4"/>
    <dgm:cxn modelId="{E74BB5D0-33DC-4390-AB90-B95A4B6FB159}" type="presOf" srcId="{59AEF01E-F9A2-49F8-B782-E54C24DEA10F}" destId="{FC8DB402-D4EF-417E-BC61-91D2D871ECA7}" srcOrd="0" destOrd="0" presId="urn:microsoft.com/office/officeart/2005/8/layout/process4"/>
    <dgm:cxn modelId="{7AC914E6-9DEB-49DF-8E36-29318825A0AC}" srcId="{59AEF01E-F9A2-49F8-B782-E54C24DEA10F}" destId="{D2C75DED-6602-4E9F-AA4E-C352C630C5D7}" srcOrd="1" destOrd="0" parTransId="{E163DF2D-69CD-4F40-84A6-C2C561E82D94}" sibTransId="{52C12094-C437-4E57-8FFE-15AD8B403AD6}"/>
    <dgm:cxn modelId="{2D2B0DF6-AEDF-4D03-B4DB-81522B418D4D}" type="presOf" srcId="{D2C75DED-6602-4E9F-AA4E-C352C630C5D7}" destId="{F8A65A96-C610-4208-8729-A6A6898D325E}" srcOrd="0" destOrd="0" presId="urn:microsoft.com/office/officeart/2005/8/layout/process4"/>
    <dgm:cxn modelId="{B5639B47-D817-4EF1-9EE9-C4FEA5A4254B}" type="presParOf" srcId="{DBB7ECBD-7D55-4363-8EE1-BBF50C28A5A8}" destId="{77CF4C6A-8E41-4088-9644-6AE010CAC0F7}" srcOrd="0" destOrd="0" presId="urn:microsoft.com/office/officeart/2005/8/layout/process4"/>
    <dgm:cxn modelId="{55226089-D688-4D8A-88B3-22897FAAEE47}" type="presParOf" srcId="{77CF4C6A-8E41-4088-9644-6AE010CAC0F7}" destId="{322B202E-47F6-4DD4-8220-7E92B0B119A2}" srcOrd="0" destOrd="0" presId="urn:microsoft.com/office/officeart/2005/8/layout/process4"/>
    <dgm:cxn modelId="{CB0CC609-502D-4992-AE22-6A84D57546F8}" type="presParOf" srcId="{DBB7ECBD-7D55-4363-8EE1-BBF50C28A5A8}" destId="{0BADD8C1-51B9-46CD-8FCC-6E722D84FC14}" srcOrd="1" destOrd="0" presId="urn:microsoft.com/office/officeart/2005/8/layout/process4"/>
    <dgm:cxn modelId="{B775BD3A-567B-4C94-B5F6-C4D1E0ADAAF9}" type="presParOf" srcId="{DBB7ECBD-7D55-4363-8EE1-BBF50C28A5A8}" destId="{92CCE211-D937-4CF7-9B58-06E4C8AF9A36}" srcOrd="2" destOrd="0" presId="urn:microsoft.com/office/officeart/2005/8/layout/process4"/>
    <dgm:cxn modelId="{51926E29-3E4A-4749-93FC-AEE232833DD5}" type="presParOf" srcId="{92CCE211-D937-4CF7-9B58-06E4C8AF9A36}" destId="{FC8DB402-D4EF-417E-BC61-91D2D871ECA7}" srcOrd="0" destOrd="0" presId="urn:microsoft.com/office/officeart/2005/8/layout/process4"/>
    <dgm:cxn modelId="{B7A10ECD-A5B0-4D41-82C7-DF5551E6215C}" type="presParOf" srcId="{92CCE211-D937-4CF7-9B58-06E4C8AF9A36}" destId="{9358A36A-5484-4ECA-9CB9-A9CE283D317F}" srcOrd="1" destOrd="0" presId="urn:microsoft.com/office/officeart/2005/8/layout/process4"/>
    <dgm:cxn modelId="{C43C8E13-019F-4A86-B038-D8CAB8A97437}" type="presParOf" srcId="{92CCE211-D937-4CF7-9B58-06E4C8AF9A36}" destId="{39F31D58-CC3E-497C-84A4-B7C27F98A532}" srcOrd="2" destOrd="0" presId="urn:microsoft.com/office/officeart/2005/8/layout/process4"/>
    <dgm:cxn modelId="{A0CEC4E6-6390-4B2D-B076-5BF8C235D8C8}" type="presParOf" srcId="{39F31D58-CC3E-497C-84A4-B7C27F98A532}" destId="{F152B3C3-6866-4FCE-98C0-F7DF343B74D1}" srcOrd="0" destOrd="0" presId="urn:microsoft.com/office/officeart/2005/8/layout/process4"/>
    <dgm:cxn modelId="{12B2FA41-9D52-4B34-8F0F-3D2459582E2F}" type="presParOf" srcId="{39F31D58-CC3E-497C-84A4-B7C27F98A532}" destId="{F8A65A96-C610-4208-8729-A6A6898D325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30209-D5FA-49CB-B6D7-980887DA5F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F0D7DC0-1756-4202-8891-96546C24F3A8}">
      <dgm:prSet/>
      <dgm:spPr/>
      <dgm:t>
        <a:bodyPr/>
        <a:lstStyle/>
        <a:p>
          <a:r>
            <a:rPr lang="en-US"/>
            <a:t>Red blood cells are broken down and hemoglobin is released. </a:t>
          </a:r>
        </a:p>
      </dgm:t>
    </dgm:pt>
    <dgm:pt modelId="{B89FF987-FCBD-4D52-B7E0-957A29912EFD}" type="parTrans" cxnId="{4A5482EB-E298-483B-9C4C-C54647A98E5D}">
      <dgm:prSet/>
      <dgm:spPr/>
      <dgm:t>
        <a:bodyPr/>
        <a:lstStyle/>
        <a:p>
          <a:endParaRPr lang="en-US"/>
        </a:p>
      </dgm:t>
    </dgm:pt>
    <dgm:pt modelId="{E38BD063-5B10-415F-B6CE-EE5B2E62D480}" type="sibTrans" cxnId="{4A5482EB-E298-483B-9C4C-C54647A98E5D}">
      <dgm:prSet/>
      <dgm:spPr/>
      <dgm:t>
        <a:bodyPr/>
        <a:lstStyle/>
        <a:p>
          <a:endParaRPr lang="en-US"/>
        </a:p>
      </dgm:t>
    </dgm:pt>
    <dgm:pt modelId="{2682DE67-4833-4041-A143-EF98F9E8F874}">
      <dgm:prSet/>
      <dgm:spPr/>
      <dgm:t>
        <a:bodyPr/>
        <a:lstStyle/>
        <a:p>
          <a:r>
            <a:rPr lang="en-US"/>
            <a:t>The globin part of the hemoglobin is broken down into amino acid components, which in turn are recycled by the body. </a:t>
          </a:r>
        </a:p>
      </dgm:t>
    </dgm:pt>
    <dgm:pt modelId="{84983378-A34A-4151-80D7-43B572E5C817}" type="parTrans" cxnId="{AFF87D4D-A3B4-40C5-B424-5A636EB6A05F}">
      <dgm:prSet/>
      <dgm:spPr/>
      <dgm:t>
        <a:bodyPr/>
        <a:lstStyle/>
        <a:p>
          <a:endParaRPr lang="en-US"/>
        </a:p>
      </dgm:t>
    </dgm:pt>
    <dgm:pt modelId="{74D2AA8A-9E5A-4D74-8A81-CFE720A59FF6}" type="sibTrans" cxnId="{AFF87D4D-A3B4-40C5-B424-5A636EB6A05F}">
      <dgm:prSet/>
      <dgm:spPr/>
      <dgm:t>
        <a:bodyPr/>
        <a:lstStyle/>
        <a:p>
          <a:endParaRPr lang="en-US"/>
        </a:p>
      </dgm:t>
    </dgm:pt>
    <dgm:pt modelId="{7FFCCFFE-AE8A-44E0-9B20-421D78068F0B}">
      <dgm:prSet/>
      <dgm:spPr/>
      <dgm:t>
        <a:bodyPr/>
        <a:lstStyle/>
        <a:p>
          <a:r>
            <a:rPr lang="en-US"/>
            <a:t>The iron is recovered and returned to the bone marrow to be reused. </a:t>
          </a:r>
        </a:p>
      </dgm:t>
    </dgm:pt>
    <dgm:pt modelId="{53B78D43-EC84-43FC-A785-9AF3DACB5C2C}" type="parTrans" cxnId="{447BB346-9560-4A55-A6E7-9F9F626C151F}">
      <dgm:prSet/>
      <dgm:spPr/>
      <dgm:t>
        <a:bodyPr/>
        <a:lstStyle/>
        <a:p>
          <a:endParaRPr lang="en-US"/>
        </a:p>
      </dgm:t>
    </dgm:pt>
    <dgm:pt modelId="{00D5BFCF-0108-454C-B3C0-783807EFD1D2}" type="sibTrans" cxnId="{447BB346-9560-4A55-A6E7-9F9F626C151F}">
      <dgm:prSet/>
      <dgm:spPr/>
      <dgm:t>
        <a:bodyPr/>
        <a:lstStyle/>
        <a:p>
          <a:endParaRPr lang="en-US"/>
        </a:p>
      </dgm:t>
    </dgm:pt>
    <dgm:pt modelId="{9B129117-703D-431D-B8A8-8707C3D76334}">
      <dgm:prSet/>
      <dgm:spPr/>
      <dgm:t>
        <a:bodyPr/>
        <a:lstStyle/>
        <a:p>
          <a:r>
            <a:rPr lang="en-US"/>
            <a:t>The heme portion of the molecule experiences a chemical change and then gets excreted as bile pigment (bilirubin) by the liver. </a:t>
          </a:r>
        </a:p>
      </dgm:t>
    </dgm:pt>
    <dgm:pt modelId="{E264A20B-8E4D-497C-A48C-E998633162E8}" type="parTrans" cxnId="{97CE8045-4763-40C4-8F7C-E4AA4CA8C932}">
      <dgm:prSet/>
      <dgm:spPr/>
      <dgm:t>
        <a:bodyPr/>
        <a:lstStyle/>
        <a:p>
          <a:endParaRPr lang="en-US"/>
        </a:p>
      </dgm:t>
    </dgm:pt>
    <dgm:pt modelId="{4611864B-6A7A-4C15-978F-AEA8510F595F}" type="sibTrans" cxnId="{97CE8045-4763-40C4-8F7C-E4AA4CA8C932}">
      <dgm:prSet/>
      <dgm:spPr/>
      <dgm:t>
        <a:bodyPr/>
        <a:lstStyle/>
        <a:p>
          <a:endParaRPr lang="en-US"/>
        </a:p>
      </dgm:t>
    </dgm:pt>
    <dgm:pt modelId="{47DC5809-8AEE-4463-A3C8-5D13600C9FB7}">
      <dgm:prSet/>
      <dgm:spPr/>
      <dgm:t>
        <a:bodyPr/>
        <a:lstStyle/>
        <a:p>
          <a:r>
            <a:rPr lang="en-US"/>
            <a:t>Heme portion after being broken down contributes to the color of feces and your skin color changing after being bruised.</a:t>
          </a:r>
        </a:p>
      </dgm:t>
    </dgm:pt>
    <dgm:pt modelId="{BA6949BE-4796-4858-BCB5-9A39FF7318E9}" type="parTrans" cxnId="{8E94A912-FD8A-4212-BCBF-CC60D565FEFB}">
      <dgm:prSet/>
      <dgm:spPr/>
      <dgm:t>
        <a:bodyPr/>
        <a:lstStyle/>
        <a:p>
          <a:endParaRPr lang="en-US"/>
        </a:p>
      </dgm:t>
    </dgm:pt>
    <dgm:pt modelId="{8462163C-E27D-4112-A145-3FBCC4AE48A4}" type="sibTrans" cxnId="{8E94A912-FD8A-4212-BCBF-CC60D565FEFB}">
      <dgm:prSet/>
      <dgm:spPr/>
      <dgm:t>
        <a:bodyPr/>
        <a:lstStyle/>
        <a:p>
          <a:endParaRPr lang="en-US"/>
        </a:p>
      </dgm:t>
    </dgm:pt>
    <dgm:pt modelId="{58915C9F-FC29-4097-9D93-CA380878C0C1}" type="pres">
      <dgm:prSet presAssocID="{DD230209-D5FA-49CB-B6D7-980887DA5F0E}" presName="root" presStyleCnt="0">
        <dgm:presLayoutVars>
          <dgm:dir/>
          <dgm:resizeHandles val="exact"/>
        </dgm:presLayoutVars>
      </dgm:prSet>
      <dgm:spPr/>
    </dgm:pt>
    <dgm:pt modelId="{72D6945E-C5E8-4D3A-909B-A687AEFDEF47}" type="pres">
      <dgm:prSet presAssocID="{3F0D7DC0-1756-4202-8891-96546C24F3A8}" presName="compNode" presStyleCnt="0"/>
      <dgm:spPr/>
    </dgm:pt>
    <dgm:pt modelId="{D70C239B-20A5-4C59-95BB-5F4FFBBF4824}" type="pres">
      <dgm:prSet presAssocID="{3F0D7DC0-1756-4202-8891-96546C24F3A8}" presName="bgRect" presStyleLbl="bgShp" presStyleIdx="0" presStyleCnt="5"/>
      <dgm:spPr/>
    </dgm:pt>
    <dgm:pt modelId="{A530E424-9FDF-4D3A-9938-A8A94885D3EC}" type="pres">
      <dgm:prSet presAssocID="{3F0D7DC0-1756-4202-8891-96546C24F3A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F15C07C5-936A-4DAD-B340-4BA617DE0827}" type="pres">
      <dgm:prSet presAssocID="{3F0D7DC0-1756-4202-8891-96546C24F3A8}" presName="spaceRect" presStyleCnt="0"/>
      <dgm:spPr/>
    </dgm:pt>
    <dgm:pt modelId="{481CA726-D16A-4ADF-9861-B28EE315A762}" type="pres">
      <dgm:prSet presAssocID="{3F0D7DC0-1756-4202-8891-96546C24F3A8}" presName="parTx" presStyleLbl="revTx" presStyleIdx="0" presStyleCnt="5">
        <dgm:presLayoutVars>
          <dgm:chMax val="0"/>
          <dgm:chPref val="0"/>
        </dgm:presLayoutVars>
      </dgm:prSet>
      <dgm:spPr/>
    </dgm:pt>
    <dgm:pt modelId="{5C3B65E2-2969-4DCB-BDF6-7B264F48F31B}" type="pres">
      <dgm:prSet presAssocID="{E38BD063-5B10-415F-B6CE-EE5B2E62D480}" presName="sibTrans" presStyleCnt="0"/>
      <dgm:spPr/>
    </dgm:pt>
    <dgm:pt modelId="{AAD8D178-9814-4FE5-A641-78B5C9B11266}" type="pres">
      <dgm:prSet presAssocID="{2682DE67-4833-4041-A143-EF98F9E8F874}" presName="compNode" presStyleCnt="0"/>
      <dgm:spPr/>
    </dgm:pt>
    <dgm:pt modelId="{20B452A1-89F0-46CA-9489-7622043C2BDE}" type="pres">
      <dgm:prSet presAssocID="{2682DE67-4833-4041-A143-EF98F9E8F874}" presName="bgRect" presStyleLbl="bgShp" presStyleIdx="1" presStyleCnt="5"/>
      <dgm:spPr/>
    </dgm:pt>
    <dgm:pt modelId="{8E013551-B4D7-40A2-A3DB-32BD01FB539F}" type="pres">
      <dgm:prSet presAssocID="{2682DE67-4833-4041-A143-EF98F9E8F8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97648B46-2A86-4145-B3A0-0D4946A160C5}" type="pres">
      <dgm:prSet presAssocID="{2682DE67-4833-4041-A143-EF98F9E8F874}" presName="spaceRect" presStyleCnt="0"/>
      <dgm:spPr/>
    </dgm:pt>
    <dgm:pt modelId="{3EA7A799-EC11-4A35-BE99-3E9C492A2E92}" type="pres">
      <dgm:prSet presAssocID="{2682DE67-4833-4041-A143-EF98F9E8F874}" presName="parTx" presStyleLbl="revTx" presStyleIdx="1" presStyleCnt="5">
        <dgm:presLayoutVars>
          <dgm:chMax val="0"/>
          <dgm:chPref val="0"/>
        </dgm:presLayoutVars>
      </dgm:prSet>
      <dgm:spPr/>
    </dgm:pt>
    <dgm:pt modelId="{2280D62D-8E3C-40EE-9905-48DC36A2960D}" type="pres">
      <dgm:prSet presAssocID="{74D2AA8A-9E5A-4D74-8A81-CFE720A59FF6}" presName="sibTrans" presStyleCnt="0"/>
      <dgm:spPr/>
    </dgm:pt>
    <dgm:pt modelId="{863AA267-8997-49BF-8E31-C1BFA1E50C81}" type="pres">
      <dgm:prSet presAssocID="{7FFCCFFE-AE8A-44E0-9B20-421D78068F0B}" presName="compNode" presStyleCnt="0"/>
      <dgm:spPr/>
    </dgm:pt>
    <dgm:pt modelId="{16A20567-2E93-47CD-98D6-77C0C3B6EB50}" type="pres">
      <dgm:prSet presAssocID="{7FFCCFFE-AE8A-44E0-9B20-421D78068F0B}" presName="bgRect" presStyleLbl="bgShp" presStyleIdx="2" presStyleCnt="5"/>
      <dgm:spPr/>
    </dgm:pt>
    <dgm:pt modelId="{8B1DF44B-5158-47A9-80FA-68FCB5A3F6CA}" type="pres">
      <dgm:prSet presAssocID="{7FFCCFFE-AE8A-44E0-9B20-421D78068F0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CFA3993-0898-4895-BD7D-190D0084AD95}" type="pres">
      <dgm:prSet presAssocID="{7FFCCFFE-AE8A-44E0-9B20-421D78068F0B}" presName="spaceRect" presStyleCnt="0"/>
      <dgm:spPr/>
    </dgm:pt>
    <dgm:pt modelId="{17D92953-C561-44B0-A724-EB4F81B84A0B}" type="pres">
      <dgm:prSet presAssocID="{7FFCCFFE-AE8A-44E0-9B20-421D78068F0B}" presName="parTx" presStyleLbl="revTx" presStyleIdx="2" presStyleCnt="5">
        <dgm:presLayoutVars>
          <dgm:chMax val="0"/>
          <dgm:chPref val="0"/>
        </dgm:presLayoutVars>
      </dgm:prSet>
      <dgm:spPr/>
    </dgm:pt>
    <dgm:pt modelId="{BA067262-8D68-47EC-BC59-5E6C280CD97B}" type="pres">
      <dgm:prSet presAssocID="{00D5BFCF-0108-454C-B3C0-783807EFD1D2}" presName="sibTrans" presStyleCnt="0"/>
      <dgm:spPr/>
    </dgm:pt>
    <dgm:pt modelId="{E0838282-C752-4756-9955-25BD818627B5}" type="pres">
      <dgm:prSet presAssocID="{9B129117-703D-431D-B8A8-8707C3D76334}" presName="compNode" presStyleCnt="0"/>
      <dgm:spPr/>
    </dgm:pt>
    <dgm:pt modelId="{1D96D7CD-B7A0-4325-8D27-5C837F27997E}" type="pres">
      <dgm:prSet presAssocID="{9B129117-703D-431D-B8A8-8707C3D76334}" presName="bgRect" presStyleLbl="bgShp" presStyleIdx="3" presStyleCnt="5"/>
      <dgm:spPr/>
    </dgm:pt>
    <dgm:pt modelId="{AD8D3A84-C6E8-4C19-ADD7-0D8C406EBCB5}" type="pres">
      <dgm:prSet presAssocID="{9B129117-703D-431D-B8A8-8707C3D7633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D9E940DD-1B5F-4833-A89C-F612D5FD1BEE}" type="pres">
      <dgm:prSet presAssocID="{9B129117-703D-431D-B8A8-8707C3D76334}" presName="spaceRect" presStyleCnt="0"/>
      <dgm:spPr/>
    </dgm:pt>
    <dgm:pt modelId="{18824575-C600-49FD-9F4F-FE2AA6B42E5C}" type="pres">
      <dgm:prSet presAssocID="{9B129117-703D-431D-B8A8-8707C3D76334}" presName="parTx" presStyleLbl="revTx" presStyleIdx="3" presStyleCnt="5">
        <dgm:presLayoutVars>
          <dgm:chMax val="0"/>
          <dgm:chPref val="0"/>
        </dgm:presLayoutVars>
      </dgm:prSet>
      <dgm:spPr/>
    </dgm:pt>
    <dgm:pt modelId="{4B2E4C26-F93E-4B3E-A0F2-EF1CA9382256}" type="pres">
      <dgm:prSet presAssocID="{4611864B-6A7A-4C15-978F-AEA8510F595F}" presName="sibTrans" presStyleCnt="0"/>
      <dgm:spPr/>
    </dgm:pt>
    <dgm:pt modelId="{95973D2D-2A16-40B2-9925-BFAC298533D2}" type="pres">
      <dgm:prSet presAssocID="{47DC5809-8AEE-4463-A3C8-5D13600C9FB7}" presName="compNode" presStyleCnt="0"/>
      <dgm:spPr/>
    </dgm:pt>
    <dgm:pt modelId="{701515E2-75A6-4BE4-A23F-E3B494D4B1E2}" type="pres">
      <dgm:prSet presAssocID="{47DC5809-8AEE-4463-A3C8-5D13600C9FB7}" presName="bgRect" presStyleLbl="bgShp" presStyleIdx="4" presStyleCnt="5"/>
      <dgm:spPr/>
    </dgm:pt>
    <dgm:pt modelId="{5DAF0CD4-D5F4-4776-B962-3F55A41E0440}" type="pres">
      <dgm:prSet presAssocID="{47DC5809-8AEE-4463-A3C8-5D13600C9FB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7B9FC58F-524F-4398-AF33-C18D7BEFA92E}" type="pres">
      <dgm:prSet presAssocID="{47DC5809-8AEE-4463-A3C8-5D13600C9FB7}" presName="spaceRect" presStyleCnt="0"/>
      <dgm:spPr/>
    </dgm:pt>
    <dgm:pt modelId="{108ECF1D-7211-439E-85BE-08C50FDB476A}" type="pres">
      <dgm:prSet presAssocID="{47DC5809-8AEE-4463-A3C8-5D13600C9F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D802904-24EB-4D4E-B4F3-173827E0F635}" type="presOf" srcId="{9B129117-703D-431D-B8A8-8707C3D76334}" destId="{18824575-C600-49FD-9F4F-FE2AA6B42E5C}" srcOrd="0" destOrd="0" presId="urn:microsoft.com/office/officeart/2018/2/layout/IconVerticalSolidList"/>
    <dgm:cxn modelId="{8E94A912-FD8A-4212-BCBF-CC60D565FEFB}" srcId="{DD230209-D5FA-49CB-B6D7-980887DA5F0E}" destId="{47DC5809-8AEE-4463-A3C8-5D13600C9FB7}" srcOrd="4" destOrd="0" parTransId="{BA6949BE-4796-4858-BCB5-9A39FF7318E9}" sibTransId="{8462163C-E27D-4112-A145-3FBCC4AE48A4}"/>
    <dgm:cxn modelId="{629E292D-5870-4167-9C88-6D6CEA89FD09}" type="presOf" srcId="{2682DE67-4833-4041-A143-EF98F9E8F874}" destId="{3EA7A799-EC11-4A35-BE99-3E9C492A2E92}" srcOrd="0" destOrd="0" presId="urn:microsoft.com/office/officeart/2018/2/layout/IconVerticalSolidList"/>
    <dgm:cxn modelId="{97CE8045-4763-40C4-8F7C-E4AA4CA8C932}" srcId="{DD230209-D5FA-49CB-B6D7-980887DA5F0E}" destId="{9B129117-703D-431D-B8A8-8707C3D76334}" srcOrd="3" destOrd="0" parTransId="{E264A20B-8E4D-497C-A48C-E998633162E8}" sibTransId="{4611864B-6A7A-4C15-978F-AEA8510F595F}"/>
    <dgm:cxn modelId="{447BB346-9560-4A55-A6E7-9F9F626C151F}" srcId="{DD230209-D5FA-49CB-B6D7-980887DA5F0E}" destId="{7FFCCFFE-AE8A-44E0-9B20-421D78068F0B}" srcOrd="2" destOrd="0" parTransId="{53B78D43-EC84-43FC-A785-9AF3DACB5C2C}" sibTransId="{00D5BFCF-0108-454C-B3C0-783807EFD1D2}"/>
    <dgm:cxn modelId="{1D67BB6B-0BFF-4803-9130-803953BC9358}" type="presOf" srcId="{3F0D7DC0-1756-4202-8891-96546C24F3A8}" destId="{481CA726-D16A-4ADF-9861-B28EE315A762}" srcOrd="0" destOrd="0" presId="urn:microsoft.com/office/officeart/2018/2/layout/IconVerticalSolidList"/>
    <dgm:cxn modelId="{AFF87D4D-A3B4-40C5-B424-5A636EB6A05F}" srcId="{DD230209-D5FA-49CB-B6D7-980887DA5F0E}" destId="{2682DE67-4833-4041-A143-EF98F9E8F874}" srcOrd="1" destOrd="0" parTransId="{84983378-A34A-4151-80D7-43B572E5C817}" sibTransId="{74D2AA8A-9E5A-4D74-8A81-CFE720A59FF6}"/>
    <dgm:cxn modelId="{83868F90-2E37-45DB-B025-4E1A6BA5EF52}" type="presOf" srcId="{7FFCCFFE-AE8A-44E0-9B20-421D78068F0B}" destId="{17D92953-C561-44B0-A724-EB4F81B84A0B}" srcOrd="0" destOrd="0" presId="urn:microsoft.com/office/officeart/2018/2/layout/IconVerticalSolidList"/>
    <dgm:cxn modelId="{24BD43DB-AD2B-40B6-8586-8F0BE4DA7950}" type="presOf" srcId="{47DC5809-8AEE-4463-A3C8-5D13600C9FB7}" destId="{108ECF1D-7211-439E-85BE-08C50FDB476A}" srcOrd="0" destOrd="0" presId="urn:microsoft.com/office/officeart/2018/2/layout/IconVerticalSolidList"/>
    <dgm:cxn modelId="{F9F699DF-4967-41CC-8D67-D57E5F35823C}" type="presOf" srcId="{DD230209-D5FA-49CB-B6D7-980887DA5F0E}" destId="{58915C9F-FC29-4097-9D93-CA380878C0C1}" srcOrd="0" destOrd="0" presId="urn:microsoft.com/office/officeart/2018/2/layout/IconVerticalSolidList"/>
    <dgm:cxn modelId="{4A5482EB-E298-483B-9C4C-C54647A98E5D}" srcId="{DD230209-D5FA-49CB-B6D7-980887DA5F0E}" destId="{3F0D7DC0-1756-4202-8891-96546C24F3A8}" srcOrd="0" destOrd="0" parTransId="{B89FF987-FCBD-4D52-B7E0-957A29912EFD}" sibTransId="{E38BD063-5B10-415F-B6CE-EE5B2E62D480}"/>
    <dgm:cxn modelId="{A6877244-AB60-4B99-A7D0-44B071F99248}" type="presParOf" srcId="{58915C9F-FC29-4097-9D93-CA380878C0C1}" destId="{72D6945E-C5E8-4D3A-909B-A687AEFDEF47}" srcOrd="0" destOrd="0" presId="urn:microsoft.com/office/officeart/2018/2/layout/IconVerticalSolidList"/>
    <dgm:cxn modelId="{79F1C47E-69EF-4CE0-8002-5A5297F225E0}" type="presParOf" srcId="{72D6945E-C5E8-4D3A-909B-A687AEFDEF47}" destId="{D70C239B-20A5-4C59-95BB-5F4FFBBF4824}" srcOrd="0" destOrd="0" presId="urn:microsoft.com/office/officeart/2018/2/layout/IconVerticalSolidList"/>
    <dgm:cxn modelId="{4A869391-AE55-4353-AC7C-4DF6F3658511}" type="presParOf" srcId="{72D6945E-C5E8-4D3A-909B-A687AEFDEF47}" destId="{A530E424-9FDF-4D3A-9938-A8A94885D3EC}" srcOrd="1" destOrd="0" presId="urn:microsoft.com/office/officeart/2018/2/layout/IconVerticalSolidList"/>
    <dgm:cxn modelId="{79A2B3C5-10BD-4345-8A61-33A2B2899DED}" type="presParOf" srcId="{72D6945E-C5E8-4D3A-909B-A687AEFDEF47}" destId="{F15C07C5-936A-4DAD-B340-4BA617DE0827}" srcOrd="2" destOrd="0" presId="urn:microsoft.com/office/officeart/2018/2/layout/IconVerticalSolidList"/>
    <dgm:cxn modelId="{2649F168-E7A9-4835-8123-592B03C0AB65}" type="presParOf" srcId="{72D6945E-C5E8-4D3A-909B-A687AEFDEF47}" destId="{481CA726-D16A-4ADF-9861-B28EE315A762}" srcOrd="3" destOrd="0" presId="urn:microsoft.com/office/officeart/2018/2/layout/IconVerticalSolidList"/>
    <dgm:cxn modelId="{05583F42-02F9-480C-BDD8-F114FF389437}" type="presParOf" srcId="{58915C9F-FC29-4097-9D93-CA380878C0C1}" destId="{5C3B65E2-2969-4DCB-BDF6-7B264F48F31B}" srcOrd="1" destOrd="0" presId="urn:microsoft.com/office/officeart/2018/2/layout/IconVerticalSolidList"/>
    <dgm:cxn modelId="{8222E783-820C-454B-A82F-46F4BCA85566}" type="presParOf" srcId="{58915C9F-FC29-4097-9D93-CA380878C0C1}" destId="{AAD8D178-9814-4FE5-A641-78B5C9B11266}" srcOrd="2" destOrd="0" presId="urn:microsoft.com/office/officeart/2018/2/layout/IconVerticalSolidList"/>
    <dgm:cxn modelId="{B4794DA5-683B-4548-8988-BC4C6A896050}" type="presParOf" srcId="{AAD8D178-9814-4FE5-A641-78B5C9B11266}" destId="{20B452A1-89F0-46CA-9489-7622043C2BDE}" srcOrd="0" destOrd="0" presId="urn:microsoft.com/office/officeart/2018/2/layout/IconVerticalSolidList"/>
    <dgm:cxn modelId="{F3B500C6-B183-4A19-9F98-177F2522DBFC}" type="presParOf" srcId="{AAD8D178-9814-4FE5-A641-78B5C9B11266}" destId="{8E013551-B4D7-40A2-A3DB-32BD01FB539F}" srcOrd="1" destOrd="0" presId="urn:microsoft.com/office/officeart/2018/2/layout/IconVerticalSolidList"/>
    <dgm:cxn modelId="{228DF036-3B36-4E35-B100-3797A18291AA}" type="presParOf" srcId="{AAD8D178-9814-4FE5-A641-78B5C9B11266}" destId="{97648B46-2A86-4145-B3A0-0D4946A160C5}" srcOrd="2" destOrd="0" presId="urn:microsoft.com/office/officeart/2018/2/layout/IconVerticalSolidList"/>
    <dgm:cxn modelId="{63E900F2-465E-4941-BE6B-A85E128D27F0}" type="presParOf" srcId="{AAD8D178-9814-4FE5-A641-78B5C9B11266}" destId="{3EA7A799-EC11-4A35-BE99-3E9C492A2E92}" srcOrd="3" destOrd="0" presId="urn:microsoft.com/office/officeart/2018/2/layout/IconVerticalSolidList"/>
    <dgm:cxn modelId="{9BD2A4AE-313E-4F62-9336-16F3DD915566}" type="presParOf" srcId="{58915C9F-FC29-4097-9D93-CA380878C0C1}" destId="{2280D62D-8E3C-40EE-9905-48DC36A2960D}" srcOrd="3" destOrd="0" presId="urn:microsoft.com/office/officeart/2018/2/layout/IconVerticalSolidList"/>
    <dgm:cxn modelId="{DE6A255D-C73E-4F4B-A341-C84AF0944EA7}" type="presParOf" srcId="{58915C9F-FC29-4097-9D93-CA380878C0C1}" destId="{863AA267-8997-49BF-8E31-C1BFA1E50C81}" srcOrd="4" destOrd="0" presId="urn:microsoft.com/office/officeart/2018/2/layout/IconVerticalSolidList"/>
    <dgm:cxn modelId="{480FB00F-FE39-4C97-B02B-7CAE15A3A92F}" type="presParOf" srcId="{863AA267-8997-49BF-8E31-C1BFA1E50C81}" destId="{16A20567-2E93-47CD-98D6-77C0C3B6EB50}" srcOrd="0" destOrd="0" presId="urn:microsoft.com/office/officeart/2018/2/layout/IconVerticalSolidList"/>
    <dgm:cxn modelId="{8A7068C2-3B6F-434E-AF0D-C35906178285}" type="presParOf" srcId="{863AA267-8997-49BF-8E31-C1BFA1E50C81}" destId="{8B1DF44B-5158-47A9-80FA-68FCB5A3F6CA}" srcOrd="1" destOrd="0" presId="urn:microsoft.com/office/officeart/2018/2/layout/IconVerticalSolidList"/>
    <dgm:cxn modelId="{B49AD047-7244-404F-A2ED-CA3940E2A795}" type="presParOf" srcId="{863AA267-8997-49BF-8E31-C1BFA1E50C81}" destId="{CCFA3993-0898-4895-BD7D-190D0084AD95}" srcOrd="2" destOrd="0" presId="urn:microsoft.com/office/officeart/2018/2/layout/IconVerticalSolidList"/>
    <dgm:cxn modelId="{A6537CC6-0FFB-4CF5-A453-6FDF85571E2F}" type="presParOf" srcId="{863AA267-8997-49BF-8E31-C1BFA1E50C81}" destId="{17D92953-C561-44B0-A724-EB4F81B84A0B}" srcOrd="3" destOrd="0" presId="urn:microsoft.com/office/officeart/2018/2/layout/IconVerticalSolidList"/>
    <dgm:cxn modelId="{FA4C3386-C603-4F16-A77D-D7540910634D}" type="presParOf" srcId="{58915C9F-FC29-4097-9D93-CA380878C0C1}" destId="{BA067262-8D68-47EC-BC59-5E6C280CD97B}" srcOrd="5" destOrd="0" presId="urn:microsoft.com/office/officeart/2018/2/layout/IconVerticalSolidList"/>
    <dgm:cxn modelId="{5AD78B27-467E-45D6-9FBA-746AE4D2D559}" type="presParOf" srcId="{58915C9F-FC29-4097-9D93-CA380878C0C1}" destId="{E0838282-C752-4756-9955-25BD818627B5}" srcOrd="6" destOrd="0" presId="urn:microsoft.com/office/officeart/2018/2/layout/IconVerticalSolidList"/>
    <dgm:cxn modelId="{44516068-6089-44FE-8795-4086C73A996F}" type="presParOf" srcId="{E0838282-C752-4756-9955-25BD818627B5}" destId="{1D96D7CD-B7A0-4325-8D27-5C837F27997E}" srcOrd="0" destOrd="0" presId="urn:microsoft.com/office/officeart/2018/2/layout/IconVerticalSolidList"/>
    <dgm:cxn modelId="{C320190E-8BD5-44CE-ACB0-BBABAAB1FB46}" type="presParOf" srcId="{E0838282-C752-4756-9955-25BD818627B5}" destId="{AD8D3A84-C6E8-4C19-ADD7-0D8C406EBCB5}" srcOrd="1" destOrd="0" presId="urn:microsoft.com/office/officeart/2018/2/layout/IconVerticalSolidList"/>
    <dgm:cxn modelId="{4F9EC5DD-972F-4CCA-BF00-4111461FFEDD}" type="presParOf" srcId="{E0838282-C752-4756-9955-25BD818627B5}" destId="{D9E940DD-1B5F-4833-A89C-F612D5FD1BEE}" srcOrd="2" destOrd="0" presId="urn:microsoft.com/office/officeart/2018/2/layout/IconVerticalSolidList"/>
    <dgm:cxn modelId="{63A257D0-694A-4DA3-AADF-1EB5B7E65FD5}" type="presParOf" srcId="{E0838282-C752-4756-9955-25BD818627B5}" destId="{18824575-C600-49FD-9F4F-FE2AA6B42E5C}" srcOrd="3" destOrd="0" presId="urn:microsoft.com/office/officeart/2018/2/layout/IconVerticalSolidList"/>
    <dgm:cxn modelId="{762095D9-DCCB-4045-8832-BEC227C4FE90}" type="presParOf" srcId="{58915C9F-FC29-4097-9D93-CA380878C0C1}" destId="{4B2E4C26-F93E-4B3E-A0F2-EF1CA9382256}" srcOrd="7" destOrd="0" presId="urn:microsoft.com/office/officeart/2018/2/layout/IconVerticalSolidList"/>
    <dgm:cxn modelId="{5D7B55D4-348D-4EBC-A8EC-DA67E1C1350C}" type="presParOf" srcId="{58915C9F-FC29-4097-9D93-CA380878C0C1}" destId="{95973D2D-2A16-40B2-9925-BFAC298533D2}" srcOrd="8" destOrd="0" presId="urn:microsoft.com/office/officeart/2018/2/layout/IconVerticalSolidList"/>
    <dgm:cxn modelId="{F547F9F5-5B46-428F-BE69-68A74F29C907}" type="presParOf" srcId="{95973D2D-2A16-40B2-9925-BFAC298533D2}" destId="{701515E2-75A6-4BE4-A23F-E3B494D4B1E2}" srcOrd="0" destOrd="0" presId="urn:microsoft.com/office/officeart/2018/2/layout/IconVerticalSolidList"/>
    <dgm:cxn modelId="{AEB09A01-78C2-46E3-9187-447B4F20ECBA}" type="presParOf" srcId="{95973D2D-2A16-40B2-9925-BFAC298533D2}" destId="{5DAF0CD4-D5F4-4776-B962-3F55A41E0440}" srcOrd="1" destOrd="0" presId="urn:microsoft.com/office/officeart/2018/2/layout/IconVerticalSolidList"/>
    <dgm:cxn modelId="{DE75E614-329D-4906-958F-8875B35956E6}" type="presParOf" srcId="{95973D2D-2A16-40B2-9925-BFAC298533D2}" destId="{7B9FC58F-524F-4398-AF33-C18D7BEFA92E}" srcOrd="2" destOrd="0" presId="urn:microsoft.com/office/officeart/2018/2/layout/IconVerticalSolidList"/>
    <dgm:cxn modelId="{40CDA399-33F2-4768-8EF1-66A2CE72A904}" type="presParOf" srcId="{95973D2D-2A16-40B2-9925-BFAC298533D2}" destId="{108ECF1D-7211-439E-85BE-08C50FDB47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6834CF-A2EB-4BDE-AE0F-98929EA5F2B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031455-0D92-4FFD-BEB5-7365716B6EE0}">
      <dgm:prSet/>
      <dgm:spPr/>
      <dgm:t>
        <a:bodyPr/>
        <a:lstStyle/>
        <a:p>
          <a:r>
            <a:rPr lang="en-US"/>
            <a:t>FUNCTION TO CLOT BLOOD</a:t>
          </a:r>
        </a:p>
      </dgm:t>
    </dgm:pt>
    <dgm:pt modelId="{DE3409A9-96AD-4D23-9F02-44031A8651D7}" type="parTrans" cxnId="{54B9352A-82B5-4E72-ACF8-2D662C6C6B46}">
      <dgm:prSet/>
      <dgm:spPr/>
      <dgm:t>
        <a:bodyPr/>
        <a:lstStyle/>
        <a:p>
          <a:endParaRPr lang="en-US"/>
        </a:p>
      </dgm:t>
    </dgm:pt>
    <dgm:pt modelId="{192D631B-7512-48DB-8F7C-C45782CF2199}" type="sibTrans" cxnId="{54B9352A-82B5-4E72-ACF8-2D662C6C6B46}">
      <dgm:prSet/>
      <dgm:spPr/>
      <dgm:t>
        <a:bodyPr/>
        <a:lstStyle/>
        <a:p>
          <a:endParaRPr lang="en-US"/>
        </a:p>
      </dgm:t>
    </dgm:pt>
    <dgm:pt modelId="{45A69560-DF68-45B4-BD28-A282B9F12253}">
      <dgm:prSet/>
      <dgm:spPr/>
      <dgm:t>
        <a:bodyPr/>
        <a:lstStyle/>
        <a:p>
          <a:r>
            <a:rPr lang="en-US"/>
            <a:t>The sticky surface of the platelets allow them to accumulate at the site of broken blood vessels to form a clot. </a:t>
          </a:r>
        </a:p>
      </dgm:t>
    </dgm:pt>
    <dgm:pt modelId="{821852BD-7B88-4600-A5E4-912A527CC96A}" type="parTrans" cxnId="{3906CF55-AC0F-4FD7-A473-91A0F64F84EC}">
      <dgm:prSet/>
      <dgm:spPr/>
      <dgm:t>
        <a:bodyPr/>
        <a:lstStyle/>
        <a:p>
          <a:endParaRPr lang="en-US"/>
        </a:p>
      </dgm:t>
    </dgm:pt>
    <dgm:pt modelId="{AC4B5487-6E7F-47BA-8640-BA3F2F04F6B8}" type="sibTrans" cxnId="{3906CF55-AC0F-4FD7-A473-91A0F64F84EC}">
      <dgm:prSet/>
      <dgm:spPr/>
      <dgm:t>
        <a:bodyPr/>
        <a:lstStyle/>
        <a:p>
          <a:endParaRPr lang="en-US"/>
        </a:p>
      </dgm:t>
    </dgm:pt>
    <dgm:pt modelId="{6C250731-C00D-4D33-A3F2-0550FB4B2A69}">
      <dgm:prSet/>
      <dgm:spPr/>
      <dgm:t>
        <a:bodyPr/>
        <a:lstStyle/>
        <a:p>
          <a:r>
            <a:rPr lang="en-US"/>
            <a:t>This aids in the process of hemostasis ("blood stopping"). </a:t>
          </a:r>
        </a:p>
      </dgm:t>
    </dgm:pt>
    <dgm:pt modelId="{A29A690D-CB9E-4A63-BA11-F71B779A281C}" type="parTrans" cxnId="{E52DFD67-C745-4414-A406-90D5240F273F}">
      <dgm:prSet/>
      <dgm:spPr/>
      <dgm:t>
        <a:bodyPr/>
        <a:lstStyle/>
        <a:p>
          <a:endParaRPr lang="en-US"/>
        </a:p>
      </dgm:t>
    </dgm:pt>
    <dgm:pt modelId="{4B8AFE4C-BAE6-49B2-82BB-164F2F364A6A}" type="sibTrans" cxnId="{E52DFD67-C745-4414-A406-90D5240F273F}">
      <dgm:prSet/>
      <dgm:spPr/>
      <dgm:t>
        <a:bodyPr/>
        <a:lstStyle/>
        <a:p>
          <a:endParaRPr lang="en-US"/>
        </a:p>
      </dgm:t>
    </dgm:pt>
    <dgm:pt modelId="{B29C3E66-F17D-4C95-A255-00123DA7A4FE}">
      <dgm:prSet/>
      <dgm:spPr/>
      <dgm:t>
        <a:bodyPr/>
        <a:lstStyle/>
        <a:p>
          <a:r>
            <a:rPr lang="en-US"/>
            <a:t>Platelets secrete factors that…</a:t>
          </a:r>
        </a:p>
      </dgm:t>
    </dgm:pt>
    <dgm:pt modelId="{12D3071F-89CE-45E2-BD55-2EEDAA3D723D}" type="parTrans" cxnId="{4CAF0ACD-7E30-4B6C-938F-0955AFE6F088}">
      <dgm:prSet/>
      <dgm:spPr/>
      <dgm:t>
        <a:bodyPr/>
        <a:lstStyle/>
        <a:p>
          <a:endParaRPr lang="en-US"/>
        </a:p>
      </dgm:t>
    </dgm:pt>
    <dgm:pt modelId="{0A688C47-3F4D-47E8-B5F9-981067C05037}" type="sibTrans" cxnId="{4CAF0ACD-7E30-4B6C-938F-0955AFE6F088}">
      <dgm:prSet/>
      <dgm:spPr/>
      <dgm:t>
        <a:bodyPr/>
        <a:lstStyle/>
        <a:p>
          <a:endParaRPr lang="en-US"/>
        </a:p>
      </dgm:t>
    </dgm:pt>
    <dgm:pt modelId="{B1246ABE-AD2A-4BD6-91C3-3C033988E392}">
      <dgm:prSet/>
      <dgm:spPr/>
      <dgm:t>
        <a:bodyPr/>
        <a:lstStyle/>
        <a:p>
          <a:r>
            <a:rPr lang="en-US" dirty="0"/>
            <a:t>Increase local platelet aggregation - thromboxane A</a:t>
          </a:r>
        </a:p>
      </dgm:t>
    </dgm:pt>
    <dgm:pt modelId="{4761FF85-5647-417E-B8C0-38B110B6F172}" type="parTrans" cxnId="{3FDD0640-7FC5-45B4-AC70-64FEEE57E0F3}">
      <dgm:prSet/>
      <dgm:spPr/>
      <dgm:t>
        <a:bodyPr/>
        <a:lstStyle/>
        <a:p>
          <a:endParaRPr lang="en-US"/>
        </a:p>
      </dgm:t>
    </dgm:pt>
    <dgm:pt modelId="{34CD12C0-25DD-4D58-B717-AA1E04EF0CB0}" type="sibTrans" cxnId="{3FDD0640-7FC5-45B4-AC70-64FEEE57E0F3}">
      <dgm:prSet/>
      <dgm:spPr/>
      <dgm:t>
        <a:bodyPr/>
        <a:lstStyle/>
        <a:p>
          <a:endParaRPr lang="en-US"/>
        </a:p>
      </dgm:t>
    </dgm:pt>
    <dgm:pt modelId="{5704114B-6937-48BE-A667-5F84C60A1387}">
      <dgm:prSet/>
      <dgm:spPr/>
      <dgm:t>
        <a:bodyPr/>
        <a:lstStyle/>
        <a:p>
          <a:r>
            <a:rPr lang="en-US" dirty="0"/>
            <a:t>Enhance vasoconstriction - serotonin</a:t>
          </a:r>
        </a:p>
      </dgm:t>
    </dgm:pt>
    <dgm:pt modelId="{7864E50C-4CEB-4F65-9012-3041DB4E7212}" type="parTrans" cxnId="{F0098384-10ED-4CE6-82E1-1C5F5B3DFCD4}">
      <dgm:prSet/>
      <dgm:spPr/>
      <dgm:t>
        <a:bodyPr/>
        <a:lstStyle/>
        <a:p>
          <a:endParaRPr lang="en-US"/>
        </a:p>
      </dgm:t>
    </dgm:pt>
    <dgm:pt modelId="{25C9709F-B69A-459C-8626-0CEB3E892D46}" type="sibTrans" cxnId="{F0098384-10ED-4CE6-82E1-1C5F5B3DFCD4}">
      <dgm:prSet/>
      <dgm:spPr/>
      <dgm:t>
        <a:bodyPr/>
        <a:lstStyle/>
        <a:p>
          <a:endParaRPr lang="en-US"/>
        </a:p>
      </dgm:t>
    </dgm:pt>
    <dgm:pt modelId="{3474AA69-A84B-44D4-8573-7779E5EBE4D7}">
      <dgm:prSet/>
      <dgm:spPr/>
      <dgm:t>
        <a:bodyPr/>
        <a:lstStyle/>
        <a:p>
          <a:r>
            <a:rPr lang="en-US" dirty="0"/>
            <a:t>Promote blood coagulation - thromboplastin</a:t>
          </a:r>
        </a:p>
      </dgm:t>
    </dgm:pt>
    <dgm:pt modelId="{61B1AE75-0D56-49F6-9997-D37DAA290371}" type="parTrans" cxnId="{BEB7545F-E918-4D28-AC92-3F90FCED6405}">
      <dgm:prSet/>
      <dgm:spPr/>
      <dgm:t>
        <a:bodyPr/>
        <a:lstStyle/>
        <a:p>
          <a:endParaRPr lang="en-US"/>
        </a:p>
      </dgm:t>
    </dgm:pt>
    <dgm:pt modelId="{47A3214C-E7B2-465B-A752-5DDB54EB3C2F}" type="sibTrans" cxnId="{BEB7545F-E918-4D28-AC92-3F90FCED6405}">
      <dgm:prSet/>
      <dgm:spPr/>
      <dgm:t>
        <a:bodyPr/>
        <a:lstStyle/>
        <a:p>
          <a:endParaRPr lang="en-US"/>
        </a:p>
      </dgm:t>
    </dgm:pt>
    <dgm:pt modelId="{8392A937-E588-4DEF-80F4-54303FD62F63}" type="pres">
      <dgm:prSet presAssocID="{596834CF-A2EB-4BDE-AE0F-98929EA5F2B6}" presName="linear" presStyleCnt="0">
        <dgm:presLayoutVars>
          <dgm:dir/>
          <dgm:animLvl val="lvl"/>
          <dgm:resizeHandles val="exact"/>
        </dgm:presLayoutVars>
      </dgm:prSet>
      <dgm:spPr/>
    </dgm:pt>
    <dgm:pt modelId="{F3533AD6-F6FA-4448-B907-29FC3D473C11}" type="pres">
      <dgm:prSet presAssocID="{64031455-0D92-4FFD-BEB5-7365716B6EE0}" presName="parentLin" presStyleCnt="0"/>
      <dgm:spPr/>
    </dgm:pt>
    <dgm:pt modelId="{26C2B570-D957-44C2-BD6A-94E81133F964}" type="pres">
      <dgm:prSet presAssocID="{64031455-0D92-4FFD-BEB5-7365716B6EE0}" presName="parentLeftMargin" presStyleLbl="node1" presStyleIdx="0" presStyleCnt="2"/>
      <dgm:spPr/>
    </dgm:pt>
    <dgm:pt modelId="{C9F9B519-3A50-4C31-9DEC-B1681A40B366}" type="pres">
      <dgm:prSet presAssocID="{64031455-0D92-4FFD-BEB5-7365716B6E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46ED4B-EA46-4174-997F-CA9FD0CBCB0F}" type="pres">
      <dgm:prSet presAssocID="{64031455-0D92-4FFD-BEB5-7365716B6EE0}" presName="negativeSpace" presStyleCnt="0"/>
      <dgm:spPr/>
    </dgm:pt>
    <dgm:pt modelId="{356D7746-E29D-4527-B3EA-0011E997F700}" type="pres">
      <dgm:prSet presAssocID="{64031455-0D92-4FFD-BEB5-7365716B6EE0}" presName="childText" presStyleLbl="conFgAcc1" presStyleIdx="0" presStyleCnt="2">
        <dgm:presLayoutVars>
          <dgm:bulletEnabled val="1"/>
        </dgm:presLayoutVars>
      </dgm:prSet>
      <dgm:spPr/>
    </dgm:pt>
    <dgm:pt modelId="{77D685C7-A276-4229-A6F9-1554654242C3}" type="pres">
      <dgm:prSet presAssocID="{192D631B-7512-48DB-8F7C-C45782CF2199}" presName="spaceBetweenRectangles" presStyleCnt="0"/>
      <dgm:spPr/>
    </dgm:pt>
    <dgm:pt modelId="{84AAAA94-610F-4DDC-BD82-8C96CCAA3F7A}" type="pres">
      <dgm:prSet presAssocID="{B29C3E66-F17D-4C95-A255-00123DA7A4FE}" presName="parentLin" presStyleCnt="0"/>
      <dgm:spPr/>
    </dgm:pt>
    <dgm:pt modelId="{5897A887-8371-4BE7-8B8E-B9BEEEAC3220}" type="pres">
      <dgm:prSet presAssocID="{B29C3E66-F17D-4C95-A255-00123DA7A4FE}" presName="parentLeftMargin" presStyleLbl="node1" presStyleIdx="0" presStyleCnt="2"/>
      <dgm:spPr/>
    </dgm:pt>
    <dgm:pt modelId="{D5C33F3F-9282-479B-81D2-5E17C09CEA3F}" type="pres">
      <dgm:prSet presAssocID="{B29C3E66-F17D-4C95-A255-00123DA7A4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641D69-65EB-4602-A178-61BB2F485626}" type="pres">
      <dgm:prSet presAssocID="{B29C3E66-F17D-4C95-A255-00123DA7A4FE}" presName="negativeSpace" presStyleCnt="0"/>
      <dgm:spPr/>
    </dgm:pt>
    <dgm:pt modelId="{95D5969E-6293-4C84-98A0-4C940AF5C7B8}" type="pres">
      <dgm:prSet presAssocID="{B29C3E66-F17D-4C95-A255-00123DA7A4F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0F84E03-03E4-4E1A-B1F2-A90AE530A4D9}" type="presOf" srcId="{B29C3E66-F17D-4C95-A255-00123DA7A4FE}" destId="{D5C33F3F-9282-479B-81D2-5E17C09CEA3F}" srcOrd="1" destOrd="0" presId="urn:microsoft.com/office/officeart/2005/8/layout/list1"/>
    <dgm:cxn modelId="{54B9352A-82B5-4E72-ACF8-2D662C6C6B46}" srcId="{596834CF-A2EB-4BDE-AE0F-98929EA5F2B6}" destId="{64031455-0D92-4FFD-BEB5-7365716B6EE0}" srcOrd="0" destOrd="0" parTransId="{DE3409A9-96AD-4D23-9F02-44031A8651D7}" sibTransId="{192D631B-7512-48DB-8F7C-C45782CF2199}"/>
    <dgm:cxn modelId="{3FDD0640-7FC5-45B4-AC70-64FEEE57E0F3}" srcId="{B29C3E66-F17D-4C95-A255-00123DA7A4FE}" destId="{B1246ABE-AD2A-4BD6-91C3-3C033988E392}" srcOrd="0" destOrd="0" parTransId="{4761FF85-5647-417E-B8C0-38B110B6F172}" sibTransId="{34CD12C0-25DD-4D58-B717-AA1E04EF0CB0}"/>
    <dgm:cxn modelId="{BEB7545F-E918-4D28-AC92-3F90FCED6405}" srcId="{B29C3E66-F17D-4C95-A255-00123DA7A4FE}" destId="{3474AA69-A84B-44D4-8573-7779E5EBE4D7}" srcOrd="2" destOrd="0" parTransId="{61B1AE75-0D56-49F6-9997-D37DAA290371}" sibTransId="{47A3214C-E7B2-465B-A752-5DDB54EB3C2F}"/>
    <dgm:cxn modelId="{E52DFD67-C745-4414-A406-90D5240F273F}" srcId="{64031455-0D92-4FFD-BEB5-7365716B6EE0}" destId="{6C250731-C00D-4D33-A3F2-0550FB4B2A69}" srcOrd="1" destOrd="0" parTransId="{A29A690D-CB9E-4A63-BA11-F71B779A281C}" sibTransId="{4B8AFE4C-BAE6-49B2-82BB-164F2F364A6A}"/>
    <dgm:cxn modelId="{ECBE8968-7FEB-4ADA-BDDC-75F2AFE25F6A}" type="presOf" srcId="{596834CF-A2EB-4BDE-AE0F-98929EA5F2B6}" destId="{8392A937-E588-4DEF-80F4-54303FD62F63}" srcOrd="0" destOrd="0" presId="urn:microsoft.com/office/officeart/2005/8/layout/list1"/>
    <dgm:cxn modelId="{4D03044B-7913-4184-921C-97D39BD6D0BF}" type="presOf" srcId="{B29C3E66-F17D-4C95-A255-00123DA7A4FE}" destId="{5897A887-8371-4BE7-8B8E-B9BEEEAC3220}" srcOrd="0" destOrd="0" presId="urn:microsoft.com/office/officeart/2005/8/layout/list1"/>
    <dgm:cxn modelId="{3906CF55-AC0F-4FD7-A473-91A0F64F84EC}" srcId="{64031455-0D92-4FFD-BEB5-7365716B6EE0}" destId="{45A69560-DF68-45B4-BD28-A282B9F12253}" srcOrd="0" destOrd="0" parTransId="{821852BD-7B88-4600-A5E4-912A527CC96A}" sibTransId="{AC4B5487-6E7F-47BA-8640-BA3F2F04F6B8}"/>
    <dgm:cxn modelId="{F0098384-10ED-4CE6-82E1-1C5F5B3DFCD4}" srcId="{B29C3E66-F17D-4C95-A255-00123DA7A4FE}" destId="{5704114B-6937-48BE-A667-5F84C60A1387}" srcOrd="1" destOrd="0" parTransId="{7864E50C-4CEB-4F65-9012-3041DB4E7212}" sibTransId="{25C9709F-B69A-459C-8626-0CEB3E892D46}"/>
    <dgm:cxn modelId="{6EB6B999-4D27-4310-AC11-F0F76B5AEAA8}" type="presOf" srcId="{64031455-0D92-4FFD-BEB5-7365716B6EE0}" destId="{26C2B570-D957-44C2-BD6A-94E81133F964}" srcOrd="0" destOrd="0" presId="urn:microsoft.com/office/officeart/2005/8/layout/list1"/>
    <dgm:cxn modelId="{F9C915A9-1166-44B6-BEF4-94E95B611500}" type="presOf" srcId="{B1246ABE-AD2A-4BD6-91C3-3C033988E392}" destId="{95D5969E-6293-4C84-98A0-4C940AF5C7B8}" srcOrd="0" destOrd="0" presId="urn:microsoft.com/office/officeart/2005/8/layout/list1"/>
    <dgm:cxn modelId="{6329E5B3-ADDD-49E9-BB12-3A861675E6B6}" type="presOf" srcId="{6C250731-C00D-4D33-A3F2-0550FB4B2A69}" destId="{356D7746-E29D-4527-B3EA-0011E997F700}" srcOrd="0" destOrd="1" presId="urn:microsoft.com/office/officeart/2005/8/layout/list1"/>
    <dgm:cxn modelId="{4CAF0ACD-7E30-4B6C-938F-0955AFE6F088}" srcId="{596834CF-A2EB-4BDE-AE0F-98929EA5F2B6}" destId="{B29C3E66-F17D-4C95-A255-00123DA7A4FE}" srcOrd="1" destOrd="0" parTransId="{12D3071F-89CE-45E2-BD55-2EEDAA3D723D}" sibTransId="{0A688C47-3F4D-47E8-B5F9-981067C05037}"/>
    <dgm:cxn modelId="{3C2C29DE-FBEB-4583-B305-9112CF2241BB}" type="presOf" srcId="{5704114B-6937-48BE-A667-5F84C60A1387}" destId="{95D5969E-6293-4C84-98A0-4C940AF5C7B8}" srcOrd="0" destOrd="1" presId="urn:microsoft.com/office/officeart/2005/8/layout/list1"/>
    <dgm:cxn modelId="{CF965FDE-B5E3-4DAF-9B86-CAEB45E15F8D}" type="presOf" srcId="{45A69560-DF68-45B4-BD28-A282B9F12253}" destId="{356D7746-E29D-4527-B3EA-0011E997F700}" srcOrd="0" destOrd="0" presId="urn:microsoft.com/office/officeart/2005/8/layout/list1"/>
    <dgm:cxn modelId="{0DE193E7-CB16-479D-87CB-A981EFA91F77}" type="presOf" srcId="{64031455-0D92-4FFD-BEB5-7365716B6EE0}" destId="{C9F9B519-3A50-4C31-9DEC-B1681A40B366}" srcOrd="1" destOrd="0" presId="urn:microsoft.com/office/officeart/2005/8/layout/list1"/>
    <dgm:cxn modelId="{10844FFE-6521-4AEE-B875-09576D970B11}" type="presOf" srcId="{3474AA69-A84B-44D4-8573-7779E5EBE4D7}" destId="{95D5969E-6293-4C84-98A0-4C940AF5C7B8}" srcOrd="0" destOrd="2" presId="urn:microsoft.com/office/officeart/2005/8/layout/list1"/>
    <dgm:cxn modelId="{BEEE6614-5642-4320-8E78-25FC023F717A}" type="presParOf" srcId="{8392A937-E588-4DEF-80F4-54303FD62F63}" destId="{F3533AD6-F6FA-4448-B907-29FC3D473C11}" srcOrd="0" destOrd="0" presId="urn:microsoft.com/office/officeart/2005/8/layout/list1"/>
    <dgm:cxn modelId="{B0D67A85-3DC3-45B4-AE88-9B5F53B0E2AE}" type="presParOf" srcId="{F3533AD6-F6FA-4448-B907-29FC3D473C11}" destId="{26C2B570-D957-44C2-BD6A-94E81133F964}" srcOrd="0" destOrd="0" presId="urn:microsoft.com/office/officeart/2005/8/layout/list1"/>
    <dgm:cxn modelId="{1DA34CD7-91CE-4BF5-BDB5-BEEC7B78C16B}" type="presParOf" srcId="{F3533AD6-F6FA-4448-B907-29FC3D473C11}" destId="{C9F9B519-3A50-4C31-9DEC-B1681A40B366}" srcOrd="1" destOrd="0" presId="urn:microsoft.com/office/officeart/2005/8/layout/list1"/>
    <dgm:cxn modelId="{1643D7E7-1106-4E3E-958D-62A5263057D2}" type="presParOf" srcId="{8392A937-E588-4DEF-80F4-54303FD62F63}" destId="{F646ED4B-EA46-4174-997F-CA9FD0CBCB0F}" srcOrd="1" destOrd="0" presId="urn:microsoft.com/office/officeart/2005/8/layout/list1"/>
    <dgm:cxn modelId="{144A9B50-410D-4390-BA94-5631D3A75109}" type="presParOf" srcId="{8392A937-E588-4DEF-80F4-54303FD62F63}" destId="{356D7746-E29D-4527-B3EA-0011E997F700}" srcOrd="2" destOrd="0" presId="urn:microsoft.com/office/officeart/2005/8/layout/list1"/>
    <dgm:cxn modelId="{DBB7EC9E-84F9-4F60-BF6E-805430146FC2}" type="presParOf" srcId="{8392A937-E588-4DEF-80F4-54303FD62F63}" destId="{77D685C7-A276-4229-A6F9-1554654242C3}" srcOrd="3" destOrd="0" presId="urn:microsoft.com/office/officeart/2005/8/layout/list1"/>
    <dgm:cxn modelId="{0D2B60DC-392E-4AAD-AF9C-488C6F45CA62}" type="presParOf" srcId="{8392A937-E588-4DEF-80F4-54303FD62F63}" destId="{84AAAA94-610F-4DDC-BD82-8C96CCAA3F7A}" srcOrd="4" destOrd="0" presId="urn:microsoft.com/office/officeart/2005/8/layout/list1"/>
    <dgm:cxn modelId="{89A21E9E-7709-4B81-BC63-78D7D146CCA2}" type="presParOf" srcId="{84AAAA94-610F-4DDC-BD82-8C96CCAA3F7A}" destId="{5897A887-8371-4BE7-8B8E-B9BEEEAC3220}" srcOrd="0" destOrd="0" presId="urn:microsoft.com/office/officeart/2005/8/layout/list1"/>
    <dgm:cxn modelId="{28472AAB-C09E-463E-B55C-76B5B1806AF2}" type="presParOf" srcId="{84AAAA94-610F-4DDC-BD82-8C96CCAA3F7A}" destId="{D5C33F3F-9282-479B-81D2-5E17C09CEA3F}" srcOrd="1" destOrd="0" presId="urn:microsoft.com/office/officeart/2005/8/layout/list1"/>
    <dgm:cxn modelId="{B3A78859-B7BC-482F-A1C6-96AB73B4B088}" type="presParOf" srcId="{8392A937-E588-4DEF-80F4-54303FD62F63}" destId="{7B641D69-65EB-4602-A178-61BB2F485626}" srcOrd="5" destOrd="0" presId="urn:microsoft.com/office/officeart/2005/8/layout/list1"/>
    <dgm:cxn modelId="{44DB6684-2D11-4064-B309-4759D3D7B50E}" type="presParOf" srcId="{8392A937-E588-4DEF-80F4-54303FD62F63}" destId="{95D5969E-6293-4C84-98A0-4C940AF5C7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0CF8DD-9886-45C3-B91A-28500D80EA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51FA16F-8F13-4E34-9AD4-CF6A24F79F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(1) vascular spasm, vasoconstriction, or intense contraction of blood vessels</a:t>
          </a:r>
        </a:p>
      </dgm:t>
    </dgm:pt>
    <dgm:pt modelId="{11942979-A4DA-49D1-8C62-F4AF3842E906}" type="parTrans" cxnId="{C3721413-4468-4143-BE4A-55BB13196BF7}">
      <dgm:prSet/>
      <dgm:spPr/>
      <dgm:t>
        <a:bodyPr/>
        <a:lstStyle/>
        <a:p>
          <a:endParaRPr lang="en-US"/>
        </a:p>
      </dgm:t>
    </dgm:pt>
    <dgm:pt modelId="{886FF9A4-AC9F-46A8-ABFC-52D57D2BE8FA}" type="sibTrans" cxnId="{C3721413-4468-4143-BE4A-55BB13196BF7}">
      <dgm:prSet/>
      <dgm:spPr/>
      <dgm:t>
        <a:bodyPr/>
        <a:lstStyle/>
        <a:p>
          <a:endParaRPr lang="en-US"/>
        </a:p>
      </dgm:t>
    </dgm:pt>
    <dgm:pt modelId="{89E6DF0A-5D62-4643-AE3D-A21E57C8BD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(2) formation of a platelet plug </a:t>
          </a:r>
        </a:p>
      </dgm:t>
    </dgm:pt>
    <dgm:pt modelId="{ACD674F0-8310-43EB-941D-ABF3315E758E}" type="parTrans" cxnId="{A4B186D3-0D36-4C4B-9A5B-C7938E045D6F}">
      <dgm:prSet/>
      <dgm:spPr/>
      <dgm:t>
        <a:bodyPr/>
        <a:lstStyle/>
        <a:p>
          <a:endParaRPr lang="en-US"/>
        </a:p>
      </dgm:t>
    </dgm:pt>
    <dgm:pt modelId="{CBA45AC5-FA99-4F92-AA36-90320EC415D6}" type="sibTrans" cxnId="{A4B186D3-0D36-4C4B-9A5B-C7938E045D6F}">
      <dgm:prSet/>
      <dgm:spPr/>
      <dgm:t>
        <a:bodyPr/>
        <a:lstStyle/>
        <a:p>
          <a:endParaRPr lang="en-US"/>
        </a:p>
      </dgm:t>
    </dgm:pt>
    <dgm:pt modelId="{C76421EF-5957-42A8-AB71-72988B97FB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(3) blood clotting or coagulation. </a:t>
          </a:r>
        </a:p>
      </dgm:t>
    </dgm:pt>
    <dgm:pt modelId="{48294F20-7501-4DE1-AF92-4506DB16C716}" type="parTrans" cxnId="{68490277-B898-4FB3-8FA4-727A373881E6}">
      <dgm:prSet/>
      <dgm:spPr/>
      <dgm:t>
        <a:bodyPr/>
        <a:lstStyle/>
        <a:p>
          <a:endParaRPr lang="en-US"/>
        </a:p>
      </dgm:t>
    </dgm:pt>
    <dgm:pt modelId="{6D5CD077-0B2E-489C-BCA4-3BC9C33217BC}" type="sibTrans" cxnId="{68490277-B898-4FB3-8FA4-727A373881E6}">
      <dgm:prSet/>
      <dgm:spPr/>
      <dgm:t>
        <a:bodyPr/>
        <a:lstStyle/>
        <a:p>
          <a:endParaRPr lang="en-US"/>
        </a:p>
      </dgm:t>
    </dgm:pt>
    <dgm:pt modelId="{98145511-0F32-4C8A-BA40-074417880F61}" type="pres">
      <dgm:prSet presAssocID="{310CF8DD-9886-45C3-B91A-28500D80EAB8}" presName="root" presStyleCnt="0">
        <dgm:presLayoutVars>
          <dgm:dir/>
          <dgm:resizeHandles val="exact"/>
        </dgm:presLayoutVars>
      </dgm:prSet>
      <dgm:spPr/>
    </dgm:pt>
    <dgm:pt modelId="{420A208F-6B69-4AD2-9772-9DF873DCECAF}" type="pres">
      <dgm:prSet presAssocID="{A51FA16F-8F13-4E34-9AD4-CF6A24F79FC9}" presName="compNode" presStyleCnt="0"/>
      <dgm:spPr/>
    </dgm:pt>
    <dgm:pt modelId="{07AB0C78-2DEA-4962-9CCA-00D9C7E56CC8}" type="pres">
      <dgm:prSet presAssocID="{A51FA16F-8F13-4E34-9AD4-CF6A24F79FC9}" presName="bgRect" presStyleLbl="bgShp" presStyleIdx="0" presStyleCnt="3"/>
      <dgm:spPr/>
    </dgm:pt>
    <dgm:pt modelId="{CD7A0EC2-CC59-4D7F-AF17-2EEF5D52FCB7}" type="pres">
      <dgm:prSet presAssocID="{A51FA16F-8F13-4E34-9AD4-CF6A24F79F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1197B4E-B880-4D84-9B7A-F3BB823992C0}" type="pres">
      <dgm:prSet presAssocID="{A51FA16F-8F13-4E34-9AD4-CF6A24F79FC9}" presName="spaceRect" presStyleCnt="0"/>
      <dgm:spPr/>
    </dgm:pt>
    <dgm:pt modelId="{A44D0662-AAD5-456F-A5E9-1D14CAE2CAB7}" type="pres">
      <dgm:prSet presAssocID="{A51FA16F-8F13-4E34-9AD4-CF6A24F79FC9}" presName="parTx" presStyleLbl="revTx" presStyleIdx="0" presStyleCnt="3">
        <dgm:presLayoutVars>
          <dgm:chMax val="0"/>
          <dgm:chPref val="0"/>
        </dgm:presLayoutVars>
      </dgm:prSet>
      <dgm:spPr/>
    </dgm:pt>
    <dgm:pt modelId="{06CD0C6D-CBE8-4383-824A-2B701C3BF833}" type="pres">
      <dgm:prSet presAssocID="{886FF9A4-AC9F-46A8-ABFC-52D57D2BE8FA}" presName="sibTrans" presStyleCnt="0"/>
      <dgm:spPr/>
    </dgm:pt>
    <dgm:pt modelId="{A16369B9-D0B3-4FEF-ADDC-FB7ED51D8FF9}" type="pres">
      <dgm:prSet presAssocID="{89E6DF0A-5D62-4643-AE3D-A21E57C8BD3E}" presName="compNode" presStyleCnt="0"/>
      <dgm:spPr/>
    </dgm:pt>
    <dgm:pt modelId="{5AA87863-26F9-436D-A57A-0366A50B6965}" type="pres">
      <dgm:prSet presAssocID="{89E6DF0A-5D62-4643-AE3D-A21E57C8BD3E}" presName="bgRect" presStyleLbl="bgShp" presStyleIdx="1" presStyleCnt="3"/>
      <dgm:spPr/>
    </dgm:pt>
    <dgm:pt modelId="{F8FEB4D0-773D-423C-86CA-E86A2CCC380F}" type="pres">
      <dgm:prSet presAssocID="{89E6DF0A-5D62-4643-AE3D-A21E57C8BD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87BC0418-A9DF-430C-BC15-B25EB18741A7}" type="pres">
      <dgm:prSet presAssocID="{89E6DF0A-5D62-4643-AE3D-A21E57C8BD3E}" presName="spaceRect" presStyleCnt="0"/>
      <dgm:spPr/>
    </dgm:pt>
    <dgm:pt modelId="{C9DD7AD5-E94E-415F-9820-C22210DB6387}" type="pres">
      <dgm:prSet presAssocID="{89E6DF0A-5D62-4643-AE3D-A21E57C8BD3E}" presName="parTx" presStyleLbl="revTx" presStyleIdx="1" presStyleCnt="3">
        <dgm:presLayoutVars>
          <dgm:chMax val="0"/>
          <dgm:chPref val="0"/>
        </dgm:presLayoutVars>
      </dgm:prSet>
      <dgm:spPr/>
    </dgm:pt>
    <dgm:pt modelId="{A558806B-5B4D-4654-9EEE-D27184FD17B9}" type="pres">
      <dgm:prSet presAssocID="{CBA45AC5-FA99-4F92-AA36-90320EC415D6}" presName="sibTrans" presStyleCnt="0"/>
      <dgm:spPr/>
    </dgm:pt>
    <dgm:pt modelId="{8C429B0D-BF64-4342-AD2F-426597903452}" type="pres">
      <dgm:prSet presAssocID="{C76421EF-5957-42A8-AB71-72988B97FBC6}" presName="compNode" presStyleCnt="0"/>
      <dgm:spPr/>
    </dgm:pt>
    <dgm:pt modelId="{A6DF0807-6A38-4077-94D1-E5DB3A85BB2B}" type="pres">
      <dgm:prSet presAssocID="{C76421EF-5957-42A8-AB71-72988B97FBC6}" presName="bgRect" presStyleLbl="bgShp" presStyleIdx="2" presStyleCnt="3"/>
      <dgm:spPr/>
    </dgm:pt>
    <dgm:pt modelId="{4F63D552-81FA-4DF3-99E6-19F1A41BD885}" type="pres">
      <dgm:prSet presAssocID="{C76421EF-5957-42A8-AB71-72988B97FB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5E53B69-FD07-4934-B773-AAD9372D0378}" type="pres">
      <dgm:prSet presAssocID="{C76421EF-5957-42A8-AB71-72988B97FBC6}" presName="spaceRect" presStyleCnt="0"/>
      <dgm:spPr/>
    </dgm:pt>
    <dgm:pt modelId="{09709498-94E0-45E4-9B5E-E8583F20867A}" type="pres">
      <dgm:prSet presAssocID="{C76421EF-5957-42A8-AB71-72988B97FB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721413-4468-4143-BE4A-55BB13196BF7}" srcId="{310CF8DD-9886-45C3-B91A-28500D80EAB8}" destId="{A51FA16F-8F13-4E34-9AD4-CF6A24F79FC9}" srcOrd="0" destOrd="0" parTransId="{11942979-A4DA-49D1-8C62-F4AF3842E906}" sibTransId="{886FF9A4-AC9F-46A8-ABFC-52D57D2BE8FA}"/>
    <dgm:cxn modelId="{C55EB155-96B7-4D38-AA00-5ED0F32374DE}" type="presOf" srcId="{89E6DF0A-5D62-4643-AE3D-A21E57C8BD3E}" destId="{C9DD7AD5-E94E-415F-9820-C22210DB6387}" srcOrd="0" destOrd="0" presId="urn:microsoft.com/office/officeart/2018/2/layout/IconVerticalSolidList"/>
    <dgm:cxn modelId="{68490277-B898-4FB3-8FA4-727A373881E6}" srcId="{310CF8DD-9886-45C3-B91A-28500D80EAB8}" destId="{C76421EF-5957-42A8-AB71-72988B97FBC6}" srcOrd="2" destOrd="0" parTransId="{48294F20-7501-4DE1-AF92-4506DB16C716}" sibTransId="{6D5CD077-0B2E-489C-BCA4-3BC9C33217BC}"/>
    <dgm:cxn modelId="{024B679F-2C08-4D0D-BD2A-03ADAC63997D}" type="presOf" srcId="{310CF8DD-9886-45C3-B91A-28500D80EAB8}" destId="{98145511-0F32-4C8A-BA40-074417880F61}" srcOrd="0" destOrd="0" presId="urn:microsoft.com/office/officeart/2018/2/layout/IconVerticalSolidList"/>
    <dgm:cxn modelId="{813799D1-923B-45F3-9ACF-E5ADE9D2550A}" type="presOf" srcId="{C76421EF-5957-42A8-AB71-72988B97FBC6}" destId="{09709498-94E0-45E4-9B5E-E8583F20867A}" srcOrd="0" destOrd="0" presId="urn:microsoft.com/office/officeart/2018/2/layout/IconVerticalSolidList"/>
    <dgm:cxn modelId="{A4B186D3-0D36-4C4B-9A5B-C7938E045D6F}" srcId="{310CF8DD-9886-45C3-B91A-28500D80EAB8}" destId="{89E6DF0A-5D62-4643-AE3D-A21E57C8BD3E}" srcOrd="1" destOrd="0" parTransId="{ACD674F0-8310-43EB-941D-ABF3315E758E}" sibTransId="{CBA45AC5-FA99-4F92-AA36-90320EC415D6}"/>
    <dgm:cxn modelId="{ED638FE6-46B7-46B6-B6AA-F6D16BEE6FB8}" type="presOf" srcId="{A51FA16F-8F13-4E34-9AD4-CF6A24F79FC9}" destId="{A44D0662-AAD5-456F-A5E9-1D14CAE2CAB7}" srcOrd="0" destOrd="0" presId="urn:microsoft.com/office/officeart/2018/2/layout/IconVerticalSolidList"/>
    <dgm:cxn modelId="{D4A19C23-1F16-4547-974A-5FB261AB5D97}" type="presParOf" srcId="{98145511-0F32-4C8A-BA40-074417880F61}" destId="{420A208F-6B69-4AD2-9772-9DF873DCECAF}" srcOrd="0" destOrd="0" presId="urn:microsoft.com/office/officeart/2018/2/layout/IconVerticalSolidList"/>
    <dgm:cxn modelId="{1D62983E-0D56-49ED-9A4E-F765043913CC}" type="presParOf" srcId="{420A208F-6B69-4AD2-9772-9DF873DCECAF}" destId="{07AB0C78-2DEA-4962-9CCA-00D9C7E56CC8}" srcOrd="0" destOrd="0" presId="urn:microsoft.com/office/officeart/2018/2/layout/IconVerticalSolidList"/>
    <dgm:cxn modelId="{41E60EF8-03C0-4166-B787-2F095E5567E7}" type="presParOf" srcId="{420A208F-6B69-4AD2-9772-9DF873DCECAF}" destId="{CD7A0EC2-CC59-4D7F-AF17-2EEF5D52FCB7}" srcOrd="1" destOrd="0" presId="urn:microsoft.com/office/officeart/2018/2/layout/IconVerticalSolidList"/>
    <dgm:cxn modelId="{D804BE9A-2F4E-47FC-B34D-3CBB18BC9AE1}" type="presParOf" srcId="{420A208F-6B69-4AD2-9772-9DF873DCECAF}" destId="{01197B4E-B880-4D84-9B7A-F3BB823992C0}" srcOrd="2" destOrd="0" presId="urn:microsoft.com/office/officeart/2018/2/layout/IconVerticalSolidList"/>
    <dgm:cxn modelId="{64D67AB3-34A5-4E9F-94DB-1AD855919DC2}" type="presParOf" srcId="{420A208F-6B69-4AD2-9772-9DF873DCECAF}" destId="{A44D0662-AAD5-456F-A5E9-1D14CAE2CAB7}" srcOrd="3" destOrd="0" presId="urn:microsoft.com/office/officeart/2018/2/layout/IconVerticalSolidList"/>
    <dgm:cxn modelId="{99EEEA02-CAC8-4B84-9E0B-BFF645CBDFEC}" type="presParOf" srcId="{98145511-0F32-4C8A-BA40-074417880F61}" destId="{06CD0C6D-CBE8-4383-824A-2B701C3BF833}" srcOrd="1" destOrd="0" presId="urn:microsoft.com/office/officeart/2018/2/layout/IconVerticalSolidList"/>
    <dgm:cxn modelId="{2E4C4DF5-97EB-4431-BF32-2904130D3C1F}" type="presParOf" srcId="{98145511-0F32-4C8A-BA40-074417880F61}" destId="{A16369B9-D0B3-4FEF-ADDC-FB7ED51D8FF9}" srcOrd="2" destOrd="0" presId="urn:microsoft.com/office/officeart/2018/2/layout/IconVerticalSolidList"/>
    <dgm:cxn modelId="{BCDE2047-10D2-443F-86B6-80F99E8801A5}" type="presParOf" srcId="{A16369B9-D0B3-4FEF-ADDC-FB7ED51D8FF9}" destId="{5AA87863-26F9-436D-A57A-0366A50B6965}" srcOrd="0" destOrd="0" presId="urn:microsoft.com/office/officeart/2018/2/layout/IconVerticalSolidList"/>
    <dgm:cxn modelId="{6EF6B77C-DDC5-4D39-B3A5-27A90032DB14}" type="presParOf" srcId="{A16369B9-D0B3-4FEF-ADDC-FB7ED51D8FF9}" destId="{F8FEB4D0-773D-423C-86CA-E86A2CCC380F}" srcOrd="1" destOrd="0" presId="urn:microsoft.com/office/officeart/2018/2/layout/IconVerticalSolidList"/>
    <dgm:cxn modelId="{2060F508-041C-4018-B299-8E4E6DA9EBB7}" type="presParOf" srcId="{A16369B9-D0B3-4FEF-ADDC-FB7ED51D8FF9}" destId="{87BC0418-A9DF-430C-BC15-B25EB18741A7}" srcOrd="2" destOrd="0" presId="urn:microsoft.com/office/officeart/2018/2/layout/IconVerticalSolidList"/>
    <dgm:cxn modelId="{D90C3938-9B08-4A12-9642-64088372BA76}" type="presParOf" srcId="{A16369B9-D0B3-4FEF-ADDC-FB7ED51D8FF9}" destId="{C9DD7AD5-E94E-415F-9820-C22210DB6387}" srcOrd="3" destOrd="0" presId="urn:microsoft.com/office/officeart/2018/2/layout/IconVerticalSolidList"/>
    <dgm:cxn modelId="{A5DB2FA9-2ED5-476B-AB3F-4580ABACA70B}" type="presParOf" srcId="{98145511-0F32-4C8A-BA40-074417880F61}" destId="{A558806B-5B4D-4654-9EEE-D27184FD17B9}" srcOrd="3" destOrd="0" presId="urn:microsoft.com/office/officeart/2018/2/layout/IconVerticalSolidList"/>
    <dgm:cxn modelId="{45CFC100-FC3D-4784-B5D1-4F5ECE46472B}" type="presParOf" srcId="{98145511-0F32-4C8A-BA40-074417880F61}" destId="{8C429B0D-BF64-4342-AD2F-426597903452}" srcOrd="4" destOrd="0" presId="urn:microsoft.com/office/officeart/2018/2/layout/IconVerticalSolidList"/>
    <dgm:cxn modelId="{B0B3B409-CA66-4F7A-BA5D-1F4338141D6F}" type="presParOf" srcId="{8C429B0D-BF64-4342-AD2F-426597903452}" destId="{A6DF0807-6A38-4077-94D1-E5DB3A85BB2B}" srcOrd="0" destOrd="0" presId="urn:microsoft.com/office/officeart/2018/2/layout/IconVerticalSolidList"/>
    <dgm:cxn modelId="{19ECFC3F-C7EB-41A3-80C6-EED2FC63B5F6}" type="presParOf" srcId="{8C429B0D-BF64-4342-AD2F-426597903452}" destId="{4F63D552-81FA-4DF3-99E6-19F1A41BD885}" srcOrd="1" destOrd="0" presId="urn:microsoft.com/office/officeart/2018/2/layout/IconVerticalSolidList"/>
    <dgm:cxn modelId="{B60DEAD4-F99B-4527-932A-51C4835A467D}" type="presParOf" srcId="{8C429B0D-BF64-4342-AD2F-426597903452}" destId="{95E53B69-FD07-4934-B773-AAD9372D0378}" srcOrd="2" destOrd="0" presId="urn:microsoft.com/office/officeart/2018/2/layout/IconVerticalSolidList"/>
    <dgm:cxn modelId="{EE58ACC2-FAEF-4E0C-83EF-39EDCC95E37D}" type="presParOf" srcId="{8C429B0D-BF64-4342-AD2F-426597903452}" destId="{09709498-94E0-45E4-9B5E-E8583F2086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3FC743-AD51-4F44-992F-4626302758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2EBADD-717C-4CD8-BBD7-4DD4154D05C0}">
      <dgm:prSet/>
      <dgm:spPr/>
      <dgm:t>
        <a:bodyPr/>
        <a:lstStyle/>
        <a:p>
          <a:r>
            <a:rPr lang="en-US" dirty="0"/>
            <a:t>An </a:t>
          </a:r>
          <a:r>
            <a:rPr lang="en-US"/>
            <a:t>O donor you </a:t>
          </a:r>
          <a:r>
            <a:rPr lang="en-US" dirty="0"/>
            <a:t>can't give type O plasma to a type A, B or AB, because a person with type O blood has A and B antibodies and the recipient would have an immune response. </a:t>
          </a:r>
        </a:p>
      </dgm:t>
    </dgm:pt>
    <dgm:pt modelId="{AC7B7D4B-1BF5-48BA-815B-F6723704EEC2}" type="parTrans" cxnId="{841E86E4-F357-4575-97FE-386A785E53C9}">
      <dgm:prSet/>
      <dgm:spPr/>
      <dgm:t>
        <a:bodyPr/>
        <a:lstStyle/>
        <a:p>
          <a:endParaRPr lang="en-US"/>
        </a:p>
      </dgm:t>
    </dgm:pt>
    <dgm:pt modelId="{20AB7DE5-8FEB-42D4-BC28-44557AAD443E}" type="sibTrans" cxnId="{841E86E4-F357-4575-97FE-386A785E53C9}">
      <dgm:prSet/>
      <dgm:spPr/>
      <dgm:t>
        <a:bodyPr/>
        <a:lstStyle/>
        <a:p>
          <a:endParaRPr lang="en-US"/>
        </a:p>
      </dgm:t>
    </dgm:pt>
    <dgm:pt modelId="{E36B440A-DA17-4405-8E45-EAF80871DD99}">
      <dgm:prSet/>
      <dgm:spPr/>
      <dgm:t>
        <a:bodyPr/>
        <a:lstStyle/>
        <a:p>
          <a:r>
            <a:rPr lang="en-US" dirty="0"/>
            <a:t>An AB donor could give plasma to anyone, since they have no antibodies.</a:t>
          </a:r>
        </a:p>
      </dgm:t>
    </dgm:pt>
    <dgm:pt modelId="{AABD6690-136F-49FF-AEE2-E2B944256D1E}" type="parTrans" cxnId="{F7243798-D4E6-4034-A0A8-44841FBF8C33}">
      <dgm:prSet/>
      <dgm:spPr/>
      <dgm:t>
        <a:bodyPr/>
        <a:lstStyle/>
        <a:p>
          <a:endParaRPr lang="en-US"/>
        </a:p>
      </dgm:t>
    </dgm:pt>
    <dgm:pt modelId="{DFFBFA32-0AB2-4517-BEF2-719101F7CC6D}" type="sibTrans" cxnId="{F7243798-D4E6-4034-A0A8-44841FBF8C33}">
      <dgm:prSet/>
      <dgm:spPr/>
      <dgm:t>
        <a:bodyPr/>
        <a:lstStyle/>
        <a:p>
          <a:endParaRPr lang="en-US"/>
        </a:p>
      </dgm:t>
    </dgm:pt>
    <dgm:pt modelId="{D2F54DBE-0F13-42BC-96C4-6F01BADEF923}" type="pres">
      <dgm:prSet presAssocID="{583FC743-AD51-4F44-992F-462630275896}" presName="root" presStyleCnt="0">
        <dgm:presLayoutVars>
          <dgm:dir/>
          <dgm:resizeHandles val="exact"/>
        </dgm:presLayoutVars>
      </dgm:prSet>
      <dgm:spPr/>
    </dgm:pt>
    <dgm:pt modelId="{0C10FE8F-9B06-40AC-B811-F85413BC67F0}" type="pres">
      <dgm:prSet presAssocID="{4F2EBADD-717C-4CD8-BBD7-4DD4154D05C0}" presName="compNode" presStyleCnt="0"/>
      <dgm:spPr/>
    </dgm:pt>
    <dgm:pt modelId="{D7C7391B-7F7D-4CE7-9BB5-816E4376547B}" type="pres">
      <dgm:prSet presAssocID="{4F2EBADD-717C-4CD8-BBD7-4DD4154D05C0}" presName="bgRect" presStyleLbl="bgShp" presStyleIdx="0" presStyleCnt="2"/>
      <dgm:spPr/>
    </dgm:pt>
    <dgm:pt modelId="{3BDF7988-D00F-4A7B-AF0E-2A8D1B7CDB5B}" type="pres">
      <dgm:prSet presAssocID="{4F2EBADD-717C-4CD8-BBD7-4DD4154D05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586582BE-98E9-4F15-B2FF-738FAD530CF3}" type="pres">
      <dgm:prSet presAssocID="{4F2EBADD-717C-4CD8-BBD7-4DD4154D05C0}" presName="spaceRect" presStyleCnt="0"/>
      <dgm:spPr/>
    </dgm:pt>
    <dgm:pt modelId="{202E4C8B-E4DD-493E-90AD-F94225BE929C}" type="pres">
      <dgm:prSet presAssocID="{4F2EBADD-717C-4CD8-BBD7-4DD4154D05C0}" presName="parTx" presStyleLbl="revTx" presStyleIdx="0" presStyleCnt="2">
        <dgm:presLayoutVars>
          <dgm:chMax val="0"/>
          <dgm:chPref val="0"/>
        </dgm:presLayoutVars>
      </dgm:prSet>
      <dgm:spPr/>
    </dgm:pt>
    <dgm:pt modelId="{0FC0218F-7355-4133-880B-41763FF58431}" type="pres">
      <dgm:prSet presAssocID="{20AB7DE5-8FEB-42D4-BC28-44557AAD443E}" presName="sibTrans" presStyleCnt="0"/>
      <dgm:spPr/>
    </dgm:pt>
    <dgm:pt modelId="{53693175-5296-4C87-90EC-A47F3EC458C0}" type="pres">
      <dgm:prSet presAssocID="{E36B440A-DA17-4405-8E45-EAF80871DD99}" presName="compNode" presStyleCnt="0"/>
      <dgm:spPr/>
    </dgm:pt>
    <dgm:pt modelId="{183D88CB-F9E0-48E5-9C06-D0FC9C750389}" type="pres">
      <dgm:prSet presAssocID="{E36B440A-DA17-4405-8E45-EAF80871DD99}" presName="bgRect" presStyleLbl="bgShp" presStyleIdx="1" presStyleCnt="2"/>
      <dgm:spPr/>
    </dgm:pt>
    <dgm:pt modelId="{8B85B904-E207-4FE7-A0AD-A46CC7C52CB5}" type="pres">
      <dgm:prSet presAssocID="{E36B440A-DA17-4405-8E45-EAF80871DD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61D4662-8A61-4B2F-83A0-95A006A897E3}" type="pres">
      <dgm:prSet presAssocID="{E36B440A-DA17-4405-8E45-EAF80871DD99}" presName="spaceRect" presStyleCnt="0"/>
      <dgm:spPr/>
    </dgm:pt>
    <dgm:pt modelId="{AC36F4C3-5748-4E8A-AD2B-AA672239C53B}" type="pres">
      <dgm:prSet presAssocID="{E36B440A-DA17-4405-8E45-EAF80871DD9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8E9E05-1C2B-4E56-9CE8-0E9ED666F109}" type="presOf" srcId="{E36B440A-DA17-4405-8E45-EAF80871DD99}" destId="{AC36F4C3-5748-4E8A-AD2B-AA672239C53B}" srcOrd="0" destOrd="0" presId="urn:microsoft.com/office/officeart/2018/2/layout/IconVerticalSolidList"/>
    <dgm:cxn modelId="{F7243798-D4E6-4034-A0A8-44841FBF8C33}" srcId="{583FC743-AD51-4F44-992F-462630275896}" destId="{E36B440A-DA17-4405-8E45-EAF80871DD99}" srcOrd="1" destOrd="0" parTransId="{AABD6690-136F-49FF-AEE2-E2B944256D1E}" sibTransId="{DFFBFA32-0AB2-4517-BEF2-719101F7CC6D}"/>
    <dgm:cxn modelId="{9D2954A4-125E-4ECD-AFE7-BF2F0B741E14}" type="presOf" srcId="{583FC743-AD51-4F44-992F-462630275896}" destId="{D2F54DBE-0F13-42BC-96C4-6F01BADEF923}" srcOrd="0" destOrd="0" presId="urn:microsoft.com/office/officeart/2018/2/layout/IconVerticalSolidList"/>
    <dgm:cxn modelId="{99AF8DD9-C061-45DC-8BAE-46B85EFE0964}" type="presOf" srcId="{4F2EBADD-717C-4CD8-BBD7-4DD4154D05C0}" destId="{202E4C8B-E4DD-493E-90AD-F94225BE929C}" srcOrd="0" destOrd="0" presId="urn:microsoft.com/office/officeart/2018/2/layout/IconVerticalSolidList"/>
    <dgm:cxn modelId="{841E86E4-F357-4575-97FE-386A785E53C9}" srcId="{583FC743-AD51-4F44-992F-462630275896}" destId="{4F2EBADD-717C-4CD8-BBD7-4DD4154D05C0}" srcOrd="0" destOrd="0" parTransId="{AC7B7D4B-1BF5-48BA-815B-F6723704EEC2}" sibTransId="{20AB7DE5-8FEB-42D4-BC28-44557AAD443E}"/>
    <dgm:cxn modelId="{F69AE4A1-1728-4715-ADC8-225B9BF7AF11}" type="presParOf" srcId="{D2F54DBE-0F13-42BC-96C4-6F01BADEF923}" destId="{0C10FE8F-9B06-40AC-B811-F85413BC67F0}" srcOrd="0" destOrd="0" presId="urn:microsoft.com/office/officeart/2018/2/layout/IconVerticalSolidList"/>
    <dgm:cxn modelId="{AA025934-EFD7-45BB-B389-2A7666CAADCA}" type="presParOf" srcId="{0C10FE8F-9B06-40AC-B811-F85413BC67F0}" destId="{D7C7391B-7F7D-4CE7-9BB5-816E4376547B}" srcOrd="0" destOrd="0" presId="urn:microsoft.com/office/officeart/2018/2/layout/IconVerticalSolidList"/>
    <dgm:cxn modelId="{81F20733-6E2F-4B4D-8958-A94CE10EDE14}" type="presParOf" srcId="{0C10FE8F-9B06-40AC-B811-F85413BC67F0}" destId="{3BDF7988-D00F-4A7B-AF0E-2A8D1B7CDB5B}" srcOrd="1" destOrd="0" presId="urn:microsoft.com/office/officeart/2018/2/layout/IconVerticalSolidList"/>
    <dgm:cxn modelId="{30A6BBC4-8F86-4D5A-9832-258DA6F41D9E}" type="presParOf" srcId="{0C10FE8F-9B06-40AC-B811-F85413BC67F0}" destId="{586582BE-98E9-4F15-B2FF-738FAD530CF3}" srcOrd="2" destOrd="0" presId="urn:microsoft.com/office/officeart/2018/2/layout/IconVerticalSolidList"/>
    <dgm:cxn modelId="{2A30BF9A-BFEE-4069-9EA1-8CBFB86D0461}" type="presParOf" srcId="{0C10FE8F-9B06-40AC-B811-F85413BC67F0}" destId="{202E4C8B-E4DD-493E-90AD-F94225BE929C}" srcOrd="3" destOrd="0" presId="urn:microsoft.com/office/officeart/2018/2/layout/IconVerticalSolidList"/>
    <dgm:cxn modelId="{CB018D0D-8809-4380-8D46-02C16487B64B}" type="presParOf" srcId="{D2F54DBE-0F13-42BC-96C4-6F01BADEF923}" destId="{0FC0218F-7355-4133-880B-41763FF58431}" srcOrd="1" destOrd="0" presId="urn:microsoft.com/office/officeart/2018/2/layout/IconVerticalSolidList"/>
    <dgm:cxn modelId="{C29ED6C5-FAF0-40B6-BC13-429DE8DAF94D}" type="presParOf" srcId="{D2F54DBE-0F13-42BC-96C4-6F01BADEF923}" destId="{53693175-5296-4C87-90EC-A47F3EC458C0}" srcOrd="2" destOrd="0" presId="urn:microsoft.com/office/officeart/2018/2/layout/IconVerticalSolidList"/>
    <dgm:cxn modelId="{1AC521A3-1B99-4380-AACB-41ACC1434086}" type="presParOf" srcId="{53693175-5296-4C87-90EC-A47F3EC458C0}" destId="{183D88CB-F9E0-48E5-9C06-D0FC9C750389}" srcOrd="0" destOrd="0" presId="urn:microsoft.com/office/officeart/2018/2/layout/IconVerticalSolidList"/>
    <dgm:cxn modelId="{54175C93-6A36-49E1-ABF4-925DC8BA1923}" type="presParOf" srcId="{53693175-5296-4C87-90EC-A47F3EC458C0}" destId="{8B85B904-E207-4FE7-A0AD-A46CC7C52CB5}" srcOrd="1" destOrd="0" presId="urn:microsoft.com/office/officeart/2018/2/layout/IconVerticalSolidList"/>
    <dgm:cxn modelId="{F8568CC9-DBED-4B84-8823-72DFDFA2EFCE}" type="presParOf" srcId="{53693175-5296-4C87-90EC-A47F3EC458C0}" destId="{B61D4662-8A61-4B2F-83A0-95A006A897E3}" srcOrd="2" destOrd="0" presId="urn:microsoft.com/office/officeart/2018/2/layout/IconVerticalSolidList"/>
    <dgm:cxn modelId="{5362184C-6EBD-49E4-8FA6-74B65A323393}" type="presParOf" srcId="{53693175-5296-4C87-90EC-A47F3EC458C0}" destId="{AC36F4C3-5748-4E8A-AD2B-AA672239C5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E4664-7B6E-47C5-BCB0-307E5ACEAEC5}">
      <dsp:nvSpPr>
        <dsp:cNvPr id="0" name=""/>
        <dsp:cNvSpPr/>
      </dsp:nvSpPr>
      <dsp:spPr>
        <a:xfrm>
          <a:off x="0" y="409302"/>
          <a:ext cx="6513603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58216" rIns="50552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Erythrocytes have no nuclei or organelles.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Platelets are cell fragments.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Only leukocytes are complete cells.</a:t>
          </a:r>
        </a:p>
      </dsp:txBody>
      <dsp:txXfrm>
        <a:off x="0" y="409302"/>
        <a:ext cx="6513603" cy="1663200"/>
      </dsp:txXfrm>
    </dsp:sp>
    <dsp:sp modelId="{9BA0014E-CE1C-4DF4-AE79-9CE8EF033B21}">
      <dsp:nvSpPr>
        <dsp:cNvPr id="0" name=""/>
        <dsp:cNvSpPr/>
      </dsp:nvSpPr>
      <dsp:spPr>
        <a:xfrm>
          <a:off x="325680" y="84582"/>
          <a:ext cx="4559522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Cells or not?</a:t>
          </a:r>
        </a:p>
      </dsp:txBody>
      <dsp:txXfrm>
        <a:off x="357383" y="116285"/>
        <a:ext cx="4496116" cy="586034"/>
      </dsp:txXfrm>
    </dsp:sp>
    <dsp:sp modelId="{31FA0B6A-8855-42CA-B182-CE497416CCC4}">
      <dsp:nvSpPr>
        <dsp:cNvPr id="0" name=""/>
        <dsp:cNvSpPr/>
      </dsp:nvSpPr>
      <dsp:spPr>
        <a:xfrm>
          <a:off x="0" y="2516023"/>
          <a:ext cx="6513603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58216" rIns="50552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Most types of formed elements survive in the bloodstream for only a few days.</a:t>
          </a:r>
        </a:p>
      </dsp:txBody>
      <dsp:txXfrm>
        <a:off x="0" y="2516023"/>
        <a:ext cx="6513603" cy="1247400"/>
      </dsp:txXfrm>
    </dsp:sp>
    <dsp:sp modelId="{750D4275-507A-49C8-A506-892F9D0338E2}">
      <dsp:nvSpPr>
        <dsp:cNvPr id="0" name=""/>
        <dsp:cNvSpPr/>
      </dsp:nvSpPr>
      <dsp:spPr>
        <a:xfrm>
          <a:off x="325680" y="2191303"/>
          <a:ext cx="4559522" cy="6494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Short life-span </a:t>
          </a:r>
        </a:p>
      </dsp:txBody>
      <dsp:txXfrm>
        <a:off x="357383" y="2223006"/>
        <a:ext cx="4496116" cy="586034"/>
      </dsp:txXfrm>
    </dsp:sp>
    <dsp:sp modelId="{BB987746-64B3-48DE-9CAD-D881BA1E7E6B}">
      <dsp:nvSpPr>
        <dsp:cNvPr id="0" name=""/>
        <dsp:cNvSpPr/>
      </dsp:nvSpPr>
      <dsp:spPr>
        <a:xfrm>
          <a:off x="0" y="4206943"/>
          <a:ext cx="651360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58216" rIns="50552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Most blood cells do not divide.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Instead, stem cells divide continuously in red bone marrow to replace them.</a:t>
          </a:r>
        </a:p>
      </dsp:txBody>
      <dsp:txXfrm>
        <a:off x="0" y="4206943"/>
        <a:ext cx="6513603" cy="1593900"/>
      </dsp:txXfrm>
    </dsp:sp>
    <dsp:sp modelId="{1BFD27D5-ACF5-45A5-9E46-E73809FCDF2A}">
      <dsp:nvSpPr>
        <dsp:cNvPr id="0" name=""/>
        <dsp:cNvSpPr/>
      </dsp:nvSpPr>
      <dsp:spPr>
        <a:xfrm>
          <a:off x="325680" y="3882223"/>
          <a:ext cx="4559522" cy="649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Reproduction</a:t>
          </a:r>
        </a:p>
      </dsp:txBody>
      <dsp:txXfrm>
        <a:off x="357383" y="3913926"/>
        <a:ext cx="4496116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E06C2-043B-42B4-A323-865B0A4A204C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D4FA4-C118-4BB1-8F4F-657048FAA254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70371-955A-46AD-8C42-9B1888350D2B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Oxygen-deficient blood moves to the lungs</a:t>
          </a:r>
        </a:p>
      </dsp:txBody>
      <dsp:txXfrm>
        <a:off x="1429899" y="2442"/>
        <a:ext cx="5083704" cy="1238008"/>
      </dsp:txXfrm>
    </dsp:sp>
    <dsp:sp modelId="{6C69B7CF-0D30-4921-ABBA-C83C870D5577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443C0-D0B0-4770-A773-A917452CD47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8C55C-5851-4DFD-B04D-CD884791B407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Oxygen diffuses from the alveoli (air sacs) of the lungs into the blood stream</a:t>
          </a:r>
        </a:p>
      </dsp:txBody>
      <dsp:txXfrm>
        <a:off x="1429899" y="1549953"/>
        <a:ext cx="5083704" cy="1238008"/>
      </dsp:txXfrm>
    </dsp:sp>
    <dsp:sp modelId="{43D6A2C8-F903-45D4-ABBF-9F3D613F8E72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2E474-5824-4ACD-BAC5-C61E051462D7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9856A-4B5B-4AC2-991C-10627BDE683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Oxygen diffuses into the erythrocytes and binds to the iron atom in the center of hemoglobin. </a:t>
          </a:r>
        </a:p>
      </dsp:txBody>
      <dsp:txXfrm>
        <a:off x="1429899" y="3097464"/>
        <a:ext cx="5083704" cy="1238008"/>
      </dsp:txXfrm>
    </dsp:sp>
    <dsp:sp modelId="{D695FDF6-559F-47D8-BD2B-27D54EF699F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F7A9-04F0-4F10-A128-5CF69987A197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4571E-1403-4469-90DE-E1039F4BF638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oxygen binds to iron, the hemoglobin, now called </a:t>
          </a:r>
          <a:r>
            <a:rPr lang="en-US" sz="1900" b="1" kern="1200"/>
            <a:t>oxyhemoglobin</a:t>
          </a:r>
          <a:r>
            <a:rPr lang="en-US" sz="1900" kern="1200"/>
            <a:t>, assumes a new three dimensional shape and becomes ruby red.</a:t>
          </a:r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5721-F582-4DCD-AEE8-A72532069760}">
      <dsp:nvSpPr>
        <dsp:cNvPr id="0" name=""/>
        <dsp:cNvSpPr/>
      </dsp:nvSpPr>
      <dsp:spPr>
        <a:xfrm>
          <a:off x="0" y="507"/>
          <a:ext cx="71610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53832F-F408-44FE-AF6F-585D14869FFC}">
      <dsp:nvSpPr>
        <dsp:cNvPr id="0" name=""/>
        <dsp:cNvSpPr/>
      </dsp:nvSpPr>
      <dsp:spPr>
        <a:xfrm>
          <a:off x="0" y="507"/>
          <a:ext cx="7161017" cy="83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Anucleate - Red blood cells lose nuclei upon maturation</a:t>
          </a:r>
        </a:p>
      </dsp:txBody>
      <dsp:txXfrm>
        <a:off x="0" y="507"/>
        <a:ext cx="7161017" cy="830669"/>
      </dsp:txXfrm>
    </dsp:sp>
    <dsp:sp modelId="{7F1B2547-D9A7-413C-BEF4-A3E991DE1A9E}">
      <dsp:nvSpPr>
        <dsp:cNvPr id="0" name=""/>
        <dsp:cNvSpPr/>
      </dsp:nvSpPr>
      <dsp:spPr>
        <a:xfrm>
          <a:off x="0" y="831176"/>
          <a:ext cx="71610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EDB163-32F5-4275-84AD-534C35E4E4EB}">
      <dsp:nvSpPr>
        <dsp:cNvPr id="0" name=""/>
        <dsp:cNvSpPr/>
      </dsp:nvSpPr>
      <dsp:spPr>
        <a:xfrm>
          <a:off x="0" y="831176"/>
          <a:ext cx="7161017" cy="83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Lack Essentially All Organelles</a:t>
          </a:r>
        </a:p>
      </dsp:txBody>
      <dsp:txXfrm>
        <a:off x="0" y="831176"/>
        <a:ext cx="7161017" cy="830669"/>
      </dsp:txXfrm>
    </dsp:sp>
    <dsp:sp modelId="{47F85186-A019-4DCE-8F7F-2368CD2B1A04}">
      <dsp:nvSpPr>
        <dsp:cNvPr id="0" name=""/>
        <dsp:cNvSpPr/>
      </dsp:nvSpPr>
      <dsp:spPr>
        <a:xfrm>
          <a:off x="0" y="1661845"/>
          <a:ext cx="71610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B31CCA-8136-41A5-AF92-E73582BB92B6}">
      <dsp:nvSpPr>
        <dsp:cNvPr id="0" name=""/>
        <dsp:cNvSpPr/>
      </dsp:nvSpPr>
      <dsp:spPr>
        <a:xfrm>
          <a:off x="0" y="1661845"/>
          <a:ext cx="7161017" cy="83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not reproduce themsleves</a:t>
          </a:r>
        </a:p>
      </dsp:txBody>
      <dsp:txXfrm>
        <a:off x="0" y="1661845"/>
        <a:ext cx="7161017" cy="830669"/>
      </dsp:txXfrm>
    </dsp:sp>
    <dsp:sp modelId="{A341D152-B7C3-4BCB-926F-B3963C8F7DEC}">
      <dsp:nvSpPr>
        <dsp:cNvPr id="0" name=""/>
        <dsp:cNvSpPr/>
      </dsp:nvSpPr>
      <dsp:spPr>
        <a:xfrm>
          <a:off x="0" y="2492515"/>
          <a:ext cx="716101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1DEEC1-B2A6-4B42-92FA-AC3451526C1C}">
      <dsp:nvSpPr>
        <dsp:cNvPr id="0" name=""/>
        <dsp:cNvSpPr/>
      </dsp:nvSpPr>
      <dsp:spPr>
        <a:xfrm>
          <a:off x="0" y="2492515"/>
          <a:ext cx="7161017" cy="83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Shape - take on a biconcave, dimpled, disc shape. </a:t>
          </a:r>
        </a:p>
      </dsp:txBody>
      <dsp:txXfrm>
        <a:off x="0" y="2492515"/>
        <a:ext cx="7161017" cy="830669"/>
      </dsp:txXfrm>
    </dsp:sp>
    <dsp:sp modelId="{768235B9-9781-467A-AD35-1A3CD3FAE325}">
      <dsp:nvSpPr>
        <dsp:cNvPr id="0" name=""/>
        <dsp:cNvSpPr/>
      </dsp:nvSpPr>
      <dsp:spPr>
        <a:xfrm>
          <a:off x="0" y="3323184"/>
          <a:ext cx="71610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4CA4FC-36D7-4EB2-ACA1-208180A4A9D3}">
      <dsp:nvSpPr>
        <dsp:cNvPr id="0" name=""/>
        <dsp:cNvSpPr/>
      </dsp:nvSpPr>
      <dsp:spPr>
        <a:xfrm>
          <a:off x="0" y="3323184"/>
          <a:ext cx="7161017" cy="83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Small - They are about 7-8 micrometers in diameter. </a:t>
          </a:r>
        </a:p>
      </dsp:txBody>
      <dsp:txXfrm>
        <a:off x="0" y="3323184"/>
        <a:ext cx="7161017" cy="830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FCD4A-2A6E-4FEB-850F-3DE06CD15B3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D76F4-41C5-445A-8EBC-B19CA7352AE6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BE8BC-1F43-47CD-8447-6529B8A92926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thickness of blood is called viscosity.</a:t>
          </a:r>
        </a:p>
      </dsp:txBody>
      <dsp:txXfrm>
        <a:off x="2039300" y="956381"/>
        <a:ext cx="4474303" cy="1765627"/>
      </dsp:txXfrm>
    </dsp:sp>
    <dsp:sp modelId="{19EA2CD9-38EC-4A98-9AE4-D23538EDB27B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30352-77CB-4D00-BB3C-95709F93100F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70476-444E-4EC9-8FB7-7E397B795BD9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greater the viscosity of blood, the more friction there is and more pressure is needed to force blood through.</a:t>
          </a:r>
        </a:p>
      </dsp:txBody>
      <dsp:txXfrm>
        <a:off x="2039300" y="3163416"/>
        <a:ext cx="4474303" cy="1765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B202E-47F6-4DD4-8220-7E92B0B119A2}">
      <dsp:nvSpPr>
        <dsp:cNvPr id="0" name=""/>
        <dsp:cNvSpPr/>
      </dsp:nvSpPr>
      <dsp:spPr>
        <a:xfrm>
          <a:off x="0" y="3363072"/>
          <a:ext cx="6089650" cy="2206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 maintain the homeostasis (or balance,) the blood has tiny molecules within the RBC that help prevent drops or increases from happening.</a:t>
          </a:r>
        </a:p>
      </dsp:txBody>
      <dsp:txXfrm>
        <a:off x="0" y="3363072"/>
        <a:ext cx="6089650" cy="2206539"/>
      </dsp:txXfrm>
    </dsp:sp>
    <dsp:sp modelId="{9358A36A-5484-4ECA-9CB9-A9CE283D317F}">
      <dsp:nvSpPr>
        <dsp:cNvPr id="0" name=""/>
        <dsp:cNvSpPr/>
      </dsp:nvSpPr>
      <dsp:spPr>
        <a:xfrm rot="10800000">
          <a:off x="0" y="2512"/>
          <a:ext cx="6089650" cy="3393658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Normal pH of blood ranges between 7.35-7.45; blood is slightly </a:t>
          </a:r>
          <a:r>
            <a:rPr lang="en-US" sz="2800" b="1" kern="1200"/>
            <a:t>Alkaline. </a:t>
          </a:r>
          <a:endParaRPr lang="en-US" sz="2800" kern="1200"/>
        </a:p>
      </dsp:txBody>
      <dsp:txXfrm rot="-10800000">
        <a:off x="0" y="2512"/>
        <a:ext cx="6089650" cy="1191173"/>
      </dsp:txXfrm>
    </dsp:sp>
    <dsp:sp modelId="{F152B3C3-6866-4FCE-98C0-F7DF343B74D1}">
      <dsp:nvSpPr>
        <dsp:cNvPr id="0" name=""/>
        <dsp:cNvSpPr/>
      </dsp:nvSpPr>
      <dsp:spPr>
        <a:xfrm>
          <a:off x="0" y="1193686"/>
          <a:ext cx="3044825" cy="10147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drop in pH below 7.35 is a condition is also called </a:t>
          </a:r>
          <a:r>
            <a:rPr lang="en-US" sz="2200" b="1" kern="1200"/>
            <a:t>Acidosis</a:t>
          </a:r>
          <a:r>
            <a:rPr lang="en-US" sz="2200" kern="1200"/>
            <a:t>.</a:t>
          </a:r>
        </a:p>
      </dsp:txBody>
      <dsp:txXfrm>
        <a:off x="0" y="1193686"/>
        <a:ext cx="3044825" cy="1014703"/>
      </dsp:txXfrm>
    </dsp:sp>
    <dsp:sp modelId="{F8A65A96-C610-4208-8729-A6A6898D325E}">
      <dsp:nvSpPr>
        <dsp:cNvPr id="0" name=""/>
        <dsp:cNvSpPr/>
      </dsp:nvSpPr>
      <dsp:spPr>
        <a:xfrm>
          <a:off x="3044825" y="1193686"/>
          <a:ext cx="3044825" cy="101470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jump in pH higher then 7.45 is a condition called "</a:t>
          </a:r>
          <a:r>
            <a:rPr lang="en-US" sz="2200" b="1" kern="1200"/>
            <a:t>Alkalosis</a:t>
          </a:r>
          <a:r>
            <a:rPr lang="en-US" sz="2200" kern="1200"/>
            <a:t>". </a:t>
          </a:r>
        </a:p>
      </dsp:txBody>
      <dsp:txXfrm>
        <a:off x="3044825" y="1193686"/>
        <a:ext cx="3044825" cy="1014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C239B-20A5-4C59-95BB-5F4FFBBF4824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0E424-9FDF-4D3A-9938-A8A94885D3EC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A726-D16A-4ADF-9861-B28EE315A762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Red blood cells are broken down and hemoglobin is released. </a:t>
          </a:r>
        </a:p>
      </dsp:txBody>
      <dsp:txXfrm>
        <a:off x="1131174" y="4597"/>
        <a:ext cx="5382429" cy="979371"/>
      </dsp:txXfrm>
    </dsp:sp>
    <dsp:sp modelId="{20B452A1-89F0-46CA-9489-7622043C2BDE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13551-B4D7-40A2-A3DB-32BD01FB539F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7A799-EC11-4A35-BE99-3E9C492A2E92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globin part of the hemoglobin is broken down into amino acid components, which in turn are recycled by the body. </a:t>
          </a:r>
        </a:p>
      </dsp:txBody>
      <dsp:txXfrm>
        <a:off x="1131174" y="1228812"/>
        <a:ext cx="5382429" cy="979371"/>
      </dsp:txXfrm>
    </dsp:sp>
    <dsp:sp modelId="{16A20567-2E93-47CD-98D6-77C0C3B6EB50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DF44B-5158-47A9-80FA-68FCB5A3F6CA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92953-C561-44B0-A724-EB4F81B84A0B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iron is recovered and returned to the bone marrow to be reused. </a:t>
          </a:r>
        </a:p>
      </dsp:txBody>
      <dsp:txXfrm>
        <a:off x="1131174" y="2453027"/>
        <a:ext cx="5382429" cy="979371"/>
      </dsp:txXfrm>
    </dsp:sp>
    <dsp:sp modelId="{1D96D7CD-B7A0-4325-8D27-5C837F27997E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D3A84-C6E8-4C19-ADD7-0D8C406EBCB5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24575-C600-49FD-9F4F-FE2AA6B42E5C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heme portion of the molecule experiences a chemical change and then gets excreted as bile pigment (bilirubin) by the liver. </a:t>
          </a:r>
        </a:p>
      </dsp:txBody>
      <dsp:txXfrm>
        <a:off x="1131174" y="3677241"/>
        <a:ext cx="5382429" cy="979371"/>
      </dsp:txXfrm>
    </dsp:sp>
    <dsp:sp modelId="{701515E2-75A6-4BE4-A23F-E3B494D4B1E2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F0CD4-D5F4-4776-B962-3F55A41E0440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ECF1D-7211-439E-85BE-08C50FDB476A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Heme portion after being broken down contributes to the color of feces and your skin color changing after being bruised.</a:t>
          </a:r>
        </a:p>
      </dsp:txBody>
      <dsp:txXfrm>
        <a:off x="1131174" y="4901456"/>
        <a:ext cx="5382429" cy="979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D7746-E29D-4527-B3EA-0011E997F700}">
      <dsp:nvSpPr>
        <dsp:cNvPr id="0" name=""/>
        <dsp:cNvSpPr/>
      </dsp:nvSpPr>
      <dsp:spPr>
        <a:xfrm>
          <a:off x="0" y="420913"/>
          <a:ext cx="6513603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99872" rIns="5055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The sticky surface of the platelets allow them to accumulate at the site of broken blood vessels to form a clot.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This aids in the process of hemostasis ("blood stopping"). </a:t>
          </a:r>
        </a:p>
      </dsp:txBody>
      <dsp:txXfrm>
        <a:off x="0" y="420913"/>
        <a:ext cx="6513603" cy="2419200"/>
      </dsp:txXfrm>
    </dsp:sp>
    <dsp:sp modelId="{C9F9B519-3A50-4C31-9DEC-B1681A40B366}">
      <dsp:nvSpPr>
        <dsp:cNvPr id="0" name=""/>
        <dsp:cNvSpPr/>
      </dsp:nvSpPr>
      <dsp:spPr>
        <a:xfrm>
          <a:off x="325680" y="66673"/>
          <a:ext cx="455952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FUNCTION TO CLOT BLOOD</a:t>
          </a:r>
        </a:p>
      </dsp:txBody>
      <dsp:txXfrm>
        <a:off x="360265" y="101258"/>
        <a:ext cx="4490352" cy="639310"/>
      </dsp:txXfrm>
    </dsp:sp>
    <dsp:sp modelId="{95D5969E-6293-4C84-98A0-4C940AF5C7B8}">
      <dsp:nvSpPr>
        <dsp:cNvPr id="0" name=""/>
        <dsp:cNvSpPr/>
      </dsp:nvSpPr>
      <dsp:spPr>
        <a:xfrm>
          <a:off x="0" y="3323952"/>
          <a:ext cx="6513603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99872" rIns="5055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Increase local platelet aggregation - thromboxane 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Enhance vasoconstriction - serotonin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Promote blood coagulation - thromboplastin</a:t>
          </a:r>
        </a:p>
      </dsp:txBody>
      <dsp:txXfrm>
        <a:off x="0" y="3323952"/>
        <a:ext cx="6513603" cy="2494800"/>
      </dsp:txXfrm>
    </dsp:sp>
    <dsp:sp modelId="{D5C33F3F-9282-479B-81D2-5E17C09CEA3F}">
      <dsp:nvSpPr>
        <dsp:cNvPr id="0" name=""/>
        <dsp:cNvSpPr/>
      </dsp:nvSpPr>
      <dsp:spPr>
        <a:xfrm>
          <a:off x="325680" y="2969713"/>
          <a:ext cx="4559522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Platelets secrete factors that…</a:t>
          </a:r>
        </a:p>
      </dsp:txBody>
      <dsp:txXfrm>
        <a:off x="360265" y="3004298"/>
        <a:ext cx="4490352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B0C78-2DEA-4962-9CCA-00D9C7E56CC8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A0EC2-CC59-4D7F-AF17-2EEF5D52FCB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D0662-AAD5-456F-A5E9-1D14CAE2CAB7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(1) vascular spasm, vasoconstriction, or intense contraction of blood vessels</a:t>
          </a:r>
        </a:p>
      </dsp:txBody>
      <dsp:txXfrm>
        <a:off x="1941716" y="718"/>
        <a:ext cx="4571887" cy="1681139"/>
      </dsp:txXfrm>
    </dsp:sp>
    <dsp:sp modelId="{5AA87863-26F9-436D-A57A-0366A50B6965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EB4D0-773D-423C-86CA-E86A2CCC380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D7AD5-E94E-415F-9820-C22210DB638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(2) formation of a platelet plug </a:t>
          </a:r>
        </a:p>
      </dsp:txBody>
      <dsp:txXfrm>
        <a:off x="1941716" y="2102143"/>
        <a:ext cx="4571887" cy="1681139"/>
      </dsp:txXfrm>
    </dsp:sp>
    <dsp:sp modelId="{A6DF0807-6A38-4077-94D1-E5DB3A85BB2B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3D552-81FA-4DF3-99E6-19F1A41BD88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9498-94E0-45E4-9B5E-E8583F20867A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(3) blood clotting or coagulation. </a:t>
          </a:r>
        </a:p>
      </dsp:txBody>
      <dsp:txXfrm>
        <a:off x="1941716" y="4203567"/>
        <a:ext cx="4571887" cy="1681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7391B-7F7D-4CE7-9BB5-816E4376547B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F7988-D00F-4A7B-AF0E-2A8D1B7CDB5B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E4C8B-E4DD-493E-90AD-F94225BE929C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 </a:t>
          </a:r>
          <a:r>
            <a:rPr lang="en-US" sz="1900" kern="1200"/>
            <a:t>O donor you </a:t>
          </a:r>
          <a:r>
            <a:rPr lang="en-US" sz="1900" kern="1200" dirty="0"/>
            <a:t>can't give type O plasma to a type A, B or AB, because a person with type O blood has A and B antibodies and the recipient would have an immune response. </a:t>
          </a:r>
        </a:p>
      </dsp:txBody>
      <dsp:txXfrm>
        <a:off x="2039300" y="956381"/>
        <a:ext cx="4474303" cy="1765627"/>
      </dsp:txXfrm>
    </dsp:sp>
    <dsp:sp modelId="{183D88CB-F9E0-48E5-9C06-D0FC9C750389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5B904-E207-4FE7-A0AD-A46CC7C52CB5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6F4C3-5748-4E8A-AD2B-AA672239C53B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 AB donor could give plasma to anyone, since they have no antibodies.</a:t>
          </a:r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3B6A-C505-4EC6-B2FB-54912927D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71E71-2360-4F39-AF49-B66D37A16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11890-FB9B-45E0-860B-599EB16F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9AD0-A36A-4C5F-BBC5-A805C14A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BCBA-8296-4B55-92F9-52A339FC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6265-8B5C-42DC-BDA9-E08075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ADAA1-999F-4262-A741-794CF89B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399DB-5353-4DC5-9E1C-D0AB6975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F6ABB-6CA5-453F-B324-4A90BBC1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81B2-DAAE-4AD7-A472-67872433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FFA5A-CBF3-4B55-8045-2CE6E62B7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B3BA-AE0F-461B-89FB-31DE52BD9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38EEA-BB7F-41F6-BC24-0C71DFBB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F7F-F201-4120-B0FB-4E6A841F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7C044-8A2B-43E2-B533-236463D9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6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CC9F-15CB-499D-9954-F963ACCC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D91C-7D7B-4F3B-AA09-0ABD76607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36D78-148B-410E-AD45-69D284E5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CA4DB-2CD8-476A-A53D-5C5809F1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5591B-8BC1-49E1-9E11-E03D1127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5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B644-B85C-4504-8E5A-580B76F7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75CB-D913-40E8-B8FC-66B78ED9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1124-09BE-4C74-9447-FB02993B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0AD0-2814-448B-912F-10AB959B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3B13-4060-4E29-9336-653D3D52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0C7E-5DB5-4DB1-9F19-E06FFB8F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5A1EE-8442-4D69-BACE-2C8EB9F01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075AB-A6BE-48A0-9084-3654506D9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ECE33-1333-4AE0-83C8-165C09A4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6ED96-B0AA-438A-AA9B-C534A0A9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A668-88BA-4D7A-AD7B-DB1A1C12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B534-1AAB-46EE-A39E-8CE01E4C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20C6F-E734-4AB6-B08C-B3D7B218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5BDCE-6D6B-4FA4-9C95-644300D4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A23EB-6BC3-4633-A640-1BAADEAF7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41CE5-4401-475A-A2B4-CD2D9C068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635FD-4D33-432D-A372-947E6EA6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B6CD8-BF51-4337-B8D9-8D3EA3EC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85F18-CAAC-4298-A18E-46B0DF4B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4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E06E-A002-4256-8DA5-82F29CCF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B5610-0F9F-47E6-892B-ADD41E07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495BD-351B-454E-A459-AABD1F55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51B0-6274-4CD5-A2C3-47EF9156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0C3E6-54FB-457A-958E-5CBAD035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CD8B1-703E-4B0E-B62E-C55C72CC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A7521-3ED0-47AE-92FD-5A9822AE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D9F1-B4A3-4B0E-8B1A-9FABB036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6BB3-5E79-4CB7-9870-8F5CD270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6AC94-7AC3-4958-9AD9-DC8F3054C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A45B-CB56-4DB6-9AAF-4A1EB88E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E2A6C-1F49-481F-A5F4-6817DCF6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94EF-43F0-49AC-990C-A221D6A0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D675-16B2-47D2-9EF9-F73D5850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DCEB7-705C-4261-9191-770B92EC8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17915-103C-4EEF-AE82-D95B40326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5B6A-28BF-44A6-9C42-454EBE07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2643A-02D3-4C46-88D0-739AB082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4603B-071B-4337-B7AA-EE0FBE9E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EDAD9-7DD3-4C3C-9722-103B80E5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C8F91-8D96-4CF3-86BE-A4A45479E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FCBA-5141-47A4-9775-950CA93AA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6363-7238-4684-9180-F72A9765802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7C8B9-BBE7-4932-AD77-D9F0F971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640B6-8365-47D6-BB53-7474E307E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64AF8-2541-41E6-B7D6-37C109E1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brale.org.br/revista-online/doe-sangue-salve-vidas-parte-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ll.de/en/2017/05/30/acidification-corrosive-futur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fordiagnosis.com/mesh_info.php?term=blood+volume&amp;lang=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gscience.com/yr-10-topic-1-blood-and-circulation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homen.ro/categorie/supliment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homen.ro/categorie/supliment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pedia.net/test/10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brale.org.br/revista-online/doe-sangue-salve-vidas-parte-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healthmatters.io/understand-blood-test-results/beta-globulin-seru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ideplayer.com/slide/8532247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8532247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astap.com/professional/about-riastap/mechanism-of-action.asp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2science.wordpress.com/nutrition/nutrients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veolar_gas_exchang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roualb.faculty.mjc.edu/Course%20Materials/Physiology%20101/Chapter%20Notes/Fall%202007/chapter_5%20Fall%202007%20for%202011%20with%20figures.ht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acool99/acidosis-and-alkalosi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rombocyte.com/normal-hemoglobin-levels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ffwww.iff.kfa-juelich.de/~fedosov/cells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ri-q.com/bold-contrast.html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.org.uk/topics/regul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gscience.com/d6-transport-of-respiratory-gases-hl.html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matopoes_(Swedish).sv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rythropoiesis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ed_blood_cells.svg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4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d_blood_cells.sv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biology/chapter/transport-of-gases-in-human-bodily-fluids/" TargetMode="External"/><Relationship Id="rId2" Type="http://schemas.openxmlformats.org/officeDocument/2006/relationships/image" Target="../media/image46.jpe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hield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ite_blood_cel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ite_blood_cel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telet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telet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Thrombus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a-fib.com/instructional-a-fib-videos-and-animations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beyondthedish.wordpress.com/tag/fibronectin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6052377/" TargetMode="Externa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6052377/" TargetMode="Externa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-world.com.au/disseminated-intravascular-coagulation.html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0m0Xs527rU" TargetMode="Externa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uQCz3kZI0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inassist.com/genetic-disorders/factor-v-leiden" TargetMode="External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alvinblin.blogspot.com/2012/12/normal-isnt-necessarily-optimal.html" TargetMode="Externa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alvinblin.blogspot.com/2012/12/normal-isnt-necessarily-optimal.html" TargetMode="Externa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ckle-cell_disease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alvinblin.blogspot.com/2012/12/normal-isnt-necessarily-optimal.html" TargetMode="Externa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alvinblin.blogspot.com/2012/12/normal-isnt-necessarily-optimal.html" TargetMode="Externa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ologiest.com/anemi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AB72095E-412B-4D40-BB88-24EA53A77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799" b="16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F128D-1CC2-4301-9E28-021BACE6A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Blood Physiology</a:t>
            </a:r>
            <a:br>
              <a:rPr lang="en-US" b="1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52FEC-2A07-4FBC-BE2B-151AC321D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8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3B664-C8B9-4352-AC41-F71DF1F2D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9488" r="2948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0768A-C3AE-447A-8ED0-94F42C00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high red blood</a:t>
            </a:r>
            <a:r>
              <a:rPr lang="en-US" dirty="0">
                <a:solidFill>
                  <a:srgbClr val="000000"/>
                </a:solidFill>
              </a:rPr>
              <a:t> 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289A0-3060-4B12-B31E-B8E935D5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Polycythemia </a:t>
            </a:r>
            <a:r>
              <a:rPr lang="en-US" sz="2000">
                <a:solidFill>
                  <a:srgbClr val="000000"/>
                </a:solidFill>
              </a:rPr>
              <a:t>vera</a:t>
            </a:r>
            <a:r>
              <a:rPr lang="en-US" sz="2000" dirty="0">
                <a:solidFill>
                  <a:srgbClr val="000000"/>
                </a:solidFill>
              </a:rPr>
              <a:t> (a </a:t>
            </a:r>
            <a:r>
              <a:rPr lang="en-US" sz="2000" b="1" dirty="0">
                <a:solidFill>
                  <a:srgbClr val="000000"/>
                </a:solidFill>
              </a:rPr>
              <a:t>blood</a:t>
            </a:r>
            <a:r>
              <a:rPr lang="en-US" sz="2000" dirty="0">
                <a:solidFill>
                  <a:srgbClr val="000000"/>
                </a:solidFill>
              </a:rPr>
              <a:t> disorder in which the bone marrow produces too many </a:t>
            </a:r>
            <a:r>
              <a:rPr lang="en-US" sz="2000" b="1" dirty="0">
                <a:solidFill>
                  <a:srgbClr val="000000"/>
                </a:solidFill>
              </a:rPr>
              <a:t>red blood cells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r>
              <a:rPr lang="en-US" sz="2000">
                <a:solidFill>
                  <a:srgbClr val="000000"/>
                </a:solidFill>
              </a:rPr>
              <a:t>The main problem caused by polycythaemia vera is that the high number of red cells increases the blood's 'thickness' (viscosity).</a:t>
            </a:r>
          </a:p>
          <a:p>
            <a:r>
              <a:rPr lang="en-US" sz="2000">
                <a:solidFill>
                  <a:srgbClr val="000000"/>
                </a:solidFill>
              </a:rPr>
              <a:t>Blood flow to organs is reduced and, rarely, blood clots can form.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9F3E6-D708-4214-B96F-E62D6DEE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buffy coat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FE40-19D9-415D-A55C-AB26DCC6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thin, whitish layer called the </a:t>
            </a:r>
            <a:r>
              <a:rPr lang="en-US" sz="2000" b="1" dirty="0">
                <a:solidFill>
                  <a:schemeClr val="bg1"/>
                </a:solidFill>
              </a:rPr>
              <a:t>buffy coat </a:t>
            </a:r>
            <a:r>
              <a:rPr lang="en-US" sz="2000" dirty="0">
                <a:solidFill>
                  <a:schemeClr val="bg1"/>
                </a:solidFill>
              </a:rPr>
              <a:t>is present at the </a:t>
            </a:r>
            <a:r>
              <a:rPr lang="en-US" sz="2000" dirty="0" err="1">
                <a:solidFill>
                  <a:schemeClr val="bg1"/>
                </a:solidFill>
              </a:rPr>
              <a:t>erythrocyteplasma</a:t>
            </a:r>
            <a:r>
              <a:rPr lang="en-US" sz="2000" dirty="0">
                <a:solidFill>
                  <a:schemeClr val="bg1"/>
                </a:solidFill>
              </a:rPr>
              <a:t> junction.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layer contains white blood cells (</a:t>
            </a:r>
            <a:r>
              <a:rPr lang="en-US" sz="2000" i="1" dirty="0">
                <a:solidFill>
                  <a:schemeClr val="bg1"/>
                </a:solidFill>
              </a:rPr>
              <a:t>leukocytes</a:t>
            </a:r>
            <a:r>
              <a:rPr lang="en-US" sz="2000" dirty="0">
                <a:solidFill>
                  <a:schemeClr val="bg1"/>
                </a:solidFill>
              </a:rPr>
              <a:t>) and platelets</a:t>
            </a:r>
          </a:p>
          <a:p>
            <a:pPr lvl="1"/>
            <a:r>
              <a:rPr lang="en-US" sz="1600" i="1" dirty="0">
                <a:solidFill>
                  <a:schemeClr val="bg1"/>
                </a:solidFill>
              </a:rPr>
              <a:t>The White Blood </a:t>
            </a:r>
            <a:r>
              <a:rPr lang="en-US" sz="1600" dirty="0">
                <a:solidFill>
                  <a:schemeClr val="bg1"/>
                </a:solidFill>
              </a:rPr>
              <a:t>cells that act in various ways to protect the body</a:t>
            </a:r>
          </a:p>
          <a:p>
            <a:pPr lvl="1"/>
            <a:r>
              <a:rPr lang="en-US" sz="1600" i="1" dirty="0">
                <a:solidFill>
                  <a:schemeClr val="bg1"/>
                </a:solidFill>
              </a:rPr>
              <a:t>Platelets are</a:t>
            </a:r>
            <a:r>
              <a:rPr lang="en-US" sz="1600" dirty="0">
                <a:solidFill>
                  <a:schemeClr val="bg1"/>
                </a:solidFill>
              </a:rPr>
              <a:t> cell fragments that help stop bleeding.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134A0-E827-404D-8C24-5EA1E309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71761"/>
            <a:ext cx="6250769" cy="39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9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ED380-8BC2-4E57-BB9D-995BFD32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Physical Characteristics and Volume</a:t>
            </a: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E20A-271F-4B0B-85FF-896A6448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CA43A"/>
                </a:solidFill>
                <a:latin typeface="+mn-lt"/>
                <a:ea typeface="+mn-ea"/>
                <a:cs typeface="+mn-cs"/>
              </a:rPr>
              <a:t>Blood is slightly alkaline, with a pH between 7.35 and 7.45.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64AB51-B742-4667-9C0B-12A387F4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6604" y="2509911"/>
            <a:ext cx="990369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A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ED380-8BC2-4E57-BB9D-995BFD32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Blood Volume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BE7F8-50F1-4092-B1AE-DCFD2D7F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81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E20A-271F-4B0B-85FF-896A6448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When the number of red blood cells increases above normal, blood becomes more viscous and flows more slowly. </a:t>
            </a:r>
          </a:p>
          <a:p>
            <a:r>
              <a:rPr lang="en-US" sz="2000">
                <a:solidFill>
                  <a:srgbClr val="FFFFFF"/>
                </a:solidFill>
              </a:rPr>
              <a:t>When the number of red blood cells drops below normal, the blood thins and flows more rapidly.</a:t>
            </a:r>
          </a:p>
        </p:txBody>
      </p:sp>
    </p:spTree>
    <p:extLst>
      <p:ext uri="{BB962C8B-B14F-4D97-AF65-F5344CB8AC3E}">
        <p14:creationId xmlns:p14="http://schemas.microsoft.com/office/powerpoint/2010/main" val="31287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33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8EB4A-6FFF-45F8-9544-9EAAC946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Blood Volume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5F645-7177-4E10-A658-F2B324408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55" r="1" b="713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CD78-F9DE-4A12-86FA-10F51E825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Blood accounts for approximately 8% of body weight. </a:t>
            </a:r>
          </a:p>
          <a:p>
            <a:r>
              <a:rPr lang="en-US" sz="2000" b="1">
                <a:solidFill>
                  <a:srgbClr val="FFFFFF"/>
                </a:solidFill>
              </a:rPr>
              <a:t>Blood volume in healthy adult males = 5–6 L.</a:t>
            </a:r>
          </a:p>
          <a:p>
            <a:r>
              <a:rPr lang="en-US" sz="2000" b="1">
                <a:solidFill>
                  <a:srgbClr val="FFFFFF"/>
                </a:solidFill>
              </a:rPr>
              <a:t>Blood volume in healthy adult females = 4–5 L.</a:t>
            </a:r>
          </a:p>
          <a:p>
            <a:endParaRPr lang="en-US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4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06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</a:br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– Water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7AFEC-CC54-4B5F-AA67-0499827DA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9" r="2642" b="-1"/>
          <a:stretch/>
        </p:blipFill>
        <p:spPr>
          <a:xfrm>
            <a:off x="128423" y="321732"/>
            <a:ext cx="7186777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Water = </a:t>
            </a:r>
            <a:r>
              <a:rPr lang="en-US" sz="2000">
                <a:solidFill>
                  <a:srgbClr val="FFFFFF"/>
                </a:solidFill>
              </a:rPr>
              <a:t>90% of plasma volume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Functions in dissolving and suspending medium for solutes of blood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Functions to absorb heat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8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28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</a:br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– Solutes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34F1C76-C879-438D-BC2B-6BA5A29F8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586" r="1" b="1274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b="1">
                <a:solidFill>
                  <a:srgbClr val="FFFFFF"/>
                </a:solidFill>
              </a:rPr>
              <a:t>Solutes</a:t>
            </a:r>
          </a:p>
          <a:p>
            <a:r>
              <a:rPr lang="en-US" sz="1900">
                <a:solidFill>
                  <a:srgbClr val="FFFFFF"/>
                </a:solidFill>
              </a:rPr>
              <a:t>Electrolytes 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Most abundant solutes by number;</a:t>
            </a:r>
          </a:p>
          <a:p>
            <a:pPr lvl="2"/>
            <a:r>
              <a:rPr lang="en-US" sz="1900">
                <a:solidFill>
                  <a:srgbClr val="FFFFFF"/>
                </a:solidFill>
              </a:rPr>
              <a:t>cations include sodium, potassium, calcium, magnesium</a:t>
            </a:r>
          </a:p>
          <a:p>
            <a:pPr lvl="2"/>
            <a:r>
              <a:rPr lang="en-US" sz="1900">
                <a:solidFill>
                  <a:srgbClr val="FFFFFF"/>
                </a:solidFill>
              </a:rPr>
              <a:t>anions include chloride, phosphate, sulfate, and bicarbonate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Functions to maintain osmotic pressure </a:t>
            </a:r>
          </a:p>
          <a:p>
            <a:pPr lvl="1"/>
            <a:r>
              <a:rPr lang="en-US" sz="1900">
                <a:solidFill>
                  <a:srgbClr val="FFFFFF"/>
                </a:solidFill>
              </a:rPr>
              <a:t>Functions to maintain normal blood pH</a:t>
            </a:r>
          </a:p>
          <a:p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5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 JULIAN" panose="02000000000000000000" pitchFamily="2" charset="0"/>
              </a:rPr>
              <a:t>Composition of Plasma </a:t>
            </a:r>
            <a:br>
              <a:rPr lang="en-US" b="1" dirty="0">
                <a:latin typeface="AR JULIAN" panose="02000000000000000000" pitchFamily="2" charset="0"/>
              </a:rPr>
            </a:br>
            <a:r>
              <a:rPr lang="en-US" b="1" dirty="0">
                <a:latin typeface="AR JULIAN" panose="02000000000000000000" pitchFamily="2" charset="0"/>
              </a:rPr>
              <a:t>– Solutes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7" y="1778971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Solutes</a:t>
            </a:r>
          </a:p>
          <a:p>
            <a:r>
              <a:rPr lang="en-US" sz="2000" dirty="0"/>
              <a:t>Plasma proteins 8% (by weight) of plasma;</a:t>
            </a:r>
          </a:p>
          <a:p>
            <a:pPr lvl="1"/>
            <a:r>
              <a:rPr lang="en-US" sz="2000" dirty="0"/>
              <a:t>contribute to osmotic pressure</a:t>
            </a:r>
          </a:p>
          <a:p>
            <a:pPr lvl="1"/>
            <a:r>
              <a:rPr lang="en-US" sz="2000" dirty="0"/>
              <a:t>maintain water balance in blood</a:t>
            </a:r>
          </a:p>
          <a:p>
            <a:pPr lvl="1"/>
            <a:r>
              <a:rPr lang="en-US" sz="2000" dirty="0"/>
              <a:t>Other specialized function</a:t>
            </a:r>
          </a:p>
          <a:p>
            <a:endParaRPr lang="en-US" sz="2000" dirty="0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D768565-CFA4-4789-8124-86CC19DA7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3793"/>
          <a:stretch/>
        </p:blipFill>
        <p:spPr>
          <a:xfrm>
            <a:off x="4547936" y="1371601"/>
            <a:ext cx="7309717" cy="50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R JULIAN" panose="02000000000000000000" pitchFamily="2" charset="0"/>
              </a:rPr>
              <a:t>Composition of Plasma </a:t>
            </a:r>
            <a:br>
              <a:rPr lang="en-US" sz="3100" b="1" dirty="0">
                <a:latin typeface="AR JULIAN" panose="02000000000000000000" pitchFamily="2" charset="0"/>
              </a:rPr>
            </a:br>
            <a:r>
              <a:rPr lang="en-US" sz="3100" b="1" dirty="0">
                <a:latin typeface="AR JULIAN" panose="02000000000000000000" pitchFamily="2" charset="0"/>
              </a:rPr>
              <a:t>– Plasma Proteins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Plasma proteins </a:t>
            </a:r>
          </a:p>
          <a:p>
            <a:pPr lvl="1"/>
            <a:r>
              <a:rPr lang="en-US" sz="1800"/>
              <a:t>8% (by weight) of plasma;</a:t>
            </a:r>
          </a:p>
          <a:p>
            <a:pPr lvl="1"/>
            <a:r>
              <a:rPr lang="en-US" sz="1800"/>
              <a:t>contributes to osmotic pressure</a:t>
            </a:r>
          </a:p>
          <a:p>
            <a:pPr lvl="1"/>
            <a:r>
              <a:rPr lang="en-US" sz="1800"/>
              <a:t>maintains water balance in blood</a:t>
            </a:r>
          </a:p>
          <a:p>
            <a:pPr lvl="1"/>
            <a:r>
              <a:rPr lang="en-US" sz="1800"/>
              <a:t>Other specialized function</a:t>
            </a:r>
          </a:p>
          <a:p>
            <a:endParaRPr lang="en-US" sz="1800"/>
          </a:p>
        </p:txBody>
      </p:sp>
      <p:pic>
        <p:nvPicPr>
          <p:cNvPr id="2050" name="Picture 2" descr="Beta Globulins">
            <a:extLst>
              <a:ext uri="{FF2B5EF4-FFF2-40B4-BE49-F238E27FC236}">
                <a16:creationId xmlns:a16="http://schemas.microsoft.com/office/drawing/2014/main" id="{D5EFF9BC-5AB9-4E7B-B3D3-8253145E1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0543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6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</a:br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– Plasma Proteins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A96946-11F8-4595-901F-DC22477A9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12" r="-1" b="-1"/>
          <a:stretch/>
        </p:blipFill>
        <p:spPr>
          <a:xfrm>
            <a:off x="195943" y="321733"/>
            <a:ext cx="7189910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Albumin</a:t>
            </a:r>
          </a:p>
          <a:p>
            <a:r>
              <a:rPr lang="en-US" sz="2000">
                <a:solidFill>
                  <a:srgbClr val="FFFFFF"/>
                </a:solidFill>
              </a:rPr>
              <a:t>60% of plasma proteins</a:t>
            </a:r>
          </a:p>
          <a:p>
            <a:r>
              <a:rPr lang="en-US" sz="2000">
                <a:solidFill>
                  <a:srgbClr val="FFFFFF"/>
                </a:solidFill>
              </a:rPr>
              <a:t>Produced by liver</a:t>
            </a:r>
          </a:p>
          <a:p>
            <a:r>
              <a:rPr lang="en-US" sz="2000">
                <a:solidFill>
                  <a:srgbClr val="FFFFFF"/>
                </a:solidFill>
              </a:rPr>
              <a:t>It acts as a carrier to shuttle certain molecules through the circulation</a:t>
            </a:r>
          </a:p>
          <a:p>
            <a:r>
              <a:rPr lang="en-US" sz="2000">
                <a:solidFill>
                  <a:srgbClr val="FFFFFF"/>
                </a:solidFill>
              </a:rPr>
              <a:t>It is an important blood buffer</a:t>
            </a:r>
          </a:p>
          <a:p>
            <a:r>
              <a:rPr lang="en-US" sz="2000">
                <a:solidFill>
                  <a:srgbClr val="FFFFFF"/>
                </a:solidFill>
              </a:rPr>
              <a:t>It is the major blood protein contributing to the plasma osmotic pressure (the pressure that helps to keep water in the bloodstream).</a:t>
            </a:r>
          </a:p>
          <a:p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7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CE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7ED1-C091-44A0-A0F2-A79E3448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The functions of blood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0766CE04-84D1-4119-B470-3B9AE7EEA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22" r="1" b="17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3807-8EF9-4E35-9D21-0FCAC705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The functions of blood are </a:t>
            </a:r>
          </a:p>
          <a:p>
            <a:pPr marL="0" indent="0">
              <a:buNone/>
            </a:pPr>
            <a:endParaRPr lang="en-US" sz="3600" b="1" dirty="0">
              <a:solidFill>
                <a:srgbClr val="FFFFFF"/>
              </a:solidFill>
            </a:endParaRPr>
          </a:p>
          <a:p>
            <a:pPr lvl="1"/>
            <a:r>
              <a:rPr lang="en-US" sz="3600" b="1" dirty="0">
                <a:solidFill>
                  <a:srgbClr val="FFFFFF"/>
                </a:solidFill>
              </a:rPr>
              <a:t>Transport</a:t>
            </a:r>
          </a:p>
          <a:p>
            <a:pPr lvl="1"/>
            <a:r>
              <a:rPr lang="en-US" sz="3600" b="1" dirty="0">
                <a:solidFill>
                  <a:srgbClr val="FFFFFF"/>
                </a:solidFill>
              </a:rPr>
              <a:t>Regulation</a:t>
            </a:r>
          </a:p>
          <a:p>
            <a:pPr lvl="1"/>
            <a:r>
              <a:rPr lang="en-US" sz="3600" b="1" dirty="0">
                <a:solidFill>
                  <a:srgbClr val="FFFFFF"/>
                </a:solidFill>
              </a:rPr>
              <a:t>Protection</a:t>
            </a:r>
          </a:p>
          <a:p>
            <a:pPr marL="457200" lvl="1" indent="0">
              <a:buNone/>
            </a:pPr>
            <a:endParaRPr lang="en-US" sz="3600" b="1" dirty="0">
              <a:solidFill>
                <a:srgbClr val="FFFFFF"/>
              </a:solidFill>
            </a:endParaRPr>
          </a:p>
          <a:p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0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  <a:t>– Plasma Proteins</a:t>
            </a:r>
            <a:endParaRPr lang="en-US" sz="280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Globulins = 36% of plasma proteins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Globulin is categorized into three main groups: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alpha globulins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beta globulins</a:t>
            </a:r>
            <a:endParaRPr lang="en-US" i="1" dirty="0">
              <a:solidFill>
                <a:schemeClr val="bg1"/>
              </a:solidFill>
            </a:endParaRP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gamma globulins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99DFB-310D-45F7-91BD-FA16416E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2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  <a:t>– Plasma Proteins</a:t>
            </a:r>
            <a:endParaRPr lang="en-US" sz="280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R JULIAN" panose="02000000000000000000" pitchFamily="2" charset="0"/>
              </a:rPr>
              <a:t>GLOBULINS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alpha globulins</a:t>
            </a:r>
            <a:r>
              <a:rPr lang="en-US" sz="2000">
                <a:solidFill>
                  <a:schemeClr val="bg1"/>
                </a:solidFill>
              </a:rPr>
              <a:t> and </a:t>
            </a:r>
            <a:r>
              <a:rPr lang="en-US" sz="2000" b="1">
                <a:solidFill>
                  <a:schemeClr val="bg1"/>
                </a:solidFill>
              </a:rPr>
              <a:t>beta globulins</a:t>
            </a:r>
            <a:r>
              <a:rPr lang="en-US" sz="2000">
                <a:solidFill>
                  <a:schemeClr val="bg1"/>
                </a:solidFill>
              </a:rPr>
              <a:t> are primarily </a:t>
            </a:r>
            <a:r>
              <a:rPr lang="en-US" sz="2000" u="sng">
                <a:solidFill>
                  <a:schemeClr val="bg1"/>
                </a:solidFill>
              </a:rPr>
              <a:t>transport proteins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Produced by liver; most are transport proteins that bind to lipids, metal ions, and fat-soluble vitamins</a:t>
            </a:r>
          </a:p>
          <a:p>
            <a:pPr marL="457200" lvl="1" indent="0">
              <a:buNone/>
            </a:pPr>
            <a:endParaRPr lang="en-US" sz="2000" u="sng">
              <a:solidFill>
                <a:schemeClr val="bg1"/>
              </a:solidFill>
            </a:endParaRP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D175B3B5-5363-410D-B706-4E86AA6C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8523" l="3111" r="96667">
                        <a14:foregroundMark x1="35000" y1="4545" x2="35000" y2="4545"/>
                        <a14:foregroundMark x1="35000" y1="4545" x2="35000" y2="4545"/>
                        <a14:foregroundMark x1="34667" y1="1250" x2="34667" y2="1250"/>
                        <a14:foregroundMark x1="30444" y1="5341" x2="30444" y2="5341"/>
                        <a14:foregroundMark x1="30444" y1="5341" x2="30889" y2="7045"/>
                        <a14:foregroundMark x1="92778" y1="23295" x2="92778" y2="23295"/>
                        <a14:foregroundMark x1="27556" y1="17727" x2="39889" y2="46932"/>
                        <a14:foregroundMark x1="39889" y1="46932" x2="47222" y2="54205"/>
                        <a14:foregroundMark x1="47222" y1="54205" x2="49667" y2="53750"/>
                        <a14:foregroundMark x1="41556" y1="49205" x2="39889" y2="36477"/>
                        <a14:foregroundMark x1="39889" y1="36477" x2="55222" y2="34432"/>
                        <a14:foregroundMark x1="55222" y1="34432" x2="65444" y2="38636"/>
                        <a14:foregroundMark x1="65444" y1="38636" x2="68222" y2="31023"/>
                        <a14:foregroundMark x1="63000" y1="66364" x2="67889" y2="32614"/>
                        <a14:foregroundMark x1="96667" y1="57159" x2="96667" y2="57159"/>
                        <a14:foregroundMark x1="52222" y1="93864" x2="52222" y2="93864"/>
                        <a14:foregroundMark x1="36333" y1="98523" x2="36333" y2="98523"/>
                        <a14:foregroundMark x1="3111" y1="74886" x2="3111" y2="74886"/>
                        <a14:foregroundMark x1="29556" y1="42727" x2="36667" y2="3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5782" y="643467"/>
            <a:ext cx="553473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6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800" b="1">
                <a:solidFill>
                  <a:schemeClr val="bg1"/>
                </a:solidFill>
                <a:latin typeface="AR JULIAN" panose="02000000000000000000" pitchFamily="2" charset="0"/>
              </a:rPr>
              <a:t>– Plasma Proteins</a:t>
            </a:r>
            <a:endParaRPr lang="en-US" sz="280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  <a:latin typeface="AR JULIAN" panose="02000000000000000000" pitchFamily="2" charset="0"/>
              </a:rPr>
              <a:t>GLOBULINS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gamma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gamma globulins are mainly comprised of immunoglobulins (</a:t>
            </a:r>
            <a:r>
              <a:rPr lang="en-US" sz="2000" dirty="0" err="1">
                <a:solidFill>
                  <a:schemeClr val="bg1"/>
                </a:solidFill>
              </a:rPr>
              <a:t>Igs</a:t>
            </a:r>
            <a:r>
              <a:rPr lang="en-US" sz="2000" dirty="0">
                <a:solidFill>
                  <a:schemeClr val="bg1"/>
                </a:solidFill>
              </a:rPr>
              <a:t>), also known as antibodies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Antibodies released by plasma </a:t>
            </a:r>
            <a:r>
              <a:rPr lang="en-US" sz="1800" dirty="0">
                <a:solidFill>
                  <a:schemeClr val="bg1"/>
                </a:solidFill>
              </a:rPr>
              <a:t>cells during immune response</a:t>
            </a:r>
          </a:p>
          <a:p>
            <a:pPr lvl="1"/>
            <a:endParaRPr lang="en-US" sz="1200" dirty="0">
              <a:solidFill>
                <a:schemeClr val="bg1"/>
              </a:solidFill>
            </a:endParaRPr>
          </a:p>
          <a:p>
            <a:pPr lvl="1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99DFB-310D-45F7-91BD-FA16416E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C27351-FC1C-4166-B2C8-B0FA8565A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92" b="-98"/>
          <a:stretch/>
        </p:blipFill>
        <p:spPr>
          <a:xfrm>
            <a:off x="-1" y="10"/>
            <a:ext cx="12192001" cy="425474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2256-C669-45D4-AA65-31E2170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sz="3400" b="1" dirty="0">
                <a:solidFill>
                  <a:srgbClr val="000000"/>
                </a:solidFill>
                <a:latin typeface="AR JULIAN" panose="02000000000000000000" pitchFamily="2" charset="0"/>
              </a:rPr>
            </a:br>
            <a:r>
              <a:rPr lang="en-US" sz="3400" b="1" dirty="0">
                <a:solidFill>
                  <a:srgbClr val="000000"/>
                </a:solidFill>
                <a:latin typeface="AR JULIAN" panose="02000000000000000000" pitchFamily="2" charset="0"/>
              </a:rPr>
              <a:t>– Plasma Proteins</a:t>
            </a:r>
            <a:endParaRPr lang="en-US" sz="3400" dirty="0">
              <a:solidFill>
                <a:srgbClr val="00000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401D-6FF6-47D4-8FE6-1A9942D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 JULIAN" panose="02000000000000000000" pitchFamily="2" charset="0"/>
              </a:rPr>
              <a:t>Fibrinogen </a:t>
            </a:r>
          </a:p>
          <a:p>
            <a:r>
              <a:rPr lang="en-US" sz="1800">
                <a:solidFill>
                  <a:srgbClr val="000000"/>
                </a:solidFill>
              </a:rPr>
              <a:t>4% of plasma proteins</a:t>
            </a:r>
          </a:p>
          <a:p>
            <a:r>
              <a:rPr lang="en-US" sz="1800">
                <a:solidFill>
                  <a:srgbClr val="000000"/>
                </a:solidFill>
              </a:rPr>
              <a:t> produced by liver</a:t>
            </a:r>
          </a:p>
          <a:p>
            <a:r>
              <a:rPr lang="en-US" sz="1800">
                <a:solidFill>
                  <a:srgbClr val="000000"/>
                </a:solidFill>
              </a:rPr>
              <a:t>forms fibrin threads of blood clot</a:t>
            </a: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58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CEEB9-E6A0-4F0A-9677-9501A3DC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b="1">
                <a:latin typeface="AR JULIAN" panose="02000000000000000000" pitchFamily="2" charset="0"/>
              </a:rPr>
              <a:t>Composition of Plasma </a:t>
            </a:r>
            <a:br>
              <a:rPr lang="en-US" sz="4000" b="1">
                <a:latin typeface="AR JULIAN" panose="02000000000000000000" pitchFamily="2" charset="0"/>
              </a:rPr>
            </a:br>
            <a:r>
              <a:rPr lang="en-US" sz="4000" b="1">
                <a:latin typeface="AR JULIAN" panose="02000000000000000000" pitchFamily="2" charset="0"/>
              </a:rPr>
              <a:t>– Nonprotein nitrogenous substances</a:t>
            </a:r>
            <a:endParaRPr lang="en-US" sz="4000" b="1">
              <a:latin typeface="AR DECODE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09AE-63EA-4900-81E8-BEC2D0855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By-products of cellular metabolism</a:t>
            </a:r>
          </a:p>
          <a:p>
            <a:pPr lvl="1"/>
            <a:r>
              <a:rPr lang="en-US" sz="3600" dirty="0"/>
              <a:t>Urea</a:t>
            </a:r>
          </a:p>
          <a:p>
            <a:pPr lvl="1"/>
            <a:r>
              <a:rPr lang="en-US" sz="3600" dirty="0"/>
              <a:t>Uric Acid</a:t>
            </a:r>
          </a:p>
          <a:p>
            <a:pPr lvl="1"/>
            <a:r>
              <a:rPr lang="en-US" sz="3600" dirty="0"/>
              <a:t>Creatinine</a:t>
            </a:r>
          </a:p>
          <a:p>
            <a:pPr lvl="1"/>
            <a:r>
              <a:rPr lang="en-US" sz="3600" dirty="0"/>
              <a:t>Ammonium Salts</a:t>
            </a:r>
          </a:p>
        </p:txBody>
      </p:sp>
    </p:spTree>
    <p:extLst>
      <p:ext uri="{BB962C8B-B14F-4D97-AF65-F5344CB8AC3E}">
        <p14:creationId xmlns:p14="http://schemas.microsoft.com/office/powerpoint/2010/main" val="340757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4B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CEEB9-E6A0-4F0A-9677-9501A3DC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</a:br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– Nutrients</a:t>
            </a:r>
            <a:endParaRPr lang="en-US" b="1">
              <a:solidFill>
                <a:srgbClr val="FFFFFF"/>
              </a:solidFill>
              <a:latin typeface="AR DECOD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84250-3994-4266-A4B2-F1C27186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891" r="1" b="302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09AE-63EA-4900-81E8-BEC2D0855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latin typeface="AR JULIAN" panose="02000000000000000000" pitchFamily="2" charset="0"/>
              </a:rPr>
              <a:t>Nutrients </a:t>
            </a:r>
          </a:p>
          <a:p>
            <a:r>
              <a:rPr lang="en-US" sz="2000">
                <a:solidFill>
                  <a:srgbClr val="FFFFFF"/>
                </a:solidFill>
              </a:rPr>
              <a:t>Materials absorbed from digestive tract and transported for use throughout body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Glucose and other simple carbohydrates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Amino acids (protein building blocks)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Fatty acids - glycerol and triglycerides (fat digestion products)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Cholesterol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Vitamins</a:t>
            </a:r>
          </a:p>
        </p:txBody>
      </p:sp>
    </p:spTree>
    <p:extLst>
      <p:ext uri="{BB962C8B-B14F-4D97-AF65-F5344CB8AC3E}">
        <p14:creationId xmlns:p14="http://schemas.microsoft.com/office/powerpoint/2010/main" val="396313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CEEB9-E6A0-4F0A-9677-9501A3DC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sz="2600" b="1"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2600" b="1">
                <a:solidFill>
                  <a:schemeClr val="bg1"/>
                </a:solidFill>
                <a:latin typeface="AR JULIAN" panose="02000000000000000000" pitchFamily="2" charset="0"/>
              </a:rPr>
              <a:t>– </a:t>
            </a:r>
            <a:r>
              <a:rPr lang="en-US" sz="2600">
                <a:solidFill>
                  <a:schemeClr val="bg1"/>
                </a:solidFill>
                <a:latin typeface="AR JULIAN" panose="02000000000000000000" pitchFamily="2" charset="0"/>
              </a:rPr>
              <a:t>Respiratory gases </a:t>
            </a:r>
            <a:br>
              <a:rPr lang="en-US" sz="2600">
                <a:solidFill>
                  <a:schemeClr val="bg1"/>
                </a:solidFill>
                <a:latin typeface="AR JULIAN" panose="02000000000000000000" pitchFamily="2" charset="0"/>
              </a:rPr>
            </a:br>
            <a:endParaRPr lang="en-US" sz="2600" b="1">
              <a:solidFill>
                <a:schemeClr val="bg1"/>
              </a:solidFill>
              <a:latin typeface="AR DECODE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09AE-63EA-4900-81E8-BEC2D0855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  <a:latin typeface="AR JULIAN" panose="02000000000000000000" pitchFamily="2" charset="0"/>
              </a:rPr>
              <a:t>Respiratory gases (</a:t>
            </a:r>
            <a:r>
              <a:rPr lang="en-US" sz="1700">
                <a:solidFill>
                  <a:schemeClr val="bg1"/>
                </a:solidFill>
              </a:rPr>
              <a:t>Oxygen and carbon dioxide)</a:t>
            </a:r>
          </a:p>
          <a:p>
            <a:r>
              <a:rPr lang="en-US" sz="1700">
                <a:solidFill>
                  <a:schemeClr val="bg1"/>
                </a:solidFill>
              </a:rPr>
              <a:t>Oxygen-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mostly bound to hemoglobin inside RBCs</a:t>
            </a:r>
          </a:p>
          <a:p>
            <a:pPr lvl="1"/>
            <a:endParaRPr lang="en-US" sz="1700">
              <a:solidFill>
                <a:schemeClr val="bg1"/>
              </a:solidFill>
            </a:endParaRPr>
          </a:p>
          <a:p>
            <a:r>
              <a:rPr lang="en-US" sz="1700">
                <a:solidFill>
                  <a:schemeClr val="bg1"/>
                </a:solidFill>
              </a:rPr>
              <a:t>Carbon Dioxide 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Some bound to hemoglobin in RBCs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Some dissolved as bicarbonate ion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1B89EF-96F4-472C-B71B-DCB3D12F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306649"/>
            <a:ext cx="6250769" cy="40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5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6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CEEB9-E6A0-4F0A-9677-9501A3DC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Composition of Plasma </a:t>
            </a:r>
            <a:b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</a:br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– </a:t>
            </a:r>
            <a:r>
              <a:rPr lang="en-US">
                <a:solidFill>
                  <a:srgbClr val="FFFFFF"/>
                </a:solidFill>
              </a:rPr>
              <a:t>Hormones</a:t>
            </a:r>
            <a:endParaRPr lang="en-US" b="1">
              <a:solidFill>
                <a:srgbClr val="FFFFFF"/>
              </a:solidFill>
              <a:latin typeface="AR DECODE" panose="02000000000000000000" pitchFamily="2" charset="0"/>
            </a:endParaRP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14F5981-1B3B-42C8-B518-681DED4A7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29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09AE-63EA-4900-81E8-BEC2D0855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Hormones </a:t>
            </a:r>
          </a:p>
          <a:p>
            <a:pPr lvl="1"/>
            <a:r>
              <a:rPr lang="en-US" sz="4800" dirty="0">
                <a:solidFill>
                  <a:srgbClr val="FFFFFF"/>
                </a:solidFill>
              </a:rPr>
              <a:t>Steroid and thyroid hormones</a:t>
            </a:r>
          </a:p>
        </p:txBody>
      </p:sp>
    </p:spTree>
    <p:extLst>
      <p:ext uri="{BB962C8B-B14F-4D97-AF65-F5344CB8AC3E}">
        <p14:creationId xmlns:p14="http://schemas.microsoft.com/office/powerpoint/2010/main" val="2657923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8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4D44E-6044-4D48-9697-FD89D1FB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6600" dirty="0">
                <a:solidFill>
                  <a:srgbClr val="FFFFFF"/>
                </a:solidFill>
                <a:latin typeface="AR JULIAN" panose="02000000000000000000" pitchFamily="2" charset="0"/>
              </a:rPr>
              <a:t>pH of Blood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3064F4-DC33-4257-B407-CA0368577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34" r="1" b="1237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32175-58D1-4697-BF5D-59F5EA1E4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When the blood starts to become too acidic (acidosis), both the lungs and the kidneys are called into action to restore plasma’s normal, slightly alkaline pH (7.4). </a:t>
            </a:r>
          </a:p>
          <a:p>
            <a:r>
              <a:rPr lang="en-US" sz="2000">
                <a:solidFill>
                  <a:srgbClr val="FFFFFF"/>
                </a:solidFill>
              </a:rPr>
              <a:t>Body organs make dozens of adjustments, day in and day out, to maintain the many plasma solutes at life-sustaining levels.</a:t>
            </a:r>
          </a:p>
        </p:txBody>
      </p:sp>
    </p:spTree>
    <p:extLst>
      <p:ext uri="{BB962C8B-B14F-4D97-AF65-F5344CB8AC3E}">
        <p14:creationId xmlns:p14="http://schemas.microsoft.com/office/powerpoint/2010/main" val="2334521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DDA2A-9046-4329-8EA6-2A5752445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b="893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4023B-F45A-4441-95D6-A6DF50AE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 JULIAN" panose="02000000000000000000" pitchFamily="2" charset="0"/>
              </a:rPr>
              <a:t>The </a:t>
            </a:r>
            <a:r>
              <a:rPr lang="en-US" sz="3600" b="1" dirty="0">
                <a:latin typeface="AR JULIAN" panose="02000000000000000000" pitchFamily="2" charset="0"/>
              </a:rPr>
              <a:t>formed elements </a:t>
            </a:r>
            <a:r>
              <a:rPr lang="en-US" sz="3600" dirty="0">
                <a:latin typeface="AR JULIAN" panose="02000000000000000000" pitchFamily="2" charset="0"/>
              </a:rPr>
              <a:t>of blood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21AA-60A1-4530-853F-7EC661F8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The formed elements of blood—</a:t>
            </a:r>
          </a:p>
          <a:p>
            <a:pPr lvl="1"/>
            <a:r>
              <a:rPr lang="en-US" sz="3200" b="1" i="1" dirty="0"/>
              <a:t>Erythrocytes</a:t>
            </a:r>
          </a:p>
          <a:p>
            <a:pPr lvl="1"/>
            <a:r>
              <a:rPr lang="en-US" sz="3200" b="1" i="1" dirty="0"/>
              <a:t>Leukocytes</a:t>
            </a:r>
          </a:p>
          <a:p>
            <a:pPr lvl="1"/>
            <a:r>
              <a:rPr lang="en-US" sz="3200" b="1" i="1" dirty="0"/>
              <a:t>Platelets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039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7ED1-C091-44A0-A0F2-A79E3448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52" y="1022870"/>
            <a:ext cx="9122584" cy="1325563"/>
          </a:xfrm>
        </p:spPr>
        <p:txBody>
          <a:bodyPr>
            <a:normAutofit/>
          </a:bodyPr>
          <a:lstStyle/>
          <a:p>
            <a:r>
              <a:rPr lang="en-US" b="1" dirty="0"/>
              <a:t>The functions of blood - Transport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3807-8EF9-4E35-9D21-0FCAC705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952" y="2211356"/>
            <a:ext cx="6066118" cy="3760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/>
              <a:t>Transport functions </a:t>
            </a:r>
            <a:r>
              <a:rPr lang="en-US" sz="1800" b="1" dirty="0"/>
              <a:t>of blood include:</a:t>
            </a:r>
          </a:p>
          <a:p>
            <a:r>
              <a:rPr lang="en-US" sz="1800" b="1" dirty="0"/>
              <a:t>Delivering oxygen from the lungs and nutrients from the digestive tract to all body cells.</a:t>
            </a:r>
          </a:p>
          <a:p>
            <a:r>
              <a:rPr lang="en-US" sz="1800" b="1" dirty="0"/>
              <a:t>Transporting metabolic waste products from cells to elimination sites</a:t>
            </a:r>
          </a:p>
          <a:p>
            <a:pPr lvl="1"/>
            <a:r>
              <a:rPr lang="en-US" sz="1800" b="1" dirty="0"/>
              <a:t>to the lungs to eliminate carbon dioxide</a:t>
            </a:r>
          </a:p>
          <a:p>
            <a:pPr lvl="1"/>
            <a:r>
              <a:rPr lang="en-US" sz="1800" b="1" dirty="0"/>
              <a:t>To the kidneys to dispose of nitrogenous wastes in urine</a:t>
            </a:r>
          </a:p>
          <a:p>
            <a:r>
              <a:rPr lang="en-US" sz="1800" b="1" dirty="0"/>
              <a:t>Transporting hormones from the endocrine organs to their target organs.</a:t>
            </a:r>
          </a:p>
          <a:p>
            <a:pPr marL="457200" lvl="1" indent="0">
              <a:buNone/>
            </a:pPr>
            <a:endParaRPr lang="en-US" sz="1800" b="1" dirty="0"/>
          </a:p>
          <a:p>
            <a:endParaRPr lang="en-US" sz="1800" b="1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Graphic 5" descr="Truck">
            <a:extLst>
              <a:ext uri="{FF2B5EF4-FFF2-40B4-BE49-F238E27FC236}">
                <a16:creationId xmlns:a16="http://schemas.microsoft.com/office/drawing/2014/main" id="{BBEDD345-AC95-4CBC-9445-A8991F7AF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4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3474E-E1FA-4B5B-9EA9-F574967C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 JULIAN" panose="02000000000000000000" pitchFamily="2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AR JULIAN" panose="02000000000000000000" pitchFamily="2" charset="0"/>
              </a:rPr>
              <a:t>formed elements </a:t>
            </a:r>
            <a:r>
              <a:rPr lang="en-US" dirty="0">
                <a:solidFill>
                  <a:srgbClr val="FFFFFF"/>
                </a:solidFill>
                <a:latin typeface="AR JULIAN" panose="02000000000000000000" pitchFamily="2" charset="0"/>
              </a:rPr>
              <a:t>of blood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9F314F-E043-4A5B-B403-D3505AC4071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920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D880-D216-40C5-BFD3-BE4C1E0E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Erythrocytes </a:t>
            </a:r>
            <a:r>
              <a:rPr lang="en-US" dirty="0"/>
              <a:t>or </a:t>
            </a:r>
            <a:r>
              <a:rPr lang="en-US" b="1" dirty="0"/>
              <a:t>red blood cells (RBCs)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03062-5CAA-4830-9009-2C06BD689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1900" b="1"/>
              <a:t>Erythrocytes </a:t>
            </a:r>
            <a:r>
              <a:rPr lang="en-US" sz="1900"/>
              <a:t>or </a:t>
            </a:r>
            <a:r>
              <a:rPr lang="en-US" sz="1900" b="1"/>
              <a:t>red blood cells (RBCs) </a:t>
            </a:r>
          </a:p>
          <a:p>
            <a:pPr lvl="1"/>
            <a:r>
              <a:rPr lang="en-US" sz="1900"/>
              <a:t>Very small cells, about 7.5 μm in diameter. </a:t>
            </a:r>
          </a:p>
          <a:p>
            <a:pPr lvl="1"/>
            <a:r>
              <a:rPr lang="en-US" sz="1900"/>
              <a:t>Erythrocytes vastly outnumber the other types of formed elements. </a:t>
            </a:r>
          </a:p>
          <a:p>
            <a:pPr lvl="1"/>
            <a:r>
              <a:rPr lang="en-US" sz="1900"/>
              <a:t>Shape is biconcave disc </a:t>
            </a:r>
          </a:p>
          <a:p>
            <a:pPr lvl="2"/>
            <a:r>
              <a:rPr lang="en-US" sz="1900"/>
              <a:t>flattened discs with depressed centers (Figure 17.3). </a:t>
            </a:r>
          </a:p>
          <a:p>
            <a:r>
              <a:rPr lang="en-US" sz="1900"/>
              <a:t>Mature erythrocytes</a:t>
            </a:r>
          </a:p>
          <a:p>
            <a:pPr lvl="1"/>
            <a:r>
              <a:rPr lang="en-US" sz="1900"/>
              <a:t>Lack a nucleus </a:t>
            </a:r>
          </a:p>
          <a:p>
            <a:pPr lvl="1"/>
            <a:r>
              <a:rPr lang="en-US" sz="1900"/>
              <a:t>Lack organelles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F558D-0A61-46A4-BB1D-5DB683B7F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 r="1" b="68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C1A32-B551-4F8D-A580-04913A78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Erythrocytes </a:t>
            </a:r>
            <a:r>
              <a:rPr lang="en-US" sz="3200">
                <a:solidFill>
                  <a:srgbClr val="FFFFFF"/>
                </a:solidFill>
              </a:rPr>
              <a:t>or </a:t>
            </a:r>
            <a:r>
              <a:rPr lang="en-US" sz="3200" b="1">
                <a:solidFill>
                  <a:srgbClr val="FFFFFF"/>
                </a:solidFill>
              </a:rPr>
              <a:t>red blood cells (RBCs)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231B-B7C2-4520-8A5D-BD90D12D7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3203833" cy="2933703"/>
          </a:xfrm>
        </p:spPr>
        <p:txBody>
          <a:bodyPr>
            <a:normAutofit/>
          </a:bodyPr>
          <a:lstStyle/>
          <a:p>
            <a:r>
              <a:rPr lang="en-US" dirty="0"/>
              <a:t>Contains </a:t>
            </a:r>
            <a:r>
              <a:rPr lang="en-US" i="1" dirty="0"/>
              <a:t>hemoglobin </a:t>
            </a:r>
            <a:r>
              <a:rPr lang="en-US" dirty="0"/>
              <a:t>(</a:t>
            </a:r>
            <a:r>
              <a:rPr lang="en-US" i="1" dirty="0"/>
              <a:t>Hb</a:t>
            </a:r>
            <a:r>
              <a:rPr lang="en-US" dirty="0"/>
              <a:t>) </a:t>
            </a:r>
          </a:p>
          <a:p>
            <a:pPr lvl="1"/>
            <a:r>
              <a:rPr lang="en-US" sz="2800" dirty="0"/>
              <a:t>– a protein that functions in gas transport.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D5C14-01E6-4615-BADE-B5B5AB862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2102" y="1244587"/>
            <a:ext cx="6903723" cy="42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1A32-B551-4F8D-A580-04913A78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Erythrocytes </a:t>
            </a:r>
            <a:r>
              <a:rPr lang="en-US" dirty="0"/>
              <a:t>or </a:t>
            </a:r>
            <a:r>
              <a:rPr lang="en-US" b="1" dirty="0"/>
              <a:t>red blood cells (RBCs)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231B-B7C2-4520-8A5D-BD90D12D7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i="1" dirty="0" err="1"/>
              <a:t>spectrin</a:t>
            </a:r>
            <a:r>
              <a:rPr lang="en-US" i="1" dirty="0"/>
              <a:t>  </a:t>
            </a:r>
          </a:p>
          <a:p>
            <a:pPr lvl="1"/>
            <a:r>
              <a:rPr lang="en-US" dirty="0"/>
              <a:t>attaches to the cytoplasmic face of RBC plasma membranes to maintain the biconcave shape of an erythrocyte.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spectrin</a:t>
            </a:r>
            <a:r>
              <a:rPr lang="en-US" dirty="0"/>
              <a:t> net is deformable, allowing erythrocytes to change shape as necessary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211C1-7354-4623-BF54-48D8D1883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5" r="-2" b="2079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7050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1A32-B551-4F8D-A580-04913A78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Erythrocytes </a:t>
            </a:r>
            <a:r>
              <a:rPr lang="en-US" dirty="0"/>
              <a:t>or </a:t>
            </a:r>
            <a:r>
              <a:rPr lang="en-US" b="1" dirty="0"/>
              <a:t>red blood cells (RBCs)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231B-B7C2-4520-8A5D-BD90D12D7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2031" cy="4351338"/>
          </a:xfrm>
        </p:spPr>
        <p:txBody>
          <a:bodyPr>
            <a:normAutofit/>
          </a:bodyPr>
          <a:lstStyle/>
          <a:p>
            <a:r>
              <a:rPr lang="en-US" dirty="0"/>
              <a:t>picks up oxygen in the capillaries of the lungs and releases it to tissue cells across other capillaries throughout the body. </a:t>
            </a:r>
          </a:p>
          <a:p>
            <a:r>
              <a:rPr lang="en-US" dirty="0"/>
              <a:t>transports ~ 20% of the carbon dioxide released by tissue cells back to the lungs.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A3346-61D5-4700-BA03-A2D570386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61" y="1994901"/>
            <a:ext cx="5576082" cy="41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6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B3F1C-7630-408A-BB07-13BF9283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262626"/>
                </a:solidFill>
              </a:rPr>
              <a:t>Erythrocytes </a:t>
            </a:r>
            <a:r>
              <a:rPr lang="en-US" sz="3200">
                <a:solidFill>
                  <a:srgbClr val="262626"/>
                </a:solidFill>
              </a:rPr>
              <a:t>or </a:t>
            </a:r>
            <a:r>
              <a:rPr lang="en-US" sz="3200" b="1">
                <a:solidFill>
                  <a:srgbClr val="262626"/>
                </a:solidFill>
              </a:rPr>
              <a:t>red blood cells (RBCs)</a:t>
            </a:r>
            <a:endParaRPr lang="en-US" sz="320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E66C-1623-40F0-9CC0-DC63BB83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Characteristics that contribute to erythrocyte gas transport functions:</a:t>
            </a:r>
          </a:p>
          <a:p>
            <a:r>
              <a:rPr lang="en-US" sz="1700" dirty="0"/>
              <a:t>Shape – Biconcave Disc</a:t>
            </a:r>
          </a:p>
          <a:p>
            <a:pPr lvl="1"/>
            <a:r>
              <a:rPr lang="en-US" sz="1700" dirty="0"/>
              <a:t>High surface area-to-volume ratio – </a:t>
            </a:r>
          </a:p>
          <a:p>
            <a:pPr lvl="2"/>
            <a:r>
              <a:rPr lang="en-US" sz="1700" dirty="0"/>
              <a:t>Its small size and shape provide a huge surface area relative to volume (about 30% more surface area than comparable spherical cells). </a:t>
            </a:r>
          </a:p>
          <a:p>
            <a:pPr lvl="1"/>
            <a:r>
              <a:rPr lang="en-US" sz="1700" dirty="0"/>
              <a:t>Large Surface Area – </a:t>
            </a:r>
          </a:p>
          <a:p>
            <a:pPr lvl="2"/>
            <a:r>
              <a:rPr lang="en-US" sz="1700" dirty="0"/>
              <a:t>The disc shape maximizes the surface area to allow for maximal diffusion of gas.</a:t>
            </a:r>
          </a:p>
          <a:p>
            <a:r>
              <a:rPr lang="en-US" sz="1700" dirty="0"/>
              <a:t>Hemoglobin – Ability to bind O</a:t>
            </a:r>
            <a:r>
              <a:rPr lang="en-US" sz="1700" baseline="-25000" dirty="0"/>
              <a:t>2</a:t>
            </a:r>
            <a:r>
              <a:rPr lang="en-US" sz="1700" dirty="0"/>
              <a:t> and CO</a:t>
            </a:r>
            <a:r>
              <a:rPr lang="en-US" sz="1700" baseline="-25000" dirty="0"/>
              <a:t>2</a:t>
            </a:r>
          </a:p>
          <a:p>
            <a:pPr lvl="1"/>
            <a:r>
              <a:rPr lang="en-US" sz="1700" dirty="0"/>
              <a:t>This molecule binds to and transports respiratory gases (oxygen and carbon dioxide).</a:t>
            </a:r>
          </a:p>
          <a:p>
            <a:r>
              <a:rPr lang="en-US" sz="1700" dirty="0"/>
              <a:t>Energy Efficient - Don’t need to use any of the oxygen they carry</a:t>
            </a:r>
          </a:p>
          <a:p>
            <a:pPr lvl="1"/>
            <a:r>
              <a:rPr lang="en-US" sz="1800" dirty="0"/>
              <a:t>Lack mitochondria </a:t>
            </a:r>
          </a:p>
          <a:p>
            <a:pPr lvl="1"/>
            <a:r>
              <a:rPr lang="en-US" sz="1800" dirty="0"/>
              <a:t>Generate ATP anaerobically</a:t>
            </a:r>
          </a:p>
          <a:p>
            <a:pPr lvl="1"/>
            <a:r>
              <a:rPr lang="en-US" sz="1700" dirty="0"/>
              <a:t>Don’t reproduce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E06A8-8CD3-4E77-99B3-C69713A4D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69" y="155305"/>
            <a:ext cx="2523446" cy="243512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C5F91D6-8E55-4066-868A-D0312CAB1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48" y="4207838"/>
            <a:ext cx="2692088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6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2989-7337-4C2C-8012-476B7644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Hemoglobin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6C70-7A41-48FE-A4AB-F108559B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Hemoglobin</a:t>
            </a:r>
            <a:endParaRPr lang="en-US" sz="1400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makes red blood cells red</a:t>
            </a:r>
          </a:p>
          <a:p>
            <a:pPr lvl="1"/>
            <a:r>
              <a:rPr lang="en-US" sz="1400">
                <a:solidFill>
                  <a:schemeClr val="bg1"/>
                </a:solidFill>
              </a:rPr>
              <a:t>Hemoglobin is made up of the red </a:t>
            </a:r>
            <a:r>
              <a:rPr lang="en-US" sz="1400" b="1">
                <a:solidFill>
                  <a:schemeClr val="bg1"/>
                </a:solidFill>
              </a:rPr>
              <a:t>heme </a:t>
            </a:r>
            <a:r>
              <a:rPr lang="en-US" sz="1400">
                <a:solidFill>
                  <a:schemeClr val="bg1"/>
                </a:solidFill>
              </a:rPr>
              <a:t>pigment bound to the protein </a:t>
            </a:r>
            <a:r>
              <a:rPr lang="en-US" sz="1400" b="1">
                <a:solidFill>
                  <a:schemeClr val="bg1"/>
                </a:solidFill>
              </a:rPr>
              <a:t>globin</a:t>
            </a:r>
            <a:r>
              <a:rPr lang="en-US" sz="1400">
                <a:solidFill>
                  <a:schemeClr val="bg1"/>
                </a:solidFill>
              </a:rPr>
              <a:t>.</a:t>
            </a:r>
          </a:p>
          <a:p>
            <a:r>
              <a:rPr lang="en-US" sz="1400">
                <a:solidFill>
                  <a:schemeClr val="bg1"/>
                </a:solidFill>
              </a:rPr>
              <a:t>binds easily and reversibly with oxygen</a:t>
            </a:r>
          </a:p>
          <a:p>
            <a:r>
              <a:rPr lang="en-US" sz="1400">
                <a:solidFill>
                  <a:schemeClr val="bg1"/>
                </a:solidFill>
              </a:rPr>
              <a:t>consists of four polypeptide chains—</a:t>
            </a:r>
          </a:p>
          <a:p>
            <a:pPr lvl="1"/>
            <a:r>
              <a:rPr lang="en-US" sz="1400">
                <a:solidFill>
                  <a:schemeClr val="bg1"/>
                </a:solidFill>
              </a:rPr>
              <a:t>two alpha (α) and two beta (β)—each binding a ring-like heme group </a:t>
            </a:r>
          </a:p>
          <a:p>
            <a:pPr lvl="1"/>
            <a:r>
              <a:rPr lang="en-US" sz="1400">
                <a:solidFill>
                  <a:schemeClr val="bg1"/>
                </a:solidFill>
              </a:rPr>
              <a:t>Each heme group contains one atom of iron in its center</a:t>
            </a:r>
          </a:p>
        </p:txBody>
      </p:sp>
      <p:pic>
        <p:nvPicPr>
          <p:cNvPr id="4098" name="Picture 2" descr="Image result for Hemoglobin">
            <a:extLst>
              <a:ext uri="{FF2B5EF4-FFF2-40B4-BE49-F238E27FC236}">
                <a16:creationId xmlns:a16="http://schemas.microsoft.com/office/drawing/2014/main" id="{42268ED0-50C3-48FA-9C33-F213B246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790288"/>
            <a:ext cx="6250769" cy="51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67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9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2989-7337-4C2C-8012-476B7644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Hemoglobin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Image result for Hemoglobin">
            <a:extLst>
              <a:ext uri="{FF2B5EF4-FFF2-40B4-BE49-F238E27FC236}">
                <a16:creationId xmlns:a16="http://schemas.microsoft.com/office/drawing/2014/main" id="{D73C36C7-8632-4ABB-848F-775E0544E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660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6C70-7A41-48FE-A4AB-F108559B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FFFFFF"/>
                </a:solidFill>
              </a:rPr>
              <a:t>Hemoglobin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Each molecule can transport four molecules of oxygen because each iron atom can combine reversibly with one molecule of oxygen.</a:t>
            </a:r>
          </a:p>
          <a:p>
            <a:r>
              <a:rPr lang="en-US" sz="2000">
                <a:solidFill>
                  <a:srgbClr val="FFFFFF"/>
                </a:solidFill>
              </a:rPr>
              <a:t>A single red blood cell contains about 250 million hemoglobin molecules, so each of these tiny cells can scoop up about 1 billion molecules of oxygen!</a:t>
            </a:r>
          </a:p>
        </p:txBody>
      </p:sp>
    </p:spTree>
    <p:extLst>
      <p:ext uri="{BB962C8B-B14F-4D97-AF65-F5344CB8AC3E}">
        <p14:creationId xmlns:p14="http://schemas.microsoft.com/office/powerpoint/2010/main" val="2140703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2989-7337-4C2C-8012-476B7644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FFFF"/>
                </a:solidFill>
                <a:latin typeface="AR JULIAN" panose="02000000000000000000" pitchFamily="2" charset="0"/>
              </a:rPr>
              <a:t>Oxygen loading from the lungs and oxygen transport to tissue cells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CD084-F7DC-43EC-9939-8A2A73013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473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068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2989-7337-4C2C-8012-476B7644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 JULIAN" panose="02000000000000000000" pitchFamily="2" charset="0"/>
              </a:rPr>
              <a:t>oxygen transport to the lings from tissue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6C70-7A41-48FE-A4AB-F108559B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Oxygen-rich blood travels to tissues of the body.</a:t>
            </a:r>
          </a:p>
          <a:p>
            <a:r>
              <a:rPr lang="en-US" sz="1700">
                <a:solidFill>
                  <a:schemeClr val="bg1"/>
                </a:solidFill>
              </a:rPr>
              <a:t>Oxygen detaches from iron</a:t>
            </a:r>
          </a:p>
          <a:p>
            <a:r>
              <a:rPr lang="en-US" sz="1700">
                <a:solidFill>
                  <a:schemeClr val="bg1"/>
                </a:solidFill>
              </a:rPr>
              <a:t>Hemoglobin resumes its former shape, and the resulting </a:t>
            </a:r>
            <a:r>
              <a:rPr lang="en-US" sz="1700" b="1">
                <a:solidFill>
                  <a:schemeClr val="bg1"/>
                </a:solidFill>
              </a:rPr>
              <a:t>deoxyhemoglobin</a:t>
            </a:r>
            <a:r>
              <a:rPr lang="en-US" sz="1700">
                <a:solidFill>
                  <a:schemeClr val="bg1"/>
                </a:solidFill>
              </a:rPr>
              <a:t>, or </a:t>
            </a:r>
            <a:r>
              <a:rPr lang="en-US" sz="1700" i="1">
                <a:solidFill>
                  <a:schemeClr val="bg1"/>
                </a:solidFill>
              </a:rPr>
              <a:t>reduced hemoglobin</a:t>
            </a:r>
            <a:r>
              <a:rPr lang="en-US" sz="1700">
                <a:solidFill>
                  <a:schemeClr val="bg1"/>
                </a:solidFill>
              </a:rPr>
              <a:t>, becomes dark red (NOT BLUE). </a:t>
            </a:r>
          </a:p>
          <a:p>
            <a:r>
              <a:rPr lang="en-US" sz="1700">
                <a:solidFill>
                  <a:schemeClr val="bg1"/>
                </a:solidFill>
              </a:rPr>
              <a:t>The released oxygen diffuses from the blood into the extracellular fluid and then into the cells.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4CB06C9-CEF2-4601-9F00-0B7CC271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6820" y="848919"/>
            <a:ext cx="6250769" cy="4881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C09CCD-1B33-44B7-9C21-CA342E53F16A}"/>
              </a:ext>
            </a:extLst>
          </p:cNvPr>
          <p:cNvSpPr/>
          <p:nvPr/>
        </p:nvSpPr>
        <p:spPr>
          <a:xfrm rot="1453744">
            <a:off x="6402828" y="793178"/>
            <a:ext cx="113846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CO</a:t>
            </a:r>
            <a:r>
              <a:rPr kumimoji="0" 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 JULIAN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7334B-EE0F-4359-8BBD-E43247031954}"/>
              </a:ext>
            </a:extLst>
          </p:cNvPr>
          <p:cNvSpPr/>
          <p:nvPr/>
        </p:nvSpPr>
        <p:spPr>
          <a:xfrm rot="1453744">
            <a:off x="9597615" y="293528"/>
            <a:ext cx="7665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CO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 JULIAN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5E66A0F6-C3DA-47FD-B2F1-FCB086FE1DCD}"/>
              </a:ext>
            </a:extLst>
          </p:cNvPr>
          <p:cNvSpPr/>
          <p:nvPr/>
        </p:nvSpPr>
        <p:spPr>
          <a:xfrm rot="17766202" flipV="1">
            <a:off x="9917579" y="804405"/>
            <a:ext cx="1103761" cy="746988"/>
          </a:xfrm>
          <a:prstGeom prst="curvedDown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7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75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E3FDF-BE9A-4B00-A540-AF1DBBB5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The functions of blood - Regulation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901D6-ACBA-4240-98E2-33CDB45BA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79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0E04-5743-43B3-9C3C-CBF64551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i="1">
                <a:solidFill>
                  <a:srgbClr val="FFFFFF"/>
                </a:solidFill>
              </a:rPr>
              <a:t>Regulatory functions </a:t>
            </a:r>
            <a:r>
              <a:rPr lang="en-US" sz="1600">
                <a:solidFill>
                  <a:srgbClr val="FFFFFF"/>
                </a:solidFill>
              </a:rPr>
              <a:t>of blood include:</a:t>
            </a:r>
          </a:p>
          <a:p>
            <a:r>
              <a:rPr lang="en-US" sz="1600">
                <a:solidFill>
                  <a:srgbClr val="FFFFFF"/>
                </a:solidFill>
              </a:rPr>
              <a:t>Maintaining appropriate body temperature by absorbing and distributing heat throughout the body and to the skin surface to encourage heat loss.</a:t>
            </a:r>
          </a:p>
          <a:p>
            <a:r>
              <a:rPr lang="en-US" sz="1600">
                <a:solidFill>
                  <a:srgbClr val="FFFFFF"/>
                </a:solidFill>
              </a:rPr>
              <a:t>Maintaining normal pH in body tissues. </a:t>
            </a:r>
          </a:p>
          <a:p>
            <a:pPr lvl="1"/>
            <a:r>
              <a:rPr lang="en-US" sz="1600">
                <a:solidFill>
                  <a:srgbClr val="FFFFFF"/>
                </a:solidFill>
              </a:rPr>
              <a:t>Contains buffers in the form of proteins, solutes and the body’s “alkaline reserve” of bicarbonate ions.</a:t>
            </a:r>
          </a:p>
          <a:p>
            <a:r>
              <a:rPr lang="en-US" sz="1600">
                <a:solidFill>
                  <a:srgbClr val="FFFFFF"/>
                </a:solidFill>
              </a:rPr>
              <a:t>Maintaining adequate fluid volume in the circulatory system.</a:t>
            </a:r>
          </a:p>
          <a:p>
            <a:pPr lvl="1"/>
            <a:r>
              <a:rPr lang="en-US" sz="1600">
                <a:solidFill>
                  <a:srgbClr val="FFFFFF"/>
                </a:solidFill>
              </a:rPr>
              <a:t>Blood proteins prevent excessive fluid loss </a:t>
            </a:r>
          </a:p>
          <a:p>
            <a:pPr lvl="1"/>
            <a:r>
              <a:rPr lang="en-US" sz="1600">
                <a:solidFill>
                  <a:srgbClr val="FFFFFF"/>
                </a:solidFill>
              </a:rPr>
              <a:t>Keeps the fluid volume in the blood vessels steady</a:t>
            </a:r>
          </a:p>
        </p:txBody>
      </p:sp>
    </p:spTree>
    <p:extLst>
      <p:ext uri="{BB962C8B-B14F-4D97-AF65-F5344CB8AC3E}">
        <p14:creationId xmlns:p14="http://schemas.microsoft.com/office/powerpoint/2010/main" val="2626942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F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2989-7337-4C2C-8012-476B7644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Carbon Dioxide transport from tissue cells to the blood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5EAF5-7272-4532-BBF1-8288F93A3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86" r="1" b="96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6C70-7A41-48FE-A4AB-F108559B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900">
                <a:solidFill>
                  <a:srgbClr val="FFFFFF"/>
                </a:solidFill>
              </a:rPr>
              <a:t>Carbon dioxide loading occurs in the tissues. </a:t>
            </a:r>
          </a:p>
          <a:p>
            <a:r>
              <a:rPr lang="en-US" sz="1900">
                <a:solidFill>
                  <a:srgbClr val="FFFFFF"/>
                </a:solidFill>
              </a:rPr>
              <a:t>About 20% of the carbon dioxide transported in the blood combines with hemoglobin.</a:t>
            </a:r>
          </a:p>
          <a:p>
            <a:r>
              <a:rPr lang="en-US" sz="1900">
                <a:solidFill>
                  <a:srgbClr val="FFFFFF"/>
                </a:solidFill>
              </a:rPr>
              <a:t>CO</a:t>
            </a:r>
            <a:r>
              <a:rPr lang="en-US" sz="1900" baseline="-25000">
                <a:solidFill>
                  <a:srgbClr val="FFFFFF"/>
                </a:solidFill>
              </a:rPr>
              <a:t>2 </a:t>
            </a:r>
            <a:r>
              <a:rPr lang="en-US" sz="1900">
                <a:solidFill>
                  <a:srgbClr val="FFFFFF"/>
                </a:solidFill>
              </a:rPr>
              <a:t>binds to hemaglobin’s amino acids (not the heme group) to form </a:t>
            </a:r>
            <a:r>
              <a:rPr lang="en-US" sz="1900" b="1">
                <a:solidFill>
                  <a:srgbClr val="FFFFFF"/>
                </a:solidFill>
              </a:rPr>
              <a:t>carbaminohemoglobin</a:t>
            </a:r>
          </a:p>
          <a:p>
            <a:r>
              <a:rPr lang="en-US" sz="1900">
                <a:solidFill>
                  <a:srgbClr val="FFFFFF"/>
                </a:solidFill>
              </a:rPr>
              <a:t>CO</a:t>
            </a:r>
            <a:r>
              <a:rPr lang="en-US" sz="1900" baseline="-25000">
                <a:solidFill>
                  <a:srgbClr val="FFFFFF"/>
                </a:solidFill>
              </a:rPr>
              <a:t>2  </a:t>
            </a:r>
            <a:r>
              <a:rPr lang="en-US" sz="1900">
                <a:solidFill>
                  <a:srgbClr val="FFFFFF"/>
                </a:solidFill>
              </a:rPr>
              <a:t>is transported from tissues to lungs.</a:t>
            </a:r>
          </a:p>
          <a:p>
            <a:r>
              <a:rPr lang="en-US" sz="1900">
                <a:solidFill>
                  <a:srgbClr val="FFFFFF"/>
                </a:solidFill>
              </a:rPr>
              <a:t>Carbon dioxide is eliminated from the body through the lungs during expiration (exhalation).</a:t>
            </a:r>
          </a:p>
        </p:txBody>
      </p:sp>
    </p:spTree>
    <p:extLst>
      <p:ext uri="{BB962C8B-B14F-4D97-AF65-F5344CB8AC3E}">
        <p14:creationId xmlns:p14="http://schemas.microsoft.com/office/powerpoint/2010/main" val="521489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E8CCB-F7D9-4E39-A79D-A3B78CFA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Production of Erythrocytes - Hematopoiesis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0AFA398D-FDAB-49F0-BF8F-0E1F1F1A4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" t="248" r="1" b="1"/>
          <a:stretch/>
        </p:blipFill>
        <p:spPr>
          <a:xfrm>
            <a:off x="438702" y="62175"/>
            <a:ext cx="6679743" cy="4447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571A-B0D8-478C-AC16-A02A15F1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Blood cell formation is referred to as </a:t>
            </a:r>
            <a:r>
              <a:rPr lang="en-US" sz="2000" b="1" dirty="0">
                <a:solidFill>
                  <a:srgbClr val="FFFFFF"/>
                </a:solidFill>
              </a:rPr>
              <a:t>hematopoiesis 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 Hematopoiesis occurs in the </a:t>
            </a:r>
            <a:r>
              <a:rPr lang="en-US" sz="2000" b="1" dirty="0">
                <a:solidFill>
                  <a:srgbClr val="FFFFFF"/>
                </a:solidFill>
              </a:rPr>
              <a:t>red bone marrow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As blood cells mature, they migrate into the bloodstream.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Red bone marrow turns out ~100 billion new cells every day.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All blood cells arise from the </a:t>
            </a:r>
            <a:r>
              <a:rPr lang="en-US" sz="2000" b="1" dirty="0">
                <a:solidFill>
                  <a:srgbClr val="FFFFFF"/>
                </a:solidFill>
              </a:rPr>
              <a:t>hematopoietic stem cell</a:t>
            </a:r>
            <a:r>
              <a:rPr lang="en-US" sz="2000" dirty="0">
                <a:solidFill>
                  <a:srgbClr val="FFFFFF"/>
                </a:solidFill>
              </a:rPr>
              <a:t>, sometimes called a </a:t>
            </a:r>
            <a:r>
              <a:rPr lang="en-US" sz="2000" i="1" dirty="0">
                <a:solidFill>
                  <a:srgbClr val="FFFFFF"/>
                </a:solidFill>
              </a:rPr>
              <a:t>hemocytoblast.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32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66BB5-0E1E-4543-9098-FEB58E2E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Red blood cells (erythrocytes)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4D2B-09ED-4243-A2C1-8D2EF9285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Red blood cell (erythrocyte) </a:t>
            </a:r>
            <a:r>
              <a:rPr lang="en-US" sz="2000">
                <a:solidFill>
                  <a:schemeClr val="bg1"/>
                </a:solidFill>
              </a:rPr>
              <a:t>also known as "RBC's". </a:t>
            </a:r>
          </a:p>
          <a:p>
            <a:r>
              <a:rPr lang="en-US" sz="2000">
                <a:solidFill>
                  <a:schemeClr val="bg1"/>
                </a:solidFill>
              </a:rPr>
              <a:t>RBC’s are formed in red bone marrow. </a:t>
            </a:r>
          </a:p>
          <a:p>
            <a:r>
              <a:rPr lang="en-US" sz="2000">
                <a:solidFill>
                  <a:schemeClr val="bg1"/>
                </a:solidFill>
              </a:rPr>
              <a:t>The formation of RBC’s is called </a:t>
            </a:r>
            <a:r>
              <a:rPr lang="en-US" sz="2000" b="1">
                <a:solidFill>
                  <a:schemeClr val="bg1"/>
                </a:solidFill>
              </a:rPr>
              <a:t>erythropoiesis</a:t>
            </a:r>
            <a:r>
              <a:rPr lang="en-US" sz="200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548EA1C-C023-42F5-9967-C14B20758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067036"/>
            <a:ext cx="6250769" cy="45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0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21942-EB7F-4408-9E39-C3EDBB64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53" y="365125"/>
            <a:ext cx="9673079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Red blood cells (erythrocytes)  - Characteristics</a:t>
            </a: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D8641E-A952-4238-B84A-E29CCA86D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490082"/>
              </p:ext>
            </p:extLst>
          </p:nvPr>
        </p:nvGraphicFramePr>
        <p:xfrm>
          <a:off x="4387515" y="2022601"/>
          <a:ext cx="7161017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picture containing sweet&#10;&#10;Description automatically generated">
            <a:extLst>
              <a:ext uri="{FF2B5EF4-FFF2-40B4-BE49-F238E27FC236}">
                <a16:creationId xmlns:a16="http://schemas.microsoft.com/office/drawing/2014/main" id="{8A83A12F-1173-4FD2-A3FB-A20C36BCEB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47" r="797" b="3"/>
          <a:stretch/>
        </p:blipFill>
        <p:spPr>
          <a:xfrm rot="20226189">
            <a:off x="-525292" y="3127011"/>
            <a:ext cx="3430951" cy="35038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7781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21942-EB7F-4408-9E39-C3EDBB64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b="1"/>
              <a:t>Red blood cells (erythrocytes) - Characteristics</a:t>
            </a:r>
            <a:endParaRPr lang="en-US" sz="40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CFC5-EE93-4665-8377-A76C9D9F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644518"/>
            <a:ext cx="11437153" cy="3848350"/>
          </a:xfrm>
        </p:spPr>
        <p:txBody>
          <a:bodyPr>
            <a:normAutofit fontScale="92500"/>
          </a:bodyPr>
          <a:lstStyle/>
          <a:p>
            <a:r>
              <a:rPr lang="en-US" dirty="0"/>
              <a:t>Simple - RBC's lack a nucleus (no DNA) and no organelles </a:t>
            </a:r>
          </a:p>
          <a:p>
            <a:r>
              <a:rPr lang="en-US" dirty="0"/>
              <a:t>Numerous - There are about 1000x more red blood cells than white blood cells. </a:t>
            </a:r>
          </a:p>
          <a:p>
            <a:r>
              <a:rPr lang="en-US" dirty="0"/>
              <a:t>Short-lived - RBC's live about 120 days and do not self repair. </a:t>
            </a:r>
          </a:p>
          <a:p>
            <a:r>
              <a:rPr lang="en-US" dirty="0"/>
              <a:t>Easily replaced - Myeloid tissue will produce about 200 billion RBCs a day! </a:t>
            </a:r>
          </a:p>
          <a:p>
            <a:r>
              <a:rPr lang="en-US" dirty="0"/>
              <a:t>Carry hemoglobin - RBC's contain hemoglobin which transports oxygen from the lungs to the rest of the body, such as to the muscles, where it releases the oxygen load.</a:t>
            </a:r>
          </a:p>
          <a:p>
            <a:r>
              <a:rPr lang="en-US" dirty="0"/>
              <a:t>Red in Color - The hemoglobin gets it’s red color from their respiratory pigments.</a:t>
            </a:r>
          </a:p>
        </p:txBody>
      </p:sp>
    </p:spTree>
    <p:extLst>
      <p:ext uri="{BB962C8B-B14F-4D97-AF65-F5344CB8AC3E}">
        <p14:creationId xmlns:p14="http://schemas.microsoft.com/office/powerpoint/2010/main" val="322031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2F6B-840C-4F75-BFA6-04D74F1F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Shape of RBCs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5200-8764-47FD-B83B-C9D0D8DE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RBC'S have a shape of a disk that appears to be “caved in” or almost flattened in the middle; this is called </a:t>
            </a:r>
            <a:r>
              <a:rPr lang="en-US" sz="2400" i="1" dirty="0"/>
              <a:t>bi-concave</a:t>
            </a:r>
            <a:r>
              <a:rPr lang="en-US" sz="2400" dirty="0"/>
              <a:t>. </a:t>
            </a:r>
          </a:p>
          <a:p>
            <a:r>
              <a:rPr lang="en-US" sz="2400" dirty="0"/>
              <a:t>Purpose of the biconcave shape –</a:t>
            </a:r>
          </a:p>
          <a:p>
            <a:pPr lvl="1"/>
            <a:r>
              <a:rPr lang="en-US" dirty="0"/>
              <a:t>allows the RBC to carry oxygen and pass through even the smallest capillaries in the lungs.</a:t>
            </a:r>
          </a:p>
          <a:p>
            <a:pPr lvl="1"/>
            <a:r>
              <a:rPr lang="en-US" dirty="0"/>
              <a:t>This shape also allows RBCs to stack like dinner plates and bend as they flow smoothly through the narrow blood vessels in the body.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picture containing sweet&#10;&#10;Description automatically generated">
            <a:extLst>
              <a:ext uri="{FF2B5EF4-FFF2-40B4-BE49-F238E27FC236}">
                <a16:creationId xmlns:a16="http://schemas.microsoft.com/office/drawing/2014/main" id="{D73528A8-47C1-4FD0-844B-64A148A94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7" r="797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3303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0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6CB01-ED26-4744-95C6-63F89D3C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b="1">
                <a:solidFill>
                  <a:srgbClr val="FFFFFF"/>
                </a:solidFill>
              </a:rPr>
              <a:t>hemoglobin</a:t>
            </a:r>
            <a:endParaRPr lang="en-US" sz="26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BD526-0620-4930-9E73-C0A81143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340365"/>
            <a:ext cx="7188199" cy="30370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B1A1C-C06D-4223-97BB-763593AA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558" y="4884872"/>
            <a:ext cx="10178442" cy="197312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/>
              <a:t>The main component of the RBC is </a:t>
            </a:r>
            <a:r>
              <a:rPr lang="en-US" sz="1800" b="1" dirty="0"/>
              <a:t>hemoglobin </a:t>
            </a:r>
            <a:endParaRPr lang="en-US" sz="1800" dirty="0"/>
          </a:p>
          <a:p>
            <a:pPr lvl="1"/>
            <a:r>
              <a:rPr lang="en-US" sz="1800" dirty="0"/>
              <a:t>RBCs have about 250 million per cell.</a:t>
            </a:r>
          </a:p>
          <a:p>
            <a:pPr lvl="1"/>
            <a:r>
              <a:rPr lang="en-US" sz="1800" dirty="0"/>
              <a:t>The word hemoglobin comes from </a:t>
            </a:r>
            <a:r>
              <a:rPr lang="en-US" sz="1800" dirty="0" err="1"/>
              <a:t>hemo</a:t>
            </a:r>
            <a:r>
              <a:rPr lang="en-US" sz="1800" dirty="0"/>
              <a:t> meaning blood and globin meaning protein. </a:t>
            </a:r>
          </a:p>
          <a:p>
            <a:pPr lvl="1"/>
            <a:r>
              <a:rPr lang="en-US" sz="1800" dirty="0"/>
              <a:t>Hemoglobin also is responsible for the cell’s ability to transport oxygen and carbon dioxide. </a:t>
            </a:r>
          </a:p>
          <a:p>
            <a:pPr lvl="1"/>
            <a:r>
              <a:rPr lang="en-US" sz="1800" b="1" dirty="0"/>
              <a:t>Oxyhemoglobin (</a:t>
            </a:r>
            <a:r>
              <a:rPr lang="en-US" sz="1800" dirty="0"/>
              <a:t>hemoglobin + iron + oxygen) gives the RBC's bright red color. </a:t>
            </a:r>
          </a:p>
        </p:txBody>
      </p:sp>
    </p:spTree>
    <p:extLst>
      <p:ext uri="{BB962C8B-B14F-4D97-AF65-F5344CB8AC3E}">
        <p14:creationId xmlns:p14="http://schemas.microsoft.com/office/powerpoint/2010/main" val="3692966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872F2-E433-4ECA-BC73-68EB0E01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viscosity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C63A9-D598-4205-8DC8-ED221A9F5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0300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521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ABD3DA-A9C5-4802-AE6E-581C9E58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Functions of RBCs – gas transport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D147-0DD3-4FCC-930F-747DE78C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The main function is the transportation of oxygen throughout the body (</a:t>
            </a:r>
            <a:r>
              <a:rPr lang="en-US" sz="4400" b="1" dirty="0">
                <a:solidFill>
                  <a:srgbClr val="000000"/>
                </a:solidFill>
              </a:rPr>
              <a:t>oxyhemoglobin)</a:t>
            </a:r>
            <a:r>
              <a:rPr lang="en-US" sz="4400" dirty="0">
                <a:solidFill>
                  <a:srgbClr val="000000"/>
                </a:solidFill>
              </a:rPr>
              <a:t> and the ability of the blood to carry out carbon dioxide which is called (</a:t>
            </a:r>
            <a:r>
              <a:rPr lang="en-US" sz="4400" b="1" dirty="0">
                <a:solidFill>
                  <a:srgbClr val="000000"/>
                </a:solidFill>
              </a:rPr>
              <a:t>carbaminohemoglobin)</a:t>
            </a:r>
            <a:r>
              <a:rPr lang="en-US" sz="4400" dirty="0">
                <a:solidFill>
                  <a:srgbClr val="000000"/>
                </a:solidFill>
              </a:rPr>
              <a:t>. </a:t>
            </a:r>
          </a:p>
          <a:p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2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BD3DA-A9C5-4802-AE6E-581C9E58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Functions of RBCs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2E29A4-A113-46DF-BFC3-6AAAAC8C9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87184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36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32E1-3687-403D-9D73-BA911496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b="1" dirty="0"/>
              <a:t>The functions of blood - Protection</a:t>
            </a:r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474850F-0D83-4DAF-BA88-B16656456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0173" y="1790732"/>
            <a:ext cx="3267942" cy="3267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E15A-75A0-46CE-8C5D-38B99325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/>
              <a:t>Protective functions </a:t>
            </a:r>
            <a:r>
              <a:rPr lang="en-US" sz="2000"/>
              <a:t>of blood include:</a:t>
            </a:r>
          </a:p>
          <a:p>
            <a:r>
              <a:rPr lang="en-US" sz="2000"/>
              <a:t>Preventing blood loss. </a:t>
            </a:r>
          </a:p>
          <a:p>
            <a:pPr lvl="1"/>
            <a:r>
              <a:rPr lang="en-US" sz="2000"/>
              <a:t>When a blood vessel is damaged, platelets and plasma proteins initiate clot formation, halting blood loss.</a:t>
            </a:r>
          </a:p>
          <a:p>
            <a:r>
              <a:rPr lang="en-US" sz="2000"/>
              <a:t>Preventing infection.</a:t>
            </a:r>
          </a:p>
          <a:p>
            <a:pPr lvl="1"/>
            <a:r>
              <a:rPr lang="en-US" sz="2000"/>
              <a:t>Contains antibodies, complement proteins, and white blood cells, all of which help defend the body against foreign invaders such as bacteria and viruses.</a:t>
            </a:r>
          </a:p>
        </p:txBody>
      </p:sp>
    </p:spTree>
    <p:extLst>
      <p:ext uri="{BB962C8B-B14F-4D97-AF65-F5344CB8AC3E}">
        <p14:creationId xmlns:p14="http://schemas.microsoft.com/office/powerpoint/2010/main" val="657779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EE6F5-1365-4536-96ED-46C8D1F6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Destruction of RBCs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7EA49A-5A5E-4724-B917-1300882E1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7104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300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3DCD-CEF9-4728-844C-2BD7B0B0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White blood cells (leukocytes)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2EF59-806B-4ABD-84FF-C1E9A0D87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8605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280E-F224-4BC8-8F35-9365D623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These special cells help our bodies defend themselves against pathogens. </a:t>
            </a:r>
          </a:p>
          <a:p>
            <a:r>
              <a:rPr lang="en-US" sz="3200" dirty="0"/>
              <a:t>Not only do they help our immune system but they remove toxins, wastes, and abnormal or damaged cells.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0930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0FF1-2ADD-4A2A-9C2D-AA101B19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White blood cells (leukocytes)</a:t>
            </a:r>
            <a:br>
              <a:rPr lang="en-US" b="1" dirty="0"/>
            </a:br>
            <a:r>
              <a:rPr lang="en-US" b="1" dirty="0"/>
              <a:t>- Physical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BFDA-E997-42EB-89C0-7FF07B9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dirty="0"/>
              <a:t>White blood cells are different from red cells</a:t>
            </a:r>
          </a:p>
          <a:p>
            <a:pPr lvl="1"/>
            <a:r>
              <a:rPr lang="en-US" sz="2800" dirty="0"/>
              <a:t>larger in size (10-14 micrometers in diameter)</a:t>
            </a:r>
          </a:p>
          <a:p>
            <a:pPr lvl="1"/>
            <a:r>
              <a:rPr lang="en-US" sz="2800" dirty="0"/>
              <a:t>do not contain hemoglobin </a:t>
            </a:r>
          </a:p>
          <a:p>
            <a:pPr lvl="1"/>
            <a:r>
              <a:rPr lang="en-US" sz="2800" dirty="0"/>
              <a:t>Are not red, but are translucent. </a:t>
            </a:r>
          </a:p>
          <a:p>
            <a:pPr lvl="1"/>
            <a:r>
              <a:rPr lang="en-US" sz="2800" dirty="0"/>
              <a:t>Have </a:t>
            </a:r>
            <a:r>
              <a:rPr lang="en-US" sz="2800" dirty="0" err="1"/>
              <a:t>nucleii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F9961-512E-45F9-9A34-8AC500879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8605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CF800D-6DCA-4ABF-802F-3FBEB93192FA}"/>
              </a:ext>
            </a:extLst>
          </p:cNvPr>
          <p:cNvSpPr txBox="1"/>
          <p:nvPr/>
        </p:nvSpPr>
        <p:spPr>
          <a:xfrm>
            <a:off x="9046758" y="597690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White_blood_ce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446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C905F-84A1-43B1-AF36-3F9A4853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White Blood Cells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- Granular vs Agranular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4E46-A2BF-4964-BBCE-BF375ED86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300">
                <a:solidFill>
                  <a:schemeClr val="bg1"/>
                </a:solidFill>
              </a:rPr>
              <a:t>The Granular phenotype are able to stain blue. </a:t>
            </a:r>
          </a:p>
          <a:p>
            <a:r>
              <a:rPr lang="en-US" sz="1300">
                <a:solidFill>
                  <a:schemeClr val="bg1"/>
                </a:solidFill>
              </a:rPr>
              <a:t>The Agranular phenotype are able to stain red. </a:t>
            </a:r>
          </a:p>
          <a:p>
            <a:r>
              <a:rPr lang="en-US" sz="1300">
                <a:solidFill>
                  <a:schemeClr val="bg1"/>
                </a:solidFill>
              </a:rPr>
              <a:t>Granular Cells - </a:t>
            </a:r>
          </a:p>
          <a:p>
            <a:pPr lvl="1"/>
            <a:r>
              <a:rPr lang="en-US" sz="1300">
                <a:solidFill>
                  <a:schemeClr val="bg1"/>
                </a:solidFill>
              </a:rPr>
              <a:t>Neutrophils make up 50-70% of Granular cells </a:t>
            </a:r>
          </a:p>
          <a:p>
            <a:pPr lvl="1"/>
            <a:r>
              <a:rPr lang="en-US" sz="1300">
                <a:solidFill>
                  <a:schemeClr val="bg1"/>
                </a:solidFill>
              </a:rPr>
              <a:t>Eosinophils make up 2-4%,</a:t>
            </a:r>
          </a:p>
          <a:p>
            <a:pPr lvl="1"/>
            <a:r>
              <a:rPr lang="en-US" sz="1300">
                <a:solidFill>
                  <a:schemeClr val="bg1"/>
                </a:solidFill>
              </a:rPr>
              <a:t>Basophils 0-1%. </a:t>
            </a:r>
          </a:p>
          <a:p>
            <a:r>
              <a:rPr lang="en-US" sz="1300">
                <a:solidFill>
                  <a:schemeClr val="bg1"/>
                </a:solidFill>
              </a:rPr>
              <a:t>Agranular Cells - </a:t>
            </a:r>
          </a:p>
          <a:p>
            <a:pPr lvl="1"/>
            <a:r>
              <a:rPr lang="en-US" sz="1300">
                <a:solidFill>
                  <a:schemeClr val="bg1"/>
                </a:solidFill>
              </a:rPr>
              <a:t>Monocytes make up 2-8% of Agranular cells. </a:t>
            </a:r>
          </a:p>
          <a:p>
            <a:pPr lvl="1"/>
            <a:r>
              <a:rPr lang="en-US" sz="1300">
                <a:solidFill>
                  <a:schemeClr val="bg1"/>
                </a:solidFill>
              </a:rPr>
              <a:t>B and T Lymphocytes make up 20-30%.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35F1B-B63C-466B-BAF2-C44B91E7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3545732"/>
            <a:ext cx="6250769" cy="2969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F3BD8-00A2-473E-A408-F5DB8A54E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153"/>
            <a:ext cx="4147726" cy="29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4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CCE8-02C8-4DE0-BFE6-8B40B4EB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Platelets (thrombocytes)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FB32-E862-4A34-9EEA-256AF8A9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Platelets, also called thrombocytes</a:t>
            </a:r>
          </a:p>
          <a:p>
            <a:pPr lvl="1"/>
            <a:r>
              <a:rPr lang="en-US" dirty="0"/>
              <a:t>membrane-bound cell fragments.</a:t>
            </a:r>
          </a:p>
          <a:p>
            <a:pPr lvl="1"/>
            <a:r>
              <a:rPr lang="en-US" dirty="0"/>
              <a:t>Have no nucleus</a:t>
            </a:r>
          </a:p>
          <a:p>
            <a:pPr lvl="1"/>
            <a:r>
              <a:rPr lang="en-US" dirty="0"/>
              <a:t>Very Small - between one to two micrometers in diameter</a:t>
            </a:r>
          </a:p>
          <a:p>
            <a:pPr lvl="1"/>
            <a:r>
              <a:rPr lang="en-US" dirty="0"/>
              <a:t>Few in Number – Less than 1% of whole blood consists of platelets.</a:t>
            </a: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85E6EA10-73E1-4590-9885-1D5E26883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2" r="1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4130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CCE8-02C8-4DE0-BFE6-8B40B4EB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Platelets (thrombocytes)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FB32-E862-4A34-9EEA-256AF8A9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400"/>
              <a:t>Result from fragmentation of large cells called Megakaryocytes - which are cells derived from stem cells in the bone marrow. </a:t>
            </a:r>
          </a:p>
          <a:p>
            <a:r>
              <a:rPr lang="en-US" sz="2400"/>
              <a:t>Rapidly Replaced - produced at a rate of 200 billion per day.</a:t>
            </a:r>
          </a:p>
          <a:p>
            <a:r>
              <a:rPr lang="en-US" sz="2400"/>
              <a:t>Regulation of production - regulated by the hormone called Thrombopoietin.</a:t>
            </a:r>
          </a:p>
          <a:p>
            <a:r>
              <a:rPr lang="en-US" sz="2400"/>
              <a:t>Short life-span - 8–10 days. </a:t>
            </a: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B600608F-580E-43BC-B388-7A39904C6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2" r="1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FEF49-52F0-4687-8376-C235EC08B9BA}"/>
              </a:ext>
            </a:extLst>
          </p:cNvPr>
          <p:cNvSpPr txBox="1"/>
          <p:nvPr/>
        </p:nvSpPr>
        <p:spPr>
          <a:xfrm>
            <a:off x="9245295" y="601786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Plate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65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CCCE8-02C8-4DE0-BFE6-8B40B4EB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Platelets (thrombocytes)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3747E6-0167-4392-96AC-5C52C4B2E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5997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568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1DB21-9AF2-4C75-B46F-08F8C380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Hemostasis (Coagulation or Clotting) – 3 stages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9490D8-B27B-4B68-B77C-F11A70C79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9249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3422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6B00E-3E89-4B2C-9B18-85F737E3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Blood Clot Forms: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CA76-054B-4E00-A874-74C24503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First, blood changes from a liquid to a gel. 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clotting factors </a:t>
            </a:r>
            <a:r>
              <a:rPr lang="en-US" dirty="0">
                <a:solidFill>
                  <a:schemeClr val="bg1"/>
                </a:solidFill>
              </a:rPr>
              <a:t>take part in a series of chemical reactions that eventually create a mesh of protein fibers within the blood.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3B06ECB6-730F-4191-ADB0-81B3F3C2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378506"/>
            <a:ext cx="6250769" cy="39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1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1A0C7-8D3D-41E1-8CE2-3928559C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 i="1">
                <a:solidFill>
                  <a:schemeClr val="bg1"/>
                </a:solidFill>
              </a:rPr>
              <a:t>Prothrombin</a:t>
            </a:r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9EA33-B165-4DAC-A342-A6E01022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When blood vessels are damaged, vessels and nearby platelets are stimulated to release a substance called </a:t>
            </a:r>
            <a:r>
              <a:rPr lang="en-US" sz="2000" i="1" dirty="0">
                <a:solidFill>
                  <a:schemeClr val="bg1"/>
                </a:solidFill>
              </a:rPr>
              <a:t>prothrombin activator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Prothrombin activator</a:t>
            </a:r>
            <a:r>
              <a:rPr lang="en-US" sz="2000" dirty="0">
                <a:solidFill>
                  <a:schemeClr val="bg1"/>
                </a:solidFill>
              </a:rPr>
              <a:t> activates the conversion of </a:t>
            </a:r>
            <a:r>
              <a:rPr lang="en-US" sz="2000" i="1" dirty="0">
                <a:solidFill>
                  <a:schemeClr val="bg1"/>
                </a:solidFill>
              </a:rPr>
              <a:t>prothrombin </a:t>
            </a:r>
            <a:r>
              <a:rPr lang="en-US" sz="2000" dirty="0">
                <a:solidFill>
                  <a:schemeClr val="bg1"/>
                </a:solidFill>
              </a:rPr>
              <a:t>into an enzyme called </a:t>
            </a:r>
            <a:r>
              <a:rPr lang="en-US" sz="2000" i="1" dirty="0">
                <a:solidFill>
                  <a:schemeClr val="bg1"/>
                </a:solidFill>
              </a:rPr>
              <a:t>thrombin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reaction requires calcium ions.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thrombin">
            <a:extLst>
              <a:ext uri="{FF2B5EF4-FFF2-40B4-BE49-F238E27FC236}">
                <a16:creationId xmlns:a16="http://schemas.microsoft.com/office/drawing/2014/main" id="{499A17E9-2C5D-418D-A134-E131193A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767" y="1436907"/>
            <a:ext cx="6542117" cy="38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2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122EE-D1DB-4146-B6F0-943F6066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Components of Blood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E64EE-BA23-48FB-AD96-4A83D4BD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If you take a sample of blood, place it in a centrifuge tube and spin it in a centrifuge…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heavier formed elements migrate to the bottom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less dense plasma remains at the top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8F7D9-E530-4247-9917-0BAB13D5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838549"/>
            <a:ext cx="6250769" cy="30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98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09446-7D6D-4E80-BFD1-7ACAC031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Thrombin</a:t>
            </a:r>
            <a:r>
              <a:rPr lang="en-US" sz="280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505D-EE3F-472A-9E23-22246037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Thrombin </a:t>
            </a:r>
            <a:r>
              <a:rPr lang="en-US" sz="2000">
                <a:solidFill>
                  <a:schemeClr val="bg1"/>
                </a:solidFill>
              </a:rPr>
              <a:t>facilitates the conversion of a soluble plasma protein called </a:t>
            </a:r>
            <a:r>
              <a:rPr lang="en-US" sz="2000" i="1">
                <a:solidFill>
                  <a:schemeClr val="bg1"/>
                </a:solidFill>
              </a:rPr>
              <a:t>fibrinogen </a:t>
            </a:r>
            <a:r>
              <a:rPr lang="en-US" sz="2000">
                <a:solidFill>
                  <a:schemeClr val="bg1"/>
                </a:solidFill>
              </a:rPr>
              <a:t>into long insoluble fibers or threads of the protein </a:t>
            </a:r>
            <a:r>
              <a:rPr lang="en-US" sz="2000" i="1">
                <a:solidFill>
                  <a:schemeClr val="bg1"/>
                </a:solidFill>
              </a:rPr>
              <a:t>fibrin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thrombin">
            <a:extLst>
              <a:ext uri="{FF2B5EF4-FFF2-40B4-BE49-F238E27FC236}">
                <a16:creationId xmlns:a16="http://schemas.microsoft.com/office/drawing/2014/main" id="{60C1D05B-AFA7-4CE2-A7B9-579F93E3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520217"/>
            <a:ext cx="6250769" cy="36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220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41C8B-06FE-4D7E-9184-76E0DAEC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60" y="939474"/>
            <a:ext cx="10395044" cy="1325563"/>
          </a:xfrm>
        </p:spPr>
        <p:txBody>
          <a:bodyPr>
            <a:normAutofit/>
          </a:bodyPr>
          <a:lstStyle/>
          <a:p>
            <a:r>
              <a:rPr lang="en-US" i="1" dirty="0"/>
              <a:t>Fibrin</a:t>
            </a:r>
            <a:r>
              <a:rPr lang="en-US" dirty="0"/>
              <a:t>: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B5FF3559-3714-4360-B25E-AB1BD2C76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937" y="2602737"/>
            <a:ext cx="4688093" cy="3281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4DF5-1401-461B-AF6D-F9C29646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218" y="802434"/>
            <a:ext cx="6032552" cy="54196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Fibrinogen is cleaved by thrombin to form its active form, "fibrin." </a:t>
            </a:r>
          </a:p>
          <a:p>
            <a:r>
              <a:rPr lang="en-US" dirty="0"/>
              <a:t>Fibrin threads wind around the platelet plug at the damaged area of the blood vessel, forming an interlocking network of fibers and a framework for the clot. </a:t>
            </a:r>
          </a:p>
          <a:p>
            <a:r>
              <a:rPr lang="en-US" dirty="0"/>
              <a:t>This net of fibers traps and helps hold platelets, blood cells and other molecules tight to the site of injury, functioning as the initial clot. </a:t>
            </a:r>
          </a:p>
          <a:p>
            <a:r>
              <a:rPr lang="en-US" dirty="0"/>
              <a:t>This temporary fibrin clot can form in less than a minute, and usually does a good job of reducing the blood flow. </a:t>
            </a:r>
          </a:p>
          <a:p>
            <a:r>
              <a:rPr lang="en-US" dirty="0"/>
              <a:t>Next, platelets in the clot begin to shrink, tightening the clot and drawing together the vessel walls.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84A58-AB4B-429B-9026-14B4FFDF9952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beyondthedish.wordpress.com/tag/fibronect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9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9E9983B-1F07-4B51-95C7-04050BDA1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339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84629-0862-43E4-8013-992E9100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Compatibility of blood types.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CD48D-5425-432F-9E37-19733553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Blood Group AB </a:t>
            </a:r>
            <a:r>
              <a:rPr lang="en-US" sz="1600">
                <a:solidFill>
                  <a:schemeClr val="bg1"/>
                </a:solidFill>
              </a:rPr>
              <a:t>individuals have both A and B antigens on the surface of their RBCs, and their blood serum does not contain any antibodies against either A or B antigen.</a:t>
            </a:r>
          </a:p>
          <a:p>
            <a:r>
              <a:rPr lang="en-US" sz="1600">
                <a:solidFill>
                  <a:schemeClr val="bg1"/>
                </a:solidFill>
              </a:rPr>
              <a:t>Therefore, a individual with type AB blood can receive blood from any group (with AB being preferable), but can only donate blood to another group AB individual. </a:t>
            </a:r>
          </a:p>
          <a:p>
            <a:r>
              <a:rPr lang="en-US" sz="1600">
                <a:solidFill>
                  <a:schemeClr val="bg1"/>
                </a:solidFill>
              </a:rPr>
              <a:t>AB blood is also known as "Universal receiver."</a:t>
            </a:r>
          </a:p>
          <a:p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79621-0317-414F-A4DF-214484E6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340507"/>
            <a:ext cx="6250769" cy="4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59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13093-BE0B-4073-AF12-728232FB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Compatibility of blood types.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F07D-4EF3-4380-8751-7FAC25DD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Blood Group A </a:t>
            </a:r>
            <a:r>
              <a:rPr lang="en-US" sz="2000">
                <a:solidFill>
                  <a:schemeClr val="bg1"/>
                </a:solidFill>
              </a:rPr>
              <a:t>individuals have the A antigen on the surface of their RBCs, and blood serum containing antibodies against the B antigen. </a:t>
            </a:r>
          </a:p>
          <a:p>
            <a:r>
              <a:rPr lang="en-US" sz="2000">
                <a:solidFill>
                  <a:schemeClr val="bg1"/>
                </a:solidFill>
              </a:rPr>
              <a:t>A group A individual can only receive blood from individuals of groups A or O and can donate blood to individuals of groups A or AB.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C185C-7717-449B-A69C-598C851A9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7" y="1248821"/>
            <a:ext cx="6542117" cy="42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03690-D2C8-46D3-A11E-22BECE9F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Compatibility of blood types.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74D5-E8A7-40D4-9857-1F23EB19A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900" b="1">
                <a:solidFill>
                  <a:schemeClr val="bg1"/>
                </a:solidFill>
              </a:rPr>
              <a:t>Blood Group B </a:t>
            </a:r>
            <a:r>
              <a:rPr lang="en-US" sz="1900">
                <a:solidFill>
                  <a:schemeClr val="bg1"/>
                </a:solidFill>
              </a:rPr>
              <a:t>individuals have the B antigen on their surface of their RBCs, and blood serum containing antibodies against the A antigen. </a:t>
            </a:r>
          </a:p>
          <a:p>
            <a:r>
              <a:rPr lang="en-US" sz="1900">
                <a:solidFill>
                  <a:schemeClr val="bg1"/>
                </a:solidFill>
              </a:rPr>
              <a:t>A group B individual can only receive blood from individuals of groups B or O, and can donate blood to individuals of groups B or AB.</a:t>
            </a:r>
          </a:p>
          <a:p>
            <a:endParaRPr lang="en-US" sz="19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167CC-887F-49A3-9FBC-78D800717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340507"/>
            <a:ext cx="6250769" cy="4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933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00313-7551-45CE-80AF-175071BF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Compatibility of blood types.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EEA4-F0DD-44FD-8A12-28E54910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en-US" sz="1700" b="1">
                <a:solidFill>
                  <a:schemeClr val="bg1"/>
                </a:solidFill>
              </a:rPr>
              <a:t>Blood group O </a:t>
            </a:r>
            <a:r>
              <a:rPr lang="en-US" sz="1700">
                <a:solidFill>
                  <a:schemeClr val="bg1"/>
                </a:solidFill>
              </a:rPr>
              <a:t>individuals do not have either A or B antigens on the surface of their RBCs, but their blood serum contains antibodies against both A and B antigens. </a:t>
            </a:r>
          </a:p>
          <a:p>
            <a:r>
              <a:rPr lang="en-US" sz="1700">
                <a:solidFill>
                  <a:schemeClr val="bg1"/>
                </a:solidFill>
              </a:rPr>
              <a:t>A group O individual can only receive blood from a group O individual, but they can donate blood to individuals of any ABO blood group (ie A, B, O or AB). </a:t>
            </a:r>
          </a:p>
          <a:p>
            <a:r>
              <a:rPr lang="en-US" sz="1700">
                <a:solidFill>
                  <a:schemeClr val="bg1"/>
                </a:solidFill>
              </a:rPr>
              <a:t>O blood is also know as "Universal donor."</a:t>
            </a:r>
          </a:p>
          <a:p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48D64-71D4-45F7-9AF5-22E67C82B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7" y="1248821"/>
            <a:ext cx="6542117" cy="42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912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9F64F-F1CE-4EE5-864C-4319346B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Inheritance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A247-5ACA-458B-B3F6-83B65979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Blood types are inherited and represent contributions from both parents. </a:t>
            </a:r>
          </a:p>
          <a:p>
            <a:r>
              <a:rPr lang="en-US" sz="2000">
                <a:solidFill>
                  <a:schemeClr val="bg1"/>
                </a:solidFill>
              </a:rPr>
              <a:t>The ABO blood type is controlled by a single gene with three alleles: 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i, IA, and IB. </a:t>
            </a:r>
          </a:p>
          <a:p>
            <a:r>
              <a:rPr lang="en-US" sz="2000">
                <a:solidFill>
                  <a:schemeClr val="bg1"/>
                </a:solidFill>
              </a:rPr>
              <a:t>IA gives type A, IB gives type B, i give types O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AED88-23B1-4551-9EC1-84C6E0CB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340507"/>
            <a:ext cx="6250769" cy="4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479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F4545-651A-4C91-A5DA-E0B8D193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Compatibility in Blood/Plasma Transfusions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D65BED-0243-4F25-A835-6143E9588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0741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979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02D72-E372-489E-A80B-6A2F9C6B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02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Hemolytic Disease of the Newborn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0E5F-98ED-468A-8F7B-ECAD80B1F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563" y="1004528"/>
            <a:ext cx="6250769" cy="46880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05BF-F189-43AD-9943-230790A1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02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</a:rPr>
              <a:t>Hemolytic disease of the newborn, (also known as HDN) is a condition that develops when the mother produces antibodies against the red blood cells in the fetal circulation.</a:t>
            </a:r>
          </a:p>
          <a:p>
            <a:r>
              <a:rPr lang="en-US" sz="1700">
                <a:solidFill>
                  <a:schemeClr val="bg1"/>
                </a:solidFill>
              </a:rPr>
              <a:t>RESULT: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The red cells are broken down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Fetal anemia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Fetal death from heart failure - hydrops fetalis  </a:t>
            </a:r>
          </a:p>
        </p:txBody>
      </p:sp>
    </p:spTree>
    <p:extLst>
      <p:ext uri="{BB962C8B-B14F-4D97-AF65-F5344CB8AC3E}">
        <p14:creationId xmlns:p14="http://schemas.microsoft.com/office/powerpoint/2010/main" val="55467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22EE-D1DB-4146-B6F0-943F6066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2" y="365125"/>
            <a:ext cx="3349952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Components of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E64EE-BA23-48FB-AD96-4A83D4BD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08" y="2961118"/>
            <a:ext cx="3766485" cy="190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Buffy coat</a:t>
            </a:r>
          </a:p>
          <a:p>
            <a:pPr marL="0" indent="0">
              <a:buNone/>
            </a:pPr>
            <a:r>
              <a:rPr lang="en-US" dirty="0"/>
              <a:t>• Leukocytes and platelets</a:t>
            </a:r>
          </a:p>
          <a:p>
            <a:pPr marL="0" indent="0">
              <a:buNone/>
            </a:pPr>
            <a:r>
              <a:rPr lang="en-US" dirty="0"/>
              <a:t>• &lt;1% of whole blood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8F7D9-E530-4247-9917-0BAB13D54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60"/>
          <a:stretch/>
        </p:blipFill>
        <p:spPr>
          <a:xfrm>
            <a:off x="3963040" y="182565"/>
            <a:ext cx="2226040" cy="649287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75B636E-DB8C-418A-814B-34DCD5DC7C70}"/>
              </a:ext>
            </a:extLst>
          </p:cNvPr>
          <p:cNvSpPr/>
          <p:nvPr/>
        </p:nvSpPr>
        <p:spPr>
          <a:xfrm>
            <a:off x="6189079" y="1690688"/>
            <a:ext cx="265033" cy="221858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DB65E22-E077-4CF8-A01F-59CB2BF3FC9E}"/>
              </a:ext>
            </a:extLst>
          </p:cNvPr>
          <p:cNvSpPr/>
          <p:nvPr/>
        </p:nvSpPr>
        <p:spPr>
          <a:xfrm>
            <a:off x="6189078" y="4178478"/>
            <a:ext cx="265033" cy="221858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7706AA5-86EE-415A-87A5-0FCE81F6366C}"/>
              </a:ext>
            </a:extLst>
          </p:cNvPr>
          <p:cNvSpPr/>
          <p:nvPr/>
        </p:nvSpPr>
        <p:spPr>
          <a:xfrm rot="10800000">
            <a:off x="3963040" y="3909270"/>
            <a:ext cx="395638" cy="3024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2147DB-C3F1-41DC-B43D-F171F4D7FEEA}"/>
              </a:ext>
            </a:extLst>
          </p:cNvPr>
          <p:cNvSpPr txBox="1">
            <a:spLocks/>
          </p:cNvSpPr>
          <p:nvPr/>
        </p:nvSpPr>
        <p:spPr>
          <a:xfrm>
            <a:off x="7020712" y="4211753"/>
            <a:ext cx="3766485" cy="2380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Erythrocytes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45% of whole blood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(hematocrit)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Most dense component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B4B454-214A-400B-97C5-AEC830B1D12E}"/>
              </a:ext>
            </a:extLst>
          </p:cNvPr>
          <p:cNvSpPr txBox="1">
            <a:spLocks/>
          </p:cNvSpPr>
          <p:nvPr/>
        </p:nvSpPr>
        <p:spPr>
          <a:xfrm>
            <a:off x="6888197" y="1873248"/>
            <a:ext cx="3766485" cy="190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55% of whole blood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Least dense component</a:t>
            </a:r>
          </a:p>
        </p:txBody>
      </p:sp>
    </p:spTree>
    <p:extLst>
      <p:ext uri="{BB962C8B-B14F-4D97-AF65-F5344CB8AC3E}">
        <p14:creationId xmlns:p14="http://schemas.microsoft.com/office/powerpoint/2010/main" val="19268672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768E8-371A-4FD9-90CB-94D7A718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Hemolytic Disease of the Newborn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A517-5C59-4BBB-8815-51BFD2B7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Rh negative mothers  of Rh positive fetus are given Rh immune globulin (RhIG) to prevent the mother from creating antibodies that attack the fetus.</a:t>
            </a:r>
          </a:p>
          <a:p>
            <a:r>
              <a:rPr lang="en-US" sz="1900">
                <a:solidFill>
                  <a:schemeClr val="bg1"/>
                </a:solidFill>
              </a:rPr>
              <a:t>Rh immune globulin (RhIG) works by binding any fetal red cells with the D antigen before the mother is able to produce an immune response and form anti-D antibodies. </a:t>
            </a:r>
          </a:p>
          <a:p>
            <a:pPr marL="0" indent="0">
              <a:buNone/>
            </a:pPr>
            <a:endParaRPr lang="en-US" sz="19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73EB1-66C0-4A6C-9175-B1AB78DC5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01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2E4E-637C-4DFB-83FD-C94CFC7D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Diseases of the Blood</a:t>
            </a:r>
            <a:br>
              <a:rPr lang="en-US" b="1" dirty="0"/>
            </a:br>
            <a:r>
              <a:rPr lang="en-US" b="1" dirty="0"/>
              <a:t>- Von Willebrand Disease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8348-F022-4BB9-9427-B83254CC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most common inherited bleeding disorder</a:t>
            </a:r>
          </a:p>
          <a:p>
            <a:r>
              <a:rPr lang="en-US" dirty="0"/>
              <a:t>Similar to hemophilia in that it involves a deficiency in the ability of blood to clot properly. </a:t>
            </a:r>
          </a:p>
          <a:p>
            <a:r>
              <a:rPr lang="en-US" dirty="0"/>
              <a:t>Those affect by von Willebrand disease will have one or more of the following</a:t>
            </a:r>
          </a:p>
          <a:p>
            <a:pPr lvl="1"/>
            <a:r>
              <a:rPr lang="en-US" dirty="0"/>
              <a:t>- low levels of von Willebrand factor (a protein that helps the blood to clot)</a:t>
            </a:r>
          </a:p>
          <a:p>
            <a:pPr lvl="1"/>
            <a:r>
              <a:rPr lang="en-US" dirty="0"/>
              <a:t>- their von Willebrand factor doesn't work properly.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54E3A-0817-4528-A628-DE8F3B4A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21894" y="199344"/>
            <a:ext cx="4809930" cy="65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06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C27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C3216-4397-4C0B-91EB-591506A9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</a:rPr>
              <a:t>Diseases of the Blood</a:t>
            </a:r>
            <a:br>
              <a:rPr lang="en-US" sz="3700" b="1">
                <a:solidFill>
                  <a:srgbClr val="FFFFFF"/>
                </a:solidFill>
              </a:rPr>
            </a:br>
            <a:r>
              <a:rPr lang="en-US" sz="3700" b="1">
                <a:solidFill>
                  <a:srgbClr val="FFFFFF"/>
                </a:solidFill>
              </a:rPr>
              <a:t>- Disseminated Intravascular Coagulation</a:t>
            </a: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DAF21-EC8C-48B0-A795-6A576A1AB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53A8-D395-4615-BC8C-62C419E3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Disseminated intravascular coagulation (DIC), also called consumptive coagulopathy, is a pathological process in the body where the blood starts to coagulate throughout the whole body. </a:t>
            </a:r>
          </a:p>
          <a:p>
            <a:r>
              <a:rPr lang="en-US" sz="1700">
                <a:solidFill>
                  <a:srgbClr val="FFFFFF"/>
                </a:solidFill>
              </a:rPr>
              <a:t>This depletes the body of its platelets and coagulation factors, and there is a paradoxically increased risk of hemorrhage. </a:t>
            </a:r>
          </a:p>
          <a:p>
            <a:r>
              <a:rPr lang="en-US" sz="1700">
                <a:solidFill>
                  <a:srgbClr val="FFFFFF"/>
                </a:solidFill>
              </a:rPr>
              <a:t>It occurs in critically ill patients, especially those with Gram-negative sepsis (particularly meningococcal sepsis) and acute promyelocytic leukemia.</a:t>
            </a:r>
          </a:p>
          <a:p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927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2D97E2A8-7A33-41CD-86F2-0EBC64FDF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0AEB0-AA01-4D26-8D57-CE750E4F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Diseases of the Blood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- Hemophilia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A4EA3-FE73-47AD-A48B-CC9628BCA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low or no blood protein</a:t>
            </a:r>
          </a:p>
          <a:p>
            <a:r>
              <a:rPr lang="en-US" sz="2000">
                <a:solidFill>
                  <a:srgbClr val="FFFFFF"/>
                </a:solidFill>
              </a:rPr>
              <a:t>inability to produce blood clots</a:t>
            </a:r>
          </a:p>
          <a:p>
            <a:r>
              <a:rPr lang="en-US" sz="2000">
                <a:solidFill>
                  <a:srgbClr val="FFFFFF"/>
                </a:solidFill>
              </a:rPr>
              <a:t>There are two types of Hemophilia: 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Type A, which is a deficiency in factor VIII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Type B, (Christmas disease) a deficiency on factor IX. </a:t>
            </a:r>
          </a:p>
          <a:p>
            <a:pPr lvl="1"/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i="1">
                <a:solidFill>
                  <a:srgbClr val="FFFFFF"/>
                </a:solidFill>
              </a:rPr>
              <a:t>Because people with hemophilia do not have the ability to make blood clots, even a little cut may kill them, or the smallest bump or jar to the body could cause severe bruising that doesn't get better for months.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67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0188-6434-4D9A-9908-EBFE23A8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Diseases of the Blood</a:t>
            </a:r>
            <a:br>
              <a:rPr lang="en-US" b="1" dirty="0"/>
            </a:br>
            <a:r>
              <a:rPr lang="en-US" b="1" dirty="0"/>
              <a:t>-  Factor V Leiden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B508A-8B26-4DBA-822D-8E3C5621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The opposite of Hemophilia</a:t>
            </a:r>
          </a:p>
          <a:p>
            <a:r>
              <a:rPr lang="en-US" sz="1800"/>
              <a:t>a variant of human factor V causes a hypercoagulability</a:t>
            </a:r>
          </a:p>
          <a:p>
            <a:r>
              <a:rPr lang="en-US" sz="1800"/>
              <a:t>the most common hereditary hypercoagulability disorder </a:t>
            </a:r>
          </a:p>
          <a:p>
            <a:r>
              <a:rPr lang="en-US" sz="1800"/>
              <a:t>Causes a slightly higher risk of developing blood clots </a:t>
            </a:r>
          </a:p>
          <a:p>
            <a:r>
              <a:rPr lang="en-US" sz="1800"/>
              <a:t>Those that test positive for factor V should avoid (oral contraceptives, obesity, smoking, and high blood pressure.)</a:t>
            </a:r>
          </a:p>
          <a:p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C5FF0-C193-430C-9C17-BB469793C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6519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1182-656E-4724-BC0B-4E964F01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 b="1"/>
              <a:t>Diseases of the Blood</a:t>
            </a:r>
            <a:br>
              <a:rPr lang="en-US" sz="3700" b="1"/>
            </a:br>
            <a:r>
              <a:rPr lang="en-US" sz="3700" b="1"/>
              <a:t>-  Anemia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47FD-257E-474B-B438-06F805D65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Anemia comes from the Greek word meaning "without blood“</a:t>
            </a:r>
          </a:p>
          <a:p>
            <a:r>
              <a:rPr lang="en-US" sz="2000"/>
              <a:t>deficiency of red blood cells (RBCs) and/or hemoglobin. </a:t>
            </a:r>
          </a:p>
          <a:p>
            <a:r>
              <a:rPr lang="en-US" sz="2000"/>
              <a:t>results in a reduced ability of blood to transfer oxygen to the tissues, causing hypoxia (lack of oxygen). 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7B8D08DA-2A2A-40F7-BC44-26B523CC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7190" t="-39" r="-1623" b="39"/>
          <a:stretch/>
        </p:blipFill>
        <p:spPr>
          <a:xfrm>
            <a:off x="5057193" y="988385"/>
            <a:ext cx="6584098" cy="47280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3895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1182-656E-4724-BC0B-4E964F01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 b="1"/>
              <a:t>Diseases of the Blood</a:t>
            </a:r>
            <a:br>
              <a:rPr lang="en-US" sz="3700" b="1"/>
            </a:br>
            <a:r>
              <a:rPr lang="en-US" sz="3700" b="1"/>
              <a:t>-  Anemia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47FD-257E-474B-B438-06F805D65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The three main classes of anemia include</a:t>
            </a:r>
          </a:p>
          <a:p>
            <a:r>
              <a:rPr lang="en-US" sz="2000" dirty="0"/>
              <a:t> excessive blood loss (acutely such as a hemorrhage or chronically through low-volume loss)</a:t>
            </a:r>
          </a:p>
          <a:p>
            <a:r>
              <a:rPr lang="en-US" sz="2000" dirty="0"/>
              <a:t>excessive blood cell destruction (hemolysis)</a:t>
            </a:r>
          </a:p>
          <a:p>
            <a:r>
              <a:rPr lang="en-US" sz="2000" dirty="0"/>
              <a:t>deficient red blood cell production (ineffective hematopoiesis).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In menstruating women, dietary iron deficiency is a common cause of deficient red blood cell production.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7B8D08DA-2A2A-40F7-BC44-26B523CC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7190" t="-39" r="-1623" b="39"/>
          <a:stretch/>
        </p:blipFill>
        <p:spPr>
          <a:xfrm>
            <a:off x="5057193" y="988385"/>
            <a:ext cx="6584098" cy="47280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40507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BB4C-9C41-46A0-A76B-4FFB2F35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Diseases of the Blood</a:t>
            </a:r>
            <a:br>
              <a:rPr lang="en-US" b="1" dirty="0"/>
            </a:br>
            <a:r>
              <a:rPr lang="en-US" b="1" dirty="0"/>
              <a:t>- Sickle Cell Anemia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3FD-136D-42CF-AAC6-7005EB8C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en-US" sz="1800"/>
          </a:p>
          <a:p>
            <a:r>
              <a:rPr lang="en-US" sz="1800"/>
              <a:t>The red blood cells change shape upon deoxygenation because of polymerization of the abnormal sickle hemoglobin. </a:t>
            </a:r>
          </a:p>
          <a:p>
            <a:r>
              <a:rPr lang="en-US" sz="1800"/>
              <a:t>This process damages the red blood cell membrane, and can cause the cells to become stuck in blood vessels. </a:t>
            </a:r>
          </a:p>
          <a:p>
            <a:r>
              <a:rPr lang="en-US" sz="1800"/>
              <a:t>This deprives the downstream tissues of oxygen. </a:t>
            </a:r>
          </a:p>
          <a:p>
            <a:r>
              <a:rPr lang="en-US" sz="1800"/>
              <a:t>Causes pain, damage of internal organs, and/or stroke. </a:t>
            </a:r>
          </a:p>
          <a:p>
            <a:r>
              <a:rPr lang="en-US" sz="1800"/>
              <a:t>Lifespan is often shortened with sufferers living to an average of 40 years.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74AAB-E93B-4D1E-B408-0378E880C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2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409927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B4B3-A341-48C2-A27C-F1234C0F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Diseases of the Blood</a:t>
            </a:r>
            <a:br>
              <a:rPr lang="en-US" b="1" dirty="0"/>
            </a:br>
            <a:r>
              <a:rPr lang="en-US" b="1" dirty="0"/>
              <a:t>- Polycythemia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181-805E-4FD5-8825-B4F47282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37" y="1881609"/>
            <a:ext cx="5161384" cy="4351338"/>
          </a:xfrm>
        </p:spPr>
        <p:txBody>
          <a:bodyPr>
            <a:normAutofit/>
          </a:bodyPr>
          <a:lstStyle/>
          <a:p>
            <a:r>
              <a:rPr lang="en-US" dirty="0"/>
              <a:t>There is an abnormally large number of red blood cell.</a:t>
            </a:r>
          </a:p>
          <a:p>
            <a:r>
              <a:rPr lang="en-US" dirty="0"/>
              <a:t>Hematocrit may be as high as 70 to 80% (~45% is normal). </a:t>
            </a:r>
          </a:p>
          <a:p>
            <a:r>
              <a:rPr lang="en-US" dirty="0"/>
              <a:t>Total blood volume can increase to as much as twice as normal. </a:t>
            </a:r>
          </a:p>
          <a:p>
            <a:r>
              <a:rPr lang="en-US" dirty="0"/>
              <a:t>Circulation becomes sluggish.</a:t>
            </a:r>
          </a:p>
          <a:p>
            <a:r>
              <a:rPr lang="en-US" dirty="0"/>
              <a:t>Vessels become engorged.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31D4D910-9376-49CF-B3E8-4EDB77938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0" r="-2" b="-2"/>
          <a:stretch/>
        </p:blipFill>
        <p:spPr>
          <a:xfrm>
            <a:off x="5874864" y="1097837"/>
            <a:ext cx="6233160" cy="4861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776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B4B3-A341-48C2-A27C-F1234C0F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Diseases of the Blood</a:t>
            </a:r>
            <a:br>
              <a:rPr lang="en-US" b="1" dirty="0"/>
            </a:br>
            <a:r>
              <a:rPr lang="en-US" b="1" dirty="0"/>
              <a:t>- Polycythemia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181-805E-4FD5-8825-B4F47282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1900"/>
              <a:t>Increased blood viscosity</a:t>
            </a:r>
          </a:p>
          <a:p>
            <a:pPr lvl="1"/>
            <a:r>
              <a:rPr lang="en-US" sz="1900"/>
              <a:t>Capillaries can become plugged by the very viscous blood</a:t>
            </a:r>
          </a:p>
          <a:p>
            <a:pPr lvl="1"/>
            <a:r>
              <a:rPr lang="en-US" sz="1900"/>
              <a:t>The flow of blood through the vessels tends to be extremely sluggish.</a:t>
            </a:r>
          </a:p>
          <a:p>
            <a:r>
              <a:rPr lang="en-US" sz="1900"/>
              <a:t>People with untreated polycythemia are at a risk of various thrombotic events</a:t>
            </a:r>
          </a:p>
          <a:p>
            <a:pPr lvl="1"/>
            <a:r>
              <a:rPr lang="en-US" sz="1900" b="1"/>
              <a:t>Thrombosis</a:t>
            </a:r>
            <a:r>
              <a:rPr lang="en-US" sz="1900"/>
              <a:t> - the formation of a blood clot inside a blood vessel, obstructing the flow of blood through the circulatory system.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F62CEDC-1E85-4453-B1F9-6ABBA2403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0" r="-2" b="-2"/>
          <a:stretch/>
        </p:blipFill>
        <p:spPr>
          <a:xfrm>
            <a:off x="5120640" y="1315617"/>
            <a:ext cx="6233160" cy="4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4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D9B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89CD7-5365-45A1-882F-0D51380C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Components of Blood - </a:t>
            </a:r>
            <a:r>
              <a:rPr lang="en-US" b="1" dirty="0">
                <a:solidFill>
                  <a:srgbClr val="FFFFFF"/>
                </a:solidFill>
              </a:rPr>
              <a:t>hematocrit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97730-D7A0-4C77-A837-CD098A072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556" r="1" b="1952"/>
          <a:stretch/>
        </p:blipFill>
        <p:spPr>
          <a:xfrm>
            <a:off x="327547" y="121298"/>
            <a:ext cx="7058306" cy="43078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B098-C2BB-4CC1-BE67-A2D83361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Most of the reddish mass at the bottom of the tube is </a:t>
            </a:r>
            <a:r>
              <a:rPr lang="en-US" sz="2000" i="1" dirty="0">
                <a:solidFill>
                  <a:schemeClr val="bg1"/>
                </a:solidFill>
              </a:rPr>
              <a:t>erythrocytes</a:t>
            </a:r>
            <a:r>
              <a:rPr lang="en-US" sz="2000" dirty="0">
                <a:solidFill>
                  <a:schemeClr val="bg1"/>
                </a:solidFill>
              </a:rPr>
              <a:t>, the red blood cells that transport oxygen.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Erythrocytes normally constitute about 45% of the total volume of a blood sample, a percentage known as the </a:t>
            </a:r>
            <a:r>
              <a:rPr lang="en-US" sz="2000" b="1" dirty="0">
                <a:solidFill>
                  <a:srgbClr val="FFFFFF"/>
                </a:solidFill>
              </a:rPr>
              <a:t>hematocrit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Normal hematocrit values vary.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In males ~ 47%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In females ~ 42%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0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FA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50ECD-DD2C-46E4-8371-1851E763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low red blood</a:t>
            </a:r>
            <a:r>
              <a:rPr lang="en-US" dirty="0">
                <a:solidFill>
                  <a:srgbClr val="FFFFFF"/>
                </a:solidFill>
              </a:rPr>
              <a:t> 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71CAA-38A8-408D-93EC-08DB4292C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10" r="1" b="137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73DF-6D9C-4AA6-87F1-F53E8588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 </a:t>
            </a:r>
            <a:r>
              <a:rPr lang="en-US" sz="2000" b="1">
                <a:solidFill>
                  <a:srgbClr val="FFFFFF"/>
                </a:solidFill>
              </a:rPr>
              <a:t>low red blood</a:t>
            </a:r>
            <a:r>
              <a:rPr lang="en-US" sz="2000">
                <a:solidFill>
                  <a:srgbClr val="FFFFFF"/>
                </a:solidFill>
              </a:rPr>
              <a:t> count or anemia can cause feelings of fatigue and weakness. When people have a </a:t>
            </a:r>
            <a:r>
              <a:rPr lang="en-US" sz="2000" b="1">
                <a:solidFill>
                  <a:srgbClr val="FFFFFF"/>
                </a:solidFill>
              </a:rPr>
              <a:t>lower red blood</a:t>
            </a:r>
            <a:r>
              <a:rPr lang="en-US" sz="2000">
                <a:solidFill>
                  <a:srgbClr val="FFFFFF"/>
                </a:solidFill>
              </a:rPr>
              <a:t> count than normal, their body has to work overtime to get enough oxygen to the </a:t>
            </a:r>
            <a:r>
              <a:rPr lang="en-US" sz="2000" b="1">
                <a:solidFill>
                  <a:srgbClr val="FFFFFF"/>
                </a:solidFill>
              </a:rPr>
              <a:t>cells</a:t>
            </a:r>
            <a:r>
              <a:rPr lang="en-US" sz="20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48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3869</Words>
  <Application>Microsoft Office PowerPoint</Application>
  <PresentationFormat>Widescreen</PresentationFormat>
  <Paragraphs>424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 DECODE</vt:lpstr>
      <vt:lpstr>AR JULIAN</vt:lpstr>
      <vt:lpstr>Arial</vt:lpstr>
      <vt:lpstr>Calibri</vt:lpstr>
      <vt:lpstr>Calibri Light</vt:lpstr>
      <vt:lpstr>Office Theme</vt:lpstr>
      <vt:lpstr>Blood Physiology </vt:lpstr>
      <vt:lpstr>The functions of blood</vt:lpstr>
      <vt:lpstr>The functions of blood - Transport</vt:lpstr>
      <vt:lpstr>The functions of blood - Regulation</vt:lpstr>
      <vt:lpstr>The functions of blood - Protection</vt:lpstr>
      <vt:lpstr>Components of Blood</vt:lpstr>
      <vt:lpstr>Components of Blood</vt:lpstr>
      <vt:lpstr>Components of Blood - hematocrit</vt:lpstr>
      <vt:lpstr>low red blood count</vt:lpstr>
      <vt:lpstr>high red blood count</vt:lpstr>
      <vt:lpstr>buffy coat  </vt:lpstr>
      <vt:lpstr>Physical Characteristics and Volume</vt:lpstr>
      <vt:lpstr>Blood Volume</vt:lpstr>
      <vt:lpstr>Blood Volume</vt:lpstr>
      <vt:lpstr>Composition of Plasma  – Water</vt:lpstr>
      <vt:lpstr>Composition of Plasma  – Solutes</vt:lpstr>
      <vt:lpstr>Composition of Plasma  – Solutes</vt:lpstr>
      <vt:lpstr>Composition of Plasma  – Plasma Proteins</vt:lpstr>
      <vt:lpstr>Composition of Plasma  – Plasma Proteins</vt:lpstr>
      <vt:lpstr>Composition of Plasma  – Plasma Proteins</vt:lpstr>
      <vt:lpstr>Composition of Plasma  – Plasma Proteins</vt:lpstr>
      <vt:lpstr>Composition of Plasma  – Plasma Proteins</vt:lpstr>
      <vt:lpstr>Composition of Plasma  – Plasma Proteins</vt:lpstr>
      <vt:lpstr>Composition of Plasma  – Nonprotein nitrogenous substances</vt:lpstr>
      <vt:lpstr>Composition of Plasma  – Nutrients</vt:lpstr>
      <vt:lpstr>Composition of Plasma  – Respiratory gases  </vt:lpstr>
      <vt:lpstr>Composition of Plasma  – Hormones</vt:lpstr>
      <vt:lpstr>pH of Blood</vt:lpstr>
      <vt:lpstr>The formed elements of blood</vt:lpstr>
      <vt:lpstr>The formed elements of blood</vt:lpstr>
      <vt:lpstr>Erythrocytes or red blood cells (RBCs)</vt:lpstr>
      <vt:lpstr>Erythrocytes or red blood cells (RBCs)</vt:lpstr>
      <vt:lpstr>Erythrocytes or red blood cells (RBCs)</vt:lpstr>
      <vt:lpstr>Erythrocytes or red blood cells (RBCs)</vt:lpstr>
      <vt:lpstr>Erythrocytes or red blood cells (RBCs)</vt:lpstr>
      <vt:lpstr>Hemoglobin</vt:lpstr>
      <vt:lpstr>Hemoglobin</vt:lpstr>
      <vt:lpstr>Oxygen loading from the lungs and oxygen transport to tissue cells</vt:lpstr>
      <vt:lpstr>oxygen transport to the lings from tissue cells</vt:lpstr>
      <vt:lpstr>Carbon Dioxide transport from tissue cells to the blood</vt:lpstr>
      <vt:lpstr>Production of Erythrocytes - Hematopoiesis </vt:lpstr>
      <vt:lpstr>Red blood cells (erythrocytes)</vt:lpstr>
      <vt:lpstr>Red blood cells (erythrocytes)  - Characteristics</vt:lpstr>
      <vt:lpstr>Red blood cells (erythrocytes) - Characteristics</vt:lpstr>
      <vt:lpstr>Shape of RBCs</vt:lpstr>
      <vt:lpstr>hemoglobin</vt:lpstr>
      <vt:lpstr> viscosity</vt:lpstr>
      <vt:lpstr>Functions of RBCs – gas transport</vt:lpstr>
      <vt:lpstr>Functions of RBCs</vt:lpstr>
      <vt:lpstr>Destruction of RBCs</vt:lpstr>
      <vt:lpstr>White blood cells (leukocytes)</vt:lpstr>
      <vt:lpstr>White blood cells (leukocytes) - Physical Characteristics</vt:lpstr>
      <vt:lpstr>White Blood Cells - Granular vs Agranular</vt:lpstr>
      <vt:lpstr>Platelets (thrombocytes)</vt:lpstr>
      <vt:lpstr>Platelets (thrombocytes)</vt:lpstr>
      <vt:lpstr>Platelets (thrombocytes)</vt:lpstr>
      <vt:lpstr>Hemostasis (Coagulation or Clotting) – 3 stages</vt:lpstr>
      <vt:lpstr>A Blood Clot Forms:</vt:lpstr>
      <vt:lpstr>Prothrombin</vt:lpstr>
      <vt:lpstr>Thrombin:</vt:lpstr>
      <vt:lpstr>Fibrin:</vt:lpstr>
      <vt:lpstr>PowerPoint Presentation</vt:lpstr>
      <vt:lpstr>Compatibility of blood types.</vt:lpstr>
      <vt:lpstr>Compatibility of blood types.</vt:lpstr>
      <vt:lpstr>Compatibility of blood types.</vt:lpstr>
      <vt:lpstr>Compatibility of blood types.</vt:lpstr>
      <vt:lpstr>Inheritance</vt:lpstr>
      <vt:lpstr>Compatibility in Blood/Plasma Transfusions</vt:lpstr>
      <vt:lpstr>Hemolytic Disease of the Newborn</vt:lpstr>
      <vt:lpstr>Hemolytic Disease of the Newborn</vt:lpstr>
      <vt:lpstr>Diseases of the Blood - Von Willebrand Disease</vt:lpstr>
      <vt:lpstr>Diseases of the Blood - Disseminated Intravascular Coagulation</vt:lpstr>
      <vt:lpstr>Diseases of the Blood - Hemophilia</vt:lpstr>
      <vt:lpstr>Diseases of the Blood -  Factor V Leiden</vt:lpstr>
      <vt:lpstr>Diseases of the Blood -  Anemia</vt:lpstr>
      <vt:lpstr>Diseases of the Blood -  Anemia</vt:lpstr>
      <vt:lpstr>Diseases of the Blood - Sickle Cell Anemia</vt:lpstr>
      <vt:lpstr>Diseases of the Blood - Polycythemia</vt:lpstr>
      <vt:lpstr>Diseases of the Blood - Polycythemia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Physiology </dc:title>
  <dc:creator>Cynthia Anderson</dc:creator>
  <cp:lastModifiedBy>Cynthia Anderson</cp:lastModifiedBy>
  <cp:revision>1</cp:revision>
  <dcterms:created xsi:type="dcterms:W3CDTF">2019-05-04T07:06:49Z</dcterms:created>
  <dcterms:modified xsi:type="dcterms:W3CDTF">2019-05-04T07:09:41Z</dcterms:modified>
</cp:coreProperties>
</file>