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91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5" r:id="rId29"/>
    <p:sldId id="283" r:id="rId30"/>
    <p:sldId id="286" r:id="rId31"/>
    <p:sldId id="287" r:id="rId32"/>
    <p:sldId id="288" r:id="rId33"/>
    <p:sldId id="289" r:id="rId34"/>
    <p:sldId id="292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7" autoAdjust="0"/>
    <p:restoredTop sz="94660"/>
  </p:normalViewPr>
  <p:slideViewPr>
    <p:cSldViewPr snapToGrid="0">
      <p:cViewPr varScale="1">
        <p:scale>
          <a:sx n="96" d="100"/>
          <a:sy n="96" d="100"/>
        </p:scale>
        <p:origin x="9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B7441-4667-4F84-9065-2ADDF0B67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6FAE8F-C96C-4830-BB2F-46FF1F8E6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4D39A-8F7F-4514-BC3B-F2195168B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9228-AE28-46AE-A7FA-937FB484F2C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E4A84-EAB7-46A1-BCCA-7B264F88D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5D75F-E81B-4747-B9EE-5B7C59D00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B7BB-8E6B-40F8-A4F8-0FA12B034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05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F22D9-F835-46DB-9769-9FB0F5AC4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C116B2-88EE-439C-891E-1EA83B0F1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39E4E-E974-4C8D-B6E6-835DD27F2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9228-AE28-46AE-A7FA-937FB484F2C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AAC98-7E81-4114-B65A-AE0373124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9B873-1B35-4AB8-9C0F-C1A64A337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B7BB-8E6B-40F8-A4F8-0FA12B034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5DEDA5-9454-4F6F-AD8F-9D20FF3527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633F52-941D-41D4-BBAC-2A6CAFD44D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0787F-3B86-465B-8F2C-C191DDEEF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9228-AE28-46AE-A7FA-937FB484F2C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541B7-485A-43A5-B5AC-3378281E1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85B74-C3BD-4AA7-8C1F-E158F3152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B7BB-8E6B-40F8-A4F8-0FA12B034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62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A9C0D-3E7D-4147-BB18-8AD048197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79D97-2061-4857-891C-5F25D602D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82938-0DD5-41E7-91B0-BA0058724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9228-AE28-46AE-A7FA-937FB484F2C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915C6-256C-484C-B0CA-81E9D848B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A9D28-942B-4AE7-A764-B5C4B1E93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B7BB-8E6B-40F8-A4F8-0FA12B034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9A6CC-B46C-4DF0-829D-6DD872597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A37ED-5525-4AEE-AB92-F3CC352BC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CE75D-0B7E-4A09-A149-ED8E10212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9228-AE28-46AE-A7FA-937FB484F2C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6AECA-F561-4E3B-AEE7-4F4442DE6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DAD01-A434-4BCE-B8B9-FD9C44B05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B7BB-8E6B-40F8-A4F8-0FA12B034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7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85255-16D5-4634-81B8-29DD943E7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0FEEC-532D-48DA-A6A4-98107CFC2D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4AB202-43E4-440C-82F7-89BB192C3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F52793-8A71-44C0-9DB7-B5750FCB5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9228-AE28-46AE-A7FA-937FB484F2C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8F546-9A9A-4883-9220-2C869E0B6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B5105-B28A-4C02-830B-425E7020A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B7BB-8E6B-40F8-A4F8-0FA12B034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76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3D0E3-23B4-4121-92C7-9BB92E690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44B96E-8E6C-4039-A33C-1C068BD28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20CB5-0C1E-44DF-9A57-F4CE4079D3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598E2E-ECB1-47B3-8803-0C05DEBB58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EBC4B1-F0BF-4534-874C-9FB2042185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D08849-2EE5-49CD-B85D-C7FF43184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9228-AE28-46AE-A7FA-937FB484F2C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F34900-ED8A-4D38-9D05-17815FE3F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9ACDA0-FEBF-4C98-9A85-EE86713D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B7BB-8E6B-40F8-A4F8-0FA12B034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49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7C000-1D32-47C7-888E-1B7CCB83E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07DD7D-176A-4D16-8650-B30D6A910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9228-AE28-46AE-A7FA-937FB484F2C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E11E4E-6FB6-4C4D-9309-AC8533A5D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48434E-A79C-4540-A498-C572485F1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B7BB-8E6B-40F8-A4F8-0FA12B034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5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6F6605-11BD-43A1-A095-E6AC2203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9228-AE28-46AE-A7FA-937FB484F2C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F5982-4193-4C4D-B896-5F672F51A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EF49F-87E8-443A-B963-BB29B5122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B7BB-8E6B-40F8-A4F8-0FA12B034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1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1A676-828C-4535-AB27-1577C9DAC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41264-41CE-4B94-A0B1-E5C21FE7B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F4634C-98B9-49C3-86EA-4D8C654A63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B6F492-F36F-4606-A180-EBEAD2F00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9228-AE28-46AE-A7FA-937FB484F2C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1A8FA4-9B69-4593-8A91-F807CA6C2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E91DF9-37C4-4C7C-821C-4E133A04D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B7BB-8E6B-40F8-A4F8-0FA12B034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2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65B7B-E52D-4F9B-B0C0-AB714BFF6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2CFE77-399C-4FD0-BE6D-4C34A098E8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6EBDD4-6565-47C3-8FCE-E540EF56EA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D21020-F9C9-41E5-8BC1-C47735640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9228-AE28-46AE-A7FA-937FB484F2C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9788B6-3268-493A-AB41-F802C9459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A7A4DE-513C-49DF-9376-B3227C0DB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B7BB-8E6B-40F8-A4F8-0FA12B034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24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716833-5254-4201-8C76-812EB4796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4D0782-1121-4A3D-8895-7F339C4DF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48AF3-4932-4E88-B752-28A569FF61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69228-AE28-46AE-A7FA-937FB484F2C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1E90F-C557-4067-A2A9-5422E59885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5E989-47CA-4421-9144-F524E84391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CB7BB-8E6B-40F8-A4F8-0FA12B034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5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64691-E819-4003-9024-D6BBB7CA0B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Lab 9: BLOOD PRESSURE LAB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071C1F3-9C11-4F7A-BB70-7543A2AB0E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101322"/>
              </p:ext>
            </p:extLst>
          </p:nvPr>
        </p:nvGraphicFramePr>
        <p:xfrm>
          <a:off x="3419475" y="845642"/>
          <a:ext cx="5353050" cy="1097280"/>
        </p:xfrm>
        <a:graphic>
          <a:graphicData uri="http://schemas.openxmlformats.org/drawingml/2006/table">
            <a:tbl>
              <a:tblPr/>
              <a:tblGrid>
                <a:gridCol w="1724010">
                  <a:extLst>
                    <a:ext uri="{9D8B030D-6E8A-4147-A177-3AD203B41FA5}">
                      <a16:colId xmlns:a16="http://schemas.microsoft.com/office/drawing/2014/main" val="1682357197"/>
                    </a:ext>
                  </a:extLst>
                </a:gridCol>
                <a:gridCol w="3629040">
                  <a:extLst>
                    <a:ext uri="{9D8B030D-6E8A-4147-A177-3AD203B41FA5}">
                      <a16:colId xmlns:a16="http://schemas.microsoft.com/office/drawing/2014/main" val="36921473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Verdana" panose="020B0604030504040204" pitchFamily="34" charset="0"/>
                        </a:rPr>
                        <a:t>The McGill Physiology Virtual Lab</a:t>
                      </a:r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099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3905514"/>
                  </a:ext>
                </a:extLst>
              </a:tr>
            </a:tbl>
          </a:graphicData>
        </a:graphic>
      </p:graphicFrame>
      <p:pic>
        <p:nvPicPr>
          <p:cNvPr id="1025" name="Picture 1">
            <a:extLst>
              <a:ext uri="{FF2B5EF4-FFF2-40B4-BE49-F238E27FC236}">
                <a16:creationId xmlns:a16="http://schemas.microsoft.com/office/drawing/2014/main" id="{0EF4BEF3-52FF-4010-93A4-F1439CF6E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740" y="3509963"/>
            <a:ext cx="28575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526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3D9C2B-A790-45D3-849E-4E139A1E2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3700" b="1" dirty="0"/>
              <a:t>Blood Pressure&gt; Palpatory Method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ED5CD-49BE-41CF-9ACB-B89512A21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en-US" dirty="0"/>
              <a:t>The relaxed subject sits on a chair.  </a:t>
            </a:r>
          </a:p>
          <a:p>
            <a:r>
              <a:rPr lang="en-US" dirty="0"/>
              <a:t>The cuff of the sphygmomanometer is wrapped firmly around the right arm above the elbow. </a:t>
            </a:r>
          </a:p>
          <a:p>
            <a:r>
              <a:rPr lang="en-US" dirty="0"/>
              <a:t>The lower arm should be resting on a table-top or bench. 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0654A0E0-E4AC-400E-9A70-0B78F1E941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" r="9863" b="1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510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A09EF-A2E9-448A-B397-AEC40C491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/>
              <a:t>Blood Pressure&gt; Palpatory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BE509-C627-4743-BDCE-DD087993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radial pulse (the pulse at the radial artery in the wrist) is palpated with the fingers of the left hand.  </a:t>
            </a:r>
          </a:p>
          <a:p>
            <a:r>
              <a:rPr lang="en-US" dirty="0"/>
              <a:t>The number of beats in 30 seconds is counted, and the heart rate in beats per minute is recorded.</a:t>
            </a: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D0CB576E-4DB1-4203-8950-7FEDE68051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" r="1" b="11448"/>
          <a:stretch/>
        </p:blipFill>
        <p:spPr bwMode="auto">
          <a:xfrm>
            <a:off x="5120640" y="1904281"/>
            <a:ext cx="6233160" cy="4272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301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46974-EA05-40F9-822C-2F48FD917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/>
              <a:t>Blood Pressure&gt; Palpatory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7A8A3-1FBB-4D16-92FB-19DAE4422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r>
              <a:rPr lang="en-US" sz="2000" dirty="0"/>
              <a:t>The valve on the inflating bulb of the sphygmomanometer is turned fully clockwise so that it is closed.  </a:t>
            </a:r>
          </a:p>
          <a:p>
            <a:r>
              <a:rPr lang="en-US" sz="2000" dirty="0"/>
              <a:t>The cuff is inflated slowly (10 mm Hg/sec) by pumping the inflating bulb until the radial pulse is no longer felt. </a:t>
            </a:r>
          </a:p>
          <a:p>
            <a:r>
              <a:rPr lang="en-US" sz="2000" dirty="0"/>
              <a:t>The cuff is inflated further until the pressure is about 30 mm Hg higher. </a:t>
            </a:r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1C6AF91D-9BB4-416C-9CAA-C33B4081D8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75" r="1" b="4474"/>
          <a:stretch/>
        </p:blipFill>
        <p:spPr bwMode="auto">
          <a:xfrm>
            <a:off x="5120640" y="1904281"/>
            <a:ext cx="6233160" cy="4272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871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BC37B-3F20-4606-8B05-CA8CA585E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/>
              <a:t>Blood Pressure&gt; Palpatory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C57B0-2014-46C1-9DC4-5839A39F6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r>
              <a:rPr lang="en-US" sz="2000"/>
              <a:t>The valve on the inflating bulb is opened slightly by turning it in the counterclockwise direction, allowing the pressure to drop slowly by about 5 mm Hg/sec.  </a:t>
            </a:r>
          </a:p>
          <a:p>
            <a:pPr lvl="1"/>
            <a:r>
              <a:rPr lang="en-US" sz="2000"/>
              <a:t>At some point, one will be able to feel the radial pulse once again.  </a:t>
            </a:r>
          </a:p>
          <a:p>
            <a:pPr lvl="1"/>
            <a:r>
              <a:rPr lang="en-US" sz="2000"/>
              <a:t>The pressure indicated on the gauge when the pulse reappears is noted.  </a:t>
            </a:r>
          </a:p>
          <a:p>
            <a:pPr lvl="1"/>
            <a:r>
              <a:rPr lang="en-US" sz="2000"/>
              <a:t>This is the systolic pressure.  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66DE785-FD2F-45B9-A02E-DAF3C890D4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74" r="1" b="4474"/>
          <a:stretch/>
        </p:blipFill>
        <p:spPr bwMode="auto">
          <a:xfrm>
            <a:off x="5120640" y="1904281"/>
            <a:ext cx="6233160" cy="4272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464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CB7B99-EF7B-4B50-85F9-BD6639D87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598763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0BC37B-3F20-4606-8B05-CA8CA585E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8" y="679927"/>
            <a:ext cx="5064470" cy="2270664"/>
          </a:xfrm>
        </p:spPr>
        <p:txBody>
          <a:bodyPr>
            <a:normAutofit/>
          </a:bodyPr>
          <a:lstStyle/>
          <a:p>
            <a:r>
              <a:rPr lang="en-US" b="1" dirty="0"/>
              <a:t>Blood Pressure&gt; Palpatory Method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F647E38-F93D-4661-8D77-CE13EEB65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B501860-732B-4F81-B802-0BC1362279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6" name="Rectangle 64">
              <a:extLst>
                <a:ext uri="{FF2B5EF4-FFF2-40B4-BE49-F238E27FC236}">
                  <a16:creationId xmlns:a16="http://schemas.microsoft.com/office/drawing/2014/main" id="{7AEEE40F-5C8B-41BA-99C7-93C0B4F0E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6">
              <a:extLst>
                <a:ext uri="{FF2B5EF4-FFF2-40B4-BE49-F238E27FC236}">
                  <a16:creationId xmlns:a16="http://schemas.microsoft.com/office/drawing/2014/main" id="{BFD7D304-78CD-4FA4-9CC1-A9AF2DEEF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CB485B10-A976-48D3-8B25-66AE766D2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92D136E2-0A2B-4F92-8CD0-4A4627B56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599F940C-EF42-4439-BE4F-5145445B1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B036AE7A-1B5B-43A6-951B-1819EEA88C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2098787F-1ACB-4460-B580-83F0A01212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7A3440DA-DA3B-4B20-A990-F540267E0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C336D65B-E377-4439-B6C0-E3D045D7D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BEB6753F-2024-4BCE-9A02-A1C6031BC0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4D3283F2-5307-46FF-BB1B-39769D1EAA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EEE26DD7-4392-4D58-93D0-2C9A8DBE79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9B470E57-93D2-4139-ABBE-B4A0005164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92C2E4C2-ED9D-49E8-B3E2-5EAF369308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3C50CAEF-FA0F-4879-941E-BD6614272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4A9FD627-D2FF-43AC-92A2-1C51E987F7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00855280-04D6-4350-8EEB-9FC1D5DE9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DD1AEAC2-2591-4A29-8BFA-DB32DCDC5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62BBAD1B-3F45-400B-9E7F-196FCE72A6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2E39B33C-A679-45B1-A095-279FEAB8F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2">
            <a:extLst>
              <a:ext uri="{FF2B5EF4-FFF2-40B4-BE49-F238E27FC236}">
                <a16:creationId xmlns:a16="http://schemas.microsoft.com/office/drawing/2014/main" id="{B4BBEE91-ABFF-4CE3-8017-512BEDACCB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00" r="1" b="13399"/>
          <a:stretch/>
        </p:blipFill>
        <p:spPr bwMode="auto">
          <a:xfrm>
            <a:off x="6606643" y="1"/>
            <a:ext cx="5585357" cy="3026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D6C80E47-971C-437F-B030-191115B01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C57B0-2014-46C1-9DC4-5839A39F6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49" y="3540334"/>
            <a:ext cx="10350062" cy="3026004"/>
          </a:xfrm>
        </p:spPr>
        <p:txBody>
          <a:bodyPr anchor="ctr">
            <a:normAutofit/>
          </a:bodyPr>
          <a:lstStyle/>
          <a:p>
            <a:r>
              <a:rPr lang="en-US" sz="2100"/>
              <a:t>Now the pressure in the cuff is quickly released, so as not to cause undue discomfort to the subject.</a:t>
            </a:r>
          </a:p>
          <a:p>
            <a:r>
              <a:rPr lang="en-US" sz="2100"/>
              <a:t>The determination of blood pressure is repeated two more times for the right arm, and then repeated again using the left arm instead of the right arm.</a:t>
            </a:r>
          </a:p>
        </p:txBody>
      </p:sp>
    </p:spTree>
    <p:extLst>
      <p:ext uri="{BB962C8B-B14F-4D97-AF65-F5344CB8AC3E}">
        <p14:creationId xmlns:p14="http://schemas.microsoft.com/office/powerpoint/2010/main" val="877354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48E08-9ABC-42A3-A5CF-40B7BB442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Explanatory Notes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BF621-CABD-46DD-9EF0-E164B5759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33745" cy="4351338"/>
          </a:xfrm>
        </p:spPr>
        <p:txBody>
          <a:bodyPr/>
          <a:lstStyle/>
          <a:p>
            <a:r>
              <a:rPr lang="en-US" dirty="0"/>
              <a:t>The cuff pressure's constriction of the artery is opposed by the blood pressure.  </a:t>
            </a:r>
          </a:p>
          <a:p>
            <a:r>
              <a:rPr lang="en-US" dirty="0"/>
              <a:t>Therefore, in order to completely constrict the artery, the cuff pressure must be greater than the highest blood pressure, the systolic pressure.</a:t>
            </a:r>
          </a:p>
        </p:txBody>
      </p:sp>
      <p:pic>
        <p:nvPicPr>
          <p:cNvPr id="12292" name="Picture 4">
            <a:extLst>
              <a:ext uri="{FF2B5EF4-FFF2-40B4-BE49-F238E27FC236}">
                <a16:creationId xmlns:a16="http://schemas.microsoft.com/office/drawing/2014/main" id="{E813A054-0641-4E82-A48D-B2DFD678B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939" y="681037"/>
            <a:ext cx="2346434" cy="5789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006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48E08-9ABC-42A3-A5CF-40B7BB442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Explanatory Notes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BF621-CABD-46DD-9EF0-E164B5759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33745" cy="4351338"/>
          </a:xfrm>
        </p:spPr>
        <p:txBody>
          <a:bodyPr/>
          <a:lstStyle/>
          <a:p>
            <a:r>
              <a:rPr lang="en-US" dirty="0"/>
              <a:t>The cuff pressure is gradually decreased. </a:t>
            </a:r>
          </a:p>
          <a:p>
            <a:r>
              <a:rPr lang="en-US" dirty="0"/>
              <a:t>At the point where the cuff pressure drops below the systolic pressure of the blood, blood can pass through the constricted opening of the artery and the pulse will be felt.  </a:t>
            </a:r>
          </a:p>
          <a:p>
            <a:r>
              <a:rPr lang="en-US" dirty="0"/>
              <a:t>In other words, the systolic pressure, the highest blood pressure, will be the point at which the cuff pressure is first overcome.</a:t>
            </a:r>
          </a:p>
        </p:txBody>
      </p:sp>
      <p:pic>
        <p:nvPicPr>
          <p:cNvPr id="13314" name="Picture 2">
            <a:extLst>
              <a:ext uri="{FF2B5EF4-FFF2-40B4-BE49-F238E27FC236}">
                <a16:creationId xmlns:a16="http://schemas.microsoft.com/office/drawing/2014/main" id="{B6BDAB76-E022-4571-AF0F-B3043AB464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2477" y="182562"/>
            <a:ext cx="2631323" cy="649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163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36CDB-0286-4AF6-826C-862CC572A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Explanatory Notes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78AD7-36D6-4967-8251-C0457DB66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3422"/>
            <a:ext cx="5783227" cy="4506911"/>
          </a:xfrm>
        </p:spPr>
        <p:txBody>
          <a:bodyPr>
            <a:normAutofit/>
          </a:bodyPr>
          <a:lstStyle/>
          <a:p>
            <a:r>
              <a:rPr lang="en-US" sz="4000" dirty="0"/>
              <a:t>The pulse will continue to be felt as the pressure in the cuff falls from systolic all the way down to zero.</a:t>
            </a:r>
          </a:p>
        </p:txBody>
      </p:sp>
      <p:pic>
        <p:nvPicPr>
          <p:cNvPr id="14338" name="Picture 2">
            <a:extLst>
              <a:ext uri="{FF2B5EF4-FFF2-40B4-BE49-F238E27FC236}">
                <a16:creationId xmlns:a16="http://schemas.microsoft.com/office/drawing/2014/main" id="{617F4C9B-A014-4D0F-A498-167F70363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053" y="365125"/>
            <a:ext cx="2563374" cy="632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904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19A90-B440-4732-883B-7D936B402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65125"/>
            <a:ext cx="5257800" cy="1325563"/>
          </a:xfrm>
        </p:spPr>
        <p:txBody>
          <a:bodyPr/>
          <a:lstStyle/>
          <a:p>
            <a:r>
              <a:rPr lang="en-US" b="1" dirty="0"/>
              <a:t>Explanatory Notes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86684-5937-426B-B451-663A51C1C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0374" y="1825625"/>
            <a:ext cx="4883425" cy="4351338"/>
          </a:xfrm>
        </p:spPr>
        <p:txBody>
          <a:bodyPr>
            <a:normAutofit/>
          </a:bodyPr>
          <a:lstStyle/>
          <a:p>
            <a:r>
              <a:rPr lang="en-US" sz="3600" dirty="0"/>
              <a:t>Note that the although the radial pulse is palpated, the systolic blood pressure actually recorded is that in the </a:t>
            </a:r>
            <a:r>
              <a:rPr lang="en-US" sz="3600" b="1" dirty="0"/>
              <a:t>brachial artery</a:t>
            </a:r>
            <a:r>
              <a:rPr lang="en-US" sz="3600" dirty="0"/>
              <a:t>, where the actual cuff constriction occurs.</a:t>
            </a:r>
          </a:p>
        </p:txBody>
      </p:sp>
      <p:pic>
        <p:nvPicPr>
          <p:cNvPr id="15362" name="Picture 2">
            <a:extLst>
              <a:ext uri="{FF2B5EF4-FFF2-40B4-BE49-F238E27FC236}">
                <a16:creationId xmlns:a16="http://schemas.microsoft.com/office/drawing/2014/main" id="{98EBC5DA-50F0-44C2-8D3B-5B516430C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660" y="440112"/>
            <a:ext cx="2889258" cy="597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385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7BBBE-49E7-466A-B9A5-345AC5F73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Blood Pressure&gt; Auscultatory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4697F-8CBE-4789-97EF-62111B813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relaxed subject sits on a chair with the lower arm supported as before.  </a:t>
            </a:r>
          </a:p>
          <a:p>
            <a:r>
              <a:rPr lang="en-US" dirty="0"/>
              <a:t>The blood pressure cuff is placed on the subject's right arm, allowing 1 inch between the bottom of the cuff and the crease of the elbow. </a:t>
            </a:r>
          </a:p>
        </p:txBody>
      </p:sp>
    </p:spTree>
    <p:extLst>
      <p:ext uri="{BB962C8B-B14F-4D97-AF65-F5344CB8AC3E}">
        <p14:creationId xmlns:p14="http://schemas.microsoft.com/office/powerpoint/2010/main" val="1985009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448C6-0ACF-40B7-8605-595480BA1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Cardiovascular Lab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95A7A-196B-44B3-8E7B-B89B9C120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Cardiovascular Lab consists of two main exercises, involving measurement of</a:t>
            </a:r>
          </a:p>
          <a:p>
            <a:endParaRPr lang="en-US" dirty="0"/>
          </a:p>
          <a:p>
            <a:pPr lvl="1"/>
            <a:r>
              <a:rPr lang="en-US" dirty="0"/>
              <a:t>A. The Arterial Blood Pressure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B. The Electrocardiogram</a:t>
            </a:r>
          </a:p>
          <a:p>
            <a:endParaRPr lang="en-US" dirty="0"/>
          </a:p>
          <a:p>
            <a:r>
              <a:rPr lang="en-US" dirty="0"/>
              <a:t>To derive the most benefit from this exercise, students should review appropriate chapters in the textbook dealing with the heart, and the sequence of events in the cardiac cycle.</a:t>
            </a:r>
          </a:p>
        </p:txBody>
      </p:sp>
    </p:spTree>
    <p:extLst>
      <p:ext uri="{BB962C8B-B14F-4D97-AF65-F5344CB8AC3E}">
        <p14:creationId xmlns:p14="http://schemas.microsoft.com/office/powerpoint/2010/main" val="2584716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5B7173-2CA1-4427-8DC2-EC5FFCC5B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sz="4800" b="1" dirty="0"/>
              <a:t>Blood Pressure&gt; Auscultatory Method</a:t>
            </a:r>
            <a:endParaRPr lang="en-US" sz="48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620E3-A0CE-4DE0-9894-F36F43B64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r>
              <a:rPr lang="en-US" sz="3200" dirty="0"/>
              <a:t>The brachial pulse is palpated just above the angle of the elbow (the "antecubital fossa"). </a:t>
            </a:r>
          </a:p>
        </p:txBody>
      </p:sp>
      <p:pic>
        <p:nvPicPr>
          <p:cNvPr id="16386" name="Picture 2">
            <a:extLst>
              <a:ext uri="{FF2B5EF4-FFF2-40B4-BE49-F238E27FC236}">
                <a16:creationId xmlns:a16="http://schemas.microsoft.com/office/drawing/2014/main" id="{312062B9-F6DA-4773-8371-D0CDAB093D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" r="8688"/>
          <a:stretch/>
        </p:blipFill>
        <p:spPr bwMode="auto">
          <a:xfrm>
            <a:off x="5911532" y="2484255"/>
            <a:ext cx="5150277" cy="371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927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412" name="Rectangle 7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413" name="Group 7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4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B5D3D29-2689-47D1-BADB-858736A50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Blood Pressure&gt; Auscultatory Method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F9883-6AA0-4A03-BA85-66FC2EE5E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One group member puts on a stethoscope, with the earpieces on the headpiece angled forward. </a:t>
            </a:r>
          </a:p>
          <a:p>
            <a:r>
              <a:rPr lang="en-US" sz="2400" dirty="0"/>
              <a:t>The recording end of the stethoscope is twisted, so that the diaphragm and not the bell is activated.  </a:t>
            </a:r>
          </a:p>
          <a:p>
            <a:r>
              <a:rPr lang="en-US" sz="2400" dirty="0"/>
              <a:t>This can be tested by tapping lightly on the diaphragm.</a:t>
            </a:r>
          </a:p>
        </p:txBody>
      </p:sp>
      <p:pic>
        <p:nvPicPr>
          <p:cNvPr id="17410" name="Picture 2">
            <a:extLst>
              <a:ext uri="{FF2B5EF4-FFF2-40B4-BE49-F238E27FC236}">
                <a16:creationId xmlns:a16="http://schemas.microsoft.com/office/drawing/2014/main" id="{65878991-B447-4D3B-ADCB-41D6C3A7B6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768"/>
          <a:stretch/>
        </p:blipFill>
        <p:spPr bwMode="auto">
          <a:xfrm>
            <a:off x="6098892" y="2492376"/>
            <a:ext cx="4802404" cy="356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4933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4074A58-DF3C-4A13-A463-5670382B4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Blood Pressure&gt; Auscultatory Method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EA770-3CEE-4903-AD7B-9C35EB878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en-US" sz="2400" dirty="0"/>
              <a:t>The diaphragm is placed over the brachial artery in the space between the bottom of the cuff and the crease of the elbow. </a:t>
            </a:r>
          </a:p>
          <a:p>
            <a:r>
              <a:rPr lang="en-US" sz="2400" dirty="0"/>
              <a:t>At this point no sounds should be heard. </a:t>
            </a:r>
          </a:p>
        </p:txBody>
      </p:sp>
      <p:pic>
        <p:nvPicPr>
          <p:cNvPr id="18434" name="Picture 2">
            <a:extLst>
              <a:ext uri="{FF2B5EF4-FFF2-40B4-BE49-F238E27FC236}">
                <a16:creationId xmlns:a16="http://schemas.microsoft.com/office/drawing/2014/main" id="{E27B4F8F-CF75-4B7F-8C92-0C83E8129B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" r="2" b="2"/>
          <a:stretch/>
        </p:blipFill>
        <p:spPr bwMode="auto">
          <a:xfrm>
            <a:off x="6098892" y="2492376"/>
            <a:ext cx="4802404" cy="356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8324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BB70F-553D-4A2A-BBD8-2048D02FA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Blood Pressure&gt; Auscultatory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909FB-350D-4D34-97D5-7777A43E8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806" y="1825625"/>
            <a:ext cx="4773993" cy="4351338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The cuff pressure is inflated quickly to a pressure about 30 mm Hg higher than the systolic pressure determined by the method of palpation.  </a:t>
            </a:r>
          </a:p>
          <a:p>
            <a:r>
              <a:rPr lang="en-US" dirty="0"/>
              <a:t>Then the air is let out of the cuff at a rate such that cuff pressure falls at a rate of about 5 mm Hg/sec. </a:t>
            </a:r>
          </a:p>
        </p:txBody>
      </p:sp>
      <p:pic>
        <p:nvPicPr>
          <p:cNvPr id="19461" name="Picture 5">
            <a:extLst>
              <a:ext uri="{FF2B5EF4-FFF2-40B4-BE49-F238E27FC236}">
                <a16:creationId xmlns:a16="http://schemas.microsoft.com/office/drawing/2014/main" id="{7B05F634-BCBF-463C-87B2-A432237F8E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07" y="2771775"/>
            <a:ext cx="5310188" cy="354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119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BB70F-553D-4A2A-BBD8-2048D02FA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Blood Pressure&gt; Auscultatory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909FB-350D-4D34-97D5-7777A43E8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806" y="1825625"/>
            <a:ext cx="4773993" cy="4351338"/>
          </a:xfrm>
        </p:spPr>
        <p:txBody>
          <a:bodyPr/>
          <a:lstStyle/>
          <a:p>
            <a:r>
              <a:rPr lang="en-US" dirty="0"/>
              <a:t>At some point the person listening with the stethoscope will begin to hear sounds with each heartbeat.  </a:t>
            </a:r>
          </a:p>
          <a:p>
            <a:r>
              <a:rPr lang="en-US" b="1" dirty="0"/>
              <a:t>This point marks the systolic pressure. 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i="1" dirty="0"/>
              <a:t>The sounds are called Korotkoff sounds.</a:t>
            </a:r>
          </a:p>
        </p:txBody>
      </p:sp>
      <p:pic>
        <p:nvPicPr>
          <p:cNvPr id="21506" name="Picture 2">
            <a:extLst>
              <a:ext uri="{FF2B5EF4-FFF2-40B4-BE49-F238E27FC236}">
                <a16:creationId xmlns:a16="http://schemas.microsoft.com/office/drawing/2014/main" id="{570C25D3-80E9-42B1-B60B-6BF2DC946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" y="2636838"/>
            <a:ext cx="5310188" cy="354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1004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BC76A9D0-BC10-422D-B470-AB97D0905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D0446FEB-8296-4C58-A416-FE66BF933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42164" y="-1"/>
            <a:ext cx="759618" cy="6858000"/>
          </a:xfrm>
          <a:custGeom>
            <a:avLst/>
            <a:gdLst>
              <a:gd name="connsiteX0" fmla="*/ 666 w 759618"/>
              <a:gd name="connsiteY0" fmla="*/ 0 h 6858000"/>
              <a:gd name="connsiteX1" fmla="*/ 759618 w 759618"/>
              <a:gd name="connsiteY1" fmla="*/ 0 h 6858000"/>
              <a:gd name="connsiteX2" fmla="*/ 759618 w 759618"/>
              <a:gd name="connsiteY2" fmla="*/ 1613808 h 6858000"/>
              <a:gd name="connsiteX3" fmla="*/ 759618 w 759618"/>
              <a:gd name="connsiteY3" fmla="*/ 2003729 h 6858000"/>
              <a:gd name="connsiteX4" fmla="*/ 759618 w 759618"/>
              <a:gd name="connsiteY4" fmla="*/ 6858000 h 6858000"/>
              <a:gd name="connsiteX5" fmla="*/ 0 w 759618"/>
              <a:gd name="connsiteY5" fmla="*/ 6391227 h 6858000"/>
              <a:gd name="connsiteX6" fmla="*/ 0 w 759618"/>
              <a:gd name="connsiteY6" fmla="*/ 1147035 h 6858000"/>
              <a:gd name="connsiteX7" fmla="*/ 666 w 759618"/>
              <a:gd name="connsiteY7" fmla="*/ 114744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618" h="6858000">
                <a:moveTo>
                  <a:pt x="666" y="0"/>
                </a:moveTo>
                <a:lnTo>
                  <a:pt x="759618" y="0"/>
                </a:lnTo>
                <a:lnTo>
                  <a:pt x="759618" y="1613808"/>
                </a:lnTo>
                <a:lnTo>
                  <a:pt x="759618" y="2003729"/>
                </a:lnTo>
                <a:lnTo>
                  <a:pt x="759618" y="6858000"/>
                </a:lnTo>
                <a:lnTo>
                  <a:pt x="0" y="6391227"/>
                </a:lnTo>
                <a:lnTo>
                  <a:pt x="0" y="1147035"/>
                </a:lnTo>
                <a:lnTo>
                  <a:pt x="666" y="114744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Freeform 7">
            <a:extLst>
              <a:ext uri="{FF2B5EF4-FFF2-40B4-BE49-F238E27FC236}">
                <a16:creationId xmlns:a16="http://schemas.microsoft.com/office/drawing/2014/main" id="{46967A53-5258-4D52-BF7A-67912198A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879652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43" name="Freeform: Shape 142">
            <a:extLst>
              <a:ext uri="{FF2B5EF4-FFF2-40B4-BE49-F238E27FC236}">
                <a16:creationId xmlns:a16="http://schemas.microsoft.com/office/drawing/2014/main" id="{1ABC2BC2-F576-4967-9EDA-93DBDDD8D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34682" cy="6141008"/>
          </a:xfrm>
          <a:custGeom>
            <a:avLst/>
            <a:gdLst>
              <a:gd name="connsiteX0" fmla="*/ 0 w 4634682"/>
              <a:gd name="connsiteY0" fmla="*/ 0 h 6141008"/>
              <a:gd name="connsiteX1" fmla="*/ 4634682 w 4634682"/>
              <a:gd name="connsiteY1" fmla="*/ 0 h 6141008"/>
              <a:gd name="connsiteX2" fmla="*/ 4634682 w 4634682"/>
              <a:gd name="connsiteY2" fmla="*/ 6141008 h 6141008"/>
              <a:gd name="connsiteX3" fmla="*/ 0 w 4634682"/>
              <a:gd name="connsiteY3" fmla="*/ 6141008 h 6141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6141008">
                <a:moveTo>
                  <a:pt x="0" y="0"/>
                </a:moveTo>
                <a:lnTo>
                  <a:pt x="4634682" y="0"/>
                </a:lnTo>
                <a:lnTo>
                  <a:pt x="4634682" y="6141008"/>
                </a:lnTo>
                <a:lnTo>
                  <a:pt x="0" y="6141008"/>
                </a:lnTo>
                <a:close/>
              </a:path>
            </a:pathLst>
          </a:cu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484" name="Picture 4">
            <a:extLst>
              <a:ext uri="{FF2B5EF4-FFF2-40B4-BE49-F238E27FC236}">
                <a16:creationId xmlns:a16="http://schemas.microsoft.com/office/drawing/2014/main" id="{B59B95E3-C036-49D7-A74B-1DECAE1533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6297" y="345951"/>
            <a:ext cx="4551935" cy="30346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2" name="Picture 2">
            <a:extLst>
              <a:ext uri="{FF2B5EF4-FFF2-40B4-BE49-F238E27FC236}">
                <a16:creationId xmlns:a16="http://schemas.microsoft.com/office/drawing/2014/main" id="{D104C6AB-ADD9-4E3D-8043-C8937B51F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9547" y="3669668"/>
            <a:ext cx="4530739" cy="30204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" name="Rectangle 8">
            <a:extLst>
              <a:ext uri="{FF2B5EF4-FFF2-40B4-BE49-F238E27FC236}">
                <a16:creationId xmlns:a16="http://schemas.microsoft.com/office/drawing/2014/main" id="{D40BC585-0C70-4BA9-B20C-C4CC686EE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"/>
            <a:ext cx="728717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FBB70F-553D-4A2A-BBD8-2048D02FA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2841" y="643465"/>
            <a:ext cx="5840770" cy="169357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Blood Pressure&gt; Auscultatory Method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909FB-350D-4D34-97D5-7777A43E8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2840" y="2435267"/>
            <a:ext cx="5840770" cy="3080459"/>
          </a:xfrm>
        </p:spPr>
        <p:txBody>
          <a:bodyPr anchor="t">
            <a:normAutofit/>
          </a:bodyPr>
          <a:lstStyle/>
          <a:p>
            <a:endParaRPr lang="en-US" sz="2400">
              <a:solidFill>
                <a:srgbClr val="FEFFFF"/>
              </a:solidFill>
            </a:endParaRPr>
          </a:p>
          <a:p>
            <a:r>
              <a:rPr lang="en-US" sz="2400">
                <a:solidFill>
                  <a:srgbClr val="FEFFFF"/>
                </a:solidFill>
                <a:latin typeface="Arial" panose="020B0604020202020204" pitchFamily="34" charset="0"/>
              </a:rPr>
              <a:t>As the pressure is lowered further, the character of the Korotkoff sounds should change.  At some point, the sounds will disappear. </a:t>
            </a:r>
            <a:br>
              <a:rPr lang="en-US" sz="2400">
                <a:solidFill>
                  <a:srgbClr val="FEFFFF"/>
                </a:solidFill>
                <a:latin typeface="Arial" panose="020B0604020202020204" pitchFamily="34" charset="0"/>
              </a:rPr>
            </a:br>
            <a:br>
              <a:rPr lang="en-US" sz="2400">
                <a:solidFill>
                  <a:srgbClr val="FEFFFF"/>
                </a:solidFill>
                <a:latin typeface="Arial" panose="020B0604020202020204" pitchFamily="34" charset="0"/>
              </a:rPr>
            </a:br>
            <a:r>
              <a:rPr lang="en-US" sz="2400">
                <a:solidFill>
                  <a:srgbClr val="FEFFFF"/>
                </a:solidFill>
                <a:latin typeface="Arial" panose="020B0604020202020204" pitchFamily="34" charset="0"/>
              </a:rPr>
              <a:t>The pressure reading at this point gives the diastolic pressure</a:t>
            </a:r>
            <a:r>
              <a:rPr lang="en-US" sz="2400">
                <a:solidFill>
                  <a:srgbClr val="FEFFFF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487921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E69AC8-7FFF-4CD7-A438-DF66F9988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sz="4800" b="1" dirty="0"/>
              <a:t>Blood Pressure&gt; Auscultatory Method</a:t>
            </a:r>
            <a:endParaRPr lang="en-US" sz="48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A5ED1-4FC2-4EF9-9427-276176C22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r>
              <a:rPr lang="en-US" sz="2000"/>
              <a:t>The subject should now lie on his or her back for five minutes.  </a:t>
            </a:r>
          </a:p>
          <a:p>
            <a:r>
              <a:rPr lang="en-US" sz="2000"/>
              <a:t>The systolic pressure and diastolic pressure are recorded.   </a:t>
            </a:r>
          </a:p>
          <a:p>
            <a:r>
              <a:rPr lang="en-US" sz="2000"/>
              <a:t>Then the subject stands up, and the pressures are immediately recorded once more.</a:t>
            </a:r>
          </a:p>
        </p:txBody>
      </p:sp>
      <p:pic>
        <p:nvPicPr>
          <p:cNvPr id="25602" name="Picture 2" descr="Image result for ekg lying on back">
            <a:extLst>
              <a:ext uri="{FF2B5EF4-FFF2-40B4-BE49-F238E27FC236}">
                <a16:creationId xmlns:a16="http://schemas.microsoft.com/office/drawing/2014/main" id="{37733FC7-2D81-4CA4-B896-202ACCD089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6" r="-2" b="-2"/>
          <a:stretch/>
        </p:blipFill>
        <p:spPr bwMode="auto">
          <a:xfrm>
            <a:off x="5911532" y="2484255"/>
            <a:ext cx="5150277" cy="371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820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Rectangle 255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76416A-A969-489E-8505-E8203AE3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69925"/>
            <a:ext cx="4800600" cy="1325563"/>
          </a:xfrm>
        </p:spPr>
        <p:txBody>
          <a:bodyPr anchor="b">
            <a:normAutofit/>
          </a:bodyPr>
          <a:lstStyle/>
          <a:p>
            <a:r>
              <a:rPr lang="en-US" b="1">
                <a:solidFill>
                  <a:schemeClr val="bg1"/>
                </a:solidFill>
              </a:rPr>
              <a:t>Explanatory Notes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257" name="Straight Connector 256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3CBAA-43F8-4DDC-8AAE-02B1B251E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88833"/>
            <a:ext cx="4800600" cy="3711571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 laminar flow that normally occurs in arteries produces little vibration of the arterial wall and therefore no sounds.  </a:t>
            </a:r>
          </a:p>
          <a:p>
            <a:r>
              <a:rPr lang="en-US" sz="3200" dirty="0">
                <a:solidFill>
                  <a:schemeClr val="bg1"/>
                </a:solidFill>
              </a:rPr>
              <a:t>However, when an artery is partially constricted, blood flow becomes turbulent, causing the artery to vibrate and produce sounds. </a:t>
            </a:r>
          </a:p>
        </p:txBody>
      </p:sp>
      <p:pic>
        <p:nvPicPr>
          <p:cNvPr id="22530" name="Picture 2">
            <a:extLst>
              <a:ext uri="{FF2B5EF4-FFF2-40B4-BE49-F238E27FC236}">
                <a16:creationId xmlns:a16="http://schemas.microsoft.com/office/drawing/2014/main" id="{78CED8C1-190A-4605-A1CB-B879C7A553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5" b="-1"/>
          <a:stretch/>
        </p:blipFill>
        <p:spPr bwMode="auto">
          <a:xfrm>
            <a:off x="6645193" y="376992"/>
            <a:ext cx="3588640" cy="2770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8" name="Rectangle 257">
            <a:extLst>
              <a:ext uri="{FF2B5EF4-FFF2-40B4-BE49-F238E27FC236}">
                <a16:creationId xmlns:a16="http://schemas.microsoft.com/office/drawing/2014/main" id="{C87417AF-190E-4D6E-AFA6-7D3E84B0B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603" y="182859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554" name="Picture 2">
            <a:extLst>
              <a:ext uri="{FF2B5EF4-FFF2-40B4-BE49-F238E27FC236}">
                <a16:creationId xmlns:a16="http://schemas.microsoft.com/office/drawing/2014/main" id="{78ABC403-4D46-4772-B5F3-EC94C330B4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38661" y="3770812"/>
            <a:ext cx="3588640" cy="2703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9" name="Rectangle 258">
            <a:extLst>
              <a:ext uri="{FF2B5EF4-FFF2-40B4-BE49-F238E27FC236}">
                <a16:creationId xmlns:a16="http://schemas.microsoft.com/office/drawing/2014/main" id="{80B30ED8-273E-4C07-8568-2FE5CC5C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5071" y="3543213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769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9" name="Rectangle 198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554" name="Picture 2">
            <a:extLst>
              <a:ext uri="{FF2B5EF4-FFF2-40B4-BE49-F238E27FC236}">
                <a16:creationId xmlns:a16="http://schemas.microsoft.com/office/drawing/2014/main" id="{78ABC403-4D46-4772-B5F3-EC94C330B4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3301" y="623275"/>
            <a:ext cx="3510874" cy="2644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0" name="Picture 2">
            <a:extLst>
              <a:ext uri="{FF2B5EF4-FFF2-40B4-BE49-F238E27FC236}">
                <a16:creationId xmlns:a16="http://schemas.microsoft.com/office/drawing/2014/main" id="{78CED8C1-190A-4605-A1CB-B879C7A553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5" b="-1"/>
          <a:stretch/>
        </p:blipFill>
        <p:spPr bwMode="auto">
          <a:xfrm>
            <a:off x="845711" y="3586297"/>
            <a:ext cx="3426054" cy="264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1" name="Right Triangle 200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029" y="623275"/>
            <a:ext cx="6570797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76416A-A969-489E-8505-E8203AE3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5659" y="1188637"/>
            <a:ext cx="5642312" cy="1597228"/>
          </a:xfrm>
        </p:spPr>
        <p:txBody>
          <a:bodyPr>
            <a:normAutofit/>
          </a:bodyPr>
          <a:lstStyle/>
          <a:p>
            <a:r>
              <a:rPr lang="en-US" sz="5400" b="1"/>
              <a:t>Explanatory Notes</a:t>
            </a:r>
            <a:endParaRPr lang="en-US" sz="5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3CBAA-43F8-4DDC-8AAE-02B1B251E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5660" y="2544417"/>
            <a:ext cx="4453592" cy="3389244"/>
          </a:xfrm>
        </p:spPr>
        <p:txBody>
          <a:bodyPr anchor="t">
            <a:normAutofit fontScale="77500" lnSpcReduction="20000"/>
          </a:bodyPr>
          <a:lstStyle/>
          <a:p>
            <a:r>
              <a:rPr lang="en-US" dirty="0"/>
              <a:t>When measuring blood pressure using the auscultation method, turbulent blood flow will occur when the cuff pressure is greater than the diastolic pressure and less than the systolic pressure.  </a:t>
            </a:r>
          </a:p>
          <a:p>
            <a:r>
              <a:rPr lang="en-US" dirty="0"/>
              <a:t>The   "tapping" sounds associated with the turbulent flow are known as </a:t>
            </a:r>
            <a:r>
              <a:rPr lang="en-US" b="1" dirty="0"/>
              <a:t>Korotkoff sounds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Remember that these sounds are not to be confused with the heart sounds produced by the opening and closing of the heart valves.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73206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76416A-A969-489E-8505-E8203AE3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3700" b="1"/>
              <a:t>Summary of the auscultatory method:</a:t>
            </a:r>
            <a:r>
              <a:rPr lang="en-US" sz="3700"/>
              <a:t> 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Rectangle 81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3CBAA-43F8-4DDC-8AAE-02B1B251E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en-US" sz="1400"/>
              <a:t>Initially the cuff is inflated to a level higher than the systolic pressure. </a:t>
            </a:r>
          </a:p>
          <a:p>
            <a:r>
              <a:rPr lang="en-US" sz="1400"/>
              <a:t> Thus the artery is completely compressed, there is no blood flow, and no sounds are heard.  </a:t>
            </a:r>
          </a:p>
          <a:p>
            <a:r>
              <a:rPr lang="en-US" sz="1400"/>
              <a:t>The cuff pressure is slowly decreased.  </a:t>
            </a:r>
          </a:p>
          <a:p>
            <a:r>
              <a:rPr lang="en-US" sz="1400"/>
              <a:t>At the point where </a:t>
            </a:r>
            <a:r>
              <a:rPr lang="en-US" sz="1400" b="1"/>
              <a:t>the systolic pressure exceeds the cuff pressure</a:t>
            </a:r>
            <a:r>
              <a:rPr lang="en-US" sz="1400"/>
              <a:t>, the Korotkoff sounds are first heard and blood passes in turbulent flow through the partially constricted artery. </a:t>
            </a:r>
          </a:p>
          <a:p>
            <a:r>
              <a:rPr lang="en-US" sz="1400"/>
              <a:t>Korotkoff sounds will continue to be heard as the cuff pressure is further lowered.  </a:t>
            </a:r>
          </a:p>
          <a:p>
            <a:r>
              <a:rPr lang="en-US" sz="1400"/>
              <a:t>However,  when the cuff pressure reaches diastolic pressure, the sounds disappear.  </a:t>
            </a:r>
          </a:p>
          <a:p>
            <a:r>
              <a:rPr lang="en-US" sz="1400"/>
              <a:t>Now at all points in time during the cardiac cycle, the </a:t>
            </a:r>
            <a:r>
              <a:rPr lang="en-US" sz="1400" b="1"/>
              <a:t>blood pressure is greater than the cuff pressure</a:t>
            </a:r>
            <a:r>
              <a:rPr lang="en-US" sz="1400"/>
              <a:t>, and the artery remains open.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532" name="Picture 4">
            <a:extLst>
              <a:ext uri="{FF2B5EF4-FFF2-40B4-BE49-F238E27FC236}">
                <a16:creationId xmlns:a16="http://schemas.microsoft.com/office/drawing/2014/main" id="{FC5A382D-600D-44AC-BEBB-B8511FB047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3063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376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C2462E-24BD-4DE9-935B-18EC42C19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2500" dirty="0"/>
              <a:t>Blood pressure can be measured by several techniques. 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D5BA8-7195-47BB-8609-6386CF9AD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en-US" sz="2000" dirty="0"/>
              <a:t>The direct method (refer to the diagram below) involves directly inserting a tube or catheter into a blood vessel.  </a:t>
            </a:r>
          </a:p>
          <a:p>
            <a:r>
              <a:rPr lang="en-US" sz="2000" dirty="0"/>
              <a:t>The catheter is connected to a blood pressure transducer, which generates an electrical signal.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55416D5-25DA-4256-801D-5916746801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3597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0485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0D579-6305-4B9E-B35A-30D825CDF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Blood Pressure Chart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44D5DCA-1231-4750-B76C-7A0B9F3F5D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291" y="1976408"/>
            <a:ext cx="11727417" cy="451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9077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F0D579-6305-4B9E-B35A-30D825CDF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3700" b="1"/>
              <a:t>Errors in blood pressure readings:</a:t>
            </a:r>
            <a:endParaRPr lang="en-US" sz="370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8F6FA87-ACB2-4671-B197-443DFC1F2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en-US" sz="2000" dirty="0"/>
              <a:t>The </a:t>
            </a:r>
            <a:r>
              <a:rPr lang="en-US" sz="2000" b="1" dirty="0"/>
              <a:t>cuff is not of the proper size</a:t>
            </a:r>
            <a:r>
              <a:rPr lang="en-US" sz="2000" dirty="0"/>
              <a:t>: if the cuff is too small the blood pressure readings may be artefactually high. </a:t>
            </a:r>
          </a:p>
          <a:p>
            <a:r>
              <a:rPr lang="en-US" sz="2000" dirty="0"/>
              <a:t>If the cuff is too big, the readings may be artefactually low.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674" name="Picture 2" descr="Image result for blood pressure fail cuff">
            <a:extLst>
              <a:ext uri="{FF2B5EF4-FFF2-40B4-BE49-F238E27FC236}">
                <a16:creationId xmlns:a16="http://schemas.microsoft.com/office/drawing/2014/main" id="{5DF8B130-CBE7-4F23-9280-58D1CC5632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72" r="12528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9001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F0D579-6305-4B9E-B35A-30D825CDF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b="1"/>
              <a:t>Errors in blood pressure readings:</a:t>
            </a:r>
            <a:endParaRPr lang="en-US" sz="370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8F6FA87-ACB2-4671-B197-443DFC1F2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6174" y="5086350"/>
            <a:ext cx="2828199" cy="147347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dirty="0"/>
              <a:t>The cuff is </a:t>
            </a:r>
            <a:r>
              <a:rPr lang="en-US" sz="2000" b="1" dirty="0"/>
              <a:t>positioned too loosely</a:t>
            </a:r>
            <a:r>
              <a:rPr lang="en-US" sz="2000" dirty="0"/>
              <a:t>: the blood pressure may be artefactually high.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698" name="Picture 2" descr="Image result for blood pressure fail cuff">
            <a:extLst>
              <a:ext uri="{FF2B5EF4-FFF2-40B4-BE49-F238E27FC236}">
                <a16:creationId xmlns:a16="http://schemas.microsoft.com/office/drawing/2014/main" id="{7DE2816C-7952-4797-85A7-C0B9CD9DEC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18" r="75"/>
          <a:stretch/>
        </p:blipFill>
        <p:spPr bwMode="auto">
          <a:xfrm>
            <a:off x="545238" y="858525"/>
            <a:ext cx="7608304" cy="521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8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F0D579-6305-4B9E-B35A-30D825CDF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2248" y="1481328"/>
            <a:ext cx="2926080" cy="24688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b="1"/>
              <a:t>Errors in blood pressure readings:</a:t>
            </a:r>
            <a:endParaRPr lang="en-US" sz="400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8F6FA87-ACB2-4671-B197-443DFC1F2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2248" y="4078224"/>
            <a:ext cx="2926080" cy="1307592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The center of the cuff </a:t>
            </a:r>
            <a:r>
              <a:rPr lang="en-US" sz="2000" b="1" dirty="0"/>
              <a:t>bladder is not positioned over the brachial artery</a:t>
            </a:r>
            <a:r>
              <a:rPr lang="en-US" sz="2000" dirty="0"/>
              <a:t>.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2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4" name="Picture 2" descr="Image result for blood pressure fail cuff">
            <a:extLst>
              <a:ext uri="{FF2B5EF4-FFF2-40B4-BE49-F238E27FC236}">
                <a16:creationId xmlns:a16="http://schemas.microsoft.com/office/drawing/2014/main" id="{7E0E4BE2-E616-4E66-892D-7F03E1D92D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4" r="281"/>
          <a:stretch/>
        </p:blipFill>
        <p:spPr bwMode="auto"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860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F0D579-6305-4B9E-B35A-30D825CDF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963" y="1238080"/>
            <a:ext cx="9849751" cy="1349671"/>
          </a:xfrm>
        </p:spPr>
        <p:txBody>
          <a:bodyPr anchor="b">
            <a:normAutofit/>
          </a:bodyPr>
          <a:lstStyle/>
          <a:p>
            <a:r>
              <a:rPr lang="en-US" sz="5400" b="1"/>
              <a:t>Errors in blood pressure readings:</a:t>
            </a:r>
            <a:endParaRPr lang="en-US" sz="540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8F6FA87-ACB2-4671-B197-443DFC1F2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04" y="2902913"/>
            <a:ext cx="9849751" cy="3032168"/>
          </a:xfrm>
        </p:spPr>
        <p:txBody>
          <a:bodyPr anchor="ctr">
            <a:normAutofit lnSpcReduction="10000"/>
          </a:bodyPr>
          <a:lstStyle/>
          <a:p>
            <a:r>
              <a:rPr lang="en-US" sz="3200" dirty="0"/>
              <a:t>The cuff is </a:t>
            </a:r>
            <a:r>
              <a:rPr lang="en-US" sz="3200" b="1" dirty="0"/>
              <a:t>inflated too slowly</a:t>
            </a:r>
            <a:r>
              <a:rPr lang="en-US" sz="3200" dirty="0"/>
              <a:t>: a slow inflation causes venous congestion, which in turn causes the Korotkoff sounds to be faint; this results in false readings with the systolic value being too low and the diastolic reading too high.</a:t>
            </a:r>
            <a:br>
              <a:rPr lang="en-US" sz="3200" dirty="0"/>
            </a:b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1669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E72E69-27AB-4253-9E00-0CCFE8045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3800"/>
              <a:t>Blood pressure can be measured by several techniques. 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93F75-E8C2-44CE-A7D1-409EB754F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/>
              <a:t>In this experiment, we measure the arterial blood pressure using two different methods.  </a:t>
            </a:r>
          </a:p>
          <a:p>
            <a:r>
              <a:rPr lang="en-US" sz="2400"/>
              <a:t>Both of these methods are indirect, in that they do not involve inserting a catheter directly into the artery and connecting that catheter to a blood pressure transducer.</a:t>
            </a:r>
          </a:p>
          <a:p>
            <a:pPr lvl="1"/>
            <a:r>
              <a:rPr lang="en-US" dirty="0"/>
              <a:t>The first method uses the sense of touch:  it is thus called the </a:t>
            </a:r>
            <a:r>
              <a:rPr lang="en-US" b="1" dirty="0"/>
              <a:t>palpatory</a:t>
            </a:r>
            <a:r>
              <a:rPr lang="en-US" dirty="0"/>
              <a:t> method.</a:t>
            </a:r>
          </a:p>
          <a:p>
            <a:pPr lvl="1"/>
            <a:r>
              <a:rPr lang="en-US" dirty="0"/>
              <a:t>The second method uses the sense of hearing: it is thus called the </a:t>
            </a:r>
            <a:r>
              <a:rPr lang="en-US" b="1" dirty="0"/>
              <a:t>auscultatory</a:t>
            </a:r>
            <a:r>
              <a:rPr lang="en-US" dirty="0"/>
              <a:t> method</a:t>
            </a:r>
          </a:p>
        </p:txBody>
      </p:sp>
    </p:spTree>
    <p:extLst>
      <p:ext uri="{BB962C8B-B14F-4D97-AF65-F5344CB8AC3E}">
        <p14:creationId xmlns:p14="http://schemas.microsoft.com/office/powerpoint/2010/main" val="2542617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DEBC33-C895-4E66-A1E1-2180523F0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916718" cy="1128068"/>
          </a:xfrm>
        </p:spPr>
        <p:txBody>
          <a:bodyPr anchor="ctr">
            <a:normAutofit fontScale="90000"/>
          </a:bodyPr>
          <a:lstStyle/>
          <a:p>
            <a:r>
              <a:rPr lang="en-US" sz="4000" b="1" dirty="0"/>
              <a:t>Blood Pressure Tracing: Using The Direct Method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BC055-F103-4E96-B72D-A2D377108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 fontScale="92500"/>
          </a:bodyPr>
          <a:lstStyle/>
          <a:p>
            <a:r>
              <a:rPr lang="en-US" sz="2000" dirty="0"/>
              <a:t>The figure to the left shows a typical tracing of the blood pressure recorded from an artery using the direct method.  </a:t>
            </a:r>
          </a:p>
          <a:p>
            <a:r>
              <a:rPr lang="en-US" sz="2000" dirty="0"/>
              <a:t>The maximum pressure is called the </a:t>
            </a:r>
            <a:r>
              <a:rPr lang="en-US" sz="2000" b="1" dirty="0"/>
              <a:t>systolic pressure</a:t>
            </a:r>
            <a:r>
              <a:rPr lang="en-US" sz="2000" dirty="0"/>
              <a:t>; the minimum pressure is called the </a:t>
            </a:r>
            <a:r>
              <a:rPr lang="en-US" sz="2000" b="1" dirty="0"/>
              <a:t>diastolic pressure</a:t>
            </a:r>
            <a:r>
              <a:rPr lang="en-US" sz="2000" dirty="0"/>
              <a:t>.  </a:t>
            </a:r>
          </a:p>
          <a:p>
            <a:r>
              <a:rPr lang="en-US" sz="2000" dirty="0"/>
              <a:t>The </a:t>
            </a:r>
            <a:r>
              <a:rPr lang="en-US" sz="2000" b="1" dirty="0"/>
              <a:t>pulse pressure</a:t>
            </a:r>
            <a:r>
              <a:rPr lang="en-US" sz="2000" dirty="0"/>
              <a:t> is the difference between the systolic and diastolic pressures.  </a:t>
            </a:r>
          </a:p>
          <a:p>
            <a:r>
              <a:rPr lang="en-US" sz="2000" dirty="0"/>
              <a:t>The </a:t>
            </a:r>
            <a:r>
              <a:rPr lang="en-US" sz="2000" b="1" dirty="0"/>
              <a:t>mean pressure</a:t>
            </a:r>
            <a:r>
              <a:rPr lang="en-US" sz="2000" dirty="0"/>
              <a:t> is given approximately by the sum of the diastolic pressure and one third of the pulse pressure.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D3B96D-C8AA-4F2B-8C93-F0C9B299FC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17" b="701"/>
          <a:stretch/>
        </p:blipFill>
        <p:spPr>
          <a:xfrm>
            <a:off x="5977788" y="250807"/>
            <a:ext cx="5425410" cy="6059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476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74D327-F5B8-4208-8C11-BB2CC1FD3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 fontScale="90000"/>
          </a:bodyPr>
          <a:lstStyle/>
          <a:p>
            <a:r>
              <a:rPr lang="en-US" sz="4000" b="1" dirty="0"/>
              <a:t>The Sphygmomanometer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76EC7-687A-4D4A-B081-3978BD058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 fontScale="92500" lnSpcReduction="10000"/>
          </a:bodyPr>
          <a:lstStyle/>
          <a:p>
            <a:r>
              <a:rPr lang="en-US" dirty="0"/>
              <a:t>A </a:t>
            </a:r>
            <a:r>
              <a:rPr lang="en-US" b="1" dirty="0"/>
              <a:t>sphygmomanometer</a:t>
            </a:r>
            <a:r>
              <a:rPr lang="en-US" dirty="0"/>
              <a:t>, an instrument that measures pressure, is needed in both methods.  </a:t>
            </a:r>
          </a:p>
          <a:p>
            <a:r>
              <a:rPr lang="en-US" dirty="0"/>
              <a:t>Each sphygmomanometer consists of a cuff (containing a "bladder") which is connected by lengths of tubing to an inflating bulb with a needle valve and to an aneroid pressure gauge.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7E906172-FA0A-4E72-B1DB-9E00F0D88D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2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600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4" name="Rectangle 191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10D01901-DD91-491F-90CB-4894AEFE05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8"/>
          <a:stretch/>
        </p:blipFill>
        <p:spPr bwMode="auto">
          <a:xfrm>
            <a:off x="4821287" y="348856"/>
            <a:ext cx="7047273" cy="6160289"/>
          </a:xfrm>
          <a:custGeom>
            <a:avLst/>
            <a:gdLst/>
            <a:ahLst/>
            <a:cxnLst/>
            <a:rect l="l" t="t" r="r" b="b"/>
            <a:pathLst>
              <a:path w="7047273" h="6160289">
                <a:moveTo>
                  <a:pt x="0" y="0"/>
                </a:moveTo>
                <a:lnTo>
                  <a:pt x="7047273" y="0"/>
                </a:lnTo>
                <a:lnTo>
                  <a:pt x="7047273" y="2807326"/>
                </a:lnTo>
                <a:lnTo>
                  <a:pt x="3603828" y="6155120"/>
                </a:lnTo>
                <a:lnTo>
                  <a:pt x="7047273" y="6155120"/>
                </a:lnTo>
                <a:lnTo>
                  <a:pt x="7047273" y="6160289"/>
                </a:lnTo>
                <a:lnTo>
                  <a:pt x="0" y="616028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ight Triangle 192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26" name="Rectangle 193">
            <a:extLst>
              <a:ext uri="{FF2B5EF4-FFF2-40B4-BE49-F238E27FC236}">
                <a16:creationId xmlns:a16="http://schemas.microsoft.com/office/drawing/2014/main" id="{51C89C42-AF83-451A-81EA-472844755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F8B89B-B932-4FCB-9BAA-B72AD9B74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60" y="1119315"/>
            <a:ext cx="3213296" cy="2086165"/>
          </a:xfrm>
        </p:spPr>
        <p:txBody>
          <a:bodyPr>
            <a:normAutofit/>
          </a:bodyPr>
          <a:lstStyle/>
          <a:p>
            <a:r>
              <a:rPr lang="en-US" sz="4800" b="1"/>
              <a:t>Correct positioning of the cuff</a:t>
            </a:r>
            <a:endParaRPr lang="en-US" sz="4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7273B-4598-49D2-92F6-BAD27C91F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3359" y="3205480"/>
            <a:ext cx="3213296" cy="2692400"/>
          </a:xfrm>
        </p:spPr>
        <p:txBody>
          <a:bodyPr anchor="t">
            <a:normAutofit/>
          </a:bodyPr>
          <a:lstStyle/>
          <a:p>
            <a:r>
              <a:rPr lang="en-US" sz="1700"/>
              <a:t>The centre of the sphygmomanometer bladder should be placed over the brachial artery. </a:t>
            </a:r>
          </a:p>
          <a:p>
            <a:pPr lvl="1"/>
            <a:r>
              <a:rPr lang="en-US" sz="1700"/>
              <a:t>Many cuffs have some sort of marking scheme so that placement over the brachial artery - under, or just medial to, the biceps tendon - is facilitated.  </a:t>
            </a:r>
          </a:p>
        </p:txBody>
      </p:sp>
    </p:spTree>
    <p:extLst>
      <p:ext uri="{BB962C8B-B14F-4D97-AF65-F5344CB8AC3E}">
        <p14:creationId xmlns:p14="http://schemas.microsoft.com/office/powerpoint/2010/main" val="1447927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F8B89B-B932-4FCB-9BAA-B72AD9B74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3700" b="1"/>
              <a:t>Correct positioning of the cuff</a:t>
            </a:r>
            <a:endParaRPr lang="en-US" sz="3700"/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1" name="Rectangle 140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7273B-4598-49D2-92F6-BAD27C91F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en-US" sz="3200" dirty="0"/>
              <a:t>The lower border of the cuff should be ~2cm proximal to the antecubital fossa and the cuff should be firmly wrapped around the arm.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3121F64C-2F29-45F0-8AEF-1BB3E7C8E5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9" r="2" b="2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323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D055C-E3DC-4F2C-91FE-FB2B3361D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/>
              <a:t>The Stethoscope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6B048-D397-4697-BEDF-F49FDD68B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In addition, a stethoscope is needed for the auscultatory method.   </a:t>
            </a:r>
          </a:p>
          <a:p>
            <a:pPr lvl="1"/>
            <a:r>
              <a:rPr lang="en-US" sz="2800" dirty="0"/>
              <a:t>Note that the chest-piece of the stethoscope has both a bell and a diaphragm.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DEFDCA55-53C3-4BA0-A042-D4A83E7664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43" r="1" b="735"/>
          <a:stretch/>
        </p:blipFill>
        <p:spPr bwMode="auto">
          <a:xfrm>
            <a:off x="5120640" y="1904281"/>
            <a:ext cx="6233160" cy="4272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984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1631</Words>
  <Application>Microsoft Office PowerPoint</Application>
  <PresentationFormat>Widescreen</PresentationFormat>
  <Paragraphs>116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Rockwell</vt:lpstr>
      <vt:lpstr>Verdana</vt:lpstr>
      <vt:lpstr>Office Theme</vt:lpstr>
      <vt:lpstr>Lab 9: BLOOD PRESSURE LAB</vt:lpstr>
      <vt:lpstr>The Cardiovascular Lab</vt:lpstr>
      <vt:lpstr>Blood pressure can be measured by several techniques.  </vt:lpstr>
      <vt:lpstr>Blood pressure can be measured by several techniques.  </vt:lpstr>
      <vt:lpstr>Blood Pressure Tracing: Using The Direct Method</vt:lpstr>
      <vt:lpstr>The Sphygmomanometer</vt:lpstr>
      <vt:lpstr>Correct positioning of the cuff</vt:lpstr>
      <vt:lpstr>Correct positioning of the cuff</vt:lpstr>
      <vt:lpstr>The Stethoscope</vt:lpstr>
      <vt:lpstr>Blood Pressure&gt; Palpatory Method</vt:lpstr>
      <vt:lpstr>Blood Pressure&gt; Palpatory Method</vt:lpstr>
      <vt:lpstr>Blood Pressure&gt; Palpatory Method</vt:lpstr>
      <vt:lpstr>Blood Pressure&gt; Palpatory Method</vt:lpstr>
      <vt:lpstr>Blood Pressure&gt; Palpatory Method</vt:lpstr>
      <vt:lpstr>Explanatory Notes</vt:lpstr>
      <vt:lpstr>Explanatory Notes</vt:lpstr>
      <vt:lpstr>Explanatory Notes</vt:lpstr>
      <vt:lpstr>Explanatory Notes</vt:lpstr>
      <vt:lpstr>Blood Pressure&gt; Auscultatory Method</vt:lpstr>
      <vt:lpstr>Blood Pressure&gt; Auscultatory Method</vt:lpstr>
      <vt:lpstr>Blood Pressure&gt; Auscultatory Method</vt:lpstr>
      <vt:lpstr>Blood Pressure&gt; Auscultatory Method</vt:lpstr>
      <vt:lpstr>Blood Pressure&gt; Auscultatory Method</vt:lpstr>
      <vt:lpstr>Blood Pressure&gt; Auscultatory Method</vt:lpstr>
      <vt:lpstr>Blood Pressure&gt; Auscultatory Method</vt:lpstr>
      <vt:lpstr>Blood Pressure&gt; Auscultatory Method</vt:lpstr>
      <vt:lpstr>Explanatory Notes</vt:lpstr>
      <vt:lpstr>Explanatory Notes</vt:lpstr>
      <vt:lpstr>Summary of the auscultatory method: </vt:lpstr>
      <vt:lpstr>Blood Pressure Chart</vt:lpstr>
      <vt:lpstr>Errors in blood pressure readings:</vt:lpstr>
      <vt:lpstr>Errors in blood pressure readings:</vt:lpstr>
      <vt:lpstr>Errors in blood pressure readings:</vt:lpstr>
      <vt:lpstr>Errors in blood pressure readings: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9: BLOOD PRESSURE LAB</dc:title>
  <dc:creator>Cynthia Anderson</dc:creator>
  <cp:lastModifiedBy>Cynthia Anderson</cp:lastModifiedBy>
  <cp:revision>1</cp:revision>
  <dcterms:created xsi:type="dcterms:W3CDTF">2020-03-25T20:09:35Z</dcterms:created>
  <dcterms:modified xsi:type="dcterms:W3CDTF">2020-03-25T20:10:50Z</dcterms:modified>
</cp:coreProperties>
</file>