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11" r:id="rId7"/>
    <p:sldId id="312" r:id="rId8"/>
    <p:sldId id="272" r:id="rId9"/>
    <p:sldId id="264" r:id="rId10"/>
    <p:sldId id="261" r:id="rId11"/>
    <p:sldId id="266" r:id="rId12"/>
    <p:sldId id="267" r:id="rId13"/>
    <p:sldId id="275" r:id="rId14"/>
    <p:sldId id="273" r:id="rId15"/>
    <p:sldId id="274" r:id="rId16"/>
    <p:sldId id="271" r:id="rId17"/>
    <p:sldId id="276" r:id="rId18"/>
    <p:sldId id="278" r:id="rId19"/>
    <p:sldId id="280" r:id="rId20"/>
    <p:sldId id="281" r:id="rId21"/>
    <p:sldId id="282" r:id="rId22"/>
    <p:sldId id="279" r:id="rId23"/>
    <p:sldId id="284" r:id="rId24"/>
    <p:sldId id="285" r:id="rId25"/>
    <p:sldId id="286" r:id="rId26"/>
    <p:sldId id="287" r:id="rId27"/>
    <p:sldId id="288" r:id="rId28"/>
    <p:sldId id="289" r:id="rId29"/>
    <p:sldId id="290" r:id="rId30"/>
    <p:sldId id="291" r:id="rId31"/>
    <p:sldId id="292" r:id="rId32"/>
    <p:sldId id="270" r:id="rId33"/>
    <p:sldId id="297" r:id="rId34"/>
    <p:sldId id="262" r:id="rId35"/>
    <p:sldId id="313" r:id="rId36"/>
    <p:sldId id="314" r:id="rId37"/>
    <p:sldId id="315" r:id="rId38"/>
    <p:sldId id="299"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45" autoAdjust="0"/>
    <p:restoredTop sz="94660"/>
  </p:normalViewPr>
  <p:slideViewPr>
    <p:cSldViewPr snapToGrid="0">
      <p:cViewPr varScale="1">
        <p:scale>
          <a:sx n="53" d="100"/>
          <a:sy n="53" d="100"/>
        </p:scale>
        <p:origin x="102"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8A318-A6F1-4878-99A9-798F3DBD9A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D345E0-36FA-44E4-BB1D-F0AEFD255B79}">
      <dgm:prSet custT="1"/>
      <dgm:spPr/>
      <dgm:t>
        <a:bodyPr/>
        <a:lstStyle/>
        <a:p>
          <a:r>
            <a:rPr lang="en-US" sz="2000"/>
            <a:t>The enzyme itself is not consumed in the reaction and is technically not considered a reactant or a product in the reaction in which it catalyzes. </a:t>
          </a:r>
        </a:p>
      </dgm:t>
    </dgm:pt>
    <dgm:pt modelId="{C3072FD1-BEA2-486A-A39F-C54362493D97}" type="parTrans" cxnId="{021A5193-3105-446D-9F00-1FFA581A5850}">
      <dgm:prSet/>
      <dgm:spPr/>
      <dgm:t>
        <a:bodyPr/>
        <a:lstStyle/>
        <a:p>
          <a:endParaRPr lang="en-US" sz="2800"/>
        </a:p>
      </dgm:t>
    </dgm:pt>
    <dgm:pt modelId="{930C0A2F-4844-4106-BE3C-E387C7E911CA}" type="sibTrans" cxnId="{021A5193-3105-446D-9F00-1FFA581A5850}">
      <dgm:prSet/>
      <dgm:spPr/>
      <dgm:t>
        <a:bodyPr/>
        <a:lstStyle/>
        <a:p>
          <a:endParaRPr lang="en-US" sz="2800"/>
        </a:p>
      </dgm:t>
    </dgm:pt>
    <dgm:pt modelId="{0B2E5258-6817-4D0E-963B-7FB3BDEE7E2C}">
      <dgm:prSet custT="1"/>
      <dgm:spPr/>
      <dgm:t>
        <a:bodyPr/>
        <a:lstStyle/>
        <a:p>
          <a:r>
            <a:rPr lang="en-US" sz="2000" dirty="0"/>
            <a:t>This is because, the enzyme itself does not undergo a chemical change, but at the end of the reaction, the enzyme is at the same state that it was in at the beginning of the reaction. ​</a:t>
          </a:r>
        </a:p>
      </dgm:t>
    </dgm:pt>
    <dgm:pt modelId="{B9F00686-5E55-40FD-B105-243876FBC9D8}" type="parTrans" cxnId="{E9F66742-378E-412E-B7B1-58E3873E123B}">
      <dgm:prSet/>
      <dgm:spPr/>
      <dgm:t>
        <a:bodyPr/>
        <a:lstStyle/>
        <a:p>
          <a:endParaRPr lang="en-US" sz="2800"/>
        </a:p>
      </dgm:t>
    </dgm:pt>
    <dgm:pt modelId="{7286DCA4-F384-402E-9E27-3270E90A5C8A}" type="sibTrans" cxnId="{E9F66742-378E-412E-B7B1-58E3873E123B}">
      <dgm:prSet/>
      <dgm:spPr/>
      <dgm:t>
        <a:bodyPr/>
        <a:lstStyle/>
        <a:p>
          <a:endParaRPr lang="en-US" sz="2800"/>
        </a:p>
      </dgm:t>
    </dgm:pt>
    <dgm:pt modelId="{84E41822-8151-4F40-8E7A-763BDA767275}" type="pres">
      <dgm:prSet presAssocID="{3308A318-A6F1-4878-99A9-798F3DBD9ABC}" presName="root" presStyleCnt="0">
        <dgm:presLayoutVars>
          <dgm:dir/>
          <dgm:resizeHandles val="exact"/>
        </dgm:presLayoutVars>
      </dgm:prSet>
      <dgm:spPr/>
    </dgm:pt>
    <dgm:pt modelId="{0330FD16-494C-46C2-A869-2FA1A7AF6110}" type="pres">
      <dgm:prSet presAssocID="{AAD345E0-36FA-44E4-BB1D-F0AEFD255B79}" presName="compNode" presStyleCnt="0"/>
      <dgm:spPr/>
    </dgm:pt>
    <dgm:pt modelId="{1C4CD406-F327-4A26-9CC3-10C70620056B}" type="pres">
      <dgm:prSet presAssocID="{AAD345E0-36FA-44E4-BB1D-F0AEFD255B79}" presName="bgRect" presStyleLbl="bgShp" presStyleIdx="0" presStyleCnt="2"/>
      <dgm:spPr/>
    </dgm:pt>
    <dgm:pt modelId="{335F4E18-2996-41E0-889B-DB3D15CEBB08}" type="pres">
      <dgm:prSet presAssocID="{AAD345E0-36FA-44E4-BB1D-F0AEFD255B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00717710-9CDD-45C9-AE24-94A412BA20B2}" type="pres">
      <dgm:prSet presAssocID="{AAD345E0-36FA-44E4-BB1D-F0AEFD255B79}" presName="spaceRect" presStyleCnt="0"/>
      <dgm:spPr/>
    </dgm:pt>
    <dgm:pt modelId="{2D811F23-7AF4-4472-A20E-5D9DD7DC96E2}" type="pres">
      <dgm:prSet presAssocID="{AAD345E0-36FA-44E4-BB1D-F0AEFD255B79}" presName="parTx" presStyleLbl="revTx" presStyleIdx="0" presStyleCnt="2">
        <dgm:presLayoutVars>
          <dgm:chMax val="0"/>
          <dgm:chPref val="0"/>
        </dgm:presLayoutVars>
      </dgm:prSet>
      <dgm:spPr/>
    </dgm:pt>
    <dgm:pt modelId="{AEEBAA81-291B-4833-8A60-EF3C6D3F622F}" type="pres">
      <dgm:prSet presAssocID="{930C0A2F-4844-4106-BE3C-E387C7E911CA}" presName="sibTrans" presStyleCnt="0"/>
      <dgm:spPr/>
    </dgm:pt>
    <dgm:pt modelId="{56CECDE4-7DBB-4942-A218-2BBF81E30F7D}" type="pres">
      <dgm:prSet presAssocID="{0B2E5258-6817-4D0E-963B-7FB3BDEE7E2C}" presName="compNode" presStyleCnt="0"/>
      <dgm:spPr/>
    </dgm:pt>
    <dgm:pt modelId="{913D7333-AB07-4021-9D4A-2BC9A9865BF2}" type="pres">
      <dgm:prSet presAssocID="{0B2E5258-6817-4D0E-963B-7FB3BDEE7E2C}" presName="bgRect" presStyleLbl="bgShp" presStyleIdx="1" presStyleCnt="2"/>
      <dgm:spPr/>
    </dgm:pt>
    <dgm:pt modelId="{54D77CE2-BF30-4B1B-ACE9-1D3E4006C68D}" type="pres">
      <dgm:prSet presAssocID="{0B2E5258-6817-4D0E-963B-7FB3BDEE7E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DEF9B7B6-006F-4322-ABAD-1431E30B135C}" type="pres">
      <dgm:prSet presAssocID="{0B2E5258-6817-4D0E-963B-7FB3BDEE7E2C}" presName="spaceRect" presStyleCnt="0"/>
      <dgm:spPr/>
    </dgm:pt>
    <dgm:pt modelId="{A9D2C6E4-38C5-448F-B31A-FBA4CC68A86A}" type="pres">
      <dgm:prSet presAssocID="{0B2E5258-6817-4D0E-963B-7FB3BDEE7E2C}" presName="parTx" presStyleLbl="revTx" presStyleIdx="1" presStyleCnt="2">
        <dgm:presLayoutVars>
          <dgm:chMax val="0"/>
          <dgm:chPref val="0"/>
        </dgm:presLayoutVars>
      </dgm:prSet>
      <dgm:spPr/>
    </dgm:pt>
  </dgm:ptLst>
  <dgm:cxnLst>
    <dgm:cxn modelId="{E9F66742-378E-412E-B7B1-58E3873E123B}" srcId="{3308A318-A6F1-4878-99A9-798F3DBD9ABC}" destId="{0B2E5258-6817-4D0E-963B-7FB3BDEE7E2C}" srcOrd="1" destOrd="0" parTransId="{B9F00686-5E55-40FD-B105-243876FBC9D8}" sibTransId="{7286DCA4-F384-402E-9E27-3270E90A5C8A}"/>
    <dgm:cxn modelId="{04008C67-01EB-492D-AD8A-7C4BB7588552}" type="presOf" srcId="{3308A318-A6F1-4878-99A9-798F3DBD9ABC}" destId="{84E41822-8151-4F40-8E7A-763BDA767275}" srcOrd="0" destOrd="0" presId="urn:microsoft.com/office/officeart/2018/2/layout/IconVerticalSolidList"/>
    <dgm:cxn modelId="{419BC975-A1CD-423A-9B9F-077003D998B2}" type="presOf" srcId="{AAD345E0-36FA-44E4-BB1D-F0AEFD255B79}" destId="{2D811F23-7AF4-4472-A20E-5D9DD7DC96E2}" srcOrd="0" destOrd="0" presId="urn:microsoft.com/office/officeart/2018/2/layout/IconVerticalSolidList"/>
    <dgm:cxn modelId="{021A5193-3105-446D-9F00-1FFA581A5850}" srcId="{3308A318-A6F1-4878-99A9-798F3DBD9ABC}" destId="{AAD345E0-36FA-44E4-BB1D-F0AEFD255B79}" srcOrd="0" destOrd="0" parTransId="{C3072FD1-BEA2-486A-A39F-C54362493D97}" sibTransId="{930C0A2F-4844-4106-BE3C-E387C7E911CA}"/>
    <dgm:cxn modelId="{7C2775DA-64BB-43B6-BDA3-AD9407BE1914}" type="presOf" srcId="{0B2E5258-6817-4D0E-963B-7FB3BDEE7E2C}" destId="{A9D2C6E4-38C5-448F-B31A-FBA4CC68A86A}" srcOrd="0" destOrd="0" presId="urn:microsoft.com/office/officeart/2018/2/layout/IconVerticalSolidList"/>
    <dgm:cxn modelId="{E9C9D3D2-675E-4DC4-BB41-704D298D4FDD}" type="presParOf" srcId="{84E41822-8151-4F40-8E7A-763BDA767275}" destId="{0330FD16-494C-46C2-A869-2FA1A7AF6110}" srcOrd="0" destOrd="0" presId="urn:microsoft.com/office/officeart/2018/2/layout/IconVerticalSolidList"/>
    <dgm:cxn modelId="{5B1FCBCA-0FC7-40F3-91FE-B0A3F7C2FCB3}" type="presParOf" srcId="{0330FD16-494C-46C2-A869-2FA1A7AF6110}" destId="{1C4CD406-F327-4A26-9CC3-10C70620056B}" srcOrd="0" destOrd="0" presId="urn:microsoft.com/office/officeart/2018/2/layout/IconVerticalSolidList"/>
    <dgm:cxn modelId="{85A3F271-61EE-4C13-B465-C2E65B4F3811}" type="presParOf" srcId="{0330FD16-494C-46C2-A869-2FA1A7AF6110}" destId="{335F4E18-2996-41E0-889B-DB3D15CEBB08}" srcOrd="1" destOrd="0" presId="urn:microsoft.com/office/officeart/2018/2/layout/IconVerticalSolidList"/>
    <dgm:cxn modelId="{3ECB801D-1354-46DA-8735-7CD9B9C21C11}" type="presParOf" srcId="{0330FD16-494C-46C2-A869-2FA1A7AF6110}" destId="{00717710-9CDD-45C9-AE24-94A412BA20B2}" srcOrd="2" destOrd="0" presId="urn:microsoft.com/office/officeart/2018/2/layout/IconVerticalSolidList"/>
    <dgm:cxn modelId="{BC3B6173-589B-4D40-897C-34750832305A}" type="presParOf" srcId="{0330FD16-494C-46C2-A869-2FA1A7AF6110}" destId="{2D811F23-7AF4-4472-A20E-5D9DD7DC96E2}" srcOrd="3" destOrd="0" presId="urn:microsoft.com/office/officeart/2018/2/layout/IconVerticalSolidList"/>
    <dgm:cxn modelId="{ED0230A0-E560-4172-830E-7AA02C5329DA}" type="presParOf" srcId="{84E41822-8151-4F40-8E7A-763BDA767275}" destId="{AEEBAA81-291B-4833-8A60-EF3C6D3F622F}" srcOrd="1" destOrd="0" presId="urn:microsoft.com/office/officeart/2018/2/layout/IconVerticalSolidList"/>
    <dgm:cxn modelId="{4E221330-68FB-44B6-BA41-979004587388}" type="presParOf" srcId="{84E41822-8151-4F40-8E7A-763BDA767275}" destId="{56CECDE4-7DBB-4942-A218-2BBF81E30F7D}" srcOrd="2" destOrd="0" presId="urn:microsoft.com/office/officeart/2018/2/layout/IconVerticalSolidList"/>
    <dgm:cxn modelId="{4C27DEEE-35A3-4A0B-8272-9A425EE939CB}" type="presParOf" srcId="{56CECDE4-7DBB-4942-A218-2BBF81E30F7D}" destId="{913D7333-AB07-4021-9D4A-2BC9A9865BF2}" srcOrd="0" destOrd="0" presId="urn:microsoft.com/office/officeart/2018/2/layout/IconVerticalSolidList"/>
    <dgm:cxn modelId="{72E64C06-64DB-4389-9A56-A811118B4B88}" type="presParOf" srcId="{56CECDE4-7DBB-4942-A218-2BBF81E30F7D}" destId="{54D77CE2-BF30-4B1B-ACE9-1D3E4006C68D}" srcOrd="1" destOrd="0" presId="urn:microsoft.com/office/officeart/2018/2/layout/IconVerticalSolidList"/>
    <dgm:cxn modelId="{1BA60BBB-7703-4238-98C4-2CF951B92023}" type="presParOf" srcId="{56CECDE4-7DBB-4942-A218-2BBF81E30F7D}" destId="{DEF9B7B6-006F-4322-ABAD-1431E30B135C}" srcOrd="2" destOrd="0" presId="urn:microsoft.com/office/officeart/2018/2/layout/IconVerticalSolidList"/>
    <dgm:cxn modelId="{BCEAAFD1-5E5A-43F0-B2A1-2258520E30E9}" type="presParOf" srcId="{56CECDE4-7DBB-4942-A218-2BBF81E30F7D}" destId="{A9D2C6E4-38C5-448F-B31A-FBA4CC68A8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64304-9E79-44A8-9787-53A98F9C887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26FAEA-54E9-4302-910A-64ABBE460777}">
      <dgm:prSet custT="1"/>
      <dgm:spPr/>
      <dgm:t>
        <a:bodyPr/>
        <a:lstStyle/>
        <a:p>
          <a:pPr>
            <a:lnSpc>
              <a:spcPct val="100000"/>
            </a:lnSpc>
            <a:defRPr cap="all"/>
          </a:pPr>
          <a:r>
            <a:rPr lang="en-US" sz="1800"/>
            <a:t>Cellular Respiration - process in which cells break down glucose and make ATP for energy​</a:t>
          </a:r>
        </a:p>
      </dgm:t>
    </dgm:pt>
    <dgm:pt modelId="{E5C758F7-291C-4B7B-88E0-67F134B3A961}" type="parTrans" cxnId="{DE3447BB-7ADB-49F4-8E10-40E474D2D2A0}">
      <dgm:prSet/>
      <dgm:spPr/>
      <dgm:t>
        <a:bodyPr/>
        <a:lstStyle/>
        <a:p>
          <a:endParaRPr lang="en-US" sz="2800"/>
        </a:p>
      </dgm:t>
    </dgm:pt>
    <dgm:pt modelId="{062025C0-193D-4C7E-83A8-A61D755D6522}" type="sibTrans" cxnId="{DE3447BB-7ADB-49F4-8E10-40E474D2D2A0}">
      <dgm:prSet/>
      <dgm:spPr/>
      <dgm:t>
        <a:bodyPr/>
        <a:lstStyle/>
        <a:p>
          <a:endParaRPr lang="en-US" sz="2800"/>
        </a:p>
      </dgm:t>
    </dgm:pt>
    <dgm:pt modelId="{651094F5-FF5F-4033-8E68-5B38988F5D4C}">
      <dgm:prSet custT="1"/>
      <dgm:spPr/>
      <dgm:t>
        <a:bodyPr/>
        <a:lstStyle/>
        <a:p>
          <a:pPr>
            <a:lnSpc>
              <a:spcPct val="100000"/>
            </a:lnSpc>
            <a:defRPr cap="all"/>
          </a:pPr>
          <a:r>
            <a:rPr lang="en-US" sz="1800"/>
            <a:t>Most of the ATP generated in the electron transport chain, also known as oxidative phosphorylation, which is the final step in cellular respiration.</a:t>
          </a:r>
        </a:p>
      </dgm:t>
    </dgm:pt>
    <dgm:pt modelId="{1BEBD064-85AC-408F-8F25-2A5BAA805779}" type="parTrans" cxnId="{757FDDF0-C80C-4720-AF03-EAD367B96602}">
      <dgm:prSet/>
      <dgm:spPr/>
      <dgm:t>
        <a:bodyPr/>
        <a:lstStyle/>
        <a:p>
          <a:endParaRPr lang="en-US" sz="2800"/>
        </a:p>
      </dgm:t>
    </dgm:pt>
    <dgm:pt modelId="{401EECA2-A70C-4389-96CB-3224D7CC0CBF}" type="sibTrans" cxnId="{757FDDF0-C80C-4720-AF03-EAD367B96602}">
      <dgm:prSet/>
      <dgm:spPr/>
      <dgm:t>
        <a:bodyPr/>
        <a:lstStyle/>
        <a:p>
          <a:endParaRPr lang="en-US" sz="2800"/>
        </a:p>
      </dgm:t>
    </dgm:pt>
    <dgm:pt modelId="{BA3B5FAC-86CD-47D4-86E8-C6765567CCE9}" type="pres">
      <dgm:prSet presAssocID="{07C64304-9E79-44A8-9787-53A98F9C887C}" presName="root" presStyleCnt="0">
        <dgm:presLayoutVars>
          <dgm:dir/>
          <dgm:resizeHandles val="exact"/>
        </dgm:presLayoutVars>
      </dgm:prSet>
      <dgm:spPr/>
    </dgm:pt>
    <dgm:pt modelId="{B8044CD0-B7E8-4BF4-AC23-501001828ACE}" type="pres">
      <dgm:prSet presAssocID="{A026FAEA-54E9-4302-910A-64ABBE460777}" presName="compNode" presStyleCnt="0"/>
      <dgm:spPr/>
    </dgm:pt>
    <dgm:pt modelId="{1A84A8D7-6867-4035-807C-80093D90D25B}" type="pres">
      <dgm:prSet presAssocID="{A026FAEA-54E9-4302-910A-64ABBE460777}" presName="iconBgRect" presStyleLbl="bgShp" presStyleIdx="0" presStyleCnt="2"/>
      <dgm:spPr/>
    </dgm:pt>
    <dgm:pt modelId="{A2C6791B-53C0-465B-B28D-C5DCF25EB4CD}" type="pres">
      <dgm:prSet presAssocID="{A026FAEA-54E9-4302-910A-64ABBE46077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6A2E8338-87A8-4D05-8EBA-1A646D53D38D}" type="pres">
      <dgm:prSet presAssocID="{A026FAEA-54E9-4302-910A-64ABBE460777}" presName="spaceRect" presStyleCnt="0"/>
      <dgm:spPr/>
    </dgm:pt>
    <dgm:pt modelId="{9B372E22-EE62-4D48-B3FA-7C2C666F430E}" type="pres">
      <dgm:prSet presAssocID="{A026FAEA-54E9-4302-910A-64ABBE460777}" presName="textRect" presStyleLbl="revTx" presStyleIdx="0" presStyleCnt="2">
        <dgm:presLayoutVars>
          <dgm:chMax val="1"/>
          <dgm:chPref val="1"/>
        </dgm:presLayoutVars>
      </dgm:prSet>
      <dgm:spPr/>
    </dgm:pt>
    <dgm:pt modelId="{B9758729-3E08-4814-B328-A1EA0775B703}" type="pres">
      <dgm:prSet presAssocID="{062025C0-193D-4C7E-83A8-A61D755D6522}" presName="sibTrans" presStyleCnt="0"/>
      <dgm:spPr/>
    </dgm:pt>
    <dgm:pt modelId="{DD1B1284-74A3-4D14-B65D-F4A9C28742EA}" type="pres">
      <dgm:prSet presAssocID="{651094F5-FF5F-4033-8E68-5B38988F5D4C}" presName="compNode" presStyleCnt="0"/>
      <dgm:spPr/>
    </dgm:pt>
    <dgm:pt modelId="{4F09621B-2798-4E33-B045-1ED516E6F6EB}" type="pres">
      <dgm:prSet presAssocID="{651094F5-FF5F-4033-8E68-5B38988F5D4C}" presName="iconBgRect" presStyleLbl="bgShp" presStyleIdx="1" presStyleCnt="2"/>
      <dgm:spPr/>
    </dgm:pt>
    <dgm:pt modelId="{1C76456F-7295-410E-8BE0-9978D910F2BC}" type="pres">
      <dgm:prSet presAssocID="{651094F5-FF5F-4033-8E68-5B38988F5D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CFA9A206-F772-4BD9-B593-8C75C34DF5BE}" type="pres">
      <dgm:prSet presAssocID="{651094F5-FF5F-4033-8E68-5B38988F5D4C}" presName="spaceRect" presStyleCnt="0"/>
      <dgm:spPr/>
    </dgm:pt>
    <dgm:pt modelId="{9AF596F2-DF22-4A57-98CB-BEFF392A822E}" type="pres">
      <dgm:prSet presAssocID="{651094F5-FF5F-4033-8E68-5B38988F5D4C}" presName="textRect" presStyleLbl="revTx" presStyleIdx="1" presStyleCnt="2">
        <dgm:presLayoutVars>
          <dgm:chMax val="1"/>
          <dgm:chPref val="1"/>
        </dgm:presLayoutVars>
      </dgm:prSet>
      <dgm:spPr/>
    </dgm:pt>
  </dgm:ptLst>
  <dgm:cxnLst>
    <dgm:cxn modelId="{F072E415-DF49-4258-A87B-67622B0F8EFC}" type="presOf" srcId="{A026FAEA-54E9-4302-910A-64ABBE460777}" destId="{9B372E22-EE62-4D48-B3FA-7C2C666F430E}" srcOrd="0" destOrd="0" presId="urn:microsoft.com/office/officeart/2018/5/layout/IconCircleLabelList"/>
    <dgm:cxn modelId="{E442075D-0436-492D-9BD4-646DAC1331CE}" type="presOf" srcId="{651094F5-FF5F-4033-8E68-5B38988F5D4C}" destId="{9AF596F2-DF22-4A57-98CB-BEFF392A822E}" srcOrd="0" destOrd="0" presId="urn:microsoft.com/office/officeart/2018/5/layout/IconCircleLabelList"/>
    <dgm:cxn modelId="{DE3447BB-7ADB-49F4-8E10-40E474D2D2A0}" srcId="{07C64304-9E79-44A8-9787-53A98F9C887C}" destId="{A026FAEA-54E9-4302-910A-64ABBE460777}" srcOrd="0" destOrd="0" parTransId="{E5C758F7-291C-4B7B-88E0-67F134B3A961}" sibTransId="{062025C0-193D-4C7E-83A8-A61D755D6522}"/>
    <dgm:cxn modelId="{BEC5EEBD-57E0-4F31-917B-C1F089099D00}" type="presOf" srcId="{07C64304-9E79-44A8-9787-53A98F9C887C}" destId="{BA3B5FAC-86CD-47D4-86E8-C6765567CCE9}" srcOrd="0" destOrd="0" presId="urn:microsoft.com/office/officeart/2018/5/layout/IconCircleLabelList"/>
    <dgm:cxn modelId="{757FDDF0-C80C-4720-AF03-EAD367B96602}" srcId="{07C64304-9E79-44A8-9787-53A98F9C887C}" destId="{651094F5-FF5F-4033-8E68-5B38988F5D4C}" srcOrd="1" destOrd="0" parTransId="{1BEBD064-85AC-408F-8F25-2A5BAA805779}" sibTransId="{401EECA2-A70C-4389-96CB-3224D7CC0CBF}"/>
    <dgm:cxn modelId="{38458812-87B7-490A-AF63-FFA0F446CA2D}" type="presParOf" srcId="{BA3B5FAC-86CD-47D4-86E8-C6765567CCE9}" destId="{B8044CD0-B7E8-4BF4-AC23-501001828ACE}" srcOrd="0" destOrd="0" presId="urn:microsoft.com/office/officeart/2018/5/layout/IconCircleLabelList"/>
    <dgm:cxn modelId="{41D9D7B4-4F9B-4E36-BACD-360379214E13}" type="presParOf" srcId="{B8044CD0-B7E8-4BF4-AC23-501001828ACE}" destId="{1A84A8D7-6867-4035-807C-80093D90D25B}" srcOrd="0" destOrd="0" presId="urn:microsoft.com/office/officeart/2018/5/layout/IconCircleLabelList"/>
    <dgm:cxn modelId="{1A54C743-A8FE-4E2B-9C4A-2A4A2F287895}" type="presParOf" srcId="{B8044CD0-B7E8-4BF4-AC23-501001828ACE}" destId="{A2C6791B-53C0-465B-B28D-C5DCF25EB4CD}" srcOrd="1" destOrd="0" presId="urn:microsoft.com/office/officeart/2018/5/layout/IconCircleLabelList"/>
    <dgm:cxn modelId="{2E2B5161-1D26-438E-B5D8-D59AA9212A64}" type="presParOf" srcId="{B8044CD0-B7E8-4BF4-AC23-501001828ACE}" destId="{6A2E8338-87A8-4D05-8EBA-1A646D53D38D}" srcOrd="2" destOrd="0" presId="urn:microsoft.com/office/officeart/2018/5/layout/IconCircleLabelList"/>
    <dgm:cxn modelId="{57D3C6FB-A671-4795-AE14-178F0B3955AC}" type="presParOf" srcId="{B8044CD0-B7E8-4BF4-AC23-501001828ACE}" destId="{9B372E22-EE62-4D48-B3FA-7C2C666F430E}" srcOrd="3" destOrd="0" presId="urn:microsoft.com/office/officeart/2018/5/layout/IconCircleLabelList"/>
    <dgm:cxn modelId="{35FC63DF-91FD-4CA4-9908-ACE2BEA11AA2}" type="presParOf" srcId="{BA3B5FAC-86CD-47D4-86E8-C6765567CCE9}" destId="{B9758729-3E08-4814-B328-A1EA0775B703}" srcOrd="1" destOrd="0" presId="urn:microsoft.com/office/officeart/2018/5/layout/IconCircleLabelList"/>
    <dgm:cxn modelId="{DC0F61BD-F4E8-41D5-8C53-00517E397621}" type="presParOf" srcId="{BA3B5FAC-86CD-47D4-86E8-C6765567CCE9}" destId="{DD1B1284-74A3-4D14-B65D-F4A9C28742EA}" srcOrd="2" destOrd="0" presId="urn:microsoft.com/office/officeart/2018/5/layout/IconCircleLabelList"/>
    <dgm:cxn modelId="{DE1DB1D6-AF8C-4797-BF29-5894FA9BBDDF}" type="presParOf" srcId="{DD1B1284-74A3-4D14-B65D-F4A9C28742EA}" destId="{4F09621B-2798-4E33-B045-1ED516E6F6EB}" srcOrd="0" destOrd="0" presId="urn:microsoft.com/office/officeart/2018/5/layout/IconCircleLabelList"/>
    <dgm:cxn modelId="{62B17818-AF6E-4058-A96C-036E5FF6EEFD}" type="presParOf" srcId="{DD1B1284-74A3-4D14-B65D-F4A9C28742EA}" destId="{1C76456F-7295-410E-8BE0-9978D910F2BC}" srcOrd="1" destOrd="0" presId="urn:microsoft.com/office/officeart/2018/5/layout/IconCircleLabelList"/>
    <dgm:cxn modelId="{51D86B7A-0D08-4113-9A46-DF9C23C6C3A4}" type="presParOf" srcId="{DD1B1284-74A3-4D14-B65D-F4A9C28742EA}" destId="{CFA9A206-F772-4BD9-B593-8C75C34DF5BE}" srcOrd="2" destOrd="0" presId="urn:microsoft.com/office/officeart/2018/5/layout/IconCircleLabelList"/>
    <dgm:cxn modelId="{6D30D811-A355-4EC5-A310-1F4449E252F2}" type="presParOf" srcId="{DD1B1284-74A3-4D14-B65D-F4A9C28742EA}" destId="{9AF596F2-DF22-4A57-98CB-BEFF392A822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CD406-F327-4A26-9CC3-10C70620056B}">
      <dsp:nvSpPr>
        <dsp:cNvPr id="0" name=""/>
        <dsp:cNvSpPr/>
      </dsp:nvSpPr>
      <dsp:spPr>
        <a:xfrm>
          <a:off x="0" y="829981"/>
          <a:ext cx="7001691" cy="15322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F4E18-2996-41E0-889B-DB3D15CEBB08}">
      <dsp:nvSpPr>
        <dsp:cNvPr id="0" name=""/>
        <dsp:cNvSpPr/>
      </dsp:nvSpPr>
      <dsp:spPr>
        <a:xfrm>
          <a:off x="463512" y="1174742"/>
          <a:ext cx="842750" cy="84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11F23-7AF4-4472-A20E-5D9DD7DC96E2}">
      <dsp:nvSpPr>
        <dsp:cNvPr id="0" name=""/>
        <dsp:cNvSpPr/>
      </dsp:nvSpPr>
      <dsp:spPr>
        <a:xfrm>
          <a:off x="1769775" y="829981"/>
          <a:ext cx="5231915" cy="153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6" tIns="162166" rIns="162166" bIns="162166" numCol="1" spcCol="1270" anchor="ctr" anchorCtr="0">
          <a:noAutofit/>
        </a:bodyPr>
        <a:lstStyle/>
        <a:p>
          <a:pPr marL="0" lvl="0" indent="0" algn="l" defTabSz="889000">
            <a:lnSpc>
              <a:spcPct val="90000"/>
            </a:lnSpc>
            <a:spcBef>
              <a:spcPct val="0"/>
            </a:spcBef>
            <a:spcAft>
              <a:spcPct val="35000"/>
            </a:spcAft>
            <a:buNone/>
          </a:pPr>
          <a:r>
            <a:rPr lang="en-US" sz="2000" kern="1200"/>
            <a:t>The enzyme itself is not consumed in the reaction and is technically not considered a reactant or a product in the reaction in which it catalyzes. </a:t>
          </a:r>
        </a:p>
      </dsp:txBody>
      <dsp:txXfrm>
        <a:off x="1769775" y="829981"/>
        <a:ext cx="5231915" cy="1532273"/>
      </dsp:txXfrm>
    </dsp:sp>
    <dsp:sp modelId="{913D7333-AB07-4021-9D4A-2BC9A9865BF2}">
      <dsp:nvSpPr>
        <dsp:cNvPr id="0" name=""/>
        <dsp:cNvSpPr/>
      </dsp:nvSpPr>
      <dsp:spPr>
        <a:xfrm>
          <a:off x="0" y="2745322"/>
          <a:ext cx="7001691" cy="15322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77CE2-BF30-4B1B-ACE9-1D3E4006C68D}">
      <dsp:nvSpPr>
        <dsp:cNvPr id="0" name=""/>
        <dsp:cNvSpPr/>
      </dsp:nvSpPr>
      <dsp:spPr>
        <a:xfrm>
          <a:off x="463512" y="3090084"/>
          <a:ext cx="842750" cy="84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2C6E4-38C5-448F-B31A-FBA4CC68A86A}">
      <dsp:nvSpPr>
        <dsp:cNvPr id="0" name=""/>
        <dsp:cNvSpPr/>
      </dsp:nvSpPr>
      <dsp:spPr>
        <a:xfrm>
          <a:off x="1769775" y="2745322"/>
          <a:ext cx="5231915" cy="153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6" tIns="162166" rIns="162166" bIns="162166" numCol="1" spcCol="1270" anchor="ctr" anchorCtr="0">
          <a:noAutofit/>
        </a:bodyPr>
        <a:lstStyle/>
        <a:p>
          <a:pPr marL="0" lvl="0" indent="0" algn="l" defTabSz="889000">
            <a:lnSpc>
              <a:spcPct val="90000"/>
            </a:lnSpc>
            <a:spcBef>
              <a:spcPct val="0"/>
            </a:spcBef>
            <a:spcAft>
              <a:spcPct val="35000"/>
            </a:spcAft>
            <a:buNone/>
          </a:pPr>
          <a:r>
            <a:rPr lang="en-US" sz="2000" kern="1200" dirty="0"/>
            <a:t>This is because, the enzyme itself does not undergo a chemical change, but at the end of the reaction, the enzyme is at the same state that it was in at the beginning of the reaction. ​</a:t>
          </a:r>
        </a:p>
      </dsp:txBody>
      <dsp:txXfrm>
        <a:off x="1769775" y="2745322"/>
        <a:ext cx="5231915" cy="1532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A8D7-6867-4035-807C-80093D90D25B}">
      <dsp:nvSpPr>
        <dsp:cNvPr id="0" name=""/>
        <dsp:cNvSpPr/>
      </dsp:nvSpPr>
      <dsp:spPr>
        <a:xfrm>
          <a:off x="2490743" y="3638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6791B-53C0-465B-B28D-C5DCF25EB4CD}">
      <dsp:nvSpPr>
        <dsp:cNvPr id="0" name=""/>
        <dsp:cNvSpPr/>
      </dsp:nvSpPr>
      <dsp:spPr>
        <a:xfrm>
          <a:off x="2958743" y="50438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72E22-EE62-4D48-B3FA-7C2C666F430E}">
      <dsp:nvSpPr>
        <dsp:cNvPr id="0" name=""/>
        <dsp:cNvSpPr/>
      </dsp:nvSpPr>
      <dsp:spPr>
        <a:xfrm>
          <a:off x="1788743" y="2916389"/>
          <a:ext cx="3600000" cy="139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Cellular Respiration - process in which cells break down glucose and make ATP for energy​</a:t>
          </a:r>
        </a:p>
      </dsp:txBody>
      <dsp:txXfrm>
        <a:off x="1788743" y="2916389"/>
        <a:ext cx="3600000" cy="1398559"/>
      </dsp:txXfrm>
    </dsp:sp>
    <dsp:sp modelId="{4F09621B-2798-4E33-B045-1ED516E6F6EB}">
      <dsp:nvSpPr>
        <dsp:cNvPr id="0" name=""/>
        <dsp:cNvSpPr/>
      </dsp:nvSpPr>
      <dsp:spPr>
        <a:xfrm>
          <a:off x="6720743" y="36389"/>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6456F-7295-410E-8BE0-9978D910F2BC}">
      <dsp:nvSpPr>
        <dsp:cNvPr id="0" name=""/>
        <dsp:cNvSpPr/>
      </dsp:nvSpPr>
      <dsp:spPr>
        <a:xfrm>
          <a:off x="7188743" y="50438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F596F2-DF22-4A57-98CB-BEFF392A822E}">
      <dsp:nvSpPr>
        <dsp:cNvPr id="0" name=""/>
        <dsp:cNvSpPr/>
      </dsp:nvSpPr>
      <dsp:spPr>
        <a:xfrm>
          <a:off x="6018743" y="2916389"/>
          <a:ext cx="3600000" cy="139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Most of the ATP generated in the electron transport chain, also known as oxidative phosphorylation, which is the final step in cellular respiration.</a:t>
          </a:r>
        </a:p>
      </dsp:txBody>
      <dsp:txXfrm>
        <a:off x="6018743" y="2916389"/>
        <a:ext cx="3600000" cy="13985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BECA-7EC8-475C-821C-B957F9F4F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38793-AF98-4806-B337-028D3CC56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9C5053-2727-41BB-8420-41B3B9F5989A}"/>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5" name="Footer Placeholder 4">
            <a:extLst>
              <a:ext uri="{FF2B5EF4-FFF2-40B4-BE49-F238E27FC236}">
                <a16:creationId xmlns:a16="http://schemas.microsoft.com/office/drawing/2014/main" id="{6A854544-91EB-411E-96C2-A603FC813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2E9B0-6EB8-436B-A350-9BCA2A5F44E0}"/>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113922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1362-EBA7-4CB3-8414-D54FE682A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1EB102-75CD-44A1-B62A-E0B5B7079C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3BAAE-14C8-40C2-9606-20133E460EB5}"/>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5" name="Footer Placeholder 4">
            <a:extLst>
              <a:ext uri="{FF2B5EF4-FFF2-40B4-BE49-F238E27FC236}">
                <a16:creationId xmlns:a16="http://schemas.microsoft.com/office/drawing/2014/main" id="{76466A67-87A6-431D-AC1F-9D99CCFDD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2B1E2-4473-46F7-95C6-528AD2B3DD91}"/>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135488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EB481-9DB0-4F67-BE8B-AF54178805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B2210F-FA6E-4599-A86B-74877BEF34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3271F-1852-49DB-953B-11B145CD0750}"/>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5" name="Footer Placeholder 4">
            <a:extLst>
              <a:ext uri="{FF2B5EF4-FFF2-40B4-BE49-F238E27FC236}">
                <a16:creationId xmlns:a16="http://schemas.microsoft.com/office/drawing/2014/main" id="{3B4DCE14-E0B8-49AB-BB56-EF597C7D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33FAE-CDCA-479B-A7F4-FE42A40BEABE}"/>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158686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78DC-5508-4857-976E-EBA59413E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A27E7-6E94-402B-A64F-3ABD1FFBA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DBBCC-0E14-4245-859D-CD42811CD62D}"/>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5" name="Footer Placeholder 4">
            <a:extLst>
              <a:ext uri="{FF2B5EF4-FFF2-40B4-BE49-F238E27FC236}">
                <a16:creationId xmlns:a16="http://schemas.microsoft.com/office/drawing/2014/main" id="{1A3906FB-D1E9-44D6-911B-B0C3CD50D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DCD5-7400-4625-8FE5-587BAA64C82B}"/>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295523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AF3C-162F-4847-97C9-BEC99CE79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5FCC9D-F836-4146-B2D4-53F842369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2CC3B3-B058-463E-AD72-E6AC80E4AFE9}"/>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5" name="Footer Placeholder 4">
            <a:extLst>
              <a:ext uri="{FF2B5EF4-FFF2-40B4-BE49-F238E27FC236}">
                <a16:creationId xmlns:a16="http://schemas.microsoft.com/office/drawing/2014/main" id="{900A4B83-E5C6-4499-A8E0-C83B00756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816A7-780B-4CC1-AC37-1517FAA60059}"/>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12599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0C0E-40E7-4E99-8B8B-CBEA8F003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026EF-CFAE-4DD7-A9E4-F5598363A5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DAC33-C9E6-400F-962F-F58DF3F8B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8D975-C287-4383-8C0D-37E828B7B3B5}"/>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6" name="Footer Placeholder 5">
            <a:extLst>
              <a:ext uri="{FF2B5EF4-FFF2-40B4-BE49-F238E27FC236}">
                <a16:creationId xmlns:a16="http://schemas.microsoft.com/office/drawing/2014/main" id="{D401D08B-0A61-40C4-994F-8819186A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30029-552B-40D1-86ED-7B311A2A227F}"/>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417989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9F24-1D99-4583-A827-E3FA2B6B5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29C843-5AB5-4B87-B39D-DBF9B20DFA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63F5C-0E84-49CC-B5B2-3F52D91924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119B9-552E-4A65-9201-406615224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F8DC5-2352-4006-9CF7-347E313023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8B2789-E7A0-45E6-A59F-8789844C8448}"/>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8" name="Footer Placeholder 7">
            <a:extLst>
              <a:ext uri="{FF2B5EF4-FFF2-40B4-BE49-F238E27FC236}">
                <a16:creationId xmlns:a16="http://schemas.microsoft.com/office/drawing/2014/main" id="{B29DEF3D-0CCB-4F54-8C48-A17CA7F5A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267B5-9100-4845-B811-5951CE6388E2}"/>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76452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3045-3E6E-4D56-A562-1DD39ABA34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FF3CD2-85D0-4160-8C4A-14C9004580E3}"/>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4" name="Footer Placeholder 3">
            <a:extLst>
              <a:ext uri="{FF2B5EF4-FFF2-40B4-BE49-F238E27FC236}">
                <a16:creationId xmlns:a16="http://schemas.microsoft.com/office/drawing/2014/main" id="{DDEC8DFF-6054-4B32-986A-69F70FC78D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1EF52-8667-478B-B2A5-E73BA175CABF}"/>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409009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52E93-BCB0-42F5-9E5B-0C6B3D2B48BA}"/>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3" name="Footer Placeholder 2">
            <a:extLst>
              <a:ext uri="{FF2B5EF4-FFF2-40B4-BE49-F238E27FC236}">
                <a16:creationId xmlns:a16="http://schemas.microsoft.com/office/drawing/2014/main" id="{A46D89AF-6D8A-41A9-BDBD-891B9C3068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8D5AD-62C0-4DC4-8700-DC14644599DA}"/>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23399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1C22-C9E9-4081-ABC2-E6AD7AADD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D8EF8-7FE1-481B-9915-5E85268F9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F1193-BBFC-46B1-8664-2080B2272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782EE-5597-4D7A-8053-5C240B64AAB7}"/>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6" name="Footer Placeholder 5">
            <a:extLst>
              <a:ext uri="{FF2B5EF4-FFF2-40B4-BE49-F238E27FC236}">
                <a16:creationId xmlns:a16="http://schemas.microsoft.com/office/drawing/2014/main" id="{8871199B-AF1A-4904-8932-5AA5953B8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9AD18-9412-477C-9369-62F1D6D67C0D}"/>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91826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55A7-2214-49EC-831D-8FF9AA287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5E4D0A-5181-464D-B0D3-04636FD21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EB79A0-7404-4765-AF80-2585CCF6F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708E7-BF32-44A5-B9B7-1C718D434CA9}"/>
              </a:ext>
            </a:extLst>
          </p:cNvPr>
          <p:cNvSpPr>
            <a:spLocks noGrp="1"/>
          </p:cNvSpPr>
          <p:nvPr>
            <p:ph type="dt" sz="half" idx="10"/>
          </p:nvPr>
        </p:nvSpPr>
        <p:spPr/>
        <p:txBody>
          <a:bodyPr/>
          <a:lstStyle/>
          <a:p>
            <a:fld id="{42EB05FF-0DF2-4257-B020-C587AE252ADA}" type="datetimeFigureOut">
              <a:rPr lang="en-US" smtClean="0"/>
              <a:t>2/2/2020</a:t>
            </a:fld>
            <a:endParaRPr lang="en-US"/>
          </a:p>
        </p:txBody>
      </p:sp>
      <p:sp>
        <p:nvSpPr>
          <p:cNvPr id="6" name="Footer Placeholder 5">
            <a:extLst>
              <a:ext uri="{FF2B5EF4-FFF2-40B4-BE49-F238E27FC236}">
                <a16:creationId xmlns:a16="http://schemas.microsoft.com/office/drawing/2014/main" id="{A04AECDF-2023-4CB2-AFD3-04B51D209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67DA8-B146-4C3F-AF9D-81C05946D644}"/>
              </a:ext>
            </a:extLst>
          </p:cNvPr>
          <p:cNvSpPr>
            <a:spLocks noGrp="1"/>
          </p:cNvSpPr>
          <p:nvPr>
            <p:ph type="sldNum" sz="quarter" idx="12"/>
          </p:nvPr>
        </p:nvSpPr>
        <p:spPr/>
        <p:txBody>
          <a:bodyPr/>
          <a:lstStyle/>
          <a:p>
            <a:fld id="{79DC1251-44F1-40AC-B5A3-CB9325C2A22B}" type="slidenum">
              <a:rPr lang="en-US" smtClean="0"/>
              <a:t>‹#›</a:t>
            </a:fld>
            <a:endParaRPr lang="en-US"/>
          </a:p>
        </p:txBody>
      </p:sp>
    </p:spTree>
    <p:extLst>
      <p:ext uri="{BB962C8B-B14F-4D97-AF65-F5344CB8AC3E}">
        <p14:creationId xmlns:p14="http://schemas.microsoft.com/office/powerpoint/2010/main" val="61502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A95E8-EC83-4AD9-AE10-0921B5311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F95D4E-7C16-4EBC-9547-72560E145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35844-A904-4FD1-9880-B2A4B9114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B05FF-0DF2-4257-B020-C587AE252ADA}" type="datetimeFigureOut">
              <a:rPr lang="en-US" smtClean="0"/>
              <a:t>2/2/2020</a:t>
            </a:fld>
            <a:endParaRPr lang="en-US"/>
          </a:p>
        </p:txBody>
      </p:sp>
      <p:sp>
        <p:nvSpPr>
          <p:cNvPr id="5" name="Footer Placeholder 4">
            <a:extLst>
              <a:ext uri="{FF2B5EF4-FFF2-40B4-BE49-F238E27FC236}">
                <a16:creationId xmlns:a16="http://schemas.microsoft.com/office/drawing/2014/main" id="{2FE8A2CC-612C-4BBE-8096-842B2735D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CF8C7-CE41-42B0-B1EB-EFAEB2E34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C1251-44F1-40AC-B5A3-CB9325C2A22B}" type="slidenum">
              <a:rPr lang="en-US" smtClean="0"/>
              <a:t>‹#›</a:t>
            </a:fld>
            <a:endParaRPr lang="en-US"/>
          </a:p>
        </p:txBody>
      </p:sp>
    </p:spTree>
    <p:extLst>
      <p:ext uri="{BB962C8B-B14F-4D97-AF65-F5344CB8AC3E}">
        <p14:creationId xmlns:p14="http://schemas.microsoft.com/office/powerpoint/2010/main" val="422233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lumenlearning.com/microbiology/chapter/energy-matter-and-enzymes/"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io.libretexts.org/Bookshelves/Microbiology/Book:_Microbiology_(Kaiser)/Unit_7:_Microbial_Genetics_and_Microbial_Metabolism/18:_Microbial_Metabolism/18.3:_Aerobic_Respiration/18.3B:_Transition_Reaction"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arnatakaeducation.org.in/KOER/en/index.php/Energy"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karnatakaeducation.org.in/KOER/en/index.php/Energy"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6683C1-A93D-43D4-AA51-6475EAB2EB68}"/>
              </a:ext>
            </a:extLst>
          </p:cNvPr>
          <p:cNvSpPr>
            <a:spLocks noGrp="1"/>
          </p:cNvSpPr>
          <p:nvPr>
            <p:ph type="ctrTitle"/>
          </p:nvPr>
        </p:nvSpPr>
        <p:spPr>
          <a:xfrm>
            <a:off x="3045368" y="2043663"/>
            <a:ext cx="6105194" cy="2031055"/>
          </a:xfrm>
        </p:spPr>
        <p:txBody>
          <a:bodyPr>
            <a:normAutofit/>
          </a:bodyPr>
          <a:lstStyle/>
          <a:p>
            <a:r>
              <a:rPr lang="en-US">
                <a:solidFill>
                  <a:srgbClr val="FFFFFF"/>
                </a:solidFill>
              </a:rPr>
              <a:t>Metabolism</a:t>
            </a:r>
          </a:p>
        </p:txBody>
      </p:sp>
      <p:sp>
        <p:nvSpPr>
          <p:cNvPr id="3" name="Subtitle 2">
            <a:extLst>
              <a:ext uri="{FF2B5EF4-FFF2-40B4-BE49-F238E27FC236}">
                <a16:creationId xmlns:a16="http://schemas.microsoft.com/office/drawing/2014/main" id="{7B3FB6EC-3A77-4A29-A372-838B26C14DEB}"/>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70730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074" name="Picture 2" descr="Picture">
            <a:extLst>
              <a:ext uri="{FF2B5EF4-FFF2-40B4-BE49-F238E27FC236}">
                <a16:creationId xmlns:a16="http://schemas.microsoft.com/office/drawing/2014/main" id="{99CD8A89-2BB3-48B3-A21E-C9EA4670F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0" r="2587" b="-1"/>
          <a:stretch/>
        </p:blipFill>
        <p:spPr bwMode="auto">
          <a:xfrm>
            <a:off x="320040" y="565081"/>
            <a:ext cx="11548872" cy="3815209"/>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2B64B1-01B2-4FA5-8B54-8F4A1F291FEA}"/>
              </a:ext>
            </a:extLst>
          </p:cNvPr>
          <p:cNvSpPr>
            <a:spLocks noGrp="1"/>
          </p:cNvSpPr>
          <p:nvPr>
            <p:ph type="title"/>
          </p:nvPr>
        </p:nvSpPr>
        <p:spPr>
          <a:xfrm>
            <a:off x="841248" y="5010912"/>
            <a:ext cx="2889504" cy="1344168"/>
          </a:xfrm>
        </p:spPr>
        <p:txBody>
          <a:bodyPr anchor="ctr">
            <a:normAutofit/>
          </a:bodyPr>
          <a:lstStyle/>
          <a:p>
            <a:r>
              <a:rPr lang="en-US" sz="2600">
                <a:solidFill>
                  <a:schemeClr val="bg1"/>
                </a:solidFill>
              </a:rPr>
              <a:t>What is Metabolism?</a:t>
            </a:r>
          </a:p>
        </p:txBody>
      </p:sp>
      <p:cxnSp>
        <p:nvCxnSpPr>
          <p:cNvPr id="139" name="Straight Connector 138">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D7E4A2-0566-4AFC-A16F-B34DBA367037}"/>
              </a:ext>
            </a:extLst>
          </p:cNvPr>
          <p:cNvSpPr>
            <a:spLocks noGrp="1"/>
          </p:cNvSpPr>
          <p:nvPr>
            <p:ph idx="1"/>
          </p:nvPr>
        </p:nvSpPr>
        <p:spPr>
          <a:xfrm>
            <a:off x="4379976" y="5010912"/>
            <a:ext cx="6976872" cy="1344168"/>
          </a:xfrm>
        </p:spPr>
        <p:txBody>
          <a:bodyPr anchor="ctr">
            <a:normAutofit/>
          </a:bodyPr>
          <a:lstStyle/>
          <a:p>
            <a:r>
              <a:rPr lang="en-US" sz="1700" b="1" dirty="0">
                <a:solidFill>
                  <a:schemeClr val="bg1"/>
                </a:solidFill>
              </a:rPr>
              <a:t>Metabolism: Metabolism is a general term for all of the biochemical reactions taking place within an organism. </a:t>
            </a:r>
          </a:p>
          <a:p>
            <a:r>
              <a:rPr lang="en-US" sz="1700" b="1" dirty="0">
                <a:solidFill>
                  <a:schemeClr val="bg1"/>
                </a:solidFill>
              </a:rPr>
              <a:t>The biochemical reactions of metabolism fall into 2 broad categories;        </a:t>
            </a:r>
          </a:p>
          <a:p>
            <a:pPr lvl="1"/>
            <a:r>
              <a:rPr lang="en-US" sz="1300" b="1" dirty="0">
                <a:solidFill>
                  <a:schemeClr val="bg1"/>
                </a:solidFill>
              </a:rPr>
              <a:t>1) anabolism, and 2) catabolism.</a:t>
            </a:r>
          </a:p>
        </p:txBody>
      </p:sp>
    </p:spTree>
    <p:extLst>
      <p:ext uri="{BB962C8B-B14F-4D97-AF65-F5344CB8AC3E}">
        <p14:creationId xmlns:p14="http://schemas.microsoft.com/office/powerpoint/2010/main" val="8534379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4" name="Freeform: Shape 9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Picture">
            <a:extLst>
              <a:ext uri="{FF2B5EF4-FFF2-40B4-BE49-F238E27FC236}">
                <a16:creationId xmlns:a16="http://schemas.microsoft.com/office/drawing/2014/main" id="{74714256-284A-4BA8-8710-D462E4E5F9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8979" y="671951"/>
            <a:ext cx="9203035" cy="33591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8C26EE-7672-4E4B-A8A4-D35E56AF545D}"/>
              </a:ext>
            </a:extLst>
          </p:cNvPr>
          <p:cNvSpPr>
            <a:spLocks noGrp="1"/>
          </p:cNvSpPr>
          <p:nvPr>
            <p:ph idx="1"/>
          </p:nvPr>
        </p:nvSpPr>
        <p:spPr>
          <a:xfrm>
            <a:off x="277286" y="4767660"/>
            <a:ext cx="11599328" cy="1770300"/>
          </a:xfrm>
        </p:spPr>
        <p:txBody>
          <a:bodyPr anchor="ctr">
            <a:normAutofit/>
          </a:bodyPr>
          <a:lstStyle/>
          <a:p>
            <a:r>
              <a:rPr lang="en-US" sz="2000" b="1" dirty="0"/>
              <a:t>Anabolic reactions require energy to build, so they are considered endergonic reactions. These endergonic, anabolic reaction create chemical bonds that store potential energy, like a new battery that has not yet been used. When that potential energy is needed, the bond will be broken to release that potential energy so that it can be used. </a:t>
            </a:r>
          </a:p>
        </p:txBody>
      </p:sp>
    </p:spTree>
    <p:extLst>
      <p:ext uri="{BB962C8B-B14F-4D97-AF65-F5344CB8AC3E}">
        <p14:creationId xmlns:p14="http://schemas.microsoft.com/office/powerpoint/2010/main" val="10970486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D50F-BF82-480E-BB6B-9287133EB38B}"/>
              </a:ext>
            </a:extLst>
          </p:cNvPr>
          <p:cNvSpPr>
            <a:spLocks noGrp="1"/>
          </p:cNvSpPr>
          <p:nvPr>
            <p:ph type="title"/>
          </p:nvPr>
        </p:nvSpPr>
        <p:spPr/>
        <p:txBody>
          <a:bodyPr/>
          <a:lstStyle/>
          <a:p>
            <a:r>
              <a:rPr lang="en-US" dirty="0"/>
              <a:t>Anabolism</a:t>
            </a:r>
          </a:p>
        </p:txBody>
      </p:sp>
      <p:sp>
        <p:nvSpPr>
          <p:cNvPr id="3" name="Content Placeholder 2">
            <a:extLst>
              <a:ext uri="{FF2B5EF4-FFF2-40B4-BE49-F238E27FC236}">
                <a16:creationId xmlns:a16="http://schemas.microsoft.com/office/drawing/2014/main" id="{362FCC7C-D95B-40BF-9A7E-AB0F232614C4}"/>
              </a:ext>
            </a:extLst>
          </p:cNvPr>
          <p:cNvSpPr>
            <a:spLocks noGrp="1"/>
          </p:cNvSpPr>
          <p:nvPr>
            <p:ph idx="1"/>
          </p:nvPr>
        </p:nvSpPr>
        <p:spPr>
          <a:xfrm>
            <a:off x="532043" y="1690688"/>
            <a:ext cx="10515600" cy="4351338"/>
          </a:xfrm>
        </p:spPr>
        <p:txBody>
          <a:bodyPr>
            <a:normAutofit fontScale="92500" lnSpcReduction="20000"/>
          </a:bodyPr>
          <a:lstStyle/>
          <a:p>
            <a:r>
              <a:rPr lang="en-US" dirty="0"/>
              <a:t>Anabolism is the set of metabolic reactions that create or synthesize larger, more complex molecules from smaller ones. </a:t>
            </a:r>
          </a:p>
          <a:p>
            <a:r>
              <a:rPr lang="en-US" dirty="0"/>
              <a:t>Anabolic reactions are synthesis reactions. </a:t>
            </a:r>
          </a:p>
          <a:p>
            <a:r>
              <a:rPr lang="en-US" dirty="0"/>
              <a:t>Anabolism involves the process of creating or building chemical bonds, which requires energy in the form of ATP. </a:t>
            </a:r>
          </a:p>
          <a:p>
            <a:r>
              <a:rPr lang="en-US" dirty="0"/>
              <a:t>Reactions that require energy are called </a:t>
            </a:r>
            <a:r>
              <a:rPr lang="en-US" b="1" i="1" u="sng" dirty="0"/>
              <a:t>endergonic</a:t>
            </a:r>
            <a:r>
              <a:rPr lang="en-US" dirty="0"/>
              <a:t>. </a:t>
            </a:r>
          </a:p>
          <a:p>
            <a:endParaRPr lang="en-US" dirty="0"/>
          </a:p>
          <a:p>
            <a:r>
              <a:rPr lang="en-US" dirty="0"/>
              <a:t>Examples of anabolism </a:t>
            </a:r>
          </a:p>
          <a:p>
            <a:pPr lvl="1"/>
            <a:r>
              <a:rPr lang="en-US" dirty="0"/>
              <a:t>amino acids come together to form proteins</a:t>
            </a:r>
          </a:p>
          <a:p>
            <a:pPr lvl="1"/>
            <a:r>
              <a:rPr lang="en-US" dirty="0" err="1"/>
              <a:t>monosacharrides</a:t>
            </a:r>
            <a:r>
              <a:rPr lang="en-US" dirty="0"/>
              <a:t> come together to form                                                                  carbohydrates</a:t>
            </a:r>
          </a:p>
          <a:p>
            <a:pPr lvl="1"/>
            <a:r>
              <a:rPr lang="en-US" dirty="0"/>
              <a:t>fatty acids can be combined into lipids</a:t>
            </a:r>
          </a:p>
          <a:p>
            <a:endParaRPr lang="en-US" dirty="0"/>
          </a:p>
        </p:txBody>
      </p:sp>
      <p:pic>
        <p:nvPicPr>
          <p:cNvPr id="4" name="Picture 2" descr="Picture">
            <a:extLst>
              <a:ext uri="{FF2B5EF4-FFF2-40B4-BE49-F238E27FC236}">
                <a16:creationId xmlns:a16="http://schemas.microsoft.com/office/drawing/2014/main" id="{3FC569C9-F7D6-4314-99F8-4A9A3CA1DE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2652" y="4630705"/>
            <a:ext cx="4606014" cy="16811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01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2" descr="Picture">
            <a:extLst>
              <a:ext uri="{FF2B5EF4-FFF2-40B4-BE49-F238E27FC236}">
                <a16:creationId xmlns:a16="http://schemas.microsoft.com/office/drawing/2014/main" id="{0E54931C-D0AA-4061-9426-978C593F8B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365016"/>
            <a:ext cx="11548872" cy="42153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148A98-E18D-4842-B805-2BF9A203333D}"/>
              </a:ext>
            </a:extLst>
          </p:cNvPr>
          <p:cNvSpPr>
            <a:spLocks noGrp="1"/>
          </p:cNvSpPr>
          <p:nvPr>
            <p:ph type="title"/>
          </p:nvPr>
        </p:nvSpPr>
        <p:spPr>
          <a:xfrm>
            <a:off x="841248" y="5010912"/>
            <a:ext cx="2889504" cy="1344168"/>
          </a:xfrm>
        </p:spPr>
        <p:txBody>
          <a:bodyPr anchor="ctr">
            <a:normAutofit/>
          </a:bodyPr>
          <a:lstStyle/>
          <a:p>
            <a:r>
              <a:rPr lang="en-US" sz="2600">
                <a:solidFill>
                  <a:schemeClr val="bg1"/>
                </a:solidFill>
              </a:rPr>
              <a:t>Anabolic reactions</a:t>
            </a:r>
          </a:p>
        </p:txBody>
      </p:sp>
      <p:cxnSp>
        <p:nvCxnSpPr>
          <p:cNvPr id="13" name="Straight Connector 12">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0B6DDA-F52A-4118-8AA1-6DF348665F77}"/>
              </a:ext>
            </a:extLst>
          </p:cNvPr>
          <p:cNvSpPr>
            <a:spLocks noGrp="1"/>
          </p:cNvSpPr>
          <p:nvPr>
            <p:ph idx="1"/>
          </p:nvPr>
        </p:nvSpPr>
        <p:spPr>
          <a:xfrm>
            <a:off x="4379976" y="5010912"/>
            <a:ext cx="6976872" cy="1344168"/>
          </a:xfrm>
        </p:spPr>
        <p:txBody>
          <a:bodyPr anchor="ctr">
            <a:normAutofit/>
          </a:bodyPr>
          <a:lstStyle/>
          <a:p>
            <a:r>
              <a:rPr lang="en-US" sz="1700">
                <a:solidFill>
                  <a:schemeClr val="bg1"/>
                </a:solidFill>
              </a:rPr>
              <a:t>Anabolic reactions of metabolism are used to polymerize amino acids into proteins that can function as structural proteins within the cell, or they can function as enzymes which assist the chemical reactions taking place in the cell. ​</a:t>
            </a:r>
          </a:p>
          <a:p>
            <a:endParaRPr lang="en-US" sz="1700">
              <a:solidFill>
                <a:schemeClr val="bg1"/>
              </a:solidFill>
            </a:endParaRPr>
          </a:p>
        </p:txBody>
      </p:sp>
    </p:spTree>
    <p:extLst>
      <p:ext uri="{BB962C8B-B14F-4D97-AF65-F5344CB8AC3E}">
        <p14:creationId xmlns:p14="http://schemas.microsoft.com/office/powerpoint/2010/main" val="26252120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D6647-62C3-4E1F-BA78-C2F3289C9B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catabolic reactions</a:t>
            </a:r>
          </a:p>
        </p:txBody>
      </p:sp>
      <p:sp>
        <p:nvSpPr>
          <p:cNvPr id="3" name="Content Placeholder 2">
            <a:extLst>
              <a:ext uri="{FF2B5EF4-FFF2-40B4-BE49-F238E27FC236}">
                <a16:creationId xmlns:a16="http://schemas.microsoft.com/office/drawing/2014/main" id="{ED5398EE-1A3F-42EF-995F-925EF395BA47}"/>
              </a:ext>
            </a:extLst>
          </p:cNvPr>
          <p:cNvSpPr>
            <a:spLocks noGrp="1"/>
          </p:cNvSpPr>
          <p:nvPr>
            <p:ph idx="1"/>
          </p:nvPr>
        </p:nvSpPr>
        <p:spPr>
          <a:xfrm>
            <a:off x="643468" y="2638043"/>
            <a:ext cx="3363974" cy="3415623"/>
          </a:xfrm>
        </p:spPr>
        <p:txBody>
          <a:bodyPr>
            <a:normAutofit/>
          </a:bodyPr>
          <a:lstStyle/>
          <a:p>
            <a:r>
              <a:rPr lang="en-US" sz="1700"/>
              <a:t>Living organisms must synthesize polymers of these important molecules in order to sustain life. </a:t>
            </a:r>
          </a:p>
          <a:p>
            <a:r>
              <a:rPr lang="en-US" sz="1700"/>
              <a:t>Similarly, these molecules can be broken down to release energy or to use as building blocks for other molecules that the organism may need at the time. </a:t>
            </a:r>
          </a:p>
          <a:p>
            <a:r>
              <a:rPr lang="en-US" sz="1700" b="1" i="1" u="sng"/>
              <a:t>These would be the catabolic reactions of metabolism. ​</a:t>
            </a:r>
          </a:p>
          <a:p>
            <a:pPr marL="0" indent="0">
              <a:buNone/>
            </a:pPr>
            <a:endParaRPr lang="en-US" sz="1700"/>
          </a:p>
        </p:txBody>
      </p:sp>
      <p:pic>
        <p:nvPicPr>
          <p:cNvPr id="5122" name="Picture 2" descr="Picture">
            <a:extLst>
              <a:ext uri="{FF2B5EF4-FFF2-40B4-BE49-F238E27FC236}">
                <a16:creationId xmlns:a16="http://schemas.microsoft.com/office/drawing/2014/main" id="{47499C93-C0DE-4E66-8CA0-1838701F5A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910890"/>
            <a:ext cx="6250769" cy="28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753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2" descr="Picture">
            <a:extLst>
              <a:ext uri="{FF2B5EF4-FFF2-40B4-BE49-F238E27FC236}">
                <a16:creationId xmlns:a16="http://schemas.microsoft.com/office/drawing/2014/main" id="{1BEE96C0-6AFA-4889-9067-CE165B1631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4812" y="320040"/>
            <a:ext cx="9359328" cy="43052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3D6647-62C3-4E1F-BA78-C2F3289C9B83}"/>
              </a:ext>
            </a:extLst>
          </p:cNvPr>
          <p:cNvSpPr>
            <a:spLocks noGrp="1"/>
          </p:cNvSpPr>
          <p:nvPr>
            <p:ph type="title"/>
          </p:nvPr>
        </p:nvSpPr>
        <p:spPr>
          <a:xfrm>
            <a:off x="841248" y="5010912"/>
            <a:ext cx="2889504" cy="1344168"/>
          </a:xfrm>
        </p:spPr>
        <p:txBody>
          <a:bodyPr anchor="ctr">
            <a:normAutofit/>
          </a:bodyPr>
          <a:lstStyle/>
          <a:p>
            <a:r>
              <a:rPr lang="en-US" sz="2600">
                <a:solidFill>
                  <a:schemeClr val="bg1"/>
                </a:solidFill>
              </a:rPr>
              <a:t>catabolic reactions</a:t>
            </a:r>
          </a:p>
        </p:txBody>
      </p:sp>
      <p:cxnSp>
        <p:nvCxnSpPr>
          <p:cNvPr id="13" name="Straight Connector 12">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5398EE-1A3F-42EF-995F-925EF395BA47}"/>
              </a:ext>
            </a:extLst>
          </p:cNvPr>
          <p:cNvSpPr>
            <a:spLocks noGrp="1"/>
          </p:cNvSpPr>
          <p:nvPr>
            <p:ph idx="1"/>
          </p:nvPr>
        </p:nvSpPr>
        <p:spPr>
          <a:xfrm>
            <a:off x="4379976" y="5010912"/>
            <a:ext cx="6976872" cy="1344168"/>
          </a:xfrm>
        </p:spPr>
        <p:txBody>
          <a:bodyPr anchor="ctr">
            <a:normAutofit/>
          </a:bodyPr>
          <a:lstStyle/>
          <a:p>
            <a:r>
              <a:rPr lang="en-US" sz="1700">
                <a:solidFill>
                  <a:schemeClr val="bg1"/>
                </a:solidFill>
              </a:rPr>
              <a:t>For example, cells must maintain their structural integrity by constantly replacing its damaged components. </a:t>
            </a:r>
          </a:p>
          <a:p>
            <a:r>
              <a:rPr lang="en-US" sz="1700">
                <a:solidFill>
                  <a:schemeClr val="bg1"/>
                </a:solidFill>
              </a:rPr>
              <a:t> This maintenance process involves the synthesis of new molecules and polymers. </a:t>
            </a:r>
          </a:p>
        </p:txBody>
      </p:sp>
    </p:spTree>
    <p:extLst>
      <p:ext uri="{BB962C8B-B14F-4D97-AF65-F5344CB8AC3E}">
        <p14:creationId xmlns:p14="http://schemas.microsoft.com/office/powerpoint/2010/main" val="322589493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6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8705DF-7119-415C-8819-C6D697B0351E}"/>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catabolism</a:t>
            </a:r>
          </a:p>
        </p:txBody>
      </p:sp>
      <p:pic>
        <p:nvPicPr>
          <p:cNvPr id="6146" name="Picture 2" descr="Picture">
            <a:extLst>
              <a:ext uri="{FF2B5EF4-FFF2-40B4-BE49-F238E27FC236}">
                <a16:creationId xmlns:a16="http://schemas.microsoft.com/office/drawing/2014/main" id="{F5A964B6-FD3E-458C-9A4B-EAF153BDF1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r="2325"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E9615F-FE17-46E2-9A18-D8653AAA3945}"/>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​Examples of catabolism = </a:t>
            </a:r>
          </a:p>
          <a:p>
            <a:pPr lvl="1"/>
            <a:r>
              <a:rPr lang="en-US" sz="2000">
                <a:solidFill>
                  <a:srgbClr val="FFFFFF"/>
                </a:solidFill>
              </a:rPr>
              <a:t>proteins are broken down to form amino acids </a:t>
            </a:r>
          </a:p>
          <a:p>
            <a:pPr lvl="1"/>
            <a:r>
              <a:rPr lang="en-US" sz="2000">
                <a:solidFill>
                  <a:srgbClr val="FFFFFF"/>
                </a:solidFill>
              </a:rPr>
              <a:t>carbohydrates and polysaccharides are broken down to form monosaccharides</a:t>
            </a:r>
          </a:p>
          <a:p>
            <a:pPr lvl="1"/>
            <a:r>
              <a:rPr lang="en-US" sz="2000">
                <a:solidFill>
                  <a:srgbClr val="FFFFFF"/>
                </a:solidFill>
              </a:rPr>
              <a:t>lipids could be broken down into their fatty acid components </a:t>
            </a:r>
          </a:p>
          <a:p>
            <a:endParaRPr lang="en-US" sz="2000">
              <a:solidFill>
                <a:srgbClr val="FFFFFF"/>
              </a:solidFill>
            </a:endParaRPr>
          </a:p>
        </p:txBody>
      </p:sp>
    </p:spTree>
    <p:extLst>
      <p:ext uri="{BB962C8B-B14F-4D97-AF65-F5344CB8AC3E}">
        <p14:creationId xmlns:p14="http://schemas.microsoft.com/office/powerpoint/2010/main" val="304562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4C719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B851AC5-026F-4C3C-9E0E-9FEE3238A3C3}"/>
              </a:ext>
            </a:extLst>
          </p:cNvPr>
          <p:cNvSpPr>
            <a:spLocks noGrp="1"/>
          </p:cNvSpPr>
          <p:nvPr>
            <p:ph type="title"/>
          </p:nvPr>
        </p:nvSpPr>
        <p:spPr>
          <a:xfrm>
            <a:off x="777240" y="694944"/>
            <a:ext cx="6610388" cy="1042416"/>
          </a:xfrm>
        </p:spPr>
        <p:txBody>
          <a:bodyPr>
            <a:normAutofit/>
          </a:bodyPr>
          <a:lstStyle/>
          <a:p>
            <a:r>
              <a:rPr lang="en-US" sz="4200">
                <a:solidFill>
                  <a:srgbClr val="FFFFFF"/>
                </a:solidFill>
              </a:rPr>
              <a:t>Catabolism:</a:t>
            </a:r>
          </a:p>
        </p:txBody>
      </p:sp>
      <p:sp>
        <p:nvSpPr>
          <p:cNvPr id="73" name="Rectangle 7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4481C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4481C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194" name="Picture 2" descr="Picture">
            <a:extLst>
              <a:ext uri="{FF2B5EF4-FFF2-40B4-BE49-F238E27FC236}">
                <a16:creationId xmlns:a16="http://schemas.microsoft.com/office/drawing/2014/main" id="{45A1B912-A555-4F93-AC2B-CB1592F60E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142" y="2701303"/>
            <a:ext cx="6795370" cy="312587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5609B4-E8A4-465E-B68A-77CD4EBBEB0F}"/>
              </a:ext>
            </a:extLst>
          </p:cNvPr>
          <p:cNvSpPr>
            <a:spLocks noGrp="1"/>
          </p:cNvSpPr>
          <p:nvPr>
            <p:ph idx="1"/>
          </p:nvPr>
        </p:nvSpPr>
        <p:spPr>
          <a:xfrm>
            <a:off x="8109311" y="2393792"/>
            <a:ext cx="3360212" cy="3740893"/>
          </a:xfrm>
        </p:spPr>
        <p:txBody>
          <a:bodyPr anchor="ctr">
            <a:normAutofit/>
          </a:bodyPr>
          <a:lstStyle/>
          <a:p>
            <a:r>
              <a:rPr lang="en-US" sz="1800"/>
              <a:t>Catabolism: Larger molecules are broken apart into smaller molecules by breaking chemical bonds.</a:t>
            </a:r>
          </a:p>
          <a:p>
            <a:r>
              <a:rPr lang="en-US" sz="1800"/>
              <a:t>This process releases energy in the form of ATP​</a:t>
            </a:r>
          </a:p>
          <a:p>
            <a:pPr lvl="1"/>
            <a:r>
              <a:rPr lang="en-US" sz="1800"/>
              <a:t>Reactions that release energy are called exergonic. </a:t>
            </a:r>
          </a:p>
        </p:txBody>
      </p:sp>
    </p:spTree>
    <p:extLst>
      <p:ext uri="{BB962C8B-B14F-4D97-AF65-F5344CB8AC3E}">
        <p14:creationId xmlns:p14="http://schemas.microsoft.com/office/powerpoint/2010/main" val="341409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A7A04D-124F-4E02-BFC5-EDE3F8677A0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Formation of a Peptide Bond</a:t>
            </a:r>
            <a:br>
              <a:rPr lang="en-US" sz="2800"/>
            </a:br>
            <a:endParaRPr lang="en-US" sz="2800"/>
          </a:p>
        </p:txBody>
      </p:sp>
      <p:sp>
        <p:nvSpPr>
          <p:cNvPr id="3" name="Content Placeholder 2">
            <a:extLst>
              <a:ext uri="{FF2B5EF4-FFF2-40B4-BE49-F238E27FC236}">
                <a16:creationId xmlns:a16="http://schemas.microsoft.com/office/drawing/2014/main" id="{82C4BA55-920C-46A9-AA0D-22FB7206CAA7}"/>
              </a:ext>
            </a:extLst>
          </p:cNvPr>
          <p:cNvSpPr>
            <a:spLocks noGrp="1"/>
          </p:cNvSpPr>
          <p:nvPr>
            <p:ph idx="1"/>
          </p:nvPr>
        </p:nvSpPr>
        <p:spPr>
          <a:xfrm>
            <a:off x="643468" y="2638043"/>
            <a:ext cx="3363974" cy="3415623"/>
          </a:xfrm>
        </p:spPr>
        <p:txBody>
          <a:bodyPr>
            <a:normAutofit/>
          </a:bodyPr>
          <a:lstStyle/>
          <a:p>
            <a:r>
              <a:rPr lang="en-US" sz="2000" dirty="0"/>
              <a:t>Formation of a Peptide Bond</a:t>
            </a:r>
          </a:p>
          <a:p>
            <a:pPr lvl="1"/>
            <a:r>
              <a:rPr lang="en-US" sz="2000" dirty="0"/>
              <a:t>This a condensation reaction in which water is removed from 2 amino acids that become joined.</a:t>
            </a:r>
          </a:p>
          <a:p>
            <a:pPr lvl="1"/>
            <a:r>
              <a:rPr lang="en-US" sz="2000" dirty="0"/>
              <a:t>The products of this reaction is a dipeptide and a water molecule.</a:t>
            </a:r>
          </a:p>
          <a:p>
            <a:endParaRPr lang="en-US" sz="2000" dirty="0"/>
          </a:p>
        </p:txBody>
      </p:sp>
      <p:pic>
        <p:nvPicPr>
          <p:cNvPr id="7172" name="Picture 4" descr="Picture">
            <a:extLst>
              <a:ext uri="{FF2B5EF4-FFF2-40B4-BE49-F238E27FC236}">
                <a16:creationId xmlns:a16="http://schemas.microsoft.com/office/drawing/2014/main" id="{0B14554E-0241-4880-A088-2B8128E4D5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0909" y="1426921"/>
            <a:ext cx="7384051" cy="28059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icture">
            <a:extLst>
              <a:ext uri="{FF2B5EF4-FFF2-40B4-BE49-F238E27FC236}">
                <a16:creationId xmlns:a16="http://schemas.microsoft.com/office/drawing/2014/main" id="{55DB02C0-0EEF-4E73-B0C5-0BA217B83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909" y="4345854"/>
            <a:ext cx="7694845" cy="239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6088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B5D7-94DA-438C-842A-CE43DEAC0A87}"/>
              </a:ext>
            </a:extLst>
          </p:cNvPr>
          <p:cNvSpPr>
            <a:spLocks noGrp="1"/>
          </p:cNvSpPr>
          <p:nvPr>
            <p:ph type="title"/>
          </p:nvPr>
        </p:nvSpPr>
        <p:spPr>
          <a:xfrm>
            <a:off x="762001" y="803325"/>
            <a:ext cx="5314536" cy="1325563"/>
          </a:xfrm>
        </p:spPr>
        <p:txBody>
          <a:bodyPr>
            <a:normAutofit/>
          </a:bodyPr>
          <a:lstStyle/>
          <a:p>
            <a:r>
              <a:rPr lang="en-US" dirty="0"/>
              <a:t>Bonds Important for Life</a:t>
            </a:r>
          </a:p>
        </p:txBody>
      </p:sp>
      <p:sp>
        <p:nvSpPr>
          <p:cNvPr id="3" name="Content Placeholder 2">
            <a:extLst>
              <a:ext uri="{FF2B5EF4-FFF2-40B4-BE49-F238E27FC236}">
                <a16:creationId xmlns:a16="http://schemas.microsoft.com/office/drawing/2014/main" id="{A0EF028D-88F6-4DF1-A751-F3BE3BCEADBC}"/>
              </a:ext>
            </a:extLst>
          </p:cNvPr>
          <p:cNvSpPr>
            <a:spLocks noGrp="1"/>
          </p:cNvSpPr>
          <p:nvPr>
            <p:ph idx="1"/>
          </p:nvPr>
        </p:nvSpPr>
        <p:spPr>
          <a:xfrm>
            <a:off x="762000" y="2279018"/>
            <a:ext cx="5314543" cy="3375920"/>
          </a:xfrm>
        </p:spPr>
        <p:txBody>
          <a:bodyPr anchor="t">
            <a:normAutofit/>
          </a:bodyPr>
          <a:lstStyle/>
          <a:p>
            <a:r>
              <a:rPr lang="en-US" sz="1800"/>
              <a:t>What bonds are formed in the creation of the 4 major classes of biomolecules?</a:t>
            </a:r>
          </a:p>
          <a:p>
            <a:pPr lvl="1"/>
            <a:r>
              <a:rPr lang="en-US" sz="1800"/>
              <a:t>Monosaccharides are joined via glycosidic linkages to form disaccharides and polysaccharides</a:t>
            </a:r>
          </a:p>
          <a:p>
            <a:pPr lvl="1"/>
            <a:r>
              <a:rPr lang="en-US" sz="1800"/>
              <a:t>Amino acids are joined via peptide bonds to make polypeptide chains </a:t>
            </a:r>
          </a:p>
          <a:p>
            <a:pPr lvl="1"/>
            <a:r>
              <a:rPr lang="en-US" sz="1800"/>
              <a:t>Glycerol and fatty acids are joined via an ester linkage to create triglycerides (ether linkage in archaea)</a:t>
            </a:r>
          </a:p>
          <a:p>
            <a:pPr lvl="1"/>
            <a:r>
              <a:rPr lang="en-US" sz="1800"/>
              <a:t>Nucleotides are joined by phosphodiester bonds to form polynucleotide chains</a:t>
            </a:r>
          </a:p>
          <a:p>
            <a:endParaRPr lang="en-US" sz="18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D07640E-DC41-4D01-83E7-5D48E4FD1A87}"/>
              </a:ext>
            </a:extLst>
          </p:cNvPr>
          <p:cNvPicPr>
            <a:picLocks noChangeAspect="1"/>
          </p:cNvPicPr>
          <p:nvPr/>
        </p:nvPicPr>
        <p:blipFill rotWithShape="1">
          <a:blip r:embed="rId2"/>
          <a:srcRect l="23571" r="22298"/>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630814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689F-443F-4D48-87D7-3D1E3D25F9AA}"/>
              </a:ext>
            </a:extLst>
          </p:cNvPr>
          <p:cNvSpPr>
            <a:spLocks noGrp="1"/>
          </p:cNvSpPr>
          <p:nvPr>
            <p:ph type="title"/>
          </p:nvPr>
        </p:nvSpPr>
        <p:spPr/>
        <p:txBody>
          <a:bodyPr/>
          <a:lstStyle/>
          <a:p>
            <a:r>
              <a:rPr lang="en-US" dirty="0"/>
              <a:t>Properties of Living Organisms</a:t>
            </a:r>
          </a:p>
        </p:txBody>
      </p:sp>
      <p:sp>
        <p:nvSpPr>
          <p:cNvPr id="3" name="Content Placeholder 2">
            <a:extLst>
              <a:ext uri="{FF2B5EF4-FFF2-40B4-BE49-F238E27FC236}">
                <a16:creationId xmlns:a16="http://schemas.microsoft.com/office/drawing/2014/main" id="{F618C196-E171-4FD5-BED6-3FF795827B19}"/>
              </a:ext>
            </a:extLst>
          </p:cNvPr>
          <p:cNvSpPr>
            <a:spLocks noGrp="1"/>
          </p:cNvSpPr>
          <p:nvPr>
            <p:ph idx="1"/>
          </p:nvPr>
        </p:nvSpPr>
        <p:spPr/>
        <p:txBody>
          <a:bodyPr>
            <a:normAutofit fontScale="92500"/>
          </a:bodyPr>
          <a:lstStyle/>
          <a:p>
            <a:r>
              <a:rPr lang="en-US" dirty="0"/>
              <a:t>1. Have a complex structure whose basic unit of organization is the cell</a:t>
            </a:r>
          </a:p>
          <a:p>
            <a:r>
              <a:rPr lang="en-US" dirty="0"/>
              <a:t>2. Acquire, transform, store, and use energy</a:t>
            </a:r>
          </a:p>
          <a:p>
            <a:r>
              <a:rPr lang="en-US" dirty="0"/>
              <a:t>3. Sense and respond to internal and external environments</a:t>
            </a:r>
          </a:p>
          <a:p>
            <a:r>
              <a:rPr lang="en-US" dirty="0"/>
              <a:t>4. Maintain homeostasis through internal control systems with feedback</a:t>
            </a:r>
          </a:p>
          <a:p>
            <a:r>
              <a:rPr lang="en-US" dirty="0"/>
              <a:t>5. Store, use, and transmit information</a:t>
            </a:r>
          </a:p>
          <a:p>
            <a:r>
              <a:rPr lang="en-US" dirty="0"/>
              <a:t>6. Reproduce, develop, grow, and die</a:t>
            </a:r>
          </a:p>
          <a:p>
            <a:r>
              <a:rPr lang="en-US" dirty="0"/>
              <a:t>7. Have emergent properties that cannot be predicted from the simple sum of the parts</a:t>
            </a:r>
          </a:p>
          <a:p>
            <a:r>
              <a:rPr lang="en-US" dirty="0"/>
              <a:t>8. Individuals adapt and species evolve</a:t>
            </a:r>
          </a:p>
        </p:txBody>
      </p:sp>
    </p:spTree>
    <p:extLst>
      <p:ext uri="{BB962C8B-B14F-4D97-AF65-F5344CB8AC3E}">
        <p14:creationId xmlns:p14="http://schemas.microsoft.com/office/powerpoint/2010/main" val="195689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A9205D-62FC-47F1-A9D6-8CF79E413EC4}"/>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Enzymes</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4A0ECD-8BFB-4574-9F67-1E06A3CB0729}"/>
              </a:ext>
            </a:extLst>
          </p:cNvPr>
          <p:cNvSpPr>
            <a:spLocks noGrp="1"/>
          </p:cNvSpPr>
          <p:nvPr>
            <p:ph idx="1"/>
          </p:nvPr>
        </p:nvSpPr>
        <p:spPr>
          <a:xfrm>
            <a:off x="321733" y="2834809"/>
            <a:ext cx="4092951" cy="3042099"/>
          </a:xfrm>
        </p:spPr>
        <p:txBody>
          <a:bodyPr anchor="t">
            <a:normAutofit/>
          </a:bodyPr>
          <a:lstStyle/>
          <a:p>
            <a:r>
              <a:rPr lang="en-US" sz="1400">
                <a:solidFill>
                  <a:schemeClr val="bg1"/>
                </a:solidFill>
              </a:rPr>
              <a:t>An enzyme is usually a protein. </a:t>
            </a:r>
          </a:p>
          <a:p>
            <a:r>
              <a:rPr lang="en-US" sz="1400">
                <a:solidFill>
                  <a:schemeClr val="bg1"/>
                </a:solidFill>
              </a:rPr>
              <a:t>Enzymes are catalysts which function to reduce the activation energy of a chemical reaction, so that the reaction occurs much more quickly than it would in the absence of the enzyme. </a:t>
            </a:r>
          </a:p>
          <a:p>
            <a:pPr lvl="1"/>
            <a:r>
              <a:rPr lang="en-US" sz="1400">
                <a:solidFill>
                  <a:schemeClr val="bg1"/>
                </a:solidFill>
              </a:rPr>
              <a:t>The speed difference is usually several orders of magnitude faster with the addition of the enzyme. </a:t>
            </a:r>
          </a:p>
          <a:p>
            <a:pPr lvl="2"/>
            <a:r>
              <a:rPr lang="en-US" sz="1400">
                <a:solidFill>
                  <a:schemeClr val="bg1"/>
                </a:solidFill>
              </a:rPr>
              <a:t>For example, a single lunch would take thousands of years for our bodies to metabolize in the absence of enzymes.</a:t>
            </a:r>
          </a:p>
          <a:p>
            <a:endParaRPr lang="en-US" sz="1400">
              <a:solidFill>
                <a:schemeClr val="bg1"/>
              </a:solidFill>
            </a:endParaRPr>
          </a:p>
        </p:txBody>
      </p:sp>
      <p:pic>
        <p:nvPicPr>
          <p:cNvPr id="10242" name="Picture 2" descr="Picture">
            <a:extLst>
              <a:ext uri="{FF2B5EF4-FFF2-40B4-BE49-F238E27FC236}">
                <a16:creationId xmlns:a16="http://schemas.microsoft.com/office/drawing/2014/main" id="{62236841-DF24-48C1-9C3B-489485756C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1502328"/>
            <a:ext cx="6542117" cy="369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5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A9205D-62FC-47F1-A9D6-8CF79E413EC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Lock and Key Model</a:t>
            </a:r>
          </a:p>
        </p:txBody>
      </p:sp>
      <p:sp>
        <p:nvSpPr>
          <p:cNvPr id="3" name="Content Placeholder 2">
            <a:extLst>
              <a:ext uri="{FF2B5EF4-FFF2-40B4-BE49-F238E27FC236}">
                <a16:creationId xmlns:a16="http://schemas.microsoft.com/office/drawing/2014/main" id="{FC4A0ECD-8BFB-4574-9F67-1E06A3CB0729}"/>
              </a:ext>
            </a:extLst>
          </p:cNvPr>
          <p:cNvSpPr>
            <a:spLocks noGrp="1"/>
          </p:cNvSpPr>
          <p:nvPr>
            <p:ph idx="1"/>
          </p:nvPr>
        </p:nvSpPr>
        <p:spPr>
          <a:xfrm>
            <a:off x="643468" y="2638043"/>
            <a:ext cx="3363974" cy="3415623"/>
          </a:xfrm>
        </p:spPr>
        <p:txBody>
          <a:bodyPr>
            <a:normAutofit/>
          </a:bodyPr>
          <a:lstStyle/>
          <a:p>
            <a:r>
              <a:rPr lang="en-US" sz="1400"/>
              <a:t>​   An enzyme is specific to the reaction it catalyzes. </a:t>
            </a:r>
          </a:p>
          <a:p>
            <a:pPr lvl="1"/>
            <a:r>
              <a:rPr lang="en-US" sz="1400"/>
              <a:t>In the lock and key synthesis model, the enzyme interacts with the substrate specifically in a lock and key fashion. </a:t>
            </a:r>
          </a:p>
          <a:p>
            <a:pPr lvl="1"/>
            <a:r>
              <a:rPr lang="en-US" sz="1400"/>
              <a:t>The shape of the substrates fit perfectly and specifically into the active site of the enzyme like a key in a lock. </a:t>
            </a:r>
          </a:p>
          <a:p>
            <a:pPr lvl="2"/>
            <a:r>
              <a:rPr lang="en-US" sz="1400" b="1" i="1" u="sng"/>
              <a:t>In biology, when we see this pattern of shapes fitting together perfectly with each other, we say that the shapes are complimentary. </a:t>
            </a:r>
          </a:p>
          <a:p>
            <a:endParaRPr lang="en-US" sz="1400"/>
          </a:p>
        </p:txBody>
      </p:sp>
      <p:pic>
        <p:nvPicPr>
          <p:cNvPr id="11266" name="Picture 2" descr="Picture">
            <a:extLst>
              <a:ext uri="{FF2B5EF4-FFF2-40B4-BE49-F238E27FC236}">
                <a16:creationId xmlns:a16="http://schemas.microsoft.com/office/drawing/2014/main" id="{2EC6F3E7-E494-4F66-BB51-C628E6119F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817005"/>
            <a:ext cx="6250769" cy="506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9735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17D7-DC66-4951-B1B1-FB24153086B7}"/>
              </a:ext>
            </a:extLst>
          </p:cNvPr>
          <p:cNvSpPr>
            <a:spLocks noGrp="1"/>
          </p:cNvSpPr>
          <p:nvPr>
            <p:ph type="title"/>
          </p:nvPr>
        </p:nvSpPr>
        <p:spPr>
          <a:xfrm>
            <a:off x="6662056" y="365125"/>
            <a:ext cx="4691744" cy="1325563"/>
          </a:xfrm>
        </p:spPr>
        <p:txBody>
          <a:bodyPr/>
          <a:lstStyle/>
          <a:p>
            <a:r>
              <a:rPr lang="en-US" b="1" dirty="0"/>
              <a:t>Enzymes</a:t>
            </a:r>
          </a:p>
        </p:txBody>
      </p:sp>
      <p:sp>
        <p:nvSpPr>
          <p:cNvPr id="3" name="Content Placeholder 2">
            <a:extLst>
              <a:ext uri="{FF2B5EF4-FFF2-40B4-BE49-F238E27FC236}">
                <a16:creationId xmlns:a16="http://schemas.microsoft.com/office/drawing/2014/main" id="{2644F5D2-51F6-473B-B8F2-40BFF394CCD8}"/>
              </a:ext>
            </a:extLst>
          </p:cNvPr>
          <p:cNvSpPr>
            <a:spLocks noGrp="1"/>
          </p:cNvSpPr>
          <p:nvPr>
            <p:ph idx="1"/>
          </p:nvPr>
        </p:nvSpPr>
        <p:spPr>
          <a:xfrm>
            <a:off x="6662056" y="1825625"/>
            <a:ext cx="4691743" cy="4351338"/>
          </a:xfrm>
        </p:spPr>
        <p:txBody>
          <a:bodyPr>
            <a:normAutofit/>
          </a:bodyPr>
          <a:lstStyle/>
          <a:p>
            <a:r>
              <a:rPr lang="en-US" dirty="0"/>
              <a:t>When the substrates are bound to the enzyme, an enzyme–substrate complex is formed briefly, followed by the synthesis the product. </a:t>
            </a:r>
          </a:p>
          <a:p>
            <a:r>
              <a:rPr lang="en-US" dirty="0"/>
              <a:t>The product is released from the enzyme and the enzyme become available for new substrates. </a:t>
            </a:r>
          </a:p>
          <a:p>
            <a:pPr marL="457200" lvl="1" indent="0">
              <a:buNone/>
            </a:pPr>
            <a:endParaRPr lang="en-US" dirty="0"/>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222FE6A3-A367-4B9F-AB75-36634A771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09" y="681037"/>
            <a:ext cx="5982535" cy="5572903"/>
          </a:xfrm>
          <a:prstGeom prst="rect">
            <a:avLst/>
          </a:prstGeom>
        </p:spPr>
      </p:pic>
    </p:spTree>
    <p:extLst>
      <p:ext uri="{BB962C8B-B14F-4D97-AF65-F5344CB8AC3E}">
        <p14:creationId xmlns:p14="http://schemas.microsoft.com/office/powerpoint/2010/main" val="257699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205D-62FC-47F1-A9D6-8CF79E413EC4}"/>
              </a:ext>
            </a:extLst>
          </p:cNvPr>
          <p:cNvSpPr>
            <a:spLocks noGrp="1"/>
          </p:cNvSpPr>
          <p:nvPr>
            <p:ph type="title"/>
          </p:nvPr>
        </p:nvSpPr>
        <p:spPr>
          <a:xfrm>
            <a:off x="762001" y="803325"/>
            <a:ext cx="5314536" cy="1325563"/>
          </a:xfrm>
        </p:spPr>
        <p:txBody>
          <a:bodyPr>
            <a:normAutofit/>
          </a:bodyPr>
          <a:lstStyle/>
          <a:p>
            <a:r>
              <a:rPr lang="en-US" dirty="0"/>
              <a:t>Enzymes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E8D3696-18AA-46D7-982D-24E8B95C4676}"/>
              </a:ext>
            </a:extLst>
          </p:cNvPr>
          <p:cNvPicPr>
            <a:picLocks noChangeAspect="1"/>
          </p:cNvPicPr>
          <p:nvPr/>
        </p:nvPicPr>
        <p:blipFill rotWithShape="1">
          <a:blip r:embed="rId2"/>
          <a:srcRect l="12439" r="2188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ADE56208-E8A5-4837-BC86-F4C26AD08E88}"/>
              </a:ext>
            </a:extLst>
          </p:cNvPr>
          <p:cNvGraphicFramePr>
            <a:graphicFrameLocks noGrp="1"/>
          </p:cNvGraphicFramePr>
          <p:nvPr>
            <p:ph idx="1"/>
            <p:extLst>
              <p:ext uri="{D42A27DB-BD31-4B8C-83A1-F6EECF244321}">
                <p14:modId xmlns:p14="http://schemas.microsoft.com/office/powerpoint/2010/main" val="1330052811"/>
              </p:ext>
            </p:extLst>
          </p:nvPr>
        </p:nvGraphicFramePr>
        <p:xfrm>
          <a:off x="0" y="1750423"/>
          <a:ext cx="7001691" cy="5107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59111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1347CC-6DAD-473C-8DBD-54F23B41793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Properties of Enzymes</a:t>
            </a:r>
          </a:p>
        </p:txBody>
      </p:sp>
      <p:sp>
        <p:nvSpPr>
          <p:cNvPr id="3" name="Content Placeholder 2">
            <a:extLst>
              <a:ext uri="{FF2B5EF4-FFF2-40B4-BE49-F238E27FC236}">
                <a16:creationId xmlns:a16="http://schemas.microsoft.com/office/drawing/2014/main" id="{4CD09D82-F620-488D-996B-D97AC6B4155D}"/>
              </a:ext>
            </a:extLst>
          </p:cNvPr>
          <p:cNvSpPr>
            <a:spLocks noGrp="1"/>
          </p:cNvSpPr>
          <p:nvPr>
            <p:ph idx="1"/>
          </p:nvPr>
        </p:nvSpPr>
        <p:spPr>
          <a:xfrm>
            <a:off x="643468" y="2638043"/>
            <a:ext cx="3363974" cy="3415623"/>
          </a:xfrm>
        </p:spPr>
        <p:txBody>
          <a:bodyPr>
            <a:normAutofit/>
          </a:bodyPr>
          <a:lstStyle/>
          <a:p>
            <a:r>
              <a:rPr lang="en-US" sz="2000"/>
              <a:t>Enzymes are reusable. </a:t>
            </a:r>
          </a:p>
          <a:p>
            <a:r>
              <a:rPr lang="en-US" sz="2000"/>
              <a:t>Enzymes are highly specific. </a:t>
            </a:r>
          </a:p>
          <a:p>
            <a:r>
              <a:rPr lang="en-US" sz="2000"/>
              <a:t>Enzymes have an active site. </a:t>
            </a:r>
          </a:p>
          <a:p>
            <a:r>
              <a:rPr lang="en-US" sz="2000"/>
              <a:t>Enzymes are usually proteins</a:t>
            </a:r>
          </a:p>
          <a:p>
            <a:r>
              <a:rPr lang="en-US" sz="2000"/>
              <a:t>Enzymes will have names that end in "-ase"</a:t>
            </a:r>
          </a:p>
          <a:p>
            <a:endParaRPr lang="en-US" sz="2000"/>
          </a:p>
        </p:txBody>
      </p:sp>
      <p:pic>
        <p:nvPicPr>
          <p:cNvPr id="5" name="Picture 4" descr="A picture containing drawing&#10;&#10;Description automatically generated">
            <a:extLst>
              <a:ext uri="{FF2B5EF4-FFF2-40B4-BE49-F238E27FC236}">
                <a16:creationId xmlns:a16="http://schemas.microsoft.com/office/drawing/2014/main" id="{81DCA19C-1978-44C8-B2E1-B7371683B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104" y="643467"/>
            <a:ext cx="6072086" cy="5410199"/>
          </a:xfrm>
          <a:prstGeom prst="rect">
            <a:avLst/>
          </a:prstGeom>
        </p:spPr>
      </p:pic>
    </p:spTree>
    <p:extLst>
      <p:ext uri="{BB962C8B-B14F-4D97-AF65-F5344CB8AC3E}">
        <p14:creationId xmlns:p14="http://schemas.microsoft.com/office/powerpoint/2010/main" val="134531101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7D9996-4126-4301-94A7-97C3E9D86638}"/>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Factors that Affect Enzyme Activity</a:t>
            </a:r>
          </a:p>
        </p:txBody>
      </p:sp>
      <p:pic>
        <p:nvPicPr>
          <p:cNvPr id="12290" name="Picture 2" descr="Picture">
            <a:extLst>
              <a:ext uri="{FF2B5EF4-FFF2-40B4-BE49-F238E27FC236}">
                <a16:creationId xmlns:a16="http://schemas.microsoft.com/office/drawing/2014/main" id="{377228CA-4266-4360-8124-54DAA78C5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E846E3-CD70-4644-917D-413F41A4C397}"/>
              </a:ext>
            </a:extLst>
          </p:cNvPr>
          <p:cNvSpPr>
            <a:spLocks noGrp="1"/>
          </p:cNvSpPr>
          <p:nvPr>
            <p:ph idx="1"/>
          </p:nvPr>
        </p:nvSpPr>
        <p:spPr>
          <a:xfrm>
            <a:off x="8029319" y="917725"/>
            <a:ext cx="3424739" cy="4852362"/>
          </a:xfrm>
        </p:spPr>
        <p:txBody>
          <a:bodyPr anchor="ctr">
            <a:normAutofit/>
          </a:bodyPr>
          <a:lstStyle/>
          <a:p>
            <a:pPr lvl="1"/>
            <a:r>
              <a:rPr lang="en-US" sz="2000">
                <a:solidFill>
                  <a:srgbClr val="FFFFFF"/>
                </a:solidFill>
              </a:rPr>
              <a:t> The rate at which an enzyme converts its substrate into product is affected by many factors. </a:t>
            </a:r>
          </a:p>
          <a:p>
            <a:r>
              <a:rPr lang="en-US" sz="2000">
                <a:solidFill>
                  <a:srgbClr val="FFFFFF"/>
                </a:solidFill>
              </a:rPr>
              <a:t>Temperature - The rate chemical reactions increases with increasing temperature, because the heat is adding kinetic energy to the molecules which makes them move faster. </a:t>
            </a:r>
          </a:p>
          <a:p>
            <a:endParaRPr lang="en-US" sz="2000">
              <a:solidFill>
                <a:srgbClr val="FFFFFF"/>
              </a:solidFill>
            </a:endParaRPr>
          </a:p>
        </p:txBody>
      </p:sp>
    </p:spTree>
    <p:extLst>
      <p:ext uri="{BB962C8B-B14F-4D97-AF65-F5344CB8AC3E}">
        <p14:creationId xmlns:p14="http://schemas.microsoft.com/office/powerpoint/2010/main" val="3133278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7D9996-4126-4301-94A7-97C3E9D86638}"/>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Factors that Affect Enzyme Activity</a:t>
            </a:r>
          </a:p>
        </p:txBody>
      </p:sp>
      <p:pic>
        <p:nvPicPr>
          <p:cNvPr id="13314" name="Picture 2" descr="Picture">
            <a:extLst>
              <a:ext uri="{FF2B5EF4-FFF2-40B4-BE49-F238E27FC236}">
                <a16:creationId xmlns:a16="http://schemas.microsoft.com/office/drawing/2014/main" id="{D1DBC3A3-ACF4-45AC-BB38-5C88A66DFC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E846E3-CD70-4644-917D-413F41A4C397}"/>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Enzymes function more quickly as the temperature increases, until the temperature gets so hot that the structural integrity of the enzyme is affected. </a:t>
            </a:r>
          </a:p>
          <a:p>
            <a:pPr lvl="1"/>
            <a:r>
              <a:rPr lang="en-US" sz="2000">
                <a:solidFill>
                  <a:srgbClr val="FFFFFF"/>
                </a:solidFill>
              </a:rPr>
              <a:t>Heat breaks bonds within the protein that lead to the disruption of its tertiary (three-dimensional) structure. </a:t>
            </a:r>
          </a:p>
          <a:p>
            <a:pPr lvl="1"/>
            <a:r>
              <a:rPr lang="en-US" sz="2000">
                <a:solidFill>
                  <a:srgbClr val="FFFFFF"/>
                </a:solidFill>
              </a:rPr>
              <a:t>This structural disruption is called</a:t>
            </a:r>
            <a:r>
              <a:rPr lang="en-US" sz="2000" b="1" i="1" u="sng">
                <a:solidFill>
                  <a:srgbClr val="FFFFFF"/>
                </a:solidFill>
              </a:rPr>
              <a:t> denaturation </a:t>
            </a:r>
            <a:r>
              <a:rPr lang="en-US" sz="2000">
                <a:solidFill>
                  <a:srgbClr val="FFFFFF"/>
                </a:solidFill>
              </a:rPr>
              <a:t>and is the death of the protein.  </a:t>
            </a:r>
          </a:p>
        </p:txBody>
      </p:sp>
    </p:spTree>
    <p:extLst>
      <p:ext uri="{BB962C8B-B14F-4D97-AF65-F5344CB8AC3E}">
        <p14:creationId xmlns:p14="http://schemas.microsoft.com/office/powerpoint/2010/main" val="3147717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7D9996-4126-4301-94A7-97C3E9D86638}"/>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Factors that Affect Enzyme Activity</a:t>
            </a:r>
          </a:p>
        </p:txBody>
      </p:sp>
      <p:pic>
        <p:nvPicPr>
          <p:cNvPr id="14338" name="Picture 2" descr="Picture">
            <a:extLst>
              <a:ext uri="{FF2B5EF4-FFF2-40B4-BE49-F238E27FC236}">
                <a16:creationId xmlns:a16="http://schemas.microsoft.com/office/drawing/2014/main" id="{B8BCA23E-9B68-4E15-98D7-4C5C5DEDA1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E846E3-CD70-4644-917D-413F41A4C397}"/>
              </a:ext>
            </a:extLst>
          </p:cNvPr>
          <p:cNvSpPr>
            <a:spLocks noGrp="1"/>
          </p:cNvSpPr>
          <p:nvPr>
            <p:ph idx="1"/>
          </p:nvPr>
        </p:nvSpPr>
        <p:spPr>
          <a:xfrm>
            <a:off x="8029319" y="917725"/>
            <a:ext cx="3424739" cy="4852362"/>
          </a:xfrm>
        </p:spPr>
        <p:txBody>
          <a:bodyPr anchor="ctr">
            <a:normAutofit/>
          </a:bodyPr>
          <a:lstStyle/>
          <a:p>
            <a:pPr lvl="1"/>
            <a:r>
              <a:rPr lang="en-US" sz="2000">
                <a:solidFill>
                  <a:srgbClr val="FFFFFF"/>
                </a:solidFill>
              </a:rPr>
              <a:t>Each enzyme has an optimal temperature. </a:t>
            </a:r>
          </a:p>
          <a:p>
            <a:pPr lvl="1"/>
            <a:r>
              <a:rPr lang="en-US" sz="2000">
                <a:solidFill>
                  <a:srgbClr val="FFFFFF"/>
                </a:solidFill>
              </a:rPr>
              <a:t>Enzymes in the human body have an optimal temperature of around 37 degrees Celsius.</a:t>
            </a:r>
          </a:p>
          <a:p>
            <a:pPr lvl="2"/>
            <a:r>
              <a:rPr lang="en-US">
                <a:solidFill>
                  <a:srgbClr val="FFFFFF"/>
                </a:solidFill>
              </a:rPr>
              <a:t>Above the optimum, there is a rapid decline in enzyme function with increasing temperature due to denaturation of the enzyme’s tertiary structure. ​</a:t>
            </a:r>
          </a:p>
        </p:txBody>
      </p:sp>
    </p:spTree>
    <p:extLst>
      <p:ext uri="{BB962C8B-B14F-4D97-AF65-F5344CB8AC3E}">
        <p14:creationId xmlns:p14="http://schemas.microsoft.com/office/powerpoint/2010/main" val="220262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7D9996-4126-4301-94A7-97C3E9D86638}"/>
              </a:ext>
            </a:extLst>
          </p:cNvPr>
          <p:cNvSpPr>
            <a:spLocks noGrp="1"/>
          </p:cNvSpPr>
          <p:nvPr>
            <p:ph type="title"/>
          </p:nvPr>
        </p:nvSpPr>
        <p:spPr>
          <a:xfrm>
            <a:off x="321733" y="981091"/>
            <a:ext cx="4092951" cy="1624457"/>
          </a:xfrm>
        </p:spPr>
        <p:txBody>
          <a:bodyPr>
            <a:normAutofit/>
          </a:bodyPr>
          <a:lstStyle/>
          <a:p>
            <a:r>
              <a:rPr lang="en-US" sz="3600" b="1">
                <a:solidFill>
                  <a:schemeClr val="bg1"/>
                </a:solidFill>
              </a:rPr>
              <a:t>Factors that Affect Enzyme Activity - </a:t>
            </a:r>
            <a:r>
              <a:rPr lang="en-US" sz="3600">
                <a:solidFill>
                  <a:schemeClr val="bg1"/>
                </a:solidFill>
              </a:rPr>
              <a:t>pH</a:t>
            </a:r>
            <a:endParaRPr lang="en-US" sz="3600" b="1">
              <a:solidFill>
                <a:schemeClr val="bg1"/>
              </a:solidFill>
            </a:endParaRPr>
          </a:p>
        </p:txBody>
      </p:sp>
      <p:cxnSp>
        <p:nvCxnSpPr>
          <p:cNvPr id="14" name="Straight Connector 1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E846E3-CD70-4644-917D-413F41A4C397}"/>
              </a:ext>
            </a:extLst>
          </p:cNvPr>
          <p:cNvSpPr>
            <a:spLocks noGrp="1"/>
          </p:cNvSpPr>
          <p:nvPr>
            <p:ph idx="1"/>
          </p:nvPr>
        </p:nvSpPr>
        <p:spPr>
          <a:xfrm>
            <a:off x="321733" y="2834809"/>
            <a:ext cx="4092951" cy="3042099"/>
          </a:xfrm>
        </p:spPr>
        <p:txBody>
          <a:bodyPr anchor="t">
            <a:normAutofit/>
          </a:bodyPr>
          <a:lstStyle/>
          <a:p>
            <a:r>
              <a:rPr lang="en-US" sz="1700">
                <a:solidFill>
                  <a:schemeClr val="bg1"/>
                </a:solidFill>
              </a:rPr>
              <a:t>pH also affects enzyme activity. </a:t>
            </a:r>
          </a:p>
          <a:p>
            <a:r>
              <a:rPr lang="en-US" sz="1700">
                <a:solidFill>
                  <a:schemeClr val="bg1"/>
                </a:solidFill>
              </a:rPr>
              <a:t>Enzymes have a pH level that it functions best at. </a:t>
            </a:r>
          </a:p>
          <a:p>
            <a:r>
              <a:rPr lang="en-US" sz="1700">
                <a:solidFill>
                  <a:schemeClr val="bg1"/>
                </a:solidFill>
              </a:rPr>
              <a:t>Enzymes in the human body function best at a pH of 7.4 (slightly Alkaline).</a:t>
            </a:r>
          </a:p>
          <a:p>
            <a:pPr lvl="1"/>
            <a:r>
              <a:rPr lang="en-US" sz="1700">
                <a:solidFill>
                  <a:schemeClr val="bg1"/>
                </a:solidFill>
              </a:rPr>
              <a:t>As the pH level gets further away (in either direction) from this optimal zone, the side chains of the amino acids become ionized which leads to a loss of tertiary structure, followed by denaturation. ​</a:t>
            </a:r>
          </a:p>
        </p:txBody>
      </p:sp>
      <p:pic>
        <p:nvPicPr>
          <p:cNvPr id="5" name="Picture 4" descr="A screenshot of a cell phone&#10;&#10;Description automatically generated">
            <a:extLst>
              <a:ext uri="{FF2B5EF4-FFF2-40B4-BE49-F238E27FC236}">
                <a16:creationId xmlns:a16="http://schemas.microsoft.com/office/drawing/2014/main" id="{B85817AD-BF6D-4B28-AC09-213E55155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67" y="1158867"/>
            <a:ext cx="6542117" cy="4383217"/>
          </a:xfrm>
          <a:prstGeom prst="rect">
            <a:avLst/>
          </a:prstGeom>
        </p:spPr>
      </p:pic>
    </p:spTree>
    <p:extLst>
      <p:ext uri="{BB962C8B-B14F-4D97-AF65-F5344CB8AC3E}">
        <p14:creationId xmlns:p14="http://schemas.microsoft.com/office/powerpoint/2010/main" val="291275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EF582F-BCF3-47D2-B3E2-D0125F3EAFD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dirty="0"/>
              <a:t>competitive and noncompetitive inhibitors</a:t>
            </a:r>
          </a:p>
        </p:txBody>
      </p:sp>
      <p:sp>
        <p:nvSpPr>
          <p:cNvPr id="3" name="Content Placeholder 2">
            <a:extLst>
              <a:ext uri="{FF2B5EF4-FFF2-40B4-BE49-F238E27FC236}">
                <a16:creationId xmlns:a16="http://schemas.microsoft.com/office/drawing/2014/main" id="{0624C32F-C648-4C97-A07E-96CBC939D17D}"/>
              </a:ext>
            </a:extLst>
          </p:cNvPr>
          <p:cNvSpPr>
            <a:spLocks noGrp="1"/>
          </p:cNvSpPr>
          <p:nvPr>
            <p:ph idx="1"/>
          </p:nvPr>
        </p:nvSpPr>
        <p:spPr>
          <a:xfrm>
            <a:off x="643468" y="2638043"/>
            <a:ext cx="3363974" cy="3415623"/>
          </a:xfrm>
        </p:spPr>
        <p:txBody>
          <a:bodyPr>
            <a:normAutofit/>
          </a:bodyPr>
          <a:lstStyle/>
          <a:p>
            <a:r>
              <a:rPr lang="en-US" sz="1600"/>
              <a:t>The difference between competitive and noncompetitive inhibitors</a:t>
            </a:r>
          </a:p>
          <a:p>
            <a:pPr lvl="1"/>
            <a:r>
              <a:rPr lang="en-US" sz="1600"/>
              <a:t>competitive inhibitors: binds to the same site as a substrate (-competition for binding)</a:t>
            </a:r>
          </a:p>
          <a:p>
            <a:pPr lvl="1"/>
            <a:r>
              <a:rPr lang="en-US" sz="1600"/>
              <a:t>noncompetitive inhibitors: bind to a different site from the one the substrate uses. This binding can result in allosteric inhibition by altering the shape of the substrate binding site.</a:t>
            </a:r>
          </a:p>
          <a:p>
            <a:endParaRPr lang="en-US" sz="1600"/>
          </a:p>
        </p:txBody>
      </p:sp>
      <p:pic>
        <p:nvPicPr>
          <p:cNvPr id="5" name="Picture 4" descr="A picture containing drawing&#10;&#10;Description automatically generated">
            <a:extLst>
              <a:ext uri="{FF2B5EF4-FFF2-40B4-BE49-F238E27FC236}">
                <a16:creationId xmlns:a16="http://schemas.microsoft.com/office/drawing/2014/main" id="{4C2978E4-6077-4FB1-B70E-C3BF13775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926517"/>
            <a:ext cx="6250769" cy="2844099"/>
          </a:xfrm>
          <a:prstGeom prst="rect">
            <a:avLst/>
          </a:prstGeom>
        </p:spPr>
      </p:pic>
    </p:spTree>
    <p:extLst>
      <p:ext uri="{BB962C8B-B14F-4D97-AF65-F5344CB8AC3E}">
        <p14:creationId xmlns:p14="http://schemas.microsoft.com/office/powerpoint/2010/main" val="7257747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C9B752-504F-4803-92CD-5373B8220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2A117-93B7-4C54-9DCE-BDD4A5A05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836"/>
            <a:ext cx="606972" cy="3699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62B97F-B393-4C41-A3C9-DD240F98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DE528DA-4D11-46A7-B47D-829D4A2783DF}"/>
              </a:ext>
            </a:extLst>
          </p:cNvPr>
          <p:cNvPicPr>
            <a:picLocks noGrp="1" noChangeAspect="1"/>
          </p:cNvPicPr>
          <p:nvPr>
            <p:ph idx="1"/>
          </p:nvPr>
        </p:nvPicPr>
        <p:blipFill rotWithShape="1">
          <a:blip r:embed="rId2"/>
          <a:srcRect r="1" b="511"/>
          <a:stretch/>
        </p:blipFill>
        <p:spPr>
          <a:xfrm>
            <a:off x="606971" y="-1"/>
            <a:ext cx="11585029" cy="6857999"/>
          </a:xfrm>
          <a:prstGeom prst="rect">
            <a:avLst/>
          </a:prstGeom>
        </p:spPr>
      </p:pic>
      <p:grpSp>
        <p:nvGrpSpPr>
          <p:cNvPr id="15" name="Group 14">
            <a:extLst>
              <a:ext uri="{FF2B5EF4-FFF2-40B4-BE49-F238E27FC236}">
                <a16:creationId xmlns:a16="http://schemas.microsoft.com/office/drawing/2014/main" id="{391021FB-218F-4441-88C5-259B444A2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6" name="Rectangle 64">
              <a:extLst>
                <a:ext uri="{FF2B5EF4-FFF2-40B4-BE49-F238E27FC236}">
                  <a16:creationId xmlns:a16="http://schemas.microsoft.com/office/drawing/2014/main" id="{AFA36390-00DD-442B-A198-F5CB7C48C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10449F6-E372-4C43-829D-A4A25648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1E5E19BC-AE5C-4C8F-956F-384B5D2C1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B2251329-6007-4DCE-85AD-36D22A065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6E12B1C-E2D7-4FBA-BF1C-5337B337C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17C3490-8B39-4670-BD1C-AC7C3ADC5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60D6530-8464-4D8D-85AC-8238EF868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CC2B307-BFF6-4CCE-B9A8-929FF9620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8061C776-6141-4067-805C-AC0C4BBB8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F3924A29-F59C-4C69-AD2F-0FABFB497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BED0ADD-46FE-434E-94E2-F15777533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0847F95-21B0-418D-9BF7-52CB1CFBE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A48D1E3-B339-4A86-8653-0F3AFA1FB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72877BB-D5C1-48DC-A8A8-162AB0D10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8C81599-BC23-4394-BDA0-31EFA3D4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B2D9FA0-CD23-4E59-B179-6DF0F1838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40AB686D-4177-45EF-AB93-B8A8C3B4D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7250BA6-DE73-4564-9E5A-53F5B783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224B77-157D-494D-BD73-B8320BCB4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06B43C31-C15B-4196-96F3-82D442268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757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Picture">
            <a:extLst>
              <a:ext uri="{FF2B5EF4-FFF2-40B4-BE49-F238E27FC236}">
                <a16:creationId xmlns:a16="http://schemas.microsoft.com/office/drawing/2014/main" id="{487D9BB2-DB85-4045-A92F-199C5C7824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366546"/>
            <a:ext cx="6891187" cy="4100255"/>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5CF984-B6F4-4A66-AE20-3050E04BDE31}"/>
              </a:ext>
            </a:extLst>
          </p:cNvPr>
          <p:cNvSpPr>
            <a:spLocks noGrp="1"/>
          </p:cNvSpPr>
          <p:nvPr>
            <p:ph type="title"/>
          </p:nvPr>
        </p:nvSpPr>
        <p:spPr>
          <a:xfrm>
            <a:off x="8502650" y="643467"/>
            <a:ext cx="3117850" cy="1002453"/>
          </a:xfrm>
        </p:spPr>
        <p:txBody>
          <a:bodyPr anchor="b">
            <a:normAutofit/>
          </a:bodyPr>
          <a:lstStyle/>
          <a:p>
            <a:r>
              <a:rPr lang="en-US" sz="4800" dirty="0">
                <a:solidFill>
                  <a:schemeClr val="bg1"/>
                </a:solidFill>
              </a:rPr>
              <a:t>ATP</a:t>
            </a:r>
          </a:p>
        </p:txBody>
      </p:sp>
      <p:sp>
        <p:nvSpPr>
          <p:cNvPr id="3" name="Content Placeholder 2">
            <a:extLst>
              <a:ext uri="{FF2B5EF4-FFF2-40B4-BE49-F238E27FC236}">
                <a16:creationId xmlns:a16="http://schemas.microsoft.com/office/drawing/2014/main" id="{17073018-8274-4241-9289-78DA92462EFA}"/>
              </a:ext>
            </a:extLst>
          </p:cNvPr>
          <p:cNvSpPr>
            <a:spLocks noGrp="1"/>
          </p:cNvSpPr>
          <p:nvPr>
            <p:ph idx="1"/>
          </p:nvPr>
        </p:nvSpPr>
        <p:spPr>
          <a:xfrm>
            <a:off x="8502649" y="1645920"/>
            <a:ext cx="3045883" cy="4543961"/>
          </a:xfrm>
        </p:spPr>
        <p:txBody>
          <a:bodyPr>
            <a:normAutofit fontScale="92500" lnSpcReduction="10000"/>
          </a:bodyPr>
          <a:lstStyle/>
          <a:p>
            <a:r>
              <a:rPr lang="en-US" sz="1800" dirty="0">
                <a:solidFill>
                  <a:schemeClr val="bg1"/>
                </a:solidFill>
              </a:rPr>
              <a:t>Energy taken up by the cell, be it in the form of nutrients or sunlight, must be converted into a usable form. </a:t>
            </a:r>
          </a:p>
          <a:p>
            <a:r>
              <a:rPr lang="en-US" sz="1800" dirty="0">
                <a:solidFill>
                  <a:schemeClr val="bg1"/>
                </a:solidFill>
              </a:rPr>
              <a:t>The usable form is ATP. ​</a:t>
            </a:r>
          </a:p>
          <a:p>
            <a:r>
              <a:rPr lang="en-US" sz="1800" dirty="0">
                <a:solidFill>
                  <a:schemeClr val="bg1"/>
                </a:solidFill>
              </a:rPr>
              <a:t>ATP is a high-energy transfer compound, that has the ability to store potential energy in its chemical bonds.  </a:t>
            </a:r>
          </a:p>
          <a:p>
            <a:r>
              <a:rPr lang="en-US" sz="1800" dirty="0">
                <a:solidFill>
                  <a:schemeClr val="bg1"/>
                </a:solidFill>
              </a:rPr>
              <a:t>The potential energy found in ATP comes from the breakdown of nutrients or by the trapping of sunlight energy (in photosynthesis). </a:t>
            </a:r>
          </a:p>
          <a:p>
            <a:pPr lvl="1"/>
            <a:r>
              <a:rPr lang="en-US" sz="1800" dirty="0">
                <a:solidFill>
                  <a:schemeClr val="bg1"/>
                </a:solidFill>
              </a:rPr>
              <a:t>For example. the catabolic reactions that break down glucose, generate ATP.</a:t>
            </a:r>
          </a:p>
          <a:p>
            <a:pPr marL="0" indent="0">
              <a:buNone/>
            </a:pPr>
            <a:endParaRPr lang="en-US" sz="1800" dirty="0">
              <a:solidFill>
                <a:schemeClr val="bg1"/>
              </a:solidFill>
            </a:endParaRPr>
          </a:p>
        </p:txBody>
      </p:sp>
    </p:spTree>
    <p:extLst>
      <p:ext uri="{BB962C8B-B14F-4D97-AF65-F5344CB8AC3E}">
        <p14:creationId xmlns:p14="http://schemas.microsoft.com/office/powerpoint/2010/main" val="126250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9C7006-3D4A-491A-A3D4-94025D019423}"/>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ATP</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F44C05-2C3C-48C3-ADF1-9F9792DE9E25}"/>
              </a:ext>
            </a:extLst>
          </p:cNvPr>
          <p:cNvSpPr>
            <a:spLocks noGrp="1"/>
          </p:cNvSpPr>
          <p:nvPr>
            <p:ph idx="1"/>
          </p:nvPr>
        </p:nvSpPr>
        <p:spPr>
          <a:xfrm>
            <a:off x="321733" y="2834809"/>
            <a:ext cx="4092951" cy="3042099"/>
          </a:xfrm>
        </p:spPr>
        <p:txBody>
          <a:bodyPr anchor="t">
            <a:normAutofit/>
          </a:bodyPr>
          <a:lstStyle/>
          <a:p>
            <a:r>
              <a:rPr lang="en-US" sz="1600">
                <a:solidFill>
                  <a:schemeClr val="bg1"/>
                </a:solidFill>
              </a:rPr>
              <a:t>ATP is Adenosine triphosphate. </a:t>
            </a:r>
          </a:p>
          <a:p>
            <a:r>
              <a:rPr lang="en-US" sz="1600">
                <a:solidFill>
                  <a:schemeClr val="bg1"/>
                </a:solidFill>
              </a:rPr>
              <a:t>The bond that we are most interest in is the bond that links the third phosphate group. </a:t>
            </a:r>
          </a:p>
          <a:p>
            <a:pPr lvl="1"/>
            <a:r>
              <a:rPr lang="en-US" sz="1600">
                <a:solidFill>
                  <a:schemeClr val="bg1"/>
                </a:solidFill>
              </a:rPr>
              <a:t>This bond hold a lot of potential energy and is considered a ‘high-energy’ phosphate bond. </a:t>
            </a:r>
          </a:p>
          <a:p>
            <a:pPr lvl="1"/>
            <a:r>
              <a:rPr lang="en-US" sz="1600">
                <a:solidFill>
                  <a:schemeClr val="bg1"/>
                </a:solidFill>
              </a:rPr>
              <a:t>When energy is needed, this bond can be broken and energy is released. </a:t>
            </a:r>
          </a:p>
          <a:p>
            <a:pPr lvl="1"/>
            <a:r>
              <a:rPr lang="en-US" sz="1600">
                <a:solidFill>
                  <a:schemeClr val="bg1"/>
                </a:solidFill>
              </a:rPr>
              <a:t>When the bond is broken, ATP is broken down to form ADP and inorganic phosphate (Pi). </a:t>
            </a:r>
          </a:p>
          <a:p>
            <a:endParaRPr lang="en-US" sz="1600">
              <a:solidFill>
                <a:schemeClr val="bg1"/>
              </a:solidFill>
            </a:endParaRPr>
          </a:p>
        </p:txBody>
      </p:sp>
      <p:pic>
        <p:nvPicPr>
          <p:cNvPr id="15362" name="Picture 2" descr="Picture">
            <a:extLst>
              <a:ext uri="{FF2B5EF4-FFF2-40B4-BE49-F238E27FC236}">
                <a16:creationId xmlns:a16="http://schemas.microsoft.com/office/drawing/2014/main" id="{6648DCE9-0EDD-4E7F-906D-F974BDFD028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068828" y="467256"/>
            <a:ext cx="4811994" cy="576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1D7727-85E1-472E-A372-D122C0BCFAE6}"/>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 How Cells Make ATP </a:t>
            </a:r>
          </a:p>
        </p:txBody>
      </p:sp>
      <p:graphicFrame>
        <p:nvGraphicFramePr>
          <p:cNvPr id="5" name="Content Placeholder 2">
            <a:extLst>
              <a:ext uri="{FF2B5EF4-FFF2-40B4-BE49-F238E27FC236}">
                <a16:creationId xmlns:a16="http://schemas.microsoft.com/office/drawing/2014/main" id="{E5ECACA7-7497-4A13-BC29-D07B38BAFDD7}"/>
              </a:ext>
            </a:extLst>
          </p:cNvPr>
          <p:cNvGraphicFramePr>
            <a:graphicFrameLocks noGrp="1"/>
          </p:cNvGraphicFramePr>
          <p:nvPr>
            <p:ph idx="1"/>
            <p:extLst>
              <p:ext uri="{D42A27DB-BD31-4B8C-83A1-F6EECF244321}">
                <p14:modId xmlns:p14="http://schemas.microsoft.com/office/powerpoint/2010/main" val="3212357749"/>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84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C716CE-58D0-4788-8C38-073210A9656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Cellular respiration</a:t>
            </a:r>
          </a:p>
        </p:txBody>
      </p:sp>
      <p:sp>
        <p:nvSpPr>
          <p:cNvPr id="3" name="Content Placeholder 2">
            <a:extLst>
              <a:ext uri="{FF2B5EF4-FFF2-40B4-BE49-F238E27FC236}">
                <a16:creationId xmlns:a16="http://schemas.microsoft.com/office/drawing/2014/main" id="{C18EE792-E6E2-4326-9A4F-434B8C1F808C}"/>
              </a:ext>
            </a:extLst>
          </p:cNvPr>
          <p:cNvSpPr>
            <a:spLocks noGrp="1"/>
          </p:cNvSpPr>
          <p:nvPr>
            <p:ph idx="1"/>
          </p:nvPr>
        </p:nvSpPr>
        <p:spPr>
          <a:xfrm>
            <a:off x="643468" y="2638043"/>
            <a:ext cx="3363974" cy="3415623"/>
          </a:xfrm>
        </p:spPr>
        <p:txBody>
          <a:bodyPr>
            <a:normAutofit/>
          </a:bodyPr>
          <a:lstStyle/>
          <a:p>
            <a:r>
              <a:rPr lang="en-US" sz="2000"/>
              <a:t>Cellular respiration has 3 parts.</a:t>
            </a:r>
          </a:p>
          <a:p>
            <a:pPr lvl="1"/>
            <a:r>
              <a:rPr lang="en-US" sz="2000"/>
              <a:t>1) Glycolysis</a:t>
            </a:r>
          </a:p>
          <a:p>
            <a:pPr lvl="1"/>
            <a:r>
              <a:rPr lang="en-US" sz="2000"/>
              <a:t>2) The Kreb's Cycle / The Citric Acid Cycle</a:t>
            </a:r>
          </a:p>
          <a:p>
            <a:pPr lvl="1"/>
            <a:r>
              <a:rPr lang="en-US" sz="2000"/>
              <a:t>​3) The Electron Transport Chain / Oxidative Phosphorylation</a:t>
            </a:r>
          </a:p>
          <a:p>
            <a:endParaRPr lang="en-US" sz="2000"/>
          </a:p>
        </p:txBody>
      </p:sp>
      <p:pic>
        <p:nvPicPr>
          <p:cNvPr id="16386" name="Picture 2" descr="Picture">
            <a:extLst>
              <a:ext uri="{FF2B5EF4-FFF2-40B4-BE49-F238E27FC236}">
                <a16:creationId xmlns:a16="http://schemas.microsoft.com/office/drawing/2014/main" id="{D7236DC2-30DC-44C8-890C-6D6611E2FF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3806" y="643467"/>
            <a:ext cx="5478682"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86455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6DFEDE-28C5-4E99-A80A-06F0E10FCA51}"/>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cellular respiration - Glycolysis</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B25C77-8327-4C4D-85C4-D0AE200E36B9}"/>
              </a:ext>
            </a:extLst>
          </p:cNvPr>
          <p:cNvSpPr>
            <a:spLocks noGrp="1"/>
          </p:cNvSpPr>
          <p:nvPr>
            <p:ph idx="1"/>
          </p:nvPr>
        </p:nvSpPr>
        <p:spPr>
          <a:xfrm>
            <a:off x="321733" y="2834809"/>
            <a:ext cx="4092951" cy="3042099"/>
          </a:xfrm>
        </p:spPr>
        <p:txBody>
          <a:bodyPr anchor="t">
            <a:normAutofit/>
          </a:bodyPr>
          <a:lstStyle/>
          <a:p>
            <a:r>
              <a:rPr lang="en-US" sz="3600" b="1" dirty="0">
                <a:solidFill>
                  <a:schemeClr val="bg1"/>
                </a:solidFill>
              </a:rPr>
              <a:t>Glycolysis- a </a:t>
            </a:r>
            <a:r>
              <a:rPr lang="en-US" sz="3600" dirty="0">
                <a:solidFill>
                  <a:schemeClr val="bg1"/>
                </a:solidFill>
              </a:rPr>
              <a:t>glucose molecule is are broken </a:t>
            </a:r>
            <a:r>
              <a:rPr lang="en-US" sz="4000" dirty="0">
                <a:solidFill>
                  <a:schemeClr val="bg1"/>
                </a:solidFill>
              </a:rPr>
              <a:t>down</a:t>
            </a:r>
            <a:r>
              <a:rPr lang="en-US" sz="3600" dirty="0">
                <a:solidFill>
                  <a:schemeClr val="bg1"/>
                </a:solidFill>
              </a:rPr>
              <a:t> to form 2 pyruvate molecules</a:t>
            </a:r>
          </a:p>
          <a:p>
            <a:endParaRPr lang="en-US" sz="3600" dirty="0">
              <a:solidFill>
                <a:schemeClr val="bg1"/>
              </a:solidFill>
            </a:endParaRPr>
          </a:p>
        </p:txBody>
      </p:sp>
      <p:pic>
        <p:nvPicPr>
          <p:cNvPr id="17410" name="Picture 2" descr="Picture">
            <a:extLst>
              <a:ext uri="{FF2B5EF4-FFF2-40B4-BE49-F238E27FC236}">
                <a16:creationId xmlns:a16="http://schemas.microsoft.com/office/drawing/2014/main" id="{EABFC2B6-EC2B-43B7-8AAD-D684528D7A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6452" y="467256"/>
            <a:ext cx="6336747" cy="576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31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6DFEDE-28C5-4E99-A80A-06F0E10FCA5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cellular respiration - Glycolysis</a:t>
            </a:r>
          </a:p>
        </p:txBody>
      </p:sp>
      <p:sp>
        <p:nvSpPr>
          <p:cNvPr id="3" name="Content Placeholder 2">
            <a:extLst>
              <a:ext uri="{FF2B5EF4-FFF2-40B4-BE49-F238E27FC236}">
                <a16:creationId xmlns:a16="http://schemas.microsoft.com/office/drawing/2014/main" id="{E4B25C77-8327-4C4D-85C4-D0AE200E36B9}"/>
              </a:ext>
            </a:extLst>
          </p:cNvPr>
          <p:cNvSpPr>
            <a:spLocks noGrp="1"/>
          </p:cNvSpPr>
          <p:nvPr>
            <p:ph idx="1"/>
          </p:nvPr>
        </p:nvSpPr>
        <p:spPr>
          <a:xfrm>
            <a:off x="643468" y="2638043"/>
            <a:ext cx="3363974" cy="3415623"/>
          </a:xfrm>
        </p:spPr>
        <p:txBody>
          <a:bodyPr>
            <a:normAutofit/>
          </a:bodyPr>
          <a:lstStyle/>
          <a:p>
            <a:endParaRPr lang="en-US" sz="2000"/>
          </a:p>
          <a:p>
            <a:pPr lvl="1"/>
            <a:r>
              <a:rPr lang="en-US" sz="2000" b="1"/>
              <a:t>The Transition Reaction (not a stage, but an important step</a:t>
            </a:r>
            <a:endParaRPr lang="en-US" sz="2000"/>
          </a:p>
          <a:p>
            <a:pPr lvl="2"/>
            <a:r>
              <a:rPr lang="en-US" b="1" dirty="0"/>
              <a:t>​- </a:t>
            </a:r>
            <a:r>
              <a:rPr lang="en-US" dirty="0"/>
              <a:t>pyruvate from glycolysis is transformed into Acetyl CoA before continuing on to the Krebs Cycle</a:t>
            </a:r>
          </a:p>
        </p:txBody>
      </p:sp>
      <p:pic>
        <p:nvPicPr>
          <p:cNvPr id="5" name="Picture 4" descr="A picture containing object, clock&#10;&#10;Description automatically generated">
            <a:extLst>
              <a:ext uri="{FF2B5EF4-FFF2-40B4-BE49-F238E27FC236}">
                <a16:creationId xmlns:a16="http://schemas.microsoft.com/office/drawing/2014/main" id="{1CB42C30-7157-4E2A-86E9-E77108D995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641088"/>
            <a:ext cx="6250769" cy="3414956"/>
          </a:xfrm>
          <a:prstGeom prst="rect">
            <a:avLst/>
          </a:prstGeom>
        </p:spPr>
      </p:pic>
    </p:spTree>
    <p:extLst>
      <p:ext uri="{BB962C8B-B14F-4D97-AF65-F5344CB8AC3E}">
        <p14:creationId xmlns:p14="http://schemas.microsoft.com/office/powerpoint/2010/main" val="398030458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8" name="Rectangle: Top Corners Rounded 136">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Top Corners Rounded 138">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6DFEDE-28C5-4E99-A80A-06F0E10FCA51}"/>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cellular respiration - Glycolysis</a:t>
            </a:r>
          </a:p>
        </p:txBody>
      </p:sp>
      <p:cxnSp>
        <p:nvCxnSpPr>
          <p:cNvPr id="141" name="Straight Connector 140">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B25C77-8327-4C4D-85C4-D0AE200E36B9}"/>
              </a:ext>
            </a:extLst>
          </p:cNvPr>
          <p:cNvSpPr>
            <a:spLocks noGrp="1"/>
          </p:cNvSpPr>
          <p:nvPr>
            <p:ph idx="1"/>
          </p:nvPr>
        </p:nvSpPr>
        <p:spPr>
          <a:xfrm>
            <a:off x="321733" y="2834809"/>
            <a:ext cx="4092951" cy="3042099"/>
          </a:xfrm>
        </p:spPr>
        <p:txBody>
          <a:bodyPr anchor="t">
            <a:normAutofit/>
          </a:bodyPr>
          <a:lstStyle/>
          <a:p>
            <a:r>
              <a:rPr lang="en-US" sz="2000" b="1">
                <a:solidFill>
                  <a:schemeClr val="bg1"/>
                </a:solidFill>
              </a:rPr>
              <a:t>Krebs Cycle</a:t>
            </a:r>
            <a:r>
              <a:rPr lang="en-US" sz="2000">
                <a:solidFill>
                  <a:schemeClr val="bg1"/>
                </a:solidFill>
              </a:rPr>
              <a:t> </a:t>
            </a:r>
          </a:p>
          <a:p>
            <a:pPr lvl="1"/>
            <a:r>
              <a:rPr lang="en-US" sz="2000">
                <a:solidFill>
                  <a:schemeClr val="bg1"/>
                </a:solidFill>
              </a:rPr>
              <a:t>- pyruvate is further broken down</a:t>
            </a:r>
          </a:p>
          <a:p>
            <a:pPr lvl="1"/>
            <a:r>
              <a:rPr lang="en-US" sz="2000">
                <a:solidFill>
                  <a:schemeClr val="bg1"/>
                </a:solidFill>
              </a:rPr>
              <a:t>- NADH is created</a:t>
            </a:r>
          </a:p>
          <a:p>
            <a:pPr lvl="1"/>
            <a:r>
              <a:rPr lang="en-US" sz="2000">
                <a:solidFill>
                  <a:schemeClr val="bg1"/>
                </a:solidFill>
              </a:rPr>
              <a:t>- NADH transports electrons from cellular respiration to the </a:t>
            </a:r>
            <a:r>
              <a:rPr lang="en-US" sz="2000" b="1">
                <a:solidFill>
                  <a:schemeClr val="bg1"/>
                </a:solidFill>
              </a:rPr>
              <a:t>electron transport chain.</a:t>
            </a:r>
            <a:endParaRPr lang="en-US" sz="2000">
              <a:solidFill>
                <a:schemeClr val="bg1"/>
              </a:solidFill>
            </a:endParaRPr>
          </a:p>
        </p:txBody>
      </p:sp>
      <p:pic>
        <p:nvPicPr>
          <p:cNvPr id="18436" name="Picture 4" descr="Picture">
            <a:extLst>
              <a:ext uri="{FF2B5EF4-FFF2-40B4-BE49-F238E27FC236}">
                <a16:creationId xmlns:a16="http://schemas.microsoft.com/office/drawing/2014/main" id="{EB9D83DB-F674-4353-A1ED-8C3AA3EB09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790873"/>
            <a:ext cx="6542117" cy="51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7708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6DFEDE-28C5-4E99-A80A-06F0E10FCA51}"/>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cellular respiration - </a:t>
            </a:r>
            <a:r>
              <a:rPr lang="en-US" sz="3600" b="1">
                <a:solidFill>
                  <a:schemeClr val="bg1"/>
                </a:solidFill>
              </a:rPr>
              <a:t>The Electron Transport Chain </a:t>
            </a:r>
            <a:endParaRPr lang="en-US" sz="3600">
              <a:solidFill>
                <a:schemeClr val="bg1"/>
              </a:solidFill>
            </a:endParaRP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B25C77-8327-4C4D-85C4-D0AE200E36B9}"/>
              </a:ext>
            </a:extLst>
          </p:cNvPr>
          <p:cNvSpPr>
            <a:spLocks noGrp="1"/>
          </p:cNvSpPr>
          <p:nvPr>
            <p:ph idx="1"/>
          </p:nvPr>
        </p:nvSpPr>
        <p:spPr>
          <a:xfrm>
            <a:off x="321733" y="2834809"/>
            <a:ext cx="4092951" cy="3042099"/>
          </a:xfrm>
        </p:spPr>
        <p:txBody>
          <a:bodyPr anchor="t">
            <a:normAutofit/>
          </a:bodyPr>
          <a:lstStyle/>
          <a:p>
            <a:r>
              <a:rPr lang="en-US" sz="1600" b="1">
                <a:solidFill>
                  <a:schemeClr val="bg1"/>
                </a:solidFill>
              </a:rPr>
              <a:t>The Electron Transport Chain - </a:t>
            </a:r>
            <a:r>
              <a:rPr lang="en-US" sz="1600">
                <a:solidFill>
                  <a:schemeClr val="bg1"/>
                </a:solidFill>
              </a:rPr>
              <a:t> </a:t>
            </a:r>
          </a:p>
          <a:p>
            <a:pPr lvl="1"/>
            <a:r>
              <a:rPr lang="en-US" sz="1600">
                <a:solidFill>
                  <a:schemeClr val="bg1"/>
                </a:solidFill>
              </a:rPr>
              <a:t>electrons are transported along a series of coenzymes and cytochromes</a:t>
            </a:r>
          </a:p>
          <a:p>
            <a:pPr lvl="1"/>
            <a:r>
              <a:rPr lang="en-US" sz="1600">
                <a:solidFill>
                  <a:schemeClr val="bg1"/>
                </a:solidFill>
              </a:rPr>
              <a:t>energy is released as the electrons move along the transport chain.</a:t>
            </a:r>
          </a:p>
          <a:p>
            <a:pPr lvl="1"/>
            <a:r>
              <a:rPr lang="en-US" sz="1600" b="1">
                <a:solidFill>
                  <a:schemeClr val="bg1"/>
                </a:solidFill>
              </a:rPr>
              <a:t>chemiosmosis </a:t>
            </a:r>
            <a:r>
              <a:rPr lang="en-US" sz="1600">
                <a:solidFill>
                  <a:schemeClr val="bg1"/>
                </a:solidFill>
              </a:rPr>
              <a:t>occurs - the energy given off by electrons is used to pump protons across a membrane via a proton pump. </a:t>
            </a:r>
          </a:p>
          <a:p>
            <a:pPr lvl="1"/>
            <a:r>
              <a:rPr lang="en-US" sz="1600">
                <a:solidFill>
                  <a:schemeClr val="bg1"/>
                </a:solidFill>
              </a:rPr>
              <a:t>The energy generated from the electrochemical gradient of protons provides the energy for ATP synthesis.</a:t>
            </a:r>
          </a:p>
        </p:txBody>
      </p:sp>
      <p:pic>
        <p:nvPicPr>
          <p:cNvPr id="19458" name="Picture 2" descr="Picture">
            <a:extLst>
              <a:ext uri="{FF2B5EF4-FFF2-40B4-BE49-F238E27FC236}">
                <a16:creationId xmlns:a16="http://schemas.microsoft.com/office/drawing/2014/main" id="{E0680E46-02D8-49F8-945D-6D5AEF3686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1175222"/>
            <a:ext cx="6542117" cy="435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80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D7A91E4D-19F2-48E6-869D-5171978EE04D}"/>
              </a:ext>
            </a:extLst>
          </p:cNvPr>
          <p:cNvSpPr>
            <a:spLocks noGrp="1"/>
          </p:cNvSpPr>
          <p:nvPr>
            <p:ph type="title"/>
          </p:nvPr>
        </p:nvSpPr>
        <p:spPr>
          <a:xfrm>
            <a:off x="888631" y="4760132"/>
            <a:ext cx="3947420" cy="1777829"/>
          </a:xfrm>
        </p:spPr>
        <p:txBody>
          <a:bodyPr>
            <a:normAutofit/>
          </a:bodyPr>
          <a:lstStyle/>
          <a:p>
            <a:endParaRPr lang="en-US" sz="4000"/>
          </a:p>
        </p:txBody>
      </p:sp>
      <p:sp>
        <p:nvSpPr>
          <p:cNvPr id="94" name="Freeform: Shape 9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1506" name="Picture 2" descr="Picture">
            <a:extLst>
              <a:ext uri="{FF2B5EF4-FFF2-40B4-BE49-F238E27FC236}">
                <a16:creationId xmlns:a16="http://schemas.microsoft.com/office/drawing/2014/main" id="{60CBF78E-4291-4964-BBE6-D383038FA6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55324"/>
            <a:ext cx="10914060" cy="31923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D80316-7FD6-4CC7-B1CD-BFC4A1E8FEDB}"/>
              </a:ext>
            </a:extLst>
          </p:cNvPr>
          <p:cNvSpPr>
            <a:spLocks noGrp="1"/>
          </p:cNvSpPr>
          <p:nvPr>
            <p:ph idx="1"/>
          </p:nvPr>
        </p:nvSpPr>
        <p:spPr>
          <a:xfrm>
            <a:off x="458261" y="4767660"/>
            <a:ext cx="11275478" cy="2135068"/>
          </a:xfrm>
        </p:spPr>
        <p:style>
          <a:lnRef idx="3">
            <a:schemeClr val="lt1"/>
          </a:lnRef>
          <a:fillRef idx="1">
            <a:schemeClr val="dk1"/>
          </a:fillRef>
          <a:effectRef idx="1">
            <a:schemeClr val="dk1"/>
          </a:effectRef>
          <a:fontRef idx="minor">
            <a:schemeClr val="lt1"/>
          </a:fontRef>
        </p:style>
        <p:txBody>
          <a:bodyPr anchor="ctr">
            <a:normAutofit lnSpcReduction="10000"/>
          </a:bodyPr>
          <a:lstStyle/>
          <a:p>
            <a:endParaRPr lang="en-US" sz="1800" dirty="0"/>
          </a:p>
          <a:p>
            <a:r>
              <a:rPr lang="en-US" sz="1800" dirty="0"/>
              <a:t>The energy is generally not needed immediately, so it is used to combine ADP with phosphate ions to form ATP molecules. </a:t>
            </a:r>
          </a:p>
          <a:p>
            <a:pPr lvl="1"/>
            <a:r>
              <a:rPr lang="en-US" sz="1800" dirty="0"/>
              <a:t>During the process of cellular respiration, carbon dioxide is given off as a waste product. </a:t>
            </a:r>
          </a:p>
          <a:p>
            <a:pPr lvl="1"/>
            <a:r>
              <a:rPr lang="en-US" sz="1800" dirty="0"/>
              <a:t>This carbon dioxide can be used by photosynthesizing cells to form new carbohydrates. </a:t>
            </a:r>
          </a:p>
          <a:p>
            <a:pPr lvl="1"/>
            <a:r>
              <a:rPr lang="en-US" sz="1800" dirty="0"/>
              <a:t>Also in the process of cellular respiration, oxygen gas is required to serve as an acceptor of electrons. </a:t>
            </a:r>
          </a:p>
          <a:p>
            <a:pPr lvl="1"/>
            <a:r>
              <a:rPr lang="en-US" sz="1800" dirty="0"/>
              <a:t>This oxygen gas is identical to the oxygen gas given off in photosynthesis.​</a:t>
            </a:r>
          </a:p>
          <a:p>
            <a:endParaRPr lang="en-US" sz="1800" dirty="0"/>
          </a:p>
        </p:txBody>
      </p:sp>
    </p:spTree>
    <p:extLst>
      <p:ext uri="{BB962C8B-B14F-4D97-AF65-F5344CB8AC3E}">
        <p14:creationId xmlns:p14="http://schemas.microsoft.com/office/powerpoint/2010/main" val="248643219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6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A87456-1BBF-42E3-B4C6-E389FD872846}"/>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Other Catabolic Pathways</a:t>
            </a:r>
          </a:p>
        </p:txBody>
      </p:sp>
      <p:pic>
        <p:nvPicPr>
          <p:cNvPr id="4" name="Picture 2" descr="Picture">
            <a:extLst>
              <a:ext uri="{FF2B5EF4-FFF2-40B4-BE49-F238E27FC236}">
                <a16:creationId xmlns:a16="http://schemas.microsoft.com/office/drawing/2014/main" id="{8B6418FD-A883-46EA-B9B9-2400B26FC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 r="2326"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132DAC-8DA8-4E83-926A-881A87645ED2}"/>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In addition to sugars, humans also have the ability to metabolize lipids and proteins.</a:t>
            </a:r>
          </a:p>
          <a:p>
            <a:r>
              <a:rPr lang="en-US" sz="2000">
                <a:solidFill>
                  <a:srgbClr val="FFFFFF"/>
                </a:solidFill>
              </a:rPr>
              <a:t>The catabolic pathways for metabolizing lipids and proteins join with the processes of glycolysis and the Krebs cycle.</a:t>
            </a:r>
          </a:p>
          <a:p>
            <a:endParaRPr lang="en-US" sz="2000">
              <a:solidFill>
                <a:srgbClr val="FFFFFF"/>
              </a:solidFill>
            </a:endParaRPr>
          </a:p>
          <a:p>
            <a:pPr marL="0" indent="0">
              <a:buNone/>
            </a:pPr>
            <a:endParaRPr lang="en-US" sz="2000">
              <a:solidFill>
                <a:srgbClr val="FFFFFF"/>
              </a:solidFill>
            </a:endParaRPr>
          </a:p>
        </p:txBody>
      </p:sp>
    </p:spTree>
    <p:extLst>
      <p:ext uri="{BB962C8B-B14F-4D97-AF65-F5344CB8AC3E}">
        <p14:creationId xmlns:p14="http://schemas.microsoft.com/office/powerpoint/2010/main" val="175209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5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98F796-C635-42BE-A16F-02CE2E5EFA29}"/>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Kinetic energy</a:t>
            </a:r>
            <a:endParaRPr lang="en-US" dirty="0">
              <a:solidFill>
                <a:srgbClr val="FFFFFF"/>
              </a:solidFill>
            </a:endParaRPr>
          </a:p>
        </p:txBody>
      </p:sp>
      <p:pic>
        <p:nvPicPr>
          <p:cNvPr id="4" name="Picture 3" descr="A drawing of a person&#10;&#10;Description automatically generated">
            <a:extLst>
              <a:ext uri="{FF2B5EF4-FFF2-40B4-BE49-F238E27FC236}">
                <a16:creationId xmlns:a16="http://schemas.microsoft.com/office/drawing/2014/main" id="{7E776A0E-7EA6-47A8-82ED-B16D5BFD480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822"/>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0C3A88-B032-49B5-8822-9FF2D65FB5FF}"/>
              </a:ext>
            </a:extLst>
          </p:cNvPr>
          <p:cNvSpPr>
            <a:spLocks noGrp="1"/>
          </p:cNvSpPr>
          <p:nvPr>
            <p:ph idx="1"/>
          </p:nvPr>
        </p:nvSpPr>
        <p:spPr>
          <a:xfrm>
            <a:off x="8029319" y="917725"/>
            <a:ext cx="3424739" cy="4852362"/>
          </a:xfrm>
        </p:spPr>
        <p:txBody>
          <a:bodyPr anchor="ctr">
            <a:normAutofit/>
          </a:bodyPr>
          <a:lstStyle/>
          <a:p>
            <a:r>
              <a:rPr lang="en-US" sz="2000" b="1">
                <a:solidFill>
                  <a:srgbClr val="FFFFFF"/>
                </a:solidFill>
              </a:rPr>
              <a:t>Kinetic energy </a:t>
            </a:r>
            <a:r>
              <a:rPr lang="en-US" sz="2000">
                <a:solidFill>
                  <a:srgbClr val="FFFFFF"/>
                </a:solidFill>
              </a:rPr>
              <a:t>is the energy of motion.</a:t>
            </a:r>
          </a:p>
          <a:p>
            <a:r>
              <a:rPr lang="en-US" sz="2000">
                <a:solidFill>
                  <a:srgbClr val="FFFFFF"/>
                </a:solidFill>
              </a:rPr>
              <a:t>A ball rolling down a hill, perfume molecules spreading through the air, electric charge flowing through power lines, heat warming a frying pan, and molecules moving across biological membranes are all examples of bodies that have kinetic energy.</a:t>
            </a:r>
          </a:p>
        </p:txBody>
      </p:sp>
    </p:spTree>
    <p:extLst>
      <p:ext uri="{BB962C8B-B14F-4D97-AF65-F5344CB8AC3E}">
        <p14:creationId xmlns:p14="http://schemas.microsoft.com/office/powerpoint/2010/main" val="317591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5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7AB10A-B55B-4E93-A5E6-26074C4CC93B}"/>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Potential energy</a:t>
            </a:r>
            <a:endParaRPr lang="en-US">
              <a:solidFill>
                <a:srgbClr val="FFFFFF"/>
              </a:solidFill>
            </a:endParaRPr>
          </a:p>
        </p:txBody>
      </p:sp>
      <p:pic>
        <p:nvPicPr>
          <p:cNvPr id="5" name="Picture 4" descr="A drawing of a person&#10;&#10;Description automatically generated">
            <a:extLst>
              <a:ext uri="{FF2B5EF4-FFF2-40B4-BE49-F238E27FC236}">
                <a16:creationId xmlns:a16="http://schemas.microsoft.com/office/drawing/2014/main" id="{2C56CA76-95E0-4DAB-93C4-DFFB72CAF18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822"/>
          <a:stretch/>
        </p:blipFill>
        <p:spPr>
          <a:xfrm>
            <a:off x="327547" y="321733"/>
            <a:ext cx="7058306" cy="4107392"/>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17F729-88EC-44D4-ABC1-16B68A2A7053}"/>
              </a:ext>
            </a:extLst>
          </p:cNvPr>
          <p:cNvSpPr>
            <a:spLocks noGrp="1"/>
          </p:cNvSpPr>
          <p:nvPr>
            <p:ph idx="1"/>
          </p:nvPr>
        </p:nvSpPr>
        <p:spPr>
          <a:xfrm>
            <a:off x="8029319" y="917725"/>
            <a:ext cx="3424739" cy="4852362"/>
          </a:xfrm>
        </p:spPr>
        <p:txBody>
          <a:bodyPr anchor="ctr">
            <a:normAutofit/>
          </a:bodyPr>
          <a:lstStyle/>
          <a:p>
            <a:r>
              <a:rPr lang="en-US" sz="1900" b="1">
                <a:solidFill>
                  <a:srgbClr val="FFFFFF"/>
                </a:solidFill>
              </a:rPr>
              <a:t>Potential energy </a:t>
            </a:r>
            <a:r>
              <a:rPr lang="en-US" sz="1900">
                <a:solidFill>
                  <a:srgbClr val="FFFFFF"/>
                </a:solidFill>
              </a:rPr>
              <a:t>is stored energy. A ball poised at the top of a hill has potential energy because it has the potential to start moving down the hill. </a:t>
            </a:r>
          </a:p>
          <a:p>
            <a:r>
              <a:rPr lang="en-US" sz="1900">
                <a:solidFill>
                  <a:srgbClr val="FFFFFF"/>
                </a:solidFill>
              </a:rPr>
              <a:t>A molecule positioned on the high-concentration side of a concentration gradient stores potential energy because it has the potential energy to move down the gradient. </a:t>
            </a:r>
          </a:p>
          <a:p>
            <a:r>
              <a:rPr lang="en-US" sz="1900">
                <a:solidFill>
                  <a:srgbClr val="FFFFFF"/>
                </a:solidFill>
              </a:rPr>
              <a:t>In chemical bonds, potential energy is stored in the position of the electrons that form the bond</a:t>
            </a:r>
          </a:p>
        </p:txBody>
      </p:sp>
    </p:spTree>
    <p:extLst>
      <p:ext uri="{BB962C8B-B14F-4D97-AF65-F5344CB8AC3E}">
        <p14:creationId xmlns:p14="http://schemas.microsoft.com/office/powerpoint/2010/main" val="61907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
            <a:extLst>
              <a:ext uri="{FF2B5EF4-FFF2-40B4-BE49-F238E27FC236}">
                <a16:creationId xmlns:a16="http://schemas.microsoft.com/office/drawing/2014/main" id="{F2243961-0B5F-490A-9D8E-5C2B1860AB7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2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0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6896-A4D0-4B76-9081-A3390EAB3E7E}"/>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5C07944F-6541-418C-B1CB-3AE039BFBF45}"/>
              </a:ext>
            </a:extLst>
          </p:cNvPr>
          <p:cNvSpPr>
            <a:spLocks noGrp="1"/>
          </p:cNvSpPr>
          <p:nvPr>
            <p:ph idx="1"/>
          </p:nvPr>
        </p:nvSpPr>
        <p:spPr>
          <a:xfrm>
            <a:off x="838200" y="1825625"/>
            <a:ext cx="5257800" cy="4351338"/>
          </a:xfrm>
        </p:spPr>
        <p:txBody>
          <a:bodyPr>
            <a:normAutofit fontScale="85000" lnSpcReduction="20000"/>
          </a:bodyPr>
          <a:lstStyle/>
          <a:p>
            <a:r>
              <a:rPr lang="en-US" b="1" dirty="0"/>
              <a:t> Your cells are 75% water. All life needs water. </a:t>
            </a:r>
          </a:p>
          <a:p>
            <a:r>
              <a:rPr lang="en-US" dirty="0"/>
              <a:t>Water is resistant to temperature change. </a:t>
            </a:r>
          </a:p>
          <a:p>
            <a:r>
              <a:rPr lang="en-US" dirty="0"/>
              <a:t>Water is considered a POLAR molecule. Since it is slightly negative on one end, and slightly positive on the other end! </a:t>
            </a:r>
          </a:p>
          <a:p>
            <a:r>
              <a:rPr lang="en-US" dirty="0"/>
              <a:t>The Polarity of water allows it to have the ability to dissolving a variety of different substances!</a:t>
            </a:r>
          </a:p>
          <a:p>
            <a:pPr lvl="1"/>
            <a:r>
              <a:rPr lang="en-US" dirty="0"/>
              <a:t> This is why water is called the UNIVERSAL SOLVENT. </a:t>
            </a:r>
          </a:p>
          <a:p>
            <a:pPr lvl="1"/>
            <a:r>
              <a:rPr lang="en-US" dirty="0"/>
              <a:t>Water can dissolve more substances than any other molecule! </a:t>
            </a:r>
          </a:p>
        </p:txBody>
      </p:sp>
      <p:pic>
        <p:nvPicPr>
          <p:cNvPr id="2050" name="Picture 2" descr="Picture">
            <a:extLst>
              <a:ext uri="{FF2B5EF4-FFF2-40B4-BE49-F238E27FC236}">
                <a16:creationId xmlns:a16="http://schemas.microsoft.com/office/drawing/2014/main" id="{F6FDBBE2-6656-451B-871F-22CF43640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34" y="1290638"/>
            <a:ext cx="497205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DDBBFC6F-7344-4B2D-B892-12CB4B9EB9BA}"/>
              </a:ext>
            </a:extLst>
          </p:cNvPr>
          <p:cNvSpPr>
            <a:spLocks noGrp="1"/>
          </p:cNvSpPr>
          <p:nvPr>
            <p:ph type="title"/>
          </p:nvPr>
        </p:nvSpPr>
        <p:spPr>
          <a:xfrm>
            <a:off x="841248" y="475488"/>
            <a:ext cx="10515600" cy="1197864"/>
          </a:xfrm>
        </p:spPr>
        <p:txBody>
          <a:bodyPr>
            <a:normAutofit/>
          </a:bodyPr>
          <a:lstStyle/>
          <a:p>
            <a:r>
              <a:rPr lang="en-US" dirty="0"/>
              <a:t>What Types of Substances are Metabolized?</a:t>
            </a:r>
          </a:p>
        </p:txBody>
      </p:sp>
      <p:cxnSp>
        <p:nvCxnSpPr>
          <p:cNvPr id="73" name="Straight Connector 72">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Picture">
            <a:extLst>
              <a:ext uri="{FF2B5EF4-FFF2-40B4-BE49-F238E27FC236}">
                <a16:creationId xmlns:a16="http://schemas.microsoft.com/office/drawing/2014/main" id="{C9204EEB-3936-47F9-ABAC-3D99A1680E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723" y="2002536"/>
            <a:ext cx="5634681" cy="41696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D9E12B-0212-4411-8B65-89FC6227D72B}"/>
              </a:ext>
            </a:extLst>
          </p:cNvPr>
          <p:cNvSpPr>
            <a:spLocks noGrp="1"/>
          </p:cNvSpPr>
          <p:nvPr>
            <p:ph idx="1"/>
          </p:nvPr>
        </p:nvSpPr>
        <p:spPr>
          <a:xfrm>
            <a:off x="7534656" y="2002536"/>
            <a:ext cx="3822192" cy="4169664"/>
          </a:xfrm>
        </p:spPr>
        <p:txBody>
          <a:bodyPr anchor="t">
            <a:normAutofit/>
          </a:bodyPr>
          <a:lstStyle/>
          <a:p>
            <a:r>
              <a:rPr lang="en-US" sz="1200" dirty="0"/>
              <a:t>Living organisms typically need a steady supply of at least the following four important classes of organic molecules:</a:t>
            </a:r>
          </a:p>
          <a:p>
            <a:r>
              <a:rPr lang="en-US" sz="1200" dirty="0"/>
              <a:t>Carbohydrates (sugars)</a:t>
            </a:r>
          </a:p>
          <a:p>
            <a:pPr lvl="1"/>
            <a:r>
              <a:rPr lang="en-US" sz="1200" dirty="0"/>
              <a:t>​</a:t>
            </a:r>
            <a:r>
              <a:rPr lang="en-US" sz="1200" dirty="0" err="1"/>
              <a:t>monosacharrides</a:t>
            </a:r>
            <a:r>
              <a:rPr lang="en-US" sz="1200" dirty="0"/>
              <a:t> (simple sugars)</a:t>
            </a:r>
          </a:p>
          <a:p>
            <a:pPr lvl="1"/>
            <a:r>
              <a:rPr lang="en-US" sz="1200" dirty="0" err="1"/>
              <a:t>disacharrides</a:t>
            </a:r>
            <a:r>
              <a:rPr lang="en-US" sz="1200" dirty="0"/>
              <a:t> (simple sugars)</a:t>
            </a:r>
          </a:p>
          <a:p>
            <a:pPr lvl="1"/>
            <a:r>
              <a:rPr lang="en-US" sz="1200" dirty="0"/>
              <a:t>polysaccharides</a:t>
            </a:r>
          </a:p>
          <a:p>
            <a:pPr lvl="1"/>
            <a:r>
              <a:rPr lang="en-US" sz="1200" dirty="0"/>
              <a:t>​(complex carbohydrates)</a:t>
            </a:r>
          </a:p>
          <a:p>
            <a:r>
              <a:rPr lang="en-US" sz="1200" dirty="0"/>
              <a:t>Lipids (fats)</a:t>
            </a:r>
          </a:p>
          <a:p>
            <a:pPr lvl="1"/>
            <a:r>
              <a:rPr lang="en-US" sz="1200" dirty="0"/>
              <a:t>​saturated fats</a:t>
            </a:r>
          </a:p>
          <a:p>
            <a:pPr lvl="1"/>
            <a:r>
              <a:rPr lang="en-US" sz="1200" dirty="0"/>
              <a:t>unsaturated fats</a:t>
            </a:r>
          </a:p>
          <a:p>
            <a:pPr lvl="1"/>
            <a:r>
              <a:rPr lang="en-US" sz="1200" dirty="0"/>
              <a:t>polyunsaturated fats</a:t>
            </a:r>
          </a:p>
          <a:p>
            <a:pPr lvl="1"/>
            <a:r>
              <a:rPr lang="en-US" sz="1200" dirty="0"/>
              <a:t>​trans-fats</a:t>
            </a:r>
          </a:p>
          <a:p>
            <a:r>
              <a:rPr lang="en-US" sz="1200" dirty="0"/>
              <a:t>Proteins </a:t>
            </a:r>
          </a:p>
          <a:p>
            <a:pPr lvl="1"/>
            <a:r>
              <a:rPr lang="en-US" sz="1200" dirty="0"/>
              <a:t>​amino acids</a:t>
            </a:r>
          </a:p>
          <a:p>
            <a:pPr lvl="1"/>
            <a:r>
              <a:rPr lang="en-US" sz="1200" dirty="0"/>
              <a:t>dipeptides, tripeptides, polypeptides</a:t>
            </a:r>
          </a:p>
          <a:p>
            <a:r>
              <a:rPr lang="en-US" sz="1200" dirty="0"/>
              <a:t>Nucleic Acids ( RNA and DNA )</a:t>
            </a:r>
          </a:p>
          <a:p>
            <a:endParaRPr lang="en-US" sz="1200" dirty="0"/>
          </a:p>
        </p:txBody>
      </p:sp>
    </p:spTree>
    <p:extLst>
      <p:ext uri="{BB962C8B-B14F-4D97-AF65-F5344CB8AC3E}">
        <p14:creationId xmlns:p14="http://schemas.microsoft.com/office/powerpoint/2010/main" val="16827506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
            <a:ext cx="471576" cy="359901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0197FA73-731F-466D-969F-703CBAEB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FD4157-5EC5-4874-A5F7-C62468702650}"/>
              </a:ext>
            </a:extLst>
          </p:cNvPr>
          <p:cNvSpPr>
            <a:spLocks noGrp="1"/>
          </p:cNvSpPr>
          <p:nvPr>
            <p:ph idx="1"/>
          </p:nvPr>
        </p:nvSpPr>
        <p:spPr>
          <a:xfrm>
            <a:off x="1071156" y="3853131"/>
            <a:ext cx="9889246" cy="2307256"/>
          </a:xfrm>
        </p:spPr>
        <p:txBody>
          <a:bodyPr anchor="t">
            <a:normAutofit lnSpcReduction="10000"/>
          </a:bodyPr>
          <a:lstStyle/>
          <a:p>
            <a:pPr lvl="1"/>
            <a:r>
              <a:rPr lang="en-US" dirty="0"/>
              <a:t>The chemical processing that takes place involves a series of chemical reactions (called a metabolic pathway) that will function to trap some of their chemical energy in the form of ATP …and to break down the larger molecules into smaller molecules that can be used as building blocks for the synthesis of new cellular components. ​</a:t>
            </a:r>
          </a:p>
          <a:p>
            <a:pPr lvl="1"/>
            <a:r>
              <a:rPr lang="en-US" dirty="0"/>
              <a:t>Metabolism is the sum of all of the chemical reactions that occur in the living organism. </a:t>
            </a: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2" descr="Picture">
            <a:extLst>
              <a:ext uri="{FF2B5EF4-FFF2-40B4-BE49-F238E27FC236}">
                <a16:creationId xmlns:a16="http://schemas.microsoft.com/office/drawing/2014/main" id="{0B233074-E062-4757-AC0F-7FD6AAF9C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0" r="2587" b="-1"/>
          <a:stretch/>
        </p:blipFill>
        <p:spPr bwMode="auto">
          <a:xfrm>
            <a:off x="471576" y="10"/>
            <a:ext cx="10894411" cy="35990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375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2083</Words>
  <Application>Microsoft Office PowerPoint</Application>
  <PresentationFormat>Widescreen</PresentationFormat>
  <Paragraphs>173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Helvetica Neue Medium</vt:lpstr>
      <vt:lpstr>Tw Cen MT</vt:lpstr>
      <vt:lpstr>Office Theme</vt:lpstr>
      <vt:lpstr>Metabolism</vt:lpstr>
      <vt:lpstr>Properties of Living Organisms</vt:lpstr>
      <vt:lpstr>PowerPoint Presentation</vt:lpstr>
      <vt:lpstr>Kinetic energy</vt:lpstr>
      <vt:lpstr>Potential energy</vt:lpstr>
      <vt:lpstr>PowerPoint Presentation</vt:lpstr>
      <vt:lpstr>Water</vt:lpstr>
      <vt:lpstr>What Types of Substances are Metabolized?</vt:lpstr>
      <vt:lpstr>PowerPoint Presentation</vt:lpstr>
      <vt:lpstr>What is Metabolism?</vt:lpstr>
      <vt:lpstr>PowerPoint Presentation</vt:lpstr>
      <vt:lpstr>Anabolism</vt:lpstr>
      <vt:lpstr>Anabolic reactions</vt:lpstr>
      <vt:lpstr>catabolic reactions</vt:lpstr>
      <vt:lpstr>catabolic reactions</vt:lpstr>
      <vt:lpstr>catabolism</vt:lpstr>
      <vt:lpstr>Catabolism:</vt:lpstr>
      <vt:lpstr>Formation of a Peptide Bond </vt:lpstr>
      <vt:lpstr>Bonds Important for Life</vt:lpstr>
      <vt:lpstr>Enzymes</vt:lpstr>
      <vt:lpstr>Lock and Key Model</vt:lpstr>
      <vt:lpstr>Enzymes</vt:lpstr>
      <vt:lpstr>Enzymes</vt:lpstr>
      <vt:lpstr>Properties of Enzymes</vt:lpstr>
      <vt:lpstr>Factors that Affect Enzyme Activity</vt:lpstr>
      <vt:lpstr>Factors that Affect Enzyme Activity</vt:lpstr>
      <vt:lpstr>Factors that Affect Enzyme Activity</vt:lpstr>
      <vt:lpstr>Factors that Affect Enzyme Activity - pH</vt:lpstr>
      <vt:lpstr>competitive and noncompetitive inhibitors</vt:lpstr>
      <vt:lpstr>ATP</vt:lpstr>
      <vt:lpstr>ATP</vt:lpstr>
      <vt:lpstr> How Cells Make ATP </vt:lpstr>
      <vt:lpstr>Cellular respiration</vt:lpstr>
      <vt:lpstr>cellular respiration - Glycolysis</vt:lpstr>
      <vt:lpstr>cellular respiration - Glycolysis</vt:lpstr>
      <vt:lpstr>cellular respiration - Glycolysis</vt:lpstr>
      <vt:lpstr>cellular respiration - The Electron Transport Chain </vt:lpstr>
      <vt:lpstr>PowerPoint Presentation</vt:lpstr>
      <vt:lpstr>Other Catabolic Pathways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dc:title>
  <dc:creator>Cynthia Anderson</dc:creator>
  <cp:lastModifiedBy>Cynthia Anderson</cp:lastModifiedBy>
  <cp:revision>1</cp:revision>
  <dcterms:created xsi:type="dcterms:W3CDTF">2020-02-03T06:55:48Z</dcterms:created>
  <dcterms:modified xsi:type="dcterms:W3CDTF">2020-02-03T06:56:43Z</dcterms:modified>
</cp:coreProperties>
</file>