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37" r:id="rId3"/>
    <p:sldId id="354" r:id="rId4"/>
    <p:sldId id="340" r:id="rId5"/>
    <p:sldId id="401" r:id="rId6"/>
    <p:sldId id="263" r:id="rId7"/>
    <p:sldId id="410" r:id="rId8"/>
    <p:sldId id="402" r:id="rId9"/>
    <p:sldId id="267" r:id="rId10"/>
    <p:sldId id="409" r:id="rId11"/>
    <p:sldId id="406" r:id="rId12"/>
    <p:sldId id="407" r:id="rId13"/>
    <p:sldId id="411" r:id="rId14"/>
    <p:sldId id="408" r:id="rId15"/>
    <p:sldId id="342" r:id="rId16"/>
    <p:sldId id="278" r:id="rId17"/>
    <p:sldId id="418" r:id="rId18"/>
    <p:sldId id="277" r:id="rId19"/>
    <p:sldId id="419" r:id="rId20"/>
    <p:sldId id="344" r:id="rId21"/>
    <p:sldId id="413" r:id="rId22"/>
    <p:sldId id="355" r:id="rId23"/>
    <p:sldId id="343" r:id="rId24"/>
    <p:sldId id="403" r:id="rId25"/>
    <p:sldId id="338" r:id="rId26"/>
    <p:sldId id="271" r:id="rId27"/>
    <p:sldId id="273" r:id="rId28"/>
    <p:sldId id="336" r:id="rId29"/>
    <p:sldId id="351" r:id="rId30"/>
    <p:sldId id="415" r:id="rId31"/>
    <p:sldId id="414" r:id="rId32"/>
    <p:sldId id="34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B47E3-DAFA-4C1D-B0D8-3328C1C1E6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F2C5BDC-C2F1-4BBC-A729-5A05EAAE1211}">
      <dgm:prSet/>
      <dgm:spPr/>
      <dgm:t>
        <a:bodyPr/>
        <a:lstStyle/>
        <a:p>
          <a:r>
            <a:rPr lang="en-US" b="1"/>
            <a:t>Cytokines </a:t>
          </a:r>
          <a:r>
            <a:rPr lang="en-US"/>
            <a:t>are regulatory peptides that control cell development, differentiation, and the immune response. </a:t>
          </a:r>
        </a:p>
      </dgm:t>
    </dgm:pt>
    <dgm:pt modelId="{F458B0AC-C81E-4110-BE2F-5A1AE1A3DD3E}" type="parTrans" cxnId="{D7164475-8AD3-45DD-A1C1-CEF1DEED7032}">
      <dgm:prSet/>
      <dgm:spPr/>
      <dgm:t>
        <a:bodyPr/>
        <a:lstStyle/>
        <a:p>
          <a:endParaRPr lang="en-US"/>
        </a:p>
      </dgm:t>
    </dgm:pt>
    <dgm:pt modelId="{59645817-F12F-493D-BE66-C4C84C4FAB7C}" type="sibTrans" cxnId="{D7164475-8AD3-45DD-A1C1-CEF1DEED7032}">
      <dgm:prSet/>
      <dgm:spPr/>
      <dgm:t>
        <a:bodyPr/>
        <a:lstStyle/>
        <a:p>
          <a:endParaRPr lang="en-US"/>
        </a:p>
      </dgm:t>
    </dgm:pt>
    <dgm:pt modelId="{EB2C2AA2-B2CD-4196-90A8-C526573EA3BD}">
      <dgm:prSet/>
      <dgm:spPr/>
      <dgm:t>
        <a:bodyPr/>
        <a:lstStyle/>
        <a:p>
          <a:r>
            <a:rPr lang="en-US"/>
            <a:t>They serve as both local and long-distance signals. </a:t>
          </a:r>
        </a:p>
      </dgm:t>
    </dgm:pt>
    <dgm:pt modelId="{9005A14E-99B4-4B9D-8F78-7ADC518F3D9A}" type="parTrans" cxnId="{68C3BBC0-9117-4264-89EC-3C5CA989E59B}">
      <dgm:prSet/>
      <dgm:spPr/>
      <dgm:t>
        <a:bodyPr/>
        <a:lstStyle/>
        <a:p>
          <a:endParaRPr lang="en-US"/>
        </a:p>
      </dgm:t>
    </dgm:pt>
    <dgm:pt modelId="{E0CC8CD4-9A5C-4CA7-9F8D-0844E3FFE606}" type="sibTrans" cxnId="{68C3BBC0-9117-4264-89EC-3C5CA989E59B}">
      <dgm:prSet/>
      <dgm:spPr/>
      <dgm:t>
        <a:bodyPr/>
        <a:lstStyle/>
        <a:p>
          <a:endParaRPr lang="en-US"/>
        </a:p>
      </dgm:t>
    </dgm:pt>
    <dgm:pt modelId="{48591159-E398-4874-8670-BD091C5901C3}" type="pres">
      <dgm:prSet presAssocID="{D77B47E3-DAFA-4C1D-B0D8-3328C1C1E6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B46475-7175-4799-8847-9A9FF4C0DCBD}" type="pres">
      <dgm:prSet presAssocID="{DF2C5BDC-C2F1-4BBC-A729-5A05EAAE1211}" presName="hierRoot1" presStyleCnt="0"/>
      <dgm:spPr/>
    </dgm:pt>
    <dgm:pt modelId="{B05FFCE6-93C7-441E-952A-098827F17CD4}" type="pres">
      <dgm:prSet presAssocID="{DF2C5BDC-C2F1-4BBC-A729-5A05EAAE1211}" presName="composite" presStyleCnt="0"/>
      <dgm:spPr/>
    </dgm:pt>
    <dgm:pt modelId="{F7B226B8-41A2-4388-8E63-141444812A47}" type="pres">
      <dgm:prSet presAssocID="{DF2C5BDC-C2F1-4BBC-A729-5A05EAAE1211}" presName="background" presStyleLbl="node0" presStyleIdx="0" presStyleCnt="2"/>
      <dgm:spPr/>
    </dgm:pt>
    <dgm:pt modelId="{FFE12370-477A-4A84-831C-652B120F2A0C}" type="pres">
      <dgm:prSet presAssocID="{DF2C5BDC-C2F1-4BBC-A729-5A05EAAE1211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BC201-CBC0-43BA-8552-02581FE791F8}" type="pres">
      <dgm:prSet presAssocID="{DF2C5BDC-C2F1-4BBC-A729-5A05EAAE1211}" presName="hierChild2" presStyleCnt="0"/>
      <dgm:spPr/>
    </dgm:pt>
    <dgm:pt modelId="{547FB8F3-B0F0-4D0F-AA14-39B6D5B48297}" type="pres">
      <dgm:prSet presAssocID="{EB2C2AA2-B2CD-4196-90A8-C526573EA3BD}" presName="hierRoot1" presStyleCnt="0"/>
      <dgm:spPr/>
    </dgm:pt>
    <dgm:pt modelId="{B1F06044-0D77-4251-8A37-CB0F7494AD6A}" type="pres">
      <dgm:prSet presAssocID="{EB2C2AA2-B2CD-4196-90A8-C526573EA3BD}" presName="composite" presStyleCnt="0"/>
      <dgm:spPr/>
    </dgm:pt>
    <dgm:pt modelId="{541E52EB-2499-48D1-B0D8-11F957D0C433}" type="pres">
      <dgm:prSet presAssocID="{EB2C2AA2-B2CD-4196-90A8-C526573EA3BD}" presName="background" presStyleLbl="node0" presStyleIdx="1" presStyleCnt="2"/>
      <dgm:spPr/>
    </dgm:pt>
    <dgm:pt modelId="{8ECF6241-8AE2-4019-B265-5D364F3A8A94}" type="pres">
      <dgm:prSet presAssocID="{EB2C2AA2-B2CD-4196-90A8-C526573EA3BD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0556A3-B1F3-4828-AE2C-8725B67BB8EF}" type="pres">
      <dgm:prSet presAssocID="{EB2C2AA2-B2CD-4196-90A8-C526573EA3BD}" presName="hierChild2" presStyleCnt="0"/>
      <dgm:spPr/>
    </dgm:pt>
  </dgm:ptLst>
  <dgm:cxnLst>
    <dgm:cxn modelId="{68C3BBC0-9117-4264-89EC-3C5CA989E59B}" srcId="{D77B47E3-DAFA-4C1D-B0D8-3328C1C1E601}" destId="{EB2C2AA2-B2CD-4196-90A8-C526573EA3BD}" srcOrd="1" destOrd="0" parTransId="{9005A14E-99B4-4B9D-8F78-7ADC518F3D9A}" sibTransId="{E0CC8CD4-9A5C-4CA7-9F8D-0844E3FFE606}"/>
    <dgm:cxn modelId="{B642A16C-309A-4F59-96A0-35A45A4B943D}" type="presOf" srcId="{D77B47E3-DAFA-4C1D-B0D8-3328C1C1E601}" destId="{48591159-E398-4874-8670-BD091C5901C3}" srcOrd="0" destOrd="0" presId="urn:microsoft.com/office/officeart/2005/8/layout/hierarchy1"/>
    <dgm:cxn modelId="{D7164475-8AD3-45DD-A1C1-CEF1DEED7032}" srcId="{D77B47E3-DAFA-4C1D-B0D8-3328C1C1E601}" destId="{DF2C5BDC-C2F1-4BBC-A729-5A05EAAE1211}" srcOrd="0" destOrd="0" parTransId="{F458B0AC-C81E-4110-BE2F-5A1AE1A3DD3E}" sibTransId="{59645817-F12F-493D-BE66-C4C84C4FAB7C}"/>
    <dgm:cxn modelId="{9C9F9073-206B-4BDB-B38B-8AA12AE07705}" type="presOf" srcId="{DF2C5BDC-C2F1-4BBC-A729-5A05EAAE1211}" destId="{FFE12370-477A-4A84-831C-652B120F2A0C}" srcOrd="0" destOrd="0" presId="urn:microsoft.com/office/officeart/2005/8/layout/hierarchy1"/>
    <dgm:cxn modelId="{90F65955-9B63-424E-9AC0-EF49FACC9FCA}" type="presOf" srcId="{EB2C2AA2-B2CD-4196-90A8-C526573EA3BD}" destId="{8ECF6241-8AE2-4019-B265-5D364F3A8A94}" srcOrd="0" destOrd="0" presId="urn:microsoft.com/office/officeart/2005/8/layout/hierarchy1"/>
    <dgm:cxn modelId="{DE5BFC4F-9194-4AD9-85F7-D7FBC97012C9}" type="presParOf" srcId="{48591159-E398-4874-8670-BD091C5901C3}" destId="{C6B46475-7175-4799-8847-9A9FF4C0DCBD}" srcOrd="0" destOrd="0" presId="urn:microsoft.com/office/officeart/2005/8/layout/hierarchy1"/>
    <dgm:cxn modelId="{52C98610-EFCF-46D6-8377-262CFE5964A2}" type="presParOf" srcId="{C6B46475-7175-4799-8847-9A9FF4C0DCBD}" destId="{B05FFCE6-93C7-441E-952A-098827F17CD4}" srcOrd="0" destOrd="0" presId="urn:microsoft.com/office/officeart/2005/8/layout/hierarchy1"/>
    <dgm:cxn modelId="{7458ABB7-E6F3-40CD-8D38-CA381BAE4103}" type="presParOf" srcId="{B05FFCE6-93C7-441E-952A-098827F17CD4}" destId="{F7B226B8-41A2-4388-8E63-141444812A47}" srcOrd="0" destOrd="0" presId="urn:microsoft.com/office/officeart/2005/8/layout/hierarchy1"/>
    <dgm:cxn modelId="{53BE28F5-F02B-4EB2-9FD4-417D52BA5E5A}" type="presParOf" srcId="{B05FFCE6-93C7-441E-952A-098827F17CD4}" destId="{FFE12370-477A-4A84-831C-652B120F2A0C}" srcOrd="1" destOrd="0" presId="urn:microsoft.com/office/officeart/2005/8/layout/hierarchy1"/>
    <dgm:cxn modelId="{12FF3717-BC50-445F-A843-5DECE33AEAFB}" type="presParOf" srcId="{C6B46475-7175-4799-8847-9A9FF4C0DCBD}" destId="{303BC201-CBC0-43BA-8552-02581FE791F8}" srcOrd="1" destOrd="0" presId="urn:microsoft.com/office/officeart/2005/8/layout/hierarchy1"/>
    <dgm:cxn modelId="{948FB9AD-E035-438A-9721-37EB4DDE9588}" type="presParOf" srcId="{48591159-E398-4874-8670-BD091C5901C3}" destId="{547FB8F3-B0F0-4D0F-AA14-39B6D5B48297}" srcOrd="1" destOrd="0" presId="urn:microsoft.com/office/officeart/2005/8/layout/hierarchy1"/>
    <dgm:cxn modelId="{987C3A7B-6918-42E8-A0F8-560005173FBA}" type="presParOf" srcId="{547FB8F3-B0F0-4D0F-AA14-39B6D5B48297}" destId="{B1F06044-0D77-4251-8A37-CB0F7494AD6A}" srcOrd="0" destOrd="0" presId="urn:microsoft.com/office/officeart/2005/8/layout/hierarchy1"/>
    <dgm:cxn modelId="{B346755A-CAD4-4332-AEFA-22CD5A7FFF3F}" type="presParOf" srcId="{B1F06044-0D77-4251-8A37-CB0F7494AD6A}" destId="{541E52EB-2499-48D1-B0D8-11F957D0C433}" srcOrd="0" destOrd="0" presId="urn:microsoft.com/office/officeart/2005/8/layout/hierarchy1"/>
    <dgm:cxn modelId="{88EB3C5A-0422-4BBD-9C73-827D8CBAECDD}" type="presParOf" srcId="{B1F06044-0D77-4251-8A37-CB0F7494AD6A}" destId="{8ECF6241-8AE2-4019-B265-5D364F3A8A94}" srcOrd="1" destOrd="0" presId="urn:microsoft.com/office/officeart/2005/8/layout/hierarchy1"/>
    <dgm:cxn modelId="{16AD8445-8A18-4FB5-BE06-153926E31B5E}" type="presParOf" srcId="{547FB8F3-B0F0-4D0F-AA14-39B6D5B48297}" destId="{EC0556A3-B1F3-4828-AE2C-8725B67BB8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226B8-41A2-4388-8E63-141444812A47}">
      <dsp:nvSpPr>
        <dsp:cNvPr id="0" name=""/>
        <dsp:cNvSpPr/>
      </dsp:nvSpPr>
      <dsp:spPr>
        <a:xfrm>
          <a:off x="804" y="847751"/>
          <a:ext cx="2822091" cy="1792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12370-477A-4A84-831C-652B120F2A0C}">
      <dsp:nvSpPr>
        <dsp:cNvPr id="0" name=""/>
        <dsp:cNvSpPr/>
      </dsp:nvSpPr>
      <dsp:spPr>
        <a:xfrm>
          <a:off x="314369" y="1145639"/>
          <a:ext cx="2822091" cy="1792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Cytokines </a:t>
          </a:r>
          <a:r>
            <a:rPr lang="en-US" sz="2000" kern="1200"/>
            <a:t>are regulatory peptides that control cell development, differentiation, and the immune response. </a:t>
          </a:r>
        </a:p>
      </dsp:txBody>
      <dsp:txXfrm>
        <a:off x="366856" y="1198126"/>
        <a:ext cx="2717117" cy="1687054"/>
      </dsp:txXfrm>
    </dsp:sp>
    <dsp:sp modelId="{541E52EB-2499-48D1-B0D8-11F957D0C433}">
      <dsp:nvSpPr>
        <dsp:cNvPr id="0" name=""/>
        <dsp:cNvSpPr/>
      </dsp:nvSpPr>
      <dsp:spPr>
        <a:xfrm>
          <a:off x="3450027" y="847751"/>
          <a:ext cx="2822091" cy="1792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F6241-8AE2-4019-B265-5D364F3A8A94}">
      <dsp:nvSpPr>
        <dsp:cNvPr id="0" name=""/>
        <dsp:cNvSpPr/>
      </dsp:nvSpPr>
      <dsp:spPr>
        <a:xfrm>
          <a:off x="3763593" y="1145639"/>
          <a:ext cx="2822091" cy="1792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They serve as both local and long-distance signals. </a:t>
          </a:r>
        </a:p>
      </dsp:txBody>
      <dsp:txXfrm>
        <a:off x="3816080" y="1198126"/>
        <a:ext cx="2717117" cy="168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77EA-C6B4-4CB9-9D6D-4404F7216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D33C3-AD36-48CD-BAC7-EBC92641F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3A14-39FE-4BA2-BDB4-5225B30C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4647C-51C2-4F8E-9F2E-1BAC9370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3F294-CA34-4567-93C0-E11DE50F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0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903E-A351-48F3-8CB7-9E45D308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25E0F-9ECC-499B-A654-75237394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D2FFB-E54A-42C3-980E-864C97C5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977D7-0027-435D-BC6E-7E9F515F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1939A-2693-4A91-84F6-A40ED2E5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A8467-9691-4E36-A5AB-38AC76E42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E9E54-01DB-4578-9068-477FA4AE4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2327-63DC-46C4-B795-04C9B466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6017E-E00F-4CAC-9E82-16B19E10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36AF9-50EA-4357-911F-3CA74B64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2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7692-5A95-4288-A93C-4484C815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8BA8-4C9E-4DA6-958D-782837787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84B79-8808-4874-AA09-D354D5A9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9083F-DFAA-43FB-9ADF-CC3F86AC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24237-8DBB-4B72-A089-CB9D54BB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0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1D2B-3A4E-4D08-B106-45D214DF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7AA6B-1A64-4C29-ACF6-0E358A6F1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F1929-4A83-43C5-8653-9FEE3C75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0D472-A650-4DC2-BBF9-26C01EF8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DEDCC-DBEF-4F78-B63B-69571612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6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834E-75FD-4889-8525-865D341F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79B03-ED0F-4C2E-A415-55D80311E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8B032-6931-4A3A-8A98-AF66B33FF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A5AA5-6503-49D3-9035-D123A62F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78C0C-BD52-466A-A43C-234C0C84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3F8-1E0D-404C-8CB8-80A2A3A1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2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70AD-5164-40A6-B3E2-5B6DF216B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AC4D6-239B-41DB-89B0-41233664C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BC9CC-4290-4FCE-8CE5-9C2C47037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D27C3-38A8-497F-8C75-228BC35A3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C523D2-85AC-4514-8DCF-43701DA6B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54A89-63F2-4D2D-9501-728089A6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95074-A16E-4DD5-A87A-DA73A412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53009-5492-4EA5-8020-34E65D24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4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A237-E3BE-4242-9961-5EF51655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4FFAE-BFA9-40B9-988D-56774200A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5B004-2FD2-41B7-8AE0-5ADEB381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FF53F-9B81-443A-9973-A5D73E0A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57160-D5BC-4F8E-8948-354FFFD8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7D627-B89A-49E5-B9E8-50421EDF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3EAD7-1DD2-4ED0-8838-A976C908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5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69A0-D7A5-4E31-B77A-98DA1A07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1F43-EF6C-45B4-81E7-A0ADF042D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1E50C-2B57-4F57-B82C-2DF4BF1C7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F9929-0264-42DF-B4AB-E8BDE12B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2CF6F-8263-4749-B096-FECABED3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C54E5-B72F-4A81-95FB-B8D16465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0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CA86-E3EC-4436-879C-997B9862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9DF02-EB3A-483C-88F6-99068C786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30498-DE5B-412B-A0BB-F49CAE84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6E221-380E-434B-A364-D01371F3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44D54-8687-4233-98D9-4BC70A92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63B4B-88E4-45E8-B8C8-1FB6C05C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9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93C8F-B0CB-4C70-BD9D-4AD28994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39312-A87D-4CD2-B8A5-88AEFCF3F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F4AF3-6DDB-403C-86AC-0965AB134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4FB30-E94C-4F12-9165-4B2AD5D6B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97649-5CF3-4936-B587-4EA66E04E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0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biology/cell-signaling/mechanisms-of-cell-signaling/a/signal-perception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biology1/chapter/reading-types-of-signal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io1/chapter/reading-cell-junctions-in-plant-cell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ed flower in a field&#10;&#10;Description automatically generated">
            <a:extLst>
              <a:ext uri="{FF2B5EF4-FFF2-40B4-BE49-F238E27FC236}">
                <a16:creationId xmlns:a16="http://schemas.microsoft.com/office/drawing/2014/main" id="{55BD9DE9-1FE1-4689-B4CF-56CBEB571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67194-5A7C-40DC-BE12-A0DF487F3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pc="0">
                <a:solidFill>
                  <a:srgbClr val="FFFFFF"/>
                </a:solidFill>
              </a:rPr>
              <a:t>Chapter 6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1A46F21-D95A-448C-8051-C0AF89755B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4159404"/>
            <a:ext cx="9144000" cy="10983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lnSpcReduction="10000"/>
          </a:bodyPr>
          <a:lstStyle/>
          <a:p>
            <a:pPr lvl="0" indent="-182880" fontAlgn="base">
              <a:spcBef>
                <a:spcPct val="0"/>
              </a:spcBef>
              <a:spcAft>
                <a:spcPts val="600"/>
              </a:spcAft>
              <a:buFont typeface="Garamond" pitchFamily="18" charset="0"/>
              <a:buChar char="◦"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Communication, Integration and Homeostasis</a:t>
            </a:r>
          </a:p>
        </p:txBody>
      </p:sp>
    </p:spTree>
    <p:extLst>
      <p:ext uri="{BB962C8B-B14F-4D97-AF65-F5344CB8AC3E}">
        <p14:creationId xmlns:p14="http://schemas.microsoft.com/office/powerpoint/2010/main" val="25614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BBB11-F626-435F-A6C7-93FB52D6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Paracrine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and Autocrine Signals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698B-8A94-43F9-AE9B-022E65C0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1800" dirty="0" err="1"/>
              <a:t>Autocrines</a:t>
            </a:r>
            <a:endParaRPr lang="en-US" sz="1800" dirty="0"/>
          </a:p>
          <a:p>
            <a:pPr lvl="1"/>
            <a:r>
              <a:rPr lang="en-US" sz="1800" dirty="0"/>
              <a:t>   Chemicals that act upon the cell that secreted them. In other words, these cells stimulate themselves. </a:t>
            </a:r>
          </a:p>
          <a:p>
            <a:pPr lvl="1"/>
            <a:r>
              <a:rPr lang="en-US" sz="1800" dirty="0"/>
              <a:t>Many </a:t>
            </a:r>
            <a:r>
              <a:rPr lang="en-US" sz="1800" dirty="0" err="1"/>
              <a:t>autocrines</a:t>
            </a:r>
            <a:r>
              <a:rPr lang="en-US" sz="1800" dirty="0"/>
              <a:t> also act as </a:t>
            </a:r>
            <a:r>
              <a:rPr lang="en-US" sz="1800" dirty="0" err="1"/>
              <a:t>paracrines</a:t>
            </a:r>
            <a:r>
              <a:rPr lang="en-US" sz="1800" dirty="0"/>
              <a:t>, and visa versa. </a:t>
            </a:r>
          </a:p>
        </p:txBody>
      </p:sp>
      <p:pic>
        <p:nvPicPr>
          <p:cNvPr id="4098" name="Picture 2" descr="Image result for hormone signaling">
            <a:extLst>
              <a:ext uri="{FF2B5EF4-FFF2-40B4-BE49-F238E27FC236}">
                <a16:creationId xmlns:a16="http://schemas.microsoft.com/office/drawing/2014/main" id="{E56A58C0-3DD0-4F3E-85C8-EBDF231A2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004528"/>
            <a:ext cx="6250769" cy="46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66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37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BBB11-F626-435F-A6C7-93FB52D6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Paracrine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and Autocrine Signals</a:t>
            </a:r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4100" name="Picture 4" descr="Image result for paracrine">
            <a:extLst>
              <a:ext uri="{FF2B5EF4-FFF2-40B4-BE49-F238E27FC236}">
                <a16:creationId xmlns:a16="http://schemas.microsoft.com/office/drawing/2014/main" id="{39B17801-6B5D-4A94-B5CC-927CD1C7A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17"/>
          <a:stretch/>
        </p:blipFill>
        <p:spPr bwMode="auto">
          <a:xfrm>
            <a:off x="4038600" y="2039123"/>
            <a:ext cx="7188199" cy="16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698B-8A94-43F9-AE9B-022E65C0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en-US" sz="1400" dirty="0" err="1"/>
              <a:t>Paracrines</a:t>
            </a:r>
            <a:endParaRPr lang="en-US" sz="1400" dirty="0"/>
          </a:p>
          <a:p>
            <a:pPr lvl="1"/>
            <a:r>
              <a:rPr lang="en-US" sz="1400" dirty="0"/>
              <a:t>   Chemicals that communicate with neighboring cells. </a:t>
            </a:r>
          </a:p>
          <a:p>
            <a:pPr lvl="1"/>
            <a:r>
              <a:rPr lang="en-US" sz="1400" dirty="0"/>
              <a:t>Target cells must be close enough to permit </a:t>
            </a:r>
            <a:r>
              <a:rPr lang="en-US" sz="1400" dirty="0" err="1"/>
              <a:t>paracrines</a:t>
            </a:r>
            <a:r>
              <a:rPr lang="en-US" sz="1400" dirty="0"/>
              <a:t> to reach target cells by diffusion. 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39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92C7F-2564-490D-A7FF-15060AC6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Neurotransmitters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4D6E-BD5E-40E2-A067-344841C5D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1600" dirty="0"/>
              <a:t>Communication by neurotransmitters is also called synaptic signaling. </a:t>
            </a:r>
          </a:p>
          <a:p>
            <a:r>
              <a:rPr lang="en-US" sz="1600" dirty="0"/>
              <a:t>This is because the communication occurs over a tiny gap between cells called a </a:t>
            </a:r>
            <a:r>
              <a:rPr lang="en-US" sz="1600" b="1" i="1" u="sng" dirty="0"/>
              <a:t>synapse. </a:t>
            </a:r>
          </a:p>
          <a:p>
            <a:pPr lvl="1"/>
            <a:r>
              <a:rPr lang="en-US" sz="1600" dirty="0"/>
              <a:t>The cell releasing the neurotransmitter is called the </a:t>
            </a:r>
            <a:r>
              <a:rPr lang="en-US" sz="1600" b="1" i="1" u="sng" dirty="0"/>
              <a:t>presynaptic cell </a:t>
            </a:r>
            <a:r>
              <a:rPr lang="en-US" sz="1600" dirty="0"/>
              <a:t>and the neurotransmitter is concentrated in an axon terminal of a presynaptic nerve cell. </a:t>
            </a:r>
          </a:p>
        </p:txBody>
      </p:sp>
      <p:pic>
        <p:nvPicPr>
          <p:cNvPr id="2050" name="Picture 2" descr="Image result for synapse">
            <a:extLst>
              <a:ext uri="{FF2B5EF4-FFF2-40B4-BE49-F238E27FC236}">
                <a16:creationId xmlns:a16="http://schemas.microsoft.com/office/drawing/2014/main" id="{F7BD4411-C2A0-4523-9560-81BCE699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715553"/>
            <a:ext cx="6250769" cy="32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616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92C7F-2564-490D-A7FF-15060AC6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Neurotransmitters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4D6E-BD5E-40E2-A067-344841C5D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1700" dirty="0"/>
              <a:t>The neurotransmitter binds with receptors on the postsynaptic cell. </a:t>
            </a:r>
          </a:p>
          <a:p>
            <a:pPr lvl="1"/>
            <a:r>
              <a:rPr lang="en-US" sz="1700" dirty="0"/>
              <a:t>An example is acetylcholine released by motor neurons at the motor end plate which triggers muscle contraction. </a:t>
            </a:r>
          </a:p>
        </p:txBody>
      </p:sp>
      <p:pic>
        <p:nvPicPr>
          <p:cNvPr id="2050" name="Picture 2" descr="Image result for synapse">
            <a:extLst>
              <a:ext uri="{FF2B5EF4-FFF2-40B4-BE49-F238E27FC236}">
                <a16:creationId xmlns:a16="http://schemas.microsoft.com/office/drawing/2014/main" id="{F7BD4411-C2A0-4523-9560-81BCE699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715553"/>
            <a:ext cx="6250769" cy="32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31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Top Corners Rounded 79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8E64D-4CFF-4D55-B42D-BCD9E8B3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Hormones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0BB68-236A-4179-B2AC-8EE948C69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These chemicals are released by endocrine glands.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Hormones are secreted into the interstitial fluid but then diffuse into the blood and travel to target cells throughout the body. </a:t>
            </a:r>
          </a:p>
        </p:txBody>
      </p:sp>
      <p:pic>
        <p:nvPicPr>
          <p:cNvPr id="12" name="Picture 4" descr="Image result for hormone diffusion">
            <a:extLst>
              <a:ext uri="{FF2B5EF4-FFF2-40B4-BE49-F238E27FC236}">
                <a16:creationId xmlns:a16="http://schemas.microsoft.com/office/drawing/2014/main" id="{8AE0186F-A3A6-4F04-A7DF-24A2719A2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8" t="46544" r="-317" b="5749"/>
          <a:stretch/>
        </p:blipFill>
        <p:spPr bwMode="auto">
          <a:xfrm>
            <a:off x="5203767" y="1441469"/>
            <a:ext cx="6542117" cy="381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36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5EE1E-F9EE-4CBB-9DD1-376C4172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en-US" b="1" i="1" u="sng"/>
              <a:t>Lipophilic and Lipophobic Chemical signals</a:t>
            </a:r>
            <a:endParaRPr lang="en-US" b="1" i="1" u="sng" dirty="0"/>
          </a:p>
        </p:txBody>
      </p:sp>
      <p:cxnSp>
        <p:nvCxnSpPr>
          <p:cNvPr id="44037" name="Straight Connector 72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7238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Image result for Lipophilic and Lipophobic Chemical signals">
            <a:extLst>
              <a:ext uri="{FF2B5EF4-FFF2-40B4-BE49-F238E27FC236}">
                <a16:creationId xmlns:a16="http://schemas.microsoft.com/office/drawing/2014/main" id="{718246F4-E7FA-4EB3-912E-3B02BACC9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6724" r="-28" b="4745"/>
          <a:stretch/>
        </p:blipFill>
        <p:spPr bwMode="auto">
          <a:xfrm>
            <a:off x="217450" y="1729440"/>
            <a:ext cx="7098414" cy="471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51432-66F0-489C-A4AA-39BA2D279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Chemical signals bind to receptors </a:t>
            </a:r>
            <a:r>
              <a:rPr lang="en-US" sz="2000" dirty="0"/>
              <a:t>and change intracellular signal molecules that direct the response. </a:t>
            </a:r>
          </a:p>
          <a:p>
            <a:pPr lvl="1"/>
            <a:r>
              <a:rPr lang="en-US" sz="2000" b="1" i="1" u="sng" dirty="0"/>
              <a:t>Lipophilic signal molecules </a:t>
            </a:r>
            <a:r>
              <a:rPr lang="en-US" sz="2000" dirty="0"/>
              <a:t>enter the cell and bind to receptors INSIDE the cell (either cytoplasmic or nuclear receptors). </a:t>
            </a:r>
          </a:p>
          <a:p>
            <a:pPr lvl="1"/>
            <a:r>
              <a:rPr lang="en-US" sz="2000" b="1" i="1" u="sng" dirty="0"/>
              <a:t>Lipophobic signal molecules </a:t>
            </a:r>
            <a:r>
              <a:rPr lang="en-US" sz="2000" dirty="0"/>
              <a:t>bind to membrane receptors located on the OUTSIDE surface of the cell.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D1A3E0-0D2F-43CA-B635-6A7692A74896}"/>
              </a:ext>
            </a:extLst>
          </p:cNvPr>
          <p:cNvSpPr/>
          <p:nvPr/>
        </p:nvSpPr>
        <p:spPr>
          <a:xfrm>
            <a:off x="3942530" y="1516059"/>
            <a:ext cx="2771913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i="1" u="sng" dirty="0"/>
              <a:t>Lipophilic signal molecules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9DA59A-34CB-4C8A-9539-A13C0A922898}"/>
              </a:ext>
            </a:extLst>
          </p:cNvPr>
          <p:cNvSpPr/>
          <p:nvPr/>
        </p:nvSpPr>
        <p:spPr>
          <a:xfrm>
            <a:off x="217450" y="1494940"/>
            <a:ext cx="2903359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i="1" u="sng" dirty="0"/>
              <a:t>Lipophobic signal molecules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36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1E8A4-8823-4408-B84C-995DB53F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i="1"/>
              <a:t>Lipophilic signal molecules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C7B99-3A7B-4DAF-899D-85551682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1600" i="1"/>
              <a:t>Lipophilic signal molecules </a:t>
            </a:r>
            <a:r>
              <a:rPr lang="en-US" sz="1600"/>
              <a:t>enter cells by simple diffusion through the phospholipid bilayer of the cell membrane. .</a:t>
            </a:r>
          </a:p>
          <a:p>
            <a:pPr lvl="1"/>
            <a:r>
              <a:rPr lang="en-US" sz="1600"/>
              <a:t>Once inside, they bind to </a:t>
            </a:r>
            <a:r>
              <a:rPr lang="en-US" sz="1600" i="1"/>
              <a:t>cytosolic receptors </a:t>
            </a:r>
            <a:r>
              <a:rPr lang="en-US" sz="1600"/>
              <a:t>or </a:t>
            </a:r>
            <a:r>
              <a:rPr lang="en-US" sz="1600" i="1"/>
              <a:t>nuclear receptors</a:t>
            </a:r>
            <a:r>
              <a:rPr lang="en-US" sz="1600"/>
              <a:t>.</a:t>
            </a:r>
          </a:p>
          <a:p>
            <a:pPr lvl="1"/>
            <a:r>
              <a:rPr lang="en-US" sz="1600"/>
              <a:t>Activation of intracellular receptors often turns on a gene and directs the nucleus to make new mRNA </a:t>
            </a:r>
            <a:r>
              <a:rPr lang="en-US" sz="1600">
                <a:sym typeface="Wingdings" panose="05000000000000000000" pitchFamily="2" charset="2"/>
              </a:rPr>
              <a:t> </a:t>
            </a:r>
            <a:r>
              <a:rPr lang="en-US" sz="1600"/>
              <a:t>The mRNA then provides a template for synthesis of new proteins.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7EED6-38F6-4C17-86FC-40E8CEFD7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652922"/>
            <a:ext cx="6250769" cy="53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61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1E8A4-8823-4408-B84C-995DB53F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i="1"/>
              <a:t>Lipophilic signal molecules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C7B99-3A7B-4DAF-899D-85551682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 dirty="0"/>
              <a:t>Lipophilic signaling molecules act </a:t>
            </a:r>
            <a:r>
              <a:rPr lang="en-US" sz="2000" b="1" u="sng" dirty="0"/>
              <a:t>slowly </a:t>
            </a:r>
            <a:r>
              <a:rPr lang="en-US" sz="2000" dirty="0"/>
              <a:t>and the cell’s response may not be noticeable for an hour or longer. </a:t>
            </a:r>
          </a:p>
          <a:p>
            <a:r>
              <a:rPr lang="en-US" sz="2000" dirty="0"/>
              <a:t>Many lipophilic signal molecules that follow this pattern are hormones.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7EED6-38F6-4C17-86FC-40E8CEFD7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652922"/>
            <a:ext cx="6250769" cy="53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3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1E8A4-8823-4408-B84C-995DB53F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i="1"/>
              <a:t>Lipophobic signal molecules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C7B99-3A7B-4DAF-899D-85551682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 i="1"/>
              <a:t>Lipophobic signal molecules </a:t>
            </a:r>
            <a:r>
              <a:rPr lang="en-US" sz="2000"/>
              <a:t>are unable to enter cells by simple diffusion through the cell membrane. </a:t>
            </a:r>
          </a:p>
          <a:p>
            <a:pPr lvl="1"/>
            <a:r>
              <a:rPr lang="en-US" sz="2000"/>
              <a:t>Instead, these signal molecules remain in the extracellular fluid and bind to receptor proteins on the cell membrane 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473D3-1AA4-4DD1-A74E-0FF68A7F0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965461"/>
            <a:ext cx="6250769" cy="47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25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1E8A4-8823-4408-B84C-995DB53F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i="1"/>
              <a:t>Lipophobic signal molecules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C7B99-3A7B-4DAF-899D-85551682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 dirty="0"/>
              <a:t>In general, the response time for pathways linked to membrane receptor proteins is </a:t>
            </a:r>
            <a:r>
              <a:rPr lang="en-US" sz="2000" b="1" u="sng" dirty="0"/>
              <a:t>very rapid</a:t>
            </a:r>
            <a:r>
              <a:rPr lang="en-US" sz="2000" dirty="0"/>
              <a:t>: responses can be seen within milliseconds to minutes.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473D3-1AA4-4DD1-A74E-0FF68A7F0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965461"/>
            <a:ext cx="6250769" cy="47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81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D1A7E-C77D-4698-AB5D-0F2BD845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700" b="1" i="1" u="sng">
                <a:solidFill>
                  <a:srgbClr val="FFFFFF"/>
                </a:solidFill>
              </a:rPr>
              <a:t>the control of homeostasis </a:t>
            </a:r>
            <a:r>
              <a:rPr lang="en-US" sz="3700" b="1" u="sng">
                <a:solidFill>
                  <a:srgbClr val="FFFFFF"/>
                </a:solidFill>
              </a:rPr>
              <a:t>and </a:t>
            </a:r>
            <a:r>
              <a:rPr lang="en-US" sz="3700" b="1" i="1" u="sng">
                <a:solidFill>
                  <a:srgbClr val="FFFFFF"/>
                </a:solidFill>
              </a:rPr>
              <a:t>communication</a:t>
            </a:r>
            <a:endParaRPr lang="en-US" sz="3700" b="1" u="sng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11FE2-EAB9-4454-A328-18CB4515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b="1" i="1" u="sng" dirty="0"/>
              <a:t>The sensors, integrating centers, and targets of physiological control systems are described in the context of reflex control pathways, which vary from simple to complex.</a:t>
            </a:r>
          </a:p>
          <a:p>
            <a:r>
              <a:rPr lang="en-US" dirty="0"/>
              <a:t>Functional control systems require efficient communication that uses various combinations of chemical and electrical signals. </a:t>
            </a:r>
          </a:p>
          <a:p>
            <a:pPr lvl="1"/>
            <a:r>
              <a:rPr lang="en-US" dirty="0"/>
              <a:t>Those signals that cannot enter the cell must use membrane receptor proteins and signal transduction to transfer their information into the cell.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8D412AD-9CF4-4510-97DC-34D6CC8308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43467" y="691992"/>
            <a:ext cx="4025724" cy="552254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63999-21C4-486D-8931-5F9499F3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1019503"/>
            <a:ext cx="3147848" cy="2065283"/>
          </a:xfrm>
        </p:spPr>
        <p:txBody>
          <a:bodyPr anchor="b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Ligand-gated ion channels</a:t>
            </a:r>
            <a:endParaRPr lang="en-US" sz="4000">
              <a:solidFill>
                <a:srgbClr val="FFFFFF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FC89CA-47F1-4934-B283-0E52680A1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20600" y="3163562"/>
            <a:ext cx="310896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E08A8-21E6-4671-8431-A2494969A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56" y="3247283"/>
            <a:ext cx="3147848" cy="2228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Ligand-gated ion channels </a:t>
            </a:r>
            <a:r>
              <a:rPr lang="en-US" sz="1800" dirty="0">
                <a:solidFill>
                  <a:srgbClr val="FFFFFF"/>
                </a:solidFill>
              </a:rPr>
              <a:t>open or close in response to the BINDING of a MESSANGER MOLECULE (such as a hormone or a neurotransmitter). 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3314" name="Picture 2" descr="Image result for ligand-gated ion channels">
            <a:extLst>
              <a:ext uri="{FF2B5EF4-FFF2-40B4-BE49-F238E27FC236}">
                <a16:creationId xmlns:a16="http://schemas.microsoft.com/office/drawing/2014/main" id="{DD155B2D-3217-49AB-A9A9-1D7AE5657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6"/>
          <a:stretch/>
        </p:blipFill>
        <p:spPr bwMode="auto">
          <a:xfrm>
            <a:off x="4881853" y="989999"/>
            <a:ext cx="6948330" cy="518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C92B7-B846-4311-A601-376F8B6E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 i="1" u="sng"/>
              <a:t>Voltage-gated channels </a:t>
            </a:r>
            <a:r>
              <a:rPr lang="en-US" sz="5100" b="1"/>
              <a:t>open in response to a specific voltage.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Image result for voltage-gated channels">
            <a:extLst>
              <a:ext uri="{FF2B5EF4-FFF2-40B4-BE49-F238E27FC236}">
                <a16:creationId xmlns:a16="http://schemas.microsoft.com/office/drawing/2014/main" id="{F112FC47-B9F4-4B9F-B8A3-F3558E477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r="2" b="2"/>
          <a:stretch/>
        </p:blipFill>
        <p:spPr bwMode="auto">
          <a:xfrm>
            <a:off x="5640572" y="557360"/>
            <a:ext cx="5608830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34">
            <a:extLst>
              <a:ext uri="{FF2B5EF4-FFF2-40B4-BE49-F238E27FC236}">
                <a16:creationId xmlns:a16="http://schemas.microsoft.com/office/drawing/2014/main" id="{B8D412AD-9CF4-4510-97DC-34D6CC8308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43467" y="691992"/>
            <a:ext cx="4025724" cy="552254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63999-21C4-486D-8931-5F9499F3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1019503"/>
            <a:ext cx="3147848" cy="2065283"/>
          </a:xfrm>
        </p:spPr>
        <p:txBody>
          <a:bodyPr anchor="b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G protein-coupled receptors</a:t>
            </a:r>
            <a:endParaRPr lang="en-US" sz="4000">
              <a:solidFill>
                <a:srgbClr val="FFFFFF"/>
              </a:solidFill>
            </a:endParaRPr>
          </a:p>
        </p:txBody>
      </p:sp>
      <p:cxnSp>
        <p:nvCxnSpPr>
          <p:cNvPr id="12293" name="Straight Connector 136">
            <a:extLst>
              <a:ext uri="{FF2B5EF4-FFF2-40B4-BE49-F238E27FC236}">
                <a16:creationId xmlns:a16="http://schemas.microsoft.com/office/drawing/2014/main" id="{E8FC89CA-47F1-4934-B283-0E52680A1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20600" y="3163562"/>
            <a:ext cx="310896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E08A8-21E6-4671-8431-A2494969A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56" y="3247283"/>
            <a:ext cx="3147848" cy="2228608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rgbClr val="FFFFFF"/>
                </a:solidFill>
              </a:rPr>
              <a:t>G protein-coupled receptors</a:t>
            </a:r>
            <a:r>
              <a:rPr lang="en-US" sz="1800">
                <a:solidFill>
                  <a:srgbClr val="FFFFFF"/>
                </a:solidFill>
              </a:rPr>
              <a:t> alter the permeability of </a:t>
            </a:r>
            <a:r>
              <a:rPr lang="fr-FR" sz="1800">
                <a:solidFill>
                  <a:srgbClr val="FFFFFF"/>
                </a:solidFill>
              </a:rPr>
              <a:t>ion channels. </a:t>
            </a:r>
          </a:p>
          <a:p>
            <a:pPr lvl="1"/>
            <a:r>
              <a:rPr lang="en-US" sz="1800" b="1">
                <a:solidFill>
                  <a:srgbClr val="FFFFFF"/>
                </a:solidFill>
              </a:rPr>
              <a:t>These are the most common type of </a:t>
            </a:r>
            <a:r>
              <a:rPr lang="en-US" sz="1800">
                <a:solidFill>
                  <a:srgbClr val="FFFFFF"/>
                </a:solidFill>
              </a:rPr>
              <a:t>signal transduction system. </a:t>
            </a:r>
          </a:p>
        </p:txBody>
      </p:sp>
      <p:pic>
        <p:nvPicPr>
          <p:cNvPr id="12290" name="Picture 2" descr="Image result for g protein-coupled receptors">
            <a:extLst>
              <a:ext uri="{FF2B5EF4-FFF2-40B4-BE49-F238E27FC236}">
                <a16:creationId xmlns:a16="http://schemas.microsoft.com/office/drawing/2014/main" id="{7421C846-0D60-452B-A19D-2A556F155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9176" y="1286934"/>
            <a:ext cx="5806720" cy="435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9198B-3F7A-4CEA-BFCF-021ADA30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Signal transduction </a:t>
            </a:r>
            <a:r>
              <a:rPr lang="en-US"/>
              <a:t>pathways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5DE18-D1D1-4137-A0B7-BDC39456E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/>
              <a:t>Signal transduction </a:t>
            </a:r>
            <a:r>
              <a:rPr lang="en-US" sz="1700"/>
              <a:t>pathways use membrane receptor proteins and intracellular second messenger molecules to </a:t>
            </a:r>
            <a:r>
              <a:rPr lang="en-US" sz="1700" b="1" u="sng"/>
              <a:t>translate</a:t>
            </a:r>
            <a:r>
              <a:rPr lang="en-US" sz="1700"/>
              <a:t> signal information into an intracellular response. </a:t>
            </a:r>
          </a:p>
          <a:p>
            <a:r>
              <a:rPr lang="en-US" sz="1700"/>
              <a:t>Some signal transduction pathways activate </a:t>
            </a:r>
            <a:r>
              <a:rPr lang="en-US" sz="1700" b="1"/>
              <a:t>protein kinases</a:t>
            </a:r>
            <a:r>
              <a:rPr lang="en-US" sz="1700"/>
              <a:t>.</a:t>
            </a:r>
          </a:p>
          <a:p>
            <a:r>
              <a:rPr lang="en-US" sz="1700"/>
              <a:t>Others activate </a:t>
            </a:r>
            <a:r>
              <a:rPr lang="en-US" sz="1700" b="1"/>
              <a:t>amplifier enzymes </a:t>
            </a:r>
            <a:r>
              <a:rPr lang="en-US" sz="1700"/>
              <a:t>that create </a:t>
            </a:r>
            <a:r>
              <a:rPr lang="en-US" sz="1700" b="1"/>
              <a:t>second messenger </a:t>
            </a:r>
            <a:r>
              <a:rPr lang="fr-FR" sz="1700"/>
              <a:t>molecules. </a:t>
            </a:r>
          </a:p>
          <a:p>
            <a:r>
              <a:rPr lang="en-US" sz="1700"/>
              <a:t>Signal pathways create intracellular </a:t>
            </a:r>
            <a:r>
              <a:rPr lang="en-US" sz="1700" b="1"/>
              <a:t>cascades </a:t>
            </a:r>
            <a:r>
              <a:rPr lang="en-US" sz="1700"/>
              <a:t>that </a:t>
            </a:r>
            <a:r>
              <a:rPr lang="en-US" sz="1700" b="1" i="1" u="sng"/>
              <a:t>amplify</a:t>
            </a:r>
            <a:r>
              <a:rPr lang="en-US" sz="1700"/>
              <a:t> the original signal. </a:t>
            </a:r>
          </a:p>
        </p:txBody>
      </p:sp>
      <p:pic>
        <p:nvPicPr>
          <p:cNvPr id="47106" name="Picture 2" descr="Image result for signal transduction">
            <a:extLst>
              <a:ext uri="{FF2B5EF4-FFF2-40B4-BE49-F238E27FC236}">
                <a16:creationId xmlns:a16="http://schemas.microsoft.com/office/drawing/2014/main" id="{E0877F2A-C956-4570-8285-B0595A9AD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604"/>
          <a:stretch/>
        </p:blipFill>
        <p:spPr bwMode="auto">
          <a:xfrm>
            <a:off x="5120640" y="1904281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3672A-E397-4446-8DBA-2F7D3526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Cyclic AMP (cAMP) second messenger system </a:t>
            </a:r>
          </a:p>
        </p:txBody>
      </p:sp>
      <p:pic>
        <p:nvPicPr>
          <p:cNvPr id="10242" name="Picture 2" descr="Image result for camp second messenger system">
            <a:extLst>
              <a:ext uri="{FF2B5EF4-FFF2-40B4-BE49-F238E27FC236}">
                <a16:creationId xmlns:a16="http://schemas.microsoft.com/office/drawing/2014/main" id="{75EA7955-3D6B-4A52-B5F7-68841C1DD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75392"/>
            <a:ext cx="6553545" cy="49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EC4D5-B168-492B-8A04-947B4FA4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Cytokines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FD03E6-DC47-4727-9548-4724C20B9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25" r="303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96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A1ECCF-4598-4902-97CD-C33D42168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192699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5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450BF-C455-44E7-9EB5-90BA0A8E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600" b="1"/>
              <a:t>Cytokines May Act as Both Local and Long-Distance</a:t>
            </a:r>
            <a:br>
              <a:rPr lang="en-US" sz="2600" b="1"/>
            </a:br>
            <a:r>
              <a:rPr lang="en-US" sz="2600" b="1"/>
              <a:t>Signals</a:t>
            </a:r>
            <a:endParaRPr lang="en-US" sz="2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0CE-5AFF-4A42-A3D2-0DA02703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Cytokines are among the most recently identified communication molecules. </a:t>
            </a:r>
          </a:p>
          <a:p>
            <a:r>
              <a:rPr lang="en-US" sz="2000"/>
              <a:t>Families of cytokines include </a:t>
            </a:r>
            <a:r>
              <a:rPr lang="en-US" sz="2000" i="1"/>
              <a:t>interferons, interleukins, colony-stimulating factors, growth factors, tumor necrosis factors, </a:t>
            </a:r>
            <a:r>
              <a:rPr lang="en-US" sz="2000"/>
              <a:t>and </a:t>
            </a:r>
            <a:r>
              <a:rPr lang="en-US" sz="2000" i="1"/>
              <a:t>chemokines.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22530" name="Picture 2" descr="Image result for Cytokines">
            <a:extLst>
              <a:ext uri="{FF2B5EF4-FFF2-40B4-BE49-F238E27FC236}">
                <a16:creationId xmlns:a16="http://schemas.microsoft.com/office/drawing/2014/main" id="{2C1F830E-226F-4E50-94B5-09A90C63A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3879" y="643467"/>
            <a:ext cx="5058536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83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50BF-C455-44E7-9EB5-90BA0A8E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sz="4100" b="1"/>
              <a:t>How do cytokines differ from classic hormones?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30CE-5AFF-4A42-A3D2-0DA02703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/>
              <a:t>First, cytokines are not produced by specialized epithelial cells the way hormones are. Instead, any nucleated cell can secrete cytokines at some point in its life span.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Second, cytokines are made on demand, in contrast to protein or peptide hormones that are made in advance and stored in the endocrine cell until needed.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/>
              <a:t>Finally, the intracellular signal pathways for cytokines are usually different from those for hormones.</a:t>
            </a:r>
          </a:p>
        </p:txBody>
      </p:sp>
      <p:pic>
        <p:nvPicPr>
          <p:cNvPr id="4" name="Picture 2" descr="Image result for Cytokines">
            <a:extLst>
              <a:ext uri="{FF2B5EF4-FFF2-40B4-BE49-F238E27FC236}">
                <a16:creationId xmlns:a16="http://schemas.microsoft.com/office/drawing/2014/main" id="{79424877-AD35-4850-8F72-4D0862961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" r="3" b="42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6" name="Rectangle 136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367" name="Freeform: Shape 138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368" name="Freeform: Shape 14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65536-86AF-4165-BFD5-B89B09A3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 b="1"/>
              <a:t>Agonists and Antagonists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3505-3628-4629-A5F4-14DF520A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/>
              <a:t>The response of a cell to a signal molecule </a:t>
            </a:r>
          </a:p>
          <a:p>
            <a:pPr marL="0" indent="0">
              <a:buNone/>
            </a:pPr>
            <a:r>
              <a:rPr lang="en-US" sz="1600"/>
              <a:t>Other molecules may be able to also bind to receptors. These may mimic the effect of the signaling molecule and others may have the opposite effect. </a:t>
            </a:r>
          </a:p>
          <a:p>
            <a:pPr lvl="1"/>
            <a:r>
              <a:rPr lang="en-US" sz="1600"/>
              <a:t>Receptor </a:t>
            </a:r>
            <a:r>
              <a:rPr lang="en-US" sz="1600" b="1"/>
              <a:t>agonists </a:t>
            </a:r>
            <a:r>
              <a:rPr lang="en-US" sz="1600"/>
              <a:t>mimic the action of a signal molecule. </a:t>
            </a:r>
          </a:p>
          <a:p>
            <a:pPr lvl="1"/>
            <a:r>
              <a:rPr lang="en-US" sz="1600"/>
              <a:t>Receptor </a:t>
            </a:r>
            <a:r>
              <a:rPr lang="en-US" sz="1600" b="1"/>
              <a:t>antagonists </a:t>
            </a:r>
            <a:r>
              <a:rPr lang="en-US" sz="1600"/>
              <a:t>block the signal pathway (partially, or completely) (reversibly or irreversibly). </a:t>
            </a:r>
          </a:p>
        </p:txBody>
      </p:sp>
      <p:pic>
        <p:nvPicPr>
          <p:cNvPr id="15364" name="Picture 4" descr="Image result for agonists and antagonists">
            <a:extLst>
              <a:ext uri="{FF2B5EF4-FFF2-40B4-BE49-F238E27FC236}">
                <a16:creationId xmlns:a16="http://schemas.microsoft.com/office/drawing/2014/main" id="{097DEDC8-5F8E-44A4-A415-D248C3CD5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184" y="883539"/>
            <a:ext cx="6922008" cy="51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65536-86AF-4165-BFD5-B89B09A3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b="1" u="sng" dirty="0"/>
              <a:t>Down-regulation, desensitization and Up-regulation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3505-3628-4629-A5F4-14DF520A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61" y="2559049"/>
            <a:ext cx="5029765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Receptor proteins can undergo</a:t>
            </a:r>
          </a:p>
          <a:p>
            <a:r>
              <a:rPr lang="en-US" sz="4000" b="1" dirty="0"/>
              <a:t>	Down-regulation</a:t>
            </a:r>
          </a:p>
          <a:p>
            <a:r>
              <a:rPr lang="en-US" sz="4000" b="1" dirty="0"/>
              <a:t>	Up-regulation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686FAD-0833-48AD-AA40-09BB5A064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1835" r="10168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04703-7E29-4C48-9BB3-2D36D9DB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6.1 Cell-to-Cell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E1827-3FB0-400C-9528-3CB9C8E3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There are four methods of cell-to-cell communication: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900" dirty="0"/>
              <a:t>Autocrine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900" dirty="0"/>
              <a:t>Gap Junctions direct - cytoplasmic transfer through gap junctions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900" dirty="0"/>
              <a:t>Paracrine- local chemical communication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900" dirty="0"/>
              <a:t>long-distance </a:t>
            </a:r>
            <a:r>
              <a:rPr lang="fr-FR" sz="1900" dirty="0"/>
              <a:t>communication – hormones </a:t>
            </a:r>
            <a:r>
              <a:rPr lang="fr-FR" sz="1900" dirty="0" err="1"/>
              <a:t>affecting</a:t>
            </a:r>
            <a:r>
              <a:rPr lang="fr-FR" sz="1900" dirty="0"/>
              <a:t>  distant </a:t>
            </a:r>
            <a:r>
              <a:rPr lang="fr-FR" sz="1900" dirty="0" err="1"/>
              <a:t>cells</a:t>
            </a:r>
            <a:endParaRPr lang="fr-FR" sz="1900" dirty="0"/>
          </a:p>
          <a:p>
            <a:pPr marL="971550" lvl="1" indent="-514350">
              <a:buFont typeface="+mj-lt"/>
              <a:buAutoNum type="arabicPeriod"/>
            </a:pPr>
            <a:endParaRPr lang="en-US" sz="19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69C667-3CFC-47DE-B5A2-B11923C4B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612655" y="643467"/>
            <a:ext cx="5620985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69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65536-86AF-4165-BFD5-B89B09A3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b="1" u="sng"/>
              <a:t>Down-regulation and desensitization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2" descr="Image result for down-regulation">
            <a:extLst>
              <a:ext uri="{FF2B5EF4-FFF2-40B4-BE49-F238E27FC236}">
                <a16:creationId xmlns:a16="http://schemas.microsoft.com/office/drawing/2014/main" id="{C476B12F-B281-4145-B484-3322171F4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3"/>
          <a:stretch/>
        </p:blipFill>
        <p:spPr bwMode="auto">
          <a:xfrm>
            <a:off x="429768" y="2224299"/>
            <a:ext cx="6702552" cy="350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3505-3628-4629-A5F4-14DF520A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 fontScale="85000" lnSpcReduction="10000"/>
          </a:bodyPr>
          <a:lstStyle/>
          <a:p>
            <a:r>
              <a:rPr lang="en-US" sz="2400" dirty="0"/>
              <a:t>Cells exposed to abnormally high concentrations of a signal for a sustained period of time attempt to bring their response back to normal through </a:t>
            </a:r>
            <a:r>
              <a:rPr lang="en-US" sz="2400" b="1" u="sng" dirty="0"/>
              <a:t>down-regulation or by desensitization.</a:t>
            </a:r>
            <a:r>
              <a:rPr lang="en-US" sz="2400" dirty="0"/>
              <a:t> 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downregulation</a:t>
            </a:r>
            <a:r>
              <a:rPr lang="en-US" dirty="0"/>
              <a:t>, the cell decreases the number of receptors. 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desensitization</a:t>
            </a:r>
            <a:r>
              <a:rPr lang="en-US" i="1" dirty="0"/>
              <a:t>, </a:t>
            </a:r>
            <a:r>
              <a:rPr lang="en-US" dirty="0"/>
              <a:t>the cell decreases the binding affinity of the receptors.</a:t>
            </a:r>
          </a:p>
        </p:txBody>
      </p:sp>
    </p:spTree>
    <p:extLst>
      <p:ext uri="{BB962C8B-B14F-4D97-AF65-F5344CB8AC3E}">
        <p14:creationId xmlns:p14="http://schemas.microsoft.com/office/powerpoint/2010/main" val="1232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65536-86AF-4165-BFD5-B89B09A3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b="1" u="sng"/>
              <a:t>Up-regulation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Picture 2" descr="Image result for down-regulation">
            <a:extLst>
              <a:ext uri="{FF2B5EF4-FFF2-40B4-BE49-F238E27FC236}">
                <a16:creationId xmlns:a16="http://schemas.microsoft.com/office/drawing/2014/main" id="{D0003307-B58D-4B73-9A2A-69CBB67FD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27"/>
          <a:stretch/>
        </p:blipFill>
        <p:spPr bwMode="auto">
          <a:xfrm>
            <a:off x="429768" y="2227009"/>
            <a:ext cx="6702552" cy="35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3505-3628-4629-A5F4-14DF520AD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 fontScale="92500"/>
          </a:bodyPr>
          <a:lstStyle/>
          <a:p>
            <a:r>
              <a:rPr lang="en-US" sz="3600" b="1" dirty="0"/>
              <a:t>Up-regulation </a:t>
            </a:r>
            <a:r>
              <a:rPr lang="en-US" sz="3600" dirty="0"/>
              <a:t>is the opposite of down-regulation and involves increasing the number of receptors for a signal. </a:t>
            </a:r>
          </a:p>
        </p:txBody>
      </p:sp>
    </p:spTree>
    <p:extLst>
      <p:ext uri="{BB962C8B-B14F-4D97-AF65-F5344CB8AC3E}">
        <p14:creationId xmlns:p14="http://schemas.microsoft.com/office/powerpoint/2010/main" val="21207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27FBC-E72D-425B-B86A-2125F0F1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3600" b="1" i="1" u="sng" dirty="0"/>
              <a:t>Terminating signal pathways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7AC6F-F306-46D0-80E8-735B9B41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Cells have mechanisms for terminating signal pathways, such a…</a:t>
            </a:r>
          </a:p>
          <a:p>
            <a:r>
              <a:rPr lang="en-US" sz="3200" dirty="0"/>
              <a:t>REUPTAKE MECHANISMS - removing the signal molecule from the synapse.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" name="Picture 2" descr="Image result for reuptake mechanisms">
            <a:extLst>
              <a:ext uri="{FF2B5EF4-FFF2-40B4-BE49-F238E27FC236}">
                <a16:creationId xmlns:a16="http://schemas.microsoft.com/office/drawing/2014/main" id="{81C82A5C-0FCB-436F-8BF8-0CE7C90C6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6" t="-2178" r="-2739" b="1"/>
          <a:stretch/>
        </p:blipFill>
        <p:spPr bwMode="auto">
          <a:xfrm>
            <a:off x="6046303" y="630936"/>
            <a:ext cx="4805505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04703-7E29-4C48-9BB3-2D36D9DB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pPr marL="457200" lvl="1"/>
            <a:r>
              <a:rPr lang="en-US" sz="3600" b="1"/>
              <a:t>direct - cytoplasmic bridges (gap junctions)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012" name="Picture 4" descr="Image result for Lipophilic and Lipophobic Chemical signals">
            <a:extLst>
              <a:ext uri="{FF2B5EF4-FFF2-40B4-BE49-F238E27FC236}">
                <a16:creationId xmlns:a16="http://schemas.microsoft.com/office/drawing/2014/main" id="{D2161629-4A96-484E-BE23-C670B5F57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-3" b="-3"/>
          <a:stretch/>
        </p:blipFill>
        <p:spPr bwMode="auto">
          <a:xfrm>
            <a:off x="429768" y="1721922"/>
            <a:ext cx="6704891" cy="45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E1827-3FB0-400C-9528-3CB9C8E3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/>
              <a:t>Gap junctions </a:t>
            </a:r>
            <a:r>
              <a:rPr lang="en-US" sz="1800"/>
              <a:t>are protein channels that connect two adjacent cells. </a:t>
            </a:r>
          </a:p>
          <a:p>
            <a:r>
              <a:rPr lang="en-US" sz="1800" b="1"/>
              <a:t>The simplest form of cell-to-cell communication is the direct transfer of electrical and chemical signals through </a:t>
            </a:r>
            <a:r>
              <a:rPr lang="en-US" sz="1800" b="1" i="1"/>
              <a:t>gap junctions, </a:t>
            </a:r>
            <a:r>
              <a:rPr lang="en-US" sz="1800" b="1"/>
              <a:t>protein channels that create cytoplasmic bridges between adjacent cells</a:t>
            </a:r>
          </a:p>
          <a:p>
            <a:r>
              <a:rPr lang="en-US" sz="1800"/>
              <a:t>When they are open, chemical and electrical signals pass directly from one cell to the next. </a:t>
            </a:r>
          </a:p>
        </p:txBody>
      </p:sp>
    </p:spTree>
    <p:extLst>
      <p:ext uri="{BB962C8B-B14F-4D97-AF65-F5344CB8AC3E}">
        <p14:creationId xmlns:p14="http://schemas.microsoft.com/office/powerpoint/2010/main" val="6176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29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04703-7E29-4C48-9BB3-2D36D9DB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5513" y="0"/>
            <a:ext cx="4233672" cy="327949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marL="457200" lvl="1" algn="l">
              <a:lnSpc>
                <a:spcPct val="90000"/>
              </a:lnSpc>
            </a:pPr>
            <a:r>
              <a:rPr lang="en-US" sz="4000" b="1" dirty="0">
                <a:solidFill>
                  <a:srgbClr val="FFFFFF"/>
                </a:solidFill>
              </a:rPr>
              <a:t>gap junctions</a:t>
            </a:r>
          </a:p>
        </p:txBody>
      </p:sp>
      <p:pic>
        <p:nvPicPr>
          <p:cNvPr id="8194" name="Picture 2" descr="Image result for heart gap junctions">
            <a:extLst>
              <a:ext uri="{FF2B5EF4-FFF2-40B4-BE49-F238E27FC236}">
                <a16:creationId xmlns:a16="http://schemas.microsoft.com/office/drawing/2014/main" id="{75452B37-3927-439B-BB9D-58DB4ABFF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313299"/>
            <a:ext cx="6612077" cy="30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E1827-3FB0-400C-9528-3CB9C8E3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Heart muscle (cardiac muscle cells) are connected through GAP JUNCTIONS to coordinate the spread of the electrical signal throughout the heart and coordinate the ‘heart beat’.</a:t>
            </a:r>
          </a:p>
        </p:txBody>
      </p:sp>
    </p:spTree>
    <p:extLst>
      <p:ext uri="{BB962C8B-B14F-4D97-AF65-F5344CB8AC3E}">
        <p14:creationId xmlns:p14="http://schemas.microsoft.com/office/powerpoint/2010/main" val="11347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25EC6-EA0B-4F35-9B1A-B8CA58EB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b="1"/>
              <a:t>Gap Junctions Create Cytoplasmic Bridges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6B537-0C47-4DB9-970B-714077BB2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A gap junction forms from the union of membrane-spanning proteins, called </a:t>
            </a:r>
            <a:r>
              <a:rPr lang="en-US" sz="2000" i="1"/>
              <a:t>connexins, </a:t>
            </a:r>
            <a:r>
              <a:rPr lang="en-US" sz="2000"/>
              <a:t>on two adjacent cells. </a:t>
            </a:r>
          </a:p>
          <a:p>
            <a:pPr lvl="1"/>
            <a:r>
              <a:rPr lang="en-US" sz="2000"/>
              <a:t>The united connexins create a protein channel (</a:t>
            </a:r>
            <a:r>
              <a:rPr lang="en-US" sz="2000" i="1"/>
              <a:t>connexon</a:t>
            </a:r>
            <a:r>
              <a:rPr lang="en-US" sz="2000"/>
              <a:t>) that can open and close. 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14CF9FC-9E21-4CA9-BB63-BBFE5119D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203767" y="1363308"/>
            <a:ext cx="6542117" cy="3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85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25EC6-EA0B-4F35-9B1A-B8CA58EB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b="1"/>
              <a:t>Gap Junctions Create Cytoplasmic Bridges</a:t>
            </a:r>
            <a:endParaRPr lang="en-US" sz="3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Image result for Lipophilic and Lipophobic Chemical signals">
            <a:extLst>
              <a:ext uri="{FF2B5EF4-FFF2-40B4-BE49-F238E27FC236}">
                <a16:creationId xmlns:a16="http://schemas.microsoft.com/office/drawing/2014/main" id="{3C873FBB-34C4-4C4B-AAE0-631F91765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-3" b="-3"/>
          <a:stretch/>
        </p:blipFill>
        <p:spPr bwMode="auto">
          <a:xfrm>
            <a:off x="429768" y="1721922"/>
            <a:ext cx="6704891" cy="45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6B537-0C47-4DB9-970B-714077BB2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en-US" sz="1800"/>
              <a:t>When the channel is open, the connected cells function like a single cell.</a:t>
            </a:r>
          </a:p>
          <a:p>
            <a:r>
              <a:rPr lang="en-US" sz="1800"/>
              <a:t>When gap junctions are open, ions and small molecules such as amino acids, ATP, and cyclic AMP (cAMP) diffuse </a:t>
            </a:r>
            <a:r>
              <a:rPr lang="en-US" sz="1800" b="1" u="sng"/>
              <a:t>directly </a:t>
            </a:r>
            <a:r>
              <a:rPr lang="en-US" sz="1800"/>
              <a:t>from the cytoplasm of one cell to the cytoplasm of the next. </a:t>
            </a:r>
          </a:p>
        </p:txBody>
      </p:sp>
    </p:spTree>
    <p:extLst>
      <p:ext uri="{BB962C8B-B14F-4D97-AF65-F5344CB8AC3E}">
        <p14:creationId xmlns:p14="http://schemas.microsoft.com/office/powerpoint/2010/main" val="8189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0A10-E0F8-45CE-BBEA-28ED385C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Receptor-Ligand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6E886-ABC5-4689-8899-E05C383C4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Most cells communicate by secreting a chemical (ligand) that reversibly binds to a receptor on a target cell.</a:t>
            </a:r>
          </a:p>
          <a:p>
            <a:pPr lvl="1"/>
            <a:r>
              <a:rPr lang="en-US" sz="2000"/>
              <a:t> The binding of the ligand to the receptor produces a response in the cell by mechanisms called signal transduction.</a:t>
            </a:r>
          </a:p>
          <a:p>
            <a:pPr lvl="1"/>
            <a:r>
              <a:rPr lang="en-US" sz="2000"/>
              <a:t>  The strength of the response is proportional to the number of bound receptors.</a:t>
            </a:r>
          </a:p>
          <a:p>
            <a:pPr lvl="1"/>
            <a:r>
              <a:rPr lang="en-US" sz="2000"/>
              <a:t> The number of bound receptors increases with an increase in the concentration of the ligands and the number of receptors in the membrane. </a:t>
            </a:r>
          </a:p>
          <a:p>
            <a:endParaRPr lang="en-US" sz="2000"/>
          </a:p>
        </p:txBody>
      </p:sp>
      <p:pic>
        <p:nvPicPr>
          <p:cNvPr id="1026" name="Picture 2" descr="Image result for Receptor-Ligand Binding">
            <a:extLst>
              <a:ext uri="{FF2B5EF4-FFF2-40B4-BE49-F238E27FC236}">
                <a16:creationId xmlns:a16="http://schemas.microsoft.com/office/drawing/2014/main" id="{083326D0-BD8D-4C82-8F8C-F6542AF01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r="1396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B3746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73AF5-B8C9-421A-91BC-700A421C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3700" b="1" dirty="0">
                <a:solidFill>
                  <a:srgbClr val="FFFFFF"/>
                </a:solidFill>
              </a:rPr>
              <a:t>Paracrine</a:t>
            </a:r>
            <a:br>
              <a:rPr lang="en-US" sz="3700" b="1" dirty="0">
                <a:solidFill>
                  <a:srgbClr val="FFFFFF"/>
                </a:solidFill>
              </a:rPr>
            </a:br>
            <a:r>
              <a:rPr lang="en-US" sz="3700" b="1" dirty="0">
                <a:solidFill>
                  <a:srgbClr val="FFFFFF"/>
                </a:solidFill>
              </a:rPr>
              <a:t>and Autocrine Signals</a:t>
            </a:r>
            <a:endParaRPr lang="en-US" sz="3700" dirty="0">
              <a:solidFill>
                <a:srgbClr val="FFFFFF"/>
              </a:solidFill>
            </a:endParaRPr>
          </a:p>
        </p:txBody>
      </p:sp>
      <p:pic>
        <p:nvPicPr>
          <p:cNvPr id="12" name="Picture 4" descr="Image result for paracrine">
            <a:extLst>
              <a:ext uri="{FF2B5EF4-FFF2-40B4-BE49-F238E27FC236}">
                <a16:creationId xmlns:a16="http://schemas.microsoft.com/office/drawing/2014/main" id="{E7599BD2-080F-4603-8F86-E51103E86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0" r="8513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9286A-9D79-40AC-AFB8-9A1B86D74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Local communication takes place through paracrine and autocrine signaling. </a:t>
            </a:r>
          </a:p>
          <a:p>
            <a:r>
              <a:rPr lang="en-US" sz="2000">
                <a:solidFill>
                  <a:srgbClr val="FFFFFF"/>
                </a:solidFill>
              </a:rPr>
              <a:t>A </a:t>
            </a:r>
            <a:r>
              <a:rPr lang="en-US" sz="2000" b="1">
                <a:solidFill>
                  <a:srgbClr val="FFFFFF"/>
                </a:solidFill>
              </a:rPr>
              <a:t>paracrine signal </a:t>
            </a:r>
            <a:r>
              <a:rPr lang="en-US" sz="2000">
                <a:solidFill>
                  <a:srgbClr val="FFFFFF"/>
                </a:solidFill>
              </a:rPr>
              <a:t>is a chemical that acts on cells in the immediate vicinity of the cell that secreted the signal. </a:t>
            </a:r>
          </a:p>
          <a:p>
            <a:r>
              <a:rPr lang="en-US" sz="2000">
                <a:solidFill>
                  <a:srgbClr val="FFFFFF"/>
                </a:solidFill>
              </a:rPr>
              <a:t>An </a:t>
            </a:r>
            <a:r>
              <a:rPr lang="en-US" sz="2000" b="1">
                <a:solidFill>
                  <a:srgbClr val="FFFFFF"/>
                </a:solidFill>
              </a:rPr>
              <a:t>autocrine signal </a:t>
            </a:r>
            <a:r>
              <a:rPr lang="en-US" sz="2000">
                <a:solidFill>
                  <a:srgbClr val="FFFFFF"/>
                </a:solidFill>
              </a:rPr>
              <a:t> is a chemical signal that acts on itself! 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In some cases, a molecule may act as both an autocrine signal and a paracrine signal.</a:t>
            </a:r>
          </a:p>
        </p:txBody>
      </p:sp>
    </p:spTree>
    <p:extLst>
      <p:ext uri="{BB962C8B-B14F-4D97-AF65-F5344CB8AC3E}">
        <p14:creationId xmlns:p14="http://schemas.microsoft.com/office/powerpoint/2010/main" val="15745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1314</Words>
  <Application>Microsoft Office PowerPoint</Application>
  <PresentationFormat>Widescreen</PresentationFormat>
  <Paragraphs>110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Garamond</vt:lpstr>
      <vt:lpstr>Wingdings</vt:lpstr>
      <vt:lpstr>Office Theme</vt:lpstr>
      <vt:lpstr>Chapter 6 </vt:lpstr>
      <vt:lpstr>the control of homeostasis and communication</vt:lpstr>
      <vt:lpstr>6.1 Cell-to-Cell Communication</vt:lpstr>
      <vt:lpstr>direct - cytoplasmic bridges (gap junctions)</vt:lpstr>
      <vt:lpstr>gap junctions</vt:lpstr>
      <vt:lpstr>Gap Junctions Create Cytoplasmic Bridges</vt:lpstr>
      <vt:lpstr>Gap Junctions Create Cytoplasmic Bridges</vt:lpstr>
      <vt:lpstr>Receptor-Ligand Binding</vt:lpstr>
      <vt:lpstr>Paracrine and Autocrine Signals</vt:lpstr>
      <vt:lpstr>Paracrine and Autocrine Signals</vt:lpstr>
      <vt:lpstr>Paracrine and Autocrine Signals</vt:lpstr>
      <vt:lpstr>Neurotransmitters</vt:lpstr>
      <vt:lpstr>Neurotransmitters</vt:lpstr>
      <vt:lpstr>Hormones</vt:lpstr>
      <vt:lpstr>Lipophilic and Lipophobic Chemical signals</vt:lpstr>
      <vt:lpstr>Lipophilic signal molecules</vt:lpstr>
      <vt:lpstr>Lipophilic signal molecules</vt:lpstr>
      <vt:lpstr>Lipophobic signal molecules</vt:lpstr>
      <vt:lpstr>Lipophobic signal molecules</vt:lpstr>
      <vt:lpstr>Ligand-gated ion channels</vt:lpstr>
      <vt:lpstr>Voltage-gated channels open in response to a specific voltage. </vt:lpstr>
      <vt:lpstr>G protein-coupled receptors</vt:lpstr>
      <vt:lpstr>Signal transduction pathways</vt:lpstr>
      <vt:lpstr>Cyclic AMP (cAMP) second messenger system </vt:lpstr>
      <vt:lpstr>Cytokines</vt:lpstr>
      <vt:lpstr>Cytokines May Act as Both Local and Long-Distance Signals</vt:lpstr>
      <vt:lpstr>How do cytokines differ from classic hormones?</vt:lpstr>
      <vt:lpstr>Agonists and Antagonists</vt:lpstr>
      <vt:lpstr>Down-regulation, desensitization and Up-regulation</vt:lpstr>
      <vt:lpstr>Down-regulation and desensitization</vt:lpstr>
      <vt:lpstr>Up-regulation</vt:lpstr>
      <vt:lpstr>Terminating signal pathways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Cynthia Anderson</dc:creator>
  <cp:lastModifiedBy>adjunct</cp:lastModifiedBy>
  <cp:revision>2</cp:revision>
  <dcterms:created xsi:type="dcterms:W3CDTF">2020-02-10T01:33:59Z</dcterms:created>
  <dcterms:modified xsi:type="dcterms:W3CDTF">2020-02-10T22:51:05Z</dcterms:modified>
</cp:coreProperties>
</file>