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8" r:id="rId1"/>
  </p:sldMasterIdLst>
  <p:sldIdLst>
    <p:sldId id="256" r:id="rId2"/>
    <p:sldId id="267" r:id="rId3"/>
    <p:sldId id="308" r:id="rId4"/>
    <p:sldId id="310" r:id="rId5"/>
    <p:sldId id="257" r:id="rId6"/>
    <p:sldId id="311" r:id="rId7"/>
    <p:sldId id="312" r:id="rId8"/>
    <p:sldId id="313" r:id="rId9"/>
    <p:sldId id="314" r:id="rId10"/>
    <p:sldId id="258" r:id="rId11"/>
    <p:sldId id="259" r:id="rId12"/>
    <p:sldId id="260" r:id="rId13"/>
    <p:sldId id="261" r:id="rId14"/>
    <p:sldId id="262" r:id="rId15"/>
    <p:sldId id="263" r:id="rId16"/>
    <p:sldId id="264" r:id="rId17"/>
    <p:sldId id="265" r:id="rId18"/>
    <p:sldId id="266" r:id="rId19"/>
    <p:sldId id="268" r:id="rId20"/>
    <p:sldId id="270" r:id="rId21"/>
    <p:sldId id="271" r:id="rId22"/>
    <p:sldId id="273" r:id="rId23"/>
    <p:sldId id="272"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7" r:id="rId57"/>
    <p:sldId id="269" r:id="rId5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80" autoAdjust="0"/>
    <p:restoredTop sz="94660"/>
  </p:normalViewPr>
  <p:slideViewPr>
    <p:cSldViewPr snapToGrid="0">
      <p:cViewPr varScale="1">
        <p:scale>
          <a:sx n="42" d="100"/>
          <a:sy n="42" d="100"/>
        </p:scale>
        <p:origin x="66" y="14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ata10.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42.svg"/><Relationship Id="rId1" Type="http://schemas.openxmlformats.org/officeDocument/2006/relationships/image" Target="../media/image41.png"/><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44.svg"/></Relationships>
</file>

<file path=ppt/diagrams/_rels/data1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60.svg"/><Relationship Id="rId5" Type="http://schemas.openxmlformats.org/officeDocument/2006/relationships/image" Target="../media/image59.png"/><Relationship Id="rId4" Type="http://schemas.openxmlformats.org/officeDocument/2006/relationships/image" Target="../media/image58.svg"/></Relationships>
</file>

<file path=ppt/diagrams/_rels/data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ata5.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9.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ata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6.svg"/><Relationship Id="rId1" Type="http://schemas.openxmlformats.org/officeDocument/2006/relationships/image" Target="../media/image35.png"/><Relationship Id="rId4" Type="http://schemas.openxmlformats.org/officeDocument/2006/relationships/image" Target="../media/image23.svg"/></Relationships>
</file>

<file path=ppt/diagrams/_rels/drawing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svg"/><Relationship Id="rId1" Type="http://schemas.openxmlformats.org/officeDocument/2006/relationships/image" Target="../media/image8.png"/><Relationship Id="rId6" Type="http://schemas.openxmlformats.org/officeDocument/2006/relationships/image" Target="../media/image7.svg"/><Relationship Id="rId5" Type="http://schemas.openxmlformats.org/officeDocument/2006/relationships/image" Target="../media/image10.png"/><Relationship Id="rId4" Type="http://schemas.openxmlformats.org/officeDocument/2006/relationships/image" Target="../media/image5.svg"/></Relationships>
</file>

<file path=ppt/diagrams/_rels/drawing10.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42.svg"/><Relationship Id="rId1" Type="http://schemas.openxmlformats.org/officeDocument/2006/relationships/image" Target="../media/image41.png"/><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44.svg"/></Relationships>
</file>

<file path=ppt/diagrams/_rels/drawing1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60.svg"/><Relationship Id="rId5" Type="http://schemas.openxmlformats.org/officeDocument/2006/relationships/image" Target="../media/image59.png"/><Relationship Id="rId4" Type="http://schemas.openxmlformats.org/officeDocument/2006/relationships/image" Target="../media/image58.svg"/></Relationships>
</file>

<file path=ppt/diagrams/_rels/drawing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4.svg"/><Relationship Id="rId1" Type="http://schemas.openxmlformats.org/officeDocument/2006/relationships/image" Target="../media/image19.png"/><Relationship Id="rId6" Type="http://schemas.openxmlformats.org/officeDocument/2006/relationships/image" Target="../media/image18.svg"/><Relationship Id="rId5" Type="http://schemas.openxmlformats.org/officeDocument/2006/relationships/image" Target="../media/image21.png"/><Relationship Id="rId4" Type="http://schemas.openxmlformats.org/officeDocument/2006/relationships/image" Target="../media/image16.svg"/></Relationships>
</file>

<file path=ppt/diagrams/_rels/drawing5.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9.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rawing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6.svg"/><Relationship Id="rId1" Type="http://schemas.openxmlformats.org/officeDocument/2006/relationships/image" Target="../media/image35.png"/><Relationship Id="rId4" Type="http://schemas.openxmlformats.org/officeDocument/2006/relationships/image" Target="../media/image23.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9B88F439-7314-407A-9D0F-7A7EC274FFF4}"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3651BF88-EE79-4A9B-88B0-00A7E7AC0722}">
      <dgm:prSet/>
      <dgm:spPr/>
      <dgm:t>
        <a:bodyPr/>
        <a:lstStyle/>
        <a:p>
          <a:r>
            <a:rPr lang="en-US"/>
            <a:t>The endocrine system consists of cells, tissues, and organs that secrete hormones as a primary or secondary function. </a:t>
          </a:r>
        </a:p>
      </dgm:t>
    </dgm:pt>
    <dgm:pt modelId="{0780F325-6EE5-4E53-B7EA-CFA5964C0CBF}" type="parTrans" cxnId="{E3484BFA-2053-468F-A941-02DFD9555783}">
      <dgm:prSet/>
      <dgm:spPr/>
      <dgm:t>
        <a:bodyPr/>
        <a:lstStyle/>
        <a:p>
          <a:endParaRPr lang="en-US"/>
        </a:p>
      </dgm:t>
    </dgm:pt>
    <dgm:pt modelId="{064ED6DC-D1FD-4690-98ED-2C1DEECD9A82}" type="sibTrans" cxnId="{E3484BFA-2053-468F-A941-02DFD9555783}">
      <dgm:prSet/>
      <dgm:spPr/>
      <dgm:t>
        <a:bodyPr/>
        <a:lstStyle/>
        <a:p>
          <a:endParaRPr lang="en-US"/>
        </a:p>
      </dgm:t>
    </dgm:pt>
    <dgm:pt modelId="{EBC15C29-2959-4402-899B-12CB832274EA}">
      <dgm:prSet/>
      <dgm:spPr/>
      <dgm:t>
        <a:bodyPr/>
        <a:lstStyle/>
        <a:p>
          <a:r>
            <a:rPr lang="en-US"/>
            <a:t>Endocrine glands are ductless glands that secrete their hormones directly into the surrounding fluid. </a:t>
          </a:r>
        </a:p>
      </dgm:t>
    </dgm:pt>
    <dgm:pt modelId="{A8A83F49-960F-4F95-B992-4F7777F0096B}" type="parTrans" cxnId="{046A8549-4F08-4FA3-A983-8B87AA008487}">
      <dgm:prSet/>
      <dgm:spPr/>
      <dgm:t>
        <a:bodyPr/>
        <a:lstStyle/>
        <a:p>
          <a:endParaRPr lang="en-US"/>
        </a:p>
      </dgm:t>
    </dgm:pt>
    <dgm:pt modelId="{FC9E13C3-8942-46FA-994E-DCBA7077A2D5}" type="sibTrans" cxnId="{046A8549-4F08-4FA3-A983-8B87AA008487}">
      <dgm:prSet/>
      <dgm:spPr/>
      <dgm:t>
        <a:bodyPr/>
        <a:lstStyle/>
        <a:p>
          <a:endParaRPr lang="en-US"/>
        </a:p>
      </dgm:t>
    </dgm:pt>
    <dgm:pt modelId="{5FCB7F6B-9D01-4543-B4F8-293E9D60C9C0}">
      <dgm:prSet/>
      <dgm:spPr/>
      <dgm:t>
        <a:bodyPr/>
        <a:lstStyle/>
        <a:p>
          <a:r>
            <a:rPr lang="en-US"/>
            <a:t>The interstitial fluid and the blood vessels then transport the hormones throughout the body. </a:t>
          </a:r>
        </a:p>
      </dgm:t>
    </dgm:pt>
    <dgm:pt modelId="{9FADD231-6016-4774-B3CD-3E2D5FBE6CE0}" type="parTrans" cxnId="{AE694423-1F20-415B-903E-58EEA09FE2C2}">
      <dgm:prSet/>
      <dgm:spPr/>
      <dgm:t>
        <a:bodyPr/>
        <a:lstStyle/>
        <a:p>
          <a:endParaRPr lang="en-US"/>
        </a:p>
      </dgm:t>
    </dgm:pt>
    <dgm:pt modelId="{FE501272-BE5C-44B8-9581-370A608A4BB7}" type="sibTrans" cxnId="{AE694423-1F20-415B-903E-58EEA09FE2C2}">
      <dgm:prSet/>
      <dgm:spPr/>
      <dgm:t>
        <a:bodyPr/>
        <a:lstStyle/>
        <a:p>
          <a:endParaRPr lang="en-US"/>
        </a:p>
      </dgm:t>
    </dgm:pt>
    <dgm:pt modelId="{48E02FFE-C40C-45AE-A856-3B3D7F1A8DB9}" type="pres">
      <dgm:prSet presAssocID="{9B88F439-7314-407A-9D0F-7A7EC274FFF4}" presName="root" presStyleCnt="0">
        <dgm:presLayoutVars>
          <dgm:dir/>
          <dgm:resizeHandles val="exact"/>
        </dgm:presLayoutVars>
      </dgm:prSet>
      <dgm:spPr/>
    </dgm:pt>
    <dgm:pt modelId="{83E2B3A9-726C-4BA2-BE32-0C954414ABE1}" type="pres">
      <dgm:prSet presAssocID="{3651BF88-EE79-4A9B-88B0-00A7E7AC0722}" presName="compNode" presStyleCnt="0"/>
      <dgm:spPr/>
    </dgm:pt>
    <dgm:pt modelId="{3407065A-D2BE-4AF2-8739-F9C6EA284F00}" type="pres">
      <dgm:prSet presAssocID="{3651BF88-EE79-4A9B-88B0-00A7E7AC0722}" presName="bgRect" presStyleLbl="bgShp" presStyleIdx="0" presStyleCnt="3"/>
      <dgm:spPr/>
    </dgm:pt>
    <dgm:pt modelId="{C2BA2B6A-D881-4865-BA6E-44B181B365A5}" type="pres">
      <dgm:prSet presAssocID="{3651BF88-EE79-4A9B-88B0-00A7E7AC072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Kidney"/>
        </a:ext>
      </dgm:extLst>
    </dgm:pt>
    <dgm:pt modelId="{5B270E4B-5CD7-4621-99BF-F07BBB692288}" type="pres">
      <dgm:prSet presAssocID="{3651BF88-EE79-4A9B-88B0-00A7E7AC0722}" presName="spaceRect" presStyleCnt="0"/>
      <dgm:spPr/>
    </dgm:pt>
    <dgm:pt modelId="{A1E121BB-DC55-473E-8729-788C6A28660F}" type="pres">
      <dgm:prSet presAssocID="{3651BF88-EE79-4A9B-88B0-00A7E7AC0722}" presName="parTx" presStyleLbl="revTx" presStyleIdx="0" presStyleCnt="3">
        <dgm:presLayoutVars>
          <dgm:chMax val="0"/>
          <dgm:chPref val="0"/>
        </dgm:presLayoutVars>
      </dgm:prSet>
      <dgm:spPr/>
    </dgm:pt>
    <dgm:pt modelId="{A040580E-EADF-4ED1-80BF-789B74BCDE45}" type="pres">
      <dgm:prSet presAssocID="{064ED6DC-D1FD-4690-98ED-2C1DEECD9A82}" presName="sibTrans" presStyleCnt="0"/>
      <dgm:spPr/>
    </dgm:pt>
    <dgm:pt modelId="{E59B4091-5329-4263-B550-FD6EB5EB00A4}" type="pres">
      <dgm:prSet presAssocID="{EBC15C29-2959-4402-899B-12CB832274EA}" presName="compNode" presStyleCnt="0"/>
      <dgm:spPr/>
    </dgm:pt>
    <dgm:pt modelId="{0491C024-33FD-4E8C-8886-D9D747C022EB}" type="pres">
      <dgm:prSet presAssocID="{EBC15C29-2959-4402-899B-12CB832274EA}" presName="bgRect" presStyleLbl="bgShp" presStyleIdx="1" presStyleCnt="3"/>
      <dgm:spPr/>
    </dgm:pt>
    <dgm:pt modelId="{3E42773B-1D87-4390-9B32-18BC1F8011CD}" type="pres">
      <dgm:prSet presAssocID="{EBC15C29-2959-4402-899B-12CB832274EA}"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keleton"/>
        </a:ext>
      </dgm:extLst>
    </dgm:pt>
    <dgm:pt modelId="{062C9329-65BC-4B19-9212-4C0BCEAB079F}" type="pres">
      <dgm:prSet presAssocID="{EBC15C29-2959-4402-899B-12CB832274EA}" presName="spaceRect" presStyleCnt="0"/>
      <dgm:spPr/>
    </dgm:pt>
    <dgm:pt modelId="{2FF4CF4C-0EB6-4E22-B2C5-0B0020B4ED6A}" type="pres">
      <dgm:prSet presAssocID="{EBC15C29-2959-4402-899B-12CB832274EA}" presName="parTx" presStyleLbl="revTx" presStyleIdx="1" presStyleCnt="3">
        <dgm:presLayoutVars>
          <dgm:chMax val="0"/>
          <dgm:chPref val="0"/>
        </dgm:presLayoutVars>
      </dgm:prSet>
      <dgm:spPr/>
    </dgm:pt>
    <dgm:pt modelId="{5E9BAAA6-A064-42B7-945D-30C8674D811D}" type="pres">
      <dgm:prSet presAssocID="{FC9E13C3-8942-46FA-994E-DCBA7077A2D5}" presName="sibTrans" presStyleCnt="0"/>
      <dgm:spPr/>
    </dgm:pt>
    <dgm:pt modelId="{90CA7699-1B19-436A-B0E3-EA671350B9FE}" type="pres">
      <dgm:prSet presAssocID="{5FCB7F6B-9D01-4543-B4F8-293E9D60C9C0}" presName="compNode" presStyleCnt="0"/>
      <dgm:spPr/>
    </dgm:pt>
    <dgm:pt modelId="{169CE7EB-9435-44AD-8853-2840E06152FB}" type="pres">
      <dgm:prSet presAssocID="{5FCB7F6B-9D01-4543-B4F8-293E9D60C9C0}" presName="bgRect" presStyleLbl="bgShp" presStyleIdx="2" presStyleCnt="3"/>
      <dgm:spPr/>
    </dgm:pt>
    <dgm:pt modelId="{D402A9D1-CF3F-4AB4-BE0F-4476DCBBF535}" type="pres">
      <dgm:prSet presAssocID="{5FCB7F6B-9D01-4543-B4F8-293E9D60C9C0}"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IV"/>
        </a:ext>
      </dgm:extLst>
    </dgm:pt>
    <dgm:pt modelId="{DA078042-F683-490F-9C3A-E7EE59FBD683}" type="pres">
      <dgm:prSet presAssocID="{5FCB7F6B-9D01-4543-B4F8-293E9D60C9C0}" presName="spaceRect" presStyleCnt="0"/>
      <dgm:spPr/>
    </dgm:pt>
    <dgm:pt modelId="{B38D3849-58B7-4385-B463-1CC2ED365572}" type="pres">
      <dgm:prSet presAssocID="{5FCB7F6B-9D01-4543-B4F8-293E9D60C9C0}" presName="parTx" presStyleLbl="revTx" presStyleIdx="2" presStyleCnt="3">
        <dgm:presLayoutVars>
          <dgm:chMax val="0"/>
          <dgm:chPref val="0"/>
        </dgm:presLayoutVars>
      </dgm:prSet>
      <dgm:spPr/>
    </dgm:pt>
  </dgm:ptLst>
  <dgm:cxnLst>
    <dgm:cxn modelId="{AE694423-1F20-415B-903E-58EEA09FE2C2}" srcId="{9B88F439-7314-407A-9D0F-7A7EC274FFF4}" destId="{5FCB7F6B-9D01-4543-B4F8-293E9D60C9C0}" srcOrd="2" destOrd="0" parTransId="{9FADD231-6016-4774-B3CD-3E2D5FBE6CE0}" sibTransId="{FE501272-BE5C-44B8-9581-370A608A4BB7}"/>
    <dgm:cxn modelId="{D176F543-B50B-4105-81F2-1EB1F319E986}" type="presOf" srcId="{9B88F439-7314-407A-9D0F-7A7EC274FFF4}" destId="{48E02FFE-C40C-45AE-A856-3B3D7F1A8DB9}" srcOrd="0" destOrd="0" presId="urn:microsoft.com/office/officeart/2018/2/layout/IconVerticalSolidList"/>
    <dgm:cxn modelId="{046A8549-4F08-4FA3-A983-8B87AA008487}" srcId="{9B88F439-7314-407A-9D0F-7A7EC274FFF4}" destId="{EBC15C29-2959-4402-899B-12CB832274EA}" srcOrd="1" destOrd="0" parTransId="{A8A83F49-960F-4F95-B992-4F7777F0096B}" sibTransId="{FC9E13C3-8942-46FA-994E-DCBA7077A2D5}"/>
    <dgm:cxn modelId="{A025F39D-68A7-4A4D-A52E-A70E3E12A227}" type="presOf" srcId="{EBC15C29-2959-4402-899B-12CB832274EA}" destId="{2FF4CF4C-0EB6-4E22-B2C5-0B0020B4ED6A}" srcOrd="0" destOrd="0" presId="urn:microsoft.com/office/officeart/2018/2/layout/IconVerticalSolidList"/>
    <dgm:cxn modelId="{F0D8F6AA-0A95-4F3B-88E0-C9F0A2799B55}" type="presOf" srcId="{3651BF88-EE79-4A9B-88B0-00A7E7AC0722}" destId="{A1E121BB-DC55-473E-8729-788C6A28660F}" srcOrd="0" destOrd="0" presId="urn:microsoft.com/office/officeart/2018/2/layout/IconVerticalSolidList"/>
    <dgm:cxn modelId="{1FFA32B4-DB22-468A-BC0C-FAC08942FD64}" type="presOf" srcId="{5FCB7F6B-9D01-4543-B4F8-293E9D60C9C0}" destId="{B38D3849-58B7-4385-B463-1CC2ED365572}" srcOrd="0" destOrd="0" presId="urn:microsoft.com/office/officeart/2018/2/layout/IconVerticalSolidList"/>
    <dgm:cxn modelId="{E3484BFA-2053-468F-A941-02DFD9555783}" srcId="{9B88F439-7314-407A-9D0F-7A7EC274FFF4}" destId="{3651BF88-EE79-4A9B-88B0-00A7E7AC0722}" srcOrd="0" destOrd="0" parTransId="{0780F325-6EE5-4E53-B7EA-CFA5964C0CBF}" sibTransId="{064ED6DC-D1FD-4690-98ED-2C1DEECD9A82}"/>
    <dgm:cxn modelId="{D47CE670-9248-4B3F-8348-62A685EA91F0}" type="presParOf" srcId="{48E02FFE-C40C-45AE-A856-3B3D7F1A8DB9}" destId="{83E2B3A9-726C-4BA2-BE32-0C954414ABE1}" srcOrd="0" destOrd="0" presId="urn:microsoft.com/office/officeart/2018/2/layout/IconVerticalSolidList"/>
    <dgm:cxn modelId="{7ADA5B30-32D8-458C-9947-6D5FBEDE68B4}" type="presParOf" srcId="{83E2B3A9-726C-4BA2-BE32-0C954414ABE1}" destId="{3407065A-D2BE-4AF2-8739-F9C6EA284F00}" srcOrd="0" destOrd="0" presId="urn:microsoft.com/office/officeart/2018/2/layout/IconVerticalSolidList"/>
    <dgm:cxn modelId="{634FBA12-75A4-44FC-A042-52116A55F7C9}" type="presParOf" srcId="{83E2B3A9-726C-4BA2-BE32-0C954414ABE1}" destId="{C2BA2B6A-D881-4865-BA6E-44B181B365A5}" srcOrd="1" destOrd="0" presId="urn:microsoft.com/office/officeart/2018/2/layout/IconVerticalSolidList"/>
    <dgm:cxn modelId="{52C7020D-EACF-4C81-8419-A40705D06292}" type="presParOf" srcId="{83E2B3A9-726C-4BA2-BE32-0C954414ABE1}" destId="{5B270E4B-5CD7-4621-99BF-F07BBB692288}" srcOrd="2" destOrd="0" presId="urn:microsoft.com/office/officeart/2018/2/layout/IconVerticalSolidList"/>
    <dgm:cxn modelId="{8A9E7A9A-5602-4320-A27F-8F818BD533AE}" type="presParOf" srcId="{83E2B3A9-726C-4BA2-BE32-0C954414ABE1}" destId="{A1E121BB-DC55-473E-8729-788C6A28660F}" srcOrd="3" destOrd="0" presId="urn:microsoft.com/office/officeart/2018/2/layout/IconVerticalSolidList"/>
    <dgm:cxn modelId="{FCCB1A08-8E80-4B98-8A57-16B667133CD5}" type="presParOf" srcId="{48E02FFE-C40C-45AE-A856-3B3D7F1A8DB9}" destId="{A040580E-EADF-4ED1-80BF-789B74BCDE45}" srcOrd="1" destOrd="0" presId="urn:microsoft.com/office/officeart/2018/2/layout/IconVerticalSolidList"/>
    <dgm:cxn modelId="{B8B2AE5B-B569-4298-9017-65EC55853F3A}" type="presParOf" srcId="{48E02FFE-C40C-45AE-A856-3B3D7F1A8DB9}" destId="{E59B4091-5329-4263-B550-FD6EB5EB00A4}" srcOrd="2" destOrd="0" presId="urn:microsoft.com/office/officeart/2018/2/layout/IconVerticalSolidList"/>
    <dgm:cxn modelId="{9DE6F4C4-7C17-49B5-92AF-D3D565F8486E}" type="presParOf" srcId="{E59B4091-5329-4263-B550-FD6EB5EB00A4}" destId="{0491C024-33FD-4E8C-8886-D9D747C022EB}" srcOrd="0" destOrd="0" presId="urn:microsoft.com/office/officeart/2018/2/layout/IconVerticalSolidList"/>
    <dgm:cxn modelId="{E9C5C5C9-1995-49A0-9808-EAB498665E87}" type="presParOf" srcId="{E59B4091-5329-4263-B550-FD6EB5EB00A4}" destId="{3E42773B-1D87-4390-9B32-18BC1F8011CD}" srcOrd="1" destOrd="0" presId="urn:microsoft.com/office/officeart/2018/2/layout/IconVerticalSolidList"/>
    <dgm:cxn modelId="{4C5F3E64-1FFA-48D3-9C9D-E3B17FE8D79E}" type="presParOf" srcId="{E59B4091-5329-4263-B550-FD6EB5EB00A4}" destId="{062C9329-65BC-4B19-9212-4C0BCEAB079F}" srcOrd="2" destOrd="0" presId="urn:microsoft.com/office/officeart/2018/2/layout/IconVerticalSolidList"/>
    <dgm:cxn modelId="{8B8008C1-3CBE-42E9-B5E1-397FF3F4EFF6}" type="presParOf" srcId="{E59B4091-5329-4263-B550-FD6EB5EB00A4}" destId="{2FF4CF4C-0EB6-4E22-B2C5-0B0020B4ED6A}" srcOrd="3" destOrd="0" presId="urn:microsoft.com/office/officeart/2018/2/layout/IconVerticalSolidList"/>
    <dgm:cxn modelId="{2AF006E5-DDB3-460C-B86C-49601180151A}" type="presParOf" srcId="{48E02FFE-C40C-45AE-A856-3B3D7F1A8DB9}" destId="{5E9BAAA6-A064-42B7-945D-30C8674D811D}" srcOrd="3" destOrd="0" presId="urn:microsoft.com/office/officeart/2018/2/layout/IconVerticalSolidList"/>
    <dgm:cxn modelId="{33FD5C94-4690-45FE-AF86-CBE3DD6EFC2C}" type="presParOf" srcId="{48E02FFE-C40C-45AE-A856-3B3D7F1A8DB9}" destId="{90CA7699-1B19-436A-B0E3-EA671350B9FE}" srcOrd="4" destOrd="0" presId="urn:microsoft.com/office/officeart/2018/2/layout/IconVerticalSolidList"/>
    <dgm:cxn modelId="{1C6B7CD5-16AA-4B50-83A1-EAA6CFEFF8AC}" type="presParOf" srcId="{90CA7699-1B19-436A-B0E3-EA671350B9FE}" destId="{169CE7EB-9435-44AD-8853-2840E06152FB}" srcOrd="0" destOrd="0" presId="urn:microsoft.com/office/officeart/2018/2/layout/IconVerticalSolidList"/>
    <dgm:cxn modelId="{12B958CC-BA6D-4B5A-84B3-CB1A30113DE4}" type="presParOf" srcId="{90CA7699-1B19-436A-B0E3-EA671350B9FE}" destId="{D402A9D1-CF3F-4AB4-BE0F-4476DCBBF535}" srcOrd="1" destOrd="0" presId="urn:microsoft.com/office/officeart/2018/2/layout/IconVerticalSolidList"/>
    <dgm:cxn modelId="{82CA56E3-E9BE-4B65-A66D-F049AA388852}" type="presParOf" srcId="{90CA7699-1B19-436A-B0E3-EA671350B9FE}" destId="{DA078042-F683-490F-9C3A-E7EE59FBD683}" srcOrd="2" destOrd="0" presId="urn:microsoft.com/office/officeart/2018/2/layout/IconVerticalSolidList"/>
    <dgm:cxn modelId="{1659994E-D8FB-455B-937F-2545F6A0F8BD}" type="presParOf" srcId="{90CA7699-1B19-436A-B0E3-EA671350B9FE}" destId="{B38D3849-58B7-4385-B463-1CC2ED365572}"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C6FC9A6-7964-4398-95DF-2653A35CB125}"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84686F50-E0DF-4C5E-A19F-50187EB09A73}">
      <dgm:prSet/>
      <dgm:spPr/>
      <dgm:t>
        <a:bodyPr/>
        <a:lstStyle/>
        <a:p>
          <a:r>
            <a:rPr lang="en-US" u="sng"/>
            <a:t>Sweating</a:t>
          </a:r>
          <a:r>
            <a:rPr lang="en-US"/>
            <a:t> -</a:t>
          </a:r>
        </a:p>
      </dgm:t>
    </dgm:pt>
    <dgm:pt modelId="{B76AD4FB-A280-4817-AA84-CA1B8D0D3584}" type="parTrans" cxnId="{2F1DD183-2B8D-47A9-B54A-EE570CE31739}">
      <dgm:prSet/>
      <dgm:spPr/>
      <dgm:t>
        <a:bodyPr/>
        <a:lstStyle/>
        <a:p>
          <a:endParaRPr lang="en-US"/>
        </a:p>
      </dgm:t>
    </dgm:pt>
    <dgm:pt modelId="{A460E01D-3118-45F6-ABC5-2E86ED28BE2A}" type="sibTrans" cxnId="{2F1DD183-2B8D-47A9-B54A-EE570CE31739}">
      <dgm:prSet/>
      <dgm:spPr/>
      <dgm:t>
        <a:bodyPr/>
        <a:lstStyle/>
        <a:p>
          <a:endParaRPr lang="en-US"/>
        </a:p>
      </dgm:t>
    </dgm:pt>
    <dgm:pt modelId="{A69E636D-6A87-44FA-88E8-3CA314087D37}">
      <dgm:prSet/>
      <dgm:spPr/>
      <dgm:t>
        <a:bodyPr/>
        <a:lstStyle/>
        <a:p>
          <a:r>
            <a:rPr lang="en-US"/>
            <a:t>Sweat glands are activated to increase their secretion of sweat. </a:t>
          </a:r>
        </a:p>
      </dgm:t>
    </dgm:pt>
    <dgm:pt modelId="{6B1225F9-BAAC-45CA-A531-19146C77B52B}" type="parTrans" cxnId="{7EC54CA0-15E8-4E9F-A866-B0D8033FFF7A}">
      <dgm:prSet/>
      <dgm:spPr/>
      <dgm:t>
        <a:bodyPr/>
        <a:lstStyle/>
        <a:p>
          <a:endParaRPr lang="en-US"/>
        </a:p>
      </dgm:t>
    </dgm:pt>
    <dgm:pt modelId="{8316B71D-EABC-4DAB-8FCB-EC839238CD2B}" type="sibTrans" cxnId="{7EC54CA0-15E8-4E9F-A866-B0D8033FFF7A}">
      <dgm:prSet/>
      <dgm:spPr/>
      <dgm:t>
        <a:bodyPr/>
        <a:lstStyle/>
        <a:p>
          <a:endParaRPr lang="en-US"/>
        </a:p>
      </dgm:t>
    </dgm:pt>
    <dgm:pt modelId="{4DD3E81B-FFDF-49D6-9FDC-385EDAFC2FDE}">
      <dgm:prSet/>
      <dgm:spPr/>
      <dgm:t>
        <a:bodyPr/>
        <a:lstStyle/>
        <a:p>
          <a:r>
            <a:rPr lang="en-US"/>
            <a:t>Sweat pools at the skin's surface and is evaporated as it touches the air. </a:t>
          </a:r>
        </a:p>
      </dgm:t>
    </dgm:pt>
    <dgm:pt modelId="{82447508-7737-45D2-9F0E-7C4CDF36F877}" type="parTrans" cxnId="{336F64B6-B73F-4B64-9544-D1B03E867B8E}">
      <dgm:prSet/>
      <dgm:spPr/>
      <dgm:t>
        <a:bodyPr/>
        <a:lstStyle/>
        <a:p>
          <a:endParaRPr lang="en-US"/>
        </a:p>
      </dgm:t>
    </dgm:pt>
    <dgm:pt modelId="{38CEFA3A-AF20-43BC-AC80-7577F43E723C}" type="sibTrans" cxnId="{336F64B6-B73F-4B64-9544-D1B03E867B8E}">
      <dgm:prSet/>
      <dgm:spPr/>
      <dgm:t>
        <a:bodyPr/>
        <a:lstStyle/>
        <a:p>
          <a:endParaRPr lang="en-US"/>
        </a:p>
      </dgm:t>
    </dgm:pt>
    <dgm:pt modelId="{99BF03A1-3E03-40EA-A67A-4841E0EED8F3}">
      <dgm:prSet/>
      <dgm:spPr/>
      <dgm:t>
        <a:bodyPr/>
        <a:lstStyle/>
        <a:p>
          <a:r>
            <a:rPr lang="en-US"/>
            <a:t>As the sweat evaporates from the skin surface into the surrounding air, it dissipates heat and cools the skin.</a:t>
          </a:r>
        </a:p>
      </dgm:t>
    </dgm:pt>
    <dgm:pt modelId="{FC01A387-CBFF-4DAF-BA8F-6AAC39BD5FB7}" type="parTrans" cxnId="{45A6A4AA-D90F-4058-9BEE-F161FA01B115}">
      <dgm:prSet/>
      <dgm:spPr/>
      <dgm:t>
        <a:bodyPr/>
        <a:lstStyle/>
        <a:p>
          <a:endParaRPr lang="en-US"/>
        </a:p>
      </dgm:t>
    </dgm:pt>
    <dgm:pt modelId="{5EDA6918-8A33-440F-AB8E-F6FC5ED3CFEE}" type="sibTrans" cxnId="{45A6A4AA-D90F-4058-9BEE-F161FA01B115}">
      <dgm:prSet/>
      <dgm:spPr/>
      <dgm:t>
        <a:bodyPr/>
        <a:lstStyle/>
        <a:p>
          <a:endParaRPr lang="en-US"/>
        </a:p>
      </dgm:t>
    </dgm:pt>
    <dgm:pt modelId="{9F1C4D25-B62B-40BE-A8E3-3023FD238D93}" type="pres">
      <dgm:prSet presAssocID="{EC6FC9A6-7964-4398-95DF-2653A35CB125}" presName="root" presStyleCnt="0">
        <dgm:presLayoutVars>
          <dgm:dir/>
          <dgm:resizeHandles val="exact"/>
        </dgm:presLayoutVars>
      </dgm:prSet>
      <dgm:spPr/>
    </dgm:pt>
    <dgm:pt modelId="{FCA93C0E-5BE5-4197-A3E2-24A43D8E99E7}" type="pres">
      <dgm:prSet presAssocID="{84686F50-E0DF-4C5E-A19F-50187EB09A73}" presName="compNode" presStyleCnt="0"/>
      <dgm:spPr/>
    </dgm:pt>
    <dgm:pt modelId="{0CFF3A10-EFEF-4670-A358-56C91A0A2B64}" type="pres">
      <dgm:prSet presAssocID="{84686F50-E0DF-4C5E-A19F-50187EB09A73}" presName="bgRect" presStyleLbl="bgShp" presStyleIdx="0" presStyleCnt="4"/>
      <dgm:spPr/>
    </dgm:pt>
    <dgm:pt modelId="{F34F284A-ED77-4F4C-ACAF-C102E8B77A09}" type="pres">
      <dgm:prSet presAssocID="{84686F50-E0DF-4C5E-A19F-50187EB09A73}"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Funny Face with Solid Fill"/>
        </a:ext>
      </dgm:extLst>
    </dgm:pt>
    <dgm:pt modelId="{612A734F-3074-40FA-84A4-9516CCABE9F3}" type="pres">
      <dgm:prSet presAssocID="{84686F50-E0DF-4C5E-A19F-50187EB09A73}" presName="spaceRect" presStyleCnt="0"/>
      <dgm:spPr/>
    </dgm:pt>
    <dgm:pt modelId="{C2F81643-CE97-4D90-B5AE-1DC911A1A792}" type="pres">
      <dgm:prSet presAssocID="{84686F50-E0DF-4C5E-A19F-50187EB09A73}" presName="parTx" presStyleLbl="revTx" presStyleIdx="0" presStyleCnt="4">
        <dgm:presLayoutVars>
          <dgm:chMax val="0"/>
          <dgm:chPref val="0"/>
        </dgm:presLayoutVars>
      </dgm:prSet>
      <dgm:spPr/>
    </dgm:pt>
    <dgm:pt modelId="{11277A4F-C8F9-4031-80B5-BF537DAC77B7}" type="pres">
      <dgm:prSet presAssocID="{A460E01D-3118-45F6-ABC5-2E86ED28BE2A}" presName="sibTrans" presStyleCnt="0"/>
      <dgm:spPr/>
    </dgm:pt>
    <dgm:pt modelId="{167B3F46-874B-4D8D-9695-AF746EEBE251}" type="pres">
      <dgm:prSet presAssocID="{A69E636D-6A87-44FA-88E8-3CA314087D37}" presName="compNode" presStyleCnt="0"/>
      <dgm:spPr/>
    </dgm:pt>
    <dgm:pt modelId="{A137081B-17C6-4275-A8DF-6498B095CF08}" type="pres">
      <dgm:prSet presAssocID="{A69E636D-6A87-44FA-88E8-3CA314087D37}" presName="bgRect" presStyleLbl="bgShp" presStyleIdx="1" presStyleCnt="4"/>
      <dgm:spPr/>
    </dgm:pt>
    <dgm:pt modelId="{1F69188D-83DD-45E3-8374-4AA13EB3D9EA}" type="pres">
      <dgm:prSet presAssocID="{A69E636D-6A87-44FA-88E8-3CA314087D37}"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plash"/>
        </a:ext>
      </dgm:extLst>
    </dgm:pt>
    <dgm:pt modelId="{23840A82-101E-41E4-BC95-FF266E74E6E2}" type="pres">
      <dgm:prSet presAssocID="{A69E636D-6A87-44FA-88E8-3CA314087D37}" presName="spaceRect" presStyleCnt="0"/>
      <dgm:spPr/>
    </dgm:pt>
    <dgm:pt modelId="{5ABF0B9A-84B1-4C0E-B61B-84F9206451CD}" type="pres">
      <dgm:prSet presAssocID="{A69E636D-6A87-44FA-88E8-3CA314087D37}" presName="parTx" presStyleLbl="revTx" presStyleIdx="1" presStyleCnt="4">
        <dgm:presLayoutVars>
          <dgm:chMax val="0"/>
          <dgm:chPref val="0"/>
        </dgm:presLayoutVars>
      </dgm:prSet>
      <dgm:spPr/>
    </dgm:pt>
    <dgm:pt modelId="{CF4110F5-A0B9-4507-9644-FDF460C59520}" type="pres">
      <dgm:prSet presAssocID="{8316B71D-EABC-4DAB-8FCB-EC839238CD2B}" presName="sibTrans" presStyleCnt="0"/>
      <dgm:spPr/>
    </dgm:pt>
    <dgm:pt modelId="{8536F646-0AA0-4882-8DC3-20C131C3DEFE}" type="pres">
      <dgm:prSet presAssocID="{4DD3E81B-FFDF-49D6-9FDC-385EDAFC2FDE}" presName="compNode" presStyleCnt="0"/>
      <dgm:spPr/>
    </dgm:pt>
    <dgm:pt modelId="{D518416F-CB99-4CE7-BE42-9E64E2AFED33}" type="pres">
      <dgm:prSet presAssocID="{4DD3E81B-FFDF-49D6-9FDC-385EDAFC2FDE}" presName="bgRect" presStyleLbl="bgShp" presStyleIdx="2" presStyleCnt="4"/>
      <dgm:spPr/>
    </dgm:pt>
    <dgm:pt modelId="{5128D966-B929-4BC6-8FD7-A4430051BA94}" type="pres">
      <dgm:prSet presAssocID="{4DD3E81B-FFDF-49D6-9FDC-385EDAFC2FDE}"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owel"/>
        </a:ext>
      </dgm:extLst>
    </dgm:pt>
    <dgm:pt modelId="{D520E375-DFC3-4186-B964-D5F2C68EF05E}" type="pres">
      <dgm:prSet presAssocID="{4DD3E81B-FFDF-49D6-9FDC-385EDAFC2FDE}" presName="spaceRect" presStyleCnt="0"/>
      <dgm:spPr/>
    </dgm:pt>
    <dgm:pt modelId="{5B02B66A-68AC-4258-9EE6-223C3C97E652}" type="pres">
      <dgm:prSet presAssocID="{4DD3E81B-FFDF-49D6-9FDC-385EDAFC2FDE}" presName="parTx" presStyleLbl="revTx" presStyleIdx="2" presStyleCnt="4">
        <dgm:presLayoutVars>
          <dgm:chMax val="0"/>
          <dgm:chPref val="0"/>
        </dgm:presLayoutVars>
      </dgm:prSet>
      <dgm:spPr/>
    </dgm:pt>
    <dgm:pt modelId="{552B9A20-9846-42E5-B7DE-734626BA554E}" type="pres">
      <dgm:prSet presAssocID="{38CEFA3A-AF20-43BC-AC80-7577F43E723C}" presName="sibTrans" presStyleCnt="0"/>
      <dgm:spPr/>
    </dgm:pt>
    <dgm:pt modelId="{654F65DD-D9FE-47E7-B1CF-7AAC870A43AE}" type="pres">
      <dgm:prSet presAssocID="{99BF03A1-3E03-40EA-A67A-4841E0EED8F3}" presName="compNode" presStyleCnt="0"/>
      <dgm:spPr/>
    </dgm:pt>
    <dgm:pt modelId="{1D3FD884-B915-4339-885B-8BA9CD219D52}" type="pres">
      <dgm:prSet presAssocID="{99BF03A1-3E03-40EA-A67A-4841E0EED8F3}" presName="bgRect" presStyleLbl="bgShp" presStyleIdx="3" presStyleCnt="4"/>
      <dgm:spPr/>
    </dgm:pt>
    <dgm:pt modelId="{2F55C5EE-3E35-4720-8156-70BD046ACEC8}" type="pres">
      <dgm:prSet presAssocID="{99BF03A1-3E03-40EA-A67A-4841E0EED8F3}"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unset scene"/>
        </a:ext>
      </dgm:extLst>
    </dgm:pt>
    <dgm:pt modelId="{09C91AB2-7F4A-4777-8836-B5BD41A84B7B}" type="pres">
      <dgm:prSet presAssocID="{99BF03A1-3E03-40EA-A67A-4841E0EED8F3}" presName="spaceRect" presStyleCnt="0"/>
      <dgm:spPr/>
    </dgm:pt>
    <dgm:pt modelId="{CB1E9AB6-75B4-4BBB-8F74-1FFAC2C1D574}" type="pres">
      <dgm:prSet presAssocID="{99BF03A1-3E03-40EA-A67A-4841E0EED8F3}" presName="parTx" presStyleLbl="revTx" presStyleIdx="3" presStyleCnt="4">
        <dgm:presLayoutVars>
          <dgm:chMax val="0"/>
          <dgm:chPref val="0"/>
        </dgm:presLayoutVars>
      </dgm:prSet>
      <dgm:spPr/>
    </dgm:pt>
  </dgm:ptLst>
  <dgm:cxnLst>
    <dgm:cxn modelId="{F9DFCA0D-1847-4E55-9B27-48D8431D6CA4}" type="presOf" srcId="{EC6FC9A6-7964-4398-95DF-2653A35CB125}" destId="{9F1C4D25-B62B-40BE-A8E3-3023FD238D93}" srcOrd="0" destOrd="0" presId="urn:microsoft.com/office/officeart/2018/2/layout/IconVerticalSolidList"/>
    <dgm:cxn modelId="{DF02F16B-24DD-46AB-8559-0FFDA8D9D306}" type="presOf" srcId="{A69E636D-6A87-44FA-88E8-3CA314087D37}" destId="{5ABF0B9A-84B1-4C0E-B61B-84F9206451CD}" srcOrd="0" destOrd="0" presId="urn:microsoft.com/office/officeart/2018/2/layout/IconVerticalSolidList"/>
    <dgm:cxn modelId="{F127A86D-735B-4188-B1C6-10EE9964E98E}" type="presOf" srcId="{99BF03A1-3E03-40EA-A67A-4841E0EED8F3}" destId="{CB1E9AB6-75B4-4BBB-8F74-1FFAC2C1D574}" srcOrd="0" destOrd="0" presId="urn:microsoft.com/office/officeart/2018/2/layout/IconVerticalSolidList"/>
    <dgm:cxn modelId="{2F1DD183-2B8D-47A9-B54A-EE570CE31739}" srcId="{EC6FC9A6-7964-4398-95DF-2653A35CB125}" destId="{84686F50-E0DF-4C5E-A19F-50187EB09A73}" srcOrd="0" destOrd="0" parTransId="{B76AD4FB-A280-4817-AA84-CA1B8D0D3584}" sibTransId="{A460E01D-3118-45F6-ABC5-2E86ED28BE2A}"/>
    <dgm:cxn modelId="{DFA22A99-8FB8-43F5-B9BF-768986DBEB59}" type="presOf" srcId="{4DD3E81B-FFDF-49D6-9FDC-385EDAFC2FDE}" destId="{5B02B66A-68AC-4258-9EE6-223C3C97E652}" srcOrd="0" destOrd="0" presId="urn:microsoft.com/office/officeart/2018/2/layout/IconVerticalSolidList"/>
    <dgm:cxn modelId="{7EC54CA0-15E8-4E9F-A866-B0D8033FFF7A}" srcId="{EC6FC9A6-7964-4398-95DF-2653A35CB125}" destId="{A69E636D-6A87-44FA-88E8-3CA314087D37}" srcOrd="1" destOrd="0" parTransId="{6B1225F9-BAAC-45CA-A531-19146C77B52B}" sibTransId="{8316B71D-EABC-4DAB-8FCB-EC839238CD2B}"/>
    <dgm:cxn modelId="{45A6A4AA-D90F-4058-9BEE-F161FA01B115}" srcId="{EC6FC9A6-7964-4398-95DF-2653A35CB125}" destId="{99BF03A1-3E03-40EA-A67A-4841E0EED8F3}" srcOrd="3" destOrd="0" parTransId="{FC01A387-CBFF-4DAF-BA8F-6AAC39BD5FB7}" sibTransId="{5EDA6918-8A33-440F-AB8E-F6FC5ED3CFEE}"/>
    <dgm:cxn modelId="{336F64B6-B73F-4B64-9544-D1B03E867B8E}" srcId="{EC6FC9A6-7964-4398-95DF-2653A35CB125}" destId="{4DD3E81B-FFDF-49D6-9FDC-385EDAFC2FDE}" srcOrd="2" destOrd="0" parTransId="{82447508-7737-45D2-9F0E-7C4CDF36F877}" sibTransId="{38CEFA3A-AF20-43BC-AC80-7577F43E723C}"/>
    <dgm:cxn modelId="{20742ACE-242A-409E-9445-C56D064FEEFD}" type="presOf" srcId="{84686F50-E0DF-4C5E-A19F-50187EB09A73}" destId="{C2F81643-CE97-4D90-B5AE-1DC911A1A792}" srcOrd="0" destOrd="0" presId="urn:microsoft.com/office/officeart/2018/2/layout/IconVerticalSolidList"/>
    <dgm:cxn modelId="{63BB2DAD-C0B5-4B0F-8941-C2567275D0D1}" type="presParOf" srcId="{9F1C4D25-B62B-40BE-A8E3-3023FD238D93}" destId="{FCA93C0E-5BE5-4197-A3E2-24A43D8E99E7}" srcOrd="0" destOrd="0" presId="urn:microsoft.com/office/officeart/2018/2/layout/IconVerticalSolidList"/>
    <dgm:cxn modelId="{3B7D40E7-2B2C-48D9-BB4E-7260805B4608}" type="presParOf" srcId="{FCA93C0E-5BE5-4197-A3E2-24A43D8E99E7}" destId="{0CFF3A10-EFEF-4670-A358-56C91A0A2B64}" srcOrd="0" destOrd="0" presId="urn:microsoft.com/office/officeart/2018/2/layout/IconVerticalSolidList"/>
    <dgm:cxn modelId="{8C7D008D-C9F0-408C-AD54-F857AEEF5066}" type="presParOf" srcId="{FCA93C0E-5BE5-4197-A3E2-24A43D8E99E7}" destId="{F34F284A-ED77-4F4C-ACAF-C102E8B77A09}" srcOrd="1" destOrd="0" presId="urn:microsoft.com/office/officeart/2018/2/layout/IconVerticalSolidList"/>
    <dgm:cxn modelId="{AF25CA57-A78C-49E8-AE90-D6CA8BF50A2B}" type="presParOf" srcId="{FCA93C0E-5BE5-4197-A3E2-24A43D8E99E7}" destId="{612A734F-3074-40FA-84A4-9516CCABE9F3}" srcOrd="2" destOrd="0" presId="urn:microsoft.com/office/officeart/2018/2/layout/IconVerticalSolidList"/>
    <dgm:cxn modelId="{C1D1E5FD-C819-405E-A224-565781E66A74}" type="presParOf" srcId="{FCA93C0E-5BE5-4197-A3E2-24A43D8E99E7}" destId="{C2F81643-CE97-4D90-B5AE-1DC911A1A792}" srcOrd="3" destOrd="0" presId="urn:microsoft.com/office/officeart/2018/2/layout/IconVerticalSolidList"/>
    <dgm:cxn modelId="{CA0864A6-4397-498A-B6C6-90FA3249DF72}" type="presParOf" srcId="{9F1C4D25-B62B-40BE-A8E3-3023FD238D93}" destId="{11277A4F-C8F9-4031-80B5-BF537DAC77B7}" srcOrd="1" destOrd="0" presId="urn:microsoft.com/office/officeart/2018/2/layout/IconVerticalSolidList"/>
    <dgm:cxn modelId="{C6682CFB-E9BC-41E6-86AE-D57012DE01D7}" type="presParOf" srcId="{9F1C4D25-B62B-40BE-A8E3-3023FD238D93}" destId="{167B3F46-874B-4D8D-9695-AF746EEBE251}" srcOrd="2" destOrd="0" presId="urn:microsoft.com/office/officeart/2018/2/layout/IconVerticalSolidList"/>
    <dgm:cxn modelId="{9BE1915E-328E-4E61-B174-F1ADA384A272}" type="presParOf" srcId="{167B3F46-874B-4D8D-9695-AF746EEBE251}" destId="{A137081B-17C6-4275-A8DF-6498B095CF08}" srcOrd="0" destOrd="0" presId="urn:microsoft.com/office/officeart/2018/2/layout/IconVerticalSolidList"/>
    <dgm:cxn modelId="{1BDFC2DB-1008-4962-83D6-BFDB3CB7A463}" type="presParOf" srcId="{167B3F46-874B-4D8D-9695-AF746EEBE251}" destId="{1F69188D-83DD-45E3-8374-4AA13EB3D9EA}" srcOrd="1" destOrd="0" presId="urn:microsoft.com/office/officeart/2018/2/layout/IconVerticalSolidList"/>
    <dgm:cxn modelId="{B43FEB43-E8DE-4B32-93D5-DA424B821EE5}" type="presParOf" srcId="{167B3F46-874B-4D8D-9695-AF746EEBE251}" destId="{23840A82-101E-41E4-BC95-FF266E74E6E2}" srcOrd="2" destOrd="0" presId="urn:microsoft.com/office/officeart/2018/2/layout/IconVerticalSolidList"/>
    <dgm:cxn modelId="{DD3F4DB1-B25B-420E-B2E7-AA80EFE14E3C}" type="presParOf" srcId="{167B3F46-874B-4D8D-9695-AF746EEBE251}" destId="{5ABF0B9A-84B1-4C0E-B61B-84F9206451CD}" srcOrd="3" destOrd="0" presId="urn:microsoft.com/office/officeart/2018/2/layout/IconVerticalSolidList"/>
    <dgm:cxn modelId="{F9E9B915-3357-42A6-9AC7-4983ECAFB380}" type="presParOf" srcId="{9F1C4D25-B62B-40BE-A8E3-3023FD238D93}" destId="{CF4110F5-A0B9-4507-9644-FDF460C59520}" srcOrd="3" destOrd="0" presId="urn:microsoft.com/office/officeart/2018/2/layout/IconVerticalSolidList"/>
    <dgm:cxn modelId="{1DE9E63A-FE5B-4CB0-A9AC-EB0F01E1C7F0}" type="presParOf" srcId="{9F1C4D25-B62B-40BE-A8E3-3023FD238D93}" destId="{8536F646-0AA0-4882-8DC3-20C131C3DEFE}" srcOrd="4" destOrd="0" presId="urn:microsoft.com/office/officeart/2018/2/layout/IconVerticalSolidList"/>
    <dgm:cxn modelId="{A225E90E-A361-4EA0-B0EC-0D7999495D3C}" type="presParOf" srcId="{8536F646-0AA0-4882-8DC3-20C131C3DEFE}" destId="{D518416F-CB99-4CE7-BE42-9E64E2AFED33}" srcOrd="0" destOrd="0" presId="urn:microsoft.com/office/officeart/2018/2/layout/IconVerticalSolidList"/>
    <dgm:cxn modelId="{9D2C276A-4F54-4D6A-8F9A-2874DED4EB6F}" type="presParOf" srcId="{8536F646-0AA0-4882-8DC3-20C131C3DEFE}" destId="{5128D966-B929-4BC6-8FD7-A4430051BA94}" srcOrd="1" destOrd="0" presId="urn:microsoft.com/office/officeart/2018/2/layout/IconVerticalSolidList"/>
    <dgm:cxn modelId="{40606F5E-B20A-48C7-9B79-8B01FF3E5E04}" type="presParOf" srcId="{8536F646-0AA0-4882-8DC3-20C131C3DEFE}" destId="{D520E375-DFC3-4186-B964-D5F2C68EF05E}" srcOrd="2" destOrd="0" presId="urn:microsoft.com/office/officeart/2018/2/layout/IconVerticalSolidList"/>
    <dgm:cxn modelId="{729E1652-7D6D-42A8-BB06-016C18BF5C23}" type="presParOf" srcId="{8536F646-0AA0-4882-8DC3-20C131C3DEFE}" destId="{5B02B66A-68AC-4258-9EE6-223C3C97E652}" srcOrd="3" destOrd="0" presId="urn:microsoft.com/office/officeart/2018/2/layout/IconVerticalSolidList"/>
    <dgm:cxn modelId="{E06F0BFF-A537-42AE-A4B8-5F2A995B5E2C}" type="presParOf" srcId="{9F1C4D25-B62B-40BE-A8E3-3023FD238D93}" destId="{552B9A20-9846-42E5-B7DE-734626BA554E}" srcOrd="5" destOrd="0" presId="urn:microsoft.com/office/officeart/2018/2/layout/IconVerticalSolidList"/>
    <dgm:cxn modelId="{0AFF428B-38CF-4077-9B44-4C663D0BFC32}" type="presParOf" srcId="{9F1C4D25-B62B-40BE-A8E3-3023FD238D93}" destId="{654F65DD-D9FE-47E7-B1CF-7AAC870A43AE}" srcOrd="6" destOrd="0" presId="urn:microsoft.com/office/officeart/2018/2/layout/IconVerticalSolidList"/>
    <dgm:cxn modelId="{B5824B92-B590-4440-A5EC-84CD7AF34B75}" type="presParOf" srcId="{654F65DD-D9FE-47E7-B1CF-7AAC870A43AE}" destId="{1D3FD884-B915-4339-885B-8BA9CD219D52}" srcOrd="0" destOrd="0" presId="urn:microsoft.com/office/officeart/2018/2/layout/IconVerticalSolidList"/>
    <dgm:cxn modelId="{28262DF1-9299-4B27-8DA2-6F663A8BBCC8}" type="presParOf" srcId="{654F65DD-D9FE-47E7-B1CF-7AAC870A43AE}" destId="{2F55C5EE-3E35-4720-8156-70BD046ACEC8}" srcOrd="1" destOrd="0" presId="urn:microsoft.com/office/officeart/2018/2/layout/IconVerticalSolidList"/>
    <dgm:cxn modelId="{B224A47F-8531-4FB1-8EE8-38CC01C5C250}" type="presParOf" srcId="{654F65DD-D9FE-47E7-B1CF-7AAC870A43AE}" destId="{09C91AB2-7F4A-4777-8836-B5BD41A84B7B}" srcOrd="2" destOrd="0" presId="urn:microsoft.com/office/officeart/2018/2/layout/IconVerticalSolidList"/>
    <dgm:cxn modelId="{A58BB65C-0DFE-4A6E-9DCA-582F00A07956}" type="presParOf" srcId="{654F65DD-D9FE-47E7-B1CF-7AAC870A43AE}" destId="{CB1E9AB6-75B4-4BBB-8F74-1FFAC2C1D57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9F9C724-B785-4976-A1D4-E6A8B3E49DC5}"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881987FA-BEDF-47F2-A28A-5D8544C676E8}">
      <dgm:prSet/>
      <dgm:spPr/>
      <dgm:t>
        <a:bodyPr/>
        <a:lstStyle/>
        <a:p>
          <a:r>
            <a:rPr lang="en-US"/>
            <a:t>Positive feedback intensifies a change in the body’s physiological condition rather than reversing it. </a:t>
          </a:r>
        </a:p>
      </dgm:t>
    </dgm:pt>
    <dgm:pt modelId="{36FED793-2D6F-4405-8CD7-E85B16A02D69}" type="parTrans" cxnId="{A10FA1EF-A11D-4182-8D02-78AA4A379068}">
      <dgm:prSet/>
      <dgm:spPr/>
      <dgm:t>
        <a:bodyPr/>
        <a:lstStyle/>
        <a:p>
          <a:endParaRPr lang="en-US"/>
        </a:p>
      </dgm:t>
    </dgm:pt>
    <dgm:pt modelId="{392A3DC8-B3D4-410B-81B2-E8A1D666C81C}" type="sibTrans" cxnId="{A10FA1EF-A11D-4182-8D02-78AA4A379068}">
      <dgm:prSet/>
      <dgm:spPr/>
      <dgm:t>
        <a:bodyPr/>
        <a:lstStyle/>
        <a:p>
          <a:endParaRPr lang="en-US"/>
        </a:p>
      </dgm:t>
    </dgm:pt>
    <dgm:pt modelId="{51751F31-2906-400B-B638-5D72FD116D1D}">
      <dgm:prSet/>
      <dgm:spPr/>
      <dgm:t>
        <a:bodyPr/>
        <a:lstStyle/>
        <a:p>
          <a:r>
            <a:rPr lang="en-US"/>
            <a:t>A deviation from the normal range results in more change, and the system moves farther away from the normal range. </a:t>
          </a:r>
        </a:p>
      </dgm:t>
    </dgm:pt>
    <dgm:pt modelId="{C33A16AC-69F2-4A16-89E6-05DEB15D7484}" type="parTrans" cxnId="{9C10792E-B393-492D-A2DA-42E8C98B4040}">
      <dgm:prSet/>
      <dgm:spPr/>
      <dgm:t>
        <a:bodyPr/>
        <a:lstStyle/>
        <a:p>
          <a:endParaRPr lang="en-US"/>
        </a:p>
      </dgm:t>
    </dgm:pt>
    <dgm:pt modelId="{FFE949D8-FBC4-4275-BE98-BACD2D2E7932}" type="sibTrans" cxnId="{9C10792E-B393-492D-A2DA-42E8C98B4040}">
      <dgm:prSet/>
      <dgm:spPr/>
      <dgm:t>
        <a:bodyPr/>
        <a:lstStyle/>
        <a:p>
          <a:endParaRPr lang="en-US"/>
        </a:p>
      </dgm:t>
    </dgm:pt>
    <dgm:pt modelId="{29B9235A-66A4-4E10-8C69-0DF6108A9105}">
      <dgm:prSet/>
      <dgm:spPr/>
      <dgm:t>
        <a:bodyPr/>
        <a:lstStyle/>
        <a:p>
          <a:r>
            <a:rPr lang="en-US"/>
            <a:t>Positive feedback in the body is normal only when there is a definite end point. </a:t>
          </a:r>
        </a:p>
      </dgm:t>
    </dgm:pt>
    <dgm:pt modelId="{0F5E1E37-AFA9-421E-A13E-EF1F48F707D6}" type="parTrans" cxnId="{B2D20B26-8786-4F5A-A186-B899058B0B36}">
      <dgm:prSet/>
      <dgm:spPr/>
      <dgm:t>
        <a:bodyPr/>
        <a:lstStyle/>
        <a:p>
          <a:endParaRPr lang="en-US"/>
        </a:p>
      </dgm:t>
    </dgm:pt>
    <dgm:pt modelId="{F27519D3-14F2-4D8A-87BC-8C037DCCF559}" type="sibTrans" cxnId="{B2D20B26-8786-4F5A-A186-B899058B0B36}">
      <dgm:prSet/>
      <dgm:spPr/>
      <dgm:t>
        <a:bodyPr/>
        <a:lstStyle/>
        <a:p>
          <a:endParaRPr lang="en-US"/>
        </a:p>
      </dgm:t>
    </dgm:pt>
    <dgm:pt modelId="{0E226D09-5269-4974-93FD-DF37259226FC}" type="pres">
      <dgm:prSet presAssocID="{09F9C724-B785-4976-A1D4-E6A8B3E49DC5}" presName="root" presStyleCnt="0">
        <dgm:presLayoutVars>
          <dgm:dir/>
          <dgm:resizeHandles val="exact"/>
        </dgm:presLayoutVars>
      </dgm:prSet>
      <dgm:spPr/>
    </dgm:pt>
    <dgm:pt modelId="{63D09537-4F68-4C60-912E-433157D1BA11}" type="pres">
      <dgm:prSet presAssocID="{881987FA-BEDF-47F2-A28A-5D8544C676E8}" presName="compNode" presStyleCnt="0"/>
      <dgm:spPr/>
    </dgm:pt>
    <dgm:pt modelId="{3B75E03D-2715-4C99-AF8A-CE162AE78621}" type="pres">
      <dgm:prSet presAssocID="{881987FA-BEDF-47F2-A28A-5D8544C676E8}" presName="bgRect" presStyleLbl="bgShp" presStyleIdx="0" presStyleCnt="3"/>
      <dgm:spPr/>
    </dgm:pt>
    <dgm:pt modelId="{708B6377-6F76-4A6B-B1A5-68D947902811}" type="pres">
      <dgm:prSet presAssocID="{881987FA-BEDF-47F2-A28A-5D8544C676E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ight Bulb and Gear"/>
        </a:ext>
      </dgm:extLst>
    </dgm:pt>
    <dgm:pt modelId="{1C0F1F7E-A320-4D7F-9336-187396B69DB5}" type="pres">
      <dgm:prSet presAssocID="{881987FA-BEDF-47F2-A28A-5D8544C676E8}" presName="spaceRect" presStyleCnt="0"/>
      <dgm:spPr/>
    </dgm:pt>
    <dgm:pt modelId="{49FAF573-17C9-440D-8CA8-A63B9B27F081}" type="pres">
      <dgm:prSet presAssocID="{881987FA-BEDF-47F2-A28A-5D8544C676E8}" presName="parTx" presStyleLbl="revTx" presStyleIdx="0" presStyleCnt="3">
        <dgm:presLayoutVars>
          <dgm:chMax val="0"/>
          <dgm:chPref val="0"/>
        </dgm:presLayoutVars>
      </dgm:prSet>
      <dgm:spPr/>
    </dgm:pt>
    <dgm:pt modelId="{3BC23659-D382-49C3-AE2B-767231E090A5}" type="pres">
      <dgm:prSet presAssocID="{392A3DC8-B3D4-410B-81B2-E8A1D666C81C}" presName="sibTrans" presStyleCnt="0"/>
      <dgm:spPr/>
    </dgm:pt>
    <dgm:pt modelId="{100AA244-21E6-4926-B157-3AC59961EB8E}" type="pres">
      <dgm:prSet presAssocID="{51751F31-2906-400B-B638-5D72FD116D1D}" presName="compNode" presStyleCnt="0"/>
      <dgm:spPr/>
    </dgm:pt>
    <dgm:pt modelId="{2444678A-CABE-4893-82DD-A3E1F1A5B0E7}" type="pres">
      <dgm:prSet presAssocID="{51751F31-2906-400B-B638-5D72FD116D1D}" presName="bgRect" presStyleLbl="bgShp" presStyleIdx="1" presStyleCnt="3"/>
      <dgm:spPr/>
    </dgm:pt>
    <dgm:pt modelId="{E375D0B3-833B-4220-B884-D43D965BA8B2}" type="pres">
      <dgm:prSet presAssocID="{51751F31-2906-400B-B638-5D72FD116D1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peed Bump"/>
        </a:ext>
      </dgm:extLst>
    </dgm:pt>
    <dgm:pt modelId="{3D1D1DED-A797-4FDE-B5A4-0CE257346417}" type="pres">
      <dgm:prSet presAssocID="{51751F31-2906-400B-B638-5D72FD116D1D}" presName="spaceRect" presStyleCnt="0"/>
      <dgm:spPr/>
    </dgm:pt>
    <dgm:pt modelId="{B3F2627E-8EEB-4327-A6CB-73371ACAE3E2}" type="pres">
      <dgm:prSet presAssocID="{51751F31-2906-400B-B638-5D72FD116D1D}" presName="parTx" presStyleLbl="revTx" presStyleIdx="1" presStyleCnt="3">
        <dgm:presLayoutVars>
          <dgm:chMax val="0"/>
          <dgm:chPref val="0"/>
        </dgm:presLayoutVars>
      </dgm:prSet>
      <dgm:spPr/>
    </dgm:pt>
    <dgm:pt modelId="{D8681409-8CD3-4777-B7AC-115C57E2E305}" type="pres">
      <dgm:prSet presAssocID="{FFE949D8-FBC4-4275-BE98-BACD2D2E7932}" presName="sibTrans" presStyleCnt="0"/>
      <dgm:spPr/>
    </dgm:pt>
    <dgm:pt modelId="{6F7901F7-4051-41AD-A927-EF4C7471C4F6}" type="pres">
      <dgm:prSet presAssocID="{29B9235A-66A4-4E10-8C69-0DF6108A9105}" presName="compNode" presStyleCnt="0"/>
      <dgm:spPr/>
    </dgm:pt>
    <dgm:pt modelId="{1BC1A3F5-35D9-496D-92A1-50A345211BCB}" type="pres">
      <dgm:prSet presAssocID="{29B9235A-66A4-4E10-8C69-0DF6108A9105}" presName="bgRect" presStyleLbl="bgShp" presStyleIdx="2" presStyleCnt="3"/>
      <dgm:spPr/>
    </dgm:pt>
    <dgm:pt modelId="{FB40EBA4-B616-4136-993D-C44733CF19AC}" type="pres">
      <dgm:prSet presAssocID="{29B9235A-66A4-4E10-8C69-0DF6108A910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miling Face with No Fill"/>
        </a:ext>
      </dgm:extLst>
    </dgm:pt>
    <dgm:pt modelId="{76B4290B-919F-4EA2-9106-0CD355F0E690}" type="pres">
      <dgm:prSet presAssocID="{29B9235A-66A4-4E10-8C69-0DF6108A9105}" presName="spaceRect" presStyleCnt="0"/>
      <dgm:spPr/>
    </dgm:pt>
    <dgm:pt modelId="{48D16B15-559B-4499-AB03-10FB76832B51}" type="pres">
      <dgm:prSet presAssocID="{29B9235A-66A4-4E10-8C69-0DF6108A9105}" presName="parTx" presStyleLbl="revTx" presStyleIdx="2" presStyleCnt="3">
        <dgm:presLayoutVars>
          <dgm:chMax val="0"/>
          <dgm:chPref val="0"/>
        </dgm:presLayoutVars>
      </dgm:prSet>
      <dgm:spPr/>
    </dgm:pt>
  </dgm:ptLst>
  <dgm:cxnLst>
    <dgm:cxn modelId="{B8CC4F00-9121-4C40-8169-61BE0F938B13}" type="presOf" srcId="{51751F31-2906-400B-B638-5D72FD116D1D}" destId="{B3F2627E-8EEB-4327-A6CB-73371ACAE3E2}" srcOrd="0" destOrd="0" presId="urn:microsoft.com/office/officeart/2018/2/layout/IconVerticalSolidList"/>
    <dgm:cxn modelId="{BC6C7E07-390C-4984-A117-6408E574221B}" type="presOf" srcId="{881987FA-BEDF-47F2-A28A-5D8544C676E8}" destId="{49FAF573-17C9-440D-8CA8-A63B9B27F081}" srcOrd="0" destOrd="0" presId="urn:microsoft.com/office/officeart/2018/2/layout/IconVerticalSolidList"/>
    <dgm:cxn modelId="{B2D20B26-8786-4F5A-A186-B899058B0B36}" srcId="{09F9C724-B785-4976-A1D4-E6A8B3E49DC5}" destId="{29B9235A-66A4-4E10-8C69-0DF6108A9105}" srcOrd="2" destOrd="0" parTransId="{0F5E1E37-AFA9-421E-A13E-EF1F48F707D6}" sibTransId="{F27519D3-14F2-4D8A-87BC-8C037DCCF559}"/>
    <dgm:cxn modelId="{9C10792E-B393-492D-A2DA-42E8C98B4040}" srcId="{09F9C724-B785-4976-A1D4-E6A8B3E49DC5}" destId="{51751F31-2906-400B-B638-5D72FD116D1D}" srcOrd="1" destOrd="0" parTransId="{C33A16AC-69F2-4A16-89E6-05DEB15D7484}" sibTransId="{FFE949D8-FBC4-4275-BE98-BACD2D2E7932}"/>
    <dgm:cxn modelId="{D2D14D37-7538-47AD-8A90-E5D870A2BDB5}" type="presOf" srcId="{29B9235A-66A4-4E10-8C69-0DF6108A9105}" destId="{48D16B15-559B-4499-AB03-10FB76832B51}" srcOrd="0" destOrd="0" presId="urn:microsoft.com/office/officeart/2018/2/layout/IconVerticalSolidList"/>
    <dgm:cxn modelId="{B6492BDA-785C-415C-B6AF-BD076B472CFC}" type="presOf" srcId="{09F9C724-B785-4976-A1D4-E6A8B3E49DC5}" destId="{0E226D09-5269-4974-93FD-DF37259226FC}" srcOrd="0" destOrd="0" presId="urn:microsoft.com/office/officeart/2018/2/layout/IconVerticalSolidList"/>
    <dgm:cxn modelId="{A10FA1EF-A11D-4182-8D02-78AA4A379068}" srcId="{09F9C724-B785-4976-A1D4-E6A8B3E49DC5}" destId="{881987FA-BEDF-47F2-A28A-5D8544C676E8}" srcOrd="0" destOrd="0" parTransId="{36FED793-2D6F-4405-8CD7-E85B16A02D69}" sibTransId="{392A3DC8-B3D4-410B-81B2-E8A1D666C81C}"/>
    <dgm:cxn modelId="{50294178-18C7-429F-A3DA-A96854C96FB0}" type="presParOf" srcId="{0E226D09-5269-4974-93FD-DF37259226FC}" destId="{63D09537-4F68-4C60-912E-433157D1BA11}" srcOrd="0" destOrd="0" presId="urn:microsoft.com/office/officeart/2018/2/layout/IconVerticalSolidList"/>
    <dgm:cxn modelId="{A9ADF5DA-E1AA-499C-9B6C-3850D2CCEC33}" type="presParOf" srcId="{63D09537-4F68-4C60-912E-433157D1BA11}" destId="{3B75E03D-2715-4C99-AF8A-CE162AE78621}" srcOrd="0" destOrd="0" presId="urn:microsoft.com/office/officeart/2018/2/layout/IconVerticalSolidList"/>
    <dgm:cxn modelId="{CA0AB817-AD6C-4E03-8D0F-685C761FF7DA}" type="presParOf" srcId="{63D09537-4F68-4C60-912E-433157D1BA11}" destId="{708B6377-6F76-4A6B-B1A5-68D947902811}" srcOrd="1" destOrd="0" presId="urn:microsoft.com/office/officeart/2018/2/layout/IconVerticalSolidList"/>
    <dgm:cxn modelId="{9077CB0D-6509-4E67-B543-1873F618F424}" type="presParOf" srcId="{63D09537-4F68-4C60-912E-433157D1BA11}" destId="{1C0F1F7E-A320-4D7F-9336-187396B69DB5}" srcOrd="2" destOrd="0" presId="urn:microsoft.com/office/officeart/2018/2/layout/IconVerticalSolidList"/>
    <dgm:cxn modelId="{8F37E260-AF44-4428-B048-87577E79C4F8}" type="presParOf" srcId="{63D09537-4F68-4C60-912E-433157D1BA11}" destId="{49FAF573-17C9-440D-8CA8-A63B9B27F081}" srcOrd="3" destOrd="0" presId="urn:microsoft.com/office/officeart/2018/2/layout/IconVerticalSolidList"/>
    <dgm:cxn modelId="{3F351D48-C070-40AC-99EF-A42A15AE4DE6}" type="presParOf" srcId="{0E226D09-5269-4974-93FD-DF37259226FC}" destId="{3BC23659-D382-49C3-AE2B-767231E090A5}" srcOrd="1" destOrd="0" presId="urn:microsoft.com/office/officeart/2018/2/layout/IconVerticalSolidList"/>
    <dgm:cxn modelId="{17528D01-A847-433B-B10E-2B509C3A0470}" type="presParOf" srcId="{0E226D09-5269-4974-93FD-DF37259226FC}" destId="{100AA244-21E6-4926-B157-3AC59961EB8E}" srcOrd="2" destOrd="0" presId="urn:microsoft.com/office/officeart/2018/2/layout/IconVerticalSolidList"/>
    <dgm:cxn modelId="{96517866-1BB8-46F8-8275-DABCF098EF12}" type="presParOf" srcId="{100AA244-21E6-4926-B157-3AC59961EB8E}" destId="{2444678A-CABE-4893-82DD-A3E1F1A5B0E7}" srcOrd="0" destOrd="0" presId="urn:microsoft.com/office/officeart/2018/2/layout/IconVerticalSolidList"/>
    <dgm:cxn modelId="{D14E110C-EFEC-4896-8D7C-23647062887C}" type="presParOf" srcId="{100AA244-21E6-4926-B157-3AC59961EB8E}" destId="{E375D0B3-833B-4220-B884-D43D965BA8B2}" srcOrd="1" destOrd="0" presId="urn:microsoft.com/office/officeart/2018/2/layout/IconVerticalSolidList"/>
    <dgm:cxn modelId="{E73051DB-41E0-463E-9A70-2DEBA3A8E145}" type="presParOf" srcId="{100AA244-21E6-4926-B157-3AC59961EB8E}" destId="{3D1D1DED-A797-4FDE-B5A4-0CE257346417}" srcOrd="2" destOrd="0" presId="urn:microsoft.com/office/officeart/2018/2/layout/IconVerticalSolidList"/>
    <dgm:cxn modelId="{7B6D3403-7CA7-4233-804F-2D289B393FD4}" type="presParOf" srcId="{100AA244-21E6-4926-B157-3AC59961EB8E}" destId="{B3F2627E-8EEB-4327-A6CB-73371ACAE3E2}" srcOrd="3" destOrd="0" presId="urn:microsoft.com/office/officeart/2018/2/layout/IconVerticalSolidList"/>
    <dgm:cxn modelId="{009722AC-0CBD-4560-B68A-FA2D0236642C}" type="presParOf" srcId="{0E226D09-5269-4974-93FD-DF37259226FC}" destId="{D8681409-8CD3-4777-B7AC-115C57E2E305}" srcOrd="3" destOrd="0" presId="urn:microsoft.com/office/officeart/2018/2/layout/IconVerticalSolidList"/>
    <dgm:cxn modelId="{6D5FD519-F2EB-450E-82AA-B2C971D5A6B2}" type="presParOf" srcId="{0E226D09-5269-4974-93FD-DF37259226FC}" destId="{6F7901F7-4051-41AD-A927-EF4C7471C4F6}" srcOrd="4" destOrd="0" presId="urn:microsoft.com/office/officeart/2018/2/layout/IconVerticalSolidList"/>
    <dgm:cxn modelId="{D33841B6-DCD2-48B2-8EAF-DC46690A9F4D}" type="presParOf" srcId="{6F7901F7-4051-41AD-A927-EF4C7471C4F6}" destId="{1BC1A3F5-35D9-496D-92A1-50A345211BCB}" srcOrd="0" destOrd="0" presId="urn:microsoft.com/office/officeart/2018/2/layout/IconVerticalSolidList"/>
    <dgm:cxn modelId="{8D6F4610-CBFD-457D-8D37-2EDE1664248D}" type="presParOf" srcId="{6F7901F7-4051-41AD-A927-EF4C7471C4F6}" destId="{FB40EBA4-B616-4136-993D-C44733CF19AC}" srcOrd="1" destOrd="0" presId="urn:microsoft.com/office/officeart/2018/2/layout/IconVerticalSolidList"/>
    <dgm:cxn modelId="{885ECDD5-1842-4078-BEA8-9F00D3A12990}" type="presParOf" srcId="{6F7901F7-4051-41AD-A927-EF4C7471C4F6}" destId="{76B4290B-919F-4EA2-9106-0CD355F0E690}" srcOrd="2" destOrd="0" presId="urn:microsoft.com/office/officeart/2018/2/layout/IconVerticalSolidList"/>
    <dgm:cxn modelId="{5AAF91A1-3988-4FCF-8E04-653DE3F43A7D}" type="presParOf" srcId="{6F7901F7-4051-41AD-A927-EF4C7471C4F6}" destId="{48D16B15-559B-4499-AB03-10FB76832B51}"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61ABE1E-8576-4B50-9108-CAA3554631DD}" type="doc">
      <dgm:prSet loTypeId="urn:microsoft.com/office/officeart/2005/8/layout/process4" loCatId="process" qsTypeId="urn:microsoft.com/office/officeart/2005/8/quickstyle/simple1" qsCatId="simple" csTypeId="urn:microsoft.com/office/officeart/2005/8/colors/colorful1" csCatId="colorful"/>
      <dgm:spPr/>
      <dgm:t>
        <a:bodyPr/>
        <a:lstStyle/>
        <a:p>
          <a:endParaRPr lang="en-US"/>
        </a:p>
      </dgm:t>
    </dgm:pt>
    <dgm:pt modelId="{418C36AB-21EF-403E-84C5-B18728092F85}">
      <dgm:prSet/>
      <dgm:spPr/>
      <dgm:t>
        <a:bodyPr/>
        <a:lstStyle/>
        <a:p>
          <a:r>
            <a:rPr lang="en-US"/>
            <a:t>There are two types of hormones secreted in the endocrine system:</a:t>
          </a:r>
        </a:p>
      </dgm:t>
    </dgm:pt>
    <dgm:pt modelId="{DADAD6D4-8456-49EF-ACAE-C440F5C83CDB}" type="parTrans" cxnId="{4487D6FF-0CC1-4659-BAA9-74E07EBBF693}">
      <dgm:prSet/>
      <dgm:spPr/>
      <dgm:t>
        <a:bodyPr/>
        <a:lstStyle/>
        <a:p>
          <a:endParaRPr lang="en-US"/>
        </a:p>
      </dgm:t>
    </dgm:pt>
    <dgm:pt modelId="{8FA332E1-99FA-4D13-8DB8-82004E0F86E9}" type="sibTrans" cxnId="{4487D6FF-0CC1-4659-BAA9-74E07EBBF693}">
      <dgm:prSet/>
      <dgm:spPr/>
      <dgm:t>
        <a:bodyPr/>
        <a:lstStyle/>
        <a:p>
          <a:endParaRPr lang="en-US"/>
        </a:p>
      </dgm:t>
    </dgm:pt>
    <dgm:pt modelId="{97D41C69-9EE9-4D46-B77B-FE1DC00DF8C0}">
      <dgm:prSet/>
      <dgm:spPr/>
      <dgm:t>
        <a:bodyPr/>
        <a:lstStyle/>
        <a:p>
          <a:r>
            <a:rPr lang="en-US"/>
            <a:t>Steroidal (or lipid based) </a:t>
          </a:r>
        </a:p>
      </dgm:t>
    </dgm:pt>
    <dgm:pt modelId="{CF124600-46FF-4956-B28B-06EAB9E02979}" type="parTrans" cxnId="{B35D0FE7-191F-43F7-A2D3-5CEDCD61E62B}">
      <dgm:prSet/>
      <dgm:spPr/>
      <dgm:t>
        <a:bodyPr/>
        <a:lstStyle/>
        <a:p>
          <a:endParaRPr lang="en-US"/>
        </a:p>
      </dgm:t>
    </dgm:pt>
    <dgm:pt modelId="{195D5368-419B-4591-A1B4-14D82389B15A}" type="sibTrans" cxnId="{B35D0FE7-191F-43F7-A2D3-5CEDCD61E62B}">
      <dgm:prSet/>
      <dgm:spPr/>
      <dgm:t>
        <a:bodyPr/>
        <a:lstStyle/>
        <a:p>
          <a:endParaRPr lang="en-US"/>
        </a:p>
      </dgm:t>
    </dgm:pt>
    <dgm:pt modelId="{34F12158-9E1C-4DA4-94E9-D3FC2B6FC511}">
      <dgm:prSet/>
      <dgm:spPr/>
      <dgm:t>
        <a:bodyPr/>
        <a:lstStyle/>
        <a:p>
          <a:r>
            <a:rPr lang="en-US"/>
            <a:t>non-steroidal hormones</a:t>
          </a:r>
        </a:p>
      </dgm:t>
    </dgm:pt>
    <dgm:pt modelId="{B87DB9AF-7FC5-400B-8490-66A9CF5CDF40}" type="parTrans" cxnId="{3894F0F8-334C-49EF-9B18-E8FC4F5B5AFD}">
      <dgm:prSet/>
      <dgm:spPr/>
      <dgm:t>
        <a:bodyPr/>
        <a:lstStyle/>
        <a:p>
          <a:endParaRPr lang="en-US"/>
        </a:p>
      </dgm:t>
    </dgm:pt>
    <dgm:pt modelId="{9AEB3F7C-E3EF-4347-AB51-BEA2316B63EE}" type="sibTrans" cxnId="{3894F0F8-334C-49EF-9B18-E8FC4F5B5AFD}">
      <dgm:prSet/>
      <dgm:spPr/>
      <dgm:t>
        <a:bodyPr/>
        <a:lstStyle/>
        <a:p>
          <a:endParaRPr lang="en-US"/>
        </a:p>
      </dgm:t>
    </dgm:pt>
    <dgm:pt modelId="{DF7595BC-20D3-4B0F-88C6-A96F93EC6B7D}">
      <dgm:prSet/>
      <dgm:spPr/>
      <dgm:t>
        <a:bodyPr/>
        <a:lstStyle/>
        <a:p>
          <a:r>
            <a:rPr lang="en-US"/>
            <a:t>​peptide hormones</a:t>
          </a:r>
          <a:br>
            <a:rPr lang="en-US"/>
          </a:br>
          <a:endParaRPr lang="en-US"/>
        </a:p>
      </dgm:t>
    </dgm:pt>
    <dgm:pt modelId="{1843AD7E-C71C-428A-AA42-0469F007F7E9}" type="parTrans" cxnId="{2A3B35B9-E38A-4506-8C04-DAE9CBFC43E5}">
      <dgm:prSet/>
      <dgm:spPr/>
      <dgm:t>
        <a:bodyPr/>
        <a:lstStyle/>
        <a:p>
          <a:endParaRPr lang="en-US"/>
        </a:p>
      </dgm:t>
    </dgm:pt>
    <dgm:pt modelId="{8C3DD563-A20D-425E-87E6-BB9E252E1B52}" type="sibTrans" cxnId="{2A3B35B9-E38A-4506-8C04-DAE9CBFC43E5}">
      <dgm:prSet/>
      <dgm:spPr/>
      <dgm:t>
        <a:bodyPr/>
        <a:lstStyle/>
        <a:p>
          <a:endParaRPr lang="en-US"/>
        </a:p>
      </dgm:t>
    </dgm:pt>
    <dgm:pt modelId="{94465613-48E3-4800-B696-FE3C174E22B9}">
      <dgm:prSet/>
      <dgm:spPr/>
      <dgm:t>
        <a:bodyPr/>
        <a:lstStyle/>
        <a:p>
          <a:r>
            <a:rPr lang="en-US"/>
            <a:t>Amino-Acid Derived Hormones</a:t>
          </a:r>
        </a:p>
      </dgm:t>
    </dgm:pt>
    <dgm:pt modelId="{1E5552D2-9EB8-48C4-B385-A79DF10BEC13}" type="parTrans" cxnId="{05AE5390-6B5E-4333-AF97-6BBCAB340271}">
      <dgm:prSet/>
      <dgm:spPr/>
      <dgm:t>
        <a:bodyPr/>
        <a:lstStyle/>
        <a:p>
          <a:endParaRPr lang="en-US"/>
        </a:p>
      </dgm:t>
    </dgm:pt>
    <dgm:pt modelId="{6F2A7249-9CF0-4E0F-B118-0045C4AABD91}" type="sibTrans" cxnId="{05AE5390-6B5E-4333-AF97-6BBCAB340271}">
      <dgm:prSet/>
      <dgm:spPr/>
      <dgm:t>
        <a:bodyPr/>
        <a:lstStyle/>
        <a:p>
          <a:endParaRPr lang="en-US"/>
        </a:p>
      </dgm:t>
    </dgm:pt>
    <dgm:pt modelId="{1A6ABA62-C2E1-4AA2-BFA9-F26B66AC4235}" type="pres">
      <dgm:prSet presAssocID="{C61ABE1E-8576-4B50-9108-CAA3554631DD}" presName="Name0" presStyleCnt="0">
        <dgm:presLayoutVars>
          <dgm:dir/>
          <dgm:animLvl val="lvl"/>
          <dgm:resizeHandles val="exact"/>
        </dgm:presLayoutVars>
      </dgm:prSet>
      <dgm:spPr/>
    </dgm:pt>
    <dgm:pt modelId="{746EA29F-6646-475F-8A13-7AC66402245F}" type="pres">
      <dgm:prSet presAssocID="{34F12158-9E1C-4DA4-94E9-D3FC2B6FC511}" presName="boxAndChildren" presStyleCnt="0"/>
      <dgm:spPr/>
    </dgm:pt>
    <dgm:pt modelId="{4F52AEDE-DAD0-455E-A7AB-53277A978852}" type="pres">
      <dgm:prSet presAssocID="{34F12158-9E1C-4DA4-94E9-D3FC2B6FC511}" presName="parentTextBox" presStyleLbl="node1" presStyleIdx="0" presStyleCnt="3"/>
      <dgm:spPr/>
    </dgm:pt>
    <dgm:pt modelId="{768A34F6-A748-4A71-BE53-A341903C5FC5}" type="pres">
      <dgm:prSet presAssocID="{34F12158-9E1C-4DA4-94E9-D3FC2B6FC511}" presName="entireBox" presStyleLbl="node1" presStyleIdx="0" presStyleCnt="3"/>
      <dgm:spPr/>
    </dgm:pt>
    <dgm:pt modelId="{24032263-4C50-4496-A8D7-4C16D153A951}" type="pres">
      <dgm:prSet presAssocID="{34F12158-9E1C-4DA4-94E9-D3FC2B6FC511}" presName="descendantBox" presStyleCnt="0"/>
      <dgm:spPr/>
    </dgm:pt>
    <dgm:pt modelId="{3E3BF437-D7CD-45BD-B291-677977FE85DB}" type="pres">
      <dgm:prSet presAssocID="{DF7595BC-20D3-4B0F-88C6-A96F93EC6B7D}" presName="childTextBox" presStyleLbl="fgAccFollowNode1" presStyleIdx="0" presStyleCnt="2">
        <dgm:presLayoutVars>
          <dgm:bulletEnabled val="1"/>
        </dgm:presLayoutVars>
      </dgm:prSet>
      <dgm:spPr/>
    </dgm:pt>
    <dgm:pt modelId="{4BA19302-B121-4108-811F-45B494D280E8}" type="pres">
      <dgm:prSet presAssocID="{94465613-48E3-4800-B696-FE3C174E22B9}" presName="childTextBox" presStyleLbl="fgAccFollowNode1" presStyleIdx="1" presStyleCnt="2">
        <dgm:presLayoutVars>
          <dgm:bulletEnabled val="1"/>
        </dgm:presLayoutVars>
      </dgm:prSet>
      <dgm:spPr/>
    </dgm:pt>
    <dgm:pt modelId="{91F06BE7-128E-42D6-AD06-6E2F184C4459}" type="pres">
      <dgm:prSet presAssocID="{195D5368-419B-4591-A1B4-14D82389B15A}" presName="sp" presStyleCnt="0"/>
      <dgm:spPr/>
    </dgm:pt>
    <dgm:pt modelId="{BDBF022D-4BA2-4C29-93F5-F7085B493781}" type="pres">
      <dgm:prSet presAssocID="{97D41C69-9EE9-4D46-B77B-FE1DC00DF8C0}" presName="arrowAndChildren" presStyleCnt="0"/>
      <dgm:spPr/>
    </dgm:pt>
    <dgm:pt modelId="{F7159B2B-F1D3-4B7D-9A48-89A8F9A54DB4}" type="pres">
      <dgm:prSet presAssocID="{97D41C69-9EE9-4D46-B77B-FE1DC00DF8C0}" presName="parentTextArrow" presStyleLbl="node1" presStyleIdx="1" presStyleCnt="3"/>
      <dgm:spPr/>
    </dgm:pt>
    <dgm:pt modelId="{877FD277-D39C-46FE-A069-F1A2BBF82FDF}" type="pres">
      <dgm:prSet presAssocID="{8FA332E1-99FA-4D13-8DB8-82004E0F86E9}" presName="sp" presStyleCnt="0"/>
      <dgm:spPr/>
    </dgm:pt>
    <dgm:pt modelId="{3CDF14C0-BCB6-4A62-BA1E-EC142AAA91CB}" type="pres">
      <dgm:prSet presAssocID="{418C36AB-21EF-403E-84C5-B18728092F85}" presName="arrowAndChildren" presStyleCnt="0"/>
      <dgm:spPr/>
    </dgm:pt>
    <dgm:pt modelId="{95245716-E24C-4CC0-81FA-C5082A0BF15A}" type="pres">
      <dgm:prSet presAssocID="{418C36AB-21EF-403E-84C5-B18728092F85}" presName="parentTextArrow" presStyleLbl="node1" presStyleIdx="2" presStyleCnt="3"/>
      <dgm:spPr/>
    </dgm:pt>
  </dgm:ptLst>
  <dgm:cxnLst>
    <dgm:cxn modelId="{DD38C322-E507-40AA-8021-2D47639C204A}" type="presOf" srcId="{34F12158-9E1C-4DA4-94E9-D3FC2B6FC511}" destId="{768A34F6-A748-4A71-BE53-A341903C5FC5}" srcOrd="1" destOrd="0" presId="urn:microsoft.com/office/officeart/2005/8/layout/process4"/>
    <dgm:cxn modelId="{B286352B-A74C-493D-8B4C-6E44AB2DEB8F}" type="presOf" srcId="{DF7595BC-20D3-4B0F-88C6-A96F93EC6B7D}" destId="{3E3BF437-D7CD-45BD-B291-677977FE85DB}" srcOrd="0" destOrd="0" presId="urn:microsoft.com/office/officeart/2005/8/layout/process4"/>
    <dgm:cxn modelId="{0A2DE137-DDCE-4323-BE79-F0977D211461}" type="presOf" srcId="{418C36AB-21EF-403E-84C5-B18728092F85}" destId="{95245716-E24C-4CC0-81FA-C5082A0BF15A}" srcOrd="0" destOrd="0" presId="urn:microsoft.com/office/officeart/2005/8/layout/process4"/>
    <dgm:cxn modelId="{5053586A-E49E-4450-A871-7C6734DD295F}" type="presOf" srcId="{97D41C69-9EE9-4D46-B77B-FE1DC00DF8C0}" destId="{F7159B2B-F1D3-4B7D-9A48-89A8F9A54DB4}" srcOrd="0" destOrd="0" presId="urn:microsoft.com/office/officeart/2005/8/layout/process4"/>
    <dgm:cxn modelId="{F5DB5154-80AA-4130-9959-D58F5DCD1524}" type="presOf" srcId="{94465613-48E3-4800-B696-FE3C174E22B9}" destId="{4BA19302-B121-4108-811F-45B494D280E8}" srcOrd="0" destOrd="0" presId="urn:microsoft.com/office/officeart/2005/8/layout/process4"/>
    <dgm:cxn modelId="{4B42F654-AB16-4E25-93F6-37538220F290}" type="presOf" srcId="{34F12158-9E1C-4DA4-94E9-D3FC2B6FC511}" destId="{4F52AEDE-DAD0-455E-A7AB-53277A978852}" srcOrd="0" destOrd="0" presId="urn:microsoft.com/office/officeart/2005/8/layout/process4"/>
    <dgm:cxn modelId="{05AE5390-6B5E-4333-AF97-6BBCAB340271}" srcId="{34F12158-9E1C-4DA4-94E9-D3FC2B6FC511}" destId="{94465613-48E3-4800-B696-FE3C174E22B9}" srcOrd="1" destOrd="0" parTransId="{1E5552D2-9EB8-48C4-B385-A79DF10BEC13}" sibTransId="{6F2A7249-9CF0-4E0F-B118-0045C4AABD91}"/>
    <dgm:cxn modelId="{2A3B35B9-E38A-4506-8C04-DAE9CBFC43E5}" srcId="{34F12158-9E1C-4DA4-94E9-D3FC2B6FC511}" destId="{DF7595BC-20D3-4B0F-88C6-A96F93EC6B7D}" srcOrd="0" destOrd="0" parTransId="{1843AD7E-C71C-428A-AA42-0469F007F7E9}" sibTransId="{8C3DD563-A20D-425E-87E6-BB9E252E1B52}"/>
    <dgm:cxn modelId="{B35D0FE7-191F-43F7-A2D3-5CEDCD61E62B}" srcId="{C61ABE1E-8576-4B50-9108-CAA3554631DD}" destId="{97D41C69-9EE9-4D46-B77B-FE1DC00DF8C0}" srcOrd="1" destOrd="0" parTransId="{CF124600-46FF-4956-B28B-06EAB9E02979}" sibTransId="{195D5368-419B-4591-A1B4-14D82389B15A}"/>
    <dgm:cxn modelId="{B64003EE-C57E-405A-A409-64625991C79F}" type="presOf" srcId="{C61ABE1E-8576-4B50-9108-CAA3554631DD}" destId="{1A6ABA62-C2E1-4AA2-BFA9-F26B66AC4235}" srcOrd="0" destOrd="0" presId="urn:microsoft.com/office/officeart/2005/8/layout/process4"/>
    <dgm:cxn modelId="{3894F0F8-334C-49EF-9B18-E8FC4F5B5AFD}" srcId="{C61ABE1E-8576-4B50-9108-CAA3554631DD}" destId="{34F12158-9E1C-4DA4-94E9-D3FC2B6FC511}" srcOrd="2" destOrd="0" parTransId="{B87DB9AF-7FC5-400B-8490-66A9CF5CDF40}" sibTransId="{9AEB3F7C-E3EF-4347-AB51-BEA2316B63EE}"/>
    <dgm:cxn modelId="{4487D6FF-0CC1-4659-BAA9-74E07EBBF693}" srcId="{C61ABE1E-8576-4B50-9108-CAA3554631DD}" destId="{418C36AB-21EF-403E-84C5-B18728092F85}" srcOrd="0" destOrd="0" parTransId="{DADAD6D4-8456-49EF-ACAE-C440F5C83CDB}" sibTransId="{8FA332E1-99FA-4D13-8DB8-82004E0F86E9}"/>
    <dgm:cxn modelId="{1839DB95-76D6-4362-AB10-9D2B423B628E}" type="presParOf" srcId="{1A6ABA62-C2E1-4AA2-BFA9-F26B66AC4235}" destId="{746EA29F-6646-475F-8A13-7AC66402245F}" srcOrd="0" destOrd="0" presId="urn:microsoft.com/office/officeart/2005/8/layout/process4"/>
    <dgm:cxn modelId="{F2660296-AFEF-4CED-88B6-077DFFD9E062}" type="presParOf" srcId="{746EA29F-6646-475F-8A13-7AC66402245F}" destId="{4F52AEDE-DAD0-455E-A7AB-53277A978852}" srcOrd="0" destOrd="0" presId="urn:microsoft.com/office/officeart/2005/8/layout/process4"/>
    <dgm:cxn modelId="{874F4B1F-3C85-45E6-A0F9-016B35F667FF}" type="presParOf" srcId="{746EA29F-6646-475F-8A13-7AC66402245F}" destId="{768A34F6-A748-4A71-BE53-A341903C5FC5}" srcOrd="1" destOrd="0" presId="urn:microsoft.com/office/officeart/2005/8/layout/process4"/>
    <dgm:cxn modelId="{B82C66C1-89DE-400A-BCF5-651F8F0C1F4F}" type="presParOf" srcId="{746EA29F-6646-475F-8A13-7AC66402245F}" destId="{24032263-4C50-4496-A8D7-4C16D153A951}" srcOrd="2" destOrd="0" presId="urn:microsoft.com/office/officeart/2005/8/layout/process4"/>
    <dgm:cxn modelId="{6465A954-6783-4D96-82B9-2C2B0051DFAF}" type="presParOf" srcId="{24032263-4C50-4496-A8D7-4C16D153A951}" destId="{3E3BF437-D7CD-45BD-B291-677977FE85DB}" srcOrd="0" destOrd="0" presId="urn:microsoft.com/office/officeart/2005/8/layout/process4"/>
    <dgm:cxn modelId="{DC10A177-C404-4112-ABC8-CBF30319EA49}" type="presParOf" srcId="{24032263-4C50-4496-A8D7-4C16D153A951}" destId="{4BA19302-B121-4108-811F-45B494D280E8}" srcOrd="1" destOrd="0" presId="urn:microsoft.com/office/officeart/2005/8/layout/process4"/>
    <dgm:cxn modelId="{CA9CB644-3A06-4A79-AE0E-4110D2050D08}" type="presParOf" srcId="{1A6ABA62-C2E1-4AA2-BFA9-F26B66AC4235}" destId="{91F06BE7-128E-42D6-AD06-6E2F184C4459}" srcOrd="1" destOrd="0" presId="urn:microsoft.com/office/officeart/2005/8/layout/process4"/>
    <dgm:cxn modelId="{E1C093E3-71EF-4600-86F8-65C35096D76B}" type="presParOf" srcId="{1A6ABA62-C2E1-4AA2-BFA9-F26B66AC4235}" destId="{BDBF022D-4BA2-4C29-93F5-F7085B493781}" srcOrd="2" destOrd="0" presId="urn:microsoft.com/office/officeart/2005/8/layout/process4"/>
    <dgm:cxn modelId="{55161D40-FA03-45E4-9428-BCBCE81AD7DF}" type="presParOf" srcId="{BDBF022D-4BA2-4C29-93F5-F7085B493781}" destId="{F7159B2B-F1D3-4B7D-9A48-89A8F9A54DB4}" srcOrd="0" destOrd="0" presId="urn:microsoft.com/office/officeart/2005/8/layout/process4"/>
    <dgm:cxn modelId="{6E406F8F-963F-414A-996C-E6EF3511C722}" type="presParOf" srcId="{1A6ABA62-C2E1-4AA2-BFA9-F26B66AC4235}" destId="{877FD277-D39C-46FE-A069-F1A2BBF82FDF}" srcOrd="3" destOrd="0" presId="urn:microsoft.com/office/officeart/2005/8/layout/process4"/>
    <dgm:cxn modelId="{B0E7EE30-205E-4036-8BCD-BDE539C12B38}" type="presParOf" srcId="{1A6ABA62-C2E1-4AA2-BFA9-F26B66AC4235}" destId="{3CDF14C0-BCB6-4A62-BA1E-EC142AAA91CB}" srcOrd="4" destOrd="0" presId="urn:microsoft.com/office/officeart/2005/8/layout/process4"/>
    <dgm:cxn modelId="{8DA908BE-2A2C-40A3-9666-00AD76D44C98}" type="presParOf" srcId="{3CDF14C0-BCB6-4A62-BA1E-EC142AAA91CB}" destId="{95245716-E24C-4CC0-81FA-C5082A0BF15A}"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E24F960-93E4-4647-8DEF-5D4C86E356D6}"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37C9B2A4-FFCD-4AB8-9719-2A0B2BABF608}">
      <dgm:prSet/>
      <dgm:spPr/>
      <dgm:t>
        <a:bodyPr/>
        <a:lstStyle/>
        <a:p>
          <a:r>
            <a:rPr lang="en-US" b="1" u="sng"/>
            <a:t>Hormones</a:t>
          </a:r>
          <a:r>
            <a:rPr lang="en-US"/>
            <a:t> are chemical signals that are synthesized and secreted by endocrine cells/glands.</a:t>
          </a:r>
        </a:p>
      </dgm:t>
    </dgm:pt>
    <dgm:pt modelId="{1BA479D9-32E6-40B9-B7A9-E3CA933DBB4C}" type="parTrans" cxnId="{610F9932-FFE6-4641-B7EE-FD55879D3019}">
      <dgm:prSet/>
      <dgm:spPr/>
      <dgm:t>
        <a:bodyPr/>
        <a:lstStyle/>
        <a:p>
          <a:endParaRPr lang="en-US"/>
        </a:p>
      </dgm:t>
    </dgm:pt>
    <dgm:pt modelId="{75DDC841-73C5-4026-9E35-694FD11F9BD7}" type="sibTrans" cxnId="{610F9932-FFE6-4641-B7EE-FD55879D3019}">
      <dgm:prSet/>
      <dgm:spPr/>
      <dgm:t>
        <a:bodyPr/>
        <a:lstStyle/>
        <a:p>
          <a:endParaRPr lang="en-US"/>
        </a:p>
      </dgm:t>
    </dgm:pt>
    <dgm:pt modelId="{26D3E663-200D-41BE-8375-B0152E9CE6DB}">
      <dgm:prSet/>
      <dgm:spPr/>
      <dgm:t>
        <a:bodyPr/>
        <a:lstStyle/>
        <a:p>
          <a:r>
            <a:rPr lang="en-US" b="1" u="sng"/>
            <a:t>Neurohormones </a:t>
          </a:r>
          <a:r>
            <a:rPr lang="en-US"/>
            <a:t>are chemical signals that are synthesized and secreted by neurons. Hormones/neurohormones travel via diffusion or via the blood stream to their target cells.</a:t>
          </a:r>
        </a:p>
      </dgm:t>
    </dgm:pt>
    <dgm:pt modelId="{BA527CD6-590E-4AA5-9F77-5AD732F620DE}" type="parTrans" cxnId="{63D03D2A-DD8B-4D6F-A1F3-92A59BDED5DA}">
      <dgm:prSet/>
      <dgm:spPr/>
      <dgm:t>
        <a:bodyPr/>
        <a:lstStyle/>
        <a:p>
          <a:endParaRPr lang="en-US"/>
        </a:p>
      </dgm:t>
    </dgm:pt>
    <dgm:pt modelId="{4B10921E-9867-4947-A24A-24C96ABC822B}" type="sibTrans" cxnId="{63D03D2A-DD8B-4D6F-A1F3-92A59BDED5DA}">
      <dgm:prSet/>
      <dgm:spPr/>
      <dgm:t>
        <a:bodyPr/>
        <a:lstStyle/>
        <a:p>
          <a:endParaRPr lang="en-US"/>
        </a:p>
      </dgm:t>
    </dgm:pt>
    <dgm:pt modelId="{387890D7-0D31-4CFA-A310-19694F46043A}" type="pres">
      <dgm:prSet presAssocID="{1E24F960-93E4-4647-8DEF-5D4C86E356D6}" presName="linear" presStyleCnt="0">
        <dgm:presLayoutVars>
          <dgm:animLvl val="lvl"/>
          <dgm:resizeHandles val="exact"/>
        </dgm:presLayoutVars>
      </dgm:prSet>
      <dgm:spPr/>
    </dgm:pt>
    <dgm:pt modelId="{65A0EEE5-1823-4FEF-8C8E-5B071F4807D4}" type="pres">
      <dgm:prSet presAssocID="{37C9B2A4-FFCD-4AB8-9719-2A0B2BABF608}" presName="parentText" presStyleLbl="node1" presStyleIdx="0" presStyleCnt="2">
        <dgm:presLayoutVars>
          <dgm:chMax val="0"/>
          <dgm:bulletEnabled val="1"/>
        </dgm:presLayoutVars>
      </dgm:prSet>
      <dgm:spPr/>
    </dgm:pt>
    <dgm:pt modelId="{E2F571EB-0B06-4058-8D80-32AC9AC0B50D}" type="pres">
      <dgm:prSet presAssocID="{75DDC841-73C5-4026-9E35-694FD11F9BD7}" presName="spacer" presStyleCnt="0"/>
      <dgm:spPr/>
    </dgm:pt>
    <dgm:pt modelId="{85B13ECA-ADEC-43F8-A619-372E404BB62A}" type="pres">
      <dgm:prSet presAssocID="{26D3E663-200D-41BE-8375-B0152E9CE6DB}" presName="parentText" presStyleLbl="node1" presStyleIdx="1" presStyleCnt="2">
        <dgm:presLayoutVars>
          <dgm:chMax val="0"/>
          <dgm:bulletEnabled val="1"/>
        </dgm:presLayoutVars>
      </dgm:prSet>
      <dgm:spPr/>
    </dgm:pt>
  </dgm:ptLst>
  <dgm:cxnLst>
    <dgm:cxn modelId="{5B045A16-2795-4649-BCC9-BFD784056086}" type="presOf" srcId="{37C9B2A4-FFCD-4AB8-9719-2A0B2BABF608}" destId="{65A0EEE5-1823-4FEF-8C8E-5B071F4807D4}" srcOrd="0" destOrd="0" presId="urn:microsoft.com/office/officeart/2005/8/layout/vList2"/>
    <dgm:cxn modelId="{63D03D2A-DD8B-4D6F-A1F3-92A59BDED5DA}" srcId="{1E24F960-93E4-4647-8DEF-5D4C86E356D6}" destId="{26D3E663-200D-41BE-8375-B0152E9CE6DB}" srcOrd="1" destOrd="0" parTransId="{BA527CD6-590E-4AA5-9F77-5AD732F620DE}" sibTransId="{4B10921E-9867-4947-A24A-24C96ABC822B}"/>
    <dgm:cxn modelId="{610F9932-FFE6-4641-B7EE-FD55879D3019}" srcId="{1E24F960-93E4-4647-8DEF-5D4C86E356D6}" destId="{37C9B2A4-FFCD-4AB8-9719-2A0B2BABF608}" srcOrd="0" destOrd="0" parTransId="{1BA479D9-32E6-40B9-B7A9-E3CA933DBB4C}" sibTransId="{75DDC841-73C5-4026-9E35-694FD11F9BD7}"/>
    <dgm:cxn modelId="{ED18E878-4C1B-40AB-9A1E-B7EC32C1FB7E}" type="presOf" srcId="{26D3E663-200D-41BE-8375-B0152E9CE6DB}" destId="{85B13ECA-ADEC-43F8-A619-372E404BB62A}" srcOrd="0" destOrd="0" presId="urn:microsoft.com/office/officeart/2005/8/layout/vList2"/>
    <dgm:cxn modelId="{BDA55CA3-8A29-4A67-B244-7828CF95CBAD}" type="presOf" srcId="{1E24F960-93E4-4647-8DEF-5D4C86E356D6}" destId="{387890D7-0D31-4CFA-A310-19694F46043A}" srcOrd="0" destOrd="0" presId="urn:microsoft.com/office/officeart/2005/8/layout/vList2"/>
    <dgm:cxn modelId="{47274554-38A2-43BE-AB61-D1F6C7FE3B0D}" type="presParOf" srcId="{387890D7-0D31-4CFA-A310-19694F46043A}" destId="{65A0EEE5-1823-4FEF-8C8E-5B071F4807D4}" srcOrd="0" destOrd="0" presId="urn:microsoft.com/office/officeart/2005/8/layout/vList2"/>
    <dgm:cxn modelId="{B9CC1875-D3B5-4CD9-86C7-50C50B8EB7AB}" type="presParOf" srcId="{387890D7-0D31-4CFA-A310-19694F46043A}" destId="{E2F571EB-0B06-4058-8D80-32AC9AC0B50D}" srcOrd="1" destOrd="0" presId="urn:microsoft.com/office/officeart/2005/8/layout/vList2"/>
    <dgm:cxn modelId="{47FB9CB7-7FDE-4E83-AC23-80D34BB44BD9}" type="presParOf" srcId="{387890D7-0D31-4CFA-A310-19694F46043A}" destId="{85B13ECA-ADEC-43F8-A619-372E404BB62A}"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8273291-70DE-44CB-9C10-AE36DFCECF14}" type="doc">
      <dgm:prSet loTypeId="urn:microsoft.com/office/officeart/2005/8/layout/process4" loCatId="process" qsTypeId="urn:microsoft.com/office/officeart/2005/8/quickstyle/simple1" qsCatId="simple" csTypeId="urn:microsoft.com/office/officeart/2005/8/colors/colorful2" csCatId="colorful"/>
      <dgm:spPr/>
      <dgm:t>
        <a:bodyPr/>
        <a:lstStyle/>
        <a:p>
          <a:endParaRPr lang="en-US"/>
        </a:p>
      </dgm:t>
    </dgm:pt>
    <dgm:pt modelId="{CC571A51-9284-4182-9539-5CEE0361248A}">
      <dgm:prSet/>
      <dgm:spPr/>
      <dgm:t>
        <a:bodyPr/>
        <a:lstStyle/>
        <a:p>
          <a:r>
            <a:rPr lang="en-US"/>
            <a:t>Target cells contain </a:t>
          </a:r>
          <a:r>
            <a:rPr lang="en-US" b="1"/>
            <a:t>specific receptors </a:t>
          </a:r>
          <a:r>
            <a:rPr lang="en-US"/>
            <a:t>for the hormone/neurohormone. </a:t>
          </a:r>
        </a:p>
      </dgm:t>
    </dgm:pt>
    <dgm:pt modelId="{07782A6D-306F-44B6-8629-CB24D9A520F7}" type="parTrans" cxnId="{8B0E1A79-5114-4135-B29E-7B62DAEBF734}">
      <dgm:prSet/>
      <dgm:spPr/>
      <dgm:t>
        <a:bodyPr/>
        <a:lstStyle/>
        <a:p>
          <a:endParaRPr lang="en-US"/>
        </a:p>
      </dgm:t>
    </dgm:pt>
    <dgm:pt modelId="{1AFDB06A-1979-41D2-A7E5-F3910CA1D6F9}" type="sibTrans" cxnId="{8B0E1A79-5114-4135-B29E-7B62DAEBF734}">
      <dgm:prSet/>
      <dgm:spPr/>
      <dgm:t>
        <a:bodyPr/>
        <a:lstStyle/>
        <a:p>
          <a:endParaRPr lang="en-US"/>
        </a:p>
      </dgm:t>
    </dgm:pt>
    <dgm:pt modelId="{E586D023-431A-4CC9-8D67-23AD8D22F21A}">
      <dgm:prSet/>
      <dgm:spPr/>
      <dgm:t>
        <a:bodyPr/>
        <a:lstStyle/>
        <a:p>
          <a:r>
            <a:rPr lang="en-US"/>
            <a:t>Receptors may be located on the </a:t>
          </a:r>
        </a:p>
      </dgm:t>
    </dgm:pt>
    <dgm:pt modelId="{DF84BE47-9CE7-4435-8A1F-9678E18456D5}" type="parTrans" cxnId="{992AB00A-CE6C-4B53-AD87-D849A7FF6A67}">
      <dgm:prSet/>
      <dgm:spPr/>
      <dgm:t>
        <a:bodyPr/>
        <a:lstStyle/>
        <a:p>
          <a:endParaRPr lang="en-US"/>
        </a:p>
      </dgm:t>
    </dgm:pt>
    <dgm:pt modelId="{4DCDF4EF-5784-4B16-8982-D1C300738F4E}" type="sibTrans" cxnId="{992AB00A-CE6C-4B53-AD87-D849A7FF6A67}">
      <dgm:prSet/>
      <dgm:spPr/>
      <dgm:t>
        <a:bodyPr/>
        <a:lstStyle/>
        <a:p>
          <a:endParaRPr lang="en-US"/>
        </a:p>
      </dgm:t>
    </dgm:pt>
    <dgm:pt modelId="{C36C5792-A2BE-4911-8545-91D793B26995}">
      <dgm:prSet/>
      <dgm:spPr/>
      <dgm:t>
        <a:bodyPr/>
        <a:lstStyle/>
        <a:p>
          <a:r>
            <a:rPr lang="en-US"/>
            <a:t>Cell surface</a:t>
          </a:r>
        </a:p>
      </dgm:t>
    </dgm:pt>
    <dgm:pt modelId="{D804C8B4-C3B5-48FF-B4AA-15E7C0D16E56}" type="parTrans" cxnId="{3495F990-42AB-493F-8467-EA5C621CA179}">
      <dgm:prSet/>
      <dgm:spPr/>
      <dgm:t>
        <a:bodyPr/>
        <a:lstStyle/>
        <a:p>
          <a:endParaRPr lang="en-US"/>
        </a:p>
      </dgm:t>
    </dgm:pt>
    <dgm:pt modelId="{6AC86583-D2CE-4C52-A5EA-B255E3C34721}" type="sibTrans" cxnId="{3495F990-42AB-493F-8467-EA5C621CA179}">
      <dgm:prSet/>
      <dgm:spPr/>
      <dgm:t>
        <a:bodyPr/>
        <a:lstStyle/>
        <a:p>
          <a:endParaRPr lang="en-US"/>
        </a:p>
      </dgm:t>
    </dgm:pt>
    <dgm:pt modelId="{268F5FD2-93D1-454C-B439-B131C8E3E22E}">
      <dgm:prSet/>
      <dgm:spPr/>
      <dgm:t>
        <a:bodyPr/>
        <a:lstStyle/>
        <a:p>
          <a:r>
            <a:rPr lang="en-US"/>
            <a:t>Cytoplasm</a:t>
          </a:r>
        </a:p>
      </dgm:t>
    </dgm:pt>
    <dgm:pt modelId="{8C907BE8-0D71-48CA-9BAE-CE77FD117F91}" type="parTrans" cxnId="{14AEB612-41FF-49D1-B68A-814820BF49DD}">
      <dgm:prSet/>
      <dgm:spPr/>
      <dgm:t>
        <a:bodyPr/>
        <a:lstStyle/>
        <a:p>
          <a:endParaRPr lang="en-US"/>
        </a:p>
      </dgm:t>
    </dgm:pt>
    <dgm:pt modelId="{3739B473-C887-48F5-8A76-04DBAD1E9674}" type="sibTrans" cxnId="{14AEB612-41FF-49D1-B68A-814820BF49DD}">
      <dgm:prSet/>
      <dgm:spPr/>
      <dgm:t>
        <a:bodyPr/>
        <a:lstStyle/>
        <a:p>
          <a:endParaRPr lang="en-US"/>
        </a:p>
      </dgm:t>
    </dgm:pt>
    <dgm:pt modelId="{D98349DD-19BD-4B09-8DBB-052EE3134ED0}">
      <dgm:prSet/>
      <dgm:spPr/>
      <dgm:t>
        <a:bodyPr/>
        <a:lstStyle/>
        <a:p>
          <a:r>
            <a:rPr lang="en-US"/>
            <a:t>Nucleus </a:t>
          </a:r>
        </a:p>
      </dgm:t>
    </dgm:pt>
    <dgm:pt modelId="{A2F8B077-FC54-4112-8821-6BCE15E1B546}" type="parTrans" cxnId="{497A9FDE-5E61-478A-A755-129E5E0AE8A2}">
      <dgm:prSet/>
      <dgm:spPr/>
      <dgm:t>
        <a:bodyPr/>
        <a:lstStyle/>
        <a:p>
          <a:endParaRPr lang="en-US"/>
        </a:p>
      </dgm:t>
    </dgm:pt>
    <dgm:pt modelId="{1B24EC3C-473B-42DA-9ECC-0071129DDFD0}" type="sibTrans" cxnId="{497A9FDE-5E61-478A-A755-129E5E0AE8A2}">
      <dgm:prSet/>
      <dgm:spPr/>
      <dgm:t>
        <a:bodyPr/>
        <a:lstStyle/>
        <a:p>
          <a:endParaRPr lang="en-US"/>
        </a:p>
      </dgm:t>
    </dgm:pt>
    <dgm:pt modelId="{7FE8D75B-A9E8-474C-952C-7562BFCC0543}" type="pres">
      <dgm:prSet presAssocID="{28273291-70DE-44CB-9C10-AE36DFCECF14}" presName="Name0" presStyleCnt="0">
        <dgm:presLayoutVars>
          <dgm:dir/>
          <dgm:animLvl val="lvl"/>
          <dgm:resizeHandles val="exact"/>
        </dgm:presLayoutVars>
      </dgm:prSet>
      <dgm:spPr/>
    </dgm:pt>
    <dgm:pt modelId="{47A58160-2823-49C1-9151-2A3936F598A4}" type="pres">
      <dgm:prSet presAssocID="{E586D023-431A-4CC9-8D67-23AD8D22F21A}" presName="boxAndChildren" presStyleCnt="0"/>
      <dgm:spPr/>
    </dgm:pt>
    <dgm:pt modelId="{B69DED54-9172-46E2-BB3A-66CF202DB86A}" type="pres">
      <dgm:prSet presAssocID="{E586D023-431A-4CC9-8D67-23AD8D22F21A}" presName="parentTextBox" presStyleLbl="node1" presStyleIdx="0" presStyleCnt="2"/>
      <dgm:spPr/>
    </dgm:pt>
    <dgm:pt modelId="{A286BE03-C61E-47B5-8CFA-08D8788795CF}" type="pres">
      <dgm:prSet presAssocID="{E586D023-431A-4CC9-8D67-23AD8D22F21A}" presName="entireBox" presStyleLbl="node1" presStyleIdx="0" presStyleCnt="2"/>
      <dgm:spPr/>
    </dgm:pt>
    <dgm:pt modelId="{8AAE34B4-9D88-418B-ABD5-511446AEFA23}" type="pres">
      <dgm:prSet presAssocID="{E586D023-431A-4CC9-8D67-23AD8D22F21A}" presName="descendantBox" presStyleCnt="0"/>
      <dgm:spPr/>
    </dgm:pt>
    <dgm:pt modelId="{3546CCD3-780C-4D5A-AFBB-76D52E26FACD}" type="pres">
      <dgm:prSet presAssocID="{C36C5792-A2BE-4911-8545-91D793B26995}" presName="childTextBox" presStyleLbl="fgAccFollowNode1" presStyleIdx="0" presStyleCnt="3">
        <dgm:presLayoutVars>
          <dgm:bulletEnabled val="1"/>
        </dgm:presLayoutVars>
      </dgm:prSet>
      <dgm:spPr/>
    </dgm:pt>
    <dgm:pt modelId="{F619B7EA-58A1-4DA1-8A95-B0CF1A25B331}" type="pres">
      <dgm:prSet presAssocID="{268F5FD2-93D1-454C-B439-B131C8E3E22E}" presName="childTextBox" presStyleLbl="fgAccFollowNode1" presStyleIdx="1" presStyleCnt="3">
        <dgm:presLayoutVars>
          <dgm:bulletEnabled val="1"/>
        </dgm:presLayoutVars>
      </dgm:prSet>
      <dgm:spPr/>
    </dgm:pt>
    <dgm:pt modelId="{9F8068EC-83B8-4D91-884F-33E90ECF3A91}" type="pres">
      <dgm:prSet presAssocID="{D98349DD-19BD-4B09-8DBB-052EE3134ED0}" presName="childTextBox" presStyleLbl="fgAccFollowNode1" presStyleIdx="2" presStyleCnt="3">
        <dgm:presLayoutVars>
          <dgm:bulletEnabled val="1"/>
        </dgm:presLayoutVars>
      </dgm:prSet>
      <dgm:spPr/>
    </dgm:pt>
    <dgm:pt modelId="{446D9083-076D-4886-B9EB-B124249A26DE}" type="pres">
      <dgm:prSet presAssocID="{1AFDB06A-1979-41D2-A7E5-F3910CA1D6F9}" presName="sp" presStyleCnt="0"/>
      <dgm:spPr/>
    </dgm:pt>
    <dgm:pt modelId="{D7BA236E-A91E-41DE-8C52-8C4859D4D2B7}" type="pres">
      <dgm:prSet presAssocID="{CC571A51-9284-4182-9539-5CEE0361248A}" presName="arrowAndChildren" presStyleCnt="0"/>
      <dgm:spPr/>
    </dgm:pt>
    <dgm:pt modelId="{39E82868-F97A-4F62-8359-43E0B4C8D376}" type="pres">
      <dgm:prSet presAssocID="{CC571A51-9284-4182-9539-5CEE0361248A}" presName="parentTextArrow" presStyleLbl="node1" presStyleIdx="1" presStyleCnt="2"/>
      <dgm:spPr/>
    </dgm:pt>
  </dgm:ptLst>
  <dgm:cxnLst>
    <dgm:cxn modelId="{CD625502-3836-40C7-9122-88558BD628CB}" type="presOf" srcId="{E586D023-431A-4CC9-8D67-23AD8D22F21A}" destId="{A286BE03-C61E-47B5-8CFA-08D8788795CF}" srcOrd="1" destOrd="0" presId="urn:microsoft.com/office/officeart/2005/8/layout/process4"/>
    <dgm:cxn modelId="{992AB00A-CE6C-4B53-AD87-D849A7FF6A67}" srcId="{28273291-70DE-44CB-9C10-AE36DFCECF14}" destId="{E586D023-431A-4CC9-8D67-23AD8D22F21A}" srcOrd="1" destOrd="0" parTransId="{DF84BE47-9CE7-4435-8A1F-9678E18456D5}" sibTransId="{4DCDF4EF-5784-4B16-8982-D1C300738F4E}"/>
    <dgm:cxn modelId="{14AEB612-41FF-49D1-B68A-814820BF49DD}" srcId="{E586D023-431A-4CC9-8D67-23AD8D22F21A}" destId="{268F5FD2-93D1-454C-B439-B131C8E3E22E}" srcOrd="1" destOrd="0" parTransId="{8C907BE8-0D71-48CA-9BAE-CE77FD117F91}" sibTransId="{3739B473-C887-48F5-8A76-04DBAD1E9674}"/>
    <dgm:cxn modelId="{1363B91C-441D-42A1-9383-BA67353CAE85}" type="presOf" srcId="{CC571A51-9284-4182-9539-5CEE0361248A}" destId="{39E82868-F97A-4F62-8359-43E0B4C8D376}" srcOrd="0" destOrd="0" presId="urn:microsoft.com/office/officeart/2005/8/layout/process4"/>
    <dgm:cxn modelId="{4F51C342-4CB7-4C28-8AFD-98E34F0863B7}" type="presOf" srcId="{C36C5792-A2BE-4911-8545-91D793B26995}" destId="{3546CCD3-780C-4D5A-AFBB-76D52E26FACD}" srcOrd="0" destOrd="0" presId="urn:microsoft.com/office/officeart/2005/8/layout/process4"/>
    <dgm:cxn modelId="{D607AF67-B67C-408D-AAE5-EFB52A71B648}" type="presOf" srcId="{268F5FD2-93D1-454C-B439-B131C8E3E22E}" destId="{F619B7EA-58A1-4DA1-8A95-B0CF1A25B331}" srcOrd="0" destOrd="0" presId="urn:microsoft.com/office/officeart/2005/8/layout/process4"/>
    <dgm:cxn modelId="{2BB6A472-C7FC-4FA3-8858-AEFF87CEEC74}" type="presOf" srcId="{D98349DD-19BD-4B09-8DBB-052EE3134ED0}" destId="{9F8068EC-83B8-4D91-884F-33E90ECF3A91}" srcOrd="0" destOrd="0" presId="urn:microsoft.com/office/officeart/2005/8/layout/process4"/>
    <dgm:cxn modelId="{8B0E1A79-5114-4135-B29E-7B62DAEBF734}" srcId="{28273291-70DE-44CB-9C10-AE36DFCECF14}" destId="{CC571A51-9284-4182-9539-5CEE0361248A}" srcOrd="0" destOrd="0" parTransId="{07782A6D-306F-44B6-8629-CB24D9A520F7}" sibTransId="{1AFDB06A-1979-41D2-A7E5-F3910CA1D6F9}"/>
    <dgm:cxn modelId="{3495F990-42AB-493F-8467-EA5C621CA179}" srcId="{E586D023-431A-4CC9-8D67-23AD8D22F21A}" destId="{C36C5792-A2BE-4911-8545-91D793B26995}" srcOrd="0" destOrd="0" parTransId="{D804C8B4-C3B5-48FF-B4AA-15E7C0D16E56}" sibTransId="{6AC86583-D2CE-4C52-A5EA-B255E3C34721}"/>
    <dgm:cxn modelId="{5D285CDA-3978-41D4-A2BF-2D4F344F40ED}" type="presOf" srcId="{28273291-70DE-44CB-9C10-AE36DFCECF14}" destId="{7FE8D75B-A9E8-474C-952C-7562BFCC0543}" srcOrd="0" destOrd="0" presId="urn:microsoft.com/office/officeart/2005/8/layout/process4"/>
    <dgm:cxn modelId="{497A9FDE-5E61-478A-A755-129E5E0AE8A2}" srcId="{E586D023-431A-4CC9-8D67-23AD8D22F21A}" destId="{D98349DD-19BD-4B09-8DBB-052EE3134ED0}" srcOrd="2" destOrd="0" parTransId="{A2F8B077-FC54-4112-8821-6BCE15E1B546}" sibTransId="{1B24EC3C-473B-42DA-9ECC-0071129DDFD0}"/>
    <dgm:cxn modelId="{FC68DFF6-F8B0-4F89-A6F3-E6ECD812D451}" type="presOf" srcId="{E586D023-431A-4CC9-8D67-23AD8D22F21A}" destId="{B69DED54-9172-46E2-BB3A-66CF202DB86A}" srcOrd="0" destOrd="0" presId="urn:microsoft.com/office/officeart/2005/8/layout/process4"/>
    <dgm:cxn modelId="{D436E329-7829-413E-8DC4-CDC0F3EE5BFE}" type="presParOf" srcId="{7FE8D75B-A9E8-474C-952C-7562BFCC0543}" destId="{47A58160-2823-49C1-9151-2A3936F598A4}" srcOrd="0" destOrd="0" presId="urn:microsoft.com/office/officeart/2005/8/layout/process4"/>
    <dgm:cxn modelId="{03109F2D-8433-45BB-958D-7B06B61D24E8}" type="presParOf" srcId="{47A58160-2823-49C1-9151-2A3936F598A4}" destId="{B69DED54-9172-46E2-BB3A-66CF202DB86A}" srcOrd="0" destOrd="0" presId="urn:microsoft.com/office/officeart/2005/8/layout/process4"/>
    <dgm:cxn modelId="{15B1CC6C-B6E0-49B8-8D3D-D142A3900168}" type="presParOf" srcId="{47A58160-2823-49C1-9151-2A3936F598A4}" destId="{A286BE03-C61E-47B5-8CFA-08D8788795CF}" srcOrd="1" destOrd="0" presId="urn:microsoft.com/office/officeart/2005/8/layout/process4"/>
    <dgm:cxn modelId="{BC1AD364-3E04-460E-A3A3-20CD4B83BF73}" type="presParOf" srcId="{47A58160-2823-49C1-9151-2A3936F598A4}" destId="{8AAE34B4-9D88-418B-ABD5-511446AEFA23}" srcOrd="2" destOrd="0" presId="urn:microsoft.com/office/officeart/2005/8/layout/process4"/>
    <dgm:cxn modelId="{659B7F7A-4F4A-43E8-9BC2-EA35FDFF654D}" type="presParOf" srcId="{8AAE34B4-9D88-418B-ABD5-511446AEFA23}" destId="{3546CCD3-780C-4D5A-AFBB-76D52E26FACD}" srcOrd="0" destOrd="0" presId="urn:microsoft.com/office/officeart/2005/8/layout/process4"/>
    <dgm:cxn modelId="{8FB64AC3-D4CB-4816-9A92-183D6F32EF9E}" type="presParOf" srcId="{8AAE34B4-9D88-418B-ABD5-511446AEFA23}" destId="{F619B7EA-58A1-4DA1-8A95-B0CF1A25B331}" srcOrd="1" destOrd="0" presId="urn:microsoft.com/office/officeart/2005/8/layout/process4"/>
    <dgm:cxn modelId="{9EEE182D-3577-49A1-B236-974CC847A9CA}" type="presParOf" srcId="{8AAE34B4-9D88-418B-ABD5-511446AEFA23}" destId="{9F8068EC-83B8-4D91-884F-33E90ECF3A91}" srcOrd="2" destOrd="0" presId="urn:microsoft.com/office/officeart/2005/8/layout/process4"/>
    <dgm:cxn modelId="{0CB7A173-0A54-453A-A76B-188BC4F0C000}" type="presParOf" srcId="{7FE8D75B-A9E8-474C-952C-7562BFCC0543}" destId="{446D9083-076D-4886-B9EB-B124249A26DE}" srcOrd="1" destOrd="0" presId="urn:microsoft.com/office/officeart/2005/8/layout/process4"/>
    <dgm:cxn modelId="{2382A837-7BF2-45B2-8390-E8FE942400F1}" type="presParOf" srcId="{7FE8D75B-A9E8-474C-952C-7562BFCC0543}" destId="{D7BA236E-A91E-41DE-8C52-8C4859D4D2B7}" srcOrd="2" destOrd="0" presId="urn:microsoft.com/office/officeart/2005/8/layout/process4"/>
    <dgm:cxn modelId="{3B1E4CB8-FBD2-44FF-865C-94397583BC1D}" type="presParOf" srcId="{D7BA236E-A91E-41DE-8C52-8C4859D4D2B7}" destId="{39E82868-F97A-4F62-8359-43E0B4C8D376}"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B718B46-2D02-4119-AA35-2DF843500D19}"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17D98D8D-8CC3-4FFD-81CD-8F1B04B9B84C}">
      <dgm:prSet/>
      <dgm:spPr/>
      <dgm:t>
        <a:bodyPr/>
        <a:lstStyle/>
        <a:p>
          <a:r>
            <a:rPr lang="en-US"/>
            <a:t>Receptors </a:t>
          </a:r>
          <a:r>
            <a:rPr lang="en-US" b="1" u="sng"/>
            <a:t>on the cell surface </a:t>
          </a:r>
          <a:r>
            <a:rPr lang="en-US"/>
            <a:t>will use second messenger systems to cause a </a:t>
          </a:r>
          <a:r>
            <a:rPr lang="en-US" b="1"/>
            <a:t>rapid</a:t>
          </a:r>
          <a:r>
            <a:rPr lang="en-US"/>
            <a:t>, </a:t>
          </a:r>
          <a:r>
            <a:rPr lang="en-US" b="1"/>
            <a:t>non-genomic effect. </a:t>
          </a:r>
          <a:endParaRPr lang="en-US"/>
        </a:p>
      </dgm:t>
    </dgm:pt>
    <dgm:pt modelId="{D71633C6-6A2F-4CB0-BF8D-53259CF537C9}" type="parTrans" cxnId="{50806103-EE08-4FCB-9B51-6188B8917C53}">
      <dgm:prSet/>
      <dgm:spPr/>
      <dgm:t>
        <a:bodyPr/>
        <a:lstStyle/>
        <a:p>
          <a:endParaRPr lang="en-US"/>
        </a:p>
      </dgm:t>
    </dgm:pt>
    <dgm:pt modelId="{B7D57834-0F91-4A6D-947A-AF9338F2E8CD}" type="sibTrans" cxnId="{50806103-EE08-4FCB-9B51-6188B8917C53}">
      <dgm:prSet/>
      <dgm:spPr/>
      <dgm:t>
        <a:bodyPr/>
        <a:lstStyle/>
        <a:p>
          <a:endParaRPr lang="en-US"/>
        </a:p>
      </dgm:t>
    </dgm:pt>
    <dgm:pt modelId="{6CEFC81E-0E72-4D11-9BBC-DD0D390E907B}">
      <dgm:prSet/>
      <dgm:spPr/>
      <dgm:t>
        <a:bodyPr/>
        <a:lstStyle/>
        <a:p>
          <a:r>
            <a:rPr lang="en-US"/>
            <a:t>Receptors</a:t>
          </a:r>
          <a:r>
            <a:rPr lang="en-US" b="1" u="sng"/>
            <a:t> in the cytoplasm and nucleus</a:t>
          </a:r>
          <a:r>
            <a:rPr lang="en-US" b="1"/>
            <a:t> </a:t>
          </a:r>
          <a:r>
            <a:rPr lang="en-US"/>
            <a:t>will influence </a:t>
          </a:r>
          <a:r>
            <a:rPr lang="en-US" b="1"/>
            <a:t>transcription/translation </a:t>
          </a:r>
          <a:r>
            <a:rPr lang="en-US"/>
            <a:t>causing a slower genomic effect.</a:t>
          </a:r>
        </a:p>
      </dgm:t>
    </dgm:pt>
    <dgm:pt modelId="{AB61E39F-DD47-40F8-9D43-758A411ED114}" type="parTrans" cxnId="{16B01A66-2FE8-4C76-9A6B-40051F707CDC}">
      <dgm:prSet/>
      <dgm:spPr/>
      <dgm:t>
        <a:bodyPr/>
        <a:lstStyle/>
        <a:p>
          <a:endParaRPr lang="en-US"/>
        </a:p>
      </dgm:t>
    </dgm:pt>
    <dgm:pt modelId="{1454AF47-0B53-4116-8FA6-BA1D2A2BD18C}" type="sibTrans" cxnId="{16B01A66-2FE8-4C76-9A6B-40051F707CDC}">
      <dgm:prSet/>
      <dgm:spPr/>
      <dgm:t>
        <a:bodyPr/>
        <a:lstStyle/>
        <a:p>
          <a:endParaRPr lang="en-US"/>
        </a:p>
      </dgm:t>
    </dgm:pt>
    <dgm:pt modelId="{B90DC645-5137-4DE7-B7F7-0FC7C17B1171}">
      <dgm:prSet/>
      <dgm:spPr/>
      <dgm:t>
        <a:bodyPr/>
        <a:lstStyle/>
        <a:p>
          <a:r>
            <a:rPr lang="en-US"/>
            <a:t>If a cell does not contain the receptor that is specific for that hormone/neurohormone, then it will not respond to the hormone/neurohormone. </a:t>
          </a:r>
        </a:p>
      </dgm:t>
    </dgm:pt>
    <dgm:pt modelId="{86F051F7-5D69-41A5-8F5A-597726F0B2DD}" type="parTrans" cxnId="{EB226B46-35C5-4D43-86A3-D3792DBD5D4B}">
      <dgm:prSet/>
      <dgm:spPr/>
      <dgm:t>
        <a:bodyPr/>
        <a:lstStyle/>
        <a:p>
          <a:endParaRPr lang="en-US"/>
        </a:p>
      </dgm:t>
    </dgm:pt>
    <dgm:pt modelId="{9CA13EA9-E3C2-40A7-91C1-B8AE595A19B1}" type="sibTrans" cxnId="{EB226B46-35C5-4D43-86A3-D3792DBD5D4B}">
      <dgm:prSet/>
      <dgm:spPr/>
      <dgm:t>
        <a:bodyPr/>
        <a:lstStyle/>
        <a:p>
          <a:endParaRPr lang="en-US"/>
        </a:p>
      </dgm:t>
    </dgm:pt>
    <dgm:pt modelId="{BA4AE62A-7281-4943-939F-797A7750A399}" type="pres">
      <dgm:prSet presAssocID="{CB718B46-2D02-4119-AA35-2DF843500D19}" presName="root" presStyleCnt="0">
        <dgm:presLayoutVars>
          <dgm:dir/>
          <dgm:resizeHandles val="exact"/>
        </dgm:presLayoutVars>
      </dgm:prSet>
      <dgm:spPr/>
    </dgm:pt>
    <dgm:pt modelId="{C513B0BA-3237-47BE-9CBB-A9FE251D2615}" type="pres">
      <dgm:prSet presAssocID="{17D98D8D-8CC3-4FFD-81CD-8F1B04B9B84C}" presName="compNode" presStyleCnt="0"/>
      <dgm:spPr/>
    </dgm:pt>
    <dgm:pt modelId="{BC8774BC-D2F6-4168-83B7-78BD667A7628}" type="pres">
      <dgm:prSet presAssocID="{17D98D8D-8CC3-4FFD-81CD-8F1B04B9B84C}" presName="bgRect" presStyleLbl="bgShp" presStyleIdx="0" presStyleCnt="3"/>
      <dgm:spPr/>
    </dgm:pt>
    <dgm:pt modelId="{F62A895E-20C8-4719-BA77-23FD389EF28B}" type="pres">
      <dgm:prSet presAssocID="{17D98D8D-8CC3-4FFD-81CD-8F1B04B9B84C}"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ommunications"/>
        </a:ext>
      </dgm:extLst>
    </dgm:pt>
    <dgm:pt modelId="{F70DA0E5-80D8-4BB0-9787-A77C8B7A426B}" type="pres">
      <dgm:prSet presAssocID="{17D98D8D-8CC3-4FFD-81CD-8F1B04B9B84C}" presName="spaceRect" presStyleCnt="0"/>
      <dgm:spPr/>
    </dgm:pt>
    <dgm:pt modelId="{1AC36587-036D-4DAF-AC04-9264361DB18D}" type="pres">
      <dgm:prSet presAssocID="{17D98D8D-8CC3-4FFD-81CD-8F1B04B9B84C}" presName="parTx" presStyleLbl="revTx" presStyleIdx="0" presStyleCnt="3">
        <dgm:presLayoutVars>
          <dgm:chMax val="0"/>
          <dgm:chPref val="0"/>
        </dgm:presLayoutVars>
      </dgm:prSet>
      <dgm:spPr/>
    </dgm:pt>
    <dgm:pt modelId="{D84A97B9-C552-49B7-96D0-4F265161817E}" type="pres">
      <dgm:prSet presAssocID="{B7D57834-0F91-4A6D-947A-AF9338F2E8CD}" presName="sibTrans" presStyleCnt="0"/>
      <dgm:spPr/>
    </dgm:pt>
    <dgm:pt modelId="{B14FFD12-6219-49F2-8619-80A55ABC794C}" type="pres">
      <dgm:prSet presAssocID="{6CEFC81E-0E72-4D11-9BBC-DD0D390E907B}" presName="compNode" presStyleCnt="0"/>
      <dgm:spPr/>
    </dgm:pt>
    <dgm:pt modelId="{68DB8BEF-1545-4512-9DBF-4D65254880B8}" type="pres">
      <dgm:prSet presAssocID="{6CEFC81E-0E72-4D11-9BBC-DD0D390E907B}" presName="bgRect" presStyleLbl="bgShp" presStyleIdx="1" presStyleCnt="3"/>
      <dgm:spPr/>
    </dgm:pt>
    <dgm:pt modelId="{E3526414-3162-430A-8D1A-9A1381817CF5}" type="pres">
      <dgm:prSet presAssocID="{6CEFC81E-0E72-4D11-9BBC-DD0D390E907B}"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ranslate"/>
        </a:ext>
      </dgm:extLst>
    </dgm:pt>
    <dgm:pt modelId="{3086D8E8-0637-4F3E-8C20-B35FB2DC405B}" type="pres">
      <dgm:prSet presAssocID="{6CEFC81E-0E72-4D11-9BBC-DD0D390E907B}" presName="spaceRect" presStyleCnt="0"/>
      <dgm:spPr/>
    </dgm:pt>
    <dgm:pt modelId="{F2ECE162-ECFC-43EF-9E25-044263CE4770}" type="pres">
      <dgm:prSet presAssocID="{6CEFC81E-0E72-4D11-9BBC-DD0D390E907B}" presName="parTx" presStyleLbl="revTx" presStyleIdx="1" presStyleCnt="3">
        <dgm:presLayoutVars>
          <dgm:chMax val="0"/>
          <dgm:chPref val="0"/>
        </dgm:presLayoutVars>
      </dgm:prSet>
      <dgm:spPr/>
    </dgm:pt>
    <dgm:pt modelId="{A1596ACD-BDA9-46C9-9CAE-2C0EF24053AD}" type="pres">
      <dgm:prSet presAssocID="{1454AF47-0B53-4116-8FA6-BA1D2A2BD18C}" presName="sibTrans" presStyleCnt="0"/>
      <dgm:spPr/>
    </dgm:pt>
    <dgm:pt modelId="{A02508C7-946A-4757-B118-09916E7BA5C1}" type="pres">
      <dgm:prSet presAssocID="{B90DC645-5137-4DE7-B7F7-0FC7C17B1171}" presName="compNode" presStyleCnt="0"/>
      <dgm:spPr/>
    </dgm:pt>
    <dgm:pt modelId="{41121926-E9BF-47A1-AFDE-F526E850F1A5}" type="pres">
      <dgm:prSet presAssocID="{B90DC645-5137-4DE7-B7F7-0FC7C17B1171}" presName="bgRect" presStyleLbl="bgShp" presStyleIdx="2" presStyleCnt="3"/>
      <dgm:spPr/>
    </dgm:pt>
    <dgm:pt modelId="{ED4D2A32-5F97-4A23-89EC-CD476B081658}" type="pres">
      <dgm:prSet presAssocID="{B90DC645-5137-4DE7-B7F7-0FC7C17B117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ill"/>
        </a:ext>
      </dgm:extLst>
    </dgm:pt>
    <dgm:pt modelId="{3E7A62A5-947A-478C-A716-2E5E843C2718}" type="pres">
      <dgm:prSet presAssocID="{B90DC645-5137-4DE7-B7F7-0FC7C17B1171}" presName="spaceRect" presStyleCnt="0"/>
      <dgm:spPr/>
    </dgm:pt>
    <dgm:pt modelId="{874A3923-52F3-4309-9271-ACA41D415DB4}" type="pres">
      <dgm:prSet presAssocID="{B90DC645-5137-4DE7-B7F7-0FC7C17B1171}" presName="parTx" presStyleLbl="revTx" presStyleIdx="2" presStyleCnt="3">
        <dgm:presLayoutVars>
          <dgm:chMax val="0"/>
          <dgm:chPref val="0"/>
        </dgm:presLayoutVars>
      </dgm:prSet>
      <dgm:spPr/>
    </dgm:pt>
  </dgm:ptLst>
  <dgm:cxnLst>
    <dgm:cxn modelId="{50806103-EE08-4FCB-9B51-6188B8917C53}" srcId="{CB718B46-2D02-4119-AA35-2DF843500D19}" destId="{17D98D8D-8CC3-4FFD-81CD-8F1B04B9B84C}" srcOrd="0" destOrd="0" parTransId="{D71633C6-6A2F-4CB0-BF8D-53259CF537C9}" sibTransId="{B7D57834-0F91-4A6D-947A-AF9338F2E8CD}"/>
    <dgm:cxn modelId="{A449821C-43DE-40BC-957F-E8CC64680A80}" type="presOf" srcId="{17D98D8D-8CC3-4FFD-81CD-8F1B04B9B84C}" destId="{1AC36587-036D-4DAF-AC04-9264361DB18D}" srcOrd="0" destOrd="0" presId="urn:microsoft.com/office/officeart/2018/2/layout/IconVerticalSolidList"/>
    <dgm:cxn modelId="{CB1EC53F-2548-4273-9008-E2B5E2C7E1DC}" type="presOf" srcId="{B90DC645-5137-4DE7-B7F7-0FC7C17B1171}" destId="{874A3923-52F3-4309-9271-ACA41D415DB4}" srcOrd="0" destOrd="0" presId="urn:microsoft.com/office/officeart/2018/2/layout/IconVerticalSolidList"/>
    <dgm:cxn modelId="{16B01A66-2FE8-4C76-9A6B-40051F707CDC}" srcId="{CB718B46-2D02-4119-AA35-2DF843500D19}" destId="{6CEFC81E-0E72-4D11-9BBC-DD0D390E907B}" srcOrd="1" destOrd="0" parTransId="{AB61E39F-DD47-40F8-9D43-758A411ED114}" sibTransId="{1454AF47-0B53-4116-8FA6-BA1D2A2BD18C}"/>
    <dgm:cxn modelId="{EB226B46-35C5-4D43-86A3-D3792DBD5D4B}" srcId="{CB718B46-2D02-4119-AA35-2DF843500D19}" destId="{B90DC645-5137-4DE7-B7F7-0FC7C17B1171}" srcOrd="2" destOrd="0" parTransId="{86F051F7-5D69-41A5-8F5A-597726F0B2DD}" sibTransId="{9CA13EA9-E3C2-40A7-91C1-B8AE595A19B1}"/>
    <dgm:cxn modelId="{006ADD53-7598-4474-897B-BDF798E03EB5}" type="presOf" srcId="{6CEFC81E-0E72-4D11-9BBC-DD0D390E907B}" destId="{F2ECE162-ECFC-43EF-9E25-044263CE4770}" srcOrd="0" destOrd="0" presId="urn:microsoft.com/office/officeart/2018/2/layout/IconVerticalSolidList"/>
    <dgm:cxn modelId="{76E480BF-0F56-4B5C-8515-2F4411604853}" type="presOf" srcId="{CB718B46-2D02-4119-AA35-2DF843500D19}" destId="{BA4AE62A-7281-4943-939F-797A7750A399}" srcOrd="0" destOrd="0" presId="urn:microsoft.com/office/officeart/2018/2/layout/IconVerticalSolidList"/>
    <dgm:cxn modelId="{136CD5DB-F261-4AF4-A590-4923C0CE6F9E}" type="presParOf" srcId="{BA4AE62A-7281-4943-939F-797A7750A399}" destId="{C513B0BA-3237-47BE-9CBB-A9FE251D2615}" srcOrd="0" destOrd="0" presId="urn:microsoft.com/office/officeart/2018/2/layout/IconVerticalSolidList"/>
    <dgm:cxn modelId="{61CC914D-AF3A-4806-9FB1-A4DC1F37234C}" type="presParOf" srcId="{C513B0BA-3237-47BE-9CBB-A9FE251D2615}" destId="{BC8774BC-D2F6-4168-83B7-78BD667A7628}" srcOrd="0" destOrd="0" presId="urn:microsoft.com/office/officeart/2018/2/layout/IconVerticalSolidList"/>
    <dgm:cxn modelId="{440E5FBB-A83D-43D3-828D-E1D2AB25302F}" type="presParOf" srcId="{C513B0BA-3237-47BE-9CBB-A9FE251D2615}" destId="{F62A895E-20C8-4719-BA77-23FD389EF28B}" srcOrd="1" destOrd="0" presId="urn:microsoft.com/office/officeart/2018/2/layout/IconVerticalSolidList"/>
    <dgm:cxn modelId="{6E40AFA2-20FC-425F-B7C8-85D590E47084}" type="presParOf" srcId="{C513B0BA-3237-47BE-9CBB-A9FE251D2615}" destId="{F70DA0E5-80D8-4BB0-9787-A77C8B7A426B}" srcOrd="2" destOrd="0" presId="urn:microsoft.com/office/officeart/2018/2/layout/IconVerticalSolidList"/>
    <dgm:cxn modelId="{C1721AD6-7DD4-4BE9-82C4-C4BE2BBAAD50}" type="presParOf" srcId="{C513B0BA-3237-47BE-9CBB-A9FE251D2615}" destId="{1AC36587-036D-4DAF-AC04-9264361DB18D}" srcOrd="3" destOrd="0" presId="urn:microsoft.com/office/officeart/2018/2/layout/IconVerticalSolidList"/>
    <dgm:cxn modelId="{2EB4BAA8-21AC-4B73-B9D8-C32FD69A420D}" type="presParOf" srcId="{BA4AE62A-7281-4943-939F-797A7750A399}" destId="{D84A97B9-C552-49B7-96D0-4F265161817E}" srcOrd="1" destOrd="0" presId="urn:microsoft.com/office/officeart/2018/2/layout/IconVerticalSolidList"/>
    <dgm:cxn modelId="{F759A847-E940-4120-B091-410F467DBB80}" type="presParOf" srcId="{BA4AE62A-7281-4943-939F-797A7750A399}" destId="{B14FFD12-6219-49F2-8619-80A55ABC794C}" srcOrd="2" destOrd="0" presId="urn:microsoft.com/office/officeart/2018/2/layout/IconVerticalSolidList"/>
    <dgm:cxn modelId="{577042D6-2D28-4A53-B27B-D39EFBA85D00}" type="presParOf" srcId="{B14FFD12-6219-49F2-8619-80A55ABC794C}" destId="{68DB8BEF-1545-4512-9DBF-4D65254880B8}" srcOrd="0" destOrd="0" presId="urn:microsoft.com/office/officeart/2018/2/layout/IconVerticalSolidList"/>
    <dgm:cxn modelId="{767F72E2-F8EA-49D4-9958-02DD45694A34}" type="presParOf" srcId="{B14FFD12-6219-49F2-8619-80A55ABC794C}" destId="{E3526414-3162-430A-8D1A-9A1381817CF5}" srcOrd="1" destOrd="0" presId="urn:microsoft.com/office/officeart/2018/2/layout/IconVerticalSolidList"/>
    <dgm:cxn modelId="{07804DAF-07AA-4F9A-969A-3AC8E1987195}" type="presParOf" srcId="{B14FFD12-6219-49F2-8619-80A55ABC794C}" destId="{3086D8E8-0637-4F3E-8C20-B35FB2DC405B}" srcOrd="2" destOrd="0" presId="urn:microsoft.com/office/officeart/2018/2/layout/IconVerticalSolidList"/>
    <dgm:cxn modelId="{06AB5943-54E9-47F5-9237-16BD4A8CBCC8}" type="presParOf" srcId="{B14FFD12-6219-49F2-8619-80A55ABC794C}" destId="{F2ECE162-ECFC-43EF-9E25-044263CE4770}" srcOrd="3" destOrd="0" presId="urn:microsoft.com/office/officeart/2018/2/layout/IconVerticalSolidList"/>
    <dgm:cxn modelId="{791308ED-EDB7-4CD3-B1F4-4FDDB5C6B758}" type="presParOf" srcId="{BA4AE62A-7281-4943-939F-797A7750A399}" destId="{A1596ACD-BDA9-46C9-9CAE-2C0EF24053AD}" srcOrd="3" destOrd="0" presId="urn:microsoft.com/office/officeart/2018/2/layout/IconVerticalSolidList"/>
    <dgm:cxn modelId="{28978705-F633-4F9D-9D69-0C09D96F9E3C}" type="presParOf" srcId="{BA4AE62A-7281-4943-939F-797A7750A399}" destId="{A02508C7-946A-4757-B118-09916E7BA5C1}" srcOrd="4" destOrd="0" presId="urn:microsoft.com/office/officeart/2018/2/layout/IconVerticalSolidList"/>
    <dgm:cxn modelId="{EC5CC5AB-F845-49DC-8C9B-7C5D60D42C82}" type="presParOf" srcId="{A02508C7-946A-4757-B118-09916E7BA5C1}" destId="{41121926-E9BF-47A1-AFDE-F526E850F1A5}" srcOrd="0" destOrd="0" presId="urn:microsoft.com/office/officeart/2018/2/layout/IconVerticalSolidList"/>
    <dgm:cxn modelId="{C1CBED9B-B30B-45B0-A063-E6547D0CC8CF}" type="presParOf" srcId="{A02508C7-946A-4757-B118-09916E7BA5C1}" destId="{ED4D2A32-5F97-4A23-89EC-CD476B081658}" srcOrd="1" destOrd="0" presId="urn:microsoft.com/office/officeart/2018/2/layout/IconVerticalSolidList"/>
    <dgm:cxn modelId="{A4E80B2A-7441-42CC-AEAB-79A40A44E755}" type="presParOf" srcId="{A02508C7-946A-4757-B118-09916E7BA5C1}" destId="{3E7A62A5-947A-478C-A716-2E5E843C2718}" srcOrd="2" destOrd="0" presId="urn:microsoft.com/office/officeart/2018/2/layout/IconVerticalSolidList"/>
    <dgm:cxn modelId="{7E417EC2-D63C-4E6E-8B05-A63B76BAF487}" type="presParOf" srcId="{A02508C7-946A-4757-B118-09916E7BA5C1}" destId="{874A3923-52F3-4309-9271-ACA41D415DB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5FF6808-63DF-4FB1-80A0-FC0916938CF5}"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CE5962AA-593E-4AC7-8081-BFAA87D64D26}">
      <dgm:prSet/>
      <dgm:spPr/>
      <dgm:t>
        <a:bodyPr/>
        <a:lstStyle/>
        <a:p>
          <a:r>
            <a:rPr lang="en-US" i="1"/>
            <a:t>Homeostasis is the ability of the body's systems to maintain a stable, relatively constant internal environment.  </a:t>
          </a:r>
          <a:endParaRPr lang="en-US"/>
        </a:p>
      </dgm:t>
    </dgm:pt>
    <dgm:pt modelId="{611FC351-C40B-4081-A9FC-ACFFF0B94711}" type="parTrans" cxnId="{69734370-078F-4CB4-B0D3-968731FB2790}">
      <dgm:prSet/>
      <dgm:spPr/>
      <dgm:t>
        <a:bodyPr/>
        <a:lstStyle/>
        <a:p>
          <a:endParaRPr lang="en-US"/>
        </a:p>
      </dgm:t>
    </dgm:pt>
    <dgm:pt modelId="{41E15055-1FC1-4FD2-BF1F-7820C1066A97}" type="sibTrans" cxnId="{69734370-078F-4CB4-B0D3-968731FB2790}">
      <dgm:prSet/>
      <dgm:spPr/>
      <dgm:t>
        <a:bodyPr/>
        <a:lstStyle/>
        <a:p>
          <a:endParaRPr lang="en-US"/>
        </a:p>
      </dgm:t>
    </dgm:pt>
    <dgm:pt modelId="{A2C83A7D-A501-4790-85CB-16A3A186D44A}">
      <dgm:prSet/>
      <dgm:spPr/>
      <dgm:t>
        <a:bodyPr/>
        <a:lstStyle/>
        <a:p>
          <a:r>
            <a:rPr lang="en-US" b="1" i="1" u="sng"/>
            <a:t>Homeostasis is the tendency to resist change in order to maintain a stable, relatively constant internal environment.​</a:t>
          </a:r>
          <a:r>
            <a:rPr lang="en-US" b="1" i="1"/>
            <a:t> </a:t>
          </a:r>
          <a:endParaRPr lang="en-US"/>
        </a:p>
      </dgm:t>
    </dgm:pt>
    <dgm:pt modelId="{24631D2D-69DD-4B31-99AA-5A1A2F566BEB}" type="parTrans" cxnId="{A08B8332-28BF-4147-8913-C180789068D4}">
      <dgm:prSet/>
      <dgm:spPr/>
      <dgm:t>
        <a:bodyPr/>
        <a:lstStyle/>
        <a:p>
          <a:endParaRPr lang="en-US"/>
        </a:p>
      </dgm:t>
    </dgm:pt>
    <dgm:pt modelId="{563178FE-1D4B-451A-B266-4B4F4F907A9D}" type="sibTrans" cxnId="{A08B8332-28BF-4147-8913-C180789068D4}">
      <dgm:prSet/>
      <dgm:spPr/>
      <dgm:t>
        <a:bodyPr/>
        <a:lstStyle/>
        <a:p>
          <a:endParaRPr lang="en-US"/>
        </a:p>
      </dgm:t>
    </dgm:pt>
    <dgm:pt modelId="{A2225867-4F8D-4BB3-8C9D-2654BAE074F8}">
      <dgm:prSet/>
      <dgm:spPr/>
      <dgm:t>
        <a:bodyPr/>
        <a:lstStyle/>
        <a:p>
          <a:r>
            <a:rPr lang="en-US" i="1"/>
            <a:t>Homeostasis refers to the maintenance of relatively constant internal conditions. </a:t>
          </a:r>
          <a:endParaRPr lang="en-US"/>
        </a:p>
      </dgm:t>
    </dgm:pt>
    <dgm:pt modelId="{9C755737-0094-49B5-A87E-280F9ECF474D}" type="parTrans" cxnId="{303F51FA-EAEA-4EA2-97A7-D047B3B903DF}">
      <dgm:prSet/>
      <dgm:spPr/>
      <dgm:t>
        <a:bodyPr/>
        <a:lstStyle/>
        <a:p>
          <a:endParaRPr lang="en-US"/>
        </a:p>
      </dgm:t>
    </dgm:pt>
    <dgm:pt modelId="{F7534D48-F56F-4FE3-9923-88A3234DAB7B}" type="sibTrans" cxnId="{303F51FA-EAEA-4EA2-97A7-D047B3B903DF}">
      <dgm:prSet/>
      <dgm:spPr/>
      <dgm:t>
        <a:bodyPr/>
        <a:lstStyle/>
        <a:p>
          <a:endParaRPr lang="en-US"/>
        </a:p>
      </dgm:t>
    </dgm:pt>
    <dgm:pt modelId="{EE91500E-DADD-41DB-BC78-711D03CD8B6B}">
      <dgm:prSet/>
      <dgm:spPr/>
      <dgm:t>
        <a:bodyPr/>
        <a:lstStyle/>
        <a:p>
          <a:r>
            <a:rPr lang="en-US" i="1"/>
            <a:t>For example, your body shivers to maintain a relatively constant body temperature when the external environment gets colder. </a:t>
          </a:r>
          <a:endParaRPr lang="en-US"/>
        </a:p>
      </dgm:t>
    </dgm:pt>
    <dgm:pt modelId="{E8F1D6EF-89B3-4631-A5F0-5B4B4D83FC7A}" type="parTrans" cxnId="{5F251707-AA16-42A9-8566-307CB4F6C124}">
      <dgm:prSet/>
      <dgm:spPr/>
      <dgm:t>
        <a:bodyPr/>
        <a:lstStyle/>
        <a:p>
          <a:endParaRPr lang="en-US"/>
        </a:p>
      </dgm:t>
    </dgm:pt>
    <dgm:pt modelId="{02F7EF17-AB56-4CF1-8679-872824AF1FEB}" type="sibTrans" cxnId="{5F251707-AA16-42A9-8566-307CB4F6C124}">
      <dgm:prSet/>
      <dgm:spPr/>
      <dgm:t>
        <a:bodyPr/>
        <a:lstStyle/>
        <a:p>
          <a:endParaRPr lang="en-US"/>
        </a:p>
      </dgm:t>
    </dgm:pt>
    <dgm:pt modelId="{AF7E4F14-6A86-4401-8679-B5B833C8F428}" type="pres">
      <dgm:prSet presAssocID="{35FF6808-63DF-4FB1-80A0-FC0916938CF5}" presName="root" presStyleCnt="0">
        <dgm:presLayoutVars>
          <dgm:dir/>
          <dgm:resizeHandles val="exact"/>
        </dgm:presLayoutVars>
      </dgm:prSet>
      <dgm:spPr/>
    </dgm:pt>
    <dgm:pt modelId="{1A8A8217-67A3-4237-B226-0E02C7DBA3A0}" type="pres">
      <dgm:prSet presAssocID="{CE5962AA-593E-4AC7-8081-BFAA87D64D26}" presName="compNode" presStyleCnt="0"/>
      <dgm:spPr/>
    </dgm:pt>
    <dgm:pt modelId="{B639A233-8FC6-4AE5-9675-C9B7DB3B2F28}" type="pres">
      <dgm:prSet presAssocID="{CE5962AA-593E-4AC7-8081-BFAA87D64D26}" presName="bgRect" presStyleLbl="bgShp" presStyleIdx="0" presStyleCnt="4"/>
      <dgm:spPr/>
    </dgm:pt>
    <dgm:pt modelId="{C7E096BF-E42E-4AA4-9429-13449738BEE2}" type="pres">
      <dgm:prSet presAssocID="{CE5962AA-593E-4AC7-8081-BFAA87D64D26}"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keleton"/>
        </a:ext>
      </dgm:extLst>
    </dgm:pt>
    <dgm:pt modelId="{523E1181-2ADE-4F1E-82A2-AC875D6C0691}" type="pres">
      <dgm:prSet presAssocID="{CE5962AA-593E-4AC7-8081-BFAA87D64D26}" presName="spaceRect" presStyleCnt="0"/>
      <dgm:spPr/>
    </dgm:pt>
    <dgm:pt modelId="{1BD9B96E-FCE2-4A95-917F-D74878B1551C}" type="pres">
      <dgm:prSet presAssocID="{CE5962AA-593E-4AC7-8081-BFAA87D64D26}" presName="parTx" presStyleLbl="revTx" presStyleIdx="0" presStyleCnt="4">
        <dgm:presLayoutVars>
          <dgm:chMax val="0"/>
          <dgm:chPref val="0"/>
        </dgm:presLayoutVars>
      </dgm:prSet>
      <dgm:spPr/>
    </dgm:pt>
    <dgm:pt modelId="{A6FA4863-1F18-4EA7-B58B-E8583755B6AE}" type="pres">
      <dgm:prSet presAssocID="{41E15055-1FC1-4FD2-BF1F-7820C1066A97}" presName="sibTrans" presStyleCnt="0"/>
      <dgm:spPr/>
    </dgm:pt>
    <dgm:pt modelId="{331904FD-5BC3-4274-B546-7C9F18E4B0FD}" type="pres">
      <dgm:prSet presAssocID="{A2C83A7D-A501-4790-85CB-16A3A186D44A}" presName="compNode" presStyleCnt="0"/>
      <dgm:spPr/>
    </dgm:pt>
    <dgm:pt modelId="{50646B27-0D20-4A09-A0E6-E7B23816EA59}" type="pres">
      <dgm:prSet presAssocID="{A2C83A7D-A501-4790-85CB-16A3A186D44A}" presName="bgRect" presStyleLbl="bgShp" presStyleIdx="1" presStyleCnt="4"/>
      <dgm:spPr/>
    </dgm:pt>
    <dgm:pt modelId="{57EFE6EE-A63F-4386-BFBD-0A8D3B49CE01}" type="pres">
      <dgm:prSet presAssocID="{A2C83A7D-A501-4790-85CB-16A3A186D44A}"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Venn Diagram"/>
        </a:ext>
      </dgm:extLst>
    </dgm:pt>
    <dgm:pt modelId="{197E4034-CD6C-4AC3-B1BC-8B3801416551}" type="pres">
      <dgm:prSet presAssocID="{A2C83A7D-A501-4790-85CB-16A3A186D44A}" presName="spaceRect" presStyleCnt="0"/>
      <dgm:spPr/>
    </dgm:pt>
    <dgm:pt modelId="{3F7653B2-7B0A-4E54-B91A-7D12D9B6E7EB}" type="pres">
      <dgm:prSet presAssocID="{A2C83A7D-A501-4790-85CB-16A3A186D44A}" presName="parTx" presStyleLbl="revTx" presStyleIdx="1" presStyleCnt="4">
        <dgm:presLayoutVars>
          <dgm:chMax val="0"/>
          <dgm:chPref val="0"/>
        </dgm:presLayoutVars>
      </dgm:prSet>
      <dgm:spPr/>
    </dgm:pt>
    <dgm:pt modelId="{EFEF43F3-D225-4B32-A42F-62D41A49738F}" type="pres">
      <dgm:prSet presAssocID="{563178FE-1D4B-451A-B266-4B4F4F907A9D}" presName="sibTrans" presStyleCnt="0"/>
      <dgm:spPr/>
    </dgm:pt>
    <dgm:pt modelId="{225659D3-9BD6-473E-A03F-17802C575165}" type="pres">
      <dgm:prSet presAssocID="{A2225867-4F8D-4BB3-8C9D-2654BAE074F8}" presName="compNode" presStyleCnt="0"/>
      <dgm:spPr/>
    </dgm:pt>
    <dgm:pt modelId="{06DF4283-35A4-427A-95CA-241BE193AB2C}" type="pres">
      <dgm:prSet presAssocID="{A2225867-4F8D-4BB3-8C9D-2654BAE074F8}" presName="bgRect" presStyleLbl="bgShp" presStyleIdx="2" presStyleCnt="4"/>
      <dgm:spPr/>
    </dgm:pt>
    <dgm:pt modelId="{46E39357-BED6-4D31-877A-09F0946F737B}" type="pres">
      <dgm:prSet presAssocID="{A2225867-4F8D-4BB3-8C9D-2654BAE074F8}"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Light Bulb and Gear"/>
        </a:ext>
      </dgm:extLst>
    </dgm:pt>
    <dgm:pt modelId="{D2C17AAE-66C3-42E6-8D6A-26B66F564C05}" type="pres">
      <dgm:prSet presAssocID="{A2225867-4F8D-4BB3-8C9D-2654BAE074F8}" presName="spaceRect" presStyleCnt="0"/>
      <dgm:spPr/>
    </dgm:pt>
    <dgm:pt modelId="{2423D4A6-B829-4215-A94B-1C09EC4CDEDB}" type="pres">
      <dgm:prSet presAssocID="{A2225867-4F8D-4BB3-8C9D-2654BAE074F8}" presName="parTx" presStyleLbl="revTx" presStyleIdx="2" presStyleCnt="4">
        <dgm:presLayoutVars>
          <dgm:chMax val="0"/>
          <dgm:chPref val="0"/>
        </dgm:presLayoutVars>
      </dgm:prSet>
      <dgm:spPr/>
    </dgm:pt>
    <dgm:pt modelId="{99C45A0B-072C-437D-AFBA-64127B28E469}" type="pres">
      <dgm:prSet presAssocID="{F7534D48-F56F-4FE3-9923-88A3234DAB7B}" presName="sibTrans" presStyleCnt="0"/>
      <dgm:spPr/>
    </dgm:pt>
    <dgm:pt modelId="{A776398A-EB04-434A-9C3A-6184A278ABE0}" type="pres">
      <dgm:prSet presAssocID="{EE91500E-DADD-41DB-BC78-711D03CD8B6B}" presName="compNode" presStyleCnt="0"/>
      <dgm:spPr/>
    </dgm:pt>
    <dgm:pt modelId="{31473262-20EE-463F-B274-15ABEE52BCF7}" type="pres">
      <dgm:prSet presAssocID="{EE91500E-DADD-41DB-BC78-711D03CD8B6B}" presName="bgRect" presStyleLbl="bgShp" presStyleIdx="3" presStyleCnt="4"/>
      <dgm:spPr/>
    </dgm:pt>
    <dgm:pt modelId="{4ED0E239-7196-4474-9E0F-95EDC891D864}" type="pres">
      <dgm:prSet presAssocID="{EE91500E-DADD-41DB-BC78-711D03CD8B6B}"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Thermometer"/>
        </a:ext>
      </dgm:extLst>
    </dgm:pt>
    <dgm:pt modelId="{92236EDA-7221-4DF0-8FA7-4F9A370EA2B4}" type="pres">
      <dgm:prSet presAssocID="{EE91500E-DADD-41DB-BC78-711D03CD8B6B}" presName="spaceRect" presStyleCnt="0"/>
      <dgm:spPr/>
    </dgm:pt>
    <dgm:pt modelId="{5EC5E575-DCF9-476D-8913-E6AA1572AEAF}" type="pres">
      <dgm:prSet presAssocID="{EE91500E-DADD-41DB-BC78-711D03CD8B6B}" presName="parTx" presStyleLbl="revTx" presStyleIdx="3" presStyleCnt="4">
        <dgm:presLayoutVars>
          <dgm:chMax val="0"/>
          <dgm:chPref val="0"/>
        </dgm:presLayoutVars>
      </dgm:prSet>
      <dgm:spPr/>
    </dgm:pt>
  </dgm:ptLst>
  <dgm:cxnLst>
    <dgm:cxn modelId="{632A7800-7ECA-45C9-A9BC-1BDB0B48E4FD}" type="presOf" srcId="{A2225867-4F8D-4BB3-8C9D-2654BAE074F8}" destId="{2423D4A6-B829-4215-A94B-1C09EC4CDEDB}" srcOrd="0" destOrd="0" presId="urn:microsoft.com/office/officeart/2018/2/layout/IconVerticalSolidList"/>
    <dgm:cxn modelId="{5F251707-AA16-42A9-8566-307CB4F6C124}" srcId="{35FF6808-63DF-4FB1-80A0-FC0916938CF5}" destId="{EE91500E-DADD-41DB-BC78-711D03CD8B6B}" srcOrd="3" destOrd="0" parTransId="{E8F1D6EF-89B3-4631-A5F0-5B4B4D83FC7A}" sibTransId="{02F7EF17-AB56-4CF1-8679-872824AF1FEB}"/>
    <dgm:cxn modelId="{D0C17A1D-C68C-4153-B514-51AB204511CB}" type="presOf" srcId="{A2C83A7D-A501-4790-85CB-16A3A186D44A}" destId="{3F7653B2-7B0A-4E54-B91A-7D12D9B6E7EB}" srcOrd="0" destOrd="0" presId="urn:microsoft.com/office/officeart/2018/2/layout/IconVerticalSolidList"/>
    <dgm:cxn modelId="{A08B8332-28BF-4147-8913-C180789068D4}" srcId="{35FF6808-63DF-4FB1-80A0-FC0916938CF5}" destId="{A2C83A7D-A501-4790-85CB-16A3A186D44A}" srcOrd="1" destOrd="0" parTransId="{24631D2D-69DD-4B31-99AA-5A1A2F566BEB}" sibTransId="{563178FE-1D4B-451A-B266-4B4F4F907A9D}"/>
    <dgm:cxn modelId="{B5AA6E3D-FD77-4181-9FE2-F4C0FE47F805}" type="presOf" srcId="{35FF6808-63DF-4FB1-80A0-FC0916938CF5}" destId="{AF7E4F14-6A86-4401-8679-B5B833C8F428}" srcOrd="0" destOrd="0" presId="urn:microsoft.com/office/officeart/2018/2/layout/IconVerticalSolidList"/>
    <dgm:cxn modelId="{0FE6F86A-18B7-481D-AD45-79E81E289D0F}" type="presOf" srcId="{CE5962AA-593E-4AC7-8081-BFAA87D64D26}" destId="{1BD9B96E-FCE2-4A95-917F-D74878B1551C}" srcOrd="0" destOrd="0" presId="urn:microsoft.com/office/officeart/2018/2/layout/IconVerticalSolidList"/>
    <dgm:cxn modelId="{69734370-078F-4CB4-B0D3-968731FB2790}" srcId="{35FF6808-63DF-4FB1-80A0-FC0916938CF5}" destId="{CE5962AA-593E-4AC7-8081-BFAA87D64D26}" srcOrd="0" destOrd="0" parTransId="{611FC351-C40B-4081-A9FC-ACFFF0B94711}" sibTransId="{41E15055-1FC1-4FD2-BF1F-7820C1066A97}"/>
    <dgm:cxn modelId="{F5E1C8B0-88C9-47FA-A57B-07E2E0ACB657}" type="presOf" srcId="{EE91500E-DADD-41DB-BC78-711D03CD8B6B}" destId="{5EC5E575-DCF9-476D-8913-E6AA1572AEAF}" srcOrd="0" destOrd="0" presId="urn:microsoft.com/office/officeart/2018/2/layout/IconVerticalSolidList"/>
    <dgm:cxn modelId="{303F51FA-EAEA-4EA2-97A7-D047B3B903DF}" srcId="{35FF6808-63DF-4FB1-80A0-FC0916938CF5}" destId="{A2225867-4F8D-4BB3-8C9D-2654BAE074F8}" srcOrd="2" destOrd="0" parTransId="{9C755737-0094-49B5-A87E-280F9ECF474D}" sibTransId="{F7534D48-F56F-4FE3-9923-88A3234DAB7B}"/>
    <dgm:cxn modelId="{8C46755B-3678-4211-839A-8A7A1C72A283}" type="presParOf" srcId="{AF7E4F14-6A86-4401-8679-B5B833C8F428}" destId="{1A8A8217-67A3-4237-B226-0E02C7DBA3A0}" srcOrd="0" destOrd="0" presId="urn:microsoft.com/office/officeart/2018/2/layout/IconVerticalSolidList"/>
    <dgm:cxn modelId="{B4A832FC-52DB-4D47-95AA-4C59F42240F4}" type="presParOf" srcId="{1A8A8217-67A3-4237-B226-0E02C7DBA3A0}" destId="{B639A233-8FC6-4AE5-9675-C9B7DB3B2F28}" srcOrd="0" destOrd="0" presId="urn:microsoft.com/office/officeart/2018/2/layout/IconVerticalSolidList"/>
    <dgm:cxn modelId="{503A792D-0C03-415A-946F-CB1BB8387F2F}" type="presParOf" srcId="{1A8A8217-67A3-4237-B226-0E02C7DBA3A0}" destId="{C7E096BF-E42E-4AA4-9429-13449738BEE2}" srcOrd="1" destOrd="0" presId="urn:microsoft.com/office/officeart/2018/2/layout/IconVerticalSolidList"/>
    <dgm:cxn modelId="{0E7F213C-A9AC-4BB4-8A49-22F276404106}" type="presParOf" srcId="{1A8A8217-67A3-4237-B226-0E02C7DBA3A0}" destId="{523E1181-2ADE-4F1E-82A2-AC875D6C0691}" srcOrd="2" destOrd="0" presId="urn:microsoft.com/office/officeart/2018/2/layout/IconVerticalSolidList"/>
    <dgm:cxn modelId="{19EA53E3-F2F2-4755-97EE-B2EA9E501EF6}" type="presParOf" srcId="{1A8A8217-67A3-4237-B226-0E02C7DBA3A0}" destId="{1BD9B96E-FCE2-4A95-917F-D74878B1551C}" srcOrd="3" destOrd="0" presId="urn:microsoft.com/office/officeart/2018/2/layout/IconVerticalSolidList"/>
    <dgm:cxn modelId="{F099FB80-0B1E-4C27-A0D2-0B942CBBAD03}" type="presParOf" srcId="{AF7E4F14-6A86-4401-8679-B5B833C8F428}" destId="{A6FA4863-1F18-4EA7-B58B-E8583755B6AE}" srcOrd="1" destOrd="0" presId="urn:microsoft.com/office/officeart/2018/2/layout/IconVerticalSolidList"/>
    <dgm:cxn modelId="{A907B222-5C34-4C93-87AD-21D7A313C912}" type="presParOf" srcId="{AF7E4F14-6A86-4401-8679-B5B833C8F428}" destId="{331904FD-5BC3-4274-B546-7C9F18E4B0FD}" srcOrd="2" destOrd="0" presId="urn:microsoft.com/office/officeart/2018/2/layout/IconVerticalSolidList"/>
    <dgm:cxn modelId="{61BBF549-D606-4BBB-9342-0980D815569C}" type="presParOf" srcId="{331904FD-5BC3-4274-B546-7C9F18E4B0FD}" destId="{50646B27-0D20-4A09-A0E6-E7B23816EA59}" srcOrd="0" destOrd="0" presId="urn:microsoft.com/office/officeart/2018/2/layout/IconVerticalSolidList"/>
    <dgm:cxn modelId="{2C260143-7230-4FBD-9EDF-F099EAAF40B8}" type="presParOf" srcId="{331904FD-5BC3-4274-B546-7C9F18E4B0FD}" destId="{57EFE6EE-A63F-4386-BFBD-0A8D3B49CE01}" srcOrd="1" destOrd="0" presId="urn:microsoft.com/office/officeart/2018/2/layout/IconVerticalSolidList"/>
    <dgm:cxn modelId="{1D5686C5-FEF5-42F3-A4F5-083D3B97C2A3}" type="presParOf" srcId="{331904FD-5BC3-4274-B546-7C9F18E4B0FD}" destId="{197E4034-CD6C-4AC3-B1BC-8B3801416551}" srcOrd="2" destOrd="0" presId="urn:microsoft.com/office/officeart/2018/2/layout/IconVerticalSolidList"/>
    <dgm:cxn modelId="{60E9CC59-6FD8-4D8D-8A04-188E87DC867B}" type="presParOf" srcId="{331904FD-5BC3-4274-B546-7C9F18E4B0FD}" destId="{3F7653B2-7B0A-4E54-B91A-7D12D9B6E7EB}" srcOrd="3" destOrd="0" presId="urn:microsoft.com/office/officeart/2018/2/layout/IconVerticalSolidList"/>
    <dgm:cxn modelId="{6C6EB5AE-72D1-4924-8B64-5B3137150349}" type="presParOf" srcId="{AF7E4F14-6A86-4401-8679-B5B833C8F428}" destId="{EFEF43F3-D225-4B32-A42F-62D41A49738F}" srcOrd="3" destOrd="0" presId="urn:microsoft.com/office/officeart/2018/2/layout/IconVerticalSolidList"/>
    <dgm:cxn modelId="{E5AF70FB-2A62-4F7C-A478-FFE2A31651D3}" type="presParOf" srcId="{AF7E4F14-6A86-4401-8679-B5B833C8F428}" destId="{225659D3-9BD6-473E-A03F-17802C575165}" srcOrd="4" destOrd="0" presId="urn:microsoft.com/office/officeart/2018/2/layout/IconVerticalSolidList"/>
    <dgm:cxn modelId="{E314B5CD-CFA6-42AE-948C-419182FC877C}" type="presParOf" srcId="{225659D3-9BD6-473E-A03F-17802C575165}" destId="{06DF4283-35A4-427A-95CA-241BE193AB2C}" srcOrd="0" destOrd="0" presId="urn:microsoft.com/office/officeart/2018/2/layout/IconVerticalSolidList"/>
    <dgm:cxn modelId="{4EA09A49-599B-4A6F-B722-840516B925A0}" type="presParOf" srcId="{225659D3-9BD6-473E-A03F-17802C575165}" destId="{46E39357-BED6-4D31-877A-09F0946F737B}" srcOrd="1" destOrd="0" presId="urn:microsoft.com/office/officeart/2018/2/layout/IconVerticalSolidList"/>
    <dgm:cxn modelId="{73EF7EC3-CAAC-4BF6-8161-0572FB055164}" type="presParOf" srcId="{225659D3-9BD6-473E-A03F-17802C575165}" destId="{D2C17AAE-66C3-42E6-8D6A-26B66F564C05}" srcOrd="2" destOrd="0" presId="urn:microsoft.com/office/officeart/2018/2/layout/IconVerticalSolidList"/>
    <dgm:cxn modelId="{C608A6BF-16BE-4AB7-8A09-FEC47AF669EF}" type="presParOf" srcId="{225659D3-9BD6-473E-A03F-17802C575165}" destId="{2423D4A6-B829-4215-A94B-1C09EC4CDEDB}" srcOrd="3" destOrd="0" presId="urn:microsoft.com/office/officeart/2018/2/layout/IconVerticalSolidList"/>
    <dgm:cxn modelId="{B9B46B98-0C41-47A3-AB81-69F9C939FE07}" type="presParOf" srcId="{AF7E4F14-6A86-4401-8679-B5B833C8F428}" destId="{99C45A0B-072C-437D-AFBA-64127B28E469}" srcOrd="5" destOrd="0" presId="urn:microsoft.com/office/officeart/2018/2/layout/IconVerticalSolidList"/>
    <dgm:cxn modelId="{7739668F-CD30-48A4-86DD-398CFD73093F}" type="presParOf" srcId="{AF7E4F14-6A86-4401-8679-B5B833C8F428}" destId="{A776398A-EB04-434A-9C3A-6184A278ABE0}" srcOrd="6" destOrd="0" presId="urn:microsoft.com/office/officeart/2018/2/layout/IconVerticalSolidList"/>
    <dgm:cxn modelId="{2C61FEC6-F6FF-4F03-8C1B-C11C2FDC72AB}" type="presParOf" srcId="{A776398A-EB04-434A-9C3A-6184A278ABE0}" destId="{31473262-20EE-463F-B274-15ABEE52BCF7}" srcOrd="0" destOrd="0" presId="urn:microsoft.com/office/officeart/2018/2/layout/IconVerticalSolidList"/>
    <dgm:cxn modelId="{ABDFBB07-C721-4FF0-98EC-A023B9BE4041}" type="presParOf" srcId="{A776398A-EB04-434A-9C3A-6184A278ABE0}" destId="{4ED0E239-7196-4474-9E0F-95EDC891D864}" srcOrd="1" destOrd="0" presId="urn:microsoft.com/office/officeart/2018/2/layout/IconVerticalSolidList"/>
    <dgm:cxn modelId="{C306E441-D46B-4B1F-9E51-867421E8AC68}" type="presParOf" srcId="{A776398A-EB04-434A-9C3A-6184A278ABE0}" destId="{92236EDA-7221-4DF0-8FA7-4F9A370EA2B4}" srcOrd="2" destOrd="0" presId="urn:microsoft.com/office/officeart/2018/2/layout/IconVerticalSolidList"/>
    <dgm:cxn modelId="{43EEF129-CF10-4C58-BC94-82590EA1C1B7}" type="presParOf" srcId="{A776398A-EB04-434A-9C3A-6184A278ABE0}" destId="{5EC5E575-DCF9-476D-8913-E6AA1572AEAF}"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6B0255B-2722-4ACB-A880-1B34160E16D4}" type="doc">
      <dgm:prSet loTypeId="urn:microsoft.com/office/officeart/2005/8/layout/vList5" loCatId="list" qsTypeId="urn:microsoft.com/office/officeart/2005/8/quickstyle/simple5" qsCatId="simple" csTypeId="urn:microsoft.com/office/officeart/2005/8/colors/accent0_3" csCatId="mainScheme"/>
      <dgm:spPr/>
      <dgm:t>
        <a:bodyPr/>
        <a:lstStyle/>
        <a:p>
          <a:endParaRPr lang="en-US"/>
        </a:p>
      </dgm:t>
    </dgm:pt>
    <dgm:pt modelId="{5383942F-E759-4559-99A5-2DEAF68B058D}">
      <dgm:prSet custT="1"/>
      <dgm:spPr/>
      <dgm:t>
        <a:bodyPr/>
        <a:lstStyle/>
        <a:p>
          <a:r>
            <a:rPr lang="en-US" sz="2000" dirty="0"/>
            <a:t>The function of maintaining homeostasis is provided by the endocrine system. </a:t>
          </a:r>
        </a:p>
      </dgm:t>
    </dgm:pt>
    <dgm:pt modelId="{D0DD4B20-C3F4-4E12-99AA-E5AB2E4A1A11}" type="parTrans" cxnId="{7FFC6B11-42AF-49CB-97E1-97988DC45CFF}">
      <dgm:prSet/>
      <dgm:spPr/>
      <dgm:t>
        <a:bodyPr/>
        <a:lstStyle/>
        <a:p>
          <a:endParaRPr lang="en-US"/>
        </a:p>
      </dgm:t>
    </dgm:pt>
    <dgm:pt modelId="{550466FF-889E-4A90-A4CF-ECF3D8F911AB}" type="sibTrans" cxnId="{7FFC6B11-42AF-49CB-97E1-97988DC45CFF}">
      <dgm:prSet/>
      <dgm:spPr/>
      <dgm:t>
        <a:bodyPr/>
        <a:lstStyle/>
        <a:p>
          <a:endParaRPr lang="en-US"/>
        </a:p>
      </dgm:t>
    </dgm:pt>
    <dgm:pt modelId="{885B51C1-43B0-4BA1-A065-CDEFB2B99291}">
      <dgm:prSet/>
      <dgm:spPr/>
      <dgm:t>
        <a:bodyPr/>
        <a:lstStyle/>
        <a:p>
          <a:r>
            <a:rPr lang="en-US"/>
            <a:t>The endocrine system exerts its control through various </a:t>
          </a:r>
          <a:r>
            <a:rPr lang="en-US" b="1" u="sng"/>
            <a:t>feedback loops.  </a:t>
          </a:r>
          <a:endParaRPr lang="en-US"/>
        </a:p>
      </dgm:t>
    </dgm:pt>
    <dgm:pt modelId="{34D3CBB8-2D10-4432-A0EA-46DBE1C6B578}" type="parTrans" cxnId="{A67C44E9-5FC8-4754-8204-FB1707B04D08}">
      <dgm:prSet/>
      <dgm:spPr/>
      <dgm:t>
        <a:bodyPr/>
        <a:lstStyle/>
        <a:p>
          <a:endParaRPr lang="en-US"/>
        </a:p>
      </dgm:t>
    </dgm:pt>
    <dgm:pt modelId="{19492179-2C75-498F-AD95-CCA8FF5B0734}" type="sibTrans" cxnId="{A67C44E9-5FC8-4754-8204-FB1707B04D08}">
      <dgm:prSet/>
      <dgm:spPr/>
      <dgm:t>
        <a:bodyPr/>
        <a:lstStyle/>
        <a:p>
          <a:endParaRPr lang="en-US"/>
        </a:p>
      </dgm:t>
    </dgm:pt>
    <dgm:pt modelId="{F60E2913-537B-4B0C-AF50-B33F64E84F14}">
      <dgm:prSet/>
      <dgm:spPr/>
      <dgm:t>
        <a:bodyPr/>
        <a:lstStyle/>
        <a:p>
          <a:r>
            <a:rPr lang="en-US" dirty="0"/>
            <a:t>Maintaining homeostasis requires that the body continuously monitors its internal conditions. </a:t>
          </a:r>
        </a:p>
      </dgm:t>
    </dgm:pt>
    <dgm:pt modelId="{960DF4B4-3DAC-47D3-9164-CD2944507B66}" type="parTrans" cxnId="{52D3850A-4985-40DC-85A4-2B9A04F32FA1}">
      <dgm:prSet/>
      <dgm:spPr/>
      <dgm:t>
        <a:bodyPr/>
        <a:lstStyle/>
        <a:p>
          <a:endParaRPr lang="en-US"/>
        </a:p>
      </dgm:t>
    </dgm:pt>
    <dgm:pt modelId="{C0A9DC77-13AC-4D8C-8530-B1B572EDED04}" type="sibTrans" cxnId="{52D3850A-4985-40DC-85A4-2B9A04F32FA1}">
      <dgm:prSet/>
      <dgm:spPr/>
      <dgm:t>
        <a:bodyPr/>
        <a:lstStyle/>
        <a:p>
          <a:endParaRPr lang="en-US"/>
        </a:p>
      </dgm:t>
    </dgm:pt>
    <dgm:pt modelId="{E30B2C44-6BE6-4FE4-B40C-A7CC762060DC}" type="pres">
      <dgm:prSet presAssocID="{86B0255B-2722-4ACB-A880-1B34160E16D4}" presName="Name0" presStyleCnt="0">
        <dgm:presLayoutVars>
          <dgm:dir/>
          <dgm:animLvl val="lvl"/>
          <dgm:resizeHandles val="exact"/>
        </dgm:presLayoutVars>
      </dgm:prSet>
      <dgm:spPr/>
    </dgm:pt>
    <dgm:pt modelId="{A20A8EE2-6761-4165-B5AB-E1062E8B24D1}" type="pres">
      <dgm:prSet presAssocID="{5383942F-E759-4559-99A5-2DEAF68B058D}" presName="linNode" presStyleCnt="0"/>
      <dgm:spPr/>
    </dgm:pt>
    <dgm:pt modelId="{50052E72-4E05-4BAA-B5E8-4553881166F3}" type="pres">
      <dgm:prSet presAssocID="{5383942F-E759-4559-99A5-2DEAF68B058D}" presName="parentText" presStyleLbl="node1" presStyleIdx="0" presStyleCnt="1">
        <dgm:presLayoutVars>
          <dgm:chMax val="1"/>
          <dgm:bulletEnabled val="1"/>
        </dgm:presLayoutVars>
      </dgm:prSet>
      <dgm:spPr/>
    </dgm:pt>
    <dgm:pt modelId="{ECBA6BD5-86B1-4F83-9721-26410D165679}" type="pres">
      <dgm:prSet presAssocID="{5383942F-E759-4559-99A5-2DEAF68B058D}" presName="descendantText" presStyleLbl="alignAccFollowNode1" presStyleIdx="0" presStyleCnt="1">
        <dgm:presLayoutVars>
          <dgm:bulletEnabled val="1"/>
        </dgm:presLayoutVars>
      </dgm:prSet>
      <dgm:spPr/>
    </dgm:pt>
  </dgm:ptLst>
  <dgm:cxnLst>
    <dgm:cxn modelId="{52D3850A-4985-40DC-85A4-2B9A04F32FA1}" srcId="{885B51C1-43B0-4BA1-A065-CDEFB2B99291}" destId="{F60E2913-537B-4B0C-AF50-B33F64E84F14}" srcOrd="0" destOrd="0" parTransId="{960DF4B4-3DAC-47D3-9164-CD2944507B66}" sibTransId="{C0A9DC77-13AC-4D8C-8530-B1B572EDED04}"/>
    <dgm:cxn modelId="{7FFC6B11-42AF-49CB-97E1-97988DC45CFF}" srcId="{86B0255B-2722-4ACB-A880-1B34160E16D4}" destId="{5383942F-E759-4559-99A5-2DEAF68B058D}" srcOrd="0" destOrd="0" parTransId="{D0DD4B20-C3F4-4E12-99AA-E5AB2E4A1A11}" sibTransId="{550466FF-889E-4A90-A4CF-ECF3D8F911AB}"/>
    <dgm:cxn modelId="{DDF8EE38-3BB6-42A7-9E2E-59748FD2FD39}" type="presOf" srcId="{5383942F-E759-4559-99A5-2DEAF68B058D}" destId="{50052E72-4E05-4BAA-B5E8-4553881166F3}" srcOrd="0" destOrd="0" presId="urn:microsoft.com/office/officeart/2005/8/layout/vList5"/>
    <dgm:cxn modelId="{45826043-563B-4724-A2C2-A3228526F587}" type="presOf" srcId="{885B51C1-43B0-4BA1-A065-CDEFB2B99291}" destId="{ECBA6BD5-86B1-4F83-9721-26410D165679}" srcOrd="0" destOrd="0" presId="urn:microsoft.com/office/officeart/2005/8/layout/vList5"/>
    <dgm:cxn modelId="{A444A7A0-D1CD-4615-BE8E-43AE581B6FD7}" type="presOf" srcId="{F60E2913-537B-4B0C-AF50-B33F64E84F14}" destId="{ECBA6BD5-86B1-4F83-9721-26410D165679}" srcOrd="0" destOrd="1" presId="urn:microsoft.com/office/officeart/2005/8/layout/vList5"/>
    <dgm:cxn modelId="{0871E5A1-C292-421E-AF89-AF870888925D}" type="presOf" srcId="{86B0255B-2722-4ACB-A880-1B34160E16D4}" destId="{E30B2C44-6BE6-4FE4-B40C-A7CC762060DC}" srcOrd="0" destOrd="0" presId="urn:microsoft.com/office/officeart/2005/8/layout/vList5"/>
    <dgm:cxn modelId="{A67C44E9-5FC8-4754-8204-FB1707B04D08}" srcId="{5383942F-E759-4559-99A5-2DEAF68B058D}" destId="{885B51C1-43B0-4BA1-A065-CDEFB2B99291}" srcOrd="0" destOrd="0" parTransId="{34D3CBB8-2D10-4432-A0EA-46DBE1C6B578}" sibTransId="{19492179-2C75-498F-AD95-CCA8FF5B0734}"/>
    <dgm:cxn modelId="{3174CAB1-91D7-4912-A138-29C5803F78B5}" type="presParOf" srcId="{E30B2C44-6BE6-4FE4-B40C-A7CC762060DC}" destId="{A20A8EE2-6761-4165-B5AB-E1062E8B24D1}" srcOrd="0" destOrd="0" presId="urn:microsoft.com/office/officeart/2005/8/layout/vList5"/>
    <dgm:cxn modelId="{4133145E-F133-4A89-9FE1-C3146115492A}" type="presParOf" srcId="{A20A8EE2-6761-4165-B5AB-E1062E8B24D1}" destId="{50052E72-4E05-4BAA-B5E8-4553881166F3}" srcOrd="0" destOrd="0" presId="urn:microsoft.com/office/officeart/2005/8/layout/vList5"/>
    <dgm:cxn modelId="{849B285B-EEC5-4A11-83D4-158E84E78E8A}" type="presParOf" srcId="{A20A8EE2-6761-4165-B5AB-E1062E8B24D1}" destId="{ECBA6BD5-86B1-4F83-9721-26410D165679}"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0944B81-C999-41ED-9D74-E1336C3A660D}" type="doc">
      <dgm:prSet loTypeId="urn:microsoft.com/office/officeart/2016/7/layout/BasicLinearProcessNumbered" loCatId="process" qsTypeId="urn:microsoft.com/office/officeart/2005/8/quickstyle/simple1" qsCatId="simple" csTypeId="urn:microsoft.com/office/officeart/2005/8/colors/colorful2" csCatId="colorful"/>
      <dgm:spPr/>
      <dgm:t>
        <a:bodyPr/>
        <a:lstStyle/>
        <a:p>
          <a:endParaRPr lang="en-US"/>
        </a:p>
      </dgm:t>
    </dgm:pt>
    <dgm:pt modelId="{95C957FF-9A97-460F-8BE5-F2191300069F}">
      <dgm:prSet/>
      <dgm:spPr/>
      <dgm:t>
        <a:bodyPr/>
        <a:lstStyle/>
        <a:p>
          <a:r>
            <a:rPr lang="en-US" i="1"/>
            <a:t>​Peptide hormones are synthesized through transcription and translation.</a:t>
          </a:r>
          <a:endParaRPr lang="en-US"/>
        </a:p>
      </dgm:t>
    </dgm:pt>
    <dgm:pt modelId="{C6DF3F3D-D6A1-4C4E-B6FB-96B054983424}" type="parTrans" cxnId="{CC259612-3A2D-4DA1-9D2E-0DF17D19E1F6}">
      <dgm:prSet/>
      <dgm:spPr/>
      <dgm:t>
        <a:bodyPr/>
        <a:lstStyle/>
        <a:p>
          <a:endParaRPr lang="en-US"/>
        </a:p>
      </dgm:t>
    </dgm:pt>
    <dgm:pt modelId="{6FB7395B-3E56-4CCF-8534-E07AA0E01E80}" type="sibTrans" cxnId="{CC259612-3A2D-4DA1-9D2E-0DF17D19E1F6}">
      <dgm:prSet phldrT="1" phldr="0"/>
      <dgm:spPr/>
      <dgm:t>
        <a:bodyPr/>
        <a:lstStyle/>
        <a:p>
          <a:r>
            <a:rPr lang="en-US"/>
            <a:t>1</a:t>
          </a:r>
        </a:p>
      </dgm:t>
    </dgm:pt>
    <dgm:pt modelId="{07690EF0-38C6-4C36-8FD3-A2B564BFC1E6}">
      <dgm:prSet/>
      <dgm:spPr/>
      <dgm:t>
        <a:bodyPr/>
        <a:lstStyle/>
        <a:p>
          <a:r>
            <a:rPr lang="en-US" i="1"/>
            <a:t>They are stored by the cell in storage vesicles until the cell receives a signal to secrete the hormone. </a:t>
          </a:r>
          <a:endParaRPr lang="en-US"/>
        </a:p>
      </dgm:t>
    </dgm:pt>
    <dgm:pt modelId="{65F2CBA0-30E6-4685-87EF-E137EF93D00C}" type="parTrans" cxnId="{A0FB76E2-557F-4599-96EC-089F505CB9FA}">
      <dgm:prSet/>
      <dgm:spPr/>
      <dgm:t>
        <a:bodyPr/>
        <a:lstStyle/>
        <a:p>
          <a:endParaRPr lang="en-US"/>
        </a:p>
      </dgm:t>
    </dgm:pt>
    <dgm:pt modelId="{2D25ECA6-1A7B-41D2-B0F4-255080CFE0E7}" type="sibTrans" cxnId="{A0FB76E2-557F-4599-96EC-089F505CB9FA}">
      <dgm:prSet phldrT="2" phldr="0"/>
      <dgm:spPr/>
      <dgm:t>
        <a:bodyPr/>
        <a:lstStyle/>
        <a:p>
          <a:r>
            <a:rPr lang="en-US"/>
            <a:t>2</a:t>
          </a:r>
        </a:p>
      </dgm:t>
    </dgm:pt>
    <dgm:pt modelId="{339F9492-01D1-4A0B-95DB-249F5CF85ABE}">
      <dgm:prSet/>
      <dgm:spPr/>
      <dgm:t>
        <a:bodyPr/>
        <a:lstStyle/>
        <a:p>
          <a:r>
            <a:rPr lang="en-US" b="1" i="1" u="sng"/>
            <a:t>Most hormones are considered peptide hormones. ​</a:t>
          </a:r>
          <a:endParaRPr lang="en-US"/>
        </a:p>
      </dgm:t>
    </dgm:pt>
    <dgm:pt modelId="{5C442081-0F5E-4251-89C1-B62B8A84451C}" type="parTrans" cxnId="{D417565D-9116-43B6-92FE-CFC7EB46DDA8}">
      <dgm:prSet/>
      <dgm:spPr/>
      <dgm:t>
        <a:bodyPr/>
        <a:lstStyle/>
        <a:p>
          <a:endParaRPr lang="en-US"/>
        </a:p>
      </dgm:t>
    </dgm:pt>
    <dgm:pt modelId="{6425DCC1-DC6A-4C7B-ACBF-50DBE186EFD0}" type="sibTrans" cxnId="{D417565D-9116-43B6-92FE-CFC7EB46DDA8}">
      <dgm:prSet phldrT="3" phldr="0"/>
      <dgm:spPr/>
      <dgm:t>
        <a:bodyPr/>
        <a:lstStyle/>
        <a:p>
          <a:r>
            <a:rPr lang="en-US"/>
            <a:t>3</a:t>
          </a:r>
        </a:p>
      </dgm:t>
    </dgm:pt>
    <dgm:pt modelId="{036D0651-9D0C-4601-8B34-CC0747018857}" type="pres">
      <dgm:prSet presAssocID="{60944B81-C999-41ED-9D74-E1336C3A660D}" presName="Name0" presStyleCnt="0">
        <dgm:presLayoutVars>
          <dgm:animLvl val="lvl"/>
          <dgm:resizeHandles val="exact"/>
        </dgm:presLayoutVars>
      </dgm:prSet>
      <dgm:spPr/>
    </dgm:pt>
    <dgm:pt modelId="{7AD7BEF5-AE99-451E-AF71-40E80A9AC5EC}" type="pres">
      <dgm:prSet presAssocID="{95C957FF-9A97-460F-8BE5-F2191300069F}" presName="compositeNode" presStyleCnt="0">
        <dgm:presLayoutVars>
          <dgm:bulletEnabled val="1"/>
        </dgm:presLayoutVars>
      </dgm:prSet>
      <dgm:spPr/>
    </dgm:pt>
    <dgm:pt modelId="{79004A30-58FB-4F93-ADD2-5D153086B674}" type="pres">
      <dgm:prSet presAssocID="{95C957FF-9A97-460F-8BE5-F2191300069F}" presName="bgRect" presStyleLbl="bgAccFollowNode1" presStyleIdx="0" presStyleCnt="3"/>
      <dgm:spPr/>
    </dgm:pt>
    <dgm:pt modelId="{B027705B-7583-4D5B-A3D0-5A37D4F733F2}" type="pres">
      <dgm:prSet presAssocID="{6FB7395B-3E56-4CCF-8534-E07AA0E01E80}" presName="sibTransNodeCircle" presStyleLbl="alignNode1" presStyleIdx="0" presStyleCnt="6">
        <dgm:presLayoutVars>
          <dgm:chMax val="0"/>
          <dgm:bulletEnabled/>
        </dgm:presLayoutVars>
      </dgm:prSet>
      <dgm:spPr/>
    </dgm:pt>
    <dgm:pt modelId="{F5681C51-AED5-4D2E-B402-776863A73B85}" type="pres">
      <dgm:prSet presAssocID="{95C957FF-9A97-460F-8BE5-F2191300069F}" presName="bottomLine" presStyleLbl="alignNode1" presStyleIdx="1" presStyleCnt="6">
        <dgm:presLayoutVars/>
      </dgm:prSet>
      <dgm:spPr/>
    </dgm:pt>
    <dgm:pt modelId="{77EB6BF3-E12A-4B63-B229-A315EC6C88D8}" type="pres">
      <dgm:prSet presAssocID="{95C957FF-9A97-460F-8BE5-F2191300069F}" presName="nodeText" presStyleLbl="bgAccFollowNode1" presStyleIdx="0" presStyleCnt="3">
        <dgm:presLayoutVars>
          <dgm:bulletEnabled val="1"/>
        </dgm:presLayoutVars>
      </dgm:prSet>
      <dgm:spPr/>
    </dgm:pt>
    <dgm:pt modelId="{60F4655E-D163-4C57-9BDD-741E0C42E571}" type="pres">
      <dgm:prSet presAssocID="{6FB7395B-3E56-4CCF-8534-E07AA0E01E80}" presName="sibTrans" presStyleCnt="0"/>
      <dgm:spPr/>
    </dgm:pt>
    <dgm:pt modelId="{9D9B46DD-3F24-454C-8AD0-32A914178E73}" type="pres">
      <dgm:prSet presAssocID="{07690EF0-38C6-4C36-8FD3-A2B564BFC1E6}" presName="compositeNode" presStyleCnt="0">
        <dgm:presLayoutVars>
          <dgm:bulletEnabled val="1"/>
        </dgm:presLayoutVars>
      </dgm:prSet>
      <dgm:spPr/>
    </dgm:pt>
    <dgm:pt modelId="{8BE1F3B8-81CE-4AE4-92FC-B20BDF44070A}" type="pres">
      <dgm:prSet presAssocID="{07690EF0-38C6-4C36-8FD3-A2B564BFC1E6}" presName="bgRect" presStyleLbl="bgAccFollowNode1" presStyleIdx="1" presStyleCnt="3"/>
      <dgm:spPr/>
    </dgm:pt>
    <dgm:pt modelId="{AD1A3956-42DB-4750-B002-0A65AD7975D1}" type="pres">
      <dgm:prSet presAssocID="{2D25ECA6-1A7B-41D2-B0F4-255080CFE0E7}" presName="sibTransNodeCircle" presStyleLbl="alignNode1" presStyleIdx="2" presStyleCnt="6">
        <dgm:presLayoutVars>
          <dgm:chMax val="0"/>
          <dgm:bulletEnabled/>
        </dgm:presLayoutVars>
      </dgm:prSet>
      <dgm:spPr/>
    </dgm:pt>
    <dgm:pt modelId="{6FB07FE4-D13C-4523-8527-74310B999975}" type="pres">
      <dgm:prSet presAssocID="{07690EF0-38C6-4C36-8FD3-A2B564BFC1E6}" presName="bottomLine" presStyleLbl="alignNode1" presStyleIdx="3" presStyleCnt="6">
        <dgm:presLayoutVars/>
      </dgm:prSet>
      <dgm:spPr/>
    </dgm:pt>
    <dgm:pt modelId="{519BB55A-572F-448B-88A5-9B52BAB590D2}" type="pres">
      <dgm:prSet presAssocID="{07690EF0-38C6-4C36-8FD3-A2B564BFC1E6}" presName="nodeText" presStyleLbl="bgAccFollowNode1" presStyleIdx="1" presStyleCnt="3">
        <dgm:presLayoutVars>
          <dgm:bulletEnabled val="1"/>
        </dgm:presLayoutVars>
      </dgm:prSet>
      <dgm:spPr/>
    </dgm:pt>
    <dgm:pt modelId="{0EF17593-E9DA-497A-9104-40A525854280}" type="pres">
      <dgm:prSet presAssocID="{2D25ECA6-1A7B-41D2-B0F4-255080CFE0E7}" presName="sibTrans" presStyleCnt="0"/>
      <dgm:spPr/>
    </dgm:pt>
    <dgm:pt modelId="{3DA39BD1-89A6-4792-B280-243EDB17F3AA}" type="pres">
      <dgm:prSet presAssocID="{339F9492-01D1-4A0B-95DB-249F5CF85ABE}" presName="compositeNode" presStyleCnt="0">
        <dgm:presLayoutVars>
          <dgm:bulletEnabled val="1"/>
        </dgm:presLayoutVars>
      </dgm:prSet>
      <dgm:spPr/>
    </dgm:pt>
    <dgm:pt modelId="{4AA8CCB6-A962-40F5-94A1-2461C111157E}" type="pres">
      <dgm:prSet presAssocID="{339F9492-01D1-4A0B-95DB-249F5CF85ABE}" presName="bgRect" presStyleLbl="bgAccFollowNode1" presStyleIdx="2" presStyleCnt="3"/>
      <dgm:spPr/>
    </dgm:pt>
    <dgm:pt modelId="{2AE17476-99F0-4F50-9059-DC14186840B3}" type="pres">
      <dgm:prSet presAssocID="{6425DCC1-DC6A-4C7B-ACBF-50DBE186EFD0}" presName="sibTransNodeCircle" presStyleLbl="alignNode1" presStyleIdx="4" presStyleCnt="6">
        <dgm:presLayoutVars>
          <dgm:chMax val="0"/>
          <dgm:bulletEnabled/>
        </dgm:presLayoutVars>
      </dgm:prSet>
      <dgm:spPr/>
    </dgm:pt>
    <dgm:pt modelId="{C7B6FA5C-1EE5-4B7A-9E56-6EF29231FF43}" type="pres">
      <dgm:prSet presAssocID="{339F9492-01D1-4A0B-95DB-249F5CF85ABE}" presName="bottomLine" presStyleLbl="alignNode1" presStyleIdx="5" presStyleCnt="6">
        <dgm:presLayoutVars/>
      </dgm:prSet>
      <dgm:spPr/>
    </dgm:pt>
    <dgm:pt modelId="{A87FC7ED-7E60-4593-8E98-AD2C022563BA}" type="pres">
      <dgm:prSet presAssocID="{339F9492-01D1-4A0B-95DB-249F5CF85ABE}" presName="nodeText" presStyleLbl="bgAccFollowNode1" presStyleIdx="2" presStyleCnt="3">
        <dgm:presLayoutVars>
          <dgm:bulletEnabled val="1"/>
        </dgm:presLayoutVars>
      </dgm:prSet>
      <dgm:spPr/>
    </dgm:pt>
  </dgm:ptLst>
  <dgm:cxnLst>
    <dgm:cxn modelId="{CC259612-3A2D-4DA1-9D2E-0DF17D19E1F6}" srcId="{60944B81-C999-41ED-9D74-E1336C3A660D}" destId="{95C957FF-9A97-460F-8BE5-F2191300069F}" srcOrd="0" destOrd="0" parTransId="{C6DF3F3D-D6A1-4C4E-B6FB-96B054983424}" sibTransId="{6FB7395B-3E56-4CCF-8534-E07AA0E01E80}"/>
    <dgm:cxn modelId="{A0B51439-3E9E-4C2C-A249-4421DDB73BE7}" type="presOf" srcId="{6425DCC1-DC6A-4C7B-ACBF-50DBE186EFD0}" destId="{2AE17476-99F0-4F50-9059-DC14186840B3}" srcOrd="0" destOrd="0" presId="urn:microsoft.com/office/officeart/2016/7/layout/BasicLinearProcessNumbered"/>
    <dgm:cxn modelId="{688D2F3D-799D-4C8F-9C6C-1B6E403136E7}" type="presOf" srcId="{60944B81-C999-41ED-9D74-E1336C3A660D}" destId="{036D0651-9D0C-4601-8B34-CC0747018857}" srcOrd="0" destOrd="0" presId="urn:microsoft.com/office/officeart/2016/7/layout/BasicLinearProcessNumbered"/>
    <dgm:cxn modelId="{D417565D-9116-43B6-92FE-CFC7EB46DDA8}" srcId="{60944B81-C999-41ED-9D74-E1336C3A660D}" destId="{339F9492-01D1-4A0B-95DB-249F5CF85ABE}" srcOrd="2" destOrd="0" parTransId="{5C442081-0F5E-4251-89C1-B62B8A84451C}" sibTransId="{6425DCC1-DC6A-4C7B-ACBF-50DBE186EFD0}"/>
    <dgm:cxn modelId="{15EEF964-D6E7-4FB4-B401-BABF6BEF9C1D}" type="presOf" srcId="{6FB7395B-3E56-4CCF-8534-E07AA0E01E80}" destId="{B027705B-7583-4D5B-A3D0-5A37D4F733F2}" srcOrd="0" destOrd="0" presId="urn:microsoft.com/office/officeart/2016/7/layout/BasicLinearProcessNumbered"/>
    <dgm:cxn modelId="{DB916245-1D7F-4869-BC22-B2F30D7CF798}" type="presOf" srcId="{07690EF0-38C6-4C36-8FD3-A2B564BFC1E6}" destId="{519BB55A-572F-448B-88A5-9B52BAB590D2}" srcOrd="1" destOrd="0" presId="urn:microsoft.com/office/officeart/2016/7/layout/BasicLinearProcessNumbered"/>
    <dgm:cxn modelId="{7F8F486B-D7F6-4D49-900D-F4E2F4746940}" type="presOf" srcId="{07690EF0-38C6-4C36-8FD3-A2B564BFC1E6}" destId="{8BE1F3B8-81CE-4AE4-92FC-B20BDF44070A}" srcOrd="0" destOrd="0" presId="urn:microsoft.com/office/officeart/2016/7/layout/BasicLinearProcessNumbered"/>
    <dgm:cxn modelId="{45935B6F-0C07-49F0-9741-E81204471CE4}" type="presOf" srcId="{95C957FF-9A97-460F-8BE5-F2191300069F}" destId="{77EB6BF3-E12A-4B63-B229-A315EC6C88D8}" srcOrd="1" destOrd="0" presId="urn:microsoft.com/office/officeart/2016/7/layout/BasicLinearProcessNumbered"/>
    <dgm:cxn modelId="{EB23D080-4C98-4515-B364-09662BF6221A}" type="presOf" srcId="{2D25ECA6-1A7B-41D2-B0F4-255080CFE0E7}" destId="{AD1A3956-42DB-4750-B002-0A65AD7975D1}" srcOrd="0" destOrd="0" presId="urn:microsoft.com/office/officeart/2016/7/layout/BasicLinearProcessNumbered"/>
    <dgm:cxn modelId="{4C0CDDD2-B8FC-4B81-844C-7092F681AC33}" type="presOf" srcId="{95C957FF-9A97-460F-8BE5-F2191300069F}" destId="{79004A30-58FB-4F93-ADD2-5D153086B674}" srcOrd="0" destOrd="0" presId="urn:microsoft.com/office/officeart/2016/7/layout/BasicLinearProcessNumbered"/>
    <dgm:cxn modelId="{6FFA72D7-8541-4230-B95D-44607ACA2110}" type="presOf" srcId="{339F9492-01D1-4A0B-95DB-249F5CF85ABE}" destId="{4AA8CCB6-A962-40F5-94A1-2461C111157E}" srcOrd="0" destOrd="0" presId="urn:microsoft.com/office/officeart/2016/7/layout/BasicLinearProcessNumbered"/>
    <dgm:cxn modelId="{A0FB76E2-557F-4599-96EC-089F505CB9FA}" srcId="{60944B81-C999-41ED-9D74-E1336C3A660D}" destId="{07690EF0-38C6-4C36-8FD3-A2B564BFC1E6}" srcOrd="1" destOrd="0" parTransId="{65F2CBA0-30E6-4685-87EF-E137EF93D00C}" sibTransId="{2D25ECA6-1A7B-41D2-B0F4-255080CFE0E7}"/>
    <dgm:cxn modelId="{44A3C2E6-1C0F-45B1-A3EB-E08A1C6AC2E3}" type="presOf" srcId="{339F9492-01D1-4A0B-95DB-249F5CF85ABE}" destId="{A87FC7ED-7E60-4593-8E98-AD2C022563BA}" srcOrd="1" destOrd="0" presId="urn:microsoft.com/office/officeart/2016/7/layout/BasicLinearProcessNumbered"/>
    <dgm:cxn modelId="{4834CC66-5315-4DFB-A8A5-4911B9EAB5BF}" type="presParOf" srcId="{036D0651-9D0C-4601-8B34-CC0747018857}" destId="{7AD7BEF5-AE99-451E-AF71-40E80A9AC5EC}" srcOrd="0" destOrd="0" presId="urn:microsoft.com/office/officeart/2016/7/layout/BasicLinearProcessNumbered"/>
    <dgm:cxn modelId="{BF29A019-4A5D-4A87-B530-E37C56334FBE}" type="presParOf" srcId="{7AD7BEF5-AE99-451E-AF71-40E80A9AC5EC}" destId="{79004A30-58FB-4F93-ADD2-5D153086B674}" srcOrd="0" destOrd="0" presId="urn:microsoft.com/office/officeart/2016/7/layout/BasicLinearProcessNumbered"/>
    <dgm:cxn modelId="{719AF749-E5B8-4DA3-BE9C-479274A42994}" type="presParOf" srcId="{7AD7BEF5-AE99-451E-AF71-40E80A9AC5EC}" destId="{B027705B-7583-4D5B-A3D0-5A37D4F733F2}" srcOrd="1" destOrd="0" presId="urn:microsoft.com/office/officeart/2016/7/layout/BasicLinearProcessNumbered"/>
    <dgm:cxn modelId="{887CDBF5-5CEE-4450-BF4F-45C5D25DCEFF}" type="presParOf" srcId="{7AD7BEF5-AE99-451E-AF71-40E80A9AC5EC}" destId="{F5681C51-AED5-4D2E-B402-776863A73B85}" srcOrd="2" destOrd="0" presId="urn:microsoft.com/office/officeart/2016/7/layout/BasicLinearProcessNumbered"/>
    <dgm:cxn modelId="{1D8D0F0D-73FE-43AD-991E-99A8E1A51388}" type="presParOf" srcId="{7AD7BEF5-AE99-451E-AF71-40E80A9AC5EC}" destId="{77EB6BF3-E12A-4B63-B229-A315EC6C88D8}" srcOrd="3" destOrd="0" presId="urn:microsoft.com/office/officeart/2016/7/layout/BasicLinearProcessNumbered"/>
    <dgm:cxn modelId="{4E832EB4-5FF4-4596-8826-8A4CDBF97ACA}" type="presParOf" srcId="{036D0651-9D0C-4601-8B34-CC0747018857}" destId="{60F4655E-D163-4C57-9BDD-741E0C42E571}" srcOrd="1" destOrd="0" presId="urn:microsoft.com/office/officeart/2016/7/layout/BasicLinearProcessNumbered"/>
    <dgm:cxn modelId="{BCDFDA2D-9E4B-4D47-BB15-C70F38DE94FD}" type="presParOf" srcId="{036D0651-9D0C-4601-8B34-CC0747018857}" destId="{9D9B46DD-3F24-454C-8AD0-32A914178E73}" srcOrd="2" destOrd="0" presId="urn:microsoft.com/office/officeart/2016/7/layout/BasicLinearProcessNumbered"/>
    <dgm:cxn modelId="{8417AC65-00C9-4283-8AC3-D1CFD5305D9E}" type="presParOf" srcId="{9D9B46DD-3F24-454C-8AD0-32A914178E73}" destId="{8BE1F3B8-81CE-4AE4-92FC-B20BDF44070A}" srcOrd="0" destOrd="0" presId="urn:microsoft.com/office/officeart/2016/7/layout/BasicLinearProcessNumbered"/>
    <dgm:cxn modelId="{865322CC-3FB8-4704-89FB-55E7CC78569A}" type="presParOf" srcId="{9D9B46DD-3F24-454C-8AD0-32A914178E73}" destId="{AD1A3956-42DB-4750-B002-0A65AD7975D1}" srcOrd="1" destOrd="0" presId="urn:microsoft.com/office/officeart/2016/7/layout/BasicLinearProcessNumbered"/>
    <dgm:cxn modelId="{E851ED2C-CF11-439F-8A6C-917A6E53CE04}" type="presParOf" srcId="{9D9B46DD-3F24-454C-8AD0-32A914178E73}" destId="{6FB07FE4-D13C-4523-8527-74310B999975}" srcOrd="2" destOrd="0" presId="urn:microsoft.com/office/officeart/2016/7/layout/BasicLinearProcessNumbered"/>
    <dgm:cxn modelId="{6AC5381C-1B1D-470C-80FC-40C55E236CE1}" type="presParOf" srcId="{9D9B46DD-3F24-454C-8AD0-32A914178E73}" destId="{519BB55A-572F-448B-88A5-9B52BAB590D2}" srcOrd="3" destOrd="0" presId="urn:microsoft.com/office/officeart/2016/7/layout/BasicLinearProcessNumbered"/>
    <dgm:cxn modelId="{C951F4F1-69D7-4B7F-8E9F-02132ED87235}" type="presParOf" srcId="{036D0651-9D0C-4601-8B34-CC0747018857}" destId="{0EF17593-E9DA-497A-9104-40A525854280}" srcOrd="3" destOrd="0" presId="urn:microsoft.com/office/officeart/2016/7/layout/BasicLinearProcessNumbered"/>
    <dgm:cxn modelId="{E62D17CF-D6F7-4D29-937E-7682C665B517}" type="presParOf" srcId="{036D0651-9D0C-4601-8B34-CC0747018857}" destId="{3DA39BD1-89A6-4792-B280-243EDB17F3AA}" srcOrd="4" destOrd="0" presId="urn:microsoft.com/office/officeart/2016/7/layout/BasicLinearProcessNumbered"/>
    <dgm:cxn modelId="{4857D337-50BE-47E9-81B8-95864788E11A}" type="presParOf" srcId="{3DA39BD1-89A6-4792-B280-243EDB17F3AA}" destId="{4AA8CCB6-A962-40F5-94A1-2461C111157E}" srcOrd="0" destOrd="0" presId="urn:microsoft.com/office/officeart/2016/7/layout/BasicLinearProcessNumbered"/>
    <dgm:cxn modelId="{E2342116-9389-4648-B68A-F00859DAAB82}" type="presParOf" srcId="{3DA39BD1-89A6-4792-B280-243EDB17F3AA}" destId="{2AE17476-99F0-4F50-9059-DC14186840B3}" srcOrd="1" destOrd="0" presId="urn:microsoft.com/office/officeart/2016/7/layout/BasicLinearProcessNumbered"/>
    <dgm:cxn modelId="{2ACFCBD9-F6AD-427C-B4A6-C8FFADED787A}" type="presParOf" srcId="{3DA39BD1-89A6-4792-B280-243EDB17F3AA}" destId="{C7B6FA5C-1EE5-4B7A-9E56-6EF29231FF43}" srcOrd="2" destOrd="0" presId="urn:microsoft.com/office/officeart/2016/7/layout/BasicLinearProcessNumbered"/>
    <dgm:cxn modelId="{97EF4B8B-E265-4A18-B6E3-55F7062BB27A}" type="presParOf" srcId="{3DA39BD1-89A6-4792-B280-243EDB17F3AA}" destId="{A87FC7ED-7E60-4593-8E98-AD2C022563BA}"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677F000-7341-4F51-BB5E-AAF703467302}"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FF51B6F0-F9F1-49EE-864E-224FC1BB039C}">
      <dgm:prSet/>
      <dgm:spPr/>
      <dgm:t>
        <a:bodyPr/>
        <a:lstStyle/>
        <a:p>
          <a:r>
            <a:rPr lang="en-US"/>
            <a:t>Amino acid-derived hormones are </a:t>
          </a:r>
          <a:r>
            <a:rPr lang="en-US" b="1" i="1" u="sng"/>
            <a:t>formed from amino acid precursors. </a:t>
          </a:r>
          <a:endParaRPr lang="en-US"/>
        </a:p>
      </dgm:t>
    </dgm:pt>
    <dgm:pt modelId="{E764CCAB-5E20-4D08-AD15-A9E3E846D7C8}" type="parTrans" cxnId="{4FEF80CD-8135-4D45-81F3-3302CC73B7D7}">
      <dgm:prSet/>
      <dgm:spPr/>
      <dgm:t>
        <a:bodyPr/>
        <a:lstStyle/>
        <a:p>
          <a:endParaRPr lang="en-US"/>
        </a:p>
      </dgm:t>
    </dgm:pt>
    <dgm:pt modelId="{E6379D53-0EFA-4EBA-8358-D5317B68AAA7}" type="sibTrans" cxnId="{4FEF80CD-8135-4D45-81F3-3302CC73B7D7}">
      <dgm:prSet/>
      <dgm:spPr/>
      <dgm:t>
        <a:bodyPr/>
        <a:lstStyle/>
        <a:p>
          <a:endParaRPr lang="en-US"/>
        </a:p>
      </dgm:t>
    </dgm:pt>
    <dgm:pt modelId="{0934BF7D-746C-4E09-85E8-71D9832A00B0}">
      <dgm:prSet/>
      <dgm:spPr/>
      <dgm:t>
        <a:bodyPr/>
        <a:lstStyle/>
        <a:p>
          <a:r>
            <a:rPr lang="en-US"/>
            <a:t>For example, the amino acid tryptopohan is used by the body to make a dopamine, norepinephrine, epinephrine, melatonin and serotonin. </a:t>
          </a:r>
        </a:p>
      </dgm:t>
    </dgm:pt>
    <dgm:pt modelId="{8DAF39A7-E310-4EC4-B70D-189CFAC16864}" type="parTrans" cxnId="{2B3CBDB5-92E7-481B-9F7C-24AA3CBD78C0}">
      <dgm:prSet/>
      <dgm:spPr/>
      <dgm:t>
        <a:bodyPr/>
        <a:lstStyle/>
        <a:p>
          <a:endParaRPr lang="en-US"/>
        </a:p>
      </dgm:t>
    </dgm:pt>
    <dgm:pt modelId="{C1A36C91-2EFA-4EA7-9C94-E9CB312C78A9}" type="sibTrans" cxnId="{2B3CBDB5-92E7-481B-9F7C-24AA3CBD78C0}">
      <dgm:prSet/>
      <dgm:spPr/>
      <dgm:t>
        <a:bodyPr/>
        <a:lstStyle/>
        <a:p>
          <a:endParaRPr lang="en-US"/>
        </a:p>
      </dgm:t>
    </dgm:pt>
    <dgm:pt modelId="{450E61B2-927F-4668-99D6-20BD099CE656}">
      <dgm:prSet/>
      <dgm:spPr/>
      <dgm:t>
        <a:bodyPr/>
        <a:lstStyle/>
        <a:p>
          <a:r>
            <a:rPr lang="en-US" dirty="0"/>
            <a:t>The amino acid tyrosine is used to make the thyroid hormones triiodothyronine (T3) and thyroxine (T4). T3 and T4 regulate the metabolism and energy levels of the body. </a:t>
          </a:r>
        </a:p>
      </dgm:t>
    </dgm:pt>
    <dgm:pt modelId="{758EF713-5D24-48A5-A565-8ADF487D1B26}" type="parTrans" cxnId="{F69A0B11-FC2C-4FA9-8771-0829C4F9E8F8}">
      <dgm:prSet/>
      <dgm:spPr/>
      <dgm:t>
        <a:bodyPr/>
        <a:lstStyle/>
        <a:p>
          <a:endParaRPr lang="en-US"/>
        </a:p>
      </dgm:t>
    </dgm:pt>
    <dgm:pt modelId="{46B49046-E95A-4EEB-8E07-78CCD5345BF2}" type="sibTrans" cxnId="{F69A0B11-FC2C-4FA9-8771-0829C4F9E8F8}">
      <dgm:prSet/>
      <dgm:spPr/>
      <dgm:t>
        <a:bodyPr/>
        <a:lstStyle/>
        <a:p>
          <a:endParaRPr lang="en-US"/>
        </a:p>
      </dgm:t>
    </dgm:pt>
    <dgm:pt modelId="{F5CF56C1-2788-4D34-9CD6-6CB5B9A81F51}">
      <dgm:prSet/>
      <dgm:spPr/>
      <dgm:t>
        <a:bodyPr/>
        <a:lstStyle/>
        <a:p>
          <a:r>
            <a:rPr lang="en-US"/>
            <a:t>The amino acid glutamic acid is used to make histamines which function as part of the body's immune system.</a:t>
          </a:r>
        </a:p>
      </dgm:t>
    </dgm:pt>
    <dgm:pt modelId="{0ECA8988-012F-4EEF-96DB-FE8E5C5145EA}" type="parTrans" cxnId="{AD55B2F1-EA1E-45D1-A4FD-86A062C07C78}">
      <dgm:prSet/>
      <dgm:spPr/>
      <dgm:t>
        <a:bodyPr/>
        <a:lstStyle/>
        <a:p>
          <a:endParaRPr lang="en-US"/>
        </a:p>
      </dgm:t>
    </dgm:pt>
    <dgm:pt modelId="{E98DD900-0385-4D44-B8C2-CA54FB11D4B9}" type="sibTrans" cxnId="{AD55B2F1-EA1E-45D1-A4FD-86A062C07C78}">
      <dgm:prSet/>
      <dgm:spPr/>
      <dgm:t>
        <a:bodyPr/>
        <a:lstStyle/>
        <a:p>
          <a:endParaRPr lang="en-US"/>
        </a:p>
      </dgm:t>
    </dgm:pt>
    <dgm:pt modelId="{53BC9130-172D-40AC-8F74-E18229E0EA2C}" type="pres">
      <dgm:prSet presAssocID="{2677F000-7341-4F51-BB5E-AAF703467302}" presName="linear" presStyleCnt="0">
        <dgm:presLayoutVars>
          <dgm:animLvl val="lvl"/>
          <dgm:resizeHandles val="exact"/>
        </dgm:presLayoutVars>
      </dgm:prSet>
      <dgm:spPr/>
    </dgm:pt>
    <dgm:pt modelId="{22247B91-F96E-45EC-BFF5-A0CE9345A4EA}" type="pres">
      <dgm:prSet presAssocID="{FF51B6F0-F9F1-49EE-864E-224FC1BB039C}" presName="parentText" presStyleLbl="node1" presStyleIdx="0" presStyleCnt="1">
        <dgm:presLayoutVars>
          <dgm:chMax val="0"/>
          <dgm:bulletEnabled val="1"/>
        </dgm:presLayoutVars>
      </dgm:prSet>
      <dgm:spPr/>
    </dgm:pt>
    <dgm:pt modelId="{6123A6FB-E1A1-4AF4-A33E-13511358242B}" type="pres">
      <dgm:prSet presAssocID="{FF51B6F0-F9F1-49EE-864E-224FC1BB039C}" presName="childText" presStyleLbl="revTx" presStyleIdx="0" presStyleCnt="1">
        <dgm:presLayoutVars>
          <dgm:bulletEnabled val="1"/>
        </dgm:presLayoutVars>
      </dgm:prSet>
      <dgm:spPr/>
    </dgm:pt>
  </dgm:ptLst>
  <dgm:cxnLst>
    <dgm:cxn modelId="{F69A0B11-FC2C-4FA9-8771-0829C4F9E8F8}" srcId="{FF51B6F0-F9F1-49EE-864E-224FC1BB039C}" destId="{450E61B2-927F-4668-99D6-20BD099CE656}" srcOrd="1" destOrd="0" parTransId="{758EF713-5D24-48A5-A565-8ADF487D1B26}" sibTransId="{46B49046-E95A-4EEB-8E07-78CCD5345BF2}"/>
    <dgm:cxn modelId="{F687C714-31B4-49E8-8CA5-78D92C1AA10D}" type="presOf" srcId="{F5CF56C1-2788-4D34-9CD6-6CB5B9A81F51}" destId="{6123A6FB-E1A1-4AF4-A33E-13511358242B}" srcOrd="0" destOrd="2" presId="urn:microsoft.com/office/officeart/2005/8/layout/vList2"/>
    <dgm:cxn modelId="{1F844498-7724-49DD-93B6-8D1179A8BA99}" type="presOf" srcId="{FF51B6F0-F9F1-49EE-864E-224FC1BB039C}" destId="{22247B91-F96E-45EC-BFF5-A0CE9345A4EA}" srcOrd="0" destOrd="0" presId="urn:microsoft.com/office/officeart/2005/8/layout/vList2"/>
    <dgm:cxn modelId="{E28366A9-75B8-4A6B-A871-61E41F71AAF6}" type="presOf" srcId="{2677F000-7341-4F51-BB5E-AAF703467302}" destId="{53BC9130-172D-40AC-8F74-E18229E0EA2C}" srcOrd="0" destOrd="0" presId="urn:microsoft.com/office/officeart/2005/8/layout/vList2"/>
    <dgm:cxn modelId="{7E3EDCB1-7EC3-4A4A-987D-B030099680A9}" type="presOf" srcId="{0934BF7D-746C-4E09-85E8-71D9832A00B0}" destId="{6123A6FB-E1A1-4AF4-A33E-13511358242B}" srcOrd="0" destOrd="0" presId="urn:microsoft.com/office/officeart/2005/8/layout/vList2"/>
    <dgm:cxn modelId="{2B3CBDB5-92E7-481B-9F7C-24AA3CBD78C0}" srcId="{FF51B6F0-F9F1-49EE-864E-224FC1BB039C}" destId="{0934BF7D-746C-4E09-85E8-71D9832A00B0}" srcOrd="0" destOrd="0" parTransId="{8DAF39A7-E310-4EC4-B70D-189CFAC16864}" sibTransId="{C1A36C91-2EFA-4EA7-9C94-E9CB312C78A9}"/>
    <dgm:cxn modelId="{3EABF5B9-D607-453B-8B00-A40FCA2F5FE2}" type="presOf" srcId="{450E61B2-927F-4668-99D6-20BD099CE656}" destId="{6123A6FB-E1A1-4AF4-A33E-13511358242B}" srcOrd="0" destOrd="1" presId="urn:microsoft.com/office/officeart/2005/8/layout/vList2"/>
    <dgm:cxn modelId="{4FEF80CD-8135-4D45-81F3-3302CC73B7D7}" srcId="{2677F000-7341-4F51-BB5E-AAF703467302}" destId="{FF51B6F0-F9F1-49EE-864E-224FC1BB039C}" srcOrd="0" destOrd="0" parTransId="{E764CCAB-5E20-4D08-AD15-A9E3E846D7C8}" sibTransId="{E6379D53-0EFA-4EBA-8358-D5317B68AAA7}"/>
    <dgm:cxn modelId="{AD55B2F1-EA1E-45D1-A4FD-86A062C07C78}" srcId="{FF51B6F0-F9F1-49EE-864E-224FC1BB039C}" destId="{F5CF56C1-2788-4D34-9CD6-6CB5B9A81F51}" srcOrd="2" destOrd="0" parTransId="{0ECA8988-012F-4EEF-96DB-FE8E5C5145EA}" sibTransId="{E98DD900-0385-4D44-B8C2-CA54FB11D4B9}"/>
    <dgm:cxn modelId="{33955606-597C-4FD5-9687-6C8BCB021AFA}" type="presParOf" srcId="{53BC9130-172D-40AC-8F74-E18229E0EA2C}" destId="{22247B91-F96E-45EC-BFF5-A0CE9345A4EA}" srcOrd="0" destOrd="0" presId="urn:microsoft.com/office/officeart/2005/8/layout/vList2"/>
    <dgm:cxn modelId="{E748238A-5499-4F18-A131-D0210B4764B4}" type="presParOf" srcId="{53BC9130-172D-40AC-8F74-E18229E0EA2C}" destId="{6123A6FB-E1A1-4AF4-A33E-13511358242B}"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61B7102-A95A-4168-AD6A-F355052C797C}"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1EEADCDA-23E5-4FC8-8ABD-44F02ACF39E7}">
      <dgm:prSet/>
      <dgm:spPr/>
      <dgm:t>
        <a:bodyPr/>
        <a:lstStyle/>
        <a:p>
          <a:r>
            <a:rPr lang="en-US"/>
            <a:t>Control centers in the brain play roles in regulating physiological parameters and keeping them within the normal range. </a:t>
          </a:r>
        </a:p>
      </dgm:t>
    </dgm:pt>
    <dgm:pt modelId="{76B92047-E058-4F02-9B9C-91F93156174A}" type="parTrans" cxnId="{8DBCB9F9-1214-4FDA-93CC-B1299D4294DE}">
      <dgm:prSet/>
      <dgm:spPr/>
      <dgm:t>
        <a:bodyPr/>
        <a:lstStyle/>
        <a:p>
          <a:endParaRPr lang="en-US"/>
        </a:p>
      </dgm:t>
    </dgm:pt>
    <dgm:pt modelId="{DE718671-94F4-4AB3-A20C-10DEA9EBA57F}" type="sibTrans" cxnId="{8DBCB9F9-1214-4FDA-93CC-B1299D4294DE}">
      <dgm:prSet/>
      <dgm:spPr/>
      <dgm:t>
        <a:bodyPr/>
        <a:lstStyle/>
        <a:p>
          <a:endParaRPr lang="en-US"/>
        </a:p>
      </dgm:t>
    </dgm:pt>
    <dgm:pt modelId="{048912AA-7417-4842-B759-A6804BDE326B}">
      <dgm:prSet/>
      <dgm:spPr/>
      <dgm:t>
        <a:bodyPr/>
        <a:lstStyle/>
        <a:p>
          <a:r>
            <a:rPr lang="en-US"/>
            <a:t>As the body works to maintain homeostasis, any significant deviation from the normal range will be resisted and homeostasis restored through a process called a feedback loop.</a:t>
          </a:r>
        </a:p>
      </dgm:t>
    </dgm:pt>
    <dgm:pt modelId="{A330BB70-373F-4334-B095-72C571FE40A0}" type="parTrans" cxnId="{601E1F7A-07DF-4B83-BA3B-8A2CF08F0E9C}">
      <dgm:prSet/>
      <dgm:spPr/>
      <dgm:t>
        <a:bodyPr/>
        <a:lstStyle/>
        <a:p>
          <a:endParaRPr lang="en-US"/>
        </a:p>
      </dgm:t>
    </dgm:pt>
    <dgm:pt modelId="{0E68FAB9-9543-4BB6-870A-9C25AAA03420}" type="sibTrans" cxnId="{601E1F7A-07DF-4B83-BA3B-8A2CF08F0E9C}">
      <dgm:prSet/>
      <dgm:spPr/>
      <dgm:t>
        <a:bodyPr/>
        <a:lstStyle/>
        <a:p>
          <a:endParaRPr lang="en-US"/>
        </a:p>
      </dgm:t>
    </dgm:pt>
    <dgm:pt modelId="{27C952D5-5617-4E32-B8B5-DDB4D0BBAEC4}" type="pres">
      <dgm:prSet presAssocID="{B61B7102-A95A-4168-AD6A-F355052C797C}" presName="root" presStyleCnt="0">
        <dgm:presLayoutVars>
          <dgm:dir/>
          <dgm:resizeHandles val="exact"/>
        </dgm:presLayoutVars>
      </dgm:prSet>
      <dgm:spPr/>
    </dgm:pt>
    <dgm:pt modelId="{5EB459CE-EF35-443B-B1DD-1A2A813761AF}" type="pres">
      <dgm:prSet presAssocID="{1EEADCDA-23E5-4FC8-8ABD-44F02ACF39E7}" presName="compNode" presStyleCnt="0"/>
      <dgm:spPr/>
    </dgm:pt>
    <dgm:pt modelId="{389B5DDF-CF99-4DB0-86C4-47209B8DE169}" type="pres">
      <dgm:prSet presAssocID="{1EEADCDA-23E5-4FC8-8ABD-44F02ACF39E7}" presName="bgRect" presStyleLbl="bgShp" presStyleIdx="0" presStyleCnt="2"/>
      <dgm:spPr/>
    </dgm:pt>
    <dgm:pt modelId="{92C14A08-5BDE-44FF-904B-D290AAA3825F}" type="pres">
      <dgm:prSet presAssocID="{1EEADCDA-23E5-4FC8-8ABD-44F02ACF39E7}"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rain"/>
        </a:ext>
      </dgm:extLst>
    </dgm:pt>
    <dgm:pt modelId="{5E424150-2AC5-4BE8-8F34-352AB5CEDF34}" type="pres">
      <dgm:prSet presAssocID="{1EEADCDA-23E5-4FC8-8ABD-44F02ACF39E7}" presName="spaceRect" presStyleCnt="0"/>
      <dgm:spPr/>
    </dgm:pt>
    <dgm:pt modelId="{87EAD509-10ED-4D44-9A23-1BD1F6F27E68}" type="pres">
      <dgm:prSet presAssocID="{1EEADCDA-23E5-4FC8-8ABD-44F02ACF39E7}" presName="parTx" presStyleLbl="revTx" presStyleIdx="0" presStyleCnt="2">
        <dgm:presLayoutVars>
          <dgm:chMax val="0"/>
          <dgm:chPref val="0"/>
        </dgm:presLayoutVars>
      </dgm:prSet>
      <dgm:spPr/>
    </dgm:pt>
    <dgm:pt modelId="{C1B004C9-CDDE-46D8-B809-2FB49B796EC9}" type="pres">
      <dgm:prSet presAssocID="{DE718671-94F4-4AB3-A20C-10DEA9EBA57F}" presName="sibTrans" presStyleCnt="0"/>
      <dgm:spPr/>
    </dgm:pt>
    <dgm:pt modelId="{2D572FA6-D8F3-4A9A-85D1-583917BB3FB5}" type="pres">
      <dgm:prSet presAssocID="{048912AA-7417-4842-B759-A6804BDE326B}" presName="compNode" presStyleCnt="0"/>
      <dgm:spPr/>
    </dgm:pt>
    <dgm:pt modelId="{A904A151-B461-4D6C-A66D-A0B5EAA724FA}" type="pres">
      <dgm:prSet presAssocID="{048912AA-7417-4842-B759-A6804BDE326B}" presName="bgRect" presStyleLbl="bgShp" presStyleIdx="1" presStyleCnt="2"/>
      <dgm:spPr/>
    </dgm:pt>
    <dgm:pt modelId="{D3803410-C8F5-40B2-80D2-851B2432ADD5}" type="pres">
      <dgm:prSet presAssocID="{048912AA-7417-4842-B759-A6804BDE326B}"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keleton"/>
        </a:ext>
      </dgm:extLst>
    </dgm:pt>
    <dgm:pt modelId="{12423729-99CE-48A1-9A28-0DFC329F159B}" type="pres">
      <dgm:prSet presAssocID="{048912AA-7417-4842-B759-A6804BDE326B}" presName="spaceRect" presStyleCnt="0"/>
      <dgm:spPr/>
    </dgm:pt>
    <dgm:pt modelId="{59824D62-8036-4A0F-95D9-225A7FB3296E}" type="pres">
      <dgm:prSet presAssocID="{048912AA-7417-4842-B759-A6804BDE326B}" presName="parTx" presStyleLbl="revTx" presStyleIdx="1" presStyleCnt="2">
        <dgm:presLayoutVars>
          <dgm:chMax val="0"/>
          <dgm:chPref val="0"/>
        </dgm:presLayoutVars>
      </dgm:prSet>
      <dgm:spPr/>
    </dgm:pt>
  </dgm:ptLst>
  <dgm:cxnLst>
    <dgm:cxn modelId="{601E1F7A-07DF-4B83-BA3B-8A2CF08F0E9C}" srcId="{B61B7102-A95A-4168-AD6A-F355052C797C}" destId="{048912AA-7417-4842-B759-A6804BDE326B}" srcOrd="1" destOrd="0" parTransId="{A330BB70-373F-4334-B095-72C571FE40A0}" sibTransId="{0E68FAB9-9543-4BB6-870A-9C25AAA03420}"/>
    <dgm:cxn modelId="{39B626A7-871E-461D-B496-DE2A29B3236B}" type="presOf" srcId="{B61B7102-A95A-4168-AD6A-F355052C797C}" destId="{27C952D5-5617-4E32-B8B5-DDB4D0BBAEC4}" srcOrd="0" destOrd="0" presId="urn:microsoft.com/office/officeart/2018/2/layout/IconVerticalSolidList"/>
    <dgm:cxn modelId="{AADB35AB-9D55-4E3C-B7B1-265A09561BE9}" type="presOf" srcId="{048912AA-7417-4842-B759-A6804BDE326B}" destId="{59824D62-8036-4A0F-95D9-225A7FB3296E}" srcOrd="0" destOrd="0" presId="urn:microsoft.com/office/officeart/2018/2/layout/IconVerticalSolidList"/>
    <dgm:cxn modelId="{FF4E30B0-3692-4D15-984E-41EA14756F7B}" type="presOf" srcId="{1EEADCDA-23E5-4FC8-8ABD-44F02ACF39E7}" destId="{87EAD509-10ED-4D44-9A23-1BD1F6F27E68}" srcOrd="0" destOrd="0" presId="urn:microsoft.com/office/officeart/2018/2/layout/IconVerticalSolidList"/>
    <dgm:cxn modelId="{8DBCB9F9-1214-4FDA-93CC-B1299D4294DE}" srcId="{B61B7102-A95A-4168-AD6A-F355052C797C}" destId="{1EEADCDA-23E5-4FC8-8ABD-44F02ACF39E7}" srcOrd="0" destOrd="0" parTransId="{76B92047-E058-4F02-9B9C-91F93156174A}" sibTransId="{DE718671-94F4-4AB3-A20C-10DEA9EBA57F}"/>
    <dgm:cxn modelId="{9CC5D6DA-35E3-448A-B367-C17CBEAB33F7}" type="presParOf" srcId="{27C952D5-5617-4E32-B8B5-DDB4D0BBAEC4}" destId="{5EB459CE-EF35-443B-B1DD-1A2A813761AF}" srcOrd="0" destOrd="0" presId="urn:microsoft.com/office/officeart/2018/2/layout/IconVerticalSolidList"/>
    <dgm:cxn modelId="{F1F5F920-97C3-4F08-A829-737BCFC5214A}" type="presParOf" srcId="{5EB459CE-EF35-443B-B1DD-1A2A813761AF}" destId="{389B5DDF-CF99-4DB0-86C4-47209B8DE169}" srcOrd="0" destOrd="0" presId="urn:microsoft.com/office/officeart/2018/2/layout/IconVerticalSolidList"/>
    <dgm:cxn modelId="{7E2DEA4B-E99A-40F3-8F3C-9382487A512D}" type="presParOf" srcId="{5EB459CE-EF35-443B-B1DD-1A2A813761AF}" destId="{92C14A08-5BDE-44FF-904B-D290AAA3825F}" srcOrd="1" destOrd="0" presId="urn:microsoft.com/office/officeart/2018/2/layout/IconVerticalSolidList"/>
    <dgm:cxn modelId="{8EBB5D99-C8A8-44E5-91FA-08089DC462C0}" type="presParOf" srcId="{5EB459CE-EF35-443B-B1DD-1A2A813761AF}" destId="{5E424150-2AC5-4BE8-8F34-352AB5CEDF34}" srcOrd="2" destOrd="0" presId="urn:microsoft.com/office/officeart/2018/2/layout/IconVerticalSolidList"/>
    <dgm:cxn modelId="{954DFD98-6524-42E2-B598-889C2323E78F}" type="presParOf" srcId="{5EB459CE-EF35-443B-B1DD-1A2A813761AF}" destId="{87EAD509-10ED-4D44-9A23-1BD1F6F27E68}" srcOrd="3" destOrd="0" presId="urn:microsoft.com/office/officeart/2018/2/layout/IconVerticalSolidList"/>
    <dgm:cxn modelId="{D9AE4FC2-EDC8-4DF2-A1BA-B4FC8C3CBE2C}" type="presParOf" srcId="{27C952D5-5617-4E32-B8B5-DDB4D0BBAEC4}" destId="{C1B004C9-CDDE-46D8-B809-2FB49B796EC9}" srcOrd="1" destOrd="0" presId="urn:microsoft.com/office/officeart/2018/2/layout/IconVerticalSolidList"/>
    <dgm:cxn modelId="{370F738D-7105-4F5B-96DA-544B45B5DA28}" type="presParOf" srcId="{27C952D5-5617-4E32-B8B5-DDB4D0BBAEC4}" destId="{2D572FA6-D8F3-4A9A-85D1-583917BB3FB5}" srcOrd="2" destOrd="0" presId="urn:microsoft.com/office/officeart/2018/2/layout/IconVerticalSolidList"/>
    <dgm:cxn modelId="{D456631C-9AF5-4B66-A211-7E774EE3F4C3}" type="presParOf" srcId="{2D572FA6-D8F3-4A9A-85D1-583917BB3FB5}" destId="{A904A151-B461-4D6C-A66D-A0B5EAA724FA}" srcOrd="0" destOrd="0" presId="urn:microsoft.com/office/officeart/2018/2/layout/IconVerticalSolidList"/>
    <dgm:cxn modelId="{9DC0C72D-DE1C-4BEE-951E-A6647A1F2EFD}" type="presParOf" srcId="{2D572FA6-D8F3-4A9A-85D1-583917BB3FB5}" destId="{D3803410-C8F5-40B2-80D2-851B2432ADD5}" srcOrd="1" destOrd="0" presId="urn:microsoft.com/office/officeart/2018/2/layout/IconVerticalSolidList"/>
    <dgm:cxn modelId="{6AD87944-65AF-48F2-83E2-2DAED087C715}" type="presParOf" srcId="{2D572FA6-D8F3-4A9A-85D1-583917BB3FB5}" destId="{12423729-99CE-48A1-9A28-0DFC329F159B}" srcOrd="2" destOrd="0" presId="urn:microsoft.com/office/officeart/2018/2/layout/IconVerticalSolidList"/>
    <dgm:cxn modelId="{A94C5995-62B4-43F3-9C02-6FA8F1F9480D}" type="presParOf" srcId="{2D572FA6-D8F3-4A9A-85D1-583917BB3FB5}" destId="{59824D62-8036-4A0F-95D9-225A7FB3296E}"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07065A-D2BE-4AF2-8739-F9C6EA284F00}">
      <dsp:nvSpPr>
        <dsp:cNvPr id="0" name=""/>
        <dsp:cNvSpPr/>
      </dsp:nvSpPr>
      <dsp:spPr>
        <a:xfrm>
          <a:off x="0" y="718"/>
          <a:ext cx="6513603" cy="1681139"/>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2BA2B6A-D881-4865-BA6E-44B181B365A5}">
      <dsp:nvSpPr>
        <dsp:cNvPr id="0" name=""/>
        <dsp:cNvSpPr/>
      </dsp:nvSpPr>
      <dsp:spPr>
        <a:xfrm>
          <a:off x="508544" y="378974"/>
          <a:ext cx="924626" cy="9246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1E121BB-DC55-473E-8729-788C6A28660F}">
      <dsp:nvSpPr>
        <dsp:cNvPr id="0" name=""/>
        <dsp:cNvSpPr/>
      </dsp:nvSpPr>
      <dsp:spPr>
        <a:xfrm>
          <a:off x="1941716" y="718"/>
          <a:ext cx="4571887"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889000">
            <a:lnSpc>
              <a:spcPct val="90000"/>
            </a:lnSpc>
            <a:spcBef>
              <a:spcPct val="0"/>
            </a:spcBef>
            <a:spcAft>
              <a:spcPct val="35000"/>
            </a:spcAft>
            <a:buNone/>
          </a:pPr>
          <a:r>
            <a:rPr lang="en-US" sz="2000" kern="1200"/>
            <a:t>The endocrine system consists of cells, tissues, and organs that secrete hormones as a primary or secondary function. </a:t>
          </a:r>
        </a:p>
      </dsp:txBody>
      <dsp:txXfrm>
        <a:off x="1941716" y="718"/>
        <a:ext cx="4571887" cy="1681139"/>
      </dsp:txXfrm>
    </dsp:sp>
    <dsp:sp modelId="{0491C024-33FD-4E8C-8886-D9D747C022EB}">
      <dsp:nvSpPr>
        <dsp:cNvPr id="0" name=""/>
        <dsp:cNvSpPr/>
      </dsp:nvSpPr>
      <dsp:spPr>
        <a:xfrm>
          <a:off x="0" y="2102143"/>
          <a:ext cx="6513603" cy="1681139"/>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E42773B-1D87-4390-9B32-18BC1F8011CD}">
      <dsp:nvSpPr>
        <dsp:cNvPr id="0" name=""/>
        <dsp:cNvSpPr/>
      </dsp:nvSpPr>
      <dsp:spPr>
        <a:xfrm>
          <a:off x="508544" y="2480399"/>
          <a:ext cx="924626" cy="9246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FF4CF4C-0EB6-4E22-B2C5-0B0020B4ED6A}">
      <dsp:nvSpPr>
        <dsp:cNvPr id="0" name=""/>
        <dsp:cNvSpPr/>
      </dsp:nvSpPr>
      <dsp:spPr>
        <a:xfrm>
          <a:off x="1941716" y="2102143"/>
          <a:ext cx="4571887"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889000">
            <a:lnSpc>
              <a:spcPct val="90000"/>
            </a:lnSpc>
            <a:spcBef>
              <a:spcPct val="0"/>
            </a:spcBef>
            <a:spcAft>
              <a:spcPct val="35000"/>
            </a:spcAft>
            <a:buNone/>
          </a:pPr>
          <a:r>
            <a:rPr lang="en-US" sz="2000" kern="1200"/>
            <a:t>Endocrine glands are ductless glands that secrete their hormones directly into the surrounding fluid. </a:t>
          </a:r>
        </a:p>
      </dsp:txBody>
      <dsp:txXfrm>
        <a:off x="1941716" y="2102143"/>
        <a:ext cx="4571887" cy="1681139"/>
      </dsp:txXfrm>
    </dsp:sp>
    <dsp:sp modelId="{169CE7EB-9435-44AD-8853-2840E06152FB}">
      <dsp:nvSpPr>
        <dsp:cNvPr id="0" name=""/>
        <dsp:cNvSpPr/>
      </dsp:nvSpPr>
      <dsp:spPr>
        <a:xfrm>
          <a:off x="0" y="4203567"/>
          <a:ext cx="6513603" cy="1681139"/>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402A9D1-CF3F-4AB4-BE0F-4476DCBBF535}">
      <dsp:nvSpPr>
        <dsp:cNvPr id="0" name=""/>
        <dsp:cNvSpPr/>
      </dsp:nvSpPr>
      <dsp:spPr>
        <a:xfrm>
          <a:off x="508544" y="4581824"/>
          <a:ext cx="924626" cy="92462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38D3849-58B7-4385-B463-1CC2ED365572}">
      <dsp:nvSpPr>
        <dsp:cNvPr id="0" name=""/>
        <dsp:cNvSpPr/>
      </dsp:nvSpPr>
      <dsp:spPr>
        <a:xfrm>
          <a:off x="1941716" y="4203567"/>
          <a:ext cx="4571887"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889000">
            <a:lnSpc>
              <a:spcPct val="90000"/>
            </a:lnSpc>
            <a:spcBef>
              <a:spcPct val="0"/>
            </a:spcBef>
            <a:spcAft>
              <a:spcPct val="35000"/>
            </a:spcAft>
            <a:buNone/>
          </a:pPr>
          <a:r>
            <a:rPr lang="en-US" sz="2000" kern="1200"/>
            <a:t>The interstitial fluid and the blood vessels then transport the hormones throughout the body. </a:t>
          </a:r>
        </a:p>
      </dsp:txBody>
      <dsp:txXfrm>
        <a:off x="1941716" y="4203567"/>
        <a:ext cx="4571887" cy="168113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FF3A10-EFEF-4670-A358-56C91A0A2B64}">
      <dsp:nvSpPr>
        <dsp:cNvPr id="0" name=""/>
        <dsp:cNvSpPr/>
      </dsp:nvSpPr>
      <dsp:spPr>
        <a:xfrm>
          <a:off x="0" y="2244"/>
          <a:ext cx="6254749" cy="1137763"/>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34F284A-ED77-4F4C-ACAF-C102E8B77A09}">
      <dsp:nvSpPr>
        <dsp:cNvPr id="0" name=""/>
        <dsp:cNvSpPr/>
      </dsp:nvSpPr>
      <dsp:spPr>
        <a:xfrm>
          <a:off x="344173" y="258241"/>
          <a:ext cx="625769" cy="62576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2F81643-CE97-4D90-B5AE-1DC911A1A792}">
      <dsp:nvSpPr>
        <dsp:cNvPr id="0" name=""/>
        <dsp:cNvSpPr/>
      </dsp:nvSpPr>
      <dsp:spPr>
        <a:xfrm>
          <a:off x="1314116" y="2244"/>
          <a:ext cx="4940633" cy="11377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413" tIns="120413" rIns="120413" bIns="120413" numCol="1" spcCol="1270" anchor="ctr" anchorCtr="0">
          <a:noAutofit/>
        </a:bodyPr>
        <a:lstStyle/>
        <a:p>
          <a:pPr marL="0" lvl="0" indent="0" algn="l" defTabSz="800100">
            <a:lnSpc>
              <a:spcPct val="90000"/>
            </a:lnSpc>
            <a:spcBef>
              <a:spcPct val="0"/>
            </a:spcBef>
            <a:spcAft>
              <a:spcPct val="35000"/>
            </a:spcAft>
            <a:buNone/>
          </a:pPr>
          <a:r>
            <a:rPr lang="en-US" sz="1800" u="sng" kern="1200"/>
            <a:t>Sweating</a:t>
          </a:r>
          <a:r>
            <a:rPr lang="en-US" sz="1800" kern="1200"/>
            <a:t> -</a:t>
          </a:r>
        </a:p>
      </dsp:txBody>
      <dsp:txXfrm>
        <a:off x="1314116" y="2244"/>
        <a:ext cx="4940633" cy="1137763"/>
      </dsp:txXfrm>
    </dsp:sp>
    <dsp:sp modelId="{A137081B-17C6-4275-A8DF-6498B095CF08}">
      <dsp:nvSpPr>
        <dsp:cNvPr id="0" name=""/>
        <dsp:cNvSpPr/>
      </dsp:nvSpPr>
      <dsp:spPr>
        <a:xfrm>
          <a:off x="0" y="1424448"/>
          <a:ext cx="6254749" cy="1137763"/>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F69188D-83DD-45E3-8374-4AA13EB3D9EA}">
      <dsp:nvSpPr>
        <dsp:cNvPr id="0" name=""/>
        <dsp:cNvSpPr/>
      </dsp:nvSpPr>
      <dsp:spPr>
        <a:xfrm>
          <a:off x="344173" y="1680445"/>
          <a:ext cx="625769" cy="62576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ABF0B9A-84B1-4C0E-B61B-84F9206451CD}">
      <dsp:nvSpPr>
        <dsp:cNvPr id="0" name=""/>
        <dsp:cNvSpPr/>
      </dsp:nvSpPr>
      <dsp:spPr>
        <a:xfrm>
          <a:off x="1314116" y="1424448"/>
          <a:ext cx="4940633" cy="11377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413" tIns="120413" rIns="120413" bIns="120413" numCol="1" spcCol="1270" anchor="ctr" anchorCtr="0">
          <a:noAutofit/>
        </a:bodyPr>
        <a:lstStyle/>
        <a:p>
          <a:pPr marL="0" lvl="0" indent="0" algn="l" defTabSz="800100">
            <a:lnSpc>
              <a:spcPct val="90000"/>
            </a:lnSpc>
            <a:spcBef>
              <a:spcPct val="0"/>
            </a:spcBef>
            <a:spcAft>
              <a:spcPct val="35000"/>
            </a:spcAft>
            <a:buNone/>
          </a:pPr>
          <a:r>
            <a:rPr lang="en-US" sz="1800" kern="1200"/>
            <a:t>Sweat glands are activated to increase their secretion of sweat. </a:t>
          </a:r>
        </a:p>
      </dsp:txBody>
      <dsp:txXfrm>
        <a:off x="1314116" y="1424448"/>
        <a:ext cx="4940633" cy="1137763"/>
      </dsp:txXfrm>
    </dsp:sp>
    <dsp:sp modelId="{D518416F-CB99-4CE7-BE42-9E64E2AFED33}">
      <dsp:nvSpPr>
        <dsp:cNvPr id="0" name=""/>
        <dsp:cNvSpPr/>
      </dsp:nvSpPr>
      <dsp:spPr>
        <a:xfrm>
          <a:off x="0" y="2846652"/>
          <a:ext cx="6254749" cy="1137763"/>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128D966-B929-4BC6-8FD7-A4430051BA94}">
      <dsp:nvSpPr>
        <dsp:cNvPr id="0" name=""/>
        <dsp:cNvSpPr/>
      </dsp:nvSpPr>
      <dsp:spPr>
        <a:xfrm>
          <a:off x="344173" y="3102649"/>
          <a:ext cx="625769" cy="62576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B02B66A-68AC-4258-9EE6-223C3C97E652}">
      <dsp:nvSpPr>
        <dsp:cNvPr id="0" name=""/>
        <dsp:cNvSpPr/>
      </dsp:nvSpPr>
      <dsp:spPr>
        <a:xfrm>
          <a:off x="1314116" y="2846652"/>
          <a:ext cx="4940633" cy="11377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413" tIns="120413" rIns="120413" bIns="120413" numCol="1" spcCol="1270" anchor="ctr" anchorCtr="0">
          <a:noAutofit/>
        </a:bodyPr>
        <a:lstStyle/>
        <a:p>
          <a:pPr marL="0" lvl="0" indent="0" algn="l" defTabSz="800100">
            <a:lnSpc>
              <a:spcPct val="90000"/>
            </a:lnSpc>
            <a:spcBef>
              <a:spcPct val="0"/>
            </a:spcBef>
            <a:spcAft>
              <a:spcPct val="35000"/>
            </a:spcAft>
            <a:buNone/>
          </a:pPr>
          <a:r>
            <a:rPr lang="en-US" sz="1800" kern="1200"/>
            <a:t>Sweat pools at the skin's surface and is evaporated as it touches the air. </a:t>
          </a:r>
        </a:p>
      </dsp:txBody>
      <dsp:txXfrm>
        <a:off x="1314116" y="2846652"/>
        <a:ext cx="4940633" cy="1137763"/>
      </dsp:txXfrm>
    </dsp:sp>
    <dsp:sp modelId="{1D3FD884-B915-4339-885B-8BA9CD219D52}">
      <dsp:nvSpPr>
        <dsp:cNvPr id="0" name=""/>
        <dsp:cNvSpPr/>
      </dsp:nvSpPr>
      <dsp:spPr>
        <a:xfrm>
          <a:off x="0" y="4268856"/>
          <a:ext cx="6254749" cy="1137763"/>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55C5EE-3E35-4720-8156-70BD046ACEC8}">
      <dsp:nvSpPr>
        <dsp:cNvPr id="0" name=""/>
        <dsp:cNvSpPr/>
      </dsp:nvSpPr>
      <dsp:spPr>
        <a:xfrm>
          <a:off x="344173" y="4524853"/>
          <a:ext cx="625769" cy="62576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B1E9AB6-75B4-4BBB-8F74-1FFAC2C1D574}">
      <dsp:nvSpPr>
        <dsp:cNvPr id="0" name=""/>
        <dsp:cNvSpPr/>
      </dsp:nvSpPr>
      <dsp:spPr>
        <a:xfrm>
          <a:off x="1314116" y="4268856"/>
          <a:ext cx="4940633" cy="11377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413" tIns="120413" rIns="120413" bIns="120413" numCol="1" spcCol="1270" anchor="ctr" anchorCtr="0">
          <a:noAutofit/>
        </a:bodyPr>
        <a:lstStyle/>
        <a:p>
          <a:pPr marL="0" lvl="0" indent="0" algn="l" defTabSz="800100">
            <a:lnSpc>
              <a:spcPct val="90000"/>
            </a:lnSpc>
            <a:spcBef>
              <a:spcPct val="0"/>
            </a:spcBef>
            <a:spcAft>
              <a:spcPct val="35000"/>
            </a:spcAft>
            <a:buNone/>
          </a:pPr>
          <a:r>
            <a:rPr lang="en-US" sz="1800" kern="1200"/>
            <a:t>As the sweat evaporates from the skin surface into the surrounding air, it dissipates heat and cools the skin.</a:t>
          </a:r>
        </a:p>
      </dsp:txBody>
      <dsp:txXfrm>
        <a:off x="1314116" y="4268856"/>
        <a:ext cx="4940633" cy="113776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75E03D-2715-4C99-AF8A-CE162AE78621}">
      <dsp:nvSpPr>
        <dsp:cNvPr id="0" name=""/>
        <dsp:cNvSpPr/>
      </dsp:nvSpPr>
      <dsp:spPr>
        <a:xfrm>
          <a:off x="0" y="660"/>
          <a:ext cx="6254749" cy="1545012"/>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08B6377-6F76-4A6B-B1A5-68D947902811}">
      <dsp:nvSpPr>
        <dsp:cNvPr id="0" name=""/>
        <dsp:cNvSpPr/>
      </dsp:nvSpPr>
      <dsp:spPr>
        <a:xfrm>
          <a:off x="467366" y="348288"/>
          <a:ext cx="849756" cy="84975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9FAF573-17C9-440D-8CA8-A63B9B27F081}">
      <dsp:nvSpPr>
        <dsp:cNvPr id="0" name=""/>
        <dsp:cNvSpPr/>
      </dsp:nvSpPr>
      <dsp:spPr>
        <a:xfrm>
          <a:off x="1784489" y="660"/>
          <a:ext cx="4470260" cy="15450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14" tIns="163514" rIns="163514" bIns="163514" numCol="1" spcCol="1270" anchor="ctr" anchorCtr="0">
          <a:noAutofit/>
        </a:bodyPr>
        <a:lstStyle/>
        <a:p>
          <a:pPr marL="0" lvl="0" indent="0" algn="l" defTabSz="844550">
            <a:lnSpc>
              <a:spcPct val="90000"/>
            </a:lnSpc>
            <a:spcBef>
              <a:spcPct val="0"/>
            </a:spcBef>
            <a:spcAft>
              <a:spcPct val="35000"/>
            </a:spcAft>
            <a:buNone/>
          </a:pPr>
          <a:r>
            <a:rPr lang="en-US" sz="1900" kern="1200"/>
            <a:t>Positive feedback intensifies a change in the body’s physiological condition rather than reversing it. </a:t>
          </a:r>
        </a:p>
      </dsp:txBody>
      <dsp:txXfrm>
        <a:off x="1784489" y="660"/>
        <a:ext cx="4470260" cy="1545012"/>
      </dsp:txXfrm>
    </dsp:sp>
    <dsp:sp modelId="{2444678A-CABE-4893-82DD-A3E1F1A5B0E7}">
      <dsp:nvSpPr>
        <dsp:cNvPr id="0" name=""/>
        <dsp:cNvSpPr/>
      </dsp:nvSpPr>
      <dsp:spPr>
        <a:xfrm>
          <a:off x="0" y="1931926"/>
          <a:ext cx="6254749" cy="1545012"/>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375D0B3-833B-4220-B884-D43D965BA8B2}">
      <dsp:nvSpPr>
        <dsp:cNvPr id="0" name=""/>
        <dsp:cNvSpPr/>
      </dsp:nvSpPr>
      <dsp:spPr>
        <a:xfrm>
          <a:off x="467366" y="2279554"/>
          <a:ext cx="849756" cy="84975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3F2627E-8EEB-4327-A6CB-73371ACAE3E2}">
      <dsp:nvSpPr>
        <dsp:cNvPr id="0" name=""/>
        <dsp:cNvSpPr/>
      </dsp:nvSpPr>
      <dsp:spPr>
        <a:xfrm>
          <a:off x="1784489" y="1931926"/>
          <a:ext cx="4470260" cy="15450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14" tIns="163514" rIns="163514" bIns="163514" numCol="1" spcCol="1270" anchor="ctr" anchorCtr="0">
          <a:noAutofit/>
        </a:bodyPr>
        <a:lstStyle/>
        <a:p>
          <a:pPr marL="0" lvl="0" indent="0" algn="l" defTabSz="844550">
            <a:lnSpc>
              <a:spcPct val="90000"/>
            </a:lnSpc>
            <a:spcBef>
              <a:spcPct val="0"/>
            </a:spcBef>
            <a:spcAft>
              <a:spcPct val="35000"/>
            </a:spcAft>
            <a:buNone/>
          </a:pPr>
          <a:r>
            <a:rPr lang="en-US" sz="1900" kern="1200"/>
            <a:t>A deviation from the normal range results in more change, and the system moves farther away from the normal range. </a:t>
          </a:r>
        </a:p>
      </dsp:txBody>
      <dsp:txXfrm>
        <a:off x="1784489" y="1931926"/>
        <a:ext cx="4470260" cy="1545012"/>
      </dsp:txXfrm>
    </dsp:sp>
    <dsp:sp modelId="{1BC1A3F5-35D9-496D-92A1-50A345211BCB}">
      <dsp:nvSpPr>
        <dsp:cNvPr id="0" name=""/>
        <dsp:cNvSpPr/>
      </dsp:nvSpPr>
      <dsp:spPr>
        <a:xfrm>
          <a:off x="0" y="3863192"/>
          <a:ext cx="6254749" cy="1545012"/>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B40EBA4-B616-4136-993D-C44733CF19AC}">
      <dsp:nvSpPr>
        <dsp:cNvPr id="0" name=""/>
        <dsp:cNvSpPr/>
      </dsp:nvSpPr>
      <dsp:spPr>
        <a:xfrm>
          <a:off x="467366" y="4210819"/>
          <a:ext cx="849756" cy="84975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8D16B15-559B-4499-AB03-10FB76832B51}">
      <dsp:nvSpPr>
        <dsp:cNvPr id="0" name=""/>
        <dsp:cNvSpPr/>
      </dsp:nvSpPr>
      <dsp:spPr>
        <a:xfrm>
          <a:off x="1784489" y="3863192"/>
          <a:ext cx="4470260" cy="15450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14" tIns="163514" rIns="163514" bIns="163514" numCol="1" spcCol="1270" anchor="ctr" anchorCtr="0">
          <a:noAutofit/>
        </a:bodyPr>
        <a:lstStyle/>
        <a:p>
          <a:pPr marL="0" lvl="0" indent="0" algn="l" defTabSz="844550">
            <a:lnSpc>
              <a:spcPct val="90000"/>
            </a:lnSpc>
            <a:spcBef>
              <a:spcPct val="0"/>
            </a:spcBef>
            <a:spcAft>
              <a:spcPct val="35000"/>
            </a:spcAft>
            <a:buNone/>
          </a:pPr>
          <a:r>
            <a:rPr lang="en-US" sz="1900" kern="1200"/>
            <a:t>Positive feedback in the body is normal only when there is a definite end point. </a:t>
          </a:r>
        </a:p>
      </dsp:txBody>
      <dsp:txXfrm>
        <a:off x="1784489" y="3863192"/>
        <a:ext cx="4470260" cy="154501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8A34F6-A748-4A71-BE53-A341903C5FC5}">
      <dsp:nvSpPr>
        <dsp:cNvPr id="0" name=""/>
        <dsp:cNvSpPr/>
      </dsp:nvSpPr>
      <dsp:spPr>
        <a:xfrm>
          <a:off x="0" y="4071957"/>
          <a:ext cx="5994400" cy="133650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a:t>non-steroidal hormones</a:t>
          </a:r>
        </a:p>
      </dsp:txBody>
      <dsp:txXfrm>
        <a:off x="0" y="4071957"/>
        <a:ext cx="5994400" cy="721713"/>
      </dsp:txXfrm>
    </dsp:sp>
    <dsp:sp modelId="{3E3BF437-D7CD-45BD-B291-677977FE85DB}">
      <dsp:nvSpPr>
        <dsp:cNvPr id="0" name=""/>
        <dsp:cNvSpPr/>
      </dsp:nvSpPr>
      <dsp:spPr>
        <a:xfrm>
          <a:off x="0" y="4766941"/>
          <a:ext cx="2997200" cy="614793"/>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US" sz="2000" kern="1200"/>
            <a:t>​peptide hormones</a:t>
          </a:r>
          <a:br>
            <a:rPr lang="en-US" sz="2000" kern="1200"/>
          </a:br>
          <a:endParaRPr lang="en-US" sz="2000" kern="1200"/>
        </a:p>
      </dsp:txBody>
      <dsp:txXfrm>
        <a:off x="0" y="4766941"/>
        <a:ext cx="2997200" cy="614793"/>
      </dsp:txXfrm>
    </dsp:sp>
    <dsp:sp modelId="{4BA19302-B121-4108-811F-45B494D280E8}">
      <dsp:nvSpPr>
        <dsp:cNvPr id="0" name=""/>
        <dsp:cNvSpPr/>
      </dsp:nvSpPr>
      <dsp:spPr>
        <a:xfrm>
          <a:off x="2997200" y="4766941"/>
          <a:ext cx="2997200" cy="614793"/>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US" sz="2000" kern="1200"/>
            <a:t>Amino-Acid Derived Hormones</a:t>
          </a:r>
        </a:p>
      </dsp:txBody>
      <dsp:txXfrm>
        <a:off x="2997200" y="4766941"/>
        <a:ext cx="2997200" cy="614793"/>
      </dsp:txXfrm>
    </dsp:sp>
    <dsp:sp modelId="{F7159B2B-F1D3-4B7D-9A48-89A8F9A54DB4}">
      <dsp:nvSpPr>
        <dsp:cNvPr id="0" name=""/>
        <dsp:cNvSpPr/>
      </dsp:nvSpPr>
      <dsp:spPr>
        <a:xfrm rot="10800000">
          <a:off x="0" y="2036456"/>
          <a:ext cx="5994400" cy="2055548"/>
        </a:xfrm>
        <a:prstGeom prst="upArrowCallou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a:t>Steroidal (or lipid based) </a:t>
          </a:r>
        </a:p>
      </dsp:txBody>
      <dsp:txXfrm rot="10800000">
        <a:off x="0" y="2036456"/>
        <a:ext cx="5994400" cy="1335633"/>
      </dsp:txXfrm>
    </dsp:sp>
    <dsp:sp modelId="{95245716-E24C-4CC0-81FA-C5082A0BF15A}">
      <dsp:nvSpPr>
        <dsp:cNvPr id="0" name=""/>
        <dsp:cNvSpPr/>
      </dsp:nvSpPr>
      <dsp:spPr>
        <a:xfrm rot="10800000">
          <a:off x="0" y="956"/>
          <a:ext cx="5994400" cy="2055548"/>
        </a:xfrm>
        <a:prstGeom prst="upArrowCallou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a:t>There are two types of hormones secreted in the endocrine system:</a:t>
          </a:r>
        </a:p>
      </dsp:txBody>
      <dsp:txXfrm rot="10800000">
        <a:off x="0" y="956"/>
        <a:ext cx="5994400" cy="13356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A0EEE5-1823-4FEF-8C8E-5B071F4807D4}">
      <dsp:nvSpPr>
        <dsp:cNvPr id="0" name=""/>
        <dsp:cNvSpPr/>
      </dsp:nvSpPr>
      <dsp:spPr>
        <a:xfrm>
          <a:off x="0" y="100926"/>
          <a:ext cx="5744684" cy="2230531"/>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u="sng" kern="1200"/>
            <a:t>Hormones</a:t>
          </a:r>
          <a:r>
            <a:rPr lang="en-US" sz="2200" kern="1200"/>
            <a:t> are chemical signals that are synthesized and secreted by endocrine cells/glands.</a:t>
          </a:r>
        </a:p>
      </dsp:txBody>
      <dsp:txXfrm>
        <a:off x="108886" y="209812"/>
        <a:ext cx="5526912" cy="2012759"/>
      </dsp:txXfrm>
    </dsp:sp>
    <dsp:sp modelId="{85B13ECA-ADEC-43F8-A619-372E404BB62A}">
      <dsp:nvSpPr>
        <dsp:cNvPr id="0" name=""/>
        <dsp:cNvSpPr/>
      </dsp:nvSpPr>
      <dsp:spPr>
        <a:xfrm>
          <a:off x="0" y="2394818"/>
          <a:ext cx="5744684" cy="2230531"/>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u="sng" kern="1200"/>
            <a:t>Neurohormones </a:t>
          </a:r>
          <a:r>
            <a:rPr lang="en-US" sz="2200" kern="1200"/>
            <a:t>are chemical signals that are synthesized and secreted by neurons. Hormones/neurohormones travel via diffusion or via the blood stream to their target cells.</a:t>
          </a:r>
        </a:p>
      </dsp:txBody>
      <dsp:txXfrm>
        <a:off x="108886" y="2503704"/>
        <a:ext cx="5526912" cy="201275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86BE03-C61E-47B5-8CFA-08D8788795CF}">
      <dsp:nvSpPr>
        <dsp:cNvPr id="0" name=""/>
        <dsp:cNvSpPr/>
      </dsp:nvSpPr>
      <dsp:spPr>
        <a:xfrm>
          <a:off x="0" y="3264872"/>
          <a:ext cx="5994400" cy="214210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n-US" sz="2700" kern="1200"/>
            <a:t>Receptors may be located on the </a:t>
          </a:r>
        </a:p>
      </dsp:txBody>
      <dsp:txXfrm>
        <a:off x="0" y="3264872"/>
        <a:ext cx="5994400" cy="1156739"/>
      </dsp:txXfrm>
    </dsp:sp>
    <dsp:sp modelId="{3546CCD3-780C-4D5A-AFBB-76D52E26FACD}">
      <dsp:nvSpPr>
        <dsp:cNvPr id="0" name=""/>
        <dsp:cNvSpPr/>
      </dsp:nvSpPr>
      <dsp:spPr>
        <a:xfrm>
          <a:off x="2926" y="4378769"/>
          <a:ext cx="1996182" cy="985370"/>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576" tIns="29210" rIns="163576" bIns="29210" numCol="1" spcCol="1270" anchor="ctr" anchorCtr="0">
          <a:noAutofit/>
        </a:bodyPr>
        <a:lstStyle/>
        <a:p>
          <a:pPr marL="0" lvl="0" indent="0" algn="ctr" defTabSz="1022350">
            <a:lnSpc>
              <a:spcPct val="90000"/>
            </a:lnSpc>
            <a:spcBef>
              <a:spcPct val="0"/>
            </a:spcBef>
            <a:spcAft>
              <a:spcPct val="35000"/>
            </a:spcAft>
            <a:buNone/>
          </a:pPr>
          <a:r>
            <a:rPr lang="en-US" sz="2300" kern="1200"/>
            <a:t>Cell surface</a:t>
          </a:r>
        </a:p>
      </dsp:txBody>
      <dsp:txXfrm>
        <a:off x="2926" y="4378769"/>
        <a:ext cx="1996182" cy="985370"/>
      </dsp:txXfrm>
    </dsp:sp>
    <dsp:sp modelId="{F619B7EA-58A1-4DA1-8A95-B0CF1A25B331}">
      <dsp:nvSpPr>
        <dsp:cNvPr id="0" name=""/>
        <dsp:cNvSpPr/>
      </dsp:nvSpPr>
      <dsp:spPr>
        <a:xfrm>
          <a:off x="1999108" y="4378769"/>
          <a:ext cx="1996182" cy="985370"/>
        </a:xfrm>
        <a:prstGeom prst="rect">
          <a:avLst/>
        </a:prstGeom>
        <a:solidFill>
          <a:schemeClr val="accent2">
            <a:tint val="40000"/>
            <a:alpha val="90000"/>
            <a:hueOff val="-424613"/>
            <a:satOff val="-37673"/>
            <a:lumOff val="-385"/>
            <a:alphaOff val="0"/>
          </a:schemeClr>
        </a:solidFill>
        <a:ln w="12700" cap="flat" cmpd="sng" algn="ctr">
          <a:solidFill>
            <a:schemeClr val="accent2">
              <a:tint val="40000"/>
              <a:alpha val="90000"/>
              <a:hueOff val="-424613"/>
              <a:satOff val="-37673"/>
              <a:lumOff val="-38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576" tIns="29210" rIns="163576" bIns="29210" numCol="1" spcCol="1270" anchor="ctr" anchorCtr="0">
          <a:noAutofit/>
        </a:bodyPr>
        <a:lstStyle/>
        <a:p>
          <a:pPr marL="0" lvl="0" indent="0" algn="ctr" defTabSz="1022350">
            <a:lnSpc>
              <a:spcPct val="90000"/>
            </a:lnSpc>
            <a:spcBef>
              <a:spcPct val="0"/>
            </a:spcBef>
            <a:spcAft>
              <a:spcPct val="35000"/>
            </a:spcAft>
            <a:buNone/>
          </a:pPr>
          <a:r>
            <a:rPr lang="en-US" sz="2300" kern="1200"/>
            <a:t>Cytoplasm</a:t>
          </a:r>
        </a:p>
      </dsp:txBody>
      <dsp:txXfrm>
        <a:off x="1999108" y="4378769"/>
        <a:ext cx="1996182" cy="985370"/>
      </dsp:txXfrm>
    </dsp:sp>
    <dsp:sp modelId="{9F8068EC-83B8-4D91-884F-33E90ECF3A91}">
      <dsp:nvSpPr>
        <dsp:cNvPr id="0" name=""/>
        <dsp:cNvSpPr/>
      </dsp:nvSpPr>
      <dsp:spPr>
        <a:xfrm>
          <a:off x="3995291" y="4378769"/>
          <a:ext cx="1996182" cy="985370"/>
        </a:xfrm>
        <a:prstGeom prst="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576" tIns="29210" rIns="163576" bIns="29210" numCol="1" spcCol="1270" anchor="ctr" anchorCtr="0">
          <a:noAutofit/>
        </a:bodyPr>
        <a:lstStyle/>
        <a:p>
          <a:pPr marL="0" lvl="0" indent="0" algn="ctr" defTabSz="1022350">
            <a:lnSpc>
              <a:spcPct val="90000"/>
            </a:lnSpc>
            <a:spcBef>
              <a:spcPct val="0"/>
            </a:spcBef>
            <a:spcAft>
              <a:spcPct val="35000"/>
            </a:spcAft>
            <a:buNone/>
          </a:pPr>
          <a:r>
            <a:rPr lang="en-US" sz="2300" kern="1200"/>
            <a:t>Nucleus </a:t>
          </a:r>
        </a:p>
      </dsp:txBody>
      <dsp:txXfrm>
        <a:off x="3995291" y="4378769"/>
        <a:ext cx="1996182" cy="985370"/>
      </dsp:txXfrm>
    </dsp:sp>
    <dsp:sp modelId="{39E82868-F97A-4F62-8359-43E0B4C8D376}">
      <dsp:nvSpPr>
        <dsp:cNvPr id="0" name=""/>
        <dsp:cNvSpPr/>
      </dsp:nvSpPr>
      <dsp:spPr>
        <a:xfrm rot="10800000">
          <a:off x="0" y="2439"/>
          <a:ext cx="5994400" cy="3294564"/>
        </a:xfrm>
        <a:prstGeom prst="upArrowCallou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n-US" sz="2700" kern="1200"/>
            <a:t>Target cells contain </a:t>
          </a:r>
          <a:r>
            <a:rPr lang="en-US" sz="2700" b="1" kern="1200"/>
            <a:t>specific receptors </a:t>
          </a:r>
          <a:r>
            <a:rPr lang="en-US" sz="2700" kern="1200"/>
            <a:t>for the hormone/neurohormone. </a:t>
          </a:r>
        </a:p>
      </dsp:txBody>
      <dsp:txXfrm rot="10800000">
        <a:off x="0" y="2439"/>
        <a:ext cx="5994400" cy="214070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8774BC-D2F6-4168-83B7-78BD667A7628}">
      <dsp:nvSpPr>
        <dsp:cNvPr id="0" name=""/>
        <dsp:cNvSpPr/>
      </dsp:nvSpPr>
      <dsp:spPr>
        <a:xfrm>
          <a:off x="0" y="718"/>
          <a:ext cx="6513603" cy="1681139"/>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62A895E-20C8-4719-BA77-23FD389EF28B}">
      <dsp:nvSpPr>
        <dsp:cNvPr id="0" name=""/>
        <dsp:cNvSpPr/>
      </dsp:nvSpPr>
      <dsp:spPr>
        <a:xfrm>
          <a:off x="508544" y="378974"/>
          <a:ext cx="924626" cy="9246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AC36587-036D-4DAF-AC04-9264361DB18D}">
      <dsp:nvSpPr>
        <dsp:cNvPr id="0" name=""/>
        <dsp:cNvSpPr/>
      </dsp:nvSpPr>
      <dsp:spPr>
        <a:xfrm>
          <a:off x="1941716" y="718"/>
          <a:ext cx="4571887"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844550">
            <a:lnSpc>
              <a:spcPct val="90000"/>
            </a:lnSpc>
            <a:spcBef>
              <a:spcPct val="0"/>
            </a:spcBef>
            <a:spcAft>
              <a:spcPct val="35000"/>
            </a:spcAft>
            <a:buNone/>
          </a:pPr>
          <a:r>
            <a:rPr lang="en-US" sz="1900" kern="1200"/>
            <a:t>Receptors </a:t>
          </a:r>
          <a:r>
            <a:rPr lang="en-US" sz="1900" b="1" u="sng" kern="1200"/>
            <a:t>on the cell surface </a:t>
          </a:r>
          <a:r>
            <a:rPr lang="en-US" sz="1900" kern="1200"/>
            <a:t>will use second messenger systems to cause a </a:t>
          </a:r>
          <a:r>
            <a:rPr lang="en-US" sz="1900" b="1" kern="1200"/>
            <a:t>rapid</a:t>
          </a:r>
          <a:r>
            <a:rPr lang="en-US" sz="1900" kern="1200"/>
            <a:t>, </a:t>
          </a:r>
          <a:r>
            <a:rPr lang="en-US" sz="1900" b="1" kern="1200"/>
            <a:t>non-genomic effect. </a:t>
          </a:r>
          <a:endParaRPr lang="en-US" sz="1900" kern="1200"/>
        </a:p>
      </dsp:txBody>
      <dsp:txXfrm>
        <a:off x="1941716" y="718"/>
        <a:ext cx="4571887" cy="1681139"/>
      </dsp:txXfrm>
    </dsp:sp>
    <dsp:sp modelId="{68DB8BEF-1545-4512-9DBF-4D65254880B8}">
      <dsp:nvSpPr>
        <dsp:cNvPr id="0" name=""/>
        <dsp:cNvSpPr/>
      </dsp:nvSpPr>
      <dsp:spPr>
        <a:xfrm>
          <a:off x="0" y="2102143"/>
          <a:ext cx="6513603" cy="1681139"/>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3526414-3162-430A-8D1A-9A1381817CF5}">
      <dsp:nvSpPr>
        <dsp:cNvPr id="0" name=""/>
        <dsp:cNvSpPr/>
      </dsp:nvSpPr>
      <dsp:spPr>
        <a:xfrm>
          <a:off x="508544" y="2480399"/>
          <a:ext cx="924626" cy="9246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2ECE162-ECFC-43EF-9E25-044263CE4770}">
      <dsp:nvSpPr>
        <dsp:cNvPr id="0" name=""/>
        <dsp:cNvSpPr/>
      </dsp:nvSpPr>
      <dsp:spPr>
        <a:xfrm>
          <a:off x="1941716" y="2102143"/>
          <a:ext cx="4571887"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844550">
            <a:lnSpc>
              <a:spcPct val="90000"/>
            </a:lnSpc>
            <a:spcBef>
              <a:spcPct val="0"/>
            </a:spcBef>
            <a:spcAft>
              <a:spcPct val="35000"/>
            </a:spcAft>
            <a:buNone/>
          </a:pPr>
          <a:r>
            <a:rPr lang="en-US" sz="1900" kern="1200"/>
            <a:t>Receptors</a:t>
          </a:r>
          <a:r>
            <a:rPr lang="en-US" sz="1900" b="1" u="sng" kern="1200"/>
            <a:t> in the cytoplasm and nucleus</a:t>
          </a:r>
          <a:r>
            <a:rPr lang="en-US" sz="1900" b="1" kern="1200"/>
            <a:t> </a:t>
          </a:r>
          <a:r>
            <a:rPr lang="en-US" sz="1900" kern="1200"/>
            <a:t>will influence </a:t>
          </a:r>
          <a:r>
            <a:rPr lang="en-US" sz="1900" b="1" kern="1200"/>
            <a:t>transcription/translation </a:t>
          </a:r>
          <a:r>
            <a:rPr lang="en-US" sz="1900" kern="1200"/>
            <a:t>causing a slower genomic effect.</a:t>
          </a:r>
        </a:p>
      </dsp:txBody>
      <dsp:txXfrm>
        <a:off x="1941716" y="2102143"/>
        <a:ext cx="4571887" cy="1681139"/>
      </dsp:txXfrm>
    </dsp:sp>
    <dsp:sp modelId="{41121926-E9BF-47A1-AFDE-F526E850F1A5}">
      <dsp:nvSpPr>
        <dsp:cNvPr id="0" name=""/>
        <dsp:cNvSpPr/>
      </dsp:nvSpPr>
      <dsp:spPr>
        <a:xfrm>
          <a:off x="0" y="4203567"/>
          <a:ext cx="6513603" cy="1681139"/>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D4D2A32-5F97-4A23-89EC-CD476B081658}">
      <dsp:nvSpPr>
        <dsp:cNvPr id="0" name=""/>
        <dsp:cNvSpPr/>
      </dsp:nvSpPr>
      <dsp:spPr>
        <a:xfrm>
          <a:off x="508544" y="4581824"/>
          <a:ext cx="924626" cy="92462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74A3923-52F3-4309-9271-ACA41D415DB4}">
      <dsp:nvSpPr>
        <dsp:cNvPr id="0" name=""/>
        <dsp:cNvSpPr/>
      </dsp:nvSpPr>
      <dsp:spPr>
        <a:xfrm>
          <a:off x="1941716" y="4203567"/>
          <a:ext cx="4571887"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844550">
            <a:lnSpc>
              <a:spcPct val="90000"/>
            </a:lnSpc>
            <a:spcBef>
              <a:spcPct val="0"/>
            </a:spcBef>
            <a:spcAft>
              <a:spcPct val="35000"/>
            </a:spcAft>
            <a:buNone/>
          </a:pPr>
          <a:r>
            <a:rPr lang="en-US" sz="1900" kern="1200"/>
            <a:t>If a cell does not contain the receptor that is specific for that hormone/neurohormone, then it will not respond to the hormone/neurohormone. </a:t>
          </a:r>
        </a:p>
      </dsp:txBody>
      <dsp:txXfrm>
        <a:off x="1941716" y="4203567"/>
        <a:ext cx="4571887" cy="168113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39A233-8FC6-4AE5-9675-C9B7DB3B2F28}">
      <dsp:nvSpPr>
        <dsp:cNvPr id="0" name=""/>
        <dsp:cNvSpPr/>
      </dsp:nvSpPr>
      <dsp:spPr>
        <a:xfrm>
          <a:off x="0" y="2313"/>
          <a:ext cx="6305550" cy="1172348"/>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E096BF-E42E-4AA4-9429-13449738BEE2}">
      <dsp:nvSpPr>
        <dsp:cNvPr id="0" name=""/>
        <dsp:cNvSpPr/>
      </dsp:nvSpPr>
      <dsp:spPr>
        <a:xfrm>
          <a:off x="354635" y="266091"/>
          <a:ext cx="644791" cy="64479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BD9B96E-FCE2-4A95-917F-D74878B1551C}">
      <dsp:nvSpPr>
        <dsp:cNvPr id="0" name=""/>
        <dsp:cNvSpPr/>
      </dsp:nvSpPr>
      <dsp:spPr>
        <a:xfrm>
          <a:off x="1354062" y="2313"/>
          <a:ext cx="4951487" cy="11723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074" tIns="124074" rIns="124074" bIns="124074" numCol="1" spcCol="1270" anchor="ctr" anchorCtr="0">
          <a:noAutofit/>
        </a:bodyPr>
        <a:lstStyle/>
        <a:p>
          <a:pPr marL="0" lvl="0" indent="0" algn="l" defTabSz="711200">
            <a:lnSpc>
              <a:spcPct val="90000"/>
            </a:lnSpc>
            <a:spcBef>
              <a:spcPct val="0"/>
            </a:spcBef>
            <a:spcAft>
              <a:spcPct val="35000"/>
            </a:spcAft>
            <a:buNone/>
          </a:pPr>
          <a:r>
            <a:rPr lang="en-US" sz="1600" i="1" kern="1200"/>
            <a:t>Homeostasis is the ability of the body's systems to maintain a stable, relatively constant internal environment.  </a:t>
          </a:r>
          <a:endParaRPr lang="en-US" sz="1600" kern="1200"/>
        </a:p>
      </dsp:txBody>
      <dsp:txXfrm>
        <a:off x="1354062" y="2313"/>
        <a:ext cx="4951487" cy="1172348"/>
      </dsp:txXfrm>
    </dsp:sp>
    <dsp:sp modelId="{50646B27-0D20-4A09-A0E6-E7B23816EA59}">
      <dsp:nvSpPr>
        <dsp:cNvPr id="0" name=""/>
        <dsp:cNvSpPr/>
      </dsp:nvSpPr>
      <dsp:spPr>
        <a:xfrm>
          <a:off x="0" y="1467749"/>
          <a:ext cx="6305550" cy="1172348"/>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7EFE6EE-A63F-4386-BFBD-0A8D3B49CE01}">
      <dsp:nvSpPr>
        <dsp:cNvPr id="0" name=""/>
        <dsp:cNvSpPr/>
      </dsp:nvSpPr>
      <dsp:spPr>
        <a:xfrm>
          <a:off x="354635" y="1731527"/>
          <a:ext cx="644791" cy="64479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F7653B2-7B0A-4E54-B91A-7D12D9B6E7EB}">
      <dsp:nvSpPr>
        <dsp:cNvPr id="0" name=""/>
        <dsp:cNvSpPr/>
      </dsp:nvSpPr>
      <dsp:spPr>
        <a:xfrm>
          <a:off x="1354062" y="1467749"/>
          <a:ext cx="4951487" cy="11723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074" tIns="124074" rIns="124074" bIns="124074" numCol="1" spcCol="1270" anchor="ctr" anchorCtr="0">
          <a:noAutofit/>
        </a:bodyPr>
        <a:lstStyle/>
        <a:p>
          <a:pPr marL="0" lvl="0" indent="0" algn="l" defTabSz="711200">
            <a:lnSpc>
              <a:spcPct val="90000"/>
            </a:lnSpc>
            <a:spcBef>
              <a:spcPct val="0"/>
            </a:spcBef>
            <a:spcAft>
              <a:spcPct val="35000"/>
            </a:spcAft>
            <a:buNone/>
          </a:pPr>
          <a:r>
            <a:rPr lang="en-US" sz="1600" b="1" i="1" u="sng" kern="1200"/>
            <a:t>Homeostasis is the tendency to resist change in order to maintain a stable, relatively constant internal environment.​</a:t>
          </a:r>
          <a:r>
            <a:rPr lang="en-US" sz="1600" b="1" i="1" kern="1200"/>
            <a:t> </a:t>
          </a:r>
          <a:endParaRPr lang="en-US" sz="1600" kern="1200"/>
        </a:p>
      </dsp:txBody>
      <dsp:txXfrm>
        <a:off x="1354062" y="1467749"/>
        <a:ext cx="4951487" cy="1172348"/>
      </dsp:txXfrm>
    </dsp:sp>
    <dsp:sp modelId="{06DF4283-35A4-427A-95CA-241BE193AB2C}">
      <dsp:nvSpPr>
        <dsp:cNvPr id="0" name=""/>
        <dsp:cNvSpPr/>
      </dsp:nvSpPr>
      <dsp:spPr>
        <a:xfrm>
          <a:off x="0" y="2933185"/>
          <a:ext cx="6305550" cy="1172348"/>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6E39357-BED6-4D31-877A-09F0946F737B}">
      <dsp:nvSpPr>
        <dsp:cNvPr id="0" name=""/>
        <dsp:cNvSpPr/>
      </dsp:nvSpPr>
      <dsp:spPr>
        <a:xfrm>
          <a:off x="354635" y="3196963"/>
          <a:ext cx="644791" cy="64479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423D4A6-B829-4215-A94B-1C09EC4CDEDB}">
      <dsp:nvSpPr>
        <dsp:cNvPr id="0" name=""/>
        <dsp:cNvSpPr/>
      </dsp:nvSpPr>
      <dsp:spPr>
        <a:xfrm>
          <a:off x="1354062" y="2933185"/>
          <a:ext cx="4951487" cy="11723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074" tIns="124074" rIns="124074" bIns="124074" numCol="1" spcCol="1270" anchor="ctr" anchorCtr="0">
          <a:noAutofit/>
        </a:bodyPr>
        <a:lstStyle/>
        <a:p>
          <a:pPr marL="0" lvl="0" indent="0" algn="l" defTabSz="711200">
            <a:lnSpc>
              <a:spcPct val="90000"/>
            </a:lnSpc>
            <a:spcBef>
              <a:spcPct val="0"/>
            </a:spcBef>
            <a:spcAft>
              <a:spcPct val="35000"/>
            </a:spcAft>
            <a:buNone/>
          </a:pPr>
          <a:r>
            <a:rPr lang="en-US" sz="1600" i="1" kern="1200"/>
            <a:t>Homeostasis refers to the maintenance of relatively constant internal conditions. </a:t>
          </a:r>
          <a:endParaRPr lang="en-US" sz="1600" kern="1200"/>
        </a:p>
      </dsp:txBody>
      <dsp:txXfrm>
        <a:off x="1354062" y="2933185"/>
        <a:ext cx="4951487" cy="1172348"/>
      </dsp:txXfrm>
    </dsp:sp>
    <dsp:sp modelId="{31473262-20EE-463F-B274-15ABEE52BCF7}">
      <dsp:nvSpPr>
        <dsp:cNvPr id="0" name=""/>
        <dsp:cNvSpPr/>
      </dsp:nvSpPr>
      <dsp:spPr>
        <a:xfrm>
          <a:off x="0" y="4398621"/>
          <a:ext cx="6305550" cy="1172348"/>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ED0E239-7196-4474-9E0F-95EDC891D864}">
      <dsp:nvSpPr>
        <dsp:cNvPr id="0" name=""/>
        <dsp:cNvSpPr/>
      </dsp:nvSpPr>
      <dsp:spPr>
        <a:xfrm>
          <a:off x="354635" y="4662399"/>
          <a:ext cx="644791" cy="64479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EC5E575-DCF9-476D-8913-E6AA1572AEAF}">
      <dsp:nvSpPr>
        <dsp:cNvPr id="0" name=""/>
        <dsp:cNvSpPr/>
      </dsp:nvSpPr>
      <dsp:spPr>
        <a:xfrm>
          <a:off x="1354062" y="4398621"/>
          <a:ext cx="4951487" cy="11723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074" tIns="124074" rIns="124074" bIns="124074" numCol="1" spcCol="1270" anchor="ctr" anchorCtr="0">
          <a:noAutofit/>
        </a:bodyPr>
        <a:lstStyle/>
        <a:p>
          <a:pPr marL="0" lvl="0" indent="0" algn="l" defTabSz="711200">
            <a:lnSpc>
              <a:spcPct val="90000"/>
            </a:lnSpc>
            <a:spcBef>
              <a:spcPct val="0"/>
            </a:spcBef>
            <a:spcAft>
              <a:spcPct val="35000"/>
            </a:spcAft>
            <a:buNone/>
          </a:pPr>
          <a:r>
            <a:rPr lang="en-US" sz="1600" i="1" kern="1200"/>
            <a:t>For example, your body shivers to maintain a relatively constant body temperature when the external environment gets colder. </a:t>
          </a:r>
          <a:endParaRPr lang="en-US" sz="1600" kern="1200"/>
        </a:p>
      </dsp:txBody>
      <dsp:txXfrm>
        <a:off x="1354062" y="4398621"/>
        <a:ext cx="4951487" cy="117234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A6BD5-86B1-4F83-9721-26410D165679}">
      <dsp:nvSpPr>
        <dsp:cNvPr id="0" name=""/>
        <dsp:cNvSpPr/>
      </dsp:nvSpPr>
      <dsp:spPr>
        <a:xfrm rot="5400000">
          <a:off x="2264839" y="-12693"/>
          <a:ext cx="2698098" cy="3401307"/>
        </a:xfrm>
        <a:prstGeom prst="round2SameRect">
          <a:avLst/>
        </a:prstGeom>
        <a:solidFill>
          <a:schemeClr val="dk2">
            <a:alpha val="90000"/>
            <a:tint val="40000"/>
            <a:hueOff val="0"/>
            <a:satOff val="0"/>
            <a:lumOff val="0"/>
            <a:alphaOff val="0"/>
          </a:schemeClr>
        </a:solidFill>
        <a:ln w="6350" cap="flat" cmpd="sng" algn="ctr">
          <a:solidFill>
            <a:schemeClr val="dk2">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kern="1200"/>
            <a:t>The endocrine system exerts its control through various </a:t>
          </a:r>
          <a:r>
            <a:rPr lang="en-US" sz="1800" b="1" u="sng" kern="1200"/>
            <a:t>feedback loops.  </a:t>
          </a:r>
          <a:endParaRPr lang="en-US" sz="1800" kern="1200"/>
        </a:p>
        <a:p>
          <a:pPr marL="342900" lvl="2" indent="-171450" algn="l" defTabSz="800100">
            <a:lnSpc>
              <a:spcPct val="90000"/>
            </a:lnSpc>
            <a:spcBef>
              <a:spcPct val="0"/>
            </a:spcBef>
            <a:spcAft>
              <a:spcPct val="15000"/>
            </a:spcAft>
            <a:buChar char="•"/>
          </a:pPr>
          <a:r>
            <a:rPr lang="en-US" sz="1800" kern="1200" dirty="0"/>
            <a:t>Maintaining homeostasis requires that the body continuously monitors its internal conditions. </a:t>
          </a:r>
        </a:p>
      </dsp:txBody>
      <dsp:txXfrm rot="-5400000">
        <a:off x="1913235" y="470621"/>
        <a:ext cx="3269597" cy="2434678"/>
      </dsp:txXfrm>
    </dsp:sp>
    <dsp:sp modelId="{50052E72-4E05-4BAA-B5E8-4553881166F3}">
      <dsp:nvSpPr>
        <dsp:cNvPr id="0" name=""/>
        <dsp:cNvSpPr/>
      </dsp:nvSpPr>
      <dsp:spPr>
        <a:xfrm>
          <a:off x="0" y="1648"/>
          <a:ext cx="1913235" cy="3372623"/>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The function of maintaining homeostasis is provided by the endocrine system. </a:t>
          </a:r>
        </a:p>
      </dsp:txBody>
      <dsp:txXfrm>
        <a:off x="93396" y="95044"/>
        <a:ext cx="1726443" cy="318583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004A30-58FB-4F93-ADD2-5D153086B674}">
      <dsp:nvSpPr>
        <dsp:cNvPr id="0" name=""/>
        <dsp:cNvSpPr/>
      </dsp:nvSpPr>
      <dsp:spPr>
        <a:xfrm>
          <a:off x="0" y="0"/>
          <a:ext cx="3286125" cy="4351338"/>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anchor="t" anchorCtr="0">
          <a:noAutofit/>
        </a:bodyPr>
        <a:lstStyle/>
        <a:p>
          <a:pPr marL="0" lvl="0" indent="0" algn="l" defTabSz="933450">
            <a:lnSpc>
              <a:spcPct val="90000"/>
            </a:lnSpc>
            <a:spcBef>
              <a:spcPct val="0"/>
            </a:spcBef>
            <a:spcAft>
              <a:spcPct val="35000"/>
            </a:spcAft>
            <a:buNone/>
          </a:pPr>
          <a:r>
            <a:rPr lang="en-US" sz="2100" i="1" kern="1200"/>
            <a:t>​Peptide hormones are synthesized through transcription and translation.</a:t>
          </a:r>
          <a:endParaRPr lang="en-US" sz="2100" kern="1200"/>
        </a:p>
      </dsp:txBody>
      <dsp:txXfrm>
        <a:off x="0" y="1653508"/>
        <a:ext cx="3286125" cy="2610802"/>
      </dsp:txXfrm>
    </dsp:sp>
    <dsp:sp modelId="{B027705B-7583-4D5B-A3D0-5A37D4F733F2}">
      <dsp:nvSpPr>
        <dsp:cNvPr id="0" name=""/>
        <dsp:cNvSpPr/>
      </dsp:nvSpPr>
      <dsp:spPr>
        <a:xfrm>
          <a:off x="990361" y="435133"/>
          <a:ext cx="1305401" cy="1305401"/>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774" tIns="12700" rIns="101774"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1181533" y="626305"/>
        <a:ext cx="923057" cy="923057"/>
      </dsp:txXfrm>
    </dsp:sp>
    <dsp:sp modelId="{F5681C51-AED5-4D2E-B402-776863A73B85}">
      <dsp:nvSpPr>
        <dsp:cNvPr id="0" name=""/>
        <dsp:cNvSpPr/>
      </dsp:nvSpPr>
      <dsp:spPr>
        <a:xfrm>
          <a:off x="0" y="4351266"/>
          <a:ext cx="3286125" cy="72"/>
        </a:xfrm>
        <a:prstGeom prst="rect">
          <a:avLst/>
        </a:prstGeom>
        <a:solidFill>
          <a:schemeClr val="accent2">
            <a:hueOff val="-291073"/>
            <a:satOff val="-16786"/>
            <a:lumOff val="1726"/>
            <a:alphaOff val="0"/>
          </a:schemeClr>
        </a:solidFill>
        <a:ln w="12700" cap="flat" cmpd="sng" algn="ctr">
          <a:solidFill>
            <a:schemeClr val="accent2">
              <a:hueOff val="-291073"/>
              <a:satOff val="-16786"/>
              <a:lumOff val="172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BE1F3B8-81CE-4AE4-92FC-B20BDF44070A}">
      <dsp:nvSpPr>
        <dsp:cNvPr id="0" name=""/>
        <dsp:cNvSpPr/>
      </dsp:nvSpPr>
      <dsp:spPr>
        <a:xfrm>
          <a:off x="3614737" y="0"/>
          <a:ext cx="3286125" cy="4351338"/>
        </a:xfrm>
        <a:prstGeom prst="rect">
          <a:avLst/>
        </a:prstGeom>
        <a:solidFill>
          <a:schemeClr val="accent2">
            <a:tint val="40000"/>
            <a:alpha val="90000"/>
            <a:hueOff val="-424613"/>
            <a:satOff val="-37673"/>
            <a:lumOff val="-385"/>
            <a:alphaOff val="0"/>
          </a:schemeClr>
        </a:solidFill>
        <a:ln w="12700" cap="flat" cmpd="sng" algn="ctr">
          <a:solidFill>
            <a:schemeClr val="accent2">
              <a:tint val="40000"/>
              <a:alpha val="90000"/>
              <a:hueOff val="-424613"/>
              <a:satOff val="-37673"/>
              <a:lumOff val="-38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anchor="t" anchorCtr="0">
          <a:noAutofit/>
        </a:bodyPr>
        <a:lstStyle/>
        <a:p>
          <a:pPr marL="0" lvl="0" indent="0" algn="l" defTabSz="933450">
            <a:lnSpc>
              <a:spcPct val="90000"/>
            </a:lnSpc>
            <a:spcBef>
              <a:spcPct val="0"/>
            </a:spcBef>
            <a:spcAft>
              <a:spcPct val="35000"/>
            </a:spcAft>
            <a:buNone/>
          </a:pPr>
          <a:r>
            <a:rPr lang="en-US" sz="2100" i="1" kern="1200"/>
            <a:t>They are stored by the cell in storage vesicles until the cell receives a signal to secrete the hormone. </a:t>
          </a:r>
          <a:endParaRPr lang="en-US" sz="2100" kern="1200"/>
        </a:p>
      </dsp:txBody>
      <dsp:txXfrm>
        <a:off x="3614737" y="1653508"/>
        <a:ext cx="3286125" cy="2610802"/>
      </dsp:txXfrm>
    </dsp:sp>
    <dsp:sp modelId="{AD1A3956-42DB-4750-B002-0A65AD7975D1}">
      <dsp:nvSpPr>
        <dsp:cNvPr id="0" name=""/>
        <dsp:cNvSpPr/>
      </dsp:nvSpPr>
      <dsp:spPr>
        <a:xfrm>
          <a:off x="4605099" y="435133"/>
          <a:ext cx="1305401" cy="1305401"/>
        </a:xfrm>
        <a:prstGeom prst="ellipse">
          <a:avLst/>
        </a:prstGeom>
        <a:solidFill>
          <a:schemeClr val="accent2">
            <a:hueOff val="-582145"/>
            <a:satOff val="-33571"/>
            <a:lumOff val="3451"/>
            <a:alphaOff val="0"/>
          </a:schemeClr>
        </a:solidFill>
        <a:ln w="12700" cap="flat" cmpd="sng" algn="ctr">
          <a:solidFill>
            <a:schemeClr val="accent2">
              <a:hueOff val="-582145"/>
              <a:satOff val="-33571"/>
              <a:lumOff val="345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774" tIns="12700" rIns="101774"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4796271" y="626305"/>
        <a:ext cx="923057" cy="923057"/>
      </dsp:txXfrm>
    </dsp:sp>
    <dsp:sp modelId="{6FB07FE4-D13C-4523-8527-74310B999975}">
      <dsp:nvSpPr>
        <dsp:cNvPr id="0" name=""/>
        <dsp:cNvSpPr/>
      </dsp:nvSpPr>
      <dsp:spPr>
        <a:xfrm>
          <a:off x="3614737" y="4351266"/>
          <a:ext cx="3286125" cy="72"/>
        </a:xfrm>
        <a:prstGeom prst="rect">
          <a:avLst/>
        </a:prstGeom>
        <a:solidFill>
          <a:schemeClr val="accent2">
            <a:hueOff val="-873218"/>
            <a:satOff val="-50357"/>
            <a:lumOff val="5177"/>
            <a:alphaOff val="0"/>
          </a:schemeClr>
        </a:solidFill>
        <a:ln w="12700" cap="flat" cmpd="sng" algn="ctr">
          <a:solidFill>
            <a:schemeClr val="accent2">
              <a:hueOff val="-873218"/>
              <a:satOff val="-50357"/>
              <a:lumOff val="517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AA8CCB6-A962-40F5-94A1-2461C111157E}">
      <dsp:nvSpPr>
        <dsp:cNvPr id="0" name=""/>
        <dsp:cNvSpPr/>
      </dsp:nvSpPr>
      <dsp:spPr>
        <a:xfrm>
          <a:off x="7229475" y="0"/>
          <a:ext cx="3286125" cy="4351338"/>
        </a:xfrm>
        <a:prstGeom prst="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anchor="t" anchorCtr="0">
          <a:noAutofit/>
        </a:bodyPr>
        <a:lstStyle/>
        <a:p>
          <a:pPr marL="0" lvl="0" indent="0" algn="l" defTabSz="933450">
            <a:lnSpc>
              <a:spcPct val="90000"/>
            </a:lnSpc>
            <a:spcBef>
              <a:spcPct val="0"/>
            </a:spcBef>
            <a:spcAft>
              <a:spcPct val="35000"/>
            </a:spcAft>
            <a:buNone/>
          </a:pPr>
          <a:r>
            <a:rPr lang="en-US" sz="2100" b="1" i="1" u="sng" kern="1200"/>
            <a:t>Most hormones are considered peptide hormones. ​</a:t>
          </a:r>
          <a:endParaRPr lang="en-US" sz="2100" kern="1200"/>
        </a:p>
      </dsp:txBody>
      <dsp:txXfrm>
        <a:off x="7229475" y="1653508"/>
        <a:ext cx="3286125" cy="2610802"/>
      </dsp:txXfrm>
    </dsp:sp>
    <dsp:sp modelId="{2AE17476-99F0-4F50-9059-DC14186840B3}">
      <dsp:nvSpPr>
        <dsp:cNvPr id="0" name=""/>
        <dsp:cNvSpPr/>
      </dsp:nvSpPr>
      <dsp:spPr>
        <a:xfrm>
          <a:off x="8219836" y="435133"/>
          <a:ext cx="1305401" cy="1305401"/>
        </a:xfrm>
        <a:prstGeom prst="ellipse">
          <a:avLst/>
        </a:prstGeom>
        <a:solidFill>
          <a:schemeClr val="accent2">
            <a:hueOff val="-1164290"/>
            <a:satOff val="-67142"/>
            <a:lumOff val="6902"/>
            <a:alphaOff val="0"/>
          </a:schemeClr>
        </a:solidFill>
        <a:ln w="12700" cap="flat" cmpd="sng" algn="ctr">
          <a:solidFill>
            <a:schemeClr val="accent2">
              <a:hueOff val="-1164290"/>
              <a:satOff val="-67142"/>
              <a:lumOff val="690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774" tIns="12700" rIns="101774"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8411008" y="626305"/>
        <a:ext cx="923057" cy="923057"/>
      </dsp:txXfrm>
    </dsp:sp>
    <dsp:sp modelId="{C7B6FA5C-1EE5-4B7A-9E56-6EF29231FF43}">
      <dsp:nvSpPr>
        <dsp:cNvPr id="0" name=""/>
        <dsp:cNvSpPr/>
      </dsp:nvSpPr>
      <dsp:spPr>
        <a:xfrm>
          <a:off x="7229475" y="4351266"/>
          <a:ext cx="3286125" cy="72"/>
        </a:xfrm>
        <a:prstGeom prst="rect">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247B91-F96E-45EC-BFF5-A0CE9345A4EA}">
      <dsp:nvSpPr>
        <dsp:cNvPr id="0" name=""/>
        <dsp:cNvSpPr/>
      </dsp:nvSpPr>
      <dsp:spPr>
        <a:xfrm>
          <a:off x="0" y="32236"/>
          <a:ext cx="6305550" cy="148473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Amino acid-derived hormones are </a:t>
          </a:r>
          <a:r>
            <a:rPr lang="en-US" sz="2700" b="1" i="1" u="sng" kern="1200"/>
            <a:t>formed from amino acid precursors. </a:t>
          </a:r>
          <a:endParaRPr lang="en-US" sz="2700" kern="1200"/>
        </a:p>
      </dsp:txBody>
      <dsp:txXfrm>
        <a:off x="72479" y="104715"/>
        <a:ext cx="6160592" cy="1339772"/>
      </dsp:txXfrm>
    </dsp:sp>
    <dsp:sp modelId="{6123A6FB-E1A1-4AF4-A33E-13511358242B}">
      <dsp:nvSpPr>
        <dsp:cNvPr id="0" name=""/>
        <dsp:cNvSpPr/>
      </dsp:nvSpPr>
      <dsp:spPr>
        <a:xfrm>
          <a:off x="0" y="1516966"/>
          <a:ext cx="6305550" cy="40240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0201"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a:t>For example, the amino acid tryptopohan is used by the body to make a dopamine, norepinephrine, epinephrine, melatonin and serotonin. </a:t>
          </a:r>
        </a:p>
        <a:p>
          <a:pPr marL="228600" lvl="1" indent="-228600" algn="l" defTabSz="933450">
            <a:lnSpc>
              <a:spcPct val="90000"/>
            </a:lnSpc>
            <a:spcBef>
              <a:spcPct val="0"/>
            </a:spcBef>
            <a:spcAft>
              <a:spcPct val="20000"/>
            </a:spcAft>
            <a:buChar char="•"/>
          </a:pPr>
          <a:r>
            <a:rPr lang="en-US" sz="2100" kern="1200" dirty="0"/>
            <a:t>The amino acid tyrosine is used to make the thyroid hormones triiodothyronine (T3) and thyroxine (T4). T3 and T4 regulate the metabolism and energy levels of the body. </a:t>
          </a:r>
        </a:p>
        <a:p>
          <a:pPr marL="228600" lvl="1" indent="-228600" algn="l" defTabSz="933450">
            <a:lnSpc>
              <a:spcPct val="90000"/>
            </a:lnSpc>
            <a:spcBef>
              <a:spcPct val="0"/>
            </a:spcBef>
            <a:spcAft>
              <a:spcPct val="20000"/>
            </a:spcAft>
            <a:buChar char="•"/>
          </a:pPr>
          <a:r>
            <a:rPr lang="en-US" sz="2100" kern="1200"/>
            <a:t>The amino acid glutamic acid is used to make histamines which function as part of the body's immune system.</a:t>
          </a:r>
        </a:p>
      </dsp:txBody>
      <dsp:txXfrm>
        <a:off x="0" y="1516966"/>
        <a:ext cx="6305550" cy="402407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9B5DDF-CF99-4DB0-86C4-47209B8DE169}">
      <dsp:nvSpPr>
        <dsp:cNvPr id="0" name=""/>
        <dsp:cNvSpPr/>
      </dsp:nvSpPr>
      <dsp:spPr>
        <a:xfrm>
          <a:off x="0" y="905658"/>
          <a:ext cx="6305550" cy="1671984"/>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2C14A08-5BDE-44FF-904B-D290AAA3825F}">
      <dsp:nvSpPr>
        <dsp:cNvPr id="0" name=""/>
        <dsp:cNvSpPr/>
      </dsp:nvSpPr>
      <dsp:spPr>
        <a:xfrm>
          <a:off x="505775" y="1281855"/>
          <a:ext cx="919591" cy="91959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7EAD509-10ED-4D44-9A23-1BD1F6F27E68}">
      <dsp:nvSpPr>
        <dsp:cNvPr id="0" name=""/>
        <dsp:cNvSpPr/>
      </dsp:nvSpPr>
      <dsp:spPr>
        <a:xfrm>
          <a:off x="1931142" y="905658"/>
          <a:ext cx="4374407" cy="16719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6952" tIns="176952" rIns="176952" bIns="176952" numCol="1" spcCol="1270" anchor="ctr" anchorCtr="0">
          <a:noAutofit/>
        </a:bodyPr>
        <a:lstStyle/>
        <a:p>
          <a:pPr marL="0" lvl="0" indent="0" algn="l" defTabSz="666750">
            <a:lnSpc>
              <a:spcPct val="90000"/>
            </a:lnSpc>
            <a:spcBef>
              <a:spcPct val="0"/>
            </a:spcBef>
            <a:spcAft>
              <a:spcPct val="35000"/>
            </a:spcAft>
            <a:buNone/>
          </a:pPr>
          <a:r>
            <a:rPr lang="en-US" sz="1500" kern="1200"/>
            <a:t>Control centers in the brain play roles in regulating physiological parameters and keeping them within the normal range. </a:t>
          </a:r>
        </a:p>
      </dsp:txBody>
      <dsp:txXfrm>
        <a:off x="1931142" y="905658"/>
        <a:ext cx="4374407" cy="1671984"/>
      </dsp:txXfrm>
    </dsp:sp>
    <dsp:sp modelId="{A904A151-B461-4D6C-A66D-A0B5EAA724FA}">
      <dsp:nvSpPr>
        <dsp:cNvPr id="0" name=""/>
        <dsp:cNvSpPr/>
      </dsp:nvSpPr>
      <dsp:spPr>
        <a:xfrm>
          <a:off x="0" y="2995639"/>
          <a:ext cx="6305550" cy="1671984"/>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3803410-C8F5-40B2-80D2-851B2432ADD5}">
      <dsp:nvSpPr>
        <dsp:cNvPr id="0" name=""/>
        <dsp:cNvSpPr/>
      </dsp:nvSpPr>
      <dsp:spPr>
        <a:xfrm>
          <a:off x="505775" y="3371836"/>
          <a:ext cx="919591" cy="91959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9824D62-8036-4A0F-95D9-225A7FB3296E}">
      <dsp:nvSpPr>
        <dsp:cNvPr id="0" name=""/>
        <dsp:cNvSpPr/>
      </dsp:nvSpPr>
      <dsp:spPr>
        <a:xfrm>
          <a:off x="1931142" y="2995639"/>
          <a:ext cx="4374407" cy="16719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6952" tIns="176952" rIns="176952" bIns="176952" numCol="1" spcCol="1270" anchor="ctr" anchorCtr="0">
          <a:noAutofit/>
        </a:bodyPr>
        <a:lstStyle/>
        <a:p>
          <a:pPr marL="0" lvl="0" indent="0" algn="l" defTabSz="666750">
            <a:lnSpc>
              <a:spcPct val="90000"/>
            </a:lnSpc>
            <a:spcBef>
              <a:spcPct val="0"/>
            </a:spcBef>
            <a:spcAft>
              <a:spcPct val="35000"/>
            </a:spcAft>
            <a:buNone/>
          </a:pPr>
          <a:r>
            <a:rPr lang="en-US" sz="1500" kern="1200"/>
            <a:t>As the body works to maintain homeostasis, any significant deviation from the normal range will be resisted and homeostasis restored through a process called a feedback loop.</a:t>
          </a:r>
        </a:p>
      </dsp:txBody>
      <dsp:txXfrm>
        <a:off x="1931142" y="2995639"/>
        <a:ext cx="4374407" cy="1671984"/>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A0C0817-A112-4847-8014-A94B7D2A4EA3}" type="datetime1">
              <a:rPr lang="en-US" smtClean="0"/>
              <a:t>2/24/2020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1781837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2/24/2020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9843406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2/24/2020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494018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2/24/2020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527746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C646AA-F36E-4540-911D-FFFC0A0EF24A}" type="datetime1">
              <a:rPr lang="en-US" smtClean="0"/>
              <a:t>2/24/2020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616669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2/24/2020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807164099"/>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t>2/24/2020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854079787"/>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2/24/2020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9601776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2/24/2020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7403199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E8D12A6-918A-48BD-8CB9-CA713993B0EA}" type="datetime1">
              <a:rPr lang="en-US" smtClean="0"/>
              <a:t>2/24/2020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64324658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778CE86-875F-4587-BCF6-FA054AFC0D53}" type="datetime1">
              <a:rPr lang="en-US" smtClean="0"/>
              <a:pPr/>
              <a:t>2/24/2020</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9041155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FA2B21-3FCD-4721-B95C-427943F61125}" type="datetime1">
              <a:rPr lang="en-US" smtClean="0"/>
              <a:t>2/24/2020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1217533359"/>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hyperlink" Target="https://www.medicalnewstoday.com/articles/312628.php" TargetMode="External"/><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dreamstime.com/skin-burn-injury-treatment-infographic-first-aid-damage-skin-burn-injury-treatment-infographic-first-aid-damage-fire-image148130707" TargetMode="External"/><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hyperlink" Target="http://clipground.com/clipart-person-sweating.html" TargetMode="External"/><Relationship Id="rId3" Type="http://schemas.openxmlformats.org/officeDocument/2006/relationships/diagramLayout" Target="../diagrams/layout10.xml"/><Relationship Id="rId7" Type="http://schemas.openxmlformats.org/officeDocument/2006/relationships/image" Target="../media/image49.jp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4.xml.rels><?xml version="1.0" encoding="UTF-8" standalone="yes"?>
<Relationships xmlns="http://schemas.openxmlformats.org/package/2006/relationships"><Relationship Id="rId3" Type="http://schemas.openxmlformats.org/officeDocument/2006/relationships/hyperlink" Target="http://learn.e-limu.org/topic/view/?t=2&amp;c=1" TargetMode="External"/><Relationship Id="rId2" Type="http://schemas.openxmlformats.org/officeDocument/2006/relationships/image" Target="../media/image50.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kingschoollibrary.blogspot.com/2011/12/websites-for-winter-break.html" TargetMode="External"/><Relationship Id="rId2" Type="http://schemas.openxmlformats.org/officeDocument/2006/relationships/image" Target="../media/image51.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draxe.com/turmeric-benefits/" TargetMode="External"/><Relationship Id="rId2" Type="http://schemas.openxmlformats.org/officeDocument/2006/relationships/image" Target="../media/image52.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thevillagesmith.wordpress.com/2013/10/15" TargetMode="External"/><Relationship Id="rId2" Type="http://schemas.openxmlformats.org/officeDocument/2006/relationships/image" Target="../media/image53.jp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www.panarmenian.net/eng/news/270838/Hunger_hormone_ghrelin_enhances_memory" TargetMode="External"/><Relationship Id="rId2" Type="http://schemas.openxmlformats.org/officeDocument/2006/relationships/image" Target="../media/image54.jp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www.biologycorner.com/worksheets/feedback_loops.html" TargetMode="External"/><Relationship Id="rId2" Type="http://schemas.openxmlformats.org/officeDocument/2006/relationships/image" Target="../media/image5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basicblogtips.com/real-discussion-board.html" TargetMode="External"/><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43.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courses.lumenlearning.com/suny-ap2/chapter/hormones/" TargetMode="External"/><Relationship Id="rId2" Type="http://schemas.openxmlformats.org/officeDocument/2006/relationships/image" Target="../media/image62.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s://community.plantae.org/path/5049289669892637897/article/5049294001643980109/ttpb38-small-and-mighty-peptide-hormones-in-plant-biology-overview" TargetMode="External"/><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s://scioly.org/wiki/index.php/Anatomy/Endocrine_System" TargetMode="External"/><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0"/>
            <a:ext cx="12191990" cy="4551027"/>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BD1EAB-7297-4F1B-8016-5D76C4B61E20}"/>
              </a:ext>
            </a:extLst>
          </p:cNvPr>
          <p:cNvSpPr>
            <a:spLocks noGrp="1"/>
          </p:cNvSpPr>
          <p:nvPr>
            <p:ph type="ctrTitle"/>
          </p:nvPr>
        </p:nvSpPr>
        <p:spPr>
          <a:xfrm>
            <a:off x="1155558" y="637762"/>
            <a:ext cx="9889797" cy="3574937"/>
          </a:xfrm>
        </p:spPr>
        <p:txBody>
          <a:bodyPr anchor="ctr">
            <a:normAutofit/>
          </a:bodyPr>
          <a:lstStyle/>
          <a:p>
            <a:pPr algn="l"/>
            <a:r>
              <a:rPr lang="en-US" sz="8200">
                <a:solidFill>
                  <a:schemeClr val="bg1"/>
                </a:solidFill>
              </a:rPr>
              <a:t>INTRODUCTION TO</a:t>
            </a:r>
            <a:br>
              <a:rPr lang="en-US" sz="8200">
                <a:solidFill>
                  <a:schemeClr val="bg1"/>
                </a:solidFill>
              </a:rPr>
            </a:br>
            <a:r>
              <a:rPr lang="en-US" sz="8200">
                <a:solidFill>
                  <a:schemeClr val="bg1"/>
                </a:solidFill>
              </a:rPr>
              <a:t>​THE ENDOCRINE SYSTEM</a:t>
            </a:r>
          </a:p>
        </p:txBody>
      </p:sp>
      <p:sp>
        <p:nvSpPr>
          <p:cNvPr id="11" name="Rectangle 10">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51035"/>
            <a:ext cx="12191990" cy="230696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832F003-FCA6-4CFB-A2EA-308F3AA257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61180" y="4866503"/>
            <a:ext cx="457200" cy="45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utoShape 2" descr="This diagram shows the endocrine glands and cells that are located throughout the body. The endocrine system organs include the pineal gland and pituitary gland in the brain. The pituitary is located on the anterior side of the thalamus while the pineal gland is located on the posterior side of the thalamus. The thyroid gland is a butterfly-shaped gland that wraps around the trachea within the neck. Four small, disc-shaped parathyroid glands are embedded into the posterior side of the thyroid. The adrenal glands are located on top of the kidneys. The pancreas is located at the center of the abdomen. In females, the two ovaries are connected to the uterus by two long, curved, tubes in the pelvic region. In males, the two testes are located in the scrotum below the penis.">
            <a:extLst>
              <a:ext uri="{FF2B5EF4-FFF2-40B4-BE49-F238E27FC236}">
                <a16:creationId xmlns:a16="http://schemas.microsoft.com/office/drawing/2014/main" id="{09E8F89A-9818-47AD-B430-1BD767BC628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8919906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DD39D-E1F9-483A-905A-A62D3401C633}"/>
              </a:ext>
            </a:extLst>
          </p:cNvPr>
          <p:cNvSpPr>
            <a:spLocks noGrp="1"/>
          </p:cNvSpPr>
          <p:nvPr>
            <p:ph type="title"/>
          </p:nvPr>
        </p:nvSpPr>
        <p:spPr>
          <a:xfrm>
            <a:off x="1251679" y="645106"/>
            <a:ext cx="3384329" cy="5421435"/>
          </a:xfrm>
        </p:spPr>
        <p:txBody>
          <a:bodyPr anchor="ctr">
            <a:normAutofit/>
          </a:bodyPr>
          <a:lstStyle/>
          <a:p>
            <a:r>
              <a:rPr lang="en-US" sz="4000"/>
              <a:t>Target Cells and Receptors</a:t>
            </a:r>
          </a:p>
        </p:txBody>
      </p:sp>
      <p:graphicFrame>
        <p:nvGraphicFramePr>
          <p:cNvPr id="5" name="Content Placeholder 2">
            <a:extLst>
              <a:ext uri="{FF2B5EF4-FFF2-40B4-BE49-F238E27FC236}">
                <a16:creationId xmlns:a16="http://schemas.microsoft.com/office/drawing/2014/main" id="{58962247-FC92-4A2B-9C4D-5C78D2553EAD}"/>
              </a:ext>
            </a:extLst>
          </p:cNvPr>
          <p:cNvGraphicFramePr>
            <a:graphicFrameLocks noGrp="1"/>
          </p:cNvGraphicFramePr>
          <p:nvPr>
            <p:ph idx="1"/>
            <p:extLst>
              <p:ext uri="{D42A27DB-BD31-4B8C-83A1-F6EECF244321}">
                <p14:modId xmlns:p14="http://schemas.microsoft.com/office/powerpoint/2010/main" val="1623984329"/>
              </p:ext>
            </p:extLst>
          </p:nvPr>
        </p:nvGraphicFramePr>
        <p:xfrm>
          <a:off x="5280025" y="644525"/>
          <a:ext cx="5994400" cy="54094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854477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01EAFA9-0707-4570-B9F6-155FBCFFDFF8}"/>
              </a:ext>
            </a:extLst>
          </p:cNvPr>
          <p:cNvSpPr>
            <a:spLocks noGrp="1"/>
          </p:cNvSpPr>
          <p:nvPr>
            <p:ph type="title"/>
          </p:nvPr>
        </p:nvSpPr>
        <p:spPr>
          <a:xfrm>
            <a:off x="863029" y="1012004"/>
            <a:ext cx="3416158" cy="4795408"/>
          </a:xfrm>
        </p:spPr>
        <p:txBody>
          <a:bodyPr>
            <a:normAutofit/>
          </a:bodyPr>
          <a:lstStyle/>
          <a:p>
            <a:r>
              <a:rPr lang="en-US">
                <a:solidFill>
                  <a:srgbClr val="FFFFFF"/>
                </a:solidFill>
              </a:rPr>
              <a:t>Target Cells and Receptors</a:t>
            </a:r>
          </a:p>
        </p:txBody>
      </p:sp>
      <p:graphicFrame>
        <p:nvGraphicFramePr>
          <p:cNvPr id="5" name="Content Placeholder 2">
            <a:extLst>
              <a:ext uri="{FF2B5EF4-FFF2-40B4-BE49-F238E27FC236}">
                <a16:creationId xmlns:a16="http://schemas.microsoft.com/office/drawing/2014/main" id="{F24E407D-7AD3-4C66-A529-1A1D28C0DDE0}"/>
              </a:ext>
            </a:extLst>
          </p:cNvPr>
          <p:cNvGraphicFramePr>
            <a:graphicFrameLocks noGrp="1"/>
          </p:cNvGraphicFramePr>
          <p:nvPr>
            <p:ph idx="1"/>
            <p:extLst>
              <p:ext uri="{D42A27DB-BD31-4B8C-83A1-F6EECF244321}">
                <p14:modId xmlns:p14="http://schemas.microsoft.com/office/powerpoint/2010/main" val="3397390378"/>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081089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7410C-3DDF-445D-95A8-DA8225281497}"/>
              </a:ext>
            </a:extLst>
          </p:cNvPr>
          <p:cNvSpPr>
            <a:spLocks noGrp="1"/>
          </p:cNvSpPr>
          <p:nvPr>
            <p:ph type="title"/>
          </p:nvPr>
        </p:nvSpPr>
        <p:spPr/>
        <p:txBody>
          <a:bodyPr/>
          <a:lstStyle/>
          <a:p>
            <a:r>
              <a:rPr lang="en-US" dirty="0"/>
              <a:t>The Endocrine System Functions in HOMEOSTASIS</a:t>
            </a:r>
          </a:p>
        </p:txBody>
      </p:sp>
      <p:sp>
        <p:nvSpPr>
          <p:cNvPr id="3" name="Content Placeholder 2">
            <a:extLst>
              <a:ext uri="{FF2B5EF4-FFF2-40B4-BE49-F238E27FC236}">
                <a16:creationId xmlns:a16="http://schemas.microsoft.com/office/drawing/2014/main" id="{885B409C-990F-4F73-81F9-83C3DCDF8D74}"/>
              </a:ext>
            </a:extLst>
          </p:cNvPr>
          <p:cNvSpPr>
            <a:spLocks noGrp="1"/>
          </p:cNvSpPr>
          <p:nvPr>
            <p:ph idx="1"/>
          </p:nvPr>
        </p:nvSpPr>
        <p:spPr>
          <a:xfrm>
            <a:off x="1066800" y="2103120"/>
            <a:ext cx="4890052" cy="3849624"/>
          </a:xfrm>
        </p:spPr>
        <p:txBody>
          <a:bodyPr>
            <a:normAutofit fontScale="92500" lnSpcReduction="20000"/>
          </a:bodyPr>
          <a:lstStyle/>
          <a:p>
            <a:r>
              <a:rPr lang="en-US" dirty="0"/>
              <a:t> Our bodies can only function within a relatively very narrow range of values for all of its physiological functions. </a:t>
            </a:r>
          </a:p>
          <a:p>
            <a:r>
              <a:rPr lang="en-US" dirty="0"/>
              <a:t>The ability of the body to maintain these physiological parameters within the necessary ranges needed to sustain life is called HOMEOSTASIS.</a:t>
            </a:r>
          </a:p>
        </p:txBody>
      </p:sp>
      <p:pic>
        <p:nvPicPr>
          <p:cNvPr id="2050" name="Picture 2" descr="Picture">
            <a:extLst>
              <a:ext uri="{FF2B5EF4-FFF2-40B4-BE49-F238E27FC236}">
                <a16:creationId xmlns:a16="http://schemas.microsoft.com/office/drawing/2014/main" id="{F112383D-F012-41AE-A20E-D549BB439914}"/>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672470" y="1741932"/>
            <a:ext cx="4572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47339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F21CC-3C85-4D14-912E-673AA587AB29}"/>
              </a:ext>
            </a:extLst>
          </p:cNvPr>
          <p:cNvSpPr>
            <a:spLocks noGrp="1"/>
          </p:cNvSpPr>
          <p:nvPr>
            <p:ph type="title"/>
          </p:nvPr>
        </p:nvSpPr>
        <p:spPr>
          <a:xfrm>
            <a:off x="8050787" y="482322"/>
            <a:ext cx="3656581" cy="5571624"/>
          </a:xfrm>
        </p:spPr>
        <p:txBody>
          <a:bodyPr anchor="ctr">
            <a:normAutofit/>
          </a:bodyPr>
          <a:lstStyle/>
          <a:p>
            <a:r>
              <a:rPr lang="en-US" altLang="en-US" sz="2800" b="1">
                <a:latin typeface="Roboto"/>
              </a:rPr>
              <a:t>What is Homeostasis?</a:t>
            </a:r>
            <a:br>
              <a:rPr lang="en-US" altLang="en-US" sz="2800" b="1">
                <a:latin typeface="Roboto"/>
              </a:rPr>
            </a:br>
            <a:endParaRPr lang="en-US" sz="2800"/>
          </a:p>
        </p:txBody>
      </p:sp>
      <p:graphicFrame>
        <p:nvGraphicFramePr>
          <p:cNvPr id="12" name="Content Placeholder 2">
            <a:extLst>
              <a:ext uri="{FF2B5EF4-FFF2-40B4-BE49-F238E27FC236}">
                <a16:creationId xmlns:a16="http://schemas.microsoft.com/office/drawing/2014/main" id="{9553A8FA-F2BC-4ECA-9A77-B155254AE192}"/>
              </a:ext>
            </a:extLst>
          </p:cNvPr>
          <p:cNvGraphicFramePr>
            <a:graphicFrameLocks noGrp="1"/>
          </p:cNvGraphicFramePr>
          <p:nvPr>
            <p:ph idx="1"/>
            <p:extLst>
              <p:ext uri="{D42A27DB-BD31-4B8C-83A1-F6EECF244321}">
                <p14:modId xmlns:p14="http://schemas.microsoft.com/office/powerpoint/2010/main" val="3406995434"/>
              </p:ext>
            </p:extLst>
          </p:nvPr>
        </p:nvGraphicFramePr>
        <p:xfrm>
          <a:off x="765175" y="481013"/>
          <a:ext cx="6305550" cy="55732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75938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7E656-5ECD-43A5-A193-754822F05E03}"/>
              </a:ext>
            </a:extLst>
          </p:cNvPr>
          <p:cNvSpPr>
            <a:spLocks noGrp="1"/>
          </p:cNvSpPr>
          <p:nvPr>
            <p:ph type="title"/>
          </p:nvPr>
        </p:nvSpPr>
        <p:spPr>
          <a:xfrm>
            <a:off x="762001" y="803325"/>
            <a:ext cx="5314536" cy="1325563"/>
          </a:xfrm>
        </p:spPr>
        <p:txBody>
          <a:bodyPr>
            <a:normAutofit/>
          </a:bodyPr>
          <a:lstStyle/>
          <a:p>
            <a:r>
              <a:rPr lang="en-US" b="1"/>
              <a:t>How is Homeostasis Maintained?</a:t>
            </a:r>
            <a:endParaRPr lang="en-US"/>
          </a:p>
        </p:txBody>
      </p:sp>
      <p:sp>
        <p:nvSpPr>
          <p:cNvPr id="11" name="Freeform: Shape 10">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A picture containing computer&#10;&#10;Description automatically generated">
            <a:extLst>
              <a:ext uri="{FF2B5EF4-FFF2-40B4-BE49-F238E27FC236}">
                <a16:creationId xmlns:a16="http://schemas.microsoft.com/office/drawing/2014/main" id="{2361A096-0281-4C5B-8E50-C334ABCB1AD8}"/>
              </a:ext>
            </a:extLst>
          </p:cNvPr>
          <p:cNvPicPr>
            <a:picLocks noChangeAspect="1"/>
          </p:cNvPicPr>
          <p:nvPr/>
        </p:nvPicPr>
        <p:blipFill rotWithShape="1">
          <a:blip r:embed="rId2"/>
          <a:srcRect l="27874" r="6447"/>
          <a:stretch/>
        </p:blipFill>
        <p:spPr>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graphicFrame>
        <p:nvGraphicFramePr>
          <p:cNvPr id="5" name="Content Placeholder 2">
            <a:extLst>
              <a:ext uri="{FF2B5EF4-FFF2-40B4-BE49-F238E27FC236}">
                <a16:creationId xmlns:a16="http://schemas.microsoft.com/office/drawing/2014/main" id="{356F1B54-DF64-46E2-88DB-1E3C050BAD74}"/>
              </a:ext>
            </a:extLst>
          </p:cNvPr>
          <p:cNvGraphicFramePr>
            <a:graphicFrameLocks noGrp="1"/>
          </p:cNvGraphicFramePr>
          <p:nvPr>
            <p:ph idx="1"/>
            <p:extLst>
              <p:ext uri="{D42A27DB-BD31-4B8C-83A1-F6EECF244321}">
                <p14:modId xmlns:p14="http://schemas.microsoft.com/office/powerpoint/2010/main" val="54936733"/>
              </p:ext>
            </p:extLst>
          </p:nvPr>
        </p:nvGraphicFramePr>
        <p:xfrm>
          <a:off x="762000" y="2279018"/>
          <a:ext cx="5314543" cy="3375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01908848"/>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F84F3-469F-4BAA-93F0-E7FBAB1D8339}"/>
              </a:ext>
            </a:extLst>
          </p:cNvPr>
          <p:cNvSpPr>
            <a:spLocks noGrp="1"/>
          </p:cNvSpPr>
          <p:nvPr>
            <p:ph type="title"/>
          </p:nvPr>
        </p:nvSpPr>
        <p:spPr>
          <a:xfrm>
            <a:off x="1251677" y="645105"/>
            <a:ext cx="4357499" cy="1320855"/>
          </a:xfrm>
        </p:spPr>
        <p:txBody>
          <a:bodyPr>
            <a:normAutofit/>
          </a:bodyPr>
          <a:lstStyle/>
          <a:p>
            <a:r>
              <a:rPr lang="en-US" sz="4400" dirty="0"/>
              <a:t>Body Balance</a:t>
            </a:r>
          </a:p>
        </p:txBody>
      </p:sp>
      <p:sp>
        <p:nvSpPr>
          <p:cNvPr id="3" name="Content Placeholder 2">
            <a:extLst>
              <a:ext uri="{FF2B5EF4-FFF2-40B4-BE49-F238E27FC236}">
                <a16:creationId xmlns:a16="http://schemas.microsoft.com/office/drawing/2014/main" id="{DE4EA0D8-4A6E-4FFD-88DE-0CBEA6C7B4AF}"/>
              </a:ext>
            </a:extLst>
          </p:cNvPr>
          <p:cNvSpPr>
            <a:spLocks noGrp="1"/>
          </p:cNvSpPr>
          <p:nvPr>
            <p:ph idx="1"/>
          </p:nvPr>
        </p:nvSpPr>
        <p:spPr>
          <a:xfrm>
            <a:off x="1251678" y="2286001"/>
            <a:ext cx="4363595" cy="3593591"/>
          </a:xfrm>
        </p:spPr>
        <p:txBody>
          <a:bodyPr>
            <a:normAutofit fontScale="85000" lnSpcReduction="20000"/>
          </a:bodyPr>
          <a:lstStyle/>
          <a:p>
            <a:pPr lvl="0"/>
            <a:r>
              <a:rPr lang="en-US" dirty="0"/>
              <a:t>Each of the body's physiological parameters has a SET POINT.  </a:t>
            </a:r>
          </a:p>
          <a:p>
            <a:pPr lvl="0"/>
            <a:r>
              <a:rPr lang="en-US" dirty="0"/>
              <a:t>The human body must maintain homeostasis within just a few points of the body's set point value. 	</a:t>
            </a:r>
          </a:p>
          <a:p>
            <a:pPr lvl="1"/>
            <a:r>
              <a:rPr lang="en-US" dirty="0"/>
              <a:t>Without this, the body can quickly become out of balance and death can occur.</a:t>
            </a:r>
          </a:p>
          <a:p>
            <a:endParaRPr lang="en-US" dirty="0">
              <a:solidFill>
                <a:srgbClr val="000000"/>
              </a:solidFill>
            </a:endParaRPr>
          </a:p>
        </p:txBody>
      </p:sp>
      <p:pic>
        <p:nvPicPr>
          <p:cNvPr id="4098" name="Picture 2" descr="Picture">
            <a:extLst>
              <a:ext uri="{FF2B5EF4-FFF2-40B4-BE49-F238E27FC236}">
                <a16:creationId xmlns:a16="http://schemas.microsoft.com/office/drawing/2014/main" id="{F6CCD127-DB8A-46CA-8BE4-96F826FB881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581805" y="645106"/>
            <a:ext cx="4209519" cy="55940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20814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91F27-0B6E-4762-A8C6-59B8E5992A3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ED50242-FFC3-423C-9013-A84BE90E4D49}"/>
              </a:ext>
            </a:extLst>
          </p:cNvPr>
          <p:cNvSpPr>
            <a:spLocks noGrp="1"/>
          </p:cNvSpPr>
          <p:nvPr>
            <p:ph idx="1"/>
          </p:nvPr>
        </p:nvSpPr>
        <p:spPr/>
        <p:txBody>
          <a:bodyPr/>
          <a:lstStyle/>
          <a:p>
            <a:endParaRPr lang="en-US"/>
          </a:p>
        </p:txBody>
      </p:sp>
      <p:pic>
        <p:nvPicPr>
          <p:cNvPr id="5122" name="Picture 2" descr="Picture">
            <a:extLst>
              <a:ext uri="{FF2B5EF4-FFF2-40B4-BE49-F238E27FC236}">
                <a16:creationId xmlns:a16="http://schemas.microsoft.com/office/drawing/2014/main" id="{B67CBAD2-CDDF-4DA4-829A-24DBA30487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4988" y="157163"/>
            <a:ext cx="8582025" cy="6543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7146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72595-C5A8-4F8B-87C5-797B81DC8628}"/>
              </a:ext>
            </a:extLst>
          </p:cNvPr>
          <p:cNvSpPr>
            <a:spLocks noGrp="1"/>
          </p:cNvSpPr>
          <p:nvPr>
            <p:ph type="title"/>
          </p:nvPr>
        </p:nvSpPr>
        <p:spPr/>
        <p:txBody>
          <a:bodyPr/>
          <a:lstStyle/>
          <a:p>
            <a:r>
              <a:rPr lang="en-US" b="1" i="1" u="sng" dirty="0"/>
              <a:t>Types of Glands</a:t>
            </a:r>
            <a:endParaRPr lang="en-US" dirty="0"/>
          </a:p>
        </p:txBody>
      </p:sp>
      <p:sp>
        <p:nvSpPr>
          <p:cNvPr id="3" name="Content Placeholder 2">
            <a:extLst>
              <a:ext uri="{FF2B5EF4-FFF2-40B4-BE49-F238E27FC236}">
                <a16:creationId xmlns:a16="http://schemas.microsoft.com/office/drawing/2014/main" id="{3386426E-5B58-45A4-AEDA-A77F25E83EE5}"/>
              </a:ext>
            </a:extLst>
          </p:cNvPr>
          <p:cNvSpPr>
            <a:spLocks noGrp="1"/>
          </p:cNvSpPr>
          <p:nvPr>
            <p:ph idx="1"/>
          </p:nvPr>
        </p:nvSpPr>
        <p:spPr/>
        <p:txBody>
          <a:bodyPr>
            <a:normAutofit lnSpcReduction="10000"/>
          </a:bodyPr>
          <a:lstStyle/>
          <a:p>
            <a:r>
              <a:rPr lang="en-US" b="1" u="sng" dirty="0"/>
              <a:t>Exocrine Glands</a:t>
            </a:r>
            <a:r>
              <a:rPr lang="en-US" dirty="0"/>
              <a:t> are those which release their cellular secretions through a duct which empties to the outside or into the lumen (empty internal space) of an organ. These include certain sweat glands, salivary and pancreatic glands, and mammary glands. They are not considered a part of the endocrine system.</a:t>
            </a:r>
          </a:p>
          <a:p>
            <a:r>
              <a:rPr lang="en-US" b="1" u="sng" dirty="0"/>
              <a:t>Endocrine Glands </a:t>
            </a:r>
            <a:r>
              <a:rPr lang="en-US" dirty="0"/>
              <a:t>are those glands which have no duct and release their secretions directly into the intracellular fluid or into the blood. The collection of endocrine glands makes up the endocrine system.</a:t>
            </a:r>
          </a:p>
          <a:p>
            <a:endParaRPr lang="en-US" dirty="0"/>
          </a:p>
        </p:txBody>
      </p:sp>
    </p:spTree>
    <p:extLst>
      <p:ext uri="{BB962C8B-B14F-4D97-AF65-F5344CB8AC3E}">
        <p14:creationId xmlns:p14="http://schemas.microsoft.com/office/powerpoint/2010/main" val="9647365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3B533-7C6F-4BAB-8894-3236924F0ED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B40B02C-C23E-46CA-85AA-1EDABBC67D60}"/>
              </a:ext>
            </a:extLst>
          </p:cNvPr>
          <p:cNvSpPr>
            <a:spLocks noGrp="1"/>
          </p:cNvSpPr>
          <p:nvPr>
            <p:ph idx="1"/>
          </p:nvPr>
        </p:nvSpPr>
        <p:spPr/>
        <p:txBody>
          <a:bodyPr/>
          <a:lstStyle/>
          <a:p>
            <a:endParaRPr lang="en-US"/>
          </a:p>
        </p:txBody>
      </p:sp>
      <p:pic>
        <p:nvPicPr>
          <p:cNvPr id="6146" name="Picture 2" descr="Picture">
            <a:extLst>
              <a:ext uri="{FF2B5EF4-FFF2-40B4-BE49-F238E27FC236}">
                <a16:creationId xmlns:a16="http://schemas.microsoft.com/office/drawing/2014/main" id="{1C8907EB-BD62-4414-907B-77A8E1E40C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405" y="0"/>
            <a:ext cx="1146918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78403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7F486-9C09-413A-AE99-3B2BE5E5F35B}"/>
              </a:ext>
            </a:extLst>
          </p:cNvPr>
          <p:cNvSpPr>
            <a:spLocks noGrp="1"/>
          </p:cNvSpPr>
          <p:nvPr>
            <p:ph type="title"/>
          </p:nvPr>
        </p:nvSpPr>
        <p:spPr>
          <a:xfrm>
            <a:off x="1251677" y="645105"/>
            <a:ext cx="4357499" cy="1320855"/>
          </a:xfrm>
        </p:spPr>
        <p:txBody>
          <a:bodyPr>
            <a:normAutofit fontScale="90000"/>
          </a:bodyPr>
          <a:lstStyle/>
          <a:p>
            <a:r>
              <a:rPr lang="en-US" sz="4400" b="1" u="sng" dirty="0"/>
              <a:t>HORMONE CLASSIFICATIONS</a:t>
            </a:r>
            <a:r>
              <a:rPr lang="en-US" sz="4400" i="1" dirty="0"/>
              <a:t>  </a:t>
            </a:r>
            <a:endParaRPr lang="en-US" sz="4400" dirty="0"/>
          </a:p>
        </p:txBody>
      </p:sp>
      <p:sp>
        <p:nvSpPr>
          <p:cNvPr id="3" name="Content Placeholder 2">
            <a:extLst>
              <a:ext uri="{FF2B5EF4-FFF2-40B4-BE49-F238E27FC236}">
                <a16:creationId xmlns:a16="http://schemas.microsoft.com/office/drawing/2014/main" id="{73A79340-AA9F-4F21-9465-CE12AD164044}"/>
              </a:ext>
            </a:extLst>
          </p:cNvPr>
          <p:cNvSpPr>
            <a:spLocks noGrp="1"/>
          </p:cNvSpPr>
          <p:nvPr>
            <p:ph idx="1"/>
          </p:nvPr>
        </p:nvSpPr>
        <p:spPr>
          <a:xfrm>
            <a:off x="1251678" y="2286001"/>
            <a:ext cx="4363595" cy="3593591"/>
          </a:xfrm>
        </p:spPr>
        <p:txBody>
          <a:bodyPr>
            <a:normAutofit fontScale="77500" lnSpcReduction="20000"/>
          </a:bodyPr>
          <a:lstStyle/>
          <a:p>
            <a:r>
              <a:rPr lang="en-US" b="1" i="1" dirty="0"/>
              <a:t> ​The classification of a hormone can help us understand how they affect the target cell.</a:t>
            </a:r>
            <a:br>
              <a:rPr lang="en-US" b="1" i="1" dirty="0"/>
            </a:br>
            <a:endParaRPr lang="en-US" b="1" i="1" dirty="0"/>
          </a:p>
          <a:p>
            <a:r>
              <a:rPr lang="en-US" b="1" i="1" dirty="0"/>
              <a:t>Hormones can be classified into different classes:</a:t>
            </a:r>
          </a:p>
          <a:p>
            <a:r>
              <a:rPr lang="en-US" b="1" dirty="0"/>
              <a:t>Steroid Hormones</a:t>
            </a:r>
            <a:endParaRPr lang="en-US" dirty="0"/>
          </a:p>
          <a:p>
            <a:r>
              <a:rPr lang="en-US" b="1" dirty="0"/>
              <a:t>Non-Steroidal Hormones</a:t>
            </a:r>
            <a:endParaRPr lang="en-US" dirty="0"/>
          </a:p>
          <a:p>
            <a:pPr lvl="1"/>
            <a:r>
              <a:rPr lang="en-US" b="1" dirty="0"/>
              <a:t>Peptide Hormones </a:t>
            </a:r>
            <a:endParaRPr lang="en-US" dirty="0"/>
          </a:p>
          <a:p>
            <a:pPr lvl="1"/>
            <a:r>
              <a:rPr lang="en-US" b="1" dirty="0"/>
              <a:t>Amino Acid-Derived Hormones</a:t>
            </a:r>
            <a:endParaRPr lang="en-US" dirty="0"/>
          </a:p>
          <a:p>
            <a:endParaRPr lang="en-US" dirty="0">
              <a:solidFill>
                <a:srgbClr val="000000"/>
              </a:solidFill>
            </a:endParaRPr>
          </a:p>
        </p:txBody>
      </p:sp>
      <p:pic>
        <p:nvPicPr>
          <p:cNvPr id="7170" name="Picture 2" descr="Picture">
            <a:extLst>
              <a:ext uri="{FF2B5EF4-FFF2-40B4-BE49-F238E27FC236}">
                <a16:creationId xmlns:a16="http://schemas.microsoft.com/office/drawing/2014/main" id="{3C7A2BD1-6EDA-43EB-92C2-D080EA6DBF6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098193" y="752912"/>
            <a:ext cx="5176744" cy="53784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93835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0D690-0939-4609-B60B-A52241E5C3B9}"/>
              </a:ext>
            </a:extLst>
          </p:cNvPr>
          <p:cNvSpPr>
            <a:spLocks noGrp="1"/>
          </p:cNvSpPr>
          <p:nvPr>
            <p:ph type="title"/>
          </p:nvPr>
        </p:nvSpPr>
        <p:spPr>
          <a:xfrm>
            <a:off x="1251678" y="382385"/>
            <a:ext cx="5984274" cy="1492132"/>
          </a:xfrm>
        </p:spPr>
        <p:txBody>
          <a:bodyPr>
            <a:normAutofit/>
          </a:bodyPr>
          <a:lstStyle/>
          <a:p>
            <a:r>
              <a:rPr lang="en-US" i="1"/>
              <a:t>Endocrine glands</a:t>
            </a:r>
            <a:endParaRPr lang="en-US" dirty="0"/>
          </a:p>
        </p:txBody>
      </p:sp>
      <p:sp>
        <p:nvSpPr>
          <p:cNvPr id="3" name="Content Placeholder 2">
            <a:extLst>
              <a:ext uri="{FF2B5EF4-FFF2-40B4-BE49-F238E27FC236}">
                <a16:creationId xmlns:a16="http://schemas.microsoft.com/office/drawing/2014/main" id="{2A43F41F-F36E-4D2C-90AA-7DFDDA883BFC}"/>
              </a:ext>
            </a:extLst>
          </p:cNvPr>
          <p:cNvSpPr>
            <a:spLocks noGrp="1"/>
          </p:cNvSpPr>
          <p:nvPr>
            <p:ph idx="1"/>
          </p:nvPr>
        </p:nvSpPr>
        <p:spPr>
          <a:xfrm>
            <a:off x="1251678" y="2286001"/>
            <a:ext cx="5984274" cy="4085056"/>
          </a:xfrm>
        </p:spPr>
        <p:txBody>
          <a:bodyPr>
            <a:normAutofit fontScale="92500" lnSpcReduction="20000"/>
          </a:bodyPr>
          <a:lstStyle/>
          <a:p>
            <a:pPr>
              <a:lnSpc>
                <a:spcPct val="100000"/>
              </a:lnSpc>
            </a:pPr>
            <a:r>
              <a:rPr lang="en-US" sz="1600" i="1">
                <a:solidFill>
                  <a:srgbClr val="000000"/>
                </a:solidFill>
              </a:rPr>
              <a:t>Endocrine glands are glands of the endocrine system that secrete hormones directly into interstitial fluid and the bloodstream.</a:t>
            </a:r>
            <a:br>
              <a:rPr lang="en-US" sz="1600">
                <a:solidFill>
                  <a:srgbClr val="000000"/>
                </a:solidFill>
              </a:rPr>
            </a:br>
            <a:endParaRPr lang="en-US" sz="1600">
              <a:solidFill>
                <a:srgbClr val="000000"/>
              </a:solidFill>
            </a:endParaRPr>
          </a:p>
          <a:p>
            <a:pPr>
              <a:lnSpc>
                <a:spcPct val="100000"/>
              </a:lnSpc>
            </a:pPr>
            <a:r>
              <a:rPr lang="en-US" sz="1600" b="1" i="1">
                <a:solidFill>
                  <a:srgbClr val="000000"/>
                </a:solidFill>
              </a:rPr>
              <a:t>The major glands of the endocrine system include:</a:t>
            </a:r>
            <a:br>
              <a:rPr lang="en-US" sz="1600">
                <a:solidFill>
                  <a:srgbClr val="000000"/>
                </a:solidFill>
              </a:rPr>
            </a:br>
            <a:endParaRPr lang="en-US" sz="1600">
              <a:solidFill>
                <a:srgbClr val="000000"/>
              </a:solidFill>
            </a:endParaRPr>
          </a:p>
          <a:p>
            <a:pPr>
              <a:lnSpc>
                <a:spcPct val="100000"/>
              </a:lnSpc>
            </a:pPr>
            <a:r>
              <a:rPr lang="en-US" sz="1600" b="1" i="1">
                <a:solidFill>
                  <a:srgbClr val="000000"/>
                </a:solidFill>
              </a:rPr>
              <a:t>pineal gland</a:t>
            </a:r>
            <a:endParaRPr lang="en-US" sz="1600">
              <a:solidFill>
                <a:srgbClr val="000000"/>
              </a:solidFill>
            </a:endParaRPr>
          </a:p>
          <a:p>
            <a:pPr>
              <a:lnSpc>
                <a:spcPct val="100000"/>
              </a:lnSpc>
            </a:pPr>
            <a:r>
              <a:rPr lang="en-US" sz="1600" b="1" i="1">
                <a:solidFill>
                  <a:srgbClr val="000000"/>
                </a:solidFill>
              </a:rPr>
              <a:t>pituitary gland</a:t>
            </a:r>
            <a:endParaRPr lang="en-US" sz="1600">
              <a:solidFill>
                <a:srgbClr val="000000"/>
              </a:solidFill>
            </a:endParaRPr>
          </a:p>
          <a:p>
            <a:pPr>
              <a:lnSpc>
                <a:spcPct val="100000"/>
              </a:lnSpc>
            </a:pPr>
            <a:r>
              <a:rPr lang="en-US" sz="1600" b="1" i="1">
                <a:solidFill>
                  <a:srgbClr val="000000"/>
                </a:solidFill>
              </a:rPr>
              <a:t>pancreas</a:t>
            </a:r>
            <a:endParaRPr lang="en-US" sz="1600">
              <a:solidFill>
                <a:srgbClr val="000000"/>
              </a:solidFill>
            </a:endParaRPr>
          </a:p>
          <a:p>
            <a:pPr>
              <a:lnSpc>
                <a:spcPct val="100000"/>
              </a:lnSpc>
            </a:pPr>
            <a:r>
              <a:rPr lang="en-US" sz="1600" b="1" i="1">
                <a:solidFill>
                  <a:srgbClr val="000000"/>
                </a:solidFill>
              </a:rPr>
              <a:t>ovaries/testes</a:t>
            </a:r>
            <a:endParaRPr lang="en-US" sz="1600">
              <a:solidFill>
                <a:srgbClr val="000000"/>
              </a:solidFill>
            </a:endParaRPr>
          </a:p>
          <a:p>
            <a:pPr>
              <a:lnSpc>
                <a:spcPct val="100000"/>
              </a:lnSpc>
            </a:pPr>
            <a:r>
              <a:rPr lang="en-US" sz="1600" b="1" i="1">
                <a:solidFill>
                  <a:srgbClr val="000000"/>
                </a:solidFill>
              </a:rPr>
              <a:t>thyroid gland</a:t>
            </a:r>
            <a:endParaRPr lang="en-US" sz="1600">
              <a:solidFill>
                <a:srgbClr val="000000"/>
              </a:solidFill>
            </a:endParaRPr>
          </a:p>
          <a:p>
            <a:pPr>
              <a:lnSpc>
                <a:spcPct val="100000"/>
              </a:lnSpc>
            </a:pPr>
            <a:r>
              <a:rPr lang="en-US" sz="1600" b="1" i="1">
                <a:solidFill>
                  <a:srgbClr val="000000"/>
                </a:solidFill>
              </a:rPr>
              <a:t>parathyroid gland</a:t>
            </a:r>
            <a:endParaRPr lang="en-US" sz="1600">
              <a:solidFill>
                <a:srgbClr val="000000"/>
              </a:solidFill>
            </a:endParaRPr>
          </a:p>
          <a:p>
            <a:pPr>
              <a:lnSpc>
                <a:spcPct val="100000"/>
              </a:lnSpc>
            </a:pPr>
            <a:r>
              <a:rPr lang="en-US" sz="1600" b="1" i="1">
                <a:solidFill>
                  <a:srgbClr val="000000"/>
                </a:solidFill>
              </a:rPr>
              <a:t>hypothalamus</a:t>
            </a:r>
            <a:endParaRPr lang="en-US" sz="1600">
              <a:solidFill>
                <a:srgbClr val="000000"/>
              </a:solidFill>
            </a:endParaRPr>
          </a:p>
          <a:p>
            <a:pPr>
              <a:lnSpc>
                <a:spcPct val="100000"/>
              </a:lnSpc>
            </a:pPr>
            <a:r>
              <a:rPr lang="en-US" sz="1600" b="1" i="1">
                <a:solidFill>
                  <a:srgbClr val="000000"/>
                </a:solidFill>
              </a:rPr>
              <a:t>adrenal glands</a:t>
            </a:r>
            <a:endParaRPr lang="en-US" sz="1600">
              <a:solidFill>
                <a:srgbClr val="000000"/>
              </a:solidFill>
            </a:endParaRPr>
          </a:p>
          <a:p>
            <a:pPr>
              <a:lnSpc>
                <a:spcPct val="100000"/>
              </a:lnSpc>
            </a:pPr>
            <a:endParaRPr lang="en-US" sz="1600">
              <a:solidFill>
                <a:srgbClr val="000000"/>
              </a:solidFill>
            </a:endParaRPr>
          </a:p>
        </p:txBody>
      </p:sp>
      <p:pic>
        <p:nvPicPr>
          <p:cNvPr id="4" name="Picture 2" descr="Picture">
            <a:extLst>
              <a:ext uri="{FF2B5EF4-FFF2-40B4-BE49-F238E27FC236}">
                <a16:creationId xmlns:a16="http://schemas.microsoft.com/office/drawing/2014/main" id="{B4DB0AF6-F141-47CC-B2B1-681BFAF4823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555992" y="829489"/>
            <a:ext cx="3902582" cy="51861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32619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8AA5BC-4F7A-4226-8F99-6D824B226A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E5445C6-DD42-4979-86FF-03730E8C6D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734" y="321733"/>
            <a:ext cx="11573488" cy="6214534"/>
          </a:xfrm>
          <a:prstGeom prst="rect">
            <a:avLst/>
          </a:prstGeom>
          <a:solidFill>
            <a:schemeClr val="bg1">
              <a:lumMod val="75000"/>
              <a:lumOff val="25000"/>
            </a:schemeClr>
          </a:solidFill>
          <a:ln w="127000" cap="sq" cmpd="thinThick">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8CE32AF-6629-4FE0-86A0-0261A57FE842}"/>
              </a:ext>
            </a:extLst>
          </p:cNvPr>
          <p:cNvSpPr>
            <a:spLocks noGrp="1"/>
          </p:cNvSpPr>
          <p:nvPr>
            <p:ph type="title"/>
          </p:nvPr>
        </p:nvSpPr>
        <p:spPr>
          <a:xfrm>
            <a:off x="1524000" y="1122362"/>
            <a:ext cx="9144000" cy="2840037"/>
          </a:xfrm>
        </p:spPr>
        <p:txBody>
          <a:bodyPr vert="horz" lIns="91440" tIns="45720" rIns="91440" bIns="45720" rtlCol="0" anchor="b">
            <a:normAutofit/>
          </a:bodyPr>
          <a:lstStyle/>
          <a:p>
            <a:pPr algn="ctr"/>
            <a:r>
              <a:rPr lang="en-US" sz="5800" kern="1200">
                <a:solidFill>
                  <a:schemeClr val="tx1"/>
                </a:solidFill>
                <a:latin typeface="+mj-lt"/>
                <a:ea typeface="+mj-ea"/>
                <a:cs typeface="+mj-cs"/>
              </a:rPr>
              <a:t>Non-steroidal hormones</a:t>
            </a:r>
          </a:p>
        </p:txBody>
      </p:sp>
      <p:sp>
        <p:nvSpPr>
          <p:cNvPr id="3" name="Content Placeholder 2">
            <a:extLst>
              <a:ext uri="{FF2B5EF4-FFF2-40B4-BE49-F238E27FC236}">
                <a16:creationId xmlns:a16="http://schemas.microsoft.com/office/drawing/2014/main" id="{E6E9A73B-2C11-4E7F-BB85-300E84B6EC89}"/>
              </a:ext>
            </a:extLst>
          </p:cNvPr>
          <p:cNvSpPr>
            <a:spLocks noGrp="1"/>
          </p:cNvSpPr>
          <p:nvPr>
            <p:ph idx="1"/>
          </p:nvPr>
        </p:nvSpPr>
        <p:spPr>
          <a:xfrm>
            <a:off x="1524000" y="4256436"/>
            <a:ext cx="9144000" cy="1600818"/>
          </a:xfrm>
        </p:spPr>
        <p:txBody>
          <a:bodyPr vert="horz" lIns="91440" tIns="45720" rIns="91440" bIns="45720" rtlCol="0">
            <a:normAutofit/>
          </a:bodyPr>
          <a:lstStyle/>
          <a:p>
            <a:pPr marL="0" indent="0" algn="ctr">
              <a:buNone/>
            </a:pPr>
            <a:r>
              <a:rPr lang="en-US" sz="2400" kern="1200">
                <a:solidFill>
                  <a:schemeClr val="accent1">
                    <a:lumMod val="60000"/>
                    <a:lumOff val="40000"/>
                  </a:schemeClr>
                </a:solidFill>
                <a:latin typeface="+mn-lt"/>
                <a:ea typeface="+mn-ea"/>
                <a:cs typeface="+mn-cs"/>
              </a:rPr>
              <a:t>Non-steroidal hormones include</a:t>
            </a:r>
            <a:br>
              <a:rPr lang="en-US" sz="2400" kern="1200">
                <a:solidFill>
                  <a:schemeClr val="accent1">
                    <a:lumMod val="60000"/>
                    <a:lumOff val="40000"/>
                  </a:schemeClr>
                </a:solidFill>
                <a:latin typeface="+mn-lt"/>
                <a:ea typeface="+mn-ea"/>
                <a:cs typeface="+mn-cs"/>
              </a:rPr>
            </a:br>
            <a:r>
              <a:rPr lang="en-US" sz="2400" b="1" kern="1200">
                <a:solidFill>
                  <a:schemeClr val="accent1">
                    <a:lumMod val="60000"/>
                    <a:lumOff val="40000"/>
                  </a:schemeClr>
                </a:solidFill>
                <a:latin typeface="+mn-lt"/>
                <a:ea typeface="+mn-ea"/>
                <a:cs typeface="+mn-cs"/>
              </a:rPr>
              <a:t>1) peptide hormones </a:t>
            </a:r>
            <a:br>
              <a:rPr lang="en-US" sz="2400" b="1" kern="1200">
                <a:solidFill>
                  <a:schemeClr val="accent1">
                    <a:lumMod val="60000"/>
                    <a:lumOff val="40000"/>
                  </a:schemeClr>
                </a:solidFill>
                <a:latin typeface="+mn-lt"/>
                <a:ea typeface="+mn-ea"/>
                <a:cs typeface="+mn-cs"/>
              </a:rPr>
            </a:br>
            <a:r>
              <a:rPr lang="en-US" sz="2400" b="1" kern="1200">
                <a:solidFill>
                  <a:schemeClr val="accent1">
                    <a:lumMod val="60000"/>
                    <a:lumOff val="40000"/>
                  </a:schemeClr>
                </a:solidFill>
                <a:latin typeface="+mn-lt"/>
                <a:ea typeface="+mn-ea"/>
                <a:cs typeface="+mn-cs"/>
              </a:rPr>
              <a:t>2) amino acid-derived hormones</a:t>
            </a:r>
            <a:r>
              <a:rPr lang="en-US" sz="2400" kern="1200">
                <a:solidFill>
                  <a:schemeClr val="accent1">
                    <a:lumMod val="60000"/>
                    <a:lumOff val="40000"/>
                  </a:schemeClr>
                </a:solidFill>
                <a:latin typeface="+mn-lt"/>
                <a:ea typeface="+mn-ea"/>
                <a:cs typeface="+mn-cs"/>
              </a:rPr>
              <a:t> </a:t>
            </a:r>
          </a:p>
        </p:txBody>
      </p:sp>
      <p:cxnSp>
        <p:nvCxnSpPr>
          <p:cNvPr id="12" name="Straight Connector 11">
            <a:extLst>
              <a:ext uri="{FF2B5EF4-FFF2-40B4-BE49-F238E27FC236}">
                <a16:creationId xmlns:a16="http://schemas.microsoft.com/office/drawing/2014/main" id="{45000665-DFC7-417E-8FD7-516A0F15C9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4109417"/>
            <a:ext cx="2743200" cy="0"/>
          </a:xfrm>
          <a:prstGeom prst="line">
            <a:avLst/>
          </a:prstGeom>
          <a:ln w="1270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4158712"/>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E32AF-6629-4FE0-86A0-0261A57FE842}"/>
              </a:ext>
            </a:extLst>
          </p:cNvPr>
          <p:cNvSpPr>
            <a:spLocks noGrp="1"/>
          </p:cNvSpPr>
          <p:nvPr>
            <p:ph type="title"/>
          </p:nvPr>
        </p:nvSpPr>
        <p:spPr/>
        <p:txBody>
          <a:bodyPr/>
          <a:lstStyle/>
          <a:p>
            <a:r>
              <a:rPr lang="en-US" dirty="0"/>
              <a:t>Non-steroidal hormones</a:t>
            </a:r>
          </a:p>
        </p:txBody>
      </p:sp>
      <p:sp>
        <p:nvSpPr>
          <p:cNvPr id="3" name="Content Placeholder 2">
            <a:extLst>
              <a:ext uri="{FF2B5EF4-FFF2-40B4-BE49-F238E27FC236}">
                <a16:creationId xmlns:a16="http://schemas.microsoft.com/office/drawing/2014/main" id="{E6E9A73B-2C11-4E7F-BB85-300E84B6EC89}"/>
              </a:ext>
            </a:extLst>
          </p:cNvPr>
          <p:cNvSpPr>
            <a:spLocks noGrp="1"/>
          </p:cNvSpPr>
          <p:nvPr>
            <p:ph idx="1"/>
          </p:nvPr>
        </p:nvSpPr>
        <p:spPr/>
        <p:txBody>
          <a:bodyPr>
            <a:normAutofit lnSpcReduction="10000"/>
          </a:bodyPr>
          <a:lstStyle/>
          <a:p>
            <a:pPr marL="0" indent="0">
              <a:buNone/>
            </a:pPr>
            <a:r>
              <a:rPr lang="en-US" b="1" u="sng" dirty="0"/>
              <a:t>PROPERTIES OF NON-STEROIDAL HORMONES</a:t>
            </a:r>
            <a:br>
              <a:rPr lang="en-US" dirty="0"/>
            </a:br>
            <a:endParaRPr lang="en-US" dirty="0"/>
          </a:p>
          <a:p>
            <a:pPr marL="514350" indent="-514350">
              <a:buFont typeface="+mj-lt"/>
              <a:buAutoNum type="arabicPeriod"/>
            </a:pPr>
            <a:r>
              <a:rPr lang="en-US" dirty="0"/>
              <a:t>Non-Steroidal hormones are </a:t>
            </a:r>
            <a:r>
              <a:rPr lang="en-US" dirty="0" err="1"/>
              <a:t>hydrophillic</a:t>
            </a:r>
            <a:r>
              <a:rPr lang="en-US" dirty="0"/>
              <a:t> so they are </a:t>
            </a:r>
            <a:r>
              <a:rPr lang="en-US" b="1" u="sng" dirty="0"/>
              <a:t>soluble in bodily fluids</a:t>
            </a:r>
            <a:br>
              <a:rPr lang="en-US" dirty="0"/>
            </a:br>
            <a:endParaRPr lang="en-US" dirty="0"/>
          </a:p>
          <a:p>
            <a:pPr marL="514350" indent="-514350">
              <a:buFont typeface="+mj-lt"/>
              <a:buAutoNum type="arabicPeriod"/>
            </a:pPr>
            <a:r>
              <a:rPr lang="en-US" dirty="0"/>
              <a:t>Non-Steroidal hormone receptors are located on the cell's surface so they </a:t>
            </a:r>
            <a:r>
              <a:rPr lang="en-US" b="1" u="sng" dirty="0"/>
              <a:t>cause a rapid non-genomic effect</a:t>
            </a:r>
            <a:br>
              <a:rPr lang="en-US" dirty="0"/>
            </a:br>
            <a:endParaRPr lang="en-US" dirty="0"/>
          </a:p>
          <a:p>
            <a:pPr marL="514350" indent="-514350">
              <a:buFont typeface="+mj-lt"/>
              <a:buAutoNum type="arabicPeriod"/>
            </a:pPr>
            <a:r>
              <a:rPr lang="en-US" dirty="0"/>
              <a:t>Non-Steroidal hormones have a short half-life (have short-term effects).</a:t>
            </a:r>
          </a:p>
        </p:txBody>
      </p:sp>
    </p:spTree>
    <p:extLst>
      <p:ext uri="{BB962C8B-B14F-4D97-AF65-F5344CB8AC3E}">
        <p14:creationId xmlns:p14="http://schemas.microsoft.com/office/powerpoint/2010/main" val="17118788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267FE-B9C5-4658-9D62-120871AA7C28}"/>
              </a:ext>
            </a:extLst>
          </p:cNvPr>
          <p:cNvSpPr>
            <a:spLocks noGrp="1"/>
          </p:cNvSpPr>
          <p:nvPr>
            <p:ph type="title"/>
          </p:nvPr>
        </p:nvSpPr>
        <p:spPr/>
        <p:txBody>
          <a:bodyPr anchor="ctr">
            <a:normAutofit/>
          </a:bodyPr>
          <a:lstStyle/>
          <a:p>
            <a:r>
              <a:rPr lang="en-US" b="1" u="sng"/>
              <a:t>Peptide hormones</a:t>
            </a:r>
            <a:r>
              <a:rPr lang="en-US"/>
              <a:t> </a:t>
            </a:r>
          </a:p>
        </p:txBody>
      </p:sp>
      <p:graphicFrame>
        <p:nvGraphicFramePr>
          <p:cNvPr id="5" name="Content Placeholder 2">
            <a:extLst>
              <a:ext uri="{FF2B5EF4-FFF2-40B4-BE49-F238E27FC236}">
                <a16:creationId xmlns:a16="http://schemas.microsoft.com/office/drawing/2014/main" id="{D11BF40D-D2D1-4A85-BBAB-4FE70B42F01B}"/>
              </a:ext>
            </a:extLst>
          </p:cNvPr>
          <p:cNvGraphicFramePr>
            <a:graphicFrameLocks noGrp="1"/>
          </p:cNvGraphicFramePr>
          <p:nvPr>
            <p:ph idx="1"/>
            <p:extLst>
              <p:ext uri="{D42A27DB-BD31-4B8C-83A1-F6EECF244321}">
                <p14:modId xmlns:p14="http://schemas.microsoft.com/office/powerpoint/2010/main" val="202051639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762531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FE95D-4D93-48CC-970A-89330CE73435}"/>
              </a:ext>
            </a:extLst>
          </p:cNvPr>
          <p:cNvSpPr>
            <a:spLocks noGrp="1"/>
          </p:cNvSpPr>
          <p:nvPr>
            <p:ph type="title"/>
          </p:nvPr>
        </p:nvSpPr>
        <p:spPr>
          <a:xfrm>
            <a:off x="8050787" y="482322"/>
            <a:ext cx="3656581" cy="5571624"/>
          </a:xfrm>
        </p:spPr>
        <p:txBody>
          <a:bodyPr anchor="ctr">
            <a:normAutofit/>
          </a:bodyPr>
          <a:lstStyle/>
          <a:p>
            <a:r>
              <a:rPr lang="en-US" b="1" u="sng" dirty="0"/>
              <a:t>Amino acid-derived hormones</a:t>
            </a:r>
            <a:endParaRPr lang="en-US" dirty="0"/>
          </a:p>
        </p:txBody>
      </p:sp>
      <p:graphicFrame>
        <p:nvGraphicFramePr>
          <p:cNvPr id="5" name="Content Placeholder 2">
            <a:extLst>
              <a:ext uri="{FF2B5EF4-FFF2-40B4-BE49-F238E27FC236}">
                <a16:creationId xmlns:a16="http://schemas.microsoft.com/office/drawing/2014/main" id="{12C99B55-3253-49FC-A467-705E96E28F0E}"/>
              </a:ext>
            </a:extLst>
          </p:cNvPr>
          <p:cNvGraphicFramePr>
            <a:graphicFrameLocks noGrp="1"/>
          </p:cNvGraphicFramePr>
          <p:nvPr>
            <p:ph idx="1"/>
            <p:extLst>
              <p:ext uri="{D42A27DB-BD31-4B8C-83A1-F6EECF244321}">
                <p14:modId xmlns:p14="http://schemas.microsoft.com/office/powerpoint/2010/main" val="504738413"/>
              </p:ext>
            </p:extLst>
          </p:nvPr>
        </p:nvGraphicFramePr>
        <p:xfrm>
          <a:off x="765175" y="481013"/>
          <a:ext cx="6305550" cy="55732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848784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91FEE-BD02-4025-B3CF-42D1A94F9B8A}"/>
              </a:ext>
            </a:extLst>
          </p:cNvPr>
          <p:cNvSpPr>
            <a:spLocks noGrp="1"/>
          </p:cNvSpPr>
          <p:nvPr>
            <p:ph type="title"/>
          </p:nvPr>
        </p:nvSpPr>
        <p:spPr>
          <a:xfrm>
            <a:off x="1251677" y="645105"/>
            <a:ext cx="4357499" cy="1320855"/>
          </a:xfrm>
        </p:spPr>
        <p:txBody>
          <a:bodyPr>
            <a:normAutofit/>
          </a:bodyPr>
          <a:lstStyle/>
          <a:p>
            <a:r>
              <a:rPr lang="en-US" sz="4400"/>
              <a:t>Feedback Loops</a:t>
            </a:r>
            <a:br>
              <a:rPr lang="en-US" sz="4400"/>
            </a:br>
            <a:endParaRPr lang="en-US" sz="4400"/>
          </a:p>
        </p:txBody>
      </p:sp>
      <p:sp>
        <p:nvSpPr>
          <p:cNvPr id="3" name="Content Placeholder 2">
            <a:extLst>
              <a:ext uri="{FF2B5EF4-FFF2-40B4-BE49-F238E27FC236}">
                <a16:creationId xmlns:a16="http://schemas.microsoft.com/office/drawing/2014/main" id="{D5A292F2-693B-455E-9FD8-E988A6F3D284}"/>
              </a:ext>
            </a:extLst>
          </p:cNvPr>
          <p:cNvSpPr>
            <a:spLocks noGrp="1"/>
          </p:cNvSpPr>
          <p:nvPr>
            <p:ph idx="1"/>
          </p:nvPr>
        </p:nvSpPr>
        <p:spPr>
          <a:xfrm>
            <a:off x="1251678" y="2286001"/>
            <a:ext cx="4363595" cy="3593591"/>
          </a:xfrm>
        </p:spPr>
        <p:txBody>
          <a:bodyPr>
            <a:normAutofit/>
          </a:bodyPr>
          <a:lstStyle/>
          <a:p>
            <a:pPr>
              <a:lnSpc>
                <a:spcPct val="100000"/>
              </a:lnSpc>
            </a:pPr>
            <a:r>
              <a:rPr lang="en-US" sz="1500">
                <a:solidFill>
                  <a:srgbClr val="000000"/>
                </a:solidFill>
              </a:rPr>
              <a:t>Homeostasis is maintained through feedback loops. </a:t>
            </a:r>
          </a:p>
          <a:p>
            <a:pPr>
              <a:lnSpc>
                <a:spcPct val="100000"/>
              </a:lnSpc>
            </a:pPr>
            <a:r>
              <a:rPr lang="en-US" sz="1500">
                <a:solidFill>
                  <a:srgbClr val="000000"/>
                </a:solidFill>
              </a:rPr>
              <a:t>There are 2 types of feedback loops; Negative and Positive.</a:t>
            </a:r>
          </a:p>
          <a:p>
            <a:pPr lvl="1">
              <a:lnSpc>
                <a:spcPct val="100000"/>
              </a:lnSpc>
            </a:pPr>
            <a:r>
              <a:rPr lang="en-US" sz="1500">
                <a:solidFill>
                  <a:srgbClr val="000000"/>
                </a:solidFill>
              </a:rPr>
              <a:t>NEGATIVE FEEDBACK SYSTEMS - Homeostasis typically involves negative feedback loops that counteract changes of various properties from their target values, known as set points.</a:t>
            </a:r>
          </a:p>
          <a:p>
            <a:pPr lvl="1">
              <a:lnSpc>
                <a:spcPct val="100000"/>
              </a:lnSpc>
            </a:pPr>
            <a:r>
              <a:rPr lang="en-US" sz="1500">
                <a:solidFill>
                  <a:srgbClr val="000000"/>
                </a:solidFill>
              </a:rPr>
              <a:t>POSITIVE FEEDBACK SYSTEMS - In contrast to negative feedback loops, positive feedback loops amplify their initiating stimuli.</a:t>
            </a:r>
          </a:p>
        </p:txBody>
      </p:sp>
      <p:pic>
        <p:nvPicPr>
          <p:cNvPr id="10243" name="Picture 3" descr="Picture">
            <a:extLst>
              <a:ext uri="{FF2B5EF4-FFF2-40B4-BE49-F238E27FC236}">
                <a16:creationId xmlns:a16="http://schemas.microsoft.com/office/drawing/2014/main" id="{9E79A71E-4AA2-417A-A5D6-1D92F3B7C87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098193" y="1242013"/>
            <a:ext cx="5176744" cy="4400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85442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70BB6-0C97-446C-A663-CD7C081FC728}"/>
              </a:ext>
            </a:extLst>
          </p:cNvPr>
          <p:cNvSpPr>
            <a:spLocks noGrp="1"/>
          </p:cNvSpPr>
          <p:nvPr>
            <p:ph type="title"/>
          </p:nvPr>
        </p:nvSpPr>
        <p:spPr>
          <a:xfrm>
            <a:off x="8050787" y="482322"/>
            <a:ext cx="3656581" cy="5571624"/>
          </a:xfrm>
        </p:spPr>
        <p:txBody>
          <a:bodyPr anchor="ctr">
            <a:normAutofit/>
          </a:bodyPr>
          <a:lstStyle/>
          <a:p>
            <a:r>
              <a:rPr lang="en-US" dirty="0"/>
              <a:t>Feedback loops</a:t>
            </a:r>
          </a:p>
        </p:txBody>
      </p:sp>
      <p:graphicFrame>
        <p:nvGraphicFramePr>
          <p:cNvPr id="5" name="Content Placeholder 2">
            <a:extLst>
              <a:ext uri="{FF2B5EF4-FFF2-40B4-BE49-F238E27FC236}">
                <a16:creationId xmlns:a16="http://schemas.microsoft.com/office/drawing/2014/main" id="{92665828-B8E4-49A4-ACE6-1C7F477AD8D9}"/>
              </a:ext>
            </a:extLst>
          </p:cNvPr>
          <p:cNvGraphicFramePr>
            <a:graphicFrameLocks noGrp="1"/>
          </p:cNvGraphicFramePr>
          <p:nvPr>
            <p:ph idx="1"/>
            <p:extLst>
              <p:ext uri="{D42A27DB-BD31-4B8C-83A1-F6EECF244321}">
                <p14:modId xmlns:p14="http://schemas.microsoft.com/office/powerpoint/2010/main" val="3217775500"/>
              </p:ext>
            </p:extLst>
          </p:nvPr>
        </p:nvGraphicFramePr>
        <p:xfrm>
          <a:off x="765175" y="481013"/>
          <a:ext cx="6305550" cy="55732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726749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055A5-01F0-4E38-9E5B-885A3EFD747C}"/>
              </a:ext>
            </a:extLst>
          </p:cNvPr>
          <p:cNvSpPr>
            <a:spLocks noGrp="1"/>
          </p:cNvSpPr>
          <p:nvPr>
            <p:ph type="title"/>
          </p:nvPr>
        </p:nvSpPr>
        <p:spPr>
          <a:xfrm>
            <a:off x="754144" y="484631"/>
            <a:ext cx="6340519" cy="1638469"/>
          </a:xfrm>
        </p:spPr>
        <p:txBody>
          <a:bodyPr>
            <a:normAutofit/>
          </a:bodyPr>
          <a:lstStyle/>
          <a:p>
            <a:r>
              <a:rPr lang="en-US" dirty="0"/>
              <a:t>feedback loops</a:t>
            </a:r>
            <a:endParaRPr lang="en-US"/>
          </a:p>
        </p:txBody>
      </p:sp>
      <p:sp>
        <p:nvSpPr>
          <p:cNvPr id="3" name="Content Placeholder 2">
            <a:extLst>
              <a:ext uri="{FF2B5EF4-FFF2-40B4-BE49-F238E27FC236}">
                <a16:creationId xmlns:a16="http://schemas.microsoft.com/office/drawing/2014/main" id="{86ED66AD-58F8-4743-9291-F33D4F0171EF}"/>
              </a:ext>
            </a:extLst>
          </p:cNvPr>
          <p:cNvSpPr>
            <a:spLocks noGrp="1"/>
          </p:cNvSpPr>
          <p:nvPr>
            <p:ph idx="1"/>
          </p:nvPr>
        </p:nvSpPr>
        <p:spPr>
          <a:xfrm>
            <a:off x="765051" y="2443140"/>
            <a:ext cx="6306309" cy="3930227"/>
          </a:xfrm>
        </p:spPr>
        <p:txBody>
          <a:bodyPr>
            <a:normAutofit lnSpcReduction="10000"/>
          </a:bodyPr>
          <a:lstStyle/>
          <a:p>
            <a:pPr>
              <a:lnSpc>
                <a:spcPct val="100000"/>
              </a:lnSpc>
            </a:pPr>
            <a:endParaRPr lang="en-US" sz="1400">
              <a:solidFill>
                <a:srgbClr val="000000"/>
              </a:solidFill>
            </a:endParaRPr>
          </a:p>
          <a:p>
            <a:pPr>
              <a:lnSpc>
                <a:spcPct val="100000"/>
              </a:lnSpc>
            </a:pPr>
            <a:r>
              <a:rPr lang="en-US" sz="1400">
                <a:solidFill>
                  <a:srgbClr val="000000"/>
                </a:solidFill>
              </a:rPr>
              <a:t>A feedback loop has three basic components:</a:t>
            </a:r>
          </a:p>
          <a:p>
            <a:pPr marL="457200" indent="-457200">
              <a:lnSpc>
                <a:spcPct val="100000"/>
              </a:lnSpc>
              <a:buFont typeface="+mj-lt"/>
              <a:buAutoNum type="arabicPeriod"/>
            </a:pPr>
            <a:r>
              <a:rPr lang="en-US" sz="1400">
                <a:solidFill>
                  <a:srgbClr val="000000"/>
                </a:solidFill>
              </a:rPr>
              <a:t>Sensors / Receptors - Monitors the internal physiological parameter and reports changes to the Control Center </a:t>
            </a:r>
          </a:p>
          <a:p>
            <a:pPr marL="457200" indent="-457200">
              <a:lnSpc>
                <a:spcPct val="100000"/>
              </a:lnSpc>
              <a:buFont typeface="+mj-lt"/>
              <a:buAutoNum type="arabicPeriod"/>
            </a:pPr>
            <a:r>
              <a:rPr lang="en-US" sz="1400">
                <a:solidFill>
                  <a:srgbClr val="000000"/>
                </a:solidFill>
              </a:rPr>
              <a:t>The Control Center - Receives sensory input and compares the reported physiological parameter's value to the set point. </a:t>
            </a:r>
          </a:p>
          <a:p>
            <a:pPr marL="457200" indent="-457200">
              <a:lnSpc>
                <a:spcPct val="100000"/>
              </a:lnSpc>
              <a:buFont typeface="+mj-lt"/>
              <a:buAutoNum type="arabicPeriod"/>
            </a:pPr>
            <a:r>
              <a:rPr lang="en-US" sz="1400">
                <a:solidFill>
                  <a:srgbClr val="000000"/>
                </a:solidFill>
              </a:rPr>
              <a:t>Effectors - If the Control Center finds that the value of the physiological parameter is too far away from the set point, the control center will send a command to effectors. </a:t>
            </a:r>
          </a:p>
          <a:p>
            <a:pPr marL="914400" lvl="1" indent="-457200">
              <a:lnSpc>
                <a:spcPct val="100000"/>
              </a:lnSpc>
              <a:buFont typeface="+mj-lt"/>
              <a:buAutoNum type="arabicPeriod"/>
            </a:pPr>
            <a:r>
              <a:rPr lang="en-US" sz="1400">
                <a:solidFill>
                  <a:srgbClr val="000000"/>
                </a:solidFill>
              </a:rPr>
              <a:t>The effector will function to bring the physiological parameter closer to the set point. is the component in a feedback system that causes a change to reverse the situation and return the value to the normal range.  </a:t>
            </a:r>
          </a:p>
          <a:p>
            <a:pPr marL="914400" lvl="1" indent="-457200">
              <a:lnSpc>
                <a:spcPct val="100000"/>
              </a:lnSpc>
              <a:buFont typeface="+mj-lt"/>
              <a:buAutoNum type="arabicPeriod"/>
            </a:pPr>
            <a:r>
              <a:rPr lang="en-US" sz="1400">
                <a:solidFill>
                  <a:srgbClr val="000000"/>
                </a:solidFill>
              </a:rPr>
              <a:t>Effectors are muscles and glands.</a:t>
            </a:r>
          </a:p>
          <a:p>
            <a:pPr>
              <a:lnSpc>
                <a:spcPct val="100000"/>
              </a:lnSpc>
            </a:pPr>
            <a:endParaRPr lang="en-US" sz="1400">
              <a:solidFill>
                <a:srgbClr val="000000"/>
              </a:solidFill>
            </a:endParaRPr>
          </a:p>
        </p:txBody>
      </p:sp>
      <p:pic>
        <p:nvPicPr>
          <p:cNvPr id="7" name="Picture 2" descr="Picture">
            <a:extLst>
              <a:ext uri="{FF2B5EF4-FFF2-40B4-BE49-F238E27FC236}">
                <a16:creationId xmlns:a16="http://schemas.microsoft.com/office/drawing/2014/main" id="{A8D9187B-4EEB-4BD7-943C-A009231EC12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050787" y="1357283"/>
            <a:ext cx="3656581" cy="4143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65895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F3D95-59E7-40D8-865C-27AA940154F7}"/>
              </a:ext>
            </a:extLst>
          </p:cNvPr>
          <p:cNvSpPr>
            <a:spLocks noGrp="1"/>
          </p:cNvSpPr>
          <p:nvPr>
            <p:ph type="title"/>
          </p:nvPr>
        </p:nvSpPr>
        <p:spPr>
          <a:xfrm>
            <a:off x="1037062" y="525835"/>
            <a:ext cx="4936746" cy="1320855"/>
          </a:xfrm>
        </p:spPr>
        <p:txBody>
          <a:bodyPr>
            <a:normAutofit/>
          </a:bodyPr>
          <a:lstStyle/>
          <a:p>
            <a:r>
              <a:rPr lang="en-US" sz="4400" b="1" dirty="0"/>
              <a:t>Negative Feedback Loop Schematic</a:t>
            </a:r>
            <a:endParaRPr lang="en-US" sz="4400" dirty="0"/>
          </a:p>
        </p:txBody>
      </p:sp>
      <p:sp>
        <p:nvSpPr>
          <p:cNvPr id="3" name="Content Placeholder 2">
            <a:extLst>
              <a:ext uri="{FF2B5EF4-FFF2-40B4-BE49-F238E27FC236}">
                <a16:creationId xmlns:a16="http://schemas.microsoft.com/office/drawing/2014/main" id="{06110574-B47F-4E4C-BA83-A395B3A1D462}"/>
              </a:ext>
            </a:extLst>
          </p:cNvPr>
          <p:cNvSpPr>
            <a:spLocks noGrp="1"/>
          </p:cNvSpPr>
          <p:nvPr>
            <p:ph idx="1"/>
          </p:nvPr>
        </p:nvSpPr>
        <p:spPr>
          <a:xfrm>
            <a:off x="1251678" y="2286001"/>
            <a:ext cx="4363595" cy="3593591"/>
          </a:xfrm>
        </p:spPr>
        <p:txBody>
          <a:bodyPr>
            <a:normAutofit fontScale="55000" lnSpcReduction="20000"/>
          </a:bodyPr>
          <a:lstStyle/>
          <a:p>
            <a:r>
              <a:rPr lang="en-US" b="1" i="1" dirty="0"/>
              <a:t> </a:t>
            </a:r>
            <a:r>
              <a:rPr lang="en-US" dirty="0"/>
              <a:t> Negative feedback loops are the body’s most common mechanisms used to maintain homeostasis.  </a:t>
            </a:r>
          </a:p>
          <a:p>
            <a:r>
              <a:rPr lang="en-US" dirty="0"/>
              <a:t>A negative feedback system is one that tries to keep the body constant. </a:t>
            </a:r>
            <a:r>
              <a:rPr lang="en-US" b="1" i="1" dirty="0"/>
              <a:t>​</a:t>
            </a:r>
          </a:p>
          <a:p>
            <a:r>
              <a:rPr lang="en-US" b="1" i="1" dirty="0"/>
              <a:t>Negative feedback</a:t>
            </a:r>
            <a:r>
              <a:rPr lang="en-US" dirty="0"/>
              <a:t> is a mechanism in which the effect of the response to the stimulus is to shut off the original stimulus or reduce its intensity.  </a:t>
            </a:r>
          </a:p>
          <a:p>
            <a:r>
              <a:rPr lang="en-US" dirty="0"/>
              <a:t>In a negative feedback loop, when a </a:t>
            </a:r>
            <a:r>
              <a:rPr lang="en-US" b="1" dirty="0"/>
              <a:t>mismatch</a:t>
            </a:r>
            <a:r>
              <a:rPr lang="en-US" dirty="0"/>
              <a:t> is sensed by the control center, this deviation from the set point is resisted (counter-acted) through a physiological process that returns the body to homeostasis.</a:t>
            </a:r>
            <a:endParaRPr lang="en-US" dirty="0">
              <a:solidFill>
                <a:srgbClr val="000000"/>
              </a:solidFill>
            </a:endParaRPr>
          </a:p>
        </p:txBody>
      </p:sp>
      <p:pic>
        <p:nvPicPr>
          <p:cNvPr id="12290" name="Picture 2" descr="Picture">
            <a:extLst>
              <a:ext uri="{FF2B5EF4-FFF2-40B4-BE49-F238E27FC236}">
                <a16:creationId xmlns:a16="http://schemas.microsoft.com/office/drawing/2014/main" id="{6D2B0712-BF13-4E2D-9521-618D1957748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218192" y="645106"/>
            <a:ext cx="4936746" cy="55940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41096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E1030-5E6C-4445-B508-6FDA945ED5A3}"/>
              </a:ext>
            </a:extLst>
          </p:cNvPr>
          <p:cNvSpPr>
            <a:spLocks noGrp="1"/>
          </p:cNvSpPr>
          <p:nvPr>
            <p:ph type="title"/>
          </p:nvPr>
        </p:nvSpPr>
        <p:spPr>
          <a:xfrm>
            <a:off x="1251677" y="645105"/>
            <a:ext cx="4357499" cy="1320855"/>
          </a:xfrm>
        </p:spPr>
        <p:txBody>
          <a:bodyPr>
            <a:normAutofit/>
          </a:bodyPr>
          <a:lstStyle/>
          <a:p>
            <a:r>
              <a:rPr lang="en-US" sz="2800" b="1"/>
              <a:t>TEMPERATURE REGULATION (Thermoregulation)</a:t>
            </a:r>
            <a:endParaRPr lang="en-US" sz="2800"/>
          </a:p>
        </p:txBody>
      </p:sp>
      <p:sp>
        <p:nvSpPr>
          <p:cNvPr id="3" name="Content Placeholder 2">
            <a:extLst>
              <a:ext uri="{FF2B5EF4-FFF2-40B4-BE49-F238E27FC236}">
                <a16:creationId xmlns:a16="http://schemas.microsoft.com/office/drawing/2014/main" id="{F8F23985-9481-4E11-8982-1E782D7DF4F5}"/>
              </a:ext>
            </a:extLst>
          </p:cNvPr>
          <p:cNvSpPr>
            <a:spLocks noGrp="1"/>
          </p:cNvSpPr>
          <p:nvPr>
            <p:ph idx="1"/>
          </p:nvPr>
        </p:nvSpPr>
        <p:spPr>
          <a:xfrm>
            <a:off x="1251678" y="2286001"/>
            <a:ext cx="4363595" cy="3593591"/>
          </a:xfrm>
        </p:spPr>
        <p:txBody>
          <a:bodyPr>
            <a:normAutofit fontScale="92500" lnSpcReduction="10000"/>
          </a:bodyPr>
          <a:lstStyle/>
          <a:p>
            <a:pPr>
              <a:lnSpc>
                <a:spcPct val="100000"/>
              </a:lnSpc>
            </a:pPr>
            <a:r>
              <a:rPr lang="en-US" sz="1600">
                <a:solidFill>
                  <a:srgbClr val="000000"/>
                </a:solidFill>
              </a:rPr>
              <a:t>   The body regulates its temperature through a process called </a:t>
            </a:r>
            <a:r>
              <a:rPr lang="en-US" sz="1600" b="1">
                <a:solidFill>
                  <a:srgbClr val="000000"/>
                </a:solidFill>
              </a:rPr>
              <a:t>thermoregulation. </a:t>
            </a:r>
          </a:p>
          <a:p>
            <a:pPr>
              <a:lnSpc>
                <a:spcPct val="100000"/>
              </a:lnSpc>
            </a:pPr>
            <a:r>
              <a:rPr lang="en-US" sz="1600" b="1">
                <a:solidFill>
                  <a:srgbClr val="000000"/>
                </a:solidFill>
              </a:rPr>
              <a:t>Thermoregulation is the ability of the </a:t>
            </a:r>
            <a:r>
              <a:rPr lang="en-US" sz="1600">
                <a:solidFill>
                  <a:srgbClr val="000000"/>
                </a:solidFill>
              </a:rPr>
              <a:t>body to maintain its temperature between ~36.5–37.5 °C (or 97.7–99.5 °F). </a:t>
            </a:r>
            <a:r>
              <a:rPr lang="en-US" sz="1600" u="sng">
                <a:solidFill>
                  <a:srgbClr val="000000"/>
                </a:solidFill>
              </a:rPr>
              <a:t> </a:t>
            </a:r>
          </a:p>
          <a:p>
            <a:pPr>
              <a:lnSpc>
                <a:spcPct val="100000"/>
              </a:lnSpc>
            </a:pPr>
            <a:r>
              <a:rPr lang="en-US" sz="1600" u="sng">
                <a:solidFill>
                  <a:srgbClr val="000000"/>
                </a:solidFill>
              </a:rPr>
              <a:t>Thermoregulation is an example of negative feedback.</a:t>
            </a:r>
            <a:r>
              <a:rPr lang="en-US" sz="1600">
                <a:solidFill>
                  <a:srgbClr val="000000"/>
                </a:solidFill>
              </a:rPr>
              <a:t> ​</a:t>
            </a:r>
          </a:p>
          <a:p>
            <a:pPr>
              <a:lnSpc>
                <a:spcPct val="100000"/>
              </a:lnSpc>
            </a:pPr>
            <a:r>
              <a:rPr lang="en-US" sz="1600">
                <a:solidFill>
                  <a:srgbClr val="000000"/>
                </a:solidFill>
              </a:rPr>
              <a:t>The negative feedback loop that regulates temperature can function to ultimately turn the internal temperature up or down (as needed) to get closer to the body's necessary set point.</a:t>
            </a:r>
          </a:p>
          <a:p>
            <a:pPr>
              <a:lnSpc>
                <a:spcPct val="100000"/>
              </a:lnSpc>
            </a:pPr>
            <a:endParaRPr lang="en-US" sz="1600">
              <a:solidFill>
                <a:srgbClr val="000000"/>
              </a:solidFill>
            </a:endParaRPr>
          </a:p>
        </p:txBody>
      </p:sp>
      <p:pic>
        <p:nvPicPr>
          <p:cNvPr id="30722" name="Picture 2" descr="Picture">
            <a:extLst>
              <a:ext uri="{FF2B5EF4-FFF2-40B4-BE49-F238E27FC236}">
                <a16:creationId xmlns:a16="http://schemas.microsoft.com/office/drawing/2014/main" id="{F69E59F5-C304-4723-8E4E-5941C1A8D34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098193" y="1746746"/>
            <a:ext cx="5176744" cy="33907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43395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E1030-5E6C-4445-B508-6FDA945ED5A3}"/>
              </a:ext>
            </a:extLst>
          </p:cNvPr>
          <p:cNvSpPr>
            <a:spLocks noGrp="1"/>
          </p:cNvSpPr>
          <p:nvPr>
            <p:ph type="title"/>
          </p:nvPr>
        </p:nvSpPr>
        <p:spPr>
          <a:xfrm>
            <a:off x="8339328" y="457200"/>
            <a:ext cx="3090672" cy="1197864"/>
          </a:xfrm>
        </p:spPr>
        <p:txBody>
          <a:bodyPr anchor="b">
            <a:normAutofit/>
          </a:bodyPr>
          <a:lstStyle/>
          <a:p>
            <a:r>
              <a:rPr lang="en-US" sz="1900" b="1">
                <a:solidFill>
                  <a:schemeClr val="accent1"/>
                </a:solidFill>
              </a:rPr>
              <a:t>TEMPERATURE REGULATION (Thermoregulation)</a:t>
            </a:r>
            <a:endParaRPr lang="en-US" sz="1900">
              <a:solidFill>
                <a:schemeClr val="accent1"/>
              </a:solidFill>
            </a:endParaRPr>
          </a:p>
        </p:txBody>
      </p:sp>
      <p:sp>
        <p:nvSpPr>
          <p:cNvPr id="4" name="Content Placeholder 3">
            <a:extLst>
              <a:ext uri="{FF2B5EF4-FFF2-40B4-BE49-F238E27FC236}">
                <a16:creationId xmlns:a16="http://schemas.microsoft.com/office/drawing/2014/main" id="{B2857841-EE4E-4406-A2B8-2FE4F62AA269}"/>
              </a:ext>
            </a:extLst>
          </p:cNvPr>
          <p:cNvSpPr>
            <a:spLocks noGrp="1"/>
          </p:cNvSpPr>
          <p:nvPr>
            <p:ph idx="1"/>
          </p:nvPr>
        </p:nvSpPr>
        <p:spPr>
          <a:xfrm>
            <a:off x="8339328" y="1655065"/>
            <a:ext cx="3090672" cy="4224528"/>
          </a:xfrm>
        </p:spPr>
        <p:txBody>
          <a:bodyPr>
            <a:normAutofit lnSpcReduction="10000"/>
          </a:bodyPr>
          <a:lstStyle/>
          <a:p>
            <a:pPr>
              <a:lnSpc>
                <a:spcPct val="100000"/>
              </a:lnSpc>
            </a:pPr>
            <a:r>
              <a:rPr lang="en-US" sz="1500" dirty="0">
                <a:solidFill>
                  <a:srgbClr val="FFFFFF"/>
                </a:solidFill>
              </a:rPr>
              <a:t>Humans and other mammals must maintain an internal body temperature close to 98.6 degrees Fahrenheit or 37.0 degrees Celsius, despite how cold our external environment is. </a:t>
            </a:r>
          </a:p>
          <a:p>
            <a:pPr>
              <a:lnSpc>
                <a:spcPct val="100000"/>
              </a:lnSpc>
            </a:pPr>
            <a:endParaRPr lang="en-US" sz="1500" dirty="0">
              <a:solidFill>
                <a:srgbClr val="FFFFFF"/>
              </a:solidFill>
            </a:endParaRPr>
          </a:p>
          <a:p>
            <a:pPr>
              <a:lnSpc>
                <a:spcPct val="100000"/>
              </a:lnSpc>
            </a:pPr>
            <a:r>
              <a:rPr lang="en-US" sz="1500" dirty="0">
                <a:solidFill>
                  <a:srgbClr val="FFFFFF"/>
                </a:solidFill>
              </a:rPr>
              <a:t>Our body's internal temperature must stay within a very narrow range of temperatures (between ~F95∘F/ C35∘C  and F107∘F/ C41.7∘C) to avoid illness or even death. </a:t>
            </a:r>
          </a:p>
        </p:txBody>
      </p:sp>
      <p:pic>
        <p:nvPicPr>
          <p:cNvPr id="7" name="Picture 2" descr="Picture">
            <a:extLst>
              <a:ext uri="{FF2B5EF4-FFF2-40B4-BE49-F238E27FC236}">
                <a16:creationId xmlns:a16="http://schemas.microsoft.com/office/drawing/2014/main" id="{20CACFF9-45BE-4448-BC6B-7BB8E5C6ACF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26927" y="1315775"/>
            <a:ext cx="5978273" cy="3915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98490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FA02C49-D51D-4BB5-8299-EC2DD978CB80}"/>
              </a:ext>
            </a:extLst>
          </p:cNvPr>
          <p:cNvSpPr>
            <a:spLocks noGrp="1"/>
          </p:cNvSpPr>
          <p:nvPr>
            <p:ph type="title"/>
          </p:nvPr>
        </p:nvSpPr>
        <p:spPr>
          <a:xfrm>
            <a:off x="863029" y="1012004"/>
            <a:ext cx="3416158" cy="4795408"/>
          </a:xfrm>
        </p:spPr>
        <p:txBody>
          <a:bodyPr>
            <a:normAutofit/>
          </a:bodyPr>
          <a:lstStyle/>
          <a:p>
            <a:r>
              <a:rPr lang="en-US">
                <a:solidFill>
                  <a:srgbClr val="FFFFFF"/>
                </a:solidFill>
              </a:rPr>
              <a:t>The endocrine system</a:t>
            </a:r>
          </a:p>
        </p:txBody>
      </p:sp>
      <p:graphicFrame>
        <p:nvGraphicFramePr>
          <p:cNvPr id="5" name="Content Placeholder 2">
            <a:extLst>
              <a:ext uri="{FF2B5EF4-FFF2-40B4-BE49-F238E27FC236}">
                <a16:creationId xmlns:a16="http://schemas.microsoft.com/office/drawing/2014/main" id="{342A1E46-EEAD-4224-98B2-C750FD3D3777}"/>
              </a:ext>
            </a:extLst>
          </p:cNvPr>
          <p:cNvGraphicFramePr>
            <a:graphicFrameLocks noGrp="1"/>
          </p:cNvGraphicFramePr>
          <p:nvPr>
            <p:ph idx="1"/>
            <p:extLst>
              <p:ext uri="{D42A27DB-BD31-4B8C-83A1-F6EECF244321}">
                <p14:modId xmlns:p14="http://schemas.microsoft.com/office/powerpoint/2010/main" val="3747957600"/>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72623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B255164-2EAD-479E-9E70-D7B7A4DB747E}"/>
              </a:ext>
            </a:extLst>
          </p:cNvPr>
          <p:cNvSpPr>
            <a:spLocks noGrp="1"/>
          </p:cNvSpPr>
          <p:nvPr>
            <p:ph type="title"/>
          </p:nvPr>
        </p:nvSpPr>
        <p:spPr>
          <a:xfrm>
            <a:off x="643468" y="623392"/>
            <a:ext cx="3363974" cy="1607060"/>
          </a:xfrm>
          <a:noFill/>
          <a:ln w="19050">
            <a:solidFill>
              <a:schemeClr val="tx1"/>
            </a:solidFill>
          </a:ln>
        </p:spPr>
        <p:txBody>
          <a:bodyPr wrap="square" anchor="ctr">
            <a:normAutofit/>
          </a:bodyPr>
          <a:lstStyle/>
          <a:p>
            <a:pPr algn="ctr"/>
            <a:r>
              <a:rPr lang="en-US" sz="2400" dirty="0"/>
              <a:t>THERMOREGULATION</a:t>
            </a:r>
          </a:p>
        </p:txBody>
      </p:sp>
      <p:sp>
        <p:nvSpPr>
          <p:cNvPr id="3" name="Content Placeholder 2">
            <a:extLst>
              <a:ext uri="{FF2B5EF4-FFF2-40B4-BE49-F238E27FC236}">
                <a16:creationId xmlns:a16="http://schemas.microsoft.com/office/drawing/2014/main" id="{0D2D87DE-4B09-4B7B-BE13-6EA51C00F307}"/>
              </a:ext>
            </a:extLst>
          </p:cNvPr>
          <p:cNvSpPr>
            <a:spLocks noGrp="1"/>
          </p:cNvSpPr>
          <p:nvPr>
            <p:ph idx="1"/>
          </p:nvPr>
        </p:nvSpPr>
        <p:spPr>
          <a:xfrm>
            <a:off x="643468" y="2638043"/>
            <a:ext cx="3363974" cy="3415623"/>
          </a:xfrm>
        </p:spPr>
        <p:txBody>
          <a:bodyPr>
            <a:normAutofit/>
          </a:bodyPr>
          <a:lstStyle/>
          <a:p>
            <a:r>
              <a:rPr lang="en-US" sz="2000"/>
              <a:t>The hypothalamus in the brain is the master switch that works as a thermostat to regulate the body’s core temperature.</a:t>
            </a:r>
            <a:br>
              <a:rPr lang="en-US" sz="2000"/>
            </a:br>
            <a:endParaRPr lang="en-US" sz="2000"/>
          </a:p>
          <a:p>
            <a:endParaRPr lang="en-US" sz="2000"/>
          </a:p>
        </p:txBody>
      </p:sp>
      <p:pic>
        <p:nvPicPr>
          <p:cNvPr id="5" name="Picture 4" descr="A picture containing animal, sitting, light&#10;&#10;Description automatically generated">
            <a:extLst>
              <a:ext uri="{FF2B5EF4-FFF2-40B4-BE49-F238E27FC236}">
                <a16:creationId xmlns:a16="http://schemas.microsoft.com/office/drawing/2014/main" id="{A8BFB7FD-6357-481D-A821-8C92AA28260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297763" y="1004528"/>
            <a:ext cx="6250769" cy="4688076"/>
          </a:xfrm>
          <a:prstGeom prst="rect">
            <a:avLst/>
          </a:prstGeom>
        </p:spPr>
      </p:pic>
    </p:spTree>
    <p:extLst>
      <p:ext uri="{BB962C8B-B14F-4D97-AF65-F5344CB8AC3E}">
        <p14:creationId xmlns:p14="http://schemas.microsoft.com/office/powerpoint/2010/main" val="1655477701"/>
      </p:ext>
    </p:extLst>
  </p:cSld>
  <p:clrMapOvr>
    <a:overrideClrMapping bg1="dk1" tx1="lt1" bg2="dk2" tx2="lt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55164-2EAD-479E-9E70-D7B7A4DB747E}"/>
              </a:ext>
            </a:extLst>
          </p:cNvPr>
          <p:cNvSpPr>
            <a:spLocks noGrp="1"/>
          </p:cNvSpPr>
          <p:nvPr>
            <p:ph type="title"/>
          </p:nvPr>
        </p:nvSpPr>
        <p:spPr>
          <a:xfrm>
            <a:off x="1251679" y="645107"/>
            <a:ext cx="3384329" cy="1640894"/>
          </a:xfrm>
        </p:spPr>
        <p:txBody>
          <a:bodyPr anchor="t">
            <a:normAutofit/>
          </a:bodyPr>
          <a:lstStyle/>
          <a:p>
            <a:r>
              <a:rPr lang="en-US" sz="2500" b="1" i="1" u="sng"/>
              <a:t>If the temperature goes above the set core temperature:</a:t>
            </a:r>
            <a:br>
              <a:rPr lang="en-US" sz="2500"/>
            </a:br>
            <a:endParaRPr lang="en-US" sz="2500"/>
          </a:p>
        </p:txBody>
      </p:sp>
      <p:sp>
        <p:nvSpPr>
          <p:cNvPr id="3" name="Content Placeholder 2">
            <a:extLst>
              <a:ext uri="{FF2B5EF4-FFF2-40B4-BE49-F238E27FC236}">
                <a16:creationId xmlns:a16="http://schemas.microsoft.com/office/drawing/2014/main" id="{0D2D87DE-4B09-4B7B-BE13-6EA51C00F307}"/>
              </a:ext>
            </a:extLst>
          </p:cNvPr>
          <p:cNvSpPr>
            <a:spLocks noGrp="1"/>
          </p:cNvSpPr>
          <p:nvPr>
            <p:ph idx="1"/>
          </p:nvPr>
        </p:nvSpPr>
        <p:spPr>
          <a:xfrm>
            <a:off x="1251679" y="2286001"/>
            <a:ext cx="3384330" cy="3940844"/>
          </a:xfrm>
        </p:spPr>
        <p:txBody>
          <a:bodyPr>
            <a:normAutofit fontScale="77500" lnSpcReduction="20000"/>
          </a:bodyPr>
          <a:lstStyle/>
          <a:p>
            <a:r>
              <a:rPr lang="en-US"/>
              <a:t>The hypothalamus can initiate several processes to lower the body temperature. </a:t>
            </a:r>
          </a:p>
          <a:p>
            <a:r>
              <a:rPr lang="en-US"/>
              <a:t>The following 3 effects occur in efforts to decrease the internal body temperature:</a:t>
            </a:r>
          </a:p>
          <a:p>
            <a:pPr marL="800100" lvl="1" indent="-342900">
              <a:buFont typeface="+mj-lt"/>
              <a:buAutoNum type="arabicPeriod"/>
            </a:pPr>
            <a:r>
              <a:rPr lang="en-US" u="sng"/>
              <a:t>Blood Flow Redirection </a:t>
            </a:r>
            <a:endParaRPr lang="en-US"/>
          </a:p>
          <a:p>
            <a:pPr marL="800100" lvl="1" indent="-342900">
              <a:buFont typeface="+mj-lt"/>
              <a:buAutoNum type="arabicPeriod"/>
            </a:pPr>
            <a:r>
              <a:rPr lang="en-US" u="sng"/>
              <a:t>Sweating</a:t>
            </a:r>
            <a:r>
              <a:rPr lang="en-US"/>
              <a:t> </a:t>
            </a:r>
          </a:p>
          <a:p>
            <a:pPr marL="800100" lvl="1" indent="-342900">
              <a:buFont typeface="+mj-lt"/>
              <a:buAutoNum type="arabicPeriod"/>
            </a:pPr>
            <a:r>
              <a:rPr lang="en-US" u="sng"/>
              <a:t>Breathing Changes</a:t>
            </a:r>
            <a:r>
              <a:rPr lang="en-US"/>
              <a:t> </a:t>
            </a:r>
          </a:p>
        </p:txBody>
      </p:sp>
      <p:pic>
        <p:nvPicPr>
          <p:cNvPr id="14338" name="Picture 2" descr="Picture">
            <a:extLst>
              <a:ext uri="{FF2B5EF4-FFF2-40B4-BE49-F238E27FC236}">
                <a16:creationId xmlns:a16="http://schemas.microsoft.com/office/drawing/2014/main" id="{957856C6-ADB7-4BC2-913F-81B2E51A6DF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279472" y="1478616"/>
            <a:ext cx="5995465" cy="3927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37733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55164-2EAD-479E-9E70-D7B7A4DB747E}"/>
              </a:ext>
            </a:extLst>
          </p:cNvPr>
          <p:cNvSpPr>
            <a:spLocks noGrp="1"/>
          </p:cNvSpPr>
          <p:nvPr>
            <p:ph type="title"/>
          </p:nvPr>
        </p:nvSpPr>
        <p:spPr>
          <a:xfrm>
            <a:off x="1251677" y="645105"/>
            <a:ext cx="4357499" cy="1320855"/>
          </a:xfrm>
        </p:spPr>
        <p:txBody>
          <a:bodyPr>
            <a:normAutofit/>
          </a:bodyPr>
          <a:lstStyle/>
          <a:p>
            <a:r>
              <a:rPr lang="en-US" sz="2100" b="1" i="1" u="sng"/>
              <a:t>If the temperature goes above the set core temperature:</a:t>
            </a:r>
            <a:br>
              <a:rPr lang="en-US" sz="2100"/>
            </a:br>
            <a:endParaRPr lang="en-US" sz="2100"/>
          </a:p>
        </p:txBody>
      </p:sp>
      <p:sp>
        <p:nvSpPr>
          <p:cNvPr id="3" name="Content Placeholder 2">
            <a:extLst>
              <a:ext uri="{FF2B5EF4-FFF2-40B4-BE49-F238E27FC236}">
                <a16:creationId xmlns:a16="http://schemas.microsoft.com/office/drawing/2014/main" id="{0D2D87DE-4B09-4B7B-BE13-6EA51C00F307}"/>
              </a:ext>
            </a:extLst>
          </p:cNvPr>
          <p:cNvSpPr>
            <a:spLocks noGrp="1"/>
          </p:cNvSpPr>
          <p:nvPr>
            <p:ph idx="1"/>
          </p:nvPr>
        </p:nvSpPr>
        <p:spPr>
          <a:xfrm>
            <a:off x="1251678" y="2286001"/>
            <a:ext cx="4363595" cy="3593591"/>
          </a:xfrm>
        </p:spPr>
        <p:txBody>
          <a:bodyPr>
            <a:normAutofit fontScale="77500" lnSpcReduction="20000"/>
          </a:bodyPr>
          <a:lstStyle/>
          <a:p>
            <a:r>
              <a:rPr lang="en-US" u="sng">
                <a:solidFill>
                  <a:srgbClr val="000000"/>
                </a:solidFill>
              </a:rPr>
              <a:t>Blood Flow Redirection </a:t>
            </a:r>
            <a:r>
              <a:rPr lang="en-US">
                <a:solidFill>
                  <a:srgbClr val="000000"/>
                </a:solidFill>
              </a:rPr>
              <a:t>- </a:t>
            </a:r>
          </a:p>
          <a:p>
            <a:r>
              <a:rPr lang="en-US">
                <a:solidFill>
                  <a:srgbClr val="000000"/>
                </a:solidFill>
              </a:rPr>
              <a:t>Blood vessels in the skin begin to dilate allowing more blood from the body core to flow to the extremities and the surface of the skin. </a:t>
            </a:r>
          </a:p>
          <a:p>
            <a:r>
              <a:rPr lang="en-US">
                <a:solidFill>
                  <a:srgbClr val="000000"/>
                </a:solidFill>
              </a:rPr>
              <a:t>This allows for heat loos through the skin which cools the internal temperature. </a:t>
            </a:r>
          </a:p>
        </p:txBody>
      </p:sp>
      <p:pic>
        <p:nvPicPr>
          <p:cNvPr id="5" name="Picture 4" descr="A picture containing graphics&#10;&#10;Description automatically generated">
            <a:extLst>
              <a:ext uri="{FF2B5EF4-FFF2-40B4-BE49-F238E27FC236}">
                <a16:creationId xmlns:a16="http://schemas.microsoft.com/office/drawing/2014/main" id="{264CBE8A-FEFA-41B2-B058-2F5695FF8869}"/>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098193" y="853757"/>
            <a:ext cx="5176744" cy="5176744"/>
          </a:xfrm>
          <a:prstGeom prst="rect">
            <a:avLst/>
          </a:prstGeom>
        </p:spPr>
      </p:pic>
    </p:spTree>
    <p:extLst>
      <p:ext uri="{BB962C8B-B14F-4D97-AF65-F5344CB8AC3E}">
        <p14:creationId xmlns:p14="http://schemas.microsoft.com/office/powerpoint/2010/main" val="18658483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55164-2EAD-479E-9E70-D7B7A4DB747E}"/>
              </a:ext>
            </a:extLst>
          </p:cNvPr>
          <p:cNvSpPr>
            <a:spLocks noGrp="1"/>
          </p:cNvSpPr>
          <p:nvPr>
            <p:ph type="title"/>
          </p:nvPr>
        </p:nvSpPr>
        <p:spPr>
          <a:xfrm>
            <a:off x="1251679" y="645107"/>
            <a:ext cx="3384329" cy="1591466"/>
          </a:xfrm>
        </p:spPr>
        <p:txBody>
          <a:bodyPr anchor="ctr">
            <a:noAutofit/>
          </a:bodyPr>
          <a:lstStyle/>
          <a:p>
            <a:r>
              <a:rPr lang="en-US" sz="2400" b="1" i="1" u="sng" dirty="0"/>
              <a:t>If the temperature goes above the set core temperature:</a:t>
            </a:r>
            <a:br>
              <a:rPr lang="en-US" sz="2400" dirty="0"/>
            </a:br>
            <a:endParaRPr lang="en-US" sz="2400" dirty="0"/>
          </a:p>
        </p:txBody>
      </p:sp>
      <p:graphicFrame>
        <p:nvGraphicFramePr>
          <p:cNvPr id="5" name="Content Placeholder 2">
            <a:extLst>
              <a:ext uri="{FF2B5EF4-FFF2-40B4-BE49-F238E27FC236}">
                <a16:creationId xmlns:a16="http://schemas.microsoft.com/office/drawing/2014/main" id="{768F0599-C23E-44F0-8B5C-C840A94DC4DF}"/>
              </a:ext>
            </a:extLst>
          </p:cNvPr>
          <p:cNvGraphicFramePr>
            <a:graphicFrameLocks noGrp="1"/>
          </p:cNvGraphicFramePr>
          <p:nvPr>
            <p:ph idx="1"/>
            <p:extLst>
              <p:ext uri="{D42A27DB-BD31-4B8C-83A1-F6EECF244321}">
                <p14:modId xmlns:p14="http://schemas.microsoft.com/office/powerpoint/2010/main" val="2960949781"/>
              </p:ext>
            </p:extLst>
          </p:nvPr>
        </p:nvGraphicFramePr>
        <p:xfrm>
          <a:off x="5175250" y="644525"/>
          <a:ext cx="6254750" cy="54088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descr="A picture containing drawing&#10;&#10;Description automatically generated">
            <a:extLst>
              <a:ext uri="{FF2B5EF4-FFF2-40B4-BE49-F238E27FC236}">
                <a16:creationId xmlns:a16="http://schemas.microsoft.com/office/drawing/2014/main" id="{65623CDC-1B71-4D06-B0F6-6199E6C05055}"/>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1390794" y="2236573"/>
            <a:ext cx="2688336" cy="3962400"/>
          </a:xfrm>
          <a:prstGeom prst="rect">
            <a:avLst/>
          </a:prstGeom>
        </p:spPr>
      </p:pic>
    </p:spTree>
    <p:extLst>
      <p:ext uri="{BB962C8B-B14F-4D97-AF65-F5344CB8AC3E}">
        <p14:creationId xmlns:p14="http://schemas.microsoft.com/office/powerpoint/2010/main" val="41428564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wearing a white shirt&#10;&#10;Description automatically generated">
            <a:extLst>
              <a:ext uri="{FF2B5EF4-FFF2-40B4-BE49-F238E27FC236}">
                <a16:creationId xmlns:a16="http://schemas.microsoft.com/office/drawing/2014/main" id="{DB1F1DA4-6729-4920-8139-CE36EEAAC169}"/>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5368" r="40578"/>
          <a:stretch/>
        </p:blipFill>
        <p:spPr>
          <a:xfrm>
            <a:off x="7338646" y="10"/>
            <a:ext cx="4853354" cy="6857990"/>
          </a:xfrm>
          <a:prstGeom prst="rect">
            <a:avLst/>
          </a:prstGeom>
        </p:spPr>
      </p:pic>
      <p:sp>
        <p:nvSpPr>
          <p:cNvPr id="2" name="Title 1">
            <a:extLst>
              <a:ext uri="{FF2B5EF4-FFF2-40B4-BE49-F238E27FC236}">
                <a16:creationId xmlns:a16="http://schemas.microsoft.com/office/drawing/2014/main" id="{4B255164-2EAD-479E-9E70-D7B7A4DB747E}"/>
              </a:ext>
            </a:extLst>
          </p:cNvPr>
          <p:cNvSpPr>
            <a:spLocks noGrp="1"/>
          </p:cNvSpPr>
          <p:nvPr>
            <p:ph type="title"/>
          </p:nvPr>
        </p:nvSpPr>
        <p:spPr>
          <a:xfrm>
            <a:off x="765051" y="382385"/>
            <a:ext cx="6015897" cy="1492132"/>
          </a:xfrm>
        </p:spPr>
        <p:txBody>
          <a:bodyPr>
            <a:normAutofit/>
          </a:bodyPr>
          <a:lstStyle/>
          <a:p>
            <a:r>
              <a:rPr lang="en-US" sz="2800" b="1" i="1" u="sng"/>
              <a:t>If the temperature goes above the set core temperature:</a:t>
            </a:r>
            <a:br>
              <a:rPr lang="en-US" sz="2800"/>
            </a:br>
            <a:endParaRPr lang="en-US" sz="2800"/>
          </a:p>
        </p:txBody>
      </p:sp>
      <p:sp>
        <p:nvSpPr>
          <p:cNvPr id="3" name="Content Placeholder 2">
            <a:extLst>
              <a:ext uri="{FF2B5EF4-FFF2-40B4-BE49-F238E27FC236}">
                <a16:creationId xmlns:a16="http://schemas.microsoft.com/office/drawing/2014/main" id="{0D2D87DE-4B09-4B7B-BE13-6EA51C00F307}"/>
              </a:ext>
            </a:extLst>
          </p:cNvPr>
          <p:cNvSpPr>
            <a:spLocks noGrp="1"/>
          </p:cNvSpPr>
          <p:nvPr>
            <p:ph idx="1"/>
          </p:nvPr>
        </p:nvSpPr>
        <p:spPr>
          <a:xfrm>
            <a:off x="765051" y="2286001"/>
            <a:ext cx="6015897" cy="3593591"/>
          </a:xfrm>
        </p:spPr>
        <p:txBody>
          <a:bodyPr>
            <a:normAutofit fontScale="92500" lnSpcReduction="10000"/>
          </a:bodyPr>
          <a:lstStyle/>
          <a:p>
            <a:r>
              <a:rPr lang="en-US" sz="3200" u="sng" dirty="0"/>
              <a:t>Breathing Changes</a:t>
            </a:r>
            <a:r>
              <a:rPr lang="en-US" sz="3200" dirty="0"/>
              <a:t> - </a:t>
            </a:r>
          </a:p>
          <a:p>
            <a:r>
              <a:rPr lang="en-US" sz="3200" dirty="0"/>
              <a:t>Heat is lost as the depth of respiration increases.</a:t>
            </a:r>
          </a:p>
          <a:p>
            <a:r>
              <a:rPr lang="en-US" sz="3200" dirty="0"/>
              <a:t>Breathing through an open mouth instead of through the nasal passageways helps to release heat from the body.</a:t>
            </a:r>
          </a:p>
        </p:txBody>
      </p:sp>
    </p:spTree>
    <p:extLst>
      <p:ext uri="{BB962C8B-B14F-4D97-AF65-F5344CB8AC3E}">
        <p14:creationId xmlns:p14="http://schemas.microsoft.com/office/powerpoint/2010/main" val="4677251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062F9-37C9-486F-9C52-3196D5823ECF}"/>
              </a:ext>
            </a:extLst>
          </p:cNvPr>
          <p:cNvSpPr>
            <a:spLocks noGrp="1"/>
          </p:cNvSpPr>
          <p:nvPr>
            <p:ph type="title"/>
          </p:nvPr>
        </p:nvSpPr>
        <p:spPr>
          <a:xfrm>
            <a:off x="1288749" y="5325328"/>
            <a:ext cx="9911420" cy="1267348"/>
          </a:xfr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anchor="t">
            <a:normAutofit/>
          </a:bodyPr>
          <a:lstStyle/>
          <a:p>
            <a:pPr marL="0" marR="0" lvl="0" indent="0" algn="ctr" defTabSz="914400" rtl="0" eaLnBrk="0" fontAlgn="base" latinLnBrk="0" hangingPunct="0">
              <a:spcBef>
                <a:spcPct val="0"/>
              </a:spcBef>
              <a:spcAft>
                <a:spcPct val="0"/>
              </a:spcAft>
              <a:buClrTx/>
              <a:buSzTx/>
              <a:buFontTx/>
              <a:buNone/>
              <a:tabLst/>
            </a:pPr>
            <a:r>
              <a:rPr kumimoji="0" lang="en-US" altLang="en-US" sz="4000" b="1" i="1" u="sng" strike="noStrike" cap="none" normalizeH="0" baseline="0" dirty="0">
                <a:ln>
                  <a:noFill/>
                </a:ln>
                <a:effectLst/>
                <a:latin typeface="Roboto"/>
              </a:rPr>
              <a:t>If the temperature falls below the set core temperature:</a:t>
            </a:r>
            <a:endParaRPr kumimoji="0" lang="en-US" altLang="en-US" sz="4000" b="0" i="0" u="none" strike="noStrike" cap="none" normalizeH="0" baseline="0" dirty="0">
              <a:ln>
                <a:noFill/>
              </a:ln>
              <a:effectLst/>
            </a:endParaRPr>
          </a:p>
          <a:p>
            <a:pPr marL="0" marR="0" lvl="0" indent="0" algn="ctr" defTabSz="914400" rtl="0" eaLnBrk="0" fontAlgn="base" latinLnBrk="0" hangingPunct="0">
              <a:spcBef>
                <a:spcPct val="0"/>
              </a:spcBef>
              <a:spcAft>
                <a:spcPct val="0"/>
              </a:spcAft>
              <a:buClrTx/>
              <a:buSzTx/>
              <a:buFontTx/>
              <a:buNone/>
              <a:tabLst/>
            </a:pPr>
            <a:endParaRPr kumimoji="0" lang="en-US" altLang="en-US" sz="4000" b="0" i="0" u="none" strike="noStrike" cap="none" normalizeH="0" baseline="0" dirty="0">
              <a:ln>
                <a:noFill/>
              </a:ln>
              <a:effectLst/>
              <a:latin typeface="Arial" panose="020B0604020202020204" pitchFamily="34" charset="0"/>
            </a:endParaRPr>
          </a:p>
        </p:txBody>
      </p:sp>
      <p:graphicFrame>
        <p:nvGraphicFramePr>
          <p:cNvPr id="4" name="Content Placeholder 3">
            <a:extLst>
              <a:ext uri="{FF2B5EF4-FFF2-40B4-BE49-F238E27FC236}">
                <a16:creationId xmlns:a16="http://schemas.microsoft.com/office/drawing/2014/main" id="{92F3C23D-191D-4417-B521-983B16C31B0E}"/>
              </a:ext>
            </a:extLst>
          </p:cNvPr>
          <p:cNvGraphicFramePr>
            <a:graphicFrameLocks noGrp="1"/>
          </p:cNvGraphicFramePr>
          <p:nvPr>
            <p:ph idx="1"/>
            <p:extLst>
              <p:ext uri="{D42A27DB-BD31-4B8C-83A1-F6EECF244321}">
                <p14:modId xmlns:p14="http://schemas.microsoft.com/office/powerpoint/2010/main" val="3901808186"/>
              </p:ext>
            </p:extLst>
          </p:nvPr>
        </p:nvGraphicFramePr>
        <p:xfrm>
          <a:off x="885825" y="265324"/>
          <a:ext cx="6294268" cy="7420655"/>
        </p:xfrm>
        <a:graphic>
          <a:graphicData uri="http://schemas.openxmlformats.org/drawingml/2006/table">
            <a:tbl>
              <a:tblPr>
                <a:noFill/>
              </a:tblPr>
              <a:tblGrid>
                <a:gridCol w="6294268">
                  <a:extLst>
                    <a:ext uri="{9D8B030D-6E8A-4147-A177-3AD203B41FA5}">
                      <a16:colId xmlns:a16="http://schemas.microsoft.com/office/drawing/2014/main" val="3004611364"/>
                    </a:ext>
                  </a:extLst>
                </a:gridCol>
              </a:tblGrid>
              <a:tr h="2959793">
                <a:tc>
                  <a:txBody>
                    <a:bodyPr/>
                    <a:lstStyle/>
                    <a:p>
                      <a:pPr marL="285750" indent="-285750" algn="l" fontAlgn="t">
                        <a:buFont typeface="Arial" panose="020B0604020202020204" pitchFamily="34" charset="0"/>
                        <a:buChar char="•"/>
                      </a:pPr>
                      <a:r>
                        <a:rPr lang="en-US" sz="2800" b="0" dirty="0">
                          <a:solidFill>
                            <a:schemeClr val="tx1">
                              <a:lumMod val="75000"/>
                              <a:lumOff val="25000"/>
                            </a:schemeClr>
                          </a:solidFill>
                          <a:effectLst/>
                          <a:latin typeface="Roboto"/>
                        </a:rPr>
                        <a:t> The hypothalamus can initiate several processes to raise the body temperature. </a:t>
                      </a:r>
                    </a:p>
                    <a:p>
                      <a:pPr marL="285750" indent="-285750" algn="l" fontAlgn="t">
                        <a:buFont typeface="Arial" panose="020B0604020202020204" pitchFamily="34" charset="0"/>
                        <a:buChar char="•"/>
                      </a:pPr>
                      <a:endParaRPr lang="en-US" sz="2800" b="0" dirty="0">
                        <a:solidFill>
                          <a:schemeClr val="tx1">
                            <a:lumMod val="75000"/>
                            <a:lumOff val="25000"/>
                          </a:schemeClr>
                        </a:solidFill>
                        <a:effectLst/>
                        <a:latin typeface="Roboto"/>
                      </a:endParaRPr>
                    </a:p>
                    <a:p>
                      <a:pPr marL="285750" indent="-285750" algn="l" fontAlgn="t">
                        <a:buFont typeface="Arial" panose="020B0604020202020204" pitchFamily="34" charset="0"/>
                        <a:buChar char="•"/>
                      </a:pPr>
                      <a:r>
                        <a:rPr lang="en-US" sz="2800" b="0" dirty="0">
                          <a:solidFill>
                            <a:schemeClr val="tx1">
                              <a:lumMod val="75000"/>
                              <a:lumOff val="25000"/>
                            </a:schemeClr>
                          </a:solidFill>
                          <a:effectLst/>
                          <a:latin typeface="Roboto"/>
                        </a:rPr>
                        <a:t>The following 3 effects occur in efforts to increase the internal body temperature:</a:t>
                      </a:r>
                    </a:p>
                    <a:p>
                      <a:pPr marL="800100" lvl="1" indent="-342900" algn="l" fontAlgn="t">
                        <a:buFont typeface="+mj-lt"/>
                        <a:buAutoNum type="arabicPeriod"/>
                      </a:pPr>
                      <a:r>
                        <a:rPr lang="en-US" sz="2800" b="0" u="sng" dirty="0">
                          <a:solidFill>
                            <a:schemeClr val="tx1">
                              <a:lumMod val="75000"/>
                              <a:lumOff val="25000"/>
                            </a:schemeClr>
                          </a:solidFill>
                          <a:effectLst/>
                          <a:latin typeface="Roboto"/>
                        </a:rPr>
                        <a:t>Blood Flow Redirection </a:t>
                      </a:r>
                      <a:r>
                        <a:rPr lang="en-US" sz="2800" b="0" dirty="0">
                          <a:solidFill>
                            <a:schemeClr val="tx1">
                              <a:lumMod val="75000"/>
                              <a:lumOff val="25000"/>
                            </a:schemeClr>
                          </a:solidFill>
                          <a:effectLst/>
                          <a:latin typeface="Roboto"/>
                        </a:rPr>
                        <a:t>- </a:t>
                      </a:r>
                    </a:p>
                    <a:p>
                      <a:pPr marL="800100" lvl="1" indent="-342900" algn="l" fontAlgn="t">
                        <a:buFont typeface="+mj-lt"/>
                        <a:buAutoNum type="arabicPeriod"/>
                      </a:pPr>
                      <a:r>
                        <a:rPr lang="en-US" sz="2800" b="0" u="sng" dirty="0">
                          <a:solidFill>
                            <a:schemeClr val="tx1">
                              <a:lumMod val="75000"/>
                              <a:lumOff val="25000"/>
                            </a:schemeClr>
                          </a:solidFill>
                          <a:effectLst/>
                          <a:latin typeface="Roboto"/>
                        </a:rPr>
                        <a:t>Shivering</a:t>
                      </a:r>
                      <a:r>
                        <a:rPr lang="en-US" sz="2800" b="0" dirty="0">
                          <a:solidFill>
                            <a:schemeClr val="tx1">
                              <a:lumMod val="75000"/>
                              <a:lumOff val="25000"/>
                            </a:schemeClr>
                          </a:solidFill>
                          <a:effectLst/>
                          <a:latin typeface="Roboto"/>
                        </a:rPr>
                        <a:t> - </a:t>
                      </a:r>
                    </a:p>
                    <a:p>
                      <a:pPr marL="800100" lvl="1" indent="-342900" algn="l" fontAlgn="t">
                        <a:buFont typeface="+mj-lt"/>
                        <a:buAutoNum type="arabicPeriod"/>
                      </a:pPr>
                      <a:r>
                        <a:rPr lang="en-US" sz="2800" b="0" u="sng" dirty="0">
                          <a:solidFill>
                            <a:schemeClr val="tx1">
                              <a:lumMod val="75000"/>
                              <a:lumOff val="25000"/>
                            </a:schemeClr>
                          </a:solidFill>
                          <a:effectLst/>
                          <a:latin typeface="Roboto"/>
                        </a:rPr>
                        <a:t>Metabolism Increase -</a:t>
                      </a:r>
                      <a:endParaRPr lang="en-US" sz="2800" b="0" dirty="0">
                        <a:solidFill>
                          <a:schemeClr val="tx1">
                            <a:lumMod val="75000"/>
                            <a:lumOff val="25000"/>
                          </a:schemeClr>
                        </a:solidFill>
                        <a:effectLst/>
                        <a:latin typeface="Roboto"/>
                      </a:endParaRPr>
                    </a:p>
                  </a:txBody>
                  <a:tcPr marL="193661" marR="145246" marT="96831" marB="96831">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1212069398"/>
                  </a:ext>
                </a:extLst>
              </a:tr>
              <a:tr h="2959793">
                <a:tc>
                  <a:txBody>
                    <a:bodyPr/>
                    <a:lstStyle/>
                    <a:p>
                      <a:pPr marL="342900" indent="-342900" algn="l" fontAlgn="t">
                        <a:buFont typeface="+mj-lt"/>
                        <a:buAutoNum type="arabicPeriod"/>
                      </a:pPr>
                      <a:endParaRPr lang="en-US" sz="2800" b="0" dirty="0">
                        <a:solidFill>
                          <a:schemeClr val="tx1">
                            <a:lumMod val="75000"/>
                            <a:lumOff val="25000"/>
                          </a:schemeClr>
                        </a:solidFill>
                        <a:effectLst/>
                        <a:latin typeface="Roboto"/>
                      </a:endParaRPr>
                    </a:p>
                  </a:txBody>
                  <a:tcPr marL="193661" marR="145246" marT="96831" marB="96831">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393207417"/>
                  </a:ext>
                </a:extLst>
              </a:tr>
            </a:tbl>
          </a:graphicData>
        </a:graphic>
      </p:graphicFrame>
      <p:pic>
        <p:nvPicPr>
          <p:cNvPr id="7" name="Picture 6" descr="A person lying in the snow&#10;&#10;Description automatically generated">
            <a:extLst>
              <a:ext uri="{FF2B5EF4-FFF2-40B4-BE49-F238E27FC236}">
                <a16:creationId xmlns:a16="http://schemas.microsoft.com/office/drawing/2014/main" id="{D30DBD70-A4AD-417C-830B-6D2EB77A0AEE}"/>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36783" r="25396" b="17298"/>
          <a:stretch/>
        </p:blipFill>
        <p:spPr>
          <a:xfrm>
            <a:off x="8291384" y="79538"/>
            <a:ext cx="3386165" cy="4777163"/>
          </a:xfrm>
          <a:prstGeom prst="rect">
            <a:avLst/>
          </a:prstGeom>
        </p:spPr>
      </p:pic>
    </p:spTree>
    <p:extLst>
      <p:ext uri="{BB962C8B-B14F-4D97-AF65-F5344CB8AC3E}">
        <p14:creationId xmlns:p14="http://schemas.microsoft.com/office/powerpoint/2010/main" val="29288379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able, plate, food, red&#10;&#10;Description automatically generated">
            <a:extLst>
              <a:ext uri="{FF2B5EF4-FFF2-40B4-BE49-F238E27FC236}">
                <a16:creationId xmlns:a16="http://schemas.microsoft.com/office/drawing/2014/main" id="{ABBDF24B-DEF1-4F46-A664-B00714CCFC9E}"/>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1350" r="17525"/>
          <a:stretch/>
        </p:blipFill>
        <p:spPr>
          <a:xfrm>
            <a:off x="7338646" y="10"/>
            <a:ext cx="4853354" cy="6857990"/>
          </a:xfrm>
          <a:prstGeom prst="rect">
            <a:avLst/>
          </a:prstGeom>
        </p:spPr>
      </p:pic>
      <p:sp>
        <p:nvSpPr>
          <p:cNvPr id="2" name="Title 1">
            <a:extLst>
              <a:ext uri="{FF2B5EF4-FFF2-40B4-BE49-F238E27FC236}">
                <a16:creationId xmlns:a16="http://schemas.microsoft.com/office/drawing/2014/main" id="{3F2062F9-37C9-486F-9C52-3196D5823ECF}"/>
              </a:ext>
            </a:extLst>
          </p:cNvPr>
          <p:cNvSpPr>
            <a:spLocks noGrp="1"/>
          </p:cNvSpPr>
          <p:nvPr>
            <p:ph type="title"/>
          </p:nvPr>
        </p:nvSpPr>
        <p:spPr>
          <a:xfrm>
            <a:off x="765051" y="382385"/>
            <a:ext cx="6015897" cy="1492132"/>
          </a:xfrm>
        </p:spPr>
        <p:txBody>
          <a:bodyPr>
            <a:normAutofit/>
          </a:bodyPr>
          <a:lstStyle/>
          <a:p>
            <a:pPr marL="0" marR="0" lvl="0" indent="0" defTabSz="914400" rtl="0" eaLnBrk="0" fontAlgn="base" latinLnBrk="0" hangingPunct="0">
              <a:spcBef>
                <a:spcPct val="0"/>
              </a:spcBef>
              <a:spcAft>
                <a:spcPct val="0"/>
              </a:spcAft>
              <a:buClrTx/>
              <a:buSzTx/>
              <a:buFontTx/>
              <a:buNone/>
              <a:tabLst/>
            </a:pPr>
            <a:r>
              <a:rPr kumimoji="0" lang="en-US" altLang="en-US" sz="3200" b="1" i="1" u="sng" strike="noStrike" cap="none" normalizeH="0" baseline="0">
                <a:ln>
                  <a:noFill/>
                </a:ln>
                <a:effectLst/>
                <a:latin typeface="Roboto"/>
              </a:rPr>
              <a:t>If the temperature falls below the set core temperature:</a:t>
            </a:r>
            <a:endParaRPr kumimoji="0" lang="en-US" altLang="en-US" sz="3200" b="0" i="0" u="none" strike="noStrike" cap="none" normalizeH="0" baseline="0">
              <a:ln>
                <a:noFill/>
              </a:ln>
              <a:effectLst/>
            </a:endParaRPr>
          </a:p>
          <a:p>
            <a:pPr marL="0" marR="0" lvl="0" indent="0" defTabSz="914400" rtl="0" eaLnBrk="0" fontAlgn="base" latinLnBrk="0" hangingPunct="0">
              <a:spcBef>
                <a:spcPct val="0"/>
              </a:spcBef>
              <a:spcAft>
                <a:spcPct val="0"/>
              </a:spcAft>
              <a:buClrTx/>
              <a:buSzTx/>
              <a:buFontTx/>
              <a:buNone/>
              <a:tabLst/>
            </a:pPr>
            <a:endParaRPr kumimoji="0" lang="en-US" altLang="en-US" sz="3200" b="0" i="0" u="none" strike="noStrike" cap="none" normalizeH="0" baseline="0">
              <a:ln>
                <a:noFill/>
              </a:ln>
              <a:effectLst/>
              <a:latin typeface="Arial" panose="020B0604020202020204" pitchFamily="34" charset="0"/>
            </a:endParaRPr>
          </a:p>
        </p:txBody>
      </p:sp>
      <p:sp>
        <p:nvSpPr>
          <p:cNvPr id="6" name="Content Placeholder 5">
            <a:extLst>
              <a:ext uri="{FF2B5EF4-FFF2-40B4-BE49-F238E27FC236}">
                <a16:creationId xmlns:a16="http://schemas.microsoft.com/office/drawing/2014/main" id="{E1D52E59-7BC9-4275-B0C8-106F7C7E3885}"/>
              </a:ext>
            </a:extLst>
          </p:cNvPr>
          <p:cNvSpPr>
            <a:spLocks noGrp="1"/>
          </p:cNvSpPr>
          <p:nvPr>
            <p:ph idx="1"/>
          </p:nvPr>
        </p:nvSpPr>
        <p:spPr>
          <a:xfrm>
            <a:off x="765051" y="2286001"/>
            <a:ext cx="6015897" cy="4353338"/>
          </a:xfrm>
        </p:spPr>
        <p:txBody>
          <a:bodyPr>
            <a:normAutofit/>
          </a:bodyPr>
          <a:lstStyle/>
          <a:p>
            <a:pPr fontAlgn="t"/>
            <a:r>
              <a:rPr lang="en-US" sz="3600" b="1" i="1" u="sng" dirty="0"/>
              <a:t>Blood Flow Redirection </a:t>
            </a:r>
            <a:r>
              <a:rPr lang="en-US" sz="3600" b="1" i="1" dirty="0"/>
              <a:t>- </a:t>
            </a:r>
          </a:p>
          <a:p>
            <a:pPr fontAlgn="t"/>
            <a:r>
              <a:rPr lang="en-US" sz="2400" dirty="0"/>
              <a:t>Blood vessels in the skin begin to restrict the blood flow </a:t>
            </a:r>
            <a:r>
              <a:rPr lang="en-US" sz="2400" b="1" dirty="0"/>
              <a:t>away from </a:t>
            </a:r>
            <a:r>
              <a:rPr lang="en-US" sz="2400" dirty="0"/>
              <a:t>the body's extremities and away from the skin's surface, thereby conserving heat. </a:t>
            </a:r>
          </a:p>
          <a:p>
            <a:pPr fontAlgn="t"/>
            <a:r>
              <a:rPr lang="en-US" sz="2400" dirty="0"/>
              <a:t>The blood flow is diverted to the body's core to ensure that the vital organ continue normal function. </a:t>
            </a:r>
          </a:p>
          <a:p>
            <a:pPr marL="0" indent="0">
              <a:buNone/>
            </a:pPr>
            <a:endParaRPr lang="en-US" sz="2400" dirty="0"/>
          </a:p>
        </p:txBody>
      </p:sp>
    </p:spTree>
    <p:extLst>
      <p:ext uri="{BB962C8B-B14F-4D97-AF65-F5344CB8AC3E}">
        <p14:creationId xmlns:p14="http://schemas.microsoft.com/office/powerpoint/2010/main" val="15001820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drawing&#10;&#10;Description automatically generated">
            <a:extLst>
              <a:ext uri="{FF2B5EF4-FFF2-40B4-BE49-F238E27FC236}">
                <a16:creationId xmlns:a16="http://schemas.microsoft.com/office/drawing/2014/main" id="{3C2378C8-718C-4E86-BD11-C34FB0EB8185}"/>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5430" r="211"/>
          <a:stretch/>
        </p:blipFill>
        <p:spPr>
          <a:xfrm>
            <a:off x="7338646" y="10"/>
            <a:ext cx="4853354" cy="6857990"/>
          </a:xfrm>
          <a:prstGeom prst="rect">
            <a:avLst/>
          </a:prstGeom>
        </p:spPr>
      </p:pic>
      <p:sp>
        <p:nvSpPr>
          <p:cNvPr id="2" name="Title 1">
            <a:extLst>
              <a:ext uri="{FF2B5EF4-FFF2-40B4-BE49-F238E27FC236}">
                <a16:creationId xmlns:a16="http://schemas.microsoft.com/office/drawing/2014/main" id="{3F2062F9-37C9-486F-9C52-3196D5823ECF}"/>
              </a:ext>
            </a:extLst>
          </p:cNvPr>
          <p:cNvSpPr>
            <a:spLocks noGrp="1"/>
          </p:cNvSpPr>
          <p:nvPr>
            <p:ph type="title"/>
          </p:nvPr>
        </p:nvSpPr>
        <p:spPr>
          <a:xfrm>
            <a:off x="765051" y="382385"/>
            <a:ext cx="6015897" cy="1492132"/>
          </a:xfrm>
        </p:spPr>
        <p:txBody>
          <a:bodyPr>
            <a:normAutofit/>
          </a:bodyPr>
          <a:lstStyle/>
          <a:p>
            <a:pPr marL="0" marR="0" lvl="0" indent="0" defTabSz="914400" rtl="0" eaLnBrk="0" fontAlgn="base" latinLnBrk="0" hangingPunct="0">
              <a:spcBef>
                <a:spcPct val="0"/>
              </a:spcBef>
              <a:spcAft>
                <a:spcPct val="0"/>
              </a:spcAft>
              <a:buClrTx/>
              <a:buSzTx/>
              <a:buFontTx/>
              <a:buNone/>
              <a:tabLst/>
            </a:pPr>
            <a:r>
              <a:rPr kumimoji="0" lang="en-US" altLang="en-US" sz="3200" b="1" i="1" u="sng" strike="noStrike" cap="none" normalizeH="0" baseline="0">
                <a:ln>
                  <a:noFill/>
                </a:ln>
                <a:effectLst/>
                <a:latin typeface="Roboto"/>
              </a:rPr>
              <a:t>If the temperature falls below the set core temperature:</a:t>
            </a:r>
            <a:endParaRPr kumimoji="0" lang="en-US" altLang="en-US" sz="3200" b="0" i="0" u="none" strike="noStrike" cap="none" normalizeH="0" baseline="0">
              <a:ln>
                <a:noFill/>
              </a:ln>
              <a:effectLst/>
            </a:endParaRPr>
          </a:p>
          <a:p>
            <a:pPr marL="0" marR="0" lvl="0" indent="0" defTabSz="914400" rtl="0" eaLnBrk="0" fontAlgn="base" latinLnBrk="0" hangingPunct="0">
              <a:spcBef>
                <a:spcPct val="0"/>
              </a:spcBef>
              <a:spcAft>
                <a:spcPct val="0"/>
              </a:spcAft>
              <a:buClrTx/>
              <a:buSzTx/>
              <a:buFontTx/>
              <a:buNone/>
              <a:tabLst/>
            </a:pPr>
            <a:endParaRPr kumimoji="0" lang="en-US" altLang="en-US" sz="3200" b="0" i="0" u="none" strike="noStrike" cap="none" normalizeH="0" baseline="0">
              <a:ln>
                <a:noFill/>
              </a:ln>
              <a:effectLst/>
              <a:latin typeface="Arial" panose="020B0604020202020204" pitchFamily="34" charset="0"/>
            </a:endParaRPr>
          </a:p>
        </p:txBody>
      </p:sp>
      <p:sp>
        <p:nvSpPr>
          <p:cNvPr id="5" name="Content Placeholder 4">
            <a:extLst>
              <a:ext uri="{FF2B5EF4-FFF2-40B4-BE49-F238E27FC236}">
                <a16:creationId xmlns:a16="http://schemas.microsoft.com/office/drawing/2014/main" id="{07E781E6-E065-459A-81D6-A71EC5487FC8}"/>
              </a:ext>
            </a:extLst>
          </p:cNvPr>
          <p:cNvSpPr>
            <a:spLocks noGrp="1"/>
          </p:cNvSpPr>
          <p:nvPr>
            <p:ph idx="1"/>
          </p:nvPr>
        </p:nvSpPr>
        <p:spPr>
          <a:xfrm>
            <a:off x="765051" y="2286001"/>
            <a:ext cx="6015897" cy="3593591"/>
          </a:xfrm>
        </p:spPr>
        <p:txBody>
          <a:bodyPr>
            <a:normAutofit fontScale="92500" lnSpcReduction="10000"/>
          </a:bodyPr>
          <a:lstStyle/>
          <a:p>
            <a:r>
              <a:rPr lang="en-US" sz="4800" b="1" u="sng" dirty="0">
                <a:latin typeface="Roboto"/>
              </a:rPr>
              <a:t>Shivering</a:t>
            </a:r>
            <a:r>
              <a:rPr lang="en-US" sz="4800" b="1" dirty="0">
                <a:latin typeface="Roboto"/>
              </a:rPr>
              <a:t> - </a:t>
            </a:r>
          </a:p>
          <a:p>
            <a:r>
              <a:rPr lang="en-US" sz="3600" dirty="0">
                <a:latin typeface="Roboto"/>
              </a:rPr>
              <a:t>If heat loss is severe, the brain triggers muscle contraction known as shivering. </a:t>
            </a:r>
          </a:p>
          <a:p>
            <a:r>
              <a:rPr lang="en-US" sz="3600" dirty="0">
                <a:latin typeface="Roboto"/>
              </a:rPr>
              <a:t>The act of shivering releases heat while using up ATP.</a:t>
            </a:r>
          </a:p>
          <a:p>
            <a:pPr marL="0" indent="0">
              <a:buNone/>
            </a:pPr>
            <a:endParaRPr lang="en-US" sz="3600" dirty="0"/>
          </a:p>
        </p:txBody>
      </p:sp>
      <p:sp>
        <p:nvSpPr>
          <p:cNvPr id="8" name="TextBox 7">
            <a:extLst>
              <a:ext uri="{FF2B5EF4-FFF2-40B4-BE49-F238E27FC236}">
                <a16:creationId xmlns:a16="http://schemas.microsoft.com/office/drawing/2014/main" id="{AE2E8FC3-DFDB-4339-B0FF-6FCC1ABA86AD}"/>
              </a:ext>
            </a:extLst>
          </p:cNvPr>
          <p:cNvSpPr txBox="1"/>
          <p:nvPr/>
        </p:nvSpPr>
        <p:spPr>
          <a:xfrm>
            <a:off x="9570770" y="6657945"/>
            <a:ext cx="2621230"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thevillagesmith.wordpress.com/2013/10/15">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en-US" sz="700">
              <a:solidFill>
                <a:srgbClr val="FFFFFF"/>
              </a:solidFill>
            </a:endParaRPr>
          </a:p>
        </p:txBody>
      </p:sp>
    </p:spTree>
    <p:extLst>
      <p:ext uri="{BB962C8B-B14F-4D97-AF65-F5344CB8AC3E}">
        <p14:creationId xmlns:p14="http://schemas.microsoft.com/office/powerpoint/2010/main" val="3621234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062F9-37C9-486F-9C52-3196D5823ECF}"/>
              </a:ext>
            </a:extLst>
          </p:cNvPr>
          <p:cNvSpPr>
            <a:spLocks noGrp="1"/>
          </p:cNvSpPr>
          <p:nvPr>
            <p:ph type="title"/>
          </p:nvPr>
        </p:nvSpPr>
        <p:spPr>
          <a:xfrm>
            <a:off x="6678442" y="277358"/>
            <a:ext cx="4357499" cy="1320855"/>
          </a:xfrm>
        </p:spPr>
        <p:txBody>
          <a:bodyPr>
            <a:normAutofit/>
          </a:bodyPr>
          <a:lstStyle/>
          <a:p>
            <a:pPr marL="0" marR="0" lvl="0" indent="0" defTabSz="914400" rtl="0" eaLnBrk="0" fontAlgn="base" latinLnBrk="0" hangingPunct="0">
              <a:spcBef>
                <a:spcPct val="0"/>
              </a:spcBef>
              <a:spcAft>
                <a:spcPct val="0"/>
              </a:spcAft>
              <a:buClrTx/>
              <a:buSzTx/>
              <a:buFontTx/>
              <a:buNone/>
              <a:tabLst/>
            </a:pPr>
            <a:r>
              <a:rPr kumimoji="0" lang="en-US" altLang="en-US" sz="2800" b="1" i="1" u="sng" strike="noStrike" cap="none" normalizeH="0" baseline="0" dirty="0">
                <a:ln>
                  <a:noFill/>
                </a:ln>
                <a:effectLst/>
                <a:latin typeface="Roboto"/>
              </a:rPr>
              <a:t>If the temperature falls below the set core temperature:</a:t>
            </a:r>
            <a:endParaRPr kumimoji="0" lang="en-US" altLang="en-US" sz="2800" b="0" i="0" u="none" strike="noStrike" cap="none" normalizeH="0" baseline="0" dirty="0">
              <a:ln>
                <a:noFill/>
              </a:ln>
              <a:effectLst/>
            </a:endParaRPr>
          </a:p>
          <a:p>
            <a:pPr marL="0" marR="0" lvl="0" indent="0" defTabSz="914400" rtl="0" eaLnBrk="0" fontAlgn="base" latinLnBrk="0" hangingPunct="0">
              <a:spcBef>
                <a:spcPct val="0"/>
              </a:spcBef>
              <a:spcAft>
                <a:spcPct val="0"/>
              </a:spcAft>
              <a:buClrTx/>
              <a:buSzTx/>
              <a:buFontTx/>
              <a:buNone/>
              <a:tabLst/>
            </a:pPr>
            <a:endParaRPr kumimoji="0" lang="en-US" altLang="en-US" sz="2800" b="0" i="0" u="none" strike="noStrike" cap="none" normalizeH="0" baseline="0" dirty="0">
              <a:ln>
                <a:noFill/>
              </a:ln>
              <a:effectLst/>
              <a:latin typeface="Arial" panose="020B0604020202020204" pitchFamily="34" charset="0"/>
            </a:endParaRPr>
          </a:p>
        </p:txBody>
      </p:sp>
      <p:sp>
        <p:nvSpPr>
          <p:cNvPr id="8" name="Content Placeholder 7">
            <a:extLst>
              <a:ext uri="{FF2B5EF4-FFF2-40B4-BE49-F238E27FC236}">
                <a16:creationId xmlns:a16="http://schemas.microsoft.com/office/drawing/2014/main" id="{B91DCEA6-8EE5-4C9B-8F9E-7D4C4069C103}"/>
              </a:ext>
            </a:extLst>
          </p:cNvPr>
          <p:cNvSpPr>
            <a:spLocks noGrp="1"/>
          </p:cNvSpPr>
          <p:nvPr>
            <p:ph idx="1"/>
          </p:nvPr>
        </p:nvSpPr>
        <p:spPr>
          <a:xfrm>
            <a:off x="1251678" y="655983"/>
            <a:ext cx="4363595" cy="5903843"/>
          </a:xfrm>
        </p:spPr>
        <p:txBody>
          <a:bodyPr>
            <a:normAutofit fontScale="70000" lnSpcReduction="20000"/>
          </a:bodyPr>
          <a:lstStyle/>
          <a:p>
            <a:pPr marL="0" indent="0" fontAlgn="t">
              <a:lnSpc>
                <a:spcPct val="100000"/>
              </a:lnSpc>
              <a:buNone/>
            </a:pPr>
            <a:r>
              <a:rPr lang="en-US" sz="3200" b="1" u="sng" dirty="0">
                <a:solidFill>
                  <a:srgbClr val="000000"/>
                </a:solidFill>
              </a:rPr>
              <a:t>Metabolism Increase -</a:t>
            </a:r>
            <a:endParaRPr lang="en-US" sz="3200" b="1" dirty="0">
              <a:solidFill>
                <a:srgbClr val="000000"/>
              </a:solidFill>
            </a:endParaRPr>
          </a:p>
          <a:p>
            <a:pPr fontAlgn="t">
              <a:lnSpc>
                <a:spcPct val="100000"/>
              </a:lnSpc>
            </a:pPr>
            <a:r>
              <a:rPr lang="en-US" dirty="0">
                <a:solidFill>
                  <a:srgbClr val="000000"/>
                </a:solidFill>
              </a:rPr>
              <a:t>    </a:t>
            </a:r>
            <a:r>
              <a:rPr lang="en-US" u="sng" dirty="0">
                <a:solidFill>
                  <a:srgbClr val="000000"/>
                </a:solidFill>
              </a:rPr>
              <a:t> Thyroid Hormone Release</a:t>
            </a:r>
            <a:r>
              <a:rPr lang="en-US" dirty="0">
                <a:solidFill>
                  <a:srgbClr val="000000"/>
                </a:solidFill>
              </a:rPr>
              <a:t> - </a:t>
            </a:r>
          </a:p>
          <a:p>
            <a:pPr lvl="1" fontAlgn="t">
              <a:lnSpc>
                <a:spcPct val="100000"/>
              </a:lnSpc>
            </a:pPr>
            <a:r>
              <a:rPr lang="en-US" dirty="0">
                <a:solidFill>
                  <a:srgbClr val="000000"/>
                </a:solidFill>
              </a:rPr>
              <a:t>The brain triggers the thyroid gland to release thyroid hormone, which increases metabolic activity and heat production in cells throughout the body.</a:t>
            </a:r>
          </a:p>
          <a:p>
            <a:pPr fontAlgn="t">
              <a:lnSpc>
                <a:spcPct val="100000"/>
              </a:lnSpc>
            </a:pPr>
            <a:r>
              <a:rPr lang="en-US" dirty="0">
                <a:solidFill>
                  <a:srgbClr val="000000"/>
                </a:solidFill>
              </a:rPr>
              <a:t>   </a:t>
            </a:r>
            <a:r>
              <a:rPr lang="en-US" u="sng" dirty="0">
                <a:solidFill>
                  <a:srgbClr val="000000"/>
                </a:solidFill>
              </a:rPr>
              <a:t> Epinephrine (Adrenaline) Release </a:t>
            </a:r>
            <a:r>
              <a:rPr lang="en-US" dirty="0">
                <a:solidFill>
                  <a:srgbClr val="000000"/>
                </a:solidFill>
              </a:rPr>
              <a:t>- </a:t>
            </a:r>
          </a:p>
          <a:p>
            <a:pPr lvl="1" fontAlgn="t">
              <a:lnSpc>
                <a:spcPct val="100000"/>
              </a:lnSpc>
            </a:pPr>
            <a:r>
              <a:rPr lang="en-US" dirty="0">
                <a:solidFill>
                  <a:srgbClr val="000000"/>
                </a:solidFill>
              </a:rPr>
              <a:t>The brain signals the adrenal glands to release epinephrine (adrenaline). </a:t>
            </a:r>
          </a:p>
          <a:p>
            <a:pPr lvl="1" fontAlgn="t">
              <a:lnSpc>
                <a:spcPct val="100000"/>
              </a:lnSpc>
            </a:pPr>
            <a:r>
              <a:rPr lang="en-US" dirty="0">
                <a:solidFill>
                  <a:srgbClr val="000000"/>
                </a:solidFill>
              </a:rPr>
              <a:t>Epinephrine is a hormone that causes the breakdown of glycogen into glucose, which can be used as an energy source. </a:t>
            </a:r>
          </a:p>
          <a:p>
            <a:pPr lvl="1" fontAlgn="t">
              <a:lnSpc>
                <a:spcPct val="100000"/>
              </a:lnSpc>
            </a:pPr>
            <a:r>
              <a:rPr lang="en-US" dirty="0">
                <a:solidFill>
                  <a:srgbClr val="000000"/>
                </a:solidFill>
              </a:rPr>
              <a:t>The breakdown of glycogen into glucose also results in increased metabolism and heat production.</a:t>
            </a:r>
          </a:p>
          <a:p>
            <a:pPr>
              <a:lnSpc>
                <a:spcPct val="100000"/>
              </a:lnSpc>
            </a:pPr>
            <a:endParaRPr lang="en-US" dirty="0">
              <a:solidFill>
                <a:srgbClr val="000000"/>
              </a:solidFill>
            </a:endParaRPr>
          </a:p>
        </p:txBody>
      </p:sp>
      <p:pic>
        <p:nvPicPr>
          <p:cNvPr id="5" name="Picture 4" descr="A close up of a coral&#10;&#10;Description automatically generated">
            <a:extLst>
              <a:ext uri="{FF2B5EF4-FFF2-40B4-BE49-F238E27FC236}">
                <a16:creationId xmlns:a16="http://schemas.microsoft.com/office/drawing/2014/main" id="{DB8E4AF5-039A-42D3-BAD3-9F101EA3B64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098193" y="1703671"/>
            <a:ext cx="5176744" cy="3476917"/>
          </a:xfrm>
          <a:prstGeom prst="rect">
            <a:avLst/>
          </a:prstGeom>
        </p:spPr>
      </p:pic>
      <p:sp>
        <p:nvSpPr>
          <p:cNvPr id="6" name="TextBox 5">
            <a:extLst>
              <a:ext uri="{FF2B5EF4-FFF2-40B4-BE49-F238E27FC236}">
                <a16:creationId xmlns:a16="http://schemas.microsoft.com/office/drawing/2014/main" id="{BF13A688-EAF3-4A9A-A05F-3071AE6C62B1}"/>
              </a:ext>
            </a:extLst>
          </p:cNvPr>
          <p:cNvSpPr txBox="1"/>
          <p:nvPr/>
        </p:nvSpPr>
        <p:spPr>
          <a:xfrm>
            <a:off x="8983925" y="4980533"/>
            <a:ext cx="2291012"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www.panarmenian.net/eng/news/270838/Hunger_hormone_ghrelin_enhances_memory">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spTree>
    <p:extLst>
      <p:ext uri="{BB962C8B-B14F-4D97-AF65-F5344CB8AC3E}">
        <p14:creationId xmlns:p14="http://schemas.microsoft.com/office/powerpoint/2010/main" val="29736472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EFAA6-8EEF-40D5-92A9-54DC10E41B66}"/>
              </a:ext>
            </a:extLst>
          </p:cNvPr>
          <p:cNvSpPr>
            <a:spLocks noGrp="1"/>
          </p:cNvSpPr>
          <p:nvPr>
            <p:ph type="title"/>
          </p:nvPr>
        </p:nvSpPr>
        <p:spPr>
          <a:xfrm>
            <a:off x="8339328" y="457200"/>
            <a:ext cx="3090672" cy="1197864"/>
          </a:xfrm>
        </p:spPr>
        <p:txBody>
          <a:bodyPr anchor="b">
            <a:normAutofit/>
          </a:bodyPr>
          <a:lstStyle/>
          <a:p>
            <a:r>
              <a:rPr lang="en-US" sz="1900" b="1">
                <a:solidFill>
                  <a:schemeClr val="accent1"/>
                </a:solidFill>
              </a:rPr>
              <a:t>Blood Glucose Levels</a:t>
            </a:r>
            <a:endParaRPr lang="en-US" sz="1900">
              <a:solidFill>
                <a:schemeClr val="accent1"/>
              </a:solidFill>
            </a:endParaRPr>
          </a:p>
        </p:txBody>
      </p:sp>
      <p:sp>
        <p:nvSpPr>
          <p:cNvPr id="3" name="Content Placeholder 2">
            <a:extLst>
              <a:ext uri="{FF2B5EF4-FFF2-40B4-BE49-F238E27FC236}">
                <a16:creationId xmlns:a16="http://schemas.microsoft.com/office/drawing/2014/main" id="{E029B324-385F-46F6-A0F8-C208D3E74978}"/>
              </a:ext>
            </a:extLst>
          </p:cNvPr>
          <p:cNvSpPr>
            <a:spLocks noGrp="1"/>
          </p:cNvSpPr>
          <p:nvPr>
            <p:ph idx="1"/>
          </p:nvPr>
        </p:nvSpPr>
        <p:spPr>
          <a:xfrm>
            <a:off x="8339328" y="1655065"/>
            <a:ext cx="3090672" cy="4224528"/>
          </a:xfrm>
        </p:spPr>
        <p:txBody>
          <a:bodyPr>
            <a:normAutofit/>
          </a:bodyPr>
          <a:lstStyle/>
          <a:p>
            <a:r>
              <a:rPr lang="en-US" sz="1600">
                <a:solidFill>
                  <a:srgbClr val="FFFFFF"/>
                </a:solidFill>
              </a:rPr>
              <a:t>Glucose: Insulin and Glucagon - The receptors of the pancreas are responsible for monitoring glucose levels in the blood. </a:t>
            </a:r>
          </a:p>
          <a:p>
            <a:r>
              <a:rPr lang="en-US" sz="1600">
                <a:solidFill>
                  <a:srgbClr val="FFFFFF"/>
                </a:solidFill>
              </a:rPr>
              <a:t>Pancreatic Hormones regulate blood sugar level before and after meals. - Islets; clusters of cells in pancreas</a:t>
            </a:r>
          </a:p>
          <a:p>
            <a:pPr lvl="1"/>
            <a:r>
              <a:rPr lang="en-US" sz="1600">
                <a:solidFill>
                  <a:srgbClr val="FFFFFF"/>
                </a:solidFill>
              </a:rPr>
              <a:t> GLUCAGON – increases sugar</a:t>
            </a:r>
          </a:p>
          <a:p>
            <a:pPr lvl="1"/>
            <a:r>
              <a:rPr lang="en-US" sz="1600">
                <a:solidFill>
                  <a:srgbClr val="FFFFFF"/>
                </a:solidFill>
              </a:rPr>
              <a:t> INSULIN – decreases sugar</a:t>
            </a:r>
          </a:p>
          <a:p>
            <a:endParaRPr lang="en-US" sz="1600">
              <a:solidFill>
                <a:srgbClr val="FFFFFF"/>
              </a:solidFill>
            </a:endParaRPr>
          </a:p>
        </p:txBody>
      </p:sp>
      <p:pic>
        <p:nvPicPr>
          <p:cNvPr id="5" name="Picture 4" descr="A picture containing text, map&#10;&#10;Description automatically generated">
            <a:extLst>
              <a:ext uri="{FF2B5EF4-FFF2-40B4-BE49-F238E27FC236}">
                <a16:creationId xmlns:a16="http://schemas.microsoft.com/office/drawing/2014/main" id="{1E1DE856-4C6A-443E-9341-7A28FAA57AD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26927" y="1211155"/>
            <a:ext cx="5978273" cy="4125008"/>
          </a:xfrm>
          <a:prstGeom prst="rect">
            <a:avLst/>
          </a:prstGeom>
        </p:spPr>
      </p:pic>
    </p:spTree>
    <p:extLst>
      <p:ext uri="{BB962C8B-B14F-4D97-AF65-F5344CB8AC3E}">
        <p14:creationId xmlns:p14="http://schemas.microsoft.com/office/powerpoint/2010/main" val="29355611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oup of people around each other&#10;&#10;Description automatically generated">
            <a:extLst>
              <a:ext uri="{FF2B5EF4-FFF2-40B4-BE49-F238E27FC236}">
                <a16:creationId xmlns:a16="http://schemas.microsoft.com/office/drawing/2014/main" id="{FC5DAD13-52CD-44D6-B386-901AFA18E94B}"/>
              </a:ext>
            </a:extLst>
          </p:cNvPr>
          <p:cNvPicPr>
            <a:picLocks noChangeAspect="1"/>
          </p:cNvPicPr>
          <p:nvPr/>
        </p:nvPicPr>
        <p:blipFill rotWithShape="1">
          <a:blip r:embed="rId2">
            <a:duotone>
              <a:prstClr val="black"/>
              <a:prstClr val="white"/>
            </a:duotone>
            <a:alphaModFix amt="35000"/>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2605" b="18997"/>
          <a:stretch/>
        </p:blipFill>
        <p:spPr>
          <a:xfrm>
            <a:off x="20" y="10"/>
            <a:ext cx="12191980" cy="6857990"/>
          </a:xfrm>
          <a:prstGeom prst="rect">
            <a:avLst/>
          </a:prstGeom>
        </p:spPr>
      </p:pic>
      <p:sp>
        <p:nvSpPr>
          <p:cNvPr id="15" name="Rectangle 14">
            <a:extLst>
              <a:ext uri="{FF2B5EF4-FFF2-40B4-BE49-F238E27FC236}">
                <a16:creationId xmlns:a16="http://schemas.microsoft.com/office/drawing/2014/main" id="{FCEC2294-5A7B-45E5-9251-C1AA89F4AD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2">
              <a:alpha val="60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B8F6EDD-984A-4265-BE6F-C0392E21F0C7}"/>
              </a:ext>
            </a:extLst>
          </p:cNvPr>
          <p:cNvSpPr>
            <a:spLocks noGrp="1"/>
          </p:cNvSpPr>
          <p:nvPr>
            <p:ph type="title"/>
          </p:nvPr>
        </p:nvSpPr>
        <p:spPr>
          <a:xfrm>
            <a:off x="838201" y="1065862"/>
            <a:ext cx="3313164" cy="4726276"/>
          </a:xfrm>
        </p:spPr>
        <p:txBody>
          <a:bodyPr>
            <a:normAutofit/>
          </a:bodyPr>
          <a:lstStyle/>
          <a:p>
            <a:pPr algn="r"/>
            <a:r>
              <a:rPr lang="en-US" sz="3400"/>
              <a:t>Communication in the Body</a:t>
            </a:r>
          </a:p>
        </p:txBody>
      </p:sp>
      <p:cxnSp>
        <p:nvCxnSpPr>
          <p:cNvPr id="17" name="Straight Connector 16">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514D61D-03D6-4DB5-AA77-13849BE9C413}"/>
              </a:ext>
            </a:extLst>
          </p:cNvPr>
          <p:cNvSpPr>
            <a:spLocks noGrp="1"/>
          </p:cNvSpPr>
          <p:nvPr>
            <p:ph idx="1"/>
          </p:nvPr>
        </p:nvSpPr>
        <p:spPr>
          <a:xfrm>
            <a:off x="5155379" y="1065862"/>
            <a:ext cx="6192319" cy="4726276"/>
          </a:xfrm>
        </p:spPr>
        <p:txBody>
          <a:bodyPr anchor="ctr">
            <a:normAutofit/>
          </a:bodyPr>
          <a:lstStyle/>
          <a:p>
            <a:r>
              <a:rPr lang="en-US" sz="2000"/>
              <a:t>The body uses two systems to communicate with the body: the endocrine system and the nervous system. </a:t>
            </a:r>
          </a:p>
          <a:p>
            <a:endParaRPr lang="en-US" sz="2000"/>
          </a:p>
        </p:txBody>
      </p:sp>
    </p:spTree>
    <p:extLst>
      <p:ext uri="{BB962C8B-B14F-4D97-AF65-F5344CB8AC3E}">
        <p14:creationId xmlns:p14="http://schemas.microsoft.com/office/powerpoint/2010/main" val="23137774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EFAA6-8EEF-40D5-92A9-54DC10E41B66}"/>
              </a:ext>
            </a:extLst>
          </p:cNvPr>
          <p:cNvSpPr>
            <a:spLocks noGrp="1"/>
          </p:cNvSpPr>
          <p:nvPr>
            <p:ph type="title"/>
          </p:nvPr>
        </p:nvSpPr>
        <p:spPr>
          <a:xfrm>
            <a:off x="1251679" y="645107"/>
            <a:ext cx="3384329" cy="1640894"/>
          </a:xfrm>
        </p:spPr>
        <p:txBody>
          <a:bodyPr anchor="t">
            <a:normAutofit/>
          </a:bodyPr>
          <a:lstStyle/>
          <a:p>
            <a:r>
              <a:rPr lang="en-US" sz="3700" b="1"/>
              <a:t>DROP in Blood Glucose Levels</a:t>
            </a:r>
            <a:endParaRPr lang="en-US" sz="3700"/>
          </a:p>
        </p:txBody>
      </p:sp>
      <p:sp>
        <p:nvSpPr>
          <p:cNvPr id="3" name="Content Placeholder 2">
            <a:extLst>
              <a:ext uri="{FF2B5EF4-FFF2-40B4-BE49-F238E27FC236}">
                <a16:creationId xmlns:a16="http://schemas.microsoft.com/office/drawing/2014/main" id="{E029B324-385F-46F6-A0F8-C208D3E74978}"/>
              </a:ext>
            </a:extLst>
          </p:cNvPr>
          <p:cNvSpPr>
            <a:spLocks noGrp="1"/>
          </p:cNvSpPr>
          <p:nvPr>
            <p:ph idx="1"/>
          </p:nvPr>
        </p:nvSpPr>
        <p:spPr>
          <a:xfrm>
            <a:off x="1251679" y="2286001"/>
            <a:ext cx="3384330" cy="3940844"/>
          </a:xfrm>
        </p:spPr>
        <p:txBody>
          <a:bodyPr>
            <a:normAutofit fontScale="70000" lnSpcReduction="20000"/>
          </a:bodyPr>
          <a:lstStyle/>
          <a:p>
            <a:pPr>
              <a:lnSpc>
                <a:spcPct val="100000"/>
              </a:lnSpc>
            </a:pPr>
            <a:r>
              <a:rPr lang="en-US" b="1"/>
              <a:t>Between meals, </a:t>
            </a:r>
            <a:r>
              <a:rPr lang="en-US"/>
              <a:t>blood glucose levels drop. </a:t>
            </a:r>
          </a:p>
          <a:p>
            <a:pPr>
              <a:lnSpc>
                <a:spcPct val="100000"/>
              </a:lnSpc>
            </a:pPr>
            <a:r>
              <a:rPr lang="en-US"/>
              <a:t>This drop is glucose triggers the release of glucagon from the pancreas.  </a:t>
            </a:r>
          </a:p>
          <a:p>
            <a:pPr>
              <a:lnSpc>
                <a:spcPct val="100000"/>
              </a:lnSpc>
            </a:pPr>
            <a:r>
              <a:rPr lang="en-US"/>
              <a:t>Glucagon stimulates the liver to breakdown glycogen into glucose. </a:t>
            </a:r>
          </a:p>
          <a:p>
            <a:pPr>
              <a:lnSpc>
                <a:spcPct val="100000"/>
              </a:lnSpc>
            </a:pPr>
            <a:r>
              <a:rPr lang="en-US"/>
              <a:t>This increases the blood glucose levels. </a:t>
            </a:r>
            <a:br>
              <a:rPr lang="en-US"/>
            </a:br>
            <a:r>
              <a:rPr lang="en-US"/>
              <a:t>   </a:t>
            </a:r>
          </a:p>
        </p:txBody>
      </p:sp>
      <p:pic>
        <p:nvPicPr>
          <p:cNvPr id="5" name="Picture 2" descr="Picture">
            <a:extLst>
              <a:ext uri="{FF2B5EF4-FFF2-40B4-BE49-F238E27FC236}">
                <a16:creationId xmlns:a16="http://schemas.microsoft.com/office/drawing/2014/main" id="{5FCC7D57-DF08-4D1B-BC0E-D1FCDB3313A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279472" y="1493604"/>
            <a:ext cx="5995465" cy="3897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21627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Picture">
            <a:extLst>
              <a:ext uri="{FF2B5EF4-FFF2-40B4-BE49-F238E27FC236}">
                <a16:creationId xmlns:a16="http://schemas.microsoft.com/office/drawing/2014/main" id="{B5E8492A-BCF0-45DA-A6A1-503A9DA99C7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491893" y="1843828"/>
            <a:ext cx="7309818" cy="475138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38EFAA6-8EEF-40D5-92A9-54DC10E41B66}"/>
              </a:ext>
            </a:extLst>
          </p:cNvPr>
          <p:cNvSpPr>
            <a:spLocks noGrp="1"/>
          </p:cNvSpPr>
          <p:nvPr>
            <p:ph type="title"/>
          </p:nvPr>
        </p:nvSpPr>
        <p:spPr>
          <a:xfrm>
            <a:off x="6728138" y="346931"/>
            <a:ext cx="4357499" cy="1320855"/>
          </a:xfrm>
        </p:spPr>
        <p:txBody>
          <a:bodyPr>
            <a:normAutofit/>
          </a:bodyPr>
          <a:lstStyle/>
          <a:p>
            <a:r>
              <a:rPr lang="en-US" sz="4400" b="1" dirty="0"/>
              <a:t>RISE in Blood Glucose Levels</a:t>
            </a:r>
            <a:endParaRPr lang="en-US" sz="4400" dirty="0"/>
          </a:p>
        </p:txBody>
      </p:sp>
      <p:sp>
        <p:nvSpPr>
          <p:cNvPr id="3" name="Content Placeholder 2">
            <a:extLst>
              <a:ext uri="{FF2B5EF4-FFF2-40B4-BE49-F238E27FC236}">
                <a16:creationId xmlns:a16="http://schemas.microsoft.com/office/drawing/2014/main" id="{E029B324-385F-46F6-A0F8-C208D3E74978}"/>
              </a:ext>
            </a:extLst>
          </p:cNvPr>
          <p:cNvSpPr>
            <a:spLocks noGrp="1"/>
          </p:cNvSpPr>
          <p:nvPr>
            <p:ph idx="1"/>
          </p:nvPr>
        </p:nvSpPr>
        <p:spPr>
          <a:xfrm>
            <a:off x="1106363" y="477079"/>
            <a:ext cx="3548922" cy="5670870"/>
          </a:xfrm>
        </p:spPr>
        <p:txBody>
          <a:bodyPr>
            <a:normAutofit fontScale="85000" lnSpcReduction="20000"/>
          </a:bodyPr>
          <a:lstStyle/>
          <a:p>
            <a:pPr>
              <a:lnSpc>
                <a:spcPct val="100000"/>
              </a:lnSpc>
            </a:pPr>
            <a:r>
              <a:rPr lang="en-US" sz="2800" b="1" dirty="0">
                <a:solidFill>
                  <a:srgbClr val="000000"/>
                </a:solidFill>
              </a:rPr>
              <a:t>After a meal</a:t>
            </a:r>
            <a:r>
              <a:rPr lang="en-US" sz="2800" dirty="0">
                <a:solidFill>
                  <a:srgbClr val="000000"/>
                </a:solidFill>
              </a:rPr>
              <a:t>, blood glucose levels increase. </a:t>
            </a:r>
          </a:p>
          <a:p>
            <a:pPr>
              <a:lnSpc>
                <a:spcPct val="100000"/>
              </a:lnSpc>
            </a:pPr>
            <a:r>
              <a:rPr lang="en-US" sz="2800" dirty="0">
                <a:solidFill>
                  <a:srgbClr val="000000"/>
                </a:solidFill>
              </a:rPr>
              <a:t>The increase blood glucose triggers the release of insulin from the pancreas. </a:t>
            </a:r>
          </a:p>
          <a:p>
            <a:pPr>
              <a:lnSpc>
                <a:spcPct val="100000"/>
              </a:lnSpc>
            </a:pPr>
            <a:r>
              <a:rPr lang="en-US" sz="2800" dirty="0">
                <a:solidFill>
                  <a:srgbClr val="000000"/>
                </a:solidFill>
              </a:rPr>
              <a:t>Insulin activates the conversion of glucose to glycogen in the liver. </a:t>
            </a:r>
          </a:p>
          <a:p>
            <a:pPr>
              <a:lnSpc>
                <a:spcPct val="100000"/>
              </a:lnSpc>
            </a:pPr>
            <a:r>
              <a:rPr lang="en-US" sz="2800" dirty="0">
                <a:solidFill>
                  <a:srgbClr val="000000"/>
                </a:solidFill>
              </a:rPr>
              <a:t>This functions to decrease the blood glucose levels.   </a:t>
            </a:r>
            <a:br>
              <a:rPr lang="en-US" sz="2800" dirty="0">
                <a:solidFill>
                  <a:srgbClr val="000000"/>
                </a:solidFill>
              </a:rPr>
            </a:br>
            <a:r>
              <a:rPr lang="en-US" sz="2800" dirty="0">
                <a:solidFill>
                  <a:srgbClr val="000000"/>
                </a:solidFill>
              </a:rPr>
              <a:t>   </a:t>
            </a:r>
          </a:p>
        </p:txBody>
      </p:sp>
    </p:spTree>
    <p:extLst>
      <p:ext uri="{BB962C8B-B14F-4D97-AF65-F5344CB8AC3E}">
        <p14:creationId xmlns:p14="http://schemas.microsoft.com/office/powerpoint/2010/main" val="19390786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4BCE5-E369-4529-952A-C46B0106B6E8}"/>
              </a:ext>
            </a:extLst>
          </p:cNvPr>
          <p:cNvSpPr>
            <a:spLocks noGrp="1"/>
          </p:cNvSpPr>
          <p:nvPr>
            <p:ph type="title"/>
          </p:nvPr>
        </p:nvSpPr>
        <p:spPr>
          <a:xfrm>
            <a:off x="1251679" y="645107"/>
            <a:ext cx="3384329" cy="5408284"/>
          </a:xfrm>
        </p:spPr>
        <p:txBody>
          <a:bodyPr anchor="ctr">
            <a:normAutofit/>
          </a:bodyPr>
          <a:lstStyle/>
          <a:p>
            <a:r>
              <a:rPr lang="en-US" sz="4000"/>
              <a:t>Positive Feedback Loops</a:t>
            </a:r>
          </a:p>
        </p:txBody>
      </p:sp>
      <p:graphicFrame>
        <p:nvGraphicFramePr>
          <p:cNvPr id="14" name="Content Placeholder 2">
            <a:extLst>
              <a:ext uri="{FF2B5EF4-FFF2-40B4-BE49-F238E27FC236}">
                <a16:creationId xmlns:a16="http://schemas.microsoft.com/office/drawing/2014/main" id="{4FB1C06C-8B01-4542-9570-AD926FC07AB8}"/>
              </a:ext>
            </a:extLst>
          </p:cNvPr>
          <p:cNvGraphicFramePr>
            <a:graphicFrameLocks noGrp="1"/>
          </p:cNvGraphicFramePr>
          <p:nvPr>
            <p:ph idx="1"/>
            <p:extLst>
              <p:ext uri="{D42A27DB-BD31-4B8C-83A1-F6EECF244321}">
                <p14:modId xmlns:p14="http://schemas.microsoft.com/office/powerpoint/2010/main" val="2084497284"/>
              </p:ext>
            </p:extLst>
          </p:nvPr>
        </p:nvGraphicFramePr>
        <p:xfrm>
          <a:off x="5175250" y="644525"/>
          <a:ext cx="6254750" cy="54088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514221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4BCE5-E369-4529-952A-C46B0106B6E8}"/>
              </a:ext>
            </a:extLst>
          </p:cNvPr>
          <p:cNvSpPr>
            <a:spLocks noGrp="1"/>
          </p:cNvSpPr>
          <p:nvPr>
            <p:ph type="title"/>
          </p:nvPr>
        </p:nvSpPr>
        <p:spPr>
          <a:xfrm>
            <a:off x="1251677" y="645105"/>
            <a:ext cx="4357499" cy="1320855"/>
          </a:xfrm>
        </p:spPr>
        <p:txBody>
          <a:bodyPr>
            <a:normAutofit/>
          </a:bodyPr>
          <a:lstStyle/>
          <a:p>
            <a:r>
              <a:rPr lang="en-US" sz="4400" dirty="0"/>
              <a:t>Positive Feedback Loops</a:t>
            </a:r>
            <a:endParaRPr lang="en-US" sz="4400"/>
          </a:p>
        </p:txBody>
      </p:sp>
      <p:sp>
        <p:nvSpPr>
          <p:cNvPr id="3" name="Content Placeholder 2">
            <a:extLst>
              <a:ext uri="{FF2B5EF4-FFF2-40B4-BE49-F238E27FC236}">
                <a16:creationId xmlns:a16="http://schemas.microsoft.com/office/drawing/2014/main" id="{E517210B-0D56-43F4-BA5B-699E67E644B4}"/>
              </a:ext>
            </a:extLst>
          </p:cNvPr>
          <p:cNvSpPr>
            <a:spLocks noGrp="1"/>
          </p:cNvSpPr>
          <p:nvPr>
            <p:ph idx="1"/>
          </p:nvPr>
        </p:nvSpPr>
        <p:spPr>
          <a:xfrm>
            <a:off x="1251678" y="2286001"/>
            <a:ext cx="4363595" cy="3593591"/>
          </a:xfrm>
        </p:spPr>
        <p:txBody>
          <a:bodyPr>
            <a:normAutofit fontScale="92500" lnSpcReduction="20000"/>
          </a:bodyPr>
          <a:lstStyle/>
          <a:p>
            <a:pPr>
              <a:lnSpc>
                <a:spcPct val="100000"/>
              </a:lnSpc>
            </a:pPr>
            <a:r>
              <a:rPr lang="en-US" sz="1700">
                <a:solidFill>
                  <a:srgbClr val="000000"/>
                </a:solidFill>
              </a:rPr>
              <a:t>Positive feedback intensifies a change in the body’s physiological condition rather than reversing it. </a:t>
            </a:r>
          </a:p>
          <a:p>
            <a:pPr>
              <a:lnSpc>
                <a:spcPct val="100000"/>
              </a:lnSpc>
            </a:pPr>
            <a:r>
              <a:rPr lang="en-US" sz="1700">
                <a:solidFill>
                  <a:srgbClr val="000000"/>
                </a:solidFill>
              </a:rPr>
              <a:t>A deviation from the normal range results in more change, and the system moves farther away from the normal range. </a:t>
            </a:r>
          </a:p>
          <a:p>
            <a:pPr>
              <a:lnSpc>
                <a:spcPct val="100000"/>
              </a:lnSpc>
            </a:pPr>
            <a:r>
              <a:rPr lang="en-US" sz="1700">
                <a:solidFill>
                  <a:srgbClr val="000000"/>
                </a:solidFill>
              </a:rPr>
              <a:t>Positive feedback in the body is normal only when there is a definite end point. </a:t>
            </a:r>
          </a:p>
          <a:p>
            <a:pPr>
              <a:lnSpc>
                <a:spcPct val="100000"/>
              </a:lnSpc>
            </a:pPr>
            <a:r>
              <a:rPr lang="en-US" sz="1700">
                <a:solidFill>
                  <a:srgbClr val="000000"/>
                </a:solidFill>
              </a:rPr>
              <a:t>Childbirth and the body’s response to blood loss are two examples of positive feedback loops that are normal but are activated only when needed.</a:t>
            </a:r>
          </a:p>
        </p:txBody>
      </p:sp>
      <p:pic>
        <p:nvPicPr>
          <p:cNvPr id="27650" name="Picture 2" descr="Picture">
            <a:extLst>
              <a:ext uri="{FF2B5EF4-FFF2-40B4-BE49-F238E27FC236}">
                <a16:creationId xmlns:a16="http://schemas.microsoft.com/office/drawing/2014/main" id="{EA3A3905-CBAB-4664-BF62-2250DC5CFD9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098193" y="1332607"/>
            <a:ext cx="5176744" cy="42190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02543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4BCE5-E369-4529-952A-C46B0106B6E8}"/>
              </a:ext>
            </a:extLst>
          </p:cNvPr>
          <p:cNvSpPr>
            <a:spLocks noGrp="1"/>
          </p:cNvSpPr>
          <p:nvPr>
            <p:ph type="title"/>
          </p:nvPr>
        </p:nvSpPr>
        <p:spPr>
          <a:xfrm>
            <a:off x="8339328" y="457200"/>
            <a:ext cx="3090672" cy="1197864"/>
          </a:xfrm>
        </p:spPr>
        <p:txBody>
          <a:bodyPr anchor="b">
            <a:normAutofit/>
          </a:bodyPr>
          <a:lstStyle/>
          <a:p>
            <a:r>
              <a:rPr lang="en-US" sz="1900">
                <a:solidFill>
                  <a:schemeClr val="accent1"/>
                </a:solidFill>
              </a:rPr>
              <a:t>Positive Feedback Loops</a:t>
            </a:r>
          </a:p>
        </p:txBody>
      </p:sp>
      <p:sp>
        <p:nvSpPr>
          <p:cNvPr id="3" name="Content Placeholder 2">
            <a:extLst>
              <a:ext uri="{FF2B5EF4-FFF2-40B4-BE49-F238E27FC236}">
                <a16:creationId xmlns:a16="http://schemas.microsoft.com/office/drawing/2014/main" id="{E517210B-0D56-43F4-BA5B-699E67E644B4}"/>
              </a:ext>
            </a:extLst>
          </p:cNvPr>
          <p:cNvSpPr>
            <a:spLocks noGrp="1"/>
          </p:cNvSpPr>
          <p:nvPr>
            <p:ph idx="1"/>
          </p:nvPr>
        </p:nvSpPr>
        <p:spPr>
          <a:xfrm>
            <a:off x="8339328" y="1655065"/>
            <a:ext cx="3090672" cy="4224528"/>
          </a:xfrm>
        </p:spPr>
        <p:txBody>
          <a:bodyPr>
            <a:normAutofit lnSpcReduction="10000"/>
          </a:bodyPr>
          <a:lstStyle/>
          <a:p>
            <a:r>
              <a:rPr lang="en-US" sz="1500">
                <a:solidFill>
                  <a:srgbClr val="FFFFFF"/>
                </a:solidFill>
              </a:rPr>
              <a:t>Childbirth at full term is an example of a situation in which the maintenance of the existing body state is not desired. </a:t>
            </a:r>
          </a:p>
          <a:p>
            <a:r>
              <a:rPr lang="en-US" sz="1500">
                <a:solidFill>
                  <a:srgbClr val="FFFFFF"/>
                </a:solidFill>
              </a:rPr>
              <a:t>Enormous changes in the mother’s body are required to expel the baby at the end of pregnancy. </a:t>
            </a:r>
          </a:p>
          <a:p>
            <a:r>
              <a:rPr lang="en-US" sz="1500">
                <a:solidFill>
                  <a:srgbClr val="FFFFFF"/>
                </a:solidFill>
              </a:rPr>
              <a:t>And the events of childbirth, once begun, must progress rapidly to a conclusion or the life of the mother and the baby are at risk. </a:t>
            </a:r>
          </a:p>
          <a:p>
            <a:r>
              <a:rPr lang="en-US" sz="1500">
                <a:solidFill>
                  <a:srgbClr val="FFFFFF"/>
                </a:solidFill>
              </a:rPr>
              <a:t>The extreme muscular work of labor and delivery are the result of a positive feedback system</a:t>
            </a:r>
          </a:p>
          <a:p>
            <a:pPr marL="0" indent="0">
              <a:buNone/>
            </a:pPr>
            <a:endParaRPr lang="en-US" sz="1500">
              <a:solidFill>
                <a:srgbClr val="FFFFFF"/>
              </a:solidFill>
            </a:endParaRPr>
          </a:p>
        </p:txBody>
      </p:sp>
      <p:pic>
        <p:nvPicPr>
          <p:cNvPr id="26626" name="Picture 2" descr="Picture">
            <a:extLst>
              <a:ext uri="{FF2B5EF4-FFF2-40B4-BE49-F238E27FC236}">
                <a16:creationId xmlns:a16="http://schemas.microsoft.com/office/drawing/2014/main" id="{438B621D-E240-4E6C-A08F-4D53440C4AA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26927" y="837514"/>
            <a:ext cx="5978273" cy="48722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06866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4BCE5-E369-4529-952A-C46B0106B6E8}"/>
              </a:ext>
            </a:extLst>
          </p:cNvPr>
          <p:cNvSpPr>
            <a:spLocks noGrp="1"/>
          </p:cNvSpPr>
          <p:nvPr>
            <p:ph type="title"/>
          </p:nvPr>
        </p:nvSpPr>
        <p:spPr>
          <a:xfrm>
            <a:off x="1251677" y="645105"/>
            <a:ext cx="4357499" cy="1320855"/>
          </a:xfrm>
        </p:spPr>
        <p:txBody>
          <a:bodyPr>
            <a:normAutofit/>
          </a:bodyPr>
          <a:lstStyle/>
          <a:p>
            <a:r>
              <a:rPr lang="en-US" sz="4400"/>
              <a:t>Positive Feedback Loops</a:t>
            </a:r>
          </a:p>
        </p:txBody>
      </p:sp>
      <p:sp>
        <p:nvSpPr>
          <p:cNvPr id="3" name="Content Placeholder 2">
            <a:extLst>
              <a:ext uri="{FF2B5EF4-FFF2-40B4-BE49-F238E27FC236}">
                <a16:creationId xmlns:a16="http://schemas.microsoft.com/office/drawing/2014/main" id="{E517210B-0D56-43F4-BA5B-699E67E644B4}"/>
              </a:ext>
            </a:extLst>
          </p:cNvPr>
          <p:cNvSpPr>
            <a:spLocks noGrp="1"/>
          </p:cNvSpPr>
          <p:nvPr>
            <p:ph idx="1"/>
          </p:nvPr>
        </p:nvSpPr>
        <p:spPr>
          <a:xfrm>
            <a:off x="1251678" y="2286001"/>
            <a:ext cx="4363595" cy="3593591"/>
          </a:xfrm>
        </p:spPr>
        <p:txBody>
          <a:bodyPr>
            <a:normAutofit fontScale="92500"/>
          </a:bodyPr>
          <a:lstStyle/>
          <a:p>
            <a:pPr>
              <a:lnSpc>
                <a:spcPct val="100000"/>
              </a:lnSpc>
            </a:pPr>
            <a:r>
              <a:rPr lang="en-US" sz="1000">
                <a:solidFill>
                  <a:srgbClr val="000000"/>
                </a:solidFill>
              </a:rPr>
              <a:t>Normal childbirth is driven by a positive feedback loop. </a:t>
            </a:r>
          </a:p>
          <a:p>
            <a:pPr>
              <a:lnSpc>
                <a:spcPct val="100000"/>
              </a:lnSpc>
            </a:pPr>
            <a:r>
              <a:rPr lang="en-US" sz="1000">
                <a:solidFill>
                  <a:srgbClr val="000000"/>
                </a:solidFill>
              </a:rPr>
              <a:t>A positive feedback loop results in a change in the body’s status, rather than a return to homeostasis.</a:t>
            </a:r>
          </a:p>
          <a:p>
            <a:pPr>
              <a:lnSpc>
                <a:spcPct val="100000"/>
              </a:lnSpc>
            </a:pPr>
            <a:r>
              <a:rPr lang="en-US" sz="1000">
                <a:solidFill>
                  <a:srgbClr val="000000"/>
                </a:solidFill>
              </a:rPr>
              <a:t> The first contractions of labor (the stimulus) push the baby toward the cervix (the lowest part of the uterus). </a:t>
            </a:r>
          </a:p>
          <a:p>
            <a:pPr>
              <a:lnSpc>
                <a:spcPct val="100000"/>
              </a:lnSpc>
            </a:pPr>
            <a:r>
              <a:rPr lang="en-US" sz="1000">
                <a:solidFill>
                  <a:srgbClr val="000000"/>
                </a:solidFill>
              </a:rPr>
              <a:t>The cervix contains stretch-sensitive nerve cells that monitor the degree of stretching (the sensors). </a:t>
            </a:r>
          </a:p>
          <a:p>
            <a:pPr>
              <a:lnSpc>
                <a:spcPct val="100000"/>
              </a:lnSpc>
            </a:pPr>
            <a:r>
              <a:rPr lang="en-US" sz="1000">
                <a:solidFill>
                  <a:srgbClr val="000000"/>
                </a:solidFill>
              </a:rPr>
              <a:t>These nerve cells send messages to the brain, which in turn causes the pituitary gland at the base of the brain to release the hormone oxytocin into the bloodstream. </a:t>
            </a:r>
          </a:p>
          <a:p>
            <a:pPr>
              <a:lnSpc>
                <a:spcPct val="100000"/>
              </a:lnSpc>
            </a:pPr>
            <a:r>
              <a:rPr lang="en-US" sz="1000">
                <a:solidFill>
                  <a:srgbClr val="000000"/>
                </a:solidFill>
              </a:rPr>
              <a:t>Oxytocin causes stronger contractions of the smooth muscles in of the uterus (the effectors), pushing the baby further down the birth canal. </a:t>
            </a:r>
          </a:p>
          <a:p>
            <a:pPr>
              <a:lnSpc>
                <a:spcPct val="100000"/>
              </a:lnSpc>
            </a:pPr>
            <a:r>
              <a:rPr lang="en-US" sz="1000">
                <a:solidFill>
                  <a:srgbClr val="000000"/>
                </a:solidFill>
              </a:rPr>
              <a:t>This causes even greater stretching of the cervix. </a:t>
            </a:r>
          </a:p>
          <a:p>
            <a:pPr>
              <a:lnSpc>
                <a:spcPct val="100000"/>
              </a:lnSpc>
            </a:pPr>
            <a:r>
              <a:rPr lang="en-US" sz="1000">
                <a:solidFill>
                  <a:srgbClr val="000000"/>
                </a:solidFill>
              </a:rPr>
              <a:t>The cycle of stretching, oxytocin release, and increasingly more forceful contractions stops only when the baby is born. </a:t>
            </a:r>
          </a:p>
          <a:p>
            <a:pPr>
              <a:lnSpc>
                <a:spcPct val="100000"/>
              </a:lnSpc>
            </a:pPr>
            <a:r>
              <a:rPr lang="en-US" sz="1000">
                <a:solidFill>
                  <a:srgbClr val="000000"/>
                </a:solidFill>
              </a:rPr>
              <a:t>At this point, the stretching of the cervix halts, stopping the release of oxytocin.</a:t>
            </a:r>
          </a:p>
        </p:txBody>
      </p:sp>
      <p:pic>
        <p:nvPicPr>
          <p:cNvPr id="24578" name="Picture 2" descr="Picture">
            <a:extLst>
              <a:ext uri="{FF2B5EF4-FFF2-40B4-BE49-F238E27FC236}">
                <a16:creationId xmlns:a16="http://schemas.microsoft.com/office/drawing/2014/main" id="{162C351F-92D7-4681-8B22-2F963EBC3EF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098193" y="1332607"/>
            <a:ext cx="5176744" cy="42190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42425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5EEEA-02A4-46C2-8B2D-7E161C1CF7E2}"/>
              </a:ext>
            </a:extLst>
          </p:cNvPr>
          <p:cNvSpPr>
            <a:spLocks noGrp="1"/>
          </p:cNvSpPr>
          <p:nvPr>
            <p:ph type="title"/>
          </p:nvPr>
        </p:nvSpPr>
        <p:spPr>
          <a:xfrm>
            <a:off x="1251679" y="645107"/>
            <a:ext cx="3384329" cy="5421436"/>
          </a:xfrm>
        </p:spPr>
        <p:txBody>
          <a:bodyPr anchor="ctr">
            <a:normAutofit/>
          </a:bodyPr>
          <a:lstStyle/>
          <a:p>
            <a:r>
              <a:rPr lang="en-US" sz="4000" dirty="0"/>
              <a:t>types of hormones</a:t>
            </a:r>
          </a:p>
        </p:txBody>
      </p:sp>
      <p:graphicFrame>
        <p:nvGraphicFramePr>
          <p:cNvPr id="5" name="Content Placeholder 2">
            <a:extLst>
              <a:ext uri="{FF2B5EF4-FFF2-40B4-BE49-F238E27FC236}">
                <a16:creationId xmlns:a16="http://schemas.microsoft.com/office/drawing/2014/main" id="{1DC5230C-5EA1-4FB8-BBBA-5D86F743B2A0}"/>
              </a:ext>
            </a:extLst>
          </p:cNvPr>
          <p:cNvGraphicFramePr>
            <a:graphicFrameLocks noGrp="1"/>
          </p:cNvGraphicFramePr>
          <p:nvPr>
            <p:ph idx="1"/>
            <p:extLst>
              <p:ext uri="{D42A27DB-BD31-4B8C-83A1-F6EECF244321}">
                <p14:modId xmlns:p14="http://schemas.microsoft.com/office/powerpoint/2010/main" val="1906852722"/>
              </p:ext>
            </p:extLst>
          </p:nvPr>
        </p:nvGraphicFramePr>
        <p:xfrm>
          <a:off x="5280025" y="644525"/>
          <a:ext cx="5994400" cy="54094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395523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2" name="Freeform: Shape 7">
            <a:extLst>
              <a:ext uri="{FF2B5EF4-FFF2-40B4-BE49-F238E27FC236}">
                <a16:creationId xmlns:a16="http://schemas.microsoft.com/office/drawing/2014/main" id="{48A740BC-A0AA-45E0-B899-2AE9C6FE1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13121" y="-2"/>
            <a:ext cx="6278879" cy="6858002"/>
          </a:xfrm>
          <a:custGeom>
            <a:avLst/>
            <a:gdLst>
              <a:gd name="connsiteX0" fmla="*/ 45572 w 6278879"/>
              <a:gd name="connsiteY0" fmla="*/ 0 h 6858002"/>
              <a:gd name="connsiteX1" fmla="*/ 6278879 w 6278879"/>
              <a:gd name="connsiteY1" fmla="*/ 0 h 6858002"/>
              <a:gd name="connsiteX2" fmla="*/ 6278879 w 6278879"/>
              <a:gd name="connsiteY2" fmla="*/ 6858002 h 6858002"/>
              <a:gd name="connsiteX3" fmla="*/ 3292308 w 6278879"/>
              <a:gd name="connsiteY3" fmla="*/ 6858002 h 6858002"/>
              <a:gd name="connsiteX4" fmla="*/ 3181526 w 6278879"/>
              <a:gd name="connsiteY4" fmla="*/ 6786982 h 6858002"/>
              <a:gd name="connsiteX5" fmla="*/ 0 w 6278879"/>
              <a:gd name="connsiteY5" fmla="*/ 803254 h 6858002"/>
              <a:gd name="connsiteX6" fmla="*/ 37255 w 6278879"/>
              <a:gd name="connsiteY6" fmla="*/ 65447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9" h="6858002">
                <a:moveTo>
                  <a:pt x="45572" y="0"/>
                </a:moveTo>
                <a:lnTo>
                  <a:pt x="6278879" y="0"/>
                </a:lnTo>
                <a:lnTo>
                  <a:pt x="6278879" y="6858002"/>
                </a:lnTo>
                <a:lnTo>
                  <a:pt x="3292308" y="6858002"/>
                </a:lnTo>
                <a:lnTo>
                  <a:pt x="3181526" y="6786982"/>
                </a:lnTo>
                <a:cubicBezTo>
                  <a:pt x="1262021" y="5490191"/>
                  <a:pt x="0" y="3294103"/>
                  <a:pt x="0" y="803254"/>
                </a:cubicBezTo>
                <a:cubicBezTo>
                  <a:pt x="0" y="554169"/>
                  <a:pt x="12620" y="308032"/>
                  <a:pt x="37255" y="65447"/>
                </a:cubicBez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08A76C5-7B83-40EB-9B7B-81466176289B}"/>
              </a:ext>
            </a:extLst>
          </p:cNvPr>
          <p:cNvSpPr>
            <a:spLocks noGrp="1"/>
          </p:cNvSpPr>
          <p:nvPr>
            <p:ph type="title"/>
          </p:nvPr>
        </p:nvSpPr>
        <p:spPr>
          <a:xfrm>
            <a:off x="655320" y="365125"/>
            <a:ext cx="9013052" cy="1623312"/>
          </a:xfrm>
        </p:spPr>
        <p:txBody>
          <a:bodyPr anchor="b">
            <a:normAutofit/>
          </a:bodyPr>
          <a:lstStyle/>
          <a:p>
            <a:r>
              <a:rPr lang="en-US" sz="4000"/>
              <a:t>HORMONE CLASSIFICATIONS</a:t>
            </a:r>
          </a:p>
        </p:txBody>
      </p:sp>
      <p:cxnSp>
        <p:nvCxnSpPr>
          <p:cNvPr id="13" name="Straight Arrow Connector 9">
            <a:extLst>
              <a:ext uri="{FF2B5EF4-FFF2-40B4-BE49-F238E27FC236}">
                <a16:creationId xmlns:a16="http://schemas.microsoft.com/office/drawing/2014/main" id="{B874EF51-C858-4BB9-97C3-D17755787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3661" y="2316480"/>
            <a:ext cx="82296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D82C485-9DC4-4128-B61D-DA7C556BD6D7}"/>
              </a:ext>
            </a:extLst>
          </p:cNvPr>
          <p:cNvSpPr>
            <a:spLocks noGrp="1"/>
          </p:cNvSpPr>
          <p:nvPr>
            <p:ph idx="1"/>
          </p:nvPr>
        </p:nvSpPr>
        <p:spPr>
          <a:xfrm>
            <a:off x="655320" y="2644518"/>
            <a:ext cx="9013052" cy="3327251"/>
          </a:xfrm>
        </p:spPr>
        <p:txBody>
          <a:bodyPr>
            <a:normAutofit/>
          </a:bodyPr>
          <a:lstStyle/>
          <a:p>
            <a:pPr marL="0" indent="0">
              <a:buNone/>
            </a:pPr>
            <a:r>
              <a:rPr lang="en-US" sz="2000" b="1"/>
              <a:t>Hormones can be classified in three different classes:</a:t>
            </a:r>
          </a:p>
          <a:p>
            <a:pPr marL="914400" lvl="1" indent="-457200">
              <a:buFont typeface="+mj-lt"/>
              <a:buAutoNum type="arabicPeriod"/>
            </a:pPr>
            <a:r>
              <a:rPr lang="en-US" sz="2000" b="1"/>
              <a:t>Peptide hormones </a:t>
            </a:r>
          </a:p>
          <a:p>
            <a:pPr marL="914400" lvl="1" indent="-457200">
              <a:buFont typeface="+mj-lt"/>
              <a:buAutoNum type="arabicPeriod"/>
            </a:pPr>
            <a:r>
              <a:rPr lang="en-US" sz="2000" b="1"/>
              <a:t>Steroids </a:t>
            </a:r>
          </a:p>
          <a:p>
            <a:pPr marL="914400" lvl="1" indent="-457200">
              <a:buFont typeface="+mj-lt"/>
              <a:buAutoNum type="arabicPeriod"/>
            </a:pPr>
            <a:r>
              <a:rPr lang="en-US" sz="2000" b="1"/>
              <a:t>Amino acid derived hormones </a:t>
            </a:r>
          </a:p>
        </p:txBody>
      </p:sp>
    </p:spTree>
    <p:extLst>
      <p:ext uri="{BB962C8B-B14F-4D97-AF65-F5344CB8AC3E}">
        <p14:creationId xmlns:p14="http://schemas.microsoft.com/office/powerpoint/2010/main" val="1941809530"/>
      </p:ext>
    </p:extLst>
  </p:cSld>
  <p:clrMapOvr>
    <a:overrideClrMapping bg1="dk1" tx1="lt1" bg2="dk2" tx2="lt2" accent1="accent1" accent2="accent2" accent3="accent3" accent4="accent4" accent5="accent5" accent6="accent6" hlink="hlink" folHlink="folHlink"/>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9E5C7DB-6694-4AAA-8145-1D12960EBE90}"/>
              </a:ext>
            </a:extLst>
          </p:cNvPr>
          <p:cNvSpPr>
            <a:spLocks noGrp="1"/>
          </p:cNvSpPr>
          <p:nvPr>
            <p:ph type="title"/>
          </p:nvPr>
        </p:nvSpPr>
        <p:spPr>
          <a:xfrm>
            <a:off x="643468" y="623392"/>
            <a:ext cx="3363974" cy="1607060"/>
          </a:xfrm>
          <a:noFill/>
          <a:ln w="19050">
            <a:solidFill>
              <a:schemeClr val="tx1"/>
            </a:solidFill>
          </a:ln>
        </p:spPr>
        <p:txBody>
          <a:bodyPr wrap="square" anchor="ctr">
            <a:normAutofit/>
          </a:bodyPr>
          <a:lstStyle/>
          <a:p>
            <a:pPr algn="ctr"/>
            <a:r>
              <a:rPr lang="en-US" sz="2800"/>
              <a:t>Peptide hormones </a:t>
            </a:r>
          </a:p>
        </p:txBody>
      </p:sp>
      <p:sp>
        <p:nvSpPr>
          <p:cNvPr id="3" name="Content Placeholder 2">
            <a:extLst>
              <a:ext uri="{FF2B5EF4-FFF2-40B4-BE49-F238E27FC236}">
                <a16:creationId xmlns:a16="http://schemas.microsoft.com/office/drawing/2014/main" id="{03A1C475-36BA-4F83-86A9-9FBBC26C4F88}"/>
              </a:ext>
            </a:extLst>
          </p:cNvPr>
          <p:cNvSpPr>
            <a:spLocks noGrp="1"/>
          </p:cNvSpPr>
          <p:nvPr>
            <p:ph idx="1"/>
          </p:nvPr>
        </p:nvSpPr>
        <p:spPr>
          <a:xfrm>
            <a:off x="643468" y="2638043"/>
            <a:ext cx="3363974" cy="3415623"/>
          </a:xfrm>
        </p:spPr>
        <p:txBody>
          <a:bodyPr>
            <a:normAutofit/>
          </a:bodyPr>
          <a:lstStyle/>
          <a:p>
            <a:r>
              <a:rPr lang="en-US" sz="1900"/>
              <a:t>​Peptide hormones are synthesized through transcription and translation and are stored by the cell in storage vesicles until the cell receives a signal to secrete the hormone. </a:t>
            </a:r>
          </a:p>
          <a:p>
            <a:r>
              <a:rPr lang="en-US" sz="1900"/>
              <a:t>Most hormones are considered peptide hormones. ​</a:t>
            </a:r>
          </a:p>
          <a:p>
            <a:endParaRPr lang="en-US" sz="1900"/>
          </a:p>
        </p:txBody>
      </p:sp>
      <p:pic>
        <p:nvPicPr>
          <p:cNvPr id="11" name="Picture 10" descr="A picture containing clock&#10;&#10;Description automatically generated">
            <a:extLst>
              <a:ext uri="{FF2B5EF4-FFF2-40B4-BE49-F238E27FC236}">
                <a16:creationId xmlns:a16="http://schemas.microsoft.com/office/drawing/2014/main" id="{D2A45D7A-9A08-4846-A023-4A5B3F6BDC2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297763" y="1277999"/>
            <a:ext cx="6250769" cy="4141134"/>
          </a:xfrm>
          <a:prstGeom prst="rect">
            <a:avLst/>
          </a:prstGeom>
        </p:spPr>
      </p:pic>
    </p:spTree>
    <p:extLst>
      <p:ext uri="{BB962C8B-B14F-4D97-AF65-F5344CB8AC3E}">
        <p14:creationId xmlns:p14="http://schemas.microsoft.com/office/powerpoint/2010/main" val="2345634673"/>
      </p:ext>
    </p:extLst>
  </p:cSld>
  <p:clrMapOvr>
    <a:overrideClrMapping bg1="dk1" tx1="lt1" bg2="dk2" tx2="lt2" accent1="accent1" accent2="accent2" accent3="accent3" accent4="accent4" accent5="accent5" accent6="accent6" hlink="hlink" folHlink="folHlink"/>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drawing&#10;&#10;Description automatically generated">
            <a:extLst>
              <a:ext uri="{FF2B5EF4-FFF2-40B4-BE49-F238E27FC236}">
                <a16:creationId xmlns:a16="http://schemas.microsoft.com/office/drawing/2014/main" id="{0932E739-7BCE-4D58-8CFA-8839F35A35A2}"/>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1" b="1873"/>
          <a:stretch/>
        </p:blipFill>
        <p:spPr>
          <a:xfrm>
            <a:off x="7338646" y="10"/>
            <a:ext cx="4853354" cy="6857990"/>
          </a:xfrm>
          <a:prstGeom prst="rect">
            <a:avLst/>
          </a:prstGeom>
        </p:spPr>
      </p:pic>
      <p:sp>
        <p:nvSpPr>
          <p:cNvPr id="2" name="Title 1">
            <a:extLst>
              <a:ext uri="{FF2B5EF4-FFF2-40B4-BE49-F238E27FC236}">
                <a16:creationId xmlns:a16="http://schemas.microsoft.com/office/drawing/2014/main" id="{69E5C7DB-6694-4AAA-8145-1D12960EBE90}"/>
              </a:ext>
            </a:extLst>
          </p:cNvPr>
          <p:cNvSpPr>
            <a:spLocks noGrp="1"/>
          </p:cNvSpPr>
          <p:nvPr>
            <p:ph type="title"/>
          </p:nvPr>
        </p:nvSpPr>
        <p:spPr>
          <a:xfrm>
            <a:off x="765051" y="382385"/>
            <a:ext cx="6015897" cy="1492132"/>
          </a:xfrm>
        </p:spPr>
        <p:txBody>
          <a:bodyPr>
            <a:normAutofit/>
          </a:bodyPr>
          <a:lstStyle/>
          <a:p>
            <a:r>
              <a:rPr lang="en-US" dirty="0"/>
              <a:t>Peptide hormones </a:t>
            </a:r>
          </a:p>
        </p:txBody>
      </p:sp>
      <p:sp>
        <p:nvSpPr>
          <p:cNvPr id="3" name="Content Placeholder 2">
            <a:extLst>
              <a:ext uri="{FF2B5EF4-FFF2-40B4-BE49-F238E27FC236}">
                <a16:creationId xmlns:a16="http://schemas.microsoft.com/office/drawing/2014/main" id="{03A1C475-36BA-4F83-86A9-9FBBC26C4F88}"/>
              </a:ext>
            </a:extLst>
          </p:cNvPr>
          <p:cNvSpPr>
            <a:spLocks noGrp="1"/>
          </p:cNvSpPr>
          <p:nvPr>
            <p:ph idx="1"/>
          </p:nvPr>
        </p:nvSpPr>
        <p:spPr>
          <a:xfrm>
            <a:off x="765051" y="2286001"/>
            <a:ext cx="6015897" cy="3593591"/>
          </a:xfrm>
        </p:spPr>
        <p:txBody>
          <a:bodyPr>
            <a:normAutofit fontScale="92500" lnSpcReduction="10000"/>
          </a:bodyPr>
          <a:lstStyle/>
          <a:p>
            <a:r>
              <a:rPr lang="en-US" dirty="0"/>
              <a:t>PROPERTIES OF PEPTIDE HORMONES</a:t>
            </a:r>
          </a:p>
          <a:p>
            <a:pPr marL="457200" lvl="1" indent="0">
              <a:buNone/>
            </a:pPr>
            <a:r>
              <a:rPr lang="en-US" dirty="0"/>
              <a:t>1) Peptide hormones are hydrophilic and are soluble in bodily fluids</a:t>
            </a:r>
          </a:p>
          <a:p>
            <a:pPr marL="457200" lvl="1" indent="0">
              <a:buNone/>
            </a:pPr>
            <a:r>
              <a:rPr lang="en-US" dirty="0"/>
              <a:t>2) Peptide hormones have receptors that are located on the cell's surface causing a rapid non-genomic effect</a:t>
            </a:r>
          </a:p>
          <a:p>
            <a:pPr marL="457200" lvl="1" indent="0">
              <a:buNone/>
            </a:pPr>
            <a:r>
              <a:rPr lang="en-US" dirty="0"/>
              <a:t>3) Peptide hormones have a short half-life</a:t>
            </a:r>
          </a:p>
          <a:p>
            <a:endParaRPr lang="en-US" dirty="0"/>
          </a:p>
        </p:txBody>
      </p:sp>
    </p:spTree>
    <p:extLst>
      <p:ext uri="{BB962C8B-B14F-4D97-AF65-F5344CB8AC3E}">
        <p14:creationId xmlns:p14="http://schemas.microsoft.com/office/powerpoint/2010/main" val="31547403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7A57295-2710-4920-B99A-4D1FA03A62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8067929-4D33-4306-9E2F-67C49CDDB5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3400" y="465745"/>
            <a:ext cx="11125200" cy="5639435"/>
          </a:xfrm>
          <a:prstGeom prst="rect">
            <a:avLst/>
          </a:prstGeom>
          <a:solidFill>
            <a:schemeClr val="tx1">
              <a:alpha val="9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FA04E86-D03D-4277-A054-DE46F12AF549}"/>
              </a:ext>
            </a:extLst>
          </p:cNvPr>
          <p:cNvSpPr>
            <a:spLocks noGrp="1"/>
          </p:cNvSpPr>
          <p:nvPr>
            <p:ph type="title"/>
          </p:nvPr>
        </p:nvSpPr>
        <p:spPr>
          <a:xfrm>
            <a:off x="838200" y="894027"/>
            <a:ext cx="3494362" cy="4782873"/>
          </a:xfrm>
        </p:spPr>
        <p:txBody>
          <a:bodyPr>
            <a:normAutofit/>
          </a:bodyPr>
          <a:lstStyle/>
          <a:p>
            <a:pPr algn="r"/>
            <a:r>
              <a:rPr lang="en-US" sz="3700">
                <a:solidFill>
                  <a:schemeClr val="bg1"/>
                </a:solidFill>
              </a:rPr>
              <a:t>The Endocrine System - Communication</a:t>
            </a:r>
          </a:p>
        </p:txBody>
      </p:sp>
      <p:cxnSp>
        <p:nvCxnSpPr>
          <p:cNvPr id="12" name="Straight Connector 11">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003E9FB-2E98-4B5B-BFF6-AB235BAB19D4}"/>
              </a:ext>
            </a:extLst>
          </p:cNvPr>
          <p:cNvSpPr>
            <a:spLocks noGrp="1"/>
          </p:cNvSpPr>
          <p:nvPr>
            <p:ph idx="1"/>
          </p:nvPr>
        </p:nvSpPr>
        <p:spPr>
          <a:xfrm>
            <a:off x="4976032" y="894027"/>
            <a:ext cx="6377768" cy="4782873"/>
          </a:xfrm>
        </p:spPr>
        <p:txBody>
          <a:bodyPr anchor="ctr">
            <a:normAutofit/>
          </a:bodyPr>
          <a:lstStyle/>
          <a:p>
            <a:r>
              <a:rPr lang="en-US" sz="2400">
                <a:solidFill>
                  <a:schemeClr val="bg1"/>
                </a:solidFill>
              </a:rPr>
              <a:t>The endocrine system is a communication system that utilizes signaling molecules called </a:t>
            </a:r>
            <a:r>
              <a:rPr lang="en-US" sz="2400" b="1" u="sng">
                <a:solidFill>
                  <a:schemeClr val="bg1"/>
                </a:solidFill>
              </a:rPr>
              <a:t>hormones and neurohormones</a:t>
            </a:r>
            <a:r>
              <a:rPr lang="en-US" sz="2400">
                <a:solidFill>
                  <a:schemeClr val="bg1"/>
                </a:solidFill>
              </a:rPr>
              <a:t> to send information from one part of the body to another.</a:t>
            </a:r>
          </a:p>
          <a:p>
            <a:pPr marL="0" indent="0">
              <a:buNone/>
            </a:pPr>
            <a:endParaRPr lang="en-US" sz="2400">
              <a:solidFill>
                <a:schemeClr val="bg1"/>
              </a:solidFill>
            </a:endParaRPr>
          </a:p>
        </p:txBody>
      </p:sp>
    </p:spTree>
    <p:extLst>
      <p:ext uri="{BB962C8B-B14F-4D97-AF65-F5344CB8AC3E}">
        <p14:creationId xmlns:p14="http://schemas.microsoft.com/office/powerpoint/2010/main" val="1053937818"/>
      </p:ext>
    </p:extLst>
  </p:cSld>
  <p:clrMapOvr>
    <a:overrideClrMapping bg1="dk1" tx1="lt1" bg2="dk2" tx2="lt2" accent1="accent1" accent2="accent2" accent3="accent3" accent4="accent4" accent5="accent5" accent6="accent6" hlink="hlink" folHlink="folHlink"/>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BAAD381-13E7-4949-A209-2FCA6FA0746D}"/>
              </a:ext>
            </a:extLst>
          </p:cNvPr>
          <p:cNvSpPr>
            <a:spLocks noGrp="1"/>
          </p:cNvSpPr>
          <p:nvPr>
            <p:ph type="title"/>
          </p:nvPr>
        </p:nvSpPr>
        <p:spPr>
          <a:xfrm>
            <a:off x="643468" y="623392"/>
            <a:ext cx="3363974" cy="1607060"/>
          </a:xfrm>
          <a:noFill/>
          <a:ln w="19050">
            <a:solidFill>
              <a:schemeClr val="tx1"/>
            </a:solidFill>
          </a:ln>
        </p:spPr>
        <p:txBody>
          <a:bodyPr wrap="square" anchor="ctr">
            <a:normAutofit/>
          </a:bodyPr>
          <a:lstStyle/>
          <a:p>
            <a:pPr algn="ctr"/>
            <a:r>
              <a:rPr lang="en-US" sz="2800" b="1" u="sng"/>
              <a:t>Steroid hormones</a:t>
            </a:r>
            <a:endParaRPr lang="en-US" sz="2800"/>
          </a:p>
        </p:txBody>
      </p:sp>
      <p:sp>
        <p:nvSpPr>
          <p:cNvPr id="3" name="Content Placeholder 2">
            <a:extLst>
              <a:ext uri="{FF2B5EF4-FFF2-40B4-BE49-F238E27FC236}">
                <a16:creationId xmlns:a16="http://schemas.microsoft.com/office/drawing/2014/main" id="{D5AB4B3B-A8CF-4151-B07E-05D8AE284EFD}"/>
              </a:ext>
            </a:extLst>
          </p:cNvPr>
          <p:cNvSpPr>
            <a:spLocks noGrp="1"/>
          </p:cNvSpPr>
          <p:nvPr>
            <p:ph idx="1"/>
          </p:nvPr>
        </p:nvSpPr>
        <p:spPr>
          <a:xfrm>
            <a:off x="643468" y="2638043"/>
            <a:ext cx="3363974" cy="3415623"/>
          </a:xfrm>
        </p:spPr>
        <p:txBody>
          <a:bodyPr>
            <a:normAutofit/>
          </a:bodyPr>
          <a:lstStyle/>
          <a:p>
            <a:r>
              <a:rPr lang="en-US" sz="2000" i="1"/>
              <a:t>Steroid hormones include corticosteroids and sex hormones. </a:t>
            </a:r>
          </a:p>
          <a:p>
            <a:r>
              <a:rPr lang="en-US" sz="2000" i="1"/>
              <a:t>Steroid hormones are derived from cholesterol.</a:t>
            </a:r>
            <a:br>
              <a:rPr lang="en-US" sz="2000"/>
            </a:br>
            <a:endParaRPr lang="en-US" sz="2000"/>
          </a:p>
        </p:txBody>
      </p:sp>
      <p:pic>
        <p:nvPicPr>
          <p:cNvPr id="31748" name="Picture 4">
            <a:extLst>
              <a:ext uri="{FF2B5EF4-FFF2-40B4-BE49-F238E27FC236}">
                <a16:creationId xmlns:a16="http://schemas.microsoft.com/office/drawing/2014/main" id="{6876A235-985F-4CC7-AD68-D9F3A4362B0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297763" y="1137357"/>
            <a:ext cx="6250769" cy="4422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0732147"/>
      </p:ext>
    </p:extLst>
  </p:cSld>
  <p:clrMapOvr>
    <a:overrideClrMapping bg1="dk1" tx1="lt1" bg2="dk2" tx2="lt2" accent1="accent1" accent2="accent2" accent3="accent3" accent4="accent4" accent5="accent5" accent6="accent6" hlink="hlink" folHlink="folHlink"/>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AD381-13E7-4949-A209-2FCA6FA0746D}"/>
              </a:ext>
            </a:extLst>
          </p:cNvPr>
          <p:cNvSpPr>
            <a:spLocks noGrp="1"/>
          </p:cNvSpPr>
          <p:nvPr>
            <p:ph type="title"/>
          </p:nvPr>
        </p:nvSpPr>
        <p:spPr>
          <a:xfrm>
            <a:off x="1251677" y="645105"/>
            <a:ext cx="4357499" cy="1320855"/>
          </a:xfrm>
        </p:spPr>
        <p:txBody>
          <a:bodyPr>
            <a:normAutofit/>
          </a:bodyPr>
          <a:lstStyle/>
          <a:p>
            <a:r>
              <a:rPr lang="en-US" sz="4400" b="1" u="sng"/>
              <a:t>Steroid hormones</a:t>
            </a:r>
            <a:endParaRPr lang="en-US" sz="4400"/>
          </a:p>
        </p:txBody>
      </p:sp>
      <p:sp>
        <p:nvSpPr>
          <p:cNvPr id="3" name="Content Placeholder 2">
            <a:extLst>
              <a:ext uri="{FF2B5EF4-FFF2-40B4-BE49-F238E27FC236}">
                <a16:creationId xmlns:a16="http://schemas.microsoft.com/office/drawing/2014/main" id="{D5AB4B3B-A8CF-4151-B07E-05D8AE284EFD}"/>
              </a:ext>
            </a:extLst>
          </p:cNvPr>
          <p:cNvSpPr>
            <a:spLocks noGrp="1"/>
          </p:cNvSpPr>
          <p:nvPr>
            <p:ph idx="1"/>
          </p:nvPr>
        </p:nvSpPr>
        <p:spPr>
          <a:xfrm>
            <a:off x="1251678" y="2286001"/>
            <a:ext cx="4363595" cy="3593591"/>
          </a:xfrm>
        </p:spPr>
        <p:txBody>
          <a:bodyPr>
            <a:normAutofit lnSpcReduction="10000"/>
          </a:bodyPr>
          <a:lstStyle/>
          <a:p>
            <a:pPr>
              <a:lnSpc>
                <a:spcPct val="100000"/>
              </a:lnSpc>
            </a:pPr>
            <a:r>
              <a:rPr lang="en-US" sz="1700" b="1" u="sng">
                <a:solidFill>
                  <a:srgbClr val="000000"/>
                </a:solidFill>
              </a:rPr>
              <a:t>PROPERTIES OF STEROID HORMONES</a:t>
            </a:r>
            <a:br>
              <a:rPr lang="en-US" sz="1700">
                <a:solidFill>
                  <a:srgbClr val="000000"/>
                </a:solidFill>
              </a:rPr>
            </a:br>
            <a:r>
              <a:rPr lang="en-US" sz="1700">
                <a:solidFill>
                  <a:srgbClr val="000000"/>
                </a:solidFill>
              </a:rPr>
              <a:t>1) Steroid hormones are hydrophobic so they </a:t>
            </a:r>
            <a:r>
              <a:rPr lang="en-US" sz="1700" b="1" u="sng">
                <a:solidFill>
                  <a:srgbClr val="000000"/>
                </a:solidFill>
              </a:rPr>
              <a:t>are able to cross the cell membrane</a:t>
            </a:r>
            <a:br>
              <a:rPr lang="en-US" sz="1700">
                <a:solidFill>
                  <a:srgbClr val="000000"/>
                </a:solidFill>
              </a:rPr>
            </a:br>
            <a:r>
              <a:rPr lang="en-US" sz="1700">
                <a:solidFill>
                  <a:srgbClr val="000000"/>
                </a:solidFill>
              </a:rPr>
              <a:t>2) Steroid hormones </a:t>
            </a:r>
            <a:r>
              <a:rPr lang="en-US" sz="1700" b="1" u="sng">
                <a:solidFill>
                  <a:srgbClr val="000000"/>
                </a:solidFill>
              </a:rPr>
              <a:t>require a carrier</a:t>
            </a:r>
            <a:r>
              <a:rPr lang="en-US" sz="1700">
                <a:solidFill>
                  <a:srgbClr val="000000"/>
                </a:solidFill>
              </a:rPr>
              <a:t> protein to travel through the blood stream</a:t>
            </a:r>
            <a:br>
              <a:rPr lang="en-US" sz="1700">
                <a:solidFill>
                  <a:srgbClr val="000000"/>
                </a:solidFill>
              </a:rPr>
            </a:br>
            <a:r>
              <a:rPr lang="en-US" sz="1700">
                <a:solidFill>
                  <a:srgbClr val="000000"/>
                </a:solidFill>
              </a:rPr>
              <a:t>3) Steroid hormones have receptors that are located in the cell's cytoplasm or nucleas causing </a:t>
            </a:r>
            <a:r>
              <a:rPr lang="en-US" sz="1700" b="1" u="sng">
                <a:solidFill>
                  <a:srgbClr val="000000"/>
                </a:solidFill>
              </a:rPr>
              <a:t>SLOW ACTIONS</a:t>
            </a:r>
            <a:r>
              <a:rPr lang="en-US" sz="1700">
                <a:solidFill>
                  <a:srgbClr val="000000"/>
                </a:solidFill>
              </a:rPr>
              <a:t>.</a:t>
            </a:r>
            <a:br>
              <a:rPr lang="en-US" sz="1700">
                <a:solidFill>
                  <a:srgbClr val="000000"/>
                </a:solidFill>
              </a:rPr>
            </a:br>
            <a:r>
              <a:rPr lang="en-US" sz="1700">
                <a:solidFill>
                  <a:srgbClr val="000000"/>
                </a:solidFill>
              </a:rPr>
              <a:t>4) Steroid hormones have a </a:t>
            </a:r>
            <a:r>
              <a:rPr lang="en-US" sz="1700" b="1" u="sng">
                <a:solidFill>
                  <a:srgbClr val="000000"/>
                </a:solidFill>
              </a:rPr>
              <a:t>long half-life.</a:t>
            </a:r>
            <a:endParaRPr lang="en-US" sz="1700">
              <a:solidFill>
                <a:srgbClr val="000000"/>
              </a:solidFill>
            </a:endParaRPr>
          </a:p>
        </p:txBody>
      </p:sp>
      <p:pic>
        <p:nvPicPr>
          <p:cNvPr id="4" name="Picture 3" descr="A screenshot of a cell phone&#10;&#10;Description automatically generated">
            <a:extLst>
              <a:ext uri="{FF2B5EF4-FFF2-40B4-BE49-F238E27FC236}">
                <a16:creationId xmlns:a16="http://schemas.microsoft.com/office/drawing/2014/main" id="{D96DE728-FFBE-4B81-A2BD-2252457F1D99}"/>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098193" y="1991664"/>
            <a:ext cx="5176744" cy="2900930"/>
          </a:xfrm>
          <a:prstGeom prst="rect">
            <a:avLst/>
          </a:prstGeom>
        </p:spPr>
      </p:pic>
    </p:spTree>
    <p:extLst>
      <p:ext uri="{BB962C8B-B14F-4D97-AF65-F5344CB8AC3E}">
        <p14:creationId xmlns:p14="http://schemas.microsoft.com/office/powerpoint/2010/main" val="139213189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1BCF3-E3A5-4539-A1E4-9DA55D3F67EF}"/>
              </a:ext>
            </a:extLst>
          </p:cNvPr>
          <p:cNvSpPr>
            <a:spLocks noGrp="1"/>
          </p:cNvSpPr>
          <p:nvPr>
            <p:ph type="title"/>
          </p:nvPr>
        </p:nvSpPr>
        <p:spPr/>
        <p:txBody>
          <a:bodyPr/>
          <a:lstStyle/>
          <a:p>
            <a:r>
              <a:rPr lang="en-US" b="1" u="sng" dirty="0"/>
              <a:t>Amino acid-derived hormones</a:t>
            </a:r>
            <a:endParaRPr lang="en-US" dirty="0"/>
          </a:p>
        </p:txBody>
      </p:sp>
      <p:sp>
        <p:nvSpPr>
          <p:cNvPr id="3" name="Content Placeholder 2">
            <a:extLst>
              <a:ext uri="{FF2B5EF4-FFF2-40B4-BE49-F238E27FC236}">
                <a16:creationId xmlns:a16="http://schemas.microsoft.com/office/drawing/2014/main" id="{FF6BB3D0-FBF5-48C1-AC44-372B3176B000}"/>
              </a:ext>
            </a:extLst>
          </p:cNvPr>
          <p:cNvSpPr>
            <a:spLocks noGrp="1"/>
          </p:cNvSpPr>
          <p:nvPr>
            <p:ph idx="1"/>
          </p:nvPr>
        </p:nvSpPr>
        <p:spPr/>
        <p:txBody>
          <a:bodyPr/>
          <a:lstStyle/>
          <a:p>
            <a:r>
              <a:rPr lang="en-US" dirty="0"/>
              <a:t>Amino acid-derived hormones are formed from amino acid precursors. </a:t>
            </a:r>
          </a:p>
          <a:p>
            <a:pPr lvl="1"/>
            <a:r>
              <a:rPr lang="en-US" dirty="0"/>
              <a:t>For example, the amino acid </a:t>
            </a:r>
            <a:r>
              <a:rPr lang="en-US" dirty="0" err="1"/>
              <a:t>tryptopohan</a:t>
            </a:r>
            <a:r>
              <a:rPr lang="en-US" dirty="0"/>
              <a:t> is used by the body to make a dopamine, norepinephrine, epinephrine, melatonin and serotonin. </a:t>
            </a:r>
          </a:p>
          <a:p>
            <a:pPr lvl="1"/>
            <a:r>
              <a:rPr lang="en-US" dirty="0"/>
              <a:t>The amino acid tyrosine is used to make the thyroid hormones triiodothyronine (T3) and thyroxine (T4) which regulate the metabolism and energy levels of the body. </a:t>
            </a:r>
          </a:p>
          <a:p>
            <a:pPr lvl="1"/>
            <a:r>
              <a:rPr lang="en-US" dirty="0"/>
              <a:t>The amino acid glutamic acid is used to make histamines which function as part of the body's immune system.</a:t>
            </a:r>
            <a:br>
              <a:rPr lang="en-US" dirty="0"/>
            </a:br>
            <a:endParaRPr lang="en-US" dirty="0"/>
          </a:p>
        </p:txBody>
      </p:sp>
    </p:spTree>
    <p:extLst>
      <p:ext uri="{BB962C8B-B14F-4D97-AF65-F5344CB8AC3E}">
        <p14:creationId xmlns:p14="http://schemas.microsoft.com/office/powerpoint/2010/main" val="82598003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1BCF3-E3A5-4539-A1E4-9DA55D3F67EF}"/>
              </a:ext>
            </a:extLst>
          </p:cNvPr>
          <p:cNvSpPr>
            <a:spLocks noGrp="1"/>
          </p:cNvSpPr>
          <p:nvPr>
            <p:ph type="title"/>
          </p:nvPr>
        </p:nvSpPr>
        <p:spPr/>
        <p:txBody>
          <a:bodyPr/>
          <a:lstStyle/>
          <a:p>
            <a:r>
              <a:rPr lang="en-US" b="1" u="sng" dirty="0"/>
              <a:t>Amino acid-derived hormones</a:t>
            </a:r>
            <a:endParaRPr lang="en-US" dirty="0"/>
          </a:p>
        </p:txBody>
      </p:sp>
      <p:sp>
        <p:nvSpPr>
          <p:cNvPr id="3" name="Content Placeholder 2">
            <a:extLst>
              <a:ext uri="{FF2B5EF4-FFF2-40B4-BE49-F238E27FC236}">
                <a16:creationId xmlns:a16="http://schemas.microsoft.com/office/drawing/2014/main" id="{FF6BB3D0-FBF5-48C1-AC44-372B3176B000}"/>
              </a:ext>
            </a:extLst>
          </p:cNvPr>
          <p:cNvSpPr>
            <a:spLocks noGrp="1"/>
          </p:cNvSpPr>
          <p:nvPr>
            <p:ph idx="1"/>
          </p:nvPr>
        </p:nvSpPr>
        <p:spPr/>
        <p:txBody>
          <a:bodyPr/>
          <a:lstStyle/>
          <a:p>
            <a:r>
              <a:rPr lang="en-US" b="1" u="sng" dirty="0"/>
              <a:t>PROPERTIES OF AMINO ACID-DERIVED HORMONES</a:t>
            </a:r>
            <a:br>
              <a:rPr lang="en-US" dirty="0"/>
            </a:br>
            <a:r>
              <a:rPr lang="en-US" dirty="0"/>
              <a:t>1)Amino acid-derived hormones are hydrophilic so they are </a:t>
            </a:r>
            <a:r>
              <a:rPr lang="en-US" b="1" u="sng" dirty="0"/>
              <a:t>soluble in bodily fluids</a:t>
            </a:r>
            <a:br>
              <a:rPr lang="en-US" dirty="0"/>
            </a:br>
            <a:r>
              <a:rPr lang="en-US" dirty="0"/>
              <a:t>2) Amino acid-derived hormone receptors are located on the cell's surface so they </a:t>
            </a:r>
            <a:r>
              <a:rPr lang="en-US" b="1" u="sng" dirty="0"/>
              <a:t>cause a rapid non-genomic effect</a:t>
            </a:r>
            <a:br>
              <a:rPr lang="en-US" dirty="0"/>
            </a:br>
            <a:r>
              <a:rPr lang="en-US" dirty="0"/>
              <a:t>3) Amino acid-derived hormones have a short half-life.</a:t>
            </a:r>
            <a:br>
              <a:rPr lang="en-US" dirty="0"/>
            </a:br>
            <a:endParaRPr lang="en-US" dirty="0"/>
          </a:p>
        </p:txBody>
      </p:sp>
    </p:spTree>
    <p:extLst>
      <p:ext uri="{BB962C8B-B14F-4D97-AF65-F5344CB8AC3E}">
        <p14:creationId xmlns:p14="http://schemas.microsoft.com/office/powerpoint/2010/main" val="248260994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C0E22-0B7F-4938-9F38-E2BA32D7D98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44F52FA-1B1C-4CC1-8C92-026489B308B7}"/>
              </a:ext>
            </a:extLst>
          </p:cNvPr>
          <p:cNvSpPr>
            <a:spLocks noGrp="1"/>
          </p:cNvSpPr>
          <p:nvPr>
            <p:ph idx="1"/>
          </p:nvPr>
        </p:nvSpPr>
        <p:spPr/>
        <p:txBody>
          <a:bodyPr/>
          <a:lstStyle/>
          <a:p>
            <a:endParaRPr lang="en-US"/>
          </a:p>
        </p:txBody>
      </p:sp>
      <p:pic>
        <p:nvPicPr>
          <p:cNvPr id="28674" name="Picture 2" descr="Picture">
            <a:extLst>
              <a:ext uri="{FF2B5EF4-FFF2-40B4-BE49-F238E27FC236}">
                <a16:creationId xmlns:a16="http://schemas.microsoft.com/office/drawing/2014/main" id="{057B62F7-9CBD-4EC5-A5CA-F5E307DAF1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01675"/>
            <a:ext cx="12192000" cy="5454650"/>
          </a:xfrm>
          <a:prstGeom prst="rect">
            <a:avLst/>
          </a:prstGeom>
        </p:spPr>
        <p:style>
          <a:lnRef idx="0">
            <a:schemeClr val="accent2"/>
          </a:lnRef>
          <a:fillRef idx="3">
            <a:schemeClr val="accent2"/>
          </a:fillRef>
          <a:effectRef idx="3">
            <a:schemeClr val="accent2"/>
          </a:effectRef>
          <a:fontRef idx="minor">
            <a:schemeClr val="lt1"/>
          </a:fontRef>
        </p:style>
      </p:pic>
    </p:spTree>
    <p:extLst>
      <p:ext uri="{BB962C8B-B14F-4D97-AF65-F5344CB8AC3E}">
        <p14:creationId xmlns:p14="http://schemas.microsoft.com/office/powerpoint/2010/main" val="326279486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0B698-FFFA-4956-9A45-640E93614DE3}"/>
              </a:ext>
            </a:extLst>
          </p:cNvPr>
          <p:cNvSpPr>
            <a:spLocks noGrp="1"/>
          </p:cNvSpPr>
          <p:nvPr>
            <p:ph type="title"/>
          </p:nvPr>
        </p:nvSpPr>
        <p:spPr>
          <a:xfrm>
            <a:off x="1251677" y="645105"/>
            <a:ext cx="4824865" cy="1558599"/>
          </a:xfrm>
        </p:spPr>
        <p:txBody>
          <a:bodyPr>
            <a:normAutofit fontScale="90000"/>
          </a:bodyPr>
          <a:lstStyle/>
          <a:p>
            <a:r>
              <a:rPr lang="en-US" sz="4400" b="1" u="sng" dirty="0">
                <a:solidFill>
                  <a:srgbClr val="000000"/>
                </a:solidFill>
              </a:rPr>
              <a:t>The hypothalamic–pituitary–thyroid axis (HPT axis)</a:t>
            </a:r>
            <a:br>
              <a:rPr lang="en-US" sz="4400" dirty="0">
                <a:solidFill>
                  <a:srgbClr val="000000"/>
                </a:solidFill>
              </a:rPr>
            </a:br>
            <a:endParaRPr lang="en-US" sz="4400" dirty="0"/>
          </a:p>
        </p:txBody>
      </p:sp>
      <p:sp>
        <p:nvSpPr>
          <p:cNvPr id="3" name="Content Placeholder 2">
            <a:extLst>
              <a:ext uri="{FF2B5EF4-FFF2-40B4-BE49-F238E27FC236}">
                <a16:creationId xmlns:a16="http://schemas.microsoft.com/office/drawing/2014/main" id="{CD197DB9-D984-4E29-8B49-B2F9D0AC2CB4}"/>
              </a:ext>
            </a:extLst>
          </p:cNvPr>
          <p:cNvSpPr>
            <a:spLocks noGrp="1"/>
          </p:cNvSpPr>
          <p:nvPr>
            <p:ph idx="1"/>
          </p:nvPr>
        </p:nvSpPr>
        <p:spPr>
          <a:xfrm>
            <a:off x="1245581" y="2615185"/>
            <a:ext cx="4363595" cy="3977640"/>
          </a:xfrm>
        </p:spPr>
        <p:txBody>
          <a:bodyPr>
            <a:normAutofit fontScale="62500" lnSpcReduction="20000"/>
          </a:bodyPr>
          <a:lstStyle/>
          <a:p>
            <a:pPr>
              <a:lnSpc>
                <a:spcPct val="100000"/>
              </a:lnSpc>
            </a:pPr>
            <a:r>
              <a:rPr lang="en-US" sz="3200" b="1" dirty="0">
                <a:solidFill>
                  <a:srgbClr val="000000"/>
                </a:solidFill>
              </a:rPr>
              <a:t>The hypothalamic–pituitary–thyroid axis (HPT axis) is part of the neuroendocrine system responsible for the regulation of metabolism. </a:t>
            </a:r>
          </a:p>
          <a:p>
            <a:pPr>
              <a:lnSpc>
                <a:spcPct val="100000"/>
              </a:lnSpc>
            </a:pPr>
            <a:r>
              <a:rPr lang="en-US" sz="3200" b="1" dirty="0">
                <a:solidFill>
                  <a:srgbClr val="000000"/>
                </a:solidFill>
              </a:rPr>
              <a:t>Thyroid hormone exerts negative feedback control over the hypothalamus as well as anterior pituitary, thus controlling the release of both TRH from hypothalamus and TSH from anterior pituitary gland.</a:t>
            </a:r>
            <a:endParaRPr lang="en-US" sz="3200" dirty="0">
              <a:solidFill>
                <a:srgbClr val="000000"/>
              </a:solidFill>
            </a:endParaRPr>
          </a:p>
          <a:p>
            <a:pPr marL="0" indent="0">
              <a:lnSpc>
                <a:spcPct val="100000"/>
              </a:lnSpc>
              <a:buNone/>
            </a:pPr>
            <a:endParaRPr lang="en-US" sz="3200" dirty="0">
              <a:solidFill>
                <a:srgbClr val="000000"/>
              </a:solidFill>
            </a:endParaRPr>
          </a:p>
        </p:txBody>
      </p:sp>
      <p:pic>
        <p:nvPicPr>
          <p:cNvPr id="32770" name="Picture 2" descr="Picture">
            <a:extLst>
              <a:ext uri="{FF2B5EF4-FFF2-40B4-BE49-F238E27FC236}">
                <a16:creationId xmlns:a16="http://schemas.microsoft.com/office/drawing/2014/main" id="{625A32E5-3FE8-431A-83C6-248F03F6001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274132" y="645106"/>
            <a:ext cx="4824865" cy="55940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368704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0B698-FFFA-4956-9A45-640E93614DE3}"/>
              </a:ext>
            </a:extLst>
          </p:cNvPr>
          <p:cNvSpPr>
            <a:spLocks noGrp="1"/>
          </p:cNvSpPr>
          <p:nvPr>
            <p:ph type="title"/>
          </p:nvPr>
        </p:nvSpPr>
        <p:spPr>
          <a:xfrm>
            <a:off x="1251677" y="645105"/>
            <a:ext cx="4824865" cy="1558599"/>
          </a:xfrm>
        </p:spPr>
        <p:txBody>
          <a:bodyPr>
            <a:normAutofit fontScale="90000"/>
          </a:bodyPr>
          <a:lstStyle/>
          <a:p>
            <a:r>
              <a:rPr lang="en-US" sz="4400" b="1" u="sng" dirty="0">
                <a:solidFill>
                  <a:srgbClr val="000000"/>
                </a:solidFill>
              </a:rPr>
              <a:t>The hypothalamic–pituitary–thyroid axis (HPT axis)</a:t>
            </a:r>
            <a:br>
              <a:rPr lang="en-US" sz="4400" dirty="0">
                <a:solidFill>
                  <a:srgbClr val="000000"/>
                </a:solidFill>
              </a:rPr>
            </a:br>
            <a:endParaRPr lang="en-US" sz="4400" dirty="0"/>
          </a:p>
        </p:txBody>
      </p:sp>
      <p:sp>
        <p:nvSpPr>
          <p:cNvPr id="3" name="Content Placeholder 2">
            <a:extLst>
              <a:ext uri="{FF2B5EF4-FFF2-40B4-BE49-F238E27FC236}">
                <a16:creationId xmlns:a16="http://schemas.microsoft.com/office/drawing/2014/main" id="{CD197DB9-D984-4E29-8B49-B2F9D0AC2CB4}"/>
              </a:ext>
            </a:extLst>
          </p:cNvPr>
          <p:cNvSpPr>
            <a:spLocks noGrp="1"/>
          </p:cNvSpPr>
          <p:nvPr>
            <p:ph idx="1"/>
          </p:nvPr>
        </p:nvSpPr>
        <p:spPr>
          <a:xfrm>
            <a:off x="1245581" y="2615185"/>
            <a:ext cx="4363595" cy="3977640"/>
          </a:xfrm>
        </p:spPr>
        <p:txBody>
          <a:bodyPr>
            <a:normAutofit/>
          </a:bodyPr>
          <a:lstStyle/>
          <a:p>
            <a:pPr>
              <a:lnSpc>
                <a:spcPct val="100000"/>
              </a:lnSpc>
            </a:pPr>
            <a:r>
              <a:rPr lang="en-US" sz="1200" b="1" dirty="0">
                <a:solidFill>
                  <a:srgbClr val="000000"/>
                </a:solidFill>
              </a:rPr>
              <a:t>The hypothalamus senses low circulating levels of thyroid hormones T3 (Triiodothyronine) and T4 (Thyroxine).</a:t>
            </a:r>
            <a:endParaRPr lang="en-US" sz="1200" dirty="0">
              <a:solidFill>
                <a:srgbClr val="000000"/>
              </a:solidFill>
            </a:endParaRPr>
          </a:p>
          <a:p>
            <a:pPr>
              <a:lnSpc>
                <a:spcPct val="100000"/>
              </a:lnSpc>
            </a:pPr>
            <a:r>
              <a:rPr lang="en-US" sz="1200" b="1" dirty="0">
                <a:solidFill>
                  <a:srgbClr val="000000"/>
                </a:solidFill>
              </a:rPr>
              <a:t>The hypothalamus responds to low levels of T3 and T4 by releasing TRH (thyrotropin-releasing hormone)</a:t>
            </a:r>
            <a:endParaRPr lang="en-US" sz="1200" dirty="0">
              <a:solidFill>
                <a:srgbClr val="000000"/>
              </a:solidFill>
            </a:endParaRPr>
          </a:p>
          <a:p>
            <a:pPr>
              <a:lnSpc>
                <a:spcPct val="100000"/>
              </a:lnSpc>
            </a:pPr>
            <a:r>
              <a:rPr lang="en-US" sz="1200" b="1" dirty="0">
                <a:solidFill>
                  <a:srgbClr val="000000"/>
                </a:solidFill>
              </a:rPr>
              <a:t>TRH stimulates the anterior pituitary to produce TSH (thyroid-stimulating hormone)</a:t>
            </a:r>
            <a:endParaRPr lang="en-US" sz="1200" dirty="0">
              <a:solidFill>
                <a:srgbClr val="000000"/>
              </a:solidFill>
            </a:endParaRPr>
          </a:p>
          <a:p>
            <a:pPr>
              <a:lnSpc>
                <a:spcPct val="100000"/>
              </a:lnSpc>
            </a:pPr>
            <a:r>
              <a:rPr lang="en-US" sz="1200" b="1" dirty="0">
                <a:solidFill>
                  <a:srgbClr val="000000"/>
                </a:solidFill>
              </a:rPr>
              <a:t>TSH stimulates the thyroid to produce thyroid hormone s (T3 and T4) until levels in the blood return to normal. </a:t>
            </a:r>
            <a:endParaRPr lang="en-US" sz="1200" dirty="0">
              <a:solidFill>
                <a:srgbClr val="000000"/>
              </a:solidFill>
            </a:endParaRPr>
          </a:p>
          <a:p>
            <a:pPr>
              <a:lnSpc>
                <a:spcPct val="100000"/>
              </a:lnSpc>
            </a:pPr>
            <a:r>
              <a:rPr lang="en-US" sz="1200" b="1" dirty="0">
                <a:solidFill>
                  <a:srgbClr val="000000"/>
                </a:solidFill>
              </a:rPr>
              <a:t>The ultimate effect of the release of thyroid hormones (T3 and T4) is to increase metabolic function and thereby return metabolic function back to the set-point or back to 'normal' levels.</a:t>
            </a:r>
            <a:endParaRPr lang="en-US" sz="1200" dirty="0">
              <a:solidFill>
                <a:srgbClr val="000000"/>
              </a:solidFill>
            </a:endParaRPr>
          </a:p>
        </p:txBody>
      </p:sp>
      <p:pic>
        <p:nvPicPr>
          <p:cNvPr id="32770" name="Picture 2" descr="Picture">
            <a:extLst>
              <a:ext uri="{FF2B5EF4-FFF2-40B4-BE49-F238E27FC236}">
                <a16:creationId xmlns:a16="http://schemas.microsoft.com/office/drawing/2014/main" id="{625A32E5-3FE8-431A-83C6-248F03F6001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274132" y="645106"/>
            <a:ext cx="4824865" cy="55940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674073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49949-9E5B-4375-A305-7AE548DB39D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B25DB09-ADFE-40BE-A659-8B8A76DADE25}"/>
              </a:ext>
            </a:extLst>
          </p:cNvPr>
          <p:cNvSpPr>
            <a:spLocks noGrp="1"/>
          </p:cNvSpPr>
          <p:nvPr>
            <p:ph idx="1"/>
          </p:nvPr>
        </p:nvSpPr>
        <p:spPr/>
        <p:txBody>
          <a:bodyPr/>
          <a:lstStyle/>
          <a:p>
            <a:endParaRPr lang="en-US"/>
          </a:p>
        </p:txBody>
      </p:sp>
      <p:pic>
        <p:nvPicPr>
          <p:cNvPr id="9218" name="Picture 2" descr="Picture">
            <a:extLst>
              <a:ext uri="{FF2B5EF4-FFF2-40B4-BE49-F238E27FC236}">
                <a16:creationId xmlns:a16="http://schemas.microsoft.com/office/drawing/2014/main" id="{9B6E8985-0D0B-4D59-863F-029DC77212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2863" y="0"/>
            <a:ext cx="956468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8754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EF471542-9722-40C0-810E-3E62CA302BF9}"/>
              </a:ext>
            </a:extLst>
          </p:cNvPr>
          <p:cNvPicPr>
            <a:picLocks noChangeAspect="1"/>
          </p:cNvPicPr>
          <p:nvPr/>
        </p:nvPicPr>
        <p:blipFill rotWithShape="1">
          <a:blip r:embed="rId2">
            <a:alphaModFix amt="35000"/>
          </a:blip>
          <a:srcRect t="15730"/>
          <a:stretch/>
        </p:blipFill>
        <p:spPr>
          <a:xfrm>
            <a:off x="20" y="1"/>
            <a:ext cx="12191980" cy="6857999"/>
          </a:xfrm>
          <a:prstGeom prst="rect">
            <a:avLst/>
          </a:prstGeom>
        </p:spPr>
      </p:pic>
      <p:sp>
        <p:nvSpPr>
          <p:cNvPr id="2" name="Title 1">
            <a:extLst>
              <a:ext uri="{FF2B5EF4-FFF2-40B4-BE49-F238E27FC236}">
                <a16:creationId xmlns:a16="http://schemas.microsoft.com/office/drawing/2014/main" id="{2FA04E86-D03D-4277-A054-DE46F12AF549}"/>
              </a:ext>
            </a:extLst>
          </p:cNvPr>
          <p:cNvSpPr>
            <a:spLocks noGrp="1"/>
          </p:cNvSpPr>
          <p:nvPr>
            <p:ph type="title"/>
          </p:nvPr>
        </p:nvSpPr>
        <p:spPr>
          <a:xfrm>
            <a:off x="838201" y="1065862"/>
            <a:ext cx="3313164" cy="4726276"/>
          </a:xfrm>
        </p:spPr>
        <p:txBody>
          <a:bodyPr>
            <a:normAutofit/>
          </a:bodyPr>
          <a:lstStyle/>
          <a:p>
            <a:pPr algn="r"/>
            <a:r>
              <a:rPr lang="en-US" sz="3400">
                <a:solidFill>
                  <a:srgbClr val="FFFFFF"/>
                </a:solidFill>
              </a:rPr>
              <a:t>The Endocrine System - Communication</a:t>
            </a:r>
          </a:p>
        </p:txBody>
      </p:sp>
      <p:cxnSp>
        <p:nvCxnSpPr>
          <p:cNvPr id="14" name="Straight Connector 13">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4" name="AutoShape 2" descr="Image result for hormones neurohormones">
            <a:extLst>
              <a:ext uri="{FF2B5EF4-FFF2-40B4-BE49-F238E27FC236}">
                <a16:creationId xmlns:a16="http://schemas.microsoft.com/office/drawing/2014/main" id="{4289A017-8BD3-4811-AA98-3D798CDAF85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6" name="Content Placeholder 2">
            <a:extLst>
              <a:ext uri="{FF2B5EF4-FFF2-40B4-BE49-F238E27FC236}">
                <a16:creationId xmlns:a16="http://schemas.microsoft.com/office/drawing/2014/main" id="{464254A3-EE39-4B04-8BA9-B4A84CDFBC21}"/>
              </a:ext>
            </a:extLst>
          </p:cNvPr>
          <p:cNvGraphicFramePr>
            <a:graphicFrameLocks noGrp="1"/>
          </p:cNvGraphicFramePr>
          <p:nvPr>
            <p:ph idx="1"/>
            <p:extLst>
              <p:ext uri="{D42A27DB-BD31-4B8C-83A1-F6EECF244321}">
                <p14:modId xmlns:p14="http://schemas.microsoft.com/office/powerpoint/2010/main" val="3790318934"/>
              </p:ext>
            </p:extLst>
          </p:nvPr>
        </p:nvGraphicFramePr>
        <p:xfrm>
          <a:off x="5155379" y="1065862"/>
          <a:ext cx="5744685" cy="47262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90993899"/>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7A57295-2710-4920-B99A-4D1FA03A62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8067929-4D33-4306-9E2F-67C49CDDB5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3400" y="465745"/>
            <a:ext cx="11125200" cy="5639435"/>
          </a:xfrm>
          <a:prstGeom prst="rect">
            <a:avLst/>
          </a:prstGeom>
          <a:solidFill>
            <a:schemeClr val="tx1">
              <a:alpha val="9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FA04E86-D03D-4277-A054-DE46F12AF549}"/>
              </a:ext>
            </a:extLst>
          </p:cNvPr>
          <p:cNvSpPr>
            <a:spLocks noGrp="1"/>
          </p:cNvSpPr>
          <p:nvPr>
            <p:ph type="title"/>
          </p:nvPr>
        </p:nvSpPr>
        <p:spPr>
          <a:xfrm>
            <a:off x="838200" y="894027"/>
            <a:ext cx="3494362" cy="4782873"/>
          </a:xfrm>
        </p:spPr>
        <p:txBody>
          <a:bodyPr>
            <a:normAutofit/>
          </a:bodyPr>
          <a:lstStyle/>
          <a:p>
            <a:pPr algn="r"/>
            <a:r>
              <a:rPr lang="en-US" sz="3700">
                <a:solidFill>
                  <a:schemeClr val="bg1"/>
                </a:solidFill>
              </a:rPr>
              <a:t>The Endocrine System - Communication</a:t>
            </a:r>
          </a:p>
        </p:txBody>
      </p:sp>
      <p:cxnSp>
        <p:nvCxnSpPr>
          <p:cNvPr id="13" name="Straight Connector 12">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003E9FB-2E98-4B5B-BFF6-AB235BAB19D4}"/>
              </a:ext>
            </a:extLst>
          </p:cNvPr>
          <p:cNvSpPr>
            <a:spLocks noGrp="1"/>
          </p:cNvSpPr>
          <p:nvPr>
            <p:ph idx="1"/>
          </p:nvPr>
        </p:nvSpPr>
        <p:spPr>
          <a:xfrm>
            <a:off x="4976032" y="894027"/>
            <a:ext cx="6377768" cy="4782873"/>
          </a:xfrm>
        </p:spPr>
        <p:txBody>
          <a:bodyPr anchor="ctr">
            <a:normAutofit/>
          </a:bodyPr>
          <a:lstStyle/>
          <a:p>
            <a:r>
              <a:rPr lang="en-US" sz="2400" dirty="0">
                <a:solidFill>
                  <a:schemeClr val="bg1"/>
                </a:solidFill>
              </a:rPr>
              <a:t>In endocrine signaling, hormones secreted into the extracellular fluid diffuse into the blood or lymph, and can then travel great distances throughout the body. </a:t>
            </a:r>
          </a:p>
        </p:txBody>
      </p:sp>
      <p:sp>
        <p:nvSpPr>
          <p:cNvPr id="4" name="AutoShape 2" descr="Image result for hormones neurohormones">
            <a:extLst>
              <a:ext uri="{FF2B5EF4-FFF2-40B4-BE49-F238E27FC236}">
                <a16:creationId xmlns:a16="http://schemas.microsoft.com/office/drawing/2014/main" id="{4289A017-8BD3-4811-AA98-3D798CDAF85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70304045"/>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FA04E86-D03D-4277-A054-DE46F12AF549}"/>
              </a:ext>
            </a:extLst>
          </p:cNvPr>
          <p:cNvSpPr>
            <a:spLocks noGrp="1"/>
          </p:cNvSpPr>
          <p:nvPr>
            <p:ph type="title"/>
          </p:nvPr>
        </p:nvSpPr>
        <p:spPr>
          <a:xfrm>
            <a:off x="838200" y="963877"/>
            <a:ext cx="3494362" cy="4930246"/>
          </a:xfrm>
        </p:spPr>
        <p:txBody>
          <a:bodyPr>
            <a:normAutofit/>
          </a:bodyPr>
          <a:lstStyle/>
          <a:p>
            <a:pPr algn="r"/>
            <a:r>
              <a:rPr lang="en-US" sz="3700" dirty="0">
                <a:solidFill>
                  <a:schemeClr val="accent1"/>
                </a:solidFill>
              </a:rPr>
              <a:t>Endocrine Signaling vs. </a:t>
            </a:r>
            <a:r>
              <a:rPr lang="en-US" sz="4000" dirty="0"/>
              <a:t>Autocrine signaling </a:t>
            </a:r>
            <a:endParaRPr lang="en-US" sz="3700" dirty="0">
              <a:solidFill>
                <a:schemeClr val="accent1"/>
              </a:solidFill>
            </a:endParaRPr>
          </a:p>
        </p:txBody>
      </p:sp>
      <p:cxnSp>
        <p:nvCxnSpPr>
          <p:cNvPr id="20" name="Straight Connector 1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003E9FB-2E98-4B5B-BFF6-AB235BAB19D4}"/>
              </a:ext>
            </a:extLst>
          </p:cNvPr>
          <p:cNvSpPr>
            <a:spLocks noGrp="1"/>
          </p:cNvSpPr>
          <p:nvPr>
            <p:ph idx="1"/>
          </p:nvPr>
        </p:nvSpPr>
        <p:spPr>
          <a:xfrm>
            <a:off x="4976031" y="963877"/>
            <a:ext cx="6377769" cy="4930246"/>
          </a:xfrm>
        </p:spPr>
        <p:txBody>
          <a:bodyPr anchor="ctr">
            <a:normAutofit/>
          </a:bodyPr>
          <a:lstStyle/>
          <a:p>
            <a:pPr lvl="1"/>
            <a:r>
              <a:rPr lang="en-US" dirty="0"/>
              <a:t>In contrast, autocrine signaling takes place within the same cell. An </a:t>
            </a:r>
            <a:r>
              <a:rPr lang="en-US" b="1" dirty="0"/>
              <a:t>autocrine</a:t>
            </a:r>
            <a:r>
              <a:rPr lang="en-US" dirty="0"/>
              <a:t> (auto- = “self”) is a chemical that elicits a response in the same cell that secreted it. </a:t>
            </a:r>
          </a:p>
        </p:txBody>
      </p:sp>
      <p:sp>
        <p:nvSpPr>
          <p:cNvPr id="4" name="AutoShape 2" descr="Image result for hormones neurohormones">
            <a:extLst>
              <a:ext uri="{FF2B5EF4-FFF2-40B4-BE49-F238E27FC236}">
                <a16:creationId xmlns:a16="http://schemas.microsoft.com/office/drawing/2014/main" id="{4289A017-8BD3-4811-AA98-3D798CDAF85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553404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FA04E86-D03D-4277-A054-DE46F12AF549}"/>
              </a:ext>
            </a:extLst>
          </p:cNvPr>
          <p:cNvSpPr>
            <a:spLocks noGrp="1"/>
          </p:cNvSpPr>
          <p:nvPr>
            <p:ph type="title"/>
          </p:nvPr>
        </p:nvSpPr>
        <p:spPr>
          <a:xfrm>
            <a:off x="838200" y="963877"/>
            <a:ext cx="3494362" cy="4930246"/>
          </a:xfrm>
        </p:spPr>
        <p:txBody>
          <a:bodyPr>
            <a:normAutofit/>
          </a:bodyPr>
          <a:lstStyle/>
          <a:p>
            <a:pPr algn="r"/>
            <a:r>
              <a:rPr lang="en-US" sz="3700" dirty="0">
                <a:solidFill>
                  <a:schemeClr val="accent1"/>
                </a:solidFill>
              </a:rPr>
              <a:t>Endocrine Signaling vs. </a:t>
            </a:r>
            <a:r>
              <a:rPr lang="en-US" sz="4000" dirty="0"/>
              <a:t>paracrine signaling </a:t>
            </a:r>
            <a:endParaRPr lang="en-US" sz="3700" dirty="0">
              <a:solidFill>
                <a:schemeClr val="accent1"/>
              </a:solidFill>
            </a:endParaRPr>
          </a:p>
        </p:txBody>
      </p:sp>
      <p:cxnSp>
        <p:nvCxnSpPr>
          <p:cNvPr id="20" name="Straight Connector 1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003E9FB-2E98-4B5B-BFF6-AB235BAB19D4}"/>
              </a:ext>
            </a:extLst>
          </p:cNvPr>
          <p:cNvSpPr>
            <a:spLocks noGrp="1"/>
          </p:cNvSpPr>
          <p:nvPr>
            <p:ph idx="1"/>
          </p:nvPr>
        </p:nvSpPr>
        <p:spPr>
          <a:xfrm>
            <a:off x="4976031" y="963877"/>
            <a:ext cx="6377769" cy="4930246"/>
          </a:xfrm>
        </p:spPr>
        <p:txBody>
          <a:bodyPr anchor="ctr">
            <a:normAutofit/>
          </a:bodyPr>
          <a:lstStyle/>
          <a:p>
            <a:pPr lvl="1"/>
            <a:r>
              <a:rPr lang="en-US" dirty="0"/>
              <a:t>Unlike endocrine signaling, paracrine signaling is local intercellular communication. The signaling molecule in paracrine signaling is a chemical that induces a response in neighboring cells. </a:t>
            </a:r>
          </a:p>
          <a:p>
            <a:pPr lvl="2"/>
            <a:r>
              <a:rPr lang="en-US" dirty="0"/>
              <a:t>Although </a:t>
            </a:r>
            <a:r>
              <a:rPr lang="en-US" dirty="0" err="1"/>
              <a:t>paracrines</a:t>
            </a:r>
            <a:r>
              <a:rPr lang="en-US" dirty="0"/>
              <a:t> may enter the bloodstream, their concentration is generally too low to elicit a response from distant tissues. </a:t>
            </a:r>
          </a:p>
        </p:txBody>
      </p:sp>
      <p:sp>
        <p:nvSpPr>
          <p:cNvPr id="4" name="AutoShape 2" descr="Image result for hormones neurohormones">
            <a:extLst>
              <a:ext uri="{FF2B5EF4-FFF2-40B4-BE49-F238E27FC236}">
                <a16:creationId xmlns:a16="http://schemas.microsoft.com/office/drawing/2014/main" id="{4289A017-8BD3-4811-AA98-3D798CDAF85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53593767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3">
      <a:majorFont>
        <a:latin typeface="AR JULIAN"/>
        <a:ea typeface=""/>
        <a:cs typeface=""/>
      </a:majorFont>
      <a:minorFont>
        <a:latin typeface="Verdana Pro SemiBol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TotalTime>
  <Words>3053</Words>
  <Application>Microsoft Office PowerPoint</Application>
  <PresentationFormat>Widescreen</PresentationFormat>
  <Paragraphs>240</Paragraphs>
  <Slides>57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57</vt:i4>
      </vt:variant>
    </vt:vector>
  </HeadingPairs>
  <TitlesOfParts>
    <vt:vector size="63" baseType="lpstr">
      <vt:lpstr>AR JULIAN</vt:lpstr>
      <vt:lpstr>Arial</vt:lpstr>
      <vt:lpstr>Calibri</vt:lpstr>
      <vt:lpstr>Roboto</vt:lpstr>
      <vt:lpstr>Verdana Pro SemiBold</vt:lpstr>
      <vt:lpstr>Office Theme</vt:lpstr>
      <vt:lpstr>INTRODUCTION TO ​THE ENDOCRINE SYSTEM</vt:lpstr>
      <vt:lpstr>Endocrine glands</vt:lpstr>
      <vt:lpstr>The endocrine system</vt:lpstr>
      <vt:lpstr>Communication in the Body</vt:lpstr>
      <vt:lpstr>The Endocrine System - Communication</vt:lpstr>
      <vt:lpstr>The Endocrine System - Communication</vt:lpstr>
      <vt:lpstr>The Endocrine System - Communication</vt:lpstr>
      <vt:lpstr>Endocrine Signaling vs. Autocrine signaling </vt:lpstr>
      <vt:lpstr>Endocrine Signaling vs. paracrine signaling </vt:lpstr>
      <vt:lpstr>Target Cells and Receptors</vt:lpstr>
      <vt:lpstr>Target Cells and Receptors</vt:lpstr>
      <vt:lpstr>The Endocrine System Functions in HOMEOSTASIS</vt:lpstr>
      <vt:lpstr>What is Homeostasis? </vt:lpstr>
      <vt:lpstr>How is Homeostasis Maintained?</vt:lpstr>
      <vt:lpstr>Body Balance</vt:lpstr>
      <vt:lpstr>PowerPoint Presentation</vt:lpstr>
      <vt:lpstr>Types of Glands</vt:lpstr>
      <vt:lpstr>PowerPoint Presentation</vt:lpstr>
      <vt:lpstr>HORMONE CLASSIFICATIONS  </vt:lpstr>
      <vt:lpstr>Non-steroidal hormones</vt:lpstr>
      <vt:lpstr>Non-steroidal hormones</vt:lpstr>
      <vt:lpstr>Peptide hormones </vt:lpstr>
      <vt:lpstr>Amino acid-derived hormones</vt:lpstr>
      <vt:lpstr>Feedback Loops </vt:lpstr>
      <vt:lpstr>Feedback loops</vt:lpstr>
      <vt:lpstr>feedback loops</vt:lpstr>
      <vt:lpstr>Negative Feedback Loop Schematic</vt:lpstr>
      <vt:lpstr>TEMPERATURE REGULATION (Thermoregulation)</vt:lpstr>
      <vt:lpstr>TEMPERATURE REGULATION (Thermoregulation)</vt:lpstr>
      <vt:lpstr>THERMOREGULATION</vt:lpstr>
      <vt:lpstr>If the temperature goes above the set core temperature: </vt:lpstr>
      <vt:lpstr>If the temperature goes above the set core temperature: </vt:lpstr>
      <vt:lpstr>If the temperature goes above the set core temperature: </vt:lpstr>
      <vt:lpstr>If the temperature goes above the set core temperature: </vt:lpstr>
      <vt:lpstr>If the temperature falls below the set core temperature: </vt:lpstr>
      <vt:lpstr>If the temperature falls below the set core temperature: </vt:lpstr>
      <vt:lpstr>If the temperature falls below the set core temperature: </vt:lpstr>
      <vt:lpstr>If the temperature falls below the set core temperature: </vt:lpstr>
      <vt:lpstr>Blood Glucose Levels</vt:lpstr>
      <vt:lpstr>DROP in Blood Glucose Levels</vt:lpstr>
      <vt:lpstr>RISE in Blood Glucose Levels</vt:lpstr>
      <vt:lpstr>Positive Feedback Loops</vt:lpstr>
      <vt:lpstr>Positive Feedback Loops</vt:lpstr>
      <vt:lpstr>Positive Feedback Loops</vt:lpstr>
      <vt:lpstr>Positive Feedback Loops</vt:lpstr>
      <vt:lpstr>types of hormones</vt:lpstr>
      <vt:lpstr>HORMONE CLASSIFICATIONS</vt:lpstr>
      <vt:lpstr>Peptide hormones </vt:lpstr>
      <vt:lpstr>Peptide hormones </vt:lpstr>
      <vt:lpstr>Steroid hormones</vt:lpstr>
      <vt:lpstr>Steroid hormones</vt:lpstr>
      <vt:lpstr>Amino acid-derived hormones</vt:lpstr>
      <vt:lpstr>Amino acid-derived hormones</vt:lpstr>
      <vt:lpstr>PowerPoint Presentation</vt:lpstr>
      <vt:lpstr>The hypothalamic–pituitary–thyroid axis (HPT axis) </vt:lpstr>
      <vt:lpstr>The hypothalamic–pituitary–thyroid axis (HPT axis)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​THE ENDOCRINE SYSTEM</dc:title>
  <dc:creator>Cynthia Anderson</dc:creator>
  <cp:lastModifiedBy>Cynthia Anderson</cp:lastModifiedBy>
  <cp:revision>2</cp:revision>
  <dcterms:created xsi:type="dcterms:W3CDTF">2020-02-24T20:54:36Z</dcterms:created>
  <dcterms:modified xsi:type="dcterms:W3CDTF">2020-02-24T21:14:54Z</dcterms:modified>
</cp:coreProperties>
</file>