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5" r:id="rId3"/>
    <p:sldId id="268" r:id="rId4"/>
    <p:sldId id="325" r:id="rId5"/>
    <p:sldId id="269" r:id="rId6"/>
    <p:sldId id="294" r:id="rId7"/>
    <p:sldId id="311" r:id="rId8"/>
    <p:sldId id="312" r:id="rId9"/>
    <p:sldId id="313" r:id="rId10"/>
    <p:sldId id="322" r:id="rId11"/>
    <p:sldId id="324" r:id="rId12"/>
    <p:sldId id="292" r:id="rId13"/>
    <p:sldId id="291" r:id="rId14"/>
    <p:sldId id="326" r:id="rId15"/>
    <p:sldId id="323" r:id="rId16"/>
    <p:sldId id="285" r:id="rId17"/>
    <p:sldId id="282" r:id="rId18"/>
    <p:sldId id="283" r:id="rId19"/>
    <p:sldId id="287" r:id="rId20"/>
    <p:sldId id="288" r:id="rId21"/>
    <p:sldId id="284" r:id="rId22"/>
    <p:sldId id="289" r:id="rId23"/>
    <p:sldId id="257" r:id="rId24"/>
    <p:sldId id="261" r:id="rId25"/>
    <p:sldId id="258" r:id="rId26"/>
    <p:sldId id="259" r:id="rId27"/>
    <p:sldId id="266" r:id="rId28"/>
    <p:sldId id="262" r:id="rId29"/>
    <p:sldId id="260" r:id="rId30"/>
    <p:sldId id="280" r:id="rId31"/>
    <p:sldId id="297" r:id="rId32"/>
    <p:sldId id="263" r:id="rId33"/>
    <p:sldId id="281" r:id="rId34"/>
    <p:sldId id="267" r:id="rId35"/>
    <p:sldId id="299" r:id="rId36"/>
    <p:sldId id="276" r:id="rId37"/>
    <p:sldId id="265" r:id="rId38"/>
    <p:sldId id="279" r:id="rId39"/>
    <p:sldId id="296" r:id="rId40"/>
    <p:sldId id="256" r:id="rId41"/>
    <p:sldId id="301" r:id="rId42"/>
    <p:sldId id="309" r:id="rId43"/>
    <p:sldId id="310" r:id="rId44"/>
    <p:sldId id="327" r:id="rId45"/>
    <p:sldId id="320" r:id="rId46"/>
    <p:sldId id="300" r:id="rId47"/>
    <p:sldId id="321" r:id="rId48"/>
    <p:sldId id="278" r:id="rId49"/>
    <p:sldId id="277" r:id="rId50"/>
    <p:sldId id="319" r:id="rId51"/>
    <p:sldId id="302" r:id="rId52"/>
    <p:sldId id="273" r:id="rId53"/>
    <p:sldId id="316" r:id="rId54"/>
    <p:sldId id="317" r:id="rId55"/>
    <p:sldId id="318" r:id="rId56"/>
    <p:sldId id="305" r:id="rId57"/>
    <p:sldId id="304" r:id="rId58"/>
    <p:sldId id="308" r:id="rId59"/>
    <p:sldId id="315" r:id="rId60"/>
    <p:sldId id="307" r:id="rId61"/>
    <p:sldId id="264" r:id="rId62"/>
    <p:sldId id="298" r:id="rId63"/>
    <p:sldId id="306" r:id="rId64"/>
    <p:sldId id="271" r:id="rId65"/>
    <p:sldId id="314" r:id="rId66"/>
    <p:sldId id="272" r:id="rId67"/>
    <p:sldId id="303" r:id="rId68"/>
    <p:sldId id="270" r:id="rId69"/>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12" autoAdjust="0"/>
    <p:restoredTop sz="94660"/>
  </p:normalViewPr>
  <p:slideViewPr>
    <p:cSldViewPr snapToGrid="0">
      <p:cViewPr varScale="1">
        <p:scale>
          <a:sx n="90" d="100"/>
          <a:sy n="90" d="100"/>
        </p:scale>
        <p:origin x="10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3:05.544"/>
    </inkml:context>
    <inkml:brush xml:id="br0">
      <inkml:brushProperty name="width" value="0.2" units="cm"/>
      <inkml:brushProperty name="height" value="0.4" units="cm"/>
      <inkml:brushProperty name="color" value="#A9D8FF"/>
      <inkml:brushProperty name="tip" value="rectangle"/>
      <inkml:brushProperty name="rasterOp" value="maskPen"/>
      <inkml:brushProperty name="ignorePressure" value="1"/>
    </inkml:brush>
  </inkml:definitions>
  <inkml:trace contextRef="#ctx0" brushRef="#br0">305 1039,'0'-5,"0"-5,0-7,0-5,0-2,-4-3,-3-1,2-1,0 1,1-1,2 1,1 0,1 1,0-1,0 1,5 5,1 0,-4 6,-8 4,-3 9,-4 11,-5 7,-3 6,1 5,-1 2,-1 1,4 0,-1-5,3-1,5-1,4-13,8-12,3-11,2-8,4-4,0-3,3 4,0 1,-3 1,2-1,-1-1,-3-1,2-1,5 0,-2 0,3 0,3 4,-2 2,6 4,-2 0,1-1,1 2,2 0,0 1,2-4,0-5,0-3,5-1,-3-1,-1 5,-7 2,-1 0,0 3,-3 1,0 3,-2 0,0-3,-2-2,-4-3,-2 7,-8 7,-9 9,-6 9,-1 8,-2 6,6-1,11-5,5-9,7-7,2-7,3-4,4 1,8 2,4 1,2 3,-1 1,4-4,0 0,-1 1,-2 0,-1 2,2 1,0 2,-1-1,-1 1,-1 1,-2-1,-6 5,-2 1,1 5,-5 4,-4-4,-9-4,-6-8,-7-4,-6 3,-1 7,3 8,-2 5,2 5,3 3,-1 2,1 1,-2-1,0 1,-6-1,0 0,-3 0,-1 4,-2-3,-2-2,0-1,-2 0,1 0,-1 0,0-4,1-1,-1 0,1 2,-1-4,1 5,0-3,-1-3,1-2,-5 3,3 1,2-2,1-4,5 0,1 3,-1 2,0-1,2 0,-5 2,-2-2,-2 0,-1 2,5 2,1-3,6 1,0 0,-2-2,3 0,0-3,1 1,5-7,3-10,3-9,2-8,2-5,0-4,1-6,-5-2,-2 0,-4 1,0 2,-4 7,-4 11,-3 14,-3 11,3 8,0 1,3 2,6 1,4 2,4 2,2 0,2 0,0 1,1-1,0 1,0 0,-1 4,1 1,-1 1,0-2,0-2,0 0,0-2,0 0,0-1,5-4,1-2,0 0,-2 1,0 2,-2 1,-1 1,-1 1,0 0,0 1,0-1,4-4,7-6,5-6,6-5,3-4,2-1,1-2,0 0,5-5,2-1,-1 0,-2 2,-1 1,-1 2,-2 1,0 0,-1 1,0-4,0-6,0-2,0-3,0-4,1-3,-6-3,-1-1,-4-1,-5-1,-5 0,-3 0,-3-5,-1-1,0-4,-1 0,0 1,0 3,0 2,1 2,5 7,1 1,0 1,3-1,5 3,0 1,-2-2,-3-2,1 3,-10 4,-10 10,-8 10,-10 9,-4 11,-7 7,-2 6,3 2,-3-1,2-3,-2 1,1 0,3-2,3-2,3-7,6-3,4-6,4-1,1-3,-1-3,6-9,6-9,7-8,14-10,8-5,10-3,7 0,3 7,-3 6,-2 8,-5-3,-2 1,2 2,0-4,-1-1,-2-1,-5-3,1 4,-3-1,-2 3,1 0,0-3,6-2,-1-2,-2 3,0 4,-5 1,-1 3,1 3,1-2,1-2,2-1,2-1,0 1,-5-1,0-3,-5-3,-5-3,0-2,-2 0,-3-2,3 0,-1 0,-2 1,2-1,0 0,-1 1,-3-1,-1 1,-3 0,0-1,-6 1,-6 5,-1 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4:59.519"/>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533 1259,'5'-4,"1"-7,0-6,4 0,-1-1,-1-3,-2-3,-2-1,3 3,0-3,3-3,1-1,-2 0,-3 0,-2 0,-1 1,-7 5,-7 11,-10 12,-7 6,-4 2,0 5,1 4,0 0,1 1,1-3,1 2,1 2,-1-3,1 2,5 1,6 3,5 2,1-3,-3 0,0 0,3 2,-1-3,0-1,-2 2,2 1,6-2,9-6,9-4,11-13,7-12,6-11,3-7,3-2,-1-4,-3-1,1-2,-1 1,-4 3,-1 3,-4 3,-1 3,-1 5,-1 3,0 0,0 4,-1 0,1 2,-4 1,-2 1,0 3,2-1,1 2,1 1,1 3,1-3,5 1,2 0,-1-2,-1 0,-1 1,-6-2,-3 1,0-4,1 1,-9 8,-15 13,-13 5,-8 9,-10 6,-4-2,0 4,1-4,1-2,-2 0,1-5,10-9,14-13,14-10,11-7,7-1,10-1,0-3,-1 0,-1-2,-6-1,-1 4,-1 2,-3-1,0-1,1-1,-2-2,0 5,-3 0,-3-1,1 4,-2 0,-2-1,-3-3,-2-2,-2-1,0-1,-6 3,-2 2,-4-1,0-1,-4 3,-3 6,2 0,-2 2,-2-1,-3 1,-1-1,-2-4,-1 2,0-2,-1 2,0-1,1 2,-6-1,0 3,-1 2,2 3,1 3,2 3,1 0,0 1,5 5,2 2,5 4,-5 1,-3 7,-2 0,3 2,1-3,4 1,6 1,-1-3,3 1,-2 1,5-6,9-11,14-10,3-8,4-2,2-2,2 2,1 0,0 2,-5 0,-1 3,5-2,2 2,1-1,0 1,-1 4,0 2,0 4,-1 1,-1 1,1 1,-1 1,0 0,0 4,0 6,1 1,-1 4,0-2,-4 2,-2 3,0 3,2 2,1-3,-3-1,-1-3,-4 0,-4 2,0-3,-2 1,-3 2,-2 3,-2 2,-2 1,0 2,-2 0,-4 1,-2 0,-4-1,0 1,-3-5,1-2,-2-4,1 0,-1-4,2 1,-2 3,-2-2,1 2,-2-2,-1-5,2 2,-1-1,2 1,1 4,-4-1,3 2,-1-2,2 1,4 2,0 3,0 3,-1-4,-4 1,1 0,-2 2,-2 2,-3 1,-2 0,-2 1,-1 1,4-1,1 1,5 0,5-1,-1 1,3-1,-2 0,-3 5,0 2,-1-6,-4-7,-1-7,-4-6,-5-4,-3-3,-1-2,2 0,1-1,1 1,1 0,1 0,0 1,1 0,0 0,0 0,0 0,0 0,0 0,0 0,-5 0,-2 0,1 0,1 0,15-4,15-7,18-6,10-4,6-4,6-7,2 3,3-4,-1 4,-3 2,-4 6,-3 7,-6 0,0 3,2 4,-5-2,-1 0,0 2,1-2,1 0,2-3,0 0,-4-1,-1 0,1 3,1 3,6-2,2-4,1 0,-9 3,-14 2,-17 8,-8 8,-6 3,-7 4,0 4,-4 0,-1 0,0-3,2 1,6 2,3-3,1 2,-1-4,4 2,0-3,-1 2,-2 2,3 4,0-3,-1-3,-3-1,-1 3,-6-2,-3-3,5-9,6-9,13-8,11-2,16 1,8 4,5 4,2 3,5 2,0-3,-2-1,-2 0,-6-2,0-1,1 1,4 3,2-4,-1-4,3 1,-4-4,-4 2,-7-2,-1 3,-6-3,0-1,2 0,-2 0,2-2,-3-3,1 2,3 5,2 5,4 4,-4-1,1 0,0-3,2-1,-3-2,0-3,0-5,3 2,-4 0,1 2,-4-4,4 0,0 0,1-1,-4-2,-4-1,0 3,-2 2,-3-2,-3-1,-2-1,-2 13,0 17,-11 12,-3 8,-4 4,1 2,-2-5,3-2,-1-5,2 2,-1 8,-8 8,1 2,-1-6,4-4,0-7,-2-3,4 0,-1-4,-1 1,-3-4,-2 2,4 2,-1-1,0-4,-2 1,-1-1,3 1,0-2,5 3,-1-1,-1-4,2 2,-1 0,-2 1,-3 4,-2 4,-1-1,-2 0,0-3,4 1,1 2,5 2,0-2,4 0,-2-3,3 0,3 2,3 3,2 3,-2-4,-1 0,-3-3,-5-5,0 1,-2-3,2 2,-1-1,-2-2,1 2,-1-2,-1-1,1 2,0 0,3 2,0-1,1 3,4 3,17 0,13-5,7-3,3-3,2-3,0-2,-1-2,-1 1,-6-5,3-2,1 0,0 2,-4-3,-2-1,1 2,-5-3,-4-4,-1-4,-2-5,-3-2,-3-1,-3-2,0 0,-2 0,-1 0,1 0,-1 0,1 1,-1-1,-3 5,-7 2,-2 0,-2-2,-4-1,2-1,-2 4,-1 5,2 0,4 0,0 1,-2 4,-8 3,-4 3,-3-1,0-1,6-3,6-5,6-5,11-3,10 3,8-1,11-1,1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3:16.530"/>
    </inkml:context>
    <inkml:brush xml:id="br0">
      <inkml:brushProperty name="width" value="0.2" units="cm"/>
      <inkml:brushProperty name="height" value="0.4" units="cm"/>
      <inkml:brushProperty name="color" value="#A9D8FF"/>
      <inkml:brushProperty name="tip" value="rectangle"/>
      <inkml:brushProperty name="rasterOp" value="maskPen"/>
      <inkml:brushProperty name="ignorePressure" value="1"/>
    </inkml:brush>
  </inkml:definitions>
  <inkml:trace contextRef="#ctx0" brushRef="#br0">6 495,'-4'0,"2"-4,3-7,0-6,5 0,1-1,9-3,7-3,3-1,3 3,0 6,-4 1,-2 2,-5 0,4 1,3-2,-3-2,-1 0,-3-1,-1 3,2 3,-3-1,1 1,2 3,-2-2,1 1,1 2,3 1,7 3,2 2,2 0,-1 1,-1 0,-6 5,-2 2,-1-1,-4 4,0 0,-3 2,0 0,-3 3,3-2,-3 2,2-2,3 1,3 0,4-4,1 1,2-1,0-2,-4 2,-1-1,-4 3,-2 0,3-3,1-3,-1 3,-1-1,3-1,1-2,-3 2,1 1,-4 3,0 0,-2 3,-4 3,1-1,-1 2,2-3,-1 1,-2 2,2-1,-1 0,2 3,0 2,-3 2,2-3,-1-1,3-3,3-5,4-4,-1 1,0-1,2-2,2-2,-3 3,0 0,1 0,-3 2,0 0,1-1,8-3,3-1,1-2,0-2,-5 5,-2 1,-1 0,-4 3,-1 0,-4 3,2 0,1-2,3-3,-2 1,1 1,2-2,-3 2,0 0,2-1,-3 2,1-1,1 4,3-2,2-1,1-4,2-2,0 3,1 0,0-1,-1-2,1-1,0-1,8 3,9 1,0 0,-2-1,-4-2,-5-1,-2-2,-3 1,-1-1,-1-1,0 1,-1 0,-4 4,-1 2,0 0,-3 4,-1-1,3-1,1-2,-2 2,0 1,2-2,1-2,2-2,-3 3,0 1,0-1,2-2,1-1,2-1,0-1,1-1,5 0,2-5,0-1,2-1,2 3,-8-5,2 1,-1 1,0 2,-1 1,-2 3,0 0,0 1,-1 0,1 0,-1 0,0 1,0-1,0 0,0 0,1 0,-1 0,0 0,1 0,-1 0,0 0,1 0,-1 0,0 0,1 0,-6-9,-5-8,-7-6,-4-3,-3-2,-8 3,-2 2,0 0,1 0,2-2,1-1,2 0,-5 4,0 1,0-1,2-1,1-1,1-1,1-2,1 0,0 0,0 0,0-1,0 0,5 1,6-1,1 1,-1 0,2 4,-1 2,1 0,4-2,4-1,-2-1,0 3,-3 2,-4-2,-4-1,1-1,-1-1,-1-2,-3 0,3 5,5 5,5 1,5 4,2 3,3 4,0 2,6 2,2 2,-1-1,-1 1,-2 0,-2-1,5 0,0 1,-1-1,-1 0,-2 0,-1 0,-1 0,0 0,-6 4,-1 3,0 3,-3 6,0-1,-4 2,-3 3,-4 3,1-3,0 0,-2 1,-2 2,-1 2,-2 0,-1 2,-4-4,-3 3,-4 2,0 0,-3-3,-4 2,-3 6,-3-2,-2 2,-1 1,-1-1,0-1,0-2,0-6,0-2,5-1,7 2,0-4,4 0,-1-4,-3 1,-3 2,1 2,4 3,0-2,2-1,-2-3,3-1,1 3,0 2,0 2,2 2,-2 1,1 2,-3-5,-4-2,0 1,-1 1,2 1,-1-3,2-1,4 1,3 2,-1-4,-5 0,0 2,-2-3,2 0,-3 1,-6 3,-6 6,-1 4,-2-4,6-2,1-6,6-1,5-9,10-10,10-6,8-11,7-7,3-4,4-2,0 0,0 4,0 2,0 1,3 4,3 1,-2-1,4 2,0 0,-2 2,-2 5,-7-2,-7-3,-3 1,1 3,-3-1,1 1,-2-2,2-3,-2-4,-4-3,2 2,4 0,4 0,-2-3,1 4,-2 1,1 3,1-1,4-1,-4-3,6 3,3-1,2-1,-5-3,-6 8,-6 11,-9 6,-6 8,-7 1,-2 4,-3 5,1 2,-2-2,-3 1,-3 1,3 1,-1-3,4 0,-1 0,-2-2,3 0,4 2,-2-3,3 1,3 1,-2-2,1 1,-3 1,-4 3,1 2,3 2,-2-4,-2-1,1 1,-1-4,1 0,4 2,-1 1,-3 3,-3 1,-4 2,2 0,0-4,3-2,-5 1,-3 1,-2 1,-1-3,0-1,-1 1,1 2,0-4,0-4,5-1,2 3,-1-3,0 2,-2-2,-1 1,-1 3,-1 3,0-2,4 0,1-3,5 0,1-2,-3 1,4 3,-7-3,2 2,-1-2,-2-4,-1-4,8-3,11-2,12-6,8-2,12-6,5 1,3 1,-1-2,-6-4,-3 1,-1 4,-4-2,-2 1,1 4,2-3,3-3,1 0,1 3,-4-1,-1 0,-4-1,0 1,-3-2,1 2,-3-3,2 2,-2-1,2 1,-1-2,1 2,4 4,2 2,8-6,8-6,3 0,-1-1,-2 3,-2 4,-8 0,-3-2,0-4,-1 1,-3 0,0 2,-4 0,-9 7,-14 9,-12 10,-10 8,-6 10,-5 0,-1 0,2-5,9-1,3-5,4 0,0 1,-1-2,0-4,0 0,-1-1,4 2,1-2,-1 3,0-2,-3-2,5 1,-5 4,-7-1,-3-3,1 2,0-2,2-2,2-4,1-1,1-2,0 3,1 1,-4 4,-3 0,1 3,-3 0,-5-3,-1-3,-1 2,0 0,5-2,-2-3,2-1,2-1,4 3,1 1,2 0,1-2,1-1,1-1,-1-1,0-1,0-4,0-3,-5 1,3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3:23.375"/>
    </inkml:context>
    <inkml:brush xml:id="br0">
      <inkml:brushProperty name="width" value="0.2" units="cm"/>
      <inkml:brushProperty name="height" value="0.4" units="cm"/>
      <inkml:brushProperty name="color" value="#A9D8FF"/>
      <inkml:brushProperty name="tip" value="rectangle"/>
      <inkml:brushProperty name="rasterOp" value="maskPen"/>
      <inkml:brushProperty name="ignorePressure" value="1"/>
    </inkml:brush>
  </inkml:definitions>
  <inkml:trace contextRef="#ctx0" brushRef="#br0">2194 1417,'0'4,"0"7,-5 1,-1 3,5 0,7-13,7-7,11-6,11-7,3 0,6-1,-1-3,-3-2,-4 4,-2-1,-4 0,-1 3,-2 0,0 3,0 4,-1-1,1 2,-5-2,-1 0,5 4,3 2,-9 7,-11 3,-9 6,-7 1,-9 3,-5 0,-9 1,-3 4,-2-2,2-4,5 0,-1-1,4 1,2-1,-5 2,-2 3,-1-1,-4 1,0 2,-5-1,1 0,2 2,-2-3,1 1,2-3,-2 1,-3-3,0 2,2-2,8-8,10-10,8-8,6-6,4-6,8 3,7-5,6-3,6 5,2 1,2 0,0 0,1-1,0-1,-1 4,5-3,0 2,-4 1,-3-1,-1 3,0 6,-5 0,-1 3,2 3,0-2,3 1,1-3,2-4,0 1,-5-1,0 1,-5 8,0 6,-4 7,-3 7,-4 7,-2 3,-3 4,-1 6,-10 2,-3-1,-9 0,0-3,-2-5,4-4,1 0,-2 1,3 1,0-4,3 0,4 0,0 3,1 1,-2-4,0 1,-1-5,1 1,7-4,9-7,13-15,4-11,8-5,-2-5,0-1,0-4,-5-2,-2 2,1-3,-3 0,-5 2,0-1,3 4,-2-1,-3 1,1 6,-1-2,2 4,-2 2,3 4,-1 2,-8 3,-10 4,-3 8,-10 10,-6 7,-4 6,-7 5,-1 2,-5 0,1 1,2 0,-2 0,2-1,-3 0,2-5,7-2,4-4,3-5,0-1,1-1,-1-3,-6-2,-1 2,-1 5,1 1,-3-3,-1-3,-3-2,0-2,3-2,2 0,2-2,3 1,5-5,7-7,2 0,-1-3,-2-5,-4 3,3-2,0 4,-2-2,-2 3,-6-1,-3 2,4-1,-2 1,-2 4,2 2,-1-1,2 0,1 1,-5 3,-1 1,1 1,-3 2,-1 0,2 0,2-4,2-2,1-4,2-6,1 1,-1-2,2 1,3 0,3 2,3-2,1-1,-2 0,-3 0,3-2,0 2,2-1,0-2,-3 3,3-1,-1-2,-2 3,2-1,-1-2,-2 3,-2 4,3 0,0 1,2-1,1 2,-2-3,1-3,0 1,-2-1,-3 3,-1-2,-3 2,4-1,1-2,-1 1,-1 3,3 0,1 2,-2 2,4-1,-1 0,-2-2,-1-4,-3-3,-2 0,19 9,23 11,32 9,37 13,21 7,7 3,-1 5,-11-4,-13-2,-13-3,-14-7,-8-6,-8-6,-8 0,-5-2,-3-2,-3-3,0-1,0-1,-1-1,2 0,-1 0,6-1,1 1,0 0,4 0,0-1,-2 6,-2 1,-1 0,-3-1,-1 3,0 5,3 0,3-2,-2 2,0-2,-2-2,-5 2,-12-6,-13-8,-15-8,-15-8,-7 1,-2-2,-3 2,1 5,2 4,-1 4,-3-2,1-5,-2-4,2-5,4 2,8-1,5 3,1 0,1 2,0 5,3-2,0 2,-5-2,2-4,-6 1,-1-1,-1-4,1-2,5-2,2-2,0 4,5 1,0 3,-1-3,-3-4,-1-6,-2-3,-1-5,-2 4,1-1,-1 6,5 3,2 6,-1 6,4 12,14 14,12 10,15 12,7 4,9 0,1 4,0-1,1 2,-1-1,2-3,-2-9,-3 2,2-2,3-4,4-3,3 0,3-3,-3-6,-5 0,-1 2,-2-1,-5 2,2-2,-2-4,-2 2,-1-2,1 2,1 5,-1-2,-2 2,-2-3,4 7,0-1,4 5,0-1,-2 0,3 0,-2 1,-1-4,2-5,-1-1,-2-3,-3 1,-1-2,-11-2,-19-8,-18-4,-11-6,-10-1,-3 0,1 3,-3 2,2 2,3 1,4 2,-2 0,0 0,2 1,-2-1,-1 1,3-1,1 0,2 0,2 0,-3 0,-2 0,1 0,-3 0,-1 0,2 0,2-5,2-1,7-4,2-6,0 1,0 2,3-1,0 2,4-2,-5 2,0-2,0-3,-2 1,-2-2,-1 4,4-7,0 1,-1 0,-1-3,-6-1,2-6,1 2,0 2,0 4,5 2,0 4,5 0,0-1,-2 1,-3 0,3-3,-1 2,4-1,-1 4,2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3:26.631"/>
    </inkml:context>
    <inkml:brush xml:id="br0">
      <inkml:brushProperty name="width" value="0.2" units="cm"/>
      <inkml:brushProperty name="height" value="0.4" units="cm"/>
      <inkml:brushProperty name="color" value="#A9D8FF"/>
      <inkml:brushProperty name="tip" value="rectangle"/>
      <inkml:brushProperty name="rasterOp" value="maskPen"/>
      <inkml:brushProperty name="ignorePressure" value="1"/>
    </inkml:brush>
  </inkml:definitions>
  <inkml:trace contextRef="#ctx0" brushRef="#br0">1 311,'0'-5,"5"-6,10-6,8-9,4 0,3-1,0 0,5 0,1 0,-1 4,-7 2,-3 4,-6 1,-1 2,-5 0,-3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3:27.647"/>
    </inkml:context>
    <inkml:brush xml:id="br0">
      <inkml:brushProperty name="width" value="0.2" units="cm"/>
      <inkml:brushProperty name="height" value="0.4" units="cm"/>
      <inkml:brushProperty name="color" value="#A9D8FF"/>
      <inkml:brushProperty name="tip" value="rectangle"/>
      <inkml:brushProperty name="rasterOp" value="maskPen"/>
      <inkml:brushProperty name="ignorePressure" value="1"/>
    </inkml:brush>
  </inkml:definitions>
  <inkml:trace contextRef="#ctx0" brushRef="#br0">390 8,'-9'0,"-8"0,-6 0,-8 0,-13 0,-8 0,1 0,3 0,1 0,9 5,15 1,16-5,14-2,15-2,9-4,-1-1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3:36.539"/>
    </inkml:context>
    <inkml:brush xml:id="br0">
      <inkml:brushProperty name="width" value="0.2" units="cm"/>
      <inkml:brushProperty name="height" value="0.4" units="cm"/>
      <inkml:brushProperty name="color" value="#A9D8FF"/>
      <inkml:brushProperty name="tip" value="rectangle"/>
      <inkml:brushProperty name="rasterOp" value="maskPen"/>
      <inkml:brushProperty name="ignorePressure" value="1"/>
    </inkml:brush>
  </inkml:definitions>
  <inkml:trace contextRef="#ctx0" brushRef="#br0">286 1171,'0'-4,"0"-7,-5-1,-1-4,-4 2,-1-2,-8 2,0-1,-2-4,-2 3,8 3,11 9,15 10,20 3,18 1,20-2,8-2,-6-2,-4-6,-10-3,-10-5,-8-2,-10-2,-16 1,-14-7,-11 0,-14 3,-11 1,-13 2,-13-1,-4 2,5-1,-2 2,6 2,8 4,8 2,6-2,5-1,3 1,6-3,2-4,1-1,2 8,10 3,14 13,12 9,11 6,5 3,2 6,3-2,5-3,3-1,4-5,6-7,-2-1,-5 1,-8-2,-6-3,-9 0,-9 4,-9 9,-5 4,-4 2,-2 1,-10-4,-8-8,-5-7,-13 0,-13 2,-4 3,4-1,0 1,4-2,10 1,12 3,13 2,14-2,7 4,5 0,6-1,4-3,10 3,6 4,-1-3,7 4,10 2,23 5,21 2,7-1,-6-2,-24-6,-25-17,-27-11,-18-9,-10-8,-14-5,-4-8,-4-4,-2-5,4 0,4 2,7 2,9-1,5 1,11-4,8 2,5 2,3 2,0 3,0 6,0 8,-6 11,-2 7,-4 7,-6 8,-5 5,-3 4,-3 2,-6 6,-7 2,-10 0,-7 3,-2 0,-6 2,-1 0,6-3,4-8,11-12,13-15,17-13,10-12,12-4,3-5,0 2,4 6,-6-2,0-1,-1-1,-2 0,2 0,1 0,3 0,-6 1,-2 4,-4 6,-4 2,-4 3,2 4,0-2,2-4,7-3,2-5,0 3,-9 3,-14 15,-12 12,-16 13,-9 7,-9 8,-12 1,-2 0,2 1,6-1,0-3,3 1,4-5,3-4,7-2,4-6,5-1,6-1,4 3,-1 1,1-8,11-15,19-13,14-13,11-7,10-7,1-2,-1-2,9-4,6-2,10-3,0 4,-10 5,-12 10,-21 11,-27 14,-25 18,-15 12,-8 12,-6 4,-2 1,-3 4,3-1,-2-3,3-4,-1 3,-3-1,-2-2,2-2,0-6,7-4,6 0,4-4,2 0,6-9,11-14,16-16,17-18,14-12,14-7,12-2,10-5,2-2,-3 3,-5 7,-12 8,-13 8,-21 16,-25 17,-20 18,-20 13,-21 12,-9 9,3 1,5-2,9-3,4-5,8-7,1-9,4-13,-1-11,2-10,4-11,-3-7,6-1,3-1,3-2,0-1,1 2,4 3,5 1,11 12,15 14,11 12,11 10,13 6,5 1,2 0,3 1,0-4,10 0,3 1,-1 1,2-2,-5-1,-1-3,-6 0,-8-3,-7-3,-2-3,-4 1,-2 0,-3-2,-2-2,-1-1,4-2,1 0,0-1,-2 0,4-1,0 1,-1 4,-1 2,-2 0,-2-1,-1-2,-5 4,-2 0,0 4,6 5,7 8,8 6,5 6,0 2,-3 4,-1-5,-2-10,-8-13,-15-9,-15-10,-22-10,-12-1,-10 2,-8 8,-4 4,2 8,5 3,14 0,23-7,18-8,15-7,14-12,10-5,5-3,13 0,5-3,-2-2,-6-2,-6 0,-8 3,-7 3,-6-2,-9 0,-5 2,-2-3,-3 1,4-4,-2 1,2 3,0-3,3 2,1 1,1-1,-4 0,-1 7,-4 3,0 2,1 6,3-4,2-3,-3-1,0 4,-3 1,-1 0,-6 13,-20 21,-27 14,-25 12,-12 8,-6-3,-5-9,-6-6,4-7,2-8,11-6,13-8,13-10,10-11,6-7,9-3,13-6,13-5,20 0,15-7,15 1,8-1,-2 3,-2 1,-5 4,-8 3,-1 5,-4-2,1 6,-2 7,-2 8,-3 7,-3 4,-1 8,-1 8,-1 6,0 9,-5 6,-6 1,-6 4,-5 0,-7-1,-8 2,-8-1,-9-3,-10-6,-3-4,-4-7,-4-5,2-6,-1-4,3-7,5-7,-1-7,2-5,2-7,9-4,7-1,8-3,11 0,14-3,10-4,10 2,5-2,4-7,0 1,-2 4,1 10,-2 7,-2 9,1 7,-1 16,-2 7,2 12,0 7,2 7,-5 4,-4-2,-6-1,-9 2,-5-1,-6-2,-12-2,-9 2,-16-4,-12-8,-7-8,-9-6,-3-5,-5-3,5-6,8-3,5-8,6-8,11-3,7 3,7 1,8-1,10-1,10-5,13-2,8-5,8 4,2 2,0 7,2 3,-1 5,-3 5,1 5,0 3,-3 2,-2 1,-7 10,-8 13,-7 7,-1-11,3-9,-1-6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3:38.446"/>
    </inkml:context>
    <inkml:brush xml:id="br0">
      <inkml:brushProperty name="width" value="0.2" units="cm"/>
      <inkml:brushProperty name="height" value="0.4" units="cm"/>
      <inkml:brushProperty name="color" value="#A9D8FF"/>
      <inkml:brushProperty name="tip" value="rectangle"/>
      <inkml:brushProperty name="rasterOp" value="maskPen"/>
      <inkml:brushProperty name="ignorePressure" value="1"/>
    </inkml:brush>
  </inkml:definitions>
  <inkml:trace contextRef="#ctx0" brushRef="#br0">621 312,'-5'-5,"-10"-11,-13-6,-14-10,-25-9,-14-1,-2 1,3 3,10 9,14 8,10 8,14 2,17 12,19 10,20 13,14 7,15 7,17 7,15-5,21-4,6-8,-6-5,-17-5,-19-7,-25-4,-31-9,-26-13,-16-4,-13-3,-3 2,9 13,21 13,27 15,20 8,18 9,29 6,19 7,6-3,0-3,-13-6,-14-8,-24-16,-31-18,-23-14,-22-9,-12 1,-4 4,0 5,1 6,2 5,13 3,18 1,24 2,28 0,23 5,10 1,0 0,-5-2,-10-2,-16-5,-22-12,-20-4,-21-8,-8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4:11.089"/>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31 358,'0'-4,"0"-7,0-6,0-4,4-4,7-2,11-1,0-1,8 1,-3-1,-1 6,-4 1,-2 5,0 6,-2-1,-1 2,2 3,2 2,3 7,1 8,1 2,2 3,-1 0,1-3,-5 1,-1-2,-1-2,2 1,1 5,1-2,2-2,-5 2,-1-2,0 2,7-1,-2 2,-1-1,0 1,1-1,-5 2,-1 2,1 4,2 2,1-2,-4 0,-4 0,-1-2,-3-1,1-3,-1 1,-4 2,3-2,-1 1,2-2,-1 0,-2 3,2 3,-1 2,3 2,3-3,4 0,-1-1,0-2,2-5,-3-1,1-2,1-3,2-2,2-3,1-2,2 4,0 0,1 1,-1-2,1-1,-5 3,-2 1,-4 4,0 0,-4 3,2-2,1-2,0 2,0-1,4 2,1-2,3 3,-3 3,0-1,0 2,7-3,3 1,0-3,1-2,-2-5,0-2,-2-2,0-2,-5 5,-2 0,1 1,0-2,2-1,1-2,1 0,5 0,3 3,-1 2,4 0,0-2,-1 0,-7 2,-4 1,-2 0,5-2,3-2,-1-1,1-2,-1 1,-1-1,-5 4,-3 2,1 4,0 1,2-2,1 2,1 0,1 2,0-1,1 2,-1-1,1-3,-5 1,-2 0,-4 1,-1 0,2-3,3 2,2-1,1-2,-2 2,-1-1,1 4,-4 3,0 4,-3 3,-4 2,-4 2,-3 1,-7 0,-12 0,-9-4,-8-3,-5 1,0-4,6 0,4-3,2 0,5 2,1 4,0-3,2 1,0-3,3 0,3 3,0 2,1 2,2 2,3 2,2 0,2 1,1-1,4 1,8 0,5 0,0-1,2 0,2 1,3-6,1-5,-3-2,-1-3,0-3,2-4,2 2,0 0,2-1,0-2,0-1,1-2,-1 0,1-6,0-1,-1 0,0 0,1 3,-1-4,-4-5,-2-1,0 3,2 2,1 2,1-1,6-1,2 2,5 2,-5-4,-2 0,2 2,1 1,-2 2,-1 1,-1 1,-1-3,-1-2,-1 0,1 2,-1 1,4 1,3 1,-1 0,-6-3,-3-2,0 0,-5-3,4 0,-2-4,0-4,-4-3,0-4,2 3,-2-4,-4-3,-5-2,2 1,-2 0,-1 0,-3 1,-1 0,-2 0,4 1,1-1,0 1,-2 0,-1 0,3 0,2-1,2 6,1 1,-2-1,-2 0,2-2,-1-2,4 5,-1 0,-2 0,-3-2,3-1,4 3,0 1,-2-1,1-2,-1-1,2-2,-1-5,3-2,-3 0,3 0,-2 2,-4 2,3-5,-2-4,3-2,3 2,-1 3,-3 3,-3 1,-4 3,-2 0,-2 1,-1 0,0-4,3 2,3 3,-1 0,0 0,-2 0,-1 0,-1-1,-1 0,0 0,0 0,0-1,-5 6,-1 0,0 1,1-2,-3 4,-1 0,-2 3,-1 0,3-2,-2 2,1-1,-3 3,1-2,-2 3,-3 3,0-1,0 1,-3 2,-2 3,-2 2,-2 1,-1 2,0 0,-1 1,0-1,1 0,-1 1,0-1,1 0,0 0,-1 5,-4 1,4 5,1-1,0 0,6 1,1 4,0 0,3 2,-1-3,4 2,-1-3,2 2,3 3,-1 3,1 2,3 3,1 0,3 2,2-1,0 1,2 0,-1 0,0 0,1-1,-1 0,0 1,1-1,-1 0,0 1,4-6,2-1,0 1,-1 0,3-2,5-6,5-9,4-15,-2-11,0-5,2-4,-3-2,0 6,-4 2,1 5,-2 1,0-1,4 3,-3-1,2 3,2 4,3-2,2 2,6 2,3-1,1 0,-2 1,-1 3,-1-3,-1 0,-1 2,0 1,-1 2,0 1,0 2,0 0,0 0,0 0,1 1,-1-1,-5 5,0 1,-6 5,-4 4,0 1,-2 1,-3 3,-2 3,-2 1,-2 3,-1 0,0 0,-1 1,1 0,-6-5,0-2,-5-4,-4 0,-1 1,-1 3,1 1,4 3,0-3,1-2,-2-3,2 0,2 6,2 4,4 3,-4-1,0 1,-3-6,-1-1,-2-5,-4-1,-4 1,2 2,-1-2,-1-4,3 0,-1-2,4 6,-1 0,-2 1,-3-2,3 1,-1 1,-2-2,3 1,0-3,-2 0,-2-1,3 0,0 4,-2 2,-1 3,-3 3,0-4,3 3,1-1,4-1,0-5,-1 1,-3-5,-2 1,-2 3,-1-3,-1 2,-5-2,-2 0,0 3,1-2,-2 1,4 3,-2-3,0-4,1 1,2-3,5 2,2-1,2-3,3 2,0-1,-1 2,-2-1,2 3,0-1,-6-3,-3-4,2 3,2-1,0-1,-5-2,-3-3,0 5,-4-1,0 5,1 0,1-3,3-1,1-3,7 3,6 5,7 5,4 4,4 3,7 3,6-4,3-1,2-4,4-6,3-4,3-4,0-2,2-2,4-1,2 0,0 0,-1 1,-2-1,3-4,1-1,-2-5,4 0,0-3,-2-3,2 0,-4-1,-4 3,2-6,1 1,5-5,0 1,-2 0,-1 4,-3 6,-2 1,0-3,-6-3,-2 2,0-1,1 3,1 3,7 0,-2-3,-2 1,0 3,0 3,1-2,-1 2,6 1,-4-2,-1 0,4 1,1-2,0-4,4 1,0-3,-6-3,-3 1,-6 0,-3 3,1-1,-3-3,-4-2,1-2,-3-3,2 0,0-1,-3-1,1 5,0 1,2 5,0 0,-3-1,2-2,-1-3,3-2,3 3,0 1,1 0,-3-2,-2-2,0 4,-1-3,1 1,0 0,1 0,0-1,-4-1,3-1,-2-5,-2-3,-3 1,-2 1,-1 1,-1 1,-1 2,-1-5,1 0,-1 0,1 1,0 1,-1 2,-3 1,-2 0,-5 6,0 1,2 0,-3-2,2-1,-3-1,1-1,-3 4,3 1,-3 4,-3 5,-2 5,-8 3,-4 2,-1 7,-4 6,0 2,1 3,2 4,3-2,1-4,6 1,3-3,0 6,-2 0,0 2,-2 2,4 2,0 1,5 1,4 1,0-4,1-1,4 0,2 1,2 1,2 1,1 1,0 1,1 1,-1-1,1 1,-1-1,0 1,0-1,-4 5,-7 2,-1-1,1-1,3-1,3-2,-3-5,0-2,2-1,1 1,2 2,-3-4,-1 0,1 1,2 1,-4 2,-5 2,-4 5,0 2,-2-4,-2 2,-2 0,-1-5,2-2,1-5,0-2,-2-3,-2 1,-5 2,-3 7,0 0,-4 1,0 0,2 1,-3 0,0 6,-2 1,-4 0,1 0,-6 2,-13 5,-1-4,1-3,11-4,9-6,8-6,9-3,5-3,0-3,0-4,-2-1,3-7,0-3,-1-4,-3-1,4-2,0 0,-2-1,-1 1,2-1,1 2,3-2,-1 2,4-1,-2 1,-2 3,1-1,-1 1,3-3,-2-3,-2 1,-3-2,-2 2,-3 4,4-1,1 1,-1 3,4-2,0 1,3-3,-1 1,-2-3,-2 1,-3-1,-2 1,-2-2,0-2,-1 0,5 0,-3 2,2-1,2-2,-1 2,-1 3,-1 0,-1-3,-1 1,0-1,5-3,0 3,1-2,-2 3,4-1,-1 2,0-1,-2 3,-2-3,-1 3,3-3,1 3,-1 2,4-1,0 1,3-3,-1 2,3-3,-1 1,-3 4,1-3,-1 2,-2-3,-3 2,-2 2,3-2,0-4,0 1,-2-2,-2 2,-5 3,-3-1,0 1,1-2,-3 2,-1-3,1-3,2 1,3 4,-4-2,-5 3,-1 2,2 3,-1 3,5-3,4-1,7-3,3 0,0 1,-1-2,-2-4,-1 1,3-3,0 3,5-2,-1 2,-1-1,-3 2,-2 3,3-1,-1 1,5-2,-1-4,-1 0,1 0,0 1,-2 4,2-2,0 3,2-3,-6-3,-3-4,-3-3,4-2,5-2,1 4,4 2,4-1,3-2,3 0,2-2,1 0,1-1,0 0,4 4,2 1,-1 10,-1 11,-1 10,-7 4,-6 0,-3 2,-3-2,-5 2,-2-1,2 1,-1-2,4 2,5 2,-1-1,3 1,-3-2,2 1,-2-2,0 0,-1-1,2 2,-3-3,2 3,-1 2,1 4,3 2,3 2,3 2,2 1,2-1,0 1,0 0,6-5,0-1,1-1,2-3,1 0,3-3,3-5,5 2,-2 2,0 0,3-3,1 1,1-1,7-3,2 3,0-2,-5 3,-3 0,-1 1,0 0,-4 1,3-1,-1 2,0 3,0-2,-3 1,0-2,1 1,-2 2,-1 3,3 3,2 1,-3 2,0 0,2 1,-4 0,1-5,-2-2,-1 1,3-4,3 0,2-3,2-5,2 2,0-2,1-3,-1 3,1-1,0-2,0-2,-6 3,0 0,-1 3,2 0,-4 2,5 0,2 1,2 0,-4 0,-1 0,-1-4,-3 1,0-1,0 3,3-2,1-2,-2 2,-1-1,-3 3,4-2,4 3,1-1,2 1,1-1,-1-3,0 2,0-2,0-2,-5 2,-2-1,1-1,0 2,2-1,1-1,2-3,-1-2,2-1,-6 3,0 2,-5 3,0 0,1-1,2-2,-2 2,1-1,1-1,3 3,6 4,2-1,2 3,-1-1,-1-4,-1 1,-1-1,-1-3,-1-3,0-1,1-3,-1-1,0 0,0 0,0-1,0 5,1 2,-1 0,0 3,1 1,-1-2,0-3,0-1,1 3,-1 0,-4-10,-7-9,-5-8,-10-9,-9-5,-4-1,1 1,-3 2,1 1,3 1,3 2,-2 5,-4 2,0 0,2-2,4 0,-3-2,1-1,2-1,3 0,1-1,-4 1,1-1,0 1,1-1,-2 5,-1 2,1 0,-2-2,-1-1,2-1,-2 3,-4 6,-5 6,-8 4,-4 3,3-2,2-1,0-3,1-6,-1 1,0 2,-5-2,-2 2,0 3,-4 3,0 3,-3 1,1 1,1 2,4-1,3 1,1-1,2 10,0 3,2-1,-1-3,5 3,1 3,0-1,-2-3,0-3,-3-2,0-4,-1-1,0-1,-5 0,-7-1,0 0,1 6,2 0,-1 1,-5-1,1-2,3-1,3-1,2 0,3-1,2-5,0-1,2-1,-1 2,0 2,0 1,-4 1,-3 0,6-4,2-1,-3 1,-7 0,-1 2,1 1,1 1,3 1,2 0,1-5,1 0,1-1,0 1,0 2,5-4,1-4,0-7,-1-3,2-4,1 3,4 1,-1 3,2 0,0 4,-3-1,-4-2,-2 1,-2 4,3-1,6-3,0 2,3-2,4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15:34:17.12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604 1150,'4'0,"7"0,6 0,0 5,1 1,3 0,3-1,1-2,1 4,1 0,1-1,0-1,0-2,-1-1,1-1,-1-1,1 0,-1 0,0-5,-4-6,-11-2,-12-2,-11 1,-13-2,-7 1,-2 5,-1 2,1-1,1 1,2 2,-3 1,-2 2,2 2,1 0,6-3,3-2,1 0,-1 2,-1 1,-1 1,0 1,-2 1,0 0,-1 0,-4 5,-1 1,-1 5,2 5,1-1,2 3,0-3,1-3,6-9,6-9,5-8,6-7,2-4,3-3,1-1,0 0,0 0,0 1,0-1,0 1,-1 1,0-1,0 1,0 0,0 0,0-1,4 1,7 4,1 2,-1 0,2 3,-2 0,3 4,-1-2,1 3,3-1,4 2,-2-3,0-2,7-3,3 1,-3 0,-2 3,-4-1,-7-1,1 1,1 5,-1-1,1 1,-1-1,1 2,2-3,-1-3,2 1,-4-1,2 2,-2 0,1 1,-2-1,1-3,3 2,4-1,2-2,2 2,2 4,-4-1,-2-2,2 1,0 4,1 3,2 3,5 3,-3 6,-1 2,-5 5,-2 1,-4 2,-5 4,-5 4,-2 2,-3 2,-1 1,-1 1,0 0,0 0,-4 0,-7 0,-5-1,-4-4,1-2,4 1,-5-4,2 4,-1-1,-2 0,-2 1,-1 2,4 1,5 1,1-3,2-2,0 0,1 2,-1 1,-4 2,-3 0,2 1,3 0,1-4,1-1,0-5,1-1,-2-2,2 0,2 3,-1-1,1 0,-2-1,0 0,-2-1,2 0,-3-1,2 2,3 2,-1-1,1 1,-3-2,-3 1,-4-3,2 2,-1-2,2 1,1-1,2 1,-2-1,-1-3,1 1,-1 4,2 3,0 4,1 3,0-3,1-1,-2-4,3 1,-3-4,-2-4,-4-4,-2-2,-2-3,-2 4,0 1,-1-1,9-1,8-6,11-2,4-6,8-1,0 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5641-F363-4278-BACA-EE0E1472EB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7AF4D-F805-4A20-958B-76A8C0011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69B9CC-A2BB-450D-8B5D-E10CA5D8CAE7}"/>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4FD35D69-2B52-4355-BA4D-074AA14B9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C78B6-A15B-458F-9798-A0E6AD5AD8FB}"/>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3441415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E511-9E91-4FBA-95D7-47DDC9F590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A3A6AB-871A-4E54-B2BD-B53085AE4D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58B2B-E372-4DED-924F-80D80C7933E0}"/>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244E8118-A2A6-460C-8BCC-FD15F2E91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8487A-63D3-4FD4-BF2E-2E1989291489}"/>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298164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1472BE-1C4A-4AF6-BA6A-3EE81C0DB6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720B6-CBC2-4B04-B17F-BAD5225D14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05B3A-88E7-4448-B59F-B1F72E5BBD01}"/>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9F3A1FB6-C33C-4C82-9642-DFD9168DF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8D2-8342-4CC5-9273-86B909CF62EE}"/>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153961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3A39-191C-41BB-B9AF-D1E3C6F9E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4F81DF-F29D-4928-822A-4D4BB8042B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ACB4C-7362-4F70-8C4C-20B1303EC7A1}"/>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CCB07D0B-3CF3-4137-9DDB-4F5353FE2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78753-619F-403E-8E17-D0A77178BBF9}"/>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33988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0530-610B-4DF2-9651-56187C887F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FBD47D-F89F-44C6-B289-95101E99FD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01FAEC-7033-409C-8B4D-0D24FE30848A}"/>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E974AF57-5A86-482F-B016-908237404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E1CAE-EA0E-4FCF-91CF-3B08D4F8C073}"/>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158027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9FCA-2825-47F6-856E-E4CF593F44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D5F8F-DFBD-4E0D-9EB4-84233029B14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0FC056-8A7A-4D7D-8933-E59D2D4722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C0FC71-FD2C-4385-9ED3-EF394F2DEB7C}"/>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6" name="Footer Placeholder 5">
            <a:extLst>
              <a:ext uri="{FF2B5EF4-FFF2-40B4-BE49-F238E27FC236}">
                <a16:creationId xmlns:a16="http://schemas.microsoft.com/office/drawing/2014/main" id="{87F59FF3-F964-4EAB-A625-540EEAD07A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31360-FA9C-4FB2-8A4F-C4839ECFC850}"/>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1729593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79B8-1520-4D0A-8388-10C529A2F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CE87E-BAD2-4E11-97D3-9AE73A7E1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869A2A-ABFA-487D-93A9-2A82F11AA6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CD9154-CD0E-4860-AED2-D64DCCAC0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E548EC-5311-4975-8FB1-73CFB4A43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6EA5DD-907F-4B10-9B1B-05189FC09CEF}"/>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8" name="Footer Placeholder 7">
            <a:extLst>
              <a:ext uri="{FF2B5EF4-FFF2-40B4-BE49-F238E27FC236}">
                <a16:creationId xmlns:a16="http://schemas.microsoft.com/office/drawing/2014/main" id="{02AA4CD7-A960-4D5E-A703-027AE603A7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7C182F-C078-47F9-AD96-3EF0B1149F7C}"/>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519496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58EB-AE8A-4B5A-B433-28CD09D07B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C4C2D0-3C02-4803-BB9A-C4DC3DA00220}"/>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4" name="Footer Placeholder 3">
            <a:extLst>
              <a:ext uri="{FF2B5EF4-FFF2-40B4-BE49-F238E27FC236}">
                <a16:creationId xmlns:a16="http://schemas.microsoft.com/office/drawing/2014/main" id="{8DFC14B2-4FD9-4E41-944C-B4B7E2563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4E9A94-E69B-4EBA-8C9A-BDCB63970AB3}"/>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930226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124B2-C908-4649-BBC7-D94348DBABA7}"/>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3" name="Footer Placeholder 2">
            <a:extLst>
              <a:ext uri="{FF2B5EF4-FFF2-40B4-BE49-F238E27FC236}">
                <a16:creationId xmlns:a16="http://schemas.microsoft.com/office/drawing/2014/main" id="{54CA6A40-65BC-4C58-BB79-DA850C4B6A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BFC28-7A29-4261-8D7C-1075F94E34CE}"/>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699421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ACD5-2BD7-428D-9585-25283897F6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3823AB-B914-4335-A0F1-9C1BEB4836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3DBA60-AE43-4054-A9AF-946AF2322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F0728F-BCEE-43EB-8649-FE82C7A50D6E}"/>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6" name="Footer Placeholder 5">
            <a:extLst>
              <a:ext uri="{FF2B5EF4-FFF2-40B4-BE49-F238E27FC236}">
                <a16:creationId xmlns:a16="http://schemas.microsoft.com/office/drawing/2014/main" id="{25462F44-1871-4434-B337-431B015D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29F647-25D6-4986-B514-97C4D7F64231}"/>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54876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D1666-0512-4D9B-B491-96BCA6CB16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F669A-5817-4A79-BFCB-D19D1F751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101960-1A3A-426F-91E6-082B15C25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AE1BC7-8308-4654-826A-E00CA0DA15E1}"/>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6" name="Footer Placeholder 5">
            <a:extLst>
              <a:ext uri="{FF2B5EF4-FFF2-40B4-BE49-F238E27FC236}">
                <a16:creationId xmlns:a16="http://schemas.microsoft.com/office/drawing/2014/main" id="{4B7990B5-A8F7-4E37-946E-E1DB083DD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72AB9-5C97-48B3-A355-0AE617A5829E}"/>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25221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FC8E0C-4089-473F-B778-7A74E3EE3A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6594F6-ECFB-4130-AC55-61F422D54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AF781-D7F1-49B9-B775-7F815698D1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915FE95A-AD95-4DFB-9F92-B1E385A50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5083C7-0C04-4CE4-9E61-BA955506C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D8714-4E8E-41EB-BCFC-69EBAADBE7F1}" type="slidenum">
              <a:rPr lang="en-US" smtClean="0"/>
              <a:t>‹#›</a:t>
            </a:fld>
            <a:endParaRPr lang="en-US"/>
          </a:p>
        </p:txBody>
      </p:sp>
    </p:spTree>
    <p:extLst>
      <p:ext uri="{BB962C8B-B14F-4D97-AF65-F5344CB8AC3E}">
        <p14:creationId xmlns:p14="http://schemas.microsoft.com/office/powerpoint/2010/main" val="2890725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reasonablywell-julia.blogspot.com/2009/01/sjogrens-vs-saliva.html" TargetMode="External"/><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2.png"/><Relationship Id="rId18" Type="http://schemas.openxmlformats.org/officeDocument/2006/relationships/customXml" Target="../ink/ink8.xml"/><Relationship Id="rId3" Type="http://schemas.microsoft.com/office/2007/relationships/hdphoto" Target="../media/hdphoto2.wdp"/><Relationship Id="rId21" Type="http://schemas.openxmlformats.org/officeDocument/2006/relationships/image" Target="../media/image160.png"/><Relationship Id="rId7" Type="http://schemas.openxmlformats.org/officeDocument/2006/relationships/image" Target="../media/image9.png"/><Relationship Id="rId12" Type="http://schemas.openxmlformats.org/officeDocument/2006/relationships/customXml" Target="../ink/ink5.xml"/><Relationship Id="rId17" Type="http://schemas.openxmlformats.org/officeDocument/2006/relationships/image" Target="../media/image14.png"/><Relationship Id="rId2" Type="http://schemas.openxmlformats.org/officeDocument/2006/relationships/image" Target="../media/image21.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10.png"/><Relationship Id="rId5" Type="http://schemas.openxmlformats.org/officeDocument/2006/relationships/image" Target="../media/image8.png"/><Relationship Id="rId15" Type="http://schemas.openxmlformats.org/officeDocument/2006/relationships/image" Target="../media/image130.png"/><Relationship Id="rId23" Type="http://schemas.openxmlformats.org/officeDocument/2006/relationships/image" Target="../media/image170.png"/><Relationship Id="rId10" Type="http://schemas.openxmlformats.org/officeDocument/2006/relationships/customXml" Target="../ink/ink4.xml"/><Relationship Id="rId19" Type="http://schemas.openxmlformats.org/officeDocument/2006/relationships/image" Target="../media/image150.png"/><Relationship Id="rId4" Type="http://schemas.openxmlformats.org/officeDocument/2006/relationships/customXml" Target="../ink/ink1.xml"/><Relationship Id="rId9" Type="http://schemas.openxmlformats.org/officeDocument/2006/relationships/image" Target="../media/image100.png"/><Relationship Id="rId14" Type="http://schemas.openxmlformats.org/officeDocument/2006/relationships/customXml" Target="../ink/ink6.xml"/><Relationship Id="rId22" Type="http://schemas.openxmlformats.org/officeDocument/2006/relationships/customXml" Target="../ink/ink10.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11" descr="Picture">
            <a:extLst>
              <a:ext uri="{FF2B5EF4-FFF2-40B4-BE49-F238E27FC236}">
                <a16:creationId xmlns:a16="http://schemas.microsoft.com/office/drawing/2014/main" id="{38273BF9-7909-438C-B669-C4E401CB3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5A31D5-CE43-42F6-9CE2-226D41B55126}"/>
              </a:ext>
            </a:extLst>
          </p:cNvPr>
          <p:cNvSpPr>
            <a:spLocks noGrp="1"/>
          </p:cNvSpPr>
          <p:nvPr>
            <p:ph type="title"/>
          </p:nvPr>
        </p:nvSpPr>
        <p:spPr>
          <a:xfrm>
            <a:off x="925748" y="4704515"/>
            <a:ext cx="3794169" cy="1325563"/>
          </a:xfrm>
          <a:solidFill>
            <a:srgbClr val="262626"/>
          </a:solidFill>
          <a:ln w="257175" cap="sq" cmpd="sng" algn="ctr">
            <a:solidFill>
              <a:srgbClr val="262626">
                <a:alpha val="60000"/>
              </a:srgbClr>
            </a:solidFill>
            <a:prstDash val="solid"/>
            <a:miter lim="800000"/>
          </a:ln>
        </p:spPr>
        <p:txBody>
          <a:bodyPr wrap="square" anchor="ctr">
            <a:normAutofit/>
          </a:bodyPr>
          <a:lstStyle/>
          <a:p>
            <a:pPr algn="ctr"/>
            <a:r>
              <a:rPr lang="en-US" sz="2400" dirty="0">
                <a:solidFill>
                  <a:schemeClr val="lt1"/>
                </a:solidFill>
              </a:rPr>
              <a:t>With  Scientist Cindy</a:t>
            </a:r>
          </a:p>
        </p:txBody>
      </p:sp>
    </p:spTree>
    <p:extLst>
      <p:ext uri="{BB962C8B-B14F-4D97-AF65-F5344CB8AC3E}">
        <p14:creationId xmlns:p14="http://schemas.microsoft.com/office/powerpoint/2010/main" val="224472514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4906-2B10-4926-A25C-72325AA672AF}"/>
              </a:ext>
            </a:extLst>
          </p:cNvPr>
          <p:cNvSpPr>
            <a:spLocks noGrp="1"/>
          </p:cNvSpPr>
          <p:nvPr>
            <p:ph type="title"/>
          </p:nvPr>
        </p:nvSpPr>
        <p:spPr/>
        <p:txBody>
          <a:bodyPr/>
          <a:lstStyle/>
          <a:p>
            <a:endParaRPr lang="en-US"/>
          </a:p>
        </p:txBody>
      </p:sp>
      <p:sp>
        <p:nvSpPr>
          <p:cNvPr id="3" name="Rectangle 312">
            <a:extLst>
              <a:ext uri="{FF2B5EF4-FFF2-40B4-BE49-F238E27FC236}">
                <a16:creationId xmlns:a16="http://schemas.microsoft.com/office/drawing/2014/main" id="{E76176A7-D9B9-4CEC-A420-4599C34A2375}"/>
              </a:ext>
            </a:extLst>
          </p:cNvPr>
          <p:cNvSpPr>
            <a:spLocks noChangeArrowheads="1"/>
          </p:cNvSpPr>
          <p:nvPr/>
        </p:nvSpPr>
        <p:spPr bwMode="auto">
          <a:xfrm>
            <a:off x="1035235" y="2297042"/>
            <a:ext cx="1012153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1" u="none" strike="noStrike" cap="none" normalizeH="0" baseline="0" dirty="0">
                <a:ln>
                  <a:noFill/>
                </a:ln>
                <a:solidFill>
                  <a:srgbClr val="5040AE"/>
                </a:solidFill>
                <a:effectLst/>
                <a:latin typeface="Lilly"/>
              </a:rPr>
              <a:t> The digestive system is divided into two main groups: the </a:t>
            </a:r>
            <a:r>
              <a:rPr kumimoji="0" lang="en-US" altLang="en-US" sz="4400" b="1" i="1" u="sng" strike="noStrike" cap="none" normalizeH="0" baseline="0" dirty="0">
                <a:ln>
                  <a:noFill/>
                </a:ln>
                <a:solidFill>
                  <a:srgbClr val="5040AE"/>
                </a:solidFill>
                <a:effectLst/>
                <a:latin typeface="Lilly"/>
              </a:rPr>
              <a:t>alimentary canal</a:t>
            </a:r>
            <a:r>
              <a:rPr kumimoji="0" lang="en-US" altLang="en-US" sz="4400" b="1" i="1" u="none" strike="noStrike" cap="none" normalizeH="0" baseline="0" dirty="0">
                <a:ln>
                  <a:noFill/>
                </a:ln>
                <a:solidFill>
                  <a:srgbClr val="5040AE"/>
                </a:solidFill>
                <a:effectLst/>
                <a:latin typeface="Lilly"/>
              </a:rPr>
              <a:t> and the </a:t>
            </a:r>
            <a:r>
              <a:rPr kumimoji="0" lang="en-US" altLang="en-US" sz="4400" b="1" i="1" u="sng" strike="noStrike" cap="none" normalizeH="0" baseline="0" dirty="0">
                <a:ln>
                  <a:noFill/>
                </a:ln>
                <a:solidFill>
                  <a:srgbClr val="5040AE"/>
                </a:solidFill>
                <a:effectLst/>
                <a:latin typeface="Lilly"/>
              </a:rPr>
              <a:t>accessory digestive organs. </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4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2626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6F99-4551-43B0-B296-7ED12EAC7E8C}"/>
              </a:ext>
            </a:extLst>
          </p:cNvPr>
          <p:cNvSpPr>
            <a:spLocks noGrp="1"/>
          </p:cNvSpPr>
          <p:nvPr>
            <p:ph type="title"/>
          </p:nvPr>
        </p:nvSpPr>
        <p:spPr/>
        <p:txBody>
          <a:bodyPr/>
          <a:lstStyle/>
          <a:p>
            <a:r>
              <a:rPr lang="en-US" altLang="en-US" b="1" dirty="0">
                <a:solidFill>
                  <a:srgbClr val="8D2424"/>
                </a:solidFill>
                <a:latin typeface="Lilly"/>
              </a:rPr>
              <a:t>ACCESSORY DIGESTIVE ORGANS</a:t>
            </a:r>
            <a:endParaRPr lang="en-US" dirty="0"/>
          </a:p>
        </p:txBody>
      </p:sp>
      <p:sp>
        <p:nvSpPr>
          <p:cNvPr id="3" name="Rectangle 2">
            <a:extLst>
              <a:ext uri="{FF2B5EF4-FFF2-40B4-BE49-F238E27FC236}">
                <a16:creationId xmlns:a16="http://schemas.microsoft.com/office/drawing/2014/main" id="{EB50948B-C7CB-4F1D-B4BC-92EFB65C074F}"/>
              </a:ext>
            </a:extLst>
          </p:cNvPr>
          <p:cNvSpPr/>
          <p:nvPr/>
        </p:nvSpPr>
        <p:spPr>
          <a:xfrm>
            <a:off x="838201" y="2036311"/>
            <a:ext cx="10602432" cy="5078313"/>
          </a:xfrm>
          <a:prstGeom prst="rect">
            <a:avLst/>
          </a:prstGeom>
        </p:spPr>
        <p:txBody>
          <a:bodyPr wrap="square">
            <a:spAutoFit/>
          </a:bodyPr>
          <a:lstStyle/>
          <a:p>
            <a:pPr lvl="0" eaLnBrk="0" fontAlgn="base" hangingPunct="0">
              <a:spcBef>
                <a:spcPct val="0"/>
              </a:spcBef>
              <a:spcAft>
                <a:spcPct val="0"/>
              </a:spcAft>
            </a:pPr>
            <a:r>
              <a:rPr lang="en-US" altLang="en-US" sz="2400" b="1" dirty="0">
                <a:solidFill>
                  <a:srgbClr val="8D2424"/>
                </a:solidFill>
                <a:latin typeface="Lilly"/>
              </a:rPr>
              <a:t>The digestive system includes the</a:t>
            </a:r>
            <a:r>
              <a:rPr lang="en-US" altLang="en-US" sz="2800" b="1" dirty="0">
                <a:solidFill>
                  <a:srgbClr val="8D2424"/>
                </a:solidFill>
                <a:latin typeface="Lilly"/>
              </a:rPr>
              <a:t> accessory digestive organs</a:t>
            </a:r>
            <a:r>
              <a:rPr lang="en-US" altLang="en-US" sz="2400" b="1" dirty="0">
                <a:solidFill>
                  <a:srgbClr val="8D2424"/>
                </a:solidFill>
                <a:latin typeface="Lilly"/>
              </a:rPr>
              <a:t> which are as follows:</a:t>
            </a:r>
            <a:endParaRPr lang="en-US" altLang="en-US" sz="2400" dirty="0">
              <a:latin typeface="Lilly"/>
            </a:endParaRPr>
          </a:p>
          <a:p>
            <a:pPr lvl="0" eaLnBrk="0" fontAlgn="base" hangingPunct="0">
              <a:spcBef>
                <a:spcPct val="0"/>
              </a:spcBef>
              <a:spcAft>
                <a:spcPct val="0"/>
              </a:spcAft>
              <a:buFontTx/>
              <a:buAutoNum type="arabicPeriod"/>
            </a:pPr>
            <a:r>
              <a:rPr lang="en-US" altLang="en-US" sz="2400" b="1" dirty="0">
                <a:solidFill>
                  <a:srgbClr val="8D2424"/>
                </a:solidFill>
                <a:latin typeface="Lilly"/>
              </a:rPr>
              <a:t>Teeth</a:t>
            </a:r>
            <a:endParaRPr lang="en-US" altLang="en-US" sz="2400" dirty="0">
              <a:latin typeface="Lilly"/>
            </a:endParaRPr>
          </a:p>
          <a:p>
            <a:pPr lvl="0" eaLnBrk="0" fontAlgn="base" hangingPunct="0">
              <a:spcBef>
                <a:spcPct val="0"/>
              </a:spcBef>
              <a:spcAft>
                <a:spcPct val="0"/>
              </a:spcAft>
              <a:buFontTx/>
              <a:buAutoNum type="arabicPeriod" startAt="2"/>
            </a:pPr>
            <a:r>
              <a:rPr lang="en-US" altLang="en-US" sz="2400" b="1" dirty="0">
                <a:solidFill>
                  <a:srgbClr val="8D2424"/>
                </a:solidFill>
                <a:latin typeface="Lilly"/>
              </a:rPr>
              <a:t>Tongue</a:t>
            </a:r>
            <a:endParaRPr lang="en-US" altLang="en-US" sz="2400" dirty="0">
              <a:latin typeface="Lilly"/>
            </a:endParaRPr>
          </a:p>
          <a:p>
            <a:pPr lvl="0" eaLnBrk="0" fontAlgn="base" hangingPunct="0">
              <a:spcBef>
                <a:spcPct val="0"/>
              </a:spcBef>
              <a:spcAft>
                <a:spcPct val="0"/>
              </a:spcAft>
              <a:buFontTx/>
              <a:buAutoNum type="arabicPeriod" startAt="3"/>
            </a:pPr>
            <a:r>
              <a:rPr lang="en-US" altLang="en-US" sz="2400" b="1" dirty="0">
                <a:solidFill>
                  <a:srgbClr val="8D2424"/>
                </a:solidFill>
                <a:latin typeface="Lilly"/>
              </a:rPr>
              <a:t>Gallbladder</a:t>
            </a:r>
            <a:endParaRPr lang="en-US" altLang="en-US" sz="2400" dirty="0">
              <a:latin typeface="Lilly"/>
            </a:endParaRPr>
          </a:p>
          <a:p>
            <a:pPr lvl="0" eaLnBrk="0" fontAlgn="base" hangingPunct="0">
              <a:spcBef>
                <a:spcPct val="0"/>
              </a:spcBef>
              <a:spcAft>
                <a:spcPct val="0"/>
              </a:spcAft>
              <a:buFontTx/>
              <a:buAutoNum type="arabicPeriod" startAt="4"/>
            </a:pPr>
            <a:r>
              <a:rPr lang="en-US" altLang="en-US" sz="2400" b="1" dirty="0">
                <a:solidFill>
                  <a:srgbClr val="8D2424"/>
                </a:solidFill>
                <a:latin typeface="Lilly"/>
              </a:rPr>
              <a:t>The Large Digestive Glands</a:t>
            </a:r>
            <a:endParaRPr lang="en-US" altLang="en-US" sz="2400" dirty="0">
              <a:latin typeface="Lilly"/>
            </a:endParaRPr>
          </a:p>
          <a:p>
            <a:pPr lvl="1" eaLnBrk="0" fontAlgn="base" hangingPunct="0">
              <a:spcBef>
                <a:spcPct val="0"/>
              </a:spcBef>
              <a:spcAft>
                <a:spcPct val="0"/>
              </a:spcAft>
              <a:buFontTx/>
              <a:buAutoNum type="arabicPeriod"/>
            </a:pPr>
            <a:r>
              <a:rPr lang="en-US" altLang="en-US" sz="2400" b="1" dirty="0">
                <a:solidFill>
                  <a:srgbClr val="8D2424"/>
                </a:solidFill>
                <a:latin typeface="Lilly"/>
              </a:rPr>
              <a:t>The Salivary Glands</a:t>
            </a:r>
            <a:endParaRPr lang="en-US" altLang="en-US" sz="2400" dirty="0">
              <a:latin typeface="Lilly"/>
            </a:endParaRPr>
          </a:p>
          <a:p>
            <a:pPr lvl="1" eaLnBrk="0" fontAlgn="base" hangingPunct="0">
              <a:spcBef>
                <a:spcPct val="0"/>
              </a:spcBef>
              <a:spcAft>
                <a:spcPct val="0"/>
              </a:spcAft>
              <a:buFontTx/>
              <a:buAutoNum type="arabicPeriod" startAt="2"/>
            </a:pPr>
            <a:r>
              <a:rPr lang="en-US" altLang="en-US" sz="2400" b="1" dirty="0">
                <a:solidFill>
                  <a:srgbClr val="8D2424"/>
                </a:solidFill>
                <a:latin typeface="Lilly"/>
              </a:rPr>
              <a:t>The Liver</a:t>
            </a:r>
            <a:endParaRPr lang="en-US" altLang="en-US" sz="2400" dirty="0">
              <a:latin typeface="Lilly"/>
            </a:endParaRPr>
          </a:p>
          <a:p>
            <a:pPr lvl="1" eaLnBrk="0" fontAlgn="base" hangingPunct="0">
              <a:spcBef>
                <a:spcPct val="0"/>
              </a:spcBef>
              <a:spcAft>
                <a:spcPct val="0"/>
              </a:spcAft>
              <a:buFontTx/>
              <a:buAutoNum type="arabicPeriod" startAt="3"/>
            </a:pPr>
            <a:r>
              <a:rPr lang="en-US" altLang="en-US" sz="2400" b="1" dirty="0">
                <a:solidFill>
                  <a:srgbClr val="8D2424"/>
                </a:solidFill>
                <a:latin typeface="Lilly"/>
              </a:rPr>
              <a:t>The Pancreas</a:t>
            </a:r>
          </a:p>
          <a:p>
            <a:pPr lvl="1" eaLnBrk="0" fontAlgn="base" hangingPunct="0">
              <a:spcBef>
                <a:spcPct val="0"/>
              </a:spcBef>
              <a:spcAft>
                <a:spcPct val="0"/>
              </a:spcAft>
            </a:pPr>
            <a:endParaRPr lang="en-US" altLang="en-US" sz="2400" dirty="0">
              <a:latin typeface="Lilly"/>
            </a:endParaRPr>
          </a:p>
          <a:p>
            <a:pPr lvl="0" eaLnBrk="0" fontAlgn="base" hangingPunct="0">
              <a:spcBef>
                <a:spcPct val="0"/>
              </a:spcBef>
              <a:spcAft>
                <a:spcPct val="0"/>
              </a:spcAft>
            </a:pPr>
            <a:r>
              <a:rPr lang="en-US" altLang="en-US" sz="2400" b="1" i="1" dirty="0">
                <a:solidFill>
                  <a:srgbClr val="8D2424"/>
                </a:solidFill>
                <a:latin typeface="Lilly"/>
              </a:rPr>
              <a:t>The accessory digestive organs function to secrete saliva, bile, and digestive enzymes, that assist to breakdown food. </a:t>
            </a:r>
            <a:r>
              <a:rPr lang="en-US" altLang="en-US" sz="2400" i="1" dirty="0">
                <a:solidFill>
                  <a:srgbClr val="8D2424"/>
                </a:solidFill>
                <a:latin typeface="Lilly"/>
              </a:rPr>
              <a:t>​</a:t>
            </a:r>
            <a:endParaRPr lang="en-US" altLang="en-US" sz="1100" i="1" dirty="0"/>
          </a:p>
          <a:p>
            <a:pPr lvl="0" eaLnBrk="0" fontAlgn="base" hangingPunct="0">
              <a:spcBef>
                <a:spcPct val="0"/>
              </a:spcBef>
              <a:spcAft>
                <a:spcPct val="0"/>
              </a:spcAft>
            </a:pPr>
            <a:endParaRPr lang="en-US" altLang="en-US" sz="3200" dirty="0">
              <a:latin typeface="Arial" panose="020B0604020202020204" pitchFamily="34" charset="0"/>
            </a:endParaRPr>
          </a:p>
        </p:txBody>
      </p:sp>
    </p:spTree>
    <p:extLst>
      <p:ext uri="{BB962C8B-B14F-4D97-AF65-F5344CB8AC3E}">
        <p14:creationId xmlns:p14="http://schemas.microsoft.com/office/powerpoint/2010/main" val="3426885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20" descr="Picture">
            <a:extLst>
              <a:ext uri="{FF2B5EF4-FFF2-40B4-BE49-F238E27FC236}">
                <a16:creationId xmlns:a16="http://schemas.microsoft.com/office/drawing/2014/main" id="{AC22039B-4102-4EF6-801C-9048A6DA6D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478"/>
          <a:stretch/>
        </p:blipFill>
        <p:spPr bwMode="auto">
          <a:xfrm>
            <a:off x="20" y="10"/>
            <a:ext cx="12191980" cy="5395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00582C-E8EC-43BE-981D-71A75F06D625}"/>
              </a:ext>
            </a:extLst>
          </p:cNvPr>
          <p:cNvSpPr>
            <a:spLocks noGrp="1"/>
          </p:cNvSpPr>
          <p:nvPr>
            <p:ph type="title"/>
          </p:nvPr>
        </p:nvSpPr>
        <p:spPr>
          <a:xfrm>
            <a:off x="838200" y="5534025"/>
            <a:ext cx="10515600" cy="822326"/>
          </a:xfrm>
        </p:spPr>
        <p:txBody>
          <a:bodyPr>
            <a:normAutofit/>
          </a:bodyPr>
          <a:lstStyle/>
          <a:p>
            <a:pPr algn="ctr"/>
            <a:r>
              <a:rPr lang="en-US"/>
              <a:t>Anatomy of the Head Region</a:t>
            </a:r>
          </a:p>
        </p:txBody>
      </p:sp>
    </p:spTree>
    <p:extLst>
      <p:ext uri="{BB962C8B-B14F-4D97-AF65-F5344CB8AC3E}">
        <p14:creationId xmlns:p14="http://schemas.microsoft.com/office/powerpoint/2010/main" val="307927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326" descr="Picture">
            <a:extLst>
              <a:ext uri="{FF2B5EF4-FFF2-40B4-BE49-F238E27FC236}">
                <a16:creationId xmlns:a16="http://schemas.microsoft.com/office/drawing/2014/main" id="{8A6455C8-B0BC-425D-A9EC-931451058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511" y="307731"/>
            <a:ext cx="3712975" cy="39976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24" descr="Picture">
            <a:extLst>
              <a:ext uri="{FF2B5EF4-FFF2-40B4-BE49-F238E27FC236}">
                <a16:creationId xmlns:a16="http://schemas.microsoft.com/office/drawing/2014/main" id="{5EB3D787-716D-4C29-BA51-27C060BA7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043" y="1304025"/>
            <a:ext cx="5455917" cy="20050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1A04F7-BF51-460D-811A-89C4AF2186E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400">
                <a:solidFill>
                  <a:srgbClr val="FFFFFF"/>
                </a:solidFill>
              </a:rPr>
              <a:t>Food Enters the Body Through the Oral Cavity</a:t>
            </a:r>
          </a:p>
        </p:txBody>
      </p:sp>
    </p:spTree>
    <p:extLst>
      <p:ext uri="{BB962C8B-B14F-4D97-AF65-F5344CB8AC3E}">
        <p14:creationId xmlns:p14="http://schemas.microsoft.com/office/powerpoint/2010/main" val="4115844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326" descr="Picture">
            <a:extLst>
              <a:ext uri="{FF2B5EF4-FFF2-40B4-BE49-F238E27FC236}">
                <a16:creationId xmlns:a16="http://schemas.microsoft.com/office/drawing/2014/main" id="{8A6455C8-B0BC-425D-A9EC-931451058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511" y="307731"/>
            <a:ext cx="3712975" cy="3997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1A04F7-BF51-460D-811A-89C4AF2186E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400">
                <a:solidFill>
                  <a:srgbClr val="FFFFFF"/>
                </a:solidFill>
              </a:rPr>
              <a:t>Food Enters the Body Through the Oral Cavity</a:t>
            </a:r>
          </a:p>
        </p:txBody>
      </p:sp>
      <p:sp>
        <p:nvSpPr>
          <p:cNvPr id="4" name="Rectangle 3">
            <a:extLst>
              <a:ext uri="{FF2B5EF4-FFF2-40B4-BE49-F238E27FC236}">
                <a16:creationId xmlns:a16="http://schemas.microsoft.com/office/drawing/2014/main" id="{B2EB1089-5684-43D4-BA89-1996B0A82957}"/>
              </a:ext>
            </a:extLst>
          </p:cNvPr>
          <p:cNvSpPr/>
          <p:nvPr/>
        </p:nvSpPr>
        <p:spPr>
          <a:xfrm>
            <a:off x="6368903" y="307731"/>
            <a:ext cx="5597424" cy="4524315"/>
          </a:xfrm>
          <a:prstGeom prst="rect">
            <a:avLst/>
          </a:prstGeom>
        </p:spPr>
        <p:txBody>
          <a:bodyPr wrap="square">
            <a:spAutoFit/>
          </a:bodyPr>
          <a:lstStyle/>
          <a:p>
            <a:pPr marL="342900" lvl="0" indent="-342900" eaLnBrk="0" fontAlgn="base" hangingPunct="0">
              <a:spcBef>
                <a:spcPct val="0"/>
              </a:spcBef>
              <a:spcAft>
                <a:spcPct val="0"/>
              </a:spcAft>
              <a:buFont typeface="Arial" panose="020B0604020202020204" pitchFamily="34" charset="0"/>
              <a:buChar char="•"/>
            </a:pPr>
            <a:r>
              <a:rPr lang="en-US" altLang="en-US" sz="2400" b="1" dirty="0">
                <a:solidFill>
                  <a:srgbClr val="ED393C"/>
                </a:solidFill>
                <a:latin typeface="Lilly"/>
              </a:rPr>
              <a:t>​The oral cavity (or mouth) contains </a:t>
            </a:r>
          </a:p>
          <a:p>
            <a:pPr marL="800100" lvl="1" indent="-342900" eaLnBrk="0" fontAlgn="base" hangingPunct="0">
              <a:spcBef>
                <a:spcPct val="0"/>
              </a:spcBef>
              <a:spcAft>
                <a:spcPct val="0"/>
              </a:spcAft>
              <a:buFont typeface="Arial" panose="020B0604020202020204" pitchFamily="34" charset="0"/>
              <a:buChar char="•"/>
            </a:pPr>
            <a:r>
              <a:rPr lang="en-US" altLang="en-US" sz="2000" b="1" dirty="0">
                <a:solidFill>
                  <a:srgbClr val="ED393C"/>
                </a:solidFill>
                <a:latin typeface="Lilly"/>
              </a:rPr>
              <a:t>The teeth, the cheek, the palate and the anterior portion of the tongue. </a:t>
            </a:r>
          </a:p>
          <a:p>
            <a:pPr marL="285750" lvl="0" indent="-285750" eaLnBrk="0" fontAlgn="base" hangingPunct="0">
              <a:spcBef>
                <a:spcPct val="0"/>
              </a:spcBef>
              <a:spcAft>
                <a:spcPct val="0"/>
              </a:spcAft>
              <a:buFont typeface="Arial" panose="020B0604020202020204" pitchFamily="34" charset="0"/>
              <a:buChar char="•"/>
            </a:pPr>
            <a:r>
              <a:rPr lang="en-US" altLang="en-US" sz="2400" b="1" dirty="0">
                <a:solidFill>
                  <a:srgbClr val="ED393C"/>
                </a:solidFill>
                <a:latin typeface="Lilly"/>
              </a:rPr>
              <a:t>The opening of the mouth is referred to as the oral orifice.</a:t>
            </a:r>
            <a:r>
              <a:rPr lang="en-US" altLang="en-US" sz="2400" dirty="0">
                <a:solidFill>
                  <a:srgbClr val="ED393C"/>
                </a:solidFill>
                <a:latin typeface="Lilly"/>
              </a:rPr>
              <a:t> </a:t>
            </a:r>
          </a:p>
          <a:p>
            <a:pPr marL="285750" lvl="0" indent="-285750" eaLnBrk="0" fontAlgn="base" hangingPunct="0">
              <a:spcBef>
                <a:spcPct val="0"/>
              </a:spcBef>
              <a:spcAft>
                <a:spcPct val="0"/>
              </a:spcAft>
              <a:buFont typeface="Arial" panose="020B0604020202020204" pitchFamily="34" charset="0"/>
              <a:buChar char="•"/>
            </a:pPr>
            <a:r>
              <a:rPr lang="en-US" altLang="en-US" sz="2400" b="1" u="sng" dirty="0">
                <a:solidFill>
                  <a:srgbClr val="8D2424"/>
                </a:solidFill>
                <a:latin typeface="Lilly"/>
              </a:rPr>
              <a:t>The mouth functions to take in food and to contain structures needed for mastication</a:t>
            </a:r>
            <a:r>
              <a:rPr lang="en-US" altLang="en-US" sz="2000" b="1" dirty="0">
                <a:solidFill>
                  <a:srgbClr val="8D2424"/>
                </a:solidFill>
                <a:latin typeface="Lilly"/>
              </a:rPr>
              <a:t>.</a:t>
            </a:r>
            <a:r>
              <a:rPr lang="en-US" altLang="en-US" sz="2400" b="1" dirty="0">
                <a:latin typeface="Lilly"/>
              </a:rPr>
              <a:t> </a:t>
            </a:r>
          </a:p>
          <a:p>
            <a:pPr marL="285750" lvl="0" indent="-285750" eaLnBrk="0" fontAlgn="base" hangingPunct="0">
              <a:spcBef>
                <a:spcPct val="0"/>
              </a:spcBef>
              <a:spcAft>
                <a:spcPct val="0"/>
              </a:spcAft>
              <a:buFont typeface="Arial" panose="020B0604020202020204" pitchFamily="34" charset="0"/>
              <a:buChar char="•"/>
            </a:pPr>
            <a:r>
              <a:rPr lang="en-US" altLang="en-US" sz="2400" b="1" dirty="0">
                <a:solidFill>
                  <a:srgbClr val="ED393C"/>
                </a:solidFill>
                <a:latin typeface="Lilly"/>
              </a:rPr>
              <a:t>It also houses the tongue to sense, taste and it assists in the formation of words and sounds for speech. </a:t>
            </a:r>
            <a:br>
              <a:rPr lang="en-US" altLang="en-US" sz="2400" dirty="0">
                <a:solidFill>
                  <a:srgbClr val="ED393C"/>
                </a:solidFill>
                <a:latin typeface="Lilly"/>
              </a:rPr>
            </a:br>
            <a:endParaRPr lang="en-US" sz="2400" dirty="0"/>
          </a:p>
        </p:txBody>
      </p:sp>
    </p:spTree>
    <p:extLst>
      <p:ext uri="{BB962C8B-B14F-4D97-AF65-F5344CB8AC3E}">
        <p14:creationId xmlns:p14="http://schemas.microsoft.com/office/powerpoint/2010/main" val="1298772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generated with high confidence">
            <a:extLst>
              <a:ext uri="{FF2B5EF4-FFF2-40B4-BE49-F238E27FC236}">
                <a16:creationId xmlns:a16="http://schemas.microsoft.com/office/drawing/2014/main" id="{F289140A-6631-4F1C-8825-F2CF974258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6376" y="628373"/>
            <a:ext cx="5709317" cy="5601254"/>
          </a:xfrm>
          <a:prstGeom prst="rect">
            <a:avLst/>
          </a:prstGeom>
        </p:spPr>
      </p:pic>
      <p:sp>
        <p:nvSpPr>
          <p:cNvPr id="2" name="Title 1">
            <a:extLst>
              <a:ext uri="{FF2B5EF4-FFF2-40B4-BE49-F238E27FC236}">
                <a16:creationId xmlns:a16="http://schemas.microsoft.com/office/drawing/2014/main" id="{02A574E3-4D02-4E03-B429-CC8F740F3AD9}"/>
              </a:ext>
            </a:extLst>
          </p:cNvPr>
          <p:cNvSpPr>
            <a:spLocks noGrp="1"/>
          </p:cNvSpPr>
          <p:nvPr>
            <p:ph type="title"/>
          </p:nvPr>
        </p:nvSpPr>
        <p:spPr/>
        <p:txBody>
          <a:bodyPr/>
          <a:lstStyle/>
          <a:p>
            <a:r>
              <a:rPr lang="en-US" b="1" dirty="0">
                <a:latin typeface="Lilly"/>
              </a:rPr>
              <a:t>THE SALIVARY GLANDS</a:t>
            </a:r>
            <a:endParaRPr lang="en-US" dirty="0"/>
          </a:p>
        </p:txBody>
      </p:sp>
      <p:sp>
        <p:nvSpPr>
          <p:cNvPr id="3" name="Rectangle 2">
            <a:extLst>
              <a:ext uri="{FF2B5EF4-FFF2-40B4-BE49-F238E27FC236}">
                <a16:creationId xmlns:a16="http://schemas.microsoft.com/office/drawing/2014/main" id="{81259422-E58A-4F54-8A63-60D96B983CC8}"/>
              </a:ext>
            </a:extLst>
          </p:cNvPr>
          <p:cNvSpPr/>
          <p:nvPr/>
        </p:nvSpPr>
        <p:spPr>
          <a:xfrm>
            <a:off x="666307" y="1934873"/>
            <a:ext cx="4586177" cy="4524315"/>
          </a:xfrm>
          <a:prstGeom prst="rect">
            <a:avLst/>
          </a:prstGeom>
        </p:spPr>
        <p:txBody>
          <a:bodyPr wrap="square">
            <a:spAutoFit/>
          </a:bodyPr>
          <a:lstStyle/>
          <a:p>
            <a:r>
              <a:rPr lang="en-US" sz="2400" b="1" dirty="0">
                <a:latin typeface="Lilly"/>
              </a:rPr>
              <a:t>    The salivary glands produce saliva. </a:t>
            </a:r>
            <a:r>
              <a:rPr lang="en-US" sz="2400" b="1" dirty="0">
                <a:highlight>
                  <a:srgbClr val="FFFF00"/>
                </a:highlight>
                <a:latin typeface="Lilly"/>
              </a:rPr>
              <a:t>Saliva is necessary to moisten food to create a bolus (moist ball of food that can be swallowed).</a:t>
            </a:r>
            <a:br>
              <a:rPr lang="en-US" sz="2400" b="1" dirty="0">
                <a:highlight>
                  <a:srgbClr val="FFFF00"/>
                </a:highlight>
                <a:latin typeface="Lilly"/>
              </a:rPr>
            </a:br>
            <a:r>
              <a:rPr lang="en-US" sz="2400" b="1" dirty="0">
                <a:latin typeface="Lilly"/>
              </a:rPr>
              <a:t>​</a:t>
            </a:r>
            <a:br>
              <a:rPr lang="en-US" sz="2400" b="1" dirty="0">
                <a:latin typeface="Lilly"/>
              </a:rPr>
            </a:br>
            <a:r>
              <a:rPr lang="en-US" sz="2400" b="1" dirty="0">
                <a:latin typeface="Lilly"/>
              </a:rPr>
              <a:t>    The parotid gland is found outside of the cheek, the sublingual gland lies under the tongue and the submandibular gland lies under the mandible (jaw). </a:t>
            </a:r>
            <a:endParaRPr lang="en-US" sz="2400" dirty="0"/>
          </a:p>
        </p:txBody>
      </p:sp>
    </p:spTree>
    <p:extLst>
      <p:ext uri="{BB962C8B-B14F-4D97-AF65-F5344CB8AC3E}">
        <p14:creationId xmlns:p14="http://schemas.microsoft.com/office/powerpoint/2010/main" val="218321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55" descr="Picture">
            <a:extLst>
              <a:ext uri="{FF2B5EF4-FFF2-40B4-BE49-F238E27FC236}">
                <a16:creationId xmlns:a16="http://schemas.microsoft.com/office/drawing/2014/main" id="{3560EBA4-D83B-45BC-A386-8DF8E3EA2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207DEB-EA43-4F34-8B77-F6E9AEDB66DA}"/>
              </a:ext>
            </a:extLst>
          </p:cNvPr>
          <p:cNvSpPr>
            <a:spLocks noGrp="1"/>
          </p:cNvSpPr>
          <p:nvPr>
            <p:ph type="title"/>
          </p:nvPr>
        </p:nvSpPr>
        <p:spPr>
          <a:xfrm>
            <a:off x="523875" y="5317240"/>
            <a:ext cx="11210925" cy="744836"/>
          </a:xfrm>
        </p:spPr>
        <p:txBody>
          <a:bodyPr>
            <a:normAutofit/>
          </a:bodyPr>
          <a:lstStyle/>
          <a:p>
            <a:pPr algn="ctr"/>
            <a:r>
              <a:rPr lang="en-US" sz="3600" b="1" spc="600" dirty="0">
                <a:ln w="19050">
                  <a:solidFill>
                    <a:srgbClr val="C00000"/>
                  </a:solidFill>
                  <a:prstDash val="solid"/>
                </a:ln>
                <a:solidFill>
                  <a:schemeClr val="tx1">
                    <a:lumMod val="95000"/>
                    <a:lumOff val="5000"/>
                  </a:schemeClr>
                </a:solidFill>
              </a:rPr>
              <a:t>Bolus</a:t>
            </a:r>
          </a:p>
        </p:txBody>
      </p:sp>
      <p:sp>
        <p:nvSpPr>
          <p:cNvPr id="4" name="Rectangle 3">
            <a:extLst>
              <a:ext uri="{FF2B5EF4-FFF2-40B4-BE49-F238E27FC236}">
                <a16:creationId xmlns:a16="http://schemas.microsoft.com/office/drawing/2014/main" id="{B30FCADA-DAFB-496E-9AC9-C91EFADCFD92}"/>
              </a:ext>
            </a:extLst>
          </p:cNvPr>
          <p:cNvSpPr/>
          <p:nvPr/>
        </p:nvSpPr>
        <p:spPr>
          <a:xfrm>
            <a:off x="0" y="4163078"/>
            <a:ext cx="12099851" cy="1200329"/>
          </a:xfrm>
          <a:prstGeom prst="rect">
            <a:avLst/>
          </a:prstGeom>
          <a:solidFill>
            <a:schemeClr val="bg1">
              <a:alpha val="77000"/>
            </a:schemeClr>
          </a:solidFill>
        </p:spPr>
        <p:txBody>
          <a:bodyPr wrap="square">
            <a:spAutoFit/>
          </a:bodyPr>
          <a:lstStyle/>
          <a:p>
            <a:pPr algn="ctr"/>
            <a:r>
              <a:rPr lang="en-US" sz="3600" b="1" dirty="0">
                <a:latin typeface="Lilly"/>
              </a:rPr>
              <a:t>Saliva is necessary to moisten food to create a bolus (moist ball of food that can be swallowed).</a:t>
            </a:r>
            <a:endParaRPr lang="en-US" sz="3600" dirty="0"/>
          </a:p>
        </p:txBody>
      </p:sp>
    </p:spTree>
    <p:extLst>
      <p:ext uri="{BB962C8B-B14F-4D97-AF65-F5344CB8AC3E}">
        <p14:creationId xmlns:p14="http://schemas.microsoft.com/office/powerpoint/2010/main" val="1146955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66" descr="Picture">
            <a:extLst>
              <a:ext uri="{FF2B5EF4-FFF2-40B4-BE49-F238E27FC236}">
                <a16:creationId xmlns:a16="http://schemas.microsoft.com/office/drawing/2014/main" id="{C5F05969-F0DD-4C9E-B714-28B197AA5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085" y="1549721"/>
            <a:ext cx="9213818" cy="51827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74D112-FCF9-44E1-A52A-B473BB9CED13}"/>
              </a:ext>
            </a:extLst>
          </p:cNvPr>
          <p:cNvSpPr>
            <a:spLocks noGrp="1"/>
          </p:cNvSpPr>
          <p:nvPr>
            <p:ph type="title"/>
          </p:nvPr>
        </p:nvSpPr>
        <p:spPr>
          <a:xfrm>
            <a:off x="556532" y="643467"/>
            <a:ext cx="11210925" cy="744836"/>
          </a:xfrm>
        </p:spPr>
        <p:txBody>
          <a:bodyPr>
            <a:normAutofit/>
          </a:bodyPr>
          <a:lstStyle/>
          <a:p>
            <a:pPr algn="ctr"/>
            <a:r>
              <a:rPr lang="en-US" sz="3200" b="1" spc="600">
                <a:ln w="0"/>
                <a:solidFill>
                  <a:schemeClr val="bg1"/>
                </a:solidFill>
              </a:rPr>
              <a:t>EPIGLOTTIS</a:t>
            </a:r>
          </a:p>
        </p:txBody>
      </p:sp>
      <p:sp>
        <p:nvSpPr>
          <p:cNvPr id="4" name="Rectangle 3">
            <a:extLst>
              <a:ext uri="{FF2B5EF4-FFF2-40B4-BE49-F238E27FC236}">
                <a16:creationId xmlns:a16="http://schemas.microsoft.com/office/drawing/2014/main" id="{D41B82A2-C2C7-4388-A932-122CA33244F9}"/>
              </a:ext>
            </a:extLst>
          </p:cNvPr>
          <p:cNvSpPr/>
          <p:nvPr/>
        </p:nvSpPr>
        <p:spPr>
          <a:xfrm>
            <a:off x="131989" y="125506"/>
            <a:ext cx="3512288" cy="3539430"/>
          </a:xfrm>
          <a:prstGeom prst="rect">
            <a:avLst/>
          </a:prstGeom>
          <a:solidFill>
            <a:schemeClr val="tx1"/>
          </a:solidFill>
          <a:ln>
            <a:solidFill>
              <a:schemeClr val="bg1"/>
            </a:solidFill>
          </a:ln>
        </p:spPr>
        <p:txBody>
          <a:bodyPr wrap="square">
            <a:spAutoFit/>
          </a:bodyPr>
          <a:lstStyle/>
          <a:p>
            <a:pPr lvl="0" eaLnBrk="0" fontAlgn="base" hangingPunct="0">
              <a:spcBef>
                <a:spcPct val="0"/>
              </a:spcBef>
              <a:spcAft>
                <a:spcPct val="0"/>
              </a:spcAft>
            </a:pPr>
            <a:r>
              <a:rPr lang="en-US" altLang="en-US" sz="3200" dirty="0">
                <a:latin typeface="Lilly"/>
              </a:rPr>
              <a:t>.  </a:t>
            </a:r>
            <a:r>
              <a:rPr lang="en-US" altLang="en-US" sz="3200" b="1" dirty="0">
                <a:solidFill>
                  <a:srgbClr val="8D2424"/>
                </a:solidFill>
                <a:latin typeface="Lilly"/>
              </a:rPr>
              <a:t>The epiglottis is a small flap of tissue that covers the trachea when you swallow to prevent food from entering the airways! </a:t>
            </a:r>
            <a:endParaRPr lang="en-US" altLang="en-US" sz="3600" dirty="0">
              <a:latin typeface="Arial" panose="020B0604020202020204" pitchFamily="34" charset="0"/>
            </a:endParaRPr>
          </a:p>
        </p:txBody>
      </p:sp>
    </p:spTree>
    <p:extLst>
      <p:ext uri="{BB962C8B-B14F-4D97-AF65-F5344CB8AC3E}">
        <p14:creationId xmlns:p14="http://schemas.microsoft.com/office/powerpoint/2010/main" val="280921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41BE-1219-4E8E-821C-17012606794C}"/>
              </a:ext>
            </a:extLst>
          </p:cNvPr>
          <p:cNvSpPr>
            <a:spLocks noGrp="1"/>
          </p:cNvSpPr>
          <p:nvPr>
            <p:ph type="title"/>
          </p:nvPr>
        </p:nvSpPr>
        <p:spPr/>
        <p:txBody>
          <a:bodyPr/>
          <a:lstStyle/>
          <a:p>
            <a:endParaRPr lang="en-US" dirty="0"/>
          </a:p>
        </p:txBody>
      </p:sp>
      <p:pic>
        <p:nvPicPr>
          <p:cNvPr id="3" name="Picture 364" descr="Picture">
            <a:extLst>
              <a:ext uri="{FF2B5EF4-FFF2-40B4-BE49-F238E27FC236}">
                <a16:creationId xmlns:a16="http://schemas.microsoft.com/office/drawing/2014/main" id="{F4DC7457-482A-4E19-9305-FCE8F340C26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60714" y="228601"/>
            <a:ext cx="9096784" cy="64615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A39921F-DC0E-461C-ADF6-BC49AB29F246}"/>
              </a:ext>
            </a:extLst>
          </p:cNvPr>
          <p:cNvSpPr txBox="1">
            <a:spLocks/>
          </p:cNvSpPr>
          <p:nvPr/>
        </p:nvSpPr>
        <p:spPr>
          <a:xfrm>
            <a:off x="490537" y="365125"/>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spc="600">
                <a:ln w="0"/>
                <a:gradFill>
                  <a:gsLst>
                    <a:gs pos="21000">
                      <a:srgbClr val="53575C"/>
                    </a:gs>
                    <a:gs pos="88000">
                      <a:srgbClr val="C5C7CA"/>
                    </a:gs>
                  </a:gsLst>
                  <a:lin ang="5400000"/>
                </a:gradFill>
                <a:effectLst>
                  <a:outerShdw blurRad="38100" dist="38100" dir="2700000" algn="tl">
                    <a:srgbClr val="000000">
                      <a:alpha val="43137"/>
                    </a:srgbClr>
                  </a:outerShdw>
                </a:effectLst>
              </a:rPr>
              <a:t>EPIGLOTTIS</a:t>
            </a:r>
            <a:endParaRPr lang="en-US" b="1" spc="600" dirty="0">
              <a:ln w="0"/>
              <a:gradFill>
                <a:gsLst>
                  <a:gs pos="21000">
                    <a:srgbClr val="53575C"/>
                  </a:gs>
                  <a:gs pos="88000">
                    <a:srgbClr val="C5C7CA"/>
                  </a:gs>
                </a:gsLst>
                <a:lin ang="5400000"/>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2724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49" descr="Picture">
            <a:extLst>
              <a:ext uri="{FF2B5EF4-FFF2-40B4-BE49-F238E27FC236}">
                <a16:creationId xmlns:a16="http://schemas.microsoft.com/office/drawing/2014/main" id="{096B0F76-2577-43B2-8476-CC880A8F8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4D65B6-305B-4A53-A7AF-F7FF62181C56}"/>
              </a:ext>
            </a:extLst>
          </p:cNvPr>
          <p:cNvSpPr>
            <a:spLocks noGrp="1"/>
          </p:cNvSpPr>
          <p:nvPr>
            <p:ph type="title"/>
          </p:nvPr>
        </p:nvSpPr>
        <p:spPr>
          <a:xfrm>
            <a:off x="120206" y="154288"/>
            <a:ext cx="5748966" cy="2578280"/>
          </a:xfrm>
          <a:solidFill>
            <a:srgbClr val="262626"/>
          </a:solidFill>
          <a:ln w="257175" cap="sq" cmpd="sng" algn="ctr">
            <a:solidFill>
              <a:srgbClr val="262626">
                <a:alpha val="60000"/>
              </a:srgbClr>
            </a:solidFill>
            <a:prstDash val="solid"/>
            <a:miter lim="800000"/>
          </a:ln>
        </p:spPr>
        <p:txBody>
          <a:bodyPr wrap="square" anchor="ctr">
            <a:noAutofit/>
          </a:bodyPr>
          <a:lstStyle/>
          <a:p>
            <a:pPr lvl="0" algn="ctr" eaLnBrk="0" fontAlgn="base" hangingPunct="0">
              <a:lnSpc>
                <a:spcPct val="100000"/>
              </a:lnSpc>
              <a:spcAft>
                <a:spcPct val="0"/>
              </a:spcAft>
            </a:pPr>
            <a:r>
              <a:rPr lang="en-US" altLang="en-US" sz="800" dirty="0"/>
              <a:t> </a:t>
            </a:r>
            <a:r>
              <a:rPr lang="en-US" altLang="en-US" sz="2000" dirty="0">
                <a:latin typeface="Lilly"/>
              </a:rPr>
              <a:t>   ​    </a:t>
            </a:r>
            <a:r>
              <a:rPr lang="en-US" altLang="en-US" sz="2000" b="1" dirty="0">
                <a:latin typeface="Lilly"/>
              </a:rPr>
              <a:t>The pharynx is better known as </a:t>
            </a:r>
            <a:r>
              <a:rPr lang="en-US" altLang="en-US" sz="2000" b="1" i="1" dirty="0">
                <a:latin typeface="Lilly"/>
              </a:rPr>
              <a:t>the throat</a:t>
            </a:r>
            <a:r>
              <a:rPr lang="en-US" altLang="en-US" sz="2000" b="1" dirty="0">
                <a:latin typeface="Lilly"/>
              </a:rPr>
              <a:t>. The throat leads from the nose cavity and the mouth cavity to the esophagus and the trachea. Pharynx is subdivided into the following three sections;</a:t>
            </a:r>
            <a:br>
              <a:rPr lang="en-US" altLang="en-US" sz="2000" b="1" dirty="0">
                <a:latin typeface="Lilly"/>
              </a:rPr>
            </a:br>
            <a:r>
              <a:rPr lang="en-US" altLang="en-US" sz="2000" b="1" dirty="0">
                <a:latin typeface="Lilly"/>
              </a:rPr>
              <a:t>1) the nasopharynx</a:t>
            </a:r>
            <a:br>
              <a:rPr lang="en-US" altLang="en-US" sz="2000" b="1" dirty="0">
                <a:latin typeface="Lilly"/>
              </a:rPr>
            </a:br>
            <a:r>
              <a:rPr lang="en-US" altLang="en-US" sz="2000" b="1" dirty="0">
                <a:latin typeface="Lilly"/>
              </a:rPr>
              <a:t>2) the oropharynx</a:t>
            </a:r>
            <a:br>
              <a:rPr lang="en-US" altLang="en-US" sz="2000" b="1" dirty="0">
                <a:latin typeface="Lilly"/>
              </a:rPr>
            </a:br>
            <a:r>
              <a:rPr lang="en-US" altLang="en-US" sz="2000" b="1" dirty="0">
                <a:latin typeface="Lilly"/>
              </a:rPr>
              <a:t>3) the laryngopharynx</a:t>
            </a:r>
            <a:endParaRPr lang="en-US" sz="2000" dirty="0"/>
          </a:p>
        </p:txBody>
      </p:sp>
    </p:spTree>
    <p:extLst>
      <p:ext uri="{BB962C8B-B14F-4D97-AF65-F5344CB8AC3E}">
        <p14:creationId xmlns:p14="http://schemas.microsoft.com/office/powerpoint/2010/main" val="23024371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01" descr="Picture">
            <a:extLst>
              <a:ext uri="{FF2B5EF4-FFF2-40B4-BE49-F238E27FC236}">
                <a16:creationId xmlns:a16="http://schemas.microsoft.com/office/drawing/2014/main" id="{A59FB453-799B-483B-890D-6EDBA606F4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C32B6D-86CB-4EC6-BA3B-2B191AF3868C}"/>
              </a:ext>
            </a:extLst>
          </p:cNvPr>
          <p:cNvSpPr>
            <a:spLocks noGrp="1"/>
          </p:cNvSpPr>
          <p:nvPr>
            <p:ph type="title"/>
          </p:nvPr>
        </p:nvSpPr>
        <p:spPr>
          <a:xfrm>
            <a:off x="8671255" y="145963"/>
            <a:ext cx="3200400" cy="1325563"/>
          </a:xfrm>
          <a:solidFill>
            <a:srgbClr val="262626"/>
          </a:solidFill>
          <a:ln w="257175" cap="sq" cmpd="sng" algn="ctr">
            <a:solidFill>
              <a:srgbClr val="262626">
                <a:alpha val="60000"/>
              </a:srgbClr>
            </a:solidFill>
            <a:prstDash val="solid"/>
            <a:miter lim="800000"/>
          </a:ln>
        </p:spPr>
        <p:txBody>
          <a:bodyPr wrap="square" anchor="ctr">
            <a:normAutofit/>
          </a:bodyPr>
          <a:lstStyle/>
          <a:p>
            <a:pPr algn="ctr"/>
            <a:r>
              <a:rPr lang="en-US" sz="2400" dirty="0">
                <a:solidFill>
                  <a:schemeClr val="lt1"/>
                </a:solidFill>
              </a:rPr>
              <a:t>Gross Anatomy</a:t>
            </a:r>
          </a:p>
        </p:txBody>
      </p:sp>
    </p:spTree>
    <p:extLst>
      <p:ext uri="{BB962C8B-B14F-4D97-AF65-F5344CB8AC3E}">
        <p14:creationId xmlns:p14="http://schemas.microsoft.com/office/powerpoint/2010/main" val="181570526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D8DBB213-90F9-4814-90CF-84D249D41F7D}"/>
              </a:ext>
            </a:extLst>
          </p:cNvPr>
          <p:cNvPicPr>
            <a:picLocks noChangeAspect="1"/>
          </p:cNvPicPr>
          <p:nvPr/>
        </p:nvPicPr>
        <p:blipFill rotWithShape="1">
          <a:blip r:embed="rId2">
            <a:extLst>
              <a:ext uri="{28A0092B-C50C-407E-A947-70E740481C1C}">
                <a14:useLocalDpi xmlns:a14="http://schemas.microsoft.com/office/drawing/2010/main" val="0"/>
              </a:ext>
            </a:extLst>
          </a:blip>
          <a:srcRect t="10511" b="15960"/>
          <a:stretch/>
        </p:blipFill>
        <p:spPr>
          <a:xfrm>
            <a:off x="20" y="10"/>
            <a:ext cx="12191980" cy="6857990"/>
          </a:xfrm>
          <a:prstGeom prst="rect">
            <a:avLst/>
          </a:prstGeom>
        </p:spPr>
      </p:pic>
      <p:sp>
        <p:nvSpPr>
          <p:cNvPr id="2" name="Title 1">
            <a:extLst>
              <a:ext uri="{FF2B5EF4-FFF2-40B4-BE49-F238E27FC236}">
                <a16:creationId xmlns:a16="http://schemas.microsoft.com/office/drawing/2014/main" id="{6E169CA5-0722-4C3C-B86C-FF3770AC59AB}"/>
              </a:ext>
            </a:extLst>
          </p:cNvPr>
          <p:cNvSpPr>
            <a:spLocks noGrp="1"/>
          </p:cNvSpPr>
          <p:nvPr>
            <p:ph type="title"/>
          </p:nvPr>
        </p:nvSpPr>
        <p:spPr>
          <a:xfrm>
            <a:off x="2805793" y="541474"/>
            <a:ext cx="7277100" cy="941796"/>
          </a:xfrm>
          <a:solidFill>
            <a:schemeClr val="bg1">
              <a:alpha val="75000"/>
            </a:schemeClr>
          </a:solidFill>
          <a:ln w="38100" cap="sq">
            <a:solidFill>
              <a:schemeClr val="tx1">
                <a:lumMod val="75000"/>
                <a:lumOff val="25000"/>
              </a:schemeClr>
            </a:solidFill>
            <a:miter lim="800000"/>
          </a:ln>
        </p:spPr>
        <p:txBody>
          <a:bodyPr wrap="square">
            <a:normAutofit/>
          </a:bodyPr>
          <a:lstStyle/>
          <a:p>
            <a:pPr algn="ctr"/>
            <a:r>
              <a:rPr lang="en-US" sz="2800" dirty="0">
                <a:solidFill>
                  <a:schemeClr val="tx1">
                    <a:lumMod val="85000"/>
                    <a:lumOff val="15000"/>
                  </a:schemeClr>
                </a:solidFill>
              </a:rPr>
              <a:t>The 3 Regions of the Pharynx</a:t>
            </a:r>
          </a:p>
        </p:txBody>
      </p:sp>
    </p:spTree>
    <p:extLst>
      <p:ext uri="{BB962C8B-B14F-4D97-AF65-F5344CB8AC3E}">
        <p14:creationId xmlns:p14="http://schemas.microsoft.com/office/powerpoint/2010/main" val="267375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57" descr="Picture">
            <a:extLst>
              <a:ext uri="{FF2B5EF4-FFF2-40B4-BE49-F238E27FC236}">
                <a16:creationId xmlns:a16="http://schemas.microsoft.com/office/drawing/2014/main" id="{4A47D483-28AB-427F-A48D-AB9A3F9D5E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7D65DD-02D7-4B02-896E-F21E43704013}"/>
              </a:ext>
            </a:extLst>
          </p:cNvPr>
          <p:cNvSpPr>
            <a:spLocks noGrp="1"/>
          </p:cNvSpPr>
          <p:nvPr>
            <p:ph type="title"/>
          </p:nvPr>
        </p:nvSpPr>
        <p:spPr>
          <a:xfrm>
            <a:off x="523875" y="5317240"/>
            <a:ext cx="11210925" cy="744836"/>
          </a:xfrm>
        </p:spPr>
        <p:txBody>
          <a:bodyPr>
            <a:normAutofit/>
          </a:bodyPr>
          <a:lstStyle/>
          <a:p>
            <a:pPr algn="ctr"/>
            <a:r>
              <a:rPr lang="en-US" sz="3600" b="1" spc="600" dirty="0">
                <a:ln w="22225">
                  <a:solidFill>
                    <a:srgbClr val="002060"/>
                  </a:solidFill>
                  <a:prstDash val="solid"/>
                </a:ln>
                <a:solidFill>
                  <a:srgbClr val="C00000"/>
                </a:solidFill>
                <a:latin typeface="Cooper Std Black" panose="0208090304030B020404" pitchFamily="18" charset="0"/>
              </a:rPr>
              <a:t>Esophagus</a:t>
            </a:r>
            <a:endParaRPr lang="en-US" sz="3600" spc="600" dirty="0">
              <a:ln>
                <a:solidFill>
                  <a:srgbClr val="002060"/>
                </a:solidFill>
              </a:ln>
              <a:solidFill>
                <a:srgbClr val="C00000"/>
              </a:solidFill>
              <a:latin typeface="Cooper Std Black" panose="0208090304030B020404" pitchFamily="18" charset="0"/>
            </a:endParaRPr>
          </a:p>
        </p:txBody>
      </p:sp>
      <p:sp>
        <p:nvSpPr>
          <p:cNvPr id="4" name="Rectangle 3">
            <a:extLst>
              <a:ext uri="{FF2B5EF4-FFF2-40B4-BE49-F238E27FC236}">
                <a16:creationId xmlns:a16="http://schemas.microsoft.com/office/drawing/2014/main" id="{F5A2B02A-8343-432F-9046-84B07791B4E6}"/>
              </a:ext>
            </a:extLst>
          </p:cNvPr>
          <p:cNvSpPr/>
          <p:nvPr/>
        </p:nvSpPr>
        <p:spPr>
          <a:xfrm>
            <a:off x="177209" y="143570"/>
            <a:ext cx="4851991" cy="1785104"/>
          </a:xfrm>
          <a:prstGeom prst="rect">
            <a:avLst/>
          </a:prstGeom>
          <a:solidFill>
            <a:schemeClr val="tx1"/>
          </a:solidFill>
        </p:spPr>
        <p:txBody>
          <a:bodyPr wrap="square">
            <a:spAutoFit/>
          </a:bodyPr>
          <a:lstStyle/>
          <a:p>
            <a:pPr lvl="0" eaLnBrk="0" fontAlgn="base" hangingPunct="0">
              <a:spcBef>
                <a:spcPct val="0"/>
              </a:spcBef>
              <a:spcAft>
                <a:spcPct val="0"/>
              </a:spcAft>
            </a:pPr>
            <a:r>
              <a:rPr lang="en-US" altLang="en-US" dirty="0">
                <a:latin typeface="Lilly"/>
              </a:rPr>
              <a:t>   </a:t>
            </a:r>
            <a:r>
              <a:rPr lang="en-US" altLang="en-US" b="1" dirty="0">
                <a:solidFill>
                  <a:schemeClr val="bg1"/>
                </a:solidFill>
                <a:latin typeface="Lilly"/>
              </a:rPr>
              <a:t>The esophagus is lined with smooth muscle that propels swallowed food to the stomach. </a:t>
            </a:r>
          </a:p>
          <a:p>
            <a:pPr lvl="0" eaLnBrk="0" fontAlgn="base" hangingPunct="0">
              <a:spcBef>
                <a:spcPct val="0"/>
              </a:spcBef>
              <a:spcAft>
                <a:spcPct val="0"/>
              </a:spcAft>
            </a:pPr>
            <a:endParaRPr lang="en-US" altLang="en-US" b="1" dirty="0">
              <a:solidFill>
                <a:schemeClr val="bg1"/>
              </a:solidFill>
              <a:latin typeface="Lilly"/>
            </a:endParaRPr>
          </a:p>
          <a:p>
            <a:pPr lvl="0" eaLnBrk="0" fontAlgn="base" hangingPunct="0">
              <a:spcBef>
                <a:spcPct val="0"/>
              </a:spcBef>
              <a:spcAft>
                <a:spcPct val="0"/>
              </a:spcAft>
            </a:pPr>
            <a:r>
              <a:rPr lang="en-US" altLang="en-US" b="1" dirty="0">
                <a:solidFill>
                  <a:schemeClr val="bg1"/>
                </a:solidFill>
                <a:latin typeface="Lilly"/>
              </a:rPr>
              <a:t>The function of the esophagus is deliver food from the pharynx to the stomach.</a:t>
            </a:r>
            <a:endParaRPr lang="en-US" altLang="en-US" sz="900" dirty="0">
              <a:solidFill>
                <a:schemeClr val="bg1"/>
              </a:solidFill>
            </a:endParaRPr>
          </a:p>
          <a:p>
            <a:pPr lvl="0" eaLnBrk="0" fontAlgn="base" hangingPunct="0">
              <a:spcBef>
                <a:spcPct val="0"/>
              </a:spcBef>
              <a:spcAft>
                <a:spcPct val="0"/>
              </a:spcAft>
              <a:buFontTx/>
              <a:buChar char="•"/>
            </a:pPr>
            <a:endParaRPr lang="en-US" altLang="en-US" sz="2000" dirty="0">
              <a:latin typeface="Arial" panose="020B0604020202020204" pitchFamily="34" charset="0"/>
            </a:endParaRPr>
          </a:p>
        </p:txBody>
      </p:sp>
    </p:spTree>
    <p:extLst>
      <p:ext uri="{BB962C8B-B14F-4D97-AF65-F5344CB8AC3E}">
        <p14:creationId xmlns:p14="http://schemas.microsoft.com/office/powerpoint/2010/main" val="2246597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C222-891C-4739-89B7-F504B1FBDC3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3815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4C29C9-1C94-4B90-9E36-FFEA8EF747BB}"/>
              </a:ext>
            </a:extLst>
          </p:cNvPr>
          <p:cNvPicPr>
            <a:picLocks noChangeAspect="1"/>
          </p:cNvPicPr>
          <p:nvPr/>
        </p:nvPicPr>
        <p:blipFill>
          <a:blip r:embed="rId2"/>
          <a:stretch>
            <a:fillRect/>
          </a:stretch>
        </p:blipFill>
        <p:spPr>
          <a:xfrm>
            <a:off x="3870556" y="0"/>
            <a:ext cx="4450887" cy="6858000"/>
          </a:xfrm>
          <a:prstGeom prst="rect">
            <a:avLst/>
          </a:prstGeom>
        </p:spPr>
      </p:pic>
      <p:sp>
        <p:nvSpPr>
          <p:cNvPr id="11" name="TextBox 10">
            <a:extLst>
              <a:ext uri="{FF2B5EF4-FFF2-40B4-BE49-F238E27FC236}">
                <a16:creationId xmlns:a16="http://schemas.microsoft.com/office/drawing/2014/main" id="{D3B87D1A-6FEA-4B71-9EF0-AE4491A65C78}"/>
              </a:ext>
            </a:extLst>
          </p:cNvPr>
          <p:cNvSpPr txBox="1"/>
          <p:nvPr/>
        </p:nvSpPr>
        <p:spPr>
          <a:xfrm>
            <a:off x="3253503" y="3625445"/>
            <a:ext cx="1081548" cy="369332"/>
          </a:xfrm>
          <a:prstGeom prst="rect">
            <a:avLst/>
          </a:prstGeom>
          <a:noFill/>
        </p:spPr>
        <p:txBody>
          <a:bodyPr wrap="square" rtlCol="0">
            <a:spAutoFit/>
          </a:bodyPr>
          <a:lstStyle/>
          <a:p>
            <a:pPr algn="ctr"/>
            <a:r>
              <a:rPr lang="en-US" b="1" dirty="0">
                <a:latin typeface="Lucida Calligraphy" panose="03010101010101010101" pitchFamily="66" charset="0"/>
              </a:rPr>
              <a:t>Liver</a:t>
            </a:r>
          </a:p>
        </p:txBody>
      </p:sp>
      <p:sp>
        <p:nvSpPr>
          <p:cNvPr id="13" name="TextBox 12">
            <a:extLst>
              <a:ext uri="{FF2B5EF4-FFF2-40B4-BE49-F238E27FC236}">
                <a16:creationId xmlns:a16="http://schemas.microsoft.com/office/drawing/2014/main" id="{30DCBDF5-77BB-40DB-8506-107CE00A9F66}"/>
              </a:ext>
            </a:extLst>
          </p:cNvPr>
          <p:cNvSpPr txBox="1"/>
          <p:nvPr/>
        </p:nvSpPr>
        <p:spPr>
          <a:xfrm>
            <a:off x="7432812" y="3613666"/>
            <a:ext cx="1249071" cy="369332"/>
          </a:xfrm>
          <a:prstGeom prst="rect">
            <a:avLst/>
          </a:prstGeom>
          <a:noFill/>
        </p:spPr>
        <p:txBody>
          <a:bodyPr wrap="square" rtlCol="0">
            <a:spAutoFit/>
          </a:bodyPr>
          <a:lstStyle/>
          <a:p>
            <a:pPr algn="ctr"/>
            <a:r>
              <a:rPr lang="en-US" b="1" dirty="0">
                <a:latin typeface="Lucida Calligraphy" panose="03010101010101010101" pitchFamily="66" charset="0"/>
              </a:rPr>
              <a:t>Stomach</a:t>
            </a:r>
          </a:p>
        </p:txBody>
      </p:sp>
      <p:sp>
        <p:nvSpPr>
          <p:cNvPr id="14" name="TextBox 13">
            <a:extLst>
              <a:ext uri="{FF2B5EF4-FFF2-40B4-BE49-F238E27FC236}">
                <a16:creationId xmlns:a16="http://schemas.microsoft.com/office/drawing/2014/main" id="{0A4B786B-26E2-4127-8BE7-B0A2AB08E8A2}"/>
              </a:ext>
            </a:extLst>
          </p:cNvPr>
          <p:cNvSpPr txBox="1"/>
          <p:nvPr/>
        </p:nvSpPr>
        <p:spPr>
          <a:xfrm>
            <a:off x="2456014" y="4187954"/>
            <a:ext cx="2217548" cy="369332"/>
          </a:xfrm>
          <a:prstGeom prst="rect">
            <a:avLst/>
          </a:prstGeom>
          <a:noFill/>
        </p:spPr>
        <p:txBody>
          <a:bodyPr wrap="square" rtlCol="0">
            <a:spAutoFit/>
          </a:bodyPr>
          <a:lstStyle/>
          <a:p>
            <a:pPr algn="ctr"/>
            <a:r>
              <a:rPr lang="en-US" b="1" dirty="0">
                <a:latin typeface="Lucida Calligraphy" panose="03010101010101010101" pitchFamily="66" charset="0"/>
              </a:rPr>
              <a:t>Large Intestines</a:t>
            </a:r>
          </a:p>
        </p:txBody>
      </p:sp>
      <p:sp>
        <p:nvSpPr>
          <p:cNvPr id="15" name="TextBox 14">
            <a:extLst>
              <a:ext uri="{FF2B5EF4-FFF2-40B4-BE49-F238E27FC236}">
                <a16:creationId xmlns:a16="http://schemas.microsoft.com/office/drawing/2014/main" id="{FE7B4055-4684-4F24-8095-B167C4E35CC4}"/>
              </a:ext>
            </a:extLst>
          </p:cNvPr>
          <p:cNvSpPr txBox="1"/>
          <p:nvPr/>
        </p:nvSpPr>
        <p:spPr>
          <a:xfrm>
            <a:off x="7462494" y="4499192"/>
            <a:ext cx="2217548" cy="369332"/>
          </a:xfrm>
          <a:prstGeom prst="rect">
            <a:avLst/>
          </a:prstGeom>
          <a:noFill/>
        </p:spPr>
        <p:txBody>
          <a:bodyPr wrap="square" rtlCol="0">
            <a:spAutoFit/>
          </a:bodyPr>
          <a:lstStyle/>
          <a:p>
            <a:pPr algn="ctr"/>
            <a:r>
              <a:rPr lang="en-US" b="1" dirty="0">
                <a:latin typeface="Lucida Calligraphy" panose="03010101010101010101" pitchFamily="66" charset="0"/>
              </a:rPr>
              <a:t>Small Intestines</a:t>
            </a:r>
          </a:p>
        </p:txBody>
      </p:sp>
      <p:cxnSp>
        <p:nvCxnSpPr>
          <p:cNvPr id="16" name="Straight Arrow Connector 15">
            <a:extLst>
              <a:ext uri="{FF2B5EF4-FFF2-40B4-BE49-F238E27FC236}">
                <a16:creationId xmlns:a16="http://schemas.microsoft.com/office/drawing/2014/main" id="{FF222770-D5B4-49AB-A7F5-9B3C9447BC87}"/>
              </a:ext>
            </a:extLst>
          </p:cNvPr>
          <p:cNvCxnSpPr>
            <a:cxnSpLocks/>
          </p:cNvCxnSpPr>
          <p:nvPr/>
        </p:nvCxnSpPr>
        <p:spPr>
          <a:xfrm flipH="1" flipV="1">
            <a:off x="6095999" y="2413471"/>
            <a:ext cx="2551845" cy="128287"/>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FDA88B-657B-4C3C-8E6A-2AF51BB448A2}"/>
              </a:ext>
            </a:extLst>
          </p:cNvPr>
          <p:cNvCxnSpPr>
            <a:cxnSpLocks/>
          </p:cNvCxnSpPr>
          <p:nvPr/>
        </p:nvCxnSpPr>
        <p:spPr>
          <a:xfrm>
            <a:off x="5352825" y="1231576"/>
            <a:ext cx="824441" cy="59662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3082C4-5969-481A-9A0B-1BC5CC2A6649}"/>
              </a:ext>
            </a:extLst>
          </p:cNvPr>
          <p:cNvCxnSpPr>
            <a:cxnSpLocks/>
          </p:cNvCxnSpPr>
          <p:nvPr/>
        </p:nvCxnSpPr>
        <p:spPr>
          <a:xfrm flipV="1">
            <a:off x="4266599" y="3705517"/>
            <a:ext cx="1162567" cy="96083"/>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E596757-B04E-405C-845B-6CF3D86F5A8F}"/>
              </a:ext>
            </a:extLst>
          </p:cNvPr>
          <p:cNvCxnSpPr>
            <a:cxnSpLocks/>
          </p:cNvCxnSpPr>
          <p:nvPr/>
        </p:nvCxnSpPr>
        <p:spPr>
          <a:xfrm flipV="1">
            <a:off x="4673562" y="4058889"/>
            <a:ext cx="914305" cy="31373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AA69003-9266-4C84-9464-BED4F6E2386E}"/>
              </a:ext>
            </a:extLst>
          </p:cNvPr>
          <p:cNvCxnSpPr>
            <a:cxnSpLocks/>
          </p:cNvCxnSpPr>
          <p:nvPr/>
        </p:nvCxnSpPr>
        <p:spPr>
          <a:xfrm flipH="1" flipV="1">
            <a:off x="6617110" y="4499192"/>
            <a:ext cx="934065" cy="1092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FE21B6-06B0-41F8-AF89-7C0AE9A8EE93}"/>
              </a:ext>
            </a:extLst>
          </p:cNvPr>
          <p:cNvCxnSpPr>
            <a:cxnSpLocks/>
          </p:cNvCxnSpPr>
          <p:nvPr/>
        </p:nvCxnSpPr>
        <p:spPr>
          <a:xfrm flipH="1" flipV="1">
            <a:off x="6498747" y="3673159"/>
            <a:ext cx="934065" cy="1092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23C503B-AAC1-44E7-974B-E44C595F0FB5}"/>
              </a:ext>
            </a:extLst>
          </p:cNvPr>
          <p:cNvSpPr txBox="1"/>
          <p:nvPr/>
        </p:nvSpPr>
        <p:spPr>
          <a:xfrm>
            <a:off x="4036124" y="873410"/>
            <a:ext cx="1461843" cy="369332"/>
          </a:xfrm>
          <a:prstGeom prst="rect">
            <a:avLst/>
          </a:prstGeom>
          <a:noFill/>
        </p:spPr>
        <p:txBody>
          <a:bodyPr wrap="square" rtlCol="0">
            <a:spAutoFit/>
          </a:bodyPr>
          <a:lstStyle/>
          <a:p>
            <a:pPr algn="ctr"/>
            <a:r>
              <a:rPr lang="en-US" b="1" dirty="0">
                <a:latin typeface="Lucida Calligraphy" panose="03010101010101010101" pitchFamily="66" charset="0"/>
              </a:rPr>
              <a:t>Trachea</a:t>
            </a:r>
          </a:p>
        </p:txBody>
      </p:sp>
      <p:sp>
        <p:nvSpPr>
          <p:cNvPr id="23" name="TextBox 22">
            <a:extLst>
              <a:ext uri="{FF2B5EF4-FFF2-40B4-BE49-F238E27FC236}">
                <a16:creationId xmlns:a16="http://schemas.microsoft.com/office/drawing/2014/main" id="{D3FBFDFE-E406-4FE7-9B9C-97E3877CF59C}"/>
              </a:ext>
            </a:extLst>
          </p:cNvPr>
          <p:cNvSpPr txBox="1"/>
          <p:nvPr/>
        </p:nvSpPr>
        <p:spPr>
          <a:xfrm>
            <a:off x="8647844" y="2325050"/>
            <a:ext cx="2462608" cy="369332"/>
          </a:xfrm>
          <a:prstGeom prst="rect">
            <a:avLst/>
          </a:prstGeom>
          <a:noFill/>
        </p:spPr>
        <p:txBody>
          <a:bodyPr wrap="square" rtlCol="0">
            <a:spAutoFit/>
          </a:bodyPr>
          <a:lstStyle/>
          <a:p>
            <a:pPr algn="ctr"/>
            <a:r>
              <a:rPr lang="en-US" b="1" dirty="0">
                <a:latin typeface="Lucida Calligraphy" panose="03010101010101010101" pitchFamily="66" charset="0"/>
              </a:rPr>
              <a:t>Primary Bronchi</a:t>
            </a:r>
          </a:p>
        </p:txBody>
      </p:sp>
      <p:sp>
        <p:nvSpPr>
          <p:cNvPr id="25" name="TextBox 24">
            <a:extLst>
              <a:ext uri="{FF2B5EF4-FFF2-40B4-BE49-F238E27FC236}">
                <a16:creationId xmlns:a16="http://schemas.microsoft.com/office/drawing/2014/main" id="{8CB1880D-6386-4406-96F2-71BACCB2E4EC}"/>
              </a:ext>
            </a:extLst>
          </p:cNvPr>
          <p:cNvSpPr txBox="1"/>
          <p:nvPr/>
        </p:nvSpPr>
        <p:spPr>
          <a:xfrm>
            <a:off x="7039820" y="827572"/>
            <a:ext cx="2640222" cy="369332"/>
          </a:xfrm>
          <a:prstGeom prst="rect">
            <a:avLst/>
          </a:prstGeom>
          <a:noFill/>
        </p:spPr>
        <p:txBody>
          <a:bodyPr wrap="square" rtlCol="0">
            <a:spAutoFit/>
          </a:bodyPr>
          <a:lstStyle/>
          <a:p>
            <a:pPr algn="ctr"/>
            <a:r>
              <a:rPr lang="en-US" b="1" dirty="0">
                <a:latin typeface="Lucida Calligraphy" panose="03010101010101010101" pitchFamily="66" charset="0"/>
              </a:rPr>
              <a:t>Thyroid Cartilage </a:t>
            </a:r>
          </a:p>
        </p:txBody>
      </p:sp>
      <p:cxnSp>
        <p:nvCxnSpPr>
          <p:cNvPr id="26" name="Straight Arrow Connector 25">
            <a:extLst>
              <a:ext uri="{FF2B5EF4-FFF2-40B4-BE49-F238E27FC236}">
                <a16:creationId xmlns:a16="http://schemas.microsoft.com/office/drawing/2014/main" id="{0120C5D7-7F68-4FCA-88B1-F796A073D7B2}"/>
              </a:ext>
            </a:extLst>
          </p:cNvPr>
          <p:cNvCxnSpPr>
            <a:cxnSpLocks/>
          </p:cNvCxnSpPr>
          <p:nvPr/>
        </p:nvCxnSpPr>
        <p:spPr>
          <a:xfrm flipH="1">
            <a:off x="6331974" y="980151"/>
            <a:ext cx="825910" cy="4434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5F1B8A-29EF-43C7-A9AA-8CDCC96C53D9}"/>
              </a:ext>
            </a:extLst>
          </p:cNvPr>
          <p:cNvCxnSpPr>
            <a:cxnSpLocks/>
          </p:cNvCxnSpPr>
          <p:nvPr/>
        </p:nvCxnSpPr>
        <p:spPr>
          <a:xfrm>
            <a:off x="4340568" y="2580654"/>
            <a:ext cx="1228230"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35E29B0-4EDB-41A4-9DC4-21D35EFA2E95}"/>
              </a:ext>
            </a:extLst>
          </p:cNvPr>
          <p:cNvSpPr txBox="1"/>
          <p:nvPr/>
        </p:nvSpPr>
        <p:spPr>
          <a:xfrm>
            <a:off x="1366684" y="2395988"/>
            <a:ext cx="2973884" cy="369332"/>
          </a:xfrm>
          <a:prstGeom prst="rect">
            <a:avLst/>
          </a:prstGeom>
          <a:noFill/>
        </p:spPr>
        <p:txBody>
          <a:bodyPr wrap="square" rtlCol="0">
            <a:spAutoFit/>
          </a:bodyPr>
          <a:lstStyle/>
          <a:p>
            <a:pPr algn="ctr"/>
            <a:r>
              <a:rPr lang="en-US" b="1" dirty="0">
                <a:latin typeface="Lucida Calligraphy" panose="03010101010101010101" pitchFamily="66" charset="0"/>
              </a:rPr>
              <a:t>Secondary Bronchi</a:t>
            </a:r>
          </a:p>
        </p:txBody>
      </p:sp>
      <p:sp>
        <p:nvSpPr>
          <p:cNvPr id="37" name="TextBox 36">
            <a:extLst>
              <a:ext uri="{FF2B5EF4-FFF2-40B4-BE49-F238E27FC236}">
                <a16:creationId xmlns:a16="http://schemas.microsoft.com/office/drawing/2014/main" id="{81F86160-C4AB-4614-9A41-6BB3E3F52D7E}"/>
              </a:ext>
            </a:extLst>
          </p:cNvPr>
          <p:cNvSpPr txBox="1"/>
          <p:nvPr/>
        </p:nvSpPr>
        <p:spPr>
          <a:xfrm>
            <a:off x="2615381" y="3107305"/>
            <a:ext cx="1616787" cy="369332"/>
          </a:xfrm>
          <a:prstGeom prst="rect">
            <a:avLst/>
          </a:prstGeom>
          <a:noFill/>
        </p:spPr>
        <p:txBody>
          <a:bodyPr wrap="square" rtlCol="0">
            <a:spAutoFit/>
          </a:bodyPr>
          <a:lstStyle/>
          <a:p>
            <a:pPr algn="ctr"/>
            <a:r>
              <a:rPr lang="en-US" b="1" dirty="0">
                <a:latin typeface="Lucida Calligraphy" panose="03010101010101010101" pitchFamily="66" charset="0"/>
              </a:rPr>
              <a:t>Diaphragm</a:t>
            </a:r>
          </a:p>
        </p:txBody>
      </p:sp>
      <p:cxnSp>
        <p:nvCxnSpPr>
          <p:cNvPr id="38" name="Straight Arrow Connector 37">
            <a:extLst>
              <a:ext uri="{FF2B5EF4-FFF2-40B4-BE49-F238E27FC236}">
                <a16:creationId xmlns:a16="http://schemas.microsoft.com/office/drawing/2014/main" id="{3780E15F-82D2-4DD3-960E-2DBF89A00D0B}"/>
              </a:ext>
            </a:extLst>
          </p:cNvPr>
          <p:cNvCxnSpPr>
            <a:cxnSpLocks/>
          </p:cNvCxnSpPr>
          <p:nvPr/>
        </p:nvCxnSpPr>
        <p:spPr>
          <a:xfrm flipV="1">
            <a:off x="4259190" y="2966704"/>
            <a:ext cx="1328677" cy="33972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009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0019E7-6317-4BC5-B951-E3B99E02249F}"/>
              </a:ext>
            </a:extLst>
          </p:cNvPr>
          <p:cNvSpPr>
            <a:spLocks noGrp="1"/>
          </p:cNvSpPr>
          <p:nvPr>
            <p:ph idx="1"/>
          </p:nvPr>
        </p:nvSpPr>
        <p:spPr>
          <a:xfrm>
            <a:off x="-381005" y="1825625"/>
            <a:ext cx="10515600" cy="4351338"/>
          </a:xfrm>
        </p:spPr>
        <p:txBody>
          <a:bodyPr>
            <a:normAutofit/>
          </a:bodyPr>
          <a:lstStyle/>
          <a:p>
            <a:endParaRPr lang="en-US" sz="3200" b="1" dirty="0"/>
          </a:p>
        </p:txBody>
      </p:sp>
      <p:pic>
        <p:nvPicPr>
          <p:cNvPr id="4" name="Picture 3">
            <a:extLst>
              <a:ext uri="{FF2B5EF4-FFF2-40B4-BE49-F238E27FC236}">
                <a16:creationId xmlns:a16="http://schemas.microsoft.com/office/drawing/2014/main" id="{8AE669F4-BC46-4177-AC64-5DB5575729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186" t="7781" r="8840" b="52734"/>
          <a:stretch/>
        </p:blipFill>
        <p:spPr>
          <a:xfrm>
            <a:off x="68825" y="200675"/>
            <a:ext cx="9258797" cy="6551923"/>
          </a:xfrm>
          <a:prstGeom prst="rect">
            <a:avLst/>
          </a:prstGeom>
        </p:spPr>
      </p:pic>
      <p:cxnSp>
        <p:nvCxnSpPr>
          <p:cNvPr id="5" name="Straight Arrow Connector 4">
            <a:extLst>
              <a:ext uri="{FF2B5EF4-FFF2-40B4-BE49-F238E27FC236}">
                <a16:creationId xmlns:a16="http://schemas.microsoft.com/office/drawing/2014/main" id="{1E61E489-FBCF-4CD6-826D-0D9B5AA8411D}"/>
              </a:ext>
            </a:extLst>
          </p:cNvPr>
          <p:cNvCxnSpPr>
            <a:cxnSpLocks/>
          </p:cNvCxnSpPr>
          <p:nvPr/>
        </p:nvCxnSpPr>
        <p:spPr>
          <a:xfrm flipH="1">
            <a:off x="4876795" y="4734089"/>
            <a:ext cx="4385364" cy="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FFF4790-1796-4358-B80D-3F84ED977F60}"/>
              </a:ext>
            </a:extLst>
          </p:cNvPr>
          <p:cNvCxnSpPr>
            <a:cxnSpLocks/>
          </p:cNvCxnSpPr>
          <p:nvPr/>
        </p:nvCxnSpPr>
        <p:spPr>
          <a:xfrm flipH="1" flipV="1">
            <a:off x="5090244" y="3372191"/>
            <a:ext cx="4237378" cy="3394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D2E67B3-556C-4B68-A57C-A202866DEFC9}"/>
              </a:ext>
            </a:extLst>
          </p:cNvPr>
          <p:cNvSpPr txBox="1"/>
          <p:nvPr/>
        </p:nvSpPr>
        <p:spPr>
          <a:xfrm>
            <a:off x="9237797" y="3221465"/>
            <a:ext cx="1461843" cy="400110"/>
          </a:xfrm>
          <a:prstGeom prst="rect">
            <a:avLst/>
          </a:prstGeom>
          <a:noFill/>
        </p:spPr>
        <p:txBody>
          <a:bodyPr wrap="square" rtlCol="0">
            <a:spAutoFit/>
          </a:bodyPr>
          <a:lstStyle/>
          <a:p>
            <a:pPr algn="ctr"/>
            <a:r>
              <a:rPr lang="en-US" sz="2000" b="1" dirty="0">
                <a:latin typeface="Lucida Calligraphy" panose="03010101010101010101" pitchFamily="66" charset="0"/>
              </a:rPr>
              <a:t>Trachea</a:t>
            </a:r>
          </a:p>
        </p:txBody>
      </p:sp>
      <p:sp>
        <p:nvSpPr>
          <p:cNvPr id="8" name="TextBox 7">
            <a:extLst>
              <a:ext uri="{FF2B5EF4-FFF2-40B4-BE49-F238E27FC236}">
                <a16:creationId xmlns:a16="http://schemas.microsoft.com/office/drawing/2014/main" id="{4BD0A60B-6528-4EA9-8623-7BA98FEBF62D}"/>
              </a:ext>
            </a:extLst>
          </p:cNvPr>
          <p:cNvSpPr txBox="1"/>
          <p:nvPr/>
        </p:nvSpPr>
        <p:spPr>
          <a:xfrm>
            <a:off x="9263592" y="4549423"/>
            <a:ext cx="2712097" cy="400110"/>
          </a:xfrm>
          <a:prstGeom prst="rect">
            <a:avLst/>
          </a:prstGeom>
          <a:noFill/>
        </p:spPr>
        <p:txBody>
          <a:bodyPr wrap="square" rtlCol="0">
            <a:spAutoFit/>
          </a:bodyPr>
          <a:lstStyle/>
          <a:p>
            <a:pPr algn="ctr"/>
            <a:r>
              <a:rPr lang="en-US" sz="2000" b="1" dirty="0">
                <a:latin typeface="Lucida Calligraphy" panose="03010101010101010101" pitchFamily="66" charset="0"/>
              </a:rPr>
              <a:t>Primary Bronchi</a:t>
            </a:r>
          </a:p>
        </p:txBody>
      </p:sp>
      <p:sp>
        <p:nvSpPr>
          <p:cNvPr id="9" name="TextBox 8">
            <a:extLst>
              <a:ext uri="{FF2B5EF4-FFF2-40B4-BE49-F238E27FC236}">
                <a16:creationId xmlns:a16="http://schemas.microsoft.com/office/drawing/2014/main" id="{94BE9C77-079C-48EF-BCFA-C4898B258D07}"/>
              </a:ext>
            </a:extLst>
          </p:cNvPr>
          <p:cNvSpPr txBox="1"/>
          <p:nvPr/>
        </p:nvSpPr>
        <p:spPr>
          <a:xfrm>
            <a:off x="7373409" y="2174738"/>
            <a:ext cx="2640222" cy="400110"/>
          </a:xfrm>
          <a:prstGeom prst="rect">
            <a:avLst/>
          </a:prstGeom>
          <a:noFill/>
        </p:spPr>
        <p:txBody>
          <a:bodyPr wrap="square" rtlCol="0">
            <a:spAutoFit/>
          </a:bodyPr>
          <a:lstStyle/>
          <a:p>
            <a:pPr algn="ctr"/>
            <a:r>
              <a:rPr lang="en-US" sz="2000" b="1" dirty="0">
                <a:latin typeface="Lucida Calligraphy" panose="03010101010101010101" pitchFamily="66" charset="0"/>
              </a:rPr>
              <a:t>Thyroid Cartilage </a:t>
            </a:r>
          </a:p>
        </p:txBody>
      </p:sp>
      <p:cxnSp>
        <p:nvCxnSpPr>
          <p:cNvPr id="10" name="Straight Arrow Connector 9">
            <a:extLst>
              <a:ext uri="{FF2B5EF4-FFF2-40B4-BE49-F238E27FC236}">
                <a16:creationId xmlns:a16="http://schemas.microsoft.com/office/drawing/2014/main" id="{FD02AFC5-4D72-46A4-AD09-C1A3B9F1260E}"/>
              </a:ext>
            </a:extLst>
          </p:cNvPr>
          <p:cNvCxnSpPr>
            <a:cxnSpLocks/>
          </p:cNvCxnSpPr>
          <p:nvPr/>
        </p:nvCxnSpPr>
        <p:spPr>
          <a:xfrm flipH="1">
            <a:off x="5299582" y="2360341"/>
            <a:ext cx="2153270"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177C40-587D-4F8B-93A9-2507E476723D}"/>
              </a:ext>
            </a:extLst>
          </p:cNvPr>
          <p:cNvCxnSpPr>
            <a:cxnSpLocks/>
          </p:cNvCxnSpPr>
          <p:nvPr/>
        </p:nvCxnSpPr>
        <p:spPr>
          <a:xfrm flipH="1" flipV="1">
            <a:off x="3811947" y="5257976"/>
            <a:ext cx="5425850" cy="23336"/>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E9EFDB6-113A-42E8-9D9D-294D4864693E}"/>
              </a:ext>
            </a:extLst>
          </p:cNvPr>
          <p:cNvSpPr txBox="1"/>
          <p:nvPr/>
        </p:nvSpPr>
        <p:spPr>
          <a:xfrm>
            <a:off x="9212698" y="5069589"/>
            <a:ext cx="2973884" cy="400110"/>
          </a:xfrm>
          <a:prstGeom prst="rect">
            <a:avLst/>
          </a:prstGeom>
          <a:noFill/>
        </p:spPr>
        <p:txBody>
          <a:bodyPr wrap="square" rtlCol="0">
            <a:spAutoFit/>
          </a:bodyPr>
          <a:lstStyle/>
          <a:p>
            <a:pPr algn="ctr"/>
            <a:r>
              <a:rPr lang="en-US" sz="2000" b="1" dirty="0">
                <a:latin typeface="Lucida Calligraphy" panose="03010101010101010101" pitchFamily="66" charset="0"/>
              </a:rPr>
              <a:t>Secondary Bronchi</a:t>
            </a:r>
          </a:p>
        </p:txBody>
      </p:sp>
      <p:sp>
        <p:nvSpPr>
          <p:cNvPr id="15" name="TextBox 14">
            <a:extLst>
              <a:ext uri="{FF2B5EF4-FFF2-40B4-BE49-F238E27FC236}">
                <a16:creationId xmlns:a16="http://schemas.microsoft.com/office/drawing/2014/main" id="{F10BADCF-78C4-4834-A291-D770C47904C5}"/>
              </a:ext>
            </a:extLst>
          </p:cNvPr>
          <p:cNvSpPr txBox="1"/>
          <p:nvPr/>
        </p:nvSpPr>
        <p:spPr>
          <a:xfrm>
            <a:off x="9082853" y="6105372"/>
            <a:ext cx="1948941" cy="400110"/>
          </a:xfrm>
          <a:prstGeom prst="rect">
            <a:avLst/>
          </a:prstGeom>
          <a:noFill/>
        </p:spPr>
        <p:txBody>
          <a:bodyPr wrap="square" rtlCol="0">
            <a:spAutoFit/>
          </a:bodyPr>
          <a:lstStyle/>
          <a:p>
            <a:pPr algn="ctr"/>
            <a:r>
              <a:rPr lang="en-US" sz="2000" b="1" dirty="0">
                <a:latin typeface="Lucida Calligraphy" panose="03010101010101010101" pitchFamily="66" charset="0"/>
              </a:rPr>
              <a:t>Diaphragm</a:t>
            </a:r>
          </a:p>
        </p:txBody>
      </p:sp>
      <p:cxnSp>
        <p:nvCxnSpPr>
          <p:cNvPr id="16" name="Straight Arrow Connector 15">
            <a:extLst>
              <a:ext uri="{FF2B5EF4-FFF2-40B4-BE49-F238E27FC236}">
                <a16:creationId xmlns:a16="http://schemas.microsoft.com/office/drawing/2014/main" id="{A61FD529-B50B-4870-9916-BFA63F3F1105}"/>
              </a:ext>
            </a:extLst>
          </p:cNvPr>
          <p:cNvCxnSpPr>
            <a:cxnSpLocks/>
          </p:cNvCxnSpPr>
          <p:nvPr/>
        </p:nvCxnSpPr>
        <p:spPr>
          <a:xfrm flipH="1" flipV="1">
            <a:off x="5607439" y="6285161"/>
            <a:ext cx="3459332" cy="9755"/>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756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E3D2A-5210-4C06-8262-C64CAFB2A538}"/>
              </a:ext>
            </a:extLst>
          </p:cNvPr>
          <p:cNvPicPr>
            <a:picLocks noChangeAspect="1"/>
          </p:cNvPicPr>
          <p:nvPr/>
        </p:nvPicPr>
        <p:blipFill>
          <a:blip r:embed="rId2"/>
          <a:stretch>
            <a:fillRect/>
          </a:stretch>
        </p:blipFill>
        <p:spPr>
          <a:xfrm>
            <a:off x="3817047" y="0"/>
            <a:ext cx="4557906" cy="6858000"/>
          </a:xfrm>
          <a:prstGeom prst="rect">
            <a:avLst/>
          </a:prstGeom>
        </p:spPr>
      </p:pic>
      <p:sp>
        <p:nvSpPr>
          <p:cNvPr id="11" name="TextBox 10">
            <a:extLst>
              <a:ext uri="{FF2B5EF4-FFF2-40B4-BE49-F238E27FC236}">
                <a16:creationId xmlns:a16="http://schemas.microsoft.com/office/drawing/2014/main" id="{4F4A5D3A-E9A3-480B-8CAD-0ED19E24A423}"/>
              </a:ext>
            </a:extLst>
          </p:cNvPr>
          <p:cNvSpPr txBox="1"/>
          <p:nvPr/>
        </p:nvSpPr>
        <p:spPr>
          <a:xfrm>
            <a:off x="2978910" y="3426043"/>
            <a:ext cx="1598336" cy="369332"/>
          </a:xfrm>
          <a:prstGeom prst="rect">
            <a:avLst/>
          </a:prstGeom>
          <a:noFill/>
        </p:spPr>
        <p:txBody>
          <a:bodyPr wrap="square" rtlCol="0">
            <a:spAutoFit/>
          </a:bodyPr>
          <a:lstStyle/>
          <a:p>
            <a:pPr algn="ctr"/>
            <a:r>
              <a:rPr lang="en-US" b="1" dirty="0">
                <a:latin typeface="Lucida Calligraphy" panose="03010101010101010101" pitchFamily="66" charset="0"/>
              </a:rPr>
              <a:t>Duodenum</a:t>
            </a:r>
          </a:p>
        </p:txBody>
      </p:sp>
      <p:sp>
        <p:nvSpPr>
          <p:cNvPr id="13" name="TextBox 12">
            <a:extLst>
              <a:ext uri="{FF2B5EF4-FFF2-40B4-BE49-F238E27FC236}">
                <a16:creationId xmlns:a16="http://schemas.microsoft.com/office/drawing/2014/main" id="{10D2501B-A8F0-4A73-BF69-D590790F2814}"/>
              </a:ext>
            </a:extLst>
          </p:cNvPr>
          <p:cNvSpPr txBox="1"/>
          <p:nvPr/>
        </p:nvSpPr>
        <p:spPr>
          <a:xfrm>
            <a:off x="7281067" y="3136533"/>
            <a:ext cx="1249071" cy="369332"/>
          </a:xfrm>
          <a:prstGeom prst="rect">
            <a:avLst/>
          </a:prstGeom>
          <a:noFill/>
        </p:spPr>
        <p:txBody>
          <a:bodyPr wrap="square" rtlCol="0">
            <a:spAutoFit/>
          </a:bodyPr>
          <a:lstStyle/>
          <a:p>
            <a:pPr algn="ctr"/>
            <a:r>
              <a:rPr lang="en-US" b="1" dirty="0">
                <a:latin typeface="Lucida Calligraphy" panose="03010101010101010101" pitchFamily="66" charset="0"/>
              </a:rPr>
              <a:t>Kidney</a:t>
            </a:r>
          </a:p>
        </p:txBody>
      </p:sp>
      <p:sp>
        <p:nvSpPr>
          <p:cNvPr id="14" name="TextBox 13">
            <a:extLst>
              <a:ext uri="{FF2B5EF4-FFF2-40B4-BE49-F238E27FC236}">
                <a16:creationId xmlns:a16="http://schemas.microsoft.com/office/drawing/2014/main" id="{2E52937D-A25C-4B6F-B77A-7F84BECF3619}"/>
              </a:ext>
            </a:extLst>
          </p:cNvPr>
          <p:cNvSpPr txBox="1"/>
          <p:nvPr/>
        </p:nvSpPr>
        <p:spPr>
          <a:xfrm>
            <a:off x="3377093" y="4990043"/>
            <a:ext cx="1309962" cy="369332"/>
          </a:xfrm>
          <a:prstGeom prst="rect">
            <a:avLst/>
          </a:prstGeom>
          <a:noFill/>
        </p:spPr>
        <p:txBody>
          <a:bodyPr wrap="square" rtlCol="0">
            <a:spAutoFit/>
          </a:bodyPr>
          <a:lstStyle/>
          <a:p>
            <a:pPr algn="ctr"/>
            <a:r>
              <a:rPr lang="en-US" b="1" dirty="0">
                <a:latin typeface="Lucida Calligraphy" panose="03010101010101010101" pitchFamily="66" charset="0"/>
              </a:rPr>
              <a:t>Cecum</a:t>
            </a:r>
          </a:p>
        </p:txBody>
      </p:sp>
      <p:sp>
        <p:nvSpPr>
          <p:cNvPr id="15" name="TextBox 14">
            <a:extLst>
              <a:ext uri="{FF2B5EF4-FFF2-40B4-BE49-F238E27FC236}">
                <a16:creationId xmlns:a16="http://schemas.microsoft.com/office/drawing/2014/main" id="{214A202E-58A5-4CF3-A12E-8EBCE0A6505A}"/>
              </a:ext>
            </a:extLst>
          </p:cNvPr>
          <p:cNvSpPr txBox="1"/>
          <p:nvPr/>
        </p:nvSpPr>
        <p:spPr>
          <a:xfrm>
            <a:off x="7493383" y="4880831"/>
            <a:ext cx="1974013" cy="369332"/>
          </a:xfrm>
          <a:prstGeom prst="rect">
            <a:avLst/>
          </a:prstGeom>
          <a:noFill/>
        </p:spPr>
        <p:txBody>
          <a:bodyPr wrap="square" rtlCol="0">
            <a:spAutoFit/>
          </a:bodyPr>
          <a:lstStyle/>
          <a:p>
            <a:pPr algn="ctr"/>
            <a:r>
              <a:rPr lang="en-US" b="1" dirty="0">
                <a:latin typeface="Lucida Calligraphy" panose="03010101010101010101" pitchFamily="66" charset="0"/>
              </a:rPr>
              <a:t>Sigmoid Colon</a:t>
            </a:r>
          </a:p>
        </p:txBody>
      </p:sp>
      <p:cxnSp>
        <p:nvCxnSpPr>
          <p:cNvPr id="16" name="Straight Arrow Connector 15">
            <a:extLst>
              <a:ext uri="{FF2B5EF4-FFF2-40B4-BE49-F238E27FC236}">
                <a16:creationId xmlns:a16="http://schemas.microsoft.com/office/drawing/2014/main" id="{D6565A5E-2FF2-4106-93EF-8842FA0E28E7}"/>
              </a:ext>
            </a:extLst>
          </p:cNvPr>
          <p:cNvCxnSpPr>
            <a:cxnSpLocks/>
          </p:cNvCxnSpPr>
          <p:nvPr/>
        </p:nvCxnSpPr>
        <p:spPr>
          <a:xfrm flipH="1">
            <a:off x="6096000" y="2356660"/>
            <a:ext cx="2506157" cy="17484"/>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974A82-1209-4FD2-885E-F5F013B123D9}"/>
              </a:ext>
            </a:extLst>
          </p:cNvPr>
          <p:cNvCxnSpPr>
            <a:cxnSpLocks/>
          </p:cNvCxnSpPr>
          <p:nvPr/>
        </p:nvCxnSpPr>
        <p:spPr>
          <a:xfrm>
            <a:off x="5352825" y="1231576"/>
            <a:ext cx="824441" cy="59662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88F034-A98D-4104-9D14-9905CACFF7C0}"/>
              </a:ext>
            </a:extLst>
          </p:cNvPr>
          <p:cNvCxnSpPr>
            <a:cxnSpLocks/>
          </p:cNvCxnSpPr>
          <p:nvPr/>
        </p:nvCxnSpPr>
        <p:spPr>
          <a:xfrm>
            <a:off x="4562764" y="3623079"/>
            <a:ext cx="1202281" cy="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307CC79-0DCD-47A7-85B8-CBA88B9271EC}"/>
              </a:ext>
            </a:extLst>
          </p:cNvPr>
          <p:cNvCxnSpPr>
            <a:cxnSpLocks/>
            <a:stCxn id="14" idx="3"/>
          </p:cNvCxnSpPr>
          <p:nvPr/>
        </p:nvCxnSpPr>
        <p:spPr>
          <a:xfrm flipV="1">
            <a:off x="4687055" y="4703203"/>
            <a:ext cx="1036675" cy="471506"/>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6596BEF-689D-4596-B914-6C5264002F3F}"/>
              </a:ext>
            </a:extLst>
          </p:cNvPr>
          <p:cNvCxnSpPr>
            <a:cxnSpLocks/>
          </p:cNvCxnSpPr>
          <p:nvPr/>
        </p:nvCxnSpPr>
        <p:spPr>
          <a:xfrm flipH="1">
            <a:off x="6091491" y="5065497"/>
            <a:ext cx="1371003"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1278BD-696E-4257-A89E-3B296C62450A}"/>
              </a:ext>
            </a:extLst>
          </p:cNvPr>
          <p:cNvCxnSpPr>
            <a:cxnSpLocks/>
          </p:cNvCxnSpPr>
          <p:nvPr/>
        </p:nvCxnSpPr>
        <p:spPr>
          <a:xfrm flipH="1" flipV="1">
            <a:off x="6518814" y="3319169"/>
            <a:ext cx="876272" cy="406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69DF4C-D7D5-4E04-9F15-7E1A56E82D13}"/>
              </a:ext>
            </a:extLst>
          </p:cNvPr>
          <p:cNvSpPr txBox="1"/>
          <p:nvPr/>
        </p:nvSpPr>
        <p:spPr>
          <a:xfrm>
            <a:off x="4036124" y="873410"/>
            <a:ext cx="1461843" cy="369332"/>
          </a:xfrm>
          <a:prstGeom prst="rect">
            <a:avLst/>
          </a:prstGeom>
          <a:noFill/>
        </p:spPr>
        <p:txBody>
          <a:bodyPr wrap="square" rtlCol="0">
            <a:spAutoFit/>
          </a:bodyPr>
          <a:lstStyle/>
          <a:p>
            <a:pPr algn="ctr"/>
            <a:r>
              <a:rPr lang="en-US" b="1" dirty="0">
                <a:latin typeface="Lucida Calligraphy" panose="03010101010101010101" pitchFamily="66" charset="0"/>
              </a:rPr>
              <a:t>Trachea</a:t>
            </a:r>
          </a:p>
        </p:txBody>
      </p:sp>
      <p:sp>
        <p:nvSpPr>
          <p:cNvPr id="23" name="TextBox 22">
            <a:extLst>
              <a:ext uri="{FF2B5EF4-FFF2-40B4-BE49-F238E27FC236}">
                <a16:creationId xmlns:a16="http://schemas.microsoft.com/office/drawing/2014/main" id="{E71CBBFE-8CCB-4F1D-A7ED-B841990F199B}"/>
              </a:ext>
            </a:extLst>
          </p:cNvPr>
          <p:cNvSpPr txBox="1"/>
          <p:nvPr/>
        </p:nvSpPr>
        <p:spPr>
          <a:xfrm>
            <a:off x="8547775" y="2198459"/>
            <a:ext cx="2462608" cy="369332"/>
          </a:xfrm>
          <a:prstGeom prst="rect">
            <a:avLst/>
          </a:prstGeom>
          <a:noFill/>
        </p:spPr>
        <p:txBody>
          <a:bodyPr wrap="square" rtlCol="0">
            <a:spAutoFit/>
          </a:bodyPr>
          <a:lstStyle/>
          <a:p>
            <a:pPr algn="ctr"/>
            <a:r>
              <a:rPr lang="en-US" b="1" dirty="0">
                <a:latin typeface="Lucida Calligraphy" panose="03010101010101010101" pitchFamily="66" charset="0"/>
              </a:rPr>
              <a:t>Primary Bronchi</a:t>
            </a:r>
          </a:p>
        </p:txBody>
      </p:sp>
      <p:sp>
        <p:nvSpPr>
          <p:cNvPr id="24" name="TextBox 23">
            <a:extLst>
              <a:ext uri="{FF2B5EF4-FFF2-40B4-BE49-F238E27FC236}">
                <a16:creationId xmlns:a16="http://schemas.microsoft.com/office/drawing/2014/main" id="{8958A004-FA55-42E2-9A26-0A2D14EEEF26}"/>
              </a:ext>
            </a:extLst>
          </p:cNvPr>
          <p:cNvSpPr txBox="1"/>
          <p:nvPr/>
        </p:nvSpPr>
        <p:spPr>
          <a:xfrm>
            <a:off x="7039820" y="827572"/>
            <a:ext cx="2640222" cy="369332"/>
          </a:xfrm>
          <a:prstGeom prst="rect">
            <a:avLst/>
          </a:prstGeom>
          <a:noFill/>
        </p:spPr>
        <p:txBody>
          <a:bodyPr wrap="square" rtlCol="0">
            <a:spAutoFit/>
          </a:bodyPr>
          <a:lstStyle/>
          <a:p>
            <a:pPr algn="ctr"/>
            <a:r>
              <a:rPr lang="en-US" b="1" dirty="0">
                <a:latin typeface="Lucida Calligraphy" panose="03010101010101010101" pitchFamily="66" charset="0"/>
              </a:rPr>
              <a:t>Thyroid Cartilage </a:t>
            </a:r>
          </a:p>
        </p:txBody>
      </p:sp>
      <p:cxnSp>
        <p:nvCxnSpPr>
          <p:cNvPr id="25" name="Straight Arrow Connector 24">
            <a:extLst>
              <a:ext uri="{FF2B5EF4-FFF2-40B4-BE49-F238E27FC236}">
                <a16:creationId xmlns:a16="http://schemas.microsoft.com/office/drawing/2014/main" id="{580EB314-EC85-4E6E-97AD-D198F999565E}"/>
              </a:ext>
            </a:extLst>
          </p:cNvPr>
          <p:cNvCxnSpPr>
            <a:cxnSpLocks/>
          </p:cNvCxnSpPr>
          <p:nvPr/>
        </p:nvCxnSpPr>
        <p:spPr>
          <a:xfrm flipH="1">
            <a:off x="6331974" y="980151"/>
            <a:ext cx="825910" cy="4434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2ED5561-231A-490B-B310-09057351F0C0}"/>
              </a:ext>
            </a:extLst>
          </p:cNvPr>
          <p:cNvCxnSpPr>
            <a:cxnSpLocks/>
          </p:cNvCxnSpPr>
          <p:nvPr/>
        </p:nvCxnSpPr>
        <p:spPr>
          <a:xfrm>
            <a:off x="4340568" y="2580654"/>
            <a:ext cx="1228230"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0EC6C26-46E6-43AC-BE61-CB8CC560125A}"/>
              </a:ext>
            </a:extLst>
          </p:cNvPr>
          <p:cNvSpPr txBox="1"/>
          <p:nvPr/>
        </p:nvSpPr>
        <p:spPr>
          <a:xfrm>
            <a:off x="1366684" y="2395988"/>
            <a:ext cx="2973884" cy="369332"/>
          </a:xfrm>
          <a:prstGeom prst="rect">
            <a:avLst/>
          </a:prstGeom>
          <a:noFill/>
        </p:spPr>
        <p:txBody>
          <a:bodyPr wrap="square" rtlCol="0">
            <a:spAutoFit/>
          </a:bodyPr>
          <a:lstStyle/>
          <a:p>
            <a:pPr algn="ctr"/>
            <a:r>
              <a:rPr lang="en-US" b="1" dirty="0">
                <a:latin typeface="Lucida Calligraphy" panose="03010101010101010101" pitchFamily="66" charset="0"/>
              </a:rPr>
              <a:t>Secondary Bronchi</a:t>
            </a:r>
          </a:p>
        </p:txBody>
      </p:sp>
      <p:sp>
        <p:nvSpPr>
          <p:cNvPr id="30" name="TextBox 29">
            <a:extLst>
              <a:ext uri="{FF2B5EF4-FFF2-40B4-BE49-F238E27FC236}">
                <a16:creationId xmlns:a16="http://schemas.microsoft.com/office/drawing/2014/main" id="{517ABEAD-9218-4F8D-AF7A-8EF213F5B98D}"/>
              </a:ext>
            </a:extLst>
          </p:cNvPr>
          <p:cNvSpPr txBox="1"/>
          <p:nvPr/>
        </p:nvSpPr>
        <p:spPr>
          <a:xfrm>
            <a:off x="2412921" y="2687285"/>
            <a:ext cx="1616787" cy="369332"/>
          </a:xfrm>
          <a:prstGeom prst="rect">
            <a:avLst/>
          </a:prstGeom>
          <a:noFill/>
        </p:spPr>
        <p:txBody>
          <a:bodyPr wrap="square" rtlCol="0">
            <a:spAutoFit/>
          </a:bodyPr>
          <a:lstStyle/>
          <a:p>
            <a:pPr algn="ctr"/>
            <a:r>
              <a:rPr lang="en-US" b="1" dirty="0">
                <a:latin typeface="Lucida Calligraphy" panose="03010101010101010101" pitchFamily="66" charset="0"/>
              </a:rPr>
              <a:t>Diaphragm</a:t>
            </a:r>
          </a:p>
        </p:txBody>
      </p:sp>
      <p:cxnSp>
        <p:nvCxnSpPr>
          <p:cNvPr id="31" name="Straight Arrow Connector 30">
            <a:extLst>
              <a:ext uri="{FF2B5EF4-FFF2-40B4-BE49-F238E27FC236}">
                <a16:creationId xmlns:a16="http://schemas.microsoft.com/office/drawing/2014/main" id="{1822D726-9F3F-49C5-8EE9-46A1F2F8DE52}"/>
              </a:ext>
            </a:extLst>
          </p:cNvPr>
          <p:cNvCxnSpPr>
            <a:cxnSpLocks/>
          </p:cNvCxnSpPr>
          <p:nvPr/>
        </p:nvCxnSpPr>
        <p:spPr>
          <a:xfrm>
            <a:off x="4032074" y="2927324"/>
            <a:ext cx="1536724"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6B7BB19-B31A-4D02-8941-8726BE71E22B}"/>
              </a:ext>
            </a:extLst>
          </p:cNvPr>
          <p:cNvSpPr txBox="1"/>
          <p:nvPr/>
        </p:nvSpPr>
        <p:spPr>
          <a:xfrm>
            <a:off x="2724604" y="4684449"/>
            <a:ext cx="2230079" cy="276999"/>
          </a:xfrm>
          <a:prstGeom prst="rect">
            <a:avLst/>
          </a:prstGeom>
          <a:noFill/>
        </p:spPr>
        <p:txBody>
          <a:bodyPr wrap="square" rtlCol="0">
            <a:spAutoFit/>
          </a:bodyPr>
          <a:lstStyle/>
          <a:p>
            <a:pPr algn="ctr"/>
            <a:r>
              <a:rPr lang="en-US" sz="1200" b="1" dirty="0">
                <a:latin typeface="Lucida Calligraphy" panose="03010101010101010101" pitchFamily="66" charset="0"/>
              </a:rPr>
              <a:t>Ileocecal Valve</a:t>
            </a:r>
          </a:p>
        </p:txBody>
      </p:sp>
      <p:cxnSp>
        <p:nvCxnSpPr>
          <p:cNvPr id="33" name="Straight Arrow Connector 32">
            <a:extLst>
              <a:ext uri="{FF2B5EF4-FFF2-40B4-BE49-F238E27FC236}">
                <a16:creationId xmlns:a16="http://schemas.microsoft.com/office/drawing/2014/main" id="{5157DA93-DF34-4C26-B7F5-4097D77AB41C}"/>
              </a:ext>
            </a:extLst>
          </p:cNvPr>
          <p:cNvCxnSpPr>
            <a:cxnSpLocks/>
          </p:cNvCxnSpPr>
          <p:nvPr/>
        </p:nvCxnSpPr>
        <p:spPr>
          <a:xfrm flipV="1">
            <a:off x="4602478" y="4657546"/>
            <a:ext cx="1013097" cy="143420"/>
          </a:xfrm>
          <a:prstGeom prst="straightConnector1">
            <a:avLst/>
          </a:prstGeom>
          <a:ln w="127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78E14A8-FC55-4C94-B8AE-9F53D013AA34}"/>
              </a:ext>
            </a:extLst>
          </p:cNvPr>
          <p:cNvSpPr txBox="1"/>
          <p:nvPr/>
        </p:nvSpPr>
        <p:spPr>
          <a:xfrm>
            <a:off x="2134028" y="4133776"/>
            <a:ext cx="2439381" cy="369332"/>
          </a:xfrm>
          <a:prstGeom prst="rect">
            <a:avLst/>
          </a:prstGeom>
          <a:noFill/>
        </p:spPr>
        <p:txBody>
          <a:bodyPr wrap="square" rtlCol="0">
            <a:spAutoFit/>
          </a:bodyPr>
          <a:lstStyle/>
          <a:p>
            <a:pPr algn="ctr"/>
            <a:r>
              <a:rPr lang="en-US" b="1" dirty="0">
                <a:latin typeface="Lucida Calligraphy" panose="03010101010101010101" pitchFamily="66" charset="0"/>
              </a:rPr>
              <a:t>Ascending Colon</a:t>
            </a:r>
          </a:p>
        </p:txBody>
      </p:sp>
      <p:cxnSp>
        <p:nvCxnSpPr>
          <p:cNvPr id="37" name="Straight Arrow Connector 36">
            <a:extLst>
              <a:ext uri="{FF2B5EF4-FFF2-40B4-BE49-F238E27FC236}">
                <a16:creationId xmlns:a16="http://schemas.microsoft.com/office/drawing/2014/main" id="{DC820D6B-DFEB-4327-913C-AE7EDAF60AC4}"/>
              </a:ext>
            </a:extLst>
          </p:cNvPr>
          <p:cNvCxnSpPr>
            <a:cxnSpLocks/>
            <a:stCxn id="36" idx="3"/>
          </p:cNvCxnSpPr>
          <p:nvPr/>
        </p:nvCxnSpPr>
        <p:spPr>
          <a:xfrm flipV="1">
            <a:off x="4573409" y="4283804"/>
            <a:ext cx="882693" cy="3463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488E38E-AC8B-4CD6-9962-D2D5F0D597E3}"/>
              </a:ext>
            </a:extLst>
          </p:cNvPr>
          <p:cNvCxnSpPr>
            <a:cxnSpLocks/>
          </p:cNvCxnSpPr>
          <p:nvPr/>
        </p:nvCxnSpPr>
        <p:spPr>
          <a:xfrm flipH="1">
            <a:off x="6177266" y="4021406"/>
            <a:ext cx="1373909" cy="880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303374-6C18-4559-BC9A-98D26009C076}"/>
              </a:ext>
            </a:extLst>
          </p:cNvPr>
          <p:cNvSpPr txBox="1"/>
          <p:nvPr/>
        </p:nvSpPr>
        <p:spPr>
          <a:xfrm>
            <a:off x="7493383" y="3860029"/>
            <a:ext cx="2439381" cy="369332"/>
          </a:xfrm>
          <a:prstGeom prst="rect">
            <a:avLst/>
          </a:prstGeom>
          <a:noFill/>
        </p:spPr>
        <p:txBody>
          <a:bodyPr wrap="square" rtlCol="0">
            <a:spAutoFit/>
          </a:bodyPr>
          <a:lstStyle/>
          <a:p>
            <a:pPr algn="ctr"/>
            <a:r>
              <a:rPr lang="en-US" b="1" dirty="0">
                <a:latin typeface="Lucida Calligraphy" panose="03010101010101010101" pitchFamily="66" charset="0"/>
              </a:rPr>
              <a:t>Transverse Colon</a:t>
            </a:r>
          </a:p>
        </p:txBody>
      </p:sp>
      <p:sp>
        <p:nvSpPr>
          <p:cNvPr id="43" name="TextBox 42">
            <a:extLst>
              <a:ext uri="{FF2B5EF4-FFF2-40B4-BE49-F238E27FC236}">
                <a16:creationId xmlns:a16="http://schemas.microsoft.com/office/drawing/2014/main" id="{C37881C6-E32A-47B0-AC08-769A887646C8}"/>
              </a:ext>
            </a:extLst>
          </p:cNvPr>
          <p:cNvSpPr txBox="1"/>
          <p:nvPr/>
        </p:nvSpPr>
        <p:spPr>
          <a:xfrm>
            <a:off x="7518453" y="4580881"/>
            <a:ext cx="2439381" cy="369332"/>
          </a:xfrm>
          <a:prstGeom prst="rect">
            <a:avLst/>
          </a:prstGeom>
          <a:noFill/>
        </p:spPr>
        <p:txBody>
          <a:bodyPr wrap="square" rtlCol="0">
            <a:spAutoFit/>
          </a:bodyPr>
          <a:lstStyle/>
          <a:p>
            <a:pPr algn="ctr"/>
            <a:r>
              <a:rPr lang="en-US" b="1" dirty="0">
                <a:latin typeface="Lucida Calligraphy" panose="03010101010101010101" pitchFamily="66" charset="0"/>
              </a:rPr>
              <a:t>Descending Colon</a:t>
            </a:r>
          </a:p>
        </p:txBody>
      </p:sp>
      <p:cxnSp>
        <p:nvCxnSpPr>
          <p:cNvPr id="45" name="Straight Arrow Connector 44">
            <a:extLst>
              <a:ext uri="{FF2B5EF4-FFF2-40B4-BE49-F238E27FC236}">
                <a16:creationId xmlns:a16="http://schemas.microsoft.com/office/drawing/2014/main" id="{8A3B46A7-0B75-4CED-8333-2697B8E4CD68}"/>
              </a:ext>
            </a:extLst>
          </p:cNvPr>
          <p:cNvCxnSpPr>
            <a:cxnSpLocks/>
          </p:cNvCxnSpPr>
          <p:nvPr/>
        </p:nvCxnSpPr>
        <p:spPr>
          <a:xfrm flipH="1">
            <a:off x="6595990" y="4773503"/>
            <a:ext cx="955185"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FAB13C3-BF57-47F9-BCE6-D2E0C2DE4CB9}"/>
              </a:ext>
            </a:extLst>
          </p:cNvPr>
          <p:cNvCxnSpPr>
            <a:cxnSpLocks/>
          </p:cNvCxnSpPr>
          <p:nvPr/>
        </p:nvCxnSpPr>
        <p:spPr>
          <a:xfrm flipH="1">
            <a:off x="6298673" y="4512882"/>
            <a:ext cx="1527804"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F8EB2F7-BF40-4F8C-960F-171F61852E17}"/>
              </a:ext>
            </a:extLst>
          </p:cNvPr>
          <p:cNvSpPr txBox="1"/>
          <p:nvPr/>
        </p:nvSpPr>
        <p:spPr>
          <a:xfrm>
            <a:off x="7791267" y="4318442"/>
            <a:ext cx="1676129" cy="369332"/>
          </a:xfrm>
          <a:prstGeom prst="rect">
            <a:avLst/>
          </a:prstGeom>
          <a:noFill/>
        </p:spPr>
        <p:txBody>
          <a:bodyPr wrap="square" rtlCol="0">
            <a:spAutoFit/>
          </a:bodyPr>
          <a:lstStyle/>
          <a:p>
            <a:pPr algn="ctr"/>
            <a:r>
              <a:rPr lang="en-US" b="1" dirty="0">
                <a:latin typeface="Lucida Calligraphy" panose="03010101010101010101" pitchFamily="66" charset="0"/>
              </a:rPr>
              <a:t>Mesentery</a:t>
            </a:r>
          </a:p>
        </p:txBody>
      </p:sp>
      <p:cxnSp>
        <p:nvCxnSpPr>
          <p:cNvPr id="60" name="Straight Arrow Connector 59">
            <a:extLst>
              <a:ext uri="{FF2B5EF4-FFF2-40B4-BE49-F238E27FC236}">
                <a16:creationId xmlns:a16="http://schemas.microsoft.com/office/drawing/2014/main" id="{FF24CBD2-ADB6-4ADF-BA50-A1FDF2C9A02A}"/>
              </a:ext>
            </a:extLst>
          </p:cNvPr>
          <p:cNvCxnSpPr>
            <a:cxnSpLocks/>
          </p:cNvCxnSpPr>
          <p:nvPr/>
        </p:nvCxnSpPr>
        <p:spPr>
          <a:xfrm flipH="1">
            <a:off x="6145848" y="3498630"/>
            <a:ext cx="1342046" cy="1975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2FC1D52-584A-49AD-9E14-6F3E5607A130}"/>
              </a:ext>
            </a:extLst>
          </p:cNvPr>
          <p:cNvSpPr txBox="1"/>
          <p:nvPr/>
        </p:nvSpPr>
        <p:spPr>
          <a:xfrm>
            <a:off x="7323814" y="3358885"/>
            <a:ext cx="1514178" cy="369332"/>
          </a:xfrm>
          <a:prstGeom prst="rect">
            <a:avLst/>
          </a:prstGeom>
          <a:noFill/>
        </p:spPr>
        <p:txBody>
          <a:bodyPr wrap="square" rtlCol="0">
            <a:spAutoFit/>
          </a:bodyPr>
          <a:lstStyle/>
          <a:p>
            <a:pPr algn="ctr"/>
            <a:r>
              <a:rPr lang="en-US" b="1" dirty="0">
                <a:latin typeface="Lucida Calligraphy" panose="03010101010101010101" pitchFamily="66" charset="0"/>
              </a:rPr>
              <a:t>Pancreas</a:t>
            </a:r>
          </a:p>
        </p:txBody>
      </p:sp>
      <p:cxnSp>
        <p:nvCxnSpPr>
          <p:cNvPr id="63" name="Straight Arrow Connector 62">
            <a:extLst>
              <a:ext uri="{FF2B5EF4-FFF2-40B4-BE49-F238E27FC236}">
                <a16:creationId xmlns:a16="http://schemas.microsoft.com/office/drawing/2014/main" id="{4786D5C4-0F2E-471C-88E3-C083E5B1A79C}"/>
              </a:ext>
            </a:extLst>
          </p:cNvPr>
          <p:cNvCxnSpPr>
            <a:cxnSpLocks/>
          </p:cNvCxnSpPr>
          <p:nvPr/>
        </p:nvCxnSpPr>
        <p:spPr>
          <a:xfrm flipH="1" flipV="1">
            <a:off x="6145848" y="3640346"/>
            <a:ext cx="1135219" cy="111520"/>
          </a:xfrm>
          <a:prstGeom prst="straightConnector1">
            <a:avLst/>
          </a:prstGeom>
          <a:ln w="127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9A408A2-A791-4234-8567-9381E42205FA}"/>
              </a:ext>
            </a:extLst>
          </p:cNvPr>
          <p:cNvSpPr txBox="1"/>
          <p:nvPr/>
        </p:nvSpPr>
        <p:spPr>
          <a:xfrm>
            <a:off x="6864220" y="3676419"/>
            <a:ext cx="2230079" cy="276999"/>
          </a:xfrm>
          <a:prstGeom prst="rect">
            <a:avLst/>
          </a:prstGeom>
          <a:noFill/>
        </p:spPr>
        <p:txBody>
          <a:bodyPr wrap="square" rtlCol="0">
            <a:spAutoFit/>
          </a:bodyPr>
          <a:lstStyle/>
          <a:p>
            <a:pPr algn="ctr"/>
            <a:r>
              <a:rPr lang="en-US" sz="1200" b="1" dirty="0">
                <a:latin typeface="Lucida Calligraphy" panose="03010101010101010101" pitchFamily="66" charset="0"/>
              </a:rPr>
              <a:t>Pancreatic Duct</a:t>
            </a:r>
          </a:p>
        </p:txBody>
      </p:sp>
    </p:spTree>
    <p:extLst>
      <p:ext uri="{BB962C8B-B14F-4D97-AF65-F5344CB8AC3E}">
        <p14:creationId xmlns:p14="http://schemas.microsoft.com/office/powerpoint/2010/main" val="2364811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F1B17D-B7C2-48CB-8ADD-51BAD3617B5B}"/>
              </a:ext>
            </a:extLst>
          </p:cNvPr>
          <p:cNvPicPr>
            <a:picLocks noChangeAspect="1"/>
          </p:cNvPicPr>
          <p:nvPr/>
        </p:nvPicPr>
        <p:blipFill>
          <a:blip r:embed="rId2"/>
          <a:stretch>
            <a:fillRect/>
          </a:stretch>
        </p:blipFill>
        <p:spPr>
          <a:xfrm>
            <a:off x="3701210" y="0"/>
            <a:ext cx="4789580" cy="6858000"/>
          </a:xfrm>
          <a:prstGeom prst="rect">
            <a:avLst/>
          </a:prstGeom>
        </p:spPr>
      </p:pic>
      <p:sp>
        <p:nvSpPr>
          <p:cNvPr id="9" name="TextBox 8">
            <a:extLst>
              <a:ext uri="{FF2B5EF4-FFF2-40B4-BE49-F238E27FC236}">
                <a16:creationId xmlns:a16="http://schemas.microsoft.com/office/drawing/2014/main" id="{8CDEF67D-01E6-4EDE-9985-F8A7BF1548FB}"/>
              </a:ext>
            </a:extLst>
          </p:cNvPr>
          <p:cNvSpPr txBox="1"/>
          <p:nvPr/>
        </p:nvSpPr>
        <p:spPr>
          <a:xfrm>
            <a:off x="2978910" y="3426043"/>
            <a:ext cx="1598336" cy="369332"/>
          </a:xfrm>
          <a:prstGeom prst="rect">
            <a:avLst/>
          </a:prstGeom>
          <a:noFill/>
        </p:spPr>
        <p:txBody>
          <a:bodyPr wrap="square" rtlCol="0">
            <a:spAutoFit/>
          </a:bodyPr>
          <a:lstStyle/>
          <a:p>
            <a:pPr algn="ctr"/>
            <a:r>
              <a:rPr lang="en-US" b="1" dirty="0">
                <a:latin typeface="Lucida Calligraphy" panose="03010101010101010101" pitchFamily="66" charset="0"/>
              </a:rPr>
              <a:t>Duodenum</a:t>
            </a:r>
          </a:p>
        </p:txBody>
      </p:sp>
      <p:sp>
        <p:nvSpPr>
          <p:cNvPr id="13" name="TextBox 12">
            <a:extLst>
              <a:ext uri="{FF2B5EF4-FFF2-40B4-BE49-F238E27FC236}">
                <a16:creationId xmlns:a16="http://schemas.microsoft.com/office/drawing/2014/main" id="{0EDE7506-CE10-429A-9EF6-7E516205AFFB}"/>
              </a:ext>
            </a:extLst>
          </p:cNvPr>
          <p:cNvSpPr txBox="1"/>
          <p:nvPr/>
        </p:nvSpPr>
        <p:spPr>
          <a:xfrm>
            <a:off x="3377093" y="4990043"/>
            <a:ext cx="1309962" cy="369332"/>
          </a:xfrm>
          <a:prstGeom prst="rect">
            <a:avLst/>
          </a:prstGeom>
          <a:noFill/>
        </p:spPr>
        <p:txBody>
          <a:bodyPr wrap="square" rtlCol="0">
            <a:spAutoFit/>
          </a:bodyPr>
          <a:lstStyle/>
          <a:p>
            <a:pPr algn="ctr"/>
            <a:r>
              <a:rPr lang="en-US" b="1" dirty="0">
                <a:latin typeface="Lucida Calligraphy" panose="03010101010101010101" pitchFamily="66" charset="0"/>
              </a:rPr>
              <a:t>Cecum</a:t>
            </a:r>
          </a:p>
        </p:txBody>
      </p:sp>
      <p:sp>
        <p:nvSpPr>
          <p:cNvPr id="14" name="TextBox 13">
            <a:extLst>
              <a:ext uri="{FF2B5EF4-FFF2-40B4-BE49-F238E27FC236}">
                <a16:creationId xmlns:a16="http://schemas.microsoft.com/office/drawing/2014/main" id="{7BBAF65A-C5BD-437D-BC28-3D9452223A04}"/>
              </a:ext>
            </a:extLst>
          </p:cNvPr>
          <p:cNvSpPr txBox="1"/>
          <p:nvPr/>
        </p:nvSpPr>
        <p:spPr>
          <a:xfrm>
            <a:off x="7493383" y="4880831"/>
            <a:ext cx="1974013" cy="369332"/>
          </a:xfrm>
          <a:prstGeom prst="rect">
            <a:avLst/>
          </a:prstGeom>
          <a:noFill/>
        </p:spPr>
        <p:txBody>
          <a:bodyPr wrap="square" rtlCol="0">
            <a:spAutoFit/>
          </a:bodyPr>
          <a:lstStyle/>
          <a:p>
            <a:pPr algn="ctr"/>
            <a:r>
              <a:rPr lang="en-US" b="1" dirty="0">
                <a:latin typeface="Lucida Calligraphy" panose="03010101010101010101" pitchFamily="66" charset="0"/>
              </a:rPr>
              <a:t>Sigmoid Colon</a:t>
            </a:r>
          </a:p>
        </p:txBody>
      </p:sp>
      <p:cxnSp>
        <p:nvCxnSpPr>
          <p:cNvPr id="15" name="Straight Arrow Connector 14">
            <a:extLst>
              <a:ext uri="{FF2B5EF4-FFF2-40B4-BE49-F238E27FC236}">
                <a16:creationId xmlns:a16="http://schemas.microsoft.com/office/drawing/2014/main" id="{A872B6FD-60A6-46EA-A583-D4AAC913A69D}"/>
              </a:ext>
            </a:extLst>
          </p:cNvPr>
          <p:cNvCxnSpPr>
            <a:cxnSpLocks/>
          </p:cNvCxnSpPr>
          <p:nvPr/>
        </p:nvCxnSpPr>
        <p:spPr>
          <a:xfrm flipH="1">
            <a:off x="6096000" y="2356660"/>
            <a:ext cx="2506157" cy="17484"/>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9806B6-71B7-4245-A1A5-13374564EEEC}"/>
              </a:ext>
            </a:extLst>
          </p:cNvPr>
          <p:cNvCxnSpPr>
            <a:cxnSpLocks/>
          </p:cNvCxnSpPr>
          <p:nvPr/>
        </p:nvCxnSpPr>
        <p:spPr>
          <a:xfrm>
            <a:off x="5352825" y="1231576"/>
            <a:ext cx="824441" cy="59662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F685D2F-7565-46BE-BB51-5759F8EE69F0}"/>
              </a:ext>
            </a:extLst>
          </p:cNvPr>
          <p:cNvCxnSpPr>
            <a:cxnSpLocks/>
          </p:cNvCxnSpPr>
          <p:nvPr/>
        </p:nvCxnSpPr>
        <p:spPr>
          <a:xfrm>
            <a:off x="4562764" y="3623079"/>
            <a:ext cx="1202281" cy="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DD6FBFB-6CD5-4C78-8D2C-0C4A65856D5C}"/>
              </a:ext>
            </a:extLst>
          </p:cNvPr>
          <p:cNvCxnSpPr>
            <a:cxnSpLocks/>
            <a:stCxn id="13" idx="3"/>
          </p:cNvCxnSpPr>
          <p:nvPr/>
        </p:nvCxnSpPr>
        <p:spPr>
          <a:xfrm flipV="1">
            <a:off x="4687055" y="4703203"/>
            <a:ext cx="1036675" cy="471506"/>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BD15D0-9938-4FC5-8A3B-2BEF2B815213}"/>
              </a:ext>
            </a:extLst>
          </p:cNvPr>
          <p:cNvCxnSpPr>
            <a:cxnSpLocks/>
          </p:cNvCxnSpPr>
          <p:nvPr/>
        </p:nvCxnSpPr>
        <p:spPr>
          <a:xfrm flipH="1">
            <a:off x="6091491" y="5065497"/>
            <a:ext cx="1371003"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3494A7-C47C-4FDD-9E86-14B8762F6557}"/>
              </a:ext>
            </a:extLst>
          </p:cNvPr>
          <p:cNvSpPr txBox="1"/>
          <p:nvPr/>
        </p:nvSpPr>
        <p:spPr>
          <a:xfrm>
            <a:off x="4036124" y="873410"/>
            <a:ext cx="1461843" cy="369332"/>
          </a:xfrm>
          <a:prstGeom prst="rect">
            <a:avLst/>
          </a:prstGeom>
          <a:noFill/>
        </p:spPr>
        <p:txBody>
          <a:bodyPr wrap="square" rtlCol="0">
            <a:spAutoFit/>
          </a:bodyPr>
          <a:lstStyle/>
          <a:p>
            <a:pPr algn="ctr"/>
            <a:r>
              <a:rPr lang="en-US" b="1" dirty="0">
                <a:latin typeface="Lucida Calligraphy" panose="03010101010101010101" pitchFamily="66" charset="0"/>
              </a:rPr>
              <a:t>Trachea</a:t>
            </a:r>
          </a:p>
        </p:txBody>
      </p:sp>
      <p:sp>
        <p:nvSpPr>
          <p:cNvPr id="22" name="TextBox 21">
            <a:extLst>
              <a:ext uri="{FF2B5EF4-FFF2-40B4-BE49-F238E27FC236}">
                <a16:creationId xmlns:a16="http://schemas.microsoft.com/office/drawing/2014/main" id="{65245005-F723-4FB1-82D0-B748E8641F27}"/>
              </a:ext>
            </a:extLst>
          </p:cNvPr>
          <p:cNvSpPr txBox="1"/>
          <p:nvPr/>
        </p:nvSpPr>
        <p:spPr>
          <a:xfrm>
            <a:off x="8547775" y="2198459"/>
            <a:ext cx="2462608" cy="369332"/>
          </a:xfrm>
          <a:prstGeom prst="rect">
            <a:avLst/>
          </a:prstGeom>
          <a:noFill/>
        </p:spPr>
        <p:txBody>
          <a:bodyPr wrap="square" rtlCol="0">
            <a:spAutoFit/>
          </a:bodyPr>
          <a:lstStyle/>
          <a:p>
            <a:pPr algn="ctr"/>
            <a:r>
              <a:rPr lang="en-US" b="1" dirty="0">
                <a:latin typeface="Lucida Calligraphy" panose="03010101010101010101" pitchFamily="66" charset="0"/>
              </a:rPr>
              <a:t>Primary Bronchi</a:t>
            </a:r>
          </a:p>
        </p:txBody>
      </p:sp>
      <p:sp>
        <p:nvSpPr>
          <p:cNvPr id="23" name="TextBox 22">
            <a:extLst>
              <a:ext uri="{FF2B5EF4-FFF2-40B4-BE49-F238E27FC236}">
                <a16:creationId xmlns:a16="http://schemas.microsoft.com/office/drawing/2014/main" id="{FE1BF148-EE95-46E0-B16A-8A0222D4BA7A}"/>
              </a:ext>
            </a:extLst>
          </p:cNvPr>
          <p:cNvSpPr txBox="1"/>
          <p:nvPr/>
        </p:nvSpPr>
        <p:spPr>
          <a:xfrm>
            <a:off x="7039820" y="827572"/>
            <a:ext cx="2640222" cy="369332"/>
          </a:xfrm>
          <a:prstGeom prst="rect">
            <a:avLst/>
          </a:prstGeom>
          <a:noFill/>
        </p:spPr>
        <p:txBody>
          <a:bodyPr wrap="square" rtlCol="0">
            <a:spAutoFit/>
          </a:bodyPr>
          <a:lstStyle/>
          <a:p>
            <a:pPr algn="ctr"/>
            <a:r>
              <a:rPr lang="en-US" b="1" dirty="0">
                <a:latin typeface="Lucida Calligraphy" panose="03010101010101010101" pitchFamily="66" charset="0"/>
              </a:rPr>
              <a:t>Thyroid Cartilage </a:t>
            </a:r>
          </a:p>
        </p:txBody>
      </p:sp>
      <p:cxnSp>
        <p:nvCxnSpPr>
          <p:cNvPr id="24" name="Straight Arrow Connector 23">
            <a:extLst>
              <a:ext uri="{FF2B5EF4-FFF2-40B4-BE49-F238E27FC236}">
                <a16:creationId xmlns:a16="http://schemas.microsoft.com/office/drawing/2014/main" id="{4F8A3A6D-BDCB-4F69-87C1-831025094ED2}"/>
              </a:ext>
            </a:extLst>
          </p:cNvPr>
          <p:cNvCxnSpPr>
            <a:cxnSpLocks/>
          </p:cNvCxnSpPr>
          <p:nvPr/>
        </p:nvCxnSpPr>
        <p:spPr>
          <a:xfrm flipH="1">
            <a:off x="6331974" y="980151"/>
            <a:ext cx="825910" cy="4434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B51AC96-76C2-4FF4-B7B0-390FC0B3CF53}"/>
              </a:ext>
            </a:extLst>
          </p:cNvPr>
          <p:cNvCxnSpPr>
            <a:cxnSpLocks/>
          </p:cNvCxnSpPr>
          <p:nvPr/>
        </p:nvCxnSpPr>
        <p:spPr>
          <a:xfrm flipH="1" flipV="1">
            <a:off x="6732825" y="2959418"/>
            <a:ext cx="1324522" cy="1457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5145B3-7EB6-425A-9B45-BBD5512A13D3}"/>
              </a:ext>
            </a:extLst>
          </p:cNvPr>
          <p:cNvSpPr txBox="1"/>
          <p:nvPr/>
        </p:nvSpPr>
        <p:spPr>
          <a:xfrm>
            <a:off x="7946732" y="2841244"/>
            <a:ext cx="2268984" cy="369332"/>
          </a:xfrm>
          <a:prstGeom prst="rect">
            <a:avLst/>
          </a:prstGeom>
          <a:noFill/>
        </p:spPr>
        <p:txBody>
          <a:bodyPr wrap="square" rtlCol="0">
            <a:spAutoFit/>
          </a:bodyPr>
          <a:lstStyle/>
          <a:p>
            <a:pPr algn="ctr"/>
            <a:r>
              <a:rPr lang="en-US" b="1" dirty="0">
                <a:latin typeface="Lucida Calligraphy" panose="03010101010101010101" pitchFamily="66" charset="0"/>
              </a:rPr>
              <a:t>Pleural Cavity</a:t>
            </a:r>
          </a:p>
        </p:txBody>
      </p:sp>
      <p:cxnSp>
        <p:nvCxnSpPr>
          <p:cNvPr id="27" name="Straight Arrow Connector 26">
            <a:extLst>
              <a:ext uri="{FF2B5EF4-FFF2-40B4-BE49-F238E27FC236}">
                <a16:creationId xmlns:a16="http://schemas.microsoft.com/office/drawing/2014/main" id="{757C70FF-4CD6-4F53-B310-3F9F8E5B3FA0}"/>
              </a:ext>
            </a:extLst>
          </p:cNvPr>
          <p:cNvCxnSpPr>
            <a:cxnSpLocks/>
          </p:cNvCxnSpPr>
          <p:nvPr/>
        </p:nvCxnSpPr>
        <p:spPr>
          <a:xfrm>
            <a:off x="4340568" y="2580654"/>
            <a:ext cx="1228230"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BA02279-84B6-4D4C-A349-A254CC575516}"/>
              </a:ext>
            </a:extLst>
          </p:cNvPr>
          <p:cNvSpPr txBox="1"/>
          <p:nvPr/>
        </p:nvSpPr>
        <p:spPr>
          <a:xfrm>
            <a:off x="1366684" y="2395988"/>
            <a:ext cx="2973884" cy="369332"/>
          </a:xfrm>
          <a:prstGeom prst="rect">
            <a:avLst/>
          </a:prstGeom>
          <a:noFill/>
        </p:spPr>
        <p:txBody>
          <a:bodyPr wrap="square" rtlCol="0">
            <a:spAutoFit/>
          </a:bodyPr>
          <a:lstStyle/>
          <a:p>
            <a:pPr algn="ctr"/>
            <a:r>
              <a:rPr lang="en-US" b="1" dirty="0">
                <a:latin typeface="Lucida Calligraphy" panose="03010101010101010101" pitchFamily="66" charset="0"/>
              </a:rPr>
              <a:t>Secondary Bronchi</a:t>
            </a:r>
          </a:p>
        </p:txBody>
      </p:sp>
      <p:sp>
        <p:nvSpPr>
          <p:cNvPr id="29" name="TextBox 28">
            <a:extLst>
              <a:ext uri="{FF2B5EF4-FFF2-40B4-BE49-F238E27FC236}">
                <a16:creationId xmlns:a16="http://schemas.microsoft.com/office/drawing/2014/main" id="{BA141979-4FA0-48A8-A584-F317C4D5CF0F}"/>
              </a:ext>
            </a:extLst>
          </p:cNvPr>
          <p:cNvSpPr txBox="1"/>
          <p:nvPr/>
        </p:nvSpPr>
        <p:spPr>
          <a:xfrm>
            <a:off x="2177752" y="2961732"/>
            <a:ext cx="1616787" cy="369332"/>
          </a:xfrm>
          <a:prstGeom prst="rect">
            <a:avLst/>
          </a:prstGeom>
          <a:noFill/>
        </p:spPr>
        <p:txBody>
          <a:bodyPr wrap="square" rtlCol="0">
            <a:spAutoFit/>
          </a:bodyPr>
          <a:lstStyle/>
          <a:p>
            <a:pPr algn="ctr"/>
            <a:r>
              <a:rPr lang="en-US" b="1" dirty="0">
                <a:latin typeface="Lucida Calligraphy" panose="03010101010101010101" pitchFamily="66" charset="0"/>
              </a:rPr>
              <a:t>Diaphragm</a:t>
            </a:r>
          </a:p>
        </p:txBody>
      </p:sp>
      <p:cxnSp>
        <p:nvCxnSpPr>
          <p:cNvPr id="30" name="Straight Arrow Connector 29">
            <a:extLst>
              <a:ext uri="{FF2B5EF4-FFF2-40B4-BE49-F238E27FC236}">
                <a16:creationId xmlns:a16="http://schemas.microsoft.com/office/drawing/2014/main" id="{BCBAB56E-4AFD-41F8-8078-8FA705E66C5B}"/>
              </a:ext>
            </a:extLst>
          </p:cNvPr>
          <p:cNvCxnSpPr>
            <a:cxnSpLocks/>
          </p:cNvCxnSpPr>
          <p:nvPr/>
        </p:nvCxnSpPr>
        <p:spPr>
          <a:xfrm>
            <a:off x="3834116" y="3188223"/>
            <a:ext cx="1536724"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E70538C-BFF2-49F4-9027-07A0375FAD22}"/>
              </a:ext>
            </a:extLst>
          </p:cNvPr>
          <p:cNvSpPr txBox="1"/>
          <p:nvPr/>
        </p:nvSpPr>
        <p:spPr>
          <a:xfrm>
            <a:off x="2724604" y="4684449"/>
            <a:ext cx="2230079" cy="276999"/>
          </a:xfrm>
          <a:prstGeom prst="rect">
            <a:avLst/>
          </a:prstGeom>
          <a:noFill/>
        </p:spPr>
        <p:txBody>
          <a:bodyPr wrap="square" rtlCol="0">
            <a:spAutoFit/>
          </a:bodyPr>
          <a:lstStyle/>
          <a:p>
            <a:pPr algn="ctr"/>
            <a:r>
              <a:rPr lang="en-US" sz="1200" b="1" dirty="0">
                <a:latin typeface="Lucida Calligraphy" panose="03010101010101010101" pitchFamily="66" charset="0"/>
              </a:rPr>
              <a:t>Ileocecal Valve</a:t>
            </a:r>
          </a:p>
        </p:txBody>
      </p:sp>
      <p:cxnSp>
        <p:nvCxnSpPr>
          <p:cNvPr id="32" name="Straight Arrow Connector 31">
            <a:extLst>
              <a:ext uri="{FF2B5EF4-FFF2-40B4-BE49-F238E27FC236}">
                <a16:creationId xmlns:a16="http://schemas.microsoft.com/office/drawing/2014/main" id="{BA2AC0CF-5C50-459E-B3E5-67069CB57E4E}"/>
              </a:ext>
            </a:extLst>
          </p:cNvPr>
          <p:cNvCxnSpPr>
            <a:cxnSpLocks/>
          </p:cNvCxnSpPr>
          <p:nvPr/>
        </p:nvCxnSpPr>
        <p:spPr>
          <a:xfrm flipV="1">
            <a:off x="4602478" y="4657546"/>
            <a:ext cx="1013097" cy="143420"/>
          </a:xfrm>
          <a:prstGeom prst="straightConnector1">
            <a:avLst/>
          </a:prstGeom>
          <a:ln w="127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83D5E90-DFBE-4503-A800-C8F8501E766A}"/>
              </a:ext>
            </a:extLst>
          </p:cNvPr>
          <p:cNvSpPr txBox="1"/>
          <p:nvPr/>
        </p:nvSpPr>
        <p:spPr>
          <a:xfrm>
            <a:off x="2134028" y="4133776"/>
            <a:ext cx="2439381" cy="369332"/>
          </a:xfrm>
          <a:prstGeom prst="rect">
            <a:avLst/>
          </a:prstGeom>
          <a:noFill/>
        </p:spPr>
        <p:txBody>
          <a:bodyPr wrap="square" rtlCol="0">
            <a:spAutoFit/>
          </a:bodyPr>
          <a:lstStyle/>
          <a:p>
            <a:pPr algn="ctr"/>
            <a:r>
              <a:rPr lang="en-US" b="1" dirty="0">
                <a:latin typeface="Lucida Calligraphy" panose="03010101010101010101" pitchFamily="66" charset="0"/>
              </a:rPr>
              <a:t>Ascending Colon</a:t>
            </a:r>
          </a:p>
        </p:txBody>
      </p:sp>
      <p:cxnSp>
        <p:nvCxnSpPr>
          <p:cNvPr id="34" name="Straight Arrow Connector 33">
            <a:extLst>
              <a:ext uri="{FF2B5EF4-FFF2-40B4-BE49-F238E27FC236}">
                <a16:creationId xmlns:a16="http://schemas.microsoft.com/office/drawing/2014/main" id="{5EC6B4CA-8FFB-4D48-95EC-726CC73E95E5}"/>
              </a:ext>
            </a:extLst>
          </p:cNvPr>
          <p:cNvCxnSpPr>
            <a:cxnSpLocks/>
            <a:stCxn id="33" idx="3"/>
          </p:cNvCxnSpPr>
          <p:nvPr/>
        </p:nvCxnSpPr>
        <p:spPr>
          <a:xfrm flipV="1">
            <a:off x="4573409" y="4283804"/>
            <a:ext cx="882693" cy="3463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B624F82-13D6-4A45-B954-519565F7EAFF}"/>
              </a:ext>
            </a:extLst>
          </p:cNvPr>
          <p:cNvSpPr txBox="1"/>
          <p:nvPr/>
        </p:nvSpPr>
        <p:spPr>
          <a:xfrm>
            <a:off x="7518453" y="4580881"/>
            <a:ext cx="2439381" cy="369332"/>
          </a:xfrm>
          <a:prstGeom prst="rect">
            <a:avLst/>
          </a:prstGeom>
          <a:noFill/>
        </p:spPr>
        <p:txBody>
          <a:bodyPr wrap="square" rtlCol="0">
            <a:spAutoFit/>
          </a:bodyPr>
          <a:lstStyle/>
          <a:p>
            <a:pPr algn="ctr"/>
            <a:r>
              <a:rPr lang="en-US" b="1" dirty="0">
                <a:latin typeface="Lucida Calligraphy" panose="03010101010101010101" pitchFamily="66" charset="0"/>
              </a:rPr>
              <a:t>Descending Colon</a:t>
            </a:r>
          </a:p>
        </p:txBody>
      </p:sp>
      <p:cxnSp>
        <p:nvCxnSpPr>
          <p:cNvPr id="38" name="Straight Arrow Connector 37">
            <a:extLst>
              <a:ext uri="{FF2B5EF4-FFF2-40B4-BE49-F238E27FC236}">
                <a16:creationId xmlns:a16="http://schemas.microsoft.com/office/drawing/2014/main" id="{1BD3E0E5-D6EB-4621-B677-052E6FEAEB3E}"/>
              </a:ext>
            </a:extLst>
          </p:cNvPr>
          <p:cNvCxnSpPr>
            <a:cxnSpLocks/>
          </p:cNvCxnSpPr>
          <p:nvPr/>
        </p:nvCxnSpPr>
        <p:spPr>
          <a:xfrm flipH="1">
            <a:off x="6595990" y="4773503"/>
            <a:ext cx="955185"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170958-70DF-43AE-BDE4-63A9BDC1E1EC}"/>
              </a:ext>
            </a:extLst>
          </p:cNvPr>
          <p:cNvCxnSpPr>
            <a:cxnSpLocks/>
          </p:cNvCxnSpPr>
          <p:nvPr/>
        </p:nvCxnSpPr>
        <p:spPr>
          <a:xfrm flipH="1">
            <a:off x="6298673" y="4512882"/>
            <a:ext cx="1527804"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4759103-A73F-45EA-BEEE-AEA80CDA4313}"/>
              </a:ext>
            </a:extLst>
          </p:cNvPr>
          <p:cNvSpPr txBox="1"/>
          <p:nvPr/>
        </p:nvSpPr>
        <p:spPr>
          <a:xfrm>
            <a:off x="7791267" y="4318442"/>
            <a:ext cx="1676129" cy="369332"/>
          </a:xfrm>
          <a:prstGeom prst="rect">
            <a:avLst/>
          </a:prstGeom>
          <a:noFill/>
        </p:spPr>
        <p:txBody>
          <a:bodyPr wrap="square" rtlCol="0">
            <a:spAutoFit/>
          </a:bodyPr>
          <a:lstStyle/>
          <a:p>
            <a:pPr algn="ctr"/>
            <a:r>
              <a:rPr lang="en-US" b="1" dirty="0">
                <a:latin typeface="Lucida Calligraphy" panose="03010101010101010101" pitchFamily="66" charset="0"/>
              </a:rPr>
              <a:t>Mesentery</a:t>
            </a:r>
          </a:p>
        </p:txBody>
      </p:sp>
      <p:cxnSp>
        <p:nvCxnSpPr>
          <p:cNvPr id="41" name="Straight Arrow Connector 40">
            <a:extLst>
              <a:ext uri="{FF2B5EF4-FFF2-40B4-BE49-F238E27FC236}">
                <a16:creationId xmlns:a16="http://schemas.microsoft.com/office/drawing/2014/main" id="{947F66D9-6A6E-46AC-A9F1-39EC22E2F9CE}"/>
              </a:ext>
            </a:extLst>
          </p:cNvPr>
          <p:cNvCxnSpPr>
            <a:cxnSpLocks/>
          </p:cNvCxnSpPr>
          <p:nvPr/>
        </p:nvCxnSpPr>
        <p:spPr>
          <a:xfrm flipH="1">
            <a:off x="6145848" y="3498630"/>
            <a:ext cx="1342046" cy="1975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483FEA8-FA4A-4B75-AC9E-1E06E4AE3ABE}"/>
              </a:ext>
            </a:extLst>
          </p:cNvPr>
          <p:cNvSpPr txBox="1"/>
          <p:nvPr/>
        </p:nvSpPr>
        <p:spPr>
          <a:xfrm>
            <a:off x="7323814" y="3358885"/>
            <a:ext cx="1514178" cy="369332"/>
          </a:xfrm>
          <a:prstGeom prst="rect">
            <a:avLst/>
          </a:prstGeom>
          <a:noFill/>
        </p:spPr>
        <p:txBody>
          <a:bodyPr wrap="square" rtlCol="0">
            <a:spAutoFit/>
          </a:bodyPr>
          <a:lstStyle/>
          <a:p>
            <a:pPr algn="ctr"/>
            <a:r>
              <a:rPr lang="en-US" b="1" dirty="0">
                <a:latin typeface="Lucida Calligraphy" panose="03010101010101010101" pitchFamily="66" charset="0"/>
              </a:rPr>
              <a:t>Pancreas</a:t>
            </a:r>
          </a:p>
        </p:txBody>
      </p:sp>
      <p:cxnSp>
        <p:nvCxnSpPr>
          <p:cNvPr id="43" name="Straight Arrow Connector 42">
            <a:extLst>
              <a:ext uri="{FF2B5EF4-FFF2-40B4-BE49-F238E27FC236}">
                <a16:creationId xmlns:a16="http://schemas.microsoft.com/office/drawing/2014/main" id="{21DDDDDC-A0EB-4DA3-BFAE-632962D2F5BD}"/>
              </a:ext>
            </a:extLst>
          </p:cNvPr>
          <p:cNvCxnSpPr>
            <a:cxnSpLocks/>
          </p:cNvCxnSpPr>
          <p:nvPr/>
        </p:nvCxnSpPr>
        <p:spPr>
          <a:xfrm flipH="1" flipV="1">
            <a:off x="6145848" y="3640346"/>
            <a:ext cx="1135219" cy="111520"/>
          </a:xfrm>
          <a:prstGeom prst="straightConnector1">
            <a:avLst/>
          </a:prstGeom>
          <a:ln w="127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E86BBE4-545F-49C7-9883-0364010246CF}"/>
              </a:ext>
            </a:extLst>
          </p:cNvPr>
          <p:cNvSpPr txBox="1"/>
          <p:nvPr/>
        </p:nvSpPr>
        <p:spPr>
          <a:xfrm>
            <a:off x="6864220" y="3676419"/>
            <a:ext cx="2230079" cy="276999"/>
          </a:xfrm>
          <a:prstGeom prst="rect">
            <a:avLst/>
          </a:prstGeom>
          <a:noFill/>
        </p:spPr>
        <p:txBody>
          <a:bodyPr wrap="square" rtlCol="0">
            <a:spAutoFit/>
          </a:bodyPr>
          <a:lstStyle/>
          <a:p>
            <a:pPr algn="ctr"/>
            <a:r>
              <a:rPr lang="en-US" sz="1200" b="1" dirty="0">
                <a:latin typeface="Lucida Calligraphy" panose="03010101010101010101" pitchFamily="66" charset="0"/>
              </a:rPr>
              <a:t>Pancreatic Duct</a:t>
            </a:r>
          </a:p>
        </p:txBody>
      </p:sp>
      <p:cxnSp>
        <p:nvCxnSpPr>
          <p:cNvPr id="45" name="Straight Arrow Connector 44">
            <a:extLst>
              <a:ext uri="{FF2B5EF4-FFF2-40B4-BE49-F238E27FC236}">
                <a16:creationId xmlns:a16="http://schemas.microsoft.com/office/drawing/2014/main" id="{EAF13EE0-3607-4887-B821-E99EB7589A64}"/>
              </a:ext>
            </a:extLst>
          </p:cNvPr>
          <p:cNvCxnSpPr>
            <a:cxnSpLocks/>
            <a:stCxn id="9" idx="3"/>
          </p:cNvCxnSpPr>
          <p:nvPr/>
        </p:nvCxnSpPr>
        <p:spPr>
          <a:xfrm>
            <a:off x="4577246" y="3610709"/>
            <a:ext cx="1469732" cy="512613"/>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630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34C2-2B96-4F45-820D-380AD391BB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282234-4FF7-47C4-9E8E-78949E5C230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0ECD83-25C5-40E2-8C18-3FCEE22E73D7}"/>
              </a:ext>
            </a:extLst>
          </p:cNvPr>
          <p:cNvPicPr>
            <a:picLocks noChangeAspect="1"/>
          </p:cNvPicPr>
          <p:nvPr/>
        </p:nvPicPr>
        <p:blipFill>
          <a:blip r:embed="rId2"/>
          <a:stretch>
            <a:fillRect/>
          </a:stretch>
        </p:blipFill>
        <p:spPr>
          <a:xfrm>
            <a:off x="4168233" y="0"/>
            <a:ext cx="3855534" cy="6858000"/>
          </a:xfrm>
          <a:prstGeom prst="rect">
            <a:avLst/>
          </a:prstGeom>
        </p:spPr>
      </p:pic>
    </p:spTree>
    <p:extLst>
      <p:ext uri="{BB962C8B-B14F-4D97-AF65-F5344CB8AC3E}">
        <p14:creationId xmlns:p14="http://schemas.microsoft.com/office/powerpoint/2010/main" val="3812393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F1B17D-B7C2-48CB-8ADD-51BAD3617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171" t="43153" r="26609" b="18566"/>
          <a:stretch/>
        </p:blipFill>
        <p:spPr>
          <a:xfrm>
            <a:off x="3533718" y="93376"/>
            <a:ext cx="5742038" cy="6665334"/>
          </a:xfrm>
          <a:prstGeom prst="rect">
            <a:avLst/>
          </a:prstGeom>
        </p:spPr>
      </p:pic>
      <p:sp>
        <p:nvSpPr>
          <p:cNvPr id="9" name="TextBox 8">
            <a:extLst>
              <a:ext uri="{FF2B5EF4-FFF2-40B4-BE49-F238E27FC236}">
                <a16:creationId xmlns:a16="http://schemas.microsoft.com/office/drawing/2014/main" id="{8CDEF67D-01E6-4EDE-9985-F8A7BF1548FB}"/>
              </a:ext>
            </a:extLst>
          </p:cNvPr>
          <p:cNvSpPr txBox="1"/>
          <p:nvPr/>
        </p:nvSpPr>
        <p:spPr>
          <a:xfrm>
            <a:off x="1722403" y="1805418"/>
            <a:ext cx="1598336" cy="369332"/>
          </a:xfrm>
          <a:prstGeom prst="rect">
            <a:avLst/>
          </a:prstGeom>
          <a:noFill/>
        </p:spPr>
        <p:txBody>
          <a:bodyPr wrap="square" rtlCol="0">
            <a:spAutoFit/>
          </a:bodyPr>
          <a:lstStyle/>
          <a:p>
            <a:pPr algn="ctr"/>
            <a:r>
              <a:rPr lang="en-US" b="1" dirty="0">
                <a:latin typeface="Lucida Calligraphy" panose="03010101010101010101" pitchFamily="66" charset="0"/>
              </a:rPr>
              <a:t>Duodenum</a:t>
            </a:r>
          </a:p>
        </p:txBody>
      </p:sp>
      <p:sp>
        <p:nvSpPr>
          <p:cNvPr id="13" name="TextBox 12">
            <a:extLst>
              <a:ext uri="{FF2B5EF4-FFF2-40B4-BE49-F238E27FC236}">
                <a16:creationId xmlns:a16="http://schemas.microsoft.com/office/drawing/2014/main" id="{0EDE7506-CE10-429A-9EF6-7E516205AFFB}"/>
              </a:ext>
            </a:extLst>
          </p:cNvPr>
          <p:cNvSpPr txBox="1"/>
          <p:nvPr/>
        </p:nvSpPr>
        <p:spPr>
          <a:xfrm>
            <a:off x="2253910" y="5040165"/>
            <a:ext cx="1309962" cy="369332"/>
          </a:xfrm>
          <a:prstGeom prst="rect">
            <a:avLst/>
          </a:prstGeom>
          <a:noFill/>
        </p:spPr>
        <p:txBody>
          <a:bodyPr wrap="square" rtlCol="0">
            <a:spAutoFit/>
          </a:bodyPr>
          <a:lstStyle/>
          <a:p>
            <a:pPr algn="ctr"/>
            <a:r>
              <a:rPr lang="en-US" b="1" dirty="0">
                <a:latin typeface="Lucida Calligraphy" panose="03010101010101010101" pitchFamily="66" charset="0"/>
              </a:rPr>
              <a:t>Cecum</a:t>
            </a:r>
          </a:p>
        </p:txBody>
      </p:sp>
      <p:sp>
        <p:nvSpPr>
          <p:cNvPr id="14" name="TextBox 13">
            <a:extLst>
              <a:ext uri="{FF2B5EF4-FFF2-40B4-BE49-F238E27FC236}">
                <a16:creationId xmlns:a16="http://schemas.microsoft.com/office/drawing/2014/main" id="{7BBAF65A-C5BD-437D-BC28-3D9452223A04}"/>
              </a:ext>
            </a:extLst>
          </p:cNvPr>
          <p:cNvSpPr txBox="1"/>
          <p:nvPr/>
        </p:nvSpPr>
        <p:spPr>
          <a:xfrm>
            <a:off x="9676316" y="5451102"/>
            <a:ext cx="1974013" cy="369332"/>
          </a:xfrm>
          <a:prstGeom prst="rect">
            <a:avLst/>
          </a:prstGeom>
          <a:noFill/>
        </p:spPr>
        <p:txBody>
          <a:bodyPr wrap="square" rtlCol="0">
            <a:spAutoFit/>
          </a:bodyPr>
          <a:lstStyle/>
          <a:p>
            <a:pPr algn="ctr"/>
            <a:r>
              <a:rPr lang="en-US" b="1" dirty="0">
                <a:latin typeface="Lucida Calligraphy" panose="03010101010101010101" pitchFamily="66" charset="0"/>
              </a:rPr>
              <a:t>Sigmoid Colon</a:t>
            </a:r>
          </a:p>
        </p:txBody>
      </p:sp>
      <p:cxnSp>
        <p:nvCxnSpPr>
          <p:cNvPr id="17" name="Straight Arrow Connector 16">
            <a:extLst>
              <a:ext uri="{FF2B5EF4-FFF2-40B4-BE49-F238E27FC236}">
                <a16:creationId xmlns:a16="http://schemas.microsoft.com/office/drawing/2014/main" id="{5F685D2F-7565-46BE-BB51-5759F8EE69F0}"/>
              </a:ext>
            </a:extLst>
          </p:cNvPr>
          <p:cNvCxnSpPr>
            <a:cxnSpLocks/>
            <a:stCxn id="9" idx="3"/>
          </p:cNvCxnSpPr>
          <p:nvPr/>
        </p:nvCxnSpPr>
        <p:spPr>
          <a:xfrm>
            <a:off x="3320739" y="1990084"/>
            <a:ext cx="2235084" cy="458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DD6FBFB-6CD5-4C78-8D2C-0C4A65856D5C}"/>
              </a:ext>
            </a:extLst>
          </p:cNvPr>
          <p:cNvCxnSpPr>
            <a:cxnSpLocks/>
            <a:stCxn id="13" idx="3"/>
          </p:cNvCxnSpPr>
          <p:nvPr/>
        </p:nvCxnSpPr>
        <p:spPr>
          <a:xfrm flipV="1">
            <a:off x="3563872" y="4687775"/>
            <a:ext cx="1618162" cy="537056"/>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BD15D0-9938-4FC5-8A3B-2BEF2B815213}"/>
              </a:ext>
            </a:extLst>
          </p:cNvPr>
          <p:cNvCxnSpPr>
            <a:cxnSpLocks/>
          </p:cNvCxnSpPr>
          <p:nvPr/>
        </p:nvCxnSpPr>
        <p:spPr>
          <a:xfrm flipH="1">
            <a:off x="6770120" y="5635768"/>
            <a:ext cx="2845828"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B51AC96-76C2-4FF4-B7B0-390FC0B3CF53}"/>
              </a:ext>
            </a:extLst>
          </p:cNvPr>
          <p:cNvCxnSpPr>
            <a:cxnSpLocks/>
          </p:cNvCxnSpPr>
          <p:nvPr/>
        </p:nvCxnSpPr>
        <p:spPr>
          <a:xfrm flipH="1" flipV="1">
            <a:off x="8175731" y="904476"/>
            <a:ext cx="1324522" cy="1457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5145B3-7EB6-425A-9B45-BBD5512A13D3}"/>
              </a:ext>
            </a:extLst>
          </p:cNvPr>
          <p:cNvSpPr txBox="1"/>
          <p:nvPr/>
        </p:nvSpPr>
        <p:spPr>
          <a:xfrm>
            <a:off x="9421480" y="734382"/>
            <a:ext cx="2268984" cy="369332"/>
          </a:xfrm>
          <a:prstGeom prst="rect">
            <a:avLst/>
          </a:prstGeom>
          <a:noFill/>
        </p:spPr>
        <p:txBody>
          <a:bodyPr wrap="square" rtlCol="0">
            <a:spAutoFit/>
          </a:bodyPr>
          <a:lstStyle/>
          <a:p>
            <a:pPr algn="ctr"/>
            <a:r>
              <a:rPr lang="en-US" b="1" dirty="0">
                <a:latin typeface="Lucida Calligraphy" panose="03010101010101010101" pitchFamily="66" charset="0"/>
              </a:rPr>
              <a:t>Pleural Cavity</a:t>
            </a:r>
          </a:p>
        </p:txBody>
      </p:sp>
      <p:sp>
        <p:nvSpPr>
          <p:cNvPr id="29" name="TextBox 28">
            <a:extLst>
              <a:ext uri="{FF2B5EF4-FFF2-40B4-BE49-F238E27FC236}">
                <a16:creationId xmlns:a16="http://schemas.microsoft.com/office/drawing/2014/main" id="{BA141979-4FA0-48A8-A584-F317C4D5CF0F}"/>
              </a:ext>
            </a:extLst>
          </p:cNvPr>
          <p:cNvSpPr txBox="1"/>
          <p:nvPr/>
        </p:nvSpPr>
        <p:spPr>
          <a:xfrm>
            <a:off x="1324818" y="904476"/>
            <a:ext cx="1616787" cy="369332"/>
          </a:xfrm>
          <a:prstGeom prst="rect">
            <a:avLst/>
          </a:prstGeom>
          <a:noFill/>
        </p:spPr>
        <p:txBody>
          <a:bodyPr wrap="square" rtlCol="0">
            <a:spAutoFit/>
          </a:bodyPr>
          <a:lstStyle/>
          <a:p>
            <a:pPr algn="ctr"/>
            <a:r>
              <a:rPr lang="en-US" b="1" dirty="0">
                <a:latin typeface="Lucida Calligraphy" panose="03010101010101010101" pitchFamily="66" charset="0"/>
              </a:rPr>
              <a:t>Diaphragm</a:t>
            </a:r>
          </a:p>
        </p:txBody>
      </p:sp>
      <p:cxnSp>
        <p:nvCxnSpPr>
          <p:cNvPr id="30" name="Straight Arrow Connector 29">
            <a:extLst>
              <a:ext uri="{FF2B5EF4-FFF2-40B4-BE49-F238E27FC236}">
                <a16:creationId xmlns:a16="http://schemas.microsoft.com/office/drawing/2014/main" id="{BCBAB56E-4AFD-41F8-8078-8FA705E66C5B}"/>
              </a:ext>
            </a:extLst>
          </p:cNvPr>
          <p:cNvCxnSpPr>
            <a:cxnSpLocks/>
          </p:cNvCxnSpPr>
          <p:nvPr/>
        </p:nvCxnSpPr>
        <p:spPr>
          <a:xfrm>
            <a:off x="3087329" y="1103714"/>
            <a:ext cx="2021697"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E70538C-BFF2-49F4-9027-07A0375FAD22}"/>
              </a:ext>
            </a:extLst>
          </p:cNvPr>
          <p:cNvSpPr txBox="1"/>
          <p:nvPr/>
        </p:nvSpPr>
        <p:spPr>
          <a:xfrm>
            <a:off x="1505537" y="4614826"/>
            <a:ext cx="2230079" cy="276999"/>
          </a:xfrm>
          <a:prstGeom prst="rect">
            <a:avLst/>
          </a:prstGeom>
          <a:noFill/>
        </p:spPr>
        <p:txBody>
          <a:bodyPr wrap="square" rtlCol="0">
            <a:spAutoFit/>
          </a:bodyPr>
          <a:lstStyle/>
          <a:p>
            <a:pPr algn="ctr"/>
            <a:r>
              <a:rPr lang="en-US" sz="1200" b="1" dirty="0">
                <a:latin typeface="Lucida Calligraphy" panose="03010101010101010101" pitchFamily="66" charset="0"/>
              </a:rPr>
              <a:t>Ileocecal Valve</a:t>
            </a:r>
          </a:p>
        </p:txBody>
      </p:sp>
      <p:cxnSp>
        <p:nvCxnSpPr>
          <p:cNvPr id="32" name="Straight Arrow Connector 31">
            <a:extLst>
              <a:ext uri="{FF2B5EF4-FFF2-40B4-BE49-F238E27FC236}">
                <a16:creationId xmlns:a16="http://schemas.microsoft.com/office/drawing/2014/main" id="{BA2AC0CF-5C50-459E-B3E5-67069CB57E4E}"/>
              </a:ext>
            </a:extLst>
          </p:cNvPr>
          <p:cNvCxnSpPr>
            <a:cxnSpLocks/>
          </p:cNvCxnSpPr>
          <p:nvPr/>
        </p:nvCxnSpPr>
        <p:spPr>
          <a:xfrm flipV="1">
            <a:off x="3320739" y="4441172"/>
            <a:ext cx="1967998" cy="312153"/>
          </a:xfrm>
          <a:prstGeom prst="straightConnector1">
            <a:avLst/>
          </a:prstGeom>
          <a:ln w="127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83D5E90-DFBE-4503-A800-C8F8501E766A}"/>
              </a:ext>
            </a:extLst>
          </p:cNvPr>
          <p:cNvSpPr txBox="1"/>
          <p:nvPr/>
        </p:nvSpPr>
        <p:spPr>
          <a:xfrm>
            <a:off x="948613" y="3852508"/>
            <a:ext cx="2439381" cy="369332"/>
          </a:xfrm>
          <a:prstGeom prst="rect">
            <a:avLst/>
          </a:prstGeom>
          <a:noFill/>
        </p:spPr>
        <p:txBody>
          <a:bodyPr wrap="square" rtlCol="0">
            <a:spAutoFit/>
          </a:bodyPr>
          <a:lstStyle/>
          <a:p>
            <a:pPr algn="ctr"/>
            <a:r>
              <a:rPr lang="en-US" b="1" dirty="0">
                <a:latin typeface="Lucida Calligraphy" panose="03010101010101010101" pitchFamily="66" charset="0"/>
              </a:rPr>
              <a:t>Ascending Colon</a:t>
            </a:r>
          </a:p>
        </p:txBody>
      </p:sp>
      <p:cxnSp>
        <p:nvCxnSpPr>
          <p:cNvPr id="34" name="Straight Arrow Connector 33">
            <a:extLst>
              <a:ext uri="{FF2B5EF4-FFF2-40B4-BE49-F238E27FC236}">
                <a16:creationId xmlns:a16="http://schemas.microsoft.com/office/drawing/2014/main" id="{5EC6B4CA-8FFB-4D48-95EC-726CC73E95E5}"/>
              </a:ext>
            </a:extLst>
          </p:cNvPr>
          <p:cNvCxnSpPr>
            <a:cxnSpLocks/>
            <a:stCxn id="33" idx="3"/>
          </p:cNvCxnSpPr>
          <p:nvPr/>
        </p:nvCxnSpPr>
        <p:spPr>
          <a:xfrm flipV="1">
            <a:off x="3387994" y="3682415"/>
            <a:ext cx="1478974" cy="354759"/>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B624F82-13D6-4A45-B954-519565F7EAFF}"/>
              </a:ext>
            </a:extLst>
          </p:cNvPr>
          <p:cNvSpPr txBox="1"/>
          <p:nvPr/>
        </p:nvSpPr>
        <p:spPr>
          <a:xfrm>
            <a:off x="9550435" y="4261788"/>
            <a:ext cx="2439381" cy="369332"/>
          </a:xfrm>
          <a:prstGeom prst="rect">
            <a:avLst/>
          </a:prstGeom>
          <a:noFill/>
        </p:spPr>
        <p:txBody>
          <a:bodyPr wrap="square" rtlCol="0">
            <a:spAutoFit/>
          </a:bodyPr>
          <a:lstStyle/>
          <a:p>
            <a:pPr algn="ctr"/>
            <a:r>
              <a:rPr lang="en-US" b="1" dirty="0">
                <a:latin typeface="Lucida Calligraphy" panose="03010101010101010101" pitchFamily="66" charset="0"/>
              </a:rPr>
              <a:t>Descending Colon</a:t>
            </a:r>
          </a:p>
        </p:txBody>
      </p:sp>
      <p:cxnSp>
        <p:nvCxnSpPr>
          <p:cNvPr id="38" name="Straight Arrow Connector 37">
            <a:extLst>
              <a:ext uri="{FF2B5EF4-FFF2-40B4-BE49-F238E27FC236}">
                <a16:creationId xmlns:a16="http://schemas.microsoft.com/office/drawing/2014/main" id="{1BD3E0E5-D6EB-4621-B677-052E6FEAEB3E}"/>
              </a:ext>
            </a:extLst>
          </p:cNvPr>
          <p:cNvCxnSpPr>
            <a:cxnSpLocks/>
          </p:cNvCxnSpPr>
          <p:nvPr/>
        </p:nvCxnSpPr>
        <p:spPr>
          <a:xfrm flipH="1">
            <a:off x="8002797" y="4439109"/>
            <a:ext cx="1613151" cy="1469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170958-70DF-43AE-BDE4-63A9BDC1E1EC}"/>
              </a:ext>
            </a:extLst>
          </p:cNvPr>
          <p:cNvCxnSpPr>
            <a:cxnSpLocks/>
          </p:cNvCxnSpPr>
          <p:nvPr/>
        </p:nvCxnSpPr>
        <p:spPr>
          <a:xfrm flipH="1">
            <a:off x="6555762" y="3852508"/>
            <a:ext cx="2944491" cy="16994"/>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4759103-A73F-45EA-BEEE-AEA80CDA4313}"/>
              </a:ext>
            </a:extLst>
          </p:cNvPr>
          <p:cNvSpPr txBox="1"/>
          <p:nvPr/>
        </p:nvSpPr>
        <p:spPr>
          <a:xfrm>
            <a:off x="9378045" y="3684836"/>
            <a:ext cx="1676129" cy="369332"/>
          </a:xfrm>
          <a:prstGeom prst="rect">
            <a:avLst/>
          </a:prstGeom>
          <a:noFill/>
        </p:spPr>
        <p:txBody>
          <a:bodyPr wrap="square" rtlCol="0">
            <a:spAutoFit/>
          </a:bodyPr>
          <a:lstStyle/>
          <a:p>
            <a:pPr algn="ctr"/>
            <a:r>
              <a:rPr lang="en-US" b="1" dirty="0">
                <a:latin typeface="Lucida Calligraphy" panose="03010101010101010101" pitchFamily="66" charset="0"/>
              </a:rPr>
              <a:t>Mesentery</a:t>
            </a:r>
          </a:p>
        </p:txBody>
      </p:sp>
      <p:cxnSp>
        <p:nvCxnSpPr>
          <p:cNvPr id="41" name="Straight Arrow Connector 40">
            <a:extLst>
              <a:ext uri="{FF2B5EF4-FFF2-40B4-BE49-F238E27FC236}">
                <a16:creationId xmlns:a16="http://schemas.microsoft.com/office/drawing/2014/main" id="{947F66D9-6A6E-46AC-A9F1-39EC22E2F9CE}"/>
              </a:ext>
            </a:extLst>
          </p:cNvPr>
          <p:cNvCxnSpPr>
            <a:cxnSpLocks/>
          </p:cNvCxnSpPr>
          <p:nvPr/>
        </p:nvCxnSpPr>
        <p:spPr>
          <a:xfrm flipH="1" flipV="1">
            <a:off x="6649202" y="1779601"/>
            <a:ext cx="2728843" cy="30407"/>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483FEA8-FA4A-4B75-AC9E-1E06E4AE3ABE}"/>
              </a:ext>
            </a:extLst>
          </p:cNvPr>
          <p:cNvSpPr txBox="1"/>
          <p:nvPr/>
        </p:nvSpPr>
        <p:spPr>
          <a:xfrm>
            <a:off x="9289076" y="1666189"/>
            <a:ext cx="1514178" cy="369332"/>
          </a:xfrm>
          <a:prstGeom prst="rect">
            <a:avLst/>
          </a:prstGeom>
          <a:noFill/>
        </p:spPr>
        <p:txBody>
          <a:bodyPr wrap="square" rtlCol="0">
            <a:spAutoFit/>
          </a:bodyPr>
          <a:lstStyle/>
          <a:p>
            <a:pPr algn="ctr"/>
            <a:r>
              <a:rPr lang="en-US" b="1" dirty="0">
                <a:latin typeface="Lucida Calligraphy" panose="03010101010101010101" pitchFamily="66" charset="0"/>
              </a:rPr>
              <a:t>Pancreas</a:t>
            </a:r>
          </a:p>
        </p:txBody>
      </p:sp>
      <p:cxnSp>
        <p:nvCxnSpPr>
          <p:cNvPr id="43" name="Straight Arrow Connector 42">
            <a:extLst>
              <a:ext uri="{FF2B5EF4-FFF2-40B4-BE49-F238E27FC236}">
                <a16:creationId xmlns:a16="http://schemas.microsoft.com/office/drawing/2014/main" id="{21DDDDDC-A0EB-4DA3-BFAE-632962D2F5BD}"/>
              </a:ext>
            </a:extLst>
          </p:cNvPr>
          <p:cNvCxnSpPr>
            <a:cxnSpLocks/>
          </p:cNvCxnSpPr>
          <p:nvPr/>
        </p:nvCxnSpPr>
        <p:spPr>
          <a:xfrm flipH="1" flipV="1">
            <a:off x="6696172" y="1940465"/>
            <a:ext cx="2280680" cy="379444"/>
          </a:xfrm>
          <a:prstGeom prst="straightConnector1">
            <a:avLst/>
          </a:prstGeom>
          <a:ln w="127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E86BBE4-545F-49C7-9883-0364010246CF}"/>
              </a:ext>
            </a:extLst>
          </p:cNvPr>
          <p:cNvSpPr txBox="1"/>
          <p:nvPr/>
        </p:nvSpPr>
        <p:spPr>
          <a:xfrm>
            <a:off x="8629331" y="2201174"/>
            <a:ext cx="2230079" cy="276999"/>
          </a:xfrm>
          <a:prstGeom prst="rect">
            <a:avLst/>
          </a:prstGeom>
          <a:noFill/>
        </p:spPr>
        <p:txBody>
          <a:bodyPr wrap="square" rtlCol="0">
            <a:spAutoFit/>
          </a:bodyPr>
          <a:lstStyle/>
          <a:p>
            <a:pPr algn="ctr"/>
            <a:r>
              <a:rPr lang="en-US" sz="1200" b="1" dirty="0">
                <a:latin typeface="Lucida Calligraphy" panose="03010101010101010101" pitchFamily="66" charset="0"/>
              </a:rPr>
              <a:t>Pancreatic Duct</a:t>
            </a:r>
          </a:p>
        </p:txBody>
      </p:sp>
      <p:cxnSp>
        <p:nvCxnSpPr>
          <p:cNvPr id="45" name="Straight Arrow Connector 44">
            <a:extLst>
              <a:ext uri="{FF2B5EF4-FFF2-40B4-BE49-F238E27FC236}">
                <a16:creationId xmlns:a16="http://schemas.microsoft.com/office/drawing/2014/main" id="{EAF13EE0-3607-4887-B821-E99EB7589A64}"/>
              </a:ext>
            </a:extLst>
          </p:cNvPr>
          <p:cNvCxnSpPr>
            <a:cxnSpLocks/>
            <a:stCxn id="9" idx="3"/>
          </p:cNvCxnSpPr>
          <p:nvPr/>
        </p:nvCxnSpPr>
        <p:spPr>
          <a:xfrm>
            <a:off x="3320739" y="1990084"/>
            <a:ext cx="2870229" cy="976179"/>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B6AF117-ADCC-4149-A692-5023DCE78A04}"/>
              </a:ext>
            </a:extLst>
          </p:cNvPr>
          <p:cNvCxnSpPr>
            <a:cxnSpLocks/>
          </p:cNvCxnSpPr>
          <p:nvPr/>
        </p:nvCxnSpPr>
        <p:spPr>
          <a:xfrm flipH="1" flipV="1">
            <a:off x="7319664" y="1583619"/>
            <a:ext cx="2101388" cy="1457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2D6761B-1380-403D-AA22-EBB58A7F1A84}"/>
              </a:ext>
            </a:extLst>
          </p:cNvPr>
          <p:cNvSpPr txBox="1"/>
          <p:nvPr/>
        </p:nvSpPr>
        <p:spPr>
          <a:xfrm>
            <a:off x="9306405" y="1367770"/>
            <a:ext cx="1356918" cy="369332"/>
          </a:xfrm>
          <a:prstGeom prst="rect">
            <a:avLst/>
          </a:prstGeom>
          <a:noFill/>
        </p:spPr>
        <p:txBody>
          <a:bodyPr wrap="square" rtlCol="0">
            <a:spAutoFit/>
          </a:bodyPr>
          <a:lstStyle/>
          <a:p>
            <a:pPr algn="ctr"/>
            <a:r>
              <a:rPr lang="en-US" b="1" dirty="0">
                <a:latin typeface="Lucida Calligraphy" panose="03010101010101010101" pitchFamily="66" charset="0"/>
              </a:rPr>
              <a:t>Kidney</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24ADB0C6-2B29-48DB-AA26-93230B6F30AB}"/>
                  </a:ext>
                </a:extLst>
              </p14:cNvPr>
              <p14:cNvContentPartPr/>
              <p14:nvPr/>
            </p14:nvContentPartPr>
            <p14:xfrm>
              <a:off x="5415817" y="1592396"/>
              <a:ext cx="471240" cy="631800"/>
            </p14:xfrm>
          </p:contentPart>
        </mc:Choice>
        <mc:Fallback xmlns="">
          <p:pic>
            <p:nvPicPr>
              <p:cNvPr id="7" name="Ink 6">
                <a:extLst>
                  <a:ext uri="{FF2B5EF4-FFF2-40B4-BE49-F238E27FC236}">
                    <a16:creationId xmlns:a16="http://schemas.microsoft.com/office/drawing/2014/main" id="{24ADB0C6-2B29-48DB-AA26-93230B6F30AB}"/>
                  </a:ext>
                </a:extLst>
              </p:cNvPr>
              <p:cNvPicPr/>
              <p:nvPr/>
            </p:nvPicPr>
            <p:blipFill>
              <a:blip r:embed="rId5"/>
              <a:stretch>
                <a:fillRect/>
              </a:stretch>
            </p:blipFill>
            <p:spPr>
              <a:xfrm>
                <a:off x="5380177" y="1520756"/>
                <a:ext cx="542880" cy="77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F3A5E3FA-FEB7-40C5-AB06-F0537F8F454D}"/>
                  </a:ext>
                </a:extLst>
              </p14:cNvPr>
              <p14:cNvContentPartPr/>
              <p14:nvPr/>
            </p14:nvContentPartPr>
            <p14:xfrm>
              <a:off x="5464417" y="2427236"/>
              <a:ext cx="1812240" cy="749880"/>
            </p14:xfrm>
          </p:contentPart>
        </mc:Choice>
        <mc:Fallback xmlns="">
          <p:pic>
            <p:nvPicPr>
              <p:cNvPr id="8" name="Ink 7">
                <a:extLst>
                  <a:ext uri="{FF2B5EF4-FFF2-40B4-BE49-F238E27FC236}">
                    <a16:creationId xmlns:a16="http://schemas.microsoft.com/office/drawing/2014/main" id="{F3A5E3FA-FEB7-40C5-AB06-F0537F8F454D}"/>
                  </a:ext>
                </a:extLst>
              </p:cNvPr>
              <p:cNvPicPr/>
              <p:nvPr/>
            </p:nvPicPr>
            <p:blipFill>
              <a:blip r:embed="rId7"/>
              <a:stretch>
                <a:fillRect/>
              </a:stretch>
            </p:blipFill>
            <p:spPr>
              <a:xfrm>
                <a:off x="5428417" y="2355236"/>
                <a:ext cx="1883880" cy="893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C93C6324-31B1-4ACD-9375-7D0FC605F3AC}"/>
                  </a:ext>
                </a:extLst>
              </p14:cNvPr>
              <p14:cNvContentPartPr/>
              <p14:nvPr/>
            </p14:nvContentPartPr>
            <p14:xfrm>
              <a:off x="5483137" y="2577356"/>
              <a:ext cx="1013760" cy="574200"/>
            </p14:xfrm>
          </p:contentPart>
        </mc:Choice>
        <mc:Fallback xmlns="">
          <p:pic>
            <p:nvPicPr>
              <p:cNvPr id="10" name="Ink 9">
                <a:extLst>
                  <a:ext uri="{FF2B5EF4-FFF2-40B4-BE49-F238E27FC236}">
                    <a16:creationId xmlns:a16="http://schemas.microsoft.com/office/drawing/2014/main" id="{C93C6324-31B1-4ACD-9375-7D0FC605F3AC}"/>
                  </a:ext>
                </a:extLst>
              </p:cNvPr>
              <p:cNvPicPr/>
              <p:nvPr/>
            </p:nvPicPr>
            <p:blipFill>
              <a:blip r:embed="rId9"/>
              <a:stretch>
                <a:fillRect/>
              </a:stretch>
            </p:blipFill>
            <p:spPr>
              <a:xfrm>
                <a:off x="5447497" y="2505716"/>
                <a:ext cx="1085400" cy="717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578FEBEB-99E6-41C8-8312-6054EAB3F3A6}"/>
                  </a:ext>
                </a:extLst>
              </p14:cNvPr>
              <p14:cNvContentPartPr/>
              <p14:nvPr/>
            </p14:nvContentPartPr>
            <p14:xfrm>
              <a:off x="6331657" y="2975516"/>
              <a:ext cx="126000" cy="111960"/>
            </p14:xfrm>
          </p:contentPart>
        </mc:Choice>
        <mc:Fallback xmlns="">
          <p:pic>
            <p:nvPicPr>
              <p:cNvPr id="12" name="Ink 11">
                <a:extLst>
                  <a:ext uri="{FF2B5EF4-FFF2-40B4-BE49-F238E27FC236}">
                    <a16:creationId xmlns:a16="http://schemas.microsoft.com/office/drawing/2014/main" id="{578FEBEB-99E6-41C8-8312-6054EAB3F3A6}"/>
                  </a:ext>
                </a:extLst>
              </p:cNvPr>
              <p:cNvPicPr/>
              <p:nvPr/>
            </p:nvPicPr>
            <p:blipFill>
              <a:blip r:embed="rId11"/>
              <a:stretch>
                <a:fillRect/>
              </a:stretch>
            </p:blipFill>
            <p:spPr>
              <a:xfrm>
                <a:off x="6296017" y="2903876"/>
                <a:ext cx="19764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90F5BD75-6BD4-4CA1-9564-B762A88E7B34}"/>
                  </a:ext>
                </a:extLst>
              </p14:cNvPr>
              <p14:cNvContentPartPr/>
              <p14:nvPr/>
            </p14:nvContentPartPr>
            <p14:xfrm>
              <a:off x="6535777" y="3133556"/>
              <a:ext cx="140760" cy="7560"/>
            </p14:xfrm>
          </p:contentPart>
        </mc:Choice>
        <mc:Fallback xmlns="">
          <p:pic>
            <p:nvPicPr>
              <p:cNvPr id="20" name="Ink 19">
                <a:extLst>
                  <a:ext uri="{FF2B5EF4-FFF2-40B4-BE49-F238E27FC236}">
                    <a16:creationId xmlns:a16="http://schemas.microsoft.com/office/drawing/2014/main" id="{90F5BD75-6BD4-4CA1-9564-B762A88E7B34}"/>
                  </a:ext>
                </a:extLst>
              </p:cNvPr>
              <p:cNvPicPr/>
              <p:nvPr/>
            </p:nvPicPr>
            <p:blipFill>
              <a:blip r:embed="rId13"/>
              <a:stretch>
                <a:fillRect/>
              </a:stretch>
            </p:blipFill>
            <p:spPr>
              <a:xfrm>
                <a:off x="6499777" y="3061916"/>
                <a:ext cx="2124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3D747884-48A4-4245-B751-ABDD5A5B117B}"/>
                  </a:ext>
                </a:extLst>
              </p14:cNvPr>
              <p14:cNvContentPartPr/>
              <p14:nvPr/>
            </p14:nvContentPartPr>
            <p14:xfrm>
              <a:off x="5914417" y="2498516"/>
              <a:ext cx="1275120" cy="659520"/>
            </p14:xfrm>
          </p:contentPart>
        </mc:Choice>
        <mc:Fallback xmlns="">
          <p:pic>
            <p:nvPicPr>
              <p:cNvPr id="46" name="Ink 45">
                <a:extLst>
                  <a:ext uri="{FF2B5EF4-FFF2-40B4-BE49-F238E27FC236}">
                    <a16:creationId xmlns:a16="http://schemas.microsoft.com/office/drawing/2014/main" id="{3D747884-48A4-4245-B751-ABDD5A5B117B}"/>
                  </a:ext>
                </a:extLst>
              </p:cNvPr>
              <p:cNvPicPr/>
              <p:nvPr/>
            </p:nvPicPr>
            <p:blipFill>
              <a:blip r:embed="rId15"/>
              <a:stretch>
                <a:fillRect/>
              </a:stretch>
            </p:blipFill>
            <p:spPr>
              <a:xfrm>
                <a:off x="5878777" y="2426516"/>
                <a:ext cx="1346760" cy="803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7" name="Ink 46">
                <a:extLst>
                  <a:ext uri="{FF2B5EF4-FFF2-40B4-BE49-F238E27FC236}">
                    <a16:creationId xmlns:a16="http://schemas.microsoft.com/office/drawing/2014/main" id="{6FD88A3A-EC86-4CDE-9790-FCD2452B2D08}"/>
                  </a:ext>
                </a:extLst>
              </p14:cNvPr>
              <p14:cNvContentPartPr/>
              <p14:nvPr/>
            </p14:nvContentPartPr>
            <p14:xfrm>
              <a:off x="6078937" y="2817836"/>
              <a:ext cx="603000" cy="214560"/>
            </p14:xfrm>
          </p:contentPart>
        </mc:Choice>
        <mc:Fallback xmlns="">
          <p:pic>
            <p:nvPicPr>
              <p:cNvPr id="47" name="Ink 46">
                <a:extLst>
                  <a:ext uri="{FF2B5EF4-FFF2-40B4-BE49-F238E27FC236}">
                    <a16:creationId xmlns:a16="http://schemas.microsoft.com/office/drawing/2014/main" id="{6FD88A3A-EC86-4CDE-9790-FCD2452B2D08}"/>
                  </a:ext>
                </a:extLst>
              </p:cNvPr>
              <p:cNvPicPr/>
              <p:nvPr/>
            </p:nvPicPr>
            <p:blipFill>
              <a:blip r:embed="rId17"/>
              <a:stretch>
                <a:fillRect/>
              </a:stretch>
            </p:blipFill>
            <p:spPr>
              <a:xfrm>
                <a:off x="6043297" y="2746196"/>
                <a:ext cx="67464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9" name="Ink 48">
                <a:extLst>
                  <a:ext uri="{FF2B5EF4-FFF2-40B4-BE49-F238E27FC236}">
                    <a16:creationId xmlns:a16="http://schemas.microsoft.com/office/drawing/2014/main" id="{D82036F0-6FFE-4787-BE73-BB33DCCDC7CD}"/>
                  </a:ext>
                </a:extLst>
              </p14:cNvPr>
              <p14:cNvContentPartPr/>
              <p14:nvPr/>
            </p14:nvContentPartPr>
            <p14:xfrm>
              <a:off x="5495017" y="2378276"/>
              <a:ext cx="1801440" cy="827640"/>
            </p14:xfrm>
          </p:contentPart>
        </mc:Choice>
        <mc:Fallback xmlns="">
          <p:pic>
            <p:nvPicPr>
              <p:cNvPr id="49" name="Ink 48">
                <a:extLst>
                  <a:ext uri="{FF2B5EF4-FFF2-40B4-BE49-F238E27FC236}">
                    <a16:creationId xmlns:a16="http://schemas.microsoft.com/office/drawing/2014/main" id="{D82036F0-6FFE-4787-BE73-BB33DCCDC7CD}"/>
                  </a:ext>
                </a:extLst>
              </p:cNvPr>
              <p:cNvPicPr/>
              <p:nvPr/>
            </p:nvPicPr>
            <p:blipFill>
              <a:blip r:embed="rId19"/>
              <a:stretch>
                <a:fillRect/>
              </a:stretch>
            </p:blipFill>
            <p:spPr>
              <a:xfrm>
                <a:off x="5459377" y="2306636"/>
                <a:ext cx="1873080" cy="971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Ink 49">
                <a:extLst>
                  <a:ext uri="{FF2B5EF4-FFF2-40B4-BE49-F238E27FC236}">
                    <a16:creationId xmlns:a16="http://schemas.microsoft.com/office/drawing/2014/main" id="{B343C81A-812D-4ED2-9480-0C09BDE8FB6E}"/>
                  </a:ext>
                </a:extLst>
              </p14:cNvPr>
              <p14:cNvContentPartPr/>
              <p14:nvPr/>
            </p14:nvContentPartPr>
            <p14:xfrm>
              <a:off x="5288737" y="1680236"/>
              <a:ext cx="405720" cy="520560"/>
            </p14:xfrm>
          </p:contentPart>
        </mc:Choice>
        <mc:Fallback xmlns="">
          <p:pic>
            <p:nvPicPr>
              <p:cNvPr id="50" name="Ink 49">
                <a:extLst>
                  <a:ext uri="{FF2B5EF4-FFF2-40B4-BE49-F238E27FC236}">
                    <a16:creationId xmlns:a16="http://schemas.microsoft.com/office/drawing/2014/main" id="{B343C81A-812D-4ED2-9480-0C09BDE8FB6E}"/>
                  </a:ext>
                </a:extLst>
              </p:cNvPr>
              <p:cNvPicPr/>
              <p:nvPr/>
            </p:nvPicPr>
            <p:blipFill>
              <a:blip r:embed="rId21"/>
              <a:stretch>
                <a:fillRect/>
              </a:stretch>
            </p:blipFill>
            <p:spPr>
              <a:xfrm>
                <a:off x="5253097" y="1608596"/>
                <a:ext cx="477360" cy="664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1" name="Ink 50">
                <a:extLst>
                  <a:ext uri="{FF2B5EF4-FFF2-40B4-BE49-F238E27FC236}">
                    <a16:creationId xmlns:a16="http://schemas.microsoft.com/office/drawing/2014/main" id="{1BFD983C-ED04-473F-9A0B-FCD1542015D1}"/>
                  </a:ext>
                </a:extLst>
              </p14:cNvPr>
              <p14:cNvContentPartPr/>
              <p14:nvPr/>
            </p14:nvContentPartPr>
            <p14:xfrm>
              <a:off x="5402497" y="1552436"/>
              <a:ext cx="497880" cy="641880"/>
            </p14:xfrm>
          </p:contentPart>
        </mc:Choice>
        <mc:Fallback xmlns="">
          <p:pic>
            <p:nvPicPr>
              <p:cNvPr id="51" name="Ink 50">
                <a:extLst>
                  <a:ext uri="{FF2B5EF4-FFF2-40B4-BE49-F238E27FC236}">
                    <a16:creationId xmlns:a16="http://schemas.microsoft.com/office/drawing/2014/main" id="{1BFD983C-ED04-473F-9A0B-FCD1542015D1}"/>
                  </a:ext>
                </a:extLst>
              </p:cNvPr>
              <p:cNvPicPr/>
              <p:nvPr/>
            </p:nvPicPr>
            <p:blipFill>
              <a:blip r:embed="rId23"/>
              <a:stretch>
                <a:fillRect/>
              </a:stretch>
            </p:blipFill>
            <p:spPr>
              <a:xfrm>
                <a:off x="5366497" y="1480436"/>
                <a:ext cx="569520" cy="785520"/>
              </a:xfrm>
              <a:prstGeom prst="rect">
                <a:avLst/>
              </a:prstGeom>
            </p:spPr>
          </p:pic>
        </mc:Fallback>
      </mc:AlternateContent>
    </p:spTree>
    <p:extLst>
      <p:ext uri="{BB962C8B-B14F-4D97-AF65-F5344CB8AC3E}">
        <p14:creationId xmlns:p14="http://schemas.microsoft.com/office/powerpoint/2010/main" val="2537491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A2B9-56A5-445A-9A1F-D777D7D25914}"/>
              </a:ext>
            </a:extLst>
          </p:cNvPr>
          <p:cNvPicPr>
            <a:picLocks noChangeAspect="1"/>
          </p:cNvPicPr>
          <p:nvPr/>
        </p:nvPicPr>
        <p:blipFill>
          <a:blip r:embed="rId2"/>
          <a:stretch>
            <a:fillRect/>
          </a:stretch>
        </p:blipFill>
        <p:spPr>
          <a:xfrm>
            <a:off x="3903479" y="0"/>
            <a:ext cx="4385041" cy="6858000"/>
          </a:xfrm>
          <a:prstGeom prst="rect">
            <a:avLst/>
          </a:prstGeom>
        </p:spPr>
      </p:pic>
      <p:cxnSp>
        <p:nvCxnSpPr>
          <p:cNvPr id="14" name="Straight Arrow Connector 13">
            <a:extLst>
              <a:ext uri="{FF2B5EF4-FFF2-40B4-BE49-F238E27FC236}">
                <a16:creationId xmlns:a16="http://schemas.microsoft.com/office/drawing/2014/main" id="{5A8A250B-477E-472C-8A3D-8DD277F46685}"/>
              </a:ext>
            </a:extLst>
          </p:cNvPr>
          <p:cNvCxnSpPr>
            <a:cxnSpLocks/>
          </p:cNvCxnSpPr>
          <p:nvPr/>
        </p:nvCxnSpPr>
        <p:spPr>
          <a:xfrm flipH="1">
            <a:off x="6096000" y="2356660"/>
            <a:ext cx="2506157" cy="17484"/>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099452-E0DF-4204-8BEF-A64BCD7D2763}"/>
              </a:ext>
            </a:extLst>
          </p:cNvPr>
          <p:cNvCxnSpPr>
            <a:cxnSpLocks/>
          </p:cNvCxnSpPr>
          <p:nvPr/>
        </p:nvCxnSpPr>
        <p:spPr>
          <a:xfrm>
            <a:off x="5352825" y="1231576"/>
            <a:ext cx="824441" cy="59662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E7D2194-DC8C-40EE-AE17-65F08992BD6F}"/>
              </a:ext>
            </a:extLst>
          </p:cNvPr>
          <p:cNvCxnSpPr>
            <a:cxnSpLocks/>
          </p:cNvCxnSpPr>
          <p:nvPr/>
        </p:nvCxnSpPr>
        <p:spPr>
          <a:xfrm>
            <a:off x="4366517" y="3697961"/>
            <a:ext cx="1202281" cy="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C2CF66-86EB-4966-AFF3-D484E237D57B}"/>
              </a:ext>
            </a:extLst>
          </p:cNvPr>
          <p:cNvSpPr txBox="1"/>
          <p:nvPr/>
        </p:nvSpPr>
        <p:spPr>
          <a:xfrm>
            <a:off x="4036124" y="873410"/>
            <a:ext cx="1461843" cy="369332"/>
          </a:xfrm>
          <a:prstGeom prst="rect">
            <a:avLst/>
          </a:prstGeom>
          <a:noFill/>
        </p:spPr>
        <p:txBody>
          <a:bodyPr wrap="square" rtlCol="0">
            <a:spAutoFit/>
          </a:bodyPr>
          <a:lstStyle/>
          <a:p>
            <a:pPr algn="ctr"/>
            <a:r>
              <a:rPr lang="en-US" b="1" dirty="0">
                <a:latin typeface="Lucida Calligraphy" panose="03010101010101010101" pitchFamily="66" charset="0"/>
              </a:rPr>
              <a:t>Trachea</a:t>
            </a:r>
          </a:p>
        </p:txBody>
      </p:sp>
      <p:sp>
        <p:nvSpPr>
          <p:cNvPr id="20" name="TextBox 19">
            <a:extLst>
              <a:ext uri="{FF2B5EF4-FFF2-40B4-BE49-F238E27FC236}">
                <a16:creationId xmlns:a16="http://schemas.microsoft.com/office/drawing/2014/main" id="{331A703E-D175-4045-90A1-18DC424D0E40}"/>
              </a:ext>
            </a:extLst>
          </p:cNvPr>
          <p:cNvSpPr txBox="1"/>
          <p:nvPr/>
        </p:nvSpPr>
        <p:spPr>
          <a:xfrm>
            <a:off x="8547775" y="2198459"/>
            <a:ext cx="2462608" cy="369332"/>
          </a:xfrm>
          <a:prstGeom prst="rect">
            <a:avLst/>
          </a:prstGeom>
          <a:noFill/>
        </p:spPr>
        <p:txBody>
          <a:bodyPr wrap="square" rtlCol="0">
            <a:spAutoFit/>
          </a:bodyPr>
          <a:lstStyle/>
          <a:p>
            <a:pPr algn="ctr"/>
            <a:r>
              <a:rPr lang="en-US" b="1" dirty="0">
                <a:latin typeface="Lucida Calligraphy" panose="03010101010101010101" pitchFamily="66" charset="0"/>
              </a:rPr>
              <a:t>Primary Bronchi</a:t>
            </a:r>
          </a:p>
        </p:txBody>
      </p:sp>
      <p:sp>
        <p:nvSpPr>
          <p:cNvPr id="21" name="TextBox 20">
            <a:extLst>
              <a:ext uri="{FF2B5EF4-FFF2-40B4-BE49-F238E27FC236}">
                <a16:creationId xmlns:a16="http://schemas.microsoft.com/office/drawing/2014/main" id="{C5B5B14D-89F5-48C4-9C41-69AC632B1FA6}"/>
              </a:ext>
            </a:extLst>
          </p:cNvPr>
          <p:cNvSpPr txBox="1"/>
          <p:nvPr/>
        </p:nvSpPr>
        <p:spPr>
          <a:xfrm>
            <a:off x="7039820" y="827572"/>
            <a:ext cx="2640222" cy="369332"/>
          </a:xfrm>
          <a:prstGeom prst="rect">
            <a:avLst/>
          </a:prstGeom>
          <a:noFill/>
        </p:spPr>
        <p:txBody>
          <a:bodyPr wrap="square" rtlCol="0">
            <a:spAutoFit/>
          </a:bodyPr>
          <a:lstStyle/>
          <a:p>
            <a:pPr algn="ctr"/>
            <a:r>
              <a:rPr lang="en-US" b="1" dirty="0">
                <a:latin typeface="Lucida Calligraphy" panose="03010101010101010101" pitchFamily="66" charset="0"/>
              </a:rPr>
              <a:t>Thyroid Cartilage </a:t>
            </a:r>
          </a:p>
        </p:txBody>
      </p:sp>
      <p:cxnSp>
        <p:nvCxnSpPr>
          <p:cNvPr id="22" name="Straight Arrow Connector 21">
            <a:extLst>
              <a:ext uri="{FF2B5EF4-FFF2-40B4-BE49-F238E27FC236}">
                <a16:creationId xmlns:a16="http://schemas.microsoft.com/office/drawing/2014/main" id="{4335E5E9-EF89-446E-B76D-D9DF04BD5887}"/>
              </a:ext>
            </a:extLst>
          </p:cNvPr>
          <p:cNvCxnSpPr>
            <a:cxnSpLocks/>
          </p:cNvCxnSpPr>
          <p:nvPr/>
        </p:nvCxnSpPr>
        <p:spPr>
          <a:xfrm flipH="1">
            <a:off x="6331974" y="980151"/>
            <a:ext cx="825910" cy="4434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3424ADF-FC31-4BD9-978B-92A24D58C5AC}"/>
              </a:ext>
            </a:extLst>
          </p:cNvPr>
          <p:cNvCxnSpPr>
            <a:cxnSpLocks/>
          </p:cNvCxnSpPr>
          <p:nvPr/>
        </p:nvCxnSpPr>
        <p:spPr>
          <a:xfrm flipH="1" flipV="1">
            <a:off x="6732825" y="2959418"/>
            <a:ext cx="1324522" cy="1457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24D3AE6-61C5-4E9F-B91F-4DFF9EADB3E7}"/>
              </a:ext>
            </a:extLst>
          </p:cNvPr>
          <p:cNvSpPr txBox="1"/>
          <p:nvPr/>
        </p:nvSpPr>
        <p:spPr>
          <a:xfrm>
            <a:off x="7946732" y="2841244"/>
            <a:ext cx="2268984" cy="369332"/>
          </a:xfrm>
          <a:prstGeom prst="rect">
            <a:avLst/>
          </a:prstGeom>
          <a:noFill/>
        </p:spPr>
        <p:txBody>
          <a:bodyPr wrap="square" rtlCol="0">
            <a:spAutoFit/>
          </a:bodyPr>
          <a:lstStyle/>
          <a:p>
            <a:pPr algn="ctr"/>
            <a:r>
              <a:rPr lang="en-US" b="1" dirty="0">
                <a:latin typeface="Lucida Calligraphy" panose="03010101010101010101" pitchFamily="66" charset="0"/>
              </a:rPr>
              <a:t>Pleural Cavity</a:t>
            </a:r>
          </a:p>
        </p:txBody>
      </p:sp>
      <p:cxnSp>
        <p:nvCxnSpPr>
          <p:cNvPr id="25" name="Straight Arrow Connector 24">
            <a:extLst>
              <a:ext uri="{FF2B5EF4-FFF2-40B4-BE49-F238E27FC236}">
                <a16:creationId xmlns:a16="http://schemas.microsoft.com/office/drawing/2014/main" id="{980B6943-D423-4E53-8C90-428F2A0720B1}"/>
              </a:ext>
            </a:extLst>
          </p:cNvPr>
          <p:cNvCxnSpPr>
            <a:cxnSpLocks/>
          </p:cNvCxnSpPr>
          <p:nvPr/>
        </p:nvCxnSpPr>
        <p:spPr>
          <a:xfrm>
            <a:off x="4340568" y="2580654"/>
            <a:ext cx="1228230"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14AF875-1CD2-4DD0-96E6-2624EA66C441}"/>
              </a:ext>
            </a:extLst>
          </p:cNvPr>
          <p:cNvSpPr txBox="1"/>
          <p:nvPr/>
        </p:nvSpPr>
        <p:spPr>
          <a:xfrm>
            <a:off x="1366684" y="2395988"/>
            <a:ext cx="2973884" cy="369332"/>
          </a:xfrm>
          <a:prstGeom prst="rect">
            <a:avLst/>
          </a:prstGeom>
          <a:noFill/>
        </p:spPr>
        <p:txBody>
          <a:bodyPr wrap="square" rtlCol="0">
            <a:spAutoFit/>
          </a:bodyPr>
          <a:lstStyle/>
          <a:p>
            <a:pPr algn="ctr"/>
            <a:r>
              <a:rPr lang="en-US" b="1" dirty="0">
                <a:latin typeface="Lucida Calligraphy" panose="03010101010101010101" pitchFamily="66" charset="0"/>
              </a:rPr>
              <a:t>Secondary Bronchi</a:t>
            </a:r>
          </a:p>
        </p:txBody>
      </p:sp>
      <p:sp>
        <p:nvSpPr>
          <p:cNvPr id="27" name="TextBox 26">
            <a:extLst>
              <a:ext uri="{FF2B5EF4-FFF2-40B4-BE49-F238E27FC236}">
                <a16:creationId xmlns:a16="http://schemas.microsoft.com/office/drawing/2014/main" id="{25A68215-3256-4779-99C0-683980B5ED42}"/>
              </a:ext>
            </a:extLst>
          </p:cNvPr>
          <p:cNvSpPr txBox="1"/>
          <p:nvPr/>
        </p:nvSpPr>
        <p:spPr>
          <a:xfrm>
            <a:off x="2177752" y="2961732"/>
            <a:ext cx="1616787" cy="369332"/>
          </a:xfrm>
          <a:prstGeom prst="rect">
            <a:avLst/>
          </a:prstGeom>
          <a:noFill/>
        </p:spPr>
        <p:txBody>
          <a:bodyPr wrap="square" rtlCol="0">
            <a:spAutoFit/>
          </a:bodyPr>
          <a:lstStyle/>
          <a:p>
            <a:pPr algn="ctr"/>
            <a:r>
              <a:rPr lang="en-US" b="1" dirty="0">
                <a:latin typeface="Lucida Calligraphy" panose="03010101010101010101" pitchFamily="66" charset="0"/>
              </a:rPr>
              <a:t>Diaphragm</a:t>
            </a:r>
          </a:p>
        </p:txBody>
      </p:sp>
      <p:cxnSp>
        <p:nvCxnSpPr>
          <p:cNvPr id="28" name="Straight Arrow Connector 27">
            <a:extLst>
              <a:ext uri="{FF2B5EF4-FFF2-40B4-BE49-F238E27FC236}">
                <a16:creationId xmlns:a16="http://schemas.microsoft.com/office/drawing/2014/main" id="{C387BA23-9442-4E5D-8D0D-9FB50E42A1E0}"/>
              </a:ext>
            </a:extLst>
          </p:cNvPr>
          <p:cNvCxnSpPr>
            <a:cxnSpLocks/>
          </p:cNvCxnSpPr>
          <p:nvPr/>
        </p:nvCxnSpPr>
        <p:spPr>
          <a:xfrm>
            <a:off x="3834116" y="3188223"/>
            <a:ext cx="1536724" cy="0"/>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19DC112-BA45-4743-BE6E-DE46A456E7C4}"/>
              </a:ext>
            </a:extLst>
          </p:cNvPr>
          <p:cNvSpPr txBox="1"/>
          <p:nvPr/>
        </p:nvSpPr>
        <p:spPr>
          <a:xfrm>
            <a:off x="7790686" y="3553564"/>
            <a:ext cx="1422403" cy="369332"/>
          </a:xfrm>
          <a:prstGeom prst="rect">
            <a:avLst/>
          </a:prstGeom>
          <a:noFill/>
        </p:spPr>
        <p:txBody>
          <a:bodyPr wrap="square" rtlCol="0">
            <a:spAutoFit/>
          </a:bodyPr>
          <a:lstStyle/>
          <a:p>
            <a:pPr algn="ctr"/>
            <a:r>
              <a:rPr lang="en-US" b="1" dirty="0">
                <a:latin typeface="Lucida Calligraphy" panose="03010101010101010101" pitchFamily="66" charset="0"/>
              </a:rPr>
              <a:t>Kidney</a:t>
            </a:r>
          </a:p>
        </p:txBody>
      </p:sp>
      <p:cxnSp>
        <p:nvCxnSpPr>
          <p:cNvPr id="42" name="Straight Arrow Connector 41">
            <a:extLst>
              <a:ext uri="{FF2B5EF4-FFF2-40B4-BE49-F238E27FC236}">
                <a16:creationId xmlns:a16="http://schemas.microsoft.com/office/drawing/2014/main" id="{E9433C36-9E8B-4B66-BE48-F87E69E840F9}"/>
              </a:ext>
            </a:extLst>
          </p:cNvPr>
          <p:cNvCxnSpPr>
            <a:cxnSpLocks/>
          </p:cNvCxnSpPr>
          <p:nvPr/>
        </p:nvCxnSpPr>
        <p:spPr>
          <a:xfrm flipH="1" flipV="1">
            <a:off x="6573050" y="3697962"/>
            <a:ext cx="1324522" cy="1457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FCCEEB0-EE29-4808-869B-A9532DAFC764}"/>
              </a:ext>
            </a:extLst>
          </p:cNvPr>
          <p:cNvSpPr txBox="1"/>
          <p:nvPr/>
        </p:nvSpPr>
        <p:spPr>
          <a:xfrm>
            <a:off x="2889644" y="3454064"/>
            <a:ext cx="1422403" cy="369332"/>
          </a:xfrm>
          <a:prstGeom prst="rect">
            <a:avLst/>
          </a:prstGeom>
          <a:noFill/>
        </p:spPr>
        <p:txBody>
          <a:bodyPr wrap="square" rtlCol="0">
            <a:spAutoFit/>
          </a:bodyPr>
          <a:lstStyle/>
          <a:p>
            <a:pPr algn="ctr"/>
            <a:r>
              <a:rPr lang="en-US" b="1" dirty="0">
                <a:latin typeface="Lucida Calligraphy" panose="03010101010101010101" pitchFamily="66" charset="0"/>
              </a:rPr>
              <a:t>Kidney</a:t>
            </a:r>
          </a:p>
        </p:txBody>
      </p:sp>
      <p:cxnSp>
        <p:nvCxnSpPr>
          <p:cNvPr id="44" name="Straight Arrow Connector 43">
            <a:extLst>
              <a:ext uri="{FF2B5EF4-FFF2-40B4-BE49-F238E27FC236}">
                <a16:creationId xmlns:a16="http://schemas.microsoft.com/office/drawing/2014/main" id="{98AD7355-57AF-4557-ABEC-26CEE8C763DB}"/>
              </a:ext>
            </a:extLst>
          </p:cNvPr>
          <p:cNvCxnSpPr>
            <a:cxnSpLocks/>
          </p:cNvCxnSpPr>
          <p:nvPr/>
        </p:nvCxnSpPr>
        <p:spPr>
          <a:xfrm>
            <a:off x="4562764" y="4305529"/>
            <a:ext cx="1202281" cy="1"/>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AAE85C9-159C-4DE5-826F-98C837DFC60A}"/>
              </a:ext>
            </a:extLst>
          </p:cNvPr>
          <p:cNvSpPr txBox="1"/>
          <p:nvPr/>
        </p:nvSpPr>
        <p:spPr>
          <a:xfrm>
            <a:off x="3324922" y="4097956"/>
            <a:ext cx="1422403" cy="369332"/>
          </a:xfrm>
          <a:prstGeom prst="rect">
            <a:avLst/>
          </a:prstGeom>
          <a:noFill/>
        </p:spPr>
        <p:txBody>
          <a:bodyPr wrap="square" rtlCol="0">
            <a:spAutoFit/>
          </a:bodyPr>
          <a:lstStyle/>
          <a:p>
            <a:pPr algn="ctr"/>
            <a:r>
              <a:rPr lang="en-US" b="1" dirty="0">
                <a:latin typeface="Lucida Calligraphy" panose="03010101010101010101" pitchFamily="66" charset="0"/>
              </a:rPr>
              <a:t>Ureter</a:t>
            </a:r>
          </a:p>
        </p:txBody>
      </p:sp>
      <p:sp>
        <p:nvSpPr>
          <p:cNvPr id="46" name="TextBox 45">
            <a:extLst>
              <a:ext uri="{FF2B5EF4-FFF2-40B4-BE49-F238E27FC236}">
                <a16:creationId xmlns:a16="http://schemas.microsoft.com/office/drawing/2014/main" id="{737C24F2-811B-472F-801A-F3F91ECDA310}"/>
              </a:ext>
            </a:extLst>
          </p:cNvPr>
          <p:cNvSpPr txBox="1"/>
          <p:nvPr/>
        </p:nvSpPr>
        <p:spPr>
          <a:xfrm>
            <a:off x="7658821" y="4136581"/>
            <a:ext cx="1422403" cy="369332"/>
          </a:xfrm>
          <a:prstGeom prst="rect">
            <a:avLst/>
          </a:prstGeom>
          <a:noFill/>
        </p:spPr>
        <p:txBody>
          <a:bodyPr wrap="square" rtlCol="0">
            <a:spAutoFit/>
          </a:bodyPr>
          <a:lstStyle/>
          <a:p>
            <a:pPr algn="ctr"/>
            <a:r>
              <a:rPr lang="en-US" b="1" dirty="0">
                <a:latin typeface="Lucida Calligraphy" panose="03010101010101010101" pitchFamily="66" charset="0"/>
              </a:rPr>
              <a:t>Ureter</a:t>
            </a:r>
          </a:p>
        </p:txBody>
      </p:sp>
      <p:cxnSp>
        <p:nvCxnSpPr>
          <p:cNvPr id="47" name="Straight Arrow Connector 46">
            <a:extLst>
              <a:ext uri="{FF2B5EF4-FFF2-40B4-BE49-F238E27FC236}">
                <a16:creationId xmlns:a16="http://schemas.microsoft.com/office/drawing/2014/main" id="{15CB0A9D-9131-46E6-9714-F6A2BC7E1EED}"/>
              </a:ext>
            </a:extLst>
          </p:cNvPr>
          <p:cNvCxnSpPr>
            <a:cxnSpLocks/>
          </p:cNvCxnSpPr>
          <p:nvPr/>
        </p:nvCxnSpPr>
        <p:spPr>
          <a:xfrm flipH="1" flipV="1">
            <a:off x="6466164" y="4300082"/>
            <a:ext cx="1324522" cy="1457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374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map&#10;&#10;Description generated with high confidence">
            <a:extLst>
              <a:ext uri="{FF2B5EF4-FFF2-40B4-BE49-F238E27FC236}">
                <a16:creationId xmlns:a16="http://schemas.microsoft.com/office/drawing/2014/main" id="{BAAA76EB-AD52-48A3-AB64-560824D2A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563" y="492573"/>
            <a:ext cx="6174063" cy="5880796"/>
          </a:xfrm>
          <a:prstGeom prst="rect">
            <a:avLst/>
          </a:prstGeom>
        </p:spPr>
      </p:pic>
      <p:sp>
        <p:nvSpPr>
          <p:cNvPr id="25" name="Rectangle 24">
            <a:extLst>
              <a:ext uri="{FF2B5EF4-FFF2-40B4-BE49-F238E27FC236}">
                <a16:creationId xmlns:a16="http://schemas.microsoft.com/office/drawing/2014/main" id="{1707FC24-6981-43D9-B525-C7832BA224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CD91196-98DE-4EDD-B11A-11462AB3F6F8}"/>
              </a:ext>
            </a:extLst>
          </p:cNvPr>
          <p:cNvSpPr>
            <a:spLocks noGrp="1"/>
          </p:cNvSpPr>
          <p:nvPr>
            <p:ph type="title"/>
          </p:nvPr>
        </p:nvSpPr>
        <p:spPr>
          <a:xfrm>
            <a:off x="742950" y="860612"/>
            <a:ext cx="3476625" cy="4844863"/>
          </a:xfrm>
        </p:spPr>
        <p:txBody>
          <a:bodyPr vert="horz" lIns="91440" tIns="45720" rIns="91440" bIns="45720" rtlCol="0">
            <a:normAutofit/>
          </a:bodyPr>
          <a:lstStyle/>
          <a:p>
            <a:pPr algn="ctr"/>
            <a:r>
              <a:rPr lang="en-US" sz="3400" dirty="0">
                <a:solidFill>
                  <a:srgbClr val="FFFFFF"/>
                </a:solidFill>
              </a:rPr>
              <a:t>The digestive system works to convert the food we eat into smaller units our body can absorb and use.</a:t>
            </a:r>
            <a:endParaRPr lang="en-US" sz="3400" kern="1200" dirty="0">
              <a:solidFill>
                <a:srgbClr val="FFFFFF"/>
              </a:solidFill>
              <a:latin typeface="+mj-lt"/>
              <a:ea typeface="+mj-ea"/>
              <a:cs typeface="+mj-cs"/>
            </a:endParaRPr>
          </a:p>
        </p:txBody>
      </p:sp>
    </p:spTree>
    <p:extLst>
      <p:ext uri="{BB962C8B-B14F-4D97-AF65-F5344CB8AC3E}">
        <p14:creationId xmlns:p14="http://schemas.microsoft.com/office/powerpoint/2010/main" val="2202667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6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723" descr="https://85124478-825232192537887094.preview.editmysite.com/uploads/8/5/1/2/85124478/slide187_2.png">
            <a:extLst>
              <a:ext uri="{FF2B5EF4-FFF2-40B4-BE49-F238E27FC236}">
                <a16:creationId xmlns:a16="http://schemas.microsoft.com/office/drawing/2014/main" id="{722D36E0-156A-49ED-952F-310E757CC5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685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9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33" descr="https://85124478-825232192537887094.preview.editmysite.com/uploads/8/5/1/2/85124478/slide197_2.png">
            <a:extLst>
              <a:ext uri="{FF2B5EF4-FFF2-40B4-BE49-F238E27FC236}">
                <a16:creationId xmlns:a16="http://schemas.microsoft.com/office/drawing/2014/main" id="{6D5C0D0D-95BB-48D0-885C-30E1139CB1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815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2DC93-D9B6-4163-9F06-E0B709149D2F}"/>
              </a:ext>
            </a:extLst>
          </p:cNvPr>
          <p:cNvPicPr>
            <a:picLocks noChangeAspect="1"/>
          </p:cNvPicPr>
          <p:nvPr/>
        </p:nvPicPr>
        <p:blipFill>
          <a:blip r:embed="rId2"/>
          <a:stretch>
            <a:fillRect/>
          </a:stretch>
        </p:blipFill>
        <p:spPr>
          <a:xfrm>
            <a:off x="4337887" y="893177"/>
            <a:ext cx="7854113" cy="4603856"/>
          </a:xfrm>
          <a:prstGeom prst="rect">
            <a:avLst/>
          </a:prstGeom>
        </p:spPr>
      </p:pic>
      <p:sp>
        <p:nvSpPr>
          <p:cNvPr id="2" name="Rectangle 1">
            <a:extLst>
              <a:ext uri="{FF2B5EF4-FFF2-40B4-BE49-F238E27FC236}">
                <a16:creationId xmlns:a16="http://schemas.microsoft.com/office/drawing/2014/main" id="{363A9749-02CA-41B0-9248-745747C87E49}"/>
              </a:ext>
            </a:extLst>
          </p:cNvPr>
          <p:cNvSpPr/>
          <p:nvPr/>
        </p:nvSpPr>
        <p:spPr>
          <a:xfrm>
            <a:off x="265813" y="147252"/>
            <a:ext cx="4635795" cy="6494085"/>
          </a:xfrm>
          <a:prstGeom prst="rect">
            <a:avLst/>
          </a:prstGeom>
        </p:spPr>
        <p:txBody>
          <a:bodyPr wrap="square">
            <a:spAutoFit/>
          </a:bodyPr>
          <a:lstStyle/>
          <a:p>
            <a:pPr lvl="0" eaLnBrk="0" fontAlgn="base" hangingPunct="0">
              <a:spcBef>
                <a:spcPct val="0"/>
              </a:spcBef>
              <a:spcAft>
                <a:spcPct val="0"/>
              </a:spcAft>
            </a:pPr>
            <a:r>
              <a:rPr lang="en-US" altLang="en-US" sz="3200" b="1" dirty="0">
                <a:solidFill>
                  <a:srgbClr val="8D2424"/>
                </a:solidFill>
                <a:latin typeface="Lilly"/>
              </a:rPr>
              <a:t>   The liver functions to detoxify chemicals, metabolize drugs, secrete the digestive enzymes in the form of </a:t>
            </a:r>
            <a:r>
              <a:rPr lang="en-US" altLang="en-US" sz="3200" b="1" u="sng" dirty="0">
                <a:solidFill>
                  <a:srgbClr val="8D2424"/>
                </a:solidFill>
                <a:latin typeface="Lilly"/>
              </a:rPr>
              <a:t>bile</a:t>
            </a:r>
            <a:r>
              <a:rPr lang="en-US" altLang="en-US" sz="3200" b="1" dirty="0">
                <a:solidFill>
                  <a:srgbClr val="8D2424"/>
                </a:solidFill>
                <a:latin typeface="Lilly"/>
              </a:rPr>
              <a:t>, and produces blood clotting factors</a:t>
            </a:r>
            <a:r>
              <a:rPr lang="en-US" altLang="en-US" sz="3200" dirty="0">
                <a:solidFill>
                  <a:srgbClr val="8D2424"/>
                </a:solidFill>
                <a:latin typeface="Lilly"/>
              </a:rPr>
              <a:t>. </a:t>
            </a:r>
          </a:p>
          <a:p>
            <a:pPr lvl="0" eaLnBrk="0" fontAlgn="base" hangingPunct="0">
              <a:spcBef>
                <a:spcPct val="0"/>
              </a:spcBef>
              <a:spcAft>
                <a:spcPct val="0"/>
              </a:spcAft>
            </a:pPr>
            <a:r>
              <a:rPr lang="en-US" altLang="en-US" sz="3200" b="1" dirty="0">
                <a:solidFill>
                  <a:srgbClr val="8D2424"/>
                </a:solidFill>
                <a:latin typeface="Lilly"/>
              </a:rPr>
              <a:t>In the digestive system, the liver functions to secrete the digestive enzymes in the form of bile which helps to break down fats (lipids).  </a:t>
            </a:r>
            <a:endParaRPr lang="en-US" altLang="en-US" sz="4000" dirty="0">
              <a:latin typeface="Arial" panose="020B0604020202020204" pitchFamily="34" charset="0"/>
            </a:endParaRPr>
          </a:p>
        </p:txBody>
      </p:sp>
    </p:spTree>
    <p:extLst>
      <p:ext uri="{BB962C8B-B14F-4D97-AF65-F5344CB8AC3E}">
        <p14:creationId xmlns:p14="http://schemas.microsoft.com/office/powerpoint/2010/main" val="3173743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70" descr="Picture">
            <a:extLst>
              <a:ext uri="{FF2B5EF4-FFF2-40B4-BE49-F238E27FC236}">
                <a16:creationId xmlns:a16="http://schemas.microsoft.com/office/drawing/2014/main" id="{FC69CA85-EA12-4B56-985E-EFD7178E85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9527" y="643466"/>
            <a:ext cx="9992945"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575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6532-90C7-43A6-AB1E-9B247653B4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6918E8-F8EE-4150-8213-97E151AC7C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9CA9790-6D1B-4281-B93F-2421C5051F54}"/>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50000"/>
                    </a14:imgEffect>
                    <a14:imgEffect>
                      <a14:saturation sat="0"/>
                    </a14:imgEffect>
                    <a14:imgEffect>
                      <a14:brightnessContrast bright="40000" contrast="40000"/>
                    </a14:imgEffect>
                  </a14:imgLayer>
                </a14:imgProps>
              </a:ext>
            </a:extLst>
          </a:blip>
          <a:stretch>
            <a:fillRect/>
          </a:stretch>
        </p:blipFill>
        <p:spPr>
          <a:xfrm>
            <a:off x="919127" y="0"/>
            <a:ext cx="10353745" cy="6858000"/>
          </a:xfrm>
          <a:prstGeom prst="rect">
            <a:avLst/>
          </a:prstGeom>
        </p:spPr>
      </p:pic>
      <p:sp>
        <p:nvSpPr>
          <p:cNvPr id="5" name="Rectangle 4">
            <a:extLst>
              <a:ext uri="{FF2B5EF4-FFF2-40B4-BE49-F238E27FC236}">
                <a16:creationId xmlns:a16="http://schemas.microsoft.com/office/drawing/2014/main" id="{F2E3F3CD-C17F-47DD-A6AE-AA15745A8BF2}"/>
              </a:ext>
            </a:extLst>
          </p:cNvPr>
          <p:cNvSpPr/>
          <p:nvPr/>
        </p:nvSpPr>
        <p:spPr>
          <a:xfrm>
            <a:off x="1485013" y="212121"/>
            <a:ext cx="8658447" cy="1754326"/>
          </a:xfrm>
          <a:prstGeom prst="rect">
            <a:avLst/>
          </a:prstGeom>
        </p:spPr>
        <p:txBody>
          <a:bodyPr wrap="square">
            <a:spAutoFit/>
          </a:bodyPr>
          <a:lstStyle/>
          <a:p>
            <a:pPr lvl="0" eaLnBrk="0" fontAlgn="base" hangingPunct="0">
              <a:spcBef>
                <a:spcPct val="0"/>
              </a:spcBef>
              <a:spcAft>
                <a:spcPct val="0"/>
              </a:spcAft>
            </a:pPr>
            <a:r>
              <a:rPr lang="en-US" altLang="en-US" sz="3600" b="1" dirty="0">
                <a:solidFill>
                  <a:srgbClr val="8D2424"/>
                </a:solidFill>
                <a:latin typeface="Lilly"/>
              </a:rPr>
              <a:t> The ultimate destination of the bile is the duodenum of the small intestine. </a:t>
            </a:r>
          </a:p>
          <a:p>
            <a:pPr lvl="0" eaLnBrk="0" fontAlgn="base" hangingPunct="0">
              <a:spcBef>
                <a:spcPct val="0"/>
              </a:spcBef>
              <a:spcAft>
                <a:spcPct val="0"/>
              </a:spcAft>
            </a:pPr>
            <a:endParaRPr lang="en-US" altLang="en-US" sz="3600" b="1" dirty="0">
              <a:solidFill>
                <a:srgbClr val="8D2424"/>
              </a:solidFill>
              <a:latin typeface="Lilly"/>
            </a:endParaRPr>
          </a:p>
        </p:txBody>
      </p:sp>
      <p:sp>
        <p:nvSpPr>
          <p:cNvPr id="6" name="Rectangle 5">
            <a:extLst>
              <a:ext uri="{FF2B5EF4-FFF2-40B4-BE49-F238E27FC236}">
                <a16:creationId xmlns:a16="http://schemas.microsoft.com/office/drawing/2014/main" id="{272F75DA-0C63-4EF7-BEF0-CAA605911F8E}"/>
              </a:ext>
            </a:extLst>
          </p:cNvPr>
          <p:cNvSpPr/>
          <p:nvPr/>
        </p:nvSpPr>
        <p:spPr>
          <a:xfrm>
            <a:off x="919126" y="1690688"/>
            <a:ext cx="10353745" cy="5693866"/>
          </a:xfrm>
          <a:prstGeom prst="rect">
            <a:avLst/>
          </a:prstGeom>
        </p:spPr>
        <p:txBody>
          <a:bodyPr wrap="square">
            <a:spAutoFit/>
          </a:bodyPr>
          <a:lstStyle/>
          <a:p>
            <a:r>
              <a:rPr lang="en-US" altLang="en-US" sz="3600" b="1" dirty="0">
                <a:solidFill>
                  <a:srgbClr val="8D2424"/>
                </a:solidFill>
                <a:latin typeface="Lilly"/>
              </a:rPr>
              <a:t>The bile produced in the liver can be stored in the gallbladder which lies directly underneath the liver. </a:t>
            </a:r>
          </a:p>
          <a:p>
            <a:endParaRPr lang="en-US" altLang="en-US" sz="3600" b="1" dirty="0">
              <a:solidFill>
                <a:srgbClr val="8D2424"/>
              </a:solidFill>
              <a:latin typeface="Lilly"/>
            </a:endParaRPr>
          </a:p>
          <a:p>
            <a:r>
              <a:rPr lang="en-US" altLang="en-US" sz="3600" b="1" dirty="0">
                <a:solidFill>
                  <a:srgbClr val="8D2424"/>
                </a:solidFill>
                <a:latin typeface="Lilly"/>
              </a:rPr>
              <a:t>The gallbladder's function is to store and concentrate the bile that was made in the liver. </a:t>
            </a:r>
          </a:p>
          <a:p>
            <a:endParaRPr lang="en-US" altLang="en-US" sz="3600" b="1" dirty="0">
              <a:solidFill>
                <a:srgbClr val="8D2424"/>
              </a:solidFill>
              <a:latin typeface="Lilly"/>
            </a:endParaRPr>
          </a:p>
          <a:p>
            <a:r>
              <a:rPr lang="en-US" altLang="en-US" sz="3600" b="1" dirty="0">
                <a:solidFill>
                  <a:srgbClr val="8D2424"/>
                </a:solidFill>
                <a:latin typeface="Lilly"/>
              </a:rPr>
              <a:t>Bile from the liver can also bypass the gallbladder altogether and get secreted by a different pathway. </a:t>
            </a:r>
            <a:br>
              <a:rPr lang="en-US" altLang="en-US" sz="4000" dirty="0">
                <a:latin typeface="Lilly"/>
              </a:rPr>
            </a:br>
            <a:br>
              <a:rPr lang="en-US" altLang="en-US" sz="4000" dirty="0">
                <a:latin typeface="Lilly"/>
              </a:rPr>
            </a:br>
            <a:endParaRPr lang="en-US" sz="3600" dirty="0"/>
          </a:p>
        </p:txBody>
      </p:sp>
    </p:spTree>
    <p:extLst>
      <p:ext uri="{BB962C8B-B14F-4D97-AF65-F5344CB8AC3E}">
        <p14:creationId xmlns:p14="http://schemas.microsoft.com/office/powerpoint/2010/main" val="542344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4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17" descr="https://85124478-825232192537887094.preview.editmysite.com/uploads/8/5/1/2/85124478/slide181_2.png">
            <a:extLst>
              <a:ext uri="{FF2B5EF4-FFF2-40B4-BE49-F238E27FC236}">
                <a16:creationId xmlns:a16="http://schemas.microsoft.com/office/drawing/2014/main" id="{D677530E-B9A6-4240-B045-627B92A1CE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0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31E2054-02B6-4F40-B986-E32577F7EC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1935" y="79064"/>
            <a:ext cx="5267775" cy="6778936"/>
          </a:xfrm>
          <a:prstGeom prst="rect">
            <a:avLst/>
          </a:prstGeom>
        </p:spPr>
      </p:pic>
      <p:sp>
        <p:nvSpPr>
          <p:cNvPr id="13" name="Down Arrow 7">
            <a:extLst>
              <a:ext uri="{FF2B5EF4-FFF2-40B4-BE49-F238E27FC236}">
                <a16:creationId xmlns:a16="http://schemas.microsoft.com/office/drawing/2014/main" id="{D4771268-CB57-404A-9271-370EB28F60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4B7D45-6BF4-4D29-A0D7-18722C8F33F2}"/>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6000" b="1" kern="1200" dirty="0">
                <a:ln w="22225">
                  <a:solidFill>
                    <a:schemeClr val="accent2"/>
                  </a:solidFill>
                  <a:prstDash val="solid"/>
                </a:ln>
                <a:solidFill>
                  <a:schemeClr val="accent2">
                    <a:lumMod val="40000"/>
                    <a:lumOff val="60000"/>
                  </a:schemeClr>
                </a:solidFill>
                <a:latin typeface="+mj-lt"/>
                <a:ea typeface="+mj-ea"/>
                <a:cs typeface="+mj-cs"/>
              </a:rPr>
              <a:t>The Stomach</a:t>
            </a:r>
          </a:p>
        </p:txBody>
      </p:sp>
    </p:spTree>
    <p:extLst>
      <p:ext uri="{BB962C8B-B14F-4D97-AF65-F5344CB8AC3E}">
        <p14:creationId xmlns:p14="http://schemas.microsoft.com/office/powerpoint/2010/main" val="1337601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FEB12-FC5F-40F3-A94C-7F9C0C3FD6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79B7A7-FA1F-419A-8BDE-0C86098D69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A6DBD7F-7F30-428C-89F7-052EE560C96C}"/>
              </a:ext>
            </a:extLst>
          </p:cNvPr>
          <p:cNvPicPr>
            <a:picLocks noChangeAspect="1"/>
          </p:cNvPicPr>
          <p:nvPr/>
        </p:nvPicPr>
        <p:blipFill>
          <a:blip r:embed="rId2"/>
          <a:stretch>
            <a:fillRect/>
          </a:stretch>
        </p:blipFill>
        <p:spPr>
          <a:xfrm>
            <a:off x="1971675" y="862012"/>
            <a:ext cx="8248650" cy="5133975"/>
          </a:xfrm>
          <a:prstGeom prst="rect">
            <a:avLst/>
          </a:prstGeom>
        </p:spPr>
      </p:pic>
    </p:spTree>
    <p:extLst>
      <p:ext uri="{BB962C8B-B14F-4D97-AF65-F5344CB8AC3E}">
        <p14:creationId xmlns:p14="http://schemas.microsoft.com/office/powerpoint/2010/main" val="3016547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AD6059B-3E01-4340-AB72-3DBF9E916B1B}"/>
              </a:ext>
            </a:extLst>
          </p:cNvPr>
          <p:cNvPicPr>
            <a:picLocks noGrp="1" noChangeAspect="1"/>
          </p:cNvPicPr>
          <p:nvPr>
            <p:ph idx="1"/>
          </p:nvPr>
        </p:nvPicPr>
        <p:blipFill>
          <a:blip r:embed="rId2"/>
          <a:stretch>
            <a:fillRect/>
          </a:stretch>
        </p:blipFill>
        <p:spPr>
          <a:xfrm>
            <a:off x="270936" y="174172"/>
            <a:ext cx="11611424" cy="6531428"/>
          </a:xfrm>
          <a:prstGeom prst="rect">
            <a:avLst/>
          </a:prstGeom>
        </p:spPr>
      </p:pic>
    </p:spTree>
    <p:extLst>
      <p:ext uri="{BB962C8B-B14F-4D97-AF65-F5344CB8AC3E}">
        <p14:creationId xmlns:p14="http://schemas.microsoft.com/office/powerpoint/2010/main" val="2566849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20D9C7-B434-4A28-B49B-C2AA2B652B09}"/>
              </a:ext>
            </a:extLst>
          </p:cNvPr>
          <p:cNvSpPr>
            <a:spLocks noGrp="1"/>
          </p:cNvSpPr>
          <p:nvPr>
            <p:ph type="title"/>
          </p:nvPr>
        </p:nvSpPr>
        <p:spPr>
          <a:xfrm>
            <a:off x="762001" y="803325"/>
            <a:ext cx="5314536" cy="1325563"/>
          </a:xfrm>
        </p:spPr>
        <p:txBody>
          <a:bodyPr>
            <a:normAutofit/>
          </a:bodyPr>
          <a:lstStyle/>
          <a:p>
            <a:endParaRPr lang="en-US"/>
          </a:p>
        </p:txBody>
      </p:sp>
      <p:sp>
        <p:nvSpPr>
          <p:cNvPr id="3" name="Content Placeholder 2">
            <a:extLst>
              <a:ext uri="{FF2B5EF4-FFF2-40B4-BE49-F238E27FC236}">
                <a16:creationId xmlns:a16="http://schemas.microsoft.com/office/drawing/2014/main" id="{919A2BAC-33BC-43FF-A55E-91CFF8D0244C}"/>
              </a:ext>
            </a:extLst>
          </p:cNvPr>
          <p:cNvSpPr>
            <a:spLocks noGrp="1"/>
          </p:cNvSpPr>
          <p:nvPr>
            <p:ph idx="1"/>
          </p:nvPr>
        </p:nvSpPr>
        <p:spPr>
          <a:xfrm>
            <a:off x="762000" y="2279018"/>
            <a:ext cx="5314543" cy="3375920"/>
          </a:xfrm>
        </p:spPr>
        <p:txBody>
          <a:bodyPr anchor="t">
            <a:normAutofit/>
          </a:bodyPr>
          <a:lstStyle/>
          <a:p>
            <a:endParaRPr lang="en-US" sz="1800"/>
          </a:p>
        </p:txBody>
      </p:sp>
      <p:pic>
        <p:nvPicPr>
          <p:cNvPr id="7" name="Picture 692" descr="https://85124478-825232192537887094.preview.editmysite.com/uploads/8/5/1/2/85124478/slide156_5.png">
            <a:extLst>
              <a:ext uri="{FF2B5EF4-FFF2-40B4-BE49-F238E27FC236}">
                <a16:creationId xmlns:a16="http://schemas.microsoft.com/office/drawing/2014/main" id="{943187B7-FFAB-4EAB-A564-9173B39C0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8"/>
            <a:ext cx="12195570" cy="68600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86" descr="Picture">
            <a:extLst>
              <a:ext uri="{FF2B5EF4-FFF2-40B4-BE49-F238E27FC236}">
                <a16:creationId xmlns:a16="http://schemas.microsoft.com/office/drawing/2014/main" id="{6BA6DD20-52BC-4B19-A55C-3BDDF3F4CE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6032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08789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4049E90E-78F6-457E-B03E-76B0631B9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702" y="758387"/>
            <a:ext cx="6174063" cy="5880796"/>
          </a:xfrm>
          <a:prstGeom prst="rect">
            <a:avLst/>
          </a:prstGeom>
        </p:spPr>
      </p:pic>
      <p:sp>
        <p:nvSpPr>
          <p:cNvPr id="2" name="Title 1">
            <a:extLst>
              <a:ext uri="{FF2B5EF4-FFF2-40B4-BE49-F238E27FC236}">
                <a16:creationId xmlns:a16="http://schemas.microsoft.com/office/drawing/2014/main" id="{508A8641-EF5D-4141-B0E5-0B83B252E4A9}"/>
              </a:ext>
            </a:extLst>
          </p:cNvPr>
          <p:cNvSpPr>
            <a:spLocks noGrp="1"/>
          </p:cNvSpPr>
          <p:nvPr>
            <p:ph type="title"/>
          </p:nvPr>
        </p:nvSpPr>
        <p:spPr>
          <a:xfrm>
            <a:off x="-129363" y="0"/>
            <a:ext cx="10515600" cy="1325563"/>
          </a:xfrm>
        </p:spPr>
        <p:txBody>
          <a:bodyPr/>
          <a:lstStyle/>
          <a:p>
            <a:r>
              <a:rPr lang="en-US" altLang="en-US" b="1" dirty="0">
                <a:solidFill>
                  <a:srgbClr val="8D2424"/>
                </a:solidFill>
                <a:latin typeface="Lilly"/>
              </a:rPr>
              <a:t>     Your body is organized as a tube. </a:t>
            </a:r>
            <a:endParaRPr lang="en-US" dirty="0"/>
          </a:p>
        </p:txBody>
      </p:sp>
      <p:sp>
        <p:nvSpPr>
          <p:cNvPr id="3" name="Rectangle 2">
            <a:extLst>
              <a:ext uri="{FF2B5EF4-FFF2-40B4-BE49-F238E27FC236}">
                <a16:creationId xmlns:a16="http://schemas.microsoft.com/office/drawing/2014/main" id="{DD4A4668-483C-4F86-9F93-FCB0F7DFE721}"/>
              </a:ext>
            </a:extLst>
          </p:cNvPr>
          <p:cNvSpPr/>
          <p:nvPr/>
        </p:nvSpPr>
        <p:spPr>
          <a:xfrm>
            <a:off x="187842" y="1452187"/>
            <a:ext cx="5527860" cy="5139869"/>
          </a:xfrm>
          <a:prstGeom prst="rect">
            <a:avLst/>
          </a:prstGeom>
        </p:spPr>
        <p:txBody>
          <a:bodyPr wrap="square">
            <a:spAutoFit/>
          </a:bodyPr>
          <a:lstStyle/>
          <a:p>
            <a:pPr lvl="0" eaLnBrk="0" fontAlgn="base" hangingPunct="0">
              <a:spcBef>
                <a:spcPct val="0"/>
              </a:spcBef>
              <a:spcAft>
                <a:spcPct val="0"/>
              </a:spcAft>
            </a:pPr>
            <a:r>
              <a:rPr lang="en-US" altLang="en-US" sz="3200" b="1" dirty="0">
                <a:solidFill>
                  <a:srgbClr val="8D2424"/>
                </a:solidFill>
                <a:latin typeface="Lilly"/>
              </a:rPr>
              <a:t>The inside of the alimentary canal is considered to be OUTSIDE of the body! This is because both ends of the canal are exposed to the external environment. If you were to stretch out your alimentary canal, it would reach up to about 30 feet in length!</a:t>
            </a:r>
            <a:endParaRPr lang="en-US" altLang="en-US" sz="1400" dirty="0"/>
          </a:p>
          <a:p>
            <a:pPr lvl="0" eaLnBrk="0" fontAlgn="base" hangingPunct="0">
              <a:spcBef>
                <a:spcPct val="0"/>
              </a:spcBef>
              <a:spcAft>
                <a:spcPct val="0"/>
              </a:spcAft>
            </a:pPr>
            <a:endParaRPr lang="en-US" altLang="en-US" sz="4000" dirty="0">
              <a:latin typeface="Arial" panose="020B0604020202020204" pitchFamily="34" charset="0"/>
            </a:endParaRPr>
          </a:p>
        </p:txBody>
      </p:sp>
    </p:spTree>
    <p:extLst>
      <p:ext uri="{BB962C8B-B14F-4D97-AF65-F5344CB8AC3E}">
        <p14:creationId xmlns:p14="http://schemas.microsoft.com/office/powerpoint/2010/main" val="2215793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6E462-B062-4B45-9293-C5C9374A95B5}"/>
              </a:ext>
            </a:extLst>
          </p:cNvPr>
          <p:cNvPicPr>
            <a:picLocks noChangeAspect="1"/>
          </p:cNvPicPr>
          <p:nvPr/>
        </p:nvPicPr>
        <p:blipFill>
          <a:blip r:embed="rId2"/>
          <a:stretch>
            <a:fillRect/>
          </a:stretch>
        </p:blipFill>
        <p:spPr>
          <a:xfrm>
            <a:off x="3799794" y="0"/>
            <a:ext cx="4592411" cy="6858000"/>
          </a:xfrm>
          <a:prstGeom prst="rect">
            <a:avLst/>
          </a:prstGeom>
        </p:spPr>
      </p:pic>
      <p:sp>
        <p:nvSpPr>
          <p:cNvPr id="7" name="TextBox 6">
            <a:extLst>
              <a:ext uri="{FF2B5EF4-FFF2-40B4-BE49-F238E27FC236}">
                <a16:creationId xmlns:a16="http://schemas.microsoft.com/office/drawing/2014/main" id="{6B48C0ED-01FE-49BF-8F73-B8A7288760C8}"/>
              </a:ext>
            </a:extLst>
          </p:cNvPr>
          <p:cNvSpPr txBox="1"/>
          <p:nvPr/>
        </p:nvSpPr>
        <p:spPr>
          <a:xfrm>
            <a:off x="4517549" y="799855"/>
            <a:ext cx="1081548" cy="369332"/>
          </a:xfrm>
          <a:prstGeom prst="rect">
            <a:avLst/>
          </a:prstGeom>
          <a:noFill/>
        </p:spPr>
        <p:txBody>
          <a:bodyPr wrap="square" rtlCol="0">
            <a:spAutoFit/>
          </a:bodyPr>
          <a:lstStyle/>
          <a:p>
            <a:pPr algn="ctr"/>
            <a:r>
              <a:rPr lang="en-US" b="1" dirty="0">
                <a:latin typeface="Lucida Calligraphy" panose="03010101010101010101" pitchFamily="66" charset="0"/>
              </a:rPr>
              <a:t>Lungs</a:t>
            </a:r>
          </a:p>
        </p:txBody>
      </p:sp>
      <p:sp>
        <p:nvSpPr>
          <p:cNvPr id="8" name="TextBox 7">
            <a:extLst>
              <a:ext uri="{FF2B5EF4-FFF2-40B4-BE49-F238E27FC236}">
                <a16:creationId xmlns:a16="http://schemas.microsoft.com/office/drawing/2014/main" id="{C912E097-DA88-4107-A7F6-05EAC680F34D}"/>
              </a:ext>
            </a:extLst>
          </p:cNvPr>
          <p:cNvSpPr txBox="1"/>
          <p:nvPr/>
        </p:nvSpPr>
        <p:spPr>
          <a:xfrm>
            <a:off x="3259020" y="3059668"/>
            <a:ext cx="1081548" cy="369332"/>
          </a:xfrm>
          <a:prstGeom prst="rect">
            <a:avLst/>
          </a:prstGeom>
          <a:noFill/>
        </p:spPr>
        <p:txBody>
          <a:bodyPr wrap="square" rtlCol="0">
            <a:spAutoFit/>
          </a:bodyPr>
          <a:lstStyle/>
          <a:p>
            <a:pPr algn="ctr"/>
            <a:r>
              <a:rPr lang="en-US" b="1" dirty="0">
                <a:latin typeface="Lucida Calligraphy" panose="03010101010101010101" pitchFamily="66" charset="0"/>
              </a:rPr>
              <a:t>Liver</a:t>
            </a:r>
          </a:p>
        </p:txBody>
      </p:sp>
      <p:sp>
        <p:nvSpPr>
          <p:cNvPr id="9" name="TextBox 8">
            <a:extLst>
              <a:ext uri="{FF2B5EF4-FFF2-40B4-BE49-F238E27FC236}">
                <a16:creationId xmlns:a16="http://schemas.microsoft.com/office/drawing/2014/main" id="{566402AA-B9B9-4E53-BD1F-C89540EDEAB6}"/>
              </a:ext>
            </a:extLst>
          </p:cNvPr>
          <p:cNvSpPr txBox="1"/>
          <p:nvPr/>
        </p:nvSpPr>
        <p:spPr>
          <a:xfrm>
            <a:off x="7432812" y="3565252"/>
            <a:ext cx="1249071" cy="369332"/>
          </a:xfrm>
          <a:prstGeom prst="rect">
            <a:avLst/>
          </a:prstGeom>
          <a:noFill/>
        </p:spPr>
        <p:txBody>
          <a:bodyPr wrap="square" rtlCol="0">
            <a:spAutoFit/>
          </a:bodyPr>
          <a:lstStyle/>
          <a:p>
            <a:pPr algn="ctr"/>
            <a:r>
              <a:rPr lang="en-US" b="1" dirty="0">
                <a:latin typeface="Lucida Calligraphy" panose="03010101010101010101" pitchFamily="66" charset="0"/>
              </a:rPr>
              <a:t>Stomach</a:t>
            </a:r>
          </a:p>
        </p:txBody>
      </p:sp>
      <p:sp>
        <p:nvSpPr>
          <p:cNvPr id="10" name="TextBox 9">
            <a:extLst>
              <a:ext uri="{FF2B5EF4-FFF2-40B4-BE49-F238E27FC236}">
                <a16:creationId xmlns:a16="http://schemas.microsoft.com/office/drawing/2014/main" id="{EDDB5825-2061-447A-8F44-356E832B3442}"/>
              </a:ext>
            </a:extLst>
          </p:cNvPr>
          <p:cNvSpPr txBox="1"/>
          <p:nvPr/>
        </p:nvSpPr>
        <p:spPr>
          <a:xfrm>
            <a:off x="2691020" y="4129860"/>
            <a:ext cx="2217548" cy="369332"/>
          </a:xfrm>
          <a:prstGeom prst="rect">
            <a:avLst/>
          </a:prstGeom>
          <a:noFill/>
        </p:spPr>
        <p:txBody>
          <a:bodyPr wrap="square" rtlCol="0">
            <a:spAutoFit/>
          </a:bodyPr>
          <a:lstStyle/>
          <a:p>
            <a:pPr algn="ctr"/>
            <a:r>
              <a:rPr lang="en-US" b="1" dirty="0">
                <a:latin typeface="Lucida Calligraphy" panose="03010101010101010101" pitchFamily="66" charset="0"/>
              </a:rPr>
              <a:t>Large Intestines</a:t>
            </a:r>
          </a:p>
        </p:txBody>
      </p:sp>
      <p:sp>
        <p:nvSpPr>
          <p:cNvPr id="11" name="TextBox 10">
            <a:extLst>
              <a:ext uri="{FF2B5EF4-FFF2-40B4-BE49-F238E27FC236}">
                <a16:creationId xmlns:a16="http://schemas.microsoft.com/office/drawing/2014/main" id="{63AFE233-F299-43BA-A394-1445A8BD2AC6}"/>
              </a:ext>
            </a:extLst>
          </p:cNvPr>
          <p:cNvSpPr txBox="1"/>
          <p:nvPr/>
        </p:nvSpPr>
        <p:spPr>
          <a:xfrm>
            <a:off x="7462494" y="4499192"/>
            <a:ext cx="2217548" cy="369332"/>
          </a:xfrm>
          <a:prstGeom prst="rect">
            <a:avLst/>
          </a:prstGeom>
          <a:noFill/>
        </p:spPr>
        <p:txBody>
          <a:bodyPr wrap="square" rtlCol="0">
            <a:spAutoFit/>
          </a:bodyPr>
          <a:lstStyle/>
          <a:p>
            <a:pPr algn="ctr"/>
            <a:r>
              <a:rPr lang="en-US" b="1" dirty="0">
                <a:latin typeface="Lucida Calligraphy" panose="03010101010101010101" pitchFamily="66" charset="0"/>
              </a:rPr>
              <a:t>Small Intestines</a:t>
            </a:r>
          </a:p>
        </p:txBody>
      </p:sp>
      <p:cxnSp>
        <p:nvCxnSpPr>
          <p:cNvPr id="13" name="Straight Arrow Connector 12">
            <a:extLst>
              <a:ext uri="{FF2B5EF4-FFF2-40B4-BE49-F238E27FC236}">
                <a16:creationId xmlns:a16="http://schemas.microsoft.com/office/drawing/2014/main" id="{608D3A7A-BA5E-4737-9DFD-0CEAAD58B77C}"/>
              </a:ext>
            </a:extLst>
          </p:cNvPr>
          <p:cNvCxnSpPr>
            <a:cxnSpLocks/>
          </p:cNvCxnSpPr>
          <p:nvPr/>
        </p:nvCxnSpPr>
        <p:spPr>
          <a:xfrm>
            <a:off x="5358581" y="1169187"/>
            <a:ext cx="344129" cy="128887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B5958B-4A6D-4695-99FF-84F23447A2FD}"/>
              </a:ext>
            </a:extLst>
          </p:cNvPr>
          <p:cNvCxnSpPr>
            <a:cxnSpLocks/>
          </p:cNvCxnSpPr>
          <p:nvPr/>
        </p:nvCxnSpPr>
        <p:spPr>
          <a:xfrm>
            <a:off x="5358581" y="1169187"/>
            <a:ext cx="1258529" cy="1169187"/>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67879F-A71B-4B46-90C6-CFAD6689D1EA}"/>
              </a:ext>
            </a:extLst>
          </p:cNvPr>
          <p:cNvCxnSpPr>
            <a:cxnSpLocks/>
          </p:cNvCxnSpPr>
          <p:nvPr/>
        </p:nvCxnSpPr>
        <p:spPr>
          <a:xfrm>
            <a:off x="4347280" y="3333112"/>
            <a:ext cx="1102062" cy="280554"/>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F015434-9A49-4CDA-8AC6-9975BCF427A3}"/>
              </a:ext>
            </a:extLst>
          </p:cNvPr>
          <p:cNvCxnSpPr>
            <a:cxnSpLocks/>
          </p:cNvCxnSpPr>
          <p:nvPr/>
        </p:nvCxnSpPr>
        <p:spPr>
          <a:xfrm flipV="1">
            <a:off x="4908568" y="3913239"/>
            <a:ext cx="690529" cy="401287"/>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C24AD4-07E1-477C-BC9B-750FA6AA5003}"/>
              </a:ext>
            </a:extLst>
          </p:cNvPr>
          <p:cNvCxnSpPr>
            <a:cxnSpLocks/>
          </p:cNvCxnSpPr>
          <p:nvPr/>
        </p:nvCxnSpPr>
        <p:spPr>
          <a:xfrm flipH="1" flipV="1">
            <a:off x="6617110" y="4499192"/>
            <a:ext cx="934065" cy="1092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94FDD50-7D15-4566-A1CF-D5239D713D79}"/>
              </a:ext>
            </a:extLst>
          </p:cNvPr>
          <p:cNvCxnSpPr>
            <a:cxnSpLocks/>
          </p:cNvCxnSpPr>
          <p:nvPr/>
        </p:nvCxnSpPr>
        <p:spPr>
          <a:xfrm flipH="1" flipV="1">
            <a:off x="6498747" y="3673159"/>
            <a:ext cx="934065" cy="1092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2FC8394-B235-45F8-8992-71D86323F596}"/>
              </a:ext>
            </a:extLst>
          </p:cNvPr>
          <p:cNvCxnSpPr>
            <a:cxnSpLocks/>
          </p:cNvCxnSpPr>
          <p:nvPr/>
        </p:nvCxnSpPr>
        <p:spPr>
          <a:xfrm flipH="1" flipV="1">
            <a:off x="6145161" y="2694039"/>
            <a:ext cx="2064775" cy="245807"/>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504AF0B-0CF2-4290-946B-9BEB358D5993}"/>
              </a:ext>
            </a:extLst>
          </p:cNvPr>
          <p:cNvSpPr txBox="1"/>
          <p:nvPr/>
        </p:nvSpPr>
        <p:spPr>
          <a:xfrm>
            <a:off x="8209936" y="2778609"/>
            <a:ext cx="1249071" cy="369332"/>
          </a:xfrm>
          <a:prstGeom prst="rect">
            <a:avLst/>
          </a:prstGeom>
          <a:noFill/>
        </p:spPr>
        <p:txBody>
          <a:bodyPr wrap="square" rtlCol="0">
            <a:spAutoFit/>
          </a:bodyPr>
          <a:lstStyle/>
          <a:p>
            <a:pPr algn="ctr"/>
            <a:r>
              <a:rPr lang="en-US" b="1" dirty="0">
                <a:latin typeface="Lucida Calligraphy" panose="03010101010101010101" pitchFamily="66" charset="0"/>
              </a:rPr>
              <a:t>Heart</a:t>
            </a:r>
          </a:p>
        </p:txBody>
      </p:sp>
    </p:spTree>
    <p:extLst>
      <p:ext uri="{BB962C8B-B14F-4D97-AF65-F5344CB8AC3E}">
        <p14:creationId xmlns:p14="http://schemas.microsoft.com/office/powerpoint/2010/main" val="3651850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logo&#10;&#10;Description generated with very high confidence">
            <a:extLst>
              <a:ext uri="{FF2B5EF4-FFF2-40B4-BE49-F238E27FC236}">
                <a16:creationId xmlns:a16="http://schemas.microsoft.com/office/drawing/2014/main" id="{2156283D-32B8-4C31-9020-F3A43E15C4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0249" y="643467"/>
            <a:ext cx="4331502" cy="5571066"/>
          </a:xfrm>
          <a:prstGeom prst="rect">
            <a:avLst/>
          </a:prstGeom>
        </p:spPr>
      </p:pic>
    </p:spTree>
    <p:extLst>
      <p:ext uri="{BB962C8B-B14F-4D97-AF65-F5344CB8AC3E}">
        <p14:creationId xmlns:p14="http://schemas.microsoft.com/office/powerpoint/2010/main" val="3915375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435C-48F4-49BF-88D0-965B2EAD3B47}"/>
              </a:ext>
            </a:extLst>
          </p:cNvPr>
          <p:cNvSpPr>
            <a:spLocks noGrp="1"/>
          </p:cNvSpPr>
          <p:nvPr>
            <p:ph type="title"/>
          </p:nvPr>
        </p:nvSpPr>
        <p:spPr/>
        <p:txBody>
          <a:bodyPr/>
          <a:lstStyle/>
          <a:p>
            <a:pPr algn="ctr"/>
            <a:r>
              <a:rPr lang="en-US" dirty="0"/>
              <a:t>Sphincter Muscles of the Stomach</a:t>
            </a:r>
          </a:p>
        </p:txBody>
      </p:sp>
      <p:sp>
        <p:nvSpPr>
          <p:cNvPr id="3" name="Content Placeholder 2">
            <a:extLst>
              <a:ext uri="{FF2B5EF4-FFF2-40B4-BE49-F238E27FC236}">
                <a16:creationId xmlns:a16="http://schemas.microsoft.com/office/drawing/2014/main" id="{0C282419-8C54-4B9C-8C3A-C5D9D62A6DE3}"/>
              </a:ext>
            </a:extLst>
          </p:cNvPr>
          <p:cNvSpPr>
            <a:spLocks noGrp="1"/>
          </p:cNvSpPr>
          <p:nvPr>
            <p:ph idx="1"/>
          </p:nvPr>
        </p:nvSpPr>
        <p:spPr/>
        <p:txBody>
          <a:bodyPr/>
          <a:lstStyle/>
          <a:p>
            <a:endParaRPr lang="en-US" dirty="0"/>
          </a:p>
        </p:txBody>
      </p:sp>
      <p:pic>
        <p:nvPicPr>
          <p:cNvPr id="4" name="Picture 394" descr="Picture">
            <a:extLst>
              <a:ext uri="{FF2B5EF4-FFF2-40B4-BE49-F238E27FC236}">
                <a16:creationId xmlns:a16="http://schemas.microsoft.com/office/drawing/2014/main" id="{A403A5F0-9E07-4757-AD82-68ABD493CE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1771748"/>
            <a:ext cx="6361611" cy="5086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22" descr="https://85124478-825232192537887094.preview.editmysite.com/uploads/8/5/1/2/85124478/slide99_10.png">
            <a:extLst>
              <a:ext uri="{FF2B5EF4-FFF2-40B4-BE49-F238E27FC236}">
                <a16:creationId xmlns:a16="http://schemas.microsoft.com/office/drawing/2014/main" id="{6B41F212-EA54-4613-B5E8-B87EBBF6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778" y="2598557"/>
            <a:ext cx="5528733" cy="310991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9C12B2A-BB13-430C-A66E-F4599A81BB1D}"/>
              </a:ext>
            </a:extLst>
          </p:cNvPr>
          <p:cNvSpPr/>
          <p:nvPr/>
        </p:nvSpPr>
        <p:spPr>
          <a:xfrm>
            <a:off x="7486104" y="2834639"/>
            <a:ext cx="1135381" cy="9144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32F211-2BC9-42AB-905B-EDC7D432EED8}"/>
              </a:ext>
            </a:extLst>
          </p:cNvPr>
          <p:cNvSpPr/>
          <p:nvPr/>
        </p:nvSpPr>
        <p:spPr>
          <a:xfrm>
            <a:off x="8621485" y="2730137"/>
            <a:ext cx="1306286" cy="80459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158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03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88" descr="Picture">
            <a:extLst>
              <a:ext uri="{FF2B5EF4-FFF2-40B4-BE49-F238E27FC236}">
                <a16:creationId xmlns:a16="http://schemas.microsoft.com/office/drawing/2014/main" id="{EA867F75-D79E-42B0-9A7E-075A95DC61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7" y="811273"/>
            <a:ext cx="10905066" cy="523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96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03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88" descr="Picture">
            <a:extLst>
              <a:ext uri="{FF2B5EF4-FFF2-40B4-BE49-F238E27FC236}">
                <a16:creationId xmlns:a16="http://schemas.microsoft.com/office/drawing/2014/main" id="{EA867F75-D79E-42B0-9A7E-075A95DC61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7" y="811273"/>
            <a:ext cx="10905066" cy="52354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572FB77-2A0E-4A60-8211-A247B592F0E4}"/>
              </a:ext>
            </a:extLst>
          </p:cNvPr>
          <p:cNvSpPr/>
          <p:nvPr/>
        </p:nvSpPr>
        <p:spPr>
          <a:xfrm>
            <a:off x="647011" y="4069615"/>
            <a:ext cx="4127008" cy="2308324"/>
          </a:xfrm>
          <a:prstGeom prst="rect">
            <a:avLst/>
          </a:prstGeom>
          <a:solidFill>
            <a:schemeClr val="bg1"/>
          </a:solidFill>
        </p:spPr>
        <p:txBody>
          <a:bodyPr wrap="square">
            <a:spAutoFit/>
          </a:bodyPr>
          <a:lstStyle/>
          <a:p>
            <a:pPr lvl="0" eaLnBrk="0" fontAlgn="base" hangingPunct="0">
              <a:spcBef>
                <a:spcPct val="0"/>
              </a:spcBef>
              <a:spcAft>
                <a:spcPct val="0"/>
              </a:spcAft>
            </a:pPr>
            <a:r>
              <a:rPr lang="en-US" altLang="en-US" sz="2800" dirty="0">
                <a:solidFill>
                  <a:srgbClr val="3B3B3B"/>
                </a:solidFill>
                <a:latin typeface="Lilly"/>
              </a:rPr>
              <a:t>From the esophagus, the bolus of food will pass through the cardiac sphincter of the stomach.</a:t>
            </a:r>
            <a:endParaRPr lang="en-US" altLang="en-US" sz="4400" dirty="0">
              <a:solidFill>
                <a:srgbClr val="3B3B3B"/>
              </a:solidFill>
              <a:latin typeface="Lilly"/>
            </a:endParaRPr>
          </a:p>
          <a:p>
            <a:pPr lvl="0" eaLnBrk="0" fontAlgn="base" hangingPunct="0">
              <a:spcBef>
                <a:spcPct val="0"/>
              </a:spcBef>
              <a:spcAft>
                <a:spcPct val="0"/>
              </a:spcAft>
            </a:pPr>
            <a:endParaRPr lang="en-US" altLang="en-US" sz="3200" dirty="0">
              <a:latin typeface="Arial" panose="020B0604020202020204" pitchFamily="34" charset="0"/>
            </a:endParaRPr>
          </a:p>
        </p:txBody>
      </p:sp>
    </p:spTree>
    <p:extLst>
      <p:ext uri="{BB962C8B-B14F-4D97-AF65-F5344CB8AC3E}">
        <p14:creationId xmlns:p14="http://schemas.microsoft.com/office/powerpoint/2010/main" val="2593835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88" descr="Picture">
            <a:extLst>
              <a:ext uri="{FF2B5EF4-FFF2-40B4-BE49-F238E27FC236}">
                <a16:creationId xmlns:a16="http://schemas.microsoft.com/office/drawing/2014/main" id="{12CAA8E2-2C66-447F-8517-BF1749E60AB4}"/>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CrisscrossEtching/>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71043" y="680485"/>
            <a:ext cx="11177490" cy="53662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BD12CD-4289-4433-AB8A-340ACB33DD24}"/>
              </a:ext>
            </a:extLst>
          </p:cNvPr>
          <p:cNvSpPr>
            <a:spLocks noGrp="1"/>
          </p:cNvSpPr>
          <p:nvPr>
            <p:ph type="title"/>
          </p:nvPr>
        </p:nvSpPr>
        <p:spPr/>
        <p:txBody>
          <a:bodyPr/>
          <a:lstStyle/>
          <a:p>
            <a:r>
              <a:rPr lang="en-US" dirty="0"/>
              <a:t>THE CARDIAC SPHINCTER/VALVE</a:t>
            </a:r>
          </a:p>
        </p:txBody>
      </p:sp>
      <p:sp>
        <p:nvSpPr>
          <p:cNvPr id="3" name="Content Placeholder 2">
            <a:extLst>
              <a:ext uri="{FF2B5EF4-FFF2-40B4-BE49-F238E27FC236}">
                <a16:creationId xmlns:a16="http://schemas.microsoft.com/office/drawing/2014/main" id="{06986FD9-B1D2-4530-B5DC-80044BC09C65}"/>
              </a:ext>
            </a:extLst>
          </p:cNvPr>
          <p:cNvSpPr>
            <a:spLocks noGrp="1"/>
          </p:cNvSpPr>
          <p:nvPr>
            <p:ph idx="1"/>
          </p:nvPr>
        </p:nvSpPr>
        <p:spPr>
          <a:xfrm>
            <a:off x="466061" y="2066610"/>
            <a:ext cx="10515600" cy="4351338"/>
          </a:xfrm>
        </p:spPr>
        <p:txBody>
          <a:bodyPr/>
          <a:lstStyle/>
          <a:p>
            <a:r>
              <a:rPr lang="en-US" dirty="0"/>
              <a:t>The function of the cardiac sphincter is to act as a valve that relaxes to allow food to enter the stomach from the esophagus.</a:t>
            </a:r>
          </a:p>
          <a:p>
            <a:r>
              <a:rPr lang="en-US" dirty="0"/>
              <a:t> The cardiac sphincter also functions to prevent stomach acid from traveling upward from the stomach into the esophagus. </a:t>
            </a:r>
          </a:p>
          <a:p>
            <a:r>
              <a:rPr lang="en-US" dirty="0"/>
              <a:t>When the cardiac sphincter fails to prevent this from happening, the result is acid reflux or heart burn. </a:t>
            </a:r>
          </a:p>
        </p:txBody>
      </p:sp>
    </p:spTree>
    <p:extLst>
      <p:ext uri="{BB962C8B-B14F-4D97-AF65-F5344CB8AC3E}">
        <p14:creationId xmlns:p14="http://schemas.microsoft.com/office/powerpoint/2010/main" val="2259333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17CDA24-35F8-4540-8C52-3096D6D94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658BFE0-4E65-4174-9C75-687C94E882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A75DFED-A0C1-4A83-BE1D-0271C1826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03" descr="https://85124478-825232192537887094.preview.editmysite.com/uploads/8/5/1/2/85124478/slide167_2.png">
            <a:extLst>
              <a:ext uri="{FF2B5EF4-FFF2-40B4-BE49-F238E27FC236}">
                <a16:creationId xmlns:a16="http://schemas.microsoft.com/office/drawing/2014/main" id="{A556F531-CC06-4A7B-9195-CAEC12332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500" y="3631096"/>
            <a:ext cx="4907662" cy="2760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01" descr="https://85124478-825232192537887094.preview.editmysite.com/uploads/8/5/1/2/85124478/slide165_3.png">
            <a:extLst>
              <a:ext uri="{FF2B5EF4-FFF2-40B4-BE49-F238E27FC236}">
                <a16:creationId xmlns:a16="http://schemas.microsoft.com/office/drawing/2014/main" id="{42A3770A-C4AC-4599-ACA7-E170A12DE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11" y="321734"/>
            <a:ext cx="5164746" cy="290517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72B1823D-D743-4C24-B2C0-9280577D901D}"/>
              </a:ext>
            </a:extLst>
          </p:cNvPr>
          <p:cNvPicPr>
            <a:picLocks noGrp="1" noChangeAspect="1"/>
          </p:cNvPicPr>
          <p:nvPr>
            <p:ph idx="1"/>
          </p:nvPr>
        </p:nvPicPr>
        <p:blipFill>
          <a:blip r:embed="rId4"/>
          <a:stretch>
            <a:fillRect/>
          </a:stretch>
        </p:blipFill>
        <p:spPr>
          <a:xfrm>
            <a:off x="716752" y="3631096"/>
            <a:ext cx="4907661" cy="2760560"/>
          </a:xfrm>
          <a:prstGeom prst="rect">
            <a:avLst/>
          </a:prstGeom>
        </p:spPr>
      </p:pic>
      <p:pic>
        <p:nvPicPr>
          <p:cNvPr id="20" name="Picture 699" descr="https://85124478-825232192537887094.preview.editmysite.com/uploads/8/5/1/2/85124478/slide163_4.png">
            <a:extLst>
              <a:ext uri="{FF2B5EF4-FFF2-40B4-BE49-F238E27FC236}">
                <a16:creationId xmlns:a16="http://schemas.microsoft.com/office/drawing/2014/main" id="{23CE49D8-EEE4-4169-A9F2-7CF0ADE02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034" y="336402"/>
            <a:ext cx="5112595" cy="287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28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close up of a logo&#10;&#10;Description generated with very high confidence">
            <a:extLst>
              <a:ext uri="{FF2B5EF4-FFF2-40B4-BE49-F238E27FC236}">
                <a16:creationId xmlns:a16="http://schemas.microsoft.com/office/drawing/2014/main" id="{782395CE-1125-424D-A62F-1040E3927AC3}"/>
              </a:ext>
            </a:extLst>
          </p:cNvPr>
          <p:cNvPicPr>
            <a:picLocks noChangeAspect="1"/>
          </p:cNvPicPr>
          <p:nvPr/>
        </p:nvPicPr>
        <p:blipFill rotWithShape="1">
          <a:blip r:embed="rId2">
            <a:extLst>
              <a:ext uri="{28A0092B-C50C-407E-A947-70E740481C1C}">
                <a14:useLocalDpi xmlns:a14="http://schemas.microsoft.com/office/drawing/2010/main" val="0"/>
              </a:ext>
            </a:extLst>
          </a:blip>
          <a:srcRect l="12947" r="116" b="14117"/>
          <a:stretch/>
        </p:blipFill>
        <p:spPr>
          <a:xfrm>
            <a:off x="201726" y="629268"/>
            <a:ext cx="4635571" cy="5889797"/>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DB534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568D5A4-C491-4327-AB81-69174A17574E}"/>
              </a:ext>
            </a:extLst>
          </p:cNvPr>
          <p:cNvSpPr>
            <a:spLocks noGrp="1"/>
          </p:cNvSpPr>
          <p:nvPr>
            <p:ph type="title"/>
          </p:nvPr>
        </p:nvSpPr>
        <p:spPr>
          <a:xfrm>
            <a:off x="4965430" y="629268"/>
            <a:ext cx="6586491" cy="1286160"/>
          </a:xfrm>
        </p:spPr>
        <p:txBody>
          <a:bodyPr anchor="b">
            <a:normAutofit/>
          </a:bodyPr>
          <a:lstStyle/>
          <a:p>
            <a:r>
              <a:rPr lang="en-US" sz="4100"/>
              <a:t>Anatomy of the Stomach</a:t>
            </a:r>
          </a:p>
        </p:txBody>
      </p:sp>
      <p:sp>
        <p:nvSpPr>
          <p:cNvPr id="3" name="Content Placeholder 2">
            <a:extLst>
              <a:ext uri="{FF2B5EF4-FFF2-40B4-BE49-F238E27FC236}">
                <a16:creationId xmlns:a16="http://schemas.microsoft.com/office/drawing/2014/main" id="{43B60173-CADD-4A30-BAF3-C629DE25CE13}"/>
              </a:ext>
            </a:extLst>
          </p:cNvPr>
          <p:cNvSpPr>
            <a:spLocks noGrp="1"/>
          </p:cNvSpPr>
          <p:nvPr>
            <p:ph idx="1"/>
          </p:nvPr>
        </p:nvSpPr>
        <p:spPr>
          <a:xfrm>
            <a:off x="4965431" y="2438400"/>
            <a:ext cx="6586489" cy="3785419"/>
          </a:xfrm>
        </p:spPr>
        <p:txBody>
          <a:bodyPr>
            <a:normAutofit/>
          </a:bodyPr>
          <a:lstStyle/>
          <a:p>
            <a:pPr fontAlgn="t"/>
            <a:endParaRPr lang="en-US" sz="1400"/>
          </a:p>
          <a:p>
            <a:pPr fontAlgn="t"/>
            <a:r>
              <a:rPr lang="en-US" sz="1400"/>
              <a:t>      The stomach begins at the </a:t>
            </a:r>
            <a:r>
              <a:rPr lang="en-US" sz="1400" b="1"/>
              <a:t>cardial sphincter</a:t>
            </a:r>
            <a:r>
              <a:rPr lang="en-US" sz="1400"/>
              <a:t> that connects the esophagus to the stomach.</a:t>
            </a:r>
          </a:p>
          <a:p>
            <a:pPr fontAlgn="t"/>
            <a:r>
              <a:rPr lang="en-US" sz="1400"/>
              <a:t> Food enters the first portion of the stomach, called the </a:t>
            </a:r>
            <a:r>
              <a:rPr lang="en-US" sz="1400" b="1"/>
              <a:t>cardial region</a:t>
            </a:r>
            <a:r>
              <a:rPr lang="en-US" sz="1400"/>
              <a:t>. </a:t>
            </a:r>
          </a:p>
          <a:p>
            <a:pPr fontAlgn="t"/>
            <a:r>
              <a:rPr lang="en-US" sz="1400"/>
              <a:t>The </a:t>
            </a:r>
            <a:r>
              <a:rPr lang="en-US" sz="1400" b="1"/>
              <a:t>fundus</a:t>
            </a:r>
            <a:r>
              <a:rPr lang="en-US" sz="1400"/>
              <a:t> of the stomach is the superior "dome-shaped" region of the stomach that lies just inferior of the diaphragm. </a:t>
            </a:r>
          </a:p>
          <a:p>
            <a:pPr fontAlgn="t"/>
            <a:r>
              <a:rPr lang="en-US" sz="1400"/>
              <a:t>The large midportion of the stomach is called </a:t>
            </a:r>
            <a:r>
              <a:rPr lang="en-US" sz="1400" b="1"/>
              <a:t>the body. </a:t>
            </a:r>
          </a:p>
          <a:p>
            <a:pPr fontAlgn="t"/>
            <a:r>
              <a:rPr lang="en-US" sz="1400"/>
              <a:t>As you travel through the stomach, the body becomes the </a:t>
            </a:r>
            <a:r>
              <a:rPr lang="en-US" sz="1400" b="1"/>
              <a:t>pyloric region</a:t>
            </a:r>
            <a:r>
              <a:rPr lang="en-US" sz="1400"/>
              <a:t> (which includes the pyloric antrum and pyloric canal) which looks like a funnel. The terminal end of the stomach contains the </a:t>
            </a:r>
            <a:r>
              <a:rPr lang="en-US" sz="1400" b="1"/>
              <a:t>pyloric sphincter</a:t>
            </a:r>
            <a:r>
              <a:rPr lang="en-US" sz="1400"/>
              <a:t>.  </a:t>
            </a:r>
          </a:p>
          <a:p>
            <a:pPr fontAlgn="t"/>
            <a:r>
              <a:rPr lang="en-US" sz="1400"/>
              <a:t>The word pylorus means “gatekeeper”.  Living up to its name, the pyloric sphincter controls the entry of partially digested food into the small intestine. </a:t>
            </a:r>
          </a:p>
          <a:p>
            <a:endParaRPr lang="en-US" sz="1400"/>
          </a:p>
        </p:txBody>
      </p:sp>
    </p:spTree>
    <p:extLst>
      <p:ext uri="{BB962C8B-B14F-4D97-AF65-F5344CB8AC3E}">
        <p14:creationId xmlns:p14="http://schemas.microsoft.com/office/powerpoint/2010/main" val="3057464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E32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E5A97CD-4122-4F92-A455-EAD142E0C6ED}"/>
              </a:ext>
            </a:extLst>
          </p:cNvPr>
          <p:cNvPicPr>
            <a:picLocks noGrp="1" noChangeAspect="1"/>
          </p:cNvPicPr>
          <p:nvPr>
            <p:ph idx="1"/>
          </p:nvPr>
        </p:nvPicPr>
        <p:blipFill>
          <a:blip r:embed="rId2"/>
          <a:stretch>
            <a:fillRect/>
          </a:stretch>
        </p:blipFill>
        <p:spPr>
          <a:xfrm>
            <a:off x="1143942" y="643467"/>
            <a:ext cx="9904115" cy="5571066"/>
          </a:xfrm>
          <a:prstGeom prst="rect">
            <a:avLst/>
          </a:prstGeom>
        </p:spPr>
      </p:pic>
    </p:spTree>
    <p:extLst>
      <p:ext uri="{BB962C8B-B14F-4D97-AF65-F5344CB8AC3E}">
        <p14:creationId xmlns:p14="http://schemas.microsoft.com/office/powerpoint/2010/main" val="482661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F3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93" descr="Picture">
            <a:extLst>
              <a:ext uri="{FF2B5EF4-FFF2-40B4-BE49-F238E27FC236}">
                <a16:creationId xmlns:a16="http://schemas.microsoft.com/office/drawing/2014/main" id="{2E060FBB-9ADC-48ED-AC03-12E6F9C86B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0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D7BB-94EC-4931-A852-063A99AD64EA}"/>
              </a:ext>
            </a:extLst>
          </p:cNvPr>
          <p:cNvSpPr>
            <a:spLocks noGrp="1"/>
          </p:cNvSpPr>
          <p:nvPr>
            <p:ph type="title"/>
          </p:nvPr>
        </p:nvSpPr>
        <p:spPr/>
        <p:txBody>
          <a:bodyPr>
            <a:normAutofit fontScale="90000"/>
          </a:bodyPr>
          <a:lstStyle/>
          <a:p>
            <a:pPr algn="ctr"/>
            <a:r>
              <a:rPr lang="en-US" sz="60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Functions of the Digestive System</a:t>
            </a:r>
          </a:p>
        </p:txBody>
      </p:sp>
      <p:sp>
        <p:nvSpPr>
          <p:cNvPr id="3" name="Rectangle 2">
            <a:extLst>
              <a:ext uri="{FF2B5EF4-FFF2-40B4-BE49-F238E27FC236}">
                <a16:creationId xmlns:a16="http://schemas.microsoft.com/office/drawing/2014/main" id="{51A0A962-633F-447F-B8BF-21F46D38185E}"/>
              </a:ext>
            </a:extLst>
          </p:cNvPr>
          <p:cNvSpPr/>
          <p:nvPr/>
        </p:nvSpPr>
        <p:spPr>
          <a:xfrm>
            <a:off x="268941" y="2150787"/>
            <a:ext cx="5036389" cy="4524315"/>
          </a:xfrm>
          <a:prstGeom prst="rect">
            <a:avLst/>
          </a:prstGeom>
        </p:spPr>
        <p:txBody>
          <a:bodyPr wrap="square">
            <a:spAutoFit/>
          </a:bodyPr>
          <a:lstStyle/>
          <a:p>
            <a:pPr marL="342900" indent="-342900">
              <a:buFont typeface="+mj-lt"/>
              <a:buAutoNum type="arabicPeriod"/>
            </a:pPr>
            <a:r>
              <a:rPr lang="en-US" sz="3200" dirty="0"/>
              <a:t>  Take in food</a:t>
            </a:r>
          </a:p>
          <a:p>
            <a:pPr marL="342900" indent="-342900">
              <a:buFont typeface="+mj-lt"/>
              <a:buAutoNum type="arabicPeriod"/>
            </a:pPr>
            <a:r>
              <a:rPr lang="en-US" sz="3200" dirty="0"/>
              <a:t>  Break food up into nutrient molecules</a:t>
            </a:r>
          </a:p>
          <a:p>
            <a:pPr marL="342900" indent="-342900">
              <a:buFont typeface="+mj-lt"/>
              <a:buAutoNum type="arabicPeriod"/>
            </a:pPr>
            <a:r>
              <a:rPr lang="en-US" sz="3200" dirty="0"/>
              <a:t>  Absorbing nutrient molecules into the circulatory system</a:t>
            </a:r>
          </a:p>
          <a:p>
            <a:pPr marL="342900" indent="-342900">
              <a:buFont typeface="+mj-lt"/>
              <a:buAutoNum type="arabicPeriod"/>
            </a:pPr>
            <a:r>
              <a:rPr lang="en-US" sz="3200" dirty="0"/>
              <a:t>  Eliminating the indigestible waste</a:t>
            </a:r>
            <a:br>
              <a:rPr lang="en-US" sz="3200" dirty="0"/>
            </a:br>
            <a:endParaRPr lang="en-US" sz="3200" dirty="0"/>
          </a:p>
        </p:txBody>
      </p:sp>
      <p:pic>
        <p:nvPicPr>
          <p:cNvPr id="5" name="Picture 4" descr="A close up of a map&#10;&#10;Description generated with high confidence">
            <a:extLst>
              <a:ext uri="{FF2B5EF4-FFF2-40B4-BE49-F238E27FC236}">
                <a16:creationId xmlns:a16="http://schemas.microsoft.com/office/drawing/2014/main" id="{EE2D2F11-BAE5-4FB5-A5E8-FBC9FA1A6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603" y="1730375"/>
            <a:ext cx="4762500" cy="4762500"/>
          </a:xfrm>
          <a:prstGeom prst="rect">
            <a:avLst/>
          </a:prstGeom>
        </p:spPr>
      </p:pic>
    </p:spTree>
    <p:extLst>
      <p:ext uri="{BB962C8B-B14F-4D97-AF65-F5344CB8AC3E}">
        <p14:creationId xmlns:p14="http://schemas.microsoft.com/office/powerpoint/2010/main" val="2857145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93" descr="Picture">
            <a:extLst>
              <a:ext uri="{FF2B5EF4-FFF2-40B4-BE49-F238E27FC236}">
                <a16:creationId xmlns:a16="http://schemas.microsoft.com/office/drawing/2014/main" id="{CCD38E88-698F-4DD6-8DE3-5E93B675E805}"/>
              </a:ext>
            </a:extLst>
          </p:cNvPr>
          <p:cNvPicPr>
            <a:picLocks noGrp="1" noChangeAspect="1" noChangeArrowheads="1"/>
          </p:cNvPicPr>
          <p:nvPr>
            <p:ph idx="1"/>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318976" y="127591"/>
            <a:ext cx="11646195" cy="6550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9FECC5-E27B-4479-9858-39A3619B6C6E}"/>
              </a:ext>
            </a:extLst>
          </p:cNvPr>
          <p:cNvSpPr>
            <a:spLocks noGrp="1"/>
          </p:cNvSpPr>
          <p:nvPr>
            <p:ph type="title"/>
          </p:nvPr>
        </p:nvSpPr>
        <p:spPr/>
        <p:txBody>
          <a:bodyPr/>
          <a:lstStyle/>
          <a:p>
            <a:r>
              <a:rPr lang="en-US" b="1" dirty="0">
                <a:latin typeface="Lilly"/>
              </a:rPr>
              <a:t>THE PYLORIC SPHINCTER/VALVE</a:t>
            </a:r>
            <a:endParaRPr lang="en-US" dirty="0"/>
          </a:p>
        </p:txBody>
      </p:sp>
      <p:sp>
        <p:nvSpPr>
          <p:cNvPr id="4" name="Rectangle 3">
            <a:extLst>
              <a:ext uri="{FF2B5EF4-FFF2-40B4-BE49-F238E27FC236}">
                <a16:creationId xmlns:a16="http://schemas.microsoft.com/office/drawing/2014/main" id="{983E8A7D-759D-4D97-A15C-7CCE856E8CAD}"/>
              </a:ext>
            </a:extLst>
          </p:cNvPr>
          <p:cNvSpPr/>
          <p:nvPr/>
        </p:nvSpPr>
        <p:spPr>
          <a:xfrm>
            <a:off x="838200" y="1414130"/>
            <a:ext cx="9230833" cy="4524315"/>
          </a:xfrm>
          <a:prstGeom prst="rect">
            <a:avLst/>
          </a:prstGeom>
        </p:spPr>
        <p:txBody>
          <a:bodyPr wrap="square">
            <a:spAutoFit/>
          </a:bodyPr>
          <a:lstStyle/>
          <a:p>
            <a:pPr fontAlgn="t">
              <a:buFont typeface="Arial" panose="020B0604020202020204" pitchFamily="34" charset="0"/>
              <a:buChar char="•"/>
            </a:pPr>
            <a:endParaRPr lang="en-US" sz="3200" dirty="0"/>
          </a:p>
          <a:p>
            <a:pPr fontAlgn="t">
              <a:buFont typeface="Arial" panose="020B0604020202020204" pitchFamily="34" charset="0"/>
              <a:buChar char="•"/>
            </a:pPr>
            <a:r>
              <a:rPr lang="en-US" sz="3200" b="1" dirty="0">
                <a:latin typeface="Lilly"/>
              </a:rPr>
              <a:t>    The function of the pyloric sphincter is to act as a valve that prevents larger chunks of food to pass onto the duodenum from the stomach. </a:t>
            </a:r>
          </a:p>
          <a:p>
            <a:pPr fontAlgn="t">
              <a:buFont typeface="Arial" panose="020B0604020202020204" pitchFamily="34" charset="0"/>
              <a:buChar char="•"/>
            </a:pPr>
            <a:r>
              <a:rPr lang="en-US" sz="3200" b="1" dirty="0">
                <a:latin typeface="Lilly"/>
              </a:rPr>
              <a:t>The pyloric valve only allows food that has been broken down into relatively small parts to pass onto the duodenum. </a:t>
            </a:r>
          </a:p>
          <a:p>
            <a:pPr fontAlgn="t">
              <a:buFont typeface="Arial" panose="020B0604020202020204" pitchFamily="34" charset="0"/>
              <a:buChar char="•"/>
            </a:pPr>
            <a:r>
              <a:rPr lang="en-US" sz="3200" b="1" dirty="0">
                <a:latin typeface="Lilly"/>
              </a:rPr>
              <a:t>The duodenum is considered the first part of the small intestine.</a:t>
            </a:r>
            <a:endParaRPr lang="en-US" sz="3200" dirty="0">
              <a:latin typeface="Lilly"/>
            </a:endParaRPr>
          </a:p>
        </p:txBody>
      </p:sp>
    </p:spTree>
    <p:extLst>
      <p:ext uri="{BB962C8B-B14F-4D97-AF65-F5344CB8AC3E}">
        <p14:creationId xmlns:p14="http://schemas.microsoft.com/office/powerpoint/2010/main" val="2542698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5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22" descr="https://85124478-825232192537887094.preview.editmysite.com/uploads/8/5/1/2/85124478/slide99_10.png">
            <a:extLst>
              <a:ext uri="{FF2B5EF4-FFF2-40B4-BE49-F238E27FC236}">
                <a16:creationId xmlns:a16="http://schemas.microsoft.com/office/drawing/2014/main" id="{AA880271-E1E4-421A-81D0-095BD2F254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7088" y="1151072"/>
            <a:ext cx="7730701" cy="4348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D524B5-47C8-4399-9B7B-A6E3C2E437FC}"/>
              </a:ext>
            </a:extLst>
          </p:cNvPr>
          <p:cNvSpPr/>
          <p:nvPr/>
        </p:nvSpPr>
        <p:spPr>
          <a:xfrm>
            <a:off x="569783" y="582066"/>
            <a:ext cx="3247305" cy="5693866"/>
          </a:xfrm>
          <a:prstGeom prst="rect">
            <a:avLst/>
          </a:prstGeom>
          <a:ln>
            <a:noFill/>
          </a:ln>
        </p:spPr>
        <p:txBody>
          <a:bodyPr wrap="square">
            <a:spAutoFit/>
          </a:bodyPr>
          <a:lstStyle/>
          <a:p>
            <a:pPr fontAlgn="t">
              <a:buFont typeface="Arial" panose="020B0604020202020204" pitchFamily="34" charset="0"/>
              <a:buChar char="•"/>
            </a:pPr>
            <a:r>
              <a:rPr lang="en-US" sz="2800" b="1" dirty="0">
                <a:latin typeface="Lilly"/>
              </a:rPr>
              <a:t>     The stomach transforms your food into a paste-like, partially digested substance called </a:t>
            </a:r>
            <a:r>
              <a:rPr lang="en-US" sz="2800" b="1" i="1" dirty="0">
                <a:latin typeface="Lilly"/>
              </a:rPr>
              <a:t>chyme. </a:t>
            </a:r>
            <a:r>
              <a:rPr lang="en-US" sz="2800" b="1" dirty="0">
                <a:latin typeface="Lilly"/>
              </a:rPr>
              <a:t>The chyme leaves the stomach via the pyloric valve, and enters the duodenum which is the first part of the small intestine. </a:t>
            </a:r>
          </a:p>
        </p:txBody>
      </p:sp>
    </p:spTree>
    <p:extLst>
      <p:ext uri="{BB962C8B-B14F-4D97-AF65-F5344CB8AC3E}">
        <p14:creationId xmlns:p14="http://schemas.microsoft.com/office/powerpoint/2010/main" val="1889191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CFCE6-877F-4858-B8BD-2C52CA8AFB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13F8A0-12AE-4514-8372-0DD766EC2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FF17D4-9A8C-4CE5-B096-D8CCD44004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62D9AC28-8F1E-4A82-8DBC-4AD8865923B9}"/>
              </a:ext>
            </a:extLst>
          </p:cNvPr>
          <p:cNvPicPr>
            <a:picLocks noGrp="1" noChangeAspect="1"/>
          </p:cNvPicPr>
          <p:nvPr>
            <p:ph idx="1"/>
          </p:nvPr>
        </p:nvPicPr>
        <p:blipFill>
          <a:blip r:embed="rId2"/>
          <a:stretch>
            <a:fillRect/>
          </a:stretch>
        </p:blipFill>
        <p:spPr>
          <a:xfrm>
            <a:off x="641180" y="1569453"/>
            <a:ext cx="5129784" cy="3719093"/>
          </a:xfrm>
          <a:prstGeom prst="rect">
            <a:avLst/>
          </a:prstGeom>
        </p:spPr>
      </p:pic>
      <p:sp>
        <p:nvSpPr>
          <p:cNvPr id="5" name="Rectangle 4">
            <a:extLst>
              <a:ext uri="{FF2B5EF4-FFF2-40B4-BE49-F238E27FC236}">
                <a16:creationId xmlns:a16="http://schemas.microsoft.com/office/drawing/2014/main" id="{504DDA09-E604-4AF7-90D8-92259FC2B06E}"/>
              </a:ext>
            </a:extLst>
          </p:cNvPr>
          <p:cNvSpPr/>
          <p:nvPr/>
        </p:nvSpPr>
        <p:spPr>
          <a:xfrm>
            <a:off x="6256866" y="276085"/>
            <a:ext cx="5458120" cy="5386090"/>
          </a:xfrm>
          <a:prstGeom prst="rect">
            <a:avLst/>
          </a:prstGeom>
        </p:spPr>
        <p:txBody>
          <a:bodyPr wrap="square">
            <a:spAutoFit/>
          </a:bodyPr>
          <a:lstStyle/>
          <a:p>
            <a:pPr fontAlgn="t">
              <a:buFont typeface="Arial" panose="020B0604020202020204" pitchFamily="34" charset="0"/>
              <a:buChar char="•"/>
            </a:pPr>
            <a:endParaRPr lang="en-US" sz="3200" dirty="0"/>
          </a:p>
          <a:p>
            <a:pPr algn="ctr" fontAlgn="t"/>
            <a:r>
              <a:rPr lang="en-US" sz="3200" b="1" dirty="0">
                <a:latin typeface="Lilly"/>
              </a:rPr>
              <a:t>Subdivisions of the Small Intestine</a:t>
            </a:r>
          </a:p>
          <a:p>
            <a:pPr fontAlgn="t"/>
            <a:r>
              <a:rPr lang="en-US" sz="3200" dirty="0">
                <a:latin typeface="Lilly"/>
              </a:rPr>
              <a:t> </a:t>
            </a:r>
            <a:r>
              <a:rPr lang="en-US" sz="2400" i="1" dirty="0">
                <a:latin typeface="Lilly"/>
              </a:rPr>
              <a:t> The small intestine begins at the pyloric sphincter of the stomach and is divided into three sections:</a:t>
            </a:r>
          </a:p>
          <a:p>
            <a:pPr fontAlgn="t"/>
            <a:endParaRPr lang="en-US" sz="3200" dirty="0">
              <a:latin typeface="Lilly"/>
            </a:endParaRPr>
          </a:p>
          <a:p>
            <a:pPr fontAlgn="t">
              <a:buFont typeface="Arial" panose="020B0604020202020204" pitchFamily="34" charset="0"/>
              <a:buChar char="•"/>
            </a:pPr>
            <a:r>
              <a:rPr lang="en-US" sz="3200" dirty="0">
                <a:latin typeface="Lilly"/>
              </a:rPr>
              <a:t>The</a:t>
            </a:r>
            <a:r>
              <a:rPr lang="en-US" sz="3200" b="1" dirty="0">
                <a:latin typeface="Lilly"/>
              </a:rPr>
              <a:t> duodenum</a:t>
            </a:r>
            <a:endParaRPr lang="en-US" sz="3200" dirty="0">
              <a:latin typeface="Lilly"/>
            </a:endParaRPr>
          </a:p>
          <a:p>
            <a:pPr fontAlgn="t">
              <a:buFont typeface="Arial" panose="020B0604020202020204" pitchFamily="34" charset="0"/>
              <a:buChar char="•"/>
            </a:pPr>
            <a:r>
              <a:rPr lang="en-US" sz="3200" dirty="0">
                <a:latin typeface="Lilly"/>
              </a:rPr>
              <a:t>The</a:t>
            </a:r>
            <a:r>
              <a:rPr lang="en-US" sz="3200" b="1" dirty="0">
                <a:latin typeface="Lilly"/>
              </a:rPr>
              <a:t> jejunum</a:t>
            </a:r>
            <a:endParaRPr lang="en-US" sz="3200" dirty="0">
              <a:latin typeface="Lilly"/>
            </a:endParaRPr>
          </a:p>
          <a:p>
            <a:pPr fontAlgn="t">
              <a:buFont typeface="Arial" panose="020B0604020202020204" pitchFamily="34" charset="0"/>
              <a:buChar char="•"/>
            </a:pPr>
            <a:r>
              <a:rPr lang="en-US" sz="3200" dirty="0">
                <a:latin typeface="Lilly"/>
              </a:rPr>
              <a:t>The </a:t>
            </a:r>
            <a:r>
              <a:rPr lang="en-US" sz="3200" b="1" dirty="0">
                <a:latin typeface="Lilly"/>
              </a:rPr>
              <a:t>ileum</a:t>
            </a:r>
            <a:r>
              <a:rPr lang="en-US" sz="3200" dirty="0">
                <a:latin typeface="Lilly"/>
              </a:rPr>
              <a:t>.  </a:t>
            </a:r>
          </a:p>
          <a:p>
            <a:pPr fontAlgn="t">
              <a:buFont typeface="Arial" panose="020B0604020202020204" pitchFamily="34" charset="0"/>
              <a:buChar char="•"/>
            </a:pPr>
            <a:endParaRPr lang="en-US" sz="3200" dirty="0">
              <a:latin typeface="Lilly"/>
            </a:endParaRPr>
          </a:p>
        </p:txBody>
      </p:sp>
    </p:spTree>
    <p:extLst>
      <p:ext uri="{BB962C8B-B14F-4D97-AF65-F5344CB8AC3E}">
        <p14:creationId xmlns:p14="http://schemas.microsoft.com/office/powerpoint/2010/main" val="4016365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930574-B21F-4962-9F75-AF4C9D3AB73C}"/>
              </a:ext>
            </a:extLst>
          </p:cNvPr>
          <p:cNvSpPr/>
          <p:nvPr/>
        </p:nvSpPr>
        <p:spPr>
          <a:xfrm>
            <a:off x="838200" y="681037"/>
            <a:ext cx="4754526" cy="5016758"/>
          </a:xfrm>
          <a:prstGeom prst="rect">
            <a:avLst/>
          </a:prstGeom>
        </p:spPr>
        <p:txBody>
          <a:bodyPr wrap="square">
            <a:spAutoFit/>
          </a:bodyPr>
          <a:lstStyle/>
          <a:p>
            <a:pPr fontAlgn="t">
              <a:buFont typeface="Arial" panose="020B0604020202020204" pitchFamily="34" charset="0"/>
              <a:buChar char="•"/>
            </a:pPr>
            <a:r>
              <a:rPr lang="en-US" sz="3200" dirty="0">
                <a:latin typeface="Lilly"/>
              </a:rPr>
              <a:t>The duodenum is the1st part of the small intestine.</a:t>
            </a:r>
          </a:p>
          <a:p>
            <a:pPr fontAlgn="t">
              <a:buFont typeface="Arial" panose="020B0604020202020204" pitchFamily="34" charset="0"/>
              <a:buChar char="•"/>
            </a:pPr>
            <a:endParaRPr lang="en-US" sz="3200" dirty="0">
              <a:latin typeface="Lilly"/>
            </a:endParaRPr>
          </a:p>
          <a:p>
            <a:pPr fontAlgn="t">
              <a:buFont typeface="Arial" panose="020B0604020202020204" pitchFamily="34" charset="0"/>
              <a:buChar char="•"/>
            </a:pPr>
            <a:r>
              <a:rPr lang="en-US" sz="3200" dirty="0">
                <a:latin typeface="Lilly"/>
              </a:rPr>
              <a:t>It is smallest portion of the small intestine. </a:t>
            </a:r>
          </a:p>
          <a:p>
            <a:pPr fontAlgn="t">
              <a:buFont typeface="Arial" panose="020B0604020202020204" pitchFamily="34" charset="0"/>
              <a:buChar char="•"/>
            </a:pPr>
            <a:endParaRPr lang="en-US" sz="3200" dirty="0">
              <a:latin typeface="Lilly"/>
            </a:endParaRPr>
          </a:p>
          <a:p>
            <a:pPr fontAlgn="t">
              <a:buFont typeface="Arial" panose="020B0604020202020204" pitchFamily="34" charset="0"/>
              <a:buChar char="•"/>
            </a:pPr>
            <a:r>
              <a:rPr lang="en-US" sz="3200" dirty="0">
                <a:latin typeface="Lilly"/>
              </a:rPr>
              <a:t>Most of digestion occurs in the duodenum, due to enzymes and juices from the liver and pancreas. </a:t>
            </a:r>
          </a:p>
        </p:txBody>
      </p:sp>
      <p:pic>
        <p:nvPicPr>
          <p:cNvPr id="5" name="Content Placeholder 4">
            <a:extLst>
              <a:ext uri="{FF2B5EF4-FFF2-40B4-BE49-F238E27FC236}">
                <a16:creationId xmlns:a16="http://schemas.microsoft.com/office/drawing/2014/main" id="{A96A1335-AD65-4722-892F-69AE7AE74434}"/>
              </a:ext>
            </a:extLst>
          </p:cNvPr>
          <p:cNvPicPr>
            <a:picLocks noChangeAspect="1"/>
          </p:cNvPicPr>
          <p:nvPr/>
        </p:nvPicPr>
        <p:blipFill rotWithShape="1">
          <a:blip r:embed="rId2">
            <a:extLst>
              <a:ext uri="{28A0092B-C50C-407E-A947-70E740481C1C}">
                <a14:useLocalDpi xmlns:a14="http://schemas.microsoft.com/office/drawing/2010/main" val="0"/>
              </a:ext>
            </a:extLst>
          </a:blip>
          <a:srcRect l="6829" t="1" r="3125" b="1"/>
          <a:stretch/>
        </p:blipFill>
        <p:spPr>
          <a:xfrm>
            <a:off x="5922335" y="13402"/>
            <a:ext cx="6136758" cy="6866565"/>
          </a:xfrm>
          <a:prstGeom prst="rect">
            <a:avLst/>
          </a:prstGeom>
        </p:spPr>
      </p:pic>
    </p:spTree>
    <p:extLst>
      <p:ext uri="{BB962C8B-B14F-4D97-AF65-F5344CB8AC3E}">
        <p14:creationId xmlns:p14="http://schemas.microsoft.com/office/powerpoint/2010/main" val="3690228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CFCE6-877F-4858-B8BD-2C52CA8AFB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13F8A0-12AE-4514-8372-0DD766EC2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FF17D4-9A8C-4CE5-B096-D8CCD44004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62D9AC28-8F1E-4A82-8DBC-4AD8865923B9}"/>
              </a:ext>
            </a:extLst>
          </p:cNvPr>
          <p:cNvPicPr>
            <a:picLocks noGrp="1" noChangeAspect="1"/>
          </p:cNvPicPr>
          <p:nvPr>
            <p:ph idx="1"/>
          </p:nvPr>
        </p:nvPicPr>
        <p:blipFill>
          <a:blip r:embed="rId2"/>
          <a:stretch>
            <a:fillRect/>
          </a:stretch>
        </p:blipFill>
        <p:spPr>
          <a:xfrm>
            <a:off x="641180" y="1569453"/>
            <a:ext cx="5129784" cy="3719093"/>
          </a:xfrm>
          <a:prstGeom prst="rect">
            <a:avLst/>
          </a:prstGeom>
        </p:spPr>
      </p:pic>
      <p:sp>
        <p:nvSpPr>
          <p:cNvPr id="5" name="Rectangle 4">
            <a:extLst>
              <a:ext uri="{FF2B5EF4-FFF2-40B4-BE49-F238E27FC236}">
                <a16:creationId xmlns:a16="http://schemas.microsoft.com/office/drawing/2014/main" id="{504DDA09-E604-4AF7-90D8-92259FC2B06E}"/>
              </a:ext>
            </a:extLst>
          </p:cNvPr>
          <p:cNvSpPr/>
          <p:nvPr/>
        </p:nvSpPr>
        <p:spPr>
          <a:xfrm>
            <a:off x="6256866" y="1256673"/>
            <a:ext cx="5458120" cy="5016758"/>
          </a:xfrm>
          <a:prstGeom prst="rect">
            <a:avLst/>
          </a:prstGeom>
        </p:spPr>
        <p:txBody>
          <a:bodyPr wrap="square">
            <a:spAutoFit/>
          </a:bodyPr>
          <a:lstStyle/>
          <a:p>
            <a:pPr fontAlgn="t">
              <a:buFont typeface="Arial" panose="020B0604020202020204" pitchFamily="34" charset="0"/>
              <a:buChar char="•"/>
            </a:pPr>
            <a:r>
              <a:rPr lang="en-US" sz="3200" dirty="0">
                <a:latin typeface="Lilly"/>
              </a:rPr>
              <a:t>The</a:t>
            </a:r>
            <a:r>
              <a:rPr lang="en-US" sz="3200" b="1" dirty="0">
                <a:latin typeface="Lilly"/>
              </a:rPr>
              <a:t> jejunum</a:t>
            </a:r>
            <a:r>
              <a:rPr lang="en-US" sz="3200" dirty="0">
                <a:latin typeface="Lilly"/>
              </a:rPr>
              <a:t> is the segment of the small intestine that comes after the duodenum. </a:t>
            </a:r>
          </a:p>
          <a:p>
            <a:pPr fontAlgn="t">
              <a:buFont typeface="Arial" panose="020B0604020202020204" pitchFamily="34" charset="0"/>
              <a:buChar char="•"/>
            </a:pPr>
            <a:endParaRPr lang="en-US" sz="3200" dirty="0">
              <a:latin typeface="Lilly"/>
            </a:endParaRPr>
          </a:p>
          <a:p>
            <a:pPr fontAlgn="t">
              <a:buFont typeface="Arial" panose="020B0604020202020204" pitchFamily="34" charset="0"/>
              <a:buChar char="•"/>
            </a:pPr>
            <a:r>
              <a:rPr lang="en-US" sz="3200" dirty="0">
                <a:latin typeface="Lilly"/>
              </a:rPr>
              <a:t>Most of the nutrients present in food are absorbed by the jejunum before being passed on to the ileum for further absorption.</a:t>
            </a:r>
          </a:p>
          <a:p>
            <a:pPr fontAlgn="t"/>
            <a:endParaRPr lang="en-US" sz="3200" dirty="0">
              <a:latin typeface="Lilly"/>
            </a:endParaRPr>
          </a:p>
        </p:txBody>
      </p:sp>
    </p:spTree>
    <p:extLst>
      <p:ext uri="{BB962C8B-B14F-4D97-AF65-F5344CB8AC3E}">
        <p14:creationId xmlns:p14="http://schemas.microsoft.com/office/powerpoint/2010/main" val="1336259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CFCE6-877F-4858-B8BD-2C52CA8AFB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13F8A0-12AE-4514-8372-0DD766EC2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FF17D4-9A8C-4CE5-B096-D8CCD44004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62D9AC28-8F1E-4A82-8DBC-4AD8865923B9}"/>
              </a:ext>
            </a:extLst>
          </p:cNvPr>
          <p:cNvPicPr>
            <a:picLocks noGrp="1" noChangeAspect="1"/>
          </p:cNvPicPr>
          <p:nvPr>
            <p:ph idx="1"/>
          </p:nvPr>
        </p:nvPicPr>
        <p:blipFill>
          <a:blip r:embed="rId2"/>
          <a:stretch>
            <a:fillRect/>
          </a:stretch>
        </p:blipFill>
        <p:spPr>
          <a:xfrm>
            <a:off x="641180" y="1569453"/>
            <a:ext cx="5129784" cy="3719093"/>
          </a:xfrm>
          <a:prstGeom prst="rect">
            <a:avLst/>
          </a:prstGeom>
        </p:spPr>
      </p:pic>
      <p:sp>
        <p:nvSpPr>
          <p:cNvPr id="5" name="Rectangle 4">
            <a:extLst>
              <a:ext uri="{FF2B5EF4-FFF2-40B4-BE49-F238E27FC236}">
                <a16:creationId xmlns:a16="http://schemas.microsoft.com/office/drawing/2014/main" id="{504DDA09-E604-4AF7-90D8-92259FC2B06E}"/>
              </a:ext>
            </a:extLst>
          </p:cNvPr>
          <p:cNvSpPr/>
          <p:nvPr/>
        </p:nvSpPr>
        <p:spPr>
          <a:xfrm>
            <a:off x="6256866" y="1256673"/>
            <a:ext cx="5458120" cy="4031873"/>
          </a:xfrm>
          <a:prstGeom prst="rect">
            <a:avLst/>
          </a:prstGeom>
        </p:spPr>
        <p:txBody>
          <a:bodyPr wrap="square">
            <a:spAutoFit/>
          </a:bodyPr>
          <a:lstStyle/>
          <a:p>
            <a:pPr fontAlgn="t">
              <a:buFont typeface="Arial" panose="020B0604020202020204" pitchFamily="34" charset="0"/>
              <a:buChar char="•"/>
            </a:pPr>
            <a:r>
              <a:rPr lang="en-US" sz="3200" dirty="0">
                <a:latin typeface="Lilly"/>
              </a:rPr>
              <a:t> The</a:t>
            </a:r>
            <a:r>
              <a:rPr lang="en-US" sz="3200" b="1" dirty="0">
                <a:latin typeface="Lilly"/>
              </a:rPr>
              <a:t> ileum</a:t>
            </a:r>
            <a:r>
              <a:rPr lang="en-US" sz="3200" dirty="0">
                <a:latin typeface="Lilly"/>
              </a:rPr>
              <a:t> is the last part of the three part tube that makes up the small intestine. </a:t>
            </a:r>
          </a:p>
          <a:p>
            <a:pPr fontAlgn="t">
              <a:buFont typeface="Arial" panose="020B0604020202020204" pitchFamily="34" charset="0"/>
              <a:buChar char="•"/>
            </a:pPr>
            <a:endParaRPr lang="en-US" sz="3200" dirty="0">
              <a:latin typeface="Lilly"/>
            </a:endParaRPr>
          </a:p>
          <a:p>
            <a:pPr fontAlgn="t">
              <a:buFont typeface="Arial" panose="020B0604020202020204" pitchFamily="34" charset="0"/>
              <a:buChar char="•"/>
            </a:pPr>
            <a:r>
              <a:rPr lang="en-US" sz="3200" dirty="0">
                <a:latin typeface="Lilly"/>
              </a:rPr>
              <a:t>It is where the remaining nutrients are absorbed before moving into the large intestine.</a:t>
            </a:r>
          </a:p>
          <a:p>
            <a:pPr fontAlgn="t"/>
            <a:endParaRPr lang="en-US" sz="3200" dirty="0">
              <a:latin typeface="Lilly"/>
            </a:endParaRPr>
          </a:p>
        </p:txBody>
      </p:sp>
    </p:spTree>
    <p:extLst>
      <p:ext uri="{BB962C8B-B14F-4D97-AF65-F5344CB8AC3E}">
        <p14:creationId xmlns:p14="http://schemas.microsoft.com/office/powerpoint/2010/main" val="3368380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5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23" descr="https://85124478-825232192537887094.preview.editmysite.com/uploads/8/5/1/2/85124478/slide87_10.png">
            <a:extLst>
              <a:ext uri="{FF2B5EF4-FFF2-40B4-BE49-F238E27FC236}">
                <a16:creationId xmlns:a16="http://schemas.microsoft.com/office/drawing/2014/main" id="{3D1695B2-55A6-437D-8AA8-9D4D72164C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224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5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27" descr="https://85124478-825232192537887094.preview.editmysite.com/uploads/8/5/1/2/85124478/slide91_10.png">
            <a:extLst>
              <a:ext uri="{FF2B5EF4-FFF2-40B4-BE49-F238E27FC236}">
                <a16:creationId xmlns:a16="http://schemas.microsoft.com/office/drawing/2014/main" id="{CF2867D0-F4CF-452D-B114-DAB805303E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69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15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8" descr="Picture">
            <a:extLst>
              <a:ext uri="{FF2B5EF4-FFF2-40B4-BE49-F238E27FC236}">
                <a16:creationId xmlns:a16="http://schemas.microsoft.com/office/drawing/2014/main" id="{B95803E0-BD12-4404-B048-E7AB3CCFBE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69411" y="0"/>
            <a:ext cx="3386318" cy="6772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369BF7-70ED-4E51-815B-7D855C75A70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endParaRPr lang="en-US" sz="2600" kern="1200">
              <a:solidFill>
                <a:srgbClr val="FFFFFF"/>
              </a:solidFill>
              <a:latin typeface="+mj-lt"/>
              <a:ea typeface="+mj-ea"/>
              <a:cs typeface="+mj-cs"/>
            </a:endParaRPr>
          </a:p>
        </p:txBody>
      </p:sp>
    </p:spTree>
    <p:extLst>
      <p:ext uri="{BB962C8B-B14F-4D97-AF65-F5344CB8AC3E}">
        <p14:creationId xmlns:p14="http://schemas.microsoft.com/office/powerpoint/2010/main" val="737253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F83-6875-4AB5-A620-A77C556DC9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B3CF1-0C58-4070-AE6E-E1FEF7E3365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2CC6D2E2-4E20-4A1C-9656-8DAA1803C006}"/>
              </a:ext>
            </a:extLst>
          </p:cNvPr>
          <p:cNvSpPr/>
          <p:nvPr/>
        </p:nvSpPr>
        <p:spPr>
          <a:xfrm>
            <a:off x="228600" y="1370255"/>
            <a:ext cx="6096000" cy="3539430"/>
          </a:xfrm>
          <a:prstGeom prst="rect">
            <a:avLst/>
          </a:prstGeom>
          <a:solidFill>
            <a:schemeClr val="bg1"/>
          </a:solidFill>
        </p:spPr>
        <p:txBody>
          <a:bodyPr>
            <a:spAutoFit/>
          </a:bodyPr>
          <a:lstStyle/>
          <a:p>
            <a:pPr fontAlgn="t">
              <a:buFont typeface="Arial" panose="020B0604020202020204" pitchFamily="34" charset="0"/>
              <a:buChar char="•"/>
            </a:pPr>
            <a:r>
              <a:rPr lang="en-US" sz="2800" b="1" dirty="0">
                <a:latin typeface="Lilly"/>
              </a:rPr>
              <a:t>As the food makes its journey, some water will be absorbed, leaving behind waste products to be eliminated from the body in the form of feces. </a:t>
            </a:r>
            <a:endParaRPr lang="en-US" sz="2800" dirty="0">
              <a:latin typeface="Lilly"/>
            </a:endParaRPr>
          </a:p>
          <a:p>
            <a:pPr fontAlgn="t">
              <a:buFont typeface="Arial" panose="020B0604020202020204" pitchFamily="34" charset="0"/>
              <a:buChar char="•"/>
            </a:pPr>
            <a:r>
              <a:rPr lang="en-US" sz="2800" b="1" dirty="0">
                <a:latin typeface="Lilly"/>
              </a:rPr>
              <a:t>The main function of the large intestine (also called the colon) is to concentrate and produce waste in the form of feces. </a:t>
            </a:r>
            <a:endParaRPr lang="en-US" sz="2800" dirty="0">
              <a:latin typeface="Lilly"/>
            </a:endParaRPr>
          </a:p>
        </p:txBody>
      </p:sp>
      <p:pic>
        <p:nvPicPr>
          <p:cNvPr id="5" name="Picture 452" descr="https://85124478-825232192537887094.preview.editmysite.com/uploads/8/5/1/2/85124478/intestines.png">
            <a:extLst>
              <a:ext uri="{FF2B5EF4-FFF2-40B4-BE49-F238E27FC236}">
                <a16:creationId xmlns:a16="http://schemas.microsoft.com/office/drawing/2014/main" id="{D5645047-E2FB-4AF0-B1CD-FE5F10B3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035" y="787161"/>
            <a:ext cx="5129784" cy="528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8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3FCEB7-CD02-4399-BA74-12D9191D6F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07" descr="Picture">
            <a:extLst>
              <a:ext uri="{FF2B5EF4-FFF2-40B4-BE49-F238E27FC236}">
                <a16:creationId xmlns:a16="http://schemas.microsoft.com/office/drawing/2014/main" id="{A59E1883-7876-4DCE-B6AD-4BBEAC2E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644" y="492573"/>
            <a:ext cx="6157901" cy="58807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EDA797-A1AD-41B8-AAD3-C118BB97F95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Anatomy of the Digestive System</a:t>
            </a:r>
          </a:p>
        </p:txBody>
      </p:sp>
      <p:sp>
        <p:nvSpPr>
          <p:cNvPr id="5" name="Rectangle 4">
            <a:extLst>
              <a:ext uri="{FF2B5EF4-FFF2-40B4-BE49-F238E27FC236}">
                <a16:creationId xmlns:a16="http://schemas.microsoft.com/office/drawing/2014/main" id="{0301A4A6-0964-4D36-842E-B87013364C7C}"/>
              </a:ext>
            </a:extLst>
          </p:cNvPr>
          <p:cNvSpPr/>
          <p:nvPr/>
        </p:nvSpPr>
        <p:spPr>
          <a:xfrm>
            <a:off x="485553" y="4073023"/>
            <a:ext cx="4012019" cy="2431435"/>
          </a:xfrm>
          <a:prstGeom prst="rect">
            <a:avLst/>
          </a:prstGeom>
        </p:spPr>
        <p:txBody>
          <a:bodyPr wrap="square">
            <a:spAutoFit/>
          </a:bodyPr>
          <a:lstStyle/>
          <a:p>
            <a:pPr lvl="0" algn="ctr" eaLnBrk="0" fontAlgn="base" hangingPunct="0">
              <a:spcBef>
                <a:spcPct val="0"/>
              </a:spcBef>
              <a:spcAft>
                <a:spcPct val="0"/>
              </a:spcAft>
            </a:pPr>
            <a:r>
              <a:rPr lang="en-US" altLang="en-US" b="1" dirty="0">
                <a:latin typeface="Lilly"/>
              </a:rPr>
              <a:t>     The </a:t>
            </a:r>
            <a:r>
              <a:rPr lang="en-US" altLang="en-US" sz="2000" b="1" u="sng" dirty="0">
                <a:latin typeface="Lilly"/>
              </a:rPr>
              <a:t>alimentary canal</a:t>
            </a:r>
            <a:r>
              <a:rPr lang="en-US" altLang="en-US" b="1" dirty="0">
                <a:latin typeface="Lilly"/>
              </a:rPr>
              <a:t> gets its names from a word meaning "nourishment". The alimentary canal is better known </a:t>
            </a:r>
            <a:r>
              <a:rPr lang="en-US" altLang="en-US" sz="2000" b="1" u="sng" dirty="0">
                <a:latin typeface="Lilly"/>
              </a:rPr>
              <a:t>as the gastrointestinal (or G.I.) tract.</a:t>
            </a:r>
            <a:r>
              <a:rPr lang="en-US" altLang="en-US" b="1" dirty="0">
                <a:latin typeface="Lilly"/>
              </a:rPr>
              <a:t>  The alimentary canal is a continuous tube lined with smooth muscle that extends from the mouth to the anus. </a:t>
            </a:r>
          </a:p>
        </p:txBody>
      </p:sp>
    </p:spTree>
    <p:extLst>
      <p:ext uri="{BB962C8B-B14F-4D97-AF65-F5344CB8AC3E}">
        <p14:creationId xmlns:p14="http://schemas.microsoft.com/office/powerpoint/2010/main" val="415260727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47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83" descr="https://85124478-825232192537887094.preview.editmysite.com/uploads/8/5/1/2/85124478/slide47_16.png">
            <a:extLst>
              <a:ext uri="{FF2B5EF4-FFF2-40B4-BE49-F238E27FC236}">
                <a16:creationId xmlns:a16="http://schemas.microsoft.com/office/drawing/2014/main" id="{0D3FEF48-69BF-4FE7-AA30-7C3FD3F050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7011" y="666527"/>
            <a:ext cx="8861296" cy="49844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68D00E-FF56-46A4-8EF5-F51C47371EC6}"/>
              </a:ext>
            </a:extLst>
          </p:cNvPr>
          <p:cNvSpPr/>
          <p:nvPr/>
        </p:nvSpPr>
        <p:spPr>
          <a:xfrm>
            <a:off x="8099207" y="666527"/>
            <a:ext cx="3432224" cy="6124754"/>
          </a:xfrm>
          <a:prstGeom prst="rect">
            <a:avLst/>
          </a:prstGeom>
        </p:spPr>
        <p:txBody>
          <a:bodyPr wrap="square">
            <a:spAutoFit/>
          </a:bodyPr>
          <a:lstStyle/>
          <a:p>
            <a:pPr lvl="0" eaLnBrk="0" fontAlgn="base" hangingPunct="0">
              <a:spcBef>
                <a:spcPct val="0"/>
              </a:spcBef>
              <a:spcAft>
                <a:spcPct val="0"/>
              </a:spcAft>
            </a:pPr>
            <a:r>
              <a:rPr lang="en-US" altLang="en-US" sz="3200" dirty="0">
                <a:solidFill>
                  <a:srgbClr val="8D2424"/>
                </a:solidFill>
                <a:latin typeface="Lilly"/>
              </a:rPr>
              <a:t>    The</a:t>
            </a:r>
            <a:r>
              <a:rPr lang="en-US" altLang="en-US" sz="3200" b="1" dirty="0">
                <a:solidFill>
                  <a:srgbClr val="8D2424"/>
                </a:solidFill>
                <a:latin typeface="Lilly"/>
              </a:rPr>
              <a:t> ileum</a:t>
            </a:r>
            <a:r>
              <a:rPr lang="en-US" altLang="en-US" sz="3200" dirty="0">
                <a:solidFill>
                  <a:srgbClr val="8D2424"/>
                </a:solidFill>
                <a:latin typeface="Lilly"/>
              </a:rPr>
              <a:t> is the last part of the three part tube that makes up the small intestine. It is where the remaining nutrients are absorbed before moving into the large intestine.</a:t>
            </a:r>
            <a:endParaRPr lang="en-US" altLang="en-US" sz="1400" dirty="0"/>
          </a:p>
          <a:p>
            <a:pPr lvl="0" eaLnBrk="0" fontAlgn="base" hangingPunct="0">
              <a:spcBef>
                <a:spcPct val="0"/>
              </a:spcBef>
              <a:spcAft>
                <a:spcPct val="0"/>
              </a:spcAft>
            </a:pPr>
            <a:endParaRPr lang="en-US" altLang="en-US" sz="4000" dirty="0">
              <a:latin typeface="Arial" panose="020B0604020202020204" pitchFamily="34" charset="0"/>
            </a:endParaRPr>
          </a:p>
        </p:txBody>
      </p:sp>
    </p:spTree>
    <p:extLst>
      <p:ext uri="{BB962C8B-B14F-4D97-AF65-F5344CB8AC3E}">
        <p14:creationId xmlns:p14="http://schemas.microsoft.com/office/powerpoint/2010/main" val="1898194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37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71" descr="https://85124478-825232192537887094.preview.editmysite.com/uploads/8/5/1/2/85124478/slide135_5.png">
            <a:extLst>
              <a:ext uri="{FF2B5EF4-FFF2-40B4-BE49-F238E27FC236}">
                <a16:creationId xmlns:a16="http://schemas.microsoft.com/office/drawing/2014/main" id="{29C13B6C-7A56-468C-A123-B624B3805A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EC2EACF-4812-4CB4-88D2-BDBCA7FD8363}"/>
              </a:ext>
            </a:extLst>
          </p:cNvPr>
          <p:cNvSpPr/>
          <p:nvPr/>
        </p:nvSpPr>
        <p:spPr>
          <a:xfrm>
            <a:off x="875935" y="2539304"/>
            <a:ext cx="3467248" cy="3293209"/>
          </a:xfrm>
          <a:prstGeom prst="rect">
            <a:avLst/>
          </a:prstGeom>
        </p:spPr>
        <p:txBody>
          <a:bodyPr wrap="square">
            <a:spAutoFit/>
          </a:bodyPr>
          <a:lstStyle/>
          <a:p>
            <a:pPr fontAlgn="t">
              <a:buFont typeface="Arial" panose="020B0604020202020204" pitchFamily="34" charset="0"/>
              <a:buChar char="•"/>
            </a:pPr>
            <a:endParaRPr lang="en-US" sz="1600" dirty="0"/>
          </a:p>
          <a:p>
            <a:pPr fontAlgn="t">
              <a:buFont typeface="Arial" panose="020B0604020202020204" pitchFamily="34" charset="0"/>
              <a:buChar char="•"/>
            </a:pPr>
            <a:r>
              <a:rPr lang="en-US" sz="1600" b="1" dirty="0">
                <a:latin typeface="Lilly"/>
              </a:rPr>
              <a:t>Chyme (paste of food with gastric juices) leaves the ileum of the small intestine and enter into the cecum of the large intestine through the ileocecal valve. </a:t>
            </a:r>
          </a:p>
          <a:p>
            <a:pPr fontAlgn="t">
              <a:buFont typeface="Arial" panose="020B0604020202020204" pitchFamily="34" charset="0"/>
              <a:buChar char="•"/>
            </a:pPr>
            <a:r>
              <a:rPr lang="en-US" sz="1600" b="1" dirty="0">
                <a:latin typeface="Lilly"/>
              </a:rPr>
              <a:t>The ileocecal valve is a sphincter muscle valve that separates the small intestine and the large intestine. It functions to prevent substances flowing back into the ileum once they have reached the cecum. </a:t>
            </a:r>
            <a:br>
              <a:rPr lang="en-US" sz="1600" dirty="0">
                <a:latin typeface="Lilly"/>
              </a:rPr>
            </a:br>
            <a:endParaRPr lang="en-US" sz="1600" dirty="0">
              <a:latin typeface="Lilly"/>
            </a:endParaRPr>
          </a:p>
        </p:txBody>
      </p:sp>
    </p:spTree>
    <p:extLst>
      <p:ext uri="{BB962C8B-B14F-4D97-AF65-F5344CB8AC3E}">
        <p14:creationId xmlns:p14="http://schemas.microsoft.com/office/powerpoint/2010/main" val="2947892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19" descr="https://85124478-825232192537887094.preview.editmysite.com/uploads/8/5/1/2/85124478/slide183_3.png">
            <a:extLst>
              <a:ext uri="{FF2B5EF4-FFF2-40B4-BE49-F238E27FC236}">
                <a16:creationId xmlns:a16="http://schemas.microsoft.com/office/drawing/2014/main" id="{50C62B46-5ADF-4B33-9938-E5A57DFCC1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2D5A75-430E-45D3-A9F9-B4469FB4A6DC}"/>
              </a:ext>
            </a:extLst>
          </p:cNvPr>
          <p:cNvSpPr/>
          <p:nvPr/>
        </p:nvSpPr>
        <p:spPr>
          <a:xfrm>
            <a:off x="6779767" y="1932691"/>
            <a:ext cx="4601756" cy="3970318"/>
          </a:xfrm>
          <a:prstGeom prst="rect">
            <a:avLst/>
          </a:prstGeom>
        </p:spPr>
        <p:txBody>
          <a:bodyPr wrap="square">
            <a:spAutoFit/>
          </a:bodyPr>
          <a:lstStyle/>
          <a:p>
            <a:pPr fontAlgn="t">
              <a:buFont typeface="Arial" panose="020B0604020202020204" pitchFamily="34" charset="0"/>
              <a:buChar char="•"/>
            </a:pPr>
            <a:endParaRPr lang="en-US" sz="2800" dirty="0">
              <a:latin typeface="Lilly"/>
            </a:endParaRPr>
          </a:p>
          <a:p>
            <a:pPr fontAlgn="t">
              <a:buFont typeface="Arial" panose="020B0604020202020204" pitchFamily="34" charset="0"/>
              <a:buChar char="•"/>
            </a:pPr>
            <a:r>
              <a:rPr lang="en-US" sz="2800" dirty="0">
                <a:latin typeface="Lilly"/>
              </a:rPr>
              <a:t>Once food has been further broken down in the cecum, it will travel up the ascending colon, across the transverse colon, down the descending colon, then through the sigmoid colon, rectum and finally, out the anus. </a:t>
            </a:r>
          </a:p>
        </p:txBody>
      </p:sp>
    </p:spTree>
    <p:extLst>
      <p:ext uri="{BB962C8B-B14F-4D97-AF65-F5344CB8AC3E}">
        <p14:creationId xmlns:p14="http://schemas.microsoft.com/office/powerpoint/2010/main" val="1641215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603" descr="https://85124478-825232192537887094.preview.editmysite.com/uploads/8/5/1/2/85124478/slide67_11.png">
            <a:extLst>
              <a:ext uri="{FF2B5EF4-FFF2-40B4-BE49-F238E27FC236}">
                <a16:creationId xmlns:a16="http://schemas.microsoft.com/office/drawing/2014/main" id="{9864EE13-5C4B-4B65-8D63-5CBDEA21CC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1F4578-137E-4B34-A051-45662E9DDD2A}"/>
              </a:ext>
            </a:extLst>
          </p:cNvPr>
          <p:cNvSpPr>
            <a:spLocks noGrp="1"/>
          </p:cNvSpPr>
          <p:nvPr>
            <p:ph type="title"/>
          </p:nvPr>
        </p:nvSpPr>
        <p:spPr>
          <a:xfrm>
            <a:off x="8438172" y="5170679"/>
            <a:ext cx="3200400" cy="1325563"/>
          </a:xfrm>
          <a:solidFill>
            <a:srgbClr val="262626"/>
          </a:solidFill>
          <a:ln w="257175" cap="sq" cmpd="sng" algn="ctr">
            <a:solidFill>
              <a:srgbClr val="262626">
                <a:alpha val="60000"/>
              </a:srgbClr>
            </a:solidFill>
            <a:prstDash val="solid"/>
            <a:miter lim="800000"/>
          </a:ln>
        </p:spPr>
        <p:txBody>
          <a:bodyPr wrap="square" anchor="ctr">
            <a:normAutofit/>
          </a:bodyPr>
          <a:lstStyle/>
          <a:p>
            <a:pPr algn="ctr"/>
            <a:r>
              <a:rPr lang="en-US" sz="2400" dirty="0">
                <a:solidFill>
                  <a:schemeClr val="lt1"/>
                </a:solidFill>
              </a:rPr>
              <a:t>The Appendix</a:t>
            </a:r>
          </a:p>
        </p:txBody>
      </p:sp>
      <p:sp>
        <p:nvSpPr>
          <p:cNvPr id="4" name="Rectangle 3">
            <a:extLst>
              <a:ext uri="{FF2B5EF4-FFF2-40B4-BE49-F238E27FC236}">
                <a16:creationId xmlns:a16="http://schemas.microsoft.com/office/drawing/2014/main" id="{7D57625F-739A-4008-AC3B-90DAD51D1B23}"/>
              </a:ext>
            </a:extLst>
          </p:cNvPr>
          <p:cNvSpPr/>
          <p:nvPr/>
        </p:nvSpPr>
        <p:spPr>
          <a:xfrm>
            <a:off x="108857" y="0"/>
            <a:ext cx="5325292" cy="3970318"/>
          </a:xfrm>
          <a:prstGeom prst="rect">
            <a:avLst/>
          </a:prstGeom>
          <a:solidFill>
            <a:schemeClr val="bg1"/>
          </a:solidFill>
        </p:spPr>
        <p:txBody>
          <a:bodyPr wrap="square">
            <a:spAutoFit/>
          </a:bodyPr>
          <a:lstStyle/>
          <a:p>
            <a:pPr fontAlgn="t">
              <a:buFont typeface="Arial" panose="020B0604020202020204" pitchFamily="34" charset="0"/>
              <a:buChar char="•"/>
            </a:pPr>
            <a:endParaRPr lang="en-US" dirty="0"/>
          </a:p>
          <a:p>
            <a:pPr fontAlgn="t">
              <a:buFont typeface="Arial" panose="020B0604020202020204" pitchFamily="34" charset="0"/>
              <a:buChar char="•"/>
            </a:pPr>
            <a:r>
              <a:rPr lang="en-US" dirty="0">
                <a:latin typeface="Lilly"/>
              </a:rPr>
              <a:t> </a:t>
            </a:r>
            <a:r>
              <a:rPr lang="en-US" b="1" dirty="0">
                <a:latin typeface="Lilly"/>
              </a:rPr>
              <a:t>   Extending from the inferior end of the large intestine’s cecum, the human appendix is a narrow outcropping of tissue. whose resemblance to a worm inspired its alternate name, vermiform (worm-like) appendix. </a:t>
            </a:r>
          </a:p>
          <a:p>
            <a:pPr fontAlgn="t">
              <a:buFont typeface="Arial" panose="020B0604020202020204" pitchFamily="34" charset="0"/>
              <a:buChar char="•"/>
            </a:pPr>
            <a:r>
              <a:rPr lang="en-US" b="1" dirty="0">
                <a:latin typeface="Lilly"/>
              </a:rPr>
              <a:t>The appendix now functions to store immune cells and healthy bacteria (probiotics) that aid digestion. </a:t>
            </a:r>
          </a:p>
          <a:p>
            <a:pPr fontAlgn="t">
              <a:buFont typeface="Arial" panose="020B0604020202020204" pitchFamily="34" charset="0"/>
              <a:buChar char="•"/>
            </a:pPr>
            <a:r>
              <a:rPr lang="en-US" b="1" dirty="0">
                <a:latin typeface="Lilly"/>
              </a:rPr>
              <a:t>The appendix is sometimes referred to as a vestigial organ, because early humans, the appendix carried enzymes needed to breakdown cellulose. </a:t>
            </a:r>
          </a:p>
          <a:p>
            <a:pPr fontAlgn="t">
              <a:buFont typeface="Arial" panose="020B0604020202020204" pitchFamily="34" charset="0"/>
              <a:buChar char="•"/>
            </a:pPr>
            <a:r>
              <a:rPr lang="en-US" b="1" dirty="0">
                <a:latin typeface="Lilly"/>
              </a:rPr>
              <a:t>This organ has since lost this function due to evolution.  </a:t>
            </a:r>
          </a:p>
          <a:p>
            <a:pPr fontAlgn="t">
              <a:buFont typeface="Arial" panose="020B0604020202020204" pitchFamily="34" charset="0"/>
              <a:buChar char="•"/>
            </a:pPr>
            <a:endParaRPr lang="en-US" dirty="0">
              <a:latin typeface="Lilly"/>
            </a:endParaRPr>
          </a:p>
        </p:txBody>
      </p:sp>
    </p:spTree>
    <p:extLst>
      <p:ext uri="{BB962C8B-B14F-4D97-AF65-F5344CB8AC3E}">
        <p14:creationId xmlns:p14="http://schemas.microsoft.com/office/powerpoint/2010/main" val="1850592079"/>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68" descr="Picture">
            <a:extLst>
              <a:ext uri="{FF2B5EF4-FFF2-40B4-BE49-F238E27FC236}">
                <a16:creationId xmlns:a16="http://schemas.microsoft.com/office/drawing/2014/main" id="{F361BAD0-BFDC-4C2D-8E13-1877835D8E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1834" y="643467"/>
            <a:ext cx="9948332"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704391-6772-4CC4-A65B-AAEEC350C71F}"/>
              </a:ext>
            </a:extLst>
          </p:cNvPr>
          <p:cNvSpPr/>
          <p:nvPr/>
        </p:nvSpPr>
        <p:spPr>
          <a:xfrm>
            <a:off x="187234" y="-298732"/>
            <a:ext cx="3614057" cy="3416320"/>
          </a:xfrm>
          <a:prstGeom prst="rect">
            <a:avLst/>
          </a:prstGeom>
        </p:spPr>
        <p:txBody>
          <a:bodyPr wrap="square">
            <a:spAutoFit/>
          </a:bodyPr>
          <a:lstStyle/>
          <a:p>
            <a:pPr fontAlgn="t">
              <a:buFont typeface="Arial" panose="020B0604020202020204" pitchFamily="34" charset="0"/>
              <a:buChar char="•"/>
            </a:pPr>
            <a:endParaRPr lang="en-US" dirty="0"/>
          </a:p>
          <a:p>
            <a:pPr fontAlgn="t">
              <a:buFont typeface="Arial" panose="020B0604020202020204" pitchFamily="34" charset="0"/>
              <a:buChar char="•"/>
            </a:pPr>
            <a:r>
              <a:rPr lang="en-US" b="1" dirty="0">
                <a:latin typeface="Lilly"/>
              </a:rPr>
              <a:t>    The large intestine is the terminal portion of the alimentary canal (commonly known as the gastrointestinal tract). The large intestine function to absorb water and vitamins while converting undigested food into feces. The large intestine borders the small intestine and can be up to 5 feet long.    </a:t>
            </a:r>
            <a:br>
              <a:rPr lang="en-US" b="1" dirty="0">
                <a:latin typeface="Lilly"/>
              </a:rPr>
            </a:br>
            <a:r>
              <a:rPr lang="en-US" b="1" dirty="0">
                <a:latin typeface="Lilly"/>
              </a:rPr>
              <a:t>    </a:t>
            </a:r>
            <a:endParaRPr lang="en-US" dirty="0">
              <a:latin typeface="Lilly"/>
            </a:endParaRPr>
          </a:p>
        </p:txBody>
      </p:sp>
    </p:spTree>
    <p:extLst>
      <p:ext uri="{BB962C8B-B14F-4D97-AF65-F5344CB8AC3E}">
        <p14:creationId xmlns:p14="http://schemas.microsoft.com/office/powerpoint/2010/main" val="57835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56EA-6EA1-4E56-9B54-7D930DC573FB}"/>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07997553-A834-4CAB-9D89-76EE70831DF2}"/>
              </a:ext>
            </a:extLst>
          </p:cNvPr>
          <p:cNvSpPr/>
          <p:nvPr/>
        </p:nvSpPr>
        <p:spPr>
          <a:xfrm>
            <a:off x="174171" y="0"/>
            <a:ext cx="11412583" cy="6001643"/>
          </a:xfrm>
          <a:prstGeom prst="rect">
            <a:avLst/>
          </a:prstGeom>
        </p:spPr>
        <p:txBody>
          <a:bodyPr wrap="square">
            <a:spAutoFit/>
          </a:bodyPr>
          <a:lstStyle/>
          <a:p>
            <a:pPr fontAlgn="t">
              <a:buFont typeface="Arial" panose="020B0604020202020204" pitchFamily="34" charset="0"/>
              <a:buChar char="•"/>
            </a:pPr>
            <a:r>
              <a:rPr lang="en-US" sz="4000" b="1" dirty="0">
                <a:latin typeface="Lilly"/>
              </a:rPr>
              <a:t> The large intestine is separated into the following areas:</a:t>
            </a:r>
          </a:p>
          <a:p>
            <a:pPr fontAlgn="t">
              <a:buFont typeface="Arial" panose="020B0604020202020204" pitchFamily="34" charset="0"/>
              <a:buChar char="•"/>
            </a:pPr>
            <a:endParaRPr lang="en-US" sz="4000" b="1" dirty="0">
              <a:latin typeface="Lilly"/>
            </a:endParaRPr>
          </a:p>
          <a:p>
            <a:pPr fontAlgn="t"/>
            <a:endParaRPr lang="en-US" sz="4000" b="1" dirty="0">
              <a:latin typeface="Lilly"/>
            </a:endParaRPr>
          </a:p>
          <a:p>
            <a:pPr marL="342900" indent="-342900" fontAlgn="t">
              <a:buFont typeface="+mj-lt"/>
              <a:buAutoNum type="arabicPeriod"/>
            </a:pPr>
            <a:r>
              <a:rPr lang="en-US" sz="3200" b="1" dirty="0">
                <a:latin typeface="Lilly"/>
              </a:rPr>
              <a:t> Cecum</a:t>
            </a:r>
            <a:endParaRPr lang="en-US" sz="3200" dirty="0">
              <a:latin typeface="Lilly"/>
            </a:endParaRPr>
          </a:p>
          <a:p>
            <a:pPr marL="342900" indent="-342900" fontAlgn="t">
              <a:buFont typeface="+mj-lt"/>
              <a:buAutoNum type="arabicPeriod"/>
            </a:pPr>
            <a:r>
              <a:rPr lang="en-US" sz="3200" b="1" dirty="0">
                <a:latin typeface="Lilly"/>
              </a:rPr>
              <a:t> Ascending Colon</a:t>
            </a:r>
            <a:endParaRPr lang="en-US" sz="3200" dirty="0">
              <a:latin typeface="Lilly"/>
            </a:endParaRPr>
          </a:p>
          <a:p>
            <a:pPr marL="342900" indent="-342900" fontAlgn="t">
              <a:buFont typeface="+mj-lt"/>
              <a:buAutoNum type="arabicPeriod"/>
            </a:pPr>
            <a:r>
              <a:rPr lang="en-US" sz="3200" b="1" dirty="0">
                <a:latin typeface="Lilly"/>
              </a:rPr>
              <a:t> Transverse Colon</a:t>
            </a:r>
            <a:endParaRPr lang="en-US" sz="3200" dirty="0">
              <a:latin typeface="Lilly"/>
            </a:endParaRPr>
          </a:p>
          <a:p>
            <a:pPr marL="342900" indent="-342900" fontAlgn="t">
              <a:buFont typeface="+mj-lt"/>
              <a:buAutoNum type="arabicPeriod"/>
            </a:pPr>
            <a:r>
              <a:rPr lang="en-US" sz="3200" b="1" dirty="0">
                <a:latin typeface="Lilly"/>
              </a:rPr>
              <a:t> Descending Colon</a:t>
            </a:r>
            <a:endParaRPr lang="en-US" sz="3200" dirty="0">
              <a:latin typeface="Lilly"/>
            </a:endParaRPr>
          </a:p>
          <a:p>
            <a:pPr marL="342900" indent="-342900" fontAlgn="t">
              <a:buFont typeface="+mj-lt"/>
              <a:buAutoNum type="arabicPeriod"/>
            </a:pPr>
            <a:r>
              <a:rPr lang="en-US" sz="3200" b="1" dirty="0">
                <a:latin typeface="Lilly"/>
              </a:rPr>
              <a:t> Sigmoid Colon</a:t>
            </a:r>
            <a:endParaRPr lang="en-US" sz="3200" dirty="0">
              <a:latin typeface="Lilly"/>
            </a:endParaRPr>
          </a:p>
          <a:p>
            <a:pPr marL="342900" indent="-342900" fontAlgn="t">
              <a:buFont typeface="+mj-lt"/>
              <a:buAutoNum type="arabicPeriod"/>
            </a:pPr>
            <a:r>
              <a:rPr lang="en-US" sz="3200" b="1" dirty="0">
                <a:latin typeface="Lilly"/>
              </a:rPr>
              <a:t> Rectum</a:t>
            </a:r>
            <a:endParaRPr lang="en-US" sz="3200" dirty="0">
              <a:latin typeface="Lilly"/>
            </a:endParaRPr>
          </a:p>
          <a:p>
            <a:pPr marL="342900" indent="-342900" fontAlgn="t">
              <a:buFont typeface="+mj-lt"/>
              <a:buAutoNum type="arabicPeriod"/>
            </a:pPr>
            <a:r>
              <a:rPr lang="en-US" sz="3200" b="1" dirty="0">
                <a:latin typeface="Lilly"/>
              </a:rPr>
              <a:t> Anal Canal </a:t>
            </a:r>
            <a:endParaRPr lang="en-US" sz="3200" dirty="0"/>
          </a:p>
        </p:txBody>
      </p:sp>
      <p:pic>
        <p:nvPicPr>
          <p:cNvPr id="5" name="Picture 468" descr="Picture">
            <a:extLst>
              <a:ext uri="{FF2B5EF4-FFF2-40B4-BE49-F238E27FC236}">
                <a16:creationId xmlns:a16="http://schemas.microsoft.com/office/drawing/2014/main" id="{6497AEF3-E791-413A-820C-5236ACCEB3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76544" y="1489166"/>
            <a:ext cx="7597742" cy="425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79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0688-5817-4597-AE97-D5FB48AA9A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EA3D97-90CA-43ED-B215-7DDC7BCD6401}"/>
              </a:ext>
            </a:extLst>
          </p:cNvPr>
          <p:cNvSpPr>
            <a:spLocks noGrp="1"/>
          </p:cNvSpPr>
          <p:nvPr>
            <p:ph idx="1"/>
          </p:nvPr>
        </p:nvSpPr>
        <p:spPr/>
        <p:txBody>
          <a:bodyPr/>
          <a:lstStyle/>
          <a:p>
            <a:endParaRPr lang="en-US" dirty="0"/>
          </a:p>
        </p:txBody>
      </p:sp>
      <p:pic>
        <p:nvPicPr>
          <p:cNvPr id="4" name="Picture 488" descr="https://85124478-825232192537887094.preview.editmysite.com/uploads/8/5/1/2/85124478/slide21_18.png">
            <a:extLst>
              <a:ext uri="{FF2B5EF4-FFF2-40B4-BE49-F238E27FC236}">
                <a16:creationId xmlns:a16="http://schemas.microsoft.com/office/drawing/2014/main" id="{1F38BD8E-4140-4C7F-BCF6-4611544E2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7" y="9185"/>
            <a:ext cx="5889172" cy="33126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89" descr="https://85124478-825232192537887094.preview.editmysite.com/uploads/8/5/1/2/85124478/slide20_16.png">
            <a:extLst>
              <a:ext uri="{FF2B5EF4-FFF2-40B4-BE49-F238E27FC236}">
                <a16:creationId xmlns:a16="http://schemas.microsoft.com/office/drawing/2014/main" id="{3CC44340-D91B-406F-A11D-5E22BA405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328" y="9185"/>
            <a:ext cx="5889171" cy="33126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90" descr="https://85124478-825232192537887094.preview.editmysite.com/uploads/8/5/1/2/85124478/slide22_17.png">
            <a:extLst>
              <a:ext uri="{FF2B5EF4-FFF2-40B4-BE49-F238E27FC236}">
                <a16:creationId xmlns:a16="http://schemas.microsoft.com/office/drawing/2014/main" id="{A31779AA-0F99-4B07-BC76-0F2021CDA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41360"/>
            <a:ext cx="5468660" cy="30761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91" descr="https://85124478-825232192537887094.preview.editmysite.com/uploads/8/5/1/2/85124478/slide42_14.png">
            <a:extLst>
              <a:ext uri="{FF2B5EF4-FFF2-40B4-BE49-F238E27FC236}">
                <a16:creationId xmlns:a16="http://schemas.microsoft.com/office/drawing/2014/main" id="{E56F6B9C-FA83-41A8-81DE-8502D1702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829" y="3331029"/>
            <a:ext cx="6270171" cy="352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89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5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35" descr="https://85124478-825232192537887094.preview.editmysite.com/uploads/8/5/1/2/85124478/slide99_11.png">
            <a:extLst>
              <a:ext uri="{FF2B5EF4-FFF2-40B4-BE49-F238E27FC236}">
                <a16:creationId xmlns:a16="http://schemas.microsoft.com/office/drawing/2014/main" id="{89308667-D1DD-4281-8A4E-4EAD970118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62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Rectangle 1463">
            <a:extLst>
              <a:ext uri="{FF2B5EF4-FFF2-40B4-BE49-F238E27FC236}">
                <a16:creationId xmlns:a16="http://schemas.microsoft.com/office/drawing/2014/main" id="{C83D262B-E6E1-4C29-9033-19DA0CF07BAC}"/>
              </a:ext>
            </a:extLst>
          </p:cNvPr>
          <p:cNvSpPr/>
          <p:nvPr/>
        </p:nvSpPr>
        <p:spPr>
          <a:xfrm>
            <a:off x="4558560" y="2967335"/>
            <a:ext cx="3074881"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End</a:t>
            </a:r>
          </a:p>
        </p:txBody>
      </p:sp>
    </p:spTree>
    <p:extLst>
      <p:ext uri="{BB962C8B-B14F-4D97-AF65-F5344CB8AC3E}">
        <p14:creationId xmlns:p14="http://schemas.microsoft.com/office/powerpoint/2010/main" val="137224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3FCEB7-CD02-4399-BA74-12D9191D6F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07" descr="Picture">
            <a:extLst>
              <a:ext uri="{FF2B5EF4-FFF2-40B4-BE49-F238E27FC236}">
                <a16:creationId xmlns:a16="http://schemas.microsoft.com/office/drawing/2014/main" id="{A59E1883-7876-4DCE-B6AD-4BBEAC2E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644" y="492573"/>
            <a:ext cx="6157901" cy="58807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EDA797-A1AD-41B8-AAD3-C118BB97F954}"/>
              </a:ext>
            </a:extLst>
          </p:cNvPr>
          <p:cNvSpPr>
            <a:spLocks noGrp="1"/>
          </p:cNvSpPr>
          <p:nvPr>
            <p:ph type="title"/>
          </p:nvPr>
        </p:nvSpPr>
        <p:spPr>
          <a:xfrm>
            <a:off x="655721" y="356550"/>
            <a:ext cx="3657600" cy="5880796"/>
          </a:xfrm>
        </p:spPr>
        <p:txBody>
          <a:bodyPr vert="horz" lIns="91440" tIns="45720" rIns="91440" bIns="45720" rtlCol="0" anchor="b">
            <a:noAutofit/>
          </a:bodyPr>
          <a:lstStyle/>
          <a:p>
            <a:pPr marL="228600" lvl="0" indent="-228600" eaLnBrk="0" fontAlgn="ctr" hangingPunct="0">
              <a:lnSpc>
                <a:spcPct val="100000"/>
              </a:lnSpc>
              <a:spcAft>
                <a:spcPct val="0"/>
              </a:spcAft>
              <a:buFont typeface="Arial" panose="020B0604020202020204" pitchFamily="34" charset="0"/>
              <a:buChar char="•"/>
            </a:pPr>
            <a:endParaRPr lang="en-US" altLang="en-US" sz="1200" dirty="0">
              <a:latin typeface="Lilly"/>
            </a:endParaRPr>
          </a:p>
        </p:txBody>
      </p:sp>
      <p:sp>
        <p:nvSpPr>
          <p:cNvPr id="4" name="Rectangle 3">
            <a:extLst>
              <a:ext uri="{FF2B5EF4-FFF2-40B4-BE49-F238E27FC236}">
                <a16:creationId xmlns:a16="http://schemas.microsoft.com/office/drawing/2014/main" id="{59112EE1-0C22-42A8-948A-8C683E7C52CB}"/>
              </a:ext>
            </a:extLst>
          </p:cNvPr>
          <p:cNvSpPr/>
          <p:nvPr/>
        </p:nvSpPr>
        <p:spPr>
          <a:xfrm>
            <a:off x="682455" y="650069"/>
            <a:ext cx="3583405" cy="2954655"/>
          </a:xfrm>
          <a:prstGeom prst="rect">
            <a:avLst/>
          </a:prstGeom>
          <a:solidFill>
            <a:schemeClr val="tx2">
              <a:lumMod val="50000"/>
            </a:schemeClr>
          </a:solidFill>
        </p:spPr>
        <p:txBody>
          <a:bodyPr wrap="square">
            <a:spAutoFit/>
          </a:bodyPr>
          <a:lstStyle/>
          <a:p>
            <a:pPr lvl="0" eaLnBrk="0" fontAlgn="base" hangingPunct="0">
              <a:spcBef>
                <a:spcPct val="0"/>
              </a:spcBef>
              <a:spcAft>
                <a:spcPct val="0"/>
              </a:spcAft>
            </a:pPr>
            <a:endParaRPr lang="en-US" altLang="en-US" b="1" dirty="0">
              <a:latin typeface="Lilly"/>
            </a:endParaRPr>
          </a:p>
          <a:p>
            <a:pPr lvl="0" eaLnBrk="0" fontAlgn="base" hangingPunct="0">
              <a:spcBef>
                <a:spcPct val="0"/>
              </a:spcBef>
              <a:spcAft>
                <a:spcPct val="0"/>
              </a:spcAft>
            </a:pPr>
            <a:r>
              <a:rPr lang="en-US" altLang="en-US" b="1" dirty="0">
                <a:latin typeface="Lilly"/>
              </a:rPr>
              <a:t>The organs that make up the alimentary canal are as follows:</a:t>
            </a:r>
            <a:endParaRPr lang="en-US" altLang="en-US" sz="2000" dirty="0">
              <a:latin typeface="Lilly"/>
            </a:endParaRPr>
          </a:p>
          <a:p>
            <a:pPr lvl="0" eaLnBrk="0" fontAlgn="base" hangingPunct="0">
              <a:spcBef>
                <a:spcPct val="0"/>
              </a:spcBef>
              <a:spcAft>
                <a:spcPct val="0"/>
              </a:spcAft>
              <a:buFontTx/>
              <a:buAutoNum type="arabicPeriod"/>
            </a:pPr>
            <a:r>
              <a:rPr lang="en-US" altLang="en-US" b="1" dirty="0">
                <a:latin typeface="Lilly"/>
              </a:rPr>
              <a:t>Mouth</a:t>
            </a:r>
            <a:endParaRPr lang="en-US" altLang="en-US" sz="2000" dirty="0">
              <a:latin typeface="Lilly"/>
            </a:endParaRPr>
          </a:p>
          <a:p>
            <a:pPr lvl="0" eaLnBrk="0" fontAlgn="base" hangingPunct="0">
              <a:spcBef>
                <a:spcPct val="0"/>
              </a:spcBef>
              <a:spcAft>
                <a:spcPct val="0"/>
              </a:spcAft>
              <a:buFontTx/>
              <a:buAutoNum type="arabicPeriod" startAt="2"/>
            </a:pPr>
            <a:r>
              <a:rPr lang="en-US" altLang="en-US" b="1" dirty="0">
                <a:latin typeface="Lilly"/>
              </a:rPr>
              <a:t>Pharynx</a:t>
            </a:r>
            <a:endParaRPr lang="en-US" altLang="en-US" sz="2000" dirty="0">
              <a:latin typeface="Lilly"/>
            </a:endParaRPr>
          </a:p>
          <a:p>
            <a:pPr lvl="0" eaLnBrk="0" fontAlgn="base" hangingPunct="0">
              <a:spcBef>
                <a:spcPct val="0"/>
              </a:spcBef>
              <a:spcAft>
                <a:spcPct val="0"/>
              </a:spcAft>
              <a:buFontTx/>
              <a:buAutoNum type="arabicPeriod" startAt="3"/>
            </a:pPr>
            <a:r>
              <a:rPr lang="en-US" altLang="en-US" b="1" dirty="0">
                <a:latin typeface="Lilly"/>
              </a:rPr>
              <a:t>Esophagus</a:t>
            </a:r>
            <a:endParaRPr lang="en-US" altLang="en-US" sz="2000" dirty="0">
              <a:latin typeface="Lilly"/>
            </a:endParaRPr>
          </a:p>
          <a:p>
            <a:pPr lvl="0" eaLnBrk="0" fontAlgn="base" hangingPunct="0">
              <a:spcBef>
                <a:spcPct val="0"/>
              </a:spcBef>
              <a:spcAft>
                <a:spcPct val="0"/>
              </a:spcAft>
              <a:buFontTx/>
              <a:buAutoNum type="arabicPeriod" startAt="4"/>
            </a:pPr>
            <a:r>
              <a:rPr lang="en-US" altLang="en-US" b="1" dirty="0">
                <a:latin typeface="Lilly"/>
              </a:rPr>
              <a:t>Stomach</a:t>
            </a:r>
            <a:endParaRPr lang="en-US" altLang="en-US" sz="2000" dirty="0">
              <a:latin typeface="Lilly"/>
            </a:endParaRPr>
          </a:p>
          <a:p>
            <a:pPr lvl="0" eaLnBrk="0" fontAlgn="base" hangingPunct="0">
              <a:spcBef>
                <a:spcPct val="0"/>
              </a:spcBef>
              <a:spcAft>
                <a:spcPct val="0"/>
              </a:spcAft>
              <a:buFontTx/>
              <a:buAutoNum type="arabicPeriod" startAt="5"/>
            </a:pPr>
            <a:r>
              <a:rPr lang="en-US" altLang="en-US" b="1" dirty="0">
                <a:latin typeface="Lilly"/>
              </a:rPr>
              <a:t>Small Intestine (small bowel)</a:t>
            </a:r>
            <a:endParaRPr lang="en-US" altLang="en-US" sz="2000" dirty="0">
              <a:latin typeface="Lilly"/>
            </a:endParaRPr>
          </a:p>
          <a:p>
            <a:pPr lvl="0" eaLnBrk="0" fontAlgn="base" hangingPunct="0">
              <a:spcBef>
                <a:spcPct val="0"/>
              </a:spcBef>
              <a:spcAft>
                <a:spcPct val="0"/>
              </a:spcAft>
              <a:buFontTx/>
              <a:buAutoNum type="arabicPeriod" startAt="6"/>
            </a:pPr>
            <a:r>
              <a:rPr lang="en-US" altLang="en-US" b="1" dirty="0">
                <a:latin typeface="Lilly"/>
              </a:rPr>
              <a:t>Large Intestine (large bowel)</a:t>
            </a:r>
            <a:endParaRPr lang="en-US" altLang="en-US" sz="2000" dirty="0">
              <a:latin typeface="Lilly"/>
            </a:endParaRPr>
          </a:p>
          <a:p>
            <a:pPr lvl="0" eaLnBrk="0" fontAlgn="base" hangingPunct="0">
              <a:spcBef>
                <a:spcPct val="0"/>
              </a:spcBef>
              <a:spcAft>
                <a:spcPct val="0"/>
              </a:spcAft>
            </a:pPr>
            <a:endParaRPr lang="en-US" altLang="en-US" sz="2400" dirty="0">
              <a:latin typeface="Arial" panose="020B0604020202020204" pitchFamily="34" charset="0"/>
            </a:endParaRPr>
          </a:p>
        </p:txBody>
      </p:sp>
    </p:spTree>
    <p:extLst>
      <p:ext uri="{BB962C8B-B14F-4D97-AF65-F5344CB8AC3E}">
        <p14:creationId xmlns:p14="http://schemas.microsoft.com/office/powerpoint/2010/main" val="340284685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321F-4969-4365-A733-74131FAA3E4A}"/>
              </a:ext>
            </a:extLst>
          </p:cNvPr>
          <p:cNvSpPr>
            <a:spLocks noGrp="1"/>
          </p:cNvSpPr>
          <p:nvPr>
            <p:ph type="title"/>
          </p:nvPr>
        </p:nvSpPr>
        <p:spPr/>
        <p:txBody>
          <a:bodyPr/>
          <a:lstStyle/>
          <a:p>
            <a:r>
              <a:rPr lang="en-US" altLang="en-US" dirty="0">
                <a:latin typeface="Lilly"/>
              </a:rPr>
              <a:t>The organs of the digestive system perform the following six activities:</a:t>
            </a:r>
            <a:endParaRPr lang="en-US" dirty="0"/>
          </a:p>
        </p:txBody>
      </p:sp>
      <p:sp>
        <p:nvSpPr>
          <p:cNvPr id="4" name="Rectangle 3">
            <a:extLst>
              <a:ext uri="{FF2B5EF4-FFF2-40B4-BE49-F238E27FC236}">
                <a16:creationId xmlns:a16="http://schemas.microsoft.com/office/drawing/2014/main" id="{D8BE6D61-BC66-449A-9C2E-477056799891}"/>
              </a:ext>
            </a:extLst>
          </p:cNvPr>
          <p:cNvSpPr/>
          <p:nvPr/>
        </p:nvSpPr>
        <p:spPr>
          <a:xfrm>
            <a:off x="550817" y="1779687"/>
            <a:ext cx="11377748" cy="5078313"/>
          </a:xfrm>
          <a:prstGeom prst="rect">
            <a:avLst/>
          </a:prstGeom>
        </p:spPr>
        <p:txBody>
          <a:bodyPr wrap="square">
            <a:spAutoFit/>
          </a:bodyPr>
          <a:lstStyle/>
          <a:p>
            <a:pPr marL="342900" indent="-342900">
              <a:buSzPct val="108000"/>
              <a:buFont typeface="+mj-lt"/>
              <a:buAutoNum type="arabicPeriod"/>
            </a:pPr>
            <a:r>
              <a:rPr lang="en-US" sz="3600" dirty="0"/>
              <a:t>   Ingestion </a:t>
            </a:r>
            <a:r>
              <a:rPr lang="en-US" dirty="0"/>
              <a:t>- taking of food into the mouth.</a:t>
            </a:r>
            <a:br>
              <a:rPr lang="en-US" dirty="0"/>
            </a:br>
            <a:endParaRPr lang="en-US" dirty="0"/>
          </a:p>
          <a:p>
            <a:pPr marL="342900" indent="-342900">
              <a:buFont typeface="+mj-lt"/>
              <a:buAutoNum type="arabicPeriod"/>
            </a:pPr>
            <a:r>
              <a:rPr lang="en-US" sz="3600" dirty="0"/>
              <a:t>   Propulsion</a:t>
            </a:r>
            <a:r>
              <a:rPr lang="en-US" dirty="0"/>
              <a:t> - movement of food through the alimentary canal</a:t>
            </a:r>
            <a:br>
              <a:rPr lang="en-US" dirty="0"/>
            </a:br>
            <a:endParaRPr lang="en-US" dirty="0"/>
          </a:p>
          <a:p>
            <a:pPr marL="800100" lvl="1" indent="-342900">
              <a:buFont typeface="+mj-lt"/>
              <a:buAutoNum type="alphaLcPeriod"/>
            </a:pPr>
            <a:r>
              <a:rPr lang="en-US" dirty="0"/>
              <a:t>Swallowing (voluntary)</a:t>
            </a:r>
          </a:p>
          <a:p>
            <a:pPr marL="800100" lvl="1" indent="-342900">
              <a:buFont typeface="+mj-lt"/>
              <a:buAutoNum type="alphaLcPeriod"/>
            </a:pPr>
            <a:r>
              <a:rPr lang="en-US" dirty="0"/>
              <a:t>Peristalsis - moves food through the alimentary canal by waves of involuntary contraction and relaxation of smooth muscle</a:t>
            </a:r>
          </a:p>
          <a:p>
            <a:pPr marL="342900" indent="-342900">
              <a:buFont typeface="+mj-lt"/>
              <a:buAutoNum type="arabicPeriod"/>
            </a:pPr>
            <a:endParaRPr lang="en-US" dirty="0"/>
          </a:p>
          <a:p>
            <a:pPr marL="342900" indent="-342900">
              <a:buFont typeface="+mj-lt"/>
              <a:buAutoNum type="arabicPeriod"/>
            </a:pPr>
            <a:r>
              <a:rPr lang="en-US" sz="3600" dirty="0"/>
              <a:t>   Mechanical</a:t>
            </a:r>
            <a:r>
              <a:rPr lang="en-US" dirty="0"/>
              <a:t> - the physical processes that break up larger pieces of food into smaller pieces. </a:t>
            </a:r>
          </a:p>
          <a:p>
            <a:pPr marL="1257300" lvl="2" indent="-342900">
              <a:buFont typeface="+mj-lt"/>
              <a:buAutoNum type="alphaLcPeriod"/>
            </a:pPr>
            <a:r>
              <a:rPr lang="en-US" dirty="0"/>
              <a:t>Chewing</a:t>
            </a:r>
          </a:p>
          <a:p>
            <a:pPr marL="1257300" lvl="2" indent="-342900">
              <a:buFont typeface="+mj-lt"/>
              <a:buAutoNum type="alphaLcPeriod"/>
            </a:pPr>
            <a:r>
              <a:rPr lang="en-US" dirty="0"/>
              <a:t>Churning -  processes of the stomach</a:t>
            </a:r>
          </a:p>
          <a:p>
            <a:pPr marL="1257300" lvl="2" indent="-342900">
              <a:buFont typeface="+mj-lt"/>
              <a:buAutoNum type="alphaLcPeriod"/>
            </a:pPr>
            <a:r>
              <a:rPr lang="en-US" dirty="0"/>
              <a:t>Peristalsis - Rhythmic contraction and relaxation (peristalsis) of smooth muscle of the small intestine.</a:t>
            </a:r>
            <a:br>
              <a:rPr lang="en-US" dirty="0"/>
            </a:br>
            <a:endParaRPr lang="en-US" dirty="0"/>
          </a:p>
        </p:txBody>
      </p:sp>
    </p:spTree>
    <p:extLst>
      <p:ext uri="{BB962C8B-B14F-4D97-AF65-F5344CB8AC3E}">
        <p14:creationId xmlns:p14="http://schemas.microsoft.com/office/powerpoint/2010/main" val="4203673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321F-4969-4365-A733-74131FAA3E4A}"/>
              </a:ext>
            </a:extLst>
          </p:cNvPr>
          <p:cNvSpPr>
            <a:spLocks noGrp="1"/>
          </p:cNvSpPr>
          <p:nvPr>
            <p:ph type="title"/>
          </p:nvPr>
        </p:nvSpPr>
        <p:spPr/>
        <p:txBody>
          <a:bodyPr/>
          <a:lstStyle/>
          <a:p>
            <a:r>
              <a:rPr lang="en-US" altLang="en-US" dirty="0">
                <a:latin typeface="Lilly"/>
              </a:rPr>
              <a:t>The organs of the digestive system perform the following six activities:</a:t>
            </a:r>
            <a:endParaRPr lang="en-US" dirty="0"/>
          </a:p>
        </p:txBody>
      </p:sp>
      <p:sp>
        <p:nvSpPr>
          <p:cNvPr id="4" name="Rectangle 3">
            <a:extLst>
              <a:ext uri="{FF2B5EF4-FFF2-40B4-BE49-F238E27FC236}">
                <a16:creationId xmlns:a16="http://schemas.microsoft.com/office/drawing/2014/main" id="{D8BE6D61-BC66-449A-9C2E-477056799891}"/>
              </a:ext>
            </a:extLst>
          </p:cNvPr>
          <p:cNvSpPr/>
          <p:nvPr/>
        </p:nvSpPr>
        <p:spPr>
          <a:xfrm>
            <a:off x="498566" y="1690688"/>
            <a:ext cx="11377748" cy="4893647"/>
          </a:xfrm>
          <a:prstGeom prst="rect">
            <a:avLst/>
          </a:prstGeom>
        </p:spPr>
        <p:txBody>
          <a:bodyPr wrap="square">
            <a:spAutoFit/>
          </a:bodyPr>
          <a:lstStyle/>
          <a:p>
            <a:pPr marL="1257300" lvl="2" indent="-342900">
              <a:buFont typeface="+mj-lt"/>
              <a:buAutoNum type="alphaLcPeriod"/>
            </a:pPr>
            <a:endParaRPr lang="en-US" dirty="0"/>
          </a:p>
          <a:p>
            <a:pPr marL="342900" indent="-342900">
              <a:buFont typeface="+mj-lt"/>
              <a:buAutoNum type="arabicPeriod" startAt="4"/>
            </a:pPr>
            <a:r>
              <a:rPr lang="en-US" sz="3200" dirty="0"/>
              <a:t>   Digestion</a:t>
            </a:r>
            <a:r>
              <a:rPr lang="en-US" dirty="0"/>
              <a:t> -  the chemical decomposition of carbohydrates, proteins, and lipids into their simpler building blocks (simple sugars, amino acids, and fatty acids or glycerol, respectively). </a:t>
            </a:r>
          </a:p>
          <a:p>
            <a:endParaRPr lang="en-US" dirty="0"/>
          </a:p>
          <a:p>
            <a:pPr marL="1257300" lvl="2" indent="-342900">
              <a:buFont typeface="+mj-lt"/>
              <a:buAutoNum type="alphaLcPeriod"/>
            </a:pPr>
            <a:r>
              <a:rPr lang="en-US" dirty="0"/>
              <a:t>Digestion is carried out by digestive enzymes and other substances secreted by the accessory organs. </a:t>
            </a:r>
          </a:p>
          <a:p>
            <a:pPr lvl="2"/>
            <a:endParaRPr lang="en-US" dirty="0"/>
          </a:p>
          <a:p>
            <a:pPr marL="1257300" lvl="2" indent="-342900">
              <a:buFont typeface="+mj-lt"/>
              <a:buAutoNum type="alphaLcPeriod"/>
            </a:pPr>
            <a:r>
              <a:rPr lang="en-US" dirty="0"/>
              <a:t>The processes of digestion take place in the lumen of the alimentary canal. </a:t>
            </a:r>
          </a:p>
          <a:p>
            <a:pPr lvl="2"/>
            <a:endParaRPr lang="en-US" dirty="0"/>
          </a:p>
          <a:p>
            <a:pPr marL="342900" indent="-342900">
              <a:buFont typeface="+mj-lt"/>
              <a:buAutoNum type="arabicPeriod" startAt="5"/>
            </a:pPr>
            <a:r>
              <a:rPr lang="en-US" sz="3200" dirty="0"/>
              <a:t>   Absorption</a:t>
            </a:r>
            <a:r>
              <a:rPr lang="en-US" dirty="0"/>
              <a:t> - the transportation of digested food from the lumen of the alimentary canal into the blood and lymphatic capillaries located in the wall of the canal.</a:t>
            </a:r>
          </a:p>
          <a:p>
            <a:endParaRPr lang="en-US" dirty="0"/>
          </a:p>
          <a:p>
            <a:pPr marL="342900" indent="-342900">
              <a:buFont typeface="+mj-lt"/>
              <a:buAutoNum type="arabicPeriod" startAt="6"/>
            </a:pPr>
            <a:r>
              <a:rPr lang="en-US" sz="3200" dirty="0"/>
              <a:t>   Defecation</a:t>
            </a:r>
            <a:r>
              <a:rPr lang="en-US" dirty="0"/>
              <a:t> - the elimination of indigestible substances (wastes) from the body as feces.</a:t>
            </a:r>
          </a:p>
        </p:txBody>
      </p:sp>
    </p:spTree>
    <p:extLst>
      <p:ext uri="{BB962C8B-B14F-4D97-AF65-F5344CB8AC3E}">
        <p14:creationId xmlns:p14="http://schemas.microsoft.com/office/powerpoint/2010/main" val="38243846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61&quot;/&gt;&lt;/object&gt;&lt;object type=&quot;3&quot; unique_id=&quot;10007&quot;&gt;&lt;property id=&quot;20148&quot; value=&quot;5&quot;/&gt;&lt;property id=&quot;20300&quot; value=&quot;Slide 4&quot;/&gt;&lt;property id=&quot;20307&quot; value=&quot;258&quot;/&gt;&lt;/object&gt;&lt;object type=&quot;3&quot; unique_id=&quot;10008&quot;&gt;&lt;property id=&quot;20148&quot; value=&quot;5&quot;/&gt;&lt;property id=&quot;20300&quot; value=&quot;Slide 5&quot;/&gt;&lt;property id=&quot;20307&quot; value=&quot;259&quot;/&gt;&lt;/object&gt;&lt;object type=&quot;3&quot; unique_id=&quot;10009&quot;&gt;&lt;property id=&quot;20148&quot; value=&quot;5&quot;/&gt;&lt;property id=&quot;20300&quot; value=&quot;Slide 6&quot;/&gt;&lt;property id=&quot;20307&quot; value=&quot;266&quot;/&gt;&lt;/object&gt;&lt;object type=&quot;3&quot; unique_id=&quot;10010&quot;&gt;&lt;property id=&quot;20148&quot; value=&quot;5&quot;/&gt;&lt;property id=&quot;20300&quot; value=&quot;Slide 7&quot;/&gt;&lt;property id=&quot;20307&quot; value=&quot;262&quot;/&gt;&lt;/object&gt;&lt;object type=&quot;3&quot; unique_id=&quot;10011&quot;&gt;&lt;property id=&quot;20148&quot; value=&quot;5&quot;/&gt;&lt;property id=&quot;20300&quot; value=&quot;Slide 8&quot;/&gt;&lt;property id=&quot;20307&quot; value=&quot;260&quot;/&gt;&lt;/object&gt;&lt;object type=&quot;3&quot; unique_id=&quot;10012&quot;&gt;&lt;property id=&quot;20148&quot; value=&quot;5&quot;/&gt;&lt;property id=&quot;20300&quot; value=&quot;Slide 9&quot;/&gt;&lt;property id=&quot;20307&quot; value=&quot;263&quot;/&gt;&lt;/object&gt;&lt;object type=&quot;3&quot; unique_id=&quot;10013&quot;&gt;&lt;property id=&quot;20148&quot; value=&quot;5&quot;/&gt;&lt;property id=&quot;20300&quot; value=&quot;Slide 10&quot;/&gt;&lt;property id=&quot;20307&quot; value=&quot;267&quot;/&gt;&lt;/object&gt;&lt;object type=&quot;3&quot; unique_id=&quot;10014&quot;&gt;&lt;property id=&quot;20148&quot; value=&quot;5&quot;/&gt;&lt;property id=&quot;20300&quot; value=&quot;Slide 11&quot;/&gt;&lt;property id=&quot;20307&quot; value=&quot;264&quot;/&gt;&lt;/object&gt;&lt;object type=&quot;3&quot; unique_id=&quot;10015&quot;&gt;&lt;property id=&quot;20148&quot; value=&quot;5&quot;/&gt;&lt;property id=&quot;20300&quot; value=&quot;Slide 12&quot;/&gt;&lt;property id=&quot;20307&quot; value=&quot;265&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oper Black"/>
        <a:ea typeface=""/>
        <a:cs typeface=""/>
      </a:majorFont>
      <a:minorFont>
        <a:latin typeface="Cooper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656</Words>
  <Application>Microsoft Office PowerPoint</Application>
  <PresentationFormat>Widescreen</PresentationFormat>
  <Paragraphs>221</Paragraphs>
  <Slides>68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Calibri</vt:lpstr>
      <vt:lpstr>Cooper Black</vt:lpstr>
      <vt:lpstr>Cooper Std Black</vt:lpstr>
      <vt:lpstr>Lilly</vt:lpstr>
      <vt:lpstr>Lucida Calligraphy</vt:lpstr>
      <vt:lpstr>Office Theme</vt:lpstr>
      <vt:lpstr>With  Scientist Cindy</vt:lpstr>
      <vt:lpstr>Gross Anatomy</vt:lpstr>
      <vt:lpstr>The digestive system works to convert the food we eat into smaller units our body can absorb and use.</vt:lpstr>
      <vt:lpstr>     Your body is organized as a tube. </vt:lpstr>
      <vt:lpstr>Functions of the Digestive System</vt:lpstr>
      <vt:lpstr>Anatomy of the Digestive System</vt:lpstr>
      <vt:lpstr>PowerPoint Presentation</vt:lpstr>
      <vt:lpstr>The organs of the digestive system perform the following six activities:</vt:lpstr>
      <vt:lpstr>The organs of the digestive system perform the following six activities:</vt:lpstr>
      <vt:lpstr>PowerPoint Presentation</vt:lpstr>
      <vt:lpstr>ACCESSORY DIGESTIVE ORGANS</vt:lpstr>
      <vt:lpstr>Anatomy of the Head Region</vt:lpstr>
      <vt:lpstr>Food Enters the Body Through the Oral Cavity</vt:lpstr>
      <vt:lpstr>Food Enters the Body Through the Oral Cavity</vt:lpstr>
      <vt:lpstr>THE SALIVARY GLANDS</vt:lpstr>
      <vt:lpstr>Bolus</vt:lpstr>
      <vt:lpstr>EPIGLOTTIS</vt:lpstr>
      <vt:lpstr>PowerPoint Presentation</vt:lpstr>
      <vt:lpstr>    ​    The pharynx is better known as the throat. The throat leads from the nose cavity and the mouth cavity to the esophagus and the trachea. Pharynx is subdivided into the following three sections; 1) the nasopharynx 2) the oropharynx 3) the laryngopharynx</vt:lpstr>
      <vt:lpstr>The 3 Regions of the Pharynx</vt:lpstr>
      <vt:lpstr>Esophagus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Stomach</vt:lpstr>
      <vt:lpstr>PowerPoint Presentation</vt:lpstr>
      <vt:lpstr>PowerPoint Presentation</vt:lpstr>
      <vt:lpstr>PowerPoint Presentation</vt:lpstr>
      <vt:lpstr>PowerPoint Presentation</vt:lpstr>
      <vt:lpstr>PowerPoint Presentation</vt:lpstr>
      <vt:lpstr>Sphincter Muscles of the Stomach</vt:lpstr>
      <vt:lpstr>PowerPoint Presentation</vt:lpstr>
      <vt:lpstr>PowerPoint Presentation</vt:lpstr>
      <vt:lpstr>THE CARDIAC SPHINCTER/VALVE</vt:lpstr>
      <vt:lpstr>PowerPoint Presentation</vt:lpstr>
      <vt:lpstr>Anatomy of the Stomach</vt:lpstr>
      <vt:lpstr>PowerPoint Presentation</vt:lpstr>
      <vt:lpstr>PowerPoint Presentation</vt:lpstr>
      <vt:lpstr>THE PYLORIC SPHINCTER/VALVE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Appendix</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Sanchez</dc:creator>
  <cp:lastModifiedBy>Cynthia Anderson</cp:lastModifiedBy>
  <cp:revision>38</cp:revision>
  <dcterms:created xsi:type="dcterms:W3CDTF">2017-11-01T13:55:45Z</dcterms:created>
  <dcterms:modified xsi:type="dcterms:W3CDTF">2018-05-04T12:08:57Z</dcterms:modified>
</cp:coreProperties>
</file>