
<file path=[Content_Types].xml><?xml version="1.0" encoding="utf-8"?>
<Types xmlns="http://schemas.openxmlformats.org/package/2006/content-types">
  <Default Extension="com" ContentType="image/jpeg"/>
  <Default Extension="gif" ContentType="image/gif"/>
  <Default Extension="gif&amp;ehk=CxOzInte3I1q7wZlpMHmHA&amp;r=0&amp;pid=OfficeInsert" ContentType="image/gif"/>
  <Default Extension="jpeg" ContentType="image/jpeg"/>
  <Default Extension="JPG" ContentType="image/jpeg"/>
  <Default Extension="jpg&amp;ehk=8dukOHRw0u8kGGyVNqd32g&amp;r=0&amp;pid=OfficeInsert" ContentType="image/jpeg"/>
  <Default Extension="jpg&amp;ehk=AvWYz3LW6S7l0QZZc5I4Rw&amp;r=0&amp;pid=OfficeInsert" ContentType="image/jpeg"/>
  <Default Extension="jpg&amp;ehk=awXQgm4tjFLZW9NNQsTGmQ&amp;r=0&amp;pid=OfficeInsert" ContentType="image/jpeg"/>
  <Default Extension="jpg&amp;ehk=bGYleLYJazQ3" ContentType="image/jpeg"/>
  <Default Extension="jpg&amp;ehk=cM0EVZ5FXZpx6yGavHsnmQ&amp;r=0&amp;pid=OfficeInsert" ContentType="image/jpeg"/>
  <Default Extension="jpg&amp;ehk=evVOG0PBnNzDPkOQVh7kkg&amp;r=0&amp;pid=OfficeInsert" ContentType="image/jpeg"/>
  <Default Extension="jpg&amp;ehk=G4ODG8pDNz36yDhD" ContentType="image/jpeg"/>
  <Default Extension="jpg&amp;ehk=HcLLEl6KQjx3fsVbNAeYCA&amp;r=0&amp;pid=OfficeInsert" ContentType="image/jpeg"/>
  <Default Extension="jpg&amp;ehk=hfK" ContentType="image/jpeg"/>
  <Default Extension="jpg&amp;ehk=inKIT7HWhtKsjLQBpmwKVg&amp;r=0&amp;pid=OfficeInsert" ContentType="image/jpeg"/>
  <Default Extension="jpg&amp;ehk=JotJR2" ContentType="image/jpeg"/>
  <Default Extension="jpg&amp;ehk=k3w2cO0wUtmO2AnpEF" ContentType="image/jpeg"/>
  <Default Extension="jpg&amp;ehk=l8np2pQiVXaQ3982kJFh9g&amp;r=0&amp;pid=OfficeInsert" ContentType="image/jpeg"/>
  <Default Extension="jpg&amp;ehk=mf" ContentType="image/jpeg"/>
  <Default Extension="jpg&amp;ehk=mPCKB0P" ContentType="image/jpeg"/>
  <Default Extension="jpg&amp;ehk=O0BU4adC8GLF" ContentType="image/jpeg"/>
  <Default Extension="jpg&amp;ehk=ObBBemb7GzFKcD7jBfCIbQ&amp;r=0&amp;pid=OfficeInsert" ContentType="image/jpeg"/>
  <Default Extension="jpg&amp;ehk=OxE7j8c3UqylU1XVcrOGMw&amp;r=0&amp;pid=OfficeInsert" ContentType="image/jpeg"/>
  <Default Extension="jpg&amp;ehk=P" ContentType="image/jpeg"/>
  <Default Extension="jpg&amp;ehk=pchAEHJxLf7y48MLXtOihQ&amp;r=0&amp;pid=OfficeInsert" ContentType="image/jpeg"/>
  <Default Extension="jpg&amp;ehk=PmI00KTdaONYyk5aGtqcvw&amp;r=0&amp;pid=OfficeInsert" ContentType="image/jpeg"/>
  <Default Extension="jpg&amp;ehk=pUxZ3" ContentType="image/jpeg"/>
  <Default Extension="jpg&amp;ehk=r0pZe83Bn0WMnoB7fv" ContentType="image/jpeg"/>
  <Default Extension="jpg&amp;ehk=TfvN9NpXtPSOq9gouEeyvw&amp;r=0&amp;pid=OfficeInsert" ContentType="image/jpeg"/>
  <Default Extension="jpg&amp;ehk=uNN0SXQ3AwcUKMn9YzXheg&amp;r=0&amp;pid=OfficeInsert" ContentType="image/jpeg"/>
  <Default Extension="jpg&amp;ehk=xKCrB5Kz6d09bnL5IOq5DQ&amp;r=0&amp;pid=OfficeInsert" ContentType="image/jpeg"/>
  <Default Extension="jpg&amp;ehk=yVVzg3Ebwt2dieSeh" ContentType="image/jpeg"/>
  <Default Extension="jpg&amp;ehk=ZQrPrlOnDEZkTjSwRGVVsg&amp;r=0&amp;pid=OfficeInsert" ContentType="image/jpeg"/>
  <Default Extension="png" ContentType="image/png"/>
  <Default Extension="png&amp;ehk=0ngpPkH0TG" ContentType="image/png"/>
  <Default Extension="png&amp;ehk=hGUCeuSb" ContentType="image/png"/>
  <Default Extension="png&amp;ehk=HHhITHR6" ContentType="image/png"/>
  <Default Extension="png&amp;ehk=K259j042QDErWCoWLaJuvw&amp;r=0&amp;pid=OfficeInsert" ContentType="image/png"/>
  <Default Extension="png&amp;ehk=L1tuDuPuw0IZNJ6" ContentType="image/png"/>
  <Default Extension="png&amp;ehk=pbTU6a0r4JeVnae7N" ContentType="image/png"/>
  <Default Extension="png&amp;ehk=T2s0wTE74QlG7lO4IZuSjg&amp;r=0&amp;pid=OfficeInsert" ContentType="image/png"/>
  <Default Extension="png&amp;ehk=X0tfZH"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3" r:id="rId2"/>
    <p:sldId id="257" r:id="rId3"/>
    <p:sldId id="258" r:id="rId4"/>
    <p:sldId id="434" r:id="rId5"/>
    <p:sldId id="435" r:id="rId6"/>
    <p:sldId id="436" r:id="rId7"/>
    <p:sldId id="437" r:id="rId8"/>
    <p:sldId id="438" r:id="rId9"/>
    <p:sldId id="265" r:id="rId10"/>
    <p:sldId id="439" r:id="rId11"/>
    <p:sldId id="440" r:id="rId12"/>
    <p:sldId id="441" r:id="rId13"/>
    <p:sldId id="442" r:id="rId14"/>
    <p:sldId id="270" r:id="rId15"/>
    <p:sldId id="443" r:id="rId16"/>
    <p:sldId id="444" r:id="rId17"/>
    <p:sldId id="445" r:id="rId18"/>
    <p:sldId id="446" r:id="rId19"/>
    <p:sldId id="447" r:id="rId20"/>
    <p:sldId id="448" r:id="rId21"/>
    <p:sldId id="449" r:id="rId22"/>
    <p:sldId id="450" r:id="rId23"/>
    <p:sldId id="279" r:id="rId24"/>
    <p:sldId id="451" r:id="rId25"/>
    <p:sldId id="452" r:id="rId26"/>
    <p:sldId id="453" r:id="rId27"/>
    <p:sldId id="454" r:id="rId28"/>
    <p:sldId id="455" r:id="rId29"/>
    <p:sldId id="456" r:id="rId30"/>
    <p:sldId id="457" r:id="rId31"/>
    <p:sldId id="458" r:id="rId32"/>
    <p:sldId id="459" r:id="rId33"/>
    <p:sldId id="460" r:id="rId34"/>
    <p:sldId id="461" r:id="rId35"/>
    <p:sldId id="462" r:id="rId36"/>
    <p:sldId id="463" r:id="rId37"/>
    <p:sldId id="464" r:id="rId38"/>
    <p:sldId id="465" r:id="rId39"/>
    <p:sldId id="466" r:id="rId40"/>
    <p:sldId id="467" r:id="rId41"/>
    <p:sldId id="468" r:id="rId42"/>
    <p:sldId id="469" r:id="rId43"/>
    <p:sldId id="470" r:id="rId44"/>
    <p:sldId id="471" r:id="rId45"/>
    <p:sldId id="302" r:id="rId46"/>
    <p:sldId id="472" r:id="rId47"/>
    <p:sldId id="473" r:id="rId48"/>
    <p:sldId id="474" r:id="rId49"/>
    <p:sldId id="475" r:id="rId50"/>
    <p:sldId id="476" r:id="rId51"/>
    <p:sldId id="477" r:id="rId52"/>
    <p:sldId id="478" r:id="rId53"/>
    <p:sldId id="479" r:id="rId54"/>
    <p:sldId id="480" r:id="rId55"/>
    <p:sldId id="481" r:id="rId56"/>
    <p:sldId id="316" r:id="rId57"/>
    <p:sldId id="482" r:id="rId58"/>
    <p:sldId id="483" r:id="rId59"/>
    <p:sldId id="484" r:id="rId60"/>
    <p:sldId id="485" r:id="rId61"/>
    <p:sldId id="486" r:id="rId62"/>
    <p:sldId id="487" r:id="rId63"/>
    <p:sldId id="488" r:id="rId64"/>
    <p:sldId id="489" r:id="rId65"/>
    <p:sldId id="490" r:id="rId66"/>
    <p:sldId id="491" r:id="rId67"/>
    <p:sldId id="492" r:id="rId68"/>
    <p:sldId id="347" r:id="rId69"/>
    <p:sldId id="493" r:id="rId70"/>
    <p:sldId id="511" r:id="rId71"/>
    <p:sldId id="512" r:id="rId72"/>
    <p:sldId id="51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6T06:22:30.023"/>
    </inkml:context>
    <inkml:brush xml:id="br0">
      <inkml:brushProperty name="width" value="0.4" units="cm"/>
      <inkml:brushProperty name="height" value="0.8" units="cm"/>
      <inkml:brushProperty name="color" value="#FF2500"/>
      <inkml:brushProperty name="tip" value="rectangle"/>
      <inkml:brushProperty name="rasterOp" value="maskPen"/>
      <inkml:brushProperty name="ignorePressure" value="1"/>
    </inkml:brush>
  </inkml:definitions>
  <inkml:trace contextRef="#ctx0" brushRef="#br0">5597 623,'0'0,"-4"0,-7-5,-9-9,-10-8,-13-8,-9-3,-3-6,-6 1,-9-3,-16 1,-14 0,-4 1,8 8,2 4,0 7,-6 3,-12 4,0 0,5 2,5 7,-4 5,-8 6,-8 2,4 4,9 4,6 8,-2 4,-9 10,-6 7,3 5,4-3,-4 1,-5-1,2 1,7 1,11 0,8 1,9 4,-5 7,-7 9,-6 2,-2 2,3-4,6 4,-2 7,-6 2,-4 9,4 1,7-6,11-5,11-4,6 3,-4 8,-6 7,-3 0,0 1,4-3,7 0,7 5,6 3,8-2,8-2,8 5,4 6,7 11,4 2,5-3,5-8,3-1,4 2,6-1,2-2,5-6,4-4,10 3,12 6,18 6,17 1,9-6,4-4,1-3,-1 3,2 5,17 6,8-5,3-7,12-5,15-5,9-3,2-3,-4-4,16 6,6-4,1-9,14 1,7 0,0-1,7-1,9-3,3-7,14-6,-5-9,-14-8,14-8,-4-10,1-5,10-2,-11-4,-12-4,7-9,-2-5,-6-1,10-5,-5-5,-16-9,-6-14,-1-13,-4-12,-8-3,6-9,-6 0,-15 3,-13 6,0-8,9-14,5-9,-3-6,2-8,1-6,-10-6,-17-3,-19 5,-14 11,-13 2,-7 2,5-3,5-6,0 0,-6 2,-9-7,-8-8,-12-6,-10 4,-13-4,-12 0,-9 0,-7 11,-8 7,-4 11,-9 5,-10-2,-14-5,-17-7,-12-2,-12-3,-4-12,3-10,3 2,-7 1,-11 4,-5 1,-8 2,-2 2,-12 4,-8 6,3 6,1 4,9 4,-5-3,-13-1,1 6,-16 1,-17 2,-6 0,10 3,2 10,-5 6,-1 8,-1 7,-16 11,-2 10,9 12,-12 12,-10 10,-30 14,-24 16,-17 22,-22 30,-23 28,-10 24,-18 39,10 18,62-22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B503-B989-48A4-8DB2-D46BD739E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B89DE-5F5D-4401-A8EC-D31DE346DC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ACD0F9-1F9F-45E9-9BD3-5DF05AE79D9E}"/>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5" name="Footer Placeholder 4">
            <a:extLst>
              <a:ext uri="{FF2B5EF4-FFF2-40B4-BE49-F238E27FC236}">
                <a16:creationId xmlns:a16="http://schemas.microsoft.com/office/drawing/2014/main" id="{88DD4D75-720F-4934-A161-82F110387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8F24B-9B31-4EC9-9D4C-AA0A803F1069}"/>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161326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FBFF-8053-453F-B674-DCD3D722A7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CCE85D-F3EE-4ED6-BFDE-BEE29C8CCD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CEFE-B064-49E8-A18C-7A58538332E1}"/>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5" name="Footer Placeholder 4">
            <a:extLst>
              <a:ext uri="{FF2B5EF4-FFF2-40B4-BE49-F238E27FC236}">
                <a16:creationId xmlns:a16="http://schemas.microsoft.com/office/drawing/2014/main" id="{E606C665-05CA-4A40-943D-69382CB69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09BEF-E51C-4B33-9182-84D222AFD8D7}"/>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268780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DB7F3-030A-4274-98D8-637F9216F6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1C8A1-2BB4-4D89-9DC3-B043A43339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861C3-4A5A-4277-BFAD-68C81BB5B3CF}"/>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5" name="Footer Placeholder 4">
            <a:extLst>
              <a:ext uri="{FF2B5EF4-FFF2-40B4-BE49-F238E27FC236}">
                <a16:creationId xmlns:a16="http://schemas.microsoft.com/office/drawing/2014/main" id="{ABDEAA03-0095-4171-9127-ED7BA1C88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E1F78-0BFC-4587-949B-67DCEC77B0CA}"/>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386753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41CE-B43E-422E-A716-FBDEBC3BD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2626F-7968-466C-821F-A3A1CE359E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DD8EB-1DB5-4741-B17B-AECD636693C7}"/>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5" name="Footer Placeholder 4">
            <a:extLst>
              <a:ext uri="{FF2B5EF4-FFF2-40B4-BE49-F238E27FC236}">
                <a16:creationId xmlns:a16="http://schemas.microsoft.com/office/drawing/2014/main" id="{518C37DC-5691-4FDE-9094-26343A462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AC05F-B25C-42BB-9364-A88FB2390EBB}"/>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258643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6EBF3-70D4-464F-B9D2-991458D5C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E3092-AC9B-4D24-B825-7A46AA51B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6263AB-5E25-4776-9F4C-1802973E0AE0}"/>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5" name="Footer Placeholder 4">
            <a:extLst>
              <a:ext uri="{FF2B5EF4-FFF2-40B4-BE49-F238E27FC236}">
                <a16:creationId xmlns:a16="http://schemas.microsoft.com/office/drawing/2014/main" id="{463D6FCE-8381-4D3B-AD0E-636F2A145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B66FD-4876-45BB-A06D-66C11CA26F4F}"/>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360484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9B9B-5AAA-40B2-A9D5-66B6F2774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AEFA3-0B96-49D4-ACE4-77878795AD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7AF43-F725-4620-8924-537E99F80F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5BDBE1-6DC6-4982-BEDA-165DC6577D87}"/>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6" name="Footer Placeholder 5">
            <a:extLst>
              <a:ext uri="{FF2B5EF4-FFF2-40B4-BE49-F238E27FC236}">
                <a16:creationId xmlns:a16="http://schemas.microsoft.com/office/drawing/2014/main" id="{6D5A33FD-FDAE-4CBF-990E-5136BEF63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12D30-FF41-4664-BAD3-34648813432A}"/>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396868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D7F8-68E1-471E-B343-35757D51B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F578F1-B900-429E-837C-2BE60321A0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28E47E-EE5A-4907-A7C9-1771665570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31FB9B-E8E0-4586-9E24-87F5E9936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61E511-B6B9-4DC9-86C7-2699BF4FD5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BD3673-E062-4AC0-85B6-8BFA300A6182}"/>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8" name="Footer Placeholder 7">
            <a:extLst>
              <a:ext uri="{FF2B5EF4-FFF2-40B4-BE49-F238E27FC236}">
                <a16:creationId xmlns:a16="http://schemas.microsoft.com/office/drawing/2014/main" id="{0AB4AC8F-9480-4D8F-91D2-2E1B61C50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8495D-CFB0-427C-8BDD-3887BE807533}"/>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198138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442E-AADA-4E97-84A0-A07FFF0D5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161636-5541-4677-A117-1F4A74D88AFB}"/>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4" name="Footer Placeholder 3">
            <a:extLst>
              <a:ext uri="{FF2B5EF4-FFF2-40B4-BE49-F238E27FC236}">
                <a16:creationId xmlns:a16="http://schemas.microsoft.com/office/drawing/2014/main" id="{0E42F298-14CC-41A4-8CD0-46A128DB2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B7D96-0BB3-482B-8E1D-9ADC60B89646}"/>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2640167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30FB8-D128-48EB-8C53-1A2E3327DDF9}"/>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3" name="Footer Placeholder 2">
            <a:extLst>
              <a:ext uri="{FF2B5EF4-FFF2-40B4-BE49-F238E27FC236}">
                <a16:creationId xmlns:a16="http://schemas.microsoft.com/office/drawing/2014/main" id="{6E5BAB5B-40B0-4CC2-A8D7-D36E9E5330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E70BD-639C-47DA-9C39-C017E8DDD264}"/>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2142306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93BF-2129-4373-8B25-C7A2F53FE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731ED-9654-4D4C-82D0-BF723EA17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7F9B87-F3A4-49C5-B89B-AE5FD02AB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244C74-BC95-4F31-9147-AB5A6ADE9214}"/>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6" name="Footer Placeholder 5">
            <a:extLst>
              <a:ext uri="{FF2B5EF4-FFF2-40B4-BE49-F238E27FC236}">
                <a16:creationId xmlns:a16="http://schemas.microsoft.com/office/drawing/2014/main" id="{BF216AD9-7757-4D75-8E4C-B1DB1B73D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3776E-42D3-4D7A-BD1E-B6C0EF6916BF}"/>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256475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2FC2-0A50-4855-8D31-7D40197018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2E284D-726D-4373-B7E3-A08F291C0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9E589E-0CE3-4383-AB9B-D7C4E096F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B5141F-A14C-4C07-8643-B023D77AE03D}"/>
              </a:ext>
            </a:extLst>
          </p:cNvPr>
          <p:cNvSpPr>
            <a:spLocks noGrp="1"/>
          </p:cNvSpPr>
          <p:nvPr>
            <p:ph type="dt" sz="half" idx="10"/>
          </p:nvPr>
        </p:nvSpPr>
        <p:spPr/>
        <p:txBody>
          <a:bodyPr/>
          <a:lstStyle/>
          <a:p>
            <a:fld id="{BF09ECF8-8F59-4A51-928B-06AA84FB159C}" type="datetimeFigureOut">
              <a:rPr lang="en-US" smtClean="0"/>
              <a:t>11/13/2018</a:t>
            </a:fld>
            <a:endParaRPr lang="en-US"/>
          </a:p>
        </p:txBody>
      </p:sp>
      <p:sp>
        <p:nvSpPr>
          <p:cNvPr id="6" name="Footer Placeholder 5">
            <a:extLst>
              <a:ext uri="{FF2B5EF4-FFF2-40B4-BE49-F238E27FC236}">
                <a16:creationId xmlns:a16="http://schemas.microsoft.com/office/drawing/2014/main" id="{41FA2F47-748B-4A99-9DCA-87F27CEAB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8248D-8AC3-4191-A87B-A88F224F92B9}"/>
              </a:ext>
            </a:extLst>
          </p:cNvPr>
          <p:cNvSpPr>
            <a:spLocks noGrp="1"/>
          </p:cNvSpPr>
          <p:nvPr>
            <p:ph type="sldNum" sz="quarter" idx="12"/>
          </p:nvPr>
        </p:nvSpPr>
        <p:spPr/>
        <p:txBody>
          <a:bodyPr/>
          <a:lstStyle/>
          <a:p>
            <a:fld id="{1739D03B-3193-44AF-B261-CE13AAF4C307}" type="slidenum">
              <a:rPr lang="en-US" smtClean="0"/>
              <a:t>‹#›</a:t>
            </a:fld>
            <a:endParaRPr lang="en-US"/>
          </a:p>
        </p:txBody>
      </p:sp>
    </p:spTree>
    <p:extLst>
      <p:ext uri="{BB962C8B-B14F-4D97-AF65-F5344CB8AC3E}">
        <p14:creationId xmlns:p14="http://schemas.microsoft.com/office/powerpoint/2010/main" val="394156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0B3592-5692-4171-9A90-3A01ECD6F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40B2F-8DD5-48AB-A5F7-E22D835D6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B011D-8C6D-4002-9D65-19D246683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9ECF8-8F59-4A51-928B-06AA84FB159C}" type="datetimeFigureOut">
              <a:rPr lang="en-US" smtClean="0"/>
              <a:t>11/13/2018</a:t>
            </a:fld>
            <a:endParaRPr lang="en-US"/>
          </a:p>
        </p:txBody>
      </p:sp>
      <p:sp>
        <p:nvSpPr>
          <p:cNvPr id="5" name="Footer Placeholder 4">
            <a:extLst>
              <a:ext uri="{FF2B5EF4-FFF2-40B4-BE49-F238E27FC236}">
                <a16:creationId xmlns:a16="http://schemas.microsoft.com/office/drawing/2014/main" id="{BE15DB9F-BDDA-493E-BB21-2D19520CE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E575F2-AFC2-44AC-A500-5E7CB82F31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9D03B-3193-44AF-B261-CE13AAF4C307}" type="slidenum">
              <a:rPr lang="en-US" smtClean="0"/>
              <a:t>‹#›</a:t>
            </a:fld>
            <a:endParaRPr lang="en-US"/>
          </a:p>
        </p:txBody>
      </p:sp>
    </p:spTree>
    <p:extLst>
      <p:ext uri="{BB962C8B-B14F-4D97-AF65-F5344CB8AC3E}">
        <p14:creationId xmlns:p14="http://schemas.microsoft.com/office/powerpoint/2010/main" val="2794807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mithlhhsb122.wikispaces.com/Christina+S." TargetMode="External"/><Relationship Id="rId2" Type="http://schemas.openxmlformats.org/officeDocument/2006/relationships/image" Target="../media/image11.jpg&amp;ehk=O0BU4adC8GLF"/><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ithlhhsb122.wikispaces.com/Yazdani%2C+C." TargetMode="External"/><Relationship Id="rId2" Type="http://schemas.openxmlformats.org/officeDocument/2006/relationships/image" Target="../media/image12.png&amp;ehk=pbTU6a0r4JeVnae7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eneticmutationsperiod6.wikispaces.com/Severe+combined+immunodeficiency+(SCID)"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eneticmutationsperiod6.wikispaces.com/Severe+combined+immunodeficiency+(SCID)" TargetMode="External"/><Relationship Id="rId2" Type="http://schemas.openxmlformats.org/officeDocument/2006/relationships/image" Target="../media/image14.jpg&amp;ehk=PmI00KTdaONYyk5aGtqcvw&amp;r=0&amp;pid=OfficeInsert"/><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wikidoc.org/index.php/Human_Immunodeficiency_Virus_(HIV)" TargetMode="External"/><Relationship Id="rId2" Type="http://schemas.openxmlformats.org/officeDocument/2006/relationships/image" Target="../media/image18.png&amp;ehk=X0tfZH"/><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Before_the_doctor_comes_-_a_ready_reference_book,_giving_the_symptoms_of_common_diseases,_and_indicating_proper_emergency_treatment_in_case_of_sudden_illness_or_accident_pending_the_physician%27s_(14740709736).jpg" TargetMode="External"/><Relationship Id="rId2" Type="http://schemas.openxmlformats.org/officeDocument/2006/relationships/image" Target="../media/image2.jpg&amp;ehk=mf"/><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Before_the_doctor_comes_-_a_ready_reference_book,_giving_the_symptoms_of_common_diseases,_and_indicating_proper_emergency_treatment_in_case_of_sudden_illness_or_accident_pending_the_physician's_(14740709736).jp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2009.igem.org/Team:NYMU-Taipei/Project/Receptor/CD4" TargetMode="External"/><Relationship Id="rId2" Type="http://schemas.openxmlformats.org/officeDocument/2006/relationships/image" Target="../media/image20.png&amp;ehk=0ngpPkH0T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flickr.com/photos/pulmonary_pathology/4860893499/" TargetMode="External"/><Relationship Id="rId2" Type="http://schemas.openxmlformats.org/officeDocument/2006/relationships/image" Target="../media/image21.jpg&amp;ehk=8dukOHRw0u8kGGyVNqd32g&amp;r=0&amp;pid=OfficeInsert"/><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bl-whs.sfinstructionalresources.wikispaces.net/bl+biology" TargetMode="External"/><Relationship Id="rId2" Type="http://schemas.openxmlformats.org/officeDocument/2006/relationships/image" Target="../media/image3.jpg&amp;ehk=HcLLEl6KQjx3fsVbNAeYCA&amp;r=0&amp;pid=OfficeInsert"/><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Before_the_doctor_comes_-_a_ready_reference_book,_giving_the_symptoms_of_common_diseases,_and_indicating_proper_emergency_treatment_in_case_of_sudden_illness_or_accident_pending_the_physician's_(14740709736).jp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progressive-charlestown.com/2015/06/good-news-on-flu-vaccine-front.html" TargetMode="External"/><Relationship Id="rId2" Type="http://schemas.openxmlformats.org/officeDocument/2006/relationships/image" Target="../media/image30.jpg&amp;ehk=k3w2cO0wUtmO2AnpEF"/><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Blausen_0994_Pneumonia.png" TargetMode="External"/><Relationship Id="rId2" Type="http://schemas.openxmlformats.org/officeDocument/2006/relationships/image" Target="../media/image32.png&amp;ehk=T2s0wTE74QlG7lO4IZuSjg&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niaid/5149398656/" TargetMode="External"/><Relationship Id="rId2" Type="http://schemas.openxmlformats.org/officeDocument/2006/relationships/image" Target="../media/image33.jpg&amp;ehk=pUxZ3"/><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flickr.com/photos/blenblen/4456719959" TargetMode="External"/><Relationship Id="rId2" Type="http://schemas.openxmlformats.org/officeDocument/2006/relationships/image" Target="../media/image34.jpg&amp;ehk=bGYleLYJazQ3"/><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environmentalsciences.jacobspublishers.com/" TargetMode="External"/><Relationship Id="rId2" Type="http://schemas.openxmlformats.org/officeDocument/2006/relationships/image" Target="../media/image35.jpg&amp;ehk=TfvN9NpXtPSOq9gouEeyvw&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flickr.com/photos/pulmonary_pathology/4864421686/" TargetMode="External"/><Relationship Id="rId2" Type="http://schemas.openxmlformats.org/officeDocument/2006/relationships/image" Target="../media/image37.jpg&amp;ehk=uNN0SXQ3AwcUKMn9YzXheg&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sa/2.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truthtalk13.wordpress.com/2013/09/17"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udapbio.wikispaces.com/Andrew+Rearson" TargetMode="External"/><Relationship Id="rId2" Type="http://schemas.openxmlformats.org/officeDocument/2006/relationships/image" Target="../media/image4.jpg&amp;ehk=P"/><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blkandred.blogspot.com/2009_08_01_archive.html" TargetMode="External"/><Relationship Id="rId2" Type="http://schemas.openxmlformats.org/officeDocument/2006/relationships/image" Target="../media/image41.jpg&amp;ehk=mPCKB0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ped203health3.wikispaces.com/Sexually+Transmitted+Diseases" TargetMode="External"/><Relationship Id="rId2" Type="http://schemas.openxmlformats.org/officeDocument/2006/relationships/image" Target="../media/image42.jpg&amp;ehk=ObBBemb7GzFKcD7jBfCIb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commons.wikimedia.org/wiki/File:Digestive-system-for-kids.png" TargetMode="External"/><Relationship Id="rId2" Type="http://schemas.openxmlformats.org/officeDocument/2006/relationships/image" Target="../media/image43.png&amp;ehk=hGUCeuSb"/><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flickr.com/photos/mitopencourseware/3704972816/" TargetMode="External"/><Relationship Id="rId2" Type="http://schemas.openxmlformats.org/officeDocument/2006/relationships/image" Target="../media/image44.jpg&amp;ehk=evVOG0PBnNzDPkOQVh7kkg&amp;r=0&amp;pid=OfficeInsert"/><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lideshare.net/Rubzzzz/viral-hepatitis-by-john"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ommons.wikimedia.org/wiki/File:Ascaris_lumbricoides2.jpg" TargetMode="External"/><Relationship Id="rId2" Type="http://schemas.openxmlformats.org/officeDocument/2006/relationships/image" Target="../media/image46.jpg&amp;ehk=inKIT7HWhtKsjLQBpmwKVg&amp;r=0&amp;pid=OfficeInsert"/><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amp;ehk=ZQrPrlOnDEZkTjSwRGVVsg&amp;r=0&amp;pid=OfficeInsert"/><Relationship Id="rId2" Type="http://schemas.openxmlformats.org/officeDocument/2006/relationships/image" Target="../media/image47.png&amp;ehk=HHhITHR6"/><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amp;ehk=OxE7j8c3UqylU1XVcrOGMw&amp;r=0&amp;pid=OfficeInsert"/><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healthinformatics.wikispaces.com/Burkitts+Lymphoma" TargetMode="External"/><Relationship Id="rId2" Type="http://schemas.openxmlformats.org/officeDocument/2006/relationships/image" Target="../media/image51.jpg&amp;ehk=hfK"/><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asthmanallergy.blogspot.com/2010_11_01_archive.html" TargetMode="External"/><Relationship Id="rId2" Type="http://schemas.openxmlformats.org/officeDocument/2006/relationships/image" Target="../media/image5.jpg&amp;ehk=xKCrB5Kz6d09bnL5IOq5D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2.jpg&amp;ehk=AvWYz3LW6S7l0QZZc5I4Rw&amp;r=0&amp;pid=OfficeInsert"/><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biology.stackexchange.com/questions/16156/can-sirs-occur-without-sepsis-from-infection" TargetMode="External"/><Relationship Id="rId2" Type="http://schemas.openxmlformats.org/officeDocument/2006/relationships/image" Target="../media/image53.gif&amp;ehk=CxOzInte3I1q7wZlpMHmHA&amp;r=0&amp;pid=OfficeInsert"/><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elsecretodelosgatosfelices.com/que-puedo-hacer-si-mi-gato-me-muerde-las-manos-mientras-jugamos/" TargetMode="External"/><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0.jpg&amp;ehk=yVVzg3Ebwt2dieSeh"/><Relationship Id="rId2" Type="http://schemas.openxmlformats.org/officeDocument/2006/relationships/image" Target="../media/image59.jpg&amp;ehk=pchAEHJxLf7y48MLXtOihQ&amp;r=0&amp;pid=OfficeInsert"/><Relationship Id="rId1" Type="http://schemas.openxmlformats.org/officeDocument/2006/relationships/slideLayout" Target="../slideLayouts/slideLayout2.xml"/><Relationship Id="rId4" Type="http://schemas.openxmlformats.org/officeDocument/2006/relationships/hyperlink" Target="https://www.thespruce.com/ten-facts-about-rabies-3384844"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63.jpg&amp;ehk=l8np2pQiVXaQ3982kJFh9g&amp;r=0&amp;pid=OfficeInsert"/><Relationship Id="rId3" Type="http://schemas.openxmlformats.org/officeDocument/2006/relationships/image" Target="../media/image62.jpg&amp;ehk=cM0EVZ5FXZpx6yGavHsnmQ&amp;r=0&amp;pid=OfficeInsert"/><Relationship Id="rId7" Type="http://schemas.openxmlformats.org/officeDocument/2006/relationships/hyperlink" Target="https://creativecommons.org/licenses/by-sa/3.0/" TargetMode="Externa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elsecretodelosgatosfelices.com/que-puedo-hacer-si-mi-gato-me-muerde-las-manos-mientras-jugamos/" TargetMode="External"/><Relationship Id="rId4" Type="http://schemas.openxmlformats.org/officeDocument/2006/relationships/hyperlink" Target="https://en.wikipedia.org/wiki/Gram-positive_bacteria" TargetMode="External"/><Relationship Id="rId9" Type="http://schemas.openxmlformats.org/officeDocument/2006/relationships/hyperlink" Target="http://en.wikipedia.org/wiki/File:Wool.www.usda.gov.jp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Hives" TargetMode="External"/><Relationship Id="rId2" Type="http://schemas.openxmlformats.org/officeDocument/2006/relationships/image" Target="../media/image6.png&amp;ehk=L1tuDuPuw0IZNJ6"/><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United_Nations_Security_Council" TargetMode="External"/><Relationship Id="rId7" Type="http://schemas.openxmlformats.org/officeDocument/2006/relationships/hyperlink" Target="https://creativecommons.org/licenses/by-sa/3.0/" TargetMode="External"/><Relationship Id="rId2" Type="http://schemas.openxmlformats.org/officeDocument/2006/relationships/hyperlink" Target="https://en.wikipedia.org/wiki/Colin_Powell" TargetMode="External"/><Relationship Id="rId1" Type="http://schemas.openxmlformats.org/officeDocument/2006/relationships/slideLayout" Target="../slideLayouts/slideLayout2.xml"/><Relationship Id="rId6" Type="http://schemas.openxmlformats.org/officeDocument/2006/relationships/hyperlink" Target="https://en.wikipedia.org/wiki/Biological_warfare" TargetMode="External"/><Relationship Id="rId5" Type="http://schemas.openxmlformats.org/officeDocument/2006/relationships/image" Target="../media/image65.png&amp;ehk=K259j042QDErWCoWLaJuvw&amp;r=0&amp;pid=OfficeInsert"/><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hyperlink" Target="http://endangerednj.blogspot.com/2014/06/deer-ticks-and-lyme-disease-season.html" TargetMode="External"/><Relationship Id="rId2" Type="http://schemas.openxmlformats.org/officeDocument/2006/relationships/image" Target="../media/image66.com"/><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g&amp;ehk=JotJR2"/><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hyperlink" Target="http://nutricionalas6.blogspot.com/2014/06/elige-bien-tu-comensal-hoy-con.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progressive-charlestown.com/2016/08/trying-to-fight-zika-virus-despite.html" TargetMode="External"/><Relationship Id="rId2" Type="http://schemas.openxmlformats.org/officeDocument/2006/relationships/image" Target="../media/image70.jpg&amp;ehk=r0pZe83Bn0WMnoB7fv"/><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hyperlink" Target="http://asthmanallergy.blogspot.com/2010/10/anaphylactic-shock.html" TargetMode="External"/><Relationship Id="rId2" Type="http://schemas.openxmlformats.org/officeDocument/2006/relationships/image" Target="../media/image7.jpg&amp;ehk=G4ODG8pDNz36yDhD"/><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freefoto.com/preview/33-15-15/Fire-Flame-Texture" TargetMode="Externa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freefoto.com/preview/33-15-15/Fire-Flame-Texture" TargetMode="External"/><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sd-hs.wikispaces.com/Clean%2C+Clear" TargetMode="External"/><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hyperlink" Target="https://fuzzyscience.wikispaces.com/analytical+style" TargetMode="External"/><Relationship Id="rId5" Type="http://schemas.openxmlformats.org/officeDocument/2006/relationships/image" Target="../media/image79.jpg"/><Relationship Id="rId4" Type="http://schemas.openxmlformats.org/officeDocument/2006/relationships/image" Target="../media/image78.jpg"/></Relationships>
</file>

<file path=ppt/slides/_rels/slide8.xml.rels><?xml version="1.0" encoding="UTF-8" standalone="yes"?>
<Relationships xmlns="http://schemas.openxmlformats.org/package/2006/relationships"><Relationship Id="rId3" Type="http://schemas.openxmlformats.org/officeDocument/2006/relationships/hyperlink" Target="http://www.immunopaedia.org.za/immunology/archive/type-i-iv-hypersensitivity-reactions/immune-complex-formation/hypersensitivity-reactions/" TargetMode="External"/><Relationship Id="rId2" Type="http://schemas.openxmlformats.org/officeDocument/2006/relationships/image" Target="../media/image8.jpg&amp;ehk=awXQgm4tjFLZW9NNQsTGm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reative-commons-images.com/handwriting/a/autoimmune-disease.html" TargetMode="External"/><Relationship Id="rId2" Type="http://schemas.openxmlformats.org/officeDocument/2006/relationships/image" Target="../media/image9.jpg&amp;ehk=P"/><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 CARTER" panose="02000000000000000000" pitchFamily="2" charset="0"/>
              <a:ea typeface="+mn-ea"/>
              <a:cs typeface="+mn-cs"/>
            </a:endParaRPr>
          </a:p>
        </p:txBody>
      </p:sp>
      <p:pic>
        <p:nvPicPr>
          <p:cNvPr id="5" name="Picture 4">
            <a:extLst>
              <a:ext uri="{FF2B5EF4-FFF2-40B4-BE49-F238E27FC236}">
                <a16:creationId xmlns:a16="http://schemas.microsoft.com/office/drawing/2014/main" id="{9F87466B-D4AD-416D-8641-9EEE2835FFAA}"/>
              </a:ext>
            </a:extLst>
          </p:cNvPr>
          <p:cNvPicPr>
            <a:picLocks noChangeAspect="1"/>
          </p:cNvPicPr>
          <p:nvPr/>
        </p:nvPicPr>
        <p:blipFill rotWithShape="1">
          <a:blip r:embed="rId2">
            <a:extLst>
              <a:ext uri="{28A0092B-C50C-407E-A947-70E740481C1C}">
                <a14:useLocalDpi xmlns:a14="http://schemas.microsoft.com/office/drawing/2010/main" val="0"/>
              </a:ext>
            </a:extLst>
          </a:blip>
          <a:srcRect l="-1" t="-981" r="-1" b="33778"/>
          <a:stretch/>
        </p:blipFill>
        <p:spPr>
          <a:xfrm>
            <a:off x="6294120" y="-436462"/>
            <a:ext cx="5307327" cy="713333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9" name="Straight Arrow Connector 18">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AC4A34-EF2C-44A6-A092-135009419A40}"/>
              </a:ext>
            </a:extLst>
          </p:cNvPr>
          <p:cNvSpPr>
            <a:spLocks noGrp="1"/>
          </p:cNvSpPr>
          <p:nvPr>
            <p:ph type="ctrTitle"/>
          </p:nvPr>
        </p:nvSpPr>
        <p:spPr>
          <a:xfrm>
            <a:off x="655319" y="2631125"/>
            <a:ext cx="5735542" cy="3501313"/>
          </a:xfrm>
        </p:spPr>
        <p:txBody>
          <a:bodyPr anchor="t">
            <a:noAutofit/>
          </a:bodyPr>
          <a:lstStyle/>
          <a:p>
            <a:pPr algn="l"/>
            <a:r>
              <a:rPr lang="en-US" sz="13800" b="1" dirty="0">
                <a:solidFill>
                  <a:srgbClr val="C00000"/>
                </a:solidFill>
                <a:latin typeface="AR CARTER" panose="02000000000000000000" pitchFamily="2" charset="0"/>
              </a:rPr>
              <a:t>DISEASES</a:t>
            </a:r>
            <a:br>
              <a:rPr lang="en-US" sz="8000" dirty="0">
                <a:latin typeface="AR CARTER" panose="02000000000000000000" pitchFamily="2" charset="0"/>
              </a:rPr>
            </a:br>
            <a:r>
              <a:rPr lang="en-US" sz="4400" i="1" dirty="0">
                <a:latin typeface="AR CARTER" panose="02000000000000000000" pitchFamily="2" charset="0"/>
              </a:rPr>
              <a:t>brought to you by </a:t>
            </a:r>
            <a:r>
              <a:rPr lang="en-US" sz="8000" i="1" dirty="0">
                <a:latin typeface="AR CARTER" panose="02000000000000000000" pitchFamily="2" charset="0"/>
              </a:rPr>
              <a:t>Scientist Cindy</a:t>
            </a:r>
            <a:endParaRPr lang="en-US" sz="8000" dirty="0">
              <a:latin typeface="AR CARTER" panose="02000000000000000000" pitchFamily="2" charset="0"/>
            </a:endParaRPr>
          </a:p>
        </p:txBody>
      </p:sp>
      <p:sp>
        <p:nvSpPr>
          <p:cNvPr id="3" name="Subtitle 2">
            <a:extLst>
              <a:ext uri="{FF2B5EF4-FFF2-40B4-BE49-F238E27FC236}">
                <a16:creationId xmlns:a16="http://schemas.microsoft.com/office/drawing/2014/main" id="{1F389BD2-9CF8-4AA3-BDBB-30CC93247EEF}"/>
              </a:ext>
            </a:extLst>
          </p:cNvPr>
          <p:cNvSpPr>
            <a:spLocks noGrp="1"/>
          </p:cNvSpPr>
          <p:nvPr>
            <p:ph type="subTitle" idx="1"/>
          </p:nvPr>
        </p:nvSpPr>
        <p:spPr>
          <a:xfrm>
            <a:off x="178904" y="487681"/>
            <a:ext cx="5459896" cy="1499975"/>
          </a:xfrm>
        </p:spPr>
        <p:txBody>
          <a:bodyPr anchor="b">
            <a:normAutofit fontScale="92500" lnSpcReduction="10000"/>
          </a:bodyPr>
          <a:lstStyle/>
          <a:p>
            <a:r>
              <a:rPr lang="en-US" sz="4000" b="1" spc="300" dirty="0">
                <a:latin typeface="AR CARTER" panose="02000000000000000000" pitchFamily="2" charset="0"/>
              </a:rPr>
              <a:t>A BREIF OVERVIEW OF DISEASES CAUSED BY MICROBIAL PATHOGENS</a:t>
            </a:r>
          </a:p>
        </p:txBody>
      </p:sp>
    </p:spTree>
    <p:extLst>
      <p:ext uri="{BB962C8B-B14F-4D97-AF65-F5344CB8AC3E}">
        <p14:creationId xmlns:p14="http://schemas.microsoft.com/office/powerpoint/2010/main" val="18072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Picture">
            <a:extLst>
              <a:ext uri="{FF2B5EF4-FFF2-40B4-BE49-F238E27FC236}">
                <a16:creationId xmlns:a16="http://schemas.microsoft.com/office/drawing/2014/main" id="{0DDE2956-8076-4F2C-85DC-47B5E90338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6079" y="35456"/>
            <a:ext cx="6669037" cy="6822544"/>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6CB65C-8887-4EEB-9A8E-6A710EF3CF39}"/>
              </a:ext>
            </a:extLst>
          </p:cNvPr>
          <p:cNvSpPr>
            <a:spLocks noGrp="1"/>
          </p:cNvSpPr>
          <p:nvPr>
            <p:ph type="title"/>
          </p:nvPr>
        </p:nvSpPr>
        <p:spPr>
          <a:xfrm>
            <a:off x="674237" y="914401"/>
            <a:ext cx="3657600" cy="1520686"/>
          </a:xfrm>
        </p:spPr>
        <p:txBody>
          <a:bodyPr vert="horz" lIns="91440" tIns="45720" rIns="91440" bIns="45720" rtlCol="0" anchor="b">
            <a:normAutofit/>
          </a:bodyPr>
          <a:lstStyle/>
          <a:p>
            <a:pPr algn="ctr"/>
            <a:r>
              <a:rPr lang="en-US" sz="4800" b="1" i="1" kern="1200" dirty="0">
                <a:solidFill>
                  <a:schemeClr val="bg1"/>
                </a:solidFill>
                <a:latin typeface="+mj-lt"/>
                <a:ea typeface="+mj-ea"/>
                <a:cs typeface="+mj-cs"/>
              </a:rPr>
              <a:t>autoimmune diseases</a:t>
            </a:r>
            <a:endParaRPr lang="en-US" sz="4800" kern="1200" dirty="0">
              <a:solidFill>
                <a:schemeClr val="bg1"/>
              </a:solidFill>
              <a:latin typeface="+mj-lt"/>
              <a:ea typeface="+mj-ea"/>
              <a:cs typeface="+mj-cs"/>
            </a:endParaRPr>
          </a:p>
        </p:txBody>
      </p:sp>
      <p:sp>
        <p:nvSpPr>
          <p:cNvPr id="3" name="Rectangle 2">
            <a:extLst>
              <a:ext uri="{FF2B5EF4-FFF2-40B4-BE49-F238E27FC236}">
                <a16:creationId xmlns:a16="http://schemas.microsoft.com/office/drawing/2014/main" id="{C786E795-96EB-4635-BE65-77050863DE58}"/>
              </a:ext>
            </a:extLst>
          </p:cNvPr>
          <p:cNvSpPr/>
          <p:nvPr/>
        </p:nvSpPr>
        <p:spPr>
          <a:xfrm>
            <a:off x="742187" y="4005169"/>
            <a:ext cx="365760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Lilly"/>
                <a:ea typeface="+mn-ea"/>
                <a:cs typeface="+mn-cs"/>
              </a:rPr>
              <a:t>Autoimmune diseases result from a breakdown in immunological tolerance. The actual induction events that lead to the activation of different autoimmune states are largely unknown.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04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mans face&#10;&#10;Description generated with high confidence">
            <a:extLst>
              <a:ext uri="{FF2B5EF4-FFF2-40B4-BE49-F238E27FC236}">
                <a16:creationId xmlns:a16="http://schemas.microsoft.com/office/drawing/2014/main" id="{2D2DA766-5EEB-4530-A603-B3ABDD2A2C2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85"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0DA150A3-689D-42A3-80F2-DFC425A43717}"/>
              </a:ext>
            </a:extLst>
          </p:cNvPr>
          <p:cNvSpPr>
            <a:spLocks noGrp="1"/>
          </p:cNvSpPr>
          <p:nvPr>
            <p:ph type="title"/>
          </p:nvPr>
        </p:nvSpPr>
        <p:spPr>
          <a:xfrm>
            <a:off x="648929" y="629266"/>
            <a:ext cx="5127031" cy="1676603"/>
          </a:xfrm>
        </p:spPr>
        <p:txBody>
          <a:bodyPr>
            <a:normAutofit/>
          </a:bodyPr>
          <a:lstStyle/>
          <a:p>
            <a:r>
              <a:rPr lang="en-US" b="1" dirty="0"/>
              <a:t>Diabetes mellitus (type I)</a:t>
            </a:r>
            <a:endParaRPr lang="en-US" dirty="0"/>
          </a:p>
        </p:txBody>
      </p:sp>
      <p:sp>
        <p:nvSpPr>
          <p:cNvPr id="3" name="Content Placeholder 2">
            <a:extLst>
              <a:ext uri="{FF2B5EF4-FFF2-40B4-BE49-F238E27FC236}">
                <a16:creationId xmlns:a16="http://schemas.microsoft.com/office/drawing/2014/main" id="{678CED32-9836-48B6-9EEB-3297265D4DFE}"/>
              </a:ext>
            </a:extLst>
          </p:cNvPr>
          <p:cNvSpPr>
            <a:spLocks noGrp="1"/>
          </p:cNvSpPr>
          <p:nvPr>
            <p:ph idx="1"/>
          </p:nvPr>
        </p:nvSpPr>
        <p:spPr>
          <a:xfrm>
            <a:off x="648930" y="2438400"/>
            <a:ext cx="5127029" cy="3785419"/>
          </a:xfrm>
        </p:spPr>
        <p:txBody>
          <a:bodyPr>
            <a:normAutofit fontScale="92500" lnSpcReduction="20000"/>
          </a:bodyPr>
          <a:lstStyle/>
          <a:p>
            <a:r>
              <a:rPr lang="en-US" b="1" dirty="0"/>
              <a:t>Diabetes mellitus (type I) </a:t>
            </a:r>
            <a:r>
              <a:rPr lang="en-US" dirty="0"/>
              <a:t>is an autoimmune disorder in which the T-cells begin to attack the insulin-producing </a:t>
            </a:r>
            <a:r>
              <a:rPr lang="el-GR" dirty="0"/>
              <a:t>β </a:t>
            </a:r>
            <a:r>
              <a:rPr lang="en-US" dirty="0"/>
              <a:t>cells of the pancreas. </a:t>
            </a:r>
          </a:p>
          <a:p>
            <a:r>
              <a:rPr lang="en-US" dirty="0"/>
              <a:t>The </a:t>
            </a:r>
            <a:r>
              <a:rPr lang="el-GR" dirty="0"/>
              <a:t>β </a:t>
            </a:r>
            <a:r>
              <a:rPr lang="en-US" dirty="0"/>
              <a:t>cells in the normal islet of the pancreas, are able to release insulin in the body which allows the sugar in the blood stream to be accessed and metabolized. This lowers the blood-sugar level in the body. </a:t>
            </a:r>
          </a:p>
          <a:p>
            <a:endParaRPr lang="en-US" dirty="0"/>
          </a:p>
        </p:txBody>
      </p:sp>
      <p:sp>
        <p:nvSpPr>
          <p:cNvPr id="10" name="TextBox 9">
            <a:extLst>
              <a:ext uri="{FF2B5EF4-FFF2-40B4-BE49-F238E27FC236}">
                <a16:creationId xmlns:a16="http://schemas.microsoft.com/office/drawing/2014/main" id="{B621F385-8381-40E6-BD13-005CB055FD16}"/>
              </a:ext>
            </a:extLst>
          </p:cNvPr>
          <p:cNvSpPr txBox="1"/>
          <p:nvPr/>
        </p:nvSpPr>
        <p:spPr>
          <a:xfrm>
            <a:off x="9245295" y="6017864"/>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This Photo by Unknown Author is licensed under </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44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50A3-689D-42A3-80F2-DFC425A43717}"/>
              </a:ext>
            </a:extLst>
          </p:cNvPr>
          <p:cNvSpPr>
            <a:spLocks noGrp="1"/>
          </p:cNvSpPr>
          <p:nvPr>
            <p:ph type="title"/>
          </p:nvPr>
        </p:nvSpPr>
        <p:spPr>
          <a:xfrm>
            <a:off x="987287" y="42173"/>
            <a:ext cx="10515600" cy="1016551"/>
          </a:xfrm>
        </p:spPr>
        <p:txBody>
          <a:bodyPr/>
          <a:lstStyle/>
          <a:p>
            <a:r>
              <a:rPr lang="en-US" b="1" dirty="0"/>
              <a:t>Diabetes mellitus (type I)</a:t>
            </a:r>
            <a:endParaRPr lang="en-US" dirty="0"/>
          </a:p>
        </p:txBody>
      </p:sp>
      <p:sp>
        <p:nvSpPr>
          <p:cNvPr id="3" name="Content Placeholder 2">
            <a:extLst>
              <a:ext uri="{FF2B5EF4-FFF2-40B4-BE49-F238E27FC236}">
                <a16:creationId xmlns:a16="http://schemas.microsoft.com/office/drawing/2014/main" id="{678CED32-9836-48B6-9EEB-3297265D4DFE}"/>
              </a:ext>
            </a:extLst>
          </p:cNvPr>
          <p:cNvSpPr>
            <a:spLocks noGrp="1"/>
          </p:cNvSpPr>
          <p:nvPr>
            <p:ph idx="1"/>
          </p:nvPr>
        </p:nvSpPr>
        <p:spPr>
          <a:xfrm>
            <a:off x="1265582" y="1447938"/>
            <a:ext cx="10515600" cy="4351338"/>
          </a:xfrm>
        </p:spPr>
        <p:txBody>
          <a:bodyPr/>
          <a:lstStyle/>
          <a:p>
            <a:r>
              <a:rPr lang="en-US" b="1" dirty="0"/>
              <a:t>Diabetes mellitus (type I) </a:t>
            </a:r>
            <a:r>
              <a:rPr lang="en-US" dirty="0"/>
              <a:t>is an autoimmune disorder in which the </a:t>
            </a:r>
            <a:r>
              <a:rPr lang="en-US" b="1" dirty="0"/>
              <a:t>c</a:t>
            </a:r>
            <a:r>
              <a:rPr lang="en-US" dirty="0"/>
              <a:t>ytotoxic T-cells begin to attack the insulin-producing </a:t>
            </a:r>
            <a:r>
              <a:rPr lang="el-GR" dirty="0"/>
              <a:t>β </a:t>
            </a:r>
            <a:r>
              <a:rPr lang="en-US" dirty="0"/>
              <a:t>cells of the pancreas. </a:t>
            </a:r>
          </a:p>
          <a:p>
            <a:r>
              <a:rPr lang="en-US" dirty="0"/>
              <a:t>Symptoms include hyperglycemia, increased thirst and urination accompanied with weight loss and fatigue. </a:t>
            </a:r>
          </a:p>
          <a:p>
            <a:endParaRPr lang="en-US" dirty="0"/>
          </a:p>
        </p:txBody>
      </p:sp>
      <p:pic>
        <p:nvPicPr>
          <p:cNvPr id="5" name="Picture 4" descr="A close up of a logo&#10;&#10;Description generated with very high confidence">
            <a:extLst>
              <a:ext uri="{FF2B5EF4-FFF2-40B4-BE49-F238E27FC236}">
                <a16:creationId xmlns:a16="http://schemas.microsoft.com/office/drawing/2014/main" id="{1323C4C4-4593-492D-AE4A-D1434ECBF56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527348"/>
            <a:ext cx="12192000" cy="5349702"/>
          </a:xfrm>
          <a:prstGeom prst="rect">
            <a:avLst/>
          </a:prstGeom>
        </p:spPr>
      </p:pic>
    </p:spTree>
    <p:extLst>
      <p:ext uri="{BB962C8B-B14F-4D97-AF65-F5344CB8AC3E}">
        <p14:creationId xmlns:p14="http://schemas.microsoft.com/office/powerpoint/2010/main" val="156610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Image result for immunodeficiencies">
            <a:extLst>
              <a:ext uri="{FF2B5EF4-FFF2-40B4-BE49-F238E27FC236}">
                <a16:creationId xmlns:a16="http://schemas.microsoft.com/office/drawing/2014/main" id="{FA23C1A4-BB0A-42D2-9C06-2FFAC0EF1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0" r="3423" b="1"/>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6ED713-1452-49EF-9604-F3448A52E0AE}"/>
              </a:ext>
            </a:extLst>
          </p:cNvPr>
          <p:cNvSpPr txBox="1"/>
          <p:nvPr/>
        </p:nvSpPr>
        <p:spPr>
          <a:xfrm>
            <a:off x="9884958" y="687070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geneticmutationsperiod6.wikispaces.com/Severe+combined+immunodeficiency+(SCID)"/>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FA9B20-D1C4-4CFD-963E-3E8358B1FF8B}"/>
              </a:ext>
            </a:extLst>
          </p:cNvPr>
          <p:cNvSpPr>
            <a:spLocks noGrp="1"/>
          </p:cNvSpPr>
          <p:nvPr>
            <p:ph type="title"/>
          </p:nvPr>
        </p:nvSpPr>
        <p:spPr>
          <a:xfrm>
            <a:off x="648929" y="629266"/>
            <a:ext cx="3667039" cy="1676603"/>
          </a:xfrm>
        </p:spPr>
        <p:txBody>
          <a:bodyPr>
            <a:normAutofit/>
          </a:bodyPr>
          <a:lstStyle/>
          <a:p>
            <a:r>
              <a:rPr lang="en-US" sz="3100"/>
              <a:t>Immunodeficiencies</a:t>
            </a:r>
          </a:p>
        </p:txBody>
      </p:sp>
      <p:sp>
        <p:nvSpPr>
          <p:cNvPr id="3" name="Content Placeholder 2">
            <a:extLst>
              <a:ext uri="{FF2B5EF4-FFF2-40B4-BE49-F238E27FC236}">
                <a16:creationId xmlns:a16="http://schemas.microsoft.com/office/drawing/2014/main" id="{6CAC89E0-27D3-464D-914B-763EB1A4747C}"/>
              </a:ext>
            </a:extLst>
          </p:cNvPr>
          <p:cNvSpPr>
            <a:spLocks noGrp="1"/>
          </p:cNvSpPr>
          <p:nvPr>
            <p:ph idx="1"/>
          </p:nvPr>
        </p:nvSpPr>
        <p:spPr>
          <a:xfrm>
            <a:off x="648930" y="2438400"/>
            <a:ext cx="3667037" cy="3785419"/>
          </a:xfrm>
        </p:spPr>
        <p:txBody>
          <a:bodyPr>
            <a:normAutofit fontScale="92500" lnSpcReduction="10000"/>
          </a:bodyPr>
          <a:lstStyle/>
          <a:p>
            <a:r>
              <a:rPr lang="en-US" sz="2400" dirty="0"/>
              <a:t>Immunodeficiency diseases can be either primary or secondary. ​</a:t>
            </a:r>
          </a:p>
          <a:p>
            <a:r>
              <a:rPr lang="en-US" sz="2400" b="1" dirty="0"/>
              <a:t>Primary immunodeficiencies</a:t>
            </a:r>
            <a:r>
              <a:rPr lang="en-US" sz="2400" dirty="0"/>
              <a:t> are caused by genetic abnormalities., whereas </a:t>
            </a:r>
            <a:r>
              <a:rPr lang="en-US" sz="2400" b="1" dirty="0"/>
              <a:t>…</a:t>
            </a:r>
          </a:p>
          <a:p>
            <a:r>
              <a:rPr lang="en-US" sz="2400" b="1" dirty="0"/>
              <a:t>secondary immunodeficiencies</a:t>
            </a:r>
            <a:r>
              <a:rPr lang="en-US" sz="2400" dirty="0"/>
              <a:t> are acquired through disease, diet, or environmental exposures..</a:t>
            </a:r>
          </a:p>
        </p:txBody>
      </p:sp>
    </p:spTree>
    <p:extLst>
      <p:ext uri="{BB962C8B-B14F-4D97-AF65-F5344CB8AC3E}">
        <p14:creationId xmlns:p14="http://schemas.microsoft.com/office/powerpoint/2010/main" val="410613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indoor, person&#10;&#10;Description generated with high confidence">
            <a:extLst>
              <a:ext uri="{FF2B5EF4-FFF2-40B4-BE49-F238E27FC236}">
                <a16:creationId xmlns:a16="http://schemas.microsoft.com/office/drawing/2014/main" id="{51117FCA-ECBB-4C4E-9F33-85ABF969F37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08319" y="2335024"/>
            <a:ext cx="5614835" cy="2034733"/>
          </a:xfrm>
          <a:prstGeom prst="rect">
            <a:avLst/>
          </a:prstGeom>
          <a:effectLst/>
        </p:spPr>
      </p:pic>
      <p:sp>
        <p:nvSpPr>
          <p:cNvPr id="2" name="Title 1">
            <a:extLst>
              <a:ext uri="{FF2B5EF4-FFF2-40B4-BE49-F238E27FC236}">
                <a16:creationId xmlns:a16="http://schemas.microsoft.com/office/drawing/2014/main" id="{7646C859-6856-4CE0-AC66-00292D7DC082}"/>
              </a:ext>
            </a:extLst>
          </p:cNvPr>
          <p:cNvSpPr>
            <a:spLocks noGrp="1"/>
          </p:cNvSpPr>
          <p:nvPr>
            <p:ph type="title"/>
          </p:nvPr>
        </p:nvSpPr>
        <p:spPr>
          <a:xfrm>
            <a:off x="648929" y="629266"/>
            <a:ext cx="3505495" cy="1622321"/>
          </a:xfrm>
        </p:spPr>
        <p:txBody>
          <a:bodyPr>
            <a:normAutofit/>
          </a:bodyPr>
          <a:lstStyle/>
          <a:p>
            <a:r>
              <a:rPr lang="en-US" sz="3100" b="1" i="1"/>
              <a:t>Primary Immunodeficiencies</a:t>
            </a:r>
            <a:endParaRPr lang="en-US" sz="3100"/>
          </a:p>
        </p:txBody>
      </p:sp>
      <p:sp>
        <p:nvSpPr>
          <p:cNvPr id="3" name="Content Placeholder 2">
            <a:extLst>
              <a:ext uri="{FF2B5EF4-FFF2-40B4-BE49-F238E27FC236}">
                <a16:creationId xmlns:a16="http://schemas.microsoft.com/office/drawing/2014/main" id="{D130635B-E02B-495F-83B2-FA5F697E7859}"/>
              </a:ext>
            </a:extLst>
          </p:cNvPr>
          <p:cNvSpPr>
            <a:spLocks noGrp="1"/>
          </p:cNvSpPr>
          <p:nvPr>
            <p:ph idx="1"/>
          </p:nvPr>
        </p:nvSpPr>
        <p:spPr>
          <a:xfrm>
            <a:off x="648931" y="2438400"/>
            <a:ext cx="3505494" cy="3785419"/>
          </a:xfrm>
        </p:spPr>
        <p:txBody>
          <a:bodyPr>
            <a:normAutofit/>
          </a:bodyPr>
          <a:lstStyle/>
          <a:p>
            <a:r>
              <a:rPr lang="en-US" sz="2000" dirty="0"/>
              <a:t>Severe Combined Immunodeficiency Disease (SCID)</a:t>
            </a:r>
          </a:p>
          <a:p>
            <a:pPr lvl="1"/>
            <a:r>
              <a:rPr lang="en-US" sz="2000" dirty="0"/>
              <a:t>Deficient humoral and cell-mediated immune responses</a:t>
            </a:r>
          </a:p>
          <a:p>
            <a:pPr lvl="1"/>
            <a:r>
              <a:rPr lang="en-US" sz="2000" dirty="0"/>
              <a:t>Early development of severe and life-threatening opportunistic infections</a:t>
            </a:r>
          </a:p>
          <a:p>
            <a:endParaRPr lang="en-US" sz="2000" dirty="0"/>
          </a:p>
        </p:txBody>
      </p:sp>
    </p:spTree>
    <p:extLst>
      <p:ext uri="{BB962C8B-B14F-4D97-AF65-F5344CB8AC3E}">
        <p14:creationId xmlns:p14="http://schemas.microsoft.com/office/powerpoint/2010/main" val="984155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Image result for X-linked Agammaglobulinemia">
            <a:extLst>
              <a:ext uri="{FF2B5EF4-FFF2-40B4-BE49-F238E27FC236}">
                <a16:creationId xmlns:a16="http://schemas.microsoft.com/office/drawing/2014/main" id="{AD7AA894-6E34-4CBA-9BBD-8FC202262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319" y="1773218"/>
            <a:ext cx="5614835" cy="315834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46C859-6856-4CE0-AC66-00292D7DC082}"/>
              </a:ext>
            </a:extLst>
          </p:cNvPr>
          <p:cNvSpPr>
            <a:spLocks noGrp="1"/>
          </p:cNvSpPr>
          <p:nvPr>
            <p:ph type="title"/>
          </p:nvPr>
        </p:nvSpPr>
        <p:spPr>
          <a:xfrm>
            <a:off x="648929" y="629266"/>
            <a:ext cx="3505495" cy="1622321"/>
          </a:xfrm>
        </p:spPr>
        <p:txBody>
          <a:bodyPr>
            <a:normAutofit/>
          </a:bodyPr>
          <a:lstStyle/>
          <a:p>
            <a:r>
              <a:rPr lang="en-US" sz="3100" b="1" i="1"/>
              <a:t>Primary Immunodeficiencies</a:t>
            </a:r>
            <a:endParaRPr lang="en-US" sz="3100"/>
          </a:p>
        </p:txBody>
      </p:sp>
      <p:sp>
        <p:nvSpPr>
          <p:cNvPr id="3" name="Content Placeholder 2">
            <a:extLst>
              <a:ext uri="{FF2B5EF4-FFF2-40B4-BE49-F238E27FC236}">
                <a16:creationId xmlns:a16="http://schemas.microsoft.com/office/drawing/2014/main" id="{D130635B-E02B-495F-83B2-FA5F697E7859}"/>
              </a:ext>
            </a:extLst>
          </p:cNvPr>
          <p:cNvSpPr>
            <a:spLocks noGrp="1"/>
          </p:cNvSpPr>
          <p:nvPr>
            <p:ph idx="1"/>
          </p:nvPr>
        </p:nvSpPr>
        <p:spPr>
          <a:xfrm>
            <a:off x="648931" y="2438400"/>
            <a:ext cx="3505494" cy="3785419"/>
          </a:xfrm>
        </p:spPr>
        <p:txBody>
          <a:bodyPr>
            <a:normAutofit/>
          </a:bodyPr>
          <a:lstStyle/>
          <a:p>
            <a:r>
              <a:rPr lang="en-US" sz="2000"/>
              <a:t>X-linked Agammaglobulinemia</a:t>
            </a:r>
          </a:p>
          <a:p>
            <a:pPr lvl="1"/>
            <a:r>
              <a:rPr lang="en-US" sz="2000"/>
              <a:t>Flawed differentiation of B cells and absence of specific antibodies</a:t>
            </a:r>
          </a:p>
          <a:p>
            <a:pPr lvl="1"/>
            <a:r>
              <a:rPr lang="en-US" sz="2000"/>
              <a:t>Recurrent infections almost exclusively due to pathogens that cause tissue infections generating puss (dead white blood cells).</a:t>
            </a:r>
          </a:p>
          <a:p>
            <a:pPr lvl="1"/>
            <a:endParaRPr lang="en-US" sz="2000"/>
          </a:p>
          <a:p>
            <a:pPr marL="457200" lvl="1" indent="0">
              <a:buNone/>
            </a:pPr>
            <a:endParaRPr lang="en-US" sz="2000"/>
          </a:p>
        </p:txBody>
      </p:sp>
    </p:spTree>
    <p:extLst>
      <p:ext uri="{BB962C8B-B14F-4D97-AF65-F5344CB8AC3E}">
        <p14:creationId xmlns:p14="http://schemas.microsoft.com/office/powerpoint/2010/main" val="27479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0482" name="Picture 2" descr="Image result for Secondary Immunodeficiencies">
            <a:extLst>
              <a:ext uri="{FF2B5EF4-FFF2-40B4-BE49-F238E27FC236}">
                <a16:creationId xmlns:a16="http://schemas.microsoft.com/office/drawing/2014/main" id="{93E6A900-29EB-46F2-932B-D8F2618D14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4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7D6D5E-7C82-4848-9B81-B48B4291DC39}"/>
              </a:ext>
            </a:extLst>
          </p:cNvPr>
          <p:cNvSpPr>
            <a:spLocks noGrp="1"/>
          </p:cNvSpPr>
          <p:nvPr>
            <p:ph type="title"/>
          </p:nvPr>
        </p:nvSpPr>
        <p:spPr>
          <a:xfrm>
            <a:off x="655320" y="365125"/>
            <a:ext cx="5120114" cy="1692794"/>
          </a:xfrm>
        </p:spPr>
        <p:txBody>
          <a:bodyPr>
            <a:normAutofit/>
          </a:bodyPr>
          <a:lstStyle/>
          <a:p>
            <a:r>
              <a:rPr lang="en-US" b="1" i="1"/>
              <a:t>Secondary Immunodeficiencies</a:t>
            </a:r>
            <a:endParaRPr lang="en-US"/>
          </a:p>
        </p:txBody>
      </p:sp>
      <p:sp>
        <p:nvSpPr>
          <p:cNvPr id="3" name="Content Placeholder 2">
            <a:extLst>
              <a:ext uri="{FF2B5EF4-FFF2-40B4-BE49-F238E27FC236}">
                <a16:creationId xmlns:a16="http://schemas.microsoft.com/office/drawing/2014/main" id="{B9BF5E7F-893B-473E-ABDE-27EC9339F687}"/>
              </a:ext>
            </a:extLst>
          </p:cNvPr>
          <p:cNvSpPr>
            <a:spLocks noGrp="1"/>
          </p:cNvSpPr>
          <p:nvPr>
            <p:ph idx="1"/>
          </p:nvPr>
        </p:nvSpPr>
        <p:spPr>
          <a:xfrm>
            <a:off x="655321" y="2575034"/>
            <a:ext cx="5120113" cy="3462228"/>
          </a:xfrm>
        </p:spPr>
        <p:txBody>
          <a:bodyPr>
            <a:normAutofit/>
          </a:bodyPr>
          <a:lstStyle/>
          <a:p>
            <a:r>
              <a:rPr lang="en-US" sz="1800" b="1"/>
              <a:t>Human Immunodeficiency Virus</a:t>
            </a:r>
            <a:r>
              <a:rPr lang="en-US" sz="1800"/>
              <a:t> (</a:t>
            </a:r>
            <a:r>
              <a:rPr lang="en-US" sz="1800" b="1"/>
              <a:t>HIV</a:t>
            </a:r>
            <a:r>
              <a:rPr lang="en-US" sz="1800"/>
              <a:t>) </a:t>
            </a:r>
          </a:p>
          <a:p>
            <a:pPr lvl="1"/>
            <a:r>
              <a:rPr lang="en-US" sz="1800"/>
              <a:t>Impaired cell-mediated immune responses due to CD4 T-cell lymphopenia</a:t>
            </a:r>
          </a:p>
          <a:p>
            <a:pPr lvl="1"/>
            <a:r>
              <a:rPr lang="en-US" sz="1800"/>
              <a:t>Opportunistic infections, rare cancers</a:t>
            </a:r>
          </a:p>
          <a:p>
            <a:r>
              <a:rPr lang="en-US" sz="1800" b="1"/>
              <a:t>Acquired Immunodeficiency Syndrome (AIDS)​​</a:t>
            </a:r>
          </a:p>
          <a:p>
            <a:pPr lvl="1"/>
            <a:r>
              <a:rPr lang="en-US" sz="1800"/>
              <a:t>AIDS is caused by the HIV virus and is the progressive failure of the immune system allows life-threatening opportunistic infections and cancers to thrive.​</a:t>
            </a:r>
          </a:p>
          <a:p>
            <a:endParaRPr lang="en-US" sz="1800"/>
          </a:p>
        </p:txBody>
      </p:sp>
    </p:spTree>
    <p:extLst>
      <p:ext uri="{BB962C8B-B14F-4D97-AF65-F5344CB8AC3E}">
        <p14:creationId xmlns:p14="http://schemas.microsoft.com/office/powerpoint/2010/main" val="348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3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1" name="Picture 2" descr="Picture">
            <a:extLst>
              <a:ext uri="{FF2B5EF4-FFF2-40B4-BE49-F238E27FC236}">
                <a16:creationId xmlns:a16="http://schemas.microsoft.com/office/drawing/2014/main" id="{07074643-7663-413F-9BA7-DF60347641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675471"/>
            <a:ext cx="10905066" cy="550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75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necklace&#10;&#10;Description generated with high confidence">
            <a:extLst>
              <a:ext uri="{FF2B5EF4-FFF2-40B4-BE49-F238E27FC236}">
                <a16:creationId xmlns:a16="http://schemas.microsoft.com/office/drawing/2014/main" id="{4B4C4B47-9905-4651-B759-3446B037DEA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67094" y="1600196"/>
            <a:ext cx="5257811" cy="3657607"/>
          </a:xfrm>
          <a:prstGeom prst="rect">
            <a:avLst/>
          </a:prstGeom>
        </p:spPr>
      </p:pic>
      <p:sp>
        <p:nvSpPr>
          <p:cNvPr id="8" name="TextBox 7">
            <a:extLst>
              <a:ext uri="{FF2B5EF4-FFF2-40B4-BE49-F238E27FC236}">
                <a16:creationId xmlns:a16="http://schemas.microsoft.com/office/drawing/2014/main" id="{BB796723-ADF7-4F9E-86DC-31F109B0D18C}"/>
              </a:ext>
            </a:extLst>
          </p:cNvPr>
          <p:cNvSpPr txBox="1"/>
          <p:nvPr/>
        </p:nvSpPr>
        <p:spPr>
          <a:xfrm>
            <a:off x="3467094" y="5257803"/>
            <a:ext cx="525781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wikidoc.org/index.php/Human_Immunodeficiency_Virus_(HIV)"/>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4CE0EC-C766-498E-8F41-7653EBE25B4B}"/>
              </a:ext>
            </a:extLst>
          </p:cNvPr>
          <p:cNvSpPr>
            <a:spLocks noGrp="1"/>
          </p:cNvSpPr>
          <p:nvPr>
            <p:ph type="title"/>
          </p:nvPr>
        </p:nvSpPr>
        <p:spPr>
          <a:xfrm>
            <a:off x="838200" y="365125"/>
            <a:ext cx="10515600" cy="1325563"/>
          </a:xfrm>
        </p:spPr>
        <p:txBody>
          <a:bodyPr/>
          <a:lstStyle/>
          <a:p>
            <a:r>
              <a:rPr lang="en-US" dirty="0"/>
              <a:t>stages of HIV infection:</a:t>
            </a:r>
          </a:p>
        </p:txBody>
      </p:sp>
      <p:sp>
        <p:nvSpPr>
          <p:cNvPr id="3" name="Content Placeholder 2">
            <a:extLst>
              <a:ext uri="{FF2B5EF4-FFF2-40B4-BE49-F238E27FC236}">
                <a16:creationId xmlns:a16="http://schemas.microsoft.com/office/drawing/2014/main" id="{287B9280-0971-477D-B093-89DB95CD85D1}"/>
              </a:ext>
            </a:extLst>
          </p:cNvPr>
          <p:cNvSpPr>
            <a:spLocks noGrp="1"/>
          </p:cNvSpPr>
          <p:nvPr>
            <p:ph idx="1"/>
          </p:nvPr>
        </p:nvSpPr>
        <p:spPr>
          <a:solidFill>
            <a:schemeClr val="bg1">
              <a:alpha val="70000"/>
            </a:schemeClr>
          </a:solidFill>
        </p:spPr>
        <p:txBody>
          <a:bodyPr>
            <a:normAutofit fontScale="92500"/>
          </a:bodyPr>
          <a:lstStyle/>
          <a:p>
            <a:r>
              <a:rPr lang="en-US" dirty="0"/>
              <a:t>There are three main stages of HIV infection: </a:t>
            </a:r>
          </a:p>
          <a:p>
            <a:pPr marL="514350" indent="-514350">
              <a:buFont typeface="+mj-lt"/>
              <a:buAutoNum type="arabicPeriod"/>
            </a:pPr>
            <a:r>
              <a:rPr lang="en-US" dirty="0"/>
              <a:t>Acute Infection</a:t>
            </a:r>
          </a:p>
          <a:p>
            <a:pPr lvl="1"/>
            <a:r>
              <a:rPr lang="en-US" dirty="0"/>
              <a:t>40-90% of patients experience 1-3 weeks of various symptoms that are easily dismissed as symptoms due to more common illnesses. </a:t>
            </a:r>
            <a:r>
              <a:rPr lang="en-US" i="1" dirty="0"/>
              <a:t>These symptoms include, rash fever, aches, weight loss, fatigue, nausea, swollen lymph nodes and sores. ​</a:t>
            </a:r>
            <a:endParaRPr lang="en-US" dirty="0"/>
          </a:p>
          <a:p>
            <a:pPr marL="514350" indent="-514350">
              <a:buFont typeface="+mj-lt"/>
              <a:buAutoNum type="arabicPeriod"/>
            </a:pPr>
            <a:r>
              <a:rPr lang="en-US" dirty="0"/>
              <a:t>Clinical Latency</a:t>
            </a:r>
          </a:p>
          <a:p>
            <a:pPr lvl="1"/>
            <a:r>
              <a:rPr lang="en-US" dirty="0"/>
              <a:t>can last 3-20 years</a:t>
            </a:r>
          </a:p>
          <a:p>
            <a:pPr lvl="1"/>
            <a:r>
              <a:rPr lang="en-US" dirty="0"/>
              <a:t>asymptomatic (no symptoms)​</a:t>
            </a:r>
          </a:p>
          <a:p>
            <a:pPr marL="514350" indent="-514350">
              <a:buFont typeface="+mj-lt"/>
              <a:buAutoNum type="arabicPeriod"/>
            </a:pPr>
            <a:r>
              <a:rPr lang="en-US" dirty="0"/>
              <a:t>Acquired Immunodeficiency Syndrome (AIDS)</a:t>
            </a:r>
          </a:p>
          <a:p>
            <a:pPr lvl="1"/>
            <a:r>
              <a:rPr lang="en-US" dirty="0"/>
              <a:t>​​characterized by various symptoms including </a:t>
            </a:r>
            <a:r>
              <a:rPr lang="en-US" i="1" dirty="0"/>
              <a:t>encephalitis, meningitis, retinitis, chronic diarrhea. tumors, esophagitis and pneumocystis pneumonia.  </a:t>
            </a:r>
            <a:endParaRPr lang="en-US" dirty="0"/>
          </a:p>
          <a:p>
            <a:endParaRPr lang="en-US" dirty="0"/>
          </a:p>
        </p:txBody>
      </p:sp>
    </p:spTree>
    <p:extLst>
      <p:ext uri="{BB962C8B-B14F-4D97-AF65-F5344CB8AC3E}">
        <p14:creationId xmlns:p14="http://schemas.microsoft.com/office/powerpoint/2010/main" val="335653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2" descr="Picture">
            <a:extLst>
              <a:ext uri="{FF2B5EF4-FFF2-40B4-BE49-F238E27FC236}">
                <a16:creationId xmlns:a16="http://schemas.microsoft.com/office/drawing/2014/main" id="{E5E29F04-909F-41F4-A1A2-97BB066989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7415" y="492573"/>
            <a:ext cx="4866358" cy="588079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77E2D6-066C-4F72-B129-D24C2111187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Main Symptoms of </a:t>
            </a:r>
            <a:r>
              <a:rPr lang="en-US" sz="4800" b="1" kern="1200" dirty="0">
                <a:solidFill>
                  <a:schemeClr val="bg1"/>
                </a:solidFill>
                <a:latin typeface="+mj-lt"/>
                <a:ea typeface="+mj-ea"/>
                <a:cs typeface="+mj-cs"/>
              </a:rPr>
              <a:t>AIDS</a:t>
            </a:r>
          </a:p>
        </p:txBody>
      </p:sp>
    </p:spTree>
    <p:extLst>
      <p:ext uri="{BB962C8B-B14F-4D97-AF65-F5344CB8AC3E}">
        <p14:creationId xmlns:p14="http://schemas.microsoft.com/office/powerpoint/2010/main" val="80049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attoo on her face&#10;&#10;Description generated with high confidence">
            <a:extLst>
              <a:ext uri="{FF2B5EF4-FFF2-40B4-BE49-F238E27FC236}">
                <a16:creationId xmlns:a16="http://schemas.microsoft.com/office/drawing/2014/main" id="{1ABE40A5-0099-49D0-A790-A80F4ABF28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42"/>
          <a:stretch/>
        </p:blipFill>
        <p:spPr>
          <a:xfrm>
            <a:off x="20" y="10"/>
            <a:ext cx="4639713" cy="6857990"/>
          </a:xfrm>
          <a:prstGeom prst="rect">
            <a:avLst/>
          </a:prstGeom>
        </p:spPr>
      </p:pic>
      <p:sp>
        <p:nvSpPr>
          <p:cNvPr id="11" name="Rectangle 10">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7B6DF57-D755-4B4C-BC26-E4FE02CFE8C4}"/>
              </a:ext>
            </a:extLst>
          </p:cNvPr>
          <p:cNvSpPr txBox="1"/>
          <p:nvPr/>
        </p:nvSpPr>
        <p:spPr>
          <a:xfrm>
            <a:off x="9884958" y="687070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commons.wikimedia.org/wiki/File:Before_the_doctor_comes_-_a_ready_reference_book,_giving_the_symptoms_of_common_diseases,_and_indicating_proper_emergency_treatment_in_case_of_sudden_illness_or_accident_pending_the_physician%27s_(14740709736).jp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D4FCE-7AA4-4096-B4A1-3AAA5CA4F176}"/>
              </a:ext>
            </a:extLst>
          </p:cNvPr>
          <p:cNvSpPr>
            <a:spLocks noGrp="1"/>
          </p:cNvSpPr>
          <p:nvPr>
            <p:ph type="title"/>
          </p:nvPr>
        </p:nvSpPr>
        <p:spPr>
          <a:xfrm>
            <a:off x="5069940" y="365124"/>
            <a:ext cx="6172200" cy="1828800"/>
          </a:xfrm>
        </p:spPr>
        <p:txBody>
          <a:bodyPr>
            <a:normAutofit/>
          </a:bodyPr>
          <a:lstStyle/>
          <a:p>
            <a:r>
              <a:rPr lang="en-US">
                <a:solidFill>
                  <a:schemeClr val="bg1"/>
                </a:solidFill>
              </a:rPr>
              <a:t>Diseases</a:t>
            </a:r>
          </a:p>
        </p:txBody>
      </p:sp>
      <p:sp>
        <p:nvSpPr>
          <p:cNvPr id="3" name="Content Placeholder 2">
            <a:extLst>
              <a:ext uri="{FF2B5EF4-FFF2-40B4-BE49-F238E27FC236}">
                <a16:creationId xmlns:a16="http://schemas.microsoft.com/office/drawing/2014/main" id="{6ACA80B5-763E-4D8E-83A8-A452467AD4E2}"/>
              </a:ext>
            </a:extLst>
          </p:cNvPr>
          <p:cNvSpPr>
            <a:spLocks noGrp="1"/>
          </p:cNvSpPr>
          <p:nvPr>
            <p:ph idx="1"/>
          </p:nvPr>
        </p:nvSpPr>
        <p:spPr>
          <a:xfrm>
            <a:off x="5069940" y="2322576"/>
            <a:ext cx="6172200" cy="3858768"/>
          </a:xfrm>
        </p:spPr>
        <p:txBody>
          <a:bodyPr>
            <a:normAutofit lnSpcReduction="10000"/>
          </a:bodyPr>
          <a:lstStyle/>
          <a:p>
            <a:r>
              <a:rPr lang="en-US" sz="3600" dirty="0">
                <a:solidFill>
                  <a:schemeClr val="bg1"/>
                </a:solidFill>
              </a:rPr>
              <a:t>Dis-ease - </a:t>
            </a:r>
            <a:r>
              <a:rPr lang="en-US" sz="3600" i="1" dirty="0">
                <a:solidFill>
                  <a:schemeClr val="bg1"/>
                </a:solidFill>
              </a:rPr>
              <a:t>a disorder of structure or function in a human, animal, or plant, especially one that produces specific signs or symptoms or that affects a specific location and is not simply a direct result of physical injury.</a:t>
            </a:r>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1347868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descr="A close up of a map&#10;&#10;Description generated with very high confidence">
            <a:extLst>
              <a:ext uri="{FF2B5EF4-FFF2-40B4-BE49-F238E27FC236}">
                <a16:creationId xmlns:a16="http://schemas.microsoft.com/office/drawing/2014/main" id="{79C8EFB2-6A58-40CC-857A-3E7C4CE6D43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716" b="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CA70EFEB-454B-4466-8967-D7C670F3AA5F}"/>
              </a:ext>
            </a:extLst>
          </p:cNvPr>
          <p:cNvSpPr>
            <a:spLocks noGrp="1"/>
          </p:cNvSpPr>
          <p:nvPr>
            <p:ph type="title"/>
          </p:nvPr>
        </p:nvSpPr>
        <p:spPr>
          <a:xfrm>
            <a:off x="655320" y="365125"/>
            <a:ext cx="5120114" cy="1692794"/>
          </a:xfrm>
        </p:spPr>
        <p:txBody>
          <a:bodyPr>
            <a:normAutofit/>
          </a:bodyPr>
          <a:lstStyle/>
          <a:p>
            <a:r>
              <a:rPr lang="en-US" sz="4100" b="1" i="1"/>
              <a:t>So when does HIV infection become AIDS?</a:t>
            </a:r>
            <a:endParaRPr lang="en-US" sz="4100"/>
          </a:p>
        </p:txBody>
      </p:sp>
      <p:sp>
        <p:nvSpPr>
          <p:cNvPr id="3" name="Content Placeholder 2">
            <a:extLst>
              <a:ext uri="{FF2B5EF4-FFF2-40B4-BE49-F238E27FC236}">
                <a16:creationId xmlns:a16="http://schemas.microsoft.com/office/drawing/2014/main" id="{40A43C5D-A435-4559-8A47-C1872286ADED}"/>
              </a:ext>
            </a:extLst>
          </p:cNvPr>
          <p:cNvSpPr>
            <a:spLocks noGrp="1"/>
          </p:cNvSpPr>
          <p:nvPr>
            <p:ph idx="1"/>
          </p:nvPr>
        </p:nvSpPr>
        <p:spPr>
          <a:xfrm>
            <a:off x="655321" y="2575034"/>
            <a:ext cx="5120113" cy="3462228"/>
          </a:xfrm>
        </p:spPr>
        <p:txBody>
          <a:bodyPr>
            <a:normAutofit/>
          </a:bodyPr>
          <a:lstStyle/>
          <a:p>
            <a:pPr marL="0" indent="0">
              <a:buNone/>
            </a:pPr>
            <a:r>
              <a:rPr lang="en-US" sz="1800"/>
              <a:t>A diagnoses of AIDS is given when one of both of the conditions below are met…</a:t>
            </a:r>
          </a:p>
          <a:p>
            <a:pPr marL="0" indent="0">
              <a:buNone/>
            </a:pPr>
            <a:endParaRPr lang="en-US" sz="1800"/>
          </a:p>
          <a:p>
            <a:pPr marL="514350" indent="-514350">
              <a:buFont typeface="+mj-lt"/>
              <a:buAutoNum type="arabicPeriod"/>
            </a:pPr>
            <a:r>
              <a:rPr lang="en-US" sz="1800"/>
              <a:t>A diagnosis of Acquired Immunodeficiency Syndrome (AIDS) is given when/if the CD4+ T cell count below 200 cells per µL</a:t>
            </a:r>
          </a:p>
          <a:p>
            <a:pPr marL="514350" indent="-514350">
              <a:buFont typeface="+mj-lt"/>
              <a:buAutoNum type="arabicPeriod"/>
            </a:pPr>
            <a:r>
              <a:rPr lang="en-US" sz="1800"/>
              <a:t>A diagnosis of Acquired Immunodeficiency Syndrome (AIDS) is given when/if the occurrence of a specific disease associated with a compromised immune system occurs.</a:t>
            </a:r>
          </a:p>
          <a:p>
            <a:endParaRPr lang="en-US" sz="1800"/>
          </a:p>
        </p:txBody>
      </p:sp>
      <p:sp>
        <p:nvSpPr>
          <p:cNvPr id="10" name="TextBox 9">
            <a:extLst>
              <a:ext uri="{FF2B5EF4-FFF2-40B4-BE49-F238E27FC236}">
                <a16:creationId xmlns:a16="http://schemas.microsoft.com/office/drawing/2014/main" id="{F073402F-03E0-427F-8E68-988AEEF21F1F}"/>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2009.igem.org/Team:NYMU-Taipei/Project/Receptor/CD4"/>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60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l&#10;&#10;Description generated with high confidence">
            <a:extLst>
              <a:ext uri="{FF2B5EF4-FFF2-40B4-BE49-F238E27FC236}">
                <a16:creationId xmlns:a16="http://schemas.microsoft.com/office/drawing/2014/main" id="{98D5832F-9585-4C24-80E1-BF6517E5AF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585913" y="1699612"/>
            <a:ext cx="6049377" cy="3659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9C95043A-A416-4565-8AA7-2D8C1709BA74}"/>
              </a:ext>
            </a:extLst>
          </p:cNvPr>
          <p:cNvSpPr>
            <a:spLocks noGrp="1"/>
          </p:cNvSpPr>
          <p:nvPr>
            <p:ph type="title"/>
          </p:nvPr>
        </p:nvSpPr>
        <p:spPr>
          <a:xfrm>
            <a:off x="5827645" y="187025"/>
            <a:ext cx="5767791" cy="1325563"/>
          </a:xfrm>
        </p:spPr>
        <p:txBody>
          <a:bodyPr>
            <a:normAutofit/>
          </a:bodyPr>
          <a:lstStyle/>
          <a:p>
            <a:r>
              <a:rPr lang="en-US" dirty="0"/>
              <a:t>Main Symptoms of </a:t>
            </a:r>
            <a:r>
              <a:rPr lang="en-US" b="1" dirty="0"/>
              <a:t>AIDS</a:t>
            </a:r>
            <a:endParaRPr lang="en-US" dirty="0"/>
          </a:p>
        </p:txBody>
      </p:sp>
      <p:sp>
        <p:nvSpPr>
          <p:cNvPr id="3" name="Content Placeholder 2">
            <a:extLst>
              <a:ext uri="{FF2B5EF4-FFF2-40B4-BE49-F238E27FC236}">
                <a16:creationId xmlns:a16="http://schemas.microsoft.com/office/drawing/2014/main" id="{A2BD20F5-CE9F-4BD6-AC05-E42C9F9DB769}"/>
              </a:ext>
            </a:extLst>
          </p:cNvPr>
          <p:cNvSpPr>
            <a:spLocks noGrp="1"/>
          </p:cNvSpPr>
          <p:nvPr>
            <p:ph idx="1"/>
          </p:nvPr>
        </p:nvSpPr>
        <p:spPr>
          <a:xfrm>
            <a:off x="244600" y="559654"/>
            <a:ext cx="4936067" cy="5939787"/>
          </a:xfrm>
          <a:ln w="76200">
            <a:solidFill>
              <a:schemeClr val="accent1">
                <a:lumMod val="75000"/>
              </a:schemeClr>
            </a:solidFill>
          </a:ln>
          <a:effectLst>
            <a:reflection blurRad="6350" stA="50000" endA="300" endPos="55500" dist="50800" dir="5400000" sy="-100000" algn="bl" rotWithShape="0"/>
          </a:effectLst>
        </p:spPr>
        <p:txBody>
          <a:bodyPr>
            <a:normAutofit/>
          </a:bodyPr>
          <a:lstStyle/>
          <a:p>
            <a:r>
              <a:rPr lang="en-US" sz="3200" dirty="0"/>
              <a:t>The most common of these "early warning" diseases is </a:t>
            </a:r>
            <a:r>
              <a:rPr lang="en-US" sz="3200" b="1" u="sng" dirty="0"/>
              <a:t>pneumocystis pneumonia.</a:t>
            </a:r>
            <a:r>
              <a:rPr lang="en-US" sz="3200" dirty="0"/>
              <a:t>  </a:t>
            </a:r>
          </a:p>
          <a:p>
            <a:pPr marL="0" indent="0">
              <a:buNone/>
            </a:pPr>
            <a:endParaRPr lang="en-US" sz="3200" dirty="0"/>
          </a:p>
          <a:p>
            <a:pPr lvl="1"/>
            <a:r>
              <a:rPr lang="en-US" sz="3200" dirty="0"/>
              <a:t>In fact, 40% of HIV patients that develop AIDS. develop pneumocystis pneumonia as their first AIDS-acquired disease. </a:t>
            </a:r>
          </a:p>
        </p:txBody>
      </p:sp>
    </p:spTree>
    <p:extLst>
      <p:ext uri="{BB962C8B-B14F-4D97-AF65-F5344CB8AC3E}">
        <p14:creationId xmlns:p14="http://schemas.microsoft.com/office/powerpoint/2010/main" val="2920564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s://globalstemcells.com/new-version/wp-content/uploads/2017/02/Multiple-Sclerosis-Treatment-Combination.jpg">
            <a:extLst>
              <a:ext uri="{FF2B5EF4-FFF2-40B4-BE49-F238E27FC236}">
                <a16:creationId xmlns:a16="http://schemas.microsoft.com/office/drawing/2014/main" id="{34071BBF-4AE9-4173-9C82-6328C0C0A2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7" r="721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82DA0F-08F2-4B54-BE30-F0224FE9A3DD}"/>
              </a:ext>
            </a:extLst>
          </p:cNvPr>
          <p:cNvSpPr>
            <a:spLocks noGrp="1"/>
          </p:cNvSpPr>
          <p:nvPr>
            <p:ph type="title"/>
          </p:nvPr>
        </p:nvSpPr>
        <p:spPr>
          <a:xfrm>
            <a:off x="594805" y="640263"/>
            <a:ext cx="5221266" cy="1344975"/>
          </a:xfrm>
        </p:spPr>
        <p:txBody>
          <a:bodyPr>
            <a:normAutofit/>
          </a:bodyPr>
          <a:lstStyle/>
          <a:p>
            <a:r>
              <a:rPr lang="en-US" sz="4000" b="1" i="1"/>
              <a:t>Other Causes of Immunosuppression</a:t>
            </a:r>
            <a:endParaRPr lang="en-US" sz="4000"/>
          </a:p>
        </p:txBody>
      </p:sp>
      <p:sp>
        <p:nvSpPr>
          <p:cNvPr id="3" name="Content Placeholder 2">
            <a:extLst>
              <a:ext uri="{FF2B5EF4-FFF2-40B4-BE49-F238E27FC236}">
                <a16:creationId xmlns:a16="http://schemas.microsoft.com/office/drawing/2014/main" id="{C61776E0-9F0A-4157-BF5D-DACA019D7000}"/>
              </a:ext>
            </a:extLst>
          </p:cNvPr>
          <p:cNvSpPr>
            <a:spLocks noGrp="1"/>
          </p:cNvSpPr>
          <p:nvPr>
            <p:ph idx="1"/>
          </p:nvPr>
        </p:nvSpPr>
        <p:spPr>
          <a:xfrm>
            <a:off x="594110" y="2121763"/>
            <a:ext cx="5235490" cy="3773010"/>
          </a:xfrm>
        </p:spPr>
        <p:txBody>
          <a:bodyPr>
            <a:normAutofit/>
          </a:bodyPr>
          <a:lstStyle/>
          <a:p>
            <a:r>
              <a:rPr lang="en-US" sz="2400"/>
              <a:t>Immunosuppressive Therapies </a:t>
            </a:r>
          </a:p>
          <a:p>
            <a:pPr lvl="1"/>
            <a:r>
              <a:rPr lang="en-US" dirty="0"/>
              <a:t>chemotherapy or radiotherapy used to treat cancers</a:t>
            </a:r>
          </a:p>
          <a:p>
            <a:pPr lvl="1"/>
            <a:r>
              <a:rPr lang="en-US" dirty="0"/>
              <a:t>immunosuppressant drugs given following organ/tissue transplant</a:t>
            </a:r>
          </a:p>
          <a:p>
            <a:pPr lvl="1"/>
            <a:r>
              <a:rPr lang="en-US" dirty="0"/>
              <a:t>Causes impaired humoral and/or cell-mediated immune responses</a:t>
            </a:r>
          </a:p>
          <a:p>
            <a:r>
              <a:rPr lang="en-US" sz="2400"/>
              <a:t>Malnutrition</a:t>
            </a:r>
          </a:p>
          <a:p>
            <a:pPr lvl="1"/>
            <a:r>
              <a:rPr lang="en-US" dirty="0"/>
              <a:t>Impaired humoral and/or cell-mediated immune responses</a:t>
            </a:r>
          </a:p>
          <a:p>
            <a:pPr marL="0" indent="0">
              <a:buNone/>
            </a:pPr>
            <a:endParaRPr lang="en-US" sz="2400"/>
          </a:p>
        </p:txBody>
      </p:sp>
    </p:spTree>
    <p:extLst>
      <p:ext uri="{BB962C8B-B14F-4D97-AF65-F5344CB8AC3E}">
        <p14:creationId xmlns:p14="http://schemas.microsoft.com/office/powerpoint/2010/main" val="1860500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Image result for necrotizing fasciitis nation/">
            <a:extLst>
              <a:ext uri="{FF2B5EF4-FFF2-40B4-BE49-F238E27FC236}">
                <a16:creationId xmlns:a16="http://schemas.microsoft.com/office/drawing/2014/main" id="{481C0F72-2BA4-4A27-86BF-217BB69C6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734" y="2796144"/>
            <a:ext cx="4935970" cy="2776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A81A86-2D26-48FD-8186-0DD2392EC7BD}"/>
              </a:ext>
            </a:extLst>
          </p:cNvPr>
          <p:cNvSpPr>
            <a:spLocks noGrp="1"/>
          </p:cNvSpPr>
          <p:nvPr>
            <p:ph type="title"/>
          </p:nvPr>
        </p:nvSpPr>
        <p:spPr>
          <a:xfrm>
            <a:off x="833002" y="448253"/>
            <a:ext cx="10520702" cy="1325563"/>
          </a:xfrm>
        </p:spPr>
        <p:txBody>
          <a:bodyPr>
            <a:normAutofit/>
          </a:bodyPr>
          <a:lstStyle/>
          <a:p>
            <a:r>
              <a:rPr lang="en-US" dirty="0"/>
              <a:t>Diseases of the Skin and Eyes </a:t>
            </a:r>
          </a:p>
        </p:txBody>
      </p:sp>
      <p:sp>
        <p:nvSpPr>
          <p:cNvPr id="3" name="Content Placeholder 2">
            <a:extLst>
              <a:ext uri="{FF2B5EF4-FFF2-40B4-BE49-F238E27FC236}">
                <a16:creationId xmlns:a16="http://schemas.microsoft.com/office/drawing/2014/main" id="{A53DCAC0-20D8-41DA-96F3-4A7DCBB9A8C4}"/>
              </a:ext>
            </a:extLst>
          </p:cNvPr>
          <p:cNvSpPr>
            <a:spLocks noGrp="1"/>
          </p:cNvSpPr>
          <p:nvPr>
            <p:ph idx="1"/>
          </p:nvPr>
        </p:nvSpPr>
        <p:spPr>
          <a:xfrm>
            <a:off x="838200" y="2191807"/>
            <a:ext cx="4936067" cy="3985155"/>
          </a:xfrm>
        </p:spPr>
        <p:txBody>
          <a:bodyPr>
            <a:normAutofit/>
          </a:bodyPr>
          <a:lstStyle/>
          <a:p>
            <a:r>
              <a:rPr lang="en-US" sz="2000"/>
              <a:t>S​taphylococcus and Streptococcus </a:t>
            </a:r>
          </a:p>
          <a:p>
            <a:pPr lvl="1"/>
            <a:r>
              <a:rPr lang="en-US" sz="2000"/>
              <a:t>cause many different types of skin infections</a:t>
            </a:r>
          </a:p>
          <a:p>
            <a:pPr lvl="1"/>
            <a:r>
              <a:rPr lang="en-US" sz="2000"/>
              <a:t>Methicillin-resistant Staphylococcus Aureus (MRSA) is drug resistant to a wide range of antibiotics.</a:t>
            </a:r>
          </a:p>
          <a:p>
            <a:endParaRPr lang="en-US" sz="2000"/>
          </a:p>
          <a:p>
            <a:r>
              <a:rPr lang="en-US" sz="2000"/>
              <a:t>Group A streptococci (GAS), S. pyogenes, is often responsible for cases of cellulitis, erysipelas, and erythema nosodum. GAS are also one of many possible causes of </a:t>
            </a:r>
            <a:r>
              <a:rPr lang="en-US" sz="2000" b="1"/>
              <a:t>necrotizing fasciitis.</a:t>
            </a:r>
          </a:p>
          <a:p>
            <a:endParaRPr lang="en-US" sz="2000"/>
          </a:p>
        </p:txBody>
      </p:sp>
    </p:spTree>
    <p:extLst>
      <p:ext uri="{BB962C8B-B14F-4D97-AF65-F5344CB8AC3E}">
        <p14:creationId xmlns:p14="http://schemas.microsoft.com/office/powerpoint/2010/main" val="2861839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2530" name="Picture 2" descr="Image result for RINGWORM">
            <a:extLst>
              <a:ext uri="{FF2B5EF4-FFF2-40B4-BE49-F238E27FC236}">
                <a16:creationId xmlns:a16="http://schemas.microsoft.com/office/drawing/2014/main" id="{1EF8F312-1E2C-44F8-88CE-00D4B72D6F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8" r="16574"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655320" y="365125"/>
            <a:ext cx="5120114" cy="1692794"/>
          </a:xfrm>
        </p:spPr>
        <p:txBody>
          <a:bodyPr>
            <a:normAutofit/>
          </a:bodyPr>
          <a:lstStyle/>
          <a:p>
            <a:r>
              <a:rPr lang="en-US" dirty="0"/>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655321" y="2575034"/>
            <a:ext cx="5120113" cy="3462228"/>
          </a:xfrm>
        </p:spPr>
        <p:txBody>
          <a:bodyPr>
            <a:normAutofit fontScale="92500"/>
          </a:bodyPr>
          <a:lstStyle/>
          <a:p>
            <a:pPr marL="0" indent="0">
              <a:buNone/>
            </a:pPr>
            <a:r>
              <a:rPr lang="en-US" sz="2400" b="1" dirty="0"/>
              <a:t>Mycoses</a:t>
            </a:r>
            <a:r>
              <a:rPr lang="en-US" sz="2400" dirty="0"/>
              <a:t> can be </a:t>
            </a:r>
            <a:r>
              <a:rPr lang="en-US" sz="2400" b="1" dirty="0"/>
              <a:t>cutaneous</a:t>
            </a:r>
            <a:r>
              <a:rPr lang="en-US" sz="2400" dirty="0"/>
              <a:t>, </a:t>
            </a:r>
            <a:r>
              <a:rPr lang="en-US" sz="2400" b="1" dirty="0"/>
              <a:t>subcutaneous</a:t>
            </a:r>
            <a:r>
              <a:rPr lang="en-US" sz="2400" dirty="0"/>
              <a:t>, or </a:t>
            </a:r>
            <a:r>
              <a:rPr lang="en-US" sz="2400" b="1" dirty="0"/>
              <a:t>systemic.</a:t>
            </a:r>
          </a:p>
          <a:p>
            <a:r>
              <a:rPr lang="en-US" sz="2400" dirty="0"/>
              <a:t>Common cutaneous mycoses include </a:t>
            </a:r>
            <a:r>
              <a:rPr lang="en-US" sz="2400" b="1" dirty="0"/>
              <a:t>tineas</a:t>
            </a:r>
            <a:r>
              <a:rPr lang="en-US" sz="2400" dirty="0"/>
              <a:t> caused by </a:t>
            </a:r>
            <a:r>
              <a:rPr lang="en-US" sz="2400" b="1" dirty="0"/>
              <a:t>dermatophytes</a:t>
            </a:r>
            <a:r>
              <a:rPr lang="en-US" sz="2400" dirty="0"/>
              <a:t> of the genera </a:t>
            </a:r>
            <a:r>
              <a:rPr lang="en-US" sz="2400" i="1" dirty="0"/>
              <a:t>Trichophyton</a:t>
            </a:r>
            <a:r>
              <a:rPr lang="en-US" sz="2400" dirty="0"/>
              <a:t>, </a:t>
            </a:r>
            <a:r>
              <a:rPr lang="en-US" sz="2400" i="1" dirty="0" err="1"/>
              <a:t>Epidermophyton</a:t>
            </a:r>
            <a:r>
              <a:rPr lang="en-US" sz="2400" dirty="0"/>
              <a:t>, and </a:t>
            </a:r>
            <a:r>
              <a:rPr lang="en-US" sz="2400" i="1" dirty="0" err="1"/>
              <a:t>Microsporum</a:t>
            </a:r>
            <a:r>
              <a:rPr lang="en-US" sz="2400" i="1" dirty="0"/>
              <a:t>.</a:t>
            </a:r>
            <a:r>
              <a:rPr lang="en-US" sz="2400" dirty="0"/>
              <a:t> </a:t>
            </a:r>
          </a:p>
          <a:p>
            <a:r>
              <a:rPr lang="en-US" sz="2400" b="1" dirty="0"/>
              <a:t>Tinea corporis</a:t>
            </a:r>
            <a:r>
              <a:rPr lang="en-US" sz="2400" dirty="0"/>
              <a:t> is called </a:t>
            </a:r>
            <a:r>
              <a:rPr lang="en-US" sz="2400" b="1" dirty="0"/>
              <a:t>ringworm</a:t>
            </a:r>
            <a:r>
              <a:rPr lang="en-US" sz="2400" dirty="0"/>
              <a:t>. Tineas on other parts of the body have names associated with the affected body part.</a:t>
            </a:r>
          </a:p>
          <a:p>
            <a:endParaRPr lang="en-US" sz="2400" dirty="0"/>
          </a:p>
        </p:txBody>
      </p:sp>
    </p:spTree>
    <p:extLst>
      <p:ext uri="{BB962C8B-B14F-4D97-AF65-F5344CB8AC3E}">
        <p14:creationId xmlns:p14="http://schemas.microsoft.com/office/powerpoint/2010/main" val="329674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3554" name="Picture 2" descr="Image result for Aspergillosis">
            <a:extLst>
              <a:ext uri="{FF2B5EF4-FFF2-40B4-BE49-F238E27FC236}">
                <a16:creationId xmlns:a16="http://schemas.microsoft.com/office/drawing/2014/main" id="{45323AB7-63DF-40CE-82E1-40B797C8F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94" r="1476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655320" y="365125"/>
            <a:ext cx="5120114" cy="1692794"/>
          </a:xfrm>
        </p:spPr>
        <p:txBody>
          <a:bodyPr>
            <a:normAutofit/>
          </a:bodyPr>
          <a:lstStyle/>
          <a:p>
            <a:r>
              <a:rPr lang="en-US"/>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655321" y="2575034"/>
            <a:ext cx="5120113" cy="3462228"/>
          </a:xfrm>
        </p:spPr>
        <p:txBody>
          <a:bodyPr>
            <a:normAutofit lnSpcReduction="10000"/>
          </a:bodyPr>
          <a:lstStyle/>
          <a:p>
            <a:r>
              <a:rPr lang="en-US" sz="2400" b="1" dirty="0"/>
              <a:t>Aspergillosis</a:t>
            </a:r>
            <a:r>
              <a:rPr lang="en-US" sz="2400" dirty="0"/>
              <a:t> is a fungal disease caused by molds of the genus </a:t>
            </a:r>
            <a:r>
              <a:rPr lang="en-US" sz="2400" i="1" dirty="0"/>
              <a:t>Aspergillus</a:t>
            </a:r>
            <a:r>
              <a:rPr lang="en-US" sz="2400" dirty="0"/>
              <a:t>. Primary cutaneous aspergillosis enters through a break in the skin, such as the site of an injury or a surgical wound; it is a common hospital-acquired infection. In secondary cutaneous aspergillosis, the fungus enters via the respiratory system and disseminates systemically, manifesting in lesions on the skin.</a:t>
            </a:r>
          </a:p>
          <a:p>
            <a:pPr marL="0" indent="0">
              <a:buNone/>
            </a:pPr>
            <a:endParaRPr lang="en-US" sz="2400" dirty="0"/>
          </a:p>
        </p:txBody>
      </p:sp>
    </p:spTree>
    <p:extLst>
      <p:ext uri="{BB962C8B-B14F-4D97-AF65-F5344CB8AC3E}">
        <p14:creationId xmlns:p14="http://schemas.microsoft.com/office/powerpoint/2010/main" val="9218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l&#10;&#10;Description generated with very high confidence">
            <a:extLst>
              <a:ext uri="{FF2B5EF4-FFF2-40B4-BE49-F238E27FC236}">
                <a16:creationId xmlns:a16="http://schemas.microsoft.com/office/drawing/2014/main" id="{9420BAFD-2BFB-41A4-92B0-36559C3E5C96}"/>
              </a:ext>
            </a:extLst>
          </p:cNvPr>
          <p:cNvPicPr>
            <a:picLocks noChangeAspect="1"/>
          </p:cNvPicPr>
          <p:nvPr/>
        </p:nvPicPr>
        <p:blipFill>
          <a:blip r:embed="rId2"/>
          <a:stretch>
            <a:fillRect/>
          </a:stretch>
        </p:blipFill>
        <p:spPr>
          <a:xfrm>
            <a:off x="5608319" y="1894693"/>
            <a:ext cx="5614835" cy="2915395"/>
          </a:xfrm>
          <a:prstGeom prst="rect">
            <a:avLst/>
          </a:prstGeom>
          <a:effectLst/>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648929" y="629266"/>
            <a:ext cx="3505495" cy="1622321"/>
          </a:xfrm>
        </p:spPr>
        <p:txBody>
          <a:bodyPr>
            <a:normAutofit/>
          </a:bodyPr>
          <a:lstStyle/>
          <a:p>
            <a:r>
              <a:rPr lang="en-US" sz="3700"/>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648931" y="2438400"/>
            <a:ext cx="3505494" cy="3785419"/>
          </a:xfrm>
        </p:spPr>
        <p:txBody>
          <a:bodyPr>
            <a:normAutofit/>
          </a:bodyPr>
          <a:lstStyle/>
          <a:p>
            <a:r>
              <a:rPr lang="en-US" sz="2000"/>
              <a:t>The most common subcutaneous mycosis is </a:t>
            </a:r>
            <a:r>
              <a:rPr lang="en-US" sz="2000" b="1"/>
              <a:t>sporotrichosis</a:t>
            </a:r>
            <a:r>
              <a:rPr lang="en-US" sz="2000"/>
              <a:t> (rose gardener’s disease), caused by </a:t>
            </a:r>
            <a:r>
              <a:rPr lang="en-US" sz="2000" i="1"/>
              <a:t>Sporothrix schenkii.</a:t>
            </a:r>
            <a:endParaRPr lang="en-US" sz="2000"/>
          </a:p>
          <a:p>
            <a:pPr marL="0" indent="0">
              <a:buNone/>
            </a:pPr>
            <a:endParaRPr lang="en-US" sz="2000"/>
          </a:p>
        </p:txBody>
      </p:sp>
    </p:spTree>
    <p:extLst>
      <p:ext uri="{BB962C8B-B14F-4D97-AF65-F5344CB8AC3E}">
        <p14:creationId xmlns:p14="http://schemas.microsoft.com/office/powerpoint/2010/main" val="64154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7454F-0E1A-4BC0-BAF1-1C506AC9D764}"/>
              </a:ext>
            </a:extLst>
          </p:cNvPr>
          <p:cNvPicPr>
            <a:picLocks noChangeAspect="1"/>
          </p:cNvPicPr>
          <p:nvPr/>
        </p:nvPicPr>
        <p:blipFill rotWithShape="1">
          <a:blip r:embed="rId2"/>
          <a:srcRect l="2749" r="239" b="2"/>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E7C3F724-1EA6-4F3C-8D74-9CD9F8928F65}"/>
              </a:ext>
            </a:extLst>
          </p:cNvPr>
          <p:cNvSpPr>
            <a:spLocks noGrp="1"/>
          </p:cNvSpPr>
          <p:nvPr>
            <p:ph type="title"/>
          </p:nvPr>
        </p:nvSpPr>
        <p:spPr>
          <a:xfrm>
            <a:off x="838200" y="365125"/>
            <a:ext cx="10515600" cy="1325563"/>
          </a:xfrm>
        </p:spPr>
        <p:txBody>
          <a:bodyPr>
            <a:normAutofit/>
          </a:bodyPr>
          <a:lstStyle/>
          <a:p>
            <a:r>
              <a:rPr lang="en-US" dirty="0"/>
              <a:t>Mycoses of the Skin (Fungal Infection)</a:t>
            </a:r>
          </a:p>
        </p:txBody>
      </p:sp>
      <p:sp>
        <p:nvSpPr>
          <p:cNvPr id="3" name="Content Placeholder 2">
            <a:extLst>
              <a:ext uri="{FF2B5EF4-FFF2-40B4-BE49-F238E27FC236}">
                <a16:creationId xmlns:a16="http://schemas.microsoft.com/office/drawing/2014/main" id="{0A98CEC1-58F5-4058-A494-F279C6668750}"/>
              </a:ext>
            </a:extLst>
          </p:cNvPr>
          <p:cNvSpPr>
            <a:spLocks noGrp="1"/>
          </p:cNvSpPr>
          <p:nvPr>
            <p:ph idx="1"/>
          </p:nvPr>
        </p:nvSpPr>
        <p:spPr>
          <a:xfrm>
            <a:off x="838200" y="1825625"/>
            <a:ext cx="3797807" cy="4351338"/>
          </a:xfrm>
        </p:spPr>
        <p:txBody>
          <a:bodyPr>
            <a:normAutofit lnSpcReduction="10000"/>
          </a:bodyPr>
          <a:lstStyle/>
          <a:p>
            <a:r>
              <a:rPr lang="en-US" sz="3200" dirty="0"/>
              <a:t>Yeasts of the genus </a:t>
            </a:r>
            <a:r>
              <a:rPr lang="en-US" sz="3200" i="1" dirty="0"/>
              <a:t>Candida</a:t>
            </a:r>
            <a:r>
              <a:rPr lang="en-US" sz="3200" dirty="0"/>
              <a:t> can cause opportunistic infections of the skin called </a:t>
            </a:r>
            <a:r>
              <a:rPr lang="en-US" sz="3200" b="1" dirty="0"/>
              <a:t>candidiasis</a:t>
            </a:r>
            <a:r>
              <a:rPr lang="en-US" sz="3200" dirty="0"/>
              <a:t>, producing </a:t>
            </a:r>
            <a:r>
              <a:rPr lang="en-US" sz="3200" b="1" dirty="0" err="1"/>
              <a:t>intertrigo</a:t>
            </a:r>
            <a:r>
              <a:rPr lang="en-US" sz="3200" dirty="0"/>
              <a:t>, localized rashes, or yellowing of the nails.</a:t>
            </a:r>
          </a:p>
          <a:p>
            <a:pPr marL="0" indent="0">
              <a:buNone/>
            </a:pPr>
            <a:endParaRPr lang="en-US" sz="3200" dirty="0"/>
          </a:p>
        </p:txBody>
      </p:sp>
    </p:spTree>
    <p:extLst>
      <p:ext uri="{BB962C8B-B14F-4D97-AF65-F5344CB8AC3E}">
        <p14:creationId xmlns:p14="http://schemas.microsoft.com/office/powerpoint/2010/main" val="58736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Image result for Acanthamoeba">
            <a:extLst>
              <a:ext uri="{FF2B5EF4-FFF2-40B4-BE49-F238E27FC236}">
                <a16:creationId xmlns:a16="http://schemas.microsoft.com/office/drawing/2014/main" id="{1A507912-BE36-4431-8E5A-1EBCD2FF4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657"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92F576-EDB1-4BDC-AAFA-401E749CA53A}"/>
              </a:ext>
            </a:extLst>
          </p:cNvPr>
          <p:cNvSpPr>
            <a:spLocks noGrp="1"/>
          </p:cNvSpPr>
          <p:nvPr>
            <p:ph type="title"/>
          </p:nvPr>
        </p:nvSpPr>
        <p:spPr>
          <a:xfrm>
            <a:off x="648929" y="629266"/>
            <a:ext cx="3651467" cy="1676603"/>
          </a:xfrm>
        </p:spPr>
        <p:txBody>
          <a:bodyPr>
            <a:normAutofit/>
          </a:bodyPr>
          <a:lstStyle/>
          <a:p>
            <a:r>
              <a:rPr lang="en-US" sz="3700"/>
              <a:t>Parasitic Infections of the Skin and Eyes</a:t>
            </a:r>
          </a:p>
        </p:txBody>
      </p:sp>
      <p:sp>
        <p:nvSpPr>
          <p:cNvPr id="3" name="Content Placeholder 2">
            <a:extLst>
              <a:ext uri="{FF2B5EF4-FFF2-40B4-BE49-F238E27FC236}">
                <a16:creationId xmlns:a16="http://schemas.microsoft.com/office/drawing/2014/main" id="{7EF33E0F-2A92-4A1B-AA76-E7458584DDA2}"/>
              </a:ext>
            </a:extLst>
          </p:cNvPr>
          <p:cNvSpPr>
            <a:spLocks noGrp="1"/>
          </p:cNvSpPr>
          <p:nvPr>
            <p:ph idx="1"/>
          </p:nvPr>
        </p:nvSpPr>
        <p:spPr>
          <a:xfrm>
            <a:off x="648931" y="2438400"/>
            <a:ext cx="3651466" cy="3785419"/>
          </a:xfrm>
        </p:spPr>
        <p:txBody>
          <a:bodyPr>
            <a:normAutofit/>
          </a:bodyPr>
          <a:lstStyle/>
          <a:p>
            <a:r>
              <a:rPr lang="en-US" sz="1800"/>
              <a:t>The protozoan </a:t>
            </a:r>
            <a:r>
              <a:rPr lang="en-US" sz="1800" i="1"/>
              <a:t>Acanthamoeba causes </a:t>
            </a:r>
            <a:r>
              <a:rPr lang="en-US" sz="1800" b="1" i="1"/>
              <a:t>Acanthamoeba</a:t>
            </a:r>
            <a:r>
              <a:rPr lang="en-US" sz="1800" b="1"/>
              <a:t> keratitis</a:t>
            </a:r>
            <a:r>
              <a:rPr lang="en-US" sz="1800"/>
              <a:t> </a:t>
            </a:r>
          </a:p>
          <a:p>
            <a:r>
              <a:rPr lang="en-US" sz="1800"/>
              <a:t>It is a parasitic infection of the eye that often results from…</a:t>
            </a:r>
          </a:p>
          <a:p>
            <a:pPr marL="914400" lvl="1" indent="-457200">
              <a:buFont typeface="+mj-lt"/>
              <a:buAutoNum type="arabicPeriod"/>
            </a:pPr>
            <a:r>
              <a:rPr lang="en-US" sz="1800"/>
              <a:t>improper disinfection of contact lenses </a:t>
            </a:r>
          </a:p>
          <a:p>
            <a:pPr marL="914400" lvl="1" indent="-457200">
              <a:buFont typeface="+mj-lt"/>
              <a:buAutoNum type="arabicPeriod"/>
            </a:pPr>
            <a:r>
              <a:rPr lang="en-US" sz="1800"/>
              <a:t>swimming while wearing contact lenses.</a:t>
            </a:r>
          </a:p>
          <a:p>
            <a:pPr marL="0" indent="0">
              <a:buNone/>
            </a:pPr>
            <a:endParaRPr lang="en-US" sz="1800"/>
          </a:p>
        </p:txBody>
      </p:sp>
    </p:spTree>
    <p:extLst>
      <p:ext uri="{BB962C8B-B14F-4D97-AF65-F5344CB8AC3E}">
        <p14:creationId xmlns:p14="http://schemas.microsoft.com/office/powerpoint/2010/main" val="62003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nimal&#10;&#10;Description generated with high confidence">
            <a:extLst>
              <a:ext uri="{FF2B5EF4-FFF2-40B4-BE49-F238E27FC236}">
                <a16:creationId xmlns:a16="http://schemas.microsoft.com/office/drawing/2014/main" id="{8EC8CBDD-49B5-45D9-815C-A0F3CD00E4B1}"/>
              </a:ext>
            </a:extLst>
          </p:cNvPr>
          <p:cNvPicPr>
            <a:picLocks noChangeAspect="1"/>
          </p:cNvPicPr>
          <p:nvPr/>
        </p:nvPicPr>
        <p:blipFill rotWithShape="1">
          <a:blip r:embed="rId2"/>
          <a:srcRect l="3149" r="3855" b="1"/>
          <a:stretch/>
        </p:blipFill>
        <p:spPr>
          <a:xfrm>
            <a:off x="4636008" y="640082"/>
            <a:ext cx="6916329" cy="5577837"/>
          </a:xfrm>
          <a:prstGeom prst="rect">
            <a:avLst/>
          </a:prstGeom>
          <a:effectLst/>
        </p:spPr>
      </p:pic>
      <p:sp>
        <p:nvSpPr>
          <p:cNvPr id="4" name="AutoShape 2" descr="Image result for Loa Loa worms">
            <a:extLst>
              <a:ext uri="{FF2B5EF4-FFF2-40B4-BE49-F238E27FC236}">
                <a16:creationId xmlns:a16="http://schemas.microsoft.com/office/drawing/2014/main" id="{8EA835ED-7618-4C4A-B78E-9A24501398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92F576-EDB1-4BDC-AAFA-401E749CA53A}"/>
              </a:ext>
            </a:extLst>
          </p:cNvPr>
          <p:cNvSpPr>
            <a:spLocks noGrp="1"/>
          </p:cNvSpPr>
          <p:nvPr>
            <p:ph type="title"/>
          </p:nvPr>
        </p:nvSpPr>
        <p:spPr>
          <a:xfrm>
            <a:off x="648929" y="629266"/>
            <a:ext cx="3667039" cy="1676603"/>
          </a:xfrm>
        </p:spPr>
        <p:txBody>
          <a:bodyPr>
            <a:normAutofit/>
          </a:bodyPr>
          <a:lstStyle/>
          <a:p>
            <a:r>
              <a:rPr lang="en-US" sz="3700"/>
              <a:t>Parasitic Infections of the Skin and Eyes</a:t>
            </a:r>
          </a:p>
        </p:txBody>
      </p:sp>
      <p:sp>
        <p:nvSpPr>
          <p:cNvPr id="3" name="Content Placeholder 2">
            <a:extLst>
              <a:ext uri="{FF2B5EF4-FFF2-40B4-BE49-F238E27FC236}">
                <a16:creationId xmlns:a16="http://schemas.microsoft.com/office/drawing/2014/main" id="{7EF33E0F-2A92-4A1B-AA76-E7458584DDA2}"/>
              </a:ext>
            </a:extLst>
          </p:cNvPr>
          <p:cNvSpPr>
            <a:spLocks noGrp="1"/>
          </p:cNvSpPr>
          <p:nvPr>
            <p:ph idx="1"/>
          </p:nvPr>
        </p:nvSpPr>
        <p:spPr>
          <a:xfrm>
            <a:off x="648930" y="2438400"/>
            <a:ext cx="3667037" cy="3785419"/>
          </a:xfrm>
        </p:spPr>
        <p:txBody>
          <a:bodyPr>
            <a:normAutofit/>
          </a:bodyPr>
          <a:lstStyle/>
          <a:p>
            <a:r>
              <a:rPr lang="en-US" sz="1800"/>
              <a:t>The helminth </a:t>
            </a:r>
            <a:r>
              <a:rPr lang="en-US" sz="1800" i="1"/>
              <a:t>Loa Loa</a:t>
            </a:r>
            <a:r>
              <a:rPr lang="en-US" sz="1800"/>
              <a:t> is a parasitic worm that causes Loiases. </a:t>
            </a:r>
          </a:p>
          <a:p>
            <a:r>
              <a:rPr lang="en-US" sz="1800" b="1"/>
              <a:t>Loiasis</a:t>
            </a:r>
            <a:r>
              <a:rPr lang="en-US" sz="1800"/>
              <a:t>, or eye worm, is a disease endemic to Africa that is caused by parasitic Loa Loa worms that infect the subcutaneous tissue of the skin and eyes. </a:t>
            </a:r>
          </a:p>
          <a:p>
            <a:r>
              <a:rPr lang="en-US" sz="1800"/>
              <a:t>It is transmitted by deer fly vectors.</a:t>
            </a:r>
          </a:p>
          <a:p>
            <a:endParaRPr lang="en-US" sz="1800"/>
          </a:p>
        </p:txBody>
      </p:sp>
    </p:spTree>
    <p:extLst>
      <p:ext uri="{BB962C8B-B14F-4D97-AF65-F5344CB8AC3E}">
        <p14:creationId xmlns:p14="http://schemas.microsoft.com/office/powerpoint/2010/main" val="97343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E40A5-0099-49D0-A790-A80F4ABF28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7400"/>
          <a:stretch/>
        </p:blipFill>
        <p:spPr>
          <a:xfrm>
            <a:off x="4639056" y="10"/>
            <a:ext cx="7552944" cy="6857990"/>
          </a:xfrm>
          <a:prstGeom prst="rect">
            <a:avLst/>
          </a:prstGeom>
          <a:effectLst/>
        </p:spPr>
      </p:pic>
      <p:sp>
        <p:nvSpPr>
          <p:cNvPr id="6" name="TextBox 5">
            <a:extLst>
              <a:ext uri="{FF2B5EF4-FFF2-40B4-BE49-F238E27FC236}">
                <a16:creationId xmlns:a16="http://schemas.microsoft.com/office/drawing/2014/main" id="{E7B6DF57-D755-4B4C-BC26-E4FE02CFE8C4}"/>
              </a:ext>
            </a:extLst>
          </p:cNvPr>
          <p:cNvSpPr txBox="1"/>
          <p:nvPr/>
        </p:nvSpPr>
        <p:spPr>
          <a:xfrm>
            <a:off x="9884958" y="687070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commons.wikimedia.org/wiki/File:Before_the_doctor_comes_-_a_ready_reference_book,_giving_the_symptoms_of_common_diseases,_and_indicating_proper_emergency_treatment_in_case_of_sudden_illness_or_accident_pending_the_physician%27s_(14740709736).jp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D4FCE-7AA4-4096-B4A1-3AAA5CA4F176}"/>
              </a:ext>
            </a:extLst>
          </p:cNvPr>
          <p:cNvSpPr>
            <a:spLocks noGrp="1"/>
          </p:cNvSpPr>
          <p:nvPr>
            <p:ph type="title"/>
          </p:nvPr>
        </p:nvSpPr>
        <p:spPr>
          <a:xfrm>
            <a:off x="648929" y="629266"/>
            <a:ext cx="3651467" cy="1676603"/>
          </a:xfrm>
        </p:spPr>
        <p:txBody>
          <a:bodyPr>
            <a:normAutofit/>
          </a:bodyPr>
          <a:lstStyle/>
          <a:p>
            <a:r>
              <a:rPr lang="en-US" sz="4100"/>
              <a:t>Diseases of the Immune System</a:t>
            </a:r>
          </a:p>
        </p:txBody>
      </p:sp>
      <p:sp>
        <p:nvSpPr>
          <p:cNvPr id="3" name="Content Placeholder 2">
            <a:extLst>
              <a:ext uri="{FF2B5EF4-FFF2-40B4-BE49-F238E27FC236}">
                <a16:creationId xmlns:a16="http://schemas.microsoft.com/office/drawing/2014/main" id="{6ACA80B5-763E-4D8E-83A8-A452467AD4E2}"/>
              </a:ext>
            </a:extLst>
          </p:cNvPr>
          <p:cNvSpPr>
            <a:spLocks noGrp="1"/>
          </p:cNvSpPr>
          <p:nvPr>
            <p:ph idx="1"/>
          </p:nvPr>
        </p:nvSpPr>
        <p:spPr>
          <a:xfrm>
            <a:off x="648931" y="2438400"/>
            <a:ext cx="3651466" cy="3785419"/>
          </a:xfrm>
        </p:spPr>
        <p:txBody>
          <a:bodyPr>
            <a:normAutofit fontScale="92500"/>
          </a:bodyPr>
          <a:lstStyle/>
          <a:p>
            <a:r>
              <a:rPr lang="en-US" dirty="0"/>
              <a:t>Dis-ease - </a:t>
            </a:r>
            <a:r>
              <a:rPr lang="en-US" i="1" dirty="0"/>
              <a:t>a disorder of structure or function in a human, animal, or plant, especially one that produces specific signs or symptoms or that affects a specific location and is not simply a direct result of physical injury.</a:t>
            </a:r>
            <a:endParaRPr lang="en-US" dirty="0"/>
          </a:p>
          <a:p>
            <a:endParaRPr lang="en-US" dirty="0"/>
          </a:p>
        </p:txBody>
      </p:sp>
      <p:sp>
        <p:nvSpPr>
          <p:cNvPr id="4" name="TextBox 3">
            <a:extLst>
              <a:ext uri="{FF2B5EF4-FFF2-40B4-BE49-F238E27FC236}">
                <a16:creationId xmlns:a16="http://schemas.microsoft.com/office/drawing/2014/main" id="{05FEC9B8-930A-4722-99F3-8877672DABE4}"/>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bl-whs.sfinstructionalresources.wikispaces.net/bl+biology"/>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23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08DB-61E0-49AD-965E-5E087C100F65}"/>
              </a:ext>
            </a:extLst>
          </p:cNvPr>
          <p:cNvSpPr>
            <a:spLocks noGrp="1"/>
          </p:cNvSpPr>
          <p:nvPr>
            <p:ph type="title"/>
          </p:nvPr>
        </p:nvSpPr>
        <p:spPr>
          <a:xfrm>
            <a:off x="1" y="18255"/>
            <a:ext cx="12192000" cy="737119"/>
          </a:xfrm>
          <a:solidFill>
            <a:srgbClr val="7030A0">
              <a:alpha val="10000"/>
            </a:srgbClr>
          </a:solidFill>
        </p:spPr>
        <p:txBody>
          <a:bodyPr/>
          <a:lstStyle/>
          <a:p>
            <a:pPr algn="ctr"/>
            <a:r>
              <a:rPr lang="en-US" dirty="0"/>
              <a:t>The Flu</a:t>
            </a:r>
          </a:p>
        </p:txBody>
      </p:sp>
      <p:sp>
        <p:nvSpPr>
          <p:cNvPr id="3" name="Content Placeholder 2">
            <a:extLst>
              <a:ext uri="{FF2B5EF4-FFF2-40B4-BE49-F238E27FC236}">
                <a16:creationId xmlns:a16="http://schemas.microsoft.com/office/drawing/2014/main" id="{C9431990-86B0-4056-A52F-9D7AEA226BEE}"/>
              </a:ext>
            </a:extLst>
          </p:cNvPr>
          <p:cNvSpPr>
            <a:spLocks noGrp="1"/>
          </p:cNvSpPr>
          <p:nvPr>
            <p:ph idx="1"/>
          </p:nvPr>
        </p:nvSpPr>
        <p:spPr>
          <a:xfrm>
            <a:off x="838200" y="944217"/>
            <a:ext cx="7003774" cy="5232746"/>
          </a:xfrm>
        </p:spPr>
        <p:txBody>
          <a:bodyPr/>
          <a:lstStyle/>
          <a:p>
            <a:r>
              <a:rPr lang="en-US" dirty="0"/>
              <a:t>Influenza is caused by the Influenza viruses.</a:t>
            </a:r>
          </a:p>
          <a:p>
            <a:r>
              <a:rPr lang="en-US" dirty="0"/>
              <a:t>Influenza and can be prevented with vaccines that are made up of an inactivated form of the virus. </a:t>
            </a:r>
          </a:p>
          <a:p>
            <a:pPr marL="0" indent="0">
              <a:buNone/>
            </a:pPr>
            <a:endParaRPr lang="en-US" dirty="0"/>
          </a:p>
        </p:txBody>
      </p:sp>
      <p:pic>
        <p:nvPicPr>
          <p:cNvPr id="5" name="Picture 4">
            <a:extLst>
              <a:ext uri="{FF2B5EF4-FFF2-40B4-BE49-F238E27FC236}">
                <a16:creationId xmlns:a16="http://schemas.microsoft.com/office/drawing/2014/main" id="{49B46325-8E3D-483E-A3FF-EE3F7BAE5E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5164" y="2802835"/>
            <a:ext cx="5865704" cy="3903559"/>
          </a:xfrm>
          <a:prstGeom prst="rect">
            <a:avLst/>
          </a:prstGeom>
        </p:spPr>
      </p:pic>
      <p:pic>
        <p:nvPicPr>
          <p:cNvPr id="9" name="Picture 8">
            <a:extLst>
              <a:ext uri="{FF2B5EF4-FFF2-40B4-BE49-F238E27FC236}">
                <a16:creationId xmlns:a16="http://schemas.microsoft.com/office/drawing/2014/main" id="{C6418CD2-B952-49BA-80A6-D71C10D8B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832" y="1296194"/>
            <a:ext cx="4867275" cy="5410200"/>
          </a:xfrm>
          <a:prstGeom prst="rect">
            <a:avLst/>
          </a:prstGeom>
        </p:spPr>
      </p:pic>
    </p:spTree>
    <p:extLst>
      <p:ext uri="{BB962C8B-B14F-4D97-AF65-F5344CB8AC3E}">
        <p14:creationId xmlns:p14="http://schemas.microsoft.com/office/powerpoint/2010/main" val="180685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155AC2A-D58E-4614-88FD-022BB75FBBB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385" b="-3"/>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C68AA7CD-1CB8-468A-BB5D-803DD729D8D8}"/>
              </a:ext>
            </a:extLst>
          </p:cNvPr>
          <p:cNvSpPr>
            <a:spLocks noGrp="1"/>
          </p:cNvSpPr>
          <p:nvPr>
            <p:ph type="title"/>
          </p:nvPr>
        </p:nvSpPr>
        <p:spPr>
          <a:xfrm>
            <a:off x="648929" y="629266"/>
            <a:ext cx="3667039" cy="1676603"/>
          </a:xfrm>
        </p:spPr>
        <p:txBody>
          <a:bodyPr>
            <a:normAutofit/>
          </a:bodyPr>
          <a:lstStyle/>
          <a:p>
            <a:r>
              <a:rPr lang="en-US" sz="3300" b="1">
                <a:solidFill>
                  <a:schemeClr val="bg1"/>
                </a:solidFill>
              </a:rPr>
              <a:t>Bacterial</a:t>
            </a:r>
            <a:r>
              <a:rPr lang="en-US" sz="3300">
                <a:solidFill>
                  <a:schemeClr val="bg1"/>
                </a:solidFill>
              </a:rPr>
              <a:t> </a:t>
            </a:r>
            <a:r>
              <a:rPr lang="en-US" sz="3300" b="1">
                <a:solidFill>
                  <a:schemeClr val="bg1"/>
                </a:solidFill>
              </a:rPr>
              <a:t>pneumonia</a:t>
            </a:r>
          </a:p>
        </p:txBody>
      </p:sp>
      <p:sp>
        <p:nvSpPr>
          <p:cNvPr id="3" name="Content Placeholder 2">
            <a:extLst>
              <a:ext uri="{FF2B5EF4-FFF2-40B4-BE49-F238E27FC236}">
                <a16:creationId xmlns:a16="http://schemas.microsoft.com/office/drawing/2014/main" id="{5BD0C74F-8654-4DEA-A1B2-F58F74C0DDB6}"/>
              </a:ext>
            </a:extLst>
          </p:cNvPr>
          <p:cNvSpPr>
            <a:spLocks noGrp="1"/>
          </p:cNvSpPr>
          <p:nvPr>
            <p:ph idx="1"/>
          </p:nvPr>
        </p:nvSpPr>
        <p:spPr>
          <a:xfrm>
            <a:off x="648931" y="2438401"/>
            <a:ext cx="3667036" cy="3779520"/>
          </a:xfrm>
        </p:spPr>
        <p:txBody>
          <a:bodyPr>
            <a:normAutofit fontScale="92500" lnSpcReduction="10000"/>
          </a:bodyPr>
          <a:lstStyle/>
          <a:p>
            <a:r>
              <a:rPr lang="en-US" b="1" dirty="0">
                <a:solidFill>
                  <a:schemeClr val="bg1"/>
                </a:solidFill>
              </a:rPr>
              <a:t>Bacterial</a:t>
            </a:r>
            <a:r>
              <a:rPr lang="en-US" dirty="0">
                <a:solidFill>
                  <a:schemeClr val="bg1"/>
                </a:solidFill>
              </a:rPr>
              <a:t> </a:t>
            </a:r>
            <a:r>
              <a:rPr lang="en-US" b="1" dirty="0">
                <a:solidFill>
                  <a:schemeClr val="bg1"/>
                </a:solidFill>
              </a:rPr>
              <a:t>pneumonia</a:t>
            </a:r>
            <a:r>
              <a:rPr lang="en-US" dirty="0">
                <a:solidFill>
                  <a:schemeClr val="bg1"/>
                </a:solidFill>
              </a:rPr>
              <a:t> results from infections that cause inflammation and fluid accumulation in the alveoli of the lungs. </a:t>
            </a:r>
          </a:p>
          <a:p>
            <a:r>
              <a:rPr lang="en-US" dirty="0">
                <a:solidFill>
                  <a:schemeClr val="bg1"/>
                </a:solidFill>
              </a:rPr>
              <a:t>It is most commonly caused by </a:t>
            </a:r>
            <a:r>
              <a:rPr lang="en-US" i="1" dirty="0">
                <a:solidFill>
                  <a:schemeClr val="bg1"/>
                </a:solidFill>
              </a:rPr>
              <a:t>S. pneumoniae</a:t>
            </a:r>
            <a:r>
              <a:rPr lang="en-US" dirty="0">
                <a:solidFill>
                  <a:schemeClr val="bg1"/>
                </a:solidFill>
              </a:rPr>
              <a:t> or </a:t>
            </a:r>
            <a:r>
              <a:rPr lang="en-US" i="1" dirty="0">
                <a:solidFill>
                  <a:schemeClr val="bg1"/>
                </a:solidFill>
              </a:rPr>
              <a:t>H. influenzae</a:t>
            </a:r>
            <a:r>
              <a:rPr lang="en-US" dirty="0">
                <a:solidFill>
                  <a:schemeClr val="bg1"/>
                </a:solidFill>
              </a:rPr>
              <a:t>. </a:t>
            </a:r>
          </a:p>
        </p:txBody>
      </p:sp>
      <p:sp>
        <p:nvSpPr>
          <p:cNvPr id="6" name="TextBox 5">
            <a:extLst>
              <a:ext uri="{FF2B5EF4-FFF2-40B4-BE49-F238E27FC236}">
                <a16:creationId xmlns:a16="http://schemas.microsoft.com/office/drawing/2014/main" id="{47467D80-3DC6-4C51-9A15-F7D3F01A9CF6}"/>
              </a:ext>
            </a:extLst>
          </p:cNvPr>
          <p:cNvSpPr txBox="1"/>
          <p:nvPr/>
        </p:nvSpPr>
        <p:spPr>
          <a:xfrm>
            <a:off x="9245296" y="601786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commons.wikimedia.org/wiki/File:Blausen_0994_Pneumonia.pn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E030DE-5FF8-4AA7-B964-F5749D2923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897" r="11165"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6B30CEC3-6389-46FF-B1A2-6AB10E9F080E}"/>
              </a:ext>
            </a:extLst>
          </p:cNvPr>
          <p:cNvSpPr>
            <a:spLocks noGrp="1"/>
          </p:cNvSpPr>
          <p:nvPr>
            <p:ph type="title"/>
          </p:nvPr>
        </p:nvSpPr>
        <p:spPr>
          <a:xfrm>
            <a:off x="655320" y="365125"/>
            <a:ext cx="5120114" cy="1692794"/>
          </a:xfrm>
        </p:spPr>
        <p:txBody>
          <a:bodyPr>
            <a:normAutofit/>
          </a:bodyPr>
          <a:lstStyle/>
          <a:p>
            <a:r>
              <a:rPr lang="en-US" b="1"/>
              <a:t>Tuberculosis</a:t>
            </a:r>
            <a:r>
              <a:rPr lang="en-US"/>
              <a:t> (TB)</a:t>
            </a:r>
          </a:p>
        </p:txBody>
      </p:sp>
      <p:sp>
        <p:nvSpPr>
          <p:cNvPr id="3" name="Content Placeholder 2">
            <a:extLst>
              <a:ext uri="{FF2B5EF4-FFF2-40B4-BE49-F238E27FC236}">
                <a16:creationId xmlns:a16="http://schemas.microsoft.com/office/drawing/2014/main" id="{674D5136-0609-4D2E-A059-117C63A5EE60}"/>
              </a:ext>
            </a:extLst>
          </p:cNvPr>
          <p:cNvSpPr>
            <a:spLocks noGrp="1"/>
          </p:cNvSpPr>
          <p:nvPr>
            <p:ph idx="1"/>
          </p:nvPr>
        </p:nvSpPr>
        <p:spPr>
          <a:xfrm>
            <a:off x="655321" y="2575033"/>
            <a:ext cx="5440679" cy="4082905"/>
          </a:xfrm>
        </p:spPr>
        <p:txBody>
          <a:bodyPr>
            <a:normAutofit lnSpcReduction="10000"/>
          </a:bodyPr>
          <a:lstStyle/>
          <a:p>
            <a:r>
              <a:rPr lang="en-US" sz="3200" b="1" dirty="0"/>
              <a:t>Tuberculosis</a:t>
            </a:r>
            <a:r>
              <a:rPr lang="en-US" sz="3200" dirty="0"/>
              <a:t> (TB) is caused by </a:t>
            </a:r>
            <a:r>
              <a:rPr lang="en-US" sz="3200" i="1" dirty="0"/>
              <a:t>Mycobacterium tuberculosis</a:t>
            </a:r>
            <a:r>
              <a:rPr lang="en-US" sz="3200" dirty="0"/>
              <a:t>. </a:t>
            </a:r>
          </a:p>
          <a:p>
            <a:r>
              <a:rPr lang="en-US" sz="3200" dirty="0"/>
              <a:t>Infection leads to the production of protective </a:t>
            </a:r>
            <a:r>
              <a:rPr lang="en-US" sz="3200" b="1" dirty="0"/>
              <a:t>tubercles</a:t>
            </a:r>
            <a:r>
              <a:rPr lang="en-US" sz="3200" dirty="0"/>
              <a:t> in the alveoli and calcified </a:t>
            </a:r>
            <a:r>
              <a:rPr lang="en-US" sz="3200" b="1" dirty="0" err="1"/>
              <a:t>Ghon</a:t>
            </a:r>
            <a:r>
              <a:rPr lang="en-US" sz="3200" b="1" dirty="0"/>
              <a:t> complexes</a:t>
            </a:r>
            <a:r>
              <a:rPr lang="en-US" sz="3200" dirty="0"/>
              <a:t> that can harbor the bacteria for a long time. </a:t>
            </a:r>
          </a:p>
          <a:p>
            <a:pPr marL="0" indent="0">
              <a:buNone/>
            </a:pPr>
            <a:endParaRPr lang="en-US" sz="3200" dirty="0"/>
          </a:p>
        </p:txBody>
      </p:sp>
      <p:sp>
        <p:nvSpPr>
          <p:cNvPr id="10" name="TextBox 9">
            <a:extLst>
              <a:ext uri="{FF2B5EF4-FFF2-40B4-BE49-F238E27FC236}">
                <a16:creationId xmlns:a16="http://schemas.microsoft.com/office/drawing/2014/main" id="{F1E4301E-4E85-44A1-967A-B76D74477402}"/>
              </a:ext>
            </a:extLst>
          </p:cNvPr>
          <p:cNvSpPr txBox="1"/>
          <p:nvPr/>
        </p:nvSpPr>
        <p:spPr>
          <a:xfrm>
            <a:off x="10005183" y="6657945"/>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www.flickr.com/photos/niaid/5149398656/"/>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2.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59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38ABA-25B9-4C1C-9FBD-0CE832A3A5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293"/>
          <a:stretch/>
        </p:blipFill>
        <p:spPr>
          <a:xfrm>
            <a:off x="20" y="10"/>
            <a:ext cx="4639713" cy="6857990"/>
          </a:xfrm>
          <a:prstGeom prst="rect">
            <a:avLst/>
          </a:prstGeom>
        </p:spPr>
      </p:pic>
      <p:sp>
        <p:nvSpPr>
          <p:cNvPr id="11" name="Rectangle 10">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7F89FF-B969-4743-A587-E25BAE64FD17}"/>
              </a:ext>
            </a:extLst>
          </p:cNvPr>
          <p:cNvSpPr>
            <a:spLocks noGrp="1"/>
          </p:cNvSpPr>
          <p:nvPr>
            <p:ph type="title"/>
          </p:nvPr>
        </p:nvSpPr>
        <p:spPr>
          <a:xfrm>
            <a:off x="5069940" y="365124"/>
            <a:ext cx="6172200" cy="1828800"/>
          </a:xfrm>
        </p:spPr>
        <p:txBody>
          <a:bodyPr>
            <a:normAutofit/>
          </a:bodyPr>
          <a:lstStyle/>
          <a:p>
            <a:r>
              <a:rPr lang="en-US" b="1">
                <a:solidFill>
                  <a:schemeClr val="bg1"/>
                </a:solidFill>
              </a:rPr>
              <a:t>Pertussis (whooping cough)</a:t>
            </a:r>
            <a:r>
              <a:rPr lang="en-US">
                <a:solidFill>
                  <a:schemeClr val="bg1"/>
                </a:solidFill>
              </a:rPr>
              <a:t> </a:t>
            </a:r>
          </a:p>
        </p:txBody>
      </p:sp>
      <p:sp>
        <p:nvSpPr>
          <p:cNvPr id="3" name="Content Placeholder 2">
            <a:extLst>
              <a:ext uri="{FF2B5EF4-FFF2-40B4-BE49-F238E27FC236}">
                <a16:creationId xmlns:a16="http://schemas.microsoft.com/office/drawing/2014/main" id="{82660361-1100-4169-B464-39485ED93A5C}"/>
              </a:ext>
            </a:extLst>
          </p:cNvPr>
          <p:cNvSpPr>
            <a:spLocks noGrp="1"/>
          </p:cNvSpPr>
          <p:nvPr>
            <p:ph idx="1"/>
          </p:nvPr>
        </p:nvSpPr>
        <p:spPr>
          <a:xfrm>
            <a:off x="5069940" y="2322576"/>
            <a:ext cx="6172200" cy="3858768"/>
          </a:xfrm>
        </p:spPr>
        <p:txBody>
          <a:bodyPr>
            <a:normAutofit/>
          </a:bodyPr>
          <a:lstStyle/>
          <a:p>
            <a:r>
              <a:rPr lang="en-US" sz="2400" b="1">
                <a:solidFill>
                  <a:schemeClr val="bg1"/>
                </a:solidFill>
              </a:rPr>
              <a:t>Pertussis (whooping cough)</a:t>
            </a:r>
            <a:r>
              <a:rPr lang="en-US" sz="2400">
                <a:solidFill>
                  <a:schemeClr val="bg1"/>
                </a:solidFill>
              </a:rPr>
              <a:t> is caused by </a:t>
            </a:r>
            <a:r>
              <a:rPr lang="en-US" sz="2400" i="1">
                <a:solidFill>
                  <a:schemeClr val="bg1"/>
                </a:solidFill>
              </a:rPr>
              <a:t>Bordetella pertussis</a:t>
            </a:r>
            <a:r>
              <a:rPr lang="en-US" sz="2400">
                <a:solidFill>
                  <a:schemeClr val="bg1"/>
                </a:solidFill>
              </a:rPr>
              <a:t>. Mucus accumulation in the lungs leads to prolonged severe coughing episodes (whooping cough) that facilitate transmission. Despite an available vaccine, outbreaks are still common.</a:t>
            </a:r>
          </a:p>
          <a:p>
            <a:endParaRPr lang="en-US" sz="2400">
              <a:solidFill>
                <a:schemeClr val="bg1"/>
              </a:solidFill>
            </a:endParaRPr>
          </a:p>
        </p:txBody>
      </p:sp>
    </p:spTree>
    <p:extLst>
      <p:ext uri="{BB962C8B-B14F-4D97-AF65-F5344CB8AC3E}">
        <p14:creationId xmlns:p14="http://schemas.microsoft.com/office/powerpoint/2010/main" val="33618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icture containing indoor, table, sitting, remote&#10;&#10;Description generated with very high confidence">
            <a:extLst>
              <a:ext uri="{FF2B5EF4-FFF2-40B4-BE49-F238E27FC236}">
                <a16:creationId xmlns:a16="http://schemas.microsoft.com/office/drawing/2014/main" id="{606C4283-429D-4CD7-A6B7-4EDF9459FA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71" r="2008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6DA68AD8-3849-427C-9E0A-88D754511C56}"/>
              </a:ext>
            </a:extLst>
          </p:cNvPr>
          <p:cNvSpPr>
            <a:spLocks noGrp="1"/>
          </p:cNvSpPr>
          <p:nvPr>
            <p:ph type="title"/>
          </p:nvPr>
        </p:nvSpPr>
        <p:spPr>
          <a:xfrm>
            <a:off x="655320" y="365125"/>
            <a:ext cx="5120114" cy="1692794"/>
          </a:xfrm>
        </p:spPr>
        <p:txBody>
          <a:bodyPr>
            <a:normAutofit/>
          </a:bodyPr>
          <a:lstStyle/>
          <a:p>
            <a:r>
              <a:rPr lang="en-US" b="1" dirty="0"/>
              <a:t>Legionnaires disease</a:t>
            </a:r>
            <a:endParaRPr lang="en-US" dirty="0"/>
          </a:p>
        </p:txBody>
      </p:sp>
      <p:sp>
        <p:nvSpPr>
          <p:cNvPr id="3" name="Content Placeholder 2">
            <a:extLst>
              <a:ext uri="{FF2B5EF4-FFF2-40B4-BE49-F238E27FC236}">
                <a16:creationId xmlns:a16="http://schemas.microsoft.com/office/drawing/2014/main" id="{96F28DAD-8EE1-4F11-B07F-AFF783F07C33}"/>
              </a:ext>
            </a:extLst>
          </p:cNvPr>
          <p:cNvSpPr>
            <a:spLocks noGrp="1"/>
          </p:cNvSpPr>
          <p:nvPr>
            <p:ph idx="1"/>
          </p:nvPr>
        </p:nvSpPr>
        <p:spPr>
          <a:xfrm>
            <a:off x="655321" y="2575034"/>
            <a:ext cx="5120113" cy="3462228"/>
          </a:xfrm>
        </p:spPr>
        <p:txBody>
          <a:bodyPr>
            <a:normAutofit fontScale="92500"/>
          </a:bodyPr>
          <a:lstStyle/>
          <a:p>
            <a:r>
              <a:rPr lang="en-US" b="1" dirty="0"/>
              <a:t>Legionnaires disease</a:t>
            </a:r>
            <a:r>
              <a:rPr lang="en-US" dirty="0"/>
              <a:t> is caused by infection from environmental reservoirs of the </a:t>
            </a:r>
            <a:r>
              <a:rPr lang="en-US" i="1" dirty="0"/>
              <a:t>Legionella pneumophila</a:t>
            </a:r>
            <a:r>
              <a:rPr lang="en-US" dirty="0"/>
              <a:t> bacterium. </a:t>
            </a:r>
          </a:p>
          <a:p>
            <a:r>
              <a:rPr lang="en-US" dirty="0"/>
              <a:t>The bacterium is endocytic within macrophages and infection can lead to pneumonia, particularly among immunocompromised individuals.</a:t>
            </a:r>
          </a:p>
          <a:p>
            <a:endParaRPr lang="en-US" dirty="0"/>
          </a:p>
        </p:txBody>
      </p:sp>
      <p:sp>
        <p:nvSpPr>
          <p:cNvPr id="6" name="TextBox 5">
            <a:extLst>
              <a:ext uri="{FF2B5EF4-FFF2-40B4-BE49-F238E27FC236}">
                <a16:creationId xmlns:a16="http://schemas.microsoft.com/office/drawing/2014/main" id="{7A91E0CF-B480-4944-B088-C0AFE85CE7E7}"/>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3" tooltip="http://environmentalsciences.jacobspublishers.com/"/>
              </a:rPr>
              <a:t>This Photo</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 by </a:t>
            </a:r>
            <a:r>
              <a:rPr kumimoji="0" lang="en-US" sz="700" b="0" i="0" u="none" strike="noStrike" kern="1200" cap="none" spc="0" normalizeH="0" baseline="0" noProof="0" dirty="0" err="1">
                <a:ln>
                  <a:noFill/>
                </a:ln>
                <a:solidFill>
                  <a:srgbClr val="FFFFFF"/>
                </a:solidFill>
                <a:effectLst/>
                <a:uLnTx/>
                <a:uFillTx/>
                <a:latin typeface="Calibri" panose="020F0502020204030204"/>
                <a:ea typeface="+mn-ea"/>
                <a:cs typeface="+mn-cs"/>
              </a:rPr>
              <a:t>Unknon</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 Author is licensed under </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creativecommons.org/licenses/by-nc/4.0/"/>
              </a:rPr>
              <a:t>CC BY-NC</a:t>
            </a:r>
            <a:endPar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872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4918-DDDB-4483-A7E3-7ECD9713A851}"/>
              </a:ext>
            </a:extLst>
          </p:cNvPr>
          <p:cNvSpPr>
            <a:spLocks noGrp="1"/>
          </p:cNvSpPr>
          <p:nvPr>
            <p:ph type="title"/>
          </p:nvPr>
        </p:nvSpPr>
        <p:spPr/>
        <p:txBody>
          <a:bodyPr>
            <a:normAutofit/>
          </a:bodyPr>
          <a:lstStyle/>
          <a:p>
            <a:r>
              <a:rPr lang="en-US" dirty="0"/>
              <a:t>Respiratory Mycoses</a:t>
            </a:r>
          </a:p>
        </p:txBody>
      </p:sp>
      <p:sp>
        <p:nvSpPr>
          <p:cNvPr id="3" name="Content Placeholder 2">
            <a:extLst>
              <a:ext uri="{FF2B5EF4-FFF2-40B4-BE49-F238E27FC236}">
                <a16:creationId xmlns:a16="http://schemas.microsoft.com/office/drawing/2014/main" id="{E12DA0BD-B867-4C21-9527-26ED1F2D1740}"/>
              </a:ext>
            </a:extLst>
          </p:cNvPr>
          <p:cNvSpPr>
            <a:spLocks noGrp="1"/>
          </p:cNvSpPr>
          <p:nvPr>
            <p:ph idx="1"/>
          </p:nvPr>
        </p:nvSpPr>
        <p:spPr/>
        <p:txBody>
          <a:bodyPr/>
          <a:lstStyle/>
          <a:p>
            <a:r>
              <a:rPr lang="en-US" dirty="0"/>
              <a:t>Fungal pathogens are easy to kill in healthy individuals. </a:t>
            </a:r>
          </a:p>
          <a:p>
            <a:r>
              <a:rPr lang="en-US" dirty="0"/>
              <a:t>However, on rare occasions or in immunocompromised patients, the inhalation of fungal spores can cause disease. </a:t>
            </a:r>
          </a:p>
        </p:txBody>
      </p:sp>
      <p:pic>
        <p:nvPicPr>
          <p:cNvPr id="7" name="Picture 6">
            <a:extLst>
              <a:ext uri="{FF2B5EF4-FFF2-40B4-BE49-F238E27FC236}">
                <a16:creationId xmlns:a16="http://schemas.microsoft.com/office/drawing/2014/main" id="{457A54D6-68D0-4919-88CC-1383005EC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926" y="3429000"/>
            <a:ext cx="5715000" cy="3219450"/>
          </a:xfrm>
          <a:prstGeom prst="rect">
            <a:avLst/>
          </a:prstGeom>
        </p:spPr>
      </p:pic>
    </p:spTree>
    <p:extLst>
      <p:ext uri="{BB962C8B-B14F-4D97-AF65-F5344CB8AC3E}">
        <p14:creationId xmlns:p14="http://schemas.microsoft.com/office/powerpoint/2010/main" val="334308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nimal&#10;&#10;Description generated with very high confidence">
            <a:extLst>
              <a:ext uri="{FF2B5EF4-FFF2-40B4-BE49-F238E27FC236}">
                <a16:creationId xmlns:a16="http://schemas.microsoft.com/office/drawing/2014/main" id="{581CBA86-1048-4204-BA29-D35517E5001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207"/>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1F6ED489-0C5E-4F43-84E3-1A20E40228DC}"/>
              </a:ext>
            </a:extLst>
          </p:cNvPr>
          <p:cNvSpPr>
            <a:spLocks noGrp="1"/>
          </p:cNvSpPr>
          <p:nvPr>
            <p:ph type="title"/>
          </p:nvPr>
        </p:nvSpPr>
        <p:spPr>
          <a:xfrm>
            <a:off x="648929" y="629266"/>
            <a:ext cx="6586491" cy="1676603"/>
          </a:xfrm>
        </p:spPr>
        <p:txBody>
          <a:bodyPr>
            <a:normAutofit/>
          </a:bodyPr>
          <a:lstStyle/>
          <a:p>
            <a:r>
              <a:rPr lang="en-US" b="1" dirty="0"/>
              <a:t>Aspergillosis</a:t>
            </a:r>
          </a:p>
        </p:txBody>
      </p:sp>
      <p:sp>
        <p:nvSpPr>
          <p:cNvPr id="3" name="Content Placeholder 2">
            <a:extLst>
              <a:ext uri="{FF2B5EF4-FFF2-40B4-BE49-F238E27FC236}">
                <a16:creationId xmlns:a16="http://schemas.microsoft.com/office/drawing/2014/main" id="{D3E1FB3B-C23C-44D4-ADD3-B80856F74141}"/>
              </a:ext>
            </a:extLst>
          </p:cNvPr>
          <p:cNvSpPr>
            <a:spLocks noGrp="1"/>
          </p:cNvSpPr>
          <p:nvPr>
            <p:ph idx="1"/>
          </p:nvPr>
        </p:nvSpPr>
        <p:spPr>
          <a:xfrm>
            <a:off x="648930" y="2438400"/>
            <a:ext cx="6586489" cy="3785419"/>
          </a:xfrm>
        </p:spPr>
        <p:txBody>
          <a:bodyPr>
            <a:normAutofit fontScale="92500" lnSpcReduction="20000"/>
          </a:bodyPr>
          <a:lstStyle/>
          <a:p>
            <a:r>
              <a:rPr lang="en-US" sz="3600" b="1" dirty="0"/>
              <a:t>Aspergillosis</a:t>
            </a:r>
            <a:r>
              <a:rPr lang="en-US" sz="3600" dirty="0"/>
              <a:t>, caused by the common soil fungus </a:t>
            </a:r>
            <a:r>
              <a:rPr lang="en-US" sz="3600" i="1" dirty="0"/>
              <a:t>Aspergillus</a:t>
            </a:r>
            <a:r>
              <a:rPr lang="en-US" sz="3600" dirty="0"/>
              <a:t>, infects immunocompromised people. </a:t>
            </a:r>
          </a:p>
          <a:p>
            <a:r>
              <a:rPr lang="en-US" sz="3600" dirty="0"/>
              <a:t>Hyphal balls may impede lung function and hyphal growth into tissues can cause damage. </a:t>
            </a:r>
          </a:p>
          <a:p>
            <a:r>
              <a:rPr lang="en-US" sz="3600" dirty="0"/>
              <a:t>Disseminated forms can lead to death.</a:t>
            </a:r>
          </a:p>
          <a:p>
            <a:endParaRPr lang="en-US" sz="3600" dirty="0"/>
          </a:p>
        </p:txBody>
      </p:sp>
      <p:sp>
        <p:nvSpPr>
          <p:cNvPr id="6" name="TextBox 5">
            <a:extLst>
              <a:ext uri="{FF2B5EF4-FFF2-40B4-BE49-F238E27FC236}">
                <a16:creationId xmlns:a16="http://schemas.microsoft.com/office/drawing/2014/main" id="{98C40A51-E2C8-4CC4-A856-D7CC5A5FBD1A}"/>
              </a:ext>
            </a:extLst>
          </p:cNvPr>
          <p:cNvSpPr txBox="1"/>
          <p:nvPr/>
        </p:nvSpPr>
        <p:spPr>
          <a:xfrm>
            <a:off x="9884957"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flickr.com/photos/pulmonary_pathology/4864421686/"/>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2.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121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7DFAA0-D2EA-49AE-9272-75B22D4C58A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65" r="2964"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2B1D4F77-A17C-43D7-B7FA-545148E4E93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594805" y="640263"/>
            <a:ext cx="3759240" cy="1344975"/>
          </a:xfrm>
        </p:spPr>
        <p:txBody>
          <a:bodyPr>
            <a:normAutofit/>
          </a:bodyPr>
          <a:lstStyle/>
          <a:p>
            <a:r>
              <a:rPr lang="en-US" sz="370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594110" y="2121763"/>
            <a:ext cx="3764826" cy="3773010"/>
          </a:xfrm>
        </p:spPr>
        <p:txBody>
          <a:bodyPr>
            <a:normAutofit fontScale="92500" lnSpcReduction="10000"/>
          </a:bodyPr>
          <a:lstStyle/>
          <a:p>
            <a:r>
              <a:rPr lang="en-US" sz="2400" dirty="0"/>
              <a:t>Diseases Caused by </a:t>
            </a:r>
            <a:r>
              <a:rPr lang="en-US" sz="2400" b="1" dirty="0"/>
              <a:t>Bacterial Pathogens </a:t>
            </a:r>
            <a:r>
              <a:rPr lang="en-US" sz="2400" dirty="0"/>
              <a:t>include:</a:t>
            </a:r>
          </a:p>
          <a:p>
            <a:pPr lvl="1"/>
            <a:r>
              <a:rPr lang="en-US" dirty="0"/>
              <a:t>​Gonorrhea is associated with symptoms of urethritis. If left untreated, it can progress to epididymitis, salpingitis, and pelvic inflammatory disease and enter the bloodstream to infect other sites in the body.</a:t>
            </a:r>
          </a:p>
        </p:txBody>
      </p:sp>
    </p:spTree>
    <p:extLst>
      <p:ext uri="{BB962C8B-B14F-4D97-AF65-F5344CB8AC3E}">
        <p14:creationId xmlns:p14="http://schemas.microsoft.com/office/powerpoint/2010/main" val="165884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table, bowl&#10;&#10;Description generated with high confidence">
            <a:extLst>
              <a:ext uri="{FF2B5EF4-FFF2-40B4-BE49-F238E27FC236}">
                <a16:creationId xmlns:a16="http://schemas.microsoft.com/office/drawing/2014/main" id="{FF7DFAA0-D2EA-49AE-9272-75B22D4C58A8}"/>
              </a:ext>
            </a:extLst>
          </p:cNvPr>
          <p:cNvPicPr>
            <a:picLocks noChangeAspect="1"/>
          </p:cNvPicPr>
          <p:nvPr/>
        </p:nvPicPr>
        <p:blipFill rotWithShape="1">
          <a:blip r:embed="rId2">
            <a:extLst>
              <a:ext uri="{28A0092B-C50C-407E-A947-70E740481C1C}">
                <a14:useLocalDpi xmlns:a14="http://schemas.microsoft.com/office/drawing/2010/main" val="0"/>
              </a:ext>
            </a:extLst>
          </a:blip>
          <a:srcRect l="14749" r="17597"/>
          <a:stretch/>
        </p:blipFill>
        <p:spPr>
          <a:xfrm>
            <a:off x="20" y="10"/>
            <a:ext cx="4639713" cy="6857990"/>
          </a:xfrm>
          <a:prstGeom prst="rect">
            <a:avLst/>
          </a:prstGeom>
        </p:spPr>
      </p:pic>
      <p:sp>
        <p:nvSpPr>
          <p:cNvPr id="15" name="Rectangle 14">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5069940" y="365124"/>
            <a:ext cx="6172200" cy="1828800"/>
          </a:xfrm>
        </p:spPr>
        <p:txBody>
          <a:bodyPr>
            <a:normAutofit/>
          </a:bodyPr>
          <a:lstStyle/>
          <a:p>
            <a:r>
              <a:rPr lang="en-US">
                <a:solidFill>
                  <a:schemeClr val="bg1"/>
                </a:solidFill>
              </a:rPr>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5069940" y="2322576"/>
            <a:ext cx="6172200" cy="3858768"/>
          </a:xfrm>
        </p:spPr>
        <p:txBody>
          <a:bodyPr>
            <a:normAutofit/>
          </a:bodyPr>
          <a:lstStyle/>
          <a:p>
            <a:r>
              <a:rPr lang="en-US" sz="2400">
                <a:solidFill>
                  <a:schemeClr val="bg1"/>
                </a:solidFill>
              </a:rPr>
              <a:t>Diseases Caused by </a:t>
            </a:r>
            <a:r>
              <a:rPr lang="en-US" sz="2400" b="1">
                <a:solidFill>
                  <a:schemeClr val="bg1"/>
                </a:solidFill>
              </a:rPr>
              <a:t>Bacterial Pathogens </a:t>
            </a:r>
            <a:r>
              <a:rPr lang="en-US" sz="2400">
                <a:solidFill>
                  <a:schemeClr val="bg1"/>
                </a:solidFill>
              </a:rPr>
              <a:t>include:</a:t>
            </a:r>
          </a:p>
          <a:p>
            <a:pPr lvl="1"/>
            <a:r>
              <a:rPr lang="en-US">
                <a:solidFill>
                  <a:schemeClr val="bg1"/>
                </a:solidFill>
              </a:rPr>
              <a:t>​Chlamydia is the most commonly reported STI and is caused by C. trachomatis. Most infections are asymptomatic or involve pain with discharge. Chlamydia can lead to pelvic inflammatory disease or sterility if left untreated. </a:t>
            </a:r>
          </a:p>
          <a:p>
            <a:pPr lvl="1"/>
            <a:r>
              <a:rPr lang="en-US">
                <a:solidFill>
                  <a:schemeClr val="bg1"/>
                </a:solidFill>
              </a:rPr>
              <a:t>Syphilis is caused by T. pallidum which is associated with a painless hard chancre lesion on genitalia. </a:t>
            </a:r>
          </a:p>
        </p:txBody>
      </p:sp>
    </p:spTree>
    <p:extLst>
      <p:ext uri="{BB962C8B-B14F-4D97-AF65-F5344CB8AC3E}">
        <p14:creationId xmlns:p14="http://schemas.microsoft.com/office/powerpoint/2010/main" val="29262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0" y="1"/>
            <a:ext cx="12192000" cy="526774"/>
          </a:xfrm>
          <a:solidFill>
            <a:schemeClr val="accent1">
              <a:lumMod val="40000"/>
              <a:lumOff val="60000"/>
            </a:schemeClr>
          </a:solidFill>
        </p:spPr>
        <p:txBody>
          <a:bodyPr>
            <a:normAutofit fontScale="90000"/>
          </a:bodyPr>
          <a:lstStyle/>
          <a:p>
            <a:pPr algn="ctr"/>
            <a:r>
              <a:rPr lang="en-US" dirty="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0" y="526775"/>
            <a:ext cx="12192000" cy="1273314"/>
          </a:xfrm>
        </p:spPr>
        <p:txBody>
          <a:bodyPr>
            <a:normAutofit fontScale="92500" lnSpcReduction="10000"/>
          </a:bodyPr>
          <a:lstStyle/>
          <a:p>
            <a:r>
              <a:rPr lang="en-US" sz="3200" dirty="0"/>
              <a:t>Diseases Caused by </a:t>
            </a:r>
            <a:r>
              <a:rPr lang="en-US" sz="3200" b="1" dirty="0"/>
              <a:t>Bacterial Pathogens </a:t>
            </a:r>
            <a:r>
              <a:rPr lang="en-US" sz="3200" dirty="0"/>
              <a:t>include:</a:t>
            </a:r>
          </a:p>
          <a:p>
            <a:pPr lvl="1"/>
            <a:r>
              <a:rPr lang="en-US" sz="3200" dirty="0"/>
              <a:t>Syphilis is caused by T. pallidum which is associated with a painless hard chancre lesion on genitalia. </a:t>
            </a:r>
          </a:p>
        </p:txBody>
      </p:sp>
      <p:pic>
        <p:nvPicPr>
          <p:cNvPr id="5" name="Picture 4">
            <a:extLst>
              <a:ext uri="{FF2B5EF4-FFF2-40B4-BE49-F238E27FC236}">
                <a16:creationId xmlns:a16="http://schemas.microsoft.com/office/drawing/2014/main" id="{55B57C76-3EBC-4B4E-8792-B3E156C6AB0D}"/>
              </a:ext>
            </a:extLst>
          </p:cNvPr>
          <p:cNvPicPr>
            <a:picLocks noChangeAspect="1"/>
          </p:cNvPicPr>
          <p:nvPr/>
        </p:nvPicPr>
        <p:blipFill>
          <a:blip r:embed="rId2"/>
          <a:stretch>
            <a:fillRect/>
          </a:stretch>
        </p:blipFill>
        <p:spPr>
          <a:xfrm>
            <a:off x="1606730" y="1800089"/>
            <a:ext cx="8978540" cy="5057911"/>
          </a:xfrm>
          <a:prstGeom prst="rect">
            <a:avLst/>
          </a:prstGeom>
        </p:spPr>
      </p:pic>
    </p:spTree>
    <p:extLst>
      <p:ext uri="{BB962C8B-B14F-4D97-AF65-F5344CB8AC3E}">
        <p14:creationId xmlns:p14="http://schemas.microsoft.com/office/powerpoint/2010/main" val="263355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E22D-A829-4F90-814E-707EF768ACA3}"/>
              </a:ext>
            </a:extLst>
          </p:cNvPr>
          <p:cNvSpPr>
            <a:spLocks noGrp="1"/>
          </p:cNvSpPr>
          <p:nvPr>
            <p:ph type="title"/>
          </p:nvPr>
        </p:nvSpPr>
        <p:spPr>
          <a:xfrm>
            <a:off x="0" y="0"/>
            <a:ext cx="3619500" cy="1351722"/>
          </a:xfrm>
          <a:solidFill>
            <a:schemeClr val="accent6">
              <a:lumMod val="20000"/>
              <a:lumOff val="80000"/>
            </a:schemeClr>
          </a:solidFill>
        </p:spPr>
        <p:txBody>
          <a:bodyPr/>
          <a:lstStyle/>
          <a:p>
            <a:r>
              <a:rPr lang="en-US" b="1" i="1" dirty="0"/>
              <a:t>allergies</a:t>
            </a:r>
            <a:endParaRPr lang="en-US" dirty="0"/>
          </a:p>
        </p:txBody>
      </p:sp>
      <p:sp>
        <p:nvSpPr>
          <p:cNvPr id="3" name="Content Placeholder 2">
            <a:extLst>
              <a:ext uri="{FF2B5EF4-FFF2-40B4-BE49-F238E27FC236}">
                <a16:creationId xmlns:a16="http://schemas.microsoft.com/office/drawing/2014/main" id="{A41818DC-2BC1-4F44-8113-811A95A131A7}"/>
              </a:ext>
            </a:extLst>
          </p:cNvPr>
          <p:cNvSpPr>
            <a:spLocks noGrp="1"/>
          </p:cNvSpPr>
          <p:nvPr>
            <p:ph idx="1"/>
          </p:nvPr>
        </p:nvSpPr>
        <p:spPr>
          <a:xfrm>
            <a:off x="13252" y="1351722"/>
            <a:ext cx="3606248" cy="5277678"/>
          </a:xfrm>
        </p:spPr>
        <p:txBody>
          <a:bodyPr>
            <a:normAutofit lnSpcReduction="10000"/>
          </a:bodyPr>
          <a:lstStyle/>
          <a:p>
            <a:r>
              <a:rPr lang="en-US" dirty="0"/>
              <a:t>An </a:t>
            </a:r>
            <a:r>
              <a:rPr lang="en-US" b="1" u="sng" dirty="0"/>
              <a:t>allergy</a:t>
            </a:r>
            <a:r>
              <a:rPr lang="en-US" dirty="0"/>
              <a:t> is an immune response that is harmful to the host rather than protective. </a:t>
            </a:r>
          </a:p>
          <a:p>
            <a:r>
              <a:rPr lang="en-US" dirty="0"/>
              <a:t>The immune system of allergy sufferers has misidentified an otherwise harmless substance (something that usually causes no problem for most people) as something pathogenic.</a:t>
            </a:r>
          </a:p>
          <a:p>
            <a:endParaRPr lang="en-US" dirty="0"/>
          </a:p>
          <a:p>
            <a:pPr marL="0" indent="0">
              <a:buNone/>
            </a:pPr>
            <a:endParaRPr lang="en-US" dirty="0"/>
          </a:p>
        </p:txBody>
      </p:sp>
      <p:pic>
        <p:nvPicPr>
          <p:cNvPr id="5" name="Picture 4">
            <a:extLst>
              <a:ext uri="{FF2B5EF4-FFF2-40B4-BE49-F238E27FC236}">
                <a16:creationId xmlns:a16="http://schemas.microsoft.com/office/drawing/2014/main" id="{95765E5F-2869-43CF-B874-C1C3BEDB83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19500" y="0"/>
            <a:ext cx="8572500" cy="6858000"/>
          </a:xfrm>
          <a:prstGeom prst="rect">
            <a:avLst/>
          </a:prstGeom>
        </p:spPr>
      </p:pic>
      <p:sp>
        <p:nvSpPr>
          <p:cNvPr id="6" name="TextBox 5">
            <a:extLst>
              <a:ext uri="{FF2B5EF4-FFF2-40B4-BE49-F238E27FC236}">
                <a16:creationId xmlns:a16="http://schemas.microsoft.com/office/drawing/2014/main" id="{9650BDC1-7B8C-40DA-A246-A1803E8F509E}"/>
              </a:ext>
            </a:extLst>
          </p:cNvPr>
          <p:cNvSpPr txBox="1"/>
          <p:nvPr/>
        </p:nvSpPr>
        <p:spPr>
          <a:xfrm>
            <a:off x="4191000" y="4953000"/>
            <a:ext cx="381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udapbio.wikispaces.com/Andrew+Rearson"/>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915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lower&#10;&#10;Description generated with high confidence">
            <a:extLst>
              <a:ext uri="{FF2B5EF4-FFF2-40B4-BE49-F238E27FC236}">
                <a16:creationId xmlns:a16="http://schemas.microsoft.com/office/drawing/2014/main" id="{5DFD30CF-6FF0-402C-AE15-08EDCAB077E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114" r="5919"/>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648929" y="629266"/>
            <a:ext cx="5127031" cy="1676603"/>
          </a:xfrm>
        </p:spPr>
        <p:txBody>
          <a:bodyPr>
            <a:normAutofit/>
          </a:bodyPr>
          <a:lstStyle/>
          <a:p>
            <a:r>
              <a:rPr lang="en-US" dirty="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648930" y="2438400"/>
            <a:ext cx="5127029" cy="3785419"/>
          </a:xfrm>
        </p:spPr>
        <p:txBody>
          <a:bodyPr>
            <a:normAutofit fontScale="92500" lnSpcReduction="10000"/>
          </a:bodyPr>
          <a:lstStyle/>
          <a:p>
            <a:r>
              <a:rPr lang="en-US" sz="3600" dirty="0"/>
              <a:t>Diseases Caused by </a:t>
            </a:r>
            <a:r>
              <a:rPr lang="en-US" sz="3600" b="1" dirty="0"/>
              <a:t>Viral Pathogens</a:t>
            </a:r>
          </a:p>
          <a:p>
            <a:pPr lvl="1"/>
            <a:r>
              <a:rPr lang="en-US" sz="3600" b="1" dirty="0"/>
              <a:t>Genital herpes </a:t>
            </a:r>
            <a:r>
              <a:rPr lang="en-US" sz="3600" dirty="0"/>
              <a:t>is usually caused by HSV-2 (although HSV-1 can also be responsible) and may cause the development of infectious, potentially recurrent vesicles</a:t>
            </a:r>
          </a:p>
          <a:p>
            <a:pPr marL="0" indent="0">
              <a:buNone/>
            </a:pPr>
            <a:endParaRPr lang="en-US" sz="3600" dirty="0"/>
          </a:p>
        </p:txBody>
      </p:sp>
    </p:spTree>
    <p:extLst>
      <p:ext uri="{BB962C8B-B14F-4D97-AF65-F5344CB8AC3E}">
        <p14:creationId xmlns:p14="http://schemas.microsoft.com/office/powerpoint/2010/main" val="248262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FD30CF-6FF0-402C-AE15-08EDCAB077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69510" y="10"/>
            <a:ext cx="5943591" cy="6857990"/>
          </a:xfrm>
          <a:prstGeom prst="rect">
            <a:avLst/>
          </a:prstGeom>
          <a:effectLst/>
        </p:spPr>
      </p:pic>
      <p:sp>
        <p:nvSpPr>
          <p:cNvPr id="2" name="Title 1">
            <a:extLst>
              <a:ext uri="{FF2B5EF4-FFF2-40B4-BE49-F238E27FC236}">
                <a16:creationId xmlns:a16="http://schemas.microsoft.com/office/drawing/2014/main" id="{60A4277E-A5D4-43E8-8B32-248546E4517E}"/>
              </a:ext>
            </a:extLst>
          </p:cNvPr>
          <p:cNvSpPr>
            <a:spLocks noGrp="1"/>
          </p:cNvSpPr>
          <p:nvPr>
            <p:ph type="title"/>
          </p:nvPr>
        </p:nvSpPr>
        <p:spPr>
          <a:xfrm>
            <a:off x="648929" y="629266"/>
            <a:ext cx="5127031" cy="1676603"/>
          </a:xfrm>
        </p:spPr>
        <p:txBody>
          <a:bodyPr>
            <a:normAutofit/>
          </a:bodyPr>
          <a:lstStyle/>
          <a:p>
            <a:r>
              <a:rPr lang="en-US" dirty="0"/>
              <a:t>Diseases of the Urogenital System</a:t>
            </a:r>
          </a:p>
        </p:txBody>
      </p:sp>
      <p:sp>
        <p:nvSpPr>
          <p:cNvPr id="3" name="Content Placeholder 2">
            <a:extLst>
              <a:ext uri="{FF2B5EF4-FFF2-40B4-BE49-F238E27FC236}">
                <a16:creationId xmlns:a16="http://schemas.microsoft.com/office/drawing/2014/main" id="{9FA44A42-59B6-4C79-B00A-5E876219809B}"/>
              </a:ext>
            </a:extLst>
          </p:cNvPr>
          <p:cNvSpPr>
            <a:spLocks noGrp="1"/>
          </p:cNvSpPr>
          <p:nvPr>
            <p:ph idx="1"/>
          </p:nvPr>
        </p:nvSpPr>
        <p:spPr>
          <a:xfrm>
            <a:off x="648930" y="2438400"/>
            <a:ext cx="5127029" cy="3785419"/>
          </a:xfrm>
        </p:spPr>
        <p:txBody>
          <a:bodyPr>
            <a:normAutofit fontScale="85000" lnSpcReduction="20000"/>
          </a:bodyPr>
          <a:lstStyle/>
          <a:p>
            <a:r>
              <a:rPr lang="en-US" sz="3600" dirty="0"/>
              <a:t>Diseases Caused by </a:t>
            </a:r>
            <a:r>
              <a:rPr lang="en-US" sz="3600" b="1" dirty="0"/>
              <a:t>Viral Pathogens</a:t>
            </a:r>
          </a:p>
          <a:p>
            <a:pPr lvl="1"/>
            <a:r>
              <a:rPr lang="en-US" sz="3600" b="1" dirty="0"/>
              <a:t>Human papillomaviruses (HPV) </a:t>
            </a:r>
            <a:r>
              <a:rPr lang="en-US" sz="3600" dirty="0"/>
              <a:t>are the most common sexually transmitted viruses and include strains that cause genital warts as well as strains that cause cervical cancer.</a:t>
            </a:r>
          </a:p>
          <a:p>
            <a:pPr marL="0" indent="0">
              <a:buNone/>
            </a:pPr>
            <a:endParaRPr lang="en-US" sz="3600" dirty="0"/>
          </a:p>
        </p:txBody>
      </p:sp>
      <p:sp>
        <p:nvSpPr>
          <p:cNvPr id="4" name="TextBox 3">
            <a:extLst>
              <a:ext uri="{FF2B5EF4-FFF2-40B4-BE49-F238E27FC236}">
                <a16:creationId xmlns:a16="http://schemas.microsoft.com/office/drawing/2014/main" id="{A1247633-49CD-4D06-B973-34D7AA327B74}"/>
              </a:ext>
            </a:extLst>
          </p:cNvPr>
          <p:cNvSpPr txBox="1"/>
          <p:nvPr/>
        </p:nvSpPr>
        <p:spPr>
          <a:xfrm>
            <a:off x="6169510" y="6858000"/>
            <a:ext cx="594359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ped203health3.wikispaces.com/Sexually+Transmitted+Disease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106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A8A0E8-2DA3-4759-B436-4E540352BE0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76" r="-2" b="-2"/>
          <a:stretch/>
        </p:blipFill>
        <p:spPr>
          <a:xfrm>
            <a:off x="7552266" y="10"/>
            <a:ext cx="4639733" cy="6857990"/>
          </a:xfrm>
          <a:prstGeom prst="rect">
            <a:avLst/>
          </a:prstGeom>
        </p:spPr>
      </p:pic>
      <p:sp>
        <p:nvSpPr>
          <p:cNvPr id="15" name="Rectangle 10">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38200" y="365125"/>
            <a:ext cx="6254496" cy="1828800"/>
          </a:xfrm>
        </p:spPr>
        <p:txBody>
          <a:bodyPr>
            <a:normAutofit/>
          </a:bodyPr>
          <a:lstStyle/>
          <a:p>
            <a:r>
              <a:rPr lang="en-US">
                <a:solidFill>
                  <a:schemeClr val="bg1"/>
                </a:solidFill>
              </a:rPr>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838200" y="2322576"/>
            <a:ext cx="6254496" cy="3858768"/>
          </a:xfrm>
        </p:spPr>
        <p:txBody>
          <a:bodyPr>
            <a:normAutofit/>
          </a:bodyPr>
          <a:lstStyle/>
          <a:p>
            <a:r>
              <a:rPr lang="en-US" sz="2400" b="1">
                <a:solidFill>
                  <a:schemeClr val="bg1"/>
                </a:solidFill>
              </a:rPr>
              <a:t>H. pylori -</a:t>
            </a:r>
            <a:endParaRPr lang="en-US" sz="2400">
              <a:solidFill>
                <a:schemeClr val="bg1"/>
              </a:solidFill>
            </a:endParaRPr>
          </a:p>
          <a:p>
            <a:r>
              <a:rPr lang="en-US" sz="2400" b="1">
                <a:solidFill>
                  <a:schemeClr val="bg1"/>
                </a:solidFill>
              </a:rPr>
              <a:t>Hepatitis -</a:t>
            </a:r>
            <a:endParaRPr lang="en-US" sz="2400">
              <a:solidFill>
                <a:schemeClr val="bg1"/>
              </a:solidFill>
            </a:endParaRPr>
          </a:p>
          <a:p>
            <a:r>
              <a:rPr lang="en-US" sz="2400" b="1">
                <a:solidFill>
                  <a:schemeClr val="bg1"/>
                </a:solidFill>
              </a:rPr>
              <a:t>ascariasis -</a:t>
            </a:r>
          </a:p>
          <a:p>
            <a:r>
              <a:rPr lang="en-US" sz="2400" b="1">
                <a:solidFill>
                  <a:schemeClr val="bg1"/>
                </a:solidFill>
              </a:rPr>
              <a:t>hookworm infection </a:t>
            </a:r>
            <a:r>
              <a:rPr lang="en-US" sz="2400">
                <a:solidFill>
                  <a:schemeClr val="bg1"/>
                </a:solidFill>
              </a:rPr>
              <a:t>– </a:t>
            </a:r>
          </a:p>
          <a:p>
            <a:r>
              <a:rPr lang="en-US" sz="2400" b="1">
                <a:solidFill>
                  <a:schemeClr val="bg1"/>
                </a:solidFill>
              </a:rPr>
              <a:t>trichinosis</a:t>
            </a:r>
            <a:r>
              <a:rPr lang="en-US" sz="2400">
                <a:solidFill>
                  <a:schemeClr val="bg1"/>
                </a:solidFill>
              </a:rPr>
              <a:t> -</a:t>
            </a:r>
          </a:p>
        </p:txBody>
      </p:sp>
      <p:sp>
        <p:nvSpPr>
          <p:cNvPr id="6" name="TextBox 5">
            <a:extLst>
              <a:ext uri="{FF2B5EF4-FFF2-40B4-BE49-F238E27FC236}">
                <a16:creationId xmlns:a16="http://schemas.microsoft.com/office/drawing/2014/main" id="{0E441CDD-E0E1-4CFE-BA41-137FD9A63260}"/>
              </a:ext>
            </a:extLst>
          </p:cNvPr>
          <p:cNvSpPr txBox="1"/>
          <p:nvPr/>
        </p:nvSpPr>
        <p:spPr>
          <a:xfrm>
            <a:off x="9884957"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commons.wikimedia.org/wiki/File:Digestive-system-for-kids.pn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53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0576B0-CD8C-4661-95C8-A9F2CE7CD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FF60E2B-3919-423C-B1FF-56CDE66811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rawing of a cartoon character&#10;&#10;Description generated with high confidence">
            <a:extLst>
              <a:ext uri="{FF2B5EF4-FFF2-40B4-BE49-F238E27FC236}">
                <a16:creationId xmlns:a16="http://schemas.microsoft.com/office/drawing/2014/main" id="{5D200E60-FF0A-47FB-B9E4-DB41CD57E0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7" y="691838"/>
            <a:ext cx="6274296" cy="5474323"/>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222550" y="1122363"/>
            <a:ext cx="3308130" cy="2387600"/>
          </a:xfrm>
        </p:spPr>
        <p:txBody>
          <a:bodyPr vert="horz" lIns="91440" tIns="45720" rIns="91440" bIns="45720" rtlCol="0" anchor="b">
            <a:normAutofit/>
          </a:bodyPr>
          <a:lstStyle/>
          <a:p>
            <a:r>
              <a:rPr lang="en-US" sz="4700" kern="1200">
                <a:solidFill>
                  <a:schemeClr val="bg1"/>
                </a:solidFill>
                <a:latin typeface="+mj-lt"/>
                <a:ea typeface="+mj-ea"/>
                <a:cs typeface="+mj-cs"/>
              </a:rPr>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8222549" y="3602038"/>
            <a:ext cx="3308131" cy="1655762"/>
          </a:xfrm>
        </p:spPr>
        <p:txBody>
          <a:bodyPr vert="horz" lIns="91440" tIns="45720" rIns="91440" bIns="45720" rtlCol="0">
            <a:normAutofit/>
          </a:bodyPr>
          <a:lstStyle/>
          <a:p>
            <a:pPr marL="0" indent="0">
              <a:buNone/>
            </a:pPr>
            <a:r>
              <a:rPr lang="en-US" sz="4000" b="1" kern="1200" dirty="0">
                <a:solidFill>
                  <a:schemeClr val="bg1"/>
                </a:solidFill>
                <a:latin typeface="+mn-lt"/>
                <a:ea typeface="+mn-ea"/>
                <a:cs typeface="+mn-cs"/>
              </a:rPr>
              <a:t>H. pylori </a:t>
            </a:r>
            <a:r>
              <a:rPr lang="en-US" sz="2400" b="1" kern="1200" dirty="0">
                <a:solidFill>
                  <a:schemeClr val="bg1"/>
                </a:solidFill>
                <a:latin typeface="+mn-lt"/>
                <a:ea typeface="+mn-ea"/>
                <a:cs typeface="+mn-cs"/>
              </a:rPr>
              <a:t>= </a:t>
            </a:r>
            <a:r>
              <a:rPr lang="en-US" sz="2400" kern="1200" dirty="0">
                <a:solidFill>
                  <a:schemeClr val="bg1"/>
                </a:solidFill>
                <a:latin typeface="+mn-lt"/>
                <a:ea typeface="+mn-ea"/>
                <a:cs typeface="+mn-cs"/>
              </a:rPr>
              <a:t>associated with peptic ulcers.</a:t>
            </a:r>
          </a:p>
        </p:txBody>
      </p:sp>
    </p:spTree>
    <p:extLst>
      <p:ext uri="{BB962C8B-B14F-4D97-AF65-F5344CB8AC3E}">
        <p14:creationId xmlns:p14="http://schemas.microsoft.com/office/powerpoint/2010/main" val="380908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3AC2C2C-41C5-4A5C-BB2E-7A812408C5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97286" y="1311965"/>
            <a:ext cx="7394714" cy="5546035"/>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9452" y="223457"/>
            <a:ext cx="11996531" cy="724564"/>
          </a:xfrm>
          <a:solidFill>
            <a:schemeClr val="accent5">
              <a:lumMod val="50000"/>
            </a:schemeClr>
          </a:solidFill>
          <a:ln w="76200">
            <a:solidFill>
              <a:schemeClr val="bg1"/>
            </a:solidFill>
          </a:ln>
        </p:spPr>
        <p:txBody>
          <a:bodyPr>
            <a:normAutofit/>
          </a:bodyPr>
          <a:lstStyle/>
          <a:p>
            <a:pPr algn="ctr"/>
            <a:r>
              <a:rPr lang="en-US" dirty="0"/>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405246" y="1311965"/>
            <a:ext cx="3986795" cy="5322578"/>
          </a:xfrm>
          <a:ln w="76200">
            <a:solidFill>
              <a:schemeClr val="bg1"/>
            </a:solidFill>
          </a:ln>
        </p:spPr>
        <p:txBody>
          <a:bodyPr>
            <a:normAutofit/>
          </a:bodyPr>
          <a:lstStyle/>
          <a:p>
            <a:r>
              <a:rPr lang="en-US" sz="3200" b="1" dirty="0"/>
              <a:t>Hepatitis = </a:t>
            </a:r>
            <a:r>
              <a:rPr lang="en-US" sz="3200" dirty="0"/>
              <a:t>caused by the hepatitis viruses A, B, C, D, and E.</a:t>
            </a:r>
          </a:p>
          <a:p>
            <a:pPr marL="0" indent="0">
              <a:buNone/>
            </a:pPr>
            <a:endParaRPr lang="en-US" sz="3200" dirty="0"/>
          </a:p>
          <a:p>
            <a:r>
              <a:rPr lang="en-US" sz="3200" dirty="0"/>
              <a:t>The hepatitis viruses differ in their modes of transmission, treatment, and potential for chronic infection.</a:t>
            </a:r>
          </a:p>
        </p:txBody>
      </p:sp>
    </p:spTree>
    <p:extLst>
      <p:ext uri="{BB962C8B-B14F-4D97-AF65-F5344CB8AC3E}">
        <p14:creationId xmlns:p14="http://schemas.microsoft.com/office/powerpoint/2010/main" val="2998230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orm on the ground&#10;&#10;Description generated with high confidence">
            <a:extLst>
              <a:ext uri="{FF2B5EF4-FFF2-40B4-BE49-F238E27FC236}">
                <a16:creationId xmlns:a16="http://schemas.microsoft.com/office/drawing/2014/main" id="{0A6313DC-80E8-4F92-8576-1D6813D7C5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46631" y="3318513"/>
            <a:ext cx="8858982" cy="3144938"/>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33002" y="448253"/>
            <a:ext cx="10520702" cy="1325563"/>
          </a:xfrm>
        </p:spPr>
        <p:txBody>
          <a:bodyPr>
            <a:normAutofit/>
          </a:bodyPr>
          <a:lstStyle/>
          <a:p>
            <a:r>
              <a:rPr lang="en-US" dirty="0"/>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479401" y="1647486"/>
            <a:ext cx="11227904" cy="1582732"/>
          </a:xfrm>
        </p:spPr>
        <p:txBody>
          <a:bodyPr>
            <a:normAutofit/>
          </a:bodyPr>
          <a:lstStyle/>
          <a:p>
            <a:r>
              <a:rPr lang="en-US" sz="2400" b="1" dirty="0"/>
              <a:t>ascariasis </a:t>
            </a:r>
            <a:r>
              <a:rPr lang="en-US" sz="2400" dirty="0"/>
              <a:t>- Ascaris lumbricoides eggs are transmitted through contaminated food or water and hatch in the intestine.   Juvenile larvae travel to the lungs and then to the pharynx, where they are swallowed and returned to the intestines to mature. These nematode roundworms cause ascariasis.</a:t>
            </a:r>
          </a:p>
        </p:txBody>
      </p:sp>
    </p:spTree>
    <p:extLst>
      <p:ext uri="{BB962C8B-B14F-4D97-AF65-F5344CB8AC3E}">
        <p14:creationId xmlns:p14="http://schemas.microsoft.com/office/powerpoint/2010/main" val="2280075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E656FC7-D521-417D-B155-913E1648A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578" y="483410"/>
            <a:ext cx="4935970" cy="3603258"/>
          </a:xfrm>
          <a:prstGeom prst="rect">
            <a:avLst/>
          </a:prstGeom>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833002" y="448253"/>
            <a:ext cx="4508215" cy="1325563"/>
          </a:xfrm>
        </p:spPr>
        <p:txBody>
          <a:bodyPr>
            <a:normAutofit/>
          </a:bodyPr>
          <a:lstStyle/>
          <a:p>
            <a:pPr algn="ctr"/>
            <a:r>
              <a:rPr lang="en-US" dirty="0"/>
              <a:t>Diseases of the </a:t>
            </a:r>
            <a:br>
              <a:rPr lang="en-US" dirty="0"/>
            </a:br>
            <a:r>
              <a:rPr lang="en-US" dirty="0"/>
              <a:t>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6393805" y="4363277"/>
            <a:ext cx="5254856" cy="2276061"/>
          </a:xfrm>
        </p:spPr>
        <p:txBody>
          <a:bodyPr>
            <a:normAutofit/>
          </a:bodyPr>
          <a:lstStyle/>
          <a:p>
            <a:r>
              <a:rPr lang="en-US" sz="2000" b="1" dirty="0"/>
              <a:t>hookworm infection </a:t>
            </a:r>
            <a:r>
              <a:rPr lang="en-US" sz="2000" dirty="0"/>
              <a:t>- </a:t>
            </a:r>
            <a:r>
              <a:rPr lang="en-US" sz="2000" dirty="0" err="1"/>
              <a:t>Necator</a:t>
            </a:r>
            <a:r>
              <a:rPr lang="en-US" sz="2000" dirty="0"/>
              <a:t> </a:t>
            </a:r>
            <a:r>
              <a:rPr lang="en-US" sz="2000" dirty="0" err="1"/>
              <a:t>americanus</a:t>
            </a:r>
            <a:r>
              <a:rPr lang="en-US" sz="2000" dirty="0"/>
              <a:t> and </a:t>
            </a:r>
            <a:r>
              <a:rPr lang="en-US" sz="2000" dirty="0" err="1"/>
              <a:t>Ancylostoma</a:t>
            </a:r>
            <a:r>
              <a:rPr lang="en-US" sz="2000" dirty="0"/>
              <a:t> </a:t>
            </a:r>
            <a:r>
              <a:rPr lang="en-US" sz="2000" dirty="0" err="1"/>
              <a:t>doudenale</a:t>
            </a:r>
            <a:r>
              <a:rPr lang="en-US" sz="2000" dirty="0"/>
              <a:t> cause hookworm infection when larvae penetrate the skin from soil contaminated by dog or cat feces. </a:t>
            </a:r>
          </a:p>
          <a:p>
            <a:r>
              <a:rPr lang="en-US" sz="2000" dirty="0"/>
              <a:t>They travel to the lungs and are then swallowed to mature in the intestines.</a:t>
            </a:r>
          </a:p>
        </p:txBody>
      </p:sp>
      <p:pic>
        <p:nvPicPr>
          <p:cNvPr id="7" name="Picture 6" descr="A picture containing indoor, sitting&#10;&#10;Description generated with very high confidence">
            <a:extLst>
              <a:ext uri="{FF2B5EF4-FFF2-40B4-BE49-F238E27FC236}">
                <a16:creationId xmlns:a16="http://schemas.microsoft.com/office/drawing/2014/main" id="{A0BD0D0B-C021-4E51-92CC-0B8D32117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03" y="2026657"/>
            <a:ext cx="4383090" cy="4383090"/>
          </a:xfrm>
          <a:prstGeom prst="rect">
            <a:avLst/>
          </a:prstGeom>
        </p:spPr>
      </p:pic>
    </p:spTree>
    <p:extLst>
      <p:ext uri="{BB962C8B-B14F-4D97-AF65-F5344CB8AC3E}">
        <p14:creationId xmlns:p14="http://schemas.microsoft.com/office/powerpoint/2010/main" val="3161779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vertebrate, worm, animal, cup&#10;&#10;Description generated with very high confidence">
            <a:extLst>
              <a:ext uri="{FF2B5EF4-FFF2-40B4-BE49-F238E27FC236}">
                <a16:creationId xmlns:a16="http://schemas.microsoft.com/office/drawing/2014/main" id="{746FD190-B032-48AF-96CA-4DC9562D67D6}"/>
              </a:ext>
            </a:extLst>
          </p:cNvPr>
          <p:cNvPicPr>
            <a:picLocks noChangeAspect="1"/>
          </p:cNvPicPr>
          <p:nvPr/>
        </p:nvPicPr>
        <p:blipFill rotWithShape="1">
          <a:blip r:embed="rId2">
            <a:extLst>
              <a:ext uri="{28A0092B-C50C-407E-A947-70E740481C1C}">
                <a14:useLocalDpi xmlns:a14="http://schemas.microsoft.com/office/drawing/2010/main" val="0"/>
              </a:ext>
            </a:extLst>
          </a:blip>
          <a:srcRect r="-2" b="5169"/>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9073D5C1-4221-4812-BCD3-AF7BBF9B8668}"/>
              </a:ext>
            </a:extLst>
          </p:cNvPr>
          <p:cNvSpPr>
            <a:spLocks noGrp="1"/>
          </p:cNvSpPr>
          <p:nvPr>
            <p:ph type="title"/>
          </p:nvPr>
        </p:nvSpPr>
        <p:spPr>
          <a:xfrm>
            <a:off x="648929" y="629266"/>
            <a:ext cx="3651467" cy="1676603"/>
          </a:xfrm>
        </p:spPr>
        <p:txBody>
          <a:bodyPr>
            <a:normAutofit/>
          </a:bodyPr>
          <a:lstStyle/>
          <a:p>
            <a:r>
              <a:rPr lang="en-US" sz="3700"/>
              <a:t>Diseases of the Digestive System</a:t>
            </a:r>
          </a:p>
        </p:txBody>
      </p:sp>
      <p:sp>
        <p:nvSpPr>
          <p:cNvPr id="3" name="Content Placeholder 2">
            <a:extLst>
              <a:ext uri="{FF2B5EF4-FFF2-40B4-BE49-F238E27FC236}">
                <a16:creationId xmlns:a16="http://schemas.microsoft.com/office/drawing/2014/main" id="{5768BB92-8A06-4BA7-9DAB-1BD549411509}"/>
              </a:ext>
            </a:extLst>
          </p:cNvPr>
          <p:cNvSpPr>
            <a:spLocks noGrp="1"/>
          </p:cNvSpPr>
          <p:nvPr>
            <p:ph idx="1"/>
          </p:nvPr>
        </p:nvSpPr>
        <p:spPr>
          <a:xfrm>
            <a:off x="318052" y="2438400"/>
            <a:ext cx="3982345" cy="3785419"/>
          </a:xfrm>
        </p:spPr>
        <p:txBody>
          <a:bodyPr>
            <a:normAutofit lnSpcReduction="10000"/>
          </a:bodyPr>
          <a:lstStyle/>
          <a:p>
            <a:r>
              <a:rPr lang="en-US" b="1" dirty="0"/>
              <a:t>trichinosis</a:t>
            </a:r>
            <a:r>
              <a:rPr lang="en-US" dirty="0"/>
              <a:t> - Trichinella spp. is transmitted through undercooked meat. Larvae in the meat emerge from cysts and mature in the large intestine. They can migrate to the muscles and form new cysts, causing trichinosis.​</a:t>
            </a:r>
          </a:p>
        </p:txBody>
      </p:sp>
    </p:spTree>
    <p:extLst>
      <p:ext uri="{BB962C8B-B14F-4D97-AF65-F5344CB8AC3E}">
        <p14:creationId xmlns:p14="http://schemas.microsoft.com/office/powerpoint/2010/main" val="1561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Image result for lymphatic system">
            <a:extLst>
              <a:ext uri="{FF2B5EF4-FFF2-40B4-BE49-F238E27FC236}">
                <a16:creationId xmlns:a16="http://schemas.microsoft.com/office/drawing/2014/main" id="{B081D106-F442-4C7F-ADC9-26177DC62C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85" r="988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7392-D8B1-4847-B273-835707C169B1}"/>
              </a:ext>
            </a:extLst>
          </p:cNvPr>
          <p:cNvSpPr>
            <a:spLocks noGrp="1"/>
          </p:cNvSpPr>
          <p:nvPr>
            <p:ph type="title"/>
          </p:nvPr>
        </p:nvSpPr>
        <p:spPr>
          <a:xfrm>
            <a:off x="4965430" y="629268"/>
            <a:ext cx="6586491" cy="1286160"/>
          </a:xfrm>
        </p:spPr>
        <p:txBody>
          <a:bodyPr anchor="b">
            <a:normAutofit/>
          </a:bodyPr>
          <a:lstStyle/>
          <a:p>
            <a:r>
              <a:rPr lang="en-US" sz="4100"/>
              <a:t>Diseases of the Lymphatic and Circulatory Systems</a:t>
            </a:r>
          </a:p>
        </p:txBody>
      </p:sp>
      <p:sp>
        <p:nvSpPr>
          <p:cNvPr id="3" name="Content Placeholder 2">
            <a:extLst>
              <a:ext uri="{FF2B5EF4-FFF2-40B4-BE49-F238E27FC236}">
                <a16:creationId xmlns:a16="http://schemas.microsoft.com/office/drawing/2014/main" id="{409E1484-8938-4C46-8B79-BEF3D815E358}"/>
              </a:ext>
            </a:extLst>
          </p:cNvPr>
          <p:cNvSpPr>
            <a:spLocks noGrp="1"/>
          </p:cNvSpPr>
          <p:nvPr>
            <p:ph idx="1"/>
          </p:nvPr>
        </p:nvSpPr>
        <p:spPr>
          <a:xfrm>
            <a:off x="4965431" y="2438400"/>
            <a:ext cx="6586489" cy="3785419"/>
          </a:xfrm>
        </p:spPr>
        <p:txBody>
          <a:bodyPr>
            <a:normAutofit/>
          </a:bodyPr>
          <a:lstStyle/>
          <a:p>
            <a:r>
              <a:rPr lang="en-US" sz="2000"/>
              <a:t>The circulatory system moves blood throughout the body and has no normal microbiota.</a:t>
            </a:r>
          </a:p>
          <a:p>
            <a:r>
              <a:rPr lang="en-US" sz="2000"/>
              <a:t>The lymphatic system moves fluids from the interstitial spaces of tissues toward the circulatory system and filters the lymph. </a:t>
            </a:r>
          </a:p>
          <a:p>
            <a:r>
              <a:rPr lang="en-US" sz="2000"/>
              <a:t>It also has no normal microbiota.</a:t>
            </a:r>
          </a:p>
          <a:p>
            <a:r>
              <a:rPr lang="en-US" sz="2000"/>
              <a:t>The circulatory and lymphatic systems are home to many components of the host immune defenses.</a:t>
            </a:r>
          </a:p>
        </p:txBody>
      </p:sp>
    </p:spTree>
    <p:extLst>
      <p:ext uri="{BB962C8B-B14F-4D97-AF65-F5344CB8AC3E}">
        <p14:creationId xmlns:p14="http://schemas.microsoft.com/office/powerpoint/2010/main" val="182132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animal, invertebrate, arthropod&#10;&#10;Description generated with very high confidence">
            <a:extLst>
              <a:ext uri="{FF2B5EF4-FFF2-40B4-BE49-F238E27FC236}">
                <a16:creationId xmlns:a16="http://schemas.microsoft.com/office/drawing/2014/main" id="{377949DA-167B-49EC-8EE7-DCF8D3B350B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674"/>
          <a:stretch/>
        </p:blipFill>
        <p:spPr>
          <a:xfrm>
            <a:off x="5775959" y="10"/>
            <a:ext cx="6571840" cy="6857990"/>
          </a:xfrm>
          <a:prstGeom prst="rect">
            <a:avLst/>
          </a:prstGeom>
          <a:effectLst/>
        </p:spPr>
      </p:pic>
      <p:sp>
        <p:nvSpPr>
          <p:cNvPr id="2" name="Title 1">
            <a:extLst>
              <a:ext uri="{FF2B5EF4-FFF2-40B4-BE49-F238E27FC236}">
                <a16:creationId xmlns:a16="http://schemas.microsoft.com/office/drawing/2014/main" id="{195B7392-D8B1-4847-B273-835707C169B1}"/>
              </a:ext>
            </a:extLst>
          </p:cNvPr>
          <p:cNvSpPr>
            <a:spLocks noGrp="1"/>
          </p:cNvSpPr>
          <p:nvPr>
            <p:ph type="title"/>
          </p:nvPr>
        </p:nvSpPr>
        <p:spPr>
          <a:xfrm>
            <a:off x="0" y="231701"/>
            <a:ext cx="5775959" cy="1676603"/>
          </a:xfrm>
          <a:solidFill>
            <a:schemeClr val="tx1"/>
          </a:solidFill>
        </p:spPr>
        <p:txBody>
          <a:bodyPr>
            <a:normAutofit/>
          </a:bodyPr>
          <a:lstStyle/>
          <a:p>
            <a:pPr algn="ctr"/>
            <a:r>
              <a:rPr lang="en-US" dirty="0">
                <a:solidFill>
                  <a:schemeClr val="bg1"/>
                </a:solidFill>
              </a:rPr>
              <a:t>What is the Lymphatic System?</a:t>
            </a:r>
          </a:p>
        </p:txBody>
      </p:sp>
      <p:sp>
        <p:nvSpPr>
          <p:cNvPr id="3" name="Content Placeholder 2">
            <a:extLst>
              <a:ext uri="{FF2B5EF4-FFF2-40B4-BE49-F238E27FC236}">
                <a16:creationId xmlns:a16="http://schemas.microsoft.com/office/drawing/2014/main" id="{409E1484-8938-4C46-8B79-BEF3D815E358}"/>
              </a:ext>
            </a:extLst>
          </p:cNvPr>
          <p:cNvSpPr>
            <a:spLocks noGrp="1"/>
          </p:cNvSpPr>
          <p:nvPr>
            <p:ph idx="1"/>
          </p:nvPr>
        </p:nvSpPr>
        <p:spPr>
          <a:xfrm>
            <a:off x="0" y="2438400"/>
            <a:ext cx="5775959" cy="3785419"/>
          </a:xfrm>
        </p:spPr>
        <p:txBody>
          <a:bodyPr>
            <a:normAutofit/>
          </a:bodyPr>
          <a:lstStyle/>
          <a:p>
            <a:r>
              <a:rPr lang="en-US" sz="2000" dirty="0">
                <a:solidFill>
                  <a:schemeClr val="bg1"/>
                </a:solidFill>
              </a:rPr>
              <a:t>The lymphatic system encompasses a network of vessels, glands, and organs located throughout the body. </a:t>
            </a:r>
          </a:p>
          <a:p>
            <a:r>
              <a:rPr lang="en-US" sz="2000" dirty="0">
                <a:solidFill>
                  <a:schemeClr val="bg1"/>
                </a:solidFill>
              </a:rPr>
              <a:t>Functioning as part of the immune system, it also transports fluids, fats, proteins, and other substances in the body. </a:t>
            </a:r>
          </a:p>
          <a:p>
            <a:r>
              <a:rPr lang="en-US" sz="2000" dirty="0">
                <a:solidFill>
                  <a:schemeClr val="bg1"/>
                </a:solidFill>
              </a:rPr>
              <a:t>Lymph nodes (a.k.a. glands) filter the lymph fluid. </a:t>
            </a:r>
          </a:p>
          <a:p>
            <a:r>
              <a:rPr lang="en-US" sz="2000" dirty="0">
                <a:solidFill>
                  <a:schemeClr val="bg1"/>
                </a:solidFill>
              </a:rPr>
              <a:t>Foreign bodies such as bacteria and viruses are processed in the lymph nodes to generate an immune response to fight infection.</a:t>
            </a:r>
          </a:p>
        </p:txBody>
      </p:sp>
    </p:spTree>
    <p:extLst>
      <p:ext uri="{BB962C8B-B14F-4D97-AF65-F5344CB8AC3E}">
        <p14:creationId xmlns:p14="http://schemas.microsoft.com/office/powerpoint/2010/main" val="152049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erson that is standing in the grass&#10;&#10;Description generated with very high confidence">
            <a:extLst>
              <a:ext uri="{FF2B5EF4-FFF2-40B4-BE49-F238E27FC236}">
                <a16:creationId xmlns:a16="http://schemas.microsoft.com/office/drawing/2014/main" id="{297968B9-1476-4F6C-A1A5-81EE652699A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709" r="3020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F916A2D4-EFE6-4A1B-8354-6A33DED9AABD}"/>
              </a:ext>
            </a:extLst>
          </p:cNvPr>
          <p:cNvSpPr>
            <a:spLocks noGrp="1"/>
          </p:cNvSpPr>
          <p:nvPr>
            <p:ph type="title"/>
          </p:nvPr>
        </p:nvSpPr>
        <p:spPr>
          <a:xfrm>
            <a:off x="655320" y="365125"/>
            <a:ext cx="5120114" cy="1692794"/>
          </a:xfrm>
        </p:spPr>
        <p:txBody>
          <a:bodyPr>
            <a:normAutofit/>
          </a:bodyPr>
          <a:lstStyle/>
          <a:p>
            <a:r>
              <a:rPr lang="en-US" b="1" i="1" dirty="0"/>
              <a:t>-types of allergic reactions</a:t>
            </a:r>
            <a:endParaRPr lang="en-US" dirty="0"/>
          </a:p>
        </p:txBody>
      </p:sp>
      <p:sp>
        <p:nvSpPr>
          <p:cNvPr id="3" name="Content Placeholder 2">
            <a:extLst>
              <a:ext uri="{FF2B5EF4-FFF2-40B4-BE49-F238E27FC236}">
                <a16:creationId xmlns:a16="http://schemas.microsoft.com/office/drawing/2014/main" id="{ECDE07F2-1839-4B2A-B544-85EF03673D47}"/>
              </a:ext>
            </a:extLst>
          </p:cNvPr>
          <p:cNvSpPr>
            <a:spLocks noGrp="1"/>
          </p:cNvSpPr>
          <p:nvPr>
            <p:ph idx="1"/>
          </p:nvPr>
        </p:nvSpPr>
        <p:spPr>
          <a:xfrm>
            <a:off x="655321" y="2575034"/>
            <a:ext cx="5120113" cy="3462228"/>
          </a:xfrm>
        </p:spPr>
        <p:txBody>
          <a:bodyPr>
            <a:normAutofit lnSpcReduction="10000"/>
          </a:bodyPr>
          <a:lstStyle/>
          <a:p>
            <a:r>
              <a:rPr lang="en-US" sz="3200" dirty="0"/>
              <a:t>​Hay Fever (allergic rhinitis) – mild allergic reaction resulting in symptoms that are much like the common cold. These include,  sneezing, congestion, sinus pressure, etc.</a:t>
            </a:r>
          </a:p>
          <a:p>
            <a:pPr marL="0" indent="0">
              <a:buNone/>
            </a:pPr>
            <a:endParaRPr lang="en-US" sz="3200" dirty="0"/>
          </a:p>
        </p:txBody>
      </p:sp>
      <p:sp>
        <p:nvSpPr>
          <p:cNvPr id="6" name="TextBox 5">
            <a:extLst>
              <a:ext uri="{FF2B5EF4-FFF2-40B4-BE49-F238E27FC236}">
                <a16:creationId xmlns:a16="http://schemas.microsoft.com/office/drawing/2014/main" id="{3F07DED6-90AB-4473-9F30-A71E0222D0B8}"/>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asthmanallergy.blogspot.com/2010_11_01_archiv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3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cell phone&#10;&#10;Description generated with high confidence">
            <a:extLst>
              <a:ext uri="{FF2B5EF4-FFF2-40B4-BE49-F238E27FC236}">
                <a16:creationId xmlns:a16="http://schemas.microsoft.com/office/drawing/2014/main" id="{D3723AD4-14CB-4E3F-A015-1FD820F24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1" y="122515"/>
            <a:ext cx="7569840" cy="4731150"/>
          </a:xfrm>
          <a:prstGeom prst="rect">
            <a:avLst/>
          </a:prstGeom>
        </p:spPr>
      </p:pic>
      <p:sp>
        <p:nvSpPr>
          <p:cNvPr id="2" name="Title 1">
            <a:extLst>
              <a:ext uri="{FF2B5EF4-FFF2-40B4-BE49-F238E27FC236}">
                <a16:creationId xmlns:a16="http://schemas.microsoft.com/office/drawing/2014/main" id="{B46800D4-62F6-49D1-9C24-79F77E98FABF}"/>
              </a:ext>
            </a:extLst>
          </p:cNvPr>
          <p:cNvSpPr>
            <a:spLocks noGrp="1"/>
          </p:cNvSpPr>
          <p:nvPr>
            <p:ph type="title"/>
          </p:nvPr>
        </p:nvSpPr>
        <p:spPr>
          <a:xfrm>
            <a:off x="4412973" y="5301918"/>
            <a:ext cx="7109695" cy="1325563"/>
          </a:xfrm>
        </p:spPr>
        <p:txBody>
          <a:bodyPr>
            <a:normAutofit/>
          </a:bodyPr>
          <a:lstStyle/>
          <a:p>
            <a:r>
              <a:rPr lang="en-US" dirty="0"/>
              <a:t>Infections of the circulatory system</a:t>
            </a:r>
          </a:p>
        </p:txBody>
      </p:sp>
      <p:sp>
        <p:nvSpPr>
          <p:cNvPr id="3" name="Content Placeholder 2">
            <a:extLst>
              <a:ext uri="{FF2B5EF4-FFF2-40B4-BE49-F238E27FC236}">
                <a16:creationId xmlns:a16="http://schemas.microsoft.com/office/drawing/2014/main" id="{01E1FE0A-2FFF-4DD4-AB0C-5C98F5CFEF67}"/>
              </a:ext>
            </a:extLst>
          </p:cNvPr>
          <p:cNvSpPr>
            <a:spLocks noGrp="1"/>
          </p:cNvSpPr>
          <p:nvPr>
            <p:ph idx="1"/>
          </p:nvPr>
        </p:nvSpPr>
        <p:spPr>
          <a:xfrm>
            <a:off x="515245" y="457200"/>
            <a:ext cx="3483088" cy="7633272"/>
          </a:xfrm>
        </p:spPr>
        <p:txBody>
          <a:bodyPr>
            <a:normAutofit/>
          </a:bodyPr>
          <a:lstStyle/>
          <a:p>
            <a:r>
              <a:rPr lang="en-US" sz="2400" dirty="0"/>
              <a:t>Infections of the circulatory system may occur after a break in the skin barrier or they may enter the bloodstream at the site of a localized infection. </a:t>
            </a:r>
          </a:p>
          <a:p>
            <a:r>
              <a:rPr lang="en-US" sz="2400" dirty="0"/>
              <a:t>Pathogens or toxins in the bloodstream can spread rapidly throughout the body and can provoke systemic and sometimes fatal inflammatory responses such as SIRS, sepsis, and endocarditis.</a:t>
            </a:r>
          </a:p>
          <a:p>
            <a:endParaRPr lang="en-US" sz="2400" dirty="0"/>
          </a:p>
        </p:txBody>
      </p:sp>
    </p:spTree>
    <p:extLst>
      <p:ext uri="{BB962C8B-B14F-4D97-AF65-F5344CB8AC3E}">
        <p14:creationId xmlns:p14="http://schemas.microsoft.com/office/powerpoint/2010/main" val="1143765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760F5-24BB-46B5-8B11-14485F1CA0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62270" y="187502"/>
            <a:ext cx="10392189" cy="6452666"/>
          </a:xfrm>
          <a:prstGeom prst="rect">
            <a:avLst/>
          </a:prstGeom>
        </p:spPr>
      </p:pic>
      <p:sp>
        <p:nvSpPr>
          <p:cNvPr id="2" name="Title 1">
            <a:extLst>
              <a:ext uri="{FF2B5EF4-FFF2-40B4-BE49-F238E27FC236}">
                <a16:creationId xmlns:a16="http://schemas.microsoft.com/office/drawing/2014/main" id="{B46800D4-62F6-49D1-9C24-79F77E98FABF}"/>
              </a:ext>
            </a:extLst>
          </p:cNvPr>
          <p:cNvSpPr>
            <a:spLocks noGrp="1"/>
          </p:cNvSpPr>
          <p:nvPr>
            <p:ph type="title"/>
          </p:nvPr>
        </p:nvSpPr>
        <p:spPr>
          <a:xfrm>
            <a:off x="0" y="0"/>
            <a:ext cx="4164496" cy="1252330"/>
          </a:xfrm>
          <a:solidFill>
            <a:schemeClr val="bg1">
              <a:alpha val="63000"/>
            </a:schemeClr>
          </a:solidFill>
        </p:spPr>
        <p:txBody>
          <a:bodyPr>
            <a:normAutofit fontScale="90000"/>
          </a:bodyPr>
          <a:lstStyle/>
          <a:p>
            <a:pPr algn="ctr"/>
            <a:r>
              <a:rPr lang="en-US" dirty="0"/>
              <a:t>Infections of the Circulatory System</a:t>
            </a:r>
          </a:p>
        </p:txBody>
      </p:sp>
    </p:spTree>
    <p:extLst>
      <p:ext uri="{BB962C8B-B14F-4D97-AF65-F5344CB8AC3E}">
        <p14:creationId xmlns:p14="http://schemas.microsoft.com/office/powerpoint/2010/main" val="897433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2290" name="Picture 2" descr="Trypanosomal chancre on shoulder with lymphangitis">
            <a:extLst>
              <a:ext uri="{FF2B5EF4-FFF2-40B4-BE49-F238E27FC236}">
                <a16:creationId xmlns:a16="http://schemas.microsoft.com/office/drawing/2014/main" id="{7F55A2D1-03D0-4C4A-9E72-3DE8FA7817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 t="-14190" r="29609" b="6694"/>
          <a:stretch/>
        </p:blipFill>
        <p:spPr bwMode="auto">
          <a:xfrm>
            <a:off x="5223529" y="-1123112"/>
            <a:ext cx="6313150" cy="798111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62C4AB-DE2F-4A3E-9187-AE84F293233F}"/>
              </a:ext>
            </a:extLst>
          </p:cNvPr>
          <p:cNvSpPr>
            <a:spLocks noGrp="1"/>
          </p:cNvSpPr>
          <p:nvPr>
            <p:ph type="title"/>
          </p:nvPr>
        </p:nvSpPr>
        <p:spPr>
          <a:xfrm>
            <a:off x="655320" y="365125"/>
            <a:ext cx="5120114" cy="1692794"/>
          </a:xfrm>
        </p:spPr>
        <p:txBody>
          <a:bodyPr>
            <a:normAutofit/>
          </a:bodyPr>
          <a:lstStyle/>
          <a:p>
            <a:r>
              <a:rPr lang="en-US" dirty="0"/>
              <a:t>Infections of the lymphatic system</a:t>
            </a:r>
          </a:p>
        </p:txBody>
      </p:sp>
      <p:sp>
        <p:nvSpPr>
          <p:cNvPr id="3" name="Content Placeholder 2">
            <a:extLst>
              <a:ext uri="{FF2B5EF4-FFF2-40B4-BE49-F238E27FC236}">
                <a16:creationId xmlns:a16="http://schemas.microsoft.com/office/drawing/2014/main" id="{2EBD1D00-12A9-454D-80E1-ECF5B0F575E3}"/>
              </a:ext>
            </a:extLst>
          </p:cNvPr>
          <p:cNvSpPr>
            <a:spLocks noGrp="1"/>
          </p:cNvSpPr>
          <p:nvPr>
            <p:ph idx="1"/>
          </p:nvPr>
        </p:nvSpPr>
        <p:spPr>
          <a:xfrm>
            <a:off x="655321" y="2575033"/>
            <a:ext cx="5120113" cy="3845639"/>
          </a:xfrm>
        </p:spPr>
        <p:txBody>
          <a:bodyPr>
            <a:normAutofit fontScale="92500" lnSpcReduction="10000"/>
          </a:bodyPr>
          <a:lstStyle/>
          <a:p>
            <a:pPr marL="0" indent="0">
              <a:buNone/>
            </a:pPr>
            <a:r>
              <a:rPr lang="en-US" sz="3200" dirty="0"/>
              <a:t>Infections of the lymphatic system can cause lymphangitis and lymphadenitis.</a:t>
            </a:r>
          </a:p>
          <a:p>
            <a:r>
              <a:rPr lang="en-US" sz="3200" dirty="0"/>
              <a:t>Lymphangitis is defined as an inflammation of the lymphatic pathways. </a:t>
            </a:r>
          </a:p>
          <a:p>
            <a:r>
              <a:rPr lang="en-US" sz="3200" dirty="0"/>
              <a:t>It is caused by infection near the end of the lymphatic pathway. </a:t>
            </a:r>
          </a:p>
          <a:p>
            <a:endParaRPr lang="en-US" sz="3200" dirty="0"/>
          </a:p>
        </p:txBody>
      </p:sp>
    </p:spTree>
    <p:extLst>
      <p:ext uri="{BB962C8B-B14F-4D97-AF65-F5344CB8AC3E}">
        <p14:creationId xmlns:p14="http://schemas.microsoft.com/office/powerpoint/2010/main" val="282772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340" name="Picture 4" descr="Image result for blood-brain barrier">
            <a:extLst>
              <a:ext uri="{FF2B5EF4-FFF2-40B4-BE49-F238E27FC236}">
                <a16:creationId xmlns:a16="http://schemas.microsoft.com/office/drawing/2014/main" id="{F3C58941-F761-4E18-A203-D0CF0FDC1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 r="-723" b="-11473"/>
          <a:stretch/>
        </p:blipFill>
        <p:spPr bwMode="auto">
          <a:xfrm>
            <a:off x="4636008" y="640082"/>
            <a:ext cx="7434072" cy="62179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5E9D7-59AF-42EE-A2F8-4504526A7B66}"/>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Diseases of the Nervous System</a:t>
            </a:r>
          </a:p>
        </p:txBody>
      </p:sp>
      <p:sp>
        <p:nvSpPr>
          <p:cNvPr id="3" name="Content Placeholder 2">
            <a:extLst>
              <a:ext uri="{FF2B5EF4-FFF2-40B4-BE49-F238E27FC236}">
                <a16:creationId xmlns:a16="http://schemas.microsoft.com/office/drawing/2014/main" id="{49378999-9653-49A0-8329-40DA2D1CE337}"/>
              </a:ext>
            </a:extLst>
          </p:cNvPr>
          <p:cNvSpPr>
            <a:spLocks noGrp="1"/>
          </p:cNvSpPr>
          <p:nvPr>
            <p:ph idx="1"/>
          </p:nvPr>
        </p:nvSpPr>
        <p:spPr>
          <a:xfrm>
            <a:off x="648931" y="2438401"/>
            <a:ext cx="3667036" cy="3779520"/>
          </a:xfrm>
        </p:spPr>
        <p:txBody>
          <a:bodyPr>
            <a:normAutofit/>
          </a:bodyPr>
          <a:lstStyle/>
          <a:p>
            <a:r>
              <a:rPr lang="en-US" dirty="0">
                <a:solidFill>
                  <a:schemeClr val="bg1"/>
                </a:solidFill>
              </a:rPr>
              <a:t>Since the blood-brain barrier keeps most microbes from being able to enter the brain from the blood stream, there is no normal microbiota in the CNS.</a:t>
            </a:r>
          </a:p>
        </p:txBody>
      </p:sp>
    </p:spTree>
    <p:extLst>
      <p:ext uri="{BB962C8B-B14F-4D97-AF65-F5344CB8AC3E}">
        <p14:creationId xmlns:p14="http://schemas.microsoft.com/office/powerpoint/2010/main" val="2624422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434" name="Picture 2" descr="Related image">
            <a:extLst>
              <a:ext uri="{FF2B5EF4-FFF2-40B4-BE49-F238E27FC236}">
                <a16:creationId xmlns:a16="http://schemas.microsoft.com/office/drawing/2014/main" id="{2B8FBEEA-A028-459B-8531-AC2DD2E180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43" r="9750"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5E9D7-59AF-42EE-A2F8-4504526A7B66}"/>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Diseases of the Nervous System</a:t>
            </a:r>
          </a:p>
        </p:txBody>
      </p:sp>
      <p:sp>
        <p:nvSpPr>
          <p:cNvPr id="3" name="Content Placeholder 2">
            <a:extLst>
              <a:ext uri="{FF2B5EF4-FFF2-40B4-BE49-F238E27FC236}">
                <a16:creationId xmlns:a16="http://schemas.microsoft.com/office/drawing/2014/main" id="{49378999-9653-49A0-8329-40DA2D1CE337}"/>
              </a:ext>
            </a:extLst>
          </p:cNvPr>
          <p:cNvSpPr>
            <a:spLocks noGrp="1"/>
          </p:cNvSpPr>
          <p:nvPr>
            <p:ph idx="1"/>
          </p:nvPr>
        </p:nvSpPr>
        <p:spPr>
          <a:xfrm>
            <a:off x="648931" y="2438401"/>
            <a:ext cx="3667036" cy="3779520"/>
          </a:xfrm>
        </p:spPr>
        <p:txBody>
          <a:bodyPr>
            <a:normAutofit lnSpcReduction="10000"/>
          </a:bodyPr>
          <a:lstStyle/>
          <a:p>
            <a:r>
              <a:rPr lang="en-US" sz="1800" dirty="0">
                <a:solidFill>
                  <a:schemeClr val="bg1"/>
                </a:solidFill>
              </a:rPr>
              <a:t>Some pathogens have specific virulence factors that allow them to breach the blood-brain barrier.</a:t>
            </a:r>
          </a:p>
          <a:p>
            <a:r>
              <a:rPr lang="en-US" sz="1800" dirty="0">
                <a:solidFill>
                  <a:schemeClr val="bg1"/>
                </a:solidFill>
              </a:rPr>
              <a:t> Inflammation of the brain or meninges caused by infection is called encephalitis or meningitis, respectively. </a:t>
            </a:r>
          </a:p>
          <a:p>
            <a:r>
              <a:rPr lang="en-US" sz="1800" dirty="0">
                <a:solidFill>
                  <a:schemeClr val="bg1"/>
                </a:solidFill>
              </a:rPr>
              <a:t>These conditions can lead to blindness, deafness, coma, and death.</a:t>
            </a:r>
          </a:p>
          <a:p>
            <a:r>
              <a:rPr lang="en-US" sz="1800" dirty="0">
                <a:solidFill>
                  <a:schemeClr val="bg1"/>
                </a:solidFill>
              </a:rPr>
              <a:t>For example Symptoms of bacterial meningitis include fever, neck stiffness, headache, confusion, convulsions, coma, and death.</a:t>
            </a:r>
          </a:p>
          <a:p>
            <a:pPr marL="0" indent="0">
              <a:buNone/>
            </a:pPr>
            <a:endParaRPr lang="en-US" sz="1800" dirty="0">
              <a:solidFill>
                <a:schemeClr val="bg1"/>
              </a:solidFill>
            </a:endParaRPr>
          </a:p>
        </p:txBody>
      </p:sp>
      <p:sp>
        <p:nvSpPr>
          <p:cNvPr id="4" name="Rectangle 3">
            <a:extLst>
              <a:ext uri="{FF2B5EF4-FFF2-40B4-BE49-F238E27FC236}">
                <a16:creationId xmlns:a16="http://schemas.microsoft.com/office/drawing/2014/main" id="{2C48488F-B1F5-4408-ADE3-4D45ECCC78E3}"/>
              </a:ext>
            </a:extLst>
          </p:cNvPr>
          <p:cNvSpPr/>
          <p:nvPr/>
        </p:nvSpPr>
        <p:spPr>
          <a:xfrm>
            <a:off x="6847438" y="640080"/>
            <a:ext cx="31335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bacterial meningitis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46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Image result for African trypanosomiasis">
            <a:extLst>
              <a:ext uri="{FF2B5EF4-FFF2-40B4-BE49-F238E27FC236}">
                <a16:creationId xmlns:a16="http://schemas.microsoft.com/office/drawing/2014/main" id="{6AD554B6-F7C1-4B53-B2E8-CF9AB25F4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8" r="5401" b="-1"/>
          <a:stretch/>
        </p:blipFill>
        <p:spPr bwMode="auto">
          <a:xfrm>
            <a:off x="6090612" y="10"/>
            <a:ext cx="6101387"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5E9D7-59AF-42EE-A2F8-4504526A7B66}"/>
              </a:ext>
            </a:extLst>
          </p:cNvPr>
          <p:cNvSpPr>
            <a:spLocks noGrp="1"/>
          </p:cNvSpPr>
          <p:nvPr>
            <p:ph type="title"/>
          </p:nvPr>
        </p:nvSpPr>
        <p:spPr>
          <a:xfrm>
            <a:off x="648929" y="629266"/>
            <a:ext cx="5127031" cy="1676603"/>
          </a:xfrm>
        </p:spPr>
        <p:txBody>
          <a:bodyPr>
            <a:normAutofit/>
          </a:bodyPr>
          <a:lstStyle/>
          <a:p>
            <a:r>
              <a:rPr lang="en-US" dirty="0"/>
              <a:t>Diseases of the Nervous System</a:t>
            </a:r>
          </a:p>
        </p:txBody>
      </p:sp>
      <p:sp>
        <p:nvSpPr>
          <p:cNvPr id="3" name="Content Placeholder 2">
            <a:extLst>
              <a:ext uri="{FF2B5EF4-FFF2-40B4-BE49-F238E27FC236}">
                <a16:creationId xmlns:a16="http://schemas.microsoft.com/office/drawing/2014/main" id="{49378999-9653-49A0-8329-40DA2D1CE337}"/>
              </a:ext>
            </a:extLst>
          </p:cNvPr>
          <p:cNvSpPr>
            <a:spLocks noGrp="1"/>
          </p:cNvSpPr>
          <p:nvPr>
            <p:ph idx="1"/>
          </p:nvPr>
        </p:nvSpPr>
        <p:spPr>
          <a:xfrm>
            <a:off x="648930" y="2438400"/>
            <a:ext cx="5127029" cy="3785419"/>
          </a:xfrm>
        </p:spPr>
        <p:txBody>
          <a:bodyPr>
            <a:normAutofit/>
          </a:bodyPr>
          <a:lstStyle/>
          <a:p>
            <a:r>
              <a:rPr lang="en-US" sz="3200" dirty="0"/>
              <a:t>African trypanosomiasis is a serious but treatable disease endemic to two distinct regions in sub-Saharan Africa caused by the insect-borne hemoflagellate Trypanosoma brucei.</a:t>
            </a:r>
          </a:p>
        </p:txBody>
      </p:sp>
    </p:spTree>
    <p:extLst>
      <p:ext uri="{BB962C8B-B14F-4D97-AF65-F5344CB8AC3E}">
        <p14:creationId xmlns:p14="http://schemas.microsoft.com/office/powerpoint/2010/main" val="208815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7466B-D4AD-416D-8641-9EEE2835FFAA}"/>
              </a:ext>
            </a:extLst>
          </p:cNvPr>
          <p:cNvPicPr>
            <a:picLocks noChangeAspect="1"/>
          </p:cNvPicPr>
          <p:nvPr/>
        </p:nvPicPr>
        <p:blipFill rotWithShape="1">
          <a:blip r:embed="rId2">
            <a:extLst>
              <a:ext uri="{28A0092B-C50C-407E-A947-70E740481C1C}">
                <a14:useLocalDpi xmlns:a14="http://schemas.microsoft.com/office/drawing/2010/main" val="0"/>
              </a:ext>
            </a:extLst>
          </a:blip>
          <a:srcRect l="-1" t="-981" r="-1" b="33778"/>
          <a:stretch/>
        </p:blipFill>
        <p:spPr>
          <a:xfrm>
            <a:off x="6294120" y="-436462"/>
            <a:ext cx="5307327" cy="713333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a:extLst>
              <a:ext uri="{FF2B5EF4-FFF2-40B4-BE49-F238E27FC236}">
                <a16:creationId xmlns:a16="http://schemas.microsoft.com/office/drawing/2014/main" id="{D5AC4A34-EF2C-44A6-A092-135009419A40}"/>
              </a:ext>
            </a:extLst>
          </p:cNvPr>
          <p:cNvSpPr>
            <a:spLocks noGrp="1"/>
          </p:cNvSpPr>
          <p:nvPr>
            <p:ph type="ctrTitle"/>
          </p:nvPr>
        </p:nvSpPr>
        <p:spPr>
          <a:xfrm>
            <a:off x="675198" y="2342890"/>
            <a:ext cx="5735542" cy="3501313"/>
          </a:xfrm>
        </p:spPr>
        <p:txBody>
          <a:bodyPr anchor="t">
            <a:noAutofit/>
          </a:bodyPr>
          <a:lstStyle/>
          <a:p>
            <a:pPr algn="l"/>
            <a:r>
              <a:rPr lang="en-US" sz="8800" b="1" dirty="0">
                <a:solidFill>
                  <a:srgbClr val="C00000"/>
                </a:solidFill>
                <a:latin typeface="AR CARTER" panose="02000000000000000000" pitchFamily="2" charset="0"/>
              </a:rPr>
              <a:t>STUDY HAPPILY</a:t>
            </a:r>
            <a:br>
              <a:rPr lang="en-US" dirty="0">
                <a:latin typeface="AR CARTER" panose="02000000000000000000" pitchFamily="2" charset="0"/>
              </a:rPr>
            </a:br>
            <a:r>
              <a:rPr lang="en-US" sz="3200" i="1" dirty="0">
                <a:latin typeface="AR CARTER" panose="02000000000000000000" pitchFamily="2" charset="0"/>
              </a:rPr>
              <a:t>with </a:t>
            </a:r>
            <a:r>
              <a:rPr lang="en-US" i="1" dirty="0">
                <a:latin typeface="AR CARTER" panose="02000000000000000000" pitchFamily="2" charset="0"/>
              </a:rPr>
              <a:t>Scientist Cindy</a:t>
            </a:r>
            <a:br>
              <a:rPr lang="en-US" i="1" dirty="0">
                <a:latin typeface="AR CARTER" panose="02000000000000000000" pitchFamily="2" charset="0"/>
              </a:rPr>
            </a:br>
            <a:r>
              <a:rPr lang="en-US" i="1" dirty="0">
                <a:latin typeface="AR CARTER" panose="02000000000000000000" pitchFamily="2" charset="0"/>
              </a:rPr>
              <a:t>www.scientistcindy.com</a:t>
            </a:r>
            <a:endParaRPr lang="en-US" dirty="0">
              <a:latin typeface="AR CARTER" panose="02000000000000000000" pitchFamily="2" charset="0"/>
            </a:endParaRPr>
          </a:p>
        </p:txBody>
      </p:sp>
      <p:sp>
        <p:nvSpPr>
          <p:cNvPr id="3" name="Subtitle 2">
            <a:extLst>
              <a:ext uri="{FF2B5EF4-FFF2-40B4-BE49-F238E27FC236}">
                <a16:creationId xmlns:a16="http://schemas.microsoft.com/office/drawing/2014/main" id="{1F389BD2-9CF8-4AA3-BDBB-30CC93247EEF}"/>
              </a:ext>
            </a:extLst>
          </p:cNvPr>
          <p:cNvSpPr>
            <a:spLocks noGrp="1"/>
          </p:cNvSpPr>
          <p:nvPr>
            <p:ph type="subTitle" idx="1"/>
          </p:nvPr>
        </p:nvSpPr>
        <p:spPr>
          <a:xfrm>
            <a:off x="178904" y="487681"/>
            <a:ext cx="5459896" cy="1499975"/>
          </a:xfrm>
        </p:spPr>
        <p:txBody>
          <a:bodyPr anchor="b">
            <a:normAutofit/>
          </a:bodyPr>
          <a:lstStyle/>
          <a:p>
            <a:r>
              <a:rPr lang="en-US" sz="4000" b="1" spc="300" dirty="0">
                <a:latin typeface="AR CARTER" panose="02000000000000000000" pitchFamily="2" charset="0"/>
              </a:rPr>
              <a:t>THANK YOU FOR WATCHING!</a:t>
            </a:r>
          </a:p>
        </p:txBody>
      </p:sp>
    </p:spTree>
    <p:extLst>
      <p:ext uri="{BB962C8B-B14F-4D97-AF65-F5344CB8AC3E}">
        <p14:creationId xmlns:p14="http://schemas.microsoft.com/office/powerpoint/2010/main" val="255079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cat&#10;&#10;Description generated with very high confidence">
            <a:extLst>
              <a:ext uri="{FF2B5EF4-FFF2-40B4-BE49-F238E27FC236}">
                <a16:creationId xmlns:a16="http://schemas.microsoft.com/office/drawing/2014/main" id="{B1C895FC-BF6B-4352-B49A-6AD97E2CB1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2444"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panose="02000000000000000000" pitchFamily="2" charset="0"/>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594805" y="640263"/>
            <a:ext cx="5221266" cy="1344975"/>
          </a:xfrm>
        </p:spPr>
        <p:txBody>
          <a:bodyPr>
            <a:normAutofit/>
          </a:bodyPr>
          <a:lstStyle/>
          <a:p>
            <a:r>
              <a:rPr lang="en-US" sz="4000" b="1" dirty="0">
                <a:latin typeface="AR CENA" panose="02000000000000000000" pitchFamily="2" charset="0"/>
              </a:rPr>
              <a:t>ZOONOTIC DISEASES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594110" y="2121763"/>
            <a:ext cx="5235490" cy="3773010"/>
          </a:xfrm>
        </p:spPr>
        <p:txBody>
          <a:bodyPr>
            <a:normAutofit/>
          </a:bodyPr>
          <a:lstStyle/>
          <a:p>
            <a:r>
              <a:rPr lang="en-US" sz="3200" b="1" dirty="0">
                <a:latin typeface="AR CENA" panose="02000000000000000000" pitchFamily="2" charset="0"/>
              </a:rPr>
              <a:t>Zoonotic</a:t>
            </a:r>
            <a:r>
              <a:rPr lang="en-US" sz="3200" dirty="0">
                <a:latin typeface="AR CENA" panose="02000000000000000000" pitchFamily="2" charset="0"/>
              </a:rPr>
              <a:t> diseases are infectious diseases of </a:t>
            </a:r>
            <a:r>
              <a:rPr lang="en-US" sz="3200" u="sng" dirty="0">
                <a:latin typeface="AR CENA" panose="02000000000000000000" pitchFamily="2" charset="0"/>
              </a:rPr>
              <a:t>animals </a:t>
            </a:r>
            <a:r>
              <a:rPr lang="en-US" sz="3200" dirty="0">
                <a:latin typeface="AR CENA" panose="02000000000000000000" pitchFamily="2" charset="0"/>
              </a:rPr>
              <a:t>that can cause disease when transmitted to humans.</a:t>
            </a:r>
          </a:p>
          <a:p>
            <a:pPr lvl="1"/>
            <a:r>
              <a:rPr lang="en-US" sz="2800" dirty="0">
                <a:latin typeface="AR CENA" panose="02000000000000000000" pitchFamily="2" charset="0"/>
              </a:rPr>
              <a:t>Rabies </a:t>
            </a:r>
          </a:p>
          <a:p>
            <a:pPr lvl="1"/>
            <a:r>
              <a:rPr lang="en-US" sz="2800" dirty="0">
                <a:latin typeface="AR CENA" panose="02000000000000000000" pitchFamily="2" charset="0"/>
              </a:rPr>
              <a:t>Anthrax</a:t>
            </a:r>
          </a:p>
          <a:p>
            <a:pPr lvl="1"/>
            <a:r>
              <a:rPr lang="en-US" sz="2800" dirty="0">
                <a:latin typeface="AR CENA" panose="02000000000000000000" pitchFamily="2" charset="0"/>
              </a:rPr>
              <a:t>Lime Disease</a:t>
            </a:r>
          </a:p>
          <a:p>
            <a:pPr lvl="1"/>
            <a:r>
              <a:rPr lang="en-US" sz="2800" dirty="0">
                <a:latin typeface="AR CENA" panose="02000000000000000000" pitchFamily="2" charset="0"/>
              </a:rPr>
              <a:t>Trichinosis</a:t>
            </a:r>
          </a:p>
        </p:txBody>
      </p:sp>
      <p:sp>
        <p:nvSpPr>
          <p:cNvPr id="6" name="TextBox 5">
            <a:extLst>
              <a:ext uri="{FF2B5EF4-FFF2-40B4-BE49-F238E27FC236}">
                <a16:creationId xmlns:a16="http://schemas.microsoft.com/office/drawing/2014/main" id="{0D1AE3CA-F872-45F2-82DE-84493706F3B4}"/>
              </a:ext>
            </a:extLst>
          </p:cNvPr>
          <p:cNvSpPr txBox="1"/>
          <p:nvPr/>
        </p:nvSpPr>
        <p:spPr>
          <a:xfrm>
            <a:off x="10050067" y="6657945"/>
            <a:ext cx="214193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3" tooltip="http://elsecretodelosgatosfelices.com/que-puedo-hacer-si-mi-gato-me-muerde-las-manos-mientras-jugamos/"/>
              </a:rPr>
              <a:t>This Photo</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hlinkClick r:id="rId4"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3444382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C895FC-BF6B-4352-B49A-6AD97E2CB1DD}"/>
              </a:ext>
            </a:extLst>
          </p:cNvPr>
          <p:cNvPicPr>
            <a:picLocks noChangeAspect="1"/>
          </p:cNvPicPr>
          <p:nvPr/>
        </p:nvPicPr>
        <p:blipFill rotWithShape="1">
          <a:blip r:embed="rId2">
            <a:extLst>
              <a:ext uri="{28A0092B-C50C-407E-A947-70E740481C1C}">
                <a14:useLocalDpi xmlns:a14="http://schemas.microsoft.com/office/drawing/2010/main" val="0"/>
              </a:ext>
            </a:extLst>
          </a:blip>
          <a:srcRect t="12063" r="2" b="12600"/>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6" descr="A close up of a fish&#10;&#10;Description generated with high confidence">
            <a:extLst>
              <a:ext uri="{FF2B5EF4-FFF2-40B4-BE49-F238E27FC236}">
                <a16:creationId xmlns:a16="http://schemas.microsoft.com/office/drawing/2014/main" id="{65541150-58AF-44D9-B9A3-6AE541FB461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687" r="-2" b="30038"/>
          <a:stretch/>
        </p:blipFill>
        <p:spPr>
          <a:xfrm>
            <a:off x="4880316" y="4387273"/>
            <a:ext cx="7311684" cy="2470728"/>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838200" y="365125"/>
            <a:ext cx="10515600" cy="1325563"/>
          </a:xfrm>
        </p:spPr>
        <p:txBody>
          <a:bodyPr>
            <a:normAutofit/>
          </a:bodyPr>
          <a:lstStyle/>
          <a:p>
            <a:pPr algn="ctr"/>
            <a:r>
              <a:rPr lang="en-US" sz="5400" b="1" i="1" dirty="0">
                <a:effectLst>
                  <a:outerShdw blurRad="38100" dist="38100" dir="2700000" algn="tl">
                    <a:srgbClr val="000000">
                      <a:alpha val="43137"/>
                    </a:srgbClr>
                  </a:outerShdw>
                </a:effectLst>
              </a:rPr>
              <a:t>Zoonotic Diseases - RABIES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838200" y="2015406"/>
            <a:ext cx="5097779" cy="4065986"/>
          </a:xfrm>
        </p:spPr>
        <p:txBody>
          <a:bodyPr anchor="t">
            <a:normAutofit/>
          </a:bodyPr>
          <a:lstStyle/>
          <a:p>
            <a:pPr marL="0" indent="0">
              <a:buNone/>
            </a:pPr>
            <a:r>
              <a:rPr lang="en-US" sz="2000" dirty="0">
                <a:solidFill>
                  <a:schemeClr val="bg1"/>
                </a:solidFill>
              </a:rPr>
              <a:t>Rabies – you can contract rabies by being bitten by an infected animal.</a:t>
            </a:r>
          </a:p>
          <a:p>
            <a:r>
              <a:rPr lang="en-US" sz="2000" dirty="0">
                <a:solidFill>
                  <a:schemeClr val="bg1"/>
                </a:solidFill>
              </a:rPr>
              <a:t>Rabies is a viral disease that causes inflammation of the brain in humans and other mammals. </a:t>
            </a:r>
          </a:p>
          <a:p>
            <a:r>
              <a:rPr lang="en-US" sz="2000" dirty="0">
                <a:solidFill>
                  <a:schemeClr val="bg1"/>
                </a:solidFill>
              </a:rPr>
              <a:t>Early symptoms can include fever and tingling at the site of exposure. </a:t>
            </a:r>
          </a:p>
          <a:p>
            <a:r>
              <a:rPr lang="en-US" sz="2000" dirty="0">
                <a:solidFill>
                  <a:schemeClr val="bg1"/>
                </a:solidFill>
              </a:rPr>
              <a:t>Saliva from an infected animal can also transmit rabies if the saliva comes into contact with the eyes, mouth, or nose.</a:t>
            </a:r>
          </a:p>
          <a:p>
            <a:r>
              <a:rPr lang="en-US" sz="2000" dirty="0">
                <a:solidFill>
                  <a:schemeClr val="bg1"/>
                </a:solidFill>
              </a:rPr>
              <a:t>The prognosis – usually DEATH</a:t>
            </a:r>
          </a:p>
        </p:txBody>
      </p:sp>
      <p:sp>
        <p:nvSpPr>
          <p:cNvPr id="8" name="TextBox 7">
            <a:extLst>
              <a:ext uri="{FF2B5EF4-FFF2-40B4-BE49-F238E27FC236}">
                <a16:creationId xmlns:a16="http://schemas.microsoft.com/office/drawing/2014/main" id="{44272E52-B09F-4796-A4A8-ACF0FF598618}"/>
              </a:ext>
            </a:extLst>
          </p:cNvPr>
          <p:cNvSpPr txBox="1"/>
          <p:nvPr/>
        </p:nvSpPr>
        <p:spPr>
          <a:xfrm>
            <a:off x="9291782" y="4637593"/>
            <a:ext cx="2695793" cy="369332"/>
          </a:xfrm>
          <a:prstGeom prst="rect">
            <a:avLst/>
          </a:prstGeom>
          <a:solidFill>
            <a:srgbClr val="000000"/>
          </a:solid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dobe Ming Std L" panose="02020300000000000000" pitchFamily="18" charset="-128"/>
                <a:ea typeface="Adobe Ming Std L" panose="02020300000000000000" pitchFamily="18" charset="-128"/>
                <a:cs typeface="+mn-cs"/>
              </a:rPr>
              <a:t>THE RABIES VIRUS</a:t>
            </a:r>
          </a:p>
        </p:txBody>
      </p:sp>
    </p:spTree>
    <p:extLst>
      <p:ext uri="{BB962C8B-B14F-4D97-AF65-F5344CB8AC3E}">
        <p14:creationId xmlns:p14="http://schemas.microsoft.com/office/powerpoint/2010/main" val="12236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A98BC887-4916-4227-9F48-3B078D23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9D6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9">
            <a:extLst>
              <a:ext uri="{FF2B5EF4-FFF2-40B4-BE49-F238E27FC236}">
                <a16:creationId xmlns:a16="http://schemas.microsoft.com/office/drawing/2014/main" id="{1AD6DCFA-0E71-4650-A5E4-3C20E73EB6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3ACAA54-DCCC-4229-8E87-CB7B51838AD7}"/>
              </a:ext>
            </a:extLst>
          </p:cNvPr>
          <p:cNvPicPr>
            <a:picLocks noChangeAspect="1"/>
          </p:cNvPicPr>
          <p:nvPr/>
        </p:nvPicPr>
        <p:blipFill rotWithShape="1">
          <a:blip r:embed="rId2"/>
          <a:srcRect r="7509" b="-3"/>
          <a:stretch/>
        </p:blipFill>
        <p:spPr>
          <a:xfrm>
            <a:off x="804672" y="803049"/>
            <a:ext cx="3026664" cy="2470743"/>
          </a:xfrm>
          <a:prstGeom prst="rect">
            <a:avLst/>
          </a:prstGeom>
          <a:effectLst/>
        </p:spPr>
      </p:pic>
      <p:pic>
        <p:nvPicPr>
          <p:cNvPr id="7" name="Picture 6">
            <a:extLst>
              <a:ext uri="{FF2B5EF4-FFF2-40B4-BE49-F238E27FC236}">
                <a16:creationId xmlns:a16="http://schemas.microsoft.com/office/drawing/2014/main" id="{E27CE9E9-075E-41D3-9A94-ABD8DA06A7A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16" r="12899" b="-1"/>
          <a:stretch/>
        </p:blipFill>
        <p:spPr>
          <a:xfrm>
            <a:off x="804672" y="3461344"/>
            <a:ext cx="3026663" cy="2438400"/>
          </a:xfrm>
          <a:prstGeom prst="rect">
            <a:avLst/>
          </a:prstGeom>
        </p:spPr>
      </p:pic>
      <p:sp>
        <p:nvSpPr>
          <p:cNvPr id="6" name="TextBox 5">
            <a:extLst>
              <a:ext uri="{FF2B5EF4-FFF2-40B4-BE49-F238E27FC236}">
                <a16:creationId xmlns:a16="http://schemas.microsoft.com/office/drawing/2014/main" id="{0D1AE3CA-F872-45F2-82DE-84493706F3B4}"/>
              </a:ext>
            </a:extLst>
          </p:cNvPr>
          <p:cNvSpPr txBox="1"/>
          <p:nvPr/>
        </p:nvSpPr>
        <p:spPr>
          <a:xfrm>
            <a:off x="9751909" y="6870700"/>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elsecretodelosgatosfelices.com/que-puedo-hacer-si-mi-gato-me-muerde-las-manos-mientras-jugamos/"/>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6"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4660214" y="-287131"/>
            <a:ext cx="7578240" cy="1676603"/>
          </a:xfrm>
        </p:spPr>
        <p:txBody>
          <a:bodyPr>
            <a:normAutofit/>
          </a:bodyPr>
          <a:lstStyle/>
          <a:p>
            <a:pPr algn="ctr"/>
            <a:r>
              <a:rPr lang="en-US" b="1" dirty="0"/>
              <a:t>Zoonotic</a:t>
            </a:r>
            <a:r>
              <a:rPr lang="en-US" dirty="0"/>
              <a:t> diseases - ANTHRAX</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5187262" y="981945"/>
            <a:ext cx="6422848" cy="3785419"/>
          </a:xfrm>
        </p:spPr>
        <p:txBody>
          <a:bodyPr>
            <a:normAutofit/>
          </a:bodyPr>
          <a:lstStyle/>
          <a:p>
            <a:r>
              <a:rPr lang="en-US" sz="2000" dirty="0"/>
              <a:t>Anthrax – is contracted by handling or consuming anthrax-infected animals </a:t>
            </a:r>
            <a:r>
              <a:rPr lang="en-US" sz="2000" i="1" dirty="0"/>
              <a:t>(anthrax is found in cows, sheep and goats)</a:t>
            </a:r>
          </a:p>
          <a:p>
            <a:r>
              <a:rPr lang="en-US" sz="2000" i="1" dirty="0"/>
              <a:t>People who handle large amounts of livestock in areas where infections are common, often get vaccinated.</a:t>
            </a:r>
          </a:p>
        </p:txBody>
      </p:sp>
      <p:sp>
        <p:nvSpPr>
          <p:cNvPr id="8" name="TextBox 7">
            <a:extLst>
              <a:ext uri="{FF2B5EF4-FFF2-40B4-BE49-F238E27FC236}">
                <a16:creationId xmlns:a16="http://schemas.microsoft.com/office/drawing/2014/main" id="{39AC9C96-7511-4DDF-8A6C-472CEB15969D}"/>
              </a:ext>
            </a:extLst>
          </p:cNvPr>
          <p:cNvSpPr txBox="1"/>
          <p:nvPr/>
        </p:nvSpPr>
        <p:spPr>
          <a:xfrm>
            <a:off x="1524293" y="5699689"/>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en.wikipedia.org/wiki/Gram-positive_bacteria"/>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7"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E6ABA5-C33B-4D6A-A4A9-47ABBA873BDE}"/>
              </a:ext>
            </a:extLst>
          </p:cNvPr>
          <p:cNvSpPr/>
          <p:nvPr/>
        </p:nvSpPr>
        <p:spPr>
          <a:xfrm>
            <a:off x="5288558" y="5938375"/>
            <a:ext cx="63215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Patient Wound Photo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By Photo Credit: Content Providers(s): CDC - This media comes from the Centers for Disease Control and Prevention's Public Health Image Library (PHIL), with identification number #1934.</a:t>
            </a:r>
          </a:p>
        </p:txBody>
      </p:sp>
      <p:pic>
        <p:nvPicPr>
          <p:cNvPr id="15" name="Picture 14" descr="A picture containing grass, outdoor, mammal&#10;&#10;Description generated with very high confidence">
            <a:extLst>
              <a:ext uri="{FF2B5EF4-FFF2-40B4-BE49-F238E27FC236}">
                <a16:creationId xmlns:a16="http://schemas.microsoft.com/office/drawing/2014/main" id="{955E1990-40C4-479F-9483-19DECA593C8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920509" y="2633400"/>
            <a:ext cx="4693146" cy="3066289"/>
          </a:xfrm>
          <a:prstGeom prst="rect">
            <a:avLst/>
          </a:prstGeom>
        </p:spPr>
      </p:pic>
    </p:spTree>
    <p:extLst>
      <p:ext uri="{BB962C8B-B14F-4D97-AF65-F5344CB8AC3E}">
        <p14:creationId xmlns:p14="http://schemas.microsoft.com/office/powerpoint/2010/main" val="920552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5FA679-C4E6-41DA-9463-C88B5B182C2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8604"/>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F916A2D4-EFE6-4A1B-8354-6A33DED9AABD}"/>
              </a:ext>
            </a:extLst>
          </p:cNvPr>
          <p:cNvSpPr>
            <a:spLocks noGrp="1"/>
          </p:cNvSpPr>
          <p:nvPr>
            <p:ph type="title"/>
          </p:nvPr>
        </p:nvSpPr>
        <p:spPr>
          <a:xfrm>
            <a:off x="838200" y="365125"/>
            <a:ext cx="10515600" cy="1325563"/>
          </a:xfrm>
        </p:spPr>
        <p:txBody>
          <a:bodyPr>
            <a:normAutofit/>
          </a:bodyPr>
          <a:lstStyle/>
          <a:p>
            <a:r>
              <a:rPr lang="en-US" b="1" i="1" dirty="0"/>
              <a:t>-types of allergic reactions</a:t>
            </a:r>
            <a:endParaRPr lang="en-US" dirty="0"/>
          </a:p>
        </p:txBody>
      </p:sp>
      <p:sp>
        <p:nvSpPr>
          <p:cNvPr id="3" name="Content Placeholder 2">
            <a:extLst>
              <a:ext uri="{FF2B5EF4-FFF2-40B4-BE49-F238E27FC236}">
                <a16:creationId xmlns:a16="http://schemas.microsoft.com/office/drawing/2014/main" id="{ECDE07F2-1839-4B2A-B544-85EF03673D47}"/>
              </a:ext>
            </a:extLst>
          </p:cNvPr>
          <p:cNvSpPr>
            <a:spLocks noGrp="1"/>
          </p:cNvSpPr>
          <p:nvPr>
            <p:ph idx="1"/>
          </p:nvPr>
        </p:nvSpPr>
        <p:spPr>
          <a:xfrm>
            <a:off x="278296" y="1825625"/>
            <a:ext cx="4357711" cy="4351338"/>
          </a:xfrm>
        </p:spPr>
        <p:txBody>
          <a:bodyPr>
            <a:normAutofit/>
          </a:bodyPr>
          <a:lstStyle/>
          <a:p>
            <a:r>
              <a:rPr lang="en-US" sz="3200"/>
              <a:t>​Hives (urticaria) – mild to moderate allergic reaction resulting in red, itchy, raised welts on the skin that persists between 6 and 12 hours.</a:t>
            </a:r>
          </a:p>
          <a:p>
            <a:pPr marL="0" indent="0">
              <a:buNone/>
            </a:pPr>
            <a:endParaRPr lang="en-US" sz="3200"/>
          </a:p>
        </p:txBody>
      </p:sp>
    </p:spTree>
    <p:extLst>
      <p:ext uri="{BB962C8B-B14F-4D97-AF65-F5344CB8AC3E}">
        <p14:creationId xmlns:p14="http://schemas.microsoft.com/office/powerpoint/2010/main" val="414701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A98BC887-4916-4227-9F48-3B078D23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9D6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9">
            <a:extLst>
              <a:ext uri="{FF2B5EF4-FFF2-40B4-BE49-F238E27FC236}">
                <a16:creationId xmlns:a16="http://schemas.microsoft.com/office/drawing/2014/main" id="{1AD6DCFA-0E71-4650-A5E4-3C20E73EB6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4731161" y="-210228"/>
            <a:ext cx="7170316" cy="1676603"/>
          </a:xfrm>
        </p:spPr>
        <p:txBody>
          <a:bodyPr>
            <a:normAutofit/>
          </a:bodyPr>
          <a:lstStyle/>
          <a:p>
            <a:r>
              <a:rPr lang="en-US" b="1" dirty="0"/>
              <a:t>Zoonotic</a:t>
            </a:r>
            <a:r>
              <a:rPr lang="en-US" dirty="0"/>
              <a:t> diseases - ANTHRAX</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646657" y="628074"/>
            <a:ext cx="3251088" cy="4849770"/>
          </a:xfrm>
        </p:spPr>
        <p:txBody>
          <a:bodyPr>
            <a:normAutofit/>
          </a:bodyPr>
          <a:lstStyle/>
          <a:p>
            <a:r>
              <a:rPr lang="en-US" sz="2000" dirty="0"/>
              <a:t>Anthrax has been weaponized by various countries as far back as the 1930s. </a:t>
            </a:r>
          </a:p>
          <a:p>
            <a:r>
              <a:rPr lang="en-US" sz="2000" i="1" dirty="0"/>
              <a:t>This including testing the effects of anthrax on prisoners of war. </a:t>
            </a:r>
          </a:p>
          <a:p>
            <a:r>
              <a:rPr lang="en-US" sz="2000" i="1" dirty="0"/>
              <a:t>Anthrax is a favorite because the mode of infection can be inhalation, skin contact or ingestion, which makes it a weapon of choice. </a:t>
            </a:r>
          </a:p>
        </p:txBody>
      </p:sp>
      <p:sp>
        <p:nvSpPr>
          <p:cNvPr id="12" name="Rectangle 11">
            <a:extLst>
              <a:ext uri="{FF2B5EF4-FFF2-40B4-BE49-F238E27FC236}">
                <a16:creationId xmlns:a16="http://schemas.microsoft.com/office/drawing/2014/main" id="{6F61939B-53B7-4A21-A7EF-BF4D03CA580A}"/>
              </a:ext>
            </a:extLst>
          </p:cNvPr>
          <p:cNvSpPr/>
          <p:nvPr/>
        </p:nvSpPr>
        <p:spPr>
          <a:xfrm>
            <a:off x="5443727" y="5727038"/>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0080"/>
                </a:solidFill>
                <a:effectLst/>
                <a:uLnTx/>
                <a:uFillTx/>
                <a:latin typeface="Arial" panose="020B0604020202020204" pitchFamily="34" charset="0"/>
                <a:ea typeface="+mn-ea"/>
                <a:cs typeface="+mn-cs"/>
                <a:hlinkClick r:id="rId2" tooltip="Colin Powell"/>
              </a:rPr>
              <a:t>Colin Powell</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giving a presentation to the </a:t>
            </a:r>
            <a:r>
              <a:rPr kumimoji="0" lang="en-US" sz="1800" b="0" i="0" u="none" strike="noStrike" kern="1200" cap="none" spc="0" normalizeH="0" baseline="0" noProof="0" dirty="0">
                <a:ln>
                  <a:noFill/>
                </a:ln>
                <a:solidFill>
                  <a:srgbClr val="0B0080"/>
                </a:solidFill>
                <a:effectLst/>
                <a:uLnTx/>
                <a:uFillTx/>
                <a:latin typeface="Arial" panose="020B0604020202020204" pitchFamily="34" charset="0"/>
                <a:ea typeface="+mn-ea"/>
                <a:cs typeface="+mn-cs"/>
                <a:hlinkClick r:id="rId3" tooltip="United Nations Security Council"/>
              </a:rPr>
              <a:t>United Nations Security Council</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holding a model vial of anthrax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https://upload.wikimedia.org/wikipedia/commons/1/12/Powell-anthrax-vial.jpg">
            <a:extLst>
              <a:ext uri="{FF2B5EF4-FFF2-40B4-BE49-F238E27FC236}">
                <a16:creationId xmlns:a16="http://schemas.microsoft.com/office/drawing/2014/main" id="{7925B1EA-A4E2-4E9B-8E07-FB61D9213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727" y="1231870"/>
            <a:ext cx="5547360" cy="3856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95DA18-D40C-4358-9298-928BE7CAEF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8067" y="4604139"/>
            <a:ext cx="3599873" cy="1667941"/>
          </a:xfrm>
          <a:prstGeom prst="rect">
            <a:avLst/>
          </a:prstGeom>
        </p:spPr>
      </p:pic>
      <p:sp>
        <p:nvSpPr>
          <p:cNvPr id="11" name="TextBox 10">
            <a:extLst>
              <a:ext uri="{FF2B5EF4-FFF2-40B4-BE49-F238E27FC236}">
                <a16:creationId xmlns:a16="http://schemas.microsoft.com/office/drawing/2014/main" id="{AFCE763B-1A91-4C99-939C-966ABF1E16DA}"/>
              </a:ext>
            </a:extLst>
          </p:cNvPr>
          <p:cNvSpPr txBox="1"/>
          <p:nvPr/>
        </p:nvSpPr>
        <p:spPr>
          <a:xfrm>
            <a:off x="551503" y="6875700"/>
            <a:ext cx="35998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en.wikipedia.org/wiki/Biological_warfar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16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acarine, invertebrate, arthropod, animal&#10;&#10;Description generated with very high confidence">
            <a:extLst>
              <a:ext uri="{FF2B5EF4-FFF2-40B4-BE49-F238E27FC236}">
                <a16:creationId xmlns:a16="http://schemas.microsoft.com/office/drawing/2014/main" id="{D77CD157-26E7-4D25-90B9-465A37E258A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186" r="7240" b="1"/>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648929" y="629266"/>
            <a:ext cx="3667039" cy="1676603"/>
          </a:xfrm>
        </p:spPr>
        <p:txBody>
          <a:bodyPr>
            <a:normAutofit/>
          </a:bodyPr>
          <a:lstStyle/>
          <a:p>
            <a:r>
              <a:rPr lang="en-US" sz="3600" b="1" dirty="0">
                <a:solidFill>
                  <a:schemeClr val="bg1"/>
                </a:solidFill>
              </a:rPr>
              <a:t>Zoonotic</a:t>
            </a:r>
            <a:r>
              <a:rPr lang="en-US" sz="3600" dirty="0">
                <a:solidFill>
                  <a:schemeClr val="bg1"/>
                </a:solidFill>
              </a:rPr>
              <a:t> diseases - Lime Disease (</a:t>
            </a:r>
            <a:r>
              <a:rPr lang="en-US" sz="3600" b="1" dirty="0">
                <a:solidFill>
                  <a:schemeClr val="bg1"/>
                </a:solidFill>
              </a:rPr>
              <a:t>Lyme </a:t>
            </a:r>
            <a:r>
              <a:rPr lang="en-US" sz="3600" b="1" dirty="0" err="1">
                <a:solidFill>
                  <a:schemeClr val="bg1"/>
                </a:solidFill>
              </a:rPr>
              <a:t>Borreli</a:t>
            </a:r>
            <a:r>
              <a:rPr lang="en-US" sz="3600" b="1" dirty="0">
                <a:solidFill>
                  <a:schemeClr val="bg1"/>
                </a:solidFill>
              </a:rPr>
              <a:t>)</a:t>
            </a:r>
            <a:endParaRPr lang="en-US" sz="3600" dirty="0">
              <a:solidFill>
                <a:schemeClr val="bg1"/>
              </a:solidFill>
            </a:endParaRP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648931" y="2438401"/>
            <a:ext cx="3667036" cy="3779520"/>
          </a:xfrm>
        </p:spPr>
        <p:txBody>
          <a:bodyPr>
            <a:normAutofit/>
          </a:bodyPr>
          <a:lstStyle/>
          <a:p>
            <a:r>
              <a:rPr lang="en-US" sz="1800" dirty="0">
                <a:solidFill>
                  <a:schemeClr val="bg1"/>
                </a:solidFill>
              </a:rPr>
              <a:t>Lime Disease – contracted if bitten by an infected tick</a:t>
            </a:r>
          </a:p>
          <a:p>
            <a:r>
              <a:rPr lang="en-US" sz="1800" dirty="0">
                <a:solidFill>
                  <a:schemeClr val="bg1"/>
                </a:solidFill>
              </a:rPr>
              <a:t>Caused by the bacterium Borrelia burgdorferi.</a:t>
            </a:r>
          </a:p>
          <a:p>
            <a:r>
              <a:rPr lang="en-US" sz="1800" dirty="0">
                <a:solidFill>
                  <a:schemeClr val="bg1"/>
                </a:solidFill>
              </a:rPr>
              <a:t>Primarily transmitted by </a:t>
            </a:r>
            <a:r>
              <a:rPr lang="en-US" sz="1800" dirty="0" err="1">
                <a:solidFill>
                  <a:schemeClr val="bg1"/>
                </a:solidFill>
              </a:rPr>
              <a:t>Ixodes</a:t>
            </a:r>
            <a:r>
              <a:rPr lang="en-US" sz="1800" dirty="0">
                <a:solidFill>
                  <a:schemeClr val="bg1"/>
                </a:solidFill>
              </a:rPr>
              <a:t> ticks, also known as deer ticks or black-legged ticks. </a:t>
            </a:r>
          </a:p>
          <a:p>
            <a:endParaRPr lang="en-US" sz="1800" dirty="0">
              <a:solidFill>
                <a:schemeClr val="bg1"/>
              </a:solidFill>
            </a:endParaRPr>
          </a:p>
          <a:p>
            <a:r>
              <a:rPr lang="en-US" sz="1800" dirty="0">
                <a:solidFill>
                  <a:schemeClr val="bg1"/>
                </a:solidFill>
              </a:rPr>
              <a:t>Medication‎: ‎Doxycycline, ‎amoxicillin‎, ‎cefuroxime</a:t>
            </a:r>
          </a:p>
        </p:txBody>
      </p:sp>
      <p:sp>
        <p:nvSpPr>
          <p:cNvPr id="12" name="TextBox 11">
            <a:extLst>
              <a:ext uri="{FF2B5EF4-FFF2-40B4-BE49-F238E27FC236}">
                <a16:creationId xmlns:a16="http://schemas.microsoft.com/office/drawing/2014/main" id="{DD6056AD-0C4F-4E66-9D52-B5DCE5680A7E}"/>
              </a:ext>
            </a:extLst>
          </p:cNvPr>
          <p:cNvSpPr txBox="1"/>
          <p:nvPr/>
        </p:nvSpPr>
        <p:spPr>
          <a:xfrm>
            <a:off x="9112247" y="6017865"/>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endangerednj.blogspot.com/2014/06/deer-ticks-and-lyme-disease-season.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400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7CD157-26E7-4D25-90B9-465A37E258A5}"/>
              </a:ext>
            </a:extLst>
          </p:cNvPr>
          <p:cNvPicPr>
            <a:picLocks noChangeAspect="1"/>
          </p:cNvPicPr>
          <p:nvPr/>
        </p:nvPicPr>
        <p:blipFill rotWithShape="1">
          <a:blip r:embed="rId2">
            <a:extLst>
              <a:ext uri="{28A0092B-C50C-407E-A947-70E740481C1C}">
                <a14:useLocalDpi xmlns:a14="http://schemas.microsoft.com/office/drawing/2010/main" val="0"/>
              </a:ext>
            </a:extLst>
          </a:blip>
          <a:srcRect l="7002" r="1" b="1"/>
          <a:stretch/>
        </p:blipFill>
        <p:spPr>
          <a:xfrm>
            <a:off x="5449455" y="1302006"/>
            <a:ext cx="6102882" cy="4921813"/>
          </a:xfrm>
          <a:prstGeom prst="rect">
            <a:avLst/>
          </a:prstGeom>
          <a:effectLst/>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667402" y="128989"/>
            <a:ext cx="11044307" cy="1173017"/>
          </a:xfrm>
        </p:spPr>
        <p:txBody>
          <a:bodyPr>
            <a:normAutofit/>
          </a:bodyPr>
          <a:lstStyle/>
          <a:p>
            <a:pPr algn="ctr"/>
            <a:r>
              <a:rPr lang="en-US" sz="3700" b="1" dirty="0"/>
              <a:t>Zoonotic</a:t>
            </a:r>
            <a:r>
              <a:rPr lang="en-US" sz="3700" dirty="0"/>
              <a:t> diseases - Lime Disease (</a:t>
            </a:r>
            <a:r>
              <a:rPr lang="en-US" sz="3700" b="1" dirty="0"/>
              <a:t>Lyme </a:t>
            </a:r>
            <a:r>
              <a:rPr lang="en-US" sz="3700" b="1" dirty="0" err="1"/>
              <a:t>Borreli</a:t>
            </a:r>
            <a:r>
              <a:rPr lang="en-US" sz="3700" b="1" dirty="0"/>
              <a:t>)</a:t>
            </a:r>
            <a:endParaRPr lang="en-US" sz="3700" dirty="0"/>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304800" y="1200727"/>
            <a:ext cx="5003756" cy="5451702"/>
          </a:xfrm>
        </p:spPr>
        <p:txBody>
          <a:bodyPr>
            <a:normAutofit fontScale="92500"/>
          </a:bodyPr>
          <a:lstStyle/>
          <a:p>
            <a:pPr marL="0" indent="0">
              <a:buNone/>
            </a:pPr>
            <a:r>
              <a:rPr lang="en-US" sz="2400" b="1" dirty="0"/>
              <a:t>Early Signs and Symptoms</a:t>
            </a:r>
          </a:p>
          <a:p>
            <a:r>
              <a:rPr lang="en-US" sz="2400" dirty="0"/>
              <a:t>ERYTHEMA MIGRANS – A type of rash associated with lime disease that typically does not itch and is not painful but appears red and grows in size.</a:t>
            </a:r>
          </a:p>
          <a:p>
            <a:r>
              <a:rPr lang="en-US" sz="2400" dirty="0"/>
              <a:t>Flu-like symptoms (fever, headache, fatigue).</a:t>
            </a:r>
          </a:p>
          <a:p>
            <a:pPr marL="0" indent="0">
              <a:buNone/>
            </a:pPr>
            <a:r>
              <a:rPr lang="en-US" sz="2400" b="1" dirty="0"/>
              <a:t>Late Signs and Symptoms (</a:t>
            </a:r>
            <a:r>
              <a:rPr lang="en-US" sz="2400" dirty="0"/>
              <a:t>If left untreated)</a:t>
            </a:r>
          </a:p>
          <a:p>
            <a:r>
              <a:rPr lang="en-US" sz="2400" dirty="0"/>
              <a:t>Joint pain</a:t>
            </a:r>
          </a:p>
          <a:p>
            <a:r>
              <a:rPr lang="en-US" sz="2400" dirty="0"/>
              <a:t>Heart palpitations</a:t>
            </a:r>
          </a:p>
          <a:p>
            <a:r>
              <a:rPr lang="en-US" sz="2400" dirty="0"/>
              <a:t>Paralysis to portions of the face</a:t>
            </a:r>
          </a:p>
          <a:p>
            <a:r>
              <a:rPr lang="en-US" sz="2400" dirty="0"/>
              <a:t>Fatigue </a:t>
            </a:r>
          </a:p>
          <a:p>
            <a:r>
              <a:rPr lang="en-US" sz="2400" dirty="0"/>
              <a:t>Memory problems</a:t>
            </a:r>
          </a:p>
        </p:txBody>
      </p:sp>
      <p:sp>
        <p:nvSpPr>
          <p:cNvPr id="4" name="Rectangle 3">
            <a:extLst>
              <a:ext uri="{FF2B5EF4-FFF2-40B4-BE49-F238E27FC236}">
                <a16:creationId xmlns:a16="http://schemas.microsoft.com/office/drawing/2014/main" id="{02DF49ED-E2AB-495E-8D93-B3ED46C50AA0}"/>
              </a:ext>
            </a:extLst>
          </p:cNvPr>
          <p:cNvSpPr/>
          <p:nvPr/>
        </p:nvSpPr>
        <p:spPr>
          <a:xfrm>
            <a:off x="7155348" y="6283097"/>
            <a:ext cx="23020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ERYTHEMA MIGRANS </a:t>
            </a:r>
          </a:p>
        </p:txBody>
      </p:sp>
    </p:spTree>
    <p:extLst>
      <p:ext uri="{BB962C8B-B14F-4D97-AF65-F5344CB8AC3E}">
        <p14:creationId xmlns:p14="http://schemas.microsoft.com/office/powerpoint/2010/main" val="184073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generated with high confidence">
            <a:extLst>
              <a:ext uri="{FF2B5EF4-FFF2-40B4-BE49-F238E27FC236}">
                <a16:creationId xmlns:a16="http://schemas.microsoft.com/office/drawing/2014/main" id="{090F22B0-044F-476B-BDDE-2D8F9E62A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72" y="972635"/>
            <a:ext cx="5126736" cy="5126736"/>
          </a:xfrm>
          <a:prstGeom prst="rect">
            <a:avLst/>
          </a:prstGeom>
        </p:spPr>
      </p:pic>
      <p:sp>
        <p:nvSpPr>
          <p:cNvPr id="2" name="Title 1">
            <a:extLst>
              <a:ext uri="{FF2B5EF4-FFF2-40B4-BE49-F238E27FC236}">
                <a16:creationId xmlns:a16="http://schemas.microsoft.com/office/drawing/2014/main" id="{EC2BC579-FFB3-48BB-8EBB-6694D5C73D3C}"/>
              </a:ext>
            </a:extLst>
          </p:cNvPr>
          <p:cNvSpPr>
            <a:spLocks noGrp="1"/>
          </p:cNvSpPr>
          <p:nvPr>
            <p:ph type="title"/>
          </p:nvPr>
        </p:nvSpPr>
        <p:spPr>
          <a:xfrm>
            <a:off x="6392598" y="640263"/>
            <a:ext cx="5221266" cy="1344975"/>
          </a:xfrm>
        </p:spPr>
        <p:txBody>
          <a:bodyPr>
            <a:normAutofit/>
          </a:bodyPr>
          <a:lstStyle/>
          <a:p>
            <a:pPr algn="ctr"/>
            <a:r>
              <a:rPr lang="en-US" sz="4000" b="1" dirty="0">
                <a:solidFill>
                  <a:schemeClr val="bg1"/>
                </a:solidFill>
              </a:rPr>
              <a:t>Zoonotic</a:t>
            </a:r>
            <a:r>
              <a:rPr lang="en-US" sz="4000" dirty="0">
                <a:solidFill>
                  <a:schemeClr val="bg1"/>
                </a:solidFill>
              </a:rPr>
              <a:t> diseases - Trichinosis</a:t>
            </a:r>
          </a:p>
        </p:txBody>
      </p:sp>
      <p:sp>
        <p:nvSpPr>
          <p:cNvPr id="3" name="Content Placeholder 2">
            <a:extLst>
              <a:ext uri="{FF2B5EF4-FFF2-40B4-BE49-F238E27FC236}">
                <a16:creationId xmlns:a16="http://schemas.microsoft.com/office/drawing/2014/main" id="{E0BBB7A0-3647-402A-925F-0BA7642A68F5}"/>
              </a:ext>
            </a:extLst>
          </p:cNvPr>
          <p:cNvSpPr>
            <a:spLocks noGrp="1"/>
          </p:cNvSpPr>
          <p:nvPr>
            <p:ph idx="1"/>
          </p:nvPr>
        </p:nvSpPr>
        <p:spPr>
          <a:xfrm>
            <a:off x="6391903" y="2121763"/>
            <a:ext cx="5235490" cy="3773010"/>
          </a:xfrm>
        </p:spPr>
        <p:txBody>
          <a:bodyPr>
            <a:normAutofit/>
          </a:bodyPr>
          <a:lstStyle/>
          <a:p>
            <a:r>
              <a:rPr lang="en-US" sz="2000" dirty="0">
                <a:solidFill>
                  <a:schemeClr val="bg1"/>
                </a:solidFill>
              </a:rPr>
              <a:t>Trichinosis – can be contracted by consuming undercooked pork from a </a:t>
            </a:r>
            <a:r>
              <a:rPr lang="en-US" sz="2000" dirty="0" err="1">
                <a:solidFill>
                  <a:schemeClr val="bg1"/>
                </a:solidFill>
              </a:rPr>
              <a:t>trichinellosis</a:t>
            </a:r>
            <a:r>
              <a:rPr lang="en-US" sz="2000" dirty="0">
                <a:solidFill>
                  <a:schemeClr val="bg1"/>
                </a:solidFill>
              </a:rPr>
              <a:t>-infected pig.</a:t>
            </a:r>
          </a:p>
          <a:p>
            <a:r>
              <a:rPr lang="en-US" sz="2000" dirty="0">
                <a:solidFill>
                  <a:schemeClr val="bg1"/>
                </a:solidFill>
              </a:rPr>
              <a:t>Trichinosis is caused by an infection by the parasitic worm, trichinella spiralis. </a:t>
            </a:r>
          </a:p>
          <a:p>
            <a:endParaRPr lang="en-US" sz="2000" dirty="0">
              <a:solidFill>
                <a:schemeClr val="bg1"/>
              </a:solidFill>
            </a:endParaRPr>
          </a:p>
          <a:p>
            <a:endParaRPr lang="en-US" sz="2000" dirty="0">
              <a:solidFill>
                <a:schemeClr val="bg1"/>
              </a:solidFill>
            </a:endParaRPr>
          </a:p>
        </p:txBody>
      </p:sp>
      <p:sp>
        <p:nvSpPr>
          <p:cNvPr id="19" name="Rectangle 18">
            <a:extLst>
              <a:ext uri="{FF2B5EF4-FFF2-40B4-BE49-F238E27FC236}">
                <a16:creationId xmlns:a16="http://schemas.microsoft.com/office/drawing/2014/main" id="{F98E82CF-940F-4BF4-88AC-E95D45E6A6CA}"/>
              </a:ext>
            </a:extLst>
          </p:cNvPr>
          <p:cNvSpPr/>
          <p:nvPr/>
        </p:nvSpPr>
        <p:spPr>
          <a:xfrm>
            <a:off x="1887882" y="273885"/>
            <a:ext cx="21724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Roboto"/>
                <a:ea typeface="+mn-ea"/>
                <a:cs typeface="+mn-cs"/>
              </a:rPr>
              <a:t>Trichinella</a:t>
            </a:r>
            <a:r>
              <a:rPr kumimoji="0" lang="en-US" sz="1800" b="0" i="0" u="none" strike="noStrike" kern="1200" cap="none" spc="0" normalizeH="0" baseline="0" noProof="0" dirty="0">
                <a:ln>
                  <a:noFill/>
                </a:ln>
                <a:solidFill>
                  <a:srgbClr val="222222"/>
                </a:solidFill>
                <a:effectLst/>
                <a:uLnTx/>
                <a:uFillTx/>
                <a:latin typeface="Roboto"/>
                <a:ea typeface="+mn-ea"/>
                <a:cs typeface="+mn-cs"/>
              </a:rPr>
              <a:t> spiralis.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picture containing floor, indoor&#10;&#10;Description generated with high confidence">
            <a:extLst>
              <a:ext uri="{FF2B5EF4-FFF2-40B4-BE49-F238E27FC236}">
                <a16:creationId xmlns:a16="http://schemas.microsoft.com/office/drawing/2014/main" id="{8B8FDC7F-9743-47B3-A290-2029E1C4D18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579" b="26390"/>
          <a:stretch/>
        </p:blipFill>
        <p:spPr>
          <a:xfrm>
            <a:off x="6696363" y="4187369"/>
            <a:ext cx="4420163" cy="2189018"/>
          </a:xfrm>
          <a:prstGeom prst="rect">
            <a:avLst/>
          </a:prstGeom>
        </p:spPr>
      </p:pic>
    </p:spTree>
    <p:extLst>
      <p:ext uri="{BB962C8B-B14F-4D97-AF65-F5344CB8AC3E}">
        <p14:creationId xmlns:p14="http://schemas.microsoft.com/office/powerpoint/2010/main" val="359787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insect on the ground&#10;&#10;Description generated with very high confidence">
            <a:extLst>
              <a:ext uri="{FF2B5EF4-FFF2-40B4-BE49-F238E27FC236}">
                <a16:creationId xmlns:a16="http://schemas.microsoft.com/office/drawing/2014/main" id="{BF10516A-BB67-4ED1-ACB7-7A817145F3D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950121" y="999181"/>
            <a:ext cx="5941068" cy="3921104"/>
          </a:xfrm>
          <a:prstGeom prst="rect">
            <a:avLst/>
          </a:prstGeom>
        </p:spPr>
      </p:pic>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950121" y="5529884"/>
            <a:ext cx="5693783" cy="1096331"/>
          </a:xfrm>
        </p:spPr>
        <p:txBody>
          <a:bodyPr>
            <a:normAutofit fontScale="90000"/>
          </a:bodyPr>
          <a:lstStyle/>
          <a:p>
            <a:r>
              <a:rPr lang="en-US" sz="3400" b="1" dirty="0">
                <a:effectLst>
                  <a:outerShdw blurRad="38100" dist="38100" dir="2700000" algn="tl">
                    <a:srgbClr val="000000">
                      <a:alpha val="43137"/>
                    </a:srgbClr>
                  </a:outerShdw>
                </a:effectLst>
              </a:rPr>
              <a:t>How Diseases May be Acquired - </a:t>
            </a:r>
            <a:r>
              <a:rPr lang="en-US" sz="5300" b="1" dirty="0">
                <a:effectLst>
                  <a:outerShdw blurRad="38100" dist="38100" dir="2700000" algn="tl">
                    <a:srgbClr val="000000">
                      <a:alpha val="43137"/>
                    </a:srgbClr>
                  </a:outerShdw>
                </a:effectLst>
              </a:rPr>
              <a:t>Vectors</a:t>
            </a:r>
            <a:r>
              <a:rPr lang="en-US" sz="3400" b="1"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7534655" y="0"/>
            <a:ext cx="4008101" cy="5529884"/>
          </a:xfrm>
        </p:spPr>
        <p:txBody>
          <a:bodyPr anchor="ctr">
            <a:normAutofit/>
          </a:bodyPr>
          <a:lstStyle/>
          <a:p>
            <a:pPr fontAlgn="base"/>
            <a:r>
              <a:rPr lang="en-US" sz="3200" b="1" dirty="0"/>
              <a:t>​ Vectors are </a:t>
            </a:r>
            <a:r>
              <a:rPr lang="en-US" sz="3200" b="1" u="sng" dirty="0"/>
              <a:t>living organisms </a:t>
            </a:r>
            <a:r>
              <a:rPr lang="en-US" sz="3200" b="1" dirty="0"/>
              <a:t>that can transmit infectious diseases either…..</a:t>
            </a:r>
          </a:p>
          <a:p>
            <a:pPr marL="0" indent="0" fontAlgn="base">
              <a:buNone/>
            </a:pPr>
            <a:endParaRPr lang="en-US" sz="3200" b="1" dirty="0"/>
          </a:p>
          <a:p>
            <a:pPr lvl="1" fontAlgn="base"/>
            <a:r>
              <a:rPr lang="en-US" sz="3200" b="1" dirty="0"/>
              <a:t>From one human to another human or </a:t>
            </a:r>
          </a:p>
          <a:p>
            <a:pPr lvl="1" fontAlgn="base"/>
            <a:r>
              <a:rPr lang="en-US" sz="3200" b="1" dirty="0"/>
              <a:t>From an animal to a human</a:t>
            </a:r>
          </a:p>
          <a:p>
            <a:pPr marL="457200" lvl="1" indent="0" fontAlgn="base">
              <a:buNone/>
            </a:pPr>
            <a:endParaRPr lang="en-US" sz="3200" b="1" dirty="0"/>
          </a:p>
        </p:txBody>
      </p:sp>
      <p:sp>
        <p:nvSpPr>
          <p:cNvPr id="6" name="TextBox 5">
            <a:extLst>
              <a:ext uri="{FF2B5EF4-FFF2-40B4-BE49-F238E27FC236}">
                <a16:creationId xmlns:a16="http://schemas.microsoft.com/office/drawing/2014/main" id="{8EC7CACD-8F14-42D0-BD31-C2F4CF7DE207}"/>
              </a:ext>
            </a:extLst>
          </p:cNvPr>
          <p:cNvSpPr txBox="1"/>
          <p:nvPr/>
        </p:nvSpPr>
        <p:spPr>
          <a:xfrm>
            <a:off x="4584147" y="472023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progressive-charlestown.com/2016/08/trying-to-fight-zika-virus-despit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4.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292A1F8-EA50-4244-B43C-4A32203301CB}"/>
              </a:ext>
            </a:extLst>
          </p:cNvPr>
          <p:cNvSpPr/>
          <p:nvPr/>
        </p:nvSpPr>
        <p:spPr>
          <a:xfrm>
            <a:off x="9375438" y="6256883"/>
            <a:ext cx="26035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MODE OF TRANSMISSION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32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FA7A195-03A4-44AB-A3D8-2507E2C943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9">
            <a:extLst>
              <a:ext uri="{FF2B5EF4-FFF2-40B4-BE49-F238E27FC236}">
                <a16:creationId xmlns:a16="http://schemas.microsoft.com/office/drawing/2014/main" id="{8F235346-20CC-4981-B836-23ECF1F4E2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chemeClr val="bg1"/>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F10516A-BB67-4ED1-ACB7-7A817145F3D6}"/>
              </a:ext>
            </a:extLst>
          </p:cNvPr>
          <p:cNvPicPr>
            <a:picLocks noChangeAspect="1"/>
          </p:cNvPicPr>
          <p:nvPr/>
        </p:nvPicPr>
        <p:blipFill rotWithShape="1">
          <a:blip r:embed="rId2">
            <a:extLst>
              <a:ext uri="{28A0092B-C50C-407E-A947-70E740481C1C}">
                <a14:useLocalDpi xmlns:a14="http://schemas.microsoft.com/office/drawing/2010/main" val="0"/>
              </a:ext>
            </a:extLst>
          </a:blip>
          <a:srcRect l="-182" r="377" b="12405"/>
          <a:stretch/>
        </p:blipFill>
        <p:spPr>
          <a:xfrm>
            <a:off x="6573465" y="1058139"/>
            <a:ext cx="4956896" cy="4741722"/>
          </a:xfrm>
          <a:prstGeom prst="rect">
            <a:avLst/>
          </a:prstGeom>
          <a:effectLst/>
        </p:spPr>
      </p:pic>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648929" y="629266"/>
            <a:ext cx="5120073" cy="1676603"/>
          </a:xfrm>
        </p:spPr>
        <p:txBody>
          <a:bodyPr>
            <a:normAutofit/>
          </a:bodyPr>
          <a:lstStyle/>
          <a:p>
            <a:r>
              <a:rPr lang="en-US" b="1">
                <a:effectLst>
                  <a:outerShdw blurRad="38100" dist="38100" dir="2700000" algn="tl">
                    <a:srgbClr val="000000">
                      <a:alpha val="43137"/>
                    </a:srgbClr>
                  </a:outerShdw>
                </a:effectLst>
              </a:rPr>
              <a:t>How Diseases May be Acquired - Vectors </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648931" y="2438400"/>
            <a:ext cx="5113114" cy="4419600"/>
          </a:xfrm>
        </p:spPr>
        <p:txBody>
          <a:bodyPr>
            <a:normAutofit lnSpcReduction="10000"/>
          </a:bodyPr>
          <a:lstStyle/>
          <a:p>
            <a:pPr marL="0" indent="0" fontAlgn="base">
              <a:buNone/>
            </a:pPr>
            <a:r>
              <a:rPr lang="en-US" sz="2400" b="1" dirty="0"/>
              <a:t>Vectors are usually bloodsucking insects. </a:t>
            </a:r>
          </a:p>
          <a:p>
            <a:pPr marL="0" indent="0" fontAlgn="base">
              <a:buNone/>
            </a:pPr>
            <a:endParaRPr lang="en-US" sz="2400" b="1" dirty="0"/>
          </a:p>
          <a:p>
            <a:pPr fontAlgn="base"/>
            <a:r>
              <a:rPr lang="en-US" sz="2400" b="1" dirty="0"/>
              <a:t>The process of infection involving blood sucking insects </a:t>
            </a:r>
          </a:p>
          <a:p>
            <a:pPr marL="1257300" lvl="2" indent="-342900" fontAlgn="base">
              <a:buFont typeface="+mj-lt"/>
              <a:buAutoNum type="arabicPeriod"/>
            </a:pPr>
            <a:r>
              <a:rPr lang="en-US" sz="2400" b="1" dirty="0"/>
              <a:t> ingesting the  pathogen during a blood meal from an infected host. (human or animal) and</a:t>
            </a:r>
          </a:p>
          <a:p>
            <a:pPr marL="1257300" lvl="2" indent="-342900" fontAlgn="base">
              <a:buFont typeface="+mj-lt"/>
              <a:buAutoNum type="arabicPeriod"/>
            </a:pPr>
            <a:r>
              <a:rPr lang="en-US" sz="2400" b="1" dirty="0"/>
              <a:t>Injecting that pathogen into the next host  during their next blood meal.</a:t>
            </a:r>
          </a:p>
        </p:txBody>
      </p:sp>
    </p:spTree>
    <p:extLst>
      <p:ext uri="{BB962C8B-B14F-4D97-AF65-F5344CB8AC3E}">
        <p14:creationId xmlns:p14="http://schemas.microsoft.com/office/powerpoint/2010/main" val="213155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66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8E680FD-025E-4A55-87DE-8B776C458329}"/>
              </a:ext>
            </a:extLst>
          </p:cNvPr>
          <p:cNvPicPr>
            <a:picLocks noChangeAspect="1"/>
          </p:cNvPicPr>
          <p:nvPr/>
        </p:nvPicPr>
        <p:blipFill rotWithShape="1">
          <a:blip r:embed="rId2">
            <a:extLst>
              <a:ext uri="{28A0092B-C50C-407E-A947-70E740481C1C}">
                <a14:useLocalDpi xmlns:a14="http://schemas.microsoft.com/office/drawing/2010/main" val="0"/>
              </a:ext>
            </a:extLst>
          </a:blip>
          <a:srcRect l="34720" t="11778" r="28469"/>
          <a:stretch/>
        </p:blipFill>
        <p:spPr>
          <a:xfrm>
            <a:off x="7382811" y="585216"/>
            <a:ext cx="4267464" cy="5757599"/>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1024129" y="585216"/>
            <a:ext cx="5062511" cy="1499616"/>
          </a:xfrm>
        </p:spPr>
        <p:txBody>
          <a:bodyPr>
            <a:normAutofit/>
          </a:bodyPr>
          <a:lstStyle/>
          <a:p>
            <a:r>
              <a:rPr lang="en-US" b="1">
                <a:solidFill>
                  <a:srgbClr val="FFFFFF"/>
                </a:solidFill>
              </a:rPr>
              <a:t>VECTOR-BORN DISEASES </a:t>
            </a:r>
            <a:r>
              <a:rPr lang="en-US" b="1" i="1">
                <a:solidFill>
                  <a:srgbClr val="FFFFFF"/>
                </a:solidFill>
              </a:rPr>
              <a:t>- MALARIA</a:t>
            </a:r>
            <a:endParaRPr lang="en-US" i="1">
              <a:solidFill>
                <a:srgbClr val="FFFFFF"/>
              </a:solidFill>
            </a:endParaRP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1024129" y="2286000"/>
            <a:ext cx="5081232" cy="3931920"/>
          </a:xfrm>
        </p:spPr>
        <p:txBody>
          <a:bodyPr>
            <a:normAutofit/>
          </a:bodyPr>
          <a:lstStyle/>
          <a:p>
            <a:r>
              <a:rPr lang="en-US" dirty="0">
                <a:solidFill>
                  <a:srgbClr val="FFFFFF"/>
                </a:solidFill>
              </a:rPr>
              <a:t>An example of a vector-born disease is MALARIA – </a:t>
            </a:r>
          </a:p>
          <a:p>
            <a:r>
              <a:rPr lang="en-US" dirty="0">
                <a:solidFill>
                  <a:srgbClr val="FFFFFF"/>
                </a:solidFill>
              </a:rPr>
              <a:t>Mosquitoes can carry the pathogenic protozoa, </a:t>
            </a:r>
            <a:r>
              <a:rPr lang="en-US" b="1" dirty="0">
                <a:solidFill>
                  <a:srgbClr val="FFFFFF"/>
                </a:solidFill>
              </a:rPr>
              <a:t>Plasmodium.</a:t>
            </a:r>
          </a:p>
          <a:p>
            <a:r>
              <a:rPr lang="en-US" dirty="0">
                <a:solidFill>
                  <a:srgbClr val="FFFFFF"/>
                </a:solidFill>
              </a:rPr>
              <a:t>When an infected mosquito bites a human, the plasmodium can be transferred to the human host. </a:t>
            </a:r>
          </a:p>
          <a:p>
            <a:pPr marL="0" indent="0">
              <a:buNone/>
            </a:pPr>
            <a:endParaRPr lang="en-US" dirty="0">
              <a:solidFill>
                <a:srgbClr val="FFFFFF"/>
              </a:solidFill>
            </a:endParaRPr>
          </a:p>
        </p:txBody>
      </p:sp>
      <p:sp>
        <p:nvSpPr>
          <p:cNvPr id="7" name="Rectangle 6">
            <a:extLst>
              <a:ext uri="{FF2B5EF4-FFF2-40B4-BE49-F238E27FC236}">
                <a16:creationId xmlns:a16="http://schemas.microsoft.com/office/drawing/2014/main" id="{15E9C343-CF69-4BA8-AB95-BC83F32D7E68}"/>
              </a:ext>
            </a:extLst>
          </p:cNvPr>
          <p:cNvSpPr/>
          <p:nvPr/>
        </p:nvSpPr>
        <p:spPr>
          <a:xfrm>
            <a:off x="7364149" y="6342815"/>
            <a:ext cx="44612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PATHOGENIC PROTOZOA,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PLASMODIUM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54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66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EAE432-1399-4C02-B3DF-FC597D599DDF}"/>
              </a:ext>
            </a:extLst>
          </p:cNvPr>
          <p:cNvSpPr>
            <a:spLocks noGrp="1"/>
          </p:cNvSpPr>
          <p:nvPr>
            <p:ph type="title"/>
          </p:nvPr>
        </p:nvSpPr>
        <p:spPr>
          <a:xfrm>
            <a:off x="1024129" y="585216"/>
            <a:ext cx="5062511" cy="1499616"/>
          </a:xfrm>
        </p:spPr>
        <p:txBody>
          <a:bodyPr>
            <a:normAutofit/>
          </a:bodyPr>
          <a:lstStyle/>
          <a:p>
            <a:r>
              <a:rPr lang="en-US" b="1">
                <a:solidFill>
                  <a:srgbClr val="FFFFFF"/>
                </a:solidFill>
              </a:rPr>
              <a:t>VECTOR-BORN DISEASES </a:t>
            </a:r>
            <a:r>
              <a:rPr lang="en-US" b="1" i="1">
                <a:solidFill>
                  <a:srgbClr val="FFFFFF"/>
                </a:solidFill>
              </a:rPr>
              <a:t>- MALARIA</a:t>
            </a:r>
            <a:endParaRPr lang="en-US" i="1">
              <a:solidFill>
                <a:srgbClr val="FFFFFF"/>
              </a:solidFill>
            </a:endParaRPr>
          </a:p>
        </p:txBody>
      </p:sp>
      <p:sp>
        <p:nvSpPr>
          <p:cNvPr id="3" name="Content Placeholder 2">
            <a:extLst>
              <a:ext uri="{FF2B5EF4-FFF2-40B4-BE49-F238E27FC236}">
                <a16:creationId xmlns:a16="http://schemas.microsoft.com/office/drawing/2014/main" id="{D1B3DDA9-5C14-488B-9101-6CE8F03D95C3}"/>
              </a:ext>
            </a:extLst>
          </p:cNvPr>
          <p:cNvSpPr>
            <a:spLocks noGrp="1"/>
          </p:cNvSpPr>
          <p:nvPr>
            <p:ph idx="1"/>
          </p:nvPr>
        </p:nvSpPr>
        <p:spPr>
          <a:xfrm>
            <a:off x="1024129" y="2286000"/>
            <a:ext cx="5081232" cy="3931920"/>
          </a:xfrm>
        </p:spPr>
        <p:txBody>
          <a:bodyPr>
            <a:normAutofit/>
          </a:bodyPr>
          <a:lstStyle/>
          <a:p>
            <a:r>
              <a:rPr lang="en-US" dirty="0">
                <a:solidFill>
                  <a:srgbClr val="FFFFFF"/>
                </a:solidFill>
              </a:rPr>
              <a:t>The Plasmodium travels through the blood stream to the liver and reproduces.  </a:t>
            </a:r>
          </a:p>
          <a:p>
            <a:r>
              <a:rPr lang="en-US" dirty="0">
                <a:solidFill>
                  <a:srgbClr val="FFFFFF"/>
                </a:solidFill>
              </a:rPr>
              <a:t>From there the parasite attacks the blood cells of the host.</a:t>
            </a:r>
          </a:p>
          <a:p>
            <a:r>
              <a:rPr lang="en-US" dirty="0">
                <a:solidFill>
                  <a:srgbClr val="FFFFFF"/>
                </a:solidFill>
              </a:rPr>
              <a:t>Begins with flu-like symptoms.</a:t>
            </a:r>
          </a:p>
          <a:p>
            <a:r>
              <a:rPr lang="en-US" dirty="0">
                <a:solidFill>
                  <a:srgbClr val="FFFFFF"/>
                </a:solidFill>
              </a:rPr>
              <a:t>Can be deadly if not treated within the first 24 hours</a:t>
            </a:r>
          </a:p>
          <a:p>
            <a:pPr marL="0" indent="0">
              <a:buNone/>
            </a:pPr>
            <a:endParaRPr lang="en-US" dirty="0">
              <a:solidFill>
                <a:srgbClr val="FFFFFF"/>
              </a:solidFill>
            </a:endParaRPr>
          </a:p>
        </p:txBody>
      </p:sp>
      <p:sp>
        <p:nvSpPr>
          <p:cNvPr id="7" name="Rectangle 6">
            <a:extLst>
              <a:ext uri="{FF2B5EF4-FFF2-40B4-BE49-F238E27FC236}">
                <a16:creationId xmlns:a16="http://schemas.microsoft.com/office/drawing/2014/main" id="{15E9C343-CF69-4BA8-AB95-BC83F32D7E68}"/>
              </a:ext>
            </a:extLst>
          </p:cNvPr>
          <p:cNvSpPr/>
          <p:nvPr/>
        </p:nvSpPr>
        <p:spPr>
          <a:xfrm>
            <a:off x="7364149" y="6342815"/>
            <a:ext cx="44612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PATHOGENIC PROTOZOA,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PLASMODIUM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4" name="Picture 13" descr="A fabric surface&#10;&#10;Description generated with high confidence">
            <a:extLst>
              <a:ext uri="{FF2B5EF4-FFF2-40B4-BE49-F238E27FC236}">
                <a16:creationId xmlns:a16="http://schemas.microsoft.com/office/drawing/2014/main" id="{E9BC82CB-758B-4723-B633-D343B8B24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692" y="739710"/>
            <a:ext cx="4648200" cy="5080000"/>
          </a:xfrm>
          <a:prstGeom prst="rect">
            <a:avLst/>
          </a:prstGeom>
        </p:spPr>
      </p:pic>
    </p:spTree>
    <p:extLst>
      <p:ext uri="{BB962C8B-B14F-4D97-AF65-F5344CB8AC3E}">
        <p14:creationId xmlns:p14="http://schemas.microsoft.com/office/powerpoint/2010/main" val="1322830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hoto, showing&#10;&#10;Description generated with high confidence">
            <a:extLst>
              <a:ext uri="{FF2B5EF4-FFF2-40B4-BE49-F238E27FC236}">
                <a16:creationId xmlns:a16="http://schemas.microsoft.com/office/drawing/2014/main" id="{EC4542A7-89CF-4371-BD8A-0F27E51B18B6}"/>
              </a:ext>
            </a:extLst>
          </p:cNvPr>
          <p:cNvPicPr>
            <a:picLocks noChangeAspect="1"/>
          </p:cNvPicPr>
          <p:nvPr/>
        </p:nvPicPr>
        <p:blipFill rotWithShape="1">
          <a:blip r:embed="rId2">
            <a:extLst>
              <a:ext uri="{28A0092B-C50C-407E-A947-70E740481C1C}">
                <a14:useLocalDpi xmlns:a14="http://schemas.microsoft.com/office/drawing/2010/main" val="0"/>
              </a:ext>
            </a:extLst>
          </a:blip>
          <a:srcRect t="7990" r="1"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highlight>
                  <a:srgbClr val="FFFF00"/>
                </a:highlight>
                <a:latin typeface="AR CENA" panose="02000000000000000000" pitchFamily="2" charset="0"/>
              </a:rPr>
              <a:t>1. Gain access to the host </a:t>
            </a:r>
          </a:p>
          <a:p>
            <a:pPr marL="457200" lvl="1" indent="0">
              <a:buNone/>
            </a:pPr>
            <a:r>
              <a:rPr lang="en-US" b="1" dirty="0">
                <a:latin typeface="AR CENA" panose="02000000000000000000" pitchFamily="2" charset="0"/>
              </a:rPr>
              <a:t>2. Adhere to host tissues </a:t>
            </a:r>
          </a:p>
          <a:p>
            <a:pPr marL="457200" lvl="1" indent="0">
              <a:buNone/>
            </a:pPr>
            <a:r>
              <a:rPr lang="en-US" b="1" dirty="0">
                <a:latin typeface="AR CENA" panose="02000000000000000000" pitchFamily="2" charset="0"/>
              </a:rPr>
              <a:t>3. Penetrate or evade host defenses </a:t>
            </a:r>
          </a:p>
          <a:p>
            <a:pPr marL="457200" lvl="1" indent="0">
              <a:buNone/>
            </a:pPr>
            <a:r>
              <a:rPr lang="en-US" b="1" dirty="0">
                <a:latin typeface="AR CENA" panose="02000000000000000000" pitchFamily="2" charset="0"/>
              </a:rPr>
              <a:t>4. Damage the host</a:t>
            </a:r>
          </a:p>
          <a:p>
            <a:pPr lvl="2">
              <a:buFontTx/>
              <a:buChar char="-"/>
            </a:pPr>
            <a:r>
              <a:rPr lang="en-US" sz="2400" b="1" dirty="0">
                <a:latin typeface="AR CENA" panose="02000000000000000000" pitchFamily="2" charset="0"/>
              </a:rPr>
              <a:t>Damage may be done directly </a:t>
            </a:r>
          </a:p>
          <a:p>
            <a:pPr lvl="2">
              <a:buFontTx/>
              <a:buChar char="-"/>
            </a:pPr>
            <a:r>
              <a:rPr lang="en-US" sz="2400" b="1" dirty="0">
                <a:latin typeface="AR CENA" panose="02000000000000000000" pitchFamily="2" charset="0"/>
              </a:rPr>
              <a:t>Damage may be done by the accumulation of microbial waste products</a:t>
            </a:r>
          </a:p>
        </p:txBody>
      </p:sp>
    </p:spTree>
    <p:extLst>
      <p:ext uri="{BB962C8B-B14F-4D97-AF65-F5344CB8AC3E}">
        <p14:creationId xmlns:p14="http://schemas.microsoft.com/office/powerpoint/2010/main" val="366499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hoto, showing&#10;&#10;Description generated with high confidence">
            <a:extLst>
              <a:ext uri="{FF2B5EF4-FFF2-40B4-BE49-F238E27FC236}">
                <a16:creationId xmlns:a16="http://schemas.microsoft.com/office/drawing/2014/main" id="{EC4542A7-89CF-4371-BD8A-0F27E51B18B6}"/>
              </a:ext>
            </a:extLst>
          </p:cNvPr>
          <p:cNvPicPr>
            <a:picLocks noChangeAspect="1"/>
          </p:cNvPicPr>
          <p:nvPr/>
        </p:nvPicPr>
        <p:blipFill rotWithShape="1">
          <a:blip r:embed="rId2">
            <a:extLst>
              <a:ext uri="{28A0092B-C50C-407E-A947-70E740481C1C}">
                <a14:useLocalDpi xmlns:a14="http://schemas.microsoft.com/office/drawing/2010/main" val="0"/>
              </a:ext>
            </a:extLst>
          </a:blip>
          <a:srcRect t="7990" r="1"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8297BC0-1BE5-47AC-A5CF-5CAA08327086}"/>
              </a:ext>
            </a:extLst>
          </p:cNvPr>
          <p:cNvSpPr>
            <a:spLocks noGrp="1"/>
          </p:cNvSpPr>
          <p:nvPr>
            <p:ph type="title"/>
          </p:nvPr>
        </p:nvSpPr>
        <p:spPr>
          <a:xfrm>
            <a:off x="838200" y="365125"/>
            <a:ext cx="10515600" cy="1325563"/>
          </a:xfrm>
        </p:spPr>
        <p:txBody>
          <a:bodyPr>
            <a:normAutofit/>
          </a:bodyPr>
          <a:lstStyle/>
          <a:p>
            <a:pPr algn="ctr"/>
            <a:r>
              <a:rPr lang="en-US" sz="6600" b="1" dirty="0">
                <a:effectLst>
                  <a:outerShdw blurRad="38100" dist="38100" dir="2700000" algn="tl">
                    <a:srgbClr val="000000">
                      <a:alpha val="43137"/>
                    </a:srgbClr>
                  </a:outerShdw>
                </a:effectLst>
                <a:latin typeface="AR CARTER" panose="02000000000000000000" pitchFamily="2" charset="0"/>
              </a:rPr>
              <a:t>Mechanisms of Pathogenicity</a:t>
            </a:r>
          </a:p>
        </p:txBody>
      </p:sp>
      <p:sp>
        <p:nvSpPr>
          <p:cNvPr id="3" name="Content Placeholder 2">
            <a:extLst>
              <a:ext uri="{FF2B5EF4-FFF2-40B4-BE49-F238E27FC236}">
                <a16:creationId xmlns:a16="http://schemas.microsoft.com/office/drawing/2014/main" id="{05FF1AD8-0E67-4A6C-B8EC-4BC859AAB7A8}"/>
              </a:ext>
            </a:extLst>
          </p:cNvPr>
          <p:cNvSpPr>
            <a:spLocks noGrp="1"/>
          </p:cNvSpPr>
          <p:nvPr>
            <p:ph idx="1"/>
          </p:nvPr>
        </p:nvSpPr>
        <p:spPr>
          <a:xfrm>
            <a:off x="73891" y="1973407"/>
            <a:ext cx="4775199" cy="4351338"/>
          </a:xfrm>
        </p:spPr>
        <p:txBody>
          <a:bodyPr>
            <a:normAutofit/>
          </a:bodyPr>
          <a:lstStyle/>
          <a:p>
            <a:r>
              <a:rPr lang="en-US" b="1" dirty="0">
                <a:latin typeface="AR CENA" panose="02000000000000000000" pitchFamily="2" charset="0"/>
              </a:rPr>
              <a:t>To cause disease a pathogen must: </a:t>
            </a:r>
          </a:p>
          <a:p>
            <a:pPr marL="0" indent="0">
              <a:buNone/>
            </a:pPr>
            <a:endParaRPr lang="en-US" sz="2400" b="1" dirty="0">
              <a:latin typeface="AR CENA" panose="02000000000000000000" pitchFamily="2" charset="0"/>
            </a:endParaRPr>
          </a:p>
          <a:p>
            <a:pPr marL="457200" lvl="1" indent="0">
              <a:buNone/>
            </a:pPr>
            <a:r>
              <a:rPr lang="en-US" b="1" dirty="0">
                <a:highlight>
                  <a:srgbClr val="FFFF00"/>
                </a:highlight>
                <a:latin typeface="AR CENA" panose="02000000000000000000" pitchFamily="2" charset="0"/>
              </a:rPr>
              <a:t>1. Gain access to the host </a:t>
            </a:r>
          </a:p>
          <a:p>
            <a:pPr marL="457200" lvl="1" indent="0">
              <a:buNone/>
            </a:pPr>
            <a:r>
              <a:rPr lang="en-US" b="1" dirty="0">
                <a:latin typeface="AR CENA" panose="02000000000000000000" pitchFamily="2" charset="0"/>
              </a:rPr>
              <a:t>2. Adhere to host tissues </a:t>
            </a:r>
          </a:p>
          <a:p>
            <a:pPr marL="457200" lvl="1" indent="0">
              <a:buNone/>
            </a:pPr>
            <a:r>
              <a:rPr lang="en-US" b="1" dirty="0">
                <a:latin typeface="AR CENA" panose="02000000000000000000" pitchFamily="2" charset="0"/>
              </a:rPr>
              <a:t>3. Penetrate or evade host defenses </a:t>
            </a:r>
          </a:p>
          <a:p>
            <a:pPr marL="457200" lvl="1" indent="0">
              <a:buNone/>
            </a:pPr>
            <a:r>
              <a:rPr lang="en-US" b="1" dirty="0">
                <a:latin typeface="AR CENA" panose="02000000000000000000" pitchFamily="2" charset="0"/>
              </a:rPr>
              <a:t>4. Damage the host</a:t>
            </a:r>
          </a:p>
          <a:p>
            <a:pPr lvl="2">
              <a:buFontTx/>
              <a:buChar char="-"/>
            </a:pPr>
            <a:r>
              <a:rPr lang="en-US" sz="2400" b="1" dirty="0">
                <a:latin typeface="AR CENA" panose="02000000000000000000" pitchFamily="2" charset="0"/>
              </a:rPr>
              <a:t>Damage may be done directly </a:t>
            </a:r>
          </a:p>
          <a:p>
            <a:pPr lvl="2">
              <a:buFontTx/>
              <a:buChar char="-"/>
            </a:pPr>
            <a:r>
              <a:rPr lang="en-US" sz="2400" b="1" dirty="0">
                <a:latin typeface="AR CENA" panose="02000000000000000000" pitchFamily="2" charset="0"/>
              </a:rPr>
              <a:t>Damage may be done by the accumulation of microbial waste products</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F5BE815-3D1F-4BAF-B569-2ADB3D66A9CA}"/>
                  </a:ext>
                </a:extLst>
              </p14:cNvPr>
              <p14:cNvContentPartPr/>
              <p14:nvPr/>
            </p14:nvContentPartPr>
            <p14:xfrm>
              <a:off x="275709" y="1826345"/>
              <a:ext cx="3691080" cy="2513160"/>
            </p14:xfrm>
          </p:contentPart>
        </mc:Choice>
        <mc:Fallback xmlns="">
          <p:pic>
            <p:nvPicPr>
              <p:cNvPr id="7" name="Ink 6">
                <a:extLst>
                  <a:ext uri="{FF2B5EF4-FFF2-40B4-BE49-F238E27FC236}">
                    <a16:creationId xmlns:a16="http://schemas.microsoft.com/office/drawing/2014/main" id="{BF5BE815-3D1F-4BAF-B569-2ADB3D66A9CA}"/>
                  </a:ext>
                </a:extLst>
              </p:cNvPr>
              <p:cNvPicPr/>
              <p:nvPr/>
            </p:nvPicPr>
            <p:blipFill>
              <a:blip r:embed="rId4"/>
              <a:stretch>
                <a:fillRect/>
              </a:stretch>
            </p:blipFill>
            <p:spPr>
              <a:xfrm>
                <a:off x="203709" y="1682705"/>
                <a:ext cx="3834720" cy="2800800"/>
              </a:xfrm>
              <a:prstGeom prst="rect">
                <a:avLst/>
              </a:prstGeom>
            </p:spPr>
          </p:pic>
        </mc:Fallback>
      </mc:AlternateContent>
    </p:spTree>
    <p:extLst>
      <p:ext uri="{BB962C8B-B14F-4D97-AF65-F5344CB8AC3E}">
        <p14:creationId xmlns:p14="http://schemas.microsoft.com/office/powerpoint/2010/main" val="203705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generated with very high confidence">
            <a:extLst>
              <a:ext uri="{FF2B5EF4-FFF2-40B4-BE49-F238E27FC236}">
                <a16:creationId xmlns:a16="http://schemas.microsoft.com/office/drawing/2014/main" id="{CA403977-3350-46E3-9F85-157EB2774C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038"/>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F916A2D4-EFE6-4A1B-8354-6A33DED9AABD}"/>
              </a:ext>
            </a:extLst>
          </p:cNvPr>
          <p:cNvSpPr>
            <a:spLocks noGrp="1"/>
          </p:cNvSpPr>
          <p:nvPr>
            <p:ph type="title"/>
          </p:nvPr>
        </p:nvSpPr>
        <p:spPr>
          <a:xfrm>
            <a:off x="648929" y="629266"/>
            <a:ext cx="3651467" cy="1676603"/>
          </a:xfrm>
        </p:spPr>
        <p:txBody>
          <a:bodyPr>
            <a:normAutofit/>
          </a:bodyPr>
          <a:lstStyle/>
          <a:p>
            <a:r>
              <a:rPr lang="en-US" sz="4100" b="1" i="1"/>
              <a:t>-types of allergic reactions</a:t>
            </a:r>
            <a:endParaRPr lang="en-US" sz="4100"/>
          </a:p>
        </p:txBody>
      </p:sp>
      <p:sp>
        <p:nvSpPr>
          <p:cNvPr id="3" name="Content Placeholder 2">
            <a:extLst>
              <a:ext uri="{FF2B5EF4-FFF2-40B4-BE49-F238E27FC236}">
                <a16:creationId xmlns:a16="http://schemas.microsoft.com/office/drawing/2014/main" id="{ECDE07F2-1839-4B2A-B544-85EF03673D47}"/>
              </a:ext>
            </a:extLst>
          </p:cNvPr>
          <p:cNvSpPr>
            <a:spLocks noGrp="1"/>
          </p:cNvSpPr>
          <p:nvPr>
            <p:ph idx="1"/>
          </p:nvPr>
        </p:nvSpPr>
        <p:spPr>
          <a:xfrm>
            <a:off x="648931" y="2438400"/>
            <a:ext cx="3651466" cy="3785419"/>
          </a:xfrm>
        </p:spPr>
        <p:txBody>
          <a:bodyPr>
            <a:normAutofit/>
          </a:bodyPr>
          <a:lstStyle/>
          <a:p>
            <a:r>
              <a:rPr lang="en-US" sz="2400"/>
              <a:t>​Anaphylaxis – A life-threatening allergic reaction resulting in a drop in blood pressure and swelling/constriction of the airways.</a:t>
            </a:r>
          </a:p>
          <a:p>
            <a:pPr marL="0" indent="0">
              <a:buNone/>
            </a:pPr>
            <a:endParaRPr lang="en-US" sz="2400"/>
          </a:p>
        </p:txBody>
      </p:sp>
      <p:sp>
        <p:nvSpPr>
          <p:cNvPr id="6" name="TextBox 5">
            <a:extLst>
              <a:ext uri="{FF2B5EF4-FFF2-40B4-BE49-F238E27FC236}">
                <a16:creationId xmlns:a16="http://schemas.microsoft.com/office/drawing/2014/main" id="{16603976-6673-4C26-8386-C9C2DFE60C58}"/>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asthmanallergy.blogspot.com/2010/10/anaphylactic-shock.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25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0DE90D-EF42-4D6D-AB41-4D5724D6D342}"/>
              </a:ext>
            </a:extLst>
          </p:cNvPr>
          <p:cNvSpPr txBox="1"/>
          <p:nvPr/>
        </p:nvSpPr>
        <p:spPr>
          <a:xfrm>
            <a:off x="2442411" y="5935712"/>
            <a:ext cx="88311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freefoto.com/preview/33-15-15/Fire-Flame-Textur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5CFBCF-969C-4971-B306-AACCAF894C8C}"/>
              </a:ext>
            </a:extLst>
          </p:cNvPr>
          <p:cNvSpPr>
            <a:spLocks noGrp="1"/>
          </p:cNvSpPr>
          <p:nvPr>
            <p:ph type="title"/>
          </p:nvPr>
        </p:nvSpPr>
        <p:spPr>
          <a:xfrm>
            <a:off x="148388" y="172619"/>
            <a:ext cx="11895223" cy="777876"/>
          </a:xfrm>
          <a:solidFill>
            <a:schemeClr val="bg1">
              <a:alpha val="90000"/>
            </a:schemeClr>
          </a:solidFill>
        </p:spPr>
        <p:txBody>
          <a:bodyPr>
            <a:normAutofit/>
          </a:bodyPr>
          <a:lstStyle/>
          <a:p>
            <a:pPr algn="ctr"/>
            <a:r>
              <a:rPr lang="en-US" dirty="0">
                <a:solidFill>
                  <a:schemeClr val="tx2">
                    <a:lumMod val="60000"/>
                    <a:lumOff val="40000"/>
                  </a:schemeClr>
                </a:solidFill>
                <a:latin typeface="AR CHRISTY" panose="02000000000000000000" pitchFamily="2" charset="0"/>
              </a:rPr>
              <a:t>Using Heat to Control Microbial Growth</a:t>
            </a:r>
          </a:p>
        </p:txBody>
      </p:sp>
      <p:graphicFrame>
        <p:nvGraphicFramePr>
          <p:cNvPr id="4" name="Content Placeholder 3">
            <a:extLst>
              <a:ext uri="{FF2B5EF4-FFF2-40B4-BE49-F238E27FC236}">
                <a16:creationId xmlns:a16="http://schemas.microsoft.com/office/drawing/2014/main" id="{C83439CD-DECD-4FC5-A8C5-8974F93BBD6E}"/>
              </a:ext>
            </a:extLst>
          </p:cNvPr>
          <p:cNvGraphicFramePr>
            <a:graphicFrameLocks noGrp="1"/>
          </p:cNvGraphicFramePr>
          <p:nvPr>
            <p:ph idx="1"/>
            <p:extLst/>
          </p:nvPr>
        </p:nvGraphicFramePr>
        <p:xfrm>
          <a:off x="372980" y="1070811"/>
          <a:ext cx="11630526" cy="5381317"/>
        </p:xfrm>
        <a:graphic>
          <a:graphicData uri="http://schemas.openxmlformats.org/drawingml/2006/table">
            <a:tbl>
              <a:tblPr>
                <a:tableStyleId>{35758FB7-9AC5-4552-8A53-C91805E547FA}</a:tableStyleId>
              </a:tblPr>
              <a:tblGrid>
                <a:gridCol w="2352034">
                  <a:extLst>
                    <a:ext uri="{9D8B030D-6E8A-4147-A177-3AD203B41FA5}">
                      <a16:colId xmlns:a16="http://schemas.microsoft.com/office/drawing/2014/main" val="2094944506"/>
                    </a:ext>
                  </a:extLst>
                </a:gridCol>
                <a:gridCol w="3629908">
                  <a:extLst>
                    <a:ext uri="{9D8B030D-6E8A-4147-A177-3AD203B41FA5}">
                      <a16:colId xmlns:a16="http://schemas.microsoft.com/office/drawing/2014/main" val="806897347"/>
                    </a:ext>
                  </a:extLst>
                </a:gridCol>
                <a:gridCol w="5648584">
                  <a:extLst>
                    <a:ext uri="{9D8B030D-6E8A-4147-A177-3AD203B41FA5}">
                      <a16:colId xmlns:a16="http://schemas.microsoft.com/office/drawing/2014/main" val="3450105845"/>
                    </a:ext>
                  </a:extLst>
                </a:gridCol>
              </a:tblGrid>
              <a:tr h="1213974">
                <a:tc>
                  <a:txBody>
                    <a:bodyPr/>
                    <a:lstStyle/>
                    <a:p>
                      <a:pPr algn="ctr" fontAlgn="ctr"/>
                      <a:r>
                        <a:rPr lang="en-US" sz="2400" b="1" dirty="0">
                          <a:effectLst/>
                          <a:latin typeface="proxima-nova"/>
                        </a:rPr>
                        <a:t>METHOD</a:t>
                      </a:r>
                    </a:p>
                  </a:txBody>
                  <a:tcPr marL="69399" marR="69399" marT="52049" marB="52049" anchor="ctr"/>
                </a:tc>
                <a:tc>
                  <a:txBody>
                    <a:bodyPr/>
                    <a:lstStyle/>
                    <a:p>
                      <a:pPr algn="ctr" fontAlgn="ctr"/>
                      <a:r>
                        <a:rPr lang="en-US" sz="2400" b="1" dirty="0">
                          <a:effectLst/>
                          <a:latin typeface="proxima-nova"/>
                        </a:rPr>
                        <a:t>EFFECT</a:t>
                      </a:r>
                    </a:p>
                  </a:txBody>
                  <a:tcPr marL="69399" marR="69399" marT="52049" marB="52049" anchor="ctr"/>
                </a:tc>
                <a:tc>
                  <a:txBody>
                    <a:bodyPr/>
                    <a:lstStyle/>
                    <a:p>
                      <a:pPr algn="ctr" fontAlgn="ctr"/>
                      <a:r>
                        <a:rPr lang="en-US" sz="2400" b="1" dirty="0">
                          <a:effectLst/>
                          <a:latin typeface="proxima-nova"/>
                        </a:rPr>
                        <a:t>WHEN USED</a:t>
                      </a:r>
                    </a:p>
                  </a:txBody>
                  <a:tcPr marL="69399" marR="69399" marT="52049" marB="52049" anchor="ctr"/>
                </a:tc>
                <a:extLst>
                  <a:ext uri="{0D108BD9-81ED-4DB2-BD59-A6C34878D82A}">
                    <a16:rowId xmlns:a16="http://schemas.microsoft.com/office/drawing/2014/main" val="438280225"/>
                  </a:ext>
                </a:extLst>
              </a:tr>
              <a:tr h="1213974">
                <a:tc>
                  <a:txBody>
                    <a:bodyPr/>
                    <a:lstStyle/>
                    <a:p>
                      <a:pPr algn="ctr" fontAlgn="ctr"/>
                      <a:r>
                        <a:rPr lang="en-US" sz="2400" b="1" dirty="0">
                          <a:effectLst/>
                        </a:rPr>
                        <a:t>Boiling</a:t>
                      </a:r>
                      <a:endParaRPr lang="en-US" sz="2400" b="1" dirty="0">
                        <a:effectLst/>
                        <a:latin typeface="proxima-nova"/>
                      </a:endParaRPr>
                    </a:p>
                  </a:txBody>
                  <a:tcPr marL="69399" marR="69399" marT="52049" marB="52049" anchor="ctr"/>
                </a:tc>
                <a:tc>
                  <a:txBody>
                    <a:bodyPr/>
                    <a:lstStyle/>
                    <a:p>
                      <a:pPr algn="ctr" fontAlgn="ctr"/>
                      <a:r>
                        <a:rPr lang="en-US" sz="2400" b="1" dirty="0">
                          <a:effectLst/>
                        </a:rPr>
                        <a:t>Denatures proteins and alters membranes</a:t>
                      </a:r>
                      <a:endParaRPr lang="en-US" sz="2400" b="1" dirty="0">
                        <a:effectLst/>
                        <a:latin typeface="proxima-nova"/>
                      </a:endParaRPr>
                    </a:p>
                  </a:txBody>
                  <a:tcPr marL="69399" marR="69399" marT="52049" marB="52049" anchor="ctr"/>
                </a:tc>
                <a:tc>
                  <a:txBody>
                    <a:bodyPr/>
                    <a:lstStyle/>
                    <a:p>
                      <a:pPr algn="ctr" fontAlgn="ctr"/>
                      <a:r>
                        <a:rPr lang="en-US" sz="2400" b="1" dirty="0">
                          <a:effectLst/>
                        </a:rPr>
                        <a:t>Cooking</a:t>
                      </a:r>
                      <a:endParaRPr lang="en-US" sz="2400" b="1" dirty="0">
                        <a:effectLst/>
                        <a:latin typeface="proxima-nova"/>
                      </a:endParaRPr>
                    </a:p>
                  </a:txBody>
                  <a:tcPr marL="69399" marR="69399" marT="52049" marB="52049" anchor="ctr"/>
                </a:tc>
                <a:extLst>
                  <a:ext uri="{0D108BD9-81ED-4DB2-BD59-A6C34878D82A}">
                    <a16:rowId xmlns:a16="http://schemas.microsoft.com/office/drawing/2014/main" val="2916268698"/>
                  </a:ext>
                </a:extLst>
              </a:tr>
              <a:tr h="688554">
                <a:tc>
                  <a:txBody>
                    <a:bodyPr/>
                    <a:lstStyle/>
                    <a:p>
                      <a:pPr algn="ctr" fontAlgn="ctr"/>
                      <a:r>
                        <a:rPr lang="en-US" sz="2400" b="1">
                          <a:effectLst/>
                        </a:rPr>
                        <a:t>Incineration</a:t>
                      </a:r>
                      <a:endParaRPr lang="en-US" sz="2400" b="1">
                        <a:effectLst/>
                        <a:latin typeface="proxima-nova"/>
                      </a:endParaRPr>
                    </a:p>
                  </a:txBody>
                  <a:tcPr marL="69399" marR="69399" marT="52049" marB="52049" anchor="ctr"/>
                </a:tc>
                <a:tc>
                  <a:txBody>
                    <a:bodyPr/>
                    <a:lstStyle/>
                    <a:p>
                      <a:pPr algn="ctr" fontAlgn="ctr"/>
                      <a:r>
                        <a:rPr lang="en-US" sz="2400" b="1">
                          <a:effectLst/>
                        </a:rPr>
                        <a:t>Destroy by burning</a:t>
                      </a:r>
                      <a:endParaRPr lang="en-US" sz="2400" b="1">
                        <a:effectLst/>
                        <a:latin typeface="proxima-nova"/>
                      </a:endParaRPr>
                    </a:p>
                  </a:txBody>
                  <a:tcPr marL="69399" marR="69399" marT="52049" marB="52049" anchor="ctr"/>
                </a:tc>
                <a:tc>
                  <a:txBody>
                    <a:bodyPr/>
                    <a:lstStyle/>
                    <a:p>
                      <a:pPr algn="ctr" fontAlgn="ctr"/>
                      <a:r>
                        <a:rPr lang="en-US" sz="2400" b="1" dirty="0">
                          <a:effectLst/>
                        </a:rPr>
                        <a:t>Flaming loop</a:t>
                      </a:r>
                      <a:endParaRPr lang="en-US" sz="2400" b="1" dirty="0">
                        <a:effectLst/>
                        <a:latin typeface="proxima-nova"/>
                      </a:endParaRPr>
                    </a:p>
                  </a:txBody>
                  <a:tcPr marL="69399" marR="69399" marT="52049" marB="52049" anchor="ctr"/>
                </a:tc>
                <a:extLst>
                  <a:ext uri="{0D108BD9-81ED-4DB2-BD59-A6C34878D82A}">
                    <a16:rowId xmlns:a16="http://schemas.microsoft.com/office/drawing/2014/main" val="2897687701"/>
                  </a:ext>
                </a:extLst>
              </a:tr>
              <a:tr h="2264815">
                <a:tc>
                  <a:txBody>
                    <a:bodyPr/>
                    <a:lstStyle/>
                    <a:p>
                      <a:pPr algn="ctr" fontAlgn="ctr"/>
                      <a:r>
                        <a:rPr lang="en-US" sz="2400" b="1" dirty="0">
                          <a:effectLst/>
                        </a:rPr>
                        <a:t>Autoclave</a:t>
                      </a:r>
                      <a:endParaRPr lang="en-US" sz="2400" b="1" dirty="0">
                        <a:effectLst/>
                        <a:latin typeface="proxima-nova"/>
                      </a:endParaRPr>
                    </a:p>
                  </a:txBody>
                  <a:tcPr marL="69399" marR="69399" marT="52049" marB="52049" anchor="ctr"/>
                </a:tc>
                <a:tc>
                  <a:txBody>
                    <a:bodyPr/>
                    <a:lstStyle/>
                    <a:p>
                      <a:pPr algn="ctr" fontAlgn="ctr"/>
                      <a:r>
                        <a:rPr lang="en-US" sz="2400" b="1">
                          <a:effectLst/>
                        </a:rPr>
                        <a:t>Denatures proteins and alters membranes</a:t>
                      </a:r>
                      <a:endParaRPr lang="en-US" sz="2400" b="1">
                        <a:effectLst/>
                        <a:latin typeface="proxima-nova"/>
                      </a:endParaRPr>
                    </a:p>
                  </a:txBody>
                  <a:tcPr marL="69399" marR="69399" marT="52049" marB="52049" anchor="ctr"/>
                </a:tc>
                <a:tc>
                  <a:txBody>
                    <a:bodyPr/>
                    <a:lstStyle/>
                    <a:p>
                      <a:pPr algn="ctr" fontAlgn="ctr"/>
                      <a:r>
                        <a:rPr lang="en-US" sz="2400" b="1" dirty="0">
                          <a:effectLst/>
                        </a:rPr>
                        <a:t>Sterilization of media, surgical tools, lab equip.</a:t>
                      </a:r>
                      <a:endParaRPr lang="en-US" sz="2400" b="1" dirty="0">
                        <a:effectLst/>
                        <a:latin typeface="proxima-nova"/>
                      </a:endParaRPr>
                    </a:p>
                  </a:txBody>
                  <a:tcPr marL="69399" marR="69399" marT="52049" marB="52049" anchor="ctr"/>
                </a:tc>
                <a:extLst>
                  <a:ext uri="{0D108BD9-81ED-4DB2-BD59-A6C34878D82A}">
                    <a16:rowId xmlns:a16="http://schemas.microsoft.com/office/drawing/2014/main" val="2136539260"/>
                  </a:ext>
                </a:extLst>
              </a:tr>
            </a:tbl>
          </a:graphicData>
        </a:graphic>
      </p:graphicFrame>
    </p:spTree>
    <p:extLst>
      <p:ext uri="{BB962C8B-B14F-4D97-AF65-F5344CB8AC3E}">
        <p14:creationId xmlns:p14="http://schemas.microsoft.com/office/powerpoint/2010/main" val="305101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B7F171-3ADD-4618-B1E2-6090D92B2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73367" y="-76924"/>
            <a:ext cx="3200539" cy="2839453"/>
          </a:xfrm>
          <a:prstGeom prst="rect">
            <a:avLst/>
          </a:prstGeom>
        </p:spPr>
      </p:pic>
      <p:sp>
        <p:nvSpPr>
          <p:cNvPr id="7" name="TextBox 6">
            <a:extLst>
              <a:ext uri="{FF2B5EF4-FFF2-40B4-BE49-F238E27FC236}">
                <a16:creationId xmlns:a16="http://schemas.microsoft.com/office/drawing/2014/main" id="{1F0DE90D-EF42-4D6D-AB41-4D5724D6D342}"/>
              </a:ext>
            </a:extLst>
          </p:cNvPr>
          <p:cNvSpPr txBox="1"/>
          <p:nvPr/>
        </p:nvSpPr>
        <p:spPr>
          <a:xfrm>
            <a:off x="2442411" y="5935712"/>
            <a:ext cx="883117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freefoto.com/preview/33-15-15/Fire-Flame-Textur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5CFBCF-969C-4971-B306-AACCAF894C8C}"/>
              </a:ext>
            </a:extLst>
          </p:cNvPr>
          <p:cNvSpPr>
            <a:spLocks noGrp="1"/>
          </p:cNvSpPr>
          <p:nvPr>
            <p:ph type="title"/>
          </p:nvPr>
        </p:nvSpPr>
        <p:spPr>
          <a:xfrm>
            <a:off x="1074982" y="564927"/>
            <a:ext cx="6009364" cy="777876"/>
          </a:xfrm>
          <a:solidFill>
            <a:schemeClr val="bg1">
              <a:alpha val="90000"/>
            </a:schemeClr>
          </a:solidFill>
        </p:spPr>
        <p:txBody>
          <a:bodyPr>
            <a:normAutofit fontScale="90000"/>
          </a:bodyPr>
          <a:lstStyle/>
          <a:p>
            <a:pPr algn="ctr"/>
            <a:r>
              <a:rPr lang="en-US" dirty="0">
                <a:solidFill>
                  <a:schemeClr val="tx2">
                    <a:lumMod val="60000"/>
                    <a:lumOff val="40000"/>
                  </a:schemeClr>
                </a:solidFill>
                <a:latin typeface="AR CHRISTY" panose="02000000000000000000" pitchFamily="2" charset="0"/>
              </a:rPr>
              <a:t>Using Cold to Control </a:t>
            </a:r>
            <a:br>
              <a:rPr lang="en-US" dirty="0">
                <a:solidFill>
                  <a:schemeClr val="tx2">
                    <a:lumMod val="60000"/>
                    <a:lumOff val="40000"/>
                  </a:schemeClr>
                </a:solidFill>
                <a:latin typeface="AR CHRISTY" panose="02000000000000000000" pitchFamily="2" charset="0"/>
              </a:rPr>
            </a:br>
            <a:r>
              <a:rPr lang="en-US" dirty="0">
                <a:solidFill>
                  <a:schemeClr val="tx2">
                    <a:lumMod val="60000"/>
                    <a:lumOff val="40000"/>
                  </a:schemeClr>
                </a:solidFill>
                <a:latin typeface="AR CHRISTY" panose="02000000000000000000" pitchFamily="2" charset="0"/>
              </a:rPr>
              <a:t>Microbial Growth</a:t>
            </a:r>
          </a:p>
        </p:txBody>
      </p:sp>
      <p:graphicFrame>
        <p:nvGraphicFramePr>
          <p:cNvPr id="3" name="Table 2">
            <a:extLst>
              <a:ext uri="{FF2B5EF4-FFF2-40B4-BE49-F238E27FC236}">
                <a16:creationId xmlns:a16="http://schemas.microsoft.com/office/drawing/2014/main" id="{00186FE1-D69D-458D-83B8-8ABBF953896D}"/>
              </a:ext>
            </a:extLst>
          </p:cNvPr>
          <p:cNvGraphicFramePr>
            <a:graphicFrameLocks noGrp="1"/>
          </p:cNvGraphicFramePr>
          <p:nvPr>
            <p:extLst/>
          </p:nvPr>
        </p:nvGraphicFramePr>
        <p:xfrm>
          <a:off x="918412" y="2277170"/>
          <a:ext cx="10312819" cy="4343400"/>
        </p:xfrm>
        <a:graphic>
          <a:graphicData uri="http://schemas.openxmlformats.org/drawingml/2006/table">
            <a:tbl>
              <a:tblPr>
                <a:tableStyleId>{284E427A-3D55-4303-BF80-6455036E1DE7}</a:tableStyleId>
              </a:tblPr>
              <a:tblGrid>
                <a:gridCol w="1894192">
                  <a:extLst>
                    <a:ext uri="{9D8B030D-6E8A-4147-A177-3AD203B41FA5}">
                      <a16:colId xmlns:a16="http://schemas.microsoft.com/office/drawing/2014/main" val="2040838532"/>
                    </a:ext>
                  </a:extLst>
                </a:gridCol>
                <a:gridCol w="2525588">
                  <a:extLst>
                    <a:ext uri="{9D8B030D-6E8A-4147-A177-3AD203B41FA5}">
                      <a16:colId xmlns:a16="http://schemas.microsoft.com/office/drawing/2014/main" val="961949783"/>
                    </a:ext>
                  </a:extLst>
                </a:gridCol>
                <a:gridCol w="2525588">
                  <a:extLst>
                    <a:ext uri="{9D8B030D-6E8A-4147-A177-3AD203B41FA5}">
                      <a16:colId xmlns:a16="http://schemas.microsoft.com/office/drawing/2014/main" val="1733234694"/>
                    </a:ext>
                  </a:extLst>
                </a:gridCol>
                <a:gridCol w="3367451">
                  <a:extLst>
                    <a:ext uri="{9D8B030D-6E8A-4147-A177-3AD203B41FA5}">
                      <a16:colId xmlns:a16="http://schemas.microsoft.com/office/drawing/2014/main" val="3402534873"/>
                    </a:ext>
                  </a:extLst>
                </a:gridCol>
              </a:tblGrid>
              <a:tr h="0">
                <a:tc gridSpan="4">
                  <a:txBody>
                    <a:bodyPr/>
                    <a:lstStyle/>
                    <a:p>
                      <a:pPr algn="l" fontAlgn="ctr"/>
                      <a:r>
                        <a:rPr lang="en-US" sz="2400" b="1">
                          <a:effectLst/>
                        </a:rPr>
                        <a:t>Table 2. Control Methods Using Cold</a:t>
                      </a:r>
                      <a:endParaRPr lang="en-US" sz="2400" b="1">
                        <a:effectLst/>
                        <a:latin typeface="proxima-nova"/>
                      </a:endParaRPr>
                    </a:p>
                  </a:txBody>
                  <a:tcPr marL="114300" marR="114300" marT="85725" marB="85725" anchor="ctr">
                    <a:cell3D prstMaterial="dkEdge">
                      <a:bevel/>
                      <a:lightRig rig="flood" dir="t"/>
                    </a:cell3D>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7404755"/>
                  </a:ext>
                </a:extLst>
              </a:tr>
              <a:tr h="0">
                <a:tc>
                  <a:txBody>
                    <a:bodyPr/>
                    <a:lstStyle/>
                    <a:p>
                      <a:pPr algn="l" fontAlgn="ctr"/>
                      <a:r>
                        <a:rPr lang="en-US" sz="2400" b="1">
                          <a:effectLst/>
                        </a:rPr>
                        <a:t>Method</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Conditions</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Mode of Action</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Example Uses</a:t>
                      </a:r>
                      <a:endParaRPr lang="en-US" sz="2400" b="1">
                        <a:effectLst/>
                        <a:latin typeface="proxima-nova"/>
                      </a:endParaRPr>
                    </a:p>
                  </a:txBody>
                  <a:tcPr marL="114300" marR="114300" marT="85725" marB="85725" anchor="ctr">
                    <a:cell3D prstMaterial="dkEdge">
                      <a:bevel/>
                      <a:lightRig rig="flood" dir="t"/>
                    </a:cell3D>
                  </a:tcPr>
                </a:tc>
                <a:extLst>
                  <a:ext uri="{0D108BD9-81ED-4DB2-BD59-A6C34878D82A}">
                    <a16:rowId xmlns:a16="http://schemas.microsoft.com/office/drawing/2014/main" val="1943170140"/>
                  </a:ext>
                </a:extLst>
              </a:tr>
              <a:tr h="0">
                <a:tc>
                  <a:txBody>
                    <a:bodyPr/>
                    <a:lstStyle/>
                    <a:p>
                      <a:pPr algn="l" fontAlgn="ctr"/>
                      <a:r>
                        <a:rPr lang="en-US" sz="2400" b="1">
                          <a:effectLst/>
                        </a:rPr>
                        <a:t>Refrigeration</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0 °C to 7 °C</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Inhibits metabolism (slows or arrests cell division)</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Preservation of food or laboratory materials (solutions, cultures)</a:t>
                      </a:r>
                      <a:endParaRPr lang="en-US" sz="2400" b="1">
                        <a:effectLst/>
                        <a:latin typeface="proxima-nova"/>
                      </a:endParaRPr>
                    </a:p>
                  </a:txBody>
                  <a:tcPr marL="114300" marR="114300" marT="85725" marB="85725" anchor="ctr">
                    <a:cell3D prstMaterial="dkEdge">
                      <a:bevel/>
                      <a:lightRig rig="flood" dir="t"/>
                    </a:cell3D>
                  </a:tcPr>
                </a:tc>
                <a:extLst>
                  <a:ext uri="{0D108BD9-81ED-4DB2-BD59-A6C34878D82A}">
                    <a16:rowId xmlns:a16="http://schemas.microsoft.com/office/drawing/2014/main" val="2870203765"/>
                  </a:ext>
                </a:extLst>
              </a:tr>
              <a:tr h="0">
                <a:tc>
                  <a:txBody>
                    <a:bodyPr/>
                    <a:lstStyle/>
                    <a:p>
                      <a:pPr algn="l" fontAlgn="ctr"/>
                      <a:r>
                        <a:rPr lang="en-US" sz="2400" b="1">
                          <a:effectLst/>
                        </a:rPr>
                        <a:t>Freezing</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Below −2 °C</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a:effectLst/>
                        </a:rPr>
                        <a:t>Stops metabolism, may kill microbes</a:t>
                      </a:r>
                      <a:endParaRPr lang="en-US" sz="2400" b="1">
                        <a:effectLst/>
                        <a:latin typeface="proxima-nova"/>
                      </a:endParaRPr>
                    </a:p>
                  </a:txBody>
                  <a:tcPr marL="114300" marR="114300" marT="85725" marB="85725" anchor="ctr">
                    <a:cell3D prstMaterial="dkEdge">
                      <a:bevel/>
                      <a:lightRig rig="flood" dir="t"/>
                    </a:cell3D>
                  </a:tcPr>
                </a:tc>
                <a:tc>
                  <a:txBody>
                    <a:bodyPr/>
                    <a:lstStyle/>
                    <a:p>
                      <a:pPr algn="l" fontAlgn="ctr"/>
                      <a:r>
                        <a:rPr lang="en-US" sz="2400" b="1" dirty="0">
                          <a:effectLst/>
                        </a:rPr>
                        <a:t>Long-term storage of food, laboratory cultures, or medical specimens</a:t>
                      </a:r>
                      <a:endParaRPr lang="en-US" sz="2400" b="1" dirty="0">
                        <a:effectLst/>
                        <a:latin typeface="proxima-nova"/>
                      </a:endParaRPr>
                    </a:p>
                  </a:txBody>
                  <a:tcPr marL="114300" marR="114300" marT="85725" marB="85725" anchor="ctr">
                    <a:cell3D prstMaterial="dkEdge">
                      <a:bevel/>
                      <a:lightRig rig="flood" dir="t"/>
                    </a:cell3D>
                  </a:tcPr>
                </a:tc>
                <a:extLst>
                  <a:ext uri="{0D108BD9-81ED-4DB2-BD59-A6C34878D82A}">
                    <a16:rowId xmlns:a16="http://schemas.microsoft.com/office/drawing/2014/main" val="2771878087"/>
                  </a:ext>
                </a:extLst>
              </a:tr>
            </a:tbl>
          </a:graphicData>
        </a:graphic>
      </p:graphicFrame>
    </p:spTree>
    <p:extLst>
      <p:ext uri="{BB962C8B-B14F-4D97-AF65-F5344CB8AC3E}">
        <p14:creationId xmlns:p14="http://schemas.microsoft.com/office/powerpoint/2010/main" val="33852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4FA521-C124-474A-B4B3-88CC20A4B3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706057">
            <a:off x="8644951" y="3271186"/>
            <a:ext cx="3190514" cy="3190514"/>
          </a:xfrm>
          <a:prstGeom prst="rect">
            <a:avLst/>
          </a:prstGeom>
        </p:spPr>
      </p:pic>
      <p:sp>
        <p:nvSpPr>
          <p:cNvPr id="2" name="Title 1">
            <a:extLst>
              <a:ext uri="{FF2B5EF4-FFF2-40B4-BE49-F238E27FC236}">
                <a16:creationId xmlns:a16="http://schemas.microsoft.com/office/drawing/2014/main" id="{77BD05C3-3826-42DB-877D-49EC48289259}"/>
              </a:ext>
            </a:extLst>
          </p:cNvPr>
          <p:cNvSpPr>
            <a:spLocks noGrp="1"/>
          </p:cNvSpPr>
          <p:nvPr>
            <p:ph type="title"/>
          </p:nvPr>
        </p:nvSpPr>
        <p:spPr>
          <a:xfrm>
            <a:off x="513347" y="230187"/>
            <a:ext cx="5694948" cy="1325563"/>
          </a:xfrm>
          <a:solidFill>
            <a:srgbClr val="92D050"/>
          </a:solidFill>
        </p:spPr>
        <p:txBody>
          <a:bodyPr/>
          <a:lstStyle/>
          <a:p>
            <a:r>
              <a:rPr lang="en-US" dirty="0"/>
              <a:t>Chemical Disinfectants</a:t>
            </a:r>
          </a:p>
        </p:txBody>
      </p:sp>
      <p:pic>
        <p:nvPicPr>
          <p:cNvPr id="6" name="Picture 5" descr="A picture containing text, businesscard, map&#10;&#10;Description generated with high confidence">
            <a:extLst>
              <a:ext uri="{FF2B5EF4-FFF2-40B4-BE49-F238E27FC236}">
                <a16:creationId xmlns:a16="http://schemas.microsoft.com/office/drawing/2014/main" id="{9A012BFF-00B8-481F-BFCE-A44FEC9E4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0488">
            <a:off x="7135528" y="190421"/>
            <a:ext cx="5044440" cy="3730783"/>
          </a:xfrm>
          <a:prstGeom prst="rect">
            <a:avLst/>
          </a:prstGeom>
        </p:spPr>
      </p:pic>
      <p:pic>
        <p:nvPicPr>
          <p:cNvPr id="8" name="Picture 7" descr="A person in a yellow room&#10;&#10;Description generated with high confidence">
            <a:extLst>
              <a:ext uri="{FF2B5EF4-FFF2-40B4-BE49-F238E27FC236}">
                <a16:creationId xmlns:a16="http://schemas.microsoft.com/office/drawing/2014/main" id="{9520D347-1C05-4308-9A9D-E3183B7577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767305">
            <a:off x="-144379" y="2241947"/>
            <a:ext cx="3570806" cy="3541295"/>
          </a:xfrm>
          <a:prstGeom prst="rect">
            <a:avLst/>
          </a:prstGeom>
        </p:spPr>
      </p:pic>
      <p:graphicFrame>
        <p:nvGraphicFramePr>
          <p:cNvPr id="4" name="Content Placeholder 3">
            <a:extLst>
              <a:ext uri="{FF2B5EF4-FFF2-40B4-BE49-F238E27FC236}">
                <a16:creationId xmlns:a16="http://schemas.microsoft.com/office/drawing/2014/main" id="{090E6302-B837-4927-8802-595AE393FFDC}"/>
              </a:ext>
            </a:extLst>
          </p:cNvPr>
          <p:cNvGraphicFramePr>
            <a:graphicFrameLocks noGrp="1"/>
          </p:cNvGraphicFramePr>
          <p:nvPr>
            <p:ph idx="1"/>
            <p:extLst/>
          </p:nvPr>
        </p:nvGraphicFramePr>
        <p:xfrm>
          <a:off x="2787316" y="2055813"/>
          <a:ext cx="6309360" cy="4572000"/>
        </p:xfrm>
        <a:graphic>
          <a:graphicData uri="http://schemas.openxmlformats.org/drawingml/2006/table">
            <a:tbl>
              <a:tblPr firstRow="1" bandRow="1">
                <a:tableStyleId>{5C22544A-7EE6-4342-B048-85BDC9FD1C3A}</a:tableStyleId>
              </a:tblPr>
              <a:tblGrid>
                <a:gridCol w="2229853">
                  <a:extLst>
                    <a:ext uri="{9D8B030D-6E8A-4147-A177-3AD203B41FA5}">
                      <a16:colId xmlns:a16="http://schemas.microsoft.com/office/drawing/2014/main" val="3142161717"/>
                    </a:ext>
                  </a:extLst>
                </a:gridCol>
                <a:gridCol w="1976387">
                  <a:extLst>
                    <a:ext uri="{9D8B030D-6E8A-4147-A177-3AD203B41FA5}">
                      <a16:colId xmlns:a16="http://schemas.microsoft.com/office/drawing/2014/main" val="260108947"/>
                    </a:ext>
                  </a:extLst>
                </a:gridCol>
                <a:gridCol w="2103120">
                  <a:extLst>
                    <a:ext uri="{9D8B030D-6E8A-4147-A177-3AD203B41FA5}">
                      <a16:colId xmlns:a16="http://schemas.microsoft.com/office/drawing/2014/main" val="363473276"/>
                    </a:ext>
                  </a:extLst>
                </a:gridCol>
              </a:tblGrid>
              <a:tr h="370840">
                <a:tc>
                  <a:txBody>
                    <a:bodyPr/>
                    <a:lstStyle/>
                    <a:p>
                      <a:endParaRPr lang="en-US" dirty="0"/>
                    </a:p>
                  </a:txBody>
                  <a:tcPr/>
                </a:tc>
                <a:tc>
                  <a:txBody>
                    <a:bodyPr/>
                    <a:lstStyle/>
                    <a:p>
                      <a:r>
                        <a:rPr lang="en-US" dirty="0"/>
                        <a:t>Examples</a:t>
                      </a:r>
                    </a:p>
                  </a:txBody>
                  <a:tcPr/>
                </a:tc>
                <a:tc>
                  <a:txBody>
                    <a:bodyPr/>
                    <a:lstStyle/>
                    <a:p>
                      <a:r>
                        <a:rPr lang="en-US" dirty="0"/>
                        <a:t>Mechanism of Action</a:t>
                      </a:r>
                    </a:p>
                  </a:txBody>
                  <a:tcPr/>
                </a:tc>
                <a:extLst>
                  <a:ext uri="{0D108BD9-81ED-4DB2-BD59-A6C34878D82A}">
                    <a16:rowId xmlns:a16="http://schemas.microsoft.com/office/drawing/2014/main" val="38581854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Halogens</a:t>
                      </a:r>
                    </a:p>
                    <a:p>
                      <a:endParaRPr lang="en-US" b="1" dirty="0"/>
                    </a:p>
                  </a:txBody>
                  <a:tcPr/>
                </a:tc>
                <a:tc>
                  <a:txBody>
                    <a:bodyPr/>
                    <a:lstStyle/>
                    <a:p>
                      <a:r>
                        <a:rPr lang="en-US" sz="1800" b="1" i="0" kern="1200" dirty="0">
                          <a:solidFill>
                            <a:schemeClr val="dk1"/>
                          </a:solidFill>
                          <a:effectLst/>
                          <a:latin typeface="+mn-lt"/>
                          <a:ea typeface="+mn-ea"/>
                          <a:cs typeface="+mn-cs"/>
                        </a:rPr>
                        <a:t>iodine, chlorine, fluorine and bleach</a:t>
                      </a:r>
                      <a:endParaRPr lang="en-US" b="1" dirty="0"/>
                    </a:p>
                  </a:txBody>
                  <a:tcPr/>
                </a:tc>
                <a:tc>
                  <a:txBody>
                    <a:bodyPr/>
                    <a:lstStyle/>
                    <a:p>
                      <a:r>
                        <a:rPr lang="en-US" b="1" dirty="0"/>
                        <a:t>Causes unwanted oxidizing chemical reactions</a:t>
                      </a:r>
                    </a:p>
                  </a:txBody>
                  <a:tcPr/>
                </a:tc>
                <a:extLst>
                  <a:ext uri="{0D108BD9-81ED-4DB2-BD59-A6C34878D82A}">
                    <a16:rowId xmlns:a16="http://schemas.microsoft.com/office/drawing/2014/main" val="3382945030"/>
                  </a:ext>
                </a:extLst>
              </a:tr>
              <a:tr h="370840">
                <a:tc>
                  <a:txBody>
                    <a:bodyPr/>
                    <a:lstStyle/>
                    <a:p>
                      <a:r>
                        <a:rPr lang="en-US" sz="1800" b="1" i="0" kern="1200" dirty="0">
                          <a:solidFill>
                            <a:schemeClr val="dk1"/>
                          </a:solidFill>
                          <a:effectLst/>
                          <a:latin typeface="+mn-lt"/>
                          <a:ea typeface="+mn-ea"/>
                          <a:cs typeface="+mn-cs"/>
                        </a:rPr>
                        <a:t>alcohol</a:t>
                      </a:r>
                      <a:endParaRPr lang="en-US" b="1" dirty="0"/>
                    </a:p>
                  </a:txBody>
                  <a:tcPr/>
                </a:tc>
                <a:tc>
                  <a:txBody>
                    <a:bodyPr/>
                    <a:lstStyle/>
                    <a:p>
                      <a:r>
                        <a:rPr lang="en-US" sz="1800" b="1" i="0" kern="1200" dirty="0">
                          <a:solidFill>
                            <a:schemeClr val="dk1"/>
                          </a:solidFill>
                          <a:effectLst/>
                          <a:latin typeface="+mn-lt"/>
                          <a:ea typeface="+mn-ea"/>
                          <a:cs typeface="+mn-cs"/>
                        </a:rPr>
                        <a:t>ethyl alcohol (ethanol) and isopropyl alcohol (rubbing alcohol).</a:t>
                      </a:r>
                      <a:endParaRPr lang="en-US" b="1" dirty="0"/>
                    </a:p>
                  </a:txBody>
                  <a:tcPr/>
                </a:tc>
                <a:tc>
                  <a:txBody>
                    <a:bodyPr/>
                    <a:lstStyle/>
                    <a:p>
                      <a:r>
                        <a:rPr lang="en-US" b="1" dirty="0"/>
                        <a:t>Denatures proteins</a:t>
                      </a:r>
                    </a:p>
                  </a:txBody>
                  <a:tcPr/>
                </a:tc>
                <a:extLst>
                  <a:ext uri="{0D108BD9-81ED-4DB2-BD59-A6C34878D82A}">
                    <a16:rowId xmlns:a16="http://schemas.microsoft.com/office/drawing/2014/main" val="3213879593"/>
                  </a:ext>
                </a:extLst>
              </a:tr>
              <a:tr h="370840">
                <a:tc>
                  <a:txBody>
                    <a:bodyPr/>
                    <a:lstStyle/>
                    <a:p>
                      <a:r>
                        <a:rPr lang="en-US" sz="1800" b="1" i="0" kern="1200" dirty="0">
                          <a:solidFill>
                            <a:schemeClr val="dk1"/>
                          </a:solidFill>
                          <a:effectLst/>
                          <a:latin typeface="+mn-lt"/>
                          <a:ea typeface="+mn-ea"/>
                          <a:cs typeface="+mn-cs"/>
                        </a:rPr>
                        <a:t>surfactants</a:t>
                      </a:r>
                      <a:endParaRPr lang="en-US" b="1" dirty="0"/>
                    </a:p>
                  </a:txBody>
                  <a:tcPr/>
                </a:tc>
                <a:tc>
                  <a:txBody>
                    <a:bodyPr/>
                    <a:lstStyle/>
                    <a:p>
                      <a:r>
                        <a:rPr lang="en-US" b="1" dirty="0"/>
                        <a:t>Soaps and Detergents</a:t>
                      </a:r>
                      <a:r>
                        <a:rPr lang="en-US" sz="1800" b="1" i="0" kern="1200" dirty="0">
                          <a:solidFill>
                            <a:schemeClr val="dk1"/>
                          </a:solidFill>
                          <a:effectLst/>
                          <a:latin typeface="+mn-lt"/>
                          <a:ea typeface="+mn-ea"/>
                          <a:cs typeface="+mn-cs"/>
                        </a:rPr>
                        <a:t> </a:t>
                      </a:r>
                      <a:endParaRPr lang="en-US" b="1" dirty="0"/>
                    </a:p>
                  </a:txBody>
                  <a:tcPr/>
                </a:tc>
                <a:tc>
                  <a:txBody>
                    <a:bodyPr/>
                    <a:lstStyle/>
                    <a:p>
                      <a:r>
                        <a:rPr lang="en-US" sz="1800" b="1" i="0" kern="1200" dirty="0">
                          <a:solidFill>
                            <a:schemeClr val="dk1"/>
                          </a:solidFill>
                          <a:effectLst/>
                          <a:latin typeface="+mn-lt"/>
                          <a:ea typeface="+mn-ea"/>
                          <a:cs typeface="+mn-cs"/>
                        </a:rPr>
                        <a:t>lower the surface tension of water </a:t>
                      </a:r>
                      <a:endParaRPr lang="en-US" b="1" dirty="0"/>
                    </a:p>
                  </a:txBody>
                  <a:tcPr/>
                </a:tc>
                <a:extLst>
                  <a:ext uri="{0D108BD9-81ED-4DB2-BD59-A6C34878D82A}">
                    <a16:rowId xmlns:a16="http://schemas.microsoft.com/office/drawing/2014/main" val="35506497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err="1">
                          <a:solidFill>
                            <a:schemeClr val="dk1"/>
                          </a:solidFill>
                          <a:effectLst/>
                          <a:latin typeface="+mn-lt"/>
                          <a:ea typeface="+mn-ea"/>
                          <a:cs typeface="+mn-cs"/>
                        </a:rPr>
                        <a:t>Peroxygens</a:t>
                      </a:r>
                      <a:endParaRPr lang="en-US" b="1" dirty="0"/>
                    </a:p>
                    <a:p>
                      <a:endParaRPr lang="en-US" b="1" dirty="0"/>
                    </a:p>
                  </a:txBody>
                  <a:tcPr/>
                </a:tc>
                <a:tc>
                  <a:txBody>
                    <a:bodyPr/>
                    <a:lstStyle/>
                    <a:p>
                      <a:r>
                        <a:rPr lang="en-US" b="1" dirty="0"/>
                        <a:t>Hydrogen Peroxide</a:t>
                      </a:r>
                    </a:p>
                  </a:txBody>
                  <a:tcPr/>
                </a:tc>
                <a:tc>
                  <a:txBody>
                    <a:bodyPr/>
                    <a:lstStyle/>
                    <a:p>
                      <a:r>
                        <a:rPr lang="en-US" b="1" dirty="0"/>
                        <a:t>Causes unwanted oxidizing chemical reactions</a:t>
                      </a:r>
                    </a:p>
                  </a:txBody>
                  <a:tcPr/>
                </a:tc>
                <a:extLst>
                  <a:ext uri="{0D108BD9-81ED-4DB2-BD59-A6C34878D82A}">
                    <a16:rowId xmlns:a16="http://schemas.microsoft.com/office/drawing/2014/main" val="315720516"/>
                  </a:ext>
                </a:extLst>
              </a:tr>
            </a:tbl>
          </a:graphicData>
        </a:graphic>
      </p:graphicFrame>
    </p:spTree>
    <p:extLst>
      <p:ext uri="{BB962C8B-B14F-4D97-AF65-F5344CB8AC3E}">
        <p14:creationId xmlns:p14="http://schemas.microsoft.com/office/powerpoint/2010/main" val="124438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90A56B-6962-4B62-9588-6EE4BEABAB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0" t="5812" b="1"/>
          <a:stretch/>
        </p:blipFill>
        <p:spPr>
          <a:xfrm>
            <a:off x="5098774" y="2067339"/>
            <a:ext cx="6255026" cy="4109623"/>
          </a:xfrm>
          <a:prstGeom prst="rect">
            <a:avLst/>
          </a:prstGeom>
        </p:spPr>
      </p:pic>
      <p:sp>
        <p:nvSpPr>
          <p:cNvPr id="2" name="Title 1">
            <a:extLst>
              <a:ext uri="{FF2B5EF4-FFF2-40B4-BE49-F238E27FC236}">
                <a16:creationId xmlns:a16="http://schemas.microsoft.com/office/drawing/2014/main" id="{8689BFFB-3924-4AE9-AE04-37B849F5C5C9}"/>
              </a:ext>
            </a:extLst>
          </p:cNvPr>
          <p:cNvSpPr>
            <a:spLocks noGrp="1"/>
          </p:cNvSpPr>
          <p:nvPr>
            <p:ph type="title"/>
          </p:nvPr>
        </p:nvSpPr>
        <p:spPr>
          <a:xfrm>
            <a:off x="838200" y="365125"/>
            <a:ext cx="10515600" cy="1325563"/>
          </a:xfrm>
        </p:spPr>
        <p:txBody>
          <a:bodyPr>
            <a:normAutofit/>
          </a:bodyPr>
          <a:lstStyle/>
          <a:p>
            <a:r>
              <a:rPr lang="en-US" altLang="en-US" b="1" i="1" dirty="0">
                <a:latin typeface="Lilly"/>
              </a:rPr>
              <a:t>-hypersensitivities</a:t>
            </a:r>
            <a:br>
              <a:rPr kumimoji="0" lang="en-US" altLang="en-US" b="0" i="0" u="none" strike="noStrike" cap="none" normalizeH="0" baseline="0" dirty="0">
                <a:ln>
                  <a:noFill/>
                </a:ln>
                <a:effectLst/>
              </a:rPr>
            </a:br>
            <a:endParaRPr lang="en-US" dirty="0"/>
          </a:p>
        </p:txBody>
      </p:sp>
      <p:sp>
        <p:nvSpPr>
          <p:cNvPr id="3" name="Content Placeholder 2">
            <a:extLst>
              <a:ext uri="{FF2B5EF4-FFF2-40B4-BE49-F238E27FC236}">
                <a16:creationId xmlns:a16="http://schemas.microsoft.com/office/drawing/2014/main" id="{9934AF21-11D5-4857-8702-12E5326F9FD3}"/>
              </a:ext>
            </a:extLst>
          </p:cNvPr>
          <p:cNvSpPr>
            <a:spLocks noGrp="1"/>
          </p:cNvSpPr>
          <p:nvPr>
            <p:ph idx="1"/>
          </p:nvPr>
        </p:nvSpPr>
        <p:spPr>
          <a:xfrm>
            <a:off x="838200" y="1825625"/>
            <a:ext cx="3797807" cy="4351338"/>
          </a:xfrm>
        </p:spPr>
        <p:txBody>
          <a:bodyPr>
            <a:normAutofit/>
          </a:bodyPr>
          <a:lstStyle/>
          <a:p>
            <a:r>
              <a:rPr lang="en-US" altLang="en-US" sz="2000" b="1" u="sng" dirty="0">
                <a:latin typeface="Lilly"/>
              </a:rPr>
              <a:t>Type I hypersensitivity</a:t>
            </a:r>
            <a:r>
              <a:rPr lang="en-US" altLang="en-US" sz="2000" dirty="0">
                <a:latin typeface="Lilly"/>
              </a:rPr>
              <a:t> - allergies are created as the result of </a:t>
            </a:r>
            <a:r>
              <a:rPr lang="en-US" altLang="en-US" sz="2000" i="1" dirty="0">
                <a:latin typeface="Lilly"/>
              </a:rPr>
              <a:t>an immune response that is categorized as a type I hypersensitivity. </a:t>
            </a:r>
            <a:r>
              <a:rPr lang="en-US" altLang="en-US" sz="2000" dirty="0">
                <a:latin typeface="Lilly"/>
              </a:rPr>
              <a:t> </a:t>
            </a:r>
          </a:p>
          <a:p>
            <a:r>
              <a:rPr lang="en-US" altLang="en-US" sz="2000" dirty="0">
                <a:latin typeface="Lilly"/>
              </a:rPr>
              <a:t>Type I hypersensitivities involve immunoglobulin E (</a:t>
            </a:r>
            <a:r>
              <a:rPr lang="en-US" altLang="en-US" sz="2000" dirty="0" err="1">
                <a:latin typeface="Lilly"/>
              </a:rPr>
              <a:t>IgE</a:t>
            </a:r>
            <a:r>
              <a:rPr lang="en-US" altLang="en-US" sz="2000" dirty="0">
                <a:latin typeface="Lilly"/>
              </a:rPr>
              <a:t>) antibody against soluble antigen, triggering mast cell degranulation.</a:t>
            </a:r>
          </a:p>
          <a:p>
            <a:endParaRPr lang="en-US" sz="2000" dirty="0"/>
          </a:p>
        </p:txBody>
      </p:sp>
      <p:sp>
        <p:nvSpPr>
          <p:cNvPr id="7" name="TextBox 6">
            <a:extLst>
              <a:ext uri="{FF2B5EF4-FFF2-40B4-BE49-F238E27FC236}">
                <a16:creationId xmlns:a16="http://schemas.microsoft.com/office/drawing/2014/main" id="{BC95E1FB-CD59-4A7D-AC28-9466629EB4A8}"/>
              </a:ext>
            </a:extLst>
          </p:cNvPr>
          <p:cNvSpPr txBox="1"/>
          <p:nvPr/>
        </p:nvSpPr>
        <p:spPr>
          <a:xfrm>
            <a:off x="8913709" y="5976907"/>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immunopaedia.org.za/immunology/archive/type-i-iv-hypersensitivity-reactions/immune-complex-formation/hypersensitivity-reactions/"/>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sa/4.0/"/>
              </a:rPr>
              <a:t>CC BY-NC-SA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6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DB20E0-A740-45D2-8B5E-251A36AB5A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2" r="3" b="3"/>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A7D375DB-D086-45B5-A69D-EAE36F9B2564}"/>
              </a:ext>
            </a:extLst>
          </p:cNvPr>
          <p:cNvSpPr>
            <a:spLocks noGrp="1"/>
          </p:cNvSpPr>
          <p:nvPr>
            <p:ph type="title"/>
          </p:nvPr>
        </p:nvSpPr>
        <p:spPr>
          <a:xfrm>
            <a:off x="838200" y="365125"/>
            <a:ext cx="10515600" cy="1325563"/>
          </a:xfrm>
        </p:spPr>
        <p:txBody>
          <a:bodyPr>
            <a:normAutofit/>
          </a:bodyPr>
          <a:lstStyle/>
          <a:p>
            <a:r>
              <a:rPr lang="en-US" b="1" i="1" dirty="0"/>
              <a:t>autoimmune diseases</a:t>
            </a:r>
            <a:endParaRPr lang="en-US" dirty="0"/>
          </a:p>
        </p:txBody>
      </p:sp>
      <p:sp>
        <p:nvSpPr>
          <p:cNvPr id="3" name="Content Placeholder 2">
            <a:extLst>
              <a:ext uri="{FF2B5EF4-FFF2-40B4-BE49-F238E27FC236}">
                <a16:creationId xmlns:a16="http://schemas.microsoft.com/office/drawing/2014/main" id="{D2CD5CD5-F45E-4F66-B36C-D6916C888523}"/>
              </a:ext>
            </a:extLst>
          </p:cNvPr>
          <p:cNvSpPr>
            <a:spLocks noGrp="1"/>
          </p:cNvSpPr>
          <p:nvPr>
            <p:ph idx="1"/>
          </p:nvPr>
        </p:nvSpPr>
        <p:spPr>
          <a:xfrm>
            <a:off x="838200" y="1825625"/>
            <a:ext cx="3797807" cy="4351338"/>
          </a:xfrm>
        </p:spPr>
        <p:txBody>
          <a:bodyPr>
            <a:normAutofit/>
          </a:bodyPr>
          <a:lstStyle/>
          <a:p>
            <a:r>
              <a:rPr lang="en-US" sz="2400" dirty="0"/>
              <a:t>Autoimmune diseases are caused by a dysfunction of the immune system where an individual's own healthy cells are mistaken for foreign pathogens. </a:t>
            </a:r>
          </a:p>
          <a:p>
            <a:r>
              <a:rPr lang="en-US" sz="2400" dirty="0"/>
              <a:t>The immune system launches an attack on the specific cells it has misidentified as harmful. </a:t>
            </a:r>
          </a:p>
        </p:txBody>
      </p:sp>
      <p:sp>
        <p:nvSpPr>
          <p:cNvPr id="6" name="TextBox 5">
            <a:extLst>
              <a:ext uri="{FF2B5EF4-FFF2-40B4-BE49-F238E27FC236}">
                <a16:creationId xmlns:a16="http://schemas.microsoft.com/office/drawing/2014/main" id="{B986E17E-35E0-46E5-96E6-49FE7B007D2F}"/>
              </a:ext>
            </a:extLst>
          </p:cNvPr>
          <p:cNvSpPr txBox="1"/>
          <p:nvPr/>
        </p:nvSpPr>
        <p:spPr>
          <a:xfrm>
            <a:off x="9046758" y="5976907"/>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creative-commons-images.com/handwriting/a/autoimmune-diseas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2374</Words>
  <Application>Microsoft Office PowerPoint</Application>
  <PresentationFormat>Widescreen</PresentationFormat>
  <Paragraphs>336</Paragraphs>
  <Slides>72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Adobe Ming Std L</vt:lpstr>
      <vt:lpstr>AR CARTER</vt:lpstr>
      <vt:lpstr>AR CENA</vt:lpstr>
      <vt:lpstr>AR CHRISTY</vt:lpstr>
      <vt:lpstr>Arial</vt:lpstr>
      <vt:lpstr>Calibri</vt:lpstr>
      <vt:lpstr>Calibri Light</vt:lpstr>
      <vt:lpstr>Lilly</vt:lpstr>
      <vt:lpstr>proxima-nova</vt:lpstr>
      <vt:lpstr>Roboto</vt:lpstr>
      <vt:lpstr>Office Theme</vt:lpstr>
      <vt:lpstr>DISEASES brought to you by Scientist Cindy</vt:lpstr>
      <vt:lpstr>Diseases</vt:lpstr>
      <vt:lpstr>Diseases of the Immune System</vt:lpstr>
      <vt:lpstr>allergies</vt:lpstr>
      <vt:lpstr>-types of allergic reactions</vt:lpstr>
      <vt:lpstr>-types of allergic reactions</vt:lpstr>
      <vt:lpstr>-types of allergic reactions</vt:lpstr>
      <vt:lpstr>-hypersensitivities </vt:lpstr>
      <vt:lpstr>autoimmune diseases</vt:lpstr>
      <vt:lpstr>autoimmune diseases</vt:lpstr>
      <vt:lpstr>Diabetes mellitus (type I)</vt:lpstr>
      <vt:lpstr>Diabetes mellitus (type I)</vt:lpstr>
      <vt:lpstr>Immunodeficiencies</vt:lpstr>
      <vt:lpstr>Primary Immunodeficiencies</vt:lpstr>
      <vt:lpstr>Primary Immunodeficiencies</vt:lpstr>
      <vt:lpstr>Secondary Immunodeficiencies</vt:lpstr>
      <vt:lpstr>PowerPoint Presentation</vt:lpstr>
      <vt:lpstr>stages of HIV infection:</vt:lpstr>
      <vt:lpstr>Main Symptoms of AIDS</vt:lpstr>
      <vt:lpstr>So when does HIV infection become AIDS?</vt:lpstr>
      <vt:lpstr>Main Symptoms of AIDS</vt:lpstr>
      <vt:lpstr>Other Causes of Immunosuppression</vt:lpstr>
      <vt:lpstr>Diseases of the Skin and Eyes </vt:lpstr>
      <vt:lpstr>Mycoses of the Skin (Fungal Infection)</vt:lpstr>
      <vt:lpstr>Mycoses of the Skin (Fungal Infection)</vt:lpstr>
      <vt:lpstr>Mycoses of the Skin (Fungal Infection)</vt:lpstr>
      <vt:lpstr>Mycoses of the Skin (Fungal Infection)</vt:lpstr>
      <vt:lpstr>Parasitic Infections of the Skin and Eyes</vt:lpstr>
      <vt:lpstr>Parasitic Infections of the Skin and Eyes</vt:lpstr>
      <vt:lpstr>The Flu</vt:lpstr>
      <vt:lpstr>Bacterial pneumonia</vt:lpstr>
      <vt:lpstr>Tuberculosis (TB)</vt:lpstr>
      <vt:lpstr>Pertussis (whooping cough) </vt:lpstr>
      <vt:lpstr>Legionnaires disease</vt:lpstr>
      <vt:lpstr>Respiratory Mycoses</vt:lpstr>
      <vt:lpstr>Aspergillosis</vt:lpstr>
      <vt:lpstr>Diseases of the Urogenital System</vt:lpstr>
      <vt:lpstr>Diseases of the Urogenital System</vt:lpstr>
      <vt:lpstr>Diseases of the Urogenital System</vt:lpstr>
      <vt:lpstr>Diseases of the Urogenital System</vt:lpstr>
      <vt:lpstr>Diseases of the Urogenital System</vt:lpstr>
      <vt:lpstr>Diseases of the Digestive System</vt:lpstr>
      <vt:lpstr>Diseases of the Digestive System</vt:lpstr>
      <vt:lpstr>Diseases of the Digestive System</vt:lpstr>
      <vt:lpstr>Diseases of the Digestive System</vt:lpstr>
      <vt:lpstr>Diseases of the  Digestive System</vt:lpstr>
      <vt:lpstr>Diseases of the Digestive System</vt:lpstr>
      <vt:lpstr>Diseases of the Lymphatic and Circulatory Systems</vt:lpstr>
      <vt:lpstr>What is the Lymphatic System?</vt:lpstr>
      <vt:lpstr>Infections of the circulatory system</vt:lpstr>
      <vt:lpstr>Infections of the Circulatory System</vt:lpstr>
      <vt:lpstr>Infections of the lymphatic system</vt:lpstr>
      <vt:lpstr>Diseases of the Nervous System</vt:lpstr>
      <vt:lpstr>Diseases of the Nervous System</vt:lpstr>
      <vt:lpstr>Diseases of the Nervous System</vt:lpstr>
      <vt:lpstr>STUDY HAPPILY with Scientist Cindy www.scientistcindy.com</vt:lpstr>
      <vt:lpstr>ZOONOTIC DISEASES</vt:lpstr>
      <vt:lpstr>Zoonotic Diseases - RABIES</vt:lpstr>
      <vt:lpstr>Zoonotic diseases - ANTHRAX</vt:lpstr>
      <vt:lpstr>Zoonotic diseases - ANTHRAX</vt:lpstr>
      <vt:lpstr>Zoonotic diseases - Lime Disease (Lyme Borreli)</vt:lpstr>
      <vt:lpstr>Zoonotic diseases - Lime Disease (Lyme Borreli)</vt:lpstr>
      <vt:lpstr>Zoonotic diseases - Trichinosis</vt:lpstr>
      <vt:lpstr>How Diseases May be Acquired - Vectors </vt:lpstr>
      <vt:lpstr>How Diseases May be Acquired - Vectors </vt:lpstr>
      <vt:lpstr>VECTOR-BORN DISEASES - MALARIA</vt:lpstr>
      <vt:lpstr>VECTOR-BORN DISEASES - MALARIA</vt:lpstr>
      <vt:lpstr>Mechanisms of Pathogenicity</vt:lpstr>
      <vt:lpstr>Mechanisms of Pathogenicity</vt:lpstr>
      <vt:lpstr>Using Heat to Control Microbial Growth</vt:lpstr>
      <vt:lpstr>Using Cold to Control  Microbial Growth</vt:lpstr>
      <vt:lpstr>Chemical Disinfectants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DISEASES brought to you by Scientist Cindy</dc:title>
  <dc:creator>Cynthia Anderson</dc:creator>
  <cp:lastModifiedBy>Cynthia Anderson</cp:lastModifiedBy>
  <cp:revision>1</cp:revision>
  <dcterms:created xsi:type="dcterms:W3CDTF">2018-11-13T19:36:00Z</dcterms:created>
  <dcterms:modified xsi:type="dcterms:W3CDTF">2018-11-13T19:37:42Z</dcterms:modified>
</cp:coreProperties>
</file>