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0"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4" r:id="rId30"/>
    <p:sldId id="286" r:id="rId31"/>
    <p:sldId id="287" r:id="rId32"/>
    <p:sldId id="290"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6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9E49FE8-D3E1-4FA8-8DB3-41AB6796F6C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343144-1BB9-4475-8981-16D41FA1E506}">
      <dgm:prSet/>
      <dgm:spPr/>
      <dgm:t>
        <a:bodyPr/>
        <a:lstStyle/>
        <a:p>
          <a:r>
            <a:rPr lang="en-US"/>
            <a:t>In the middle ear, the vibrations of  tympanic membrane cause vibrations of the three auditory ossicles. </a:t>
          </a:r>
        </a:p>
      </dgm:t>
    </dgm:pt>
    <dgm:pt modelId="{66C6C6F7-69F3-46D3-979C-5B11834D65F6}" type="parTrans" cxnId="{5B676B99-56BA-4173-85F8-EAF73815458A}">
      <dgm:prSet/>
      <dgm:spPr/>
      <dgm:t>
        <a:bodyPr/>
        <a:lstStyle/>
        <a:p>
          <a:endParaRPr lang="en-US"/>
        </a:p>
      </dgm:t>
    </dgm:pt>
    <dgm:pt modelId="{400A84A9-0F9C-4990-B02A-69E2B0013CC9}" type="sibTrans" cxnId="{5B676B99-56BA-4173-85F8-EAF73815458A}">
      <dgm:prSet/>
      <dgm:spPr/>
      <dgm:t>
        <a:bodyPr/>
        <a:lstStyle/>
        <a:p>
          <a:endParaRPr lang="en-US"/>
        </a:p>
      </dgm:t>
    </dgm:pt>
    <dgm:pt modelId="{19711DD3-7BB7-4941-9BBA-00A745A3853B}">
      <dgm:prSet/>
      <dgm:spPr/>
      <dgm:t>
        <a:bodyPr/>
        <a:lstStyle/>
        <a:p>
          <a:r>
            <a:rPr lang="en-US"/>
            <a:t>The pressure waves move the malleus, which moves the incus, which then moves the stapes. </a:t>
          </a:r>
        </a:p>
      </dgm:t>
    </dgm:pt>
    <dgm:pt modelId="{6A5C8DA0-DB7E-43C4-B7A8-3C071F868FA4}" type="parTrans" cxnId="{8C7CCB17-2757-4B77-83FC-A74310A0A408}">
      <dgm:prSet/>
      <dgm:spPr/>
      <dgm:t>
        <a:bodyPr/>
        <a:lstStyle/>
        <a:p>
          <a:endParaRPr lang="en-US"/>
        </a:p>
      </dgm:t>
    </dgm:pt>
    <dgm:pt modelId="{20A16DC5-BF4E-46B6-94E3-624DA240D587}" type="sibTrans" cxnId="{8C7CCB17-2757-4B77-83FC-A74310A0A408}">
      <dgm:prSet/>
      <dgm:spPr/>
      <dgm:t>
        <a:bodyPr/>
        <a:lstStyle/>
        <a:p>
          <a:endParaRPr lang="en-US"/>
        </a:p>
      </dgm:t>
    </dgm:pt>
    <dgm:pt modelId="{EBBD6D56-1502-41AD-B9DC-56D9295FA545}" type="pres">
      <dgm:prSet presAssocID="{C9E49FE8-D3E1-4FA8-8DB3-41AB6796F6C7}" presName="root" presStyleCnt="0">
        <dgm:presLayoutVars>
          <dgm:dir/>
          <dgm:resizeHandles val="exact"/>
        </dgm:presLayoutVars>
      </dgm:prSet>
      <dgm:spPr/>
    </dgm:pt>
    <dgm:pt modelId="{1B270375-941E-4D35-BC20-9B35643B4B24}" type="pres">
      <dgm:prSet presAssocID="{19343144-1BB9-4475-8981-16D41FA1E506}" presName="compNode" presStyleCnt="0"/>
      <dgm:spPr/>
    </dgm:pt>
    <dgm:pt modelId="{2D7EDF59-9FA4-4063-B5A7-64EC174DC09D}" type="pres">
      <dgm:prSet presAssocID="{19343144-1BB9-4475-8981-16D41FA1E506}" presName="bgRect" presStyleLbl="bgShp" presStyleIdx="0" presStyleCnt="2"/>
      <dgm:spPr/>
    </dgm:pt>
    <dgm:pt modelId="{B99ABF99-F25D-44BF-B827-C229D8D6AD6D}" type="pres">
      <dgm:prSet presAssocID="{19343144-1BB9-4475-8981-16D41FA1E5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418E4467-45CE-4352-BD33-6C15C6CE0211}" type="pres">
      <dgm:prSet presAssocID="{19343144-1BB9-4475-8981-16D41FA1E506}" presName="spaceRect" presStyleCnt="0"/>
      <dgm:spPr/>
    </dgm:pt>
    <dgm:pt modelId="{9C3100F0-3F40-4A06-8DF1-F5D23D884106}" type="pres">
      <dgm:prSet presAssocID="{19343144-1BB9-4475-8981-16D41FA1E506}" presName="parTx" presStyleLbl="revTx" presStyleIdx="0" presStyleCnt="2">
        <dgm:presLayoutVars>
          <dgm:chMax val="0"/>
          <dgm:chPref val="0"/>
        </dgm:presLayoutVars>
      </dgm:prSet>
      <dgm:spPr/>
    </dgm:pt>
    <dgm:pt modelId="{4E4F7E61-67C5-4872-A2A1-0961E32C5F56}" type="pres">
      <dgm:prSet presAssocID="{400A84A9-0F9C-4990-B02A-69E2B0013CC9}" presName="sibTrans" presStyleCnt="0"/>
      <dgm:spPr/>
    </dgm:pt>
    <dgm:pt modelId="{4A186C0D-2FA7-4F17-8DB8-7831000DB187}" type="pres">
      <dgm:prSet presAssocID="{19711DD3-7BB7-4941-9BBA-00A745A3853B}" presName="compNode" presStyleCnt="0"/>
      <dgm:spPr/>
    </dgm:pt>
    <dgm:pt modelId="{BCABFBE8-A790-4A53-92E0-E676A1D1A65E}" type="pres">
      <dgm:prSet presAssocID="{19711DD3-7BB7-4941-9BBA-00A745A3853B}" presName="bgRect" presStyleLbl="bgShp" presStyleIdx="1" presStyleCnt="2"/>
      <dgm:spPr/>
    </dgm:pt>
    <dgm:pt modelId="{C0976F96-A3E3-43A1-B495-713B3D0CBFAA}" type="pres">
      <dgm:prSet presAssocID="{19711DD3-7BB7-4941-9BBA-00A745A3853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E2ED0B7A-A3D9-4E7E-8437-1E7D01CCE9C6}" type="pres">
      <dgm:prSet presAssocID="{19711DD3-7BB7-4941-9BBA-00A745A3853B}" presName="spaceRect" presStyleCnt="0"/>
      <dgm:spPr/>
    </dgm:pt>
    <dgm:pt modelId="{B46F0FAF-1166-4277-AD57-9E2E412EC2D1}" type="pres">
      <dgm:prSet presAssocID="{19711DD3-7BB7-4941-9BBA-00A745A3853B}" presName="parTx" presStyleLbl="revTx" presStyleIdx="1" presStyleCnt="2">
        <dgm:presLayoutVars>
          <dgm:chMax val="0"/>
          <dgm:chPref val="0"/>
        </dgm:presLayoutVars>
      </dgm:prSet>
      <dgm:spPr/>
    </dgm:pt>
  </dgm:ptLst>
  <dgm:cxnLst>
    <dgm:cxn modelId="{8C7CCB17-2757-4B77-83FC-A74310A0A408}" srcId="{C9E49FE8-D3E1-4FA8-8DB3-41AB6796F6C7}" destId="{19711DD3-7BB7-4941-9BBA-00A745A3853B}" srcOrd="1" destOrd="0" parTransId="{6A5C8DA0-DB7E-43C4-B7A8-3C071F868FA4}" sibTransId="{20A16DC5-BF4E-46B6-94E3-624DA240D587}"/>
    <dgm:cxn modelId="{8EC1D17C-F62D-4796-A265-DCDD82205C5E}" type="presOf" srcId="{C9E49FE8-D3E1-4FA8-8DB3-41AB6796F6C7}" destId="{EBBD6D56-1502-41AD-B9DC-56D9295FA545}" srcOrd="0" destOrd="0" presId="urn:microsoft.com/office/officeart/2018/2/layout/IconVerticalSolidList"/>
    <dgm:cxn modelId="{5B676B99-56BA-4173-85F8-EAF73815458A}" srcId="{C9E49FE8-D3E1-4FA8-8DB3-41AB6796F6C7}" destId="{19343144-1BB9-4475-8981-16D41FA1E506}" srcOrd="0" destOrd="0" parTransId="{66C6C6F7-69F3-46D3-979C-5B11834D65F6}" sibTransId="{400A84A9-0F9C-4990-B02A-69E2B0013CC9}"/>
    <dgm:cxn modelId="{FE9D67DA-6EA2-4666-B84C-915E0926C3E0}" type="presOf" srcId="{19711DD3-7BB7-4941-9BBA-00A745A3853B}" destId="{B46F0FAF-1166-4277-AD57-9E2E412EC2D1}" srcOrd="0" destOrd="0" presId="urn:microsoft.com/office/officeart/2018/2/layout/IconVerticalSolidList"/>
    <dgm:cxn modelId="{8C70FEDD-0AF3-4D13-893E-20D44D865320}" type="presOf" srcId="{19343144-1BB9-4475-8981-16D41FA1E506}" destId="{9C3100F0-3F40-4A06-8DF1-F5D23D884106}" srcOrd="0" destOrd="0" presId="urn:microsoft.com/office/officeart/2018/2/layout/IconVerticalSolidList"/>
    <dgm:cxn modelId="{BE252695-AD96-4B17-9955-42DE2EB54B40}" type="presParOf" srcId="{EBBD6D56-1502-41AD-B9DC-56D9295FA545}" destId="{1B270375-941E-4D35-BC20-9B35643B4B24}" srcOrd="0" destOrd="0" presId="urn:microsoft.com/office/officeart/2018/2/layout/IconVerticalSolidList"/>
    <dgm:cxn modelId="{4CD94249-11D9-4F98-B2E5-EE285D9EC451}" type="presParOf" srcId="{1B270375-941E-4D35-BC20-9B35643B4B24}" destId="{2D7EDF59-9FA4-4063-B5A7-64EC174DC09D}" srcOrd="0" destOrd="0" presId="urn:microsoft.com/office/officeart/2018/2/layout/IconVerticalSolidList"/>
    <dgm:cxn modelId="{7632824C-6C5A-4E4A-91D4-C7159F9891D9}" type="presParOf" srcId="{1B270375-941E-4D35-BC20-9B35643B4B24}" destId="{B99ABF99-F25D-44BF-B827-C229D8D6AD6D}" srcOrd="1" destOrd="0" presId="urn:microsoft.com/office/officeart/2018/2/layout/IconVerticalSolidList"/>
    <dgm:cxn modelId="{086CE414-E04F-4E64-B698-3AC454087844}" type="presParOf" srcId="{1B270375-941E-4D35-BC20-9B35643B4B24}" destId="{418E4467-45CE-4352-BD33-6C15C6CE0211}" srcOrd="2" destOrd="0" presId="urn:microsoft.com/office/officeart/2018/2/layout/IconVerticalSolidList"/>
    <dgm:cxn modelId="{5F65B362-1894-4C6E-904C-A0186E285D89}" type="presParOf" srcId="{1B270375-941E-4D35-BC20-9B35643B4B24}" destId="{9C3100F0-3F40-4A06-8DF1-F5D23D884106}" srcOrd="3" destOrd="0" presId="urn:microsoft.com/office/officeart/2018/2/layout/IconVerticalSolidList"/>
    <dgm:cxn modelId="{E8C7F8BD-07C5-4C0C-964D-12236A6B1B57}" type="presParOf" srcId="{EBBD6D56-1502-41AD-B9DC-56D9295FA545}" destId="{4E4F7E61-67C5-4872-A2A1-0961E32C5F56}" srcOrd="1" destOrd="0" presId="urn:microsoft.com/office/officeart/2018/2/layout/IconVerticalSolidList"/>
    <dgm:cxn modelId="{384D3C53-C859-436A-8662-CB61909EC81C}" type="presParOf" srcId="{EBBD6D56-1502-41AD-B9DC-56D9295FA545}" destId="{4A186C0D-2FA7-4F17-8DB8-7831000DB187}" srcOrd="2" destOrd="0" presId="urn:microsoft.com/office/officeart/2018/2/layout/IconVerticalSolidList"/>
    <dgm:cxn modelId="{6C2C542F-3F65-45EC-84A0-BE8751087917}" type="presParOf" srcId="{4A186C0D-2FA7-4F17-8DB8-7831000DB187}" destId="{BCABFBE8-A790-4A53-92E0-E676A1D1A65E}" srcOrd="0" destOrd="0" presId="urn:microsoft.com/office/officeart/2018/2/layout/IconVerticalSolidList"/>
    <dgm:cxn modelId="{5D29F9CE-9380-47D9-B163-8CD7EB6F68BE}" type="presParOf" srcId="{4A186C0D-2FA7-4F17-8DB8-7831000DB187}" destId="{C0976F96-A3E3-43A1-B495-713B3D0CBFAA}" srcOrd="1" destOrd="0" presId="urn:microsoft.com/office/officeart/2018/2/layout/IconVerticalSolidList"/>
    <dgm:cxn modelId="{4510939A-9497-4009-9B1A-BBDEF5F2604E}" type="presParOf" srcId="{4A186C0D-2FA7-4F17-8DB8-7831000DB187}" destId="{E2ED0B7A-A3D9-4E7E-8437-1E7D01CCE9C6}" srcOrd="2" destOrd="0" presId="urn:microsoft.com/office/officeart/2018/2/layout/IconVerticalSolidList"/>
    <dgm:cxn modelId="{EF38A90E-6047-4D59-B07F-6F302832E9A7}" type="presParOf" srcId="{4A186C0D-2FA7-4F17-8DB8-7831000DB187}" destId="{B46F0FAF-1166-4277-AD57-9E2E412EC2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890A03-EAB1-4269-8B26-E77A95DBADD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E280E66-3655-41F9-8617-A77912A255E1}">
      <dgm:prSet/>
      <dgm:spPr/>
      <dgm:t>
        <a:bodyPr/>
        <a:lstStyle/>
        <a:p>
          <a:r>
            <a:rPr lang="en-US"/>
            <a:t>A portion of the stapes is connected to the </a:t>
          </a:r>
          <a:r>
            <a:rPr lang="en-US" b="1"/>
            <a:t>oval window, </a:t>
          </a:r>
          <a:r>
            <a:rPr lang="en-US"/>
            <a:t> so that as the stapes moves, the thin membrane of the oval window which connects to the inner ear. </a:t>
          </a:r>
        </a:p>
      </dgm:t>
    </dgm:pt>
    <dgm:pt modelId="{0DE59E97-8B5C-4D25-8030-73239B0BD48F}" type="parTrans" cxnId="{0D3F2F0E-2C29-4DF9-84C4-44A39D17F09C}">
      <dgm:prSet/>
      <dgm:spPr/>
      <dgm:t>
        <a:bodyPr/>
        <a:lstStyle/>
        <a:p>
          <a:endParaRPr lang="en-US"/>
        </a:p>
      </dgm:t>
    </dgm:pt>
    <dgm:pt modelId="{1988A049-DEDC-422D-9681-3717C4348A47}" type="sibTrans" cxnId="{0D3F2F0E-2C29-4DF9-84C4-44A39D17F09C}">
      <dgm:prSet/>
      <dgm:spPr/>
      <dgm:t>
        <a:bodyPr/>
        <a:lstStyle/>
        <a:p>
          <a:endParaRPr lang="en-US"/>
        </a:p>
      </dgm:t>
    </dgm:pt>
    <dgm:pt modelId="{FDA3872F-AA2D-40D1-A5BA-52FDB84E61B0}">
      <dgm:prSet/>
      <dgm:spPr/>
      <dgm:t>
        <a:bodyPr/>
        <a:lstStyle/>
        <a:p>
          <a:r>
            <a:rPr lang="en-US"/>
            <a:t>The middle ear essentially functions to convert the energy from sound pressure waves to a physical force on the fluid of the inner ear. </a:t>
          </a:r>
        </a:p>
      </dgm:t>
    </dgm:pt>
    <dgm:pt modelId="{7D8D5476-62FC-46B4-B285-F2090855A0ED}" type="parTrans" cxnId="{57D6A096-A056-467E-8BC1-1D1CE1CE1432}">
      <dgm:prSet/>
      <dgm:spPr/>
      <dgm:t>
        <a:bodyPr/>
        <a:lstStyle/>
        <a:p>
          <a:endParaRPr lang="en-US"/>
        </a:p>
      </dgm:t>
    </dgm:pt>
    <dgm:pt modelId="{299CAE14-CB4E-4BF9-BA88-74A292F2A23F}" type="sibTrans" cxnId="{57D6A096-A056-467E-8BC1-1D1CE1CE1432}">
      <dgm:prSet/>
      <dgm:spPr/>
      <dgm:t>
        <a:bodyPr/>
        <a:lstStyle/>
        <a:p>
          <a:endParaRPr lang="en-US"/>
        </a:p>
      </dgm:t>
    </dgm:pt>
    <dgm:pt modelId="{77902418-10AA-4C12-B607-265A17C19C58}" type="pres">
      <dgm:prSet presAssocID="{98890A03-EAB1-4269-8B26-E77A95DBADD7}" presName="root" presStyleCnt="0">
        <dgm:presLayoutVars>
          <dgm:dir/>
          <dgm:resizeHandles val="exact"/>
        </dgm:presLayoutVars>
      </dgm:prSet>
      <dgm:spPr/>
    </dgm:pt>
    <dgm:pt modelId="{DA6601CA-DC0E-4E2D-BAA1-C0BE97FBA4CC}" type="pres">
      <dgm:prSet presAssocID="{4E280E66-3655-41F9-8617-A77912A255E1}" presName="compNode" presStyleCnt="0"/>
      <dgm:spPr/>
    </dgm:pt>
    <dgm:pt modelId="{3EC5BEA8-2F12-499B-A827-FAC16A92C988}" type="pres">
      <dgm:prSet presAssocID="{4E280E66-3655-41F9-8617-A77912A255E1}" presName="bgRect" presStyleLbl="bgShp" presStyleIdx="0" presStyleCnt="2"/>
      <dgm:spPr/>
    </dgm:pt>
    <dgm:pt modelId="{39E0255E-A8A0-4FA6-903C-82D9FEC26C8A}" type="pres">
      <dgm:prSet presAssocID="{4E280E66-3655-41F9-8617-A77912A255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B8B45A90-37E2-4019-AFF6-C7E23BF6D802}" type="pres">
      <dgm:prSet presAssocID="{4E280E66-3655-41F9-8617-A77912A255E1}" presName="spaceRect" presStyleCnt="0"/>
      <dgm:spPr/>
    </dgm:pt>
    <dgm:pt modelId="{7C665D29-A657-4448-A686-864D720CF9C5}" type="pres">
      <dgm:prSet presAssocID="{4E280E66-3655-41F9-8617-A77912A255E1}" presName="parTx" presStyleLbl="revTx" presStyleIdx="0" presStyleCnt="2">
        <dgm:presLayoutVars>
          <dgm:chMax val="0"/>
          <dgm:chPref val="0"/>
        </dgm:presLayoutVars>
      </dgm:prSet>
      <dgm:spPr/>
    </dgm:pt>
    <dgm:pt modelId="{E923863A-BDD9-4C59-91BA-26CCE342AD20}" type="pres">
      <dgm:prSet presAssocID="{1988A049-DEDC-422D-9681-3717C4348A47}" presName="sibTrans" presStyleCnt="0"/>
      <dgm:spPr/>
    </dgm:pt>
    <dgm:pt modelId="{28E23473-28BF-430C-944F-3FEA0D753F49}" type="pres">
      <dgm:prSet presAssocID="{FDA3872F-AA2D-40D1-A5BA-52FDB84E61B0}" presName="compNode" presStyleCnt="0"/>
      <dgm:spPr/>
    </dgm:pt>
    <dgm:pt modelId="{46812961-0E08-46E3-8464-D3072CE1985F}" type="pres">
      <dgm:prSet presAssocID="{FDA3872F-AA2D-40D1-A5BA-52FDB84E61B0}" presName="bgRect" presStyleLbl="bgShp" presStyleIdx="1" presStyleCnt="2"/>
      <dgm:spPr/>
    </dgm:pt>
    <dgm:pt modelId="{476CA8AE-5274-4409-8653-131251706DAC}" type="pres">
      <dgm:prSet presAssocID="{FDA3872F-AA2D-40D1-A5BA-52FDB84E61B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3656E81E-386E-4293-A3FE-D6D328831AA4}" type="pres">
      <dgm:prSet presAssocID="{FDA3872F-AA2D-40D1-A5BA-52FDB84E61B0}" presName="spaceRect" presStyleCnt="0"/>
      <dgm:spPr/>
    </dgm:pt>
    <dgm:pt modelId="{DF16237B-FD24-41D5-8431-887802D7C3F9}" type="pres">
      <dgm:prSet presAssocID="{FDA3872F-AA2D-40D1-A5BA-52FDB84E61B0}" presName="parTx" presStyleLbl="revTx" presStyleIdx="1" presStyleCnt="2">
        <dgm:presLayoutVars>
          <dgm:chMax val="0"/>
          <dgm:chPref val="0"/>
        </dgm:presLayoutVars>
      </dgm:prSet>
      <dgm:spPr/>
    </dgm:pt>
  </dgm:ptLst>
  <dgm:cxnLst>
    <dgm:cxn modelId="{0D3F2F0E-2C29-4DF9-84C4-44A39D17F09C}" srcId="{98890A03-EAB1-4269-8B26-E77A95DBADD7}" destId="{4E280E66-3655-41F9-8617-A77912A255E1}" srcOrd="0" destOrd="0" parTransId="{0DE59E97-8B5C-4D25-8030-73239B0BD48F}" sibTransId="{1988A049-DEDC-422D-9681-3717C4348A47}"/>
    <dgm:cxn modelId="{0A31D423-C859-4A6A-A2CB-FC990E185040}" type="presOf" srcId="{4E280E66-3655-41F9-8617-A77912A255E1}" destId="{7C665D29-A657-4448-A686-864D720CF9C5}" srcOrd="0" destOrd="0" presId="urn:microsoft.com/office/officeart/2018/2/layout/IconVerticalSolidList"/>
    <dgm:cxn modelId="{06106C2C-5BD7-484A-8445-00D80C33B01C}" type="presOf" srcId="{98890A03-EAB1-4269-8B26-E77A95DBADD7}" destId="{77902418-10AA-4C12-B607-265A17C19C58}" srcOrd="0" destOrd="0" presId="urn:microsoft.com/office/officeart/2018/2/layout/IconVerticalSolidList"/>
    <dgm:cxn modelId="{57D6A096-A056-467E-8BC1-1D1CE1CE1432}" srcId="{98890A03-EAB1-4269-8B26-E77A95DBADD7}" destId="{FDA3872F-AA2D-40D1-A5BA-52FDB84E61B0}" srcOrd="1" destOrd="0" parTransId="{7D8D5476-62FC-46B4-B285-F2090855A0ED}" sibTransId="{299CAE14-CB4E-4BF9-BA88-74A292F2A23F}"/>
    <dgm:cxn modelId="{29C4F1B8-441A-4161-AEFF-5593632FC3B3}" type="presOf" srcId="{FDA3872F-AA2D-40D1-A5BA-52FDB84E61B0}" destId="{DF16237B-FD24-41D5-8431-887802D7C3F9}" srcOrd="0" destOrd="0" presId="urn:microsoft.com/office/officeart/2018/2/layout/IconVerticalSolidList"/>
    <dgm:cxn modelId="{4EFEC26F-692A-4927-A27A-E4ECD90283F2}" type="presParOf" srcId="{77902418-10AA-4C12-B607-265A17C19C58}" destId="{DA6601CA-DC0E-4E2D-BAA1-C0BE97FBA4CC}" srcOrd="0" destOrd="0" presId="urn:microsoft.com/office/officeart/2018/2/layout/IconVerticalSolidList"/>
    <dgm:cxn modelId="{DBDFD0A9-460C-4669-8705-1F047D256C65}" type="presParOf" srcId="{DA6601CA-DC0E-4E2D-BAA1-C0BE97FBA4CC}" destId="{3EC5BEA8-2F12-499B-A827-FAC16A92C988}" srcOrd="0" destOrd="0" presId="urn:microsoft.com/office/officeart/2018/2/layout/IconVerticalSolidList"/>
    <dgm:cxn modelId="{9AE45F0D-1D01-4ACF-9236-C9450DF5A588}" type="presParOf" srcId="{DA6601CA-DC0E-4E2D-BAA1-C0BE97FBA4CC}" destId="{39E0255E-A8A0-4FA6-903C-82D9FEC26C8A}" srcOrd="1" destOrd="0" presId="urn:microsoft.com/office/officeart/2018/2/layout/IconVerticalSolidList"/>
    <dgm:cxn modelId="{402B0343-50FB-46D5-8DFB-6E759E0089DE}" type="presParOf" srcId="{DA6601CA-DC0E-4E2D-BAA1-C0BE97FBA4CC}" destId="{B8B45A90-37E2-4019-AFF6-C7E23BF6D802}" srcOrd="2" destOrd="0" presId="urn:microsoft.com/office/officeart/2018/2/layout/IconVerticalSolidList"/>
    <dgm:cxn modelId="{5F8E268F-ED05-4592-8581-359E8448BF38}" type="presParOf" srcId="{DA6601CA-DC0E-4E2D-BAA1-C0BE97FBA4CC}" destId="{7C665D29-A657-4448-A686-864D720CF9C5}" srcOrd="3" destOrd="0" presId="urn:microsoft.com/office/officeart/2018/2/layout/IconVerticalSolidList"/>
    <dgm:cxn modelId="{5C1FB96A-275E-4445-AAE8-F9E88277AD28}" type="presParOf" srcId="{77902418-10AA-4C12-B607-265A17C19C58}" destId="{E923863A-BDD9-4C59-91BA-26CCE342AD20}" srcOrd="1" destOrd="0" presId="urn:microsoft.com/office/officeart/2018/2/layout/IconVerticalSolidList"/>
    <dgm:cxn modelId="{02D2C05D-CAEB-4A75-AFD8-950A1A4A6AE2}" type="presParOf" srcId="{77902418-10AA-4C12-B607-265A17C19C58}" destId="{28E23473-28BF-430C-944F-3FEA0D753F49}" srcOrd="2" destOrd="0" presId="urn:microsoft.com/office/officeart/2018/2/layout/IconVerticalSolidList"/>
    <dgm:cxn modelId="{F68E7215-B9F9-494F-A351-4EC600CC86FA}" type="presParOf" srcId="{28E23473-28BF-430C-944F-3FEA0D753F49}" destId="{46812961-0E08-46E3-8464-D3072CE1985F}" srcOrd="0" destOrd="0" presId="urn:microsoft.com/office/officeart/2018/2/layout/IconVerticalSolidList"/>
    <dgm:cxn modelId="{FEC48F4E-352C-45F3-9C4D-6A63DE4778FA}" type="presParOf" srcId="{28E23473-28BF-430C-944F-3FEA0D753F49}" destId="{476CA8AE-5274-4409-8653-131251706DAC}" srcOrd="1" destOrd="0" presId="urn:microsoft.com/office/officeart/2018/2/layout/IconVerticalSolidList"/>
    <dgm:cxn modelId="{4FE19B4F-4FAA-4900-A8A3-A2B592F95DA7}" type="presParOf" srcId="{28E23473-28BF-430C-944F-3FEA0D753F49}" destId="{3656E81E-386E-4293-A3FE-D6D328831AA4}" srcOrd="2" destOrd="0" presId="urn:microsoft.com/office/officeart/2018/2/layout/IconVerticalSolidList"/>
    <dgm:cxn modelId="{88E4D59A-16D1-4F78-B723-37B05BBB34D0}" type="presParOf" srcId="{28E23473-28BF-430C-944F-3FEA0D753F49}" destId="{DF16237B-FD24-41D5-8431-887802D7C3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EDF59-9FA4-4063-B5A7-64EC174DC09D}">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ABF99-F25D-44BF-B827-C229D8D6AD6D}">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100F0-3F40-4A06-8DF1-F5D23D884106}">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US" sz="2400" kern="1200"/>
            <a:t>In the middle ear, the vibrations of  tympanic membrane cause vibrations of the three auditory ossicles. </a:t>
          </a:r>
        </a:p>
      </dsp:txBody>
      <dsp:txXfrm>
        <a:off x="2039300" y="956381"/>
        <a:ext cx="4474303" cy="1765627"/>
      </dsp:txXfrm>
    </dsp:sp>
    <dsp:sp modelId="{BCABFBE8-A790-4A53-92E0-E676A1D1A65E}">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76F96-A3E3-43A1-B495-713B3D0CBFAA}">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F0FAF-1166-4277-AD57-9E2E412EC2D1}">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US" sz="2400" kern="1200"/>
            <a:t>The pressure waves move the malleus, which moves the incus, which then moves the stapes. </a:t>
          </a:r>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5BEA8-2F12-499B-A827-FAC16A92C988}">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0255E-A8A0-4FA6-903C-82D9FEC26C8A}">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665D29-A657-4448-A686-864D720CF9C5}">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44550">
            <a:lnSpc>
              <a:spcPct val="90000"/>
            </a:lnSpc>
            <a:spcBef>
              <a:spcPct val="0"/>
            </a:spcBef>
            <a:spcAft>
              <a:spcPct val="35000"/>
            </a:spcAft>
            <a:buNone/>
          </a:pPr>
          <a:r>
            <a:rPr lang="en-US" sz="1900" kern="1200"/>
            <a:t>A portion of the stapes is connected to the </a:t>
          </a:r>
          <a:r>
            <a:rPr lang="en-US" sz="1900" b="1" kern="1200"/>
            <a:t>oval window, </a:t>
          </a:r>
          <a:r>
            <a:rPr lang="en-US" sz="1900" kern="1200"/>
            <a:t> so that as the stapes moves, the thin membrane of the oval window which connects to the inner ear. </a:t>
          </a:r>
        </a:p>
      </dsp:txBody>
      <dsp:txXfrm>
        <a:off x="2039300" y="956381"/>
        <a:ext cx="4474303" cy="1765627"/>
      </dsp:txXfrm>
    </dsp:sp>
    <dsp:sp modelId="{46812961-0E08-46E3-8464-D3072CE1985F}">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CA8AE-5274-4409-8653-131251706DAC}">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16237B-FD24-41D5-8431-887802D7C3F9}">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44550">
            <a:lnSpc>
              <a:spcPct val="90000"/>
            </a:lnSpc>
            <a:spcBef>
              <a:spcPct val="0"/>
            </a:spcBef>
            <a:spcAft>
              <a:spcPct val="35000"/>
            </a:spcAft>
            <a:buNone/>
          </a:pPr>
          <a:r>
            <a:rPr lang="en-US" sz="1900" kern="1200"/>
            <a:t>The middle ear essentially functions to convert the energy from sound pressure waves to a physical force on the fluid of the inner ear. </a:t>
          </a:r>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EA79-8DA8-48F4-9B32-6E6F5487B9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877616-AD04-439A-A2DB-C4CEAFD135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6AAA0F-5320-4600-B5DF-E6DA5BC2E779}"/>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5" name="Footer Placeholder 4">
            <a:extLst>
              <a:ext uri="{FF2B5EF4-FFF2-40B4-BE49-F238E27FC236}">
                <a16:creationId xmlns:a16="http://schemas.microsoft.com/office/drawing/2014/main" id="{4B4AC724-D752-4AFA-B7FB-C3272DD66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B5949-F1B4-4916-8B8A-7FDCFE479B1F}"/>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116450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AA71-E92E-4B73-9141-5879E25B47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DB775-8922-4310-BC8B-88DA5470A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820AA-0C91-4EA9-8E9E-3E84BBC04C0C}"/>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5" name="Footer Placeholder 4">
            <a:extLst>
              <a:ext uri="{FF2B5EF4-FFF2-40B4-BE49-F238E27FC236}">
                <a16:creationId xmlns:a16="http://schemas.microsoft.com/office/drawing/2014/main" id="{EB4520FB-3A6F-4BB0-A6F6-AEECD5354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0E28A-FDD6-4CBB-B93C-FC93E99A3F85}"/>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408057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93220-00FF-4313-9CA3-B49EDC344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3F87D0-4753-4667-B876-A2A8D5076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48DD-E50B-43BD-8E51-A005524AA7A1}"/>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5" name="Footer Placeholder 4">
            <a:extLst>
              <a:ext uri="{FF2B5EF4-FFF2-40B4-BE49-F238E27FC236}">
                <a16:creationId xmlns:a16="http://schemas.microsoft.com/office/drawing/2014/main" id="{B02DB4A5-882E-4957-84E2-895405986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BAE22-C760-4C39-BB73-277ED7E43ECF}"/>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136858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4981-C367-4529-9807-E43533E24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157C5-1E24-4A17-A609-8C46AD3F3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5AF14-0DEF-4D64-9EFD-D9DD59D972FD}"/>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5" name="Footer Placeholder 4">
            <a:extLst>
              <a:ext uri="{FF2B5EF4-FFF2-40B4-BE49-F238E27FC236}">
                <a16:creationId xmlns:a16="http://schemas.microsoft.com/office/drawing/2014/main" id="{D835F7DA-788F-4773-A909-FEB23D287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97228-5F6F-463E-A3B4-3ACD7C5375E3}"/>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14795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E1CA-F9BD-4F38-A6B5-6ED23B1F9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26467B-16A4-4275-A642-D2D321E9B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F3C39-6063-4A28-8198-163CC559254C}"/>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5" name="Footer Placeholder 4">
            <a:extLst>
              <a:ext uri="{FF2B5EF4-FFF2-40B4-BE49-F238E27FC236}">
                <a16:creationId xmlns:a16="http://schemas.microsoft.com/office/drawing/2014/main" id="{C12431BF-6018-4D9D-935C-3C8BFC28C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506BC-BC22-46EE-A68D-7ECB116C25B3}"/>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7943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AE1C-C068-4873-AA60-2151ACD0D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EC8034-8672-4051-BE54-352FB432E4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5A852-2FEB-4CC8-B7C4-D9458000E7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FA29-8365-4F77-8B09-0CB6C54892C3}"/>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6" name="Footer Placeholder 5">
            <a:extLst>
              <a:ext uri="{FF2B5EF4-FFF2-40B4-BE49-F238E27FC236}">
                <a16:creationId xmlns:a16="http://schemas.microsoft.com/office/drawing/2014/main" id="{2BF3B049-C0C8-4107-8A5F-4F29EEA9D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EE648-F0B3-4E23-B860-6B9DC9A9F529}"/>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228422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217E-BF34-400F-98AD-91FB453DBD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8A14CB-26EB-4F28-9C62-CA6683CB1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C0484-8381-498C-AC03-69BE8FB8CF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2D3E4-8631-49B2-BF97-26BD9E510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41CD9-1E7C-41EF-9F5A-B1B9C9CD66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2A1E26-C01C-4547-ACF1-63D3FD17E6AE}"/>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8" name="Footer Placeholder 7">
            <a:extLst>
              <a:ext uri="{FF2B5EF4-FFF2-40B4-BE49-F238E27FC236}">
                <a16:creationId xmlns:a16="http://schemas.microsoft.com/office/drawing/2014/main" id="{784A898A-67CC-4EA2-B429-1FA8DD23D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9A6414-2A63-4BEF-B4E5-20AC9B6EAA28}"/>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104127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0588-71A0-40EF-A4CF-50087C742F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0D539E-CA77-431B-A82B-4FA7275AF756}"/>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4" name="Footer Placeholder 3">
            <a:extLst>
              <a:ext uri="{FF2B5EF4-FFF2-40B4-BE49-F238E27FC236}">
                <a16:creationId xmlns:a16="http://schemas.microsoft.com/office/drawing/2014/main" id="{10E7DF77-28D7-458F-A0A6-5FAE3DC21B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B5FC8A-9EF5-4BED-8ADB-D890D461A208}"/>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42687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4AAE0-1A02-4B44-AC33-2D1A069D2666}"/>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3" name="Footer Placeholder 2">
            <a:extLst>
              <a:ext uri="{FF2B5EF4-FFF2-40B4-BE49-F238E27FC236}">
                <a16:creationId xmlns:a16="http://schemas.microsoft.com/office/drawing/2014/main" id="{A978D919-BB2F-4CB6-B200-DA052B0C81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5BA7E7-F8A1-4F50-9505-40EBCFD3199E}"/>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161042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53C2-1207-4011-A954-C5CBB94B0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71EC2-5F11-4625-B840-6E6C38886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1F59C2-C249-4927-9CE5-123C90611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E9744-B2A3-45ED-B4E6-B7143DE05EE1}"/>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6" name="Footer Placeholder 5">
            <a:extLst>
              <a:ext uri="{FF2B5EF4-FFF2-40B4-BE49-F238E27FC236}">
                <a16:creationId xmlns:a16="http://schemas.microsoft.com/office/drawing/2014/main" id="{8904D7DB-B2C9-4028-AFEA-976DD0F06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09DC9-E948-4C93-BD74-0A9CBCC8C729}"/>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355419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B1A8-FB9F-4107-9FA6-943F81C45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68F0C7-3B23-4629-A163-8974CCBEA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88986-87AF-411B-B121-60C688D8A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3235D-538C-476C-A227-2B5667AF846A}"/>
              </a:ext>
            </a:extLst>
          </p:cNvPr>
          <p:cNvSpPr>
            <a:spLocks noGrp="1"/>
          </p:cNvSpPr>
          <p:nvPr>
            <p:ph type="dt" sz="half" idx="10"/>
          </p:nvPr>
        </p:nvSpPr>
        <p:spPr/>
        <p:txBody>
          <a:bodyPr/>
          <a:lstStyle/>
          <a:p>
            <a:fld id="{E72F2C8F-4824-4BA1-A14F-B10CAE1B49DC}" type="datetimeFigureOut">
              <a:rPr lang="en-US" smtClean="0"/>
              <a:t>10/31/2019</a:t>
            </a:fld>
            <a:endParaRPr lang="en-US"/>
          </a:p>
        </p:txBody>
      </p:sp>
      <p:sp>
        <p:nvSpPr>
          <p:cNvPr id="6" name="Footer Placeholder 5">
            <a:extLst>
              <a:ext uri="{FF2B5EF4-FFF2-40B4-BE49-F238E27FC236}">
                <a16:creationId xmlns:a16="http://schemas.microsoft.com/office/drawing/2014/main" id="{98B92EF8-AE6D-44BC-A573-573C7AAB2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1E168-7AD2-41A2-972B-57FB6E819434}"/>
              </a:ext>
            </a:extLst>
          </p:cNvPr>
          <p:cNvSpPr>
            <a:spLocks noGrp="1"/>
          </p:cNvSpPr>
          <p:nvPr>
            <p:ph type="sldNum" sz="quarter" idx="12"/>
          </p:nvPr>
        </p:nvSpPr>
        <p:spPr/>
        <p:txBody>
          <a:bodyPr/>
          <a:lstStyle/>
          <a:p>
            <a:fld id="{602837E8-44CB-462C-8A29-F0D16A0BA735}" type="slidenum">
              <a:rPr lang="en-US" smtClean="0"/>
              <a:t>‹#›</a:t>
            </a:fld>
            <a:endParaRPr lang="en-US"/>
          </a:p>
        </p:txBody>
      </p:sp>
    </p:spTree>
    <p:extLst>
      <p:ext uri="{BB962C8B-B14F-4D97-AF65-F5344CB8AC3E}">
        <p14:creationId xmlns:p14="http://schemas.microsoft.com/office/powerpoint/2010/main" val="368198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F6A8D-103B-4A5B-8679-812C37876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16D1F-BCB3-416A-86F0-53A0D317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AD2AD-5975-476B-9CFC-DF63EAE9E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F2C8F-4824-4BA1-A14F-B10CAE1B49DC}" type="datetimeFigureOut">
              <a:rPr lang="en-US" smtClean="0"/>
              <a:t>10/31/2019</a:t>
            </a:fld>
            <a:endParaRPr lang="en-US"/>
          </a:p>
        </p:txBody>
      </p:sp>
      <p:sp>
        <p:nvSpPr>
          <p:cNvPr id="5" name="Footer Placeholder 4">
            <a:extLst>
              <a:ext uri="{FF2B5EF4-FFF2-40B4-BE49-F238E27FC236}">
                <a16:creationId xmlns:a16="http://schemas.microsoft.com/office/drawing/2014/main" id="{EC2A639F-A159-49CC-BC1B-52629C7C9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14230-6B08-4E8F-AD9B-300FF443C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837E8-44CB-462C-8A29-F0D16A0BA735}" type="slidenum">
              <a:rPr lang="en-US" smtClean="0"/>
              <a:t>‹#›</a:t>
            </a:fld>
            <a:endParaRPr lang="en-US"/>
          </a:p>
        </p:txBody>
      </p:sp>
    </p:spTree>
    <p:extLst>
      <p:ext uri="{BB962C8B-B14F-4D97-AF65-F5344CB8AC3E}">
        <p14:creationId xmlns:p14="http://schemas.microsoft.com/office/powerpoint/2010/main" val="295965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ni-aza.blogspot.com/2009_08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ni-aza.blogspot.com/2009_08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ni-aza.blogspot.com/2009_08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s://courses.lumenlearning.com/suny-ap1/chapter/audition-and-somatosensation/"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urses.lumenlearning.com/austincc-ap1/chapter/special-senses-hearing-audition-and-balanc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a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8AF7-51B5-42F0-AEDB-ED65F05B81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C523908-CB73-4470-803F-94D19AE433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20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2C7E8B-75E0-40BE-A62A-A526613ECDC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Eustachian tube</a:t>
            </a:r>
          </a:p>
        </p:txBody>
      </p:sp>
      <p:sp>
        <p:nvSpPr>
          <p:cNvPr id="3" name="Content Placeholder 2">
            <a:extLst>
              <a:ext uri="{FF2B5EF4-FFF2-40B4-BE49-F238E27FC236}">
                <a16:creationId xmlns:a16="http://schemas.microsoft.com/office/drawing/2014/main" id="{4B5CF572-7E2F-4814-A701-C07317413BFE}"/>
              </a:ext>
            </a:extLst>
          </p:cNvPr>
          <p:cNvSpPr>
            <a:spLocks noGrp="1"/>
          </p:cNvSpPr>
          <p:nvPr>
            <p:ph idx="1"/>
          </p:nvPr>
        </p:nvSpPr>
        <p:spPr>
          <a:xfrm>
            <a:off x="643468" y="2638043"/>
            <a:ext cx="3363974" cy="3415623"/>
          </a:xfrm>
        </p:spPr>
        <p:txBody>
          <a:bodyPr>
            <a:normAutofit/>
          </a:bodyPr>
          <a:lstStyle/>
          <a:p>
            <a:r>
              <a:rPr lang="en-US" sz="1400" dirty="0"/>
              <a:t>The middle ear also contains the auditory tube (or Eustachian tube) which connects the tympanic cavity with the nasal cavity. The function of the auditory tube is to allowing pressure to equalize between the middle ear and throat. </a:t>
            </a:r>
          </a:p>
          <a:p>
            <a:r>
              <a:rPr lang="en-US" sz="1400" dirty="0"/>
              <a:t>This is the part of your body responsible for causing your ears to </a:t>
            </a:r>
            <a:r>
              <a:rPr lang="en-US" sz="1400" i="1" dirty="0"/>
              <a:t>pop</a:t>
            </a:r>
            <a:r>
              <a:rPr lang="en-US" sz="1400" dirty="0"/>
              <a:t> when you are on an airplane or traveling to the mountains. You may have notices that chewing gum or moving your jaw can assist the auditory tube in equalizing the pressure in your ears. </a:t>
            </a:r>
          </a:p>
        </p:txBody>
      </p:sp>
      <p:pic>
        <p:nvPicPr>
          <p:cNvPr id="2050" name="Picture 2" descr="Picture">
            <a:extLst>
              <a:ext uri="{FF2B5EF4-FFF2-40B4-BE49-F238E27FC236}">
                <a16:creationId xmlns:a16="http://schemas.microsoft.com/office/drawing/2014/main" id="{CFEAEA80-B250-419A-9812-4F3967AE9C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4168" y="643467"/>
            <a:ext cx="5017959"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25372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21B6-49CC-4BF3-A86B-A4D50D1AE13E}"/>
              </a:ext>
            </a:extLst>
          </p:cNvPr>
          <p:cNvSpPr>
            <a:spLocks noGrp="1"/>
          </p:cNvSpPr>
          <p:nvPr>
            <p:ph type="title"/>
          </p:nvPr>
        </p:nvSpPr>
        <p:spPr>
          <a:xfrm>
            <a:off x="648929" y="629266"/>
            <a:ext cx="5127031" cy="1676603"/>
          </a:xfrm>
        </p:spPr>
        <p:txBody>
          <a:bodyPr>
            <a:normAutofit/>
          </a:bodyPr>
          <a:lstStyle/>
          <a:p>
            <a:r>
              <a:rPr lang="en-US" sz="4400" b="1" i="1"/>
              <a:t>The internal ear</a:t>
            </a:r>
            <a:r>
              <a:rPr lang="en-US" sz="4400"/>
              <a:t> </a:t>
            </a:r>
          </a:p>
        </p:txBody>
      </p:sp>
      <p:sp>
        <p:nvSpPr>
          <p:cNvPr id="3" name="Content Placeholder 2">
            <a:extLst>
              <a:ext uri="{FF2B5EF4-FFF2-40B4-BE49-F238E27FC236}">
                <a16:creationId xmlns:a16="http://schemas.microsoft.com/office/drawing/2014/main" id="{F6FBD58C-5D80-4A98-BA62-A8E3CD45F06E}"/>
              </a:ext>
            </a:extLst>
          </p:cNvPr>
          <p:cNvSpPr>
            <a:spLocks noGrp="1"/>
          </p:cNvSpPr>
          <p:nvPr>
            <p:ph idx="1"/>
          </p:nvPr>
        </p:nvSpPr>
        <p:spPr>
          <a:xfrm>
            <a:off x="648930" y="2438400"/>
            <a:ext cx="5127029" cy="3785419"/>
          </a:xfrm>
        </p:spPr>
        <p:txBody>
          <a:bodyPr>
            <a:normAutofit/>
          </a:bodyPr>
          <a:lstStyle/>
          <a:p>
            <a:r>
              <a:rPr lang="en-US" sz="2200"/>
              <a:t> </a:t>
            </a:r>
            <a:r>
              <a:rPr lang="en-US" sz="2200" b="1" i="1"/>
              <a:t>The inner ear</a:t>
            </a:r>
            <a:r>
              <a:rPr lang="en-US" sz="2200" b="1" i="1" u="sng"/>
              <a:t> or internal ear</a:t>
            </a:r>
            <a:r>
              <a:rPr lang="en-US" sz="2200"/>
              <a:t> detects sensory information for sound and balance. </a:t>
            </a:r>
          </a:p>
          <a:p>
            <a:r>
              <a:rPr lang="en-US" sz="2200"/>
              <a:t>The inner ear has organs dedicated to sensing sound information and organs dedicated to balance or equilibrium.       </a:t>
            </a:r>
            <a:br>
              <a:rPr lang="en-US" sz="2200"/>
            </a:br>
            <a:r>
              <a:rPr lang="en-US" sz="2200"/>
              <a:t>    </a:t>
            </a:r>
            <a:br>
              <a:rPr lang="en-US" sz="2200"/>
            </a:br>
            <a:r>
              <a:rPr lang="en-US" sz="2200"/>
              <a:t>​    The inner ear is composed of the vestibule, the semicircular canals, and the cochlea. </a:t>
            </a:r>
          </a:p>
        </p:txBody>
      </p:sp>
      <p:pic>
        <p:nvPicPr>
          <p:cNvPr id="4" name="Picture 2" descr="Picture">
            <a:extLst>
              <a:ext uri="{FF2B5EF4-FFF2-40B4-BE49-F238E27FC236}">
                <a16:creationId xmlns:a16="http://schemas.microsoft.com/office/drawing/2014/main" id="{09CADA01-4ED1-48AC-BB97-6F89DFE78B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83" r="2" b="7114"/>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1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21B6-49CC-4BF3-A86B-A4D50D1AE13E}"/>
              </a:ext>
            </a:extLst>
          </p:cNvPr>
          <p:cNvSpPr>
            <a:spLocks noGrp="1"/>
          </p:cNvSpPr>
          <p:nvPr>
            <p:ph type="title"/>
          </p:nvPr>
        </p:nvSpPr>
        <p:spPr>
          <a:xfrm>
            <a:off x="648929" y="629266"/>
            <a:ext cx="5127031" cy="1676603"/>
          </a:xfrm>
        </p:spPr>
        <p:txBody>
          <a:bodyPr>
            <a:normAutofit/>
          </a:bodyPr>
          <a:lstStyle/>
          <a:p>
            <a:r>
              <a:rPr lang="en-US" sz="4400" b="1" i="1"/>
              <a:t>The internal ear</a:t>
            </a:r>
            <a:r>
              <a:rPr lang="en-US" sz="4400"/>
              <a:t> </a:t>
            </a:r>
          </a:p>
        </p:txBody>
      </p:sp>
      <p:sp>
        <p:nvSpPr>
          <p:cNvPr id="3" name="Content Placeholder 2">
            <a:extLst>
              <a:ext uri="{FF2B5EF4-FFF2-40B4-BE49-F238E27FC236}">
                <a16:creationId xmlns:a16="http://schemas.microsoft.com/office/drawing/2014/main" id="{F6FBD58C-5D80-4A98-BA62-A8E3CD45F06E}"/>
              </a:ext>
            </a:extLst>
          </p:cNvPr>
          <p:cNvSpPr>
            <a:spLocks noGrp="1"/>
          </p:cNvSpPr>
          <p:nvPr>
            <p:ph idx="1"/>
          </p:nvPr>
        </p:nvSpPr>
        <p:spPr>
          <a:xfrm>
            <a:off x="648930" y="2438400"/>
            <a:ext cx="5127029" cy="3785419"/>
          </a:xfrm>
        </p:spPr>
        <p:txBody>
          <a:bodyPr>
            <a:normAutofit/>
          </a:bodyPr>
          <a:lstStyle/>
          <a:p>
            <a:r>
              <a:rPr lang="en-US" sz="1700"/>
              <a:t>    </a:t>
            </a:r>
            <a:br>
              <a:rPr lang="en-US" sz="1700"/>
            </a:br>
            <a:r>
              <a:rPr lang="en-US" sz="1700"/>
              <a:t>    </a:t>
            </a:r>
            <a:br>
              <a:rPr lang="en-US" sz="1700"/>
            </a:br>
            <a:r>
              <a:rPr lang="en-US" sz="1700"/>
              <a:t>​    The inner ear is composed of the vestibule, the semicircular canals, and the cochlea.</a:t>
            </a:r>
          </a:p>
          <a:p>
            <a:pPr lvl="1"/>
            <a:r>
              <a:rPr lang="en-US" sz="1700"/>
              <a:t>As the stapes moves the membrane of the oval window, the oval window, pushes against the liquid of the inner ear (called perilymph), which causes the liquid of the inner ear to move.</a:t>
            </a:r>
          </a:p>
        </p:txBody>
      </p:sp>
      <p:pic>
        <p:nvPicPr>
          <p:cNvPr id="7" name="Picture 2" descr="Picture">
            <a:extLst>
              <a:ext uri="{FF2B5EF4-FFF2-40B4-BE49-F238E27FC236}">
                <a16:creationId xmlns:a16="http://schemas.microsoft.com/office/drawing/2014/main" id="{3C5EDA7C-E001-4DD7-8F65-096244C1DD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83" r="2" b="7114"/>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0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9E18D7-BBEE-4B25-B2B1-8FFCD4C6678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The Cochlea</a:t>
            </a:r>
          </a:p>
        </p:txBody>
      </p:sp>
      <p:sp>
        <p:nvSpPr>
          <p:cNvPr id="3" name="Content Placeholder 2">
            <a:extLst>
              <a:ext uri="{FF2B5EF4-FFF2-40B4-BE49-F238E27FC236}">
                <a16:creationId xmlns:a16="http://schemas.microsoft.com/office/drawing/2014/main" id="{CC43AC51-DBA5-471E-95F6-45D2B38711AC}"/>
              </a:ext>
            </a:extLst>
          </p:cNvPr>
          <p:cNvSpPr>
            <a:spLocks noGrp="1"/>
          </p:cNvSpPr>
          <p:nvPr>
            <p:ph idx="1"/>
          </p:nvPr>
        </p:nvSpPr>
        <p:spPr>
          <a:xfrm>
            <a:off x="643468" y="2638043"/>
            <a:ext cx="3363974" cy="3415623"/>
          </a:xfrm>
        </p:spPr>
        <p:txBody>
          <a:bodyPr>
            <a:normAutofit/>
          </a:bodyPr>
          <a:lstStyle/>
          <a:p>
            <a:r>
              <a:rPr lang="en-US" sz="2000"/>
              <a:t>The cochlea's main function is to convert sound pressure patterns into electrochemical impulses to the brain via the auditory nerve (part of the vestibulocochlear nerve - Cranial Nerve XIII).    </a:t>
            </a:r>
          </a:p>
        </p:txBody>
      </p:sp>
      <p:pic>
        <p:nvPicPr>
          <p:cNvPr id="5" name="Picture 4" descr="A close up of a toy&#10;&#10;Description automatically generated">
            <a:extLst>
              <a:ext uri="{FF2B5EF4-FFF2-40B4-BE49-F238E27FC236}">
                <a16:creationId xmlns:a16="http://schemas.microsoft.com/office/drawing/2014/main" id="{23265B53-9C58-41BA-8E21-39BF0EAE52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129544"/>
            <a:ext cx="6250769" cy="4438045"/>
          </a:xfrm>
          <a:prstGeom prst="rect">
            <a:avLst/>
          </a:prstGeom>
        </p:spPr>
      </p:pic>
    </p:spTree>
    <p:extLst>
      <p:ext uri="{BB962C8B-B14F-4D97-AF65-F5344CB8AC3E}">
        <p14:creationId xmlns:p14="http://schemas.microsoft.com/office/powerpoint/2010/main" val="305626825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9E18D7-BBEE-4B25-B2B1-8FFCD4C6678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The Cochlea</a:t>
            </a:r>
          </a:p>
        </p:txBody>
      </p:sp>
      <p:sp>
        <p:nvSpPr>
          <p:cNvPr id="3" name="Content Placeholder 2">
            <a:extLst>
              <a:ext uri="{FF2B5EF4-FFF2-40B4-BE49-F238E27FC236}">
                <a16:creationId xmlns:a16="http://schemas.microsoft.com/office/drawing/2014/main" id="{CC43AC51-DBA5-471E-95F6-45D2B38711AC}"/>
              </a:ext>
            </a:extLst>
          </p:cNvPr>
          <p:cNvSpPr>
            <a:spLocks noGrp="1"/>
          </p:cNvSpPr>
          <p:nvPr>
            <p:ph idx="1"/>
          </p:nvPr>
        </p:nvSpPr>
        <p:spPr>
          <a:xfrm>
            <a:off x="643468" y="2638043"/>
            <a:ext cx="3363974" cy="3415623"/>
          </a:xfrm>
        </p:spPr>
        <p:txBody>
          <a:bodyPr>
            <a:normAutofit fontScale="70000" lnSpcReduction="20000"/>
          </a:bodyPr>
          <a:lstStyle/>
          <a:p>
            <a:r>
              <a:rPr lang="en-US" dirty="0"/>
              <a:t>The </a:t>
            </a:r>
            <a:r>
              <a:rPr lang="en-US" b="1" dirty="0"/>
              <a:t>cochlea</a:t>
            </a:r>
            <a:r>
              <a:rPr lang="en-US" dirty="0"/>
              <a:t> is named after the Greek word for "shell or spiral", because of its spiral shape. </a:t>
            </a:r>
          </a:p>
          <a:p>
            <a:r>
              <a:rPr lang="en-US" dirty="0"/>
              <a:t>The cochlea is a fluid filled chamber that is continuous with the oval window.</a:t>
            </a:r>
          </a:p>
          <a:p>
            <a:r>
              <a:rPr lang="en-US" dirty="0"/>
              <a:t> As the liquid of the cochlea is disturbed by movement of the round window, specialized hair cells pick up specific information about the tone, pitch and amplitude of the sound. </a:t>
            </a:r>
            <a:r>
              <a:rPr lang="en-US" sz="2000" dirty="0"/>
              <a:t> </a:t>
            </a:r>
          </a:p>
        </p:txBody>
      </p:sp>
      <p:pic>
        <p:nvPicPr>
          <p:cNvPr id="5" name="Picture 4" descr="A close up of a toy&#10;&#10;Description automatically generated">
            <a:extLst>
              <a:ext uri="{FF2B5EF4-FFF2-40B4-BE49-F238E27FC236}">
                <a16:creationId xmlns:a16="http://schemas.microsoft.com/office/drawing/2014/main" id="{23265B53-9C58-41BA-8E21-39BF0EAE52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129544"/>
            <a:ext cx="6250769" cy="4438045"/>
          </a:xfrm>
          <a:prstGeom prst="rect">
            <a:avLst/>
          </a:prstGeom>
        </p:spPr>
      </p:pic>
    </p:spTree>
    <p:extLst>
      <p:ext uri="{BB962C8B-B14F-4D97-AF65-F5344CB8AC3E}">
        <p14:creationId xmlns:p14="http://schemas.microsoft.com/office/powerpoint/2010/main" val="19281061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A471-01FC-4D55-BB17-60F875A2807B}"/>
              </a:ext>
            </a:extLst>
          </p:cNvPr>
          <p:cNvSpPr>
            <a:spLocks noGrp="1"/>
          </p:cNvSpPr>
          <p:nvPr>
            <p:ph type="title"/>
          </p:nvPr>
        </p:nvSpPr>
        <p:spPr>
          <a:xfrm>
            <a:off x="838200" y="365125"/>
            <a:ext cx="10515600" cy="1325563"/>
          </a:xfrm>
        </p:spPr>
        <p:txBody>
          <a:bodyPr>
            <a:normAutofit/>
          </a:bodyPr>
          <a:lstStyle/>
          <a:p>
            <a:r>
              <a:rPr lang="en-US" sz="4400"/>
              <a:t>Cochlea</a:t>
            </a:r>
          </a:p>
        </p:txBody>
      </p:sp>
      <p:sp>
        <p:nvSpPr>
          <p:cNvPr id="3" name="Content Placeholder 2">
            <a:extLst>
              <a:ext uri="{FF2B5EF4-FFF2-40B4-BE49-F238E27FC236}">
                <a16:creationId xmlns:a16="http://schemas.microsoft.com/office/drawing/2014/main" id="{ACDCBEB9-4AF3-4ECF-98F5-B94E6C1CB1DB}"/>
              </a:ext>
            </a:extLst>
          </p:cNvPr>
          <p:cNvSpPr>
            <a:spLocks noGrp="1"/>
          </p:cNvSpPr>
          <p:nvPr>
            <p:ph idx="1"/>
          </p:nvPr>
        </p:nvSpPr>
        <p:spPr>
          <a:xfrm>
            <a:off x="838200" y="1825625"/>
            <a:ext cx="3797807" cy="4351338"/>
          </a:xfrm>
        </p:spPr>
        <p:txBody>
          <a:bodyPr>
            <a:normAutofit/>
          </a:bodyPr>
          <a:lstStyle/>
          <a:p>
            <a:r>
              <a:rPr lang="en-US" sz="2000" dirty="0"/>
              <a:t>The </a:t>
            </a:r>
            <a:r>
              <a:rPr lang="en-US" sz="2000" b="1" dirty="0"/>
              <a:t>cochlea</a:t>
            </a:r>
            <a:r>
              <a:rPr lang="en-US" sz="2000" dirty="0"/>
              <a:t> is named after the Greek word for "shell or spiral", because of its spiral shape. </a:t>
            </a:r>
          </a:p>
          <a:p>
            <a:r>
              <a:rPr lang="en-US" sz="2000" dirty="0"/>
              <a:t>The cochlea is a fluid filled chamber that is continuous with the oval window. </a:t>
            </a:r>
          </a:p>
          <a:p>
            <a:r>
              <a:rPr lang="en-US" sz="2000" dirty="0"/>
              <a:t>As the liquid of the cochlea is disturbed by movement of the round window, specialized hair cells pick up specific information about the tone, pitch and amplitude of the sound. </a:t>
            </a:r>
          </a:p>
        </p:txBody>
      </p:sp>
      <p:pic>
        <p:nvPicPr>
          <p:cNvPr id="4" name="Picture 3" descr="A close up of a toy&#10;&#10;Description automatically generated">
            <a:extLst>
              <a:ext uri="{FF2B5EF4-FFF2-40B4-BE49-F238E27FC236}">
                <a16:creationId xmlns:a16="http://schemas.microsoft.com/office/drawing/2014/main" id="{9441E3DC-E252-4B52-BB4E-04B4C121CDB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54" r="1" b="1"/>
          <a:stretch/>
        </p:blipFill>
        <p:spPr>
          <a:xfrm>
            <a:off x="5120640" y="1904281"/>
            <a:ext cx="6233160" cy="4272681"/>
          </a:xfrm>
          <a:prstGeom prst="rect">
            <a:avLst/>
          </a:prstGeom>
        </p:spPr>
      </p:pic>
    </p:spTree>
    <p:extLst>
      <p:ext uri="{BB962C8B-B14F-4D97-AF65-F5344CB8AC3E}">
        <p14:creationId xmlns:p14="http://schemas.microsoft.com/office/powerpoint/2010/main" val="75183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E750-03DB-428D-B745-16086F68660C}"/>
              </a:ext>
            </a:extLst>
          </p:cNvPr>
          <p:cNvSpPr>
            <a:spLocks noGrp="1"/>
          </p:cNvSpPr>
          <p:nvPr>
            <p:ph type="title"/>
          </p:nvPr>
        </p:nvSpPr>
        <p:spPr/>
        <p:txBody>
          <a:bodyPr/>
          <a:lstStyle/>
          <a:p>
            <a:r>
              <a:rPr lang="en-US" dirty="0"/>
              <a:t>Sound and Hearing</a:t>
            </a:r>
          </a:p>
        </p:txBody>
      </p:sp>
      <p:sp>
        <p:nvSpPr>
          <p:cNvPr id="3" name="Content Placeholder 2">
            <a:extLst>
              <a:ext uri="{FF2B5EF4-FFF2-40B4-BE49-F238E27FC236}">
                <a16:creationId xmlns:a16="http://schemas.microsoft.com/office/drawing/2014/main" id="{998A9F80-27D0-428F-80E1-B36A90EA113C}"/>
              </a:ext>
            </a:extLst>
          </p:cNvPr>
          <p:cNvSpPr>
            <a:spLocks noGrp="1"/>
          </p:cNvSpPr>
          <p:nvPr>
            <p:ph idx="1"/>
          </p:nvPr>
        </p:nvSpPr>
        <p:spPr>
          <a:xfrm>
            <a:off x="838200" y="1825625"/>
            <a:ext cx="3733800" cy="4351338"/>
          </a:xfrm>
        </p:spPr>
        <p:txBody>
          <a:bodyPr>
            <a:normAutofit fontScale="92500" lnSpcReduction="10000"/>
          </a:bodyPr>
          <a:lstStyle/>
          <a:p>
            <a:r>
              <a:rPr lang="en-US" dirty="0"/>
              <a:t> Sound travels as a compression wave (or pressure wave) through the air (see the animation of a sound wave). These waves travel through the external auditory canal and hit the tympanic membrane of the middle ear, causing it to vibrate.</a:t>
            </a:r>
            <a:br>
              <a:rPr lang="en-US" dirty="0"/>
            </a:br>
            <a:r>
              <a:rPr lang="en-US" dirty="0"/>
              <a:t>  </a:t>
            </a:r>
          </a:p>
        </p:txBody>
      </p:sp>
      <p:pic>
        <p:nvPicPr>
          <p:cNvPr id="5" name="Picture 4">
            <a:extLst>
              <a:ext uri="{FF2B5EF4-FFF2-40B4-BE49-F238E27FC236}">
                <a16:creationId xmlns:a16="http://schemas.microsoft.com/office/drawing/2014/main" id="{1CA90FE2-0F94-4D6D-A801-55E2BAECC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210" y="1319349"/>
            <a:ext cx="6611752" cy="4857614"/>
          </a:xfrm>
          <a:prstGeom prst="rect">
            <a:avLst/>
          </a:prstGeom>
        </p:spPr>
      </p:pic>
    </p:spTree>
    <p:extLst>
      <p:ext uri="{BB962C8B-B14F-4D97-AF65-F5344CB8AC3E}">
        <p14:creationId xmlns:p14="http://schemas.microsoft.com/office/powerpoint/2010/main" val="357093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679150-8693-4BF8-A21D-98EE4124F26B}"/>
              </a:ext>
            </a:extLst>
          </p:cNvPr>
          <p:cNvSpPr>
            <a:spLocks noGrp="1"/>
          </p:cNvSpPr>
          <p:nvPr>
            <p:ph type="title"/>
          </p:nvPr>
        </p:nvSpPr>
        <p:spPr>
          <a:xfrm>
            <a:off x="863029" y="1012004"/>
            <a:ext cx="3416158" cy="4795408"/>
          </a:xfrm>
        </p:spPr>
        <p:txBody>
          <a:bodyPr>
            <a:normAutofit/>
          </a:bodyPr>
          <a:lstStyle/>
          <a:p>
            <a:r>
              <a:rPr lang="en-US" sz="4400" b="1">
                <a:solidFill>
                  <a:srgbClr val="FFFFFF"/>
                </a:solidFill>
              </a:rPr>
              <a:t>Sound and Hearing</a:t>
            </a:r>
          </a:p>
        </p:txBody>
      </p:sp>
      <p:graphicFrame>
        <p:nvGraphicFramePr>
          <p:cNvPr id="5" name="Content Placeholder 2">
            <a:extLst>
              <a:ext uri="{FF2B5EF4-FFF2-40B4-BE49-F238E27FC236}">
                <a16:creationId xmlns:a16="http://schemas.microsoft.com/office/drawing/2014/main" id="{7F92A821-39EB-4030-BD2F-141B041181B0}"/>
              </a:ext>
            </a:extLst>
          </p:cNvPr>
          <p:cNvGraphicFramePr>
            <a:graphicFrameLocks noGrp="1"/>
          </p:cNvGraphicFramePr>
          <p:nvPr>
            <p:ph idx="1"/>
            <p:extLst>
              <p:ext uri="{D42A27DB-BD31-4B8C-83A1-F6EECF244321}">
                <p14:modId xmlns:p14="http://schemas.microsoft.com/office/powerpoint/2010/main" val="41789834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02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94E734-11A4-4898-8080-94F1C4E75811}"/>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Sound and Hearing</a:t>
            </a:r>
          </a:p>
        </p:txBody>
      </p:sp>
      <p:graphicFrame>
        <p:nvGraphicFramePr>
          <p:cNvPr id="5" name="Content Placeholder 2">
            <a:extLst>
              <a:ext uri="{FF2B5EF4-FFF2-40B4-BE49-F238E27FC236}">
                <a16:creationId xmlns:a16="http://schemas.microsoft.com/office/drawing/2014/main" id="{8FF3498F-60A2-4CDF-95AD-84A35645A229}"/>
              </a:ext>
            </a:extLst>
          </p:cNvPr>
          <p:cNvGraphicFramePr>
            <a:graphicFrameLocks noGrp="1"/>
          </p:cNvGraphicFramePr>
          <p:nvPr>
            <p:ph idx="1"/>
            <p:extLst>
              <p:ext uri="{D42A27DB-BD31-4B8C-83A1-F6EECF244321}">
                <p14:modId xmlns:p14="http://schemas.microsoft.com/office/powerpoint/2010/main" val="22126759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87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Top Corners Rounded 24">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Top Corners Rounded 26">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557B14-DF0A-4932-942E-31BCE6120576}"/>
              </a:ext>
            </a:extLst>
          </p:cNvPr>
          <p:cNvSpPr>
            <a:spLocks noGrp="1"/>
          </p:cNvSpPr>
          <p:nvPr>
            <p:ph type="title"/>
          </p:nvPr>
        </p:nvSpPr>
        <p:spPr>
          <a:xfrm>
            <a:off x="321733" y="981091"/>
            <a:ext cx="4092951" cy="1624457"/>
          </a:xfrm>
        </p:spPr>
        <p:txBody>
          <a:bodyPr>
            <a:normAutofit/>
          </a:bodyPr>
          <a:lstStyle/>
          <a:p>
            <a:r>
              <a:rPr lang="en-US" sz="3600" dirty="0">
                <a:solidFill>
                  <a:schemeClr val="bg1"/>
                </a:solidFill>
              </a:rPr>
              <a:t>Hair Cells</a:t>
            </a:r>
          </a:p>
        </p:txBody>
      </p:sp>
      <p:cxnSp>
        <p:nvCxnSpPr>
          <p:cNvPr id="29" name="Straight Connector 28">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F775A0-8405-4016-A2A9-AF4AE33959DA}"/>
              </a:ext>
            </a:extLst>
          </p:cNvPr>
          <p:cNvSpPr>
            <a:spLocks noGrp="1"/>
          </p:cNvSpPr>
          <p:nvPr>
            <p:ph idx="1"/>
          </p:nvPr>
        </p:nvSpPr>
        <p:spPr>
          <a:xfrm>
            <a:off x="321733" y="2834809"/>
            <a:ext cx="4092951" cy="3042099"/>
          </a:xfrm>
        </p:spPr>
        <p:txBody>
          <a:bodyPr anchor="t">
            <a:normAutofit/>
          </a:bodyPr>
          <a:lstStyle/>
          <a:p>
            <a:r>
              <a:rPr lang="en-US" sz="2000">
                <a:solidFill>
                  <a:schemeClr val="bg1"/>
                </a:solidFill>
              </a:rPr>
              <a:t>Hair cells in the cochlea send this sound information to the brain via the auditory nerve, which is part of the vestibulocochlear nerve (cranial nerve XIII).</a:t>
            </a:r>
          </a:p>
          <a:p>
            <a:pPr marL="0" indent="0">
              <a:buNone/>
            </a:pPr>
            <a:endParaRPr lang="en-US" sz="2000">
              <a:solidFill>
                <a:schemeClr val="bg1"/>
              </a:solidFill>
            </a:endParaRPr>
          </a:p>
        </p:txBody>
      </p:sp>
      <p:pic>
        <p:nvPicPr>
          <p:cNvPr id="5" name="Picture 4" descr="A picture containing clock&#10;&#10;Description automatically generated">
            <a:extLst>
              <a:ext uri="{FF2B5EF4-FFF2-40B4-BE49-F238E27FC236}">
                <a16:creationId xmlns:a16="http://schemas.microsoft.com/office/drawing/2014/main" id="{660DBAF7-928F-4D9B-9040-EE8A23AF18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3767" y="1772190"/>
            <a:ext cx="6542117" cy="3156571"/>
          </a:xfrm>
          <a:prstGeom prst="rect">
            <a:avLst/>
          </a:prstGeom>
        </p:spPr>
      </p:pic>
    </p:spTree>
    <p:extLst>
      <p:ext uri="{BB962C8B-B14F-4D97-AF65-F5344CB8AC3E}">
        <p14:creationId xmlns:p14="http://schemas.microsoft.com/office/powerpoint/2010/main" val="428683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A884-5100-4503-9F5D-B8ED30E76C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3B044D-A38D-41FA-ACB7-BA1B9C553D43}"/>
              </a:ext>
            </a:extLst>
          </p:cNvPr>
          <p:cNvSpPr>
            <a:spLocks noGrp="1"/>
          </p:cNvSpPr>
          <p:nvPr>
            <p:ph idx="1"/>
          </p:nvPr>
        </p:nvSpPr>
        <p:spPr/>
        <p:txBody>
          <a:bodyPr/>
          <a:lstStyle/>
          <a:p>
            <a:r>
              <a:rPr lang="en-US" dirty="0"/>
              <a:t>Your ear is the receptor organ responsible for the sensing auditory (hearing) and vestibular (equilibrium)  information.</a:t>
            </a:r>
          </a:p>
          <a:p>
            <a:r>
              <a:rPr lang="en-US" dirty="0"/>
              <a:t>Auditory sensory information is sensed by the outer and middle ear, whereas vestibular sensory information is sensed by the inner ear. </a:t>
            </a:r>
          </a:p>
        </p:txBody>
      </p:sp>
    </p:spTree>
    <p:extLst>
      <p:ext uri="{BB962C8B-B14F-4D97-AF65-F5344CB8AC3E}">
        <p14:creationId xmlns:p14="http://schemas.microsoft.com/office/powerpoint/2010/main" val="62669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942029-EA6E-4CA7-814C-BC409E82522B}"/>
              </a:ext>
            </a:extLst>
          </p:cNvPr>
          <p:cNvSpPr>
            <a:spLocks noGrp="1"/>
          </p:cNvSpPr>
          <p:nvPr>
            <p:ph type="title"/>
          </p:nvPr>
        </p:nvSpPr>
        <p:spPr>
          <a:xfrm>
            <a:off x="640079" y="2053641"/>
            <a:ext cx="3669161" cy="2760098"/>
          </a:xfrm>
        </p:spPr>
        <p:txBody>
          <a:bodyPr>
            <a:normAutofit/>
          </a:bodyPr>
          <a:lstStyle/>
          <a:p>
            <a:r>
              <a:rPr lang="en-US" sz="4400">
                <a:solidFill>
                  <a:srgbClr val="FFFFFF"/>
                </a:solidFill>
              </a:rPr>
              <a:t>The Vestibular Nervous System</a:t>
            </a:r>
          </a:p>
        </p:txBody>
      </p:sp>
      <p:sp>
        <p:nvSpPr>
          <p:cNvPr id="3" name="Content Placeholder 2">
            <a:extLst>
              <a:ext uri="{FF2B5EF4-FFF2-40B4-BE49-F238E27FC236}">
                <a16:creationId xmlns:a16="http://schemas.microsoft.com/office/drawing/2014/main" id="{F685B97A-6A23-4B41-BCCF-30709D80730D}"/>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    The vestibular system is responsible for sensing the position of your body in space with respect to gravity. </a:t>
            </a:r>
          </a:p>
          <a:p>
            <a:pPr lvl="1"/>
            <a:r>
              <a:rPr lang="en-US" sz="2400">
                <a:solidFill>
                  <a:srgbClr val="000000"/>
                </a:solidFill>
              </a:rPr>
              <a:t>For example, the sensation of tilting your head from side to side or spinning around in a circle comes from the activation of tiny hair cells within the 3 semicircular canals in the inner ear. </a:t>
            </a:r>
          </a:p>
          <a:p>
            <a:pPr marL="0" indent="0">
              <a:buNone/>
            </a:pPr>
            <a:endParaRPr lang="en-US" sz="2400">
              <a:solidFill>
                <a:srgbClr val="000000"/>
              </a:solidFill>
            </a:endParaRPr>
          </a:p>
        </p:txBody>
      </p:sp>
    </p:spTree>
    <p:extLst>
      <p:ext uri="{BB962C8B-B14F-4D97-AF65-F5344CB8AC3E}">
        <p14:creationId xmlns:p14="http://schemas.microsoft.com/office/powerpoint/2010/main" val="176077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4469A8-B98D-434B-B289-84BFDFC0FE6A}"/>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The vestibular system</a:t>
            </a:r>
          </a:p>
        </p:txBody>
      </p:sp>
      <p:sp>
        <p:nvSpPr>
          <p:cNvPr id="3" name="Content Placeholder 2">
            <a:extLst>
              <a:ext uri="{FF2B5EF4-FFF2-40B4-BE49-F238E27FC236}">
                <a16:creationId xmlns:a16="http://schemas.microsoft.com/office/drawing/2014/main" id="{00DFAEC7-65E0-43E5-A357-D426203C4E1D}"/>
              </a:ext>
            </a:extLst>
          </p:cNvPr>
          <p:cNvSpPr>
            <a:spLocks noGrp="1"/>
          </p:cNvSpPr>
          <p:nvPr>
            <p:ph idx="1"/>
          </p:nvPr>
        </p:nvSpPr>
        <p:spPr>
          <a:xfrm>
            <a:off x="1179226" y="3092970"/>
            <a:ext cx="9833548" cy="2693976"/>
          </a:xfrm>
        </p:spPr>
        <p:txBody>
          <a:bodyPr>
            <a:normAutofit/>
          </a:bodyPr>
          <a:lstStyle/>
          <a:p>
            <a:r>
              <a:rPr lang="en-US" sz="1900">
                <a:solidFill>
                  <a:srgbClr val="000000"/>
                </a:solidFill>
              </a:rPr>
              <a:t>The vestibular system works with the visual system to keep objects in view when the head is moved. </a:t>
            </a:r>
          </a:p>
          <a:p>
            <a:pPr lvl="1"/>
            <a:r>
              <a:rPr lang="en-US" sz="1900">
                <a:solidFill>
                  <a:srgbClr val="000000"/>
                </a:solidFill>
              </a:rPr>
              <a:t>The sensations of dizziness and motion sickness comes from when there is a mismatch between what the eyes perceive.</a:t>
            </a:r>
          </a:p>
          <a:p>
            <a:pPr lvl="2"/>
            <a:r>
              <a:rPr lang="en-US" sz="1900">
                <a:solidFill>
                  <a:srgbClr val="000000"/>
                </a:solidFill>
              </a:rPr>
              <a:t> For example, a great trick for helping sea sickness is to look at the horizon. </a:t>
            </a:r>
          </a:p>
          <a:p>
            <a:pPr lvl="2"/>
            <a:r>
              <a:rPr lang="en-US" sz="1900">
                <a:solidFill>
                  <a:srgbClr val="000000"/>
                </a:solidFill>
              </a:rPr>
              <a:t>When you look at the horizon, the horizon moves up and down within your visual field as the boat you are on moves up and down. </a:t>
            </a:r>
          </a:p>
          <a:p>
            <a:pPr lvl="2"/>
            <a:r>
              <a:rPr lang="en-US" sz="1900">
                <a:solidFill>
                  <a:srgbClr val="000000"/>
                </a:solidFill>
              </a:rPr>
              <a:t>This simple act functions to 'sync up' the visual information with the vestibular information! ​</a:t>
            </a:r>
          </a:p>
        </p:txBody>
      </p:sp>
    </p:spTree>
    <p:extLst>
      <p:ext uri="{BB962C8B-B14F-4D97-AF65-F5344CB8AC3E}">
        <p14:creationId xmlns:p14="http://schemas.microsoft.com/office/powerpoint/2010/main" val="70699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7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icture">
            <a:extLst>
              <a:ext uri="{FF2B5EF4-FFF2-40B4-BE49-F238E27FC236}">
                <a16:creationId xmlns:a16="http://schemas.microsoft.com/office/drawing/2014/main" id="{9B552BE2-BEB1-46E2-9347-435D69073A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8851" y="643467"/>
            <a:ext cx="787429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0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54FB8-AFB9-448B-8DC0-868F665E89F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Cochlea Histology</a:t>
            </a:r>
          </a:p>
        </p:txBody>
      </p:sp>
      <p:cxnSp>
        <p:nvCxnSpPr>
          <p:cNvPr id="74" name="Straight Connector 7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266" name="Picture 2" descr="Picture">
            <a:extLst>
              <a:ext uri="{FF2B5EF4-FFF2-40B4-BE49-F238E27FC236}">
                <a16:creationId xmlns:a16="http://schemas.microsoft.com/office/drawing/2014/main" id="{1EEEF21F-B090-459D-B7BA-E173C1BA6C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125" y="2426818"/>
            <a:ext cx="5108801"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267" name="Picture 3" descr="Picture">
            <a:extLst>
              <a:ext uri="{FF2B5EF4-FFF2-40B4-BE49-F238E27FC236}">
                <a16:creationId xmlns:a16="http://schemas.microsoft.com/office/drawing/2014/main" id="{2C492ACC-473E-49E4-A37E-20A81ACD3C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543345"/>
            <a:ext cx="5455917" cy="376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61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Picture">
            <a:extLst>
              <a:ext uri="{FF2B5EF4-FFF2-40B4-BE49-F238E27FC236}">
                <a16:creationId xmlns:a16="http://schemas.microsoft.com/office/drawing/2014/main" id="{B6D65E38-9249-4503-9E29-C590A369BD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21035" y="1421972"/>
            <a:ext cx="5129784" cy="401405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Picture">
            <a:extLst>
              <a:ext uri="{FF2B5EF4-FFF2-40B4-BE49-F238E27FC236}">
                <a16:creationId xmlns:a16="http://schemas.microsoft.com/office/drawing/2014/main" id="{2997760F-895F-4369-8723-06BA25AB3F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1180" y="1684873"/>
            <a:ext cx="5129784" cy="348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6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icture">
            <a:extLst>
              <a:ext uri="{FF2B5EF4-FFF2-40B4-BE49-F238E27FC236}">
                <a16:creationId xmlns:a16="http://schemas.microsoft.com/office/drawing/2014/main" id="{9C050E5D-B381-4EEC-88D5-87F74E829D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569230"/>
            <a:ext cx="5294716" cy="3719537"/>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1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2" descr="Picture">
            <a:extLst>
              <a:ext uri="{FF2B5EF4-FFF2-40B4-BE49-F238E27FC236}">
                <a16:creationId xmlns:a16="http://schemas.microsoft.com/office/drawing/2014/main" id="{BAF10C95-6858-4F4F-A858-9C8D944C7D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817" y="1357443"/>
            <a:ext cx="5294715" cy="414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03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icture">
            <a:extLst>
              <a:ext uri="{FF2B5EF4-FFF2-40B4-BE49-F238E27FC236}">
                <a16:creationId xmlns:a16="http://schemas.microsoft.com/office/drawing/2014/main" id="{A2A48ADB-8F46-495C-9AF0-B58033677D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73379" y="643467"/>
            <a:ext cx="4025095" cy="55710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icture">
            <a:extLst>
              <a:ext uri="{FF2B5EF4-FFF2-40B4-BE49-F238E27FC236}">
                <a16:creationId xmlns:a16="http://schemas.microsoft.com/office/drawing/2014/main" id="{BAF10C95-6858-4F4F-A858-9C8D944C7D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180" y="1421972"/>
            <a:ext cx="5129784" cy="401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52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icture">
            <a:extLst>
              <a:ext uri="{FF2B5EF4-FFF2-40B4-BE49-F238E27FC236}">
                <a16:creationId xmlns:a16="http://schemas.microsoft.com/office/drawing/2014/main" id="{F4236F50-05EE-44D5-A5EE-A0E70EB218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4019" y="643467"/>
            <a:ext cx="8603962"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3EB9A65-98EA-4641-86CE-F1F64AD6284B}"/>
              </a:ext>
            </a:extLst>
          </p:cNvPr>
          <p:cNvSpPr/>
          <p:nvPr/>
        </p:nvSpPr>
        <p:spPr>
          <a:xfrm>
            <a:off x="5618988" y="281829"/>
            <a:ext cx="6096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algn="ctr" eaLnBrk="0" fontAlgn="base" hangingPunct="0">
              <a:spcBef>
                <a:spcPct val="0"/>
              </a:spcBef>
              <a:spcAft>
                <a:spcPts val="600"/>
              </a:spcAft>
            </a:pPr>
            <a:r>
              <a:rPr lang="en-US" altLang="en-US" dirty="0">
                <a:solidFill>
                  <a:srgbClr val="2A2A2A"/>
                </a:solidFill>
                <a:latin typeface="Pacifico"/>
              </a:rPr>
              <a:t>Anatomical Model of the Ear</a:t>
            </a:r>
          </a:p>
        </p:txBody>
      </p:sp>
    </p:spTree>
    <p:extLst>
      <p:ext uri="{BB962C8B-B14F-4D97-AF65-F5344CB8AC3E}">
        <p14:creationId xmlns:p14="http://schemas.microsoft.com/office/powerpoint/2010/main" val="1863161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Picture">
            <a:extLst>
              <a:ext uri="{FF2B5EF4-FFF2-40B4-BE49-F238E27FC236}">
                <a16:creationId xmlns:a16="http://schemas.microsoft.com/office/drawing/2014/main" id="{6CB42993-760F-4F67-8525-68735AFC9D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0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91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A396A7A1-F105-4D75-B142-3E767E722585}"/>
              </a:ext>
            </a:extLst>
          </p:cNvPr>
          <p:cNvSpPr>
            <a:spLocks noChangeArrowheads="1"/>
          </p:cNvSpPr>
          <p:nvPr/>
        </p:nvSpPr>
        <p:spPr bwMode="auto">
          <a:xfrm>
            <a:off x="640080" y="2074363"/>
            <a:ext cx="2752354" cy="2709275"/>
          </a:xfrm>
          <a:prstGeom prst="ellipse">
            <a:avLst/>
          </a:prstGeom>
          <a:solidFill>
            <a:srgbClr val="262626"/>
          </a:solidFill>
          <a:ln w="174625" cmpd="thinThick">
            <a:solidFill>
              <a:srgbClr val="262626"/>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2200" b="0" i="0" u="none" strike="noStrike" kern="1200" cap="none" normalizeH="0" baseline="0" dirty="0">
                <a:ln>
                  <a:noFill/>
                </a:ln>
                <a:solidFill>
                  <a:srgbClr val="FFFFFF"/>
                </a:solidFill>
                <a:effectLst/>
                <a:latin typeface="+mj-lt"/>
                <a:ea typeface="+mj-ea"/>
                <a:cs typeface="+mj-cs"/>
              </a:rPr>
              <a:t>Middle Ear</a:t>
            </a:r>
          </a:p>
          <a:p>
            <a:pPr marL="0" marR="0" lvl="0" indent="0" algn="ctr" eaLnBrk="1" fontAlgn="base" hangingPunct="1">
              <a:lnSpc>
                <a:spcPct val="90000"/>
              </a:lnSpc>
              <a:spcAft>
                <a:spcPts val="600"/>
              </a:spcAft>
              <a:buClrTx/>
              <a:buSzTx/>
              <a:tabLst/>
            </a:pPr>
            <a:r>
              <a:rPr kumimoji="0" lang="en-US" altLang="en-US" sz="2200" b="0" i="0" u="none" strike="noStrike" kern="1200" cap="none" normalizeH="0" baseline="0" dirty="0">
                <a:ln>
                  <a:noFill/>
                </a:ln>
                <a:solidFill>
                  <a:srgbClr val="FFFFFF"/>
                </a:solidFill>
                <a:effectLst/>
                <a:latin typeface="+mj-lt"/>
                <a:ea typeface="+mj-ea"/>
                <a:cs typeface="+mj-cs"/>
              </a:rPr>
              <a:t>           </a:t>
            </a:r>
          </a:p>
          <a:p>
            <a:pPr marL="0" marR="0" lvl="0" indent="0" algn="ctr" eaLnBrk="1" fontAlgn="base" hangingPunct="1">
              <a:lnSpc>
                <a:spcPct val="90000"/>
              </a:lnSpc>
              <a:spcAft>
                <a:spcPts val="600"/>
              </a:spcAft>
              <a:buClrTx/>
              <a:buSzTx/>
              <a:tabLst/>
            </a:pPr>
            <a:r>
              <a:rPr kumimoji="0" lang="en-US" altLang="en-US" sz="2200" b="0" i="0" u="none" strike="noStrike" kern="1200" cap="none" normalizeH="0" baseline="0" dirty="0">
                <a:ln>
                  <a:noFill/>
                </a:ln>
                <a:solidFill>
                  <a:srgbClr val="FFFFFF"/>
                </a:solidFill>
                <a:effectLst/>
                <a:latin typeface="+mj-lt"/>
                <a:ea typeface="+mj-ea"/>
                <a:cs typeface="+mj-cs"/>
              </a:rPr>
              <a:t>          </a:t>
            </a:r>
          </a:p>
          <a:p>
            <a:pPr marL="0" marR="0" lvl="0" indent="0" algn="ctr" eaLnBrk="1" fontAlgn="base" hangingPunct="1">
              <a:lnSpc>
                <a:spcPct val="90000"/>
              </a:lnSpc>
              <a:spcAft>
                <a:spcPts val="600"/>
              </a:spcAft>
              <a:buClrTx/>
              <a:buSzTx/>
              <a:tabLst/>
            </a:pPr>
            <a:r>
              <a:rPr kumimoji="0" lang="en-US" altLang="en-US" sz="2200" b="0" i="0" u="none" strike="noStrike" kern="1200" cap="none" normalizeH="0" baseline="0" dirty="0">
                <a:ln>
                  <a:noFill/>
                </a:ln>
                <a:solidFill>
                  <a:srgbClr val="FFFFFF"/>
                </a:solidFill>
                <a:effectLst/>
                <a:latin typeface="+mj-lt"/>
                <a:ea typeface="+mj-ea"/>
                <a:cs typeface="+mj-cs"/>
              </a:rPr>
              <a:t>           </a:t>
            </a:r>
          </a:p>
        </p:txBody>
      </p:sp>
      <p:pic>
        <p:nvPicPr>
          <p:cNvPr id="16388" name="Picture 4" descr="Picture">
            <a:extLst>
              <a:ext uri="{FF2B5EF4-FFF2-40B4-BE49-F238E27FC236}">
                <a16:creationId xmlns:a16="http://schemas.microsoft.com/office/drawing/2014/main" id="{ADEAC958-8C85-4C7B-BA80-4D9D513C98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25" b="8082"/>
          <a:stretch/>
        </p:blipFill>
        <p:spPr bwMode="auto">
          <a:xfrm>
            <a:off x="4038600" y="1405627"/>
            <a:ext cx="7188199" cy="4043356"/>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Picture">
            <a:extLst>
              <a:ext uri="{FF2B5EF4-FFF2-40B4-BE49-F238E27FC236}">
                <a16:creationId xmlns:a16="http://schemas.microsoft.com/office/drawing/2014/main" id="{C88401F2-7790-493B-A19A-C5B3811E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8529638"/>
            <a:ext cx="98107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56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2BBF68-2F60-4FE4-B654-34966B663A3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ear - 3 main regions</a:t>
            </a:r>
          </a:p>
        </p:txBody>
      </p:sp>
      <p:sp>
        <p:nvSpPr>
          <p:cNvPr id="3" name="Content Placeholder 2">
            <a:extLst>
              <a:ext uri="{FF2B5EF4-FFF2-40B4-BE49-F238E27FC236}">
                <a16:creationId xmlns:a16="http://schemas.microsoft.com/office/drawing/2014/main" id="{DA04EDFD-8984-49C7-A898-E9673119E156}"/>
              </a:ext>
            </a:extLst>
          </p:cNvPr>
          <p:cNvSpPr>
            <a:spLocks noGrp="1"/>
          </p:cNvSpPr>
          <p:nvPr>
            <p:ph idx="1"/>
          </p:nvPr>
        </p:nvSpPr>
        <p:spPr>
          <a:xfrm>
            <a:off x="643468" y="2638043"/>
            <a:ext cx="3363974" cy="3415623"/>
          </a:xfrm>
        </p:spPr>
        <p:txBody>
          <a:bodyPr>
            <a:normAutofit/>
          </a:bodyPr>
          <a:lstStyle/>
          <a:p>
            <a:r>
              <a:rPr lang="en-US" sz="2000"/>
              <a:t>The ear has 3 main regions; the outer ear, the middle ear and the inner ear. </a:t>
            </a:r>
          </a:p>
          <a:p>
            <a:r>
              <a:rPr lang="en-US" sz="2000"/>
              <a:t>Auditory sensory information is sensed by the outer and middle ear, whereas vestibular sensory information is sensed by the inner ear.</a:t>
            </a:r>
          </a:p>
        </p:txBody>
      </p:sp>
      <p:pic>
        <p:nvPicPr>
          <p:cNvPr id="1026" name="Picture 2" descr="Image result for ear anatomy">
            <a:extLst>
              <a:ext uri="{FF2B5EF4-FFF2-40B4-BE49-F238E27FC236}">
                <a16:creationId xmlns:a16="http://schemas.microsoft.com/office/drawing/2014/main" id="{CA9CBADE-1202-413B-9542-1EF017B8EB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20155"/>
            <a:ext cx="6250769" cy="465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438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Picture">
            <a:extLst>
              <a:ext uri="{FF2B5EF4-FFF2-40B4-BE49-F238E27FC236}">
                <a16:creationId xmlns:a16="http://schemas.microsoft.com/office/drawing/2014/main" id="{005DADE6-B720-47B0-9EF0-A561878B60D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46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9386BFC-1334-43F5-83D3-AC2DB536E54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kern="1200">
                <a:solidFill>
                  <a:srgbClr val="FFFFFF"/>
                </a:solidFill>
                <a:latin typeface="+mj-lt"/>
                <a:ea typeface="+mj-ea"/>
                <a:cs typeface="+mj-cs"/>
              </a:rPr>
              <a:t>Inner ear model</a:t>
            </a: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Picture">
            <a:extLst>
              <a:ext uri="{FF2B5EF4-FFF2-40B4-BE49-F238E27FC236}">
                <a16:creationId xmlns:a16="http://schemas.microsoft.com/office/drawing/2014/main" id="{48ACAD90-2DBC-4865-833B-5A97D689FE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5" r="-2"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45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CA00B-0603-40C9-802A-4FFD9B2C2AB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The inner ear model</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1506" name="Picture 2" descr="Image result for cochlea model">
            <a:extLst>
              <a:ext uri="{FF2B5EF4-FFF2-40B4-BE49-F238E27FC236}">
                <a16:creationId xmlns:a16="http://schemas.microsoft.com/office/drawing/2014/main" id="{2C4239B2-F4FB-4135-AB42-1E92DD6F64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60496" y="492573"/>
            <a:ext cx="5940197"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74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8A308-E3A4-4D85-9D9E-CD10F3833FD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The Cochlea Model</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7787E395-24DF-48EA-A8E5-DBD3C4E27114}"/>
              </a:ext>
            </a:extLst>
          </p:cNvPr>
          <p:cNvPicPr>
            <a:picLocks noGrp="1" noChangeAspect="1"/>
          </p:cNvPicPr>
          <p:nvPr>
            <p:ph idx="1"/>
          </p:nvPr>
        </p:nvPicPr>
        <p:blipFill>
          <a:blip r:embed="rId2"/>
          <a:stretch>
            <a:fillRect/>
          </a:stretch>
        </p:blipFill>
        <p:spPr>
          <a:xfrm>
            <a:off x="5651918" y="492573"/>
            <a:ext cx="5557352" cy="5880796"/>
          </a:xfrm>
          <a:prstGeom prst="rect">
            <a:avLst/>
          </a:prstGeom>
        </p:spPr>
      </p:pic>
    </p:spTree>
    <p:extLst>
      <p:ext uri="{BB962C8B-B14F-4D97-AF65-F5344CB8AC3E}">
        <p14:creationId xmlns:p14="http://schemas.microsoft.com/office/powerpoint/2010/main" val="3716553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8A308-E3A4-4D85-9D9E-CD10F3833FDE}"/>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The Cochlea Model</a:t>
            </a:r>
          </a:p>
        </p:txBody>
      </p:sp>
      <p:pic>
        <p:nvPicPr>
          <p:cNvPr id="20482" name="Picture 2" descr="Image result for cochlea model">
            <a:extLst>
              <a:ext uri="{FF2B5EF4-FFF2-40B4-BE49-F238E27FC236}">
                <a16:creationId xmlns:a16="http://schemas.microsoft.com/office/drawing/2014/main" id="{87723344-050B-44D0-AD03-6A8BF505B1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95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ED6F-E88C-4832-91B5-3A80ADCBE97D}"/>
              </a:ext>
            </a:extLst>
          </p:cNvPr>
          <p:cNvSpPr>
            <a:spLocks noGrp="1"/>
          </p:cNvSpPr>
          <p:nvPr>
            <p:ph type="title"/>
          </p:nvPr>
        </p:nvSpPr>
        <p:spPr>
          <a:xfrm>
            <a:off x="481011" y="327025"/>
            <a:ext cx="5324477" cy="1630363"/>
          </a:xfrm>
        </p:spPr>
        <p:txBody>
          <a:bodyPr anchor="b">
            <a:normAutofit/>
          </a:bodyPr>
          <a:lstStyle/>
          <a:p>
            <a:r>
              <a:rPr lang="en-US" sz="3600" b="1" i="1"/>
              <a:t>THE EXTERNAL EAR</a:t>
            </a:r>
            <a:endParaRPr lang="en-US" sz="3600"/>
          </a:p>
        </p:txBody>
      </p:sp>
      <p:sp>
        <p:nvSpPr>
          <p:cNvPr id="3" name="Content Placeholder 2">
            <a:extLst>
              <a:ext uri="{FF2B5EF4-FFF2-40B4-BE49-F238E27FC236}">
                <a16:creationId xmlns:a16="http://schemas.microsoft.com/office/drawing/2014/main" id="{FF773302-D27B-46F4-8047-423D4788D185}"/>
              </a:ext>
            </a:extLst>
          </p:cNvPr>
          <p:cNvSpPr>
            <a:spLocks noGrp="1"/>
          </p:cNvSpPr>
          <p:nvPr>
            <p:ph idx="1"/>
          </p:nvPr>
        </p:nvSpPr>
        <p:spPr>
          <a:xfrm>
            <a:off x="481013" y="2286001"/>
            <a:ext cx="5324475" cy="3919538"/>
          </a:xfrm>
        </p:spPr>
        <p:txBody>
          <a:bodyPr anchor="t">
            <a:normAutofit/>
          </a:bodyPr>
          <a:lstStyle/>
          <a:p>
            <a:r>
              <a:rPr lang="en-US" sz="1800"/>
              <a:t>    The outer ear (or the external ear) includes the auricle (pinna) and the external auditory canal (also known as the external auditory meatus). </a:t>
            </a:r>
            <a:br>
              <a:rPr lang="en-US" sz="1800"/>
            </a:br>
            <a:r>
              <a:rPr lang="en-US" sz="1800"/>
              <a:t>​   </a:t>
            </a:r>
          </a:p>
          <a:p>
            <a:pPr lvl="1"/>
            <a:r>
              <a:rPr lang="en-US" sz="1800"/>
              <a:t>The outward visible portion of the ear is called the auricle, or pinna. It's unique shape somewhat resembles shell, surrounded by a couple of key features. </a:t>
            </a:r>
          </a:p>
          <a:p>
            <a:pPr lvl="1"/>
            <a:r>
              <a:rPr lang="en-US" sz="1800"/>
              <a:t>At the top, the auricle is surrounded by a lid-like structure. </a:t>
            </a:r>
          </a:p>
          <a:p>
            <a:pPr lvl="1"/>
            <a:r>
              <a:rPr lang="en-US" sz="1800"/>
              <a:t>The bottom or inferior portion of the auricle has the ear lobe. </a:t>
            </a:r>
          </a:p>
          <a:p>
            <a:pPr lvl="1"/>
            <a:r>
              <a:rPr lang="en-US" sz="1800"/>
              <a:t>The auricle of the ear is composed of elastic cartilage which gives it its unique flexibility.</a:t>
            </a:r>
          </a:p>
        </p:txBody>
      </p:sp>
      <p:pic>
        <p:nvPicPr>
          <p:cNvPr id="15" name="Picture 14" descr="A close up of a piece of paper&#10;&#10;Description automatically generated">
            <a:extLst>
              <a:ext uri="{FF2B5EF4-FFF2-40B4-BE49-F238E27FC236}">
                <a16:creationId xmlns:a16="http://schemas.microsoft.com/office/drawing/2014/main" id="{E50A7F4C-B219-40AD-95A2-F13D6BE72BA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19" t="1" r="36259" b="1"/>
          <a:stretch/>
        </p:blipFill>
        <p:spPr>
          <a:xfrm>
            <a:off x="7067551" y="0"/>
            <a:ext cx="7581900" cy="6856412"/>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1986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ED6F-E88C-4832-91B5-3A80ADCBE97D}"/>
              </a:ext>
            </a:extLst>
          </p:cNvPr>
          <p:cNvSpPr>
            <a:spLocks noGrp="1"/>
          </p:cNvSpPr>
          <p:nvPr>
            <p:ph type="title"/>
          </p:nvPr>
        </p:nvSpPr>
        <p:spPr>
          <a:xfrm>
            <a:off x="4833256" y="978102"/>
            <a:ext cx="6715277" cy="1062644"/>
          </a:xfrm>
        </p:spPr>
        <p:txBody>
          <a:bodyPr anchor="b">
            <a:normAutofit/>
          </a:bodyPr>
          <a:lstStyle/>
          <a:p>
            <a:r>
              <a:rPr lang="en-US" sz="4400" b="1" i="1" dirty="0"/>
              <a:t>THE EXTERNAL EAR</a:t>
            </a:r>
            <a:endParaRPr lang="en-US" sz="4400" dirty="0"/>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Picture">
            <a:extLst>
              <a:ext uri="{FF2B5EF4-FFF2-40B4-BE49-F238E27FC236}">
                <a16:creationId xmlns:a16="http://schemas.microsoft.com/office/drawing/2014/main" id="{ABEBC2A4-B714-4F1D-90EA-A78741A9F7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 r="-3" b="-3"/>
          <a:stretch/>
        </p:blipFill>
        <p:spPr bwMode="auto">
          <a:xfrm>
            <a:off x="184118" y="381812"/>
            <a:ext cx="4505447" cy="4601241"/>
          </a:xfrm>
          <a:prstGeom prst="rect">
            <a:avLst/>
          </a:prstGeom>
        </p:spPr>
        <p:style>
          <a:lnRef idx="2">
            <a:schemeClr val="dk1"/>
          </a:lnRef>
          <a:fillRef idx="1">
            <a:schemeClr val="lt1"/>
          </a:fillRef>
          <a:effectRef idx="0">
            <a:schemeClr val="dk1"/>
          </a:effectRef>
          <a:fontRef idx="minor">
            <a:schemeClr val="dk1"/>
          </a:fontRef>
        </p:style>
      </p:pic>
      <p:sp>
        <p:nvSpPr>
          <p:cNvPr id="3" name="Content Placeholder 2">
            <a:extLst>
              <a:ext uri="{FF2B5EF4-FFF2-40B4-BE49-F238E27FC236}">
                <a16:creationId xmlns:a16="http://schemas.microsoft.com/office/drawing/2014/main" id="{FF773302-D27B-46F4-8047-423D4788D185}"/>
              </a:ext>
            </a:extLst>
          </p:cNvPr>
          <p:cNvSpPr>
            <a:spLocks noGrp="1"/>
          </p:cNvSpPr>
          <p:nvPr>
            <p:ph idx="1"/>
          </p:nvPr>
        </p:nvSpPr>
        <p:spPr>
          <a:xfrm>
            <a:off x="4955354" y="2682433"/>
            <a:ext cx="6282169" cy="4175566"/>
          </a:xfrm>
        </p:spPr>
        <p:txBody>
          <a:bodyPr>
            <a:normAutofit/>
          </a:bodyPr>
          <a:lstStyle/>
          <a:p>
            <a:pPr marL="0" lvl="0" indent="0" eaLnBrk="0" fontAlgn="base" hangingPunct="0">
              <a:spcBef>
                <a:spcPct val="0"/>
              </a:spcBef>
              <a:spcAft>
                <a:spcPts val="600"/>
              </a:spcAft>
              <a:buNone/>
            </a:pPr>
            <a:r>
              <a:rPr lang="en-US" altLang="en-US" sz="1800" dirty="0">
                <a:latin typeface="Bree Serif"/>
              </a:rPr>
              <a:t> </a:t>
            </a:r>
            <a:br>
              <a:rPr lang="en-US" altLang="en-US" sz="1800" dirty="0">
                <a:latin typeface="Bree Serif"/>
              </a:rPr>
            </a:br>
            <a:r>
              <a:rPr lang="en-US" altLang="en-US" sz="1800" dirty="0">
                <a:latin typeface="Bree Serif"/>
              </a:rPr>
              <a:t>​    The function of the auricle is to gather auditory information from the outside world and to funnel that information into the external auditory canal (external acoustic meatus). </a:t>
            </a:r>
          </a:p>
          <a:p>
            <a:pPr eaLnBrk="0" fontAlgn="base" hangingPunct="0">
              <a:spcBef>
                <a:spcPct val="0"/>
              </a:spcBef>
              <a:spcAft>
                <a:spcPts val="600"/>
              </a:spcAft>
            </a:pPr>
            <a:r>
              <a:rPr lang="en-US" altLang="en-US" sz="1800" dirty="0">
                <a:latin typeface="Bree Serif"/>
              </a:rPr>
              <a:t>Sound waves are generated by the physical disturbance of particles generated by vibrations. </a:t>
            </a:r>
          </a:p>
          <a:p>
            <a:pPr eaLnBrk="0" fontAlgn="base" hangingPunct="0">
              <a:spcBef>
                <a:spcPct val="0"/>
              </a:spcBef>
              <a:spcAft>
                <a:spcPts val="600"/>
              </a:spcAft>
            </a:pPr>
            <a:r>
              <a:rPr lang="en-US" altLang="en-US" sz="1800" dirty="0">
                <a:latin typeface="Bree Serif"/>
              </a:rPr>
              <a:t>Your brain picks up on the way these sound waves interact with the unique non-uniform shape of the auricle and determines an approximate vertical location of the source of that sound.</a:t>
            </a:r>
          </a:p>
          <a:p>
            <a:pPr eaLnBrk="0" fontAlgn="base" hangingPunct="0">
              <a:spcBef>
                <a:spcPct val="0"/>
              </a:spcBef>
              <a:spcAft>
                <a:spcPts val="600"/>
              </a:spcAft>
            </a:pPr>
            <a:r>
              <a:rPr lang="en-US" altLang="en-US" sz="1800" dirty="0">
                <a:latin typeface="Bree Serif"/>
              </a:rPr>
              <a:t> In other words, the shape of the auricle gives your brain information on whether the sound comes from above or below. </a:t>
            </a:r>
            <a:br>
              <a:rPr lang="en-US" altLang="en-US" sz="1800" dirty="0">
                <a:latin typeface="Bree Serif"/>
              </a:rPr>
            </a:br>
            <a:r>
              <a:rPr lang="en-US" altLang="en-US" sz="1800" dirty="0">
                <a:latin typeface="Bree Serif"/>
              </a:rPr>
              <a:t>   </a:t>
            </a:r>
            <a:br>
              <a:rPr lang="en-US" altLang="en-US" sz="1800" dirty="0">
                <a:latin typeface="Bree Serif"/>
              </a:rPr>
            </a:br>
            <a:endParaRPr lang="en-US" altLang="en-US" sz="1800" dirty="0">
              <a:latin typeface="Arial" panose="020B0604020202020204" pitchFamily="34" charset="0"/>
            </a:endParaRPr>
          </a:p>
        </p:txBody>
      </p:sp>
    </p:spTree>
    <p:extLst>
      <p:ext uri="{BB962C8B-B14F-4D97-AF65-F5344CB8AC3E}">
        <p14:creationId xmlns:p14="http://schemas.microsoft.com/office/powerpoint/2010/main" val="318187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ED6F-E88C-4832-91B5-3A80ADCBE97D}"/>
              </a:ext>
            </a:extLst>
          </p:cNvPr>
          <p:cNvSpPr>
            <a:spLocks noGrp="1"/>
          </p:cNvSpPr>
          <p:nvPr>
            <p:ph type="title"/>
          </p:nvPr>
        </p:nvSpPr>
        <p:spPr>
          <a:xfrm>
            <a:off x="4833256" y="978102"/>
            <a:ext cx="6715277" cy="1062644"/>
          </a:xfrm>
        </p:spPr>
        <p:txBody>
          <a:bodyPr anchor="b">
            <a:normAutofit/>
          </a:bodyPr>
          <a:lstStyle/>
          <a:p>
            <a:r>
              <a:rPr lang="en-US" sz="4400" b="1" i="1" dirty="0"/>
              <a:t>THE EXTERNAL EAR</a:t>
            </a:r>
            <a:endParaRPr lang="en-US" sz="4400" dirty="0"/>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Picture">
            <a:extLst>
              <a:ext uri="{FF2B5EF4-FFF2-40B4-BE49-F238E27FC236}">
                <a16:creationId xmlns:a16="http://schemas.microsoft.com/office/drawing/2014/main" id="{ABEBC2A4-B714-4F1D-90EA-A78741A9F7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7" r="-3" b="-3"/>
          <a:stretch/>
        </p:blipFill>
        <p:spPr bwMode="auto">
          <a:xfrm>
            <a:off x="184118" y="381812"/>
            <a:ext cx="4505447" cy="4601241"/>
          </a:xfrm>
          <a:prstGeom prst="rect">
            <a:avLst/>
          </a:prstGeom>
        </p:spPr>
        <p:style>
          <a:lnRef idx="2">
            <a:schemeClr val="dk1"/>
          </a:lnRef>
          <a:fillRef idx="1">
            <a:schemeClr val="lt1"/>
          </a:fillRef>
          <a:effectRef idx="0">
            <a:schemeClr val="dk1"/>
          </a:effectRef>
          <a:fontRef idx="minor">
            <a:schemeClr val="dk1"/>
          </a:fontRef>
        </p:style>
      </p:pic>
      <p:sp>
        <p:nvSpPr>
          <p:cNvPr id="3" name="Content Placeholder 2">
            <a:extLst>
              <a:ext uri="{FF2B5EF4-FFF2-40B4-BE49-F238E27FC236}">
                <a16:creationId xmlns:a16="http://schemas.microsoft.com/office/drawing/2014/main" id="{FF773302-D27B-46F4-8047-423D4788D185}"/>
              </a:ext>
            </a:extLst>
          </p:cNvPr>
          <p:cNvSpPr>
            <a:spLocks noGrp="1"/>
          </p:cNvSpPr>
          <p:nvPr>
            <p:ph idx="1"/>
          </p:nvPr>
        </p:nvSpPr>
        <p:spPr>
          <a:xfrm>
            <a:off x="4955354" y="2682433"/>
            <a:ext cx="6282169" cy="4175566"/>
          </a:xfrm>
        </p:spPr>
        <p:txBody>
          <a:bodyPr>
            <a:normAutofit/>
          </a:bodyPr>
          <a:lstStyle/>
          <a:p>
            <a:pPr eaLnBrk="0" fontAlgn="base" hangingPunct="0">
              <a:spcBef>
                <a:spcPct val="0"/>
              </a:spcBef>
              <a:spcAft>
                <a:spcPts val="600"/>
              </a:spcAft>
            </a:pPr>
            <a:r>
              <a:rPr lang="en-US" altLang="en-US" sz="2400" dirty="0">
                <a:solidFill>
                  <a:srgbClr val="2A2A2A"/>
                </a:solidFill>
                <a:latin typeface="Bree Serif"/>
              </a:rPr>
              <a:t> The auricle directs sound waves to the external auditory canal. </a:t>
            </a:r>
          </a:p>
          <a:p>
            <a:pPr eaLnBrk="0" fontAlgn="base" hangingPunct="0">
              <a:spcBef>
                <a:spcPct val="0"/>
              </a:spcBef>
              <a:spcAft>
                <a:spcPts val="600"/>
              </a:spcAft>
            </a:pPr>
            <a:endParaRPr lang="en-US" altLang="en-US" sz="2400" dirty="0">
              <a:solidFill>
                <a:srgbClr val="2A2A2A"/>
              </a:solidFill>
              <a:latin typeface="Bree Serif"/>
            </a:endParaRPr>
          </a:p>
          <a:p>
            <a:pPr eaLnBrk="0" fontAlgn="base" hangingPunct="0">
              <a:spcBef>
                <a:spcPct val="0"/>
              </a:spcBef>
              <a:spcAft>
                <a:spcPts val="600"/>
              </a:spcAft>
            </a:pPr>
            <a:r>
              <a:rPr lang="en-US" altLang="en-US" sz="2400" dirty="0">
                <a:solidFill>
                  <a:srgbClr val="2A2A2A"/>
                </a:solidFill>
                <a:latin typeface="Bree Serif"/>
              </a:rPr>
              <a:t>The outer 1/3 of the canal is made up of elastic cartilage as well, but then becomes surrounded by temporal bone as is burrows its way through from the auricle to the middle ear.</a:t>
            </a:r>
          </a:p>
          <a:p>
            <a:pPr eaLnBrk="0" fontAlgn="base" hangingPunct="0">
              <a:spcBef>
                <a:spcPct val="0"/>
              </a:spcBef>
              <a:spcAft>
                <a:spcPts val="600"/>
              </a:spcAft>
            </a:pPr>
            <a:r>
              <a:rPr lang="en-US" altLang="en-US" sz="2400" dirty="0">
                <a:solidFill>
                  <a:srgbClr val="2A2A2A"/>
                </a:solidFill>
                <a:latin typeface="Bree Serif"/>
              </a:rPr>
              <a:t> In most people, the external auditory canal is approximately 2.5 cm  in length, and runs from the auricle to the ear drum.</a:t>
            </a:r>
            <a:br>
              <a:rPr lang="en-US" altLang="en-US" sz="2400" dirty="0">
                <a:latin typeface="Bree Serif"/>
              </a:rPr>
            </a:br>
            <a:endParaRPr lang="en-US" altLang="en-US" sz="2400" dirty="0">
              <a:latin typeface="Arial" panose="020B0604020202020204" pitchFamily="34" charset="0"/>
            </a:endParaRPr>
          </a:p>
        </p:txBody>
      </p:sp>
    </p:spTree>
    <p:extLst>
      <p:ext uri="{BB962C8B-B14F-4D97-AF65-F5344CB8AC3E}">
        <p14:creationId xmlns:p14="http://schemas.microsoft.com/office/powerpoint/2010/main" val="257567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ED6F-E88C-4832-91B5-3A80ADCBE97D}"/>
              </a:ext>
            </a:extLst>
          </p:cNvPr>
          <p:cNvSpPr>
            <a:spLocks noGrp="1"/>
          </p:cNvSpPr>
          <p:nvPr>
            <p:ph type="title"/>
          </p:nvPr>
        </p:nvSpPr>
        <p:spPr>
          <a:xfrm>
            <a:off x="648929" y="629266"/>
            <a:ext cx="5127031" cy="1676603"/>
          </a:xfrm>
        </p:spPr>
        <p:txBody>
          <a:bodyPr>
            <a:normAutofit/>
          </a:bodyPr>
          <a:lstStyle/>
          <a:p>
            <a:r>
              <a:rPr lang="en-US" altLang="en-US" sz="4400" dirty="0">
                <a:latin typeface="Bree Serif"/>
              </a:rPr>
              <a:t> </a:t>
            </a:r>
            <a:r>
              <a:rPr lang="en-US" sz="4400" b="1" i="1" dirty="0"/>
              <a:t>THE MIDDLE EAR</a:t>
            </a:r>
            <a:endParaRPr lang="en-US" sz="4400" dirty="0"/>
          </a:p>
        </p:txBody>
      </p:sp>
      <p:sp>
        <p:nvSpPr>
          <p:cNvPr id="3" name="Content Placeholder 2">
            <a:extLst>
              <a:ext uri="{FF2B5EF4-FFF2-40B4-BE49-F238E27FC236}">
                <a16:creationId xmlns:a16="http://schemas.microsoft.com/office/drawing/2014/main" id="{FF773302-D27B-46F4-8047-423D4788D185}"/>
              </a:ext>
            </a:extLst>
          </p:cNvPr>
          <p:cNvSpPr>
            <a:spLocks noGrp="1"/>
          </p:cNvSpPr>
          <p:nvPr>
            <p:ph idx="1"/>
          </p:nvPr>
        </p:nvSpPr>
        <p:spPr>
          <a:xfrm>
            <a:off x="648930" y="2438400"/>
            <a:ext cx="5127029" cy="3785419"/>
          </a:xfrm>
        </p:spPr>
        <p:txBody>
          <a:bodyPr>
            <a:normAutofit lnSpcReduction="10000"/>
          </a:bodyPr>
          <a:lstStyle/>
          <a:p>
            <a:pPr eaLnBrk="0" fontAlgn="base" hangingPunct="0">
              <a:spcBef>
                <a:spcPct val="0"/>
              </a:spcBef>
              <a:spcAft>
                <a:spcPts val="600"/>
              </a:spcAft>
            </a:pPr>
            <a:r>
              <a:rPr lang="en-US" sz="2400" b="1" i="1" dirty="0"/>
              <a:t>    </a:t>
            </a:r>
            <a:r>
              <a:rPr lang="en-US" sz="2400" dirty="0"/>
              <a:t>The outer ear is separated from the middle ear by the ear drum or the </a:t>
            </a:r>
            <a:r>
              <a:rPr lang="en-US" sz="2400" i="1" dirty="0"/>
              <a:t>tympanic membrane. </a:t>
            </a:r>
          </a:p>
          <a:p>
            <a:pPr eaLnBrk="0" fontAlgn="base" hangingPunct="0">
              <a:spcBef>
                <a:spcPct val="0"/>
              </a:spcBef>
              <a:spcAft>
                <a:spcPts val="600"/>
              </a:spcAft>
            </a:pPr>
            <a:r>
              <a:rPr lang="en-US" sz="2400" dirty="0"/>
              <a:t>Tympanum is Latin for "drum". It consists of a thin, translucent membrane. </a:t>
            </a:r>
          </a:p>
          <a:p>
            <a:pPr eaLnBrk="0" fontAlgn="base" hangingPunct="0">
              <a:spcBef>
                <a:spcPct val="0"/>
              </a:spcBef>
              <a:spcAft>
                <a:spcPts val="600"/>
              </a:spcAft>
            </a:pPr>
            <a:r>
              <a:rPr lang="en-US" sz="2400" dirty="0"/>
              <a:t>As sound waves reach the tympanic membrane, causing the membrane to vibrate. </a:t>
            </a:r>
          </a:p>
          <a:p>
            <a:pPr eaLnBrk="0" fontAlgn="base" hangingPunct="0">
              <a:spcBef>
                <a:spcPct val="0"/>
              </a:spcBef>
              <a:spcAft>
                <a:spcPts val="600"/>
              </a:spcAft>
            </a:pPr>
            <a:r>
              <a:rPr lang="en-US" sz="2400" dirty="0"/>
              <a:t>These vibrations are transferred to the tiny bones of your middle ear. </a:t>
            </a:r>
            <a:endParaRPr lang="en-US" altLang="en-US" sz="2400" dirty="0">
              <a:latin typeface="Arial" panose="020B0604020202020204" pitchFamily="34" charset="0"/>
            </a:endParaRPr>
          </a:p>
        </p:txBody>
      </p:sp>
      <p:pic>
        <p:nvPicPr>
          <p:cNvPr id="6" name="Content Placeholder 3" descr="A screenshot of a cell phone&#10;&#10;Description automatically generated">
            <a:extLst>
              <a:ext uri="{FF2B5EF4-FFF2-40B4-BE49-F238E27FC236}">
                <a16:creationId xmlns:a16="http://schemas.microsoft.com/office/drawing/2014/main" id="{6E14C4A7-FFFE-4320-A61B-163ADBAED1B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84" b="2"/>
          <a:stretch/>
        </p:blipFill>
        <p:spPr>
          <a:xfrm>
            <a:off x="6090613" y="640082"/>
            <a:ext cx="5461724" cy="5577837"/>
          </a:xfrm>
          <a:prstGeom prst="rect">
            <a:avLst/>
          </a:prstGeom>
          <a:effectLst/>
        </p:spPr>
      </p:pic>
    </p:spTree>
    <p:extLst>
      <p:ext uri="{BB962C8B-B14F-4D97-AF65-F5344CB8AC3E}">
        <p14:creationId xmlns:p14="http://schemas.microsoft.com/office/powerpoint/2010/main" val="325175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3AADB52A-9391-4893-A141-900506C6E76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Auditory Ossicles</a:t>
            </a:r>
          </a:p>
        </p:txBody>
      </p:sp>
      <p:sp>
        <p:nvSpPr>
          <p:cNvPr id="22" name="Content Placeholder 1">
            <a:extLst>
              <a:ext uri="{FF2B5EF4-FFF2-40B4-BE49-F238E27FC236}">
                <a16:creationId xmlns:a16="http://schemas.microsoft.com/office/drawing/2014/main" id="{59DE6192-0C99-4AAF-8A20-EC20688B04C4}"/>
              </a:ext>
            </a:extLst>
          </p:cNvPr>
          <p:cNvSpPr>
            <a:spLocks noGrp="1"/>
          </p:cNvSpPr>
          <p:nvPr>
            <p:ph idx="1"/>
          </p:nvPr>
        </p:nvSpPr>
        <p:spPr>
          <a:xfrm>
            <a:off x="643468" y="2638043"/>
            <a:ext cx="3363974" cy="3415623"/>
          </a:xfrm>
        </p:spPr>
        <p:txBody>
          <a:bodyPr>
            <a:normAutofit/>
          </a:bodyPr>
          <a:lstStyle/>
          <a:p>
            <a:r>
              <a:rPr lang="en-US" sz="1400"/>
              <a:t>The middle ear begins at the tympanic membrane and ends at the oval window of the inner (or internal) ear. </a:t>
            </a:r>
          </a:p>
          <a:p>
            <a:r>
              <a:rPr lang="en-US" sz="1400"/>
              <a:t>The middle ear contains the 3 smallest bones of your body, called the ossicles, that lie in the hollow chamber of the middle ear, called the tympanic cavity.</a:t>
            </a:r>
          </a:p>
          <a:p>
            <a:r>
              <a:rPr lang="en-US" sz="1400"/>
              <a:t> The term "ossicle" literally means "tiny bone". The primary function of the middle ear is to transfer sound wave information from the air, to liquid waves in the cochlea. </a:t>
            </a:r>
          </a:p>
        </p:txBody>
      </p:sp>
      <p:pic>
        <p:nvPicPr>
          <p:cNvPr id="4098" name="Picture 2" descr="Picture">
            <a:extLst>
              <a:ext uri="{FF2B5EF4-FFF2-40B4-BE49-F238E27FC236}">
                <a16:creationId xmlns:a16="http://schemas.microsoft.com/office/drawing/2014/main" id="{AA9659F4-5F3F-4522-92BD-F9D19B8F74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309253"/>
            <a:ext cx="6250769" cy="407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630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8E12CF-BB82-4126-A77E-1FCDB0CFFE1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Auditory Ossicles</a:t>
            </a:r>
          </a:p>
        </p:txBody>
      </p:sp>
      <p:sp>
        <p:nvSpPr>
          <p:cNvPr id="6" name="Content Placeholder 5">
            <a:extLst>
              <a:ext uri="{FF2B5EF4-FFF2-40B4-BE49-F238E27FC236}">
                <a16:creationId xmlns:a16="http://schemas.microsoft.com/office/drawing/2014/main" id="{A91CF724-EF7D-46E2-BFDF-F8A418BA48A5}"/>
              </a:ext>
            </a:extLst>
          </p:cNvPr>
          <p:cNvSpPr>
            <a:spLocks noGrp="1"/>
          </p:cNvSpPr>
          <p:nvPr>
            <p:ph idx="1"/>
          </p:nvPr>
        </p:nvSpPr>
        <p:spPr>
          <a:xfrm>
            <a:off x="643468" y="2638043"/>
            <a:ext cx="3363974" cy="3415623"/>
          </a:xfrm>
        </p:spPr>
        <p:txBody>
          <a:bodyPr>
            <a:normAutofit/>
          </a:bodyPr>
          <a:lstStyle/>
          <a:p>
            <a:r>
              <a:rPr lang="en-US" sz="1400"/>
              <a:t> You have 3 auditory ossicles; the malleus (or hammer), the incus (or anvil) and the stapes (or stirrup). ​</a:t>
            </a:r>
          </a:p>
          <a:p>
            <a:endParaRPr lang="en-US" sz="1400"/>
          </a:p>
          <a:p>
            <a:r>
              <a:rPr lang="en-US" sz="1400"/>
              <a:t>The middle ear thus serves to convert the energy from sound pressure waves to a force upon the liquid of the inner ear. </a:t>
            </a:r>
          </a:p>
          <a:p>
            <a:r>
              <a:rPr lang="en-US" sz="1400"/>
              <a:t>The oval window is much smaller than the tympanic membrane, so the pressure induced by the stapes moving the oval window, causes the increase in pressure necessary to move the inner ear liquid.  </a:t>
            </a:r>
          </a:p>
        </p:txBody>
      </p:sp>
      <p:pic>
        <p:nvPicPr>
          <p:cNvPr id="9" name="Picture 8" descr="A picture containing person, holding, table, sitting&#10;&#10;Description automatically generated">
            <a:extLst>
              <a:ext uri="{FF2B5EF4-FFF2-40B4-BE49-F238E27FC236}">
                <a16:creationId xmlns:a16="http://schemas.microsoft.com/office/drawing/2014/main" id="{B91A0DFA-2280-4B8C-8DBA-15F2ECC26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636" y="643467"/>
            <a:ext cx="5031022" cy="5410199"/>
          </a:xfrm>
          <a:prstGeom prst="rect">
            <a:avLst/>
          </a:prstGeom>
        </p:spPr>
      </p:pic>
    </p:spTree>
    <p:extLst>
      <p:ext uri="{BB962C8B-B14F-4D97-AF65-F5344CB8AC3E}">
        <p14:creationId xmlns:p14="http://schemas.microsoft.com/office/powerpoint/2010/main" val="362794579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368</Words>
  <Application>Microsoft Office PowerPoint</Application>
  <PresentationFormat>Widescreen</PresentationFormat>
  <Paragraphs>83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Bree Serif</vt:lpstr>
      <vt:lpstr>Calibri</vt:lpstr>
      <vt:lpstr>Calibri Light</vt:lpstr>
      <vt:lpstr>Pacifico</vt:lpstr>
      <vt:lpstr>Office Theme</vt:lpstr>
      <vt:lpstr>PowerPoint Presentation</vt:lpstr>
      <vt:lpstr>PowerPoint Presentation</vt:lpstr>
      <vt:lpstr>ear - 3 main regions</vt:lpstr>
      <vt:lpstr>THE EXTERNAL EAR</vt:lpstr>
      <vt:lpstr>THE EXTERNAL EAR</vt:lpstr>
      <vt:lpstr>THE EXTERNAL EAR</vt:lpstr>
      <vt:lpstr> THE MIDDLE EAR</vt:lpstr>
      <vt:lpstr>Auditory Ossicles</vt:lpstr>
      <vt:lpstr>Auditory Ossicles</vt:lpstr>
      <vt:lpstr>Eustachian tube</vt:lpstr>
      <vt:lpstr>The internal ear </vt:lpstr>
      <vt:lpstr>The internal ear </vt:lpstr>
      <vt:lpstr>The Cochlea</vt:lpstr>
      <vt:lpstr>The Cochlea</vt:lpstr>
      <vt:lpstr>Cochlea</vt:lpstr>
      <vt:lpstr>Sound and Hearing</vt:lpstr>
      <vt:lpstr>Sound and Hearing</vt:lpstr>
      <vt:lpstr>Sound and Hearing</vt:lpstr>
      <vt:lpstr>Hair Cells</vt:lpstr>
      <vt:lpstr>The Vestibular Nervous System</vt:lpstr>
      <vt:lpstr>The vestibular system</vt:lpstr>
      <vt:lpstr>PowerPoint Presentation</vt:lpstr>
      <vt:lpstr>Cochlea Histology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Inner ear model</vt:lpstr>
      <vt:lpstr>The inner ear model</vt:lpstr>
      <vt:lpstr>The Cochlea Model</vt:lpstr>
      <vt:lpstr>The Cochlea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Anderson</dc:creator>
  <cp:lastModifiedBy>Cynthia Anderson</cp:lastModifiedBy>
  <cp:revision>3</cp:revision>
  <dcterms:created xsi:type="dcterms:W3CDTF">2019-11-01T15:58:41Z</dcterms:created>
  <dcterms:modified xsi:type="dcterms:W3CDTF">2019-11-01T17:48:32Z</dcterms:modified>
</cp:coreProperties>
</file>