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72"/>
  </p:notesMasterIdLst>
  <p:handoutMasterIdLst>
    <p:handoutMasterId r:id="rId73"/>
  </p:handoutMasterIdLst>
  <p:sldIdLst>
    <p:sldId id="269" r:id="rId3"/>
    <p:sldId id="270" r:id="rId4"/>
    <p:sldId id="274" r:id="rId5"/>
    <p:sldId id="275" r:id="rId6"/>
    <p:sldId id="276" r:id="rId7"/>
    <p:sldId id="277" r:id="rId8"/>
    <p:sldId id="278" r:id="rId9"/>
    <p:sldId id="279" r:id="rId10"/>
    <p:sldId id="280" r:id="rId11"/>
    <p:sldId id="282"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284" r:id="rId31"/>
    <p:sldId id="281" r:id="rId32"/>
    <p:sldId id="285" r:id="rId33"/>
    <p:sldId id="283" r:id="rId34"/>
    <p:sldId id="286" r:id="rId35"/>
    <p:sldId id="287" r:id="rId36"/>
    <p:sldId id="288" r:id="rId37"/>
    <p:sldId id="289" r:id="rId38"/>
    <p:sldId id="290" r:id="rId39"/>
    <p:sldId id="291" r:id="rId40"/>
    <p:sldId id="294" r:id="rId41"/>
    <p:sldId id="295" r:id="rId42"/>
    <p:sldId id="296" r:id="rId43"/>
    <p:sldId id="297" r:id="rId44"/>
    <p:sldId id="305" r:id="rId45"/>
    <p:sldId id="306" r:id="rId46"/>
    <p:sldId id="307" r:id="rId47"/>
    <p:sldId id="308" r:id="rId48"/>
    <p:sldId id="309" r:id="rId49"/>
    <p:sldId id="310" r:id="rId50"/>
    <p:sldId id="311" r:id="rId51"/>
    <p:sldId id="292" r:id="rId52"/>
    <p:sldId id="293" r:id="rId53"/>
    <p:sldId id="300" r:id="rId54"/>
    <p:sldId id="301" r:id="rId55"/>
    <p:sldId id="299" r:id="rId56"/>
    <p:sldId id="298" r:id="rId57"/>
    <p:sldId id="271" r:id="rId58"/>
    <p:sldId id="302" r:id="rId59"/>
    <p:sldId id="303" r:id="rId60"/>
    <p:sldId id="330" r:id="rId61"/>
    <p:sldId id="304" r:id="rId62"/>
    <p:sldId id="331" r:id="rId63"/>
    <p:sldId id="332" r:id="rId64"/>
    <p:sldId id="333" r:id="rId65"/>
    <p:sldId id="334" r:id="rId66"/>
    <p:sldId id="335" r:id="rId67"/>
    <p:sldId id="336" r:id="rId68"/>
    <p:sldId id="337" r:id="rId69"/>
    <p:sldId id="338" r:id="rId70"/>
    <p:sldId id="33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3" d="2"/>
        <a:sy n="3" d="2"/>
      </p:scale>
      <p:origin x="0" y="0"/>
    </p:cViewPr>
  </p:notesTextViewPr>
  <p:notesViewPr>
    <p:cSldViewPr snapToGrid="0"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DF4E22-E98E-4F6B-977F-447F402EDE8D}" type="datetimeFigureOut">
              <a:rPr lang="en-US" smtClean="0"/>
              <a:t>9/1/2016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DC7F4F-41CA-4B09-9309-82952A673BCD}" type="slidenum">
              <a:rPr lang="en-US" smtClean="0"/>
              <a:t>‹#›</a:t>
            </a:fld>
            <a:endParaRPr lang="en-US"/>
          </a:p>
        </p:txBody>
      </p:sp>
    </p:spTree>
    <p:extLst>
      <p:ext uri="{BB962C8B-B14F-4D97-AF65-F5344CB8AC3E}">
        <p14:creationId xmlns:p14="http://schemas.microsoft.com/office/powerpoint/2010/main" val="1899143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2AA3D-838A-4524-93AE-BB6F4B6FC72A}" type="datetimeFigureOut">
              <a:rPr lang="en-US" smtClean="0"/>
              <a:t>9/1/2016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45297-9661-4111-AC4D-7C1869DFF06C}" type="slidenum">
              <a:rPr lang="en-US" smtClean="0"/>
              <a:t>‹#›</a:t>
            </a:fld>
            <a:endParaRPr lang="en-US"/>
          </a:p>
        </p:txBody>
      </p:sp>
    </p:spTree>
    <p:extLst>
      <p:ext uri="{BB962C8B-B14F-4D97-AF65-F5344CB8AC3E}">
        <p14:creationId xmlns:p14="http://schemas.microsoft.com/office/powerpoint/2010/main" val="419294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7122DBBA-1787-4CE6-B7BF-1BA9AA2D12C8}" type="datetimeFigureOut">
              <a:rPr lang="en-US" smtClean="0"/>
              <a:pPr/>
              <a:t>9/1/2016</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FB8604-3E91-4806-A5CC-428F0C480F73}" type="slidenum">
              <a:rPr lang="en-US" smtClean="0"/>
              <a:pPr/>
              <a:t>‹#›</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1524000" y="1041400"/>
            <a:ext cx="9144000" cy="2387600"/>
          </a:xfrm>
        </p:spPr>
        <p:txBody>
          <a:bodyPr anchor="b"/>
          <a:lstStyle>
            <a:lvl1pPr algn="ctr">
              <a:defRPr sz="6000">
                <a:solidFill>
                  <a:schemeClr val="tx1"/>
                </a:solidFill>
              </a:defRPr>
            </a:lvl1pPr>
          </a:lstStyle>
          <a:p>
            <a:r>
              <a:rPr lang="en-US"/>
              <a:t>Click to edit Master title style</a:t>
            </a:r>
          </a:p>
        </p:txBody>
      </p:sp>
    </p:spTree>
    <p:extLst>
      <p:ext uri="{BB962C8B-B14F-4D97-AF65-F5344CB8AC3E}">
        <p14:creationId xmlns:p14="http://schemas.microsoft.com/office/powerpoint/2010/main" val="2599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525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Tree>
    <p:extLst>
      <p:ext uri="{BB962C8B-B14F-4D97-AF65-F5344CB8AC3E}">
        <p14:creationId xmlns:p14="http://schemas.microsoft.com/office/powerpoint/2010/main" val="32927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27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22DBBA-1787-4CE6-B7BF-1BA9AA2D12C8}"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B8604-3E91-4806-A5CC-428F0C480F73}" type="slidenum">
              <a:rPr lang="en-US" smtClean="0"/>
              <a:t>‹#›</a:t>
            </a:fld>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1223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709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122DBBA-1787-4CE6-B7BF-1BA9AA2D12C8}" type="datetimeFigureOut">
              <a:rPr lang="en-US" smtClean="0"/>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B8604-3E91-4806-A5CC-428F0C480F73}" type="slidenum">
              <a:rPr lang="en-US" smtClean="0"/>
              <a:t>‹#›</a:t>
            </a:fld>
            <a:endParaRPr lang="en-US"/>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831850" y="274638"/>
            <a:ext cx="10515600" cy="1143000"/>
          </a:xfrm>
        </p:spPr>
        <p:txBody>
          <a:bodyPr/>
          <a:lstStyle/>
          <a:p>
            <a:r>
              <a:rPr lang="en-US"/>
              <a:t>Click to edit Master title style</a:t>
            </a:r>
          </a:p>
        </p:txBody>
      </p:sp>
    </p:spTree>
    <p:extLst>
      <p:ext uri="{BB962C8B-B14F-4D97-AF65-F5344CB8AC3E}">
        <p14:creationId xmlns:p14="http://schemas.microsoft.com/office/powerpoint/2010/main" val="19702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22DBBA-1787-4CE6-B7BF-1BA9AA2D12C8}" type="datetimeFigureOut">
              <a:rPr lang="en-US" smtClean="0"/>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B8604-3E91-4806-A5CC-428F0C480F73}"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559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2DBBA-1787-4CE6-B7BF-1BA9AA2D12C8}" type="datetimeFigureOut">
              <a:rPr lang="en-US" smtClean="0"/>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B8604-3E91-4806-A5CC-428F0C480F73}" type="slidenum">
              <a:rPr lang="en-US" smtClean="0"/>
              <a:t>‹#›</a:t>
            </a:fld>
            <a:endParaRPr lang="en-US"/>
          </a:p>
        </p:txBody>
      </p:sp>
    </p:spTree>
    <p:extLst>
      <p:ext uri="{BB962C8B-B14F-4D97-AF65-F5344CB8AC3E}">
        <p14:creationId xmlns:p14="http://schemas.microsoft.com/office/powerpoint/2010/main" val="282059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1113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2DBBA-1787-4CE6-B7BF-1BA9AA2D12C8}"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92FB8604-3E91-4806-A5CC-428F0C480F73}" type="slidenum">
              <a:rPr lang="en-US" smtClean="0"/>
              <a:t>‹#›</a:t>
            </a:fld>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49434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2DBBA-1787-4CE6-B7BF-1BA9AA2D12C8}" type="datetimeFigureOut">
              <a:rPr lang="en-US" smtClean="0"/>
              <a:t>9/1/2016</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B8604-3E91-4806-A5CC-428F0C480F73}" type="slidenum">
              <a:rPr lang="en-US" smtClean="0"/>
              <a:t>‹#›</a:t>
            </a:fld>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556230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cientistcind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xXiWi8LnZ7I" TargetMode="External"/><Relationship Id="rId2" Type="http://schemas.openxmlformats.org/officeDocument/2006/relationships/hyperlink" Target="https://www.youtube.com/watch?v=11c4LRomkSo"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en.wikipedia.org/wiki/Lichen" TargetMode="External"/><Relationship Id="rId13" Type="http://schemas.openxmlformats.org/officeDocument/2006/relationships/hyperlink" Target="https://en.wikipedia.org/wiki/Symbiosis#cite_note-Wilkinson_2001-4" TargetMode="External"/><Relationship Id="rId3" Type="http://schemas.openxmlformats.org/officeDocument/2006/relationships/hyperlink" Target="https://en.wikipedia.org/wiki/Life" TargetMode="External"/><Relationship Id="rId7" Type="http://schemas.openxmlformats.org/officeDocument/2006/relationships/hyperlink" Target="https://en.wiktionary.org/wiki/mutualistic" TargetMode="External"/><Relationship Id="rId12" Type="http://schemas.openxmlformats.org/officeDocument/2006/relationships/hyperlink" Target="https://en.wikipedia.org/wiki/Heinrich_Anton_de_Bary" TargetMode="External"/><Relationship Id="rId2" Type="http://schemas.openxmlformats.org/officeDocument/2006/relationships/hyperlink" Target="https://en.wikipedia.org/wiki/Ancient_Greek" TargetMode="External"/><Relationship Id="rId1" Type="http://schemas.openxmlformats.org/officeDocument/2006/relationships/slideLayout" Target="../slideLayouts/slideLayout2.xml"/><Relationship Id="rId6" Type="http://schemas.openxmlformats.org/officeDocument/2006/relationships/hyperlink" Target="https://en.wikipedia.org/wiki/Albert_Bernhard_Frank" TargetMode="External"/><Relationship Id="rId11" Type="http://schemas.openxmlformats.org/officeDocument/2006/relationships/hyperlink" Target="https://en.wikipedia.org/wiki/Mycology" TargetMode="External"/><Relationship Id="rId5" Type="http://schemas.openxmlformats.org/officeDocument/2006/relationships/hyperlink" Target="https://en.wikipedia.org/wiki/Species" TargetMode="External"/><Relationship Id="rId10" Type="http://schemas.openxmlformats.org/officeDocument/2006/relationships/hyperlink" Target="https://en.wikipedia.org/wiki/Germany" TargetMode="External"/><Relationship Id="rId4" Type="http://schemas.openxmlformats.org/officeDocument/2006/relationships/hyperlink" Target="https://en.wikipedia.org/wiki/Symbiosis#cite_note-2" TargetMode="External"/><Relationship Id="rId9" Type="http://schemas.openxmlformats.org/officeDocument/2006/relationships/hyperlink" Target="https://en.wikipedia.org/wiki/Symbiosis#cite_note-3" TargetMode="External"/><Relationship Id="rId14" Type="http://schemas.openxmlformats.org/officeDocument/2006/relationships/hyperlink" Target="https://en.wikipedia.org/wiki/Symbiosis#cite_note-5"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en.wikipedia.org/wiki/Symbiont" TargetMode="External"/><Relationship Id="rId2" Type="http://schemas.openxmlformats.org/officeDocument/2006/relationships/hyperlink" Target="https://en.wikipedia.org/wiki/Symbiosis" TargetMode="External"/><Relationship Id="rId1" Type="http://schemas.openxmlformats.org/officeDocument/2006/relationships/slideLayout" Target="../slideLayouts/slideLayout2.xml"/><Relationship Id="rId4" Type="http://schemas.openxmlformats.org/officeDocument/2006/relationships/hyperlink" Target="https://en.wikipedia.org/wiki/Host_(biolog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With Scientist Cindy  </a:t>
            </a:r>
          </a:p>
          <a:p>
            <a:r>
              <a:rPr lang="en-US" dirty="0">
                <a:hlinkClick r:id="rId2"/>
              </a:rPr>
              <a:t> www.scientistcindy.com</a:t>
            </a:r>
            <a:r>
              <a:rPr lang="en-US" dirty="0"/>
              <a:t> </a:t>
            </a:r>
          </a:p>
        </p:txBody>
      </p:sp>
      <p:sp>
        <p:nvSpPr>
          <p:cNvPr id="2" name="Title 1"/>
          <p:cNvSpPr>
            <a:spLocks noGrp="1"/>
          </p:cNvSpPr>
          <p:nvPr>
            <p:ph type="ctrTitle"/>
          </p:nvPr>
        </p:nvSpPr>
        <p:spPr/>
        <p:txBody>
          <a:bodyPr/>
          <a:lstStyle/>
          <a:p>
            <a:r>
              <a:rPr lang="en-US" dirty="0"/>
              <a:t>ECOSYSTEMS</a:t>
            </a:r>
          </a:p>
        </p:txBody>
      </p:sp>
    </p:spTree>
    <p:extLst>
      <p:ext uri="{BB962C8B-B14F-4D97-AF65-F5344CB8AC3E}">
        <p14:creationId xmlns:p14="http://schemas.microsoft.com/office/powerpoint/2010/main" val="20425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3742189" cy="4351338"/>
          </a:xfrm>
        </p:spPr>
        <p:txBody>
          <a:bodyPr/>
          <a:lstStyle/>
          <a:p>
            <a:pPr marL="0" indent="0">
              <a:buNone/>
            </a:pPr>
            <a:r>
              <a:rPr lang="en-US" dirty="0"/>
              <a:t>This is a great example of a community.</a:t>
            </a:r>
          </a:p>
          <a:p>
            <a:endParaRPr lang="en-US" dirty="0"/>
          </a:p>
        </p:txBody>
      </p:sp>
      <p:sp>
        <p:nvSpPr>
          <p:cNvPr id="3" name="Title 2"/>
          <p:cNvSpPr>
            <a:spLocks noGrp="1"/>
          </p:cNvSpPr>
          <p:nvPr>
            <p:ph type="title"/>
          </p:nvPr>
        </p:nvSpPr>
        <p:spPr>
          <a:xfrm>
            <a:off x="838200" y="365125"/>
            <a:ext cx="3868025" cy="1325563"/>
          </a:xfrm>
        </p:spPr>
        <p:txBody>
          <a:bodyPr>
            <a:normAutofit fontScale="90000"/>
          </a:bodyPr>
          <a:lstStyle/>
          <a:p>
            <a:r>
              <a:rPr lang="en-US" dirty="0"/>
              <a:t>The </a:t>
            </a:r>
            <a:r>
              <a:rPr lang="en-US" u="sng" dirty="0"/>
              <a:t>coral reef community</a:t>
            </a:r>
            <a:r>
              <a:rPr lang="en-US" dirty="0"/>
              <a:t>.</a:t>
            </a:r>
          </a:p>
        </p:txBody>
      </p:sp>
      <p:pic>
        <p:nvPicPr>
          <p:cNvPr id="4" name="Picture 3"/>
          <p:cNvPicPr>
            <a:picLocks noChangeAspect="1"/>
          </p:cNvPicPr>
          <p:nvPr/>
        </p:nvPicPr>
        <p:blipFill>
          <a:blip r:embed="rId2"/>
          <a:stretch>
            <a:fillRect/>
          </a:stretch>
        </p:blipFill>
        <p:spPr>
          <a:xfrm>
            <a:off x="4706225" y="77776"/>
            <a:ext cx="7398696" cy="6716652"/>
          </a:xfrm>
          <a:prstGeom prst="rect">
            <a:avLst/>
          </a:prstGeom>
        </p:spPr>
      </p:pic>
      <p:sp>
        <p:nvSpPr>
          <p:cNvPr id="5" name="Rectangle 4"/>
          <p:cNvSpPr/>
          <p:nvPr/>
        </p:nvSpPr>
        <p:spPr>
          <a:xfrm>
            <a:off x="-279983" y="6105224"/>
            <a:ext cx="4860372" cy="738664"/>
          </a:xfrm>
          <a:prstGeom prst="rect">
            <a:avLst/>
          </a:prstGeom>
        </p:spPr>
        <p:txBody>
          <a:bodyPr wrap="square">
            <a:spAutoFit/>
          </a:bodyPr>
          <a:lstStyle/>
          <a:p>
            <a:pPr lvl="1"/>
            <a:r>
              <a:rPr lang="en-US" sz="1400" dirty="0"/>
              <a:t>Raven, Peter H.; </a:t>
            </a:r>
            <a:r>
              <a:rPr lang="en-US" sz="1400" dirty="0" err="1"/>
              <a:t>Hassenzahl</a:t>
            </a:r>
            <a:r>
              <a:rPr lang="en-US" sz="1400" dirty="0"/>
              <a:t>, David M.; Hager, Mary Catherine; Gift, Nancy Y.. Environment, 9th Edition (Page 42). Wiley. Kindle Edition. </a:t>
            </a:r>
          </a:p>
        </p:txBody>
      </p:sp>
    </p:spTree>
    <p:extLst>
      <p:ext uri="{BB962C8B-B14F-4D97-AF65-F5344CB8AC3E}">
        <p14:creationId xmlns:p14="http://schemas.microsoft.com/office/powerpoint/2010/main" val="173202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821" y="544064"/>
            <a:ext cx="8610600" cy="1293028"/>
          </a:xfrm>
        </p:spPr>
        <p:txBody>
          <a:bodyPr>
            <a:normAutofit fontScale="90000"/>
          </a:bodyPr>
          <a:lstStyle/>
          <a:p>
            <a:r>
              <a:rPr lang="en-US" b="1" dirty="0"/>
              <a:t>What is the source of energy for all (essentially) ecosystems?</a:t>
            </a:r>
            <a:endParaRPr lang="en-US" dirty="0"/>
          </a:p>
        </p:txBody>
      </p:sp>
      <p:sp>
        <p:nvSpPr>
          <p:cNvPr id="3" name="Content Placeholder 2"/>
          <p:cNvSpPr>
            <a:spLocks noGrp="1"/>
          </p:cNvSpPr>
          <p:nvPr>
            <p:ph idx="1"/>
          </p:nvPr>
        </p:nvSpPr>
        <p:spPr>
          <a:xfrm>
            <a:off x="392186" y="3746523"/>
            <a:ext cx="4616042" cy="4024125"/>
          </a:xfrm>
        </p:spPr>
        <p:txBody>
          <a:bodyPr/>
          <a:lstStyle/>
          <a:p>
            <a:r>
              <a:rPr lang="en-US" sz="3600" b="1" u="sng" dirty="0"/>
              <a:t>The Sun</a:t>
            </a:r>
            <a:r>
              <a:rPr lang="en-US" dirty="0"/>
              <a:t> supports most of Earth's ecosystems. </a:t>
            </a:r>
          </a:p>
          <a:p>
            <a:pPr lvl="1"/>
            <a:r>
              <a:rPr lang="en-US" dirty="0"/>
              <a:t>Plants create chemical energy from abiotic factors that include solar energy.</a:t>
            </a:r>
          </a:p>
          <a:p>
            <a:pPr lvl="1"/>
            <a:r>
              <a:rPr lang="en-US" dirty="0"/>
              <a:t>The food energy created by producers is passed on to consumers through the </a:t>
            </a:r>
            <a:r>
              <a:rPr lang="en-US" b="1" dirty="0"/>
              <a:t>food chain</a:t>
            </a:r>
            <a:r>
              <a:rPr lang="en-US" dirty="0"/>
              <a:t>.</a:t>
            </a:r>
          </a:p>
          <a:p>
            <a:endParaRPr lang="en-US" dirty="0"/>
          </a:p>
        </p:txBody>
      </p:sp>
      <p:pic>
        <p:nvPicPr>
          <p:cNvPr id="1026" name="Picture 2" descr="Image result for animal in sun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228" y="1956248"/>
            <a:ext cx="6572804" cy="49017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 image 5-Free-Summer-Clipart-Illustration-Of-A-Happy-Smiling-Sun.png"/>
          <p:cNvPicPr>
            <a:picLocks noChangeAspect="1"/>
          </p:cNvPicPr>
          <p:nvPr/>
        </p:nvPicPr>
        <p:blipFill>
          <a:blip r:embed="rId3"/>
          <a:stretch>
            <a:fillRect/>
          </a:stretch>
        </p:blipFill>
        <p:spPr>
          <a:xfrm>
            <a:off x="114645" y="138751"/>
            <a:ext cx="3657607" cy="3090678"/>
          </a:xfrm>
          <a:prstGeom prst="rect">
            <a:avLst/>
          </a:prstGeom>
        </p:spPr>
      </p:pic>
    </p:spTree>
    <p:extLst>
      <p:ext uri="{BB962C8B-B14F-4D97-AF65-F5344CB8AC3E}">
        <p14:creationId xmlns:p14="http://schemas.microsoft.com/office/powerpoint/2010/main" val="86698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69" y="0"/>
            <a:ext cx="11388754" cy="1293028"/>
          </a:xfrm>
        </p:spPr>
        <p:txBody>
          <a:bodyPr>
            <a:normAutofit/>
          </a:bodyPr>
          <a:lstStyle/>
          <a:p>
            <a:r>
              <a:rPr lang="en-US" b="1" dirty="0"/>
              <a:t>How Energy Flows Through Ecosystems</a:t>
            </a:r>
            <a:endParaRPr lang="en-US" dirty="0"/>
          </a:p>
        </p:txBody>
      </p:sp>
      <p:sp>
        <p:nvSpPr>
          <p:cNvPr id="3" name="Content Placeholder 2"/>
          <p:cNvSpPr>
            <a:spLocks noGrp="1"/>
          </p:cNvSpPr>
          <p:nvPr>
            <p:ph idx="1"/>
          </p:nvPr>
        </p:nvSpPr>
        <p:spPr>
          <a:xfrm>
            <a:off x="451513" y="1015336"/>
            <a:ext cx="4767933" cy="5737801"/>
          </a:xfrm>
        </p:spPr>
        <p:txBody>
          <a:bodyPr>
            <a:normAutofit/>
          </a:bodyPr>
          <a:lstStyle/>
          <a:p>
            <a:r>
              <a:rPr lang="en-US" dirty="0"/>
              <a:t>All living things need energy to power the processes of life. </a:t>
            </a:r>
          </a:p>
          <a:p>
            <a:pPr lvl="1"/>
            <a:r>
              <a:rPr lang="en-US" dirty="0"/>
              <a:t>For example, it takes energy to grow. </a:t>
            </a:r>
          </a:p>
          <a:p>
            <a:pPr lvl="1"/>
            <a:r>
              <a:rPr lang="en-US" dirty="0"/>
              <a:t>It also takes energy to produce offspring. </a:t>
            </a:r>
          </a:p>
          <a:p>
            <a:pPr lvl="1"/>
            <a:r>
              <a:rPr lang="en-US" dirty="0"/>
              <a:t>In fact, it takes energy just to stay alive. </a:t>
            </a:r>
          </a:p>
          <a:p>
            <a:pPr lvl="1"/>
            <a:r>
              <a:rPr lang="en-US" dirty="0"/>
              <a:t>Remember that energy can’t be created or destroyed. </a:t>
            </a:r>
          </a:p>
          <a:p>
            <a:pPr lvl="1"/>
            <a:r>
              <a:rPr lang="en-US" dirty="0"/>
              <a:t>It can only change form. </a:t>
            </a:r>
          </a:p>
          <a:p>
            <a:pPr lvl="1"/>
            <a:r>
              <a:rPr lang="en-US" dirty="0"/>
              <a:t>Energy changes form as it moves through ecosystems.</a:t>
            </a:r>
          </a:p>
          <a:p>
            <a:endParaRPr lang="en-US" dirty="0"/>
          </a:p>
        </p:txBody>
      </p:sp>
      <p:pic>
        <p:nvPicPr>
          <p:cNvPr id="2050" name="Picture 2" descr="Image result for energy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789" y="1015336"/>
            <a:ext cx="6497303" cy="5203349"/>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291779">
            <a:off x="5334642" y="2197916"/>
            <a:ext cx="2483142" cy="170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CAT</a:t>
            </a:r>
          </a:p>
        </p:txBody>
      </p:sp>
    </p:spTree>
    <p:extLst>
      <p:ext uri="{BB962C8B-B14F-4D97-AF65-F5344CB8AC3E}">
        <p14:creationId xmlns:p14="http://schemas.microsoft.com/office/powerpoint/2010/main" val="309854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endParaRPr lang="en-US"/>
          </a:p>
        </p:txBody>
      </p:sp>
      <p:pic>
        <p:nvPicPr>
          <p:cNvPr id="3074" name="Picture 2" descr="Image result for energy funn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2730" y="76460"/>
            <a:ext cx="10524301" cy="669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jpg"/>
          <p:cNvPicPr>
            <a:picLocks noChangeAspect="1"/>
          </p:cNvPicPr>
          <p:nvPr/>
        </p:nvPicPr>
        <p:blipFill>
          <a:blip r:embed="rId2"/>
          <a:stretch>
            <a:fillRect/>
          </a:stretch>
        </p:blipFill>
        <p:spPr>
          <a:xfrm>
            <a:off x="0" y="3849"/>
            <a:ext cx="12192000" cy="6849687"/>
          </a:xfrm>
          <a:prstGeom prst="rect">
            <a:avLst/>
          </a:prstGeom>
        </p:spPr>
      </p:pic>
    </p:spTree>
    <p:extLst>
      <p:ext uri="{BB962C8B-B14F-4D97-AF65-F5344CB8AC3E}">
        <p14:creationId xmlns:p14="http://schemas.microsoft.com/office/powerpoint/2010/main" val="254810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Flow of Energy</a:t>
            </a:r>
            <a:endParaRPr lang="en-US" dirty="0"/>
          </a:p>
        </p:txBody>
      </p:sp>
      <p:sp>
        <p:nvSpPr>
          <p:cNvPr id="3" name="Content Placeholder 2"/>
          <p:cNvSpPr>
            <a:spLocks noGrp="1"/>
          </p:cNvSpPr>
          <p:nvPr>
            <p:ph idx="1"/>
          </p:nvPr>
        </p:nvSpPr>
        <p:spPr>
          <a:xfrm>
            <a:off x="74802" y="1951460"/>
            <a:ext cx="4589477" cy="4351338"/>
          </a:xfrm>
        </p:spPr>
        <p:txBody>
          <a:bodyPr/>
          <a:lstStyle/>
          <a:p>
            <a:r>
              <a:rPr lang="en-US" dirty="0"/>
              <a:t>Most ecosystems get their energy from the Sun. </a:t>
            </a:r>
          </a:p>
          <a:p>
            <a:r>
              <a:rPr lang="en-US" dirty="0"/>
              <a:t>Only producers can use sunlight to make usable energy. </a:t>
            </a:r>
          </a:p>
          <a:p>
            <a:pPr lvl="1"/>
            <a:r>
              <a:rPr lang="en-US" dirty="0"/>
              <a:t>Producers convert the sunlight into chemical energy or food. </a:t>
            </a:r>
          </a:p>
          <a:p>
            <a:pPr marL="457200" lvl="1" indent="0">
              <a:buNone/>
            </a:pPr>
            <a:endParaRPr lang="en-US" dirty="0"/>
          </a:p>
          <a:p>
            <a:pPr marL="0" indent="0">
              <a:buNone/>
            </a:pPr>
            <a:endParaRPr lang="en-US" dirty="0"/>
          </a:p>
        </p:txBody>
      </p:sp>
      <p:pic>
        <p:nvPicPr>
          <p:cNvPr id="4098" name="Picture 2" descr="Image result for photosynthesis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518" y="1266738"/>
            <a:ext cx="7288927" cy="54666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 image 5-Free-Summer-Clipart-Illustration-Of-A-Happy-Smiling-Sun.png"/>
          <p:cNvPicPr>
            <a:picLocks noChangeAspect="1"/>
          </p:cNvPicPr>
          <p:nvPr/>
        </p:nvPicPr>
        <p:blipFill>
          <a:blip r:embed="rId3"/>
          <a:stretch>
            <a:fillRect/>
          </a:stretch>
        </p:blipFill>
        <p:spPr>
          <a:xfrm>
            <a:off x="8619597" y="-150498"/>
            <a:ext cx="3657607" cy="3090678"/>
          </a:xfrm>
          <a:prstGeom prst="rect">
            <a:avLst/>
          </a:prstGeom>
        </p:spPr>
      </p:pic>
    </p:spTree>
    <p:extLst>
      <p:ext uri="{BB962C8B-B14F-4D97-AF65-F5344CB8AC3E}">
        <p14:creationId xmlns:p14="http://schemas.microsoft.com/office/powerpoint/2010/main" val="107232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jpg"/>
          <p:cNvPicPr>
            <a:picLocks noChangeAspect="1"/>
          </p:cNvPicPr>
          <p:nvPr/>
        </p:nvPicPr>
        <p:blipFill>
          <a:blip r:embed="rId2"/>
          <a:stretch>
            <a:fillRect/>
          </a:stretch>
        </p:blipFill>
        <p:spPr>
          <a:xfrm>
            <a:off x="0" y="3849"/>
            <a:ext cx="12192000" cy="6849687"/>
          </a:xfrm>
          <a:prstGeom prst="rect">
            <a:avLst/>
          </a:prstGeom>
        </p:spPr>
      </p:pic>
    </p:spTree>
    <p:extLst>
      <p:ext uri="{BB962C8B-B14F-4D97-AF65-F5344CB8AC3E}">
        <p14:creationId xmlns:p14="http://schemas.microsoft.com/office/powerpoint/2010/main" val="304463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jpg"/>
          <p:cNvPicPr>
            <a:picLocks noChangeAspect="1"/>
          </p:cNvPicPr>
          <p:nvPr/>
        </p:nvPicPr>
        <p:blipFill>
          <a:blip r:embed="rId2"/>
          <a:stretch>
            <a:fillRect/>
          </a:stretch>
        </p:blipFill>
        <p:spPr>
          <a:xfrm>
            <a:off x="0" y="3849"/>
            <a:ext cx="12192000" cy="6849687"/>
          </a:xfrm>
          <a:prstGeom prst="rect">
            <a:avLst/>
          </a:prstGeom>
        </p:spPr>
      </p:pic>
    </p:spTree>
    <p:extLst>
      <p:ext uri="{BB962C8B-B14F-4D97-AF65-F5344CB8AC3E}">
        <p14:creationId xmlns:p14="http://schemas.microsoft.com/office/powerpoint/2010/main" val="9054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479721" y="92761"/>
            <a:ext cx="7516536" cy="67766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2082" y="193922"/>
            <a:ext cx="3977639" cy="1600200"/>
          </a:xfrm>
        </p:spPr>
        <p:txBody>
          <a:bodyPr anchor="b">
            <a:normAutofit/>
          </a:bodyPr>
          <a:lstStyle/>
          <a:p>
            <a:pPr algn="ctr"/>
            <a:r>
              <a:rPr lang="en-US" sz="3200" b="1" dirty="0"/>
              <a:t>The Flow of Energy – Food Chain</a:t>
            </a:r>
            <a:endParaRPr lang="en-US" sz="3200" dirty="0"/>
          </a:p>
        </p:txBody>
      </p:sp>
      <p:sp>
        <p:nvSpPr>
          <p:cNvPr id="3" name="Content Placeholder 2"/>
          <p:cNvSpPr>
            <a:spLocks noGrp="1"/>
          </p:cNvSpPr>
          <p:nvPr>
            <p:ph idx="1"/>
          </p:nvPr>
        </p:nvSpPr>
        <p:spPr>
          <a:xfrm>
            <a:off x="685798" y="2689937"/>
            <a:ext cx="3977639" cy="3854112"/>
          </a:xfrm>
        </p:spPr>
        <p:txBody>
          <a:bodyPr>
            <a:normAutofit/>
          </a:bodyPr>
          <a:lstStyle/>
          <a:p>
            <a:pPr marL="228600" lvl="1">
              <a:spcBef>
                <a:spcPts val="1000"/>
              </a:spcBef>
            </a:pPr>
            <a:r>
              <a:rPr lang="en-US" dirty="0"/>
              <a:t>Producers – Make their own energy (food)</a:t>
            </a:r>
          </a:p>
          <a:p>
            <a:pPr marL="228600" lvl="1">
              <a:spcBef>
                <a:spcPts val="1000"/>
              </a:spcBef>
            </a:pPr>
            <a:r>
              <a:rPr lang="en-US" dirty="0"/>
              <a:t>Consumers – Must consume other organisms to gain energy</a:t>
            </a:r>
          </a:p>
          <a:p>
            <a:pPr marL="228600" lvl="1">
              <a:spcBef>
                <a:spcPts val="1000"/>
              </a:spcBef>
            </a:pPr>
            <a:r>
              <a:rPr lang="en-US" dirty="0"/>
              <a:t>In this way, energy flows from one living thing to another.</a:t>
            </a:r>
          </a:p>
          <a:p>
            <a:endParaRPr lang="en-US" sz="1600" dirty="0"/>
          </a:p>
        </p:txBody>
      </p:sp>
    </p:spTree>
    <p:extLst>
      <p:ext uri="{BB962C8B-B14F-4D97-AF65-F5344CB8AC3E}">
        <p14:creationId xmlns:p14="http://schemas.microsoft.com/office/powerpoint/2010/main" val="265347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jpg"/>
          <p:cNvPicPr>
            <a:picLocks noChangeAspect="1"/>
          </p:cNvPicPr>
          <p:nvPr/>
        </p:nvPicPr>
        <p:blipFill>
          <a:blip r:embed="rId2"/>
          <a:stretch>
            <a:fillRect/>
          </a:stretch>
        </p:blipFill>
        <p:spPr>
          <a:xfrm>
            <a:off x="0" y="3849"/>
            <a:ext cx="12192000" cy="6849687"/>
          </a:xfrm>
          <a:prstGeom prst="rect">
            <a:avLst/>
          </a:prstGeom>
        </p:spPr>
      </p:pic>
      <p:pic>
        <p:nvPicPr>
          <p:cNvPr id="5122" name="Picture 2" descr="Image result for food chain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44" y="4371755"/>
            <a:ext cx="8572500"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4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r>
              <a:rPr lang="en-US" dirty="0"/>
              <a:t>You should be able to…</a:t>
            </a:r>
          </a:p>
          <a:p>
            <a:pPr lvl="1"/>
            <a:r>
              <a:rPr lang="en-US" dirty="0"/>
              <a:t> define ecology. </a:t>
            </a:r>
          </a:p>
          <a:p>
            <a:pPr lvl="1"/>
            <a:r>
              <a:rPr lang="en-US" dirty="0"/>
              <a:t>distinguish among the following ecological levels: population, community, ecosystem, landscape, and biosphere.</a:t>
            </a:r>
          </a:p>
          <a:p>
            <a:pPr marL="0" lvl="0" indent="0">
              <a:buNone/>
            </a:pPr>
            <a:endParaRPr lang="en-US" dirty="0"/>
          </a:p>
        </p:txBody>
      </p:sp>
      <p:sp>
        <p:nvSpPr>
          <p:cNvPr id="13" name="Title 12"/>
          <p:cNvSpPr>
            <a:spLocks noGrp="1"/>
          </p:cNvSpPr>
          <p:nvPr>
            <p:ph type="title"/>
          </p:nvPr>
        </p:nvSpPr>
        <p:spPr/>
        <p:txBody>
          <a:bodyPr/>
          <a:lstStyle/>
          <a:p>
            <a:r>
              <a:rPr lang="en-US" dirty="0"/>
              <a:t>What should you learn?</a:t>
            </a:r>
          </a:p>
        </p:txBody>
      </p:sp>
    </p:spTree>
    <p:extLst>
      <p:ext uri="{BB962C8B-B14F-4D97-AF65-F5344CB8AC3E}">
        <p14:creationId xmlns:p14="http://schemas.microsoft.com/office/powerpoint/2010/main" val="3034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ChangeAspect="1"/>
          </p:cNvPicPr>
          <p:nvPr/>
        </p:nvPicPr>
        <p:blipFill>
          <a:blip r:embed="rId2"/>
          <a:stretch>
            <a:fillRect/>
          </a:stretch>
        </p:blipFill>
        <p:spPr>
          <a:xfrm>
            <a:off x="0" y="3849"/>
            <a:ext cx="12192000" cy="6849687"/>
          </a:xfrm>
          <a:prstGeom prst="rect">
            <a:avLst/>
          </a:prstGeom>
        </p:spPr>
      </p:pic>
    </p:spTree>
    <p:extLst>
      <p:ext uri="{BB962C8B-B14F-4D97-AF65-F5344CB8AC3E}">
        <p14:creationId xmlns:p14="http://schemas.microsoft.com/office/powerpoint/2010/main" val="158902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jpg"/>
          <p:cNvPicPr>
            <a:picLocks noChangeAspect="1"/>
          </p:cNvPicPr>
          <p:nvPr/>
        </p:nvPicPr>
        <p:blipFill>
          <a:blip r:embed="rId2"/>
          <a:stretch>
            <a:fillRect/>
          </a:stretch>
        </p:blipFill>
        <p:spPr>
          <a:xfrm>
            <a:off x="0" y="3849"/>
            <a:ext cx="12192000" cy="6849687"/>
          </a:xfrm>
          <a:prstGeom prst="rect">
            <a:avLst/>
          </a:prstGeom>
        </p:spPr>
      </p:pic>
    </p:spTree>
    <p:extLst>
      <p:ext uri="{BB962C8B-B14F-4D97-AF65-F5344CB8AC3E}">
        <p14:creationId xmlns:p14="http://schemas.microsoft.com/office/powerpoint/2010/main" val="350624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jpg"/>
          <p:cNvPicPr>
            <a:picLocks noChangeAspect="1"/>
          </p:cNvPicPr>
          <p:nvPr/>
        </p:nvPicPr>
        <p:blipFill>
          <a:blip r:embed="rId2"/>
          <a:stretch>
            <a:fillRect/>
          </a:stretch>
        </p:blipFill>
        <p:spPr>
          <a:xfrm>
            <a:off x="0" y="3849"/>
            <a:ext cx="12192000" cy="6849687"/>
          </a:xfrm>
          <a:prstGeom prst="rect">
            <a:avLst/>
          </a:prstGeom>
        </p:spPr>
      </p:pic>
    </p:spTree>
    <p:extLst>
      <p:ext uri="{BB962C8B-B14F-4D97-AF65-F5344CB8AC3E}">
        <p14:creationId xmlns:p14="http://schemas.microsoft.com/office/powerpoint/2010/main" val="275547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jpg"/>
          <p:cNvPicPr>
            <a:picLocks noChangeAspect="1"/>
          </p:cNvPicPr>
          <p:nvPr/>
        </p:nvPicPr>
        <p:blipFill>
          <a:blip r:embed="rId2"/>
          <a:stretch>
            <a:fillRect/>
          </a:stretch>
        </p:blipFill>
        <p:spPr>
          <a:xfrm>
            <a:off x="0" y="3849"/>
            <a:ext cx="12192000" cy="6849687"/>
          </a:xfrm>
          <a:prstGeom prst="rect">
            <a:avLst/>
          </a:prstGeom>
        </p:spPr>
      </p:pic>
    </p:spTree>
    <p:extLst>
      <p:ext uri="{BB962C8B-B14F-4D97-AF65-F5344CB8AC3E}">
        <p14:creationId xmlns:p14="http://schemas.microsoft.com/office/powerpoint/2010/main" val="239125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jpg"/>
          <p:cNvPicPr>
            <a:picLocks noChangeAspect="1"/>
          </p:cNvPicPr>
          <p:nvPr/>
        </p:nvPicPr>
        <p:blipFill>
          <a:blip r:embed="rId2"/>
          <a:stretch>
            <a:fillRect/>
          </a:stretch>
        </p:blipFill>
        <p:spPr>
          <a:xfrm>
            <a:off x="0" y="3849"/>
            <a:ext cx="12192000" cy="6849687"/>
          </a:xfrm>
          <a:prstGeom prst="rect">
            <a:avLst/>
          </a:prstGeom>
        </p:spPr>
      </p:pic>
    </p:spTree>
    <p:extLst>
      <p:ext uri="{BB962C8B-B14F-4D97-AF65-F5344CB8AC3E}">
        <p14:creationId xmlns:p14="http://schemas.microsoft.com/office/powerpoint/2010/main" val="107918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jpg"/>
          <p:cNvPicPr>
            <a:picLocks noChangeAspect="1"/>
          </p:cNvPicPr>
          <p:nvPr/>
        </p:nvPicPr>
        <p:blipFill>
          <a:blip r:embed="rId2"/>
          <a:stretch>
            <a:fillRect/>
          </a:stretch>
        </p:blipFill>
        <p:spPr>
          <a:xfrm>
            <a:off x="0" y="3849"/>
            <a:ext cx="12192000" cy="6849687"/>
          </a:xfrm>
          <a:prstGeom prst="rect">
            <a:avLst/>
          </a:prstGeom>
        </p:spPr>
      </p:pic>
    </p:spTree>
    <p:extLst>
      <p:ext uri="{BB962C8B-B14F-4D97-AF65-F5344CB8AC3E}">
        <p14:creationId xmlns:p14="http://schemas.microsoft.com/office/powerpoint/2010/main" val="385501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jpg"/>
          <p:cNvPicPr>
            <a:picLocks noChangeAspect="1"/>
          </p:cNvPicPr>
          <p:nvPr/>
        </p:nvPicPr>
        <p:blipFill>
          <a:blip r:embed="rId2"/>
          <a:stretch>
            <a:fillRect/>
          </a:stretch>
        </p:blipFill>
        <p:spPr>
          <a:xfrm>
            <a:off x="0" y="3849"/>
            <a:ext cx="12192000" cy="6849687"/>
          </a:xfrm>
          <a:prstGeom prst="rect">
            <a:avLst/>
          </a:prstGeom>
        </p:spPr>
      </p:pic>
    </p:spTree>
    <p:extLst>
      <p:ext uri="{BB962C8B-B14F-4D97-AF65-F5344CB8AC3E}">
        <p14:creationId xmlns:p14="http://schemas.microsoft.com/office/powerpoint/2010/main" val="4934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jpg"/>
          <p:cNvPicPr>
            <a:picLocks noChangeAspect="1"/>
          </p:cNvPicPr>
          <p:nvPr/>
        </p:nvPicPr>
        <p:blipFill>
          <a:blip r:embed="rId2"/>
          <a:stretch>
            <a:fillRect/>
          </a:stretch>
        </p:blipFill>
        <p:spPr>
          <a:xfrm>
            <a:off x="0" y="3849"/>
            <a:ext cx="12192000" cy="6849687"/>
          </a:xfrm>
          <a:prstGeom prst="rect">
            <a:avLst/>
          </a:prstGeom>
        </p:spPr>
      </p:pic>
    </p:spTree>
    <p:extLst>
      <p:ext uri="{BB962C8B-B14F-4D97-AF65-F5344CB8AC3E}">
        <p14:creationId xmlns:p14="http://schemas.microsoft.com/office/powerpoint/2010/main" val="187186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Food Webs</a:t>
            </a:r>
            <a:endParaRPr lang="en-US" dirty="0"/>
          </a:p>
        </p:txBody>
      </p:sp>
      <p:pic>
        <p:nvPicPr>
          <p:cNvPr id="2050" name="Picture 2" descr="Example of a food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881" y="235250"/>
            <a:ext cx="5816873" cy="655053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399039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a:t>An Ecosystem Consists of Biotic and Abiotic Factors</a:t>
            </a:r>
          </a:p>
        </p:txBody>
      </p:sp>
      <p:pic>
        <p:nvPicPr>
          <p:cNvPr id="4" name="Picture 3"/>
          <p:cNvPicPr>
            <a:picLocks noChangeAspect="1"/>
          </p:cNvPicPr>
          <p:nvPr/>
        </p:nvPicPr>
        <p:blipFill>
          <a:blip r:embed="rId2"/>
          <a:stretch>
            <a:fillRect/>
          </a:stretch>
        </p:blipFill>
        <p:spPr>
          <a:xfrm>
            <a:off x="114932" y="2156364"/>
            <a:ext cx="11962136" cy="2888085"/>
          </a:xfrm>
          <a:prstGeom prst="rect">
            <a:avLst/>
          </a:prstGeom>
        </p:spPr>
      </p:pic>
    </p:spTree>
    <p:extLst>
      <p:ext uri="{BB962C8B-B14F-4D97-AF65-F5344CB8AC3E}">
        <p14:creationId xmlns:p14="http://schemas.microsoft.com/office/powerpoint/2010/main" val="123842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58513"/>
            <a:ext cx="4346196" cy="4351338"/>
          </a:xfrm>
        </p:spPr>
        <p:txBody>
          <a:bodyPr/>
          <a:lstStyle/>
          <a:p>
            <a:pPr marL="0" indent="0" algn="ctr">
              <a:buNone/>
            </a:pPr>
            <a:r>
              <a:rPr lang="en-US" sz="3200" dirty="0"/>
              <a:t>The study of systems that include interactions among organisms and between organisms and their abiotic environment.</a:t>
            </a:r>
          </a:p>
          <a:p>
            <a:pPr marL="0" indent="0">
              <a:buNone/>
            </a:pPr>
            <a:endParaRPr lang="en-US" dirty="0"/>
          </a:p>
        </p:txBody>
      </p:sp>
      <p:sp>
        <p:nvSpPr>
          <p:cNvPr id="3" name="Title 2"/>
          <p:cNvSpPr>
            <a:spLocks noGrp="1"/>
          </p:cNvSpPr>
          <p:nvPr>
            <p:ph type="title"/>
          </p:nvPr>
        </p:nvSpPr>
        <p:spPr/>
        <p:txBody>
          <a:bodyPr/>
          <a:lstStyle/>
          <a:p>
            <a:r>
              <a:rPr lang="en-US" dirty="0"/>
              <a:t>ECOLOGY</a:t>
            </a:r>
          </a:p>
        </p:txBody>
      </p:sp>
      <p:pic>
        <p:nvPicPr>
          <p:cNvPr id="1026" name="Picture 2" descr="Image result for ecology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239" y="365125"/>
            <a:ext cx="7897900" cy="611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32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25624"/>
            <a:ext cx="4018327" cy="4943985"/>
          </a:xfrm>
        </p:spPr>
        <p:txBody>
          <a:bodyPr>
            <a:normAutofit fontScale="85000" lnSpcReduction="10000"/>
          </a:bodyPr>
          <a:lstStyle/>
          <a:p>
            <a:r>
              <a:rPr lang="en-US" dirty="0"/>
              <a:t>Ecosystem processes include…</a:t>
            </a:r>
          </a:p>
          <a:p>
            <a:pPr marL="514350" indent="-514350">
              <a:buFont typeface="+mj-lt"/>
              <a:buAutoNum type="arabicPeriod"/>
            </a:pPr>
            <a:r>
              <a:rPr lang="en-US" dirty="0"/>
              <a:t>The water cycle</a:t>
            </a:r>
          </a:p>
          <a:p>
            <a:pPr marL="514350" indent="-514350">
              <a:buFont typeface="+mj-lt"/>
              <a:buAutoNum type="arabicPeriod"/>
            </a:pPr>
            <a:r>
              <a:rPr lang="en-US" dirty="0"/>
              <a:t>The carbon cycle </a:t>
            </a:r>
          </a:p>
          <a:p>
            <a:pPr marL="514350" indent="-514350">
              <a:buFont typeface="+mj-lt"/>
              <a:buAutoNum type="arabicPeriod"/>
            </a:pPr>
            <a:r>
              <a:rPr lang="en-US" dirty="0"/>
              <a:t>The nitrogen cycle </a:t>
            </a:r>
          </a:p>
          <a:p>
            <a:pPr marL="514350" indent="-514350">
              <a:buFont typeface="+mj-lt"/>
              <a:buAutoNum type="arabicPeriod"/>
            </a:pPr>
            <a:r>
              <a:rPr lang="en-US" dirty="0"/>
              <a:t>The phosphorus cycle </a:t>
            </a:r>
          </a:p>
          <a:p>
            <a:pPr marL="514350" indent="-514350">
              <a:buFont typeface="+mj-lt"/>
              <a:buAutoNum type="arabicPeriod"/>
            </a:pPr>
            <a:r>
              <a:rPr lang="en-US" dirty="0"/>
              <a:t>The sulfur cycle</a:t>
            </a:r>
          </a:p>
          <a:p>
            <a:pPr marL="514350" indent="-514350">
              <a:buFont typeface="+mj-lt"/>
              <a:buAutoNum type="arabicPeriod"/>
            </a:pPr>
            <a:r>
              <a:rPr lang="en-US" dirty="0"/>
              <a:t>ENERGY FLOW</a:t>
            </a:r>
          </a:p>
          <a:p>
            <a:pPr marL="0" indent="0">
              <a:buNone/>
            </a:pPr>
            <a:endParaRPr lang="en-US" dirty="0"/>
          </a:p>
          <a:p>
            <a:pPr marL="0" indent="0">
              <a:buNone/>
            </a:pPr>
            <a:r>
              <a:rPr lang="en-US" dirty="0"/>
              <a:t>These are necessary processes that must occur</a:t>
            </a:r>
          </a:p>
          <a:p>
            <a:pPr marL="0" indent="0">
              <a:buNone/>
            </a:pPr>
            <a:r>
              <a:rPr lang="en-US" dirty="0"/>
              <a:t>In order for life to exist and persist.</a:t>
            </a:r>
          </a:p>
        </p:txBody>
      </p:sp>
      <p:sp>
        <p:nvSpPr>
          <p:cNvPr id="3" name="Title 2"/>
          <p:cNvSpPr>
            <a:spLocks noGrp="1"/>
          </p:cNvSpPr>
          <p:nvPr>
            <p:ph type="title"/>
          </p:nvPr>
        </p:nvSpPr>
        <p:spPr>
          <a:xfrm>
            <a:off x="0" y="155400"/>
            <a:ext cx="4124215" cy="1325563"/>
          </a:xfrm>
        </p:spPr>
        <p:txBody>
          <a:bodyPr>
            <a:normAutofit fontScale="90000"/>
          </a:bodyPr>
          <a:lstStyle/>
          <a:p>
            <a:r>
              <a:rPr lang="en-US" dirty="0"/>
              <a:t>Processes of an Ecosystem</a:t>
            </a:r>
          </a:p>
        </p:txBody>
      </p:sp>
      <p:pic>
        <p:nvPicPr>
          <p:cNvPr id="5" name="Picture 4"/>
          <p:cNvPicPr>
            <a:picLocks noChangeAspect="1"/>
          </p:cNvPicPr>
          <p:nvPr/>
        </p:nvPicPr>
        <p:blipFill>
          <a:blip r:embed="rId2"/>
          <a:stretch>
            <a:fillRect/>
          </a:stretch>
        </p:blipFill>
        <p:spPr>
          <a:xfrm>
            <a:off x="4124215" y="75502"/>
            <a:ext cx="7977910" cy="6694108"/>
          </a:xfrm>
          <a:prstGeom prst="rect">
            <a:avLst/>
          </a:prstGeom>
        </p:spPr>
      </p:pic>
    </p:spTree>
    <p:extLst>
      <p:ext uri="{BB962C8B-B14F-4D97-AF65-F5344CB8AC3E}">
        <p14:creationId xmlns:p14="http://schemas.microsoft.com/office/powerpoint/2010/main" val="180271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25624"/>
            <a:ext cx="4124215" cy="4943985"/>
          </a:xfrm>
        </p:spPr>
        <p:txBody>
          <a:bodyPr>
            <a:normAutofit/>
          </a:bodyPr>
          <a:lstStyle/>
          <a:p>
            <a:pPr marL="0" indent="0">
              <a:buNone/>
            </a:pPr>
            <a:r>
              <a:rPr lang="en-US" b="1" i="1" dirty="0"/>
              <a:t>Ecosystems have…</a:t>
            </a:r>
          </a:p>
          <a:p>
            <a:pPr marL="514350" indent="-514350">
              <a:buAutoNum type="arabicParenR"/>
            </a:pPr>
            <a:r>
              <a:rPr lang="en-US" b="1" i="1" dirty="0"/>
              <a:t>Energy flows</a:t>
            </a:r>
            <a:r>
              <a:rPr lang="en-US" dirty="0"/>
              <a:t>  </a:t>
            </a:r>
          </a:p>
          <a:p>
            <a:pPr marL="514350" indent="-514350">
              <a:buAutoNum type="arabicParenR"/>
            </a:pPr>
            <a:r>
              <a:rPr lang="en-US" b="1" i="1" dirty="0"/>
              <a:t>Material cycles</a:t>
            </a:r>
            <a:endParaRPr lang="en-US" dirty="0"/>
          </a:p>
        </p:txBody>
      </p:sp>
      <p:sp>
        <p:nvSpPr>
          <p:cNvPr id="3" name="Title 2"/>
          <p:cNvSpPr>
            <a:spLocks noGrp="1"/>
          </p:cNvSpPr>
          <p:nvPr>
            <p:ph type="title"/>
          </p:nvPr>
        </p:nvSpPr>
        <p:spPr>
          <a:xfrm>
            <a:off x="0" y="155400"/>
            <a:ext cx="4124215" cy="1325563"/>
          </a:xfrm>
        </p:spPr>
        <p:txBody>
          <a:bodyPr>
            <a:normAutofit fontScale="90000"/>
          </a:bodyPr>
          <a:lstStyle/>
          <a:p>
            <a:r>
              <a:rPr lang="en-US" dirty="0"/>
              <a:t>Processes of an Ecosystem</a:t>
            </a:r>
          </a:p>
        </p:txBody>
      </p:sp>
      <p:pic>
        <p:nvPicPr>
          <p:cNvPr id="5" name="Picture 4"/>
          <p:cNvPicPr>
            <a:picLocks noChangeAspect="1"/>
          </p:cNvPicPr>
          <p:nvPr/>
        </p:nvPicPr>
        <p:blipFill>
          <a:blip r:embed="rId2"/>
          <a:stretch>
            <a:fillRect/>
          </a:stretch>
        </p:blipFill>
        <p:spPr>
          <a:xfrm>
            <a:off x="4124215" y="75502"/>
            <a:ext cx="7977910" cy="6694108"/>
          </a:xfrm>
          <a:prstGeom prst="rect">
            <a:avLst/>
          </a:prstGeom>
        </p:spPr>
      </p:pic>
    </p:spTree>
    <p:extLst>
      <p:ext uri="{BB962C8B-B14F-4D97-AF65-F5344CB8AC3E}">
        <p14:creationId xmlns:p14="http://schemas.microsoft.com/office/powerpoint/2010/main" val="362281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LANDSCAPE = A region that includes several interacting ecosystems.</a:t>
            </a:r>
          </a:p>
          <a:p>
            <a:pPr lvl="1"/>
            <a:r>
              <a:rPr lang="en-US" dirty="0"/>
              <a:t>Examples of interactions between different ecosystems in a </a:t>
            </a:r>
            <a:r>
              <a:rPr lang="en-US" u="sng" dirty="0"/>
              <a:t>landscape</a:t>
            </a:r>
            <a:r>
              <a:rPr lang="en-US" dirty="0"/>
              <a:t>:</a:t>
            </a:r>
          </a:p>
          <a:p>
            <a:pPr marL="457200" lvl="1" indent="0">
              <a:buNone/>
            </a:pPr>
            <a:r>
              <a:rPr lang="en-US" dirty="0"/>
              <a:t>         1) An organism may feed in one ecosystem and build a habitat in a nearby ecosystem. </a:t>
            </a:r>
          </a:p>
          <a:p>
            <a:pPr marL="457200" lvl="1" indent="0">
              <a:buNone/>
            </a:pPr>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Ecosystems affect other ecosystem nearby</a:t>
            </a:r>
          </a:p>
        </p:txBody>
      </p:sp>
    </p:spTree>
    <p:extLst>
      <p:ext uri="{BB962C8B-B14F-4D97-AF65-F5344CB8AC3E}">
        <p14:creationId xmlns:p14="http://schemas.microsoft.com/office/powerpoint/2010/main" val="325899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Energy enters the biological system as light energy, or photons.</a:t>
            </a:r>
          </a:p>
          <a:p>
            <a:r>
              <a:rPr lang="en-US" dirty="0"/>
              <a:t>Light energy is transformed into chemical energy by organisms through cellular processes including photosynthesis and respiration. </a:t>
            </a:r>
          </a:p>
          <a:p>
            <a:r>
              <a:rPr lang="en-US" dirty="0"/>
              <a:t>Some of this energy is converted to heat energy and can no longer be recycled in the system</a:t>
            </a:r>
          </a:p>
          <a:p>
            <a:r>
              <a:rPr lang="en-US" dirty="0"/>
              <a:t>Without the continued input of solar energy, biological systems would quickly shut down. Thus the earth is an </a:t>
            </a:r>
            <a:r>
              <a:rPr lang="en-US" b="1" i="1" dirty="0"/>
              <a:t>open system</a:t>
            </a:r>
            <a:r>
              <a:rPr lang="en-US" dirty="0"/>
              <a:t> with respect to energy.</a:t>
            </a:r>
          </a:p>
        </p:txBody>
      </p:sp>
      <p:sp>
        <p:nvSpPr>
          <p:cNvPr id="3" name="Title 2"/>
          <p:cNvSpPr>
            <a:spLocks noGrp="1"/>
          </p:cNvSpPr>
          <p:nvPr>
            <p:ph type="title"/>
          </p:nvPr>
        </p:nvSpPr>
        <p:spPr/>
        <p:txBody>
          <a:bodyPr/>
          <a:lstStyle/>
          <a:p>
            <a:r>
              <a:rPr lang="en-US" dirty="0"/>
              <a:t>Energy Flow</a:t>
            </a:r>
          </a:p>
        </p:txBody>
      </p:sp>
    </p:spTree>
    <p:extLst>
      <p:ext uri="{BB962C8B-B14F-4D97-AF65-F5344CB8AC3E}">
        <p14:creationId xmlns:p14="http://schemas.microsoft.com/office/powerpoint/2010/main" val="366210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Photons </a:t>
            </a:r>
            <a:r>
              <a:rPr lang="en-US" dirty="0">
                <a:sym typeface="Wingdings" panose="05000000000000000000" pitchFamily="2" charset="2"/>
              </a:rPr>
              <a:t> Producers  Primary Consumers  Secondary Consumers  Tertiary Consumers  and so on.</a:t>
            </a:r>
          </a:p>
          <a:p>
            <a:endParaRPr lang="en-US" dirty="0">
              <a:sym typeface="Wingdings" panose="05000000000000000000" pitchFamily="2" charset="2"/>
            </a:endParaRPr>
          </a:p>
          <a:p>
            <a:r>
              <a:rPr lang="en-US" dirty="0">
                <a:sym typeface="Wingdings" panose="05000000000000000000" pitchFamily="2" charset="2"/>
              </a:rPr>
              <a:t>Only 10% of the energy is transferred to the next level.</a:t>
            </a:r>
            <a:endParaRPr lang="en-US" dirty="0"/>
          </a:p>
        </p:txBody>
      </p:sp>
      <p:sp>
        <p:nvSpPr>
          <p:cNvPr id="3" name="Title 2"/>
          <p:cNvSpPr>
            <a:spLocks noGrp="1"/>
          </p:cNvSpPr>
          <p:nvPr>
            <p:ph type="title"/>
          </p:nvPr>
        </p:nvSpPr>
        <p:spPr/>
        <p:txBody>
          <a:bodyPr/>
          <a:lstStyle/>
          <a:p>
            <a:r>
              <a:rPr lang="en-US" dirty="0"/>
              <a:t>Energy Flow</a:t>
            </a:r>
          </a:p>
        </p:txBody>
      </p:sp>
    </p:spTree>
    <p:extLst>
      <p:ext uri="{BB962C8B-B14F-4D97-AF65-F5344CB8AC3E}">
        <p14:creationId xmlns:p14="http://schemas.microsoft.com/office/powerpoint/2010/main" val="119258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Biosphere includes all organisms, populations, communities, ecosystems, and landscapes on Earth, as well as the Earth’s physical environment: the atmosphere, hydrosphere, and lithosphere </a:t>
            </a:r>
          </a:p>
          <a:p>
            <a:endParaRPr lang="en-US" dirty="0"/>
          </a:p>
          <a:p>
            <a:r>
              <a:rPr lang="en-US" dirty="0"/>
              <a:t>Raven, Peter H.; </a:t>
            </a:r>
            <a:r>
              <a:rPr lang="en-US" dirty="0" err="1"/>
              <a:t>Hassenzahl</a:t>
            </a:r>
            <a:r>
              <a:rPr lang="en-US" dirty="0"/>
              <a:t>, David M.; Hager, Mary Catherine; Gift, Nancy Y.. Environment, 9th Edition (Page 42). Wiley. Kindle Edition. </a:t>
            </a:r>
          </a:p>
        </p:txBody>
      </p:sp>
      <p:sp>
        <p:nvSpPr>
          <p:cNvPr id="3" name="Title 2"/>
          <p:cNvSpPr>
            <a:spLocks noGrp="1"/>
          </p:cNvSpPr>
          <p:nvPr>
            <p:ph type="title"/>
          </p:nvPr>
        </p:nvSpPr>
        <p:spPr/>
        <p:txBody>
          <a:bodyPr/>
          <a:lstStyle/>
          <a:p>
            <a:r>
              <a:rPr lang="en-US" dirty="0"/>
              <a:t>BIOSPHERE</a:t>
            </a:r>
          </a:p>
        </p:txBody>
      </p:sp>
    </p:spTree>
    <p:extLst>
      <p:ext uri="{BB962C8B-B14F-4D97-AF65-F5344CB8AC3E}">
        <p14:creationId xmlns:p14="http://schemas.microsoft.com/office/powerpoint/2010/main" val="202808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478" y="1481676"/>
            <a:ext cx="4780860" cy="5044960"/>
          </a:xfrm>
        </p:spPr>
        <p:txBody>
          <a:bodyPr>
            <a:normAutofit/>
          </a:bodyPr>
          <a:lstStyle/>
          <a:p>
            <a:pPr marL="514350" indent="-514350">
              <a:buFont typeface="+mj-lt"/>
              <a:buAutoNum type="arabicPeriod"/>
            </a:pPr>
            <a:r>
              <a:rPr lang="en-US" b="1" dirty="0"/>
              <a:t>The atmosphere </a:t>
            </a:r>
            <a:r>
              <a:rPr lang="en-US" dirty="0"/>
              <a:t>= gaseous envelope surrounding Earth</a:t>
            </a:r>
          </a:p>
          <a:p>
            <a:pPr marL="514350" indent="-514350">
              <a:buFont typeface="+mj-lt"/>
              <a:buAutoNum type="arabicPeriod"/>
            </a:pPr>
            <a:r>
              <a:rPr lang="en-US" b="1" dirty="0"/>
              <a:t>The hydrosphere </a:t>
            </a:r>
            <a:r>
              <a:rPr lang="en-US" dirty="0"/>
              <a:t>= Earth’s supply of water (liquid and frozen, fresh and salty, groundwater and surface water.)</a:t>
            </a:r>
          </a:p>
          <a:p>
            <a:pPr marL="514350" indent="-514350">
              <a:buFont typeface="+mj-lt"/>
              <a:buAutoNum type="arabicPeriod"/>
            </a:pPr>
            <a:r>
              <a:rPr lang="en-US" b="1" dirty="0"/>
              <a:t>The lithosphere </a:t>
            </a:r>
            <a:r>
              <a:rPr lang="en-US" dirty="0"/>
              <a:t>= the soil and rock of Earth’s crust. </a:t>
            </a:r>
          </a:p>
        </p:txBody>
      </p:sp>
      <p:sp>
        <p:nvSpPr>
          <p:cNvPr id="3" name="Title 2"/>
          <p:cNvSpPr>
            <a:spLocks noGrp="1"/>
          </p:cNvSpPr>
          <p:nvPr>
            <p:ph type="title"/>
          </p:nvPr>
        </p:nvSpPr>
        <p:spPr>
          <a:xfrm>
            <a:off x="712365" y="-71103"/>
            <a:ext cx="4211973" cy="1325563"/>
          </a:xfrm>
        </p:spPr>
        <p:txBody>
          <a:bodyPr>
            <a:normAutofit fontScale="90000"/>
          </a:bodyPr>
          <a:lstStyle/>
          <a:p>
            <a:r>
              <a:rPr lang="en-US" dirty="0"/>
              <a:t>The Biosphere includes …</a:t>
            </a:r>
          </a:p>
        </p:txBody>
      </p:sp>
      <p:pic>
        <p:nvPicPr>
          <p:cNvPr id="2050" name="Picture 2" descr="Image result for bi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006" y="160752"/>
            <a:ext cx="7023516" cy="636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58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Energy is the capacity or ability to do work.</a:t>
            </a:r>
          </a:p>
          <a:p>
            <a:r>
              <a:rPr lang="en-US" dirty="0"/>
              <a:t>In organisms, biological processes that require energy include</a:t>
            </a:r>
          </a:p>
          <a:p>
            <a:pPr marL="914400" lvl="1" indent="-457200">
              <a:buAutoNum type="arabicPeriod"/>
            </a:pPr>
            <a:r>
              <a:rPr lang="en-US" dirty="0"/>
              <a:t>growing </a:t>
            </a:r>
          </a:p>
          <a:p>
            <a:pPr marL="914400" lvl="1" indent="-457200">
              <a:buAutoNum type="arabicPeriod"/>
            </a:pPr>
            <a:r>
              <a:rPr lang="en-US" dirty="0"/>
              <a:t>moving </a:t>
            </a:r>
          </a:p>
          <a:p>
            <a:pPr marL="914400" lvl="1" indent="-457200">
              <a:buAutoNum type="arabicPeriod"/>
            </a:pPr>
            <a:r>
              <a:rPr lang="en-US" dirty="0"/>
              <a:t>reproducing</a:t>
            </a:r>
          </a:p>
          <a:p>
            <a:pPr marL="914400" lvl="1" indent="-457200">
              <a:buAutoNum type="arabicPeriod"/>
            </a:pPr>
            <a:r>
              <a:rPr lang="en-US" dirty="0"/>
              <a:t>maintaining life processes</a:t>
            </a:r>
          </a:p>
          <a:p>
            <a:pPr marL="914400" lvl="1" indent="-457200">
              <a:buAutoNum type="arabicPeriod"/>
            </a:pPr>
            <a:r>
              <a:rPr lang="en-US" dirty="0"/>
              <a:t>repairing damaged tissues</a:t>
            </a:r>
          </a:p>
        </p:txBody>
      </p:sp>
      <p:sp>
        <p:nvSpPr>
          <p:cNvPr id="3" name="Title 2"/>
          <p:cNvSpPr>
            <a:spLocks noGrp="1"/>
          </p:cNvSpPr>
          <p:nvPr>
            <p:ph type="title"/>
          </p:nvPr>
        </p:nvSpPr>
        <p:spPr/>
        <p:txBody>
          <a:bodyPr/>
          <a:lstStyle/>
          <a:p>
            <a:r>
              <a:rPr lang="en-US" dirty="0"/>
              <a:t>Energy</a:t>
            </a:r>
          </a:p>
        </p:txBody>
      </p:sp>
    </p:spTree>
    <p:extLst>
      <p:ext uri="{BB962C8B-B14F-4D97-AF65-F5344CB8AC3E}">
        <p14:creationId xmlns:p14="http://schemas.microsoft.com/office/powerpoint/2010/main" val="370229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23" y="125836"/>
            <a:ext cx="11295077" cy="6732164"/>
          </a:xfrm>
        </p:spPr>
        <p:txBody>
          <a:bodyPr>
            <a:normAutofit fontScale="92500"/>
          </a:bodyPr>
          <a:lstStyle/>
          <a:p>
            <a:r>
              <a:rPr lang="en-US" dirty="0"/>
              <a:t>Energy exists in several forms:</a:t>
            </a:r>
          </a:p>
          <a:p>
            <a:pPr lvl="1"/>
            <a:r>
              <a:rPr lang="en-US" dirty="0"/>
              <a:t>Chemical - Chemical energy is energy stored in the bonds of molecules; energy is released when chemical bonds are broken. </a:t>
            </a:r>
          </a:p>
          <a:p>
            <a:pPr lvl="1"/>
            <a:r>
              <a:rPr lang="en-US" dirty="0"/>
              <a:t>Radiant – All forms of electromagnetic waves – solar (ultraviolet radiation, visible light, and infrared radiation), radio waves, gamma waves, microwaves, and X-rays</a:t>
            </a:r>
          </a:p>
          <a:p>
            <a:pPr lvl="1"/>
            <a:r>
              <a:rPr lang="en-US" dirty="0"/>
              <a:t>Thermal - Thermal energy is heat that flows from an object with a higher temperature (the heat source) to an object with a lower temperature (the heat sink). Heat refers to the kinetic energy of the subatomic particles within the matter itself.</a:t>
            </a:r>
          </a:p>
          <a:p>
            <a:pPr lvl="1"/>
            <a:r>
              <a:rPr lang="en-US" dirty="0"/>
              <a:t>Mechanical - Mechanical energy is energy involved in the movement of matter. </a:t>
            </a:r>
          </a:p>
          <a:p>
            <a:pPr lvl="1"/>
            <a:r>
              <a:rPr lang="en-US" dirty="0"/>
              <a:t>Nuclear - Some of the matter contained in atomic nuclei can be converted into nuclear energy. Subatomic particles that make up the nucleus of an atom </a:t>
            </a:r>
          </a:p>
          <a:p>
            <a:pPr lvl="1"/>
            <a:r>
              <a:rPr lang="en-US" dirty="0"/>
              <a:t>Electrical - Electrical energy is energy that flows as charged particles. Electrons are transferred from one metal ion to the next in a copper wire, for example.</a:t>
            </a:r>
          </a:p>
          <a:p>
            <a:pPr lvl="1"/>
            <a:r>
              <a:rPr lang="en-US" dirty="0"/>
              <a:t>Kinetic – In physics, the kinetic energy of an object is the energy that it possesses due to its motion. </a:t>
            </a:r>
          </a:p>
          <a:p>
            <a:pPr lvl="1"/>
            <a:r>
              <a:rPr lang="en-US" dirty="0"/>
              <a:t>Potential – energy “stored” or the ability to do work.</a:t>
            </a:r>
          </a:p>
        </p:txBody>
      </p:sp>
    </p:spTree>
    <p:extLst>
      <p:ext uri="{BB962C8B-B14F-4D97-AF65-F5344CB8AC3E}">
        <p14:creationId xmlns:p14="http://schemas.microsoft.com/office/powerpoint/2010/main" val="356507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pPr algn="ctr"/>
            <a:r>
              <a:rPr lang="en-US" dirty="0"/>
              <a:t>The Electromagnetic Spectrum</a:t>
            </a:r>
          </a:p>
        </p:txBody>
      </p:sp>
      <p:pic>
        <p:nvPicPr>
          <p:cNvPr id="4" name="Picture 3"/>
          <p:cNvPicPr>
            <a:picLocks noChangeAspect="1"/>
          </p:cNvPicPr>
          <p:nvPr/>
        </p:nvPicPr>
        <p:blipFill>
          <a:blip r:embed="rId2"/>
          <a:stretch>
            <a:fillRect/>
          </a:stretch>
        </p:blipFill>
        <p:spPr>
          <a:xfrm>
            <a:off x="1805817" y="1825625"/>
            <a:ext cx="8923701" cy="4934553"/>
          </a:xfrm>
          <a:prstGeom prst="rect">
            <a:avLst/>
          </a:prstGeom>
        </p:spPr>
      </p:pic>
    </p:spTree>
    <p:extLst>
      <p:ext uri="{BB962C8B-B14F-4D97-AF65-F5344CB8AC3E}">
        <p14:creationId xmlns:p14="http://schemas.microsoft.com/office/powerpoint/2010/main" val="49893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Ernst Haeckel, a 19th-century scientist, developed the concept of ecology and named it—</a:t>
            </a:r>
            <a:r>
              <a:rPr lang="en-US" sz="6600" i="1" u="sng" dirty="0">
                <a:solidFill>
                  <a:srgbClr val="FF0000"/>
                </a:solidFill>
              </a:rPr>
              <a:t>eco</a:t>
            </a:r>
            <a:r>
              <a:rPr lang="en-US" dirty="0"/>
              <a:t> from the Greek word for</a:t>
            </a:r>
          </a:p>
          <a:p>
            <a:pPr marL="0" indent="0">
              <a:buNone/>
            </a:pPr>
            <a:r>
              <a:rPr lang="en-US" dirty="0"/>
              <a:t>    “house” and logy from the Greek word for “study.” </a:t>
            </a:r>
          </a:p>
          <a:p>
            <a:pPr marL="0" indent="0">
              <a:buNone/>
            </a:pPr>
            <a:endParaRPr lang="en-US" dirty="0"/>
          </a:p>
          <a:p>
            <a:pPr marL="0" indent="0">
              <a:buNone/>
            </a:pPr>
            <a:r>
              <a:rPr lang="en-US" dirty="0"/>
              <a:t>   Thus, ecology literally means “the study of one’s house.”</a:t>
            </a:r>
          </a:p>
        </p:txBody>
      </p:sp>
      <p:sp>
        <p:nvSpPr>
          <p:cNvPr id="3" name="Title 2"/>
          <p:cNvSpPr>
            <a:spLocks noGrp="1"/>
          </p:cNvSpPr>
          <p:nvPr>
            <p:ph type="title"/>
          </p:nvPr>
        </p:nvSpPr>
        <p:spPr/>
        <p:txBody>
          <a:bodyPr/>
          <a:lstStyle/>
          <a:p>
            <a:r>
              <a:rPr lang="en-US" dirty="0"/>
              <a:t>ECOLOGY - “the study of one’s house.” </a:t>
            </a:r>
          </a:p>
        </p:txBody>
      </p:sp>
    </p:spTree>
    <p:extLst>
      <p:ext uri="{BB962C8B-B14F-4D97-AF65-F5344CB8AC3E}">
        <p14:creationId xmlns:p14="http://schemas.microsoft.com/office/powerpoint/2010/main" val="316356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Closed system. Energy is not exchanged between a closed system and its surroundings. A thermos bottle is an approximation of a closed system. Closed systems are rare in nature.</a:t>
            </a:r>
          </a:p>
          <a:p>
            <a:endParaRPr lang="en-US" dirty="0"/>
          </a:p>
          <a:p>
            <a:r>
              <a:rPr lang="en-US" dirty="0"/>
              <a:t>Raven, Peter H.; </a:t>
            </a:r>
            <a:r>
              <a:rPr lang="en-US" dirty="0" err="1"/>
              <a:t>Hassenzahl</a:t>
            </a:r>
            <a:r>
              <a:rPr lang="en-US" dirty="0"/>
              <a:t>, David M.; Hager, Mary Catherine; Gift, Nancy Y.. Environment, 9th Edition (Page 44). Wiley. Kindle Edition.</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650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Closed system. Energy is not exchanged between a closed system and its surroundings. A thermos bottle is an approximation of a closed system. Closed systems are rare in nature.</a:t>
            </a:r>
          </a:p>
          <a:p>
            <a:endParaRPr lang="en-US" dirty="0"/>
          </a:p>
          <a:p>
            <a:r>
              <a:rPr lang="en-US" dirty="0"/>
              <a:t>(b) Open system. Energy is exchanged between an open system and its surroundings. Earth is an open system because it receives energy from the sun, and this energy eventually escapes Earth as it dissipates into space.</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6163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Thermodynamics</a:t>
            </a:r>
            <a:r>
              <a:rPr lang="en-US" dirty="0"/>
              <a:t> is the branch of science concerned with heat and temperature and their relation to energy and work. </a:t>
            </a:r>
          </a:p>
        </p:txBody>
      </p:sp>
      <p:sp>
        <p:nvSpPr>
          <p:cNvPr id="3" name="Title 2"/>
          <p:cNvSpPr>
            <a:spLocks noGrp="1"/>
          </p:cNvSpPr>
          <p:nvPr>
            <p:ph type="title"/>
          </p:nvPr>
        </p:nvSpPr>
        <p:spPr/>
        <p:txBody>
          <a:bodyPr/>
          <a:lstStyle/>
          <a:p>
            <a:pPr algn="ctr"/>
            <a:r>
              <a:rPr lang="en-US" b="1" dirty="0"/>
              <a:t>Thermodynamics</a:t>
            </a:r>
            <a:endParaRPr lang="en-US" dirty="0"/>
          </a:p>
        </p:txBody>
      </p:sp>
    </p:spTree>
    <p:extLst>
      <p:ext uri="{BB962C8B-B14F-4D97-AF65-F5344CB8AC3E}">
        <p14:creationId xmlns:p14="http://schemas.microsoft.com/office/powerpoint/2010/main" val="399013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sz="3800" b="1" dirty="0"/>
              <a:t>THE FIRST LAW OF THERMODYNAMICS </a:t>
            </a:r>
          </a:p>
          <a:p>
            <a:r>
              <a:rPr lang="en-US" b="1" dirty="0"/>
              <a:t>According to the first law of thermodynamics, an organism may absorb energy from its surroundings, or it may give up some energy into its surroundings, but the total energy content of the organism and its surroundings is always the same. As far as we know, the energy present in the universe at its formation, approximately 15–20 billion years ago, equals the amount of energy present in the universe today.</a:t>
            </a:r>
          </a:p>
          <a:p>
            <a:pPr marL="0" indent="0">
              <a:buNone/>
            </a:pPr>
            <a:endParaRPr lang="en-US" b="1" dirty="0"/>
          </a:p>
          <a:p>
            <a:r>
              <a:rPr lang="en-US" sz="1800" b="1" dirty="0"/>
              <a:t>Raven, Peter H.; </a:t>
            </a:r>
            <a:r>
              <a:rPr lang="en-US" sz="1800" b="1" dirty="0" err="1"/>
              <a:t>Hassenzahl</a:t>
            </a:r>
            <a:r>
              <a:rPr lang="en-US" sz="1800" b="1" dirty="0"/>
              <a:t>, David M.; Hager, Mary Catherine; Gift, Nancy Y.. Environment, 9th Edition (Page 45). Wiley. Kindle Edition. </a:t>
            </a:r>
            <a:r>
              <a:rPr lang="en-US" sz="1800" dirty="0"/>
              <a:t>and work. </a:t>
            </a:r>
          </a:p>
        </p:txBody>
      </p:sp>
      <p:sp>
        <p:nvSpPr>
          <p:cNvPr id="3" name="Title 2"/>
          <p:cNvSpPr>
            <a:spLocks noGrp="1"/>
          </p:cNvSpPr>
          <p:nvPr>
            <p:ph type="title"/>
          </p:nvPr>
        </p:nvSpPr>
        <p:spPr/>
        <p:txBody>
          <a:bodyPr/>
          <a:lstStyle/>
          <a:p>
            <a:pPr algn="ctr"/>
            <a:r>
              <a:rPr lang="en-US" b="1" dirty="0"/>
              <a:t>Thermodynamics</a:t>
            </a:r>
            <a:endParaRPr lang="en-US" dirty="0"/>
          </a:p>
        </p:txBody>
      </p:sp>
    </p:spTree>
    <p:extLst>
      <p:ext uri="{BB962C8B-B14F-4D97-AF65-F5344CB8AC3E}">
        <p14:creationId xmlns:p14="http://schemas.microsoft.com/office/powerpoint/2010/main" val="422000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THE SECOND LAW OF THERMODYNAMICS</a:t>
            </a:r>
          </a:p>
          <a:p>
            <a:r>
              <a:rPr lang="en-US" b="1" dirty="0"/>
              <a:t> As each energy transformation occurs, some energy is changed to heat that is released into the cooler surroundings. No other organism can ever reuse this energy for biological work; it is “lost” from the biological point of view.</a:t>
            </a:r>
          </a:p>
          <a:p>
            <a:endParaRPr lang="en-US" b="1" dirty="0"/>
          </a:p>
          <a:p>
            <a:endParaRPr lang="en-US" b="1" dirty="0"/>
          </a:p>
          <a:p>
            <a:r>
              <a:rPr lang="en-US" sz="1800" b="1" dirty="0"/>
              <a:t>Raven, Peter H.; </a:t>
            </a:r>
            <a:r>
              <a:rPr lang="en-US" sz="1800" b="1" dirty="0" err="1"/>
              <a:t>Hassenzahl</a:t>
            </a:r>
            <a:r>
              <a:rPr lang="en-US" sz="1800" b="1" dirty="0"/>
              <a:t>, David M.; Hager, Mary Catherine; Gift, Nancy Y.. Environment, 9th Edition (Page 45). Wiley. Kindle Edition. </a:t>
            </a:r>
            <a:r>
              <a:rPr lang="en-US" sz="1800" dirty="0"/>
              <a:t>and work. </a:t>
            </a:r>
          </a:p>
        </p:txBody>
      </p:sp>
      <p:sp>
        <p:nvSpPr>
          <p:cNvPr id="3" name="Title 2"/>
          <p:cNvSpPr>
            <a:spLocks noGrp="1"/>
          </p:cNvSpPr>
          <p:nvPr>
            <p:ph type="title"/>
          </p:nvPr>
        </p:nvSpPr>
        <p:spPr/>
        <p:txBody>
          <a:bodyPr/>
          <a:lstStyle/>
          <a:p>
            <a:pPr algn="ctr"/>
            <a:r>
              <a:rPr lang="en-US" b="1" dirty="0"/>
              <a:t>Thermodynamics</a:t>
            </a:r>
            <a:endParaRPr lang="en-US" dirty="0"/>
          </a:p>
        </p:txBody>
      </p:sp>
    </p:spTree>
    <p:extLst>
      <p:ext uri="{BB962C8B-B14F-4D97-AF65-F5344CB8AC3E}">
        <p14:creationId xmlns:p14="http://schemas.microsoft.com/office/powerpoint/2010/main" val="71092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THE SECOND LAW OF THERMODYNAMICS</a:t>
            </a:r>
          </a:p>
          <a:p>
            <a:r>
              <a:rPr lang="en-US" b="1" dirty="0"/>
              <a:t>Entropy – systems go from order </a:t>
            </a:r>
            <a:r>
              <a:rPr lang="en-US" b="1" dirty="0">
                <a:sym typeface="Wingdings" panose="05000000000000000000" pitchFamily="2" charset="2"/>
              </a:rPr>
              <a:t> disorder</a:t>
            </a:r>
            <a:endParaRPr lang="en-US" b="1" dirty="0"/>
          </a:p>
          <a:p>
            <a:r>
              <a:rPr lang="en-US" b="1" dirty="0"/>
              <a:t> As each energy transformation occurs, some energy is changed to heat that is released into the cooler surroundings. No other organism can ever reuse this energy for biological work; it is “lost” from the biological point of view.</a:t>
            </a:r>
          </a:p>
          <a:p>
            <a:endParaRPr lang="en-US" b="1" dirty="0"/>
          </a:p>
          <a:p>
            <a:endParaRPr lang="en-US" b="1" dirty="0"/>
          </a:p>
          <a:p>
            <a:r>
              <a:rPr lang="en-US" sz="1800" b="1" dirty="0"/>
              <a:t>Raven, Peter H.; </a:t>
            </a:r>
            <a:r>
              <a:rPr lang="en-US" sz="1800" b="1" dirty="0" err="1"/>
              <a:t>Hassenzahl</a:t>
            </a:r>
            <a:r>
              <a:rPr lang="en-US" sz="1800" b="1" dirty="0"/>
              <a:t>, David M.; Hager, Mary Catherine; Gift, Nancy Y.. Environment, 9th Edition (Page 45). Wiley. Kindle Edition. </a:t>
            </a:r>
            <a:r>
              <a:rPr lang="en-US" sz="1800" dirty="0"/>
              <a:t>and work. </a:t>
            </a:r>
          </a:p>
        </p:txBody>
      </p:sp>
      <p:sp>
        <p:nvSpPr>
          <p:cNvPr id="3" name="Title 2"/>
          <p:cNvSpPr>
            <a:spLocks noGrp="1"/>
          </p:cNvSpPr>
          <p:nvPr>
            <p:ph type="title"/>
          </p:nvPr>
        </p:nvSpPr>
        <p:spPr/>
        <p:txBody>
          <a:bodyPr/>
          <a:lstStyle/>
          <a:p>
            <a:pPr algn="ctr"/>
            <a:r>
              <a:rPr lang="en-US" b="1" dirty="0"/>
              <a:t>Thermodynamics</a:t>
            </a:r>
            <a:endParaRPr lang="en-US" dirty="0"/>
          </a:p>
        </p:txBody>
      </p:sp>
    </p:spTree>
    <p:extLst>
      <p:ext uri="{BB962C8B-B14F-4D97-AF65-F5344CB8AC3E}">
        <p14:creationId xmlns:p14="http://schemas.microsoft.com/office/powerpoint/2010/main" val="89617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301" y="2506662"/>
            <a:ext cx="2828731" cy="4351338"/>
          </a:xfrm>
        </p:spPr>
        <p:txBody>
          <a:bodyPr>
            <a:normAutofit/>
          </a:bodyPr>
          <a:lstStyle/>
          <a:p>
            <a:r>
              <a:rPr lang="en-US" sz="1400" b="1" dirty="0"/>
              <a:t>Figure 3.8 from text: Raven, Peter H.; </a:t>
            </a:r>
            <a:r>
              <a:rPr lang="en-US" sz="1400" b="1" dirty="0" err="1"/>
              <a:t>Hassenzahl</a:t>
            </a:r>
            <a:r>
              <a:rPr lang="en-US" sz="1400" b="1" dirty="0"/>
              <a:t>, David M.; Hager, Mary Catherine; Gift, Nancy Y.. Environment, 9th Edition (Page 45). Wiley. Kindle Edition.</a:t>
            </a:r>
            <a:r>
              <a:rPr lang="en-US" sz="1400" dirty="0"/>
              <a:t> </a:t>
            </a:r>
          </a:p>
          <a:p>
            <a:endParaRPr lang="en-US" sz="1400" dirty="0"/>
          </a:p>
        </p:txBody>
      </p:sp>
      <p:sp>
        <p:nvSpPr>
          <p:cNvPr id="3" name="Title 2"/>
          <p:cNvSpPr>
            <a:spLocks noGrp="1"/>
          </p:cNvSpPr>
          <p:nvPr>
            <p:ph type="title"/>
          </p:nvPr>
        </p:nvSpPr>
        <p:spPr>
          <a:xfrm>
            <a:off x="-346788" y="281150"/>
            <a:ext cx="4498910" cy="1325563"/>
          </a:xfrm>
        </p:spPr>
        <p:txBody>
          <a:bodyPr>
            <a:normAutofit fontScale="90000"/>
          </a:bodyPr>
          <a:lstStyle/>
          <a:p>
            <a:pPr algn="ctr"/>
            <a:r>
              <a:rPr lang="en-US" dirty="0"/>
              <a:t>Photosynthesis and Cellular Respiration</a:t>
            </a:r>
          </a:p>
        </p:txBody>
      </p:sp>
      <p:pic>
        <p:nvPicPr>
          <p:cNvPr id="4" name="Picture 3"/>
          <p:cNvPicPr>
            <a:picLocks noChangeAspect="1"/>
          </p:cNvPicPr>
          <p:nvPr/>
        </p:nvPicPr>
        <p:blipFill rotWithShape="1">
          <a:blip r:embed="rId2"/>
          <a:srcRect b="28541"/>
          <a:stretch/>
        </p:blipFill>
        <p:spPr>
          <a:xfrm>
            <a:off x="3807876" y="83976"/>
            <a:ext cx="8311036" cy="6690049"/>
          </a:xfrm>
          <a:prstGeom prst="rect">
            <a:avLst/>
          </a:prstGeom>
        </p:spPr>
      </p:pic>
      <p:pic>
        <p:nvPicPr>
          <p:cNvPr id="5" name="Picture 4"/>
          <p:cNvPicPr>
            <a:picLocks noChangeAspect="1"/>
          </p:cNvPicPr>
          <p:nvPr/>
        </p:nvPicPr>
        <p:blipFill rotWithShape="1">
          <a:blip r:embed="rId2"/>
          <a:srcRect l="6360" t="70867"/>
          <a:stretch/>
        </p:blipFill>
        <p:spPr>
          <a:xfrm>
            <a:off x="166395" y="4662536"/>
            <a:ext cx="4584441" cy="1606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458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25625"/>
            <a:ext cx="12192000" cy="4351338"/>
          </a:xfrm>
        </p:spPr>
        <p:txBody>
          <a:bodyPr>
            <a:normAutofit/>
          </a:bodyPr>
          <a:lstStyle/>
          <a:p>
            <a:pPr marL="0" indent="0" algn="ctr">
              <a:buNone/>
            </a:pPr>
            <a:r>
              <a:rPr lang="en-US" sz="3200" dirty="0"/>
              <a:t>6 CO</a:t>
            </a:r>
            <a:r>
              <a:rPr lang="en-US" sz="3200" baseline="-25000" dirty="0"/>
              <a:t>2</a:t>
            </a:r>
            <a:r>
              <a:rPr lang="en-US" sz="3200" dirty="0"/>
              <a:t> + 12 H</a:t>
            </a:r>
            <a:r>
              <a:rPr lang="en-US" sz="3200" baseline="-25000" dirty="0"/>
              <a:t>2</a:t>
            </a:r>
            <a:r>
              <a:rPr lang="en-US" sz="3200" dirty="0"/>
              <a:t>O + radiant energy → C</a:t>
            </a:r>
            <a:r>
              <a:rPr lang="en-US" sz="3200" baseline="-25000" dirty="0"/>
              <a:t>6</a:t>
            </a:r>
            <a:r>
              <a:rPr lang="en-US" sz="3200" dirty="0"/>
              <a:t> H</a:t>
            </a:r>
            <a:r>
              <a:rPr lang="en-US" sz="3200" baseline="-25000" dirty="0"/>
              <a:t>12</a:t>
            </a:r>
            <a:r>
              <a:rPr lang="en-US" sz="3200" dirty="0"/>
              <a:t> O</a:t>
            </a:r>
            <a:r>
              <a:rPr lang="en-US" sz="3200" baseline="-25000" dirty="0"/>
              <a:t>6</a:t>
            </a:r>
            <a:r>
              <a:rPr lang="en-US" sz="3200" dirty="0"/>
              <a:t> + 6 H</a:t>
            </a:r>
            <a:r>
              <a:rPr lang="en-US" sz="3200" baseline="-25000" dirty="0"/>
              <a:t>2</a:t>
            </a:r>
            <a:r>
              <a:rPr lang="en-US" sz="3200" dirty="0"/>
              <a:t>O + 6 O</a:t>
            </a:r>
            <a:r>
              <a:rPr lang="en-US" sz="3200" baseline="-25000" dirty="0"/>
              <a:t>2</a:t>
            </a:r>
          </a:p>
          <a:p>
            <a:pPr marL="0" indent="0" algn="ctr">
              <a:buNone/>
            </a:pPr>
            <a:endParaRPr lang="en-US" sz="3200" baseline="-25000" dirty="0"/>
          </a:p>
          <a:p>
            <a:pPr marL="0" indent="0" algn="ctr">
              <a:buNone/>
            </a:pPr>
            <a:r>
              <a:rPr lang="en-US" sz="3200" dirty="0"/>
              <a:t>English translation = </a:t>
            </a:r>
          </a:p>
          <a:p>
            <a:pPr marL="0" indent="0" algn="ctr">
              <a:buNone/>
            </a:pPr>
            <a:r>
              <a:rPr lang="en-US" sz="3200" dirty="0"/>
              <a:t>6 Carbon-Dioxide molecules + 12 Water molecules </a:t>
            </a:r>
          </a:p>
          <a:p>
            <a:pPr marL="0" indent="0" algn="ctr">
              <a:buNone/>
            </a:pPr>
            <a:r>
              <a:rPr lang="en-US" sz="3200" dirty="0"/>
              <a:t>are used (react) in photosynthesis to produce </a:t>
            </a:r>
          </a:p>
          <a:p>
            <a:pPr marL="0" indent="0" algn="ctr">
              <a:buNone/>
            </a:pPr>
            <a:r>
              <a:rPr lang="en-US" sz="3200" dirty="0"/>
              <a:t>1 Glucose molecule, 6 Water molecules and 6 Oxygen molecules</a:t>
            </a:r>
          </a:p>
        </p:txBody>
      </p:sp>
      <p:sp>
        <p:nvSpPr>
          <p:cNvPr id="3" name="Title 2"/>
          <p:cNvSpPr>
            <a:spLocks noGrp="1"/>
          </p:cNvSpPr>
          <p:nvPr>
            <p:ph type="title"/>
          </p:nvPr>
        </p:nvSpPr>
        <p:spPr/>
        <p:txBody>
          <a:bodyPr/>
          <a:lstStyle/>
          <a:p>
            <a:pPr algn="ctr"/>
            <a:r>
              <a:rPr lang="en-US" dirty="0"/>
              <a:t>Photosynthesis</a:t>
            </a:r>
          </a:p>
        </p:txBody>
      </p:sp>
    </p:spTree>
    <p:extLst>
      <p:ext uri="{BB962C8B-B14F-4D97-AF65-F5344CB8AC3E}">
        <p14:creationId xmlns:p14="http://schemas.microsoft.com/office/powerpoint/2010/main" val="325416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25625"/>
            <a:ext cx="12192000" cy="4351338"/>
          </a:xfrm>
        </p:spPr>
        <p:txBody>
          <a:bodyPr>
            <a:normAutofit/>
          </a:bodyPr>
          <a:lstStyle/>
          <a:p>
            <a:pPr marL="0" indent="0" algn="ctr">
              <a:buNone/>
            </a:pPr>
            <a:r>
              <a:rPr lang="en-US" sz="3200" dirty="0"/>
              <a:t>C</a:t>
            </a:r>
            <a:r>
              <a:rPr lang="en-US" sz="3200" baseline="-25000" dirty="0"/>
              <a:t>6</a:t>
            </a:r>
            <a:r>
              <a:rPr lang="en-US" sz="3200" dirty="0"/>
              <a:t> H</a:t>
            </a:r>
            <a:r>
              <a:rPr lang="en-US" sz="3200" baseline="-25000" dirty="0"/>
              <a:t>12</a:t>
            </a:r>
            <a:r>
              <a:rPr lang="en-US" sz="3200" dirty="0"/>
              <a:t> O</a:t>
            </a:r>
            <a:r>
              <a:rPr lang="en-US" sz="3200" baseline="-25000" dirty="0"/>
              <a:t>6</a:t>
            </a:r>
            <a:r>
              <a:rPr lang="en-US" sz="3200" dirty="0"/>
              <a:t> + 6 H</a:t>
            </a:r>
            <a:r>
              <a:rPr lang="en-US" sz="3200" baseline="-25000" dirty="0"/>
              <a:t>2</a:t>
            </a:r>
            <a:r>
              <a:rPr lang="en-US" sz="3200" dirty="0"/>
              <a:t>O + 6 O</a:t>
            </a:r>
            <a:r>
              <a:rPr lang="en-US" sz="3200" baseline="-25000" dirty="0"/>
              <a:t>2</a:t>
            </a:r>
            <a:r>
              <a:rPr lang="en-US" sz="3200" dirty="0"/>
              <a:t> </a:t>
            </a:r>
            <a:r>
              <a:rPr lang="en-US" sz="3200" dirty="0">
                <a:sym typeface="Wingdings" panose="05000000000000000000" pitchFamily="2" charset="2"/>
              </a:rPr>
              <a:t> </a:t>
            </a:r>
            <a:r>
              <a:rPr lang="en-US" sz="3200" dirty="0"/>
              <a:t>6 CO</a:t>
            </a:r>
            <a:r>
              <a:rPr lang="en-US" sz="3200" baseline="-25000" dirty="0"/>
              <a:t>2</a:t>
            </a:r>
            <a:r>
              <a:rPr lang="en-US" sz="3200" dirty="0"/>
              <a:t> + 12H</a:t>
            </a:r>
            <a:r>
              <a:rPr lang="en-US" sz="3200" baseline="-25000" dirty="0"/>
              <a:t>2</a:t>
            </a:r>
            <a:r>
              <a:rPr lang="en-US" sz="3200" dirty="0"/>
              <a:t>O + energy </a:t>
            </a:r>
          </a:p>
          <a:p>
            <a:pPr marL="0" indent="0" algn="ctr">
              <a:buNone/>
            </a:pPr>
            <a:endParaRPr lang="en-US" sz="3200" baseline="-25000" dirty="0"/>
          </a:p>
          <a:p>
            <a:pPr marL="0" indent="0" algn="ctr">
              <a:buNone/>
            </a:pPr>
            <a:r>
              <a:rPr lang="en-US" sz="3200" dirty="0"/>
              <a:t>English translation = </a:t>
            </a:r>
          </a:p>
          <a:p>
            <a:pPr marL="0" indent="0" algn="ctr">
              <a:buNone/>
            </a:pPr>
            <a:endParaRPr lang="en-US" sz="3200" dirty="0"/>
          </a:p>
          <a:p>
            <a:pPr marL="0" indent="0" algn="ctr">
              <a:buNone/>
            </a:pPr>
            <a:r>
              <a:rPr lang="en-US" sz="3200" dirty="0"/>
              <a:t>1 Glucose molecule, 6 Water molecules and 6 Oxygen molecules are used (react) in aerobic cellular respiration to produce 6 Carbon-Dioxide molecules + 12 Water molecules + energy</a:t>
            </a:r>
          </a:p>
          <a:p>
            <a:pPr marL="0" indent="0" algn="ctr">
              <a:buNone/>
            </a:pPr>
            <a:endParaRPr lang="en-US" sz="3200" dirty="0"/>
          </a:p>
        </p:txBody>
      </p:sp>
      <p:sp>
        <p:nvSpPr>
          <p:cNvPr id="3" name="Title 2"/>
          <p:cNvSpPr>
            <a:spLocks noGrp="1"/>
          </p:cNvSpPr>
          <p:nvPr>
            <p:ph type="title"/>
          </p:nvPr>
        </p:nvSpPr>
        <p:spPr/>
        <p:txBody>
          <a:bodyPr/>
          <a:lstStyle/>
          <a:p>
            <a:pPr algn="ctr"/>
            <a:r>
              <a:rPr lang="en-US" dirty="0"/>
              <a:t>Aerobic Cellular Respiration</a:t>
            </a:r>
          </a:p>
        </p:txBody>
      </p:sp>
    </p:spTree>
    <p:extLst>
      <p:ext uri="{BB962C8B-B14F-4D97-AF65-F5344CB8AC3E}">
        <p14:creationId xmlns:p14="http://schemas.microsoft.com/office/powerpoint/2010/main" val="45322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25625"/>
            <a:ext cx="12192000" cy="4351338"/>
          </a:xfrm>
        </p:spPr>
        <p:txBody>
          <a:bodyPr>
            <a:normAutofit/>
          </a:bodyPr>
          <a:lstStyle/>
          <a:p>
            <a:pPr marL="0" indent="0" algn="ctr">
              <a:buNone/>
            </a:pPr>
            <a:r>
              <a:rPr lang="en-US" sz="3200" u="sng" dirty="0"/>
              <a:t>PHOTOSYNTHESIS</a:t>
            </a:r>
            <a:r>
              <a:rPr lang="en-US" sz="3200" dirty="0"/>
              <a:t> REACTION:</a:t>
            </a:r>
          </a:p>
          <a:p>
            <a:pPr marL="0" indent="0" algn="ctr">
              <a:buNone/>
            </a:pPr>
            <a:r>
              <a:rPr lang="en-US" sz="3200" dirty="0"/>
              <a:t>6 CO</a:t>
            </a:r>
            <a:r>
              <a:rPr lang="en-US" sz="3200" baseline="-25000" dirty="0"/>
              <a:t>2</a:t>
            </a:r>
            <a:r>
              <a:rPr lang="en-US" sz="3200" dirty="0"/>
              <a:t> + 12 H</a:t>
            </a:r>
            <a:r>
              <a:rPr lang="en-US" sz="3200" baseline="-25000" dirty="0"/>
              <a:t>2</a:t>
            </a:r>
            <a:r>
              <a:rPr lang="en-US" sz="3200" dirty="0"/>
              <a:t>O + radiant energy → C</a:t>
            </a:r>
            <a:r>
              <a:rPr lang="en-US" sz="3200" baseline="-25000" dirty="0"/>
              <a:t>6</a:t>
            </a:r>
            <a:r>
              <a:rPr lang="en-US" sz="3200" dirty="0"/>
              <a:t> H</a:t>
            </a:r>
            <a:r>
              <a:rPr lang="en-US" sz="3200" baseline="-25000" dirty="0"/>
              <a:t>12</a:t>
            </a:r>
            <a:r>
              <a:rPr lang="en-US" sz="3200" dirty="0"/>
              <a:t> O</a:t>
            </a:r>
            <a:r>
              <a:rPr lang="en-US" sz="3200" baseline="-25000" dirty="0"/>
              <a:t>6</a:t>
            </a:r>
            <a:r>
              <a:rPr lang="en-US" sz="3200" dirty="0"/>
              <a:t> + 6 H</a:t>
            </a:r>
            <a:r>
              <a:rPr lang="en-US" sz="3200" baseline="-25000" dirty="0"/>
              <a:t>2</a:t>
            </a:r>
            <a:r>
              <a:rPr lang="en-US" sz="3200" dirty="0"/>
              <a:t>O + 6 O</a:t>
            </a:r>
            <a:r>
              <a:rPr lang="en-US" sz="3200" baseline="-25000" dirty="0"/>
              <a:t>2</a:t>
            </a:r>
          </a:p>
          <a:p>
            <a:pPr marL="0" indent="0" algn="ctr">
              <a:buNone/>
            </a:pPr>
            <a:endParaRPr lang="en-US" sz="3200" dirty="0"/>
          </a:p>
          <a:p>
            <a:pPr marL="0" indent="0" algn="ctr">
              <a:buNone/>
            </a:pPr>
            <a:r>
              <a:rPr lang="en-US" sz="3200" u="sng" dirty="0"/>
              <a:t>AEROBIC CELLULAR RESPIRATION </a:t>
            </a:r>
            <a:r>
              <a:rPr lang="en-US" sz="3200" dirty="0"/>
              <a:t>REACTION:</a:t>
            </a:r>
          </a:p>
          <a:p>
            <a:pPr marL="0" indent="0" algn="ctr">
              <a:buNone/>
            </a:pPr>
            <a:r>
              <a:rPr lang="en-US" sz="3200" dirty="0"/>
              <a:t>C</a:t>
            </a:r>
            <a:r>
              <a:rPr lang="en-US" sz="3200" baseline="-25000" dirty="0"/>
              <a:t>6</a:t>
            </a:r>
            <a:r>
              <a:rPr lang="en-US" sz="3200" dirty="0"/>
              <a:t> H</a:t>
            </a:r>
            <a:r>
              <a:rPr lang="en-US" sz="3200" baseline="-25000" dirty="0"/>
              <a:t>12</a:t>
            </a:r>
            <a:r>
              <a:rPr lang="en-US" sz="3200" dirty="0"/>
              <a:t> O</a:t>
            </a:r>
            <a:r>
              <a:rPr lang="en-US" sz="3200" baseline="-25000" dirty="0"/>
              <a:t>6</a:t>
            </a:r>
            <a:r>
              <a:rPr lang="en-US" sz="3200" dirty="0"/>
              <a:t> + 6 H</a:t>
            </a:r>
            <a:r>
              <a:rPr lang="en-US" sz="3200" baseline="-25000" dirty="0"/>
              <a:t>2</a:t>
            </a:r>
            <a:r>
              <a:rPr lang="en-US" sz="3200" dirty="0"/>
              <a:t>O + 6 O</a:t>
            </a:r>
            <a:r>
              <a:rPr lang="en-US" sz="3200" baseline="-25000" dirty="0"/>
              <a:t>2</a:t>
            </a:r>
            <a:r>
              <a:rPr lang="en-US" sz="3200" dirty="0"/>
              <a:t> </a:t>
            </a:r>
            <a:r>
              <a:rPr lang="en-US" sz="3200" dirty="0">
                <a:sym typeface="Wingdings" panose="05000000000000000000" pitchFamily="2" charset="2"/>
              </a:rPr>
              <a:t> </a:t>
            </a:r>
            <a:r>
              <a:rPr lang="en-US" sz="3200" dirty="0"/>
              <a:t>6 CO</a:t>
            </a:r>
            <a:r>
              <a:rPr lang="en-US" sz="3200" baseline="-25000" dirty="0"/>
              <a:t>2</a:t>
            </a:r>
            <a:r>
              <a:rPr lang="en-US" sz="3200" dirty="0"/>
              <a:t> + 12H</a:t>
            </a:r>
            <a:r>
              <a:rPr lang="en-US" sz="3200" baseline="-25000" dirty="0"/>
              <a:t>2</a:t>
            </a:r>
            <a:r>
              <a:rPr lang="en-US" sz="3200" dirty="0"/>
              <a:t>O + energy </a:t>
            </a:r>
          </a:p>
          <a:p>
            <a:pPr marL="0" indent="0" algn="ctr">
              <a:buNone/>
            </a:pPr>
            <a:endParaRPr lang="en-US" sz="3200" baseline="-25000" dirty="0"/>
          </a:p>
          <a:p>
            <a:pPr marL="0" indent="0" algn="ctr">
              <a:buNone/>
            </a:pPr>
            <a:r>
              <a:rPr lang="en-US" sz="3200" dirty="0"/>
              <a:t>Do you see any similarities?</a:t>
            </a:r>
          </a:p>
        </p:txBody>
      </p:sp>
      <p:sp>
        <p:nvSpPr>
          <p:cNvPr id="3" name="Title 2"/>
          <p:cNvSpPr>
            <a:spLocks noGrp="1"/>
          </p:cNvSpPr>
          <p:nvPr>
            <p:ph type="title"/>
          </p:nvPr>
        </p:nvSpPr>
        <p:spPr/>
        <p:txBody>
          <a:bodyPr>
            <a:normAutofit fontScale="90000"/>
          </a:bodyPr>
          <a:lstStyle/>
          <a:p>
            <a:pPr algn="ctr"/>
            <a:r>
              <a:rPr lang="en-US" dirty="0"/>
              <a:t>Photosynthesis VS. Aerobic Cellular Respiration</a:t>
            </a:r>
          </a:p>
        </p:txBody>
      </p:sp>
    </p:spTree>
    <p:extLst>
      <p:ext uri="{BB962C8B-B14F-4D97-AF65-F5344CB8AC3E}">
        <p14:creationId xmlns:p14="http://schemas.microsoft.com/office/powerpoint/2010/main" val="225907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The environment consists of two parts</a:t>
            </a:r>
          </a:p>
          <a:p>
            <a:pPr marL="514350" indent="-514350">
              <a:buFont typeface="+mj-lt"/>
              <a:buAutoNum type="arabicPeriod"/>
            </a:pPr>
            <a:r>
              <a:rPr lang="en-US" dirty="0"/>
              <a:t>the biotic (living) environment</a:t>
            </a:r>
          </a:p>
          <a:p>
            <a:pPr marL="914400" lvl="2" indent="0">
              <a:buNone/>
            </a:pPr>
            <a:r>
              <a:rPr lang="en-US" dirty="0"/>
              <a:t>a. which includes all organisms</a:t>
            </a:r>
          </a:p>
          <a:p>
            <a:pPr marL="514350" indent="-514350">
              <a:buFont typeface="+mj-lt"/>
              <a:buAutoNum type="arabicPeriod"/>
            </a:pPr>
            <a:r>
              <a:rPr lang="en-US" dirty="0"/>
              <a:t>abiotic (nonliving, or physical) surroundings</a:t>
            </a:r>
          </a:p>
          <a:p>
            <a:pPr marL="1371600" lvl="2" indent="-457200">
              <a:buAutoNum type="alphaLcPeriod"/>
            </a:pPr>
            <a:r>
              <a:rPr lang="en-US" dirty="0"/>
              <a:t>Space / territory </a:t>
            </a:r>
          </a:p>
          <a:p>
            <a:pPr marL="1371600" lvl="2" indent="-457200">
              <a:buAutoNum type="alphaLcPeriod"/>
            </a:pPr>
            <a:r>
              <a:rPr lang="en-US" dirty="0"/>
              <a:t>temperature </a:t>
            </a:r>
          </a:p>
          <a:p>
            <a:pPr marL="1371600" lvl="2" indent="-457200">
              <a:buAutoNum type="alphaLcPeriod"/>
            </a:pPr>
            <a:r>
              <a:rPr lang="en-US" dirty="0"/>
              <a:t>sunlight</a:t>
            </a:r>
          </a:p>
          <a:p>
            <a:pPr marL="1371600" lvl="2" indent="-457200">
              <a:buAutoNum type="alphaLcPeriod"/>
            </a:pPr>
            <a:r>
              <a:rPr lang="en-US" dirty="0"/>
              <a:t>soil</a:t>
            </a:r>
          </a:p>
          <a:p>
            <a:pPr marL="1371600" lvl="2" indent="-457200">
              <a:buAutoNum type="alphaLcPeriod"/>
            </a:pPr>
            <a:r>
              <a:rPr lang="en-US" dirty="0"/>
              <a:t>wind</a:t>
            </a:r>
          </a:p>
          <a:p>
            <a:pPr marL="1371600" lvl="2" indent="-457200">
              <a:buAutoNum type="alphaLcPeriod"/>
            </a:pPr>
            <a:r>
              <a:rPr lang="en-US" dirty="0"/>
              <a:t>precipitation</a:t>
            </a:r>
          </a:p>
          <a:p>
            <a:endParaRPr lang="en-US" dirty="0"/>
          </a:p>
        </p:txBody>
      </p:sp>
      <p:sp>
        <p:nvSpPr>
          <p:cNvPr id="3" name="Title 2"/>
          <p:cNvSpPr>
            <a:spLocks noGrp="1"/>
          </p:cNvSpPr>
          <p:nvPr>
            <p:ph type="title"/>
          </p:nvPr>
        </p:nvSpPr>
        <p:spPr/>
        <p:txBody>
          <a:bodyPr>
            <a:normAutofit/>
          </a:bodyPr>
          <a:lstStyle/>
          <a:p>
            <a:r>
              <a:rPr lang="en-US" dirty="0"/>
              <a:t>The environment consists of two parts</a:t>
            </a:r>
          </a:p>
        </p:txBody>
      </p:sp>
    </p:spTree>
    <p:extLst>
      <p:ext uri="{BB962C8B-B14F-4D97-AF65-F5344CB8AC3E}">
        <p14:creationId xmlns:p14="http://schemas.microsoft.com/office/powerpoint/2010/main" val="5530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calorie is the amount of energy (joules) required to raise the temperature of 1 mL of water by 1 degree Celsius. </a:t>
            </a:r>
          </a:p>
          <a:p>
            <a:r>
              <a:rPr lang="en-US" dirty="0"/>
              <a:t>What we call calories is actually kilocalories. </a:t>
            </a:r>
          </a:p>
          <a:p>
            <a:r>
              <a:rPr lang="en-US" dirty="0"/>
              <a:t>Biologists generally express energy in units of work ( kilojoules, kJ) or units of heat (kilocalories, kcal). </a:t>
            </a:r>
          </a:p>
          <a:p>
            <a:r>
              <a:rPr lang="en-US" b="1" dirty="0"/>
              <a:t>1</a:t>
            </a:r>
            <a:r>
              <a:rPr lang="en-US" dirty="0"/>
              <a:t> mL of </a:t>
            </a:r>
            <a:r>
              <a:rPr lang="en-US" b="1" dirty="0"/>
              <a:t>water</a:t>
            </a:r>
            <a:r>
              <a:rPr lang="en-US" dirty="0"/>
              <a:t> = </a:t>
            </a:r>
            <a:r>
              <a:rPr lang="en-US" b="1" dirty="0"/>
              <a:t>1</a:t>
            </a:r>
            <a:r>
              <a:rPr lang="en-US" dirty="0"/>
              <a:t> GRAM in weight</a:t>
            </a:r>
          </a:p>
          <a:p>
            <a:endParaRPr lang="en-US" dirty="0"/>
          </a:p>
        </p:txBody>
      </p:sp>
      <p:sp>
        <p:nvSpPr>
          <p:cNvPr id="3" name="Title 2"/>
          <p:cNvSpPr>
            <a:spLocks noGrp="1"/>
          </p:cNvSpPr>
          <p:nvPr>
            <p:ph type="title"/>
          </p:nvPr>
        </p:nvSpPr>
        <p:spPr/>
        <p:txBody>
          <a:bodyPr/>
          <a:lstStyle/>
          <a:p>
            <a:r>
              <a:rPr lang="en-US" dirty="0"/>
              <a:t>What are CALORIES?</a:t>
            </a:r>
          </a:p>
        </p:txBody>
      </p:sp>
      <p:pic>
        <p:nvPicPr>
          <p:cNvPr id="4" name="Picture 3"/>
          <p:cNvPicPr>
            <a:picLocks noChangeAspect="1"/>
          </p:cNvPicPr>
          <p:nvPr/>
        </p:nvPicPr>
        <p:blipFill>
          <a:blip r:embed="rId2"/>
          <a:stretch>
            <a:fillRect/>
          </a:stretch>
        </p:blipFill>
        <p:spPr>
          <a:xfrm>
            <a:off x="3281886" y="4855390"/>
            <a:ext cx="5057775" cy="1543050"/>
          </a:xfrm>
          <a:prstGeom prst="rect">
            <a:avLst/>
          </a:prstGeom>
        </p:spPr>
      </p:pic>
    </p:spTree>
    <p:extLst>
      <p:ext uri="{BB962C8B-B14F-4D97-AF65-F5344CB8AC3E}">
        <p14:creationId xmlns:p14="http://schemas.microsoft.com/office/powerpoint/2010/main" val="88175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calorie is the amount of energy (joules) required to raise the temperature of 1 mL of water by 1 degree Celsius. </a:t>
            </a:r>
          </a:p>
          <a:p>
            <a:r>
              <a:rPr lang="en-US" dirty="0"/>
              <a:t>What we call calories is actually kilocalories. </a:t>
            </a:r>
          </a:p>
          <a:p>
            <a:r>
              <a:rPr lang="en-US" dirty="0"/>
              <a:t>Biologists generally express energy in units of work ( kilojoules, kJ) or units of heat (kilocalories, kcal). </a:t>
            </a:r>
          </a:p>
          <a:p>
            <a:r>
              <a:rPr lang="en-US" b="1" dirty="0"/>
              <a:t>1</a:t>
            </a:r>
            <a:r>
              <a:rPr lang="en-US" dirty="0"/>
              <a:t> mL of </a:t>
            </a:r>
            <a:r>
              <a:rPr lang="en-US" b="1" dirty="0"/>
              <a:t>water</a:t>
            </a:r>
            <a:r>
              <a:rPr lang="en-US" dirty="0"/>
              <a:t> = </a:t>
            </a:r>
            <a:r>
              <a:rPr lang="en-US" b="1" dirty="0"/>
              <a:t>1</a:t>
            </a:r>
            <a:r>
              <a:rPr lang="en-US" dirty="0"/>
              <a:t> GRAM in weight</a:t>
            </a:r>
          </a:p>
          <a:p>
            <a:endParaRPr lang="en-US" dirty="0"/>
          </a:p>
        </p:txBody>
      </p:sp>
      <p:sp>
        <p:nvSpPr>
          <p:cNvPr id="3" name="Title 2"/>
          <p:cNvSpPr>
            <a:spLocks noGrp="1"/>
          </p:cNvSpPr>
          <p:nvPr>
            <p:ph type="title"/>
          </p:nvPr>
        </p:nvSpPr>
        <p:spPr/>
        <p:txBody>
          <a:bodyPr/>
          <a:lstStyle/>
          <a:p>
            <a:r>
              <a:rPr lang="en-US" dirty="0"/>
              <a:t>What are CALORIES?</a:t>
            </a:r>
          </a:p>
        </p:txBody>
      </p:sp>
      <p:pic>
        <p:nvPicPr>
          <p:cNvPr id="4" name="Picture 3"/>
          <p:cNvPicPr>
            <a:picLocks noChangeAspect="1"/>
          </p:cNvPicPr>
          <p:nvPr/>
        </p:nvPicPr>
        <p:blipFill>
          <a:blip r:embed="rId2"/>
          <a:stretch>
            <a:fillRect/>
          </a:stretch>
        </p:blipFill>
        <p:spPr>
          <a:xfrm>
            <a:off x="3281886" y="4855390"/>
            <a:ext cx="5057775" cy="1543050"/>
          </a:xfrm>
          <a:prstGeom prst="rect">
            <a:avLst/>
          </a:prstGeom>
        </p:spPr>
      </p:pic>
    </p:spTree>
    <p:extLst>
      <p:ext uri="{BB962C8B-B14F-4D97-AF65-F5344CB8AC3E}">
        <p14:creationId xmlns:p14="http://schemas.microsoft.com/office/powerpoint/2010/main" val="26229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22" y="1503006"/>
            <a:ext cx="5487099" cy="4351338"/>
          </a:xfrm>
        </p:spPr>
        <p:txBody>
          <a:bodyPr>
            <a:normAutofit/>
          </a:bodyPr>
          <a:lstStyle/>
          <a:p>
            <a:r>
              <a:rPr lang="en-US" dirty="0"/>
              <a:t>Energy enters the biological system as light energy, or photons, is transformed into chemical energy in organic molecules by cellular processes including photosynthesis and respiration, and ultimately is converted to heat energy. </a:t>
            </a:r>
          </a:p>
        </p:txBody>
      </p:sp>
      <p:sp>
        <p:nvSpPr>
          <p:cNvPr id="3" name="Title 2"/>
          <p:cNvSpPr>
            <a:spLocks noGrp="1"/>
          </p:cNvSpPr>
          <p:nvPr>
            <p:ph type="title"/>
          </p:nvPr>
        </p:nvSpPr>
        <p:spPr/>
        <p:txBody>
          <a:bodyPr/>
          <a:lstStyle/>
          <a:p>
            <a:r>
              <a:rPr lang="en-US" b="1" dirty="0"/>
              <a:t>OPEN SYSTEM</a:t>
            </a:r>
            <a:endParaRPr lang="en-US" dirty="0"/>
          </a:p>
        </p:txBody>
      </p:sp>
      <p:pic>
        <p:nvPicPr>
          <p:cNvPr id="4" name="Picture 3"/>
          <p:cNvPicPr>
            <a:picLocks noChangeAspect="1"/>
          </p:cNvPicPr>
          <p:nvPr/>
        </p:nvPicPr>
        <p:blipFill>
          <a:blip r:embed="rId2"/>
          <a:stretch>
            <a:fillRect/>
          </a:stretch>
        </p:blipFill>
        <p:spPr>
          <a:xfrm>
            <a:off x="5751679" y="365125"/>
            <a:ext cx="6318270" cy="5301537"/>
          </a:xfrm>
          <a:prstGeom prst="rect">
            <a:avLst/>
          </a:prstGeom>
        </p:spPr>
      </p:pic>
    </p:spTree>
    <p:extLst>
      <p:ext uri="{BB962C8B-B14F-4D97-AF65-F5344CB8AC3E}">
        <p14:creationId xmlns:p14="http://schemas.microsoft.com/office/powerpoint/2010/main" val="237898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22" y="1503006"/>
            <a:ext cx="5487099" cy="4351338"/>
          </a:xfrm>
        </p:spPr>
        <p:txBody>
          <a:bodyPr>
            <a:normAutofit/>
          </a:bodyPr>
          <a:lstStyle/>
          <a:p>
            <a:r>
              <a:rPr lang="en-US" dirty="0"/>
              <a:t>This energy is dissipated, meaning it is lost to the system as heat; once it is lost it cannot be recycled.  </a:t>
            </a:r>
          </a:p>
          <a:p>
            <a:r>
              <a:rPr lang="en-US" dirty="0"/>
              <a:t>Without the continued input of solar energy, biological systems would quickly shut down. </a:t>
            </a:r>
          </a:p>
          <a:p>
            <a:r>
              <a:rPr lang="en-US" dirty="0"/>
              <a:t>Thus the earth is an </a:t>
            </a:r>
            <a:r>
              <a:rPr lang="en-US" b="1" i="1" dirty="0"/>
              <a:t>open system</a:t>
            </a:r>
            <a:r>
              <a:rPr lang="en-US" dirty="0"/>
              <a:t> with respect to energy.</a:t>
            </a:r>
          </a:p>
        </p:txBody>
      </p:sp>
      <p:sp>
        <p:nvSpPr>
          <p:cNvPr id="3" name="Title 2"/>
          <p:cNvSpPr>
            <a:spLocks noGrp="1"/>
          </p:cNvSpPr>
          <p:nvPr>
            <p:ph type="title"/>
          </p:nvPr>
        </p:nvSpPr>
        <p:spPr/>
        <p:txBody>
          <a:bodyPr/>
          <a:lstStyle/>
          <a:p>
            <a:r>
              <a:rPr lang="en-US" b="1" dirty="0"/>
              <a:t>OPEN SYSTEM</a:t>
            </a:r>
            <a:endParaRPr lang="en-US" dirty="0"/>
          </a:p>
        </p:txBody>
      </p:sp>
      <p:pic>
        <p:nvPicPr>
          <p:cNvPr id="4" name="Picture 3"/>
          <p:cNvPicPr>
            <a:picLocks noChangeAspect="1"/>
          </p:cNvPicPr>
          <p:nvPr/>
        </p:nvPicPr>
        <p:blipFill>
          <a:blip r:embed="rId2"/>
          <a:stretch>
            <a:fillRect/>
          </a:stretch>
        </p:blipFill>
        <p:spPr>
          <a:xfrm>
            <a:off x="5751679" y="365125"/>
            <a:ext cx="6318270" cy="5301537"/>
          </a:xfrm>
          <a:prstGeom prst="rect">
            <a:avLst/>
          </a:prstGeom>
        </p:spPr>
      </p:pic>
    </p:spTree>
    <p:extLst>
      <p:ext uri="{BB962C8B-B14F-4D97-AF65-F5344CB8AC3E}">
        <p14:creationId xmlns:p14="http://schemas.microsoft.com/office/powerpoint/2010/main" val="82957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34516"/>
            <a:ext cx="10515600" cy="5423483"/>
          </a:xfrm>
        </p:spPr>
        <p:txBody>
          <a:bodyPr>
            <a:normAutofit/>
          </a:bodyPr>
          <a:lstStyle/>
          <a:p>
            <a:r>
              <a:rPr lang="en-US" dirty="0"/>
              <a:t>Elements such as carbon, nitrogen, or phosphorus enter living organisms in a variety of ways. </a:t>
            </a:r>
          </a:p>
          <a:p>
            <a:pPr marL="514350" indent="-514350">
              <a:buFont typeface="+mj-lt"/>
              <a:buAutoNum type="arabicPeriod"/>
            </a:pPr>
            <a:r>
              <a:rPr lang="en-US" dirty="0"/>
              <a:t>Plants obtain elements from the surrounding atmosphere, water, or soils.</a:t>
            </a:r>
          </a:p>
          <a:p>
            <a:pPr marL="514350" indent="-514350">
              <a:buFont typeface="+mj-lt"/>
              <a:buAutoNum type="arabicPeriod"/>
            </a:pPr>
            <a:r>
              <a:rPr lang="en-US" dirty="0"/>
              <a:t>Animals may also obtain elements directly from the physical environment, but usually they obtain these mainly as a consequence of consuming other organisms. </a:t>
            </a:r>
          </a:p>
          <a:p>
            <a:pPr marL="514350" indent="-514350">
              <a:buFont typeface="+mj-lt"/>
              <a:buAutoNum type="arabicPeriod"/>
            </a:pPr>
            <a:r>
              <a:rPr lang="en-US" dirty="0"/>
              <a:t>These materials are transformed biochemically within the bodies of organisms, but sooner or later, due to excretion or decomposition, they are returned to an inorganic state. </a:t>
            </a:r>
          </a:p>
          <a:p>
            <a:pPr marL="514350" indent="-514350">
              <a:buFont typeface="+mj-lt"/>
              <a:buAutoNum type="arabicPeriod"/>
            </a:pPr>
            <a:r>
              <a:rPr lang="en-US" dirty="0"/>
              <a:t>Often bacteria complete this process, through the process called decomposition or mineralization.</a:t>
            </a:r>
          </a:p>
        </p:txBody>
      </p:sp>
      <p:sp>
        <p:nvSpPr>
          <p:cNvPr id="3" name="Title 2"/>
          <p:cNvSpPr>
            <a:spLocks noGrp="1"/>
          </p:cNvSpPr>
          <p:nvPr>
            <p:ph type="title"/>
          </p:nvPr>
        </p:nvSpPr>
        <p:spPr/>
        <p:txBody>
          <a:bodyPr/>
          <a:lstStyle/>
          <a:p>
            <a:pPr algn="ctr"/>
            <a:r>
              <a:rPr lang="en-US" dirty="0"/>
              <a:t>CLOSED SYSTEM</a:t>
            </a:r>
          </a:p>
        </p:txBody>
      </p:sp>
    </p:spTree>
    <p:extLst>
      <p:ext uri="{BB962C8B-B14F-4D97-AF65-F5344CB8AC3E}">
        <p14:creationId xmlns:p14="http://schemas.microsoft.com/office/powerpoint/2010/main" val="37707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During decomposition these materials are not destroyed or lost, so the earth is a </a:t>
            </a:r>
            <a:r>
              <a:rPr lang="en-US" b="1" i="1" dirty="0"/>
              <a:t>closed system</a:t>
            </a:r>
            <a:r>
              <a:rPr lang="en-US" dirty="0"/>
              <a:t> with respect to elements (with the exception of a meteorite entering the system now and then). The elements are cycled endlessly between their biotic and abiotic states within ecosystems. Those elements whose supply tends to limit biological activity are </a:t>
            </a:r>
            <a:r>
              <a:rPr lang="en-US" dirty="0" err="1"/>
              <a:t>called</a:t>
            </a:r>
            <a:r>
              <a:rPr lang="en-US" b="1" i="1" dirty="0" err="1"/>
              <a:t>nutrients</a:t>
            </a:r>
            <a:r>
              <a:rPr lang="en-US" dirty="0"/>
              <a:t>. </a:t>
            </a:r>
          </a:p>
        </p:txBody>
      </p:sp>
      <p:sp>
        <p:nvSpPr>
          <p:cNvPr id="3" name="Title 2"/>
          <p:cNvSpPr>
            <a:spLocks noGrp="1"/>
          </p:cNvSpPr>
          <p:nvPr>
            <p:ph type="title"/>
          </p:nvPr>
        </p:nvSpPr>
        <p:spPr/>
        <p:txBody>
          <a:bodyPr/>
          <a:lstStyle/>
          <a:p>
            <a:r>
              <a:rPr lang="en-US" b="1" dirty="0"/>
              <a:t>CLOSED SYSTEM</a:t>
            </a:r>
            <a:endParaRPr lang="en-US" dirty="0"/>
          </a:p>
        </p:txBody>
      </p:sp>
    </p:spTree>
    <p:extLst>
      <p:ext uri="{BB962C8B-B14F-4D97-AF65-F5344CB8AC3E}">
        <p14:creationId xmlns:p14="http://schemas.microsoft.com/office/powerpoint/2010/main" val="396188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transformations of energy in an ecosystem begin first with the input of energy from the sun. </a:t>
            </a:r>
          </a:p>
          <a:p>
            <a:r>
              <a:rPr lang="en-US" dirty="0"/>
              <a:t>Energy from the sun is captured by the process of photosynthesis. </a:t>
            </a:r>
          </a:p>
          <a:p>
            <a:r>
              <a:rPr lang="en-US" dirty="0"/>
              <a:t>Carbon dioxide is combined with hydrogen (derived from the splitting of water molecules) to produce carbohydrates (CHO).</a:t>
            </a:r>
          </a:p>
          <a:p>
            <a:r>
              <a:rPr lang="en-US" dirty="0"/>
              <a:t>Energy is stored in the high energy bonds of adenosine triphosphate, or ATP.</a:t>
            </a:r>
          </a:p>
        </p:txBody>
      </p:sp>
      <p:sp>
        <p:nvSpPr>
          <p:cNvPr id="2" name="Title 1" title="Title and Content Layout with Chart"/>
          <p:cNvSpPr>
            <a:spLocks noGrp="1"/>
          </p:cNvSpPr>
          <p:nvPr>
            <p:ph type="title"/>
          </p:nvPr>
        </p:nvSpPr>
        <p:spPr/>
        <p:txBody>
          <a:bodyPr>
            <a:normAutofit fontScale="90000"/>
          </a:bodyPr>
          <a:lstStyle/>
          <a:p>
            <a:pPr algn="ctr"/>
            <a:r>
              <a:rPr lang="en-US" dirty="0"/>
              <a:t>Transformation of Energy in an Ecosystem</a:t>
            </a:r>
          </a:p>
        </p:txBody>
      </p:sp>
    </p:spTree>
    <p:extLst>
      <p:ext uri="{BB962C8B-B14F-4D97-AF65-F5344CB8AC3E}">
        <p14:creationId xmlns:p14="http://schemas.microsoft.com/office/powerpoint/2010/main" val="252401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ATP = Adenosine Triphosphate</a:t>
            </a:r>
          </a:p>
        </p:txBody>
      </p:sp>
      <p:sp>
        <p:nvSpPr>
          <p:cNvPr id="2" name="Title 1" title="Title and Content Layout with Chart"/>
          <p:cNvSpPr>
            <a:spLocks noGrp="1"/>
          </p:cNvSpPr>
          <p:nvPr>
            <p:ph type="title"/>
          </p:nvPr>
        </p:nvSpPr>
        <p:spPr/>
        <p:txBody>
          <a:bodyPr>
            <a:normAutofit fontScale="90000"/>
          </a:bodyPr>
          <a:lstStyle/>
          <a:p>
            <a:pPr algn="ctr"/>
            <a:r>
              <a:rPr lang="en-US" dirty="0"/>
              <a:t>Transformation of Energy in an Ecosystem</a:t>
            </a:r>
          </a:p>
        </p:txBody>
      </p:sp>
      <p:pic>
        <p:nvPicPr>
          <p:cNvPr id="6" name="Picture 5"/>
          <p:cNvPicPr>
            <a:picLocks noChangeAspect="1"/>
          </p:cNvPicPr>
          <p:nvPr/>
        </p:nvPicPr>
        <p:blipFill>
          <a:blip r:embed="rId2"/>
          <a:stretch>
            <a:fillRect/>
          </a:stretch>
        </p:blipFill>
        <p:spPr>
          <a:xfrm>
            <a:off x="1147666" y="2438156"/>
            <a:ext cx="9526554" cy="4187187"/>
          </a:xfrm>
          <a:prstGeom prst="rect">
            <a:avLst/>
          </a:prstGeom>
        </p:spPr>
      </p:pic>
    </p:spTree>
    <p:extLst>
      <p:ext uri="{BB962C8B-B14F-4D97-AF65-F5344CB8AC3E}">
        <p14:creationId xmlns:p14="http://schemas.microsoft.com/office/powerpoint/2010/main" val="357539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4984102" cy="4351338"/>
          </a:xfrm>
        </p:spPr>
        <p:txBody>
          <a:bodyPr/>
          <a:lstStyle/>
          <a:p>
            <a:r>
              <a:rPr lang="en-US" dirty="0"/>
              <a:t>Carbohydrates store energy in their H-C (hydrocarbon) bonds.</a:t>
            </a:r>
          </a:p>
          <a:p>
            <a:r>
              <a:rPr lang="en-US" dirty="0"/>
              <a:t>Breaking thee bonds releases energy. </a:t>
            </a:r>
          </a:p>
        </p:txBody>
      </p:sp>
      <p:sp>
        <p:nvSpPr>
          <p:cNvPr id="3" name="Title 2"/>
          <p:cNvSpPr>
            <a:spLocks noGrp="1"/>
          </p:cNvSpPr>
          <p:nvPr>
            <p:ph type="title"/>
          </p:nvPr>
        </p:nvSpPr>
        <p:spPr>
          <a:xfrm>
            <a:off x="838200" y="365125"/>
            <a:ext cx="4984102" cy="1325563"/>
          </a:xfrm>
        </p:spPr>
        <p:txBody>
          <a:bodyPr>
            <a:normAutofit fontScale="90000"/>
          </a:bodyPr>
          <a:lstStyle/>
          <a:p>
            <a:pPr algn="ctr"/>
            <a:r>
              <a:rPr lang="en-US" dirty="0"/>
              <a:t>Carbohydrates (sugars)</a:t>
            </a:r>
          </a:p>
        </p:txBody>
      </p:sp>
      <p:pic>
        <p:nvPicPr>
          <p:cNvPr id="4098" name="Picture 2" descr="Image result for carbohydrate structur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886" y="617861"/>
            <a:ext cx="5715000" cy="599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17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290" name="Picture 2" descr="Image result for ecological pyra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212" y="236638"/>
            <a:ext cx="9525320" cy="64651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5409" y="236638"/>
            <a:ext cx="3316248" cy="489364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400" dirty="0">
                <a:solidFill>
                  <a:srgbClr val="000000"/>
                </a:solidFill>
              </a:rPr>
              <a:t>ECOLOGICAL PYRAMID</a:t>
            </a:r>
          </a:p>
          <a:p>
            <a:pPr algn="ctr"/>
            <a:endParaRPr lang="en-US" sz="2400" dirty="0">
              <a:solidFill>
                <a:srgbClr val="000000"/>
              </a:solidFill>
            </a:endParaRPr>
          </a:p>
          <a:p>
            <a:pPr algn="ctr"/>
            <a:r>
              <a:rPr lang="en-US" sz="2400" dirty="0">
                <a:solidFill>
                  <a:srgbClr val="000000"/>
                </a:solidFill>
              </a:rPr>
              <a:t>- A graphical representation designed to show the biomass or bio productivity at each trophic level in a given ecosystem. Biomass is the amount of living or organic matter present in an organism.</a:t>
            </a:r>
            <a:endParaRPr lang="en-US" sz="2400" dirty="0"/>
          </a:p>
        </p:txBody>
      </p:sp>
    </p:spTree>
    <p:extLst>
      <p:ext uri="{BB962C8B-B14F-4D97-AF65-F5344CB8AC3E}">
        <p14:creationId xmlns:p14="http://schemas.microsoft.com/office/powerpoint/2010/main" val="72133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i="1" dirty="0"/>
              <a:t>Ecologists study the vast complex web of relationships among living organisms and their physical environment. </a:t>
            </a:r>
          </a:p>
          <a:p>
            <a:pPr marL="0" indent="0">
              <a:buNone/>
            </a:pPr>
            <a:endParaRPr lang="en-US" dirty="0"/>
          </a:p>
          <a:p>
            <a:pPr marL="0" indent="0">
              <a:buNone/>
            </a:pPr>
            <a:r>
              <a:rPr lang="en-US" dirty="0"/>
              <a:t>Ecologists look for answers to the questions:</a:t>
            </a:r>
          </a:p>
          <a:p>
            <a:pPr marL="514350" indent="-514350">
              <a:buFont typeface="+mj-lt"/>
              <a:buAutoNum type="arabicPeriod"/>
            </a:pPr>
            <a:r>
              <a:rPr lang="en-US" dirty="0"/>
              <a:t>why organisms are distributed the way they are</a:t>
            </a:r>
          </a:p>
          <a:p>
            <a:pPr marL="514350" indent="-514350">
              <a:buFont typeface="+mj-lt"/>
              <a:buAutoNum type="arabicPeriod"/>
            </a:pPr>
            <a:r>
              <a:rPr lang="en-US" dirty="0"/>
              <a:t>why some species are more abundant than others</a:t>
            </a:r>
          </a:p>
          <a:p>
            <a:pPr marL="514350" indent="-514350">
              <a:buFont typeface="+mj-lt"/>
              <a:buAutoNum type="arabicPeriod"/>
            </a:pPr>
            <a:r>
              <a:rPr lang="en-US" dirty="0"/>
              <a:t>how the ecological roles of different organisms in their environment vary</a:t>
            </a:r>
          </a:p>
          <a:p>
            <a:pPr marL="514350" indent="-514350">
              <a:buFont typeface="+mj-lt"/>
              <a:buAutoNum type="arabicPeriod"/>
            </a:pPr>
            <a:r>
              <a:rPr lang="en-US" dirty="0"/>
              <a:t>how the interactions between organisms and their environment help to maintain the overall health of our living world.</a:t>
            </a:r>
          </a:p>
          <a:p>
            <a:pPr marL="0" indent="0">
              <a:buNone/>
            </a:pPr>
            <a:endParaRPr lang="en-US" dirty="0"/>
          </a:p>
        </p:txBody>
      </p:sp>
      <p:sp>
        <p:nvSpPr>
          <p:cNvPr id="3" name="Title 2"/>
          <p:cNvSpPr>
            <a:spLocks noGrp="1"/>
          </p:cNvSpPr>
          <p:nvPr>
            <p:ph type="title"/>
          </p:nvPr>
        </p:nvSpPr>
        <p:spPr/>
        <p:txBody>
          <a:bodyPr>
            <a:normAutofit/>
          </a:bodyPr>
          <a:lstStyle/>
          <a:p>
            <a:r>
              <a:rPr lang="en-US" dirty="0"/>
              <a:t>What Do Ecologists Do?</a:t>
            </a:r>
          </a:p>
        </p:txBody>
      </p:sp>
    </p:spTree>
    <p:extLst>
      <p:ext uri="{BB962C8B-B14F-4D97-AF65-F5344CB8AC3E}">
        <p14:creationId xmlns:p14="http://schemas.microsoft.com/office/powerpoint/2010/main" val="46206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838200" y="365125"/>
            <a:ext cx="10515600" cy="738231"/>
          </a:xfrm>
        </p:spPr>
        <p:txBody>
          <a:bodyPr>
            <a:normAutofit fontScale="90000"/>
          </a:bodyPr>
          <a:lstStyle/>
          <a:p>
            <a:pPr algn="ctr"/>
            <a:r>
              <a:rPr lang="en-US" dirty="0"/>
              <a:t>Ecological Pyramid – Energy Pyramid</a:t>
            </a:r>
          </a:p>
        </p:txBody>
      </p:sp>
      <p:sp>
        <p:nvSpPr>
          <p:cNvPr id="4" name="Rectangle 3"/>
          <p:cNvSpPr/>
          <p:nvPr/>
        </p:nvSpPr>
        <p:spPr>
          <a:xfrm>
            <a:off x="3048000" y="2274838"/>
            <a:ext cx="6096000" cy="2308324"/>
          </a:xfrm>
          <a:prstGeom prst="rect">
            <a:avLst/>
          </a:prstGeom>
        </p:spPr>
        <p:txBody>
          <a:bodyPr>
            <a:spAutoFit/>
          </a:bodyPr>
          <a:lstStyle/>
          <a:p>
            <a:r>
              <a:rPr lang="en-US" dirty="0"/>
              <a:t>An energy pyramid is a presentation of the trophic levels in an ecosystem. Energy from the sun is transferred through the ecosystem by passing through various trophic levels. Roughly 10% of the energy is transferred from one trophic level to the next, thus preventing a large number of trophic levels. There must be higher amounts of biomass at the bottom of the pyramid to support the energy and biomass requirements of the higher trophic levels.</a:t>
            </a:r>
          </a:p>
        </p:txBody>
      </p:sp>
      <p:sp>
        <p:nvSpPr>
          <p:cNvPr id="5" name="Rectangle 4"/>
          <p:cNvSpPr/>
          <p:nvPr/>
        </p:nvSpPr>
        <p:spPr>
          <a:xfrm>
            <a:off x="3048000" y="2274838"/>
            <a:ext cx="6096000" cy="2308324"/>
          </a:xfrm>
          <a:prstGeom prst="rect">
            <a:avLst/>
          </a:prstGeom>
        </p:spPr>
        <p:txBody>
          <a:bodyPr>
            <a:spAutoFit/>
          </a:bodyPr>
          <a:lstStyle/>
          <a:p>
            <a:r>
              <a:rPr lang="en-US" dirty="0"/>
              <a:t>An energy pyramid is a presentation of the trophic levels in an ecosystem. Energy from the sun is transferred through the ecosystem by passing through various trophic levels. Roughly 10% of the energy is transferred from one trophic level to the next, thus preventing a large number of trophic levels. There must be higher amounts of biomass at the bottom of the pyramid to support the energy and biomass requirements of the higher trophic levels.</a:t>
            </a:r>
          </a:p>
        </p:txBody>
      </p:sp>
      <p:sp>
        <p:nvSpPr>
          <p:cNvPr id="6" name="Rectangle 5"/>
          <p:cNvSpPr/>
          <p:nvPr/>
        </p:nvSpPr>
        <p:spPr>
          <a:xfrm>
            <a:off x="3048000" y="2274838"/>
            <a:ext cx="6096000" cy="2308324"/>
          </a:xfrm>
          <a:prstGeom prst="rect">
            <a:avLst/>
          </a:prstGeom>
        </p:spPr>
        <p:txBody>
          <a:bodyPr>
            <a:spAutoFit/>
          </a:bodyPr>
          <a:lstStyle/>
          <a:p>
            <a:r>
              <a:rPr lang="en-US" dirty="0"/>
              <a:t>An energy pyramid is a presentation of the trophic levels in an ecosystem. Energy from the sun is transferred through the ecosystem by passing through various trophic levels. Roughly 10% of the energy is transferred from one trophic level to the next, thus preventing a large number of trophic levels. There must be higher amounts of biomass at the bottom of the pyramid to support the energy and biomass requirements of the higher trophic levels.</a:t>
            </a:r>
          </a:p>
        </p:txBody>
      </p:sp>
      <p:sp>
        <p:nvSpPr>
          <p:cNvPr id="7" name="Rectangle 6"/>
          <p:cNvSpPr/>
          <p:nvPr/>
        </p:nvSpPr>
        <p:spPr>
          <a:xfrm>
            <a:off x="3048000" y="2274838"/>
            <a:ext cx="6096000" cy="2308324"/>
          </a:xfrm>
          <a:prstGeom prst="rect">
            <a:avLst/>
          </a:prstGeom>
        </p:spPr>
        <p:txBody>
          <a:bodyPr>
            <a:spAutoFit/>
          </a:bodyPr>
          <a:lstStyle/>
          <a:p>
            <a:r>
              <a:rPr lang="en-US" dirty="0"/>
              <a:t>An energy pyramid is a presentation of the trophic levels in an ecosystem. Energy from the sun is transferred through the ecosystem by passing through various trophic levels. Roughly 10% of the energy is transferred from one trophic level to the next, thus preventing a large number of trophic levels. There must be higher amounts of biomass at the bottom of the pyramid to support the energy and biomass requirements of the higher trophic levels.</a:t>
            </a:r>
          </a:p>
        </p:txBody>
      </p:sp>
      <p:pic>
        <p:nvPicPr>
          <p:cNvPr id="8" name="Picture 7"/>
          <p:cNvPicPr>
            <a:picLocks noChangeAspect="1"/>
          </p:cNvPicPr>
          <p:nvPr/>
        </p:nvPicPr>
        <p:blipFill>
          <a:blip r:embed="rId2"/>
          <a:stretch>
            <a:fillRect/>
          </a:stretch>
        </p:blipFill>
        <p:spPr>
          <a:xfrm>
            <a:off x="150846" y="1103356"/>
            <a:ext cx="11680371" cy="5633346"/>
          </a:xfrm>
          <a:prstGeom prst="rect">
            <a:avLst/>
          </a:prstGeom>
        </p:spPr>
      </p:pic>
    </p:spTree>
    <p:extLst>
      <p:ext uri="{BB962C8B-B14F-4D97-AF65-F5344CB8AC3E}">
        <p14:creationId xmlns:p14="http://schemas.microsoft.com/office/powerpoint/2010/main" val="300619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546" y="283098"/>
            <a:ext cx="11002347" cy="4351338"/>
          </a:xfrm>
        </p:spPr>
        <p:txBody>
          <a:bodyPr/>
          <a:lstStyle/>
          <a:p>
            <a:r>
              <a:rPr lang="en-US" dirty="0"/>
              <a:t>Energy from the sun is transferred through the ecosystem by passing through various trophic levels. Roughly 10% of the energy is transferred from one trophic level to the next, thus preventing a large number of trophic levels. There must be higher amounts of biomass at the bottom of the pyramid to support the energy and biomass requirements of the higher trophic levels.</a:t>
            </a:r>
          </a:p>
          <a:p>
            <a:endParaRPr lang="en-US" dirty="0"/>
          </a:p>
        </p:txBody>
      </p:sp>
      <p:sp>
        <p:nvSpPr>
          <p:cNvPr id="3" name="Title 2"/>
          <p:cNvSpPr>
            <a:spLocks noGrp="1"/>
          </p:cNvSpPr>
          <p:nvPr>
            <p:ph type="title"/>
          </p:nvPr>
        </p:nvSpPr>
        <p:spPr>
          <a:xfrm>
            <a:off x="329680" y="3294937"/>
            <a:ext cx="5651243" cy="738231"/>
          </a:xfrm>
        </p:spPr>
        <p:txBody>
          <a:bodyPr>
            <a:normAutofit fontScale="90000"/>
          </a:bodyPr>
          <a:lstStyle/>
          <a:p>
            <a:pPr algn="ctr"/>
            <a:r>
              <a:rPr lang="en-US" dirty="0"/>
              <a:t>Ecological Pyramid – Energy Pyramid</a:t>
            </a:r>
          </a:p>
        </p:txBody>
      </p:sp>
      <p:pic>
        <p:nvPicPr>
          <p:cNvPr id="8" name="Picture 7"/>
          <p:cNvPicPr>
            <a:picLocks noChangeAspect="1"/>
          </p:cNvPicPr>
          <p:nvPr/>
        </p:nvPicPr>
        <p:blipFill rotWithShape="1">
          <a:blip r:embed="rId2"/>
          <a:srcRect l="17339" t="2683" r="15911" b="2900"/>
          <a:stretch/>
        </p:blipFill>
        <p:spPr>
          <a:xfrm>
            <a:off x="6144207" y="3054935"/>
            <a:ext cx="5444413" cy="3714166"/>
          </a:xfrm>
          <a:prstGeom prst="rect">
            <a:avLst/>
          </a:prstGeom>
        </p:spPr>
      </p:pic>
      <p:sp>
        <p:nvSpPr>
          <p:cNvPr id="9" name="Rectangle 8"/>
          <p:cNvSpPr/>
          <p:nvPr/>
        </p:nvSpPr>
        <p:spPr>
          <a:xfrm>
            <a:off x="566057" y="4732272"/>
            <a:ext cx="4911012" cy="646331"/>
          </a:xfrm>
          <a:prstGeom prst="rect">
            <a:avLst/>
          </a:prstGeom>
        </p:spPr>
        <p:txBody>
          <a:bodyPr wrap="square">
            <a:spAutoFit/>
          </a:bodyPr>
          <a:lstStyle/>
          <a:p>
            <a:r>
              <a:rPr lang="en-US" dirty="0"/>
              <a:t>An energy pyramid is a presentation of the trophic levels in an ecosystem. </a:t>
            </a:r>
          </a:p>
        </p:txBody>
      </p:sp>
    </p:spTree>
    <p:extLst>
      <p:ext uri="{BB962C8B-B14F-4D97-AF65-F5344CB8AC3E}">
        <p14:creationId xmlns:p14="http://schemas.microsoft.com/office/powerpoint/2010/main" val="222074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0249" y="1583029"/>
            <a:ext cx="10515600" cy="4351338"/>
          </a:xfrm>
        </p:spPr>
        <p:txBody>
          <a:bodyPr/>
          <a:lstStyle/>
          <a:p>
            <a:r>
              <a:rPr lang="en-US" dirty="0"/>
              <a:t>A TROPHIC LEVEL is “each of several hierarchical levels in an ecosystem, comprising organisms that share the same function in the food chain and the same nutritional relationship to the primary sources of energy.” </a:t>
            </a:r>
          </a:p>
        </p:txBody>
      </p:sp>
      <p:sp>
        <p:nvSpPr>
          <p:cNvPr id="3" name="Title 2"/>
          <p:cNvSpPr>
            <a:spLocks noGrp="1"/>
          </p:cNvSpPr>
          <p:nvPr>
            <p:ph type="title"/>
          </p:nvPr>
        </p:nvSpPr>
        <p:spPr/>
        <p:txBody>
          <a:bodyPr/>
          <a:lstStyle/>
          <a:p>
            <a:pPr algn="ctr"/>
            <a:r>
              <a:rPr lang="en-US" dirty="0"/>
              <a:t>What is a TROPHIC LEVEL?</a:t>
            </a:r>
          </a:p>
        </p:txBody>
      </p:sp>
      <p:sp>
        <p:nvSpPr>
          <p:cNvPr id="4" name="Rectangle 3"/>
          <p:cNvSpPr/>
          <p:nvPr/>
        </p:nvSpPr>
        <p:spPr>
          <a:xfrm>
            <a:off x="5358882" y="2908592"/>
            <a:ext cx="6833118" cy="369332"/>
          </a:xfrm>
          <a:prstGeom prst="rect">
            <a:avLst/>
          </a:prstGeom>
        </p:spPr>
        <p:txBody>
          <a:bodyPr wrap="square">
            <a:spAutoFit/>
          </a:bodyPr>
          <a:lstStyle/>
          <a:p>
            <a:r>
              <a:rPr lang="en-US" dirty="0"/>
              <a:t>https://www.google.com/?ion=1&amp;espv=2#q=trophic%20level</a:t>
            </a:r>
          </a:p>
        </p:txBody>
      </p:sp>
    </p:spTree>
    <p:extLst>
      <p:ext uri="{BB962C8B-B14F-4D97-AF65-F5344CB8AC3E}">
        <p14:creationId xmlns:p14="http://schemas.microsoft.com/office/powerpoint/2010/main" val="35091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Extreme cheapskates </a:t>
            </a:r>
            <a:r>
              <a:rPr lang="en-US" dirty="0">
                <a:hlinkClick r:id="rId2"/>
              </a:rPr>
              <a:t>https://www.youtube.com/watch?v=11c4LRomkSo</a:t>
            </a:r>
            <a:r>
              <a:rPr lang="en-US" dirty="0"/>
              <a:t> </a:t>
            </a:r>
          </a:p>
          <a:p>
            <a:endParaRPr lang="en-US" dirty="0"/>
          </a:p>
          <a:p>
            <a:endParaRPr lang="en-US" dirty="0">
              <a:hlinkClick r:id="rId3"/>
            </a:endParaRPr>
          </a:p>
          <a:p>
            <a:r>
              <a:rPr lang="en-US" dirty="0">
                <a:hlinkClick r:id="rId3"/>
              </a:rPr>
              <a:t>The </a:t>
            </a:r>
            <a:r>
              <a:rPr lang="en-US">
                <a:hlinkClick r:id="rId3"/>
              </a:rPr>
              <a:t>girl who silence the world for 5 minutes  https</a:t>
            </a:r>
            <a:r>
              <a:rPr lang="en-US" dirty="0">
                <a:hlinkClick r:id="rId3"/>
              </a:rPr>
              <a:t>://www.youtube.com/watch?v=xXiWi8LnZ7I</a:t>
            </a:r>
            <a:r>
              <a:rPr lang="en-US" dirty="0"/>
              <a:t>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7155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Image result for mutualism commensalism parasit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88" y="124490"/>
            <a:ext cx="10045440" cy="652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30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Symbiosis</a:t>
            </a:r>
            <a:r>
              <a:rPr lang="en-US" dirty="0"/>
              <a:t> (from </a:t>
            </a:r>
            <a:r>
              <a:rPr lang="en-US" dirty="0">
                <a:hlinkClick r:id="rId2" tooltip="Ancient Greek"/>
              </a:rPr>
              <a:t>Greek</a:t>
            </a:r>
            <a:r>
              <a:rPr lang="en-US" dirty="0"/>
              <a:t> </a:t>
            </a:r>
            <a:r>
              <a:rPr lang="en-US" dirty="0" err="1"/>
              <a:t>συμ</a:t>
            </a:r>
            <a:r>
              <a:rPr lang="en-US" dirty="0"/>
              <a:t>βίωσις "living together", from σύν "together" and βίωσις "</a:t>
            </a:r>
            <a:r>
              <a:rPr lang="en-US" dirty="0">
                <a:hlinkClick r:id="rId3" tooltip="Life"/>
              </a:rPr>
              <a:t>living</a:t>
            </a:r>
            <a:r>
              <a:rPr lang="en-US" dirty="0"/>
              <a:t>")</a:t>
            </a:r>
            <a:r>
              <a:rPr lang="en-US" baseline="30000" dirty="0">
                <a:hlinkClick r:id="rId4"/>
              </a:rPr>
              <a:t>[2]</a:t>
            </a:r>
            <a:r>
              <a:rPr lang="en-US" dirty="0"/>
              <a:t> is a close and often long-term interaction between two different biological </a:t>
            </a:r>
            <a:r>
              <a:rPr lang="en-US" dirty="0">
                <a:hlinkClick r:id="rId5" tooltip="Species"/>
              </a:rPr>
              <a:t>species</a:t>
            </a:r>
            <a:r>
              <a:rPr lang="en-US" dirty="0"/>
              <a:t>. In 1877 </a:t>
            </a:r>
            <a:r>
              <a:rPr lang="en-US" dirty="0">
                <a:hlinkClick r:id="rId6" tooltip="Albert Bernhard Frank"/>
              </a:rPr>
              <a:t>Albert Bernhard Frank</a:t>
            </a:r>
            <a:r>
              <a:rPr lang="en-US" dirty="0"/>
              <a:t> used the word </a:t>
            </a:r>
            <a:r>
              <a:rPr lang="en-US" i="1" dirty="0"/>
              <a:t>symbiosis</a:t>
            </a:r>
            <a:r>
              <a:rPr lang="en-US" dirty="0"/>
              <a:t> (which previously had been used to depict people living together in community) to describe the </a:t>
            </a:r>
            <a:r>
              <a:rPr lang="en-US" dirty="0">
                <a:hlinkClick r:id="rId7" tooltip="wikt:mutualistic"/>
              </a:rPr>
              <a:t>mutualistic</a:t>
            </a:r>
            <a:r>
              <a:rPr lang="en-US" dirty="0"/>
              <a:t> relationship in </a:t>
            </a:r>
            <a:r>
              <a:rPr lang="en-US" dirty="0">
                <a:hlinkClick r:id="rId8" tooltip="Lichen"/>
              </a:rPr>
              <a:t>lichens</a:t>
            </a:r>
            <a:r>
              <a:rPr lang="en-US" dirty="0"/>
              <a:t>.</a:t>
            </a:r>
            <a:r>
              <a:rPr lang="en-US" baseline="30000" dirty="0">
                <a:hlinkClick r:id="rId9"/>
              </a:rPr>
              <a:t>[3]</a:t>
            </a:r>
            <a:r>
              <a:rPr lang="en-US" dirty="0"/>
              <a:t> In 1879, the </a:t>
            </a:r>
            <a:r>
              <a:rPr lang="en-US" dirty="0">
                <a:hlinkClick r:id="rId10" tooltip="Germany"/>
              </a:rPr>
              <a:t>German</a:t>
            </a:r>
            <a:r>
              <a:rPr lang="en-US" dirty="0"/>
              <a:t> </a:t>
            </a:r>
            <a:r>
              <a:rPr lang="en-US" dirty="0">
                <a:hlinkClick r:id="rId11" tooltip="Mycology"/>
              </a:rPr>
              <a:t>mycologist</a:t>
            </a:r>
            <a:r>
              <a:rPr lang="en-US" dirty="0"/>
              <a:t> </a:t>
            </a:r>
            <a:r>
              <a:rPr lang="en-US" dirty="0">
                <a:hlinkClick r:id="rId12" tooltip="Heinrich Anton de Bary"/>
              </a:rPr>
              <a:t>Heinrich Anton de </a:t>
            </a:r>
            <a:r>
              <a:rPr lang="en-US" dirty="0" err="1">
                <a:hlinkClick r:id="rId12" tooltip="Heinrich Anton de Bary"/>
              </a:rPr>
              <a:t>Bary</a:t>
            </a:r>
            <a:r>
              <a:rPr lang="en-US" dirty="0"/>
              <a:t> defined it as "the living together of unlike organisms."</a:t>
            </a:r>
            <a:r>
              <a:rPr lang="en-US" baseline="30000" dirty="0">
                <a:hlinkClick r:id="rId13"/>
              </a:rPr>
              <a:t>[4]</a:t>
            </a:r>
            <a:r>
              <a:rPr lang="en-US" baseline="30000" dirty="0">
                <a:hlinkClick r:id="rId14"/>
              </a:rPr>
              <a:t>[5]</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1624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symbiosis in which one of the symbiotic organisms lives inside the other.</a:t>
            </a:r>
          </a:p>
        </p:txBody>
      </p:sp>
      <p:sp>
        <p:nvSpPr>
          <p:cNvPr id="3" name="Title 2"/>
          <p:cNvSpPr>
            <a:spLocks noGrp="1"/>
          </p:cNvSpPr>
          <p:nvPr>
            <p:ph type="title"/>
          </p:nvPr>
        </p:nvSpPr>
        <p:spPr/>
        <p:txBody>
          <a:bodyPr/>
          <a:lstStyle/>
          <a:p>
            <a:r>
              <a:rPr lang="en-US" dirty="0"/>
              <a:t>ENDO SYMBIOSIS</a:t>
            </a:r>
          </a:p>
        </p:txBody>
      </p:sp>
    </p:spTree>
    <p:extLst>
      <p:ext uri="{BB962C8B-B14F-4D97-AF65-F5344CB8AC3E}">
        <p14:creationId xmlns:p14="http://schemas.microsoft.com/office/powerpoint/2010/main" val="12675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is an evolutionary theory that explains the origin of eukaryotic cells from prokaryotes. </a:t>
            </a:r>
          </a:p>
          <a:p>
            <a:r>
              <a:rPr lang="en-US" dirty="0"/>
              <a:t>Mitochondria in animal cells and chloroplasts in plant cells are thought to have originated from a primitive prokaryotic cell engulfing another prokaryotic to form the first eukaryotic cell.</a:t>
            </a:r>
          </a:p>
        </p:txBody>
      </p:sp>
      <p:sp>
        <p:nvSpPr>
          <p:cNvPr id="3" name="Title 2"/>
          <p:cNvSpPr>
            <a:spLocks noGrp="1"/>
          </p:cNvSpPr>
          <p:nvPr>
            <p:ph type="title"/>
          </p:nvPr>
        </p:nvSpPr>
        <p:spPr/>
        <p:txBody>
          <a:bodyPr>
            <a:normAutofit fontScale="90000"/>
          </a:bodyPr>
          <a:lstStyle/>
          <a:p>
            <a:r>
              <a:rPr lang="en-US" b="1" dirty="0" err="1"/>
              <a:t>Symbiogenesis</a:t>
            </a:r>
            <a:r>
              <a:rPr lang="en-US" dirty="0"/>
              <a:t>, or </a:t>
            </a:r>
            <a:r>
              <a:rPr lang="en-US" b="1" dirty="0"/>
              <a:t>endosymbiotic theory</a:t>
            </a:r>
            <a:endParaRPr lang="en-US" dirty="0"/>
          </a:p>
        </p:txBody>
      </p:sp>
    </p:spTree>
    <p:extLst>
      <p:ext uri="{BB962C8B-B14F-4D97-AF65-F5344CB8AC3E}">
        <p14:creationId xmlns:p14="http://schemas.microsoft.com/office/powerpoint/2010/main" val="145174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possibly other organelles representing formerly free-living bacteria (prokaryotes) were taken inside another cell as an endosymbiont around 1.5 billion years ago. </a:t>
            </a:r>
          </a:p>
        </p:txBody>
      </p:sp>
      <p:sp>
        <p:nvSpPr>
          <p:cNvPr id="3" name="Title 2"/>
          <p:cNvSpPr>
            <a:spLocks noGrp="1"/>
          </p:cNvSpPr>
          <p:nvPr>
            <p:ph type="title"/>
          </p:nvPr>
        </p:nvSpPr>
        <p:spPr/>
        <p:txBody>
          <a:bodyPr>
            <a:normAutofit fontScale="90000"/>
          </a:bodyPr>
          <a:lstStyle/>
          <a:p>
            <a:r>
              <a:rPr lang="en-US" b="1" dirty="0" err="1"/>
              <a:t>Symbiogenesis</a:t>
            </a:r>
            <a:r>
              <a:rPr lang="en-US" dirty="0"/>
              <a:t>, or </a:t>
            </a:r>
            <a:r>
              <a:rPr lang="en-US" b="1" dirty="0"/>
              <a:t>endosymbiotic theory</a:t>
            </a:r>
            <a:endParaRPr lang="en-US" dirty="0"/>
          </a:p>
        </p:txBody>
      </p:sp>
    </p:spTree>
    <p:extLst>
      <p:ext uri="{BB962C8B-B14F-4D97-AF65-F5344CB8AC3E}">
        <p14:creationId xmlns:p14="http://schemas.microsoft.com/office/powerpoint/2010/main" val="27056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a:t>Ectosymbiosis</a:t>
            </a:r>
            <a:r>
              <a:rPr lang="en-US" dirty="0"/>
              <a:t> is </a:t>
            </a:r>
            <a:r>
              <a:rPr lang="en-US" dirty="0">
                <a:hlinkClick r:id="rId2" tooltip="Symbiosis"/>
              </a:rPr>
              <a:t>symbiosis</a:t>
            </a:r>
            <a:r>
              <a:rPr lang="en-US" dirty="0"/>
              <a:t> in which the </a:t>
            </a:r>
            <a:r>
              <a:rPr lang="en-US" dirty="0">
                <a:hlinkClick r:id="rId3" tooltip="Symbiont"/>
              </a:rPr>
              <a:t>symbiont</a:t>
            </a:r>
            <a:r>
              <a:rPr lang="en-US" dirty="0"/>
              <a:t> lives on the body surface of the </a:t>
            </a:r>
            <a:r>
              <a:rPr lang="en-US" dirty="0">
                <a:hlinkClick r:id="rId4" tooltip="Host (biology)"/>
              </a:rPr>
              <a:t>host</a:t>
            </a:r>
            <a:r>
              <a:rPr lang="en-US" dirty="0"/>
              <a:t>, including internal surfaces such as the lining of the digestive tube and the ducts of glands.</a:t>
            </a:r>
          </a:p>
        </p:txBody>
      </p:sp>
      <p:sp>
        <p:nvSpPr>
          <p:cNvPr id="3" name="Title 2"/>
          <p:cNvSpPr>
            <a:spLocks noGrp="1"/>
          </p:cNvSpPr>
          <p:nvPr>
            <p:ph type="title"/>
          </p:nvPr>
        </p:nvSpPr>
        <p:spPr/>
        <p:txBody>
          <a:bodyPr/>
          <a:lstStyle/>
          <a:p>
            <a:r>
              <a:rPr lang="en-US" b="1" dirty="0" err="1"/>
              <a:t>Ectosymbiosis</a:t>
            </a:r>
            <a:endParaRPr lang="en-US" dirty="0"/>
          </a:p>
        </p:txBody>
      </p:sp>
    </p:spTree>
    <p:extLst>
      <p:ext uri="{BB962C8B-B14F-4D97-AF65-F5344CB8AC3E}">
        <p14:creationId xmlns:p14="http://schemas.microsoft.com/office/powerpoint/2010/main" val="32630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5336097" cy="4351338"/>
          </a:xfrm>
        </p:spPr>
        <p:txBody>
          <a:bodyPr/>
          <a:lstStyle/>
          <a:p>
            <a:pPr marL="514350" indent="-514350">
              <a:buAutoNum type="arabicPeriod"/>
            </a:pPr>
            <a:r>
              <a:rPr lang="en-US" dirty="0"/>
              <a:t>Identify the biotic factors?</a:t>
            </a:r>
          </a:p>
          <a:p>
            <a:pPr marL="514350" indent="-514350">
              <a:buAutoNum type="arabicPeriod"/>
            </a:pPr>
            <a:r>
              <a:rPr lang="en-US" dirty="0"/>
              <a:t>Identify the abiotic factors?</a:t>
            </a:r>
          </a:p>
          <a:p>
            <a:pPr marL="514350" indent="-514350">
              <a:buAutoNum type="arabicPeriod"/>
            </a:pPr>
            <a:r>
              <a:rPr lang="en-US" dirty="0"/>
              <a:t>Predict how the ecosystem would be different at high tide?</a:t>
            </a:r>
          </a:p>
          <a:p>
            <a:pPr marL="514350" indent="-514350">
              <a:buAutoNum type="arabicPeriod"/>
            </a:pPr>
            <a:r>
              <a:rPr lang="en-US" dirty="0"/>
              <a:t>Predict how the ecosystem would be affected after a severe flood?</a:t>
            </a:r>
          </a:p>
        </p:txBody>
      </p:sp>
      <p:sp>
        <p:nvSpPr>
          <p:cNvPr id="3" name="Title 2"/>
          <p:cNvSpPr>
            <a:spLocks noGrp="1"/>
          </p:cNvSpPr>
          <p:nvPr>
            <p:ph type="title"/>
          </p:nvPr>
        </p:nvSpPr>
        <p:spPr>
          <a:xfrm>
            <a:off x="838200" y="365125"/>
            <a:ext cx="5336097" cy="1325563"/>
          </a:xfrm>
        </p:spPr>
        <p:txBody>
          <a:bodyPr/>
          <a:lstStyle/>
          <a:p>
            <a:r>
              <a:rPr lang="en-US" dirty="0"/>
              <a:t>Can You…</a:t>
            </a:r>
          </a:p>
        </p:txBody>
      </p:sp>
      <p:pic>
        <p:nvPicPr>
          <p:cNvPr id="4" name="Picture 3"/>
          <p:cNvPicPr>
            <a:picLocks noChangeAspect="1"/>
          </p:cNvPicPr>
          <p:nvPr/>
        </p:nvPicPr>
        <p:blipFill>
          <a:blip r:embed="rId2"/>
          <a:stretch>
            <a:fillRect/>
          </a:stretch>
        </p:blipFill>
        <p:spPr>
          <a:xfrm>
            <a:off x="6384022" y="13104"/>
            <a:ext cx="5721291" cy="6727232"/>
          </a:xfrm>
          <a:prstGeom prst="rect">
            <a:avLst/>
          </a:prstGeom>
        </p:spPr>
      </p:pic>
    </p:spTree>
    <p:extLst>
      <p:ext uri="{BB962C8B-B14F-4D97-AF65-F5344CB8AC3E}">
        <p14:creationId xmlns:p14="http://schemas.microsoft.com/office/powerpoint/2010/main" val="143201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Ecology is the broadest field within the biological sciences, because it is linked to every other biological discipline. </a:t>
            </a:r>
          </a:p>
          <a:p>
            <a:r>
              <a:rPr lang="en-US" dirty="0"/>
              <a:t>The universality of ecology links subjects that are not traditionally part of biology. </a:t>
            </a:r>
          </a:p>
          <a:p>
            <a:pPr lvl="1"/>
            <a:r>
              <a:rPr lang="en-US" dirty="0"/>
              <a:t>Geology and earth science  - takes into consideration the physical environment of planet Earth. </a:t>
            </a:r>
          </a:p>
          <a:p>
            <a:pPr lvl="1"/>
            <a:r>
              <a:rPr lang="en-US" dirty="0"/>
              <a:t>Chemistry - knowledge of chemistry is necessary to understand chemical reactions in the atmosphere, the soil, and living organisms (example – photosynthesis)</a:t>
            </a:r>
          </a:p>
          <a:p>
            <a:pPr lvl="1"/>
            <a:r>
              <a:rPr lang="en-US" dirty="0"/>
              <a:t>Physics  - the principles of physics reveals the laws of thermodynamics. </a:t>
            </a:r>
          </a:p>
          <a:p>
            <a:pPr lvl="1"/>
            <a:r>
              <a:rPr lang="en-US" dirty="0"/>
              <a:t>Sociology - Humans are biological organisms, and our activities have a bearing on ecology. </a:t>
            </a:r>
          </a:p>
          <a:p>
            <a:pPr lvl="1"/>
            <a:r>
              <a:rPr lang="en-US" dirty="0"/>
              <a:t>Economics – economic dependence on industries that harm the environment such as farming, deforestation, power plants, fossil fuels etc. </a:t>
            </a:r>
          </a:p>
          <a:p>
            <a:pPr lvl="1"/>
            <a:r>
              <a:rPr lang="en-US" dirty="0"/>
              <a:t>Politics have profound ecological implications – control over resources</a:t>
            </a:r>
          </a:p>
          <a:p>
            <a:endParaRPr lang="en-US" dirty="0"/>
          </a:p>
        </p:txBody>
      </p:sp>
      <p:sp>
        <p:nvSpPr>
          <p:cNvPr id="3" name="Title 2"/>
          <p:cNvSpPr>
            <a:spLocks noGrp="1"/>
          </p:cNvSpPr>
          <p:nvPr>
            <p:ph type="title"/>
          </p:nvPr>
        </p:nvSpPr>
        <p:spPr/>
        <p:txBody>
          <a:bodyPr/>
          <a:lstStyle/>
          <a:p>
            <a:r>
              <a:rPr lang="en-US" dirty="0"/>
              <a:t>Ecology</a:t>
            </a:r>
          </a:p>
        </p:txBody>
      </p:sp>
    </p:spTree>
    <p:extLst>
      <p:ext uri="{BB962C8B-B14F-4D97-AF65-F5344CB8AC3E}">
        <p14:creationId xmlns:p14="http://schemas.microsoft.com/office/powerpoint/2010/main" val="162413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641" y="2010183"/>
            <a:ext cx="2240560" cy="4351338"/>
          </a:xfrm>
        </p:spPr>
        <p:txBody>
          <a:bodyPr/>
          <a:lstStyle/>
          <a:p>
            <a:pPr marL="0" indent="0">
              <a:buNone/>
            </a:pPr>
            <a:r>
              <a:rPr lang="en-US" dirty="0"/>
              <a:t>Ecologists study the </a:t>
            </a:r>
            <a:r>
              <a:rPr lang="en-US" u="sng" dirty="0"/>
              <a:t>levels of biological organization </a:t>
            </a:r>
            <a:r>
              <a:rPr lang="en-US" dirty="0"/>
              <a:t>from individual organisms to the biosphere.</a:t>
            </a:r>
          </a:p>
          <a:p>
            <a:endParaRPr lang="en-US" dirty="0"/>
          </a:p>
        </p:txBody>
      </p:sp>
      <p:sp>
        <p:nvSpPr>
          <p:cNvPr id="3" name="Title 2"/>
          <p:cNvSpPr>
            <a:spLocks noGrp="1"/>
          </p:cNvSpPr>
          <p:nvPr>
            <p:ph type="title"/>
          </p:nvPr>
        </p:nvSpPr>
        <p:spPr>
          <a:xfrm>
            <a:off x="0" y="365125"/>
            <a:ext cx="3078760" cy="1325563"/>
          </a:xfrm>
        </p:spPr>
        <p:txBody>
          <a:bodyPr>
            <a:normAutofit fontScale="90000"/>
          </a:bodyPr>
          <a:lstStyle/>
          <a:p>
            <a:r>
              <a:rPr lang="en-US" dirty="0"/>
              <a:t>Levels of Organization</a:t>
            </a:r>
          </a:p>
        </p:txBody>
      </p:sp>
      <p:pic>
        <p:nvPicPr>
          <p:cNvPr id="1026" name="Picture 2" descr="Image result for ecology levels of organization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760" y="92279"/>
            <a:ext cx="9011070" cy="65963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4890782" y="5388073"/>
            <a:ext cx="1895912" cy="1300545"/>
          </a:xfrm>
          <a:prstGeom prst="wedgeRectCallout">
            <a:avLst>
              <a:gd name="adj1" fmla="val 80052"/>
              <a:gd name="adj2" fmla="val -329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Organism = A single individual of one species</a:t>
            </a:r>
          </a:p>
        </p:txBody>
      </p:sp>
      <p:sp>
        <p:nvSpPr>
          <p:cNvPr id="6" name="Rectangular Callout 5"/>
          <p:cNvSpPr/>
          <p:nvPr/>
        </p:nvSpPr>
        <p:spPr>
          <a:xfrm>
            <a:off x="4051883" y="4265346"/>
            <a:ext cx="2734811" cy="1300545"/>
          </a:xfrm>
          <a:prstGeom prst="wedgeRectCallout">
            <a:avLst>
              <a:gd name="adj1" fmla="val 68702"/>
              <a:gd name="adj2" fmla="val -3294"/>
            </a:avLst>
          </a:prstGeom>
          <a:solidFill>
            <a:srgbClr val="0070C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Population = Many individuals of the same species that live together in a given area</a:t>
            </a:r>
          </a:p>
        </p:txBody>
      </p:sp>
      <p:sp>
        <p:nvSpPr>
          <p:cNvPr id="7" name="Rectangular Callout 6"/>
          <p:cNvSpPr/>
          <p:nvPr/>
        </p:nvSpPr>
        <p:spPr>
          <a:xfrm>
            <a:off x="9011175" y="2454722"/>
            <a:ext cx="2734811" cy="1300545"/>
          </a:xfrm>
          <a:prstGeom prst="wedgeRectCallout">
            <a:avLst>
              <a:gd name="adj1" fmla="val -73629"/>
              <a:gd name="adj2" fmla="val 45084"/>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Community = Many populations of the different species that live together in a given area</a:t>
            </a:r>
          </a:p>
        </p:txBody>
      </p:sp>
      <p:sp>
        <p:nvSpPr>
          <p:cNvPr id="8" name="Rectangular Callout 7"/>
          <p:cNvSpPr/>
          <p:nvPr/>
        </p:nvSpPr>
        <p:spPr>
          <a:xfrm>
            <a:off x="7787780" y="623228"/>
            <a:ext cx="2734811" cy="1300545"/>
          </a:xfrm>
          <a:prstGeom prst="wedgeRectCallout">
            <a:avLst>
              <a:gd name="adj1" fmla="val -101236"/>
              <a:gd name="adj2" fmla="val 125714"/>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Ecosystem = All biotic and abiotic (living and non-living) factors in a given location </a:t>
            </a:r>
          </a:p>
        </p:txBody>
      </p:sp>
      <p:sp>
        <p:nvSpPr>
          <p:cNvPr id="9" name="Rectangular Callout 8"/>
          <p:cNvSpPr/>
          <p:nvPr/>
        </p:nvSpPr>
        <p:spPr>
          <a:xfrm>
            <a:off x="3103927" y="92279"/>
            <a:ext cx="2734811" cy="1300545"/>
          </a:xfrm>
          <a:prstGeom prst="wedgeRectCallout">
            <a:avLst>
              <a:gd name="adj1" fmla="val -23322"/>
              <a:gd name="adj2" fmla="val 157966"/>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Biosphere = All ecosystems on planet Earth</a:t>
            </a:r>
          </a:p>
        </p:txBody>
      </p:sp>
      <p:sp>
        <p:nvSpPr>
          <p:cNvPr id="5" name="Rectangle 4"/>
          <p:cNvSpPr/>
          <p:nvPr/>
        </p:nvSpPr>
        <p:spPr>
          <a:xfrm>
            <a:off x="-257262" y="6165398"/>
            <a:ext cx="3143075" cy="507831"/>
          </a:xfrm>
          <a:prstGeom prst="rect">
            <a:avLst/>
          </a:prstGeom>
        </p:spPr>
        <p:txBody>
          <a:bodyPr wrap="square">
            <a:spAutoFit/>
          </a:bodyPr>
          <a:lstStyle/>
          <a:p>
            <a:pPr lvl="1"/>
            <a:r>
              <a:rPr lang="en-US" sz="900" dirty="0"/>
              <a:t>Raven, Peter H.; </a:t>
            </a:r>
            <a:r>
              <a:rPr lang="en-US" sz="900" dirty="0" err="1"/>
              <a:t>Hassenzahl</a:t>
            </a:r>
            <a:r>
              <a:rPr lang="en-US" sz="900" dirty="0"/>
              <a:t>, David M.; Hager, Mary Catherine; Gift, Nancy Y.. Environment, 9th Edition (Page 42). Wiley. Kindle Edition. </a:t>
            </a:r>
          </a:p>
        </p:txBody>
      </p:sp>
    </p:spTree>
    <p:extLst>
      <p:ext uri="{BB962C8B-B14F-4D97-AF65-F5344CB8AC3E}">
        <p14:creationId xmlns:p14="http://schemas.microsoft.com/office/powerpoint/2010/main" val="25052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anim calcmode="lin" valueType="num">
                                      <p:cBhvr>
                                        <p:cTn id="35" dur="2000" fill="hold"/>
                                        <p:tgtEl>
                                          <p:spTgt spid="9"/>
                                        </p:tgtEl>
                                        <p:attrNameLst>
                                          <p:attrName>ppt_w</p:attrName>
                                        </p:attrNameLst>
                                      </p:cBhvr>
                                      <p:tavLst>
                                        <p:tav tm="0" fmla="#ppt_w*sin(2.5*pi*$)">
                                          <p:val>
                                            <p:fltVal val="0"/>
                                          </p:val>
                                        </p:tav>
                                        <p:tav tm="100000">
                                          <p:val>
                                            <p:fltVal val="1"/>
                                          </p:val>
                                        </p:tav>
                                      </p:tavLst>
                                    </p:anim>
                                    <p:anim calcmode="lin" valueType="num">
                                      <p:cBhvr>
                                        <p:cTn id="3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theme/theme1.xml><?xml version="1.0" encoding="utf-8"?>
<a:theme xmlns:a="http://schemas.openxmlformats.org/drawingml/2006/main" name="Island design templat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Island design template" id="{5EAFA74D-B2BE-4F03-B7C5-F6CDD88F48ED}" vid="{61CAF660-B0A6-40C5-8246-BD03FA61C7CF}"/>
    </a:ext>
  </a:extLst>
</a:theme>
</file>

<file path=ppt/theme/theme2.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957CA36-13AE-4B4A-9E0A-E5DBD709B1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2814</Words>
  <Application>Microsoft Office PowerPoint</Application>
  <PresentationFormat>Widescreen</PresentationFormat>
  <Paragraphs>247</Paragraphs>
  <Slides>69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Wingdings</vt:lpstr>
      <vt:lpstr>Island design template</vt:lpstr>
      <vt:lpstr>ECOSYSTEMS</vt:lpstr>
      <vt:lpstr>What should you learn?</vt:lpstr>
      <vt:lpstr>ECOLOGY</vt:lpstr>
      <vt:lpstr>ECOLOGY - “the study of one’s house.” </vt:lpstr>
      <vt:lpstr>The environment consists of two parts</vt:lpstr>
      <vt:lpstr>What Do Ecologists Do?</vt:lpstr>
      <vt:lpstr>Can You…</vt:lpstr>
      <vt:lpstr>Ecology</vt:lpstr>
      <vt:lpstr>Levels of Organization</vt:lpstr>
      <vt:lpstr>The coral reef community.</vt:lpstr>
      <vt:lpstr>What is the source of energy for all (essentially) ecosystems?</vt:lpstr>
      <vt:lpstr>How Energy Flows Through Ecosystems</vt:lpstr>
      <vt:lpstr>PowerPoint Presentation</vt:lpstr>
      <vt:lpstr>PowerPoint Presentation</vt:lpstr>
      <vt:lpstr>The Flow of Energy</vt:lpstr>
      <vt:lpstr>PowerPoint Presentation</vt:lpstr>
      <vt:lpstr>PowerPoint Presentation</vt:lpstr>
      <vt:lpstr>The Flow of Energy – Food 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Webs</vt:lpstr>
      <vt:lpstr>An Ecosystem Consists of Biotic and Abiotic Factors</vt:lpstr>
      <vt:lpstr>Processes of an Ecosystem</vt:lpstr>
      <vt:lpstr>Processes of an Ecosystem</vt:lpstr>
      <vt:lpstr>Ecosystems affect other ecosystem nearby</vt:lpstr>
      <vt:lpstr>Energy Flow</vt:lpstr>
      <vt:lpstr>Energy Flow</vt:lpstr>
      <vt:lpstr>BIOSPHERE</vt:lpstr>
      <vt:lpstr>The Biosphere includes …</vt:lpstr>
      <vt:lpstr>Energy</vt:lpstr>
      <vt:lpstr>PowerPoint Presentation</vt:lpstr>
      <vt:lpstr>The Electromagnetic Spectrum</vt:lpstr>
      <vt:lpstr>PowerPoint Presentation</vt:lpstr>
      <vt:lpstr>PowerPoint Presentation</vt:lpstr>
      <vt:lpstr>Thermodynamics</vt:lpstr>
      <vt:lpstr>Thermodynamics</vt:lpstr>
      <vt:lpstr>Thermodynamics</vt:lpstr>
      <vt:lpstr>Thermodynamics</vt:lpstr>
      <vt:lpstr>Photosynthesis and Cellular Respiration</vt:lpstr>
      <vt:lpstr>Photosynthesis</vt:lpstr>
      <vt:lpstr>Aerobic Cellular Respiration</vt:lpstr>
      <vt:lpstr>Photosynthesis VS. Aerobic Cellular Respiration</vt:lpstr>
      <vt:lpstr>What are CALORIES?</vt:lpstr>
      <vt:lpstr>What are CALORIES?</vt:lpstr>
      <vt:lpstr>OPEN SYSTEM</vt:lpstr>
      <vt:lpstr>OPEN SYSTEM</vt:lpstr>
      <vt:lpstr>CLOSED SYSTEM</vt:lpstr>
      <vt:lpstr>CLOSED SYSTEM</vt:lpstr>
      <vt:lpstr>Transformation of Energy in an Ecosystem</vt:lpstr>
      <vt:lpstr>Transformation of Energy in an Ecosystem</vt:lpstr>
      <vt:lpstr>Carbohydrates (sugars)</vt:lpstr>
      <vt:lpstr>PowerPoint Presentation</vt:lpstr>
      <vt:lpstr>Ecological Pyramid – Energy Pyramid</vt:lpstr>
      <vt:lpstr>Ecological Pyramid – Energy Pyramid</vt:lpstr>
      <vt:lpstr>What is a TROPHIC LEVEL?</vt:lpstr>
      <vt:lpstr>PowerPoint Presentation</vt:lpstr>
      <vt:lpstr>PowerPoint Presentation</vt:lpstr>
      <vt:lpstr>PowerPoint Presentation</vt:lpstr>
      <vt:lpstr>ENDO SYMBIOSIS</vt:lpstr>
      <vt:lpstr>Symbiogenesis, or endosymbiotic theory</vt:lpstr>
      <vt:lpstr>Symbiogenesis, or endosymbiotic theory</vt:lpstr>
      <vt:lpstr>Ectosymbiosis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2016-09-01T03:14:41Z</dcterms:created>
  <dcterms:modified xsi:type="dcterms:W3CDTF">2016-09-01T15:12:31Z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TC034605269991</vt:lpwstr>
  </property>
</Properties>
</file>