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k12.org/earth-science/Sun" TargetMode="External"/><Relationship Id="rId2" Type="http://schemas.openxmlformats.org/officeDocument/2006/relationships/hyperlink" Target="http://www.ck12.org/biology/Ecosystem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k12.org/biology/Producer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k12.org/earth-science/Sun" TargetMode="External"/><Relationship Id="rId2" Type="http://schemas.openxmlformats.org/officeDocument/2006/relationships/hyperlink" Target="http://www.ck12.org/biology/Flow-of-Energ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k12.org/biology/Producer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k12.org/biology/Flow-of-Energy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12.org/biology/Producer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Energy Flow Through the ecosystem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– with </a:t>
            </a:r>
            <a:r>
              <a:rPr lang="en-US" dirty="0" err="1"/>
              <a:t>ScientistCindy</a:t>
            </a:r>
            <a:r>
              <a:rPr lang="en-US" dirty="0"/>
              <a:t> @ WWW.ScientistCindy.Com</a:t>
            </a:r>
          </a:p>
        </p:txBody>
      </p:sp>
    </p:spTree>
    <p:extLst>
      <p:ext uri="{BB962C8B-B14F-4D97-AF65-F5344CB8AC3E}">
        <p14:creationId xmlns:p14="http://schemas.microsoft.com/office/powerpoint/2010/main" val="4130939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Food Webs</a:t>
            </a:r>
            <a:endParaRPr lang="en-US" dirty="0"/>
          </a:p>
        </p:txBody>
      </p:sp>
      <p:pic>
        <p:nvPicPr>
          <p:cNvPr id="2050" name="Picture 2" descr="Example of a food 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881" y="235250"/>
            <a:ext cx="5816873" cy="6550533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980948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1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is the source of energy for almost all </a:t>
            </a:r>
            <a:r>
              <a:rPr lang="en-US" b="1" dirty="0">
                <a:hlinkClick r:id="rId2" tooltip="Ecosystems"/>
              </a:rPr>
              <a:t>ecosystems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dirty="0">
                <a:hlinkClick r:id="rId3" tooltip="Sun"/>
              </a:rPr>
              <a:t>Sun</a:t>
            </a:r>
            <a:r>
              <a:rPr lang="en-US" dirty="0"/>
              <a:t> supports most of Earth's </a:t>
            </a:r>
            <a:r>
              <a:rPr lang="en-US" dirty="0">
                <a:hlinkClick r:id="rId2" tooltip="Ecosystems"/>
              </a:rPr>
              <a:t>ecosystems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Plants create chemical energy from abiotic factors that include solar energy.</a:t>
            </a:r>
          </a:p>
          <a:p>
            <a:pPr lvl="1"/>
            <a:r>
              <a:rPr lang="en-US" dirty="0"/>
              <a:t>The food energy created by </a:t>
            </a:r>
            <a:r>
              <a:rPr lang="en-US" dirty="0">
                <a:hlinkClick r:id="rId4" tooltip="Producers"/>
              </a:rPr>
              <a:t>producers</a:t>
            </a:r>
            <a:r>
              <a:rPr lang="en-US" dirty="0"/>
              <a:t> is passed through the </a:t>
            </a:r>
            <a:r>
              <a:rPr lang="en-US" b="1" dirty="0"/>
              <a:t>food chain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39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Energy Flows Through 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living things need energy to power the processes of life. </a:t>
            </a:r>
          </a:p>
          <a:p>
            <a:pPr lvl="1"/>
            <a:r>
              <a:rPr lang="en-US" dirty="0"/>
              <a:t>For example, it takes energy to grow. </a:t>
            </a:r>
          </a:p>
          <a:p>
            <a:pPr lvl="1"/>
            <a:r>
              <a:rPr lang="en-US" dirty="0"/>
              <a:t>It also takes energy to produce offspring. </a:t>
            </a:r>
          </a:p>
          <a:p>
            <a:pPr lvl="1"/>
            <a:r>
              <a:rPr lang="en-US" dirty="0"/>
              <a:t>In fact, it takes energy just to stay alive. </a:t>
            </a:r>
          </a:p>
          <a:p>
            <a:pPr lvl="1"/>
            <a:r>
              <a:rPr lang="en-US" dirty="0"/>
              <a:t>Remember that energy can’t be created or destroyed. </a:t>
            </a:r>
          </a:p>
          <a:p>
            <a:pPr lvl="1"/>
            <a:r>
              <a:rPr lang="en-US" dirty="0"/>
              <a:t>It can only change form. </a:t>
            </a:r>
          </a:p>
          <a:p>
            <a:pPr lvl="1"/>
            <a:r>
              <a:rPr lang="en-US" dirty="0"/>
              <a:t>Energy changes form as it moves through ecosystems.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32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 </a:t>
            </a:r>
            <a:r>
              <a:rPr lang="en-US" b="1" dirty="0">
                <a:hlinkClick r:id="rId2" tooltip="Flow of Energy"/>
              </a:rPr>
              <a:t>Flow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ecosystems get their energy from the </a:t>
            </a:r>
            <a:r>
              <a:rPr lang="en-US" dirty="0">
                <a:hlinkClick r:id="rId3" tooltip="Sun"/>
              </a:rPr>
              <a:t>Sun</a:t>
            </a:r>
            <a:r>
              <a:rPr lang="en-US" dirty="0"/>
              <a:t>. </a:t>
            </a:r>
          </a:p>
          <a:p>
            <a:r>
              <a:rPr lang="en-US" dirty="0"/>
              <a:t>Only </a:t>
            </a:r>
            <a:r>
              <a:rPr lang="en-US" dirty="0">
                <a:hlinkClick r:id="rId4" tooltip="Producers"/>
              </a:rPr>
              <a:t>producers</a:t>
            </a:r>
            <a:r>
              <a:rPr lang="en-US" dirty="0"/>
              <a:t> can use sunlight to make usable energy. </a:t>
            </a:r>
          </a:p>
          <a:p>
            <a:pPr lvl="1"/>
            <a:r>
              <a:rPr lang="en-US" dirty="0"/>
              <a:t>Producers convert the sunlight into chemical energy or food.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322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9" name="Picture 68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2050" name="Picture 2" descr="Image resul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04420" y="746126"/>
            <a:ext cx="6070058" cy="547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764373"/>
            <a:ext cx="3977639" cy="1600200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/>
              <a:t>The </a:t>
            </a:r>
            <a:r>
              <a:rPr lang="en-US" sz="3200" b="1">
                <a:hlinkClick r:id="rId4" tooltip="Flow of Energy"/>
              </a:rPr>
              <a:t>Flow of Energy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4573"/>
            <a:ext cx="3977639" cy="385411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1600"/>
              <a:t>Producers – Make their own energy (food)</a:t>
            </a:r>
          </a:p>
          <a:p>
            <a:pPr marL="228600" lvl="1">
              <a:spcBef>
                <a:spcPts val="1000"/>
              </a:spcBef>
            </a:pPr>
            <a:r>
              <a:rPr lang="en-US" sz="1600"/>
              <a:t>Consumers – Must consume other organisms to gain energy</a:t>
            </a:r>
          </a:p>
          <a:p>
            <a:pPr marL="228600" lvl="1">
              <a:spcBef>
                <a:spcPts val="1000"/>
              </a:spcBef>
            </a:pPr>
            <a:r>
              <a:rPr lang="en-US" sz="1600"/>
              <a:t>In this way, energy flows from one living thing to another.</a:t>
            </a:r>
          </a:p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77391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Food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food chain</a:t>
            </a:r>
            <a:r>
              <a:rPr lang="en-US" dirty="0"/>
              <a:t> is a simple diagram that shows one way energy flows through an ecosystem. </a:t>
            </a:r>
          </a:p>
          <a:p>
            <a:pPr lvl="1"/>
            <a:r>
              <a:rPr lang="en-US" dirty="0"/>
              <a:t> </a:t>
            </a:r>
            <a:r>
              <a:rPr lang="en-US" dirty="0">
                <a:hlinkClick r:id="rId2" tooltip="Producers"/>
              </a:rPr>
              <a:t>Producers</a:t>
            </a:r>
            <a:r>
              <a:rPr lang="en-US" dirty="0"/>
              <a:t> form the base of all food chains. </a:t>
            </a:r>
          </a:p>
          <a:p>
            <a:pPr lvl="1"/>
            <a:r>
              <a:rPr lang="en-US" dirty="0"/>
              <a:t>The consumers that eat producers are called primary consumers. </a:t>
            </a:r>
          </a:p>
          <a:p>
            <a:pPr lvl="1"/>
            <a:r>
              <a:rPr lang="en-US" dirty="0"/>
              <a:t>The consumers that eat primary consumers are secondary consumers.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i="1" dirty="0"/>
              <a:t>This chain can continue to multiple levels.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93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9" name="Picture 68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026" name="Picture 2" descr="Example of a food chai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557896" y="746126"/>
            <a:ext cx="5363106" cy="547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764373"/>
            <a:ext cx="3977639" cy="1600200"/>
          </a:xfrm>
        </p:spPr>
        <p:txBody>
          <a:bodyPr anchor="b">
            <a:normAutofit/>
          </a:bodyPr>
          <a:lstStyle/>
          <a:p>
            <a:pPr algn="l"/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8" y="1547916"/>
            <a:ext cx="3977639" cy="5203617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Producers form the base of all food chains.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lvl="1"/>
            <a:r>
              <a:rPr lang="en-US" dirty="0"/>
              <a:t>The consumers that eat producers are called primary consumers.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The consumers that eat primary consumers are secondary consumers.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consumers that eat secondary consumers are tertiary consumers.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10582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Flow of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each level of a food chain, a lot of energy is lost. </a:t>
            </a:r>
          </a:p>
          <a:p>
            <a:r>
              <a:rPr lang="en-US" dirty="0"/>
              <a:t>Only about ten percent of the energy passes to the next level. </a:t>
            </a:r>
          </a:p>
          <a:p>
            <a:pPr lvl="1"/>
            <a:r>
              <a:rPr lang="en-US" dirty="0"/>
              <a:t>Where does that energy go? </a:t>
            </a:r>
          </a:p>
          <a:p>
            <a:pPr lvl="2"/>
            <a:r>
              <a:rPr lang="en-US" dirty="0"/>
              <a:t>Some energy is given off as heat. </a:t>
            </a:r>
          </a:p>
          <a:p>
            <a:pPr lvl="2"/>
            <a:r>
              <a:rPr lang="en-US" dirty="0"/>
              <a:t>Some energy goes into animal wastes. </a:t>
            </a:r>
          </a:p>
          <a:p>
            <a:pPr lvl="2"/>
            <a:r>
              <a:rPr lang="en-US" dirty="0"/>
              <a:t>Energy also goes into growing things that another consumer can't eat, like fur. </a:t>
            </a:r>
          </a:p>
          <a:p>
            <a:pPr lvl="2"/>
            <a:r>
              <a:rPr lang="en-US" dirty="0"/>
              <a:t>It's because so much energy is lost that most food chains have just a few levels. </a:t>
            </a:r>
            <a:r>
              <a:rPr lang="en-US" i="1" dirty="0"/>
              <a:t>There’s not enough energy left for higher levels.</a:t>
            </a:r>
          </a:p>
        </p:txBody>
      </p:sp>
    </p:spTree>
    <p:extLst>
      <p:ext uri="{BB962C8B-B14F-4D97-AF65-F5344CB8AC3E}">
        <p14:creationId xmlns:p14="http://schemas.microsoft.com/office/powerpoint/2010/main" val="2556318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Food Webs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Food chains are too simple to represent the real world. </a:t>
            </a:r>
          </a:p>
          <a:p>
            <a:r>
              <a:rPr lang="en-US" dirty="0"/>
              <a:t>They don’t show all the ways that energy flows through an ecosystem.</a:t>
            </a:r>
          </a:p>
          <a:p>
            <a:r>
              <a:rPr lang="en-US" dirty="0"/>
              <a:t>A more complex diagram is called a </a:t>
            </a:r>
            <a:r>
              <a:rPr lang="en-US" b="1" dirty="0"/>
              <a:t>food web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 food web consists of many overlapping food chains. </a:t>
            </a:r>
          </a:p>
        </p:txBody>
      </p:sp>
    </p:spTree>
    <p:extLst>
      <p:ext uri="{BB962C8B-B14F-4D97-AF65-F5344CB8AC3E}">
        <p14:creationId xmlns:p14="http://schemas.microsoft.com/office/powerpoint/2010/main" val="154958674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813</TotalTime>
  <Words>212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Vapor Trail</vt:lpstr>
      <vt:lpstr>Energy Flow Through the ecosystem </vt:lpstr>
      <vt:lpstr>What is the source of energy for almost all ecosystems?</vt:lpstr>
      <vt:lpstr>How Energy Flows Through Ecosystems</vt:lpstr>
      <vt:lpstr>The Flow of Energy</vt:lpstr>
      <vt:lpstr>The Flow of Energy</vt:lpstr>
      <vt:lpstr>Food Chains</vt:lpstr>
      <vt:lpstr>PowerPoint Presentation</vt:lpstr>
      <vt:lpstr>The Flow of Energy</vt:lpstr>
      <vt:lpstr>Food Webs</vt:lpstr>
      <vt:lpstr>Food Webs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Flow Through the ecosystem </dc:title>
  <dc:creator>Cynthia Anderson</dc:creator>
  <cp:lastModifiedBy>Cynthia Anderson Sanchez</cp:lastModifiedBy>
  <cp:revision>11</cp:revision>
  <dcterms:created xsi:type="dcterms:W3CDTF">2016-08-27T20:46:37Z</dcterms:created>
  <dcterms:modified xsi:type="dcterms:W3CDTF">2016-08-30T05:09:52Z</dcterms:modified>
</cp:coreProperties>
</file>