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509" r:id="rId3"/>
    <p:sldId id="332" r:id="rId4"/>
    <p:sldId id="333" r:id="rId5"/>
    <p:sldId id="335" r:id="rId6"/>
    <p:sldId id="336" r:id="rId7"/>
    <p:sldId id="334" r:id="rId8"/>
    <p:sldId id="510" r:id="rId9"/>
    <p:sldId id="512" r:id="rId10"/>
    <p:sldId id="511" r:id="rId11"/>
    <p:sldId id="513" r:id="rId12"/>
    <p:sldId id="406" r:id="rId13"/>
    <p:sldId id="363" r:id="rId14"/>
    <p:sldId id="521" r:id="rId15"/>
    <p:sldId id="514" r:id="rId16"/>
    <p:sldId id="515" r:id="rId17"/>
    <p:sldId id="516" r:id="rId18"/>
    <p:sldId id="517" r:id="rId19"/>
    <p:sldId id="518" r:id="rId20"/>
    <p:sldId id="51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9D9A4"/>
    <a:srgbClr val="D87662"/>
    <a:srgbClr val="660033"/>
    <a:srgbClr val="FF0066"/>
    <a:srgbClr val="D58EDA"/>
    <a:srgbClr val="31F127"/>
    <a:srgbClr val="C8DECC"/>
    <a:srgbClr val="C27AD8"/>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60"/>
  </p:normalViewPr>
  <p:slideViewPr>
    <p:cSldViewPr snapToGrid="0">
      <p:cViewPr varScale="1">
        <p:scale>
          <a:sx n="108" d="100"/>
          <a:sy n="108" d="100"/>
        </p:scale>
        <p:origin x="126" y="22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591E4-522E-4EE9-A81F-A81AA7917C43}" type="doc">
      <dgm:prSet loTypeId="urn:microsoft.com/office/officeart/2005/8/layout/vProcess5" loCatId="process" qsTypeId="urn:microsoft.com/office/officeart/2005/8/quickstyle/3d3" qsCatId="3D" csTypeId="urn:microsoft.com/office/officeart/2005/8/colors/accent1_5" csCatId="accent1"/>
      <dgm:spPr/>
      <dgm:t>
        <a:bodyPr/>
        <a:lstStyle/>
        <a:p>
          <a:endParaRPr lang="en-US"/>
        </a:p>
      </dgm:t>
    </dgm:pt>
    <dgm:pt modelId="{B55C6A94-E99B-4FC8-9497-BB5F4F7FD162}">
      <dgm:prSet/>
      <dgm:spPr/>
      <dgm:t>
        <a:bodyPr/>
        <a:lstStyle/>
        <a:p>
          <a:r>
            <a:rPr lang="en-US"/>
            <a:t>Enzymes may require metal ions in order to work:</a:t>
          </a:r>
        </a:p>
      </dgm:t>
    </dgm:pt>
    <dgm:pt modelId="{1CC376AE-63DA-4596-B791-3A71437910C9}" type="parTrans" cxnId="{3C49319B-640D-4D35-8867-7D16404C4401}">
      <dgm:prSet/>
      <dgm:spPr/>
      <dgm:t>
        <a:bodyPr/>
        <a:lstStyle/>
        <a:p>
          <a:endParaRPr lang="en-US"/>
        </a:p>
      </dgm:t>
    </dgm:pt>
    <dgm:pt modelId="{88FB5E2C-BEC7-40D9-838A-803868F94779}" type="sibTrans" cxnId="{3C49319B-640D-4D35-8867-7D16404C4401}">
      <dgm:prSet/>
      <dgm:spPr/>
      <dgm:t>
        <a:bodyPr/>
        <a:lstStyle/>
        <a:p>
          <a:endParaRPr lang="en-US"/>
        </a:p>
      </dgm:t>
    </dgm:pt>
    <dgm:pt modelId="{963A510D-02B7-414C-B760-44346D39DC6C}">
      <dgm:prSet/>
      <dgm:spPr/>
      <dgm:t>
        <a:bodyPr/>
        <a:lstStyle/>
        <a:p>
          <a:r>
            <a:rPr lang="en-US" b="0" i="0"/>
            <a:t>Cofactors are commonly Mg</a:t>
          </a:r>
          <a:r>
            <a:rPr lang="en-US" b="0" i="0" baseline="30000"/>
            <a:t>+2</a:t>
          </a:r>
          <a:r>
            <a:rPr lang="en-US" b="0" i="0"/>
            <a:t>, Fe</a:t>
          </a:r>
          <a:r>
            <a:rPr lang="en-US" b="0" i="0" baseline="30000"/>
            <a:t>+2</a:t>
          </a:r>
          <a:r>
            <a:rPr lang="en-US" b="0" i="0"/>
            <a:t>,</a:t>
          </a:r>
          <a:r>
            <a:rPr lang="en-US" b="0" i="0" baseline="30000"/>
            <a:t> </a:t>
          </a:r>
          <a:r>
            <a:rPr lang="en-US" b="0" i="0"/>
            <a:t>or Zn</a:t>
          </a:r>
          <a:r>
            <a:rPr lang="en-US" b="0" i="0" baseline="30000"/>
            <a:t>+2</a:t>
          </a:r>
          <a:r>
            <a:rPr lang="en-US" b="0" i="0"/>
            <a:t>.</a:t>
          </a:r>
          <a:endParaRPr lang="en-US"/>
        </a:p>
      </dgm:t>
    </dgm:pt>
    <dgm:pt modelId="{52BDB3F8-01B2-4C11-8C2D-F7EF122622AF}" type="parTrans" cxnId="{037931F7-787D-4F1D-B874-F90E4BEAA684}">
      <dgm:prSet/>
      <dgm:spPr/>
      <dgm:t>
        <a:bodyPr/>
        <a:lstStyle/>
        <a:p>
          <a:endParaRPr lang="en-US"/>
        </a:p>
      </dgm:t>
    </dgm:pt>
    <dgm:pt modelId="{8E278211-9C22-4AC2-BB3F-86215D11216F}" type="sibTrans" cxnId="{037931F7-787D-4F1D-B874-F90E4BEAA684}">
      <dgm:prSet/>
      <dgm:spPr/>
      <dgm:t>
        <a:bodyPr/>
        <a:lstStyle/>
        <a:p>
          <a:endParaRPr lang="en-US"/>
        </a:p>
      </dgm:t>
    </dgm:pt>
    <dgm:pt modelId="{D2DA9DDA-C6F2-4E5B-929B-AB5ECDD985DE}">
      <dgm:prSet/>
      <dgm:spPr/>
      <dgm:t>
        <a:bodyPr/>
        <a:lstStyle/>
        <a:p>
          <a:r>
            <a:rPr lang="en-US"/>
            <a:t>Enzymes may require vitamins or cofactors in order to work:</a:t>
          </a:r>
        </a:p>
      </dgm:t>
    </dgm:pt>
    <dgm:pt modelId="{2F6751C5-51F2-48D5-9817-7E6682562632}" type="parTrans" cxnId="{72183B6B-DCC3-4DA6-BC78-0F0C63F32D99}">
      <dgm:prSet/>
      <dgm:spPr/>
      <dgm:t>
        <a:bodyPr/>
        <a:lstStyle/>
        <a:p>
          <a:endParaRPr lang="en-US"/>
        </a:p>
      </dgm:t>
    </dgm:pt>
    <dgm:pt modelId="{AC3AE5E5-D9D8-4A5F-B562-11C6598FFC64}" type="sibTrans" cxnId="{72183B6B-DCC3-4DA6-BC78-0F0C63F32D99}">
      <dgm:prSet/>
      <dgm:spPr/>
      <dgm:t>
        <a:bodyPr/>
        <a:lstStyle/>
        <a:p>
          <a:endParaRPr lang="en-US"/>
        </a:p>
      </dgm:t>
    </dgm:pt>
    <dgm:pt modelId="{9C23C62E-80BF-4486-A36F-1F3F500D3CDC}">
      <dgm:prSet/>
      <dgm:spPr/>
      <dgm:t>
        <a:bodyPr/>
        <a:lstStyle/>
        <a:p>
          <a:r>
            <a:rPr lang="en-US" b="0" i="0"/>
            <a:t>Coenzymes often carry electrons.</a:t>
          </a:r>
          <a:endParaRPr lang="en-US"/>
        </a:p>
      </dgm:t>
    </dgm:pt>
    <dgm:pt modelId="{05E72C43-04F7-4694-8AF6-3B3A557A1DB3}" type="parTrans" cxnId="{5F487FE7-406A-43A2-9C05-373636F768AB}">
      <dgm:prSet/>
      <dgm:spPr/>
      <dgm:t>
        <a:bodyPr/>
        <a:lstStyle/>
        <a:p>
          <a:endParaRPr lang="en-US"/>
        </a:p>
      </dgm:t>
    </dgm:pt>
    <dgm:pt modelId="{7D6D83DF-A0DD-4E73-8F52-6833B9EC6858}" type="sibTrans" cxnId="{5F487FE7-406A-43A2-9C05-373636F768AB}">
      <dgm:prSet/>
      <dgm:spPr/>
      <dgm:t>
        <a:bodyPr/>
        <a:lstStyle/>
        <a:p>
          <a:endParaRPr lang="en-US"/>
        </a:p>
      </dgm:t>
    </dgm:pt>
    <dgm:pt modelId="{73142800-E860-4F3F-8FDF-0C6AB17025DE}" type="pres">
      <dgm:prSet presAssocID="{A10591E4-522E-4EE9-A81F-A81AA7917C43}" presName="outerComposite" presStyleCnt="0">
        <dgm:presLayoutVars>
          <dgm:chMax val="5"/>
          <dgm:dir/>
          <dgm:resizeHandles val="exact"/>
        </dgm:presLayoutVars>
      </dgm:prSet>
      <dgm:spPr/>
    </dgm:pt>
    <dgm:pt modelId="{34260D07-60D3-4093-89B0-544050C58B10}" type="pres">
      <dgm:prSet presAssocID="{A10591E4-522E-4EE9-A81F-A81AA7917C43}" presName="dummyMaxCanvas" presStyleCnt="0">
        <dgm:presLayoutVars/>
      </dgm:prSet>
      <dgm:spPr/>
    </dgm:pt>
    <dgm:pt modelId="{76F93025-F3CD-47EE-A6D6-FEFBDEDBB79D}" type="pres">
      <dgm:prSet presAssocID="{A10591E4-522E-4EE9-A81F-A81AA7917C43}" presName="TwoNodes_1" presStyleLbl="node1" presStyleIdx="0" presStyleCnt="2">
        <dgm:presLayoutVars>
          <dgm:bulletEnabled val="1"/>
        </dgm:presLayoutVars>
      </dgm:prSet>
      <dgm:spPr/>
    </dgm:pt>
    <dgm:pt modelId="{4B1C603E-CA8B-443C-B889-54CEBED853BF}" type="pres">
      <dgm:prSet presAssocID="{A10591E4-522E-4EE9-A81F-A81AA7917C43}" presName="TwoNodes_2" presStyleLbl="node1" presStyleIdx="1" presStyleCnt="2">
        <dgm:presLayoutVars>
          <dgm:bulletEnabled val="1"/>
        </dgm:presLayoutVars>
      </dgm:prSet>
      <dgm:spPr/>
    </dgm:pt>
    <dgm:pt modelId="{52619773-9A40-4713-B522-AC99B35A1FBF}" type="pres">
      <dgm:prSet presAssocID="{A10591E4-522E-4EE9-A81F-A81AA7917C43}" presName="TwoConn_1-2" presStyleLbl="fgAccFollowNode1" presStyleIdx="0" presStyleCnt="1">
        <dgm:presLayoutVars>
          <dgm:bulletEnabled val="1"/>
        </dgm:presLayoutVars>
      </dgm:prSet>
      <dgm:spPr/>
    </dgm:pt>
    <dgm:pt modelId="{7F047BD7-8350-488D-8AE6-DD72E5022FF9}" type="pres">
      <dgm:prSet presAssocID="{A10591E4-522E-4EE9-A81F-A81AA7917C43}" presName="TwoNodes_1_text" presStyleLbl="node1" presStyleIdx="1" presStyleCnt="2">
        <dgm:presLayoutVars>
          <dgm:bulletEnabled val="1"/>
        </dgm:presLayoutVars>
      </dgm:prSet>
      <dgm:spPr/>
    </dgm:pt>
    <dgm:pt modelId="{DCBA2019-F910-4A1B-B9A8-97C095DB3CC4}" type="pres">
      <dgm:prSet presAssocID="{A10591E4-522E-4EE9-A81F-A81AA7917C43}" presName="TwoNodes_2_text" presStyleLbl="node1" presStyleIdx="1" presStyleCnt="2">
        <dgm:presLayoutVars>
          <dgm:bulletEnabled val="1"/>
        </dgm:presLayoutVars>
      </dgm:prSet>
      <dgm:spPr/>
    </dgm:pt>
  </dgm:ptLst>
  <dgm:cxnLst>
    <dgm:cxn modelId="{5BB38F28-B5C8-4EBA-8EFD-4B9A2BB2714E}" type="presOf" srcId="{D2DA9DDA-C6F2-4E5B-929B-AB5ECDD985DE}" destId="{DCBA2019-F910-4A1B-B9A8-97C095DB3CC4}" srcOrd="1" destOrd="0" presId="urn:microsoft.com/office/officeart/2005/8/layout/vProcess5"/>
    <dgm:cxn modelId="{15955B5B-8A20-4EDD-861F-377E2BF863C9}" type="presOf" srcId="{9C23C62E-80BF-4486-A36F-1F3F500D3CDC}" destId="{4B1C603E-CA8B-443C-B889-54CEBED853BF}" srcOrd="0" destOrd="1" presId="urn:microsoft.com/office/officeart/2005/8/layout/vProcess5"/>
    <dgm:cxn modelId="{7DECC95C-6098-42EF-9C95-84CFE7527843}" type="presOf" srcId="{88FB5E2C-BEC7-40D9-838A-803868F94779}" destId="{52619773-9A40-4713-B522-AC99B35A1FBF}" srcOrd="0" destOrd="0" presId="urn:microsoft.com/office/officeart/2005/8/layout/vProcess5"/>
    <dgm:cxn modelId="{72183B6B-DCC3-4DA6-BC78-0F0C63F32D99}" srcId="{A10591E4-522E-4EE9-A81F-A81AA7917C43}" destId="{D2DA9DDA-C6F2-4E5B-929B-AB5ECDD985DE}" srcOrd="1" destOrd="0" parTransId="{2F6751C5-51F2-48D5-9817-7E6682562632}" sibTransId="{AC3AE5E5-D9D8-4A5F-B562-11C6598FFC64}"/>
    <dgm:cxn modelId="{8939E44E-93C3-47E5-BA7B-1D72191002EB}" type="presOf" srcId="{9C23C62E-80BF-4486-A36F-1F3F500D3CDC}" destId="{DCBA2019-F910-4A1B-B9A8-97C095DB3CC4}" srcOrd="1" destOrd="1" presId="urn:microsoft.com/office/officeart/2005/8/layout/vProcess5"/>
    <dgm:cxn modelId="{0BAFD47C-4072-43B7-84F4-94D80EEB5151}" type="presOf" srcId="{B55C6A94-E99B-4FC8-9497-BB5F4F7FD162}" destId="{76F93025-F3CD-47EE-A6D6-FEFBDEDBB79D}" srcOrd="0" destOrd="0" presId="urn:microsoft.com/office/officeart/2005/8/layout/vProcess5"/>
    <dgm:cxn modelId="{63504F94-12B1-428F-9CCF-AC6EFCF770F8}" type="presOf" srcId="{B55C6A94-E99B-4FC8-9497-BB5F4F7FD162}" destId="{7F047BD7-8350-488D-8AE6-DD72E5022FF9}" srcOrd="1" destOrd="0" presId="urn:microsoft.com/office/officeart/2005/8/layout/vProcess5"/>
    <dgm:cxn modelId="{3C49319B-640D-4D35-8867-7D16404C4401}" srcId="{A10591E4-522E-4EE9-A81F-A81AA7917C43}" destId="{B55C6A94-E99B-4FC8-9497-BB5F4F7FD162}" srcOrd="0" destOrd="0" parTransId="{1CC376AE-63DA-4596-B791-3A71437910C9}" sibTransId="{88FB5E2C-BEC7-40D9-838A-803868F94779}"/>
    <dgm:cxn modelId="{BDE13DB0-3971-47BB-B186-0EDE60B32B80}" type="presOf" srcId="{963A510D-02B7-414C-B760-44346D39DC6C}" destId="{76F93025-F3CD-47EE-A6D6-FEFBDEDBB79D}" srcOrd="0" destOrd="1" presId="urn:microsoft.com/office/officeart/2005/8/layout/vProcess5"/>
    <dgm:cxn modelId="{8C1164BC-0B66-48CD-A342-F6DA3D719D60}" type="presOf" srcId="{963A510D-02B7-414C-B760-44346D39DC6C}" destId="{7F047BD7-8350-488D-8AE6-DD72E5022FF9}" srcOrd="1" destOrd="1" presId="urn:microsoft.com/office/officeart/2005/8/layout/vProcess5"/>
    <dgm:cxn modelId="{7BC42BE4-022E-4660-8C70-1A2DF598A1DD}" type="presOf" srcId="{A10591E4-522E-4EE9-A81F-A81AA7917C43}" destId="{73142800-E860-4F3F-8FDF-0C6AB17025DE}" srcOrd="0" destOrd="0" presId="urn:microsoft.com/office/officeart/2005/8/layout/vProcess5"/>
    <dgm:cxn modelId="{5F487FE7-406A-43A2-9C05-373636F768AB}" srcId="{D2DA9DDA-C6F2-4E5B-929B-AB5ECDD985DE}" destId="{9C23C62E-80BF-4486-A36F-1F3F500D3CDC}" srcOrd="0" destOrd="0" parTransId="{05E72C43-04F7-4694-8AF6-3B3A557A1DB3}" sibTransId="{7D6D83DF-A0DD-4E73-8F52-6833B9EC6858}"/>
    <dgm:cxn modelId="{4063C8F4-80B7-4187-879D-D09647DF2764}" type="presOf" srcId="{D2DA9DDA-C6F2-4E5B-929B-AB5ECDD985DE}" destId="{4B1C603E-CA8B-443C-B889-54CEBED853BF}" srcOrd="0" destOrd="0" presId="urn:microsoft.com/office/officeart/2005/8/layout/vProcess5"/>
    <dgm:cxn modelId="{037931F7-787D-4F1D-B874-F90E4BEAA684}" srcId="{B55C6A94-E99B-4FC8-9497-BB5F4F7FD162}" destId="{963A510D-02B7-414C-B760-44346D39DC6C}" srcOrd="0" destOrd="0" parTransId="{52BDB3F8-01B2-4C11-8C2D-F7EF122622AF}" sibTransId="{8E278211-9C22-4AC2-BB3F-86215D11216F}"/>
    <dgm:cxn modelId="{DE39DF45-3684-4063-839E-E1AC2B0B580A}" type="presParOf" srcId="{73142800-E860-4F3F-8FDF-0C6AB17025DE}" destId="{34260D07-60D3-4093-89B0-544050C58B10}" srcOrd="0" destOrd="0" presId="urn:microsoft.com/office/officeart/2005/8/layout/vProcess5"/>
    <dgm:cxn modelId="{535F9679-01F1-4D89-A3D7-CE0FF9C87DEF}" type="presParOf" srcId="{73142800-E860-4F3F-8FDF-0C6AB17025DE}" destId="{76F93025-F3CD-47EE-A6D6-FEFBDEDBB79D}" srcOrd="1" destOrd="0" presId="urn:microsoft.com/office/officeart/2005/8/layout/vProcess5"/>
    <dgm:cxn modelId="{710CF8B2-E248-44EE-9C97-5075A77BFCA4}" type="presParOf" srcId="{73142800-E860-4F3F-8FDF-0C6AB17025DE}" destId="{4B1C603E-CA8B-443C-B889-54CEBED853BF}" srcOrd="2" destOrd="0" presId="urn:microsoft.com/office/officeart/2005/8/layout/vProcess5"/>
    <dgm:cxn modelId="{F87FB620-54D4-4B6F-A7D8-28A761BCA36D}" type="presParOf" srcId="{73142800-E860-4F3F-8FDF-0C6AB17025DE}" destId="{52619773-9A40-4713-B522-AC99B35A1FBF}" srcOrd="3" destOrd="0" presId="urn:microsoft.com/office/officeart/2005/8/layout/vProcess5"/>
    <dgm:cxn modelId="{89E867E9-2137-4A38-8929-B947BCBD3B5A}" type="presParOf" srcId="{73142800-E860-4F3F-8FDF-0C6AB17025DE}" destId="{7F047BD7-8350-488D-8AE6-DD72E5022FF9}" srcOrd="4" destOrd="0" presId="urn:microsoft.com/office/officeart/2005/8/layout/vProcess5"/>
    <dgm:cxn modelId="{12F5ED80-52F0-4FCA-B42B-02217B692324}" type="presParOf" srcId="{73142800-E860-4F3F-8FDF-0C6AB17025DE}" destId="{DCBA2019-F910-4A1B-B9A8-97C095DB3CC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93025-F3CD-47EE-A6D6-FEFBDEDBB79D}">
      <dsp:nvSpPr>
        <dsp:cNvPr id="0" name=""/>
        <dsp:cNvSpPr/>
      </dsp:nvSpPr>
      <dsp:spPr>
        <a:xfrm>
          <a:off x="0" y="0"/>
          <a:ext cx="5328682" cy="2507456"/>
        </a:xfrm>
        <a:prstGeom prst="roundRect">
          <a:avLst>
            <a:gd name="adj" fmla="val 10000"/>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Enzymes may require metal ions in order to work:</a:t>
          </a:r>
        </a:p>
        <a:p>
          <a:pPr marL="228600" lvl="1" indent="-228600" algn="l" defTabSz="889000">
            <a:lnSpc>
              <a:spcPct val="90000"/>
            </a:lnSpc>
            <a:spcBef>
              <a:spcPct val="0"/>
            </a:spcBef>
            <a:spcAft>
              <a:spcPct val="15000"/>
            </a:spcAft>
            <a:buChar char="•"/>
          </a:pPr>
          <a:r>
            <a:rPr lang="en-US" sz="2000" b="0" i="0" kern="1200"/>
            <a:t>Cofactors are commonly Mg</a:t>
          </a:r>
          <a:r>
            <a:rPr lang="en-US" sz="2000" b="0" i="0" kern="1200" baseline="30000"/>
            <a:t>+2</a:t>
          </a:r>
          <a:r>
            <a:rPr lang="en-US" sz="2000" b="0" i="0" kern="1200"/>
            <a:t>, Fe</a:t>
          </a:r>
          <a:r>
            <a:rPr lang="en-US" sz="2000" b="0" i="0" kern="1200" baseline="30000"/>
            <a:t>+2</a:t>
          </a:r>
          <a:r>
            <a:rPr lang="en-US" sz="2000" b="0" i="0" kern="1200"/>
            <a:t>,</a:t>
          </a:r>
          <a:r>
            <a:rPr lang="en-US" sz="2000" b="0" i="0" kern="1200" baseline="30000"/>
            <a:t> </a:t>
          </a:r>
          <a:r>
            <a:rPr lang="en-US" sz="2000" b="0" i="0" kern="1200"/>
            <a:t>or Zn</a:t>
          </a:r>
          <a:r>
            <a:rPr lang="en-US" sz="2000" b="0" i="0" kern="1200" baseline="30000"/>
            <a:t>+2</a:t>
          </a:r>
          <a:r>
            <a:rPr lang="en-US" sz="2000" b="0" i="0" kern="1200"/>
            <a:t>.</a:t>
          </a:r>
          <a:endParaRPr lang="en-US" sz="2000" kern="1200"/>
        </a:p>
      </dsp:txBody>
      <dsp:txXfrm>
        <a:off x="73441" y="73441"/>
        <a:ext cx="2737030" cy="2360574"/>
      </dsp:txXfrm>
    </dsp:sp>
    <dsp:sp modelId="{4B1C603E-CA8B-443C-B889-54CEBED853BF}">
      <dsp:nvSpPr>
        <dsp:cNvPr id="0" name=""/>
        <dsp:cNvSpPr/>
      </dsp:nvSpPr>
      <dsp:spPr>
        <a:xfrm>
          <a:off x="940355" y="3064668"/>
          <a:ext cx="5328682" cy="2507456"/>
        </a:xfrm>
        <a:prstGeom prst="roundRect">
          <a:avLst>
            <a:gd name="adj" fmla="val 10000"/>
          </a:avLst>
        </a:prstGeom>
        <a:solidFill>
          <a:schemeClr val="accent1">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Enzymes may require vitamins or cofactors in order to work:</a:t>
          </a:r>
        </a:p>
        <a:p>
          <a:pPr marL="228600" lvl="1" indent="-228600" algn="l" defTabSz="889000">
            <a:lnSpc>
              <a:spcPct val="90000"/>
            </a:lnSpc>
            <a:spcBef>
              <a:spcPct val="0"/>
            </a:spcBef>
            <a:spcAft>
              <a:spcPct val="15000"/>
            </a:spcAft>
            <a:buChar char="•"/>
          </a:pPr>
          <a:r>
            <a:rPr lang="en-US" sz="2000" b="0" i="0" kern="1200"/>
            <a:t>Coenzymes often carry electrons.</a:t>
          </a:r>
          <a:endParaRPr lang="en-US" sz="2000" kern="1200"/>
        </a:p>
      </dsp:txBody>
      <dsp:txXfrm>
        <a:off x="1013796" y="3138109"/>
        <a:ext cx="2611598" cy="2360574"/>
      </dsp:txXfrm>
    </dsp:sp>
    <dsp:sp modelId="{52619773-9A40-4713-B522-AC99B35A1FBF}">
      <dsp:nvSpPr>
        <dsp:cNvPr id="0" name=""/>
        <dsp:cNvSpPr/>
      </dsp:nvSpPr>
      <dsp:spPr>
        <a:xfrm>
          <a:off x="3698835" y="1971139"/>
          <a:ext cx="1629846" cy="1629846"/>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65550" y="1971139"/>
        <a:ext cx="896416" cy="12264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E8AA9-4329-44C1-BED1-462F5E97F867}"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B3812-0BBC-4459-A22F-EF2DCDC7CBAD}" type="slidenum">
              <a:rPr lang="en-US" smtClean="0"/>
              <a:t>‹#›</a:t>
            </a:fld>
            <a:endParaRPr lang="en-US"/>
          </a:p>
        </p:txBody>
      </p:sp>
    </p:spTree>
    <p:extLst>
      <p:ext uri="{BB962C8B-B14F-4D97-AF65-F5344CB8AC3E}">
        <p14:creationId xmlns:p14="http://schemas.microsoft.com/office/powerpoint/2010/main" val="41190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9C4F-A35D-4550-B4E7-5980D6ECC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29AE92-F9B9-4FD1-A66E-2F05880BF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9C992-4D25-4655-A9F9-614F26A96677}"/>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5" name="Footer Placeholder 4">
            <a:extLst>
              <a:ext uri="{FF2B5EF4-FFF2-40B4-BE49-F238E27FC236}">
                <a16:creationId xmlns:a16="http://schemas.microsoft.com/office/drawing/2014/main" id="{48A1ED0F-48D7-4374-AAF6-80F8A406B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F3B3A-4CD6-4D8F-8E86-B31FC96AA00B}"/>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198737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5CBC-DD3E-473C-B5A4-C0FC67961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55F44-E87C-412D-B6B7-625E9A90DD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4E7AF-7210-4F52-A8F2-1BDCBB5C00FE}"/>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5" name="Footer Placeholder 4">
            <a:extLst>
              <a:ext uri="{FF2B5EF4-FFF2-40B4-BE49-F238E27FC236}">
                <a16:creationId xmlns:a16="http://schemas.microsoft.com/office/drawing/2014/main" id="{B794E048-9191-4245-8166-8D05E39CD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13840-492F-411B-8925-108B4389FCEF}"/>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1304730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D6141-3133-4892-9932-35CE6A176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8F4BB7-6A3E-4C92-839F-BC21AC276E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D8C7F-7ADB-4F77-85E4-2097DC8C700F}"/>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5" name="Footer Placeholder 4">
            <a:extLst>
              <a:ext uri="{FF2B5EF4-FFF2-40B4-BE49-F238E27FC236}">
                <a16:creationId xmlns:a16="http://schemas.microsoft.com/office/drawing/2014/main" id="{B1A1143F-C103-4EA1-9154-EA036B4DB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5A68E-285D-4ABA-8CBB-93BE741A53D8}"/>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44888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AA13-D747-44E3-BCC4-3D8D97527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044ED-2AC2-43EF-9E50-99643CBC17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E384C-568C-4E2B-A50E-61B9368C083B}"/>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5" name="Footer Placeholder 4">
            <a:extLst>
              <a:ext uri="{FF2B5EF4-FFF2-40B4-BE49-F238E27FC236}">
                <a16:creationId xmlns:a16="http://schemas.microsoft.com/office/drawing/2014/main" id="{945D715C-7941-41DC-814C-57B65A162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4B608-02EC-4F21-93E1-625DE5593CC9}"/>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4035590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9BFF-1823-4468-A15D-56A6363B1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A7E46-FDDB-4503-9D00-ADF994BD6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9C7EC0-B0A6-4587-B248-B8D70C1D5050}"/>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5" name="Footer Placeholder 4">
            <a:extLst>
              <a:ext uri="{FF2B5EF4-FFF2-40B4-BE49-F238E27FC236}">
                <a16:creationId xmlns:a16="http://schemas.microsoft.com/office/drawing/2014/main" id="{421E3217-0707-4BE6-939F-AB9C2DB56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9397-B7D6-4CF7-B12E-D270A2606466}"/>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164114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8AB5-16A6-4004-B3A9-FDD1A1E4B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A92F2-F798-43D6-B6AC-2BE0F1BDE7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D4BE1-B6E6-48FD-A75D-9F9EB421DF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C24624-18E5-402C-A24C-47998A0F64A7}"/>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6" name="Footer Placeholder 5">
            <a:extLst>
              <a:ext uri="{FF2B5EF4-FFF2-40B4-BE49-F238E27FC236}">
                <a16:creationId xmlns:a16="http://schemas.microsoft.com/office/drawing/2014/main" id="{A7D15478-85D0-410C-A030-2CF33E8A8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28FEF-F2A2-4DE2-997E-076BB9C65F62}"/>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694115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6486-108A-453A-B2AB-6978779CEF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54C04-D232-43A0-88B2-C32B92FDA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05FF8D-31DF-4269-BA0D-3E5F2B6585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F3B66-8A47-4473-AB43-2DD56E6DD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26897F-9ADD-4D2E-B68C-3E1B597FE2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F00EFA-9A79-4CC8-A22A-ABD26BE4A1DD}"/>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8" name="Footer Placeholder 7">
            <a:extLst>
              <a:ext uri="{FF2B5EF4-FFF2-40B4-BE49-F238E27FC236}">
                <a16:creationId xmlns:a16="http://schemas.microsoft.com/office/drawing/2014/main" id="{F0B3125A-40F8-48CD-BC47-40AF748B54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FA56D4-9EF4-4D35-B36A-B3D26B03AC41}"/>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157269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7758-FBA2-4F2E-8CBC-6793F2400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8B4E2D-FC43-49A9-B742-7D98E72BCE3F}"/>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4" name="Footer Placeholder 3">
            <a:extLst>
              <a:ext uri="{FF2B5EF4-FFF2-40B4-BE49-F238E27FC236}">
                <a16:creationId xmlns:a16="http://schemas.microsoft.com/office/drawing/2014/main" id="{20F29D54-EA3F-465B-AE63-9C19EBB4AE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8E8E1-70C7-4551-9ABC-7092B6AF238C}"/>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965377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03767-8CF8-4CD2-84D2-9239146EAF5E}"/>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3" name="Footer Placeholder 2">
            <a:extLst>
              <a:ext uri="{FF2B5EF4-FFF2-40B4-BE49-F238E27FC236}">
                <a16:creationId xmlns:a16="http://schemas.microsoft.com/office/drawing/2014/main" id="{81E14EBB-5134-4BEA-841F-B6A6E7C85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D7419E-44FE-4071-8233-CFC414401837}"/>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563393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BFFE-D6E8-4523-A0BD-0C7358323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F96378-043D-423B-8775-0ABB0501E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9C753-2B9C-4008-96F3-D1C4AB291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A13C6-15AA-4BAE-8C08-6FA3A827EB5D}"/>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6" name="Footer Placeholder 5">
            <a:extLst>
              <a:ext uri="{FF2B5EF4-FFF2-40B4-BE49-F238E27FC236}">
                <a16:creationId xmlns:a16="http://schemas.microsoft.com/office/drawing/2014/main" id="{E7F98C9D-E22B-4FDD-A9D4-E0E71CB08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E3531-CF11-48B1-938C-0C5A63201AA7}"/>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1035218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7849-C396-4CC9-B808-A13789C9E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F15ED8-E54D-451D-82BA-2DD35C373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E7A93-4568-413F-AAE6-B9045E67F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10A98E-AA36-4975-A92D-FD14F6863E09}"/>
              </a:ext>
            </a:extLst>
          </p:cNvPr>
          <p:cNvSpPr>
            <a:spLocks noGrp="1"/>
          </p:cNvSpPr>
          <p:nvPr>
            <p:ph type="dt" sz="half" idx="10"/>
          </p:nvPr>
        </p:nvSpPr>
        <p:spPr/>
        <p:txBody>
          <a:bodyPr/>
          <a:lstStyle/>
          <a:p>
            <a:fld id="{B609BC61-19C9-41A4-89E2-CD1D5B3142C0}" type="datetimeFigureOut">
              <a:rPr lang="en-US" smtClean="0"/>
              <a:t>2/26/2018</a:t>
            </a:fld>
            <a:endParaRPr lang="en-US"/>
          </a:p>
        </p:txBody>
      </p:sp>
      <p:sp>
        <p:nvSpPr>
          <p:cNvPr id="6" name="Footer Placeholder 5">
            <a:extLst>
              <a:ext uri="{FF2B5EF4-FFF2-40B4-BE49-F238E27FC236}">
                <a16:creationId xmlns:a16="http://schemas.microsoft.com/office/drawing/2014/main" id="{2E1066FC-DCE1-488C-8226-C6CE0D3AD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5A429-9760-42CB-B7D8-66A39917FC59}"/>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301723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07E8B-5F40-46B1-AF50-9BBDF7DD6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66DA9-BA62-4836-B5E1-9956D41ED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82E74-E7A6-42CD-A280-A9E9F6C8E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9BC61-19C9-41A4-89E2-CD1D5B3142C0}" type="datetimeFigureOut">
              <a:rPr lang="en-US" smtClean="0"/>
              <a:t>2/26/2018</a:t>
            </a:fld>
            <a:endParaRPr lang="en-US"/>
          </a:p>
        </p:txBody>
      </p:sp>
      <p:sp>
        <p:nvSpPr>
          <p:cNvPr id="5" name="Footer Placeholder 4">
            <a:extLst>
              <a:ext uri="{FF2B5EF4-FFF2-40B4-BE49-F238E27FC236}">
                <a16:creationId xmlns:a16="http://schemas.microsoft.com/office/drawing/2014/main" id="{629CB65B-848D-4F9F-95DD-CCC57CCCFC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10C9CA-5366-4D16-9C5C-6EFBF3F8C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C3515-3488-4DB9-AD84-788E4056943F}" type="slidenum">
              <a:rPr lang="en-US" smtClean="0"/>
              <a:t>‹#›</a:t>
            </a:fld>
            <a:endParaRPr lang="en-US"/>
          </a:p>
        </p:txBody>
      </p:sp>
    </p:spTree>
    <p:extLst>
      <p:ext uri="{BB962C8B-B14F-4D97-AF65-F5344CB8AC3E}">
        <p14:creationId xmlns:p14="http://schemas.microsoft.com/office/powerpoint/2010/main" val="5734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Enzyme_inhibition.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Enzyme_inhibition.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93023D1-E6BF-46B5-9D80-0F05E5459765}"/>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rPr>
              <a:t>ENZYMES</a:t>
            </a:r>
          </a:p>
        </p:txBody>
      </p:sp>
      <p:sp>
        <p:nvSpPr>
          <p:cNvPr id="3" name="Subtitle 2">
            <a:extLst>
              <a:ext uri="{FF2B5EF4-FFF2-40B4-BE49-F238E27FC236}">
                <a16:creationId xmlns:a16="http://schemas.microsoft.com/office/drawing/2014/main" id="{72FA5848-6936-44D2-A791-7B44DDF2817F}"/>
              </a:ext>
            </a:extLst>
          </p:cNvPr>
          <p:cNvSpPr>
            <a:spLocks noGrp="1"/>
          </p:cNvSpPr>
          <p:nvPr>
            <p:ph type="subTitle" idx="1"/>
          </p:nvPr>
        </p:nvSpPr>
        <p:spPr>
          <a:xfrm>
            <a:off x="1524000" y="4495800"/>
            <a:ext cx="9144000" cy="762000"/>
          </a:xfrm>
        </p:spPr>
        <p:txBody>
          <a:bodyPr>
            <a:normAutofit/>
          </a:bodyPr>
          <a:lstStyle/>
          <a:p>
            <a:r>
              <a:rPr lang="en-US" sz="1800"/>
              <a:t>MICROBIOLOGY</a:t>
            </a:r>
          </a:p>
        </p:txBody>
      </p:sp>
    </p:spTree>
    <p:extLst>
      <p:ext uri="{BB962C8B-B14F-4D97-AF65-F5344CB8AC3E}">
        <p14:creationId xmlns:p14="http://schemas.microsoft.com/office/powerpoint/2010/main" val="3177846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ECCAA5D-A15C-49A1-9674-1CA268AEB761}"/>
              </a:ext>
            </a:extLst>
          </p:cNvPr>
          <p:cNvPicPr>
            <a:picLocks noChangeAspect="1"/>
          </p:cNvPicPr>
          <p:nvPr/>
        </p:nvPicPr>
        <p:blipFill rotWithShape="1">
          <a:blip r:embed="rId2">
            <a:extLst>
              <a:ext uri="{28A0092B-C50C-407E-A947-70E740481C1C}">
                <a14:useLocalDpi xmlns:a14="http://schemas.microsoft.com/office/drawing/2010/main" val="0"/>
              </a:ext>
            </a:extLst>
          </a:blip>
          <a:srcRect t="8284" r="-2" b="-2"/>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B66B3FAB-1D26-4774-9D22-79122B331B98}"/>
              </a:ext>
            </a:extLst>
          </p:cNvPr>
          <p:cNvSpPr>
            <a:spLocks noGrp="1"/>
          </p:cNvSpPr>
          <p:nvPr>
            <p:ph type="title"/>
          </p:nvPr>
        </p:nvSpPr>
        <p:spPr>
          <a:xfrm>
            <a:off x="648929" y="629266"/>
            <a:ext cx="3651467" cy="1676603"/>
          </a:xfrm>
        </p:spPr>
        <p:txBody>
          <a:bodyPr>
            <a:normAutofit/>
          </a:bodyPr>
          <a:lstStyle/>
          <a:p>
            <a:r>
              <a:rPr lang="en-US" dirty="0"/>
              <a:t>Enzymes</a:t>
            </a:r>
          </a:p>
        </p:txBody>
      </p:sp>
      <p:sp>
        <p:nvSpPr>
          <p:cNvPr id="10" name="Content Placeholder 9">
            <a:extLst>
              <a:ext uri="{FF2B5EF4-FFF2-40B4-BE49-F238E27FC236}">
                <a16:creationId xmlns:a16="http://schemas.microsoft.com/office/drawing/2014/main" id="{2D21280A-C90B-4C1B-8831-5D70422E9F67}"/>
              </a:ext>
            </a:extLst>
          </p:cNvPr>
          <p:cNvSpPr>
            <a:spLocks noGrp="1"/>
          </p:cNvSpPr>
          <p:nvPr>
            <p:ph idx="1"/>
          </p:nvPr>
        </p:nvSpPr>
        <p:spPr>
          <a:xfrm>
            <a:off x="648931" y="2438400"/>
            <a:ext cx="3651466" cy="3785419"/>
          </a:xfrm>
        </p:spPr>
        <p:txBody>
          <a:bodyPr>
            <a:normAutofit/>
          </a:bodyPr>
          <a:lstStyle/>
          <a:p>
            <a:r>
              <a:rPr lang="en-US" sz="1800" dirty="0"/>
              <a:t>Starch is a polysaccharide (complex carbohydrate.</a:t>
            </a:r>
          </a:p>
          <a:p>
            <a:r>
              <a:rPr lang="en-US" sz="1800" dirty="0"/>
              <a:t> It is a polymer, that is made up of monomers of glucose. Glucose is a monosaccharide.</a:t>
            </a:r>
          </a:p>
          <a:p>
            <a:r>
              <a:rPr lang="en-US" sz="1800" dirty="0"/>
              <a:t>Amylase is an enzyme that functions to break down starch into disaccharides. </a:t>
            </a:r>
          </a:p>
        </p:txBody>
      </p:sp>
    </p:spTree>
    <p:extLst>
      <p:ext uri="{BB962C8B-B14F-4D97-AF65-F5344CB8AC3E}">
        <p14:creationId xmlns:p14="http://schemas.microsoft.com/office/powerpoint/2010/main" val="2299053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ECCAA5D-A15C-49A1-9674-1CA268AEB761}"/>
              </a:ext>
            </a:extLst>
          </p:cNvPr>
          <p:cNvPicPr>
            <a:picLocks noChangeAspect="1"/>
          </p:cNvPicPr>
          <p:nvPr/>
        </p:nvPicPr>
        <p:blipFill rotWithShape="1">
          <a:blip r:embed="rId2">
            <a:extLst>
              <a:ext uri="{28A0092B-C50C-407E-A947-70E740481C1C}">
                <a14:useLocalDpi xmlns:a14="http://schemas.microsoft.com/office/drawing/2010/main" val="0"/>
              </a:ext>
            </a:extLst>
          </a:blip>
          <a:srcRect t="2142" r="-2" b="3274"/>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B66B3FAB-1D26-4774-9D22-79122B331B98}"/>
              </a:ext>
            </a:extLst>
          </p:cNvPr>
          <p:cNvSpPr>
            <a:spLocks noGrp="1"/>
          </p:cNvSpPr>
          <p:nvPr>
            <p:ph type="title"/>
          </p:nvPr>
        </p:nvSpPr>
        <p:spPr>
          <a:xfrm>
            <a:off x="648929" y="629266"/>
            <a:ext cx="3651467" cy="1676603"/>
          </a:xfrm>
        </p:spPr>
        <p:txBody>
          <a:bodyPr>
            <a:normAutofit/>
          </a:bodyPr>
          <a:lstStyle/>
          <a:p>
            <a:r>
              <a:rPr lang="en-US" dirty="0"/>
              <a:t>Enzymes</a:t>
            </a:r>
          </a:p>
        </p:txBody>
      </p:sp>
      <p:sp>
        <p:nvSpPr>
          <p:cNvPr id="10" name="Content Placeholder 9">
            <a:extLst>
              <a:ext uri="{FF2B5EF4-FFF2-40B4-BE49-F238E27FC236}">
                <a16:creationId xmlns:a16="http://schemas.microsoft.com/office/drawing/2014/main" id="{2D21280A-C90B-4C1B-8831-5D70422E9F67}"/>
              </a:ext>
            </a:extLst>
          </p:cNvPr>
          <p:cNvSpPr>
            <a:spLocks noGrp="1"/>
          </p:cNvSpPr>
          <p:nvPr>
            <p:ph idx="1"/>
          </p:nvPr>
        </p:nvSpPr>
        <p:spPr>
          <a:xfrm>
            <a:off x="648931" y="2438400"/>
            <a:ext cx="3651466" cy="3785419"/>
          </a:xfrm>
        </p:spPr>
        <p:txBody>
          <a:bodyPr>
            <a:normAutofit/>
          </a:bodyPr>
          <a:lstStyle/>
          <a:p>
            <a:r>
              <a:rPr lang="en-US" sz="1800" dirty="0"/>
              <a:t>Starch is a polysaccharide (complex carbohydrate.</a:t>
            </a:r>
          </a:p>
          <a:p>
            <a:r>
              <a:rPr lang="en-US" sz="1800" dirty="0"/>
              <a:t> It is a polymer, that is made up of monomers of glucose. Glucose is a monosaccharide.</a:t>
            </a:r>
          </a:p>
          <a:p>
            <a:r>
              <a:rPr lang="en-US" sz="1800" dirty="0"/>
              <a:t>Amylase is an enzyme that functions to break down starch into disaccharides. </a:t>
            </a:r>
          </a:p>
        </p:txBody>
      </p:sp>
    </p:spTree>
    <p:extLst>
      <p:ext uri="{BB962C8B-B14F-4D97-AF65-F5344CB8AC3E}">
        <p14:creationId xmlns:p14="http://schemas.microsoft.com/office/powerpoint/2010/main" val="2239578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6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descr="An initial substrate binds to the active site of enzyme one. This leads to intermediate A, which binds to the active site of enzyme two. This leads to intermediate B, which binds to the active site of enzyme three. The final end product is created. If the feedback inhibition is added to enzyme one, there is noncompetitive inhibition. If a competitive inhibitor binds to the active site for enzyme one, competitive inhibition exists. ">
            <a:extLst>
              <a:ext uri="{FF2B5EF4-FFF2-40B4-BE49-F238E27FC236}">
                <a16:creationId xmlns:a16="http://schemas.microsoft.com/office/drawing/2014/main" id="{E879D6BF-7543-4176-8342-BD3BEB015B9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1410" y="607436"/>
            <a:ext cx="4637912"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
            <a:extLst>
              <a:ext uri="{FF2B5EF4-FFF2-40B4-BE49-F238E27FC236}">
                <a16:creationId xmlns:a16="http://schemas.microsoft.com/office/drawing/2014/main" id="{AA885C8B-8377-41CA-8F1A-ABF77A8E1D73}"/>
              </a:ext>
            </a:extLst>
          </p:cNvPr>
          <p:cNvSpPr txBox="1">
            <a:spLocks noChangeArrowheads="1"/>
          </p:cNvSpPr>
          <p:nvPr/>
        </p:nvSpPr>
        <p:spPr>
          <a:xfrm>
            <a:off x="874205" y="1867174"/>
            <a:ext cx="4876146" cy="434735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b="1" dirty="0"/>
              <a:t>Feedback inhibition hinders metabolic pathways:</a:t>
            </a:r>
          </a:p>
          <a:p>
            <a:pPr lvl="1"/>
            <a:r>
              <a:rPr lang="en-US" altLang="en-US" sz="3200" b="1" dirty="0"/>
              <a:t>It inhibits an enzyme in the pathway so no product is available to feed the next reaction.</a:t>
            </a:r>
          </a:p>
          <a:p>
            <a:pPr lvl="1"/>
            <a:r>
              <a:rPr lang="en-US" altLang="en-US" sz="3200" b="1" dirty="0"/>
              <a:t>One of the most common patterns of inhibition.</a:t>
            </a:r>
          </a:p>
        </p:txBody>
      </p:sp>
      <p:sp>
        <p:nvSpPr>
          <p:cNvPr id="26" name="Title 1">
            <a:extLst>
              <a:ext uri="{FF2B5EF4-FFF2-40B4-BE49-F238E27FC236}">
                <a16:creationId xmlns:a16="http://schemas.microsoft.com/office/drawing/2014/main" id="{76F8C488-F909-466D-A1E2-7284AE06FD9E}"/>
              </a:ext>
            </a:extLst>
          </p:cNvPr>
          <p:cNvSpPr>
            <a:spLocks noGrp="1"/>
          </p:cNvSpPr>
          <p:nvPr>
            <p:ph type="title"/>
          </p:nvPr>
        </p:nvSpPr>
        <p:spPr>
          <a:xfrm>
            <a:off x="651048" y="607436"/>
            <a:ext cx="5693783" cy="1096331"/>
          </a:xfrm>
        </p:spPr>
        <p:txBody>
          <a:bodyPr>
            <a:normAutofit/>
          </a:bodyPr>
          <a:lstStyle/>
          <a:p>
            <a:pPr eaLnBrk="1" hangingPunct="1">
              <a:defRPr/>
            </a:pPr>
            <a:r>
              <a:rPr lang="en-US" sz="3400" kern="1200" dirty="0">
                <a:ea typeface="MS PGothic"/>
                <a:cs typeface="+mn-cs"/>
              </a:rPr>
              <a:t>Enzyme Inhibition via Metabolic Pathway Modulation</a:t>
            </a:r>
            <a:endParaRPr lang="en-IN" sz="3400" dirty="0"/>
          </a:p>
        </p:txBody>
      </p:sp>
    </p:spTree>
    <p:extLst>
      <p:ext uri="{BB962C8B-B14F-4D97-AF65-F5344CB8AC3E}">
        <p14:creationId xmlns:p14="http://schemas.microsoft.com/office/powerpoint/2010/main" val="4153313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A433C-9E84-4B08-83E8-3DEF37CD99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1305" y="10"/>
            <a:ext cx="8511690" cy="6857990"/>
          </a:xfrm>
          <a:prstGeom prst="rect">
            <a:avLst/>
          </a:prstGeom>
          <a:effectLst/>
        </p:spPr>
      </p:pic>
      <p:sp>
        <p:nvSpPr>
          <p:cNvPr id="2" name="Title 1">
            <a:extLst>
              <a:ext uri="{FF2B5EF4-FFF2-40B4-BE49-F238E27FC236}">
                <a16:creationId xmlns:a16="http://schemas.microsoft.com/office/drawing/2014/main" id="{B2EA00ED-1786-46A1-A137-E1E41B940428}"/>
              </a:ext>
            </a:extLst>
          </p:cNvPr>
          <p:cNvSpPr>
            <a:spLocks noGrp="1"/>
          </p:cNvSpPr>
          <p:nvPr>
            <p:ph type="title"/>
          </p:nvPr>
        </p:nvSpPr>
        <p:spPr>
          <a:xfrm>
            <a:off x="314670" y="308755"/>
            <a:ext cx="2513371" cy="1676603"/>
          </a:xfrm>
        </p:spPr>
        <p:txBody>
          <a:bodyPr>
            <a:normAutofit fontScale="90000"/>
          </a:bodyPr>
          <a:lstStyle/>
          <a:p>
            <a:pPr eaLnBrk="1" hangingPunct="1">
              <a:defRPr/>
            </a:pPr>
            <a:r>
              <a:rPr lang="en-US" sz="3100" kern="1200" dirty="0">
                <a:ea typeface="MS PGothic"/>
                <a:cs typeface="+mn-cs"/>
              </a:rPr>
              <a:t>Enzyme Inhibition via Metabolic Pathway Modulation</a:t>
            </a:r>
            <a:endParaRPr lang="en-IN" sz="3100" dirty="0"/>
          </a:p>
        </p:txBody>
      </p:sp>
      <p:sp>
        <p:nvSpPr>
          <p:cNvPr id="11267" name="Rectangle 3">
            <a:extLst>
              <a:ext uri="{FF2B5EF4-FFF2-40B4-BE49-F238E27FC236}">
                <a16:creationId xmlns:a16="http://schemas.microsoft.com/office/drawing/2014/main" id="{6B296D5F-F08D-4E69-AE60-9C72EBA151FA}"/>
              </a:ext>
            </a:extLst>
          </p:cNvPr>
          <p:cNvSpPr>
            <a:spLocks noGrp="1" noChangeArrowheads="1"/>
          </p:cNvSpPr>
          <p:nvPr>
            <p:ph idx="1"/>
          </p:nvPr>
        </p:nvSpPr>
        <p:spPr>
          <a:xfrm>
            <a:off x="-67506" y="2579802"/>
            <a:ext cx="3488811" cy="3785419"/>
          </a:xfrm>
        </p:spPr>
        <p:txBody>
          <a:bodyPr>
            <a:normAutofit/>
          </a:bodyPr>
          <a:lstStyle/>
          <a:p>
            <a:pPr eaLnBrk="1" hangingPunct="1"/>
            <a:r>
              <a:rPr lang="en-US" altLang="en-US" sz="2400" b="1" dirty="0"/>
              <a:t>Types of inhibition include:</a:t>
            </a:r>
          </a:p>
          <a:p>
            <a:pPr marL="0" indent="0" eaLnBrk="1" hangingPunct="1">
              <a:buNone/>
            </a:pPr>
            <a:endParaRPr lang="en-US" altLang="en-US" sz="2400" b="1" dirty="0"/>
          </a:p>
          <a:p>
            <a:pPr lvl="1" eaLnBrk="1" hangingPunct="1"/>
            <a:r>
              <a:rPr lang="en-US" altLang="en-US" sz="2000" b="1" dirty="0"/>
              <a:t>Noncompetitive inhibition:</a:t>
            </a:r>
            <a:r>
              <a:rPr lang="en-US" altLang="en-US" sz="1800" dirty="0"/>
              <a:t> Changing the shape of an active site so the substrate no longer fits.</a:t>
            </a:r>
          </a:p>
          <a:p>
            <a:pPr lvl="1" eaLnBrk="1" hangingPunct="1"/>
            <a:r>
              <a:rPr lang="en-US" altLang="en-US" sz="2000" b="1" dirty="0"/>
              <a:t>Competitive inhibition: </a:t>
            </a:r>
            <a:r>
              <a:rPr lang="en-US" altLang="en-US" sz="1800" dirty="0"/>
              <a:t>Blocking an active site with the attachment of a similar-shaped molecule so the substrate cannot bind.</a:t>
            </a:r>
          </a:p>
        </p:txBody>
      </p:sp>
    </p:spTree>
    <p:extLst>
      <p:ext uri="{BB962C8B-B14F-4D97-AF65-F5344CB8AC3E}">
        <p14:creationId xmlns:p14="http://schemas.microsoft.com/office/powerpoint/2010/main" val="2813640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A433C-9E84-4B08-83E8-3DEF37CD99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1305" y="10"/>
            <a:ext cx="8511690" cy="6857990"/>
          </a:xfrm>
          <a:prstGeom prst="rect">
            <a:avLst/>
          </a:prstGeom>
          <a:effectLst/>
        </p:spPr>
      </p:pic>
      <p:sp>
        <p:nvSpPr>
          <p:cNvPr id="11267" name="Rectangle 3">
            <a:extLst>
              <a:ext uri="{FF2B5EF4-FFF2-40B4-BE49-F238E27FC236}">
                <a16:creationId xmlns:a16="http://schemas.microsoft.com/office/drawing/2014/main" id="{6B296D5F-F08D-4E69-AE60-9C72EBA151FA}"/>
              </a:ext>
            </a:extLst>
          </p:cNvPr>
          <p:cNvSpPr>
            <a:spLocks noGrp="1" noChangeArrowheads="1"/>
          </p:cNvSpPr>
          <p:nvPr>
            <p:ph idx="1"/>
          </p:nvPr>
        </p:nvSpPr>
        <p:spPr>
          <a:xfrm>
            <a:off x="-67506" y="115410"/>
            <a:ext cx="3488811" cy="6249811"/>
          </a:xfrm>
        </p:spPr>
        <p:txBody>
          <a:bodyPr>
            <a:normAutofit lnSpcReduction="10000"/>
          </a:bodyPr>
          <a:lstStyle/>
          <a:p>
            <a:pPr marL="0" indent="0">
              <a:buNone/>
            </a:pPr>
            <a:r>
              <a:rPr lang="en-US" u="sng" dirty="0"/>
              <a:t>The difference between competitive and noncompetitive inhibitors</a:t>
            </a:r>
          </a:p>
          <a:p>
            <a:r>
              <a:rPr lang="en-US" b="1" dirty="0"/>
              <a:t>competitive inhibitors:</a:t>
            </a:r>
            <a:r>
              <a:rPr lang="en-US" dirty="0"/>
              <a:t> binds to the same site as a substrate (-competition for binding)</a:t>
            </a:r>
          </a:p>
          <a:p>
            <a:r>
              <a:rPr lang="en-US" b="1" dirty="0"/>
              <a:t>noncompetitive inhibitors: </a:t>
            </a:r>
            <a:r>
              <a:rPr lang="en-US" dirty="0"/>
              <a:t>bind ALLOSTERICALLY (to a different site) from the one the substrate uses. This binding can result in allosteric inhibition by altering the shape of the substrate binding site.</a:t>
            </a:r>
          </a:p>
        </p:txBody>
      </p:sp>
    </p:spTree>
    <p:extLst>
      <p:ext uri="{BB962C8B-B14F-4D97-AF65-F5344CB8AC3E}">
        <p14:creationId xmlns:p14="http://schemas.microsoft.com/office/powerpoint/2010/main" val="2863981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Picture">
            <a:extLst>
              <a:ext uri="{FF2B5EF4-FFF2-40B4-BE49-F238E27FC236}">
                <a16:creationId xmlns:a16="http://schemas.microsoft.com/office/drawing/2014/main" id="{2E054B04-B3A8-4F6D-BAA0-2BECF5DFBC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5" r="1"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2D36F2-A8AD-4F27-ABE6-F3DCDC94789F}"/>
              </a:ext>
            </a:extLst>
          </p:cNvPr>
          <p:cNvSpPr>
            <a:spLocks noGrp="1"/>
          </p:cNvSpPr>
          <p:nvPr>
            <p:ph type="title"/>
          </p:nvPr>
        </p:nvSpPr>
        <p:spPr>
          <a:xfrm>
            <a:off x="648930" y="129536"/>
            <a:ext cx="3667039" cy="1188901"/>
          </a:xfrm>
        </p:spPr>
        <p:txBody>
          <a:bodyPr>
            <a:normAutofit/>
          </a:bodyPr>
          <a:lstStyle/>
          <a:p>
            <a:r>
              <a:rPr lang="en-US" dirty="0"/>
              <a:t>enzymes</a:t>
            </a:r>
          </a:p>
        </p:txBody>
      </p:sp>
      <p:sp>
        <p:nvSpPr>
          <p:cNvPr id="3" name="Content Placeholder 2">
            <a:extLst>
              <a:ext uri="{FF2B5EF4-FFF2-40B4-BE49-F238E27FC236}">
                <a16:creationId xmlns:a16="http://schemas.microsoft.com/office/drawing/2014/main" id="{66C17998-22F2-461A-8E38-398167D85CB3}"/>
              </a:ext>
            </a:extLst>
          </p:cNvPr>
          <p:cNvSpPr>
            <a:spLocks noGrp="1"/>
          </p:cNvSpPr>
          <p:nvPr>
            <p:ph idx="1"/>
          </p:nvPr>
        </p:nvSpPr>
        <p:spPr>
          <a:xfrm>
            <a:off x="287080" y="1456660"/>
            <a:ext cx="4028888" cy="4767159"/>
          </a:xfrm>
        </p:spPr>
        <p:txBody>
          <a:bodyPr>
            <a:normAutofit fontScale="92500"/>
          </a:bodyPr>
          <a:lstStyle/>
          <a:p>
            <a:r>
              <a:rPr lang="en-US" dirty="0"/>
              <a:t>Enzymes are specific to the reaction it catalyzes.</a:t>
            </a:r>
          </a:p>
          <a:p>
            <a:r>
              <a:rPr lang="en-US" dirty="0"/>
              <a:t>In the lock and key synthesis model, the enzyme interacts with the substrate specifically in a lock and key fashion.</a:t>
            </a:r>
          </a:p>
          <a:p>
            <a:pPr lvl="1"/>
            <a:r>
              <a:rPr lang="en-US" sz="2000" dirty="0"/>
              <a:t> The shape of the substrates fit perfectly and specifically into the </a:t>
            </a:r>
            <a:r>
              <a:rPr lang="en-US" sz="2000" b="1" dirty="0"/>
              <a:t>active site</a:t>
            </a:r>
            <a:r>
              <a:rPr lang="en-US" sz="2000" dirty="0"/>
              <a:t> of the enzyme like a key in a lock. </a:t>
            </a:r>
          </a:p>
          <a:p>
            <a:pPr lvl="1"/>
            <a:r>
              <a:rPr lang="en-US" sz="2000" dirty="0"/>
              <a:t>In biology, when we see this pattern of shapes fitting together perfectly with each other, we say that the shapes are </a:t>
            </a:r>
            <a:r>
              <a:rPr lang="en-US" sz="2000" b="1" dirty="0"/>
              <a:t>complimentary. </a:t>
            </a:r>
            <a:endParaRPr lang="en-US" sz="2000" dirty="0"/>
          </a:p>
        </p:txBody>
      </p:sp>
    </p:spTree>
    <p:extLst>
      <p:ext uri="{BB962C8B-B14F-4D97-AF65-F5344CB8AC3E}">
        <p14:creationId xmlns:p14="http://schemas.microsoft.com/office/powerpoint/2010/main" val="273075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high confidence">
            <a:extLst>
              <a:ext uri="{FF2B5EF4-FFF2-40B4-BE49-F238E27FC236}">
                <a16:creationId xmlns:a16="http://schemas.microsoft.com/office/drawing/2014/main" id="{4A2640AB-49AB-4282-AAF1-48A84D299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19" y="1139336"/>
            <a:ext cx="5614835" cy="4426109"/>
          </a:xfrm>
          <a:prstGeom prst="rect">
            <a:avLst/>
          </a:prstGeom>
          <a:effectLst/>
        </p:spPr>
      </p:pic>
      <p:sp>
        <p:nvSpPr>
          <p:cNvPr id="2" name="Title 1">
            <a:extLst>
              <a:ext uri="{FF2B5EF4-FFF2-40B4-BE49-F238E27FC236}">
                <a16:creationId xmlns:a16="http://schemas.microsoft.com/office/drawing/2014/main" id="{C2302B40-5E7C-4B12-9B6D-F0D14AF6C68D}"/>
              </a:ext>
            </a:extLst>
          </p:cNvPr>
          <p:cNvSpPr>
            <a:spLocks noGrp="1"/>
          </p:cNvSpPr>
          <p:nvPr>
            <p:ph type="title"/>
          </p:nvPr>
        </p:nvSpPr>
        <p:spPr>
          <a:xfrm>
            <a:off x="648929" y="629266"/>
            <a:ext cx="3505495" cy="1622321"/>
          </a:xfrm>
        </p:spPr>
        <p:txBody>
          <a:bodyPr>
            <a:normAutofit/>
          </a:bodyPr>
          <a:lstStyle/>
          <a:p>
            <a:r>
              <a:rPr lang="en-US" dirty="0"/>
              <a:t>Properties of Enzymes</a:t>
            </a:r>
          </a:p>
        </p:txBody>
      </p:sp>
      <p:sp>
        <p:nvSpPr>
          <p:cNvPr id="3" name="Content Placeholder 2">
            <a:extLst>
              <a:ext uri="{FF2B5EF4-FFF2-40B4-BE49-F238E27FC236}">
                <a16:creationId xmlns:a16="http://schemas.microsoft.com/office/drawing/2014/main" id="{89A7B813-F247-408B-BC7A-161993A555A2}"/>
              </a:ext>
            </a:extLst>
          </p:cNvPr>
          <p:cNvSpPr>
            <a:spLocks noGrp="1"/>
          </p:cNvSpPr>
          <p:nvPr>
            <p:ph idx="1"/>
          </p:nvPr>
        </p:nvSpPr>
        <p:spPr>
          <a:xfrm>
            <a:off x="648931" y="2438400"/>
            <a:ext cx="3505494" cy="3785419"/>
          </a:xfrm>
        </p:spPr>
        <p:txBody>
          <a:bodyPr>
            <a:normAutofit/>
          </a:bodyPr>
          <a:lstStyle/>
          <a:p>
            <a:r>
              <a:rPr lang="en-US" sz="2000" dirty="0"/>
              <a:t>Enzymes are reusable. </a:t>
            </a:r>
          </a:p>
          <a:p>
            <a:r>
              <a:rPr lang="en-US" sz="2000" dirty="0"/>
              <a:t>Enzymes are highly specific. </a:t>
            </a:r>
          </a:p>
          <a:p>
            <a:r>
              <a:rPr lang="en-US" sz="2000" dirty="0"/>
              <a:t>Enzymes have an active site. </a:t>
            </a:r>
          </a:p>
          <a:p>
            <a:r>
              <a:rPr lang="en-US" sz="2000" dirty="0"/>
              <a:t>Enzymes are usually proteins</a:t>
            </a:r>
          </a:p>
          <a:p>
            <a:r>
              <a:rPr lang="en-US" sz="2000" dirty="0"/>
              <a:t>Enzymes will have names that end in "-ase"</a:t>
            </a:r>
          </a:p>
          <a:p>
            <a:pPr marL="0" indent="0">
              <a:buNone/>
            </a:pPr>
            <a:endParaRPr lang="en-US" sz="2000" dirty="0"/>
          </a:p>
        </p:txBody>
      </p:sp>
    </p:spTree>
    <p:extLst>
      <p:ext uri="{BB962C8B-B14F-4D97-AF65-F5344CB8AC3E}">
        <p14:creationId xmlns:p14="http://schemas.microsoft.com/office/powerpoint/2010/main" val="3822108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generated with very high confidence">
            <a:extLst>
              <a:ext uri="{FF2B5EF4-FFF2-40B4-BE49-F238E27FC236}">
                <a16:creationId xmlns:a16="http://schemas.microsoft.com/office/drawing/2014/main" id="{D533722C-4E8D-4C9B-B0B4-587C33FDF6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6452" y="643467"/>
            <a:ext cx="6039095" cy="5571066"/>
          </a:xfrm>
          <a:prstGeom prst="rect">
            <a:avLst/>
          </a:prstGeom>
        </p:spPr>
      </p:pic>
    </p:spTree>
    <p:extLst>
      <p:ext uri="{BB962C8B-B14F-4D97-AF65-F5344CB8AC3E}">
        <p14:creationId xmlns:p14="http://schemas.microsoft.com/office/powerpoint/2010/main" val="2497324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2DC09407-5921-441F-8CA6-266E4B150C21}"/>
              </a:ext>
            </a:extLst>
          </p:cNvPr>
          <p:cNvPicPr>
            <a:picLocks noChangeAspect="1"/>
          </p:cNvPicPr>
          <p:nvPr/>
        </p:nvPicPr>
        <p:blipFill rotWithShape="1">
          <a:blip r:embed="rId2">
            <a:extLst>
              <a:ext uri="{28A0092B-C50C-407E-A947-70E740481C1C}">
                <a14:useLocalDpi xmlns:a14="http://schemas.microsoft.com/office/drawing/2010/main" val="0"/>
              </a:ext>
            </a:extLst>
          </a:blip>
          <a:srcRect l="-758" r="-126"/>
          <a:stretch/>
        </p:blipFill>
        <p:spPr>
          <a:xfrm>
            <a:off x="2573080" y="640082"/>
            <a:ext cx="9537404" cy="5577837"/>
          </a:xfrm>
          <a:prstGeom prst="rect">
            <a:avLst/>
          </a:prstGeom>
          <a:effectLst/>
        </p:spPr>
      </p:pic>
      <p:sp>
        <p:nvSpPr>
          <p:cNvPr id="2" name="Title 1">
            <a:extLst>
              <a:ext uri="{FF2B5EF4-FFF2-40B4-BE49-F238E27FC236}">
                <a16:creationId xmlns:a16="http://schemas.microsoft.com/office/drawing/2014/main" id="{CE2A27D7-5522-4371-BC0A-DA3C684CD6AD}"/>
              </a:ext>
            </a:extLst>
          </p:cNvPr>
          <p:cNvSpPr>
            <a:spLocks noGrp="1"/>
          </p:cNvSpPr>
          <p:nvPr>
            <p:ph type="title"/>
          </p:nvPr>
        </p:nvSpPr>
        <p:spPr>
          <a:xfrm>
            <a:off x="3161585" y="-127591"/>
            <a:ext cx="5868829" cy="1676603"/>
          </a:xfrm>
        </p:spPr>
        <p:txBody>
          <a:bodyPr>
            <a:normAutofit/>
          </a:bodyPr>
          <a:lstStyle/>
          <a:p>
            <a:r>
              <a:rPr lang="en-US" sz="4100" dirty="0"/>
              <a:t> Temperature </a:t>
            </a:r>
          </a:p>
        </p:txBody>
      </p:sp>
      <p:sp>
        <p:nvSpPr>
          <p:cNvPr id="3" name="Content Placeholder 2">
            <a:extLst>
              <a:ext uri="{FF2B5EF4-FFF2-40B4-BE49-F238E27FC236}">
                <a16:creationId xmlns:a16="http://schemas.microsoft.com/office/drawing/2014/main" id="{632557E7-1C71-49DD-A86E-1A64B45F3773}"/>
              </a:ext>
            </a:extLst>
          </p:cNvPr>
          <p:cNvSpPr>
            <a:spLocks noGrp="1"/>
          </p:cNvSpPr>
          <p:nvPr>
            <p:ph idx="1"/>
          </p:nvPr>
        </p:nvSpPr>
        <p:spPr>
          <a:xfrm>
            <a:off x="159488" y="350874"/>
            <a:ext cx="2541183" cy="5872945"/>
          </a:xfrm>
        </p:spPr>
        <p:txBody>
          <a:bodyPr>
            <a:normAutofit fontScale="92500" lnSpcReduction="20000"/>
          </a:bodyPr>
          <a:lstStyle/>
          <a:p>
            <a:r>
              <a:rPr lang="en-US" dirty="0"/>
              <a:t> The rate at which an enzyme converts its substrate into product is affected by many factors. </a:t>
            </a:r>
          </a:p>
          <a:p>
            <a:r>
              <a:rPr lang="en-US" dirty="0"/>
              <a:t> Temperature - The rate chemical reactions increases with increasing temperature, because the heat is adding kinetic energy to the molecules which makes them move faster. </a:t>
            </a:r>
          </a:p>
          <a:p>
            <a:endParaRPr lang="en-US" dirty="0"/>
          </a:p>
        </p:txBody>
      </p:sp>
    </p:spTree>
    <p:extLst>
      <p:ext uri="{BB962C8B-B14F-4D97-AF65-F5344CB8AC3E}">
        <p14:creationId xmlns:p14="http://schemas.microsoft.com/office/powerpoint/2010/main" val="660080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DE7E-25C7-44D9-99EC-F78C62276295}"/>
              </a:ext>
            </a:extLst>
          </p:cNvPr>
          <p:cNvSpPr>
            <a:spLocks noGrp="1"/>
          </p:cNvSpPr>
          <p:nvPr>
            <p:ph type="title"/>
          </p:nvPr>
        </p:nvSpPr>
        <p:spPr/>
        <p:txBody>
          <a:bodyPr/>
          <a:lstStyle/>
          <a:p>
            <a:endParaRPr lang="en-US"/>
          </a:p>
        </p:txBody>
      </p:sp>
      <p:pic>
        <p:nvPicPr>
          <p:cNvPr id="6" name="Content Placeholder 5" descr="A screenshot of a cell phone&#10;&#10;Description generated with high confidence">
            <a:extLst>
              <a:ext uri="{FF2B5EF4-FFF2-40B4-BE49-F238E27FC236}">
                <a16:creationId xmlns:a16="http://schemas.microsoft.com/office/drawing/2014/main" id="{7227C009-7363-46A8-A54D-B52B90752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919"/>
            <a:ext cx="12185675" cy="6698161"/>
          </a:xfrm>
        </p:spPr>
      </p:pic>
      <p:pic>
        <p:nvPicPr>
          <p:cNvPr id="4" name="Picture 3">
            <a:extLst>
              <a:ext uri="{FF2B5EF4-FFF2-40B4-BE49-F238E27FC236}">
                <a16:creationId xmlns:a16="http://schemas.microsoft.com/office/drawing/2014/main" id="{8D26D9E0-3C06-4092-A373-5DABDB5E19F4}"/>
              </a:ext>
            </a:extLst>
          </p:cNvPr>
          <p:cNvPicPr>
            <a:picLocks noChangeAspect="1"/>
          </p:cNvPicPr>
          <p:nvPr/>
        </p:nvPicPr>
        <p:blipFill>
          <a:blip r:embed="rId3"/>
          <a:stretch>
            <a:fillRect/>
          </a:stretch>
        </p:blipFill>
        <p:spPr>
          <a:xfrm>
            <a:off x="7349743" y="5539563"/>
            <a:ext cx="4608341" cy="1137684"/>
          </a:xfrm>
          <a:prstGeom prst="rect">
            <a:avLst/>
          </a:prstGeom>
        </p:spPr>
      </p:pic>
    </p:spTree>
    <p:extLst>
      <p:ext uri="{BB962C8B-B14F-4D97-AF65-F5344CB8AC3E}">
        <p14:creationId xmlns:p14="http://schemas.microsoft.com/office/powerpoint/2010/main" val="13161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F03DDF-6468-4AB7-B426-4CC1A7A16BAF}"/>
              </a:ext>
            </a:extLst>
          </p:cNvPr>
          <p:cNvPicPr>
            <a:picLocks noChangeAspect="1"/>
          </p:cNvPicPr>
          <p:nvPr/>
        </p:nvPicPr>
        <p:blipFill rotWithShape="1">
          <a:blip r:embed="rId2">
            <a:extLst>
              <a:ext uri="{28A0092B-C50C-407E-A947-70E740481C1C}">
                <a14:useLocalDpi xmlns:a14="http://schemas.microsoft.com/office/drawing/2010/main" val="0"/>
              </a:ext>
            </a:extLst>
          </a:blip>
          <a:srcRect r="1693"/>
          <a:stretch/>
        </p:blipFill>
        <p:spPr>
          <a:xfrm>
            <a:off x="6090612" y="10"/>
            <a:ext cx="6101387" cy="6857990"/>
          </a:xfrm>
          <a:prstGeom prst="rect">
            <a:avLst/>
          </a:prstGeom>
          <a:effectLst/>
        </p:spPr>
      </p:pic>
      <p:sp>
        <p:nvSpPr>
          <p:cNvPr id="2" name="Title 1">
            <a:extLst>
              <a:ext uri="{FF2B5EF4-FFF2-40B4-BE49-F238E27FC236}">
                <a16:creationId xmlns:a16="http://schemas.microsoft.com/office/drawing/2014/main" id="{850E86BB-9F1C-4E94-965A-845E6835D173}"/>
              </a:ext>
            </a:extLst>
          </p:cNvPr>
          <p:cNvSpPr>
            <a:spLocks noGrp="1"/>
          </p:cNvSpPr>
          <p:nvPr>
            <p:ph type="title"/>
          </p:nvPr>
        </p:nvSpPr>
        <p:spPr>
          <a:xfrm>
            <a:off x="648929" y="629266"/>
            <a:ext cx="5127031" cy="1676603"/>
          </a:xfrm>
        </p:spPr>
        <p:txBody>
          <a:bodyPr>
            <a:normAutofit/>
          </a:bodyPr>
          <a:lstStyle/>
          <a:p>
            <a:r>
              <a:rPr lang="en-US"/>
              <a:t>Enzymes</a:t>
            </a:r>
            <a:endParaRPr lang="en-US" dirty="0"/>
          </a:p>
        </p:txBody>
      </p:sp>
      <p:sp>
        <p:nvSpPr>
          <p:cNvPr id="3" name="Content Placeholder 2">
            <a:extLst>
              <a:ext uri="{FF2B5EF4-FFF2-40B4-BE49-F238E27FC236}">
                <a16:creationId xmlns:a16="http://schemas.microsoft.com/office/drawing/2014/main" id="{680472FB-6230-4B48-BB8A-031768DA4504}"/>
              </a:ext>
            </a:extLst>
          </p:cNvPr>
          <p:cNvSpPr>
            <a:spLocks noGrp="1"/>
          </p:cNvSpPr>
          <p:nvPr>
            <p:ph idx="1"/>
          </p:nvPr>
        </p:nvSpPr>
        <p:spPr>
          <a:xfrm>
            <a:off x="648930" y="2438400"/>
            <a:ext cx="5127029" cy="3785419"/>
          </a:xfrm>
        </p:spPr>
        <p:txBody>
          <a:bodyPr>
            <a:normAutofit/>
          </a:bodyPr>
          <a:lstStyle/>
          <a:p>
            <a:r>
              <a:rPr lang="en-US" sz="2000"/>
              <a:t>  An enzyme is usually a protein. </a:t>
            </a:r>
          </a:p>
          <a:p>
            <a:r>
              <a:rPr lang="en-US" sz="2000"/>
              <a:t>Enzymes are catalysts which function to reduce the activation energy of a chemical reaction, so that the reaction occurs much more quickly than it would in the absence of the enzyme. </a:t>
            </a:r>
          </a:p>
          <a:p>
            <a:r>
              <a:rPr lang="en-US" sz="2000"/>
              <a:t>The speed difference is usually several orders of magnitude faster with the addition of the enzyme. </a:t>
            </a:r>
          </a:p>
          <a:p>
            <a:r>
              <a:rPr lang="en-US" sz="2000"/>
              <a:t>For example, a single lunch would take thousands of years for our bodies to metabolize in the absence of enzymes.</a:t>
            </a:r>
          </a:p>
        </p:txBody>
      </p:sp>
    </p:spTree>
    <p:extLst>
      <p:ext uri="{BB962C8B-B14F-4D97-AF65-F5344CB8AC3E}">
        <p14:creationId xmlns:p14="http://schemas.microsoft.com/office/powerpoint/2010/main" val="126537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DE7E-25C7-44D9-99EC-F78C62276295}"/>
              </a:ext>
            </a:extLst>
          </p:cNvPr>
          <p:cNvSpPr>
            <a:spLocks noGrp="1"/>
          </p:cNvSpPr>
          <p:nvPr>
            <p:ph type="title"/>
          </p:nvPr>
        </p:nvSpPr>
        <p:spPr/>
        <p:txBody>
          <a:bodyPr/>
          <a:lstStyle/>
          <a:p>
            <a:endParaRPr lang="en-US"/>
          </a:p>
        </p:txBody>
      </p:sp>
      <p:pic>
        <p:nvPicPr>
          <p:cNvPr id="6" name="Content Placeholder 5" descr="A screenshot of a cell phone&#10;&#10;Description generated with high confidence">
            <a:extLst>
              <a:ext uri="{FF2B5EF4-FFF2-40B4-BE49-F238E27FC236}">
                <a16:creationId xmlns:a16="http://schemas.microsoft.com/office/drawing/2014/main" id="{7227C009-7363-46A8-A54D-B52B90752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8228" y="79919"/>
            <a:ext cx="9197447" cy="5055607"/>
          </a:xfrm>
        </p:spPr>
      </p:pic>
      <p:pic>
        <p:nvPicPr>
          <p:cNvPr id="4" name="Picture 3">
            <a:extLst>
              <a:ext uri="{FF2B5EF4-FFF2-40B4-BE49-F238E27FC236}">
                <a16:creationId xmlns:a16="http://schemas.microsoft.com/office/drawing/2014/main" id="{8D26D9E0-3C06-4092-A373-5DABDB5E19F4}"/>
              </a:ext>
            </a:extLst>
          </p:cNvPr>
          <p:cNvPicPr>
            <a:picLocks noChangeAspect="1"/>
          </p:cNvPicPr>
          <p:nvPr/>
        </p:nvPicPr>
        <p:blipFill>
          <a:blip r:embed="rId3"/>
          <a:stretch>
            <a:fillRect/>
          </a:stretch>
        </p:blipFill>
        <p:spPr>
          <a:xfrm>
            <a:off x="7349743" y="5539563"/>
            <a:ext cx="4608341" cy="1137684"/>
          </a:xfrm>
          <a:prstGeom prst="rect">
            <a:avLst/>
          </a:prstGeom>
        </p:spPr>
      </p:pic>
      <p:sp>
        <p:nvSpPr>
          <p:cNvPr id="3" name="Rectangle 2">
            <a:extLst>
              <a:ext uri="{FF2B5EF4-FFF2-40B4-BE49-F238E27FC236}">
                <a16:creationId xmlns:a16="http://schemas.microsoft.com/office/drawing/2014/main" id="{F9F5DF88-C6D6-4D42-B244-965694A9F028}"/>
              </a:ext>
            </a:extLst>
          </p:cNvPr>
          <p:cNvSpPr/>
          <p:nvPr/>
        </p:nvSpPr>
        <p:spPr>
          <a:xfrm>
            <a:off x="233916" y="5021477"/>
            <a:ext cx="6485861" cy="1477328"/>
          </a:xfrm>
          <a:prstGeom prst="rect">
            <a:avLst/>
          </a:prstGeom>
        </p:spPr>
        <p:txBody>
          <a:bodyPr wrap="square">
            <a:spAutoFit/>
          </a:bodyPr>
          <a:lstStyle/>
          <a:p>
            <a:r>
              <a:rPr lang="en-US" dirty="0">
                <a:solidFill>
                  <a:srgbClr val="666666"/>
                </a:solidFill>
                <a:latin typeface="Lilly"/>
              </a:rPr>
              <a:t>    pH also affects enzyme activity. Enzymes have a pH level that it functions best at. As the pH level gets further away (in either direction) from this optimal zone, the side chains of the amino acids become ionized which leads to a loss of tertiary structure, followed by denaturation. ​</a:t>
            </a:r>
            <a:endParaRPr lang="en-US" dirty="0"/>
          </a:p>
        </p:txBody>
      </p:sp>
    </p:spTree>
    <p:extLst>
      <p:ext uri="{BB962C8B-B14F-4D97-AF65-F5344CB8AC3E}">
        <p14:creationId xmlns:p14="http://schemas.microsoft.com/office/powerpoint/2010/main" val="100474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ap&#10;&#10;Description generated with high confidence">
            <a:extLst>
              <a:ext uri="{FF2B5EF4-FFF2-40B4-BE49-F238E27FC236}">
                <a16:creationId xmlns:a16="http://schemas.microsoft.com/office/drawing/2014/main" id="{155DE1E0-A3DE-4750-904F-5612CFDEA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75" y="238275"/>
            <a:ext cx="11050131" cy="6381450"/>
          </a:xfrm>
          <a:prstGeom prst="rect">
            <a:avLst/>
          </a:prstGeom>
          <a:effectLst/>
        </p:spPr>
      </p:pic>
      <p:sp>
        <p:nvSpPr>
          <p:cNvPr id="3" name="Content Placeholder 2">
            <a:extLst>
              <a:ext uri="{FF2B5EF4-FFF2-40B4-BE49-F238E27FC236}">
                <a16:creationId xmlns:a16="http://schemas.microsoft.com/office/drawing/2014/main" id="{19789348-1F79-4C88-B483-5ED94D116D15}"/>
              </a:ext>
            </a:extLst>
          </p:cNvPr>
          <p:cNvSpPr>
            <a:spLocks noGrp="1"/>
          </p:cNvSpPr>
          <p:nvPr>
            <p:ph idx="1"/>
          </p:nvPr>
        </p:nvSpPr>
        <p:spPr>
          <a:xfrm>
            <a:off x="207390" y="5448693"/>
            <a:ext cx="11500396" cy="1316792"/>
          </a:xfrm>
          <a:solidFill>
            <a:schemeClr val="bg1">
              <a:alpha val="60000"/>
            </a:schemeClr>
          </a:solidFill>
        </p:spPr>
        <p:txBody>
          <a:bodyPr>
            <a:normAutofit/>
          </a:bodyPr>
          <a:lstStyle/>
          <a:p>
            <a:r>
              <a:rPr lang="en-US" altLang="en-US" sz="2000" b="1" dirty="0"/>
              <a:t>Enzymes are generally large protein complexes.</a:t>
            </a:r>
          </a:p>
          <a:p>
            <a:r>
              <a:rPr lang="en-US" altLang="en-US" sz="2000" b="1" dirty="0"/>
              <a:t>Enzymes function to increase the probability of chemical reactions occurring by lowering the energy of activation.</a:t>
            </a:r>
          </a:p>
          <a:p>
            <a:endParaRPr lang="en-US" sz="2000" b="1" dirty="0"/>
          </a:p>
        </p:txBody>
      </p:sp>
    </p:spTree>
    <p:extLst>
      <p:ext uri="{BB962C8B-B14F-4D97-AF65-F5344CB8AC3E}">
        <p14:creationId xmlns:p14="http://schemas.microsoft.com/office/powerpoint/2010/main" val="228286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F00FE09-051F-4CA5-B701-DBF0833F0B87}"/>
              </a:ext>
            </a:extLst>
          </p:cNvPr>
          <p:cNvPicPr>
            <a:picLocks noChangeAspect="1"/>
          </p:cNvPicPr>
          <p:nvPr/>
        </p:nvPicPr>
        <p:blipFill rotWithShape="1">
          <a:blip r:embed="rId2">
            <a:extLst>
              <a:ext uri="{28A0092B-C50C-407E-A947-70E740481C1C}">
                <a14:useLocalDpi xmlns:a14="http://schemas.microsoft.com/office/drawing/2010/main" val="0"/>
              </a:ext>
            </a:extLst>
          </a:blip>
          <a:srcRect t="16213"/>
          <a:stretch/>
        </p:blipFill>
        <p:spPr>
          <a:xfrm>
            <a:off x="6038101" y="1227616"/>
            <a:ext cx="5510771" cy="3740027"/>
          </a:xfrm>
          <a:prstGeom prst="rect">
            <a:avLst/>
          </a:prstGeom>
        </p:spPr>
      </p:pic>
      <p:sp>
        <p:nvSpPr>
          <p:cNvPr id="2" name="Title 1">
            <a:extLst>
              <a:ext uri="{FF2B5EF4-FFF2-40B4-BE49-F238E27FC236}">
                <a16:creationId xmlns:a16="http://schemas.microsoft.com/office/drawing/2014/main" id="{31DAE3EA-1945-4C2D-9B58-F7BEDC926837}"/>
              </a:ext>
            </a:extLst>
          </p:cNvPr>
          <p:cNvSpPr>
            <a:spLocks noGrp="1"/>
          </p:cNvSpPr>
          <p:nvPr>
            <p:ph type="title"/>
          </p:nvPr>
        </p:nvSpPr>
        <p:spPr>
          <a:xfrm>
            <a:off x="750242" y="632990"/>
            <a:ext cx="4062643" cy="1043409"/>
          </a:xfrm>
        </p:spPr>
        <p:txBody>
          <a:bodyPr>
            <a:normAutofit/>
          </a:bodyPr>
          <a:lstStyle/>
          <a:p>
            <a:r>
              <a:rPr lang="en-US" altLang="en-US" sz="3600">
                <a:solidFill>
                  <a:schemeClr val="bg1"/>
                </a:solidFill>
              </a:rPr>
              <a:t>Enzymes</a:t>
            </a:r>
            <a:endParaRPr lang="en-US" sz="3600">
              <a:solidFill>
                <a:schemeClr val="bg1"/>
              </a:solidFill>
            </a:endParaRPr>
          </a:p>
        </p:txBody>
      </p:sp>
      <p:sp>
        <p:nvSpPr>
          <p:cNvPr id="3" name="Content Placeholder 2">
            <a:extLst>
              <a:ext uri="{FF2B5EF4-FFF2-40B4-BE49-F238E27FC236}">
                <a16:creationId xmlns:a16="http://schemas.microsoft.com/office/drawing/2014/main" id="{19789348-1F79-4C88-B483-5ED94D116D15}"/>
              </a:ext>
            </a:extLst>
          </p:cNvPr>
          <p:cNvSpPr>
            <a:spLocks noGrp="1"/>
          </p:cNvSpPr>
          <p:nvPr>
            <p:ph idx="1"/>
          </p:nvPr>
        </p:nvSpPr>
        <p:spPr>
          <a:xfrm>
            <a:off x="0" y="1774372"/>
            <a:ext cx="4582883" cy="3391988"/>
          </a:xfrm>
        </p:spPr>
        <p:txBody>
          <a:bodyPr anchor="t">
            <a:normAutofit/>
          </a:bodyPr>
          <a:lstStyle/>
          <a:p>
            <a:pPr lvl="1"/>
            <a:r>
              <a:rPr lang="en-US" altLang="en-US" dirty="0">
                <a:solidFill>
                  <a:schemeClr val="bg1"/>
                </a:solidFill>
              </a:rPr>
              <a:t>Enzymes are reusable; as soon as reaction is finished, the enzyme is released to work again.</a:t>
            </a:r>
          </a:p>
          <a:p>
            <a:pPr lvl="1"/>
            <a:r>
              <a:rPr lang="en-US" altLang="en-US" dirty="0">
                <a:solidFill>
                  <a:schemeClr val="bg1"/>
                </a:solidFill>
              </a:rPr>
              <a:t>Enzymes are needed in very small amounts because they can catalyze the same reaction thousands of times.</a:t>
            </a:r>
          </a:p>
          <a:p>
            <a:pPr marL="457200" lvl="1" indent="0">
              <a:buNone/>
            </a:pPr>
            <a:endParaRPr lang="en-US" altLang="en-US" dirty="0">
              <a:solidFill>
                <a:schemeClr val="bg1"/>
              </a:solidFill>
            </a:endParaRPr>
          </a:p>
          <a:p>
            <a:endParaRPr lang="en-US" sz="2400" dirty="0">
              <a:solidFill>
                <a:schemeClr val="bg1"/>
              </a:solidFill>
            </a:endParaRPr>
          </a:p>
        </p:txBody>
      </p:sp>
      <p:sp>
        <p:nvSpPr>
          <p:cNvPr id="8" name="Arrow: Curved Up 7">
            <a:extLst>
              <a:ext uri="{FF2B5EF4-FFF2-40B4-BE49-F238E27FC236}">
                <a16:creationId xmlns:a16="http://schemas.microsoft.com/office/drawing/2014/main" id="{A0E18369-8115-43AA-BD94-4E05BF21B3E6}"/>
              </a:ext>
            </a:extLst>
          </p:cNvPr>
          <p:cNvSpPr/>
          <p:nvPr/>
        </p:nvSpPr>
        <p:spPr>
          <a:xfrm rot="670682" flipH="1">
            <a:off x="6354354" y="4413524"/>
            <a:ext cx="3684631" cy="1729229"/>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301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BAF1561-20C4-41FD-A35F-BF2B9E727F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839DC788-B140-4F3E-A91E-CB3E70ED94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C18D930-0EEE-448F-ABF1-2AA3C83DA55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7B69385-4D4E-4CA9-BF16-F63E66B9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767" y="610965"/>
            <a:ext cx="6542117" cy="5479022"/>
          </a:xfrm>
          <a:prstGeom prst="rect">
            <a:avLst/>
          </a:prstGeom>
        </p:spPr>
      </p:pic>
      <p:sp>
        <p:nvSpPr>
          <p:cNvPr id="2" name="Title 1">
            <a:extLst>
              <a:ext uri="{FF2B5EF4-FFF2-40B4-BE49-F238E27FC236}">
                <a16:creationId xmlns:a16="http://schemas.microsoft.com/office/drawing/2014/main" id="{31DAE3EA-1945-4C2D-9B58-F7BEDC926837}"/>
              </a:ext>
            </a:extLst>
          </p:cNvPr>
          <p:cNvSpPr>
            <a:spLocks noGrp="1"/>
          </p:cNvSpPr>
          <p:nvPr>
            <p:ph type="title"/>
          </p:nvPr>
        </p:nvSpPr>
        <p:spPr>
          <a:xfrm>
            <a:off x="321733" y="981091"/>
            <a:ext cx="4092951" cy="1624457"/>
          </a:xfrm>
        </p:spPr>
        <p:txBody>
          <a:bodyPr>
            <a:normAutofit/>
          </a:bodyPr>
          <a:lstStyle/>
          <a:p>
            <a:r>
              <a:rPr lang="en-US" altLang="en-US" sz="3600">
                <a:solidFill>
                  <a:schemeClr val="bg1"/>
                </a:solidFill>
              </a:rPr>
              <a:t>Enzymes</a:t>
            </a:r>
            <a:endParaRPr lang="en-US" sz="3600">
              <a:solidFill>
                <a:schemeClr val="bg1"/>
              </a:solidFill>
            </a:endParaRPr>
          </a:p>
        </p:txBody>
      </p:sp>
      <p:sp>
        <p:nvSpPr>
          <p:cNvPr id="3" name="Content Placeholder 2">
            <a:extLst>
              <a:ext uri="{FF2B5EF4-FFF2-40B4-BE49-F238E27FC236}">
                <a16:creationId xmlns:a16="http://schemas.microsoft.com/office/drawing/2014/main" id="{19789348-1F79-4C88-B483-5ED94D116D15}"/>
              </a:ext>
            </a:extLst>
          </p:cNvPr>
          <p:cNvSpPr>
            <a:spLocks noGrp="1"/>
          </p:cNvSpPr>
          <p:nvPr>
            <p:ph idx="1"/>
          </p:nvPr>
        </p:nvSpPr>
        <p:spPr>
          <a:xfrm>
            <a:off x="321733" y="2834809"/>
            <a:ext cx="4092951" cy="3042099"/>
          </a:xfrm>
        </p:spPr>
        <p:txBody>
          <a:bodyPr anchor="t">
            <a:normAutofit/>
          </a:bodyPr>
          <a:lstStyle/>
          <a:p>
            <a:pPr lvl="1"/>
            <a:r>
              <a:rPr lang="en-US" altLang="en-US" sz="2000" dirty="0">
                <a:solidFill>
                  <a:schemeClr val="bg1"/>
                </a:solidFill>
              </a:rPr>
              <a:t>Enzymes have an active site that positions the substrate so the reaction can occur.</a:t>
            </a:r>
          </a:p>
          <a:p>
            <a:pPr lvl="1"/>
            <a:r>
              <a:rPr lang="en-US" altLang="en-US" sz="2000" dirty="0">
                <a:solidFill>
                  <a:schemeClr val="bg1"/>
                </a:solidFill>
              </a:rPr>
              <a:t>Enzyme activity is highly specific and functions in only one type of reaction.</a:t>
            </a:r>
          </a:p>
          <a:p>
            <a:pPr marL="0" indent="0">
              <a:buNone/>
            </a:pPr>
            <a:endParaRPr lang="en-US" sz="2000" dirty="0">
              <a:solidFill>
                <a:schemeClr val="bg1"/>
              </a:solidFill>
            </a:endParaRPr>
          </a:p>
        </p:txBody>
      </p:sp>
    </p:spTree>
    <p:extLst>
      <p:ext uri="{BB962C8B-B14F-4D97-AF65-F5344CB8AC3E}">
        <p14:creationId xmlns:p14="http://schemas.microsoft.com/office/powerpoint/2010/main" val="719573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950AAD-1C78-4293-B1AE-AA56612C640A}"/>
              </a:ext>
            </a:extLst>
          </p:cNvPr>
          <p:cNvPicPr>
            <a:picLocks noChangeAspect="1"/>
          </p:cNvPicPr>
          <p:nvPr/>
        </p:nvPicPr>
        <p:blipFill rotWithShape="1">
          <a:blip r:embed="rId2"/>
          <a:srcRect r="-2" b="157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1CD04D95-46EC-4DBA-B441-0EBCB8599A6D}"/>
              </a:ext>
            </a:extLst>
          </p:cNvPr>
          <p:cNvSpPr>
            <a:spLocks noGrp="1"/>
          </p:cNvSpPr>
          <p:nvPr>
            <p:ph type="title"/>
          </p:nvPr>
        </p:nvSpPr>
        <p:spPr>
          <a:xfrm>
            <a:off x="648929" y="629266"/>
            <a:ext cx="3651467" cy="1676603"/>
          </a:xfrm>
        </p:spPr>
        <p:txBody>
          <a:bodyPr>
            <a:normAutofit/>
          </a:bodyPr>
          <a:lstStyle/>
          <a:p>
            <a:r>
              <a:rPr lang="en-US" dirty="0"/>
              <a:t>ENZYME NAMES</a:t>
            </a:r>
          </a:p>
        </p:txBody>
      </p:sp>
      <p:sp>
        <p:nvSpPr>
          <p:cNvPr id="3" name="Content Placeholder 2">
            <a:extLst>
              <a:ext uri="{FF2B5EF4-FFF2-40B4-BE49-F238E27FC236}">
                <a16:creationId xmlns:a16="http://schemas.microsoft.com/office/drawing/2014/main" id="{A5696232-1C6A-4037-B83C-6DCA454199DA}"/>
              </a:ext>
            </a:extLst>
          </p:cNvPr>
          <p:cNvSpPr>
            <a:spLocks noGrp="1"/>
          </p:cNvSpPr>
          <p:nvPr>
            <p:ph idx="1"/>
          </p:nvPr>
        </p:nvSpPr>
        <p:spPr>
          <a:xfrm>
            <a:off x="648931" y="2438400"/>
            <a:ext cx="3651466" cy="3785419"/>
          </a:xfrm>
        </p:spPr>
        <p:txBody>
          <a:bodyPr>
            <a:normAutofit/>
          </a:bodyPr>
          <a:lstStyle/>
          <a:p>
            <a:r>
              <a:rPr lang="en-US" altLang="en-US" sz="3200" dirty="0"/>
              <a:t>Enzyme names typically end in -ase.</a:t>
            </a:r>
          </a:p>
          <a:p>
            <a:r>
              <a:rPr lang="en-US" altLang="en-US" sz="3200" dirty="0"/>
              <a:t>Enzyme names start with the type of reaction they act upon.</a:t>
            </a:r>
          </a:p>
          <a:p>
            <a:endParaRPr lang="en-US" sz="1800" dirty="0"/>
          </a:p>
        </p:txBody>
      </p:sp>
    </p:spTree>
    <p:extLst>
      <p:ext uri="{BB962C8B-B14F-4D97-AF65-F5344CB8AC3E}">
        <p14:creationId xmlns:p14="http://schemas.microsoft.com/office/powerpoint/2010/main" val="2320366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69C2898-5EA2-4872-AA90-9BEEE877212E}"/>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Sometimes Enzymes Require helpers</a:t>
            </a: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228301678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250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generated with high confidence">
            <a:extLst>
              <a:ext uri="{FF2B5EF4-FFF2-40B4-BE49-F238E27FC236}">
                <a16:creationId xmlns:a16="http://schemas.microsoft.com/office/drawing/2014/main" id="{323D183E-B7CE-4529-BD64-BE0853839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907203"/>
            <a:ext cx="10905066" cy="5043593"/>
          </a:xfrm>
          <a:prstGeom prst="rect">
            <a:avLst/>
          </a:prstGeom>
        </p:spPr>
      </p:pic>
    </p:spTree>
    <p:extLst>
      <p:ext uri="{BB962C8B-B14F-4D97-AF65-F5344CB8AC3E}">
        <p14:creationId xmlns:p14="http://schemas.microsoft.com/office/powerpoint/2010/main" val="119801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ECCAA5D-A15C-49A1-9674-1CA268AEB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469" y="10"/>
            <a:ext cx="7284117" cy="6857990"/>
          </a:xfrm>
          <a:prstGeom prst="rect">
            <a:avLst/>
          </a:prstGeom>
          <a:effectLst/>
        </p:spPr>
      </p:pic>
      <p:sp>
        <p:nvSpPr>
          <p:cNvPr id="2" name="Title 1">
            <a:extLst>
              <a:ext uri="{FF2B5EF4-FFF2-40B4-BE49-F238E27FC236}">
                <a16:creationId xmlns:a16="http://schemas.microsoft.com/office/drawing/2014/main" id="{B66B3FAB-1D26-4774-9D22-79122B331B98}"/>
              </a:ext>
            </a:extLst>
          </p:cNvPr>
          <p:cNvSpPr>
            <a:spLocks noGrp="1"/>
          </p:cNvSpPr>
          <p:nvPr>
            <p:ph type="title"/>
          </p:nvPr>
        </p:nvSpPr>
        <p:spPr>
          <a:xfrm>
            <a:off x="648929" y="629266"/>
            <a:ext cx="3651467" cy="1676603"/>
          </a:xfrm>
        </p:spPr>
        <p:txBody>
          <a:bodyPr>
            <a:normAutofit/>
          </a:bodyPr>
          <a:lstStyle/>
          <a:p>
            <a:r>
              <a:rPr lang="en-US" dirty="0"/>
              <a:t>Enzymes</a:t>
            </a:r>
          </a:p>
        </p:txBody>
      </p:sp>
      <p:sp>
        <p:nvSpPr>
          <p:cNvPr id="10" name="Content Placeholder 9">
            <a:extLst>
              <a:ext uri="{FF2B5EF4-FFF2-40B4-BE49-F238E27FC236}">
                <a16:creationId xmlns:a16="http://schemas.microsoft.com/office/drawing/2014/main" id="{2D21280A-C90B-4C1B-8831-5D70422E9F67}"/>
              </a:ext>
            </a:extLst>
          </p:cNvPr>
          <p:cNvSpPr>
            <a:spLocks noGrp="1"/>
          </p:cNvSpPr>
          <p:nvPr>
            <p:ph idx="1"/>
          </p:nvPr>
        </p:nvSpPr>
        <p:spPr>
          <a:xfrm>
            <a:off x="648931" y="2438400"/>
            <a:ext cx="3651466" cy="3785419"/>
          </a:xfrm>
        </p:spPr>
        <p:txBody>
          <a:bodyPr>
            <a:normAutofit/>
          </a:bodyPr>
          <a:lstStyle/>
          <a:p>
            <a:r>
              <a:rPr lang="en-US" sz="1800" dirty="0"/>
              <a:t>Starch is a polysaccharide (complex carbohydrate.</a:t>
            </a:r>
          </a:p>
          <a:p>
            <a:r>
              <a:rPr lang="en-US" sz="1800" dirty="0"/>
              <a:t> It is a polymer, that is made up of monomers of glucose. Glucose is a monosaccharide.</a:t>
            </a:r>
          </a:p>
          <a:p>
            <a:r>
              <a:rPr lang="en-US" sz="1800" dirty="0"/>
              <a:t>Amylase is an enzyme that functions to break down starch into disaccharides. </a:t>
            </a:r>
          </a:p>
        </p:txBody>
      </p:sp>
    </p:spTree>
    <p:extLst>
      <p:ext uri="{BB962C8B-B14F-4D97-AF65-F5344CB8AC3E}">
        <p14:creationId xmlns:p14="http://schemas.microsoft.com/office/powerpoint/2010/main" val="2960949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IDTERM II STUDY GUIDE&amp;quot;&quot;/&gt;&lt;property id=&quot;20307&quot; value=&quot;256&quot;/&gt;&lt;/object&gt;&lt;object type=&quot;3&quot; unique_id=&quot;10005&quot;&gt;&lt;property id=&quot;20148&quot; value=&quot;5&quot;/&gt;&lt;property id=&quot;20300&quot; value=&quot;Slide 2 - &amp;quot;What Does “Growth” Mean in Microbiology?&amp;quot;&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 - &amp;quot;BINARY FISSION&amp;quot;&quot;/&gt;&lt;property id=&quot;20307&quot; value=&quot;259&quot;/&gt;&lt;/object&gt;&lt;object type=&quot;3&quot; unique_id=&quot;10008&quot;&gt;&lt;property id=&quot;20148&quot; value=&quot;5&quot;/&gt;&lt;property id=&quot;20300&quot; value=&quot;Slide 5 - &amp;quot;The Bacterial Colony&amp;quot;&quot;/&gt;&lt;property id=&quot;20307&quot; value=&quot;260&quot;/&gt;&lt;/object&gt;&lt;object type=&quot;3&quot; unique_id=&quot;10009&quot;&gt;&lt;property id=&quot;20148&quot; value=&quot;5&quot;/&gt;&lt;property id=&quot;20300&quot; value=&quot;Slide 6 - &amp;quot;Bacterial Requirements for Growth&amp;quot;&quot;/&gt;&lt;property id=&quot;20307&quot; value=&quot;261&quot;/&gt;&lt;/object&gt;&lt;object type=&quot;3&quot; unique_id=&quot;10010&quot;&gt;&lt;property id=&quot;20148&quot; value=&quot;5&quot;/&gt;&lt;property id=&quot;20300&quot; value=&quot;Slide 7 - &amp;quot;There are 4 classes of organisms based on what they use as a source of carbon and what they can metabolize for ener&quot;/&gt;&lt;property id=&quot;20307&quot; value=&quot;262&quot;/&gt;&lt;/object&gt;&lt;object type=&quot;3&quot; unique_id=&quot;10011&quot;&gt;&lt;property id=&quot;20148&quot; value=&quot;5&quot;/&gt;&lt;property id=&quot;20300&quot; value=&quot;Slide 8 - &amp;quot;There are 4 classes of organisms based on what they use as a source of carbon and what they can metabolize for ener&quot;/&gt;&lt;property id=&quot;20307&quot; value=&quot;263&quot;/&gt;&lt;/object&gt;&lt;object type=&quot;3&quot; unique_id=&quot;10012&quot;&gt;&lt;property id=&quot;20148&quot; value=&quot;5&quot;/&gt;&lt;property id=&quot;20300&quot; value=&quot;Slide 9 - &amp;quot;There are 4 classes of organisms based on what they use as a source of carbon and what they can metabolize for ener&quot;/&gt;&lt;property id=&quot;20307&quot; value=&quot;267&quot;/&gt;&lt;/object&gt;&lt;object type=&quot;3&quot; unique_id=&quot;10013&quot;&gt;&lt;property id=&quot;20148&quot; value=&quot;5&quot;/&gt;&lt;property id=&quot;20300&quot; value=&quot;Slide 10 - &amp;quot;There are 4 classes of organisms based on what they use as a source of carbon and what they can metabolize for ene&quot;/&gt;&lt;property id=&quot;20307&quot; value=&quot;268&quot;/&gt;&lt;/object&gt;&lt;object type=&quot;3&quot; unique_id=&quot;10014&quot;&gt;&lt;property id=&quot;20148&quot; value=&quot;5&quot;/&gt;&lt;property id=&quot;20300&quot; value=&quot;Slide 11 - &amp;quot;There are 4 classes of organisms based on what they use as a source of carbon and what they can metabolize for ene&quot;/&gt;&lt;property id=&quot;20307&quot; value=&quot;269&quot;/&gt;&lt;/object&gt;&lt;object type=&quot;3&quot; unique_id=&quot;10015&quot;&gt;&lt;property id=&quot;20148&quot; value=&quot;5&quot;/&gt;&lt;property id=&quot;20300&quot; value=&quot;Slide 12 - &amp;quot;Phases of  Bacterial Growth&amp;quot;&quot;/&gt;&lt;property id=&quot;20307&quot; value=&quot;270&quot;/&gt;&lt;/object&gt;&lt;object type=&quot;3&quot; unique_id=&quot;10016&quot;&gt;&lt;property id=&quot;20148&quot; value=&quot;5&quot;/&gt;&lt;property id=&quot;20300&quot; value=&quot;Slide 13 - &amp;quot;Phases of  Bacterial Growth&amp;quot;&quot;/&gt;&lt;property id=&quot;20307&quot; value=&quot;271&quot;/&gt;&lt;/object&gt;&lt;object type=&quot;3&quot; unique_id=&quot;10017&quot;&gt;&lt;property id=&quot;20148&quot; value=&quot;5&quot;/&gt;&lt;property id=&quot;20300&quot; value=&quot;Slide 14 - &amp;quot;Phases of  Bacterial Growth&amp;quot;&quot;/&gt;&lt;property id=&quot;20307&quot; value=&quot;272&quot;/&gt;&lt;/object&gt;&lt;object type=&quot;3&quot; unique_id=&quot;10018&quot;&gt;&lt;property id=&quot;20148&quot; value=&quot;5&quot;/&gt;&lt;property id=&quot;20300&quot; value=&quot;Slide 15 - &amp;quot;Phases of  Bacterial Growth&amp;quot;&quot;/&gt;&lt;property id=&quot;20307&quot; value=&quot;273&quot;/&gt;&lt;/object&gt;&lt;object type=&quot;3&quot; unique_id=&quot;10019&quot;&gt;&lt;property id=&quot;20148&quot; value=&quot;5&quot;/&gt;&lt;property id=&quot;20300&quot; value=&quot;Slide 16 - &amp;quot;Phases of  Bacterial Growth&amp;quot;&quot;/&gt;&lt;property id=&quot;20307&quot; value=&quot;274&quot;/&gt;&lt;/object&gt;&lt;object type=&quot;3&quot; unique_id=&quot;10020&quot;&gt;&lt;property id=&quot;20148&quot; value=&quot;5&quot;/&gt;&lt;property id=&quot;20300&quot; value=&quot;Slide 17 - &amp;quot;The 2 Functions of DNA&amp;quot;&quot;/&gt;&lt;property id=&quot;20307&quot; value=&quot;275&quot;/&gt;&lt;/object&gt;&lt;object type=&quot;3&quot; unique_id=&quot;10021&quot;&gt;&lt;property id=&quot;20148&quot; value=&quot;5&quot;/&gt;&lt;property id=&quot;20300&quot; value=&quot;Slide 18 - &amp;quot;Structure of DNA&amp;quot;&quot;/&gt;&lt;property id=&quot;20307&quot; value=&quot;276&quot;/&gt;&lt;/object&gt;&lt;object type=&quot;3&quot; unique_id=&quot;10022&quot;&gt;&lt;property id=&quot;20148&quot; value=&quot;5&quot;/&gt;&lt;property id=&quot;20300&quot; value=&quot;Slide 19 - &amp;quot;​There are only 4 nitrogenous bases found in DNA&amp;quot;&quot;/&gt;&lt;property id=&quot;20307&quot; value=&quot;277&quot;/&gt;&lt;/object&gt;&lt;object type=&quot;3&quot; unique_id=&quot;10128&quot;&gt;&lt;property id=&quot;20148&quot; value=&quot;5&quot;/&gt;&lt;property id=&quot;20300&quot; value=&quot;Slide 20&quot;/&gt;&lt;property id=&quot;20307&quot; value=&quot;278&quot;/&gt;&lt;/object&gt;&lt;object type=&quot;3&quot; unique_id=&quot;10283&quot;&gt;&lt;property id=&quot;20148&quot; value=&quot;5&quot;/&gt;&lt;property id=&quot;20300&quot; value=&quot;Slide 21&quot;/&gt;&lt;property id=&quot;20307&quot; value=&quot;279&quot;/&gt;&lt;/object&gt;&lt;object type=&quot;3&quot; unique_id=&quot;10284&quot;&gt;&lt;property id=&quot;20148&quot; value=&quot;5&quot;/&gt;&lt;property id=&quot;20300&quot; value=&quot;Slide 22&quot;/&gt;&lt;property id=&quot;20307&quot; value=&quot;280&quot;/&gt;&lt;/object&gt;&lt;object type=&quot;3&quot; unique_id=&quot;10285&quot;&gt;&lt;property id=&quot;20148&quot; value=&quot;5&quot;/&gt;&lt;property id=&quot;20300&quot; value=&quot;Slide 23 - &amp;quot;The Sugar-Phosphate Backbone of  DNA&amp;quot;&quot;/&gt;&lt;property id=&quot;20307&quot; value=&quot;281&quot;/&gt;&lt;/object&gt;&lt;object type=&quot;3&quot; unique_id=&quot;10286&quot;&gt;&lt;property id=&quot;20148&quot; value=&quot;5&quot;/&gt;&lt;property id=&quot;20300&quot; value=&quot;Slide 24 - &amp;quot;Base Pairing in DNA&amp;quot;&quot;/&gt;&lt;property id=&quot;20307&quot; value=&quot;282&quot;/&gt;&lt;/object&gt;&lt;object type=&quot;3&quot; unique_id=&quot;10287&quot;&gt;&lt;property id=&quot;20148&quot; value=&quot;5&quot;/&gt;&lt;property id=&quot;20300&quot; value=&quot;Slide 25 - &amp;quot;Hydrogen Bonding in DNA&amp;quot;&quot;/&gt;&lt;property id=&quot;20307&quot; value=&quot;283&quot;/&gt;&lt;/object&gt;&lt;object type=&quot;3&quot; unique_id=&quot;10369&quot;&gt;&lt;property id=&quot;20148&quot; value=&quot;5&quot;/&gt;&lt;property id=&quot;20300&quot; value=&quot;Slide 26 - &amp;quot;Central Dogma Of Molecular Biology&amp;quot;&quot;/&gt;&lt;property id=&quot;20307&quot; value=&quot;284&quot;/&gt;&lt;/object&gt;&lt;object type=&quot;3&quot; unique_id=&quot;10426&quot;&gt;&lt;property id=&quot;20148&quot; value=&quot;5&quot;/&gt;&lt;property id=&quot;20300&quot; value=&quot;Slide 27 - &amp;quot;DNA Strands are Antiparallel&amp;quot;&quot;/&gt;&lt;property id=&quot;20307&quot; value=&quot;285&quot;/&gt;&lt;/object&gt;&lt;object type=&quot;3&quot; unique_id=&quot;10427&quot;&gt;&lt;property id=&quot;20148&quot; value=&quot;5&quot;/&gt;&lt;property id=&quot;20300&quot; value=&quot;Slide 28 - &amp;quot;DNA in Eukaryotes&amp;quot;&quot;/&gt;&lt;property id=&quot;20307&quot; value=&quot;286&quot;/&gt;&lt;/object&gt;&lt;object type=&quot;3&quot; unique_id=&quot;10428&quot;&gt;&lt;property id=&quot;20148&quot; value=&quot;5&quot;/&gt;&lt;property id=&quot;20300&quot; value=&quot;Slide 29 - &amp;quot;DNA in Prokaryotes&amp;quot;&quot;/&gt;&lt;property id=&quot;20307&quot; value=&quot;287&quot;/&gt;&lt;/object&gt;&lt;object type=&quot;3&quot; unique_id=&quot;10429&quot;&gt;&lt;property id=&quot;20148&quot; value=&quot;5&quot;/&gt;&lt;property id=&quot;20300&quot; value=&quot;Slide 30 - &amp;quot;DNA Replication&amp;quot;&quot;/&gt;&lt;property id=&quot;20307&quot; value=&quot;288&quot;/&gt;&lt;/object&gt;&lt;object type=&quot;3&quot; unique_id=&quot;10430&quot;&gt;&lt;property id=&quot;20148&quot; value=&quot;5&quot;/&gt;&lt;property id=&quot;20300&quot; value=&quot;Slide 31 - &amp;quot;DNA Replication&amp;quot;&quot;/&gt;&lt;property id=&quot;20307&quot; value=&quot;289&quot;/&gt;&lt;/object&gt;&lt;object type=&quot;3&quot; unique_id=&quot;10431&quot;&gt;&lt;property id=&quot;20148&quot; value=&quot;5&quot;/&gt;&lt;property id=&quot;20300&quot; value=&quot;Slide 32&quot;/&gt;&lt;property id=&quot;20307&quot; value=&quot;290&quot;/&gt;&lt;/object&gt;&lt;object type=&quot;3&quot; unique_id=&quot;10432&quot;&gt;&lt;property id=&quot;20148&quot; value=&quot;5&quot;/&gt;&lt;property id=&quot;20300&quot; value=&quot;Slide 33 - &amp;quot;Bacteria VS Animal Cells&amp;quot;&quot;/&gt;&lt;property id=&quot;20307&quot; value=&quot;291&quot;/&gt;&lt;/object&gt;&lt;object type=&quot;3&quot; unique_id=&quot;10433&quot;&gt;&lt;property id=&quot;20148&quot; value=&quot;5&quot;/&gt;&lt;property id=&quot;20300&quot; value=&quot;Slide 34 - &amp;quot;PLASMIDS&amp;quot;&quot;/&gt;&lt;property id=&quot;20307&quot; value=&quot;292&quot;/&gt;&lt;/object&gt;&lt;object type=&quot;3&quot; unique_id=&quot;10434&quot;&gt;&lt;property id=&quot;20148&quot; value=&quot;5&quot;/&gt;&lt;property id=&quot;20300&quot; value=&quot;Slide 35 - &amp;quot;DNA Polymerase III (DNA Pol III)&amp;quot;&quot;/&gt;&lt;property id=&quot;20307&quot; value=&quot;293&quot;/&gt;&lt;/object&gt;&lt;object type=&quot;3&quot; unique_id=&quot;10435&quot;&gt;&lt;property id=&quot;20148&quot; value=&quot;5&quot;/&gt;&lt;property id=&quot;20300&quot; value=&quot;Slide 36 - &amp;quot;Same Names… Different Processes!&amp;quot;&quot;/&gt;&lt;property id=&quot;20307&quot; value=&quot;294&quot;/&gt;&lt;/object&gt;&lt;object type=&quot;3&quot; unique_id=&quot;10436&quot;&gt;&lt;property id=&quot;20148&quot; value=&quot;5&quot;/&gt;&lt;property id=&quot;20300&quot; value=&quot;Slide 37 - &amp;quot;INITIATION STEP (in DNA Replication)&amp;quot;&quot;/&gt;&lt;property id=&quot;20307&quot; value=&quot;295&quot;/&gt;&lt;/object&gt;&lt;object type=&quot;3&quot; unique_id=&quot;10437&quot;&gt;&lt;property id=&quot;20148&quot; value=&quot;5&quot;/&gt;&lt;property id=&quot;20300&quot; value=&quot;Slide 38 - &amp;quot;ELONGATION STEP (in DNA Replication)&amp;quot;&quot;/&gt;&lt;property id=&quot;20307&quot; value=&quot;296&quot;/&gt;&lt;/object&gt;&lt;object type=&quot;3&quot; unique_id=&quot;10438&quot;&gt;&lt;property id=&quot;20148&quot; value=&quot;5&quot;/&gt;&lt;property id=&quot;20300&quot; value=&quot;Slide 39 - &amp;quot;ELONGATION (of DNA Replication)&amp;quot;&quot;/&gt;&lt;property id=&quot;20307&quot; value=&quot;297&quot;/&gt;&lt;/object&gt;&lt;object type=&quot;3&quot; unique_id=&quot;10439&quot;&gt;&lt;property id=&quot;20148&quot; value=&quot;5&quot;/&gt;&lt;property id=&quot;20300&quot; value=&quot;Slide 40 - &amp;quot;Steps of Elongation (in DNA Replication)&amp;quot;&quot;/&gt;&lt;property id=&quot;20307&quot; value=&quot;298&quot;/&gt;&lt;/object&gt;&lt;object type=&quot;3&quot; unique_id=&quot;10440&quot;&gt;&lt;property id=&quot;20148&quot; value=&quot;5&quot;/&gt;&lt;property id=&quot;20300&quot; value=&quot;Slide 41 - &amp;quot;Termination of  DNA Replication&amp;quot;&quot;/&gt;&lt;property id=&quot;20307&quot; value=&quot;300&quot;/&gt;&lt;/object&gt;&lt;object type=&quot;3&quot; unique_id=&quot;10441&quot;&gt;&lt;property id=&quot;20148&quot; value=&quot;5&quot;/&gt;&lt;property id=&quot;20300&quot; value=&quot;Slide 42 - &amp;quot;Termination of  DNA Replication&amp;quot;&quot;/&gt;&lt;property id=&quot;20307&quot; value=&quot;299&quot;/&gt;&lt;/object&gt;&lt;object type=&quot;3&quot; unique_id=&quot;10442&quot;&gt;&lt;property id=&quot;20148&quot; value=&quot;5&quot;/&gt;&lt;property id=&quot;20300&quot; value=&quot;Slide 43&quot;/&gt;&lt;property id=&quot;20307&quot; value=&quot;311&quot;/&gt;&lt;/object&gt;&lt;object type=&quot;3&quot; unique_id=&quot;10443&quot;&gt;&lt;property id=&quot;20148&quot; value=&quot;5&quot;/&gt;&lt;property id=&quot;20300&quot; value=&quot;Slide 44&quot;/&gt;&lt;property id=&quot;20307&quot; value=&quot;312&quot;/&gt;&lt;/object&gt;&lt;object type=&quot;3&quot; unique_id=&quot;10444&quot;&gt;&lt;property id=&quot;20148&quot; value=&quot;5&quot;/&gt;&lt;property id=&quot;20300&quot; value=&quot;Slide 45&quot;/&gt;&lt;property id=&quot;20307&quot; value=&quot;313&quot;/&gt;&lt;/object&gt;&lt;object type=&quot;3&quot; unique_id=&quot;10445&quot;&gt;&lt;property id=&quot;20148&quot; value=&quot;5&quot;/&gt;&lt;property id=&quot;20300&quot; value=&quot;Slide 46&quot;/&gt;&lt;property id=&quot;20307&quot; value=&quot;314&quot;/&gt;&lt;/object&gt;&lt;object type=&quot;3&quot; unique_id=&quot;10446&quot;&gt;&lt;property id=&quot;20148&quot; value=&quot;5&quot;/&gt;&lt;property id=&quot;20300&quot; value=&quot;Slide 47&quot;/&gt;&lt;property id=&quot;20307&quot; value=&quot;315&quot;/&gt;&lt;/object&gt;&lt;object type=&quot;3&quot; unique_id=&quot;10447&quot;&gt;&lt;property id=&quot;20148&quot; value=&quot;5&quot;/&gt;&lt;property id=&quot;20300&quot; value=&quot;Slide 48&quot;/&gt;&lt;property id=&quot;20307&quot; value=&quot;316&quot;/&gt;&lt;/object&gt;&lt;object type=&quot;3&quot; unique_id=&quot;10448&quot;&gt;&lt;property id=&quot;20148&quot; value=&quot;5&quot;/&gt;&lt;property id=&quot;20300&quot; value=&quot;Slide 49 - &amp;quot;GENETIC RECOMBINATION IN BACTERIA&amp;quot;&quot;/&gt;&lt;property id=&quot;20307&quot; value=&quot;301&quot;/&gt;&lt;/object&gt;&lt;object type=&quot;3&quot; unique_id=&quot;10449&quot;&gt;&lt;property id=&quot;20148&quot; value=&quot;5&quot;/&gt;&lt;property id=&quot;20300&quot; value=&quot;Slide 50 - &amp;quot;Transformation:  A Method of Genetic Recombination in Bacteria&amp;quot;&quot;/&gt;&lt;property id=&quot;20307&quot; value=&quot;302&quot;/&gt;&lt;/object&gt;&lt;object type=&quot;3&quot; unique_id=&quot;10450&quot;&gt;&lt;property id=&quot;20148&quot; value=&quot;5&quot;/&gt;&lt;property id=&quot;20300&quot; value=&quot;Slide 51 - &amp;quot;Transformation:  A Method of Genetic Recombination in Bacteria&amp;quot;&quot;/&gt;&lt;property id=&quot;20307&quot; value=&quot;303&quot;/&gt;&lt;/object&gt;&lt;object type=&quot;3&quot; unique_id=&quot;10451&quot;&gt;&lt;property id=&quot;20148&quot; value=&quot;5&quot;/&gt;&lt;property id=&quot;20300&quot; value=&quot;Slide 52 - &amp;quot;Transduction:  A Method of Genetic Recombination in Bacteria&amp;quot;&quot;/&gt;&lt;property id=&quot;20307&quot; value=&quot;304&quot;/&gt;&lt;/object&gt;&lt;object type=&quot;3&quot; unique_id=&quot;10452&quot;&gt;&lt;property id=&quot;20148&quot; value=&quot;5&quot;/&gt;&lt;property id=&quot;20300&quot; value=&quot;Slide 53&quot;/&gt;&lt;property id=&quot;20307&quot; value=&quot;305&quot;/&gt;&lt;/object&gt;&lt;object type=&quot;3&quot; unique_id=&quot;10453&quot;&gt;&lt;property id=&quot;20148&quot; value=&quot;5&quot;/&gt;&lt;property id=&quot;20300&quot; value=&quot;Slide 54&quot;/&gt;&lt;property id=&quot;20307&quot; value=&quot;306&quot;/&gt;&lt;/object&gt;&lt;object type=&quot;3&quot; unique_id=&quot;10454&quot;&gt;&lt;property id=&quot;20148&quot; value=&quot;5&quot;/&gt;&lt;property id=&quot;20300&quot; value=&quot;Slide 55&quot;/&gt;&lt;property id=&quot;20307&quot; value=&quot;307&quot;/&gt;&lt;/object&gt;&lt;object type=&quot;3&quot; unique_id=&quot;10455&quot;&gt;&lt;property id=&quot;20148&quot; value=&quot;5&quot;/&gt;&lt;property id=&quot;20300&quot; value=&quot;Slide 56&quot;/&gt;&lt;property id=&quot;20307&quot; value=&quot;308&quot;/&gt;&lt;/object&gt;&lt;object type=&quot;3&quot; unique_id=&quot;10456&quot;&gt;&lt;property id=&quot;20148&quot; value=&quot;5&quot;/&gt;&lt;property id=&quot;20300&quot; value=&quot;Slide 57&quot;/&gt;&lt;property id=&quot;20307&quot; value=&quot;309&quot;/&gt;&lt;/object&gt;&lt;object type=&quot;3&quot; unique_id=&quot;10457&quot;&gt;&lt;property id=&quot;20148&quot; value=&quot;5&quot;/&gt;&lt;property id=&quot;20300&quot; value=&quot;Slide 58&quot;/&gt;&lt;property id=&quot;20307&quot; value=&quot;31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AR CHRISTY"/>
        <a:ea typeface=""/>
        <a:cs typeface=""/>
      </a:majorFont>
      <a:minorFont>
        <a:latin typeface="AR C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6815</TotalTime>
  <Words>445</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PGothic</vt:lpstr>
      <vt:lpstr>AR CENA</vt:lpstr>
      <vt:lpstr>AR CHRISTY</vt:lpstr>
      <vt:lpstr>Arial</vt:lpstr>
      <vt:lpstr>Calibri</vt:lpstr>
      <vt:lpstr>Lilly</vt:lpstr>
      <vt:lpstr>Office Theme</vt:lpstr>
      <vt:lpstr>ENZYMES</vt:lpstr>
      <vt:lpstr>Enzymes</vt:lpstr>
      <vt:lpstr>PowerPoint Presentation</vt:lpstr>
      <vt:lpstr>Enzymes</vt:lpstr>
      <vt:lpstr>Enzymes</vt:lpstr>
      <vt:lpstr>ENZYME NAMES</vt:lpstr>
      <vt:lpstr>Sometimes Enzymes Require helpers</vt:lpstr>
      <vt:lpstr>PowerPoint Presentation</vt:lpstr>
      <vt:lpstr>Enzymes</vt:lpstr>
      <vt:lpstr>Enzymes</vt:lpstr>
      <vt:lpstr>Enzymes</vt:lpstr>
      <vt:lpstr>Enzyme Inhibition via Metabolic Pathway Modulation</vt:lpstr>
      <vt:lpstr>Enzyme Inhibition via Metabolic Pathway Modulation</vt:lpstr>
      <vt:lpstr>PowerPoint Presentation</vt:lpstr>
      <vt:lpstr>enzymes</vt:lpstr>
      <vt:lpstr>Properties of Enzymes</vt:lpstr>
      <vt:lpstr>PowerPoint Presentation</vt:lpstr>
      <vt:lpstr> Temperature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II STUDY GUIDE</dc:title>
  <dc:creator>Cynthia Sanchez</dc:creator>
  <cp:lastModifiedBy>Cynthia Anderson</cp:lastModifiedBy>
  <cp:revision>221</cp:revision>
  <dcterms:created xsi:type="dcterms:W3CDTF">2017-09-29T22:11:09Z</dcterms:created>
  <dcterms:modified xsi:type="dcterms:W3CDTF">2018-02-27T06:57:36Z</dcterms:modified>
</cp:coreProperties>
</file>