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6" r:id="rId1"/>
  </p:sldMasterIdLst>
  <p:notesMasterIdLst>
    <p:notesMasterId r:id="rId69"/>
  </p:notesMasterIdLst>
  <p:sldIdLst>
    <p:sldId id="256" r:id="rId2"/>
    <p:sldId id="265" r:id="rId3"/>
    <p:sldId id="379" r:id="rId4"/>
    <p:sldId id="321" r:id="rId5"/>
    <p:sldId id="380" r:id="rId6"/>
    <p:sldId id="390" r:id="rId7"/>
    <p:sldId id="342" r:id="rId8"/>
    <p:sldId id="389" r:id="rId9"/>
    <p:sldId id="322" r:id="rId10"/>
    <p:sldId id="323" r:id="rId11"/>
    <p:sldId id="391" r:id="rId12"/>
    <p:sldId id="327" r:id="rId13"/>
    <p:sldId id="326" r:id="rId14"/>
    <p:sldId id="328" r:id="rId15"/>
    <p:sldId id="334" r:id="rId16"/>
    <p:sldId id="329" r:id="rId17"/>
    <p:sldId id="330" r:id="rId18"/>
    <p:sldId id="331" r:id="rId19"/>
    <p:sldId id="332" r:id="rId20"/>
    <p:sldId id="362" r:id="rId21"/>
    <p:sldId id="333" r:id="rId22"/>
    <p:sldId id="367" r:id="rId23"/>
    <p:sldId id="372" r:id="rId24"/>
    <p:sldId id="373" r:id="rId25"/>
    <p:sldId id="336" r:id="rId26"/>
    <p:sldId id="269" r:id="rId27"/>
    <p:sldId id="376" r:id="rId28"/>
    <p:sldId id="370" r:id="rId29"/>
    <p:sldId id="348" r:id="rId30"/>
    <p:sldId id="339" r:id="rId31"/>
    <p:sldId id="392" r:id="rId32"/>
    <p:sldId id="393" r:id="rId33"/>
    <p:sldId id="365" r:id="rId34"/>
    <p:sldId id="352" r:id="rId35"/>
    <p:sldId id="363" r:id="rId36"/>
    <p:sldId id="394" r:id="rId37"/>
    <p:sldId id="396" r:id="rId38"/>
    <p:sldId id="395" r:id="rId39"/>
    <p:sldId id="383" r:id="rId40"/>
    <p:sldId id="397" r:id="rId41"/>
    <p:sldId id="398" r:id="rId42"/>
    <p:sldId id="399" r:id="rId43"/>
    <p:sldId id="400" r:id="rId44"/>
    <p:sldId id="401" r:id="rId45"/>
    <p:sldId id="368" r:id="rId46"/>
    <p:sldId id="320" r:id="rId47"/>
    <p:sldId id="285" r:id="rId48"/>
    <p:sldId id="286" r:id="rId49"/>
    <p:sldId id="289" r:id="rId50"/>
    <p:sldId id="316" r:id="rId51"/>
    <p:sldId id="291" r:id="rId52"/>
    <p:sldId id="350" r:id="rId53"/>
    <p:sldId id="369" r:id="rId54"/>
    <p:sldId id="353" r:id="rId55"/>
    <p:sldId id="354" r:id="rId56"/>
    <p:sldId id="356" r:id="rId57"/>
    <p:sldId id="358" r:id="rId58"/>
    <p:sldId id="357" r:id="rId59"/>
    <p:sldId id="360" r:id="rId60"/>
    <p:sldId id="361" r:id="rId61"/>
    <p:sldId id="274" r:id="rId62"/>
    <p:sldId id="275" r:id="rId63"/>
    <p:sldId id="386" r:id="rId64"/>
    <p:sldId id="387" r:id="rId65"/>
    <p:sldId id="385" r:id="rId66"/>
    <p:sldId id="381" r:id="rId67"/>
    <p:sldId id="382"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4" d="100"/>
          <a:sy n="114" d="100"/>
        </p:scale>
        <p:origin x="1506"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B2CC56A-28EB-439C-8AD1-B68673902FA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0365D50-1192-4C02-AD50-69F14365D357}">
      <dgm:prSet custT="1"/>
      <dgm:spPr/>
      <dgm:t>
        <a:bodyPr/>
        <a:lstStyle/>
        <a:p>
          <a:pPr>
            <a:lnSpc>
              <a:spcPct val="100000"/>
            </a:lnSpc>
          </a:pPr>
          <a:r>
            <a:rPr lang="en-GB" sz="2800" dirty="0"/>
            <a:t>Development of the embryo</a:t>
          </a:r>
          <a:endParaRPr lang="en-US" sz="2800" dirty="0"/>
        </a:p>
      </dgm:t>
    </dgm:pt>
    <dgm:pt modelId="{98DA6B1D-B322-4E15-BC5C-718371BE6B59}" type="parTrans" cxnId="{20419164-7C18-4803-A1E9-ADFE716BA74B}">
      <dgm:prSet/>
      <dgm:spPr/>
      <dgm:t>
        <a:bodyPr/>
        <a:lstStyle/>
        <a:p>
          <a:endParaRPr lang="en-US" sz="2800"/>
        </a:p>
      </dgm:t>
    </dgm:pt>
    <dgm:pt modelId="{36891672-491A-4849-84D8-47F093BE9AE4}" type="sibTrans" cxnId="{20419164-7C18-4803-A1E9-ADFE716BA74B}">
      <dgm:prSet/>
      <dgm:spPr/>
      <dgm:t>
        <a:bodyPr/>
        <a:lstStyle/>
        <a:p>
          <a:pPr>
            <a:lnSpc>
              <a:spcPct val="100000"/>
            </a:lnSpc>
          </a:pPr>
          <a:endParaRPr lang="en-US" sz="2800"/>
        </a:p>
      </dgm:t>
    </dgm:pt>
    <dgm:pt modelId="{DC6B0872-7EB7-4585-8A3B-7D9682DD33BD}">
      <dgm:prSet/>
      <dgm:spPr/>
      <dgm:t>
        <a:bodyPr/>
        <a:lstStyle/>
        <a:p>
          <a:endParaRPr lang="en-US" sz="2800"/>
        </a:p>
      </dgm:t>
    </dgm:pt>
    <dgm:pt modelId="{A44325CC-3A4B-4692-9A08-CF497CB98291}" type="parTrans" cxnId="{F0AA0016-7F1F-4904-BD02-72BDCFDCFA84}">
      <dgm:prSet/>
      <dgm:spPr/>
      <dgm:t>
        <a:bodyPr/>
        <a:lstStyle/>
        <a:p>
          <a:endParaRPr lang="en-US" sz="2800"/>
        </a:p>
      </dgm:t>
    </dgm:pt>
    <dgm:pt modelId="{EDC54D0A-0FCF-4452-9A80-5DA946779C48}" type="sibTrans" cxnId="{F0AA0016-7F1F-4904-BD02-72BDCFDCFA84}">
      <dgm:prSet/>
      <dgm:spPr/>
      <dgm:t>
        <a:bodyPr/>
        <a:lstStyle/>
        <a:p>
          <a:endParaRPr lang="en-US" sz="2800"/>
        </a:p>
      </dgm:t>
    </dgm:pt>
    <dgm:pt modelId="{69D04BBA-A9BA-4063-AA5D-A8AB64CCB3D8}">
      <dgm:prSet custT="1"/>
      <dgm:spPr/>
      <dgm:t>
        <a:bodyPr/>
        <a:lstStyle/>
        <a:p>
          <a:pPr>
            <a:lnSpc>
              <a:spcPct val="100000"/>
            </a:lnSpc>
          </a:pPr>
          <a:r>
            <a:rPr lang="en-GB" sz="2800"/>
            <a:t>Neural tube development</a:t>
          </a:r>
          <a:endParaRPr lang="en-US" sz="2800"/>
        </a:p>
      </dgm:t>
    </dgm:pt>
    <dgm:pt modelId="{DBCF8B5C-A9AE-4F12-9143-56440C280506}" type="parTrans" cxnId="{830492A4-C987-46E7-BE1E-D79C1031B7BF}">
      <dgm:prSet/>
      <dgm:spPr/>
      <dgm:t>
        <a:bodyPr/>
        <a:lstStyle/>
        <a:p>
          <a:endParaRPr lang="en-US" sz="2800"/>
        </a:p>
      </dgm:t>
    </dgm:pt>
    <dgm:pt modelId="{46929782-1468-4A48-8EED-01E55AB82BF2}" type="sibTrans" cxnId="{830492A4-C987-46E7-BE1E-D79C1031B7BF}">
      <dgm:prSet/>
      <dgm:spPr/>
      <dgm:t>
        <a:bodyPr/>
        <a:lstStyle/>
        <a:p>
          <a:pPr>
            <a:lnSpc>
              <a:spcPct val="100000"/>
            </a:lnSpc>
          </a:pPr>
          <a:endParaRPr lang="en-US" sz="2800"/>
        </a:p>
      </dgm:t>
    </dgm:pt>
    <dgm:pt modelId="{E0F03951-2FEE-43A6-A9E1-8045EED04E8E}">
      <dgm:prSet custT="1"/>
      <dgm:spPr/>
      <dgm:t>
        <a:bodyPr/>
        <a:lstStyle/>
        <a:p>
          <a:pPr>
            <a:lnSpc>
              <a:spcPct val="100000"/>
            </a:lnSpc>
          </a:pPr>
          <a:r>
            <a:rPr lang="en-GB" sz="2800" dirty="0"/>
            <a:t>Cell differentiation</a:t>
          </a:r>
          <a:endParaRPr lang="en-US" sz="2800" dirty="0"/>
        </a:p>
      </dgm:t>
    </dgm:pt>
    <dgm:pt modelId="{F4FBC3B1-D54E-4183-8B0D-2D8FDA72E2EE}" type="parTrans" cxnId="{835916BD-F012-4955-AB79-233799E8B885}">
      <dgm:prSet/>
      <dgm:spPr/>
      <dgm:t>
        <a:bodyPr/>
        <a:lstStyle/>
        <a:p>
          <a:endParaRPr lang="en-US" sz="2800"/>
        </a:p>
      </dgm:t>
    </dgm:pt>
    <dgm:pt modelId="{F5B46037-6A08-4894-BA0B-A47CA07F74FF}" type="sibTrans" cxnId="{835916BD-F012-4955-AB79-233799E8B885}">
      <dgm:prSet/>
      <dgm:spPr/>
      <dgm:t>
        <a:bodyPr/>
        <a:lstStyle/>
        <a:p>
          <a:pPr>
            <a:lnSpc>
              <a:spcPct val="100000"/>
            </a:lnSpc>
          </a:pPr>
          <a:endParaRPr lang="en-US" sz="2800"/>
        </a:p>
      </dgm:t>
    </dgm:pt>
    <dgm:pt modelId="{5901F2DE-D099-4F0F-BE0A-31EA295F87BC}">
      <dgm:prSet custT="1"/>
      <dgm:spPr/>
      <dgm:t>
        <a:bodyPr/>
        <a:lstStyle/>
        <a:p>
          <a:pPr>
            <a:lnSpc>
              <a:spcPct val="100000"/>
            </a:lnSpc>
          </a:pPr>
          <a:r>
            <a:rPr lang="en-GB" sz="2800" dirty="0"/>
            <a:t>Prenatal and Maternal Care to Prevent Birth Defects</a:t>
          </a:r>
          <a:endParaRPr lang="en-US" sz="2800" dirty="0"/>
        </a:p>
      </dgm:t>
    </dgm:pt>
    <dgm:pt modelId="{D7814FF2-E23B-4CE9-8221-FFB9D7C29145}" type="parTrans" cxnId="{C0DC313A-7031-42DE-A0D4-7E50B412D3B7}">
      <dgm:prSet/>
      <dgm:spPr/>
      <dgm:t>
        <a:bodyPr/>
        <a:lstStyle/>
        <a:p>
          <a:endParaRPr lang="en-US" sz="2800"/>
        </a:p>
      </dgm:t>
    </dgm:pt>
    <dgm:pt modelId="{46F28CC5-3A06-40B5-BDD8-11E29A9C1AFA}" type="sibTrans" cxnId="{C0DC313A-7031-42DE-A0D4-7E50B412D3B7}">
      <dgm:prSet/>
      <dgm:spPr/>
      <dgm:t>
        <a:bodyPr/>
        <a:lstStyle/>
        <a:p>
          <a:endParaRPr lang="en-US" sz="2800"/>
        </a:p>
      </dgm:t>
    </dgm:pt>
    <dgm:pt modelId="{5448DD1D-DD1E-4D7A-8182-2FC9BACD618A}" type="pres">
      <dgm:prSet presAssocID="{0B2CC56A-28EB-439C-8AD1-B68673902FA2}" presName="root" presStyleCnt="0">
        <dgm:presLayoutVars>
          <dgm:dir/>
          <dgm:resizeHandles val="exact"/>
        </dgm:presLayoutVars>
      </dgm:prSet>
      <dgm:spPr/>
    </dgm:pt>
    <dgm:pt modelId="{91E2FC78-F25E-46D5-B729-EA3B9D607DB9}" type="pres">
      <dgm:prSet presAssocID="{0B2CC56A-28EB-439C-8AD1-B68673902FA2}" presName="container" presStyleCnt="0">
        <dgm:presLayoutVars>
          <dgm:dir/>
          <dgm:resizeHandles val="exact"/>
        </dgm:presLayoutVars>
      </dgm:prSet>
      <dgm:spPr/>
    </dgm:pt>
    <dgm:pt modelId="{FE80E7C3-BC59-4064-9294-70E4084BCEA1}" type="pres">
      <dgm:prSet presAssocID="{60365D50-1192-4C02-AD50-69F14365D357}" presName="compNode" presStyleCnt="0"/>
      <dgm:spPr/>
    </dgm:pt>
    <dgm:pt modelId="{62EA0836-CFD0-47DE-8AB9-5FBDD4B1749B}" type="pres">
      <dgm:prSet presAssocID="{60365D50-1192-4C02-AD50-69F14365D357}" presName="iconBgRect" presStyleLbl="bgShp" presStyleIdx="0" presStyleCnt="4"/>
      <dgm:spPr/>
    </dgm:pt>
    <dgm:pt modelId="{BA023445-A495-42A1-87CC-E8E2DA96DF15}" type="pres">
      <dgm:prSet presAssocID="{60365D50-1192-4C02-AD50-69F14365D357}"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by crawling"/>
        </a:ext>
      </dgm:extLst>
    </dgm:pt>
    <dgm:pt modelId="{95199ABD-DD36-4240-B734-42AB86D82BB5}" type="pres">
      <dgm:prSet presAssocID="{60365D50-1192-4C02-AD50-69F14365D357}" presName="spaceRect" presStyleCnt="0"/>
      <dgm:spPr/>
    </dgm:pt>
    <dgm:pt modelId="{37815841-1DF8-4D94-90C0-2F7A02BF6A93}" type="pres">
      <dgm:prSet presAssocID="{60365D50-1192-4C02-AD50-69F14365D357}" presName="textRect" presStyleLbl="revTx" presStyleIdx="0" presStyleCnt="4">
        <dgm:presLayoutVars>
          <dgm:chMax val="1"/>
          <dgm:chPref val="1"/>
        </dgm:presLayoutVars>
      </dgm:prSet>
      <dgm:spPr/>
    </dgm:pt>
    <dgm:pt modelId="{E221F474-5433-481C-8CF2-73B8778F5315}" type="pres">
      <dgm:prSet presAssocID="{36891672-491A-4849-84D8-47F093BE9AE4}" presName="sibTrans" presStyleLbl="sibTrans2D1" presStyleIdx="0" presStyleCnt="0"/>
      <dgm:spPr/>
    </dgm:pt>
    <dgm:pt modelId="{EFEF4B51-7736-4619-9852-6B0DEB2335D9}" type="pres">
      <dgm:prSet presAssocID="{69D04BBA-A9BA-4063-AA5D-A8AB64CCB3D8}" presName="compNode" presStyleCnt="0"/>
      <dgm:spPr/>
    </dgm:pt>
    <dgm:pt modelId="{932027FF-ACA5-44FB-AF19-B28EBF8F427C}" type="pres">
      <dgm:prSet presAssocID="{69D04BBA-A9BA-4063-AA5D-A8AB64CCB3D8}" presName="iconBgRect" presStyleLbl="bgShp" presStyleIdx="1" presStyleCnt="4"/>
      <dgm:spPr/>
    </dgm:pt>
    <dgm:pt modelId="{CF0F4DA5-2FD2-48A1-A40B-F1E6BD2975BD}" type="pres">
      <dgm:prSet presAssocID="{69D04BBA-A9BA-4063-AA5D-A8AB64CCB3D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EA9BFBFF-5FFD-451C-8DAC-D315AE81EC39}" type="pres">
      <dgm:prSet presAssocID="{69D04BBA-A9BA-4063-AA5D-A8AB64CCB3D8}" presName="spaceRect" presStyleCnt="0"/>
      <dgm:spPr/>
    </dgm:pt>
    <dgm:pt modelId="{526F83A0-975B-4D01-B675-8D158D688330}" type="pres">
      <dgm:prSet presAssocID="{69D04BBA-A9BA-4063-AA5D-A8AB64CCB3D8}" presName="textRect" presStyleLbl="revTx" presStyleIdx="1" presStyleCnt="4">
        <dgm:presLayoutVars>
          <dgm:chMax val="1"/>
          <dgm:chPref val="1"/>
        </dgm:presLayoutVars>
      </dgm:prSet>
      <dgm:spPr/>
    </dgm:pt>
    <dgm:pt modelId="{65DFA3E8-F26E-4AFD-AD15-31A4565962BB}" type="pres">
      <dgm:prSet presAssocID="{46929782-1468-4A48-8EED-01E55AB82BF2}" presName="sibTrans" presStyleLbl="sibTrans2D1" presStyleIdx="0" presStyleCnt="0"/>
      <dgm:spPr/>
    </dgm:pt>
    <dgm:pt modelId="{CC547926-3FA3-4483-819F-0E3E47A56445}" type="pres">
      <dgm:prSet presAssocID="{E0F03951-2FEE-43A6-A9E1-8045EED04E8E}" presName="compNode" presStyleCnt="0"/>
      <dgm:spPr/>
    </dgm:pt>
    <dgm:pt modelId="{89CD3E99-A3A5-4971-8C8A-1CCAF89D1C95}" type="pres">
      <dgm:prSet presAssocID="{E0F03951-2FEE-43A6-A9E1-8045EED04E8E}" presName="iconBgRect" presStyleLbl="bgShp" presStyleIdx="2" presStyleCnt="4"/>
      <dgm:spPr/>
    </dgm:pt>
    <dgm:pt modelId="{F2EEBFC4-7092-40C6-9EAD-3CEBBCBFE646}" type="pres">
      <dgm:prSet presAssocID="{E0F03951-2FEE-43A6-A9E1-8045EED04E8E}"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icroscope"/>
        </a:ext>
      </dgm:extLst>
    </dgm:pt>
    <dgm:pt modelId="{B66C1B0F-9D5A-42AB-8A80-54960E60DAEC}" type="pres">
      <dgm:prSet presAssocID="{E0F03951-2FEE-43A6-A9E1-8045EED04E8E}" presName="spaceRect" presStyleCnt="0"/>
      <dgm:spPr/>
    </dgm:pt>
    <dgm:pt modelId="{3111664A-EFD4-4B68-A93D-AE4CAF5D71C2}" type="pres">
      <dgm:prSet presAssocID="{E0F03951-2FEE-43A6-A9E1-8045EED04E8E}" presName="textRect" presStyleLbl="revTx" presStyleIdx="2" presStyleCnt="4">
        <dgm:presLayoutVars>
          <dgm:chMax val="1"/>
          <dgm:chPref val="1"/>
        </dgm:presLayoutVars>
      </dgm:prSet>
      <dgm:spPr/>
    </dgm:pt>
    <dgm:pt modelId="{F9477DB8-94FF-4F4F-A4BB-6159CC0943A4}" type="pres">
      <dgm:prSet presAssocID="{F5B46037-6A08-4894-BA0B-A47CA07F74FF}" presName="sibTrans" presStyleLbl="sibTrans2D1" presStyleIdx="0" presStyleCnt="0"/>
      <dgm:spPr/>
    </dgm:pt>
    <dgm:pt modelId="{4F7048BB-F51D-4C84-B9BA-BFA8F702C026}" type="pres">
      <dgm:prSet presAssocID="{5901F2DE-D099-4F0F-BE0A-31EA295F87BC}" presName="compNode" presStyleCnt="0"/>
      <dgm:spPr/>
    </dgm:pt>
    <dgm:pt modelId="{B52634E3-9AAB-4066-8EB1-1710F116A72B}" type="pres">
      <dgm:prSet presAssocID="{5901F2DE-D099-4F0F-BE0A-31EA295F87BC}" presName="iconBgRect" presStyleLbl="bgShp" presStyleIdx="3" presStyleCnt="4"/>
      <dgm:spPr/>
    </dgm:pt>
    <dgm:pt modelId="{399BE64A-652B-4727-9D1B-F9D6D4A55337}" type="pres">
      <dgm:prSet presAssocID="{5901F2DE-D099-4F0F-BE0A-31EA295F87B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eiver"/>
        </a:ext>
      </dgm:extLst>
    </dgm:pt>
    <dgm:pt modelId="{70E0F737-494E-4F30-B794-E89147DAE2DE}" type="pres">
      <dgm:prSet presAssocID="{5901F2DE-D099-4F0F-BE0A-31EA295F87BC}" presName="spaceRect" presStyleCnt="0"/>
      <dgm:spPr/>
    </dgm:pt>
    <dgm:pt modelId="{D4EAA9BA-7DEC-4C96-AF20-AC0F9BC103E0}" type="pres">
      <dgm:prSet presAssocID="{5901F2DE-D099-4F0F-BE0A-31EA295F87BC}" presName="textRect" presStyleLbl="revTx" presStyleIdx="3" presStyleCnt="4">
        <dgm:presLayoutVars>
          <dgm:chMax val="1"/>
          <dgm:chPref val="1"/>
        </dgm:presLayoutVars>
      </dgm:prSet>
      <dgm:spPr/>
    </dgm:pt>
  </dgm:ptLst>
  <dgm:cxnLst>
    <dgm:cxn modelId="{F0AA0016-7F1F-4904-BD02-72BDCFDCFA84}" srcId="{60365D50-1192-4C02-AD50-69F14365D357}" destId="{DC6B0872-7EB7-4585-8A3B-7D9682DD33BD}" srcOrd="0" destOrd="0" parTransId="{A44325CC-3A4B-4692-9A08-CF497CB98291}" sibTransId="{EDC54D0A-0FCF-4452-9A80-5DA946779C48}"/>
    <dgm:cxn modelId="{C8439318-7AEB-4940-946B-7E89A7094A23}" type="presOf" srcId="{69D04BBA-A9BA-4063-AA5D-A8AB64CCB3D8}" destId="{526F83A0-975B-4D01-B675-8D158D688330}" srcOrd="0" destOrd="0" presId="urn:microsoft.com/office/officeart/2018/2/layout/IconCircleList"/>
    <dgm:cxn modelId="{5B4D1931-02C0-4B85-A922-178F9FB8A5B1}" type="presOf" srcId="{60365D50-1192-4C02-AD50-69F14365D357}" destId="{37815841-1DF8-4D94-90C0-2F7A02BF6A93}" srcOrd="0" destOrd="0" presId="urn:microsoft.com/office/officeart/2018/2/layout/IconCircleList"/>
    <dgm:cxn modelId="{D27ACE38-6F62-434F-9926-B02F9B1AC681}" type="presOf" srcId="{E0F03951-2FEE-43A6-A9E1-8045EED04E8E}" destId="{3111664A-EFD4-4B68-A93D-AE4CAF5D71C2}" srcOrd="0" destOrd="0" presId="urn:microsoft.com/office/officeart/2018/2/layout/IconCircleList"/>
    <dgm:cxn modelId="{C0DC313A-7031-42DE-A0D4-7E50B412D3B7}" srcId="{0B2CC56A-28EB-439C-8AD1-B68673902FA2}" destId="{5901F2DE-D099-4F0F-BE0A-31EA295F87BC}" srcOrd="3" destOrd="0" parTransId="{D7814FF2-E23B-4CE9-8221-FFB9D7C29145}" sibTransId="{46F28CC5-3A06-40B5-BDD8-11E29A9C1AFA}"/>
    <dgm:cxn modelId="{20419164-7C18-4803-A1E9-ADFE716BA74B}" srcId="{0B2CC56A-28EB-439C-8AD1-B68673902FA2}" destId="{60365D50-1192-4C02-AD50-69F14365D357}" srcOrd="0" destOrd="0" parTransId="{98DA6B1D-B322-4E15-BC5C-718371BE6B59}" sibTransId="{36891672-491A-4849-84D8-47F093BE9AE4}"/>
    <dgm:cxn modelId="{5A73F765-5D79-4773-8072-51D99E940A5F}" type="presOf" srcId="{F5B46037-6A08-4894-BA0B-A47CA07F74FF}" destId="{F9477DB8-94FF-4F4F-A4BB-6159CC0943A4}" srcOrd="0" destOrd="0" presId="urn:microsoft.com/office/officeart/2018/2/layout/IconCircleList"/>
    <dgm:cxn modelId="{9DEA4689-ACCE-4D26-A67E-6A1C21B8A66F}" type="presOf" srcId="{0B2CC56A-28EB-439C-8AD1-B68673902FA2}" destId="{5448DD1D-DD1E-4D7A-8182-2FC9BACD618A}" srcOrd="0" destOrd="0" presId="urn:microsoft.com/office/officeart/2018/2/layout/IconCircleList"/>
    <dgm:cxn modelId="{42D96D95-8F17-40A2-8BAE-678FFE4EE667}" type="presOf" srcId="{46929782-1468-4A48-8EED-01E55AB82BF2}" destId="{65DFA3E8-F26E-4AFD-AD15-31A4565962BB}" srcOrd="0" destOrd="0" presId="urn:microsoft.com/office/officeart/2018/2/layout/IconCircleList"/>
    <dgm:cxn modelId="{B79DAB97-E9FD-4CAA-A013-87658BC672C5}" type="presOf" srcId="{5901F2DE-D099-4F0F-BE0A-31EA295F87BC}" destId="{D4EAA9BA-7DEC-4C96-AF20-AC0F9BC103E0}" srcOrd="0" destOrd="0" presId="urn:microsoft.com/office/officeart/2018/2/layout/IconCircleList"/>
    <dgm:cxn modelId="{830492A4-C987-46E7-BE1E-D79C1031B7BF}" srcId="{0B2CC56A-28EB-439C-8AD1-B68673902FA2}" destId="{69D04BBA-A9BA-4063-AA5D-A8AB64CCB3D8}" srcOrd="1" destOrd="0" parTransId="{DBCF8B5C-A9AE-4F12-9143-56440C280506}" sibTransId="{46929782-1468-4A48-8EED-01E55AB82BF2}"/>
    <dgm:cxn modelId="{835916BD-F012-4955-AB79-233799E8B885}" srcId="{0B2CC56A-28EB-439C-8AD1-B68673902FA2}" destId="{E0F03951-2FEE-43A6-A9E1-8045EED04E8E}" srcOrd="2" destOrd="0" parTransId="{F4FBC3B1-D54E-4183-8B0D-2D8FDA72E2EE}" sibTransId="{F5B46037-6A08-4894-BA0B-A47CA07F74FF}"/>
    <dgm:cxn modelId="{FD6B1FDA-0D0E-4A20-8AFF-3118EB375FD5}" type="presOf" srcId="{36891672-491A-4849-84D8-47F093BE9AE4}" destId="{E221F474-5433-481C-8CF2-73B8778F5315}" srcOrd="0" destOrd="0" presId="urn:microsoft.com/office/officeart/2018/2/layout/IconCircleList"/>
    <dgm:cxn modelId="{503995D6-23D2-4537-B960-F298BDC41B6D}" type="presParOf" srcId="{5448DD1D-DD1E-4D7A-8182-2FC9BACD618A}" destId="{91E2FC78-F25E-46D5-B729-EA3B9D607DB9}" srcOrd="0" destOrd="0" presId="urn:microsoft.com/office/officeart/2018/2/layout/IconCircleList"/>
    <dgm:cxn modelId="{1E0780CF-5F83-4F55-BBF6-030B6C3B88F3}" type="presParOf" srcId="{91E2FC78-F25E-46D5-B729-EA3B9D607DB9}" destId="{FE80E7C3-BC59-4064-9294-70E4084BCEA1}" srcOrd="0" destOrd="0" presId="urn:microsoft.com/office/officeart/2018/2/layout/IconCircleList"/>
    <dgm:cxn modelId="{C998E634-1358-4821-B549-7D51B79E5A00}" type="presParOf" srcId="{FE80E7C3-BC59-4064-9294-70E4084BCEA1}" destId="{62EA0836-CFD0-47DE-8AB9-5FBDD4B1749B}" srcOrd="0" destOrd="0" presId="urn:microsoft.com/office/officeart/2018/2/layout/IconCircleList"/>
    <dgm:cxn modelId="{254D2C21-0808-4004-8CF7-1EBA2A95AB1E}" type="presParOf" srcId="{FE80E7C3-BC59-4064-9294-70E4084BCEA1}" destId="{BA023445-A495-42A1-87CC-E8E2DA96DF15}" srcOrd="1" destOrd="0" presId="urn:microsoft.com/office/officeart/2018/2/layout/IconCircleList"/>
    <dgm:cxn modelId="{BD9FC19C-1AE5-4B26-8AD1-6EC4DD994E35}" type="presParOf" srcId="{FE80E7C3-BC59-4064-9294-70E4084BCEA1}" destId="{95199ABD-DD36-4240-B734-42AB86D82BB5}" srcOrd="2" destOrd="0" presId="urn:microsoft.com/office/officeart/2018/2/layout/IconCircleList"/>
    <dgm:cxn modelId="{BB727CF4-BD55-4503-8346-A06C5541682B}" type="presParOf" srcId="{FE80E7C3-BC59-4064-9294-70E4084BCEA1}" destId="{37815841-1DF8-4D94-90C0-2F7A02BF6A93}" srcOrd="3" destOrd="0" presId="urn:microsoft.com/office/officeart/2018/2/layout/IconCircleList"/>
    <dgm:cxn modelId="{EEF29AA6-F9A7-4F24-85B5-A6A5C21DC06D}" type="presParOf" srcId="{91E2FC78-F25E-46D5-B729-EA3B9D607DB9}" destId="{E221F474-5433-481C-8CF2-73B8778F5315}" srcOrd="1" destOrd="0" presId="urn:microsoft.com/office/officeart/2018/2/layout/IconCircleList"/>
    <dgm:cxn modelId="{539D3E5E-7E84-4895-B55F-E42035AA7923}" type="presParOf" srcId="{91E2FC78-F25E-46D5-B729-EA3B9D607DB9}" destId="{EFEF4B51-7736-4619-9852-6B0DEB2335D9}" srcOrd="2" destOrd="0" presId="urn:microsoft.com/office/officeart/2018/2/layout/IconCircleList"/>
    <dgm:cxn modelId="{EC02970F-740D-4518-BAD9-92738F59753C}" type="presParOf" srcId="{EFEF4B51-7736-4619-9852-6B0DEB2335D9}" destId="{932027FF-ACA5-44FB-AF19-B28EBF8F427C}" srcOrd="0" destOrd="0" presId="urn:microsoft.com/office/officeart/2018/2/layout/IconCircleList"/>
    <dgm:cxn modelId="{232EB808-D3E8-447C-8927-7EB3CB39F315}" type="presParOf" srcId="{EFEF4B51-7736-4619-9852-6B0DEB2335D9}" destId="{CF0F4DA5-2FD2-48A1-A40B-F1E6BD2975BD}" srcOrd="1" destOrd="0" presId="urn:microsoft.com/office/officeart/2018/2/layout/IconCircleList"/>
    <dgm:cxn modelId="{4C3A97BA-A8EB-493A-BF6F-3348BA46BACF}" type="presParOf" srcId="{EFEF4B51-7736-4619-9852-6B0DEB2335D9}" destId="{EA9BFBFF-5FFD-451C-8DAC-D315AE81EC39}" srcOrd="2" destOrd="0" presId="urn:microsoft.com/office/officeart/2018/2/layout/IconCircleList"/>
    <dgm:cxn modelId="{29C955B1-392A-4BAC-891A-ED66889E5F55}" type="presParOf" srcId="{EFEF4B51-7736-4619-9852-6B0DEB2335D9}" destId="{526F83A0-975B-4D01-B675-8D158D688330}" srcOrd="3" destOrd="0" presId="urn:microsoft.com/office/officeart/2018/2/layout/IconCircleList"/>
    <dgm:cxn modelId="{954E85EB-EC96-4910-9068-A390CBA1907D}" type="presParOf" srcId="{91E2FC78-F25E-46D5-B729-EA3B9D607DB9}" destId="{65DFA3E8-F26E-4AFD-AD15-31A4565962BB}" srcOrd="3" destOrd="0" presId="urn:microsoft.com/office/officeart/2018/2/layout/IconCircleList"/>
    <dgm:cxn modelId="{992E16E6-99E3-4A32-9E58-8D1BCAF2CB8A}" type="presParOf" srcId="{91E2FC78-F25E-46D5-B729-EA3B9D607DB9}" destId="{CC547926-3FA3-4483-819F-0E3E47A56445}" srcOrd="4" destOrd="0" presId="urn:microsoft.com/office/officeart/2018/2/layout/IconCircleList"/>
    <dgm:cxn modelId="{0C54D3F5-2C88-4AC2-B523-010FBBCF974C}" type="presParOf" srcId="{CC547926-3FA3-4483-819F-0E3E47A56445}" destId="{89CD3E99-A3A5-4971-8C8A-1CCAF89D1C95}" srcOrd="0" destOrd="0" presId="urn:microsoft.com/office/officeart/2018/2/layout/IconCircleList"/>
    <dgm:cxn modelId="{3A70FEF2-F02E-4DD9-AD17-83E0E20C2580}" type="presParOf" srcId="{CC547926-3FA3-4483-819F-0E3E47A56445}" destId="{F2EEBFC4-7092-40C6-9EAD-3CEBBCBFE646}" srcOrd="1" destOrd="0" presId="urn:microsoft.com/office/officeart/2018/2/layout/IconCircleList"/>
    <dgm:cxn modelId="{9E6C76C8-E56D-45AD-AAFD-A149F9B08F89}" type="presParOf" srcId="{CC547926-3FA3-4483-819F-0E3E47A56445}" destId="{B66C1B0F-9D5A-42AB-8A80-54960E60DAEC}" srcOrd="2" destOrd="0" presId="urn:microsoft.com/office/officeart/2018/2/layout/IconCircleList"/>
    <dgm:cxn modelId="{191BA0F8-ECE4-49A8-9CD3-7D73F8613889}" type="presParOf" srcId="{CC547926-3FA3-4483-819F-0E3E47A56445}" destId="{3111664A-EFD4-4B68-A93D-AE4CAF5D71C2}" srcOrd="3" destOrd="0" presId="urn:microsoft.com/office/officeart/2018/2/layout/IconCircleList"/>
    <dgm:cxn modelId="{90B9FCC2-64AE-42FD-9339-D79CCFA9120D}" type="presParOf" srcId="{91E2FC78-F25E-46D5-B729-EA3B9D607DB9}" destId="{F9477DB8-94FF-4F4F-A4BB-6159CC0943A4}" srcOrd="5" destOrd="0" presId="urn:microsoft.com/office/officeart/2018/2/layout/IconCircleList"/>
    <dgm:cxn modelId="{3B8823EA-A90E-4D0B-9F71-4BA72E4C03C4}" type="presParOf" srcId="{91E2FC78-F25E-46D5-B729-EA3B9D607DB9}" destId="{4F7048BB-F51D-4C84-B9BA-BFA8F702C026}" srcOrd="6" destOrd="0" presId="urn:microsoft.com/office/officeart/2018/2/layout/IconCircleList"/>
    <dgm:cxn modelId="{687DF175-49FB-4C81-8C1E-B778B18CAD18}" type="presParOf" srcId="{4F7048BB-F51D-4C84-B9BA-BFA8F702C026}" destId="{B52634E3-9AAB-4066-8EB1-1710F116A72B}" srcOrd="0" destOrd="0" presId="urn:microsoft.com/office/officeart/2018/2/layout/IconCircleList"/>
    <dgm:cxn modelId="{2FAD43EA-B942-4B22-8FAA-642CCF57E607}" type="presParOf" srcId="{4F7048BB-F51D-4C84-B9BA-BFA8F702C026}" destId="{399BE64A-652B-4727-9D1B-F9D6D4A55337}" srcOrd="1" destOrd="0" presId="urn:microsoft.com/office/officeart/2018/2/layout/IconCircleList"/>
    <dgm:cxn modelId="{734C32BF-16DA-4BF4-B3CD-33DF685D228B}" type="presParOf" srcId="{4F7048BB-F51D-4C84-B9BA-BFA8F702C026}" destId="{70E0F737-494E-4F30-B794-E89147DAE2DE}" srcOrd="2" destOrd="0" presId="urn:microsoft.com/office/officeart/2018/2/layout/IconCircleList"/>
    <dgm:cxn modelId="{EC521869-A66E-45D9-9189-833A9D4CC80E}" type="presParOf" srcId="{4F7048BB-F51D-4C84-B9BA-BFA8F702C026}" destId="{D4EAA9BA-7DEC-4C96-AF20-AC0F9BC103E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2B4A67-43CB-444E-B23B-B4A6D7F9C2B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743F4E8-0B8F-49B5-B863-C98CB74C4D30}">
      <dgm:prSet/>
      <dgm:spPr/>
      <dgm:t>
        <a:bodyPr/>
        <a:lstStyle/>
        <a:p>
          <a:r>
            <a:rPr lang="en-US"/>
            <a:t>The caudal neural pore closes on day 27 of embryonic development.</a:t>
          </a:r>
        </a:p>
      </dgm:t>
    </dgm:pt>
    <dgm:pt modelId="{C999FF26-2111-44D1-A6D0-72E2701C27AB}" type="parTrans" cxnId="{63B8778D-7346-447C-83B0-0805F0435A05}">
      <dgm:prSet/>
      <dgm:spPr/>
      <dgm:t>
        <a:bodyPr/>
        <a:lstStyle/>
        <a:p>
          <a:endParaRPr lang="en-US"/>
        </a:p>
      </dgm:t>
    </dgm:pt>
    <dgm:pt modelId="{658D476C-B235-41F8-96DF-66F33ECC193C}" type="sibTrans" cxnId="{63B8778D-7346-447C-83B0-0805F0435A05}">
      <dgm:prSet/>
      <dgm:spPr/>
      <dgm:t>
        <a:bodyPr/>
        <a:lstStyle/>
        <a:p>
          <a:endParaRPr lang="en-US"/>
        </a:p>
      </dgm:t>
    </dgm:pt>
    <dgm:pt modelId="{C83DD765-D250-478F-A9ED-EE2443C4A438}">
      <dgm:prSet/>
      <dgm:spPr/>
      <dgm:t>
        <a:bodyPr/>
        <a:lstStyle/>
        <a:p>
          <a:r>
            <a:rPr lang="en-US"/>
            <a:t>Failure of the neural tube to close properly results in neural tube defects. </a:t>
          </a:r>
        </a:p>
      </dgm:t>
    </dgm:pt>
    <dgm:pt modelId="{D217145D-FCEC-43F1-8568-EE38FC278120}" type="parTrans" cxnId="{5E89C934-6979-4C77-9A0F-5BC1B216623E}">
      <dgm:prSet/>
      <dgm:spPr/>
      <dgm:t>
        <a:bodyPr/>
        <a:lstStyle/>
        <a:p>
          <a:endParaRPr lang="en-US"/>
        </a:p>
      </dgm:t>
    </dgm:pt>
    <dgm:pt modelId="{DB10A5E4-9E9B-482A-8563-53BBE5A1F094}" type="sibTrans" cxnId="{5E89C934-6979-4C77-9A0F-5BC1B216623E}">
      <dgm:prSet/>
      <dgm:spPr/>
      <dgm:t>
        <a:bodyPr/>
        <a:lstStyle/>
        <a:p>
          <a:endParaRPr lang="en-US"/>
        </a:p>
      </dgm:t>
    </dgm:pt>
    <dgm:pt modelId="{BFF25B0E-74C3-4B1C-BA07-29EAF7CA2498}">
      <dgm:prSet/>
      <dgm:spPr/>
      <dgm:t>
        <a:bodyPr/>
        <a:lstStyle/>
        <a:p>
          <a:r>
            <a:rPr lang="en-US"/>
            <a:t>One of the most common of birth defects</a:t>
          </a:r>
        </a:p>
      </dgm:t>
    </dgm:pt>
    <dgm:pt modelId="{C7B6E457-BC35-423D-AA92-90B95170CBE1}" type="parTrans" cxnId="{3AD1EF00-DAB4-4891-9C30-DC4DA77A2F7F}">
      <dgm:prSet/>
      <dgm:spPr/>
      <dgm:t>
        <a:bodyPr/>
        <a:lstStyle/>
        <a:p>
          <a:endParaRPr lang="en-US"/>
        </a:p>
      </dgm:t>
    </dgm:pt>
    <dgm:pt modelId="{60D23D2C-6833-4ACF-A105-94A5831549F1}" type="sibTrans" cxnId="{3AD1EF00-DAB4-4891-9C30-DC4DA77A2F7F}">
      <dgm:prSet/>
      <dgm:spPr/>
      <dgm:t>
        <a:bodyPr/>
        <a:lstStyle/>
        <a:p>
          <a:endParaRPr lang="en-US"/>
        </a:p>
      </dgm:t>
    </dgm:pt>
    <dgm:pt modelId="{485152C4-D6DD-47C2-AD2E-46B10C4D619E}" type="pres">
      <dgm:prSet presAssocID="{B62B4A67-43CB-444E-B23B-B4A6D7F9C2BB}" presName="root" presStyleCnt="0">
        <dgm:presLayoutVars>
          <dgm:dir/>
          <dgm:resizeHandles val="exact"/>
        </dgm:presLayoutVars>
      </dgm:prSet>
      <dgm:spPr/>
    </dgm:pt>
    <dgm:pt modelId="{2154204B-F40C-48D2-A28E-68ECA20FEDA4}" type="pres">
      <dgm:prSet presAssocID="{A743F4E8-0B8F-49B5-B863-C98CB74C4D30}" presName="compNode" presStyleCnt="0"/>
      <dgm:spPr/>
    </dgm:pt>
    <dgm:pt modelId="{51965580-16A5-4EDD-A891-3CCD7B87F6D1}" type="pres">
      <dgm:prSet presAssocID="{A743F4E8-0B8F-49B5-B863-C98CB74C4D30}" presName="bgRect" presStyleLbl="bgShp" presStyleIdx="0" presStyleCnt="3"/>
      <dgm:spPr/>
    </dgm:pt>
    <dgm:pt modelId="{DB0E8C07-3994-44AA-92F9-CC00DFBDB226}" type="pres">
      <dgm:prSet presAssocID="{A743F4E8-0B8F-49B5-B863-C98CB74C4D30}"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by crawling"/>
        </a:ext>
      </dgm:extLst>
    </dgm:pt>
    <dgm:pt modelId="{7C9CD993-1932-4A44-8585-66F4DC1A46E0}" type="pres">
      <dgm:prSet presAssocID="{A743F4E8-0B8F-49B5-B863-C98CB74C4D30}" presName="spaceRect" presStyleCnt="0"/>
      <dgm:spPr/>
    </dgm:pt>
    <dgm:pt modelId="{375E1EC7-813E-42F8-9909-6222402CDEA1}" type="pres">
      <dgm:prSet presAssocID="{A743F4E8-0B8F-49B5-B863-C98CB74C4D30}" presName="parTx" presStyleLbl="revTx" presStyleIdx="0" presStyleCnt="3">
        <dgm:presLayoutVars>
          <dgm:chMax val="0"/>
          <dgm:chPref val="0"/>
        </dgm:presLayoutVars>
      </dgm:prSet>
      <dgm:spPr/>
    </dgm:pt>
    <dgm:pt modelId="{A1156B89-F681-4767-B24A-C7D4B962688E}" type="pres">
      <dgm:prSet presAssocID="{658D476C-B235-41F8-96DF-66F33ECC193C}" presName="sibTrans" presStyleCnt="0"/>
      <dgm:spPr/>
    </dgm:pt>
    <dgm:pt modelId="{6676BE00-F0C0-47AA-95D2-EA473074B5DD}" type="pres">
      <dgm:prSet presAssocID="{C83DD765-D250-478F-A9ED-EE2443C4A438}" presName="compNode" presStyleCnt="0"/>
      <dgm:spPr/>
    </dgm:pt>
    <dgm:pt modelId="{215A30C4-C195-4B8C-AE5B-FBF6E7B180E0}" type="pres">
      <dgm:prSet presAssocID="{C83DD765-D250-478F-A9ED-EE2443C4A438}" presName="bgRect" presStyleLbl="bgShp" presStyleIdx="1" presStyleCnt="3"/>
      <dgm:spPr/>
    </dgm:pt>
    <dgm:pt modelId="{0261D68A-9E11-448B-B67D-2F0F4B435870}" type="pres">
      <dgm:prSet presAssocID="{C83DD765-D250-478F-A9ED-EE2443C4A43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7F2D93E3-F59E-42D2-B6B1-BEC2D7656C55}" type="pres">
      <dgm:prSet presAssocID="{C83DD765-D250-478F-A9ED-EE2443C4A438}" presName="spaceRect" presStyleCnt="0"/>
      <dgm:spPr/>
    </dgm:pt>
    <dgm:pt modelId="{1285F7A2-9BCC-4850-A9F7-796B95E03D2F}" type="pres">
      <dgm:prSet presAssocID="{C83DD765-D250-478F-A9ED-EE2443C4A438}" presName="parTx" presStyleLbl="revTx" presStyleIdx="1" presStyleCnt="3">
        <dgm:presLayoutVars>
          <dgm:chMax val="0"/>
          <dgm:chPref val="0"/>
        </dgm:presLayoutVars>
      </dgm:prSet>
      <dgm:spPr/>
    </dgm:pt>
    <dgm:pt modelId="{B08E5247-1938-4B30-BB44-363D36459A52}" type="pres">
      <dgm:prSet presAssocID="{DB10A5E4-9E9B-482A-8563-53BBE5A1F094}" presName="sibTrans" presStyleCnt="0"/>
      <dgm:spPr/>
    </dgm:pt>
    <dgm:pt modelId="{403BF3BB-7A7E-4742-B1C6-D9A43D3D2E36}" type="pres">
      <dgm:prSet presAssocID="{BFF25B0E-74C3-4B1C-BA07-29EAF7CA2498}" presName="compNode" presStyleCnt="0"/>
      <dgm:spPr/>
    </dgm:pt>
    <dgm:pt modelId="{6BEB0EE6-38A7-4D99-9E08-9BAFAE9C3485}" type="pres">
      <dgm:prSet presAssocID="{BFF25B0E-74C3-4B1C-BA07-29EAF7CA2498}" presName="bgRect" presStyleLbl="bgShp" presStyleIdx="2" presStyleCnt="3"/>
      <dgm:spPr/>
    </dgm:pt>
    <dgm:pt modelId="{364F968A-D2DF-4995-ACB1-CF3153559AD9}" type="pres">
      <dgm:prSet presAssocID="{BFF25B0E-74C3-4B1C-BA07-29EAF7CA249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by"/>
        </a:ext>
      </dgm:extLst>
    </dgm:pt>
    <dgm:pt modelId="{7556B2DA-D00D-4D43-B36D-F39A9D00631E}" type="pres">
      <dgm:prSet presAssocID="{BFF25B0E-74C3-4B1C-BA07-29EAF7CA2498}" presName="spaceRect" presStyleCnt="0"/>
      <dgm:spPr/>
    </dgm:pt>
    <dgm:pt modelId="{3A8B39EB-5A68-4749-A78C-1DAB84122CEF}" type="pres">
      <dgm:prSet presAssocID="{BFF25B0E-74C3-4B1C-BA07-29EAF7CA2498}" presName="parTx" presStyleLbl="revTx" presStyleIdx="2" presStyleCnt="3">
        <dgm:presLayoutVars>
          <dgm:chMax val="0"/>
          <dgm:chPref val="0"/>
        </dgm:presLayoutVars>
      </dgm:prSet>
      <dgm:spPr/>
    </dgm:pt>
  </dgm:ptLst>
  <dgm:cxnLst>
    <dgm:cxn modelId="{3AD1EF00-DAB4-4891-9C30-DC4DA77A2F7F}" srcId="{B62B4A67-43CB-444E-B23B-B4A6D7F9C2BB}" destId="{BFF25B0E-74C3-4B1C-BA07-29EAF7CA2498}" srcOrd="2" destOrd="0" parTransId="{C7B6E457-BC35-423D-AA92-90B95170CBE1}" sibTransId="{60D23D2C-6833-4ACF-A105-94A5831549F1}"/>
    <dgm:cxn modelId="{39E70E13-E3E2-4563-AF07-08A08EEF22D9}" type="presOf" srcId="{BFF25B0E-74C3-4B1C-BA07-29EAF7CA2498}" destId="{3A8B39EB-5A68-4749-A78C-1DAB84122CEF}" srcOrd="0" destOrd="0" presId="urn:microsoft.com/office/officeart/2018/2/layout/IconVerticalSolidList"/>
    <dgm:cxn modelId="{F7DD831A-F22E-476F-90A4-5B9FD89C52C3}" type="presOf" srcId="{C83DD765-D250-478F-A9ED-EE2443C4A438}" destId="{1285F7A2-9BCC-4850-A9F7-796B95E03D2F}" srcOrd="0" destOrd="0" presId="urn:microsoft.com/office/officeart/2018/2/layout/IconVerticalSolidList"/>
    <dgm:cxn modelId="{5E89C934-6979-4C77-9A0F-5BC1B216623E}" srcId="{B62B4A67-43CB-444E-B23B-B4A6D7F9C2BB}" destId="{C83DD765-D250-478F-A9ED-EE2443C4A438}" srcOrd="1" destOrd="0" parTransId="{D217145D-FCEC-43F1-8568-EE38FC278120}" sibTransId="{DB10A5E4-9E9B-482A-8563-53BBE5A1F094}"/>
    <dgm:cxn modelId="{0CC3736B-836B-4877-B360-ED3D4918C097}" type="presOf" srcId="{A743F4E8-0B8F-49B5-B863-C98CB74C4D30}" destId="{375E1EC7-813E-42F8-9909-6222402CDEA1}" srcOrd="0" destOrd="0" presId="urn:microsoft.com/office/officeart/2018/2/layout/IconVerticalSolidList"/>
    <dgm:cxn modelId="{63B8778D-7346-447C-83B0-0805F0435A05}" srcId="{B62B4A67-43CB-444E-B23B-B4A6D7F9C2BB}" destId="{A743F4E8-0B8F-49B5-B863-C98CB74C4D30}" srcOrd="0" destOrd="0" parTransId="{C999FF26-2111-44D1-A6D0-72E2701C27AB}" sibTransId="{658D476C-B235-41F8-96DF-66F33ECC193C}"/>
    <dgm:cxn modelId="{43BD93AA-20D2-4734-AFBB-612387351227}" type="presOf" srcId="{B62B4A67-43CB-444E-B23B-B4A6D7F9C2BB}" destId="{485152C4-D6DD-47C2-AD2E-46B10C4D619E}" srcOrd="0" destOrd="0" presId="urn:microsoft.com/office/officeart/2018/2/layout/IconVerticalSolidList"/>
    <dgm:cxn modelId="{2C960E32-CE4B-4810-A5AE-3490128A37F4}" type="presParOf" srcId="{485152C4-D6DD-47C2-AD2E-46B10C4D619E}" destId="{2154204B-F40C-48D2-A28E-68ECA20FEDA4}" srcOrd="0" destOrd="0" presId="urn:microsoft.com/office/officeart/2018/2/layout/IconVerticalSolidList"/>
    <dgm:cxn modelId="{590226D4-373B-4FAD-B59E-CED7E659A9B8}" type="presParOf" srcId="{2154204B-F40C-48D2-A28E-68ECA20FEDA4}" destId="{51965580-16A5-4EDD-A891-3CCD7B87F6D1}" srcOrd="0" destOrd="0" presId="urn:microsoft.com/office/officeart/2018/2/layout/IconVerticalSolidList"/>
    <dgm:cxn modelId="{9DF237F5-6931-4E13-9C27-E743C586B382}" type="presParOf" srcId="{2154204B-F40C-48D2-A28E-68ECA20FEDA4}" destId="{DB0E8C07-3994-44AA-92F9-CC00DFBDB226}" srcOrd="1" destOrd="0" presId="urn:microsoft.com/office/officeart/2018/2/layout/IconVerticalSolidList"/>
    <dgm:cxn modelId="{DD27809A-39F4-411F-A11B-87446A588E16}" type="presParOf" srcId="{2154204B-F40C-48D2-A28E-68ECA20FEDA4}" destId="{7C9CD993-1932-4A44-8585-66F4DC1A46E0}" srcOrd="2" destOrd="0" presId="urn:microsoft.com/office/officeart/2018/2/layout/IconVerticalSolidList"/>
    <dgm:cxn modelId="{0636C7C3-628E-4305-8976-FD5AA4EF7775}" type="presParOf" srcId="{2154204B-F40C-48D2-A28E-68ECA20FEDA4}" destId="{375E1EC7-813E-42F8-9909-6222402CDEA1}" srcOrd="3" destOrd="0" presId="urn:microsoft.com/office/officeart/2018/2/layout/IconVerticalSolidList"/>
    <dgm:cxn modelId="{04B02270-92BE-414F-944C-E987A1F9C928}" type="presParOf" srcId="{485152C4-D6DD-47C2-AD2E-46B10C4D619E}" destId="{A1156B89-F681-4767-B24A-C7D4B962688E}" srcOrd="1" destOrd="0" presId="urn:microsoft.com/office/officeart/2018/2/layout/IconVerticalSolidList"/>
    <dgm:cxn modelId="{5AA7249A-1C9F-4B52-8DFC-02450ECE03A2}" type="presParOf" srcId="{485152C4-D6DD-47C2-AD2E-46B10C4D619E}" destId="{6676BE00-F0C0-47AA-95D2-EA473074B5DD}" srcOrd="2" destOrd="0" presId="urn:microsoft.com/office/officeart/2018/2/layout/IconVerticalSolidList"/>
    <dgm:cxn modelId="{25E9B207-FE17-49BD-BE73-5EB0A5802190}" type="presParOf" srcId="{6676BE00-F0C0-47AA-95D2-EA473074B5DD}" destId="{215A30C4-C195-4B8C-AE5B-FBF6E7B180E0}" srcOrd="0" destOrd="0" presId="urn:microsoft.com/office/officeart/2018/2/layout/IconVerticalSolidList"/>
    <dgm:cxn modelId="{54B76ED3-401C-46AF-9B34-497DA217B825}" type="presParOf" srcId="{6676BE00-F0C0-47AA-95D2-EA473074B5DD}" destId="{0261D68A-9E11-448B-B67D-2F0F4B435870}" srcOrd="1" destOrd="0" presId="urn:microsoft.com/office/officeart/2018/2/layout/IconVerticalSolidList"/>
    <dgm:cxn modelId="{BBDB74DD-16C8-468C-89F9-D02849699405}" type="presParOf" srcId="{6676BE00-F0C0-47AA-95D2-EA473074B5DD}" destId="{7F2D93E3-F59E-42D2-B6B1-BEC2D7656C55}" srcOrd="2" destOrd="0" presId="urn:microsoft.com/office/officeart/2018/2/layout/IconVerticalSolidList"/>
    <dgm:cxn modelId="{B9E4F743-F244-4C7A-A385-A49D2E66A269}" type="presParOf" srcId="{6676BE00-F0C0-47AA-95D2-EA473074B5DD}" destId="{1285F7A2-9BCC-4850-A9F7-796B95E03D2F}" srcOrd="3" destOrd="0" presId="urn:microsoft.com/office/officeart/2018/2/layout/IconVerticalSolidList"/>
    <dgm:cxn modelId="{070AFD39-C978-48D4-BCC9-28D7DB84BB87}" type="presParOf" srcId="{485152C4-D6DD-47C2-AD2E-46B10C4D619E}" destId="{B08E5247-1938-4B30-BB44-363D36459A52}" srcOrd="3" destOrd="0" presId="urn:microsoft.com/office/officeart/2018/2/layout/IconVerticalSolidList"/>
    <dgm:cxn modelId="{43979BBC-EBFC-481B-BACC-9C8E2746AD8D}" type="presParOf" srcId="{485152C4-D6DD-47C2-AD2E-46B10C4D619E}" destId="{403BF3BB-7A7E-4742-B1C6-D9A43D3D2E36}" srcOrd="4" destOrd="0" presId="urn:microsoft.com/office/officeart/2018/2/layout/IconVerticalSolidList"/>
    <dgm:cxn modelId="{C102567E-DCF6-4963-80E1-AA1DDE16FFED}" type="presParOf" srcId="{403BF3BB-7A7E-4742-B1C6-D9A43D3D2E36}" destId="{6BEB0EE6-38A7-4D99-9E08-9BAFAE9C3485}" srcOrd="0" destOrd="0" presId="urn:microsoft.com/office/officeart/2018/2/layout/IconVerticalSolidList"/>
    <dgm:cxn modelId="{D41B9B69-6AB2-477B-8C77-B7B811449E7C}" type="presParOf" srcId="{403BF3BB-7A7E-4742-B1C6-D9A43D3D2E36}" destId="{364F968A-D2DF-4995-ACB1-CF3153559AD9}" srcOrd="1" destOrd="0" presId="urn:microsoft.com/office/officeart/2018/2/layout/IconVerticalSolidList"/>
    <dgm:cxn modelId="{A263AD7C-D969-4A07-BBCB-E5B632E1C43B}" type="presParOf" srcId="{403BF3BB-7A7E-4742-B1C6-D9A43D3D2E36}" destId="{7556B2DA-D00D-4D43-B36D-F39A9D00631E}" srcOrd="2" destOrd="0" presId="urn:microsoft.com/office/officeart/2018/2/layout/IconVerticalSolidList"/>
    <dgm:cxn modelId="{857E765A-6D96-48A0-A585-DE52D278626A}" type="presParOf" srcId="{403BF3BB-7A7E-4742-B1C6-D9A43D3D2E36}" destId="{3A8B39EB-5A68-4749-A78C-1DAB84122CE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A0836-CFD0-47DE-8AB9-5FBDD4B1749B}">
      <dsp:nvSpPr>
        <dsp:cNvPr id="0" name=""/>
        <dsp:cNvSpPr/>
      </dsp:nvSpPr>
      <dsp:spPr>
        <a:xfrm>
          <a:off x="87658" y="772675"/>
          <a:ext cx="988588" cy="98858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023445-A495-42A1-87CC-E8E2DA96DF15}">
      <dsp:nvSpPr>
        <dsp:cNvPr id="0" name=""/>
        <dsp:cNvSpPr/>
      </dsp:nvSpPr>
      <dsp:spPr>
        <a:xfrm>
          <a:off x="295262" y="980279"/>
          <a:ext cx="573381" cy="57338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815841-1DF8-4D94-90C0-2F7A02BF6A93}">
      <dsp:nvSpPr>
        <dsp:cNvPr id="0" name=""/>
        <dsp:cNvSpPr/>
      </dsp:nvSpPr>
      <dsp:spPr>
        <a:xfrm>
          <a:off x="1288087" y="772675"/>
          <a:ext cx="2330243" cy="988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GB" sz="2800" kern="1200" dirty="0"/>
            <a:t>Development of the embryo</a:t>
          </a:r>
          <a:endParaRPr lang="en-US" sz="2800" kern="1200" dirty="0"/>
        </a:p>
      </dsp:txBody>
      <dsp:txXfrm>
        <a:off x="1288087" y="772675"/>
        <a:ext cx="2330243" cy="988588"/>
      </dsp:txXfrm>
    </dsp:sp>
    <dsp:sp modelId="{932027FF-ACA5-44FB-AF19-B28EBF8F427C}">
      <dsp:nvSpPr>
        <dsp:cNvPr id="0" name=""/>
        <dsp:cNvSpPr/>
      </dsp:nvSpPr>
      <dsp:spPr>
        <a:xfrm>
          <a:off x="4024358" y="772675"/>
          <a:ext cx="988588" cy="98858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0F4DA5-2FD2-48A1-A40B-F1E6BD2975BD}">
      <dsp:nvSpPr>
        <dsp:cNvPr id="0" name=""/>
        <dsp:cNvSpPr/>
      </dsp:nvSpPr>
      <dsp:spPr>
        <a:xfrm>
          <a:off x="4231961" y="980279"/>
          <a:ext cx="573381" cy="5733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6F83A0-975B-4D01-B675-8D158D688330}">
      <dsp:nvSpPr>
        <dsp:cNvPr id="0" name=""/>
        <dsp:cNvSpPr/>
      </dsp:nvSpPr>
      <dsp:spPr>
        <a:xfrm>
          <a:off x="5224786" y="772675"/>
          <a:ext cx="2330243" cy="988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GB" sz="2800" kern="1200"/>
            <a:t>Neural tube development</a:t>
          </a:r>
          <a:endParaRPr lang="en-US" sz="2800" kern="1200"/>
        </a:p>
      </dsp:txBody>
      <dsp:txXfrm>
        <a:off x="5224786" y="772675"/>
        <a:ext cx="2330243" cy="988588"/>
      </dsp:txXfrm>
    </dsp:sp>
    <dsp:sp modelId="{89CD3E99-A3A5-4971-8C8A-1CCAF89D1C95}">
      <dsp:nvSpPr>
        <dsp:cNvPr id="0" name=""/>
        <dsp:cNvSpPr/>
      </dsp:nvSpPr>
      <dsp:spPr>
        <a:xfrm>
          <a:off x="87658" y="2482745"/>
          <a:ext cx="988588" cy="98858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EEBFC4-7092-40C6-9EAD-3CEBBCBFE646}">
      <dsp:nvSpPr>
        <dsp:cNvPr id="0" name=""/>
        <dsp:cNvSpPr/>
      </dsp:nvSpPr>
      <dsp:spPr>
        <a:xfrm>
          <a:off x="295262" y="2690349"/>
          <a:ext cx="573381" cy="57338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11664A-EFD4-4B68-A93D-AE4CAF5D71C2}">
      <dsp:nvSpPr>
        <dsp:cNvPr id="0" name=""/>
        <dsp:cNvSpPr/>
      </dsp:nvSpPr>
      <dsp:spPr>
        <a:xfrm>
          <a:off x="1288087" y="2482745"/>
          <a:ext cx="2330243" cy="988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GB" sz="2800" kern="1200" dirty="0"/>
            <a:t>Cell differentiation</a:t>
          </a:r>
          <a:endParaRPr lang="en-US" sz="2800" kern="1200" dirty="0"/>
        </a:p>
      </dsp:txBody>
      <dsp:txXfrm>
        <a:off x="1288087" y="2482745"/>
        <a:ext cx="2330243" cy="988588"/>
      </dsp:txXfrm>
    </dsp:sp>
    <dsp:sp modelId="{B52634E3-9AAB-4066-8EB1-1710F116A72B}">
      <dsp:nvSpPr>
        <dsp:cNvPr id="0" name=""/>
        <dsp:cNvSpPr/>
      </dsp:nvSpPr>
      <dsp:spPr>
        <a:xfrm>
          <a:off x="4024358" y="2482745"/>
          <a:ext cx="988588" cy="98858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9BE64A-652B-4727-9D1B-F9D6D4A55337}">
      <dsp:nvSpPr>
        <dsp:cNvPr id="0" name=""/>
        <dsp:cNvSpPr/>
      </dsp:nvSpPr>
      <dsp:spPr>
        <a:xfrm>
          <a:off x="4231961" y="2690349"/>
          <a:ext cx="573381" cy="5733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EAA9BA-7DEC-4C96-AF20-AC0F9BC103E0}">
      <dsp:nvSpPr>
        <dsp:cNvPr id="0" name=""/>
        <dsp:cNvSpPr/>
      </dsp:nvSpPr>
      <dsp:spPr>
        <a:xfrm>
          <a:off x="5224786" y="2482745"/>
          <a:ext cx="2330243" cy="988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GB" sz="2800" kern="1200" dirty="0"/>
            <a:t>Prenatal and Maternal Care to Prevent Birth Defects</a:t>
          </a:r>
          <a:endParaRPr lang="en-US" sz="2800" kern="1200" dirty="0"/>
        </a:p>
      </dsp:txBody>
      <dsp:txXfrm>
        <a:off x="5224786" y="2482745"/>
        <a:ext cx="2330243" cy="988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65580-16A5-4EDD-A891-3CCD7B87F6D1}">
      <dsp:nvSpPr>
        <dsp:cNvPr id="0" name=""/>
        <dsp:cNvSpPr/>
      </dsp:nvSpPr>
      <dsp:spPr>
        <a:xfrm>
          <a:off x="0" y="718"/>
          <a:ext cx="48852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0E8C07-3994-44AA-92F9-CC00DFBDB226}">
      <dsp:nvSpPr>
        <dsp:cNvPr id="0" name=""/>
        <dsp:cNvSpPr/>
      </dsp:nvSpPr>
      <dsp:spPr>
        <a:xfrm>
          <a:off x="508544" y="378974"/>
          <a:ext cx="924626" cy="92462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5E1EC7-813E-42F8-9909-6222402CDEA1}">
      <dsp:nvSpPr>
        <dsp:cNvPr id="0" name=""/>
        <dsp:cNvSpPr/>
      </dsp:nvSpPr>
      <dsp:spPr>
        <a:xfrm>
          <a:off x="1941716" y="718"/>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en-US" sz="2300" kern="1200"/>
            <a:t>The caudal neural pore closes on day 27 of embryonic development.</a:t>
          </a:r>
        </a:p>
      </dsp:txBody>
      <dsp:txXfrm>
        <a:off x="1941716" y="718"/>
        <a:ext cx="2943486" cy="1681139"/>
      </dsp:txXfrm>
    </dsp:sp>
    <dsp:sp modelId="{215A30C4-C195-4B8C-AE5B-FBF6E7B180E0}">
      <dsp:nvSpPr>
        <dsp:cNvPr id="0" name=""/>
        <dsp:cNvSpPr/>
      </dsp:nvSpPr>
      <dsp:spPr>
        <a:xfrm>
          <a:off x="0" y="2102143"/>
          <a:ext cx="48852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61D68A-9E11-448B-B67D-2F0F4B435870}">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85F7A2-9BCC-4850-A9F7-796B95E03D2F}">
      <dsp:nvSpPr>
        <dsp:cNvPr id="0" name=""/>
        <dsp:cNvSpPr/>
      </dsp:nvSpPr>
      <dsp:spPr>
        <a:xfrm>
          <a:off x="1941716" y="2102143"/>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en-US" sz="2300" kern="1200"/>
            <a:t>Failure of the neural tube to close properly results in neural tube defects. </a:t>
          </a:r>
        </a:p>
      </dsp:txBody>
      <dsp:txXfrm>
        <a:off x="1941716" y="2102143"/>
        <a:ext cx="2943486" cy="1681139"/>
      </dsp:txXfrm>
    </dsp:sp>
    <dsp:sp modelId="{6BEB0EE6-38A7-4D99-9E08-9BAFAE9C3485}">
      <dsp:nvSpPr>
        <dsp:cNvPr id="0" name=""/>
        <dsp:cNvSpPr/>
      </dsp:nvSpPr>
      <dsp:spPr>
        <a:xfrm>
          <a:off x="0" y="4203567"/>
          <a:ext cx="48852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4F968A-D2DF-4995-ACB1-CF3153559AD9}">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8B39EB-5A68-4749-A78C-1DAB84122CEF}">
      <dsp:nvSpPr>
        <dsp:cNvPr id="0" name=""/>
        <dsp:cNvSpPr/>
      </dsp:nvSpPr>
      <dsp:spPr>
        <a:xfrm>
          <a:off x="1941716" y="4203567"/>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en-US" sz="2300" kern="1200"/>
            <a:t>One of the most common of birth defects</a:t>
          </a:r>
        </a:p>
      </dsp:txBody>
      <dsp:txXfrm>
        <a:off x="1941716" y="4203567"/>
        <a:ext cx="2943486" cy="168113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a:extLst>
              <a:ext uri="{FF2B5EF4-FFF2-40B4-BE49-F238E27FC236}">
                <a16:creationId xmlns:a16="http://schemas.microsoft.com/office/drawing/2014/main" id="{CAADFB5B-EDDE-41E6-8000-5109FBC18E73}"/>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AutoShape 2">
            <a:extLst>
              <a:ext uri="{FF2B5EF4-FFF2-40B4-BE49-F238E27FC236}">
                <a16:creationId xmlns:a16="http://schemas.microsoft.com/office/drawing/2014/main" id="{C492C5EA-62BD-4CBA-ADAC-FE339DE54016}"/>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9" name="Rectangle 3">
            <a:extLst>
              <a:ext uri="{FF2B5EF4-FFF2-40B4-BE49-F238E27FC236}">
                <a16:creationId xmlns:a16="http://schemas.microsoft.com/office/drawing/2014/main" id="{AA57E87F-D5ED-4260-BDC5-A437FDBFB675}"/>
              </a:ext>
            </a:extLst>
          </p:cNvPr>
          <p:cNvSpPr>
            <a:spLocks noGrp="1" noChangeArrowheads="1"/>
          </p:cNvSpPr>
          <p:nvPr>
            <p:ph type="hdr"/>
          </p:nvPr>
        </p:nvSpPr>
        <p:spPr bwMode="auto">
          <a:xfrm>
            <a:off x="0" y="0"/>
            <a:ext cx="296862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a:lnSpc>
                <a:spcPct val="100000"/>
              </a:lnSpc>
              <a:tabLst>
                <a:tab pos="723900" algn="l"/>
                <a:tab pos="1447800" algn="l"/>
                <a:tab pos="2171700" algn="l"/>
                <a:tab pos="2895600" algn="l"/>
              </a:tabLst>
              <a:defRPr sz="1200">
                <a:solidFill>
                  <a:srgbClr val="000000"/>
                </a:solidFill>
                <a:latin typeface="Luxi Sans" charset="0"/>
              </a:defRPr>
            </a:lvl1pPr>
          </a:lstStyle>
          <a:p>
            <a:endParaRPr lang="en-GB" altLang="en-US"/>
          </a:p>
        </p:txBody>
      </p:sp>
      <p:sp>
        <p:nvSpPr>
          <p:cNvPr id="4100" name="Rectangle 4">
            <a:extLst>
              <a:ext uri="{FF2B5EF4-FFF2-40B4-BE49-F238E27FC236}">
                <a16:creationId xmlns:a16="http://schemas.microsoft.com/office/drawing/2014/main" id="{E63002A3-181D-49FD-95C7-204DDD8B355B}"/>
              </a:ext>
            </a:extLst>
          </p:cNvPr>
          <p:cNvSpPr>
            <a:spLocks noGrp="1" noChangeArrowheads="1"/>
          </p:cNvSpPr>
          <p:nvPr>
            <p:ph type="dt"/>
          </p:nvPr>
        </p:nvSpPr>
        <p:spPr bwMode="auto">
          <a:xfrm>
            <a:off x="3884613" y="0"/>
            <a:ext cx="296862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a:lnSpc>
                <a:spcPct val="100000"/>
              </a:lnSpc>
              <a:tabLst>
                <a:tab pos="723900" algn="l"/>
                <a:tab pos="1447800" algn="l"/>
                <a:tab pos="2171700" algn="l"/>
                <a:tab pos="2895600" algn="l"/>
              </a:tabLst>
              <a:defRPr sz="1200">
                <a:solidFill>
                  <a:srgbClr val="000000"/>
                </a:solidFill>
                <a:latin typeface="Luxi Sans" charset="0"/>
              </a:defRPr>
            </a:lvl1pPr>
          </a:lstStyle>
          <a:p>
            <a:endParaRPr lang="en-GB" altLang="en-US"/>
          </a:p>
        </p:txBody>
      </p:sp>
      <p:sp>
        <p:nvSpPr>
          <p:cNvPr id="4101" name="Rectangle 5">
            <a:extLst>
              <a:ext uri="{FF2B5EF4-FFF2-40B4-BE49-F238E27FC236}">
                <a16:creationId xmlns:a16="http://schemas.microsoft.com/office/drawing/2014/main" id="{3AA721FB-1081-42CE-8B4A-B360A32458B6}"/>
              </a:ext>
            </a:extLst>
          </p:cNvPr>
          <p:cNvSpPr>
            <a:spLocks noGrp="1" noRot="1" noChangeAspect="1" noChangeArrowheads="1"/>
          </p:cNvSpPr>
          <p:nvPr>
            <p:ph type="sldImg"/>
          </p:nvPr>
        </p:nvSpPr>
        <p:spPr bwMode="auto">
          <a:xfrm>
            <a:off x="1143000" y="685800"/>
            <a:ext cx="4568825" cy="34274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102" name="Rectangle 6">
            <a:extLst>
              <a:ext uri="{FF2B5EF4-FFF2-40B4-BE49-F238E27FC236}">
                <a16:creationId xmlns:a16="http://schemas.microsoft.com/office/drawing/2014/main" id="{4DB58F00-6BF1-4B54-9F07-4E8F7180EEC9}"/>
              </a:ext>
            </a:extLst>
          </p:cNvPr>
          <p:cNvSpPr>
            <a:spLocks noGrp="1" noChangeArrowheads="1"/>
          </p:cNvSpPr>
          <p:nvPr>
            <p:ph type="body"/>
          </p:nvPr>
        </p:nvSpPr>
        <p:spPr bwMode="auto">
          <a:xfrm>
            <a:off x="685800" y="4343400"/>
            <a:ext cx="5483225"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US" altLang="en-US"/>
          </a:p>
        </p:txBody>
      </p:sp>
      <p:sp>
        <p:nvSpPr>
          <p:cNvPr id="4103" name="Rectangle 7">
            <a:extLst>
              <a:ext uri="{FF2B5EF4-FFF2-40B4-BE49-F238E27FC236}">
                <a16:creationId xmlns:a16="http://schemas.microsoft.com/office/drawing/2014/main" id="{31024DBD-7A53-4B9E-9F23-15E907F4A96A}"/>
              </a:ext>
            </a:extLst>
          </p:cNvPr>
          <p:cNvSpPr>
            <a:spLocks noGrp="1" noChangeArrowheads="1"/>
          </p:cNvSpPr>
          <p:nvPr>
            <p:ph type="ftr"/>
          </p:nvPr>
        </p:nvSpPr>
        <p:spPr bwMode="auto">
          <a:xfrm>
            <a:off x="0"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a:lnSpc>
                <a:spcPct val="100000"/>
              </a:lnSpc>
              <a:tabLst>
                <a:tab pos="723900" algn="l"/>
                <a:tab pos="1447800" algn="l"/>
                <a:tab pos="2171700" algn="l"/>
                <a:tab pos="2895600" algn="l"/>
              </a:tabLst>
              <a:defRPr sz="1200">
                <a:solidFill>
                  <a:srgbClr val="000000"/>
                </a:solidFill>
                <a:latin typeface="Luxi Sans" charset="0"/>
              </a:defRPr>
            </a:lvl1pPr>
          </a:lstStyle>
          <a:p>
            <a:endParaRPr lang="en-GB" altLang="en-US"/>
          </a:p>
        </p:txBody>
      </p:sp>
      <p:sp>
        <p:nvSpPr>
          <p:cNvPr id="4104" name="Rectangle 8">
            <a:extLst>
              <a:ext uri="{FF2B5EF4-FFF2-40B4-BE49-F238E27FC236}">
                <a16:creationId xmlns:a16="http://schemas.microsoft.com/office/drawing/2014/main" id="{C241F047-1267-497E-AC7E-C2A456A56399}"/>
              </a:ext>
            </a:extLst>
          </p:cNvPr>
          <p:cNvSpPr>
            <a:spLocks noGrp="1" noChangeArrowheads="1"/>
          </p:cNvSpPr>
          <p:nvPr>
            <p:ph type="sldNum"/>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a:lnSpc>
                <a:spcPct val="100000"/>
              </a:lnSpc>
              <a:tabLst>
                <a:tab pos="723900" algn="l"/>
                <a:tab pos="1447800" algn="l"/>
                <a:tab pos="2171700" algn="l"/>
                <a:tab pos="2895600" algn="l"/>
              </a:tabLst>
              <a:defRPr sz="1200">
                <a:solidFill>
                  <a:srgbClr val="000000"/>
                </a:solidFill>
                <a:latin typeface="Luxi Sans" charset="0"/>
              </a:defRPr>
            </a:lvl1pPr>
          </a:lstStyle>
          <a:p>
            <a:fld id="{D5110158-2F31-4ADB-90EB-62810E2E82D1}"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35CF745C-5E5F-4751-85CC-1010CD27327E}"/>
              </a:ext>
            </a:extLst>
          </p:cNvPr>
          <p:cNvSpPr>
            <a:spLocks noGrp="1" noChangeArrowheads="1"/>
          </p:cNvSpPr>
          <p:nvPr>
            <p:ph type="sldNum"/>
          </p:nvPr>
        </p:nvSpPr>
        <p:spPr>
          <a:ln/>
        </p:spPr>
        <p:txBody>
          <a:bodyPr/>
          <a:lstStyle/>
          <a:p>
            <a:fld id="{86E95306-BFE1-4B03-9135-9F6141179697}" type="slidenum">
              <a:rPr lang="en-GB" altLang="en-US"/>
              <a:pPr/>
              <a:t>1</a:t>
            </a:fld>
            <a:endParaRPr lang="en-GB" altLang="en-US"/>
          </a:p>
        </p:txBody>
      </p:sp>
      <p:sp>
        <p:nvSpPr>
          <p:cNvPr id="66561" name="Text Box 1">
            <a:extLst>
              <a:ext uri="{FF2B5EF4-FFF2-40B4-BE49-F238E27FC236}">
                <a16:creationId xmlns:a16="http://schemas.microsoft.com/office/drawing/2014/main" id="{D17CBF76-539A-4848-93C9-EB2B4B9EC1C7}"/>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6562" name="Rectangle 2">
            <a:extLst>
              <a:ext uri="{FF2B5EF4-FFF2-40B4-BE49-F238E27FC236}">
                <a16:creationId xmlns:a16="http://schemas.microsoft.com/office/drawing/2014/main" id="{64C3733E-5EAA-4A34-8157-C9A632B29C43}"/>
              </a:ext>
            </a:extLst>
          </p:cNvPr>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814E5CE4-F3A9-4CC9-B372-6756A9A79AB4}"/>
              </a:ext>
            </a:extLst>
          </p:cNvPr>
          <p:cNvSpPr>
            <a:spLocks noGrp="1" noChangeArrowheads="1"/>
          </p:cNvSpPr>
          <p:nvPr>
            <p:ph type="sldNum"/>
          </p:nvPr>
        </p:nvSpPr>
        <p:spPr>
          <a:ln/>
        </p:spPr>
        <p:txBody>
          <a:bodyPr/>
          <a:lstStyle/>
          <a:p>
            <a:fld id="{8CF70550-7E23-40A2-8EE0-080398AEFCA1}" type="slidenum">
              <a:rPr lang="en-GB" altLang="en-US"/>
              <a:pPr/>
              <a:t>61</a:t>
            </a:fld>
            <a:endParaRPr lang="en-GB" altLang="en-US"/>
          </a:p>
        </p:txBody>
      </p:sp>
      <p:sp>
        <p:nvSpPr>
          <p:cNvPr id="84993" name="Text Box 1">
            <a:extLst>
              <a:ext uri="{FF2B5EF4-FFF2-40B4-BE49-F238E27FC236}">
                <a16:creationId xmlns:a16="http://schemas.microsoft.com/office/drawing/2014/main" id="{47F6171C-0B3D-4FC2-A7D3-A1F6B030A364}"/>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4994" name="Rectangle 2">
            <a:extLst>
              <a:ext uri="{FF2B5EF4-FFF2-40B4-BE49-F238E27FC236}">
                <a16:creationId xmlns:a16="http://schemas.microsoft.com/office/drawing/2014/main" id="{FE702150-9BA2-45DA-B2AD-0F38382597A1}"/>
              </a:ext>
            </a:extLst>
          </p:cNvPr>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615B8B8F-3B34-47D3-9872-A2D0ED9E41F4}"/>
              </a:ext>
            </a:extLst>
          </p:cNvPr>
          <p:cNvSpPr>
            <a:spLocks noGrp="1" noChangeArrowheads="1"/>
          </p:cNvSpPr>
          <p:nvPr>
            <p:ph type="sldNum"/>
          </p:nvPr>
        </p:nvSpPr>
        <p:spPr>
          <a:ln/>
        </p:spPr>
        <p:txBody>
          <a:bodyPr/>
          <a:lstStyle/>
          <a:p>
            <a:fld id="{EEA4FD25-1FC1-437F-9B44-62A20A52425E}" type="slidenum">
              <a:rPr lang="en-GB" altLang="en-US"/>
              <a:pPr/>
              <a:t>62</a:t>
            </a:fld>
            <a:endParaRPr lang="en-GB" altLang="en-US"/>
          </a:p>
        </p:txBody>
      </p:sp>
      <p:sp>
        <p:nvSpPr>
          <p:cNvPr id="86017" name="Text Box 1">
            <a:extLst>
              <a:ext uri="{FF2B5EF4-FFF2-40B4-BE49-F238E27FC236}">
                <a16:creationId xmlns:a16="http://schemas.microsoft.com/office/drawing/2014/main" id="{F4D03FD8-8366-490C-9BC7-5A55B2FA9A15}"/>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6018" name="Rectangle 2">
            <a:extLst>
              <a:ext uri="{FF2B5EF4-FFF2-40B4-BE49-F238E27FC236}">
                <a16:creationId xmlns:a16="http://schemas.microsoft.com/office/drawing/2014/main" id="{FD4897DA-6EFD-4ABA-A4DF-05A324C482EB}"/>
              </a:ext>
            </a:extLst>
          </p:cNvPr>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AB16E966-F3A7-4937-BD50-680B6D08781A}"/>
              </a:ext>
            </a:extLst>
          </p:cNvPr>
          <p:cNvSpPr>
            <a:spLocks noGrp="1" noChangeArrowheads="1"/>
          </p:cNvSpPr>
          <p:nvPr>
            <p:ph type="sldNum"/>
          </p:nvPr>
        </p:nvSpPr>
        <p:spPr>
          <a:ln/>
        </p:spPr>
        <p:txBody>
          <a:bodyPr/>
          <a:lstStyle/>
          <a:p>
            <a:fld id="{8CDBFFC5-04AA-46F4-8A24-15AB39ECB5B6}" type="slidenum">
              <a:rPr lang="en-GB" altLang="en-US"/>
              <a:pPr/>
              <a:t>2</a:t>
            </a:fld>
            <a:endParaRPr lang="en-GB" altLang="en-US"/>
          </a:p>
        </p:txBody>
      </p:sp>
      <p:sp>
        <p:nvSpPr>
          <p:cNvPr id="75777" name="Text Box 1">
            <a:extLst>
              <a:ext uri="{FF2B5EF4-FFF2-40B4-BE49-F238E27FC236}">
                <a16:creationId xmlns:a16="http://schemas.microsoft.com/office/drawing/2014/main" id="{2E67F233-D423-4A3C-B83C-FAD333EC3182}"/>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5778" name="Rectangle 2">
            <a:extLst>
              <a:ext uri="{FF2B5EF4-FFF2-40B4-BE49-F238E27FC236}">
                <a16:creationId xmlns:a16="http://schemas.microsoft.com/office/drawing/2014/main" id="{1CDFCB63-09BD-43C4-B5D1-84877A0CE14C}"/>
              </a:ext>
            </a:extLst>
          </p:cNvPr>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3AC2AE79-C111-4DA2-B9F1-BBE56D6AD6DB}"/>
              </a:ext>
            </a:extLst>
          </p:cNvPr>
          <p:cNvSpPr>
            <a:spLocks noGrp="1" noChangeArrowheads="1"/>
          </p:cNvSpPr>
          <p:nvPr>
            <p:ph type="sldNum"/>
          </p:nvPr>
        </p:nvSpPr>
        <p:spPr>
          <a:ln/>
        </p:spPr>
        <p:txBody>
          <a:bodyPr/>
          <a:lstStyle/>
          <a:p>
            <a:fld id="{D1E2C1C6-3E48-48A0-9B09-9896DED553B3}" type="slidenum">
              <a:rPr lang="en-GB" altLang="en-US"/>
              <a:pPr/>
              <a:t>26</a:t>
            </a:fld>
            <a:endParaRPr lang="en-GB" altLang="en-US"/>
          </a:p>
        </p:txBody>
      </p:sp>
      <p:sp>
        <p:nvSpPr>
          <p:cNvPr id="79873" name="Text Box 1">
            <a:extLst>
              <a:ext uri="{FF2B5EF4-FFF2-40B4-BE49-F238E27FC236}">
                <a16:creationId xmlns:a16="http://schemas.microsoft.com/office/drawing/2014/main" id="{7F0D0D2F-582B-48C4-8BA7-8DFF89E30F92}"/>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9874" name="Rectangle 2">
            <a:extLst>
              <a:ext uri="{FF2B5EF4-FFF2-40B4-BE49-F238E27FC236}">
                <a16:creationId xmlns:a16="http://schemas.microsoft.com/office/drawing/2014/main" id="{8EE2180F-F195-459B-9B15-53CB9FC0A26D}"/>
              </a:ext>
            </a:extLst>
          </p:cNvPr>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6C953F69-4CC3-445A-9C35-52A57CC4081D}"/>
              </a:ext>
            </a:extLst>
          </p:cNvPr>
          <p:cNvSpPr>
            <a:spLocks noGrp="1" noChangeArrowheads="1"/>
          </p:cNvSpPr>
          <p:nvPr>
            <p:ph type="sldNum"/>
          </p:nvPr>
        </p:nvSpPr>
        <p:spPr>
          <a:ln/>
        </p:spPr>
        <p:txBody>
          <a:bodyPr/>
          <a:lstStyle/>
          <a:p>
            <a:fld id="{C860A64A-CA3A-4445-BC99-68E46E8E7251}" type="slidenum">
              <a:rPr lang="en-GB" altLang="en-US"/>
              <a:pPr/>
              <a:t>47</a:t>
            </a:fld>
            <a:endParaRPr lang="en-GB" altLang="en-US"/>
          </a:p>
        </p:txBody>
      </p:sp>
      <p:sp>
        <p:nvSpPr>
          <p:cNvPr id="96257" name="Text Box 1">
            <a:extLst>
              <a:ext uri="{FF2B5EF4-FFF2-40B4-BE49-F238E27FC236}">
                <a16:creationId xmlns:a16="http://schemas.microsoft.com/office/drawing/2014/main" id="{96B539E5-80BA-4FA3-B2A5-D238FD189934}"/>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6258" name="Rectangle 2">
            <a:extLst>
              <a:ext uri="{FF2B5EF4-FFF2-40B4-BE49-F238E27FC236}">
                <a16:creationId xmlns:a16="http://schemas.microsoft.com/office/drawing/2014/main" id="{FD3BD9E0-94A0-4B13-B651-50AF3D1F81C9}"/>
              </a:ext>
            </a:extLst>
          </p:cNvPr>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732427C7-CA0C-4CC4-B55F-5C63675E8859}"/>
              </a:ext>
            </a:extLst>
          </p:cNvPr>
          <p:cNvSpPr>
            <a:spLocks noGrp="1" noChangeArrowheads="1"/>
          </p:cNvSpPr>
          <p:nvPr>
            <p:ph type="sldNum"/>
          </p:nvPr>
        </p:nvSpPr>
        <p:spPr>
          <a:ln/>
        </p:spPr>
        <p:txBody>
          <a:bodyPr/>
          <a:lstStyle/>
          <a:p>
            <a:fld id="{5A2D7AEA-829E-41AB-ADAE-0D42A6A0748E}" type="slidenum">
              <a:rPr lang="en-GB" altLang="en-US"/>
              <a:pPr/>
              <a:t>48</a:t>
            </a:fld>
            <a:endParaRPr lang="en-GB" altLang="en-US"/>
          </a:p>
        </p:txBody>
      </p:sp>
      <p:sp>
        <p:nvSpPr>
          <p:cNvPr id="97281" name="Text Box 1">
            <a:extLst>
              <a:ext uri="{FF2B5EF4-FFF2-40B4-BE49-F238E27FC236}">
                <a16:creationId xmlns:a16="http://schemas.microsoft.com/office/drawing/2014/main" id="{91E4D20B-60B2-44AC-868D-657A03AD72E8}"/>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7282" name="Rectangle 2">
            <a:extLst>
              <a:ext uri="{FF2B5EF4-FFF2-40B4-BE49-F238E27FC236}">
                <a16:creationId xmlns:a16="http://schemas.microsoft.com/office/drawing/2014/main" id="{C053314B-134A-4A71-B528-2E30CBD22F41}"/>
              </a:ext>
            </a:extLst>
          </p:cNvPr>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445C798F-4A18-4ED6-8AAD-FAF0924EC5D6}"/>
              </a:ext>
            </a:extLst>
          </p:cNvPr>
          <p:cNvSpPr>
            <a:spLocks noGrp="1" noChangeArrowheads="1"/>
          </p:cNvSpPr>
          <p:nvPr>
            <p:ph type="sldNum"/>
          </p:nvPr>
        </p:nvSpPr>
        <p:spPr>
          <a:ln/>
        </p:spPr>
        <p:txBody>
          <a:bodyPr/>
          <a:lstStyle/>
          <a:p>
            <a:fld id="{846DF344-5AA1-43EE-8B3F-0A9A2A5A1935}" type="slidenum">
              <a:rPr lang="en-GB" altLang="en-US"/>
              <a:pPr/>
              <a:t>49</a:t>
            </a:fld>
            <a:endParaRPr lang="en-GB" altLang="en-US"/>
          </a:p>
        </p:txBody>
      </p:sp>
      <p:sp>
        <p:nvSpPr>
          <p:cNvPr id="100353" name="Text Box 1">
            <a:extLst>
              <a:ext uri="{FF2B5EF4-FFF2-40B4-BE49-F238E27FC236}">
                <a16:creationId xmlns:a16="http://schemas.microsoft.com/office/drawing/2014/main" id="{993CBE02-4B32-488C-91F5-FB13E7832B29}"/>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0354" name="Rectangle 2">
            <a:extLst>
              <a:ext uri="{FF2B5EF4-FFF2-40B4-BE49-F238E27FC236}">
                <a16:creationId xmlns:a16="http://schemas.microsoft.com/office/drawing/2014/main" id="{202A6E12-72F8-4BAD-926F-2B97719F014E}"/>
              </a:ext>
            </a:extLst>
          </p:cNvPr>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850C548D-5F68-4E51-9CE9-A5D08AB4C919}"/>
              </a:ext>
            </a:extLst>
          </p:cNvPr>
          <p:cNvSpPr>
            <a:spLocks noGrp="1" noChangeArrowheads="1"/>
          </p:cNvSpPr>
          <p:nvPr>
            <p:ph type="sldNum"/>
          </p:nvPr>
        </p:nvSpPr>
        <p:spPr>
          <a:ln/>
        </p:spPr>
        <p:txBody>
          <a:bodyPr/>
          <a:lstStyle/>
          <a:p>
            <a:fld id="{4EDD4543-66FC-4159-9802-D810B5CBDA09}" type="slidenum">
              <a:rPr lang="en-GB" altLang="en-US"/>
              <a:pPr/>
              <a:t>50</a:t>
            </a:fld>
            <a:endParaRPr lang="en-GB" altLang="en-US"/>
          </a:p>
        </p:txBody>
      </p:sp>
      <p:sp>
        <p:nvSpPr>
          <p:cNvPr id="129026" name="Text Box 2">
            <a:extLst>
              <a:ext uri="{FF2B5EF4-FFF2-40B4-BE49-F238E27FC236}">
                <a16:creationId xmlns:a16="http://schemas.microsoft.com/office/drawing/2014/main" id="{84EE4286-C486-4287-AD3E-2C8B9FF03ECE}"/>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027" name="Rectangle 3">
            <a:extLst>
              <a:ext uri="{FF2B5EF4-FFF2-40B4-BE49-F238E27FC236}">
                <a16:creationId xmlns:a16="http://schemas.microsoft.com/office/drawing/2014/main" id="{6A244D5A-E88A-4311-9894-3C6A1C086EFF}"/>
              </a:ext>
            </a:extLst>
          </p:cNvPr>
          <p:cNvSpPr txBox="1">
            <a:spLocks noGrp="1" noChangeArrowheads="1"/>
          </p:cNvSpPr>
          <p:nvPr>
            <p:ph type="body"/>
          </p:nvPr>
        </p:nvSpPr>
        <p:spPr>
          <a:xfrm>
            <a:off x="685800" y="4343400"/>
            <a:ext cx="5484813" cy="4114800"/>
          </a:xfrm>
          <a:noFill/>
          <a:ln/>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F70E9517-8172-4B39-9738-B1CAE859B989}"/>
              </a:ext>
            </a:extLst>
          </p:cNvPr>
          <p:cNvSpPr>
            <a:spLocks noGrp="1" noChangeArrowheads="1"/>
          </p:cNvSpPr>
          <p:nvPr>
            <p:ph type="sldNum"/>
          </p:nvPr>
        </p:nvSpPr>
        <p:spPr>
          <a:ln/>
        </p:spPr>
        <p:txBody>
          <a:bodyPr/>
          <a:lstStyle/>
          <a:p>
            <a:fld id="{421551AF-04C8-4C19-A3A1-3607067ADDAC}" type="slidenum">
              <a:rPr lang="en-GB" altLang="en-US"/>
              <a:pPr/>
              <a:t>51</a:t>
            </a:fld>
            <a:endParaRPr lang="en-GB" altLang="en-US"/>
          </a:p>
        </p:txBody>
      </p:sp>
      <p:sp>
        <p:nvSpPr>
          <p:cNvPr id="102401" name="Text Box 1">
            <a:extLst>
              <a:ext uri="{FF2B5EF4-FFF2-40B4-BE49-F238E27FC236}">
                <a16:creationId xmlns:a16="http://schemas.microsoft.com/office/drawing/2014/main" id="{D95561DC-42D3-4D0D-83F5-09E2A77675B6}"/>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02" name="Rectangle 2">
            <a:extLst>
              <a:ext uri="{FF2B5EF4-FFF2-40B4-BE49-F238E27FC236}">
                <a16:creationId xmlns:a16="http://schemas.microsoft.com/office/drawing/2014/main" id="{479C388C-040B-4B06-B1A8-7A216DD61849}"/>
              </a:ext>
            </a:extLst>
          </p:cNvPr>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D3079-134B-48EF-9D51-544F0842F26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8491807-29D5-4D56-B3E3-90C5CD2450C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19CF5C8-AF40-4546-8139-5277F12ED123}"/>
              </a:ext>
            </a:extLst>
          </p:cNvPr>
          <p:cNvSpPr>
            <a:spLocks noGrp="1"/>
          </p:cNvSpPr>
          <p:nvPr>
            <p:ph type="dt" sz="half" idx="10"/>
          </p:nvPr>
        </p:nvSpPr>
        <p:spPr/>
        <p:txBody>
          <a:bodyPr/>
          <a:lstStyle/>
          <a:p>
            <a:endParaRPr lang="en-GB" altLang="en-US"/>
          </a:p>
        </p:txBody>
      </p:sp>
      <p:sp>
        <p:nvSpPr>
          <p:cNvPr id="5" name="Footer Placeholder 4">
            <a:extLst>
              <a:ext uri="{FF2B5EF4-FFF2-40B4-BE49-F238E27FC236}">
                <a16:creationId xmlns:a16="http://schemas.microsoft.com/office/drawing/2014/main" id="{46D3C0A5-EC52-4DD1-BE21-C03CAB652A1B}"/>
              </a:ext>
            </a:extLst>
          </p:cNvPr>
          <p:cNvSpPr>
            <a:spLocks noGrp="1"/>
          </p:cNvSpPr>
          <p:nvPr>
            <p:ph type="ftr" sz="quarter" idx="11"/>
          </p:nvPr>
        </p:nvSpPr>
        <p:spPr/>
        <p:txBody>
          <a:bodyPr/>
          <a:lstStyle/>
          <a:p>
            <a:endParaRPr lang="en-GB" altLang="en-US"/>
          </a:p>
        </p:txBody>
      </p:sp>
      <p:sp>
        <p:nvSpPr>
          <p:cNvPr id="6" name="Slide Number Placeholder 5">
            <a:extLst>
              <a:ext uri="{FF2B5EF4-FFF2-40B4-BE49-F238E27FC236}">
                <a16:creationId xmlns:a16="http://schemas.microsoft.com/office/drawing/2014/main" id="{44C12DCE-17CD-41F2-8737-2FC464044D28}"/>
              </a:ext>
            </a:extLst>
          </p:cNvPr>
          <p:cNvSpPr>
            <a:spLocks noGrp="1"/>
          </p:cNvSpPr>
          <p:nvPr>
            <p:ph type="sldNum" sz="quarter" idx="12"/>
          </p:nvPr>
        </p:nvSpPr>
        <p:spPr/>
        <p:txBody>
          <a:bodyPr/>
          <a:lstStyle/>
          <a:p>
            <a:fld id="{E28A1F77-E3CB-4D5C-B348-8AB6C4D3200D}" type="slidenum">
              <a:rPr lang="en-GB" altLang="en-US" smtClean="0"/>
              <a:pPr/>
              <a:t>‹#›</a:t>
            </a:fld>
            <a:endParaRPr lang="en-GB" altLang="en-US"/>
          </a:p>
        </p:txBody>
      </p:sp>
    </p:spTree>
    <p:extLst>
      <p:ext uri="{BB962C8B-B14F-4D97-AF65-F5344CB8AC3E}">
        <p14:creationId xmlns:p14="http://schemas.microsoft.com/office/powerpoint/2010/main" val="112991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E231C-1D97-41E9-BA55-1982F00EDC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77B61B-CF57-403C-A1DB-2BEC3B64E5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8AA15-1E52-49D5-BBB6-6C426963FF6B}"/>
              </a:ext>
            </a:extLst>
          </p:cNvPr>
          <p:cNvSpPr>
            <a:spLocks noGrp="1"/>
          </p:cNvSpPr>
          <p:nvPr>
            <p:ph type="dt" sz="half" idx="10"/>
          </p:nvPr>
        </p:nvSpPr>
        <p:spPr/>
        <p:txBody>
          <a:bodyPr/>
          <a:lstStyle/>
          <a:p>
            <a:endParaRPr lang="en-GB" altLang="en-US"/>
          </a:p>
        </p:txBody>
      </p:sp>
      <p:sp>
        <p:nvSpPr>
          <p:cNvPr id="5" name="Footer Placeholder 4">
            <a:extLst>
              <a:ext uri="{FF2B5EF4-FFF2-40B4-BE49-F238E27FC236}">
                <a16:creationId xmlns:a16="http://schemas.microsoft.com/office/drawing/2014/main" id="{88E86ED6-C8B4-42FC-9BED-3EC80656E173}"/>
              </a:ext>
            </a:extLst>
          </p:cNvPr>
          <p:cNvSpPr>
            <a:spLocks noGrp="1"/>
          </p:cNvSpPr>
          <p:nvPr>
            <p:ph type="ftr" sz="quarter" idx="11"/>
          </p:nvPr>
        </p:nvSpPr>
        <p:spPr/>
        <p:txBody>
          <a:bodyPr/>
          <a:lstStyle/>
          <a:p>
            <a:endParaRPr lang="en-GB" altLang="en-US"/>
          </a:p>
        </p:txBody>
      </p:sp>
      <p:sp>
        <p:nvSpPr>
          <p:cNvPr id="6" name="Slide Number Placeholder 5">
            <a:extLst>
              <a:ext uri="{FF2B5EF4-FFF2-40B4-BE49-F238E27FC236}">
                <a16:creationId xmlns:a16="http://schemas.microsoft.com/office/drawing/2014/main" id="{F80EDE8C-F032-4827-9007-269D6CF143C2}"/>
              </a:ext>
            </a:extLst>
          </p:cNvPr>
          <p:cNvSpPr>
            <a:spLocks noGrp="1"/>
          </p:cNvSpPr>
          <p:nvPr>
            <p:ph type="sldNum" sz="quarter" idx="12"/>
          </p:nvPr>
        </p:nvSpPr>
        <p:spPr/>
        <p:txBody>
          <a:bodyPr/>
          <a:lstStyle/>
          <a:p>
            <a:fld id="{122C3239-9CA6-47AC-98FA-754A6E681B7B}" type="slidenum">
              <a:rPr lang="en-GB" altLang="en-US" smtClean="0"/>
              <a:pPr/>
              <a:t>‹#›</a:t>
            </a:fld>
            <a:endParaRPr lang="en-GB" altLang="en-US"/>
          </a:p>
        </p:txBody>
      </p:sp>
    </p:spTree>
    <p:extLst>
      <p:ext uri="{BB962C8B-B14F-4D97-AF65-F5344CB8AC3E}">
        <p14:creationId xmlns:p14="http://schemas.microsoft.com/office/powerpoint/2010/main" val="2363720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DC1E37-2AEF-411E-B7CC-CC48F0292DA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971658-5D0A-4057-BE2D-B8EC11C22D7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6987C-79E3-444D-AC90-BDA6F7100A24}"/>
              </a:ext>
            </a:extLst>
          </p:cNvPr>
          <p:cNvSpPr>
            <a:spLocks noGrp="1"/>
          </p:cNvSpPr>
          <p:nvPr>
            <p:ph type="dt" sz="half" idx="10"/>
          </p:nvPr>
        </p:nvSpPr>
        <p:spPr/>
        <p:txBody>
          <a:bodyPr/>
          <a:lstStyle/>
          <a:p>
            <a:endParaRPr lang="en-GB" altLang="en-US"/>
          </a:p>
        </p:txBody>
      </p:sp>
      <p:sp>
        <p:nvSpPr>
          <p:cNvPr id="5" name="Footer Placeholder 4">
            <a:extLst>
              <a:ext uri="{FF2B5EF4-FFF2-40B4-BE49-F238E27FC236}">
                <a16:creationId xmlns:a16="http://schemas.microsoft.com/office/drawing/2014/main" id="{DA4CB34C-2EF5-455A-8B77-30F58A3AF95D}"/>
              </a:ext>
            </a:extLst>
          </p:cNvPr>
          <p:cNvSpPr>
            <a:spLocks noGrp="1"/>
          </p:cNvSpPr>
          <p:nvPr>
            <p:ph type="ftr" sz="quarter" idx="11"/>
          </p:nvPr>
        </p:nvSpPr>
        <p:spPr/>
        <p:txBody>
          <a:bodyPr/>
          <a:lstStyle/>
          <a:p>
            <a:endParaRPr lang="en-GB" altLang="en-US"/>
          </a:p>
        </p:txBody>
      </p:sp>
      <p:sp>
        <p:nvSpPr>
          <p:cNvPr id="6" name="Slide Number Placeholder 5">
            <a:extLst>
              <a:ext uri="{FF2B5EF4-FFF2-40B4-BE49-F238E27FC236}">
                <a16:creationId xmlns:a16="http://schemas.microsoft.com/office/drawing/2014/main" id="{022F0C57-0A2D-4702-8752-003E6253A135}"/>
              </a:ext>
            </a:extLst>
          </p:cNvPr>
          <p:cNvSpPr>
            <a:spLocks noGrp="1"/>
          </p:cNvSpPr>
          <p:nvPr>
            <p:ph type="sldNum" sz="quarter" idx="12"/>
          </p:nvPr>
        </p:nvSpPr>
        <p:spPr/>
        <p:txBody>
          <a:bodyPr/>
          <a:lstStyle/>
          <a:p>
            <a:fld id="{A27FD86E-7E98-4C57-8E58-8B4C371A224E}" type="slidenum">
              <a:rPr lang="en-GB" altLang="en-US" smtClean="0"/>
              <a:pPr/>
              <a:t>‹#›</a:t>
            </a:fld>
            <a:endParaRPr lang="en-GB" altLang="en-US"/>
          </a:p>
        </p:txBody>
      </p:sp>
    </p:spTree>
    <p:extLst>
      <p:ext uri="{BB962C8B-B14F-4D97-AF65-F5344CB8AC3E}">
        <p14:creationId xmlns:p14="http://schemas.microsoft.com/office/powerpoint/2010/main" val="4087924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1A19-7E33-4924-B90C-6E10399529C1}"/>
              </a:ext>
            </a:extLst>
          </p:cNvPr>
          <p:cNvSpPr>
            <a:spLocks noGrp="1"/>
          </p:cNvSpPr>
          <p:nvPr>
            <p:ph type="title"/>
          </p:nvPr>
        </p:nvSpPr>
        <p:spPr>
          <a:xfrm>
            <a:off x="2971800" y="1828800"/>
            <a:ext cx="6016625" cy="2206625"/>
          </a:xfrm>
        </p:spPr>
        <p:txBody>
          <a:bodyPr/>
          <a:lstStyle/>
          <a:p>
            <a:r>
              <a:rPr lang="en-US"/>
              <a:t>Click to edit Master title style</a:t>
            </a:r>
          </a:p>
        </p:txBody>
      </p:sp>
      <p:sp>
        <p:nvSpPr>
          <p:cNvPr id="3" name="Date Placeholder 2">
            <a:extLst>
              <a:ext uri="{FF2B5EF4-FFF2-40B4-BE49-F238E27FC236}">
                <a16:creationId xmlns:a16="http://schemas.microsoft.com/office/drawing/2014/main" id="{3EA3A219-E626-46E9-93AE-334C31CA4CCA}"/>
              </a:ext>
            </a:extLst>
          </p:cNvPr>
          <p:cNvSpPr>
            <a:spLocks noGrp="1"/>
          </p:cNvSpPr>
          <p:nvPr>
            <p:ph type="dt" idx="10"/>
          </p:nvPr>
        </p:nvSpPr>
        <p:spPr>
          <a:xfrm>
            <a:off x="457200" y="6248400"/>
            <a:ext cx="2130425" cy="454025"/>
          </a:xfrm>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CB5E713D-E0D1-4344-AF7C-92CBEFD6292E}"/>
              </a:ext>
            </a:extLst>
          </p:cNvPr>
          <p:cNvSpPr>
            <a:spLocks noGrp="1"/>
          </p:cNvSpPr>
          <p:nvPr>
            <p:ph type="ftr" idx="11"/>
          </p:nvPr>
        </p:nvSpPr>
        <p:spPr>
          <a:xfrm>
            <a:off x="3124200" y="6248400"/>
            <a:ext cx="2892425" cy="454025"/>
          </a:xfrm>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9FA70420-D825-4AB3-A92F-B165BED7E6CB}"/>
              </a:ext>
            </a:extLst>
          </p:cNvPr>
          <p:cNvSpPr>
            <a:spLocks noGrp="1"/>
          </p:cNvSpPr>
          <p:nvPr>
            <p:ph type="sldNum" idx="12"/>
          </p:nvPr>
        </p:nvSpPr>
        <p:spPr>
          <a:xfrm>
            <a:off x="6553200" y="6248400"/>
            <a:ext cx="2130425" cy="454025"/>
          </a:xfrm>
        </p:spPr>
        <p:txBody>
          <a:bodyPr/>
          <a:lstStyle>
            <a:lvl1pPr>
              <a:defRPr/>
            </a:lvl1pPr>
          </a:lstStyle>
          <a:p>
            <a:fld id="{60E3DC91-5CB5-48B8-A17E-E8D17F94CDF4}" type="slidenum">
              <a:rPr lang="en-GB" altLang="en-US"/>
              <a:pPr/>
              <a:t>‹#›</a:t>
            </a:fld>
            <a:endParaRPr lang="en-GB" altLang="en-US"/>
          </a:p>
        </p:txBody>
      </p:sp>
    </p:spTree>
    <p:extLst>
      <p:ext uri="{BB962C8B-B14F-4D97-AF65-F5344CB8AC3E}">
        <p14:creationId xmlns:p14="http://schemas.microsoft.com/office/powerpoint/2010/main" val="3188105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76D57-8329-4580-81C3-7B816DDECB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7762A7-2978-4BB5-B382-0E91B6E5A4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447B3-195D-4949-9FC2-EAF65182227F}"/>
              </a:ext>
            </a:extLst>
          </p:cNvPr>
          <p:cNvSpPr>
            <a:spLocks noGrp="1"/>
          </p:cNvSpPr>
          <p:nvPr>
            <p:ph type="dt" sz="half" idx="10"/>
          </p:nvPr>
        </p:nvSpPr>
        <p:spPr/>
        <p:txBody>
          <a:bodyPr/>
          <a:lstStyle/>
          <a:p>
            <a:endParaRPr lang="en-GB" altLang="en-US"/>
          </a:p>
        </p:txBody>
      </p:sp>
      <p:sp>
        <p:nvSpPr>
          <p:cNvPr id="5" name="Footer Placeholder 4">
            <a:extLst>
              <a:ext uri="{FF2B5EF4-FFF2-40B4-BE49-F238E27FC236}">
                <a16:creationId xmlns:a16="http://schemas.microsoft.com/office/drawing/2014/main" id="{F6B81DBA-58B9-456D-8DDF-EB703EE33669}"/>
              </a:ext>
            </a:extLst>
          </p:cNvPr>
          <p:cNvSpPr>
            <a:spLocks noGrp="1"/>
          </p:cNvSpPr>
          <p:nvPr>
            <p:ph type="ftr" sz="quarter" idx="11"/>
          </p:nvPr>
        </p:nvSpPr>
        <p:spPr/>
        <p:txBody>
          <a:bodyPr/>
          <a:lstStyle/>
          <a:p>
            <a:endParaRPr lang="en-GB" altLang="en-US"/>
          </a:p>
        </p:txBody>
      </p:sp>
      <p:sp>
        <p:nvSpPr>
          <p:cNvPr id="6" name="Slide Number Placeholder 5">
            <a:extLst>
              <a:ext uri="{FF2B5EF4-FFF2-40B4-BE49-F238E27FC236}">
                <a16:creationId xmlns:a16="http://schemas.microsoft.com/office/drawing/2014/main" id="{1B61CAD6-C986-4988-A181-3E1B11AA6F27}"/>
              </a:ext>
            </a:extLst>
          </p:cNvPr>
          <p:cNvSpPr>
            <a:spLocks noGrp="1"/>
          </p:cNvSpPr>
          <p:nvPr>
            <p:ph type="sldNum" sz="quarter" idx="12"/>
          </p:nvPr>
        </p:nvSpPr>
        <p:spPr/>
        <p:txBody>
          <a:bodyPr/>
          <a:lstStyle/>
          <a:p>
            <a:fld id="{76578854-76E3-4FF3-A66B-7F9C428F80B6}" type="slidenum">
              <a:rPr lang="en-GB" altLang="en-US" smtClean="0"/>
              <a:pPr/>
              <a:t>‹#›</a:t>
            </a:fld>
            <a:endParaRPr lang="en-GB" altLang="en-US"/>
          </a:p>
        </p:txBody>
      </p:sp>
    </p:spTree>
    <p:extLst>
      <p:ext uri="{BB962C8B-B14F-4D97-AF65-F5344CB8AC3E}">
        <p14:creationId xmlns:p14="http://schemas.microsoft.com/office/powerpoint/2010/main" val="90482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DE31F-2324-45D8-B430-8AB1ADC746F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B3798BC-D1B0-4800-8E26-E60D29EED34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709FA8-5F15-4E12-A085-D6A0E7592388}"/>
              </a:ext>
            </a:extLst>
          </p:cNvPr>
          <p:cNvSpPr>
            <a:spLocks noGrp="1"/>
          </p:cNvSpPr>
          <p:nvPr>
            <p:ph type="dt" sz="half" idx="10"/>
          </p:nvPr>
        </p:nvSpPr>
        <p:spPr/>
        <p:txBody>
          <a:bodyPr/>
          <a:lstStyle/>
          <a:p>
            <a:endParaRPr lang="en-GB" altLang="en-US"/>
          </a:p>
        </p:txBody>
      </p:sp>
      <p:sp>
        <p:nvSpPr>
          <p:cNvPr id="5" name="Footer Placeholder 4">
            <a:extLst>
              <a:ext uri="{FF2B5EF4-FFF2-40B4-BE49-F238E27FC236}">
                <a16:creationId xmlns:a16="http://schemas.microsoft.com/office/drawing/2014/main" id="{D5D1CC24-2AB7-444F-8E18-CAC1AE073512}"/>
              </a:ext>
            </a:extLst>
          </p:cNvPr>
          <p:cNvSpPr>
            <a:spLocks noGrp="1"/>
          </p:cNvSpPr>
          <p:nvPr>
            <p:ph type="ftr" sz="quarter" idx="11"/>
          </p:nvPr>
        </p:nvSpPr>
        <p:spPr/>
        <p:txBody>
          <a:bodyPr/>
          <a:lstStyle/>
          <a:p>
            <a:endParaRPr lang="en-GB" altLang="en-US"/>
          </a:p>
        </p:txBody>
      </p:sp>
      <p:sp>
        <p:nvSpPr>
          <p:cNvPr id="6" name="Slide Number Placeholder 5">
            <a:extLst>
              <a:ext uri="{FF2B5EF4-FFF2-40B4-BE49-F238E27FC236}">
                <a16:creationId xmlns:a16="http://schemas.microsoft.com/office/drawing/2014/main" id="{DBA32D63-DAA0-4514-90DC-E9112A75F04E}"/>
              </a:ext>
            </a:extLst>
          </p:cNvPr>
          <p:cNvSpPr>
            <a:spLocks noGrp="1"/>
          </p:cNvSpPr>
          <p:nvPr>
            <p:ph type="sldNum" sz="quarter" idx="12"/>
          </p:nvPr>
        </p:nvSpPr>
        <p:spPr/>
        <p:txBody>
          <a:bodyPr/>
          <a:lstStyle/>
          <a:p>
            <a:fld id="{20D52E1F-F76D-45FE-8E6B-116F9183E985}" type="slidenum">
              <a:rPr lang="en-GB" altLang="en-US" smtClean="0"/>
              <a:pPr/>
              <a:t>‹#›</a:t>
            </a:fld>
            <a:endParaRPr lang="en-GB" altLang="en-US"/>
          </a:p>
        </p:txBody>
      </p:sp>
    </p:spTree>
    <p:extLst>
      <p:ext uri="{BB962C8B-B14F-4D97-AF65-F5344CB8AC3E}">
        <p14:creationId xmlns:p14="http://schemas.microsoft.com/office/powerpoint/2010/main" val="400243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C515B-F0C4-4E8C-9213-FFF0E73DE7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15B80F-8619-46DF-9B7F-1974DBA1F8B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2CBBD4-7A47-41BA-82F9-D71BC387F58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679F60-1DBF-421B-A970-0556A8E55759}"/>
              </a:ext>
            </a:extLst>
          </p:cNvPr>
          <p:cNvSpPr>
            <a:spLocks noGrp="1"/>
          </p:cNvSpPr>
          <p:nvPr>
            <p:ph type="dt" sz="half" idx="10"/>
          </p:nvPr>
        </p:nvSpPr>
        <p:spPr/>
        <p:txBody>
          <a:bodyPr/>
          <a:lstStyle/>
          <a:p>
            <a:endParaRPr lang="en-GB" altLang="en-US"/>
          </a:p>
        </p:txBody>
      </p:sp>
      <p:sp>
        <p:nvSpPr>
          <p:cNvPr id="6" name="Footer Placeholder 5">
            <a:extLst>
              <a:ext uri="{FF2B5EF4-FFF2-40B4-BE49-F238E27FC236}">
                <a16:creationId xmlns:a16="http://schemas.microsoft.com/office/drawing/2014/main" id="{3BBF2F0F-0B9C-4E93-AFAD-391461F7F715}"/>
              </a:ext>
            </a:extLst>
          </p:cNvPr>
          <p:cNvSpPr>
            <a:spLocks noGrp="1"/>
          </p:cNvSpPr>
          <p:nvPr>
            <p:ph type="ftr" sz="quarter" idx="11"/>
          </p:nvPr>
        </p:nvSpPr>
        <p:spPr/>
        <p:txBody>
          <a:bodyPr/>
          <a:lstStyle/>
          <a:p>
            <a:endParaRPr lang="en-GB" altLang="en-US"/>
          </a:p>
        </p:txBody>
      </p:sp>
      <p:sp>
        <p:nvSpPr>
          <p:cNvPr id="7" name="Slide Number Placeholder 6">
            <a:extLst>
              <a:ext uri="{FF2B5EF4-FFF2-40B4-BE49-F238E27FC236}">
                <a16:creationId xmlns:a16="http://schemas.microsoft.com/office/drawing/2014/main" id="{6E27F7D1-2F43-42BE-A708-80535E8BBFF2}"/>
              </a:ext>
            </a:extLst>
          </p:cNvPr>
          <p:cNvSpPr>
            <a:spLocks noGrp="1"/>
          </p:cNvSpPr>
          <p:nvPr>
            <p:ph type="sldNum" sz="quarter" idx="12"/>
          </p:nvPr>
        </p:nvSpPr>
        <p:spPr/>
        <p:txBody>
          <a:bodyPr/>
          <a:lstStyle/>
          <a:p>
            <a:fld id="{3E3607DE-4E2D-48BF-9B49-70B8C82F46DB}" type="slidenum">
              <a:rPr lang="en-GB" altLang="en-US" smtClean="0"/>
              <a:pPr/>
              <a:t>‹#›</a:t>
            </a:fld>
            <a:endParaRPr lang="en-GB" altLang="en-US"/>
          </a:p>
        </p:txBody>
      </p:sp>
    </p:spTree>
    <p:extLst>
      <p:ext uri="{BB962C8B-B14F-4D97-AF65-F5344CB8AC3E}">
        <p14:creationId xmlns:p14="http://schemas.microsoft.com/office/powerpoint/2010/main" val="3903077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61A21-D46D-4AF5-8CDD-7C33DE4904F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BB735B-781D-49DE-A06D-9673BFB9560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B317E16-F1D0-4347-82AB-C6254C01CA7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9C34A8-A634-46E7-844C-275227B4B3E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0ED5179-8A02-418B-BB2F-55D0442B450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39731D-6BC1-460A-9065-E693556C8D51}"/>
              </a:ext>
            </a:extLst>
          </p:cNvPr>
          <p:cNvSpPr>
            <a:spLocks noGrp="1"/>
          </p:cNvSpPr>
          <p:nvPr>
            <p:ph type="dt" sz="half" idx="10"/>
          </p:nvPr>
        </p:nvSpPr>
        <p:spPr/>
        <p:txBody>
          <a:bodyPr/>
          <a:lstStyle/>
          <a:p>
            <a:endParaRPr lang="en-GB" altLang="en-US"/>
          </a:p>
        </p:txBody>
      </p:sp>
      <p:sp>
        <p:nvSpPr>
          <p:cNvPr id="8" name="Footer Placeholder 7">
            <a:extLst>
              <a:ext uri="{FF2B5EF4-FFF2-40B4-BE49-F238E27FC236}">
                <a16:creationId xmlns:a16="http://schemas.microsoft.com/office/drawing/2014/main" id="{6CF49735-51B2-4622-8D05-7DDFCB4DC917}"/>
              </a:ext>
            </a:extLst>
          </p:cNvPr>
          <p:cNvSpPr>
            <a:spLocks noGrp="1"/>
          </p:cNvSpPr>
          <p:nvPr>
            <p:ph type="ftr" sz="quarter" idx="11"/>
          </p:nvPr>
        </p:nvSpPr>
        <p:spPr/>
        <p:txBody>
          <a:bodyPr/>
          <a:lstStyle/>
          <a:p>
            <a:endParaRPr lang="en-GB" altLang="en-US"/>
          </a:p>
        </p:txBody>
      </p:sp>
      <p:sp>
        <p:nvSpPr>
          <p:cNvPr id="9" name="Slide Number Placeholder 8">
            <a:extLst>
              <a:ext uri="{FF2B5EF4-FFF2-40B4-BE49-F238E27FC236}">
                <a16:creationId xmlns:a16="http://schemas.microsoft.com/office/drawing/2014/main" id="{1699290F-266C-45E1-BB00-C0DB9A9F82E9}"/>
              </a:ext>
            </a:extLst>
          </p:cNvPr>
          <p:cNvSpPr>
            <a:spLocks noGrp="1"/>
          </p:cNvSpPr>
          <p:nvPr>
            <p:ph type="sldNum" sz="quarter" idx="12"/>
          </p:nvPr>
        </p:nvSpPr>
        <p:spPr/>
        <p:txBody>
          <a:bodyPr/>
          <a:lstStyle/>
          <a:p>
            <a:fld id="{CD7E8D22-9B87-4B64-9407-95F740AB7FB5}" type="slidenum">
              <a:rPr lang="en-GB" altLang="en-US" smtClean="0"/>
              <a:pPr/>
              <a:t>‹#›</a:t>
            </a:fld>
            <a:endParaRPr lang="en-GB" altLang="en-US"/>
          </a:p>
        </p:txBody>
      </p:sp>
    </p:spTree>
    <p:extLst>
      <p:ext uri="{BB962C8B-B14F-4D97-AF65-F5344CB8AC3E}">
        <p14:creationId xmlns:p14="http://schemas.microsoft.com/office/powerpoint/2010/main" val="2101091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E373-B8F2-4818-8D71-9491C9B4EA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5D0E5E-6B3E-466C-88C1-5863D2DCDFB2}"/>
              </a:ext>
            </a:extLst>
          </p:cNvPr>
          <p:cNvSpPr>
            <a:spLocks noGrp="1"/>
          </p:cNvSpPr>
          <p:nvPr>
            <p:ph type="dt" sz="half" idx="10"/>
          </p:nvPr>
        </p:nvSpPr>
        <p:spPr/>
        <p:txBody>
          <a:bodyPr/>
          <a:lstStyle/>
          <a:p>
            <a:endParaRPr lang="en-GB" altLang="en-US"/>
          </a:p>
        </p:txBody>
      </p:sp>
      <p:sp>
        <p:nvSpPr>
          <p:cNvPr id="4" name="Footer Placeholder 3">
            <a:extLst>
              <a:ext uri="{FF2B5EF4-FFF2-40B4-BE49-F238E27FC236}">
                <a16:creationId xmlns:a16="http://schemas.microsoft.com/office/drawing/2014/main" id="{CE62E7EA-5C65-4215-A9D7-DDC5C1A1459F}"/>
              </a:ext>
            </a:extLst>
          </p:cNvPr>
          <p:cNvSpPr>
            <a:spLocks noGrp="1"/>
          </p:cNvSpPr>
          <p:nvPr>
            <p:ph type="ftr" sz="quarter" idx="11"/>
          </p:nvPr>
        </p:nvSpPr>
        <p:spPr/>
        <p:txBody>
          <a:bodyPr/>
          <a:lstStyle/>
          <a:p>
            <a:endParaRPr lang="en-GB" altLang="en-US"/>
          </a:p>
        </p:txBody>
      </p:sp>
      <p:sp>
        <p:nvSpPr>
          <p:cNvPr id="5" name="Slide Number Placeholder 4">
            <a:extLst>
              <a:ext uri="{FF2B5EF4-FFF2-40B4-BE49-F238E27FC236}">
                <a16:creationId xmlns:a16="http://schemas.microsoft.com/office/drawing/2014/main" id="{025C928B-9604-4B99-B490-920B3EBE413F}"/>
              </a:ext>
            </a:extLst>
          </p:cNvPr>
          <p:cNvSpPr>
            <a:spLocks noGrp="1"/>
          </p:cNvSpPr>
          <p:nvPr>
            <p:ph type="sldNum" sz="quarter" idx="12"/>
          </p:nvPr>
        </p:nvSpPr>
        <p:spPr/>
        <p:txBody>
          <a:bodyPr/>
          <a:lstStyle/>
          <a:p>
            <a:fld id="{B8123389-F859-48AF-8D1D-74908C394328}" type="slidenum">
              <a:rPr lang="en-GB" altLang="en-US" smtClean="0"/>
              <a:pPr/>
              <a:t>‹#›</a:t>
            </a:fld>
            <a:endParaRPr lang="en-GB" altLang="en-US"/>
          </a:p>
        </p:txBody>
      </p:sp>
    </p:spTree>
    <p:extLst>
      <p:ext uri="{BB962C8B-B14F-4D97-AF65-F5344CB8AC3E}">
        <p14:creationId xmlns:p14="http://schemas.microsoft.com/office/powerpoint/2010/main" val="3748323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34E77A-BD67-4609-9F5F-0784A0B4092D}"/>
              </a:ext>
            </a:extLst>
          </p:cNvPr>
          <p:cNvSpPr>
            <a:spLocks noGrp="1"/>
          </p:cNvSpPr>
          <p:nvPr>
            <p:ph type="dt" sz="half" idx="10"/>
          </p:nvPr>
        </p:nvSpPr>
        <p:spPr/>
        <p:txBody>
          <a:bodyPr/>
          <a:lstStyle/>
          <a:p>
            <a:endParaRPr lang="en-GB" altLang="en-US"/>
          </a:p>
        </p:txBody>
      </p:sp>
      <p:sp>
        <p:nvSpPr>
          <p:cNvPr id="3" name="Footer Placeholder 2">
            <a:extLst>
              <a:ext uri="{FF2B5EF4-FFF2-40B4-BE49-F238E27FC236}">
                <a16:creationId xmlns:a16="http://schemas.microsoft.com/office/drawing/2014/main" id="{44F280F3-E3EA-42A2-894C-35EAD9954729}"/>
              </a:ext>
            </a:extLst>
          </p:cNvPr>
          <p:cNvSpPr>
            <a:spLocks noGrp="1"/>
          </p:cNvSpPr>
          <p:nvPr>
            <p:ph type="ftr" sz="quarter" idx="11"/>
          </p:nvPr>
        </p:nvSpPr>
        <p:spPr/>
        <p:txBody>
          <a:bodyPr/>
          <a:lstStyle/>
          <a:p>
            <a:endParaRPr lang="en-GB" altLang="en-US"/>
          </a:p>
        </p:txBody>
      </p:sp>
      <p:sp>
        <p:nvSpPr>
          <p:cNvPr id="4" name="Slide Number Placeholder 3">
            <a:extLst>
              <a:ext uri="{FF2B5EF4-FFF2-40B4-BE49-F238E27FC236}">
                <a16:creationId xmlns:a16="http://schemas.microsoft.com/office/drawing/2014/main" id="{DF7A4715-CBF8-4F81-8BE5-4548B0C4E7C9}"/>
              </a:ext>
            </a:extLst>
          </p:cNvPr>
          <p:cNvSpPr>
            <a:spLocks noGrp="1"/>
          </p:cNvSpPr>
          <p:nvPr>
            <p:ph type="sldNum" sz="quarter" idx="12"/>
          </p:nvPr>
        </p:nvSpPr>
        <p:spPr/>
        <p:txBody>
          <a:bodyPr/>
          <a:lstStyle/>
          <a:p>
            <a:fld id="{765CACA5-B58D-4171-B899-AF837D6334A2}" type="slidenum">
              <a:rPr lang="en-GB" altLang="en-US" smtClean="0"/>
              <a:pPr/>
              <a:t>‹#›</a:t>
            </a:fld>
            <a:endParaRPr lang="en-GB" altLang="en-US"/>
          </a:p>
        </p:txBody>
      </p:sp>
    </p:spTree>
    <p:extLst>
      <p:ext uri="{BB962C8B-B14F-4D97-AF65-F5344CB8AC3E}">
        <p14:creationId xmlns:p14="http://schemas.microsoft.com/office/powerpoint/2010/main" val="447893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C7452-9169-4CDE-989C-18F84076E75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A32767E-8C2A-4310-82C5-663D279353D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9943E4-B793-4BD2-8212-8D3D66F1634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035C1BF-6828-419D-8C4F-31AD92CCBDC5}"/>
              </a:ext>
            </a:extLst>
          </p:cNvPr>
          <p:cNvSpPr>
            <a:spLocks noGrp="1"/>
          </p:cNvSpPr>
          <p:nvPr>
            <p:ph type="dt" sz="half" idx="10"/>
          </p:nvPr>
        </p:nvSpPr>
        <p:spPr/>
        <p:txBody>
          <a:bodyPr/>
          <a:lstStyle/>
          <a:p>
            <a:endParaRPr lang="en-GB" altLang="en-US"/>
          </a:p>
        </p:txBody>
      </p:sp>
      <p:sp>
        <p:nvSpPr>
          <p:cNvPr id="6" name="Footer Placeholder 5">
            <a:extLst>
              <a:ext uri="{FF2B5EF4-FFF2-40B4-BE49-F238E27FC236}">
                <a16:creationId xmlns:a16="http://schemas.microsoft.com/office/drawing/2014/main" id="{890FC8AB-188C-4701-A09B-86A3D703C406}"/>
              </a:ext>
            </a:extLst>
          </p:cNvPr>
          <p:cNvSpPr>
            <a:spLocks noGrp="1"/>
          </p:cNvSpPr>
          <p:nvPr>
            <p:ph type="ftr" sz="quarter" idx="11"/>
          </p:nvPr>
        </p:nvSpPr>
        <p:spPr/>
        <p:txBody>
          <a:bodyPr/>
          <a:lstStyle/>
          <a:p>
            <a:endParaRPr lang="en-GB" altLang="en-US"/>
          </a:p>
        </p:txBody>
      </p:sp>
      <p:sp>
        <p:nvSpPr>
          <p:cNvPr id="7" name="Slide Number Placeholder 6">
            <a:extLst>
              <a:ext uri="{FF2B5EF4-FFF2-40B4-BE49-F238E27FC236}">
                <a16:creationId xmlns:a16="http://schemas.microsoft.com/office/drawing/2014/main" id="{A4A2BF95-001C-49E6-AA8C-23D8EED624F1}"/>
              </a:ext>
            </a:extLst>
          </p:cNvPr>
          <p:cNvSpPr>
            <a:spLocks noGrp="1"/>
          </p:cNvSpPr>
          <p:nvPr>
            <p:ph type="sldNum" sz="quarter" idx="12"/>
          </p:nvPr>
        </p:nvSpPr>
        <p:spPr/>
        <p:txBody>
          <a:bodyPr/>
          <a:lstStyle/>
          <a:p>
            <a:fld id="{65592461-0584-492B-8AB3-A823E8FB6C12}" type="slidenum">
              <a:rPr lang="en-GB" altLang="en-US" smtClean="0"/>
              <a:pPr/>
              <a:t>‹#›</a:t>
            </a:fld>
            <a:endParaRPr lang="en-GB" altLang="en-US"/>
          </a:p>
        </p:txBody>
      </p:sp>
    </p:spTree>
    <p:extLst>
      <p:ext uri="{BB962C8B-B14F-4D97-AF65-F5344CB8AC3E}">
        <p14:creationId xmlns:p14="http://schemas.microsoft.com/office/powerpoint/2010/main" val="921602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0DCB8-33E9-48C1-B025-FC154A53BE9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5CB3627-0DC7-4E39-9E85-9F6BEBC7084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0DB8DDE-A6C5-465E-99EC-0192D8DBB89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A4B0550-4FFF-4AE8-A062-4771E3962674}"/>
              </a:ext>
            </a:extLst>
          </p:cNvPr>
          <p:cNvSpPr>
            <a:spLocks noGrp="1"/>
          </p:cNvSpPr>
          <p:nvPr>
            <p:ph type="dt" sz="half" idx="10"/>
          </p:nvPr>
        </p:nvSpPr>
        <p:spPr/>
        <p:txBody>
          <a:bodyPr/>
          <a:lstStyle/>
          <a:p>
            <a:endParaRPr lang="en-GB" altLang="en-US"/>
          </a:p>
        </p:txBody>
      </p:sp>
      <p:sp>
        <p:nvSpPr>
          <p:cNvPr id="6" name="Footer Placeholder 5">
            <a:extLst>
              <a:ext uri="{FF2B5EF4-FFF2-40B4-BE49-F238E27FC236}">
                <a16:creationId xmlns:a16="http://schemas.microsoft.com/office/drawing/2014/main" id="{A76914A5-58D8-445C-9EF0-05C102291E65}"/>
              </a:ext>
            </a:extLst>
          </p:cNvPr>
          <p:cNvSpPr>
            <a:spLocks noGrp="1"/>
          </p:cNvSpPr>
          <p:nvPr>
            <p:ph type="ftr" sz="quarter" idx="11"/>
          </p:nvPr>
        </p:nvSpPr>
        <p:spPr/>
        <p:txBody>
          <a:bodyPr/>
          <a:lstStyle/>
          <a:p>
            <a:endParaRPr lang="en-GB" altLang="en-US"/>
          </a:p>
        </p:txBody>
      </p:sp>
      <p:sp>
        <p:nvSpPr>
          <p:cNvPr id="7" name="Slide Number Placeholder 6">
            <a:extLst>
              <a:ext uri="{FF2B5EF4-FFF2-40B4-BE49-F238E27FC236}">
                <a16:creationId xmlns:a16="http://schemas.microsoft.com/office/drawing/2014/main" id="{AF892F13-2A6E-4DEF-AF85-102459727CDD}"/>
              </a:ext>
            </a:extLst>
          </p:cNvPr>
          <p:cNvSpPr>
            <a:spLocks noGrp="1"/>
          </p:cNvSpPr>
          <p:nvPr>
            <p:ph type="sldNum" sz="quarter" idx="12"/>
          </p:nvPr>
        </p:nvSpPr>
        <p:spPr/>
        <p:txBody>
          <a:bodyPr/>
          <a:lstStyle/>
          <a:p>
            <a:fld id="{049F7A27-34B5-4A84-9282-F17666653DBF}" type="slidenum">
              <a:rPr lang="en-GB" altLang="en-US" smtClean="0"/>
              <a:pPr/>
              <a:t>‹#›</a:t>
            </a:fld>
            <a:endParaRPr lang="en-GB" altLang="en-US"/>
          </a:p>
        </p:txBody>
      </p:sp>
    </p:spTree>
    <p:extLst>
      <p:ext uri="{BB962C8B-B14F-4D97-AF65-F5344CB8AC3E}">
        <p14:creationId xmlns:p14="http://schemas.microsoft.com/office/powerpoint/2010/main" val="2507235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B5506A-F0C9-40EE-9543-436F805334F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0025CF-EF8C-4825-8767-998B155C637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0EF0B-E52C-46E9-ACDF-B3E067AF2F7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ltLang="en-US"/>
          </a:p>
        </p:txBody>
      </p:sp>
      <p:sp>
        <p:nvSpPr>
          <p:cNvPr id="5" name="Footer Placeholder 4">
            <a:extLst>
              <a:ext uri="{FF2B5EF4-FFF2-40B4-BE49-F238E27FC236}">
                <a16:creationId xmlns:a16="http://schemas.microsoft.com/office/drawing/2014/main" id="{2A5C323E-DF6A-4448-B4CC-45EFD0E7187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ltLang="en-US"/>
          </a:p>
        </p:txBody>
      </p:sp>
      <p:sp>
        <p:nvSpPr>
          <p:cNvPr id="6" name="Slide Number Placeholder 5">
            <a:extLst>
              <a:ext uri="{FF2B5EF4-FFF2-40B4-BE49-F238E27FC236}">
                <a16:creationId xmlns:a16="http://schemas.microsoft.com/office/drawing/2014/main" id="{8978B028-D854-4738-8649-5455DEF21A7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747A30-E8B8-44AD-B48E-366B43C1D436}" type="slidenum">
              <a:rPr lang="en-GB" altLang="en-US" smtClean="0"/>
              <a:pPr/>
              <a:t>‹#›</a:t>
            </a:fld>
            <a:endParaRPr lang="en-GB" altLang="en-US"/>
          </a:p>
        </p:txBody>
      </p:sp>
    </p:spTree>
    <p:extLst>
      <p:ext uri="{BB962C8B-B14F-4D97-AF65-F5344CB8AC3E}">
        <p14:creationId xmlns:p14="http://schemas.microsoft.com/office/powerpoint/2010/main" val="87755757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hyperlink" Target="http://www.macmillanhighered.com/BrainHoney/Resource/6716/digital_first_content/trunk/test/hillis2e/hillis2e_ch38_4.html"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devbio.biology.gatech.edu/?page_id=345"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tchescolove.wordpress.com/2012/12/07/holoprosencephaly-and-its-degree-of-severity/"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chescolove.wordpress.com/2012/12/07/holoprosencephaly-and-its-degree-of-severity/"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FhhWG3XzARY"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studyblue.com/notes/note/n/anatomy-exam-iii/deck/12767472" TargetMode="External"/><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theconversation.com/five-things-you-need-to-know-before-going-to-an-ivf-clinic-43705"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neuroscientificallychallenged.com/" TargetMode="External"/><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studyblue.com/notes/note/n/brain-anatomy/deck/14903972"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studyblue.com/notes/note/n/brain-anatomy/deck/14903972"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saludestrategica.com/las-cuatro-causas-de-la-enfermedad/" TargetMode="Externa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theconversation.com/five-things-you-need-to-know-before-going-to-an-ivf-clinic-43705"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hyperlink" Target="http://transgriot.blogspot.com/2007/04/yall-chill-out-on-calling-women-you.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byjus.com/biology/stem-cell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anderst03norma.wikidot.com/" TargetMode="External"/><Relationship Id="rId2" Type="http://schemas.openxmlformats.org/officeDocument/2006/relationships/image" Target="../media/image49.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embryologistmedia.weebly.com/articles/category/embryo-transfer" TargetMode="External"/><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embryologistmedia.weebly.com/articles/category/embryo-transfer" TargetMode="External"/><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theconversation.com/five-things-you-need-to-know-before-going-to-an-ivf-clinic-43705"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3.xml.rels><?xml version="1.0" encoding="UTF-8" standalone="yes"?>
<Relationships xmlns="http://schemas.openxmlformats.org/package/2006/relationships"><Relationship Id="rId3" Type="http://schemas.openxmlformats.org/officeDocument/2006/relationships/hyperlink" Target="http://enfermeriauva.blogspot.com/2015/03/normal-0-21-false-false-false-es-x-none.html" TargetMode="External"/><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slideshare.net/fareedresidency/zika-virus-57973618" TargetMode="External"/><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pinterest.com/pin/360639882633853807/" TargetMode="External"/><Relationship Id="rId2" Type="http://schemas.openxmlformats.org/officeDocument/2006/relationships/image" Target="../media/image63.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en.wikipedia.org/wiki/Spina_bifida" TargetMode="External"/><Relationship Id="rId2" Type="http://schemas.openxmlformats.org/officeDocument/2006/relationships/image" Target="../media/image66.jp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5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hyperlink" Target="http://www.mamaibeba.rs/najnovije-vesti-medicina/480-ljudski-fetus-ne-oseca-bol-pre-24-nedelje.html"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news.schoolsdo.org/2017/09/folic-acid-during-conception-reduces-risk-of-autism/" TargetMode="External"/><Relationship Id="rId2" Type="http://schemas.openxmlformats.org/officeDocument/2006/relationships/image" Target="../media/image73.jp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65.xml.rels><?xml version="1.0" encoding="UTF-8" standalone="yes"?>
<Relationships xmlns="http://schemas.openxmlformats.org/package/2006/relationships"><Relationship Id="rId3" Type="http://schemas.openxmlformats.org/officeDocument/2006/relationships/hyperlink" Target="https://commons.wikimedia.org/wiki/File:1302_Brain_Vesicle_DevN.jpg" TargetMode="External"/><Relationship Id="rId2" Type="http://schemas.openxmlformats.org/officeDocument/2006/relationships/image" Target="../media/image75.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news.schoolsdo.org/2017/09/folic-acid-during-conception-reduces-risk-of-autism/" TargetMode="External"/><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ciencebasedpharmacy.wordpress.com/2011/03/31/the-benefits-and-risks-of-folic-acid-supplementation/" TargetMode="External"/><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quizlet.com/13428217/sf-embryonic-derivations-flash-cards/"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acmillanhighered.com/BrainHoney/Resource/6716/digital_first_content/trunk/test/hillis2e/hillis2e_ch38_3.html"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C1D90040-DDDB-48EE-84E7-F884BE433D05}"/>
              </a:ext>
            </a:extLst>
          </p:cNvPr>
          <p:cNvSpPr>
            <a:spLocks noGrp="1" noChangeArrowheads="1"/>
          </p:cNvSpPr>
          <p:nvPr>
            <p:ph type="title"/>
          </p:nvPr>
        </p:nvSpPr>
        <p:spPr>
          <a:xfrm>
            <a:off x="1778000" y="2187743"/>
            <a:ext cx="3970087" cy="2482515"/>
          </a:xfrm>
        </p:spPr>
        <p:txBody>
          <a:bodyPr vert="horz" lIns="91440" tIns="45720" rIns="91440" bIns="45720" rtlCol="0" anchor="ctr">
            <a:normAutofit/>
          </a:bodyPr>
          <a:lstStyle/>
          <a:p>
            <a:pPr defTabSz="914400">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5100" kern="1200" dirty="0">
                <a:solidFill>
                  <a:srgbClr val="002060"/>
                </a:solidFill>
                <a:latin typeface="AR CHRISTY" panose="02000000000000000000" pitchFamily="2" charset="0"/>
              </a:rPr>
              <a:t>Nervous System Development</a:t>
            </a:r>
          </a:p>
        </p:txBody>
      </p:sp>
      <p:pic>
        <p:nvPicPr>
          <p:cNvPr id="69" name="Graphic 68" descr="Brain in head">
            <a:extLst>
              <a:ext uri="{FF2B5EF4-FFF2-40B4-BE49-F238E27FC236}">
                <a16:creationId xmlns:a16="http://schemas.microsoft.com/office/drawing/2014/main" id="{90B5FCF5-8D2E-4FBE-BD2F-C9DC1615E6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650" y="2914651"/>
            <a:ext cx="1028700" cy="1028700"/>
          </a:xfrm>
          <a:prstGeom prst="rect">
            <a:avLst/>
          </a:prstGeom>
        </p:spPr>
      </p:pic>
      <p:pic>
        <p:nvPicPr>
          <p:cNvPr id="71" name="Graphic 70">
            <a:extLst>
              <a:ext uri="{FF2B5EF4-FFF2-40B4-BE49-F238E27FC236}">
                <a16:creationId xmlns:a16="http://schemas.microsoft.com/office/drawing/2014/main" id="{5EB17769-BF51-4BFC-A547-E475A6C0DF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81073" y="1469503"/>
            <a:ext cx="3918995" cy="3918995"/>
          </a:xfrm>
          <a:prstGeom prst="rect">
            <a:avLst/>
          </a:prstGeom>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818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A749B478-29E7-4830-BA70-2A3053B77117}"/>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8004"/>
          <a:stretch/>
        </p:blipFill>
        <p:spPr>
          <a:xfrm>
            <a:off x="482597" y="1979744"/>
            <a:ext cx="8178799" cy="2546730"/>
          </a:xfrm>
          <a:prstGeom prst="rect">
            <a:avLst/>
          </a:prstGeom>
        </p:spPr>
      </p:pic>
      <p:sp>
        <p:nvSpPr>
          <p:cNvPr id="6" name="Rectangle 5">
            <a:extLst>
              <a:ext uri="{FF2B5EF4-FFF2-40B4-BE49-F238E27FC236}">
                <a16:creationId xmlns:a16="http://schemas.microsoft.com/office/drawing/2014/main" id="{9C249276-D8AB-4E12-B0AD-B9F8F7C3208F}"/>
              </a:ext>
            </a:extLst>
          </p:cNvPr>
          <p:cNvSpPr/>
          <p:nvPr/>
        </p:nvSpPr>
        <p:spPr>
          <a:xfrm>
            <a:off x="1570566" y="521793"/>
            <a:ext cx="6002862" cy="1446550"/>
          </a:xfrm>
          <a:prstGeom prst="rect">
            <a:avLst/>
          </a:prstGeom>
          <a:noFill/>
        </p:spPr>
        <p:txBody>
          <a:bodyPr wrap="none" lIns="91440" tIns="45720" rIns="91440" bIns="45720">
            <a:spAutoFit/>
          </a:bodyPr>
          <a:lstStyle/>
          <a:p>
            <a:pPr algn="ctr"/>
            <a:r>
              <a:rPr lang="en-US" sz="8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Gastrulation</a:t>
            </a:r>
          </a:p>
        </p:txBody>
      </p:sp>
      <p:sp>
        <p:nvSpPr>
          <p:cNvPr id="7" name="Rectangle 6">
            <a:extLst>
              <a:ext uri="{FF2B5EF4-FFF2-40B4-BE49-F238E27FC236}">
                <a16:creationId xmlns:a16="http://schemas.microsoft.com/office/drawing/2014/main" id="{A92D61F9-BD12-49DE-B8C0-07E5B0D8B462}"/>
              </a:ext>
            </a:extLst>
          </p:cNvPr>
          <p:cNvSpPr/>
          <p:nvPr/>
        </p:nvSpPr>
        <p:spPr>
          <a:xfrm>
            <a:off x="482597" y="4667377"/>
            <a:ext cx="8088116" cy="1569660"/>
          </a:xfrm>
          <a:prstGeom prst="rect">
            <a:avLst/>
          </a:prstGeom>
        </p:spPr>
        <p:txBody>
          <a:bodyPr wrap="square">
            <a:spAutoFit/>
          </a:bodyPr>
          <a:lstStyle/>
          <a:p>
            <a:pPr algn="ctr"/>
            <a:r>
              <a:rPr lang="en-US" sz="2400" b="0" i="0" dirty="0">
                <a:solidFill>
                  <a:schemeClr val="tx2"/>
                </a:solidFill>
                <a:effectLst/>
                <a:latin typeface="Roboto"/>
              </a:rPr>
              <a:t>Gastrulation is a phase early in the embryonic development during which the single-layered blastula (blastocyst) is reorganized into a multilayered structure known as the gastrula. </a:t>
            </a:r>
            <a:endParaRPr lang="en-US" sz="2400" dirty="0">
              <a:solidFill>
                <a:schemeClr val="tx2"/>
              </a:solidFill>
            </a:endParaRPr>
          </a:p>
        </p:txBody>
      </p:sp>
    </p:spTree>
    <p:extLst>
      <p:ext uri="{BB962C8B-B14F-4D97-AF65-F5344CB8AC3E}">
        <p14:creationId xmlns:p14="http://schemas.microsoft.com/office/powerpoint/2010/main" val="1948188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5" name="Picture 2" descr="https://www.babycenter.com/ims/2018/06/833x580xpregnancy-week-5-amniotic-sac_square.png.pagespeed.ic.p7zPpyfY9G.jpg">
            <a:extLst>
              <a:ext uri="{FF2B5EF4-FFF2-40B4-BE49-F238E27FC236}">
                <a16:creationId xmlns:a16="http://schemas.microsoft.com/office/drawing/2014/main" id="{A93E7326-6B42-459E-882F-C74C90D7D4D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587" r="3414" b="2"/>
          <a:stretch/>
        </p:blipFill>
        <p:spPr bwMode="auto">
          <a:xfrm>
            <a:off x="20" y="53340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8" name="Rectangle 13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FD2F33-8D52-4089-AFB1-3A830C86EAA4}"/>
              </a:ext>
            </a:extLst>
          </p:cNvPr>
          <p:cNvSpPr>
            <a:spLocks noGrp="1"/>
          </p:cNvSpPr>
          <p:nvPr>
            <p:ph type="title"/>
          </p:nvPr>
        </p:nvSpPr>
        <p:spPr>
          <a:xfrm>
            <a:off x="392906" y="425950"/>
            <a:ext cx="8408194" cy="744836"/>
          </a:xfrm>
        </p:spPr>
        <p:txBody>
          <a:bodyPr vert="horz" lIns="91440" tIns="45720" rIns="91440" bIns="45720" rtlCol="0" anchor="ctr">
            <a:normAutofit/>
          </a:bodyPr>
          <a:lstStyle/>
          <a:p>
            <a:pPr algn="ctr" defTabSz="914400"/>
            <a:r>
              <a:rPr lang="en-US" sz="3100">
                <a:solidFill>
                  <a:schemeClr val="tx1">
                    <a:lumMod val="85000"/>
                    <a:lumOff val="15000"/>
                  </a:schemeClr>
                </a:solidFill>
              </a:rPr>
              <a:t>5 Weeks</a:t>
            </a:r>
          </a:p>
        </p:txBody>
      </p:sp>
      <p:cxnSp>
        <p:nvCxnSpPr>
          <p:cNvPr id="140" name="Straight Connector 13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125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C6778E-0D46-4A62-9D79-B200281E5B29}"/>
              </a:ext>
            </a:extLst>
          </p:cNvPr>
          <p:cNvSpPr>
            <a:spLocks noGrp="1"/>
          </p:cNvSpPr>
          <p:nvPr>
            <p:ph type="title"/>
          </p:nvPr>
        </p:nvSpPr>
        <p:spPr>
          <a:xfrm>
            <a:off x="394554" y="466578"/>
            <a:ext cx="8354891" cy="930447"/>
          </a:xfrm>
        </p:spPr>
        <p:txBody>
          <a:bodyPr vert="horz" lIns="91440" tIns="45720" rIns="91440" bIns="45720" rtlCol="0" anchor="b">
            <a:normAutofit/>
          </a:bodyPr>
          <a:lstStyle/>
          <a:p>
            <a:pPr algn="ctr" defTabSz="914400"/>
            <a:r>
              <a:rPr lang="en-US" sz="4700" kern="1200" dirty="0">
                <a:solidFill>
                  <a:srgbClr val="FFFFFF"/>
                </a:solidFill>
                <a:latin typeface="+mj-lt"/>
                <a:ea typeface="+mj-ea"/>
                <a:cs typeface="+mj-cs"/>
              </a:rPr>
              <a:t>Neurulation</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text&#10;&#10;Description automatically generated">
            <a:extLst>
              <a:ext uri="{FF2B5EF4-FFF2-40B4-BE49-F238E27FC236}">
                <a16:creationId xmlns:a16="http://schemas.microsoft.com/office/drawing/2014/main" id="{E1CCD55D-7209-46B0-B4F3-C83656AB5EF8}"/>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3346"/>
          <a:stretch/>
        </p:blipFill>
        <p:spPr>
          <a:xfrm>
            <a:off x="3013713" y="3048000"/>
            <a:ext cx="5735732" cy="2809976"/>
          </a:xfrm>
          <a:prstGeom prst="rect">
            <a:avLst/>
          </a:prstGeom>
        </p:spPr>
        <p:style>
          <a:lnRef idx="2">
            <a:schemeClr val="dk1"/>
          </a:lnRef>
          <a:fillRef idx="1">
            <a:schemeClr val="lt1"/>
          </a:fillRef>
          <a:effectRef idx="0">
            <a:schemeClr val="dk1"/>
          </a:effectRef>
          <a:fontRef idx="minor">
            <a:schemeClr val="dk1"/>
          </a:fontRef>
        </p:style>
      </p:pic>
      <p:sp>
        <p:nvSpPr>
          <p:cNvPr id="7" name="Rectangle 6">
            <a:extLst>
              <a:ext uri="{FF2B5EF4-FFF2-40B4-BE49-F238E27FC236}">
                <a16:creationId xmlns:a16="http://schemas.microsoft.com/office/drawing/2014/main" id="{C1F1081D-1384-4734-AE4D-170FB9236C17}"/>
              </a:ext>
            </a:extLst>
          </p:cNvPr>
          <p:cNvSpPr/>
          <p:nvPr/>
        </p:nvSpPr>
        <p:spPr>
          <a:xfrm>
            <a:off x="441750" y="1500238"/>
            <a:ext cx="8354891" cy="584775"/>
          </a:xfrm>
          <a:prstGeom prst="rect">
            <a:avLst/>
          </a:prstGeom>
        </p:spPr>
        <p:txBody>
          <a:bodyPr wrap="square">
            <a:spAutoFit/>
          </a:bodyPr>
          <a:lstStyle/>
          <a:p>
            <a:r>
              <a:rPr lang="en-US" sz="1600" dirty="0">
                <a:solidFill>
                  <a:schemeClr val="bg1"/>
                </a:solidFill>
              </a:rPr>
              <a:t>Neurulation is the process of neural tube formation and its development into the spinal cord and the brain.  Any complication during this complex process can result in neural tube defects.</a:t>
            </a:r>
          </a:p>
        </p:txBody>
      </p:sp>
      <p:sp>
        <p:nvSpPr>
          <p:cNvPr id="11" name="Rectangle 10">
            <a:extLst>
              <a:ext uri="{FF2B5EF4-FFF2-40B4-BE49-F238E27FC236}">
                <a16:creationId xmlns:a16="http://schemas.microsoft.com/office/drawing/2014/main" id="{21009738-9334-45FE-B719-BBF5984949F4}"/>
              </a:ext>
            </a:extLst>
          </p:cNvPr>
          <p:cNvSpPr/>
          <p:nvPr/>
        </p:nvSpPr>
        <p:spPr>
          <a:xfrm>
            <a:off x="228600" y="2284941"/>
            <a:ext cx="2650334"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t> The development of the nervous system begins during the third week of gestation. </a:t>
            </a:r>
          </a:p>
          <a:p>
            <a:pPr marL="342900" indent="-342900">
              <a:buFont typeface="Arial" panose="020B0604020202020204" pitchFamily="34" charset="0"/>
              <a:buChar char="•"/>
            </a:pPr>
            <a:r>
              <a:rPr lang="en-US" sz="2400" dirty="0"/>
              <a:t>Primary neurulation is the process that forms the functional central nervous system. </a:t>
            </a:r>
          </a:p>
        </p:txBody>
      </p:sp>
    </p:spTree>
    <p:extLst>
      <p:ext uri="{BB962C8B-B14F-4D97-AF65-F5344CB8AC3E}">
        <p14:creationId xmlns:p14="http://schemas.microsoft.com/office/powerpoint/2010/main" val="4171068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84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020CD21A-5933-4B58-B0C5-B20D833A9A2E}"/>
              </a:ext>
            </a:extLst>
          </p:cNvPr>
          <p:cNvPicPr>
            <a:picLocks noGrp="1" noChangeAspect="1"/>
          </p:cNvPicPr>
          <p:nvPr>
            <p:ph idx="1"/>
          </p:nvPr>
        </p:nvPicPr>
        <p:blipFill>
          <a:blip r:embed="rId2"/>
          <a:stretch>
            <a:fillRect/>
          </a:stretch>
        </p:blipFill>
        <p:spPr>
          <a:xfrm>
            <a:off x="384937" y="1683913"/>
            <a:ext cx="8178799" cy="4457445"/>
          </a:xfrm>
          <a:prstGeom prst="rect">
            <a:avLst/>
          </a:prstGeom>
        </p:spPr>
      </p:pic>
      <p:sp>
        <p:nvSpPr>
          <p:cNvPr id="8" name="Title 1">
            <a:extLst>
              <a:ext uri="{FF2B5EF4-FFF2-40B4-BE49-F238E27FC236}">
                <a16:creationId xmlns:a16="http://schemas.microsoft.com/office/drawing/2014/main" id="{9FA67C9A-3475-4EF1-A006-87C755EEC00D}"/>
              </a:ext>
            </a:extLst>
          </p:cNvPr>
          <p:cNvSpPr>
            <a:spLocks noGrp="1"/>
          </p:cNvSpPr>
          <p:nvPr>
            <p:ph type="title"/>
          </p:nvPr>
        </p:nvSpPr>
        <p:spPr>
          <a:xfrm>
            <a:off x="394554" y="466578"/>
            <a:ext cx="8354891" cy="930447"/>
          </a:xfrm>
        </p:spPr>
        <p:txBody>
          <a:bodyPr vert="horz" lIns="91440" tIns="45720" rIns="91440" bIns="45720" rtlCol="0" anchor="b">
            <a:normAutofit/>
          </a:bodyPr>
          <a:lstStyle/>
          <a:p>
            <a:pPr algn="ctr" defTabSz="914400"/>
            <a:r>
              <a:rPr lang="en-US" sz="4700" kern="1200" dirty="0">
                <a:solidFill>
                  <a:srgbClr val="FFFFFF"/>
                </a:solidFill>
                <a:latin typeface="+mj-lt"/>
                <a:ea typeface="+mj-ea"/>
                <a:cs typeface="+mj-cs"/>
              </a:rPr>
              <a:t>Neurulation</a:t>
            </a:r>
          </a:p>
        </p:txBody>
      </p:sp>
      <p:sp>
        <p:nvSpPr>
          <p:cNvPr id="9" name="Title 1">
            <a:extLst>
              <a:ext uri="{FF2B5EF4-FFF2-40B4-BE49-F238E27FC236}">
                <a16:creationId xmlns:a16="http://schemas.microsoft.com/office/drawing/2014/main" id="{83266C98-EDAA-405E-AB96-E778C524CC78}"/>
              </a:ext>
            </a:extLst>
          </p:cNvPr>
          <p:cNvSpPr txBox="1">
            <a:spLocks/>
          </p:cNvSpPr>
          <p:nvPr/>
        </p:nvSpPr>
        <p:spPr>
          <a:xfrm>
            <a:off x="546954" y="618978"/>
            <a:ext cx="8354891" cy="930447"/>
          </a:xfrm>
          <a:prstGeom prst="rect">
            <a:avLst/>
          </a:prstGeom>
        </p:spPr>
        <p:txBody>
          <a:bodyPr vert="horz" lIns="91440" tIns="45720" rIns="91440" bIns="45720" rtlCol="0" anchor="b">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r>
              <a:rPr lang="en-US" sz="4700" b="1" u="sng" dirty="0">
                <a:solidFill>
                  <a:schemeClr val="tx2"/>
                </a:solidFill>
              </a:rPr>
              <a:t>Neurulation</a:t>
            </a:r>
          </a:p>
          <a:p>
            <a:pPr algn="ctr" defTabSz="914400"/>
            <a:r>
              <a:rPr lang="en-US" sz="1800" b="1" dirty="0">
                <a:solidFill>
                  <a:schemeClr val="tx2"/>
                </a:solidFill>
              </a:rPr>
              <a:t>Begins with the Development of the Neural Plate</a:t>
            </a:r>
          </a:p>
        </p:txBody>
      </p:sp>
      <p:sp>
        <p:nvSpPr>
          <p:cNvPr id="6" name="Rectangle 5">
            <a:extLst>
              <a:ext uri="{FF2B5EF4-FFF2-40B4-BE49-F238E27FC236}">
                <a16:creationId xmlns:a16="http://schemas.microsoft.com/office/drawing/2014/main" id="{90DCB4E4-E697-4CBB-BB0F-8621C14D02CF}"/>
              </a:ext>
            </a:extLst>
          </p:cNvPr>
          <p:cNvSpPr/>
          <p:nvPr/>
        </p:nvSpPr>
        <p:spPr>
          <a:xfrm>
            <a:off x="5948443" y="4800600"/>
            <a:ext cx="2895600" cy="1281569"/>
          </a:xfrm>
          <a:prstGeom prst="rect">
            <a:avLst/>
          </a:prstGeom>
        </p:spPr>
        <p:txBody>
          <a:bodyPr wrap="square">
            <a:spAutoFit/>
          </a:bodyPr>
          <a:lstStyle/>
          <a:p>
            <a:pPr>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t>Three to four weeks after conception, a </a:t>
            </a:r>
            <a:r>
              <a:rPr lang="en-GB" altLang="en-US" sz="2400" dirty="0">
                <a:solidFill>
                  <a:srgbClr val="FF0000"/>
                </a:solidFill>
              </a:rPr>
              <a:t>flat neural plate</a:t>
            </a:r>
            <a:r>
              <a:rPr lang="en-GB" altLang="en-US" sz="2400" dirty="0"/>
              <a:t> grows. </a:t>
            </a:r>
          </a:p>
        </p:txBody>
      </p:sp>
    </p:spTree>
    <p:extLst>
      <p:ext uri="{BB962C8B-B14F-4D97-AF65-F5344CB8AC3E}">
        <p14:creationId xmlns:p14="http://schemas.microsoft.com/office/powerpoint/2010/main" val="543849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3">
            <a:extLst>
              <a:ext uri="{FF2B5EF4-FFF2-40B4-BE49-F238E27FC236}">
                <a16:creationId xmlns:a16="http://schemas.microsoft.com/office/drawing/2014/main" id="{5153E5AA-5F59-4846-AD6C-87E46C1820E2}"/>
              </a:ext>
            </a:extLst>
          </p:cNvPr>
          <p:cNvPicPr>
            <a:picLocks noChangeAspect="1"/>
          </p:cNvPicPr>
          <p:nvPr/>
        </p:nvPicPr>
        <p:blipFill>
          <a:blip r:embed="rId2"/>
          <a:stretch>
            <a:fillRect/>
          </a:stretch>
        </p:blipFill>
        <p:spPr>
          <a:xfrm>
            <a:off x="3483933" y="488243"/>
            <a:ext cx="5219843" cy="5881513"/>
          </a:xfrm>
          <a:prstGeom prst="rect">
            <a:avLst/>
          </a:prstGeom>
        </p:spPr>
      </p:pic>
      <p:sp>
        <p:nvSpPr>
          <p:cNvPr id="11" name="Rectangle: Rounded Corners 10">
            <a:extLst>
              <a:ext uri="{FF2B5EF4-FFF2-40B4-BE49-F238E27FC236}">
                <a16:creationId xmlns:a16="http://schemas.microsoft.com/office/drawing/2014/main" id="{29EB3FA8-116D-4522-8E61-EA3BC002643D}"/>
              </a:ext>
            </a:extLst>
          </p:cNvPr>
          <p:cNvSpPr/>
          <p:nvPr/>
        </p:nvSpPr>
        <p:spPr>
          <a:xfrm>
            <a:off x="6747561" y="488243"/>
            <a:ext cx="1478373" cy="785837"/>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dirty="0"/>
              <a:t>HEAD</a:t>
            </a:r>
          </a:p>
        </p:txBody>
      </p:sp>
      <p:sp>
        <p:nvSpPr>
          <p:cNvPr id="13" name="Rectangle: Rounded Corners 12">
            <a:extLst>
              <a:ext uri="{FF2B5EF4-FFF2-40B4-BE49-F238E27FC236}">
                <a16:creationId xmlns:a16="http://schemas.microsoft.com/office/drawing/2014/main" id="{851440B3-FCC7-4F07-BCEC-F292942AC878}"/>
              </a:ext>
            </a:extLst>
          </p:cNvPr>
          <p:cNvSpPr/>
          <p:nvPr/>
        </p:nvSpPr>
        <p:spPr>
          <a:xfrm>
            <a:off x="6676409" y="5489518"/>
            <a:ext cx="1620676" cy="785837"/>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dirty="0"/>
              <a:t>TAIL BONE</a:t>
            </a:r>
          </a:p>
        </p:txBody>
      </p:sp>
      <p:sp>
        <p:nvSpPr>
          <p:cNvPr id="5" name="Rectangle: Rounded Corners 4">
            <a:extLst>
              <a:ext uri="{FF2B5EF4-FFF2-40B4-BE49-F238E27FC236}">
                <a16:creationId xmlns:a16="http://schemas.microsoft.com/office/drawing/2014/main" id="{E53A18D1-F857-4FD8-90F5-2C1EEC41472E}"/>
              </a:ext>
            </a:extLst>
          </p:cNvPr>
          <p:cNvSpPr/>
          <p:nvPr/>
        </p:nvSpPr>
        <p:spPr>
          <a:xfrm>
            <a:off x="533400" y="1676400"/>
            <a:ext cx="2974207" cy="2895600"/>
          </a:xfrm>
          <a:prstGeom prst="roundRect">
            <a:avLst/>
          </a:prstGeom>
          <a:solidFill>
            <a:schemeClr val="tx2"/>
          </a:solidFill>
          <a:ln w="76200">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dirty="0">
                <a:latin typeface="AR CHRISTY" panose="02000000000000000000" pitchFamily="2" charset="0"/>
              </a:rPr>
              <a:t>The Neural Plate Elongates</a:t>
            </a:r>
          </a:p>
        </p:txBody>
      </p:sp>
    </p:spTree>
    <p:extLst>
      <p:ext uri="{BB962C8B-B14F-4D97-AF65-F5344CB8AC3E}">
        <p14:creationId xmlns:p14="http://schemas.microsoft.com/office/powerpoint/2010/main" val="276364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BF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220E2312-D99E-4EF7-8CBC-B302AFC63228}"/>
              </a:ext>
            </a:extLst>
          </p:cNvPr>
          <p:cNvPicPr>
            <a:picLocks noGrp="1" noChangeAspect="1"/>
          </p:cNvPicPr>
          <p:nvPr>
            <p:ph idx="1"/>
          </p:nvPr>
        </p:nvPicPr>
        <p:blipFill>
          <a:blip r:embed="rId2"/>
          <a:stretch>
            <a:fillRect/>
          </a:stretch>
        </p:blipFill>
        <p:spPr>
          <a:xfrm>
            <a:off x="482600" y="652546"/>
            <a:ext cx="8178799" cy="4130294"/>
          </a:xfrm>
          <a:prstGeom prst="rect">
            <a:avLst/>
          </a:prstGeom>
        </p:spPr>
      </p:pic>
      <p:sp>
        <p:nvSpPr>
          <p:cNvPr id="5" name="Rectangle 4">
            <a:extLst>
              <a:ext uri="{FF2B5EF4-FFF2-40B4-BE49-F238E27FC236}">
                <a16:creationId xmlns:a16="http://schemas.microsoft.com/office/drawing/2014/main" id="{2E42B71F-41D0-4D43-BE65-253FB73420CF}"/>
              </a:ext>
            </a:extLst>
          </p:cNvPr>
          <p:cNvSpPr/>
          <p:nvPr/>
        </p:nvSpPr>
        <p:spPr>
          <a:xfrm>
            <a:off x="357759" y="4980225"/>
            <a:ext cx="8428482" cy="1200329"/>
          </a:xfrm>
          <a:prstGeom prst="rect">
            <a:avLst/>
          </a:prstGeom>
        </p:spPr>
        <p:txBody>
          <a:bodyPr wrap="square">
            <a:spAutoFit/>
          </a:bodyPr>
          <a:lstStyle/>
          <a:p>
            <a:r>
              <a:rPr lang="en-US" dirty="0"/>
              <a:t>The central nodal cord has induced the overlying ectoderm to thicken and form the neural plate.</a:t>
            </a:r>
          </a:p>
          <a:p>
            <a:r>
              <a:rPr lang="en-US" dirty="0"/>
              <a:t>The cross-section helps to visualize the folding of the neural plate leading to the formation of the neural tube.</a:t>
            </a:r>
          </a:p>
        </p:txBody>
      </p:sp>
    </p:spTree>
    <p:extLst>
      <p:ext uri="{BB962C8B-B14F-4D97-AF65-F5344CB8AC3E}">
        <p14:creationId xmlns:p14="http://schemas.microsoft.com/office/powerpoint/2010/main" val="729152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B5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8917632A-2FB1-419A-B1BC-5D19E9D728B9}"/>
              </a:ext>
            </a:extLst>
          </p:cNvPr>
          <p:cNvPicPr>
            <a:picLocks noGrp="1" noChangeAspect="1"/>
          </p:cNvPicPr>
          <p:nvPr>
            <p:ph idx="1"/>
          </p:nvPr>
        </p:nvPicPr>
        <p:blipFill>
          <a:blip r:embed="rId2"/>
          <a:stretch>
            <a:fillRect/>
          </a:stretch>
        </p:blipFill>
        <p:spPr>
          <a:xfrm>
            <a:off x="482600" y="760667"/>
            <a:ext cx="8178799" cy="5336666"/>
          </a:xfrm>
          <a:prstGeom prst="rect">
            <a:avLst/>
          </a:prstGeom>
        </p:spPr>
      </p:pic>
      <p:sp>
        <p:nvSpPr>
          <p:cNvPr id="8" name="Rectangle 7">
            <a:extLst>
              <a:ext uri="{FF2B5EF4-FFF2-40B4-BE49-F238E27FC236}">
                <a16:creationId xmlns:a16="http://schemas.microsoft.com/office/drawing/2014/main" id="{2711CF0F-9DDA-427A-83C8-839D8D755AB2}"/>
              </a:ext>
            </a:extLst>
          </p:cNvPr>
          <p:cNvSpPr/>
          <p:nvPr/>
        </p:nvSpPr>
        <p:spPr>
          <a:xfrm>
            <a:off x="6387020" y="4140875"/>
            <a:ext cx="2399220" cy="147732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b="1" dirty="0"/>
              <a:t>By the end of the third week the edges of the neural plate extend upward to become the  neural folds</a:t>
            </a:r>
          </a:p>
        </p:txBody>
      </p:sp>
    </p:spTree>
    <p:extLst>
      <p:ext uri="{BB962C8B-B14F-4D97-AF65-F5344CB8AC3E}">
        <p14:creationId xmlns:p14="http://schemas.microsoft.com/office/powerpoint/2010/main" val="3396368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ABAB01E3-32D9-4A0F-B177-DE96516EA3E1}"/>
              </a:ext>
            </a:extLst>
          </p:cNvPr>
          <p:cNvPicPr>
            <a:picLocks noGrp="1" noChangeAspect="1"/>
          </p:cNvPicPr>
          <p:nvPr>
            <p:ph idx="1"/>
          </p:nvPr>
        </p:nvPicPr>
        <p:blipFill>
          <a:blip r:embed="rId2"/>
          <a:stretch>
            <a:fillRect/>
          </a:stretch>
        </p:blipFill>
        <p:spPr>
          <a:xfrm>
            <a:off x="482600" y="685800"/>
            <a:ext cx="8178799" cy="5377560"/>
          </a:xfrm>
          <a:prstGeom prst="rect">
            <a:avLst/>
          </a:prstGeom>
        </p:spPr>
      </p:pic>
      <p:sp>
        <p:nvSpPr>
          <p:cNvPr id="5" name="Rectangle 4">
            <a:extLst>
              <a:ext uri="{FF2B5EF4-FFF2-40B4-BE49-F238E27FC236}">
                <a16:creationId xmlns:a16="http://schemas.microsoft.com/office/drawing/2014/main" id="{78770ECB-1DAA-4B8D-ADFF-AC4A1F7BD352}"/>
              </a:ext>
            </a:extLst>
          </p:cNvPr>
          <p:cNvSpPr/>
          <p:nvPr/>
        </p:nvSpPr>
        <p:spPr>
          <a:xfrm>
            <a:off x="6387020" y="4140875"/>
            <a:ext cx="2399220" cy="203132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b="1" dirty="0"/>
              <a:t>As the edges of the neural plate extend upward to form the neural folds, the depressed region becomes the neural groove.</a:t>
            </a:r>
          </a:p>
        </p:txBody>
      </p:sp>
    </p:spTree>
    <p:extLst>
      <p:ext uri="{BB962C8B-B14F-4D97-AF65-F5344CB8AC3E}">
        <p14:creationId xmlns:p14="http://schemas.microsoft.com/office/powerpoint/2010/main" val="1010338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16D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descr="A close up of a logo&#10;&#10;Description automatically generated">
            <a:extLst>
              <a:ext uri="{FF2B5EF4-FFF2-40B4-BE49-F238E27FC236}">
                <a16:creationId xmlns:a16="http://schemas.microsoft.com/office/drawing/2014/main" id="{D2EA977F-7C85-4522-9491-1BAD5BB06BEB}"/>
              </a:ext>
            </a:extLst>
          </p:cNvPr>
          <p:cNvPicPr>
            <a:picLocks noGrp="1" noChangeAspect="1"/>
          </p:cNvPicPr>
          <p:nvPr>
            <p:ph idx="1"/>
          </p:nvPr>
        </p:nvPicPr>
        <p:blipFill>
          <a:blip r:embed="rId2"/>
          <a:stretch>
            <a:fillRect/>
          </a:stretch>
        </p:blipFill>
        <p:spPr>
          <a:xfrm>
            <a:off x="482600" y="843677"/>
            <a:ext cx="8178799" cy="5377560"/>
          </a:xfrm>
          <a:prstGeom prst="rect">
            <a:avLst/>
          </a:prstGeom>
        </p:spPr>
      </p:pic>
      <p:sp>
        <p:nvSpPr>
          <p:cNvPr id="5" name="Rectangle 4">
            <a:extLst>
              <a:ext uri="{FF2B5EF4-FFF2-40B4-BE49-F238E27FC236}">
                <a16:creationId xmlns:a16="http://schemas.microsoft.com/office/drawing/2014/main" id="{12947C88-FF2D-4661-AB7C-DE201E3693B9}"/>
              </a:ext>
            </a:extLst>
          </p:cNvPr>
          <p:cNvSpPr/>
          <p:nvPr/>
        </p:nvSpPr>
        <p:spPr>
          <a:xfrm>
            <a:off x="6203641" y="3666692"/>
            <a:ext cx="2704482" cy="2554545"/>
          </a:xfrm>
          <a:prstGeom prst="rect">
            <a:avLst/>
          </a:prstGeom>
          <a:noFill/>
        </p:spPr>
        <p:txBody>
          <a:bodyPr wrap="square" lIns="91440" tIns="45720" rIns="91440" bIns="45720">
            <a:spAutoFit/>
          </a:bodyPr>
          <a:lstStyle/>
          <a:p>
            <a:pPr algn="ctr"/>
            <a:r>
              <a:rPr lang="en-US" sz="3200" b="0" cap="none" spc="0" dirty="0">
                <a:ln w="0"/>
                <a:solidFill>
                  <a:schemeClr val="accent1"/>
                </a:solidFill>
                <a:effectLst>
                  <a:outerShdw blurRad="38100" dist="25400" dir="5400000" algn="ctr" rotWithShape="0">
                    <a:srgbClr val="6E747A">
                      <a:alpha val="43000"/>
                    </a:srgbClr>
                  </a:outerShdw>
                </a:effectLst>
              </a:rPr>
              <a:t>The Neural Folds curve inwards to make the NEURAL TUBE</a:t>
            </a:r>
          </a:p>
        </p:txBody>
      </p:sp>
      <p:sp>
        <p:nvSpPr>
          <p:cNvPr id="9" name="Rectangle 8">
            <a:extLst>
              <a:ext uri="{FF2B5EF4-FFF2-40B4-BE49-F238E27FC236}">
                <a16:creationId xmlns:a16="http://schemas.microsoft.com/office/drawing/2014/main" id="{21C3EEBE-CE6F-4110-B8D1-2730E92580B8}"/>
              </a:ext>
            </a:extLst>
          </p:cNvPr>
          <p:cNvSpPr/>
          <p:nvPr/>
        </p:nvSpPr>
        <p:spPr>
          <a:xfrm>
            <a:off x="450788" y="480060"/>
            <a:ext cx="8335453" cy="294183"/>
          </a:xfrm>
          <a:prstGeom prst="rect">
            <a:avLst/>
          </a:prstGeom>
        </p:spPr>
        <p:txBody>
          <a:bodyPr wrap="square">
            <a:spAutoFit/>
          </a:bodyPr>
          <a:lstStyle/>
          <a:p>
            <a:pPr>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1600" dirty="0"/>
              <a:t>Within a few days, the ridges </a:t>
            </a:r>
            <a:r>
              <a:rPr lang="en-GB" altLang="en-US" sz="1600" dirty="0">
                <a:solidFill>
                  <a:srgbClr val="FF0000"/>
                </a:solidFill>
              </a:rPr>
              <a:t>fold in toward</a:t>
            </a:r>
            <a:r>
              <a:rPr lang="en-GB" altLang="en-US" sz="1600" dirty="0"/>
              <a:t> each other and fuse to form the </a:t>
            </a:r>
            <a:r>
              <a:rPr lang="en-GB" altLang="en-US" sz="1600" dirty="0">
                <a:solidFill>
                  <a:srgbClr val="FF0000"/>
                </a:solidFill>
              </a:rPr>
              <a:t>hollow neural tube</a:t>
            </a:r>
            <a:r>
              <a:rPr lang="en-GB" altLang="en-US" sz="1600" dirty="0"/>
              <a:t>.</a:t>
            </a:r>
          </a:p>
        </p:txBody>
      </p:sp>
    </p:spTree>
    <p:extLst>
      <p:ext uri="{BB962C8B-B14F-4D97-AF65-F5344CB8AC3E}">
        <p14:creationId xmlns:p14="http://schemas.microsoft.com/office/powerpoint/2010/main" val="912847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F5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D5A3CC0A-ECE7-48FD-B84D-7B77D112C5E2}"/>
              </a:ext>
            </a:extLst>
          </p:cNvPr>
          <p:cNvSpPr>
            <a:spLocks noGrp="1"/>
          </p:cNvSpPr>
          <p:nvPr>
            <p:ph idx="1"/>
          </p:nvPr>
        </p:nvSpPr>
        <p:spPr>
          <a:xfrm>
            <a:off x="628650" y="4419599"/>
            <a:ext cx="7886700" cy="1757363"/>
          </a:xfrm>
        </p:spPr>
        <p:txBody>
          <a:bodyPr/>
          <a:lstStyle/>
          <a:p>
            <a:r>
              <a:rPr lang="en-US" dirty="0"/>
              <a:t>The neural crest cells migrate throughout the body to form a wide variety of cell types including</a:t>
            </a:r>
          </a:p>
          <a:p>
            <a:pPr lvl="1"/>
            <a:r>
              <a:rPr lang="en-US" dirty="0"/>
              <a:t>Supporting cells of the nervous system – Glial Cells</a:t>
            </a:r>
          </a:p>
          <a:p>
            <a:pPr lvl="1"/>
            <a:r>
              <a:rPr lang="en-US" dirty="0"/>
              <a:t>The coverings of the nervous system – The Meninges</a:t>
            </a:r>
          </a:p>
          <a:p>
            <a:pPr lvl="1"/>
            <a:endParaRPr lang="en-US" dirty="0"/>
          </a:p>
          <a:p>
            <a:endParaRPr lang="en-US" dirty="0"/>
          </a:p>
        </p:txBody>
      </p:sp>
      <p:pic>
        <p:nvPicPr>
          <p:cNvPr id="9" name="Picture 8">
            <a:extLst>
              <a:ext uri="{FF2B5EF4-FFF2-40B4-BE49-F238E27FC236}">
                <a16:creationId xmlns:a16="http://schemas.microsoft.com/office/drawing/2014/main" id="{954A63F6-FC9D-4271-ABAD-6495B3C35091}"/>
              </a:ext>
            </a:extLst>
          </p:cNvPr>
          <p:cNvPicPr>
            <a:picLocks noChangeAspect="1"/>
          </p:cNvPicPr>
          <p:nvPr/>
        </p:nvPicPr>
        <p:blipFill>
          <a:blip r:embed="rId2"/>
          <a:stretch>
            <a:fillRect/>
          </a:stretch>
        </p:blipFill>
        <p:spPr>
          <a:xfrm>
            <a:off x="529800" y="869236"/>
            <a:ext cx="5337600" cy="3320452"/>
          </a:xfrm>
          <a:prstGeom prst="rect">
            <a:avLst/>
          </a:prstGeom>
        </p:spPr>
      </p:pic>
      <p:sp>
        <p:nvSpPr>
          <p:cNvPr id="8" name="Rectangle 7">
            <a:extLst>
              <a:ext uri="{FF2B5EF4-FFF2-40B4-BE49-F238E27FC236}">
                <a16:creationId xmlns:a16="http://schemas.microsoft.com/office/drawing/2014/main" id="{515ED066-FF74-450B-8C5E-271CA0C80714}"/>
              </a:ext>
            </a:extLst>
          </p:cNvPr>
          <p:cNvSpPr/>
          <p:nvPr/>
        </p:nvSpPr>
        <p:spPr>
          <a:xfrm>
            <a:off x="6104477" y="1172557"/>
            <a:ext cx="2444687" cy="2554545"/>
          </a:xfrm>
          <a:prstGeom prst="rect">
            <a:avLst/>
          </a:prstGeom>
          <a:noFill/>
        </p:spPr>
        <p:txBody>
          <a:bodyPr wrap="square" lIns="91440" tIns="45720" rIns="91440" bIns="45720">
            <a:spAutoFit/>
          </a:bodyPr>
          <a:lstStyle/>
          <a:p>
            <a:pPr algn="ctr"/>
            <a:r>
              <a:rPr lang="en-US" sz="3200" b="0" cap="none" spc="0" dirty="0">
                <a:ln w="0"/>
                <a:solidFill>
                  <a:schemeClr val="accent1"/>
                </a:solidFill>
                <a:effectLst>
                  <a:outerShdw blurRad="38100" dist="25400" dir="5400000" algn="ctr" rotWithShape="0">
                    <a:srgbClr val="6E747A">
                      <a:alpha val="43000"/>
                    </a:srgbClr>
                  </a:outerShdw>
                </a:effectLst>
              </a:rPr>
              <a:t>The NEURAL TUBE then Closes and the Neural Crest Forms</a:t>
            </a:r>
          </a:p>
        </p:txBody>
      </p:sp>
    </p:spTree>
    <p:extLst>
      <p:ext uri="{BB962C8B-B14F-4D97-AF65-F5344CB8AC3E}">
        <p14:creationId xmlns:p14="http://schemas.microsoft.com/office/powerpoint/2010/main" val="424167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9E498C3D-EE32-48A6-95D9-064B5FABB452}"/>
              </a:ext>
            </a:extLst>
          </p:cNvPr>
          <p:cNvSpPr>
            <a:spLocks noGrp="1" noChangeArrowheads="1"/>
          </p:cNvSpPr>
          <p:nvPr>
            <p:ph type="title"/>
          </p:nvPr>
        </p:nvSpPr>
        <p:spPr>
          <a:xfrm>
            <a:off x="652653" y="606564"/>
            <a:ext cx="7838694" cy="1325563"/>
          </a:xfrm>
        </p:spPr>
        <p:txBody>
          <a:bodyPr anchor="ctr">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Lecture Overview</a:t>
            </a:r>
          </a:p>
        </p:txBody>
      </p:sp>
      <p:sp>
        <p:nvSpPr>
          <p:cNvPr id="74" name="Rectangle 73">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655" y="2043803"/>
            <a:ext cx="7642689"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340" name="Rectangle 2">
            <a:extLst>
              <a:ext uri="{FF2B5EF4-FFF2-40B4-BE49-F238E27FC236}">
                <a16:creationId xmlns:a16="http://schemas.microsoft.com/office/drawing/2014/main" id="{8F1480BC-D297-4501-9C3B-DB61A5D6FF53}"/>
              </a:ext>
            </a:extLst>
          </p:cNvPr>
          <p:cNvGraphicFramePr>
            <a:graphicFrameLocks noGrp="1"/>
          </p:cNvGraphicFramePr>
          <p:nvPr>
            <p:ph idx="1"/>
            <p:extLst>
              <p:ext uri="{D42A27DB-BD31-4B8C-83A1-F6EECF244321}">
                <p14:modId xmlns:p14="http://schemas.microsoft.com/office/powerpoint/2010/main" val="2978564507"/>
              </p:ext>
            </p:extLst>
          </p:nvPr>
        </p:nvGraphicFramePr>
        <p:xfrm>
          <a:off x="750655" y="2385390"/>
          <a:ext cx="7642689" cy="4244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5110E8B-433B-4632-A320-AE5D7C5B4839}"/>
              </a:ext>
            </a:extLst>
          </p:cNvPr>
          <p:cNvPicPr>
            <a:picLocks noChangeAspect="1"/>
          </p:cNvPicPr>
          <p:nvPr/>
        </p:nvPicPr>
        <p:blipFill rotWithShape="1">
          <a:blip r:embed="rId2"/>
          <a:srcRect l="75"/>
          <a:stretch/>
        </p:blipFill>
        <p:spPr>
          <a:xfrm>
            <a:off x="2979" y="-26501"/>
            <a:ext cx="9143980" cy="4065101"/>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1684EA-96BB-43B9-A753-295362DBBD93}"/>
              </a:ext>
            </a:extLst>
          </p:cNvPr>
          <p:cNvSpPr>
            <a:spLocks noGrp="1"/>
          </p:cNvSpPr>
          <p:nvPr>
            <p:ph type="title"/>
          </p:nvPr>
        </p:nvSpPr>
        <p:spPr>
          <a:xfrm>
            <a:off x="5029200" y="76201"/>
            <a:ext cx="3766337" cy="762000"/>
          </a:xfrm>
        </p:spPr>
        <p:txBody>
          <a:bodyPr>
            <a:normAutofit fontScale="90000"/>
          </a:bodyPr>
          <a:lstStyle/>
          <a:p>
            <a:r>
              <a:rPr lang="en-US" sz="3500" dirty="0">
                <a:solidFill>
                  <a:schemeClr val="bg1"/>
                </a:solidFill>
              </a:rPr>
              <a:t>Neural Tube and Crest Formation</a:t>
            </a:r>
          </a:p>
        </p:txBody>
      </p:sp>
      <p:sp>
        <p:nvSpPr>
          <p:cNvPr id="3" name="Content Placeholder 2">
            <a:extLst>
              <a:ext uri="{FF2B5EF4-FFF2-40B4-BE49-F238E27FC236}">
                <a16:creationId xmlns:a16="http://schemas.microsoft.com/office/drawing/2014/main" id="{FF5133BF-73A6-473D-99DF-B19C5BB8F936}"/>
              </a:ext>
            </a:extLst>
          </p:cNvPr>
          <p:cNvSpPr>
            <a:spLocks noGrp="1"/>
          </p:cNvSpPr>
          <p:nvPr>
            <p:ph idx="1"/>
          </p:nvPr>
        </p:nvSpPr>
        <p:spPr>
          <a:xfrm>
            <a:off x="381000" y="4551037"/>
            <a:ext cx="8166493" cy="2002163"/>
          </a:xfrm>
        </p:spPr>
        <p:txBody>
          <a:bodyPr anchor="ctr">
            <a:normAutofit/>
          </a:bodyPr>
          <a:lstStyle/>
          <a:p>
            <a:r>
              <a:rPr lang="en-US" sz="2000" dirty="0">
                <a:solidFill>
                  <a:srgbClr val="000000"/>
                </a:solidFill>
              </a:rPr>
              <a:t>The neural folds then grow toward each other to fuse at the midline. The neural groove then is transformed into a completely closed, but hollow neural tube.</a:t>
            </a:r>
          </a:p>
          <a:p>
            <a:r>
              <a:rPr lang="en-US" sz="2000" dirty="0">
                <a:solidFill>
                  <a:srgbClr val="000000"/>
                </a:solidFill>
              </a:rPr>
              <a:t>Around this same, the neural folds become a separate population of cells called the neural crest.</a:t>
            </a:r>
          </a:p>
        </p:txBody>
      </p:sp>
    </p:spTree>
    <p:extLst>
      <p:ext uri="{BB962C8B-B14F-4D97-AF65-F5344CB8AC3E}">
        <p14:creationId xmlns:p14="http://schemas.microsoft.com/office/powerpoint/2010/main" val="4232514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E4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descr="A screenshot of a cell phone&#10;&#10;Description automatically generated">
            <a:extLst>
              <a:ext uri="{FF2B5EF4-FFF2-40B4-BE49-F238E27FC236}">
                <a16:creationId xmlns:a16="http://schemas.microsoft.com/office/drawing/2014/main" id="{A6633B11-B57C-4C8D-978A-5C6A4181D1C8}"/>
              </a:ext>
            </a:extLst>
          </p:cNvPr>
          <p:cNvPicPr>
            <a:picLocks noGrp="1" noChangeAspect="1"/>
          </p:cNvPicPr>
          <p:nvPr>
            <p:ph idx="1"/>
          </p:nvPr>
        </p:nvPicPr>
        <p:blipFill>
          <a:blip r:embed="rId2"/>
          <a:stretch>
            <a:fillRect/>
          </a:stretch>
        </p:blipFill>
        <p:spPr>
          <a:xfrm>
            <a:off x="482600" y="1476312"/>
            <a:ext cx="8178799" cy="3905376"/>
          </a:xfrm>
          <a:prstGeom prst="rect">
            <a:avLst/>
          </a:prstGeom>
        </p:spPr>
      </p:pic>
    </p:spTree>
    <p:extLst>
      <p:ext uri="{BB962C8B-B14F-4D97-AF65-F5344CB8AC3E}">
        <p14:creationId xmlns:p14="http://schemas.microsoft.com/office/powerpoint/2010/main" val="1304547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E6BF56-98C4-47A1-99E6-0649D0E05D0C}"/>
              </a:ext>
            </a:extLst>
          </p:cNvPr>
          <p:cNvSpPr>
            <a:spLocks noGrp="1"/>
          </p:cNvSpPr>
          <p:nvPr>
            <p:ph type="title"/>
          </p:nvPr>
        </p:nvSpPr>
        <p:spPr>
          <a:xfrm>
            <a:off x="482600" y="643467"/>
            <a:ext cx="2522980" cy="1597315"/>
          </a:xfrm>
          <a:noFill/>
          <a:ln w="19050">
            <a:solidFill>
              <a:schemeClr val="bg1"/>
            </a:solidFill>
          </a:ln>
        </p:spPr>
        <p:txBody>
          <a:bodyPr wrap="square">
            <a:normAutofit/>
          </a:bodyPr>
          <a:lstStyle/>
          <a:p>
            <a:pPr algn="ctr"/>
            <a:r>
              <a:rPr lang="en-US" sz="2400" b="1">
                <a:solidFill>
                  <a:schemeClr val="bg1"/>
                </a:solidFill>
              </a:rPr>
              <a:t>Sonic hedgehog</a:t>
            </a:r>
            <a:endParaRPr lang="en-US" sz="2400">
              <a:solidFill>
                <a:schemeClr val="bg1"/>
              </a:solidFill>
            </a:endParaRPr>
          </a:p>
        </p:txBody>
      </p:sp>
      <p:sp>
        <p:nvSpPr>
          <p:cNvPr id="3" name="Content Placeholder 2">
            <a:extLst>
              <a:ext uri="{FF2B5EF4-FFF2-40B4-BE49-F238E27FC236}">
                <a16:creationId xmlns:a16="http://schemas.microsoft.com/office/drawing/2014/main" id="{A808DBE5-86DA-43CD-9B02-F5036C1AD1A1}"/>
              </a:ext>
            </a:extLst>
          </p:cNvPr>
          <p:cNvSpPr>
            <a:spLocks noGrp="1"/>
          </p:cNvSpPr>
          <p:nvPr>
            <p:ph idx="1"/>
          </p:nvPr>
        </p:nvSpPr>
        <p:spPr>
          <a:xfrm>
            <a:off x="304800" y="2638044"/>
            <a:ext cx="2819399" cy="3415622"/>
          </a:xfrm>
        </p:spPr>
        <p:txBody>
          <a:bodyPr>
            <a:normAutofit/>
          </a:bodyPr>
          <a:lstStyle/>
          <a:p>
            <a:r>
              <a:rPr lang="en-US" sz="1600" b="1" dirty="0">
                <a:solidFill>
                  <a:schemeClr val="bg1"/>
                </a:solidFill>
              </a:rPr>
              <a:t>Sonic hedgehog</a:t>
            </a:r>
            <a:r>
              <a:rPr lang="en-US" sz="1600" dirty="0">
                <a:solidFill>
                  <a:schemeClr val="bg1"/>
                </a:solidFill>
              </a:rPr>
              <a:t> is a protein that in humans is encoded by the </a:t>
            </a:r>
            <a:r>
              <a:rPr lang="en-US" sz="1600" b="1" dirty="0">
                <a:solidFill>
                  <a:schemeClr val="bg1"/>
                </a:solidFill>
              </a:rPr>
              <a:t>SHH</a:t>
            </a:r>
            <a:r>
              <a:rPr lang="en-US" sz="1600" dirty="0">
                <a:solidFill>
                  <a:schemeClr val="bg1"/>
                </a:solidFill>
              </a:rPr>
              <a:t> ("</a:t>
            </a:r>
            <a:r>
              <a:rPr lang="en-US" sz="1600" u="sng" dirty="0">
                <a:solidFill>
                  <a:schemeClr val="bg1"/>
                </a:solidFill>
              </a:rPr>
              <a:t>s</a:t>
            </a:r>
            <a:r>
              <a:rPr lang="en-US" sz="1600" dirty="0">
                <a:solidFill>
                  <a:schemeClr val="bg1"/>
                </a:solidFill>
              </a:rPr>
              <a:t>onic </a:t>
            </a:r>
            <a:r>
              <a:rPr lang="en-US" sz="1600" u="sng" dirty="0">
                <a:solidFill>
                  <a:schemeClr val="bg1"/>
                </a:solidFill>
              </a:rPr>
              <a:t>h</a:t>
            </a:r>
            <a:r>
              <a:rPr lang="en-US" sz="1600" dirty="0">
                <a:solidFill>
                  <a:schemeClr val="bg1"/>
                </a:solidFill>
              </a:rPr>
              <a:t>edge</a:t>
            </a:r>
            <a:r>
              <a:rPr lang="en-US" sz="1600" u="sng" dirty="0">
                <a:solidFill>
                  <a:schemeClr val="bg1"/>
                </a:solidFill>
              </a:rPr>
              <a:t>h</a:t>
            </a:r>
            <a:r>
              <a:rPr lang="en-US" sz="1600" dirty="0">
                <a:solidFill>
                  <a:schemeClr val="bg1"/>
                </a:solidFill>
              </a:rPr>
              <a:t>og") gene.</a:t>
            </a:r>
            <a:endParaRPr lang="en-US" sz="1600" baseline="30000" dirty="0">
              <a:solidFill>
                <a:schemeClr val="bg1"/>
              </a:solidFill>
            </a:endParaRPr>
          </a:p>
          <a:p>
            <a:r>
              <a:rPr lang="en-US" sz="1600" dirty="0">
                <a:solidFill>
                  <a:schemeClr val="bg1"/>
                </a:solidFill>
              </a:rPr>
              <a:t>Sonic hedgehog is one of three proteins in the mammalian signaling pathway family called hedgehog, the others being desert hedgehog (DHH) and Indian hedgehog (IHH).</a:t>
            </a:r>
          </a:p>
        </p:txBody>
      </p:sp>
      <p:pic>
        <p:nvPicPr>
          <p:cNvPr id="149506" name="Picture 2" descr="morphogens that pattern the dorsoventral axes of the neural tube">
            <a:extLst>
              <a:ext uri="{FF2B5EF4-FFF2-40B4-BE49-F238E27FC236}">
                <a16:creationId xmlns:a16="http://schemas.microsoft.com/office/drawing/2014/main" id="{4F5CC832-D600-4966-87E1-6260D0D7246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73322" y="744079"/>
            <a:ext cx="4688077" cy="5208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329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7EBE-2FDB-43FD-B7A0-B28FEF9AD62B}"/>
              </a:ext>
            </a:extLst>
          </p:cNvPr>
          <p:cNvSpPr>
            <a:spLocks noGrp="1"/>
          </p:cNvSpPr>
          <p:nvPr>
            <p:ph type="title"/>
          </p:nvPr>
        </p:nvSpPr>
        <p:spPr>
          <a:xfrm>
            <a:off x="360759" y="3752849"/>
            <a:ext cx="2468166" cy="2452687"/>
          </a:xfrm>
        </p:spPr>
        <p:txBody>
          <a:bodyPr anchor="ctr">
            <a:normAutofit/>
          </a:bodyPr>
          <a:lstStyle/>
          <a:p>
            <a:r>
              <a:rPr lang="en-US" sz="3100"/>
              <a:t>Sonic Hedgehog Disorders</a:t>
            </a:r>
          </a:p>
        </p:txBody>
      </p:sp>
      <p:pic>
        <p:nvPicPr>
          <p:cNvPr id="5" name="Picture 4" descr="A close up of a person&#10;&#10;Description automatically generated">
            <a:extLst>
              <a:ext uri="{FF2B5EF4-FFF2-40B4-BE49-F238E27FC236}">
                <a16:creationId xmlns:a16="http://schemas.microsoft.com/office/drawing/2014/main" id="{5EB034F3-F119-4248-9331-C645A3C85E7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3953"/>
          <a:stretch/>
        </p:blipFill>
        <p:spPr>
          <a:xfrm>
            <a:off x="20" y="10"/>
            <a:ext cx="9143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02AF56FC-607D-474C-B205-8624BF9161B9}"/>
              </a:ext>
            </a:extLst>
          </p:cNvPr>
          <p:cNvSpPr>
            <a:spLocks noGrp="1"/>
          </p:cNvSpPr>
          <p:nvPr>
            <p:ph idx="1"/>
          </p:nvPr>
        </p:nvSpPr>
        <p:spPr>
          <a:xfrm>
            <a:off x="3167986" y="3752850"/>
            <a:ext cx="5614060" cy="2452687"/>
          </a:xfrm>
        </p:spPr>
        <p:txBody>
          <a:bodyPr anchor="ctr">
            <a:normAutofit/>
          </a:bodyPr>
          <a:lstStyle/>
          <a:p>
            <a:r>
              <a:rPr lang="en-US" sz="1600" dirty="0"/>
              <a:t>More than 100 mutations in the </a:t>
            </a:r>
            <a:r>
              <a:rPr lang="en-US" sz="1600" i="1" dirty="0"/>
              <a:t>SHH</a:t>
            </a:r>
            <a:r>
              <a:rPr lang="en-US" sz="1600" dirty="0"/>
              <a:t> gene have been found to cause </a:t>
            </a:r>
            <a:r>
              <a:rPr lang="en-US" sz="1600" dirty="0" err="1"/>
              <a:t>nonsyndromic</a:t>
            </a:r>
            <a:r>
              <a:rPr lang="en-US" sz="1600" dirty="0"/>
              <a:t> holoprosencephaly. </a:t>
            </a:r>
          </a:p>
          <a:p>
            <a:pPr lvl="1"/>
            <a:r>
              <a:rPr lang="en-US" sz="1600" dirty="0"/>
              <a:t>This condition occurs when the brain fails to divide into two hemispheres during early development. </a:t>
            </a:r>
          </a:p>
          <a:p>
            <a:pPr lvl="1"/>
            <a:r>
              <a:rPr lang="en-US" sz="1600" i="1" dirty="0"/>
              <a:t>SHH</a:t>
            </a:r>
            <a:r>
              <a:rPr lang="en-US" sz="1600" dirty="0"/>
              <a:t> gene mutations are the most common cause of </a:t>
            </a:r>
            <a:r>
              <a:rPr lang="en-US" sz="1600" dirty="0" err="1"/>
              <a:t>nonsyndromic</a:t>
            </a:r>
            <a:r>
              <a:rPr lang="en-US" sz="1600" dirty="0"/>
              <a:t> holoprosencephaly. </a:t>
            </a:r>
          </a:p>
          <a:p>
            <a:pPr lvl="1"/>
            <a:r>
              <a:rPr lang="en-US" sz="1600" dirty="0"/>
              <a:t>These mutations reduce or eliminate the activity of Sonic Hedgehog.</a:t>
            </a:r>
          </a:p>
        </p:txBody>
      </p:sp>
    </p:spTree>
    <p:extLst>
      <p:ext uri="{BB962C8B-B14F-4D97-AF65-F5344CB8AC3E}">
        <p14:creationId xmlns:p14="http://schemas.microsoft.com/office/powerpoint/2010/main" val="1923269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7EBE-2FDB-43FD-B7A0-B28FEF9AD62B}"/>
              </a:ext>
            </a:extLst>
          </p:cNvPr>
          <p:cNvSpPr>
            <a:spLocks noGrp="1"/>
          </p:cNvSpPr>
          <p:nvPr>
            <p:ph type="title"/>
          </p:nvPr>
        </p:nvSpPr>
        <p:spPr>
          <a:xfrm>
            <a:off x="360759" y="3752849"/>
            <a:ext cx="2468166" cy="2452687"/>
          </a:xfrm>
        </p:spPr>
        <p:txBody>
          <a:bodyPr anchor="ctr">
            <a:normAutofit/>
          </a:bodyPr>
          <a:lstStyle/>
          <a:p>
            <a:r>
              <a:rPr lang="en-US" sz="3100"/>
              <a:t>Sonic Hedgehog Disorders</a:t>
            </a:r>
          </a:p>
        </p:txBody>
      </p:sp>
      <p:pic>
        <p:nvPicPr>
          <p:cNvPr id="5" name="Picture 4" descr="A close up of a person&#10;&#10;Description automatically generated">
            <a:extLst>
              <a:ext uri="{FF2B5EF4-FFF2-40B4-BE49-F238E27FC236}">
                <a16:creationId xmlns:a16="http://schemas.microsoft.com/office/drawing/2014/main" id="{5EB034F3-F119-4248-9331-C645A3C85E7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3953"/>
          <a:stretch/>
        </p:blipFill>
        <p:spPr>
          <a:xfrm>
            <a:off x="20" y="10"/>
            <a:ext cx="9143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02AF56FC-607D-474C-B205-8624BF9161B9}"/>
              </a:ext>
            </a:extLst>
          </p:cNvPr>
          <p:cNvSpPr>
            <a:spLocks noGrp="1"/>
          </p:cNvSpPr>
          <p:nvPr>
            <p:ph idx="1"/>
          </p:nvPr>
        </p:nvSpPr>
        <p:spPr>
          <a:xfrm>
            <a:off x="3167986" y="3752850"/>
            <a:ext cx="5614060" cy="2800350"/>
          </a:xfrm>
        </p:spPr>
        <p:txBody>
          <a:bodyPr anchor="ctr">
            <a:normAutofit/>
          </a:bodyPr>
          <a:lstStyle/>
          <a:p>
            <a:pPr lvl="1"/>
            <a:r>
              <a:rPr lang="en-US" dirty="0"/>
              <a:t>Without the correct activity of this protein, the eyes will not form normally and the brain does not separate into two hemispheres. </a:t>
            </a:r>
          </a:p>
          <a:p>
            <a:pPr lvl="1"/>
            <a:r>
              <a:rPr lang="en-US" dirty="0"/>
              <a:t>The development of other parts of the face is affected if the eyes do not move to their proper position. </a:t>
            </a:r>
          </a:p>
          <a:p>
            <a:pPr lvl="1"/>
            <a:r>
              <a:rPr lang="en-US" dirty="0"/>
              <a:t>The signs and symptoms of </a:t>
            </a:r>
            <a:r>
              <a:rPr lang="en-US" dirty="0" err="1"/>
              <a:t>nonsyndromic</a:t>
            </a:r>
            <a:r>
              <a:rPr lang="en-US" dirty="0"/>
              <a:t> holoprosencephaly are caused by abnormal development of the brain and face.</a:t>
            </a:r>
          </a:p>
        </p:txBody>
      </p:sp>
    </p:spTree>
    <p:extLst>
      <p:ext uri="{BB962C8B-B14F-4D97-AF65-F5344CB8AC3E}">
        <p14:creationId xmlns:p14="http://schemas.microsoft.com/office/powerpoint/2010/main" val="2178147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7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8C13A49A-80CD-47B6-B7B7-5F84B8D6B9C4}"/>
              </a:ext>
            </a:extLst>
          </p:cNvPr>
          <p:cNvPicPr>
            <a:picLocks noGrp="1" noChangeAspect="1"/>
          </p:cNvPicPr>
          <p:nvPr>
            <p:ph idx="1"/>
          </p:nvPr>
        </p:nvPicPr>
        <p:blipFill>
          <a:blip r:embed="rId2"/>
          <a:stretch>
            <a:fillRect/>
          </a:stretch>
        </p:blipFill>
        <p:spPr>
          <a:xfrm>
            <a:off x="1608666" y="643467"/>
            <a:ext cx="5926666" cy="5571066"/>
          </a:xfrm>
          <a:prstGeom prst="rect">
            <a:avLst/>
          </a:prstGeom>
        </p:spPr>
      </p:pic>
      <p:sp>
        <p:nvSpPr>
          <p:cNvPr id="5" name="Rectangle 4">
            <a:extLst>
              <a:ext uri="{FF2B5EF4-FFF2-40B4-BE49-F238E27FC236}">
                <a16:creationId xmlns:a16="http://schemas.microsoft.com/office/drawing/2014/main" id="{D5999FB4-DA83-46FD-B2E5-FEEEAA7EE1D6}"/>
              </a:ext>
            </a:extLst>
          </p:cNvPr>
          <p:cNvSpPr/>
          <p:nvPr/>
        </p:nvSpPr>
        <p:spPr>
          <a:xfrm>
            <a:off x="3935921" y="1752600"/>
            <a:ext cx="3352800" cy="3970318"/>
          </a:xfrm>
          <a:prstGeom prst="rect">
            <a:avLst/>
          </a:prstGeom>
        </p:spPr>
        <p:txBody>
          <a:bodyPr wrap="square">
            <a:spAutoFit/>
          </a:bodyPr>
          <a:lstStyle/>
          <a:p>
            <a:r>
              <a:rPr lang="en-US" dirty="0">
                <a:solidFill>
                  <a:schemeClr val="bg1"/>
                </a:solidFill>
              </a:rPr>
              <a:t>Before the fusion of the neural tube is complete, the cephalic and caudal ends have openings called the cranial and caudal neuropores. </a:t>
            </a:r>
          </a:p>
          <a:p>
            <a:pPr marL="285750" indent="-285750">
              <a:buFont typeface="Arial" panose="020B0604020202020204" pitchFamily="34" charset="0"/>
              <a:buChar char="•"/>
            </a:pPr>
            <a:r>
              <a:rPr lang="en-US" dirty="0">
                <a:solidFill>
                  <a:schemeClr val="bg1"/>
                </a:solidFill>
              </a:rPr>
              <a:t>The Cranial </a:t>
            </a:r>
            <a:r>
              <a:rPr lang="en-US" dirty="0" err="1">
                <a:solidFill>
                  <a:schemeClr val="bg1"/>
                </a:solidFill>
              </a:rPr>
              <a:t>Neurpore</a:t>
            </a:r>
            <a:r>
              <a:rPr lang="en-US" dirty="0">
                <a:solidFill>
                  <a:schemeClr val="bg1"/>
                </a:solidFill>
              </a:rPr>
              <a:t> is at the head end of the developing embryo</a:t>
            </a:r>
          </a:p>
          <a:p>
            <a:pPr marL="285750" indent="-285750">
              <a:buFont typeface="Arial" panose="020B0604020202020204" pitchFamily="34" charset="0"/>
              <a:buChar char="•"/>
            </a:pPr>
            <a:r>
              <a:rPr lang="en-US" dirty="0">
                <a:solidFill>
                  <a:schemeClr val="bg1"/>
                </a:solidFill>
              </a:rPr>
              <a:t>The Caudal Neuropore is at the “tail bone” end of the developing embryo.</a:t>
            </a:r>
          </a:p>
          <a:p>
            <a:pPr marL="742950" lvl="1" indent="-285750">
              <a:buFont typeface="Arial" panose="020B0604020202020204" pitchFamily="34" charset="0"/>
              <a:buChar char="•"/>
            </a:pPr>
            <a:r>
              <a:rPr lang="en-US" dirty="0">
                <a:solidFill>
                  <a:schemeClr val="bg1"/>
                </a:solidFill>
                <a:hlinkClick r:id="rId3">
                  <a:extLst>
                    <a:ext uri="{A12FA001-AC4F-418D-AE19-62706E023703}">
                      <ahyp:hlinkClr xmlns:ahyp="http://schemas.microsoft.com/office/drawing/2018/hyperlinkcolor" val="tx"/>
                    </a:ext>
                  </a:extLst>
                </a:hlinkClick>
              </a:rPr>
              <a:t>https://www.youtube.com/watch?v=FhhWG3XzARY</a:t>
            </a:r>
            <a:endParaRPr lang="en-US" dirty="0">
              <a:solidFill>
                <a:schemeClr val="bg1"/>
              </a:solidFill>
            </a:endParaRPr>
          </a:p>
        </p:txBody>
      </p:sp>
    </p:spTree>
    <p:extLst>
      <p:ext uri="{BB962C8B-B14F-4D97-AF65-F5344CB8AC3E}">
        <p14:creationId xmlns:p14="http://schemas.microsoft.com/office/powerpoint/2010/main" val="4030923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a:extLst>
              <a:ext uri="{FF2B5EF4-FFF2-40B4-BE49-F238E27FC236}">
                <a16:creationId xmlns:a16="http://schemas.microsoft.com/office/drawing/2014/main" id="{2ABBFA50-9D47-4B5B-BD4B-8A69E7C50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8796338" cy="374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4" name="Rectangle 2">
            <a:extLst>
              <a:ext uri="{FF2B5EF4-FFF2-40B4-BE49-F238E27FC236}">
                <a16:creationId xmlns:a16="http://schemas.microsoft.com/office/drawing/2014/main" id="{A90FC90D-B503-411C-8E3C-EC483902A794}"/>
              </a:ext>
            </a:extLst>
          </p:cNvPr>
          <p:cNvSpPr>
            <a:spLocks noGrp="1" noChangeArrowheads="1"/>
          </p:cNvSpPr>
          <p:nvPr>
            <p:ph type="title"/>
          </p:nvPr>
        </p:nvSpPr>
        <p:spPr>
          <a:xfrm>
            <a:off x="457200" y="457200"/>
            <a:ext cx="8229600" cy="1371600"/>
          </a:xfr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a:t>Neural Tube Formation Summary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B39117F-97CD-4BB6-AFFB-E68962E28E42}"/>
              </a:ext>
            </a:extLst>
          </p:cNvPr>
          <p:cNvSpPr>
            <a:spLocks noGrp="1" noChangeArrowheads="1"/>
          </p:cNvSpPr>
          <p:nvPr>
            <p:ph type="title"/>
          </p:nvPr>
        </p:nvSpPr>
        <p:spPr>
          <a:xfrm>
            <a:off x="417399" y="643467"/>
            <a:ext cx="8408193" cy="744836"/>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algn="ctr" defTabSz="9144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kern="1200">
                <a:solidFill>
                  <a:schemeClr val="bg1"/>
                </a:solidFill>
                <a:latin typeface="+mj-lt"/>
                <a:ea typeface="+mj-ea"/>
                <a:cs typeface="+mj-cs"/>
              </a:rPr>
              <a:t>Week 5</a:t>
            </a:r>
          </a:p>
        </p:txBody>
      </p:sp>
      <p:pic>
        <p:nvPicPr>
          <p:cNvPr id="154629" name="Picture 2" descr="Image result for embryo at 5 weeks">
            <a:extLst>
              <a:ext uri="{FF2B5EF4-FFF2-40B4-BE49-F238E27FC236}">
                <a16:creationId xmlns:a16="http://schemas.microsoft.com/office/drawing/2014/main" id="{6283B95C-9A9B-400E-B288-B83CB923237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096" b="13904"/>
          <a:stretch/>
        </p:blipFill>
        <p:spPr bwMode="auto">
          <a:xfrm>
            <a:off x="1642533" y="1675227"/>
            <a:ext cx="5858932"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216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6420" y="0"/>
            <a:ext cx="3490722"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11D50E-952B-46F7-BEC6-6D8E66D7376E}"/>
              </a:ext>
            </a:extLst>
          </p:cNvPr>
          <p:cNvSpPr>
            <a:spLocks noGrp="1"/>
          </p:cNvSpPr>
          <p:nvPr>
            <p:ph type="title"/>
          </p:nvPr>
        </p:nvSpPr>
        <p:spPr>
          <a:xfrm>
            <a:off x="6129020" y="643467"/>
            <a:ext cx="2522980" cy="1597315"/>
          </a:xfrm>
          <a:noFill/>
          <a:ln w="19050">
            <a:solidFill>
              <a:schemeClr val="bg1"/>
            </a:solidFill>
          </a:ln>
        </p:spPr>
        <p:txBody>
          <a:bodyPr wrap="square">
            <a:normAutofit/>
          </a:bodyPr>
          <a:lstStyle/>
          <a:p>
            <a:pPr algn="ctr"/>
            <a:r>
              <a:rPr lang="en-US" sz="2400">
                <a:solidFill>
                  <a:schemeClr val="bg1"/>
                </a:solidFill>
              </a:rPr>
              <a:t>3 primary vesicles of the Neural Tube</a:t>
            </a:r>
          </a:p>
        </p:txBody>
      </p:sp>
      <p:pic>
        <p:nvPicPr>
          <p:cNvPr id="7" name="Picture 2" descr="Image result for when forebrain midbrain and hindbrain develop in an embryo">
            <a:extLst>
              <a:ext uri="{FF2B5EF4-FFF2-40B4-BE49-F238E27FC236}">
                <a16:creationId xmlns:a16="http://schemas.microsoft.com/office/drawing/2014/main" id="{71D9C94B-F88B-449F-8C19-E90D9695C1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2" t="16285" r="64804" b="7651"/>
          <a:stretch/>
        </p:blipFill>
        <p:spPr bwMode="auto">
          <a:xfrm>
            <a:off x="1196525" y="643467"/>
            <a:ext cx="3269370" cy="54101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2E83D1F-9918-4573-AE23-4AB046338759}"/>
              </a:ext>
            </a:extLst>
          </p:cNvPr>
          <p:cNvSpPr>
            <a:spLocks noGrp="1"/>
          </p:cNvSpPr>
          <p:nvPr>
            <p:ph idx="1"/>
          </p:nvPr>
        </p:nvSpPr>
        <p:spPr>
          <a:xfrm>
            <a:off x="6129021" y="2638044"/>
            <a:ext cx="2522980" cy="3415622"/>
          </a:xfrm>
        </p:spPr>
        <p:txBody>
          <a:bodyPr>
            <a:normAutofit/>
          </a:bodyPr>
          <a:lstStyle/>
          <a:p>
            <a:pPr>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1700">
                <a:solidFill>
                  <a:schemeClr val="bg1"/>
                </a:solidFill>
              </a:rPr>
              <a:t>The top of the tube thickens into three bulges that form the hindbrain, midbrain and forebrain.</a:t>
            </a:r>
          </a:p>
          <a:p>
            <a:pPr>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1700">
                <a:solidFill>
                  <a:schemeClr val="bg1"/>
                </a:solidFill>
              </a:rPr>
              <a:t>The first signs of the eyes and then the hemispheres of the brain appear later.</a:t>
            </a:r>
          </a:p>
          <a:p>
            <a:pPr marL="0" indent="0">
              <a:buNone/>
            </a:pPr>
            <a:endParaRPr lang="en-US" sz="1700">
              <a:solidFill>
                <a:schemeClr val="bg1"/>
              </a:solidFill>
            </a:endParaRPr>
          </a:p>
        </p:txBody>
      </p:sp>
    </p:spTree>
    <p:extLst>
      <p:ext uri="{BB962C8B-B14F-4D97-AF65-F5344CB8AC3E}">
        <p14:creationId xmlns:p14="http://schemas.microsoft.com/office/powerpoint/2010/main" val="3342481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9BF9DB-557E-4409-AD63-B201C7AF6EA7}"/>
              </a:ext>
            </a:extLst>
          </p:cNvPr>
          <p:cNvSpPr>
            <a:spLocks noGrp="1"/>
          </p:cNvSpPr>
          <p:nvPr>
            <p:ph type="title"/>
          </p:nvPr>
        </p:nvSpPr>
        <p:spPr>
          <a:xfrm>
            <a:off x="482600" y="643467"/>
            <a:ext cx="2522980" cy="1597315"/>
          </a:xfrm>
          <a:noFill/>
          <a:ln w="19050">
            <a:solidFill>
              <a:schemeClr val="bg1"/>
            </a:solidFill>
          </a:ln>
        </p:spPr>
        <p:txBody>
          <a:bodyPr wrap="square">
            <a:normAutofit/>
          </a:bodyPr>
          <a:lstStyle/>
          <a:p>
            <a:pPr algn="ctr"/>
            <a:r>
              <a:rPr lang="en-US" sz="2400" dirty="0">
                <a:solidFill>
                  <a:schemeClr val="bg1"/>
                </a:solidFill>
              </a:rPr>
              <a:t>3 primary vesicles of the Neural Tube</a:t>
            </a:r>
          </a:p>
        </p:txBody>
      </p:sp>
      <p:sp>
        <p:nvSpPr>
          <p:cNvPr id="3" name="Content Placeholder 2">
            <a:extLst>
              <a:ext uri="{FF2B5EF4-FFF2-40B4-BE49-F238E27FC236}">
                <a16:creationId xmlns:a16="http://schemas.microsoft.com/office/drawing/2014/main" id="{91A34AC9-448C-4109-A803-C94BA0665EC7}"/>
              </a:ext>
            </a:extLst>
          </p:cNvPr>
          <p:cNvSpPr>
            <a:spLocks noGrp="1"/>
          </p:cNvSpPr>
          <p:nvPr>
            <p:ph idx="1"/>
          </p:nvPr>
        </p:nvSpPr>
        <p:spPr>
          <a:xfrm>
            <a:off x="482601" y="2638044"/>
            <a:ext cx="2522980" cy="3415622"/>
          </a:xfrm>
        </p:spPr>
        <p:txBody>
          <a:bodyPr>
            <a:normAutofit/>
          </a:bodyPr>
          <a:lstStyle/>
          <a:p>
            <a:r>
              <a:rPr lang="en-US" sz="1700">
                <a:solidFill>
                  <a:schemeClr val="bg1"/>
                </a:solidFill>
              </a:rPr>
              <a:t>Then the neural tube develops into three primary vesicles </a:t>
            </a:r>
          </a:p>
          <a:p>
            <a:pPr lvl="1"/>
            <a:r>
              <a:rPr lang="en-US" sz="1700">
                <a:solidFill>
                  <a:schemeClr val="bg1"/>
                </a:solidFill>
              </a:rPr>
              <a:t>The forebrain or prosencephalon </a:t>
            </a:r>
          </a:p>
          <a:p>
            <a:pPr lvl="1"/>
            <a:r>
              <a:rPr lang="en-US" sz="1700">
                <a:solidFill>
                  <a:schemeClr val="bg1"/>
                </a:solidFill>
              </a:rPr>
              <a:t>The midbrain or mesencephalon</a:t>
            </a:r>
          </a:p>
          <a:p>
            <a:pPr lvl="1"/>
            <a:r>
              <a:rPr lang="en-US" sz="1700">
                <a:solidFill>
                  <a:schemeClr val="bg1"/>
                </a:solidFill>
              </a:rPr>
              <a:t>The hindbrain or rhombencephalon</a:t>
            </a:r>
          </a:p>
        </p:txBody>
      </p:sp>
      <p:pic>
        <p:nvPicPr>
          <p:cNvPr id="10" name="Picture 9" descr="A close up of a logo&#10;&#10;Description automatically generated">
            <a:extLst>
              <a:ext uri="{FF2B5EF4-FFF2-40B4-BE49-F238E27FC236}">
                <a16:creationId xmlns:a16="http://schemas.microsoft.com/office/drawing/2014/main" id="{54FDEB15-2539-4657-8954-FF46ACEB4DF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43295" y="643467"/>
            <a:ext cx="3748131" cy="5410199"/>
          </a:xfrm>
          <a:prstGeom prst="rect">
            <a:avLst/>
          </a:prstGeom>
        </p:spPr>
      </p:pic>
    </p:spTree>
    <p:extLst>
      <p:ext uri="{BB962C8B-B14F-4D97-AF65-F5344CB8AC3E}">
        <p14:creationId xmlns:p14="http://schemas.microsoft.com/office/powerpoint/2010/main" val="2228333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E77294-4F22-4554-82B2-A74C533F6A60}"/>
              </a:ext>
            </a:extLst>
          </p:cNvPr>
          <p:cNvSpPr>
            <a:spLocks noGrp="1"/>
          </p:cNvSpPr>
          <p:nvPr>
            <p:ph type="title"/>
          </p:nvPr>
        </p:nvSpPr>
        <p:spPr>
          <a:xfrm>
            <a:off x="409763" y="433545"/>
            <a:ext cx="8354890" cy="930447"/>
          </a:xfrm>
        </p:spPr>
        <p:txBody>
          <a:bodyPr vert="horz" lIns="91440" tIns="45720" rIns="91440" bIns="45720" rtlCol="0" anchor="b">
            <a:normAutofit/>
          </a:bodyPr>
          <a:lstStyle/>
          <a:p>
            <a:pPr algn="ctr" defTabSz="914400"/>
            <a:r>
              <a:rPr lang="en-US" sz="4700">
                <a:solidFill>
                  <a:srgbClr val="FFFFFF"/>
                </a:solidFill>
              </a:rPr>
              <a:t>Week 1</a:t>
            </a:r>
          </a:p>
        </p:txBody>
      </p:sp>
      <p:cxnSp>
        <p:nvCxnSpPr>
          <p:cNvPr id="137" name="Straight Connector 13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56674" name="Picture 2" descr="https://www.babycenter.com/ims/2018/06/580x580xpregnancy-week-2-fertilization_square.png.pagespeed.ic.qiTuNYCCzk.jpg">
            <a:extLst>
              <a:ext uri="{FF2B5EF4-FFF2-40B4-BE49-F238E27FC236}">
                <a16:creationId xmlns:a16="http://schemas.microsoft.com/office/drawing/2014/main" id="{5B747112-7405-419A-8E1B-D6219845EF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881" b="13119"/>
          <a:stretch/>
        </p:blipFill>
        <p:spPr bwMode="auto">
          <a:xfrm>
            <a:off x="248675" y="2891160"/>
            <a:ext cx="4091938" cy="3068953"/>
          </a:xfrm>
          <a:prstGeom prst="rect">
            <a:avLst/>
          </a:prstGeom>
          <a:noFill/>
          <a:extLst>
            <a:ext uri="{909E8E84-426E-40DD-AFC4-6F175D3DCCD1}">
              <a14:hiddenFill xmlns:a14="http://schemas.microsoft.com/office/drawing/2010/main">
                <a:solidFill>
                  <a:srgbClr val="FFFFFF"/>
                </a:solidFill>
              </a14:hiddenFill>
            </a:ext>
          </a:extLst>
        </p:spPr>
      </p:pic>
      <p:cxnSp>
        <p:nvCxnSpPr>
          <p:cNvPr id="139" name="Straight Connector 138">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Content Placeholder 4">
            <a:extLst>
              <a:ext uri="{FF2B5EF4-FFF2-40B4-BE49-F238E27FC236}">
                <a16:creationId xmlns:a16="http://schemas.microsoft.com/office/drawing/2014/main" id="{D1D4D4DB-9C4F-4D45-BEA0-68D8494039E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70120" b="54507"/>
          <a:stretch/>
        </p:blipFill>
        <p:spPr>
          <a:xfrm>
            <a:off x="5020147" y="2426818"/>
            <a:ext cx="3719251" cy="3997637"/>
          </a:xfrm>
          <a:prstGeom prst="rect">
            <a:avLst/>
          </a:prstGeom>
        </p:spPr>
      </p:pic>
    </p:spTree>
    <p:extLst>
      <p:ext uri="{BB962C8B-B14F-4D97-AF65-F5344CB8AC3E}">
        <p14:creationId xmlns:p14="http://schemas.microsoft.com/office/powerpoint/2010/main" val="164189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FCA58-8B1E-4E20-BC4E-A707E5D9A63E}"/>
              </a:ext>
            </a:extLst>
          </p:cNvPr>
          <p:cNvSpPr>
            <a:spLocks noGrp="1"/>
          </p:cNvSpPr>
          <p:nvPr>
            <p:ph type="title"/>
          </p:nvPr>
        </p:nvSpPr>
        <p:spPr>
          <a:xfrm>
            <a:off x="482600" y="643467"/>
            <a:ext cx="2522980" cy="1597315"/>
          </a:xfrm>
          <a:noFill/>
          <a:ln w="19050">
            <a:solidFill>
              <a:schemeClr val="bg1"/>
            </a:solidFill>
          </a:ln>
        </p:spPr>
        <p:txBody>
          <a:bodyPr wrap="square">
            <a:normAutofit/>
          </a:bodyPr>
          <a:lstStyle/>
          <a:p>
            <a:pPr algn="ctr"/>
            <a:r>
              <a:rPr lang="en-US" sz="2400" dirty="0">
                <a:solidFill>
                  <a:schemeClr val="bg1"/>
                </a:solidFill>
              </a:rPr>
              <a:t>The Five Secondary Vesicles</a:t>
            </a:r>
          </a:p>
        </p:txBody>
      </p:sp>
      <p:sp>
        <p:nvSpPr>
          <p:cNvPr id="3" name="Content Placeholder 2">
            <a:extLst>
              <a:ext uri="{FF2B5EF4-FFF2-40B4-BE49-F238E27FC236}">
                <a16:creationId xmlns:a16="http://schemas.microsoft.com/office/drawing/2014/main" id="{3C1E896D-C4A8-4DEA-841C-7EB284C09015}"/>
              </a:ext>
            </a:extLst>
          </p:cNvPr>
          <p:cNvSpPr>
            <a:spLocks noGrp="1"/>
          </p:cNvSpPr>
          <p:nvPr>
            <p:ph idx="1"/>
          </p:nvPr>
        </p:nvSpPr>
        <p:spPr>
          <a:xfrm>
            <a:off x="482601" y="2638044"/>
            <a:ext cx="2522980" cy="3415622"/>
          </a:xfrm>
        </p:spPr>
        <p:txBody>
          <a:bodyPr>
            <a:normAutofit fontScale="92500" lnSpcReduction="10000"/>
          </a:bodyPr>
          <a:lstStyle/>
          <a:p>
            <a:r>
              <a:rPr lang="en-US" sz="1400" dirty="0">
                <a:solidFill>
                  <a:schemeClr val="bg1"/>
                </a:solidFill>
              </a:rPr>
              <a:t>These three develop later into five secondary vesicles the forebrain develops into </a:t>
            </a:r>
          </a:p>
          <a:p>
            <a:pPr lvl="1"/>
            <a:r>
              <a:rPr lang="en-US" sz="1400" dirty="0">
                <a:solidFill>
                  <a:schemeClr val="bg1"/>
                </a:solidFill>
              </a:rPr>
              <a:t>The prosencephalon (forebrain) develops into </a:t>
            </a:r>
          </a:p>
          <a:p>
            <a:pPr lvl="2"/>
            <a:r>
              <a:rPr lang="en-US" sz="1400" dirty="0">
                <a:solidFill>
                  <a:schemeClr val="bg1"/>
                </a:solidFill>
              </a:rPr>
              <a:t>The Telencephalon</a:t>
            </a:r>
          </a:p>
          <a:p>
            <a:pPr lvl="2"/>
            <a:r>
              <a:rPr lang="en-US" sz="1400" dirty="0">
                <a:solidFill>
                  <a:schemeClr val="bg1"/>
                </a:solidFill>
              </a:rPr>
              <a:t>The Diencephalon </a:t>
            </a:r>
          </a:p>
          <a:p>
            <a:pPr lvl="1"/>
            <a:r>
              <a:rPr lang="en-US" sz="1400" dirty="0">
                <a:solidFill>
                  <a:schemeClr val="bg1"/>
                </a:solidFill>
              </a:rPr>
              <a:t>The mesencephalon (midbrain) does not change names, it stays the mesencephalon (midbrain).</a:t>
            </a:r>
          </a:p>
          <a:p>
            <a:pPr lvl="1"/>
            <a:r>
              <a:rPr lang="en-US" sz="1400" dirty="0">
                <a:solidFill>
                  <a:schemeClr val="bg1"/>
                </a:solidFill>
              </a:rPr>
              <a:t>the Rhombencephalon (hind brain) develops into </a:t>
            </a:r>
          </a:p>
          <a:p>
            <a:pPr lvl="2"/>
            <a:r>
              <a:rPr lang="en-US" sz="1400" dirty="0">
                <a:solidFill>
                  <a:schemeClr val="bg1"/>
                </a:solidFill>
              </a:rPr>
              <a:t>The </a:t>
            </a:r>
            <a:r>
              <a:rPr lang="en-US" sz="1400" dirty="0" err="1">
                <a:solidFill>
                  <a:schemeClr val="bg1"/>
                </a:solidFill>
              </a:rPr>
              <a:t>Metencephalin</a:t>
            </a:r>
            <a:r>
              <a:rPr lang="en-US" sz="1400" dirty="0">
                <a:solidFill>
                  <a:schemeClr val="bg1"/>
                </a:solidFill>
              </a:rPr>
              <a:t> </a:t>
            </a:r>
          </a:p>
          <a:p>
            <a:pPr lvl="2"/>
            <a:r>
              <a:rPr lang="en-US" sz="1400" dirty="0">
                <a:solidFill>
                  <a:schemeClr val="bg1"/>
                </a:solidFill>
              </a:rPr>
              <a:t>The </a:t>
            </a:r>
            <a:r>
              <a:rPr lang="en-US" sz="1400" dirty="0" err="1">
                <a:solidFill>
                  <a:schemeClr val="bg1"/>
                </a:solidFill>
              </a:rPr>
              <a:t>Myelencephalin</a:t>
            </a:r>
            <a:endParaRPr lang="en-US" sz="1400" dirty="0">
              <a:solidFill>
                <a:schemeClr val="bg1"/>
              </a:solidFill>
            </a:endParaRPr>
          </a:p>
        </p:txBody>
      </p:sp>
      <p:pic>
        <p:nvPicPr>
          <p:cNvPr id="6" name="Picture 2" descr="Image result for when forebrain midbrain and hindbrain develop in an embryo">
            <a:extLst>
              <a:ext uri="{FF2B5EF4-FFF2-40B4-BE49-F238E27FC236}">
                <a16:creationId xmlns:a16="http://schemas.microsoft.com/office/drawing/2014/main" id="{999D3E66-9472-4598-B41C-B5059415CB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361" r="2614" b="17526"/>
          <a:stretch/>
        </p:blipFill>
        <p:spPr bwMode="auto">
          <a:xfrm>
            <a:off x="4038600" y="1198033"/>
            <a:ext cx="4474144" cy="446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279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2" descr="https://www.babycenter.com/ims/2018/06/833x580xpregnancy-week-7-tailbone_square.png.pagespeed.ic.sHyuFf2sZo.jpg">
            <a:extLst>
              <a:ext uri="{FF2B5EF4-FFF2-40B4-BE49-F238E27FC236}">
                <a16:creationId xmlns:a16="http://schemas.microsoft.com/office/drawing/2014/main" id="{97F955C7-FBD6-4455-86A0-C1351B8043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74" r="1027" b="2"/>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E77294-4F22-4554-82B2-A74C533F6A60}"/>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defTabSz="914400"/>
            <a:r>
              <a:rPr lang="en-US" sz="3100">
                <a:solidFill>
                  <a:schemeClr val="tx1">
                    <a:lumMod val="85000"/>
                    <a:lumOff val="15000"/>
                  </a:schemeClr>
                </a:solidFill>
              </a:rPr>
              <a:t>Week 7</a:t>
            </a:r>
          </a:p>
        </p:txBody>
      </p:sp>
      <p:cxnSp>
        <p:nvCxnSpPr>
          <p:cNvPr id="82" name="Straight Connector 8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6D664654-19E4-48B2-8116-56A83160021E}"/>
              </a:ext>
            </a:extLst>
          </p:cNvPr>
          <p:cNvCxnSpPr>
            <a:cxnSpLocks/>
            <a:stCxn id="17" idx="0"/>
          </p:cNvCxnSpPr>
          <p:nvPr/>
        </p:nvCxnSpPr>
        <p:spPr>
          <a:xfrm flipV="1">
            <a:off x="2971803" y="3124201"/>
            <a:ext cx="304797" cy="102772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CB1D619-D383-4A0D-8301-53C40EBB60E0}"/>
              </a:ext>
            </a:extLst>
          </p:cNvPr>
          <p:cNvCxnSpPr>
            <a:cxnSpLocks/>
            <a:stCxn id="21" idx="0"/>
          </p:cNvCxnSpPr>
          <p:nvPr/>
        </p:nvCxnSpPr>
        <p:spPr>
          <a:xfrm flipV="1">
            <a:off x="1398832" y="2514600"/>
            <a:ext cx="1191968" cy="60638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4A2B9CD-B26A-4E99-ABF5-67C90D676E62}"/>
              </a:ext>
            </a:extLst>
          </p:cNvPr>
          <p:cNvCxnSpPr>
            <a:cxnSpLocks/>
            <a:stCxn id="24" idx="2"/>
          </p:cNvCxnSpPr>
          <p:nvPr/>
        </p:nvCxnSpPr>
        <p:spPr>
          <a:xfrm>
            <a:off x="1363515" y="1257177"/>
            <a:ext cx="846285" cy="26682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3491470-3889-47E1-976E-9F9F6C5F93F8}"/>
              </a:ext>
            </a:extLst>
          </p:cNvPr>
          <p:cNvCxnSpPr>
            <a:cxnSpLocks/>
            <a:stCxn id="25" idx="2"/>
          </p:cNvCxnSpPr>
          <p:nvPr/>
        </p:nvCxnSpPr>
        <p:spPr>
          <a:xfrm>
            <a:off x="3103959" y="549262"/>
            <a:ext cx="820341" cy="47943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78C38F5-0882-4B3D-8227-BBEF6D7812E6}"/>
              </a:ext>
            </a:extLst>
          </p:cNvPr>
          <p:cNvCxnSpPr>
            <a:cxnSpLocks/>
          </p:cNvCxnSpPr>
          <p:nvPr/>
        </p:nvCxnSpPr>
        <p:spPr>
          <a:xfrm flipH="1">
            <a:off x="7086600" y="795924"/>
            <a:ext cx="609600" cy="61377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337ECE2-86B5-4817-B346-21FAAD7A5575}"/>
              </a:ext>
            </a:extLst>
          </p:cNvPr>
          <p:cNvSpPr/>
          <p:nvPr/>
        </p:nvSpPr>
        <p:spPr>
          <a:xfrm>
            <a:off x="1717966" y="4151923"/>
            <a:ext cx="2507674" cy="52322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Telencephalon</a:t>
            </a:r>
          </a:p>
        </p:txBody>
      </p:sp>
      <p:sp>
        <p:nvSpPr>
          <p:cNvPr id="21" name="Rectangle 20">
            <a:extLst>
              <a:ext uri="{FF2B5EF4-FFF2-40B4-BE49-F238E27FC236}">
                <a16:creationId xmlns:a16="http://schemas.microsoft.com/office/drawing/2014/main" id="{9EA80701-CDFA-4403-9234-E3C7D675B0F5}"/>
              </a:ext>
            </a:extLst>
          </p:cNvPr>
          <p:cNvSpPr/>
          <p:nvPr/>
        </p:nvSpPr>
        <p:spPr>
          <a:xfrm>
            <a:off x="205236" y="3120986"/>
            <a:ext cx="2387192" cy="52322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a:r>
              <a:rPr lang="en-US" sz="2800" dirty="0">
                <a:ln w="0"/>
                <a:solidFill>
                  <a:schemeClr val="tx1"/>
                </a:solidFill>
                <a:effectLst>
                  <a:outerShdw blurRad="38100" dist="19050" dir="2700000" algn="tl" rotWithShape="0">
                    <a:schemeClr val="dk1">
                      <a:alpha val="40000"/>
                    </a:schemeClr>
                  </a:outerShdw>
                </a:effectLst>
              </a:rPr>
              <a:t>Di</a:t>
            </a:r>
            <a:r>
              <a:rPr lang="en-US" sz="2800" b="0" cap="none" spc="0" dirty="0">
                <a:ln w="0"/>
                <a:solidFill>
                  <a:schemeClr val="tx1"/>
                </a:solidFill>
                <a:effectLst>
                  <a:outerShdw blurRad="38100" dist="19050" dir="2700000" algn="tl" rotWithShape="0">
                    <a:schemeClr val="dk1">
                      <a:alpha val="40000"/>
                    </a:schemeClr>
                  </a:outerShdw>
                </a:effectLst>
              </a:rPr>
              <a:t>encephalon</a:t>
            </a:r>
          </a:p>
        </p:txBody>
      </p:sp>
      <p:sp>
        <p:nvSpPr>
          <p:cNvPr id="24" name="Rectangle 23">
            <a:extLst>
              <a:ext uri="{FF2B5EF4-FFF2-40B4-BE49-F238E27FC236}">
                <a16:creationId xmlns:a16="http://schemas.microsoft.com/office/drawing/2014/main" id="{B473C90C-14E0-4211-A712-CF22BB20F3A1}"/>
              </a:ext>
            </a:extLst>
          </p:cNvPr>
          <p:cNvSpPr/>
          <p:nvPr/>
        </p:nvSpPr>
        <p:spPr>
          <a:xfrm>
            <a:off x="0" y="733957"/>
            <a:ext cx="2727029" cy="52322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a:r>
              <a:rPr lang="en-US" sz="2800" dirty="0">
                <a:ln w="0"/>
                <a:solidFill>
                  <a:schemeClr val="tx1"/>
                </a:solidFill>
                <a:effectLst>
                  <a:outerShdw blurRad="38100" dist="19050" dir="2700000" algn="tl" rotWithShape="0">
                    <a:schemeClr val="dk1">
                      <a:alpha val="40000"/>
                    </a:schemeClr>
                  </a:outerShdw>
                </a:effectLst>
              </a:rPr>
              <a:t>Mes</a:t>
            </a:r>
            <a:r>
              <a:rPr lang="en-US" sz="2800" b="0" cap="none" spc="0" dirty="0">
                <a:ln w="0"/>
                <a:solidFill>
                  <a:schemeClr val="tx1"/>
                </a:solidFill>
                <a:effectLst>
                  <a:outerShdw blurRad="38100" dist="19050" dir="2700000" algn="tl" rotWithShape="0">
                    <a:schemeClr val="dk1">
                      <a:alpha val="40000"/>
                    </a:schemeClr>
                  </a:outerShdw>
                </a:effectLst>
              </a:rPr>
              <a:t>encephalon</a:t>
            </a:r>
          </a:p>
        </p:txBody>
      </p:sp>
      <p:sp>
        <p:nvSpPr>
          <p:cNvPr id="25" name="Rectangle 24">
            <a:extLst>
              <a:ext uri="{FF2B5EF4-FFF2-40B4-BE49-F238E27FC236}">
                <a16:creationId xmlns:a16="http://schemas.microsoft.com/office/drawing/2014/main" id="{F2D62300-1BE0-4B7A-A2BF-9729E1BB02B5}"/>
              </a:ext>
            </a:extLst>
          </p:cNvPr>
          <p:cNvSpPr/>
          <p:nvPr/>
        </p:nvSpPr>
        <p:spPr>
          <a:xfrm>
            <a:off x="1780519" y="26042"/>
            <a:ext cx="2646879" cy="52322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a:r>
              <a:rPr lang="en-US" sz="2800" dirty="0">
                <a:ln w="0"/>
                <a:solidFill>
                  <a:schemeClr val="tx1"/>
                </a:solidFill>
                <a:effectLst>
                  <a:outerShdw blurRad="38100" dist="19050" dir="2700000" algn="tl" rotWithShape="0">
                    <a:schemeClr val="dk1">
                      <a:alpha val="40000"/>
                    </a:schemeClr>
                  </a:outerShdw>
                </a:effectLst>
              </a:rPr>
              <a:t>Met</a:t>
            </a:r>
            <a:r>
              <a:rPr lang="en-US" sz="2800" b="0" cap="none" spc="0" dirty="0">
                <a:ln w="0"/>
                <a:solidFill>
                  <a:schemeClr val="tx1"/>
                </a:solidFill>
                <a:effectLst>
                  <a:outerShdw blurRad="38100" dist="19050" dir="2700000" algn="tl" rotWithShape="0">
                    <a:schemeClr val="dk1">
                      <a:alpha val="40000"/>
                    </a:schemeClr>
                  </a:outerShdw>
                </a:effectLst>
              </a:rPr>
              <a:t>encephalon</a:t>
            </a:r>
          </a:p>
        </p:txBody>
      </p:sp>
      <p:sp>
        <p:nvSpPr>
          <p:cNvPr id="30" name="Rectangle 29">
            <a:extLst>
              <a:ext uri="{FF2B5EF4-FFF2-40B4-BE49-F238E27FC236}">
                <a16:creationId xmlns:a16="http://schemas.microsoft.com/office/drawing/2014/main" id="{6ADB24AF-ECC6-4442-9A8D-BA7432EC1CDE}"/>
              </a:ext>
            </a:extLst>
          </p:cNvPr>
          <p:cNvSpPr/>
          <p:nvPr/>
        </p:nvSpPr>
        <p:spPr>
          <a:xfrm>
            <a:off x="6207403" y="287652"/>
            <a:ext cx="2526654" cy="52322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a:r>
              <a:rPr lang="en-US" sz="2800" dirty="0" err="1">
                <a:ln w="0"/>
                <a:solidFill>
                  <a:schemeClr val="tx1"/>
                </a:solidFill>
                <a:effectLst>
                  <a:outerShdw blurRad="38100" dist="19050" dir="2700000" algn="tl" rotWithShape="0">
                    <a:schemeClr val="dk1">
                      <a:alpha val="40000"/>
                    </a:schemeClr>
                  </a:outerShdw>
                </a:effectLst>
              </a:rPr>
              <a:t>My</a:t>
            </a:r>
            <a:r>
              <a:rPr lang="en-US" sz="2800" b="0" cap="none" spc="0" dirty="0" err="1">
                <a:ln w="0"/>
                <a:solidFill>
                  <a:schemeClr val="tx1"/>
                </a:solidFill>
                <a:effectLst>
                  <a:outerShdw blurRad="38100" dist="19050" dir="2700000" algn="tl" rotWithShape="0">
                    <a:schemeClr val="dk1">
                      <a:alpha val="40000"/>
                    </a:schemeClr>
                  </a:outerShdw>
                </a:effectLst>
              </a:rPr>
              <a:t>encephalon</a:t>
            </a:r>
            <a:endParaRPr 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06117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B5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3" name="Picture 2" descr="Image result for metencephalon structures">
            <a:extLst>
              <a:ext uri="{FF2B5EF4-FFF2-40B4-BE49-F238E27FC236}">
                <a16:creationId xmlns:a16="http://schemas.microsoft.com/office/drawing/2014/main" id="{6C28C3C0-D9DF-416F-AD84-7903EAFCF0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57955" y="643467"/>
            <a:ext cx="742808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005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962E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9FCA58-8B1E-4E20-BC4E-A707E5D9A63E}"/>
              </a:ext>
            </a:extLst>
          </p:cNvPr>
          <p:cNvSpPr>
            <a:spLocks noGrp="1"/>
          </p:cNvSpPr>
          <p:nvPr>
            <p:ph type="title"/>
          </p:nvPr>
        </p:nvSpPr>
        <p:spPr>
          <a:xfrm>
            <a:off x="393192" y="4767072"/>
            <a:ext cx="4945641" cy="1625210"/>
          </a:xfrm>
        </p:spPr>
        <p:txBody>
          <a:bodyPr>
            <a:normAutofit fontScale="90000"/>
          </a:bodyPr>
          <a:lstStyle/>
          <a:p>
            <a:pPr algn="r"/>
            <a:r>
              <a:rPr lang="en-US" dirty="0">
                <a:solidFill>
                  <a:srgbClr val="FFFFFF"/>
                </a:solidFill>
              </a:rPr>
              <a:t>The five secondary vesicles - </a:t>
            </a:r>
            <a:r>
              <a:rPr lang="en-US" sz="3600" b="1" dirty="0">
                <a:solidFill>
                  <a:schemeClr val="accent6">
                    <a:lumMod val="40000"/>
                    <a:lumOff val="60000"/>
                  </a:schemeClr>
                </a:solidFill>
              </a:rPr>
              <a:t>The Telencephalon </a:t>
            </a:r>
            <a:br>
              <a:rPr lang="en-US" sz="3600" b="1" dirty="0">
                <a:solidFill>
                  <a:schemeClr val="accent6">
                    <a:lumMod val="40000"/>
                    <a:lumOff val="60000"/>
                  </a:schemeClr>
                </a:solidFill>
              </a:rPr>
            </a:br>
            <a:r>
              <a:rPr lang="en-US" dirty="0">
                <a:solidFill>
                  <a:srgbClr val="FFFFFF"/>
                </a:solidFill>
              </a:rPr>
              <a:t> </a:t>
            </a:r>
          </a:p>
        </p:txBody>
      </p:sp>
      <p:pic>
        <p:nvPicPr>
          <p:cNvPr id="7" name="Picture 6" descr="A close up of a logo&#10;&#10;Description automatically generated">
            <a:extLst>
              <a:ext uri="{FF2B5EF4-FFF2-40B4-BE49-F238E27FC236}">
                <a16:creationId xmlns:a16="http://schemas.microsoft.com/office/drawing/2014/main" id="{3D210D95-2362-4306-9E8E-2D5F6E56714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396" r="5832" b="2"/>
          <a:stretch/>
        </p:blipFill>
        <p:spPr>
          <a:xfrm>
            <a:off x="245660" y="321733"/>
            <a:ext cx="5293729" cy="4107392"/>
          </a:xfrm>
          <a:prstGeom prst="rect">
            <a:avLst/>
          </a:prstGeom>
        </p:spPr>
      </p:pic>
      <p:sp>
        <p:nvSpPr>
          <p:cNvPr id="87" name="Rectangle 8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C1E896D-C4A8-4DEA-841C-7EB284C09015}"/>
              </a:ext>
            </a:extLst>
          </p:cNvPr>
          <p:cNvSpPr>
            <a:spLocks noGrp="1"/>
          </p:cNvSpPr>
          <p:nvPr>
            <p:ph idx="1"/>
          </p:nvPr>
        </p:nvSpPr>
        <p:spPr>
          <a:xfrm>
            <a:off x="6021989" y="917725"/>
            <a:ext cx="2568554" cy="4852362"/>
          </a:xfrm>
        </p:spPr>
        <p:txBody>
          <a:bodyPr anchor="ctr">
            <a:normAutofit/>
          </a:bodyPr>
          <a:lstStyle/>
          <a:p>
            <a:r>
              <a:rPr lang="en-US" sz="1700" b="1" dirty="0">
                <a:solidFill>
                  <a:srgbClr val="FFFFFF"/>
                </a:solidFill>
              </a:rPr>
              <a:t>Telencephalon</a:t>
            </a:r>
            <a:r>
              <a:rPr lang="en-US" sz="1700" dirty="0">
                <a:solidFill>
                  <a:srgbClr val="FFFFFF"/>
                </a:solidFill>
              </a:rPr>
              <a:t> is also known as the cerebrum. </a:t>
            </a:r>
          </a:p>
          <a:p>
            <a:r>
              <a:rPr lang="en-US" sz="1700" dirty="0">
                <a:solidFill>
                  <a:srgbClr val="FFFFFF"/>
                </a:solidFill>
              </a:rPr>
              <a:t>The </a:t>
            </a:r>
            <a:r>
              <a:rPr lang="en-US" sz="1700" b="1" dirty="0">
                <a:solidFill>
                  <a:srgbClr val="FFFFFF"/>
                </a:solidFill>
              </a:rPr>
              <a:t>telencephalon    </a:t>
            </a:r>
            <a:r>
              <a:rPr lang="en-US" sz="1700" dirty="0">
                <a:solidFill>
                  <a:srgbClr val="FFFFFF"/>
                </a:solidFill>
              </a:rPr>
              <a:t> refers to the region of the brain that includes the cerebral cortex and the hippocampus and basal ganglia.</a:t>
            </a:r>
            <a:endParaRPr lang="en-US" sz="1700" b="1" dirty="0">
              <a:solidFill>
                <a:srgbClr val="FFFFFF"/>
              </a:solidFill>
            </a:endParaRPr>
          </a:p>
        </p:txBody>
      </p:sp>
    </p:spTree>
    <p:extLst>
      <p:ext uri="{BB962C8B-B14F-4D97-AF65-F5344CB8AC3E}">
        <p14:creationId xmlns:p14="http://schemas.microsoft.com/office/powerpoint/2010/main" val="1156814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8" name="Rectangle 13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3E5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9FCA58-8B1E-4E20-BC4E-A707E5D9A63E}"/>
              </a:ext>
            </a:extLst>
          </p:cNvPr>
          <p:cNvSpPr>
            <a:spLocks noGrp="1"/>
          </p:cNvSpPr>
          <p:nvPr>
            <p:ph type="title"/>
          </p:nvPr>
        </p:nvSpPr>
        <p:spPr>
          <a:xfrm>
            <a:off x="393192" y="4767072"/>
            <a:ext cx="4945641" cy="1625210"/>
          </a:xfrm>
        </p:spPr>
        <p:txBody>
          <a:bodyPr>
            <a:normAutofit fontScale="90000"/>
          </a:bodyPr>
          <a:lstStyle/>
          <a:p>
            <a:pPr algn="r"/>
            <a:r>
              <a:rPr lang="en-US" dirty="0">
                <a:solidFill>
                  <a:srgbClr val="FFFFFF"/>
                </a:solidFill>
              </a:rPr>
              <a:t>The five secondary vesicles- </a:t>
            </a:r>
            <a:br>
              <a:rPr lang="en-US" dirty="0">
                <a:solidFill>
                  <a:srgbClr val="FFFFFF"/>
                </a:solidFill>
              </a:rPr>
            </a:br>
            <a:r>
              <a:rPr lang="en-US" sz="3600" b="1" dirty="0">
                <a:solidFill>
                  <a:srgbClr val="FF0000"/>
                </a:solidFill>
              </a:rPr>
              <a:t>The Diencephalon </a:t>
            </a:r>
            <a:br>
              <a:rPr lang="en-US" sz="3600" b="1" dirty="0">
                <a:solidFill>
                  <a:srgbClr val="FF0000"/>
                </a:solidFill>
              </a:rPr>
            </a:br>
            <a:r>
              <a:rPr lang="en-US" dirty="0">
                <a:solidFill>
                  <a:srgbClr val="FFFFFF"/>
                </a:solidFill>
              </a:rPr>
              <a:t> </a:t>
            </a:r>
          </a:p>
        </p:txBody>
      </p:sp>
      <p:pic>
        <p:nvPicPr>
          <p:cNvPr id="141316" name="Picture 4" descr="Image result for the thalamus, the hypothalamus, the epithalamus and the subthalamus.">
            <a:extLst>
              <a:ext uri="{FF2B5EF4-FFF2-40B4-BE49-F238E27FC236}">
                <a16:creationId xmlns:a16="http://schemas.microsoft.com/office/drawing/2014/main" id="{AB91D505-9FEB-4845-929C-A7F003B798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8" r="-2" b="-2"/>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
        <p:nvSpPr>
          <p:cNvPr id="141319" name="Rectangle 1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C1E896D-C4A8-4DEA-841C-7EB284C09015}"/>
              </a:ext>
            </a:extLst>
          </p:cNvPr>
          <p:cNvSpPr>
            <a:spLocks noGrp="1"/>
          </p:cNvSpPr>
          <p:nvPr>
            <p:ph idx="1"/>
          </p:nvPr>
        </p:nvSpPr>
        <p:spPr>
          <a:xfrm>
            <a:off x="6021989" y="917725"/>
            <a:ext cx="2568554" cy="4852362"/>
          </a:xfrm>
        </p:spPr>
        <p:txBody>
          <a:bodyPr anchor="ctr">
            <a:normAutofit lnSpcReduction="10000"/>
          </a:bodyPr>
          <a:lstStyle/>
          <a:p>
            <a:r>
              <a:rPr lang="en-US" sz="1700" dirty="0">
                <a:solidFill>
                  <a:srgbClr val="FFFFFF"/>
                </a:solidFill>
              </a:rPr>
              <a:t>These three develop later into five secondary vesicles the forebrain develops into </a:t>
            </a:r>
          </a:p>
          <a:p>
            <a:pPr lvl="1"/>
            <a:r>
              <a:rPr lang="en-US" sz="1700" dirty="0">
                <a:solidFill>
                  <a:srgbClr val="FFFFFF"/>
                </a:solidFill>
              </a:rPr>
              <a:t>The prosencephalon (forebrain) develops into </a:t>
            </a:r>
          </a:p>
          <a:p>
            <a:pPr lvl="2"/>
            <a:r>
              <a:rPr lang="en-US" sz="1700" dirty="0">
                <a:solidFill>
                  <a:srgbClr val="FFFFFF"/>
                </a:solidFill>
              </a:rPr>
              <a:t>The Telencephalon</a:t>
            </a:r>
          </a:p>
          <a:p>
            <a:pPr lvl="2"/>
            <a:r>
              <a:rPr lang="en-US" sz="1700" b="1" dirty="0">
                <a:solidFill>
                  <a:srgbClr val="FF0000"/>
                </a:solidFill>
              </a:rPr>
              <a:t>The Diencephalon</a:t>
            </a:r>
          </a:p>
          <a:p>
            <a:pPr lvl="3"/>
            <a:r>
              <a:rPr lang="en-US" sz="1550" b="1" dirty="0">
                <a:solidFill>
                  <a:srgbClr val="FF0000"/>
                </a:solidFill>
              </a:rPr>
              <a:t>Becomes structures for regulating growth, hormones, sleep/wake cycles, and more.</a:t>
            </a:r>
          </a:p>
        </p:txBody>
      </p:sp>
    </p:spTree>
    <p:extLst>
      <p:ext uri="{BB962C8B-B14F-4D97-AF65-F5344CB8AC3E}">
        <p14:creationId xmlns:p14="http://schemas.microsoft.com/office/powerpoint/2010/main" val="2862754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359FCA58-8B1E-4E20-BC4E-A707E5D9A63E}"/>
              </a:ext>
            </a:extLst>
          </p:cNvPr>
          <p:cNvSpPr>
            <a:spLocks noGrp="1"/>
          </p:cNvSpPr>
          <p:nvPr>
            <p:ph type="title"/>
          </p:nvPr>
        </p:nvSpPr>
        <p:spPr>
          <a:xfrm>
            <a:off x="350988" y="2269820"/>
            <a:ext cx="2318360" cy="2318360"/>
          </a:xfrm>
          <a:prstGeom prst="ellipse">
            <a:avLst/>
          </a:prstGeom>
          <a:solidFill>
            <a:srgbClr val="262626"/>
          </a:solidFill>
          <a:ln w="174625" cmpd="thinThick">
            <a:solidFill>
              <a:srgbClr val="262626"/>
            </a:solidFill>
          </a:ln>
        </p:spPr>
        <p:style>
          <a:lnRef idx="0">
            <a:scrgbClr r="0" g="0" b="0"/>
          </a:lnRef>
          <a:fillRef idx="0">
            <a:scrgbClr r="0" g="0" b="0"/>
          </a:fillRef>
          <a:effectRef idx="0">
            <a:scrgbClr r="0" g="0" b="0"/>
          </a:effectRef>
          <a:fontRef idx="minor">
            <a:schemeClr val="lt1"/>
          </a:fontRef>
        </p:style>
        <p:txBody>
          <a:bodyPr anchor="ctr">
            <a:normAutofit/>
          </a:bodyPr>
          <a:lstStyle/>
          <a:p>
            <a:pPr algn="ctr"/>
            <a:r>
              <a:rPr lang="en-US" sz="1500" dirty="0">
                <a:solidFill>
                  <a:srgbClr val="FFFFFF"/>
                </a:solidFill>
              </a:rPr>
              <a:t>The five secondary vesicles – </a:t>
            </a:r>
            <a:r>
              <a:rPr lang="en-US" sz="1500" b="1" dirty="0">
                <a:solidFill>
                  <a:srgbClr val="FFFFFF"/>
                </a:solidFill>
              </a:rPr>
              <a:t>The mesencephalon </a:t>
            </a:r>
          </a:p>
        </p:txBody>
      </p:sp>
      <p:pic>
        <p:nvPicPr>
          <p:cNvPr id="1026" name="Picture 2" descr="Image result for mesencephalon function">
            <a:extLst>
              <a:ext uri="{FF2B5EF4-FFF2-40B4-BE49-F238E27FC236}">
                <a16:creationId xmlns:a16="http://schemas.microsoft.com/office/drawing/2014/main" id="{899C4CF0-AD68-46F1-94AE-C163217C0C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19451" y="800561"/>
            <a:ext cx="5391149" cy="332903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C1E896D-C4A8-4DEA-841C-7EB284C09015}"/>
              </a:ext>
            </a:extLst>
          </p:cNvPr>
          <p:cNvSpPr>
            <a:spLocks noGrp="1"/>
          </p:cNvSpPr>
          <p:nvPr>
            <p:ph idx="1"/>
          </p:nvPr>
        </p:nvSpPr>
        <p:spPr>
          <a:xfrm>
            <a:off x="3219451" y="4494598"/>
            <a:ext cx="5391149" cy="1594145"/>
          </a:xfrm>
        </p:spPr>
        <p:txBody>
          <a:bodyPr>
            <a:normAutofit fontScale="92500" lnSpcReduction="10000"/>
          </a:bodyPr>
          <a:lstStyle/>
          <a:p>
            <a:r>
              <a:rPr lang="en-US" sz="2000" dirty="0"/>
              <a:t>Midbrain, also called </a:t>
            </a:r>
            <a:r>
              <a:rPr lang="en-US" sz="2000" b="1" dirty="0"/>
              <a:t>mesencephalon</a:t>
            </a:r>
            <a:r>
              <a:rPr lang="en-US" sz="2000" dirty="0"/>
              <a:t>, region of the developing vertebrate brain that is composed of the tectum and tegmentum. </a:t>
            </a:r>
          </a:p>
          <a:p>
            <a:r>
              <a:rPr lang="en-US" sz="2000" dirty="0"/>
              <a:t>The midbrain serves important </a:t>
            </a:r>
            <a:r>
              <a:rPr lang="en-US" sz="2000" b="1" dirty="0"/>
              <a:t>functions</a:t>
            </a:r>
            <a:r>
              <a:rPr lang="en-US" sz="2000" dirty="0"/>
              <a:t> in motor movement, particularly movements of the eye, and in auditory and visual processing.</a:t>
            </a:r>
          </a:p>
        </p:txBody>
      </p:sp>
      <p:sp>
        <p:nvSpPr>
          <p:cNvPr id="4" name="Rectangle 3">
            <a:extLst>
              <a:ext uri="{FF2B5EF4-FFF2-40B4-BE49-F238E27FC236}">
                <a16:creationId xmlns:a16="http://schemas.microsoft.com/office/drawing/2014/main" id="{DC8AF168-3198-47CF-A4BA-9BE125114C1F}"/>
              </a:ext>
            </a:extLst>
          </p:cNvPr>
          <p:cNvSpPr/>
          <p:nvPr/>
        </p:nvSpPr>
        <p:spPr>
          <a:xfrm>
            <a:off x="1600200" y="270426"/>
            <a:ext cx="4750018" cy="646331"/>
          </a:xfrm>
          <a:prstGeom prst="rect">
            <a:avLst/>
          </a:prstGeom>
        </p:spPr>
        <p:txBody>
          <a:bodyPr wrap="none">
            <a:spAutoFit/>
          </a:bodyPr>
          <a:lstStyle/>
          <a:p>
            <a:r>
              <a:rPr lang="en-US" sz="3600" b="1" dirty="0"/>
              <a:t>The mesencephalon </a:t>
            </a:r>
            <a:endParaRPr lang="en-US" sz="3600" dirty="0"/>
          </a:p>
        </p:txBody>
      </p:sp>
    </p:spTree>
    <p:extLst>
      <p:ext uri="{BB962C8B-B14F-4D97-AF65-F5344CB8AC3E}">
        <p14:creationId xmlns:p14="http://schemas.microsoft.com/office/powerpoint/2010/main" val="864342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6E5A6-D9BD-4F4A-9555-E9A502163380}"/>
              </a:ext>
            </a:extLst>
          </p:cNvPr>
          <p:cNvSpPr>
            <a:spLocks noGrp="1"/>
          </p:cNvSpPr>
          <p:nvPr>
            <p:ph type="title"/>
          </p:nvPr>
        </p:nvSpPr>
        <p:spPr>
          <a:xfrm>
            <a:off x="241995" y="-253207"/>
            <a:ext cx="7886700" cy="1325563"/>
          </a:xfrm>
        </p:spPr>
        <p:txBody>
          <a:bodyPr/>
          <a:lstStyle/>
          <a:p>
            <a:r>
              <a:rPr lang="en-US" dirty="0"/>
              <a:t>Metencephalon</a:t>
            </a:r>
          </a:p>
        </p:txBody>
      </p:sp>
      <p:pic>
        <p:nvPicPr>
          <p:cNvPr id="5" name="Content Placeholder 4">
            <a:extLst>
              <a:ext uri="{FF2B5EF4-FFF2-40B4-BE49-F238E27FC236}">
                <a16:creationId xmlns:a16="http://schemas.microsoft.com/office/drawing/2014/main" id="{DB78F5FA-2017-4A31-A336-2F735762477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28800" y="762000"/>
            <a:ext cx="5779890" cy="4351338"/>
          </a:xfrm>
        </p:spPr>
      </p:pic>
      <p:cxnSp>
        <p:nvCxnSpPr>
          <p:cNvPr id="7" name="Straight Arrow Connector 6">
            <a:extLst>
              <a:ext uri="{FF2B5EF4-FFF2-40B4-BE49-F238E27FC236}">
                <a16:creationId xmlns:a16="http://schemas.microsoft.com/office/drawing/2014/main" id="{DCCED43E-5BDB-4642-8413-BF6651625D97}"/>
              </a:ext>
            </a:extLst>
          </p:cNvPr>
          <p:cNvCxnSpPr>
            <a:cxnSpLocks/>
          </p:cNvCxnSpPr>
          <p:nvPr/>
        </p:nvCxnSpPr>
        <p:spPr>
          <a:xfrm flipH="1">
            <a:off x="4794945" y="3127375"/>
            <a:ext cx="3352800" cy="6096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6F19CAE-2935-4A81-B655-8C8D01339A80}"/>
              </a:ext>
            </a:extLst>
          </p:cNvPr>
          <p:cNvCxnSpPr>
            <a:cxnSpLocks/>
          </p:cNvCxnSpPr>
          <p:nvPr/>
        </p:nvCxnSpPr>
        <p:spPr>
          <a:xfrm flipV="1">
            <a:off x="1289745" y="3871911"/>
            <a:ext cx="2895600" cy="936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9CF75210-0080-42CB-83F9-7C37B1061E57}"/>
              </a:ext>
            </a:extLst>
          </p:cNvPr>
          <p:cNvSpPr/>
          <p:nvPr/>
        </p:nvSpPr>
        <p:spPr>
          <a:xfrm>
            <a:off x="7233345" y="2971924"/>
            <a:ext cx="1981200" cy="838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Cerebellum (coordination)</a:t>
            </a:r>
          </a:p>
        </p:txBody>
      </p:sp>
      <p:sp>
        <p:nvSpPr>
          <p:cNvPr id="13" name="Rectangle: Rounded Corners 12">
            <a:extLst>
              <a:ext uri="{FF2B5EF4-FFF2-40B4-BE49-F238E27FC236}">
                <a16:creationId xmlns:a16="http://schemas.microsoft.com/office/drawing/2014/main" id="{8C64E892-3C13-40FE-ADDE-CC21AD6D6697}"/>
              </a:ext>
            </a:extLst>
          </p:cNvPr>
          <p:cNvSpPr/>
          <p:nvPr/>
        </p:nvSpPr>
        <p:spPr>
          <a:xfrm>
            <a:off x="340073" y="3546475"/>
            <a:ext cx="1981200" cy="838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Pons </a:t>
            </a:r>
          </a:p>
        </p:txBody>
      </p:sp>
      <p:sp>
        <p:nvSpPr>
          <p:cNvPr id="3" name="Rectangle 2">
            <a:extLst>
              <a:ext uri="{FF2B5EF4-FFF2-40B4-BE49-F238E27FC236}">
                <a16:creationId xmlns:a16="http://schemas.microsoft.com/office/drawing/2014/main" id="{E1C61406-0919-4368-B87F-6E6B6CB27820}"/>
              </a:ext>
            </a:extLst>
          </p:cNvPr>
          <p:cNvSpPr/>
          <p:nvPr/>
        </p:nvSpPr>
        <p:spPr>
          <a:xfrm>
            <a:off x="76200" y="5550515"/>
            <a:ext cx="9067800" cy="1200329"/>
          </a:xfrm>
          <a:prstGeom prst="rect">
            <a:avLst/>
          </a:prstGeom>
        </p:spPr>
        <p:txBody>
          <a:bodyPr wrap="square">
            <a:spAutoFit/>
          </a:bodyPr>
          <a:lstStyle/>
          <a:p>
            <a:pPr algn="ctr"/>
            <a:r>
              <a:rPr lang="en-US" sz="2400" dirty="0"/>
              <a:t>The cerebellum coordinates voluntary movements such as posture, balance, coordination, and speech, resulting in smooth and balanced muscular activity.</a:t>
            </a:r>
            <a:endParaRPr lang="en-US" sz="3200" dirty="0"/>
          </a:p>
        </p:txBody>
      </p:sp>
    </p:spTree>
    <p:extLst>
      <p:ext uri="{BB962C8B-B14F-4D97-AF65-F5344CB8AC3E}">
        <p14:creationId xmlns:p14="http://schemas.microsoft.com/office/powerpoint/2010/main" val="1900569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6E5A6-D9BD-4F4A-9555-E9A502163380}"/>
              </a:ext>
            </a:extLst>
          </p:cNvPr>
          <p:cNvSpPr>
            <a:spLocks noGrp="1"/>
          </p:cNvSpPr>
          <p:nvPr>
            <p:ph type="title"/>
          </p:nvPr>
        </p:nvSpPr>
        <p:spPr>
          <a:xfrm>
            <a:off x="241995" y="-253207"/>
            <a:ext cx="7886700" cy="1325563"/>
          </a:xfrm>
        </p:spPr>
        <p:txBody>
          <a:bodyPr/>
          <a:lstStyle/>
          <a:p>
            <a:r>
              <a:rPr lang="en-US" dirty="0"/>
              <a:t>Metencephalon</a:t>
            </a:r>
          </a:p>
        </p:txBody>
      </p:sp>
      <p:pic>
        <p:nvPicPr>
          <p:cNvPr id="5" name="Content Placeholder 4">
            <a:extLst>
              <a:ext uri="{FF2B5EF4-FFF2-40B4-BE49-F238E27FC236}">
                <a16:creationId xmlns:a16="http://schemas.microsoft.com/office/drawing/2014/main" id="{DB78F5FA-2017-4A31-A336-2F735762477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28800" y="762000"/>
            <a:ext cx="5779890" cy="4351338"/>
          </a:xfrm>
        </p:spPr>
      </p:pic>
      <p:cxnSp>
        <p:nvCxnSpPr>
          <p:cNvPr id="7" name="Straight Arrow Connector 6">
            <a:extLst>
              <a:ext uri="{FF2B5EF4-FFF2-40B4-BE49-F238E27FC236}">
                <a16:creationId xmlns:a16="http://schemas.microsoft.com/office/drawing/2014/main" id="{DCCED43E-5BDB-4642-8413-BF6651625D97}"/>
              </a:ext>
            </a:extLst>
          </p:cNvPr>
          <p:cNvCxnSpPr>
            <a:cxnSpLocks/>
          </p:cNvCxnSpPr>
          <p:nvPr/>
        </p:nvCxnSpPr>
        <p:spPr>
          <a:xfrm flipH="1">
            <a:off x="4794945" y="3127375"/>
            <a:ext cx="3352800" cy="6096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6F19CAE-2935-4A81-B655-8C8D01339A80}"/>
              </a:ext>
            </a:extLst>
          </p:cNvPr>
          <p:cNvCxnSpPr>
            <a:cxnSpLocks/>
          </p:cNvCxnSpPr>
          <p:nvPr/>
        </p:nvCxnSpPr>
        <p:spPr>
          <a:xfrm flipV="1">
            <a:off x="1289745" y="3871911"/>
            <a:ext cx="2895600" cy="936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9CF75210-0080-42CB-83F9-7C37B1061E57}"/>
              </a:ext>
            </a:extLst>
          </p:cNvPr>
          <p:cNvSpPr/>
          <p:nvPr/>
        </p:nvSpPr>
        <p:spPr>
          <a:xfrm>
            <a:off x="7233345" y="2971924"/>
            <a:ext cx="1981200" cy="838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Cerebellum (coordination)</a:t>
            </a:r>
          </a:p>
        </p:txBody>
      </p:sp>
      <p:sp>
        <p:nvSpPr>
          <p:cNvPr id="13" name="Rectangle: Rounded Corners 12">
            <a:extLst>
              <a:ext uri="{FF2B5EF4-FFF2-40B4-BE49-F238E27FC236}">
                <a16:creationId xmlns:a16="http://schemas.microsoft.com/office/drawing/2014/main" id="{8C64E892-3C13-40FE-ADDE-CC21AD6D6697}"/>
              </a:ext>
            </a:extLst>
          </p:cNvPr>
          <p:cNvSpPr/>
          <p:nvPr/>
        </p:nvSpPr>
        <p:spPr>
          <a:xfrm>
            <a:off x="340073" y="3546475"/>
            <a:ext cx="1981200" cy="838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Pons </a:t>
            </a:r>
          </a:p>
        </p:txBody>
      </p:sp>
      <p:sp>
        <p:nvSpPr>
          <p:cNvPr id="3" name="Rectangle 2">
            <a:extLst>
              <a:ext uri="{FF2B5EF4-FFF2-40B4-BE49-F238E27FC236}">
                <a16:creationId xmlns:a16="http://schemas.microsoft.com/office/drawing/2014/main" id="{E1C61406-0919-4368-B87F-6E6B6CB27820}"/>
              </a:ext>
            </a:extLst>
          </p:cNvPr>
          <p:cNvSpPr/>
          <p:nvPr/>
        </p:nvSpPr>
        <p:spPr>
          <a:xfrm>
            <a:off x="76200" y="5550515"/>
            <a:ext cx="9067800" cy="1200329"/>
          </a:xfrm>
          <a:prstGeom prst="rect">
            <a:avLst/>
          </a:prstGeom>
        </p:spPr>
        <p:txBody>
          <a:bodyPr wrap="square">
            <a:spAutoFit/>
          </a:bodyPr>
          <a:lstStyle/>
          <a:p>
            <a:r>
              <a:rPr lang="en-US" sz="2400" dirty="0">
                <a:solidFill>
                  <a:srgbClr val="222222"/>
                </a:solidFill>
                <a:latin typeface="Roboto"/>
              </a:rPr>
              <a:t>The </a:t>
            </a:r>
            <a:r>
              <a:rPr lang="en-US" sz="2400" b="1" dirty="0">
                <a:solidFill>
                  <a:srgbClr val="222222"/>
                </a:solidFill>
                <a:latin typeface="Roboto"/>
              </a:rPr>
              <a:t>Pons</a:t>
            </a:r>
            <a:r>
              <a:rPr lang="en-US" sz="2400" dirty="0">
                <a:solidFill>
                  <a:srgbClr val="222222"/>
                </a:solidFill>
                <a:latin typeface="Roboto"/>
              </a:rPr>
              <a:t> serves as a message station between several areas of the brain. It helps relay messages from the cortex and the cerebellum.</a:t>
            </a:r>
            <a:endParaRPr lang="en-US" sz="2400" dirty="0"/>
          </a:p>
        </p:txBody>
      </p:sp>
    </p:spTree>
    <p:extLst>
      <p:ext uri="{BB962C8B-B14F-4D97-AF65-F5344CB8AC3E}">
        <p14:creationId xmlns:p14="http://schemas.microsoft.com/office/powerpoint/2010/main" val="3518246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35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6E5A6-D9BD-4F4A-9555-E9A502163380}"/>
              </a:ext>
            </a:extLst>
          </p:cNvPr>
          <p:cNvSpPr>
            <a:spLocks noGrp="1"/>
          </p:cNvSpPr>
          <p:nvPr>
            <p:ph type="title"/>
          </p:nvPr>
        </p:nvSpPr>
        <p:spPr>
          <a:xfrm>
            <a:off x="6820122" y="618681"/>
            <a:ext cx="2095278" cy="5782119"/>
          </a:xfrm>
        </p:spPr>
        <p:txBody>
          <a:bodyPr vert="horz" lIns="91440" tIns="45720" rIns="91440" bIns="45720" rtlCol="0" anchor="ctr">
            <a:noAutofit/>
          </a:bodyPr>
          <a:lstStyle/>
          <a:p>
            <a:pPr defTabSz="914400"/>
            <a:r>
              <a:rPr lang="en-US" sz="1100" dirty="0">
                <a:solidFill>
                  <a:schemeClr val="bg1"/>
                </a:solidFill>
              </a:rPr>
              <a:t>Myelencephalon</a:t>
            </a:r>
            <a:br>
              <a:rPr lang="en-US" sz="1100" dirty="0">
                <a:solidFill>
                  <a:schemeClr val="bg1"/>
                </a:solidFill>
              </a:rPr>
            </a:br>
            <a:br>
              <a:rPr lang="en-US" sz="1100" dirty="0">
                <a:solidFill>
                  <a:schemeClr val="bg1"/>
                </a:solidFill>
              </a:rPr>
            </a:br>
            <a:r>
              <a:rPr lang="en-US" sz="1100" dirty="0">
                <a:solidFill>
                  <a:schemeClr val="bg1"/>
                </a:solidFill>
              </a:rPr>
              <a:t>- </a:t>
            </a:r>
            <a:r>
              <a:rPr lang="en-US" sz="2400" dirty="0">
                <a:solidFill>
                  <a:schemeClr val="bg1"/>
                </a:solidFill>
              </a:rPr>
              <a:t>The medulla oblongata helps regulate </a:t>
            </a:r>
            <a:br>
              <a:rPr lang="en-US" sz="2400" dirty="0">
                <a:solidFill>
                  <a:schemeClr val="bg1"/>
                </a:solidFill>
              </a:rPr>
            </a:br>
            <a:r>
              <a:rPr lang="en-US" sz="2400" dirty="0">
                <a:solidFill>
                  <a:schemeClr val="bg1"/>
                </a:solidFill>
              </a:rPr>
              <a:t>breathing, heart and blood vessel function,</a:t>
            </a:r>
            <a:br>
              <a:rPr lang="en-US" sz="2400" dirty="0">
                <a:solidFill>
                  <a:schemeClr val="bg1"/>
                </a:solidFill>
              </a:rPr>
            </a:br>
            <a:r>
              <a:rPr lang="en-US" sz="2400" dirty="0">
                <a:solidFill>
                  <a:schemeClr val="bg1"/>
                </a:solidFill>
              </a:rPr>
              <a:t> </a:t>
            </a:r>
            <a:r>
              <a:rPr lang="en-US" sz="2400" b="1" dirty="0">
                <a:solidFill>
                  <a:schemeClr val="bg1"/>
                </a:solidFill>
              </a:rPr>
              <a:t>digestion</a:t>
            </a:r>
            <a:r>
              <a:rPr lang="en-US" sz="2400" dirty="0">
                <a:solidFill>
                  <a:schemeClr val="bg1"/>
                </a:solidFill>
              </a:rPr>
              <a:t>, sneezing, </a:t>
            </a:r>
            <a:r>
              <a:rPr lang="en-US" sz="2400" b="1" dirty="0">
                <a:solidFill>
                  <a:schemeClr val="bg1"/>
                </a:solidFill>
              </a:rPr>
              <a:t>respiration</a:t>
            </a:r>
            <a:r>
              <a:rPr lang="en-US" sz="2400" dirty="0">
                <a:solidFill>
                  <a:schemeClr val="bg1"/>
                </a:solidFill>
              </a:rPr>
              <a:t> and circulation.</a:t>
            </a:r>
            <a:endParaRPr lang="en-US" sz="1100" dirty="0">
              <a:solidFill>
                <a:schemeClr val="bg1"/>
              </a:solidFill>
            </a:endParaRPr>
          </a:p>
        </p:txBody>
      </p:sp>
      <p:sp>
        <p:nvSpPr>
          <p:cNvPr id="18"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Image result for myelencephalon">
            <a:extLst>
              <a:ext uri="{FF2B5EF4-FFF2-40B4-BE49-F238E27FC236}">
                <a16:creationId xmlns:a16="http://schemas.microsoft.com/office/drawing/2014/main" id="{5AFF3AAD-90E5-47FB-AA06-066A782D97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25" r="-2" b="-2"/>
          <a:stretch/>
        </p:blipFill>
        <p:spPr bwMode="auto">
          <a:xfrm>
            <a:off x="732188" y="942538"/>
            <a:ext cx="5372416"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550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able&#10;&#10;Description automatically generated">
            <a:extLst>
              <a:ext uri="{FF2B5EF4-FFF2-40B4-BE49-F238E27FC236}">
                <a16:creationId xmlns:a16="http://schemas.microsoft.com/office/drawing/2014/main" id="{856FF9AB-7C08-4E50-9C98-07D52579A2CA}"/>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035" r="11965"/>
          <a:stretch/>
        </p:blipFill>
        <p:spPr>
          <a:xfrm>
            <a:off x="20" y="1"/>
            <a:ext cx="9143980" cy="6857999"/>
          </a:xfrm>
          <a:prstGeom prst="rect">
            <a:avLst/>
          </a:prstGeom>
        </p:spPr>
      </p:pic>
      <p:sp>
        <p:nvSpPr>
          <p:cNvPr id="2" name="Title 1">
            <a:extLst>
              <a:ext uri="{FF2B5EF4-FFF2-40B4-BE49-F238E27FC236}">
                <a16:creationId xmlns:a16="http://schemas.microsoft.com/office/drawing/2014/main" id="{29676197-77FC-4A1C-98F2-3A212024C6BB}"/>
              </a:ext>
            </a:extLst>
          </p:cNvPr>
          <p:cNvSpPr>
            <a:spLocks noGrp="1"/>
          </p:cNvSpPr>
          <p:nvPr>
            <p:ph type="title"/>
          </p:nvPr>
        </p:nvSpPr>
        <p:spPr>
          <a:xfrm>
            <a:off x="1143000" y="1122362"/>
            <a:ext cx="6858000" cy="858838"/>
          </a:xfrm>
        </p:spPr>
        <p:txBody>
          <a:bodyPr vert="horz" lIns="91440" tIns="45720" rIns="91440" bIns="45720" rtlCol="0" anchor="b">
            <a:normAutofit fontScale="90000"/>
          </a:bodyPr>
          <a:lstStyle/>
          <a:p>
            <a:pPr algn="ctr" defTabSz="914400"/>
            <a:r>
              <a:rPr lang="en-US" sz="6000" b="1" dirty="0">
                <a:solidFill>
                  <a:srgbClr val="FFFFFF"/>
                </a:solidFill>
              </a:rPr>
              <a:t>Cell Differentiation</a:t>
            </a:r>
          </a:p>
        </p:txBody>
      </p:sp>
      <p:sp>
        <p:nvSpPr>
          <p:cNvPr id="3" name="Content Placeholder 2">
            <a:extLst>
              <a:ext uri="{FF2B5EF4-FFF2-40B4-BE49-F238E27FC236}">
                <a16:creationId xmlns:a16="http://schemas.microsoft.com/office/drawing/2014/main" id="{215997B8-1E0D-4D76-A812-28BE776D86C4}"/>
              </a:ext>
            </a:extLst>
          </p:cNvPr>
          <p:cNvSpPr>
            <a:spLocks noGrp="1"/>
          </p:cNvSpPr>
          <p:nvPr>
            <p:ph idx="1"/>
          </p:nvPr>
        </p:nvSpPr>
        <p:spPr>
          <a:xfrm>
            <a:off x="1143000" y="4159404"/>
            <a:ext cx="6858000" cy="2317596"/>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fontScale="85000" lnSpcReduction="20000"/>
          </a:bodyPr>
          <a:lstStyle/>
          <a:p>
            <a:pPr defTabSz="914400">
              <a:spcBef>
                <a:spcPts val="1000"/>
              </a:spcBef>
            </a:pPr>
            <a:r>
              <a:rPr lang="en-US" sz="2400" dirty="0">
                <a:solidFill>
                  <a:srgbClr val="FFFFFF"/>
                </a:solidFill>
              </a:rPr>
              <a:t>DNA has all of the instruction needed for the cell INCLUDING...</a:t>
            </a:r>
          </a:p>
          <a:p>
            <a:pPr lvl="1" defTabSz="914400">
              <a:spcBef>
                <a:spcPts val="1000"/>
              </a:spcBef>
            </a:pPr>
            <a:r>
              <a:rPr lang="en-US" sz="2100" dirty="0">
                <a:solidFill>
                  <a:srgbClr val="FFFFFF"/>
                </a:solidFill>
              </a:rPr>
              <a:t>What type of cell it will become</a:t>
            </a:r>
          </a:p>
          <a:p>
            <a:pPr lvl="1" defTabSz="914400">
              <a:spcBef>
                <a:spcPts val="1000"/>
              </a:spcBef>
            </a:pPr>
            <a:r>
              <a:rPr lang="en-US" sz="2100" dirty="0">
                <a:solidFill>
                  <a:srgbClr val="FFFFFF"/>
                </a:solidFill>
              </a:rPr>
              <a:t>All of the functions of the cell</a:t>
            </a:r>
          </a:p>
          <a:p>
            <a:pPr lvl="1" defTabSz="914400">
              <a:spcBef>
                <a:spcPts val="1000"/>
              </a:spcBef>
            </a:pPr>
            <a:r>
              <a:rPr lang="en-US" sz="2100" dirty="0">
                <a:solidFill>
                  <a:srgbClr val="FFFFFF"/>
                </a:solidFill>
              </a:rPr>
              <a:t>All of the cells of your body </a:t>
            </a:r>
            <a:r>
              <a:rPr lang="en-US" sz="2100" i="1" dirty="0">
                <a:solidFill>
                  <a:srgbClr val="FFFFFF"/>
                </a:solidFill>
              </a:rPr>
              <a:t>(almost all) </a:t>
            </a:r>
            <a:r>
              <a:rPr lang="en-US" sz="2100" dirty="0">
                <a:solidFill>
                  <a:srgbClr val="FFFFFF"/>
                </a:solidFill>
              </a:rPr>
              <a:t>have the same DNA.</a:t>
            </a:r>
          </a:p>
          <a:p>
            <a:pPr lvl="1" defTabSz="914400">
              <a:spcBef>
                <a:spcPts val="1000"/>
              </a:spcBef>
            </a:pPr>
            <a:r>
              <a:rPr lang="en-US" sz="2100" i="1" dirty="0">
                <a:solidFill>
                  <a:srgbClr val="FFFFFF"/>
                </a:solidFill>
              </a:rPr>
              <a:t>So HOW do cells develop from stem cells without an identity, to different types of cells (skin cells, nerve cells, blood cells, muscle cells, etc.)</a:t>
            </a:r>
          </a:p>
        </p:txBody>
      </p:sp>
    </p:spTree>
    <p:extLst>
      <p:ext uri="{BB962C8B-B14F-4D97-AF65-F5344CB8AC3E}">
        <p14:creationId xmlns:p14="http://schemas.microsoft.com/office/powerpoint/2010/main" val="326904791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EC1280-A33F-4F2C-8B32-D85F23BBE61E}"/>
              </a:ext>
            </a:extLst>
          </p:cNvPr>
          <p:cNvSpPr>
            <a:spLocks noGrp="1"/>
          </p:cNvSpPr>
          <p:nvPr>
            <p:ph type="title"/>
          </p:nvPr>
        </p:nvSpPr>
        <p:spPr>
          <a:xfrm>
            <a:off x="301316" y="838200"/>
            <a:ext cx="3151923" cy="2887579"/>
          </a:xfrm>
        </p:spPr>
        <p:txBody>
          <a:bodyPr vert="horz" lIns="91440" tIns="45720" rIns="91440" bIns="45720" rtlCol="0" anchor="b">
            <a:normAutofit/>
          </a:bodyPr>
          <a:lstStyle/>
          <a:p>
            <a:pPr algn="ctr" defTabSz="914400"/>
            <a:r>
              <a:rPr lang="en-US" sz="3200" b="1" i="1" kern="1200" dirty="0">
                <a:solidFill>
                  <a:srgbClr val="FFFFFF"/>
                </a:solidFill>
                <a:latin typeface="+mj-lt"/>
                <a:ea typeface="+mj-ea"/>
                <a:cs typeface="+mj-cs"/>
              </a:rPr>
              <a:t>Embryonic Development</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B52D2C7E-45DB-4726-8EFB-CB0AF19F048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65365" y="838200"/>
            <a:ext cx="4915159" cy="3469934"/>
          </a:xfrm>
          <a:prstGeom prst="rect">
            <a:avLst/>
          </a:prstGeom>
        </p:spPr>
      </p:pic>
      <p:sp>
        <p:nvSpPr>
          <p:cNvPr id="7" name="Rectangle 6">
            <a:extLst>
              <a:ext uri="{FF2B5EF4-FFF2-40B4-BE49-F238E27FC236}">
                <a16:creationId xmlns:a16="http://schemas.microsoft.com/office/drawing/2014/main" id="{05DEA6A5-4728-4617-B7AD-749933B4FF3C}"/>
              </a:ext>
            </a:extLst>
          </p:cNvPr>
          <p:cNvSpPr/>
          <p:nvPr/>
        </p:nvSpPr>
        <p:spPr>
          <a:xfrm>
            <a:off x="4036944" y="4819471"/>
            <a:ext cx="4572000" cy="1200329"/>
          </a:xfrm>
          <a:prstGeom prst="rect">
            <a:avLst/>
          </a:prstGeom>
        </p:spPr>
        <p:txBody>
          <a:bodyPr>
            <a:spAutoFit/>
          </a:bodyPr>
          <a:lstStyle/>
          <a:p>
            <a:r>
              <a:rPr lang="en-US" dirty="0"/>
              <a:t>Gastrulation is a phase early in the embryonic development of most animals, during which the single-layered blastula is reorganized into a multilayered structure known as the gastrula. </a:t>
            </a:r>
          </a:p>
        </p:txBody>
      </p:sp>
    </p:spTree>
    <p:extLst>
      <p:ext uri="{BB962C8B-B14F-4D97-AF65-F5344CB8AC3E}">
        <p14:creationId xmlns:p14="http://schemas.microsoft.com/office/powerpoint/2010/main" val="482613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2" name="Title 1">
            <a:extLst>
              <a:ext uri="{FF2B5EF4-FFF2-40B4-BE49-F238E27FC236}">
                <a16:creationId xmlns:a16="http://schemas.microsoft.com/office/drawing/2014/main" id="{019C964C-05DD-40EC-A8CF-3E640C313D38}"/>
              </a:ext>
            </a:extLst>
          </p:cNvPr>
          <p:cNvSpPr>
            <a:spLocks noGrp="1"/>
          </p:cNvSpPr>
          <p:nvPr>
            <p:ph type="title"/>
          </p:nvPr>
        </p:nvSpPr>
        <p:spPr>
          <a:xfrm>
            <a:off x="4976979" y="1459467"/>
            <a:ext cx="3733482" cy="1090538"/>
          </a:xfrm>
        </p:spPr>
        <p:txBody>
          <a:bodyPr>
            <a:normAutofit/>
          </a:bodyPr>
          <a:lstStyle/>
          <a:p>
            <a:r>
              <a:rPr lang="en-US" b="1">
                <a:solidFill>
                  <a:srgbClr val="000000"/>
                </a:solidFill>
              </a:rPr>
              <a:t>Cellular differentiation</a:t>
            </a:r>
            <a:endParaRPr lang="en-US">
              <a:solidFill>
                <a:srgbClr val="000000"/>
              </a:solidFill>
            </a:endParaRPr>
          </a:p>
        </p:txBody>
      </p:sp>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5" name="Picture 4" descr="A close up of food&#10;&#10;Description automatically generated">
            <a:extLst>
              <a:ext uri="{FF2B5EF4-FFF2-40B4-BE49-F238E27FC236}">
                <a16:creationId xmlns:a16="http://schemas.microsoft.com/office/drawing/2014/main" id="{DA55ED8D-4E26-48E5-8030-7611162DBAC9}"/>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9744"/>
          <a:stretch/>
        </p:blipFill>
        <p:spPr>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8050E8A8-AD42-4A01-8938-C9DC67505434}"/>
              </a:ext>
            </a:extLst>
          </p:cNvPr>
          <p:cNvSpPr>
            <a:spLocks noGrp="1"/>
          </p:cNvSpPr>
          <p:nvPr>
            <p:ph idx="1"/>
          </p:nvPr>
        </p:nvSpPr>
        <p:spPr>
          <a:xfrm>
            <a:off x="4974330" y="2673512"/>
            <a:ext cx="3733184" cy="2729467"/>
          </a:xfrm>
        </p:spPr>
        <p:txBody>
          <a:bodyPr anchor="ctr">
            <a:normAutofit/>
          </a:bodyPr>
          <a:lstStyle/>
          <a:p>
            <a:r>
              <a:rPr lang="en-US" sz="1500" b="1">
                <a:solidFill>
                  <a:srgbClr val="000000"/>
                </a:solidFill>
              </a:rPr>
              <a:t>Cellular differentiation</a:t>
            </a:r>
            <a:r>
              <a:rPr lang="en-US" sz="1500">
                <a:solidFill>
                  <a:srgbClr val="000000"/>
                </a:solidFill>
              </a:rPr>
              <a:t> is the process where a </a:t>
            </a:r>
            <a:r>
              <a:rPr lang="en-US" sz="1500" b="1">
                <a:solidFill>
                  <a:srgbClr val="000000"/>
                </a:solidFill>
              </a:rPr>
              <a:t>cell </a:t>
            </a:r>
            <a:r>
              <a:rPr lang="en-US" sz="1500">
                <a:solidFill>
                  <a:srgbClr val="000000"/>
                </a:solidFill>
              </a:rPr>
              <a:t>changes from one </a:t>
            </a:r>
            <a:r>
              <a:rPr lang="en-US" sz="1500" b="1">
                <a:solidFill>
                  <a:srgbClr val="000000"/>
                </a:solidFill>
              </a:rPr>
              <a:t>cell</a:t>
            </a:r>
            <a:r>
              <a:rPr lang="en-US" sz="1500">
                <a:solidFill>
                  <a:srgbClr val="000000"/>
                </a:solidFill>
              </a:rPr>
              <a:t> type to another. The </a:t>
            </a:r>
            <a:r>
              <a:rPr lang="en-US" sz="1500" b="1">
                <a:solidFill>
                  <a:srgbClr val="000000"/>
                </a:solidFill>
              </a:rPr>
              <a:t>cell</a:t>
            </a:r>
            <a:r>
              <a:rPr lang="en-US" sz="1500">
                <a:solidFill>
                  <a:srgbClr val="000000"/>
                </a:solidFill>
              </a:rPr>
              <a:t> changes to a more specialized type.</a:t>
            </a:r>
          </a:p>
          <a:p>
            <a:r>
              <a:rPr lang="en-US" sz="1500" b="1">
                <a:solidFill>
                  <a:srgbClr val="000000"/>
                </a:solidFill>
              </a:rPr>
              <a:t>Differentiation</a:t>
            </a:r>
            <a:r>
              <a:rPr lang="en-US" sz="1500">
                <a:solidFill>
                  <a:srgbClr val="000000"/>
                </a:solidFill>
              </a:rPr>
              <a:t> occurs numerous times during the development of a multicellular organism as it changes from a simple zygote to a complex system of tissues and </a:t>
            </a:r>
            <a:r>
              <a:rPr lang="en-US" sz="1500" b="1">
                <a:solidFill>
                  <a:srgbClr val="000000"/>
                </a:solidFill>
              </a:rPr>
              <a:t>cell</a:t>
            </a:r>
            <a:r>
              <a:rPr lang="en-US" sz="1500">
                <a:solidFill>
                  <a:srgbClr val="000000"/>
                </a:solidFill>
              </a:rPr>
              <a:t> types.</a:t>
            </a:r>
          </a:p>
        </p:txBody>
      </p:sp>
    </p:spTree>
    <p:extLst>
      <p:ext uri="{BB962C8B-B14F-4D97-AF65-F5344CB8AC3E}">
        <p14:creationId xmlns:p14="http://schemas.microsoft.com/office/powerpoint/2010/main" val="495431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Oval 11">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32340F-8B41-4D3A-80CE-8A3BBB1C81CF}"/>
              </a:ext>
            </a:extLst>
          </p:cNvPr>
          <p:cNvSpPr>
            <a:spLocks noGrp="1"/>
          </p:cNvSpPr>
          <p:nvPr>
            <p:ph type="title"/>
          </p:nvPr>
        </p:nvSpPr>
        <p:spPr>
          <a:xfrm>
            <a:off x="603748" y="4551037"/>
            <a:ext cx="3766337" cy="1509931"/>
          </a:xfrm>
        </p:spPr>
        <p:txBody>
          <a:bodyPr>
            <a:normAutofit/>
          </a:bodyPr>
          <a:lstStyle/>
          <a:p>
            <a:r>
              <a:rPr lang="en-US" sz="3500" b="1">
                <a:solidFill>
                  <a:srgbClr val="000000"/>
                </a:solidFill>
              </a:rPr>
              <a:t>Embryonic stem cells</a:t>
            </a:r>
            <a:endParaRPr lang="en-US" sz="3500">
              <a:solidFill>
                <a:srgbClr val="000000"/>
              </a:solidFill>
            </a:endParaRPr>
          </a:p>
        </p:txBody>
      </p:sp>
      <p:sp>
        <p:nvSpPr>
          <p:cNvPr id="3" name="Content Placeholder 2">
            <a:extLst>
              <a:ext uri="{FF2B5EF4-FFF2-40B4-BE49-F238E27FC236}">
                <a16:creationId xmlns:a16="http://schemas.microsoft.com/office/drawing/2014/main" id="{1F018960-C724-4E85-8246-106D80734EF2}"/>
              </a:ext>
            </a:extLst>
          </p:cNvPr>
          <p:cNvSpPr>
            <a:spLocks noGrp="1"/>
          </p:cNvSpPr>
          <p:nvPr>
            <p:ph idx="1"/>
          </p:nvPr>
        </p:nvSpPr>
        <p:spPr>
          <a:xfrm>
            <a:off x="4038600" y="4551037"/>
            <a:ext cx="4953000" cy="2230763"/>
          </a:xfrm>
        </p:spPr>
        <p:txBody>
          <a:bodyPr anchor="ctr">
            <a:normAutofit/>
          </a:bodyPr>
          <a:lstStyle/>
          <a:p>
            <a:r>
              <a:rPr lang="en-US" sz="1800" b="1" dirty="0">
                <a:solidFill>
                  <a:srgbClr val="000000"/>
                </a:solidFill>
              </a:rPr>
              <a:t>Embryonic stem cells</a:t>
            </a:r>
            <a:r>
              <a:rPr lang="en-US" sz="1800" dirty="0">
                <a:solidFill>
                  <a:srgbClr val="000000"/>
                </a:solidFill>
              </a:rPr>
              <a:t> (</a:t>
            </a:r>
            <a:r>
              <a:rPr lang="en-US" sz="1800" b="1" dirty="0">
                <a:solidFill>
                  <a:srgbClr val="000000"/>
                </a:solidFill>
              </a:rPr>
              <a:t>ES cells or ESCs</a:t>
            </a:r>
            <a:r>
              <a:rPr lang="en-US" sz="1800" dirty="0">
                <a:solidFill>
                  <a:srgbClr val="000000"/>
                </a:solidFill>
              </a:rPr>
              <a:t>) are pluripotent stem cells derived from the inner cell mass of a blastocyst, an early-stage pre-implantation embryo.</a:t>
            </a:r>
            <a:r>
              <a:rPr lang="en-US" sz="1800" baseline="30000" dirty="0">
                <a:solidFill>
                  <a:srgbClr val="000000"/>
                </a:solidFill>
              </a:rPr>
              <a:t> </a:t>
            </a:r>
            <a:r>
              <a:rPr lang="en-US" sz="1800" dirty="0">
                <a:solidFill>
                  <a:srgbClr val="000000"/>
                </a:solidFill>
              </a:rPr>
              <a:t>Human embryos reach the blastocyst stage 4–5 days post fertilization, at which time they consist of 50–150 cells.</a:t>
            </a:r>
          </a:p>
        </p:txBody>
      </p:sp>
      <p:pic>
        <p:nvPicPr>
          <p:cNvPr id="5" name="Picture 4" descr="A screenshot of a cell phone&#10;&#10;Description automatically generated">
            <a:extLst>
              <a:ext uri="{FF2B5EF4-FFF2-40B4-BE49-F238E27FC236}">
                <a16:creationId xmlns:a16="http://schemas.microsoft.com/office/drawing/2014/main" id="{B91D546C-6CCE-401C-A193-F02D72C3668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478"/>
          <a:stretch/>
        </p:blipFill>
        <p:spPr>
          <a:xfrm>
            <a:off x="20" y="9"/>
            <a:ext cx="9143980" cy="4800591"/>
          </a:xfrm>
          <a:prstGeom prst="rect">
            <a:avLst/>
          </a:prstGeom>
        </p:spPr>
      </p:pic>
    </p:spTree>
    <p:extLst>
      <p:ext uri="{BB962C8B-B14F-4D97-AF65-F5344CB8AC3E}">
        <p14:creationId xmlns:p14="http://schemas.microsoft.com/office/powerpoint/2010/main" val="347665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8BB44-2046-44F4-AD89-411AD9069B95}"/>
              </a:ext>
            </a:extLst>
          </p:cNvPr>
          <p:cNvSpPr>
            <a:spLocks noGrp="1"/>
          </p:cNvSpPr>
          <p:nvPr>
            <p:ph type="title"/>
          </p:nvPr>
        </p:nvSpPr>
        <p:spPr>
          <a:xfrm>
            <a:off x="491490" y="365125"/>
            <a:ext cx="3840085" cy="1692794"/>
          </a:xfrm>
        </p:spPr>
        <p:txBody>
          <a:bodyPr>
            <a:normAutofit/>
          </a:bodyPr>
          <a:lstStyle/>
          <a:p>
            <a:r>
              <a:rPr lang="en-US" dirty="0"/>
              <a:t>Stem Cell Types</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0BB62BC-AB3D-4B6E-8EB5-6E49E9A52950}"/>
              </a:ext>
            </a:extLst>
          </p:cNvPr>
          <p:cNvSpPr>
            <a:spLocks noGrp="1"/>
          </p:cNvSpPr>
          <p:nvPr>
            <p:ph idx="1"/>
          </p:nvPr>
        </p:nvSpPr>
        <p:spPr>
          <a:xfrm>
            <a:off x="491490" y="2575034"/>
            <a:ext cx="3840085" cy="3462228"/>
          </a:xfrm>
        </p:spPr>
        <p:txBody>
          <a:bodyPr>
            <a:normAutofit/>
          </a:bodyPr>
          <a:lstStyle/>
          <a:p>
            <a:r>
              <a:rPr lang="en-US" sz="1600"/>
              <a:t>Among dividing cells, there are multiple levels of cell potency, the cell's ability to differentiate into other cell types. </a:t>
            </a:r>
          </a:p>
          <a:p>
            <a:r>
              <a:rPr lang="en-US" sz="1600"/>
              <a:t>A greater potency indicates a larger number of cell types that can be derived. </a:t>
            </a:r>
          </a:p>
          <a:p>
            <a:r>
              <a:rPr lang="en-US" sz="1600"/>
              <a:t>A cell that can differentiate into all cell types, including the placental tissue, is known as </a:t>
            </a:r>
            <a:r>
              <a:rPr lang="en-US" sz="1600" i="1"/>
              <a:t>totipotent</a:t>
            </a:r>
            <a:r>
              <a:rPr lang="en-US" sz="1600"/>
              <a:t>. </a:t>
            </a:r>
          </a:p>
          <a:p>
            <a:endParaRPr lang="en-US" sz="1600"/>
          </a:p>
        </p:txBody>
      </p:sp>
      <p:pic>
        <p:nvPicPr>
          <p:cNvPr id="5" name="Picture 4" descr="A picture containing table, indoor&#10;&#10;Description automatically generated">
            <a:extLst>
              <a:ext uri="{FF2B5EF4-FFF2-40B4-BE49-F238E27FC236}">
                <a16:creationId xmlns:a16="http://schemas.microsoft.com/office/drawing/2014/main" id="{82FBBB6D-829A-492C-99E5-F0F8D1FAE19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5000" r="10803" b="1"/>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TextBox 5">
            <a:extLst>
              <a:ext uri="{FF2B5EF4-FFF2-40B4-BE49-F238E27FC236}">
                <a16:creationId xmlns:a16="http://schemas.microsoft.com/office/drawing/2014/main" id="{58FD7B49-AAAF-4F66-BADA-361F87361D61}"/>
              </a:ext>
            </a:extLst>
          </p:cNvPr>
          <p:cNvSpPr txBox="1"/>
          <p:nvPr/>
        </p:nvSpPr>
        <p:spPr>
          <a:xfrm>
            <a:off x="6578875" y="6657945"/>
            <a:ext cx="256512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anderst03norma.wikidot.co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0591581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bject&#10;&#10;Description automatically generated">
            <a:extLst>
              <a:ext uri="{FF2B5EF4-FFF2-40B4-BE49-F238E27FC236}">
                <a16:creationId xmlns:a16="http://schemas.microsoft.com/office/drawing/2014/main" id="{A99EABA9-F192-4C12-8D44-D997535778C2}"/>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329" r="11339" b="1"/>
          <a:stretch/>
        </p:blipFill>
        <p:spPr>
          <a:xfrm>
            <a:off x="20" y="1"/>
            <a:ext cx="9143980" cy="6857999"/>
          </a:xfrm>
          <a:prstGeom prst="rect">
            <a:avLst/>
          </a:prstGeom>
        </p:spPr>
      </p:pic>
      <p:sp>
        <p:nvSpPr>
          <p:cNvPr id="2" name="Title 1">
            <a:extLst>
              <a:ext uri="{FF2B5EF4-FFF2-40B4-BE49-F238E27FC236}">
                <a16:creationId xmlns:a16="http://schemas.microsoft.com/office/drawing/2014/main" id="{B6EBD81D-CB4E-406D-B657-BC5B68B9807E}"/>
              </a:ext>
            </a:extLst>
          </p:cNvPr>
          <p:cNvSpPr>
            <a:spLocks noGrp="1"/>
          </p:cNvSpPr>
          <p:nvPr>
            <p:ph type="title"/>
          </p:nvPr>
        </p:nvSpPr>
        <p:spPr>
          <a:xfrm>
            <a:off x="628650" y="1065862"/>
            <a:ext cx="2484873" cy="4726276"/>
          </a:xfrm>
        </p:spPr>
        <p:txBody>
          <a:bodyPr>
            <a:normAutofit/>
          </a:bodyPr>
          <a:lstStyle/>
          <a:p>
            <a:pPr algn="r"/>
            <a:r>
              <a:rPr lang="en-US" sz="3500">
                <a:solidFill>
                  <a:srgbClr val="FFFFFF"/>
                </a:solidFill>
              </a:rPr>
              <a:t>Stem Cell Types</a:t>
            </a: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F18653A-6CD6-428B-9C2F-810AB610ABB0}"/>
              </a:ext>
            </a:extLst>
          </p:cNvPr>
          <p:cNvSpPr>
            <a:spLocks noGrp="1"/>
          </p:cNvSpPr>
          <p:nvPr>
            <p:ph idx="1"/>
          </p:nvPr>
        </p:nvSpPr>
        <p:spPr>
          <a:xfrm>
            <a:off x="3866534" y="1065862"/>
            <a:ext cx="4308514" cy="4726276"/>
          </a:xfrm>
        </p:spPr>
        <p:txBody>
          <a:bodyPr anchor="ctr">
            <a:normAutofit fontScale="92500"/>
          </a:bodyPr>
          <a:lstStyle/>
          <a:p>
            <a:r>
              <a:rPr lang="en-US" sz="2400" b="1" dirty="0">
                <a:solidFill>
                  <a:srgbClr val="FFFFFF"/>
                </a:solidFill>
              </a:rPr>
              <a:t>Human development begins when a sperm fertilizes an egg and the resulting fertilized egg creates a single totipotent cell, a zygote.</a:t>
            </a:r>
            <a:endParaRPr lang="en-US" sz="2400" b="1" baseline="30000" dirty="0">
              <a:solidFill>
                <a:srgbClr val="FFFFFF"/>
              </a:solidFill>
            </a:endParaRPr>
          </a:p>
          <a:p>
            <a:r>
              <a:rPr lang="en-US" sz="2400" b="1" dirty="0">
                <a:solidFill>
                  <a:srgbClr val="FFFFFF"/>
                </a:solidFill>
              </a:rPr>
              <a:t>In the first hours after fertilization, this zygote divides into identical totipotent cells, which can later develop into any of the three germ layers of a human (endoderm, mesoderm, or ectoderm), or into cells of the placenta </a:t>
            </a:r>
          </a:p>
        </p:txBody>
      </p:sp>
      <p:sp>
        <p:nvSpPr>
          <p:cNvPr id="6" name="TextBox 5">
            <a:extLst>
              <a:ext uri="{FF2B5EF4-FFF2-40B4-BE49-F238E27FC236}">
                <a16:creationId xmlns:a16="http://schemas.microsoft.com/office/drawing/2014/main" id="{7ED4CDAB-7924-43A6-B03B-FB5A69C2F81D}"/>
              </a:ext>
            </a:extLst>
          </p:cNvPr>
          <p:cNvSpPr txBox="1"/>
          <p:nvPr/>
        </p:nvSpPr>
        <p:spPr>
          <a:xfrm>
            <a:off x="6410559" y="6657945"/>
            <a:ext cx="273344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mbryologistmedia.weebly.com/articles/category/embryo-transfer">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463311915"/>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bject&#10;&#10;Description automatically generated">
            <a:extLst>
              <a:ext uri="{FF2B5EF4-FFF2-40B4-BE49-F238E27FC236}">
                <a16:creationId xmlns:a16="http://schemas.microsoft.com/office/drawing/2014/main" id="{A99EABA9-F192-4C12-8D44-D997535778C2}"/>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329" r="11339" b="1"/>
          <a:stretch/>
        </p:blipFill>
        <p:spPr>
          <a:xfrm>
            <a:off x="20" y="1"/>
            <a:ext cx="9143980" cy="6857999"/>
          </a:xfrm>
          <a:prstGeom prst="rect">
            <a:avLst/>
          </a:prstGeom>
        </p:spPr>
      </p:pic>
      <p:sp>
        <p:nvSpPr>
          <p:cNvPr id="2" name="Title 1">
            <a:extLst>
              <a:ext uri="{FF2B5EF4-FFF2-40B4-BE49-F238E27FC236}">
                <a16:creationId xmlns:a16="http://schemas.microsoft.com/office/drawing/2014/main" id="{B6EBD81D-CB4E-406D-B657-BC5B68B9807E}"/>
              </a:ext>
            </a:extLst>
          </p:cNvPr>
          <p:cNvSpPr>
            <a:spLocks noGrp="1"/>
          </p:cNvSpPr>
          <p:nvPr>
            <p:ph type="title"/>
          </p:nvPr>
        </p:nvSpPr>
        <p:spPr>
          <a:xfrm>
            <a:off x="628650" y="1065862"/>
            <a:ext cx="2484873" cy="4726276"/>
          </a:xfrm>
        </p:spPr>
        <p:txBody>
          <a:bodyPr>
            <a:normAutofit/>
          </a:bodyPr>
          <a:lstStyle/>
          <a:p>
            <a:pPr algn="r"/>
            <a:r>
              <a:rPr lang="en-US" sz="3500" b="1"/>
              <a:t>Stem Cell Types</a:t>
            </a:r>
          </a:p>
        </p:txBody>
      </p:sp>
      <p:sp>
        <p:nvSpPr>
          <p:cNvPr id="3" name="Content Placeholder 2">
            <a:extLst>
              <a:ext uri="{FF2B5EF4-FFF2-40B4-BE49-F238E27FC236}">
                <a16:creationId xmlns:a16="http://schemas.microsoft.com/office/drawing/2014/main" id="{1F18653A-6CD6-428B-9C2F-810AB610ABB0}"/>
              </a:ext>
            </a:extLst>
          </p:cNvPr>
          <p:cNvSpPr>
            <a:spLocks noGrp="1"/>
          </p:cNvSpPr>
          <p:nvPr>
            <p:ph idx="1"/>
          </p:nvPr>
        </p:nvSpPr>
        <p:spPr>
          <a:xfrm>
            <a:off x="3866534" y="1065862"/>
            <a:ext cx="4308514" cy="4726276"/>
          </a:xfrm>
        </p:spPr>
        <p:txBody>
          <a:bodyPr anchor="ctr">
            <a:normAutofit fontScale="92500" lnSpcReduction="10000"/>
          </a:bodyPr>
          <a:lstStyle/>
          <a:p>
            <a:r>
              <a:rPr lang="en-US" sz="2400" b="1" dirty="0"/>
              <a:t>After reaching a 16-cell stage, the totipotent cells of the morula differentiate into cells that will eventually become either the blastocyst's Inner cell mass or the outer trophoblasts. </a:t>
            </a:r>
          </a:p>
          <a:p>
            <a:r>
              <a:rPr lang="en-US" sz="2400" b="1" dirty="0"/>
              <a:t>Approximately four days after fertilization and after several cycles of cell division, these totipotent cells begin to specialize. </a:t>
            </a:r>
          </a:p>
          <a:p>
            <a:r>
              <a:rPr lang="en-US" sz="2400" b="1" dirty="0"/>
              <a:t>The inner cell mass, the source of embryonic stem cells, becomes pluripotent.</a:t>
            </a:r>
          </a:p>
        </p:txBody>
      </p:sp>
      <p:sp>
        <p:nvSpPr>
          <p:cNvPr id="6" name="TextBox 5">
            <a:extLst>
              <a:ext uri="{FF2B5EF4-FFF2-40B4-BE49-F238E27FC236}">
                <a16:creationId xmlns:a16="http://schemas.microsoft.com/office/drawing/2014/main" id="{7ED4CDAB-7924-43A6-B03B-FB5A69C2F81D}"/>
              </a:ext>
            </a:extLst>
          </p:cNvPr>
          <p:cNvSpPr txBox="1"/>
          <p:nvPr/>
        </p:nvSpPr>
        <p:spPr>
          <a:xfrm>
            <a:off x="6410559" y="6657945"/>
            <a:ext cx="273344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mbryologistmedia.weebly.com/articles/category/embryo-transfer">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231102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Top Corners Rounded 70">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37536" y="1604792"/>
            <a:ext cx="5923488" cy="3648417"/>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Top Corners Rounded 72">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44075" y="1645100"/>
            <a:ext cx="5609397" cy="3567794"/>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B25C7F-EB43-47A2-BD83-B0355E1B9CB2}"/>
              </a:ext>
            </a:extLst>
          </p:cNvPr>
          <p:cNvSpPr>
            <a:spLocks noGrp="1"/>
          </p:cNvSpPr>
          <p:nvPr>
            <p:ph type="title"/>
          </p:nvPr>
        </p:nvSpPr>
        <p:spPr>
          <a:xfrm>
            <a:off x="241299" y="981091"/>
            <a:ext cx="3069714" cy="1624457"/>
          </a:xfrm>
        </p:spPr>
        <p:txBody>
          <a:bodyPr>
            <a:normAutofit/>
          </a:bodyPr>
          <a:lstStyle/>
          <a:p>
            <a:r>
              <a:rPr lang="en-US" sz="3100">
                <a:solidFill>
                  <a:schemeClr val="bg1"/>
                </a:solidFill>
              </a:rPr>
              <a:t>Sonic Hedgehog</a:t>
            </a:r>
          </a:p>
        </p:txBody>
      </p:sp>
      <p:cxnSp>
        <p:nvCxnSpPr>
          <p:cNvPr id="75" name="Straight Connector 74">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053" y="2705800"/>
            <a:ext cx="1198092"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61C8DBA-FD18-4251-A412-80C2C0A77345}"/>
              </a:ext>
            </a:extLst>
          </p:cNvPr>
          <p:cNvSpPr>
            <a:spLocks noGrp="1"/>
          </p:cNvSpPr>
          <p:nvPr>
            <p:ph idx="1"/>
          </p:nvPr>
        </p:nvSpPr>
        <p:spPr>
          <a:xfrm>
            <a:off x="241299" y="2834809"/>
            <a:ext cx="3069714" cy="3042099"/>
          </a:xfrm>
        </p:spPr>
        <p:txBody>
          <a:bodyPr anchor="t">
            <a:normAutofit/>
          </a:bodyPr>
          <a:lstStyle/>
          <a:p>
            <a:r>
              <a:rPr lang="en-US" sz="1400">
                <a:solidFill>
                  <a:schemeClr val="bg1"/>
                </a:solidFill>
              </a:rPr>
              <a:t>SHH is the best studied ligand of the hedgehog signaling pathway. </a:t>
            </a:r>
          </a:p>
          <a:p>
            <a:r>
              <a:rPr lang="en-US" sz="1400">
                <a:solidFill>
                  <a:schemeClr val="bg1"/>
                </a:solidFill>
              </a:rPr>
              <a:t>It plays a key role in regulating vertebrate organogenesis, such as in the growth of digits on limbs and organization of the brain. </a:t>
            </a:r>
          </a:p>
          <a:p>
            <a:r>
              <a:rPr lang="en-US" sz="1400">
                <a:solidFill>
                  <a:schemeClr val="bg1"/>
                </a:solidFill>
              </a:rPr>
              <a:t>Sonic hedgehog is a molecule that diffuses to form a concentration gradient and has different effects on the cells of the developing embryo depending on its concentration. </a:t>
            </a:r>
          </a:p>
          <a:p>
            <a:pPr marL="0" indent="0">
              <a:buNone/>
            </a:pPr>
            <a:endParaRPr lang="en-US" sz="1400">
              <a:solidFill>
                <a:schemeClr val="bg1"/>
              </a:solidFill>
            </a:endParaRPr>
          </a:p>
        </p:txBody>
      </p:sp>
      <p:pic>
        <p:nvPicPr>
          <p:cNvPr id="150530" name="Picture 2" descr="Depiction of domains of the ventral neuronal cell types in the neural tube">
            <a:extLst>
              <a:ext uri="{FF2B5EF4-FFF2-40B4-BE49-F238E27FC236}">
                <a16:creationId xmlns:a16="http://schemas.microsoft.com/office/drawing/2014/main" id="{3246617B-14F2-4C7B-B800-06509AAFC9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02825" y="624594"/>
            <a:ext cx="4906588" cy="5451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121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Top Corners Rounded 191">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37536" y="1604792"/>
            <a:ext cx="5923488" cy="3648417"/>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Rectangle: Top Corners Rounded 192">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44075" y="1645100"/>
            <a:ext cx="5609397" cy="3567794"/>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93" name="Rectangle 1">
            <a:extLst>
              <a:ext uri="{FF2B5EF4-FFF2-40B4-BE49-F238E27FC236}">
                <a16:creationId xmlns:a16="http://schemas.microsoft.com/office/drawing/2014/main" id="{04BE16AE-A1E0-4068-A414-082B066EF7C7}"/>
              </a:ext>
            </a:extLst>
          </p:cNvPr>
          <p:cNvSpPr>
            <a:spLocks noGrp="1" noChangeArrowheads="1"/>
          </p:cNvSpPr>
          <p:nvPr>
            <p:ph type="title"/>
          </p:nvPr>
        </p:nvSpPr>
        <p:spPr>
          <a:xfrm>
            <a:off x="241299" y="981091"/>
            <a:ext cx="3069714" cy="1624457"/>
          </a:xfrm>
        </p:spPr>
        <p:txBody>
          <a:bodyPr>
            <a:normAutofit fontScale="90000"/>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600" dirty="0">
                <a:solidFill>
                  <a:schemeClr val="bg1"/>
                </a:solidFill>
              </a:rPr>
              <a:t>TAXIS: Cells can be attracted to certain chemicals or stimuli</a:t>
            </a:r>
          </a:p>
        </p:txBody>
      </p:sp>
      <p:cxnSp>
        <p:nvCxnSpPr>
          <p:cNvPr id="194" name="Straight Connector 193">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053" y="2705800"/>
            <a:ext cx="1198092"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194" name="Rectangle 2">
            <a:extLst>
              <a:ext uri="{FF2B5EF4-FFF2-40B4-BE49-F238E27FC236}">
                <a16:creationId xmlns:a16="http://schemas.microsoft.com/office/drawing/2014/main" id="{DA293B9B-818C-4C3C-9362-01F54A1DD6B6}"/>
              </a:ext>
            </a:extLst>
          </p:cNvPr>
          <p:cNvSpPr>
            <a:spLocks noGrp="1" noChangeArrowheads="1"/>
          </p:cNvSpPr>
          <p:nvPr>
            <p:ph idx="1"/>
          </p:nvPr>
        </p:nvSpPr>
        <p:spPr>
          <a:xfrm>
            <a:off x="241299" y="2834809"/>
            <a:ext cx="3069714" cy="3042099"/>
          </a:xfrm>
        </p:spPr>
        <p:txBody>
          <a:bodyPr anchor="t">
            <a:normAutofit/>
          </a:bodyPr>
          <a:lstStyle/>
          <a:p>
            <a:pPr>
              <a:spcBef>
                <a:spcPts val="600"/>
              </a:spcBef>
              <a:buFont typeface="Wingdings" panose="05000000000000000000"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sz="1400">
              <a:solidFill>
                <a:schemeClr val="bg1"/>
              </a:solidFill>
            </a:endParaRPr>
          </a:p>
          <a:p>
            <a:pPr marL="0" indent="0">
              <a:spcBef>
                <a:spcPts val="60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1400">
                <a:solidFill>
                  <a:schemeClr val="bg1"/>
                </a:solidFill>
              </a:rPr>
              <a:t>Neurons in early development, behave somewhat like Amoeba…</a:t>
            </a:r>
          </a:p>
          <a:p>
            <a:pPr lvl="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1400">
                <a:solidFill>
                  <a:schemeClr val="bg1"/>
                </a:solidFill>
              </a:rPr>
              <a:t>In approaching and avoiding various chemicals. </a:t>
            </a:r>
          </a:p>
          <a:p>
            <a:pPr lvl="2">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1400">
                <a:solidFill>
                  <a:schemeClr val="bg1"/>
                </a:solidFill>
              </a:rPr>
              <a:t>But rather than the whole cell moving, neural growth involves the outreach of the cell’s connecting pathway (axon) towards its downstream partner neurons.</a:t>
            </a:r>
          </a:p>
        </p:txBody>
      </p:sp>
      <p:pic>
        <p:nvPicPr>
          <p:cNvPr id="3" name="Picture 2">
            <a:extLst>
              <a:ext uri="{FF2B5EF4-FFF2-40B4-BE49-F238E27FC236}">
                <a16:creationId xmlns:a16="http://schemas.microsoft.com/office/drawing/2014/main" id="{74FFA201-6B5F-4D24-9111-2FB233102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2825" y="1052557"/>
            <a:ext cx="4906588" cy="4595837"/>
          </a:xfrm>
          <a:prstGeom prst="rect">
            <a:avLst/>
          </a:prstGeom>
        </p:spPr>
      </p:pic>
    </p:spTree>
    <p:extLst>
      <p:ext uri="{BB962C8B-B14F-4D97-AF65-F5344CB8AC3E}">
        <p14:creationId xmlns:p14="http://schemas.microsoft.com/office/powerpoint/2010/main" val="38528281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0DAA0F36-49DE-432E-A12E-E8DBFE3C3C9A}"/>
              </a:ext>
            </a:extLst>
          </p:cNvPr>
          <p:cNvSpPr>
            <a:spLocks noGrp="1" noChangeArrowheads="1"/>
          </p:cNvSpPr>
          <p:nvPr>
            <p:ph type="title"/>
          </p:nvPr>
        </p:nvSpPr>
        <p:spPr>
          <a:xfrm>
            <a:off x="457200" y="487363"/>
            <a:ext cx="8229600" cy="1312862"/>
          </a:xfrm>
          <a:ln/>
        </p:spPr>
        <p:txBody>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4000"/>
              <a:t>Axon guidance mechanisms</a:t>
            </a:r>
            <a:br>
              <a:rPr lang="en-GB" altLang="en-US" sz="4000"/>
            </a:br>
            <a:endParaRPr lang="en-GB" altLang="en-US" sz="4000"/>
          </a:p>
        </p:txBody>
      </p:sp>
      <p:sp>
        <p:nvSpPr>
          <p:cNvPr id="34818" name="Rectangle 2">
            <a:extLst>
              <a:ext uri="{FF2B5EF4-FFF2-40B4-BE49-F238E27FC236}">
                <a16:creationId xmlns:a16="http://schemas.microsoft.com/office/drawing/2014/main" id="{8489B0E5-A86C-4778-BA46-2B37C3FCFF56}"/>
              </a:ext>
            </a:extLst>
          </p:cNvPr>
          <p:cNvSpPr>
            <a:spLocks noGrp="1" noChangeArrowheads="1"/>
          </p:cNvSpPr>
          <p:nvPr>
            <p:ph idx="1"/>
          </p:nvPr>
        </p:nvSpPr>
        <p:spPr>
          <a:xfrm>
            <a:off x="457200" y="1981200"/>
            <a:ext cx="8229600" cy="4192588"/>
          </a:xfrm>
          <a:ln/>
        </p:spPr>
        <p:txBody>
          <a:bodyPr/>
          <a:lstStyle/>
          <a:p>
            <a:pPr>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a:t>Axonal growth is led by growth cones</a:t>
            </a:r>
          </a:p>
          <a:p>
            <a:pPr lvl="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a:t>Filopodia (growing from axons) are able to sense the environment ahead for chemical markers and cues.</a:t>
            </a:r>
          </a:p>
          <a:p>
            <a:pPr lvl="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a:t>Mechanisms are fairly old in evolutionary terms.</a:t>
            </a:r>
          </a:p>
          <a:p>
            <a:pPr>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a:t>Intermediate chemical markers</a:t>
            </a:r>
          </a:p>
          <a:p>
            <a:pPr lvl="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a:t>Guideposts studied in invertebrates</a:t>
            </a:r>
          </a:p>
          <a:p>
            <a:pPr>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a:t>Short and long range cues</a:t>
            </a:r>
          </a:p>
          <a:p>
            <a:pPr lvl="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a:t>Short range chemo-attraction and chemo-repulsion</a:t>
            </a:r>
          </a:p>
          <a:p>
            <a:pPr lvl="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a:t>Long range chemo-attraction and chemo-repulsion</a:t>
            </a:r>
          </a:p>
          <a:p>
            <a:pPr>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a:t>Gradient effects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a:extLst>
              <a:ext uri="{FF2B5EF4-FFF2-40B4-BE49-F238E27FC236}">
                <a16:creationId xmlns:a16="http://schemas.microsoft.com/office/drawing/2014/main" id="{54109CF6-C418-4A56-815B-CAB360988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4946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a:extLst>
              <a:ext uri="{FF2B5EF4-FFF2-40B4-BE49-F238E27FC236}">
                <a16:creationId xmlns:a16="http://schemas.microsoft.com/office/drawing/2014/main" id="{78E025D2-6A6A-499B-BEFC-0C6C61F34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85800"/>
            <a:ext cx="8839200" cy="5953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E77294-4F22-4554-82B2-A74C533F6A60}"/>
              </a:ext>
            </a:extLst>
          </p:cNvPr>
          <p:cNvSpPr>
            <a:spLocks noGrp="1"/>
          </p:cNvSpPr>
          <p:nvPr>
            <p:ph type="title"/>
          </p:nvPr>
        </p:nvSpPr>
        <p:spPr>
          <a:xfrm>
            <a:off x="409763" y="433545"/>
            <a:ext cx="8354890" cy="930447"/>
          </a:xfrm>
        </p:spPr>
        <p:txBody>
          <a:bodyPr vert="horz" lIns="91440" tIns="45720" rIns="91440" bIns="45720" rtlCol="0" anchor="b">
            <a:normAutofit/>
          </a:bodyPr>
          <a:lstStyle/>
          <a:p>
            <a:pPr algn="ctr" defTabSz="914400"/>
            <a:r>
              <a:rPr lang="en-US" sz="4700" dirty="0">
                <a:solidFill>
                  <a:srgbClr val="FFFFFF"/>
                </a:solidFill>
              </a:rPr>
              <a:t>Week 3</a:t>
            </a:r>
          </a:p>
        </p:txBody>
      </p:sp>
      <p:cxnSp>
        <p:nvCxnSpPr>
          <p:cNvPr id="137" name="Straight Connector 13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8" name="Content Placeholder 4">
            <a:extLst>
              <a:ext uri="{FF2B5EF4-FFF2-40B4-BE49-F238E27FC236}">
                <a16:creationId xmlns:a16="http://schemas.microsoft.com/office/drawing/2014/main" id="{1B9F445E-E6CE-4D96-A585-AE3F0A05630D}"/>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3520" t="46029" r="1669" b="3611"/>
          <a:stretch/>
        </p:blipFill>
        <p:spPr>
          <a:xfrm>
            <a:off x="4724414" y="2277801"/>
            <a:ext cx="3962375" cy="4046799"/>
          </a:xfrm>
          <a:prstGeom prst="rect">
            <a:avLst/>
          </a:prstGeom>
        </p:spPr>
      </p:pic>
      <p:pic>
        <p:nvPicPr>
          <p:cNvPr id="1026" name="Picture 2" descr="https://www.babycenter.com/ims/2018/06/833x580xpregnancy-week-3-blastocycst_square.png.pagespeed.ic.BqHcv88mgk.jpg">
            <a:extLst>
              <a:ext uri="{FF2B5EF4-FFF2-40B4-BE49-F238E27FC236}">
                <a16:creationId xmlns:a16="http://schemas.microsoft.com/office/drawing/2014/main" id="{16F310AD-FC3A-4AA0-A019-6B4A343B49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045454"/>
            <a:ext cx="3738562" cy="2603080"/>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B79CDE5B-8801-4D21-BA2D-7FCC4D767DD5}"/>
              </a:ext>
            </a:extLst>
          </p:cNvPr>
          <p:cNvSpPr/>
          <p:nvPr/>
        </p:nvSpPr>
        <p:spPr>
          <a:xfrm rot="19559751">
            <a:off x="4035074" y="5312815"/>
            <a:ext cx="2548682" cy="7667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Inner Cell Mass</a:t>
            </a:r>
          </a:p>
        </p:txBody>
      </p:sp>
      <p:sp>
        <p:nvSpPr>
          <p:cNvPr id="11" name="Arrow: Right 10">
            <a:extLst>
              <a:ext uri="{FF2B5EF4-FFF2-40B4-BE49-F238E27FC236}">
                <a16:creationId xmlns:a16="http://schemas.microsoft.com/office/drawing/2014/main" id="{458D684F-F92C-4249-A017-1330CF8F57C4}"/>
              </a:ext>
            </a:extLst>
          </p:cNvPr>
          <p:cNvSpPr/>
          <p:nvPr/>
        </p:nvSpPr>
        <p:spPr>
          <a:xfrm rot="2218713" flipH="1">
            <a:off x="2132858" y="5008938"/>
            <a:ext cx="2548682" cy="7667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Inner Cell Mass</a:t>
            </a:r>
          </a:p>
        </p:txBody>
      </p:sp>
    </p:spTree>
    <p:extLst>
      <p:ext uri="{BB962C8B-B14F-4D97-AF65-F5344CB8AC3E}">
        <p14:creationId xmlns:p14="http://schemas.microsoft.com/office/powerpoint/2010/main" val="619136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a:extLst>
              <a:ext uri="{FF2B5EF4-FFF2-40B4-BE49-F238E27FC236}">
                <a16:creationId xmlns:a16="http://schemas.microsoft.com/office/drawing/2014/main" id="{1F3037C0-CD42-4FC9-996A-FFA7F41CF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0"/>
            <a:ext cx="61722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a:extLst>
              <a:ext uri="{FF2B5EF4-FFF2-40B4-BE49-F238E27FC236}">
                <a16:creationId xmlns:a16="http://schemas.microsoft.com/office/drawing/2014/main" id="{F2AECF42-08F6-464E-9919-A2AA4853B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4495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7D7958-F5F8-45A1-88CE-26371A2CA5F1}"/>
              </a:ext>
            </a:extLst>
          </p:cNvPr>
          <p:cNvSpPr>
            <a:spLocks noGrp="1"/>
          </p:cNvSpPr>
          <p:nvPr>
            <p:ph type="title"/>
          </p:nvPr>
        </p:nvSpPr>
        <p:spPr>
          <a:xfrm>
            <a:off x="647271" y="1012004"/>
            <a:ext cx="2562119" cy="4795408"/>
          </a:xfrm>
        </p:spPr>
        <p:txBody>
          <a:bodyPr>
            <a:normAutofit/>
          </a:bodyPr>
          <a:lstStyle/>
          <a:p>
            <a:r>
              <a:rPr lang="en-US">
                <a:solidFill>
                  <a:srgbClr val="FFFFFF"/>
                </a:solidFill>
                <a:latin typeface="AR CHRISTY" panose="02000000000000000000" pitchFamily="2" charset="0"/>
              </a:rPr>
              <a:t>NEURAL TUBE DEFECTS</a:t>
            </a:r>
          </a:p>
        </p:txBody>
      </p:sp>
      <p:graphicFrame>
        <p:nvGraphicFramePr>
          <p:cNvPr id="5" name="Content Placeholder 2">
            <a:extLst>
              <a:ext uri="{FF2B5EF4-FFF2-40B4-BE49-F238E27FC236}">
                <a16:creationId xmlns:a16="http://schemas.microsoft.com/office/drawing/2014/main" id="{47075957-DC61-448D-8DDC-C566070312C8}"/>
              </a:ext>
            </a:extLst>
          </p:cNvPr>
          <p:cNvGraphicFramePr>
            <a:graphicFrameLocks noGrp="1"/>
          </p:cNvGraphicFramePr>
          <p:nvPr>
            <p:ph idx="1"/>
            <p:extLst>
              <p:ext uri="{D42A27DB-BD31-4B8C-83A1-F6EECF244321}">
                <p14:modId xmlns:p14="http://schemas.microsoft.com/office/powerpoint/2010/main" val="1390500178"/>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6556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Top Corners Rounded 12">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37536" y="1604792"/>
            <a:ext cx="5923488" cy="3648417"/>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Top Corners Rounded 14">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44075" y="1645100"/>
            <a:ext cx="5609397" cy="3567794"/>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69BC47-C6C1-4116-81B4-36D425BB700A}"/>
              </a:ext>
            </a:extLst>
          </p:cNvPr>
          <p:cNvSpPr>
            <a:spLocks noGrp="1"/>
          </p:cNvSpPr>
          <p:nvPr>
            <p:ph type="title"/>
          </p:nvPr>
        </p:nvSpPr>
        <p:spPr>
          <a:xfrm>
            <a:off x="241299" y="981091"/>
            <a:ext cx="3069714" cy="1624457"/>
          </a:xfrm>
        </p:spPr>
        <p:txBody>
          <a:bodyPr>
            <a:normAutofit/>
          </a:bodyPr>
          <a:lstStyle/>
          <a:p>
            <a:r>
              <a:rPr lang="en-US" sz="3100">
                <a:solidFill>
                  <a:schemeClr val="bg1"/>
                </a:solidFill>
              </a:rPr>
              <a:t>Neural tube defects</a:t>
            </a:r>
          </a:p>
        </p:txBody>
      </p:sp>
      <p:cxnSp>
        <p:nvCxnSpPr>
          <p:cNvPr id="17" name="Straight Connector 16">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053" y="2705800"/>
            <a:ext cx="1198092"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0E5939-F4F2-4631-A272-E5C1714E5A8D}"/>
              </a:ext>
            </a:extLst>
          </p:cNvPr>
          <p:cNvSpPr>
            <a:spLocks noGrp="1"/>
          </p:cNvSpPr>
          <p:nvPr>
            <p:ph idx="1"/>
          </p:nvPr>
        </p:nvSpPr>
        <p:spPr>
          <a:xfrm>
            <a:off x="241299" y="2834809"/>
            <a:ext cx="3069714" cy="3042099"/>
          </a:xfrm>
        </p:spPr>
        <p:txBody>
          <a:bodyPr anchor="t">
            <a:normAutofit/>
          </a:bodyPr>
          <a:lstStyle/>
          <a:p>
            <a:r>
              <a:rPr lang="en-US" sz="1700">
                <a:solidFill>
                  <a:schemeClr val="bg1"/>
                </a:solidFill>
              </a:rPr>
              <a:t>Neural tube defects can occur due to…</a:t>
            </a:r>
          </a:p>
          <a:p>
            <a:pPr lvl="1"/>
            <a:r>
              <a:rPr lang="en-US" sz="1700">
                <a:solidFill>
                  <a:schemeClr val="bg1"/>
                </a:solidFill>
              </a:rPr>
              <a:t>Chromosomal disorders</a:t>
            </a:r>
          </a:p>
          <a:p>
            <a:pPr lvl="1"/>
            <a:r>
              <a:rPr lang="en-US" sz="1700">
                <a:solidFill>
                  <a:schemeClr val="bg1"/>
                </a:solidFill>
              </a:rPr>
              <a:t>Environmental exposure</a:t>
            </a:r>
          </a:p>
          <a:p>
            <a:pPr lvl="1"/>
            <a:r>
              <a:rPr lang="en-US" sz="1700">
                <a:solidFill>
                  <a:schemeClr val="bg1"/>
                </a:solidFill>
              </a:rPr>
              <a:t>Folic acid deficiency</a:t>
            </a:r>
          </a:p>
          <a:p>
            <a:pPr lvl="1"/>
            <a:r>
              <a:rPr lang="en-US" sz="1700">
                <a:solidFill>
                  <a:schemeClr val="bg1"/>
                </a:solidFill>
              </a:rPr>
              <a:t>Certain drugs that block folic acid</a:t>
            </a:r>
          </a:p>
          <a:p>
            <a:pPr lvl="2"/>
            <a:r>
              <a:rPr lang="en-US" sz="1700">
                <a:solidFill>
                  <a:schemeClr val="bg1"/>
                </a:solidFill>
              </a:rPr>
              <a:t>Carbamazepine</a:t>
            </a:r>
          </a:p>
          <a:p>
            <a:pPr lvl="2"/>
            <a:r>
              <a:rPr lang="en-US" sz="1700">
                <a:solidFill>
                  <a:schemeClr val="bg1"/>
                </a:solidFill>
              </a:rPr>
              <a:t>Phenytoin</a:t>
            </a:r>
          </a:p>
          <a:p>
            <a:pPr lvl="2"/>
            <a:r>
              <a:rPr lang="en-US" sz="1700">
                <a:solidFill>
                  <a:schemeClr val="bg1"/>
                </a:solidFill>
              </a:rPr>
              <a:t>Trimethoprim</a:t>
            </a:r>
          </a:p>
        </p:txBody>
      </p:sp>
      <p:pic>
        <p:nvPicPr>
          <p:cNvPr id="8" name="Picture 7" descr="A picture containing text, map&#10;&#10;Description automatically generated">
            <a:extLst>
              <a:ext uri="{FF2B5EF4-FFF2-40B4-BE49-F238E27FC236}">
                <a16:creationId xmlns:a16="http://schemas.microsoft.com/office/drawing/2014/main" id="{8860C1AE-7BF7-4466-8E17-BB178B44D91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944" r="17450" b="61746"/>
          <a:stretch/>
        </p:blipFill>
        <p:spPr>
          <a:xfrm>
            <a:off x="3902825" y="2017838"/>
            <a:ext cx="4906588" cy="2665276"/>
          </a:xfrm>
          <a:prstGeom prst="rect">
            <a:avLst/>
          </a:prstGeom>
        </p:spPr>
      </p:pic>
    </p:spTree>
    <p:extLst>
      <p:ext uri="{BB962C8B-B14F-4D97-AF65-F5344CB8AC3E}">
        <p14:creationId xmlns:p14="http://schemas.microsoft.com/office/powerpoint/2010/main" val="15834355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2" name="Picture 4" descr="Related image">
            <a:extLst>
              <a:ext uri="{FF2B5EF4-FFF2-40B4-BE49-F238E27FC236}">
                <a16:creationId xmlns:a16="http://schemas.microsoft.com/office/drawing/2014/main" id="{ADE16E42-9446-402D-9A18-88D2C0A2E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2236170"/>
            <a:ext cx="6781800" cy="4521200"/>
          </a:xfrm>
          <a:prstGeom prst="rect">
            <a:avLst/>
          </a:prstGeom>
        </p:spPr>
        <p:style>
          <a:lnRef idx="1">
            <a:schemeClr val="dk1"/>
          </a:lnRef>
          <a:fillRef idx="3">
            <a:schemeClr val="dk1"/>
          </a:fillRef>
          <a:effectRef idx="2">
            <a:schemeClr val="dk1"/>
          </a:effectRef>
          <a:fontRef idx="minor">
            <a:schemeClr val="lt1"/>
          </a:fontRef>
        </p:style>
      </p:pic>
      <p:sp>
        <p:nvSpPr>
          <p:cNvPr id="2" name="Title 1">
            <a:extLst>
              <a:ext uri="{FF2B5EF4-FFF2-40B4-BE49-F238E27FC236}">
                <a16:creationId xmlns:a16="http://schemas.microsoft.com/office/drawing/2014/main" id="{4C7D7958-F5F8-45A1-88CE-26371A2CA5F1}"/>
              </a:ext>
            </a:extLst>
          </p:cNvPr>
          <p:cNvSpPr>
            <a:spLocks noGrp="1"/>
          </p:cNvSpPr>
          <p:nvPr>
            <p:ph type="title"/>
          </p:nvPr>
        </p:nvSpPr>
        <p:spPr/>
        <p:txBody>
          <a:bodyPr/>
          <a:lstStyle/>
          <a:p>
            <a:r>
              <a:rPr lang="en-US" dirty="0">
                <a:latin typeface="AR CHRISTY" panose="02000000000000000000" pitchFamily="2" charset="0"/>
              </a:rPr>
              <a:t>NEURAL TUBE DEFECTS – Anencephaly</a:t>
            </a:r>
          </a:p>
        </p:txBody>
      </p:sp>
      <p:sp>
        <p:nvSpPr>
          <p:cNvPr id="3" name="Content Placeholder 2">
            <a:extLst>
              <a:ext uri="{FF2B5EF4-FFF2-40B4-BE49-F238E27FC236}">
                <a16:creationId xmlns:a16="http://schemas.microsoft.com/office/drawing/2014/main" id="{FF4CB617-3440-4600-85AA-8284A9670F26}"/>
              </a:ext>
            </a:extLst>
          </p:cNvPr>
          <p:cNvSpPr>
            <a:spLocks noGrp="1"/>
          </p:cNvSpPr>
          <p:nvPr>
            <p:ph idx="1"/>
          </p:nvPr>
        </p:nvSpPr>
        <p:spPr>
          <a:xfrm>
            <a:off x="685800" y="1253331"/>
            <a:ext cx="7886700" cy="4351338"/>
          </a:xfrm>
        </p:spPr>
        <p:txBody>
          <a:bodyPr>
            <a:normAutofit/>
          </a:bodyPr>
          <a:lstStyle/>
          <a:p>
            <a:r>
              <a:rPr lang="en-US" dirty="0"/>
              <a:t>Anencephaly is the failure of the neural tube to spontaneously close at the cranial end hence the brain does not develop. Anencephaly means “no brain”. This condition is incompatible with life. </a:t>
            </a:r>
          </a:p>
        </p:txBody>
      </p:sp>
    </p:spTree>
    <p:extLst>
      <p:ext uri="{BB962C8B-B14F-4D97-AF65-F5344CB8AC3E}">
        <p14:creationId xmlns:p14="http://schemas.microsoft.com/office/powerpoint/2010/main" val="30729403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Top Corners Rounded 9">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37536" y="1604792"/>
            <a:ext cx="5923488" cy="3648417"/>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Top Corners Rounded 11">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44075" y="1645100"/>
            <a:ext cx="5609397" cy="3567794"/>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E8A9F1-444C-46F3-AC95-49946BB33C1C}"/>
              </a:ext>
            </a:extLst>
          </p:cNvPr>
          <p:cNvSpPr>
            <a:spLocks noGrp="1"/>
          </p:cNvSpPr>
          <p:nvPr>
            <p:ph type="title"/>
          </p:nvPr>
        </p:nvSpPr>
        <p:spPr>
          <a:xfrm>
            <a:off x="241299" y="981091"/>
            <a:ext cx="3069714" cy="1624457"/>
          </a:xfrm>
        </p:spPr>
        <p:txBody>
          <a:bodyPr>
            <a:normAutofit/>
          </a:bodyPr>
          <a:lstStyle/>
          <a:p>
            <a:r>
              <a:rPr lang="en-US" sz="3100">
                <a:solidFill>
                  <a:schemeClr val="bg1"/>
                </a:solidFill>
                <a:latin typeface="AR CHRISTY" panose="02000000000000000000" pitchFamily="2" charset="0"/>
              </a:rPr>
              <a:t>NEURAL TUBE DEFECTS – Microencephaly</a:t>
            </a:r>
            <a:endParaRPr lang="en-US" sz="3100">
              <a:solidFill>
                <a:schemeClr val="bg1"/>
              </a:solidFill>
            </a:endParaRPr>
          </a:p>
        </p:txBody>
      </p:sp>
      <p:cxnSp>
        <p:nvCxnSpPr>
          <p:cNvPr id="14" name="Straight Connector 13">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053" y="2705800"/>
            <a:ext cx="1198092"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3E7C7C-92C3-4989-8BF2-E82DE6468E09}"/>
              </a:ext>
            </a:extLst>
          </p:cNvPr>
          <p:cNvSpPr>
            <a:spLocks noGrp="1"/>
          </p:cNvSpPr>
          <p:nvPr>
            <p:ph idx="1"/>
          </p:nvPr>
        </p:nvSpPr>
        <p:spPr>
          <a:xfrm>
            <a:off x="241299" y="2834809"/>
            <a:ext cx="3069714" cy="3042099"/>
          </a:xfrm>
        </p:spPr>
        <p:txBody>
          <a:bodyPr anchor="t">
            <a:normAutofit lnSpcReduction="10000"/>
          </a:bodyPr>
          <a:lstStyle/>
          <a:p>
            <a:r>
              <a:rPr lang="en-US" sz="1600">
                <a:solidFill>
                  <a:schemeClr val="bg1"/>
                </a:solidFill>
              </a:rPr>
              <a:t>Some infants with congenital </a:t>
            </a:r>
            <a:r>
              <a:rPr lang="en-US" sz="1600" b="1">
                <a:solidFill>
                  <a:schemeClr val="bg1"/>
                </a:solidFill>
              </a:rPr>
              <a:t>Zika virus</a:t>
            </a:r>
            <a:r>
              <a:rPr lang="en-US" sz="1600">
                <a:solidFill>
                  <a:schemeClr val="bg1"/>
                </a:solidFill>
              </a:rPr>
              <a:t> infection who do not have microcephaly at </a:t>
            </a:r>
            <a:r>
              <a:rPr lang="en-US" sz="1600" b="1">
                <a:solidFill>
                  <a:schemeClr val="bg1"/>
                </a:solidFill>
              </a:rPr>
              <a:t>birth</a:t>
            </a:r>
            <a:r>
              <a:rPr lang="en-US" sz="1600">
                <a:solidFill>
                  <a:schemeClr val="bg1"/>
                </a:solidFill>
              </a:rPr>
              <a:t> may later experience slowed head growth and develop postnatal microcephaly. Recognizing that </a:t>
            </a:r>
            <a:r>
              <a:rPr lang="en-US" sz="1600" b="1">
                <a:solidFill>
                  <a:schemeClr val="bg1"/>
                </a:solidFill>
              </a:rPr>
              <a:t>Zika</a:t>
            </a:r>
            <a:r>
              <a:rPr lang="en-US" sz="1600">
                <a:solidFill>
                  <a:schemeClr val="bg1"/>
                </a:solidFill>
              </a:rPr>
              <a:t> is a cause of certain </a:t>
            </a:r>
            <a:r>
              <a:rPr lang="en-US" sz="1600" b="1">
                <a:solidFill>
                  <a:schemeClr val="bg1"/>
                </a:solidFill>
              </a:rPr>
              <a:t>birth defects</a:t>
            </a:r>
            <a:r>
              <a:rPr lang="en-US" sz="1600">
                <a:solidFill>
                  <a:schemeClr val="bg1"/>
                </a:solidFill>
              </a:rPr>
              <a:t> does not mean that every pregnant woman infected with </a:t>
            </a:r>
            <a:r>
              <a:rPr lang="en-US" sz="1600" b="1">
                <a:solidFill>
                  <a:schemeClr val="bg1"/>
                </a:solidFill>
              </a:rPr>
              <a:t>Zika</a:t>
            </a:r>
            <a:r>
              <a:rPr lang="en-US" sz="1600">
                <a:solidFill>
                  <a:schemeClr val="bg1"/>
                </a:solidFill>
              </a:rPr>
              <a:t> will have a baby with a </a:t>
            </a:r>
            <a:r>
              <a:rPr lang="en-US" sz="1600" b="1">
                <a:solidFill>
                  <a:schemeClr val="bg1"/>
                </a:solidFill>
              </a:rPr>
              <a:t>birth defect</a:t>
            </a:r>
            <a:r>
              <a:rPr lang="en-US" sz="1600">
                <a:solidFill>
                  <a:schemeClr val="bg1"/>
                </a:solidFill>
              </a:rPr>
              <a:t>.</a:t>
            </a:r>
          </a:p>
        </p:txBody>
      </p:sp>
      <p:pic>
        <p:nvPicPr>
          <p:cNvPr id="5" name="Picture 4" descr="A picture containing text&#10;&#10;Description automatically generated">
            <a:extLst>
              <a:ext uri="{FF2B5EF4-FFF2-40B4-BE49-F238E27FC236}">
                <a16:creationId xmlns:a16="http://schemas.microsoft.com/office/drawing/2014/main" id="{531884FE-0D57-4F05-B3C7-0C1B576193D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02825" y="1510505"/>
            <a:ext cx="4906588" cy="3679941"/>
          </a:xfrm>
          <a:prstGeom prst="rect">
            <a:avLst/>
          </a:prstGeom>
        </p:spPr>
      </p:pic>
      <p:sp>
        <p:nvSpPr>
          <p:cNvPr id="6" name="Rectangle 5">
            <a:extLst>
              <a:ext uri="{FF2B5EF4-FFF2-40B4-BE49-F238E27FC236}">
                <a16:creationId xmlns:a16="http://schemas.microsoft.com/office/drawing/2014/main" id="{3CEA421A-89E7-4B09-AF91-7A859439BC02}"/>
              </a:ext>
            </a:extLst>
          </p:cNvPr>
          <p:cNvSpPr/>
          <p:nvPr/>
        </p:nvSpPr>
        <p:spPr>
          <a:xfrm>
            <a:off x="3568534" y="624298"/>
            <a:ext cx="5820440" cy="523220"/>
          </a:xfrm>
          <a:prstGeom prst="rect">
            <a:avLst/>
          </a:prstGeom>
        </p:spPr>
        <p:txBody>
          <a:bodyPr wrap="none">
            <a:spAutoFit/>
          </a:bodyPr>
          <a:lstStyle/>
          <a:p>
            <a:r>
              <a:rPr lang="en-US" sz="2800" b="1" dirty="0"/>
              <a:t>Microencephaly means “small brain”. </a:t>
            </a:r>
          </a:p>
        </p:txBody>
      </p:sp>
    </p:spTree>
    <p:extLst>
      <p:ext uri="{BB962C8B-B14F-4D97-AF65-F5344CB8AC3E}">
        <p14:creationId xmlns:p14="http://schemas.microsoft.com/office/powerpoint/2010/main" val="11371270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womans face&#10;&#10;Description automatically generated">
            <a:extLst>
              <a:ext uri="{FF2B5EF4-FFF2-40B4-BE49-F238E27FC236}">
                <a16:creationId xmlns:a16="http://schemas.microsoft.com/office/drawing/2014/main" id="{56E4283B-3141-4B36-8D93-3F6A04F352D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4602"/>
          <a:stretch/>
        </p:blipFill>
        <p:spPr>
          <a:xfrm>
            <a:off x="20" y="10"/>
            <a:ext cx="9143980" cy="4666928"/>
          </a:xfrm>
          <a:prstGeom prst="rect">
            <a:avLst/>
          </a:prstGeom>
        </p:spPr>
      </p:pic>
      <p:pic>
        <p:nvPicPr>
          <p:cNvPr id="10" name="Picture 9">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Oval 11">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455E39-4641-4D2A-902F-840FCC910D04}"/>
              </a:ext>
            </a:extLst>
          </p:cNvPr>
          <p:cNvSpPr>
            <a:spLocks noGrp="1"/>
          </p:cNvSpPr>
          <p:nvPr>
            <p:ph type="title"/>
          </p:nvPr>
        </p:nvSpPr>
        <p:spPr>
          <a:xfrm>
            <a:off x="603748" y="4551037"/>
            <a:ext cx="3766337" cy="1509931"/>
          </a:xfrm>
        </p:spPr>
        <p:txBody>
          <a:bodyPr>
            <a:normAutofit/>
          </a:bodyPr>
          <a:lstStyle/>
          <a:p>
            <a:r>
              <a:rPr lang="en-US" sz="3500">
                <a:solidFill>
                  <a:srgbClr val="000000"/>
                </a:solidFill>
              </a:rPr>
              <a:t>Spina bifida</a:t>
            </a:r>
          </a:p>
        </p:txBody>
      </p:sp>
      <p:sp>
        <p:nvSpPr>
          <p:cNvPr id="3" name="Content Placeholder 2">
            <a:extLst>
              <a:ext uri="{FF2B5EF4-FFF2-40B4-BE49-F238E27FC236}">
                <a16:creationId xmlns:a16="http://schemas.microsoft.com/office/drawing/2014/main" id="{DCB95664-1E08-49FB-8249-12AF7AD5B368}"/>
              </a:ext>
            </a:extLst>
          </p:cNvPr>
          <p:cNvSpPr>
            <a:spLocks noGrp="1"/>
          </p:cNvSpPr>
          <p:nvPr>
            <p:ph idx="1"/>
          </p:nvPr>
        </p:nvSpPr>
        <p:spPr>
          <a:xfrm>
            <a:off x="4852685" y="4551037"/>
            <a:ext cx="3694808" cy="1509935"/>
          </a:xfrm>
        </p:spPr>
        <p:txBody>
          <a:bodyPr anchor="ctr">
            <a:normAutofit/>
          </a:bodyPr>
          <a:lstStyle/>
          <a:p>
            <a:r>
              <a:rPr lang="en-US" sz="1600">
                <a:solidFill>
                  <a:srgbClr val="000000"/>
                </a:solidFill>
              </a:rPr>
              <a:t>Spina bifida is the failure of the neural tube to spontaneously close at the caudal end.</a:t>
            </a:r>
          </a:p>
          <a:p>
            <a:r>
              <a:rPr lang="en-US" sz="1600">
                <a:solidFill>
                  <a:srgbClr val="000000"/>
                </a:solidFill>
              </a:rPr>
              <a:t>Vertebra overlying the area of the defect do not fully develop causing the vertebral arch to remain open. </a:t>
            </a:r>
          </a:p>
          <a:p>
            <a:pPr marL="0" indent="0">
              <a:buNone/>
            </a:pPr>
            <a:endParaRPr lang="en-US" sz="1600">
              <a:solidFill>
                <a:srgbClr val="000000"/>
              </a:solidFill>
            </a:endParaRPr>
          </a:p>
          <a:p>
            <a:pPr marL="0" indent="0">
              <a:buNone/>
            </a:pPr>
            <a:endParaRPr lang="en-US" sz="1600">
              <a:solidFill>
                <a:srgbClr val="000000"/>
              </a:solidFill>
            </a:endParaRPr>
          </a:p>
        </p:txBody>
      </p:sp>
    </p:spTree>
    <p:extLst>
      <p:ext uri="{BB962C8B-B14F-4D97-AF65-F5344CB8AC3E}">
        <p14:creationId xmlns:p14="http://schemas.microsoft.com/office/powerpoint/2010/main" val="8935708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776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4" name="Picture 73">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76" name="Freeform: Shape 75">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43365" name="Picture 2" descr="Spina Bifida Occulta Picture2">
            <a:extLst>
              <a:ext uri="{FF2B5EF4-FFF2-40B4-BE49-F238E27FC236}">
                <a16:creationId xmlns:a16="http://schemas.microsoft.com/office/drawing/2014/main" id="{B52EAEBB-341D-43A9-9307-FB5048B4A25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818858" y="1395951"/>
            <a:ext cx="5421465" cy="4066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5408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12059-9033-41E1-A9D9-D87C2D7171A0}"/>
              </a:ext>
            </a:extLst>
          </p:cNvPr>
          <p:cNvSpPr>
            <a:spLocks noGrp="1"/>
          </p:cNvSpPr>
          <p:nvPr>
            <p:ph type="title"/>
          </p:nvPr>
        </p:nvSpPr>
        <p:spPr>
          <a:xfrm>
            <a:off x="628650" y="365126"/>
            <a:ext cx="7886700" cy="1325563"/>
          </a:xfrm>
        </p:spPr>
        <p:txBody>
          <a:bodyPr>
            <a:normAutofit/>
          </a:bodyPr>
          <a:lstStyle/>
          <a:p>
            <a:r>
              <a:rPr lang="en-US" sz="4400" b="1" dirty="0">
                <a:latin typeface="AR CHRISTY" panose="02000000000000000000" pitchFamily="2" charset="0"/>
              </a:rPr>
              <a:t>Spina Bifida Occulta</a:t>
            </a:r>
          </a:p>
        </p:txBody>
      </p:sp>
      <p:sp>
        <p:nvSpPr>
          <p:cNvPr id="3" name="Content Placeholder 2">
            <a:extLst>
              <a:ext uri="{FF2B5EF4-FFF2-40B4-BE49-F238E27FC236}">
                <a16:creationId xmlns:a16="http://schemas.microsoft.com/office/drawing/2014/main" id="{5E4CF48A-835C-49D2-A9B2-B3CA76AE5D91}"/>
              </a:ext>
            </a:extLst>
          </p:cNvPr>
          <p:cNvSpPr>
            <a:spLocks noGrp="1"/>
          </p:cNvSpPr>
          <p:nvPr>
            <p:ph idx="1"/>
          </p:nvPr>
        </p:nvSpPr>
        <p:spPr/>
        <p:txBody>
          <a:bodyPr/>
          <a:lstStyle/>
          <a:p>
            <a:r>
              <a:rPr lang="en-US" dirty="0"/>
              <a:t>Spina bifida occulta is an asymptomatic defect caused by failure of the two halves of the vertebral arch to fuse at the midline. </a:t>
            </a:r>
          </a:p>
          <a:p>
            <a:r>
              <a:rPr lang="en-US" dirty="0"/>
              <a:t>The only evidence of its presence may be a small tuft of hair over the defect</a:t>
            </a:r>
          </a:p>
          <a:p>
            <a:pPr marL="0" indent="0">
              <a:buNone/>
            </a:pPr>
            <a:endParaRPr lang="en-US" dirty="0"/>
          </a:p>
        </p:txBody>
      </p:sp>
      <p:pic>
        <p:nvPicPr>
          <p:cNvPr id="6" name="Picture 5" descr="A close up of text on a white background&#10;&#10;Description automatically generated">
            <a:extLst>
              <a:ext uri="{FF2B5EF4-FFF2-40B4-BE49-F238E27FC236}">
                <a16:creationId xmlns:a16="http://schemas.microsoft.com/office/drawing/2014/main" id="{5A2DFFF4-9E6B-4FBC-AB94-4352E20EA7B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0242" y="3176769"/>
            <a:ext cx="5943600" cy="3340713"/>
          </a:xfrm>
          <a:prstGeom prst="rect">
            <a:avLst/>
          </a:prstGeom>
        </p:spPr>
        <p:style>
          <a:lnRef idx="2">
            <a:schemeClr val="dk1"/>
          </a:lnRef>
          <a:fillRef idx="1">
            <a:schemeClr val="lt1"/>
          </a:fillRef>
          <a:effectRef idx="0">
            <a:schemeClr val="dk1"/>
          </a:effectRef>
          <a:fontRef idx="minor">
            <a:schemeClr val="dk1"/>
          </a:fontRef>
        </p:style>
      </p:pic>
      <p:pic>
        <p:nvPicPr>
          <p:cNvPr id="142338" name="Picture 2" descr="Image result for spina bifida occulta">
            <a:extLst>
              <a:ext uri="{FF2B5EF4-FFF2-40B4-BE49-F238E27FC236}">
                <a16:creationId xmlns:a16="http://schemas.microsoft.com/office/drawing/2014/main" id="{F015C93A-6ACA-4D36-B3FE-E00ABBAD7C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1959" y="2971801"/>
            <a:ext cx="3056734"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5204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D38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60DBAB-32BF-4070-AEAA-FD619B5D67AF}"/>
              </a:ext>
            </a:extLst>
          </p:cNvPr>
          <p:cNvSpPr>
            <a:spLocks noGrp="1"/>
          </p:cNvSpPr>
          <p:nvPr>
            <p:ph type="title"/>
          </p:nvPr>
        </p:nvSpPr>
        <p:spPr>
          <a:xfrm>
            <a:off x="393192" y="4767072"/>
            <a:ext cx="4945641" cy="1625210"/>
          </a:xfrm>
        </p:spPr>
        <p:txBody>
          <a:bodyPr>
            <a:normAutofit/>
          </a:bodyPr>
          <a:lstStyle/>
          <a:p>
            <a:pPr algn="r"/>
            <a:r>
              <a:rPr lang="en-US" b="1">
                <a:solidFill>
                  <a:srgbClr val="FFFFFF"/>
                </a:solidFill>
                <a:latin typeface="AR CHRISTY" panose="02000000000000000000" pitchFamily="2" charset="0"/>
              </a:rPr>
              <a:t>Spina Bifida Occulta</a:t>
            </a:r>
            <a:endParaRPr lang="en-US" dirty="0">
              <a:solidFill>
                <a:srgbClr val="FFFFFF"/>
              </a:solidFill>
            </a:endParaRPr>
          </a:p>
        </p:txBody>
      </p:sp>
      <p:pic>
        <p:nvPicPr>
          <p:cNvPr id="144386" name="Picture 2" descr="http://www.spinabifida.net/wp-content/uploads/2015/01/Spina-Bifida-Occulta-Pictures2.jpg">
            <a:extLst>
              <a:ext uri="{FF2B5EF4-FFF2-40B4-BE49-F238E27FC236}">
                <a16:creationId xmlns:a16="http://schemas.microsoft.com/office/drawing/2014/main" id="{BD56BC37-DDF1-4472-9085-BBABB789C1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257" b="-3"/>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1E07209-FAB9-4528-BA20-96CEE2208378}"/>
              </a:ext>
            </a:extLst>
          </p:cNvPr>
          <p:cNvSpPr>
            <a:spLocks noGrp="1"/>
          </p:cNvSpPr>
          <p:nvPr>
            <p:ph idx="1"/>
          </p:nvPr>
        </p:nvSpPr>
        <p:spPr>
          <a:xfrm>
            <a:off x="6021989" y="917725"/>
            <a:ext cx="2568554" cy="4852362"/>
          </a:xfrm>
        </p:spPr>
        <p:txBody>
          <a:bodyPr anchor="ctr">
            <a:normAutofit/>
          </a:bodyPr>
          <a:lstStyle/>
          <a:p>
            <a:r>
              <a:rPr lang="en-US" sz="1700" dirty="0">
                <a:solidFill>
                  <a:srgbClr val="FFFFFF"/>
                </a:solidFill>
              </a:rPr>
              <a:t>In this picture, hair tuft is shown on the skin just above the vertebra with a bony defect. A red circle is made around the hair tuft. </a:t>
            </a:r>
          </a:p>
          <a:p>
            <a:r>
              <a:rPr lang="en-US" sz="1700" dirty="0">
                <a:solidFill>
                  <a:srgbClr val="FFFFFF"/>
                </a:solidFill>
              </a:rPr>
              <a:t>Spina bifida occulta only affects the vertebral arch leaving the spinal cord intact.</a:t>
            </a:r>
          </a:p>
          <a:p>
            <a:pPr marL="0" indent="0">
              <a:buNone/>
            </a:pPr>
            <a:endParaRPr lang="en-US" sz="1700" dirty="0">
              <a:solidFill>
                <a:srgbClr val="FFFFFF"/>
              </a:solidFill>
            </a:endParaRPr>
          </a:p>
        </p:txBody>
      </p:sp>
    </p:spTree>
    <p:extLst>
      <p:ext uri="{BB962C8B-B14F-4D97-AF65-F5344CB8AC3E}">
        <p14:creationId xmlns:p14="http://schemas.microsoft.com/office/powerpoint/2010/main" val="1685346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1" name="Picture 2" descr="Image result for Inner Cell Mass: Form two layers of cells, epiblast and hypoblast. A Bilaminar Embryonic Disc is formed.">
            <a:extLst>
              <a:ext uri="{FF2B5EF4-FFF2-40B4-BE49-F238E27FC236}">
                <a16:creationId xmlns:a16="http://schemas.microsoft.com/office/drawing/2014/main" id="{805978C3-4ABC-4AAC-8C54-B3F76C23DA5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37055" y="1286934"/>
            <a:ext cx="4259480" cy="4259480"/>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a:extLst>
              <a:ext uri="{FF2B5EF4-FFF2-40B4-BE49-F238E27FC236}">
                <a16:creationId xmlns:a16="http://schemas.microsoft.com/office/drawing/2014/main" id="{F5493CFF-E43B-4B10-ACE1-C8A124662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404" y="0"/>
            <a:ext cx="304659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3" name="Content Placeholder 4102">
            <a:extLst>
              <a:ext uri="{FF2B5EF4-FFF2-40B4-BE49-F238E27FC236}">
                <a16:creationId xmlns:a16="http://schemas.microsoft.com/office/drawing/2014/main" id="{31EC17A1-E2C1-4391-AFCD-216F4025F3E0}"/>
              </a:ext>
            </a:extLst>
          </p:cNvPr>
          <p:cNvSpPr>
            <a:spLocks noGrp="1"/>
          </p:cNvSpPr>
          <p:nvPr>
            <p:ph idx="1"/>
          </p:nvPr>
        </p:nvSpPr>
        <p:spPr>
          <a:xfrm>
            <a:off x="6376986" y="3358608"/>
            <a:ext cx="2284413" cy="2831273"/>
          </a:xfrm>
        </p:spPr>
        <p:txBody>
          <a:bodyPr>
            <a:normAutofit fontScale="85000" lnSpcReduction="10000"/>
          </a:bodyPr>
          <a:lstStyle/>
          <a:p>
            <a:r>
              <a:rPr lang="en-US" dirty="0">
                <a:solidFill>
                  <a:schemeClr val="bg1"/>
                </a:solidFill>
              </a:rPr>
              <a:t>Epiblast Cells: From inner cell mass, will ultimately give rise to the three germ layers and the entire embryo.</a:t>
            </a:r>
          </a:p>
          <a:p>
            <a:r>
              <a:rPr lang="en-US" dirty="0">
                <a:solidFill>
                  <a:schemeClr val="bg1"/>
                </a:solidFill>
              </a:rPr>
              <a:t>Hypoblast Cells: These cells are the first to migrate and eventually disintegrate. </a:t>
            </a:r>
            <a:endParaRPr lang="en-US" sz="1600" dirty="0">
              <a:solidFill>
                <a:schemeClr val="bg1"/>
              </a:solidFill>
            </a:endParaRPr>
          </a:p>
        </p:txBody>
      </p:sp>
      <p:sp>
        <p:nvSpPr>
          <p:cNvPr id="8" name="Title 1">
            <a:extLst>
              <a:ext uri="{FF2B5EF4-FFF2-40B4-BE49-F238E27FC236}">
                <a16:creationId xmlns:a16="http://schemas.microsoft.com/office/drawing/2014/main" id="{F168EA6B-6B51-41A5-BDEA-C398D25ECB68}"/>
              </a:ext>
            </a:extLst>
          </p:cNvPr>
          <p:cNvSpPr>
            <a:spLocks noGrp="1"/>
          </p:cNvSpPr>
          <p:nvPr>
            <p:ph type="title"/>
          </p:nvPr>
        </p:nvSpPr>
        <p:spPr>
          <a:xfrm>
            <a:off x="6051031" y="400573"/>
            <a:ext cx="3046596" cy="2557462"/>
          </a:xfrm>
        </p:spPr>
        <p:txBody>
          <a:bodyPr anchor="b">
            <a:normAutofit fontScale="90000"/>
          </a:bodyPr>
          <a:lstStyle/>
          <a:p>
            <a:r>
              <a:rPr lang="en-US" sz="2900" dirty="0">
                <a:solidFill>
                  <a:schemeClr val="bg1"/>
                </a:solidFill>
              </a:rPr>
              <a:t>The Inner Cell Mass of the Blastocyst</a:t>
            </a:r>
            <a:br>
              <a:rPr lang="en-US" sz="2900" dirty="0">
                <a:solidFill>
                  <a:schemeClr val="bg1"/>
                </a:solidFill>
              </a:rPr>
            </a:br>
            <a:r>
              <a:rPr lang="en-US" sz="2900" dirty="0">
                <a:solidFill>
                  <a:schemeClr val="bg1"/>
                </a:solidFill>
              </a:rPr>
              <a:t>Differentiates into the Epiblast and the Hypoblast</a:t>
            </a:r>
          </a:p>
        </p:txBody>
      </p:sp>
    </p:spTree>
    <p:extLst>
      <p:ext uri="{BB962C8B-B14F-4D97-AF65-F5344CB8AC3E}">
        <p14:creationId xmlns:p14="http://schemas.microsoft.com/office/powerpoint/2010/main" val="23040386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0DBAB-32BF-4070-AEAA-FD619B5D67AF}"/>
              </a:ext>
            </a:extLst>
          </p:cNvPr>
          <p:cNvSpPr>
            <a:spLocks noGrp="1"/>
          </p:cNvSpPr>
          <p:nvPr>
            <p:ph type="title"/>
          </p:nvPr>
        </p:nvSpPr>
        <p:spPr>
          <a:xfrm>
            <a:off x="486696" y="629266"/>
            <a:ext cx="2738601" cy="1676603"/>
          </a:xfrm>
        </p:spPr>
        <p:txBody>
          <a:bodyPr>
            <a:normAutofit/>
          </a:bodyPr>
          <a:lstStyle/>
          <a:p>
            <a:r>
              <a:rPr lang="en-US" b="1">
                <a:latin typeface="AR CHRISTY" panose="02000000000000000000" pitchFamily="2" charset="0"/>
              </a:rPr>
              <a:t>Spina Bifida Occulta</a:t>
            </a:r>
            <a:endParaRPr lang="en-US"/>
          </a:p>
        </p:txBody>
      </p:sp>
      <p:sp>
        <p:nvSpPr>
          <p:cNvPr id="3" name="Content Placeholder 2">
            <a:extLst>
              <a:ext uri="{FF2B5EF4-FFF2-40B4-BE49-F238E27FC236}">
                <a16:creationId xmlns:a16="http://schemas.microsoft.com/office/drawing/2014/main" id="{01E07209-FAB9-4528-BA20-96CEE2208378}"/>
              </a:ext>
            </a:extLst>
          </p:cNvPr>
          <p:cNvSpPr>
            <a:spLocks noGrp="1"/>
          </p:cNvSpPr>
          <p:nvPr>
            <p:ph idx="1"/>
          </p:nvPr>
        </p:nvSpPr>
        <p:spPr>
          <a:xfrm>
            <a:off x="486698" y="2438400"/>
            <a:ext cx="2738599" cy="3785419"/>
          </a:xfrm>
        </p:spPr>
        <p:txBody>
          <a:bodyPr>
            <a:normAutofit/>
          </a:bodyPr>
          <a:lstStyle/>
          <a:p>
            <a:r>
              <a:rPr lang="en-US" sz="1600" dirty="0"/>
              <a:t>A hair tuft is visible on the skin just above the vertebra with a bony defect.</a:t>
            </a:r>
          </a:p>
          <a:p>
            <a:r>
              <a:rPr lang="en-US" sz="1600" dirty="0"/>
              <a:t> A red circle is made around the hair tuft. </a:t>
            </a:r>
          </a:p>
          <a:p>
            <a:r>
              <a:rPr lang="en-US" sz="1600" dirty="0"/>
              <a:t>This is the most common sign of spina bifida occulta.</a:t>
            </a:r>
          </a:p>
        </p:txBody>
      </p:sp>
      <p:pic>
        <p:nvPicPr>
          <p:cNvPr id="145410" name="Picture 2" descr="Image result for spina bifida occulta why hair">
            <a:extLst>
              <a:ext uri="{FF2B5EF4-FFF2-40B4-BE49-F238E27FC236}">
                <a16:creationId xmlns:a16="http://schemas.microsoft.com/office/drawing/2014/main" id="{4AA7C2BB-358E-46FD-B7AC-15DF74ABE9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34" r="16102" b="2"/>
          <a:stretch/>
        </p:blipFill>
        <p:spPr bwMode="auto">
          <a:xfrm>
            <a:off x="3479292" y="10"/>
            <a:ext cx="5664708"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2099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4B654C96-DD0D-47FD-85D5-FCFDB408C27C}"/>
              </a:ext>
            </a:extLst>
          </p:cNvPr>
          <p:cNvSpPr>
            <a:spLocks noGrp="1" noChangeArrowheads="1"/>
          </p:cNvSpPr>
          <p:nvPr>
            <p:ph type="title"/>
          </p:nvPr>
        </p:nvSpPr>
        <p:spPr>
          <a:xfrm>
            <a:off x="457200" y="546100"/>
            <a:ext cx="8229600" cy="1374775"/>
          </a:xfrm>
          <a:ln/>
        </p:spPr>
        <p:txBody>
          <a:bodyPr lIns="0" tIns="0" rIns="0" bIns="0"/>
          <a:lstStyle/>
          <a:p>
            <a:endParaRPr lang="en-US" altLang="en-US"/>
          </a:p>
        </p:txBody>
      </p:sp>
      <p:pic>
        <p:nvPicPr>
          <p:cNvPr id="23554" name="Picture 2">
            <a:extLst>
              <a:ext uri="{FF2B5EF4-FFF2-40B4-BE49-F238E27FC236}">
                <a16:creationId xmlns:a16="http://schemas.microsoft.com/office/drawing/2014/main" id="{A7F2EB4D-3C37-4A0B-BCB6-1D6C2DA7D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10134600" cy="4983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5" name="Rectangle 3">
            <a:extLst>
              <a:ext uri="{FF2B5EF4-FFF2-40B4-BE49-F238E27FC236}">
                <a16:creationId xmlns:a16="http://schemas.microsoft.com/office/drawing/2014/main" id="{0AC26D69-D11A-469F-A6ED-07E3573A1A6A}"/>
              </a:ext>
            </a:extLst>
          </p:cNvPr>
          <p:cNvSpPr>
            <a:spLocks noChangeArrowheads="1"/>
          </p:cNvSpPr>
          <p:nvPr/>
        </p:nvSpPr>
        <p:spPr bwMode="auto">
          <a:xfrm>
            <a:off x="0" y="5029200"/>
            <a:ext cx="9144000" cy="146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defRPr>
            </a:lvl5pPr>
            <a:lvl6pPr defTabSz="457200" eaLnBrk="0" fontAlgn="base" hangingPunct="0">
              <a:lnSpc>
                <a:spcPct val="87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defRPr>
            </a:lvl6pPr>
            <a:lvl7pPr defTabSz="457200" eaLnBrk="0" fontAlgn="base" hangingPunct="0">
              <a:lnSpc>
                <a:spcPct val="87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defRPr>
            </a:lvl7pPr>
            <a:lvl8pPr defTabSz="457200" eaLnBrk="0" fontAlgn="base" hangingPunct="0">
              <a:lnSpc>
                <a:spcPct val="87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defRPr>
            </a:lvl8pPr>
            <a:lvl9pPr defTabSz="457200" eaLnBrk="0" fontAlgn="base" hangingPunct="0">
              <a:lnSpc>
                <a:spcPct val="87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defRPr>
            </a:lvl9pPr>
          </a:lstStyle>
          <a:p>
            <a:pPr>
              <a:lnSpc>
                <a:spcPct val="100000"/>
              </a:lnSpc>
            </a:pPr>
            <a:r>
              <a:rPr lang="en-GB" altLang="en-US" b="1"/>
              <a:t>BRAIN DEVELOPMENT. The human brain and nervous system begin to develop at three weeks’ gestation as the closing neural tube (left). By four weeks, major regions of the human brain can be recognized in primitive form, including the forebrain, midbrain, hindbrain, and optic vesicle (from which the eye develops). Irregular ridges, or convolutions, are clearly seen by six months.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a:extLst>
              <a:ext uri="{FF2B5EF4-FFF2-40B4-BE49-F238E27FC236}">
                <a16:creationId xmlns:a16="http://schemas.microsoft.com/office/drawing/2014/main" id="{609D7459-DCC8-46A4-996B-BF7FD0200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0"/>
            <a:ext cx="621665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6" name="Picture 25">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2" name="Title 1">
            <a:extLst>
              <a:ext uri="{FF2B5EF4-FFF2-40B4-BE49-F238E27FC236}">
                <a16:creationId xmlns:a16="http://schemas.microsoft.com/office/drawing/2014/main" id="{38675321-876B-43F6-A626-88EF731F59B0}"/>
              </a:ext>
            </a:extLst>
          </p:cNvPr>
          <p:cNvSpPr>
            <a:spLocks noGrp="1"/>
          </p:cNvSpPr>
          <p:nvPr>
            <p:ph type="title"/>
          </p:nvPr>
        </p:nvSpPr>
        <p:spPr>
          <a:xfrm>
            <a:off x="4976979" y="1459467"/>
            <a:ext cx="3733482" cy="1090538"/>
          </a:xfrm>
        </p:spPr>
        <p:txBody>
          <a:bodyPr>
            <a:normAutofit/>
          </a:bodyPr>
          <a:lstStyle/>
          <a:p>
            <a:r>
              <a:rPr lang="en-US" dirty="0">
                <a:solidFill>
                  <a:srgbClr val="000000"/>
                </a:solidFill>
              </a:rPr>
              <a:t>Folic acid</a:t>
            </a:r>
          </a:p>
        </p:txBody>
      </p:sp>
      <p:sp>
        <p:nvSpPr>
          <p:cNvPr id="2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5" name="Picture 4">
            <a:extLst>
              <a:ext uri="{FF2B5EF4-FFF2-40B4-BE49-F238E27FC236}">
                <a16:creationId xmlns:a16="http://schemas.microsoft.com/office/drawing/2014/main" id="{AB5C4127-069C-42AD-8EDA-867D9562CB14}"/>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184" r="-2" b="-2"/>
          <a:stretch/>
        </p:blipFill>
        <p:spPr>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8738B0FC-5B2B-4218-8C3A-B83074644952}"/>
              </a:ext>
            </a:extLst>
          </p:cNvPr>
          <p:cNvSpPr>
            <a:spLocks noGrp="1"/>
          </p:cNvSpPr>
          <p:nvPr>
            <p:ph idx="1"/>
          </p:nvPr>
        </p:nvSpPr>
        <p:spPr>
          <a:xfrm>
            <a:off x="4974330" y="2673512"/>
            <a:ext cx="3733184" cy="2729467"/>
          </a:xfrm>
        </p:spPr>
        <p:txBody>
          <a:bodyPr anchor="ctr">
            <a:normAutofit/>
          </a:bodyPr>
          <a:lstStyle/>
          <a:p>
            <a:r>
              <a:rPr lang="en-US" sz="1600" dirty="0">
                <a:solidFill>
                  <a:srgbClr val="000000"/>
                </a:solidFill>
              </a:rPr>
              <a:t>Why is folic acid needed before and during pregnancy?</a:t>
            </a:r>
          </a:p>
          <a:p>
            <a:r>
              <a:rPr lang="en-US" sz="1600" dirty="0"/>
              <a:t>Neural tube defects occur in the earliest weeks of pregnancy – before many women even know they're pregnant. </a:t>
            </a:r>
          </a:p>
          <a:p>
            <a:r>
              <a:rPr lang="en-US" sz="1600" dirty="0"/>
              <a:t>It's important for women to begin taking folic acid before you start trying to conceive.</a:t>
            </a:r>
          </a:p>
        </p:txBody>
      </p:sp>
    </p:spTree>
    <p:extLst>
      <p:ext uri="{BB962C8B-B14F-4D97-AF65-F5344CB8AC3E}">
        <p14:creationId xmlns:p14="http://schemas.microsoft.com/office/powerpoint/2010/main" val="37027019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5C4127-069C-42AD-8EDA-867D9562CB1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585" r="22855" b="-1"/>
          <a:stretch/>
        </p:blipFill>
        <p:spPr>
          <a:xfrm>
            <a:off x="-1" y="-2119"/>
            <a:ext cx="6326555" cy="6860119"/>
          </a:xfrm>
          <a:prstGeom prst="rect">
            <a:avLst/>
          </a:prstGeom>
        </p:spPr>
      </p:pic>
      <p:pic>
        <p:nvPicPr>
          <p:cNvPr id="33" name="Picture 32">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25096"/>
          <a:stretch/>
        </p:blipFill>
        <p:spPr>
          <a:xfrm>
            <a:off x="0" y="-7245"/>
            <a:ext cx="9150350" cy="6871595"/>
          </a:xfrm>
          <a:prstGeom prst="rect">
            <a:avLst/>
          </a:prstGeom>
        </p:spPr>
      </p:pic>
      <p:sp>
        <p:nvSpPr>
          <p:cNvPr id="2" name="Title 1">
            <a:extLst>
              <a:ext uri="{FF2B5EF4-FFF2-40B4-BE49-F238E27FC236}">
                <a16:creationId xmlns:a16="http://schemas.microsoft.com/office/drawing/2014/main" id="{38675321-876B-43F6-A626-88EF731F59B0}"/>
              </a:ext>
            </a:extLst>
          </p:cNvPr>
          <p:cNvSpPr>
            <a:spLocks noGrp="1"/>
          </p:cNvSpPr>
          <p:nvPr>
            <p:ph type="title"/>
          </p:nvPr>
        </p:nvSpPr>
        <p:spPr>
          <a:xfrm>
            <a:off x="6019800" y="5291762"/>
            <a:ext cx="3651884" cy="1176358"/>
          </a:xfrm>
        </p:spPr>
        <p:txBody>
          <a:bodyPr>
            <a:normAutofit/>
          </a:bodyPr>
          <a:lstStyle/>
          <a:p>
            <a:r>
              <a:rPr lang="en-US" dirty="0">
                <a:solidFill>
                  <a:srgbClr val="000000"/>
                </a:solidFill>
              </a:rPr>
              <a:t>Folic acid</a:t>
            </a:r>
          </a:p>
        </p:txBody>
      </p:sp>
      <p:sp>
        <p:nvSpPr>
          <p:cNvPr id="3" name="Content Placeholder 2">
            <a:extLst>
              <a:ext uri="{FF2B5EF4-FFF2-40B4-BE49-F238E27FC236}">
                <a16:creationId xmlns:a16="http://schemas.microsoft.com/office/drawing/2014/main" id="{8738B0FC-5B2B-4218-8C3A-B83074644952}"/>
              </a:ext>
            </a:extLst>
          </p:cNvPr>
          <p:cNvSpPr>
            <a:spLocks noGrp="1"/>
          </p:cNvSpPr>
          <p:nvPr>
            <p:ph idx="1"/>
          </p:nvPr>
        </p:nvSpPr>
        <p:spPr>
          <a:xfrm>
            <a:off x="5867399" y="607992"/>
            <a:ext cx="3044825" cy="4276692"/>
          </a:xfrm>
        </p:spPr>
        <p:txBody>
          <a:bodyPr anchor="b">
            <a:normAutofit/>
          </a:bodyPr>
          <a:lstStyle/>
          <a:p>
            <a:r>
              <a:rPr lang="en-US" sz="1600" dirty="0">
                <a:solidFill>
                  <a:srgbClr val="000000"/>
                </a:solidFill>
              </a:rPr>
              <a:t>It's critically important to get enough folic acid because it helps prevent neural tube defects (NTDs), such as…</a:t>
            </a:r>
          </a:p>
          <a:p>
            <a:pPr lvl="1"/>
            <a:r>
              <a:rPr lang="en-US" sz="1600" dirty="0">
                <a:solidFill>
                  <a:srgbClr val="000000"/>
                </a:solidFill>
              </a:rPr>
              <a:t>spina bifida (which affects the spinal cord) </a:t>
            </a:r>
          </a:p>
          <a:p>
            <a:pPr lvl="1"/>
            <a:r>
              <a:rPr lang="en-US" sz="1600" dirty="0">
                <a:solidFill>
                  <a:srgbClr val="000000"/>
                </a:solidFill>
              </a:rPr>
              <a:t>Spina Bifida Occulta</a:t>
            </a:r>
          </a:p>
          <a:p>
            <a:pPr lvl="1"/>
            <a:r>
              <a:rPr lang="en-US" sz="1600" dirty="0">
                <a:solidFill>
                  <a:srgbClr val="000000"/>
                </a:solidFill>
              </a:rPr>
              <a:t>Anencephaly (which affects the brain)</a:t>
            </a:r>
          </a:p>
          <a:p>
            <a:pPr lvl="1"/>
            <a:r>
              <a:rPr lang="en-US" sz="1600" dirty="0">
                <a:solidFill>
                  <a:srgbClr val="000000"/>
                </a:solidFill>
              </a:rPr>
              <a:t>Microcephaly </a:t>
            </a:r>
          </a:p>
          <a:p>
            <a:pPr marL="342900" lvl="1" indent="0">
              <a:buNone/>
            </a:pPr>
            <a:r>
              <a:rPr lang="en-US" sz="1600" b="1" i="1" dirty="0">
                <a:solidFill>
                  <a:srgbClr val="000000"/>
                </a:solidFill>
              </a:rPr>
              <a:t>The neural tube is the part of the embryo from which your baby's spine and brain develop.</a:t>
            </a:r>
          </a:p>
          <a:p>
            <a:pPr marL="0" indent="0">
              <a:buNone/>
            </a:pPr>
            <a:endParaRPr lang="en-US" sz="1600" dirty="0">
              <a:solidFill>
                <a:srgbClr val="000000"/>
              </a:solidFill>
            </a:endParaRPr>
          </a:p>
        </p:txBody>
      </p:sp>
    </p:spTree>
    <p:extLst>
      <p:ext uri="{BB962C8B-B14F-4D97-AF65-F5344CB8AC3E}">
        <p14:creationId xmlns:p14="http://schemas.microsoft.com/office/powerpoint/2010/main" val="21370611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A0C5-6CF7-4098-8F85-AC906D965D6D}"/>
              </a:ext>
            </a:extLst>
          </p:cNvPr>
          <p:cNvSpPr>
            <a:spLocks noGrp="1"/>
          </p:cNvSpPr>
          <p:nvPr>
            <p:ph type="title"/>
          </p:nvPr>
        </p:nvSpPr>
        <p:spPr/>
        <p:txBody>
          <a:bodyPr/>
          <a:lstStyle/>
          <a:p>
            <a:r>
              <a:rPr lang="en-US" dirty="0"/>
              <a:t>Neural tube defects</a:t>
            </a:r>
          </a:p>
        </p:txBody>
      </p:sp>
      <p:sp>
        <p:nvSpPr>
          <p:cNvPr id="3" name="Content Placeholder 2">
            <a:extLst>
              <a:ext uri="{FF2B5EF4-FFF2-40B4-BE49-F238E27FC236}">
                <a16:creationId xmlns:a16="http://schemas.microsoft.com/office/drawing/2014/main" id="{6E4E2537-6C29-470B-A838-CAAAE252FD3E}"/>
              </a:ext>
            </a:extLst>
          </p:cNvPr>
          <p:cNvSpPr>
            <a:spLocks noGrp="1"/>
          </p:cNvSpPr>
          <p:nvPr>
            <p:ph idx="1"/>
          </p:nvPr>
        </p:nvSpPr>
        <p:spPr/>
        <p:txBody>
          <a:bodyPr>
            <a:normAutofit/>
          </a:bodyPr>
          <a:lstStyle/>
          <a:p>
            <a:r>
              <a:rPr lang="en-US" dirty="0"/>
              <a:t>According to the Centers for Disease Control (CDC), Neural tube defects affect about 3,000 pregnancies a year in the United States. </a:t>
            </a:r>
          </a:p>
          <a:p>
            <a:r>
              <a:rPr lang="en-US" dirty="0"/>
              <a:t>Women who take the recommended daily dose of folic acid starting at least one month before conception and during the first trimester of pregnancy can </a:t>
            </a:r>
            <a:r>
              <a:rPr lang="en-US" b="1" u="sng" dirty="0"/>
              <a:t>reduce their baby's risk of neural tube defects by up to 70 percent.</a:t>
            </a:r>
          </a:p>
          <a:p>
            <a:pPr marL="0" indent="0">
              <a:buNone/>
            </a:pPr>
            <a:endParaRPr lang="en-US" dirty="0"/>
          </a:p>
        </p:txBody>
      </p:sp>
      <p:pic>
        <p:nvPicPr>
          <p:cNvPr id="5" name="Picture 4" descr="A screenshot of a cell phone&#10;&#10;Description automatically generated">
            <a:extLst>
              <a:ext uri="{FF2B5EF4-FFF2-40B4-BE49-F238E27FC236}">
                <a16:creationId xmlns:a16="http://schemas.microsoft.com/office/drawing/2014/main" id="{CBD0B505-D3B5-42B2-836A-8435E3CBCE6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2208" y="2115312"/>
            <a:ext cx="7339584" cy="2627376"/>
          </a:xfrm>
          <a:prstGeom prst="rect">
            <a:avLst/>
          </a:prstGeom>
        </p:spPr>
      </p:pic>
      <p:sp>
        <p:nvSpPr>
          <p:cNvPr id="6" name="TextBox 5">
            <a:extLst>
              <a:ext uri="{FF2B5EF4-FFF2-40B4-BE49-F238E27FC236}">
                <a16:creationId xmlns:a16="http://schemas.microsoft.com/office/drawing/2014/main" id="{CD28B4FF-43DC-47A3-B0D4-639F8EE65C38}"/>
              </a:ext>
            </a:extLst>
          </p:cNvPr>
          <p:cNvSpPr txBox="1"/>
          <p:nvPr/>
        </p:nvSpPr>
        <p:spPr>
          <a:xfrm>
            <a:off x="902208" y="4742688"/>
            <a:ext cx="7339584" cy="230832"/>
          </a:xfrm>
          <a:prstGeom prst="rect">
            <a:avLst/>
          </a:prstGeom>
          <a:noFill/>
        </p:spPr>
        <p:txBody>
          <a:bodyPr wrap="square" rtlCol="0">
            <a:spAutoFit/>
          </a:bodyPr>
          <a:lstStyle/>
          <a:p>
            <a:r>
              <a:rPr lang="en-US" sz="900">
                <a:hlinkClick r:id="rId3" tooltip="https://commons.wikimedia.org/wiki/File:1302_Brain_Vesicle_DevN.jp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5439455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E4B4D-9FCA-42AB-AD7F-168FBBE00524}"/>
              </a:ext>
            </a:extLst>
          </p:cNvPr>
          <p:cNvSpPr>
            <a:spLocks noGrp="1"/>
          </p:cNvSpPr>
          <p:nvPr>
            <p:ph type="title"/>
          </p:nvPr>
        </p:nvSpPr>
        <p:spPr>
          <a:xfrm>
            <a:off x="491490" y="365125"/>
            <a:ext cx="3840085" cy="1692794"/>
          </a:xfrm>
        </p:spPr>
        <p:txBody>
          <a:bodyPr>
            <a:normAutofit/>
          </a:bodyPr>
          <a:lstStyle/>
          <a:p>
            <a:r>
              <a:rPr lang="en-US" dirty="0"/>
              <a:t>Folic acid</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4975121-942A-4F7C-9203-26B7ADDE6F63}"/>
              </a:ext>
            </a:extLst>
          </p:cNvPr>
          <p:cNvSpPr>
            <a:spLocks noGrp="1"/>
          </p:cNvSpPr>
          <p:nvPr>
            <p:ph idx="1"/>
          </p:nvPr>
        </p:nvSpPr>
        <p:spPr>
          <a:xfrm>
            <a:off x="491490" y="2575034"/>
            <a:ext cx="3840085" cy="3462228"/>
          </a:xfrm>
        </p:spPr>
        <p:txBody>
          <a:bodyPr>
            <a:normAutofit/>
          </a:bodyPr>
          <a:lstStyle/>
          <a:p>
            <a:r>
              <a:rPr lang="en-US" sz="2000" dirty="0"/>
              <a:t>Folic acid is a form of vitamin B9, also known as folate.</a:t>
            </a:r>
          </a:p>
          <a:p>
            <a:r>
              <a:rPr lang="en-US" sz="2000" dirty="0"/>
              <a:t>This vitamin helps prevent certain birth defects. </a:t>
            </a:r>
          </a:p>
          <a:p>
            <a:r>
              <a:rPr lang="en-US" sz="2000" dirty="0"/>
              <a:t>When the nutrient comes directly from food sources, it's called folate. </a:t>
            </a:r>
          </a:p>
          <a:p>
            <a:r>
              <a:rPr lang="en-US" sz="2000" dirty="0"/>
              <a:t>When it's manufactured for use as a supplement or to fortify foods, it's called folic acid.</a:t>
            </a:r>
          </a:p>
          <a:p>
            <a:pPr marL="0" indent="0">
              <a:buNone/>
            </a:pPr>
            <a:endParaRPr lang="en-US" sz="2000" dirty="0"/>
          </a:p>
        </p:txBody>
      </p:sp>
      <p:pic>
        <p:nvPicPr>
          <p:cNvPr id="5" name="Picture 4" descr="A picture containing person, wall, holding, clothing&#10;&#10;Description automatically generated">
            <a:extLst>
              <a:ext uri="{FF2B5EF4-FFF2-40B4-BE49-F238E27FC236}">
                <a16:creationId xmlns:a16="http://schemas.microsoft.com/office/drawing/2014/main" id="{EAC7FE34-2CC4-47EE-8D1D-705F2D11C07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3322" r="30592" b="-1"/>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9785993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E4B4D-9FCA-42AB-AD7F-168FBBE00524}"/>
              </a:ext>
            </a:extLst>
          </p:cNvPr>
          <p:cNvSpPr>
            <a:spLocks noGrp="1"/>
          </p:cNvSpPr>
          <p:nvPr>
            <p:ph type="title"/>
          </p:nvPr>
        </p:nvSpPr>
        <p:spPr>
          <a:xfrm>
            <a:off x="3724072" y="629268"/>
            <a:ext cx="4939868" cy="1286160"/>
          </a:xfrm>
        </p:spPr>
        <p:txBody>
          <a:bodyPr anchor="b">
            <a:normAutofit/>
          </a:bodyPr>
          <a:lstStyle/>
          <a:p>
            <a:r>
              <a:rPr lang="en-US" dirty="0"/>
              <a:t>Folic acid</a:t>
            </a:r>
          </a:p>
        </p:txBody>
      </p:sp>
      <p:pic>
        <p:nvPicPr>
          <p:cNvPr id="5" name="Picture 4">
            <a:extLst>
              <a:ext uri="{FF2B5EF4-FFF2-40B4-BE49-F238E27FC236}">
                <a16:creationId xmlns:a16="http://schemas.microsoft.com/office/drawing/2014/main" id="{EAC7FE34-2CC4-47EE-8D1D-705F2D11C07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686" r="19734"/>
          <a:stretch/>
        </p:blipFill>
        <p:spPr>
          <a:xfrm>
            <a:off x="20" y="10"/>
            <a:ext cx="3476673"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E5991E"/>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4975121-942A-4F7C-9203-26B7ADDE6F63}"/>
              </a:ext>
            </a:extLst>
          </p:cNvPr>
          <p:cNvSpPr>
            <a:spLocks noGrp="1"/>
          </p:cNvSpPr>
          <p:nvPr>
            <p:ph idx="1"/>
          </p:nvPr>
        </p:nvSpPr>
        <p:spPr>
          <a:xfrm>
            <a:off x="3724073" y="2438400"/>
            <a:ext cx="4939867" cy="3785419"/>
          </a:xfrm>
        </p:spPr>
        <p:txBody>
          <a:bodyPr>
            <a:normAutofit lnSpcReduction="10000"/>
          </a:bodyPr>
          <a:lstStyle/>
          <a:p>
            <a:r>
              <a:rPr lang="en-US" sz="2800" dirty="0"/>
              <a:t>Folic acid is needed to make normal red blood cells and prevent a type of anemia called folate-deficiency anemia. </a:t>
            </a:r>
          </a:p>
          <a:p>
            <a:r>
              <a:rPr lang="en-US" sz="2800" dirty="0"/>
              <a:t>It's essential for the production, repair, and functioning of DNA – our genetic map and a basic building block of cells.</a:t>
            </a:r>
          </a:p>
        </p:txBody>
      </p:sp>
    </p:spTree>
    <p:extLst>
      <p:ext uri="{BB962C8B-B14F-4D97-AF65-F5344CB8AC3E}">
        <p14:creationId xmlns:p14="http://schemas.microsoft.com/office/powerpoint/2010/main" val="1541541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5C9AE91A-3650-4FC9-BC8D-CE335B2C2A4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2600" y="1769250"/>
            <a:ext cx="5168390" cy="3294848"/>
          </a:xfrm>
          <a:prstGeom prst="rect">
            <a:avLst/>
          </a:prstGeom>
        </p:spPr>
      </p:pic>
      <p:sp>
        <p:nvSpPr>
          <p:cNvPr id="11" name="Rectangle 10">
            <a:extLst>
              <a:ext uri="{FF2B5EF4-FFF2-40B4-BE49-F238E27FC236}">
                <a16:creationId xmlns:a16="http://schemas.microsoft.com/office/drawing/2014/main" id="{F5493CFF-E43B-4B10-ACE1-C8A124662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404" y="0"/>
            <a:ext cx="304659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115AD1-DE81-4CC0-A06A-3498C2ED7996}"/>
              </a:ext>
            </a:extLst>
          </p:cNvPr>
          <p:cNvSpPr>
            <a:spLocks noGrp="1"/>
          </p:cNvSpPr>
          <p:nvPr>
            <p:ph type="title"/>
          </p:nvPr>
        </p:nvSpPr>
        <p:spPr>
          <a:xfrm>
            <a:off x="6376987" y="643467"/>
            <a:ext cx="2338388" cy="2556385"/>
          </a:xfrm>
        </p:spPr>
        <p:txBody>
          <a:bodyPr anchor="b">
            <a:normAutofit/>
          </a:bodyPr>
          <a:lstStyle/>
          <a:p>
            <a:r>
              <a:rPr lang="en-US" sz="2900" dirty="0">
                <a:solidFill>
                  <a:schemeClr val="bg1"/>
                </a:solidFill>
              </a:rPr>
              <a:t>The 3 Primary Germ Layers</a:t>
            </a:r>
          </a:p>
        </p:txBody>
      </p:sp>
      <p:sp>
        <p:nvSpPr>
          <p:cNvPr id="3" name="Content Placeholder 2">
            <a:extLst>
              <a:ext uri="{FF2B5EF4-FFF2-40B4-BE49-F238E27FC236}">
                <a16:creationId xmlns:a16="http://schemas.microsoft.com/office/drawing/2014/main" id="{7A78C82A-0324-4101-8209-638EBB81643B}"/>
              </a:ext>
            </a:extLst>
          </p:cNvPr>
          <p:cNvSpPr>
            <a:spLocks noGrp="1"/>
          </p:cNvSpPr>
          <p:nvPr>
            <p:ph idx="1"/>
          </p:nvPr>
        </p:nvSpPr>
        <p:spPr>
          <a:xfrm>
            <a:off x="6376986" y="3358608"/>
            <a:ext cx="2284413" cy="2831273"/>
          </a:xfrm>
        </p:spPr>
        <p:txBody>
          <a:bodyPr>
            <a:normAutofit fontScale="92500" lnSpcReduction="10000"/>
          </a:bodyPr>
          <a:lstStyle/>
          <a:p>
            <a:r>
              <a:rPr lang="en-GB" altLang="en-US" sz="1600" dirty="0">
                <a:solidFill>
                  <a:schemeClr val="bg1"/>
                </a:solidFill>
              </a:rPr>
              <a:t>The Blastocyst has three primary layers that undergo many interactions in order to evolve into organ, bone, muscle, skin or neural tissue. </a:t>
            </a:r>
          </a:p>
          <a:p>
            <a:r>
              <a:rPr lang="en-US" sz="1600" dirty="0">
                <a:solidFill>
                  <a:schemeClr val="bg1"/>
                </a:solidFill>
              </a:rPr>
              <a:t>The cross-section on the right illustrates three germ layers:</a:t>
            </a:r>
          </a:p>
          <a:p>
            <a:pPr lvl="1"/>
            <a:r>
              <a:rPr lang="en-US" sz="1600" dirty="0">
                <a:solidFill>
                  <a:schemeClr val="bg1"/>
                </a:solidFill>
              </a:rPr>
              <a:t>The ectoderm </a:t>
            </a:r>
          </a:p>
          <a:p>
            <a:pPr lvl="1"/>
            <a:r>
              <a:rPr lang="en-US" sz="1600" dirty="0">
                <a:solidFill>
                  <a:schemeClr val="bg1"/>
                </a:solidFill>
              </a:rPr>
              <a:t>The mesoderm </a:t>
            </a:r>
          </a:p>
          <a:p>
            <a:pPr lvl="1"/>
            <a:r>
              <a:rPr lang="en-US" sz="1600" dirty="0">
                <a:solidFill>
                  <a:schemeClr val="bg1"/>
                </a:solidFill>
              </a:rPr>
              <a:t>The endoderm</a:t>
            </a:r>
          </a:p>
        </p:txBody>
      </p:sp>
    </p:spTree>
    <p:extLst>
      <p:ext uri="{BB962C8B-B14F-4D97-AF65-F5344CB8AC3E}">
        <p14:creationId xmlns:p14="http://schemas.microsoft.com/office/powerpoint/2010/main" val="2282434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A371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E77294-4F22-4554-82B2-A74C533F6A60}"/>
              </a:ext>
            </a:extLst>
          </p:cNvPr>
          <p:cNvSpPr>
            <a:spLocks noGrp="1"/>
          </p:cNvSpPr>
          <p:nvPr>
            <p:ph type="title"/>
          </p:nvPr>
        </p:nvSpPr>
        <p:spPr>
          <a:xfrm>
            <a:off x="6820122" y="618681"/>
            <a:ext cx="1960404" cy="4794567"/>
          </a:xfrm>
        </p:spPr>
        <p:txBody>
          <a:bodyPr vert="horz" lIns="91440" tIns="45720" rIns="91440" bIns="45720" rtlCol="0" anchor="ctr">
            <a:normAutofit/>
          </a:bodyPr>
          <a:lstStyle/>
          <a:p>
            <a:pPr defTabSz="914400"/>
            <a:r>
              <a:rPr lang="en-US" sz="3100">
                <a:solidFill>
                  <a:srgbClr val="FFFFFF"/>
                </a:solidFill>
              </a:rPr>
              <a:t>Week 4</a:t>
            </a:r>
          </a:p>
        </p:txBody>
      </p:sp>
      <p:sp>
        <p:nvSpPr>
          <p:cNvPr id="138"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2" descr="https://www.babycenter.com/ims/2018/06/833x580xpregnancy-week-4-yolk-sac_square.png.pagespeed.ic.g_fe3VAKrJ.png">
            <a:extLst>
              <a:ext uri="{FF2B5EF4-FFF2-40B4-BE49-F238E27FC236}">
                <a16:creationId xmlns:a16="http://schemas.microsoft.com/office/drawing/2014/main" id="{0855C6D3-7467-4D0E-9507-FBDB3CADF14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721" r="11345" b="-1"/>
          <a:stretch/>
        </p:blipFill>
        <p:spPr bwMode="auto">
          <a:xfrm>
            <a:off x="732188" y="942538"/>
            <a:ext cx="5372416"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916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Top Corners Rounded 16">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37536" y="1604792"/>
            <a:ext cx="5923488" cy="3648417"/>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Top Corners Rounded 18">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44075" y="1645100"/>
            <a:ext cx="5609397" cy="3567794"/>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062B85-C6C2-4C60-B80F-64C2A0B90616}"/>
              </a:ext>
            </a:extLst>
          </p:cNvPr>
          <p:cNvSpPr>
            <a:spLocks noGrp="1"/>
          </p:cNvSpPr>
          <p:nvPr>
            <p:ph type="title"/>
          </p:nvPr>
        </p:nvSpPr>
        <p:spPr>
          <a:xfrm>
            <a:off x="241299" y="981091"/>
            <a:ext cx="3069714" cy="1624457"/>
          </a:xfrm>
        </p:spPr>
        <p:txBody>
          <a:bodyPr vert="horz" lIns="91440" tIns="45720" rIns="91440" bIns="45720" rtlCol="0">
            <a:normAutofit/>
          </a:bodyPr>
          <a:lstStyle/>
          <a:p>
            <a:pPr defTabSz="914400"/>
            <a:r>
              <a:rPr lang="en-US" sz="3100" kern="1200" dirty="0">
                <a:solidFill>
                  <a:schemeClr val="bg1"/>
                </a:solidFill>
                <a:latin typeface="+mj-lt"/>
                <a:ea typeface="+mj-ea"/>
                <a:cs typeface="+mj-cs"/>
              </a:rPr>
              <a:t>The Blastocyst</a:t>
            </a:r>
          </a:p>
        </p:txBody>
      </p:sp>
      <p:cxnSp>
        <p:nvCxnSpPr>
          <p:cNvPr id="21" name="Straight Connector 20">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053" y="2705800"/>
            <a:ext cx="1198092"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9EB759C5-A1FA-43E5-B109-FF326836F618}"/>
              </a:ext>
            </a:extLst>
          </p:cNvPr>
          <p:cNvSpPr>
            <a:spLocks noGrp="1"/>
          </p:cNvSpPr>
          <p:nvPr>
            <p:ph idx="1"/>
          </p:nvPr>
        </p:nvSpPr>
        <p:spPr>
          <a:xfrm>
            <a:off x="241299" y="2834809"/>
            <a:ext cx="3069714" cy="3042099"/>
          </a:xfrm>
        </p:spPr>
        <p:txBody>
          <a:bodyPr anchor="t">
            <a:normAutofit fontScale="92500" lnSpcReduction="10000"/>
          </a:bodyPr>
          <a:lstStyle/>
          <a:p>
            <a:pPr marL="0" inden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1400" b="1" dirty="0">
                <a:solidFill>
                  <a:schemeClr val="bg1"/>
                </a:solidFill>
              </a:rPr>
              <a:t>ECTODERM </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1400" b="1" dirty="0">
                <a:solidFill>
                  <a:schemeClr val="bg1"/>
                </a:solidFill>
              </a:rPr>
              <a:t>- The outside layer is the ectoderm. This becomes the epidermal (skin) layers, the brain and the spinal cord. </a:t>
            </a:r>
          </a:p>
          <a:p>
            <a:pPr marL="0" inden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1400" b="1" dirty="0">
                <a:solidFill>
                  <a:schemeClr val="bg1"/>
                </a:solidFill>
              </a:rPr>
              <a:t>MESODERM</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1400" b="1" dirty="0">
                <a:solidFill>
                  <a:schemeClr val="bg1"/>
                </a:solidFill>
              </a:rPr>
              <a:t>- The middle layer is the mesoderm. This becomes the connective tissues including the bones and the blood, as well as the gonads and the kidneys.  </a:t>
            </a:r>
          </a:p>
          <a:p>
            <a:pPr marL="0" inden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1400" b="1" dirty="0">
                <a:solidFill>
                  <a:schemeClr val="bg1"/>
                </a:solidFill>
              </a:rPr>
              <a:t>ENDODERM </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1400" b="1" dirty="0">
                <a:solidFill>
                  <a:schemeClr val="bg1"/>
                </a:solidFill>
              </a:rPr>
              <a:t>- Inner layer is the endoderm. This becomes the digestive systems and the respiratory system. </a:t>
            </a:r>
          </a:p>
          <a:p>
            <a:endParaRPr lang="en-US" sz="1400" b="1" dirty="0">
              <a:solidFill>
                <a:schemeClr val="bg1"/>
              </a:solidFill>
            </a:endParaRPr>
          </a:p>
        </p:txBody>
      </p:sp>
      <p:pic>
        <p:nvPicPr>
          <p:cNvPr id="9" name="Content Placeholder 4" descr="A picture containing text, map&#10;&#10;Description automatically generated">
            <a:extLst>
              <a:ext uri="{FF2B5EF4-FFF2-40B4-BE49-F238E27FC236}">
                <a16:creationId xmlns:a16="http://schemas.microsoft.com/office/drawing/2014/main" id="{4A0AC32C-7097-4110-94FF-5F83A2C6959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02825" y="1780368"/>
            <a:ext cx="4906588" cy="3140216"/>
          </a:xfrm>
          <a:prstGeom prst="rect">
            <a:avLst/>
          </a:prstGeom>
        </p:spPr>
      </p:pic>
    </p:spTree>
    <p:extLst>
      <p:ext uri="{BB962C8B-B14F-4D97-AF65-F5344CB8AC3E}">
        <p14:creationId xmlns:p14="http://schemas.microsoft.com/office/powerpoint/2010/main" val="917292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1849</Words>
  <Application>Microsoft Office PowerPoint</Application>
  <PresentationFormat>On-screen Show (4:3)</PresentationFormat>
  <Paragraphs>228</Paragraphs>
  <Slides>67</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 CHRISTY</vt:lpstr>
      <vt:lpstr>Arial</vt:lpstr>
      <vt:lpstr>Arial Black</vt:lpstr>
      <vt:lpstr>Calibri</vt:lpstr>
      <vt:lpstr>Luxi Sans</vt:lpstr>
      <vt:lpstr>Roboto</vt:lpstr>
      <vt:lpstr>Times New Roman</vt:lpstr>
      <vt:lpstr>Wingdings</vt:lpstr>
      <vt:lpstr>Office Theme</vt:lpstr>
      <vt:lpstr>Nervous System Development</vt:lpstr>
      <vt:lpstr>Lecture Overview</vt:lpstr>
      <vt:lpstr>Week 1</vt:lpstr>
      <vt:lpstr>Embryonic Development</vt:lpstr>
      <vt:lpstr>Week 3</vt:lpstr>
      <vt:lpstr>The Inner Cell Mass of the Blastocyst Differentiates into the Epiblast and the Hypoblast</vt:lpstr>
      <vt:lpstr>The 3 Primary Germ Layers</vt:lpstr>
      <vt:lpstr>Week 4</vt:lpstr>
      <vt:lpstr>The Blastocyst</vt:lpstr>
      <vt:lpstr>PowerPoint Presentation</vt:lpstr>
      <vt:lpstr>5 Weeks</vt:lpstr>
      <vt:lpstr>Neurulation</vt:lpstr>
      <vt:lpstr>Neurulation</vt:lpstr>
      <vt:lpstr>PowerPoint Presentation</vt:lpstr>
      <vt:lpstr>PowerPoint Presentation</vt:lpstr>
      <vt:lpstr>PowerPoint Presentation</vt:lpstr>
      <vt:lpstr>PowerPoint Presentation</vt:lpstr>
      <vt:lpstr>PowerPoint Presentation</vt:lpstr>
      <vt:lpstr>PowerPoint Presentation</vt:lpstr>
      <vt:lpstr>Neural Tube and Crest Formation</vt:lpstr>
      <vt:lpstr>PowerPoint Presentation</vt:lpstr>
      <vt:lpstr>Sonic hedgehog</vt:lpstr>
      <vt:lpstr>Sonic Hedgehog Disorders</vt:lpstr>
      <vt:lpstr>Sonic Hedgehog Disorders</vt:lpstr>
      <vt:lpstr>PowerPoint Presentation</vt:lpstr>
      <vt:lpstr>Neural Tube Formation Summary</vt:lpstr>
      <vt:lpstr>Week 5</vt:lpstr>
      <vt:lpstr>3 primary vesicles of the Neural Tube</vt:lpstr>
      <vt:lpstr>3 primary vesicles of the Neural Tube</vt:lpstr>
      <vt:lpstr>The Five Secondary Vesicles</vt:lpstr>
      <vt:lpstr>Week 7</vt:lpstr>
      <vt:lpstr>PowerPoint Presentation</vt:lpstr>
      <vt:lpstr>The five secondary vesicles - The Telencephalon   </vt:lpstr>
      <vt:lpstr>The five secondary vesicles-  The Diencephalon   </vt:lpstr>
      <vt:lpstr>The five secondary vesicles – The mesencephalon </vt:lpstr>
      <vt:lpstr>Metencephalon</vt:lpstr>
      <vt:lpstr>Metencephalon</vt:lpstr>
      <vt:lpstr>Myelencephalon  - The medulla oblongata helps regulate  breathing, heart and blood vessel function,  digestion, sneezing, respiration and circulation.</vt:lpstr>
      <vt:lpstr>Cell Differentiation</vt:lpstr>
      <vt:lpstr>Cellular differentiation</vt:lpstr>
      <vt:lpstr>Embryonic stem cells</vt:lpstr>
      <vt:lpstr>Stem Cell Types</vt:lpstr>
      <vt:lpstr>Stem Cell Types</vt:lpstr>
      <vt:lpstr>Stem Cell Types</vt:lpstr>
      <vt:lpstr>Sonic Hedgehog</vt:lpstr>
      <vt:lpstr>TAXIS: Cells can be attracted to certain chemicals or stimuli</vt:lpstr>
      <vt:lpstr>Axon guidance mechanisms </vt:lpstr>
      <vt:lpstr>PowerPoint Presentation</vt:lpstr>
      <vt:lpstr>PowerPoint Presentation</vt:lpstr>
      <vt:lpstr>PowerPoint Presentation</vt:lpstr>
      <vt:lpstr>PowerPoint Presentation</vt:lpstr>
      <vt:lpstr>NEURAL TUBE DEFECTS</vt:lpstr>
      <vt:lpstr>Neural tube defects</vt:lpstr>
      <vt:lpstr>NEURAL TUBE DEFECTS – Anencephaly</vt:lpstr>
      <vt:lpstr>NEURAL TUBE DEFECTS – Microencephaly</vt:lpstr>
      <vt:lpstr>Spina bifida</vt:lpstr>
      <vt:lpstr>PowerPoint Presentation</vt:lpstr>
      <vt:lpstr>Spina Bifida Occulta</vt:lpstr>
      <vt:lpstr>Spina Bifida Occulta</vt:lpstr>
      <vt:lpstr>Spina Bifida Occulta</vt:lpstr>
      <vt:lpstr>PowerPoint Presentation</vt:lpstr>
      <vt:lpstr>PowerPoint Presentation</vt:lpstr>
      <vt:lpstr>Folic acid</vt:lpstr>
      <vt:lpstr>Folic acid</vt:lpstr>
      <vt:lpstr>Neural tube defects</vt:lpstr>
      <vt:lpstr>Folic acid</vt:lpstr>
      <vt:lpstr>Folic acid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Nervous System Development</dc:title>
  <dc:creator>Cynthia Anderson</dc:creator>
  <cp:lastModifiedBy>Cynthia Anderson</cp:lastModifiedBy>
  <cp:revision>1</cp:revision>
  <dcterms:created xsi:type="dcterms:W3CDTF">2019-04-10T14:17:27Z</dcterms:created>
  <dcterms:modified xsi:type="dcterms:W3CDTF">2019-04-16T02:32:11Z</dcterms:modified>
</cp:coreProperties>
</file>