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5" r:id="rId5"/>
    <p:sldId id="260" r:id="rId6"/>
    <p:sldId id="276" r:id="rId7"/>
    <p:sldId id="277" r:id="rId8"/>
    <p:sldId id="261" r:id="rId9"/>
    <p:sldId id="279" r:id="rId10"/>
    <p:sldId id="278" r:id="rId11"/>
    <p:sldId id="262" r:id="rId12"/>
    <p:sldId id="263" r:id="rId13"/>
    <p:sldId id="282" r:id="rId14"/>
    <p:sldId id="280" r:id="rId15"/>
    <p:sldId id="281" r:id="rId16"/>
    <p:sldId id="283" r:id="rId17"/>
    <p:sldId id="265" r:id="rId18"/>
    <p:sldId id="266" r:id="rId19"/>
    <p:sldId id="267" r:id="rId20"/>
    <p:sldId id="285" r:id="rId21"/>
    <p:sldId id="287" r:id="rId22"/>
    <p:sldId id="286" r:id="rId23"/>
    <p:sldId id="288" r:id="rId24"/>
    <p:sldId id="268" r:id="rId25"/>
    <p:sldId id="289" r:id="rId26"/>
    <p:sldId id="290" r:id="rId27"/>
    <p:sldId id="269" r:id="rId28"/>
    <p:sldId id="291" r:id="rId29"/>
    <p:sldId id="293" r:id="rId30"/>
    <p:sldId id="270" r:id="rId31"/>
    <p:sldId id="294" r:id="rId32"/>
    <p:sldId id="271" r:id="rId33"/>
    <p:sldId id="295" r:id="rId34"/>
    <p:sldId id="272" r:id="rId35"/>
    <p:sldId id="296" r:id="rId36"/>
    <p:sldId id="273" r:id="rId37"/>
    <p:sldId id="297" r:id="rId38"/>
    <p:sldId id="274" r:id="rId39"/>
    <p:sldId id="25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https://my.clevelandclinic.org/health/articles/pregnancy-tests"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hyperlink" Target="https://my.clevelandclinic.org/health/articles/pregnancy-tests" TargetMode="External"/><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D88F94E-D4C6-4188-8EEE-C1BC8C78308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1BB8ECB-4B25-4EA7-B943-7D77273AC8A2}">
      <dgm:prSet custT="1"/>
      <dgm:spPr/>
      <dgm:t>
        <a:bodyPr/>
        <a:lstStyle/>
        <a:p>
          <a:r>
            <a:rPr lang="en-US" sz="2800" dirty="0"/>
            <a:t>Each month a group of eggs (called oocytes) is recruited from the ovary for ovulation (release of the egg). </a:t>
          </a:r>
        </a:p>
      </dgm:t>
    </dgm:pt>
    <dgm:pt modelId="{F68741C1-EC66-4BC2-9893-8BD97EA65680}" type="parTrans" cxnId="{DB8C4089-1E3D-43AB-91F7-70F37FCC8CD0}">
      <dgm:prSet/>
      <dgm:spPr/>
      <dgm:t>
        <a:bodyPr/>
        <a:lstStyle/>
        <a:p>
          <a:endParaRPr lang="en-US"/>
        </a:p>
      </dgm:t>
    </dgm:pt>
    <dgm:pt modelId="{4B154BC3-40D5-4A69-836B-B05607CE747D}" type="sibTrans" cxnId="{DB8C4089-1E3D-43AB-91F7-70F37FCC8CD0}">
      <dgm:prSet/>
      <dgm:spPr/>
      <dgm:t>
        <a:bodyPr/>
        <a:lstStyle/>
        <a:p>
          <a:endParaRPr lang="en-US"/>
        </a:p>
      </dgm:t>
    </dgm:pt>
    <dgm:pt modelId="{E1AD35C5-AAFC-45FA-95CE-53C906A51028}">
      <dgm:prSet custT="1"/>
      <dgm:spPr/>
      <dgm:t>
        <a:bodyPr/>
        <a:lstStyle/>
        <a:p>
          <a:r>
            <a:rPr lang="en-US" sz="3200" dirty="0"/>
            <a:t>The </a:t>
          </a:r>
          <a:r>
            <a:rPr lang="en-US" sz="2800" dirty="0"/>
            <a:t>eggs</a:t>
          </a:r>
          <a:r>
            <a:rPr lang="en-US" sz="3200" dirty="0"/>
            <a:t> develop in small fluid-filled cysts called follicles. </a:t>
          </a:r>
        </a:p>
      </dgm:t>
    </dgm:pt>
    <dgm:pt modelId="{E6072657-6A84-4513-BA10-449B7750096C}" type="parTrans" cxnId="{4208E0A8-058D-42B6-8C48-E835768E3FE2}">
      <dgm:prSet/>
      <dgm:spPr/>
      <dgm:t>
        <a:bodyPr/>
        <a:lstStyle/>
        <a:p>
          <a:endParaRPr lang="en-US"/>
        </a:p>
      </dgm:t>
    </dgm:pt>
    <dgm:pt modelId="{91CAD8E5-2AA3-4313-A137-5E6ADAF2CE19}" type="sibTrans" cxnId="{4208E0A8-058D-42B6-8C48-E835768E3FE2}">
      <dgm:prSet/>
      <dgm:spPr/>
      <dgm:t>
        <a:bodyPr/>
        <a:lstStyle/>
        <a:p>
          <a:endParaRPr lang="en-US"/>
        </a:p>
      </dgm:t>
    </dgm:pt>
    <dgm:pt modelId="{FA8B382B-33AE-4E73-87AD-2D84A271FFFF}" type="pres">
      <dgm:prSet presAssocID="{4D88F94E-D4C6-4188-8EEE-C1BC8C78308B}" presName="linear" presStyleCnt="0">
        <dgm:presLayoutVars>
          <dgm:animLvl val="lvl"/>
          <dgm:resizeHandles val="exact"/>
        </dgm:presLayoutVars>
      </dgm:prSet>
      <dgm:spPr/>
    </dgm:pt>
    <dgm:pt modelId="{5590B8C7-50E0-4FAF-9693-2A0336003A5A}" type="pres">
      <dgm:prSet presAssocID="{21BB8ECB-4B25-4EA7-B943-7D77273AC8A2}" presName="parentText" presStyleLbl="node1" presStyleIdx="0" presStyleCnt="2" custScaleY="122548">
        <dgm:presLayoutVars>
          <dgm:chMax val="0"/>
          <dgm:bulletEnabled val="1"/>
        </dgm:presLayoutVars>
      </dgm:prSet>
      <dgm:spPr/>
    </dgm:pt>
    <dgm:pt modelId="{19950916-5F86-4EEE-8DFE-84FDEAC96886}" type="pres">
      <dgm:prSet presAssocID="{4B154BC3-40D5-4A69-836B-B05607CE747D}" presName="spacer" presStyleCnt="0"/>
      <dgm:spPr/>
    </dgm:pt>
    <dgm:pt modelId="{113FEF78-ECB5-4687-8E76-6C848B9458B1}" type="pres">
      <dgm:prSet presAssocID="{E1AD35C5-AAFC-45FA-95CE-53C906A51028}" presName="parentText" presStyleLbl="node1" presStyleIdx="1" presStyleCnt="2" custLinFactY="59897" custLinFactNeighborX="-72359" custLinFactNeighborY="100000">
        <dgm:presLayoutVars>
          <dgm:chMax val="0"/>
          <dgm:bulletEnabled val="1"/>
        </dgm:presLayoutVars>
      </dgm:prSet>
      <dgm:spPr/>
    </dgm:pt>
  </dgm:ptLst>
  <dgm:cxnLst>
    <dgm:cxn modelId="{1EB94141-4A2E-490D-9F08-6006E7720B56}" type="presOf" srcId="{E1AD35C5-AAFC-45FA-95CE-53C906A51028}" destId="{113FEF78-ECB5-4687-8E76-6C848B9458B1}" srcOrd="0" destOrd="0" presId="urn:microsoft.com/office/officeart/2005/8/layout/vList2"/>
    <dgm:cxn modelId="{FD582177-F1B1-4666-A202-A5A8AC9F725B}" type="presOf" srcId="{21BB8ECB-4B25-4EA7-B943-7D77273AC8A2}" destId="{5590B8C7-50E0-4FAF-9693-2A0336003A5A}" srcOrd="0" destOrd="0" presId="urn:microsoft.com/office/officeart/2005/8/layout/vList2"/>
    <dgm:cxn modelId="{DB8C4089-1E3D-43AB-91F7-70F37FCC8CD0}" srcId="{4D88F94E-D4C6-4188-8EEE-C1BC8C78308B}" destId="{21BB8ECB-4B25-4EA7-B943-7D77273AC8A2}" srcOrd="0" destOrd="0" parTransId="{F68741C1-EC66-4BC2-9893-8BD97EA65680}" sibTransId="{4B154BC3-40D5-4A69-836B-B05607CE747D}"/>
    <dgm:cxn modelId="{4208E0A8-058D-42B6-8C48-E835768E3FE2}" srcId="{4D88F94E-D4C6-4188-8EEE-C1BC8C78308B}" destId="{E1AD35C5-AAFC-45FA-95CE-53C906A51028}" srcOrd="1" destOrd="0" parTransId="{E6072657-6A84-4513-BA10-449B7750096C}" sibTransId="{91CAD8E5-2AA3-4313-A137-5E6ADAF2CE19}"/>
    <dgm:cxn modelId="{3E1B85EF-87EE-46F1-A347-A21DEB47AAE1}" type="presOf" srcId="{4D88F94E-D4C6-4188-8EEE-C1BC8C78308B}" destId="{FA8B382B-33AE-4E73-87AD-2D84A271FFFF}" srcOrd="0" destOrd="0" presId="urn:microsoft.com/office/officeart/2005/8/layout/vList2"/>
    <dgm:cxn modelId="{3BBAC76D-8982-4CCC-BCD8-D4FA3B897D55}" type="presParOf" srcId="{FA8B382B-33AE-4E73-87AD-2D84A271FFFF}" destId="{5590B8C7-50E0-4FAF-9693-2A0336003A5A}" srcOrd="0" destOrd="0" presId="urn:microsoft.com/office/officeart/2005/8/layout/vList2"/>
    <dgm:cxn modelId="{40363C05-9ABD-4D25-9072-263DD19621A3}" type="presParOf" srcId="{FA8B382B-33AE-4E73-87AD-2D84A271FFFF}" destId="{19950916-5F86-4EEE-8DFE-84FDEAC96886}" srcOrd="1" destOrd="0" presId="urn:microsoft.com/office/officeart/2005/8/layout/vList2"/>
    <dgm:cxn modelId="{11EFF236-0308-4A58-88BF-2F0807DCD0A0}" type="presParOf" srcId="{FA8B382B-33AE-4E73-87AD-2D84A271FFFF}" destId="{113FEF78-ECB5-4687-8E76-6C848B9458B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6DB1B-B427-4F80-BEEA-1CED2430EC4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F4A6D64-3994-4CDC-A41A-FC4A67147A75}">
      <dgm:prSet/>
      <dgm:spPr/>
      <dgm:t>
        <a:bodyPr/>
        <a:lstStyle/>
        <a:p>
          <a:r>
            <a:rPr lang="en-US" dirty="0"/>
            <a:t>Human chorionic gonadotrophin (</a:t>
          </a:r>
          <a:r>
            <a:rPr lang="en-US" dirty="0" err="1"/>
            <a:t>hCG</a:t>
          </a:r>
          <a:r>
            <a:rPr lang="en-US" dirty="0"/>
            <a:t>) is a hormone present in your blood from the time of conception. </a:t>
          </a:r>
        </a:p>
      </dgm:t>
    </dgm:pt>
    <dgm:pt modelId="{FF00AA09-A855-4F1C-9BE2-9C87D6A12050}" type="parTrans" cxnId="{743E2AC9-0222-4666-BC0D-4FCECC7E7AEA}">
      <dgm:prSet/>
      <dgm:spPr/>
      <dgm:t>
        <a:bodyPr/>
        <a:lstStyle/>
        <a:p>
          <a:endParaRPr lang="en-US"/>
        </a:p>
      </dgm:t>
    </dgm:pt>
    <dgm:pt modelId="{1BB33E75-0B6A-4617-BE46-C801A16E5468}" type="sibTrans" cxnId="{743E2AC9-0222-4666-BC0D-4FCECC7E7AEA}">
      <dgm:prSet/>
      <dgm:spPr/>
      <dgm:t>
        <a:bodyPr/>
        <a:lstStyle/>
        <a:p>
          <a:endParaRPr lang="en-US"/>
        </a:p>
      </dgm:t>
    </dgm:pt>
    <dgm:pt modelId="{595B1C5F-29F0-438F-AC9D-C7E4ADF954D8}">
      <dgm:prSet/>
      <dgm:spPr/>
      <dgm:t>
        <a:bodyPr/>
        <a:lstStyle/>
        <a:p>
          <a:r>
            <a:rPr lang="en-US"/>
            <a:t>It is produced by cells that form the placenta and is the hormone detected in a </a:t>
          </a:r>
          <a:r>
            <a:rPr lang="en-US">
              <a:hlinkClick xmlns:r="http://schemas.openxmlformats.org/officeDocument/2006/relationships" r:id="rId1"/>
            </a:rPr>
            <a:t>pregnancy test</a:t>
          </a:r>
          <a:r>
            <a:rPr lang="en-US"/>
            <a:t>. </a:t>
          </a:r>
        </a:p>
      </dgm:t>
    </dgm:pt>
    <dgm:pt modelId="{2D860B4B-25E7-4204-AF02-0942782BB638}" type="parTrans" cxnId="{079260FD-65D9-43DF-A274-13B2FA3F7F82}">
      <dgm:prSet/>
      <dgm:spPr/>
      <dgm:t>
        <a:bodyPr/>
        <a:lstStyle/>
        <a:p>
          <a:endParaRPr lang="en-US"/>
        </a:p>
      </dgm:t>
    </dgm:pt>
    <dgm:pt modelId="{24B77814-0DA7-42DF-BB35-CCC731CBCBD3}" type="sibTrans" cxnId="{079260FD-65D9-43DF-A274-13B2FA3F7F82}">
      <dgm:prSet/>
      <dgm:spPr/>
      <dgm:t>
        <a:bodyPr/>
        <a:lstStyle/>
        <a:p>
          <a:endParaRPr lang="en-US"/>
        </a:p>
      </dgm:t>
    </dgm:pt>
    <dgm:pt modelId="{802E888B-95F7-46DE-91EF-E8C956514FC3}">
      <dgm:prSet/>
      <dgm:spPr/>
      <dgm:t>
        <a:bodyPr/>
        <a:lstStyle/>
        <a:p>
          <a:r>
            <a:rPr lang="en-US" dirty="0"/>
            <a:t>However, it usually takes three to four weeks from the first day of your last period for the </a:t>
          </a:r>
          <a:r>
            <a:rPr lang="en-US" dirty="0" err="1"/>
            <a:t>hCG</a:t>
          </a:r>
          <a:r>
            <a:rPr lang="en-US" dirty="0"/>
            <a:t> to increase enough to be detected by pregnancy tests.</a:t>
          </a:r>
        </a:p>
      </dgm:t>
    </dgm:pt>
    <dgm:pt modelId="{2A9B90E1-8C8B-427F-BB51-0250FA9E6BAB}" type="parTrans" cxnId="{9EF38595-8ADA-4E5D-9494-FB390A74C10C}">
      <dgm:prSet/>
      <dgm:spPr/>
      <dgm:t>
        <a:bodyPr/>
        <a:lstStyle/>
        <a:p>
          <a:endParaRPr lang="en-US"/>
        </a:p>
      </dgm:t>
    </dgm:pt>
    <dgm:pt modelId="{5B22C58E-C19B-4AC4-9312-C05A923755DB}" type="sibTrans" cxnId="{9EF38595-8ADA-4E5D-9494-FB390A74C10C}">
      <dgm:prSet/>
      <dgm:spPr/>
      <dgm:t>
        <a:bodyPr/>
        <a:lstStyle/>
        <a:p>
          <a:endParaRPr lang="en-US"/>
        </a:p>
      </dgm:t>
    </dgm:pt>
    <dgm:pt modelId="{B5B94D91-A29E-4E88-AB53-546E6A987031}" type="pres">
      <dgm:prSet presAssocID="{5C26DB1B-B427-4F80-BEEA-1CED2430EC43}" presName="root" presStyleCnt="0">
        <dgm:presLayoutVars>
          <dgm:dir/>
          <dgm:resizeHandles val="exact"/>
        </dgm:presLayoutVars>
      </dgm:prSet>
      <dgm:spPr/>
    </dgm:pt>
    <dgm:pt modelId="{FB7C16AE-FDEA-4C33-A558-53C362DE5229}" type="pres">
      <dgm:prSet presAssocID="{BF4A6D64-3994-4CDC-A41A-FC4A67147A75}" presName="compNode" presStyleCnt="0"/>
      <dgm:spPr/>
    </dgm:pt>
    <dgm:pt modelId="{D6A35671-38D7-4710-9D63-3480368BBD0B}" type="pres">
      <dgm:prSet presAssocID="{BF4A6D64-3994-4CDC-A41A-FC4A67147A75}" presName="bgRect" presStyleLbl="bgShp" presStyleIdx="0" presStyleCnt="3">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dgm:spPr>
    </dgm:pt>
    <dgm:pt modelId="{F120C97B-136F-4DD3-AFC3-5B996F56DDBD}" type="pres">
      <dgm:prSet presAssocID="{BF4A6D64-3994-4CDC-A41A-FC4A67147A75}"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NA"/>
        </a:ext>
      </dgm:extLst>
    </dgm:pt>
    <dgm:pt modelId="{1DF27892-19B3-4DDD-A316-01DDBFCFE421}" type="pres">
      <dgm:prSet presAssocID="{BF4A6D64-3994-4CDC-A41A-FC4A67147A75}" presName="spaceRect" presStyleCnt="0"/>
      <dgm:spPr/>
    </dgm:pt>
    <dgm:pt modelId="{91B555A8-54F2-4DDA-9853-E07DCF61D23C}" type="pres">
      <dgm:prSet presAssocID="{BF4A6D64-3994-4CDC-A41A-FC4A67147A75}" presName="parTx" presStyleLbl="revTx" presStyleIdx="0" presStyleCnt="3">
        <dgm:presLayoutVars>
          <dgm:chMax val="0"/>
          <dgm:chPref val="0"/>
        </dgm:presLayoutVars>
      </dgm:prSet>
      <dgm:spPr/>
    </dgm:pt>
    <dgm:pt modelId="{10AECF1D-AE3C-447B-9748-A7117E519A35}" type="pres">
      <dgm:prSet presAssocID="{1BB33E75-0B6A-4617-BE46-C801A16E5468}" presName="sibTrans" presStyleCnt="0"/>
      <dgm:spPr/>
    </dgm:pt>
    <dgm:pt modelId="{FE663A7F-67E7-4AB3-AC3D-FAE95B656D5F}" type="pres">
      <dgm:prSet presAssocID="{595B1C5F-29F0-438F-AC9D-C7E4ADF954D8}" presName="compNode" presStyleCnt="0"/>
      <dgm:spPr/>
    </dgm:pt>
    <dgm:pt modelId="{A3E587FC-8492-45EF-A4E9-7AA3D9455C8A}" type="pres">
      <dgm:prSet presAssocID="{595B1C5F-29F0-438F-AC9D-C7E4ADF954D8}" presName="bgRect" presStyleLbl="bgShp" presStyleIdx="1" presStyleCnt="3">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525AC562-5A70-475E-B770-BDB5E1D48003}" type="pres">
      <dgm:prSet presAssocID="{595B1C5F-29F0-438F-AC9D-C7E4ADF954D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aby"/>
        </a:ext>
      </dgm:extLst>
    </dgm:pt>
    <dgm:pt modelId="{6869C329-61F5-471A-9112-25C821FB9127}" type="pres">
      <dgm:prSet presAssocID="{595B1C5F-29F0-438F-AC9D-C7E4ADF954D8}" presName="spaceRect" presStyleCnt="0"/>
      <dgm:spPr/>
    </dgm:pt>
    <dgm:pt modelId="{6C0184FB-D35A-44CD-97AC-6D8725CB38CA}" type="pres">
      <dgm:prSet presAssocID="{595B1C5F-29F0-438F-AC9D-C7E4ADF954D8}" presName="parTx" presStyleLbl="revTx" presStyleIdx="1" presStyleCnt="3">
        <dgm:presLayoutVars>
          <dgm:chMax val="0"/>
          <dgm:chPref val="0"/>
        </dgm:presLayoutVars>
      </dgm:prSet>
      <dgm:spPr/>
    </dgm:pt>
    <dgm:pt modelId="{9AAD787F-4CC2-4E27-8D28-80D2A8B1B5F5}" type="pres">
      <dgm:prSet presAssocID="{24B77814-0DA7-42DF-BB35-CCC731CBCBD3}" presName="sibTrans" presStyleCnt="0"/>
      <dgm:spPr/>
    </dgm:pt>
    <dgm:pt modelId="{A83C2E92-5AE3-45EA-A3B1-22A50C7EEBF7}" type="pres">
      <dgm:prSet presAssocID="{802E888B-95F7-46DE-91EF-E8C956514FC3}" presName="compNode" presStyleCnt="0"/>
      <dgm:spPr/>
    </dgm:pt>
    <dgm:pt modelId="{EF86F06F-2553-401D-8F57-40C1FBD74AA0}" type="pres">
      <dgm:prSet presAssocID="{802E888B-95F7-46DE-91EF-E8C956514FC3}" presName="bgRect" presStyleLbl="bgShp" presStyleIdx="2" presStyleCnt="3">
        <dgm:style>
          <a:lnRef idx="0">
            <a:schemeClr val="accent6"/>
          </a:lnRef>
          <a:fillRef idx="3">
            <a:schemeClr val="accent6"/>
          </a:fillRef>
          <a:effectRef idx="3">
            <a:schemeClr val="accent6"/>
          </a:effectRef>
          <a:fontRef idx="minor">
            <a:schemeClr val="lt1"/>
          </a:fontRef>
        </dgm:style>
      </dgm:prSet>
      <dgm:spPr>
        <a:solidFill>
          <a:schemeClr val="accent6">
            <a:lumMod val="75000"/>
          </a:schemeClr>
        </a:solidFill>
      </dgm:spPr>
    </dgm:pt>
    <dgm:pt modelId="{BB1D87A9-FFAE-4D36-BA7A-D22B10FD046E}" type="pres">
      <dgm:prSet presAssocID="{802E888B-95F7-46DE-91EF-E8C956514FC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D33818D8-F04B-4C2E-B656-C1B380AB3D2D}" type="pres">
      <dgm:prSet presAssocID="{802E888B-95F7-46DE-91EF-E8C956514FC3}" presName="spaceRect" presStyleCnt="0"/>
      <dgm:spPr/>
    </dgm:pt>
    <dgm:pt modelId="{D029907A-ADCF-4BFB-808F-6EA33BC362B9}" type="pres">
      <dgm:prSet presAssocID="{802E888B-95F7-46DE-91EF-E8C956514FC3}" presName="parTx" presStyleLbl="revTx" presStyleIdx="2" presStyleCnt="3">
        <dgm:presLayoutVars>
          <dgm:chMax val="0"/>
          <dgm:chPref val="0"/>
        </dgm:presLayoutVars>
      </dgm:prSet>
      <dgm:spPr/>
    </dgm:pt>
  </dgm:ptLst>
  <dgm:cxnLst>
    <dgm:cxn modelId="{6F2E6179-126A-4314-8266-2718CA19A738}" type="presOf" srcId="{5C26DB1B-B427-4F80-BEEA-1CED2430EC43}" destId="{B5B94D91-A29E-4E88-AB53-546E6A987031}" srcOrd="0" destOrd="0" presId="urn:microsoft.com/office/officeart/2018/2/layout/IconVerticalSolidList"/>
    <dgm:cxn modelId="{9EF38595-8ADA-4E5D-9494-FB390A74C10C}" srcId="{5C26DB1B-B427-4F80-BEEA-1CED2430EC43}" destId="{802E888B-95F7-46DE-91EF-E8C956514FC3}" srcOrd="2" destOrd="0" parTransId="{2A9B90E1-8C8B-427F-BB51-0250FA9E6BAB}" sibTransId="{5B22C58E-C19B-4AC4-9312-C05A923755DB}"/>
    <dgm:cxn modelId="{A36E92B3-3B22-4D47-84B5-D86E3A32EF2D}" type="presOf" srcId="{BF4A6D64-3994-4CDC-A41A-FC4A67147A75}" destId="{91B555A8-54F2-4DDA-9853-E07DCF61D23C}" srcOrd="0" destOrd="0" presId="urn:microsoft.com/office/officeart/2018/2/layout/IconVerticalSolidList"/>
    <dgm:cxn modelId="{894EA2BA-8DE5-4DEA-96EB-36D43404BF86}" type="presOf" srcId="{595B1C5F-29F0-438F-AC9D-C7E4ADF954D8}" destId="{6C0184FB-D35A-44CD-97AC-6D8725CB38CA}" srcOrd="0" destOrd="0" presId="urn:microsoft.com/office/officeart/2018/2/layout/IconVerticalSolidList"/>
    <dgm:cxn modelId="{743E2AC9-0222-4666-BC0D-4FCECC7E7AEA}" srcId="{5C26DB1B-B427-4F80-BEEA-1CED2430EC43}" destId="{BF4A6D64-3994-4CDC-A41A-FC4A67147A75}" srcOrd="0" destOrd="0" parTransId="{FF00AA09-A855-4F1C-9BE2-9C87D6A12050}" sibTransId="{1BB33E75-0B6A-4617-BE46-C801A16E5468}"/>
    <dgm:cxn modelId="{724CF4C9-2A4F-44D2-BEED-362138BB509D}" type="presOf" srcId="{802E888B-95F7-46DE-91EF-E8C956514FC3}" destId="{D029907A-ADCF-4BFB-808F-6EA33BC362B9}" srcOrd="0" destOrd="0" presId="urn:microsoft.com/office/officeart/2018/2/layout/IconVerticalSolidList"/>
    <dgm:cxn modelId="{079260FD-65D9-43DF-A274-13B2FA3F7F82}" srcId="{5C26DB1B-B427-4F80-BEEA-1CED2430EC43}" destId="{595B1C5F-29F0-438F-AC9D-C7E4ADF954D8}" srcOrd="1" destOrd="0" parTransId="{2D860B4B-25E7-4204-AF02-0942782BB638}" sibTransId="{24B77814-0DA7-42DF-BB35-CCC731CBCBD3}"/>
    <dgm:cxn modelId="{53DFC4AF-7827-4260-8CF4-4905B81549A8}" type="presParOf" srcId="{B5B94D91-A29E-4E88-AB53-546E6A987031}" destId="{FB7C16AE-FDEA-4C33-A558-53C362DE5229}" srcOrd="0" destOrd="0" presId="urn:microsoft.com/office/officeart/2018/2/layout/IconVerticalSolidList"/>
    <dgm:cxn modelId="{B5FF0D94-20B1-4166-BB6C-CAC4364E783E}" type="presParOf" srcId="{FB7C16AE-FDEA-4C33-A558-53C362DE5229}" destId="{D6A35671-38D7-4710-9D63-3480368BBD0B}" srcOrd="0" destOrd="0" presId="urn:microsoft.com/office/officeart/2018/2/layout/IconVerticalSolidList"/>
    <dgm:cxn modelId="{10BD7EAE-467A-4C57-8F5E-9B033263195E}" type="presParOf" srcId="{FB7C16AE-FDEA-4C33-A558-53C362DE5229}" destId="{F120C97B-136F-4DD3-AFC3-5B996F56DDBD}" srcOrd="1" destOrd="0" presId="urn:microsoft.com/office/officeart/2018/2/layout/IconVerticalSolidList"/>
    <dgm:cxn modelId="{A3D31410-8D29-43D2-BC1F-20E57F08B8CC}" type="presParOf" srcId="{FB7C16AE-FDEA-4C33-A558-53C362DE5229}" destId="{1DF27892-19B3-4DDD-A316-01DDBFCFE421}" srcOrd="2" destOrd="0" presId="urn:microsoft.com/office/officeart/2018/2/layout/IconVerticalSolidList"/>
    <dgm:cxn modelId="{7B7DA005-C0EB-4E15-8312-A5DC9EB24E06}" type="presParOf" srcId="{FB7C16AE-FDEA-4C33-A558-53C362DE5229}" destId="{91B555A8-54F2-4DDA-9853-E07DCF61D23C}" srcOrd="3" destOrd="0" presId="urn:microsoft.com/office/officeart/2018/2/layout/IconVerticalSolidList"/>
    <dgm:cxn modelId="{D9B8BEBE-7A11-4831-A4FF-93BBA8D847CC}" type="presParOf" srcId="{B5B94D91-A29E-4E88-AB53-546E6A987031}" destId="{10AECF1D-AE3C-447B-9748-A7117E519A35}" srcOrd="1" destOrd="0" presId="urn:microsoft.com/office/officeart/2018/2/layout/IconVerticalSolidList"/>
    <dgm:cxn modelId="{280EC390-2780-4A23-8CCC-646F324F79EA}" type="presParOf" srcId="{B5B94D91-A29E-4E88-AB53-546E6A987031}" destId="{FE663A7F-67E7-4AB3-AC3D-FAE95B656D5F}" srcOrd="2" destOrd="0" presId="urn:microsoft.com/office/officeart/2018/2/layout/IconVerticalSolidList"/>
    <dgm:cxn modelId="{E8CD163E-D22E-46ED-8B88-6614F3F44505}" type="presParOf" srcId="{FE663A7F-67E7-4AB3-AC3D-FAE95B656D5F}" destId="{A3E587FC-8492-45EF-A4E9-7AA3D9455C8A}" srcOrd="0" destOrd="0" presId="urn:microsoft.com/office/officeart/2018/2/layout/IconVerticalSolidList"/>
    <dgm:cxn modelId="{EA5C911D-FBF9-4BB6-8721-E0DCEA2D25E3}" type="presParOf" srcId="{FE663A7F-67E7-4AB3-AC3D-FAE95B656D5F}" destId="{525AC562-5A70-475E-B770-BDB5E1D48003}" srcOrd="1" destOrd="0" presId="urn:microsoft.com/office/officeart/2018/2/layout/IconVerticalSolidList"/>
    <dgm:cxn modelId="{033CB210-56EB-4064-8EF3-A16B506FF834}" type="presParOf" srcId="{FE663A7F-67E7-4AB3-AC3D-FAE95B656D5F}" destId="{6869C329-61F5-471A-9112-25C821FB9127}" srcOrd="2" destOrd="0" presId="urn:microsoft.com/office/officeart/2018/2/layout/IconVerticalSolidList"/>
    <dgm:cxn modelId="{7F3B571C-6DAC-4CBE-9C60-4203691E5DD2}" type="presParOf" srcId="{FE663A7F-67E7-4AB3-AC3D-FAE95B656D5F}" destId="{6C0184FB-D35A-44CD-97AC-6D8725CB38CA}" srcOrd="3" destOrd="0" presId="urn:microsoft.com/office/officeart/2018/2/layout/IconVerticalSolidList"/>
    <dgm:cxn modelId="{328F4D53-AB7B-4357-9D21-E2BF31762671}" type="presParOf" srcId="{B5B94D91-A29E-4E88-AB53-546E6A987031}" destId="{9AAD787F-4CC2-4E27-8D28-80D2A8B1B5F5}" srcOrd="3" destOrd="0" presId="urn:microsoft.com/office/officeart/2018/2/layout/IconVerticalSolidList"/>
    <dgm:cxn modelId="{B1B7C136-65F2-4949-8EBD-53A14EF0396B}" type="presParOf" srcId="{B5B94D91-A29E-4E88-AB53-546E6A987031}" destId="{A83C2E92-5AE3-45EA-A3B1-22A50C7EEBF7}" srcOrd="4" destOrd="0" presId="urn:microsoft.com/office/officeart/2018/2/layout/IconVerticalSolidList"/>
    <dgm:cxn modelId="{B59B744E-5DA2-41D8-ADD4-6185F2AD0753}" type="presParOf" srcId="{A83C2E92-5AE3-45EA-A3B1-22A50C7EEBF7}" destId="{EF86F06F-2553-401D-8F57-40C1FBD74AA0}" srcOrd="0" destOrd="0" presId="urn:microsoft.com/office/officeart/2018/2/layout/IconVerticalSolidList"/>
    <dgm:cxn modelId="{7842C550-2B5E-4F2C-BBDB-F855896F7358}" type="presParOf" srcId="{A83C2E92-5AE3-45EA-A3B1-22A50C7EEBF7}" destId="{BB1D87A9-FFAE-4D36-BA7A-D22B10FD046E}" srcOrd="1" destOrd="0" presId="urn:microsoft.com/office/officeart/2018/2/layout/IconVerticalSolidList"/>
    <dgm:cxn modelId="{2777794F-A7DF-4BDC-87B1-19CF4B408220}" type="presParOf" srcId="{A83C2E92-5AE3-45EA-A3B1-22A50C7EEBF7}" destId="{D33818D8-F04B-4C2E-B656-C1B380AB3D2D}" srcOrd="2" destOrd="0" presId="urn:microsoft.com/office/officeart/2018/2/layout/IconVerticalSolidList"/>
    <dgm:cxn modelId="{99CDE728-8666-41C8-AA90-90519188B0A2}" type="presParOf" srcId="{A83C2E92-5AE3-45EA-A3B1-22A50C7EEBF7}" destId="{D029907A-ADCF-4BFB-808F-6EA33BC362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9A066-8C80-4ED7-BBBD-B83671D24F5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67810C8-5A89-43BE-89E9-E458787BC297}">
      <dgm:prSet/>
      <dgm:spPr/>
      <dgm:t>
        <a:bodyPr/>
        <a:lstStyle/>
        <a:p>
          <a:r>
            <a:rPr lang="en-US"/>
            <a:t>The tiny "heart" tube will beat 65 times a minute by the end of the fourth week. </a:t>
          </a:r>
        </a:p>
      </dgm:t>
    </dgm:pt>
    <dgm:pt modelId="{A2F37B09-4781-4150-86AB-C0E6BF81C7CC}" type="parTrans" cxnId="{AD25735A-EA5C-4173-A00B-F629FCA8E9F4}">
      <dgm:prSet/>
      <dgm:spPr/>
      <dgm:t>
        <a:bodyPr/>
        <a:lstStyle/>
        <a:p>
          <a:endParaRPr lang="en-US"/>
        </a:p>
      </dgm:t>
    </dgm:pt>
    <dgm:pt modelId="{246EA83F-6EDF-46B6-AC83-BACBDF7DB48C}" type="sibTrans" cxnId="{AD25735A-EA5C-4173-A00B-F629FCA8E9F4}">
      <dgm:prSet/>
      <dgm:spPr/>
      <dgm:t>
        <a:bodyPr/>
        <a:lstStyle/>
        <a:p>
          <a:endParaRPr lang="en-US"/>
        </a:p>
      </dgm:t>
    </dgm:pt>
    <dgm:pt modelId="{32516579-6EF6-4B25-A9B0-D6D751CA4AA1}">
      <dgm:prSet/>
      <dgm:spPr/>
      <dgm:t>
        <a:bodyPr/>
        <a:lstStyle/>
        <a:p>
          <a:r>
            <a:rPr lang="en-US"/>
            <a:t>By the end of the first month, your baby is about 1/4 inch long – smaller than a grain of rice!</a:t>
          </a:r>
        </a:p>
      </dgm:t>
    </dgm:pt>
    <dgm:pt modelId="{CD21C714-0A07-4B11-B4A6-C5DDCF65CFCD}" type="parTrans" cxnId="{7D0175B8-9B4F-4CCF-AABF-7E570387460B}">
      <dgm:prSet/>
      <dgm:spPr/>
      <dgm:t>
        <a:bodyPr/>
        <a:lstStyle/>
        <a:p>
          <a:endParaRPr lang="en-US"/>
        </a:p>
      </dgm:t>
    </dgm:pt>
    <dgm:pt modelId="{A2937905-DB37-43F7-A26F-D7112761B232}" type="sibTrans" cxnId="{7D0175B8-9B4F-4CCF-AABF-7E570387460B}">
      <dgm:prSet/>
      <dgm:spPr/>
      <dgm:t>
        <a:bodyPr/>
        <a:lstStyle/>
        <a:p>
          <a:endParaRPr lang="en-US"/>
        </a:p>
      </dgm:t>
    </dgm:pt>
    <dgm:pt modelId="{FC27C47E-03CD-418B-8D08-D16D1D683975}" type="pres">
      <dgm:prSet presAssocID="{8B69A066-8C80-4ED7-BBBD-B83671D24F53}" presName="root" presStyleCnt="0">
        <dgm:presLayoutVars>
          <dgm:dir/>
          <dgm:resizeHandles val="exact"/>
        </dgm:presLayoutVars>
      </dgm:prSet>
      <dgm:spPr/>
    </dgm:pt>
    <dgm:pt modelId="{3038D04F-6CE2-4FA7-B6D6-D6B975F52993}" type="pres">
      <dgm:prSet presAssocID="{F67810C8-5A89-43BE-89E9-E458787BC297}" presName="compNode" presStyleCnt="0"/>
      <dgm:spPr/>
    </dgm:pt>
    <dgm:pt modelId="{59E179BC-8708-4E52-8D79-F340BB527AA9}" type="pres">
      <dgm:prSet presAssocID="{F67810C8-5A89-43BE-89E9-E458787BC297}" presName="bgRect" presStyleLbl="bgShp" presStyleIdx="0" presStyleCnt="2"/>
      <dgm:spPr/>
    </dgm:pt>
    <dgm:pt modelId="{30742766-19EF-4806-AF9D-542FF554508E}" type="pres">
      <dgm:prSet presAssocID="{F67810C8-5A89-43BE-89E9-E458787BC2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beat"/>
        </a:ext>
      </dgm:extLst>
    </dgm:pt>
    <dgm:pt modelId="{3396D38D-8E85-46B5-BC26-F7D8398CD199}" type="pres">
      <dgm:prSet presAssocID="{F67810C8-5A89-43BE-89E9-E458787BC297}" presName="spaceRect" presStyleCnt="0"/>
      <dgm:spPr/>
    </dgm:pt>
    <dgm:pt modelId="{7D0FE77E-3EB7-457A-AB44-4F76F019B2B1}" type="pres">
      <dgm:prSet presAssocID="{F67810C8-5A89-43BE-89E9-E458787BC297}" presName="parTx" presStyleLbl="revTx" presStyleIdx="0" presStyleCnt="2">
        <dgm:presLayoutVars>
          <dgm:chMax val="0"/>
          <dgm:chPref val="0"/>
        </dgm:presLayoutVars>
      </dgm:prSet>
      <dgm:spPr/>
    </dgm:pt>
    <dgm:pt modelId="{D556481B-C2CB-4A1E-8A44-FE5717CA27E2}" type="pres">
      <dgm:prSet presAssocID="{246EA83F-6EDF-46B6-AC83-BACBDF7DB48C}" presName="sibTrans" presStyleCnt="0"/>
      <dgm:spPr/>
    </dgm:pt>
    <dgm:pt modelId="{6D7C08AE-5EE8-496F-99F0-C7762F806086}" type="pres">
      <dgm:prSet presAssocID="{32516579-6EF6-4B25-A9B0-D6D751CA4AA1}" presName="compNode" presStyleCnt="0"/>
      <dgm:spPr/>
    </dgm:pt>
    <dgm:pt modelId="{D8CAF528-3F21-4F62-874F-503A5124068B}" type="pres">
      <dgm:prSet presAssocID="{32516579-6EF6-4B25-A9B0-D6D751CA4AA1}" presName="bgRect" presStyleLbl="bgShp" presStyleIdx="1" presStyleCnt="2"/>
      <dgm:spPr/>
    </dgm:pt>
    <dgm:pt modelId="{DB1AE29A-2A04-4ABD-A273-4C9353B8FD66}" type="pres">
      <dgm:prSet presAssocID="{32516579-6EF6-4B25-A9B0-D6D751CA4AA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uler"/>
        </a:ext>
      </dgm:extLst>
    </dgm:pt>
    <dgm:pt modelId="{5F78716A-4D68-4375-A406-3F1085A93B68}" type="pres">
      <dgm:prSet presAssocID="{32516579-6EF6-4B25-A9B0-D6D751CA4AA1}" presName="spaceRect" presStyleCnt="0"/>
      <dgm:spPr/>
    </dgm:pt>
    <dgm:pt modelId="{9FC443C3-433E-4B28-8355-9487BCB90A24}" type="pres">
      <dgm:prSet presAssocID="{32516579-6EF6-4B25-A9B0-D6D751CA4AA1}" presName="parTx" presStyleLbl="revTx" presStyleIdx="1" presStyleCnt="2">
        <dgm:presLayoutVars>
          <dgm:chMax val="0"/>
          <dgm:chPref val="0"/>
        </dgm:presLayoutVars>
      </dgm:prSet>
      <dgm:spPr/>
    </dgm:pt>
  </dgm:ptLst>
  <dgm:cxnLst>
    <dgm:cxn modelId="{06DD3905-1119-453B-8ACC-0C88FB63D1FA}" type="presOf" srcId="{8B69A066-8C80-4ED7-BBBD-B83671D24F53}" destId="{FC27C47E-03CD-418B-8D08-D16D1D683975}" srcOrd="0" destOrd="0" presId="urn:microsoft.com/office/officeart/2018/2/layout/IconVerticalSolidList"/>
    <dgm:cxn modelId="{F929B94D-DF8C-492A-A455-4748243B7143}" type="presOf" srcId="{F67810C8-5A89-43BE-89E9-E458787BC297}" destId="{7D0FE77E-3EB7-457A-AB44-4F76F019B2B1}" srcOrd="0" destOrd="0" presId="urn:microsoft.com/office/officeart/2018/2/layout/IconVerticalSolidList"/>
    <dgm:cxn modelId="{AD25735A-EA5C-4173-A00B-F629FCA8E9F4}" srcId="{8B69A066-8C80-4ED7-BBBD-B83671D24F53}" destId="{F67810C8-5A89-43BE-89E9-E458787BC297}" srcOrd="0" destOrd="0" parTransId="{A2F37B09-4781-4150-86AB-C0E6BF81C7CC}" sibTransId="{246EA83F-6EDF-46B6-AC83-BACBDF7DB48C}"/>
    <dgm:cxn modelId="{95EBAF7A-4052-4E25-B5A2-F8D9194B2AC6}" type="presOf" srcId="{32516579-6EF6-4B25-A9B0-D6D751CA4AA1}" destId="{9FC443C3-433E-4B28-8355-9487BCB90A24}" srcOrd="0" destOrd="0" presId="urn:microsoft.com/office/officeart/2018/2/layout/IconVerticalSolidList"/>
    <dgm:cxn modelId="{7D0175B8-9B4F-4CCF-AABF-7E570387460B}" srcId="{8B69A066-8C80-4ED7-BBBD-B83671D24F53}" destId="{32516579-6EF6-4B25-A9B0-D6D751CA4AA1}" srcOrd="1" destOrd="0" parTransId="{CD21C714-0A07-4B11-B4A6-C5DDCF65CFCD}" sibTransId="{A2937905-DB37-43F7-A26F-D7112761B232}"/>
    <dgm:cxn modelId="{141CE28A-6A07-4C19-B0CC-11FBBAD7E276}" type="presParOf" srcId="{FC27C47E-03CD-418B-8D08-D16D1D683975}" destId="{3038D04F-6CE2-4FA7-B6D6-D6B975F52993}" srcOrd="0" destOrd="0" presId="urn:microsoft.com/office/officeart/2018/2/layout/IconVerticalSolidList"/>
    <dgm:cxn modelId="{449569D8-B447-4B7B-8AAC-68A144C43D5D}" type="presParOf" srcId="{3038D04F-6CE2-4FA7-B6D6-D6B975F52993}" destId="{59E179BC-8708-4E52-8D79-F340BB527AA9}" srcOrd="0" destOrd="0" presId="urn:microsoft.com/office/officeart/2018/2/layout/IconVerticalSolidList"/>
    <dgm:cxn modelId="{DEBCFA52-7A4F-49E1-9ABA-2B09C396D081}" type="presParOf" srcId="{3038D04F-6CE2-4FA7-B6D6-D6B975F52993}" destId="{30742766-19EF-4806-AF9D-542FF554508E}" srcOrd="1" destOrd="0" presId="urn:microsoft.com/office/officeart/2018/2/layout/IconVerticalSolidList"/>
    <dgm:cxn modelId="{841B7041-12E3-4735-B0FB-74FCC43E3EC7}" type="presParOf" srcId="{3038D04F-6CE2-4FA7-B6D6-D6B975F52993}" destId="{3396D38D-8E85-46B5-BC26-F7D8398CD199}" srcOrd="2" destOrd="0" presId="urn:microsoft.com/office/officeart/2018/2/layout/IconVerticalSolidList"/>
    <dgm:cxn modelId="{3FDEC009-7DA1-4A25-85C4-8712F4D13DBB}" type="presParOf" srcId="{3038D04F-6CE2-4FA7-B6D6-D6B975F52993}" destId="{7D0FE77E-3EB7-457A-AB44-4F76F019B2B1}" srcOrd="3" destOrd="0" presId="urn:microsoft.com/office/officeart/2018/2/layout/IconVerticalSolidList"/>
    <dgm:cxn modelId="{FCEABEC6-F496-4FF7-9B79-461E70128511}" type="presParOf" srcId="{FC27C47E-03CD-418B-8D08-D16D1D683975}" destId="{D556481B-C2CB-4A1E-8A44-FE5717CA27E2}" srcOrd="1" destOrd="0" presId="urn:microsoft.com/office/officeart/2018/2/layout/IconVerticalSolidList"/>
    <dgm:cxn modelId="{2F7F0B8A-0D7F-46F6-B8E6-2322A6BF02FB}" type="presParOf" srcId="{FC27C47E-03CD-418B-8D08-D16D1D683975}" destId="{6D7C08AE-5EE8-496F-99F0-C7762F806086}" srcOrd="2" destOrd="0" presId="urn:microsoft.com/office/officeart/2018/2/layout/IconVerticalSolidList"/>
    <dgm:cxn modelId="{CD6B290D-A894-4499-B58A-BF08DC90CF14}" type="presParOf" srcId="{6D7C08AE-5EE8-496F-99F0-C7762F806086}" destId="{D8CAF528-3F21-4F62-874F-503A5124068B}" srcOrd="0" destOrd="0" presId="urn:microsoft.com/office/officeart/2018/2/layout/IconVerticalSolidList"/>
    <dgm:cxn modelId="{46765B74-6BD2-49FA-8CEB-39EAD1F2BB28}" type="presParOf" srcId="{6D7C08AE-5EE8-496F-99F0-C7762F806086}" destId="{DB1AE29A-2A04-4ABD-A273-4C9353B8FD66}" srcOrd="1" destOrd="0" presId="urn:microsoft.com/office/officeart/2018/2/layout/IconVerticalSolidList"/>
    <dgm:cxn modelId="{AEE89024-31A5-4F73-B0FC-0707CF46FDFA}" type="presParOf" srcId="{6D7C08AE-5EE8-496F-99F0-C7762F806086}" destId="{5F78716A-4D68-4375-A406-3F1085A93B68}" srcOrd="2" destOrd="0" presId="urn:microsoft.com/office/officeart/2018/2/layout/IconVerticalSolidList"/>
    <dgm:cxn modelId="{D46051CD-57AE-4820-931B-003FC08AB0FB}" type="presParOf" srcId="{6D7C08AE-5EE8-496F-99F0-C7762F806086}" destId="{9FC443C3-433E-4B28-8355-9487BCB90A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3BBAFB-F19D-498F-B909-561603BB51F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E19F0F1-DF18-438C-B4D5-8CBCA51A9756}" type="pres">
      <dgm:prSet presAssocID="{8A3BBAFB-F19D-498F-B909-561603BB51F8}" presName="linear" presStyleCnt="0">
        <dgm:presLayoutVars>
          <dgm:animLvl val="lvl"/>
          <dgm:resizeHandles val="exact"/>
        </dgm:presLayoutVars>
      </dgm:prSet>
      <dgm:spPr/>
    </dgm:pt>
  </dgm:ptLst>
  <dgm:cxnLst>
    <dgm:cxn modelId="{B5814BD9-6C0A-4390-9C86-833558B2CFD8}" type="presOf" srcId="{8A3BBAFB-F19D-498F-B909-561603BB51F8}" destId="{DE19F0F1-DF18-438C-B4D5-8CBCA51A97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5BD3E5-8CCA-4E0F-919E-05EECE3B0682}"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3E4967F7-ADB4-4BE9-88F2-0E1017896E63}">
      <dgm:prSet/>
      <dgm:spPr/>
      <dgm:t>
        <a:bodyPr/>
        <a:lstStyle/>
        <a:p>
          <a:r>
            <a:rPr lang="en-US"/>
            <a:t>At the end of the seventh month, your baby is about 14 inches long and weighs from 2 to 4 pounds.</a:t>
          </a:r>
        </a:p>
      </dgm:t>
    </dgm:pt>
    <dgm:pt modelId="{1C908421-76DE-4BCD-A9CA-3C2D6022221D}" type="parTrans" cxnId="{B975302D-4AFD-45A9-A370-0E71F17C7070}">
      <dgm:prSet/>
      <dgm:spPr/>
      <dgm:t>
        <a:bodyPr/>
        <a:lstStyle/>
        <a:p>
          <a:endParaRPr lang="en-US"/>
        </a:p>
      </dgm:t>
    </dgm:pt>
    <dgm:pt modelId="{A650669F-2D09-4E2D-8BD6-04C6B3732570}" type="sibTrans" cxnId="{B975302D-4AFD-45A9-A370-0E71F17C7070}">
      <dgm:prSet/>
      <dgm:spPr/>
      <dgm:t>
        <a:bodyPr/>
        <a:lstStyle/>
        <a:p>
          <a:endParaRPr lang="en-US"/>
        </a:p>
      </dgm:t>
    </dgm:pt>
    <dgm:pt modelId="{FD72F16F-8884-453A-AA88-E23CAF187E03}">
      <dgm:prSet/>
      <dgm:spPr/>
      <dgm:t>
        <a:bodyPr/>
        <a:lstStyle/>
        <a:p>
          <a:r>
            <a:rPr lang="en-US"/>
            <a:t>If born prematurely, your baby would be likely to survive after the seventh month.</a:t>
          </a:r>
        </a:p>
      </dgm:t>
    </dgm:pt>
    <dgm:pt modelId="{CD270F77-B294-44C9-990B-0F5F65A31E03}" type="parTrans" cxnId="{3AE542D8-C166-4B9A-8060-8B5E1FB0C70B}">
      <dgm:prSet/>
      <dgm:spPr/>
      <dgm:t>
        <a:bodyPr/>
        <a:lstStyle/>
        <a:p>
          <a:endParaRPr lang="en-US"/>
        </a:p>
      </dgm:t>
    </dgm:pt>
    <dgm:pt modelId="{C022F452-B84D-46FF-8CAA-8860C5EEB373}" type="sibTrans" cxnId="{3AE542D8-C166-4B9A-8060-8B5E1FB0C70B}">
      <dgm:prSet/>
      <dgm:spPr/>
      <dgm:t>
        <a:bodyPr/>
        <a:lstStyle/>
        <a:p>
          <a:endParaRPr lang="en-US"/>
        </a:p>
      </dgm:t>
    </dgm:pt>
    <dgm:pt modelId="{0A3761D2-4FE4-4C8D-AD76-A677D36623B9}" type="pres">
      <dgm:prSet presAssocID="{415BD3E5-8CCA-4E0F-919E-05EECE3B0682}" presName="vert0" presStyleCnt="0">
        <dgm:presLayoutVars>
          <dgm:dir/>
          <dgm:animOne val="branch"/>
          <dgm:animLvl val="lvl"/>
        </dgm:presLayoutVars>
      </dgm:prSet>
      <dgm:spPr/>
    </dgm:pt>
    <dgm:pt modelId="{8F71D10B-5318-4269-960E-D5A3AF3ACF5B}" type="pres">
      <dgm:prSet presAssocID="{3E4967F7-ADB4-4BE9-88F2-0E1017896E63}" presName="thickLine" presStyleLbl="alignNode1" presStyleIdx="0" presStyleCnt="2"/>
      <dgm:spPr/>
    </dgm:pt>
    <dgm:pt modelId="{F2F88A65-D9A6-49A8-9009-94C6E109352E}" type="pres">
      <dgm:prSet presAssocID="{3E4967F7-ADB4-4BE9-88F2-0E1017896E63}" presName="horz1" presStyleCnt="0"/>
      <dgm:spPr/>
    </dgm:pt>
    <dgm:pt modelId="{30826DB7-9859-42E3-92EC-A01CE2C09CF8}" type="pres">
      <dgm:prSet presAssocID="{3E4967F7-ADB4-4BE9-88F2-0E1017896E63}" presName="tx1" presStyleLbl="revTx" presStyleIdx="0" presStyleCnt="2"/>
      <dgm:spPr/>
    </dgm:pt>
    <dgm:pt modelId="{602D9504-2ECF-4ABD-AE66-46A40E4FD025}" type="pres">
      <dgm:prSet presAssocID="{3E4967F7-ADB4-4BE9-88F2-0E1017896E63}" presName="vert1" presStyleCnt="0"/>
      <dgm:spPr/>
    </dgm:pt>
    <dgm:pt modelId="{2EA32416-B604-4086-BAFB-8BA7AE8F405F}" type="pres">
      <dgm:prSet presAssocID="{FD72F16F-8884-453A-AA88-E23CAF187E03}" presName="thickLine" presStyleLbl="alignNode1" presStyleIdx="1" presStyleCnt="2"/>
      <dgm:spPr/>
    </dgm:pt>
    <dgm:pt modelId="{D9D6205C-3495-4103-A739-8F8ACE77E0B5}" type="pres">
      <dgm:prSet presAssocID="{FD72F16F-8884-453A-AA88-E23CAF187E03}" presName="horz1" presStyleCnt="0"/>
      <dgm:spPr/>
    </dgm:pt>
    <dgm:pt modelId="{5B4A5691-E30A-4801-B707-F6FA0DB8750A}" type="pres">
      <dgm:prSet presAssocID="{FD72F16F-8884-453A-AA88-E23CAF187E03}" presName="tx1" presStyleLbl="revTx" presStyleIdx="1" presStyleCnt="2"/>
      <dgm:spPr/>
    </dgm:pt>
    <dgm:pt modelId="{FE6F2465-CFA9-43B6-99DA-FD7751856E67}" type="pres">
      <dgm:prSet presAssocID="{FD72F16F-8884-453A-AA88-E23CAF187E03}" presName="vert1" presStyleCnt="0"/>
      <dgm:spPr/>
    </dgm:pt>
  </dgm:ptLst>
  <dgm:cxnLst>
    <dgm:cxn modelId="{F5555E12-E7A4-4AAC-915A-04646D505DF7}" type="presOf" srcId="{FD72F16F-8884-453A-AA88-E23CAF187E03}" destId="{5B4A5691-E30A-4801-B707-F6FA0DB8750A}" srcOrd="0" destOrd="0" presId="urn:microsoft.com/office/officeart/2008/layout/LinedList"/>
    <dgm:cxn modelId="{B975302D-4AFD-45A9-A370-0E71F17C7070}" srcId="{415BD3E5-8CCA-4E0F-919E-05EECE3B0682}" destId="{3E4967F7-ADB4-4BE9-88F2-0E1017896E63}" srcOrd="0" destOrd="0" parTransId="{1C908421-76DE-4BCD-A9CA-3C2D6022221D}" sibTransId="{A650669F-2D09-4E2D-8BD6-04C6B3732570}"/>
    <dgm:cxn modelId="{D57B5290-475D-447D-8989-030E5D7C45B2}" type="presOf" srcId="{3E4967F7-ADB4-4BE9-88F2-0E1017896E63}" destId="{30826DB7-9859-42E3-92EC-A01CE2C09CF8}" srcOrd="0" destOrd="0" presId="urn:microsoft.com/office/officeart/2008/layout/LinedList"/>
    <dgm:cxn modelId="{3AE542D8-C166-4B9A-8060-8B5E1FB0C70B}" srcId="{415BD3E5-8CCA-4E0F-919E-05EECE3B0682}" destId="{FD72F16F-8884-453A-AA88-E23CAF187E03}" srcOrd="1" destOrd="0" parTransId="{CD270F77-B294-44C9-990B-0F5F65A31E03}" sibTransId="{C022F452-B84D-46FF-8CAA-8860C5EEB373}"/>
    <dgm:cxn modelId="{BCBF7EF9-7231-4FA0-AE2C-E107D7068B26}" type="presOf" srcId="{415BD3E5-8CCA-4E0F-919E-05EECE3B0682}" destId="{0A3761D2-4FE4-4C8D-AD76-A677D36623B9}" srcOrd="0" destOrd="0" presId="urn:microsoft.com/office/officeart/2008/layout/LinedList"/>
    <dgm:cxn modelId="{BA7AACD5-F56A-4BE5-A078-BA8FC12DD226}" type="presParOf" srcId="{0A3761D2-4FE4-4C8D-AD76-A677D36623B9}" destId="{8F71D10B-5318-4269-960E-D5A3AF3ACF5B}" srcOrd="0" destOrd="0" presId="urn:microsoft.com/office/officeart/2008/layout/LinedList"/>
    <dgm:cxn modelId="{DF77D206-AE08-4787-A611-93C9CE931F1F}" type="presParOf" srcId="{0A3761D2-4FE4-4C8D-AD76-A677D36623B9}" destId="{F2F88A65-D9A6-49A8-9009-94C6E109352E}" srcOrd="1" destOrd="0" presId="urn:microsoft.com/office/officeart/2008/layout/LinedList"/>
    <dgm:cxn modelId="{502DAF56-6F0F-4DB5-8A4D-715CF047D07E}" type="presParOf" srcId="{F2F88A65-D9A6-49A8-9009-94C6E109352E}" destId="{30826DB7-9859-42E3-92EC-A01CE2C09CF8}" srcOrd="0" destOrd="0" presId="urn:microsoft.com/office/officeart/2008/layout/LinedList"/>
    <dgm:cxn modelId="{6BB0E28F-A41C-45F7-95AF-9DED097ED226}" type="presParOf" srcId="{F2F88A65-D9A6-49A8-9009-94C6E109352E}" destId="{602D9504-2ECF-4ABD-AE66-46A40E4FD025}" srcOrd="1" destOrd="0" presId="urn:microsoft.com/office/officeart/2008/layout/LinedList"/>
    <dgm:cxn modelId="{B266EDA5-B1E9-4826-979A-87618C99D810}" type="presParOf" srcId="{0A3761D2-4FE4-4C8D-AD76-A677D36623B9}" destId="{2EA32416-B604-4086-BAFB-8BA7AE8F405F}" srcOrd="2" destOrd="0" presId="urn:microsoft.com/office/officeart/2008/layout/LinedList"/>
    <dgm:cxn modelId="{5EA842BD-4C7C-495B-8DA9-6BE3F23380CD}" type="presParOf" srcId="{0A3761D2-4FE4-4C8D-AD76-A677D36623B9}" destId="{D9D6205C-3495-4103-A739-8F8ACE77E0B5}" srcOrd="3" destOrd="0" presId="urn:microsoft.com/office/officeart/2008/layout/LinedList"/>
    <dgm:cxn modelId="{4A3D2E5E-BFC4-4561-B9BC-F9ED13B0EE8E}" type="presParOf" srcId="{D9D6205C-3495-4103-A739-8F8ACE77E0B5}" destId="{5B4A5691-E30A-4801-B707-F6FA0DB8750A}" srcOrd="0" destOrd="0" presId="urn:microsoft.com/office/officeart/2008/layout/LinedList"/>
    <dgm:cxn modelId="{18AE5CB7-CA14-49CC-BD8A-9D05CD01D79F}" type="presParOf" srcId="{D9D6205C-3495-4103-A739-8F8ACE77E0B5}" destId="{FE6F2465-CFA9-43B6-99DA-FD7751856E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72D449-17ED-46DA-AC89-05CD0D212F3A}"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020E152A-6021-4877-A853-5483D45FA7F6}">
      <dgm:prSet/>
      <dgm:spPr/>
      <dgm:t>
        <a:bodyPr/>
        <a:lstStyle/>
        <a:p>
          <a:r>
            <a:rPr lang="en-US"/>
            <a:t>Your baby continues to grow and mature: the lungs are nearly fully developed.</a:t>
          </a:r>
        </a:p>
      </dgm:t>
    </dgm:pt>
    <dgm:pt modelId="{61693617-DBEA-4BFB-83EE-0F587D652A63}" type="parTrans" cxnId="{EE7D69ED-8EE4-4166-80E2-B7D0519845F2}">
      <dgm:prSet/>
      <dgm:spPr/>
      <dgm:t>
        <a:bodyPr/>
        <a:lstStyle/>
        <a:p>
          <a:endParaRPr lang="en-US"/>
        </a:p>
      </dgm:t>
    </dgm:pt>
    <dgm:pt modelId="{42735DB4-7C1A-4840-9909-582FD61EF8CA}" type="sibTrans" cxnId="{EE7D69ED-8EE4-4166-80E2-B7D0519845F2}">
      <dgm:prSet/>
      <dgm:spPr/>
      <dgm:t>
        <a:bodyPr/>
        <a:lstStyle/>
        <a:p>
          <a:endParaRPr lang="en-US"/>
        </a:p>
      </dgm:t>
    </dgm:pt>
    <dgm:pt modelId="{60CD54DE-4D2D-4E98-B707-13FBEFC6A372}">
      <dgm:prSet/>
      <dgm:spPr/>
      <dgm:t>
        <a:bodyPr/>
        <a:lstStyle/>
        <a:p>
          <a:r>
            <a:rPr lang="en-US" dirty="0"/>
            <a:t>Your baby's reflexes are coordinated so he or she can blink, close the eyes, turn the head, grasp firmly, and respond to sounds, light, and touch.</a:t>
          </a:r>
        </a:p>
        <a:p>
          <a:r>
            <a:rPr lang="en-US" dirty="0"/>
            <a:t> Baby is definitely ready to enter the world!</a:t>
          </a:r>
        </a:p>
      </dgm:t>
    </dgm:pt>
    <dgm:pt modelId="{6E21AD73-8713-46B2-8D9B-57DB334B530B}" type="parTrans" cxnId="{F6253C72-A0FD-4D9F-A5DC-E75D453F9E9F}">
      <dgm:prSet/>
      <dgm:spPr/>
      <dgm:t>
        <a:bodyPr/>
        <a:lstStyle/>
        <a:p>
          <a:endParaRPr lang="en-US"/>
        </a:p>
      </dgm:t>
    </dgm:pt>
    <dgm:pt modelId="{891CD7DF-34EC-4ED2-9D17-A2729CDB9AA6}" type="sibTrans" cxnId="{F6253C72-A0FD-4D9F-A5DC-E75D453F9E9F}">
      <dgm:prSet/>
      <dgm:spPr/>
      <dgm:t>
        <a:bodyPr/>
        <a:lstStyle/>
        <a:p>
          <a:endParaRPr lang="en-US"/>
        </a:p>
      </dgm:t>
    </dgm:pt>
    <dgm:pt modelId="{518BA6FE-7264-4F70-B8CD-FA8F0A459BD9}" type="pres">
      <dgm:prSet presAssocID="{1B72D449-17ED-46DA-AC89-05CD0D212F3A}" presName="root" presStyleCnt="0">
        <dgm:presLayoutVars>
          <dgm:dir/>
          <dgm:resizeHandles val="exact"/>
        </dgm:presLayoutVars>
      </dgm:prSet>
      <dgm:spPr/>
    </dgm:pt>
    <dgm:pt modelId="{123D4817-D8E9-46E5-8E76-EB5409DFE1CA}" type="pres">
      <dgm:prSet presAssocID="{020E152A-6021-4877-A853-5483D45FA7F6}" presName="compNode" presStyleCnt="0"/>
      <dgm:spPr/>
    </dgm:pt>
    <dgm:pt modelId="{16433988-C995-484A-9BBE-69AD56B339C5}" type="pres">
      <dgm:prSet presAssocID="{020E152A-6021-4877-A853-5483D45FA7F6}" presName="bgRect" presStyleLbl="bgShp" presStyleIdx="0" presStyleCnt="2"/>
      <dgm:spPr/>
    </dgm:pt>
    <dgm:pt modelId="{96F7FD1E-BEB4-4DC9-AB42-62F7CEB817FF}" type="pres">
      <dgm:prSet presAssocID="{020E152A-6021-4877-A853-5483D45FA7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FA397B81-0E32-43E4-8D1F-9076086F77F0}" type="pres">
      <dgm:prSet presAssocID="{020E152A-6021-4877-A853-5483D45FA7F6}" presName="spaceRect" presStyleCnt="0"/>
      <dgm:spPr/>
    </dgm:pt>
    <dgm:pt modelId="{852D52E1-1F7E-49E3-9340-167811F9380B}" type="pres">
      <dgm:prSet presAssocID="{020E152A-6021-4877-A853-5483D45FA7F6}" presName="parTx" presStyleLbl="revTx" presStyleIdx="0" presStyleCnt="2">
        <dgm:presLayoutVars>
          <dgm:chMax val="0"/>
          <dgm:chPref val="0"/>
        </dgm:presLayoutVars>
      </dgm:prSet>
      <dgm:spPr/>
    </dgm:pt>
    <dgm:pt modelId="{F1541AB1-7B74-4F73-880C-E401C63AD336}" type="pres">
      <dgm:prSet presAssocID="{42735DB4-7C1A-4840-9909-582FD61EF8CA}" presName="sibTrans" presStyleCnt="0"/>
      <dgm:spPr/>
    </dgm:pt>
    <dgm:pt modelId="{33FE37AC-51DD-425C-A2AE-CF9E969021A6}" type="pres">
      <dgm:prSet presAssocID="{60CD54DE-4D2D-4E98-B707-13FBEFC6A372}" presName="compNode" presStyleCnt="0"/>
      <dgm:spPr/>
    </dgm:pt>
    <dgm:pt modelId="{FFE984DB-8198-4695-B3CC-C01499222013}" type="pres">
      <dgm:prSet presAssocID="{60CD54DE-4D2D-4E98-B707-13FBEFC6A372}" presName="bgRect" presStyleLbl="bgShp" presStyleIdx="1" presStyleCnt="2"/>
      <dgm:spPr/>
    </dgm:pt>
    <dgm:pt modelId="{C43F8895-C083-463C-ABDD-B92A5B0BD0AF}" type="pres">
      <dgm:prSet presAssocID="{60CD54DE-4D2D-4E98-B707-13FBEFC6A3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EE88145-49AD-4FC7-95C0-A2EE98E8BDBC}" type="pres">
      <dgm:prSet presAssocID="{60CD54DE-4D2D-4E98-B707-13FBEFC6A372}" presName="spaceRect" presStyleCnt="0"/>
      <dgm:spPr/>
    </dgm:pt>
    <dgm:pt modelId="{8BE46623-91F1-44C0-AC1F-9DE91DAFFA2E}" type="pres">
      <dgm:prSet presAssocID="{60CD54DE-4D2D-4E98-B707-13FBEFC6A372}" presName="parTx" presStyleLbl="revTx" presStyleIdx="1" presStyleCnt="2">
        <dgm:presLayoutVars>
          <dgm:chMax val="0"/>
          <dgm:chPref val="0"/>
        </dgm:presLayoutVars>
      </dgm:prSet>
      <dgm:spPr/>
    </dgm:pt>
  </dgm:ptLst>
  <dgm:cxnLst>
    <dgm:cxn modelId="{0EA8C509-D217-487A-B713-03D6EBB5C2E2}" type="presOf" srcId="{1B72D449-17ED-46DA-AC89-05CD0D212F3A}" destId="{518BA6FE-7264-4F70-B8CD-FA8F0A459BD9}" srcOrd="0" destOrd="0" presId="urn:microsoft.com/office/officeart/2018/2/layout/IconVerticalSolidList"/>
    <dgm:cxn modelId="{F6253C72-A0FD-4D9F-A5DC-E75D453F9E9F}" srcId="{1B72D449-17ED-46DA-AC89-05CD0D212F3A}" destId="{60CD54DE-4D2D-4E98-B707-13FBEFC6A372}" srcOrd="1" destOrd="0" parTransId="{6E21AD73-8713-46B2-8D9B-57DB334B530B}" sibTransId="{891CD7DF-34EC-4ED2-9D17-A2729CDB9AA6}"/>
    <dgm:cxn modelId="{DDE44DCC-AF3B-4FFD-9ABE-D64A4713D6FF}" type="presOf" srcId="{60CD54DE-4D2D-4E98-B707-13FBEFC6A372}" destId="{8BE46623-91F1-44C0-AC1F-9DE91DAFFA2E}" srcOrd="0" destOrd="0" presId="urn:microsoft.com/office/officeart/2018/2/layout/IconVerticalSolidList"/>
    <dgm:cxn modelId="{47555CD7-40C7-48BA-8A3A-B65286DF6A1B}" type="presOf" srcId="{020E152A-6021-4877-A853-5483D45FA7F6}" destId="{852D52E1-1F7E-49E3-9340-167811F9380B}" srcOrd="0" destOrd="0" presId="urn:microsoft.com/office/officeart/2018/2/layout/IconVerticalSolidList"/>
    <dgm:cxn modelId="{EE7D69ED-8EE4-4166-80E2-B7D0519845F2}" srcId="{1B72D449-17ED-46DA-AC89-05CD0D212F3A}" destId="{020E152A-6021-4877-A853-5483D45FA7F6}" srcOrd="0" destOrd="0" parTransId="{61693617-DBEA-4BFB-83EE-0F587D652A63}" sibTransId="{42735DB4-7C1A-4840-9909-582FD61EF8CA}"/>
    <dgm:cxn modelId="{CDD96CBA-449A-454A-B304-6975B0069267}" type="presParOf" srcId="{518BA6FE-7264-4F70-B8CD-FA8F0A459BD9}" destId="{123D4817-D8E9-46E5-8E76-EB5409DFE1CA}" srcOrd="0" destOrd="0" presId="urn:microsoft.com/office/officeart/2018/2/layout/IconVerticalSolidList"/>
    <dgm:cxn modelId="{A847EA12-471A-431F-8C64-0CB6DABAFEED}" type="presParOf" srcId="{123D4817-D8E9-46E5-8E76-EB5409DFE1CA}" destId="{16433988-C995-484A-9BBE-69AD56B339C5}" srcOrd="0" destOrd="0" presId="urn:microsoft.com/office/officeart/2018/2/layout/IconVerticalSolidList"/>
    <dgm:cxn modelId="{110DFC90-676C-4CB5-B350-2527E71A67DE}" type="presParOf" srcId="{123D4817-D8E9-46E5-8E76-EB5409DFE1CA}" destId="{96F7FD1E-BEB4-4DC9-AB42-62F7CEB817FF}" srcOrd="1" destOrd="0" presId="urn:microsoft.com/office/officeart/2018/2/layout/IconVerticalSolidList"/>
    <dgm:cxn modelId="{49EE921C-5C25-4EFF-BA15-57DC12E29E90}" type="presParOf" srcId="{123D4817-D8E9-46E5-8E76-EB5409DFE1CA}" destId="{FA397B81-0E32-43E4-8D1F-9076086F77F0}" srcOrd="2" destOrd="0" presId="urn:microsoft.com/office/officeart/2018/2/layout/IconVerticalSolidList"/>
    <dgm:cxn modelId="{B8E74AF9-442E-4A1E-A405-4EFCE79BFF9B}" type="presParOf" srcId="{123D4817-D8E9-46E5-8E76-EB5409DFE1CA}" destId="{852D52E1-1F7E-49E3-9340-167811F9380B}" srcOrd="3" destOrd="0" presId="urn:microsoft.com/office/officeart/2018/2/layout/IconVerticalSolidList"/>
    <dgm:cxn modelId="{E53E3A38-CD58-4518-BEFC-DD9BB95DFBC4}" type="presParOf" srcId="{518BA6FE-7264-4F70-B8CD-FA8F0A459BD9}" destId="{F1541AB1-7B74-4F73-880C-E401C63AD336}" srcOrd="1" destOrd="0" presId="urn:microsoft.com/office/officeart/2018/2/layout/IconVerticalSolidList"/>
    <dgm:cxn modelId="{AE8786A6-137C-41EF-BE8D-77B618364743}" type="presParOf" srcId="{518BA6FE-7264-4F70-B8CD-FA8F0A459BD9}" destId="{33FE37AC-51DD-425C-A2AE-CF9E969021A6}" srcOrd="2" destOrd="0" presId="urn:microsoft.com/office/officeart/2018/2/layout/IconVerticalSolidList"/>
    <dgm:cxn modelId="{05703BA6-0824-46FC-AE66-75ACBF1C601F}" type="presParOf" srcId="{33FE37AC-51DD-425C-A2AE-CF9E969021A6}" destId="{FFE984DB-8198-4695-B3CC-C01499222013}" srcOrd="0" destOrd="0" presId="urn:microsoft.com/office/officeart/2018/2/layout/IconVerticalSolidList"/>
    <dgm:cxn modelId="{9CFF7B1E-A39E-4C41-AEF8-536A7A68D6EE}" type="presParOf" srcId="{33FE37AC-51DD-425C-A2AE-CF9E969021A6}" destId="{C43F8895-C083-463C-ABDD-B92A5B0BD0AF}" srcOrd="1" destOrd="0" presId="urn:microsoft.com/office/officeart/2018/2/layout/IconVerticalSolidList"/>
    <dgm:cxn modelId="{46B96E8C-4948-47CF-9C83-2771C673DC95}" type="presParOf" srcId="{33FE37AC-51DD-425C-A2AE-CF9E969021A6}" destId="{CEE88145-49AD-4FC7-95C0-A2EE98E8BDBC}" srcOrd="2" destOrd="0" presId="urn:microsoft.com/office/officeart/2018/2/layout/IconVerticalSolidList"/>
    <dgm:cxn modelId="{D2F49638-EF73-4F89-AA10-C44C29BCD411}" type="presParOf" srcId="{33FE37AC-51DD-425C-A2AE-CF9E969021A6}" destId="{8BE46623-91F1-44C0-AC1F-9DE91DAFFA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0B8C7-50E0-4FAF-9693-2A0336003A5A}">
      <dsp:nvSpPr>
        <dsp:cNvPr id="0" name=""/>
        <dsp:cNvSpPr/>
      </dsp:nvSpPr>
      <dsp:spPr>
        <a:xfrm>
          <a:off x="0" y="65204"/>
          <a:ext cx="4762500" cy="242314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Each month a group of eggs (called oocytes) is recruited from the ovary for ovulation (release of the egg). </a:t>
          </a:r>
        </a:p>
      </dsp:txBody>
      <dsp:txXfrm>
        <a:off x="118288" y="183492"/>
        <a:ext cx="4525924" cy="2186565"/>
      </dsp:txXfrm>
    </dsp:sp>
    <dsp:sp modelId="{113FEF78-ECB5-4687-8E76-6C848B9458B1}">
      <dsp:nvSpPr>
        <dsp:cNvPr id="0" name=""/>
        <dsp:cNvSpPr/>
      </dsp:nvSpPr>
      <dsp:spPr>
        <a:xfrm>
          <a:off x="0" y="2740750"/>
          <a:ext cx="4762500" cy="19773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a:t>
          </a:r>
          <a:r>
            <a:rPr lang="en-US" sz="2800" kern="1200" dirty="0"/>
            <a:t>eggs</a:t>
          </a:r>
          <a:r>
            <a:rPr lang="en-US" sz="3200" kern="1200" dirty="0"/>
            <a:t> develop in small fluid-filled cysts called follicles. </a:t>
          </a:r>
        </a:p>
      </dsp:txBody>
      <dsp:txXfrm>
        <a:off x="96524" y="2837274"/>
        <a:ext cx="4569452" cy="178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35671-38D7-4710-9D63-3480368BBD0B}">
      <dsp:nvSpPr>
        <dsp:cNvPr id="0" name=""/>
        <dsp:cNvSpPr/>
      </dsp:nvSpPr>
      <dsp:spPr>
        <a:xfrm>
          <a:off x="0" y="718"/>
          <a:ext cx="6513603" cy="1681139"/>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F120C97B-136F-4DD3-AFC3-5B996F56DDB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B555A8-54F2-4DDA-9853-E07DCF61D23C}">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90000"/>
            </a:lnSpc>
            <a:spcBef>
              <a:spcPct val="0"/>
            </a:spcBef>
            <a:spcAft>
              <a:spcPct val="35000"/>
            </a:spcAft>
            <a:buNone/>
          </a:pPr>
          <a:r>
            <a:rPr lang="en-US" sz="2000" kern="1200" dirty="0"/>
            <a:t>Human chorionic gonadotrophin (</a:t>
          </a:r>
          <a:r>
            <a:rPr lang="en-US" sz="2000" kern="1200" dirty="0" err="1"/>
            <a:t>hCG</a:t>
          </a:r>
          <a:r>
            <a:rPr lang="en-US" sz="2000" kern="1200" dirty="0"/>
            <a:t>) is a hormone present in your blood from the time of conception. </a:t>
          </a:r>
        </a:p>
      </dsp:txBody>
      <dsp:txXfrm>
        <a:off x="1941716" y="718"/>
        <a:ext cx="4571887" cy="1681139"/>
      </dsp:txXfrm>
    </dsp:sp>
    <dsp:sp modelId="{A3E587FC-8492-45EF-A4E9-7AA3D9455C8A}">
      <dsp:nvSpPr>
        <dsp:cNvPr id="0" name=""/>
        <dsp:cNvSpPr/>
      </dsp:nvSpPr>
      <dsp:spPr>
        <a:xfrm>
          <a:off x="0" y="2102143"/>
          <a:ext cx="6513603" cy="1681139"/>
        </a:xfrm>
        <a:prstGeom prst="roundRect">
          <a:avLst>
            <a:gd name="adj" fmla="val 10000"/>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525AC562-5A70-475E-B770-BDB5E1D4800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C0184FB-D35A-44CD-97AC-6D8725CB38C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90000"/>
            </a:lnSpc>
            <a:spcBef>
              <a:spcPct val="0"/>
            </a:spcBef>
            <a:spcAft>
              <a:spcPct val="35000"/>
            </a:spcAft>
            <a:buNone/>
          </a:pPr>
          <a:r>
            <a:rPr lang="en-US" sz="2000" kern="1200"/>
            <a:t>It is produced by cells that form the placenta and is the hormone detected in a </a:t>
          </a:r>
          <a:r>
            <a:rPr lang="en-US" sz="2000" kern="1200">
              <a:hlinkClick xmlns:r="http://schemas.openxmlformats.org/officeDocument/2006/relationships" r:id="rId5"/>
            </a:rPr>
            <a:t>pregnancy test</a:t>
          </a:r>
          <a:r>
            <a:rPr lang="en-US" sz="2000" kern="1200"/>
            <a:t>. </a:t>
          </a:r>
        </a:p>
      </dsp:txBody>
      <dsp:txXfrm>
        <a:off x="1941716" y="2102143"/>
        <a:ext cx="4571887" cy="1681139"/>
      </dsp:txXfrm>
    </dsp:sp>
    <dsp:sp modelId="{EF86F06F-2553-401D-8F57-40C1FBD74AA0}">
      <dsp:nvSpPr>
        <dsp:cNvPr id="0" name=""/>
        <dsp:cNvSpPr/>
      </dsp:nvSpPr>
      <dsp:spPr>
        <a:xfrm>
          <a:off x="0" y="4203567"/>
          <a:ext cx="6513603" cy="1681139"/>
        </a:xfrm>
        <a:prstGeom prst="roundRect">
          <a:avLst>
            <a:gd name="adj" fmla="val 100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BB1D87A9-FFAE-4D36-BA7A-D22B10FD046E}">
      <dsp:nvSpPr>
        <dsp:cNvPr id="0" name=""/>
        <dsp:cNvSpPr/>
      </dsp:nvSpPr>
      <dsp:spPr>
        <a:xfrm>
          <a:off x="508544" y="4581824"/>
          <a:ext cx="924626" cy="924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029907A-ADCF-4BFB-808F-6EA33BC362B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90000"/>
            </a:lnSpc>
            <a:spcBef>
              <a:spcPct val="0"/>
            </a:spcBef>
            <a:spcAft>
              <a:spcPct val="35000"/>
            </a:spcAft>
            <a:buNone/>
          </a:pPr>
          <a:r>
            <a:rPr lang="en-US" sz="2000" kern="1200" dirty="0"/>
            <a:t>However, it usually takes three to four weeks from the first day of your last period for the </a:t>
          </a:r>
          <a:r>
            <a:rPr lang="en-US" sz="2000" kern="1200" dirty="0" err="1"/>
            <a:t>hCG</a:t>
          </a:r>
          <a:r>
            <a:rPr lang="en-US" sz="2000" kern="1200" dirty="0"/>
            <a:t> to increase enough to be detected by pregnancy tests.</a:t>
          </a: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79BC-8708-4E52-8D79-F340BB527AA9}">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742766-19EF-4806-AF9D-542FF554508E}">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D0FE77E-3EB7-457A-AB44-4F76F019B2B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US" sz="2400" kern="1200"/>
            <a:t>The tiny "heart" tube will beat 65 times a minute by the end of the fourth week. </a:t>
          </a:r>
        </a:p>
      </dsp:txBody>
      <dsp:txXfrm>
        <a:off x="2039300" y="956381"/>
        <a:ext cx="4474303" cy="1765627"/>
      </dsp:txXfrm>
    </dsp:sp>
    <dsp:sp modelId="{D8CAF528-3F21-4F62-874F-503A5124068B}">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1AE29A-2A04-4ABD-A273-4C9353B8FD66}">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FC443C3-433E-4B28-8355-9487BCB90A24}">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US" sz="2400" kern="1200"/>
            <a:t>By the end of the first month, your baby is about 1/4 inch long – smaller than a grain of rice!</a:t>
          </a:r>
        </a:p>
      </dsp:txBody>
      <dsp:txXfrm>
        <a:off x="2039300" y="3163416"/>
        <a:ext cx="4474303" cy="1765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1D10B-5318-4269-960E-D5A3AF3ACF5B}">
      <dsp:nvSpPr>
        <dsp:cNvPr id="0" name=""/>
        <dsp:cNvSpPr/>
      </dsp:nvSpPr>
      <dsp:spPr>
        <a:xfrm>
          <a:off x="0" y="0"/>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826DB7-9859-42E3-92EC-A01CE2C09CF8}">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At the end of the seventh month, your baby is about 14 inches long and weighs from 2 to 4 pounds.</a:t>
          </a:r>
        </a:p>
      </dsp:txBody>
      <dsp:txXfrm>
        <a:off x="0" y="0"/>
        <a:ext cx="6269038" cy="2786062"/>
      </dsp:txXfrm>
    </dsp:sp>
    <dsp:sp modelId="{2EA32416-B604-4086-BAFB-8BA7AE8F405F}">
      <dsp:nvSpPr>
        <dsp:cNvPr id="0" name=""/>
        <dsp:cNvSpPr/>
      </dsp:nvSpPr>
      <dsp:spPr>
        <a:xfrm>
          <a:off x="0" y="2786062"/>
          <a:ext cx="62690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4A5691-E30A-4801-B707-F6FA0DB8750A}">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If born prematurely, your baby would be likely to survive after the seventh month.</a:t>
          </a:r>
        </a:p>
      </dsp:txBody>
      <dsp:txXfrm>
        <a:off x="0" y="2786062"/>
        <a:ext cx="6269038" cy="2786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33988-C995-484A-9BBE-69AD56B339C5}">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F7FD1E-BEB4-4DC9-AB42-62F7CEB817FF}">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52D52E1-1F7E-49E3-9340-167811F9380B}">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00100">
            <a:lnSpc>
              <a:spcPct val="90000"/>
            </a:lnSpc>
            <a:spcBef>
              <a:spcPct val="0"/>
            </a:spcBef>
            <a:spcAft>
              <a:spcPct val="35000"/>
            </a:spcAft>
            <a:buNone/>
          </a:pPr>
          <a:r>
            <a:rPr lang="en-US" sz="1800" kern="1200"/>
            <a:t>Your baby continues to grow and mature: the lungs are nearly fully developed.</a:t>
          </a:r>
        </a:p>
      </dsp:txBody>
      <dsp:txXfrm>
        <a:off x="2039300" y="956381"/>
        <a:ext cx="4474303" cy="1765627"/>
      </dsp:txXfrm>
    </dsp:sp>
    <dsp:sp modelId="{FFE984DB-8198-4695-B3CC-C01499222013}">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3F8895-C083-463C-ABDD-B92A5B0BD0AF}">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BE46623-91F1-44C0-AC1F-9DE91DAFFA2E}">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00100">
            <a:lnSpc>
              <a:spcPct val="90000"/>
            </a:lnSpc>
            <a:spcBef>
              <a:spcPct val="0"/>
            </a:spcBef>
            <a:spcAft>
              <a:spcPct val="35000"/>
            </a:spcAft>
            <a:buNone/>
          </a:pPr>
          <a:r>
            <a:rPr lang="en-US" sz="1800" kern="1200" dirty="0"/>
            <a:t>Your baby's reflexes are coordinated so he or she can blink, close the eyes, turn the head, grasp firmly, and respond to sounds, light, and touch.</a:t>
          </a:r>
        </a:p>
        <a:p>
          <a:pPr marL="0" lvl="0" indent="0" algn="l" defTabSz="800100">
            <a:lnSpc>
              <a:spcPct val="90000"/>
            </a:lnSpc>
            <a:spcBef>
              <a:spcPct val="0"/>
            </a:spcBef>
            <a:spcAft>
              <a:spcPct val="35000"/>
            </a:spcAft>
            <a:buNone/>
          </a:pPr>
          <a:r>
            <a:rPr lang="en-US" sz="1800" kern="1200" dirty="0"/>
            <a:t> Baby is definitely ready to enter the world!</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A278-8947-4FE8-804F-1A04BF17C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F4CBB-E150-441A-AF16-7BC938493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C8A015-7ED0-44AA-AD28-9FA8E880CA21}"/>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5" name="Footer Placeholder 4">
            <a:extLst>
              <a:ext uri="{FF2B5EF4-FFF2-40B4-BE49-F238E27FC236}">
                <a16:creationId xmlns:a16="http://schemas.microsoft.com/office/drawing/2014/main" id="{97EDE019-A951-4C2A-8710-4692A27B2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241CA-B41E-4416-BF22-4E1305E8C03C}"/>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418148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EBD3-FB85-4E45-B4E1-C6E27586D9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61D99F-75E3-469A-8ED1-0D77499A6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BA373-9A2F-4B5F-BDB7-A22E02F4CF03}"/>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5" name="Footer Placeholder 4">
            <a:extLst>
              <a:ext uri="{FF2B5EF4-FFF2-40B4-BE49-F238E27FC236}">
                <a16:creationId xmlns:a16="http://schemas.microsoft.com/office/drawing/2014/main" id="{F3E2DA80-CD37-4A53-9E3E-2F59F0646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70660-A164-4400-A060-FC33B4DC76EC}"/>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213835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26E80-9538-4535-A60B-D8A3EF3747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216B2-225D-43E2-ABC7-7D43C4F3EF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88147-7988-437E-B94F-8C2ECC6F2B1C}"/>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5" name="Footer Placeholder 4">
            <a:extLst>
              <a:ext uri="{FF2B5EF4-FFF2-40B4-BE49-F238E27FC236}">
                <a16:creationId xmlns:a16="http://schemas.microsoft.com/office/drawing/2014/main" id="{E7731137-BC22-43D2-A1CD-DB2A775C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79589-C8D6-4CDD-8512-D366631989D9}"/>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171210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D398-DD73-499B-B222-3DDC61C8E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CABDA-1B93-441C-8523-0A4D84A7B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074B3-0120-4644-98A9-85DB155E0AD7}"/>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5" name="Footer Placeholder 4">
            <a:extLst>
              <a:ext uri="{FF2B5EF4-FFF2-40B4-BE49-F238E27FC236}">
                <a16:creationId xmlns:a16="http://schemas.microsoft.com/office/drawing/2014/main" id="{A9D5E4A3-B92B-4735-9C22-D48F4195A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6E644-C8E4-4124-BF5A-1BF5A7290647}"/>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341129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D78B-76CA-4C70-BFDD-54FB147EE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2828D-65B6-4414-AEA1-76FCCF31D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DB9A9-4D99-45BD-A9B7-D2426F392FDC}"/>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5" name="Footer Placeholder 4">
            <a:extLst>
              <a:ext uri="{FF2B5EF4-FFF2-40B4-BE49-F238E27FC236}">
                <a16:creationId xmlns:a16="http://schemas.microsoft.com/office/drawing/2014/main" id="{C722DBCC-3A0B-4E2F-9CD6-514DD90E6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DE66-060B-40A6-ABB5-6B0632DEEFA8}"/>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205821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C489-D470-4865-8352-37AF96E42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02D28-5AD3-4CF0-A1F4-25C79EC450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CBD97-E0B0-4872-9208-8E252CDFE2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A2697D-E256-499B-8936-04C25C386A2C}"/>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6" name="Footer Placeholder 5">
            <a:extLst>
              <a:ext uri="{FF2B5EF4-FFF2-40B4-BE49-F238E27FC236}">
                <a16:creationId xmlns:a16="http://schemas.microsoft.com/office/drawing/2014/main" id="{8F53B633-3F22-425E-B956-992838DEB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4D625-E662-4179-8DEE-A64BCC5C0BD9}"/>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257471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AFB0-E4B6-42CD-B9DD-A3F971128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FF8D87-3290-4D9F-8389-853D5B76C1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3358F0-BEA7-494E-86FE-7ADF134A8B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93E8B-DD66-4184-ADDA-47BDEB67AD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4F8400-00B3-46AD-80A7-0D957DAA36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50F3D-B769-4ABE-AF4A-2CAC341BD907}"/>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8" name="Footer Placeholder 7">
            <a:extLst>
              <a:ext uri="{FF2B5EF4-FFF2-40B4-BE49-F238E27FC236}">
                <a16:creationId xmlns:a16="http://schemas.microsoft.com/office/drawing/2014/main" id="{59A42FA2-21E5-42ED-9647-0AEFEB3D80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3A3EE8-F0E1-488E-BAF9-E8671FF5E873}"/>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212977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0B13-6510-4569-B5E6-FD908EDEB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19247-899B-46D3-87EF-4AD3E4C97CB0}"/>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4" name="Footer Placeholder 3">
            <a:extLst>
              <a:ext uri="{FF2B5EF4-FFF2-40B4-BE49-F238E27FC236}">
                <a16:creationId xmlns:a16="http://schemas.microsoft.com/office/drawing/2014/main" id="{F631DCE0-8231-4285-A296-966DE3DE4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714F54-2665-4C9B-9DA4-8B4C8A99D54C}"/>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177446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43F47-E1D2-4823-82A1-D35831DF9645}"/>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3" name="Footer Placeholder 2">
            <a:extLst>
              <a:ext uri="{FF2B5EF4-FFF2-40B4-BE49-F238E27FC236}">
                <a16:creationId xmlns:a16="http://schemas.microsoft.com/office/drawing/2014/main" id="{847EDC6B-23B2-4689-BA5E-5C45190F7F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721F42-96AA-4FD8-8A33-2916EFE5DAE9}"/>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272245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0782-B912-4062-9F25-7261CD787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FEA10B-57DE-46CD-9586-03EC8B5EC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B69A5C-2AB4-4403-9D51-840496C78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245AC-328E-46F7-A1C2-A43A1BBC186E}"/>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6" name="Footer Placeholder 5">
            <a:extLst>
              <a:ext uri="{FF2B5EF4-FFF2-40B4-BE49-F238E27FC236}">
                <a16:creationId xmlns:a16="http://schemas.microsoft.com/office/drawing/2014/main" id="{25848C00-70DE-4846-9425-A8C43208B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08D2C-7E26-4D80-99D5-FE44F62197CA}"/>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125876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1CF8-8CCF-44D4-962F-562F74B6F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B5424-FBF1-4FC3-A433-C123E709F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CCDFC4-D93A-433E-B1F8-57EA59CA7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A8F2A-594D-4C60-B63C-C4D6618BD3C6}"/>
              </a:ext>
            </a:extLst>
          </p:cNvPr>
          <p:cNvSpPr>
            <a:spLocks noGrp="1"/>
          </p:cNvSpPr>
          <p:nvPr>
            <p:ph type="dt" sz="half" idx="10"/>
          </p:nvPr>
        </p:nvSpPr>
        <p:spPr/>
        <p:txBody>
          <a:bodyPr/>
          <a:lstStyle/>
          <a:p>
            <a:fld id="{D9D967F1-1C7F-4BF9-98A1-5C56D6780A97}" type="datetimeFigureOut">
              <a:rPr lang="en-US" smtClean="0"/>
              <a:t>3/13/2019</a:t>
            </a:fld>
            <a:endParaRPr lang="en-US"/>
          </a:p>
        </p:txBody>
      </p:sp>
      <p:sp>
        <p:nvSpPr>
          <p:cNvPr id="6" name="Footer Placeholder 5">
            <a:extLst>
              <a:ext uri="{FF2B5EF4-FFF2-40B4-BE49-F238E27FC236}">
                <a16:creationId xmlns:a16="http://schemas.microsoft.com/office/drawing/2014/main" id="{9243AD0D-14A9-41AC-BA2D-3C41CF7D0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BFEEB-5575-4BF5-B508-2E2D1970398C}"/>
              </a:ext>
            </a:extLst>
          </p:cNvPr>
          <p:cNvSpPr>
            <a:spLocks noGrp="1"/>
          </p:cNvSpPr>
          <p:nvPr>
            <p:ph type="sldNum" sz="quarter" idx="12"/>
          </p:nvPr>
        </p:nvSpPr>
        <p:spPr/>
        <p:txBody>
          <a:bodyPr/>
          <a:lstStyle/>
          <a:p>
            <a:fld id="{140B98A4-796F-4BCA-81B6-1FFDB2F72EDC}" type="slidenum">
              <a:rPr lang="en-US" smtClean="0"/>
              <a:t>‹#›</a:t>
            </a:fld>
            <a:endParaRPr lang="en-US"/>
          </a:p>
        </p:txBody>
      </p:sp>
    </p:spTree>
    <p:extLst>
      <p:ext uri="{BB962C8B-B14F-4D97-AF65-F5344CB8AC3E}">
        <p14:creationId xmlns:p14="http://schemas.microsoft.com/office/powerpoint/2010/main" val="209827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80DC2-9237-474A-B7C7-C9AF4553D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08942-5FB3-4538-8F34-2F89361A4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736FF-C0C7-4BD4-88C3-8DF464E28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967F1-1C7F-4BF9-98A1-5C56D6780A97}" type="datetimeFigureOut">
              <a:rPr lang="en-US" smtClean="0"/>
              <a:t>3/13/2019</a:t>
            </a:fld>
            <a:endParaRPr lang="en-US"/>
          </a:p>
        </p:txBody>
      </p:sp>
      <p:sp>
        <p:nvSpPr>
          <p:cNvPr id="5" name="Footer Placeholder 4">
            <a:extLst>
              <a:ext uri="{FF2B5EF4-FFF2-40B4-BE49-F238E27FC236}">
                <a16:creationId xmlns:a16="http://schemas.microsoft.com/office/drawing/2014/main" id="{37B5AEBA-B1D0-4EFF-8A24-73565EC00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1BEC5A-6F56-45EA-B1CE-6E0F95F1F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B98A4-796F-4BCA-81B6-1FFDB2F72EDC}" type="slidenum">
              <a:rPr lang="en-US" smtClean="0"/>
              <a:t>‹#›</a:t>
            </a:fld>
            <a:endParaRPr lang="en-US"/>
          </a:p>
        </p:txBody>
      </p:sp>
    </p:spTree>
    <p:extLst>
      <p:ext uri="{BB962C8B-B14F-4D97-AF65-F5344CB8AC3E}">
        <p14:creationId xmlns:p14="http://schemas.microsoft.com/office/powerpoint/2010/main" val="390214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keptics.stackexchange.com/questions/8001/do-sperm-that-carry-male-chromosomes-swim-faster"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mindexplosion.wordpress.com/2010/01/16/fetus-embryo-college-studen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r.wikipedia.org/wiki/%D8%A7%D9%86%D8%BA%D8%B1%D8%A7%D8%B3_(%D8%AC%D9%86%D9%8A%D9%86_%D8%A8%D8%B4%D8%B1%D9%8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heconversation.com/five-things-you-need-to-know-before-going-to-an-ivf-clinic-4370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player.com/slide/8588780/"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o.libretexts.org/TextMaps/Map%3A_Biology_(Kimball)/Unit_14%3A_Embryonic_Development_and_its_Regulation/14.02%3A_Frog_Embryology" TargetMode="External"/><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interest.com/pin/131308145369270697/"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fop.org/health-safety/pesticide-safety/pregnancy-pesticide/"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iology.stackexchange.com/questions/17049/do-birds-have-navel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y.clevelandclinic.org/health/articles/ovulation-and-conception" TargetMode="External"/><Relationship Id="rId2" Type="http://schemas.openxmlformats.org/officeDocument/2006/relationships/hyperlink" Target="https://my.clevelandclinic.org/health/articles/normal-menstruation" TargetMode="Externa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www.care.gr/post/770/egkymosyni-kai-farmaka"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yfamilymedicinepractice.blogspot.com/2017/05/placenta-previa-low-lying-placenta.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nterest.com/explore/fetus-development/"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hyperlink" Target="http://sallison.blogspot.com/2007_04_01_archive.html"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nternetlooks.com/humangenetics.html"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nternetlooks.com/humangenetics.html"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uthrush.blogspot.com/2009/04/my-baby-at-3-months.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uthrush.blogspot.com/2009/04/my-baby-at-3-months.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my.clevelandclinic.org/health/articles/miscarriage" TargetMode="External"/><Relationship Id="rId1" Type="http://schemas.openxmlformats.org/officeDocument/2006/relationships/slideLayout" Target="../slideLayouts/slideLayout2.xml"/><Relationship Id="rId4" Type="http://schemas.openxmlformats.org/officeDocument/2006/relationships/hyperlink" Target="http://stylesatlife.com/articles/3rd-month-pregnan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endocrinologiaoggi.it/2011/06/estroprogestinici-e-contraccezione-ormonale/" TargetMode="External"/><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tylesatlife.com/articles/4th-month-pregnant/"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my.clevelandclinic.org/health/articles/prenatal-ultrasound" TargetMode="External"/><Relationship Id="rId1" Type="http://schemas.openxmlformats.org/officeDocument/2006/relationships/slideLayout" Target="../slideLayouts/slideLayout2.xml"/><Relationship Id="rId4" Type="http://schemas.openxmlformats.org/officeDocument/2006/relationships/hyperlink" Target="https://www.scan4d.co.uk/2d-gender-scan/"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timetoast.com/timelines/parental-and-fetal-developement" TargetMode="External"/><Relationship Id="rId3" Type="http://schemas.openxmlformats.org/officeDocument/2006/relationships/diagramLayout" Target="../diagrams/layout4.xml"/><Relationship Id="rId7" Type="http://schemas.openxmlformats.org/officeDocument/2006/relationships/image" Target="../media/image36.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hyperlink" Target="http://mamasybebesblog.blogspot.com/2009/08/lanugo-y-vernix.html"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estacaobebe.com.br/o-que-o-bebe-sente-dentro-da-barriga-da-mae/"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edscape.com/viewarticle/860514"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abiesonline.com/pregnancy/monthbymonth/Photo-month7.asp"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hyperlink" Target="https://www.pinterest.com/pin/71916925270390832/"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hyperlink" Target="https://www.endocrinologiaoggi.it/2011/06/estroprogestinici-e-contraccezione-ormonal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my.clevelandclinic.org/health/articles/labor-and-delivery" TargetMode="External"/><Relationship Id="rId1" Type="http://schemas.openxmlformats.org/officeDocument/2006/relationships/slideLayout" Target="../slideLayouts/slideLayout2.xml"/><Relationship Id="rId4" Type="http://schemas.openxmlformats.org/officeDocument/2006/relationships/hyperlink" Target="http://commons.wikimedia.org/wiki/Category:Pregnanc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mplantation_(human_embry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uelotusfertility.com/2012/01/20/ovulation-hormones-explained/"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hysiologyplus.com/briefly-examine-the-influences-of-estrogen-and-progesterone-on-the-uteru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alendar-based_methods_of_birth_contro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haigoodview.com/node/49226"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8B2D-2259-47DF-8BEC-8531332C9358}"/>
              </a:ext>
            </a:extLst>
          </p:cNvPr>
          <p:cNvSpPr>
            <a:spLocks noGrp="1"/>
          </p:cNvSpPr>
          <p:nvPr>
            <p:ph type="ctrTitle"/>
          </p:nvPr>
        </p:nvSpPr>
        <p:spPr>
          <a:xfrm>
            <a:off x="2370667" y="2187743"/>
            <a:ext cx="5293449" cy="2482515"/>
          </a:xfrm>
        </p:spPr>
        <p:txBody>
          <a:bodyPr anchor="ctr">
            <a:normAutofit/>
          </a:bodyPr>
          <a:lstStyle/>
          <a:p>
            <a:pPr algn="l"/>
            <a:r>
              <a:rPr lang="en-US" dirty="0"/>
              <a:t>Fetal Development</a:t>
            </a:r>
            <a:endParaRPr lang="en-US"/>
          </a:p>
        </p:txBody>
      </p:sp>
      <p:pic>
        <p:nvPicPr>
          <p:cNvPr id="6" name="Graphic 5" descr="Baby">
            <a:extLst>
              <a:ext uri="{FF2B5EF4-FFF2-40B4-BE49-F238E27FC236}">
                <a16:creationId xmlns:a16="http://schemas.microsoft.com/office/drawing/2014/main" id="{8FD304F5-5D6C-493A-BD9C-B4B3FADB5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id="{42BEC8BB-F336-433D-AEE4-B90ED63235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19656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909B-410A-4B68-A862-858345F3E6E6}"/>
              </a:ext>
            </a:extLst>
          </p:cNvPr>
          <p:cNvSpPr>
            <a:spLocks noGrp="1"/>
          </p:cNvSpPr>
          <p:nvPr>
            <p:ph type="title"/>
          </p:nvPr>
        </p:nvSpPr>
        <p:spPr>
          <a:xfrm>
            <a:off x="648929" y="629266"/>
            <a:ext cx="3667039" cy="1676603"/>
          </a:xfrm>
        </p:spPr>
        <p:txBody>
          <a:bodyPr>
            <a:normAutofit fontScale="90000"/>
          </a:bodyPr>
          <a:lstStyle/>
          <a:p>
            <a:r>
              <a:rPr lang="en-US" sz="3600" dirty="0"/>
              <a:t>23</a:t>
            </a:r>
            <a:r>
              <a:rPr lang="en-US" sz="3600" baseline="30000" dirty="0"/>
              <a:t>rd</a:t>
            </a:r>
            <a:r>
              <a:rPr lang="en-US" sz="3600" dirty="0"/>
              <a:t> Chromosome – The Sex-Determining Chromosome</a:t>
            </a:r>
          </a:p>
        </p:txBody>
      </p:sp>
      <p:sp>
        <p:nvSpPr>
          <p:cNvPr id="3" name="Content Placeholder 2">
            <a:extLst>
              <a:ext uri="{FF2B5EF4-FFF2-40B4-BE49-F238E27FC236}">
                <a16:creationId xmlns:a16="http://schemas.microsoft.com/office/drawing/2014/main" id="{3B659397-1DC3-4CF4-9054-B58794B04337}"/>
              </a:ext>
            </a:extLst>
          </p:cNvPr>
          <p:cNvSpPr>
            <a:spLocks noGrp="1"/>
          </p:cNvSpPr>
          <p:nvPr>
            <p:ph idx="1"/>
          </p:nvPr>
        </p:nvSpPr>
        <p:spPr>
          <a:xfrm>
            <a:off x="648931" y="2438401"/>
            <a:ext cx="3667036" cy="3779520"/>
          </a:xfrm>
        </p:spPr>
        <p:txBody>
          <a:bodyPr>
            <a:normAutofit/>
          </a:bodyPr>
          <a:lstStyle/>
          <a:p>
            <a:r>
              <a:rPr lang="en-US" sz="3200" dirty="0"/>
              <a:t>If a Y sperm fertilizes the egg, your baby will be a boy; if an X sperm fertilizes the egg, your baby will be a girl.</a:t>
            </a:r>
          </a:p>
          <a:p>
            <a:pPr marL="0" indent="0">
              <a:buNone/>
            </a:pPr>
            <a:endParaRPr lang="en-US" sz="3200" dirty="0"/>
          </a:p>
        </p:txBody>
      </p:sp>
      <p:sp>
        <p:nvSpPr>
          <p:cNvPr id="13" name="Rectangle 12">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usic&#10;&#10;Description automatically generated">
            <a:extLst>
              <a:ext uri="{FF2B5EF4-FFF2-40B4-BE49-F238E27FC236}">
                <a16:creationId xmlns:a16="http://schemas.microsoft.com/office/drawing/2014/main" id="{9DB170C2-B75B-49DE-9DAC-B94EDB72F64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96" r="15813" b="-1"/>
          <a:stretch/>
        </p:blipFill>
        <p:spPr>
          <a:xfrm>
            <a:off x="5276088" y="640082"/>
            <a:ext cx="6276250" cy="5577838"/>
          </a:xfrm>
          <a:prstGeom prst="rect">
            <a:avLst/>
          </a:prstGeom>
          <a:effectLst/>
        </p:spPr>
      </p:pic>
      <p:sp>
        <p:nvSpPr>
          <p:cNvPr id="8" name="TextBox 7">
            <a:extLst>
              <a:ext uri="{FF2B5EF4-FFF2-40B4-BE49-F238E27FC236}">
                <a16:creationId xmlns:a16="http://schemas.microsoft.com/office/drawing/2014/main" id="{0FADFE10-3D14-40D9-AC65-070CE7A4CC74}"/>
              </a:ext>
            </a:extLst>
          </p:cNvPr>
          <p:cNvSpPr txBox="1"/>
          <p:nvPr/>
        </p:nvSpPr>
        <p:spPr>
          <a:xfrm>
            <a:off x="9245296" y="601786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keptics.stackexchange.com/questions/8001/do-sperm-that-carry-male-chromosomes-swim-fas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8446763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9BF9AC-7276-4598-8C94-410083883FBE}"/>
              </a:ext>
            </a:extLst>
          </p:cNvPr>
          <p:cNvSpPr>
            <a:spLocks noGrp="1"/>
          </p:cNvSpPr>
          <p:nvPr>
            <p:ph type="title"/>
          </p:nvPr>
        </p:nvSpPr>
        <p:spPr>
          <a:xfrm>
            <a:off x="863028" y="1012004"/>
            <a:ext cx="3721671" cy="4795408"/>
          </a:xfrm>
        </p:spPr>
        <p:txBody>
          <a:bodyPr>
            <a:normAutofit/>
          </a:bodyPr>
          <a:lstStyle/>
          <a:p>
            <a:r>
              <a:rPr lang="en-US" dirty="0">
                <a:solidFill>
                  <a:schemeClr val="bg1"/>
                </a:solidFill>
              </a:rPr>
              <a:t>Human chorionic gonadotrophin (</a:t>
            </a:r>
            <a:r>
              <a:rPr lang="en-US" dirty="0" err="1">
                <a:solidFill>
                  <a:schemeClr val="bg1"/>
                </a:solidFill>
              </a:rPr>
              <a:t>hCG</a:t>
            </a:r>
            <a:r>
              <a:rPr lang="en-US" dirty="0">
                <a:solidFill>
                  <a:schemeClr val="bg1"/>
                </a:solidFill>
              </a:rPr>
              <a:t>) </a:t>
            </a:r>
            <a:br>
              <a:rPr lang="en-US" dirty="0">
                <a:solidFill>
                  <a:schemeClr val="bg1"/>
                </a:solidFill>
              </a:rPr>
            </a:b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4D96EEE3-9BE3-416E-8249-1D1532262416}"/>
              </a:ext>
            </a:extLst>
          </p:cNvPr>
          <p:cNvGraphicFramePr>
            <a:graphicFrameLocks noGrp="1"/>
          </p:cNvGraphicFramePr>
          <p:nvPr>
            <p:ph idx="1"/>
            <p:extLst>
              <p:ext uri="{D42A27DB-BD31-4B8C-83A1-F6EECF244321}">
                <p14:modId xmlns:p14="http://schemas.microsoft.com/office/powerpoint/2010/main" val="16457042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23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Top Corners Rounded 17">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261E2B-F284-4DFD-9420-54169246E17C}"/>
              </a:ext>
            </a:extLst>
          </p:cNvPr>
          <p:cNvSpPr>
            <a:spLocks noGrp="1"/>
          </p:cNvSpPr>
          <p:nvPr>
            <p:ph type="title"/>
          </p:nvPr>
        </p:nvSpPr>
        <p:spPr>
          <a:xfrm>
            <a:off x="321733" y="981091"/>
            <a:ext cx="4092951" cy="1624457"/>
          </a:xfrm>
        </p:spPr>
        <p:txBody>
          <a:bodyPr>
            <a:normAutofit/>
          </a:bodyPr>
          <a:lstStyle/>
          <a:p>
            <a:r>
              <a:rPr lang="en-US" sz="3600">
                <a:solidFill>
                  <a:schemeClr val="bg1"/>
                </a:solidFill>
                <a:latin typeface="Adorn Expanded Sans" panose="02000507000000020004" pitchFamily="50" charset="0"/>
              </a:rPr>
              <a:t>Week One</a:t>
            </a:r>
          </a:p>
        </p:txBody>
      </p:sp>
      <p:cxnSp>
        <p:nvCxnSpPr>
          <p:cNvPr id="20" name="Straight Connector 19">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DF3329-7221-40A4-85A7-9E5C3C2C7ACA}"/>
              </a:ext>
            </a:extLst>
          </p:cNvPr>
          <p:cNvSpPr>
            <a:spLocks noGrp="1"/>
          </p:cNvSpPr>
          <p:nvPr>
            <p:ph idx="1"/>
          </p:nvPr>
        </p:nvSpPr>
        <p:spPr>
          <a:xfrm>
            <a:off x="321733" y="2834809"/>
            <a:ext cx="4092951" cy="3042099"/>
          </a:xfrm>
        </p:spPr>
        <p:txBody>
          <a:bodyPr anchor="t">
            <a:normAutofit/>
          </a:bodyPr>
          <a:lstStyle/>
          <a:p>
            <a:r>
              <a:rPr lang="en-US">
                <a:solidFill>
                  <a:schemeClr val="bg1"/>
                </a:solidFill>
              </a:rPr>
              <a:t>Within 24 hours after fertilization, the egg begins dividing rapidly into many cells. </a:t>
            </a:r>
          </a:p>
          <a:p>
            <a:r>
              <a:rPr lang="en-US">
                <a:solidFill>
                  <a:schemeClr val="bg1"/>
                </a:solidFill>
              </a:rPr>
              <a:t>It remains in the fallopian tube for about three days. </a:t>
            </a:r>
          </a:p>
          <a:p>
            <a:pPr marL="0" indent="0">
              <a:buNone/>
            </a:pPr>
            <a:endParaRPr lang="en-US">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AF1CD5AC-8BAF-49FE-9C4C-439C49964D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3767" y="897182"/>
            <a:ext cx="6542117" cy="4906587"/>
          </a:xfrm>
          <a:prstGeom prst="rect">
            <a:avLst/>
          </a:prstGeom>
        </p:spPr>
      </p:pic>
    </p:spTree>
    <p:extLst>
      <p:ext uri="{BB962C8B-B14F-4D97-AF65-F5344CB8AC3E}">
        <p14:creationId xmlns:p14="http://schemas.microsoft.com/office/powerpoint/2010/main" val="155942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16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691A0C28-9C01-4EFC-85A8-4435786A206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05941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737FD-3C3E-4501-AFA7-9D0DC981ABC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IMPLANTATION</a:t>
            </a:r>
          </a:p>
        </p:txBody>
      </p:sp>
      <p:sp>
        <p:nvSpPr>
          <p:cNvPr id="3" name="Content Placeholder 2">
            <a:extLst>
              <a:ext uri="{FF2B5EF4-FFF2-40B4-BE49-F238E27FC236}">
                <a16:creationId xmlns:a16="http://schemas.microsoft.com/office/drawing/2014/main" id="{63D1920A-13E3-4260-B113-D7D15EEA156F}"/>
              </a:ext>
            </a:extLst>
          </p:cNvPr>
          <p:cNvSpPr>
            <a:spLocks noGrp="1"/>
          </p:cNvSpPr>
          <p:nvPr>
            <p:ph idx="1"/>
          </p:nvPr>
        </p:nvSpPr>
        <p:spPr>
          <a:xfrm>
            <a:off x="643468" y="2638044"/>
            <a:ext cx="3363974" cy="3415622"/>
          </a:xfrm>
        </p:spPr>
        <p:txBody>
          <a:bodyPr>
            <a:normAutofit/>
          </a:bodyPr>
          <a:lstStyle/>
          <a:p>
            <a:r>
              <a:rPr lang="en-US" sz="2000">
                <a:solidFill>
                  <a:schemeClr val="bg1"/>
                </a:solidFill>
              </a:rPr>
              <a:t>The fertilized egg (called zygote) continues to divide as it passes slowly through the fallopian tube to the uterus. </a:t>
            </a:r>
          </a:p>
          <a:p>
            <a:r>
              <a:rPr lang="en-US" sz="2000">
                <a:solidFill>
                  <a:schemeClr val="bg1"/>
                </a:solidFill>
              </a:rPr>
              <a:t>When the blastocyst reaches the uterus,  where its next job is to attach to the endometrium (a process called implantation). </a:t>
            </a:r>
          </a:p>
          <a:p>
            <a:endParaRPr lang="en-US" sz="2000">
              <a:solidFill>
                <a:schemeClr val="bg1"/>
              </a:solidFill>
            </a:endParaRPr>
          </a:p>
        </p:txBody>
      </p:sp>
      <p:pic>
        <p:nvPicPr>
          <p:cNvPr id="15" name="Picture 14">
            <a:extLst>
              <a:ext uri="{FF2B5EF4-FFF2-40B4-BE49-F238E27FC236}">
                <a16:creationId xmlns:a16="http://schemas.microsoft.com/office/drawing/2014/main" id="{A0C44487-56A9-4811-8F04-CC9DCCD489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142152"/>
            <a:ext cx="6250769" cy="4412829"/>
          </a:xfrm>
          <a:prstGeom prst="rect">
            <a:avLst/>
          </a:prstGeom>
        </p:spPr>
      </p:pic>
    </p:spTree>
    <p:extLst>
      <p:ext uri="{BB962C8B-B14F-4D97-AF65-F5344CB8AC3E}">
        <p14:creationId xmlns:p14="http://schemas.microsoft.com/office/powerpoint/2010/main" val="119846420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302CE-1173-45B4-86E5-72C339162C4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IMPLANTATION</a:t>
            </a:r>
          </a:p>
        </p:txBody>
      </p:sp>
      <p:sp>
        <p:nvSpPr>
          <p:cNvPr id="16" name="Content Placeholder 2">
            <a:extLst>
              <a:ext uri="{FF2B5EF4-FFF2-40B4-BE49-F238E27FC236}">
                <a16:creationId xmlns:a16="http://schemas.microsoft.com/office/drawing/2014/main" id="{8A755494-EB9D-401D-81E0-1A3F622262AF}"/>
              </a:ext>
            </a:extLst>
          </p:cNvPr>
          <p:cNvSpPr>
            <a:spLocks noGrp="1"/>
          </p:cNvSpPr>
          <p:nvPr>
            <p:ph idx="1"/>
          </p:nvPr>
        </p:nvSpPr>
        <p:spPr>
          <a:xfrm>
            <a:off x="643468" y="2638044"/>
            <a:ext cx="3363974" cy="3415622"/>
          </a:xfrm>
        </p:spPr>
        <p:txBody>
          <a:bodyPr>
            <a:normAutofit/>
          </a:bodyPr>
          <a:lstStyle/>
          <a:p>
            <a:r>
              <a:rPr lang="en-US" sz="1700" dirty="0">
                <a:solidFill>
                  <a:schemeClr val="bg1"/>
                </a:solidFill>
              </a:rPr>
              <a:t>When the blastocyte establishes contact with the endometrium, an exchange of hormones helps the blastocyte attach. </a:t>
            </a:r>
          </a:p>
          <a:p>
            <a:r>
              <a:rPr lang="en-US" sz="1700" dirty="0">
                <a:solidFill>
                  <a:schemeClr val="bg1"/>
                </a:solidFill>
              </a:rPr>
              <a:t>Some women notice spotting (or slight bleeding) for one or two days around the time of implantation. </a:t>
            </a:r>
          </a:p>
          <a:p>
            <a:r>
              <a:rPr lang="en-US" sz="1700" dirty="0">
                <a:solidFill>
                  <a:schemeClr val="bg1"/>
                </a:solidFill>
              </a:rPr>
              <a:t>The endometrium becomes thicker and the cervix is sealed by a plug of mucus.</a:t>
            </a:r>
          </a:p>
        </p:txBody>
      </p:sp>
      <p:pic>
        <p:nvPicPr>
          <p:cNvPr id="11" name="Picture 10" descr="A close up of text on a white background&#10;&#10;Description automatically generated">
            <a:extLst>
              <a:ext uri="{FF2B5EF4-FFF2-40B4-BE49-F238E27FC236}">
                <a16:creationId xmlns:a16="http://schemas.microsoft.com/office/drawing/2014/main" id="{9A9AAFA3-F85F-41E7-847B-701C086A56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34" t="19847" r="6177" b="7847"/>
          <a:stretch/>
        </p:blipFill>
        <p:spPr>
          <a:xfrm>
            <a:off x="5297763" y="1332986"/>
            <a:ext cx="6250769" cy="403116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7908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376C7D8-892D-4DA7-9440-15F6ED8AC3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219" r="642" b="1"/>
          <a:stretch/>
        </p:blipFill>
        <p:spPr>
          <a:xfrm>
            <a:off x="643467" y="1411602"/>
            <a:ext cx="6891187" cy="4010144"/>
          </a:xfrm>
          <a:prstGeom prst="rect">
            <a:avLst/>
          </a:prstGeom>
        </p:spPr>
      </p:pic>
      <p:sp>
        <p:nvSpPr>
          <p:cNvPr id="18" name="Rectangle 17">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39F6C-6F16-4BEA-81FB-692741E32220}"/>
              </a:ext>
            </a:extLst>
          </p:cNvPr>
          <p:cNvSpPr>
            <a:spLocks noGrp="1"/>
          </p:cNvSpPr>
          <p:nvPr>
            <p:ph type="title"/>
          </p:nvPr>
        </p:nvSpPr>
        <p:spPr>
          <a:xfrm>
            <a:off x="8502650" y="643467"/>
            <a:ext cx="3117850" cy="2556385"/>
          </a:xfrm>
        </p:spPr>
        <p:txBody>
          <a:bodyPr anchor="b">
            <a:normAutofit/>
          </a:bodyPr>
          <a:lstStyle/>
          <a:p>
            <a:endParaRPr lang="en-US" sz="4800">
              <a:solidFill>
                <a:schemeClr val="bg1"/>
              </a:solidFill>
            </a:endParaRPr>
          </a:p>
        </p:txBody>
      </p:sp>
      <p:sp>
        <p:nvSpPr>
          <p:cNvPr id="3" name="Content Placeholder 2">
            <a:extLst>
              <a:ext uri="{FF2B5EF4-FFF2-40B4-BE49-F238E27FC236}">
                <a16:creationId xmlns:a16="http://schemas.microsoft.com/office/drawing/2014/main" id="{FCC27B3E-EDAA-4349-8965-9A33E985C8FD}"/>
              </a:ext>
            </a:extLst>
          </p:cNvPr>
          <p:cNvSpPr>
            <a:spLocks noGrp="1"/>
          </p:cNvSpPr>
          <p:nvPr>
            <p:ph idx="1"/>
          </p:nvPr>
        </p:nvSpPr>
        <p:spPr>
          <a:xfrm>
            <a:off x="8502649" y="3358608"/>
            <a:ext cx="3045883" cy="2831273"/>
          </a:xfrm>
        </p:spPr>
        <p:txBody>
          <a:bodyPr>
            <a:normAutofit/>
          </a:bodyPr>
          <a:lstStyle/>
          <a:p>
            <a:r>
              <a:rPr lang="en-US" sz="1800" dirty="0">
                <a:solidFill>
                  <a:schemeClr val="bg1"/>
                </a:solidFill>
              </a:rPr>
              <a:t>Within three weeks, the blastocyte cells ultimately form a little ball, or an embryo, and the baby's first nerve cells have already formed. </a:t>
            </a:r>
          </a:p>
          <a:p>
            <a:pPr marL="0" indent="0">
              <a:buNone/>
            </a:pPr>
            <a:endParaRPr lang="en-US" sz="1800" dirty="0">
              <a:solidFill>
                <a:schemeClr val="bg1"/>
              </a:solidFill>
            </a:endParaRPr>
          </a:p>
        </p:txBody>
      </p:sp>
      <p:sp>
        <p:nvSpPr>
          <p:cNvPr id="6" name="TextBox 5">
            <a:extLst>
              <a:ext uri="{FF2B5EF4-FFF2-40B4-BE49-F238E27FC236}">
                <a16:creationId xmlns:a16="http://schemas.microsoft.com/office/drawing/2014/main" id="{2D28CDB5-5A42-4392-8977-855F173458DF}"/>
              </a:ext>
            </a:extLst>
          </p:cNvPr>
          <p:cNvSpPr txBox="1"/>
          <p:nvPr/>
        </p:nvSpPr>
        <p:spPr>
          <a:xfrm>
            <a:off x="5094563" y="5221691"/>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io.libretexts.org/TextMaps/Map%3A_Biology_(Kimball)/Unit_14%3A_Embryonic_Development_and_its_Regulation/14.02%3A_Frog_Embryolog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5754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F7D4-B4E7-4E8F-A81C-A50201EA4F78}"/>
              </a:ext>
            </a:extLst>
          </p:cNvPr>
          <p:cNvSpPr>
            <a:spLocks noGrp="1"/>
          </p:cNvSpPr>
          <p:nvPr>
            <p:ph type="title"/>
          </p:nvPr>
        </p:nvSpPr>
        <p:spPr>
          <a:xfrm>
            <a:off x="4965430" y="629268"/>
            <a:ext cx="6586491" cy="1286160"/>
          </a:xfrm>
        </p:spPr>
        <p:txBody>
          <a:bodyPr anchor="b">
            <a:normAutofit/>
          </a:bodyPr>
          <a:lstStyle/>
          <a:p>
            <a:r>
              <a:rPr lang="en-US"/>
              <a:t>Trimesters</a:t>
            </a:r>
          </a:p>
        </p:txBody>
      </p:sp>
      <p:pic>
        <p:nvPicPr>
          <p:cNvPr id="23" name="Picture 22" descr="A screenshot of a cell phone&#10;&#10;Description automatically generated">
            <a:extLst>
              <a:ext uri="{FF2B5EF4-FFF2-40B4-BE49-F238E27FC236}">
                <a16:creationId xmlns:a16="http://schemas.microsoft.com/office/drawing/2014/main" id="{A1E45858-ED10-48FF-B626-1F03A7D3D93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403" r="1" b="1229"/>
          <a:stretch/>
        </p:blipFill>
        <p:spPr>
          <a:xfrm>
            <a:off x="20" y="10"/>
            <a:ext cx="4635571" cy="6857990"/>
          </a:xfrm>
          <a:prstGeom prst="rect">
            <a:avLst/>
          </a:prstGeom>
          <a:effectLst/>
        </p:spPr>
      </p:pic>
      <p:cxnSp>
        <p:nvCxnSpPr>
          <p:cNvPr id="36" name="Straight Connector 3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FF7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D9BAB4-E878-4A9A-B22F-88A5DA2A5D80}"/>
              </a:ext>
            </a:extLst>
          </p:cNvPr>
          <p:cNvSpPr>
            <a:spLocks noGrp="1"/>
          </p:cNvSpPr>
          <p:nvPr>
            <p:ph idx="1"/>
          </p:nvPr>
        </p:nvSpPr>
        <p:spPr>
          <a:xfrm>
            <a:off x="4965431" y="2438400"/>
            <a:ext cx="6586489" cy="3785419"/>
          </a:xfrm>
        </p:spPr>
        <p:txBody>
          <a:bodyPr>
            <a:normAutofit/>
          </a:bodyPr>
          <a:lstStyle/>
          <a:p>
            <a:r>
              <a:rPr lang="en-US" sz="2000"/>
              <a:t>The development stages of pregnancy are called trimesters, or three-month periods, because of the distinct changes that occur in each stage.</a:t>
            </a:r>
          </a:p>
          <a:p>
            <a:pPr marL="0" indent="0">
              <a:buNone/>
            </a:pPr>
            <a:endParaRPr lang="en-US" sz="2000"/>
          </a:p>
        </p:txBody>
      </p:sp>
    </p:spTree>
    <p:extLst>
      <p:ext uri="{BB962C8B-B14F-4D97-AF65-F5344CB8AC3E}">
        <p14:creationId xmlns:p14="http://schemas.microsoft.com/office/powerpoint/2010/main" val="23323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9D0405-E156-41B5-AC15-0BE4180621E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Stages of Growth: Month by Month</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6F40EF11-C65A-4E26-82F2-67075CC063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63374" y="2509911"/>
            <a:ext cx="9810152" cy="3997637"/>
          </a:xfrm>
          <a:prstGeom prst="rect">
            <a:avLst/>
          </a:prstGeom>
        </p:spPr>
      </p:pic>
    </p:spTree>
    <p:extLst>
      <p:ext uri="{BB962C8B-B14F-4D97-AF65-F5344CB8AC3E}">
        <p14:creationId xmlns:p14="http://schemas.microsoft.com/office/powerpoint/2010/main" val="35831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9485-889D-4509-82E8-2070EAE32FD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Month 1</a:t>
            </a:r>
            <a:endParaRPr lang="en-US" sz="2800">
              <a:solidFill>
                <a:schemeClr val="bg1"/>
              </a:solidFill>
            </a:endParaRPr>
          </a:p>
        </p:txBody>
      </p:sp>
      <p:sp>
        <p:nvSpPr>
          <p:cNvPr id="3" name="Content Placeholder 2">
            <a:extLst>
              <a:ext uri="{FF2B5EF4-FFF2-40B4-BE49-F238E27FC236}">
                <a16:creationId xmlns:a16="http://schemas.microsoft.com/office/drawing/2014/main" id="{80F35EA3-D8E3-4A92-B0FE-73A023A005CF}"/>
              </a:ext>
            </a:extLst>
          </p:cNvPr>
          <p:cNvSpPr>
            <a:spLocks noGrp="1"/>
          </p:cNvSpPr>
          <p:nvPr>
            <p:ph idx="1"/>
          </p:nvPr>
        </p:nvSpPr>
        <p:spPr>
          <a:xfrm>
            <a:off x="643468" y="2638044"/>
            <a:ext cx="3363974" cy="3415622"/>
          </a:xfrm>
        </p:spPr>
        <p:txBody>
          <a:bodyPr>
            <a:normAutofit/>
          </a:bodyPr>
          <a:lstStyle/>
          <a:p>
            <a:r>
              <a:rPr lang="en-US" sz="2000">
                <a:solidFill>
                  <a:schemeClr val="bg1"/>
                </a:solidFill>
              </a:rPr>
              <a:t>As the fertilized egg grows, a water-tight sac forms around it, gradually filling with fluid. </a:t>
            </a:r>
          </a:p>
          <a:p>
            <a:r>
              <a:rPr lang="en-US" sz="2000">
                <a:solidFill>
                  <a:schemeClr val="bg1"/>
                </a:solidFill>
              </a:rPr>
              <a:t>This is called the amniotic sac, and it helps cushion the growing embryo.</a:t>
            </a:r>
          </a:p>
          <a:p>
            <a:pPr marL="0" indent="0">
              <a:buNone/>
            </a:pPr>
            <a:endParaRPr lang="en-US" sz="2000">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CEE2F598-9DF6-48C0-98C2-27A64CEC208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672" b="5900"/>
          <a:stretch/>
        </p:blipFill>
        <p:spPr>
          <a:xfrm>
            <a:off x="5297763" y="1436914"/>
            <a:ext cx="6250769" cy="3951515"/>
          </a:xfrm>
          <a:prstGeom prst="rect">
            <a:avLst/>
          </a:prstGeom>
        </p:spPr>
      </p:pic>
    </p:spTree>
    <p:extLst>
      <p:ext uri="{BB962C8B-B14F-4D97-AF65-F5344CB8AC3E}">
        <p14:creationId xmlns:p14="http://schemas.microsoft.com/office/powerpoint/2010/main" val="170486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9C22-A1D2-451E-A1AE-92E31A504455}"/>
              </a:ext>
            </a:extLst>
          </p:cNvPr>
          <p:cNvSpPr>
            <a:spLocks noGrp="1"/>
          </p:cNvSpPr>
          <p:nvPr>
            <p:ph type="title"/>
          </p:nvPr>
        </p:nvSpPr>
        <p:spPr>
          <a:xfrm>
            <a:off x="1136428" y="627564"/>
            <a:ext cx="7474172" cy="1325563"/>
          </a:xfrm>
        </p:spPr>
        <p:txBody>
          <a:bodyPr>
            <a:normAutofit/>
          </a:bodyPr>
          <a:lstStyle/>
          <a:p>
            <a:r>
              <a:rPr lang="en-US"/>
              <a:t>When does pregnancy begin?</a:t>
            </a:r>
          </a:p>
        </p:txBody>
      </p:sp>
      <p:sp>
        <p:nvSpPr>
          <p:cNvPr id="15" name="Content Placeholder 2">
            <a:extLst>
              <a:ext uri="{FF2B5EF4-FFF2-40B4-BE49-F238E27FC236}">
                <a16:creationId xmlns:a16="http://schemas.microsoft.com/office/drawing/2014/main" id="{37C317B7-0D1D-4DB7-BA1E-F96192FE098F}"/>
              </a:ext>
            </a:extLst>
          </p:cNvPr>
          <p:cNvSpPr>
            <a:spLocks noGrp="1"/>
          </p:cNvSpPr>
          <p:nvPr>
            <p:ph idx="1"/>
          </p:nvPr>
        </p:nvSpPr>
        <p:spPr>
          <a:xfrm>
            <a:off x="1136429" y="2278173"/>
            <a:ext cx="6467867" cy="3450613"/>
          </a:xfrm>
        </p:spPr>
        <p:txBody>
          <a:bodyPr anchor="ctr">
            <a:normAutofit/>
          </a:bodyPr>
          <a:lstStyle/>
          <a:p>
            <a:r>
              <a:rPr lang="en-US" sz="3200" dirty="0"/>
              <a:t>The start of pregnancy is actually the first day of your last </a:t>
            </a:r>
            <a:r>
              <a:rPr lang="en-US" sz="3200" dirty="0">
                <a:hlinkClick r:id="rId2"/>
              </a:rPr>
              <a:t>menstrual period</a:t>
            </a:r>
            <a:r>
              <a:rPr lang="en-US" sz="3200" dirty="0"/>
              <a:t>. </a:t>
            </a:r>
          </a:p>
          <a:p>
            <a:r>
              <a:rPr lang="en-US" sz="3200" dirty="0"/>
              <a:t>This is called the 'menstrual age' and is about two weeks ahead of when </a:t>
            </a:r>
            <a:r>
              <a:rPr lang="en-US" sz="3200" dirty="0">
                <a:hlinkClick r:id="rId3"/>
              </a:rPr>
              <a:t>conception</a:t>
            </a:r>
            <a:r>
              <a:rPr lang="en-US" sz="3200" dirty="0"/>
              <a:t> actually occurs.</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by">
            <a:extLst>
              <a:ext uri="{FF2B5EF4-FFF2-40B4-BE49-F238E27FC236}">
                <a16:creationId xmlns:a16="http://schemas.microsoft.com/office/drawing/2014/main" id="{D4C20D3F-795E-4494-82A6-BADED6C906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72082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9485-889D-4509-82E8-2070EAE32FD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Month 1</a:t>
            </a:r>
            <a:endParaRPr lang="en-US" sz="2800">
              <a:solidFill>
                <a:schemeClr val="bg1"/>
              </a:solidFill>
            </a:endParaRPr>
          </a:p>
        </p:txBody>
      </p:sp>
      <p:sp>
        <p:nvSpPr>
          <p:cNvPr id="3" name="Content Placeholder 2">
            <a:extLst>
              <a:ext uri="{FF2B5EF4-FFF2-40B4-BE49-F238E27FC236}">
                <a16:creationId xmlns:a16="http://schemas.microsoft.com/office/drawing/2014/main" id="{80F35EA3-D8E3-4A92-B0FE-73A023A005CF}"/>
              </a:ext>
            </a:extLst>
          </p:cNvPr>
          <p:cNvSpPr>
            <a:spLocks noGrp="1"/>
          </p:cNvSpPr>
          <p:nvPr>
            <p:ph idx="1"/>
          </p:nvPr>
        </p:nvSpPr>
        <p:spPr>
          <a:xfrm>
            <a:off x="643468" y="2638044"/>
            <a:ext cx="3363974" cy="3415622"/>
          </a:xfrm>
        </p:spPr>
        <p:txBody>
          <a:bodyPr>
            <a:normAutofit/>
          </a:bodyPr>
          <a:lstStyle/>
          <a:p>
            <a:r>
              <a:rPr lang="en-US" sz="2000">
                <a:solidFill>
                  <a:schemeClr val="bg1"/>
                </a:solidFill>
              </a:rPr>
              <a:t>The placenta also develops.</a:t>
            </a:r>
          </a:p>
          <a:p>
            <a:r>
              <a:rPr lang="en-US" sz="2000">
                <a:solidFill>
                  <a:schemeClr val="bg1"/>
                </a:solidFill>
              </a:rPr>
              <a:t>The placenta is a round, flat organ that transfers nutrients from the mother to the baby, and transfers wastes from the baby.</a:t>
            </a:r>
          </a:p>
          <a:p>
            <a:pPr marL="0" indent="0">
              <a:buNone/>
            </a:pPr>
            <a:endParaRPr lang="en-US" sz="2000">
              <a:solidFill>
                <a:schemeClr val="bg1"/>
              </a:solidFill>
            </a:endParaRPr>
          </a:p>
        </p:txBody>
      </p:sp>
      <p:pic>
        <p:nvPicPr>
          <p:cNvPr id="13" name="Picture 12" descr="A close up of a logo&#10;&#10;Description automatically generated">
            <a:extLst>
              <a:ext uri="{FF2B5EF4-FFF2-40B4-BE49-F238E27FC236}">
                <a16:creationId xmlns:a16="http://schemas.microsoft.com/office/drawing/2014/main" id="{66BDE183-4085-44CC-A4B0-9BE912314D9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97" r="19921"/>
          <a:stretch/>
        </p:blipFill>
        <p:spPr>
          <a:xfrm>
            <a:off x="5517124" y="643467"/>
            <a:ext cx="5812046" cy="5410199"/>
          </a:xfrm>
          <a:prstGeom prst="rect">
            <a:avLst/>
          </a:prstGeom>
        </p:spPr>
      </p:pic>
      <p:sp>
        <p:nvSpPr>
          <p:cNvPr id="8" name="TextBox 7">
            <a:extLst>
              <a:ext uri="{FF2B5EF4-FFF2-40B4-BE49-F238E27FC236}">
                <a16:creationId xmlns:a16="http://schemas.microsoft.com/office/drawing/2014/main" id="{010A2418-9276-4085-81E5-08B13A2B3252}"/>
              </a:ext>
            </a:extLst>
          </p:cNvPr>
          <p:cNvSpPr txBox="1"/>
          <p:nvPr/>
        </p:nvSpPr>
        <p:spPr>
          <a:xfrm>
            <a:off x="8889079" y="5853611"/>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care.gr/post/770/egkymosyni-kai-farmak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20733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descr="A close up of a mans face&#10;&#10;Description automatically generated">
            <a:extLst>
              <a:ext uri="{FF2B5EF4-FFF2-40B4-BE49-F238E27FC236}">
                <a16:creationId xmlns:a16="http://schemas.microsoft.com/office/drawing/2014/main" id="{5D86DDEB-C830-45C2-B316-13EC2747A46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8487" y="643467"/>
            <a:ext cx="8315025" cy="5571066"/>
          </a:xfrm>
          <a:prstGeom prst="rect">
            <a:avLst/>
          </a:prstGeom>
        </p:spPr>
      </p:pic>
    </p:spTree>
    <p:extLst>
      <p:ext uri="{BB962C8B-B14F-4D97-AF65-F5344CB8AC3E}">
        <p14:creationId xmlns:p14="http://schemas.microsoft.com/office/powerpoint/2010/main" val="259368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9485-889D-4509-82E8-2070EAE32FD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Month 1</a:t>
            </a:r>
            <a:endParaRPr lang="en-US" sz="2800">
              <a:solidFill>
                <a:schemeClr val="bg1"/>
              </a:solidFill>
            </a:endParaRPr>
          </a:p>
        </p:txBody>
      </p:sp>
      <p:sp>
        <p:nvSpPr>
          <p:cNvPr id="3" name="Content Placeholder 2">
            <a:extLst>
              <a:ext uri="{FF2B5EF4-FFF2-40B4-BE49-F238E27FC236}">
                <a16:creationId xmlns:a16="http://schemas.microsoft.com/office/drawing/2014/main" id="{80F35EA3-D8E3-4A92-B0FE-73A023A005CF}"/>
              </a:ext>
            </a:extLst>
          </p:cNvPr>
          <p:cNvSpPr>
            <a:spLocks noGrp="1"/>
          </p:cNvSpPr>
          <p:nvPr>
            <p:ph idx="1"/>
          </p:nvPr>
        </p:nvSpPr>
        <p:spPr>
          <a:xfrm>
            <a:off x="643468" y="2638044"/>
            <a:ext cx="3363974" cy="3415622"/>
          </a:xfrm>
        </p:spPr>
        <p:txBody>
          <a:bodyPr>
            <a:normAutofit/>
          </a:bodyPr>
          <a:lstStyle/>
          <a:p>
            <a:r>
              <a:rPr lang="en-US" sz="2000">
                <a:solidFill>
                  <a:schemeClr val="bg1"/>
                </a:solidFill>
              </a:rPr>
              <a:t>A primitive face will take form with large dark circles for eyes. </a:t>
            </a:r>
          </a:p>
          <a:p>
            <a:r>
              <a:rPr lang="en-US" sz="2000">
                <a:solidFill>
                  <a:schemeClr val="bg1"/>
                </a:solidFill>
              </a:rPr>
              <a:t>The mouth, lower jaw, and throat are developing. </a:t>
            </a:r>
          </a:p>
          <a:p>
            <a:r>
              <a:rPr lang="en-US" sz="2000">
                <a:solidFill>
                  <a:schemeClr val="bg1"/>
                </a:solidFill>
              </a:rPr>
              <a:t>Blood cells are taking shape, and circulation will begin. </a:t>
            </a:r>
          </a:p>
          <a:p>
            <a:pPr marL="0" indent="0">
              <a:buNone/>
            </a:pPr>
            <a:endParaRPr lang="en-US" sz="2000">
              <a:solidFill>
                <a:schemeClr val="bg1"/>
              </a:solidFill>
            </a:endParaRPr>
          </a:p>
        </p:txBody>
      </p:sp>
      <p:pic>
        <p:nvPicPr>
          <p:cNvPr id="17" name="Picture 16">
            <a:extLst>
              <a:ext uri="{FF2B5EF4-FFF2-40B4-BE49-F238E27FC236}">
                <a16:creationId xmlns:a16="http://schemas.microsoft.com/office/drawing/2014/main" id="{2FBDB570-A68B-41EF-9A16-77DFD65C52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79571" b="73537"/>
          <a:stretch/>
        </p:blipFill>
        <p:spPr>
          <a:xfrm>
            <a:off x="4789129" y="0"/>
            <a:ext cx="6291963" cy="6296176"/>
          </a:xfrm>
          <a:prstGeom prst="rect">
            <a:avLst/>
          </a:prstGeom>
        </p:spPr>
      </p:pic>
    </p:spTree>
    <p:extLst>
      <p:ext uri="{BB962C8B-B14F-4D97-AF65-F5344CB8AC3E}">
        <p14:creationId xmlns:p14="http://schemas.microsoft.com/office/powerpoint/2010/main" val="45768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B39485-889D-4509-82E8-2070EAE32FD9}"/>
              </a:ext>
            </a:extLst>
          </p:cNvPr>
          <p:cNvSpPr>
            <a:spLocks noGrp="1"/>
          </p:cNvSpPr>
          <p:nvPr>
            <p:ph type="title"/>
          </p:nvPr>
        </p:nvSpPr>
        <p:spPr>
          <a:xfrm>
            <a:off x="863029" y="1012004"/>
            <a:ext cx="3416158" cy="4795408"/>
          </a:xfrm>
        </p:spPr>
        <p:txBody>
          <a:bodyPr>
            <a:normAutofit/>
          </a:bodyPr>
          <a:lstStyle/>
          <a:p>
            <a:r>
              <a:rPr lang="en-US" b="1">
                <a:solidFill>
                  <a:srgbClr val="FFFFFF"/>
                </a:solidFill>
              </a:rPr>
              <a:t>Month 1</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2EB6FF4E-A046-4762-B1F0-A7E3CACD87C8}"/>
              </a:ext>
            </a:extLst>
          </p:cNvPr>
          <p:cNvGraphicFramePr>
            <a:graphicFrameLocks noGrp="1"/>
          </p:cNvGraphicFramePr>
          <p:nvPr>
            <p:ph idx="1"/>
            <p:extLst>
              <p:ext uri="{D42A27DB-BD31-4B8C-83A1-F6EECF244321}">
                <p14:modId xmlns:p14="http://schemas.microsoft.com/office/powerpoint/2010/main" val="28584205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08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35CD-9ACD-48EE-B7F4-6A0BEFEF3C54}"/>
              </a:ext>
            </a:extLst>
          </p:cNvPr>
          <p:cNvSpPr>
            <a:spLocks noGrp="1"/>
          </p:cNvSpPr>
          <p:nvPr>
            <p:ph type="title"/>
          </p:nvPr>
        </p:nvSpPr>
        <p:spPr>
          <a:xfrm>
            <a:off x="762001" y="803325"/>
            <a:ext cx="5314536" cy="1325563"/>
          </a:xfrm>
        </p:spPr>
        <p:txBody>
          <a:bodyPr>
            <a:normAutofit/>
          </a:bodyPr>
          <a:lstStyle/>
          <a:p>
            <a:r>
              <a:rPr lang="en-US" b="1" dirty="0"/>
              <a:t>Month 2</a:t>
            </a:r>
            <a:endParaRPr lang="en-US" dirty="0"/>
          </a:p>
        </p:txBody>
      </p:sp>
      <p:sp>
        <p:nvSpPr>
          <p:cNvPr id="3" name="Content Placeholder 2">
            <a:extLst>
              <a:ext uri="{FF2B5EF4-FFF2-40B4-BE49-F238E27FC236}">
                <a16:creationId xmlns:a16="http://schemas.microsoft.com/office/drawing/2014/main" id="{D3E578F6-F42A-4D1A-9914-075230FE11D5}"/>
              </a:ext>
            </a:extLst>
          </p:cNvPr>
          <p:cNvSpPr>
            <a:spLocks noGrp="1"/>
          </p:cNvSpPr>
          <p:nvPr>
            <p:ph idx="1"/>
          </p:nvPr>
        </p:nvSpPr>
        <p:spPr>
          <a:xfrm>
            <a:off x="762000" y="2279018"/>
            <a:ext cx="5314543" cy="3375920"/>
          </a:xfrm>
        </p:spPr>
        <p:txBody>
          <a:bodyPr anchor="t">
            <a:normAutofit lnSpcReduction="10000"/>
          </a:bodyPr>
          <a:lstStyle/>
          <a:p>
            <a:r>
              <a:rPr lang="en-US" dirty="0"/>
              <a:t>Your baby's facial features continue to develop. </a:t>
            </a:r>
          </a:p>
          <a:p>
            <a:r>
              <a:rPr lang="en-US" dirty="0"/>
              <a:t>Each ear begins as a little fold of skin at the side of the head. </a:t>
            </a:r>
          </a:p>
          <a:p>
            <a:r>
              <a:rPr lang="en-US" dirty="0"/>
              <a:t>Tiny buds that eventually grow into arms and legs are forming.</a:t>
            </a:r>
          </a:p>
          <a:p>
            <a:r>
              <a:rPr lang="en-US" dirty="0"/>
              <a:t>Fingers, toes and eyes are also forming.</a:t>
            </a:r>
          </a:p>
          <a:p>
            <a:pPr marL="0" indent="0">
              <a:buNone/>
            </a:pPr>
            <a:endParaRPr lang="en-US"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10;&#10;Description automatically generated">
            <a:extLst>
              <a:ext uri="{FF2B5EF4-FFF2-40B4-BE49-F238E27FC236}">
                <a16:creationId xmlns:a16="http://schemas.microsoft.com/office/drawing/2014/main" id="{CEAD894F-9ECE-4CD9-B356-78364BF91F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7" r="3430"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0607745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1ECC-FE8A-4D42-8B6D-31C2C0530EE9}"/>
              </a:ext>
            </a:extLst>
          </p:cNvPr>
          <p:cNvSpPr>
            <a:spLocks noGrp="1"/>
          </p:cNvSpPr>
          <p:nvPr>
            <p:ph type="title"/>
          </p:nvPr>
        </p:nvSpPr>
        <p:spPr>
          <a:xfrm>
            <a:off x="4965430" y="629268"/>
            <a:ext cx="6586491" cy="1286160"/>
          </a:xfrm>
        </p:spPr>
        <p:txBody>
          <a:bodyPr anchor="b">
            <a:normAutofit/>
          </a:bodyPr>
          <a:lstStyle/>
          <a:p>
            <a:r>
              <a:rPr lang="en-US" b="1"/>
              <a:t>Month 2</a:t>
            </a:r>
            <a:endParaRPr lang="en-US"/>
          </a:p>
        </p:txBody>
      </p:sp>
      <p:pic>
        <p:nvPicPr>
          <p:cNvPr id="9" name="Picture 8">
            <a:extLst>
              <a:ext uri="{FF2B5EF4-FFF2-40B4-BE49-F238E27FC236}">
                <a16:creationId xmlns:a16="http://schemas.microsoft.com/office/drawing/2014/main" id="{031E1752-57A9-4FE0-8929-28D3A57CF70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5" r="3992"/>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72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A0FB04-AE8C-4BED-A2BD-9E09AED60A50}"/>
              </a:ext>
            </a:extLst>
          </p:cNvPr>
          <p:cNvSpPr>
            <a:spLocks noGrp="1"/>
          </p:cNvSpPr>
          <p:nvPr>
            <p:ph idx="1"/>
          </p:nvPr>
        </p:nvSpPr>
        <p:spPr>
          <a:xfrm>
            <a:off x="4965431" y="2438400"/>
            <a:ext cx="6586489" cy="3785419"/>
          </a:xfrm>
        </p:spPr>
        <p:txBody>
          <a:bodyPr>
            <a:normAutofit/>
          </a:bodyPr>
          <a:lstStyle/>
          <a:p>
            <a:r>
              <a:rPr lang="en-US" sz="2000"/>
              <a:t>The neural tube (brain, spinal cord and other neural tissue of the central nervous system) is well formed. The digestive tract and sensory organs begin to develop. Bone starts to replace cartilage.</a:t>
            </a:r>
          </a:p>
          <a:p>
            <a:r>
              <a:rPr lang="en-US" sz="2000"/>
              <a:t>The head is large in proportion to the rest of the baby's body.</a:t>
            </a:r>
          </a:p>
          <a:p>
            <a:pPr marL="0" indent="0">
              <a:buNone/>
            </a:pPr>
            <a:endParaRPr lang="en-US" sz="2000"/>
          </a:p>
        </p:txBody>
      </p:sp>
    </p:spTree>
    <p:extLst>
      <p:ext uri="{BB962C8B-B14F-4D97-AF65-F5344CB8AC3E}">
        <p14:creationId xmlns:p14="http://schemas.microsoft.com/office/powerpoint/2010/main" val="181627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E721-3AC8-4689-8071-CB9AEA2369C7}"/>
              </a:ext>
            </a:extLst>
          </p:cNvPr>
          <p:cNvSpPr>
            <a:spLocks noGrp="1"/>
          </p:cNvSpPr>
          <p:nvPr>
            <p:ph type="title"/>
          </p:nvPr>
        </p:nvSpPr>
        <p:spPr>
          <a:xfrm>
            <a:off x="4965430" y="629268"/>
            <a:ext cx="6586491" cy="1286160"/>
          </a:xfrm>
        </p:spPr>
        <p:txBody>
          <a:bodyPr anchor="b">
            <a:normAutofit/>
          </a:bodyPr>
          <a:lstStyle/>
          <a:p>
            <a:r>
              <a:rPr lang="en-US" b="1" dirty="0"/>
              <a:t>Month 2</a:t>
            </a:r>
            <a:endParaRPr lang="en-US" dirty="0"/>
          </a:p>
        </p:txBody>
      </p:sp>
      <p:pic>
        <p:nvPicPr>
          <p:cNvPr id="4" name="Picture 3">
            <a:extLst>
              <a:ext uri="{FF2B5EF4-FFF2-40B4-BE49-F238E27FC236}">
                <a16:creationId xmlns:a16="http://schemas.microsoft.com/office/drawing/2014/main" id="{1B83954D-CEE4-46FC-A91F-557898D766B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5" r="399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72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E7BF7B-80D1-4EE2-8FCD-0C972BB44B03}"/>
              </a:ext>
            </a:extLst>
          </p:cNvPr>
          <p:cNvSpPr>
            <a:spLocks noGrp="1"/>
          </p:cNvSpPr>
          <p:nvPr>
            <p:ph idx="1"/>
          </p:nvPr>
        </p:nvSpPr>
        <p:spPr>
          <a:xfrm>
            <a:off x="4965431" y="2438400"/>
            <a:ext cx="6586489" cy="3785419"/>
          </a:xfrm>
        </p:spPr>
        <p:txBody>
          <a:bodyPr>
            <a:normAutofit/>
          </a:bodyPr>
          <a:lstStyle/>
          <a:p>
            <a:r>
              <a:rPr lang="en-US" sz="2000"/>
              <a:t>By the end of the second month, your baby is about 1 inch long and weighs about 1/30 of an ounce.</a:t>
            </a:r>
          </a:p>
          <a:p>
            <a:r>
              <a:rPr lang="en-US" sz="2000"/>
              <a:t>At about 6 weeks, your baby's heart beat can usually be detected.</a:t>
            </a:r>
          </a:p>
          <a:p>
            <a:r>
              <a:rPr lang="en-US" sz="2000"/>
              <a:t>After the 8th week, your baby is called a fetus instead of an embryo.</a:t>
            </a:r>
          </a:p>
          <a:p>
            <a:pPr marL="0" indent="0">
              <a:buNone/>
            </a:pPr>
            <a:endParaRPr lang="en-US" sz="2000"/>
          </a:p>
        </p:txBody>
      </p:sp>
    </p:spTree>
    <p:extLst>
      <p:ext uri="{BB962C8B-B14F-4D97-AF65-F5344CB8AC3E}">
        <p14:creationId xmlns:p14="http://schemas.microsoft.com/office/powerpoint/2010/main" val="276317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BD91-972E-46D9-9E95-76120190EA85}"/>
              </a:ext>
            </a:extLst>
          </p:cNvPr>
          <p:cNvSpPr>
            <a:spLocks noGrp="1"/>
          </p:cNvSpPr>
          <p:nvPr>
            <p:ph type="title"/>
          </p:nvPr>
        </p:nvSpPr>
        <p:spPr>
          <a:xfrm>
            <a:off x="648929" y="629266"/>
            <a:ext cx="3667039" cy="1676603"/>
          </a:xfrm>
        </p:spPr>
        <p:txBody>
          <a:bodyPr>
            <a:normAutofit/>
          </a:bodyPr>
          <a:lstStyle/>
          <a:p>
            <a:r>
              <a:rPr lang="en-US" sz="3600" b="1"/>
              <a:t>Month 3</a:t>
            </a:r>
            <a:endParaRPr lang="en-US" sz="3600"/>
          </a:p>
        </p:txBody>
      </p:sp>
      <p:sp>
        <p:nvSpPr>
          <p:cNvPr id="3" name="Content Placeholder 2">
            <a:extLst>
              <a:ext uri="{FF2B5EF4-FFF2-40B4-BE49-F238E27FC236}">
                <a16:creationId xmlns:a16="http://schemas.microsoft.com/office/drawing/2014/main" id="{62DC8A5A-60BD-4FF3-9AA4-52FC92D19141}"/>
              </a:ext>
            </a:extLst>
          </p:cNvPr>
          <p:cNvSpPr>
            <a:spLocks noGrp="1"/>
          </p:cNvSpPr>
          <p:nvPr>
            <p:ph idx="1"/>
          </p:nvPr>
        </p:nvSpPr>
        <p:spPr>
          <a:xfrm>
            <a:off x="648931" y="2438401"/>
            <a:ext cx="3667036" cy="3779520"/>
          </a:xfrm>
        </p:spPr>
        <p:txBody>
          <a:bodyPr>
            <a:normAutofit/>
          </a:bodyPr>
          <a:lstStyle/>
          <a:p>
            <a:r>
              <a:rPr lang="en-US" sz="1800"/>
              <a:t>Your baby's arms, hands, fingers, feet, and toes are fully formed. </a:t>
            </a:r>
          </a:p>
          <a:p>
            <a:r>
              <a:rPr lang="en-US" sz="1800"/>
              <a:t>Your baby can open and close its fists and mouth.</a:t>
            </a:r>
          </a:p>
          <a:p>
            <a:r>
              <a:rPr lang="en-US" sz="1800"/>
              <a:t>Fingernails and toenails are beginning to develop and the external ears are formed. </a:t>
            </a:r>
          </a:p>
          <a:p>
            <a:r>
              <a:rPr lang="en-US" sz="1800"/>
              <a:t>The beginnings of teeth are forming. </a:t>
            </a: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7B0D94-3C93-4540-842E-B2DC67C9A1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1" r="11511" b="-1"/>
          <a:stretch/>
        </p:blipFill>
        <p:spPr>
          <a:xfrm>
            <a:off x="5276088" y="640082"/>
            <a:ext cx="6276250" cy="5577838"/>
          </a:xfrm>
          <a:prstGeom prst="rect">
            <a:avLst/>
          </a:prstGeom>
          <a:effectLst/>
        </p:spPr>
      </p:pic>
    </p:spTree>
    <p:extLst>
      <p:ext uri="{BB962C8B-B14F-4D97-AF65-F5344CB8AC3E}">
        <p14:creationId xmlns:p14="http://schemas.microsoft.com/office/powerpoint/2010/main" val="44046749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BBD91-972E-46D9-9E95-76120190EA8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Month 3</a:t>
            </a:r>
            <a:endParaRPr lang="en-US" sz="2800">
              <a:solidFill>
                <a:schemeClr val="bg1"/>
              </a:solidFill>
            </a:endParaRPr>
          </a:p>
        </p:txBody>
      </p:sp>
      <p:sp>
        <p:nvSpPr>
          <p:cNvPr id="3" name="Content Placeholder 2">
            <a:extLst>
              <a:ext uri="{FF2B5EF4-FFF2-40B4-BE49-F238E27FC236}">
                <a16:creationId xmlns:a16="http://schemas.microsoft.com/office/drawing/2014/main" id="{62DC8A5A-60BD-4FF3-9AA4-52FC92D19141}"/>
              </a:ext>
            </a:extLst>
          </p:cNvPr>
          <p:cNvSpPr>
            <a:spLocks noGrp="1"/>
          </p:cNvSpPr>
          <p:nvPr>
            <p:ph idx="1"/>
          </p:nvPr>
        </p:nvSpPr>
        <p:spPr>
          <a:xfrm>
            <a:off x="643468" y="2638044"/>
            <a:ext cx="3363974" cy="3415622"/>
          </a:xfrm>
        </p:spPr>
        <p:txBody>
          <a:bodyPr>
            <a:normAutofit/>
          </a:bodyPr>
          <a:lstStyle/>
          <a:p>
            <a:r>
              <a:rPr lang="en-US" sz="2000">
                <a:solidFill>
                  <a:schemeClr val="bg1"/>
                </a:solidFill>
              </a:rPr>
              <a:t>By the end of the third month, your baby is fully formed. </a:t>
            </a:r>
          </a:p>
          <a:p>
            <a:r>
              <a:rPr lang="en-US" sz="2000">
                <a:solidFill>
                  <a:schemeClr val="bg1"/>
                </a:solidFill>
              </a:rPr>
              <a:t>All the organs and extremities are present and will continue to mature in order to become functional. </a:t>
            </a:r>
          </a:p>
          <a:p>
            <a:r>
              <a:rPr lang="en-US" sz="2000">
                <a:solidFill>
                  <a:schemeClr val="bg1"/>
                </a:solidFill>
              </a:rPr>
              <a:t>The circulatory and urinary systems are working and the liver produces bile.</a:t>
            </a:r>
          </a:p>
        </p:txBody>
      </p:sp>
      <p:pic>
        <p:nvPicPr>
          <p:cNvPr id="4" name="Picture 3">
            <a:extLst>
              <a:ext uri="{FF2B5EF4-FFF2-40B4-BE49-F238E27FC236}">
                <a16:creationId xmlns:a16="http://schemas.microsoft.com/office/drawing/2014/main" id="{D5FB8224-9B5A-429C-825D-01CF256534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692" b="-1"/>
          <a:stretch/>
        </p:blipFill>
        <p:spPr>
          <a:xfrm>
            <a:off x="5297763" y="828023"/>
            <a:ext cx="6250769" cy="5041087"/>
          </a:xfrm>
          <a:prstGeom prst="rect">
            <a:avLst/>
          </a:prstGeom>
        </p:spPr>
      </p:pic>
    </p:spTree>
    <p:extLst>
      <p:ext uri="{BB962C8B-B14F-4D97-AF65-F5344CB8AC3E}">
        <p14:creationId xmlns:p14="http://schemas.microsoft.com/office/powerpoint/2010/main" val="45468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BD91-972E-46D9-9E95-76120190EA85}"/>
              </a:ext>
            </a:extLst>
          </p:cNvPr>
          <p:cNvSpPr>
            <a:spLocks noGrp="1"/>
          </p:cNvSpPr>
          <p:nvPr>
            <p:ph type="title"/>
          </p:nvPr>
        </p:nvSpPr>
        <p:spPr>
          <a:xfrm>
            <a:off x="648929" y="629266"/>
            <a:ext cx="3651467" cy="1676603"/>
          </a:xfrm>
        </p:spPr>
        <p:txBody>
          <a:bodyPr>
            <a:normAutofit/>
          </a:bodyPr>
          <a:lstStyle/>
          <a:p>
            <a:r>
              <a:rPr lang="en-US" b="1"/>
              <a:t>Month 3</a:t>
            </a:r>
            <a:endParaRPr lang="en-US"/>
          </a:p>
        </p:txBody>
      </p:sp>
      <p:sp>
        <p:nvSpPr>
          <p:cNvPr id="3" name="Content Placeholder 2">
            <a:extLst>
              <a:ext uri="{FF2B5EF4-FFF2-40B4-BE49-F238E27FC236}">
                <a16:creationId xmlns:a16="http://schemas.microsoft.com/office/drawing/2014/main" id="{62DC8A5A-60BD-4FF3-9AA4-52FC92D19141}"/>
              </a:ext>
            </a:extLst>
          </p:cNvPr>
          <p:cNvSpPr>
            <a:spLocks noGrp="1"/>
          </p:cNvSpPr>
          <p:nvPr>
            <p:ph idx="1"/>
          </p:nvPr>
        </p:nvSpPr>
        <p:spPr>
          <a:xfrm>
            <a:off x="648931" y="2438400"/>
            <a:ext cx="3651466" cy="3785419"/>
          </a:xfrm>
        </p:spPr>
        <p:txBody>
          <a:bodyPr>
            <a:normAutofit fontScale="92500" lnSpcReduction="10000"/>
          </a:bodyPr>
          <a:lstStyle/>
          <a:p>
            <a:r>
              <a:rPr lang="en-US" dirty="0"/>
              <a:t>At the end of the third month, your baby is about 4 inches long and weighs about 1 ounce.</a:t>
            </a:r>
          </a:p>
          <a:p>
            <a:r>
              <a:rPr lang="en-US" dirty="0"/>
              <a:t>Since your baby's most critical development has taken place, your chance of </a:t>
            </a:r>
            <a:r>
              <a:rPr lang="en-US" dirty="0">
                <a:hlinkClick r:id="rId2"/>
              </a:rPr>
              <a:t>miscarriage</a:t>
            </a:r>
            <a:r>
              <a:rPr lang="en-US" dirty="0"/>
              <a:t> drops considerably after three months.</a:t>
            </a:r>
          </a:p>
          <a:p>
            <a:endParaRPr lang="en-US" dirty="0"/>
          </a:p>
        </p:txBody>
      </p:sp>
      <p:pic>
        <p:nvPicPr>
          <p:cNvPr id="6" name="Picture 5">
            <a:extLst>
              <a:ext uri="{FF2B5EF4-FFF2-40B4-BE49-F238E27FC236}">
                <a16:creationId xmlns:a16="http://schemas.microsoft.com/office/drawing/2014/main" id="{14AB1712-D65F-49A7-927B-67EEC2CD0E2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52" r="-2" b="8047"/>
          <a:stretch/>
        </p:blipFill>
        <p:spPr>
          <a:xfrm>
            <a:off x="4639056" y="10"/>
            <a:ext cx="7552944" cy="6857990"/>
          </a:xfrm>
          <a:prstGeom prst="rect">
            <a:avLst/>
          </a:prstGeom>
          <a:effectLst/>
        </p:spPr>
      </p:pic>
    </p:spTree>
    <p:extLst>
      <p:ext uri="{BB962C8B-B14F-4D97-AF65-F5344CB8AC3E}">
        <p14:creationId xmlns:p14="http://schemas.microsoft.com/office/powerpoint/2010/main" val="63232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1B5871-49C6-48A6-8738-0CD542169A69}"/>
              </a:ext>
            </a:extLst>
          </p:cNvPr>
          <p:cNvSpPr>
            <a:spLocks noGrp="1"/>
          </p:cNvSpPr>
          <p:nvPr>
            <p:ph type="title"/>
          </p:nvPr>
        </p:nvSpPr>
        <p:spPr>
          <a:xfrm>
            <a:off x="9486" y="265492"/>
            <a:ext cx="9711238" cy="899128"/>
          </a:xfrm>
          <a:ln/>
        </p:spPr>
        <p:style>
          <a:lnRef idx="0">
            <a:schemeClr val="dk1"/>
          </a:lnRef>
          <a:fillRef idx="3">
            <a:schemeClr val="dk1"/>
          </a:fillRef>
          <a:effectRef idx="3">
            <a:schemeClr val="dk1"/>
          </a:effectRef>
          <a:fontRef idx="minor">
            <a:schemeClr val="lt1"/>
          </a:fontRef>
        </p:style>
        <p:txBody>
          <a:bodyPr>
            <a:normAutofit/>
          </a:bodyPr>
          <a:lstStyle/>
          <a:p>
            <a:r>
              <a:rPr lang="en-US" dirty="0">
                <a:solidFill>
                  <a:srgbClr val="FFFFFF"/>
                </a:solidFill>
              </a:rPr>
              <a:t>LEADING UP TO PREGNANCY</a:t>
            </a:r>
          </a:p>
        </p:txBody>
      </p:sp>
      <p:graphicFrame>
        <p:nvGraphicFramePr>
          <p:cNvPr id="13" name="Content Placeholder 2">
            <a:extLst>
              <a:ext uri="{FF2B5EF4-FFF2-40B4-BE49-F238E27FC236}">
                <a16:creationId xmlns:a16="http://schemas.microsoft.com/office/drawing/2014/main" id="{CF272FB8-CA7D-4223-830E-E4273AB5E451}"/>
              </a:ext>
            </a:extLst>
          </p:cNvPr>
          <p:cNvGraphicFramePr>
            <a:graphicFrameLocks noGrp="1"/>
          </p:cNvGraphicFramePr>
          <p:nvPr>
            <p:ph idx="1"/>
            <p:extLst>
              <p:ext uri="{D42A27DB-BD31-4B8C-83A1-F6EECF244321}">
                <p14:modId xmlns:p14="http://schemas.microsoft.com/office/powerpoint/2010/main" val="3676604268"/>
              </p:ext>
            </p:extLst>
          </p:nvPr>
        </p:nvGraphicFramePr>
        <p:xfrm>
          <a:off x="203200" y="1638300"/>
          <a:ext cx="47625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10;&#10;Description automatically generated">
            <a:extLst>
              <a:ext uri="{FF2B5EF4-FFF2-40B4-BE49-F238E27FC236}">
                <a16:creationId xmlns:a16="http://schemas.microsoft.com/office/drawing/2014/main" id="{33711A3A-388B-4246-91D4-5315643E24F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46001" y="2034572"/>
            <a:ext cx="6908979" cy="3924300"/>
          </a:xfrm>
          <a:prstGeom prst="rect">
            <a:avLst/>
          </a:prstGeom>
        </p:spPr>
      </p:pic>
    </p:spTree>
    <p:extLst>
      <p:ext uri="{BB962C8B-B14F-4D97-AF65-F5344CB8AC3E}">
        <p14:creationId xmlns:p14="http://schemas.microsoft.com/office/powerpoint/2010/main" val="165834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66AC-2D19-434A-B714-3EF3C8D1351C}"/>
              </a:ext>
            </a:extLst>
          </p:cNvPr>
          <p:cNvSpPr>
            <a:spLocks noGrp="1"/>
          </p:cNvSpPr>
          <p:nvPr>
            <p:ph type="title"/>
          </p:nvPr>
        </p:nvSpPr>
        <p:spPr>
          <a:xfrm>
            <a:off x="648929" y="629266"/>
            <a:ext cx="3651467" cy="1676603"/>
          </a:xfrm>
        </p:spPr>
        <p:txBody>
          <a:bodyPr>
            <a:normAutofit/>
          </a:bodyPr>
          <a:lstStyle/>
          <a:p>
            <a:r>
              <a:rPr lang="en-US" b="1" dirty="0"/>
              <a:t>Month 4</a:t>
            </a:r>
            <a:endParaRPr lang="en-US" dirty="0"/>
          </a:p>
        </p:txBody>
      </p:sp>
      <p:sp>
        <p:nvSpPr>
          <p:cNvPr id="3" name="Content Placeholder 2">
            <a:extLst>
              <a:ext uri="{FF2B5EF4-FFF2-40B4-BE49-F238E27FC236}">
                <a16:creationId xmlns:a16="http://schemas.microsoft.com/office/drawing/2014/main" id="{3D732625-D28A-48C3-9822-AEE129CC29C1}"/>
              </a:ext>
            </a:extLst>
          </p:cNvPr>
          <p:cNvSpPr>
            <a:spLocks noGrp="1"/>
          </p:cNvSpPr>
          <p:nvPr>
            <p:ph idx="1"/>
          </p:nvPr>
        </p:nvSpPr>
        <p:spPr>
          <a:xfrm>
            <a:off x="648931" y="2438400"/>
            <a:ext cx="3651466" cy="3785419"/>
          </a:xfrm>
        </p:spPr>
        <p:txBody>
          <a:bodyPr>
            <a:normAutofit/>
          </a:bodyPr>
          <a:lstStyle/>
          <a:p>
            <a:r>
              <a:rPr lang="en-US" sz="1800"/>
              <a:t>Your baby's heartbeat may now be audible through an instrument called a doppler. </a:t>
            </a:r>
          </a:p>
          <a:p>
            <a:r>
              <a:rPr lang="en-US" sz="1800"/>
              <a:t>The fingers and toes are well-defined. </a:t>
            </a:r>
          </a:p>
          <a:p>
            <a:r>
              <a:rPr lang="en-US" sz="1800"/>
              <a:t>Eyelids, eyebrows, eyelashes, nails, and hair are formed. </a:t>
            </a:r>
          </a:p>
          <a:p>
            <a:r>
              <a:rPr lang="en-US" sz="1800"/>
              <a:t>Teeth and bones become denser. </a:t>
            </a:r>
          </a:p>
          <a:p>
            <a:r>
              <a:rPr lang="en-US" sz="1800"/>
              <a:t>Your baby can even suck his or her thumb, yawn, stretch, and make faces.</a:t>
            </a:r>
          </a:p>
          <a:p>
            <a:pPr marL="0" indent="0">
              <a:buNone/>
            </a:pPr>
            <a:endParaRPr lang="en-US" sz="1800"/>
          </a:p>
        </p:txBody>
      </p:sp>
      <p:pic>
        <p:nvPicPr>
          <p:cNvPr id="5" name="Picture 4">
            <a:extLst>
              <a:ext uri="{FF2B5EF4-FFF2-40B4-BE49-F238E27FC236}">
                <a16:creationId xmlns:a16="http://schemas.microsoft.com/office/drawing/2014/main" id="{5F5B7DAF-990C-40A4-AB8C-74C0860242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284767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7466AC-2D19-434A-B714-3EF3C8D1351C}"/>
              </a:ext>
            </a:extLst>
          </p:cNvPr>
          <p:cNvSpPr>
            <a:spLocks noGrp="1"/>
          </p:cNvSpPr>
          <p:nvPr>
            <p:ph type="title"/>
          </p:nvPr>
        </p:nvSpPr>
        <p:spPr>
          <a:xfrm>
            <a:off x="833002" y="448253"/>
            <a:ext cx="10520702" cy="1325563"/>
          </a:xfrm>
        </p:spPr>
        <p:txBody>
          <a:bodyPr>
            <a:normAutofit/>
          </a:bodyPr>
          <a:lstStyle/>
          <a:p>
            <a:r>
              <a:rPr lang="en-US" b="1"/>
              <a:t>Month 4</a:t>
            </a:r>
            <a:endParaRPr lang="en-US" dirty="0"/>
          </a:p>
        </p:txBody>
      </p:sp>
      <p:sp>
        <p:nvSpPr>
          <p:cNvPr id="3" name="Content Placeholder 2">
            <a:extLst>
              <a:ext uri="{FF2B5EF4-FFF2-40B4-BE49-F238E27FC236}">
                <a16:creationId xmlns:a16="http://schemas.microsoft.com/office/drawing/2014/main" id="{3D732625-D28A-48C3-9822-AEE129CC29C1}"/>
              </a:ext>
            </a:extLst>
          </p:cNvPr>
          <p:cNvSpPr>
            <a:spLocks noGrp="1"/>
          </p:cNvSpPr>
          <p:nvPr>
            <p:ph idx="1"/>
          </p:nvPr>
        </p:nvSpPr>
        <p:spPr>
          <a:xfrm>
            <a:off x="405246" y="1791528"/>
            <a:ext cx="3882381" cy="4618219"/>
          </a:xfrm>
        </p:spPr>
        <p:txBody>
          <a:bodyPr>
            <a:normAutofit/>
          </a:bodyPr>
          <a:lstStyle/>
          <a:p>
            <a:r>
              <a:rPr lang="en-US" sz="2400" dirty="0"/>
              <a:t>The nervous system is starting to function. </a:t>
            </a:r>
          </a:p>
          <a:p>
            <a:r>
              <a:rPr lang="en-US" sz="2400" dirty="0"/>
              <a:t>The reproductive organs and genitalia are now fully developed, and your doctor can see on </a:t>
            </a:r>
            <a:r>
              <a:rPr lang="en-US" sz="2400" dirty="0">
                <a:hlinkClick r:id="rId2"/>
              </a:rPr>
              <a:t>ultrasound</a:t>
            </a:r>
            <a:r>
              <a:rPr lang="en-US" sz="2400" dirty="0"/>
              <a:t> if you are having a boy or a girl.</a:t>
            </a:r>
          </a:p>
          <a:p>
            <a:r>
              <a:rPr lang="en-US" sz="2400" dirty="0"/>
              <a:t>By the end of the fourth month, your baby is about 6 inches long and weighs about 4 ounces.</a:t>
            </a:r>
          </a:p>
        </p:txBody>
      </p:sp>
      <p:pic>
        <p:nvPicPr>
          <p:cNvPr id="7" name="Picture 6" descr="A screen shot of a social media post&#10;&#10;Description automatically generated">
            <a:extLst>
              <a:ext uri="{FF2B5EF4-FFF2-40B4-BE49-F238E27FC236}">
                <a16:creationId xmlns:a16="http://schemas.microsoft.com/office/drawing/2014/main" id="{662C5B39-FFA3-4C1B-9675-9E8D465DE02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657" t="18191" r="16656" b="8705"/>
          <a:stretch/>
        </p:blipFill>
        <p:spPr>
          <a:xfrm>
            <a:off x="4649097" y="0"/>
            <a:ext cx="7499127" cy="6775122"/>
          </a:xfrm>
          <a:prstGeom prst="rect">
            <a:avLst/>
          </a:prstGeom>
        </p:spPr>
      </p:pic>
    </p:spTree>
    <p:extLst>
      <p:ext uri="{BB962C8B-B14F-4D97-AF65-F5344CB8AC3E}">
        <p14:creationId xmlns:p14="http://schemas.microsoft.com/office/powerpoint/2010/main" val="189544216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A49478-BD28-43C3-8439-0627EAC0292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Month 5</a:t>
            </a:r>
            <a:endParaRPr lang="en-US" sz="2800">
              <a:solidFill>
                <a:schemeClr val="bg1"/>
              </a:solidFill>
            </a:endParaRPr>
          </a:p>
        </p:txBody>
      </p:sp>
      <p:sp>
        <p:nvSpPr>
          <p:cNvPr id="15" name="Content Placeholder 2">
            <a:extLst>
              <a:ext uri="{FF2B5EF4-FFF2-40B4-BE49-F238E27FC236}">
                <a16:creationId xmlns:a16="http://schemas.microsoft.com/office/drawing/2014/main" id="{F1672571-3029-4A61-A7EB-AFDB5D541E4F}"/>
              </a:ext>
            </a:extLst>
          </p:cNvPr>
          <p:cNvSpPr>
            <a:spLocks noGrp="1"/>
          </p:cNvSpPr>
          <p:nvPr>
            <p:ph idx="1"/>
          </p:nvPr>
        </p:nvSpPr>
        <p:spPr>
          <a:xfrm>
            <a:off x="643468" y="2638044"/>
            <a:ext cx="3363974" cy="3415622"/>
          </a:xfrm>
        </p:spPr>
        <p:txBody>
          <a:bodyPr>
            <a:normAutofit/>
          </a:bodyPr>
          <a:lstStyle/>
          <a:p>
            <a:r>
              <a:rPr lang="en-US" sz="1700">
                <a:solidFill>
                  <a:schemeClr val="bg1"/>
                </a:solidFill>
              </a:rPr>
              <a:t>You may begin to feel your baby move, since he or she is developing muscles and exercising them. This first movement is called quickening.</a:t>
            </a:r>
          </a:p>
          <a:p>
            <a:r>
              <a:rPr lang="en-US" sz="1700">
                <a:solidFill>
                  <a:schemeClr val="bg1"/>
                </a:solidFill>
              </a:rPr>
              <a:t>Hair begins to grow on baby's head. Your baby's shoulders, back, and temples are covered by a soft fine hair called lanugo. This hair protects your baby and is usually shed at the end of the baby's first week of life.</a:t>
            </a:r>
          </a:p>
        </p:txBody>
      </p:sp>
      <p:graphicFrame>
        <p:nvGraphicFramePr>
          <p:cNvPr id="5" name="Content Placeholder 2">
            <a:extLst>
              <a:ext uri="{FF2B5EF4-FFF2-40B4-BE49-F238E27FC236}">
                <a16:creationId xmlns:a16="http://schemas.microsoft.com/office/drawing/2014/main" id="{10F24435-D46E-4EB4-A013-93BA926CC84A}"/>
              </a:ext>
            </a:extLst>
          </p:cNvPr>
          <p:cNvGraphicFramePr>
            <a:graphicFrameLocks noGrp="1"/>
          </p:cNvGraphicFramePr>
          <p:nvPr>
            <p:ph idx="4294967295"/>
            <p:extLst>
              <p:ext uri="{D42A27DB-BD31-4B8C-83A1-F6EECF244321}">
                <p14:modId xmlns:p14="http://schemas.microsoft.com/office/powerpoint/2010/main" val="3029109530"/>
              </p:ext>
            </p:extLst>
          </p:nvPr>
        </p:nvGraphicFramePr>
        <p:xfrm>
          <a:off x="460248" y="201169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C16EEB2-0AC7-4128-BA1A-E48E36100BB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73308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9478-BD28-43C3-8439-0627EAC02920}"/>
              </a:ext>
            </a:extLst>
          </p:cNvPr>
          <p:cNvSpPr>
            <a:spLocks noGrp="1"/>
          </p:cNvSpPr>
          <p:nvPr>
            <p:ph type="title"/>
          </p:nvPr>
        </p:nvSpPr>
        <p:spPr>
          <a:xfrm>
            <a:off x="648929" y="629266"/>
            <a:ext cx="3667039" cy="1676603"/>
          </a:xfrm>
        </p:spPr>
        <p:txBody>
          <a:bodyPr>
            <a:normAutofit/>
          </a:bodyPr>
          <a:lstStyle/>
          <a:p>
            <a:r>
              <a:rPr lang="en-US" sz="3600" b="1"/>
              <a:t>Month 5</a:t>
            </a:r>
            <a:endParaRPr lang="en-US" sz="3600"/>
          </a:p>
        </p:txBody>
      </p:sp>
      <p:sp>
        <p:nvSpPr>
          <p:cNvPr id="3" name="Content Placeholder 2">
            <a:extLst>
              <a:ext uri="{FF2B5EF4-FFF2-40B4-BE49-F238E27FC236}">
                <a16:creationId xmlns:a16="http://schemas.microsoft.com/office/drawing/2014/main" id="{F1672571-3029-4A61-A7EB-AFDB5D541E4F}"/>
              </a:ext>
            </a:extLst>
          </p:cNvPr>
          <p:cNvSpPr>
            <a:spLocks noGrp="1"/>
          </p:cNvSpPr>
          <p:nvPr>
            <p:ph idx="1"/>
          </p:nvPr>
        </p:nvSpPr>
        <p:spPr>
          <a:xfrm>
            <a:off x="648931" y="2438401"/>
            <a:ext cx="3667036" cy="3779520"/>
          </a:xfrm>
        </p:spPr>
        <p:txBody>
          <a:bodyPr>
            <a:normAutofit/>
          </a:bodyPr>
          <a:lstStyle/>
          <a:p>
            <a:r>
              <a:rPr lang="en-US" sz="1800" dirty="0"/>
              <a:t>The baby's skin is covered with a whitish coating called vernix caseosa. </a:t>
            </a:r>
          </a:p>
          <a:p>
            <a:r>
              <a:rPr lang="en-US" sz="1800" dirty="0"/>
              <a:t>This "cheesy" substance is thought to protect baby's skin from the long exposure to the amniotic fluid. </a:t>
            </a:r>
          </a:p>
          <a:p>
            <a:r>
              <a:rPr lang="en-US" sz="1800" dirty="0"/>
              <a:t>This coating is shed just before birth.</a:t>
            </a:r>
          </a:p>
          <a:p>
            <a:r>
              <a:rPr lang="en-US" sz="1800" dirty="0"/>
              <a:t>By the end of the fifth month, your baby is about 10 inches long and weighs from 1/2 to 1 pound.</a:t>
            </a:r>
          </a:p>
        </p:txBody>
      </p:sp>
      <p:sp>
        <p:nvSpPr>
          <p:cNvPr id="18" name="Rectangle 15">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819B98-8CCB-44E7-9B96-F0FAA1CAE2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20" r="-3" b="-3"/>
          <a:stretch/>
        </p:blipFill>
        <p:spPr>
          <a:xfrm>
            <a:off x="5276088" y="640082"/>
            <a:ext cx="6276250" cy="5577838"/>
          </a:xfrm>
          <a:prstGeom prst="rect">
            <a:avLst/>
          </a:prstGeom>
          <a:effectLst/>
        </p:spPr>
      </p:pic>
    </p:spTree>
    <p:extLst>
      <p:ext uri="{BB962C8B-B14F-4D97-AF65-F5344CB8AC3E}">
        <p14:creationId xmlns:p14="http://schemas.microsoft.com/office/powerpoint/2010/main" val="249239086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4845-86EC-4DB7-9E0F-CBE8A9559948}"/>
              </a:ext>
            </a:extLst>
          </p:cNvPr>
          <p:cNvSpPr>
            <a:spLocks noGrp="1"/>
          </p:cNvSpPr>
          <p:nvPr>
            <p:ph type="title"/>
          </p:nvPr>
        </p:nvSpPr>
        <p:spPr>
          <a:xfrm>
            <a:off x="648929" y="629266"/>
            <a:ext cx="3667039" cy="1676603"/>
          </a:xfrm>
        </p:spPr>
        <p:txBody>
          <a:bodyPr>
            <a:normAutofit/>
          </a:bodyPr>
          <a:lstStyle/>
          <a:p>
            <a:r>
              <a:rPr lang="en-US" sz="3600" b="1"/>
              <a:t>Month 6</a:t>
            </a:r>
            <a:endParaRPr lang="en-US" sz="3600"/>
          </a:p>
        </p:txBody>
      </p:sp>
      <p:sp>
        <p:nvSpPr>
          <p:cNvPr id="3" name="Content Placeholder 2">
            <a:extLst>
              <a:ext uri="{FF2B5EF4-FFF2-40B4-BE49-F238E27FC236}">
                <a16:creationId xmlns:a16="http://schemas.microsoft.com/office/drawing/2014/main" id="{F81963A1-FAD8-4D1A-B854-472491C314F9}"/>
              </a:ext>
            </a:extLst>
          </p:cNvPr>
          <p:cNvSpPr>
            <a:spLocks noGrp="1"/>
          </p:cNvSpPr>
          <p:nvPr>
            <p:ph idx="1"/>
          </p:nvPr>
        </p:nvSpPr>
        <p:spPr>
          <a:xfrm>
            <a:off x="648931" y="2438401"/>
            <a:ext cx="3667036" cy="3779520"/>
          </a:xfrm>
        </p:spPr>
        <p:txBody>
          <a:bodyPr>
            <a:normAutofit fontScale="92500" lnSpcReduction="20000"/>
          </a:bodyPr>
          <a:lstStyle/>
          <a:p>
            <a:r>
              <a:rPr lang="en-US" sz="3200" dirty="0"/>
              <a:t>Your baby's skin is reddish in color, wrinkled, and veins are visible through the baby's translucent skin. Baby's finger and toe prints are visible. The eyelids begin to part and the eyes open.</a:t>
            </a: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wall&#10;&#10;Description automatically generated">
            <a:extLst>
              <a:ext uri="{FF2B5EF4-FFF2-40B4-BE49-F238E27FC236}">
                <a16:creationId xmlns:a16="http://schemas.microsoft.com/office/drawing/2014/main" id="{00529984-6B29-4D21-8292-6F3DAB73BC4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54" r="9056" b="1"/>
          <a:stretch/>
        </p:blipFill>
        <p:spPr>
          <a:xfrm>
            <a:off x="5276088" y="640082"/>
            <a:ext cx="6276250" cy="5577838"/>
          </a:xfrm>
          <a:prstGeom prst="rect">
            <a:avLst/>
          </a:prstGeom>
          <a:effectLst/>
        </p:spPr>
      </p:pic>
    </p:spTree>
    <p:extLst>
      <p:ext uri="{BB962C8B-B14F-4D97-AF65-F5344CB8AC3E}">
        <p14:creationId xmlns:p14="http://schemas.microsoft.com/office/powerpoint/2010/main" val="284666461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Top Corners Rounded 16">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4A4845-86EC-4DB7-9E0F-CBE8A9559948}"/>
              </a:ext>
            </a:extLst>
          </p:cNvPr>
          <p:cNvSpPr>
            <a:spLocks noGrp="1"/>
          </p:cNvSpPr>
          <p:nvPr>
            <p:ph type="title"/>
          </p:nvPr>
        </p:nvSpPr>
        <p:spPr>
          <a:xfrm>
            <a:off x="321733" y="981091"/>
            <a:ext cx="4092951" cy="1624457"/>
          </a:xfrm>
        </p:spPr>
        <p:txBody>
          <a:bodyPr>
            <a:normAutofit/>
          </a:bodyPr>
          <a:lstStyle/>
          <a:p>
            <a:r>
              <a:rPr lang="en-US" sz="3600" b="1">
                <a:solidFill>
                  <a:schemeClr val="bg1"/>
                </a:solidFill>
              </a:rPr>
              <a:t>Month 6</a:t>
            </a:r>
            <a:endParaRPr lang="en-US" sz="3600">
              <a:solidFill>
                <a:schemeClr val="bg1"/>
              </a:solidFill>
            </a:endParaRPr>
          </a:p>
        </p:txBody>
      </p:sp>
      <p:cxnSp>
        <p:nvCxnSpPr>
          <p:cNvPr id="19" name="Straight Connector 18">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1963A1-FAD8-4D1A-B854-472491C314F9}"/>
              </a:ext>
            </a:extLst>
          </p:cNvPr>
          <p:cNvSpPr>
            <a:spLocks noGrp="1"/>
          </p:cNvSpPr>
          <p:nvPr>
            <p:ph idx="1"/>
          </p:nvPr>
        </p:nvSpPr>
        <p:spPr>
          <a:xfrm>
            <a:off x="321733" y="2834809"/>
            <a:ext cx="4092951" cy="3042099"/>
          </a:xfrm>
        </p:spPr>
        <p:txBody>
          <a:bodyPr anchor="t">
            <a:normAutofit/>
          </a:bodyPr>
          <a:lstStyle/>
          <a:p>
            <a:r>
              <a:rPr lang="en-US" sz="1900" dirty="0">
                <a:solidFill>
                  <a:schemeClr val="bg1"/>
                </a:solidFill>
              </a:rPr>
              <a:t>Baby responds to sounds by moving or increasing the pulse. You may notice jerking motions if baby hiccups.</a:t>
            </a:r>
          </a:p>
          <a:p>
            <a:r>
              <a:rPr lang="en-US" sz="1900" dirty="0">
                <a:solidFill>
                  <a:schemeClr val="bg1"/>
                </a:solidFill>
              </a:rPr>
              <a:t>If born prematurely, your baby may survive after the 23rd week with intensive care.</a:t>
            </a:r>
          </a:p>
          <a:p>
            <a:r>
              <a:rPr lang="en-US" sz="1900" dirty="0">
                <a:solidFill>
                  <a:schemeClr val="bg1"/>
                </a:solidFill>
              </a:rPr>
              <a:t>By the end of the sixth month, your baby is about 12 inches long and weighs about 2 pounds.</a:t>
            </a:r>
          </a:p>
        </p:txBody>
      </p:sp>
      <p:pic>
        <p:nvPicPr>
          <p:cNvPr id="6" name="Picture 5" descr="A picture containing person, indoor, man, table&#10;&#10;Description automatically generated">
            <a:extLst>
              <a:ext uri="{FF2B5EF4-FFF2-40B4-BE49-F238E27FC236}">
                <a16:creationId xmlns:a16="http://schemas.microsoft.com/office/drawing/2014/main" id="{BF18C682-6DF3-4C82-A621-557A31573E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3767" y="897182"/>
            <a:ext cx="6542117" cy="4906587"/>
          </a:xfrm>
          <a:prstGeom prst="rect">
            <a:avLst/>
          </a:prstGeom>
        </p:spPr>
      </p:pic>
    </p:spTree>
    <p:extLst>
      <p:ext uri="{BB962C8B-B14F-4D97-AF65-F5344CB8AC3E}">
        <p14:creationId xmlns:p14="http://schemas.microsoft.com/office/powerpoint/2010/main" val="15756650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9051-6B0A-4ADC-9B4D-57605FE2097E}"/>
              </a:ext>
            </a:extLst>
          </p:cNvPr>
          <p:cNvSpPr>
            <a:spLocks noGrp="1"/>
          </p:cNvSpPr>
          <p:nvPr>
            <p:ph type="title"/>
          </p:nvPr>
        </p:nvSpPr>
        <p:spPr>
          <a:xfrm>
            <a:off x="762001" y="803325"/>
            <a:ext cx="5314536" cy="1325563"/>
          </a:xfrm>
        </p:spPr>
        <p:txBody>
          <a:bodyPr>
            <a:normAutofit/>
          </a:bodyPr>
          <a:lstStyle/>
          <a:p>
            <a:r>
              <a:rPr lang="en-US" b="1"/>
              <a:t>Month 7</a:t>
            </a:r>
            <a:endParaRPr lang="en-US" dirty="0"/>
          </a:p>
        </p:txBody>
      </p:sp>
      <p:sp>
        <p:nvSpPr>
          <p:cNvPr id="3" name="Content Placeholder 2">
            <a:extLst>
              <a:ext uri="{FF2B5EF4-FFF2-40B4-BE49-F238E27FC236}">
                <a16:creationId xmlns:a16="http://schemas.microsoft.com/office/drawing/2014/main" id="{7D4CAD5D-6C26-4F99-91AB-01242BC713DB}"/>
              </a:ext>
            </a:extLst>
          </p:cNvPr>
          <p:cNvSpPr>
            <a:spLocks noGrp="1"/>
          </p:cNvSpPr>
          <p:nvPr>
            <p:ph idx="1"/>
          </p:nvPr>
        </p:nvSpPr>
        <p:spPr>
          <a:xfrm>
            <a:off x="762000" y="2279018"/>
            <a:ext cx="5314543" cy="3375920"/>
          </a:xfrm>
        </p:spPr>
        <p:txBody>
          <a:bodyPr anchor="t">
            <a:normAutofit fontScale="92500" lnSpcReduction="10000"/>
          </a:bodyPr>
          <a:lstStyle/>
          <a:p>
            <a:r>
              <a:rPr lang="en-US" dirty="0"/>
              <a:t>Your baby will continue to mature and develop reserves of body fat.</a:t>
            </a:r>
          </a:p>
          <a:p>
            <a:r>
              <a:rPr lang="en-US" dirty="0"/>
              <a:t> Your baby's hearing is fully developed.</a:t>
            </a:r>
          </a:p>
          <a:p>
            <a:r>
              <a:rPr lang="en-US" dirty="0"/>
              <a:t> He or she changes position frequently and responds to stimuli, including sound, pain, and light. </a:t>
            </a:r>
          </a:p>
          <a:p>
            <a:r>
              <a:rPr lang="en-US" dirty="0"/>
              <a:t>The amniotic fluid begins to diminish.</a:t>
            </a:r>
          </a:p>
        </p:txBody>
      </p:sp>
      <p:sp>
        <p:nvSpPr>
          <p:cNvPr id="12"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persons face&#10;&#10;Description automatically generated">
            <a:extLst>
              <a:ext uri="{FF2B5EF4-FFF2-40B4-BE49-F238E27FC236}">
                <a16:creationId xmlns:a16="http://schemas.microsoft.com/office/drawing/2014/main" id="{A3B3CE7E-9AD8-4C7B-8226-4C26E37407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161" r="1486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7478984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D9051-6B0A-4ADC-9B4D-57605FE2097E}"/>
              </a:ext>
            </a:extLst>
          </p:cNvPr>
          <p:cNvSpPr>
            <a:spLocks noGrp="1"/>
          </p:cNvSpPr>
          <p:nvPr>
            <p:ph type="title"/>
          </p:nvPr>
        </p:nvSpPr>
        <p:spPr>
          <a:xfrm>
            <a:off x="943277" y="712269"/>
            <a:ext cx="3370998" cy="5502264"/>
          </a:xfrm>
        </p:spPr>
        <p:txBody>
          <a:bodyPr>
            <a:normAutofit/>
          </a:bodyPr>
          <a:lstStyle/>
          <a:p>
            <a:r>
              <a:rPr lang="en-US" b="1">
                <a:solidFill>
                  <a:srgbClr val="FFFFFF"/>
                </a:solidFill>
              </a:rPr>
              <a:t>Month 7</a:t>
            </a:r>
            <a:endParaRPr lang="en-US">
              <a:solidFill>
                <a:srgbClr val="FFFFFF"/>
              </a:solidFill>
            </a:endParaRP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866B9E0-FAFF-4D03-9E14-5161DFD4C772}"/>
              </a:ext>
            </a:extLst>
          </p:cNvPr>
          <p:cNvGraphicFramePr>
            <a:graphicFrameLocks noGrp="1"/>
          </p:cNvGraphicFramePr>
          <p:nvPr>
            <p:ph idx="1"/>
            <p:extLst>
              <p:ext uri="{D42A27DB-BD31-4B8C-83A1-F6EECF244321}">
                <p14:modId xmlns:p14="http://schemas.microsoft.com/office/powerpoint/2010/main" val="50535850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395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D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1BBAA6-1AFA-4939-A9FE-CEEECCBE892F}"/>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Month 8</a:t>
            </a:r>
            <a:endParaRPr lang="en-US">
              <a:solidFill>
                <a:srgbClr val="FFFFFF"/>
              </a:solidFill>
            </a:endParaRPr>
          </a:p>
        </p:txBody>
      </p:sp>
      <p:pic>
        <p:nvPicPr>
          <p:cNvPr id="5" name="Picture 4" descr="A picture containing indoor, person, sitting&#10;&#10;Description automatically generated">
            <a:extLst>
              <a:ext uri="{FF2B5EF4-FFF2-40B4-BE49-F238E27FC236}">
                <a16:creationId xmlns:a16="http://schemas.microsoft.com/office/drawing/2014/main" id="{A65EE919-E36E-4091-8F78-9CD67FFB41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40" r="1" b="1088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07A30E-DC26-4861-A261-C450FF056184}"/>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Your baby will continue to mature and develop reserves of body fat.</a:t>
            </a:r>
          </a:p>
          <a:p>
            <a:r>
              <a:rPr lang="en-US" sz="2000" dirty="0">
                <a:solidFill>
                  <a:srgbClr val="FFFFFF"/>
                </a:solidFill>
              </a:rPr>
              <a:t> You may notice that your baby is kicking more.</a:t>
            </a:r>
          </a:p>
          <a:p>
            <a:r>
              <a:rPr lang="en-US" sz="2000" dirty="0">
                <a:solidFill>
                  <a:srgbClr val="FFFFFF"/>
                </a:solidFill>
              </a:rPr>
              <a:t> Baby's brain is developing rapidly at this time, and your baby can see and hear. </a:t>
            </a:r>
          </a:p>
          <a:p>
            <a:r>
              <a:rPr lang="en-US" sz="2000" dirty="0">
                <a:solidFill>
                  <a:srgbClr val="FFFFFF"/>
                </a:solidFill>
              </a:rPr>
              <a:t>Most internal systems are well developed, but the lungs may still be immature.</a:t>
            </a:r>
          </a:p>
          <a:p>
            <a:r>
              <a:rPr lang="en-US" sz="2000" dirty="0">
                <a:solidFill>
                  <a:srgbClr val="FFFFFF"/>
                </a:solidFill>
              </a:rPr>
              <a:t>Your baby is about 18 inches long and weighs as much as 5 pounds.</a:t>
            </a:r>
          </a:p>
          <a:p>
            <a:pPr marL="0" indent="0">
              <a:buNone/>
            </a:pPr>
            <a:endParaRPr lang="en-US" sz="2000" dirty="0">
              <a:solidFill>
                <a:srgbClr val="FFFFFF"/>
              </a:solidFill>
            </a:endParaRPr>
          </a:p>
        </p:txBody>
      </p:sp>
    </p:spTree>
    <p:extLst>
      <p:ext uri="{BB962C8B-B14F-4D97-AF65-F5344CB8AC3E}">
        <p14:creationId xmlns:p14="http://schemas.microsoft.com/office/powerpoint/2010/main" val="2751680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0AC4F3-BE80-4930-A1B2-CFCCF5D3E1C0}"/>
              </a:ext>
            </a:extLst>
          </p:cNvPr>
          <p:cNvSpPr>
            <a:spLocks noGrp="1"/>
          </p:cNvSpPr>
          <p:nvPr>
            <p:ph type="title"/>
          </p:nvPr>
        </p:nvSpPr>
        <p:spPr>
          <a:xfrm>
            <a:off x="863029" y="1012004"/>
            <a:ext cx="3416158" cy="4795408"/>
          </a:xfrm>
        </p:spPr>
        <p:txBody>
          <a:bodyPr>
            <a:normAutofit/>
          </a:bodyPr>
          <a:lstStyle/>
          <a:p>
            <a:r>
              <a:rPr lang="en-US" b="1">
                <a:solidFill>
                  <a:srgbClr val="FFFFFF"/>
                </a:solidFill>
              </a:rPr>
              <a:t>Month 9</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E90D93CF-7678-4EB0-8F92-F974C8561364}"/>
              </a:ext>
            </a:extLst>
          </p:cNvPr>
          <p:cNvGraphicFramePr>
            <a:graphicFrameLocks noGrp="1"/>
          </p:cNvGraphicFramePr>
          <p:nvPr>
            <p:ph idx="1"/>
            <p:extLst>
              <p:ext uri="{D42A27DB-BD31-4B8C-83A1-F6EECF244321}">
                <p14:modId xmlns:p14="http://schemas.microsoft.com/office/powerpoint/2010/main" val="2882080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75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662D4-589B-443F-87C2-5A4AED79AB64}"/>
              </a:ext>
            </a:extLst>
          </p:cNvPr>
          <p:cNvSpPr>
            <a:spLocks noGrp="1"/>
          </p:cNvSpPr>
          <p:nvPr>
            <p:ph type="title"/>
          </p:nvPr>
        </p:nvSpPr>
        <p:spPr>
          <a:xfrm>
            <a:off x="643467" y="643467"/>
            <a:ext cx="3363974" cy="1597315"/>
          </a:xfrm>
          <a:prstGeom prst="ellipse">
            <a:avLst/>
          </a:prstGeom>
          <a:noFill/>
          <a:ln w="19050">
            <a:solidFill>
              <a:schemeClr val="bg1"/>
            </a:solidFill>
          </a:ln>
        </p:spPr>
        <p:txBody>
          <a:bodyPr wrap="square">
            <a:normAutofit/>
          </a:bodyPr>
          <a:lstStyle/>
          <a:p>
            <a:pPr algn="ctr"/>
            <a:r>
              <a:rPr lang="en-US" sz="2800" dirty="0">
                <a:solidFill>
                  <a:schemeClr val="bg1"/>
                </a:solidFill>
              </a:rPr>
              <a:t>Ovarian Follicles</a:t>
            </a:r>
          </a:p>
        </p:txBody>
      </p:sp>
      <p:sp>
        <p:nvSpPr>
          <p:cNvPr id="3" name="Content Placeholder 2">
            <a:extLst>
              <a:ext uri="{FF2B5EF4-FFF2-40B4-BE49-F238E27FC236}">
                <a16:creationId xmlns:a16="http://schemas.microsoft.com/office/drawing/2014/main" id="{54964D1D-64EA-48EE-9A45-5B5B7A8F08F4}"/>
              </a:ext>
            </a:extLst>
          </p:cNvPr>
          <p:cNvSpPr>
            <a:spLocks noGrp="1"/>
          </p:cNvSpPr>
          <p:nvPr>
            <p:ph idx="1"/>
          </p:nvPr>
        </p:nvSpPr>
        <p:spPr>
          <a:xfrm>
            <a:off x="643468" y="2638044"/>
            <a:ext cx="3363974" cy="3415622"/>
          </a:xfrm>
        </p:spPr>
        <p:txBody>
          <a:bodyPr>
            <a:normAutofit fontScale="92500" lnSpcReduction="10000"/>
          </a:bodyPr>
          <a:lstStyle/>
          <a:p>
            <a:r>
              <a:rPr lang="en-US" dirty="0">
                <a:solidFill>
                  <a:schemeClr val="bg1"/>
                </a:solidFill>
              </a:rPr>
              <a:t>Normally, one follicle in the group is selected to complete maturation. This dominant follicle suppresses all the other follicles in the group, which stop growing and degenerate.</a:t>
            </a:r>
          </a:p>
          <a:p>
            <a:pPr marL="0" indent="0">
              <a:buNone/>
            </a:pPr>
            <a:endParaRPr lang="en-US" dirty="0">
              <a:solidFill>
                <a:schemeClr val="bg1"/>
              </a:solidFill>
            </a:endParaRPr>
          </a:p>
        </p:txBody>
      </p:sp>
      <p:pic>
        <p:nvPicPr>
          <p:cNvPr id="4" name="Picture 3" descr="A picture containing text&#10;&#10;Description automatically generated">
            <a:extLst>
              <a:ext uri="{FF2B5EF4-FFF2-40B4-BE49-F238E27FC236}">
                <a16:creationId xmlns:a16="http://schemas.microsoft.com/office/drawing/2014/main" id="{CAA7C1AD-B382-43D0-BDA0-8C20C79AC0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05877" y="1442124"/>
            <a:ext cx="7036357" cy="3993132"/>
          </a:xfrm>
          <a:prstGeom prst="rect">
            <a:avLst/>
          </a:prstGeom>
        </p:spPr>
      </p:pic>
    </p:spTree>
    <p:extLst>
      <p:ext uri="{BB962C8B-B14F-4D97-AF65-F5344CB8AC3E}">
        <p14:creationId xmlns:p14="http://schemas.microsoft.com/office/powerpoint/2010/main" val="3824454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C4F3-BE80-4930-A1B2-CFCCF5D3E1C0}"/>
              </a:ext>
            </a:extLst>
          </p:cNvPr>
          <p:cNvSpPr>
            <a:spLocks noGrp="1"/>
          </p:cNvSpPr>
          <p:nvPr>
            <p:ph type="title"/>
          </p:nvPr>
        </p:nvSpPr>
        <p:spPr/>
        <p:txBody>
          <a:bodyPr/>
          <a:lstStyle/>
          <a:p>
            <a:r>
              <a:rPr lang="en-US" b="1" dirty="0"/>
              <a:t>Month 9</a:t>
            </a:r>
            <a:endParaRPr lang="en-US" dirty="0"/>
          </a:p>
        </p:txBody>
      </p:sp>
      <p:sp>
        <p:nvSpPr>
          <p:cNvPr id="3" name="Content Placeholder 2">
            <a:extLst>
              <a:ext uri="{FF2B5EF4-FFF2-40B4-BE49-F238E27FC236}">
                <a16:creationId xmlns:a16="http://schemas.microsoft.com/office/drawing/2014/main" id="{F9901985-BE71-479B-B901-3C9B1C590790}"/>
              </a:ext>
            </a:extLst>
          </p:cNvPr>
          <p:cNvSpPr>
            <a:spLocks noGrp="1"/>
          </p:cNvSpPr>
          <p:nvPr>
            <p:ph idx="1"/>
          </p:nvPr>
        </p:nvSpPr>
        <p:spPr>
          <a:xfrm>
            <a:off x="838200" y="1825625"/>
            <a:ext cx="7326086" cy="4351338"/>
          </a:xfrm>
        </p:spPr>
        <p:txBody>
          <a:bodyPr>
            <a:normAutofit/>
          </a:bodyPr>
          <a:lstStyle/>
          <a:p>
            <a:r>
              <a:rPr lang="en-US" dirty="0"/>
              <a:t>You may notice that your baby moves less due to tight space. </a:t>
            </a:r>
          </a:p>
          <a:p>
            <a:r>
              <a:rPr lang="en-US" dirty="0"/>
              <a:t>Your baby's position changes to prepare itself for </a:t>
            </a:r>
            <a:r>
              <a:rPr lang="en-US" dirty="0">
                <a:hlinkClick r:id="rId2"/>
              </a:rPr>
              <a:t>labor and delivery</a:t>
            </a:r>
            <a:r>
              <a:rPr lang="en-US" dirty="0"/>
              <a:t>.</a:t>
            </a:r>
          </a:p>
          <a:p>
            <a:r>
              <a:rPr lang="en-US" dirty="0"/>
              <a:t>The baby drops down in your pelvis. </a:t>
            </a:r>
          </a:p>
          <a:p>
            <a:r>
              <a:rPr lang="en-US" dirty="0"/>
              <a:t>Usually, the baby's head is down toward the birth canal.</a:t>
            </a:r>
          </a:p>
          <a:p>
            <a:r>
              <a:rPr lang="en-US" dirty="0"/>
              <a:t>Your baby is about 18 to 20 inches long and weighs about 7 pounds.</a:t>
            </a:r>
          </a:p>
          <a:p>
            <a:endParaRPr lang="en-US" dirty="0"/>
          </a:p>
        </p:txBody>
      </p:sp>
      <p:pic>
        <p:nvPicPr>
          <p:cNvPr id="5" name="Picture 4">
            <a:extLst>
              <a:ext uri="{FF2B5EF4-FFF2-40B4-BE49-F238E27FC236}">
                <a16:creationId xmlns:a16="http://schemas.microsoft.com/office/drawing/2014/main" id="{E7855DBD-B655-444A-8963-22A9D02D0A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78587" y="531882"/>
            <a:ext cx="3273198" cy="5645081"/>
          </a:xfrm>
          <a:prstGeom prst="rect">
            <a:avLst/>
          </a:prstGeom>
        </p:spPr>
      </p:pic>
    </p:spTree>
    <p:extLst>
      <p:ext uri="{BB962C8B-B14F-4D97-AF65-F5344CB8AC3E}">
        <p14:creationId xmlns:p14="http://schemas.microsoft.com/office/powerpoint/2010/main" val="353272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F5F3F-F58E-4E56-A74E-1128D96BEA6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Ovulation</a:t>
            </a:r>
          </a:p>
        </p:txBody>
      </p:sp>
      <p:sp>
        <p:nvSpPr>
          <p:cNvPr id="3" name="Content Placeholder 2">
            <a:extLst>
              <a:ext uri="{FF2B5EF4-FFF2-40B4-BE49-F238E27FC236}">
                <a16:creationId xmlns:a16="http://schemas.microsoft.com/office/drawing/2014/main" id="{735EB062-E5A3-4BC6-9292-03EF44FBB8BB}"/>
              </a:ext>
            </a:extLst>
          </p:cNvPr>
          <p:cNvSpPr>
            <a:spLocks noGrp="1"/>
          </p:cNvSpPr>
          <p:nvPr>
            <p:ph idx="1"/>
          </p:nvPr>
        </p:nvSpPr>
        <p:spPr>
          <a:xfrm>
            <a:off x="643468" y="2638044"/>
            <a:ext cx="3363974" cy="3415622"/>
          </a:xfrm>
        </p:spPr>
        <p:txBody>
          <a:bodyPr>
            <a:normAutofit/>
          </a:bodyPr>
          <a:lstStyle/>
          <a:p>
            <a:r>
              <a:rPr lang="en-US" sz="2000">
                <a:solidFill>
                  <a:schemeClr val="bg1"/>
                </a:solidFill>
              </a:rPr>
              <a:t>The mature follicle opens and releases the egg from the ovary (ovulation). </a:t>
            </a:r>
          </a:p>
          <a:p>
            <a:r>
              <a:rPr lang="en-US" sz="2000">
                <a:solidFill>
                  <a:schemeClr val="bg1"/>
                </a:solidFill>
              </a:rPr>
              <a:t>Ovulation generally occurs about two weeks before a woman's next menstrual period begins.</a:t>
            </a:r>
          </a:p>
          <a:p>
            <a:pPr marL="0" indent="0">
              <a:buNone/>
            </a:pPr>
            <a:endParaRPr lang="en-US" sz="2000">
              <a:solidFill>
                <a:schemeClr val="bg1"/>
              </a:solidFill>
            </a:endParaRPr>
          </a:p>
        </p:txBody>
      </p:sp>
      <p:pic>
        <p:nvPicPr>
          <p:cNvPr id="5" name="Picture 4">
            <a:extLst>
              <a:ext uri="{FF2B5EF4-FFF2-40B4-BE49-F238E27FC236}">
                <a16:creationId xmlns:a16="http://schemas.microsoft.com/office/drawing/2014/main" id="{8A911723-E9AA-4111-BFF5-22560EB729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0908" y="643467"/>
            <a:ext cx="6980540" cy="5235404"/>
          </a:xfrm>
          <a:prstGeom prst="rect">
            <a:avLst/>
          </a:prstGeom>
        </p:spPr>
      </p:pic>
    </p:spTree>
    <p:extLst>
      <p:ext uri="{BB962C8B-B14F-4D97-AF65-F5344CB8AC3E}">
        <p14:creationId xmlns:p14="http://schemas.microsoft.com/office/powerpoint/2010/main" val="35115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990BB-553F-4378-B90B-21FEBEF33CB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corpus luteum</a:t>
            </a:r>
          </a:p>
        </p:txBody>
      </p:sp>
      <p:pic>
        <p:nvPicPr>
          <p:cNvPr id="6" name="Picture 5" descr="A close up of text on a white background&#10;&#10;Description automatically generated">
            <a:extLst>
              <a:ext uri="{FF2B5EF4-FFF2-40B4-BE49-F238E27FC236}">
                <a16:creationId xmlns:a16="http://schemas.microsoft.com/office/drawing/2014/main" id="{13E36B51-0509-4BA2-B826-B62F049701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863114"/>
            <a:ext cx="6250769" cy="4970904"/>
          </a:xfrm>
          <a:prstGeom prst="rect">
            <a:avLst/>
          </a:prstGeom>
        </p:spPr>
      </p:pic>
      <p:sp>
        <p:nvSpPr>
          <p:cNvPr id="7" name="Content Placeholder 6">
            <a:extLst>
              <a:ext uri="{FF2B5EF4-FFF2-40B4-BE49-F238E27FC236}">
                <a16:creationId xmlns:a16="http://schemas.microsoft.com/office/drawing/2014/main" id="{C2FAFB8C-A8B3-4AE1-BDA1-1DD182F89495}"/>
              </a:ext>
            </a:extLst>
          </p:cNvPr>
          <p:cNvSpPr>
            <a:spLocks noGrp="1"/>
          </p:cNvSpPr>
          <p:nvPr>
            <p:ph idx="1"/>
          </p:nvPr>
        </p:nvSpPr>
        <p:spPr>
          <a:xfrm>
            <a:off x="306154" y="2668349"/>
            <a:ext cx="4038600" cy="3292714"/>
          </a:xfrm>
        </p:spPr>
        <p:txBody>
          <a:bodyPr>
            <a:normAutofit lnSpcReduction="10000"/>
          </a:bodyPr>
          <a:lstStyle/>
          <a:p>
            <a:pPr lvl="0">
              <a:lnSpc>
                <a:spcPct val="100000"/>
              </a:lnSpc>
            </a:pPr>
            <a:r>
              <a:rPr lang="en-US" b="1" dirty="0">
                <a:solidFill>
                  <a:schemeClr val="bg1"/>
                </a:solidFill>
              </a:rPr>
              <a:t>After ovulation, the ruptured follicle develops into a structure called the corpus luteum.</a:t>
            </a:r>
          </a:p>
          <a:p>
            <a:pPr lvl="0">
              <a:lnSpc>
                <a:spcPct val="100000"/>
              </a:lnSpc>
            </a:pPr>
            <a:r>
              <a:rPr lang="en-US" b="1" dirty="0">
                <a:solidFill>
                  <a:schemeClr val="bg1"/>
                </a:solidFill>
              </a:rPr>
              <a:t>The corpus luteum secretes progesterone and estrogen.</a:t>
            </a:r>
          </a:p>
          <a:p>
            <a:pPr marL="0" indent="0">
              <a:buNone/>
            </a:pPr>
            <a:endParaRPr lang="en-US" b="1" dirty="0">
              <a:solidFill>
                <a:schemeClr val="bg1"/>
              </a:solidFill>
            </a:endParaRPr>
          </a:p>
        </p:txBody>
      </p:sp>
    </p:spTree>
    <p:extLst>
      <p:ext uri="{BB962C8B-B14F-4D97-AF65-F5344CB8AC3E}">
        <p14:creationId xmlns:p14="http://schemas.microsoft.com/office/powerpoint/2010/main" val="111614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CDE58-6086-4408-AE98-2511BDE2AC1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4000" dirty="0">
                <a:solidFill>
                  <a:schemeClr val="bg1"/>
                </a:solidFill>
                <a:latin typeface="Abadi" panose="020B0604020202020204" pitchFamily="34" charset="0"/>
              </a:rPr>
              <a:t>Endometrium thickening</a:t>
            </a:r>
          </a:p>
        </p:txBody>
      </p:sp>
      <p:sp>
        <p:nvSpPr>
          <p:cNvPr id="3" name="Content Placeholder 2">
            <a:extLst>
              <a:ext uri="{FF2B5EF4-FFF2-40B4-BE49-F238E27FC236}">
                <a16:creationId xmlns:a16="http://schemas.microsoft.com/office/drawing/2014/main" id="{CFC5673E-5493-4E0E-B144-554CDA37C38B}"/>
              </a:ext>
            </a:extLst>
          </p:cNvPr>
          <p:cNvSpPr>
            <a:spLocks noGrp="1"/>
          </p:cNvSpPr>
          <p:nvPr>
            <p:ph idx="1"/>
          </p:nvPr>
        </p:nvSpPr>
        <p:spPr>
          <a:xfrm>
            <a:off x="643468" y="2638044"/>
            <a:ext cx="3363974" cy="3415622"/>
          </a:xfrm>
        </p:spPr>
        <p:txBody>
          <a:bodyPr>
            <a:normAutofit fontScale="92500"/>
          </a:bodyPr>
          <a:lstStyle/>
          <a:p>
            <a:r>
              <a:rPr lang="en-US" sz="3200" b="1" dirty="0">
                <a:solidFill>
                  <a:schemeClr val="bg1"/>
                </a:solidFill>
              </a:rPr>
              <a:t>The progesterone helps prepare the endometrium (lining of the uterus) for the embryo to implant.</a:t>
            </a:r>
          </a:p>
          <a:p>
            <a:endParaRPr lang="en-US" sz="3200" dirty="0">
              <a:solidFill>
                <a:schemeClr val="bg1"/>
              </a:solidFill>
            </a:endParaRPr>
          </a:p>
        </p:txBody>
      </p:sp>
      <p:pic>
        <p:nvPicPr>
          <p:cNvPr id="5" name="Picture 4" descr="A close up of a map&#10;&#10;Description automatically generated">
            <a:extLst>
              <a:ext uri="{FF2B5EF4-FFF2-40B4-BE49-F238E27FC236}">
                <a16:creationId xmlns:a16="http://schemas.microsoft.com/office/drawing/2014/main" id="{72B0D412-A732-422F-9C75-8312A0B537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309253"/>
            <a:ext cx="6250769" cy="4078626"/>
          </a:xfrm>
          <a:prstGeom prst="rect">
            <a:avLst/>
          </a:prstGeom>
        </p:spPr>
      </p:pic>
    </p:spTree>
    <p:extLst>
      <p:ext uri="{BB962C8B-B14F-4D97-AF65-F5344CB8AC3E}">
        <p14:creationId xmlns:p14="http://schemas.microsoft.com/office/powerpoint/2010/main" val="295397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07E04-4AEB-4687-95A6-D7CC1EB179BD}"/>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Fertilization Window</a:t>
            </a:r>
          </a:p>
        </p:txBody>
      </p:sp>
      <p:sp>
        <p:nvSpPr>
          <p:cNvPr id="3" name="Content Placeholder 2">
            <a:extLst>
              <a:ext uri="{FF2B5EF4-FFF2-40B4-BE49-F238E27FC236}">
                <a16:creationId xmlns:a16="http://schemas.microsoft.com/office/drawing/2014/main" id="{91BBE32E-D3E8-4016-B3BB-630C4EF47150}"/>
              </a:ext>
            </a:extLst>
          </p:cNvPr>
          <p:cNvSpPr>
            <a:spLocks noGrp="1"/>
          </p:cNvSpPr>
          <p:nvPr>
            <p:ph idx="1"/>
          </p:nvPr>
        </p:nvSpPr>
        <p:spPr>
          <a:xfrm>
            <a:off x="643468" y="2638044"/>
            <a:ext cx="3363974" cy="3415622"/>
          </a:xfrm>
        </p:spPr>
        <p:txBody>
          <a:bodyPr>
            <a:normAutofit/>
          </a:bodyPr>
          <a:lstStyle/>
          <a:p>
            <a:r>
              <a:rPr lang="en-US" sz="3200" dirty="0">
                <a:solidFill>
                  <a:schemeClr val="bg1"/>
                </a:solidFill>
              </a:rPr>
              <a:t>On average, fertilization occurs about two weeks after your last menstrual period. </a:t>
            </a:r>
          </a:p>
          <a:p>
            <a:endParaRPr lang="en-US" sz="3200" dirty="0">
              <a:solidFill>
                <a:schemeClr val="bg1"/>
              </a:solidFill>
            </a:endParaRPr>
          </a:p>
        </p:txBody>
      </p:sp>
      <p:pic>
        <p:nvPicPr>
          <p:cNvPr id="5" name="Picture 4" descr="A close up of a clock&#10;&#10;Description automatically generated">
            <a:extLst>
              <a:ext uri="{FF2B5EF4-FFF2-40B4-BE49-F238E27FC236}">
                <a16:creationId xmlns:a16="http://schemas.microsoft.com/office/drawing/2014/main" id="{B8B1DE00-B58C-4D3D-AAE8-AC4C046B76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8048" y="643467"/>
            <a:ext cx="5410199" cy="5410199"/>
          </a:xfrm>
          <a:prstGeom prst="rect">
            <a:avLst/>
          </a:prstGeom>
        </p:spPr>
      </p:pic>
      <p:sp>
        <p:nvSpPr>
          <p:cNvPr id="6" name="TextBox 5">
            <a:extLst>
              <a:ext uri="{FF2B5EF4-FFF2-40B4-BE49-F238E27FC236}">
                <a16:creationId xmlns:a16="http://schemas.microsoft.com/office/drawing/2014/main" id="{DEEA3A6F-12AE-4946-AD96-039875DE38A5}"/>
              </a:ext>
            </a:extLst>
          </p:cNvPr>
          <p:cNvSpPr txBox="1"/>
          <p:nvPr/>
        </p:nvSpPr>
        <p:spPr>
          <a:xfrm>
            <a:off x="8821205" y="585361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pedia.org/wiki/Calendar-based_methods_of_birth_contro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4095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4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705009-E28D-4C07-9F95-CC287304AB13}"/>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Egg Meets Sperm</a:t>
            </a:r>
          </a:p>
        </p:txBody>
      </p:sp>
      <p:pic>
        <p:nvPicPr>
          <p:cNvPr id="5" name="Picture 4" descr="A picture containing food, indoor, coffee&#10;&#10;Description automatically generated">
            <a:extLst>
              <a:ext uri="{FF2B5EF4-FFF2-40B4-BE49-F238E27FC236}">
                <a16:creationId xmlns:a16="http://schemas.microsoft.com/office/drawing/2014/main" id="{001A65F7-A1DA-4FE6-BBA8-34D148D7E01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85"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394A02B-CB4D-4752-A5D2-6257FC49BC59}"/>
              </a:ext>
            </a:extLst>
          </p:cNvPr>
          <p:cNvSpPr>
            <a:spLocks noGrp="1"/>
          </p:cNvSpPr>
          <p:nvPr>
            <p:ph idx="1"/>
          </p:nvPr>
        </p:nvSpPr>
        <p:spPr>
          <a:xfrm>
            <a:off x="8029319" y="917725"/>
            <a:ext cx="3424739" cy="4852362"/>
          </a:xfrm>
        </p:spPr>
        <p:txBody>
          <a:bodyPr anchor="ctr">
            <a:normAutofit fontScale="92500" lnSpcReduction="20000"/>
          </a:bodyPr>
          <a:lstStyle/>
          <a:p>
            <a:r>
              <a:rPr lang="en-US" sz="3200" dirty="0">
                <a:solidFill>
                  <a:srgbClr val="FFFFFF"/>
                </a:solidFill>
              </a:rPr>
              <a:t>When the sperm penetrates the egg, changes occur in the protein coating around it to prevent other sperm from entering. At the moment of fertilization, your baby's genetic make-up is complete, including its sex.</a:t>
            </a:r>
          </a:p>
          <a:p>
            <a:endParaRPr lang="en-US" sz="3200" dirty="0">
              <a:solidFill>
                <a:srgbClr val="FFFFFF"/>
              </a:solidFill>
            </a:endParaRPr>
          </a:p>
        </p:txBody>
      </p:sp>
      <p:sp>
        <p:nvSpPr>
          <p:cNvPr id="6" name="TextBox 5">
            <a:extLst>
              <a:ext uri="{FF2B5EF4-FFF2-40B4-BE49-F238E27FC236}">
                <a16:creationId xmlns:a16="http://schemas.microsoft.com/office/drawing/2014/main" id="{D49521E1-A842-405C-8B0B-94B8E2600415}"/>
              </a:ext>
            </a:extLst>
          </p:cNvPr>
          <p:cNvSpPr txBox="1"/>
          <p:nvPr/>
        </p:nvSpPr>
        <p:spPr>
          <a:xfrm>
            <a:off x="4945762" y="422907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aigoodview.com/node/4922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95391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1541</Words>
  <Application>Microsoft Office PowerPoint</Application>
  <PresentationFormat>Widescreen</PresentationFormat>
  <Paragraphs>131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Abadi</vt:lpstr>
      <vt:lpstr>Adorn Expanded Sans</vt:lpstr>
      <vt:lpstr>Arial</vt:lpstr>
      <vt:lpstr>Calibri</vt:lpstr>
      <vt:lpstr>Calibri Light</vt:lpstr>
      <vt:lpstr>Office Theme</vt:lpstr>
      <vt:lpstr>Fetal Development</vt:lpstr>
      <vt:lpstr>When does pregnancy begin?</vt:lpstr>
      <vt:lpstr>LEADING UP TO PREGNANCY</vt:lpstr>
      <vt:lpstr>Ovarian Follicles</vt:lpstr>
      <vt:lpstr>Ovulation</vt:lpstr>
      <vt:lpstr>corpus luteum</vt:lpstr>
      <vt:lpstr>Endometrium thickening</vt:lpstr>
      <vt:lpstr>Fertilization Window</vt:lpstr>
      <vt:lpstr>Egg Meets Sperm</vt:lpstr>
      <vt:lpstr>23rd Chromosome – The Sex-Determining Chromosome</vt:lpstr>
      <vt:lpstr>Human chorionic gonadotrophin (hCG)  </vt:lpstr>
      <vt:lpstr>Week One</vt:lpstr>
      <vt:lpstr>PowerPoint Presentation</vt:lpstr>
      <vt:lpstr>IMPLANTATION</vt:lpstr>
      <vt:lpstr>IMPLANTATION</vt:lpstr>
      <vt:lpstr>PowerPoint Presentation</vt:lpstr>
      <vt:lpstr>Trimesters</vt:lpstr>
      <vt:lpstr>Stages of Growth: Month by Month</vt:lpstr>
      <vt:lpstr>Month 1</vt:lpstr>
      <vt:lpstr>Month 1</vt:lpstr>
      <vt:lpstr>PowerPoint Presentation</vt:lpstr>
      <vt:lpstr>Month 1</vt:lpstr>
      <vt:lpstr>Month 1</vt:lpstr>
      <vt:lpstr>Month 2</vt:lpstr>
      <vt:lpstr>Month 2</vt:lpstr>
      <vt:lpstr>Month 2</vt:lpstr>
      <vt:lpstr>Month 3</vt:lpstr>
      <vt:lpstr>Month 3</vt:lpstr>
      <vt:lpstr>Month 3</vt:lpstr>
      <vt:lpstr>Month 4</vt:lpstr>
      <vt:lpstr>Month 4</vt:lpstr>
      <vt:lpstr>Month 5</vt:lpstr>
      <vt:lpstr>Month 5</vt:lpstr>
      <vt:lpstr>Month 6</vt:lpstr>
      <vt:lpstr>Month 6</vt:lpstr>
      <vt:lpstr>Month 7</vt:lpstr>
      <vt:lpstr>Month 7</vt:lpstr>
      <vt:lpstr>Month 8</vt:lpstr>
      <vt:lpstr>Month 9</vt:lpstr>
      <vt:lpstr>Month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Development</dc:title>
  <dc:creator>Cynthia Anderson</dc:creator>
  <cp:lastModifiedBy>Cynthia Anderson</cp:lastModifiedBy>
  <cp:revision>1</cp:revision>
  <dcterms:created xsi:type="dcterms:W3CDTF">2019-03-13T09:22:17Z</dcterms:created>
  <dcterms:modified xsi:type="dcterms:W3CDTF">2019-03-13T09:33:16Z</dcterms:modified>
</cp:coreProperties>
</file>