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33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339" r:id="rId12"/>
    <p:sldId id="340" r:id="rId13"/>
    <p:sldId id="267" r:id="rId14"/>
    <p:sldId id="268" r:id="rId15"/>
    <p:sldId id="269" r:id="rId16"/>
    <p:sldId id="341" r:id="rId17"/>
    <p:sldId id="342" r:id="rId18"/>
    <p:sldId id="343" r:id="rId19"/>
    <p:sldId id="273" r:id="rId20"/>
    <p:sldId id="274" r:id="rId21"/>
    <p:sldId id="275" r:id="rId22"/>
    <p:sldId id="276" r:id="rId23"/>
    <p:sldId id="344" r:id="rId24"/>
    <p:sldId id="345" r:id="rId25"/>
    <p:sldId id="346" r:id="rId26"/>
    <p:sldId id="347" r:id="rId27"/>
    <p:sldId id="348" r:id="rId28"/>
    <p:sldId id="349" r:id="rId29"/>
    <p:sldId id="284" r:id="rId30"/>
    <p:sldId id="350" r:id="rId31"/>
    <p:sldId id="351" r:id="rId32"/>
    <p:sldId id="352" r:id="rId33"/>
    <p:sldId id="353" r:id="rId34"/>
    <p:sldId id="289" r:id="rId35"/>
    <p:sldId id="290" r:id="rId36"/>
    <p:sldId id="291" r:id="rId37"/>
    <p:sldId id="292" r:id="rId38"/>
    <p:sldId id="354" r:id="rId39"/>
    <p:sldId id="355" r:id="rId40"/>
    <p:sldId id="295" r:id="rId41"/>
    <p:sldId id="356" r:id="rId42"/>
    <p:sldId id="297" r:id="rId43"/>
    <p:sldId id="298" r:id="rId44"/>
    <p:sldId id="299" r:id="rId45"/>
    <p:sldId id="357" r:id="rId46"/>
    <p:sldId id="301" r:id="rId47"/>
    <p:sldId id="302" r:id="rId48"/>
    <p:sldId id="303" r:id="rId49"/>
    <p:sldId id="304" r:id="rId50"/>
    <p:sldId id="305" r:id="rId51"/>
    <p:sldId id="306" r:id="rId52"/>
    <p:sldId id="358" r:id="rId53"/>
    <p:sldId id="308" r:id="rId54"/>
    <p:sldId id="309" r:id="rId55"/>
    <p:sldId id="310" r:id="rId56"/>
    <p:sldId id="311" r:id="rId57"/>
    <p:sldId id="359" r:id="rId58"/>
    <p:sldId id="313" r:id="rId59"/>
    <p:sldId id="314" r:id="rId60"/>
    <p:sldId id="257" r:id="rId61"/>
    <p:sldId id="265" r:id="rId62"/>
    <p:sldId id="270" r:id="rId63"/>
    <p:sldId id="266" r:id="rId64"/>
    <p:sldId id="271" r:id="rId65"/>
    <p:sldId id="272" r:id="rId66"/>
    <p:sldId id="277" r:id="rId67"/>
    <p:sldId id="279" r:id="rId68"/>
    <p:sldId id="332" r:id="rId69"/>
    <p:sldId id="280" r:id="rId70"/>
    <p:sldId id="281" r:id="rId71"/>
    <p:sldId id="282" r:id="rId72"/>
    <p:sldId id="283" r:id="rId73"/>
    <p:sldId id="319" r:id="rId74"/>
    <p:sldId id="286" r:id="rId75"/>
    <p:sldId id="285" r:id="rId76"/>
    <p:sldId id="293" r:id="rId77"/>
    <p:sldId id="287" r:id="rId78"/>
    <p:sldId id="288" r:id="rId79"/>
    <p:sldId id="294" r:id="rId80"/>
    <p:sldId id="296" r:id="rId81"/>
    <p:sldId id="337" r:id="rId82"/>
    <p:sldId id="300" r:id="rId83"/>
    <p:sldId id="322" r:id="rId84"/>
    <p:sldId id="307" r:id="rId85"/>
    <p:sldId id="312" r:id="rId86"/>
    <p:sldId id="360" r:id="rId87"/>
    <p:sldId id="361" r:id="rId88"/>
    <p:sldId id="362" r:id="rId89"/>
    <p:sldId id="363" r:id="rId90"/>
    <p:sldId id="364" r:id="rId91"/>
    <p:sldId id="365" r:id="rId92"/>
    <p:sldId id="366" r:id="rId93"/>
    <p:sldId id="315" r:id="rId94"/>
    <p:sldId id="317" r:id="rId95"/>
    <p:sldId id="316" r:id="rId96"/>
    <p:sldId id="320" r:id="rId97"/>
    <p:sldId id="318" r:id="rId98"/>
    <p:sldId id="367" r:id="rId99"/>
    <p:sldId id="368" r:id="rId100"/>
    <p:sldId id="369" r:id="rId101"/>
    <p:sldId id="370" r:id="rId102"/>
    <p:sldId id="371" r:id="rId103"/>
    <p:sldId id="372" r:id="rId104"/>
    <p:sldId id="373" r:id="rId105"/>
    <p:sldId id="374" r:id="rId106"/>
    <p:sldId id="323" r:id="rId107"/>
    <p:sldId id="375" r:id="rId108"/>
    <p:sldId id="376" r:id="rId109"/>
    <p:sldId id="377" r:id="rId110"/>
    <p:sldId id="324" r:id="rId111"/>
    <p:sldId id="329" r:id="rId112"/>
    <p:sldId id="378" r:id="rId113"/>
    <p:sldId id="328" r:id="rId114"/>
    <p:sldId id="379" r:id="rId115"/>
    <p:sldId id="380" r:id="rId116"/>
    <p:sldId id="330" r:id="rId117"/>
    <p:sldId id="381" r:id="rId118"/>
    <p:sldId id="382" r:id="rId119"/>
    <p:sldId id="383" r:id="rId120"/>
    <p:sldId id="384" r:id="rId121"/>
    <p:sldId id="385" r:id="rId122"/>
    <p:sldId id="386" r:id="rId123"/>
    <p:sldId id="387" r:id="rId124"/>
    <p:sldId id="388" r:id="rId125"/>
    <p:sldId id="389" r:id="rId126"/>
    <p:sldId id="390" r:id="rId127"/>
    <p:sldId id="391" r:id="rId1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76" autoAdjust="0"/>
    <p:restoredTop sz="94660"/>
  </p:normalViewPr>
  <p:slideViewPr>
    <p:cSldViewPr snapToGrid="0">
      <p:cViewPr varScale="1">
        <p:scale>
          <a:sx n="58" d="100"/>
          <a:sy n="58" d="100"/>
        </p:scale>
        <p:origin x="90" y="12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svg"/><Relationship Id="rId1" Type="http://schemas.openxmlformats.org/officeDocument/2006/relationships/image" Target="../media/image80.png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image" Target="../media/image83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92.png"/><Relationship Id="rId7" Type="http://schemas.openxmlformats.org/officeDocument/2006/relationships/image" Target="../media/image86.png"/><Relationship Id="rId12" Type="http://schemas.openxmlformats.org/officeDocument/2006/relationships/image" Target="../media/image83.svg"/><Relationship Id="rId2" Type="http://schemas.openxmlformats.org/officeDocument/2006/relationships/image" Target="../media/image91.svg"/><Relationship Id="rId1" Type="http://schemas.openxmlformats.org/officeDocument/2006/relationships/image" Target="../media/image90.png"/><Relationship Id="rId6" Type="http://schemas.openxmlformats.org/officeDocument/2006/relationships/image" Target="../media/image95.svg"/><Relationship Id="rId11" Type="http://schemas.openxmlformats.org/officeDocument/2006/relationships/image" Target="../media/image82.png"/><Relationship Id="rId5" Type="http://schemas.openxmlformats.org/officeDocument/2006/relationships/image" Target="../media/image94.png"/><Relationship Id="rId10" Type="http://schemas.openxmlformats.org/officeDocument/2006/relationships/image" Target="../media/image97.svg"/><Relationship Id="rId4" Type="http://schemas.openxmlformats.org/officeDocument/2006/relationships/image" Target="../media/image93.svg"/><Relationship Id="rId9" Type="http://schemas.openxmlformats.org/officeDocument/2006/relationships/image" Target="../media/image96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13" Type="http://schemas.openxmlformats.org/officeDocument/2006/relationships/image" Target="../media/image90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12" Type="http://schemas.openxmlformats.org/officeDocument/2006/relationships/image" Target="../media/image87.svg"/><Relationship Id="rId2" Type="http://schemas.openxmlformats.org/officeDocument/2006/relationships/image" Target="../media/image121.svg"/><Relationship Id="rId1" Type="http://schemas.openxmlformats.org/officeDocument/2006/relationships/image" Target="../media/image120.png"/><Relationship Id="rId6" Type="http://schemas.openxmlformats.org/officeDocument/2006/relationships/image" Target="../media/image125.svg"/><Relationship Id="rId11" Type="http://schemas.openxmlformats.org/officeDocument/2006/relationships/image" Target="../media/image86.png"/><Relationship Id="rId5" Type="http://schemas.openxmlformats.org/officeDocument/2006/relationships/image" Target="../media/image124.png"/><Relationship Id="rId10" Type="http://schemas.openxmlformats.org/officeDocument/2006/relationships/image" Target="../media/image83.svg"/><Relationship Id="rId4" Type="http://schemas.openxmlformats.org/officeDocument/2006/relationships/image" Target="../media/image123.svg"/><Relationship Id="rId9" Type="http://schemas.openxmlformats.org/officeDocument/2006/relationships/image" Target="../media/image82.png"/><Relationship Id="rId14" Type="http://schemas.openxmlformats.org/officeDocument/2006/relationships/image" Target="../media/image91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svg"/><Relationship Id="rId1" Type="http://schemas.openxmlformats.org/officeDocument/2006/relationships/image" Target="../media/image149.png"/><Relationship Id="rId4" Type="http://schemas.openxmlformats.org/officeDocument/2006/relationships/image" Target="../media/image152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svg"/><Relationship Id="rId1" Type="http://schemas.openxmlformats.org/officeDocument/2006/relationships/image" Target="../media/image153.png"/><Relationship Id="rId6" Type="http://schemas.openxmlformats.org/officeDocument/2006/relationships/image" Target="../media/image150.svg"/><Relationship Id="rId5" Type="http://schemas.openxmlformats.org/officeDocument/2006/relationships/image" Target="../media/image149.png"/><Relationship Id="rId4" Type="http://schemas.openxmlformats.org/officeDocument/2006/relationships/image" Target="../media/image15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svg"/><Relationship Id="rId1" Type="http://schemas.openxmlformats.org/officeDocument/2006/relationships/image" Target="../media/image80.png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image" Target="../media/image83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92.png"/><Relationship Id="rId7" Type="http://schemas.openxmlformats.org/officeDocument/2006/relationships/image" Target="../media/image86.png"/><Relationship Id="rId12" Type="http://schemas.openxmlformats.org/officeDocument/2006/relationships/image" Target="../media/image83.svg"/><Relationship Id="rId2" Type="http://schemas.openxmlformats.org/officeDocument/2006/relationships/image" Target="../media/image91.svg"/><Relationship Id="rId1" Type="http://schemas.openxmlformats.org/officeDocument/2006/relationships/image" Target="../media/image90.png"/><Relationship Id="rId6" Type="http://schemas.openxmlformats.org/officeDocument/2006/relationships/image" Target="../media/image95.svg"/><Relationship Id="rId11" Type="http://schemas.openxmlformats.org/officeDocument/2006/relationships/image" Target="../media/image82.png"/><Relationship Id="rId5" Type="http://schemas.openxmlformats.org/officeDocument/2006/relationships/image" Target="../media/image94.png"/><Relationship Id="rId10" Type="http://schemas.openxmlformats.org/officeDocument/2006/relationships/image" Target="../media/image97.svg"/><Relationship Id="rId4" Type="http://schemas.openxmlformats.org/officeDocument/2006/relationships/image" Target="../media/image93.svg"/><Relationship Id="rId9" Type="http://schemas.openxmlformats.org/officeDocument/2006/relationships/image" Target="../media/image96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13" Type="http://schemas.openxmlformats.org/officeDocument/2006/relationships/image" Target="../media/image90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12" Type="http://schemas.openxmlformats.org/officeDocument/2006/relationships/image" Target="../media/image87.svg"/><Relationship Id="rId2" Type="http://schemas.openxmlformats.org/officeDocument/2006/relationships/image" Target="../media/image121.svg"/><Relationship Id="rId1" Type="http://schemas.openxmlformats.org/officeDocument/2006/relationships/image" Target="../media/image120.png"/><Relationship Id="rId6" Type="http://schemas.openxmlformats.org/officeDocument/2006/relationships/image" Target="../media/image125.svg"/><Relationship Id="rId11" Type="http://schemas.openxmlformats.org/officeDocument/2006/relationships/image" Target="../media/image86.png"/><Relationship Id="rId5" Type="http://schemas.openxmlformats.org/officeDocument/2006/relationships/image" Target="../media/image124.png"/><Relationship Id="rId10" Type="http://schemas.openxmlformats.org/officeDocument/2006/relationships/image" Target="../media/image83.svg"/><Relationship Id="rId4" Type="http://schemas.openxmlformats.org/officeDocument/2006/relationships/image" Target="../media/image123.svg"/><Relationship Id="rId9" Type="http://schemas.openxmlformats.org/officeDocument/2006/relationships/image" Target="../media/image82.png"/><Relationship Id="rId14" Type="http://schemas.openxmlformats.org/officeDocument/2006/relationships/image" Target="../media/image91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svg"/><Relationship Id="rId1" Type="http://schemas.openxmlformats.org/officeDocument/2006/relationships/image" Target="../media/image149.png"/><Relationship Id="rId4" Type="http://schemas.openxmlformats.org/officeDocument/2006/relationships/image" Target="../media/image152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svg"/><Relationship Id="rId1" Type="http://schemas.openxmlformats.org/officeDocument/2006/relationships/image" Target="../media/image153.png"/><Relationship Id="rId6" Type="http://schemas.openxmlformats.org/officeDocument/2006/relationships/image" Target="../media/image150.svg"/><Relationship Id="rId5" Type="http://schemas.openxmlformats.org/officeDocument/2006/relationships/image" Target="../media/image149.png"/><Relationship Id="rId4" Type="http://schemas.openxmlformats.org/officeDocument/2006/relationships/image" Target="../media/image15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84AE37-01B2-43EE-B830-DE53512A327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F175F613-3863-490B-BEDA-420B29368ED3}">
      <dgm:prSet/>
      <dgm:spPr/>
      <dgm:t>
        <a:bodyPr/>
        <a:lstStyle/>
        <a:p>
          <a:r>
            <a:rPr lang="en-US"/>
            <a:t>Excretion – the process of eliminating waste products </a:t>
          </a:r>
        </a:p>
      </dgm:t>
    </dgm:pt>
    <dgm:pt modelId="{63A6AB58-677F-45B5-884A-D0064565B02F}" type="parTrans" cxnId="{8BE7C8CE-40A5-4F32-8689-9C879DA9CE7A}">
      <dgm:prSet/>
      <dgm:spPr/>
      <dgm:t>
        <a:bodyPr/>
        <a:lstStyle/>
        <a:p>
          <a:endParaRPr lang="en-US"/>
        </a:p>
      </dgm:t>
    </dgm:pt>
    <dgm:pt modelId="{8C7EFBD6-F5D5-4743-9944-BC4AE2BA390D}" type="sibTrans" cxnId="{8BE7C8CE-40A5-4F32-8689-9C879DA9CE7A}">
      <dgm:prSet/>
      <dgm:spPr/>
      <dgm:t>
        <a:bodyPr/>
        <a:lstStyle/>
        <a:p>
          <a:endParaRPr lang="en-US"/>
        </a:p>
      </dgm:t>
    </dgm:pt>
    <dgm:pt modelId="{FA4EDD3A-5695-4C4F-B7A8-3E9A6EC6F2FB}">
      <dgm:prSet/>
      <dgm:spPr/>
      <dgm:t>
        <a:bodyPr/>
        <a:lstStyle/>
        <a:p>
          <a:r>
            <a:rPr lang="en-US"/>
            <a:t>Maintains an appropriate fluid volume – regulating the amount of water that is excreted in the urine. </a:t>
          </a:r>
        </a:p>
      </dgm:t>
    </dgm:pt>
    <dgm:pt modelId="{5EE4ABCE-60C3-4BDB-87EC-B830B01BEAC3}" type="parTrans" cxnId="{08D798FD-9144-4BE4-86F9-0E4E546CF683}">
      <dgm:prSet/>
      <dgm:spPr/>
      <dgm:t>
        <a:bodyPr/>
        <a:lstStyle/>
        <a:p>
          <a:endParaRPr lang="en-US"/>
        </a:p>
      </dgm:t>
    </dgm:pt>
    <dgm:pt modelId="{F4442E0E-02D5-435F-BA20-DD9629756FE8}" type="sibTrans" cxnId="{08D798FD-9144-4BE4-86F9-0E4E546CF683}">
      <dgm:prSet/>
      <dgm:spPr/>
      <dgm:t>
        <a:bodyPr/>
        <a:lstStyle/>
        <a:p>
          <a:endParaRPr lang="en-US"/>
        </a:p>
      </dgm:t>
    </dgm:pt>
    <dgm:pt modelId="{5D54B58A-DCFC-4E1B-BA0D-5D0F974DB56A}">
      <dgm:prSet/>
      <dgm:spPr/>
      <dgm:t>
        <a:bodyPr/>
        <a:lstStyle/>
        <a:p>
          <a:r>
            <a:rPr lang="en-US"/>
            <a:t>Regulates the concentrations of various electrolytes in the body fluids</a:t>
          </a:r>
        </a:p>
      </dgm:t>
    </dgm:pt>
    <dgm:pt modelId="{CA18CFDE-5D7E-401B-B5DC-C5E39BD34BDD}" type="parTrans" cxnId="{45D288F3-DB2C-4683-8D4B-6C4EBC3A08C7}">
      <dgm:prSet/>
      <dgm:spPr/>
      <dgm:t>
        <a:bodyPr/>
        <a:lstStyle/>
        <a:p>
          <a:endParaRPr lang="en-US"/>
        </a:p>
      </dgm:t>
    </dgm:pt>
    <dgm:pt modelId="{6A7C9A12-945F-4BCE-9E5C-E71878A657F3}" type="sibTrans" cxnId="{45D288F3-DB2C-4683-8D4B-6C4EBC3A08C7}">
      <dgm:prSet/>
      <dgm:spPr/>
      <dgm:t>
        <a:bodyPr/>
        <a:lstStyle/>
        <a:p>
          <a:endParaRPr lang="en-US"/>
        </a:p>
      </dgm:t>
    </dgm:pt>
    <dgm:pt modelId="{30823032-A537-4847-B524-B985091089F2}">
      <dgm:prSet/>
      <dgm:spPr/>
      <dgm:t>
        <a:bodyPr/>
        <a:lstStyle/>
        <a:p>
          <a:r>
            <a:rPr lang="en-US"/>
            <a:t>Maintaining normal pH of the blood. </a:t>
          </a:r>
        </a:p>
      </dgm:t>
    </dgm:pt>
    <dgm:pt modelId="{E169FEC3-F3E7-4FCA-83F4-7891E8E44CF2}" type="parTrans" cxnId="{782C8E47-509B-4DBD-9F1A-55A495846C0B}">
      <dgm:prSet/>
      <dgm:spPr/>
      <dgm:t>
        <a:bodyPr/>
        <a:lstStyle/>
        <a:p>
          <a:endParaRPr lang="en-US"/>
        </a:p>
      </dgm:t>
    </dgm:pt>
    <dgm:pt modelId="{D49E0C43-103A-4D1E-A8BF-CCFF395A2CE6}" type="sibTrans" cxnId="{782C8E47-509B-4DBD-9F1A-55A495846C0B}">
      <dgm:prSet/>
      <dgm:spPr/>
      <dgm:t>
        <a:bodyPr/>
        <a:lstStyle/>
        <a:p>
          <a:endParaRPr lang="en-US"/>
        </a:p>
      </dgm:t>
    </dgm:pt>
    <dgm:pt modelId="{38B12DB4-5B38-491E-AC0B-507B51FBDC0B}" type="pres">
      <dgm:prSet presAssocID="{3784AE37-01B2-43EE-B830-DE53512A3270}" presName="root" presStyleCnt="0">
        <dgm:presLayoutVars>
          <dgm:dir/>
          <dgm:resizeHandles val="exact"/>
        </dgm:presLayoutVars>
      </dgm:prSet>
      <dgm:spPr/>
    </dgm:pt>
    <dgm:pt modelId="{5C79206B-6A5F-4EF9-B4F1-02A22FBC6989}" type="pres">
      <dgm:prSet presAssocID="{F175F613-3863-490B-BEDA-420B29368ED3}" presName="compNode" presStyleCnt="0"/>
      <dgm:spPr/>
    </dgm:pt>
    <dgm:pt modelId="{E46E9F1E-432D-400B-9C52-CA01ACD839AE}" type="pres">
      <dgm:prSet presAssocID="{F175F613-3863-490B-BEDA-420B29368ED3}" presName="bgRect" presStyleLbl="bgShp" presStyleIdx="0" presStyleCnt="4"/>
      <dgm:spPr>
        <a:solidFill>
          <a:schemeClr val="accent5">
            <a:lumMod val="75000"/>
          </a:schemeClr>
        </a:solidFill>
      </dgm:spPr>
    </dgm:pt>
    <dgm:pt modelId="{01830B53-4DAD-4442-B1DD-7CCB7711B235}" type="pres">
      <dgm:prSet presAssocID="{F175F613-3863-490B-BEDA-420B29368ED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ycle"/>
        </a:ext>
      </dgm:extLst>
    </dgm:pt>
    <dgm:pt modelId="{1C619781-8BF2-4C71-90EA-A6A3619BCC50}" type="pres">
      <dgm:prSet presAssocID="{F175F613-3863-490B-BEDA-420B29368ED3}" presName="spaceRect" presStyleCnt="0"/>
      <dgm:spPr/>
    </dgm:pt>
    <dgm:pt modelId="{11EFB393-9BF6-4806-A68D-F8E4550E1410}" type="pres">
      <dgm:prSet presAssocID="{F175F613-3863-490B-BEDA-420B29368ED3}" presName="parTx" presStyleLbl="revTx" presStyleIdx="0" presStyleCnt="4">
        <dgm:presLayoutVars>
          <dgm:chMax val="0"/>
          <dgm:chPref val="0"/>
        </dgm:presLayoutVars>
      </dgm:prSet>
      <dgm:spPr/>
    </dgm:pt>
    <dgm:pt modelId="{A2BDEB40-24E8-40AA-A57A-7869BAB6F367}" type="pres">
      <dgm:prSet presAssocID="{8C7EFBD6-F5D5-4743-9944-BC4AE2BA390D}" presName="sibTrans" presStyleCnt="0"/>
      <dgm:spPr/>
    </dgm:pt>
    <dgm:pt modelId="{77E2F735-7A30-4514-965B-980DB4FDE29F}" type="pres">
      <dgm:prSet presAssocID="{FA4EDD3A-5695-4C4F-B7A8-3E9A6EC6F2FB}" presName="compNode" presStyleCnt="0"/>
      <dgm:spPr/>
    </dgm:pt>
    <dgm:pt modelId="{E4CED1B9-3127-432C-BFF2-720E0FB1745D}" type="pres">
      <dgm:prSet presAssocID="{FA4EDD3A-5695-4C4F-B7A8-3E9A6EC6F2FB}" presName="bgRect" presStyleLbl="bgShp" presStyleIdx="1" presStyleCnt="4"/>
      <dgm:spPr>
        <a:solidFill>
          <a:schemeClr val="accent1">
            <a:lumMod val="50000"/>
          </a:schemeClr>
        </a:solidFill>
      </dgm:spPr>
    </dgm:pt>
    <dgm:pt modelId="{FFEB6618-7AA6-4EC1-BF92-7040A919AF37}" type="pres">
      <dgm:prSet presAssocID="{FA4EDD3A-5695-4C4F-B7A8-3E9A6EC6F2F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idney"/>
        </a:ext>
      </dgm:extLst>
    </dgm:pt>
    <dgm:pt modelId="{50431925-AE12-41BC-A3C0-9B473EF4E129}" type="pres">
      <dgm:prSet presAssocID="{FA4EDD3A-5695-4C4F-B7A8-3E9A6EC6F2FB}" presName="spaceRect" presStyleCnt="0"/>
      <dgm:spPr/>
    </dgm:pt>
    <dgm:pt modelId="{7A1F907C-B076-4060-9645-910AA0398C8C}" type="pres">
      <dgm:prSet presAssocID="{FA4EDD3A-5695-4C4F-B7A8-3E9A6EC6F2FB}" presName="parTx" presStyleLbl="revTx" presStyleIdx="1" presStyleCnt="4">
        <dgm:presLayoutVars>
          <dgm:chMax val="0"/>
          <dgm:chPref val="0"/>
        </dgm:presLayoutVars>
      </dgm:prSet>
      <dgm:spPr/>
    </dgm:pt>
    <dgm:pt modelId="{B6CB514D-6D83-450D-8167-DE527A70F9A9}" type="pres">
      <dgm:prSet presAssocID="{F4442E0E-02D5-435F-BA20-DD9629756FE8}" presName="sibTrans" presStyleCnt="0"/>
      <dgm:spPr/>
    </dgm:pt>
    <dgm:pt modelId="{79F99224-487F-45DF-B4A8-865522FE93C8}" type="pres">
      <dgm:prSet presAssocID="{5D54B58A-DCFC-4E1B-BA0D-5D0F974DB56A}" presName="compNode" presStyleCnt="0"/>
      <dgm:spPr/>
    </dgm:pt>
    <dgm:pt modelId="{60D5A232-E3B9-4D64-8B33-20842BE281DC}" type="pres">
      <dgm:prSet presAssocID="{5D54B58A-DCFC-4E1B-BA0D-5D0F974DB56A}" presName="bgRect" presStyleLbl="bgShp" presStyleIdx="2" presStyleCnt="4"/>
      <dgm:spPr>
        <a:solidFill>
          <a:schemeClr val="tx2">
            <a:lumMod val="75000"/>
          </a:schemeClr>
        </a:solidFill>
      </dgm:spPr>
    </dgm:pt>
    <dgm:pt modelId="{AA8A0E89-EE4C-48EA-AAF6-739495A7872F}" type="pres">
      <dgm:prSet presAssocID="{5D54B58A-DCFC-4E1B-BA0D-5D0F974DB56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 dropper"/>
        </a:ext>
      </dgm:extLst>
    </dgm:pt>
    <dgm:pt modelId="{9BAC85F1-4596-431D-B21B-1B46A2A5FE4A}" type="pres">
      <dgm:prSet presAssocID="{5D54B58A-DCFC-4E1B-BA0D-5D0F974DB56A}" presName="spaceRect" presStyleCnt="0"/>
      <dgm:spPr/>
    </dgm:pt>
    <dgm:pt modelId="{68E5EAD1-1FBE-43D3-9BB6-4605B3890A40}" type="pres">
      <dgm:prSet presAssocID="{5D54B58A-DCFC-4E1B-BA0D-5D0F974DB56A}" presName="parTx" presStyleLbl="revTx" presStyleIdx="2" presStyleCnt="4">
        <dgm:presLayoutVars>
          <dgm:chMax val="0"/>
          <dgm:chPref val="0"/>
        </dgm:presLayoutVars>
      </dgm:prSet>
      <dgm:spPr/>
    </dgm:pt>
    <dgm:pt modelId="{4A7274ED-DCBC-412C-9905-C55EB75A3C04}" type="pres">
      <dgm:prSet presAssocID="{6A7C9A12-945F-4BCE-9E5C-E71878A657F3}" presName="sibTrans" presStyleCnt="0"/>
      <dgm:spPr/>
    </dgm:pt>
    <dgm:pt modelId="{683C63CD-6BA1-4E37-8464-2C6573AC4641}" type="pres">
      <dgm:prSet presAssocID="{30823032-A537-4847-B524-B985091089F2}" presName="compNode" presStyleCnt="0"/>
      <dgm:spPr/>
    </dgm:pt>
    <dgm:pt modelId="{B9BA4CD5-A79A-46A1-BB48-721C64510EAE}" type="pres">
      <dgm:prSet presAssocID="{30823032-A537-4847-B524-B985091089F2}" presName="bgRect" presStyleLbl="bgShp" presStyleIdx="3" presStyleCnt="4"/>
      <dgm:spPr/>
    </dgm:pt>
    <dgm:pt modelId="{C53F37E2-79A4-4F4F-B00D-524ECA0C2ACE}" type="pres">
      <dgm:prSet presAssocID="{30823032-A537-4847-B524-B985091089F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aker"/>
        </a:ext>
      </dgm:extLst>
    </dgm:pt>
    <dgm:pt modelId="{42BD9E0C-8905-4322-864B-250682CEF74E}" type="pres">
      <dgm:prSet presAssocID="{30823032-A537-4847-B524-B985091089F2}" presName="spaceRect" presStyleCnt="0"/>
      <dgm:spPr/>
    </dgm:pt>
    <dgm:pt modelId="{9999CA0D-4712-463F-B3B6-4EE5F483715E}" type="pres">
      <dgm:prSet presAssocID="{30823032-A537-4847-B524-B985091089F2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B0757641-C14E-4BEF-A09B-B8E012163F0F}" type="presOf" srcId="{5D54B58A-DCFC-4E1B-BA0D-5D0F974DB56A}" destId="{68E5EAD1-1FBE-43D3-9BB6-4605B3890A40}" srcOrd="0" destOrd="0" presId="urn:microsoft.com/office/officeart/2018/2/layout/IconVerticalSolidList"/>
    <dgm:cxn modelId="{782C8E47-509B-4DBD-9F1A-55A495846C0B}" srcId="{3784AE37-01B2-43EE-B830-DE53512A3270}" destId="{30823032-A537-4847-B524-B985091089F2}" srcOrd="3" destOrd="0" parTransId="{E169FEC3-F3E7-4FCA-83F4-7891E8E44CF2}" sibTransId="{D49E0C43-103A-4D1E-A8BF-CCFF395A2CE6}"/>
    <dgm:cxn modelId="{177ABF52-C85B-4587-97C5-D8CED8962784}" type="presOf" srcId="{FA4EDD3A-5695-4C4F-B7A8-3E9A6EC6F2FB}" destId="{7A1F907C-B076-4060-9645-910AA0398C8C}" srcOrd="0" destOrd="0" presId="urn:microsoft.com/office/officeart/2018/2/layout/IconVerticalSolidList"/>
    <dgm:cxn modelId="{A4DD1681-7656-4267-B26F-9C88435E90DB}" type="presOf" srcId="{3784AE37-01B2-43EE-B830-DE53512A3270}" destId="{38B12DB4-5B38-491E-AC0B-507B51FBDC0B}" srcOrd="0" destOrd="0" presId="urn:microsoft.com/office/officeart/2018/2/layout/IconVerticalSolidList"/>
    <dgm:cxn modelId="{6F9E2495-79CA-4AA6-BD5B-E2CC40B86117}" type="presOf" srcId="{F175F613-3863-490B-BEDA-420B29368ED3}" destId="{11EFB393-9BF6-4806-A68D-F8E4550E1410}" srcOrd="0" destOrd="0" presId="urn:microsoft.com/office/officeart/2018/2/layout/IconVerticalSolidList"/>
    <dgm:cxn modelId="{8BE7C8CE-40A5-4F32-8689-9C879DA9CE7A}" srcId="{3784AE37-01B2-43EE-B830-DE53512A3270}" destId="{F175F613-3863-490B-BEDA-420B29368ED3}" srcOrd="0" destOrd="0" parTransId="{63A6AB58-677F-45B5-884A-D0064565B02F}" sibTransId="{8C7EFBD6-F5D5-4743-9944-BC4AE2BA390D}"/>
    <dgm:cxn modelId="{40EED6DB-2C7D-4698-AE35-1DB8C40B41D1}" type="presOf" srcId="{30823032-A537-4847-B524-B985091089F2}" destId="{9999CA0D-4712-463F-B3B6-4EE5F483715E}" srcOrd="0" destOrd="0" presId="urn:microsoft.com/office/officeart/2018/2/layout/IconVerticalSolidList"/>
    <dgm:cxn modelId="{45D288F3-DB2C-4683-8D4B-6C4EBC3A08C7}" srcId="{3784AE37-01B2-43EE-B830-DE53512A3270}" destId="{5D54B58A-DCFC-4E1B-BA0D-5D0F974DB56A}" srcOrd="2" destOrd="0" parTransId="{CA18CFDE-5D7E-401B-B5DC-C5E39BD34BDD}" sibTransId="{6A7C9A12-945F-4BCE-9E5C-E71878A657F3}"/>
    <dgm:cxn modelId="{08D798FD-9144-4BE4-86F9-0E4E546CF683}" srcId="{3784AE37-01B2-43EE-B830-DE53512A3270}" destId="{FA4EDD3A-5695-4C4F-B7A8-3E9A6EC6F2FB}" srcOrd="1" destOrd="0" parTransId="{5EE4ABCE-60C3-4BDB-87EC-B830B01BEAC3}" sibTransId="{F4442E0E-02D5-435F-BA20-DD9629756FE8}"/>
    <dgm:cxn modelId="{49E5AE38-9FCD-4A5D-9E16-88FE9591EFB7}" type="presParOf" srcId="{38B12DB4-5B38-491E-AC0B-507B51FBDC0B}" destId="{5C79206B-6A5F-4EF9-B4F1-02A22FBC6989}" srcOrd="0" destOrd="0" presId="urn:microsoft.com/office/officeart/2018/2/layout/IconVerticalSolidList"/>
    <dgm:cxn modelId="{433B0F7E-9F8B-4CB9-A05F-2145679A93CA}" type="presParOf" srcId="{5C79206B-6A5F-4EF9-B4F1-02A22FBC6989}" destId="{E46E9F1E-432D-400B-9C52-CA01ACD839AE}" srcOrd="0" destOrd="0" presId="urn:microsoft.com/office/officeart/2018/2/layout/IconVerticalSolidList"/>
    <dgm:cxn modelId="{73EDBBE9-B95A-4504-B8B1-A4196CC948B0}" type="presParOf" srcId="{5C79206B-6A5F-4EF9-B4F1-02A22FBC6989}" destId="{01830B53-4DAD-4442-B1DD-7CCB7711B235}" srcOrd="1" destOrd="0" presId="urn:microsoft.com/office/officeart/2018/2/layout/IconVerticalSolidList"/>
    <dgm:cxn modelId="{1F9C8C4F-A4D4-4245-BA5F-D25CC4AC3834}" type="presParOf" srcId="{5C79206B-6A5F-4EF9-B4F1-02A22FBC6989}" destId="{1C619781-8BF2-4C71-90EA-A6A3619BCC50}" srcOrd="2" destOrd="0" presId="urn:microsoft.com/office/officeart/2018/2/layout/IconVerticalSolidList"/>
    <dgm:cxn modelId="{45DCFDEC-86C6-4DCC-8813-C02EE6CE54A9}" type="presParOf" srcId="{5C79206B-6A5F-4EF9-B4F1-02A22FBC6989}" destId="{11EFB393-9BF6-4806-A68D-F8E4550E1410}" srcOrd="3" destOrd="0" presId="urn:microsoft.com/office/officeart/2018/2/layout/IconVerticalSolidList"/>
    <dgm:cxn modelId="{AB7AE652-AF5C-4BD0-A5D2-393A33F6E2A9}" type="presParOf" srcId="{38B12DB4-5B38-491E-AC0B-507B51FBDC0B}" destId="{A2BDEB40-24E8-40AA-A57A-7869BAB6F367}" srcOrd="1" destOrd="0" presId="urn:microsoft.com/office/officeart/2018/2/layout/IconVerticalSolidList"/>
    <dgm:cxn modelId="{8149EC85-29DB-4E78-BFE3-6740ED48B3C2}" type="presParOf" srcId="{38B12DB4-5B38-491E-AC0B-507B51FBDC0B}" destId="{77E2F735-7A30-4514-965B-980DB4FDE29F}" srcOrd="2" destOrd="0" presId="urn:microsoft.com/office/officeart/2018/2/layout/IconVerticalSolidList"/>
    <dgm:cxn modelId="{0F677137-68F9-4ECF-AD74-92C62528B98C}" type="presParOf" srcId="{77E2F735-7A30-4514-965B-980DB4FDE29F}" destId="{E4CED1B9-3127-432C-BFF2-720E0FB1745D}" srcOrd="0" destOrd="0" presId="urn:microsoft.com/office/officeart/2018/2/layout/IconVerticalSolidList"/>
    <dgm:cxn modelId="{A04DCD91-BC30-47BF-BA9A-BB0FEC49A6AD}" type="presParOf" srcId="{77E2F735-7A30-4514-965B-980DB4FDE29F}" destId="{FFEB6618-7AA6-4EC1-BF92-7040A919AF37}" srcOrd="1" destOrd="0" presId="urn:microsoft.com/office/officeart/2018/2/layout/IconVerticalSolidList"/>
    <dgm:cxn modelId="{B1D52873-76D0-424B-93A1-661AF8E2FC0F}" type="presParOf" srcId="{77E2F735-7A30-4514-965B-980DB4FDE29F}" destId="{50431925-AE12-41BC-A3C0-9B473EF4E129}" srcOrd="2" destOrd="0" presId="urn:microsoft.com/office/officeart/2018/2/layout/IconVerticalSolidList"/>
    <dgm:cxn modelId="{A79380FF-C4D1-4474-93EF-B5A64D7A20D3}" type="presParOf" srcId="{77E2F735-7A30-4514-965B-980DB4FDE29F}" destId="{7A1F907C-B076-4060-9645-910AA0398C8C}" srcOrd="3" destOrd="0" presId="urn:microsoft.com/office/officeart/2018/2/layout/IconVerticalSolidList"/>
    <dgm:cxn modelId="{71E54833-7931-406F-8355-310567A6C8EB}" type="presParOf" srcId="{38B12DB4-5B38-491E-AC0B-507B51FBDC0B}" destId="{B6CB514D-6D83-450D-8167-DE527A70F9A9}" srcOrd="3" destOrd="0" presId="urn:microsoft.com/office/officeart/2018/2/layout/IconVerticalSolidList"/>
    <dgm:cxn modelId="{0CEB8A88-C6D2-4374-93E2-88E59B33ABE5}" type="presParOf" srcId="{38B12DB4-5B38-491E-AC0B-507B51FBDC0B}" destId="{79F99224-487F-45DF-B4A8-865522FE93C8}" srcOrd="4" destOrd="0" presId="urn:microsoft.com/office/officeart/2018/2/layout/IconVerticalSolidList"/>
    <dgm:cxn modelId="{DB3A74CC-7EF3-4B3A-BAF2-DC62949B4C93}" type="presParOf" srcId="{79F99224-487F-45DF-B4A8-865522FE93C8}" destId="{60D5A232-E3B9-4D64-8B33-20842BE281DC}" srcOrd="0" destOrd="0" presId="urn:microsoft.com/office/officeart/2018/2/layout/IconVerticalSolidList"/>
    <dgm:cxn modelId="{7B8E067B-28F9-4132-BBC3-60CC43720D04}" type="presParOf" srcId="{79F99224-487F-45DF-B4A8-865522FE93C8}" destId="{AA8A0E89-EE4C-48EA-AAF6-739495A7872F}" srcOrd="1" destOrd="0" presId="urn:microsoft.com/office/officeart/2018/2/layout/IconVerticalSolidList"/>
    <dgm:cxn modelId="{40D0927B-8D64-4BFE-9A52-D24CF8F6048B}" type="presParOf" srcId="{79F99224-487F-45DF-B4A8-865522FE93C8}" destId="{9BAC85F1-4596-431D-B21B-1B46A2A5FE4A}" srcOrd="2" destOrd="0" presId="urn:microsoft.com/office/officeart/2018/2/layout/IconVerticalSolidList"/>
    <dgm:cxn modelId="{82EC7059-9464-42AD-BDA0-640E156D13AF}" type="presParOf" srcId="{79F99224-487F-45DF-B4A8-865522FE93C8}" destId="{68E5EAD1-1FBE-43D3-9BB6-4605B3890A40}" srcOrd="3" destOrd="0" presId="urn:microsoft.com/office/officeart/2018/2/layout/IconVerticalSolidList"/>
    <dgm:cxn modelId="{73585DE6-3E00-47C7-A6D6-B51CABDBCFE4}" type="presParOf" srcId="{38B12DB4-5B38-491E-AC0B-507B51FBDC0B}" destId="{4A7274ED-DCBC-412C-9905-C55EB75A3C04}" srcOrd="5" destOrd="0" presId="urn:microsoft.com/office/officeart/2018/2/layout/IconVerticalSolidList"/>
    <dgm:cxn modelId="{EAE2F8C7-854D-43AA-98EF-7F5CD2DEF690}" type="presParOf" srcId="{38B12DB4-5B38-491E-AC0B-507B51FBDC0B}" destId="{683C63CD-6BA1-4E37-8464-2C6573AC4641}" srcOrd="6" destOrd="0" presId="urn:microsoft.com/office/officeart/2018/2/layout/IconVerticalSolidList"/>
    <dgm:cxn modelId="{BCA8B1FA-ECD3-40D8-BF6E-DDB54B94A58A}" type="presParOf" srcId="{683C63CD-6BA1-4E37-8464-2C6573AC4641}" destId="{B9BA4CD5-A79A-46A1-BB48-721C64510EAE}" srcOrd="0" destOrd="0" presId="urn:microsoft.com/office/officeart/2018/2/layout/IconVerticalSolidList"/>
    <dgm:cxn modelId="{BB2C2128-2FBF-4013-82A9-6979B1E0C824}" type="presParOf" srcId="{683C63CD-6BA1-4E37-8464-2C6573AC4641}" destId="{C53F37E2-79A4-4F4F-B00D-524ECA0C2ACE}" srcOrd="1" destOrd="0" presId="urn:microsoft.com/office/officeart/2018/2/layout/IconVerticalSolidList"/>
    <dgm:cxn modelId="{64D44D80-5EDC-48D4-A964-933F0B6D5965}" type="presParOf" srcId="{683C63CD-6BA1-4E37-8464-2C6573AC4641}" destId="{42BD9E0C-8905-4322-864B-250682CEF74E}" srcOrd="2" destOrd="0" presId="urn:microsoft.com/office/officeart/2018/2/layout/IconVerticalSolidList"/>
    <dgm:cxn modelId="{EC115FC9-F08C-4E7B-87E6-27F96BA82DC9}" type="presParOf" srcId="{683C63CD-6BA1-4E37-8464-2C6573AC4641}" destId="{9999CA0D-4712-463F-B3B6-4EE5F483715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CA4D142-8DE2-4E95-8C1F-68FE2C99B47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964A0DC3-9B00-432F-ABC1-DA1966B1E32C}">
      <dgm:prSet/>
      <dgm:spPr/>
      <dgm:t>
        <a:bodyPr/>
        <a:lstStyle/>
        <a:p>
          <a:r>
            <a:rPr lang="en-US" b="1"/>
            <a:t>Regulation of plasma ionic composition</a:t>
          </a:r>
          <a:endParaRPr lang="en-US"/>
        </a:p>
      </dgm:t>
    </dgm:pt>
    <dgm:pt modelId="{FF307593-FE08-4060-A789-A1D376C5D989}" type="parTrans" cxnId="{9F14C287-0C12-43A9-A835-189591DA0147}">
      <dgm:prSet/>
      <dgm:spPr/>
      <dgm:t>
        <a:bodyPr/>
        <a:lstStyle/>
        <a:p>
          <a:endParaRPr lang="en-US"/>
        </a:p>
      </dgm:t>
    </dgm:pt>
    <dgm:pt modelId="{F8292C38-2ACE-48E0-90B4-65853A78D449}" type="sibTrans" cxnId="{9F14C287-0C12-43A9-A835-189591DA0147}">
      <dgm:prSet/>
      <dgm:spPr/>
      <dgm:t>
        <a:bodyPr/>
        <a:lstStyle/>
        <a:p>
          <a:endParaRPr lang="en-US"/>
        </a:p>
      </dgm:t>
    </dgm:pt>
    <dgm:pt modelId="{72CEF800-FB92-4016-B1EE-D2A007475EAC}">
      <dgm:prSet/>
      <dgm:spPr/>
      <dgm:t>
        <a:bodyPr/>
        <a:lstStyle/>
        <a:p>
          <a:r>
            <a:rPr lang="en-US" b="1"/>
            <a:t>Regulation of plasma osmolarity</a:t>
          </a:r>
          <a:endParaRPr lang="en-US"/>
        </a:p>
      </dgm:t>
    </dgm:pt>
    <dgm:pt modelId="{F8A8FB87-B65A-4AF2-8C2C-47BEF4D40C10}" type="parTrans" cxnId="{EBD4D5C1-526D-45A9-B100-8062861C585C}">
      <dgm:prSet/>
      <dgm:spPr/>
      <dgm:t>
        <a:bodyPr/>
        <a:lstStyle/>
        <a:p>
          <a:endParaRPr lang="en-US"/>
        </a:p>
      </dgm:t>
    </dgm:pt>
    <dgm:pt modelId="{62260467-7B3F-400D-98F7-A6D0D78CDAB5}" type="sibTrans" cxnId="{EBD4D5C1-526D-45A9-B100-8062861C585C}">
      <dgm:prSet/>
      <dgm:spPr/>
      <dgm:t>
        <a:bodyPr/>
        <a:lstStyle/>
        <a:p>
          <a:endParaRPr lang="en-US"/>
        </a:p>
      </dgm:t>
    </dgm:pt>
    <dgm:pt modelId="{699913DF-88B9-4D9B-AF74-B1935FB40DB9}">
      <dgm:prSet/>
      <dgm:spPr/>
      <dgm:t>
        <a:bodyPr/>
        <a:lstStyle/>
        <a:p>
          <a:r>
            <a:rPr lang="en-US" b="1"/>
            <a:t>Regulation of plasma volume</a:t>
          </a:r>
          <a:endParaRPr lang="en-US"/>
        </a:p>
      </dgm:t>
    </dgm:pt>
    <dgm:pt modelId="{21DEFAC0-2544-49C7-8FE5-C9A46D529438}" type="parTrans" cxnId="{DD7BFF4E-C4B7-475E-8E75-A5F0B51040DE}">
      <dgm:prSet/>
      <dgm:spPr/>
      <dgm:t>
        <a:bodyPr/>
        <a:lstStyle/>
        <a:p>
          <a:endParaRPr lang="en-US"/>
        </a:p>
      </dgm:t>
    </dgm:pt>
    <dgm:pt modelId="{7E812E40-DCA2-4554-958A-50625E001D94}" type="sibTrans" cxnId="{DD7BFF4E-C4B7-475E-8E75-A5F0B51040DE}">
      <dgm:prSet/>
      <dgm:spPr/>
      <dgm:t>
        <a:bodyPr/>
        <a:lstStyle/>
        <a:p>
          <a:endParaRPr lang="en-US"/>
        </a:p>
      </dgm:t>
    </dgm:pt>
    <dgm:pt modelId="{BC22C8CA-2939-4AC1-B0A8-94E49E4A589B}">
      <dgm:prSet/>
      <dgm:spPr/>
      <dgm:t>
        <a:bodyPr/>
        <a:lstStyle/>
        <a:p>
          <a:r>
            <a:rPr lang="en-US" b="1"/>
            <a:t>Regulation of plasma hydrogen ion concentration (pH)</a:t>
          </a:r>
          <a:endParaRPr lang="en-US"/>
        </a:p>
      </dgm:t>
    </dgm:pt>
    <dgm:pt modelId="{19717F91-41A4-4983-A07F-3954E0570E31}" type="parTrans" cxnId="{16401BDA-AFAF-4909-8D99-CFC5647E977A}">
      <dgm:prSet/>
      <dgm:spPr/>
      <dgm:t>
        <a:bodyPr/>
        <a:lstStyle/>
        <a:p>
          <a:endParaRPr lang="en-US"/>
        </a:p>
      </dgm:t>
    </dgm:pt>
    <dgm:pt modelId="{776C6974-FB4D-40C7-B503-2EB23D441F64}" type="sibTrans" cxnId="{16401BDA-AFAF-4909-8D99-CFC5647E977A}">
      <dgm:prSet/>
      <dgm:spPr/>
      <dgm:t>
        <a:bodyPr/>
        <a:lstStyle/>
        <a:p>
          <a:endParaRPr lang="en-US"/>
        </a:p>
      </dgm:t>
    </dgm:pt>
    <dgm:pt modelId="{AF50B4E6-0818-4126-968A-29F3907F364B}">
      <dgm:prSet/>
      <dgm:spPr/>
      <dgm:t>
        <a:bodyPr/>
        <a:lstStyle/>
        <a:p>
          <a:r>
            <a:rPr lang="en-US" b="1"/>
            <a:t>Removal of metabolic waste products and foreign substances from the plasma</a:t>
          </a:r>
          <a:endParaRPr lang="en-US"/>
        </a:p>
      </dgm:t>
    </dgm:pt>
    <dgm:pt modelId="{8B7E13C5-3D12-49F5-A53A-8A3BACD6F457}" type="parTrans" cxnId="{0F0C55F4-78BE-4298-A074-3DF6C66280FE}">
      <dgm:prSet/>
      <dgm:spPr/>
      <dgm:t>
        <a:bodyPr/>
        <a:lstStyle/>
        <a:p>
          <a:endParaRPr lang="en-US"/>
        </a:p>
      </dgm:t>
    </dgm:pt>
    <dgm:pt modelId="{ED69C87A-7237-4559-AF96-535E9D11F6D7}" type="sibTrans" cxnId="{0F0C55F4-78BE-4298-A074-3DF6C66280FE}">
      <dgm:prSet/>
      <dgm:spPr/>
      <dgm:t>
        <a:bodyPr/>
        <a:lstStyle/>
        <a:p>
          <a:endParaRPr lang="en-US"/>
        </a:p>
      </dgm:t>
    </dgm:pt>
    <dgm:pt modelId="{0CB1FADA-C790-4964-8F3C-F90578893FF8}">
      <dgm:prSet/>
      <dgm:spPr/>
      <dgm:t>
        <a:bodyPr/>
        <a:lstStyle/>
        <a:p>
          <a:r>
            <a:rPr lang="en-US" b="1"/>
            <a:t>Secretion of Hormones</a:t>
          </a:r>
          <a:endParaRPr lang="en-US"/>
        </a:p>
      </dgm:t>
    </dgm:pt>
    <dgm:pt modelId="{5A4B20B5-BBF1-4044-9BB2-67C47FAA03ED}" type="parTrans" cxnId="{908A67EB-2773-4DEC-BCCE-174396C40447}">
      <dgm:prSet/>
      <dgm:spPr/>
      <dgm:t>
        <a:bodyPr/>
        <a:lstStyle/>
        <a:p>
          <a:endParaRPr lang="en-US"/>
        </a:p>
      </dgm:t>
    </dgm:pt>
    <dgm:pt modelId="{CD38D1E6-C735-4E80-A421-0C3628783381}" type="sibTrans" cxnId="{908A67EB-2773-4DEC-BCCE-174396C40447}">
      <dgm:prSet/>
      <dgm:spPr/>
      <dgm:t>
        <a:bodyPr/>
        <a:lstStyle/>
        <a:p>
          <a:endParaRPr lang="en-US"/>
        </a:p>
      </dgm:t>
    </dgm:pt>
    <dgm:pt modelId="{4825197E-B662-45BE-A4B3-F97280887BBA}" type="pres">
      <dgm:prSet presAssocID="{6CA4D142-8DE2-4E95-8C1F-68FE2C99B474}" presName="root" presStyleCnt="0">
        <dgm:presLayoutVars>
          <dgm:dir/>
          <dgm:resizeHandles val="exact"/>
        </dgm:presLayoutVars>
      </dgm:prSet>
      <dgm:spPr/>
    </dgm:pt>
    <dgm:pt modelId="{3A082E69-EECA-4E1C-B75F-84D3ED7CD561}" type="pres">
      <dgm:prSet presAssocID="{964A0DC3-9B00-432F-ABC1-DA1966B1E32C}" presName="compNode" presStyleCnt="0"/>
      <dgm:spPr/>
    </dgm:pt>
    <dgm:pt modelId="{D73C0D7D-50C9-4185-A003-598013106B50}" type="pres">
      <dgm:prSet presAssocID="{964A0DC3-9B00-432F-ABC1-DA1966B1E32C}" presName="bgRect" presStyleLbl="bgShp" presStyleIdx="0" presStyleCnt="6"/>
      <dgm:spPr>
        <a:solidFill>
          <a:schemeClr val="accent6">
            <a:lumMod val="50000"/>
          </a:schemeClr>
        </a:solidFill>
      </dgm:spPr>
    </dgm:pt>
    <dgm:pt modelId="{1186ACA0-AF1C-41BC-8064-2782A590C04C}" type="pres">
      <dgm:prSet presAssocID="{964A0DC3-9B00-432F-ABC1-DA1966B1E32C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ask"/>
        </a:ext>
      </dgm:extLst>
    </dgm:pt>
    <dgm:pt modelId="{413853BC-E225-4591-BC3D-7404513237E6}" type="pres">
      <dgm:prSet presAssocID="{964A0DC3-9B00-432F-ABC1-DA1966B1E32C}" presName="spaceRect" presStyleCnt="0"/>
      <dgm:spPr/>
    </dgm:pt>
    <dgm:pt modelId="{B0C66C08-B9C6-4D32-A460-708DC2171AAD}" type="pres">
      <dgm:prSet presAssocID="{964A0DC3-9B00-432F-ABC1-DA1966B1E32C}" presName="parTx" presStyleLbl="revTx" presStyleIdx="0" presStyleCnt="6">
        <dgm:presLayoutVars>
          <dgm:chMax val="0"/>
          <dgm:chPref val="0"/>
        </dgm:presLayoutVars>
      </dgm:prSet>
      <dgm:spPr/>
    </dgm:pt>
    <dgm:pt modelId="{1C2CC792-A91B-442D-96A6-FC9A7277165C}" type="pres">
      <dgm:prSet presAssocID="{F8292C38-2ACE-48E0-90B4-65853A78D449}" presName="sibTrans" presStyleCnt="0"/>
      <dgm:spPr/>
    </dgm:pt>
    <dgm:pt modelId="{C820BE6E-13A0-4CF8-97BF-80F46D286C7E}" type="pres">
      <dgm:prSet presAssocID="{72CEF800-FB92-4016-B1EE-D2A007475EAC}" presName="compNode" presStyleCnt="0"/>
      <dgm:spPr/>
    </dgm:pt>
    <dgm:pt modelId="{DB7482A4-5EF8-4705-84D6-F497F8680F46}" type="pres">
      <dgm:prSet presAssocID="{72CEF800-FB92-4016-B1EE-D2A007475EAC}" presName="bgRect" presStyleLbl="bgShp" presStyleIdx="1" presStyleCnt="6"/>
      <dgm:spPr>
        <a:solidFill>
          <a:srgbClr val="002060"/>
        </a:solidFill>
      </dgm:spPr>
    </dgm:pt>
    <dgm:pt modelId="{A70E40A3-59E2-4B5B-A417-519C80E48048}" type="pres">
      <dgm:prSet presAssocID="{72CEF800-FB92-4016-B1EE-D2A007475EAC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ientist"/>
        </a:ext>
      </dgm:extLst>
    </dgm:pt>
    <dgm:pt modelId="{923B4B86-85ED-45E2-BD89-A0F03C3ADD3F}" type="pres">
      <dgm:prSet presAssocID="{72CEF800-FB92-4016-B1EE-D2A007475EAC}" presName="spaceRect" presStyleCnt="0"/>
      <dgm:spPr/>
    </dgm:pt>
    <dgm:pt modelId="{93C4B69A-C08A-4D12-B38C-719455A22D5D}" type="pres">
      <dgm:prSet presAssocID="{72CEF800-FB92-4016-B1EE-D2A007475EAC}" presName="parTx" presStyleLbl="revTx" presStyleIdx="1" presStyleCnt="6">
        <dgm:presLayoutVars>
          <dgm:chMax val="0"/>
          <dgm:chPref val="0"/>
        </dgm:presLayoutVars>
      </dgm:prSet>
      <dgm:spPr/>
    </dgm:pt>
    <dgm:pt modelId="{78118A0B-7219-4A43-B117-360CEA8CF7D8}" type="pres">
      <dgm:prSet presAssocID="{62260467-7B3F-400D-98F7-A6D0D78CDAB5}" presName="sibTrans" presStyleCnt="0"/>
      <dgm:spPr/>
    </dgm:pt>
    <dgm:pt modelId="{34AC8641-AE4B-4D02-9228-546D2236C507}" type="pres">
      <dgm:prSet presAssocID="{699913DF-88B9-4D9B-AF74-B1935FB40DB9}" presName="compNode" presStyleCnt="0"/>
      <dgm:spPr/>
    </dgm:pt>
    <dgm:pt modelId="{CD80BA91-7A0C-415E-A2B0-AD2951101C53}" type="pres">
      <dgm:prSet presAssocID="{699913DF-88B9-4D9B-AF74-B1935FB40DB9}" presName="bgRect" presStyleLbl="bgShp" presStyleIdx="2" presStyleCnt="6"/>
      <dgm:spPr>
        <a:solidFill>
          <a:schemeClr val="accent1"/>
        </a:solidFill>
      </dgm:spPr>
    </dgm:pt>
    <dgm:pt modelId="{2C8C7988-D972-47C1-BE45-F6340F5C8BCB}" type="pres">
      <dgm:prSet presAssocID="{699913DF-88B9-4D9B-AF74-B1935FB40DB9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st tubes"/>
        </a:ext>
      </dgm:extLst>
    </dgm:pt>
    <dgm:pt modelId="{BBBC7D78-AE37-459E-9E10-A38F7DFEE139}" type="pres">
      <dgm:prSet presAssocID="{699913DF-88B9-4D9B-AF74-B1935FB40DB9}" presName="spaceRect" presStyleCnt="0"/>
      <dgm:spPr/>
    </dgm:pt>
    <dgm:pt modelId="{BF70976C-7885-4381-982C-715B98A203CC}" type="pres">
      <dgm:prSet presAssocID="{699913DF-88B9-4D9B-AF74-B1935FB40DB9}" presName="parTx" presStyleLbl="revTx" presStyleIdx="2" presStyleCnt="6">
        <dgm:presLayoutVars>
          <dgm:chMax val="0"/>
          <dgm:chPref val="0"/>
        </dgm:presLayoutVars>
      </dgm:prSet>
      <dgm:spPr/>
    </dgm:pt>
    <dgm:pt modelId="{5D0BE119-43BF-4D75-9A2D-A69A750937F0}" type="pres">
      <dgm:prSet presAssocID="{7E812E40-DCA2-4554-958A-50625E001D94}" presName="sibTrans" presStyleCnt="0"/>
      <dgm:spPr/>
    </dgm:pt>
    <dgm:pt modelId="{4C4B0E1A-3D49-4322-A320-8888C48C616D}" type="pres">
      <dgm:prSet presAssocID="{BC22C8CA-2939-4AC1-B0A8-94E49E4A589B}" presName="compNode" presStyleCnt="0"/>
      <dgm:spPr/>
    </dgm:pt>
    <dgm:pt modelId="{E086ED7F-19B7-41BE-8A67-1D23053137B9}" type="pres">
      <dgm:prSet presAssocID="{BC22C8CA-2939-4AC1-B0A8-94E49E4A589B}" presName="bgRect" presStyleLbl="bgShp" presStyleIdx="3" presStyleCnt="6"/>
      <dgm:spPr>
        <a:solidFill>
          <a:srgbClr val="C00000"/>
        </a:solidFill>
      </dgm:spPr>
    </dgm:pt>
    <dgm:pt modelId="{528BD709-B6FF-476D-A5E6-9BF9CC6C7F63}" type="pres">
      <dgm:prSet presAssocID="{BC22C8CA-2939-4AC1-B0A8-94E49E4A589B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aker"/>
        </a:ext>
      </dgm:extLst>
    </dgm:pt>
    <dgm:pt modelId="{0F5E1EE0-EED4-4B95-81E9-DE30A10AD1DC}" type="pres">
      <dgm:prSet presAssocID="{BC22C8CA-2939-4AC1-B0A8-94E49E4A589B}" presName="spaceRect" presStyleCnt="0"/>
      <dgm:spPr/>
    </dgm:pt>
    <dgm:pt modelId="{16C98150-1B55-49D6-944A-1169A04AE047}" type="pres">
      <dgm:prSet presAssocID="{BC22C8CA-2939-4AC1-B0A8-94E49E4A589B}" presName="parTx" presStyleLbl="revTx" presStyleIdx="3" presStyleCnt="6">
        <dgm:presLayoutVars>
          <dgm:chMax val="0"/>
          <dgm:chPref val="0"/>
        </dgm:presLayoutVars>
      </dgm:prSet>
      <dgm:spPr/>
    </dgm:pt>
    <dgm:pt modelId="{26718981-69BA-4800-8A8E-1B2A5793CEFC}" type="pres">
      <dgm:prSet presAssocID="{776C6974-FB4D-40C7-B503-2EB23D441F64}" presName="sibTrans" presStyleCnt="0"/>
      <dgm:spPr/>
    </dgm:pt>
    <dgm:pt modelId="{6626B323-FAD6-4864-BCCB-C11CDEB2DABE}" type="pres">
      <dgm:prSet presAssocID="{AF50B4E6-0818-4126-968A-29F3907F364B}" presName="compNode" presStyleCnt="0"/>
      <dgm:spPr/>
    </dgm:pt>
    <dgm:pt modelId="{BA58237A-ACC3-4038-9DA0-79B020084119}" type="pres">
      <dgm:prSet presAssocID="{AF50B4E6-0818-4126-968A-29F3907F364B}" presName="bgRect" presStyleLbl="bgShp" presStyleIdx="4" presStyleCnt="6"/>
      <dgm:spPr>
        <a:solidFill>
          <a:srgbClr val="7030A0"/>
        </a:solidFill>
      </dgm:spPr>
    </dgm:pt>
    <dgm:pt modelId="{D77DF0DD-214D-418B-89C2-3BA7A53CB1D4}" type="pres">
      <dgm:prSet presAssocID="{AF50B4E6-0818-4126-968A-29F3907F364B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oking"/>
        </a:ext>
      </dgm:extLst>
    </dgm:pt>
    <dgm:pt modelId="{10C21F03-2DA0-43EE-B633-16515B72DDAC}" type="pres">
      <dgm:prSet presAssocID="{AF50B4E6-0818-4126-968A-29F3907F364B}" presName="spaceRect" presStyleCnt="0"/>
      <dgm:spPr/>
    </dgm:pt>
    <dgm:pt modelId="{DD4A06E5-C253-44B6-9946-A8C12C9D3883}" type="pres">
      <dgm:prSet presAssocID="{AF50B4E6-0818-4126-968A-29F3907F364B}" presName="parTx" presStyleLbl="revTx" presStyleIdx="4" presStyleCnt="6">
        <dgm:presLayoutVars>
          <dgm:chMax val="0"/>
          <dgm:chPref val="0"/>
        </dgm:presLayoutVars>
      </dgm:prSet>
      <dgm:spPr/>
    </dgm:pt>
    <dgm:pt modelId="{107B4023-0824-4DC8-B034-C9415A920895}" type="pres">
      <dgm:prSet presAssocID="{ED69C87A-7237-4559-AF96-535E9D11F6D7}" presName="sibTrans" presStyleCnt="0"/>
      <dgm:spPr/>
    </dgm:pt>
    <dgm:pt modelId="{0C876C96-A5BD-4272-8776-451F5DCEDC98}" type="pres">
      <dgm:prSet presAssocID="{0CB1FADA-C790-4964-8F3C-F90578893FF8}" presName="compNode" presStyleCnt="0"/>
      <dgm:spPr/>
    </dgm:pt>
    <dgm:pt modelId="{C48F9C72-E27D-4371-8BD1-48AF7B753354}" type="pres">
      <dgm:prSet presAssocID="{0CB1FADA-C790-4964-8F3C-F90578893FF8}" presName="bgRect" presStyleLbl="bgShp" presStyleIdx="5" presStyleCnt="6"/>
      <dgm:spPr>
        <a:solidFill>
          <a:schemeClr val="tx2">
            <a:lumMod val="50000"/>
          </a:schemeClr>
        </a:solidFill>
      </dgm:spPr>
    </dgm:pt>
    <dgm:pt modelId="{355EC96F-96A1-4F83-9027-D0F6939AEDDA}" type="pres">
      <dgm:prSet presAssocID="{0CB1FADA-C790-4964-8F3C-F90578893FF8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idney"/>
        </a:ext>
      </dgm:extLst>
    </dgm:pt>
    <dgm:pt modelId="{C0CB16A8-BB14-4328-8858-7931B8207312}" type="pres">
      <dgm:prSet presAssocID="{0CB1FADA-C790-4964-8F3C-F90578893FF8}" presName="spaceRect" presStyleCnt="0"/>
      <dgm:spPr/>
    </dgm:pt>
    <dgm:pt modelId="{AAE4A208-6240-4AB1-AA7F-21BD5580596D}" type="pres">
      <dgm:prSet presAssocID="{0CB1FADA-C790-4964-8F3C-F90578893FF8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2255FD05-D232-4BAD-8DFC-0C779B89EBC3}" type="presOf" srcId="{964A0DC3-9B00-432F-ABC1-DA1966B1E32C}" destId="{B0C66C08-B9C6-4D32-A460-708DC2171AAD}" srcOrd="0" destOrd="0" presId="urn:microsoft.com/office/officeart/2018/2/layout/IconVerticalSolidList"/>
    <dgm:cxn modelId="{48CC7F27-6B86-44DF-9102-1EFD53E3D8F8}" type="presOf" srcId="{0CB1FADA-C790-4964-8F3C-F90578893FF8}" destId="{AAE4A208-6240-4AB1-AA7F-21BD5580596D}" srcOrd="0" destOrd="0" presId="urn:microsoft.com/office/officeart/2018/2/layout/IconVerticalSolidList"/>
    <dgm:cxn modelId="{9083AD35-C170-4DA5-8C3C-998AEB8145F4}" type="presOf" srcId="{AF50B4E6-0818-4126-968A-29F3907F364B}" destId="{DD4A06E5-C253-44B6-9946-A8C12C9D3883}" srcOrd="0" destOrd="0" presId="urn:microsoft.com/office/officeart/2018/2/layout/IconVerticalSolidList"/>
    <dgm:cxn modelId="{DD7BFF4E-C4B7-475E-8E75-A5F0B51040DE}" srcId="{6CA4D142-8DE2-4E95-8C1F-68FE2C99B474}" destId="{699913DF-88B9-4D9B-AF74-B1935FB40DB9}" srcOrd="2" destOrd="0" parTransId="{21DEFAC0-2544-49C7-8FE5-C9A46D529438}" sibTransId="{7E812E40-DCA2-4554-958A-50625E001D94}"/>
    <dgm:cxn modelId="{9F14C287-0C12-43A9-A835-189591DA0147}" srcId="{6CA4D142-8DE2-4E95-8C1F-68FE2C99B474}" destId="{964A0DC3-9B00-432F-ABC1-DA1966B1E32C}" srcOrd="0" destOrd="0" parTransId="{FF307593-FE08-4060-A789-A1D376C5D989}" sibTransId="{F8292C38-2ACE-48E0-90B4-65853A78D449}"/>
    <dgm:cxn modelId="{F9302FA5-91C8-4743-940D-450B78BE57A8}" type="presOf" srcId="{6CA4D142-8DE2-4E95-8C1F-68FE2C99B474}" destId="{4825197E-B662-45BE-A4B3-F97280887BBA}" srcOrd="0" destOrd="0" presId="urn:microsoft.com/office/officeart/2018/2/layout/IconVerticalSolidList"/>
    <dgm:cxn modelId="{EBD4D5C1-526D-45A9-B100-8062861C585C}" srcId="{6CA4D142-8DE2-4E95-8C1F-68FE2C99B474}" destId="{72CEF800-FB92-4016-B1EE-D2A007475EAC}" srcOrd="1" destOrd="0" parTransId="{F8A8FB87-B65A-4AF2-8C2C-47BEF4D40C10}" sibTransId="{62260467-7B3F-400D-98F7-A6D0D78CDAB5}"/>
    <dgm:cxn modelId="{8D2295C9-04F7-4FA1-AF5B-FCF183E740D9}" type="presOf" srcId="{72CEF800-FB92-4016-B1EE-D2A007475EAC}" destId="{93C4B69A-C08A-4D12-B38C-719455A22D5D}" srcOrd="0" destOrd="0" presId="urn:microsoft.com/office/officeart/2018/2/layout/IconVerticalSolidList"/>
    <dgm:cxn modelId="{B99B2FCD-1491-4859-8D90-C807D27AE264}" type="presOf" srcId="{699913DF-88B9-4D9B-AF74-B1935FB40DB9}" destId="{BF70976C-7885-4381-982C-715B98A203CC}" srcOrd="0" destOrd="0" presId="urn:microsoft.com/office/officeart/2018/2/layout/IconVerticalSolidList"/>
    <dgm:cxn modelId="{16401BDA-AFAF-4909-8D99-CFC5647E977A}" srcId="{6CA4D142-8DE2-4E95-8C1F-68FE2C99B474}" destId="{BC22C8CA-2939-4AC1-B0A8-94E49E4A589B}" srcOrd="3" destOrd="0" parTransId="{19717F91-41A4-4983-A07F-3954E0570E31}" sibTransId="{776C6974-FB4D-40C7-B503-2EB23D441F64}"/>
    <dgm:cxn modelId="{908A67EB-2773-4DEC-BCCE-174396C40447}" srcId="{6CA4D142-8DE2-4E95-8C1F-68FE2C99B474}" destId="{0CB1FADA-C790-4964-8F3C-F90578893FF8}" srcOrd="5" destOrd="0" parTransId="{5A4B20B5-BBF1-4044-9BB2-67C47FAA03ED}" sibTransId="{CD38D1E6-C735-4E80-A421-0C3628783381}"/>
    <dgm:cxn modelId="{0F0C55F4-78BE-4298-A074-3DF6C66280FE}" srcId="{6CA4D142-8DE2-4E95-8C1F-68FE2C99B474}" destId="{AF50B4E6-0818-4126-968A-29F3907F364B}" srcOrd="4" destOrd="0" parTransId="{8B7E13C5-3D12-49F5-A53A-8A3BACD6F457}" sibTransId="{ED69C87A-7237-4559-AF96-535E9D11F6D7}"/>
    <dgm:cxn modelId="{03944FFA-83D1-4B26-9AC5-7D06C6326E05}" type="presOf" srcId="{BC22C8CA-2939-4AC1-B0A8-94E49E4A589B}" destId="{16C98150-1B55-49D6-944A-1169A04AE047}" srcOrd="0" destOrd="0" presId="urn:microsoft.com/office/officeart/2018/2/layout/IconVerticalSolidList"/>
    <dgm:cxn modelId="{6A21ACFF-98DA-4138-A6F5-9B3BF05AC2C0}" type="presParOf" srcId="{4825197E-B662-45BE-A4B3-F97280887BBA}" destId="{3A082E69-EECA-4E1C-B75F-84D3ED7CD561}" srcOrd="0" destOrd="0" presId="urn:microsoft.com/office/officeart/2018/2/layout/IconVerticalSolidList"/>
    <dgm:cxn modelId="{98EC1A88-2052-4C6D-AA7A-FFABCFE826A4}" type="presParOf" srcId="{3A082E69-EECA-4E1C-B75F-84D3ED7CD561}" destId="{D73C0D7D-50C9-4185-A003-598013106B50}" srcOrd="0" destOrd="0" presId="urn:microsoft.com/office/officeart/2018/2/layout/IconVerticalSolidList"/>
    <dgm:cxn modelId="{A2137654-B1A8-4AAF-BF4F-D9017AA41A1E}" type="presParOf" srcId="{3A082E69-EECA-4E1C-B75F-84D3ED7CD561}" destId="{1186ACA0-AF1C-41BC-8064-2782A590C04C}" srcOrd="1" destOrd="0" presId="urn:microsoft.com/office/officeart/2018/2/layout/IconVerticalSolidList"/>
    <dgm:cxn modelId="{227785FF-44D8-4A6C-B847-0E4DF1E6ED1A}" type="presParOf" srcId="{3A082E69-EECA-4E1C-B75F-84D3ED7CD561}" destId="{413853BC-E225-4591-BC3D-7404513237E6}" srcOrd="2" destOrd="0" presId="urn:microsoft.com/office/officeart/2018/2/layout/IconVerticalSolidList"/>
    <dgm:cxn modelId="{BA53927A-3CBE-4FAF-AC9F-4344BB8711DD}" type="presParOf" srcId="{3A082E69-EECA-4E1C-B75F-84D3ED7CD561}" destId="{B0C66C08-B9C6-4D32-A460-708DC2171AAD}" srcOrd="3" destOrd="0" presId="urn:microsoft.com/office/officeart/2018/2/layout/IconVerticalSolidList"/>
    <dgm:cxn modelId="{6B2E6FCD-A26A-40A7-85A7-AEDD6D5B4F6F}" type="presParOf" srcId="{4825197E-B662-45BE-A4B3-F97280887BBA}" destId="{1C2CC792-A91B-442D-96A6-FC9A7277165C}" srcOrd="1" destOrd="0" presId="urn:microsoft.com/office/officeart/2018/2/layout/IconVerticalSolidList"/>
    <dgm:cxn modelId="{0C168AEC-206F-4EB7-8DB6-4BCAE6049479}" type="presParOf" srcId="{4825197E-B662-45BE-A4B3-F97280887BBA}" destId="{C820BE6E-13A0-4CF8-97BF-80F46D286C7E}" srcOrd="2" destOrd="0" presId="urn:microsoft.com/office/officeart/2018/2/layout/IconVerticalSolidList"/>
    <dgm:cxn modelId="{E0B3610F-076A-4C0F-8326-8498ECD87CDB}" type="presParOf" srcId="{C820BE6E-13A0-4CF8-97BF-80F46D286C7E}" destId="{DB7482A4-5EF8-4705-84D6-F497F8680F46}" srcOrd="0" destOrd="0" presId="urn:microsoft.com/office/officeart/2018/2/layout/IconVerticalSolidList"/>
    <dgm:cxn modelId="{85ECA6D2-9135-4EAE-B1D6-99D719BB8B91}" type="presParOf" srcId="{C820BE6E-13A0-4CF8-97BF-80F46D286C7E}" destId="{A70E40A3-59E2-4B5B-A417-519C80E48048}" srcOrd="1" destOrd="0" presId="urn:microsoft.com/office/officeart/2018/2/layout/IconVerticalSolidList"/>
    <dgm:cxn modelId="{E060EB21-0EAC-4C67-A68F-3A15E508D47A}" type="presParOf" srcId="{C820BE6E-13A0-4CF8-97BF-80F46D286C7E}" destId="{923B4B86-85ED-45E2-BD89-A0F03C3ADD3F}" srcOrd="2" destOrd="0" presId="urn:microsoft.com/office/officeart/2018/2/layout/IconVerticalSolidList"/>
    <dgm:cxn modelId="{084B0C80-6DD1-44A0-831E-BE339382F3BD}" type="presParOf" srcId="{C820BE6E-13A0-4CF8-97BF-80F46D286C7E}" destId="{93C4B69A-C08A-4D12-B38C-719455A22D5D}" srcOrd="3" destOrd="0" presId="urn:microsoft.com/office/officeart/2018/2/layout/IconVerticalSolidList"/>
    <dgm:cxn modelId="{0D676FEE-C545-4EA1-8760-C61C14282162}" type="presParOf" srcId="{4825197E-B662-45BE-A4B3-F97280887BBA}" destId="{78118A0B-7219-4A43-B117-360CEA8CF7D8}" srcOrd="3" destOrd="0" presId="urn:microsoft.com/office/officeart/2018/2/layout/IconVerticalSolidList"/>
    <dgm:cxn modelId="{A93C2134-2B16-4E74-A95D-082624B49AAF}" type="presParOf" srcId="{4825197E-B662-45BE-A4B3-F97280887BBA}" destId="{34AC8641-AE4B-4D02-9228-546D2236C507}" srcOrd="4" destOrd="0" presId="urn:microsoft.com/office/officeart/2018/2/layout/IconVerticalSolidList"/>
    <dgm:cxn modelId="{12F5D960-0960-44CC-9E03-ADD89546E14B}" type="presParOf" srcId="{34AC8641-AE4B-4D02-9228-546D2236C507}" destId="{CD80BA91-7A0C-415E-A2B0-AD2951101C53}" srcOrd="0" destOrd="0" presId="urn:microsoft.com/office/officeart/2018/2/layout/IconVerticalSolidList"/>
    <dgm:cxn modelId="{FDFAC3E3-BF6A-46D6-B0C8-B834024F63FA}" type="presParOf" srcId="{34AC8641-AE4B-4D02-9228-546D2236C507}" destId="{2C8C7988-D972-47C1-BE45-F6340F5C8BCB}" srcOrd="1" destOrd="0" presId="urn:microsoft.com/office/officeart/2018/2/layout/IconVerticalSolidList"/>
    <dgm:cxn modelId="{14163C64-A426-4D94-8BC6-48CBAD9A96F2}" type="presParOf" srcId="{34AC8641-AE4B-4D02-9228-546D2236C507}" destId="{BBBC7D78-AE37-459E-9E10-A38F7DFEE139}" srcOrd="2" destOrd="0" presId="urn:microsoft.com/office/officeart/2018/2/layout/IconVerticalSolidList"/>
    <dgm:cxn modelId="{52879B25-AAB5-48C4-A6FE-4A48C8DEB3F5}" type="presParOf" srcId="{34AC8641-AE4B-4D02-9228-546D2236C507}" destId="{BF70976C-7885-4381-982C-715B98A203CC}" srcOrd="3" destOrd="0" presId="urn:microsoft.com/office/officeart/2018/2/layout/IconVerticalSolidList"/>
    <dgm:cxn modelId="{79FEBA18-A40E-4CF7-B678-E08D14463C78}" type="presParOf" srcId="{4825197E-B662-45BE-A4B3-F97280887BBA}" destId="{5D0BE119-43BF-4D75-9A2D-A69A750937F0}" srcOrd="5" destOrd="0" presId="urn:microsoft.com/office/officeart/2018/2/layout/IconVerticalSolidList"/>
    <dgm:cxn modelId="{2F510CA9-5F17-481A-9D84-2A8F81F439E8}" type="presParOf" srcId="{4825197E-B662-45BE-A4B3-F97280887BBA}" destId="{4C4B0E1A-3D49-4322-A320-8888C48C616D}" srcOrd="6" destOrd="0" presId="urn:microsoft.com/office/officeart/2018/2/layout/IconVerticalSolidList"/>
    <dgm:cxn modelId="{15C03696-EDBE-4ACC-A34D-B7377C455413}" type="presParOf" srcId="{4C4B0E1A-3D49-4322-A320-8888C48C616D}" destId="{E086ED7F-19B7-41BE-8A67-1D23053137B9}" srcOrd="0" destOrd="0" presId="urn:microsoft.com/office/officeart/2018/2/layout/IconVerticalSolidList"/>
    <dgm:cxn modelId="{91F282AA-F916-42DE-A17C-2575AC2CBA1D}" type="presParOf" srcId="{4C4B0E1A-3D49-4322-A320-8888C48C616D}" destId="{528BD709-B6FF-476D-A5E6-9BF9CC6C7F63}" srcOrd="1" destOrd="0" presId="urn:microsoft.com/office/officeart/2018/2/layout/IconVerticalSolidList"/>
    <dgm:cxn modelId="{D34FD7AD-7457-48F5-B9FE-3C77A1930F82}" type="presParOf" srcId="{4C4B0E1A-3D49-4322-A320-8888C48C616D}" destId="{0F5E1EE0-EED4-4B95-81E9-DE30A10AD1DC}" srcOrd="2" destOrd="0" presId="urn:microsoft.com/office/officeart/2018/2/layout/IconVerticalSolidList"/>
    <dgm:cxn modelId="{54B8B983-2B29-460A-AD83-2A5C05C2F486}" type="presParOf" srcId="{4C4B0E1A-3D49-4322-A320-8888C48C616D}" destId="{16C98150-1B55-49D6-944A-1169A04AE047}" srcOrd="3" destOrd="0" presId="urn:microsoft.com/office/officeart/2018/2/layout/IconVerticalSolidList"/>
    <dgm:cxn modelId="{BDF4E80F-43D2-4621-9FCA-C3116C1746D1}" type="presParOf" srcId="{4825197E-B662-45BE-A4B3-F97280887BBA}" destId="{26718981-69BA-4800-8A8E-1B2A5793CEFC}" srcOrd="7" destOrd="0" presId="urn:microsoft.com/office/officeart/2018/2/layout/IconVerticalSolidList"/>
    <dgm:cxn modelId="{9134FAA0-5DA3-40AA-9A8D-84C1788FC667}" type="presParOf" srcId="{4825197E-B662-45BE-A4B3-F97280887BBA}" destId="{6626B323-FAD6-4864-BCCB-C11CDEB2DABE}" srcOrd="8" destOrd="0" presId="urn:microsoft.com/office/officeart/2018/2/layout/IconVerticalSolidList"/>
    <dgm:cxn modelId="{D0DBEDB9-C235-4711-B960-AB03ECC50121}" type="presParOf" srcId="{6626B323-FAD6-4864-BCCB-C11CDEB2DABE}" destId="{BA58237A-ACC3-4038-9DA0-79B020084119}" srcOrd="0" destOrd="0" presId="urn:microsoft.com/office/officeart/2018/2/layout/IconVerticalSolidList"/>
    <dgm:cxn modelId="{658DAAA9-213E-447F-BAD2-DB04C3D58FE7}" type="presParOf" srcId="{6626B323-FAD6-4864-BCCB-C11CDEB2DABE}" destId="{D77DF0DD-214D-418B-89C2-3BA7A53CB1D4}" srcOrd="1" destOrd="0" presId="urn:microsoft.com/office/officeart/2018/2/layout/IconVerticalSolidList"/>
    <dgm:cxn modelId="{FD756042-4E41-4F5D-B32D-F72F11302242}" type="presParOf" srcId="{6626B323-FAD6-4864-BCCB-C11CDEB2DABE}" destId="{10C21F03-2DA0-43EE-B633-16515B72DDAC}" srcOrd="2" destOrd="0" presId="urn:microsoft.com/office/officeart/2018/2/layout/IconVerticalSolidList"/>
    <dgm:cxn modelId="{20E0004D-CC7B-4A14-A58E-C884370C0248}" type="presParOf" srcId="{6626B323-FAD6-4864-BCCB-C11CDEB2DABE}" destId="{DD4A06E5-C253-44B6-9946-A8C12C9D3883}" srcOrd="3" destOrd="0" presId="urn:microsoft.com/office/officeart/2018/2/layout/IconVerticalSolidList"/>
    <dgm:cxn modelId="{8726652D-43C6-4364-B6F6-E18CC31225F6}" type="presParOf" srcId="{4825197E-B662-45BE-A4B3-F97280887BBA}" destId="{107B4023-0824-4DC8-B034-C9415A920895}" srcOrd="9" destOrd="0" presId="urn:microsoft.com/office/officeart/2018/2/layout/IconVerticalSolidList"/>
    <dgm:cxn modelId="{F9EF154B-1587-4D6D-A513-25F7EBEA802B}" type="presParOf" srcId="{4825197E-B662-45BE-A4B3-F97280887BBA}" destId="{0C876C96-A5BD-4272-8776-451F5DCEDC98}" srcOrd="10" destOrd="0" presId="urn:microsoft.com/office/officeart/2018/2/layout/IconVerticalSolidList"/>
    <dgm:cxn modelId="{7F4C6B97-966C-4AE6-B178-7A440ED3A4A2}" type="presParOf" srcId="{0C876C96-A5BD-4272-8776-451F5DCEDC98}" destId="{C48F9C72-E27D-4371-8BD1-48AF7B753354}" srcOrd="0" destOrd="0" presId="urn:microsoft.com/office/officeart/2018/2/layout/IconVerticalSolidList"/>
    <dgm:cxn modelId="{E16BEA07-59D3-4038-ACC0-6B46F4895DE1}" type="presParOf" srcId="{0C876C96-A5BD-4272-8776-451F5DCEDC98}" destId="{355EC96F-96A1-4F83-9027-D0F6939AEDDA}" srcOrd="1" destOrd="0" presId="urn:microsoft.com/office/officeart/2018/2/layout/IconVerticalSolidList"/>
    <dgm:cxn modelId="{48A64E19-9FD8-4A34-9057-C471B2F77A4E}" type="presParOf" srcId="{0C876C96-A5BD-4272-8776-451F5DCEDC98}" destId="{C0CB16A8-BB14-4328-8858-7931B8207312}" srcOrd="2" destOrd="0" presId="urn:microsoft.com/office/officeart/2018/2/layout/IconVerticalSolidList"/>
    <dgm:cxn modelId="{FDF1D629-C3D4-422A-A2A0-EEFF5F33DF8B}" type="presParOf" srcId="{0C876C96-A5BD-4272-8776-451F5DCEDC98}" destId="{AAE4A208-6240-4AB1-AA7F-21BD5580596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F16E98-B5F3-45AC-9F48-158354815BB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2376B68-9AA8-4FDE-BCD1-F19306AD4ABE}">
      <dgm:prSet/>
      <dgm:spPr/>
      <dgm:t>
        <a:bodyPr/>
        <a:lstStyle/>
        <a:p>
          <a:r>
            <a:rPr lang="en-US"/>
            <a:t>1. Salivary glands</a:t>
          </a:r>
        </a:p>
      </dgm:t>
    </dgm:pt>
    <dgm:pt modelId="{4FEB18CF-CDEE-42A6-8A9E-417FF9299407}" type="parTrans" cxnId="{A3206CE5-CA7B-48B6-80DE-97274CBD852E}">
      <dgm:prSet/>
      <dgm:spPr/>
      <dgm:t>
        <a:bodyPr/>
        <a:lstStyle/>
        <a:p>
          <a:endParaRPr lang="en-US"/>
        </a:p>
      </dgm:t>
    </dgm:pt>
    <dgm:pt modelId="{CB455C93-0596-4643-A447-23037CF4C26D}" type="sibTrans" cxnId="{A3206CE5-CA7B-48B6-80DE-97274CBD852E}">
      <dgm:prSet/>
      <dgm:spPr/>
      <dgm:t>
        <a:bodyPr/>
        <a:lstStyle/>
        <a:p>
          <a:endParaRPr lang="en-US"/>
        </a:p>
      </dgm:t>
    </dgm:pt>
    <dgm:pt modelId="{3426BFC6-398C-47D7-8F12-23B67ECD63FC}">
      <dgm:prSet/>
      <dgm:spPr/>
      <dgm:t>
        <a:bodyPr/>
        <a:lstStyle/>
        <a:p>
          <a:r>
            <a:rPr lang="en-US"/>
            <a:t>2. Tongue</a:t>
          </a:r>
        </a:p>
      </dgm:t>
    </dgm:pt>
    <dgm:pt modelId="{1E166E18-A0AE-431B-8F17-A6C2F49B0B46}" type="parTrans" cxnId="{90C30271-AE5B-4494-BE00-89A6AEDB9B7C}">
      <dgm:prSet/>
      <dgm:spPr/>
      <dgm:t>
        <a:bodyPr/>
        <a:lstStyle/>
        <a:p>
          <a:endParaRPr lang="en-US"/>
        </a:p>
      </dgm:t>
    </dgm:pt>
    <dgm:pt modelId="{136DB84D-B0E1-430F-92A4-B1B1C6340274}" type="sibTrans" cxnId="{90C30271-AE5B-4494-BE00-89A6AEDB9B7C}">
      <dgm:prSet/>
      <dgm:spPr/>
      <dgm:t>
        <a:bodyPr/>
        <a:lstStyle/>
        <a:p>
          <a:endParaRPr lang="en-US"/>
        </a:p>
      </dgm:t>
    </dgm:pt>
    <dgm:pt modelId="{89C2A698-4AAC-401A-8F24-8AFDBF6E1EC1}">
      <dgm:prSet/>
      <dgm:spPr/>
      <dgm:t>
        <a:bodyPr/>
        <a:lstStyle/>
        <a:p>
          <a:r>
            <a:rPr lang="en-US"/>
            <a:t>3. Teeth</a:t>
          </a:r>
        </a:p>
      </dgm:t>
    </dgm:pt>
    <dgm:pt modelId="{1B06F76F-E509-433F-B5C5-844D81562B82}" type="parTrans" cxnId="{1F0885A0-21F2-4046-B983-3210A6EA97D4}">
      <dgm:prSet/>
      <dgm:spPr/>
      <dgm:t>
        <a:bodyPr/>
        <a:lstStyle/>
        <a:p>
          <a:endParaRPr lang="en-US"/>
        </a:p>
      </dgm:t>
    </dgm:pt>
    <dgm:pt modelId="{52A57889-B1EF-46C1-9A90-A3158D5E3F2A}" type="sibTrans" cxnId="{1F0885A0-21F2-4046-B983-3210A6EA97D4}">
      <dgm:prSet/>
      <dgm:spPr/>
      <dgm:t>
        <a:bodyPr/>
        <a:lstStyle/>
        <a:p>
          <a:endParaRPr lang="en-US"/>
        </a:p>
      </dgm:t>
    </dgm:pt>
    <dgm:pt modelId="{16B5F2BC-FEDB-4B64-9D90-C1466232098A}">
      <dgm:prSet/>
      <dgm:spPr/>
      <dgm:t>
        <a:bodyPr/>
        <a:lstStyle/>
        <a:p>
          <a:r>
            <a:rPr lang="en-US"/>
            <a:t>4. Liver</a:t>
          </a:r>
        </a:p>
      </dgm:t>
    </dgm:pt>
    <dgm:pt modelId="{7F1E7C4B-D1A7-4BCE-B99B-D5B94EE0E4EC}" type="parTrans" cxnId="{7CB7A097-7A99-4913-BF9D-B72F31F5FCB8}">
      <dgm:prSet/>
      <dgm:spPr/>
      <dgm:t>
        <a:bodyPr/>
        <a:lstStyle/>
        <a:p>
          <a:endParaRPr lang="en-US"/>
        </a:p>
      </dgm:t>
    </dgm:pt>
    <dgm:pt modelId="{BFE4CBDA-59A7-402C-97C0-455AC18E7987}" type="sibTrans" cxnId="{7CB7A097-7A99-4913-BF9D-B72F31F5FCB8}">
      <dgm:prSet/>
      <dgm:spPr/>
      <dgm:t>
        <a:bodyPr/>
        <a:lstStyle/>
        <a:p>
          <a:endParaRPr lang="en-US"/>
        </a:p>
      </dgm:t>
    </dgm:pt>
    <dgm:pt modelId="{CFA05EC6-A00A-4784-899D-E5E0587ADBDC}">
      <dgm:prSet/>
      <dgm:spPr/>
      <dgm:t>
        <a:bodyPr/>
        <a:lstStyle/>
        <a:p>
          <a:r>
            <a:rPr lang="en-US"/>
            <a:t>5. Gallbladder</a:t>
          </a:r>
        </a:p>
      </dgm:t>
    </dgm:pt>
    <dgm:pt modelId="{D8A3642F-ADC1-4537-8955-9666451E0E4C}" type="parTrans" cxnId="{43714F20-E8AA-451F-8CF0-2DB08902CE28}">
      <dgm:prSet/>
      <dgm:spPr/>
      <dgm:t>
        <a:bodyPr/>
        <a:lstStyle/>
        <a:p>
          <a:endParaRPr lang="en-US"/>
        </a:p>
      </dgm:t>
    </dgm:pt>
    <dgm:pt modelId="{259F416B-318E-4A51-8842-D3B1321C0661}" type="sibTrans" cxnId="{43714F20-E8AA-451F-8CF0-2DB08902CE28}">
      <dgm:prSet/>
      <dgm:spPr/>
      <dgm:t>
        <a:bodyPr/>
        <a:lstStyle/>
        <a:p>
          <a:endParaRPr lang="en-US"/>
        </a:p>
      </dgm:t>
    </dgm:pt>
    <dgm:pt modelId="{89B54BB3-6CC5-4456-9539-14867296CE09}">
      <dgm:prSet/>
      <dgm:spPr/>
      <dgm:t>
        <a:bodyPr/>
        <a:lstStyle/>
        <a:p>
          <a:r>
            <a:rPr lang="en-US"/>
            <a:t>6. Pancreas</a:t>
          </a:r>
        </a:p>
      </dgm:t>
    </dgm:pt>
    <dgm:pt modelId="{52930E98-0817-4900-9340-CBB18151B40B}" type="parTrans" cxnId="{8A1E5758-73AF-48A7-8328-17F1B15F9D93}">
      <dgm:prSet/>
      <dgm:spPr/>
      <dgm:t>
        <a:bodyPr/>
        <a:lstStyle/>
        <a:p>
          <a:endParaRPr lang="en-US"/>
        </a:p>
      </dgm:t>
    </dgm:pt>
    <dgm:pt modelId="{0CDFACD1-19F4-47CC-960C-0DB1EE0780B5}" type="sibTrans" cxnId="{8A1E5758-73AF-48A7-8328-17F1B15F9D93}">
      <dgm:prSet/>
      <dgm:spPr/>
      <dgm:t>
        <a:bodyPr/>
        <a:lstStyle/>
        <a:p>
          <a:endParaRPr lang="en-US"/>
        </a:p>
      </dgm:t>
    </dgm:pt>
    <dgm:pt modelId="{1E929545-6399-4C35-94E9-6EAA1288A826}">
      <dgm:prSet/>
      <dgm:spPr/>
      <dgm:t>
        <a:bodyPr/>
        <a:lstStyle/>
        <a:p>
          <a:r>
            <a:rPr lang="en-US"/>
            <a:t>7. Vermiform appendix</a:t>
          </a:r>
        </a:p>
      </dgm:t>
    </dgm:pt>
    <dgm:pt modelId="{8EAAD5D9-D0C5-47C7-B412-675AD4BA65A3}" type="parTrans" cxnId="{86C74081-8AD8-49A6-A47C-43E4FA74FD9C}">
      <dgm:prSet/>
      <dgm:spPr/>
      <dgm:t>
        <a:bodyPr/>
        <a:lstStyle/>
        <a:p>
          <a:endParaRPr lang="en-US"/>
        </a:p>
      </dgm:t>
    </dgm:pt>
    <dgm:pt modelId="{59EBFB04-5F5D-413C-B5F7-93D3BB7A8D82}" type="sibTrans" cxnId="{86C74081-8AD8-49A6-A47C-43E4FA74FD9C}">
      <dgm:prSet/>
      <dgm:spPr/>
      <dgm:t>
        <a:bodyPr/>
        <a:lstStyle/>
        <a:p>
          <a:endParaRPr lang="en-US"/>
        </a:p>
      </dgm:t>
    </dgm:pt>
    <dgm:pt modelId="{DEA716DD-31C2-45A8-8A46-E6FD9FE4ACFB}" type="pres">
      <dgm:prSet presAssocID="{ECF16E98-B5F3-45AC-9F48-158354815BB9}" presName="root" presStyleCnt="0">
        <dgm:presLayoutVars>
          <dgm:dir/>
          <dgm:resizeHandles val="exact"/>
        </dgm:presLayoutVars>
      </dgm:prSet>
      <dgm:spPr/>
    </dgm:pt>
    <dgm:pt modelId="{9798D8B9-AAD1-43D5-98F5-7A273610BD7D}" type="pres">
      <dgm:prSet presAssocID="{62376B68-9AA8-4FDE-BCD1-F19306AD4ABE}" presName="compNode" presStyleCnt="0"/>
      <dgm:spPr/>
    </dgm:pt>
    <dgm:pt modelId="{8D11E198-F613-4912-BBB3-400AEC39D22B}" type="pres">
      <dgm:prSet presAssocID="{62376B68-9AA8-4FDE-BCD1-F19306AD4ABE}" presName="bgRect" presStyleLbl="bgShp" presStyleIdx="0" presStyleCnt="7"/>
      <dgm:spPr/>
    </dgm:pt>
    <dgm:pt modelId="{FFCE8EDD-1B12-4AE8-BD96-490FB86CB492}" type="pres">
      <dgm:prSet presAssocID="{62376B68-9AA8-4FDE-BCD1-F19306AD4ABE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in"/>
        </a:ext>
      </dgm:extLst>
    </dgm:pt>
    <dgm:pt modelId="{4232B096-0EFD-424E-9F71-F4F61FFAC795}" type="pres">
      <dgm:prSet presAssocID="{62376B68-9AA8-4FDE-BCD1-F19306AD4ABE}" presName="spaceRect" presStyleCnt="0"/>
      <dgm:spPr/>
    </dgm:pt>
    <dgm:pt modelId="{B88645A7-2F83-4A9A-8D58-3730F26565FF}" type="pres">
      <dgm:prSet presAssocID="{62376B68-9AA8-4FDE-BCD1-F19306AD4ABE}" presName="parTx" presStyleLbl="revTx" presStyleIdx="0" presStyleCnt="7">
        <dgm:presLayoutVars>
          <dgm:chMax val="0"/>
          <dgm:chPref val="0"/>
        </dgm:presLayoutVars>
      </dgm:prSet>
      <dgm:spPr/>
    </dgm:pt>
    <dgm:pt modelId="{662B37D3-C712-4552-9251-629BB75D1F06}" type="pres">
      <dgm:prSet presAssocID="{CB455C93-0596-4643-A447-23037CF4C26D}" presName="sibTrans" presStyleCnt="0"/>
      <dgm:spPr/>
    </dgm:pt>
    <dgm:pt modelId="{97423B85-9A2D-42F3-82F9-26FB2F339A3C}" type="pres">
      <dgm:prSet presAssocID="{3426BFC6-398C-47D7-8F12-23B67ECD63FC}" presName="compNode" presStyleCnt="0"/>
      <dgm:spPr/>
    </dgm:pt>
    <dgm:pt modelId="{BC8BB834-7F94-497E-A789-BC0A2A5F9755}" type="pres">
      <dgm:prSet presAssocID="{3426BFC6-398C-47D7-8F12-23B67ECD63FC}" presName="bgRect" presStyleLbl="bgShp" presStyleIdx="1" presStyleCnt="7"/>
      <dgm:spPr/>
    </dgm:pt>
    <dgm:pt modelId="{F67BB6F9-134A-4ECC-9766-FEB393808CA9}" type="pres">
      <dgm:prSet presAssocID="{3426BFC6-398C-47D7-8F12-23B67ECD63FC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ngue"/>
        </a:ext>
      </dgm:extLst>
    </dgm:pt>
    <dgm:pt modelId="{D6E279C2-459C-4953-8580-0F90A31227BE}" type="pres">
      <dgm:prSet presAssocID="{3426BFC6-398C-47D7-8F12-23B67ECD63FC}" presName="spaceRect" presStyleCnt="0"/>
      <dgm:spPr/>
    </dgm:pt>
    <dgm:pt modelId="{CFC9CADD-096E-4092-B65C-03060B324417}" type="pres">
      <dgm:prSet presAssocID="{3426BFC6-398C-47D7-8F12-23B67ECD63FC}" presName="parTx" presStyleLbl="revTx" presStyleIdx="1" presStyleCnt="7">
        <dgm:presLayoutVars>
          <dgm:chMax val="0"/>
          <dgm:chPref val="0"/>
        </dgm:presLayoutVars>
      </dgm:prSet>
      <dgm:spPr/>
    </dgm:pt>
    <dgm:pt modelId="{297AE24E-8237-459F-830F-DF2B919D0090}" type="pres">
      <dgm:prSet presAssocID="{136DB84D-B0E1-430F-92A4-B1B1C6340274}" presName="sibTrans" presStyleCnt="0"/>
      <dgm:spPr/>
    </dgm:pt>
    <dgm:pt modelId="{3A3F8DEB-8EF5-46EE-AA3B-6F2B795E70AA}" type="pres">
      <dgm:prSet presAssocID="{89C2A698-4AAC-401A-8F24-8AFDBF6E1EC1}" presName="compNode" presStyleCnt="0"/>
      <dgm:spPr/>
    </dgm:pt>
    <dgm:pt modelId="{57BFAD5E-7C43-4C08-B845-F5F3D49CAB0E}" type="pres">
      <dgm:prSet presAssocID="{89C2A698-4AAC-401A-8F24-8AFDBF6E1EC1}" presName="bgRect" presStyleLbl="bgShp" presStyleIdx="2" presStyleCnt="7"/>
      <dgm:spPr/>
    </dgm:pt>
    <dgm:pt modelId="{8915D683-5776-4B8F-B646-9D18A8DD3327}" type="pres">
      <dgm:prSet presAssocID="{89C2A698-4AAC-401A-8F24-8AFDBF6E1EC1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oth"/>
        </a:ext>
      </dgm:extLst>
    </dgm:pt>
    <dgm:pt modelId="{5C4F3E9C-66A7-4DE1-82F2-7AFA9D42A675}" type="pres">
      <dgm:prSet presAssocID="{89C2A698-4AAC-401A-8F24-8AFDBF6E1EC1}" presName="spaceRect" presStyleCnt="0"/>
      <dgm:spPr/>
    </dgm:pt>
    <dgm:pt modelId="{A012DC77-3E20-4DA2-8F0A-3C6A1E7EF560}" type="pres">
      <dgm:prSet presAssocID="{89C2A698-4AAC-401A-8F24-8AFDBF6E1EC1}" presName="parTx" presStyleLbl="revTx" presStyleIdx="2" presStyleCnt="7">
        <dgm:presLayoutVars>
          <dgm:chMax val="0"/>
          <dgm:chPref val="0"/>
        </dgm:presLayoutVars>
      </dgm:prSet>
      <dgm:spPr/>
    </dgm:pt>
    <dgm:pt modelId="{AEF00C5A-478E-4E1B-90C8-66282B504F6C}" type="pres">
      <dgm:prSet presAssocID="{52A57889-B1EF-46C1-9A90-A3158D5E3F2A}" presName="sibTrans" presStyleCnt="0"/>
      <dgm:spPr/>
    </dgm:pt>
    <dgm:pt modelId="{ADA48624-C31D-46A8-9D82-27878F6FB5E5}" type="pres">
      <dgm:prSet presAssocID="{16B5F2BC-FEDB-4B64-9D90-C1466232098A}" presName="compNode" presStyleCnt="0"/>
      <dgm:spPr/>
    </dgm:pt>
    <dgm:pt modelId="{10352AA3-16C5-4208-A5CB-170B56BC46BB}" type="pres">
      <dgm:prSet presAssocID="{16B5F2BC-FEDB-4B64-9D90-C1466232098A}" presName="bgRect" presStyleLbl="bgShp" presStyleIdx="3" presStyleCnt="7"/>
      <dgm:spPr/>
    </dgm:pt>
    <dgm:pt modelId="{19DEE3E2-920C-441D-B487-2A7340C7711C}" type="pres">
      <dgm:prSet presAssocID="{16B5F2BC-FEDB-4B64-9D90-C1466232098A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F787F7E5-1887-4DE4-A17A-9B9738866C6F}" type="pres">
      <dgm:prSet presAssocID="{16B5F2BC-FEDB-4B64-9D90-C1466232098A}" presName="spaceRect" presStyleCnt="0"/>
      <dgm:spPr/>
    </dgm:pt>
    <dgm:pt modelId="{CAF799C7-D8DA-4D45-BA03-1BCE33F6B383}" type="pres">
      <dgm:prSet presAssocID="{16B5F2BC-FEDB-4B64-9D90-C1466232098A}" presName="parTx" presStyleLbl="revTx" presStyleIdx="3" presStyleCnt="7">
        <dgm:presLayoutVars>
          <dgm:chMax val="0"/>
          <dgm:chPref val="0"/>
        </dgm:presLayoutVars>
      </dgm:prSet>
      <dgm:spPr/>
    </dgm:pt>
    <dgm:pt modelId="{F46F7BCB-8471-4CC4-B3D9-819828608793}" type="pres">
      <dgm:prSet presAssocID="{BFE4CBDA-59A7-402C-97C0-455AC18E7987}" presName="sibTrans" presStyleCnt="0"/>
      <dgm:spPr/>
    </dgm:pt>
    <dgm:pt modelId="{F5F9D7DC-51B6-4182-90BA-91015BDD6809}" type="pres">
      <dgm:prSet presAssocID="{CFA05EC6-A00A-4784-899D-E5E0587ADBDC}" presName="compNode" presStyleCnt="0"/>
      <dgm:spPr/>
    </dgm:pt>
    <dgm:pt modelId="{08B49124-65DE-4375-9085-6AFD0DCAC9ED}" type="pres">
      <dgm:prSet presAssocID="{CFA05EC6-A00A-4784-899D-E5E0587ADBDC}" presName="bgRect" presStyleLbl="bgShp" presStyleIdx="4" presStyleCnt="7"/>
      <dgm:spPr/>
    </dgm:pt>
    <dgm:pt modelId="{AC22532A-8066-4E7C-9C9C-A9CD6A9940AF}" type="pres">
      <dgm:prSet presAssocID="{CFA05EC6-A00A-4784-899D-E5E0587ADBDC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idney"/>
        </a:ext>
      </dgm:extLst>
    </dgm:pt>
    <dgm:pt modelId="{A37BDBED-3160-4973-BA2F-8370973E18BF}" type="pres">
      <dgm:prSet presAssocID="{CFA05EC6-A00A-4784-899D-E5E0587ADBDC}" presName="spaceRect" presStyleCnt="0"/>
      <dgm:spPr/>
    </dgm:pt>
    <dgm:pt modelId="{86F6F7E5-4B75-440F-94C0-A63256A7CF89}" type="pres">
      <dgm:prSet presAssocID="{CFA05EC6-A00A-4784-899D-E5E0587ADBDC}" presName="parTx" presStyleLbl="revTx" presStyleIdx="4" presStyleCnt="7">
        <dgm:presLayoutVars>
          <dgm:chMax val="0"/>
          <dgm:chPref val="0"/>
        </dgm:presLayoutVars>
      </dgm:prSet>
      <dgm:spPr/>
    </dgm:pt>
    <dgm:pt modelId="{8B890FE4-B602-4A8E-A2C8-53577FEE21FD}" type="pres">
      <dgm:prSet presAssocID="{259F416B-318E-4A51-8842-D3B1321C0661}" presName="sibTrans" presStyleCnt="0"/>
      <dgm:spPr/>
    </dgm:pt>
    <dgm:pt modelId="{E44BDE98-FA6A-4E59-86EA-490F4DCE2C1A}" type="pres">
      <dgm:prSet presAssocID="{89B54BB3-6CC5-4456-9539-14867296CE09}" presName="compNode" presStyleCnt="0"/>
      <dgm:spPr/>
    </dgm:pt>
    <dgm:pt modelId="{BC5D12AC-D00A-48AC-B680-5013944FE2ED}" type="pres">
      <dgm:prSet presAssocID="{89B54BB3-6CC5-4456-9539-14867296CE09}" presName="bgRect" presStyleLbl="bgShp" presStyleIdx="5" presStyleCnt="7"/>
      <dgm:spPr/>
    </dgm:pt>
    <dgm:pt modelId="{D52DF093-AFCD-4ED3-9596-D223210E4D30}" type="pres">
      <dgm:prSet presAssocID="{89B54BB3-6CC5-4456-9539-14867296CE09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eaker"/>
        </a:ext>
      </dgm:extLst>
    </dgm:pt>
    <dgm:pt modelId="{F0CC3BAE-27CC-4A15-AEEC-CD42A32F0BAA}" type="pres">
      <dgm:prSet presAssocID="{89B54BB3-6CC5-4456-9539-14867296CE09}" presName="spaceRect" presStyleCnt="0"/>
      <dgm:spPr/>
    </dgm:pt>
    <dgm:pt modelId="{CFCBC0F9-71B5-42AA-91B7-17D60A948C0B}" type="pres">
      <dgm:prSet presAssocID="{89B54BB3-6CC5-4456-9539-14867296CE09}" presName="parTx" presStyleLbl="revTx" presStyleIdx="5" presStyleCnt="7">
        <dgm:presLayoutVars>
          <dgm:chMax val="0"/>
          <dgm:chPref val="0"/>
        </dgm:presLayoutVars>
      </dgm:prSet>
      <dgm:spPr/>
    </dgm:pt>
    <dgm:pt modelId="{4E325583-C8B8-4A3E-86AE-91057BA66A90}" type="pres">
      <dgm:prSet presAssocID="{0CDFACD1-19F4-47CC-960C-0DB1EE0780B5}" presName="sibTrans" presStyleCnt="0"/>
      <dgm:spPr/>
    </dgm:pt>
    <dgm:pt modelId="{CFD04110-77CB-4C5E-B5B0-3213531E050B}" type="pres">
      <dgm:prSet presAssocID="{1E929545-6399-4C35-94E9-6EAA1288A826}" presName="compNode" presStyleCnt="0"/>
      <dgm:spPr/>
    </dgm:pt>
    <dgm:pt modelId="{C7F385F6-273A-40E1-B183-7215B72EAB25}" type="pres">
      <dgm:prSet presAssocID="{1E929545-6399-4C35-94E9-6EAA1288A826}" presName="bgRect" presStyleLbl="bgShp" presStyleIdx="6" presStyleCnt="7"/>
      <dgm:spPr/>
    </dgm:pt>
    <dgm:pt modelId="{C276564C-E1FB-4179-B7BE-CFD15CA46F1A}" type="pres">
      <dgm:prSet presAssocID="{1E929545-6399-4C35-94E9-6EAA1288A826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ask"/>
        </a:ext>
      </dgm:extLst>
    </dgm:pt>
    <dgm:pt modelId="{D05EB509-FBF9-4ECF-BD05-DD4C324EFCEA}" type="pres">
      <dgm:prSet presAssocID="{1E929545-6399-4C35-94E9-6EAA1288A826}" presName="spaceRect" presStyleCnt="0"/>
      <dgm:spPr/>
    </dgm:pt>
    <dgm:pt modelId="{D262D496-6276-4A5E-BD71-4CEDFBF22AB5}" type="pres">
      <dgm:prSet presAssocID="{1E929545-6399-4C35-94E9-6EAA1288A826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3522A30D-9081-4C34-9C63-C41DD85D3773}" type="presOf" srcId="{1E929545-6399-4C35-94E9-6EAA1288A826}" destId="{D262D496-6276-4A5E-BD71-4CEDFBF22AB5}" srcOrd="0" destOrd="0" presId="urn:microsoft.com/office/officeart/2018/2/layout/IconVerticalSolidList"/>
    <dgm:cxn modelId="{F3AEBF10-CDC8-44D5-9A55-F44FC6ADC480}" type="presOf" srcId="{3426BFC6-398C-47D7-8F12-23B67ECD63FC}" destId="{CFC9CADD-096E-4092-B65C-03060B324417}" srcOrd="0" destOrd="0" presId="urn:microsoft.com/office/officeart/2018/2/layout/IconVerticalSolidList"/>
    <dgm:cxn modelId="{43714F20-E8AA-451F-8CF0-2DB08902CE28}" srcId="{ECF16E98-B5F3-45AC-9F48-158354815BB9}" destId="{CFA05EC6-A00A-4784-899D-E5E0587ADBDC}" srcOrd="4" destOrd="0" parTransId="{D8A3642F-ADC1-4537-8955-9666451E0E4C}" sibTransId="{259F416B-318E-4A51-8842-D3B1321C0661}"/>
    <dgm:cxn modelId="{9951B339-C718-4A21-8672-A90DA38F7F9B}" type="presOf" srcId="{CFA05EC6-A00A-4784-899D-E5E0587ADBDC}" destId="{86F6F7E5-4B75-440F-94C0-A63256A7CF89}" srcOrd="0" destOrd="0" presId="urn:microsoft.com/office/officeart/2018/2/layout/IconVerticalSolidList"/>
    <dgm:cxn modelId="{793CC16C-ECCD-45B2-A5B2-2C9988F4FAD1}" type="presOf" srcId="{62376B68-9AA8-4FDE-BCD1-F19306AD4ABE}" destId="{B88645A7-2F83-4A9A-8D58-3730F26565FF}" srcOrd="0" destOrd="0" presId="urn:microsoft.com/office/officeart/2018/2/layout/IconVerticalSolidList"/>
    <dgm:cxn modelId="{CBB8764F-FEFD-4080-BE8D-D34A9F7D8E18}" type="presOf" srcId="{89B54BB3-6CC5-4456-9539-14867296CE09}" destId="{CFCBC0F9-71B5-42AA-91B7-17D60A948C0B}" srcOrd="0" destOrd="0" presId="urn:microsoft.com/office/officeart/2018/2/layout/IconVerticalSolidList"/>
    <dgm:cxn modelId="{90C30271-AE5B-4494-BE00-89A6AEDB9B7C}" srcId="{ECF16E98-B5F3-45AC-9F48-158354815BB9}" destId="{3426BFC6-398C-47D7-8F12-23B67ECD63FC}" srcOrd="1" destOrd="0" parTransId="{1E166E18-A0AE-431B-8F17-A6C2F49B0B46}" sibTransId="{136DB84D-B0E1-430F-92A4-B1B1C6340274}"/>
    <dgm:cxn modelId="{8A1E5758-73AF-48A7-8328-17F1B15F9D93}" srcId="{ECF16E98-B5F3-45AC-9F48-158354815BB9}" destId="{89B54BB3-6CC5-4456-9539-14867296CE09}" srcOrd="5" destOrd="0" parTransId="{52930E98-0817-4900-9340-CBB18151B40B}" sibTransId="{0CDFACD1-19F4-47CC-960C-0DB1EE0780B5}"/>
    <dgm:cxn modelId="{86C74081-8AD8-49A6-A47C-43E4FA74FD9C}" srcId="{ECF16E98-B5F3-45AC-9F48-158354815BB9}" destId="{1E929545-6399-4C35-94E9-6EAA1288A826}" srcOrd="6" destOrd="0" parTransId="{8EAAD5D9-D0C5-47C7-B412-675AD4BA65A3}" sibTransId="{59EBFB04-5F5D-413C-B5F7-93D3BB7A8D82}"/>
    <dgm:cxn modelId="{7CB7A097-7A99-4913-BF9D-B72F31F5FCB8}" srcId="{ECF16E98-B5F3-45AC-9F48-158354815BB9}" destId="{16B5F2BC-FEDB-4B64-9D90-C1466232098A}" srcOrd="3" destOrd="0" parTransId="{7F1E7C4B-D1A7-4BCE-B99B-D5B94EE0E4EC}" sibTransId="{BFE4CBDA-59A7-402C-97C0-455AC18E7987}"/>
    <dgm:cxn modelId="{1F0885A0-21F2-4046-B983-3210A6EA97D4}" srcId="{ECF16E98-B5F3-45AC-9F48-158354815BB9}" destId="{89C2A698-4AAC-401A-8F24-8AFDBF6E1EC1}" srcOrd="2" destOrd="0" parTransId="{1B06F76F-E509-433F-B5C5-844D81562B82}" sibTransId="{52A57889-B1EF-46C1-9A90-A3158D5E3F2A}"/>
    <dgm:cxn modelId="{DF5D5CB8-E811-48C6-8D61-4F5C54B9A177}" type="presOf" srcId="{89C2A698-4AAC-401A-8F24-8AFDBF6E1EC1}" destId="{A012DC77-3E20-4DA2-8F0A-3C6A1E7EF560}" srcOrd="0" destOrd="0" presId="urn:microsoft.com/office/officeart/2018/2/layout/IconVerticalSolidList"/>
    <dgm:cxn modelId="{A3206CE5-CA7B-48B6-80DE-97274CBD852E}" srcId="{ECF16E98-B5F3-45AC-9F48-158354815BB9}" destId="{62376B68-9AA8-4FDE-BCD1-F19306AD4ABE}" srcOrd="0" destOrd="0" parTransId="{4FEB18CF-CDEE-42A6-8A9E-417FF9299407}" sibTransId="{CB455C93-0596-4643-A447-23037CF4C26D}"/>
    <dgm:cxn modelId="{F1493EED-56D7-4408-8D35-A1974548D867}" type="presOf" srcId="{16B5F2BC-FEDB-4B64-9D90-C1466232098A}" destId="{CAF799C7-D8DA-4D45-BA03-1BCE33F6B383}" srcOrd="0" destOrd="0" presId="urn:microsoft.com/office/officeart/2018/2/layout/IconVerticalSolidList"/>
    <dgm:cxn modelId="{852072F4-0C6D-4B1E-A63F-AF837A1C56BF}" type="presOf" srcId="{ECF16E98-B5F3-45AC-9F48-158354815BB9}" destId="{DEA716DD-31C2-45A8-8A46-E6FD9FE4ACFB}" srcOrd="0" destOrd="0" presId="urn:microsoft.com/office/officeart/2018/2/layout/IconVerticalSolidList"/>
    <dgm:cxn modelId="{160F7DD0-A150-4904-90B2-934A7248BD4F}" type="presParOf" srcId="{DEA716DD-31C2-45A8-8A46-E6FD9FE4ACFB}" destId="{9798D8B9-AAD1-43D5-98F5-7A273610BD7D}" srcOrd="0" destOrd="0" presId="urn:microsoft.com/office/officeart/2018/2/layout/IconVerticalSolidList"/>
    <dgm:cxn modelId="{4C49F0FE-61D0-420F-80AC-A50E29A1843A}" type="presParOf" srcId="{9798D8B9-AAD1-43D5-98F5-7A273610BD7D}" destId="{8D11E198-F613-4912-BBB3-400AEC39D22B}" srcOrd="0" destOrd="0" presId="urn:microsoft.com/office/officeart/2018/2/layout/IconVerticalSolidList"/>
    <dgm:cxn modelId="{4427C386-51F1-4017-B938-8E3A3B897BB0}" type="presParOf" srcId="{9798D8B9-AAD1-43D5-98F5-7A273610BD7D}" destId="{FFCE8EDD-1B12-4AE8-BD96-490FB86CB492}" srcOrd="1" destOrd="0" presId="urn:microsoft.com/office/officeart/2018/2/layout/IconVerticalSolidList"/>
    <dgm:cxn modelId="{2B03B4BF-AB4C-448C-B0F6-3CAAC3571705}" type="presParOf" srcId="{9798D8B9-AAD1-43D5-98F5-7A273610BD7D}" destId="{4232B096-0EFD-424E-9F71-F4F61FFAC795}" srcOrd="2" destOrd="0" presId="urn:microsoft.com/office/officeart/2018/2/layout/IconVerticalSolidList"/>
    <dgm:cxn modelId="{66DD3181-793A-4A88-A4B1-75D5703CF74F}" type="presParOf" srcId="{9798D8B9-AAD1-43D5-98F5-7A273610BD7D}" destId="{B88645A7-2F83-4A9A-8D58-3730F26565FF}" srcOrd="3" destOrd="0" presId="urn:microsoft.com/office/officeart/2018/2/layout/IconVerticalSolidList"/>
    <dgm:cxn modelId="{31652A8E-10F4-453A-850B-3B25C31A4F8B}" type="presParOf" srcId="{DEA716DD-31C2-45A8-8A46-E6FD9FE4ACFB}" destId="{662B37D3-C712-4552-9251-629BB75D1F06}" srcOrd="1" destOrd="0" presId="urn:microsoft.com/office/officeart/2018/2/layout/IconVerticalSolidList"/>
    <dgm:cxn modelId="{3D1D6EEA-18C3-4FFD-8AB3-4AD0B091FBAD}" type="presParOf" srcId="{DEA716DD-31C2-45A8-8A46-E6FD9FE4ACFB}" destId="{97423B85-9A2D-42F3-82F9-26FB2F339A3C}" srcOrd="2" destOrd="0" presId="urn:microsoft.com/office/officeart/2018/2/layout/IconVerticalSolidList"/>
    <dgm:cxn modelId="{CCEF57CB-07B4-41A9-ACE2-4BD3957C7D40}" type="presParOf" srcId="{97423B85-9A2D-42F3-82F9-26FB2F339A3C}" destId="{BC8BB834-7F94-497E-A789-BC0A2A5F9755}" srcOrd="0" destOrd="0" presId="urn:microsoft.com/office/officeart/2018/2/layout/IconVerticalSolidList"/>
    <dgm:cxn modelId="{C1B85E24-458D-4EC2-8185-493FA6EF0BBC}" type="presParOf" srcId="{97423B85-9A2D-42F3-82F9-26FB2F339A3C}" destId="{F67BB6F9-134A-4ECC-9766-FEB393808CA9}" srcOrd="1" destOrd="0" presId="urn:microsoft.com/office/officeart/2018/2/layout/IconVerticalSolidList"/>
    <dgm:cxn modelId="{72266DBE-5D26-427C-9D73-6A1D835FAE2A}" type="presParOf" srcId="{97423B85-9A2D-42F3-82F9-26FB2F339A3C}" destId="{D6E279C2-459C-4953-8580-0F90A31227BE}" srcOrd="2" destOrd="0" presId="urn:microsoft.com/office/officeart/2018/2/layout/IconVerticalSolidList"/>
    <dgm:cxn modelId="{59B0FD17-7FB9-4FC4-8235-86F25DE740BA}" type="presParOf" srcId="{97423B85-9A2D-42F3-82F9-26FB2F339A3C}" destId="{CFC9CADD-096E-4092-B65C-03060B324417}" srcOrd="3" destOrd="0" presId="urn:microsoft.com/office/officeart/2018/2/layout/IconVerticalSolidList"/>
    <dgm:cxn modelId="{2AE1DC97-E52B-4931-A76A-8C82576063E7}" type="presParOf" srcId="{DEA716DD-31C2-45A8-8A46-E6FD9FE4ACFB}" destId="{297AE24E-8237-459F-830F-DF2B919D0090}" srcOrd="3" destOrd="0" presId="urn:microsoft.com/office/officeart/2018/2/layout/IconVerticalSolidList"/>
    <dgm:cxn modelId="{E9046120-3CFB-4E12-A7EB-4A398F3B7182}" type="presParOf" srcId="{DEA716DD-31C2-45A8-8A46-E6FD9FE4ACFB}" destId="{3A3F8DEB-8EF5-46EE-AA3B-6F2B795E70AA}" srcOrd="4" destOrd="0" presId="urn:microsoft.com/office/officeart/2018/2/layout/IconVerticalSolidList"/>
    <dgm:cxn modelId="{2A844F14-1403-4ED7-AAAD-5EC6F64EBBA1}" type="presParOf" srcId="{3A3F8DEB-8EF5-46EE-AA3B-6F2B795E70AA}" destId="{57BFAD5E-7C43-4C08-B845-F5F3D49CAB0E}" srcOrd="0" destOrd="0" presId="urn:microsoft.com/office/officeart/2018/2/layout/IconVerticalSolidList"/>
    <dgm:cxn modelId="{3FBD9C07-9EC1-4D6F-B3E8-163750CDA473}" type="presParOf" srcId="{3A3F8DEB-8EF5-46EE-AA3B-6F2B795E70AA}" destId="{8915D683-5776-4B8F-B646-9D18A8DD3327}" srcOrd="1" destOrd="0" presId="urn:microsoft.com/office/officeart/2018/2/layout/IconVerticalSolidList"/>
    <dgm:cxn modelId="{9F734503-63B8-4E4D-80ED-25FBFB839AC7}" type="presParOf" srcId="{3A3F8DEB-8EF5-46EE-AA3B-6F2B795E70AA}" destId="{5C4F3E9C-66A7-4DE1-82F2-7AFA9D42A675}" srcOrd="2" destOrd="0" presId="urn:microsoft.com/office/officeart/2018/2/layout/IconVerticalSolidList"/>
    <dgm:cxn modelId="{9BA80F0D-8D73-4053-B649-2648325C1F7C}" type="presParOf" srcId="{3A3F8DEB-8EF5-46EE-AA3B-6F2B795E70AA}" destId="{A012DC77-3E20-4DA2-8F0A-3C6A1E7EF560}" srcOrd="3" destOrd="0" presId="urn:microsoft.com/office/officeart/2018/2/layout/IconVerticalSolidList"/>
    <dgm:cxn modelId="{31A8FDBE-F15B-4444-A6D1-49B54CBF2C05}" type="presParOf" srcId="{DEA716DD-31C2-45A8-8A46-E6FD9FE4ACFB}" destId="{AEF00C5A-478E-4E1B-90C8-66282B504F6C}" srcOrd="5" destOrd="0" presId="urn:microsoft.com/office/officeart/2018/2/layout/IconVerticalSolidList"/>
    <dgm:cxn modelId="{C754A0CF-4473-4155-A612-D5D81CD0CEB4}" type="presParOf" srcId="{DEA716DD-31C2-45A8-8A46-E6FD9FE4ACFB}" destId="{ADA48624-C31D-46A8-9D82-27878F6FB5E5}" srcOrd="6" destOrd="0" presId="urn:microsoft.com/office/officeart/2018/2/layout/IconVerticalSolidList"/>
    <dgm:cxn modelId="{3D9D66FD-6134-4977-88C3-8986A9F0A85E}" type="presParOf" srcId="{ADA48624-C31D-46A8-9D82-27878F6FB5E5}" destId="{10352AA3-16C5-4208-A5CB-170B56BC46BB}" srcOrd="0" destOrd="0" presId="urn:microsoft.com/office/officeart/2018/2/layout/IconVerticalSolidList"/>
    <dgm:cxn modelId="{98113B43-EA18-4CCA-B7E1-A143CA42ACCA}" type="presParOf" srcId="{ADA48624-C31D-46A8-9D82-27878F6FB5E5}" destId="{19DEE3E2-920C-441D-B487-2A7340C7711C}" srcOrd="1" destOrd="0" presId="urn:microsoft.com/office/officeart/2018/2/layout/IconVerticalSolidList"/>
    <dgm:cxn modelId="{95BD722B-A617-4F25-BD26-ABE40C655378}" type="presParOf" srcId="{ADA48624-C31D-46A8-9D82-27878F6FB5E5}" destId="{F787F7E5-1887-4DE4-A17A-9B9738866C6F}" srcOrd="2" destOrd="0" presId="urn:microsoft.com/office/officeart/2018/2/layout/IconVerticalSolidList"/>
    <dgm:cxn modelId="{99BBE704-DD76-4987-ABB4-86A4C04B4523}" type="presParOf" srcId="{ADA48624-C31D-46A8-9D82-27878F6FB5E5}" destId="{CAF799C7-D8DA-4D45-BA03-1BCE33F6B383}" srcOrd="3" destOrd="0" presId="urn:microsoft.com/office/officeart/2018/2/layout/IconVerticalSolidList"/>
    <dgm:cxn modelId="{0B97151B-0918-4F9D-91E8-5C029AEB61DB}" type="presParOf" srcId="{DEA716DD-31C2-45A8-8A46-E6FD9FE4ACFB}" destId="{F46F7BCB-8471-4CC4-B3D9-819828608793}" srcOrd="7" destOrd="0" presId="urn:microsoft.com/office/officeart/2018/2/layout/IconVerticalSolidList"/>
    <dgm:cxn modelId="{7D943410-D2A3-4608-918C-82CAE55D6DB2}" type="presParOf" srcId="{DEA716DD-31C2-45A8-8A46-E6FD9FE4ACFB}" destId="{F5F9D7DC-51B6-4182-90BA-91015BDD6809}" srcOrd="8" destOrd="0" presId="urn:microsoft.com/office/officeart/2018/2/layout/IconVerticalSolidList"/>
    <dgm:cxn modelId="{B260B606-013F-4C1C-824E-AB7B7BA41F69}" type="presParOf" srcId="{F5F9D7DC-51B6-4182-90BA-91015BDD6809}" destId="{08B49124-65DE-4375-9085-6AFD0DCAC9ED}" srcOrd="0" destOrd="0" presId="urn:microsoft.com/office/officeart/2018/2/layout/IconVerticalSolidList"/>
    <dgm:cxn modelId="{D4DC5581-54FA-48D4-B3B2-5CC51D33C304}" type="presParOf" srcId="{F5F9D7DC-51B6-4182-90BA-91015BDD6809}" destId="{AC22532A-8066-4E7C-9C9C-A9CD6A9940AF}" srcOrd="1" destOrd="0" presId="urn:microsoft.com/office/officeart/2018/2/layout/IconVerticalSolidList"/>
    <dgm:cxn modelId="{BDF4E82F-6869-46A4-AF2D-6BD701D8EAEE}" type="presParOf" srcId="{F5F9D7DC-51B6-4182-90BA-91015BDD6809}" destId="{A37BDBED-3160-4973-BA2F-8370973E18BF}" srcOrd="2" destOrd="0" presId="urn:microsoft.com/office/officeart/2018/2/layout/IconVerticalSolidList"/>
    <dgm:cxn modelId="{E394C631-403B-40ED-8036-1E74D0A64031}" type="presParOf" srcId="{F5F9D7DC-51B6-4182-90BA-91015BDD6809}" destId="{86F6F7E5-4B75-440F-94C0-A63256A7CF89}" srcOrd="3" destOrd="0" presId="urn:microsoft.com/office/officeart/2018/2/layout/IconVerticalSolidList"/>
    <dgm:cxn modelId="{855B7242-9583-4EDA-84F4-D82D711C2BA7}" type="presParOf" srcId="{DEA716DD-31C2-45A8-8A46-E6FD9FE4ACFB}" destId="{8B890FE4-B602-4A8E-A2C8-53577FEE21FD}" srcOrd="9" destOrd="0" presId="urn:microsoft.com/office/officeart/2018/2/layout/IconVerticalSolidList"/>
    <dgm:cxn modelId="{B34B0FDC-4A36-4345-B0DB-3F3D0DFB5135}" type="presParOf" srcId="{DEA716DD-31C2-45A8-8A46-E6FD9FE4ACFB}" destId="{E44BDE98-FA6A-4E59-86EA-490F4DCE2C1A}" srcOrd="10" destOrd="0" presId="urn:microsoft.com/office/officeart/2018/2/layout/IconVerticalSolidList"/>
    <dgm:cxn modelId="{9A2938FF-810B-4BEE-9404-953E0801ED9E}" type="presParOf" srcId="{E44BDE98-FA6A-4E59-86EA-490F4DCE2C1A}" destId="{BC5D12AC-D00A-48AC-B680-5013944FE2ED}" srcOrd="0" destOrd="0" presId="urn:microsoft.com/office/officeart/2018/2/layout/IconVerticalSolidList"/>
    <dgm:cxn modelId="{A84253F1-D596-46B8-9ACB-F0A01CC8A406}" type="presParOf" srcId="{E44BDE98-FA6A-4E59-86EA-490F4DCE2C1A}" destId="{D52DF093-AFCD-4ED3-9596-D223210E4D30}" srcOrd="1" destOrd="0" presId="urn:microsoft.com/office/officeart/2018/2/layout/IconVerticalSolidList"/>
    <dgm:cxn modelId="{2F11B440-952D-4ACF-8A33-C3912E875FAC}" type="presParOf" srcId="{E44BDE98-FA6A-4E59-86EA-490F4DCE2C1A}" destId="{F0CC3BAE-27CC-4A15-AEEC-CD42A32F0BAA}" srcOrd="2" destOrd="0" presId="urn:microsoft.com/office/officeart/2018/2/layout/IconVerticalSolidList"/>
    <dgm:cxn modelId="{D7FF18A5-D570-434A-BB44-01ADA6355DFE}" type="presParOf" srcId="{E44BDE98-FA6A-4E59-86EA-490F4DCE2C1A}" destId="{CFCBC0F9-71B5-42AA-91B7-17D60A948C0B}" srcOrd="3" destOrd="0" presId="urn:microsoft.com/office/officeart/2018/2/layout/IconVerticalSolidList"/>
    <dgm:cxn modelId="{B1D9BDD2-9CA5-4DC4-99C9-8CADAACC8F95}" type="presParOf" srcId="{DEA716DD-31C2-45A8-8A46-E6FD9FE4ACFB}" destId="{4E325583-C8B8-4A3E-86AE-91057BA66A90}" srcOrd="11" destOrd="0" presId="urn:microsoft.com/office/officeart/2018/2/layout/IconVerticalSolidList"/>
    <dgm:cxn modelId="{3F56C336-5151-4159-ACD7-1AC39B5DE98B}" type="presParOf" srcId="{DEA716DD-31C2-45A8-8A46-E6FD9FE4ACFB}" destId="{CFD04110-77CB-4C5E-B5B0-3213531E050B}" srcOrd="12" destOrd="0" presId="urn:microsoft.com/office/officeart/2018/2/layout/IconVerticalSolidList"/>
    <dgm:cxn modelId="{5B80030C-C813-4C7E-BD20-4056BC19AB86}" type="presParOf" srcId="{CFD04110-77CB-4C5E-B5B0-3213531E050B}" destId="{C7F385F6-273A-40E1-B183-7215B72EAB25}" srcOrd="0" destOrd="0" presId="urn:microsoft.com/office/officeart/2018/2/layout/IconVerticalSolidList"/>
    <dgm:cxn modelId="{B45919C4-530B-4838-9BDD-3552F59FB89B}" type="presParOf" srcId="{CFD04110-77CB-4C5E-B5B0-3213531E050B}" destId="{C276564C-E1FB-4179-B7BE-CFD15CA46F1A}" srcOrd="1" destOrd="0" presId="urn:microsoft.com/office/officeart/2018/2/layout/IconVerticalSolidList"/>
    <dgm:cxn modelId="{C740FA11-EE7E-48FF-AEB6-805A0868ED79}" type="presParOf" srcId="{CFD04110-77CB-4C5E-B5B0-3213531E050B}" destId="{D05EB509-FBF9-4ECF-BD05-DD4C324EFCEA}" srcOrd="2" destOrd="0" presId="urn:microsoft.com/office/officeart/2018/2/layout/IconVerticalSolidList"/>
    <dgm:cxn modelId="{213BFC62-D3F6-4909-90DA-935EAE313A58}" type="presParOf" srcId="{CFD04110-77CB-4C5E-B5B0-3213531E050B}" destId="{D262D496-6276-4A5E-BD71-4CEDFBF22AB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5727055-F7F9-499C-BCAC-D5CD2F65702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FE9B194-0B5D-4A46-BE4C-6594547771A8}">
      <dgm:prSet/>
      <dgm:spPr/>
      <dgm:t>
        <a:bodyPr/>
        <a:lstStyle/>
        <a:p>
          <a:r>
            <a:rPr lang="en-US"/>
            <a:t>Water, alcohol, salt, and simple sugars can be absorbed directly through the stomach wall. </a:t>
          </a:r>
        </a:p>
      </dgm:t>
    </dgm:pt>
    <dgm:pt modelId="{F3337AED-5BF9-4694-9304-ED964366DF69}" type="parTrans" cxnId="{E26C2EA4-7671-4B74-A13A-5799443E5152}">
      <dgm:prSet/>
      <dgm:spPr/>
      <dgm:t>
        <a:bodyPr/>
        <a:lstStyle/>
        <a:p>
          <a:endParaRPr lang="en-US"/>
        </a:p>
      </dgm:t>
    </dgm:pt>
    <dgm:pt modelId="{1BC3AF1E-C42F-4646-A218-16E2245A2F00}" type="sibTrans" cxnId="{E26C2EA4-7671-4B74-A13A-5799443E5152}">
      <dgm:prSet/>
      <dgm:spPr/>
      <dgm:t>
        <a:bodyPr/>
        <a:lstStyle/>
        <a:p>
          <a:endParaRPr lang="en-US"/>
        </a:p>
      </dgm:t>
    </dgm:pt>
    <dgm:pt modelId="{D7A1672B-E68E-438A-97D1-0208D224985D}">
      <dgm:prSet/>
      <dgm:spPr/>
      <dgm:t>
        <a:bodyPr/>
        <a:lstStyle/>
        <a:p>
          <a:r>
            <a:rPr lang="en-US"/>
            <a:t>However, most substances in our food need a little more digestion and must travel into the intestines before they can be absorbed. </a:t>
          </a:r>
        </a:p>
      </dgm:t>
    </dgm:pt>
    <dgm:pt modelId="{E38BDA05-96A6-4C18-B662-22ECEA184112}" type="parTrans" cxnId="{81ACCF42-6C7F-4FAC-9234-19D3FA69F8F9}">
      <dgm:prSet/>
      <dgm:spPr/>
      <dgm:t>
        <a:bodyPr/>
        <a:lstStyle/>
        <a:p>
          <a:endParaRPr lang="en-US"/>
        </a:p>
      </dgm:t>
    </dgm:pt>
    <dgm:pt modelId="{78AD5D00-F345-40A7-B81A-7ECB11492BA4}" type="sibTrans" cxnId="{81ACCF42-6C7F-4FAC-9234-19D3FA69F8F9}">
      <dgm:prSet/>
      <dgm:spPr/>
      <dgm:t>
        <a:bodyPr/>
        <a:lstStyle/>
        <a:p>
          <a:endParaRPr lang="en-US"/>
        </a:p>
      </dgm:t>
    </dgm:pt>
    <dgm:pt modelId="{82272A59-785B-4CBE-BB7F-4433C502BB49}" type="pres">
      <dgm:prSet presAssocID="{B5727055-F7F9-499C-BCAC-D5CD2F65702D}" presName="root" presStyleCnt="0">
        <dgm:presLayoutVars>
          <dgm:dir/>
          <dgm:resizeHandles val="exact"/>
        </dgm:presLayoutVars>
      </dgm:prSet>
      <dgm:spPr/>
    </dgm:pt>
    <dgm:pt modelId="{DB1CB104-3968-4EA7-94FB-69CE024A666C}" type="pres">
      <dgm:prSet presAssocID="{6FE9B194-0B5D-4A46-BE4C-6594547771A8}" presName="compNode" presStyleCnt="0"/>
      <dgm:spPr/>
    </dgm:pt>
    <dgm:pt modelId="{6C57C0CC-7A5A-41C3-99F9-1E159B3DBBB3}" type="pres">
      <dgm:prSet presAssocID="{6FE9B194-0B5D-4A46-BE4C-6594547771A8}" presName="bgRect" presStyleLbl="bgShp" presStyleIdx="0" presStyleCnt="2"/>
      <dgm:spPr/>
    </dgm:pt>
    <dgm:pt modelId="{5F1CE179-4025-4DBE-A462-81153C61400C}" type="pres">
      <dgm:prSet presAssocID="{6FE9B194-0B5D-4A46-BE4C-6594547771A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apes"/>
        </a:ext>
      </dgm:extLst>
    </dgm:pt>
    <dgm:pt modelId="{DE412F9B-A6CC-45C2-B6B2-EF88D9E58FDB}" type="pres">
      <dgm:prSet presAssocID="{6FE9B194-0B5D-4A46-BE4C-6594547771A8}" presName="spaceRect" presStyleCnt="0"/>
      <dgm:spPr/>
    </dgm:pt>
    <dgm:pt modelId="{9FA9EB9A-3313-4DD9-AD3D-E339E5DB9B51}" type="pres">
      <dgm:prSet presAssocID="{6FE9B194-0B5D-4A46-BE4C-6594547771A8}" presName="parTx" presStyleLbl="revTx" presStyleIdx="0" presStyleCnt="2">
        <dgm:presLayoutVars>
          <dgm:chMax val="0"/>
          <dgm:chPref val="0"/>
        </dgm:presLayoutVars>
      </dgm:prSet>
      <dgm:spPr/>
    </dgm:pt>
    <dgm:pt modelId="{78F40F28-48C8-4B52-AA54-E8CE2B9EC29B}" type="pres">
      <dgm:prSet presAssocID="{1BC3AF1E-C42F-4646-A218-16E2245A2F00}" presName="sibTrans" presStyleCnt="0"/>
      <dgm:spPr/>
    </dgm:pt>
    <dgm:pt modelId="{90837EAB-D1A2-4A06-ADE1-4865F7718610}" type="pres">
      <dgm:prSet presAssocID="{D7A1672B-E68E-438A-97D1-0208D224985D}" presName="compNode" presStyleCnt="0"/>
      <dgm:spPr/>
    </dgm:pt>
    <dgm:pt modelId="{6307CDA5-520F-42D9-955D-E7B73CDE5B6F}" type="pres">
      <dgm:prSet presAssocID="{D7A1672B-E68E-438A-97D1-0208D224985D}" presName="bgRect" presStyleLbl="bgShp" presStyleIdx="1" presStyleCnt="2"/>
      <dgm:spPr/>
    </dgm:pt>
    <dgm:pt modelId="{DDF72412-D115-460F-B257-D46E3CAE6716}" type="pres">
      <dgm:prSet presAssocID="{D7A1672B-E68E-438A-97D1-0208D224985D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vocado"/>
        </a:ext>
      </dgm:extLst>
    </dgm:pt>
    <dgm:pt modelId="{06D2C92A-88FC-4558-9F9F-C251D4D0E88B}" type="pres">
      <dgm:prSet presAssocID="{D7A1672B-E68E-438A-97D1-0208D224985D}" presName="spaceRect" presStyleCnt="0"/>
      <dgm:spPr/>
    </dgm:pt>
    <dgm:pt modelId="{83ECCE91-2BA6-47C1-A9EB-635EF4A7F62F}" type="pres">
      <dgm:prSet presAssocID="{D7A1672B-E68E-438A-97D1-0208D224985D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81ACCF42-6C7F-4FAC-9234-19D3FA69F8F9}" srcId="{B5727055-F7F9-499C-BCAC-D5CD2F65702D}" destId="{D7A1672B-E68E-438A-97D1-0208D224985D}" srcOrd="1" destOrd="0" parTransId="{E38BDA05-96A6-4C18-B662-22ECEA184112}" sibTransId="{78AD5D00-F345-40A7-B81A-7ECB11492BA4}"/>
    <dgm:cxn modelId="{44254F77-D8D8-4D69-8B57-B589ABA70CE3}" type="presOf" srcId="{6FE9B194-0B5D-4A46-BE4C-6594547771A8}" destId="{9FA9EB9A-3313-4DD9-AD3D-E339E5DB9B51}" srcOrd="0" destOrd="0" presId="urn:microsoft.com/office/officeart/2018/2/layout/IconVerticalSolidList"/>
    <dgm:cxn modelId="{E26C2EA4-7671-4B74-A13A-5799443E5152}" srcId="{B5727055-F7F9-499C-BCAC-D5CD2F65702D}" destId="{6FE9B194-0B5D-4A46-BE4C-6594547771A8}" srcOrd="0" destOrd="0" parTransId="{F3337AED-5BF9-4694-9304-ED964366DF69}" sibTransId="{1BC3AF1E-C42F-4646-A218-16E2245A2F00}"/>
    <dgm:cxn modelId="{29A70FB2-953C-4954-8658-067765E5F1E3}" type="presOf" srcId="{B5727055-F7F9-499C-BCAC-D5CD2F65702D}" destId="{82272A59-785B-4CBE-BB7F-4433C502BB49}" srcOrd="0" destOrd="0" presId="urn:microsoft.com/office/officeart/2018/2/layout/IconVerticalSolidList"/>
    <dgm:cxn modelId="{E53ADDB3-DDB0-48E9-86B7-B4606DC2B628}" type="presOf" srcId="{D7A1672B-E68E-438A-97D1-0208D224985D}" destId="{83ECCE91-2BA6-47C1-A9EB-635EF4A7F62F}" srcOrd="0" destOrd="0" presId="urn:microsoft.com/office/officeart/2018/2/layout/IconVerticalSolidList"/>
    <dgm:cxn modelId="{3935263B-70AB-49F3-8442-AD1C6BB0E5BF}" type="presParOf" srcId="{82272A59-785B-4CBE-BB7F-4433C502BB49}" destId="{DB1CB104-3968-4EA7-94FB-69CE024A666C}" srcOrd="0" destOrd="0" presId="urn:microsoft.com/office/officeart/2018/2/layout/IconVerticalSolidList"/>
    <dgm:cxn modelId="{4A778176-7FBF-4152-96DB-29237A4CBFA6}" type="presParOf" srcId="{DB1CB104-3968-4EA7-94FB-69CE024A666C}" destId="{6C57C0CC-7A5A-41C3-99F9-1E159B3DBBB3}" srcOrd="0" destOrd="0" presId="urn:microsoft.com/office/officeart/2018/2/layout/IconVerticalSolidList"/>
    <dgm:cxn modelId="{B598000F-0623-47DD-BC86-F5EE33409412}" type="presParOf" srcId="{DB1CB104-3968-4EA7-94FB-69CE024A666C}" destId="{5F1CE179-4025-4DBE-A462-81153C61400C}" srcOrd="1" destOrd="0" presId="urn:microsoft.com/office/officeart/2018/2/layout/IconVerticalSolidList"/>
    <dgm:cxn modelId="{ED70259D-6F86-4778-AD66-D561775BB9D8}" type="presParOf" srcId="{DB1CB104-3968-4EA7-94FB-69CE024A666C}" destId="{DE412F9B-A6CC-45C2-B6B2-EF88D9E58FDB}" srcOrd="2" destOrd="0" presId="urn:microsoft.com/office/officeart/2018/2/layout/IconVerticalSolidList"/>
    <dgm:cxn modelId="{DF44D060-D7CD-4EA9-A9A9-30C48791F064}" type="presParOf" srcId="{DB1CB104-3968-4EA7-94FB-69CE024A666C}" destId="{9FA9EB9A-3313-4DD9-AD3D-E339E5DB9B51}" srcOrd="3" destOrd="0" presId="urn:microsoft.com/office/officeart/2018/2/layout/IconVerticalSolidList"/>
    <dgm:cxn modelId="{13D1475B-BA87-4ECB-9061-9909B74B5759}" type="presParOf" srcId="{82272A59-785B-4CBE-BB7F-4433C502BB49}" destId="{78F40F28-48C8-4B52-AA54-E8CE2B9EC29B}" srcOrd="1" destOrd="0" presId="urn:microsoft.com/office/officeart/2018/2/layout/IconVerticalSolidList"/>
    <dgm:cxn modelId="{12E50583-8EA1-4AEF-9C59-145C1E3C7F09}" type="presParOf" srcId="{82272A59-785B-4CBE-BB7F-4433C502BB49}" destId="{90837EAB-D1A2-4A06-ADE1-4865F7718610}" srcOrd="2" destOrd="0" presId="urn:microsoft.com/office/officeart/2018/2/layout/IconVerticalSolidList"/>
    <dgm:cxn modelId="{3107E102-EAC4-42F7-87DC-16A6856F9868}" type="presParOf" srcId="{90837EAB-D1A2-4A06-ADE1-4865F7718610}" destId="{6307CDA5-520F-42D9-955D-E7B73CDE5B6F}" srcOrd="0" destOrd="0" presId="urn:microsoft.com/office/officeart/2018/2/layout/IconVerticalSolidList"/>
    <dgm:cxn modelId="{023CE372-FEB9-4039-9B0B-5A11AD58078F}" type="presParOf" srcId="{90837EAB-D1A2-4A06-ADE1-4865F7718610}" destId="{DDF72412-D115-460F-B257-D46E3CAE6716}" srcOrd="1" destOrd="0" presId="urn:microsoft.com/office/officeart/2018/2/layout/IconVerticalSolidList"/>
    <dgm:cxn modelId="{BC3CBC7B-8E1F-48CE-8CF4-BC93BA4E084D}" type="presParOf" srcId="{90837EAB-D1A2-4A06-ADE1-4865F7718610}" destId="{06D2C92A-88FC-4558-9F9F-C251D4D0E88B}" srcOrd="2" destOrd="0" presId="urn:microsoft.com/office/officeart/2018/2/layout/IconVerticalSolidList"/>
    <dgm:cxn modelId="{684607C7-DE99-42CA-8B4A-771E0E195450}" type="presParOf" srcId="{90837EAB-D1A2-4A06-ADE1-4865F7718610}" destId="{83ECCE91-2BA6-47C1-A9EB-635EF4A7F62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22D6CB0-A987-4CDC-9E3B-993993D9A2D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F82E609A-1EE5-4D68-B4BF-E7D90C1058E8}">
      <dgm:prSet/>
      <dgm:spPr/>
      <dgm:t>
        <a:bodyPr/>
        <a:lstStyle/>
        <a:p>
          <a:r>
            <a:rPr lang="en-US"/>
            <a:t>The small intestine is the site where most of the chemical and mechanical digestion is carried out. </a:t>
          </a:r>
        </a:p>
      </dgm:t>
    </dgm:pt>
    <dgm:pt modelId="{6C1AE553-E291-4A46-8592-2B9D50BBEE74}" type="parTrans" cxnId="{74B89946-22C3-4FB6-946F-49051A68A500}">
      <dgm:prSet/>
      <dgm:spPr/>
      <dgm:t>
        <a:bodyPr/>
        <a:lstStyle/>
        <a:p>
          <a:endParaRPr lang="en-US"/>
        </a:p>
      </dgm:t>
    </dgm:pt>
    <dgm:pt modelId="{DEAFB970-B40D-43BE-A93C-40FBB5DD7F38}" type="sibTrans" cxnId="{74B89946-22C3-4FB6-946F-49051A68A500}">
      <dgm:prSet/>
      <dgm:spPr/>
      <dgm:t>
        <a:bodyPr/>
        <a:lstStyle/>
        <a:p>
          <a:endParaRPr lang="en-US"/>
        </a:p>
      </dgm:t>
    </dgm:pt>
    <dgm:pt modelId="{975D7E01-F270-4F45-BF6B-D221B8EB8431}">
      <dgm:prSet/>
      <dgm:spPr/>
      <dgm:t>
        <a:bodyPr/>
        <a:lstStyle/>
        <a:p>
          <a:r>
            <a:rPr lang="en-US"/>
            <a:t>Tiny projections called villi line the small intestine which absorbs digested food into the capillaries. </a:t>
          </a:r>
        </a:p>
      </dgm:t>
    </dgm:pt>
    <dgm:pt modelId="{DA5D23E7-3C48-44D6-98BE-45AE9F279830}" type="parTrans" cxnId="{E5836FA2-0C20-4D43-B611-7C2E0AFF809C}">
      <dgm:prSet/>
      <dgm:spPr/>
      <dgm:t>
        <a:bodyPr/>
        <a:lstStyle/>
        <a:p>
          <a:endParaRPr lang="en-US"/>
        </a:p>
      </dgm:t>
    </dgm:pt>
    <dgm:pt modelId="{C22EEE89-E8A0-4D23-B24C-CE4C6D2FC38A}" type="sibTrans" cxnId="{E5836FA2-0C20-4D43-B611-7C2E0AFF809C}">
      <dgm:prSet/>
      <dgm:spPr/>
      <dgm:t>
        <a:bodyPr/>
        <a:lstStyle/>
        <a:p>
          <a:endParaRPr lang="en-US"/>
        </a:p>
      </dgm:t>
    </dgm:pt>
    <dgm:pt modelId="{A6F3850A-50B6-4C74-8796-48110303DFA0}">
      <dgm:prSet/>
      <dgm:spPr/>
      <dgm:t>
        <a:bodyPr/>
        <a:lstStyle/>
        <a:p>
          <a:r>
            <a:rPr lang="en-US"/>
            <a:t>Most of the food absorption takes place in the jejunum and the ileum.</a:t>
          </a:r>
        </a:p>
      </dgm:t>
    </dgm:pt>
    <dgm:pt modelId="{38311BAF-AE39-44FF-A129-62B10057B56F}" type="parTrans" cxnId="{8A52428A-6C77-4581-B839-4A06A49CF0E4}">
      <dgm:prSet/>
      <dgm:spPr/>
      <dgm:t>
        <a:bodyPr/>
        <a:lstStyle/>
        <a:p>
          <a:endParaRPr lang="en-US"/>
        </a:p>
      </dgm:t>
    </dgm:pt>
    <dgm:pt modelId="{786A4B2A-F8D0-4F5B-A47B-1C4643BA62A7}" type="sibTrans" cxnId="{8A52428A-6C77-4581-B839-4A06A49CF0E4}">
      <dgm:prSet/>
      <dgm:spPr/>
      <dgm:t>
        <a:bodyPr/>
        <a:lstStyle/>
        <a:p>
          <a:endParaRPr lang="en-US"/>
        </a:p>
      </dgm:t>
    </dgm:pt>
    <dgm:pt modelId="{7D2F966D-0547-45DF-BA47-569283CBFC69}" type="pres">
      <dgm:prSet presAssocID="{022D6CB0-A987-4CDC-9E3B-993993D9A2D4}" presName="root" presStyleCnt="0">
        <dgm:presLayoutVars>
          <dgm:dir/>
          <dgm:resizeHandles val="exact"/>
        </dgm:presLayoutVars>
      </dgm:prSet>
      <dgm:spPr/>
    </dgm:pt>
    <dgm:pt modelId="{033FB832-C50F-41B9-B684-75E3315C06FB}" type="pres">
      <dgm:prSet presAssocID="{F82E609A-1EE5-4D68-B4BF-E7D90C1058E8}" presName="compNode" presStyleCnt="0"/>
      <dgm:spPr/>
    </dgm:pt>
    <dgm:pt modelId="{26E7F607-BF92-4C4B-A481-710E61DF52A3}" type="pres">
      <dgm:prSet presAssocID="{F82E609A-1EE5-4D68-B4BF-E7D90C1058E8}" presName="bgRect" presStyleLbl="bgShp" presStyleIdx="0" presStyleCnt="3"/>
      <dgm:spPr/>
    </dgm:pt>
    <dgm:pt modelId="{F0372022-FFC6-4E5B-BE2E-3F2C54E1CAA0}" type="pres">
      <dgm:prSet presAssocID="{F82E609A-1EE5-4D68-B4BF-E7D90C1058E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8C4778F0-C31F-4A66-9729-AFA14FEA5194}" type="pres">
      <dgm:prSet presAssocID="{F82E609A-1EE5-4D68-B4BF-E7D90C1058E8}" presName="spaceRect" presStyleCnt="0"/>
      <dgm:spPr/>
    </dgm:pt>
    <dgm:pt modelId="{952D92D1-554C-4FE0-A176-BF43D1B2B22F}" type="pres">
      <dgm:prSet presAssocID="{F82E609A-1EE5-4D68-B4BF-E7D90C1058E8}" presName="parTx" presStyleLbl="revTx" presStyleIdx="0" presStyleCnt="3">
        <dgm:presLayoutVars>
          <dgm:chMax val="0"/>
          <dgm:chPref val="0"/>
        </dgm:presLayoutVars>
      </dgm:prSet>
      <dgm:spPr/>
    </dgm:pt>
    <dgm:pt modelId="{D39C2842-7082-4C66-A2B3-863100CE1141}" type="pres">
      <dgm:prSet presAssocID="{DEAFB970-B40D-43BE-A93C-40FBB5DD7F38}" presName="sibTrans" presStyleCnt="0"/>
      <dgm:spPr/>
    </dgm:pt>
    <dgm:pt modelId="{6B3ED7EF-5750-4796-9271-9D7D1B269035}" type="pres">
      <dgm:prSet presAssocID="{975D7E01-F270-4F45-BF6B-D221B8EB8431}" presName="compNode" presStyleCnt="0"/>
      <dgm:spPr/>
    </dgm:pt>
    <dgm:pt modelId="{47A484A6-CF9A-4607-8A22-D8E44E6CBE23}" type="pres">
      <dgm:prSet presAssocID="{975D7E01-F270-4F45-BF6B-D221B8EB8431}" presName="bgRect" presStyleLbl="bgShp" presStyleIdx="1" presStyleCnt="3"/>
      <dgm:spPr/>
    </dgm:pt>
    <dgm:pt modelId="{8C2243BA-6209-43F4-B2E3-C13B31B090DA}" type="pres">
      <dgm:prSet presAssocID="{975D7E01-F270-4F45-BF6B-D221B8EB843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mach"/>
        </a:ext>
      </dgm:extLst>
    </dgm:pt>
    <dgm:pt modelId="{A1D693A4-FE29-4679-89BC-BC4DB8A5F75E}" type="pres">
      <dgm:prSet presAssocID="{975D7E01-F270-4F45-BF6B-D221B8EB8431}" presName="spaceRect" presStyleCnt="0"/>
      <dgm:spPr/>
    </dgm:pt>
    <dgm:pt modelId="{75316F56-7E74-4184-8178-87F23B4ACEF4}" type="pres">
      <dgm:prSet presAssocID="{975D7E01-F270-4F45-BF6B-D221B8EB8431}" presName="parTx" presStyleLbl="revTx" presStyleIdx="1" presStyleCnt="3">
        <dgm:presLayoutVars>
          <dgm:chMax val="0"/>
          <dgm:chPref val="0"/>
        </dgm:presLayoutVars>
      </dgm:prSet>
      <dgm:spPr/>
    </dgm:pt>
    <dgm:pt modelId="{CDC986E7-8AC0-44FA-8F81-CE154C9BFDC5}" type="pres">
      <dgm:prSet presAssocID="{C22EEE89-E8A0-4D23-B24C-CE4C6D2FC38A}" presName="sibTrans" presStyleCnt="0"/>
      <dgm:spPr/>
    </dgm:pt>
    <dgm:pt modelId="{E0A78EC5-687D-455A-88A9-A30017841C45}" type="pres">
      <dgm:prSet presAssocID="{A6F3850A-50B6-4C74-8796-48110303DFA0}" presName="compNode" presStyleCnt="0"/>
      <dgm:spPr/>
    </dgm:pt>
    <dgm:pt modelId="{F8352F03-5C6F-4B41-86CB-4F1E70F0324B}" type="pres">
      <dgm:prSet presAssocID="{A6F3850A-50B6-4C74-8796-48110303DFA0}" presName="bgRect" presStyleLbl="bgShp" presStyleIdx="2" presStyleCnt="3"/>
      <dgm:spPr/>
    </dgm:pt>
    <dgm:pt modelId="{5D23989E-A9DE-4513-951F-CB3A02C1612A}" type="pres">
      <dgm:prSet presAssocID="{A6F3850A-50B6-4C74-8796-48110303DFA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apes"/>
        </a:ext>
      </dgm:extLst>
    </dgm:pt>
    <dgm:pt modelId="{4D67E97C-2AFE-45C6-8173-11558E4D5687}" type="pres">
      <dgm:prSet presAssocID="{A6F3850A-50B6-4C74-8796-48110303DFA0}" presName="spaceRect" presStyleCnt="0"/>
      <dgm:spPr/>
    </dgm:pt>
    <dgm:pt modelId="{9A4050A9-FE36-48B3-8619-308924EFA00B}" type="pres">
      <dgm:prSet presAssocID="{A6F3850A-50B6-4C74-8796-48110303DFA0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ADC8E0D-7440-46FB-893D-52ACC36B909A}" type="presOf" srcId="{022D6CB0-A987-4CDC-9E3B-993993D9A2D4}" destId="{7D2F966D-0547-45DF-BA47-569283CBFC69}" srcOrd="0" destOrd="0" presId="urn:microsoft.com/office/officeart/2018/2/layout/IconVerticalSolidList"/>
    <dgm:cxn modelId="{F4EF0123-2CE2-4EE0-8ABB-1E83E973D29F}" type="presOf" srcId="{A6F3850A-50B6-4C74-8796-48110303DFA0}" destId="{9A4050A9-FE36-48B3-8619-308924EFA00B}" srcOrd="0" destOrd="0" presId="urn:microsoft.com/office/officeart/2018/2/layout/IconVerticalSolidList"/>
    <dgm:cxn modelId="{74B89946-22C3-4FB6-946F-49051A68A500}" srcId="{022D6CB0-A987-4CDC-9E3B-993993D9A2D4}" destId="{F82E609A-1EE5-4D68-B4BF-E7D90C1058E8}" srcOrd="0" destOrd="0" parTransId="{6C1AE553-E291-4A46-8592-2B9D50BBEE74}" sibTransId="{DEAFB970-B40D-43BE-A93C-40FBB5DD7F38}"/>
    <dgm:cxn modelId="{8A52428A-6C77-4581-B839-4A06A49CF0E4}" srcId="{022D6CB0-A987-4CDC-9E3B-993993D9A2D4}" destId="{A6F3850A-50B6-4C74-8796-48110303DFA0}" srcOrd="2" destOrd="0" parTransId="{38311BAF-AE39-44FF-A129-62B10057B56F}" sibTransId="{786A4B2A-F8D0-4F5B-A47B-1C4643BA62A7}"/>
    <dgm:cxn modelId="{B714EE9F-656F-4172-809E-65632D049DF3}" type="presOf" srcId="{975D7E01-F270-4F45-BF6B-D221B8EB8431}" destId="{75316F56-7E74-4184-8178-87F23B4ACEF4}" srcOrd="0" destOrd="0" presId="urn:microsoft.com/office/officeart/2018/2/layout/IconVerticalSolidList"/>
    <dgm:cxn modelId="{E5836FA2-0C20-4D43-B611-7C2E0AFF809C}" srcId="{022D6CB0-A987-4CDC-9E3B-993993D9A2D4}" destId="{975D7E01-F270-4F45-BF6B-D221B8EB8431}" srcOrd="1" destOrd="0" parTransId="{DA5D23E7-3C48-44D6-98BE-45AE9F279830}" sibTransId="{C22EEE89-E8A0-4D23-B24C-CE4C6D2FC38A}"/>
    <dgm:cxn modelId="{144C08CC-38FA-414F-97B0-6465545083A7}" type="presOf" srcId="{F82E609A-1EE5-4D68-B4BF-E7D90C1058E8}" destId="{952D92D1-554C-4FE0-A176-BF43D1B2B22F}" srcOrd="0" destOrd="0" presId="urn:microsoft.com/office/officeart/2018/2/layout/IconVerticalSolidList"/>
    <dgm:cxn modelId="{5BB4AC2F-2116-4FD8-871D-CE2BFBC88497}" type="presParOf" srcId="{7D2F966D-0547-45DF-BA47-569283CBFC69}" destId="{033FB832-C50F-41B9-B684-75E3315C06FB}" srcOrd="0" destOrd="0" presId="urn:microsoft.com/office/officeart/2018/2/layout/IconVerticalSolidList"/>
    <dgm:cxn modelId="{4D027101-CC82-45BF-A4D9-20B1065740C0}" type="presParOf" srcId="{033FB832-C50F-41B9-B684-75E3315C06FB}" destId="{26E7F607-BF92-4C4B-A481-710E61DF52A3}" srcOrd="0" destOrd="0" presId="urn:microsoft.com/office/officeart/2018/2/layout/IconVerticalSolidList"/>
    <dgm:cxn modelId="{628727E9-0434-448D-9192-2AA54CA8CEC4}" type="presParOf" srcId="{033FB832-C50F-41B9-B684-75E3315C06FB}" destId="{F0372022-FFC6-4E5B-BE2E-3F2C54E1CAA0}" srcOrd="1" destOrd="0" presId="urn:microsoft.com/office/officeart/2018/2/layout/IconVerticalSolidList"/>
    <dgm:cxn modelId="{FA264D2C-44E0-4588-940E-C02EA750F1D6}" type="presParOf" srcId="{033FB832-C50F-41B9-B684-75E3315C06FB}" destId="{8C4778F0-C31F-4A66-9729-AFA14FEA5194}" srcOrd="2" destOrd="0" presId="urn:microsoft.com/office/officeart/2018/2/layout/IconVerticalSolidList"/>
    <dgm:cxn modelId="{DA849456-38B4-4C8D-A1CD-3E261F030391}" type="presParOf" srcId="{033FB832-C50F-41B9-B684-75E3315C06FB}" destId="{952D92D1-554C-4FE0-A176-BF43D1B2B22F}" srcOrd="3" destOrd="0" presId="urn:microsoft.com/office/officeart/2018/2/layout/IconVerticalSolidList"/>
    <dgm:cxn modelId="{0D438F75-5509-4A57-8AC9-513D0AFC5705}" type="presParOf" srcId="{7D2F966D-0547-45DF-BA47-569283CBFC69}" destId="{D39C2842-7082-4C66-A2B3-863100CE1141}" srcOrd="1" destOrd="0" presId="urn:microsoft.com/office/officeart/2018/2/layout/IconVerticalSolidList"/>
    <dgm:cxn modelId="{AB980246-47E8-4D2F-A570-95FCE044B0D8}" type="presParOf" srcId="{7D2F966D-0547-45DF-BA47-569283CBFC69}" destId="{6B3ED7EF-5750-4796-9271-9D7D1B269035}" srcOrd="2" destOrd="0" presId="urn:microsoft.com/office/officeart/2018/2/layout/IconVerticalSolidList"/>
    <dgm:cxn modelId="{8203726E-550C-4055-9818-3030C861F0B7}" type="presParOf" srcId="{6B3ED7EF-5750-4796-9271-9D7D1B269035}" destId="{47A484A6-CF9A-4607-8A22-D8E44E6CBE23}" srcOrd="0" destOrd="0" presId="urn:microsoft.com/office/officeart/2018/2/layout/IconVerticalSolidList"/>
    <dgm:cxn modelId="{43EEAA9E-732B-4BAF-8654-50A1D662980C}" type="presParOf" srcId="{6B3ED7EF-5750-4796-9271-9D7D1B269035}" destId="{8C2243BA-6209-43F4-B2E3-C13B31B090DA}" srcOrd="1" destOrd="0" presId="urn:microsoft.com/office/officeart/2018/2/layout/IconVerticalSolidList"/>
    <dgm:cxn modelId="{8085EA68-D701-4CE1-A265-1F05AF995A67}" type="presParOf" srcId="{6B3ED7EF-5750-4796-9271-9D7D1B269035}" destId="{A1D693A4-FE29-4679-89BC-BC4DB8A5F75E}" srcOrd="2" destOrd="0" presId="urn:microsoft.com/office/officeart/2018/2/layout/IconVerticalSolidList"/>
    <dgm:cxn modelId="{332D77FD-5DE6-4077-B606-A6FC8E240F9E}" type="presParOf" srcId="{6B3ED7EF-5750-4796-9271-9D7D1B269035}" destId="{75316F56-7E74-4184-8178-87F23B4ACEF4}" srcOrd="3" destOrd="0" presId="urn:microsoft.com/office/officeart/2018/2/layout/IconVerticalSolidList"/>
    <dgm:cxn modelId="{FD466BE3-2A19-4F21-94FF-E29CEAFDB84F}" type="presParOf" srcId="{7D2F966D-0547-45DF-BA47-569283CBFC69}" destId="{CDC986E7-8AC0-44FA-8F81-CE154C9BFDC5}" srcOrd="3" destOrd="0" presId="urn:microsoft.com/office/officeart/2018/2/layout/IconVerticalSolidList"/>
    <dgm:cxn modelId="{D6CBF782-E8AA-473E-B0F2-1BACCDC77105}" type="presParOf" srcId="{7D2F966D-0547-45DF-BA47-569283CBFC69}" destId="{E0A78EC5-687D-455A-88A9-A30017841C45}" srcOrd="4" destOrd="0" presId="urn:microsoft.com/office/officeart/2018/2/layout/IconVerticalSolidList"/>
    <dgm:cxn modelId="{DAD9034D-5099-4ADB-8D0A-060B54982169}" type="presParOf" srcId="{E0A78EC5-687D-455A-88A9-A30017841C45}" destId="{F8352F03-5C6F-4B41-86CB-4F1E70F0324B}" srcOrd="0" destOrd="0" presId="urn:microsoft.com/office/officeart/2018/2/layout/IconVerticalSolidList"/>
    <dgm:cxn modelId="{F91FC9E0-90F2-452C-934F-DBEEBBBA02B7}" type="presParOf" srcId="{E0A78EC5-687D-455A-88A9-A30017841C45}" destId="{5D23989E-A9DE-4513-951F-CB3A02C1612A}" srcOrd="1" destOrd="0" presId="urn:microsoft.com/office/officeart/2018/2/layout/IconVerticalSolidList"/>
    <dgm:cxn modelId="{E36528D6-D515-4C37-BE99-F35293331367}" type="presParOf" srcId="{E0A78EC5-687D-455A-88A9-A30017841C45}" destId="{4D67E97C-2AFE-45C6-8173-11558E4D5687}" srcOrd="2" destOrd="0" presId="urn:microsoft.com/office/officeart/2018/2/layout/IconVerticalSolidList"/>
    <dgm:cxn modelId="{89DCAD47-4C50-43F0-B476-EF9BA8A4A9B1}" type="presParOf" srcId="{E0A78EC5-687D-455A-88A9-A30017841C45}" destId="{9A4050A9-FE36-48B3-8619-308924EFA00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6E9F1E-432D-400B-9C52-CA01ACD839AE}">
      <dsp:nvSpPr>
        <dsp:cNvPr id="0" name=""/>
        <dsp:cNvSpPr/>
      </dsp:nvSpPr>
      <dsp:spPr>
        <a:xfrm>
          <a:off x="0" y="2442"/>
          <a:ext cx="6513603" cy="1238008"/>
        </a:xfrm>
        <a:prstGeom prst="roundRect">
          <a:avLst>
            <a:gd name="adj" fmla="val 10000"/>
          </a:avLst>
        </a:prstGeom>
        <a:solidFill>
          <a:schemeClr val="accent5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830B53-4DAD-4442-B1DD-7CCB7711B235}">
      <dsp:nvSpPr>
        <dsp:cNvPr id="0" name=""/>
        <dsp:cNvSpPr/>
      </dsp:nvSpPr>
      <dsp:spPr>
        <a:xfrm>
          <a:off x="374497" y="280994"/>
          <a:ext cx="680904" cy="6809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EFB393-9BF6-4806-A68D-F8E4550E1410}">
      <dsp:nvSpPr>
        <dsp:cNvPr id="0" name=""/>
        <dsp:cNvSpPr/>
      </dsp:nvSpPr>
      <dsp:spPr>
        <a:xfrm>
          <a:off x="1429899" y="2442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Excretion – the process of eliminating waste products </a:t>
          </a:r>
        </a:p>
      </dsp:txBody>
      <dsp:txXfrm>
        <a:off x="1429899" y="2442"/>
        <a:ext cx="5083704" cy="1238008"/>
      </dsp:txXfrm>
    </dsp:sp>
    <dsp:sp modelId="{E4CED1B9-3127-432C-BFF2-720E0FB1745D}">
      <dsp:nvSpPr>
        <dsp:cNvPr id="0" name=""/>
        <dsp:cNvSpPr/>
      </dsp:nvSpPr>
      <dsp:spPr>
        <a:xfrm>
          <a:off x="0" y="1549953"/>
          <a:ext cx="6513603" cy="1238008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EB6618-7AA6-4EC1-BF92-7040A919AF37}">
      <dsp:nvSpPr>
        <dsp:cNvPr id="0" name=""/>
        <dsp:cNvSpPr/>
      </dsp:nvSpPr>
      <dsp:spPr>
        <a:xfrm>
          <a:off x="374497" y="1828505"/>
          <a:ext cx="680904" cy="6809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1F907C-B076-4060-9645-910AA0398C8C}">
      <dsp:nvSpPr>
        <dsp:cNvPr id="0" name=""/>
        <dsp:cNvSpPr/>
      </dsp:nvSpPr>
      <dsp:spPr>
        <a:xfrm>
          <a:off x="1429899" y="1549953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Maintains an appropriate fluid volume – regulating the amount of water that is excreted in the urine. </a:t>
          </a:r>
        </a:p>
      </dsp:txBody>
      <dsp:txXfrm>
        <a:off x="1429899" y="1549953"/>
        <a:ext cx="5083704" cy="1238008"/>
      </dsp:txXfrm>
    </dsp:sp>
    <dsp:sp modelId="{60D5A232-E3B9-4D64-8B33-20842BE281DC}">
      <dsp:nvSpPr>
        <dsp:cNvPr id="0" name=""/>
        <dsp:cNvSpPr/>
      </dsp:nvSpPr>
      <dsp:spPr>
        <a:xfrm>
          <a:off x="0" y="3097464"/>
          <a:ext cx="6513603" cy="1238008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8A0E89-EE4C-48EA-AAF6-739495A7872F}">
      <dsp:nvSpPr>
        <dsp:cNvPr id="0" name=""/>
        <dsp:cNvSpPr/>
      </dsp:nvSpPr>
      <dsp:spPr>
        <a:xfrm>
          <a:off x="374497" y="3376015"/>
          <a:ext cx="680904" cy="6809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E5EAD1-1FBE-43D3-9BB6-4605B3890A40}">
      <dsp:nvSpPr>
        <dsp:cNvPr id="0" name=""/>
        <dsp:cNvSpPr/>
      </dsp:nvSpPr>
      <dsp:spPr>
        <a:xfrm>
          <a:off x="1429899" y="309746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Regulates the concentrations of various electrolytes in the body fluids</a:t>
          </a:r>
        </a:p>
      </dsp:txBody>
      <dsp:txXfrm>
        <a:off x="1429899" y="3097464"/>
        <a:ext cx="5083704" cy="1238008"/>
      </dsp:txXfrm>
    </dsp:sp>
    <dsp:sp modelId="{B9BA4CD5-A79A-46A1-BB48-721C64510EAE}">
      <dsp:nvSpPr>
        <dsp:cNvPr id="0" name=""/>
        <dsp:cNvSpPr/>
      </dsp:nvSpPr>
      <dsp:spPr>
        <a:xfrm>
          <a:off x="0" y="4644974"/>
          <a:ext cx="6513603" cy="123800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3F37E2-79A4-4F4F-B00D-524ECA0C2ACE}">
      <dsp:nvSpPr>
        <dsp:cNvPr id="0" name=""/>
        <dsp:cNvSpPr/>
      </dsp:nvSpPr>
      <dsp:spPr>
        <a:xfrm>
          <a:off x="374497" y="4923526"/>
          <a:ext cx="680904" cy="68090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99CA0D-4712-463F-B3B6-4EE5F483715E}">
      <dsp:nvSpPr>
        <dsp:cNvPr id="0" name=""/>
        <dsp:cNvSpPr/>
      </dsp:nvSpPr>
      <dsp:spPr>
        <a:xfrm>
          <a:off x="1429899" y="4644974"/>
          <a:ext cx="5083704" cy="1238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023" tIns="131023" rIns="131023" bIns="131023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Maintaining normal pH of the blood. </a:t>
          </a:r>
        </a:p>
      </dsp:txBody>
      <dsp:txXfrm>
        <a:off x="1429899" y="4644974"/>
        <a:ext cx="5083704" cy="123800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3C0D7D-50C9-4185-A003-598013106B50}">
      <dsp:nvSpPr>
        <dsp:cNvPr id="0" name=""/>
        <dsp:cNvSpPr/>
      </dsp:nvSpPr>
      <dsp:spPr>
        <a:xfrm>
          <a:off x="0" y="1903"/>
          <a:ext cx="6513603" cy="811257"/>
        </a:xfrm>
        <a:prstGeom prst="roundRect">
          <a:avLst>
            <a:gd name="adj" fmla="val 10000"/>
          </a:avLst>
        </a:prstGeom>
        <a:solidFill>
          <a:schemeClr val="accent6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86ACA0-AF1C-41BC-8064-2782A590C04C}">
      <dsp:nvSpPr>
        <dsp:cNvPr id="0" name=""/>
        <dsp:cNvSpPr/>
      </dsp:nvSpPr>
      <dsp:spPr>
        <a:xfrm>
          <a:off x="245405" y="184436"/>
          <a:ext cx="446191" cy="44619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C66C08-B9C6-4D32-A460-708DC2171AAD}">
      <dsp:nvSpPr>
        <dsp:cNvPr id="0" name=""/>
        <dsp:cNvSpPr/>
      </dsp:nvSpPr>
      <dsp:spPr>
        <a:xfrm>
          <a:off x="937002" y="1903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Regulation of plasma ionic composition</a:t>
          </a:r>
          <a:endParaRPr lang="en-US" sz="1900" kern="1200"/>
        </a:p>
      </dsp:txBody>
      <dsp:txXfrm>
        <a:off x="937002" y="1903"/>
        <a:ext cx="5576601" cy="811257"/>
      </dsp:txXfrm>
    </dsp:sp>
    <dsp:sp modelId="{DB7482A4-5EF8-4705-84D6-F497F8680F46}">
      <dsp:nvSpPr>
        <dsp:cNvPr id="0" name=""/>
        <dsp:cNvSpPr/>
      </dsp:nvSpPr>
      <dsp:spPr>
        <a:xfrm>
          <a:off x="0" y="1015975"/>
          <a:ext cx="6513603" cy="811257"/>
        </a:xfrm>
        <a:prstGeom prst="roundRect">
          <a:avLst>
            <a:gd name="adj" fmla="val 10000"/>
          </a:avLst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0E40A3-59E2-4B5B-A417-519C80E48048}">
      <dsp:nvSpPr>
        <dsp:cNvPr id="0" name=""/>
        <dsp:cNvSpPr/>
      </dsp:nvSpPr>
      <dsp:spPr>
        <a:xfrm>
          <a:off x="245405" y="1198508"/>
          <a:ext cx="446191" cy="44619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C4B69A-C08A-4D12-B38C-719455A22D5D}">
      <dsp:nvSpPr>
        <dsp:cNvPr id="0" name=""/>
        <dsp:cNvSpPr/>
      </dsp:nvSpPr>
      <dsp:spPr>
        <a:xfrm>
          <a:off x="937002" y="1015975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Regulation of plasma osmolarity</a:t>
          </a:r>
          <a:endParaRPr lang="en-US" sz="1900" kern="1200"/>
        </a:p>
      </dsp:txBody>
      <dsp:txXfrm>
        <a:off x="937002" y="1015975"/>
        <a:ext cx="5576601" cy="811257"/>
      </dsp:txXfrm>
    </dsp:sp>
    <dsp:sp modelId="{CD80BA91-7A0C-415E-A2B0-AD2951101C53}">
      <dsp:nvSpPr>
        <dsp:cNvPr id="0" name=""/>
        <dsp:cNvSpPr/>
      </dsp:nvSpPr>
      <dsp:spPr>
        <a:xfrm>
          <a:off x="0" y="2030048"/>
          <a:ext cx="6513603" cy="811257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8C7988-D972-47C1-BE45-F6340F5C8BCB}">
      <dsp:nvSpPr>
        <dsp:cNvPr id="0" name=""/>
        <dsp:cNvSpPr/>
      </dsp:nvSpPr>
      <dsp:spPr>
        <a:xfrm>
          <a:off x="245405" y="2212581"/>
          <a:ext cx="446191" cy="44619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70976C-7885-4381-982C-715B98A203CC}">
      <dsp:nvSpPr>
        <dsp:cNvPr id="0" name=""/>
        <dsp:cNvSpPr/>
      </dsp:nvSpPr>
      <dsp:spPr>
        <a:xfrm>
          <a:off x="937002" y="2030048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Regulation of plasma volume</a:t>
          </a:r>
          <a:endParaRPr lang="en-US" sz="1900" kern="1200"/>
        </a:p>
      </dsp:txBody>
      <dsp:txXfrm>
        <a:off x="937002" y="2030048"/>
        <a:ext cx="5576601" cy="811257"/>
      </dsp:txXfrm>
    </dsp:sp>
    <dsp:sp modelId="{E086ED7F-19B7-41BE-8A67-1D23053137B9}">
      <dsp:nvSpPr>
        <dsp:cNvPr id="0" name=""/>
        <dsp:cNvSpPr/>
      </dsp:nvSpPr>
      <dsp:spPr>
        <a:xfrm>
          <a:off x="0" y="3044120"/>
          <a:ext cx="6513603" cy="811257"/>
        </a:xfrm>
        <a:prstGeom prst="roundRect">
          <a:avLst>
            <a:gd name="adj" fmla="val 10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8BD709-B6FF-476D-A5E6-9BF9CC6C7F63}">
      <dsp:nvSpPr>
        <dsp:cNvPr id="0" name=""/>
        <dsp:cNvSpPr/>
      </dsp:nvSpPr>
      <dsp:spPr>
        <a:xfrm>
          <a:off x="245405" y="3226653"/>
          <a:ext cx="446191" cy="44619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C98150-1B55-49D6-944A-1169A04AE047}">
      <dsp:nvSpPr>
        <dsp:cNvPr id="0" name=""/>
        <dsp:cNvSpPr/>
      </dsp:nvSpPr>
      <dsp:spPr>
        <a:xfrm>
          <a:off x="937002" y="3044120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Regulation of plasma hydrogen ion concentration (pH)</a:t>
          </a:r>
          <a:endParaRPr lang="en-US" sz="1900" kern="1200"/>
        </a:p>
      </dsp:txBody>
      <dsp:txXfrm>
        <a:off x="937002" y="3044120"/>
        <a:ext cx="5576601" cy="811257"/>
      </dsp:txXfrm>
    </dsp:sp>
    <dsp:sp modelId="{BA58237A-ACC3-4038-9DA0-79B020084119}">
      <dsp:nvSpPr>
        <dsp:cNvPr id="0" name=""/>
        <dsp:cNvSpPr/>
      </dsp:nvSpPr>
      <dsp:spPr>
        <a:xfrm>
          <a:off x="0" y="4058192"/>
          <a:ext cx="6513603" cy="811257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7DF0DD-214D-418B-89C2-3BA7A53CB1D4}">
      <dsp:nvSpPr>
        <dsp:cNvPr id="0" name=""/>
        <dsp:cNvSpPr/>
      </dsp:nvSpPr>
      <dsp:spPr>
        <a:xfrm>
          <a:off x="245405" y="4240725"/>
          <a:ext cx="446191" cy="44619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4A06E5-C253-44B6-9946-A8C12C9D3883}">
      <dsp:nvSpPr>
        <dsp:cNvPr id="0" name=""/>
        <dsp:cNvSpPr/>
      </dsp:nvSpPr>
      <dsp:spPr>
        <a:xfrm>
          <a:off x="937002" y="4058192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Removal of metabolic waste products and foreign substances from the plasma</a:t>
          </a:r>
          <a:endParaRPr lang="en-US" sz="1900" kern="1200"/>
        </a:p>
      </dsp:txBody>
      <dsp:txXfrm>
        <a:off x="937002" y="4058192"/>
        <a:ext cx="5576601" cy="811257"/>
      </dsp:txXfrm>
    </dsp:sp>
    <dsp:sp modelId="{C48F9C72-E27D-4371-8BD1-48AF7B753354}">
      <dsp:nvSpPr>
        <dsp:cNvPr id="0" name=""/>
        <dsp:cNvSpPr/>
      </dsp:nvSpPr>
      <dsp:spPr>
        <a:xfrm>
          <a:off x="0" y="5072264"/>
          <a:ext cx="6513603" cy="811257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5EC96F-96A1-4F83-9027-D0F6939AEDDA}">
      <dsp:nvSpPr>
        <dsp:cNvPr id="0" name=""/>
        <dsp:cNvSpPr/>
      </dsp:nvSpPr>
      <dsp:spPr>
        <a:xfrm>
          <a:off x="245405" y="5254797"/>
          <a:ext cx="446191" cy="44619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E4A208-6240-4AB1-AA7F-21BD5580596D}">
      <dsp:nvSpPr>
        <dsp:cNvPr id="0" name=""/>
        <dsp:cNvSpPr/>
      </dsp:nvSpPr>
      <dsp:spPr>
        <a:xfrm>
          <a:off x="937002" y="5072264"/>
          <a:ext cx="5576601" cy="8112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858" tIns="85858" rIns="85858" bIns="85858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/>
            <a:t>Secretion of Hormones</a:t>
          </a:r>
          <a:endParaRPr lang="en-US" sz="1900" kern="1200"/>
        </a:p>
      </dsp:txBody>
      <dsp:txXfrm>
        <a:off x="937002" y="5072264"/>
        <a:ext cx="5576601" cy="8112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11E198-F613-4912-BBB3-400AEC39D22B}">
      <dsp:nvSpPr>
        <dsp:cNvPr id="0" name=""/>
        <dsp:cNvSpPr/>
      </dsp:nvSpPr>
      <dsp:spPr>
        <a:xfrm>
          <a:off x="0" y="502"/>
          <a:ext cx="6513603" cy="69228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CE8EDD-1B12-4AE8-BD96-490FB86CB492}">
      <dsp:nvSpPr>
        <dsp:cNvPr id="0" name=""/>
        <dsp:cNvSpPr/>
      </dsp:nvSpPr>
      <dsp:spPr>
        <a:xfrm>
          <a:off x="209416" y="156266"/>
          <a:ext cx="380756" cy="38075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8645A7-2F83-4A9A-8D58-3730F26565FF}">
      <dsp:nvSpPr>
        <dsp:cNvPr id="0" name=""/>
        <dsp:cNvSpPr/>
      </dsp:nvSpPr>
      <dsp:spPr>
        <a:xfrm>
          <a:off x="799588" y="502"/>
          <a:ext cx="5714015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1. Salivary glands</a:t>
          </a:r>
        </a:p>
      </dsp:txBody>
      <dsp:txXfrm>
        <a:off x="799588" y="502"/>
        <a:ext cx="5714015" cy="692284"/>
      </dsp:txXfrm>
    </dsp:sp>
    <dsp:sp modelId="{BC8BB834-7F94-497E-A789-BC0A2A5F9755}">
      <dsp:nvSpPr>
        <dsp:cNvPr id="0" name=""/>
        <dsp:cNvSpPr/>
      </dsp:nvSpPr>
      <dsp:spPr>
        <a:xfrm>
          <a:off x="0" y="865858"/>
          <a:ext cx="6513603" cy="69228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7BB6F9-134A-4ECC-9766-FEB393808CA9}">
      <dsp:nvSpPr>
        <dsp:cNvPr id="0" name=""/>
        <dsp:cNvSpPr/>
      </dsp:nvSpPr>
      <dsp:spPr>
        <a:xfrm>
          <a:off x="209416" y="1021622"/>
          <a:ext cx="380756" cy="38075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C9CADD-096E-4092-B65C-03060B324417}">
      <dsp:nvSpPr>
        <dsp:cNvPr id="0" name=""/>
        <dsp:cNvSpPr/>
      </dsp:nvSpPr>
      <dsp:spPr>
        <a:xfrm>
          <a:off x="799588" y="865858"/>
          <a:ext cx="5714015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2. Tongue</a:t>
          </a:r>
        </a:p>
      </dsp:txBody>
      <dsp:txXfrm>
        <a:off x="799588" y="865858"/>
        <a:ext cx="5714015" cy="692284"/>
      </dsp:txXfrm>
    </dsp:sp>
    <dsp:sp modelId="{57BFAD5E-7C43-4C08-B845-F5F3D49CAB0E}">
      <dsp:nvSpPr>
        <dsp:cNvPr id="0" name=""/>
        <dsp:cNvSpPr/>
      </dsp:nvSpPr>
      <dsp:spPr>
        <a:xfrm>
          <a:off x="0" y="1731214"/>
          <a:ext cx="6513603" cy="69228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15D683-5776-4B8F-B646-9D18A8DD3327}">
      <dsp:nvSpPr>
        <dsp:cNvPr id="0" name=""/>
        <dsp:cNvSpPr/>
      </dsp:nvSpPr>
      <dsp:spPr>
        <a:xfrm>
          <a:off x="209416" y="1886978"/>
          <a:ext cx="380756" cy="38075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12DC77-3E20-4DA2-8F0A-3C6A1E7EF560}">
      <dsp:nvSpPr>
        <dsp:cNvPr id="0" name=""/>
        <dsp:cNvSpPr/>
      </dsp:nvSpPr>
      <dsp:spPr>
        <a:xfrm>
          <a:off x="799588" y="1731214"/>
          <a:ext cx="5714015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3. Teeth</a:t>
          </a:r>
        </a:p>
      </dsp:txBody>
      <dsp:txXfrm>
        <a:off x="799588" y="1731214"/>
        <a:ext cx="5714015" cy="692284"/>
      </dsp:txXfrm>
    </dsp:sp>
    <dsp:sp modelId="{10352AA3-16C5-4208-A5CB-170B56BC46BB}">
      <dsp:nvSpPr>
        <dsp:cNvPr id="0" name=""/>
        <dsp:cNvSpPr/>
      </dsp:nvSpPr>
      <dsp:spPr>
        <a:xfrm>
          <a:off x="0" y="2596570"/>
          <a:ext cx="6513603" cy="69228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DEE3E2-920C-441D-B487-2A7340C7711C}">
      <dsp:nvSpPr>
        <dsp:cNvPr id="0" name=""/>
        <dsp:cNvSpPr/>
      </dsp:nvSpPr>
      <dsp:spPr>
        <a:xfrm>
          <a:off x="209416" y="2752334"/>
          <a:ext cx="380756" cy="38075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F799C7-D8DA-4D45-BA03-1BCE33F6B383}">
      <dsp:nvSpPr>
        <dsp:cNvPr id="0" name=""/>
        <dsp:cNvSpPr/>
      </dsp:nvSpPr>
      <dsp:spPr>
        <a:xfrm>
          <a:off x="799588" y="2596570"/>
          <a:ext cx="5714015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4. Liver</a:t>
          </a:r>
        </a:p>
      </dsp:txBody>
      <dsp:txXfrm>
        <a:off x="799588" y="2596570"/>
        <a:ext cx="5714015" cy="692284"/>
      </dsp:txXfrm>
    </dsp:sp>
    <dsp:sp modelId="{08B49124-65DE-4375-9085-6AFD0DCAC9ED}">
      <dsp:nvSpPr>
        <dsp:cNvPr id="0" name=""/>
        <dsp:cNvSpPr/>
      </dsp:nvSpPr>
      <dsp:spPr>
        <a:xfrm>
          <a:off x="0" y="3461926"/>
          <a:ext cx="6513603" cy="69228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22532A-8066-4E7C-9C9C-A9CD6A9940AF}">
      <dsp:nvSpPr>
        <dsp:cNvPr id="0" name=""/>
        <dsp:cNvSpPr/>
      </dsp:nvSpPr>
      <dsp:spPr>
        <a:xfrm>
          <a:off x="209416" y="3617690"/>
          <a:ext cx="380756" cy="38075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F6F7E5-4B75-440F-94C0-A63256A7CF89}">
      <dsp:nvSpPr>
        <dsp:cNvPr id="0" name=""/>
        <dsp:cNvSpPr/>
      </dsp:nvSpPr>
      <dsp:spPr>
        <a:xfrm>
          <a:off x="799588" y="3461926"/>
          <a:ext cx="5714015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5. Gallbladder</a:t>
          </a:r>
        </a:p>
      </dsp:txBody>
      <dsp:txXfrm>
        <a:off x="799588" y="3461926"/>
        <a:ext cx="5714015" cy="692284"/>
      </dsp:txXfrm>
    </dsp:sp>
    <dsp:sp modelId="{BC5D12AC-D00A-48AC-B680-5013944FE2ED}">
      <dsp:nvSpPr>
        <dsp:cNvPr id="0" name=""/>
        <dsp:cNvSpPr/>
      </dsp:nvSpPr>
      <dsp:spPr>
        <a:xfrm>
          <a:off x="0" y="4327282"/>
          <a:ext cx="6513603" cy="69228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2DF093-AFCD-4ED3-9596-D223210E4D30}">
      <dsp:nvSpPr>
        <dsp:cNvPr id="0" name=""/>
        <dsp:cNvSpPr/>
      </dsp:nvSpPr>
      <dsp:spPr>
        <a:xfrm>
          <a:off x="209416" y="4483046"/>
          <a:ext cx="380756" cy="38075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CBC0F9-71B5-42AA-91B7-17D60A948C0B}">
      <dsp:nvSpPr>
        <dsp:cNvPr id="0" name=""/>
        <dsp:cNvSpPr/>
      </dsp:nvSpPr>
      <dsp:spPr>
        <a:xfrm>
          <a:off x="799588" y="4327282"/>
          <a:ext cx="5714015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6. Pancreas</a:t>
          </a:r>
        </a:p>
      </dsp:txBody>
      <dsp:txXfrm>
        <a:off x="799588" y="4327282"/>
        <a:ext cx="5714015" cy="692284"/>
      </dsp:txXfrm>
    </dsp:sp>
    <dsp:sp modelId="{C7F385F6-273A-40E1-B183-7215B72EAB25}">
      <dsp:nvSpPr>
        <dsp:cNvPr id="0" name=""/>
        <dsp:cNvSpPr/>
      </dsp:nvSpPr>
      <dsp:spPr>
        <a:xfrm>
          <a:off x="0" y="5192638"/>
          <a:ext cx="6513603" cy="69228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6564C-E1FB-4179-B7BE-CFD15CA46F1A}">
      <dsp:nvSpPr>
        <dsp:cNvPr id="0" name=""/>
        <dsp:cNvSpPr/>
      </dsp:nvSpPr>
      <dsp:spPr>
        <a:xfrm>
          <a:off x="209416" y="5348402"/>
          <a:ext cx="380756" cy="380756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62D496-6276-4A5E-BD71-4CEDFBF22AB5}">
      <dsp:nvSpPr>
        <dsp:cNvPr id="0" name=""/>
        <dsp:cNvSpPr/>
      </dsp:nvSpPr>
      <dsp:spPr>
        <a:xfrm>
          <a:off x="799588" y="5192638"/>
          <a:ext cx="5714015" cy="6922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267" tIns="73267" rIns="73267" bIns="73267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7. Vermiform appendix</a:t>
          </a:r>
        </a:p>
      </dsp:txBody>
      <dsp:txXfrm>
        <a:off x="799588" y="5192638"/>
        <a:ext cx="5714015" cy="6922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57C0CC-7A5A-41C3-99F9-1E159B3DBBB3}">
      <dsp:nvSpPr>
        <dsp:cNvPr id="0" name=""/>
        <dsp:cNvSpPr/>
      </dsp:nvSpPr>
      <dsp:spPr>
        <a:xfrm>
          <a:off x="0" y="956381"/>
          <a:ext cx="6513603" cy="17656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1CE179-4025-4DBE-A462-81153C61400C}">
      <dsp:nvSpPr>
        <dsp:cNvPr id="0" name=""/>
        <dsp:cNvSpPr/>
      </dsp:nvSpPr>
      <dsp:spPr>
        <a:xfrm>
          <a:off x="534102" y="1353647"/>
          <a:ext cx="971095" cy="9710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A9EB9A-3313-4DD9-AD3D-E339E5DB9B51}">
      <dsp:nvSpPr>
        <dsp:cNvPr id="0" name=""/>
        <dsp:cNvSpPr/>
      </dsp:nvSpPr>
      <dsp:spPr>
        <a:xfrm>
          <a:off x="2039300" y="956381"/>
          <a:ext cx="4474303" cy="1765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62" tIns="186862" rIns="186862" bIns="186862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Water, alcohol, salt, and simple sugars can be absorbed directly through the stomach wall. </a:t>
          </a:r>
        </a:p>
      </dsp:txBody>
      <dsp:txXfrm>
        <a:off x="2039300" y="956381"/>
        <a:ext cx="4474303" cy="1765627"/>
      </dsp:txXfrm>
    </dsp:sp>
    <dsp:sp modelId="{6307CDA5-520F-42D9-955D-E7B73CDE5B6F}">
      <dsp:nvSpPr>
        <dsp:cNvPr id="0" name=""/>
        <dsp:cNvSpPr/>
      </dsp:nvSpPr>
      <dsp:spPr>
        <a:xfrm>
          <a:off x="0" y="3163416"/>
          <a:ext cx="6513603" cy="176562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F72412-D115-460F-B257-D46E3CAE6716}">
      <dsp:nvSpPr>
        <dsp:cNvPr id="0" name=""/>
        <dsp:cNvSpPr/>
      </dsp:nvSpPr>
      <dsp:spPr>
        <a:xfrm>
          <a:off x="534102" y="3560682"/>
          <a:ext cx="971095" cy="9710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ECCE91-2BA6-47C1-A9EB-635EF4A7F62F}">
      <dsp:nvSpPr>
        <dsp:cNvPr id="0" name=""/>
        <dsp:cNvSpPr/>
      </dsp:nvSpPr>
      <dsp:spPr>
        <a:xfrm>
          <a:off x="2039300" y="3163416"/>
          <a:ext cx="4474303" cy="17656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62" tIns="186862" rIns="186862" bIns="186862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However, most substances in our food need a little more digestion and must travel into the intestines before they can be absorbed. </a:t>
          </a:r>
        </a:p>
      </dsp:txBody>
      <dsp:txXfrm>
        <a:off x="2039300" y="3163416"/>
        <a:ext cx="4474303" cy="176562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E7F607-BF92-4C4B-A481-710E61DF52A3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372022-FFC6-4E5B-BE2E-3F2C54E1CAA0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2D92D1-554C-4FE0-A176-BF43D1B2B22F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The small intestine is the site where most of the chemical and mechanical digestion is carried out. </a:t>
          </a:r>
        </a:p>
      </dsp:txBody>
      <dsp:txXfrm>
        <a:off x="1941716" y="718"/>
        <a:ext cx="4571887" cy="1681139"/>
      </dsp:txXfrm>
    </dsp:sp>
    <dsp:sp modelId="{47A484A6-CF9A-4607-8A22-D8E44E6CBE23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2243BA-6209-43F4-B2E3-C13B31B090DA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316F56-7E74-4184-8178-87F23B4ACEF4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Tiny projections called villi line the small intestine which absorbs digested food into the capillaries. </a:t>
          </a:r>
        </a:p>
      </dsp:txBody>
      <dsp:txXfrm>
        <a:off x="1941716" y="2102143"/>
        <a:ext cx="4571887" cy="1681139"/>
      </dsp:txXfrm>
    </dsp:sp>
    <dsp:sp modelId="{F8352F03-5C6F-4B41-86CB-4F1E70F0324B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23989E-A9DE-4513-951F-CB3A02C1612A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4050A9-FE36-48B3-8619-308924EFA00B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Most of the food absorption takes place in the jejunum and the ileum.</a:t>
          </a:r>
        </a:p>
      </dsp:txBody>
      <dsp:txXfrm>
        <a:off x="1941716" y="4203567"/>
        <a:ext cx="4571887" cy="16811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03FDF-C6D5-4606-B1EA-600EB32DFB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3C66E6-858B-407F-A32A-C3480DEE96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654446-247B-4B6F-A96C-F5B4FD3D7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9B41E-AFF8-4789-9E65-B937CDBF9450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CD22CD-1C64-4B0F-A94A-20A63A047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C84D9-1C6B-4AA1-94CA-7358847B5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D788D-2E2E-4087-9793-B51660F64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47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952B8-E757-44E3-A1A0-04EA74BA0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8C9D20-A1A8-41B9-A341-BF003143DD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9027CA-AF39-4746-987A-5A6D7F5E4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9B41E-AFF8-4789-9E65-B937CDBF9450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AA0E3-9285-4D55-A756-AB1EC4760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8BD8D-E63A-45F5-BC6F-CCF24CB01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D788D-2E2E-4087-9793-B51660F64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367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4F6AEA-5C81-4035-A071-0AFC1C70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04462D-5E33-4C10-B2A7-0C7B40B1AB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C81A9-6065-407D-AD6D-4A3174B76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9B41E-AFF8-4789-9E65-B937CDBF9450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2147E-38CA-4388-AAC5-916DAF0E0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C1921-30FE-4B65-9502-D0FA84006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D788D-2E2E-4087-9793-B51660F64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459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k object 16">
            <a:extLst>
              <a:ext uri="{FF2B5EF4-FFF2-40B4-BE49-F238E27FC236}">
                <a16:creationId xmlns:a16="http://schemas.microsoft.com/office/drawing/2014/main" id="{3CE74E7C-A249-4852-A9E5-D22D5F2E9310}"/>
              </a:ext>
            </a:extLst>
          </p:cNvPr>
          <p:cNvSpPr>
            <a:spLocks/>
          </p:cNvSpPr>
          <p:nvPr/>
        </p:nvSpPr>
        <p:spPr bwMode="auto">
          <a:xfrm>
            <a:off x="0" y="5367338"/>
            <a:ext cx="9161463" cy="1490662"/>
          </a:xfrm>
          <a:custGeom>
            <a:avLst/>
            <a:gdLst>
              <a:gd name="T0" fmla="*/ 9160776 w 9161145"/>
              <a:gd name="T1" fmla="*/ 0 h 1490979"/>
              <a:gd name="T2" fmla="*/ 0 w 9161145"/>
              <a:gd name="T3" fmla="*/ 0 h 1490979"/>
              <a:gd name="T4" fmla="*/ 0 w 9161145"/>
              <a:gd name="T5" fmla="*/ 1490472 h 1490979"/>
              <a:gd name="T6" fmla="*/ 8470671 w 9161145"/>
              <a:gd name="T7" fmla="*/ 1490472 h 1490979"/>
              <a:gd name="T8" fmla="*/ 9160776 w 9161145"/>
              <a:gd name="T9" fmla="*/ 0 h 14909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161145" h="1490979">
                <a:moveTo>
                  <a:pt x="9160776" y="0"/>
                </a:moveTo>
                <a:lnTo>
                  <a:pt x="0" y="0"/>
                </a:lnTo>
                <a:lnTo>
                  <a:pt x="0" y="1490472"/>
                </a:lnTo>
                <a:lnTo>
                  <a:pt x="8470671" y="1490472"/>
                </a:lnTo>
                <a:lnTo>
                  <a:pt x="9160776" y="0"/>
                </a:lnTo>
                <a:close/>
              </a:path>
            </a:pathLst>
          </a:custGeom>
          <a:solidFill>
            <a:srgbClr val="7E7E7E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415249" y="2009710"/>
            <a:ext cx="5361501" cy="128651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4">
            <a:extLst>
              <a:ext uri="{FF2B5EF4-FFF2-40B4-BE49-F238E27FC236}">
                <a16:creationId xmlns:a16="http://schemas.microsoft.com/office/drawing/2014/main" id="{19C59CA2-4D89-404D-9B1D-1427812149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5">
            <a:extLst>
              <a:ext uri="{FF2B5EF4-FFF2-40B4-BE49-F238E27FC236}">
                <a16:creationId xmlns:a16="http://schemas.microsoft.com/office/drawing/2014/main" id="{1750FEEB-F78C-4D00-8ED5-E6CB6249D7E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D9F2F23-9AAF-45C1-B60C-F0EA99DF0DB3}" type="datetimeFigureOut">
              <a:rPr lang="en-US"/>
              <a:pPr>
                <a:defRPr/>
              </a:pPr>
              <a:t>4/27/2020</a:t>
            </a:fld>
            <a:endParaRPr lang="en-US"/>
          </a:p>
        </p:txBody>
      </p:sp>
      <p:sp>
        <p:nvSpPr>
          <p:cNvPr id="7" name="Holder 6">
            <a:extLst>
              <a:ext uri="{FF2B5EF4-FFF2-40B4-BE49-F238E27FC236}">
                <a16:creationId xmlns:a16="http://schemas.microsoft.com/office/drawing/2014/main" id="{85D1EDDB-D8C6-47A2-A924-57340544A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AC15E6C-DD88-4F90-BAA8-86ED6ED4AA75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7459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3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28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6A502419-9991-4391-B844-22DDD12F14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C197450E-0A6B-4ECF-896C-F15B5A2BE8B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41A5C-19CF-4EA0-A502-F8ED7020730F}" type="datetimeFigureOut">
              <a:rPr lang="en-US"/>
              <a:pPr>
                <a:defRPr/>
              </a:pPr>
              <a:t>4/27/2020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DDA1783E-B232-4E9E-AF9F-B8AAB2866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27705-B4D4-46BD-90D3-D51BE84286ED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93319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k object 16">
            <a:extLst>
              <a:ext uri="{FF2B5EF4-FFF2-40B4-BE49-F238E27FC236}">
                <a16:creationId xmlns:a16="http://schemas.microsoft.com/office/drawing/2014/main" id="{5191ADB5-7BC5-467E-A531-B896915C595E}"/>
              </a:ext>
            </a:extLst>
          </p:cNvPr>
          <p:cNvSpPr>
            <a:spLocks/>
          </p:cNvSpPr>
          <p:nvPr/>
        </p:nvSpPr>
        <p:spPr bwMode="auto">
          <a:xfrm>
            <a:off x="484188" y="471488"/>
            <a:ext cx="4379912" cy="5891212"/>
          </a:xfrm>
          <a:custGeom>
            <a:avLst/>
            <a:gdLst>
              <a:gd name="T0" fmla="*/ 4156646 w 4380230"/>
              <a:gd name="T1" fmla="*/ 0 h 5892165"/>
              <a:gd name="T2" fmla="*/ 0 w 4380230"/>
              <a:gd name="T3" fmla="*/ 0 h 5892165"/>
              <a:gd name="T4" fmla="*/ 0 w 4380230"/>
              <a:gd name="T5" fmla="*/ 5891784 h 5892165"/>
              <a:gd name="T6" fmla="*/ 4158145 w 4380230"/>
              <a:gd name="T7" fmla="*/ 5891784 h 5892165"/>
              <a:gd name="T8" fmla="*/ 4165498 w 4380230"/>
              <a:gd name="T9" fmla="*/ 5844146 h 5892165"/>
              <a:gd name="T10" fmla="*/ 4176788 w 4380230"/>
              <a:gd name="T11" fmla="*/ 5767870 h 5892165"/>
              <a:gd name="T12" fmla="*/ 4188701 w 4380230"/>
              <a:gd name="T13" fmla="*/ 5677077 h 5892165"/>
              <a:gd name="T14" fmla="*/ 4202963 w 4380230"/>
              <a:gd name="T15" fmla="*/ 5569331 h 5892165"/>
              <a:gd name="T16" fmla="*/ 4218012 w 4380230"/>
              <a:gd name="T17" fmla="*/ 5450078 h 5892165"/>
              <a:gd name="T18" fmla="*/ 4233849 w 4380230"/>
              <a:gd name="T19" fmla="*/ 5315686 h 5892165"/>
              <a:gd name="T20" fmla="*/ 4250626 w 4380230"/>
              <a:gd name="T21" fmla="*/ 5169204 h 5892165"/>
              <a:gd name="T22" fmla="*/ 4267403 w 4380230"/>
              <a:gd name="T23" fmla="*/ 5009997 h 5892165"/>
              <a:gd name="T24" fmla="*/ 4284497 w 4380230"/>
              <a:gd name="T25" fmla="*/ 4840503 h 5892165"/>
              <a:gd name="T26" fmla="*/ 4300334 w 4380230"/>
              <a:gd name="T27" fmla="*/ 4657686 h 5892165"/>
              <a:gd name="T28" fmla="*/ 4315536 w 4380230"/>
              <a:gd name="T29" fmla="*/ 4466412 h 5892165"/>
              <a:gd name="T30" fmla="*/ 4329341 w 4380230"/>
              <a:gd name="T31" fmla="*/ 4264228 h 5892165"/>
              <a:gd name="T32" fmla="*/ 4342511 w 4380230"/>
              <a:gd name="T33" fmla="*/ 4053573 h 5892165"/>
              <a:gd name="T34" fmla="*/ 4354893 w 4380230"/>
              <a:gd name="T35" fmla="*/ 3833837 h 5892165"/>
              <a:gd name="T36" fmla="*/ 4359275 w 4380230"/>
              <a:gd name="T37" fmla="*/ 3721239 h 5892165"/>
              <a:gd name="T38" fmla="*/ 4364139 w 4380230"/>
              <a:gd name="T39" fmla="*/ 3606228 h 5892165"/>
              <a:gd name="T40" fmla="*/ 4368685 w 4380230"/>
              <a:gd name="T41" fmla="*/ 3489401 h 5892165"/>
              <a:gd name="T42" fmla="*/ 4371670 w 4380230"/>
              <a:gd name="T43" fmla="*/ 3371964 h 5892165"/>
              <a:gd name="T44" fmla="*/ 4374337 w 4380230"/>
              <a:gd name="T45" fmla="*/ 3252101 h 5892165"/>
              <a:gd name="T46" fmla="*/ 4377156 w 4380230"/>
              <a:gd name="T47" fmla="*/ 3131045 h 5892165"/>
              <a:gd name="T48" fmla="*/ 4379036 w 4380230"/>
              <a:gd name="T49" fmla="*/ 3007550 h 5892165"/>
              <a:gd name="T50" fmla="*/ 4379036 w 4380230"/>
              <a:gd name="T51" fmla="*/ 2882849 h 5892165"/>
              <a:gd name="T52" fmla="*/ 4379976 w 4380230"/>
              <a:gd name="T53" fmla="*/ 2756941 h 5892165"/>
              <a:gd name="T54" fmla="*/ 4379036 w 4380230"/>
              <a:gd name="T55" fmla="*/ 2629827 h 5892165"/>
              <a:gd name="T56" fmla="*/ 4377156 w 4380230"/>
              <a:gd name="T57" fmla="*/ 2500884 h 5892165"/>
              <a:gd name="T58" fmla="*/ 4375429 w 4380230"/>
              <a:gd name="T59" fmla="*/ 2371953 h 5892165"/>
              <a:gd name="T60" fmla="*/ 4371670 w 4380230"/>
              <a:gd name="T61" fmla="*/ 2241194 h 5892165"/>
              <a:gd name="T62" fmla="*/ 4367745 w 4380230"/>
              <a:gd name="T63" fmla="*/ 2109241 h 5892165"/>
              <a:gd name="T64" fmla="*/ 4363199 w 4380230"/>
              <a:gd name="T65" fmla="*/ 1977275 h 5892165"/>
              <a:gd name="T66" fmla="*/ 4356773 w 4380230"/>
              <a:gd name="T67" fmla="*/ 1844103 h 5892165"/>
              <a:gd name="T68" fmla="*/ 4349089 w 4380230"/>
              <a:gd name="T69" fmla="*/ 1709712 h 5892165"/>
              <a:gd name="T70" fmla="*/ 4341723 w 4380230"/>
              <a:gd name="T71" fmla="*/ 1574723 h 5892165"/>
              <a:gd name="T72" fmla="*/ 4332312 w 4380230"/>
              <a:gd name="T73" fmla="*/ 1439735 h 5892165"/>
              <a:gd name="T74" fmla="*/ 4321022 w 4380230"/>
              <a:gd name="T75" fmla="*/ 1302931 h 5892165"/>
              <a:gd name="T76" fmla="*/ 4309732 w 4380230"/>
              <a:gd name="T77" fmla="*/ 1167942 h 5892165"/>
              <a:gd name="T78" fmla="*/ 4296727 w 4380230"/>
              <a:gd name="T79" fmla="*/ 1030528 h 5892165"/>
              <a:gd name="T80" fmla="*/ 4282452 w 4380230"/>
              <a:gd name="T81" fmla="*/ 892517 h 5892165"/>
              <a:gd name="T82" fmla="*/ 4267403 w 4380230"/>
              <a:gd name="T83" fmla="*/ 756310 h 5892165"/>
              <a:gd name="T84" fmla="*/ 4249851 w 4380230"/>
              <a:gd name="T85" fmla="*/ 618299 h 5892165"/>
              <a:gd name="T86" fmla="*/ 4231030 w 4380230"/>
              <a:gd name="T87" fmla="*/ 480885 h 5892165"/>
              <a:gd name="T88" fmla="*/ 4212374 w 4380230"/>
              <a:gd name="T89" fmla="*/ 342874 h 5892165"/>
              <a:gd name="T90" fmla="*/ 4190580 w 4380230"/>
              <a:gd name="T91" fmla="*/ 205460 h 5892165"/>
              <a:gd name="T92" fmla="*/ 4168317 w 4380230"/>
              <a:gd name="T93" fmla="*/ 68656 h 5892165"/>
              <a:gd name="T94" fmla="*/ 4156646 w 4380230"/>
              <a:gd name="T95" fmla="*/ 0 h 5892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380230" h="5892165">
                <a:moveTo>
                  <a:pt x="4156646" y="0"/>
                </a:moveTo>
                <a:lnTo>
                  <a:pt x="0" y="0"/>
                </a:lnTo>
                <a:lnTo>
                  <a:pt x="0" y="5891784"/>
                </a:lnTo>
                <a:lnTo>
                  <a:pt x="4158145" y="5891784"/>
                </a:lnTo>
                <a:lnTo>
                  <a:pt x="4165498" y="5844146"/>
                </a:lnTo>
                <a:lnTo>
                  <a:pt x="4176788" y="5767870"/>
                </a:lnTo>
                <a:lnTo>
                  <a:pt x="4188701" y="5677077"/>
                </a:lnTo>
                <a:lnTo>
                  <a:pt x="4202963" y="5569331"/>
                </a:lnTo>
                <a:lnTo>
                  <a:pt x="4218012" y="5450078"/>
                </a:lnTo>
                <a:lnTo>
                  <a:pt x="4233849" y="5315686"/>
                </a:lnTo>
                <a:lnTo>
                  <a:pt x="4250626" y="5169204"/>
                </a:lnTo>
                <a:lnTo>
                  <a:pt x="4267403" y="5009997"/>
                </a:lnTo>
                <a:lnTo>
                  <a:pt x="4284497" y="4840503"/>
                </a:lnTo>
                <a:lnTo>
                  <a:pt x="4300334" y="4657686"/>
                </a:lnTo>
                <a:lnTo>
                  <a:pt x="4315536" y="4466412"/>
                </a:lnTo>
                <a:lnTo>
                  <a:pt x="4329341" y="4264228"/>
                </a:lnTo>
                <a:lnTo>
                  <a:pt x="4342511" y="4053573"/>
                </a:lnTo>
                <a:lnTo>
                  <a:pt x="4354893" y="3833837"/>
                </a:lnTo>
                <a:lnTo>
                  <a:pt x="4359275" y="3721239"/>
                </a:lnTo>
                <a:lnTo>
                  <a:pt x="4364139" y="3606228"/>
                </a:lnTo>
                <a:lnTo>
                  <a:pt x="4368685" y="3489401"/>
                </a:lnTo>
                <a:lnTo>
                  <a:pt x="4371670" y="3371964"/>
                </a:lnTo>
                <a:lnTo>
                  <a:pt x="4374337" y="3252101"/>
                </a:lnTo>
                <a:lnTo>
                  <a:pt x="4377156" y="3131045"/>
                </a:lnTo>
                <a:lnTo>
                  <a:pt x="4379036" y="3007550"/>
                </a:lnTo>
                <a:lnTo>
                  <a:pt x="4379036" y="2882849"/>
                </a:lnTo>
                <a:lnTo>
                  <a:pt x="4379976" y="2756941"/>
                </a:lnTo>
                <a:lnTo>
                  <a:pt x="4379036" y="2629827"/>
                </a:lnTo>
                <a:lnTo>
                  <a:pt x="4377156" y="2500884"/>
                </a:lnTo>
                <a:lnTo>
                  <a:pt x="4375429" y="2371953"/>
                </a:lnTo>
                <a:lnTo>
                  <a:pt x="4371670" y="2241194"/>
                </a:lnTo>
                <a:lnTo>
                  <a:pt x="4367745" y="2109241"/>
                </a:lnTo>
                <a:lnTo>
                  <a:pt x="4363199" y="1977275"/>
                </a:lnTo>
                <a:lnTo>
                  <a:pt x="4356773" y="1844103"/>
                </a:lnTo>
                <a:lnTo>
                  <a:pt x="4349089" y="1709712"/>
                </a:lnTo>
                <a:lnTo>
                  <a:pt x="4341723" y="1574723"/>
                </a:lnTo>
                <a:lnTo>
                  <a:pt x="4332312" y="1439735"/>
                </a:lnTo>
                <a:lnTo>
                  <a:pt x="4321022" y="1302931"/>
                </a:lnTo>
                <a:lnTo>
                  <a:pt x="4309732" y="1167942"/>
                </a:lnTo>
                <a:lnTo>
                  <a:pt x="4296727" y="1030528"/>
                </a:lnTo>
                <a:lnTo>
                  <a:pt x="4282452" y="892517"/>
                </a:lnTo>
                <a:lnTo>
                  <a:pt x="4267403" y="756310"/>
                </a:lnTo>
                <a:lnTo>
                  <a:pt x="4249851" y="618299"/>
                </a:lnTo>
                <a:lnTo>
                  <a:pt x="4231030" y="480885"/>
                </a:lnTo>
                <a:lnTo>
                  <a:pt x="4212374" y="342874"/>
                </a:lnTo>
                <a:lnTo>
                  <a:pt x="4190580" y="205460"/>
                </a:lnTo>
                <a:lnTo>
                  <a:pt x="4168317" y="68656"/>
                </a:lnTo>
                <a:lnTo>
                  <a:pt x="4156646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3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Holder 5">
            <a:extLst>
              <a:ext uri="{FF2B5EF4-FFF2-40B4-BE49-F238E27FC236}">
                <a16:creationId xmlns:a16="http://schemas.microsoft.com/office/drawing/2014/main" id="{2E796468-6DCC-498E-9297-3EB6F09120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Holder 6">
            <a:extLst>
              <a:ext uri="{FF2B5EF4-FFF2-40B4-BE49-F238E27FC236}">
                <a16:creationId xmlns:a16="http://schemas.microsoft.com/office/drawing/2014/main" id="{6FF23813-0438-48A6-99DB-F49202B0AFC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02A4D80-FEF9-4CED-98EF-13075E1D4C83}" type="datetimeFigureOut">
              <a:rPr lang="en-US"/>
              <a:pPr>
                <a:defRPr/>
              </a:pPr>
              <a:t>4/27/2020</a:t>
            </a:fld>
            <a:endParaRPr lang="en-US"/>
          </a:p>
        </p:txBody>
      </p:sp>
      <p:sp>
        <p:nvSpPr>
          <p:cNvPr id="8" name="Holder 7">
            <a:extLst>
              <a:ext uri="{FF2B5EF4-FFF2-40B4-BE49-F238E27FC236}">
                <a16:creationId xmlns:a16="http://schemas.microsoft.com/office/drawing/2014/main" id="{ACC41923-AFFE-422A-B560-20ECE2015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2DFFB4C-15B5-4FC8-9DBE-6145CA3E1407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3599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3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4">
            <a:extLst>
              <a:ext uri="{FF2B5EF4-FFF2-40B4-BE49-F238E27FC236}">
                <a16:creationId xmlns:a16="http://schemas.microsoft.com/office/drawing/2014/main" id="{C19F2F4A-F0FA-4ABF-9ACE-FAA38F98F5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5">
            <a:extLst>
              <a:ext uri="{FF2B5EF4-FFF2-40B4-BE49-F238E27FC236}">
                <a16:creationId xmlns:a16="http://schemas.microsoft.com/office/drawing/2014/main" id="{1F3BFFE2-48FB-488A-8015-FE482CE422E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E5981-4633-404F-9695-7B5D8876B23F}" type="datetimeFigureOut">
              <a:rPr lang="en-US"/>
              <a:pPr>
                <a:defRPr/>
              </a:pPr>
              <a:t>4/27/2020</a:t>
            </a:fld>
            <a:endParaRPr lang="en-US"/>
          </a:p>
        </p:txBody>
      </p:sp>
      <p:sp>
        <p:nvSpPr>
          <p:cNvPr id="5" name="Holder 6">
            <a:extLst>
              <a:ext uri="{FF2B5EF4-FFF2-40B4-BE49-F238E27FC236}">
                <a16:creationId xmlns:a16="http://schemas.microsoft.com/office/drawing/2014/main" id="{39307E2B-6E2A-46C7-BF2E-EDED69781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8D5F6-2258-4FF7-9028-6EF4F32EB4D7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05134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>
            <a:extLst>
              <a:ext uri="{FF2B5EF4-FFF2-40B4-BE49-F238E27FC236}">
                <a16:creationId xmlns:a16="http://schemas.microsoft.com/office/drawing/2014/main" id="{70E68E91-D13A-4973-A4AD-1913A48282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id="{75067B9B-8C16-492D-9721-BD5031234877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4E49F-8F6E-46A7-9DAF-CD479155223D}" type="datetimeFigureOut">
              <a:rPr lang="en-US"/>
              <a:pPr>
                <a:defRPr/>
              </a:pPr>
              <a:t>4/27/2020</a:t>
            </a:fld>
            <a:endParaRPr lang="en-US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5808CAF4-6AF3-4676-A685-8EE65224D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4A08C-6F29-4275-8A04-D768689E52D2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4338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E200A-7FFF-407A-B969-02A63EBE7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4D9AB-EBEF-4103-8BE4-E6794F04B1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766D48-36C9-4EEC-8AF3-40C9F4BE5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9B41E-AFF8-4789-9E65-B937CDBF9450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CFEFA-82E2-4E25-B883-87CC3111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F64F3-749B-4B94-9D0E-619DF74B1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D788D-2E2E-4087-9793-B51660F64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53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42A14-1AFB-4C9F-8810-C9F456CAA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DDC317-0150-4710-B2C9-A9EA7FA79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24F30D-B9EF-494B-AA44-BBC7A68FA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9B41E-AFF8-4789-9E65-B937CDBF9450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F8AF9-6048-4DC0-AAE3-2F414ABF7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870F61-D01D-4D1B-A541-9129A00CA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D788D-2E2E-4087-9793-B51660F64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737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726D1-AA94-4036-808D-C728E283B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937B8-A20C-4F88-B855-E73349A809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C51054-3F5C-4E58-9F08-213E4C55BE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6B5241-E1C3-4028-B467-8BC6DA3C6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9B41E-AFF8-4789-9E65-B937CDBF9450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26B843-CFD5-42ED-8962-AD00DC07D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6D5431-B812-48A1-9C72-07898C032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D788D-2E2E-4087-9793-B51660F64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137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605B9-86D9-47FC-8942-608EF5CF2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64678-5668-4FA3-B486-51A480580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C3ED4A-BA4D-4B94-A21C-0FC35325BA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E326EC-4960-4D2F-80FB-D34379E55D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B7E308-F0A0-4D07-B716-BBA422FF8D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5B30A1-39F6-434D-B6C0-1FFCDE9C1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9B41E-AFF8-4789-9E65-B937CDBF9450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64EF33-68BF-4621-A223-93E28CEB2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9A3722-8FDA-4D2D-A2E7-7162FE0E4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D788D-2E2E-4087-9793-B51660F64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080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DEEC5-CF06-48F0-8731-5C404865A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11A7A9-E600-492C-B62F-02FE9D5BA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9B41E-AFF8-4789-9E65-B937CDBF9450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023E5A-8937-4B83-AAF4-476460B22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EF1396-A266-4A30-BC1F-3C6900CE1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D788D-2E2E-4087-9793-B51660F64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799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9CE82C-282F-4B24-82F3-42DEF96F3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9B41E-AFF8-4789-9E65-B937CDBF9450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07818E-17D4-4DD6-981C-74E27754C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A9548-65E1-4946-9716-20CE9ECB8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D788D-2E2E-4087-9793-B51660F64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94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F2922-B2EF-402D-8E05-0E8BCC2FE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4837F-B308-4345-9EE3-D037323EC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711AA-0B2F-4E36-8C51-624F9A1C69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82EBE6-8701-436E-ADF8-F82C8CEA8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9B41E-AFF8-4789-9E65-B937CDBF9450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31E489-C6E0-4371-B81A-F9D71F4EF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EC2BAD-4C15-4D35-BD1D-00CDBFA3E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D788D-2E2E-4087-9793-B51660F64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853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659C6-7D21-4FC4-A943-C74448BAD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A901D3-5E75-471F-95B9-A5E84DC77C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E6793C-8D04-40BB-A5AD-5749370CD3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E334CA-80D1-47EE-8241-BA7AAEC51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9B41E-AFF8-4789-9E65-B937CDBF9450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C41F5C-738B-4B4D-A7D2-B36077509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C3BBB1-E1C0-45AF-86C3-85FDF5F4D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D788D-2E2E-4087-9793-B51660F64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76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07030B-8431-47C2-B77D-BDDF8AD7E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BB8D4-B1BE-42F0-AEBC-7B59B6A9E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C699D-58A0-4569-B016-35F29FBD72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9B41E-AFF8-4789-9E65-B937CDBF9450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E8BF2-16CF-4006-B4B9-688A6B912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1DBBF-8205-49F0-9038-700BDE622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D788D-2E2E-4087-9793-B51660F641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958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Holder 2">
            <a:extLst>
              <a:ext uri="{FF2B5EF4-FFF2-40B4-BE49-F238E27FC236}">
                <a16:creationId xmlns:a16="http://schemas.microsoft.com/office/drawing/2014/main" id="{B157470B-641B-4CD6-822E-9B8B62DB42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1963" y="449263"/>
            <a:ext cx="11268075" cy="391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 altLang="en-US"/>
          </a:p>
        </p:txBody>
      </p:sp>
      <p:sp>
        <p:nvSpPr>
          <p:cNvPr id="1027" name="Holder 3">
            <a:extLst>
              <a:ext uri="{FF2B5EF4-FFF2-40B4-BE49-F238E27FC236}">
                <a16:creationId xmlns:a16="http://schemas.microsoft.com/office/drawing/2014/main" id="{824A688F-E480-4EFB-9554-6A2D47ED27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132138" y="1893888"/>
            <a:ext cx="5767387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 altLang="en-US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29E7FC5A-0485-4DD8-B4E7-7747ACD2089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144963" y="6378575"/>
            <a:ext cx="3902075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00487346-018A-495E-A84D-E01B4BDFB73B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609600" y="6378575"/>
            <a:ext cx="2803525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ED1A6ED-EED5-48CB-A3E5-89776122B92A}" type="datetimeFigureOut">
              <a:rPr lang="en-US"/>
              <a:pPr>
                <a:defRPr/>
              </a:pPr>
              <a:t>4/27/2020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E46B5445-CB9C-4851-BC22-EF9763FFC43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875" y="6378575"/>
            <a:ext cx="2803525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E089A93-D5DE-41E1-BF4F-CA5151173108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678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hyperlink" Target="https://biochemistryofdigestivesystem.wordpress.com/chemical-digestion-vs-mechanical-digestion/" TargetMode="External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gi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harynx" TargetMode="External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gi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emaze.com/@AOCTCLCC" TargetMode="External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gif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://peaandthepodchiropractic.com/reflux-how-to-help-naturally/" TargetMode="External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://2012books.lardbucket.org/books/an-introduction-to-nutrition/s10-03-protein-digestion-and-absorpti.html" TargetMode="External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udyblue.com/notes/note/n/lab-practical-3/deck/17171796" TargetMode="External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hyperlink" Target="http://refluxdefense.com/heartburn_GERD_articles/natural-remedies.html" TargetMode="External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udyblue.com/notes/note/n/gastrointestinal-system/deck/6016709" TargetMode="External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://refluxdefense.com/heartburn_GERD_articles/natural-remedies.html" TargetMode="External"/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oeverachangeslives.com/can-aloe-vera-cure-diverticulitis.html" TargetMode="External"/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trash-can-garbage-waste-full-36103/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slideplayer.com/slide/7357103/" TargetMode="External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y.com/academy/lesson/renal-artery-definition-function.html" TargetMode="External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education-portal.com/academy/lesson/urinary-system-organs-that-detoxify-the-body.html" TargetMode="External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slideplayer.com/slide/9125953/" TargetMode="External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biology.stackexchange.com/questions/9422/what-is-the-difference-between-the-ureter-and-urethra-also-between-the-renal-pa" TargetMode="Externa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segeek.com/what-is-the-renal-tubule.htm" TargetMode="External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segeek.com/what-is-the-renal-tubule.htm" TargetMode="External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://education-portal.com/academy/lesson/the-nephron-the-glomeruluss-major-structures-and-functions.html#lesson" TargetMode="External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opentextbc.ca/biology/chapter/22-2-the-kidneys-and-osmoregulatory-organs/" TargetMode="External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slideplayer.com/slide/3883104/" TargetMode="External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onfinder.com/icons/458174/lab_test_medical_test_urine_drop_urine_test_tube_icon" TargetMode="Externa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biochemistryofdigestivesystem.wordpress.com/chemical-digestion-vs-mechanical-digestion/" TargetMode="External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iochemistryofdigestivesystem.wordpress.com/chemical-digestion-vs-mechanical-digestion/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iochemistryofdigestivesystem.wordpress.com/chemical-digestion-vs-mechanical-digestion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gi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470626229783527482/" TargetMode="External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://smile-365.com/evaluate-your-oral-hygiene-skills-using-a-plaque-scoring-test/" TargetMode="External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://deseomedicinal.blogspot.com/2013/12/child-pugh-score-calculator.html" TargetMode="External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3A2A7-3358-4785-A6EB-A04567F13D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Exam 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714F8F-C4BC-424F-A191-F3F18888E2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STUDY GUIDE</a:t>
            </a:r>
          </a:p>
          <a:p>
            <a:r>
              <a:rPr lang="en-US" dirty="0"/>
              <a:t>TOPICS COVERED:  </a:t>
            </a:r>
          </a:p>
          <a:p>
            <a:r>
              <a:rPr lang="en-US" dirty="0">
                <a:solidFill>
                  <a:srgbClr val="FF0000"/>
                </a:solidFill>
              </a:rPr>
              <a:t>The Renal/Urinary System</a:t>
            </a:r>
          </a:p>
          <a:p>
            <a:r>
              <a:rPr lang="en-US" dirty="0">
                <a:solidFill>
                  <a:srgbClr val="FF0000"/>
                </a:solidFill>
              </a:rPr>
              <a:t>The Respiratory System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047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912E245-96F9-43BA-A774-C88AC1B6409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7575" y="609600"/>
            <a:ext cx="9672638" cy="696913"/>
          </a:xfrm>
        </p:spPr>
        <p:txBody>
          <a:bodyPr tIns="13335" rtlCol="0"/>
          <a:lstStyle/>
          <a:p>
            <a:pPr marL="12700" eaLnBrk="1" fontAlgn="auto" hangingPunct="1">
              <a:spcBef>
                <a:spcPts val="105"/>
              </a:spcBef>
              <a:spcAft>
                <a:spcPts val="0"/>
              </a:spcAft>
              <a:defRPr/>
            </a:pPr>
            <a:r>
              <a:rPr sz="4400" spc="-45" dirty="0">
                <a:solidFill>
                  <a:srgbClr val="000000"/>
                </a:solidFill>
                <a:latin typeface="Calibri Light"/>
                <a:cs typeface="Calibri Light"/>
              </a:rPr>
              <a:t>Breathing </a:t>
            </a:r>
            <a:r>
              <a:rPr sz="4400" spc="-25" dirty="0">
                <a:solidFill>
                  <a:srgbClr val="000000"/>
                </a:solidFill>
                <a:latin typeface="Calibri Light"/>
                <a:cs typeface="Calibri Light"/>
              </a:rPr>
              <a:t>and Lung </a:t>
            </a:r>
            <a:r>
              <a:rPr sz="4400" spc="-35" dirty="0">
                <a:solidFill>
                  <a:srgbClr val="000000"/>
                </a:solidFill>
                <a:latin typeface="Calibri Light"/>
                <a:cs typeface="Calibri Light"/>
              </a:rPr>
              <a:t>Mechanics </a:t>
            </a:r>
            <a:r>
              <a:rPr sz="4400" dirty="0">
                <a:solidFill>
                  <a:srgbClr val="000000"/>
                </a:solidFill>
                <a:latin typeface="Calibri Light"/>
                <a:cs typeface="Calibri Light"/>
              </a:rPr>
              <a:t>–</a:t>
            </a:r>
            <a:r>
              <a:rPr sz="4400" spc="-30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spc="-60" dirty="0">
                <a:solidFill>
                  <a:srgbClr val="000000"/>
                </a:solidFill>
                <a:latin typeface="Calibri Light"/>
                <a:cs typeface="Calibri Light"/>
              </a:rPr>
              <a:t>Ventilation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B09E181A-EE35-4FD5-9FA9-5510E8FCD77B}"/>
              </a:ext>
            </a:extLst>
          </p:cNvPr>
          <p:cNvSpPr txBox="1"/>
          <p:nvPr/>
        </p:nvSpPr>
        <p:spPr>
          <a:xfrm>
            <a:off x="468313" y="1566863"/>
            <a:ext cx="3157537" cy="4140200"/>
          </a:xfrm>
          <a:prstGeom prst="rect">
            <a:avLst/>
          </a:prstGeom>
        </p:spPr>
        <p:txBody>
          <a:bodyPr lIns="0" tIns="53975" rIns="0" bIns="0">
            <a:spAutoFit/>
          </a:bodyPr>
          <a:lstStyle>
            <a:lvl1pPr marL="2413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41300" marR="0" lvl="0" indent="-228600" algn="l" defTabSz="914400" rtl="0" eaLnBrk="1" fontAlgn="base" latinLnBrk="0" hangingPunct="1">
              <a:lnSpc>
                <a:spcPts val="2588"/>
              </a:lnSpc>
              <a:spcBef>
                <a:spcPts val="42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Air will move in or out  of the lungs depending  on the pressure in the  alveoli.</a:t>
            </a:r>
          </a:p>
          <a:p>
            <a:pPr marL="241300" marR="0" lvl="0" indent="-228600" algn="l" defTabSz="914400" rtl="0" eaLnBrk="1" fontAlgn="base" latinLnBrk="0" hangingPunct="1">
              <a:lnSpc>
                <a:spcPts val="2588"/>
              </a:lnSpc>
              <a:spcBef>
                <a:spcPts val="513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body changes the  pressure in the alveoli  by changing the  volume of the lungs.</a:t>
            </a:r>
          </a:p>
          <a:p>
            <a:pPr marL="241300" marR="0" lvl="0" indent="-228600" algn="l" defTabSz="914400" rtl="0" eaLnBrk="1" fontAlgn="base" latinLnBrk="0" hangingPunct="1">
              <a:lnSpc>
                <a:spcPts val="2588"/>
              </a:lnSpc>
              <a:spcBef>
                <a:spcPts val="513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 volume increases  pressure decreases and  as volume decreases  pressure increases.</a:t>
            </a:r>
          </a:p>
        </p:txBody>
      </p:sp>
      <p:sp>
        <p:nvSpPr>
          <p:cNvPr id="12292" name="object 4">
            <a:extLst>
              <a:ext uri="{FF2B5EF4-FFF2-40B4-BE49-F238E27FC236}">
                <a16:creationId xmlns:a16="http://schemas.microsoft.com/office/drawing/2014/main" id="{3D7C2F6A-CFB8-47B0-8C06-E8071E008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4963" y="1417638"/>
            <a:ext cx="7720012" cy="503237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07987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2" descr="Digestive system diagram en.svg">
            <a:extLst>
              <a:ext uri="{FF2B5EF4-FFF2-40B4-BE49-F238E27FC236}">
                <a16:creationId xmlns:a16="http://schemas.microsoft.com/office/drawing/2014/main" id="{F5BD68BB-0CC1-4EAF-8D46-DE64D18DE79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7617" y="126149"/>
            <a:ext cx="4673533" cy="660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28DDA1-727D-4BB7-93D8-5AE9ACB6B2B1}"/>
              </a:ext>
            </a:extLst>
          </p:cNvPr>
          <p:cNvSpPr/>
          <p:nvPr/>
        </p:nvSpPr>
        <p:spPr>
          <a:xfrm>
            <a:off x="982308" y="1949526"/>
            <a:ext cx="3750771" cy="39703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alimentary canal is the long tube of organs that runs from the mouth (where the food enters) to the anus (where indigestible waste leaves). </a:t>
            </a:r>
          </a:p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E792E3-55AC-4718-84E0-2A5596165451}"/>
              </a:ext>
            </a:extLst>
          </p:cNvPr>
          <p:cNvSpPr/>
          <p:nvPr/>
        </p:nvSpPr>
        <p:spPr>
          <a:xfrm>
            <a:off x="982309" y="382012"/>
            <a:ext cx="3750770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alimentary canal </a:t>
            </a:r>
          </a:p>
        </p:txBody>
      </p:sp>
    </p:spTree>
    <p:extLst>
      <p:ext uri="{BB962C8B-B14F-4D97-AF65-F5344CB8AC3E}">
        <p14:creationId xmlns:p14="http://schemas.microsoft.com/office/powerpoint/2010/main" val="385562081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A8812C-01CF-4A99-B415-A82C49796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2 Processes of Digestion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85886-FE67-4720-A5C8-C79BB80294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577" y="2457975"/>
            <a:ext cx="3794308" cy="4102216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During digestion two main processes occur at the same time: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Mechanical Digestion</a:t>
            </a:r>
            <a:r>
              <a:rPr lang="en-US" sz="2400" dirty="0">
                <a:solidFill>
                  <a:schemeClr val="bg1"/>
                </a:solidFill>
              </a:rPr>
              <a:t>: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 larger pieces of food get broken down into smaller pieces while being prepared for chemical digestion. 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Mechanical digestion starts in the mouth and continues in to the stomach.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Chemical Digestion</a:t>
            </a:r>
            <a:r>
              <a:rPr lang="en-US" sz="2400" dirty="0">
                <a:solidFill>
                  <a:schemeClr val="bg1"/>
                </a:solidFill>
              </a:rPr>
              <a:t>: 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several different enzymes break down macromolecules into smaller molecules that can be more efficiently absorbed. 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Chemical digestion starts with saliva and continues into the intestines.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D3739C-D6E5-49EC-9928-36FB5ABFD0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905" r="1" b="5699"/>
          <a:stretch/>
        </p:blipFill>
        <p:spPr>
          <a:xfrm>
            <a:off x="5297763" y="1206187"/>
            <a:ext cx="6250769" cy="4284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723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70885-B3BE-4868-BD55-75712489F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Digestive System Basics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291C0DE-F101-4D16-AC3A-0AC489F8C1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" r="4228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BB9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2182C-CA4E-4CA9-A90A-96EBB0561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1400" dirty="0"/>
              <a:t>The average adult digestive tract is about thirty feet (30') long. </a:t>
            </a:r>
          </a:p>
          <a:p>
            <a:r>
              <a:rPr lang="en-US" sz="1400" dirty="0"/>
              <a:t>While in the digestive tract the food is really passing </a:t>
            </a:r>
            <a:r>
              <a:rPr lang="en-US" sz="1400" i="1" dirty="0"/>
              <a:t>through</a:t>
            </a:r>
            <a:r>
              <a:rPr lang="en-US" sz="1400" dirty="0"/>
              <a:t> the body rather than being </a:t>
            </a:r>
            <a:r>
              <a:rPr lang="en-US" sz="1400" i="1" dirty="0"/>
              <a:t>in</a:t>
            </a:r>
            <a:r>
              <a:rPr lang="en-US" sz="1400" dirty="0"/>
              <a:t> the body. </a:t>
            </a:r>
          </a:p>
          <a:p>
            <a:r>
              <a:rPr lang="en-US" sz="1400" dirty="0"/>
              <a:t>The smooth muscles of the tubular digestive organs move the food efficiently along as it is broken down into absorb-able atoms and molecules. </a:t>
            </a:r>
          </a:p>
          <a:p>
            <a:r>
              <a:rPr lang="en-US" sz="1400" dirty="0"/>
              <a:t>During absorption, the nutrients that come from food (such as proteins, fats, carbohydrates, vitamins, and minerals) pass through the wall of the small intestine and into the bloodstream and lymph. </a:t>
            </a:r>
          </a:p>
          <a:p>
            <a:r>
              <a:rPr lang="en-US" sz="1400" dirty="0"/>
              <a:t>In this way nutrients can be distributed throughout the rest of the body. </a:t>
            </a:r>
          </a:p>
          <a:p>
            <a:r>
              <a:rPr lang="en-US" sz="1400" dirty="0"/>
              <a:t>In the large intestine there is re absorption of water and absorption of some minerals as feces are formed. </a:t>
            </a:r>
          </a:p>
          <a:p>
            <a:r>
              <a:rPr lang="en-US" sz="1400" dirty="0"/>
              <a:t>The parts of the food that the body passes out through the anus is known as feces.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3384735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C859C9-E278-4CC0-93E2-940145671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6286" y="354740"/>
            <a:ext cx="3313164" cy="940220"/>
          </a:xfrm>
        </p:spPr>
        <p:txBody>
          <a:bodyPr>
            <a:normAutofit/>
          </a:bodyPr>
          <a:lstStyle/>
          <a:p>
            <a:pPr algn="r"/>
            <a:r>
              <a:rPr lang="en-US" sz="4000" b="1" dirty="0">
                <a:solidFill>
                  <a:srgbClr val="FFFFFF"/>
                </a:solidFill>
              </a:rPr>
              <a:t>Mastication</a:t>
            </a:r>
            <a:endParaRPr lang="en-US" sz="4000" dirty="0">
              <a:solidFill>
                <a:srgbClr val="FFFFFF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745C8-8572-442A-B67F-AB0817D8C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2877" y="1215152"/>
            <a:ext cx="4393206" cy="47262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FFFFFF"/>
                </a:solidFill>
              </a:rPr>
              <a:t>Digestion begins in the mouth. </a:t>
            </a:r>
          </a:p>
          <a:p>
            <a:r>
              <a:rPr lang="en-US" sz="2000" dirty="0">
                <a:solidFill>
                  <a:srgbClr val="FFFFFF"/>
                </a:solidFill>
              </a:rPr>
              <a:t>Saliva moistens the food while</a:t>
            </a:r>
          </a:p>
          <a:p>
            <a:r>
              <a:rPr lang="en-US" sz="2000" dirty="0">
                <a:solidFill>
                  <a:srgbClr val="FFFFFF"/>
                </a:solidFill>
              </a:rPr>
              <a:t>Teeth chew it up and make it easier to swallow. </a:t>
            </a:r>
          </a:p>
          <a:p>
            <a:r>
              <a:rPr lang="en-US" sz="2000" dirty="0">
                <a:solidFill>
                  <a:srgbClr val="FFFFFF"/>
                </a:solidFill>
              </a:rPr>
              <a:t>Amylase, which is the digestive enzyme found in saliva, starts to break down starch into simpler sugars before the food even leaves the mouth. </a:t>
            </a:r>
          </a:p>
          <a:p>
            <a:pPr marL="0" indent="0">
              <a:buNone/>
            </a:pP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6" name="Picture 5" descr="A picture containing person, blur, indoor&#10;&#10;Description automatically generated">
            <a:extLst>
              <a:ext uri="{FF2B5EF4-FFF2-40B4-BE49-F238E27FC236}">
                <a16:creationId xmlns:a16="http://schemas.microsoft.com/office/drawing/2014/main" id="{D8661CD1-0E00-44C3-B393-789B827CD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8" y="136557"/>
            <a:ext cx="5930843" cy="638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32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B6766-60B9-4B38-BEE4-D6CF4E491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622"/>
            <a:ext cx="10515600" cy="1325563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b="1" i="1" dirty="0"/>
              <a:t>The Pharynx (Throat)</a:t>
            </a:r>
            <a:br>
              <a:rPr lang="en-US" dirty="0"/>
            </a:br>
            <a:r>
              <a:rPr lang="en-US" dirty="0"/>
              <a:t> </a:t>
            </a:r>
            <a:r>
              <a:rPr lang="en-US" sz="3600" b="1" i="1" dirty="0"/>
              <a:t>(Nasopharynx, Oropharynx, Laryngopharynx)</a:t>
            </a:r>
            <a:endParaRPr lang="en-US" b="1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B70ED-8B39-496C-B94D-1D24293BF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611" y="1735911"/>
            <a:ext cx="4601547" cy="4609420"/>
          </a:xfrm>
        </p:spPr>
        <p:txBody>
          <a:bodyPr>
            <a:noAutofit/>
          </a:bodyPr>
          <a:lstStyle/>
          <a:p>
            <a:r>
              <a:rPr lang="en-US" b="1" dirty="0"/>
              <a:t>Swallowing your food happens when the muscles in your tongue and mouth move the food into your oropharynx, then on to the laryngopharynx. </a:t>
            </a:r>
          </a:p>
          <a:p>
            <a:r>
              <a:rPr lang="en-US" b="1" dirty="0"/>
              <a:t>The pharynx is a common passageway for air (in the respiratory system) and for food (in the digestive system).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A1EBFC-EA24-4089-B0DE-486128F927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797" b="-2"/>
          <a:stretch/>
        </p:blipFill>
        <p:spPr>
          <a:xfrm>
            <a:off x="5671146" y="1969595"/>
            <a:ext cx="6233160" cy="427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20475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C167C-52FE-4071-91B2-014683E5A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645" y="153192"/>
            <a:ext cx="10515600" cy="1325563"/>
          </a:xfr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THE EPIGLOTTIS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BA34E-2613-4AFD-BB7D-EFB5E3EE0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9" y="1690688"/>
            <a:ext cx="3211286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 small flap of skin called the epiglottis closes over the pharynx to prevent food from entering the trachea and thus choking. </a:t>
            </a:r>
          </a:p>
          <a:p>
            <a:r>
              <a:rPr lang="en-US" dirty="0"/>
              <a:t>For swallowing to happen correctly a combination of 25 muscles must all work together at the same time.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4E7F28-BEE9-49C2-AB42-88E6EE5458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801" y="1203649"/>
            <a:ext cx="7524076" cy="536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8517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8DED75-D8EA-4FDC-88F3-453D6848C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ENZYME</a:t>
            </a:r>
            <a:b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SUMMARY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2C77CA30-007A-4BB3-A35E-4336231E8672}"/>
              </a:ext>
            </a:extLst>
          </p:cNvPr>
          <p:cNvGraphicFramePr>
            <a:graphicFrameLocks/>
          </p:cNvGraphicFramePr>
          <p:nvPr/>
        </p:nvGraphicFramePr>
        <p:xfrm>
          <a:off x="5282005" y="492573"/>
          <a:ext cx="5884434" cy="5660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1002">
                  <a:extLst>
                    <a:ext uri="{9D8B030D-6E8A-4147-A177-3AD203B41FA5}">
                      <a16:colId xmlns:a16="http://schemas.microsoft.com/office/drawing/2014/main" val="2563137595"/>
                    </a:ext>
                  </a:extLst>
                </a:gridCol>
                <a:gridCol w="1941716">
                  <a:extLst>
                    <a:ext uri="{9D8B030D-6E8A-4147-A177-3AD203B41FA5}">
                      <a16:colId xmlns:a16="http://schemas.microsoft.com/office/drawing/2014/main" val="1731416394"/>
                    </a:ext>
                  </a:extLst>
                </a:gridCol>
                <a:gridCol w="1941716">
                  <a:extLst>
                    <a:ext uri="{9D8B030D-6E8A-4147-A177-3AD203B41FA5}">
                      <a16:colId xmlns:a16="http://schemas.microsoft.com/office/drawing/2014/main" val="62589375"/>
                    </a:ext>
                  </a:extLst>
                </a:gridCol>
              </a:tblGrid>
              <a:tr h="699312">
                <a:tc>
                  <a:txBody>
                    <a:bodyPr/>
                    <a:lstStyle/>
                    <a:p>
                      <a:pPr algn="l"/>
                      <a:r>
                        <a:rPr lang="en-US" sz="1100" b="1" u="sng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Carbohydrate Digestion:</a:t>
                      </a:r>
                    </a:p>
                  </a:txBody>
                  <a:tcPr marL="167413" marR="100448" marT="100448" marB="10044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Enzymes are Secreted From….</a:t>
                      </a:r>
                    </a:p>
                  </a:txBody>
                  <a:tcPr marL="167413" marR="100448" marT="100448" marB="100448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Where Does it Occur?</a:t>
                      </a:r>
                    </a:p>
                    <a:p>
                      <a:endParaRPr 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67413" marR="100448" marT="100448" marB="100448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645959"/>
                  </a:ext>
                </a:extLst>
              </a:tr>
              <a:tr h="496149">
                <a:tc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67413" marR="100448" marT="100448" marB="10044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Salivary glands</a:t>
                      </a:r>
                    </a:p>
                  </a:txBody>
                  <a:tcPr marL="167413" marR="100448" marT="100448" marB="10044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Mouth</a:t>
                      </a:r>
                    </a:p>
                  </a:txBody>
                  <a:tcPr marL="167413" marR="100448" marT="100448" marB="10044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504495"/>
                  </a:ext>
                </a:extLst>
              </a:tr>
              <a:tr h="496149">
                <a:tc>
                  <a:txBody>
                    <a:bodyPr/>
                    <a:lstStyle/>
                    <a:p>
                      <a:pPr algn="l"/>
                      <a:endParaRPr 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67413" marR="100448" marT="100448" marB="10044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Pancreas</a:t>
                      </a:r>
                    </a:p>
                  </a:txBody>
                  <a:tcPr marL="167413" marR="100448" marT="100448" marB="10044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Small intestine</a:t>
                      </a:r>
                    </a:p>
                  </a:txBody>
                  <a:tcPr marL="167413" marR="100448" marT="100448" marB="100448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5138782"/>
                  </a:ext>
                </a:extLst>
              </a:tr>
              <a:tr h="496149">
                <a:tc>
                  <a:txBody>
                    <a:bodyPr/>
                    <a:lstStyle/>
                    <a:p>
                      <a:r>
                        <a:rPr lang="en-US" sz="1100" b="1" u="sng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Protein Digestion:</a:t>
                      </a:r>
                    </a:p>
                  </a:txBody>
                  <a:tcPr marL="167413" marR="100448" marT="100448" marB="100448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67413" marR="100448" marT="100448" marB="10044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67413" marR="100448" marT="100448" marB="100448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0909472"/>
                  </a:ext>
                </a:extLst>
              </a:tr>
              <a:tr h="496149"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67413" marR="100448" marT="100448" marB="100448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Gastric glands</a:t>
                      </a:r>
                    </a:p>
                  </a:txBody>
                  <a:tcPr marL="167413" marR="100448" marT="100448" marB="100448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Stomach</a:t>
                      </a:r>
                    </a:p>
                  </a:txBody>
                  <a:tcPr marL="167413" marR="100448" marT="100448" marB="100448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15447"/>
                  </a:ext>
                </a:extLst>
              </a:tr>
              <a:tr h="496149"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67413" marR="100448" marT="100448" marB="100448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Pancreas</a:t>
                      </a:r>
                    </a:p>
                  </a:txBody>
                  <a:tcPr marL="167413" marR="100448" marT="100448" marB="100448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Small intestine</a:t>
                      </a:r>
                    </a:p>
                  </a:txBody>
                  <a:tcPr marL="167413" marR="100448" marT="100448" marB="100448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462114"/>
                  </a:ext>
                </a:extLst>
              </a:tr>
              <a:tr h="496149">
                <a:tc>
                  <a:txBody>
                    <a:bodyPr/>
                    <a:lstStyle/>
                    <a:p>
                      <a:r>
                        <a:rPr lang="en-US" sz="1100" b="1" u="sng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Nucleic Acid Digestion:</a:t>
                      </a:r>
                    </a:p>
                  </a:txBody>
                  <a:tcPr marL="167413" marR="100448" marT="100448" marB="100448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67413" marR="100448" marT="100448" marB="100448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67413" marR="100448" marT="100448" marB="100448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0392799"/>
                  </a:ext>
                </a:extLst>
              </a:tr>
              <a:tr h="496149"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67413" marR="100448" marT="100448" marB="100448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Pancreas</a:t>
                      </a:r>
                    </a:p>
                  </a:txBody>
                  <a:tcPr marL="167413" marR="100448" marT="100448" marB="100448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Small intestine</a:t>
                      </a:r>
                    </a:p>
                  </a:txBody>
                  <a:tcPr marL="167413" marR="100448" marT="100448" marB="100448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739273"/>
                  </a:ext>
                </a:extLst>
              </a:tr>
              <a:tr h="496149"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67413" marR="100448" marT="100448" marB="100448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Pancreas</a:t>
                      </a:r>
                    </a:p>
                  </a:txBody>
                  <a:tcPr marL="167413" marR="100448" marT="100448" marB="100448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Small intestine</a:t>
                      </a:r>
                    </a:p>
                  </a:txBody>
                  <a:tcPr marL="167413" marR="100448" marT="100448" marB="100448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8921146"/>
                  </a:ext>
                </a:extLst>
              </a:tr>
              <a:tr h="496149">
                <a:tc>
                  <a:txBody>
                    <a:bodyPr/>
                    <a:lstStyle/>
                    <a:p>
                      <a:r>
                        <a:rPr lang="en-US" sz="1100" b="1" u="sng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Fat Digestion:</a:t>
                      </a:r>
                    </a:p>
                  </a:txBody>
                  <a:tcPr marL="167413" marR="100448" marT="100448" marB="100448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67413" marR="100448" marT="100448" marB="100448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67413" marR="100448" marT="100448" marB="100448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262772"/>
                  </a:ext>
                </a:extLst>
              </a:tr>
              <a:tr h="496149">
                <a:tc>
                  <a:txBody>
                    <a:bodyPr/>
                    <a:lstStyle/>
                    <a:p>
                      <a:endParaRPr 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</a:endParaRPr>
                    </a:p>
                  </a:txBody>
                  <a:tcPr marL="167413" marR="100448" marT="100448" marB="100448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Pancreas</a:t>
                      </a:r>
                    </a:p>
                  </a:txBody>
                  <a:tcPr marL="167413" marR="100448" marT="100448" marB="100448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</a:rPr>
                        <a:t>Small intestine</a:t>
                      </a:r>
                    </a:p>
                  </a:txBody>
                  <a:tcPr marL="167413" marR="100448" marT="100448" marB="100448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6979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887593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E4764-B4F5-4A2A-8062-54E23C96F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rmAutofit/>
          </a:bodyPr>
          <a:lstStyle/>
          <a:p>
            <a:r>
              <a:rPr lang="en-US" b="1" dirty="0"/>
              <a:t>ESOPHAGUS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0D0B2-9226-4DA0-B420-55A683905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5127029" cy="3785419"/>
          </a:xfrm>
        </p:spPr>
        <p:txBody>
          <a:bodyPr>
            <a:normAutofit/>
          </a:bodyPr>
          <a:lstStyle/>
          <a:p>
            <a:r>
              <a:rPr lang="en-US" dirty="0"/>
              <a:t>The </a:t>
            </a:r>
            <a:r>
              <a:rPr lang="en-US" b="1" dirty="0"/>
              <a:t>esophagus</a:t>
            </a:r>
            <a:r>
              <a:rPr lang="en-US" dirty="0"/>
              <a:t> is the muscular tube through which food passes from the pharynx (throat) to the stomach. </a:t>
            </a:r>
          </a:p>
          <a:p>
            <a:r>
              <a:rPr lang="en-US" dirty="0"/>
              <a:t>This is where the second stage of digestion is initiated (the first stage is in the mouth with teeth and tongue masticating food and mixing it with saliva).</a:t>
            </a:r>
          </a:p>
        </p:txBody>
      </p:sp>
      <p:pic>
        <p:nvPicPr>
          <p:cNvPr id="6" name="Picture 5" descr="A picture containing hanger, object&#10;&#10;Description automatically generated">
            <a:extLst>
              <a:ext uri="{FF2B5EF4-FFF2-40B4-BE49-F238E27FC236}">
                <a16:creationId xmlns:a16="http://schemas.microsoft.com/office/drawing/2014/main" id="{F24B41F9-0343-440C-A350-3C38D7FFBD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6605" r="29503"/>
          <a:stretch/>
        </p:blipFill>
        <p:spPr>
          <a:xfrm>
            <a:off x="6090613" y="640082"/>
            <a:ext cx="5461724" cy="55778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7049214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EE1FC7B4-E4A7-4452-B413-1A623E3A7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 13">
            <a:extLst>
              <a:ext uri="{FF2B5EF4-FFF2-40B4-BE49-F238E27FC236}">
                <a16:creationId xmlns:a16="http://schemas.microsoft.com/office/drawing/2014/main" id="{E0709AF0-24F0-4486-B189-BE6386BD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 11">
            <a:extLst>
              <a:ext uri="{FF2B5EF4-FFF2-40B4-BE49-F238E27FC236}">
                <a16:creationId xmlns:a16="http://schemas.microsoft.com/office/drawing/2014/main" id="{FBE3B62F-5853-4A3C-B050-6186351A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A2BE33-F290-48DE-B08B-462359449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448253"/>
            <a:ext cx="10520702" cy="1325563"/>
          </a:xfrm>
        </p:spPr>
        <p:txBody>
          <a:bodyPr>
            <a:normAutofit/>
          </a:bodyPr>
          <a:lstStyle/>
          <a:p>
            <a:r>
              <a:rPr lang="en-US" i="1" dirty="0"/>
              <a:t>peristalsis</a:t>
            </a:r>
            <a:r>
              <a:rPr lang="en-US" dirty="0"/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6D9AC-42DA-4C2C-B946-5EE19993E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191807"/>
            <a:ext cx="3297572" cy="3985155"/>
          </a:xfrm>
        </p:spPr>
        <p:txBody>
          <a:bodyPr>
            <a:normAutofit fontScale="92500" lnSpcReduction="10000"/>
          </a:bodyPr>
          <a:lstStyle/>
          <a:p>
            <a:r>
              <a:rPr lang="en-US" sz="1900" dirty="0"/>
              <a:t>After passing through the throat, the food moves into the esophagus and is pushed down into the stomach by the process of </a:t>
            </a:r>
            <a:r>
              <a:rPr lang="en-US" sz="1900" i="1" dirty="0"/>
              <a:t>peristalsis.</a:t>
            </a:r>
          </a:p>
          <a:p>
            <a:r>
              <a:rPr lang="en-US" sz="1900" i="1" dirty="0"/>
              <a:t>peristalsis</a:t>
            </a:r>
            <a:r>
              <a:rPr lang="en-US" sz="1900" dirty="0"/>
              <a:t> is the involuntary wavelike muscle contractions that occur along the G.I. tract.</a:t>
            </a:r>
          </a:p>
          <a:p>
            <a:r>
              <a:rPr lang="en-US" sz="1900" i="1" dirty="0"/>
              <a:t>peristalsis</a:t>
            </a:r>
            <a:r>
              <a:rPr lang="en-US" sz="1900" dirty="0"/>
              <a:t> is how food is pushed through the G.I. tract</a:t>
            </a:r>
          </a:p>
          <a:p>
            <a:r>
              <a:rPr lang="en-US" sz="1900" dirty="0"/>
              <a:t>The esophagus is lined with mucus membranes, and uses peristaltic action to move swallowed food down to the stomach.</a:t>
            </a:r>
          </a:p>
          <a:p>
            <a:pPr marL="0" indent="0">
              <a:buNone/>
            </a:pPr>
            <a:endParaRPr lang="en-US" sz="1900" dirty="0"/>
          </a:p>
          <a:p>
            <a:endParaRPr lang="en-US" sz="1900" dirty="0"/>
          </a:p>
        </p:txBody>
      </p:sp>
      <p:pic>
        <p:nvPicPr>
          <p:cNvPr id="2050" name="Picture 2" descr="Image result for peristalsis gif">
            <a:extLst>
              <a:ext uri="{FF2B5EF4-FFF2-40B4-BE49-F238E27FC236}">
                <a16:creationId xmlns:a16="http://schemas.microsoft.com/office/drawing/2014/main" id="{8D69BF19-08E0-416D-BE9C-EC1AB478FE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5001" y="648011"/>
            <a:ext cx="7241753" cy="555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171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917B61-B375-440E-BB01-2F0A9DB05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CARDIAC SPHINCTER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2EBFD-8F50-498C-A9D9-DA254A5C9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This part of the esophagus is called the lower esophageal sphincter a.k.a. the cardiac sphincter. </a:t>
            </a:r>
          </a:p>
          <a:p>
            <a:r>
              <a:rPr lang="en-US" sz="2000" dirty="0">
                <a:solidFill>
                  <a:schemeClr val="bg1"/>
                </a:solidFill>
              </a:rPr>
              <a:t>This aids in keeping food down and not being regurgitated.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DBEF5353-FE41-4922-93CF-F871447D3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657122" y="643467"/>
            <a:ext cx="5532050" cy="54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7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bject 2">
            <a:extLst>
              <a:ext uri="{FF2B5EF4-FFF2-40B4-BE49-F238E27FC236}">
                <a16:creationId xmlns:a16="http://schemas.microsoft.com/office/drawing/2014/main" id="{1CB165D1-446B-4957-91DC-2E0087022A73}"/>
              </a:ext>
            </a:extLst>
          </p:cNvPr>
          <p:cNvSpPr>
            <a:spLocks/>
          </p:cNvSpPr>
          <p:nvPr/>
        </p:nvSpPr>
        <p:spPr bwMode="auto">
          <a:xfrm>
            <a:off x="327025" y="4572000"/>
            <a:ext cx="7058025" cy="1965325"/>
          </a:xfrm>
          <a:custGeom>
            <a:avLst/>
            <a:gdLst>
              <a:gd name="T0" fmla="*/ 0 w 7058025"/>
              <a:gd name="T1" fmla="*/ 0 h 1964690"/>
              <a:gd name="T2" fmla="*/ 7057644 w 7058025"/>
              <a:gd name="T3" fmla="*/ 0 h 1964690"/>
              <a:gd name="T4" fmla="*/ 7057644 w 7058025"/>
              <a:gd name="T5" fmla="*/ 1964436 h 1964690"/>
              <a:gd name="T6" fmla="*/ 0 w 7058025"/>
              <a:gd name="T7" fmla="*/ 1964436 h 1964690"/>
              <a:gd name="T8" fmla="*/ 0 w 7058025"/>
              <a:gd name="T9" fmla="*/ 0 h 19646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58025" h="1964690">
                <a:moveTo>
                  <a:pt x="0" y="0"/>
                </a:moveTo>
                <a:lnTo>
                  <a:pt x="7057644" y="0"/>
                </a:lnTo>
                <a:lnTo>
                  <a:pt x="7057644" y="1964436"/>
                </a:lnTo>
                <a:lnTo>
                  <a:pt x="0" y="1964436"/>
                </a:lnTo>
                <a:lnTo>
                  <a:pt x="0" y="0"/>
                </a:lnTo>
                <a:close/>
              </a:path>
            </a:pathLst>
          </a:custGeom>
          <a:solidFill>
            <a:srgbClr val="6A5D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5FB6B530-30F6-41A5-A3A0-C7E940A8E124}"/>
              </a:ext>
            </a:extLst>
          </p:cNvPr>
          <p:cNvSpPr txBox="1"/>
          <p:nvPr/>
        </p:nvSpPr>
        <p:spPr>
          <a:xfrm>
            <a:off x="523875" y="4767263"/>
            <a:ext cx="6594475" cy="1624012"/>
          </a:xfrm>
          <a:prstGeom prst="rect">
            <a:avLst/>
          </a:prstGeom>
          <a:solidFill>
            <a:srgbClr val="000000">
              <a:alpha val="50195"/>
            </a:srgbClr>
          </a:solidFill>
        </p:spPr>
        <p:txBody>
          <a:bodyPr lIns="0" tIns="106045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ts val="5013"/>
              </a:lnSpc>
              <a:spcBef>
                <a:spcPts val="83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Changes in Intrapulmonary</a:t>
            </a:r>
            <a:endParaRPr kumimoji="0" lang="en-US" alt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ts val="501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Pressure</a:t>
            </a:r>
            <a:endParaRPr kumimoji="0" lang="en-US" alt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316" name="object 4">
            <a:extLst>
              <a:ext uri="{FF2B5EF4-FFF2-40B4-BE49-F238E27FC236}">
                <a16:creationId xmlns:a16="http://schemas.microsoft.com/office/drawing/2014/main" id="{8355DEAB-FD88-4E66-9C0D-E98DED3F7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322263"/>
            <a:ext cx="6969125" cy="411003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48AA96CE-E275-4A1C-879B-BE5A5A418AB1}"/>
              </a:ext>
            </a:extLst>
          </p:cNvPr>
          <p:cNvSpPr txBox="1"/>
          <p:nvPr/>
        </p:nvSpPr>
        <p:spPr>
          <a:xfrm>
            <a:off x="7534275" y="322263"/>
            <a:ext cx="4335463" cy="6215062"/>
          </a:xfrm>
          <a:prstGeom prst="rect">
            <a:avLst/>
          </a:prstGeom>
          <a:solidFill>
            <a:srgbClr val="404040"/>
          </a:solidFill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1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ts val="216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Changes in pressure are driven  by changing the volume of the  lungs.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2163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Gas pressure DECREASES  when lung volume  INCREASES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2163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Gas pressure INCREASES  when lung volume  DECREASES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71405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455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7083C130-F15D-436B-A9D1-D7D3C16C1D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3467" y="1670558"/>
            <a:ext cx="10905066" cy="351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0072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B5219-55CD-4388-8265-052B00BFD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The </a:t>
            </a: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stomach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9E609-99AA-4C2E-8FFA-214CE979C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97807" cy="4351338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The </a:t>
            </a:r>
            <a:r>
              <a:rPr lang="en-US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stomach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 is a thick walled organ that lies between the esophagus and the first part of the small intestine (the duodenum).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It is on the left side of the abdominal cavity.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The fundus of the stomach lying against the diaphragm. </a:t>
            </a:r>
          </a:p>
          <a:p>
            <a:endParaRPr lang="en-US" sz="2000"/>
          </a:p>
        </p:txBody>
      </p:sp>
      <p:pic>
        <p:nvPicPr>
          <p:cNvPr id="5" name="Picture 4" descr="A close up of an animal&#10;&#10;Description automatically generated">
            <a:extLst>
              <a:ext uri="{FF2B5EF4-FFF2-40B4-BE49-F238E27FC236}">
                <a16:creationId xmlns:a16="http://schemas.microsoft.com/office/drawing/2014/main" id="{0B0B0918-E2FB-45CF-91CD-CF18F6FF4D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" t="-1841" r="11161" b="3"/>
          <a:stretch/>
        </p:blipFill>
        <p:spPr>
          <a:xfrm>
            <a:off x="4879910" y="1825625"/>
            <a:ext cx="670871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05158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7B5219-55CD-4388-8265-052B00BFD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US" alt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 </a:t>
            </a:r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stomach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9E609-99AA-4C2E-8FFA-214CE979C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 fontScale="92500"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the inside of the stomach there are folds of skin call the gastric rugae. 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Gastric rugae make the stomach very extendable, especially after a very big meal.</a:t>
            </a:r>
            <a:endParaRPr lang="en-US" alt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CCC7D131-B9FB-4017-8C19-95E54DA96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297763" y="746684"/>
            <a:ext cx="6250769" cy="520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7166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4E242-62ED-4C33-8F3B-98FDDB637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rmAutofit/>
          </a:bodyPr>
          <a:lstStyle/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The stomach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2DEB1-1FF1-4E4D-9CFA-4C6DD18A1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5127029" cy="3785419"/>
          </a:xfrm>
        </p:spPr>
        <p:txBody>
          <a:bodyPr>
            <a:normAutofit/>
          </a:bodyPr>
          <a:lstStyle/>
          <a:p>
            <a:pPr marL="0" lv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stomach is divided into four sections, each of which has different cells and functions. 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1) Cardiac region, where the contents of the esophagus empty into the stomach, 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2) Fundus, formed by the upper curvature of the organ, 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3) Body, the main central region, and 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4) Pylorus or atrium, the lower section of the organ that facilitates emptying the contents into the small intestine. </a:t>
            </a:r>
          </a:p>
          <a:p>
            <a:pPr marL="0" indent="0" eaLnBrk="0" fontAlgn="base" hangingPunct="0">
              <a:spcBef>
                <a:spcPct val="0"/>
              </a:spcBef>
              <a:spcAft>
                <a:spcPts val="600"/>
              </a:spcAft>
              <a:buNone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5E97CFEE-75FC-4F08-9937-3CFD1AF2B3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" r="3" b="3"/>
          <a:stretch/>
        </p:blipFill>
        <p:spPr>
          <a:xfrm>
            <a:off x="6090613" y="640082"/>
            <a:ext cx="5461724" cy="55778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6148764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B5599-F51E-447D-94DF-4AB634041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n-US" dirty="0"/>
              <a:t>Stomach Sphincters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202D3-406B-4950-9AF6-75FB4F23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Two smooth muscle valves, or sphincters, keep the contents of the stomach contained.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1) Cardiac or esophageal sphincter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2) Pyloric sphincter</a:t>
            </a:r>
          </a:p>
          <a:p>
            <a:endParaRPr 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5A1CEC-9401-48A3-A854-3B81579FED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50" r="-2" b="4866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6805901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ED4596-72EB-4678-8B9E-21F485033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Chyme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A7B42-5861-4F85-8AAB-10AF65FD4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en-US" alt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receiving the </a:t>
            </a:r>
            <a:r>
              <a:rPr lang="en-US" alt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bolus</a:t>
            </a:r>
            <a:r>
              <a:rPr lang="en-US" alt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(chewed food) the stomach undergoes smooth muscular contractions (peristalsis) mixed and churned with gastric juices the bolus is transformed into a semi-liquid substance called </a:t>
            </a:r>
            <a:r>
              <a:rPr lang="en-US" alt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chyme</a:t>
            </a:r>
            <a:r>
              <a:rPr lang="en-US" alt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5" name="Picture 4" descr="A picture containing furniture, seat, chair&#10;&#10;Description automatically generated">
            <a:extLst>
              <a:ext uri="{FF2B5EF4-FFF2-40B4-BE49-F238E27FC236}">
                <a16:creationId xmlns:a16="http://schemas.microsoft.com/office/drawing/2014/main" id="{34DB0F20-16B0-423B-82F1-79D6EC77F5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297763" y="1020155"/>
            <a:ext cx="6250769" cy="4656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3253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46A82-4903-4065-834C-B18C41D03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Digestion in the stomach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F1DB9-AE37-45DF-AFB9-E030619A9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Stomach muscles mix up the food with enzymes and acids to make smaller digestible pieces.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pyloric sphincter, a walnut shaped muscular tube at the stomach outlet, keeps chyme in the stomach until it reaches the right consistency to pass into the small intestine.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7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food leaves the stomach in small squirts rather than all at once.</a:t>
            </a:r>
            <a:endParaRPr kumimoji="0" lang="en-US" altLang="en-US" sz="17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  <a:p>
            <a:endParaRPr lang="en-US" sz="170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EE58DE-B458-4206-A6AC-513CC83D12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50" r="-2" b="4866"/>
          <a:stretch/>
        </p:blipFill>
        <p:spPr>
          <a:xfrm>
            <a:off x="5443925" y="643467"/>
            <a:ext cx="5958444" cy="54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6766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1B0747-5A3E-4DBE-9249-82E7CA407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Digestion in the stomach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E94EFB5-192B-45DC-99E4-272B128BE79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6241643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0D2E01-7273-470D-8952-DEF1DFE8F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Small Intestines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956DCC0-73A7-4D5F-8661-3D3F2E13FAE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586894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Top Corners Rounded 18">
            <a:extLst>
              <a:ext uri="{FF2B5EF4-FFF2-40B4-BE49-F238E27FC236}">
                <a16:creationId xmlns:a16="http://schemas.microsoft.com/office/drawing/2014/main" id="{3BAF1561-20C4-41FD-A35F-BF2B9E72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Top Corners Rounded 20">
            <a:extLst>
              <a:ext uri="{FF2B5EF4-FFF2-40B4-BE49-F238E27FC236}">
                <a16:creationId xmlns:a16="http://schemas.microsoft.com/office/drawing/2014/main" id="{839DC788-B140-4F3E-A91E-CB3E70ED9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163236-1732-45E2-82A8-ED79AD5FB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981091"/>
            <a:ext cx="4092951" cy="1624457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The three main sections of the small intestine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C18D930-0EEE-448F-ABF1-2AA3C83DA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071" y="27058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5E20C-6D47-42C6-BEAB-46B20A355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3" y="2834809"/>
            <a:ext cx="4092951" cy="304209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The three main sections of the small intestine are</a:t>
            </a:r>
          </a:p>
          <a:p>
            <a:r>
              <a:rPr lang="en-US" sz="2000">
                <a:solidFill>
                  <a:schemeClr val="bg1"/>
                </a:solidFill>
              </a:rPr>
              <a:t>the duodenum</a:t>
            </a:r>
          </a:p>
          <a:p>
            <a:r>
              <a:rPr lang="en-US" sz="2000">
                <a:solidFill>
                  <a:schemeClr val="bg1"/>
                </a:solidFill>
              </a:rPr>
              <a:t>the jejunum</a:t>
            </a:r>
          </a:p>
          <a:p>
            <a:r>
              <a:rPr lang="en-US" sz="2000">
                <a:solidFill>
                  <a:schemeClr val="bg1"/>
                </a:solidFill>
              </a:rPr>
              <a:t>the ileum</a:t>
            </a:r>
          </a:p>
          <a:p>
            <a:endParaRPr lang="en-US" sz="2000">
              <a:solidFill>
                <a:schemeClr val="bg1"/>
              </a:solidFill>
            </a:endParaRPr>
          </a:p>
          <a:p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10" name="Picture 9" descr="A picture containing shirt&#10;&#10;Description automatically generated">
            <a:extLst>
              <a:ext uri="{FF2B5EF4-FFF2-40B4-BE49-F238E27FC236}">
                <a16:creationId xmlns:a16="http://schemas.microsoft.com/office/drawing/2014/main" id="{4686163B-F181-48BA-8839-423988005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763" y="1082663"/>
            <a:ext cx="6250769" cy="453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998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object 2">
            <a:extLst>
              <a:ext uri="{FF2B5EF4-FFF2-40B4-BE49-F238E27FC236}">
                <a16:creationId xmlns:a16="http://schemas.microsoft.com/office/drawing/2014/main" id="{B389B30F-C82D-4F2C-8CE2-9D50A9BCDE50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0 w 12192000"/>
              <a:gd name="T1" fmla="*/ 6858000 h 6858000"/>
              <a:gd name="T2" fmla="*/ 12192000 w 12192000"/>
              <a:gd name="T3" fmla="*/ 6858000 h 6858000"/>
              <a:gd name="T4" fmla="*/ 12192000 w 12192000"/>
              <a:gd name="T5" fmla="*/ 0 h 6858000"/>
              <a:gd name="T6" fmla="*/ 0 w 12192000"/>
              <a:gd name="T7" fmla="*/ 0 h 6858000"/>
              <a:gd name="T8" fmla="*/ 0 w 12192000"/>
              <a:gd name="T9" fmla="*/ 685800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977C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339" name="object 3">
            <a:extLst>
              <a:ext uri="{FF2B5EF4-FFF2-40B4-BE49-F238E27FC236}">
                <a16:creationId xmlns:a16="http://schemas.microsoft.com/office/drawing/2014/main" id="{71EFC71E-A1C5-45F0-A91E-23956B80907C}"/>
              </a:ext>
            </a:extLst>
          </p:cNvPr>
          <p:cNvSpPr>
            <a:spLocks/>
          </p:cNvSpPr>
          <p:nvPr/>
        </p:nvSpPr>
        <p:spPr bwMode="auto">
          <a:xfrm>
            <a:off x="476250" y="479425"/>
            <a:ext cx="11239500" cy="5899150"/>
          </a:xfrm>
          <a:custGeom>
            <a:avLst/>
            <a:gdLst>
              <a:gd name="T0" fmla="*/ 0 w 11238230"/>
              <a:gd name="T1" fmla="*/ 0 h 5897880"/>
              <a:gd name="T2" fmla="*/ 11237976 w 11238230"/>
              <a:gd name="T3" fmla="*/ 0 h 5897880"/>
              <a:gd name="T4" fmla="*/ 11237976 w 11238230"/>
              <a:gd name="T5" fmla="*/ 5897880 h 5897880"/>
              <a:gd name="T6" fmla="*/ 0 w 11238230"/>
              <a:gd name="T7" fmla="*/ 5897880 h 5897880"/>
              <a:gd name="T8" fmla="*/ 0 w 11238230"/>
              <a:gd name="T9" fmla="*/ 0 h 5897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238230" h="5897880">
                <a:moveTo>
                  <a:pt x="0" y="0"/>
                </a:moveTo>
                <a:lnTo>
                  <a:pt x="11237976" y="0"/>
                </a:lnTo>
                <a:lnTo>
                  <a:pt x="11237976" y="5897880"/>
                </a:lnTo>
                <a:lnTo>
                  <a:pt x="0" y="58978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340" name="object 4">
            <a:extLst>
              <a:ext uri="{FF2B5EF4-FFF2-40B4-BE49-F238E27FC236}">
                <a16:creationId xmlns:a16="http://schemas.microsoft.com/office/drawing/2014/main" id="{AF006792-4FE3-40EA-A809-05D21C180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6225" y="642938"/>
            <a:ext cx="9099550" cy="55721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65421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Top Corners Rounded 18">
            <a:extLst>
              <a:ext uri="{FF2B5EF4-FFF2-40B4-BE49-F238E27FC236}">
                <a16:creationId xmlns:a16="http://schemas.microsoft.com/office/drawing/2014/main" id="{3BAF1561-20C4-41FD-A35F-BF2B9E72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: Top Corners Rounded 20">
            <a:extLst>
              <a:ext uri="{FF2B5EF4-FFF2-40B4-BE49-F238E27FC236}">
                <a16:creationId xmlns:a16="http://schemas.microsoft.com/office/drawing/2014/main" id="{839DC788-B140-4F3E-A91E-CB3E70ED9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163236-1732-45E2-82A8-ED79AD5FB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981091"/>
            <a:ext cx="4092951" cy="1624457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The duodenum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C18D930-0EEE-448F-ABF1-2AA3C83DA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071" y="27058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5E20C-6D47-42C6-BEAB-46B20A355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3" y="2834809"/>
            <a:ext cx="4092951" cy="3042099"/>
          </a:xfrm>
        </p:spPr>
        <p:txBody>
          <a:bodyPr anchor="t">
            <a:normAutofit/>
          </a:bodyPr>
          <a:lstStyle/>
          <a:p>
            <a:endParaRPr lang="en-US" sz="20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The duodenum</a:t>
            </a:r>
          </a:p>
          <a:p>
            <a:r>
              <a:rPr lang="en-US" sz="2000">
                <a:solidFill>
                  <a:schemeClr val="bg1"/>
                </a:solidFill>
              </a:rPr>
              <a:t>It is the first and shortest part of the small intestine. </a:t>
            </a:r>
          </a:p>
          <a:p>
            <a:r>
              <a:rPr lang="en-US" sz="2000">
                <a:solidFill>
                  <a:schemeClr val="bg1"/>
                </a:solidFill>
              </a:rPr>
              <a:t>The duodenum is also where the bile and pancreatic juices enter the intestine.</a:t>
            </a:r>
          </a:p>
          <a:p>
            <a:r>
              <a:rPr lang="en-US" sz="2000">
                <a:solidFill>
                  <a:schemeClr val="bg1"/>
                </a:solidFill>
              </a:rPr>
              <a:t>Most digestion occurs HERE!</a:t>
            </a:r>
          </a:p>
          <a:p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9" name="Picture 8" descr="A picture containing shirt&#10;&#10;Description automatically generated">
            <a:extLst>
              <a:ext uri="{FF2B5EF4-FFF2-40B4-BE49-F238E27FC236}">
                <a16:creationId xmlns:a16="http://schemas.microsoft.com/office/drawing/2014/main" id="{FAD3BB37-0202-4E87-9C70-D57E9A641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763" y="1082663"/>
            <a:ext cx="6250769" cy="453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350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163236-1732-45E2-82A8-ED79AD5FB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en-US" sz="2800" dirty="0"/>
              <a:t>The jejunum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5E20C-6D47-42C6-BEAB-46B20A355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en-US" sz="1900"/>
              <a:t>The jejunum is a part of the small intestines that lies after the duodenum and before the ileum.</a:t>
            </a:r>
          </a:p>
          <a:p>
            <a:r>
              <a:rPr lang="en-US" sz="1900"/>
              <a:t>The inner surface of the jejunum, its mucous membrane, is covered in projections called villi, which increase the surface area of tissue available to absorb nutrients from the gut contents. </a:t>
            </a:r>
          </a:p>
          <a:p>
            <a:pPr marL="0" indent="0">
              <a:buNone/>
            </a:pPr>
            <a:endParaRPr lang="en-US" sz="1900"/>
          </a:p>
          <a:p>
            <a:endParaRPr lang="en-US" sz="1900"/>
          </a:p>
        </p:txBody>
      </p:sp>
      <p:pic>
        <p:nvPicPr>
          <p:cNvPr id="8" name="Picture 7" descr="A picture containing shirt&#10;&#10;Description automatically generated">
            <a:extLst>
              <a:ext uri="{FF2B5EF4-FFF2-40B4-BE49-F238E27FC236}">
                <a16:creationId xmlns:a16="http://schemas.microsoft.com/office/drawing/2014/main" id="{3A989B00-367B-48CB-AF1B-72BBCEBD5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763" y="1082663"/>
            <a:ext cx="6250769" cy="453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7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163236-1732-45E2-82A8-ED79AD5FB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br>
              <a:rPr lang="en-US" sz="2800"/>
            </a:br>
            <a:r>
              <a:rPr lang="en-US" sz="2800"/>
              <a:t>The ileum</a:t>
            </a:r>
            <a:br>
              <a:rPr lang="en-US" sz="2800"/>
            </a:br>
            <a:endParaRPr lang="en-US" sz="2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5E20C-6D47-42C6-BEAB-46B20A355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>
            <a:normAutofit/>
          </a:bodyPr>
          <a:lstStyle/>
          <a:p>
            <a:r>
              <a:rPr lang="en-US" sz="2000"/>
              <a:t>The cells that line the ileum contain the protease and carbohydrate enzymes responsible for the final stages of protein and carbohydrate digestion.</a:t>
            </a:r>
          </a:p>
          <a:p>
            <a:pPr marL="0" indent="0">
              <a:buNone/>
            </a:pPr>
            <a:endParaRPr lang="en-US" sz="2000"/>
          </a:p>
        </p:txBody>
      </p:sp>
      <p:pic>
        <p:nvPicPr>
          <p:cNvPr id="6" name="Picture 5" descr="A picture containing shirt&#10;&#10;Description automatically generated">
            <a:extLst>
              <a:ext uri="{FF2B5EF4-FFF2-40B4-BE49-F238E27FC236}">
                <a16:creationId xmlns:a16="http://schemas.microsoft.com/office/drawing/2014/main" id="{904D7506-ABD8-4923-8444-859110A77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763" y="1082663"/>
            <a:ext cx="6250769" cy="453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981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FDF43-85FB-44E4-B455-FC999B5DE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 dirty="0"/>
              <a:t>The large intestine (colon)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27A7A6-E2A3-4C23-AABE-71BF2C2CE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en-US" sz="1800" dirty="0"/>
              <a:t>The large intestine (colon) extends from the end of the ileum to the anus. It is about 5 feet long, being one-fifth of the whole extent of the intestinal canal. </a:t>
            </a:r>
          </a:p>
          <a:p>
            <a:r>
              <a:rPr lang="en-US" sz="1800" dirty="0"/>
              <a:t>It's caliber is largest at the commencement at the cecum, and gradually diminishes as far as the rectum, where there is a dilatation of considerable size just above the anal canal. 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7A736038-3F0C-4C9D-B81A-5CAC5CEB8C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78" r="-2" b="-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34CBED-7E26-42FE-82A8-00F648C10FCE}"/>
              </a:ext>
            </a:extLst>
          </p:cNvPr>
          <p:cNvSpPr txBox="1"/>
          <p:nvPr/>
        </p:nvSpPr>
        <p:spPr>
          <a:xfrm>
            <a:off x="9884958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://www.aloeverachangeslives.com/can-aloe-vera-cure-diverticuliti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557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A268E4-BF31-46BF-B797-DA4F6D32B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The large intestine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9333C-D859-4A00-A179-67C33B003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 large intestine is divided into the cecum, ascending colon, transverse colon, the descending, sigmoid colon (flexure) rectum, and anal canal. 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574F7299-2330-4619-8D22-B254DE15E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763" y="707617"/>
            <a:ext cx="6250769" cy="528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6766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86C91C-6CBA-4A2A-BD59-E41040719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Ductal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4E02C-B103-42C1-A79E-3CED7443A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pPr lvl="1"/>
            <a:r>
              <a:rPr lang="en-US" sz="2000" dirty="0">
                <a:solidFill>
                  <a:schemeClr val="bg1"/>
                </a:solidFill>
              </a:rPr>
              <a:t>The bile produced in the liver is collected in bile canaliculi, which merge from bile ducts. 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These eventually drain into the right and left hepatic ducts.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The right and left hepatic ducts merge to form the common hepatic duct. </a:t>
            </a:r>
          </a:p>
          <a:p>
            <a:pPr lvl="1"/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122" name="Picture 2" descr="Image result for liver ducts">
            <a:extLst>
              <a:ext uri="{FF2B5EF4-FFF2-40B4-BE49-F238E27FC236}">
                <a16:creationId xmlns:a16="http://schemas.microsoft.com/office/drawing/2014/main" id="{3566178B-4F4D-4535-8677-5A9B2CC8F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7763" y="890260"/>
            <a:ext cx="6250769" cy="491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37451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C96BF-D595-47E4-910D-0C967382A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en-US" sz="2800"/>
              <a:t>Anus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7247D-C6A3-415D-A2B0-B247AC137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>
            <a:normAutofit/>
          </a:bodyPr>
          <a:lstStyle/>
          <a:p>
            <a:r>
              <a:rPr lang="en-US" sz="1700"/>
              <a:t>The Anus has two anal sphincters</a:t>
            </a:r>
          </a:p>
          <a:p>
            <a:pPr lvl="1"/>
            <a:r>
              <a:rPr lang="en-US" sz="1700"/>
              <a:t>Internal Anal Sphincter</a:t>
            </a:r>
          </a:p>
          <a:p>
            <a:pPr lvl="1"/>
            <a:r>
              <a:rPr lang="en-US" sz="1700"/>
              <a:t>External Anal Sphincter </a:t>
            </a:r>
          </a:p>
          <a:p>
            <a:r>
              <a:rPr lang="en-US" sz="1700"/>
              <a:t>These hold the anus closed until defecation occurs. </a:t>
            </a:r>
          </a:p>
          <a:p>
            <a:pPr lvl="1"/>
            <a:r>
              <a:rPr lang="en-US" sz="1700"/>
              <a:t>The internal sphincter - consists of smooth muscle and its action is involuntary</a:t>
            </a:r>
          </a:p>
          <a:p>
            <a:pPr lvl="1"/>
            <a:r>
              <a:rPr lang="en-US" sz="1700"/>
              <a:t>The external sphincter The other consists of striated muscle and its action is voluntary. </a:t>
            </a:r>
          </a:p>
        </p:txBody>
      </p:sp>
      <p:pic>
        <p:nvPicPr>
          <p:cNvPr id="3074" name="Picture 2" descr="Image result for anal sphincter">
            <a:extLst>
              <a:ext uri="{FF2B5EF4-FFF2-40B4-BE49-F238E27FC236}">
                <a16:creationId xmlns:a16="http://schemas.microsoft.com/office/drawing/2014/main" id="{32A79FB8-58E4-4B57-A6C6-5B08B65913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8" r="1" b="1"/>
          <a:stretch/>
        </p:blipFill>
        <p:spPr bwMode="auto">
          <a:xfrm>
            <a:off x="5774354" y="643467"/>
            <a:ext cx="5297586" cy="541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725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object 2">
            <a:extLst>
              <a:ext uri="{FF2B5EF4-FFF2-40B4-BE49-F238E27FC236}">
                <a16:creationId xmlns:a16="http://schemas.microsoft.com/office/drawing/2014/main" id="{6EFF09DC-A2A7-457F-9828-901B6077010B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0 w 12192000"/>
              <a:gd name="T1" fmla="*/ 6858000 h 6858000"/>
              <a:gd name="T2" fmla="*/ 12192000 w 12192000"/>
              <a:gd name="T3" fmla="*/ 6858000 h 6858000"/>
              <a:gd name="T4" fmla="*/ 12192000 w 12192000"/>
              <a:gd name="T5" fmla="*/ 0 h 6858000"/>
              <a:gd name="T6" fmla="*/ 0 w 12192000"/>
              <a:gd name="T7" fmla="*/ 0 h 6858000"/>
              <a:gd name="T8" fmla="*/ 0 w 12192000"/>
              <a:gd name="T9" fmla="*/ 685800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3748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5363" name="object 3">
            <a:extLst>
              <a:ext uri="{FF2B5EF4-FFF2-40B4-BE49-F238E27FC236}">
                <a16:creationId xmlns:a16="http://schemas.microsoft.com/office/drawing/2014/main" id="{01DAEFA9-06F2-4437-B317-F4B9C1CD3FCD}"/>
              </a:ext>
            </a:extLst>
          </p:cNvPr>
          <p:cNvSpPr>
            <a:spLocks/>
          </p:cNvSpPr>
          <p:nvPr/>
        </p:nvSpPr>
        <p:spPr bwMode="auto">
          <a:xfrm>
            <a:off x="476250" y="479425"/>
            <a:ext cx="11239500" cy="5899150"/>
          </a:xfrm>
          <a:custGeom>
            <a:avLst/>
            <a:gdLst>
              <a:gd name="T0" fmla="*/ 0 w 11238230"/>
              <a:gd name="T1" fmla="*/ 0 h 5897880"/>
              <a:gd name="T2" fmla="*/ 11237976 w 11238230"/>
              <a:gd name="T3" fmla="*/ 0 h 5897880"/>
              <a:gd name="T4" fmla="*/ 11237976 w 11238230"/>
              <a:gd name="T5" fmla="*/ 5897880 h 5897880"/>
              <a:gd name="T6" fmla="*/ 0 w 11238230"/>
              <a:gd name="T7" fmla="*/ 5897880 h 5897880"/>
              <a:gd name="T8" fmla="*/ 0 w 11238230"/>
              <a:gd name="T9" fmla="*/ 0 h 5897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238230" h="5897880">
                <a:moveTo>
                  <a:pt x="0" y="0"/>
                </a:moveTo>
                <a:lnTo>
                  <a:pt x="11237976" y="0"/>
                </a:lnTo>
                <a:lnTo>
                  <a:pt x="11237976" y="5897880"/>
                </a:lnTo>
                <a:lnTo>
                  <a:pt x="0" y="58978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5364" name="object 4">
            <a:extLst>
              <a:ext uri="{FF2B5EF4-FFF2-40B4-BE49-F238E27FC236}">
                <a16:creationId xmlns:a16="http://schemas.microsoft.com/office/drawing/2014/main" id="{F6B497FA-BE18-4667-9AA6-BA00ADCF1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0" y="642938"/>
            <a:ext cx="7874000" cy="55721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89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058A41E-639A-415E-A84B-A7F89CFD0E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7575" y="609600"/>
            <a:ext cx="4813300" cy="696913"/>
          </a:xfrm>
        </p:spPr>
        <p:txBody>
          <a:bodyPr tIns="13335" rtlCol="0"/>
          <a:lstStyle/>
          <a:p>
            <a:pPr marL="12700" eaLnBrk="1" fontAlgn="auto" hangingPunct="1">
              <a:spcBef>
                <a:spcPts val="105"/>
              </a:spcBef>
              <a:spcAft>
                <a:spcPts val="0"/>
              </a:spcAft>
              <a:defRPr/>
            </a:pPr>
            <a:r>
              <a:rPr sz="4400" spc="-25" dirty="0">
                <a:solidFill>
                  <a:srgbClr val="000000"/>
                </a:solidFill>
                <a:latin typeface="Calibri Light"/>
                <a:cs typeface="Calibri Light"/>
              </a:rPr>
              <a:t>Control </a:t>
            </a:r>
            <a:r>
              <a:rPr sz="4400" spc="-5" dirty="0">
                <a:solidFill>
                  <a:srgbClr val="000000"/>
                </a:solidFill>
                <a:latin typeface="Calibri Light"/>
                <a:cs typeface="Calibri Light"/>
              </a:rPr>
              <a:t>of</a:t>
            </a:r>
            <a:r>
              <a:rPr sz="4400" spc="-30" dirty="0">
                <a:solidFill>
                  <a:srgbClr val="000000"/>
                </a:solidFill>
                <a:latin typeface="Calibri Light"/>
                <a:cs typeface="Calibri Light"/>
              </a:rPr>
              <a:t> Ventilation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1D910E56-F114-4C9C-9787-A8DED4C8AE56}"/>
              </a:ext>
            </a:extLst>
          </p:cNvPr>
          <p:cNvSpPr txBox="1"/>
          <p:nvPr/>
        </p:nvSpPr>
        <p:spPr>
          <a:xfrm>
            <a:off x="549275" y="1773238"/>
            <a:ext cx="2849563" cy="3878262"/>
          </a:xfrm>
          <a:prstGeom prst="rect">
            <a:avLst/>
          </a:prstGeom>
        </p:spPr>
        <p:txBody>
          <a:bodyPr lIns="0" tIns="132080" rIns="0" bIns="0">
            <a:spAutoFit/>
          </a:bodyPr>
          <a:lstStyle>
            <a:lvl1pPr marL="2413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41300" marR="0" lvl="0" indent="-228600" algn="l" defTabSz="914400" rtl="0" eaLnBrk="1" fontAlgn="base" latinLnBrk="0" hangingPunct="1">
              <a:lnSpc>
                <a:spcPct val="70000"/>
              </a:lnSpc>
              <a:spcBef>
                <a:spcPts val="1038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rhythm of  ventilation is also  controlled by the  "Respiratory  Center" which is  located largely in  the medulla  oblongata of the  brain stem.</a:t>
            </a:r>
          </a:p>
          <a:p>
            <a:pPr marL="241300" marR="0" lvl="0" indent="-228600" algn="l" defTabSz="914400" rtl="0" eaLnBrk="1" fontAlgn="base" latinLnBrk="0" hangingPunct="1">
              <a:lnSpc>
                <a:spcPct val="70000"/>
              </a:lnSpc>
              <a:spcBef>
                <a:spcPts val="988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This is part of the  autonomic nervous  system and is  involuntarily.</a:t>
            </a:r>
          </a:p>
        </p:txBody>
      </p:sp>
      <p:sp>
        <p:nvSpPr>
          <p:cNvPr id="16388" name="object 4">
            <a:extLst>
              <a:ext uri="{FF2B5EF4-FFF2-40B4-BE49-F238E27FC236}">
                <a16:creationId xmlns:a16="http://schemas.microsoft.com/office/drawing/2014/main" id="{0F269754-C380-4B6D-B3F7-3017B2B43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1900" y="1477963"/>
            <a:ext cx="8118475" cy="508317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191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2878185-87A4-4A14-A759-5D2ED3A79B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7075" y="720725"/>
            <a:ext cx="2562225" cy="1300163"/>
          </a:xfrm>
        </p:spPr>
        <p:txBody>
          <a:bodyPr tIns="89535"/>
          <a:lstStyle/>
          <a:p>
            <a:pPr marL="12700" eaLnBrk="1" hangingPunct="1">
              <a:lnSpc>
                <a:spcPts val="4750"/>
              </a:lnSpc>
              <a:spcBef>
                <a:spcPts val="700"/>
              </a:spcBef>
            </a:pPr>
            <a:r>
              <a:rPr lang="en-US" altLang="en-US" sz="440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Inspiration  (Inhalation)</a:t>
            </a:r>
            <a:endParaRPr lang="en-US" altLang="en-US" sz="44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40E79A7-E6C5-440F-8B3E-9C2EFDF26450}"/>
              </a:ext>
            </a:extLst>
          </p:cNvPr>
          <p:cNvSpPr txBox="1"/>
          <p:nvPr/>
        </p:nvSpPr>
        <p:spPr>
          <a:xfrm>
            <a:off x="727075" y="2332038"/>
            <a:ext cx="3240088" cy="3094037"/>
          </a:xfrm>
          <a:prstGeom prst="rect">
            <a:avLst/>
          </a:prstGeom>
        </p:spPr>
        <p:txBody>
          <a:bodyPr lIns="0" tIns="11938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969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57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93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During normal quiet breathing,</a:t>
            </a:r>
          </a:p>
          <a:p>
            <a:pPr marL="12700" marR="0" lvl="0" indent="0" algn="l" defTabSz="914400" rtl="0" eaLnBrk="1" fontAlgn="base" latinLnBrk="0" hangingPunct="1">
              <a:lnSpc>
                <a:spcPts val="1513"/>
              </a:lnSpc>
              <a:spcBef>
                <a:spcPts val="102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Inspiration is initiated by contraction of  the diaphragm -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96913" marR="0" lvl="1" indent="-228600" algn="l" defTabSz="914400" rtl="0" eaLnBrk="1" fontAlgn="base" latinLnBrk="0" hangingPunct="1">
              <a:lnSpc>
                <a:spcPts val="1513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When the diaphragm contracts it  moves downward toward the  abdomen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696913" marR="0" lvl="1" indent="-228600" algn="l" defTabSz="914400" rtl="0" eaLnBrk="1" fontAlgn="base" latinLnBrk="0" hangingPunct="1">
              <a:lnSpc>
                <a:spcPts val="1513"/>
              </a:lnSpc>
              <a:spcBef>
                <a:spcPts val="513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This downward movement of the  diaphragm</a:t>
            </a:r>
          </a:p>
          <a:p>
            <a:pPr marL="1155700" marR="0" lvl="2" indent="-228600" algn="l" defTabSz="914400" rtl="0" eaLnBrk="1" fontAlgn="base" latinLnBrk="0" hangingPunct="1">
              <a:lnSpc>
                <a:spcPct val="100000"/>
              </a:lnSpc>
              <a:spcBef>
                <a:spcPts val="313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Enlarges lung volume</a:t>
            </a:r>
          </a:p>
          <a:p>
            <a:pPr marL="1155700" marR="0" lvl="2" indent="-228600" algn="l" defTabSz="914400" rtl="0" eaLnBrk="1" fontAlgn="base" latinLnBrk="0" hangingPunct="1">
              <a:lnSpc>
                <a:spcPct val="100000"/>
              </a:lnSpc>
              <a:spcBef>
                <a:spcPts val="32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Decreases lung pressure</a:t>
            </a:r>
          </a:p>
          <a:p>
            <a:pPr marL="1155700" marR="0" lvl="2" indent="-228600" algn="just" defTabSz="914400" rtl="0" eaLnBrk="1" fontAlgn="base" latinLnBrk="0" hangingPunct="1">
              <a:lnSpc>
                <a:spcPts val="1513"/>
              </a:lnSpc>
              <a:spcBef>
                <a:spcPts val="52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Air moves from low pressure  to high pressure, so air flows  INTO the lungs.</a:t>
            </a:r>
          </a:p>
        </p:txBody>
      </p:sp>
      <p:sp>
        <p:nvSpPr>
          <p:cNvPr id="17412" name="object 4">
            <a:extLst>
              <a:ext uri="{FF2B5EF4-FFF2-40B4-BE49-F238E27FC236}">
                <a16:creationId xmlns:a16="http://schemas.microsoft.com/office/drawing/2014/main" id="{D6606F6D-0836-49B7-AFB0-36C771371690}"/>
              </a:ext>
            </a:extLst>
          </p:cNvPr>
          <p:cNvSpPr>
            <a:spLocks/>
          </p:cNvSpPr>
          <p:nvPr/>
        </p:nvSpPr>
        <p:spPr bwMode="auto">
          <a:xfrm>
            <a:off x="4638675" y="0"/>
            <a:ext cx="7553325" cy="6858000"/>
          </a:xfrm>
          <a:custGeom>
            <a:avLst/>
            <a:gdLst>
              <a:gd name="T0" fmla="*/ 0 w 7553325"/>
              <a:gd name="T1" fmla="*/ 6858000 h 6858000"/>
              <a:gd name="T2" fmla="*/ 7552944 w 7553325"/>
              <a:gd name="T3" fmla="*/ 6858000 h 6858000"/>
              <a:gd name="T4" fmla="*/ 7552944 w 7553325"/>
              <a:gd name="T5" fmla="*/ 0 h 6858000"/>
              <a:gd name="T6" fmla="*/ 0 w 7553325"/>
              <a:gd name="T7" fmla="*/ 0 h 6858000"/>
              <a:gd name="T8" fmla="*/ 0 w 7553325"/>
              <a:gd name="T9" fmla="*/ 685800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53325" h="6858000">
                <a:moveTo>
                  <a:pt x="0" y="6858000"/>
                </a:moveTo>
                <a:lnTo>
                  <a:pt x="7552944" y="6858000"/>
                </a:lnTo>
                <a:lnTo>
                  <a:pt x="755294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7C9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7413" name="object 5">
            <a:extLst>
              <a:ext uri="{FF2B5EF4-FFF2-40B4-BE49-F238E27FC236}">
                <a16:creationId xmlns:a16="http://schemas.microsoft.com/office/drawing/2014/main" id="{549CDF85-C7F4-4CCC-9CBF-9F8952136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9363" y="439738"/>
            <a:ext cx="6711950" cy="586581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7414" name="object 6">
            <a:extLst>
              <a:ext uri="{FF2B5EF4-FFF2-40B4-BE49-F238E27FC236}">
                <a16:creationId xmlns:a16="http://schemas.microsoft.com/office/drawing/2014/main" id="{4C810829-1797-441E-BF98-1722D2A80B45}"/>
              </a:ext>
            </a:extLst>
          </p:cNvPr>
          <p:cNvSpPr>
            <a:spLocks/>
          </p:cNvSpPr>
          <p:nvPr/>
        </p:nvSpPr>
        <p:spPr bwMode="auto">
          <a:xfrm>
            <a:off x="5124450" y="484188"/>
            <a:ext cx="6583363" cy="5740400"/>
          </a:xfrm>
          <a:custGeom>
            <a:avLst/>
            <a:gdLst>
              <a:gd name="T0" fmla="*/ 0 w 6583680"/>
              <a:gd name="T1" fmla="*/ 0 h 5739765"/>
              <a:gd name="T2" fmla="*/ 6583679 w 6583680"/>
              <a:gd name="T3" fmla="*/ 0 h 5739765"/>
              <a:gd name="T4" fmla="*/ 6583679 w 6583680"/>
              <a:gd name="T5" fmla="*/ 5739384 h 5739765"/>
              <a:gd name="T6" fmla="*/ 0 w 6583680"/>
              <a:gd name="T7" fmla="*/ 5739384 h 5739765"/>
              <a:gd name="T8" fmla="*/ 0 w 6583680"/>
              <a:gd name="T9" fmla="*/ 0 h 5739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83680" h="5739765">
                <a:moveTo>
                  <a:pt x="0" y="0"/>
                </a:moveTo>
                <a:lnTo>
                  <a:pt x="6583679" y="0"/>
                </a:lnTo>
                <a:lnTo>
                  <a:pt x="6583679" y="5739384"/>
                </a:lnTo>
                <a:lnTo>
                  <a:pt x="0" y="573938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7415" name="object 7">
            <a:extLst>
              <a:ext uri="{FF2B5EF4-FFF2-40B4-BE49-F238E27FC236}">
                <a16:creationId xmlns:a16="http://schemas.microsoft.com/office/drawing/2014/main" id="{E374578E-42DD-42DC-BB20-7447F6DA72BF}"/>
              </a:ext>
            </a:extLst>
          </p:cNvPr>
          <p:cNvSpPr>
            <a:spLocks/>
          </p:cNvSpPr>
          <p:nvPr/>
        </p:nvSpPr>
        <p:spPr bwMode="auto">
          <a:xfrm>
            <a:off x="5124450" y="484188"/>
            <a:ext cx="6583363" cy="5740400"/>
          </a:xfrm>
          <a:custGeom>
            <a:avLst/>
            <a:gdLst>
              <a:gd name="T0" fmla="*/ 0 w 6583680"/>
              <a:gd name="T1" fmla="*/ 0 h 5739765"/>
              <a:gd name="T2" fmla="*/ 6583679 w 6583680"/>
              <a:gd name="T3" fmla="*/ 0 h 5739765"/>
              <a:gd name="T4" fmla="*/ 6583679 w 6583680"/>
              <a:gd name="T5" fmla="*/ 5739384 h 5739765"/>
              <a:gd name="T6" fmla="*/ 0 w 6583680"/>
              <a:gd name="T7" fmla="*/ 5739384 h 5739765"/>
              <a:gd name="T8" fmla="*/ 0 w 6583680"/>
              <a:gd name="T9" fmla="*/ 0 h 5739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83680" h="5739765">
                <a:moveTo>
                  <a:pt x="0" y="0"/>
                </a:moveTo>
                <a:lnTo>
                  <a:pt x="6583679" y="0"/>
                </a:lnTo>
                <a:lnTo>
                  <a:pt x="6583679" y="5739384"/>
                </a:lnTo>
                <a:lnTo>
                  <a:pt x="0" y="5739384"/>
                </a:lnTo>
                <a:lnTo>
                  <a:pt x="0" y="0"/>
                </a:lnTo>
                <a:close/>
              </a:path>
            </a:pathLst>
          </a:custGeom>
          <a:noFill/>
          <a:ln w="9144">
            <a:solidFill>
              <a:srgbClr val="C7C9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7416" name="object 8">
            <a:extLst>
              <a:ext uri="{FF2B5EF4-FFF2-40B4-BE49-F238E27FC236}">
                <a16:creationId xmlns:a16="http://schemas.microsoft.com/office/drawing/2014/main" id="{9C82A753-53C5-463A-9D78-EE27C5107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6263" y="966788"/>
            <a:ext cx="5516562" cy="47720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7417" name="object 9">
            <a:extLst>
              <a:ext uri="{FF2B5EF4-FFF2-40B4-BE49-F238E27FC236}">
                <a16:creationId xmlns:a16="http://schemas.microsoft.com/office/drawing/2014/main" id="{C31BECF4-37C1-40EF-8935-83D41AE1F86F}"/>
              </a:ext>
            </a:extLst>
          </p:cNvPr>
          <p:cNvSpPr>
            <a:spLocks/>
          </p:cNvSpPr>
          <p:nvPr/>
        </p:nvSpPr>
        <p:spPr bwMode="auto">
          <a:xfrm>
            <a:off x="7335838" y="906463"/>
            <a:ext cx="679450" cy="923925"/>
          </a:xfrm>
          <a:custGeom>
            <a:avLst/>
            <a:gdLst>
              <a:gd name="T0" fmla="*/ 368947 w 678179"/>
              <a:gd name="T1" fmla="*/ 538289 h 923925"/>
              <a:gd name="T2" fmla="*/ 0 w 678179"/>
              <a:gd name="T3" fmla="*/ 923518 h 923925"/>
              <a:gd name="T4" fmla="*/ 449668 w 678179"/>
              <a:gd name="T5" fmla="*/ 898702 h 923925"/>
              <a:gd name="T6" fmla="*/ 423468 w 678179"/>
              <a:gd name="T7" fmla="*/ 781723 h 923925"/>
              <a:gd name="T8" fmla="*/ 462320 w 678179"/>
              <a:gd name="T9" fmla="*/ 745478 h 923925"/>
              <a:gd name="T10" fmla="*/ 498153 w 678179"/>
              <a:gd name="T11" fmla="*/ 707512 h 923925"/>
              <a:gd name="T12" fmla="*/ 530911 w 678179"/>
              <a:gd name="T13" fmla="*/ 667977 h 923925"/>
              <a:gd name="T14" fmla="*/ 540105 w 678179"/>
              <a:gd name="T15" fmla="*/ 655269 h 923925"/>
              <a:gd name="T16" fmla="*/ 395147 w 678179"/>
              <a:gd name="T17" fmla="*/ 655269 h 923925"/>
              <a:gd name="T18" fmla="*/ 368947 w 678179"/>
              <a:gd name="T19" fmla="*/ 538289 h 923925"/>
              <a:gd name="T20" fmla="*/ 635558 w 678179"/>
              <a:gd name="T21" fmla="*/ 0 h 923925"/>
              <a:gd name="T22" fmla="*/ 644046 w 678179"/>
              <a:gd name="T23" fmla="*/ 46517 h 923925"/>
              <a:gd name="T24" fmla="*/ 648791 w 678179"/>
              <a:gd name="T25" fmla="*/ 93287 h 923925"/>
              <a:gd name="T26" fmla="*/ 649848 w 678179"/>
              <a:gd name="T27" fmla="*/ 140160 h 923925"/>
              <a:gd name="T28" fmla="*/ 647273 w 678179"/>
              <a:gd name="T29" fmla="*/ 186982 h 923925"/>
              <a:gd name="T30" fmla="*/ 641121 w 678179"/>
              <a:gd name="T31" fmla="*/ 233601 h 923925"/>
              <a:gd name="T32" fmla="*/ 631448 w 678179"/>
              <a:gd name="T33" fmla="*/ 279867 h 923925"/>
              <a:gd name="T34" fmla="*/ 618311 w 678179"/>
              <a:gd name="T35" fmla="*/ 325627 h 923925"/>
              <a:gd name="T36" fmla="*/ 601764 w 678179"/>
              <a:gd name="T37" fmla="*/ 370729 h 923925"/>
              <a:gd name="T38" fmla="*/ 581863 w 678179"/>
              <a:gd name="T39" fmla="*/ 415022 h 923925"/>
              <a:gd name="T40" fmla="*/ 558664 w 678179"/>
              <a:gd name="T41" fmla="*/ 458353 h 923925"/>
              <a:gd name="T42" fmla="*/ 532223 w 678179"/>
              <a:gd name="T43" fmla="*/ 500570 h 923925"/>
              <a:gd name="T44" fmla="*/ 502595 w 678179"/>
              <a:gd name="T45" fmla="*/ 541523 h 923925"/>
              <a:gd name="T46" fmla="*/ 469836 w 678179"/>
              <a:gd name="T47" fmla="*/ 581058 h 923925"/>
              <a:gd name="T48" fmla="*/ 434001 w 678179"/>
              <a:gd name="T49" fmla="*/ 619024 h 923925"/>
              <a:gd name="T50" fmla="*/ 395147 w 678179"/>
              <a:gd name="T51" fmla="*/ 655269 h 923925"/>
              <a:gd name="T52" fmla="*/ 540105 w 678179"/>
              <a:gd name="T53" fmla="*/ 655269 h 923925"/>
              <a:gd name="T54" fmla="*/ 586979 w 678179"/>
              <a:gd name="T55" fmla="*/ 584807 h 923925"/>
              <a:gd name="T56" fmla="*/ 610178 w 678179"/>
              <a:gd name="T57" fmla="*/ 541476 h 923925"/>
              <a:gd name="T58" fmla="*/ 630080 w 678179"/>
              <a:gd name="T59" fmla="*/ 497183 h 923925"/>
              <a:gd name="T60" fmla="*/ 646627 w 678179"/>
              <a:gd name="T61" fmla="*/ 452081 h 923925"/>
              <a:gd name="T62" fmla="*/ 659766 w 678179"/>
              <a:gd name="T63" fmla="*/ 406321 h 923925"/>
              <a:gd name="T64" fmla="*/ 669439 w 678179"/>
              <a:gd name="T65" fmla="*/ 360055 h 923925"/>
              <a:gd name="T66" fmla="*/ 675592 w 678179"/>
              <a:gd name="T67" fmla="*/ 313435 h 923925"/>
              <a:gd name="T68" fmla="*/ 678168 w 678179"/>
              <a:gd name="T69" fmla="*/ 266613 h 923925"/>
              <a:gd name="T70" fmla="*/ 677112 w 678179"/>
              <a:gd name="T71" fmla="*/ 219741 h 923925"/>
              <a:gd name="T72" fmla="*/ 672367 w 678179"/>
              <a:gd name="T73" fmla="*/ 172971 h 923925"/>
              <a:gd name="T74" fmla="*/ 663879 w 678179"/>
              <a:gd name="T75" fmla="*/ 126453 h 923925"/>
              <a:gd name="T76" fmla="*/ 635558 w 678179"/>
              <a:gd name="T77" fmla="*/ 0 h 9239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78179" h="923925">
                <a:moveTo>
                  <a:pt x="368947" y="538289"/>
                </a:moveTo>
                <a:lnTo>
                  <a:pt x="0" y="923518"/>
                </a:lnTo>
                <a:lnTo>
                  <a:pt x="449668" y="898702"/>
                </a:lnTo>
                <a:lnTo>
                  <a:pt x="423468" y="781723"/>
                </a:lnTo>
                <a:lnTo>
                  <a:pt x="462320" y="745478"/>
                </a:lnTo>
                <a:lnTo>
                  <a:pt x="498153" y="707512"/>
                </a:lnTo>
                <a:lnTo>
                  <a:pt x="530911" y="667977"/>
                </a:lnTo>
                <a:lnTo>
                  <a:pt x="540105" y="655269"/>
                </a:lnTo>
                <a:lnTo>
                  <a:pt x="395147" y="655269"/>
                </a:lnTo>
                <a:lnTo>
                  <a:pt x="368947" y="538289"/>
                </a:lnTo>
                <a:close/>
              </a:path>
              <a:path w="678179" h="923925">
                <a:moveTo>
                  <a:pt x="635558" y="0"/>
                </a:moveTo>
                <a:lnTo>
                  <a:pt x="644046" y="46517"/>
                </a:lnTo>
                <a:lnTo>
                  <a:pt x="648791" y="93287"/>
                </a:lnTo>
                <a:lnTo>
                  <a:pt x="649848" y="140160"/>
                </a:lnTo>
                <a:lnTo>
                  <a:pt x="647273" y="186982"/>
                </a:lnTo>
                <a:lnTo>
                  <a:pt x="641121" y="233601"/>
                </a:lnTo>
                <a:lnTo>
                  <a:pt x="631448" y="279867"/>
                </a:lnTo>
                <a:lnTo>
                  <a:pt x="618311" y="325627"/>
                </a:lnTo>
                <a:lnTo>
                  <a:pt x="601764" y="370729"/>
                </a:lnTo>
                <a:lnTo>
                  <a:pt x="581863" y="415022"/>
                </a:lnTo>
                <a:lnTo>
                  <a:pt x="558664" y="458353"/>
                </a:lnTo>
                <a:lnTo>
                  <a:pt x="532223" y="500570"/>
                </a:lnTo>
                <a:lnTo>
                  <a:pt x="502595" y="541523"/>
                </a:lnTo>
                <a:lnTo>
                  <a:pt x="469836" y="581058"/>
                </a:lnTo>
                <a:lnTo>
                  <a:pt x="434001" y="619024"/>
                </a:lnTo>
                <a:lnTo>
                  <a:pt x="395147" y="655269"/>
                </a:lnTo>
                <a:lnTo>
                  <a:pt x="540105" y="655269"/>
                </a:lnTo>
                <a:lnTo>
                  <a:pt x="586979" y="584807"/>
                </a:lnTo>
                <a:lnTo>
                  <a:pt x="610178" y="541476"/>
                </a:lnTo>
                <a:lnTo>
                  <a:pt x="630080" y="497183"/>
                </a:lnTo>
                <a:lnTo>
                  <a:pt x="646627" y="452081"/>
                </a:lnTo>
                <a:lnTo>
                  <a:pt x="659766" y="406321"/>
                </a:lnTo>
                <a:lnTo>
                  <a:pt x="669439" y="360055"/>
                </a:lnTo>
                <a:lnTo>
                  <a:pt x="675592" y="313435"/>
                </a:lnTo>
                <a:lnTo>
                  <a:pt x="678168" y="266613"/>
                </a:lnTo>
                <a:lnTo>
                  <a:pt x="677112" y="219741"/>
                </a:lnTo>
                <a:lnTo>
                  <a:pt x="672367" y="172971"/>
                </a:lnTo>
                <a:lnTo>
                  <a:pt x="663879" y="126453"/>
                </a:lnTo>
                <a:lnTo>
                  <a:pt x="635558" y="0"/>
                </a:lnTo>
                <a:close/>
              </a:path>
            </a:pathLst>
          </a:custGeom>
          <a:solidFill>
            <a:srgbClr val="6FAC46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7418" name="object 10">
            <a:extLst>
              <a:ext uri="{FF2B5EF4-FFF2-40B4-BE49-F238E27FC236}">
                <a16:creationId xmlns:a16="http://schemas.microsoft.com/office/drawing/2014/main" id="{F8077459-93CB-45DA-A2D2-70110CBB0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6700" y="803275"/>
            <a:ext cx="219075" cy="166688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09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9DC04B6-A294-4C39-BC58-B135C520A0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7075" y="720725"/>
            <a:ext cx="2562225" cy="1300163"/>
          </a:xfrm>
        </p:spPr>
        <p:txBody>
          <a:bodyPr tIns="89535"/>
          <a:lstStyle/>
          <a:p>
            <a:pPr marL="12700" eaLnBrk="1" hangingPunct="1">
              <a:lnSpc>
                <a:spcPts val="4750"/>
              </a:lnSpc>
              <a:spcBef>
                <a:spcPts val="700"/>
              </a:spcBef>
            </a:pPr>
            <a:r>
              <a:rPr lang="en-US" altLang="en-US" sz="440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Inspiration  (Inhalation)</a:t>
            </a:r>
            <a:endParaRPr lang="en-US" altLang="en-US" sz="44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0AD08C8-044E-4E3A-9D9A-BC7B408BC3B7}"/>
              </a:ext>
            </a:extLst>
          </p:cNvPr>
          <p:cNvSpPr txBox="1"/>
          <p:nvPr/>
        </p:nvSpPr>
        <p:spPr>
          <a:xfrm>
            <a:off x="727075" y="2332038"/>
            <a:ext cx="3273425" cy="3668712"/>
          </a:xfrm>
          <a:prstGeom prst="rect">
            <a:avLst/>
          </a:prstGeom>
        </p:spPr>
        <p:txBody>
          <a:bodyPr lIns="0" tIns="11938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969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57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93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During forceful breathing,</a:t>
            </a:r>
          </a:p>
          <a:p>
            <a:pPr marL="12700" marR="0" lvl="0" indent="0" algn="l" defTabSz="914400" rtl="0" eaLnBrk="1" fontAlgn="base" latinLnBrk="0" hangingPunct="1">
              <a:lnSpc>
                <a:spcPts val="1513"/>
              </a:lnSpc>
              <a:spcBef>
                <a:spcPts val="102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Inspiration is assisted by the intercostal  muscles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2700" marR="0" lvl="0" indent="0" algn="just" defTabSz="914400" rtl="0" eaLnBrk="1" fontAlgn="base" latinLnBrk="0" hangingPunct="1">
              <a:lnSpc>
                <a:spcPts val="1513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initiated by contraction of the intercostal  muscles -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96913" marR="0" lvl="1" indent="-228600" algn="just" defTabSz="914400" rtl="0" eaLnBrk="1" fontAlgn="base" latinLnBrk="0" hangingPunct="1">
              <a:lnSpc>
                <a:spcPts val="1513"/>
              </a:lnSpc>
              <a:spcBef>
                <a:spcPts val="513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When the intercostal muscles  contract, the rib cage moves…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155700" marR="0" lvl="2" indent="-228600" algn="just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Upward and Outward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96913" marR="0" lvl="1" indent="-228600" algn="just" defTabSz="914400" rtl="0" eaLnBrk="1" fontAlgn="base" latinLnBrk="0" hangingPunct="1">
              <a:lnSpc>
                <a:spcPts val="1513"/>
              </a:lnSpc>
              <a:spcBef>
                <a:spcPts val="52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This upward and outward  movement of the rib cage</a:t>
            </a:r>
          </a:p>
          <a:p>
            <a:pPr marL="1155700" marR="0" lvl="2" indent="-228600" algn="just" defTabSz="914400" rtl="0" eaLnBrk="1" fontAlgn="base" latinLnBrk="0" hangingPunct="1">
              <a:lnSpc>
                <a:spcPct val="100000"/>
              </a:lnSpc>
              <a:spcBef>
                <a:spcPts val="313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Enlarges lung volume</a:t>
            </a:r>
          </a:p>
          <a:p>
            <a:pPr marL="1155700" marR="0" lvl="2" indent="-228600" algn="just" defTabSz="914400" rtl="0" eaLnBrk="1" fontAlgn="base" latinLnBrk="0" hangingPunct="1">
              <a:lnSpc>
                <a:spcPct val="100000"/>
              </a:lnSpc>
              <a:spcBef>
                <a:spcPts val="32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Decreases lung pressure</a:t>
            </a:r>
          </a:p>
          <a:p>
            <a:pPr marL="1155700" marR="0" lvl="2" indent="-228600" algn="just" defTabSz="914400" rtl="0" eaLnBrk="1" fontAlgn="base" latinLnBrk="0" hangingPunct="1">
              <a:lnSpc>
                <a:spcPts val="1513"/>
              </a:lnSpc>
              <a:spcBef>
                <a:spcPts val="52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Air moves from low pressure  to high pressure, so air flows  INTO the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436" name="object 4">
            <a:extLst>
              <a:ext uri="{FF2B5EF4-FFF2-40B4-BE49-F238E27FC236}">
                <a16:creationId xmlns:a16="http://schemas.microsoft.com/office/drawing/2014/main" id="{49FB01FF-2F97-4E42-80E5-32E1CFECC0E3}"/>
              </a:ext>
            </a:extLst>
          </p:cNvPr>
          <p:cNvSpPr>
            <a:spLocks/>
          </p:cNvSpPr>
          <p:nvPr/>
        </p:nvSpPr>
        <p:spPr bwMode="auto">
          <a:xfrm>
            <a:off x="4638675" y="0"/>
            <a:ext cx="7553325" cy="6858000"/>
          </a:xfrm>
          <a:custGeom>
            <a:avLst/>
            <a:gdLst>
              <a:gd name="T0" fmla="*/ 0 w 7553325"/>
              <a:gd name="T1" fmla="*/ 6858000 h 6858000"/>
              <a:gd name="T2" fmla="*/ 7552944 w 7553325"/>
              <a:gd name="T3" fmla="*/ 6858000 h 6858000"/>
              <a:gd name="T4" fmla="*/ 7552944 w 7553325"/>
              <a:gd name="T5" fmla="*/ 0 h 6858000"/>
              <a:gd name="T6" fmla="*/ 0 w 7553325"/>
              <a:gd name="T7" fmla="*/ 0 h 6858000"/>
              <a:gd name="T8" fmla="*/ 0 w 7553325"/>
              <a:gd name="T9" fmla="*/ 685800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53325" h="6858000">
                <a:moveTo>
                  <a:pt x="0" y="6858000"/>
                </a:moveTo>
                <a:lnTo>
                  <a:pt x="7552944" y="6858000"/>
                </a:lnTo>
                <a:lnTo>
                  <a:pt x="755294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7C9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8437" name="object 5">
            <a:extLst>
              <a:ext uri="{FF2B5EF4-FFF2-40B4-BE49-F238E27FC236}">
                <a16:creationId xmlns:a16="http://schemas.microsoft.com/office/drawing/2014/main" id="{F09A5F3A-850A-4A1D-9C35-25C09A1D7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9363" y="439738"/>
            <a:ext cx="6711950" cy="586581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8438" name="object 6">
            <a:extLst>
              <a:ext uri="{FF2B5EF4-FFF2-40B4-BE49-F238E27FC236}">
                <a16:creationId xmlns:a16="http://schemas.microsoft.com/office/drawing/2014/main" id="{D5591BE3-C8AB-4459-A705-8C3D204B482E}"/>
              </a:ext>
            </a:extLst>
          </p:cNvPr>
          <p:cNvSpPr>
            <a:spLocks/>
          </p:cNvSpPr>
          <p:nvPr/>
        </p:nvSpPr>
        <p:spPr bwMode="auto">
          <a:xfrm>
            <a:off x="5124450" y="484188"/>
            <a:ext cx="6583363" cy="5740400"/>
          </a:xfrm>
          <a:custGeom>
            <a:avLst/>
            <a:gdLst>
              <a:gd name="T0" fmla="*/ 0 w 6583680"/>
              <a:gd name="T1" fmla="*/ 0 h 5739765"/>
              <a:gd name="T2" fmla="*/ 6583679 w 6583680"/>
              <a:gd name="T3" fmla="*/ 0 h 5739765"/>
              <a:gd name="T4" fmla="*/ 6583679 w 6583680"/>
              <a:gd name="T5" fmla="*/ 5739384 h 5739765"/>
              <a:gd name="T6" fmla="*/ 0 w 6583680"/>
              <a:gd name="T7" fmla="*/ 5739384 h 5739765"/>
              <a:gd name="T8" fmla="*/ 0 w 6583680"/>
              <a:gd name="T9" fmla="*/ 0 h 5739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83680" h="5739765">
                <a:moveTo>
                  <a:pt x="0" y="0"/>
                </a:moveTo>
                <a:lnTo>
                  <a:pt x="6583679" y="0"/>
                </a:lnTo>
                <a:lnTo>
                  <a:pt x="6583679" y="5739384"/>
                </a:lnTo>
                <a:lnTo>
                  <a:pt x="0" y="573938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8439" name="object 7">
            <a:extLst>
              <a:ext uri="{FF2B5EF4-FFF2-40B4-BE49-F238E27FC236}">
                <a16:creationId xmlns:a16="http://schemas.microsoft.com/office/drawing/2014/main" id="{4B9956C8-C2A7-407E-8609-276D5436889C}"/>
              </a:ext>
            </a:extLst>
          </p:cNvPr>
          <p:cNvSpPr>
            <a:spLocks/>
          </p:cNvSpPr>
          <p:nvPr/>
        </p:nvSpPr>
        <p:spPr bwMode="auto">
          <a:xfrm>
            <a:off x="5124450" y="484188"/>
            <a:ext cx="6583363" cy="5740400"/>
          </a:xfrm>
          <a:custGeom>
            <a:avLst/>
            <a:gdLst>
              <a:gd name="T0" fmla="*/ 0 w 6583680"/>
              <a:gd name="T1" fmla="*/ 0 h 5739765"/>
              <a:gd name="T2" fmla="*/ 6583679 w 6583680"/>
              <a:gd name="T3" fmla="*/ 0 h 5739765"/>
              <a:gd name="T4" fmla="*/ 6583679 w 6583680"/>
              <a:gd name="T5" fmla="*/ 5739384 h 5739765"/>
              <a:gd name="T6" fmla="*/ 0 w 6583680"/>
              <a:gd name="T7" fmla="*/ 5739384 h 5739765"/>
              <a:gd name="T8" fmla="*/ 0 w 6583680"/>
              <a:gd name="T9" fmla="*/ 0 h 5739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83680" h="5739765">
                <a:moveTo>
                  <a:pt x="0" y="0"/>
                </a:moveTo>
                <a:lnTo>
                  <a:pt x="6583679" y="0"/>
                </a:lnTo>
                <a:lnTo>
                  <a:pt x="6583679" y="5739384"/>
                </a:lnTo>
                <a:lnTo>
                  <a:pt x="0" y="5739384"/>
                </a:lnTo>
                <a:lnTo>
                  <a:pt x="0" y="0"/>
                </a:lnTo>
                <a:close/>
              </a:path>
            </a:pathLst>
          </a:custGeom>
          <a:noFill/>
          <a:ln w="9144">
            <a:solidFill>
              <a:srgbClr val="C7C9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8440" name="object 8">
            <a:extLst>
              <a:ext uri="{FF2B5EF4-FFF2-40B4-BE49-F238E27FC236}">
                <a16:creationId xmlns:a16="http://schemas.microsoft.com/office/drawing/2014/main" id="{83E8540B-6954-4663-B537-C09BDE6EF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6225" y="968375"/>
            <a:ext cx="4435475" cy="47720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4323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775F169-C305-4691-97C5-93154E6F59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7075" y="720725"/>
            <a:ext cx="2647950" cy="1300163"/>
          </a:xfrm>
        </p:spPr>
        <p:txBody>
          <a:bodyPr tIns="89535"/>
          <a:lstStyle/>
          <a:p>
            <a:pPr marL="12700" eaLnBrk="1" hangingPunct="1">
              <a:lnSpc>
                <a:spcPts val="4750"/>
              </a:lnSpc>
              <a:spcBef>
                <a:spcPts val="700"/>
              </a:spcBef>
            </a:pPr>
            <a:r>
              <a:rPr lang="en-US" altLang="en-US" sz="440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Expiration  (Exhalation)</a:t>
            </a:r>
            <a:endParaRPr lang="en-US" altLang="en-US" sz="44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B6E61661-0D68-4E08-8546-69E2D5B5F46E}"/>
              </a:ext>
            </a:extLst>
          </p:cNvPr>
          <p:cNvSpPr txBox="1"/>
          <p:nvPr/>
        </p:nvSpPr>
        <p:spPr>
          <a:xfrm>
            <a:off x="727075" y="2332038"/>
            <a:ext cx="3295650" cy="3094037"/>
          </a:xfrm>
          <a:prstGeom prst="rect">
            <a:avLst/>
          </a:prstGeom>
        </p:spPr>
        <p:txBody>
          <a:bodyPr lIns="0" tIns="11938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96913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57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93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During normal quiet breathing,</a:t>
            </a:r>
          </a:p>
          <a:p>
            <a:pPr marL="12700" marR="0" lvl="0" indent="0" algn="l" defTabSz="914400" rtl="0" eaLnBrk="1" fontAlgn="base" latinLnBrk="0" hangingPunct="1">
              <a:lnSpc>
                <a:spcPts val="1513"/>
              </a:lnSpc>
              <a:spcBef>
                <a:spcPts val="102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Expiration is initiated by RELAXATION of  the diaphragm -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96913" marR="0" lvl="1" indent="-228600" algn="l" defTabSz="914400" rtl="0" eaLnBrk="1" fontAlgn="base" latinLnBrk="0" hangingPunct="1">
              <a:lnSpc>
                <a:spcPts val="1513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When the diaphragm RELAXES it  moves UPWARD toward the thorax  (chest).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96913" marR="0" lvl="1" indent="-228600" algn="l" defTabSz="914400" rtl="0" eaLnBrk="1" fontAlgn="base" latinLnBrk="0" hangingPunct="1">
              <a:lnSpc>
                <a:spcPts val="1513"/>
              </a:lnSpc>
              <a:spcBef>
                <a:spcPts val="513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This upward movement of the  diaphragm</a:t>
            </a:r>
          </a:p>
          <a:p>
            <a:pPr marL="1155700" marR="0" lvl="2" indent="-228600" algn="l" defTabSz="914400" rtl="0" eaLnBrk="1" fontAlgn="base" latinLnBrk="0" hangingPunct="1">
              <a:lnSpc>
                <a:spcPct val="100000"/>
              </a:lnSpc>
              <a:spcBef>
                <a:spcPts val="313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Decreases lung volume</a:t>
            </a:r>
          </a:p>
          <a:p>
            <a:pPr marL="1155700" marR="0" lvl="2" indent="-228600" algn="l" defTabSz="914400" rtl="0" eaLnBrk="1" fontAlgn="base" latinLnBrk="0" hangingPunct="1">
              <a:lnSpc>
                <a:spcPct val="100000"/>
              </a:lnSpc>
              <a:spcBef>
                <a:spcPts val="32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Increases lung pressure</a:t>
            </a:r>
          </a:p>
          <a:p>
            <a:pPr marL="1155700" marR="0" lvl="2" indent="-228600" algn="just" defTabSz="914400" rtl="0" eaLnBrk="1" fontAlgn="base" latinLnBrk="0" hangingPunct="1">
              <a:lnSpc>
                <a:spcPts val="1513"/>
              </a:lnSpc>
              <a:spcBef>
                <a:spcPts val="52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Air moves from low pressure  to high pressure, so air flows  </a:t>
            </a: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OUT OF 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lungs.</a:t>
            </a:r>
          </a:p>
        </p:txBody>
      </p:sp>
      <p:sp>
        <p:nvSpPr>
          <p:cNvPr id="19460" name="object 4">
            <a:extLst>
              <a:ext uri="{FF2B5EF4-FFF2-40B4-BE49-F238E27FC236}">
                <a16:creationId xmlns:a16="http://schemas.microsoft.com/office/drawing/2014/main" id="{AA1306E1-5186-4470-8378-9421A7640EB4}"/>
              </a:ext>
            </a:extLst>
          </p:cNvPr>
          <p:cNvSpPr>
            <a:spLocks/>
          </p:cNvSpPr>
          <p:nvPr/>
        </p:nvSpPr>
        <p:spPr bwMode="auto">
          <a:xfrm>
            <a:off x="4638675" y="0"/>
            <a:ext cx="7553325" cy="6858000"/>
          </a:xfrm>
          <a:custGeom>
            <a:avLst/>
            <a:gdLst>
              <a:gd name="T0" fmla="*/ 0 w 7553325"/>
              <a:gd name="T1" fmla="*/ 6858000 h 6858000"/>
              <a:gd name="T2" fmla="*/ 7552944 w 7553325"/>
              <a:gd name="T3" fmla="*/ 6858000 h 6858000"/>
              <a:gd name="T4" fmla="*/ 7552944 w 7553325"/>
              <a:gd name="T5" fmla="*/ 0 h 6858000"/>
              <a:gd name="T6" fmla="*/ 0 w 7553325"/>
              <a:gd name="T7" fmla="*/ 0 h 6858000"/>
              <a:gd name="T8" fmla="*/ 0 w 7553325"/>
              <a:gd name="T9" fmla="*/ 685800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53325" h="6858000">
                <a:moveTo>
                  <a:pt x="0" y="6858000"/>
                </a:moveTo>
                <a:lnTo>
                  <a:pt x="7552944" y="6858000"/>
                </a:lnTo>
                <a:lnTo>
                  <a:pt x="755294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7C9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461" name="object 5">
            <a:extLst>
              <a:ext uri="{FF2B5EF4-FFF2-40B4-BE49-F238E27FC236}">
                <a16:creationId xmlns:a16="http://schemas.microsoft.com/office/drawing/2014/main" id="{23C2E6B5-4126-40D0-8DE5-E8A5A166F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9363" y="439738"/>
            <a:ext cx="6711950" cy="586581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462" name="object 6">
            <a:extLst>
              <a:ext uri="{FF2B5EF4-FFF2-40B4-BE49-F238E27FC236}">
                <a16:creationId xmlns:a16="http://schemas.microsoft.com/office/drawing/2014/main" id="{959DD54A-49CF-4774-9CA5-FFF391123E39}"/>
              </a:ext>
            </a:extLst>
          </p:cNvPr>
          <p:cNvSpPr>
            <a:spLocks/>
          </p:cNvSpPr>
          <p:nvPr/>
        </p:nvSpPr>
        <p:spPr bwMode="auto">
          <a:xfrm>
            <a:off x="5124450" y="484188"/>
            <a:ext cx="6583363" cy="5740400"/>
          </a:xfrm>
          <a:custGeom>
            <a:avLst/>
            <a:gdLst>
              <a:gd name="T0" fmla="*/ 0 w 6583680"/>
              <a:gd name="T1" fmla="*/ 0 h 5739765"/>
              <a:gd name="T2" fmla="*/ 6583679 w 6583680"/>
              <a:gd name="T3" fmla="*/ 0 h 5739765"/>
              <a:gd name="T4" fmla="*/ 6583679 w 6583680"/>
              <a:gd name="T5" fmla="*/ 5739384 h 5739765"/>
              <a:gd name="T6" fmla="*/ 0 w 6583680"/>
              <a:gd name="T7" fmla="*/ 5739384 h 5739765"/>
              <a:gd name="T8" fmla="*/ 0 w 6583680"/>
              <a:gd name="T9" fmla="*/ 0 h 5739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83680" h="5739765">
                <a:moveTo>
                  <a:pt x="0" y="0"/>
                </a:moveTo>
                <a:lnTo>
                  <a:pt x="6583679" y="0"/>
                </a:lnTo>
                <a:lnTo>
                  <a:pt x="6583679" y="5739384"/>
                </a:lnTo>
                <a:lnTo>
                  <a:pt x="0" y="573938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463" name="object 7">
            <a:extLst>
              <a:ext uri="{FF2B5EF4-FFF2-40B4-BE49-F238E27FC236}">
                <a16:creationId xmlns:a16="http://schemas.microsoft.com/office/drawing/2014/main" id="{BC81698A-562F-46D1-B109-0400417FDEC8}"/>
              </a:ext>
            </a:extLst>
          </p:cNvPr>
          <p:cNvSpPr>
            <a:spLocks/>
          </p:cNvSpPr>
          <p:nvPr/>
        </p:nvSpPr>
        <p:spPr bwMode="auto">
          <a:xfrm>
            <a:off x="5124450" y="484188"/>
            <a:ext cx="6583363" cy="5740400"/>
          </a:xfrm>
          <a:custGeom>
            <a:avLst/>
            <a:gdLst>
              <a:gd name="T0" fmla="*/ 0 w 6583680"/>
              <a:gd name="T1" fmla="*/ 0 h 5739765"/>
              <a:gd name="T2" fmla="*/ 6583679 w 6583680"/>
              <a:gd name="T3" fmla="*/ 0 h 5739765"/>
              <a:gd name="T4" fmla="*/ 6583679 w 6583680"/>
              <a:gd name="T5" fmla="*/ 5739384 h 5739765"/>
              <a:gd name="T6" fmla="*/ 0 w 6583680"/>
              <a:gd name="T7" fmla="*/ 5739384 h 5739765"/>
              <a:gd name="T8" fmla="*/ 0 w 6583680"/>
              <a:gd name="T9" fmla="*/ 0 h 5739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83680" h="5739765">
                <a:moveTo>
                  <a:pt x="0" y="0"/>
                </a:moveTo>
                <a:lnTo>
                  <a:pt x="6583679" y="0"/>
                </a:lnTo>
                <a:lnTo>
                  <a:pt x="6583679" y="5739384"/>
                </a:lnTo>
                <a:lnTo>
                  <a:pt x="0" y="5739384"/>
                </a:lnTo>
                <a:lnTo>
                  <a:pt x="0" y="0"/>
                </a:lnTo>
                <a:close/>
              </a:path>
            </a:pathLst>
          </a:custGeom>
          <a:noFill/>
          <a:ln w="9144">
            <a:solidFill>
              <a:srgbClr val="C7C9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464" name="object 8">
            <a:extLst>
              <a:ext uri="{FF2B5EF4-FFF2-40B4-BE49-F238E27FC236}">
                <a16:creationId xmlns:a16="http://schemas.microsoft.com/office/drawing/2014/main" id="{A00808EC-9D38-4E1A-86BD-287D675EC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2800" y="968375"/>
            <a:ext cx="5170488" cy="47720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465" name="object 9">
            <a:extLst>
              <a:ext uri="{FF2B5EF4-FFF2-40B4-BE49-F238E27FC236}">
                <a16:creationId xmlns:a16="http://schemas.microsoft.com/office/drawing/2014/main" id="{EF100166-6E5D-455B-B16E-C2D4BCC6417C}"/>
              </a:ext>
            </a:extLst>
          </p:cNvPr>
          <p:cNvSpPr>
            <a:spLocks/>
          </p:cNvSpPr>
          <p:nvPr/>
        </p:nvSpPr>
        <p:spPr bwMode="auto">
          <a:xfrm>
            <a:off x="7307263" y="1122363"/>
            <a:ext cx="617537" cy="760412"/>
          </a:xfrm>
          <a:custGeom>
            <a:avLst/>
            <a:gdLst>
              <a:gd name="T0" fmla="*/ 521151 w 618490"/>
              <a:gd name="T1" fmla="*/ 392531 h 759460"/>
              <a:gd name="T2" fmla="*/ 424624 w 618490"/>
              <a:gd name="T3" fmla="*/ 392531 h 759460"/>
              <a:gd name="T4" fmla="*/ 402938 w 618490"/>
              <a:gd name="T5" fmla="*/ 443668 h 759460"/>
              <a:gd name="T6" fmla="*/ 378120 w 618490"/>
              <a:gd name="T7" fmla="*/ 491616 h 759460"/>
              <a:gd name="T8" fmla="*/ 350363 w 618490"/>
              <a:gd name="T9" fmla="*/ 536210 h 759460"/>
              <a:gd name="T10" fmla="*/ 319859 w 618490"/>
              <a:gd name="T11" fmla="*/ 577282 h 759460"/>
              <a:gd name="T12" fmla="*/ 286800 w 618490"/>
              <a:gd name="T13" fmla="*/ 614667 h 759460"/>
              <a:gd name="T14" fmla="*/ 251379 w 618490"/>
              <a:gd name="T15" fmla="*/ 648200 h 759460"/>
              <a:gd name="T16" fmla="*/ 213787 w 618490"/>
              <a:gd name="T17" fmla="*/ 677713 h 759460"/>
              <a:gd name="T18" fmla="*/ 174217 w 618490"/>
              <a:gd name="T19" fmla="*/ 703042 h 759460"/>
              <a:gd name="T20" fmla="*/ 132861 w 618490"/>
              <a:gd name="T21" fmla="*/ 724021 h 759460"/>
              <a:gd name="T22" fmla="*/ 89911 w 618490"/>
              <a:gd name="T23" fmla="*/ 740483 h 759460"/>
              <a:gd name="T24" fmla="*/ 45560 w 618490"/>
              <a:gd name="T25" fmla="*/ 752262 h 759460"/>
              <a:gd name="T26" fmla="*/ 0 w 618490"/>
              <a:gd name="T27" fmla="*/ 759193 h 759460"/>
              <a:gd name="T28" fmla="*/ 100647 w 618490"/>
              <a:gd name="T29" fmla="*/ 749477 h 759460"/>
              <a:gd name="T30" fmla="*/ 146205 w 618490"/>
              <a:gd name="T31" fmla="*/ 742546 h 759460"/>
              <a:gd name="T32" fmla="*/ 190553 w 618490"/>
              <a:gd name="T33" fmla="*/ 730767 h 759460"/>
              <a:gd name="T34" fmla="*/ 233501 w 618490"/>
              <a:gd name="T35" fmla="*/ 714305 h 759460"/>
              <a:gd name="T36" fmla="*/ 274856 w 618490"/>
              <a:gd name="T37" fmla="*/ 693327 h 759460"/>
              <a:gd name="T38" fmla="*/ 314425 w 618490"/>
              <a:gd name="T39" fmla="*/ 667998 h 759460"/>
              <a:gd name="T40" fmla="*/ 352017 w 618490"/>
              <a:gd name="T41" fmla="*/ 638484 h 759460"/>
              <a:gd name="T42" fmla="*/ 387438 w 618490"/>
              <a:gd name="T43" fmla="*/ 604952 h 759460"/>
              <a:gd name="T44" fmla="*/ 420498 w 618490"/>
              <a:gd name="T45" fmla="*/ 567566 h 759460"/>
              <a:gd name="T46" fmla="*/ 451003 w 618490"/>
              <a:gd name="T47" fmla="*/ 526494 h 759460"/>
              <a:gd name="T48" fmla="*/ 478762 w 618490"/>
              <a:gd name="T49" fmla="*/ 481901 h 759460"/>
              <a:gd name="T50" fmla="*/ 503582 w 618490"/>
              <a:gd name="T51" fmla="*/ 433953 h 759460"/>
              <a:gd name="T52" fmla="*/ 521151 w 618490"/>
              <a:gd name="T53" fmla="*/ 392531 h 759460"/>
              <a:gd name="T54" fmla="*/ 524230 w 618490"/>
              <a:gd name="T55" fmla="*/ 0 h 759460"/>
              <a:gd name="T56" fmla="*/ 331533 w 618490"/>
              <a:gd name="T57" fmla="*/ 401523 h 759460"/>
              <a:gd name="T58" fmla="*/ 424624 w 618490"/>
              <a:gd name="T59" fmla="*/ 392531 h 759460"/>
              <a:gd name="T60" fmla="*/ 521151 w 618490"/>
              <a:gd name="T61" fmla="*/ 392531 h 759460"/>
              <a:gd name="T62" fmla="*/ 525272 w 618490"/>
              <a:gd name="T63" fmla="*/ 382816 h 759460"/>
              <a:gd name="T64" fmla="*/ 618363 w 618490"/>
              <a:gd name="T65" fmla="*/ 373824 h 759460"/>
              <a:gd name="T66" fmla="*/ 524230 w 618490"/>
              <a:gd name="T67" fmla="*/ 0 h 7594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618490" h="759460">
                <a:moveTo>
                  <a:pt x="521151" y="392531"/>
                </a:moveTo>
                <a:lnTo>
                  <a:pt x="424624" y="392531"/>
                </a:lnTo>
                <a:lnTo>
                  <a:pt x="402938" y="443668"/>
                </a:lnTo>
                <a:lnTo>
                  <a:pt x="378120" y="491616"/>
                </a:lnTo>
                <a:lnTo>
                  <a:pt x="350363" y="536210"/>
                </a:lnTo>
                <a:lnTo>
                  <a:pt x="319859" y="577282"/>
                </a:lnTo>
                <a:lnTo>
                  <a:pt x="286800" y="614667"/>
                </a:lnTo>
                <a:lnTo>
                  <a:pt x="251379" y="648200"/>
                </a:lnTo>
                <a:lnTo>
                  <a:pt x="213787" y="677713"/>
                </a:lnTo>
                <a:lnTo>
                  <a:pt x="174217" y="703042"/>
                </a:lnTo>
                <a:lnTo>
                  <a:pt x="132861" y="724021"/>
                </a:lnTo>
                <a:lnTo>
                  <a:pt x="89911" y="740483"/>
                </a:lnTo>
                <a:lnTo>
                  <a:pt x="45560" y="752262"/>
                </a:lnTo>
                <a:lnTo>
                  <a:pt x="0" y="759193"/>
                </a:lnTo>
                <a:lnTo>
                  <a:pt x="100647" y="749477"/>
                </a:lnTo>
                <a:lnTo>
                  <a:pt x="146205" y="742546"/>
                </a:lnTo>
                <a:lnTo>
                  <a:pt x="190553" y="730767"/>
                </a:lnTo>
                <a:lnTo>
                  <a:pt x="233501" y="714305"/>
                </a:lnTo>
                <a:lnTo>
                  <a:pt x="274856" y="693327"/>
                </a:lnTo>
                <a:lnTo>
                  <a:pt x="314425" y="667998"/>
                </a:lnTo>
                <a:lnTo>
                  <a:pt x="352017" y="638484"/>
                </a:lnTo>
                <a:lnTo>
                  <a:pt x="387438" y="604952"/>
                </a:lnTo>
                <a:lnTo>
                  <a:pt x="420498" y="567566"/>
                </a:lnTo>
                <a:lnTo>
                  <a:pt x="451003" y="526494"/>
                </a:lnTo>
                <a:lnTo>
                  <a:pt x="478762" y="481901"/>
                </a:lnTo>
                <a:lnTo>
                  <a:pt x="503582" y="433953"/>
                </a:lnTo>
                <a:lnTo>
                  <a:pt x="521151" y="392531"/>
                </a:lnTo>
                <a:close/>
              </a:path>
              <a:path w="618490" h="759460">
                <a:moveTo>
                  <a:pt x="524230" y="0"/>
                </a:moveTo>
                <a:lnTo>
                  <a:pt x="331533" y="401523"/>
                </a:lnTo>
                <a:lnTo>
                  <a:pt x="424624" y="392531"/>
                </a:lnTo>
                <a:lnTo>
                  <a:pt x="521151" y="392531"/>
                </a:lnTo>
                <a:lnTo>
                  <a:pt x="525272" y="382816"/>
                </a:lnTo>
                <a:lnTo>
                  <a:pt x="618363" y="373824"/>
                </a:lnTo>
                <a:lnTo>
                  <a:pt x="524230" y="0"/>
                </a:lnTo>
                <a:close/>
              </a:path>
            </a:pathLst>
          </a:custGeom>
          <a:solidFill>
            <a:srgbClr val="6FAC46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466" name="object 10">
            <a:extLst>
              <a:ext uri="{FF2B5EF4-FFF2-40B4-BE49-F238E27FC236}">
                <a16:creationId xmlns:a16="http://schemas.microsoft.com/office/drawing/2014/main" id="{6F341E3D-106D-4A48-9B20-1805AD60D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8363" y="1801813"/>
            <a:ext cx="138112" cy="185737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467" name="object 11">
            <a:extLst>
              <a:ext uri="{FF2B5EF4-FFF2-40B4-BE49-F238E27FC236}">
                <a16:creationId xmlns:a16="http://schemas.microsoft.com/office/drawing/2014/main" id="{2ADD3276-204D-4975-BC42-302CC5572C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6713" y="5789613"/>
            <a:ext cx="6096000" cy="923925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14A4D253-4075-4E81-A76A-2936129073B6}"/>
              </a:ext>
            </a:extLst>
          </p:cNvPr>
          <p:cNvSpPr txBox="1"/>
          <p:nvPr/>
        </p:nvSpPr>
        <p:spPr>
          <a:xfrm>
            <a:off x="5446713" y="5789613"/>
            <a:ext cx="6096000" cy="923925"/>
          </a:xfrm>
          <a:prstGeom prst="rect">
            <a:avLst/>
          </a:prstGeom>
          <a:ln w="6096">
            <a:solidFill>
              <a:srgbClr val="EC7C30"/>
            </a:solidFill>
          </a:ln>
        </p:spPr>
        <p:txBody>
          <a:bodyPr lIns="0" tIns="30480" rIns="0" bIns="0">
            <a:spAutoFit/>
          </a:bodyPr>
          <a:lstStyle>
            <a:lvl1pPr marL="9048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90488" marR="0" lvl="0" indent="0" algn="l" defTabSz="914400" rtl="0" eaLnBrk="1" fontAlgn="base" latinLnBrk="0" hangingPunct="1">
              <a:lnSpc>
                <a:spcPct val="100000"/>
              </a:lnSpc>
              <a:spcBef>
                <a:spcPts val="23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During quiet breathing, expiration is normally a passive process  and does not require muscles to work (rather it is the result of  the muscles relaxing).</a:t>
            </a:r>
          </a:p>
        </p:txBody>
      </p:sp>
    </p:spTree>
    <p:extLst>
      <p:ext uri="{BB962C8B-B14F-4D97-AF65-F5344CB8AC3E}">
        <p14:creationId xmlns:p14="http://schemas.microsoft.com/office/powerpoint/2010/main" val="16363102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81B71CE-A778-40B8-B8B1-939F5437ABE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7075" y="720725"/>
            <a:ext cx="2647950" cy="1300163"/>
          </a:xfrm>
        </p:spPr>
        <p:txBody>
          <a:bodyPr tIns="89535"/>
          <a:lstStyle/>
          <a:p>
            <a:pPr marL="12700" eaLnBrk="1" hangingPunct="1">
              <a:lnSpc>
                <a:spcPts val="4750"/>
              </a:lnSpc>
              <a:spcBef>
                <a:spcPts val="700"/>
              </a:spcBef>
            </a:pPr>
            <a:r>
              <a:rPr lang="en-US" altLang="en-US" sz="440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Expiration  (Exhalation)</a:t>
            </a:r>
            <a:endParaRPr lang="en-US" altLang="en-US" sz="44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5B4FAB2-993C-4646-B91D-422A01C3E747}"/>
              </a:ext>
            </a:extLst>
          </p:cNvPr>
          <p:cNvSpPr txBox="1"/>
          <p:nvPr/>
        </p:nvSpPr>
        <p:spPr>
          <a:xfrm>
            <a:off x="727075" y="2332038"/>
            <a:ext cx="3300413" cy="3159125"/>
          </a:xfrm>
          <a:prstGeom prst="rect">
            <a:avLst/>
          </a:prstGeom>
        </p:spPr>
        <p:txBody>
          <a:bodyPr lIns="0" tIns="11938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985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57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93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During forceful breathing,</a:t>
            </a:r>
          </a:p>
          <a:p>
            <a:pPr marL="12700" marR="0" lvl="0" indent="0" algn="l" defTabSz="914400" rtl="0" eaLnBrk="1" fontAlgn="base" latinLnBrk="0" hangingPunct="1">
              <a:lnSpc>
                <a:spcPts val="1513"/>
              </a:lnSpc>
              <a:spcBef>
                <a:spcPts val="102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Expiration is initiated by the RELAXATION  of the intercostal muscles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2700" marR="0" lvl="0" indent="0" algn="just" defTabSz="914400" rtl="0" eaLnBrk="1" fontAlgn="base" latinLnBrk="0" hangingPunct="1">
              <a:lnSpc>
                <a:spcPts val="1513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RELAXATION of the intercostal muscles  causes the rib cage to move downward  and Inward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98500" marR="0" lvl="1" indent="-228600" algn="just" defTabSz="914400" rtl="0" eaLnBrk="1" fontAlgn="base" latinLnBrk="0" hangingPunct="1">
              <a:lnSpc>
                <a:spcPts val="1600"/>
              </a:lnSpc>
              <a:spcBef>
                <a:spcPts val="32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This </a:t>
            </a: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Downward and Inward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2700" marR="0" lvl="0" indent="0" algn="just" defTabSz="914400" rtl="0" eaLnBrk="1" fontAlgn="base" latinLnBrk="0" hangingPunct="1">
              <a:lnSpc>
                <a:spcPts val="1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movement of the rib cage</a:t>
            </a:r>
          </a:p>
          <a:p>
            <a:pPr marL="1155700" marR="0" lvl="2" indent="-228600" algn="just" defTabSz="914400" rtl="0" eaLnBrk="1" fontAlgn="base" latinLnBrk="0" hangingPunct="1">
              <a:lnSpc>
                <a:spcPct val="100000"/>
              </a:lnSpc>
              <a:spcBef>
                <a:spcPts val="32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Decreases lung volume</a:t>
            </a:r>
          </a:p>
          <a:p>
            <a:pPr marL="1155700" marR="0" lvl="2" indent="-228600" algn="just" defTabSz="914400" rtl="0" eaLnBrk="1" fontAlgn="base" latinLnBrk="0" hangingPunct="1">
              <a:lnSpc>
                <a:spcPct val="100000"/>
              </a:lnSpc>
              <a:spcBef>
                <a:spcPts val="338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Increases lung pressure</a:t>
            </a:r>
          </a:p>
          <a:p>
            <a:pPr marL="1155700" marR="0" lvl="2" indent="-228600" algn="just" defTabSz="914400" rtl="0" eaLnBrk="1" fontAlgn="base" latinLnBrk="0" hangingPunct="1">
              <a:lnSpc>
                <a:spcPts val="1513"/>
              </a:lnSpc>
              <a:spcBef>
                <a:spcPts val="52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Air moves from low pressure  to high pressure, so air flows  </a:t>
            </a: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OUT OF </a:t>
            </a: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lungs.</a:t>
            </a:r>
          </a:p>
        </p:txBody>
      </p:sp>
      <p:sp>
        <p:nvSpPr>
          <p:cNvPr id="20484" name="object 4">
            <a:extLst>
              <a:ext uri="{FF2B5EF4-FFF2-40B4-BE49-F238E27FC236}">
                <a16:creationId xmlns:a16="http://schemas.microsoft.com/office/drawing/2014/main" id="{19AC6BC8-6CC9-409C-9A05-4AC5784CBCB0}"/>
              </a:ext>
            </a:extLst>
          </p:cNvPr>
          <p:cNvSpPr>
            <a:spLocks/>
          </p:cNvSpPr>
          <p:nvPr/>
        </p:nvSpPr>
        <p:spPr bwMode="auto">
          <a:xfrm>
            <a:off x="4638675" y="0"/>
            <a:ext cx="7553325" cy="6858000"/>
          </a:xfrm>
          <a:custGeom>
            <a:avLst/>
            <a:gdLst>
              <a:gd name="T0" fmla="*/ 0 w 7553325"/>
              <a:gd name="T1" fmla="*/ 6858000 h 6858000"/>
              <a:gd name="T2" fmla="*/ 7552944 w 7553325"/>
              <a:gd name="T3" fmla="*/ 6858000 h 6858000"/>
              <a:gd name="T4" fmla="*/ 7552944 w 7553325"/>
              <a:gd name="T5" fmla="*/ 0 h 6858000"/>
              <a:gd name="T6" fmla="*/ 0 w 7553325"/>
              <a:gd name="T7" fmla="*/ 0 h 6858000"/>
              <a:gd name="T8" fmla="*/ 0 w 7553325"/>
              <a:gd name="T9" fmla="*/ 685800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53325" h="6858000">
                <a:moveTo>
                  <a:pt x="0" y="6858000"/>
                </a:moveTo>
                <a:lnTo>
                  <a:pt x="7552944" y="6858000"/>
                </a:lnTo>
                <a:lnTo>
                  <a:pt x="755294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7C9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0485" name="object 5">
            <a:extLst>
              <a:ext uri="{FF2B5EF4-FFF2-40B4-BE49-F238E27FC236}">
                <a16:creationId xmlns:a16="http://schemas.microsoft.com/office/drawing/2014/main" id="{8C041E5B-05A9-4A91-A77A-10D11484B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9363" y="439738"/>
            <a:ext cx="6711950" cy="586581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0486" name="object 6">
            <a:extLst>
              <a:ext uri="{FF2B5EF4-FFF2-40B4-BE49-F238E27FC236}">
                <a16:creationId xmlns:a16="http://schemas.microsoft.com/office/drawing/2014/main" id="{123CF784-CA2B-4FB8-AE84-4411C81B9034}"/>
              </a:ext>
            </a:extLst>
          </p:cNvPr>
          <p:cNvSpPr>
            <a:spLocks/>
          </p:cNvSpPr>
          <p:nvPr/>
        </p:nvSpPr>
        <p:spPr bwMode="auto">
          <a:xfrm>
            <a:off x="5124450" y="484188"/>
            <a:ext cx="6583363" cy="5740400"/>
          </a:xfrm>
          <a:custGeom>
            <a:avLst/>
            <a:gdLst>
              <a:gd name="T0" fmla="*/ 0 w 6583680"/>
              <a:gd name="T1" fmla="*/ 0 h 5739765"/>
              <a:gd name="T2" fmla="*/ 6583679 w 6583680"/>
              <a:gd name="T3" fmla="*/ 0 h 5739765"/>
              <a:gd name="T4" fmla="*/ 6583679 w 6583680"/>
              <a:gd name="T5" fmla="*/ 5739384 h 5739765"/>
              <a:gd name="T6" fmla="*/ 0 w 6583680"/>
              <a:gd name="T7" fmla="*/ 5739384 h 5739765"/>
              <a:gd name="T8" fmla="*/ 0 w 6583680"/>
              <a:gd name="T9" fmla="*/ 0 h 5739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83680" h="5739765">
                <a:moveTo>
                  <a:pt x="0" y="0"/>
                </a:moveTo>
                <a:lnTo>
                  <a:pt x="6583679" y="0"/>
                </a:lnTo>
                <a:lnTo>
                  <a:pt x="6583679" y="5739384"/>
                </a:lnTo>
                <a:lnTo>
                  <a:pt x="0" y="573938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0487" name="object 7">
            <a:extLst>
              <a:ext uri="{FF2B5EF4-FFF2-40B4-BE49-F238E27FC236}">
                <a16:creationId xmlns:a16="http://schemas.microsoft.com/office/drawing/2014/main" id="{78C9A4B3-DE29-4E42-9F86-AB09E1BCA573}"/>
              </a:ext>
            </a:extLst>
          </p:cNvPr>
          <p:cNvSpPr>
            <a:spLocks/>
          </p:cNvSpPr>
          <p:nvPr/>
        </p:nvSpPr>
        <p:spPr bwMode="auto">
          <a:xfrm>
            <a:off x="5124450" y="484188"/>
            <a:ext cx="6583363" cy="5740400"/>
          </a:xfrm>
          <a:custGeom>
            <a:avLst/>
            <a:gdLst>
              <a:gd name="T0" fmla="*/ 0 w 6583680"/>
              <a:gd name="T1" fmla="*/ 0 h 5739765"/>
              <a:gd name="T2" fmla="*/ 6583679 w 6583680"/>
              <a:gd name="T3" fmla="*/ 0 h 5739765"/>
              <a:gd name="T4" fmla="*/ 6583679 w 6583680"/>
              <a:gd name="T5" fmla="*/ 5739384 h 5739765"/>
              <a:gd name="T6" fmla="*/ 0 w 6583680"/>
              <a:gd name="T7" fmla="*/ 5739384 h 5739765"/>
              <a:gd name="T8" fmla="*/ 0 w 6583680"/>
              <a:gd name="T9" fmla="*/ 0 h 5739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83680" h="5739765">
                <a:moveTo>
                  <a:pt x="0" y="0"/>
                </a:moveTo>
                <a:lnTo>
                  <a:pt x="6583679" y="0"/>
                </a:lnTo>
                <a:lnTo>
                  <a:pt x="6583679" y="5739384"/>
                </a:lnTo>
                <a:lnTo>
                  <a:pt x="0" y="5739384"/>
                </a:lnTo>
                <a:lnTo>
                  <a:pt x="0" y="0"/>
                </a:lnTo>
                <a:close/>
              </a:path>
            </a:pathLst>
          </a:custGeom>
          <a:noFill/>
          <a:ln w="9144">
            <a:solidFill>
              <a:srgbClr val="C7C9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0488" name="object 8">
            <a:extLst>
              <a:ext uri="{FF2B5EF4-FFF2-40B4-BE49-F238E27FC236}">
                <a16:creationId xmlns:a16="http://schemas.microsoft.com/office/drawing/2014/main" id="{FD1780FA-DB2F-4A88-A272-A56673DDC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8" y="966788"/>
            <a:ext cx="3929062" cy="47720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518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53C4CD8-6DDD-421D-8566-BFD210A37BB6}"/>
              </a:ext>
            </a:extLst>
          </p:cNvPr>
          <p:cNvSpPr txBox="1"/>
          <p:nvPr/>
        </p:nvSpPr>
        <p:spPr>
          <a:xfrm>
            <a:off x="917575" y="5519738"/>
            <a:ext cx="5819775" cy="1009650"/>
          </a:xfrm>
          <a:prstGeom prst="rect">
            <a:avLst/>
          </a:prstGeom>
        </p:spPr>
        <p:txBody>
          <a:bodyPr lIns="0" tIns="7112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ts val="3675"/>
              </a:lnSpc>
              <a:spcBef>
                <a:spcPts val="56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Homeostasis is maintained by the  respiratory system in two ways:</a:t>
            </a:r>
          </a:p>
        </p:txBody>
      </p:sp>
      <p:sp>
        <p:nvSpPr>
          <p:cNvPr id="21507" name="object 3">
            <a:extLst>
              <a:ext uri="{FF2B5EF4-FFF2-40B4-BE49-F238E27FC236}">
                <a16:creationId xmlns:a16="http://schemas.microsoft.com/office/drawing/2014/main" id="{D9B87A02-3E42-424F-87BB-F19B3C1409CA}"/>
              </a:ext>
            </a:extLst>
          </p:cNvPr>
          <p:cNvSpPr>
            <a:spLocks/>
          </p:cNvSpPr>
          <p:nvPr/>
        </p:nvSpPr>
        <p:spPr bwMode="auto">
          <a:xfrm>
            <a:off x="8763000" y="5367338"/>
            <a:ext cx="3429000" cy="1490662"/>
          </a:xfrm>
          <a:custGeom>
            <a:avLst/>
            <a:gdLst>
              <a:gd name="T0" fmla="*/ 3428999 w 3429000"/>
              <a:gd name="T1" fmla="*/ 0 h 1490979"/>
              <a:gd name="T2" fmla="*/ 690105 w 3429000"/>
              <a:gd name="T3" fmla="*/ 0 h 1490979"/>
              <a:gd name="T4" fmla="*/ 0 w 3429000"/>
              <a:gd name="T5" fmla="*/ 1490472 h 1490979"/>
              <a:gd name="T6" fmla="*/ 3428999 w 3429000"/>
              <a:gd name="T7" fmla="*/ 1490472 h 1490979"/>
              <a:gd name="T8" fmla="*/ 3428999 w 3429000"/>
              <a:gd name="T9" fmla="*/ 0 h 14909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29000" h="1490979">
                <a:moveTo>
                  <a:pt x="3428999" y="0"/>
                </a:moveTo>
                <a:lnTo>
                  <a:pt x="690105" y="0"/>
                </a:lnTo>
                <a:lnTo>
                  <a:pt x="0" y="1490472"/>
                </a:lnTo>
                <a:lnTo>
                  <a:pt x="3428999" y="1490472"/>
                </a:lnTo>
                <a:lnTo>
                  <a:pt x="3428999" y="0"/>
                </a:lnTo>
                <a:close/>
              </a:path>
            </a:pathLst>
          </a:custGeom>
          <a:solidFill>
            <a:srgbClr val="000000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508" name="object 4">
            <a:extLst>
              <a:ext uri="{FF2B5EF4-FFF2-40B4-BE49-F238E27FC236}">
                <a16:creationId xmlns:a16="http://schemas.microsoft.com/office/drawing/2014/main" id="{14801478-DF82-4F43-A36A-580B11B8FDE7}"/>
              </a:ext>
            </a:extLst>
          </p:cNvPr>
          <p:cNvSpPr>
            <a:spLocks/>
          </p:cNvSpPr>
          <p:nvPr/>
        </p:nvSpPr>
        <p:spPr bwMode="auto">
          <a:xfrm>
            <a:off x="2901950" y="1695450"/>
            <a:ext cx="3038475" cy="1976438"/>
          </a:xfrm>
          <a:custGeom>
            <a:avLst/>
            <a:gdLst>
              <a:gd name="T0" fmla="*/ 2709672 w 3039110"/>
              <a:gd name="T1" fmla="*/ 0 h 1975485"/>
              <a:gd name="T2" fmla="*/ 329184 w 3039110"/>
              <a:gd name="T3" fmla="*/ 0 h 1975485"/>
              <a:gd name="T4" fmla="*/ 280540 w 3039110"/>
              <a:gd name="T5" fmla="*/ 3569 h 1975485"/>
              <a:gd name="T6" fmla="*/ 234112 w 3039110"/>
              <a:gd name="T7" fmla="*/ 13937 h 1975485"/>
              <a:gd name="T8" fmla="*/ 190409 w 3039110"/>
              <a:gd name="T9" fmla="*/ 30595 h 1975485"/>
              <a:gd name="T10" fmla="*/ 149941 w 3039110"/>
              <a:gd name="T11" fmla="*/ 53034 h 1975485"/>
              <a:gd name="T12" fmla="*/ 113216 w 3039110"/>
              <a:gd name="T13" fmla="*/ 80744 h 1975485"/>
              <a:gd name="T14" fmla="*/ 80744 w 3039110"/>
              <a:gd name="T15" fmla="*/ 113216 h 1975485"/>
              <a:gd name="T16" fmla="*/ 53034 w 3039110"/>
              <a:gd name="T17" fmla="*/ 149941 h 1975485"/>
              <a:gd name="T18" fmla="*/ 30595 w 3039110"/>
              <a:gd name="T19" fmla="*/ 190409 h 1975485"/>
              <a:gd name="T20" fmla="*/ 13937 w 3039110"/>
              <a:gd name="T21" fmla="*/ 234112 h 1975485"/>
              <a:gd name="T22" fmla="*/ 3569 w 3039110"/>
              <a:gd name="T23" fmla="*/ 280540 h 1975485"/>
              <a:gd name="T24" fmla="*/ 0 w 3039110"/>
              <a:gd name="T25" fmla="*/ 329184 h 1975485"/>
              <a:gd name="T26" fmla="*/ 0 w 3039110"/>
              <a:gd name="T27" fmla="*/ 1645907 h 1975485"/>
              <a:gd name="T28" fmla="*/ 3569 w 3039110"/>
              <a:gd name="T29" fmla="*/ 1694554 h 1975485"/>
              <a:gd name="T30" fmla="*/ 13937 w 3039110"/>
              <a:gd name="T31" fmla="*/ 1740984 h 1975485"/>
              <a:gd name="T32" fmla="*/ 30595 w 3039110"/>
              <a:gd name="T33" fmla="*/ 1784689 h 1975485"/>
              <a:gd name="T34" fmla="*/ 53034 w 3039110"/>
              <a:gd name="T35" fmla="*/ 1825159 h 1975485"/>
              <a:gd name="T36" fmla="*/ 80744 w 3039110"/>
              <a:gd name="T37" fmla="*/ 1861885 h 1975485"/>
              <a:gd name="T38" fmla="*/ 113216 w 3039110"/>
              <a:gd name="T39" fmla="*/ 1894358 h 1975485"/>
              <a:gd name="T40" fmla="*/ 149941 w 3039110"/>
              <a:gd name="T41" fmla="*/ 1922069 h 1975485"/>
              <a:gd name="T42" fmla="*/ 190409 w 3039110"/>
              <a:gd name="T43" fmla="*/ 1944508 h 1975485"/>
              <a:gd name="T44" fmla="*/ 234112 w 3039110"/>
              <a:gd name="T45" fmla="*/ 1961166 h 1975485"/>
              <a:gd name="T46" fmla="*/ 280540 w 3039110"/>
              <a:gd name="T47" fmla="*/ 1971534 h 1975485"/>
              <a:gd name="T48" fmla="*/ 329184 w 3039110"/>
              <a:gd name="T49" fmla="*/ 1975104 h 1975485"/>
              <a:gd name="T50" fmla="*/ 2709672 w 3039110"/>
              <a:gd name="T51" fmla="*/ 1975104 h 1975485"/>
              <a:gd name="T52" fmla="*/ 2758315 w 3039110"/>
              <a:gd name="T53" fmla="*/ 1971534 h 1975485"/>
              <a:gd name="T54" fmla="*/ 2804743 w 3039110"/>
              <a:gd name="T55" fmla="*/ 1961166 h 1975485"/>
              <a:gd name="T56" fmla="*/ 2848446 w 3039110"/>
              <a:gd name="T57" fmla="*/ 1944508 h 1975485"/>
              <a:gd name="T58" fmla="*/ 2888914 w 3039110"/>
              <a:gd name="T59" fmla="*/ 1922069 h 1975485"/>
              <a:gd name="T60" fmla="*/ 2925639 w 3039110"/>
              <a:gd name="T61" fmla="*/ 1894358 h 1975485"/>
              <a:gd name="T62" fmla="*/ 2958111 w 3039110"/>
              <a:gd name="T63" fmla="*/ 1861885 h 1975485"/>
              <a:gd name="T64" fmla="*/ 2985821 w 3039110"/>
              <a:gd name="T65" fmla="*/ 1825159 h 1975485"/>
              <a:gd name="T66" fmla="*/ 3008260 w 3039110"/>
              <a:gd name="T67" fmla="*/ 1784689 h 1975485"/>
              <a:gd name="T68" fmla="*/ 3024918 w 3039110"/>
              <a:gd name="T69" fmla="*/ 1740984 h 1975485"/>
              <a:gd name="T70" fmla="*/ 3035286 w 3039110"/>
              <a:gd name="T71" fmla="*/ 1694554 h 1975485"/>
              <a:gd name="T72" fmla="*/ 3038856 w 3039110"/>
              <a:gd name="T73" fmla="*/ 1645907 h 1975485"/>
              <a:gd name="T74" fmla="*/ 3038856 w 3039110"/>
              <a:gd name="T75" fmla="*/ 329184 h 1975485"/>
              <a:gd name="T76" fmla="*/ 3035286 w 3039110"/>
              <a:gd name="T77" fmla="*/ 280540 h 1975485"/>
              <a:gd name="T78" fmla="*/ 3024918 w 3039110"/>
              <a:gd name="T79" fmla="*/ 234112 h 1975485"/>
              <a:gd name="T80" fmla="*/ 3008260 w 3039110"/>
              <a:gd name="T81" fmla="*/ 190409 h 1975485"/>
              <a:gd name="T82" fmla="*/ 2985821 w 3039110"/>
              <a:gd name="T83" fmla="*/ 149941 h 1975485"/>
              <a:gd name="T84" fmla="*/ 2958111 w 3039110"/>
              <a:gd name="T85" fmla="*/ 113216 h 1975485"/>
              <a:gd name="T86" fmla="*/ 2925639 w 3039110"/>
              <a:gd name="T87" fmla="*/ 80744 h 1975485"/>
              <a:gd name="T88" fmla="*/ 2888914 w 3039110"/>
              <a:gd name="T89" fmla="*/ 53034 h 1975485"/>
              <a:gd name="T90" fmla="*/ 2848446 w 3039110"/>
              <a:gd name="T91" fmla="*/ 30595 h 1975485"/>
              <a:gd name="T92" fmla="*/ 2804743 w 3039110"/>
              <a:gd name="T93" fmla="*/ 13937 h 1975485"/>
              <a:gd name="T94" fmla="*/ 2758315 w 3039110"/>
              <a:gd name="T95" fmla="*/ 3569 h 1975485"/>
              <a:gd name="T96" fmla="*/ 2709672 w 3039110"/>
              <a:gd name="T97" fmla="*/ 0 h 1975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039110" h="1975485">
                <a:moveTo>
                  <a:pt x="2709672" y="0"/>
                </a:moveTo>
                <a:lnTo>
                  <a:pt x="329184" y="0"/>
                </a:lnTo>
                <a:lnTo>
                  <a:pt x="280540" y="3569"/>
                </a:lnTo>
                <a:lnTo>
                  <a:pt x="234112" y="13937"/>
                </a:lnTo>
                <a:lnTo>
                  <a:pt x="190409" y="30595"/>
                </a:lnTo>
                <a:lnTo>
                  <a:pt x="149941" y="53034"/>
                </a:lnTo>
                <a:lnTo>
                  <a:pt x="113216" y="80744"/>
                </a:lnTo>
                <a:lnTo>
                  <a:pt x="80744" y="113216"/>
                </a:lnTo>
                <a:lnTo>
                  <a:pt x="53034" y="149941"/>
                </a:lnTo>
                <a:lnTo>
                  <a:pt x="30595" y="190409"/>
                </a:lnTo>
                <a:lnTo>
                  <a:pt x="13937" y="234112"/>
                </a:lnTo>
                <a:lnTo>
                  <a:pt x="3569" y="280540"/>
                </a:lnTo>
                <a:lnTo>
                  <a:pt x="0" y="329184"/>
                </a:lnTo>
                <a:lnTo>
                  <a:pt x="0" y="1645907"/>
                </a:lnTo>
                <a:lnTo>
                  <a:pt x="3569" y="1694554"/>
                </a:lnTo>
                <a:lnTo>
                  <a:pt x="13937" y="1740984"/>
                </a:lnTo>
                <a:lnTo>
                  <a:pt x="30595" y="1784689"/>
                </a:lnTo>
                <a:lnTo>
                  <a:pt x="53034" y="1825159"/>
                </a:lnTo>
                <a:lnTo>
                  <a:pt x="80744" y="1861885"/>
                </a:lnTo>
                <a:lnTo>
                  <a:pt x="113216" y="1894358"/>
                </a:lnTo>
                <a:lnTo>
                  <a:pt x="149941" y="1922069"/>
                </a:lnTo>
                <a:lnTo>
                  <a:pt x="190409" y="1944508"/>
                </a:lnTo>
                <a:lnTo>
                  <a:pt x="234112" y="1961166"/>
                </a:lnTo>
                <a:lnTo>
                  <a:pt x="280540" y="1971534"/>
                </a:lnTo>
                <a:lnTo>
                  <a:pt x="329184" y="1975104"/>
                </a:lnTo>
                <a:lnTo>
                  <a:pt x="2709672" y="1975104"/>
                </a:lnTo>
                <a:lnTo>
                  <a:pt x="2758315" y="1971534"/>
                </a:lnTo>
                <a:lnTo>
                  <a:pt x="2804743" y="1961166"/>
                </a:lnTo>
                <a:lnTo>
                  <a:pt x="2848446" y="1944508"/>
                </a:lnTo>
                <a:lnTo>
                  <a:pt x="2888914" y="1922069"/>
                </a:lnTo>
                <a:lnTo>
                  <a:pt x="2925639" y="1894358"/>
                </a:lnTo>
                <a:lnTo>
                  <a:pt x="2958111" y="1861885"/>
                </a:lnTo>
                <a:lnTo>
                  <a:pt x="2985821" y="1825159"/>
                </a:lnTo>
                <a:lnTo>
                  <a:pt x="3008260" y="1784689"/>
                </a:lnTo>
                <a:lnTo>
                  <a:pt x="3024918" y="1740984"/>
                </a:lnTo>
                <a:lnTo>
                  <a:pt x="3035286" y="1694554"/>
                </a:lnTo>
                <a:lnTo>
                  <a:pt x="3038856" y="1645907"/>
                </a:lnTo>
                <a:lnTo>
                  <a:pt x="3038856" y="329184"/>
                </a:lnTo>
                <a:lnTo>
                  <a:pt x="3035286" y="280540"/>
                </a:lnTo>
                <a:lnTo>
                  <a:pt x="3024918" y="234112"/>
                </a:lnTo>
                <a:lnTo>
                  <a:pt x="3008260" y="190409"/>
                </a:lnTo>
                <a:lnTo>
                  <a:pt x="2985821" y="149941"/>
                </a:lnTo>
                <a:lnTo>
                  <a:pt x="2958111" y="113216"/>
                </a:lnTo>
                <a:lnTo>
                  <a:pt x="2925639" y="80744"/>
                </a:lnTo>
                <a:lnTo>
                  <a:pt x="2888914" y="53034"/>
                </a:lnTo>
                <a:lnTo>
                  <a:pt x="2848446" y="30595"/>
                </a:lnTo>
                <a:lnTo>
                  <a:pt x="2804743" y="13937"/>
                </a:lnTo>
                <a:lnTo>
                  <a:pt x="2758315" y="3569"/>
                </a:lnTo>
                <a:lnTo>
                  <a:pt x="2709672" y="0"/>
                </a:lnTo>
                <a:close/>
              </a:path>
            </a:pathLst>
          </a:custGeom>
          <a:solidFill>
            <a:srgbClr val="EC7C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30FAC809-CF14-4783-9DE6-283427ADC097}"/>
              </a:ext>
            </a:extLst>
          </p:cNvPr>
          <p:cNvSpPr txBox="1"/>
          <p:nvPr/>
        </p:nvSpPr>
        <p:spPr>
          <a:xfrm>
            <a:off x="3414713" y="2009775"/>
            <a:ext cx="2009775" cy="1285875"/>
          </a:xfrm>
          <a:prstGeom prst="rect">
            <a:avLst/>
          </a:prstGeom>
        </p:spPr>
        <p:txBody>
          <a:bodyPr lIns="0" tIns="2540" rIns="0" bIns="0">
            <a:spAutoFit/>
          </a:bodyPr>
          <a:lstStyle>
            <a:lvl1pPr marL="12700" indent="647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647700" algn="l" defTabSz="914400" rtl="0" eaLnBrk="1" fontAlgn="base" latinLnBrk="0" hangingPunct="1">
              <a:lnSpc>
                <a:spcPct val="102000"/>
              </a:lnSpc>
              <a:spcBef>
                <a:spcPts val="2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gas  exchange</a:t>
            </a:r>
            <a:endParaRPr kumimoji="0" lang="en-US" altLang="en-US" sz="4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510" name="object 6">
            <a:extLst>
              <a:ext uri="{FF2B5EF4-FFF2-40B4-BE49-F238E27FC236}">
                <a16:creationId xmlns:a16="http://schemas.microsoft.com/office/drawing/2014/main" id="{03244C58-D385-4A2E-803E-EBE3ED026DB0}"/>
              </a:ext>
            </a:extLst>
          </p:cNvPr>
          <p:cNvSpPr>
            <a:spLocks/>
          </p:cNvSpPr>
          <p:nvPr/>
        </p:nvSpPr>
        <p:spPr bwMode="auto">
          <a:xfrm>
            <a:off x="5127625" y="1009650"/>
            <a:ext cx="1927225" cy="307975"/>
          </a:xfrm>
          <a:custGeom>
            <a:avLst/>
            <a:gdLst>
              <a:gd name="T0" fmla="*/ 0 w 1928495"/>
              <a:gd name="T1" fmla="*/ 308760 h 309244"/>
              <a:gd name="T2" fmla="*/ 40568 w 1928495"/>
              <a:gd name="T3" fmla="*/ 280862 h 309244"/>
              <a:gd name="T4" fmla="*/ 81738 w 1928495"/>
              <a:gd name="T5" fmla="*/ 254285 h 309244"/>
              <a:gd name="T6" fmla="*/ 123481 w 1928495"/>
              <a:gd name="T7" fmla="*/ 229027 h 309244"/>
              <a:gd name="T8" fmla="*/ 165767 w 1928495"/>
              <a:gd name="T9" fmla="*/ 205090 h 309244"/>
              <a:gd name="T10" fmla="*/ 208568 w 1928495"/>
              <a:gd name="T11" fmla="*/ 182474 h 309244"/>
              <a:gd name="T12" fmla="*/ 251854 w 1928495"/>
              <a:gd name="T13" fmla="*/ 161177 h 309244"/>
              <a:gd name="T14" fmla="*/ 295596 w 1928495"/>
              <a:gd name="T15" fmla="*/ 141201 h 309244"/>
              <a:gd name="T16" fmla="*/ 339765 w 1928495"/>
              <a:gd name="T17" fmla="*/ 122546 h 309244"/>
              <a:gd name="T18" fmla="*/ 384332 w 1928495"/>
              <a:gd name="T19" fmla="*/ 105210 h 309244"/>
              <a:gd name="T20" fmla="*/ 429267 w 1928495"/>
              <a:gd name="T21" fmla="*/ 89195 h 309244"/>
              <a:gd name="T22" fmla="*/ 474542 w 1928495"/>
              <a:gd name="T23" fmla="*/ 74500 h 309244"/>
              <a:gd name="T24" fmla="*/ 520126 w 1928495"/>
              <a:gd name="T25" fmla="*/ 61126 h 309244"/>
              <a:gd name="T26" fmla="*/ 565992 w 1928495"/>
              <a:gd name="T27" fmla="*/ 49072 h 309244"/>
              <a:gd name="T28" fmla="*/ 612109 w 1928495"/>
              <a:gd name="T29" fmla="*/ 38338 h 309244"/>
              <a:gd name="T30" fmla="*/ 658449 w 1928495"/>
              <a:gd name="T31" fmla="*/ 28925 h 309244"/>
              <a:gd name="T32" fmla="*/ 704983 w 1928495"/>
              <a:gd name="T33" fmla="*/ 20832 h 309244"/>
              <a:gd name="T34" fmla="*/ 751681 w 1928495"/>
              <a:gd name="T35" fmla="*/ 14059 h 309244"/>
              <a:gd name="T36" fmla="*/ 798513 w 1928495"/>
              <a:gd name="T37" fmla="*/ 8606 h 309244"/>
              <a:gd name="T38" fmla="*/ 845452 w 1928495"/>
              <a:gd name="T39" fmla="*/ 4474 h 309244"/>
              <a:gd name="T40" fmla="*/ 892468 w 1928495"/>
              <a:gd name="T41" fmla="*/ 1662 h 309244"/>
              <a:gd name="T42" fmla="*/ 939530 w 1928495"/>
              <a:gd name="T43" fmla="*/ 171 h 309244"/>
              <a:gd name="T44" fmla="*/ 986612 w 1928495"/>
              <a:gd name="T45" fmla="*/ 0 h 309244"/>
              <a:gd name="T46" fmla="*/ 1033682 w 1928495"/>
              <a:gd name="T47" fmla="*/ 1149 h 309244"/>
              <a:gd name="T48" fmla="*/ 1080713 w 1928495"/>
              <a:gd name="T49" fmla="*/ 3618 h 309244"/>
              <a:gd name="T50" fmla="*/ 1127674 w 1928495"/>
              <a:gd name="T51" fmla="*/ 7408 h 309244"/>
              <a:gd name="T52" fmla="*/ 1174537 w 1928495"/>
              <a:gd name="T53" fmla="*/ 12518 h 309244"/>
              <a:gd name="T54" fmla="*/ 1221272 w 1928495"/>
              <a:gd name="T55" fmla="*/ 18948 h 309244"/>
              <a:gd name="T56" fmla="*/ 1267851 w 1928495"/>
              <a:gd name="T57" fmla="*/ 26699 h 309244"/>
              <a:gd name="T58" fmla="*/ 1314244 w 1928495"/>
              <a:gd name="T59" fmla="*/ 35770 h 309244"/>
              <a:gd name="T60" fmla="*/ 1360422 w 1928495"/>
              <a:gd name="T61" fmla="*/ 46161 h 309244"/>
              <a:gd name="T62" fmla="*/ 1406355 w 1928495"/>
              <a:gd name="T63" fmla="*/ 57872 h 309244"/>
              <a:gd name="T64" fmla="*/ 1452015 w 1928495"/>
              <a:gd name="T65" fmla="*/ 70904 h 309244"/>
              <a:gd name="T66" fmla="*/ 1497373 w 1928495"/>
              <a:gd name="T67" fmla="*/ 85256 h 309244"/>
              <a:gd name="T68" fmla="*/ 1542398 w 1928495"/>
              <a:gd name="T69" fmla="*/ 100929 h 309244"/>
              <a:gd name="T70" fmla="*/ 1587063 w 1928495"/>
              <a:gd name="T71" fmla="*/ 117922 h 309244"/>
              <a:gd name="T72" fmla="*/ 1631338 w 1928495"/>
              <a:gd name="T73" fmla="*/ 136235 h 309244"/>
              <a:gd name="T74" fmla="*/ 1675193 w 1928495"/>
              <a:gd name="T75" fmla="*/ 155868 h 309244"/>
              <a:gd name="T76" fmla="*/ 1718600 w 1928495"/>
              <a:gd name="T77" fmla="*/ 176822 h 309244"/>
              <a:gd name="T78" fmla="*/ 1761529 w 1928495"/>
              <a:gd name="T79" fmla="*/ 199096 h 309244"/>
              <a:gd name="T80" fmla="*/ 1803951 w 1928495"/>
              <a:gd name="T81" fmla="*/ 222690 h 309244"/>
              <a:gd name="T82" fmla="*/ 1845837 w 1928495"/>
              <a:gd name="T83" fmla="*/ 247604 h 309244"/>
              <a:gd name="T84" fmla="*/ 1887158 w 1928495"/>
              <a:gd name="T85" fmla="*/ 273839 h 309244"/>
              <a:gd name="T86" fmla="*/ 1927885 w 1928495"/>
              <a:gd name="T87" fmla="*/ 301394 h 309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928495" h="309244">
                <a:moveTo>
                  <a:pt x="0" y="308760"/>
                </a:moveTo>
                <a:lnTo>
                  <a:pt x="40568" y="280862"/>
                </a:lnTo>
                <a:lnTo>
                  <a:pt x="81738" y="254285"/>
                </a:lnTo>
                <a:lnTo>
                  <a:pt x="123481" y="229027"/>
                </a:lnTo>
                <a:lnTo>
                  <a:pt x="165767" y="205090"/>
                </a:lnTo>
                <a:lnTo>
                  <a:pt x="208568" y="182474"/>
                </a:lnTo>
                <a:lnTo>
                  <a:pt x="251854" y="161177"/>
                </a:lnTo>
                <a:lnTo>
                  <a:pt x="295596" y="141201"/>
                </a:lnTo>
                <a:lnTo>
                  <a:pt x="339765" y="122546"/>
                </a:lnTo>
                <a:lnTo>
                  <a:pt x="384332" y="105210"/>
                </a:lnTo>
                <a:lnTo>
                  <a:pt x="429267" y="89195"/>
                </a:lnTo>
                <a:lnTo>
                  <a:pt x="474542" y="74500"/>
                </a:lnTo>
                <a:lnTo>
                  <a:pt x="520126" y="61126"/>
                </a:lnTo>
                <a:lnTo>
                  <a:pt x="565992" y="49072"/>
                </a:lnTo>
                <a:lnTo>
                  <a:pt x="612109" y="38338"/>
                </a:lnTo>
                <a:lnTo>
                  <a:pt x="658449" y="28925"/>
                </a:lnTo>
                <a:lnTo>
                  <a:pt x="704983" y="20832"/>
                </a:lnTo>
                <a:lnTo>
                  <a:pt x="751681" y="14059"/>
                </a:lnTo>
                <a:lnTo>
                  <a:pt x="798513" y="8606"/>
                </a:lnTo>
                <a:lnTo>
                  <a:pt x="845452" y="4474"/>
                </a:lnTo>
                <a:lnTo>
                  <a:pt x="892468" y="1662"/>
                </a:lnTo>
                <a:lnTo>
                  <a:pt x="939530" y="171"/>
                </a:lnTo>
                <a:lnTo>
                  <a:pt x="986612" y="0"/>
                </a:lnTo>
                <a:lnTo>
                  <a:pt x="1033682" y="1149"/>
                </a:lnTo>
                <a:lnTo>
                  <a:pt x="1080713" y="3618"/>
                </a:lnTo>
                <a:lnTo>
                  <a:pt x="1127674" y="7408"/>
                </a:lnTo>
                <a:lnTo>
                  <a:pt x="1174537" y="12518"/>
                </a:lnTo>
                <a:lnTo>
                  <a:pt x="1221272" y="18948"/>
                </a:lnTo>
                <a:lnTo>
                  <a:pt x="1267851" y="26699"/>
                </a:lnTo>
                <a:lnTo>
                  <a:pt x="1314244" y="35770"/>
                </a:lnTo>
                <a:lnTo>
                  <a:pt x="1360422" y="46161"/>
                </a:lnTo>
                <a:lnTo>
                  <a:pt x="1406355" y="57872"/>
                </a:lnTo>
                <a:lnTo>
                  <a:pt x="1452015" y="70904"/>
                </a:lnTo>
                <a:lnTo>
                  <a:pt x="1497373" y="85256"/>
                </a:lnTo>
                <a:lnTo>
                  <a:pt x="1542398" y="100929"/>
                </a:lnTo>
                <a:lnTo>
                  <a:pt x="1587063" y="117922"/>
                </a:lnTo>
                <a:lnTo>
                  <a:pt x="1631338" y="136235"/>
                </a:lnTo>
                <a:lnTo>
                  <a:pt x="1675193" y="155868"/>
                </a:lnTo>
                <a:lnTo>
                  <a:pt x="1718600" y="176822"/>
                </a:lnTo>
                <a:lnTo>
                  <a:pt x="1761529" y="199096"/>
                </a:lnTo>
                <a:lnTo>
                  <a:pt x="1803951" y="222690"/>
                </a:lnTo>
                <a:lnTo>
                  <a:pt x="1845837" y="247604"/>
                </a:lnTo>
                <a:lnTo>
                  <a:pt x="1887158" y="273839"/>
                </a:lnTo>
                <a:lnTo>
                  <a:pt x="1927885" y="301394"/>
                </a:lnTo>
              </a:path>
            </a:pathLst>
          </a:custGeom>
          <a:noFill/>
          <a:ln w="12700">
            <a:solidFill>
              <a:srgbClr val="EC7C3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511" name="object 7">
            <a:extLst>
              <a:ext uri="{FF2B5EF4-FFF2-40B4-BE49-F238E27FC236}">
                <a16:creationId xmlns:a16="http://schemas.microsoft.com/office/drawing/2014/main" id="{C46E4FD9-9565-47FB-AE78-CDE80A352BF3}"/>
              </a:ext>
            </a:extLst>
          </p:cNvPr>
          <p:cNvSpPr>
            <a:spLocks/>
          </p:cNvSpPr>
          <p:nvPr/>
        </p:nvSpPr>
        <p:spPr bwMode="auto">
          <a:xfrm>
            <a:off x="6967538" y="1230313"/>
            <a:ext cx="87312" cy="80962"/>
          </a:xfrm>
          <a:custGeom>
            <a:avLst/>
            <a:gdLst>
              <a:gd name="T0" fmla="*/ 51168 w 88265"/>
              <a:gd name="T1" fmla="*/ 0 h 80644"/>
              <a:gd name="T2" fmla="*/ 87896 w 88265"/>
              <a:gd name="T3" fmla="*/ 80200 h 80644"/>
              <a:gd name="T4" fmla="*/ 0 w 88265"/>
              <a:gd name="T5" fmla="*/ 72694 h 806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8265" h="80644">
                <a:moveTo>
                  <a:pt x="51168" y="0"/>
                </a:moveTo>
                <a:lnTo>
                  <a:pt x="87896" y="80200"/>
                </a:lnTo>
                <a:lnTo>
                  <a:pt x="0" y="72694"/>
                </a:lnTo>
              </a:path>
            </a:pathLst>
          </a:custGeom>
          <a:noFill/>
          <a:ln w="12700">
            <a:solidFill>
              <a:srgbClr val="EC7C3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512" name="object 8">
            <a:extLst>
              <a:ext uri="{FF2B5EF4-FFF2-40B4-BE49-F238E27FC236}">
                <a16:creationId xmlns:a16="http://schemas.microsoft.com/office/drawing/2014/main" id="{6EF9CBD9-26F3-43B3-8E2E-087ABE523B51}"/>
              </a:ext>
            </a:extLst>
          </p:cNvPr>
          <p:cNvSpPr>
            <a:spLocks/>
          </p:cNvSpPr>
          <p:nvPr/>
        </p:nvSpPr>
        <p:spPr bwMode="auto">
          <a:xfrm>
            <a:off x="6251575" y="1695450"/>
            <a:ext cx="3038475" cy="1976438"/>
          </a:xfrm>
          <a:custGeom>
            <a:avLst/>
            <a:gdLst>
              <a:gd name="T0" fmla="*/ 2709672 w 3039109"/>
              <a:gd name="T1" fmla="*/ 0 h 1975485"/>
              <a:gd name="T2" fmla="*/ 329184 w 3039109"/>
              <a:gd name="T3" fmla="*/ 0 h 1975485"/>
              <a:gd name="T4" fmla="*/ 280540 w 3039109"/>
              <a:gd name="T5" fmla="*/ 3569 h 1975485"/>
              <a:gd name="T6" fmla="*/ 234112 w 3039109"/>
              <a:gd name="T7" fmla="*/ 13937 h 1975485"/>
              <a:gd name="T8" fmla="*/ 190409 w 3039109"/>
              <a:gd name="T9" fmla="*/ 30595 h 1975485"/>
              <a:gd name="T10" fmla="*/ 149941 w 3039109"/>
              <a:gd name="T11" fmla="*/ 53034 h 1975485"/>
              <a:gd name="T12" fmla="*/ 113216 w 3039109"/>
              <a:gd name="T13" fmla="*/ 80744 h 1975485"/>
              <a:gd name="T14" fmla="*/ 80744 w 3039109"/>
              <a:gd name="T15" fmla="*/ 113216 h 1975485"/>
              <a:gd name="T16" fmla="*/ 53034 w 3039109"/>
              <a:gd name="T17" fmla="*/ 149941 h 1975485"/>
              <a:gd name="T18" fmla="*/ 30595 w 3039109"/>
              <a:gd name="T19" fmla="*/ 190409 h 1975485"/>
              <a:gd name="T20" fmla="*/ 13937 w 3039109"/>
              <a:gd name="T21" fmla="*/ 234112 h 1975485"/>
              <a:gd name="T22" fmla="*/ 3569 w 3039109"/>
              <a:gd name="T23" fmla="*/ 280540 h 1975485"/>
              <a:gd name="T24" fmla="*/ 0 w 3039109"/>
              <a:gd name="T25" fmla="*/ 329184 h 1975485"/>
              <a:gd name="T26" fmla="*/ 0 w 3039109"/>
              <a:gd name="T27" fmla="*/ 1645907 h 1975485"/>
              <a:gd name="T28" fmla="*/ 3569 w 3039109"/>
              <a:gd name="T29" fmla="*/ 1694554 h 1975485"/>
              <a:gd name="T30" fmla="*/ 13937 w 3039109"/>
              <a:gd name="T31" fmla="*/ 1740984 h 1975485"/>
              <a:gd name="T32" fmla="*/ 30595 w 3039109"/>
              <a:gd name="T33" fmla="*/ 1784689 h 1975485"/>
              <a:gd name="T34" fmla="*/ 53034 w 3039109"/>
              <a:gd name="T35" fmla="*/ 1825159 h 1975485"/>
              <a:gd name="T36" fmla="*/ 80744 w 3039109"/>
              <a:gd name="T37" fmla="*/ 1861885 h 1975485"/>
              <a:gd name="T38" fmla="*/ 113216 w 3039109"/>
              <a:gd name="T39" fmla="*/ 1894358 h 1975485"/>
              <a:gd name="T40" fmla="*/ 149941 w 3039109"/>
              <a:gd name="T41" fmla="*/ 1922069 h 1975485"/>
              <a:gd name="T42" fmla="*/ 190409 w 3039109"/>
              <a:gd name="T43" fmla="*/ 1944508 h 1975485"/>
              <a:gd name="T44" fmla="*/ 234112 w 3039109"/>
              <a:gd name="T45" fmla="*/ 1961166 h 1975485"/>
              <a:gd name="T46" fmla="*/ 280540 w 3039109"/>
              <a:gd name="T47" fmla="*/ 1971534 h 1975485"/>
              <a:gd name="T48" fmla="*/ 329184 w 3039109"/>
              <a:gd name="T49" fmla="*/ 1975104 h 1975485"/>
              <a:gd name="T50" fmla="*/ 2709672 w 3039109"/>
              <a:gd name="T51" fmla="*/ 1975104 h 1975485"/>
              <a:gd name="T52" fmla="*/ 2758315 w 3039109"/>
              <a:gd name="T53" fmla="*/ 1971534 h 1975485"/>
              <a:gd name="T54" fmla="*/ 2804743 w 3039109"/>
              <a:gd name="T55" fmla="*/ 1961166 h 1975485"/>
              <a:gd name="T56" fmla="*/ 2848446 w 3039109"/>
              <a:gd name="T57" fmla="*/ 1944508 h 1975485"/>
              <a:gd name="T58" fmla="*/ 2888914 w 3039109"/>
              <a:gd name="T59" fmla="*/ 1922069 h 1975485"/>
              <a:gd name="T60" fmla="*/ 2925639 w 3039109"/>
              <a:gd name="T61" fmla="*/ 1894358 h 1975485"/>
              <a:gd name="T62" fmla="*/ 2958111 w 3039109"/>
              <a:gd name="T63" fmla="*/ 1861885 h 1975485"/>
              <a:gd name="T64" fmla="*/ 2985821 w 3039109"/>
              <a:gd name="T65" fmla="*/ 1825159 h 1975485"/>
              <a:gd name="T66" fmla="*/ 3008260 w 3039109"/>
              <a:gd name="T67" fmla="*/ 1784689 h 1975485"/>
              <a:gd name="T68" fmla="*/ 3024918 w 3039109"/>
              <a:gd name="T69" fmla="*/ 1740984 h 1975485"/>
              <a:gd name="T70" fmla="*/ 3035286 w 3039109"/>
              <a:gd name="T71" fmla="*/ 1694554 h 1975485"/>
              <a:gd name="T72" fmla="*/ 3038856 w 3039109"/>
              <a:gd name="T73" fmla="*/ 1645907 h 1975485"/>
              <a:gd name="T74" fmla="*/ 3038856 w 3039109"/>
              <a:gd name="T75" fmla="*/ 329184 h 1975485"/>
              <a:gd name="T76" fmla="*/ 3035286 w 3039109"/>
              <a:gd name="T77" fmla="*/ 280540 h 1975485"/>
              <a:gd name="T78" fmla="*/ 3024918 w 3039109"/>
              <a:gd name="T79" fmla="*/ 234112 h 1975485"/>
              <a:gd name="T80" fmla="*/ 3008260 w 3039109"/>
              <a:gd name="T81" fmla="*/ 190409 h 1975485"/>
              <a:gd name="T82" fmla="*/ 2985821 w 3039109"/>
              <a:gd name="T83" fmla="*/ 149941 h 1975485"/>
              <a:gd name="T84" fmla="*/ 2958111 w 3039109"/>
              <a:gd name="T85" fmla="*/ 113216 h 1975485"/>
              <a:gd name="T86" fmla="*/ 2925639 w 3039109"/>
              <a:gd name="T87" fmla="*/ 80744 h 1975485"/>
              <a:gd name="T88" fmla="*/ 2888914 w 3039109"/>
              <a:gd name="T89" fmla="*/ 53034 h 1975485"/>
              <a:gd name="T90" fmla="*/ 2848446 w 3039109"/>
              <a:gd name="T91" fmla="*/ 30595 h 1975485"/>
              <a:gd name="T92" fmla="*/ 2804743 w 3039109"/>
              <a:gd name="T93" fmla="*/ 13937 h 1975485"/>
              <a:gd name="T94" fmla="*/ 2758315 w 3039109"/>
              <a:gd name="T95" fmla="*/ 3569 h 1975485"/>
              <a:gd name="T96" fmla="*/ 2709672 w 3039109"/>
              <a:gd name="T97" fmla="*/ 0 h 1975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039109" h="1975485">
                <a:moveTo>
                  <a:pt x="2709672" y="0"/>
                </a:moveTo>
                <a:lnTo>
                  <a:pt x="329184" y="0"/>
                </a:lnTo>
                <a:lnTo>
                  <a:pt x="280540" y="3569"/>
                </a:lnTo>
                <a:lnTo>
                  <a:pt x="234112" y="13937"/>
                </a:lnTo>
                <a:lnTo>
                  <a:pt x="190409" y="30595"/>
                </a:lnTo>
                <a:lnTo>
                  <a:pt x="149941" y="53034"/>
                </a:lnTo>
                <a:lnTo>
                  <a:pt x="113216" y="80744"/>
                </a:lnTo>
                <a:lnTo>
                  <a:pt x="80744" y="113216"/>
                </a:lnTo>
                <a:lnTo>
                  <a:pt x="53034" y="149941"/>
                </a:lnTo>
                <a:lnTo>
                  <a:pt x="30595" y="190409"/>
                </a:lnTo>
                <a:lnTo>
                  <a:pt x="13937" y="234112"/>
                </a:lnTo>
                <a:lnTo>
                  <a:pt x="3569" y="280540"/>
                </a:lnTo>
                <a:lnTo>
                  <a:pt x="0" y="329184"/>
                </a:lnTo>
                <a:lnTo>
                  <a:pt x="0" y="1645907"/>
                </a:lnTo>
                <a:lnTo>
                  <a:pt x="3569" y="1694554"/>
                </a:lnTo>
                <a:lnTo>
                  <a:pt x="13937" y="1740984"/>
                </a:lnTo>
                <a:lnTo>
                  <a:pt x="30595" y="1784689"/>
                </a:lnTo>
                <a:lnTo>
                  <a:pt x="53034" y="1825159"/>
                </a:lnTo>
                <a:lnTo>
                  <a:pt x="80744" y="1861885"/>
                </a:lnTo>
                <a:lnTo>
                  <a:pt x="113216" y="1894358"/>
                </a:lnTo>
                <a:lnTo>
                  <a:pt x="149941" y="1922069"/>
                </a:lnTo>
                <a:lnTo>
                  <a:pt x="190409" y="1944508"/>
                </a:lnTo>
                <a:lnTo>
                  <a:pt x="234112" y="1961166"/>
                </a:lnTo>
                <a:lnTo>
                  <a:pt x="280540" y="1971534"/>
                </a:lnTo>
                <a:lnTo>
                  <a:pt x="329184" y="1975104"/>
                </a:lnTo>
                <a:lnTo>
                  <a:pt x="2709672" y="1975104"/>
                </a:lnTo>
                <a:lnTo>
                  <a:pt x="2758315" y="1971534"/>
                </a:lnTo>
                <a:lnTo>
                  <a:pt x="2804743" y="1961166"/>
                </a:lnTo>
                <a:lnTo>
                  <a:pt x="2848446" y="1944508"/>
                </a:lnTo>
                <a:lnTo>
                  <a:pt x="2888914" y="1922069"/>
                </a:lnTo>
                <a:lnTo>
                  <a:pt x="2925639" y="1894358"/>
                </a:lnTo>
                <a:lnTo>
                  <a:pt x="2958111" y="1861885"/>
                </a:lnTo>
                <a:lnTo>
                  <a:pt x="2985821" y="1825159"/>
                </a:lnTo>
                <a:lnTo>
                  <a:pt x="3008260" y="1784689"/>
                </a:lnTo>
                <a:lnTo>
                  <a:pt x="3024918" y="1740984"/>
                </a:lnTo>
                <a:lnTo>
                  <a:pt x="3035286" y="1694554"/>
                </a:lnTo>
                <a:lnTo>
                  <a:pt x="3038856" y="1645907"/>
                </a:lnTo>
                <a:lnTo>
                  <a:pt x="3038856" y="329184"/>
                </a:lnTo>
                <a:lnTo>
                  <a:pt x="3035286" y="280540"/>
                </a:lnTo>
                <a:lnTo>
                  <a:pt x="3024918" y="234112"/>
                </a:lnTo>
                <a:lnTo>
                  <a:pt x="3008260" y="190409"/>
                </a:lnTo>
                <a:lnTo>
                  <a:pt x="2985821" y="149941"/>
                </a:lnTo>
                <a:lnTo>
                  <a:pt x="2958111" y="113216"/>
                </a:lnTo>
                <a:lnTo>
                  <a:pt x="2925639" y="80744"/>
                </a:lnTo>
                <a:lnTo>
                  <a:pt x="2888914" y="53034"/>
                </a:lnTo>
                <a:lnTo>
                  <a:pt x="2848446" y="30595"/>
                </a:lnTo>
                <a:lnTo>
                  <a:pt x="2804743" y="13937"/>
                </a:lnTo>
                <a:lnTo>
                  <a:pt x="2758315" y="3569"/>
                </a:lnTo>
                <a:lnTo>
                  <a:pt x="2709672" y="0"/>
                </a:lnTo>
                <a:close/>
              </a:path>
            </a:pathLst>
          </a:custGeom>
          <a:solidFill>
            <a:srgbClr val="A4A4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769C09B5-30BF-4806-870D-33DE8874FCFC}"/>
              </a:ext>
            </a:extLst>
          </p:cNvPr>
          <p:cNvSpPr txBox="1"/>
          <p:nvPr/>
        </p:nvSpPr>
        <p:spPr>
          <a:xfrm>
            <a:off x="6515100" y="2009775"/>
            <a:ext cx="2509838" cy="1285875"/>
          </a:xfrm>
          <a:prstGeom prst="rect">
            <a:avLst/>
          </a:prstGeom>
        </p:spPr>
        <p:txBody>
          <a:bodyPr lIns="0" tIns="2540" rIns="0" bIns="0">
            <a:spAutoFit/>
          </a:bodyPr>
          <a:lstStyle>
            <a:lvl1pPr marL="12700" indent="160338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160338" algn="l" defTabSz="914400" rtl="0" eaLnBrk="1" fontAlgn="base" latinLnBrk="0" hangingPunct="1">
              <a:lnSpc>
                <a:spcPct val="102000"/>
              </a:lnSpc>
              <a:spcBef>
                <a:spcPts val="2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regulation  of blood pH</a:t>
            </a:r>
            <a:endParaRPr kumimoji="0" lang="en-US" altLang="en-US" sz="4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514" name="object 10">
            <a:extLst>
              <a:ext uri="{FF2B5EF4-FFF2-40B4-BE49-F238E27FC236}">
                <a16:creationId xmlns:a16="http://schemas.microsoft.com/office/drawing/2014/main" id="{DF5B1497-1097-4EC0-8D5C-DB3746B1C415}"/>
              </a:ext>
            </a:extLst>
          </p:cNvPr>
          <p:cNvSpPr>
            <a:spLocks/>
          </p:cNvSpPr>
          <p:nvPr/>
        </p:nvSpPr>
        <p:spPr bwMode="auto">
          <a:xfrm>
            <a:off x="5137150" y="4049713"/>
            <a:ext cx="1928813" cy="309562"/>
          </a:xfrm>
          <a:custGeom>
            <a:avLst/>
            <a:gdLst>
              <a:gd name="T0" fmla="*/ 1927885 w 1928495"/>
              <a:gd name="T1" fmla="*/ 0 h 309245"/>
              <a:gd name="T2" fmla="*/ 1887317 w 1928495"/>
              <a:gd name="T3" fmla="*/ 27897 h 309245"/>
              <a:gd name="T4" fmla="*/ 1846147 w 1928495"/>
              <a:gd name="T5" fmla="*/ 54475 h 309245"/>
              <a:gd name="T6" fmla="*/ 1804404 w 1928495"/>
              <a:gd name="T7" fmla="*/ 79733 h 309245"/>
              <a:gd name="T8" fmla="*/ 1762117 w 1928495"/>
              <a:gd name="T9" fmla="*/ 103670 h 309245"/>
              <a:gd name="T10" fmla="*/ 1719316 w 1928495"/>
              <a:gd name="T11" fmla="*/ 126286 h 309245"/>
              <a:gd name="T12" fmla="*/ 1676030 w 1928495"/>
              <a:gd name="T13" fmla="*/ 147583 h 309245"/>
              <a:gd name="T14" fmla="*/ 1632288 w 1928495"/>
              <a:gd name="T15" fmla="*/ 167559 h 309245"/>
              <a:gd name="T16" fmla="*/ 1588119 w 1928495"/>
              <a:gd name="T17" fmla="*/ 186214 h 309245"/>
              <a:gd name="T18" fmla="*/ 1543552 w 1928495"/>
              <a:gd name="T19" fmla="*/ 203550 h 309245"/>
              <a:gd name="T20" fmla="*/ 1498617 w 1928495"/>
              <a:gd name="T21" fmla="*/ 219565 h 309245"/>
              <a:gd name="T22" fmla="*/ 1453343 w 1928495"/>
              <a:gd name="T23" fmla="*/ 234259 h 309245"/>
              <a:gd name="T24" fmla="*/ 1407758 w 1928495"/>
              <a:gd name="T25" fmla="*/ 247634 h 309245"/>
              <a:gd name="T26" fmla="*/ 1361892 w 1928495"/>
              <a:gd name="T27" fmla="*/ 259688 h 309245"/>
              <a:gd name="T28" fmla="*/ 1315775 w 1928495"/>
              <a:gd name="T29" fmla="*/ 270422 h 309245"/>
              <a:gd name="T30" fmla="*/ 1269435 w 1928495"/>
              <a:gd name="T31" fmla="*/ 279835 h 309245"/>
              <a:gd name="T32" fmla="*/ 1222901 w 1928495"/>
              <a:gd name="T33" fmla="*/ 287928 h 309245"/>
              <a:gd name="T34" fmla="*/ 1176204 w 1928495"/>
              <a:gd name="T35" fmla="*/ 294701 h 309245"/>
              <a:gd name="T36" fmla="*/ 1129371 w 1928495"/>
              <a:gd name="T37" fmla="*/ 300153 h 309245"/>
              <a:gd name="T38" fmla="*/ 1082432 w 1928495"/>
              <a:gd name="T39" fmla="*/ 304286 h 309245"/>
              <a:gd name="T40" fmla="*/ 1035417 w 1928495"/>
              <a:gd name="T41" fmla="*/ 307097 h 309245"/>
              <a:gd name="T42" fmla="*/ 988354 w 1928495"/>
              <a:gd name="T43" fmla="*/ 308589 h 309245"/>
              <a:gd name="T44" fmla="*/ 941273 w 1928495"/>
              <a:gd name="T45" fmla="*/ 308760 h 309245"/>
              <a:gd name="T46" fmla="*/ 894202 w 1928495"/>
              <a:gd name="T47" fmla="*/ 307611 h 309245"/>
              <a:gd name="T48" fmla="*/ 847172 w 1928495"/>
              <a:gd name="T49" fmla="*/ 305142 h 309245"/>
              <a:gd name="T50" fmla="*/ 800210 w 1928495"/>
              <a:gd name="T51" fmla="*/ 301352 h 309245"/>
              <a:gd name="T52" fmla="*/ 753347 w 1928495"/>
              <a:gd name="T53" fmla="*/ 296242 h 309245"/>
              <a:gd name="T54" fmla="*/ 706612 w 1928495"/>
              <a:gd name="T55" fmla="*/ 289812 h 309245"/>
              <a:gd name="T56" fmla="*/ 660033 w 1928495"/>
              <a:gd name="T57" fmla="*/ 282061 h 309245"/>
              <a:gd name="T58" fmla="*/ 613640 w 1928495"/>
              <a:gd name="T59" fmla="*/ 272990 h 309245"/>
              <a:gd name="T60" fmla="*/ 567463 w 1928495"/>
              <a:gd name="T61" fmla="*/ 262599 h 309245"/>
              <a:gd name="T62" fmla="*/ 521529 w 1928495"/>
              <a:gd name="T63" fmla="*/ 250887 h 309245"/>
              <a:gd name="T64" fmla="*/ 475869 w 1928495"/>
              <a:gd name="T65" fmla="*/ 237856 h 309245"/>
              <a:gd name="T66" fmla="*/ 430512 w 1928495"/>
              <a:gd name="T67" fmla="*/ 223503 h 309245"/>
              <a:gd name="T68" fmla="*/ 385486 w 1928495"/>
              <a:gd name="T69" fmla="*/ 207831 h 309245"/>
              <a:gd name="T70" fmla="*/ 340821 w 1928495"/>
              <a:gd name="T71" fmla="*/ 190838 h 309245"/>
              <a:gd name="T72" fmla="*/ 296547 w 1928495"/>
              <a:gd name="T73" fmla="*/ 172525 h 309245"/>
              <a:gd name="T74" fmla="*/ 252691 w 1928495"/>
              <a:gd name="T75" fmla="*/ 152892 h 309245"/>
              <a:gd name="T76" fmla="*/ 209285 w 1928495"/>
              <a:gd name="T77" fmla="*/ 131938 h 309245"/>
              <a:gd name="T78" fmla="*/ 166356 w 1928495"/>
              <a:gd name="T79" fmla="*/ 109664 h 309245"/>
              <a:gd name="T80" fmla="*/ 123933 w 1928495"/>
              <a:gd name="T81" fmla="*/ 86070 h 309245"/>
              <a:gd name="T82" fmla="*/ 82047 w 1928495"/>
              <a:gd name="T83" fmla="*/ 61155 h 309245"/>
              <a:gd name="T84" fmla="*/ 40726 w 1928495"/>
              <a:gd name="T85" fmla="*/ 34921 h 309245"/>
              <a:gd name="T86" fmla="*/ 0 w 1928495"/>
              <a:gd name="T87" fmla="*/ 7365 h 3092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928495" h="309245">
                <a:moveTo>
                  <a:pt x="1927885" y="0"/>
                </a:moveTo>
                <a:lnTo>
                  <a:pt x="1887317" y="27897"/>
                </a:lnTo>
                <a:lnTo>
                  <a:pt x="1846147" y="54475"/>
                </a:lnTo>
                <a:lnTo>
                  <a:pt x="1804404" y="79733"/>
                </a:lnTo>
                <a:lnTo>
                  <a:pt x="1762117" y="103670"/>
                </a:lnTo>
                <a:lnTo>
                  <a:pt x="1719316" y="126286"/>
                </a:lnTo>
                <a:lnTo>
                  <a:pt x="1676030" y="147583"/>
                </a:lnTo>
                <a:lnTo>
                  <a:pt x="1632288" y="167559"/>
                </a:lnTo>
                <a:lnTo>
                  <a:pt x="1588119" y="186214"/>
                </a:lnTo>
                <a:lnTo>
                  <a:pt x="1543552" y="203550"/>
                </a:lnTo>
                <a:lnTo>
                  <a:pt x="1498617" y="219565"/>
                </a:lnTo>
                <a:lnTo>
                  <a:pt x="1453343" y="234259"/>
                </a:lnTo>
                <a:lnTo>
                  <a:pt x="1407758" y="247634"/>
                </a:lnTo>
                <a:lnTo>
                  <a:pt x="1361892" y="259688"/>
                </a:lnTo>
                <a:lnTo>
                  <a:pt x="1315775" y="270422"/>
                </a:lnTo>
                <a:lnTo>
                  <a:pt x="1269435" y="279835"/>
                </a:lnTo>
                <a:lnTo>
                  <a:pt x="1222901" y="287928"/>
                </a:lnTo>
                <a:lnTo>
                  <a:pt x="1176204" y="294701"/>
                </a:lnTo>
                <a:lnTo>
                  <a:pt x="1129371" y="300153"/>
                </a:lnTo>
                <a:lnTo>
                  <a:pt x="1082432" y="304286"/>
                </a:lnTo>
                <a:lnTo>
                  <a:pt x="1035417" y="307097"/>
                </a:lnTo>
                <a:lnTo>
                  <a:pt x="988354" y="308589"/>
                </a:lnTo>
                <a:lnTo>
                  <a:pt x="941273" y="308760"/>
                </a:lnTo>
                <a:lnTo>
                  <a:pt x="894202" y="307611"/>
                </a:lnTo>
                <a:lnTo>
                  <a:pt x="847172" y="305142"/>
                </a:lnTo>
                <a:lnTo>
                  <a:pt x="800210" y="301352"/>
                </a:lnTo>
                <a:lnTo>
                  <a:pt x="753347" y="296242"/>
                </a:lnTo>
                <a:lnTo>
                  <a:pt x="706612" y="289812"/>
                </a:lnTo>
                <a:lnTo>
                  <a:pt x="660033" y="282061"/>
                </a:lnTo>
                <a:lnTo>
                  <a:pt x="613640" y="272990"/>
                </a:lnTo>
                <a:lnTo>
                  <a:pt x="567463" y="262599"/>
                </a:lnTo>
                <a:lnTo>
                  <a:pt x="521529" y="250887"/>
                </a:lnTo>
                <a:lnTo>
                  <a:pt x="475869" y="237856"/>
                </a:lnTo>
                <a:lnTo>
                  <a:pt x="430512" y="223503"/>
                </a:lnTo>
                <a:lnTo>
                  <a:pt x="385486" y="207831"/>
                </a:lnTo>
                <a:lnTo>
                  <a:pt x="340821" y="190838"/>
                </a:lnTo>
                <a:lnTo>
                  <a:pt x="296547" y="172525"/>
                </a:lnTo>
                <a:lnTo>
                  <a:pt x="252691" y="152892"/>
                </a:lnTo>
                <a:lnTo>
                  <a:pt x="209285" y="131938"/>
                </a:lnTo>
                <a:lnTo>
                  <a:pt x="166356" y="109664"/>
                </a:lnTo>
                <a:lnTo>
                  <a:pt x="123933" y="86070"/>
                </a:lnTo>
                <a:lnTo>
                  <a:pt x="82047" y="61155"/>
                </a:lnTo>
                <a:lnTo>
                  <a:pt x="40726" y="34921"/>
                </a:lnTo>
                <a:lnTo>
                  <a:pt x="0" y="7365"/>
                </a:lnTo>
              </a:path>
            </a:pathLst>
          </a:custGeom>
          <a:noFill/>
          <a:ln w="12700">
            <a:solidFill>
              <a:srgbClr val="A4A4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515" name="object 11">
            <a:extLst>
              <a:ext uri="{FF2B5EF4-FFF2-40B4-BE49-F238E27FC236}">
                <a16:creationId xmlns:a16="http://schemas.microsoft.com/office/drawing/2014/main" id="{8E47186D-8D69-4047-8E6F-78EC265B21B3}"/>
              </a:ext>
            </a:extLst>
          </p:cNvPr>
          <p:cNvSpPr>
            <a:spLocks/>
          </p:cNvSpPr>
          <p:nvPr/>
        </p:nvSpPr>
        <p:spPr bwMode="auto">
          <a:xfrm>
            <a:off x="5137150" y="4057650"/>
            <a:ext cx="88900" cy="80963"/>
          </a:xfrm>
          <a:custGeom>
            <a:avLst/>
            <a:gdLst>
              <a:gd name="T0" fmla="*/ 36741 w 88264"/>
              <a:gd name="T1" fmla="*/ 80200 h 80645"/>
              <a:gd name="T2" fmla="*/ 0 w 88264"/>
              <a:gd name="T3" fmla="*/ 0 h 80645"/>
              <a:gd name="T4" fmla="*/ 87896 w 88264"/>
              <a:gd name="T5" fmla="*/ 7492 h 80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8264" h="80645">
                <a:moveTo>
                  <a:pt x="36741" y="80200"/>
                </a:moveTo>
                <a:lnTo>
                  <a:pt x="0" y="0"/>
                </a:lnTo>
                <a:lnTo>
                  <a:pt x="87896" y="7492"/>
                </a:lnTo>
              </a:path>
            </a:pathLst>
          </a:custGeom>
          <a:noFill/>
          <a:ln w="12700">
            <a:solidFill>
              <a:srgbClr val="A4A4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464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object 2">
            <a:extLst>
              <a:ext uri="{FF2B5EF4-FFF2-40B4-BE49-F238E27FC236}">
                <a16:creationId xmlns:a16="http://schemas.microsoft.com/office/drawing/2014/main" id="{0AA6BA58-450C-4A50-8DA9-DDD538144CCB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0 w 12192000"/>
              <a:gd name="T1" fmla="*/ 6858000 h 6858000"/>
              <a:gd name="T2" fmla="*/ 12192000 w 12192000"/>
              <a:gd name="T3" fmla="*/ 6858000 h 6858000"/>
              <a:gd name="T4" fmla="*/ 12192000 w 12192000"/>
              <a:gd name="T5" fmla="*/ 0 h 6858000"/>
              <a:gd name="T6" fmla="*/ 0 w 12192000"/>
              <a:gd name="T7" fmla="*/ 0 h 6858000"/>
              <a:gd name="T8" fmla="*/ 0 w 12192000"/>
              <a:gd name="T9" fmla="*/ 685800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3E3E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8EDA4ABF-5A67-4C8B-82E7-199823FD57BC}"/>
              </a:ext>
            </a:extLst>
          </p:cNvPr>
          <p:cNvSpPr txBox="1"/>
          <p:nvPr/>
        </p:nvSpPr>
        <p:spPr>
          <a:xfrm>
            <a:off x="6824663" y="2005013"/>
            <a:ext cx="3489325" cy="3062287"/>
          </a:xfrm>
          <a:prstGeom prst="rect">
            <a:avLst/>
          </a:prstGeom>
        </p:spPr>
        <p:txBody>
          <a:bodyPr lIns="0" tIns="11620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ts val="6475"/>
              </a:lnSpc>
              <a:spcBef>
                <a:spcPts val="91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The  Respiratory  System</a:t>
            </a:r>
            <a:endParaRPr kumimoji="0" lang="en-US" alt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12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BY SCIENTIST CINDY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00" name="object 4">
            <a:extLst>
              <a:ext uri="{FF2B5EF4-FFF2-40B4-BE49-F238E27FC236}">
                <a16:creationId xmlns:a16="http://schemas.microsoft.com/office/drawing/2014/main" id="{46404CE9-FFFE-42B3-9215-D908646C7040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6172200" cy="6858000"/>
          </a:xfrm>
          <a:custGeom>
            <a:avLst/>
            <a:gdLst>
              <a:gd name="T0" fmla="*/ 0 w 6172200"/>
              <a:gd name="T1" fmla="*/ 6858000 h 6858000"/>
              <a:gd name="T2" fmla="*/ 2977851 w 6172200"/>
              <a:gd name="T3" fmla="*/ 6731923 h 6858000"/>
              <a:gd name="T4" fmla="*/ 3138447 w 6172200"/>
              <a:gd name="T5" fmla="*/ 6628043 h 6858000"/>
              <a:gd name="T6" fmla="*/ 3256834 w 6172200"/>
              <a:gd name="T7" fmla="*/ 6547277 h 6858000"/>
              <a:gd name="T8" fmla="*/ 3373415 w 6172200"/>
              <a:gd name="T9" fmla="*/ 6464101 h 6858000"/>
              <a:gd name="T10" fmla="*/ 3488156 w 6172200"/>
              <a:gd name="T11" fmla="*/ 6378552 h 6858000"/>
              <a:gd name="T12" fmla="*/ 3601019 w 6172200"/>
              <a:gd name="T13" fmla="*/ 6290666 h 6858000"/>
              <a:gd name="T14" fmla="*/ 3711969 w 6172200"/>
              <a:gd name="T15" fmla="*/ 6200478 h 6858000"/>
              <a:gd name="T16" fmla="*/ 3820971 w 6172200"/>
              <a:gd name="T17" fmla="*/ 6108024 h 6858000"/>
              <a:gd name="T18" fmla="*/ 3927988 w 6172200"/>
              <a:gd name="T19" fmla="*/ 6013340 h 6858000"/>
              <a:gd name="T20" fmla="*/ 4032985 w 6172200"/>
              <a:gd name="T21" fmla="*/ 5916462 h 6858000"/>
              <a:gd name="T22" fmla="*/ 4135926 w 6172200"/>
              <a:gd name="T23" fmla="*/ 5817425 h 6858000"/>
              <a:gd name="T24" fmla="*/ 4236775 w 6172200"/>
              <a:gd name="T25" fmla="*/ 5716266 h 6858000"/>
              <a:gd name="T26" fmla="*/ 4335497 w 6172200"/>
              <a:gd name="T27" fmla="*/ 5613019 h 6858000"/>
              <a:gd name="T28" fmla="*/ 4432055 w 6172200"/>
              <a:gd name="T29" fmla="*/ 5507722 h 6858000"/>
              <a:gd name="T30" fmla="*/ 4526414 w 6172200"/>
              <a:gd name="T31" fmla="*/ 5400409 h 6858000"/>
              <a:gd name="T32" fmla="*/ 4618538 w 6172200"/>
              <a:gd name="T33" fmla="*/ 5291117 h 6858000"/>
              <a:gd name="T34" fmla="*/ 4708391 w 6172200"/>
              <a:gd name="T35" fmla="*/ 5179882 h 6858000"/>
              <a:gd name="T36" fmla="*/ 4795937 w 6172200"/>
              <a:gd name="T37" fmla="*/ 5066738 h 6858000"/>
              <a:gd name="T38" fmla="*/ 4881141 w 6172200"/>
              <a:gd name="T39" fmla="*/ 4951722 h 6858000"/>
              <a:gd name="T40" fmla="*/ 4963967 w 6172200"/>
              <a:gd name="T41" fmla="*/ 4834870 h 6858000"/>
              <a:gd name="T42" fmla="*/ 5044379 w 6172200"/>
              <a:gd name="T43" fmla="*/ 4716218 h 6858000"/>
              <a:gd name="T44" fmla="*/ 5122341 w 6172200"/>
              <a:gd name="T45" fmla="*/ 4595801 h 6858000"/>
              <a:gd name="T46" fmla="*/ 5197818 w 6172200"/>
              <a:gd name="T47" fmla="*/ 4473655 h 6858000"/>
              <a:gd name="T48" fmla="*/ 5270773 w 6172200"/>
              <a:gd name="T49" fmla="*/ 4349816 h 6858000"/>
              <a:gd name="T50" fmla="*/ 5341170 w 6172200"/>
              <a:gd name="T51" fmla="*/ 4224320 h 6858000"/>
              <a:gd name="T52" fmla="*/ 5408975 w 6172200"/>
              <a:gd name="T53" fmla="*/ 4097202 h 6858000"/>
              <a:gd name="T54" fmla="*/ 5474151 w 6172200"/>
              <a:gd name="T55" fmla="*/ 3968499 h 6858000"/>
              <a:gd name="T56" fmla="*/ 5536663 w 6172200"/>
              <a:gd name="T57" fmla="*/ 3838246 h 6858000"/>
              <a:gd name="T58" fmla="*/ 5596474 w 6172200"/>
              <a:gd name="T59" fmla="*/ 3706479 h 6858000"/>
              <a:gd name="T60" fmla="*/ 5653549 w 6172200"/>
              <a:gd name="T61" fmla="*/ 3573233 h 6858000"/>
              <a:gd name="T62" fmla="*/ 5707851 w 6172200"/>
              <a:gd name="T63" fmla="*/ 3438546 h 6858000"/>
              <a:gd name="T64" fmla="*/ 5759346 w 6172200"/>
              <a:gd name="T65" fmla="*/ 3302451 h 6858000"/>
              <a:gd name="T66" fmla="*/ 5807998 w 6172200"/>
              <a:gd name="T67" fmla="*/ 3164986 h 6858000"/>
              <a:gd name="T68" fmla="*/ 5853770 w 6172200"/>
              <a:gd name="T69" fmla="*/ 3026185 h 6858000"/>
              <a:gd name="T70" fmla="*/ 5896627 w 6172200"/>
              <a:gd name="T71" fmla="*/ 2886086 h 6858000"/>
              <a:gd name="T72" fmla="*/ 5936533 w 6172200"/>
              <a:gd name="T73" fmla="*/ 2744723 h 6858000"/>
              <a:gd name="T74" fmla="*/ 5973452 w 6172200"/>
              <a:gd name="T75" fmla="*/ 2602132 h 6858000"/>
              <a:gd name="T76" fmla="*/ 6007349 w 6172200"/>
              <a:gd name="T77" fmla="*/ 2458350 h 6858000"/>
              <a:gd name="T78" fmla="*/ 6038187 w 6172200"/>
              <a:gd name="T79" fmla="*/ 2313411 h 6858000"/>
              <a:gd name="T80" fmla="*/ 6065932 w 6172200"/>
              <a:gd name="T81" fmla="*/ 2167352 h 6858000"/>
              <a:gd name="T82" fmla="*/ 6090546 w 6172200"/>
              <a:gd name="T83" fmla="*/ 2020209 h 6858000"/>
              <a:gd name="T84" fmla="*/ 6111994 w 6172200"/>
              <a:gd name="T85" fmla="*/ 1872017 h 6858000"/>
              <a:gd name="T86" fmla="*/ 6130241 w 6172200"/>
              <a:gd name="T87" fmla="*/ 1722813 h 6858000"/>
              <a:gd name="T88" fmla="*/ 6145251 w 6172200"/>
              <a:gd name="T89" fmla="*/ 1572631 h 6858000"/>
              <a:gd name="T90" fmla="*/ 6156987 w 6172200"/>
              <a:gd name="T91" fmla="*/ 1421508 h 6858000"/>
              <a:gd name="T92" fmla="*/ 6165415 w 6172200"/>
              <a:gd name="T93" fmla="*/ 1269480 h 6858000"/>
              <a:gd name="T94" fmla="*/ 6170497 w 6172200"/>
              <a:gd name="T95" fmla="*/ 1116582 h 6858000"/>
              <a:gd name="T96" fmla="*/ 6172200 w 6172200"/>
              <a:gd name="T97" fmla="*/ 962850 h 6858000"/>
              <a:gd name="T98" fmla="*/ 6170566 w 6172200"/>
              <a:gd name="T99" fmla="*/ 812242 h 6858000"/>
              <a:gd name="T100" fmla="*/ 6165687 w 6172200"/>
              <a:gd name="T101" fmla="*/ 662437 h 6858000"/>
              <a:gd name="T102" fmla="*/ 6157598 w 6172200"/>
              <a:gd name="T103" fmla="*/ 513467 h 6858000"/>
              <a:gd name="T104" fmla="*/ 6146331 w 6172200"/>
              <a:gd name="T105" fmla="*/ 365366 h 6858000"/>
              <a:gd name="T106" fmla="*/ 6103137 w 6172200"/>
              <a:gd name="T107" fmla="*/ 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6172200" h="6858000">
                <a:moveTo>
                  <a:pt x="6103137" y="0"/>
                </a:moveTo>
                <a:lnTo>
                  <a:pt x="0" y="0"/>
                </a:lnTo>
                <a:lnTo>
                  <a:pt x="0" y="6858000"/>
                </a:lnTo>
                <a:lnTo>
                  <a:pt x="2764599" y="6858000"/>
                </a:lnTo>
                <a:lnTo>
                  <a:pt x="2896400" y="6782206"/>
                </a:lnTo>
                <a:lnTo>
                  <a:pt x="2977851" y="6731923"/>
                </a:lnTo>
                <a:lnTo>
                  <a:pt x="3058537" y="6680532"/>
                </a:lnTo>
                <a:lnTo>
                  <a:pt x="3098589" y="6654424"/>
                </a:lnTo>
                <a:lnTo>
                  <a:pt x="3138447" y="6628043"/>
                </a:lnTo>
                <a:lnTo>
                  <a:pt x="3178107" y="6601391"/>
                </a:lnTo>
                <a:lnTo>
                  <a:pt x="3217570" y="6574468"/>
                </a:lnTo>
                <a:lnTo>
                  <a:pt x="3256834" y="6547277"/>
                </a:lnTo>
                <a:lnTo>
                  <a:pt x="3295897" y="6519817"/>
                </a:lnTo>
                <a:lnTo>
                  <a:pt x="3334758" y="6492092"/>
                </a:lnTo>
                <a:lnTo>
                  <a:pt x="3373415" y="6464101"/>
                </a:lnTo>
                <a:lnTo>
                  <a:pt x="3411868" y="6435847"/>
                </a:lnTo>
                <a:lnTo>
                  <a:pt x="3450116" y="6407330"/>
                </a:lnTo>
                <a:lnTo>
                  <a:pt x="3488156" y="6378552"/>
                </a:lnTo>
                <a:lnTo>
                  <a:pt x="3525987" y="6349515"/>
                </a:lnTo>
                <a:lnTo>
                  <a:pt x="3563608" y="6320219"/>
                </a:lnTo>
                <a:lnTo>
                  <a:pt x="3601019" y="6290666"/>
                </a:lnTo>
                <a:lnTo>
                  <a:pt x="3638217" y="6260857"/>
                </a:lnTo>
                <a:lnTo>
                  <a:pt x="3675200" y="6230794"/>
                </a:lnTo>
                <a:lnTo>
                  <a:pt x="3711969" y="6200478"/>
                </a:lnTo>
                <a:lnTo>
                  <a:pt x="3748521" y="6169910"/>
                </a:lnTo>
                <a:lnTo>
                  <a:pt x="3784856" y="6139091"/>
                </a:lnTo>
                <a:lnTo>
                  <a:pt x="3820971" y="6108024"/>
                </a:lnTo>
                <a:lnTo>
                  <a:pt x="3856866" y="6076709"/>
                </a:lnTo>
                <a:lnTo>
                  <a:pt x="3892538" y="6045147"/>
                </a:lnTo>
                <a:lnTo>
                  <a:pt x="3927988" y="6013340"/>
                </a:lnTo>
                <a:lnTo>
                  <a:pt x="3963213" y="5981289"/>
                </a:lnTo>
                <a:lnTo>
                  <a:pt x="3998213" y="5948996"/>
                </a:lnTo>
                <a:lnTo>
                  <a:pt x="4032985" y="5916462"/>
                </a:lnTo>
                <a:lnTo>
                  <a:pt x="4067529" y="5883687"/>
                </a:lnTo>
                <a:lnTo>
                  <a:pt x="4101843" y="5850675"/>
                </a:lnTo>
                <a:lnTo>
                  <a:pt x="4135926" y="5817425"/>
                </a:lnTo>
                <a:lnTo>
                  <a:pt x="4169777" y="5783939"/>
                </a:lnTo>
                <a:lnTo>
                  <a:pt x="4203394" y="5750219"/>
                </a:lnTo>
                <a:lnTo>
                  <a:pt x="4236775" y="5716266"/>
                </a:lnTo>
                <a:lnTo>
                  <a:pt x="4269921" y="5682080"/>
                </a:lnTo>
                <a:lnTo>
                  <a:pt x="4302828" y="5647664"/>
                </a:lnTo>
                <a:lnTo>
                  <a:pt x="4335497" y="5613019"/>
                </a:lnTo>
                <a:lnTo>
                  <a:pt x="4367925" y="5578146"/>
                </a:lnTo>
                <a:lnTo>
                  <a:pt x="4400112" y="5543047"/>
                </a:lnTo>
                <a:lnTo>
                  <a:pt x="4432055" y="5507722"/>
                </a:lnTo>
                <a:lnTo>
                  <a:pt x="4463754" y="5472173"/>
                </a:lnTo>
                <a:lnTo>
                  <a:pt x="4495208" y="5436402"/>
                </a:lnTo>
                <a:lnTo>
                  <a:pt x="4526414" y="5400409"/>
                </a:lnTo>
                <a:lnTo>
                  <a:pt x="4557372" y="5364197"/>
                </a:lnTo>
                <a:lnTo>
                  <a:pt x="4588081" y="5327766"/>
                </a:lnTo>
                <a:lnTo>
                  <a:pt x="4618538" y="5291117"/>
                </a:lnTo>
                <a:lnTo>
                  <a:pt x="4648743" y="5254253"/>
                </a:lnTo>
                <a:lnTo>
                  <a:pt x="4678695" y="5217174"/>
                </a:lnTo>
                <a:lnTo>
                  <a:pt x="4708391" y="5179882"/>
                </a:lnTo>
                <a:lnTo>
                  <a:pt x="4737831" y="5142377"/>
                </a:lnTo>
                <a:lnTo>
                  <a:pt x="4767014" y="5104662"/>
                </a:lnTo>
                <a:lnTo>
                  <a:pt x="4795937" y="5066738"/>
                </a:lnTo>
                <a:lnTo>
                  <a:pt x="4824601" y="5028606"/>
                </a:lnTo>
                <a:lnTo>
                  <a:pt x="4853003" y="4990267"/>
                </a:lnTo>
                <a:lnTo>
                  <a:pt x="4881141" y="4951722"/>
                </a:lnTo>
                <a:lnTo>
                  <a:pt x="4909016" y="4912974"/>
                </a:lnTo>
                <a:lnTo>
                  <a:pt x="4936625" y="4874023"/>
                </a:lnTo>
                <a:lnTo>
                  <a:pt x="4963967" y="4834870"/>
                </a:lnTo>
                <a:lnTo>
                  <a:pt x="4991041" y="4795518"/>
                </a:lnTo>
                <a:lnTo>
                  <a:pt x="5017846" y="4755967"/>
                </a:lnTo>
                <a:lnTo>
                  <a:pt x="5044379" y="4716218"/>
                </a:lnTo>
                <a:lnTo>
                  <a:pt x="5070640" y="4676273"/>
                </a:lnTo>
                <a:lnTo>
                  <a:pt x="5096628" y="4636134"/>
                </a:lnTo>
                <a:lnTo>
                  <a:pt x="5122341" y="4595801"/>
                </a:lnTo>
                <a:lnTo>
                  <a:pt x="5147778" y="4555276"/>
                </a:lnTo>
                <a:lnTo>
                  <a:pt x="5172937" y="4514560"/>
                </a:lnTo>
                <a:lnTo>
                  <a:pt x="5197818" y="4473655"/>
                </a:lnTo>
                <a:lnTo>
                  <a:pt x="5222418" y="4432562"/>
                </a:lnTo>
                <a:lnTo>
                  <a:pt x="5246737" y="4391282"/>
                </a:lnTo>
                <a:lnTo>
                  <a:pt x="5270773" y="4349816"/>
                </a:lnTo>
                <a:lnTo>
                  <a:pt x="5294524" y="4308166"/>
                </a:lnTo>
                <a:lnTo>
                  <a:pt x="5317991" y="4266334"/>
                </a:lnTo>
                <a:lnTo>
                  <a:pt x="5341170" y="4224320"/>
                </a:lnTo>
                <a:lnTo>
                  <a:pt x="5364062" y="4182126"/>
                </a:lnTo>
                <a:lnTo>
                  <a:pt x="5386664" y="4139753"/>
                </a:lnTo>
                <a:lnTo>
                  <a:pt x="5408975" y="4097202"/>
                </a:lnTo>
                <a:lnTo>
                  <a:pt x="5430994" y="4054476"/>
                </a:lnTo>
                <a:lnTo>
                  <a:pt x="5452720" y="4011574"/>
                </a:lnTo>
                <a:lnTo>
                  <a:pt x="5474151" y="3968499"/>
                </a:lnTo>
                <a:lnTo>
                  <a:pt x="5495286" y="3925252"/>
                </a:lnTo>
                <a:lnTo>
                  <a:pt x="5516124" y="3881834"/>
                </a:lnTo>
                <a:lnTo>
                  <a:pt x="5536663" y="3838246"/>
                </a:lnTo>
                <a:lnTo>
                  <a:pt x="5556901" y="3794490"/>
                </a:lnTo>
                <a:lnTo>
                  <a:pt x="5576839" y="3750567"/>
                </a:lnTo>
                <a:lnTo>
                  <a:pt x="5596474" y="3706479"/>
                </a:lnTo>
                <a:lnTo>
                  <a:pt x="5615804" y="3662226"/>
                </a:lnTo>
                <a:lnTo>
                  <a:pt x="5634830" y="3617811"/>
                </a:lnTo>
                <a:lnTo>
                  <a:pt x="5653549" y="3573233"/>
                </a:lnTo>
                <a:lnTo>
                  <a:pt x="5671959" y="3528496"/>
                </a:lnTo>
                <a:lnTo>
                  <a:pt x="5690061" y="3483600"/>
                </a:lnTo>
                <a:lnTo>
                  <a:pt x="5707851" y="3438546"/>
                </a:lnTo>
                <a:lnTo>
                  <a:pt x="5725330" y="3393335"/>
                </a:lnTo>
                <a:lnTo>
                  <a:pt x="5742496" y="3347970"/>
                </a:lnTo>
                <a:lnTo>
                  <a:pt x="5759346" y="3302451"/>
                </a:lnTo>
                <a:lnTo>
                  <a:pt x="5775881" y="3256780"/>
                </a:lnTo>
                <a:lnTo>
                  <a:pt x="5792099" y="3210958"/>
                </a:lnTo>
                <a:lnTo>
                  <a:pt x="5807998" y="3164986"/>
                </a:lnTo>
                <a:lnTo>
                  <a:pt x="5823577" y="3118866"/>
                </a:lnTo>
                <a:lnTo>
                  <a:pt x="5838835" y="3072598"/>
                </a:lnTo>
                <a:lnTo>
                  <a:pt x="5853770" y="3026185"/>
                </a:lnTo>
                <a:lnTo>
                  <a:pt x="5868381" y="2979628"/>
                </a:lnTo>
                <a:lnTo>
                  <a:pt x="5882668" y="2932928"/>
                </a:lnTo>
                <a:lnTo>
                  <a:pt x="5896627" y="2886086"/>
                </a:lnTo>
                <a:lnTo>
                  <a:pt x="5910259" y="2839103"/>
                </a:lnTo>
                <a:lnTo>
                  <a:pt x="5923561" y="2791982"/>
                </a:lnTo>
                <a:lnTo>
                  <a:pt x="5936533" y="2744723"/>
                </a:lnTo>
                <a:lnTo>
                  <a:pt x="5949173" y="2697327"/>
                </a:lnTo>
                <a:lnTo>
                  <a:pt x="5961480" y="2649796"/>
                </a:lnTo>
                <a:lnTo>
                  <a:pt x="5973452" y="2602132"/>
                </a:lnTo>
                <a:lnTo>
                  <a:pt x="5985089" y="2554335"/>
                </a:lnTo>
                <a:lnTo>
                  <a:pt x="5996388" y="2506407"/>
                </a:lnTo>
                <a:lnTo>
                  <a:pt x="6007349" y="2458350"/>
                </a:lnTo>
                <a:lnTo>
                  <a:pt x="6017970" y="2410163"/>
                </a:lnTo>
                <a:lnTo>
                  <a:pt x="6028250" y="2361850"/>
                </a:lnTo>
                <a:lnTo>
                  <a:pt x="6038187" y="2313411"/>
                </a:lnTo>
                <a:lnTo>
                  <a:pt x="6047781" y="2264847"/>
                </a:lnTo>
                <a:lnTo>
                  <a:pt x="6057029" y="2216161"/>
                </a:lnTo>
                <a:lnTo>
                  <a:pt x="6065932" y="2167352"/>
                </a:lnTo>
                <a:lnTo>
                  <a:pt x="6074486" y="2118423"/>
                </a:lnTo>
                <a:lnTo>
                  <a:pt x="6082691" y="2069375"/>
                </a:lnTo>
                <a:lnTo>
                  <a:pt x="6090546" y="2020209"/>
                </a:lnTo>
                <a:lnTo>
                  <a:pt x="6098049" y="1970926"/>
                </a:lnTo>
                <a:lnTo>
                  <a:pt x="6105199" y="1921529"/>
                </a:lnTo>
                <a:lnTo>
                  <a:pt x="6111994" y="1872017"/>
                </a:lnTo>
                <a:lnTo>
                  <a:pt x="6118434" y="1822393"/>
                </a:lnTo>
                <a:lnTo>
                  <a:pt x="6124517" y="1772658"/>
                </a:lnTo>
                <a:lnTo>
                  <a:pt x="6130241" y="1722813"/>
                </a:lnTo>
                <a:lnTo>
                  <a:pt x="6135606" y="1672859"/>
                </a:lnTo>
                <a:lnTo>
                  <a:pt x="6140609" y="1622798"/>
                </a:lnTo>
                <a:lnTo>
                  <a:pt x="6145251" y="1572631"/>
                </a:lnTo>
                <a:lnTo>
                  <a:pt x="6149528" y="1522359"/>
                </a:lnTo>
                <a:lnTo>
                  <a:pt x="6153441" y="1471985"/>
                </a:lnTo>
                <a:lnTo>
                  <a:pt x="6156987" y="1421508"/>
                </a:lnTo>
                <a:lnTo>
                  <a:pt x="6160166" y="1370931"/>
                </a:lnTo>
                <a:lnTo>
                  <a:pt x="6162975" y="1320254"/>
                </a:lnTo>
                <a:lnTo>
                  <a:pt x="6165415" y="1269480"/>
                </a:lnTo>
                <a:lnTo>
                  <a:pt x="6167482" y="1218609"/>
                </a:lnTo>
                <a:lnTo>
                  <a:pt x="6169177" y="1167642"/>
                </a:lnTo>
                <a:lnTo>
                  <a:pt x="6170497" y="1116582"/>
                </a:lnTo>
                <a:lnTo>
                  <a:pt x="6171442" y="1065429"/>
                </a:lnTo>
                <a:lnTo>
                  <a:pt x="6172010" y="1014184"/>
                </a:lnTo>
                <a:lnTo>
                  <a:pt x="6172200" y="962850"/>
                </a:lnTo>
                <a:lnTo>
                  <a:pt x="6172018" y="912560"/>
                </a:lnTo>
                <a:lnTo>
                  <a:pt x="6171473" y="862357"/>
                </a:lnTo>
                <a:lnTo>
                  <a:pt x="6170566" y="812242"/>
                </a:lnTo>
                <a:lnTo>
                  <a:pt x="6169299" y="762216"/>
                </a:lnTo>
                <a:lnTo>
                  <a:pt x="6167672" y="712280"/>
                </a:lnTo>
                <a:lnTo>
                  <a:pt x="6165687" y="662437"/>
                </a:lnTo>
                <a:lnTo>
                  <a:pt x="6163346" y="612686"/>
                </a:lnTo>
                <a:lnTo>
                  <a:pt x="6160649" y="563029"/>
                </a:lnTo>
                <a:lnTo>
                  <a:pt x="6157598" y="513467"/>
                </a:lnTo>
                <a:lnTo>
                  <a:pt x="6154194" y="464002"/>
                </a:lnTo>
                <a:lnTo>
                  <a:pt x="6150438" y="414635"/>
                </a:lnTo>
                <a:lnTo>
                  <a:pt x="6146331" y="365366"/>
                </a:lnTo>
                <a:lnTo>
                  <a:pt x="6141875" y="316198"/>
                </a:lnTo>
                <a:lnTo>
                  <a:pt x="6137071" y="267131"/>
                </a:lnTo>
                <a:lnTo>
                  <a:pt x="6103137" y="0"/>
                </a:lnTo>
                <a:close/>
              </a:path>
            </a:pathLst>
          </a:custGeom>
          <a:solidFill>
            <a:srgbClr val="FFFFFF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101" name="object 5">
            <a:extLst>
              <a:ext uri="{FF2B5EF4-FFF2-40B4-BE49-F238E27FC236}">
                <a16:creationId xmlns:a16="http://schemas.microsoft.com/office/drawing/2014/main" id="{B911D1EA-D8DA-4360-9CD2-BE6A988C7F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02456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6043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object 2">
            <a:extLst>
              <a:ext uri="{FF2B5EF4-FFF2-40B4-BE49-F238E27FC236}">
                <a16:creationId xmlns:a16="http://schemas.microsoft.com/office/drawing/2014/main" id="{24E5FAE7-77B8-4C6E-A47A-4027FC62F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4033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531" name="object 3">
            <a:extLst>
              <a:ext uri="{FF2B5EF4-FFF2-40B4-BE49-F238E27FC236}">
                <a16:creationId xmlns:a16="http://schemas.microsoft.com/office/drawing/2014/main" id="{48955DE3-266A-4284-AA9E-49486E6DE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5725"/>
            <a:ext cx="3582988" cy="12922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532" name="object 4">
            <a:extLst>
              <a:ext uri="{FF2B5EF4-FFF2-40B4-BE49-F238E27FC236}">
                <a16:creationId xmlns:a16="http://schemas.microsoft.com/office/drawing/2014/main" id="{1864A252-930E-4872-A861-ECD7EFF1C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1325563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044ADA3D-C339-40A0-A43E-21B3854510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375" y="244475"/>
            <a:ext cx="3121025" cy="696913"/>
          </a:xfrm>
        </p:spPr>
        <p:txBody>
          <a:bodyPr tIns="12700" rtlCol="0"/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z="4400" spc="5" dirty="0"/>
              <a:t>Gas</a:t>
            </a:r>
            <a:r>
              <a:rPr sz="4400" spc="-100" dirty="0"/>
              <a:t> </a:t>
            </a:r>
            <a:r>
              <a:rPr sz="4400" spc="-25" dirty="0"/>
              <a:t>exchange</a:t>
            </a:r>
            <a:endParaRPr sz="4400"/>
          </a:p>
        </p:txBody>
      </p:sp>
      <p:sp>
        <p:nvSpPr>
          <p:cNvPr id="22534" name="object 6">
            <a:extLst>
              <a:ext uri="{FF2B5EF4-FFF2-40B4-BE49-F238E27FC236}">
                <a16:creationId xmlns:a16="http://schemas.microsoft.com/office/drawing/2014/main" id="{8EF39C16-FE0A-4645-8068-49311ED185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3" y="1333500"/>
            <a:ext cx="2640012" cy="55245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535" name="object 7">
            <a:extLst>
              <a:ext uri="{FF2B5EF4-FFF2-40B4-BE49-F238E27FC236}">
                <a16:creationId xmlns:a16="http://schemas.microsoft.com/office/drawing/2014/main" id="{0A32746C-F5F3-4090-81AD-B01A535C4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62213"/>
            <a:ext cx="2820988" cy="3378200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536" name="object 8">
            <a:extLst>
              <a:ext uri="{FF2B5EF4-FFF2-40B4-BE49-F238E27FC236}">
                <a16:creationId xmlns:a16="http://schemas.microsoft.com/office/drawing/2014/main" id="{889C3D12-3DAA-41AF-A304-08F22875A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373188"/>
            <a:ext cx="2522538" cy="5484812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985511AC-4540-411A-9BE1-24B83B81F81F}"/>
              </a:ext>
            </a:extLst>
          </p:cNvPr>
          <p:cNvSpPr txBox="1"/>
          <p:nvPr/>
        </p:nvSpPr>
        <p:spPr>
          <a:xfrm>
            <a:off x="187325" y="2574925"/>
            <a:ext cx="2290763" cy="2997200"/>
          </a:xfrm>
          <a:prstGeom prst="rect">
            <a:avLst/>
          </a:prstGeom>
        </p:spPr>
        <p:txBody>
          <a:bodyPr lIns="0" tIns="5969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ts val="3025"/>
              </a:lnSpc>
              <a:spcBef>
                <a:spcPts val="47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Gas exchange is  performed by  the lungs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2700" marR="0" lvl="0" indent="0" algn="l" defTabSz="914400" rtl="0" eaLnBrk="1" fontAlgn="base" latinLnBrk="0" hangingPunct="1">
              <a:lnSpc>
                <a:spcPts val="2588"/>
              </a:lnSpc>
              <a:spcBef>
                <a:spcPts val="513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supplying  oxygen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2700" marR="0" lvl="0" indent="0" algn="l" defTabSz="914400" rtl="0" eaLnBrk="1" fontAlgn="base" latinLnBrk="0" hangingPunct="1">
              <a:lnSpc>
                <a:spcPts val="2588"/>
              </a:lnSpc>
              <a:spcBef>
                <a:spcPts val="513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eliminating  carbon  dioxide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538" name="object 10">
            <a:extLst>
              <a:ext uri="{FF2B5EF4-FFF2-40B4-BE49-F238E27FC236}">
                <a16:creationId xmlns:a16="http://schemas.microsoft.com/office/drawing/2014/main" id="{77311107-553B-458C-871C-5C71797A7E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2900" y="1373188"/>
            <a:ext cx="9201150" cy="5276850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3511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3BC1271-EAE5-478D-8B74-78B7740F058B}"/>
              </a:ext>
            </a:extLst>
          </p:cNvPr>
          <p:cNvSpPr txBox="1"/>
          <p:nvPr/>
        </p:nvSpPr>
        <p:spPr>
          <a:xfrm>
            <a:off x="327025" y="4572000"/>
            <a:ext cx="7058025" cy="1965325"/>
          </a:xfrm>
          <a:prstGeom prst="rect">
            <a:avLst/>
          </a:prstGeom>
          <a:solidFill>
            <a:srgbClr val="393C51"/>
          </a:solidFill>
        </p:spPr>
        <p:txBody>
          <a:bodyPr lIns="0" tIns="381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63283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Gas</a:t>
            </a:r>
            <a:r>
              <a:rPr kumimoji="0" sz="44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exchange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23555" name="object 3">
            <a:extLst>
              <a:ext uri="{FF2B5EF4-FFF2-40B4-BE49-F238E27FC236}">
                <a16:creationId xmlns:a16="http://schemas.microsoft.com/office/drawing/2014/main" id="{73D2595A-3F39-490A-8D25-A41143B90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025" y="322263"/>
            <a:ext cx="7046913" cy="376713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DC381BDF-F728-41DE-9284-207CEFA7DBD5}"/>
              </a:ext>
            </a:extLst>
          </p:cNvPr>
          <p:cNvSpPr txBox="1"/>
          <p:nvPr/>
        </p:nvSpPr>
        <p:spPr>
          <a:xfrm>
            <a:off x="7535333" y="322263"/>
            <a:ext cx="4334405" cy="6437660"/>
          </a:xfrm>
          <a:prstGeom prst="rect">
            <a:avLst/>
          </a:prstGeom>
          <a:solidFill>
            <a:srgbClr val="404040"/>
          </a:solidFill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ts val="2163"/>
              </a:lnSpc>
              <a:spcBef>
                <a:spcPts val="162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Gas exchange takes place  between the air in the alveoli  of the lungs, and the blood in  the pulmonary capillaries.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lvl="1" indent="0" fontAlgn="base">
              <a:lnSpc>
                <a:spcPts val="2163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Gas exchange is the result of  a pressure gradient or  concentration gradient that  exists between the alveoli  and the blood.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lvl="1" indent="0" fontAlgn="base">
              <a:lnSpc>
                <a:spcPts val="2163"/>
              </a:lnSpc>
              <a:spcBef>
                <a:spcPts val="10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This process of gas exchange  is done through diffusion.</a:t>
            </a:r>
          </a:p>
          <a:p>
            <a:pPr lvl="1" indent="0" fontAlgn="base">
              <a:lnSpc>
                <a:spcPts val="2163"/>
              </a:lnSpc>
              <a:spcBef>
                <a:spcPts val="10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altLang="en-US" sz="2000" dirty="0">
              <a:solidFill>
                <a:srgbClr val="FFFFFF"/>
              </a:solidFill>
              <a:cs typeface="Calibri" panose="020F0502020204030204" pitchFamily="34" charset="0"/>
            </a:endParaRPr>
          </a:p>
          <a:p>
            <a:pPr lvl="1" indent="0" fontAlgn="base">
              <a:lnSpc>
                <a:spcPts val="2163"/>
              </a:lnSpc>
              <a:spcBef>
                <a:spcPts val="10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lvl="1" indent="0" fontAlgn="base">
              <a:lnSpc>
                <a:spcPts val="2163"/>
              </a:lnSpc>
              <a:spcBef>
                <a:spcPts val="10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altLang="en-US" sz="2000" dirty="0">
              <a:solidFill>
                <a:srgbClr val="FFFFFF"/>
              </a:solidFill>
              <a:cs typeface="Calibri" panose="020F0502020204030204" pitchFamily="34" charset="0"/>
            </a:endParaRPr>
          </a:p>
          <a:p>
            <a:pPr lvl="1" indent="0" fontAlgn="base">
              <a:lnSpc>
                <a:spcPts val="2163"/>
              </a:lnSpc>
              <a:spcBef>
                <a:spcPts val="1013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101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object 2">
            <a:extLst>
              <a:ext uri="{FF2B5EF4-FFF2-40B4-BE49-F238E27FC236}">
                <a16:creationId xmlns:a16="http://schemas.microsoft.com/office/drawing/2014/main" id="{77E5CEB5-093D-426D-B71E-DF42FB4896DA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4654550" cy="6858000"/>
          </a:xfrm>
          <a:custGeom>
            <a:avLst/>
            <a:gdLst>
              <a:gd name="T0" fmla="*/ 0 w 4654550"/>
              <a:gd name="T1" fmla="*/ 6858000 h 6858000"/>
              <a:gd name="T2" fmla="*/ 4654296 w 4654550"/>
              <a:gd name="T3" fmla="*/ 6858000 h 6858000"/>
              <a:gd name="T4" fmla="*/ 4654296 w 4654550"/>
              <a:gd name="T5" fmla="*/ 0 h 6858000"/>
              <a:gd name="T6" fmla="*/ 0 w 4654550"/>
              <a:gd name="T7" fmla="*/ 0 h 6858000"/>
              <a:gd name="T8" fmla="*/ 0 w 4654550"/>
              <a:gd name="T9" fmla="*/ 685800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54550" h="6858000">
                <a:moveTo>
                  <a:pt x="0" y="6858000"/>
                </a:moveTo>
                <a:lnTo>
                  <a:pt x="4654296" y="6858000"/>
                </a:lnTo>
                <a:lnTo>
                  <a:pt x="465429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579" name="object 3">
            <a:extLst>
              <a:ext uri="{FF2B5EF4-FFF2-40B4-BE49-F238E27FC236}">
                <a16:creationId xmlns:a16="http://schemas.microsoft.com/office/drawing/2014/main" id="{7245568B-04A6-4B9F-AF09-934F98A5BC31}"/>
              </a:ext>
            </a:extLst>
          </p:cNvPr>
          <p:cNvSpPr>
            <a:spLocks/>
          </p:cNvSpPr>
          <p:nvPr/>
        </p:nvSpPr>
        <p:spPr bwMode="auto">
          <a:xfrm>
            <a:off x="644525" y="644525"/>
            <a:ext cx="3365500" cy="1597025"/>
          </a:xfrm>
          <a:custGeom>
            <a:avLst/>
            <a:gdLst>
              <a:gd name="T0" fmla="*/ 0 w 3365500"/>
              <a:gd name="T1" fmla="*/ 0 h 1597660"/>
              <a:gd name="T2" fmla="*/ 3364991 w 3365500"/>
              <a:gd name="T3" fmla="*/ 0 h 1597660"/>
              <a:gd name="T4" fmla="*/ 3364991 w 3365500"/>
              <a:gd name="T5" fmla="*/ 1597152 h 1597660"/>
              <a:gd name="T6" fmla="*/ 0 w 3365500"/>
              <a:gd name="T7" fmla="*/ 1597152 h 1597660"/>
              <a:gd name="T8" fmla="*/ 0 w 3365500"/>
              <a:gd name="T9" fmla="*/ 0 h 15976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65500" h="1597660">
                <a:moveTo>
                  <a:pt x="0" y="0"/>
                </a:moveTo>
                <a:lnTo>
                  <a:pt x="3364991" y="0"/>
                </a:lnTo>
                <a:lnTo>
                  <a:pt x="3364991" y="1597152"/>
                </a:lnTo>
                <a:lnTo>
                  <a:pt x="0" y="1597152"/>
                </a:lnTo>
                <a:lnTo>
                  <a:pt x="0" y="0"/>
                </a:lnTo>
                <a:close/>
              </a:path>
            </a:pathLst>
          </a:custGeom>
          <a:noFill/>
          <a:ln w="1981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2DC3F94F-B527-44BF-8024-B25236C2EF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38263" y="1171575"/>
            <a:ext cx="1973262" cy="452438"/>
          </a:xfrm>
        </p:spPr>
        <p:txBody>
          <a:bodyPr tIns="12065" rtlCol="0"/>
          <a:lstStyle/>
          <a:p>
            <a:pPr marL="12700" eaLnBrk="1" fontAlgn="auto" hangingPunct="1">
              <a:spcBef>
                <a:spcPts val="95"/>
              </a:spcBef>
              <a:spcAft>
                <a:spcPts val="0"/>
              </a:spcAft>
              <a:defRPr/>
            </a:pPr>
            <a:r>
              <a:rPr sz="2800" spc="-5" dirty="0">
                <a:latin typeface="Calibri Light"/>
                <a:cs typeface="Calibri Light"/>
              </a:rPr>
              <a:t>Gas</a:t>
            </a:r>
            <a:r>
              <a:rPr sz="2800" spc="-70" dirty="0">
                <a:latin typeface="Calibri Light"/>
                <a:cs typeface="Calibri Light"/>
              </a:rPr>
              <a:t> </a:t>
            </a:r>
            <a:r>
              <a:rPr sz="2800" spc="-20" dirty="0">
                <a:latin typeface="Calibri Light"/>
                <a:cs typeface="Calibri Light"/>
              </a:rPr>
              <a:t>exchange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161185A8-2F7F-468B-AD3A-D72BDE2A2D4C}"/>
              </a:ext>
            </a:extLst>
          </p:cNvPr>
          <p:cNvSpPr txBox="1"/>
          <p:nvPr/>
        </p:nvSpPr>
        <p:spPr>
          <a:xfrm>
            <a:off x="722313" y="2624138"/>
            <a:ext cx="3121025" cy="3328987"/>
          </a:xfrm>
          <a:prstGeom prst="rect">
            <a:avLst/>
          </a:prstGeom>
        </p:spPr>
        <p:txBody>
          <a:bodyPr lIns="0" tIns="4762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ts val="2163"/>
              </a:lnSpc>
              <a:spcBef>
                <a:spcPts val="37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Carbon dioxide is a waste  product given off by cellular  respiration.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2700" marR="0" lvl="0" indent="0" algn="l" defTabSz="914400" rtl="0" eaLnBrk="1" fontAlgn="base" latinLnBrk="0" hangingPunct="1">
              <a:lnSpc>
                <a:spcPts val="2163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 carbon dioxide exits the  body, oxygen needed for  cellular respiration enters  the body through the lungs.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2700" marR="0" lvl="0" indent="0" algn="just" defTabSz="914400" rtl="0" eaLnBrk="1" fontAlgn="base" latinLnBrk="0" hangingPunct="1">
              <a:lnSpc>
                <a:spcPts val="2163"/>
              </a:lnSpc>
              <a:spcBef>
                <a:spcPts val="1013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ATP, produced by cellular  respiration, provides the  energy for the cells of the  body.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582" name="object 6">
            <a:extLst>
              <a:ext uri="{FF2B5EF4-FFF2-40B4-BE49-F238E27FC236}">
                <a16:creationId xmlns:a16="http://schemas.microsoft.com/office/drawing/2014/main" id="{832FE573-C57D-4F96-93A1-EF895A53F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9900" y="941388"/>
            <a:ext cx="5999163" cy="48133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9133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0957767-0F55-4D5E-B9A3-F7CA6FB6E7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7575" y="609600"/>
            <a:ext cx="4737100" cy="696913"/>
          </a:xfrm>
        </p:spPr>
        <p:txBody>
          <a:bodyPr tIns="13335" rtlCol="0"/>
          <a:lstStyle/>
          <a:p>
            <a:pPr marL="12700" eaLnBrk="1" fontAlgn="auto" hangingPunct="1">
              <a:spcBef>
                <a:spcPts val="105"/>
              </a:spcBef>
              <a:spcAft>
                <a:spcPts val="0"/>
              </a:spcAft>
              <a:defRPr/>
            </a:pPr>
            <a:r>
              <a:rPr sz="4400" spc="-10" dirty="0">
                <a:solidFill>
                  <a:srgbClr val="000000"/>
                </a:solidFill>
                <a:latin typeface="Calibri Light"/>
                <a:cs typeface="Calibri Light"/>
              </a:rPr>
              <a:t>carbon </a:t>
            </a:r>
            <a:r>
              <a:rPr sz="4400" spc="-15" dirty="0">
                <a:solidFill>
                  <a:srgbClr val="000000"/>
                </a:solidFill>
                <a:latin typeface="Calibri Light"/>
                <a:cs typeface="Calibri Light"/>
              </a:rPr>
              <a:t>dioxide</a:t>
            </a:r>
            <a:r>
              <a:rPr sz="4400" spc="-2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spc="-15" dirty="0">
                <a:solidFill>
                  <a:srgbClr val="000000"/>
                </a:solidFill>
                <a:latin typeface="Calibri Light"/>
                <a:cs typeface="Calibri Light"/>
              </a:rPr>
              <a:t>(CO2)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BBCCCF09-94AA-416A-95BD-729358AE64E7}"/>
              </a:ext>
            </a:extLst>
          </p:cNvPr>
          <p:cNvSpPr txBox="1"/>
          <p:nvPr/>
        </p:nvSpPr>
        <p:spPr>
          <a:xfrm>
            <a:off x="917575" y="1793875"/>
            <a:ext cx="9507538" cy="2909888"/>
          </a:xfrm>
          <a:prstGeom prst="rect">
            <a:avLst/>
          </a:prstGeom>
        </p:spPr>
        <p:txBody>
          <a:bodyPr lIns="0" tIns="59690" rIns="0" bIns="0">
            <a:spAutoFit/>
          </a:bodyPr>
          <a:lstStyle>
            <a:lvl1pPr marL="2413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985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41300" marR="0" lvl="0" indent="-228600" algn="l" defTabSz="914400" rtl="0" eaLnBrk="1" fontAlgn="base" latinLnBrk="0" hangingPunct="1">
              <a:lnSpc>
                <a:spcPts val="3025"/>
              </a:lnSpc>
              <a:spcBef>
                <a:spcPts val="47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Most of the carbon dioxide is carried to the lungs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plasma 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  bicarbonate ions (HCO3-).</a:t>
            </a:r>
          </a:p>
          <a:p>
            <a:pPr marL="698500" marR="0" lvl="1" indent="-228600" algn="l" defTabSz="914400" rtl="0" eaLnBrk="1" fontAlgn="base" latinLnBrk="0" hangingPunct="1">
              <a:lnSpc>
                <a:spcPts val="2588"/>
              </a:lnSpc>
              <a:spcBef>
                <a:spcPts val="52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When blood enters the pulmonary capillaries, the bicarbonate ions and  hydrogen ions are converted first into carbonic acid (H2CO3) and then  converted into carbon dioxide (CO2) and water.</a:t>
            </a:r>
          </a:p>
          <a:p>
            <a:pPr marL="2413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This chemical reaction removes hydrogen ions.</a:t>
            </a:r>
          </a:p>
          <a:p>
            <a:pPr marL="2413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This neutralizes acidity (low pH).</a:t>
            </a:r>
          </a:p>
        </p:txBody>
      </p:sp>
    </p:spTree>
    <p:extLst>
      <p:ext uri="{BB962C8B-B14F-4D97-AF65-F5344CB8AC3E}">
        <p14:creationId xmlns:p14="http://schemas.microsoft.com/office/powerpoint/2010/main" val="1649079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787D62C-D3CE-4D95-BCAF-36B3CA7E8D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7575" y="609600"/>
            <a:ext cx="4803775" cy="696913"/>
          </a:xfrm>
        </p:spPr>
        <p:txBody>
          <a:bodyPr tIns="13335" rtlCol="0"/>
          <a:lstStyle/>
          <a:p>
            <a:pPr marL="12700" eaLnBrk="1" fontAlgn="auto" hangingPunct="1">
              <a:spcBef>
                <a:spcPts val="105"/>
              </a:spcBef>
              <a:spcAft>
                <a:spcPts val="0"/>
              </a:spcAft>
              <a:defRPr/>
            </a:pPr>
            <a:r>
              <a:rPr sz="4400" spc="-25" dirty="0">
                <a:solidFill>
                  <a:srgbClr val="000000"/>
                </a:solidFill>
                <a:latin typeface="Calibri Light"/>
                <a:cs typeface="Calibri Light"/>
              </a:rPr>
              <a:t>De-oxygenated</a:t>
            </a:r>
            <a:r>
              <a:rPr sz="4400" spc="-45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spc="-5" dirty="0">
                <a:solidFill>
                  <a:srgbClr val="000000"/>
                </a:solidFill>
                <a:latin typeface="Calibri Light"/>
                <a:cs typeface="Calibri Light"/>
              </a:rPr>
              <a:t>blood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D80FCC60-D832-455A-AABD-4D0D8FB4D04B}"/>
              </a:ext>
            </a:extLst>
          </p:cNvPr>
          <p:cNvSpPr txBox="1"/>
          <p:nvPr/>
        </p:nvSpPr>
        <p:spPr>
          <a:xfrm>
            <a:off x="892175" y="1757363"/>
            <a:ext cx="9859963" cy="3465512"/>
          </a:xfrm>
          <a:prstGeom prst="rect">
            <a:avLst/>
          </a:prstGeom>
        </p:spPr>
        <p:txBody>
          <a:bodyPr lIns="0" tIns="48260" rIns="0" bIns="0">
            <a:spAutoFit/>
          </a:bodyPr>
          <a:lstStyle/>
          <a:p>
            <a:pPr marL="2667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66700" algn="l"/>
              </a:tabLst>
              <a:defRPr/>
            </a:pPr>
            <a:r>
              <a:rPr kumimoji="0" sz="2800" b="1" i="1" u="none" strike="noStrike" kern="1200" cap="none" spc="-1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Deoxygenated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blood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coming </a:t>
            </a:r>
            <a:r>
              <a:rPr kumimoji="0" sz="2800" b="1" i="1" u="none" strike="noStrike" kern="1200" cap="none" spc="-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from the pulmonary </a:t>
            </a:r>
            <a:r>
              <a:rPr kumimoji="0" sz="2800" b="1" i="1" u="none" strike="noStrike" kern="1200" cap="none" spc="-10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arteries</a:t>
            </a:r>
            <a:r>
              <a:rPr kumimoji="0" sz="2800" b="1" i="1" u="none" strike="noStrike" kern="1200" cap="none" spc="145" normalizeH="0" baseline="0" noProof="0" dirty="0">
                <a:ln>
                  <a:noFill/>
                </a:ln>
                <a:solidFill>
                  <a:srgbClr val="006FC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has…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239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723900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400" b="0" i="0" u="none" strike="noStrike" kern="1200" cap="none" spc="-7" normalizeH="0" baseline="-2083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partial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pressure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(pp) of ~40</a:t>
            </a:r>
            <a:r>
              <a:rPr kumimoji="0" sz="2400" b="0" i="0" u="none" strike="noStrike" kern="1200" cap="none" spc="-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mmHg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239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723900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</a:t>
            </a:r>
            <a:r>
              <a:rPr kumimoji="0" sz="2400" b="0" i="0" u="none" strike="noStrike" kern="1200" cap="none" spc="-22" normalizeH="0" baseline="-2083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partial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pressure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(pp) of ~45</a:t>
            </a:r>
            <a:r>
              <a:rPr kumimoji="0" sz="24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mmHg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66700" marR="0" lvl="0" indent="-228600" algn="l" defTabSz="914400" rtl="0" eaLnBrk="1" fontAlgn="auto" latinLnBrk="0" hangingPunct="1">
              <a:lnSpc>
                <a:spcPts val="3195"/>
              </a:lnSpc>
              <a:spcBef>
                <a:spcPts val="63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66700" algn="l"/>
              </a:tabLst>
              <a:defRPr/>
            </a:pPr>
            <a:r>
              <a:rPr kumimoji="0" sz="2800" b="1" i="1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Oxygenated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blood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leaving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lungs </a:t>
            </a:r>
            <a:r>
              <a:rPr kumimoji="0" sz="2800" b="1" i="1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through the pulmonary</a:t>
            </a:r>
            <a:r>
              <a:rPr kumimoji="0" sz="2800" b="1" i="1" u="none" strike="noStrike" kern="1200" cap="none" spc="2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1" i="1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veins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66700" marR="0" lvl="0" indent="0" algn="l" defTabSz="914400" rtl="0" eaLnBrk="1" fontAlgn="auto" latinLnBrk="0" hangingPunct="1">
              <a:lnSpc>
                <a:spcPts val="31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has…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239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723900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400" b="0" i="0" u="none" strike="noStrike" kern="1200" cap="none" spc="-7" normalizeH="0" baseline="-2083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partial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pressure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(pp) of ~100</a:t>
            </a:r>
            <a:r>
              <a:rPr kumimoji="0" sz="2400" b="0" i="0" u="none" strike="noStrike" kern="1200" cap="none" spc="-1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mmHg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239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723900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</a:t>
            </a:r>
            <a:r>
              <a:rPr kumimoji="0" sz="2400" b="0" i="0" u="none" strike="noStrike" kern="1200" cap="none" spc="-22" normalizeH="0" baseline="-20833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partial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pressure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(pp) of ~40</a:t>
            </a:r>
            <a:r>
              <a:rPr kumimoji="0" sz="2400" b="0" i="0" u="none" strike="noStrike" kern="1200" cap="none" spc="-1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mmHg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667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66700" algn="l"/>
              </a:tabLst>
              <a:defRPr/>
            </a:pP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partial </a:t>
            </a:r>
            <a:r>
              <a:rPr kumimoji="0" sz="28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pressure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(pp) of </a:t>
            </a:r>
            <a:r>
              <a: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</a:t>
            </a:r>
            <a:r>
              <a:rPr kumimoji="0" sz="2775" b="0" i="0" u="none" strike="noStrike" kern="1200" cap="none" spc="0" normalizeH="0" baseline="-2102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</a:t>
            </a:r>
            <a:r>
              <a:rPr kumimoji="0" sz="28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alveoli is ~105</a:t>
            </a:r>
            <a:r>
              <a:rPr kumimoji="0" sz="2800" b="0" i="0" u="none" strike="noStrike" kern="1200" cap="none" spc="204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8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mmHg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85561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object 2">
            <a:extLst>
              <a:ext uri="{FF2B5EF4-FFF2-40B4-BE49-F238E27FC236}">
                <a16:creationId xmlns:a16="http://schemas.microsoft.com/office/drawing/2014/main" id="{EAC5B92D-98FE-4C76-A2A1-4F49C48B3510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4654550" cy="6858000"/>
          </a:xfrm>
          <a:custGeom>
            <a:avLst/>
            <a:gdLst>
              <a:gd name="T0" fmla="*/ 0 w 4654550"/>
              <a:gd name="T1" fmla="*/ 6858000 h 6858000"/>
              <a:gd name="T2" fmla="*/ 4654296 w 4654550"/>
              <a:gd name="T3" fmla="*/ 6858000 h 6858000"/>
              <a:gd name="T4" fmla="*/ 4654296 w 4654550"/>
              <a:gd name="T5" fmla="*/ 0 h 6858000"/>
              <a:gd name="T6" fmla="*/ 0 w 4654550"/>
              <a:gd name="T7" fmla="*/ 0 h 6858000"/>
              <a:gd name="T8" fmla="*/ 0 w 4654550"/>
              <a:gd name="T9" fmla="*/ 685800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54550" h="6858000">
                <a:moveTo>
                  <a:pt x="0" y="6858000"/>
                </a:moveTo>
                <a:lnTo>
                  <a:pt x="4654296" y="6858000"/>
                </a:lnTo>
                <a:lnTo>
                  <a:pt x="465429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8675" name="object 3">
            <a:extLst>
              <a:ext uri="{FF2B5EF4-FFF2-40B4-BE49-F238E27FC236}">
                <a16:creationId xmlns:a16="http://schemas.microsoft.com/office/drawing/2014/main" id="{8E2AE74F-ACB5-4245-89B1-8E52CD28DC59}"/>
              </a:ext>
            </a:extLst>
          </p:cNvPr>
          <p:cNvSpPr>
            <a:spLocks/>
          </p:cNvSpPr>
          <p:nvPr/>
        </p:nvSpPr>
        <p:spPr bwMode="auto">
          <a:xfrm>
            <a:off x="644525" y="644525"/>
            <a:ext cx="3365500" cy="1597025"/>
          </a:xfrm>
          <a:custGeom>
            <a:avLst/>
            <a:gdLst>
              <a:gd name="T0" fmla="*/ 0 w 3365500"/>
              <a:gd name="T1" fmla="*/ 0 h 1597660"/>
              <a:gd name="T2" fmla="*/ 3364991 w 3365500"/>
              <a:gd name="T3" fmla="*/ 0 h 1597660"/>
              <a:gd name="T4" fmla="*/ 3364991 w 3365500"/>
              <a:gd name="T5" fmla="*/ 1597152 h 1597660"/>
              <a:gd name="T6" fmla="*/ 0 w 3365500"/>
              <a:gd name="T7" fmla="*/ 1597152 h 1597660"/>
              <a:gd name="T8" fmla="*/ 0 w 3365500"/>
              <a:gd name="T9" fmla="*/ 0 h 15976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65500" h="1597660">
                <a:moveTo>
                  <a:pt x="0" y="0"/>
                </a:moveTo>
                <a:lnTo>
                  <a:pt x="3364991" y="0"/>
                </a:lnTo>
                <a:lnTo>
                  <a:pt x="3364991" y="1597152"/>
                </a:lnTo>
                <a:lnTo>
                  <a:pt x="0" y="1597152"/>
                </a:lnTo>
                <a:lnTo>
                  <a:pt x="0" y="0"/>
                </a:lnTo>
                <a:close/>
              </a:path>
            </a:pathLst>
          </a:custGeom>
          <a:noFill/>
          <a:ln w="1981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6DFA05C3-944A-46B1-BE32-D990BCE6018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38213" y="1171575"/>
            <a:ext cx="2778125" cy="452438"/>
          </a:xfrm>
        </p:spPr>
        <p:txBody>
          <a:bodyPr tIns="12065" rtlCol="0"/>
          <a:lstStyle/>
          <a:p>
            <a:pPr marL="12700" eaLnBrk="1" fontAlgn="auto" hangingPunct="1">
              <a:spcBef>
                <a:spcPts val="95"/>
              </a:spcBef>
              <a:spcAft>
                <a:spcPts val="0"/>
              </a:spcAft>
              <a:defRPr/>
            </a:pPr>
            <a:r>
              <a:rPr sz="2800" spc="-25" dirty="0">
                <a:latin typeface="Calibri Light"/>
                <a:cs typeface="Calibri Light"/>
              </a:rPr>
              <a:t>Internal</a:t>
            </a:r>
            <a:r>
              <a:rPr sz="2800" spc="-120" dirty="0">
                <a:latin typeface="Calibri Light"/>
                <a:cs typeface="Calibri Light"/>
              </a:rPr>
              <a:t> </a:t>
            </a:r>
            <a:r>
              <a:rPr sz="2800" spc="-30" dirty="0">
                <a:latin typeface="Calibri Light"/>
                <a:cs typeface="Calibri Light"/>
              </a:rPr>
              <a:t>Respiration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C2D4C4EB-5359-47D2-9630-7389CE67A913}"/>
              </a:ext>
            </a:extLst>
          </p:cNvPr>
          <p:cNvSpPr txBox="1"/>
          <p:nvPr/>
        </p:nvSpPr>
        <p:spPr>
          <a:xfrm>
            <a:off x="722313" y="2640013"/>
            <a:ext cx="3197225" cy="3290887"/>
          </a:xfrm>
          <a:prstGeom prst="rect">
            <a:avLst/>
          </a:prstGeom>
        </p:spPr>
        <p:txBody>
          <a:bodyPr lIns="0" tIns="3492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985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ts val="1400"/>
              </a:lnSpc>
              <a:spcBef>
                <a:spcPts val="27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Internal respiration is the exchanging of gases  at the cellular level.</a:t>
            </a: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2700" marR="0" lvl="0" indent="0" algn="l" defTabSz="914400" rtl="0" eaLnBrk="1" fontAlgn="base" latinLnBrk="0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Passage Way From the Trachea to the  Bronchioles</a:t>
            </a: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2700" marR="0" lvl="0" indent="0" algn="l" defTabSz="914400" rtl="0" eaLnBrk="1" fontAlgn="base" latinLnBrk="0" hangingPunct="1">
              <a:lnSpc>
                <a:spcPts val="14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inferior portion of the trachea to form  the right primary bronchus and left primary  bronchus.</a:t>
            </a: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98500" marR="0" lvl="1" indent="-228600" algn="l" defTabSz="914400" rtl="0" eaLnBrk="1" fontAlgn="base" latinLnBrk="0" hangingPunct="1">
              <a:lnSpc>
                <a:spcPts val="1400"/>
              </a:lnSpc>
              <a:spcBef>
                <a:spcPts val="513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point at which the trachea  branches to form these bronchi is  called the 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Carina.</a:t>
            </a: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2700" marR="0" lvl="0" indent="0" algn="l" defTabSz="914400" rtl="0" eaLnBrk="1" fontAlgn="base" latinLnBrk="0" hangingPunct="1">
              <a:lnSpc>
                <a:spcPts val="1400"/>
              </a:lnSpc>
              <a:spcBef>
                <a:spcPts val="1013"/>
              </a:spcBef>
              <a:spcAft>
                <a:spcPct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	</a:t>
            </a: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Bronchial Tree </a:t>
            </a: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is a series of respiratory  tubes that branch off into smaller and  smaller tubes as they run throughout the  lungs.</a:t>
            </a: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678" name="object 6">
            <a:extLst>
              <a:ext uri="{FF2B5EF4-FFF2-40B4-BE49-F238E27FC236}">
                <a16:creationId xmlns:a16="http://schemas.microsoft.com/office/drawing/2014/main" id="{BF1C10DA-78EF-4440-B763-5C5FB726C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3425" y="642938"/>
            <a:ext cx="5735638" cy="4191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1149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73F4CC7-E9C7-4CA4-9224-0D1C0DFD3A5A}"/>
              </a:ext>
            </a:extLst>
          </p:cNvPr>
          <p:cNvSpPr txBox="1"/>
          <p:nvPr/>
        </p:nvSpPr>
        <p:spPr>
          <a:xfrm>
            <a:off x="327025" y="4572000"/>
            <a:ext cx="7058025" cy="1965325"/>
          </a:xfrm>
          <a:prstGeom prst="rect">
            <a:avLst/>
          </a:prstGeom>
          <a:solidFill>
            <a:srgbClr val="4471C4"/>
          </a:solidFill>
        </p:spPr>
        <p:txBody>
          <a:bodyPr lIns="0" tIns="381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55981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Bronchial</a:t>
            </a:r>
            <a:r>
              <a:rPr kumimoji="0" sz="4400" b="0" i="0" u="none" strike="noStrike" kern="1200" cap="none" spc="-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sz="4400" b="0" i="0" u="none" strike="noStrike" kern="1200" cap="none" spc="-1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Tree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29699" name="object 3">
            <a:extLst>
              <a:ext uri="{FF2B5EF4-FFF2-40B4-BE49-F238E27FC236}">
                <a16:creationId xmlns:a16="http://schemas.microsoft.com/office/drawing/2014/main" id="{A2EE0924-82A7-4D0F-B89A-DC2B1A649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563" y="322263"/>
            <a:ext cx="6935787" cy="408781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9700" name="object 4">
            <a:extLst>
              <a:ext uri="{FF2B5EF4-FFF2-40B4-BE49-F238E27FC236}">
                <a16:creationId xmlns:a16="http://schemas.microsoft.com/office/drawing/2014/main" id="{4F25809D-5964-4A9F-918F-AC7972A06C44}"/>
              </a:ext>
            </a:extLst>
          </p:cNvPr>
          <p:cNvSpPr>
            <a:spLocks/>
          </p:cNvSpPr>
          <p:nvPr/>
        </p:nvSpPr>
        <p:spPr bwMode="auto">
          <a:xfrm>
            <a:off x="7534275" y="322263"/>
            <a:ext cx="4335463" cy="6215062"/>
          </a:xfrm>
          <a:custGeom>
            <a:avLst/>
            <a:gdLst>
              <a:gd name="T0" fmla="*/ 0 w 4335780"/>
              <a:gd name="T1" fmla="*/ 0 h 6215380"/>
              <a:gd name="T2" fmla="*/ 4335780 w 4335780"/>
              <a:gd name="T3" fmla="*/ 0 h 6215380"/>
              <a:gd name="T4" fmla="*/ 4335780 w 4335780"/>
              <a:gd name="T5" fmla="*/ 6214872 h 6215380"/>
              <a:gd name="T6" fmla="*/ 0 w 4335780"/>
              <a:gd name="T7" fmla="*/ 6214872 h 6215380"/>
              <a:gd name="T8" fmla="*/ 0 w 4335780"/>
              <a:gd name="T9" fmla="*/ 0 h 6215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35780" h="6215380">
                <a:moveTo>
                  <a:pt x="0" y="0"/>
                </a:moveTo>
                <a:lnTo>
                  <a:pt x="4335780" y="0"/>
                </a:lnTo>
                <a:lnTo>
                  <a:pt x="4335780" y="6214872"/>
                </a:lnTo>
                <a:lnTo>
                  <a:pt x="0" y="6214872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6E3129A9-9A31-4D28-8537-A19728DDB248}"/>
              </a:ext>
            </a:extLst>
          </p:cNvPr>
          <p:cNvSpPr txBox="1"/>
          <p:nvPr/>
        </p:nvSpPr>
        <p:spPr>
          <a:xfrm>
            <a:off x="8107363" y="1128713"/>
            <a:ext cx="3201987" cy="2151062"/>
          </a:xfrm>
          <a:prstGeom prst="rect">
            <a:avLst/>
          </a:prstGeom>
        </p:spPr>
        <p:txBody>
          <a:bodyPr lIns="0" tIns="39370" rIns="0" bIns="0">
            <a:spAutoFit/>
          </a:bodyPr>
          <a:lstStyle>
            <a:lvl1pPr marL="2413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985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41300" marR="0" lvl="0" indent="-228600" algn="just" defTabSz="914400" rtl="0" eaLnBrk="1" fontAlgn="base" latinLnBrk="0" hangingPunct="1">
              <a:lnSpc>
                <a:spcPts val="1725"/>
              </a:lnSpc>
              <a:spcBef>
                <a:spcPts val="313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lungs are attached to the heart  and trachea through structures that  are called the 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roots of the lungs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98500" marR="0" lvl="1" indent="-228600" algn="l" defTabSz="914400" rtl="0" eaLnBrk="1" fontAlgn="base" latinLnBrk="0" hangingPunct="1">
              <a:lnSpc>
                <a:spcPts val="1725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roots of the lungs are the  bronchi, pulmonary vessels,  bronchial vessels, lymphatic  vessels, and nerves.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98500" marR="0" lvl="1" indent="-228600" algn="l" defTabSz="914400" rtl="0" eaLnBrk="1" fontAlgn="base" latinLnBrk="0" hangingPunct="1">
              <a:lnSpc>
                <a:spcPts val="1725"/>
              </a:lnSpc>
              <a:spcBef>
                <a:spcPts val="47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These structures enter and  leave at the 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hilus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 the lung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B24AC986-318C-4F4E-83A1-D5CBD94D1B41}"/>
              </a:ext>
            </a:extLst>
          </p:cNvPr>
          <p:cNvSpPr txBox="1"/>
          <p:nvPr/>
        </p:nvSpPr>
        <p:spPr>
          <a:xfrm>
            <a:off x="8107363" y="3359150"/>
            <a:ext cx="3241675" cy="2151063"/>
          </a:xfrm>
          <a:prstGeom prst="rect">
            <a:avLst/>
          </a:prstGeom>
        </p:spPr>
        <p:txBody>
          <a:bodyPr lIns="0" tIns="39370" rIns="0" bIns="0">
            <a:spAutoFit/>
          </a:bodyPr>
          <a:lstStyle>
            <a:lvl1pPr marL="239713" indent="-22860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39713" marR="0" lvl="0" indent="-228600" algn="l" defTabSz="914400" rtl="0" eaLnBrk="1" fontAlgn="base" latinLnBrk="0" hangingPunct="1">
              <a:lnSpc>
                <a:spcPts val="1725"/>
              </a:lnSpc>
              <a:spcBef>
                <a:spcPts val="313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9713" algn="l"/>
                <a:tab pos="241300" algn="l"/>
              </a:tabLst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There are a number of 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terminal  bronchioles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connected to  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respiratory bronchioles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which then  advance into the 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alveolar ducts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that  then become 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alveolar sacs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39713" marR="0" lvl="0" indent="-228600" algn="l" defTabSz="914400" rtl="0" eaLnBrk="1" fontAlgn="base" latinLnBrk="0" hangingPunct="1">
              <a:lnSpc>
                <a:spcPts val="1725"/>
              </a:lnSpc>
              <a:spcBef>
                <a:spcPts val="988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9713" algn="l"/>
                <a:tab pos="241300" algn="l"/>
              </a:tabLst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Each bronchiole terminates in an  elongated space enclosed by many  air sacs called </a:t>
            </a:r>
            <a:r>
              <a: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alveoli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which are  surrounded by blood capillaries.</a:t>
            </a:r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8814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object 2">
            <a:extLst>
              <a:ext uri="{FF2B5EF4-FFF2-40B4-BE49-F238E27FC236}">
                <a16:creationId xmlns:a16="http://schemas.microsoft.com/office/drawing/2014/main" id="{B4CEBF5A-D83E-41F2-A1D3-24FC8866C289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4654550" cy="6858000"/>
          </a:xfrm>
          <a:custGeom>
            <a:avLst/>
            <a:gdLst>
              <a:gd name="T0" fmla="*/ 0 w 4654550"/>
              <a:gd name="T1" fmla="*/ 6858000 h 6858000"/>
              <a:gd name="T2" fmla="*/ 4654296 w 4654550"/>
              <a:gd name="T3" fmla="*/ 6858000 h 6858000"/>
              <a:gd name="T4" fmla="*/ 4654296 w 4654550"/>
              <a:gd name="T5" fmla="*/ 0 h 6858000"/>
              <a:gd name="T6" fmla="*/ 0 w 4654550"/>
              <a:gd name="T7" fmla="*/ 0 h 6858000"/>
              <a:gd name="T8" fmla="*/ 0 w 4654550"/>
              <a:gd name="T9" fmla="*/ 685800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54550" h="6858000">
                <a:moveTo>
                  <a:pt x="0" y="6858000"/>
                </a:moveTo>
                <a:lnTo>
                  <a:pt x="4654296" y="6858000"/>
                </a:lnTo>
                <a:lnTo>
                  <a:pt x="465429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0723" name="object 3">
            <a:extLst>
              <a:ext uri="{FF2B5EF4-FFF2-40B4-BE49-F238E27FC236}">
                <a16:creationId xmlns:a16="http://schemas.microsoft.com/office/drawing/2014/main" id="{19AE2997-5AE9-45FE-88B1-651166757F8E}"/>
              </a:ext>
            </a:extLst>
          </p:cNvPr>
          <p:cNvSpPr>
            <a:spLocks/>
          </p:cNvSpPr>
          <p:nvPr/>
        </p:nvSpPr>
        <p:spPr bwMode="auto">
          <a:xfrm>
            <a:off x="644525" y="644525"/>
            <a:ext cx="3365500" cy="1597025"/>
          </a:xfrm>
          <a:custGeom>
            <a:avLst/>
            <a:gdLst>
              <a:gd name="T0" fmla="*/ 0 w 3365500"/>
              <a:gd name="T1" fmla="*/ 0 h 1597660"/>
              <a:gd name="T2" fmla="*/ 3364991 w 3365500"/>
              <a:gd name="T3" fmla="*/ 0 h 1597660"/>
              <a:gd name="T4" fmla="*/ 3364991 w 3365500"/>
              <a:gd name="T5" fmla="*/ 1597152 h 1597660"/>
              <a:gd name="T6" fmla="*/ 0 w 3365500"/>
              <a:gd name="T7" fmla="*/ 1597152 h 1597660"/>
              <a:gd name="T8" fmla="*/ 0 w 3365500"/>
              <a:gd name="T9" fmla="*/ 0 h 15976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65500" h="1597660">
                <a:moveTo>
                  <a:pt x="0" y="0"/>
                </a:moveTo>
                <a:lnTo>
                  <a:pt x="3364991" y="0"/>
                </a:lnTo>
                <a:lnTo>
                  <a:pt x="3364991" y="1597152"/>
                </a:lnTo>
                <a:lnTo>
                  <a:pt x="0" y="1597152"/>
                </a:lnTo>
                <a:lnTo>
                  <a:pt x="0" y="0"/>
                </a:lnTo>
                <a:close/>
              </a:path>
            </a:pathLst>
          </a:custGeom>
          <a:noFill/>
          <a:ln w="1981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2F8E23C7-90FD-4E67-A764-162B50CCC1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41500" y="1171575"/>
            <a:ext cx="966788" cy="452438"/>
          </a:xfrm>
        </p:spPr>
        <p:txBody>
          <a:bodyPr tIns="12065" rtlCol="0"/>
          <a:lstStyle/>
          <a:p>
            <a:pPr marL="12700" eaLnBrk="1" fontAlgn="auto" hangingPunct="1">
              <a:spcBef>
                <a:spcPts val="95"/>
              </a:spcBef>
              <a:spcAft>
                <a:spcPts val="0"/>
              </a:spcAft>
              <a:defRPr/>
            </a:pPr>
            <a:r>
              <a:rPr sz="2800" spc="-20" dirty="0">
                <a:latin typeface="Calibri Light"/>
                <a:cs typeface="Calibri Light"/>
              </a:rPr>
              <a:t>Alveoli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96135DD9-1DD0-4285-82D9-C56C5DCF44D1}"/>
              </a:ext>
            </a:extLst>
          </p:cNvPr>
          <p:cNvSpPr txBox="1"/>
          <p:nvPr/>
        </p:nvSpPr>
        <p:spPr>
          <a:xfrm>
            <a:off x="722313" y="2624138"/>
            <a:ext cx="3149600" cy="2378075"/>
          </a:xfrm>
          <a:prstGeom prst="rect">
            <a:avLst/>
          </a:prstGeom>
        </p:spPr>
        <p:txBody>
          <a:bodyPr lIns="0" tIns="47625" rIns="0" bIns="0">
            <a:spAutoFit/>
          </a:bodyPr>
          <a:lstStyle>
            <a:lvl1pPr marL="239713" indent="-22860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39713" marR="0" lvl="0" indent="-228600" algn="l" defTabSz="914400" rtl="0" eaLnBrk="1" fontAlgn="base" latinLnBrk="0" hangingPunct="1">
              <a:lnSpc>
                <a:spcPts val="2163"/>
              </a:lnSpc>
              <a:spcBef>
                <a:spcPts val="37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9713" algn="l"/>
                <a:tab pos="241300" algn="l"/>
              </a:tabLst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Pulmonary Alveoli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are  membranous air sacs within  the lungs.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39713" marR="0" lvl="0" indent="-228600" algn="l" defTabSz="914400" rtl="0" eaLnBrk="1" fontAlgn="base" latinLnBrk="0" hangingPunct="1">
              <a:lnSpc>
                <a:spcPts val="2163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9713" algn="l"/>
                <a:tab pos="241300" algn="l"/>
              </a:tabLst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Alveoli are units of  respiration and the site of  gas exchange between the  respiratory and circulatory  systems.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726" name="object 6">
            <a:extLst>
              <a:ext uri="{FF2B5EF4-FFF2-40B4-BE49-F238E27FC236}">
                <a16:creationId xmlns:a16="http://schemas.microsoft.com/office/drawing/2014/main" id="{CA3F4FCD-6FF4-4EF5-B9E6-62C6169F27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7488" y="1393825"/>
            <a:ext cx="6251575" cy="39084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8086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8A98574-9909-4413-9680-96A1983A55FE}"/>
              </a:ext>
            </a:extLst>
          </p:cNvPr>
          <p:cNvSpPr txBox="1"/>
          <p:nvPr/>
        </p:nvSpPr>
        <p:spPr>
          <a:xfrm>
            <a:off x="327025" y="4572000"/>
            <a:ext cx="7058025" cy="1965325"/>
          </a:xfrm>
          <a:prstGeom prst="rect">
            <a:avLst/>
          </a:prstGeom>
          <a:solidFill>
            <a:srgbClr val="696946"/>
          </a:solidFill>
        </p:spPr>
        <p:txBody>
          <a:bodyPr lIns="0" tIns="381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298069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Oxygen</a:t>
            </a:r>
            <a:r>
              <a:rPr kumimoji="0" sz="4400" b="0" i="0" u="none" strike="noStrike" kern="1200" cap="none" spc="-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sz="44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Diffusion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31747" name="object 3">
            <a:extLst>
              <a:ext uri="{FF2B5EF4-FFF2-40B4-BE49-F238E27FC236}">
                <a16:creationId xmlns:a16="http://schemas.microsoft.com/office/drawing/2014/main" id="{02EF3C80-B289-4E3A-B3BD-F3176DA77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025" y="322263"/>
            <a:ext cx="7043738" cy="398621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149DACF6-11B6-4DBC-B0CF-4C7C19C1D590}"/>
              </a:ext>
            </a:extLst>
          </p:cNvPr>
          <p:cNvSpPr txBox="1"/>
          <p:nvPr/>
        </p:nvSpPr>
        <p:spPr>
          <a:xfrm>
            <a:off x="7534275" y="322263"/>
            <a:ext cx="4335463" cy="6215062"/>
          </a:xfrm>
          <a:prstGeom prst="rect">
            <a:avLst/>
          </a:prstGeom>
          <a:solidFill>
            <a:srgbClr val="404040"/>
          </a:solidFill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270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727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2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ts val="216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Oxygen diffuses alveolus into  the capillaries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270000" marR="0" lvl="1" indent="-228600" algn="just" defTabSz="914400" rtl="0" eaLnBrk="1" fontAlgn="base" latinLnBrk="0" hangingPunct="1">
              <a:lnSpc>
                <a:spcPts val="2163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Capillaries are  permeable to oxygen.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270000" marR="0" lvl="1" indent="-228600" algn="just" defTabSz="914400" rtl="0" eaLnBrk="1" fontAlgn="base" latinLnBrk="0" hangingPunct="1">
              <a:lnSpc>
                <a:spcPct val="100000"/>
              </a:lnSpc>
              <a:spcBef>
                <a:spcPts val="22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Once in the capillary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727200" marR="0" lvl="2" indent="-228600" algn="just" defTabSz="914400" rtl="0" eaLnBrk="1" fontAlgn="base" latinLnBrk="0" hangingPunct="1">
              <a:lnSpc>
                <a:spcPts val="2163"/>
              </a:lnSpc>
              <a:spcBef>
                <a:spcPts val="538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~ 5% of the oxygen  will be dissolved in  the blood plasma.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727200" marR="0" lvl="2" indent="-228600" algn="l" defTabSz="914400" rtl="0" eaLnBrk="1" fontAlgn="base" latinLnBrk="0" hangingPunct="1">
              <a:lnSpc>
                <a:spcPts val="2163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~ 95% of the oxygen  will bind to  hemoglobin in red  blood cells.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122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584F9C2-B041-427E-9194-01AAA421CFC6}"/>
              </a:ext>
            </a:extLst>
          </p:cNvPr>
          <p:cNvSpPr txBox="1"/>
          <p:nvPr/>
        </p:nvSpPr>
        <p:spPr>
          <a:xfrm>
            <a:off x="941388" y="2689225"/>
            <a:ext cx="2549525" cy="1301750"/>
          </a:xfrm>
          <a:prstGeom prst="rect">
            <a:avLst/>
          </a:prstGeom>
        </p:spPr>
        <p:txBody>
          <a:bodyPr lIns="0" tIns="8953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ts val="4750"/>
              </a:lnSpc>
              <a:spcBef>
                <a:spcPts val="7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Cellular  Respiration</a:t>
            </a:r>
            <a:endParaRPr kumimoji="0" lang="en-US" alt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32771" name="object 3">
            <a:extLst>
              <a:ext uri="{FF2B5EF4-FFF2-40B4-BE49-F238E27FC236}">
                <a16:creationId xmlns:a16="http://schemas.microsoft.com/office/drawing/2014/main" id="{AD613364-55EF-4145-8EFE-1ED1C63ACB95}"/>
              </a:ext>
            </a:extLst>
          </p:cNvPr>
          <p:cNvSpPr>
            <a:spLocks/>
          </p:cNvSpPr>
          <p:nvPr/>
        </p:nvSpPr>
        <p:spPr bwMode="auto">
          <a:xfrm>
            <a:off x="5194300" y="471488"/>
            <a:ext cx="6513513" cy="1682750"/>
          </a:xfrm>
          <a:custGeom>
            <a:avLst/>
            <a:gdLst>
              <a:gd name="T0" fmla="*/ 6345326 w 6513830"/>
              <a:gd name="T1" fmla="*/ 0 h 1682750"/>
              <a:gd name="T2" fmla="*/ 168249 w 6513830"/>
              <a:gd name="T3" fmla="*/ 0 h 1682750"/>
              <a:gd name="T4" fmla="*/ 123520 w 6513830"/>
              <a:gd name="T5" fmla="*/ 6009 h 1682750"/>
              <a:gd name="T6" fmla="*/ 83328 w 6513830"/>
              <a:gd name="T7" fmla="*/ 22970 h 1682750"/>
              <a:gd name="T8" fmla="*/ 49277 w 6513830"/>
              <a:gd name="T9" fmla="*/ 49277 h 1682750"/>
              <a:gd name="T10" fmla="*/ 22970 w 6513830"/>
              <a:gd name="T11" fmla="*/ 83328 h 1682750"/>
              <a:gd name="T12" fmla="*/ 6009 w 6513830"/>
              <a:gd name="T13" fmla="*/ 123520 h 1682750"/>
              <a:gd name="T14" fmla="*/ 0 w 6513830"/>
              <a:gd name="T15" fmla="*/ 168249 h 1682750"/>
              <a:gd name="T16" fmla="*/ 1 w 6513830"/>
              <a:gd name="T17" fmla="*/ 1514246 h 1682750"/>
              <a:gd name="T18" fmla="*/ 6014 w 6513830"/>
              <a:gd name="T19" fmla="*/ 1558975 h 1682750"/>
              <a:gd name="T20" fmla="*/ 22977 w 6513830"/>
              <a:gd name="T21" fmla="*/ 1599167 h 1682750"/>
              <a:gd name="T22" fmla="*/ 49285 w 6513830"/>
              <a:gd name="T23" fmla="*/ 1633218 h 1682750"/>
              <a:gd name="T24" fmla="*/ 83336 w 6513830"/>
              <a:gd name="T25" fmla="*/ 1659525 h 1682750"/>
              <a:gd name="T26" fmla="*/ 123527 w 6513830"/>
              <a:gd name="T27" fmla="*/ 1676486 h 1682750"/>
              <a:gd name="T28" fmla="*/ 168249 w 6513830"/>
              <a:gd name="T29" fmla="*/ 1682495 h 1682750"/>
              <a:gd name="T30" fmla="*/ 6345326 w 6513830"/>
              <a:gd name="T31" fmla="*/ 1682495 h 1682750"/>
              <a:gd name="T32" fmla="*/ 6390057 w 6513830"/>
              <a:gd name="T33" fmla="*/ 1676485 h 1682750"/>
              <a:gd name="T34" fmla="*/ 6430251 w 6513830"/>
              <a:gd name="T35" fmla="*/ 1659522 h 1682750"/>
              <a:gd name="T36" fmla="*/ 6464303 w 6513830"/>
              <a:gd name="T37" fmla="*/ 1633212 h 1682750"/>
              <a:gd name="T38" fmla="*/ 6490609 w 6513830"/>
              <a:gd name="T39" fmla="*/ 1599157 h 1682750"/>
              <a:gd name="T40" fmla="*/ 6507567 w 6513830"/>
              <a:gd name="T41" fmla="*/ 1558963 h 1682750"/>
              <a:gd name="T42" fmla="*/ 6513576 w 6513830"/>
              <a:gd name="T43" fmla="*/ 1514246 h 1682750"/>
              <a:gd name="T44" fmla="*/ 6513588 w 6513830"/>
              <a:gd name="T45" fmla="*/ 168249 h 1682750"/>
              <a:gd name="T46" fmla="*/ 6507578 w 6513830"/>
              <a:gd name="T47" fmla="*/ 123520 h 1682750"/>
              <a:gd name="T48" fmla="*/ 6490615 w 6513830"/>
              <a:gd name="T49" fmla="*/ 83328 h 1682750"/>
              <a:gd name="T50" fmla="*/ 6464304 w 6513830"/>
              <a:gd name="T51" fmla="*/ 49277 h 1682750"/>
              <a:gd name="T52" fmla="*/ 6430250 w 6513830"/>
              <a:gd name="T53" fmla="*/ 22970 h 1682750"/>
              <a:gd name="T54" fmla="*/ 6390056 w 6513830"/>
              <a:gd name="T55" fmla="*/ 6009 h 1682750"/>
              <a:gd name="T56" fmla="*/ 6345326 w 6513830"/>
              <a:gd name="T57" fmla="*/ 0 h 1682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513830" h="1682750">
                <a:moveTo>
                  <a:pt x="6345326" y="0"/>
                </a:moveTo>
                <a:lnTo>
                  <a:pt x="168249" y="0"/>
                </a:lnTo>
                <a:lnTo>
                  <a:pt x="123520" y="6009"/>
                </a:lnTo>
                <a:lnTo>
                  <a:pt x="83328" y="22970"/>
                </a:lnTo>
                <a:lnTo>
                  <a:pt x="49277" y="49277"/>
                </a:lnTo>
                <a:lnTo>
                  <a:pt x="22970" y="83328"/>
                </a:lnTo>
                <a:lnTo>
                  <a:pt x="6009" y="123520"/>
                </a:lnTo>
                <a:lnTo>
                  <a:pt x="0" y="168249"/>
                </a:lnTo>
                <a:lnTo>
                  <a:pt x="1" y="1514246"/>
                </a:lnTo>
                <a:lnTo>
                  <a:pt x="6014" y="1558975"/>
                </a:lnTo>
                <a:lnTo>
                  <a:pt x="22977" y="1599167"/>
                </a:lnTo>
                <a:lnTo>
                  <a:pt x="49285" y="1633218"/>
                </a:lnTo>
                <a:lnTo>
                  <a:pt x="83336" y="1659525"/>
                </a:lnTo>
                <a:lnTo>
                  <a:pt x="123527" y="1676486"/>
                </a:lnTo>
                <a:lnTo>
                  <a:pt x="168249" y="1682495"/>
                </a:lnTo>
                <a:lnTo>
                  <a:pt x="6345326" y="1682495"/>
                </a:lnTo>
                <a:lnTo>
                  <a:pt x="6390057" y="1676485"/>
                </a:lnTo>
                <a:lnTo>
                  <a:pt x="6430251" y="1659522"/>
                </a:lnTo>
                <a:lnTo>
                  <a:pt x="6464303" y="1633212"/>
                </a:lnTo>
                <a:lnTo>
                  <a:pt x="6490609" y="1599157"/>
                </a:lnTo>
                <a:lnTo>
                  <a:pt x="6507567" y="1558963"/>
                </a:lnTo>
                <a:lnTo>
                  <a:pt x="6513576" y="1514246"/>
                </a:lnTo>
                <a:lnTo>
                  <a:pt x="6513588" y="168249"/>
                </a:lnTo>
                <a:lnTo>
                  <a:pt x="6507578" y="123520"/>
                </a:lnTo>
                <a:lnTo>
                  <a:pt x="6490615" y="83328"/>
                </a:lnTo>
                <a:lnTo>
                  <a:pt x="6464304" y="49277"/>
                </a:lnTo>
                <a:lnTo>
                  <a:pt x="6430250" y="22970"/>
                </a:lnTo>
                <a:lnTo>
                  <a:pt x="6390056" y="6009"/>
                </a:lnTo>
                <a:lnTo>
                  <a:pt x="6345326" y="0"/>
                </a:lnTo>
                <a:close/>
              </a:path>
            </a:pathLst>
          </a:custGeom>
          <a:solidFill>
            <a:srgbClr val="EC7C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2772" name="object 4">
            <a:extLst>
              <a:ext uri="{FF2B5EF4-FFF2-40B4-BE49-F238E27FC236}">
                <a16:creationId xmlns:a16="http://schemas.microsoft.com/office/drawing/2014/main" id="{67AAB7EC-2904-4F4A-832B-FA86D2E43B7A}"/>
              </a:ext>
            </a:extLst>
          </p:cNvPr>
          <p:cNvSpPr>
            <a:spLocks/>
          </p:cNvSpPr>
          <p:nvPr/>
        </p:nvSpPr>
        <p:spPr bwMode="auto">
          <a:xfrm>
            <a:off x="6011863" y="985838"/>
            <a:ext cx="307975" cy="307975"/>
          </a:xfrm>
          <a:custGeom>
            <a:avLst/>
            <a:gdLst>
              <a:gd name="T0" fmla="*/ 154302 w 308610"/>
              <a:gd name="T1" fmla="*/ 308049 h 308609"/>
              <a:gd name="T2" fmla="*/ 105529 w 308610"/>
              <a:gd name="T3" fmla="*/ 300197 h 308609"/>
              <a:gd name="T4" fmla="*/ 63171 w 308610"/>
              <a:gd name="T5" fmla="*/ 278332 h 308609"/>
              <a:gd name="T6" fmla="*/ 29770 w 308610"/>
              <a:gd name="T7" fmla="*/ 244991 h 308609"/>
              <a:gd name="T8" fmla="*/ 7866 w 308610"/>
              <a:gd name="T9" fmla="*/ 202710 h 308609"/>
              <a:gd name="T10" fmla="*/ 0 w 308610"/>
              <a:gd name="T11" fmla="*/ 154024 h 308609"/>
              <a:gd name="T12" fmla="*/ 7866 w 308610"/>
              <a:gd name="T13" fmla="*/ 105339 h 308609"/>
              <a:gd name="T14" fmla="*/ 29770 w 308610"/>
              <a:gd name="T15" fmla="*/ 63057 h 308609"/>
              <a:gd name="T16" fmla="*/ 63171 w 308610"/>
              <a:gd name="T17" fmla="*/ 29716 h 308609"/>
              <a:gd name="T18" fmla="*/ 105529 w 308610"/>
              <a:gd name="T19" fmla="*/ 7851 h 308609"/>
              <a:gd name="T20" fmla="*/ 154302 w 308610"/>
              <a:gd name="T21" fmla="*/ 0 h 308609"/>
              <a:gd name="T22" fmla="*/ 203075 w 308610"/>
              <a:gd name="T23" fmla="*/ 7851 h 308609"/>
              <a:gd name="T24" fmla="*/ 245433 w 308610"/>
              <a:gd name="T25" fmla="*/ 29716 h 308609"/>
              <a:gd name="T26" fmla="*/ 278834 w 308610"/>
              <a:gd name="T27" fmla="*/ 63057 h 308609"/>
              <a:gd name="T28" fmla="*/ 300738 w 308610"/>
              <a:gd name="T29" fmla="*/ 105339 h 308609"/>
              <a:gd name="T30" fmla="*/ 308604 w 308610"/>
              <a:gd name="T31" fmla="*/ 154024 h 308609"/>
              <a:gd name="T32" fmla="*/ 300738 w 308610"/>
              <a:gd name="T33" fmla="*/ 202710 h 308609"/>
              <a:gd name="T34" fmla="*/ 278834 w 308610"/>
              <a:gd name="T35" fmla="*/ 244991 h 308609"/>
              <a:gd name="T36" fmla="*/ 245433 w 308610"/>
              <a:gd name="T37" fmla="*/ 278332 h 308609"/>
              <a:gd name="T38" fmla="*/ 203075 w 308610"/>
              <a:gd name="T39" fmla="*/ 300197 h 308609"/>
              <a:gd name="T40" fmla="*/ 154302 w 308610"/>
              <a:gd name="T41" fmla="*/ 308049 h 308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08610" h="308609">
                <a:moveTo>
                  <a:pt x="154302" y="308049"/>
                </a:moveTo>
                <a:lnTo>
                  <a:pt x="105529" y="300197"/>
                </a:lnTo>
                <a:lnTo>
                  <a:pt x="63171" y="278332"/>
                </a:lnTo>
                <a:lnTo>
                  <a:pt x="29770" y="244991"/>
                </a:lnTo>
                <a:lnTo>
                  <a:pt x="7866" y="202710"/>
                </a:lnTo>
                <a:lnTo>
                  <a:pt x="0" y="154024"/>
                </a:lnTo>
                <a:lnTo>
                  <a:pt x="7866" y="105339"/>
                </a:lnTo>
                <a:lnTo>
                  <a:pt x="29770" y="63057"/>
                </a:lnTo>
                <a:lnTo>
                  <a:pt x="63171" y="29716"/>
                </a:lnTo>
                <a:lnTo>
                  <a:pt x="105529" y="7851"/>
                </a:lnTo>
                <a:lnTo>
                  <a:pt x="154302" y="0"/>
                </a:lnTo>
                <a:lnTo>
                  <a:pt x="203075" y="7851"/>
                </a:lnTo>
                <a:lnTo>
                  <a:pt x="245433" y="29716"/>
                </a:lnTo>
                <a:lnTo>
                  <a:pt x="278834" y="63057"/>
                </a:lnTo>
                <a:lnTo>
                  <a:pt x="300738" y="105339"/>
                </a:lnTo>
                <a:lnTo>
                  <a:pt x="308604" y="154024"/>
                </a:lnTo>
                <a:lnTo>
                  <a:pt x="300738" y="202710"/>
                </a:lnTo>
                <a:lnTo>
                  <a:pt x="278834" y="244991"/>
                </a:lnTo>
                <a:lnTo>
                  <a:pt x="245433" y="278332"/>
                </a:lnTo>
                <a:lnTo>
                  <a:pt x="203075" y="300197"/>
                </a:lnTo>
                <a:lnTo>
                  <a:pt x="154302" y="3080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2773" name="object 5">
            <a:extLst>
              <a:ext uri="{FF2B5EF4-FFF2-40B4-BE49-F238E27FC236}">
                <a16:creationId xmlns:a16="http://schemas.microsoft.com/office/drawing/2014/main" id="{4BD94844-7684-4D8B-8B6F-ABA33FEE7432}"/>
              </a:ext>
            </a:extLst>
          </p:cNvPr>
          <p:cNvSpPr>
            <a:spLocks/>
          </p:cNvSpPr>
          <p:nvPr/>
        </p:nvSpPr>
        <p:spPr bwMode="auto">
          <a:xfrm>
            <a:off x="5780088" y="1344613"/>
            <a:ext cx="220662" cy="338137"/>
          </a:xfrm>
          <a:custGeom>
            <a:avLst/>
            <a:gdLst>
              <a:gd name="T0" fmla="*/ 188146 w 220979"/>
              <a:gd name="T1" fmla="*/ 336928 h 337185"/>
              <a:gd name="T2" fmla="*/ 29022 w 220979"/>
              <a:gd name="T3" fmla="*/ 336928 h 337185"/>
              <a:gd name="T4" fmla="*/ 24200 w 220979"/>
              <a:gd name="T5" fmla="*/ 335966 h 337185"/>
              <a:gd name="T6" fmla="*/ 20342 w 220979"/>
              <a:gd name="T7" fmla="*/ 334041 h 337185"/>
              <a:gd name="T8" fmla="*/ 9221 w 220979"/>
              <a:gd name="T9" fmla="*/ 326730 h 337185"/>
              <a:gd name="T10" fmla="*/ 2260 w 220979"/>
              <a:gd name="T11" fmla="*/ 315991 h 337185"/>
              <a:gd name="T12" fmla="*/ 0 w 220979"/>
              <a:gd name="T13" fmla="*/ 303446 h 337185"/>
              <a:gd name="T14" fmla="*/ 2983 w 220979"/>
              <a:gd name="T15" fmla="*/ 290721 h 337185"/>
              <a:gd name="T16" fmla="*/ 65668 w 220979"/>
              <a:gd name="T17" fmla="*/ 148248 h 337185"/>
              <a:gd name="T18" fmla="*/ 65548 w 220979"/>
              <a:gd name="T19" fmla="*/ 50058 h 337185"/>
              <a:gd name="T20" fmla="*/ 45416 w 220979"/>
              <a:gd name="T21" fmla="*/ 20215 h 337185"/>
              <a:gd name="T22" fmla="*/ 43487 w 220979"/>
              <a:gd name="T23" fmla="*/ 16365 h 337185"/>
              <a:gd name="T24" fmla="*/ 43487 w 220979"/>
              <a:gd name="T25" fmla="*/ 4813 h 337185"/>
              <a:gd name="T26" fmla="*/ 49274 w 220979"/>
              <a:gd name="T27" fmla="*/ 962 h 337185"/>
              <a:gd name="T28" fmla="*/ 165000 w 220979"/>
              <a:gd name="T29" fmla="*/ 962 h 337185"/>
              <a:gd name="T30" fmla="*/ 169822 w 220979"/>
              <a:gd name="T31" fmla="*/ 0 h 337185"/>
              <a:gd name="T32" fmla="*/ 173680 w 220979"/>
              <a:gd name="T33" fmla="*/ 2887 h 337185"/>
              <a:gd name="T34" fmla="*/ 175609 w 220979"/>
              <a:gd name="T35" fmla="*/ 6738 h 337185"/>
              <a:gd name="T36" fmla="*/ 178502 w 220979"/>
              <a:gd name="T37" fmla="*/ 11551 h 337185"/>
              <a:gd name="T38" fmla="*/ 176573 w 220979"/>
              <a:gd name="T39" fmla="*/ 18290 h 337185"/>
              <a:gd name="T40" fmla="*/ 170787 w 220979"/>
              <a:gd name="T41" fmla="*/ 21178 h 337185"/>
              <a:gd name="T42" fmla="*/ 169588 w 220979"/>
              <a:gd name="T43" fmla="*/ 22141 h 337185"/>
              <a:gd name="T44" fmla="*/ 81099 w 220979"/>
              <a:gd name="T45" fmla="*/ 22141 h 337185"/>
              <a:gd name="T46" fmla="*/ 84745 w 220979"/>
              <a:gd name="T47" fmla="*/ 28804 h 337185"/>
              <a:gd name="T48" fmla="*/ 87126 w 220979"/>
              <a:gd name="T49" fmla="*/ 35738 h 337185"/>
              <a:gd name="T50" fmla="*/ 88422 w 220979"/>
              <a:gd name="T51" fmla="*/ 42853 h 337185"/>
              <a:gd name="T52" fmla="*/ 88814 w 220979"/>
              <a:gd name="T53" fmla="*/ 50058 h 337185"/>
              <a:gd name="T54" fmla="*/ 88814 w 220979"/>
              <a:gd name="T55" fmla="*/ 72199 h 337185"/>
              <a:gd name="T56" fmla="*/ 154392 w 220979"/>
              <a:gd name="T57" fmla="*/ 72199 h 337185"/>
              <a:gd name="T58" fmla="*/ 154392 w 220979"/>
              <a:gd name="T59" fmla="*/ 147286 h 337185"/>
              <a:gd name="T60" fmla="*/ 218042 w 220979"/>
              <a:gd name="T61" fmla="*/ 290721 h 337185"/>
              <a:gd name="T62" fmla="*/ 219971 w 220979"/>
              <a:gd name="T63" fmla="*/ 294572 h 337185"/>
              <a:gd name="T64" fmla="*/ 220935 w 220979"/>
              <a:gd name="T65" fmla="*/ 299385 h 337185"/>
              <a:gd name="T66" fmla="*/ 220935 w 220979"/>
              <a:gd name="T67" fmla="*/ 304198 h 337185"/>
              <a:gd name="T68" fmla="*/ 218388 w 220979"/>
              <a:gd name="T69" fmla="*/ 317029 h 337185"/>
              <a:gd name="T70" fmla="*/ 211412 w 220979"/>
              <a:gd name="T71" fmla="*/ 327422 h 337185"/>
              <a:gd name="T72" fmla="*/ 200999 w 220979"/>
              <a:gd name="T73" fmla="*/ 334386 h 337185"/>
              <a:gd name="T74" fmla="*/ 188146 w 220979"/>
              <a:gd name="T75" fmla="*/ 336928 h 337185"/>
              <a:gd name="T76" fmla="*/ 154392 w 220979"/>
              <a:gd name="T77" fmla="*/ 72199 h 337185"/>
              <a:gd name="T78" fmla="*/ 132211 w 220979"/>
              <a:gd name="T79" fmla="*/ 72199 h 337185"/>
              <a:gd name="T80" fmla="*/ 132211 w 220979"/>
              <a:gd name="T81" fmla="*/ 50058 h 337185"/>
              <a:gd name="T82" fmla="*/ 132739 w 220979"/>
              <a:gd name="T83" fmla="*/ 42853 h 337185"/>
              <a:gd name="T84" fmla="*/ 134261 w 220979"/>
              <a:gd name="T85" fmla="*/ 35738 h 337185"/>
              <a:gd name="T86" fmla="*/ 136687 w 220979"/>
              <a:gd name="T87" fmla="*/ 28804 h 337185"/>
              <a:gd name="T88" fmla="*/ 139926 w 220979"/>
              <a:gd name="T89" fmla="*/ 22141 h 337185"/>
              <a:gd name="T90" fmla="*/ 169588 w 220979"/>
              <a:gd name="T91" fmla="*/ 22141 h 337185"/>
              <a:gd name="T92" fmla="*/ 164157 w 220979"/>
              <a:gd name="T93" fmla="*/ 26503 h 337185"/>
              <a:gd name="T94" fmla="*/ 158973 w 220979"/>
              <a:gd name="T95" fmla="*/ 33452 h 337185"/>
              <a:gd name="T96" fmla="*/ 155598 w 220979"/>
              <a:gd name="T97" fmla="*/ 41484 h 337185"/>
              <a:gd name="T98" fmla="*/ 154392 w 220979"/>
              <a:gd name="T99" fmla="*/ 50058 h 337185"/>
              <a:gd name="T100" fmla="*/ 154392 w 220979"/>
              <a:gd name="T101" fmla="*/ 72199 h 337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0979" h="337185">
                <a:moveTo>
                  <a:pt x="188146" y="336928"/>
                </a:moveTo>
                <a:lnTo>
                  <a:pt x="29022" y="336928"/>
                </a:lnTo>
                <a:lnTo>
                  <a:pt x="24200" y="335966"/>
                </a:lnTo>
                <a:lnTo>
                  <a:pt x="20342" y="334041"/>
                </a:lnTo>
                <a:lnTo>
                  <a:pt x="9221" y="326730"/>
                </a:lnTo>
                <a:lnTo>
                  <a:pt x="2260" y="315991"/>
                </a:lnTo>
                <a:lnTo>
                  <a:pt x="0" y="303446"/>
                </a:lnTo>
                <a:lnTo>
                  <a:pt x="2983" y="290721"/>
                </a:lnTo>
                <a:lnTo>
                  <a:pt x="65668" y="148248"/>
                </a:lnTo>
                <a:lnTo>
                  <a:pt x="65548" y="50058"/>
                </a:lnTo>
                <a:lnTo>
                  <a:pt x="45416" y="20215"/>
                </a:lnTo>
                <a:lnTo>
                  <a:pt x="43487" y="16365"/>
                </a:lnTo>
                <a:lnTo>
                  <a:pt x="43487" y="4813"/>
                </a:lnTo>
                <a:lnTo>
                  <a:pt x="49274" y="962"/>
                </a:lnTo>
                <a:lnTo>
                  <a:pt x="165000" y="962"/>
                </a:lnTo>
                <a:lnTo>
                  <a:pt x="169822" y="0"/>
                </a:lnTo>
                <a:lnTo>
                  <a:pt x="173680" y="2887"/>
                </a:lnTo>
                <a:lnTo>
                  <a:pt x="175609" y="6738"/>
                </a:lnTo>
                <a:lnTo>
                  <a:pt x="178502" y="11551"/>
                </a:lnTo>
                <a:lnTo>
                  <a:pt x="176573" y="18290"/>
                </a:lnTo>
                <a:lnTo>
                  <a:pt x="170787" y="21178"/>
                </a:lnTo>
                <a:lnTo>
                  <a:pt x="169588" y="22141"/>
                </a:lnTo>
                <a:lnTo>
                  <a:pt x="81099" y="22141"/>
                </a:lnTo>
                <a:lnTo>
                  <a:pt x="84745" y="28804"/>
                </a:lnTo>
                <a:lnTo>
                  <a:pt x="87126" y="35738"/>
                </a:lnTo>
                <a:lnTo>
                  <a:pt x="88422" y="42853"/>
                </a:lnTo>
                <a:lnTo>
                  <a:pt x="88814" y="50058"/>
                </a:lnTo>
                <a:lnTo>
                  <a:pt x="88814" y="72199"/>
                </a:lnTo>
                <a:lnTo>
                  <a:pt x="154392" y="72199"/>
                </a:lnTo>
                <a:lnTo>
                  <a:pt x="154392" y="147286"/>
                </a:lnTo>
                <a:lnTo>
                  <a:pt x="218042" y="290721"/>
                </a:lnTo>
                <a:lnTo>
                  <a:pt x="219971" y="294572"/>
                </a:lnTo>
                <a:lnTo>
                  <a:pt x="220935" y="299385"/>
                </a:lnTo>
                <a:lnTo>
                  <a:pt x="220935" y="304198"/>
                </a:lnTo>
                <a:lnTo>
                  <a:pt x="218388" y="317029"/>
                </a:lnTo>
                <a:lnTo>
                  <a:pt x="211412" y="327422"/>
                </a:lnTo>
                <a:lnTo>
                  <a:pt x="200999" y="334386"/>
                </a:lnTo>
                <a:lnTo>
                  <a:pt x="188146" y="336928"/>
                </a:lnTo>
                <a:close/>
              </a:path>
              <a:path w="220979" h="337185">
                <a:moveTo>
                  <a:pt x="154392" y="72199"/>
                </a:moveTo>
                <a:lnTo>
                  <a:pt x="132211" y="72199"/>
                </a:lnTo>
                <a:lnTo>
                  <a:pt x="132211" y="50058"/>
                </a:lnTo>
                <a:lnTo>
                  <a:pt x="132739" y="42853"/>
                </a:lnTo>
                <a:lnTo>
                  <a:pt x="134261" y="35738"/>
                </a:lnTo>
                <a:lnTo>
                  <a:pt x="136687" y="28804"/>
                </a:lnTo>
                <a:lnTo>
                  <a:pt x="139926" y="22141"/>
                </a:lnTo>
                <a:lnTo>
                  <a:pt x="169588" y="22141"/>
                </a:lnTo>
                <a:lnTo>
                  <a:pt x="164157" y="26503"/>
                </a:lnTo>
                <a:lnTo>
                  <a:pt x="158973" y="33452"/>
                </a:lnTo>
                <a:lnTo>
                  <a:pt x="155598" y="41484"/>
                </a:lnTo>
                <a:lnTo>
                  <a:pt x="154392" y="50058"/>
                </a:lnTo>
                <a:lnTo>
                  <a:pt x="154392" y="721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2774" name="object 6">
            <a:extLst>
              <a:ext uri="{FF2B5EF4-FFF2-40B4-BE49-F238E27FC236}">
                <a16:creationId xmlns:a16="http://schemas.microsoft.com/office/drawing/2014/main" id="{651A8212-B95A-43C9-969D-C50D7A827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1525" y="1196975"/>
            <a:ext cx="93663" cy="13811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2775" name="object 7">
            <a:extLst>
              <a:ext uri="{FF2B5EF4-FFF2-40B4-BE49-F238E27FC236}">
                <a16:creationId xmlns:a16="http://schemas.microsoft.com/office/drawing/2014/main" id="{99215A8B-CC20-4EA5-BAE0-E6729B9898C6}"/>
              </a:ext>
            </a:extLst>
          </p:cNvPr>
          <p:cNvSpPr>
            <a:spLocks/>
          </p:cNvSpPr>
          <p:nvPr/>
        </p:nvSpPr>
        <p:spPr bwMode="auto">
          <a:xfrm>
            <a:off x="5953125" y="1354138"/>
            <a:ext cx="165100" cy="285750"/>
          </a:xfrm>
          <a:custGeom>
            <a:avLst/>
            <a:gdLst>
              <a:gd name="T0" fmla="*/ 163946 w 164464"/>
              <a:gd name="T1" fmla="*/ 285908 h 286385"/>
              <a:gd name="T2" fmla="*/ 65578 w 164464"/>
              <a:gd name="T3" fmla="*/ 285908 h 286385"/>
              <a:gd name="T4" fmla="*/ 63649 w 164464"/>
              <a:gd name="T5" fmla="*/ 278207 h 286385"/>
              <a:gd name="T6" fmla="*/ 61720 w 164464"/>
              <a:gd name="T7" fmla="*/ 274356 h 286385"/>
              <a:gd name="T8" fmla="*/ 0 w 164464"/>
              <a:gd name="T9" fmla="*/ 134771 h 286385"/>
              <a:gd name="T10" fmla="*/ 0 w 164464"/>
              <a:gd name="T11" fmla="*/ 42356 h 286385"/>
              <a:gd name="T12" fmla="*/ 41589 w 164464"/>
              <a:gd name="T13" fmla="*/ 12394 h 286385"/>
              <a:gd name="T14" fmla="*/ 76186 w 164464"/>
              <a:gd name="T15" fmla="*/ 0 h 286385"/>
              <a:gd name="T16" fmla="*/ 74257 w 164464"/>
              <a:gd name="T17" fmla="*/ 81825 h 286385"/>
              <a:gd name="T18" fmla="*/ 129228 w 164464"/>
              <a:gd name="T19" fmla="*/ 81825 h 286385"/>
              <a:gd name="T20" fmla="*/ 94510 w 164464"/>
              <a:gd name="T21" fmla="*/ 125145 h 286385"/>
              <a:gd name="T22" fmla="*/ 163946 w 164464"/>
              <a:gd name="T23" fmla="*/ 198306 h 286385"/>
              <a:gd name="T24" fmla="*/ 163946 w 164464"/>
              <a:gd name="T25" fmla="*/ 285908 h 286385"/>
              <a:gd name="T26" fmla="*/ 129228 w 164464"/>
              <a:gd name="T27" fmla="*/ 81825 h 286385"/>
              <a:gd name="T28" fmla="*/ 74257 w 164464"/>
              <a:gd name="T29" fmla="*/ 81825 h 286385"/>
              <a:gd name="T30" fmla="*/ 133085 w 164464"/>
              <a:gd name="T31" fmla="*/ 76049 h 286385"/>
              <a:gd name="T32" fmla="*/ 133085 w 164464"/>
              <a:gd name="T33" fmla="*/ 77012 h 286385"/>
              <a:gd name="T34" fmla="*/ 129228 w 164464"/>
              <a:gd name="T35" fmla="*/ 81825 h 286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4464" h="286385">
                <a:moveTo>
                  <a:pt x="163946" y="285908"/>
                </a:moveTo>
                <a:lnTo>
                  <a:pt x="65578" y="285908"/>
                </a:lnTo>
                <a:lnTo>
                  <a:pt x="63649" y="278207"/>
                </a:lnTo>
                <a:lnTo>
                  <a:pt x="61720" y="274356"/>
                </a:lnTo>
                <a:lnTo>
                  <a:pt x="0" y="134771"/>
                </a:lnTo>
                <a:lnTo>
                  <a:pt x="0" y="42356"/>
                </a:lnTo>
                <a:lnTo>
                  <a:pt x="41589" y="12394"/>
                </a:lnTo>
                <a:lnTo>
                  <a:pt x="76186" y="0"/>
                </a:lnTo>
                <a:lnTo>
                  <a:pt x="74257" y="81825"/>
                </a:lnTo>
                <a:lnTo>
                  <a:pt x="129228" y="81825"/>
                </a:lnTo>
                <a:lnTo>
                  <a:pt x="94510" y="125145"/>
                </a:lnTo>
                <a:lnTo>
                  <a:pt x="163946" y="198306"/>
                </a:lnTo>
                <a:lnTo>
                  <a:pt x="163946" y="285908"/>
                </a:lnTo>
                <a:close/>
              </a:path>
              <a:path w="164464" h="286385">
                <a:moveTo>
                  <a:pt x="129228" y="81825"/>
                </a:moveTo>
                <a:lnTo>
                  <a:pt x="74257" y="81825"/>
                </a:lnTo>
                <a:lnTo>
                  <a:pt x="133085" y="76049"/>
                </a:lnTo>
                <a:lnTo>
                  <a:pt x="133085" y="77012"/>
                </a:lnTo>
                <a:lnTo>
                  <a:pt x="129228" y="818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2776" name="object 8">
            <a:extLst>
              <a:ext uri="{FF2B5EF4-FFF2-40B4-BE49-F238E27FC236}">
                <a16:creationId xmlns:a16="http://schemas.microsoft.com/office/drawing/2014/main" id="{E57BAB50-B217-41CD-9951-B864F46CEA6D}"/>
              </a:ext>
            </a:extLst>
          </p:cNvPr>
          <p:cNvSpPr>
            <a:spLocks/>
          </p:cNvSpPr>
          <p:nvPr/>
        </p:nvSpPr>
        <p:spPr bwMode="auto">
          <a:xfrm>
            <a:off x="6069013" y="1331913"/>
            <a:ext cx="195262" cy="307975"/>
          </a:xfrm>
          <a:custGeom>
            <a:avLst/>
            <a:gdLst>
              <a:gd name="T0" fmla="*/ 126334 w 196214"/>
              <a:gd name="T1" fmla="*/ 308049 h 308610"/>
              <a:gd name="T2" fmla="*/ 68471 w 196214"/>
              <a:gd name="T3" fmla="*/ 308049 h 308610"/>
              <a:gd name="T4" fmla="*/ 68471 w 196214"/>
              <a:gd name="T5" fmla="*/ 211783 h 308610"/>
              <a:gd name="T6" fmla="*/ 0 w 196214"/>
              <a:gd name="T7" fmla="*/ 11551 h 308610"/>
              <a:gd name="T8" fmla="*/ 24034 w 196214"/>
              <a:gd name="T9" fmla="*/ 6497 h 308610"/>
              <a:gd name="T10" fmla="*/ 48340 w 196214"/>
              <a:gd name="T11" fmla="*/ 2887 h 308610"/>
              <a:gd name="T12" fmla="*/ 72826 w 196214"/>
              <a:gd name="T13" fmla="*/ 721 h 308610"/>
              <a:gd name="T14" fmla="*/ 97403 w 196214"/>
              <a:gd name="T15" fmla="*/ 0 h 308610"/>
              <a:gd name="T16" fmla="*/ 121995 w 196214"/>
              <a:gd name="T17" fmla="*/ 721 h 308610"/>
              <a:gd name="T18" fmla="*/ 146587 w 196214"/>
              <a:gd name="T19" fmla="*/ 2887 h 308610"/>
              <a:gd name="T20" fmla="*/ 171179 w 196214"/>
              <a:gd name="T21" fmla="*/ 6497 h 308610"/>
              <a:gd name="T22" fmla="*/ 195770 w 196214"/>
              <a:gd name="T23" fmla="*/ 11551 h 308610"/>
              <a:gd name="T24" fmla="*/ 126334 w 196214"/>
              <a:gd name="T25" fmla="*/ 211783 h 308610"/>
              <a:gd name="T26" fmla="*/ 126334 w 196214"/>
              <a:gd name="T27" fmla="*/ 308049 h 308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96214" h="308610">
                <a:moveTo>
                  <a:pt x="126334" y="308049"/>
                </a:moveTo>
                <a:lnTo>
                  <a:pt x="68471" y="308049"/>
                </a:lnTo>
                <a:lnTo>
                  <a:pt x="68471" y="211783"/>
                </a:lnTo>
                <a:lnTo>
                  <a:pt x="0" y="11551"/>
                </a:lnTo>
                <a:lnTo>
                  <a:pt x="24034" y="6497"/>
                </a:lnTo>
                <a:lnTo>
                  <a:pt x="48340" y="2887"/>
                </a:lnTo>
                <a:lnTo>
                  <a:pt x="72826" y="721"/>
                </a:lnTo>
                <a:lnTo>
                  <a:pt x="97403" y="0"/>
                </a:lnTo>
                <a:lnTo>
                  <a:pt x="121995" y="721"/>
                </a:lnTo>
                <a:lnTo>
                  <a:pt x="146587" y="2887"/>
                </a:lnTo>
                <a:lnTo>
                  <a:pt x="171179" y="6497"/>
                </a:lnTo>
                <a:lnTo>
                  <a:pt x="195770" y="11551"/>
                </a:lnTo>
                <a:lnTo>
                  <a:pt x="126334" y="211783"/>
                </a:lnTo>
                <a:lnTo>
                  <a:pt x="126334" y="3080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2777" name="object 9">
            <a:extLst>
              <a:ext uri="{FF2B5EF4-FFF2-40B4-BE49-F238E27FC236}">
                <a16:creationId xmlns:a16="http://schemas.microsoft.com/office/drawing/2014/main" id="{D9935472-8F32-47CE-9292-0225094CC8AC}"/>
              </a:ext>
            </a:extLst>
          </p:cNvPr>
          <p:cNvSpPr>
            <a:spLocks/>
          </p:cNvSpPr>
          <p:nvPr/>
        </p:nvSpPr>
        <p:spPr bwMode="auto">
          <a:xfrm>
            <a:off x="6213475" y="1354138"/>
            <a:ext cx="261938" cy="285750"/>
          </a:xfrm>
          <a:custGeom>
            <a:avLst/>
            <a:gdLst>
              <a:gd name="T0" fmla="*/ 241534 w 260985"/>
              <a:gd name="T1" fmla="*/ 81825 h 286385"/>
              <a:gd name="T2" fmla="*/ 89688 w 260985"/>
              <a:gd name="T3" fmla="*/ 81825 h 286385"/>
              <a:gd name="T4" fmla="*/ 87759 w 260985"/>
              <a:gd name="T5" fmla="*/ 0 h 286385"/>
              <a:gd name="T6" fmla="*/ 125506 w 260985"/>
              <a:gd name="T7" fmla="*/ 12469 h 286385"/>
              <a:gd name="T8" fmla="*/ 161896 w 260985"/>
              <a:gd name="T9" fmla="*/ 28277 h 286385"/>
              <a:gd name="T10" fmla="*/ 196660 w 260985"/>
              <a:gd name="T11" fmla="*/ 47516 h 286385"/>
              <a:gd name="T12" fmla="*/ 229524 w 260985"/>
              <a:gd name="T13" fmla="*/ 70273 h 286385"/>
              <a:gd name="T14" fmla="*/ 241534 w 260985"/>
              <a:gd name="T15" fmla="*/ 81825 h 286385"/>
              <a:gd name="T16" fmla="*/ 260385 w 260985"/>
              <a:gd name="T17" fmla="*/ 285908 h 286385"/>
              <a:gd name="T18" fmla="*/ 0 w 260985"/>
              <a:gd name="T19" fmla="*/ 285908 h 286385"/>
              <a:gd name="T20" fmla="*/ 0 w 260985"/>
              <a:gd name="T21" fmla="*/ 198306 h 286385"/>
              <a:gd name="T22" fmla="*/ 69436 w 260985"/>
              <a:gd name="T23" fmla="*/ 125145 h 286385"/>
              <a:gd name="T24" fmla="*/ 30860 w 260985"/>
              <a:gd name="T25" fmla="*/ 77012 h 286385"/>
              <a:gd name="T26" fmla="*/ 30860 w 260985"/>
              <a:gd name="T27" fmla="*/ 76049 h 286385"/>
              <a:gd name="T28" fmla="*/ 89688 w 260985"/>
              <a:gd name="T29" fmla="*/ 81825 h 286385"/>
              <a:gd name="T30" fmla="*/ 241534 w 260985"/>
              <a:gd name="T31" fmla="*/ 81825 h 286385"/>
              <a:gd name="T32" fmla="*/ 242347 w 260985"/>
              <a:gd name="T33" fmla="*/ 82607 h 286385"/>
              <a:gd name="T34" fmla="*/ 251826 w 260985"/>
              <a:gd name="T35" fmla="*/ 97468 h 286385"/>
              <a:gd name="T36" fmla="*/ 257868 w 260985"/>
              <a:gd name="T37" fmla="*/ 114134 h 286385"/>
              <a:gd name="T38" fmla="*/ 260385 w 260985"/>
              <a:gd name="T39" fmla="*/ 131883 h 286385"/>
              <a:gd name="T40" fmla="*/ 260385 w 260985"/>
              <a:gd name="T41" fmla="*/ 285908 h 286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60985" h="286385">
                <a:moveTo>
                  <a:pt x="241534" y="81825"/>
                </a:moveTo>
                <a:lnTo>
                  <a:pt x="89688" y="81825"/>
                </a:lnTo>
                <a:lnTo>
                  <a:pt x="87759" y="0"/>
                </a:lnTo>
                <a:lnTo>
                  <a:pt x="125506" y="12469"/>
                </a:lnTo>
                <a:lnTo>
                  <a:pt x="161896" y="28277"/>
                </a:lnTo>
                <a:lnTo>
                  <a:pt x="196660" y="47516"/>
                </a:lnTo>
                <a:lnTo>
                  <a:pt x="229524" y="70273"/>
                </a:lnTo>
                <a:lnTo>
                  <a:pt x="241534" y="81825"/>
                </a:lnTo>
                <a:close/>
              </a:path>
              <a:path w="260985" h="286385">
                <a:moveTo>
                  <a:pt x="260385" y="285908"/>
                </a:moveTo>
                <a:lnTo>
                  <a:pt x="0" y="285908"/>
                </a:lnTo>
                <a:lnTo>
                  <a:pt x="0" y="198306"/>
                </a:lnTo>
                <a:lnTo>
                  <a:pt x="69436" y="125145"/>
                </a:lnTo>
                <a:lnTo>
                  <a:pt x="30860" y="77012"/>
                </a:lnTo>
                <a:lnTo>
                  <a:pt x="30860" y="76049"/>
                </a:lnTo>
                <a:lnTo>
                  <a:pt x="89688" y="81825"/>
                </a:lnTo>
                <a:lnTo>
                  <a:pt x="241534" y="81825"/>
                </a:lnTo>
                <a:lnTo>
                  <a:pt x="242347" y="82607"/>
                </a:lnTo>
                <a:lnTo>
                  <a:pt x="251826" y="97468"/>
                </a:lnTo>
                <a:lnTo>
                  <a:pt x="257868" y="114134"/>
                </a:lnTo>
                <a:lnTo>
                  <a:pt x="260385" y="131883"/>
                </a:lnTo>
                <a:lnTo>
                  <a:pt x="260385" y="28590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33C05576-5EE8-4E1B-BF55-33CA28D9B3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00913" y="798513"/>
            <a:ext cx="3848100" cy="996950"/>
          </a:xfrm>
        </p:spPr>
        <p:txBody>
          <a:bodyPr tIns="6985"/>
          <a:lstStyle/>
          <a:p>
            <a:pPr marL="12700" algn="just" eaLnBrk="1" hangingPunct="1">
              <a:lnSpc>
                <a:spcPct val="102000"/>
              </a:lnSpc>
              <a:spcBef>
                <a:spcPts val="50"/>
              </a:spcBef>
            </a:pPr>
            <a:r>
              <a:rPr lang="en-US" alt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It is in the mitochondria of the cells  where oxygen is actually consumed  and carbon dioxide produced.</a:t>
            </a:r>
          </a:p>
        </p:txBody>
      </p:sp>
      <p:sp>
        <p:nvSpPr>
          <p:cNvPr id="32779" name="object 11">
            <a:extLst>
              <a:ext uri="{FF2B5EF4-FFF2-40B4-BE49-F238E27FC236}">
                <a16:creationId xmlns:a16="http://schemas.microsoft.com/office/drawing/2014/main" id="{8D2AC09E-0B34-43E3-AE8D-C7E53431D396}"/>
              </a:ext>
            </a:extLst>
          </p:cNvPr>
          <p:cNvSpPr>
            <a:spLocks/>
          </p:cNvSpPr>
          <p:nvPr/>
        </p:nvSpPr>
        <p:spPr bwMode="auto">
          <a:xfrm>
            <a:off x="5194300" y="2571750"/>
            <a:ext cx="6513513" cy="1682750"/>
          </a:xfrm>
          <a:custGeom>
            <a:avLst/>
            <a:gdLst>
              <a:gd name="T0" fmla="*/ 6345478 w 6513830"/>
              <a:gd name="T1" fmla="*/ 0 h 1681479"/>
              <a:gd name="T2" fmla="*/ 168097 w 6513830"/>
              <a:gd name="T3" fmla="*/ 0 h 1681479"/>
              <a:gd name="T4" fmla="*/ 123410 w 6513830"/>
              <a:gd name="T5" fmla="*/ 6004 h 1681479"/>
              <a:gd name="T6" fmla="*/ 83255 w 6513830"/>
              <a:gd name="T7" fmla="*/ 22950 h 1681479"/>
              <a:gd name="T8" fmla="*/ 49234 w 6513830"/>
              <a:gd name="T9" fmla="*/ 49234 h 1681479"/>
              <a:gd name="T10" fmla="*/ 22950 w 6513830"/>
              <a:gd name="T11" fmla="*/ 83255 h 1681479"/>
              <a:gd name="T12" fmla="*/ 6004 w 6513830"/>
              <a:gd name="T13" fmla="*/ 123410 h 1681479"/>
              <a:gd name="T14" fmla="*/ 0 w 6513830"/>
              <a:gd name="T15" fmla="*/ 168097 h 1681479"/>
              <a:gd name="T16" fmla="*/ 0 w 6513830"/>
              <a:gd name="T17" fmla="*/ 1512874 h 1681479"/>
              <a:gd name="T18" fmla="*/ 6004 w 6513830"/>
              <a:gd name="T19" fmla="*/ 1557561 h 1681479"/>
              <a:gd name="T20" fmla="*/ 22950 w 6513830"/>
              <a:gd name="T21" fmla="*/ 1597716 h 1681479"/>
              <a:gd name="T22" fmla="*/ 49234 w 6513830"/>
              <a:gd name="T23" fmla="*/ 1631737 h 1681479"/>
              <a:gd name="T24" fmla="*/ 83255 w 6513830"/>
              <a:gd name="T25" fmla="*/ 1658021 h 1681479"/>
              <a:gd name="T26" fmla="*/ 123410 w 6513830"/>
              <a:gd name="T27" fmla="*/ 1674967 h 1681479"/>
              <a:gd name="T28" fmla="*/ 168097 w 6513830"/>
              <a:gd name="T29" fmla="*/ 1680971 h 1681479"/>
              <a:gd name="T30" fmla="*/ 6345478 w 6513830"/>
              <a:gd name="T31" fmla="*/ 1680971 h 1681479"/>
              <a:gd name="T32" fmla="*/ 6390165 w 6513830"/>
              <a:gd name="T33" fmla="*/ 1674967 h 1681479"/>
              <a:gd name="T34" fmla="*/ 6430320 w 6513830"/>
              <a:gd name="T35" fmla="*/ 1658021 h 1681479"/>
              <a:gd name="T36" fmla="*/ 6464341 w 6513830"/>
              <a:gd name="T37" fmla="*/ 1631737 h 1681479"/>
              <a:gd name="T38" fmla="*/ 6490625 w 6513830"/>
              <a:gd name="T39" fmla="*/ 1597716 h 1681479"/>
              <a:gd name="T40" fmla="*/ 6507571 w 6513830"/>
              <a:gd name="T41" fmla="*/ 1557561 h 1681479"/>
              <a:gd name="T42" fmla="*/ 6513576 w 6513830"/>
              <a:gd name="T43" fmla="*/ 1512874 h 1681479"/>
              <a:gd name="T44" fmla="*/ 6513576 w 6513830"/>
              <a:gd name="T45" fmla="*/ 168097 h 1681479"/>
              <a:gd name="T46" fmla="*/ 6507571 w 6513830"/>
              <a:gd name="T47" fmla="*/ 123410 h 1681479"/>
              <a:gd name="T48" fmla="*/ 6490625 w 6513830"/>
              <a:gd name="T49" fmla="*/ 83255 h 1681479"/>
              <a:gd name="T50" fmla="*/ 6464341 w 6513830"/>
              <a:gd name="T51" fmla="*/ 49234 h 1681479"/>
              <a:gd name="T52" fmla="*/ 6430320 w 6513830"/>
              <a:gd name="T53" fmla="*/ 22950 h 1681479"/>
              <a:gd name="T54" fmla="*/ 6390165 w 6513830"/>
              <a:gd name="T55" fmla="*/ 6004 h 1681479"/>
              <a:gd name="T56" fmla="*/ 6345478 w 6513830"/>
              <a:gd name="T57" fmla="*/ 0 h 1681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513830" h="1681479">
                <a:moveTo>
                  <a:pt x="6345478" y="0"/>
                </a:moveTo>
                <a:lnTo>
                  <a:pt x="168097" y="0"/>
                </a:lnTo>
                <a:lnTo>
                  <a:pt x="123410" y="6004"/>
                </a:lnTo>
                <a:lnTo>
                  <a:pt x="83255" y="22950"/>
                </a:lnTo>
                <a:lnTo>
                  <a:pt x="49234" y="49234"/>
                </a:lnTo>
                <a:lnTo>
                  <a:pt x="22950" y="83255"/>
                </a:lnTo>
                <a:lnTo>
                  <a:pt x="6004" y="123410"/>
                </a:lnTo>
                <a:lnTo>
                  <a:pt x="0" y="168097"/>
                </a:lnTo>
                <a:lnTo>
                  <a:pt x="0" y="1512874"/>
                </a:lnTo>
                <a:lnTo>
                  <a:pt x="6004" y="1557561"/>
                </a:lnTo>
                <a:lnTo>
                  <a:pt x="22950" y="1597716"/>
                </a:lnTo>
                <a:lnTo>
                  <a:pt x="49234" y="1631737"/>
                </a:lnTo>
                <a:lnTo>
                  <a:pt x="83255" y="1658021"/>
                </a:lnTo>
                <a:lnTo>
                  <a:pt x="123410" y="1674967"/>
                </a:lnTo>
                <a:lnTo>
                  <a:pt x="168097" y="1680971"/>
                </a:lnTo>
                <a:lnTo>
                  <a:pt x="6345478" y="1680971"/>
                </a:lnTo>
                <a:lnTo>
                  <a:pt x="6390165" y="1674967"/>
                </a:lnTo>
                <a:lnTo>
                  <a:pt x="6430320" y="1658021"/>
                </a:lnTo>
                <a:lnTo>
                  <a:pt x="6464341" y="1631737"/>
                </a:lnTo>
                <a:lnTo>
                  <a:pt x="6490625" y="1597716"/>
                </a:lnTo>
                <a:lnTo>
                  <a:pt x="6507571" y="1557561"/>
                </a:lnTo>
                <a:lnTo>
                  <a:pt x="6513576" y="1512874"/>
                </a:lnTo>
                <a:lnTo>
                  <a:pt x="6513576" y="168097"/>
                </a:lnTo>
                <a:lnTo>
                  <a:pt x="6507571" y="123410"/>
                </a:lnTo>
                <a:lnTo>
                  <a:pt x="6490625" y="83255"/>
                </a:lnTo>
                <a:lnTo>
                  <a:pt x="6464341" y="49234"/>
                </a:lnTo>
                <a:lnTo>
                  <a:pt x="6430320" y="22950"/>
                </a:lnTo>
                <a:lnTo>
                  <a:pt x="6390165" y="6004"/>
                </a:lnTo>
                <a:lnTo>
                  <a:pt x="6345478" y="0"/>
                </a:lnTo>
                <a:close/>
              </a:path>
            </a:pathLst>
          </a:custGeom>
          <a:solidFill>
            <a:srgbClr val="A4A4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2780" name="object 12">
            <a:extLst>
              <a:ext uri="{FF2B5EF4-FFF2-40B4-BE49-F238E27FC236}">
                <a16:creationId xmlns:a16="http://schemas.microsoft.com/office/drawing/2014/main" id="{727C12CA-9548-49FA-89D3-302157816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5525" y="3355975"/>
            <a:ext cx="115888" cy="11588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2781" name="object 13">
            <a:extLst>
              <a:ext uri="{FF2B5EF4-FFF2-40B4-BE49-F238E27FC236}">
                <a16:creationId xmlns:a16="http://schemas.microsoft.com/office/drawing/2014/main" id="{43FA2F44-1443-447B-87D2-32220A4B2F6F}"/>
              </a:ext>
            </a:extLst>
          </p:cNvPr>
          <p:cNvSpPr>
            <a:spLocks/>
          </p:cNvSpPr>
          <p:nvPr/>
        </p:nvSpPr>
        <p:spPr bwMode="auto">
          <a:xfrm>
            <a:off x="5819775" y="3028950"/>
            <a:ext cx="692150" cy="769938"/>
          </a:xfrm>
          <a:custGeom>
            <a:avLst/>
            <a:gdLst>
              <a:gd name="T0" fmla="*/ 342551 w 691515"/>
              <a:gd name="T1" fmla="*/ 0 h 769620"/>
              <a:gd name="T2" fmla="*/ 272979 w 691515"/>
              <a:gd name="T3" fmla="*/ 116840 h 769620"/>
              <a:gd name="T4" fmla="*/ 412936 w 691515"/>
              <a:gd name="T5" fmla="*/ 118110 h 769620"/>
              <a:gd name="T6" fmla="*/ 469850 w 691515"/>
              <a:gd name="T7" fmla="*/ 166370 h 769620"/>
              <a:gd name="T8" fmla="*/ 505593 w 691515"/>
              <a:gd name="T9" fmla="*/ 196850 h 769620"/>
              <a:gd name="T10" fmla="*/ 9389 w 691515"/>
              <a:gd name="T11" fmla="*/ 510540 h 769620"/>
              <a:gd name="T12" fmla="*/ 0 w 691515"/>
              <a:gd name="T13" fmla="*/ 222250 h 769620"/>
              <a:gd name="T14" fmla="*/ 161245 w 691515"/>
              <a:gd name="T15" fmla="*/ 153670 h 769620"/>
              <a:gd name="T16" fmla="*/ 111097 w 691515"/>
              <a:gd name="T17" fmla="*/ 189230 h 769620"/>
              <a:gd name="T18" fmla="*/ 77464 w 691515"/>
              <a:gd name="T19" fmla="*/ 312420 h 769620"/>
              <a:gd name="T20" fmla="*/ 167393 w 691515"/>
              <a:gd name="T21" fmla="*/ 403860 h 769620"/>
              <a:gd name="T22" fmla="*/ 56534 w 691515"/>
              <a:gd name="T23" fmla="*/ 566420 h 769620"/>
              <a:gd name="T24" fmla="*/ 256361 w 691515"/>
              <a:gd name="T25" fmla="*/ 604520 h 769620"/>
              <a:gd name="T26" fmla="*/ 469850 w 691515"/>
              <a:gd name="T27" fmla="*/ 166370 h 769620"/>
              <a:gd name="T28" fmla="*/ 652258 w 691515"/>
              <a:gd name="T29" fmla="*/ 166370 h 769620"/>
              <a:gd name="T30" fmla="*/ 193673 w 691515"/>
              <a:gd name="T31" fmla="*/ 275590 h 769620"/>
              <a:gd name="T32" fmla="*/ 111097 w 691515"/>
              <a:gd name="T33" fmla="*/ 189230 h 769620"/>
              <a:gd name="T34" fmla="*/ 240491 w 691515"/>
              <a:gd name="T35" fmla="*/ 227330 h 769620"/>
              <a:gd name="T36" fmla="*/ 243414 w 691515"/>
              <a:gd name="T37" fmla="*/ 312420 h 769620"/>
              <a:gd name="T38" fmla="*/ 571111 w 691515"/>
              <a:gd name="T39" fmla="*/ 360680 h 769620"/>
              <a:gd name="T40" fmla="*/ 603644 w 691515"/>
              <a:gd name="T41" fmla="*/ 190500 h 769620"/>
              <a:gd name="T42" fmla="*/ 638687 w 691515"/>
              <a:gd name="T43" fmla="*/ 342900 h 769620"/>
              <a:gd name="T44" fmla="*/ 277605 w 691515"/>
              <a:gd name="T45" fmla="*/ 246380 h 769620"/>
              <a:gd name="T46" fmla="*/ 480619 w 691515"/>
              <a:gd name="T47" fmla="*/ 213360 h 769620"/>
              <a:gd name="T48" fmla="*/ 405115 w 691515"/>
              <a:gd name="T49" fmla="*/ 242570 h 769620"/>
              <a:gd name="T50" fmla="*/ 451526 w 691515"/>
              <a:gd name="T51" fmla="*/ 269240 h 769620"/>
              <a:gd name="T52" fmla="*/ 489950 w 691515"/>
              <a:gd name="T53" fmla="*/ 269240 h 769620"/>
              <a:gd name="T54" fmla="*/ 431515 w 691515"/>
              <a:gd name="T55" fmla="*/ 468630 h 769620"/>
              <a:gd name="T56" fmla="*/ 429104 w 691515"/>
              <a:gd name="T57" fmla="*/ 302260 h 769620"/>
              <a:gd name="T58" fmla="*/ 451526 w 691515"/>
              <a:gd name="T59" fmla="*/ 269240 h 769620"/>
              <a:gd name="T60" fmla="*/ 557340 w 691515"/>
              <a:gd name="T61" fmla="*/ 347980 h 769620"/>
              <a:gd name="T62" fmla="*/ 557340 w 691515"/>
              <a:gd name="T63" fmla="*/ 425450 h 769620"/>
              <a:gd name="T64" fmla="*/ 450562 w 691515"/>
              <a:gd name="T65" fmla="*/ 502920 h 769620"/>
              <a:gd name="T66" fmla="*/ 508561 w 691515"/>
              <a:gd name="T67" fmla="*/ 416560 h 769620"/>
              <a:gd name="T68" fmla="*/ 495888 w 691515"/>
              <a:gd name="T69" fmla="*/ 347980 h 769620"/>
              <a:gd name="T70" fmla="*/ 557340 w 691515"/>
              <a:gd name="T71" fmla="*/ 425450 h 769620"/>
              <a:gd name="T72" fmla="*/ 189011 w 691515"/>
              <a:gd name="T73" fmla="*/ 360680 h 769620"/>
              <a:gd name="T74" fmla="*/ 227000 w 691515"/>
              <a:gd name="T75" fmla="*/ 412750 h 769620"/>
              <a:gd name="T76" fmla="*/ 182929 w 691515"/>
              <a:gd name="T77" fmla="*/ 572770 h 769620"/>
              <a:gd name="T78" fmla="*/ 154495 w 691515"/>
              <a:gd name="T79" fmla="*/ 441960 h 769620"/>
              <a:gd name="T80" fmla="*/ 284687 w 691515"/>
              <a:gd name="T81" fmla="*/ 485140 h 769620"/>
              <a:gd name="T82" fmla="*/ 244183 w 691515"/>
              <a:gd name="T83" fmla="*/ 556260 h 769620"/>
              <a:gd name="T84" fmla="*/ 574004 w 691515"/>
              <a:gd name="T85" fmla="*/ 580390 h 769620"/>
              <a:gd name="T86" fmla="*/ 610485 w 691515"/>
              <a:gd name="T87" fmla="*/ 459740 h 769620"/>
              <a:gd name="T88" fmla="*/ 676229 w 691515"/>
              <a:gd name="T89" fmla="*/ 577850 h 769620"/>
              <a:gd name="T90" fmla="*/ 291453 w 691515"/>
              <a:gd name="T91" fmla="*/ 532130 h 769620"/>
              <a:gd name="T92" fmla="*/ 234539 w 691515"/>
              <a:gd name="T93" fmla="*/ 499110 h 769620"/>
              <a:gd name="T94" fmla="*/ 403774 w 691515"/>
              <a:gd name="T95" fmla="*/ 542290 h 769620"/>
              <a:gd name="T96" fmla="*/ 446222 w 691515"/>
              <a:gd name="T97" fmla="*/ 529590 h 769620"/>
              <a:gd name="T98" fmla="*/ 408243 w 691515"/>
              <a:gd name="T99" fmla="*/ 731520 h 769620"/>
              <a:gd name="T100" fmla="*/ 389564 w 691515"/>
              <a:gd name="T101" fmla="*/ 577850 h 769620"/>
              <a:gd name="T102" fmla="*/ 574004 w 691515"/>
              <a:gd name="T103" fmla="*/ 580390 h 769620"/>
              <a:gd name="T104" fmla="*/ 408243 w 691515"/>
              <a:gd name="T105" fmla="*/ 731520 h 769620"/>
              <a:gd name="T106" fmla="*/ 272979 w 691515"/>
              <a:gd name="T107" fmla="*/ 652780 h 769620"/>
              <a:gd name="T108" fmla="*/ 342551 w 691515"/>
              <a:gd name="T109" fmla="*/ 769620 h 769620"/>
              <a:gd name="T110" fmla="*/ 608014 w 691515"/>
              <a:gd name="T111" fmla="*/ 617220 h 7696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91515" h="769620">
                <a:moveTo>
                  <a:pt x="256361" y="165100"/>
                </a:moveTo>
                <a:lnTo>
                  <a:pt x="216216" y="165100"/>
                </a:lnTo>
                <a:lnTo>
                  <a:pt x="234724" y="109220"/>
                </a:lnTo>
                <a:lnTo>
                  <a:pt x="257353" y="63500"/>
                </a:lnTo>
                <a:lnTo>
                  <a:pt x="283360" y="29210"/>
                </a:lnTo>
                <a:lnTo>
                  <a:pt x="312006" y="6350"/>
                </a:lnTo>
                <a:lnTo>
                  <a:pt x="342551" y="0"/>
                </a:lnTo>
                <a:lnTo>
                  <a:pt x="373473" y="7620"/>
                </a:lnTo>
                <a:lnTo>
                  <a:pt x="402219" y="29210"/>
                </a:lnTo>
                <a:lnTo>
                  <a:pt x="408723" y="38100"/>
                </a:lnTo>
                <a:lnTo>
                  <a:pt x="342551" y="38100"/>
                </a:lnTo>
                <a:lnTo>
                  <a:pt x="319722" y="46990"/>
                </a:lnTo>
                <a:lnTo>
                  <a:pt x="295898" y="73660"/>
                </a:lnTo>
                <a:lnTo>
                  <a:pt x="272979" y="116840"/>
                </a:lnTo>
                <a:lnTo>
                  <a:pt x="256361" y="165100"/>
                </a:lnTo>
                <a:close/>
              </a:path>
              <a:path w="691515" h="769620">
                <a:moveTo>
                  <a:pt x="480358" y="212090"/>
                </a:moveTo>
                <a:lnTo>
                  <a:pt x="345444" y="212090"/>
                </a:lnTo>
                <a:lnTo>
                  <a:pt x="367836" y="201930"/>
                </a:lnTo>
                <a:lnTo>
                  <a:pt x="390047" y="193040"/>
                </a:lnTo>
                <a:lnTo>
                  <a:pt x="433203" y="177800"/>
                </a:lnTo>
                <a:lnTo>
                  <a:pt x="412936" y="118110"/>
                </a:lnTo>
                <a:lnTo>
                  <a:pt x="389685" y="74930"/>
                </a:lnTo>
                <a:lnTo>
                  <a:pt x="365530" y="46990"/>
                </a:lnTo>
                <a:lnTo>
                  <a:pt x="342551" y="38100"/>
                </a:lnTo>
                <a:lnTo>
                  <a:pt x="408723" y="38100"/>
                </a:lnTo>
                <a:lnTo>
                  <a:pt x="428235" y="64770"/>
                </a:lnTo>
                <a:lnTo>
                  <a:pt x="450963" y="110490"/>
                </a:lnTo>
                <a:lnTo>
                  <a:pt x="469850" y="166370"/>
                </a:lnTo>
                <a:lnTo>
                  <a:pt x="652258" y="166370"/>
                </a:lnTo>
                <a:lnTo>
                  <a:pt x="666028" y="173990"/>
                </a:lnTo>
                <a:lnTo>
                  <a:pt x="679732" y="189230"/>
                </a:lnTo>
                <a:lnTo>
                  <a:pt x="578826" y="189230"/>
                </a:lnTo>
                <a:lnTo>
                  <a:pt x="556102" y="190500"/>
                </a:lnTo>
                <a:lnTo>
                  <a:pt x="531571" y="193040"/>
                </a:lnTo>
                <a:lnTo>
                  <a:pt x="505593" y="196850"/>
                </a:lnTo>
                <a:lnTo>
                  <a:pt x="478529" y="203200"/>
                </a:lnTo>
                <a:lnTo>
                  <a:pt x="480358" y="212090"/>
                </a:lnTo>
                <a:close/>
              </a:path>
              <a:path w="691515" h="769620">
                <a:moveTo>
                  <a:pt x="116883" y="617220"/>
                </a:moveTo>
                <a:lnTo>
                  <a:pt x="52631" y="607060"/>
                </a:lnTo>
                <a:lnTo>
                  <a:pt x="13694" y="576580"/>
                </a:lnTo>
                <a:lnTo>
                  <a:pt x="4968" y="546100"/>
                </a:lnTo>
                <a:lnTo>
                  <a:pt x="9389" y="510540"/>
                </a:lnTo>
                <a:lnTo>
                  <a:pt x="25984" y="471170"/>
                </a:lnTo>
                <a:lnTo>
                  <a:pt x="53782" y="429260"/>
                </a:lnTo>
                <a:lnTo>
                  <a:pt x="91809" y="386080"/>
                </a:lnTo>
                <a:lnTo>
                  <a:pt x="52077" y="341630"/>
                </a:lnTo>
                <a:lnTo>
                  <a:pt x="22759" y="298450"/>
                </a:lnTo>
                <a:lnTo>
                  <a:pt x="5014" y="257810"/>
                </a:lnTo>
                <a:lnTo>
                  <a:pt x="0" y="222250"/>
                </a:lnTo>
                <a:lnTo>
                  <a:pt x="8872" y="190500"/>
                </a:lnTo>
                <a:lnTo>
                  <a:pt x="24860" y="172720"/>
                </a:lnTo>
                <a:lnTo>
                  <a:pt x="47809" y="160020"/>
                </a:lnTo>
                <a:lnTo>
                  <a:pt x="77087" y="152400"/>
                </a:lnTo>
                <a:lnTo>
                  <a:pt x="112062" y="149860"/>
                </a:lnTo>
                <a:lnTo>
                  <a:pt x="135930" y="151130"/>
                </a:lnTo>
                <a:lnTo>
                  <a:pt x="161245" y="153670"/>
                </a:lnTo>
                <a:lnTo>
                  <a:pt x="188007" y="158750"/>
                </a:lnTo>
                <a:lnTo>
                  <a:pt x="216216" y="165100"/>
                </a:lnTo>
                <a:lnTo>
                  <a:pt x="256361" y="165100"/>
                </a:lnTo>
                <a:lnTo>
                  <a:pt x="252862" y="175260"/>
                </a:lnTo>
                <a:lnTo>
                  <a:pt x="275465" y="182880"/>
                </a:lnTo>
                <a:lnTo>
                  <a:pt x="291868" y="189230"/>
                </a:lnTo>
                <a:lnTo>
                  <a:pt x="111097" y="189230"/>
                </a:lnTo>
                <a:lnTo>
                  <a:pt x="86415" y="190500"/>
                </a:lnTo>
                <a:lnTo>
                  <a:pt x="66253" y="194310"/>
                </a:lnTo>
                <a:lnTo>
                  <a:pt x="51154" y="201930"/>
                </a:lnTo>
                <a:lnTo>
                  <a:pt x="41661" y="210820"/>
                </a:lnTo>
                <a:lnTo>
                  <a:pt x="38527" y="236220"/>
                </a:lnTo>
                <a:lnTo>
                  <a:pt x="50582" y="270510"/>
                </a:lnTo>
                <a:lnTo>
                  <a:pt x="77464" y="312420"/>
                </a:lnTo>
                <a:lnTo>
                  <a:pt x="118812" y="360680"/>
                </a:lnTo>
                <a:lnTo>
                  <a:pt x="178393" y="360680"/>
                </a:lnTo>
                <a:lnTo>
                  <a:pt x="167755" y="369570"/>
                </a:lnTo>
                <a:lnTo>
                  <a:pt x="157478" y="377190"/>
                </a:lnTo>
                <a:lnTo>
                  <a:pt x="147744" y="386080"/>
                </a:lnTo>
                <a:lnTo>
                  <a:pt x="157343" y="394970"/>
                </a:lnTo>
                <a:lnTo>
                  <a:pt x="167393" y="403860"/>
                </a:lnTo>
                <a:lnTo>
                  <a:pt x="177987" y="412750"/>
                </a:lnTo>
                <a:lnTo>
                  <a:pt x="119777" y="412750"/>
                </a:lnTo>
                <a:lnTo>
                  <a:pt x="80402" y="459740"/>
                </a:lnTo>
                <a:lnTo>
                  <a:pt x="55042" y="500380"/>
                </a:lnTo>
                <a:lnTo>
                  <a:pt x="43967" y="533400"/>
                </a:lnTo>
                <a:lnTo>
                  <a:pt x="47447" y="557530"/>
                </a:lnTo>
                <a:lnTo>
                  <a:pt x="56534" y="566420"/>
                </a:lnTo>
                <a:lnTo>
                  <a:pt x="71678" y="574040"/>
                </a:lnTo>
                <a:lnTo>
                  <a:pt x="92066" y="577850"/>
                </a:lnTo>
                <a:lnTo>
                  <a:pt x="116883" y="580390"/>
                </a:lnTo>
                <a:lnTo>
                  <a:pt x="291868" y="580390"/>
                </a:lnTo>
                <a:lnTo>
                  <a:pt x="275465" y="586740"/>
                </a:lnTo>
                <a:lnTo>
                  <a:pt x="252862" y="594360"/>
                </a:lnTo>
                <a:lnTo>
                  <a:pt x="256361" y="604520"/>
                </a:lnTo>
                <a:lnTo>
                  <a:pt x="216216" y="604520"/>
                </a:lnTo>
                <a:lnTo>
                  <a:pt x="189303" y="609600"/>
                </a:lnTo>
                <a:lnTo>
                  <a:pt x="163656" y="613410"/>
                </a:lnTo>
                <a:lnTo>
                  <a:pt x="139456" y="615950"/>
                </a:lnTo>
                <a:lnTo>
                  <a:pt x="116883" y="617220"/>
                </a:lnTo>
                <a:close/>
              </a:path>
              <a:path w="691515" h="769620">
                <a:moveTo>
                  <a:pt x="652258" y="166370"/>
                </a:moveTo>
                <a:lnTo>
                  <a:pt x="469850" y="166370"/>
                </a:lnTo>
                <a:lnTo>
                  <a:pt x="499490" y="160020"/>
                </a:lnTo>
                <a:lnTo>
                  <a:pt x="527593" y="154940"/>
                </a:lnTo>
                <a:lnTo>
                  <a:pt x="554068" y="151130"/>
                </a:lnTo>
                <a:lnTo>
                  <a:pt x="578826" y="151130"/>
                </a:lnTo>
                <a:lnTo>
                  <a:pt x="613800" y="153670"/>
                </a:lnTo>
                <a:lnTo>
                  <a:pt x="643078" y="161290"/>
                </a:lnTo>
                <a:lnTo>
                  <a:pt x="652258" y="166370"/>
                </a:lnTo>
                <a:close/>
              </a:path>
              <a:path w="691515" h="769620">
                <a:moveTo>
                  <a:pt x="178393" y="360680"/>
                </a:moveTo>
                <a:lnTo>
                  <a:pt x="118812" y="360680"/>
                </a:lnTo>
                <a:lnTo>
                  <a:pt x="135267" y="345440"/>
                </a:lnTo>
                <a:lnTo>
                  <a:pt x="152807" y="330200"/>
                </a:lnTo>
                <a:lnTo>
                  <a:pt x="171432" y="316230"/>
                </a:lnTo>
                <a:lnTo>
                  <a:pt x="191141" y="302260"/>
                </a:lnTo>
                <a:lnTo>
                  <a:pt x="193673" y="275590"/>
                </a:lnTo>
                <a:lnTo>
                  <a:pt x="196928" y="250190"/>
                </a:lnTo>
                <a:lnTo>
                  <a:pt x="200906" y="226060"/>
                </a:lnTo>
                <a:lnTo>
                  <a:pt x="205607" y="201930"/>
                </a:lnTo>
                <a:lnTo>
                  <a:pt x="180126" y="196850"/>
                </a:lnTo>
                <a:lnTo>
                  <a:pt x="155821" y="193040"/>
                </a:lnTo>
                <a:lnTo>
                  <a:pt x="132781" y="190500"/>
                </a:lnTo>
                <a:lnTo>
                  <a:pt x="111097" y="189230"/>
                </a:lnTo>
                <a:lnTo>
                  <a:pt x="291868" y="189230"/>
                </a:lnTo>
                <a:lnTo>
                  <a:pt x="298430" y="191770"/>
                </a:lnTo>
                <a:lnTo>
                  <a:pt x="345444" y="212090"/>
                </a:lnTo>
                <a:lnTo>
                  <a:pt x="480358" y="212090"/>
                </a:lnTo>
                <a:lnTo>
                  <a:pt x="480619" y="213360"/>
                </a:lnTo>
                <a:lnTo>
                  <a:pt x="243218" y="213360"/>
                </a:lnTo>
                <a:lnTo>
                  <a:pt x="240491" y="227330"/>
                </a:lnTo>
                <a:lnTo>
                  <a:pt x="238035" y="242570"/>
                </a:lnTo>
                <a:lnTo>
                  <a:pt x="235759" y="257810"/>
                </a:lnTo>
                <a:lnTo>
                  <a:pt x="233575" y="274320"/>
                </a:lnTo>
                <a:lnTo>
                  <a:pt x="308797" y="274320"/>
                </a:lnTo>
                <a:lnTo>
                  <a:pt x="274184" y="293370"/>
                </a:lnTo>
                <a:lnTo>
                  <a:pt x="258528" y="303530"/>
                </a:lnTo>
                <a:lnTo>
                  <a:pt x="243414" y="312420"/>
                </a:lnTo>
                <a:lnTo>
                  <a:pt x="228753" y="322580"/>
                </a:lnTo>
                <a:lnTo>
                  <a:pt x="228044" y="337820"/>
                </a:lnTo>
                <a:lnTo>
                  <a:pt x="227478" y="351790"/>
                </a:lnTo>
                <a:lnTo>
                  <a:pt x="189213" y="351790"/>
                </a:lnTo>
                <a:lnTo>
                  <a:pt x="178393" y="360680"/>
                </a:lnTo>
                <a:close/>
              </a:path>
              <a:path w="691515" h="769620">
                <a:moveTo>
                  <a:pt x="622909" y="360680"/>
                </a:moveTo>
                <a:lnTo>
                  <a:pt x="571111" y="360680"/>
                </a:lnTo>
                <a:lnTo>
                  <a:pt x="612866" y="312420"/>
                </a:lnTo>
                <a:lnTo>
                  <a:pt x="639703" y="270510"/>
                </a:lnTo>
                <a:lnTo>
                  <a:pt x="651532" y="236220"/>
                </a:lnTo>
                <a:lnTo>
                  <a:pt x="648262" y="210820"/>
                </a:lnTo>
                <a:lnTo>
                  <a:pt x="639176" y="201930"/>
                </a:lnTo>
                <a:lnTo>
                  <a:pt x="624032" y="195580"/>
                </a:lnTo>
                <a:lnTo>
                  <a:pt x="603644" y="190500"/>
                </a:lnTo>
                <a:lnTo>
                  <a:pt x="578826" y="189230"/>
                </a:lnTo>
                <a:lnTo>
                  <a:pt x="679732" y="189230"/>
                </a:lnTo>
                <a:lnTo>
                  <a:pt x="682015" y="191770"/>
                </a:lnTo>
                <a:lnTo>
                  <a:pt x="690973" y="222250"/>
                </a:lnTo>
                <a:lnTo>
                  <a:pt x="686089" y="259080"/>
                </a:lnTo>
                <a:lnTo>
                  <a:pt x="668337" y="299720"/>
                </a:lnTo>
                <a:lnTo>
                  <a:pt x="638687" y="342900"/>
                </a:lnTo>
                <a:lnTo>
                  <a:pt x="622909" y="360680"/>
                </a:lnTo>
                <a:close/>
              </a:path>
              <a:path w="691515" h="769620">
                <a:moveTo>
                  <a:pt x="308797" y="274320"/>
                </a:moveTo>
                <a:lnTo>
                  <a:pt x="233575" y="274320"/>
                </a:lnTo>
                <a:lnTo>
                  <a:pt x="252260" y="261620"/>
                </a:lnTo>
                <a:lnTo>
                  <a:pt x="261376" y="256540"/>
                </a:lnTo>
                <a:lnTo>
                  <a:pt x="270221" y="250190"/>
                </a:lnTo>
                <a:lnTo>
                  <a:pt x="277605" y="246380"/>
                </a:lnTo>
                <a:lnTo>
                  <a:pt x="285169" y="242570"/>
                </a:lnTo>
                <a:lnTo>
                  <a:pt x="292734" y="237490"/>
                </a:lnTo>
                <a:lnTo>
                  <a:pt x="300117" y="233680"/>
                </a:lnTo>
                <a:lnTo>
                  <a:pt x="271306" y="223520"/>
                </a:lnTo>
                <a:lnTo>
                  <a:pt x="257127" y="217170"/>
                </a:lnTo>
                <a:lnTo>
                  <a:pt x="243218" y="213360"/>
                </a:lnTo>
                <a:lnTo>
                  <a:pt x="480619" y="213360"/>
                </a:lnTo>
                <a:lnTo>
                  <a:pt x="480880" y="214630"/>
                </a:lnTo>
                <a:lnTo>
                  <a:pt x="441883" y="214630"/>
                </a:lnTo>
                <a:lnTo>
                  <a:pt x="428863" y="219710"/>
                </a:lnTo>
                <a:lnTo>
                  <a:pt x="415844" y="223520"/>
                </a:lnTo>
                <a:lnTo>
                  <a:pt x="389806" y="233680"/>
                </a:lnTo>
                <a:lnTo>
                  <a:pt x="397596" y="238760"/>
                </a:lnTo>
                <a:lnTo>
                  <a:pt x="405115" y="242570"/>
                </a:lnTo>
                <a:lnTo>
                  <a:pt x="419702" y="250190"/>
                </a:lnTo>
                <a:lnTo>
                  <a:pt x="428065" y="255270"/>
                </a:lnTo>
                <a:lnTo>
                  <a:pt x="345444" y="255270"/>
                </a:lnTo>
                <a:lnTo>
                  <a:pt x="331701" y="261620"/>
                </a:lnTo>
                <a:lnTo>
                  <a:pt x="308797" y="274320"/>
                </a:lnTo>
                <a:close/>
              </a:path>
              <a:path w="691515" h="769620">
                <a:moveTo>
                  <a:pt x="489950" y="269240"/>
                </a:moveTo>
                <a:lnTo>
                  <a:pt x="451526" y="269240"/>
                </a:lnTo>
                <a:lnTo>
                  <a:pt x="449342" y="255270"/>
                </a:lnTo>
                <a:lnTo>
                  <a:pt x="447066" y="241300"/>
                </a:lnTo>
                <a:lnTo>
                  <a:pt x="441883" y="214630"/>
                </a:lnTo>
                <a:lnTo>
                  <a:pt x="480880" y="214630"/>
                </a:lnTo>
                <a:lnTo>
                  <a:pt x="483231" y="226060"/>
                </a:lnTo>
                <a:lnTo>
                  <a:pt x="487209" y="248920"/>
                </a:lnTo>
                <a:lnTo>
                  <a:pt x="489950" y="269240"/>
                </a:lnTo>
                <a:close/>
              </a:path>
              <a:path w="691515" h="769620">
                <a:moveTo>
                  <a:pt x="425476" y="516890"/>
                </a:moveTo>
                <a:lnTo>
                  <a:pt x="345444" y="516890"/>
                </a:lnTo>
                <a:lnTo>
                  <a:pt x="375822" y="501650"/>
                </a:lnTo>
                <a:lnTo>
                  <a:pt x="391011" y="492760"/>
                </a:lnTo>
                <a:lnTo>
                  <a:pt x="406200" y="485140"/>
                </a:lnTo>
                <a:lnTo>
                  <a:pt x="419039" y="476250"/>
                </a:lnTo>
                <a:lnTo>
                  <a:pt x="431515" y="468630"/>
                </a:lnTo>
                <a:lnTo>
                  <a:pt x="456650" y="436880"/>
                </a:lnTo>
                <a:lnTo>
                  <a:pt x="458166" y="360680"/>
                </a:lnTo>
                <a:lnTo>
                  <a:pt x="458052" y="351790"/>
                </a:lnTo>
                <a:lnTo>
                  <a:pt x="457464" y="335280"/>
                </a:lnTo>
                <a:lnTo>
                  <a:pt x="456348" y="318770"/>
                </a:lnTo>
                <a:lnTo>
                  <a:pt x="442998" y="309880"/>
                </a:lnTo>
                <a:lnTo>
                  <a:pt x="429104" y="302260"/>
                </a:lnTo>
                <a:lnTo>
                  <a:pt x="400414" y="284480"/>
                </a:lnTo>
                <a:lnTo>
                  <a:pt x="359186" y="261620"/>
                </a:lnTo>
                <a:lnTo>
                  <a:pt x="345444" y="255270"/>
                </a:lnTo>
                <a:lnTo>
                  <a:pt x="428065" y="255270"/>
                </a:lnTo>
                <a:lnTo>
                  <a:pt x="435976" y="260350"/>
                </a:lnTo>
                <a:lnTo>
                  <a:pt x="443706" y="265430"/>
                </a:lnTo>
                <a:lnTo>
                  <a:pt x="451526" y="269240"/>
                </a:lnTo>
                <a:lnTo>
                  <a:pt x="489950" y="269240"/>
                </a:lnTo>
                <a:lnTo>
                  <a:pt x="490464" y="273050"/>
                </a:lnTo>
                <a:lnTo>
                  <a:pt x="492995" y="297180"/>
                </a:lnTo>
                <a:lnTo>
                  <a:pt x="514152" y="313690"/>
                </a:lnTo>
                <a:lnTo>
                  <a:pt x="534223" y="328930"/>
                </a:lnTo>
                <a:lnTo>
                  <a:pt x="553209" y="344170"/>
                </a:lnTo>
                <a:lnTo>
                  <a:pt x="557340" y="347980"/>
                </a:lnTo>
                <a:lnTo>
                  <a:pt x="495888" y="347980"/>
                </a:lnTo>
                <a:lnTo>
                  <a:pt x="496446" y="356870"/>
                </a:lnTo>
                <a:lnTo>
                  <a:pt x="496732" y="365760"/>
                </a:lnTo>
                <a:lnTo>
                  <a:pt x="496696" y="406400"/>
                </a:lnTo>
                <a:lnTo>
                  <a:pt x="496446" y="415290"/>
                </a:lnTo>
                <a:lnTo>
                  <a:pt x="495888" y="425450"/>
                </a:lnTo>
                <a:lnTo>
                  <a:pt x="557340" y="425450"/>
                </a:lnTo>
                <a:lnTo>
                  <a:pt x="553209" y="429260"/>
                </a:lnTo>
                <a:lnTo>
                  <a:pt x="534223" y="444500"/>
                </a:lnTo>
                <a:lnTo>
                  <a:pt x="514152" y="459740"/>
                </a:lnTo>
                <a:lnTo>
                  <a:pt x="492995" y="474980"/>
                </a:lnTo>
                <a:lnTo>
                  <a:pt x="490479" y="499110"/>
                </a:lnTo>
                <a:lnTo>
                  <a:pt x="489954" y="502920"/>
                </a:lnTo>
                <a:lnTo>
                  <a:pt x="450562" y="502920"/>
                </a:lnTo>
                <a:lnTo>
                  <a:pt x="444610" y="506730"/>
                </a:lnTo>
                <a:lnTo>
                  <a:pt x="438387" y="510540"/>
                </a:lnTo>
                <a:lnTo>
                  <a:pt x="431983" y="513080"/>
                </a:lnTo>
                <a:lnTo>
                  <a:pt x="425476" y="516890"/>
                </a:lnTo>
                <a:close/>
              </a:path>
              <a:path w="691515" h="769620">
                <a:moveTo>
                  <a:pt x="557340" y="425450"/>
                </a:moveTo>
                <a:lnTo>
                  <a:pt x="495888" y="425450"/>
                </a:lnTo>
                <a:lnTo>
                  <a:pt x="508561" y="416560"/>
                </a:lnTo>
                <a:lnTo>
                  <a:pt x="520601" y="406400"/>
                </a:lnTo>
                <a:lnTo>
                  <a:pt x="532098" y="396240"/>
                </a:lnTo>
                <a:lnTo>
                  <a:pt x="543143" y="387350"/>
                </a:lnTo>
                <a:lnTo>
                  <a:pt x="532098" y="377190"/>
                </a:lnTo>
                <a:lnTo>
                  <a:pt x="520601" y="367030"/>
                </a:lnTo>
                <a:lnTo>
                  <a:pt x="508561" y="358140"/>
                </a:lnTo>
                <a:lnTo>
                  <a:pt x="495888" y="347980"/>
                </a:lnTo>
                <a:lnTo>
                  <a:pt x="557340" y="347980"/>
                </a:lnTo>
                <a:lnTo>
                  <a:pt x="571111" y="360680"/>
                </a:lnTo>
                <a:lnTo>
                  <a:pt x="622909" y="360680"/>
                </a:lnTo>
                <a:lnTo>
                  <a:pt x="598114" y="388620"/>
                </a:lnTo>
                <a:lnTo>
                  <a:pt x="619364" y="412750"/>
                </a:lnTo>
                <a:lnTo>
                  <a:pt x="571111" y="412750"/>
                </a:lnTo>
                <a:lnTo>
                  <a:pt x="557340" y="425450"/>
                </a:lnTo>
                <a:close/>
              </a:path>
              <a:path w="691515" h="769620">
                <a:moveTo>
                  <a:pt x="227197" y="421640"/>
                </a:moveTo>
                <a:lnTo>
                  <a:pt x="189213" y="421640"/>
                </a:lnTo>
                <a:lnTo>
                  <a:pt x="188655" y="412750"/>
                </a:lnTo>
                <a:lnTo>
                  <a:pt x="188369" y="402590"/>
                </a:lnTo>
                <a:lnTo>
                  <a:pt x="188248" y="384810"/>
                </a:lnTo>
                <a:lnTo>
                  <a:pt x="188399" y="375920"/>
                </a:lnTo>
                <a:lnTo>
                  <a:pt x="189011" y="360680"/>
                </a:lnTo>
                <a:lnTo>
                  <a:pt x="189087" y="358140"/>
                </a:lnTo>
                <a:lnTo>
                  <a:pt x="189213" y="351790"/>
                </a:lnTo>
                <a:lnTo>
                  <a:pt x="227478" y="351790"/>
                </a:lnTo>
                <a:lnTo>
                  <a:pt x="227062" y="365760"/>
                </a:lnTo>
                <a:lnTo>
                  <a:pt x="226977" y="369570"/>
                </a:lnTo>
                <a:lnTo>
                  <a:pt x="226900" y="377190"/>
                </a:lnTo>
                <a:lnTo>
                  <a:pt x="227000" y="412750"/>
                </a:lnTo>
                <a:lnTo>
                  <a:pt x="227065" y="417830"/>
                </a:lnTo>
                <a:lnTo>
                  <a:pt x="227197" y="421640"/>
                </a:lnTo>
                <a:close/>
              </a:path>
              <a:path w="691515" h="769620">
                <a:moveTo>
                  <a:pt x="291868" y="580390"/>
                </a:moveTo>
                <a:lnTo>
                  <a:pt x="116883" y="580390"/>
                </a:lnTo>
                <a:lnTo>
                  <a:pt x="137814" y="579120"/>
                </a:lnTo>
                <a:lnTo>
                  <a:pt x="159919" y="576580"/>
                </a:lnTo>
                <a:lnTo>
                  <a:pt x="182929" y="572770"/>
                </a:lnTo>
                <a:lnTo>
                  <a:pt x="206572" y="567690"/>
                </a:lnTo>
                <a:lnTo>
                  <a:pt x="201870" y="544830"/>
                </a:lnTo>
                <a:lnTo>
                  <a:pt x="197892" y="520700"/>
                </a:lnTo>
                <a:lnTo>
                  <a:pt x="194637" y="496570"/>
                </a:lnTo>
                <a:lnTo>
                  <a:pt x="192106" y="471170"/>
                </a:lnTo>
                <a:lnTo>
                  <a:pt x="172939" y="457200"/>
                </a:lnTo>
                <a:lnTo>
                  <a:pt x="154495" y="441960"/>
                </a:lnTo>
                <a:lnTo>
                  <a:pt x="136774" y="427990"/>
                </a:lnTo>
                <a:lnTo>
                  <a:pt x="119777" y="412750"/>
                </a:lnTo>
                <a:lnTo>
                  <a:pt x="177987" y="412750"/>
                </a:lnTo>
                <a:lnTo>
                  <a:pt x="189213" y="421640"/>
                </a:lnTo>
                <a:lnTo>
                  <a:pt x="227197" y="421640"/>
                </a:lnTo>
                <a:lnTo>
                  <a:pt x="242103" y="458470"/>
                </a:lnTo>
                <a:lnTo>
                  <a:pt x="284687" y="485140"/>
                </a:lnTo>
                <a:lnTo>
                  <a:pt x="299876" y="492760"/>
                </a:lnTo>
                <a:lnTo>
                  <a:pt x="310726" y="499110"/>
                </a:lnTo>
                <a:lnTo>
                  <a:pt x="234539" y="499110"/>
                </a:lnTo>
                <a:lnTo>
                  <a:pt x="236724" y="514350"/>
                </a:lnTo>
                <a:lnTo>
                  <a:pt x="238999" y="528320"/>
                </a:lnTo>
                <a:lnTo>
                  <a:pt x="241455" y="542290"/>
                </a:lnTo>
                <a:lnTo>
                  <a:pt x="244183" y="556260"/>
                </a:lnTo>
                <a:lnTo>
                  <a:pt x="481444" y="556260"/>
                </a:lnTo>
                <a:lnTo>
                  <a:pt x="480956" y="558800"/>
                </a:lnTo>
                <a:lnTo>
                  <a:pt x="345444" y="558800"/>
                </a:lnTo>
                <a:lnTo>
                  <a:pt x="321756" y="568960"/>
                </a:lnTo>
                <a:lnTo>
                  <a:pt x="291868" y="580390"/>
                </a:lnTo>
                <a:close/>
              </a:path>
              <a:path w="691515" h="769620">
                <a:moveTo>
                  <a:pt x="673945" y="580390"/>
                </a:moveTo>
                <a:lnTo>
                  <a:pt x="574004" y="580390"/>
                </a:lnTo>
                <a:lnTo>
                  <a:pt x="598686" y="577850"/>
                </a:lnTo>
                <a:lnTo>
                  <a:pt x="618848" y="574040"/>
                </a:lnTo>
                <a:lnTo>
                  <a:pt x="633947" y="567690"/>
                </a:lnTo>
                <a:lnTo>
                  <a:pt x="643440" y="557530"/>
                </a:lnTo>
                <a:lnTo>
                  <a:pt x="646921" y="533400"/>
                </a:lnTo>
                <a:lnTo>
                  <a:pt x="635845" y="500380"/>
                </a:lnTo>
                <a:lnTo>
                  <a:pt x="610485" y="459740"/>
                </a:lnTo>
                <a:lnTo>
                  <a:pt x="571111" y="412750"/>
                </a:lnTo>
                <a:lnTo>
                  <a:pt x="619364" y="412750"/>
                </a:lnTo>
                <a:lnTo>
                  <a:pt x="636141" y="431800"/>
                </a:lnTo>
                <a:lnTo>
                  <a:pt x="663939" y="473710"/>
                </a:lnTo>
                <a:lnTo>
                  <a:pt x="680534" y="513080"/>
                </a:lnTo>
                <a:lnTo>
                  <a:pt x="684955" y="547370"/>
                </a:lnTo>
                <a:lnTo>
                  <a:pt x="676229" y="577850"/>
                </a:lnTo>
                <a:lnTo>
                  <a:pt x="673945" y="580390"/>
                </a:lnTo>
                <a:close/>
              </a:path>
              <a:path w="691515" h="769620">
                <a:moveTo>
                  <a:pt x="441883" y="556260"/>
                </a:moveTo>
                <a:lnTo>
                  <a:pt x="244183" y="556260"/>
                </a:lnTo>
                <a:lnTo>
                  <a:pt x="257940" y="552450"/>
                </a:lnTo>
                <a:lnTo>
                  <a:pt x="285817" y="542290"/>
                </a:lnTo>
                <a:lnTo>
                  <a:pt x="300117" y="535940"/>
                </a:lnTo>
                <a:lnTo>
                  <a:pt x="291453" y="532130"/>
                </a:lnTo>
                <a:lnTo>
                  <a:pt x="282879" y="527050"/>
                </a:lnTo>
                <a:lnTo>
                  <a:pt x="274486" y="523240"/>
                </a:lnTo>
                <a:lnTo>
                  <a:pt x="266364" y="518160"/>
                </a:lnTo>
                <a:lnTo>
                  <a:pt x="258001" y="513080"/>
                </a:lnTo>
                <a:lnTo>
                  <a:pt x="250090" y="508000"/>
                </a:lnTo>
                <a:lnTo>
                  <a:pt x="242360" y="504190"/>
                </a:lnTo>
                <a:lnTo>
                  <a:pt x="234539" y="499110"/>
                </a:lnTo>
                <a:lnTo>
                  <a:pt x="310726" y="499110"/>
                </a:lnTo>
                <a:lnTo>
                  <a:pt x="315065" y="501650"/>
                </a:lnTo>
                <a:lnTo>
                  <a:pt x="345444" y="516890"/>
                </a:lnTo>
                <a:lnTo>
                  <a:pt x="425476" y="516890"/>
                </a:lnTo>
                <a:lnTo>
                  <a:pt x="399449" y="532130"/>
                </a:lnTo>
                <a:lnTo>
                  <a:pt x="390770" y="535940"/>
                </a:lnTo>
                <a:lnTo>
                  <a:pt x="403774" y="542290"/>
                </a:lnTo>
                <a:lnTo>
                  <a:pt x="416688" y="547370"/>
                </a:lnTo>
                <a:lnTo>
                  <a:pt x="429421" y="551180"/>
                </a:lnTo>
                <a:lnTo>
                  <a:pt x="441883" y="556260"/>
                </a:lnTo>
                <a:close/>
              </a:path>
              <a:path w="691515" h="769620">
                <a:moveTo>
                  <a:pt x="481444" y="556260"/>
                </a:moveTo>
                <a:lnTo>
                  <a:pt x="441883" y="556260"/>
                </a:lnTo>
                <a:lnTo>
                  <a:pt x="444052" y="543560"/>
                </a:lnTo>
                <a:lnTo>
                  <a:pt x="446222" y="529590"/>
                </a:lnTo>
                <a:lnTo>
                  <a:pt x="448392" y="516890"/>
                </a:lnTo>
                <a:lnTo>
                  <a:pt x="450562" y="502920"/>
                </a:lnTo>
                <a:lnTo>
                  <a:pt x="489954" y="502920"/>
                </a:lnTo>
                <a:lnTo>
                  <a:pt x="487329" y="521970"/>
                </a:lnTo>
                <a:lnTo>
                  <a:pt x="483638" y="544830"/>
                </a:lnTo>
                <a:lnTo>
                  <a:pt x="481444" y="556260"/>
                </a:lnTo>
                <a:close/>
              </a:path>
              <a:path w="691515" h="769620">
                <a:moveTo>
                  <a:pt x="408243" y="731520"/>
                </a:moveTo>
                <a:lnTo>
                  <a:pt x="342551" y="731520"/>
                </a:lnTo>
                <a:lnTo>
                  <a:pt x="365379" y="721360"/>
                </a:lnTo>
                <a:lnTo>
                  <a:pt x="389203" y="694690"/>
                </a:lnTo>
                <a:lnTo>
                  <a:pt x="412122" y="651510"/>
                </a:lnTo>
                <a:lnTo>
                  <a:pt x="432239" y="591820"/>
                </a:lnTo>
                <a:lnTo>
                  <a:pt x="411082" y="585470"/>
                </a:lnTo>
                <a:lnTo>
                  <a:pt x="389564" y="577850"/>
                </a:lnTo>
                <a:lnTo>
                  <a:pt x="367685" y="568960"/>
                </a:lnTo>
                <a:lnTo>
                  <a:pt x="345444" y="558800"/>
                </a:lnTo>
                <a:lnTo>
                  <a:pt x="480956" y="558800"/>
                </a:lnTo>
                <a:lnTo>
                  <a:pt x="479494" y="566420"/>
                </a:lnTo>
                <a:lnTo>
                  <a:pt x="528919" y="576580"/>
                </a:lnTo>
                <a:lnTo>
                  <a:pt x="552185" y="579120"/>
                </a:lnTo>
                <a:lnTo>
                  <a:pt x="574004" y="580390"/>
                </a:lnTo>
                <a:lnTo>
                  <a:pt x="673945" y="580390"/>
                </a:lnTo>
                <a:lnTo>
                  <a:pt x="660241" y="595630"/>
                </a:lnTo>
                <a:lnTo>
                  <a:pt x="645637" y="604520"/>
                </a:lnTo>
                <a:lnTo>
                  <a:pt x="468885" y="604520"/>
                </a:lnTo>
                <a:lnTo>
                  <a:pt x="450377" y="659130"/>
                </a:lnTo>
                <a:lnTo>
                  <a:pt x="427749" y="704850"/>
                </a:lnTo>
                <a:lnTo>
                  <a:pt x="408243" y="731520"/>
                </a:lnTo>
                <a:close/>
              </a:path>
              <a:path w="691515" h="769620">
                <a:moveTo>
                  <a:pt x="342551" y="769620"/>
                </a:moveTo>
                <a:lnTo>
                  <a:pt x="283638" y="740410"/>
                </a:lnTo>
                <a:lnTo>
                  <a:pt x="257769" y="704850"/>
                </a:lnTo>
                <a:lnTo>
                  <a:pt x="235094" y="659130"/>
                </a:lnTo>
                <a:lnTo>
                  <a:pt x="216216" y="604520"/>
                </a:lnTo>
                <a:lnTo>
                  <a:pt x="256361" y="604520"/>
                </a:lnTo>
                <a:lnTo>
                  <a:pt x="272979" y="652780"/>
                </a:lnTo>
                <a:lnTo>
                  <a:pt x="295898" y="694690"/>
                </a:lnTo>
                <a:lnTo>
                  <a:pt x="319722" y="721360"/>
                </a:lnTo>
                <a:lnTo>
                  <a:pt x="342551" y="731520"/>
                </a:lnTo>
                <a:lnTo>
                  <a:pt x="408243" y="731520"/>
                </a:lnTo>
                <a:lnTo>
                  <a:pt x="401741" y="740410"/>
                </a:lnTo>
                <a:lnTo>
                  <a:pt x="373095" y="762000"/>
                </a:lnTo>
                <a:lnTo>
                  <a:pt x="342551" y="769620"/>
                </a:lnTo>
                <a:close/>
              </a:path>
              <a:path w="691515" h="769620">
                <a:moveTo>
                  <a:pt x="573040" y="619760"/>
                </a:moveTo>
                <a:lnTo>
                  <a:pt x="549171" y="618490"/>
                </a:lnTo>
                <a:lnTo>
                  <a:pt x="497094" y="610870"/>
                </a:lnTo>
                <a:lnTo>
                  <a:pt x="468885" y="604520"/>
                </a:lnTo>
                <a:lnTo>
                  <a:pt x="645637" y="604520"/>
                </a:lnTo>
                <a:lnTo>
                  <a:pt x="637292" y="609600"/>
                </a:lnTo>
                <a:lnTo>
                  <a:pt x="608014" y="617220"/>
                </a:lnTo>
                <a:lnTo>
                  <a:pt x="573040" y="6197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BA7A6489-ED83-4E7C-8792-A92AB0C6E7D7}"/>
              </a:ext>
            </a:extLst>
          </p:cNvPr>
          <p:cNvSpPr txBox="1"/>
          <p:nvPr/>
        </p:nvSpPr>
        <p:spPr>
          <a:xfrm>
            <a:off x="7300913" y="2736850"/>
            <a:ext cx="3924300" cy="1323975"/>
          </a:xfrm>
          <a:prstGeom prst="rect">
            <a:avLst/>
          </a:prstGeom>
        </p:spPr>
        <p:txBody>
          <a:bodyPr lIns="0" tIns="698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ct val="102000"/>
              </a:lnSpc>
              <a:spcBef>
                <a:spcPts val="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Oxygen is produced as it combines  with hydrogen ions to form water at  the end of the electron transport  chain.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783" name="object 15">
            <a:extLst>
              <a:ext uri="{FF2B5EF4-FFF2-40B4-BE49-F238E27FC236}">
                <a16:creationId xmlns:a16="http://schemas.microsoft.com/office/drawing/2014/main" id="{0C5D09BB-1B39-4BF5-9E21-94DFF3392C81}"/>
              </a:ext>
            </a:extLst>
          </p:cNvPr>
          <p:cNvSpPr>
            <a:spLocks/>
          </p:cNvSpPr>
          <p:nvPr/>
        </p:nvSpPr>
        <p:spPr bwMode="auto">
          <a:xfrm>
            <a:off x="5194300" y="4673600"/>
            <a:ext cx="6513513" cy="1682750"/>
          </a:xfrm>
          <a:custGeom>
            <a:avLst/>
            <a:gdLst>
              <a:gd name="T0" fmla="*/ 6345478 w 6513830"/>
              <a:gd name="T1" fmla="*/ 0 h 1681479"/>
              <a:gd name="T2" fmla="*/ 168097 w 6513830"/>
              <a:gd name="T3" fmla="*/ 0 h 1681479"/>
              <a:gd name="T4" fmla="*/ 123410 w 6513830"/>
              <a:gd name="T5" fmla="*/ 6004 h 1681479"/>
              <a:gd name="T6" fmla="*/ 83255 w 6513830"/>
              <a:gd name="T7" fmla="*/ 22950 h 1681479"/>
              <a:gd name="T8" fmla="*/ 49234 w 6513830"/>
              <a:gd name="T9" fmla="*/ 49234 h 1681479"/>
              <a:gd name="T10" fmla="*/ 22950 w 6513830"/>
              <a:gd name="T11" fmla="*/ 83255 h 1681479"/>
              <a:gd name="T12" fmla="*/ 6004 w 6513830"/>
              <a:gd name="T13" fmla="*/ 123410 h 1681479"/>
              <a:gd name="T14" fmla="*/ 0 w 6513830"/>
              <a:gd name="T15" fmla="*/ 168097 h 1681479"/>
              <a:gd name="T16" fmla="*/ 0 w 6513830"/>
              <a:gd name="T17" fmla="*/ 1512874 h 1681479"/>
              <a:gd name="T18" fmla="*/ 6004 w 6513830"/>
              <a:gd name="T19" fmla="*/ 1557561 h 1681479"/>
              <a:gd name="T20" fmla="*/ 22950 w 6513830"/>
              <a:gd name="T21" fmla="*/ 1597716 h 1681479"/>
              <a:gd name="T22" fmla="*/ 49234 w 6513830"/>
              <a:gd name="T23" fmla="*/ 1631737 h 1681479"/>
              <a:gd name="T24" fmla="*/ 83255 w 6513830"/>
              <a:gd name="T25" fmla="*/ 1658021 h 1681479"/>
              <a:gd name="T26" fmla="*/ 123410 w 6513830"/>
              <a:gd name="T27" fmla="*/ 1674967 h 1681479"/>
              <a:gd name="T28" fmla="*/ 168097 w 6513830"/>
              <a:gd name="T29" fmla="*/ 1680972 h 1681479"/>
              <a:gd name="T30" fmla="*/ 6345478 w 6513830"/>
              <a:gd name="T31" fmla="*/ 1680972 h 1681479"/>
              <a:gd name="T32" fmla="*/ 6390165 w 6513830"/>
              <a:gd name="T33" fmla="*/ 1674967 h 1681479"/>
              <a:gd name="T34" fmla="*/ 6430320 w 6513830"/>
              <a:gd name="T35" fmla="*/ 1658021 h 1681479"/>
              <a:gd name="T36" fmla="*/ 6464341 w 6513830"/>
              <a:gd name="T37" fmla="*/ 1631737 h 1681479"/>
              <a:gd name="T38" fmla="*/ 6490625 w 6513830"/>
              <a:gd name="T39" fmla="*/ 1597716 h 1681479"/>
              <a:gd name="T40" fmla="*/ 6507571 w 6513830"/>
              <a:gd name="T41" fmla="*/ 1557561 h 1681479"/>
              <a:gd name="T42" fmla="*/ 6513576 w 6513830"/>
              <a:gd name="T43" fmla="*/ 1512874 h 1681479"/>
              <a:gd name="T44" fmla="*/ 6513576 w 6513830"/>
              <a:gd name="T45" fmla="*/ 168097 h 1681479"/>
              <a:gd name="T46" fmla="*/ 6507571 w 6513830"/>
              <a:gd name="T47" fmla="*/ 123410 h 1681479"/>
              <a:gd name="T48" fmla="*/ 6490625 w 6513830"/>
              <a:gd name="T49" fmla="*/ 83255 h 1681479"/>
              <a:gd name="T50" fmla="*/ 6464341 w 6513830"/>
              <a:gd name="T51" fmla="*/ 49234 h 1681479"/>
              <a:gd name="T52" fmla="*/ 6430320 w 6513830"/>
              <a:gd name="T53" fmla="*/ 22950 h 1681479"/>
              <a:gd name="T54" fmla="*/ 6390165 w 6513830"/>
              <a:gd name="T55" fmla="*/ 6004 h 1681479"/>
              <a:gd name="T56" fmla="*/ 6345478 w 6513830"/>
              <a:gd name="T57" fmla="*/ 0 h 1681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513830" h="1681479">
                <a:moveTo>
                  <a:pt x="6345478" y="0"/>
                </a:moveTo>
                <a:lnTo>
                  <a:pt x="168097" y="0"/>
                </a:lnTo>
                <a:lnTo>
                  <a:pt x="123410" y="6004"/>
                </a:lnTo>
                <a:lnTo>
                  <a:pt x="83255" y="22950"/>
                </a:lnTo>
                <a:lnTo>
                  <a:pt x="49234" y="49234"/>
                </a:lnTo>
                <a:lnTo>
                  <a:pt x="22950" y="83255"/>
                </a:lnTo>
                <a:lnTo>
                  <a:pt x="6004" y="123410"/>
                </a:lnTo>
                <a:lnTo>
                  <a:pt x="0" y="168097"/>
                </a:lnTo>
                <a:lnTo>
                  <a:pt x="0" y="1512874"/>
                </a:lnTo>
                <a:lnTo>
                  <a:pt x="6004" y="1557561"/>
                </a:lnTo>
                <a:lnTo>
                  <a:pt x="22950" y="1597716"/>
                </a:lnTo>
                <a:lnTo>
                  <a:pt x="49234" y="1631737"/>
                </a:lnTo>
                <a:lnTo>
                  <a:pt x="83255" y="1658021"/>
                </a:lnTo>
                <a:lnTo>
                  <a:pt x="123410" y="1674967"/>
                </a:lnTo>
                <a:lnTo>
                  <a:pt x="168097" y="1680972"/>
                </a:lnTo>
                <a:lnTo>
                  <a:pt x="6345478" y="1680972"/>
                </a:lnTo>
                <a:lnTo>
                  <a:pt x="6390165" y="1674967"/>
                </a:lnTo>
                <a:lnTo>
                  <a:pt x="6430320" y="1658021"/>
                </a:lnTo>
                <a:lnTo>
                  <a:pt x="6464341" y="1631737"/>
                </a:lnTo>
                <a:lnTo>
                  <a:pt x="6490625" y="1597716"/>
                </a:lnTo>
                <a:lnTo>
                  <a:pt x="6507571" y="1557561"/>
                </a:lnTo>
                <a:lnTo>
                  <a:pt x="6513576" y="1512874"/>
                </a:lnTo>
                <a:lnTo>
                  <a:pt x="6513576" y="168097"/>
                </a:lnTo>
                <a:lnTo>
                  <a:pt x="6507571" y="123410"/>
                </a:lnTo>
                <a:lnTo>
                  <a:pt x="6490625" y="83255"/>
                </a:lnTo>
                <a:lnTo>
                  <a:pt x="6464341" y="49234"/>
                </a:lnTo>
                <a:lnTo>
                  <a:pt x="6430320" y="22950"/>
                </a:lnTo>
                <a:lnTo>
                  <a:pt x="6390165" y="6004"/>
                </a:lnTo>
                <a:lnTo>
                  <a:pt x="6345478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2784" name="object 16">
            <a:extLst>
              <a:ext uri="{FF2B5EF4-FFF2-40B4-BE49-F238E27FC236}">
                <a16:creationId xmlns:a16="http://schemas.microsoft.com/office/drawing/2014/main" id="{B86A089B-4F65-48FF-BB26-44D01B18B050}"/>
              </a:ext>
            </a:extLst>
          </p:cNvPr>
          <p:cNvSpPr>
            <a:spLocks/>
          </p:cNvSpPr>
          <p:nvPr/>
        </p:nvSpPr>
        <p:spPr bwMode="auto">
          <a:xfrm>
            <a:off x="6156325" y="5091113"/>
            <a:ext cx="58738" cy="57150"/>
          </a:xfrm>
          <a:custGeom>
            <a:avLst/>
            <a:gdLst>
              <a:gd name="T0" fmla="*/ 28931 w 58420"/>
              <a:gd name="T1" fmla="*/ 57854 h 58420"/>
              <a:gd name="T2" fmla="*/ 17669 w 58420"/>
              <a:gd name="T3" fmla="*/ 55581 h 58420"/>
              <a:gd name="T4" fmla="*/ 8473 w 58420"/>
              <a:gd name="T5" fmla="*/ 49382 h 58420"/>
              <a:gd name="T6" fmla="*/ 2273 w 58420"/>
              <a:gd name="T7" fmla="*/ 40187 h 58420"/>
              <a:gd name="T8" fmla="*/ 0 w 58420"/>
              <a:gd name="T9" fmla="*/ 28927 h 58420"/>
              <a:gd name="T10" fmla="*/ 2273 w 58420"/>
              <a:gd name="T11" fmla="*/ 17666 h 58420"/>
              <a:gd name="T12" fmla="*/ 8473 w 58420"/>
              <a:gd name="T13" fmla="*/ 8472 h 58420"/>
              <a:gd name="T14" fmla="*/ 17669 w 58420"/>
              <a:gd name="T15" fmla="*/ 2273 h 58420"/>
              <a:gd name="T16" fmla="*/ 28931 w 58420"/>
              <a:gd name="T17" fmla="*/ 0 h 58420"/>
              <a:gd name="T18" fmla="*/ 40193 w 58420"/>
              <a:gd name="T19" fmla="*/ 2273 h 58420"/>
              <a:gd name="T20" fmla="*/ 49389 w 58420"/>
              <a:gd name="T21" fmla="*/ 8472 h 58420"/>
              <a:gd name="T22" fmla="*/ 55589 w 58420"/>
              <a:gd name="T23" fmla="*/ 17666 h 58420"/>
              <a:gd name="T24" fmla="*/ 57863 w 58420"/>
              <a:gd name="T25" fmla="*/ 28927 h 58420"/>
              <a:gd name="T26" fmla="*/ 55589 w 58420"/>
              <a:gd name="T27" fmla="*/ 40187 h 58420"/>
              <a:gd name="T28" fmla="*/ 49389 w 58420"/>
              <a:gd name="T29" fmla="*/ 49382 h 58420"/>
              <a:gd name="T30" fmla="*/ 40193 w 58420"/>
              <a:gd name="T31" fmla="*/ 55581 h 58420"/>
              <a:gd name="T32" fmla="*/ 28931 w 58420"/>
              <a:gd name="T33" fmla="*/ 57854 h 58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8420" h="58420">
                <a:moveTo>
                  <a:pt x="28931" y="57854"/>
                </a:moveTo>
                <a:lnTo>
                  <a:pt x="17669" y="55581"/>
                </a:lnTo>
                <a:lnTo>
                  <a:pt x="8473" y="49382"/>
                </a:lnTo>
                <a:lnTo>
                  <a:pt x="2273" y="40187"/>
                </a:lnTo>
                <a:lnTo>
                  <a:pt x="0" y="28927"/>
                </a:lnTo>
                <a:lnTo>
                  <a:pt x="2273" y="17666"/>
                </a:lnTo>
                <a:lnTo>
                  <a:pt x="8473" y="8472"/>
                </a:lnTo>
                <a:lnTo>
                  <a:pt x="17669" y="2273"/>
                </a:lnTo>
                <a:lnTo>
                  <a:pt x="28931" y="0"/>
                </a:lnTo>
                <a:lnTo>
                  <a:pt x="40193" y="2273"/>
                </a:lnTo>
                <a:lnTo>
                  <a:pt x="49389" y="8472"/>
                </a:lnTo>
                <a:lnTo>
                  <a:pt x="55589" y="17666"/>
                </a:lnTo>
                <a:lnTo>
                  <a:pt x="57863" y="28927"/>
                </a:lnTo>
                <a:lnTo>
                  <a:pt x="55589" y="40187"/>
                </a:lnTo>
                <a:lnTo>
                  <a:pt x="49389" y="49382"/>
                </a:lnTo>
                <a:lnTo>
                  <a:pt x="40193" y="55581"/>
                </a:lnTo>
                <a:lnTo>
                  <a:pt x="28931" y="578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2785" name="object 17">
            <a:extLst>
              <a:ext uri="{FF2B5EF4-FFF2-40B4-BE49-F238E27FC236}">
                <a16:creationId xmlns:a16="http://schemas.microsoft.com/office/drawing/2014/main" id="{F82203BC-9AC6-4D23-8971-3D94AD7BCAF8}"/>
              </a:ext>
            </a:extLst>
          </p:cNvPr>
          <p:cNvSpPr>
            <a:spLocks/>
          </p:cNvSpPr>
          <p:nvPr/>
        </p:nvSpPr>
        <p:spPr bwMode="auto">
          <a:xfrm>
            <a:off x="6203950" y="5176838"/>
            <a:ext cx="58738" cy="58737"/>
          </a:xfrm>
          <a:custGeom>
            <a:avLst/>
            <a:gdLst>
              <a:gd name="T0" fmla="*/ 28931 w 58420"/>
              <a:gd name="T1" fmla="*/ 57854 h 58420"/>
              <a:gd name="T2" fmla="*/ 17669 w 58420"/>
              <a:gd name="T3" fmla="*/ 55581 h 58420"/>
              <a:gd name="T4" fmla="*/ 8473 w 58420"/>
              <a:gd name="T5" fmla="*/ 49382 h 58420"/>
              <a:gd name="T6" fmla="*/ 2273 w 58420"/>
              <a:gd name="T7" fmla="*/ 40187 h 58420"/>
              <a:gd name="T8" fmla="*/ 0 w 58420"/>
              <a:gd name="T9" fmla="*/ 28927 h 58420"/>
              <a:gd name="T10" fmla="*/ 2273 w 58420"/>
              <a:gd name="T11" fmla="*/ 17666 h 58420"/>
              <a:gd name="T12" fmla="*/ 8473 w 58420"/>
              <a:gd name="T13" fmla="*/ 8472 h 58420"/>
              <a:gd name="T14" fmla="*/ 17669 w 58420"/>
              <a:gd name="T15" fmla="*/ 2273 h 58420"/>
              <a:gd name="T16" fmla="*/ 28931 w 58420"/>
              <a:gd name="T17" fmla="*/ 0 h 58420"/>
              <a:gd name="T18" fmla="*/ 40193 w 58420"/>
              <a:gd name="T19" fmla="*/ 2273 h 58420"/>
              <a:gd name="T20" fmla="*/ 49389 w 58420"/>
              <a:gd name="T21" fmla="*/ 8472 h 58420"/>
              <a:gd name="T22" fmla="*/ 55589 w 58420"/>
              <a:gd name="T23" fmla="*/ 17666 h 58420"/>
              <a:gd name="T24" fmla="*/ 57863 w 58420"/>
              <a:gd name="T25" fmla="*/ 28927 h 58420"/>
              <a:gd name="T26" fmla="*/ 55589 w 58420"/>
              <a:gd name="T27" fmla="*/ 40187 h 58420"/>
              <a:gd name="T28" fmla="*/ 49389 w 58420"/>
              <a:gd name="T29" fmla="*/ 49382 h 58420"/>
              <a:gd name="T30" fmla="*/ 40193 w 58420"/>
              <a:gd name="T31" fmla="*/ 55581 h 58420"/>
              <a:gd name="T32" fmla="*/ 28931 w 58420"/>
              <a:gd name="T33" fmla="*/ 57854 h 58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8420" h="58420">
                <a:moveTo>
                  <a:pt x="28931" y="57854"/>
                </a:moveTo>
                <a:lnTo>
                  <a:pt x="17669" y="55581"/>
                </a:lnTo>
                <a:lnTo>
                  <a:pt x="8473" y="49382"/>
                </a:lnTo>
                <a:lnTo>
                  <a:pt x="2273" y="40187"/>
                </a:lnTo>
                <a:lnTo>
                  <a:pt x="0" y="28927"/>
                </a:lnTo>
                <a:lnTo>
                  <a:pt x="2273" y="17666"/>
                </a:lnTo>
                <a:lnTo>
                  <a:pt x="8473" y="8472"/>
                </a:lnTo>
                <a:lnTo>
                  <a:pt x="17669" y="2273"/>
                </a:lnTo>
                <a:lnTo>
                  <a:pt x="28931" y="0"/>
                </a:lnTo>
                <a:lnTo>
                  <a:pt x="40193" y="2273"/>
                </a:lnTo>
                <a:lnTo>
                  <a:pt x="49389" y="8472"/>
                </a:lnTo>
                <a:lnTo>
                  <a:pt x="55589" y="17666"/>
                </a:lnTo>
                <a:lnTo>
                  <a:pt x="57863" y="28927"/>
                </a:lnTo>
                <a:lnTo>
                  <a:pt x="55589" y="40187"/>
                </a:lnTo>
                <a:lnTo>
                  <a:pt x="49389" y="49382"/>
                </a:lnTo>
                <a:lnTo>
                  <a:pt x="40193" y="55581"/>
                </a:lnTo>
                <a:lnTo>
                  <a:pt x="28931" y="578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2786" name="object 18">
            <a:extLst>
              <a:ext uri="{FF2B5EF4-FFF2-40B4-BE49-F238E27FC236}">
                <a16:creationId xmlns:a16="http://schemas.microsoft.com/office/drawing/2014/main" id="{CCB5E788-3ED8-47A2-8B68-2F650A6FD83B}"/>
              </a:ext>
            </a:extLst>
          </p:cNvPr>
          <p:cNvSpPr>
            <a:spLocks/>
          </p:cNvSpPr>
          <p:nvPr/>
        </p:nvSpPr>
        <p:spPr bwMode="auto">
          <a:xfrm>
            <a:off x="6097588" y="5157788"/>
            <a:ext cx="58737" cy="58737"/>
          </a:xfrm>
          <a:custGeom>
            <a:avLst/>
            <a:gdLst>
              <a:gd name="T0" fmla="*/ 28931 w 58420"/>
              <a:gd name="T1" fmla="*/ 57854 h 58420"/>
              <a:gd name="T2" fmla="*/ 17669 w 58420"/>
              <a:gd name="T3" fmla="*/ 55581 h 58420"/>
              <a:gd name="T4" fmla="*/ 8473 w 58420"/>
              <a:gd name="T5" fmla="*/ 49382 h 58420"/>
              <a:gd name="T6" fmla="*/ 2273 w 58420"/>
              <a:gd name="T7" fmla="*/ 40187 h 58420"/>
              <a:gd name="T8" fmla="*/ 0 w 58420"/>
              <a:gd name="T9" fmla="*/ 28927 h 58420"/>
              <a:gd name="T10" fmla="*/ 2273 w 58420"/>
              <a:gd name="T11" fmla="*/ 17666 h 58420"/>
              <a:gd name="T12" fmla="*/ 8473 w 58420"/>
              <a:gd name="T13" fmla="*/ 8472 h 58420"/>
              <a:gd name="T14" fmla="*/ 17669 w 58420"/>
              <a:gd name="T15" fmla="*/ 2273 h 58420"/>
              <a:gd name="T16" fmla="*/ 28931 w 58420"/>
              <a:gd name="T17" fmla="*/ 0 h 58420"/>
              <a:gd name="T18" fmla="*/ 40193 w 58420"/>
              <a:gd name="T19" fmla="*/ 2273 h 58420"/>
              <a:gd name="T20" fmla="*/ 49389 w 58420"/>
              <a:gd name="T21" fmla="*/ 8472 h 58420"/>
              <a:gd name="T22" fmla="*/ 55589 w 58420"/>
              <a:gd name="T23" fmla="*/ 17666 h 58420"/>
              <a:gd name="T24" fmla="*/ 57863 w 58420"/>
              <a:gd name="T25" fmla="*/ 28927 h 58420"/>
              <a:gd name="T26" fmla="*/ 55589 w 58420"/>
              <a:gd name="T27" fmla="*/ 40187 h 58420"/>
              <a:gd name="T28" fmla="*/ 49389 w 58420"/>
              <a:gd name="T29" fmla="*/ 49382 h 58420"/>
              <a:gd name="T30" fmla="*/ 40193 w 58420"/>
              <a:gd name="T31" fmla="*/ 55581 h 58420"/>
              <a:gd name="T32" fmla="*/ 28931 w 58420"/>
              <a:gd name="T33" fmla="*/ 57854 h 58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8420" h="58420">
                <a:moveTo>
                  <a:pt x="28931" y="57854"/>
                </a:moveTo>
                <a:lnTo>
                  <a:pt x="17669" y="55581"/>
                </a:lnTo>
                <a:lnTo>
                  <a:pt x="8473" y="49382"/>
                </a:lnTo>
                <a:lnTo>
                  <a:pt x="2273" y="40187"/>
                </a:lnTo>
                <a:lnTo>
                  <a:pt x="0" y="28927"/>
                </a:lnTo>
                <a:lnTo>
                  <a:pt x="2273" y="17666"/>
                </a:lnTo>
                <a:lnTo>
                  <a:pt x="8473" y="8472"/>
                </a:lnTo>
                <a:lnTo>
                  <a:pt x="17669" y="2273"/>
                </a:lnTo>
                <a:lnTo>
                  <a:pt x="28931" y="0"/>
                </a:lnTo>
                <a:lnTo>
                  <a:pt x="40193" y="2273"/>
                </a:lnTo>
                <a:lnTo>
                  <a:pt x="49389" y="8472"/>
                </a:lnTo>
                <a:lnTo>
                  <a:pt x="55589" y="17666"/>
                </a:lnTo>
                <a:lnTo>
                  <a:pt x="57863" y="28927"/>
                </a:lnTo>
                <a:lnTo>
                  <a:pt x="55589" y="40187"/>
                </a:lnTo>
                <a:lnTo>
                  <a:pt x="49389" y="49382"/>
                </a:lnTo>
                <a:lnTo>
                  <a:pt x="40193" y="55581"/>
                </a:lnTo>
                <a:lnTo>
                  <a:pt x="28931" y="578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2787" name="object 19">
            <a:extLst>
              <a:ext uri="{FF2B5EF4-FFF2-40B4-BE49-F238E27FC236}">
                <a16:creationId xmlns:a16="http://schemas.microsoft.com/office/drawing/2014/main" id="{2E90BE35-3FC3-4421-8327-2C972E00F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7113" y="5254625"/>
            <a:ext cx="77787" cy="77788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2788" name="object 20">
            <a:extLst>
              <a:ext uri="{FF2B5EF4-FFF2-40B4-BE49-F238E27FC236}">
                <a16:creationId xmlns:a16="http://schemas.microsoft.com/office/drawing/2014/main" id="{058002CE-4670-4B90-9041-68202D3B13AE}"/>
              </a:ext>
            </a:extLst>
          </p:cNvPr>
          <p:cNvSpPr>
            <a:spLocks/>
          </p:cNvSpPr>
          <p:nvPr/>
        </p:nvSpPr>
        <p:spPr bwMode="auto">
          <a:xfrm>
            <a:off x="5973763" y="5351463"/>
            <a:ext cx="384175" cy="587375"/>
          </a:xfrm>
          <a:custGeom>
            <a:avLst/>
            <a:gdLst>
              <a:gd name="T0" fmla="*/ 327530 w 385445"/>
              <a:gd name="T1" fmla="*/ 588188 h 588645"/>
              <a:gd name="T2" fmla="*/ 57501 w 385445"/>
              <a:gd name="T3" fmla="*/ 588188 h 588645"/>
              <a:gd name="T4" fmla="*/ 43322 w 385445"/>
              <a:gd name="T5" fmla="*/ 586425 h 588645"/>
              <a:gd name="T6" fmla="*/ 9282 w 385445"/>
              <a:gd name="T7" fmla="*/ 562153 h 588645"/>
              <a:gd name="T8" fmla="*/ 0 w 385445"/>
              <a:gd name="T9" fmla="*/ 535395 h 588645"/>
              <a:gd name="T10" fmla="*/ 467 w 385445"/>
              <a:gd name="T11" fmla="*/ 521203 h 588645"/>
              <a:gd name="T12" fmla="*/ 4460 w 385445"/>
              <a:gd name="T13" fmla="*/ 507191 h 588645"/>
              <a:gd name="T14" fmla="*/ 115365 w 385445"/>
              <a:gd name="T15" fmla="*/ 256488 h 588645"/>
              <a:gd name="T16" fmla="*/ 115365 w 385445"/>
              <a:gd name="T17" fmla="*/ 86781 h 588645"/>
              <a:gd name="T18" fmla="*/ 114912 w 385445"/>
              <a:gd name="T19" fmla="*/ 66472 h 588645"/>
              <a:gd name="T20" fmla="*/ 111748 w 385445"/>
              <a:gd name="T21" fmla="*/ 54479 h 588645"/>
              <a:gd name="T22" fmla="*/ 103159 w 385445"/>
              <a:gd name="T23" fmla="*/ 46102 h 588645"/>
              <a:gd name="T24" fmla="*/ 86433 w 385445"/>
              <a:gd name="T25" fmla="*/ 36641 h 588645"/>
              <a:gd name="T26" fmla="*/ 80330 w 385445"/>
              <a:gd name="T27" fmla="*/ 31895 h 588645"/>
              <a:gd name="T28" fmla="*/ 76668 w 385445"/>
              <a:gd name="T29" fmla="*/ 25431 h 588645"/>
              <a:gd name="T30" fmla="*/ 75719 w 385445"/>
              <a:gd name="T31" fmla="*/ 18064 h 588645"/>
              <a:gd name="T32" fmla="*/ 77753 w 385445"/>
              <a:gd name="T33" fmla="*/ 10606 h 588645"/>
              <a:gd name="T34" fmla="*/ 81611 w 385445"/>
              <a:gd name="T35" fmla="*/ 3856 h 588645"/>
              <a:gd name="T36" fmla="*/ 88362 w 385445"/>
              <a:gd name="T37" fmla="*/ 0 h 588645"/>
              <a:gd name="T38" fmla="*/ 296670 w 385445"/>
              <a:gd name="T39" fmla="*/ 0 h 588645"/>
              <a:gd name="T40" fmla="*/ 303420 w 385445"/>
              <a:gd name="T41" fmla="*/ 3856 h 588645"/>
              <a:gd name="T42" fmla="*/ 307278 w 385445"/>
              <a:gd name="T43" fmla="*/ 10606 h 588645"/>
              <a:gd name="T44" fmla="*/ 309312 w 385445"/>
              <a:gd name="T45" fmla="*/ 18064 h 588645"/>
              <a:gd name="T46" fmla="*/ 308363 w 385445"/>
              <a:gd name="T47" fmla="*/ 25431 h 588645"/>
              <a:gd name="T48" fmla="*/ 304701 w 385445"/>
              <a:gd name="T49" fmla="*/ 31895 h 588645"/>
              <a:gd name="T50" fmla="*/ 298598 w 385445"/>
              <a:gd name="T51" fmla="*/ 36641 h 588645"/>
              <a:gd name="T52" fmla="*/ 295770 w 385445"/>
              <a:gd name="T53" fmla="*/ 38569 h 588645"/>
              <a:gd name="T54" fmla="*/ 141403 w 385445"/>
              <a:gd name="T55" fmla="*/ 38569 h 588645"/>
              <a:gd name="T56" fmla="*/ 146210 w 385445"/>
              <a:gd name="T57" fmla="*/ 48543 h 588645"/>
              <a:gd name="T58" fmla="*/ 150203 w 385445"/>
              <a:gd name="T59" fmla="*/ 59783 h 588645"/>
              <a:gd name="T60" fmla="*/ 152931 w 385445"/>
              <a:gd name="T61" fmla="*/ 72468 h 588645"/>
              <a:gd name="T62" fmla="*/ 153940 w 385445"/>
              <a:gd name="T63" fmla="*/ 86781 h 588645"/>
              <a:gd name="T64" fmla="*/ 153940 w 385445"/>
              <a:gd name="T65" fmla="*/ 125351 h 588645"/>
              <a:gd name="T66" fmla="*/ 269667 w 385445"/>
              <a:gd name="T67" fmla="*/ 125351 h 588645"/>
              <a:gd name="T68" fmla="*/ 269667 w 385445"/>
              <a:gd name="T69" fmla="*/ 256488 h 588645"/>
              <a:gd name="T70" fmla="*/ 380572 w 385445"/>
              <a:gd name="T71" fmla="*/ 507191 h 588645"/>
              <a:gd name="T72" fmla="*/ 384565 w 385445"/>
              <a:gd name="T73" fmla="*/ 521203 h 588645"/>
              <a:gd name="T74" fmla="*/ 375750 w 385445"/>
              <a:gd name="T75" fmla="*/ 562153 h 588645"/>
              <a:gd name="T76" fmla="*/ 341710 w 385445"/>
              <a:gd name="T77" fmla="*/ 586425 h 588645"/>
              <a:gd name="T78" fmla="*/ 327530 w 385445"/>
              <a:gd name="T79" fmla="*/ 588188 h 588645"/>
              <a:gd name="T80" fmla="*/ 269667 w 385445"/>
              <a:gd name="T81" fmla="*/ 125351 h 588645"/>
              <a:gd name="T82" fmla="*/ 231091 w 385445"/>
              <a:gd name="T83" fmla="*/ 125351 h 588645"/>
              <a:gd name="T84" fmla="*/ 231091 w 385445"/>
              <a:gd name="T85" fmla="*/ 86781 h 588645"/>
              <a:gd name="T86" fmla="*/ 232116 w 385445"/>
              <a:gd name="T87" fmla="*/ 72468 h 588645"/>
              <a:gd name="T88" fmla="*/ 234949 w 385445"/>
              <a:gd name="T89" fmla="*/ 59783 h 588645"/>
              <a:gd name="T90" fmla="*/ 239228 w 385445"/>
              <a:gd name="T91" fmla="*/ 48543 h 588645"/>
              <a:gd name="T92" fmla="*/ 244593 w 385445"/>
              <a:gd name="T93" fmla="*/ 38569 h 588645"/>
              <a:gd name="T94" fmla="*/ 295770 w 385445"/>
              <a:gd name="T95" fmla="*/ 38569 h 588645"/>
              <a:gd name="T96" fmla="*/ 293671 w 385445"/>
              <a:gd name="T97" fmla="*/ 40001 h 588645"/>
              <a:gd name="T98" fmla="*/ 283771 w 385445"/>
              <a:gd name="T99" fmla="*/ 49055 h 588645"/>
              <a:gd name="T100" fmla="*/ 274052 w 385445"/>
              <a:gd name="T101" fmla="*/ 64438 h 588645"/>
              <a:gd name="T102" fmla="*/ 269667 w 385445"/>
              <a:gd name="T103" fmla="*/ 86781 h 588645"/>
              <a:gd name="T104" fmla="*/ 269667 w 385445"/>
              <a:gd name="T105" fmla="*/ 125351 h 588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85445" h="588645">
                <a:moveTo>
                  <a:pt x="327530" y="588188"/>
                </a:moveTo>
                <a:lnTo>
                  <a:pt x="57501" y="588188"/>
                </a:lnTo>
                <a:lnTo>
                  <a:pt x="43322" y="586425"/>
                </a:lnTo>
                <a:lnTo>
                  <a:pt x="9282" y="562153"/>
                </a:lnTo>
                <a:lnTo>
                  <a:pt x="0" y="535395"/>
                </a:lnTo>
                <a:lnTo>
                  <a:pt x="467" y="521203"/>
                </a:lnTo>
                <a:lnTo>
                  <a:pt x="4460" y="507191"/>
                </a:lnTo>
                <a:lnTo>
                  <a:pt x="115365" y="256488"/>
                </a:lnTo>
                <a:lnTo>
                  <a:pt x="115365" y="86781"/>
                </a:lnTo>
                <a:lnTo>
                  <a:pt x="114912" y="66472"/>
                </a:lnTo>
                <a:lnTo>
                  <a:pt x="111748" y="54479"/>
                </a:lnTo>
                <a:lnTo>
                  <a:pt x="103159" y="46102"/>
                </a:lnTo>
                <a:lnTo>
                  <a:pt x="86433" y="36641"/>
                </a:lnTo>
                <a:lnTo>
                  <a:pt x="80330" y="31895"/>
                </a:lnTo>
                <a:lnTo>
                  <a:pt x="76668" y="25431"/>
                </a:lnTo>
                <a:lnTo>
                  <a:pt x="75719" y="18064"/>
                </a:lnTo>
                <a:lnTo>
                  <a:pt x="77753" y="10606"/>
                </a:lnTo>
                <a:lnTo>
                  <a:pt x="81611" y="3856"/>
                </a:lnTo>
                <a:lnTo>
                  <a:pt x="88362" y="0"/>
                </a:lnTo>
                <a:lnTo>
                  <a:pt x="296670" y="0"/>
                </a:lnTo>
                <a:lnTo>
                  <a:pt x="303420" y="3856"/>
                </a:lnTo>
                <a:lnTo>
                  <a:pt x="307278" y="10606"/>
                </a:lnTo>
                <a:lnTo>
                  <a:pt x="309312" y="18064"/>
                </a:lnTo>
                <a:lnTo>
                  <a:pt x="308363" y="25431"/>
                </a:lnTo>
                <a:lnTo>
                  <a:pt x="304701" y="31895"/>
                </a:lnTo>
                <a:lnTo>
                  <a:pt x="298598" y="36641"/>
                </a:lnTo>
                <a:lnTo>
                  <a:pt x="295770" y="38569"/>
                </a:lnTo>
                <a:lnTo>
                  <a:pt x="141403" y="38569"/>
                </a:lnTo>
                <a:lnTo>
                  <a:pt x="146210" y="48543"/>
                </a:lnTo>
                <a:lnTo>
                  <a:pt x="150203" y="59783"/>
                </a:lnTo>
                <a:lnTo>
                  <a:pt x="152931" y="72468"/>
                </a:lnTo>
                <a:lnTo>
                  <a:pt x="153940" y="86781"/>
                </a:lnTo>
                <a:lnTo>
                  <a:pt x="153940" y="125351"/>
                </a:lnTo>
                <a:lnTo>
                  <a:pt x="269667" y="125351"/>
                </a:lnTo>
                <a:lnTo>
                  <a:pt x="269667" y="256488"/>
                </a:lnTo>
                <a:lnTo>
                  <a:pt x="380572" y="507191"/>
                </a:lnTo>
                <a:lnTo>
                  <a:pt x="384565" y="521203"/>
                </a:lnTo>
                <a:lnTo>
                  <a:pt x="375750" y="562153"/>
                </a:lnTo>
                <a:lnTo>
                  <a:pt x="341710" y="586425"/>
                </a:lnTo>
                <a:lnTo>
                  <a:pt x="327530" y="588188"/>
                </a:lnTo>
                <a:close/>
              </a:path>
              <a:path w="385445" h="588645">
                <a:moveTo>
                  <a:pt x="269667" y="125351"/>
                </a:moveTo>
                <a:lnTo>
                  <a:pt x="231091" y="125351"/>
                </a:lnTo>
                <a:lnTo>
                  <a:pt x="231091" y="86781"/>
                </a:lnTo>
                <a:lnTo>
                  <a:pt x="232116" y="72468"/>
                </a:lnTo>
                <a:lnTo>
                  <a:pt x="234949" y="59783"/>
                </a:lnTo>
                <a:lnTo>
                  <a:pt x="239228" y="48543"/>
                </a:lnTo>
                <a:lnTo>
                  <a:pt x="244593" y="38569"/>
                </a:lnTo>
                <a:lnTo>
                  <a:pt x="295770" y="38569"/>
                </a:lnTo>
                <a:lnTo>
                  <a:pt x="293671" y="40001"/>
                </a:lnTo>
                <a:lnTo>
                  <a:pt x="283771" y="49055"/>
                </a:lnTo>
                <a:lnTo>
                  <a:pt x="274052" y="64438"/>
                </a:lnTo>
                <a:lnTo>
                  <a:pt x="269667" y="86781"/>
                </a:lnTo>
                <a:lnTo>
                  <a:pt x="269667" y="1253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CF6B52B6-D5E7-4E18-8567-AD64D7F9E18A}"/>
              </a:ext>
            </a:extLst>
          </p:cNvPr>
          <p:cNvSpPr txBox="1"/>
          <p:nvPr/>
        </p:nvSpPr>
        <p:spPr>
          <a:xfrm>
            <a:off x="7300913" y="5002213"/>
            <a:ext cx="3714750" cy="995362"/>
          </a:xfrm>
          <a:prstGeom prst="rect">
            <a:avLst/>
          </a:prstGeom>
        </p:spPr>
        <p:txBody>
          <a:bodyPr lIns="0" tIns="698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ct val="102000"/>
              </a:lnSpc>
              <a:spcBef>
                <a:spcPts val="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 cells take apart the carbon  molecules from glucose, these get  released as carbon dioxide.</a:t>
            </a:r>
            <a:endParaRPr kumimoji="0" lang="en-US" altLang="en-US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763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F5E0FFB-BA93-4C57-81EF-6BA048938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7575" y="609600"/>
            <a:ext cx="7216775" cy="696913"/>
          </a:xfrm>
        </p:spPr>
        <p:txBody>
          <a:bodyPr tIns="13335" rtlCol="0"/>
          <a:lstStyle/>
          <a:p>
            <a:pPr marL="12700" eaLnBrk="1" fontAlgn="auto" hangingPunct="1">
              <a:spcBef>
                <a:spcPts val="105"/>
              </a:spcBef>
              <a:spcAft>
                <a:spcPts val="0"/>
              </a:spcAft>
              <a:defRPr/>
            </a:pPr>
            <a:r>
              <a:rPr sz="4400" spc="-30" dirty="0">
                <a:solidFill>
                  <a:srgbClr val="000000"/>
                </a:solidFill>
                <a:latin typeface="Calibri Light"/>
                <a:cs typeface="Calibri Light"/>
              </a:rPr>
              <a:t>Divisions </a:t>
            </a:r>
            <a:r>
              <a:rPr sz="4400" spc="-15" dirty="0">
                <a:solidFill>
                  <a:srgbClr val="000000"/>
                </a:solidFill>
                <a:latin typeface="Calibri Light"/>
                <a:cs typeface="Calibri Light"/>
              </a:rPr>
              <a:t>of </a:t>
            </a:r>
            <a:r>
              <a:rPr sz="4400" spc="-20" dirty="0">
                <a:solidFill>
                  <a:srgbClr val="000000"/>
                </a:solidFill>
                <a:latin typeface="Calibri Light"/>
                <a:cs typeface="Calibri Light"/>
              </a:rPr>
              <a:t>the </a:t>
            </a:r>
            <a:r>
              <a:rPr sz="4400" spc="-55" dirty="0">
                <a:solidFill>
                  <a:srgbClr val="000000"/>
                </a:solidFill>
                <a:latin typeface="Calibri Light"/>
                <a:cs typeface="Calibri Light"/>
              </a:rPr>
              <a:t>Respiratory</a:t>
            </a:r>
            <a:r>
              <a:rPr sz="4400" spc="-28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spc="-105" dirty="0">
                <a:solidFill>
                  <a:srgbClr val="000000"/>
                </a:solidFill>
                <a:latin typeface="Calibri Light"/>
                <a:cs typeface="Calibri Light"/>
              </a:rPr>
              <a:t>Tract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FEC26A62-9122-4143-B381-C458F95ED1D2}"/>
              </a:ext>
            </a:extLst>
          </p:cNvPr>
          <p:cNvSpPr txBox="1"/>
          <p:nvPr/>
        </p:nvSpPr>
        <p:spPr>
          <a:xfrm>
            <a:off x="917575" y="1758950"/>
            <a:ext cx="4806950" cy="4337050"/>
          </a:xfrm>
          <a:prstGeom prst="rect">
            <a:avLst/>
          </a:prstGeom>
        </p:spPr>
        <p:txBody>
          <a:bodyPr lIns="0" tIns="97155" rIns="0" bIns="0">
            <a:spAutoFit/>
          </a:bodyPr>
          <a:lstStyle>
            <a:lvl1pPr marL="239713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96913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39713" marR="0" lvl="0" indent="-228600" algn="l" defTabSz="914400" rtl="0" eaLnBrk="1" fontAlgn="base" latinLnBrk="0" hangingPunct="1">
              <a:lnSpc>
                <a:spcPct val="80000"/>
              </a:lnSpc>
              <a:spcBef>
                <a:spcPts val="763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respiratory tract is the path  of air from the nose to the  lungs. It is divided into two  sections: 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Upper Respiratory  Tract 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and the </a:t>
            </a: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Lower  Respiratory Tract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696913" marR="0" lvl="1" indent="-228600" algn="l" defTabSz="914400" rtl="0" eaLnBrk="1" fontAlgn="base" latinLnBrk="0" hangingPunct="1">
              <a:lnSpc>
                <a:spcPts val="2300"/>
              </a:lnSpc>
              <a:spcBef>
                <a:spcPts val="513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upper respiratory tract  consists of the 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Nostrils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Nasal  Cavities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Pharynx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Epiglottis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and  the 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Larynx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696913" marR="0" lvl="1" indent="-228600" algn="l" defTabSz="914400" rtl="0" eaLnBrk="1" fontAlgn="base" latinLnBrk="0" hangingPunct="1">
              <a:lnSpc>
                <a:spcPts val="2300"/>
              </a:lnSpc>
              <a:spcBef>
                <a:spcPts val="513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lower respiratory tract  consists of the 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Trachea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Bronchi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 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Bronchioles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and the 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Lungs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124" name="object 4">
            <a:extLst>
              <a:ext uri="{FF2B5EF4-FFF2-40B4-BE49-F238E27FC236}">
                <a16:creationId xmlns:a16="http://schemas.microsoft.com/office/drawing/2014/main" id="{43EDD74E-C32A-4E6F-8945-D5FCEAC43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1438" y="1690688"/>
            <a:ext cx="5030787" cy="42672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3914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object 2">
            <a:extLst>
              <a:ext uri="{FF2B5EF4-FFF2-40B4-BE49-F238E27FC236}">
                <a16:creationId xmlns:a16="http://schemas.microsoft.com/office/drawing/2014/main" id="{3D2A2503-8029-46E7-9956-878935DEBB1E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4654550" cy="6858000"/>
          </a:xfrm>
          <a:custGeom>
            <a:avLst/>
            <a:gdLst>
              <a:gd name="T0" fmla="*/ 0 w 4654550"/>
              <a:gd name="T1" fmla="*/ 6858000 h 6858000"/>
              <a:gd name="T2" fmla="*/ 4654296 w 4654550"/>
              <a:gd name="T3" fmla="*/ 6858000 h 6858000"/>
              <a:gd name="T4" fmla="*/ 4654296 w 4654550"/>
              <a:gd name="T5" fmla="*/ 0 h 6858000"/>
              <a:gd name="T6" fmla="*/ 0 w 4654550"/>
              <a:gd name="T7" fmla="*/ 0 h 6858000"/>
              <a:gd name="T8" fmla="*/ 0 w 4654550"/>
              <a:gd name="T9" fmla="*/ 685800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54550" h="6858000">
                <a:moveTo>
                  <a:pt x="0" y="6858000"/>
                </a:moveTo>
                <a:lnTo>
                  <a:pt x="4654296" y="6858000"/>
                </a:lnTo>
                <a:lnTo>
                  <a:pt x="465429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3795" name="object 3">
            <a:extLst>
              <a:ext uri="{FF2B5EF4-FFF2-40B4-BE49-F238E27FC236}">
                <a16:creationId xmlns:a16="http://schemas.microsoft.com/office/drawing/2014/main" id="{9756D254-B84A-4F96-9D99-229756D578E2}"/>
              </a:ext>
            </a:extLst>
          </p:cNvPr>
          <p:cNvSpPr>
            <a:spLocks/>
          </p:cNvSpPr>
          <p:nvPr/>
        </p:nvSpPr>
        <p:spPr bwMode="auto">
          <a:xfrm>
            <a:off x="298450" y="325438"/>
            <a:ext cx="3975100" cy="6207125"/>
          </a:xfrm>
          <a:custGeom>
            <a:avLst/>
            <a:gdLst>
              <a:gd name="T0" fmla="*/ 0 w 3975100"/>
              <a:gd name="T1" fmla="*/ 0 h 6205855"/>
              <a:gd name="T2" fmla="*/ 3974591 w 3975100"/>
              <a:gd name="T3" fmla="*/ 0 h 6205855"/>
              <a:gd name="T4" fmla="*/ 3974591 w 3975100"/>
              <a:gd name="T5" fmla="*/ 6205728 h 6205855"/>
              <a:gd name="T6" fmla="*/ 0 w 3975100"/>
              <a:gd name="T7" fmla="*/ 6205728 h 6205855"/>
              <a:gd name="T8" fmla="*/ 0 w 3975100"/>
              <a:gd name="T9" fmla="*/ 0 h 6205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75100" h="6205855">
                <a:moveTo>
                  <a:pt x="0" y="0"/>
                </a:moveTo>
                <a:lnTo>
                  <a:pt x="3974591" y="0"/>
                </a:lnTo>
                <a:lnTo>
                  <a:pt x="3974591" y="6205728"/>
                </a:lnTo>
                <a:lnTo>
                  <a:pt x="0" y="6205728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E55E450A-4812-46F8-AB56-A63E91F8A056}"/>
              </a:ext>
            </a:extLst>
          </p:cNvPr>
          <p:cNvSpPr txBox="1"/>
          <p:nvPr/>
        </p:nvSpPr>
        <p:spPr>
          <a:xfrm>
            <a:off x="377825" y="317500"/>
            <a:ext cx="3808413" cy="5999163"/>
          </a:xfrm>
          <a:prstGeom prst="rect">
            <a:avLst/>
          </a:prstGeom>
        </p:spPr>
        <p:txBody>
          <a:bodyPr lIns="0" tIns="4381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985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ts val="1938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Each body cell releases carbon dioxide  into nearby capillaries by diffusion.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2700" marR="0" lvl="0" indent="0" algn="l" defTabSz="914400" rtl="0" eaLnBrk="1" fontAlgn="base" latinLnBrk="0" hangingPunct="1">
              <a:lnSpc>
                <a:spcPts val="1938"/>
              </a:lnSpc>
              <a:spcBef>
                <a:spcPts val="1013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concentration of carbon dioxide is  higher in the body cells than in the  blood.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763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the capillaries…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98500" marR="0" lvl="1" indent="-228600" algn="l" defTabSz="914400" rtl="0" eaLnBrk="1" fontAlgn="base" latinLnBrk="0" hangingPunct="1">
              <a:lnSpc>
                <a:spcPts val="1938"/>
              </a:lnSpc>
              <a:spcBef>
                <a:spcPts val="538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some of the carbon dioxide is  dissolved in plasma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98500" marR="0" lvl="1" indent="-228600" algn="l" defTabSz="914400" rtl="0" eaLnBrk="1" fontAlgn="base" latinLnBrk="0" hangingPunct="1">
              <a:lnSpc>
                <a:spcPts val="1938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some of the carbon dioxide is  taken up by red blood cells and  bound to hemoglobin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98500" marR="0" lvl="1" indent="-228600" algn="l" defTabSz="914400" rtl="0" eaLnBrk="1" fontAlgn="base" latinLnBrk="0" hangingPunct="1">
              <a:lnSpc>
                <a:spcPts val="1938"/>
              </a:lnSpc>
              <a:spcBef>
                <a:spcPts val="52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most carbon dioxide enters the  red blood cells where it binds  with water to form carbonic acid.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98500" marR="0" lvl="1" indent="-228600" algn="just" defTabSz="914400" rtl="0" eaLnBrk="1" fontAlgn="base" latinLnBrk="0" hangingPunct="1">
              <a:lnSpc>
                <a:spcPts val="1938"/>
              </a:lnSpc>
              <a:spcBef>
                <a:spcPts val="513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carbon dioxide then travels to  the capillaries surrounding the  lung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2700" marR="0" lvl="0" indent="0" algn="l" defTabSz="914400" rtl="0" eaLnBrk="1" fontAlgn="base" latinLnBrk="0" hangingPunct="1">
              <a:lnSpc>
                <a:spcPts val="1938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water molecule leaves, causing it to  turn back into carbon dioxide.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2700" marR="0" lvl="0" indent="0" algn="l" defTabSz="914400" rtl="0" eaLnBrk="1" fontAlgn="base" latinLnBrk="0" hangingPunct="1">
              <a:lnSpc>
                <a:spcPts val="1938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It then enters the lungs where it is  exhaled into the atmosphere.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797" name="object 5">
            <a:extLst>
              <a:ext uri="{FF2B5EF4-FFF2-40B4-BE49-F238E27FC236}">
                <a16:creationId xmlns:a16="http://schemas.microsoft.com/office/drawing/2014/main" id="{E316CF9D-78C5-4216-80FF-079C134BC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8638" y="962025"/>
            <a:ext cx="5673725" cy="477837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1346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D4E111D-81FB-4C13-93A9-61E0D560B2B8}"/>
              </a:ext>
            </a:extLst>
          </p:cNvPr>
          <p:cNvSpPr txBox="1"/>
          <p:nvPr/>
        </p:nvSpPr>
        <p:spPr>
          <a:xfrm>
            <a:off x="327025" y="4572000"/>
            <a:ext cx="7058025" cy="1965325"/>
          </a:xfrm>
          <a:prstGeom prst="rect">
            <a:avLst/>
          </a:prstGeom>
          <a:solidFill>
            <a:srgbClr val="462F76"/>
          </a:solidFill>
        </p:spPr>
        <p:txBody>
          <a:bodyPr lIns="0" tIns="381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4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327469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Carbon</a:t>
            </a:r>
            <a:r>
              <a:rPr kumimoji="0" sz="44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sz="44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Dioxide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34819" name="object 3">
            <a:extLst>
              <a:ext uri="{FF2B5EF4-FFF2-40B4-BE49-F238E27FC236}">
                <a16:creationId xmlns:a16="http://schemas.microsoft.com/office/drawing/2014/main" id="{50F1BFC7-2304-472A-8299-8FF4B3930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025" y="206375"/>
            <a:ext cx="7053263" cy="422751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4820" name="object 4">
            <a:extLst>
              <a:ext uri="{FF2B5EF4-FFF2-40B4-BE49-F238E27FC236}">
                <a16:creationId xmlns:a16="http://schemas.microsoft.com/office/drawing/2014/main" id="{2DE96A92-7F78-4C76-9EE0-791A56A3E207}"/>
              </a:ext>
            </a:extLst>
          </p:cNvPr>
          <p:cNvSpPr>
            <a:spLocks/>
          </p:cNvSpPr>
          <p:nvPr/>
        </p:nvSpPr>
        <p:spPr bwMode="auto">
          <a:xfrm>
            <a:off x="7534275" y="322263"/>
            <a:ext cx="4335463" cy="6215062"/>
          </a:xfrm>
          <a:custGeom>
            <a:avLst/>
            <a:gdLst>
              <a:gd name="T0" fmla="*/ 0 w 4335780"/>
              <a:gd name="T1" fmla="*/ 0 h 6215380"/>
              <a:gd name="T2" fmla="*/ 4335780 w 4335780"/>
              <a:gd name="T3" fmla="*/ 0 h 6215380"/>
              <a:gd name="T4" fmla="*/ 4335780 w 4335780"/>
              <a:gd name="T5" fmla="*/ 6214872 h 6215380"/>
              <a:gd name="T6" fmla="*/ 0 w 4335780"/>
              <a:gd name="T7" fmla="*/ 6214872 h 6215380"/>
              <a:gd name="T8" fmla="*/ 0 w 4335780"/>
              <a:gd name="T9" fmla="*/ 0 h 62153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35780" h="6215380">
                <a:moveTo>
                  <a:pt x="0" y="0"/>
                </a:moveTo>
                <a:lnTo>
                  <a:pt x="4335780" y="0"/>
                </a:lnTo>
                <a:lnTo>
                  <a:pt x="4335780" y="6214872"/>
                </a:lnTo>
                <a:lnTo>
                  <a:pt x="0" y="6214872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612A75B8-ED02-498B-B8DA-71AFE918AC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107363" y="1108075"/>
            <a:ext cx="3168650" cy="519113"/>
          </a:xfrm>
        </p:spPr>
        <p:txBody>
          <a:bodyPr tIns="41910"/>
          <a:lstStyle/>
          <a:p>
            <a:pPr marL="527050" indent="-514350" eaLnBrk="1" hangingPunct="1">
              <a:lnSpc>
                <a:spcPts val="1838"/>
              </a:lnSpc>
              <a:spcBef>
                <a:spcPts val="325"/>
              </a:spcBef>
              <a:tabLst>
                <a:tab pos="527050" algn="l"/>
              </a:tabLst>
            </a:pPr>
            <a:r>
              <a:rPr lang="en-US" altLang="en-US" sz="1700">
                <a:latin typeface="Calibri" panose="020F0502020204030204" pitchFamily="34" charset="0"/>
                <a:cs typeface="Calibri" panose="020F0502020204030204" pitchFamily="34" charset="0"/>
              </a:rPr>
              <a:t>1.	Carbon Dioxide enters the red  blood cells at capillary beds.</a:t>
            </a: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CF544782-40C7-4785-95CD-34CDD63F6281}"/>
              </a:ext>
            </a:extLst>
          </p:cNvPr>
          <p:cNvSpPr txBox="1"/>
          <p:nvPr/>
        </p:nvSpPr>
        <p:spPr>
          <a:xfrm>
            <a:off x="8107363" y="1701800"/>
            <a:ext cx="3219450" cy="3824288"/>
          </a:xfrm>
          <a:prstGeom prst="rect">
            <a:avLst/>
          </a:prstGeom>
        </p:spPr>
        <p:txBody>
          <a:bodyPr lIns="0" tIns="41910" rIns="0" bIns="0">
            <a:spAutoFit/>
          </a:bodyPr>
          <a:lstStyle>
            <a:lvl1pPr marL="527050" indent="-514350">
              <a:tabLst>
                <a:tab pos="527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527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527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527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527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527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527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527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52705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27050" marR="0" lvl="0" indent="-514350" algn="l" defTabSz="914400" rtl="0" eaLnBrk="1" fontAlgn="base" latinLnBrk="0" hangingPunct="1">
              <a:lnSpc>
                <a:spcPts val="1838"/>
              </a:lnSpc>
              <a:spcBef>
                <a:spcPts val="325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>
                <a:tab pos="527050" algn="l"/>
              </a:tabLst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Carbon Dioxide binds with  water to form carbonic acid.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27050" marR="0" lvl="0" indent="-514350" algn="l" defTabSz="914400" rtl="0" eaLnBrk="1" fontAlgn="base" latinLnBrk="0" hangingPunct="1">
              <a:lnSpc>
                <a:spcPts val="1838"/>
              </a:lnSpc>
              <a:spcBef>
                <a:spcPts val="988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>
                <a:tab pos="527050" algn="l"/>
              </a:tabLst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Carbonic Acid then travels to  the capillaries surrounding the  lung.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27050" marR="0" lvl="0" indent="-514350" algn="l" defTabSz="914400" rtl="0" eaLnBrk="1" fontAlgn="base" latinLnBrk="0" hangingPunct="1">
              <a:lnSpc>
                <a:spcPts val="1838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>
                <a:tab pos="527050" algn="l"/>
              </a:tabLst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Carbonic Acid is transformed  into water and carbon dioxide.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27050" marR="0" lvl="0" indent="-514350" algn="l" defTabSz="914400" rtl="0" eaLnBrk="1" fontAlgn="base" latinLnBrk="0" hangingPunct="1">
              <a:lnSpc>
                <a:spcPts val="1838"/>
              </a:lnSpc>
              <a:spcBef>
                <a:spcPts val="988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>
                <a:tab pos="527050" algn="l"/>
              </a:tabLst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Carbon Dioxide diffuses from  the red blood cells in the  capillaries to the alveoli of the  lungs.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27050" marR="0" lvl="0" indent="-514350" algn="l" defTabSz="914400" rtl="0" eaLnBrk="1" fontAlgn="base" latinLnBrk="0" hangingPunct="1">
              <a:lnSpc>
                <a:spcPts val="1838"/>
              </a:lnSpc>
              <a:spcBef>
                <a:spcPts val="975"/>
              </a:spcBef>
              <a:spcAft>
                <a:spcPct val="0"/>
              </a:spcAft>
              <a:buClrTx/>
              <a:buSzTx/>
              <a:buFontTx/>
              <a:buAutoNum type="arabicPeriod" startAt="2"/>
              <a:tabLst>
                <a:tab pos="527050" algn="l"/>
              </a:tabLst>
              <a:defRPr/>
            </a:pPr>
            <a:r>
              <a:rPr kumimoji="0" lang="en-US" altLang="en-US" sz="1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Carbon Dioxide is exhaled  out of the body through the  lungs.</a:t>
            </a:r>
            <a:endParaRPr kumimoji="0" lang="en-US" altLang="en-US" sz="1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0236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03DB2AA-B25D-42C3-AC41-46783244C3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1963" y="449263"/>
            <a:ext cx="4402137" cy="3919537"/>
          </a:xfrm>
          <a:solidFill>
            <a:srgbClr val="585858"/>
          </a:solidFill>
        </p:spPr>
        <p:txBody>
          <a:bodyPr/>
          <a:lstStyle/>
          <a:p>
            <a:pPr eaLnBrk="1" hangingPunct="1">
              <a:lnSpc>
                <a:spcPts val="4750"/>
              </a:lnSpc>
            </a:pPr>
            <a:br>
              <a:rPr lang="en-US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alt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400">
                <a:latin typeface="Calibri Light" panose="020F0302020204030204" pitchFamily="34" charset="0"/>
                <a:cs typeface="Calibri Light" panose="020F0302020204030204" pitchFamily="34" charset="0"/>
              </a:rPr>
              <a:t>Stimulation of  Breathing</a:t>
            </a:r>
          </a:p>
        </p:txBody>
      </p:sp>
      <p:sp>
        <p:nvSpPr>
          <p:cNvPr id="35843" name="object 3">
            <a:extLst>
              <a:ext uri="{FF2B5EF4-FFF2-40B4-BE49-F238E27FC236}">
                <a16:creationId xmlns:a16="http://schemas.microsoft.com/office/drawing/2014/main" id="{0AFBE7EF-0E12-4D5B-8165-990CB152982C}"/>
              </a:ext>
            </a:extLst>
          </p:cNvPr>
          <p:cNvSpPr>
            <a:spLocks/>
          </p:cNvSpPr>
          <p:nvPr/>
        </p:nvSpPr>
        <p:spPr bwMode="auto">
          <a:xfrm>
            <a:off x="5048250" y="449263"/>
            <a:ext cx="2116138" cy="1900237"/>
          </a:xfrm>
          <a:custGeom>
            <a:avLst/>
            <a:gdLst>
              <a:gd name="T0" fmla="*/ 0 w 2115820"/>
              <a:gd name="T1" fmla="*/ 0 h 1899285"/>
              <a:gd name="T2" fmla="*/ 2115312 w 2115820"/>
              <a:gd name="T3" fmla="*/ 0 h 1899285"/>
              <a:gd name="T4" fmla="*/ 2115312 w 2115820"/>
              <a:gd name="T5" fmla="*/ 1898903 h 1899285"/>
              <a:gd name="T6" fmla="*/ 0 w 2115820"/>
              <a:gd name="T7" fmla="*/ 1898903 h 1899285"/>
              <a:gd name="T8" fmla="*/ 0 w 2115820"/>
              <a:gd name="T9" fmla="*/ 0 h 18992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15820" h="1899285">
                <a:moveTo>
                  <a:pt x="0" y="0"/>
                </a:moveTo>
                <a:lnTo>
                  <a:pt x="2115312" y="0"/>
                </a:lnTo>
                <a:lnTo>
                  <a:pt x="2115312" y="1898903"/>
                </a:lnTo>
                <a:lnTo>
                  <a:pt x="0" y="1898903"/>
                </a:lnTo>
                <a:lnTo>
                  <a:pt x="0" y="0"/>
                </a:lnTo>
                <a:close/>
              </a:path>
            </a:pathLst>
          </a:custGeom>
          <a:solidFill>
            <a:srgbClr val="A4A4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5844" name="object 4">
            <a:extLst>
              <a:ext uri="{FF2B5EF4-FFF2-40B4-BE49-F238E27FC236}">
                <a16:creationId xmlns:a16="http://schemas.microsoft.com/office/drawing/2014/main" id="{E193DCDF-9425-490D-A99D-3EF9539EA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3225" y="2709863"/>
            <a:ext cx="1227138" cy="143986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5845" name="object 5">
            <a:extLst>
              <a:ext uri="{FF2B5EF4-FFF2-40B4-BE49-F238E27FC236}">
                <a16:creationId xmlns:a16="http://schemas.microsoft.com/office/drawing/2014/main" id="{3DF7CFD1-7207-4FF9-8066-DACAF4BF6BC5}"/>
              </a:ext>
            </a:extLst>
          </p:cNvPr>
          <p:cNvSpPr>
            <a:spLocks/>
          </p:cNvSpPr>
          <p:nvPr/>
        </p:nvSpPr>
        <p:spPr bwMode="auto">
          <a:xfrm>
            <a:off x="458788" y="4521200"/>
            <a:ext cx="6697662" cy="1878013"/>
          </a:xfrm>
          <a:custGeom>
            <a:avLst/>
            <a:gdLst>
              <a:gd name="T0" fmla="*/ 0 w 6697980"/>
              <a:gd name="T1" fmla="*/ 0 h 1877695"/>
              <a:gd name="T2" fmla="*/ 6697980 w 6697980"/>
              <a:gd name="T3" fmla="*/ 0 h 1877695"/>
              <a:gd name="T4" fmla="*/ 6697980 w 6697980"/>
              <a:gd name="T5" fmla="*/ 1877568 h 1877695"/>
              <a:gd name="T6" fmla="*/ 0 w 6697980"/>
              <a:gd name="T7" fmla="*/ 1877568 h 1877695"/>
              <a:gd name="T8" fmla="*/ 0 w 6697980"/>
              <a:gd name="T9" fmla="*/ 0 h 1877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697980" h="1877695">
                <a:moveTo>
                  <a:pt x="0" y="0"/>
                </a:moveTo>
                <a:lnTo>
                  <a:pt x="6697980" y="0"/>
                </a:lnTo>
                <a:lnTo>
                  <a:pt x="6697980" y="1877568"/>
                </a:lnTo>
                <a:lnTo>
                  <a:pt x="0" y="1877568"/>
                </a:lnTo>
                <a:lnTo>
                  <a:pt x="0" y="0"/>
                </a:lnTo>
                <a:close/>
              </a:path>
            </a:pathLst>
          </a:custGeom>
          <a:solidFill>
            <a:srgbClr val="4471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AD5E96C3-FD6A-4C95-961C-943EBC295100}"/>
              </a:ext>
            </a:extLst>
          </p:cNvPr>
          <p:cNvSpPr txBox="1"/>
          <p:nvPr/>
        </p:nvSpPr>
        <p:spPr>
          <a:xfrm>
            <a:off x="7312025" y="449263"/>
            <a:ext cx="4421188" cy="5949950"/>
          </a:xfrm>
          <a:prstGeom prst="rect">
            <a:avLst/>
          </a:prstGeom>
          <a:solidFill>
            <a:srgbClr val="7E7E7E">
              <a:alpha val="19999"/>
            </a:srgbClr>
          </a:solidFill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1409700" indent="-5143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ts val="2163"/>
              </a:lnSpc>
              <a:spcBef>
                <a:spcPts val="132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There are two pathways of  motor neuron stimulation of the  respiratory muscles.</a:t>
            </a:r>
          </a:p>
          <a:p>
            <a:pPr marL="1409700" marR="0" lvl="1" indent="-514350" algn="l" defTabSz="914400" rtl="0" eaLnBrk="1" fontAlgn="base" latinLnBrk="0" hangingPunct="1">
              <a:lnSpc>
                <a:spcPts val="2163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first is the control of  voluntary breathing by  the cerebral cortex.</a:t>
            </a:r>
          </a:p>
          <a:p>
            <a:pPr marL="1409700" marR="0" lvl="1" indent="-514350" algn="l" defTabSz="914400" rtl="0" eaLnBrk="1" fontAlgn="base" latinLnBrk="0" hangingPunct="1">
              <a:lnSpc>
                <a:spcPts val="2163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second is  involuntary breathing  controlled by the  medulla oblongata.</a:t>
            </a:r>
          </a:p>
        </p:txBody>
      </p:sp>
    </p:spTree>
    <p:extLst>
      <p:ext uri="{BB962C8B-B14F-4D97-AF65-F5344CB8AC3E}">
        <p14:creationId xmlns:p14="http://schemas.microsoft.com/office/powerpoint/2010/main" val="19016457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object 2">
            <a:extLst>
              <a:ext uri="{FF2B5EF4-FFF2-40B4-BE49-F238E27FC236}">
                <a16:creationId xmlns:a16="http://schemas.microsoft.com/office/drawing/2014/main" id="{41D0BBD9-92A0-4DEB-A2BB-642DB52DB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FD82A93A-A598-4F80-B2BE-1FE7A59B14C5}"/>
              </a:ext>
            </a:extLst>
          </p:cNvPr>
          <p:cNvSpPr txBox="1"/>
          <p:nvPr/>
        </p:nvSpPr>
        <p:spPr>
          <a:xfrm>
            <a:off x="719138" y="2714625"/>
            <a:ext cx="3113087" cy="1300163"/>
          </a:xfrm>
          <a:prstGeom prst="rect">
            <a:avLst/>
          </a:prstGeom>
        </p:spPr>
        <p:txBody>
          <a:bodyPr lIns="0" tIns="8953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ts val="4750"/>
              </a:lnSpc>
              <a:spcBef>
                <a:spcPts val="7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Stimulation of  Breathing</a:t>
            </a:r>
            <a:endParaRPr kumimoji="0" lang="en-US" alt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3BB92336-5304-4B07-BCF3-29FFB6DF8F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1962" y="409576"/>
            <a:ext cx="11268075" cy="3919537"/>
          </a:xfrm>
        </p:spPr>
        <p:txBody>
          <a:bodyPr tIns="2034279"/>
          <a:lstStyle/>
          <a:p>
            <a:pPr marL="5719763" eaLnBrk="1" hangingPunct="1">
              <a:lnSpc>
                <a:spcPts val="2588"/>
              </a:lnSpc>
              <a:spcBef>
                <a:spcPts val="425"/>
              </a:spcBef>
            </a:pPr>
            <a:r>
              <a:rPr lang="en-US" alt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chemoreceptors that since pH levels are  located in the…</a:t>
            </a:r>
            <a:endParaRPr lang="en-US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A14C26BA-B303-4897-9A5E-CF5DC3A4CF0C}"/>
              </a:ext>
            </a:extLst>
          </p:cNvPr>
          <p:cNvSpPr txBox="1"/>
          <p:nvPr/>
        </p:nvSpPr>
        <p:spPr>
          <a:xfrm>
            <a:off x="6626225" y="3124200"/>
            <a:ext cx="3090863" cy="1204913"/>
          </a:xfrm>
          <a:prstGeom prst="rect">
            <a:avLst/>
          </a:prstGeom>
        </p:spPr>
        <p:txBody>
          <a:bodyPr lIns="0" tIns="40005" rIns="0" bIns="0">
            <a:spAutoFit/>
          </a:bodyPr>
          <a:lstStyle/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r>
              <a:rPr kumimoji="0" sz="2400" b="0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aorta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15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carotid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arteries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413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04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medulla</a:t>
            </a:r>
            <a:r>
              <a:rPr kumimoji="0" sz="24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oblongata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24418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AE7E98F-4527-4DB7-8F60-9D5BCC774856}"/>
              </a:ext>
            </a:extLst>
          </p:cNvPr>
          <p:cNvSpPr txBox="1"/>
          <p:nvPr/>
        </p:nvSpPr>
        <p:spPr>
          <a:xfrm>
            <a:off x="941388" y="2689225"/>
            <a:ext cx="3114675" cy="1301750"/>
          </a:xfrm>
          <a:prstGeom prst="rect">
            <a:avLst/>
          </a:prstGeom>
        </p:spPr>
        <p:txBody>
          <a:bodyPr lIns="0" tIns="8953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ts val="4750"/>
              </a:lnSpc>
              <a:spcBef>
                <a:spcPts val="7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Stimulation of  Breathing</a:t>
            </a:r>
            <a:endParaRPr kumimoji="0" lang="en-US" alt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37891" name="object 3">
            <a:extLst>
              <a:ext uri="{FF2B5EF4-FFF2-40B4-BE49-F238E27FC236}">
                <a16:creationId xmlns:a16="http://schemas.microsoft.com/office/drawing/2014/main" id="{EDBB6976-E31D-4206-B518-8281517E3217}"/>
              </a:ext>
            </a:extLst>
          </p:cNvPr>
          <p:cNvSpPr>
            <a:spLocks/>
          </p:cNvSpPr>
          <p:nvPr/>
        </p:nvSpPr>
        <p:spPr bwMode="auto">
          <a:xfrm>
            <a:off x="5194300" y="476250"/>
            <a:ext cx="6513513" cy="979488"/>
          </a:xfrm>
          <a:custGeom>
            <a:avLst/>
            <a:gdLst>
              <a:gd name="T0" fmla="*/ 6415582 w 6513830"/>
              <a:gd name="T1" fmla="*/ 0 h 980440"/>
              <a:gd name="T2" fmla="*/ 97993 w 6513830"/>
              <a:gd name="T3" fmla="*/ 0 h 980440"/>
              <a:gd name="T4" fmla="*/ 59852 w 6513830"/>
              <a:gd name="T5" fmla="*/ 7699 h 980440"/>
              <a:gd name="T6" fmla="*/ 28703 w 6513830"/>
              <a:gd name="T7" fmla="*/ 28698 h 980440"/>
              <a:gd name="T8" fmla="*/ 7701 w 6513830"/>
              <a:gd name="T9" fmla="*/ 59846 h 980440"/>
              <a:gd name="T10" fmla="*/ 0 w 6513830"/>
              <a:gd name="T11" fmla="*/ 97993 h 980440"/>
              <a:gd name="T12" fmla="*/ 0 w 6513830"/>
              <a:gd name="T13" fmla="*/ 881938 h 980440"/>
              <a:gd name="T14" fmla="*/ 7701 w 6513830"/>
              <a:gd name="T15" fmla="*/ 920079 h 980440"/>
              <a:gd name="T16" fmla="*/ 28703 w 6513830"/>
              <a:gd name="T17" fmla="*/ 951228 h 980440"/>
              <a:gd name="T18" fmla="*/ 59852 w 6513830"/>
              <a:gd name="T19" fmla="*/ 972230 h 980440"/>
              <a:gd name="T20" fmla="*/ 97993 w 6513830"/>
              <a:gd name="T21" fmla="*/ 979932 h 980440"/>
              <a:gd name="T22" fmla="*/ 6415582 w 6513830"/>
              <a:gd name="T23" fmla="*/ 979932 h 980440"/>
              <a:gd name="T24" fmla="*/ 6453723 w 6513830"/>
              <a:gd name="T25" fmla="*/ 972230 h 980440"/>
              <a:gd name="T26" fmla="*/ 6484872 w 6513830"/>
              <a:gd name="T27" fmla="*/ 951228 h 980440"/>
              <a:gd name="T28" fmla="*/ 6505874 w 6513830"/>
              <a:gd name="T29" fmla="*/ 920079 h 980440"/>
              <a:gd name="T30" fmla="*/ 6513576 w 6513830"/>
              <a:gd name="T31" fmla="*/ 881938 h 980440"/>
              <a:gd name="T32" fmla="*/ 6513576 w 6513830"/>
              <a:gd name="T33" fmla="*/ 97993 h 980440"/>
              <a:gd name="T34" fmla="*/ 6505874 w 6513830"/>
              <a:gd name="T35" fmla="*/ 59846 h 980440"/>
              <a:gd name="T36" fmla="*/ 6484872 w 6513830"/>
              <a:gd name="T37" fmla="*/ 28698 h 980440"/>
              <a:gd name="T38" fmla="*/ 6453723 w 6513830"/>
              <a:gd name="T39" fmla="*/ 7699 h 980440"/>
              <a:gd name="T40" fmla="*/ 6415582 w 6513830"/>
              <a:gd name="T41" fmla="*/ 0 h 980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513830" h="980440">
                <a:moveTo>
                  <a:pt x="6415582" y="0"/>
                </a:moveTo>
                <a:lnTo>
                  <a:pt x="97993" y="0"/>
                </a:lnTo>
                <a:lnTo>
                  <a:pt x="59852" y="7699"/>
                </a:lnTo>
                <a:lnTo>
                  <a:pt x="28703" y="28698"/>
                </a:lnTo>
                <a:lnTo>
                  <a:pt x="7701" y="59846"/>
                </a:lnTo>
                <a:lnTo>
                  <a:pt x="0" y="97993"/>
                </a:lnTo>
                <a:lnTo>
                  <a:pt x="0" y="881938"/>
                </a:lnTo>
                <a:lnTo>
                  <a:pt x="7701" y="920079"/>
                </a:lnTo>
                <a:lnTo>
                  <a:pt x="28703" y="951228"/>
                </a:lnTo>
                <a:lnTo>
                  <a:pt x="59852" y="972230"/>
                </a:lnTo>
                <a:lnTo>
                  <a:pt x="97993" y="979932"/>
                </a:lnTo>
                <a:lnTo>
                  <a:pt x="6415582" y="979932"/>
                </a:lnTo>
                <a:lnTo>
                  <a:pt x="6453723" y="972230"/>
                </a:lnTo>
                <a:lnTo>
                  <a:pt x="6484872" y="951228"/>
                </a:lnTo>
                <a:lnTo>
                  <a:pt x="6505874" y="920079"/>
                </a:lnTo>
                <a:lnTo>
                  <a:pt x="6513576" y="881938"/>
                </a:lnTo>
                <a:lnTo>
                  <a:pt x="6513576" y="97993"/>
                </a:lnTo>
                <a:lnTo>
                  <a:pt x="6505874" y="59846"/>
                </a:lnTo>
                <a:lnTo>
                  <a:pt x="6484872" y="28698"/>
                </a:lnTo>
                <a:lnTo>
                  <a:pt x="6453723" y="7699"/>
                </a:lnTo>
                <a:lnTo>
                  <a:pt x="6415582" y="0"/>
                </a:lnTo>
                <a:close/>
              </a:path>
            </a:pathLst>
          </a:custGeom>
          <a:solidFill>
            <a:srgbClr val="EC7C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7892" name="object 4">
            <a:extLst>
              <a:ext uri="{FF2B5EF4-FFF2-40B4-BE49-F238E27FC236}">
                <a16:creationId xmlns:a16="http://schemas.microsoft.com/office/drawing/2014/main" id="{4550E6B3-9E77-4E2B-A81F-89EBFE458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0550" y="774700"/>
            <a:ext cx="179388" cy="1793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7893" name="object 5">
            <a:extLst>
              <a:ext uri="{FF2B5EF4-FFF2-40B4-BE49-F238E27FC236}">
                <a16:creationId xmlns:a16="http://schemas.microsoft.com/office/drawing/2014/main" id="{706119F1-AE4B-4B79-8931-AE9A9A11A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5613" y="898525"/>
            <a:ext cx="404812" cy="28257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E5560DB2-0BF6-4320-B5A1-A6ADD184734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tIns="124212"/>
          <a:lstStyle/>
          <a:p>
            <a:pPr marL="5965825" eaLnBrk="1" hangingPunct="1">
              <a:lnSpc>
                <a:spcPct val="91000"/>
              </a:lnSpc>
              <a:spcBef>
                <a:spcPts val="288"/>
              </a:spcBef>
            </a:pPr>
            <a:r>
              <a:rPr lang="en-US" altLang="en-US" sz="1800">
                <a:latin typeface="Calibri" panose="020F0502020204030204" pitchFamily="34" charset="0"/>
                <a:cs typeface="Calibri" panose="020F0502020204030204" pitchFamily="34" charset="0"/>
              </a:rPr>
              <a:t>As carbon dioxide levels increase, there is a buildup of  carbonic acid, which releases hydrogen ions and lowers  pH, making the blood more ACIDIC.</a:t>
            </a:r>
          </a:p>
        </p:txBody>
      </p:sp>
      <p:sp>
        <p:nvSpPr>
          <p:cNvPr id="37895" name="object 7">
            <a:extLst>
              <a:ext uri="{FF2B5EF4-FFF2-40B4-BE49-F238E27FC236}">
                <a16:creationId xmlns:a16="http://schemas.microsoft.com/office/drawing/2014/main" id="{BA0F64A3-A8D4-41DA-8FFB-60CA27D2CDD4}"/>
              </a:ext>
            </a:extLst>
          </p:cNvPr>
          <p:cNvSpPr>
            <a:spLocks/>
          </p:cNvSpPr>
          <p:nvPr/>
        </p:nvSpPr>
        <p:spPr bwMode="auto">
          <a:xfrm>
            <a:off x="5194300" y="1698625"/>
            <a:ext cx="6513513" cy="981075"/>
          </a:xfrm>
          <a:custGeom>
            <a:avLst/>
            <a:gdLst>
              <a:gd name="T0" fmla="*/ 6415582 w 6513830"/>
              <a:gd name="T1" fmla="*/ 0 h 980439"/>
              <a:gd name="T2" fmla="*/ 97993 w 6513830"/>
              <a:gd name="T3" fmla="*/ 0 h 980439"/>
              <a:gd name="T4" fmla="*/ 59852 w 6513830"/>
              <a:gd name="T5" fmla="*/ 7699 h 980439"/>
              <a:gd name="T6" fmla="*/ 28703 w 6513830"/>
              <a:gd name="T7" fmla="*/ 28698 h 980439"/>
              <a:gd name="T8" fmla="*/ 7701 w 6513830"/>
              <a:gd name="T9" fmla="*/ 59846 h 980439"/>
              <a:gd name="T10" fmla="*/ 0 w 6513830"/>
              <a:gd name="T11" fmla="*/ 97993 h 980439"/>
              <a:gd name="T12" fmla="*/ 0 w 6513830"/>
              <a:gd name="T13" fmla="*/ 881938 h 980439"/>
              <a:gd name="T14" fmla="*/ 7701 w 6513830"/>
              <a:gd name="T15" fmla="*/ 920079 h 980439"/>
              <a:gd name="T16" fmla="*/ 28703 w 6513830"/>
              <a:gd name="T17" fmla="*/ 951228 h 980439"/>
              <a:gd name="T18" fmla="*/ 59852 w 6513830"/>
              <a:gd name="T19" fmla="*/ 972230 h 980439"/>
              <a:gd name="T20" fmla="*/ 97993 w 6513830"/>
              <a:gd name="T21" fmla="*/ 979932 h 980439"/>
              <a:gd name="T22" fmla="*/ 6415582 w 6513830"/>
              <a:gd name="T23" fmla="*/ 979932 h 980439"/>
              <a:gd name="T24" fmla="*/ 6453723 w 6513830"/>
              <a:gd name="T25" fmla="*/ 972230 h 980439"/>
              <a:gd name="T26" fmla="*/ 6484872 w 6513830"/>
              <a:gd name="T27" fmla="*/ 951228 h 980439"/>
              <a:gd name="T28" fmla="*/ 6505874 w 6513830"/>
              <a:gd name="T29" fmla="*/ 920079 h 980439"/>
              <a:gd name="T30" fmla="*/ 6513576 w 6513830"/>
              <a:gd name="T31" fmla="*/ 881938 h 980439"/>
              <a:gd name="T32" fmla="*/ 6513576 w 6513830"/>
              <a:gd name="T33" fmla="*/ 97993 h 980439"/>
              <a:gd name="T34" fmla="*/ 6505874 w 6513830"/>
              <a:gd name="T35" fmla="*/ 59846 h 980439"/>
              <a:gd name="T36" fmla="*/ 6484872 w 6513830"/>
              <a:gd name="T37" fmla="*/ 28698 h 980439"/>
              <a:gd name="T38" fmla="*/ 6453723 w 6513830"/>
              <a:gd name="T39" fmla="*/ 7699 h 980439"/>
              <a:gd name="T40" fmla="*/ 6415582 w 6513830"/>
              <a:gd name="T41" fmla="*/ 0 h 980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513830" h="980439">
                <a:moveTo>
                  <a:pt x="6415582" y="0"/>
                </a:moveTo>
                <a:lnTo>
                  <a:pt x="97993" y="0"/>
                </a:lnTo>
                <a:lnTo>
                  <a:pt x="59852" y="7699"/>
                </a:lnTo>
                <a:lnTo>
                  <a:pt x="28703" y="28698"/>
                </a:lnTo>
                <a:lnTo>
                  <a:pt x="7701" y="59846"/>
                </a:lnTo>
                <a:lnTo>
                  <a:pt x="0" y="97993"/>
                </a:lnTo>
                <a:lnTo>
                  <a:pt x="0" y="881938"/>
                </a:lnTo>
                <a:lnTo>
                  <a:pt x="7701" y="920079"/>
                </a:lnTo>
                <a:lnTo>
                  <a:pt x="28703" y="951228"/>
                </a:lnTo>
                <a:lnTo>
                  <a:pt x="59852" y="972230"/>
                </a:lnTo>
                <a:lnTo>
                  <a:pt x="97993" y="979932"/>
                </a:lnTo>
                <a:lnTo>
                  <a:pt x="6415582" y="979932"/>
                </a:lnTo>
                <a:lnTo>
                  <a:pt x="6453723" y="972230"/>
                </a:lnTo>
                <a:lnTo>
                  <a:pt x="6484872" y="951228"/>
                </a:lnTo>
                <a:lnTo>
                  <a:pt x="6505874" y="920079"/>
                </a:lnTo>
                <a:lnTo>
                  <a:pt x="6513576" y="881938"/>
                </a:lnTo>
                <a:lnTo>
                  <a:pt x="6513576" y="97993"/>
                </a:lnTo>
                <a:lnTo>
                  <a:pt x="6505874" y="59846"/>
                </a:lnTo>
                <a:lnTo>
                  <a:pt x="6484872" y="28698"/>
                </a:lnTo>
                <a:lnTo>
                  <a:pt x="6453723" y="7699"/>
                </a:lnTo>
                <a:lnTo>
                  <a:pt x="6415582" y="0"/>
                </a:lnTo>
                <a:close/>
              </a:path>
            </a:pathLst>
          </a:custGeom>
          <a:solidFill>
            <a:srgbClr val="A4A4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7896" name="object 8">
            <a:extLst>
              <a:ext uri="{FF2B5EF4-FFF2-40B4-BE49-F238E27FC236}">
                <a16:creationId xmlns:a16="http://schemas.microsoft.com/office/drawing/2014/main" id="{92E5D28B-C24A-46D6-AEC9-0BB178ACAEFD}"/>
              </a:ext>
            </a:extLst>
          </p:cNvPr>
          <p:cNvSpPr>
            <a:spLocks/>
          </p:cNvSpPr>
          <p:nvPr/>
        </p:nvSpPr>
        <p:spPr bwMode="auto">
          <a:xfrm>
            <a:off x="5535613" y="1970088"/>
            <a:ext cx="449262" cy="436562"/>
          </a:xfrm>
          <a:custGeom>
            <a:avLst/>
            <a:gdLst>
              <a:gd name="T0" fmla="*/ 213002 w 448945"/>
              <a:gd name="T1" fmla="*/ 10160 h 435610"/>
              <a:gd name="T2" fmla="*/ 246652 w 448945"/>
              <a:gd name="T3" fmla="*/ 44450 h 435610"/>
              <a:gd name="T4" fmla="*/ 213002 w 448945"/>
              <a:gd name="T5" fmla="*/ 77470 h 435610"/>
              <a:gd name="T6" fmla="*/ 246652 w 448945"/>
              <a:gd name="T7" fmla="*/ 111760 h 435610"/>
              <a:gd name="T8" fmla="*/ 246652 w 448945"/>
              <a:gd name="T9" fmla="*/ 0 h 435610"/>
              <a:gd name="T10" fmla="*/ 246652 w 448945"/>
              <a:gd name="T11" fmla="*/ 33020 h 435610"/>
              <a:gd name="T12" fmla="*/ 48283 w 448945"/>
              <a:gd name="T13" fmla="*/ 435610 h 435610"/>
              <a:gd name="T14" fmla="*/ 0 w 448945"/>
              <a:gd name="T15" fmla="*/ 289560 h 435610"/>
              <a:gd name="T16" fmla="*/ 142617 w 448945"/>
              <a:gd name="T17" fmla="*/ 55880 h 435610"/>
              <a:gd name="T18" fmla="*/ 180683 w 448945"/>
              <a:gd name="T19" fmla="*/ 111760 h 435610"/>
              <a:gd name="T20" fmla="*/ 83574 w 448945"/>
              <a:gd name="T21" fmla="*/ 171450 h 435610"/>
              <a:gd name="T22" fmla="*/ 54004 w 448945"/>
              <a:gd name="T23" fmla="*/ 215900 h 435610"/>
              <a:gd name="T24" fmla="*/ 71925 w 448945"/>
              <a:gd name="T25" fmla="*/ 256540 h 435610"/>
              <a:gd name="T26" fmla="*/ 181980 w 448945"/>
              <a:gd name="T27" fmla="*/ 318770 h 435610"/>
              <a:gd name="T28" fmla="*/ 316028 w 448945"/>
              <a:gd name="T29" fmla="*/ 129540 h 435610"/>
              <a:gd name="T30" fmla="*/ 270827 w 448945"/>
              <a:gd name="T31" fmla="*/ 72390 h 435610"/>
              <a:gd name="T32" fmla="*/ 345370 w 448945"/>
              <a:gd name="T33" fmla="*/ 77470 h 435610"/>
              <a:gd name="T34" fmla="*/ 316628 w 448945"/>
              <a:gd name="T35" fmla="*/ 123190 h 435610"/>
              <a:gd name="T36" fmla="*/ 246652 w 448945"/>
              <a:gd name="T37" fmla="*/ 66040 h 435610"/>
              <a:gd name="T38" fmla="*/ 246652 w 448945"/>
              <a:gd name="T39" fmla="*/ 100330 h 435610"/>
              <a:gd name="T40" fmla="*/ 246652 w 448945"/>
              <a:gd name="T41" fmla="*/ 146050 h 435610"/>
              <a:gd name="T42" fmla="*/ 246652 w 448945"/>
              <a:gd name="T43" fmla="*/ 128270 h 435610"/>
              <a:gd name="T44" fmla="*/ 304953 w 448945"/>
              <a:gd name="T45" fmla="*/ 156210 h 435610"/>
              <a:gd name="T46" fmla="*/ 132746 w 448945"/>
              <a:gd name="T47" fmla="*/ 130810 h 435610"/>
              <a:gd name="T48" fmla="*/ 180946 w 448945"/>
              <a:gd name="T49" fmla="*/ 113030 h 435610"/>
              <a:gd name="T50" fmla="*/ 178959 w 448945"/>
              <a:gd name="T51" fmla="*/ 153670 h 435610"/>
              <a:gd name="T52" fmla="*/ 325677 w 448945"/>
              <a:gd name="T53" fmla="*/ 166370 h 435610"/>
              <a:gd name="T54" fmla="*/ 326830 w 448945"/>
              <a:gd name="T55" fmla="*/ 113030 h 435610"/>
              <a:gd name="T56" fmla="*/ 188099 w 448945"/>
              <a:gd name="T57" fmla="*/ 251460 h 435610"/>
              <a:gd name="T58" fmla="*/ 161494 w 448945"/>
              <a:gd name="T59" fmla="*/ 226060 h 435610"/>
              <a:gd name="T60" fmla="*/ 169052 w 448945"/>
              <a:gd name="T61" fmla="*/ 186690 h 435610"/>
              <a:gd name="T62" fmla="*/ 206476 w 448945"/>
              <a:gd name="T63" fmla="*/ 168910 h 435610"/>
              <a:gd name="T64" fmla="*/ 241657 w 448945"/>
              <a:gd name="T65" fmla="*/ 168910 h 435610"/>
              <a:gd name="T66" fmla="*/ 282079 w 448945"/>
              <a:gd name="T67" fmla="*/ 191770 h 435610"/>
              <a:gd name="T68" fmla="*/ 196681 w 448945"/>
              <a:gd name="T69" fmla="*/ 215900 h 435610"/>
              <a:gd name="T70" fmla="*/ 404770 w 448945"/>
              <a:gd name="T71" fmla="*/ 204470 h 435610"/>
              <a:gd name="T72" fmla="*/ 420215 w 448945"/>
              <a:gd name="T73" fmla="*/ 170180 h 435610"/>
              <a:gd name="T74" fmla="*/ 129717 w 448945"/>
              <a:gd name="T75" fmla="*/ 173990 h 435610"/>
              <a:gd name="T76" fmla="*/ 73911 w 448945"/>
              <a:gd name="T77" fmla="*/ 200660 h 435610"/>
              <a:gd name="T78" fmla="*/ 88521 w 448945"/>
              <a:gd name="T79" fmla="*/ 215900 h 435610"/>
              <a:gd name="T80" fmla="*/ 124541 w 448945"/>
              <a:gd name="T81" fmla="*/ 283210 h 435610"/>
              <a:gd name="T82" fmla="*/ 122372 w 448945"/>
              <a:gd name="T83" fmla="*/ 208280 h 435610"/>
              <a:gd name="T84" fmla="*/ 138849 w 448945"/>
              <a:gd name="T85" fmla="*/ 228600 h 435610"/>
              <a:gd name="T86" fmla="*/ 188099 w 448945"/>
              <a:gd name="T87" fmla="*/ 251460 h 435610"/>
              <a:gd name="T88" fmla="*/ 307279 w 448945"/>
              <a:gd name="T89" fmla="*/ 241300 h 435610"/>
              <a:gd name="T90" fmla="*/ 309018 w 448945"/>
              <a:gd name="T91" fmla="*/ 209550 h 435610"/>
              <a:gd name="T92" fmla="*/ 340817 w 448945"/>
              <a:gd name="T93" fmla="*/ 228600 h 435610"/>
              <a:gd name="T94" fmla="*/ 399357 w 448945"/>
              <a:gd name="T95" fmla="*/ 317500 h 435610"/>
              <a:gd name="T96" fmla="*/ 375645 w 448945"/>
              <a:gd name="T97" fmla="*/ 252730 h 435610"/>
              <a:gd name="T98" fmla="*/ 364979 w 448945"/>
              <a:gd name="T99" fmla="*/ 194310 h 435610"/>
              <a:gd name="T100" fmla="*/ 443777 w 448945"/>
              <a:gd name="T101" fmla="*/ 238760 h 435610"/>
              <a:gd name="T102" fmla="*/ 364273 w 448945"/>
              <a:gd name="T103" fmla="*/ 427990 h 435610"/>
              <a:gd name="T104" fmla="*/ 240017 w 448945"/>
              <a:gd name="T105" fmla="*/ 203200 h 435610"/>
              <a:gd name="T106" fmla="*/ 285350 w 448945"/>
              <a:gd name="T107" fmla="*/ 237490 h 435610"/>
              <a:gd name="T108" fmla="*/ 328155 w 448945"/>
              <a:gd name="T109" fmla="*/ 254000 h 435610"/>
              <a:gd name="T110" fmla="*/ 326734 w 448945"/>
              <a:gd name="T111" fmla="*/ 294640 h 435610"/>
              <a:gd name="T112" fmla="*/ 386021 w 448945"/>
              <a:gd name="T113" fmla="*/ 318770 h 435610"/>
              <a:gd name="T114" fmla="*/ 412100 w 448945"/>
              <a:gd name="T115" fmla="*/ 427990 h 435610"/>
              <a:gd name="T116" fmla="*/ 77111 w 448945"/>
              <a:gd name="T117" fmla="*/ 303530 h 435610"/>
              <a:gd name="T118" fmla="*/ 101731 w 448945"/>
              <a:gd name="T119" fmla="*/ 273050 h 435610"/>
              <a:gd name="T120" fmla="*/ 114328 w 448945"/>
              <a:gd name="T121" fmla="*/ 298450 h 435610"/>
              <a:gd name="T122" fmla="*/ 346590 w 448945"/>
              <a:gd name="T123" fmla="*/ 287020 h 435610"/>
              <a:gd name="T124" fmla="*/ 352034 w 448945"/>
              <a:gd name="T125" fmla="*/ 254000 h 435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48945" h="435610">
                <a:moveTo>
                  <a:pt x="213002" y="129540"/>
                </a:moveTo>
                <a:lnTo>
                  <a:pt x="194270" y="129540"/>
                </a:lnTo>
                <a:lnTo>
                  <a:pt x="201785" y="128270"/>
                </a:lnTo>
                <a:lnTo>
                  <a:pt x="201785" y="0"/>
                </a:lnTo>
                <a:lnTo>
                  <a:pt x="213002" y="0"/>
                </a:lnTo>
                <a:lnTo>
                  <a:pt x="213002" y="10160"/>
                </a:lnTo>
                <a:lnTo>
                  <a:pt x="246652" y="10160"/>
                </a:lnTo>
                <a:lnTo>
                  <a:pt x="246652" y="21590"/>
                </a:lnTo>
                <a:lnTo>
                  <a:pt x="213002" y="21590"/>
                </a:lnTo>
                <a:lnTo>
                  <a:pt x="213002" y="33020"/>
                </a:lnTo>
                <a:lnTo>
                  <a:pt x="246652" y="33020"/>
                </a:lnTo>
                <a:lnTo>
                  <a:pt x="246652" y="44450"/>
                </a:lnTo>
                <a:lnTo>
                  <a:pt x="213002" y="44450"/>
                </a:lnTo>
                <a:lnTo>
                  <a:pt x="213002" y="55880"/>
                </a:lnTo>
                <a:lnTo>
                  <a:pt x="246652" y="55880"/>
                </a:lnTo>
                <a:lnTo>
                  <a:pt x="246652" y="66040"/>
                </a:lnTo>
                <a:lnTo>
                  <a:pt x="213002" y="66040"/>
                </a:lnTo>
                <a:lnTo>
                  <a:pt x="213002" y="77470"/>
                </a:lnTo>
                <a:lnTo>
                  <a:pt x="246652" y="77470"/>
                </a:lnTo>
                <a:lnTo>
                  <a:pt x="246652" y="88900"/>
                </a:lnTo>
                <a:lnTo>
                  <a:pt x="213002" y="88900"/>
                </a:lnTo>
                <a:lnTo>
                  <a:pt x="213002" y="100330"/>
                </a:lnTo>
                <a:lnTo>
                  <a:pt x="246652" y="100330"/>
                </a:lnTo>
                <a:lnTo>
                  <a:pt x="246652" y="111760"/>
                </a:lnTo>
                <a:lnTo>
                  <a:pt x="213002" y="111760"/>
                </a:lnTo>
                <a:lnTo>
                  <a:pt x="213002" y="129540"/>
                </a:lnTo>
                <a:close/>
              </a:path>
              <a:path w="448945" h="435610">
                <a:moveTo>
                  <a:pt x="246652" y="10160"/>
                </a:moveTo>
                <a:lnTo>
                  <a:pt x="235435" y="10160"/>
                </a:lnTo>
                <a:lnTo>
                  <a:pt x="235435" y="0"/>
                </a:lnTo>
                <a:lnTo>
                  <a:pt x="246652" y="0"/>
                </a:lnTo>
                <a:lnTo>
                  <a:pt x="246652" y="10160"/>
                </a:lnTo>
                <a:close/>
              </a:path>
              <a:path w="448945" h="435610">
                <a:moveTo>
                  <a:pt x="246652" y="33020"/>
                </a:moveTo>
                <a:lnTo>
                  <a:pt x="235435" y="33020"/>
                </a:lnTo>
                <a:lnTo>
                  <a:pt x="235435" y="21590"/>
                </a:lnTo>
                <a:lnTo>
                  <a:pt x="246652" y="21590"/>
                </a:lnTo>
                <a:lnTo>
                  <a:pt x="246652" y="33020"/>
                </a:lnTo>
                <a:close/>
              </a:path>
              <a:path w="448945" h="435610">
                <a:moveTo>
                  <a:pt x="246652" y="55880"/>
                </a:moveTo>
                <a:lnTo>
                  <a:pt x="235435" y="55880"/>
                </a:lnTo>
                <a:lnTo>
                  <a:pt x="235435" y="44450"/>
                </a:lnTo>
                <a:lnTo>
                  <a:pt x="246652" y="44450"/>
                </a:lnTo>
                <a:lnTo>
                  <a:pt x="246652" y="55880"/>
                </a:lnTo>
                <a:close/>
              </a:path>
              <a:path w="448945" h="435610">
                <a:moveTo>
                  <a:pt x="48283" y="435610"/>
                </a:moveTo>
                <a:lnTo>
                  <a:pt x="42507" y="435610"/>
                </a:lnTo>
                <a:lnTo>
                  <a:pt x="36338" y="427990"/>
                </a:lnTo>
                <a:lnTo>
                  <a:pt x="35160" y="426720"/>
                </a:lnTo>
                <a:lnTo>
                  <a:pt x="8686" y="360680"/>
                </a:lnTo>
                <a:lnTo>
                  <a:pt x="112" y="294640"/>
                </a:lnTo>
                <a:lnTo>
                  <a:pt x="0" y="289560"/>
                </a:lnTo>
                <a:lnTo>
                  <a:pt x="4660" y="238760"/>
                </a:lnTo>
                <a:lnTo>
                  <a:pt x="18343" y="190500"/>
                </a:lnTo>
                <a:lnTo>
                  <a:pt x="39955" y="146050"/>
                </a:lnTo>
                <a:lnTo>
                  <a:pt x="68521" y="109220"/>
                </a:lnTo>
                <a:lnTo>
                  <a:pt x="103067" y="77470"/>
                </a:lnTo>
                <a:lnTo>
                  <a:pt x="142617" y="55880"/>
                </a:lnTo>
                <a:lnTo>
                  <a:pt x="161895" y="50800"/>
                </a:lnTo>
                <a:lnTo>
                  <a:pt x="169164" y="53340"/>
                </a:lnTo>
                <a:lnTo>
                  <a:pt x="174192" y="58420"/>
                </a:lnTo>
                <a:lnTo>
                  <a:pt x="177666" y="72390"/>
                </a:lnTo>
                <a:lnTo>
                  <a:pt x="179359" y="92710"/>
                </a:lnTo>
                <a:lnTo>
                  <a:pt x="180683" y="111760"/>
                </a:lnTo>
                <a:lnTo>
                  <a:pt x="180946" y="113030"/>
                </a:lnTo>
                <a:lnTo>
                  <a:pt x="121899" y="113030"/>
                </a:lnTo>
                <a:lnTo>
                  <a:pt x="108013" y="119380"/>
                </a:lnTo>
                <a:lnTo>
                  <a:pt x="123042" y="166370"/>
                </a:lnTo>
                <a:lnTo>
                  <a:pt x="127492" y="171450"/>
                </a:lnTo>
                <a:lnTo>
                  <a:pt x="83574" y="171450"/>
                </a:lnTo>
                <a:lnTo>
                  <a:pt x="63580" y="179070"/>
                </a:lnTo>
                <a:lnTo>
                  <a:pt x="47498" y="194310"/>
                </a:lnTo>
                <a:lnTo>
                  <a:pt x="43628" y="199390"/>
                </a:lnTo>
                <a:lnTo>
                  <a:pt x="43999" y="205740"/>
                </a:lnTo>
                <a:lnTo>
                  <a:pt x="48339" y="209550"/>
                </a:lnTo>
                <a:lnTo>
                  <a:pt x="54004" y="215900"/>
                </a:lnTo>
                <a:lnTo>
                  <a:pt x="88521" y="215900"/>
                </a:lnTo>
                <a:lnTo>
                  <a:pt x="83586" y="224790"/>
                </a:lnTo>
                <a:lnTo>
                  <a:pt x="78400" y="237490"/>
                </a:lnTo>
                <a:lnTo>
                  <a:pt x="76081" y="243840"/>
                </a:lnTo>
                <a:lnTo>
                  <a:pt x="73977" y="250190"/>
                </a:lnTo>
                <a:lnTo>
                  <a:pt x="71925" y="256540"/>
                </a:lnTo>
                <a:lnTo>
                  <a:pt x="69764" y="262890"/>
                </a:lnTo>
                <a:lnTo>
                  <a:pt x="49700" y="298450"/>
                </a:lnTo>
                <a:lnTo>
                  <a:pt x="44885" y="306070"/>
                </a:lnTo>
                <a:lnTo>
                  <a:pt x="47106" y="314960"/>
                </a:lnTo>
                <a:lnTo>
                  <a:pt x="54988" y="318770"/>
                </a:lnTo>
                <a:lnTo>
                  <a:pt x="181980" y="318770"/>
                </a:lnTo>
                <a:lnTo>
                  <a:pt x="175201" y="354330"/>
                </a:lnTo>
                <a:lnTo>
                  <a:pt x="155883" y="383540"/>
                </a:lnTo>
                <a:lnTo>
                  <a:pt x="122784" y="408940"/>
                </a:lnTo>
                <a:lnTo>
                  <a:pt x="84164" y="427990"/>
                </a:lnTo>
                <a:lnTo>
                  <a:pt x="48283" y="435610"/>
                </a:lnTo>
                <a:close/>
              </a:path>
              <a:path w="448945" h="435610">
                <a:moveTo>
                  <a:pt x="316028" y="129540"/>
                </a:moveTo>
                <a:lnTo>
                  <a:pt x="258907" y="129540"/>
                </a:lnTo>
                <a:lnTo>
                  <a:pt x="263623" y="127000"/>
                </a:lnTo>
                <a:lnTo>
                  <a:pt x="265440" y="123190"/>
                </a:lnTo>
                <a:lnTo>
                  <a:pt x="267811" y="111760"/>
                </a:lnTo>
                <a:lnTo>
                  <a:pt x="269135" y="92710"/>
                </a:lnTo>
                <a:lnTo>
                  <a:pt x="270827" y="72390"/>
                </a:lnTo>
                <a:lnTo>
                  <a:pt x="274302" y="58420"/>
                </a:lnTo>
                <a:lnTo>
                  <a:pt x="279337" y="52070"/>
                </a:lnTo>
                <a:lnTo>
                  <a:pt x="286654" y="50800"/>
                </a:lnTo>
                <a:lnTo>
                  <a:pt x="295675" y="52070"/>
                </a:lnTo>
                <a:lnTo>
                  <a:pt x="305821" y="55880"/>
                </a:lnTo>
                <a:lnTo>
                  <a:pt x="345370" y="77470"/>
                </a:lnTo>
                <a:lnTo>
                  <a:pt x="379916" y="109220"/>
                </a:lnTo>
                <a:lnTo>
                  <a:pt x="382871" y="113030"/>
                </a:lnTo>
                <a:lnTo>
                  <a:pt x="326830" y="113030"/>
                </a:lnTo>
                <a:lnTo>
                  <a:pt x="320806" y="114300"/>
                </a:lnTo>
                <a:lnTo>
                  <a:pt x="317935" y="119380"/>
                </a:lnTo>
                <a:lnTo>
                  <a:pt x="316628" y="123190"/>
                </a:lnTo>
                <a:lnTo>
                  <a:pt x="315978" y="125730"/>
                </a:lnTo>
                <a:lnTo>
                  <a:pt x="316028" y="129540"/>
                </a:lnTo>
                <a:close/>
              </a:path>
              <a:path w="448945" h="435610">
                <a:moveTo>
                  <a:pt x="246652" y="77470"/>
                </a:moveTo>
                <a:lnTo>
                  <a:pt x="235435" y="77470"/>
                </a:lnTo>
                <a:lnTo>
                  <a:pt x="235435" y="66040"/>
                </a:lnTo>
                <a:lnTo>
                  <a:pt x="246652" y="66040"/>
                </a:lnTo>
                <a:lnTo>
                  <a:pt x="246652" y="77470"/>
                </a:lnTo>
                <a:close/>
              </a:path>
              <a:path w="448945" h="435610">
                <a:moveTo>
                  <a:pt x="246652" y="100330"/>
                </a:moveTo>
                <a:lnTo>
                  <a:pt x="235435" y="100330"/>
                </a:lnTo>
                <a:lnTo>
                  <a:pt x="235435" y="88900"/>
                </a:lnTo>
                <a:lnTo>
                  <a:pt x="246652" y="88900"/>
                </a:lnTo>
                <a:lnTo>
                  <a:pt x="246652" y="100330"/>
                </a:lnTo>
                <a:close/>
              </a:path>
              <a:path w="448945" h="435610">
                <a:moveTo>
                  <a:pt x="298249" y="163830"/>
                </a:moveTo>
                <a:lnTo>
                  <a:pt x="291239" y="160020"/>
                </a:lnTo>
                <a:lnTo>
                  <a:pt x="276990" y="154940"/>
                </a:lnTo>
                <a:lnTo>
                  <a:pt x="269759" y="153670"/>
                </a:lnTo>
                <a:lnTo>
                  <a:pt x="254139" y="148590"/>
                </a:lnTo>
                <a:lnTo>
                  <a:pt x="246652" y="146050"/>
                </a:lnTo>
                <a:lnTo>
                  <a:pt x="241313" y="143510"/>
                </a:lnTo>
                <a:lnTo>
                  <a:pt x="237275" y="138430"/>
                </a:lnTo>
                <a:lnTo>
                  <a:pt x="235435" y="133350"/>
                </a:lnTo>
                <a:lnTo>
                  <a:pt x="235435" y="111760"/>
                </a:lnTo>
                <a:lnTo>
                  <a:pt x="246652" y="111760"/>
                </a:lnTo>
                <a:lnTo>
                  <a:pt x="246652" y="128270"/>
                </a:lnTo>
                <a:lnTo>
                  <a:pt x="254224" y="128270"/>
                </a:lnTo>
                <a:lnTo>
                  <a:pt x="258907" y="129540"/>
                </a:lnTo>
                <a:lnTo>
                  <a:pt x="316028" y="129540"/>
                </a:lnTo>
                <a:lnTo>
                  <a:pt x="313955" y="139700"/>
                </a:lnTo>
                <a:lnTo>
                  <a:pt x="310226" y="148590"/>
                </a:lnTo>
                <a:lnTo>
                  <a:pt x="304953" y="156210"/>
                </a:lnTo>
                <a:lnTo>
                  <a:pt x="298249" y="163830"/>
                </a:lnTo>
                <a:close/>
              </a:path>
              <a:path w="448945" h="435610">
                <a:moveTo>
                  <a:pt x="150468" y="163830"/>
                </a:moveTo>
                <a:lnTo>
                  <a:pt x="143891" y="156210"/>
                </a:lnTo>
                <a:lnTo>
                  <a:pt x="138675" y="148590"/>
                </a:lnTo>
                <a:lnTo>
                  <a:pt x="134925" y="139700"/>
                </a:lnTo>
                <a:lnTo>
                  <a:pt x="132746" y="130810"/>
                </a:lnTo>
                <a:lnTo>
                  <a:pt x="132807" y="127000"/>
                </a:lnTo>
                <a:lnTo>
                  <a:pt x="132140" y="123190"/>
                </a:lnTo>
                <a:lnTo>
                  <a:pt x="130783" y="119380"/>
                </a:lnTo>
                <a:lnTo>
                  <a:pt x="127928" y="115570"/>
                </a:lnTo>
                <a:lnTo>
                  <a:pt x="121899" y="113030"/>
                </a:lnTo>
                <a:lnTo>
                  <a:pt x="180946" y="113030"/>
                </a:lnTo>
                <a:lnTo>
                  <a:pt x="183053" y="123190"/>
                </a:lnTo>
                <a:lnTo>
                  <a:pt x="184870" y="127000"/>
                </a:lnTo>
                <a:lnTo>
                  <a:pt x="189587" y="129540"/>
                </a:lnTo>
                <a:lnTo>
                  <a:pt x="213002" y="129540"/>
                </a:lnTo>
                <a:lnTo>
                  <a:pt x="213002" y="133350"/>
                </a:lnTo>
                <a:lnTo>
                  <a:pt x="178959" y="153670"/>
                </a:lnTo>
                <a:lnTo>
                  <a:pt x="171728" y="154940"/>
                </a:lnTo>
                <a:lnTo>
                  <a:pt x="157478" y="160020"/>
                </a:lnTo>
                <a:lnTo>
                  <a:pt x="150468" y="163830"/>
                </a:lnTo>
                <a:close/>
              </a:path>
              <a:path w="448945" h="435610">
                <a:moveTo>
                  <a:pt x="322534" y="176530"/>
                </a:moveTo>
                <a:lnTo>
                  <a:pt x="319113" y="173990"/>
                </a:lnTo>
                <a:lnTo>
                  <a:pt x="325677" y="166370"/>
                </a:lnTo>
                <a:lnTo>
                  <a:pt x="330997" y="157480"/>
                </a:lnTo>
                <a:lnTo>
                  <a:pt x="335002" y="147320"/>
                </a:lnTo>
                <a:lnTo>
                  <a:pt x="337620" y="137160"/>
                </a:lnTo>
                <a:lnTo>
                  <a:pt x="338966" y="129540"/>
                </a:lnTo>
                <a:lnTo>
                  <a:pt x="340985" y="119380"/>
                </a:lnTo>
                <a:lnTo>
                  <a:pt x="326830" y="113030"/>
                </a:lnTo>
                <a:lnTo>
                  <a:pt x="382871" y="113030"/>
                </a:lnTo>
                <a:lnTo>
                  <a:pt x="408482" y="146050"/>
                </a:lnTo>
                <a:lnTo>
                  <a:pt x="420215" y="170180"/>
                </a:lnTo>
                <a:lnTo>
                  <a:pt x="343651" y="170180"/>
                </a:lnTo>
                <a:lnTo>
                  <a:pt x="322534" y="176530"/>
                </a:lnTo>
                <a:close/>
              </a:path>
              <a:path w="448945" h="435610">
                <a:moveTo>
                  <a:pt x="188099" y="251460"/>
                </a:moveTo>
                <a:lnTo>
                  <a:pt x="154097" y="251460"/>
                </a:lnTo>
                <a:lnTo>
                  <a:pt x="158881" y="247650"/>
                </a:lnTo>
                <a:lnTo>
                  <a:pt x="163760" y="242570"/>
                </a:lnTo>
                <a:lnTo>
                  <a:pt x="162695" y="237490"/>
                </a:lnTo>
                <a:lnTo>
                  <a:pt x="162078" y="232410"/>
                </a:lnTo>
                <a:lnTo>
                  <a:pt x="161494" y="226060"/>
                </a:lnTo>
                <a:lnTo>
                  <a:pt x="161377" y="215900"/>
                </a:lnTo>
                <a:lnTo>
                  <a:pt x="161494" y="212090"/>
                </a:lnTo>
                <a:lnTo>
                  <a:pt x="162078" y="205740"/>
                </a:lnTo>
                <a:lnTo>
                  <a:pt x="163609" y="198120"/>
                </a:lnTo>
                <a:lnTo>
                  <a:pt x="165944" y="191770"/>
                </a:lnTo>
                <a:lnTo>
                  <a:pt x="169052" y="186690"/>
                </a:lnTo>
                <a:lnTo>
                  <a:pt x="172902" y="180340"/>
                </a:lnTo>
                <a:lnTo>
                  <a:pt x="175650" y="176530"/>
                </a:lnTo>
                <a:lnTo>
                  <a:pt x="179464" y="176530"/>
                </a:lnTo>
                <a:lnTo>
                  <a:pt x="194662" y="172720"/>
                </a:lnTo>
                <a:lnTo>
                  <a:pt x="199710" y="170180"/>
                </a:lnTo>
                <a:lnTo>
                  <a:pt x="206476" y="168910"/>
                </a:lnTo>
                <a:lnTo>
                  <a:pt x="212871" y="165100"/>
                </a:lnTo>
                <a:lnTo>
                  <a:pt x="218813" y="161290"/>
                </a:lnTo>
                <a:lnTo>
                  <a:pt x="224219" y="157480"/>
                </a:lnTo>
                <a:lnTo>
                  <a:pt x="229518" y="161290"/>
                </a:lnTo>
                <a:lnTo>
                  <a:pt x="235358" y="165100"/>
                </a:lnTo>
                <a:lnTo>
                  <a:pt x="241657" y="168910"/>
                </a:lnTo>
                <a:lnTo>
                  <a:pt x="248335" y="171450"/>
                </a:lnTo>
                <a:lnTo>
                  <a:pt x="263533" y="175260"/>
                </a:lnTo>
                <a:lnTo>
                  <a:pt x="267684" y="175260"/>
                </a:lnTo>
                <a:lnTo>
                  <a:pt x="271581" y="177800"/>
                </a:lnTo>
                <a:lnTo>
                  <a:pt x="274750" y="180340"/>
                </a:lnTo>
                <a:lnTo>
                  <a:pt x="282079" y="191770"/>
                </a:lnTo>
                <a:lnTo>
                  <a:pt x="283434" y="196850"/>
                </a:lnTo>
                <a:lnTo>
                  <a:pt x="224219" y="196850"/>
                </a:lnTo>
                <a:lnTo>
                  <a:pt x="215928" y="199390"/>
                </a:lnTo>
                <a:lnTo>
                  <a:pt x="208420" y="203200"/>
                </a:lnTo>
                <a:lnTo>
                  <a:pt x="201928" y="209550"/>
                </a:lnTo>
                <a:lnTo>
                  <a:pt x="196681" y="215900"/>
                </a:lnTo>
                <a:lnTo>
                  <a:pt x="189082" y="241300"/>
                </a:lnTo>
                <a:lnTo>
                  <a:pt x="188099" y="251460"/>
                </a:lnTo>
                <a:close/>
              </a:path>
              <a:path w="448945" h="435610">
                <a:moveTo>
                  <a:pt x="437296" y="215900"/>
                </a:moveTo>
                <a:lnTo>
                  <a:pt x="395779" y="215900"/>
                </a:lnTo>
                <a:lnTo>
                  <a:pt x="401388" y="208280"/>
                </a:lnTo>
                <a:lnTo>
                  <a:pt x="404770" y="204470"/>
                </a:lnTo>
                <a:lnTo>
                  <a:pt x="404629" y="198120"/>
                </a:lnTo>
                <a:lnTo>
                  <a:pt x="401051" y="194310"/>
                </a:lnTo>
                <a:lnTo>
                  <a:pt x="384918" y="179070"/>
                </a:lnTo>
                <a:lnTo>
                  <a:pt x="365115" y="171450"/>
                </a:lnTo>
                <a:lnTo>
                  <a:pt x="343651" y="170180"/>
                </a:lnTo>
                <a:lnTo>
                  <a:pt x="420215" y="170180"/>
                </a:lnTo>
                <a:lnTo>
                  <a:pt x="430094" y="190500"/>
                </a:lnTo>
                <a:lnTo>
                  <a:pt x="437296" y="215900"/>
                </a:lnTo>
                <a:close/>
              </a:path>
              <a:path w="448945" h="435610">
                <a:moveTo>
                  <a:pt x="126296" y="176530"/>
                </a:moveTo>
                <a:lnTo>
                  <a:pt x="105230" y="171450"/>
                </a:lnTo>
                <a:lnTo>
                  <a:pt x="127492" y="171450"/>
                </a:lnTo>
                <a:lnTo>
                  <a:pt x="129717" y="173990"/>
                </a:lnTo>
                <a:lnTo>
                  <a:pt x="126296" y="176530"/>
                </a:lnTo>
                <a:close/>
              </a:path>
              <a:path w="448945" h="435610">
                <a:moveTo>
                  <a:pt x="88521" y="215900"/>
                </a:moveTo>
                <a:lnTo>
                  <a:pt x="54004" y="215900"/>
                </a:lnTo>
                <a:lnTo>
                  <a:pt x="61014" y="213360"/>
                </a:lnTo>
                <a:lnTo>
                  <a:pt x="65613" y="208280"/>
                </a:lnTo>
                <a:lnTo>
                  <a:pt x="73911" y="200660"/>
                </a:lnTo>
                <a:lnTo>
                  <a:pt x="83773" y="195580"/>
                </a:lnTo>
                <a:lnTo>
                  <a:pt x="94622" y="193040"/>
                </a:lnTo>
                <a:lnTo>
                  <a:pt x="105882" y="193040"/>
                </a:lnTo>
                <a:lnTo>
                  <a:pt x="97380" y="203200"/>
                </a:lnTo>
                <a:lnTo>
                  <a:pt x="89931" y="213360"/>
                </a:lnTo>
                <a:lnTo>
                  <a:pt x="88521" y="215900"/>
                </a:lnTo>
                <a:close/>
              </a:path>
              <a:path w="448945" h="435610">
                <a:moveTo>
                  <a:pt x="183743" y="298450"/>
                </a:moveTo>
                <a:lnTo>
                  <a:pt x="114328" y="298450"/>
                </a:lnTo>
                <a:lnTo>
                  <a:pt x="120890" y="295910"/>
                </a:lnTo>
                <a:lnTo>
                  <a:pt x="123268" y="290830"/>
                </a:lnTo>
                <a:lnTo>
                  <a:pt x="124215" y="287020"/>
                </a:lnTo>
                <a:lnTo>
                  <a:pt x="124541" y="283210"/>
                </a:lnTo>
                <a:lnTo>
                  <a:pt x="124221" y="280670"/>
                </a:lnTo>
                <a:lnTo>
                  <a:pt x="124232" y="273050"/>
                </a:lnTo>
                <a:lnTo>
                  <a:pt x="112414" y="236220"/>
                </a:lnTo>
                <a:lnTo>
                  <a:pt x="107396" y="228600"/>
                </a:lnTo>
                <a:lnTo>
                  <a:pt x="114296" y="218440"/>
                </a:lnTo>
                <a:lnTo>
                  <a:pt x="122372" y="208280"/>
                </a:lnTo>
                <a:lnTo>
                  <a:pt x="131526" y="200660"/>
                </a:lnTo>
                <a:lnTo>
                  <a:pt x="141663" y="193040"/>
                </a:lnTo>
                <a:lnTo>
                  <a:pt x="139328" y="204470"/>
                </a:lnTo>
                <a:lnTo>
                  <a:pt x="138483" y="215900"/>
                </a:lnTo>
                <a:lnTo>
                  <a:pt x="138543" y="220980"/>
                </a:lnTo>
                <a:lnTo>
                  <a:pt x="138849" y="228600"/>
                </a:lnTo>
                <a:lnTo>
                  <a:pt x="140710" y="240030"/>
                </a:lnTo>
                <a:lnTo>
                  <a:pt x="141046" y="242570"/>
                </a:lnTo>
                <a:lnTo>
                  <a:pt x="141865" y="243840"/>
                </a:lnTo>
                <a:lnTo>
                  <a:pt x="147025" y="250190"/>
                </a:lnTo>
                <a:lnTo>
                  <a:pt x="154097" y="251460"/>
                </a:lnTo>
                <a:lnTo>
                  <a:pt x="188099" y="251460"/>
                </a:lnTo>
                <a:lnTo>
                  <a:pt x="184734" y="287020"/>
                </a:lnTo>
                <a:lnTo>
                  <a:pt x="183743" y="298450"/>
                </a:lnTo>
                <a:close/>
              </a:path>
              <a:path w="448945" h="435610">
                <a:moveTo>
                  <a:pt x="329164" y="251460"/>
                </a:moveTo>
                <a:lnTo>
                  <a:pt x="299752" y="251460"/>
                </a:lnTo>
                <a:lnTo>
                  <a:pt x="305821" y="247650"/>
                </a:lnTo>
                <a:lnTo>
                  <a:pt x="307279" y="241300"/>
                </a:lnTo>
                <a:lnTo>
                  <a:pt x="308473" y="236220"/>
                </a:lnTo>
                <a:lnTo>
                  <a:pt x="308911" y="232410"/>
                </a:lnTo>
                <a:lnTo>
                  <a:pt x="309018" y="224790"/>
                </a:lnTo>
                <a:lnTo>
                  <a:pt x="309176" y="220980"/>
                </a:lnTo>
                <a:lnTo>
                  <a:pt x="309282" y="215900"/>
                </a:lnTo>
                <a:lnTo>
                  <a:pt x="309018" y="209550"/>
                </a:lnTo>
                <a:lnTo>
                  <a:pt x="308070" y="200660"/>
                </a:lnTo>
                <a:lnTo>
                  <a:pt x="306494" y="193040"/>
                </a:lnTo>
                <a:lnTo>
                  <a:pt x="316653" y="200660"/>
                </a:lnTo>
                <a:lnTo>
                  <a:pt x="325824" y="209550"/>
                </a:lnTo>
                <a:lnTo>
                  <a:pt x="333911" y="218440"/>
                </a:lnTo>
                <a:lnTo>
                  <a:pt x="340817" y="228600"/>
                </a:lnTo>
                <a:lnTo>
                  <a:pt x="335915" y="236220"/>
                </a:lnTo>
                <a:lnTo>
                  <a:pt x="331687" y="245110"/>
                </a:lnTo>
                <a:lnTo>
                  <a:pt x="329164" y="251460"/>
                </a:lnTo>
                <a:close/>
              </a:path>
              <a:path w="448945" h="435610">
                <a:moveTo>
                  <a:pt x="446877" y="318770"/>
                </a:moveTo>
                <a:lnTo>
                  <a:pt x="396020" y="318770"/>
                </a:lnTo>
                <a:lnTo>
                  <a:pt x="399357" y="317500"/>
                </a:lnTo>
                <a:lnTo>
                  <a:pt x="405140" y="309880"/>
                </a:lnTo>
                <a:lnTo>
                  <a:pt x="404074" y="302260"/>
                </a:lnTo>
                <a:lnTo>
                  <a:pt x="399088" y="298450"/>
                </a:lnTo>
                <a:lnTo>
                  <a:pt x="393177" y="294640"/>
                </a:lnTo>
                <a:lnTo>
                  <a:pt x="388343" y="289560"/>
                </a:lnTo>
                <a:lnTo>
                  <a:pt x="375645" y="252730"/>
                </a:lnTo>
                <a:lnTo>
                  <a:pt x="370159" y="236220"/>
                </a:lnTo>
                <a:lnTo>
                  <a:pt x="362803" y="220980"/>
                </a:lnTo>
                <a:lnTo>
                  <a:pt x="353666" y="207010"/>
                </a:lnTo>
                <a:lnTo>
                  <a:pt x="342836" y="193040"/>
                </a:lnTo>
                <a:lnTo>
                  <a:pt x="354115" y="193040"/>
                </a:lnTo>
                <a:lnTo>
                  <a:pt x="364979" y="194310"/>
                </a:lnTo>
                <a:lnTo>
                  <a:pt x="374853" y="199390"/>
                </a:lnTo>
                <a:lnTo>
                  <a:pt x="383160" y="207010"/>
                </a:lnTo>
                <a:lnTo>
                  <a:pt x="388040" y="213360"/>
                </a:lnTo>
                <a:lnTo>
                  <a:pt x="395779" y="215900"/>
                </a:lnTo>
                <a:lnTo>
                  <a:pt x="437296" y="215900"/>
                </a:lnTo>
                <a:lnTo>
                  <a:pt x="443777" y="238760"/>
                </a:lnTo>
                <a:lnTo>
                  <a:pt x="448438" y="289560"/>
                </a:lnTo>
                <a:lnTo>
                  <a:pt x="448478" y="292100"/>
                </a:lnTo>
                <a:lnTo>
                  <a:pt x="446877" y="318770"/>
                </a:lnTo>
                <a:close/>
              </a:path>
              <a:path w="448945" h="435610">
                <a:moveTo>
                  <a:pt x="405762" y="435610"/>
                </a:moveTo>
                <a:lnTo>
                  <a:pt x="400154" y="435610"/>
                </a:lnTo>
                <a:lnTo>
                  <a:pt x="364273" y="427990"/>
                </a:lnTo>
                <a:lnTo>
                  <a:pt x="325653" y="408940"/>
                </a:lnTo>
                <a:lnTo>
                  <a:pt x="292554" y="383540"/>
                </a:lnTo>
                <a:lnTo>
                  <a:pt x="266457" y="318770"/>
                </a:lnTo>
                <a:lnTo>
                  <a:pt x="262428" y="273050"/>
                </a:lnTo>
                <a:lnTo>
                  <a:pt x="259355" y="241300"/>
                </a:lnTo>
                <a:lnTo>
                  <a:pt x="240017" y="203200"/>
                </a:lnTo>
                <a:lnTo>
                  <a:pt x="224219" y="196850"/>
                </a:lnTo>
                <a:lnTo>
                  <a:pt x="283434" y="196850"/>
                </a:lnTo>
                <a:lnTo>
                  <a:pt x="285806" y="205740"/>
                </a:lnTo>
                <a:lnTo>
                  <a:pt x="286809" y="218440"/>
                </a:lnTo>
                <a:lnTo>
                  <a:pt x="285967" y="232410"/>
                </a:lnTo>
                <a:lnTo>
                  <a:pt x="285350" y="237490"/>
                </a:lnTo>
                <a:lnTo>
                  <a:pt x="284284" y="243840"/>
                </a:lnTo>
                <a:lnTo>
                  <a:pt x="290487" y="248920"/>
                </a:lnTo>
                <a:lnTo>
                  <a:pt x="292052" y="248920"/>
                </a:lnTo>
                <a:lnTo>
                  <a:pt x="299752" y="251460"/>
                </a:lnTo>
                <a:lnTo>
                  <a:pt x="329164" y="251460"/>
                </a:lnTo>
                <a:lnTo>
                  <a:pt x="328155" y="254000"/>
                </a:lnTo>
                <a:lnTo>
                  <a:pt x="325338" y="262890"/>
                </a:lnTo>
                <a:lnTo>
                  <a:pt x="324023" y="269240"/>
                </a:lnTo>
                <a:lnTo>
                  <a:pt x="323186" y="276860"/>
                </a:lnTo>
                <a:lnTo>
                  <a:pt x="323327" y="283210"/>
                </a:lnTo>
                <a:lnTo>
                  <a:pt x="324945" y="290830"/>
                </a:lnTo>
                <a:lnTo>
                  <a:pt x="326734" y="294640"/>
                </a:lnTo>
                <a:lnTo>
                  <a:pt x="331075" y="297180"/>
                </a:lnTo>
                <a:lnTo>
                  <a:pt x="365902" y="297180"/>
                </a:lnTo>
                <a:lnTo>
                  <a:pt x="369577" y="302260"/>
                </a:lnTo>
                <a:lnTo>
                  <a:pt x="375645" y="308610"/>
                </a:lnTo>
                <a:lnTo>
                  <a:pt x="380076" y="312420"/>
                </a:lnTo>
                <a:lnTo>
                  <a:pt x="386021" y="318770"/>
                </a:lnTo>
                <a:lnTo>
                  <a:pt x="446877" y="318770"/>
                </a:lnTo>
                <a:lnTo>
                  <a:pt x="446419" y="326390"/>
                </a:lnTo>
                <a:lnTo>
                  <a:pt x="439753" y="360680"/>
                </a:lnTo>
                <a:lnTo>
                  <a:pt x="428669" y="393700"/>
                </a:lnTo>
                <a:lnTo>
                  <a:pt x="413277" y="426720"/>
                </a:lnTo>
                <a:lnTo>
                  <a:pt x="412100" y="427990"/>
                </a:lnTo>
                <a:lnTo>
                  <a:pt x="405762" y="435610"/>
                </a:lnTo>
                <a:close/>
              </a:path>
              <a:path w="448945" h="435610">
                <a:moveTo>
                  <a:pt x="181980" y="318770"/>
                </a:moveTo>
                <a:lnTo>
                  <a:pt x="54988" y="318770"/>
                </a:lnTo>
                <a:lnTo>
                  <a:pt x="63433" y="316230"/>
                </a:lnTo>
                <a:lnTo>
                  <a:pt x="71216" y="309880"/>
                </a:lnTo>
                <a:lnTo>
                  <a:pt x="77111" y="303530"/>
                </a:lnTo>
                <a:lnTo>
                  <a:pt x="84135" y="292100"/>
                </a:lnTo>
                <a:lnTo>
                  <a:pt x="88888" y="279400"/>
                </a:lnTo>
                <a:lnTo>
                  <a:pt x="96123" y="254000"/>
                </a:lnTo>
                <a:lnTo>
                  <a:pt x="99264" y="260350"/>
                </a:lnTo>
                <a:lnTo>
                  <a:pt x="101171" y="266700"/>
                </a:lnTo>
                <a:lnTo>
                  <a:pt x="101731" y="273050"/>
                </a:lnTo>
                <a:lnTo>
                  <a:pt x="101619" y="279400"/>
                </a:lnTo>
                <a:lnTo>
                  <a:pt x="101283" y="283210"/>
                </a:lnTo>
                <a:lnTo>
                  <a:pt x="101731" y="287020"/>
                </a:lnTo>
                <a:lnTo>
                  <a:pt x="102079" y="290830"/>
                </a:lnTo>
                <a:lnTo>
                  <a:pt x="104732" y="294640"/>
                </a:lnTo>
                <a:lnTo>
                  <a:pt x="114328" y="298450"/>
                </a:lnTo>
                <a:lnTo>
                  <a:pt x="183743" y="298450"/>
                </a:lnTo>
                <a:lnTo>
                  <a:pt x="181980" y="318770"/>
                </a:lnTo>
                <a:close/>
              </a:path>
              <a:path w="448945" h="435610">
                <a:moveTo>
                  <a:pt x="365902" y="297180"/>
                </a:moveTo>
                <a:lnTo>
                  <a:pt x="341995" y="297180"/>
                </a:lnTo>
                <a:lnTo>
                  <a:pt x="346801" y="292100"/>
                </a:lnTo>
                <a:lnTo>
                  <a:pt x="346590" y="287020"/>
                </a:lnTo>
                <a:lnTo>
                  <a:pt x="346482" y="281940"/>
                </a:lnTo>
                <a:lnTo>
                  <a:pt x="346089" y="278130"/>
                </a:lnTo>
                <a:lnTo>
                  <a:pt x="346089" y="274320"/>
                </a:lnTo>
                <a:lnTo>
                  <a:pt x="346768" y="267970"/>
                </a:lnTo>
                <a:lnTo>
                  <a:pt x="348781" y="260350"/>
                </a:lnTo>
                <a:lnTo>
                  <a:pt x="352034" y="254000"/>
                </a:lnTo>
                <a:lnTo>
                  <a:pt x="354615" y="262890"/>
                </a:lnTo>
                <a:lnTo>
                  <a:pt x="359566" y="279400"/>
                </a:lnTo>
                <a:lnTo>
                  <a:pt x="362241" y="287020"/>
                </a:lnTo>
                <a:lnTo>
                  <a:pt x="364984" y="295910"/>
                </a:lnTo>
                <a:lnTo>
                  <a:pt x="365902" y="29718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7B6E9CEC-C976-4868-9BC4-A9402147C75B}"/>
              </a:ext>
            </a:extLst>
          </p:cNvPr>
          <p:cNvSpPr txBox="1"/>
          <p:nvPr/>
        </p:nvSpPr>
        <p:spPr>
          <a:xfrm>
            <a:off x="6416675" y="1887538"/>
            <a:ext cx="5037138" cy="549275"/>
          </a:xfrm>
          <a:prstGeom prst="rect">
            <a:avLst/>
          </a:prstGeom>
        </p:spPr>
        <p:txBody>
          <a:bodyPr lIns="0" tIns="4127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ts val="1975"/>
              </a:lnSpc>
              <a:spcBef>
                <a:spcPts val="32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Chemoreceptors </a:t>
            </a:r>
            <a:r>
              <a:rPr kumimoji="0" lang="en-US" altLang="en-US" sz="1800" b="1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 not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respond to changes in oxygen  levels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898" name="object 10">
            <a:extLst>
              <a:ext uri="{FF2B5EF4-FFF2-40B4-BE49-F238E27FC236}">
                <a16:creationId xmlns:a16="http://schemas.microsoft.com/office/drawing/2014/main" id="{A1EA2F8E-C5AA-46DF-A1D4-3B94938CBBD2}"/>
              </a:ext>
            </a:extLst>
          </p:cNvPr>
          <p:cNvSpPr>
            <a:spLocks/>
          </p:cNvSpPr>
          <p:nvPr/>
        </p:nvSpPr>
        <p:spPr bwMode="auto">
          <a:xfrm>
            <a:off x="5194300" y="2924175"/>
            <a:ext cx="6513513" cy="979488"/>
          </a:xfrm>
          <a:custGeom>
            <a:avLst/>
            <a:gdLst>
              <a:gd name="T0" fmla="*/ 6415735 w 6513830"/>
              <a:gd name="T1" fmla="*/ 0 h 978535"/>
              <a:gd name="T2" fmla="*/ 97840 w 6513830"/>
              <a:gd name="T3" fmla="*/ 0 h 978535"/>
              <a:gd name="T4" fmla="*/ 59755 w 6513830"/>
              <a:gd name="T5" fmla="*/ 7688 h 978535"/>
              <a:gd name="T6" fmla="*/ 28655 w 6513830"/>
              <a:gd name="T7" fmla="*/ 28655 h 978535"/>
              <a:gd name="T8" fmla="*/ 7688 w 6513830"/>
              <a:gd name="T9" fmla="*/ 59755 h 978535"/>
              <a:gd name="T10" fmla="*/ 0 w 6513830"/>
              <a:gd name="T11" fmla="*/ 97840 h 978535"/>
              <a:gd name="T12" fmla="*/ 0 w 6513830"/>
              <a:gd name="T13" fmla="*/ 880567 h 978535"/>
              <a:gd name="T14" fmla="*/ 7688 w 6513830"/>
              <a:gd name="T15" fmla="*/ 918652 h 978535"/>
              <a:gd name="T16" fmla="*/ 28655 w 6513830"/>
              <a:gd name="T17" fmla="*/ 949752 h 978535"/>
              <a:gd name="T18" fmla="*/ 59755 w 6513830"/>
              <a:gd name="T19" fmla="*/ 970719 h 978535"/>
              <a:gd name="T20" fmla="*/ 97840 w 6513830"/>
              <a:gd name="T21" fmla="*/ 978408 h 978535"/>
              <a:gd name="T22" fmla="*/ 6415735 w 6513830"/>
              <a:gd name="T23" fmla="*/ 978408 h 978535"/>
              <a:gd name="T24" fmla="*/ 6453820 w 6513830"/>
              <a:gd name="T25" fmla="*/ 970719 h 978535"/>
              <a:gd name="T26" fmla="*/ 6484920 w 6513830"/>
              <a:gd name="T27" fmla="*/ 949752 h 978535"/>
              <a:gd name="T28" fmla="*/ 6505887 w 6513830"/>
              <a:gd name="T29" fmla="*/ 918652 h 978535"/>
              <a:gd name="T30" fmla="*/ 6513576 w 6513830"/>
              <a:gd name="T31" fmla="*/ 880567 h 978535"/>
              <a:gd name="T32" fmla="*/ 6513576 w 6513830"/>
              <a:gd name="T33" fmla="*/ 97840 h 978535"/>
              <a:gd name="T34" fmla="*/ 6505887 w 6513830"/>
              <a:gd name="T35" fmla="*/ 59755 h 978535"/>
              <a:gd name="T36" fmla="*/ 6484920 w 6513830"/>
              <a:gd name="T37" fmla="*/ 28655 h 978535"/>
              <a:gd name="T38" fmla="*/ 6453820 w 6513830"/>
              <a:gd name="T39" fmla="*/ 7688 h 978535"/>
              <a:gd name="T40" fmla="*/ 6415735 w 6513830"/>
              <a:gd name="T41" fmla="*/ 0 h 978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513830" h="978535">
                <a:moveTo>
                  <a:pt x="6415735" y="0"/>
                </a:moveTo>
                <a:lnTo>
                  <a:pt x="97840" y="0"/>
                </a:lnTo>
                <a:lnTo>
                  <a:pt x="59755" y="7688"/>
                </a:lnTo>
                <a:lnTo>
                  <a:pt x="28655" y="28655"/>
                </a:lnTo>
                <a:lnTo>
                  <a:pt x="7688" y="59755"/>
                </a:lnTo>
                <a:lnTo>
                  <a:pt x="0" y="97840"/>
                </a:lnTo>
                <a:lnTo>
                  <a:pt x="0" y="880567"/>
                </a:lnTo>
                <a:lnTo>
                  <a:pt x="7688" y="918652"/>
                </a:lnTo>
                <a:lnTo>
                  <a:pt x="28655" y="949752"/>
                </a:lnTo>
                <a:lnTo>
                  <a:pt x="59755" y="970719"/>
                </a:lnTo>
                <a:lnTo>
                  <a:pt x="97840" y="978408"/>
                </a:lnTo>
                <a:lnTo>
                  <a:pt x="6415735" y="978408"/>
                </a:lnTo>
                <a:lnTo>
                  <a:pt x="6453820" y="970719"/>
                </a:lnTo>
                <a:lnTo>
                  <a:pt x="6484920" y="949752"/>
                </a:lnTo>
                <a:lnTo>
                  <a:pt x="6505887" y="918652"/>
                </a:lnTo>
                <a:lnTo>
                  <a:pt x="6513576" y="880567"/>
                </a:lnTo>
                <a:lnTo>
                  <a:pt x="6513576" y="97840"/>
                </a:lnTo>
                <a:lnTo>
                  <a:pt x="6505887" y="59755"/>
                </a:lnTo>
                <a:lnTo>
                  <a:pt x="6484920" y="28655"/>
                </a:lnTo>
                <a:lnTo>
                  <a:pt x="6453820" y="7688"/>
                </a:lnTo>
                <a:lnTo>
                  <a:pt x="6415735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7899" name="object 11">
            <a:extLst>
              <a:ext uri="{FF2B5EF4-FFF2-40B4-BE49-F238E27FC236}">
                <a16:creationId xmlns:a16="http://schemas.microsoft.com/office/drawing/2014/main" id="{43729033-841C-4D7B-BD16-F2BA42FC1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1663" y="3233738"/>
            <a:ext cx="66675" cy="6826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7900" name="object 12">
            <a:extLst>
              <a:ext uri="{FF2B5EF4-FFF2-40B4-BE49-F238E27FC236}">
                <a16:creationId xmlns:a16="http://schemas.microsoft.com/office/drawing/2014/main" id="{88B4EBE1-D1D0-4A8A-A0D8-59C668B0BA0D}"/>
              </a:ext>
            </a:extLst>
          </p:cNvPr>
          <p:cNvSpPr>
            <a:spLocks/>
          </p:cNvSpPr>
          <p:nvPr/>
        </p:nvSpPr>
        <p:spPr bwMode="auto">
          <a:xfrm>
            <a:off x="5681663" y="3167063"/>
            <a:ext cx="33337" cy="33337"/>
          </a:xfrm>
          <a:custGeom>
            <a:avLst/>
            <a:gdLst>
              <a:gd name="T0" fmla="*/ 26118 w 33654"/>
              <a:gd name="T1" fmla="*/ 33740 h 34289"/>
              <a:gd name="T2" fmla="*/ 7532 w 33654"/>
              <a:gd name="T3" fmla="*/ 33740 h 34289"/>
              <a:gd name="T4" fmla="*/ 0 w 33654"/>
              <a:gd name="T5" fmla="*/ 26188 h 34289"/>
              <a:gd name="T6" fmla="*/ 0 w 33654"/>
              <a:gd name="T7" fmla="*/ 7552 h 34289"/>
              <a:gd name="T8" fmla="*/ 7532 w 33654"/>
              <a:gd name="T9" fmla="*/ 0 h 34289"/>
              <a:gd name="T10" fmla="*/ 26118 w 33654"/>
              <a:gd name="T11" fmla="*/ 0 h 34289"/>
              <a:gd name="T12" fmla="*/ 33650 w 33654"/>
              <a:gd name="T13" fmla="*/ 7552 h 34289"/>
              <a:gd name="T14" fmla="*/ 33650 w 33654"/>
              <a:gd name="T15" fmla="*/ 26188 h 34289"/>
              <a:gd name="T16" fmla="*/ 26118 w 33654"/>
              <a:gd name="T17" fmla="*/ 33740 h 34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654" h="34289">
                <a:moveTo>
                  <a:pt x="26118" y="33740"/>
                </a:moveTo>
                <a:lnTo>
                  <a:pt x="7532" y="33740"/>
                </a:lnTo>
                <a:lnTo>
                  <a:pt x="0" y="26188"/>
                </a:lnTo>
                <a:lnTo>
                  <a:pt x="0" y="7552"/>
                </a:lnTo>
                <a:lnTo>
                  <a:pt x="7532" y="0"/>
                </a:lnTo>
                <a:lnTo>
                  <a:pt x="26118" y="0"/>
                </a:lnTo>
                <a:lnTo>
                  <a:pt x="33650" y="7552"/>
                </a:lnTo>
                <a:lnTo>
                  <a:pt x="33650" y="26188"/>
                </a:lnTo>
                <a:lnTo>
                  <a:pt x="26118" y="3374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7901" name="object 13">
            <a:extLst>
              <a:ext uri="{FF2B5EF4-FFF2-40B4-BE49-F238E27FC236}">
                <a16:creationId xmlns:a16="http://schemas.microsoft.com/office/drawing/2014/main" id="{C652349A-2B2C-4E97-857D-91010F72EACC}"/>
              </a:ext>
            </a:extLst>
          </p:cNvPr>
          <p:cNvSpPr>
            <a:spLocks/>
          </p:cNvSpPr>
          <p:nvPr/>
        </p:nvSpPr>
        <p:spPr bwMode="auto">
          <a:xfrm>
            <a:off x="5776913" y="3267075"/>
            <a:ext cx="33337" cy="34925"/>
          </a:xfrm>
          <a:custGeom>
            <a:avLst/>
            <a:gdLst>
              <a:gd name="T0" fmla="*/ 26118 w 33654"/>
              <a:gd name="T1" fmla="*/ 33740 h 34289"/>
              <a:gd name="T2" fmla="*/ 7532 w 33654"/>
              <a:gd name="T3" fmla="*/ 33740 h 34289"/>
              <a:gd name="T4" fmla="*/ 0 w 33654"/>
              <a:gd name="T5" fmla="*/ 26188 h 34289"/>
              <a:gd name="T6" fmla="*/ 0 w 33654"/>
              <a:gd name="T7" fmla="*/ 7552 h 34289"/>
              <a:gd name="T8" fmla="*/ 7532 w 33654"/>
              <a:gd name="T9" fmla="*/ 0 h 34289"/>
              <a:gd name="T10" fmla="*/ 26118 w 33654"/>
              <a:gd name="T11" fmla="*/ 0 h 34289"/>
              <a:gd name="T12" fmla="*/ 33650 w 33654"/>
              <a:gd name="T13" fmla="*/ 7552 h 34289"/>
              <a:gd name="T14" fmla="*/ 33650 w 33654"/>
              <a:gd name="T15" fmla="*/ 26188 h 34289"/>
              <a:gd name="T16" fmla="*/ 26118 w 33654"/>
              <a:gd name="T17" fmla="*/ 33740 h 34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654" h="34289">
                <a:moveTo>
                  <a:pt x="26118" y="33740"/>
                </a:moveTo>
                <a:lnTo>
                  <a:pt x="7532" y="33740"/>
                </a:lnTo>
                <a:lnTo>
                  <a:pt x="0" y="26188"/>
                </a:lnTo>
                <a:lnTo>
                  <a:pt x="0" y="7552"/>
                </a:lnTo>
                <a:lnTo>
                  <a:pt x="7532" y="0"/>
                </a:lnTo>
                <a:lnTo>
                  <a:pt x="26118" y="0"/>
                </a:lnTo>
                <a:lnTo>
                  <a:pt x="33650" y="7552"/>
                </a:lnTo>
                <a:lnTo>
                  <a:pt x="33650" y="26188"/>
                </a:lnTo>
                <a:lnTo>
                  <a:pt x="26118" y="3374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7902" name="object 14">
            <a:extLst>
              <a:ext uri="{FF2B5EF4-FFF2-40B4-BE49-F238E27FC236}">
                <a16:creationId xmlns:a16="http://schemas.microsoft.com/office/drawing/2014/main" id="{943C19F1-A1C2-4C2F-9020-062BFDF8FA6C}"/>
              </a:ext>
            </a:extLst>
          </p:cNvPr>
          <p:cNvSpPr>
            <a:spLocks/>
          </p:cNvSpPr>
          <p:nvPr/>
        </p:nvSpPr>
        <p:spPr bwMode="auto">
          <a:xfrm>
            <a:off x="5783263" y="3189288"/>
            <a:ext cx="44450" cy="44450"/>
          </a:xfrm>
          <a:custGeom>
            <a:avLst/>
            <a:gdLst>
              <a:gd name="T0" fmla="*/ 22433 w 45085"/>
              <a:gd name="T1" fmla="*/ 44987 h 45085"/>
              <a:gd name="T2" fmla="*/ 13701 w 45085"/>
              <a:gd name="T3" fmla="*/ 43219 h 45085"/>
              <a:gd name="T4" fmla="*/ 6570 w 45085"/>
              <a:gd name="T5" fmla="*/ 38398 h 45085"/>
              <a:gd name="T6" fmla="*/ 1763 w 45085"/>
              <a:gd name="T7" fmla="*/ 31248 h 45085"/>
              <a:gd name="T8" fmla="*/ 0 w 45085"/>
              <a:gd name="T9" fmla="*/ 22493 h 45085"/>
              <a:gd name="T10" fmla="*/ 1763 w 45085"/>
              <a:gd name="T11" fmla="*/ 13738 h 45085"/>
              <a:gd name="T12" fmla="*/ 6570 w 45085"/>
              <a:gd name="T13" fmla="*/ 6588 h 45085"/>
              <a:gd name="T14" fmla="*/ 13701 w 45085"/>
              <a:gd name="T15" fmla="*/ 1767 h 45085"/>
              <a:gd name="T16" fmla="*/ 22433 w 45085"/>
              <a:gd name="T17" fmla="*/ 0 h 45085"/>
              <a:gd name="T18" fmla="*/ 31165 w 45085"/>
              <a:gd name="T19" fmla="*/ 1767 h 45085"/>
              <a:gd name="T20" fmla="*/ 38296 w 45085"/>
              <a:gd name="T21" fmla="*/ 6588 h 45085"/>
              <a:gd name="T22" fmla="*/ 43104 w 45085"/>
              <a:gd name="T23" fmla="*/ 13738 h 45085"/>
              <a:gd name="T24" fmla="*/ 44867 w 45085"/>
              <a:gd name="T25" fmla="*/ 22493 h 45085"/>
              <a:gd name="T26" fmla="*/ 43104 w 45085"/>
              <a:gd name="T27" fmla="*/ 31248 h 45085"/>
              <a:gd name="T28" fmla="*/ 38296 w 45085"/>
              <a:gd name="T29" fmla="*/ 38398 h 45085"/>
              <a:gd name="T30" fmla="*/ 31165 w 45085"/>
              <a:gd name="T31" fmla="*/ 43219 h 45085"/>
              <a:gd name="T32" fmla="*/ 22433 w 45085"/>
              <a:gd name="T33" fmla="*/ 44987 h 450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5085" h="45085">
                <a:moveTo>
                  <a:pt x="22433" y="44987"/>
                </a:moveTo>
                <a:lnTo>
                  <a:pt x="13701" y="43219"/>
                </a:lnTo>
                <a:lnTo>
                  <a:pt x="6570" y="38398"/>
                </a:lnTo>
                <a:lnTo>
                  <a:pt x="1763" y="31248"/>
                </a:lnTo>
                <a:lnTo>
                  <a:pt x="0" y="22493"/>
                </a:lnTo>
                <a:lnTo>
                  <a:pt x="1763" y="13738"/>
                </a:lnTo>
                <a:lnTo>
                  <a:pt x="6570" y="6588"/>
                </a:lnTo>
                <a:lnTo>
                  <a:pt x="13701" y="1767"/>
                </a:lnTo>
                <a:lnTo>
                  <a:pt x="22433" y="0"/>
                </a:lnTo>
                <a:lnTo>
                  <a:pt x="31165" y="1767"/>
                </a:lnTo>
                <a:lnTo>
                  <a:pt x="38296" y="6588"/>
                </a:lnTo>
                <a:lnTo>
                  <a:pt x="43104" y="13738"/>
                </a:lnTo>
                <a:lnTo>
                  <a:pt x="44867" y="22493"/>
                </a:lnTo>
                <a:lnTo>
                  <a:pt x="43104" y="31248"/>
                </a:lnTo>
                <a:lnTo>
                  <a:pt x="38296" y="38398"/>
                </a:lnTo>
                <a:lnTo>
                  <a:pt x="31165" y="43219"/>
                </a:lnTo>
                <a:lnTo>
                  <a:pt x="22433" y="4498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7903" name="object 15">
            <a:extLst>
              <a:ext uri="{FF2B5EF4-FFF2-40B4-BE49-F238E27FC236}">
                <a16:creationId xmlns:a16="http://schemas.microsoft.com/office/drawing/2014/main" id="{F9A7439B-C70A-482E-898A-8FC9F95A8557}"/>
              </a:ext>
            </a:extLst>
          </p:cNvPr>
          <p:cNvSpPr>
            <a:spLocks/>
          </p:cNvSpPr>
          <p:nvPr/>
        </p:nvSpPr>
        <p:spPr bwMode="auto">
          <a:xfrm>
            <a:off x="5602288" y="3317875"/>
            <a:ext cx="315912" cy="344488"/>
          </a:xfrm>
          <a:custGeom>
            <a:avLst/>
            <a:gdLst>
              <a:gd name="T0" fmla="*/ 57205 w 316229"/>
              <a:gd name="T1" fmla="*/ 343028 h 343535"/>
              <a:gd name="T2" fmla="*/ 33440 w 316229"/>
              <a:gd name="T3" fmla="*/ 333117 h 343535"/>
              <a:gd name="T4" fmla="*/ 23555 w 316229"/>
              <a:gd name="T5" fmla="*/ 309288 h 343535"/>
              <a:gd name="T6" fmla="*/ 23292 w 316229"/>
              <a:gd name="T7" fmla="*/ 38757 h 343535"/>
              <a:gd name="T8" fmla="*/ 16457 w 316229"/>
              <a:gd name="T9" fmla="*/ 26649 h 343535"/>
              <a:gd name="T10" fmla="*/ 2243 w 316229"/>
              <a:gd name="T11" fmla="*/ 18557 h 343535"/>
              <a:gd name="T12" fmla="*/ 2243 w 316229"/>
              <a:gd name="T13" fmla="*/ 3374 h 343535"/>
              <a:gd name="T14" fmla="*/ 308461 w 316229"/>
              <a:gd name="T15" fmla="*/ 0 h 343535"/>
              <a:gd name="T16" fmla="*/ 314069 w 316229"/>
              <a:gd name="T17" fmla="*/ 8435 h 343535"/>
              <a:gd name="T18" fmla="*/ 312948 w 316229"/>
              <a:gd name="T19" fmla="*/ 18557 h 343535"/>
              <a:gd name="T20" fmla="*/ 307208 w 316229"/>
              <a:gd name="T21" fmla="*/ 22493 h 343535"/>
              <a:gd name="T22" fmla="*/ 40935 w 316229"/>
              <a:gd name="T23" fmla="*/ 28398 h 343535"/>
              <a:gd name="T24" fmla="*/ 44840 w 316229"/>
              <a:gd name="T25" fmla="*/ 42500 h 343535"/>
              <a:gd name="T26" fmla="*/ 45427 w 316229"/>
              <a:gd name="T27" fmla="*/ 67481 h 343535"/>
              <a:gd name="T28" fmla="*/ 292758 w 316229"/>
              <a:gd name="T29" fmla="*/ 95598 h 343535"/>
              <a:gd name="T30" fmla="*/ 168812 w 316229"/>
              <a:gd name="T31" fmla="*/ 118091 h 343535"/>
              <a:gd name="T32" fmla="*/ 292758 w 316229"/>
              <a:gd name="T33" fmla="*/ 140585 h 343535"/>
              <a:gd name="T34" fmla="*/ 168812 w 316229"/>
              <a:gd name="T35" fmla="*/ 163079 h 343535"/>
              <a:gd name="T36" fmla="*/ 292758 w 316229"/>
              <a:gd name="T37" fmla="*/ 185573 h 343535"/>
              <a:gd name="T38" fmla="*/ 168812 w 316229"/>
              <a:gd name="T39" fmla="*/ 208066 h 343535"/>
              <a:gd name="T40" fmla="*/ 292758 w 316229"/>
              <a:gd name="T41" fmla="*/ 230560 h 343535"/>
              <a:gd name="T42" fmla="*/ 168812 w 316229"/>
              <a:gd name="T43" fmla="*/ 253054 h 343535"/>
              <a:gd name="T44" fmla="*/ 292758 w 316229"/>
              <a:gd name="T45" fmla="*/ 275547 h 343535"/>
              <a:gd name="T46" fmla="*/ 168812 w 316229"/>
              <a:gd name="T47" fmla="*/ 298041 h 343535"/>
              <a:gd name="T48" fmla="*/ 292758 w 316229"/>
              <a:gd name="T49" fmla="*/ 309288 h 343535"/>
              <a:gd name="T50" fmla="*/ 282873 w 316229"/>
              <a:gd name="T51" fmla="*/ 333117 h 343535"/>
              <a:gd name="T52" fmla="*/ 259107 w 316229"/>
              <a:gd name="T53" fmla="*/ 343028 h 343535"/>
              <a:gd name="T54" fmla="*/ 269763 w 316229"/>
              <a:gd name="T55" fmla="*/ 61295 h 343535"/>
              <a:gd name="T56" fmla="*/ 270350 w 316229"/>
              <a:gd name="T57" fmla="*/ 42500 h 343535"/>
              <a:gd name="T58" fmla="*/ 274259 w 316229"/>
              <a:gd name="T59" fmla="*/ 28389 h 343535"/>
              <a:gd name="T60" fmla="*/ 307208 w 316229"/>
              <a:gd name="T61" fmla="*/ 22493 h 343535"/>
              <a:gd name="T62" fmla="*/ 300679 w 316229"/>
              <a:gd name="T63" fmla="*/ 28398 h 343535"/>
              <a:gd name="T64" fmla="*/ 292758 w 316229"/>
              <a:gd name="T65" fmla="*/ 50610 h 343535"/>
              <a:gd name="T66" fmla="*/ 292758 w 316229"/>
              <a:gd name="T67" fmla="*/ 67481 h 343535"/>
              <a:gd name="T68" fmla="*/ 72838 w 316229"/>
              <a:gd name="T69" fmla="*/ 65864 h 343535"/>
              <a:gd name="T70" fmla="*/ 112938 w 316229"/>
              <a:gd name="T71" fmla="*/ 59256 h 343535"/>
              <a:gd name="T72" fmla="*/ 158717 w 316229"/>
              <a:gd name="T73" fmla="*/ 48150 h 343535"/>
              <a:gd name="T74" fmla="*/ 196854 w 316229"/>
              <a:gd name="T75" fmla="*/ 44987 h 343535"/>
              <a:gd name="T76" fmla="*/ 237094 w 316229"/>
              <a:gd name="T77" fmla="*/ 50610 h 343535"/>
              <a:gd name="T78" fmla="*/ 269763 w 316229"/>
              <a:gd name="T79" fmla="*/ 61295 h 343535"/>
              <a:gd name="T80" fmla="*/ 292758 w 316229"/>
              <a:gd name="T81" fmla="*/ 67481 h 343535"/>
              <a:gd name="T82" fmla="*/ 236113 w 316229"/>
              <a:gd name="T83" fmla="*/ 118091 h 343535"/>
              <a:gd name="T84" fmla="*/ 292758 w 316229"/>
              <a:gd name="T85" fmla="*/ 95598 h 343535"/>
              <a:gd name="T86" fmla="*/ 292758 w 316229"/>
              <a:gd name="T87" fmla="*/ 163079 h 343535"/>
              <a:gd name="T88" fmla="*/ 236113 w 316229"/>
              <a:gd name="T89" fmla="*/ 140585 h 343535"/>
              <a:gd name="T90" fmla="*/ 292758 w 316229"/>
              <a:gd name="T91" fmla="*/ 163079 h 343535"/>
              <a:gd name="T92" fmla="*/ 236113 w 316229"/>
              <a:gd name="T93" fmla="*/ 208066 h 343535"/>
              <a:gd name="T94" fmla="*/ 292758 w 316229"/>
              <a:gd name="T95" fmla="*/ 185573 h 343535"/>
              <a:gd name="T96" fmla="*/ 292758 w 316229"/>
              <a:gd name="T97" fmla="*/ 253054 h 343535"/>
              <a:gd name="T98" fmla="*/ 236113 w 316229"/>
              <a:gd name="T99" fmla="*/ 230560 h 343535"/>
              <a:gd name="T100" fmla="*/ 292758 w 316229"/>
              <a:gd name="T101" fmla="*/ 253054 h 343535"/>
              <a:gd name="T102" fmla="*/ 236113 w 316229"/>
              <a:gd name="T103" fmla="*/ 298041 h 343535"/>
              <a:gd name="T104" fmla="*/ 292758 w 316229"/>
              <a:gd name="T105" fmla="*/ 275547 h 343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16229" h="343535">
                <a:moveTo>
                  <a:pt x="259107" y="343028"/>
                </a:moveTo>
                <a:lnTo>
                  <a:pt x="57205" y="343028"/>
                </a:lnTo>
                <a:lnTo>
                  <a:pt x="44139" y="340366"/>
                </a:lnTo>
                <a:lnTo>
                  <a:pt x="33440" y="333117"/>
                </a:lnTo>
                <a:lnTo>
                  <a:pt x="26210" y="322389"/>
                </a:lnTo>
                <a:lnTo>
                  <a:pt x="23555" y="309288"/>
                </a:lnTo>
                <a:lnTo>
                  <a:pt x="23500" y="48150"/>
                </a:lnTo>
                <a:lnTo>
                  <a:pt x="23292" y="38757"/>
                </a:lnTo>
                <a:lnTo>
                  <a:pt x="21452" y="31702"/>
                </a:lnTo>
                <a:lnTo>
                  <a:pt x="16457" y="26649"/>
                </a:lnTo>
                <a:lnTo>
                  <a:pt x="6730" y="20806"/>
                </a:lnTo>
                <a:lnTo>
                  <a:pt x="2243" y="18557"/>
                </a:lnTo>
                <a:lnTo>
                  <a:pt x="0" y="13496"/>
                </a:lnTo>
                <a:lnTo>
                  <a:pt x="2243" y="3374"/>
                </a:lnTo>
                <a:lnTo>
                  <a:pt x="6730" y="0"/>
                </a:lnTo>
                <a:lnTo>
                  <a:pt x="308461" y="0"/>
                </a:lnTo>
                <a:lnTo>
                  <a:pt x="312948" y="3374"/>
                </a:lnTo>
                <a:lnTo>
                  <a:pt x="314069" y="8435"/>
                </a:lnTo>
                <a:lnTo>
                  <a:pt x="315752" y="13496"/>
                </a:lnTo>
                <a:lnTo>
                  <a:pt x="312948" y="18557"/>
                </a:lnTo>
                <a:lnTo>
                  <a:pt x="309022" y="21369"/>
                </a:lnTo>
                <a:lnTo>
                  <a:pt x="307208" y="22493"/>
                </a:lnTo>
                <a:lnTo>
                  <a:pt x="38137" y="22493"/>
                </a:lnTo>
                <a:lnTo>
                  <a:pt x="40935" y="28398"/>
                </a:lnTo>
                <a:lnTo>
                  <a:pt x="43254" y="35076"/>
                </a:lnTo>
                <a:lnTo>
                  <a:pt x="44840" y="42500"/>
                </a:lnTo>
                <a:lnTo>
                  <a:pt x="45427" y="50610"/>
                </a:lnTo>
                <a:lnTo>
                  <a:pt x="45427" y="67481"/>
                </a:lnTo>
                <a:lnTo>
                  <a:pt x="292758" y="67481"/>
                </a:lnTo>
                <a:lnTo>
                  <a:pt x="292758" y="95598"/>
                </a:lnTo>
                <a:lnTo>
                  <a:pt x="168812" y="95598"/>
                </a:lnTo>
                <a:lnTo>
                  <a:pt x="168812" y="118091"/>
                </a:lnTo>
                <a:lnTo>
                  <a:pt x="292758" y="118091"/>
                </a:lnTo>
                <a:lnTo>
                  <a:pt x="292758" y="140585"/>
                </a:lnTo>
                <a:lnTo>
                  <a:pt x="168812" y="140585"/>
                </a:lnTo>
                <a:lnTo>
                  <a:pt x="168812" y="163079"/>
                </a:lnTo>
                <a:lnTo>
                  <a:pt x="292758" y="163079"/>
                </a:lnTo>
                <a:lnTo>
                  <a:pt x="292758" y="185573"/>
                </a:lnTo>
                <a:lnTo>
                  <a:pt x="168812" y="185573"/>
                </a:lnTo>
                <a:lnTo>
                  <a:pt x="168812" y="208066"/>
                </a:lnTo>
                <a:lnTo>
                  <a:pt x="292758" y="208066"/>
                </a:lnTo>
                <a:lnTo>
                  <a:pt x="292758" y="230560"/>
                </a:lnTo>
                <a:lnTo>
                  <a:pt x="168812" y="230560"/>
                </a:lnTo>
                <a:lnTo>
                  <a:pt x="168812" y="253054"/>
                </a:lnTo>
                <a:lnTo>
                  <a:pt x="292758" y="253054"/>
                </a:lnTo>
                <a:lnTo>
                  <a:pt x="292758" y="275547"/>
                </a:lnTo>
                <a:lnTo>
                  <a:pt x="168812" y="275547"/>
                </a:lnTo>
                <a:lnTo>
                  <a:pt x="168812" y="298041"/>
                </a:lnTo>
                <a:lnTo>
                  <a:pt x="292758" y="298041"/>
                </a:lnTo>
                <a:lnTo>
                  <a:pt x="292758" y="309288"/>
                </a:lnTo>
                <a:lnTo>
                  <a:pt x="290102" y="322389"/>
                </a:lnTo>
                <a:lnTo>
                  <a:pt x="282873" y="333117"/>
                </a:lnTo>
                <a:lnTo>
                  <a:pt x="272173" y="340366"/>
                </a:lnTo>
                <a:lnTo>
                  <a:pt x="259107" y="343028"/>
                </a:lnTo>
                <a:close/>
              </a:path>
              <a:path w="316229" h="343535">
                <a:moveTo>
                  <a:pt x="292758" y="61295"/>
                </a:moveTo>
                <a:lnTo>
                  <a:pt x="269763" y="61295"/>
                </a:lnTo>
                <a:lnTo>
                  <a:pt x="269763" y="50610"/>
                </a:lnTo>
                <a:lnTo>
                  <a:pt x="270350" y="42500"/>
                </a:lnTo>
                <a:lnTo>
                  <a:pt x="271936" y="35076"/>
                </a:lnTo>
                <a:lnTo>
                  <a:pt x="274259" y="28389"/>
                </a:lnTo>
                <a:lnTo>
                  <a:pt x="277054" y="22493"/>
                </a:lnTo>
                <a:lnTo>
                  <a:pt x="307208" y="22493"/>
                </a:lnTo>
                <a:lnTo>
                  <a:pt x="306244" y="23091"/>
                </a:lnTo>
                <a:lnTo>
                  <a:pt x="300679" y="28398"/>
                </a:lnTo>
                <a:lnTo>
                  <a:pt x="295220" y="37501"/>
                </a:lnTo>
                <a:lnTo>
                  <a:pt x="292758" y="50610"/>
                </a:lnTo>
                <a:lnTo>
                  <a:pt x="292758" y="61295"/>
                </a:lnTo>
                <a:close/>
              </a:path>
              <a:path w="316229" h="343535">
                <a:moveTo>
                  <a:pt x="292758" y="67481"/>
                </a:moveTo>
                <a:lnTo>
                  <a:pt x="45427" y="67481"/>
                </a:lnTo>
                <a:lnTo>
                  <a:pt x="72838" y="65864"/>
                </a:lnTo>
                <a:lnTo>
                  <a:pt x="94781" y="62982"/>
                </a:lnTo>
                <a:lnTo>
                  <a:pt x="112938" y="59256"/>
                </a:lnTo>
                <a:lnTo>
                  <a:pt x="143382" y="51392"/>
                </a:lnTo>
                <a:lnTo>
                  <a:pt x="158717" y="48150"/>
                </a:lnTo>
                <a:lnTo>
                  <a:pt x="176156" y="45857"/>
                </a:lnTo>
                <a:lnTo>
                  <a:pt x="196854" y="44987"/>
                </a:lnTo>
                <a:lnTo>
                  <a:pt x="217395" y="46586"/>
                </a:lnTo>
                <a:lnTo>
                  <a:pt x="237094" y="50610"/>
                </a:lnTo>
                <a:lnTo>
                  <a:pt x="254901" y="55900"/>
                </a:lnTo>
                <a:lnTo>
                  <a:pt x="269763" y="61295"/>
                </a:lnTo>
                <a:lnTo>
                  <a:pt x="292758" y="61295"/>
                </a:lnTo>
                <a:lnTo>
                  <a:pt x="292758" y="67481"/>
                </a:lnTo>
                <a:close/>
              </a:path>
              <a:path w="316229" h="343535">
                <a:moveTo>
                  <a:pt x="292758" y="118091"/>
                </a:moveTo>
                <a:lnTo>
                  <a:pt x="236113" y="118091"/>
                </a:lnTo>
                <a:lnTo>
                  <a:pt x="236113" y="95598"/>
                </a:lnTo>
                <a:lnTo>
                  <a:pt x="292758" y="95598"/>
                </a:lnTo>
                <a:lnTo>
                  <a:pt x="292758" y="118091"/>
                </a:lnTo>
                <a:close/>
              </a:path>
              <a:path w="316229" h="343535">
                <a:moveTo>
                  <a:pt x="292758" y="163079"/>
                </a:moveTo>
                <a:lnTo>
                  <a:pt x="236113" y="163079"/>
                </a:lnTo>
                <a:lnTo>
                  <a:pt x="236113" y="140585"/>
                </a:lnTo>
                <a:lnTo>
                  <a:pt x="292758" y="140585"/>
                </a:lnTo>
                <a:lnTo>
                  <a:pt x="292758" y="163079"/>
                </a:lnTo>
                <a:close/>
              </a:path>
              <a:path w="316229" h="343535">
                <a:moveTo>
                  <a:pt x="292758" y="208066"/>
                </a:moveTo>
                <a:lnTo>
                  <a:pt x="236113" y="208066"/>
                </a:lnTo>
                <a:lnTo>
                  <a:pt x="236113" y="185573"/>
                </a:lnTo>
                <a:lnTo>
                  <a:pt x="292758" y="185573"/>
                </a:lnTo>
                <a:lnTo>
                  <a:pt x="292758" y="208066"/>
                </a:lnTo>
                <a:close/>
              </a:path>
              <a:path w="316229" h="343535">
                <a:moveTo>
                  <a:pt x="292758" y="253054"/>
                </a:moveTo>
                <a:lnTo>
                  <a:pt x="236113" y="253054"/>
                </a:lnTo>
                <a:lnTo>
                  <a:pt x="236113" y="230560"/>
                </a:lnTo>
                <a:lnTo>
                  <a:pt x="292758" y="230560"/>
                </a:lnTo>
                <a:lnTo>
                  <a:pt x="292758" y="253054"/>
                </a:lnTo>
                <a:close/>
              </a:path>
              <a:path w="316229" h="343535">
                <a:moveTo>
                  <a:pt x="292758" y="298041"/>
                </a:moveTo>
                <a:lnTo>
                  <a:pt x="236113" y="298041"/>
                </a:lnTo>
                <a:lnTo>
                  <a:pt x="236113" y="275547"/>
                </a:lnTo>
                <a:lnTo>
                  <a:pt x="292758" y="275547"/>
                </a:lnTo>
                <a:lnTo>
                  <a:pt x="292758" y="29804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16399344-AA94-494C-9D1A-0B2D7587CA2F}"/>
              </a:ext>
            </a:extLst>
          </p:cNvPr>
          <p:cNvSpPr txBox="1"/>
          <p:nvPr/>
        </p:nvSpPr>
        <p:spPr>
          <a:xfrm>
            <a:off x="6416675" y="3236913"/>
            <a:ext cx="4041775" cy="300037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Chemoreceptors </a:t>
            </a:r>
            <a:r>
              <a:rPr kumimoji="0" sz="1800" b="1" i="0" u="heavy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ea typeface="+mn-ea"/>
                <a:cs typeface="Calibri"/>
              </a:rPr>
              <a:t>do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respond 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to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changes</a:t>
            </a:r>
            <a:r>
              <a:rPr kumimoji="0" sz="1800" b="0" i="0" u="none" strike="noStrike" kern="120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pH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7905" name="object 17">
            <a:extLst>
              <a:ext uri="{FF2B5EF4-FFF2-40B4-BE49-F238E27FC236}">
                <a16:creationId xmlns:a16="http://schemas.microsoft.com/office/drawing/2014/main" id="{C2435251-E41B-4C0C-B9DD-ECAA34D4B1A1}"/>
              </a:ext>
            </a:extLst>
          </p:cNvPr>
          <p:cNvSpPr>
            <a:spLocks/>
          </p:cNvSpPr>
          <p:nvPr/>
        </p:nvSpPr>
        <p:spPr bwMode="auto">
          <a:xfrm>
            <a:off x="5194300" y="4148138"/>
            <a:ext cx="6513513" cy="981075"/>
          </a:xfrm>
          <a:custGeom>
            <a:avLst/>
            <a:gdLst>
              <a:gd name="T0" fmla="*/ 6415582 w 6513830"/>
              <a:gd name="T1" fmla="*/ 0 h 980439"/>
              <a:gd name="T2" fmla="*/ 97993 w 6513830"/>
              <a:gd name="T3" fmla="*/ 0 h 980439"/>
              <a:gd name="T4" fmla="*/ 59852 w 6513830"/>
              <a:gd name="T5" fmla="*/ 7699 h 980439"/>
              <a:gd name="T6" fmla="*/ 28703 w 6513830"/>
              <a:gd name="T7" fmla="*/ 28698 h 980439"/>
              <a:gd name="T8" fmla="*/ 7701 w 6513830"/>
              <a:gd name="T9" fmla="*/ 59846 h 980439"/>
              <a:gd name="T10" fmla="*/ 0 w 6513830"/>
              <a:gd name="T11" fmla="*/ 97993 h 980439"/>
              <a:gd name="T12" fmla="*/ 0 w 6513830"/>
              <a:gd name="T13" fmla="*/ 881938 h 980439"/>
              <a:gd name="T14" fmla="*/ 7701 w 6513830"/>
              <a:gd name="T15" fmla="*/ 920079 h 980439"/>
              <a:gd name="T16" fmla="*/ 28703 w 6513830"/>
              <a:gd name="T17" fmla="*/ 951228 h 980439"/>
              <a:gd name="T18" fmla="*/ 59852 w 6513830"/>
              <a:gd name="T19" fmla="*/ 972230 h 980439"/>
              <a:gd name="T20" fmla="*/ 97993 w 6513830"/>
              <a:gd name="T21" fmla="*/ 979932 h 980439"/>
              <a:gd name="T22" fmla="*/ 6415582 w 6513830"/>
              <a:gd name="T23" fmla="*/ 979932 h 980439"/>
              <a:gd name="T24" fmla="*/ 6453723 w 6513830"/>
              <a:gd name="T25" fmla="*/ 972230 h 980439"/>
              <a:gd name="T26" fmla="*/ 6484872 w 6513830"/>
              <a:gd name="T27" fmla="*/ 951228 h 980439"/>
              <a:gd name="T28" fmla="*/ 6505874 w 6513830"/>
              <a:gd name="T29" fmla="*/ 920079 h 980439"/>
              <a:gd name="T30" fmla="*/ 6513576 w 6513830"/>
              <a:gd name="T31" fmla="*/ 881938 h 980439"/>
              <a:gd name="T32" fmla="*/ 6513576 w 6513830"/>
              <a:gd name="T33" fmla="*/ 97993 h 980439"/>
              <a:gd name="T34" fmla="*/ 6505874 w 6513830"/>
              <a:gd name="T35" fmla="*/ 59846 h 980439"/>
              <a:gd name="T36" fmla="*/ 6484872 w 6513830"/>
              <a:gd name="T37" fmla="*/ 28698 h 980439"/>
              <a:gd name="T38" fmla="*/ 6453723 w 6513830"/>
              <a:gd name="T39" fmla="*/ 7699 h 980439"/>
              <a:gd name="T40" fmla="*/ 6415582 w 6513830"/>
              <a:gd name="T41" fmla="*/ 0 h 980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513830" h="980439">
                <a:moveTo>
                  <a:pt x="6415582" y="0"/>
                </a:moveTo>
                <a:lnTo>
                  <a:pt x="97993" y="0"/>
                </a:lnTo>
                <a:lnTo>
                  <a:pt x="59852" y="7699"/>
                </a:lnTo>
                <a:lnTo>
                  <a:pt x="28703" y="28698"/>
                </a:lnTo>
                <a:lnTo>
                  <a:pt x="7701" y="59846"/>
                </a:lnTo>
                <a:lnTo>
                  <a:pt x="0" y="97993"/>
                </a:lnTo>
                <a:lnTo>
                  <a:pt x="0" y="881938"/>
                </a:lnTo>
                <a:lnTo>
                  <a:pt x="7701" y="920079"/>
                </a:lnTo>
                <a:lnTo>
                  <a:pt x="28703" y="951228"/>
                </a:lnTo>
                <a:lnTo>
                  <a:pt x="59852" y="972230"/>
                </a:lnTo>
                <a:lnTo>
                  <a:pt x="97993" y="979932"/>
                </a:lnTo>
                <a:lnTo>
                  <a:pt x="6415582" y="979932"/>
                </a:lnTo>
                <a:lnTo>
                  <a:pt x="6453723" y="972230"/>
                </a:lnTo>
                <a:lnTo>
                  <a:pt x="6484872" y="951228"/>
                </a:lnTo>
                <a:lnTo>
                  <a:pt x="6505874" y="920079"/>
                </a:lnTo>
                <a:lnTo>
                  <a:pt x="6513576" y="881938"/>
                </a:lnTo>
                <a:lnTo>
                  <a:pt x="6513576" y="97993"/>
                </a:lnTo>
                <a:lnTo>
                  <a:pt x="6505874" y="59846"/>
                </a:lnTo>
                <a:lnTo>
                  <a:pt x="6484872" y="28698"/>
                </a:lnTo>
                <a:lnTo>
                  <a:pt x="6453723" y="7699"/>
                </a:lnTo>
                <a:lnTo>
                  <a:pt x="6415582" y="0"/>
                </a:lnTo>
                <a:close/>
              </a:path>
            </a:pathLst>
          </a:custGeom>
          <a:solidFill>
            <a:srgbClr val="5B9B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7906" name="object 18">
            <a:extLst>
              <a:ext uri="{FF2B5EF4-FFF2-40B4-BE49-F238E27FC236}">
                <a16:creationId xmlns:a16="http://schemas.microsoft.com/office/drawing/2014/main" id="{A7C37ADC-67C3-4200-ABD8-69636A70A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1350" y="4391025"/>
            <a:ext cx="95250" cy="1397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7907" name="object 19">
            <a:extLst>
              <a:ext uri="{FF2B5EF4-FFF2-40B4-BE49-F238E27FC236}">
                <a16:creationId xmlns:a16="http://schemas.microsoft.com/office/drawing/2014/main" id="{67BFACB8-093F-43C8-AEC5-AFD91727B67C}"/>
              </a:ext>
            </a:extLst>
          </p:cNvPr>
          <p:cNvSpPr>
            <a:spLocks/>
          </p:cNvSpPr>
          <p:nvPr/>
        </p:nvSpPr>
        <p:spPr bwMode="auto">
          <a:xfrm>
            <a:off x="5648325" y="4541838"/>
            <a:ext cx="223838" cy="344487"/>
          </a:xfrm>
          <a:custGeom>
            <a:avLst/>
            <a:gdLst>
              <a:gd name="T0" fmla="*/ 190474 w 224154"/>
              <a:gd name="T1" fmla="*/ 343028 h 343535"/>
              <a:gd name="T2" fmla="*/ 33440 w 224154"/>
              <a:gd name="T3" fmla="*/ 343028 h 343535"/>
              <a:gd name="T4" fmla="*/ 25193 w 224154"/>
              <a:gd name="T5" fmla="*/ 342000 h 343535"/>
              <a:gd name="T6" fmla="*/ 0 w 224154"/>
              <a:gd name="T7" fmla="*/ 312240 h 343535"/>
              <a:gd name="T8" fmla="*/ 271 w 224154"/>
              <a:gd name="T9" fmla="*/ 303963 h 343535"/>
              <a:gd name="T10" fmla="*/ 2593 w 224154"/>
              <a:gd name="T11" fmla="*/ 295792 h 343535"/>
              <a:gd name="T12" fmla="*/ 67090 w 224154"/>
              <a:gd name="T13" fmla="*/ 149583 h 343535"/>
              <a:gd name="T14" fmla="*/ 67090 w 224154"/>
              <a:gd name="T15" fmla="*/ 50610 h 343535"/>
              <a:gd name="T16" fmla="*/ 44656 w 224154"/>
              <a:gd name="T17" fmla="*/ 18557 h 343535"/>
              <a:gd name="T18" fmla="*/ 42413 w 224154"/>
              <a:gd name="T19" fmla="*/ 11809 h 343535"/>
              <a:gd name="T20" fmla="*/ 45217 w 224154"/>
              <a:gd name="T21" fmla="*/ 6185 h 343535"/>
              <a:gd name="T22" fmla="*/ 47461 w 224154"/>
              <a:gd name="T23" fmla="*/ 2249 h 343535"/>
              <a:gd name="T24" fmla="*/ 51386 w 224154"/>
              <a:gd name="T25" fmla="*/ 0 h 343535"/>
              <a:gd name="T26" fmla="*/ 172528 w 224154"/>
              <a:gd name="T27" fmla="*/ 0 h 343535"/>
              <a:gd name="T28" fmla="*/ 176454 w 224154"/>
              <a:gd name="T29" fmla="*/ 2249 h 343535"/>
              <a:gd name="T30" fmla="*/ 178697 w 224154"/>
              <a:gd name="T31" fmla="*/ 6185 h 343535"/>
              <a:gd name="T32" fmla="*/ 181501 w 224154"/>
              <a:gd name="T33" fmla="*/ 11809 h 343535"/>
              <a:gd name="T34" fmla="*/ 179258 w 224154"/>
              <a:gd name="T35" fmla="*/ 18557 h 343535"/>
              <a:gd name="T36" fmla="*/ 173649 w 224154"/>
              <a:gd name="T37" fmla="*/ 21369 h 343535"/>
              <a:gd name="T38" fmla="*/ 172005 w 224154"/>
              <a:gd name="T39" fmla="*/ 22493 h 343535"/>
              <a:gd name="T40" fmla="*/ 82233 w 224154"/>
              <a:gd name="T41" fmla="*/ 22493 h 343535"/>
              <a:gd name="T42" fmla="*/ 85028 w 224154"/>
              <a:gd name="T43" fmla="*/ 28310 h 343535"/>
              <a:gd name="T44" fmla="*/ 87350 w 224154"/>
              <a:gd name="T45" fmla="*/ 34865 h 343535"/>
              <a:gd name="T46" fmla="*/ 88936 w 224154"/>
              <a:gd name="T47" fmla="*/ 42263 h 343535"/>
              <a:gd name="T48" fmla="*/ 89523 w 224154"/>
              <a:gd name="T49" fmla="*/ 50610 h 343535"/>
              <a:gd name="T50" fmla="*/ 89523 w 224154"/>
              <a:gd name="T51" fmla="*/ 73104 h 343535"/>
              <a:gd name="T52" fmla="*/ 156824 w 224154"/>
              <a:gd name="T53" fmla="*/ 73104 h 343535"/>
              <a:gd name="T54" fmla="*/ 156824 w 224154"/>
              <a:gd name="T55" fmla="*/ 149583 h 343535"/>
              <a:gd name="T56" fmla="*/ 221321 w 224154"/>
              <a:gd name="T57" fmla="*/ 295792 h 343535"/>
              <a:gd name="T58" fmla="*/ 223643 w 224154"/>
              <a:gd name="T59" fmla="*/ 303963 h 343535"/>
              <a:gd name="T60" fmla="*/ 206388 w 224154"/>
              <a:gd name="T61" fmla="*/ 339022 h 343535"/>
              <a:gd name="T62" fmla="*/ 198721 w 224154"/>
              <a:gd name="T63" fmla="*/ 342000 h 343535"/>
              <a:gd name="T64" fmla="*/ 190474 w 224154"/>
              <a:gd name="T65" fmla="*/ 343028 h 343535"/>
              <a:gd name="T66" fmla="*/ 156824 w 224154"/>
              <a:gd name="T67" fmla="*/ 73104 h 343535"/>
              <a:gd name="T68" fmla="*/ 134391 w 224154"/>
              <a:gd name="T69" fmla="*/ 73104 h 343535"/>
              <a:gd name="T70" fmla="*/ 134391 w 224154"/>
              <a:gd name="T71" fmla="*/ 50610 h 343535"/>
              <a:gd name="T72" fmla="*/ 134986 w 224154"/>
              <a:gd name="T73" fmla="*/ 42263 h 343535"/>
              <a:gd name="T74" fmla="*/ 136634 w 224154"/>
              <a:gd name="T75" fmla="*/ 34865 h 343535"/>
              <a:gd name="T76" fmla="*/ 139123 w 224154"/>
              <a:gd name="T77" fmla="*/ 28310 h 343535"/>
              <a:gd name="T78" fmla="*/ 142242 w 224154"/>
              <a:gd name="T79" fmla="*/ 22493 h 343535"/>
              <a:gd name="T80" fmla="*/ 172005 w 224154"/>
              <a:gd name="T81" fmla="*/ 22493 h 343535"/>
              <a:gd name="T82" fmla="*/ 170784 w 224154"/>
              <a:gd name="T83" fmla="*/ 23328 h 343535"/>
              <a:gd name="T84" fmla="*/ 165026 w 224154"/>
              <a:gd name="T85" fmla="*/ 28609 h 343535"/>
              <a:gd name="T86" fmla="*/ 159374 w 224154"/>
              <a:gd name="T87" fmla="*/ 37580 h 343535"/>
              <a:gd name="T88" fmla="*/ 156824 w 224154"/>
              <a:gd name="T89" fmla="*/ 50610 h 343535"/>
              <a:gd name="T90" fmla="*/ 156824 w 224154"/>
              <a:gd name="T91" fmla="*/ 73104 h 343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24154" h="343535">
                <a:moveTo>
                  <a:pt x="190474" y="343028"/>
                </a:moveTo>
                <a:lnTo>
                  <a:pt x="33440" y="343028"/>
                </a:lnTo>
                <a:lnTo>
                  <a:pt x="25193" y="342000"/>
                </a:lnTo>
                <a:lnTo>
                  <a:pt x="0" y="312240"/>
                </a:lnTo>
                <a:lnTo>
                  <a:pt x="271" y="303963"/>
                </a:lnTo>
                <a:lnTo>
                  <a:pt x="2593" y="295792"/>
                </a:lnTo>
                <a:lnTo>
                  <a:pt x="67090" y="149583"/>
                </a:lnTo>
                <a:lnTo>
                  <a:pt x="67090" y="50610"/>
                </a:lnTo>
                <a:lnTo>
                  <a:pt x="44656" y="18557"/>
                </a:lnTo>
                <a:lnTo>
                  <a:pt x="42413" y="11809"/>
                </a:lnTo>
                <a:lnTo>
                  <a:pt x="45217" y="6185"/>
                </a:lnTo>
                <a:lnTo>
                  <a:pt x="47461" y="2249"/>
                </a:lnTo>
                <a:lnTo>
                  <a:pt x="51386" y="0"/>
                </a:lnTo>
                <a:lnTo>
                  <a:pt x="172528" y="0"/>
                </a:lnTo>
                <a:lnTo>
                  <a:pt x="176454" y="2249"/>
                </a:lnTo>
                <a:lnTo>
                  <a:pt x="178697" y="6185"/>
                </a:lnTo>
                <a:lnTo>
                  <a:pt x="181501" y="11809"/>
                </a:lnTo>
                <a:lnTo>
                  <a:pt x="179258" y="18557"/>
                </a:lnTo>
                <a:lnTo>
                  <a:pt x="173649" y="21369"/>
                </a:lnTo>
                <a:lnTo>
                  <a:pt x="172005" y="22493"/>
                </a:lnTo>
                <a:lnTo>
                  <a:pt x="82233" y="22493"/>
                </a:lnTo>
                <a:lnTo>
                  <a:pt x="85028" y="28310"/>
                </a:lnTo>
                <a:lnTo>
                  <a:pt x="87350" y="34865"/>
                </a:lnTo>
                <a:lnTo>
                  <a:pt x="88936" y="42263"/>
                </a:lnTo>
                <a:lnTo>
                  <a:pt x="89523" y="50610"/>
                </a:lnTo>
                <a:lnTo>
                  <a:pt x="89523" y="73104"/>
                </a:lnTo>
                <a:lnTo>
                  <a:pt x="156824" y="73104"/>
                </a:lnTo>
                <a:lnTo>
                  <a:pt x="156824" y="149583"/>
                </a:lnTo>
                <a:lnTo>
                  <a:pt x="221321" y="295792"/>
                </a:lnTo>
                <a:lnTo>
                  <a:pt x="223643" y="303963"/>
                </a:lnTo>
                <a:lnTo>
                  <a:pt x="206388" y="339022"/>
                </a:lnTo>
                <a:lnTo>
                  <a:pt x="198721" y="342000"/>
                </a:lnTo>
                <a:lnTo>
                  <a:pt x="190474" y="343028"/>
                </a:lnTo>
                <a:close/>
              </a:path>
              <a:path w="224154" h="343535">
                <a:moveTo>
                  <a:pt x="156824" y="73104"/>
                </a:moveTo>
                <a:lnTo>
                  <a:pt x="134391" y="73104"/>
                </a:lnTo>
                <a:lnTo>
                  <a:pt x="134391" y="50610"/>
                </a:lnTo>
                <a:lnTo>
                  <a:pt x="134986" y="42263"/>
                </a:lnTo>
                <a:lnTo>
                  <a:pt x="136634" y="34865"/>
                </a:lnTo>
                <a:lnTo>
                  <a:pt x="139123" y="28310"/>
                </a:lnTo>
                <a:lnTo>
                  <a:pt x="142242" y="22493"/>
                </a:lnTo>
                <a:lnTo>
                  <a:pt x="172005" y="22493"/>
                </a:lnTo>
                <a:lnTo>
                  <a:pt x="170784" y="23328"/>
                </a:lnTo>
                <a:lnTo>
                  <a:pt x="165026" y="28609"/>
                </a:lnTo>
                <a:lnTo>
                  <a:pt x="159374" y="37580"/>
                </a:lnTo>
                <a:lnTo>
                  <a:pt x="156824" y="50610"/>
                </a:lnTo>
                <a:lnTo>
                  <a:pt x="156824" y="73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6DB7371C-062C-43FB-B3B6-D03D1F9B6431}"/>
              </a:ext>
            </a:extLst>
          </p:cNvPr>
          <p:cNvSpPr txBox="1"/>
          <p:nvPr/>
        </p:nvSpPr>
        <p:spPr>
          <a:xfrm>
            <a:off x="6416675" y="4335463"/>
            <a:ext cx="4948238" cy="550862"/>
          </a:xfrm>
          <a:prstGeom prst="rect">
            <a:avLst/>
          </a:prstGeom>
        </p:spPr>
        <p:txBody>
          <a:bodyPr lIns="0" tIns="4127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ts val="1975"/>
              </a:lnSpc>
              <a:spcBef>
                <a:spcPts val="32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 levels are dependent upon plasma carbon dioxide  levels.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7909" name="object 21">
            <a:extLst>
              <a:ext uri="{FF2B5EF4-FFF2-40B4-BE49-F238E27FC236}">
                <a16:creationId xmlns:a16="http://schemas.microsoft.com/office/drawing/2014/main" id="{A8FEBA49-5150-43FB-B7FD-C5D56C009C4F}"/>
              </a:ext>
            </a:extLst>
          </p:cNvPr>
          <p:cNvSpPr>
            <a:spLocks/>
          </p:cNvSpPr>
          <p:nvPr/>
        </p:nvSpPr>
        <p:spPr bwMode="auto">
          <a:xfrm>
            <a:off x="5194300" y="5372100"/>
            <a:ext cx="6513513" cy="981075"/>
          </a:xfrm>
          <a:custGeom>
            <a:avLst/>
            <a:gdLst>
              <a:gd name="T0" fmla="*/ 6415582 w 6513830"/>
              <a:gd name="T1" fmla="*/ 0 h 980439"/>
              <a:gd name="T2" fmla="*/ 97993 w 6513830"/>
              <a:gd name="T3" fmla="*/ 0 h 980439"/>
              <a:gd name="T4" fmla="*/ 59852 w 6513830"/>
              <a:gd name="T5" fmla="*/ 7699 h 980439"/>
              <a:gd name="T6" fmla="*/ 28703 w 6513830"/>
              <a:gd name="T7" fmla="*/ 28698 h 980439"/>
              <a:gd name="T8" fmla="*/ 7701 w 6513830"/>
              <a:gd name="T9" fmla="*/ 59846 h 980439"/>
              <a:gd name="T10" fmla="*/ 0 w 6513830"/>
              <a:gd name="T11" fmla="*/ 97993 h 980439"/>
              <a:gd name="T12" fmla="*/ 0 w 6513830"/>
              <a:gd name="T13" fmla="*/ 881938 h 980439"/>
              <a:gd name="T14" fmla="*/ 7701 w 6513830"/>
              <a:gd name="T15" fmla="*/ 920079 h 980439"/>
              <a:gd name="T16" fmla="*/ 28703 w 6513830"/>
              <a:gd name="T17" fmla="*/ 951228 h 980439"/>
              <a:gd name="T18" fmla="*/ 59852 w 6513830"/>
              <a:gd name="T19" fmla="*/ 972230 h 980439"/>
              <a:gd name="T20" fmla="*/ 97993 w 6513830"/>
              <a:gd name="T21" fmla="*/ 979932 h 980439"/>
              <a:gd name="T22" fmla="*/ 6415582 w 6513830"/>
              <a:gd name="T23" fmla="*/ 979932 h 980439"/>
              <a:gd name="T24" fmla="*/ 6453723 w 6513830"/>
              <a:gd name="T25" fmla="*/ 972230 h 980439"/>
              <a:gd name="T26" fmla="*/ 6484872 w 6513830"/>
              <a:gd name="T27" fmla="*/ 951228 h 980439"/>
              <a:gd name="T28" fmla="*/ 6505874 w 6513830"/>
              <a:gd name="T29" fmla="*/ 920079 h 980439"/>
              <a:gd name="T30" fmla="*/ 6513576 w 6513830"/>
              <a:gd name="T31" fmla="*/ 881938 h 980439"/>
              <a:gd name="T32" fmla="*/ 6513576 w 6513830"/>
              <a:gd name="T33" fmla="*/ 97993 h 980439"/>
              <a:gd name="T34" fmla="*/ 6505874 w 6513830"/>
              <a:gd name="T35" fmla="*/ 59846 h 980439"/>
              <a:gd name="T36" fmla="*/ 6484872 w 6513830"/>
              <a:gd name="T37" fmla="*/ 28698 h 980439"/>
              <a:gd name="T38" fmla="*/ 6453723 w 6513830"/>
              <a:gd name="T39" fmla="*/ 7699 h 980439"/>
              <a:gd name="T40" fmla="*/ 6415582 w 6513830"/>
              <a:gd name="T41" fmla="*/ 0 h 980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513830" h="980439">
                <a:moveTo>
                  <a:pt x="6415582" y="0"/>
                </a:moveTo>
                <a:lnTo>
                  <a:pt x="97993" y="0"/>
                </a:lnTo>
                <a:lnTo>
                  <a:pt x="59852" y="7699"/>
                </a:lnTo>
                <a:lnTo>
                  <a:pt x="28703" y="28698"/>
                </a:lnTo>
                <a:lnTo>
                  <a:pt x="7701" y="59846"/>
                </a:lnTo>
                <a:lnTo>
                  <a:pt x="0" y="97993"/>
                </a:lnTo>
                <a:lnTo>
                  <a:pt x="0" y="881938"/>
                </a:lnTo>
                <a:lnTo>
                  <a:pt x="7701" y="920079"/>
                </a:lnTo>
                <a:lnTo>
                  <a:pt x="28703" y="951228"/>
                </a:lnTo>
                <a:lnTo>
                  <a:pt x="59852" y="972230"/>
                </a:lnTo>
                <a:lnTo>
                  <a:pt x="97993" y="979932"/>
                </a:lnTo>
                <a:lnTo>
                  <a:pt x="6415582" y="979932"/>
                </a:lnTo>
                <a:lnTo>
                  <a:pt x="6453723" y="972230"/>
                </a:lnTo>
                <a:lnTo>
                  <a:pt x="6484872" y="951228"/>
                </a:lnTo>
                <a:lnTo>
                  <a:pt x="6505874" y="920079"/>
                </a:lnTo>
                <a:lnTo>
                  <a:pt x="6513576" y="881938"/>
                </a:lnTo>
                <a:lnTo>
                  <a:pt x="6513576" y="97993"/>
                </a:lnTo>
                <a:lnTo>
                  <a:pt x="6505874" y="59846"/>
                </a:lnTo>
                <a:lnTo>
                  <a:pt x="6484872" y="28698"/>
                </a:lnTo>
                <a:lnTo>
                  <a:pt x="6453723" y="7699"/>
                </a:lnTo>
                <a:lnTo>
                  <a:pt x="6415582" y="0"/>
                </a:lnTo>
                <a:close/>
              </a:path>
            </a:pathLst>
          </a:custGeom>
          <a:solidFill>
            <a:srgbClr val="6FAC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7910" name="object 22">
            <a:extLst>
              <a:ext uri="{FF2B5EF4-FFF2-40B4-BE49-F238E27FC236}">
                <a16:creationId xmlns:a16="http://schemas.microsoft.com/office/drawing/2014/main" id="{EC111DF3-9EF2-4529-B09A-68EE2DF085F5}"/>
              </a:ext>
            </a:extLst>
          </p:cNvPr>
          <p:cNvSpPr>
            <a:spLocks/>
          </p:cNvSpPr>
          <p:nvPr/>
        </p:nvSpPr>
        <p:spPr bwMode="auto">
          <a:xfrm>
            <a:off x="5584825" y="5940425"/>
            <a:ext cx="93663" cy="39688"/>
          </a:xfrm>
          <a:custGeom>
            <a:avLst/>
            <a:gdLst>
              <a:gd name="T0" fmla="*/ 55186 w 93979"/>
              <a:gd name="T1" fmla="*/ 38579 h 38735"/>
              <a:gd name="T2" fmla="*/ 36284 w 93979"/>
              <a:gd name="T3" fmla="*/ 38125 h 38735"/>
              <a:gd name="T4" fmla="*/ 19601 w 93979"/>
              <a:gd name="T5" fmla="*/ 30716 h 38735"/>
              <a:gd name="T6" fmla="*/ 6914 w 93979"/>
              <a:gd name="T7" fmla="*/ 17594 h 38735"/>
              <a:gd name="T8" fmla="*/ 0 w 93979"/>
              <a:gd name="T9" fmla="*/ 0 h 38735"/>
              <a:gd name="T10" fmla="*/ 93772 w 93979"/>
              <a:gd name="T11" fmla="*/ 0 h 38735"/>
              <a:gd name="T12" fmla="*/ 89042 w 93979"/>
              <a:gd name="T13" fmla="*/ 13841 h 38735"/>
              <a:gd name="T14" fmla="*/ 80555 w 93979"/>
              <a:gd name="T15" fmla="*/ 25362 h 38735"/>
              <a:gd name="T16" fmla="*/ 69030 w 93979"/>
              <a:gd name="T17" fmla="*/ 33848 h 38735"/>
              <a:gd name="T18" fmla="*/ 55186 w 93979"/>
              <a:gd name="T19" fmla="*/ 38579 h 387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93979" h="38735">
                <a:moveTo>
                  <a:pt x="55186" y="38579"/>
                </a:moveTo>
                <a:lnTo>
                  <a:pt x="36284" y="38125"/>
                </a:lnTo>
                <a:lnTo>
                  <a:pt x="19601" y="30716"/>
                </a:lnTo>
                <a:lnTo>
                  <a:pt x="6914" y="17594"/>
                </a:lnTo>
                <a:lnTo>
                  <a:pt x="0" y="0"/>
                </a:lnTo>
                <a:lnTo>
                  <a:pt x="93772" y="0"/>
                </a:lnTo>
                <a:lnTo>
                  <a:pt x="89042" y="13841"/>
                </a:lnTo>
                <a:lnTo>
                  <a:pt x="80555" y="25362"/>
                </a:lnTo>
                <a:lnTo>
                  <a:pt x="69030" y="33848"/>
                </a:lnTo>
                <a:lnTo>
                  <a:pt x="55186" y="385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7911" name="object 23">
            <a:extLst>
              <a:ext uri="{FF2B5EF4-FFF2-40B4-BE49-F238E27FC236}">
                <a16:creationId xmlns:a16="http://schemas.microsoft.com/office/drawing/2014/main" id="{2348C93A-2F1A-4E74-BAB8-85B447B9E0C6}"/>
              </a:ext>
            </a:extLst>
          </p:cNvPr>
          <p:cNvSpPr>
            <a:spLocks/>
          </p:cNvSpPr>
          <p:nvPr/>
        </p:nvSpPr>
        <p:spPr bwMode="auto">
          <a:xfrm>
            <a:off x="5559425" y="5778500"/>
            <a:ext cx="187325" cy="39688"/>
          </a:xfrm>
          <a:custGeom>
            <a:avLst/>
            <a:gdLst>
              <a:gd name="T0" fmla="*/ 184908 w 187325"/>
              <a:gd name="T1" fmla="*/ 39252 h 39370"/>
              <a:gd name="T2" fmla="*/ 26359 w 187325"/>
              <a:gd name="T3" fmla="*/ 39252 h 39370"/>
              <a:gd name="T4" fmla="*/ 19496 w 187325"/>
              <a:gd name="T5" fmla="*/ 38260 h 39370"/>
              <a:gd name="T6" fmla="*/ 11833 w 187325"/>
              <a:gd name="T7" fmla="*/ 34970 h 39370"/>
              <a:gd name="T8" fmla="*/ 5601 w 187325"/>
              <a:gd name="T9" fmla="*/ 28914 h 39370"/>
              <a:gd name="T10" fmla="*/ 3028 w 187325"/>
              <a:gd name="T11" fmla="*/ 19626 h 39370"/>
              <a:gd name="T12" fmla="*/ 0 w 187325"/>
              <a:gd name="T13" fmla="*/ 0 h 39370"/>
              <a:gd name="T14" fmla="*/ 161577 w 187325"/>
              <a:gd name="T15" fmla="*/ 0 h 39370"/>
              <a:gd name="T16" fmla="*/ 174158 w 187325"/>
              <a:gd name="T17" fmla="*/ 6133 h 39370"/>
              <a:gd name="T18" fmla="*/ 183106 w 187325"/>
              <a:gd name="T19" fmla="*/ 19626 h 39370"/>
              <a:gd name="T20" fmla="*/ 187123 w 187325"/>
              <a:gd name="T21" fmla="*/ 33119 h 39370"/>
              <a:gd name="T22" fmla="*/ 184908 w 187325"/>
              <a:gd name="T23" fmla="*/ 39252 h 39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87325" h="39370">
                <a:moveTo>
                  <a:pt x="184908" y="39252"/>
                </a:moveTo>
                <a:lnTo>
                  <a:pt x="26359" y="39252"/>
                </a:lnTo>
                <a:lnTo>
                  <a:pt x="19496" y="38260"/>
                </a:lnTo>
                <a:lnTo>
                  <a:pt x="11833" y="34970"/>
                </a:lnTo>
                <a:lnTo>
                  <a:pt x="5601" y="28914"/>
                </a:lnTo>
                <a:lnTo>
                  <a:pt x="3028" y="19626"/>
                </a:lnTo>
                <a:lnTo>
                  <a:pt x="0" y="0"/>
                </a:lnTo>
                <a:lnTo>
                  <a:pt x="161577" y="0"/>
                </a:lnTo>
                <a:lnTo>
                  <a:pt x="174158" y="6133"/>
                </a:lnTo>
                <a:lnTo>
                  <a:pt x="183106" y="19626"/>
                </a:lnTo>
                <a:lnTo>
                  <a:pt x="187123" y="33119"/>
                </a:lnTo>
                <a:lnTo>
                  <a:pt x="184908" y="392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7912" name="object 24">
            <a:extLst>
              <a:ext uri="{FF2B5EF4-FFF2-40B4-BE49-F238E27FC236}">
                <a16:creationId xmlns:a16="http://schemas.microsoft.com/office/drawing/2014/main" id="{285B6C18-37F1-499D-B8DC-5BB6ACE08530}"/>
              </a:ext>
            </a:extLst>
          </p:cNvPr>
          <p:cNvSpPr>
            <a:spLocks/>
          </p:cNvSpPr>
          <p:nvPr/>
        </p:nvSpPr>
        <p:spPr bwMode="auto">
          <a:xfrm>
            <a:off x="5524500" y="5738813"/>
            <a:ext cx="469900" cy="219075"/>
          </a:xfrm>
          <a:custGeom>
            <a:avLst/>
            <a:gdLst>
              <a:gd name="T0" fmla="*/ 274233 w 469264"/>
              <a:gd name="T1" fmla="*/ 170547 h 219075"/>
              <a:gd name="T2" fmla="*/ 325780 w 469264"/>
              <a:gd name="T3" fmla="*/ 156134 h 219075"/>
              <a:gd name="T4" fmla="*/ 352156 w 469264"/>
              <a:gd name="T5" fmla="*/ 109117 h 219075"/>
              <a:gd name="T6" fmla="*/ 352459 w 469264"/>
              <a:gd name="T7" fmla="*/ 104675 h 219075"/>
              <a:gd name="T8" fmla="*/ 352604 w 469264"/>
              <a:gd name="T9" fmla="*/ 92227 h 219075"/>
              <a:gd name="T10" fmla="*/ 351302 w 469264"/>
              <a:gd name="T11" fmla="*/ 66453 h 219075"/>
              <a:gd name="T12" fmla="*/ 344299 w 469264"/>
              <a:gd name="T13" fmla="*/ 33796 h 219075"/>
              <a:gd name="T14" fmla="*/ 310648 w 469264"/>
              <a:gd name="T15" fmla="*/ 11366 h 219075"/>
              <a:gd name="T16" fmla="*/ 362666 w 469264"/>
              <a:gd name="T17" fmla="*/ 4200 h 219075"/>
              <a:gd name="T18" fmla="*/ 379744 w 469264"/>
              <a:gd name="T19" fmla="*/ 151 h 219075"/>
              <a:gd name="T20" fmla="*/ 405991 w 469264"/>
              <a:gd name="T21" fmla="*/ 43946 h 219075"/>
              <a:gd name="T22" fmla="*/ 392643 w 469264"/>
              <a:gd name="T23" fmla="*/ 92227 h 219075"/>
              <a:gd name="T24" fmla="*/ 438036 w 469264"/>
              <a:gd name="T25" fmla="*/ 109890 h 219075"/>
              <a:gd name="T26" fmla="*/ 457671 w 469264"/>
              <a:gd name="T27" fmla="*/ 130178 h 219075"/>
              <a:gd name="T28" fmla="*/ 390439 w 469264"/>
              <a:gd name="T29" fmla="*/ 134872 h 219075"/>
              <a:gd name="T30" fmla="*/ 355358 w 469264"/>
              <a:gd name="T31" fmla="*/ 169532 h 219075"/>
              <a:gd name="T32" fmla="*/ 405991 w 469264"/>
              <a:gd name="T33" fmla="*/ 45011 h 219075"/>
              <a:gd name="T34" fmla="*/ 377259 w 469264"/>
              <a:gd name="T35" fmla="*/ 44978 h 219075"/>
              <a:gd name="T36" fmla="*/ 372397 w 469264"/>
              <a:gd name="T37" fmla="*/ 43946 h 219075"/>
              <a:gd name="T38" fmla="*/ 405991 w 469264"/>
              <a:gd name="T39" fmla="*/ 45011 h 219075"/>
              <a:gd name="T40" fmla="*/ 237739 w 469264"/>
              <a:gd name="T41" fmla="*/ 218845 h 219075"/>
              <a:gd name="T42" fmla="*/ 192928 w 469264"/>
              <a:gd name="T43" fmla="*/ 187555 h 219075"/>
              <a:gd name="T44" fmla="*/ 191414 w 469264"/>
              <a:gd name="T45" fmla="*/ 185200 h 219075"/>
              <a:gd name="T46" fmla="*/ 9478 w 469264"/>
              <a:gd name="T47" fmla="*/ 162770 h 219075"/>
              <a:gd name="T48" fmla="*/ 29387 w 469264"/>
              <a:gd name="T49" fmla="*/ 161827 h 219075"/>
              <a:gd name="T50" fmla="*/ 29107 w 469264"/>
              <a:gd name="T51" fmla="*/ 159798 h 219075"/>
              <a:gd name="T52" fmla="*/ 35669 w 469264"/>
              <a:gd name="T53" fmla="*/ 124047 h 219075"/>
              <a:gd name="T54" fmla="*/ 58215 w 469264"/>
              <a:gd name="T55" fmla="*/ 95535 h 219075"/>
              <a:gd name="T56" fmla="*/ 212726 w 469264"/>
              <a:gd name="T57" fmla="*/ 98283 h 219075"/>
              <a:gd name="T58" fmla="*/ 229342 w 469264"/>
              <a:gd name="T59" fmla="*/ 146443 h 219075"/>
              <a:gd name="T60" fmla="*/ 274233 w 469264"/>
              <a:gd name="T61" fmla="*/ 170547 h 219075"/>
              <a:gd name="T62" fmla="*/ 350294 w 469264"/>
              <a:gd name="T63" fmla="*/ 193708 h 219075"/>
              <a:gd name="T64" fmla="*/ 469254 w 469264"/>
              <a:gd name="T65" fmla="*/ 157162 h 219075"/>
              <a:gd name="T66" fmla="*/ 451813 w 469264"/>
              <a:gd name="T67" fmla="*/ 141830 h 219075"/>
              <a:gd name="T68" fmla="*/ 411674 w 469264"/>
              <a:gd name="T69" fmla="*/ 130178 h 219075"/>
              <a:gd name="T70" fmla="*/ 469254 w 469264"/>
              <a:gd name="T71" fmla="*/ 157162 h 2190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69264" h="219075">
                <a:moveTo>
                  <a:pt x="355145" y="170547"/>
                </a:moveTo>
                <a:lnTo>
                  <a:pt x="274233" y="170547"/>
                </a:lnTo>
                <a:lnTo>
                  <a:pt x="301916" y="168351"/>
                </a:lnTo>
                <a:lnTo>
                  <a:pt x="325780" y="156134"/>
                </a:lnTo>
                <a:lnTo>
                  <a:pt x="343321" y="135862"/>
                </a:lnTo>
                <a:lnTo>
                  <a:pt x="352156" y="109117"/>
                </a:lnTo>
                <a:lnTo>
                  <a:pt x="352038" y="107872"/>
                </a:lnTo>
                <a:lnTo>
                  <a:pt x="352459" y="104675"/>
                </a:lnTo>
                <a:lnTo>
                  <a:pt x="352683" y="101451"/>
                </a:lnTo>
                <a:lnTo>
                  <a:pt x="352604" y="92227"/>
                </a:lnTo>
                <a:lnTo>
                  <a:pt x="352446" y="83326"/>
                </a:lnTo>
                <a:lnTo>
                  <a:pt x="351302" y="66453"/>
                </a:lnTo>
                <a:lnTo>
                  <a:pt x="348760" y="49360"/>
                </a:lnTo>
                <a:lnTo>
                  <a:pt x="344299" y="33796"/>
                </a:lnTo>
                <a:lnTo>
                  <a:pt x="310648" y="33796"/>
                </a:lnTo>
                <a:lnTo>
                  <a:pt x="310648" y="11366"/>
                </a:lnTo>
                <a:lnTo>
                  <a:pt x="357591" y="11366"/>
                </a:lnTo>
                <a:lnTo>
                  <a:pt x="362666" y="4200"/>
                </a:lnTo>
                <a:lnTo>
                  <a:pt x="370961" y="0"/>
                </a:lnTo>
                <a:lnTo>
                  <a:pt x="379744" y="151"/>
                </a:lnTo>
                <a:lnTo>
                  <a:pt x="405991" y="151"/>
                </a:lnTo>
                <a:lnTo>
                  <a:pt x="405991" y="43946"/>
                </a:lnTo>
                <a:lnTo>
                  <a:pt x="372397" y="43946"/>
                </a:lnTo>
                <a:lnTo>
                  <a:pt x="392643" y="92227"/>
                </a:lnTo>
                <a:lnTo>
                  <a:pt x="415446" y="98283"/>
                </a:lnTo>
                <a:lnTo>
                  <a:pt x="438036" y="109890"/>
                </a:lnTo>
                <a:lnTo>
                  <a:pt x="457133" y="128926"/>
                </a:lnTo>
                <a:lnTo>
                  <a:pt x="457671" y="130178"/>
                </a:lnTo>
                <a:lnTo>
                  <a:pt x="411674" y="130178"/>
                </a:lnTo>
                <a:lnTo>
                  <a:pt x="390439" y="134872"/>
                </a:lnTo>
                <a:lnTo>
                  <a:pt x="369119" y="149020"/>
                </a:lnTo>
                <a:lnTo>
                  <a:pt x="355358" y="169532"/>
                </a:lnTo>
                <a:lnTo>
                  <a:pt x="355145" y="170547"/>
                </a:lnTo>
                <a:close/>
              </a:path>
              <a:path w="469264" h="219075">
                <a:moveTo>
                  <a:pt x="405991" y="45011"/>
                </a:moveTo>
                <a:lnTo>
                  <a:pt x="379744" y="45011"/>
                </a:lnTo>
                <a:lnTo>
                  <a:pt x="377259" y="44978"/>
                </a:lnTo>
                <a:lnTo>
                  <a:pt x="374791" y="44619"/>
                </a:lnTo>
                <a:lnTo>
                  <a:pt x="372397" y="43946"/>
                </a:lnTo>
                <a:lnTo>
                  <a:pt x="405991" y="43946"/>
                </a:lnTo>
                <a:lnTo>
                  <a:pt x="405991" y="45011"/>
                </a:lnTo>
                <a:close/>
              </a:path>
              <a:path w="469264" h="219075">
                <a:moveTo>
                  <a:pt x="355067" y="218845"/>
                </a:moveTo>
                <a:lnTo>
                  <a:pt x="237739" y="218845"/>
                </a:lnTo>
                <a:lnTo>
                  <a:pt x="228413" y="218195"/>
                </a:lnTo>
                <a:lnTo>
                  <a:pt x="192928" y="187555"/>
                </a:lnTo>
                <a:lnTo>
                  <a:pt x="191919" y="185985"/>
                </a:lnTo>
                <a:lnTo>
                  <a:pt x="191414" y="185200"/>
                </a:lnTo>
                <a:lnTo>
                  <a:pt x="0" y="185200"/>
                </a:lnTo>
                <a:lnTo>
                  <a:pt x="9478" y="162770"/>
                </a:lnTo>
                <a:lnTo>
                  <a:pt x="29780" y="162770"/>
                </a:lnTo>
                <a:lnTo>
                  <a:pt x="29387" y="161827"/>
                </a:lnTo>
                <a:lnTo>
                  <a:pt x="29158" y="160818"/>
                </a:lnTo>
                <a:lnTo>
                  <a:pt x="29107" y="159798"/>
                </a:lnTo>
                <a:lnTo>
                  <a:pt x="30221" y="141391"/>
                </a:lnTo>
                <a:lnTo>
                  <a:pt x="35669" y="124047"/>
                </a:lnTo>
                <a:lnTo>
                  <a:pt x="45113" y="108514"/>
                </a:lnTo>
                <a:lnTo>
                  <a:pt x="58215" y="95535"/>
                </a:lnTo>
                <a:lnTo>
                  <a:pt x="212726" y="95535"/>
                </a:lnTo>
                <a:lnTo>
                  <a:pt x="212726" y="98283"/>
                </a:lnTo>
                <a:lnTo>
                  <a:pt x="216617" y="124333"/>
                </a:lnTo>
                <a:lnTo>
                  <a:pt x="229342" y="146443"/>
                </a:lnTo>
                <a:lnTo>
                  <a:pt x="249136" y="162539"/>
                </a:lnTo>
                <a:lnTo>
                  <a:pt x="274233" y="170547"/>
                </a:lnTo>
                <a:lnTo>
                  <a:pt x="355145" y="170547"/>
                </a:lnTo>
                <a:lnTo>
                  <a:pt x="350294" y="193708"/>
                </a:lnTo>
                <a:lnTo>
                  <a:pt x="355067" y="218845"/>
                </a:lnTo>
                <a:close/>
              </a:path>
              <a:path w="469264" h="219075">
                <a:moveTo>
                  <a:pt x="469254" y="157162"/>
                </a:moveTo>
                <a:lnTo>
                  <a:pt x="467235" y="157162"/>
                </a:lnTo>
                <a:lnTo>
                  <a:pt x="451813" y="141830"/>
                </a:lnTo>
                <a:lnTo>
                  <a:pt x="432713" y="132666"/>
                </a:lnTo>
                <a:lnTo>
                  <a:pt x="411674" y="130178"/>
                </a:lnTo>
                <a:lnTo>
                  <a:pt x="457671" y="130178"/>
                </a:lnTo>
                <a:lnTo>
                  <a:pt x="469254" y="15716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7913" name="object 25">
            <a:extLst>
              <a:ext uri="{FF2B5EF4-FFF2-40B4-BE49-F238E27FC236}">
                <a16:creationId xmlns:a16="http://schemas.microsoft.com/office/drawing/2014/main" id="{CAE129F3-5117-47FB-B03A-8DB124E9A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1213" y="5884863"/>
            <a:ext cx="96837" cy="95250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6" name="object 26">
            <a:extLst>
              <a:ext uri="{FF2B5EF4-FFF2-40B4-BE49-F238E27FC236}">
                <a16:creationId xmlns:a16="http://schemas.microsoft.com/office/drawing/2014/main" id="{7B656282-AE7D-4019-A37C-3A63691D7289}"/>
              </a:ext>
            </a:extLst>
          </p:cNvPr>
          <p:cNvSpPr txBox="1"/>
          <p:nvPr/>
        </p:nvSpPr>
        <p:spPr>
          <a:xfrm>
            <a:off x="6391275" y="5559425"/>
            <a:ext cx="5176838" cy="550863"/>
          </a:xfrm>
          <a:prstGeom prst="rect">
            <a:avLst/>
          </a:prstGeom>
        </p:spPr>
        <p:txBody>
          <a:bodyPr lIns="0" tIns="40640" rIns="0" bIns="0">
            <a:spAutoFit/>
          </a:bodyPr>
          <a:lstStyle>
            <a:lvl1pPr marL="381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8100" marR="0" lvl="0" indent="0" algn="l" defTabSz="914400" rtl="0" eaLnBrk="1" fontAlgn="base" latinLnBrk="0" hangingPunct="1">
              <a:lnSpc>
                <a:spcPts val="1975"/>
              </a:lnSpc>
              <a:spcBef>
                <a:spcPts val="32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other words, the level of CO</a:t>
            </a:r>
            <a:r>
              <a:rPr kumimoji="0" lang="en-US" altLang="en-US" sz="1800" b="1" i="0" u="none" strike="noStrike" kern="1200" cap="none" spc="0" normalizeH="0" baseline="-21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is the driving force for  breathing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2742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object 2">
            <a:extLst>
              <a:ext uri="{FF2B5EF4-FFF2-40B4-BE49-F238E27FC236}">
                <a16:creationId xmlns:a16="http://schemas.microsoft.com/office/drawing/2014/main" id="{6AC2ABE0-E0E0-4B65-83C0-AC648E5DEEDA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4654550" cy="6858000"/>
          </a:xfrm>
          <a:custGeom>
            <a:avLst/>
            <a:gdLst>
              <a:gd name="T0" fmla="*/ 0 w 4654550"/>
              <a:gd name="T1" fmla="*/ 6858000 h 6858000"/>
              <a:gd name="T2" fmla="*/ 4654296 w 4654550"/>
              <a:gd name="T3" fmla="*/ 6858000 h 6858000"/>
              <a:gd name="T4" fmla="*/ 4654296 w 4654550"/>
              <a:gd name="T5" fmla="*/ 0 h 6858000"/>
              <a:gd name="T6" fmla="*/ 0 w 4654550"/>
              <a:gd name="T7" fmla="*/ 0 h 6858000"/>
              <a:gd name="T8" fmla="*/ 0 w 4654550"/>
              <a:gd name="T9" fmla="*/ 685800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54550" h="6858000">
                <a:moveTo>
                  <a:pt x="0" y="6858000"/>
                </a:moveTo>
                <a:lnTo>
                  <a:pt x="4654296" y="6858000"/>
                </a:lnTo>
                <a:lnTo>
                  <a:pt x="465429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8915" name="object 3">
            <a:extLst>
              <a:ext uri="{FF2B5EF4-FFF2-40B4-BE49-F238E27FC236}">
                <a16:creationId xmlns:a16="http://schemas.microsoft.com/office/drawing/2014/main" id="{584CFE3D-913E-4C60-9E29-BA038C3646F4}"/>
              </a:ext>
            </a:extLst>
          </p:cNvPr>
          <p:cNvSpPr>
            <a:spLocks/>
          </p:cNvSpPr>
          <p:nvPr/>
        </p:nvSpPr>
        <p:spPr bwMode="auto">
          <a:xfrm>
            <a:off x="644525" y="644525"/>
            <a:ext cx="3365500" cy="1597025"/>
          </a:xfrm>
          <a:custGeom>
            <a:avLst/>
            <a:gdLst>
              <a:gd name="T0" fmla="*/ 0 w 3365500"/>
              <a:gd name="T1" fmla="*/ 0 h 1597660"/>
              <a:gd name="T2" fmla="*/ 3364991 w 3365500"/>
              <a:gd name="T3" fmla="*/ 0 h 1597660"/>
              <a:gd name="T4" fmla="*/ 3364991 w 3365500"/>
              <a:gd name="T5" fmla="*/ 1597152 h 1597660"/>
              <a:gd name="T6" fmla="*/ 0 w 3365500"/>
              <a:gd name="T7" fmla="*/ 1597152 h 1597660"/>
              <a:gd name="T8" fmla="*/ 0 w 3365500"/>
              <a:gd name="T9" fmla="*/ 0 h 15976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65500" h="1597660">
                <a:moveTo>
                  <a:pt x="0" y="0"/>
                </a:moveTo>
                <a:lnTo>
                  <a:pt x="3364991" y="0"/>
                </a:lnTo>
                <a:lnTo>
                  <a:pt x="3364991" y="1597152"/>
                </a:lnTo>
                <a:lnTo>
                  <a:pt x="0" y="1597152"/>
                </a:lnTo>
                <a:lnTo>
                  <a:pt x="0" y="0"/>
                </a:lnTo>
                <a:close/>
              </a:path>
            </a:pathLst>
          </a:custGeom>
          <a:noFill/>
          <a:ln w="1981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17D1FE73-FBB8-4C0B-A66A-D2420D5C2D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66838" y="979488"/>
            <a:ext cx="1914525" cy="836612"/>
          </a:xfrm>
        </p:spPr>
        <p:txBody>
          <a:bodyPr tIns="59690"/>
          <a:lstStyle/>
          <a:p>
            <a:pPr marL="268288" indent="-255588" eaLnBrk="1" hangingPunct="1">
              <a:lnSpc>
                <a:spcPts val="3025"/>
              </a:lnSpc>
              <a:spcBef>
                <a:spcPts val="475"/>
              </a:spcBef>
            </a:pPr>
            <a:r>
              <a:rPr lang="en-US" altLang="en-US" sz="2800">
                <a:latin typeface="Calibri Light" panose="020F0302020204030204" pitchFamily="34" charset="0"/>
                <a:cs typeface="Calibri Light" panose="020F0302020204030204" pitchFamily="34" charset="0"/>
              </a:rPr>
              <a:t>Regulation of  Breathing</a:t>
            </a: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9C04F615-FD95-4BD2-ACD8-4219935D78A5}"/>
              </a:ext>
            </a:extLst>
          </p:cNvPr>
          <p:cNvSpPr txBox="1"/>
          <p:nvPr/>
        </p:nvSpPr>
        <p:spPr>
          <a:xfrm>
            <a:off x="220663" y="2444750"/>
            <a:ext cx="4176712" cy="3986213"/>
          </a:xfrm>
          <a:prstGeom prst="rect">
            <a:avLst/>
          </a:prstGeom>
        </p:spPr>
        <p:txBody>
          <a:bodyPr lIns="0" tIns="33020" rIns="0" bIns="0">
            <a:spAutoFit/>
          </a:bodyPr>
          <a:lstStyle>
            <a:lvl1pPr marL="241300" indent="-22860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41300" marR="0" lvl="0" indent="-228600" algn="l" defTabSz="914400" rtl="0" eaLnBrk="1" fontAlgn="base" latinLnBrk="0" hangingPunct="1">
              <a:lnSpc>
                <a:spcPts val="1300"/>
              </a:lnSpc>
              <a:spcBef>
                <a:spcPts val="263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9713" algn="l"/>
                <a:tab pos="241300" algn="l"/>
              </a:tabLst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receptors in the aorta and the carotid sinus initiate a reflex  that immediately stimulates breathing rate.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41300" marR="0" lvl="0" indent="-228600" algn="l" defTabSz="914400" rtl="0" eaLnBrk="1" fontAlgn="base" latinLnBrk="0" hangingPunct="1">
              <a:lnSpc>
                <a:spcPts val="1300"/>
              </a:lnSpc>
              <a:spcBef>
                <a:spcPts val="988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9713" algn="l"/>
                <a:tab pos="241300" algn="l"/>
              </a:tabLst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Receptors in the medulla stimulate a sustained increase in  breathing until blood pH returns to normal.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413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825"/>
              </a:spcBef>
              <a:spcAft>
                <a:spcPct val="0"/>
              </a:spcAft>
              <a:buClrTx/>
              <a:buSzTx/>
              <a:buFontTx/>
              <a:buNone/>
              <a:tabLst>
                <a:tab pos="239713" algn="l"/>
                <a:tab pos="241300" algn="l"/>
              </a:tabLst>
              <a:defRPr/>
            </a:pPr>
            <a:r>
              <a:rPr kumimoji="0" lang="en-US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Example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41300" marR="0" lvl="0" indent="-228600" algn="l" defTabSz="914400" rtl="0" eaLnBrk="1" fontAlgn="base" latinLnBrk="0" hangingPunct="1">
              <a:lnSpc>
                <a:spcPts val="1300"/>
              </a:lnSpc>
              <a:spcBef>
                <a:spcPts val="102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9713" algn="l"/>
                <a:tab pos="241300" algn="l"/>
              </a:tabLst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During exercise, muscle cells metabolize ATP at a much faster  rate than usual.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41300" marR="0" lvl="0" indent="-228600" algn="l" defTabSz="914400" rtl="0" eaLnBrk="1" fontAlgn="base" latinLnBrk="0" hangingPunct="1">
              <a:lnSpc>
                <a:spcPts val="1300"/>
              </a:lnSpc>
              <a:spcBef>
                <a:spcPts val="988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9713" algn="l"/>
                <a:tab pos="241300" algn="l"/>
              </a:tabLst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This increase in ATP production produces much higher  quantities of CO2.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413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82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9713" algn="l"/>
                <a:tab pos="241300" algn="l"/>
              </a:tabLst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When CO2 levels increase, blood pH drops.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41300" marR="0" lvl="0" indent="-228600" algn="l" defTabSz="914400" rtl="0" eaLnBrk="1" fontAlgn="base" latinLnBrk="0" hangingPunct="1">
              <a:lnSpc>
                <a:spcPts val="1300"/>
              </a:lnSpc>
              <a:spcBef>
                <a:spcPts val="102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9713" algn="l"/>
                <a:tab pos="241300" algn="l"/>
              </a:tabLst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body responds (compensates) by involuntarily increasing  breathing rate.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413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82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9713" algn="l"/>
                <a:tab pos="241300" algn="l"/>
              </a:tabLst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increased breathing rate expels more carbon dioxide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41300" marR="0" lvl="0" indent="-228600" algn="l" defTabSz="914400" rtl="0" eaLnBrk="1" fontAlgn="base" latinLnBrk="0" hangingPunct="1">
              <a:lnSpc>
                <a:spcPts val="1300"/>
              </a:lnSpc>
              <a:spcBef>
                <a:spcPts val="1013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9713" algn="l"/>
                <a:tab pos="241300" algn="l"/>
              </a:tabLst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increased breathing rate continues until pH has returned to  normal.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41300" marR="0" lvl="0" indent="-228600" algn="l" defTabSz="914400" rtl="0" eaLnBrk="1" fontAlgn="base" latinLnBrk="0" hangingPunct="1">
              <a:lnSpc>
                <a:spcPts val="13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9713" algn="l"/>
                <a:tab pos="241300" algn="l"/>
              </a:tabLst>
              <a:defRPr/>
            </a:pPr>
            <a:r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Metabolic acidosis therefore can be corrected by respiratory  compensation (hyperventilation).</a:t>
            </a: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8918" name="object 6">
            <a:extLst>
              <a:ext uri="{FF2B5EF4-FFF2-40B4-BE49-F238E27FC236}">
                <a16:creationId xmlns:a16="http://schemas.microsoft.com/office/drawing/2014/main" id="{3958C387-DF80-4A27-93C4-05512D1A9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3538" y="642938"/>
            <a:ext cx="5857875" cy="540067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4305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object 2">
            <a:extLst>
              <a:ext uri="{FF2B5EF4-FFF2-40B4-BE49-F238E27FC236}">
                <a16:creationId xmlns:a16="http://schemas.microsoft.com/office/drawing/2014/main" id="{48524E21-73F0-4393-97F0-414A8E7C35DB}"/>
              </a:ext>
            </a:extLst>
          </p:cNvPr>
          <p:cNvSpPr>
            <a:spLocks/>
          </p:cNvSpPr>
          <p:nvPr/>
        </p:nvSpPr>
        <p:spPr bwMode="auto">
          <a:xfrm>
            <a:off x="484188" y="471488"/>
            <a:ext cx="4379912" cy="5891212"/>
          </a:xfrm>
          <a:custGeom>
            <a:avLst/>
            <a:gdLst>
              <a:gd name="T0" fmla="*/ 4156646 w 4380230"/>
              <a:gd name="T1" fmla="*/ 0 h 5892165"/>
              <a:gd name="T2" fmla="*/ 0 w 4380230"/>
              <a:gd name="T3" fmla="*/ 0 h 5892165"/>
              <a:gd name="T4" fmla="*/ 0 w 4380230"/>
              <a:gd name="T5" fmla="*/ 5891784 h 5892165"/>
              <a:gd name="T6" fmla="*/ 4158145 w 4380230"/>
              <a:gd name="T7" fmla="*/ 5891784 h 5892165"/>
              <a:gd name="T8" fmla="*/ 4165498 w 4380230"/>
              <a:gd name="T9" fmla="*/ 5844146 h 5892165"/>
              <a:gd name="T10" fmla="*/ 4176788 w 4380230"/>
              <a:gd name="T11" fmla="*/ 5767870 h 5892165"/>
              <a:gd name="T12" fmla="*/ 4188701 w 4380230"/>
              <a:gd name="T13" fmla="*/ 5677077 h 5892165"/>
              <a:gd name="T14" fmla="*/ 4202963 w 4380230"/>
              <a:gd name="T15" fmla="*/ 5569331 h 5892165"/>
              <a:gd name="T16" fmla="*/ 4218012 w 4380230"/>
              <a:gd name="T17" fmla="*/ 5450078 h 5892165"/>
              <a:gd name="T18" fmla="*/ 4233849 w 4380230"/>
              <a:gd name="T19" fmla="*/ 5315686 h 5892165"/>
              <a:gd name="T20" fmla="*/ 4250626 w 4380230"/>
              <a:gd name="T21" fmla="*/ 5169204 h 5892165"/>
              <a:gd name="T22" fmla="*/ 4267403 w 4380230"/>
              <a:gd name="T23" fmla="*/ 5009997 h 5892165"/>
              <a:gd name="T24" fmla="*/ 4284497 w 4380230"/>
              <a:gd name="T25" fmla="*/ 4840503 h 5892165"/>
              <a:gd name="T26" fmla="*/ 4300334 w 4380230"/>
              <a:gd name="T27" fmla="*/ 4657686 h 5892165"/>
              <a:gd name="T28" fmla="*/ 4315536 w 4380230"/>
              <a:gd name="T29" fmla="*/ 4466412 h 5892165"/>
              <a:gd name="T30" fmla="*/ 4329341 w 4380230"/>
              <a:gd name="T31" fmla="*/ 4264228 h 5892165"/>
              <a:gd name="T32" fmla="*/ 4342511 w 4380230"/>
              <a:gd name="T33" fmla="*/ 4053573 h 5892165"/>
              <a:gd name="T34" fmla="*/ 4354893 w 4380230"/>
              <a:gd name="T35" fmla="*/ 3833837 h 5892165"/>
              <a:gd name="T36" fmla="*/ 4359275 w 4380230"/>
              <a:gd name="T37" fmla="*/ 3721239 h 5892165"/>
              <a:gd name="T38" fmla="*/ 4364139 w 4380230"/>
              <a:gd name="T39" fmla="*/ 3606228 h 5892165"/>
              <a:gd name="T40" fmla="*/ 4368685 w 4380230"/>
              <a:gd name="T41" fmla="*/ 3489401 h 5892165"/>
              <a:gd name="T42" fmla="*/ 4371670 w 4380230"/>
              <a:gd name="T43" fmla="*/ 3371964 h 5892165"/>
              <a:gd name="T44" fmla="*/ 4374337 w 4380230"/>
              <a:gd name="T45" fmla="*/ 3252101 h 5892165"/>
              <a:gd name="T46" fmla="*/ 4377156 w 4380230"/>
              <a:gd name="T47" fmla="*/ 3131045 h 5892165"/>
              <a:gd name="T48" fmla="*/ 4379036 w 4380230"/>
              <a:gd name="T49" fmla="*/ 3007550 h 5892165"/>
              <a:gd name="T50" fmla="*/ 4379036 w 4380230"/>
              <a:gd name="T51" fmla="*/ 2882849 h 5892165"/>
              <a:gd name="T52" fmla="*/ 4379976 w 4380230"/>
              <a:gd name="T53" fmla="*/ 2756941 h 5892165"/>
              <a:gd name="T54" fmla="*/ 4379036 w 4380230"/>
              <a:gd name="T55" fmla="*/ 2629827 h 5892165"/>
              <a:gd name="T56" fmla="*/ 4377156 w 4380230"/>
              <a:gd name="T57" fmla="*/ 2500884 h 5892165"/>
              <a:gd name="T58" fmla="*/ 4375429 w 4380230"/>
              <a:gd name="T59" fmla="*/ 2371953 h 5892165"/>
              <a:gd name="T60" fmla="*/ 4371670 w 4380230"/>
              <a:gd name="T61" fmla="*/ 2241194 h 5892165"/>
              <a:gd name="T62" fmla="*/ 4367745 w 4380230"/>
              <a:gd name="T63" fmla="*/ 2109241 h 5892165"/>
              <a:gd name="T64" fmla="*/ 4363199 w 4380230"/>
              <a:gd name="T65" fmla="*/ 1977275 h 5892165"/>
              <a:gd name="T66" fmla="*/ 4356773 w 4380230"/>
              <a:gd name="T67" fmla="*/ 1844103 h 5892165"/>
              <a:gd name="T68" fmla="*/ 4349089 w 4380230"/>
              <a:gd name="T69" fmla="*/ 1709712 h 5892165"/>
              <a:gd name="T70" fmla="*/ 4341723 w 4380230"/>
              <a:gd name="T71" fmla="*/ 1574723 h 5892165"/>
              <a:gd name="T72" fmla="*/ 4332312 w 4380230"/>
              <a:gd name="T73" fmla="*/ 1439735 h 5892165"/>
              <a:gd name="T74" fmla="*/ 4321022 w 4380230"/>
              <a:gd name="T75" fmla="*/ 1302931 h 5892165"/>
              <a:gd name="T76" fmla="*/ 4309732 w 4380230"/>
              <a:gd name="T77" fmla="*/ 1167942 h 5892165"/>
              <a:gd name="T78" fmla="*/ 4296727 w 4380230"/>
              <a:gd name="T79" fmla="*/ 1030528 h 5892165"/>
              <a:gd name="T80" fmla="*/ 4282452 w 4380230"/>
              <a:gd name="T81" fmla="*/ 892517 h 5892165"/>
              <a:gd name="T82" fmla="*/ 4267403 w 4380230"/>
              <a:gd name="T83" fmla="*/ 756310 h 5892165"/>
              <a:gd name="T84" fmla="*/ 4249851 w 4380230"/>
              <a:gd name="T85" fmla="*/ 618299 h 5892165"/>
              <a:gd name="T86" fmla="*/ 4231030 w 4380230"/>
              <a:gd name="T87" fmla="*/ 480885 h 5892165"/>
              <a:gd name="T88" fmla="*/ 4212374 w 4380230"/>
              <a:gd name="T89" fmla="*/ 342874 h 5892165"/>
              <a:gd name="T90" fmla="*/ 4190580 w 4380230"/>
              <a:gd name="T91" fmla="*/ 205460 h 5892165"/>
              <a:gd name="T92" fmla="*/ 4168317 w 4380230"/>
              <a:gd name="T93" fmla="*/ 68656 h 5892165"/>
              <a:gd name="T94" fmla="*/ 4156646 w 4380230"/>
              <a:gd name="T95" fmla="*/ 0 h 5892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380230" h="5892165">
                <a:moveTo>
                  <a:pt x="4156646" y="0"/>
                </a:moveTo>
                <a:lnTo>
                  <a:pt x="0" y="0"/>
                </a:lnTo>
                <a:lnTo>
                  <a:pt x="0" y="5891784"/>
                </a:lnTo>
                <a:lnTo>
                  <a:pt x="4158145" y="5891784"/>
                </a:lnTo>
                <a:lnTo>
                  <a:pt x="4165498" y="5844146"/>
                </a:lnTo>
                <a:lnTo>
                  <a:pt x="4176788" y="5767870"/>
                </a:lnTo>
                <a:lnTo>
                  <a:pt x="4188701" y="5677077"/>
                </a:lnTo>
                <a:lnTo>
                  <a:pt x="4202963" y="5569331"/>
                </a:lnTo>
                <a:lnTo>
                  <a:pt x="4218012" y="5450078"/>
                </a:lnTo>
                <a:lnTo>
                  <a:pt x="4233849" y="5315686"/>
                </a:lnTo>
                <a:lnTo>
                  <a:pt x="4250626" y="5169204"/>
                </a:lnTo>
                <a:lnTo>
                  <a:pt x="4267403" y="5009997"/>
                </a:lnTo>
                <a:lnTo>
                  <a:pt x="4284497" y="4840503"/>
                </a:lnTo>
                <a:lnTo>
                  <a:pt x="4300334" y="4657686"/>
                </a:lnTo>
                <a:lnTo>
                  <a:pt x="4315536" y="4466412"/>
                </a:lnTo>
                <a:lnTo>
                  <a:pt x="4329341" y="4264228"/>
                </a:lnTo>
                <a:lnTo>
                  <a:pt x="4342511" y="4053573"/>
                </a:lnTo>
                <a:lnTo>
                  <a:pt x="4354893" y="3833837"/>
                </a:lnTo>
                <a:lnTo>
                  <a:pt x="4359275" y="3721239"/>
                </a:lnTo>
                <a:lnTo>
                  <a:pt x="4364139" y="3606228"/>
                </a:lnTo>
                <a:lnTo>
                  <a:pt x="4368685" y="3489401"/>
                </a:lnTo>
                <a:lnTo>
                  <a:pt x="4371670" y="3371964"/>
                </a:lnTo>
                <a:lnTo>
                  <a:pt x="4374337" y="3252101"/>
                </a:lnTo>
                <a:lnTo>
                  <a:pt x="4377156" y="3131045"/>
                </a:lnTo>
                <a:lnTo>
                  <a:pt x="4379036" y="3007550"/>
                </a:lnTo>
                <a:lnTo>
                  <a:pt x="4379036" y="2882849"/>
                </a:lnTo>
                <a:lnTo>
                  <a:pt x="4379976" y="2756941"/>
                </a:lnTo>
                <a:lnTo>
                  <a:pt x="4379036" y="2629827"/>
                </a:lnTo>
                <a:lnTo>
                  <a:pt x="4377156" y="2500884"/>
                </a:lnTo>
                <a:lnTo>
                  <a:pt x="4375429" y="2371953"/>
                </a:lnTo>
                <a:lnTo>
                  <a:pt x="4371670" y="2241194"/>
                </a:lnTo>
                <a:lnTo>
                  <a:pt x="4367745" y="2109241"/>
                </a:lnTo>
                <a:lnTo>
                  <a:pt x="4363199" y="1977275"/>
                </a:lnTo>
                <a:lnTo>
                  <a:pt x="4356773" y="1844103"/>
                </a:lnTo>
                <a:lnTo>
                  <a:pt x="4349089" y="1709712"/>
                </a:lnTo>
                <a:lnTo>
                  <a:pt x="4341723" y="1574723"/>
                </a:lnTo>
                <a:lnTo>
                  <a:pt x="4332312" y="1439735"/>
                </a:lnTo>
                <a:lnTo>
                  <a:pt x="4321022" y="1302931"/>
                </a:lnTo>
                <a:lnTo>
                  <a:pt x="4309732" y="1167942"/>
                </a:lnTo>
                <a:lnTo>
                  <a:pt x="4296727" y="1030528"/>
                </a:lnTo>
                <a:lnTo>
                  <a:pt x="4282452" y="892517"/>
                </a:lnTo>
                <a:lnTo>
                  <a:pt x="4267403" y="756310"/>
                </a:lnTo>
                <a:lnTo>
                  <a:pt x="4249851" y="618299"/>
                </a:lnTo>
                <a:lnTo>
                  <a:pt x="4231030" y="480885"/>
                </a:lnTo>
                <a:lnTo>
                  <a:pt x="4212374" y="342874"/>
                </a:lnTo>
                <a:lnTo>
                  <a:pt x="4190580" y="205460"/>
                </a:lnTo>
                <a:lnTo>
                  <a:pt x="4168317" y="68656"/>
                </a:lnTo>
                <a:lnTo>
                  <a:pt x="4156646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9939" name="object 3">
            <a:extLst>
              <a:ext uri="{FF2B5EF4-FFF2-40B4-BE49-F238E27FC236}">
                <a16:creationId xmlns:a16="http://schemas.microsoft.com/office/drawing/2014/main" id="{D1AF1AFF-C302-44D2-9341-E314EE59285F}"/>
              </a:ext>
            </a:extLst>
          </p:cNvPr>
          <p:cNvSpPr>
            <a:spLocks/>
          </p:cNvSpPr>
          <p:nvPr/>
        </p:nvSpPr>
        <p:spPr bwMode="auto">
          <a:xfrm>
            <a:off x="5194300" y="1428750"/>
            <a:ext cx="6513513" cy="1765300"/>
          </a:xfrm>
          <a:custGeom>
            <a:avLst/>
            <a:gdLst>
              <a:gd name="T0" fmla="*/ 6337096 w 6513830"/>
              <a:gd name="T1" fmla="*/ 0 h 1765300"/>
              <a:gd name="T2" fmla="*/ 176479 w 6513830"/>
              <a:gd name="T3" fmla="*/ 0 h 1765300"/>
              <a:gd name="T4" fmla="*/ 129562 w 6513830"/>
              <a:gd name="T5" fmla="*/ 6303 h 1765300"/>
              <a:gd name="T6" fmla="*/ 87404 w 6513830"/>
              <a:gd name="T7" fmla="*/ 24093 h 1765300"/>
              <a:gd name="T8" fmla="*/ 51687 w 6513830"/>
              <a:gd name="T9" fmla="*/ 51687 h 1765300"/>
              <a:gd name="T10" fmla="*/ 24093 w 6513830"/>
              <a:gd name="T11" fmla="*/ 87404 h 1765300"/>
              <a:gd name="T12" fmla="*/ 6303 w 6513830"/>
              <a:gd name="T13" fmla="*/ 129562 h 1765300"/>
              <a:gd name="T14" fmla="*/ 0 w 6513830"/>
              <a:gd name="T15" fmla="*/ 176479 h 1765300"/>
              <a:gd name="T16" fmla="*/ 0 w 6513830"/>
              <a:gd name="T17" fmla="*/ 1588312 h 1765300"/>
              <a:gd name="T18" fmla="*/ 6303 w 6513830"/>
              <a:gd name="T19" fmla="*/ 1635225 h 1765300"/>
              <a:gd name="T20" fmla="*/ 24093 w 6513830"/>
              <a:gd name="T21" fmla="*/ 1677382 h 1765300"/>
              <a:gd name="T22" fmla="*/ 51687 w 6513830"/>
              <a:gd name="T23" fmla="*/ 1713099 h 1765300"/>
              <a:gd name="T24" fmla="*/ 87404 w 6513830"/>
              <a:gd name="T25" fmla="*/ 1740695 h 1765300"/>
              <a:gd name="T26" fmla="*/ 129562 w 6513830"/>
              <a:gd name="T27" fmla="*/ 1758487 h 1765300"/>
              <a:gd name="T28" fmla="*/ 176479 w 6513830"/>
              <a:gd name="T29" fmla="*/ 1764792 h 1765300"/>
              <a:gd name="T30" fmla="*/ 6337096 w 6513830"/>
              <a:gd name="T31" fmla="*/ 1764792 h 1765300"/>
              <a:gd name="T32" fmla="*/ 6384013 w 6513830"/>
              <a:gd name="T33" fmla="*/ 1758487 h 1765300"/>
              <a:gd name="T34" fmla="*/ 6426171 w 6513830"/>
              <a:gd name="T35" fmla="*/ 1740695 h 1765300"/>
              <a:gd name="T36" fmla="*/ 6461888 w 6513830"/>
              <a:gd name="T37" fmla="*/ 1713099 h 1765300"/>
              <a:gd name="T38" fmla="*/ 6489482 w 6513830"/>
              <a:gd name="T39" fmla="*/ 1677382 h 1765300"/>
              <a:gd name="T40" fmla="*/ 6507272 w 6513830"/>
              <a:gd name="T41" fmla="*/ 1635225 h 1765300"/>
              <a:gd name="T42" fmla="*/ 6513576 w 6513830"/>
              <a:gd name="T43" fmla="*/ 1588312 h 1765300"/>
              <a:gd name="T44" fmla="*/ 6513576 w 6513830"/>
              <a:gd name="T45" fmla="*/ 176479 h 1765300"/>
              <a:gd name="T46" fmla="*/ 6507272 w 6513830"/>
              <a:gd name="T47" fmla="*/ 129562 h 1765300"/>
              <a:gd name="T48" fmla="*/ 6489482 w 6513830"/>
              <a:gd name="T49" fmla="*/ 87404 h 1765300"/>
              <a:gd name="T50" fmla="*/ 6461888 w 6513830"/>
              <a:gd name="T51" fmla="*/ 51687 h 1765300"/>
              <a:gd name="T52" fmla="*/ 6426171 w 6513830"/>
              <a:gd name="T53" fmla="*/ 24093 h 1765300"/>
              <a:gd name="T54" fmla="*/ 6384013 w 6513830"/>
              <a:gd name="T55" fmla="*/ 6303 h 1765300"/>
              <a:gd name="T56" fmla="*/ 6337096 w 6513830"/>
              <a:gd name="T57" fmla="*/ 0 h 1765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513830" h="1765300">
                <a:moveTo>
                  <a:pt x="6337096" y="0"/>
                </a:moveTo>
                <a:lnTo>
                  <a:pt x="176479" y="0"/>
                </a:lnTo>
                <a:lnTo>
                  <a:pt x="129562" y="6303"/>
                </a:lnTo>
                <a:lnTo>
                  <a:pt x="87404" y="24093"/>
                </a:lnTo>
                <a:lnTo>
                  <a:pt x="51687" y="51687"/>
                </a:lnTo>
                <a:lnTo>
                  <a:pt x="24093" y="87404"/>
                </a:lnTo>
                <a:lnTo>
                  <a:pt x="6303" y="129562"/>
                </a:lnTo>
                <a:lnTo>
                  <a:pt x="0" y="176479"/>
                </a:lnTo>
                <a:lnTo>
                  <a:pt x="0" y="1588312"/>
                </a:lnTo>
                <a:lnTo>
                  <a:pt x="6303" y="1635225"/>
                </a:lnTo>
                <a:lnTo>
                  <a:pt x="24093" y="1677382"/>
                </a:lnTo>
                <a:lnTo>
                  <a:pt x="51687" y="1713099"/>
                </a:lnTo>
                <a:lnTo>
                  <a:pt x="87404" y="1740695"/>
                </a:lnTo>
                <a:lnTo>
                  <a:pt x="129562" y="1758487"/>
                </a:lnTo>
                <a:lnTo>
                  <a:pt x="176479" y="1764792"/>
                </a:lnTo>
                <a:lnTo>
                  <a:pt x="6337096" y="1764792"/>
                </a:lnTo>
                <a:lnTo>
                  <a:pt x="6384013" y="1758487"/>
                </a:lnTo>
                <a:lnTo>
                  <a:pt x="6426171" y="1740695"/>
                </a:lnTo>
                <a:lnTo>
                  <a:pt x="6461888" y="1713099"/>
                </a:lnTo>
                <a:lnTo>
                  <a:pt x="6489482" y="1677382"/>
                </a:lnTo>
                <a:lnTo>
                  <a:pt x="6507272" y="1635225"/>
                </a:lnTo>
                <a:lnTo>
                  <a:pt x="6513576" y="1588312"/>
                </a:lnTo>
                <a:lnTo>
                  <a:pt x="6513576" y="176479"/>
                </a:lnTo>
                <a:lnTo>
                  <a:pt x="6507272" y="129562"/>
                </a:lnTo>
                <a:lnTo>
                  <a:pt x="6489482" y="87404"/>
                </a:lnTo>
                <a:lnTo>
                  <a:pt x="6461888" y="51687"/>
                </a:lnTo>
                <a:lnTo>
                  <a:pt x="6426171" y="24093"/>
                </a:lnTo>
                <a:lnTo>
                  <a:pt x="6384013" y="6303"/>
                </a:lnTo>
                <a:lnTo>
                  <a:pt x="6337096" y="0"/>
                </a:lnTo>
                <a:close/>
              </a:path>
            </a:pathLst>
          </a:custGeom>
          <a:solidFill>
            <a:srgbClr val="EC7C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9940" name="object 4">
            <a:extLst>
              <a:ext uri="{FF2B5EF4-FFF2-40B4-BE49-F238E27FC236}">
                <a16:creationId xmlns:a16="http://schemas.microsoft.com/office/drawing/2014/main" id="{3371009E-7184-489A-AFD3-2404AF32EC26}"/>
              </a:ext>
            </a:extLst>
          </p:cNvPr>
          <p:cNvSpPr>
            <a:spLocks/>
          </p:cNvSpPr>
          <p:nvPr/>
        </p:nvSpPr>
        <p:spPr bwMode="auto">
          <a:xfrm>
            <a:off x="6053138" y="1965325"/>
            <a:ext cx="323850" cy="323850"/>
          </a:xfrm>
          <a:custGeom>
            <a:avLst/>
            <a:gdLst>
              <a:gd name="T0" fmla="*/ 161928 w 324485"/>
              <a:gd name="T1" fmla="*/ 323807 h 323850"/>
              <a:gd name="T2" fmla="*/ 118879 w 324485"/>
              <a:gd name="T3" fmla="*/ 318024 h 323850"/>
              <a:gd name="T4" fmla="*/ 80198 w 324485"/>
              <a:gd name="T5" fmla="*/ 301704 h 323850"/>
              <a:gd name="T6" fmla="*/ 47426 w 324485"/>
              <a:gd name="T7" fmla="*/ 276388 h 323850"/>
              <a:gd name="T8" fmla="*/ 22106 w 324485"/>
              <a:gd name="T9" fmla="*/ 243621 h 323850"/>
              <a:gd name="T10" fmla="*/ 5783 w 324485"/>
              <a:gd name="T11" fmla="*/ 204945 h 323850"/>
              <a:gd name="T12" fmla="*/ 0 w 324485"/>
              <a:gd name="T13" fmla="*/ 161903 h 323850"/>
              <a:gd name="T14" fmla="*/ 5783 w 324485"/>
              <a:gd name="T15" fmla="*/ 118861 h 323850"/>
              <a:gd name="T16" fmla="*/ 22106 w 324485"/>
              <a:gd name="T17" fmla="*/ 80185 h 323850"/>
              <a:gd name="T18" fmla="*/ 47426 w 324485"/>
              <a:gd name="T19" fmla="*/ 47418 h 323850"/>
              <a:gd name="T20" fmla="*/ 80198 w 324485"/>
              <a:gd name="T21" fmla="*/ 22103 h 323850"/>
              <a:gd name="T22" fmla="*/ 118879 w 324485"/>
              <a:gd name="T23" fmla="*/ 5783 h 323850"/>
              <a:gd name="T24" fmla="*/ 161928 w 324485"/>
              <a:gd name="T25" fmla="*/ 0 h 323850"/>
              <a:gd name="T26" fmla="*/ 204976 w 324485"/>
              <a:gd name="T27" fmla="*/ 5783 h 323850"/>
              <a:gd name="T28" fmla="*/ 243658 w 324485"/>
              <a:gd name="T29" fmla="*/ 22103 h 323850"/>
              <a:gd name="T30" fmla="*/ 276430 w 324485"/>
              <a:gd name="T31" fmla="*/ 47418 h 323850"/>
              <a:gd name="T32" fmla="*/ 301749 w 324485"/>
              <a:gd name="T33" fmla="*/ 80185 h 323850"/>
              <a:gd name="T34" fmla="*/ 318072 w 324485"/>
              <a:gd name="T35" fmla="*/ 118861 h 323850"/>
              <a:gd name="T36" fmla="*/ 323856 w 324485"/>
              <a:gd name="T37" fmla="*/ 161903 h 323850"/>
              <a:gd name="T38" fmla="*/ 318072 w 324485"/>
              <a:gd name="T39" fmla="*/ 204945 h 323850"/>
              <a:gd name="T40" fmla="*/ 301749 w 324485"/>
              <a:gd name="T41" fmla="*/ 243621 h 323850"/>
              <a:gd name="T42" fmla="*/ 276430 w 324485"/>
              <a:gd name="T43" fmla="*/ 276388 h 323850"/>
              <a:gd name="T44" fmla="*/ 243658 w 324485"/>
              <a:gd name="T45" fmla="*/ 301704 h 323850"/>
              <a:gd name="T46" fmla="*/ 204976 w 324485"/>
              <a:gd name="T47" fmla="*/ 318024 h 323850"/>
              <a:gd name="T48" fmla="*/ 161928 w 324485"/>
              <a:gd name="T49" fmla="*/ 323807 h 323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24485" h="323850">
                <a:moveTo>
                  <a:pt x="161928" y="323807"/>
                </a:moveTo>
                <a:lnTo>
                  <a:pt x="118879" y="318024"/>
                </a:lnTo>
                <a:lnTo>
                  <a:pt x="80198" y="301704"/>
                </a:lnTo>
                <a:lnTo>
                  <a:pt x="47426" y="276388"/>
                </a:lnTo>
                <a:lnTo>
                  <a:pt x="22106" y="243621"/>
                </a:lnTo>
                <a:lnTo>
                  <a:pt x="5783" y="204945"/>
                </a:lnTo>
                <a:lnTo>
                  <a:pt x="0" y="161903"/>
                </a:lnTo>
                <a:lnTo>
                  <a:pt x="5783" y="118861"/>
                </a:lnTo>
                <a:lnTo>
                  <a:pt x="22106" y="80185"/>
                </a:lnTo>
                <a:lnTo>
                  <a:pt x="47426" y="47418"/>
                </a:lnTo>
                <a:lnTo>
                  <a:pt x="80198" y="22103"/>
                </a:lnTo>
                <a:lnTo>
                  <a:pt x="118879" y="5783"/>
                </a:lnTo>
                <a:lnTo>
                  <a:pt x="161928" y="0"/>
                </a:lnTo>
                <a:lnTo>
                  <a:pt x="204976" y="5783"/>
                </a:lnTo>
                <a:lnTo>
                  <a:pt x="243658" y="22103"/>
                </a:lnTo>
                <a:lnTo>
                  <a:pt x="276430" y="47418"/>
                </a:lnTo>
                <a:lnTo>
                  <a:pt x="301749" y="80185"/>
                </a:lnTo>
                <a:lnTo>
                  <a:pt x="318072" y="118861"/>
                </a:lnTo>
                <a:lnTo>
                  <a:pt x="323856" y="161903"/>
                </a:lnTo>
                <a:lnTo>
                  <a:pt x="318072" y="204945"/>
                </a:lnTo>
                <a:lnTo>
                  <a:pt x="301749" y="243621"/>
                </a:lnTo>
                <a:lnTo>
                  <a:pt x="276430" y="276388"/>
                </a:lnTo>
                <a:lnTo>
                  <a:pt x="243658" y="301704"/>
                </a:lnTo>
                <a:lnTo>
                  <a:pt x="204976" y="318024"/>
                </a:lnTo>
                <a:lnTo>
                  <a:pt x="161928" y="3238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9941" name="object 5">
            <a:extLst>
              <a:ext uri="{FF2B5EF4-FFF2-40B4-BE49-F238E27FC236}">
                <a16:creationId xmlns:a16="http://schemas.microsoft.com/office/drawing/2014/main" id="{36931ECE-A6B5-4E06-A5CC-55F59DD77E78}"/>
              </a:ext>
            </a:extLst>
          </p:cNvPr>
          <p:cNvSpPr>
            <a:spLocks/>
          </p:cNvSpPr>
          <p:nvPr/>
        </p:nvSpPr>
        <p:spPr bwMode="auto">
          <a:xfrm>
            <a:off x="5810250" y="2344738"/>
            <a:ext cx="231775" cy="354012"/>
          </a:xfrm>
          <a:custGeom>
            <a:avLst/>
            <a:gdLst>
              <a:gd name="T0" fmla="*/ 197445 w 232410"/>
              <a:gd name="T1" fmla="*/ 354164 h 354330"/>
              <a:gd name="T2" fmla="*/ 30456 w 232410"/>
              <a:gd name="T3" fmla="*/ 354164 h 354330"/>
              <a:gd name="T4" fmla="*/ 25396 w 232410"/>
              <a:gd name="T5" fmla="*/ 353152 h 354330"/>
              <a:gd name="T6" fmla="*/ 21347 w 232410"/>
              <a:gd name="T7" fmla="*/ 351128 h 354330"/>
              <a:gd name="T8" fmla="*/ 9677 w 232410"/>
              <a:gd name="T9" fmla="*/ 343444 h 354330"/>
              <a:gd name="T10" fmla="*/ 2371 w 232410"/>
              <a:gd name="T11" fmla="*/ 332155 h 354330"/>
              <a:gd name="T12" fmla="*/ 0 w 232410"/>
              <a:gd name="T13" fmla="*/ 318969 h 354330"/>
              <a:gd name="T14" fmla="*/ 3131 w 232410"/>
              <a:gd name="T15" fmla="*/ 305593 h 354330"/>
              <a:gd name="T16" fmla="*/ 68914 w 232410"/>
              <a:gd name="T17" fmla="*/ 155832 h 354330"/>
              <a:gd name="T18" fmla="*/ 68788 w 232410"/>
              <a:gd name="T19" fmla="*/ 52618 h 354330"/>
              <a:gd name="T20" fmla="*/ 47661 w 232410"/>
              <a:gd name="T21" fmla="*/ 21249 h 354330"/>
              <a:gd name="T22" fmla="*/ 45637 w 232410"/>
              <a:gd name="T23" fmla="*/ 17202 h 354330"/>
              <a:gd name="T24" fmla="*/ 45637 w 232410"/>
              <a:gd name="T25" fmla="*/ 5059 h 354330"/>
              <a:gd name="T26" fmla="*/ 51709 w 232410"/>
              <a:gd name="T27" fmla="*/ 1011 h 354330"/>
              <a:gd name="T28" fmla="*/ 173155 w 232410"/>
              <a:gd name="T29" fmla="*/ 1011 h 354330"/>
              <a:gd name="T30" fmla="*/ 178216 w 232410"/>
              <a:gd name="T31" fmla="*/ 0 h 354330"/>
              <a:gd name="T32" fmla="*/ 182264 w 232410"/>
              <a:gd name="T33" fmla="*/ 3035 h 354330"/>
              <a:gd name="T34" fmla="*/ 184288 w 232410"/>
              <a:gd name="T35" fmla="*/ 7083 h 354330"/>
              <a:gd name="T36" fmla="*/ 187324 w 232410"/>
              <a:gd name="T37" fmla="*/ 12142 h 354330"/>
              <a:gd name="T38" fmla="*/ 185300 w 232410"/>
              <a:gd name="T39" fmla="*/ 19226 h 354330"/>
              <a:gd name="T40" fmla="*/ 179228 w 232410"/>
              <a:gd name="T41" fmla="*/ 22261 h 354330"/>
              <a:gd name="T42" fmla="*/ 177970 w 232410"/>
              <a:gd name="T43" fmla="*/ 23273 h 354330"/>
              <a:gd name="T44" fmla="*/ 85107 w 232410"/>
              <a:gd name="T45" fmla="*/ 23273 h 354330"/>
              <a:gd name="T46" fmla="*/ 88934 w 232410"/>
              <a:gd name="T47" fmla="*/ 30277 h 354330"/>
              <a:gd name="T48" fmla="*/ 91432 w 232410"/>
              <a:gd name="T49" fmla="*/ 37566 h 354330"/>
              <a:gd name="T50" fmla="*/ 92792 w 232410"/>
              <a:gd name="T51" fmla="*/ 45045 h 354330"/>
              <a:gd name="T52" fmla="*/ 93203 w 232410"/>
              <a:gd name="T53" fmla="*/ 52618 h 354330"/>
              <a:gd name="T54" fmla="*/ 93203 w 232410"/>
              <a:gd name="T55" fmla="*/ 75892 h 354330"/>
              <a:gd name="T56" fmla="*/ 162023 w 232410"/>
              <a:gd name="T57" fmla="*/ 75892 h 354330"/>
              <a:gd name="T58" fmla="*/ 162023 w 232410"/>
              <a:gd name="T59" fmla="*/ 154820 h 354330"/>
              <a:gd name="T60" fmla="*/ 228818 w 232410"/>
              <a:gd name="T61" fmla="*/ 305593 h 354330"/>
              <a:gd name="T62" fmla="*/ 230842 w 232410"/>
              <a:gd name="T63" fmla="*/ 309641 h 354330"/>
              <a:gd name="T64" fmla="*/ 231854 w 232410"/>
              <a:gd name="T65" fmla="*/ 314700 h 354330"/>
              <a:gd name="T66" fmla="*/ 231854 w 232410"/>
              <a:gd name="T67" fmla="*/ 319760 h 354330"/>
              <a:gd name="T68" fmla="*/ 229182 w 232410"/>
              <a:gd name="T69" fmla="*/ 333246 h 354330"/>
              <a:gd name="T70" fmla="*/ 221860 w 232410"/>
              <a:gd name="T71" fmla="*/ 344172 h 354330"/>
              <a:gd name="T72" fmla="*/ 210933 w 232410"/>
              <a:gd name="T73" fmla="*/ 351492 h 354330"/>
              <a:gd name="T74" fmla="*/ 197445 w 232410"/>
              <a:gd name="T75" fmla="*/ 354164 h 354330"/>
              <a:gd name="T76" fmla="*/ 162023 w 232410"/>
              <a:gd name="T77" fmla="*/ 75892 h 354330"/>
              <a:gd name="T78" fmla="*/ 138746 w 232410"/>
              <a:gd name="T79" fmla="*/ 75892 h 354330"/>
              <a:gd name="T80" fmla="*/ 138746 w 232410"/>
              <a:gd name="T81" fmla="*/ 52618 h 354330"/>
              <a:gd name="T82" fmla="*/ 139299 w 232410"/>
              <a:gd name="T83" fmla="*/ 45045 h 354330"/>
              <a:gd name="T84" fmla="*/ 140896 w 232410"/>
              <a:gd name="T85" fmla="*/ 37566 h 354330"/>
              <a:gd name="T86" fmla="*/ 143442 w 232410"/>
              <a:gd name="T87" fmla="*/ 30277 h 354330"/>
              <a:gd name="T88" fmla="*/ 146842 w 232410"/>
              <a:gd name="T89" fmla="*/ 23273 h 354330"/>
              <a:gd name="T90" fmla="*/ 177970 w 232410"/>
              <a:gd name="T91" fmla="*/ 23273 h 354330"/>
              <a:gd name="T92" fmla="*/ 172270 w 232410"/>
              <a:gd name="T93" fmla="*/ 27858 h 354330"/>
              <a:gd name="T94" fmla="*/ 166830 w 232410"/>
              <a:gd name="T95" fmla="*/ 35163 h 354330"/>
              <a:gd name="T96" fmla="*/ 163288 w 232410"/>
              <a:gd name="T97" fmla="*/ 43606 h 354330"/>
              <a:gd name="T98" fmla="*/ 162023 w 232410"/>
              <a:gd name="T99" fmla="*/ 52618 h 354330"/>
              <a:gd name="T100" fmla="*/ 162023 w 232410"/>
              <a:gd name="T101" fmla="*/ 75892 h 354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32410" h="354330">
                <a:moveTo>
                  <a:pt x="197445" y="354164"/>
                </a:moveTo>
                <a:lnTo>
                  <a:pt x="30456" y="354164"/>
                </a:lnTo>
                <a:lnTo>
                  <a:pt x="25396" y="353152"/>
                </a:lnTo>
                <a:lnTo>
                  <a:pt x="21347" y="351128"/>
                </a:lnTo>
                <a:lnTo>
                  <a:pt x="9677" y="343444"/>
                </a:lnTo>
                <a:lnTo>
                  <a:pt x="2371" y="332155"/>
                </a:lnTo>
                <a:lnTo>
                  <a:pt x="0" y="318969"/>
                </a:lnTo>
                <a:lnTo>
                  <a:pt x="3131" y="305593"/>
                </a:lnTo>
                <a:lnTo>
                  <a:pt x="68914" y="155832"/>
                </a:lnTo>
                <a:lnTo>
                  <a:pt x="68788" y="52618"/>
                </a:lnTo>
                <a:lnTo>
                  <a:pt x="47661" y="21249"/>
                </a:lnTo>
                <a:lnTo>
                  <a:pt x="45637" y="17202"/>
                </a:lnTo>
                <a:lnTo>
                  <a:pt x="45637" y="5059"/>
                </a:lnTo>
                <a:lnTo>
                  <a:pt x="51709" y="1011"/>
                </a:lnTo>
                <a:lnTo>
                  <a:pt x="173155" y="1011"/>
                </a:lnTo>
                <a:lnTo>
                  <a:pt x="178216" y="0"/>
                </a:lnTo>
                <a:lnTo>
                  <a:pt x="182264" y="3035"/>
                </a:lnTo>
                <a:lnTo>
                  <a:pt x="184288" y="7083"/>
                </a:lnTo>
                <a:lnTo>
                  <a:pt x="187324" y="12142"/>
                </a:lnTo>
                <a:lnTo>
                  <a:pt x="185300" y="19226"/>
                </a:lnTo>
                <a:lnTo>
                  <a:pt x="179228" y="22261"/>
                </a:lnTo>
                <a:lnTo>
                  <a:pt x="177970" y="23273"/>
                </a:lnTo>
                <a:lnTo>
                  <a:pt x="85107" y="23273"/>
                </a:lnTo>
                <a:lnTo>
                  <a:pt x="88934" y="30277"/>
                </a:lnTo>
                <a:lnTo>
                  <a:pt x="91432" y="37566"/>
                </a:lnTo>
                <a:lnTo>
                  <a:pt x="92792" y="45045"/>
                </a:lnTo>
                <a:lnTo>
                  <a:pt x="93203" y="52618"/>
                </a:lnTo>
                <a:lnTo>
                  <a:pt x="93203" y="75892"/>
                </a:lnTo>
                <a:lnTo>
                  <a:pt x="162023" y="75892"/>
                </a:lnTo>
                <a:lnTo>
                  <a:pt x="162023" y="154820"/>
                </a:lnTo>
                <a:lnTo>
                  <a:pt x="228818" y="305593"/>
                </a:lnTo>
                <a:lnTo>
                  <a:pt x="230842" y="309641"/>
                </a:lnTo>
                <a:lnTo>
                  <a:pt x="231854" y="314700"/>
                </a:lnTo>
                <a:lnTo>
                  <a:pt x="231854" y="319760"/>
                </a:lnTo>
                <a:lnTo>
                  <a:pt x="229182" y="333246"/>
                </a:lnTo>
                <a:lnTo>
                  <a:pt x="221860" y="344172"/>
                </a:lnTo>
                <a:lnTo>
                  <a:pt x="210933" y="351492"/>
                </a:lnTo>
                <a:lnTo>
                  <a:pt x="197445" y="354164"/>
                </a:lnTo>
                <a:close/>
              </a:path>
              <a:path w="232410" h="354330">
                <a:moveTo>
                  <a:pt x="162023" y="75892"/>
                </a:moveTo>
                <a:lnTo>
                  <a:pt x="138746" y="75892"/>
                </a:lnTo>
                <a:lnTo>
                  <a:pt x="138746" y="52618"/>
                </a:lnTo>
                <a:lnTo>
                  <a:pt x="139299" y="45045"/>
                </a:lnTo>
                <a:lnTo>
                  <a:pt x="140896" y="37566"/>
                </a:lnTo>
                <a:lnTo>
                  <a:pt x="143442" y="30277"/>
                </a:lnTo>
                <a:lnTo>
                  <a:pt x="146842" y="23273"/>
                </a:lnTo>
                <a:lnTo>
                  <a:pt x="177970" y="23273"/>
                </a:lnTo>
                <a:lnTo>
                  <a:pt x="172270" y="27858"/>
                </a:lnTo>
                <a:lnTo>
                  <a:pt x="166830" y="35163"/>
                </a:lnTo>
                <a:lnTo>
                  <a:pt x="163288" y="43606"/>
                </a:lnTo>
                <a:lnTo>
                  <a:pt x="162023" y="52618"/>
                </a:lnTo>
                <a:lnTo>
                  <a:pt x="162023" y="7589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9942" name="object 6">
            <a:extLst>
              <a:ext uri="{FF2B5EF4-FFF2-40B4-BE49-F238E27FC236}">
                <a16:creationId xmlns:a16="http://schemas.microsoft.com/office/drawing/2014/main" id="{67FACA56-E836-49BE-A90D-D0A09CB76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4863" y="2189163"/>
            <a:ext cx="98425" cy="14446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9943" name="object 7">
            <a:extLst>
              <a:ext uri="{FF2B5EF4-FFF2-40B4-BE49-F238E27FC236}">
                <a16:creationId xmlns:a16="http://schemas.microsoft.com/office/drawing/2014/main" id="{8BFB6E97-7D36-4211-95B1-BB5E07E07971}"/>
              </a:ext>
            </a:extLst>
          </p:cNvPr>
          <p:cNvSpPr>
            <a:spLocks/>
          </p:cNvSpPr>
          <p:nvPr/>
        </p:nvSpPr>
        <p:spPr bwMode="auto">
          <a:xfrm>
            <a:off x="5991225" y="2352675"/>
            <a:ext cx="173038" cy="301625"/>
          </a:xfrm>
          <a:custGeom>
            <a:avLst/>
            <a:gdLst>
              <a:gd name="T0" fmla="*/ 172048 w 172085"/>
              <a:gd name="T1" fmla="*/ 300533 h 300989"/>
              <a:gd name="T2" fmla="*/ 68819 w 172085"/>
              <a:gd name="T3" fmla="*/ 300533 h 300989"/>
              <a:gd name="T4" fmla="*/ 66795 w 172085"/>
              <a:gd name="T5" fmla="*/ 292438 h 300989"/>
              <a:gd name="T6" fmla="*/ 64771 w 172085"/>
              <a:gd name="T7" fmla="*/ 288391 h 300989"/>
              <a:gd name="T8" fmla="*/ 0 w 172085"/>
              <a:gd name="T9" fmla="*/ 141665 h 300989"/>
              <a:gd name="T10" fmla="*/ 0 w 172085"/>
              <a:gd name="T11" fmla="*/ 44523 h 300989"/>
              <a:gd name="T12" fmla="*/ 43644 w 172085"/>
              <a:gd name="T13" fmla="*/ 13028 h 300989"/>
              <a:gd name="T14" fmla="*/ 79952 w 172085"/>
              <a:gd name="T15" fmla="*/ 0 h 300989"/>
              <a:gd name="T16" fmla="*/ 77928 w 172085"/>
              <a:gd name="T17" fmla="*/ 86011 h 300989"/>
              <a:gd name="T18" fmla="*/ 135615 w 172085"/>
              <a:gd name="T19" fmla="*/ 86011 h 300989"/>
              <a:gd name="T20" fmla="*/ 99181 w 172085"/>
              <a:gd name="T21" fmla="*/ 131546 h 300989"/>
              <a:gd name="T22" fmla="*/ 172048 w 172085"/>
              <a:gd name="T23" fmla="*/ 208451 h 300989"/>
              <a:gd name="T24" fmla="*/ 172048 w 172085"/>
              <a:gd name="T25" fmla="*/ 300533 h 300989"/>
              <a:gd name="T26" fmla="*/ 135615 w 172085"/>
              <a:gd name="T27" fmla="*/ 86011 h 300989"/>
              <a:gd name="T28" fmla="*/ 77928 w 172085"/>
              <a:gd name="T29" fmla="*/ 86011 h 300989"/>
              <a:gd name="T30" fmla="*/ 139663 w 172085"/>
              <a:gd name="T31" fmla="*/ 79940 h 300989"/>
              <a:gd name="T32" fmla="*/ 139663 w 172085"/>
              <a:gd name="T33" fmla="*/ 80951 h 300989"/>
              <a:gd name="T34" fmla="*/ 135615 w 172085"/>
              <a:gd name="T35" fmla="*/ 86011 h 3009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72085" h="300989">
                <a:moveTo>
                  <a:pt x="172048" y="300533"/>
                </a:moveTo>
                <a:lnTo>
                  <a:pt x="68819" y="300533"/>
                </a:lnTo>
                <a:lnTo>
                  <a:pt x="66795" y="292438"/>
                </a:lnTo>
                <a:lnTo>
                  <a:pt x="64771" y="288391"/>
                </a:lnTo>
                <a:lnTo>
                  <a:pt x="0" y="141665"/>
                </a:lnTo>
                <a:lnTo>
                  <a:pt x="0" y="44523"/>
                </a:lnTo>
                <a:lnTo>
                  <a:pt x="43644" y="13028"/>
                </a:lnTo>
                <a:lnTo>
                  <a:pt x="79952" y="0"/>
                </a:lnTo>
                <a:lnTo>
                  <a:pt x="77928" y="86011"/>
                </a:lnTo>
                <a:lnTo>
                  <a:pt x="135615" y="86011"/>
                </a:lnTo>
                <a:lnTo>
                  <a:pt x="99181" y="131546"/>
                </a:lnTo>
                <a:lnTo>
                  <a:pt x="172048" y="208451"/>
                </a:lnTo>
                <a:lnTo>
                  <a:pt x="172048" y="300533"/>
                </a:lnTo>
                <a:close/>
              </a:path>
              <a:path w="172085" h="300989">
                <a:moveTo>
                  <a:pt x="135615" y="86011"/>
                </a:moveTo>
                <a:lnTo>
                  <a:pt x="77928" y="86011"/>
                </a:lnTo>
                <a:lnTo>
                  <a:pt x="139663" y="79940"/>
                </a:lnTo>
                <a:lnTo>
                  <a:pt x="139663" y="80951"/>
                </a:lnTo>
                <a:lnTo>
                  <a:pt x="135615" y="8601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9944" name="object 8">
            <a:extLst>
              <a:ext uri="{FF2B5EF4-FFF2-40B4-BE49-F238E27FC236}">
                <a16:creationId xmlns:a16="http://schemas.microsoft.com/office/drawing/2014/main" id="{8C0CACF6-7627-4499-9DE7-FA0BA41CE108}"/>
              </a:ext>
            </a:extLst>
          </p:cNvPr>
          <p:cNvSpPr>
            <a:spLocks/>
          </p:cNvSpPr>
          <p:nvPr/>
        </p:nvSpPr>
        <p:spPr bwMode="auto">
          <a:xfrm>
            <a:off x="6111875" y="2330450"/>
            <a:ext cx="206375" cy="323850"/>
          </a:xfrm>
          <a:custGeom>
            <a:avLst/>
            <a:gdLst>
              <a:gd name="T0" fmla="*/ 132578 w 205739"/>
              <a:gd name="T1" fmla="*/ 323807 h 323850"/>
              <a:gd name="T2" fmla="*/ 71855 w 205739"/>
              <a:gd name="T3" fmla="*/ 323807 h 323850"/>
              <a:gd name="T4" fmla="*/ 71855 w 205739"/>
              <a:gd name="T5" fmla="*/ 222617 h 323850"/>
              <a:gd name="T6" fmla="*/ 0 w 205739"/>
              <a:gd name="T7" fmla="*/ 12142 h 323850"/>
              <a:gd name="T8" fmla="*/ 25222 w 205739"/>
              <a:gd name="T9" fmla="*/ 6830 h 323850"/>
              <a:gd name="T10" fmla="*/ 50729 w 205739"/>
              <a:gd name="T11" fmla="*/ 3035 h 323850"/>
              <a:gd name="T12" fmla="*/ 76425 w 205739"/>
              <a:gd name="T13" fmla="*/ 758 h 323850"/>
              <a:gd name="T14" fmla="*/ 102217 w 205739"/>
              <a:gd name="T15" fmla="*/ 0 h 323850"/>
              <a:gd name="T16" fmla="*/ 128024 w 205739"/>
              <a:gd name="T17" fmla="*/ 758 h 323850"/>
              <a:gd name="T18" fmla="*/ 153831 w 205739"/>
              <a:gd name="T19" fmla="*/ 3035 h 323850"/>
              <a:gd name="T20" fmla="*/ 179639 w 205739"/>
              <a:gd name="T21" fmla="*/ 6830 h 323850"/>
              <a:gd name="T22" fmla="*/ 205446 w 205739"/>
              <a:gd name="T23" fmla="*/ 12142 h 323850"/>
              <a:gd name="T24" fmla="*/ 132578 w 205739"/>
              <a:gd name="T25" fmla="*/ 222617 h 323850"/>
              <a:gd name="T26" fmla="*/ 132578 w 205739"/>
              <a:gd name="T27" fmla="*/ 323807 h 323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05739" h="323850">
                <a:moveTo>
                  <a:pt x="132578" y="323807"/>
                </a:moveTo>
                <a:lnTo>
                  <a:pt x="71855" y="323807"/>
                </a:lnTo>
                <a:lnTo>
                  <a:pt x="71855" y="222617"/>
                </a:lnTo>
                <a:lnTo>
                  <a:pt x="0" y="12142"/>
                </a:lnTo>
                <a:lnTo>
                  <a:pt x="25222" y="6830"/>
                </a:lnTo>
                <a:lnTo>
                  <a:pt x="50729" y="3035"/>
                </a:lnTo>
                <a:lnTo>
                  <a:pt x="76425" y="758"/>
                </a:lnTo>
                <a:lnTo>
                  <a:pt x="102217" y="0"/>
                </a:lnTo>
                <a:lnTo>
                  <a:pt x="128024" y="758"/>
                </a:lnTo>
                <a:lnTo>
                  <a:pt x="153831" y="3035"/>
                </a:lnTo>
                <a:lnTo>
                  <a:pt x="179639" y="6830"/>
                </a:lnTo>
                <a:lnTo>
                  <a:pt x="205446" y="12142"/>
                </a:lnTo>
                <a:lnTo>
                  <a:pt x="132578" y="222617"/>
                </a:lnTo>
                <a:lnTo>
                  <a:pt x="132578" y="3238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9945" name="object 9">
            <a:extLst>
              <a:ext uri="{FF2B5EF4-FFF2-40B4-BE49-F238E27FC236}">
                <a16:creationId xmlns:a16="http://schemas.microsoft.com/office/drawing/2014/main" id="{7E6A9B86-64DE-4D77-A460-C1AEE8E33732}"/>
              </a:ext>
            </a:extLst>
          </p:cNvPr>
          <p:cNvSpPr>
            <a:spLocks/>
          </p:cNvSpPr>
          <p:nvPr/>
        </p:nvSpPr>
        <p:spPr bwMode="auto">
          <a:xfrm>
            <a:off x="6265863" y="2352675"/>
            <a:ext cx="273050" cy="301625"/>
          </a:xfrm>
          <a:custGeom>
            <a:avLst/>
            <a:gdLst>
              <a:gd name="T0" fmla="*/ 253472 w 273684"/>
              <a:gd name="T1" fmla="*/ 86011 h 300989"/>
              <a:gd name="T2" fmla="*/ 94120 w 273684"/>
              <a:gd name="T3" fmla="*/ 86011 h 300989"/>
              <a:gd name="T4" fmla="*/ 92096 w 273684"/>
              <a:gd name="T5" fmla="*/ 0 h 300989"/>
              <a:gd name="T6" fmla="*/ 131709 w 273684"/>
              <a:gd name="T7" fmla="*/ 13107 h 300989"/>
              <a:gd name="T8" fmla="*/ 169898 w 273684"/>
              <a:gd name="T9" fmla="*/ 29724 h 300989"/>
              <a:gd name="T10" fmla="*/ 206379 w 273684"/>
              <a:gd name="T11" fmla="*/ 49946 h 300989"/>
              <a:gd name="T12" fmla="*/ 240868 w 273684"/>
              <a:gd name="T13" fmla="*/ 73868 h 300989"/>
              <a:gd name="T14" fmla="*/ 253472 w 273684"/>
              <a:gd name="T15" fmla="*/ 86011 h 300989"/>
              <a:gd name="T16" fmla="*/ 273254 w 273684"/>
              <a:gd name="T17" fmla="*/ 300533 h 300989"/>
              <a:gd name="T18" fmla="*/ 0 w 273684"/>
              <a:gd name="T19" fmla="*/ 300533 h 300989"/>
              <a:gd name="T20" fmla="*/ 0 w 273684"/>
              <a:gd name="T21" fmla="*/ 208451 h 300989"/>
              <a:gd name="T22" fmla="*/ 72867 w 273684"/>
              <a:gd name="T23" fmla="*/ 131546 h 300989"/>
              <a:gd name="T24" fmla="*/ 32385 w 273684"/>
              <a:gd name="T25" fmla="*/ 80951 h 300989"/>
              <a:gd name="T26" fmla="*/ 32385 w 273684"/>
              <a:gd name="T27" fmla="*/ 79940 h 300989"/>
              <a:gd name="T28" fmla="*/ 94120 w 273684"/>
              <a:gd name="T29" fmla="*/ 86011 h 300989"/>
              <a:gd name="T30" fmla="*/ 253472 w 273684"/>
              <a:gd name="T31" fmla="*/ 86011 h 300989"/>
              <a:gd name="T32" fmla="*/ 254325 w 273684"/>
              <a:gd name="T33" fmla="*/ 86833 h 300989"/>
              <a:gd name="T34" fmla="*/ 264272 w 273684"/>
              <a:gd name="T35" fmla="*/ 102454 h 300989"/>
              <a:gd name="T36" fmla="*/ 270613 w 273684"/>
              <a:gd name="T37" fmla="*/ 119973 h 300989"/>
              <a:gd name="T38" fmla="*/ 273254 w 273684"/>
              <a:gd name="T39" fmla="*/ 138630 h 300989"/>
              <a:gd name="T40" fmla="*/ 273254 w 273684"/>
              <a:gd name="T41" fmla="*/ 300533 h 3009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73684" h="300989">
                <a:moveTo>
                  <a:pt x="253472" y="86011"/>
                </a:moveTo>
                <a:lnTo>
                  <a:pt x="94120" y="86011"/>
                </a:lnTo>
                <a:lnTo>
                  <a:pt x="92096" y="0"/>
                </a:lnTo>
                <a:lnTo>
                  <a:pt x="131709" y="13107"/>
                </a:lnTo>
                <a:lnTo>
                  <a:pt x="169898" y="29724"/>
                </a:lnTo>
                <a:lnTo>
                  <a:pt x="206379" y="49946"/>
                </a:lnTo>
                <a:lnTo>
                  <a:pt x="240868" y="73868"/>
                </a:lnTo>
                <a:lnTo>
                  <a:pt x="253472" y="86011"/>
                </a:lnTo>
                <a:close/>
              </a:path>
              <a:path w="273684" h="300989">
                <a:moveTo>
                  <a:pt x="273254" y="300533"/>
                </a:moveTo>
                <a:lnTo>
                  <a:pt x="0" y="300533"/>
                </a:lnTo>
                <a:lnTo>
                  <a:pt x="0" y="208451"/>
                </a:lnTo>
                <a:lnTo>
                  <a:pt x="72867" y="131546"/>
                </a:lnTo>
                <a:lnTo>
                  <a:pt x="32385" y="80951"/>
                </a:lnTo>
                <a:lnTo>
                  <a:pt x="32385" y="79940"/>
                </a:lnTo>
                <a:lnTo>
                  <a:pt x="94120" y="86011"/>
                </a:lnTo>
                <a:lnTo>
                  <a:pt x="253472" y="86011"/>
                </a:lnTo>
                <a:lnTo>
                  <a:pt x="254325" y="86833"/>
                </a:lnTo>
                <a:lnTo>
                  <a:pt x="264272" y="102454"/>
                </a:lnTo>
                <a:lnTo>
                  <a:pt x="270613" y="119973"/>
                </a:lnTo>
                <a:lnTo>
                  <a:pt x="273254" y="138630"/>
                </a:lnTo>
                <a:lnTo>
                  <a:pt x="273254" y="3005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F4B53169-E190-4A24-B688-1CA4DFE5C1F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tIns="1510082"/>
          <a:lstStyle/>
          <a:p>
            <a:pPr marL="6958013" eaLnBrk="1" hangingPunct="1">
              <a:lnSpc>
                <a:spcPts val="2638"/>
              </a:lnSpc>
              <a:spcBef>
                <a:spcPts val="388"/>
              </a:spcBef>
            </a:pPr>
            <a:r>
              <a:rPr lang="en-US" altLang="en-US" sz="2400">
                <a:latin typeface="Calibri" panose="020F0502020204030204" pitchFamily="34" charset="0"/>
                <a:cs typeface="Calibri" panose="020F0502020204030204" pitchFamily="34" charset="0"/>
              </a:rPr>
              <a:t>pH is the concentration of  hydrogen ions (H+).</a:t>
            </a:r>
          </a:p>
        </p:txBody>
      </p:sp>
      <p:sp>
        <p:nvSpPr>
          <p:cNvPr id="39947" name="object 11">
            <a:extLst>
              <a:ext uri="{FF2B5EF4-FFF2-40B4-BE49-F238E27FC236}">
                <a16:creationId xmlns:a16="http://schemas.microsoft.com/office/drawing/2014/main" id="{3020192D-5052-4F7E-91DE-9647B1C85DDC}"/>
              </a:ext>
            </a:extLst>
          </p:cNvPr>
          <p:cNvSpPr>
            <a:spLocks/>
          </p:cNvSpPr>
          <p:nvPr/>
        </p:nvSpPr>
        <p:spPr bwMode="auto">
          <a:xfrm>
            <a:off x="5194300" y="3635375"/>
            <a:ext cx="6513513" cy="1765300"/>
          </a:xfrm>
          <a:custGeom>
            <a:avLst/>
            <a:gdLst>
              <a:gd name="T0" fmla="*/ 6337096 w 6513830"/>
              <a:gd name="T1" fmla="*/ 0 h 1765300"/>
              <a:gd name="T2" fmla="*/ 176479 w 6513830"/>
              <a:gd name="T3" fmla="*/ 0 h 1765300"/>
              <a:gd name="T4" fmla="*/ 129562 w 6513830"/>
              <a:gd name="T5" fmla="*/ 6303 h 1765300"/>
              <a:gd name="T6" fmla="*/ 87404 w 6513830"/>
              <a:gd name="T7" fmla="*/ 24093 h 1765300"/>
              <a:gd name="T8" fmla="*/ 51687 w 6513830"/>
              <a:gd name="T9" fmla="*/ 51687 h 1765300"/>
              <a:gd name="T10" fmla="*/ 24093 w 6513830"/>
              <a:gd name="T11" fmla="*/ 87404 h 1765300"/>
              <a:gd name="T12" fmla="*/ 6303 w 6513830"/>
              <a:gd name="T13" fmla="*/ 129562 h 1765300"/>
              <a:gd name="T14" fmla="*/ 0 w 6513830"/>
              <a:gd name="T15" fmla="*/ 176479 h 1765300"/>
              <a:gd name="T16" fmla="*/ 0 w 6513830"/>
              <a:gd name="T17" fmla="*/ 1588312 h 1765300"/>
              <a:gd name="T18" fmla="*/ 6303 w 6513830"/>
              <a:gd name="T19" fmla="*/ 1635225 h 1765300"/>
              <a:gd name="T20" fmla="*/ 24093 w 6513830"/>
              <a:gd name="T21" fmla="*/ 1677382 h 1765300"/>
              <a:gd name="T22" fmla="*/ 51687 w 6513830"/>
              <a:gd name="T23" fmla="*/ 1713099 h 1765300"/>
              <a:gd name="T24" fmla="*/ 87404 w 6513830"/>
              <a:gd name="T25" fmla="*/ 1740695 h 1765300"/>
              <a:gd name="T26" fmla="*/ 129562 w 6513830"/>
              <a:gd name="T27" fmla="*/ 1758487 h 1765300"/>
              <a:gd name="T28" fmla="*/ 176479 w 6513830"/>
              <a:gd name="T29" fmla="*/ 1764791 h 1765300"/>
              <a:gd name="T30" fmla="*/ 6337096 w 6513830"/>
              <a:gd name="T31" fmla="*/ 1764791 h 1765300"/>
              <a:gd name="T32" fmla="*/ 6384013 w 6513830"/>
              <a:gd name="T33" fmla="*/ 1758487 h 1765300"/>
              <a:gd name="T34" fmla="*/ 6426171 w 6513830"/>
              <a:gd name="T35" fmla="*/ 1740695 h 1765300"/>
              <a:gd name="T36" fmla="*/ 6461888 w 6513830"/>
              <a:gd name="T37" fmla="*/ 1713099 h 1765300"/>
              <a:gd name="T38" fmla="*/ 6489482 w 6513830"/>
              <a:gd name="T39" fmla="*/ 1677382 h 1765300"/>
              <a:gd name="T40" fmla="*/ 6507272 w 6513830"/>
              <a:gd name="T41" fmla="*/ 1635225 h 1765300"/>
              <a:gd name="T42" fmla="*/ 6513576 w 6513830"/>
              <a:gd name="T43" fmla="*/ 1588312 h 1765300"/>
              <a:gd name="T44" fmla="*/ 6513576 w 6513830"/>
              <a:gd name="T45" fmla="*/ 176479 h 1765300"/>
              <a:gd name="T46" fmla="*/ 6507272 w 6513830"/>
              <a:gd name="T47" fmla="*/ 129562 h 1765300"/>
              <a:gd name="T48" fmla="*/ 6489482 w 6513830"/>
              <a:gd name="T49" fmla="*/ 87404 h 1765300"/>
              <a:gd name="T50" fmla="*/ 6461888 w 6513830"/>
              <a:gd name="T51" fmla="*/ 51687 h 1765300"/>
              <a:gd name="T52" fmla="*/ 6426171 w 6513830"/>
              <a:gd name="T53" fmla="*/ 24093 h 1765300"/>
              <a:gd name="T54" fmla="*/ 6384013 w 6513830"/>
              <a:gd name="T55" fmla="*/ 6303 h 1765300"/>
              <a:gd name="T56" fmla="*/ 6337096 w 6513830"/>
              <a:gd name="T57" fmla="*/ 0 h 1765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513830" h="1765300">
                <a:moveTo>
                  <a:pt x="6337096" y="0"/>
                </a:moveTo>
                <a:lnTo>
                  <a:pt x="176479" y="0"/>
                </a:lnTo>
                <a:lnTo>
                  <a:pt x="129562" y="6303"/>
                </a:lnTo>
                <a:lnTo>
                  <a:pt x="87404" y="24093"/>
                </a:lnTo>
                <a:lnTo>
                  <a:pt x="51687" y="51687"/>
                </a:lnTo>
                <a:lnTo>
                  <a:pt x="24093" y="87404"/>
                </a:lnTo>
                <a:lnTo>
                  <a:pt x="6303" y="129562"/>
                </a:lnTo>
                <a:lnTo>
                  <a:pt x="0" y="176479"/>
                </a:lnTo>
                <a:lnTo>
                  <a:pt x="0" y="1588312"/>
                </a:lnTo>
                <a:lnTo>
                  <a:pt x="6303" y="1635225"/>
                </a:lnTo>
                <a:lnTo>
                  <a:pt x="24093" y="1677382"/>
                </a:lnTo>
                <a:lnTo>
                  <a:pt x="51687" y="1713099"/>
                </a:lnTo>
                <a:lnTo>
                  <a:pt x="87404" y="1740695"/>
                </a:lnTo>
                <a:lnTo>
                  <a:pt x="129562" y="1758487"/>
                </a:lnTo>
                <a:lnTo>
                  <a:pt x="176479" y="1764791"/>
                </a:lnTo>
                <a:lnTo>
                  <a:pt x="6337096" y="1764791"/>
                </a:lnTo>
                <a:lnTo>
                  <a:pt x="6384013" y="1758487"/>
                </a:lnTo>
                <a:lnTo>
                  <a:pt x="6426171" y="1740695"/>
                </a:lnTo>
                <a:lnTo>
                  <a:pt x="6461888" y="1713099"/>
                </a:lnTo>
                <a:lnTo>
                  <a:pt x="6489482" y="1677382"/>
                </a:lnTo>
                <a:lnTo>
                  <a:pt x="6507272" y="1635225"/>
                </a:lnTo>
                <a:lnTo>
                  <a:pt x="6513576" y="1588312"/>
                </a:lnTo>
                <a:lnTo>
                  <a:pt x="6513576" y="176479"/>
                </a:lnTo>
                <a:lnTo>
                  <a:pt x="6507272" y="129562"/>
                </a:lnTo>
                <a:lnTo>
                  <a:pt x="6489482" y="87404"/>
                </a:lnTo>
                <a:lnTo>
                  <a:pt x="6461888" y="51687"/>
                </a:lnTo>
                <a:lnTo>
                  <a:pt x="6426171" y="24093"/>
                </a:lnTo>
                <a:lnTo>
                  <a:pt x="6384013" y="6303"/>
                </a:lnTo>
                <a:lnTo>
                  <a:pt x="6337096" y="0"/>
                </a:lnTo>
                <a:close/>
              </a:path>
            </a:pathLst>
          </a:custGeom>
          <a:solidFill>
            <a:srgbClr val="A4A4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9948" name="object 12">
            <a:extLst>
              <a:ext uri="{FF2B5EF4-FFF2-40B4-BE49-F238E27FC236}">
                <a16:creationId xmlns:a16="http://schemas.microsoft.com/office/drawing/2014/main" id="{C3873D9E-000E-4D9E-A038-464FA28239E2}"/>
              </a:ext>
            </a:extLst>
          </p:cNvPr>
          <p:cNvSpPr>
            <a:spLocks/>
          </p:cNvSpPr>
          <p:nvPr/>
        </p:nvSpPr>
        <p:spPr bwMode="auto">
          <a:xfrm>
            <a:off x="6203950" y="4071938"/>
            <a:ext cx="61913" cy="60325"/>
          </a:xfrm>
          <a:custGeom>
            <a:avLst/>
            <a:gdLst>
              <a:gd name="T0" fmla="*/ 30361 w 60960"/>
              <a:gd name="T1" fmla="*/ 60809 h 60960"/>
              <a:gd name="T2" fmla="*/ 18542 w 60960"/>
              <a:gd name="T3" fmla="*/ 58420 h 60960"/>
              <a:gd name="T4" fmla="*/ 8892 w 60960"/>
              <a:gd name="T5" fmla="*/ 51904 h 60960"/>
              <a:gd name="T6" fmla="*/ 2385 w 60960"/>
              <a:gd name="T7" fmla="*/ 42240 h 60960"/>
              <a:gd name="T8" fmla="*/ 0 w 60960"/>
              <a:gd name="T9" fmla="*/ 30404 h 60960"/>
              <a:gd name="T10" fmla="*/ 2385 w 60960"/>
              <a:gd name="T11" fmla="*/ 18569 h 60960"/>
              <a:gd name="T12" fmla="*/ 8892 w 60960"/>
              <a:gd name="T13" fmla="*/ 8904 h 60960"/>
              <a:gd name="T14" fmla="*/ 18542 w 60960"/>
              <a:gd name="T15" fmla="*/ 2389 h 60960"/>
              <a:gd name="T16" fmla="*/ 30361 w 60960"/>
              <a:gd name="T17" fmla="*/ 0 h 60960"/>
              <a:gd name="T18" fmla="*/ 42180 w 60960"/>
              <a:gd name="T19" fmla="*/ 2389 h 60960"/>
              <a:gd name="T20" fmla="*/ 51831 w 60960"/>
              <a:gd name="T21" fmla="*/ 8904 h 60960"/>
              <a:gd name="T22" fmla="*/ 58337 w 60960"/>
              <a:gd name="T23" fmla="*/ 18569 h 60960"/>
              <a:gd name="T24" fmla="*/ 60723 w 60960"/>
              <a:gd name="T25" fmla="*/ 30404 h 60960"/>
              <a:gd name="T26" fmla="*/ 58337 w 60960"/>
              <a:gd name="T27" fmla="*/ 42240 h 60960"/>
              <a:gd name="T28" fmla="*/ 51831 w 60960"/>
              <a:gd name="T29" fmla="*/ 51904 h 60960"/>
              <a:gd name="T30" fmla="*/ 42180 w 60960"/>
              <a:gd name="T31" fmla="*/ 58420 h 60960"/>
              <a:gd name="T32" fmla="*/ 30361 w 60960"/>
              <a:gd name="T33" fmla="*/ 60809 h 60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0960" h="60960">
                <a:moveTo>
                  <a:pt x="30361" y="60809"/>
                </a:moveTo>
                <a:lnTo>
                  <a:pt x="18542" y="58420"/>
                </a:lnTo>
                <a:lnTo>
                  <a:pt x="8892" y="51904"/>
                </a:lnTo>
                <a:lnTo>
                  <a:pt x="2385" y="42240"/>
                </a:lnTo>
                <a:lnTo>
                  <a:pt x="0" y="30404"/>
                </a:lnTo>
                <a:lnTo>
                  <a:pt x="2385" y="18569"/>
                </a:lnTo>
                <a:lnTo>
                  <a:pt x="8892" y="8904"/>
                </a:lnTo>
                <a:lnTo>
                  <a:pt x="18542" y="2389"/>
                </a:lnTo>
                <a:lnTo>
                  <a:pt x="30361" y="0"/>
                </a:lnTo>
                <a:lnTo>
                  <a:pt x="42180" y="2389"/>
                </a:lnTo>
                <a:lnTo>
                  <a:pt x="51831" y="8904"/>
                </a:lnTo>
                <a:lnTo>
                  <a:pt x="58337" y="18569"/>
                </a:lnTo>
                <a:lnTo>
                  <a:pt x="60723" y="30404"/>
                </a:lnTo>
                <a:lnTo>
                  <a:pt x="58337" y="42240"/>
                </a:lnTo>
                <a:lnTo>
                  <a:pt x="51831" y="51904"/>
                </a:lnTo>
                <a:lnTo>
                  <a:pt x="42180" y="58420"/>
                </a:lnTo>
                <a:lnTo>
                  <a:pt x="30361" y="6080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9949" name="object 13">
            <a:extLst>
              <a:ext uri="{FF2B5EF4-FFF2-40B4-BE49-F238E27FC236}">
                <a16:creationId xmlns:a16="http://schemas.microsoft.com/office/drawing/2014/main" id="{DE53D8DF-6FC6-4D7F-BE5A-2CBB44028B6A}"/>
              </a:ext>
            </a:extLst>
          </p:cNvPr>
          <p:cNvSpPr>
            <a:spLocks/>
          </p:cNvSpPr>
          <p:nvPr/>
        </p:nvSpPr>
        <p:spPr bwMode="auto">
          <a:xfrm>
            <a:off x="6254750" y="4162425"/>
            <a:ext cx="61913" cy="61913"/>
          </a:xfrm>
          <a:custGeom>
            <a:avLst/>
            <a:gdLst>
              <a:gd name="T0" fmla="*/ 30361 w 60960"/>
              <a:gd name="T1" fmla="*/ 60809 h 60960"/>
              <a:gd name="T2" fmla="*/ 18542 w 60960"/>
              <a:gd name="T3" fmla="*/ 58420 h 60960"/>
              <a:gd name="T4" fmla="*/ 8892 w 60960"/>
              <a:gd name="T5" fmla="*/ 51904 h 60960"/>
              <a:gd name="T6" fmla="*/ 2385 w 60960"/>
              <a:gd name="T7" fmla="*/ 42240 h 60960"/>
              <a:gd name="T8" fmla="*/ 0 w 60960"/>
              <a:gd name="T9" fmla="*/ 30404 h 60960"/>
              <a:gd name="T10" fmla="*/ 2385 w 60960"/>
              <a:gd name="T11" fmla="*/ 18569 h 60960"/>
              <a:gd name="T12" fmla="*/ 8892 w 60960"/>
              <a:gd name="T13" fmla="*/ 8904 h 60960"/>
              <a:gd name="T14" fmla="*/ 18542 w 60960"/>
              <a:gd name="T15" fmla="*/ 2389 h 60960"/>
              <a:gd name="T16" fmla="*/ 30361 w 60960"/>
              <a:gd name="T17" fmla="*/ 0 h 60960"/>
              <a:gd name="T18" fmla="*/ 42180 w 60960"/>
              <a:gd name="T19" fmla="*/ 2389 h 60960"/>
              <a:gd name="T20" fmla="*/ 51831 w 60960"/>
              <a:gd name="T21" fmla="*/ 8904 h 60960"/>
              <a:gd name="T22" fmla="*/ 58337 w 60960"/>
              <a:gd name="T23" fmla="*/ 18569 h 60960"/>
              <a:gd name="T24" fmla="*/ 60723 w 60960"/>
              <a:gd name="T25" fmla="*/ 30404 h 60960"/>
              <a:gd name="T26" fmla="*/ 58337 w 60960"/>
              <a:gd name="T27" fmla="*/ 42240 h 60960"/>
              <a:gd name="T28" fmla="*/ 51831 w 60960"/>
              <a:gd name="T29" fmla="*/ 51904 h 60960"/>
              <a:gd name="T30" fmla="*/ 42180 w 60960"/>
              <a:gd name="T31" fmla="*/ 58420 h 60960"/>
              <a:gd name="T32" fmla="*/ 30361 w 60960"/>
              <a:gd name="T33" fmla="*/ 60809 h 60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0960" h="60960">
                <a:moveTo>
                  <a:pt x="30361" y="60809"/>
                </a:moveTo>
                <a:lnTo>
                  <a:pt x="18542" y="58420"/>
                </a:lnTo>
                <a:lnTo>
                  <a:pt x="8892" y="51904"/>
                </a:lnTo>
                <a:lnTo>
                  <a:pt x="2385" y="42240"/>
                </a:lnTo>
                <a:lnTo>
                  <a:pt x="0" y="30404"/>
                </a:lnTo>
                <a:lnTo>
                  <a:pt x="2385" y="18569"/>
                </a:lnTo>
                <a:lnTo>
                  <a:pt x="8892" y="8904"/>
                </a:lnTo>
                <a:lnTo>
                  <a:pt x="18542" y="2389"/>
                </a:lnTo>
                <a:lnTo>
                  <a:pt x="30361" y="0"/>
                </a:lnTo>
                <a:lnTo>
                  <a:pt x="42180" y="2389"/>
                </a:lnTo>
                <a:lnTo>
                  <a:pt x="51831" y="8904"/>
                </a:lnTo>
                <a:lnTo>
                  <a:pt x="58337" y="18569"/>
                </a:lnTo>
                <a:lnTo>
                  <a:pt x="60723" y="30404"/>
                </a:lnTo>
                <a:lnTo>
                  <a:pt x="58337" y="42240"/>
                </a:lnTo>
                <a:lnTo>
                  <a:pt x="51831" y="51904"/>
                </a:lnTo>
                <a:lnTo>
                  <a:pt x="42180" y="58420"/>
                </a:lnTo>
                <a:lnTo>
                  <a:pt x="30361" y="6080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9950" name="object 14">
            <a:extLst>
              <a:ext uri="{FF2B5EF4-FFF2-40B4-BE49-F238E27FC236}">
                <a16:creationId xmlns:a16="http://schemas.microsoft.com/office/drawing/2014/main" id="{F0C28A31-AF0C-4BBF-8C09-4F15A6A13EE6}"/>
              </a:ext>
            </a:extLst>
          </p:cNvPr>
          <p:cNvSpPr>
            <a:spLocks/>
          </p:cNvSpPr>
          <p:nvPr/>
        </p:nvSpPr>
        <p:spPr bwMode="auto">
          <a:xfrm>
            <a:off x="6143625" y="4141788"/>
            <a:ext cx="60325" cy="61912"/>
          </a:xfrm>
          <a:custGeom>
            <a:avLst/>
            <a:gdLst>
              <a:gd name="T0" fmla="*/ 30361 w 60960"/>
              <a:gd name="T1" fmla="*/ 60809 h 60960"/>
              <a:gd name="T2" fmla="*/ 18542 w 60960"/>
              <a:gd name="T3" fmla="*/ 58420 h 60960"/>
              <a:gd name="T4" fmla="*/ 8892 w 60960"/>
              <a:gd name="T5" fmla="*/ 51904 h 60960"/>
              <a:gd name="T6" fmla="*/ 2385 w 60960"/>
              <a:gd name="T7" fmla="*/ 42240 h 60960"/>
              <a:gd name="T8" fmla="*/ 0 w 60960"/>
              <a:gd name="T9" fmla="*/ 30404 h 60960"/>
              <a:gd name="T10" fmla="*/ 2385 w 60960"/>
              <a:gd name="T11" fmla="*/ 18569 h 60960"/>
              <a:gd name="T12" fmla="*/ 8892 w 60960"/>
              <a:gd name="T13" fmla="*/ 8904 h 60960"/>
              <a:gd name="T14" fmla="*/ 18542 w 60960"/>
              <a:gd name="T15" fmla="*/ 2389 h 60960"/>
              <a:gd name="T16" fmla="*/ 30361 w 60960"/>
              <a:gd name="T17" fmla="*/ 0 h 60960"/>
              <a:gd name="T18" fmla="*/ 42180 w 60960"/>
              <a:gd name="T19" fmla="*/ 2389 h 60960"/>
              <a:gd name="T20" fmla="*/ 51831 w 60960"/>
              <a:gd name="T21" fmla="*/ 8904 h 60960"/>
              <a:gd name="T22" fmla="*/ 58337 w 60960"/>
              <a:gd name="T23" fmla="*/ 18569 h 60960"/>
              <a:gd name="T24" fmla="*/ 60723 w 60960"/>
              <a:gd name="T25" fmla="*/ 30404 h 60960"/>
              <a:gd name="T26" fmla="*/ 58337 w 60960"/>
              <a:gd name="T27" fmla="*/ 42240 h 60960"/>
              <a:gd name="T28" fmla="*/ 51831 w 60960"/>
              <a:gd name="T29" fmla="*/ 51904 h 60960"/>
              <a:gd name="T30" fmla="*/ 42180 w 60960"/>
              <a:gd name="T31" fmla="*/ 58420 h 60960"/>
              <a:gd name="T32" fmla="*/ 30361 w 60960"/>
              <a:gd name="T33" fmla="*/ 60809 h 609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0960" h="60960">
                <a:moveTo>
                  <a:pt x="30361" y="60809"/>
                </a:moveTo>
                <a:lnTo>
                  <a:pt x="18542" y="58420"/>
                </a:lnTo>
                <a:lnTo>
                  <a:pt x="8892" y="51904"/>
                </a:lnTo>
                <a:lnTo>
                  <a:pt x="2385" y="42240"/>
                </a:lnTo>
                <a:lnTo>
                  <a:pt x="0" y="30404"/>
                </a:lnTo>
                <a:lnTo>
                  <a:pt x="2385" y="18569"/>
                </a:lnTo>
                <a:lnTo>
                  <a:pt x="8892" y="8904"/>
                </a:lnTo>
                <a:lnTo>
                  <a:pt x="18542" y="2389"/>
                </a:lnTo>
                <a:lnTo>
                  <a:pt x="30361" y="0"/>
                </a:lnTo>
                <a:lnTo>
                  <a:pt x="42180" y="2389"/>
                </a:lnTo>
                <a:lnTo>
                  <a:pt x="51831" y="8904"/>
                </a:lnTo>
                <a:lnTo>
                  <a:pt x="58337" y="18569"/>
                </a:lnTo>
                <a:lnTo>
                  <a:pt x="60723" y="30404"/>
                </a:lnTo>
                <a:lnTo>
                  <a:pt x="58337" y="42240"/>
                </a:lnTo>
                <a:lnTo>
                  <a:pt x="51831" y="51904"/>
                </a:lnTo>
                <a:lnTo>
                  <a:pt x="42180" y="58420"/>
                </a:lnTo>
                <a:lnTo>
                  <a:pt x="30361" y="6080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9951" name="object 15">
            <a:extLst>
              <a:ext uri="{FF2B5EF4-FFF2-40B4-BE49-F238E27FC236}">
                <a16:creationId xmlns:a16="http://schemas.microsoft.com/office/drawing/2014/main" id="{CB413E32-1152-414A-8931-6A4838971F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3150" y="4243388"/>
            <a:ext cx="80963" cy="8096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9952" name="object 16">
            <a:extLst>
              <a:ext uri="{FF2B5EF4-FFF2-40B4-BE49-F238E27FC236}">
                <a16:creationId xmlns:a16="http://schemas.microsoft.com/office/drawing/2014/main" id="{889BD862-0BFD-4804-B94B-EBD4D32F24F7}"/>
              </a:ext>
            </a:extLst>
          </p:cNvPr>
          <p:cNvSpPr>
            <a:spLocks/>
          </p:cNvSpPr>
          <p:nvPr/>
        </p:nvSpPr>
        <p:spPr bwMode="auto">
          <a:xfrm>
            <a:off x="6011863" y="4344988"/>
            <a:ext cx="404812" cy="619125"/>
          </a:xfrm>
          <a:custGeom>
            <a:avLst/>
            <a:gdLst>
              <a:gd name="T0" fmla="*/ 343718 w 404495"/>
              <a:gd name="T1" fmla="*/ 618227 h 618489"/>
              <a:gd name="T2" fmla="*/ 60343 w 404495"/>
              <a:gd name="T3" fmla="*/ 618227 h 618489"/>
              <a:gd name="T4" fmla="*/ 45463 w 404495"/>
              <a:gd name="T5" fmla="*/ 616374 h 618489"/>
              <a:gd name="T6" fmla="*/ 9741 w 404495"/>
              <a:gd name="T7" fmla="*/ 590863 h 618489"/>
              <a:gd name="T8" fmla="*/ 0 w 404495"/>
              <a:gd name="T9" fmla="*/ 562738 h 618489"/>
              <a:gd name="T10" fmla="*/ 490 w 404495"/>
              <a:gd name="T11" fmla="*/ 547821 h 618489"/>
              <a:gd name="T12" fmla="*/ 4680 w 404495"/>
              <a:gd name="T13" fmla="*/ 533094 h 618489"/>
              <a:gd name="T14" fmla="*/ 121066 w 404495"/>
              <a:gd name="T15" fmla="*/ 269587 h 618489"/>
              <a:gd name="T16" fmla="*/ 121066 w 404495"/>
              <a:gd name="T17" fmla="*/ 91213 h 618489"/>
              <a:gd name="T18" fmla="*/ 120592 w 404495"/>
              <a:gd name="T19" fmla="*/ 69867 h 618489"/>
              <a:gd name="T20" fmla="*/ 117271 w 404495"/>
              <a:gd name="T21" fmla="*/ 57262 h 618489"/>
              <a:gd name="T22" fmla="*/ 108257 w 404495"/>
              <a:gd name="T23" fmla="*/ 48457 h 618489"/>
              <a:gd name="T24" fmla="*/ 90705 w 404495"/>
              <a:gd name="T25" fmla="*/ 38512 h 618489"/>
              <a:gd name="T26" fmla="*/ 84300 w 404495"/>
              <a:gd name="T27" fmla="*/ 33524 h 618489"/>
              <a:gd name="T28" fmla="*/ 80458 w 404495"/>
              <a:gd name="T29" fmla="*/ 26730 h 618489"/>
              <a:gd name="T30" fmla="*/ 79461 w 404495"/>
              <a:gd name="T31" fmla="*/ 18987 h 618489"/>
              <a:gd name="T32" fmla="*/ 81596 w 404495"/>
              <a:gd name="T33" fmla="*/ 11148 h 618489"/>
              <a:gd name="T34" fmla="*/ 85644 w 404495"/>
              <a:gd name="T35" fmla="*/ 4053 h 618489"/>
              <a:gd name="T36" fmla="*/ 92729 w 404495"/>
              <a:gd name="T37" fmla="*/ 0 h 618489"/>
              <a:gd name="T38" fmla="*/ 311332 w 404495"/>
              <a:gd name="T39" fmla="*/ 0 h 618489"/>
              <a:gd name="T40" fmla="*/ 318416 w 404495"/>
              <a:gd name="T41" fmla="*/ 4053 h 618489"/>
              <a:gd name="T42" fmla="*/ 322465 w 404495"/>
              <a:gd name="T43" fmla="*/ 11148 h 618489"/>
              <a:gd name="T44" fmla="*/ 324600 w 404495"/>
              <a:gd name="T45" fmla="*/ 18987 h 618489"/>
              <a:gd name="T46" fmla="*/ 323603 w 404495"/>
              <a:gd name="T47" fmla="*/ 26730 h 618489"/>
              <a:gd name="T48" fmla="*/ 319761 w 404495"/>
              <a:gd name="T49" fmla="*/ 33524 h 618489"/>
              <a:gd name="T50" fmla="*/ 313356 w 404495"/>
              <a:gd name="T51" fmla="*/ 38512 h 618489"/>
              <a:gd name="T52" fmla="*/ 310388 w 404495"/>
              <a:gd name="T53" fmla="*/ 40539 h 618489"/>
              <a:gd name="T54" fmla="*/ 148392 w 404495"/>
              <a:gd name="T55" fmla="*/ 40539 h 618489"/>
              <a:gd name="T56" fmla="*/ 153436 w 404495"/>
              <a:gd name="T57" fmla="*/ 51022 h 618489"/>
              <a:gd name="T58" fmla="*/ 157627 w 404495"/>
              <a:gd name="T59" fmla="*/ 62836 h 618489"/>
              <a:gd name="T60" fmla="*/ 160489 w 404495"/>
              <a:gd name="T61" fmla="*/ 76169 h 618489"/>
              <a:gd name="T62" fmla="*/ 161548 w 404495"/>
              <a:gd name="T63" fmla="*/ 91213 h 618489"/>
              <a:gd name="T64" fmla="*/ 161548 w 404495"/>
              <a:gd name="T65" fmla="*/ 131753 h 618489"/>
              <a:gd name="T66" fmla="*/ 282995 w 404495"/>
              <a:gd name="T67" fmla="*/ 131753 h 618489"/>
              <a:gd name="T68" fmla="*/ 282995 w 404495"/>
              <a:gd name="T69" fmla="*/ 269587 h 618489"/>
              <a:gd name="T70" fmla="*/ 399381 w 404495"/>
              <a:gd name="T71" fmla="*/ 533094 h 618489"/>
              <a:gd name="T72" fmla="*/ 403571 w 404495"/>
              <a:gd name="T73" fmla="*/ 547821 h 618489"/>
              <a:gd name="T74" fmla="*/ 394320 w 404495"/>
              <a:gd name="T75" fmla="*/ 590863 h 618489"/>
              <a:gd name="T76" fmla="*/ 358598 w 404495"/>
              <a:gd name="T77" fmla="*/ 616374 h 618489"/>
              <a:gd name="T78" fmla="*/ 343718 w 404495"/>
              <a:gd name="T79" fmla="*/ 618227 h 618489"/>
              <a:gd name="T80" fmla="*/ 282995 w 404495"/>
              <a:gd name="T81" fmla="*/ 131753 h 618489"/>
              <a:gd name="T82" fmla="*/ 242513 w 404495"/>
              <a:gd name="T83" fmla="*/ 131753 h 618489"/>
              <a:gd name="T84" fmla="*/ 242513 w 404495"/>
              <a:gd name="T85" fmla="*/ 91213 h 618489"/>
              <a:gd name="T86" fmla="*/ 243588 w 404495"/>
              <a:gd name="T87" fmla="*/ 76169 h 618489"/>
              <a:gd name="T88" fmla="*/ 246561 w 404495"/>
              <a:gd name="T89" fmla="*/ 62836 h 618489"/>
              <a:gd name="T90" fmla="*/ 251052 w 404495"/>
              <a:gd name="T91" fmla="*/ 51022 h 618489"/>
              <a:gd name="T92" fmla="*/ 256681 w 404495"/>
              <a:gd name="T93" fmla="*/ 40539 h 618489"/>
              <a:gd name="T94" fmla="*/ 310388 w 404495"/>
              <a:gd name="T95" fmla="*/ 40539 h 618489"/>
              <a:gd name="T96" fmla="*/ 308185 w 404495"/>
              <a:gd name="T97" fmla="*/ 42043 h 618489"/>
              <a:gd name="T98" fmla="*/ 297796 w 404495"/>
              <a:gd name="T99" fmla="*/ 51561 h 618489"/>
              <a:gd name="T100" fmla="*/ 287596 w 404495"/>
              <a:gd name="T101" fmla="*/ 67729 h 618489"/>
              <a:gd name="T102" fmla="*/ 282995 w 404495"/>
              <a:gd name="T103" fmla="*/ 91213 h 618489"/>
              <a:gd name="T104" fmla="*/ 282995 w 404495"/>
              <a:gd name="T105" fmla="*/ 131753 h 618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04495" h="618489">
                <a:moveTo>
                  <a:pt x="343718" y="618227"/>
                </a:moveTo>
                <a:lnTo>
                  <a:pt x="60343" y="618227"/>
                </a:lnTo>
                <a:lnTo>
                  <a:pt x="45463" y="616374"/>
                </a:lnTo>
                <a:lnTo>
                  <a:pt x="9741" y="590863"/>
                </a:lnTo>
                <a:lnTo>
                  <a:pt x="0" y="562738"/>
                </a:lnTo>
                <a:lnTo>
                  <a:pt x="490" y="547821"/>
                </a:lnTo>
                <a:lnTo>
                  <a:pt x="4680" y="533094"/>
                </a:lnTo>
                <a:lnTo>
                  <a:pt x="121066" y="269587"/>
                </a:lnTo>
                <a:lnTo>
                  <a:pt x="121066" y="91213"/>
                </a:lnTo>
                <a:lnTo>
                  <a:pt x="120592" y="69867"/>
                </a:lnTo>
                <a:lnTo>
                  <a:pt x="117271" y="57262"/>
                </a:lnTo>
                <a:lnTo>
                  <a:pt x="108257" y="48457"/>
                </a:lnTo>
                <a:lnTo>
                  <a:pt x="90705" y="38512"/>
                </a:lnTo>
                <a:lnTo>
                  <a:pt x="84300" y="33524"/>
                </a:lnTo>
                <a:lnTo>
                  <a:pt x="80458" y="26730"/>
                </a:lnTo>
                <a:lnTo>
                  <a:pt x="79461" y="18987"/>
                </a:lnTo>
                <a:lnTo>
                  <a:pt x="81596" y="11148"/>
                </a:lnTo>
                <a:lnTo>
                  <a:pt x="85644" y="4053"/>
                </a:lnTo>
                <a:lnTo>
                  <a:pt x="92729" y="0"/>
                </a:lnTo>
                <a:lnTo>
                  <a:pt x="311332" y="0"/>
                </a:lnTo>
                <a:lnTo>
                  <a:pt x="318416" y="4053"/>
                </a:lnTo>
                <a:lnTo>
                  <a:pt x="322465" y="11148"/>
                </a:lnTo>
                <a:lnTo>
                  <a:pt x="324600" y="18987"/>
                </a:lnTo>
                <a:lnTo>
                  <a:pt x="323603" y="26730"/>
                </a:lnTo>
                <a:lnTo>
                  <a:pt x="319761" y="33524"/>
                </a:lnTo>
                <a:lnTo>
                  <a:pt x="313356" y="38512"/>
                </a:lnTo>
                <a:lnTo>
                  <a:pt x="310388" y="40539"/>
                </a:lnTo>
                <a:lnTo>
                  <a:pt x="148392" y="40539"/>
                </a:lnTo>
                <a:lnTo>
                  <a:pt x="153436" y="51022"/>
                </a:lnTo>
                <a:lnTo>
                  <a:pt x="157627" y="62836"/>
                </a:lnTo>
                <a:lnTo>
                  <a:pt x="160489" y="76169"/>
                </a:lnTo>
                <a:lnTo>
                  <a:pt x="161548" y="91213"/>
                </a:lnTo>
                <a:lnTo>
                  <a:pt x="161548" y="131753"/>
                </a:lnTo>
                <a:lnTo>
                  <a:pt x="282995" y="131753"/>
                </a:lnTo>
                <a:lnTo>
                  <a:pt x="282995" y="269587"/>
                </a:lnTo>
                <a:lnTo>
                  <a:pt x="399381" y="533094"/>
                </a:lnTo>
                <a:lnTo>
                  <a:pt x="403571" y="547821"/>
                </a:lnTo>
                <a:lnTo>
                  <a:pt x="394320" y="590863"/>
                </a:lnTo>
                <a:lnTo>
                  <a:pt x="358598" y="616374"/>
                </a:lnTo>
                <a:lnTo>
                  <a:pt x="343718" y="618227"/>
                </a:lnTo>
                <a:close/>
              </a:path>
              <a:path w="404495" h="618489">
                <a:moveTo>
                  <a:pt x="282995" y="131753"/>
                </a:moveTo>
                <a:lnTo>
                  <a:pt x="242513" y="131753"/>
                </a:lnTo>
                <a:lnTo>
                  <a:pt x="242513" y="91213"/>
                </a:lnTo>
                <a:lnTo>
                  <a:pt x="243588" y="76169"/>
                </a:lnTo>
                <a:lnTo>
                  <a:pt x="246561" y="62836"/>
                </a:lnTo>
                <a:lnTo>
                  <a:pt x="251052" y="51022"/>
                </a:lnTo>
                <a:lnTo>
                  <a:pt x="256681" y="40539"/>
                </a:lnTo>
                <a:lnTo>
                  <a:pt x="310388" y="40539"/>
                </a:lnTo>
                <a:lnTo>
                  <a:pt x="308185" y="42043"/>
                </a:lnTo>
                <a:lnTo>
                  <a:pt x="297796" y="51561"/>
                </a:lnTo>
                <a:lnTo>
                  <a:pt x="287596" y="67729"/>
                </a:lnTo>
                <a:lnTo>
                  <a:pt x="282995" y="91213"/>
                </a:lnTo>
                <a:lnTo>
                  <a:pt x="282995" y="1317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5B2B26CF-AF3E-4A97-9171-F271241AB3FC}"/>
              </a:ext>
            </a:extLst>
          </p:cNvPr>
          <p:cNvSpPr txBox="1"/>
          <p:nvPr/>
        </p:nvSpPr>
        <p:spPr>
          <a:xfrm>
            <a:off x="7407275" y="3783013"/>
            <a:ext cx="4094163" cy="1395412"/>
          </a:xfrm>
          <a:prstGeom prst="rect">
            <a:avLst/>
          </a:prstGeom>
        </p:spPr>
        <p:txBody>
          <a:bodyPr lIns="0" tIns="4381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ct val="92000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Buffers are molecules which take  in or release ions in order to  maintain the H+ ion  concentration at a certain level.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446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object 2">
            <a:extLst>
              <a:ext uri="{FF2B5EF4-FFF2-40B4-BE49-F238E27FC236}">
                <a16:creationId xmlns:a16="http://schemas.microsoft.com/office/drawing/2014/main" id="{B0307E8C-0621-4EFA-809F-A72710A0D231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4654550" cy="6858000"/>
          </a:xfrm>
          <a:custGeom>
            <a:avLst/>
            <a:gdLst>
              <a:gd name="T0" fmla="*/ 0 w 4654550"/>
              <a:gd name="T1" fmla="*/ 6858000 h 6858000"/>
              <a:gd name="T2" fmla="*/ 4654296 w 4654550"/>
              <a:gd name="T3" fmla="*/ 6858000 h 6858000"/>
              <a:gd name="T4" fmla="*/ 4654296 w 4654550"/>
              <a:gd name="T5" fmla="*/ 0 h 6858000"/>
              <a:gd name="T6" fmla="*/ 0 w 4654550"/>
              <a:gd name="T7" fmla="*/ 0 h 6858000"/>
              <a:gd name="T8" fmla="*/ 0 w 4654550"/>
              <a:gd name="T9" fmla="*/ 685800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54550" h="6858000">
                <a:moveTo>
                  <a:pt x="0" y="6858000"/>
                </a:moveTo>
                <a:lnTo>
                  <a:pt x="4654296" y="6858000"/>
                </a:lnTo>
                <a:lnTo>
                  <a:pt x="465429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0963" name="object 3">
            <a:extLst>
              <a:ext uri="{FF2B5EF4-FFF2-40B4-BE49-F238E27FC236}">
                <a16:creationId xmlns:a16="http://schemas.microsoft.com/office/drawing/2014/main" id="{D883E8BA-CCEF-4A39-93C0-6DE81833A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5688" y="0"/>
            <a:ext cx="9866312" cy="20843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94ADD968-FDCC-484D-AE3B-28035AA60A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25688" y="0"/>
            <a:ext cx="9866312" cy="2085975"/>
          </a:xfrm>
          <a:ln w="6096">
            <a:solidFill>
              <a:srgbClr val="EC7C30"/>
            </a:solidFill>
          </a:ln>
        </p:spPr>
        <p:txBody>
          <a:bodyPr rtlCol="0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br>
              <a:rPr sz="2800">
                <a:latin typeface="Times New Roman"/>
                <a:cs typeface="Times New Roman"/>
              </a:rPr>
            </a:br>
            <a:br>
              <a:rPr sz="2550">
                <a:latin typeface="Times New Roman"/>
                <a:cs typeface="Times New Roman"/>
              </a:rPr>
            </a:br>
            <a:r>
              <a:rPr sz="2800" spc="-30" dirty="0"/>
              <a:t>Buffers</a:t>
            </a:r>
            <a:endParaRPr sz="280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9A635B87-209F-4E9C-846C-5948D5C60812}"/>
              </a:ext>
            </a:extLst>
          </p:cNvPr>
          <p:cNvSpPr txBox="1"/>
          <p:nvPr/>
        </p:nvSpPr>
        <p:spPr>
          <a:xfrm>
            <a:off x="168275" y="74613"/>
            <a:ext cx="1765300" cy="5549900"/>
          </a:xfrm>
          <a:prstGeom prst="rect">
            <a:avLst/>
          </a:prstGeom>
        </p:spPr>
        <p:txBody>
          <a:bodyPr lIns="0" tIns="37465" rIns="0" bIns="0">
            <a:spAutoFit/>
          </a:bodyPr>
          <a:lstStyle>
            <a:lvl1pPr marL="241300" indent="-22860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41300" marR="0" lvl="0" indent="-228600" algn="l" defTabSz="914400" rtl="0" eaLnBrk="1" fontAlgn="base" latinLnBrk="0" hangingPunct="1">
              <a:lnSpc>
                <a:spcPts val="1513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9713" algn="l"/>
                <a:tab pos="241300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When blood pH is  too low and the  blood becomes too  acidic (acidosis),  there are too many  H+ ions is to blame.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41300" marR="0" lvl="0" indent="-228600" algn="l" defTabSz="914400" rtl="0" eaLnBrk="1" fontAlgn="base" latinLnBrk="0" hangingPunct="1">
              <a:lnSpc>
                <a:spcPts val="1513"/>
              </a:lnSpc>
              <a:spcBef>
                <a:spcPts val="102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9713" algn="l"/>
                <a:tab pos="241300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Buffers help to soak  up those extra H+  ions.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41300" marR="0" lvl="0" indent="-228600" algn="l" defTabSz="914400" rtl="0" eaLnBrk="1" fontAlgn="base" latinLnBrk="0" hangingPunct="1">
              <a:lnSpc>
                <a:spcPts val="1513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9713" algn="l"/>
                <a:tab pos="241300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lack of H+ ions  causes the blood to  be too basic  (alkalosis).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41300" marR="0" lvl="0" indent="-228600" algn="l" defTabSz="914400" rtl="0" eaLnBrk="1" fontAlgn="base" latinLnBrk="0" hangingPunct="1">
              <a:lnSpc>
                <a:spcPts val="1513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9713" algn="l"/>
                <a:tab pos="241300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this situation,  buffers release H+  ions.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41300" marR="0" lvl="0" indent="-228600" algn="l" defTabSz="914400" rtl="0" eaLnBrk="1" fontAlgn="base" latinLnBrk="0" hangingPunct="1">
              <a:lnSpc>
                <a:spcPts val="1513"/>
              </a:lnSpc>
              <a:spcBef>
                <a:spcPts val="1013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9713" algn="l"/>
                <a:tab pos="241300" algn="l"/>
              </a:tabLst>
              <a:defRPr/>
            </a:pPr>
            <a:r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Buffers function to  maintain the pH of  our blood by either  donating or grabbing  H+ ions as necessary  to keep the number  of H+ ions floating  around the blood at  just the right  amount.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0966" name="object 6">
            <a:extLst>
              <a:ext uri="{FF2B5EF4-FFF2-40B4-BE49-F238E27FC236}">
                <a16:creationId xmlns:a16="http://schemas.microsoft.com/office/drawing/2014/main" id="{68D4DD67-E64F-4C07-912F-7514395E8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5688" y="2084388"/>
            <a:ext cx="9593262" cy="477361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5394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D7891D7-9D58-4E05-9F9F-808CB6CB9D25}"/>
              </a:ext>
            </a:extLst>
          </p:cNvPr>
          <p:cNvSpPr txBox="1"/>
          <p:nvPr/>
        </p:nvSpPr>
        <p:spPr>
          <a:xfrm>
            <a:off x="941388" y="2689225"/>
            <a:ext cx="3113087" cy="1301750"/>
          </a:xfrm>
          <a:prstGeom prst="rect">
            <a:avLst/>
          </a:prstGeom>
        </p:spPr>
        <p:txBody>
          <a:bodyPr lIns="0" tIns="8953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ts val="4750"/>
              </a:lnSpc>
              <a:spcBef>
                <a:spcPts val="7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Bicarbonate  Buffer System</a:t>
            </a:r>
            <a:endParaRPr kumimoji="0" lang="en-US" alt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41987" name="object 3">
            <a:extLst>
              <a:ext uri="{FF2B5EF4-FFF2-40B4-BE49-F238E27FC236}">
                <a16:creationId xmlns:a16="http://schemas.microsoft.com/office/drawing/2014/main" id="{CB4FA736-64A0-4049-9D11-DF7B4758AF06}"/>
              </a:ext>
            </a:extLst>
          </p:cNvPr>
          <p:cNvSpPr>
            <a:spLocks/>
          </p:cNvSpPr>
          <p:nvPr/>
        </p:nvSpPr>
        <p:spPr bwMode="auto">
          <a:xfrm>
            <a:off x="5194300" y="471488"/>
            <a:ext cx="6513513" cy="1682750"/>
          </a:xfrm>
          <a:custGeom>
            <a:avLst/>
            <a:gdLst>
              <a:gd name="T0" fmla="*/ 6345326 w 6513830"/>
              <a:gd name="T1" fmla="*/ 0 h 1682750"/>
              <a:gd name="T2" fmla="*/ 168249 w 6513830"/>
              <a:gd name="T3" fmla="*/ 0 h 1682750"/>
              <a:gd name="T4" fmla="*/ 123520 w 6513830"/>
              <a:gd name="T5" fmla="*/ 6009 h 1682750"/>
              <a:gd name="T6" fmla="*/ 83328 w 6513830"/>
              <a:gd name="T7" fmla="*/ 22970 h 1682750"/>
              <a:gd name="T8" fmla="*/ 49277 w 6513830"/>
              <a:gd name="T9" fmla="*/ 49277 h 1682750"/>
              <a:gd name="T10" fmla="*/ 22970 w 6513830"/>
              <a:gd name="T11" fmla="*/ 83328 h 1682750"/>
              <a:gd name="T12" fmla="*/ 6009 w 6513830"/>
              <a:gd name="T13" fmla="*/ 123520 h 1682750"/>
              <a:gd name="T14" fmla="*/ 0 w 6513830"/>
              <a:gd name="T15" fmla="*/ 168249 h 1682750"/>
              <a:gd name="T16" fmla="*/ 1 w 6513830"/>
              <a:gd name="T17" fmla="*/ 1514246 h 1682750"/>
              <a:gd name="T18" fmla="*/ 6014 w 6513830"/>
              <a:gd name="T19" fmla="*/ 1558975 h 1682750"/>
              <a:gd name="T20" fmla="*/ 22977 w 6513830"/>
              <a:gd name="T21" fmla="*/ 1599167 h 1682750"/>
              <a:gd name="T22" fmla="*/ 49285 w 6513830"/>
              <a:gd name="T23" fmla="*/ 1633218 h 1682750"/>
              <a:gd name="T24" fmla="*/ 83336 w 6513830"/>
              <a:gd name="T25" fmla="*/ 1659525 h 1682750"/>
              <a:gd name="T26" fmla="*/ 123527 w 6513830"/>
              <a:gd name="T27" fmla="*/ 1676486 h 1682750"/>
              <a:gd name="T28" fmla="*/ 168249 w 6513830"/>
              <a:gd name="T29" fmla="*/ 1682495 h 1682750"/>
              <a:gd name="T30" fmla="*/ 6345326 w 6513830"/>
              <a:gd name="T31" fmla="*/ 1682495 h 1682750"/>
              <a:gd name="T32" fmla="*/ 6390057 w 6513830"/>
              <a:gd name="T33" fmla="*/ 1676485 h 1682750"/>
              <a:gd name="T34" fmla="*/ 6430251 w 6513830"/>
              <a:gd name="T35" fmla="*/ 1659522 h 1682750"/>
              <a:gd name="T36" fmla="*/ 6464303 w 6513830"/>
              <a:gd name="T37" fmla="*/ 1633212 h 1682750"/>
              <a:gd name="T38" fmla="*/ 6490609 w 6513830"/>
              <a:gd name="T39" fmla="*/ 1599157 h 1682750"/>
              <a:gd name="T40" fmla="*/ 6507567 w 6513830"/>
              <a:gd name="T41" fmla="*/ 1558963 h 1682750"/>
              <a:gd name="T42" fmla="*/ 6513576 w 6513830"/>
              <a:gd name="T43" fmla="*/ 1514246 h 1682750"/>
              <a:gd name="T44" fmla="*/ 6513588 w 6513830"/>
              <a:gd name="T45" fmla="*/ 168249 h 1682750"/>
              <a:gd name="T46" fmla="*/ 6507578 w 6513830"/>
              <a:gd name="T47" fmla="*/ 123520 h 1682750"/>
              <a:gd name="T48" fmla="*/ 6490615 w 6513830"/>
              <a:gd name="T49" fmla="*/ 83328 h 1682750"/>
              <a:gd name="T50" fmla="*/ 6464304 w 6513830"/>
              <a:gd name="T51" fmla="*/ 49277 h 1682750"/>
              <a:gd name="T52" fmla="*/ 6430250 w 6513830"/>
              <a:gd name="T53" fmla="*/ 22970 h 1682750"/>
              <a:gd name="T54" fmla="*/ 6390056 w 6513830"/>
              <a:gd name="T55" fmla="*/ 6009 h 1682750"/>
              <a:gd name="T56" fmla="*/ 6345326 w 6513830"/>
              <a:gd name="T57" fmla="*/ 0 h 1682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513830" h="1682750">
                <a:moveTo>
                  <a:pt x="6345326" y="0"/>
                </a:moveTo>
                <a:lnTo>
                  <a:pt x="168249" y="0"/>
                </a:lnTo>
                <a:lnTo>
                  <a:pt x="123520" y="6009"/>
                </a:lnTo>
                <a:lnTo>
                  <a:pt x="83328" y="22970"/>
                </a:lnTo>
                <a:lnTo>
                  <a:pt x="49277" y="49277"/>
                </a:lnTo>
                <a:lnTo>
                  <a:pt x="22970" y="83328"/>
                </a:lnTo>
                <a:lnTo>
                  <a:pt x="6009" y="123520"/>
                </a:lnTo>
                <a:lnTo>
                  <a:pt x="0" y="168249"/>
                </a:lnTo>
                <a:lnTo>
                  <a:pt x="1" y="1514246"/>
                </a:lnTo>
                <a:lnTo>
                  <a:pt x="6014" y="1558975"/>
                </a:lnTo>
                <a:lnTo>
                  <a:pt x="22977" y="1599167"/>
                </a:lnTo>
                <a:lnTo>
                  <a:pt x="49285" y="1633218"/>
                </a:lnTo>
                <a:lnTo>
                  <a:pt x="83336" y="1659525"/>
                </a:lnTo>
                <a:lnTo>
                  <a:pt x="123527" y="1676486"/>
                </a:lnTo>
                <a:lnTo>
                  <a:pt x="168249" y="1682495"/>
                </a:lnTo>
                <a:lnTo>
                  <a:pt x="6345326" y="1682495"/>
                </a:lnTo>
                <a:lnTo>
                  <a:pt x="6390057" y="1676485"/>
                </a:lnTo>
                <a:lnTo>
                  <a:pt x="6430251" y="1659522"/>
                </a:lnTo>
                <a:lnTo>
                  <a:pt x="6464303" y="1633212"/>
                </a:lnTo>
                <a:lnTo>
                  <a:pt x="6490609" y="1599157"/>
                </a:lnTo>
                <a:lnTo>
                  <a:pt x="6507567" y="1558963"/>
                </a:lnTo>
                <a:lnTo>
                  <a:pt x="6513576" y="1514246"/>
                </a:lnTo>
                <a:lnTo>
                  <a:pt x="6513588" y="168249"/>
                </a:lnTo>
                <a:lnTo>
                  <a:pt x="6507578" y="123520"/>
                </a:lnTo>
                <a:lnTo>
                  <a:pt x="6490615" y="83328"/>
                </a:lnTo>
                <a:lnTo>
                  <a:pt x="6464304" y="49277"/>
                </a:lnTo>
                <a:lnTo>
                  <a:pt x="6430250" y="22970"/>
                </a:lnTo>
                <a:lnTo>
                  <a:pt x="6390056" y="6009"/>
                </a:lnTo>
                <a:lnTo>
                  <a:pt x="6345326" y="0"/>
                </a:lnTo>
                <a:close/>
              </a:path>
            </a:pathLst>
          </a:custGeom>
          <a:solidFill>
            <a:srgbClr val="EC7C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1988" name="object 4">
            <a:extLst>
              <a:ext uri="{FF2B5EF4-FFF2-40B4-BE49-F238E27FC236}">
                <a16:creationId xmlns:a16="http://schemas.microsoft.com/office/drawing/2014/main" id="{5DF61F57-6115-4B8E-ACDA-B0A1D411361D}"/>
              </a:ext>
            </a:extLst>
          </p:cNvPr>
          <p:cNvSpPr>
            <a:spLocks/>
          </p:cNvSpPr>
          <p:nvPr/>
        </p:nvSpPr>
        <p:spPr bwMode="auto">
          <a:xfrm>
            <a:off x="6011863" y="985838"/>
            <a:ext cx="307975" cy="307975"/>
          </a:xfrm>
          <a:custGeom>
            <a:avLst/>
            <a:gdLst>
              <a:gd name="T0" fmla="*/ 154302 w 308610"/>
              <a:gd name="T1" fmla="*/ 308049 h 308609"/>
              <a:gd name="T2" fmla="*/ 105529 w 308610"/>
              <a:gd name="T3" fmla="*/ 300197 h 308609"/>
              <a:gd name="T4" fmla="*/ 63171 w 308610"/>
              <a:gd name="T5" fmla="*/ 278332 h 308609"/>
              <a:gd name="T6" fmla="*/ 29770 w 308610"/>
              <a:gd name="T7" fmla="*/ 244991 h 308609"/>
              <a:gd name="T8" fmla="*/ 7866 w 308610"/>
              <a:gd name="T9" fmla="*/ 202710 h 308609"/>
              <a:gd name="T10" fmla="*/ 0 w 308610"/>
              <a:gd name="T11" fmla="*/ 154024 h 308609"/>
              <a:gd name="T12" fmla="*/ 7866 w 308610"/>
              <a:gd name="T13" fmla="*/ 105339 h 308609"/>
              <a:gd name="T14" fmla="*/ 29770 w 308610"/>
              <a:gd name="T15" fmla="*/ 63057 h 308609"/>
              <a:gd name="T16" fmla="*/ 63171 w 308610"/>
              <a:gd name="T17" fmla="*/ 29716 h 308609"/>
              <a:gd name="T18" fmla="*/ 105529 w 308610"/>
              <a:gd name="T19" fmla="*/ 7851 h 308609"/>
              <a:gd name="T20" fmla="*/ 154302 w 308610"/>
              <a:gd name="T21" fmla="*/ 0 h 308609"/>
              <a:gd name="T22" fmla="*/ 203075 w 308610"/>
              <a:gd name="T23" fmla="*/ 7851 h 308609"/>
              <a:gd name="T24" fmla="*/ 245433 w 308610"/>
              <a:gd name="T25" fmla="*/ 29716 h 308609"/>
              <a:gd name="T26" fmla="*/ 278834 w 308610"/>
              <a:gd name="T27" fmla="*/ 63057 h 308609"/>
              <a:gd name="T28" fmla="*/ 300738 w 308610"/>
              <a:gd name="T29" fmla="*/ 105339 h 308609"/>
              <a:gd name="T30" fmla="*/ 308604 w 308610"/>
              <a:gd name="T31" fmla="*/ 154024 h 308609"/>
              <a:gd name="T32" fmla="*/ 300738 w 308610"/>
              <a:gd name="T33" fmla="*/ 202710 h 308609"/>
              <a:gd name="T34" fmla="*/ 278834 w 308610"/>
              <a:gd name="T35" fmla="*/ 244991 h 308609"/>
              <a:gd name="T36" fmla="*/ 245433 w 308610"/>
              <a:gd name="T37" fmla="*/ 278332 h 308609"/>
              <a:gd name="T38" fmla="*/ 203075 w 308610"/>
              <a:gd name="T39" fmla="*/ 300197 h 308609"/>
              <a:gd name="T40" fmla="*/ 154302 w 308610"/>
              <a:gd name="T41" fmla="*/ 308049 h 308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08610" h="308609">
                <a:moveTo>
                  <a:pt x="154302" y="308049"/>
                </a:moveTo>
                <a:lnTo>
                  <a:pt x="105529" y="300197"/>
                </a:lnTo>
                <a:lnTo>
                  <a:pt x="63171" y="278332"/>
                </a:lnTo>
                <a:lnTo>
                  <a:pt x="29770" y="244991"/>
                </a:lnTo>
                <a:lnTo>
                  <a:pt x="7866" y="202710"/>
                </a:lnTo>
                <a:lnTo>
                  <a:pt x="0" y="154024"/>
                </a:lnTo>
                <a:lnTo>
                  <a:pt x="7866" y="105339"/>
                </a:lnTo>
                <a:lnTo>
                  <a:pt x="29770" y="63057"/>
                </a:lnTo>
                <a:lnTo>
                  <a:pt x="63171" y="29716"/>
                </a:lnTo>
                <a:lnTo>
                  <a:pt x="105529" y="7851"/>
                </a:lnTo>
                <a:lnTo>
                  <a:pt x="154302" y="0"/>
                </a:lnTo>
                <a:lnTo>
                  <a:pt x="203075" y="7851"/>
                </a:lnTo>
                <a:lnTo>
                  <a:pt x="245433" y="29716"/>
                </a:lnTo>
                <a:lnTo>
                  <a:pt x="278834" y="63057"/>
                </a:lnTo>
                <a:lnTo>
                  <a:pt x="300738" y="105339"/>
                </a:lnTo>
                <a:lnTo>
                  <a:pt x="308604" y="154024"/>
                </a:lnTo>
                <a:lnTo>
                  <a:pt x="300738" y="202710"/>
                </a:lnTo>
                <a:lnTo>
                  <a:pt x="278834" y="244991"/>
                </a:lnTo>
                <a:lnTo>
                  <a:pt x="245433" y="278332"/>
                </a:lnTo>
                <a:lnTo>
                  <a:pt x="203075" y="300197"/>
                </a:lnTo>
                <a:lnTo>
                  <a:pt x="154302" y="3080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1989" name="object 5">
            <a:extLst>
              <a:ext uri="{FF2B5EF4-FFF2-40B4-BE49-F238E27FC236}">
                <a16:creationId xmlns:a16="http://schemas.microsoft.com/office/drawing/2014/main" id="{75702302-BB79-4F6A-B05A-57F84179FDBE}"/>
              </a:ext>
            </a:extLst>
          </p:cNvPr>
          <p:cNvSpPr>
            <a:spLocks/>
          </p:cNvSpPr>
          <p:nvPr/>
        </p:nvSpPr>
        <p:spPr bwMode="auto">
          <a:xfrm>
            <a:off x="5780088" y="1344613"/>
            <a:ext cx="220662" cy="338137"/>
          </a:xfrm>
          <a:custGeom>
            <a:avLst/>
            <a:gdLst>
              <a:gd name="T0" fmla="*/ 188146 w 220979"/>
              <a:gd name="T1" fmla="*/ 336928 h 337185"/>
              <a:gd name="T2" fmla="*/ 29022 w 220979"/>
              <a:gd name="T3" fmla="*/ 336928 h 337185"/>
              <a:gd name="T4" fmla="*/ 24200 w 220979"/>
              <a:gd name="T5" fmla="*/ 335966 h 337185"/>
              <a:gd name="T6" fmla="*/ 20342 w 220979"/>
              <a:gd name="T7" fmla="*/ 334041 h 337185"/>
              <a:gd name="T8" fmla="*/ 9221 w 220979"/>
              <a:gd name="T9" fmla="*/ 326730 h 337185"/>
              <a:gd name="T10" fmla="*/ 2260 w 220979"/>
              <a:gd name="T11" fmla="*/ 315991 h 337185"/>
              <a:gd name="T12" fmla="*/ 0 w 220979"/>
              <a:gd name="T13" fmla="*/ 303446 h 337185"/>
              <a:gd name="T14" fmla="*/ 2983 w 220979"/>
              <a:gd name="T15" fmla="*/ 290721 h 337185"/>
              <a:gd name="T16" fmla="*/ 65668 w 220979"/>
              <a:gd name="T17" fmla="*/ 148248 h 337185"/>
              <a:gd name="T18" fmla="*/ 65548 w 220979"/>
              <a:gd name="T19" fmla="*/ 50058 h 337185"/>
              <a:gd name="T20" fmla="*/ 45416 w 220979"/>
              <a:gd name="T21" fmla="*/ 20215 h 337185"/>
              <a:gd name="T22" fmla="*/ 43487 w 220979"/>
              <a:gd name="T23" fmla="*/ 16365 h 337185"/>
              <a:gd name="T24" fmla="*/ 43487 w 220979"/>
              <a:gd name="T25" fmla="*/ 4813 h 337185"/>
              <a:gd name="T26" fmla="*/ 49274 w 220979"/>
              <a:gd name="T27" fmla="*/ 962 h 337185"/>
              <a:gd name="T28" fmla="*/ 165000 w 220979"/>
              <a:gd name="T29" fmla="*/ 962 h 337185"/>
              <a:gd name="T30" fmla="*/ 169822 w 220979"/>
              <a:gd name="T31" fmla="*/ 0 h 337185"/>
              <a:gd name="T32" fmla="*/ 173680 w 220979"/>
              <a:gd name="T33" fmla="*/ 2887 h 337185"/>
              <a:gd name="T34" fmla="*/ 175609 w 220979"/>
              <a:gd name="T35" fmla="*/ 6738 h 337185"/>
              <a:gd name="T36" fmla="*/ 178502 w 220979"/>
              <a:gd name="T37" fmla="*/ 11551 h 337185"/>
              <a:gd name="T38" fmla="*/ 176573 w 220979"/>
              <a:gd name="T39" fmla="*/ 18290 h 337185"/>
              <a:gd name="T40" fmla="*/ 170787 w 220979"/>
              <a:gd name="T41" fmla="*/ 21178 h 337185"/>
              <a:gd name="T42" fmla="*/ 169588 w 220979"/>
              <a:gd name="T43" fmla="*/ 22141 h 337185"/>
              <a:gd name="T44" fmla="*/ 81099 w 220979"/>
              <a:gd name="T45" fmla="*/ 22141 h 337185"/>
              <a:gd name="T46" fmla="*/ 84745 w 220979"/>
              <a:gd name="T47" fmla="*/ 28804 h 337185"/>
              <a:gd name="T48" fmla="*/ 87126 w 220979"/>
              <a:gd name="T49" fmla="*/ 35738 h 337185"/>
              <a:gd name="T50" fmla="*/ 88422 w 220979"/>
              <a:gd name="T51" fmla="*/ 42853 h 337185"/>
              <a:gd name="T52" fmla="*/ 88814 w 220979"/>
              <a:gd name="T53" fmla="*/ 50058 h 337185"/>
              <a:gd name="T54" fmla="*/ 88814 w 220979"/>
              <a:gd name="T55" fmla="*/ 72199 h 337185"/>
              <a:gd name="T56" fmla="*/ 154392 w 220979"/>
              <a:gd name="T57" fmla="*/ 72199 h 337185"/>
              <a:gd name="T58" fmla="*/ 154392 w 220979"/>
              <a:gd name="T59" fmla="*/ 147286 h 337185"/>
              <a:gd name="T60" fmla="*/ 218042 w 220979"/>
              <a:gd name="T61" fmla="*/ 290721 h 337185"/>
              <a:gd name="T62" fmla="*/ 219971 w 220979"/>
              <a:gd name="T63" fmla="*/ 294572 h 337185"/>
              <a:gd name="T64" fmla="*/ 220935 w 220979"/>
              <a:gd name="T65" fmla="*/ 299385 h 337185"/>
              <a:gd name="T66" fmla="*/ 220935 w 220979"/>
              <a:gd name="T67" fmla="*/ 304198 h 337185"/>
              <a:gd name="T68" fmla="*/ 218388 w 220979"/>
              <a:gd name="T69" fmla="*/ 317029 h 337185"/>
              <a:gd name="T70" fmla="*/ 211412 w 220979"/>
              <a:gd name="T71" fmla="*/ 327422 h 337185"/>
              <a:gd name="T72" fmla="*/ 200999 w 220979"/>
              <a:gd name="T73" fmla="*/ 334386 h 337185"/>
              <a:gd name="T74" fmla="*/ 188146 w 220979"/>
              <a:gd name="T75" fmla="*/ 336928 h 337185"/>
              <a:gd name="T76" fmla="*/ 154392 w 220979"/>
              <a:gd name="T77" fmla="*/ 72199 h 337185"/>
              <a:gd name="T78" fmla="*/ 132211 w 220979"/>
              <a:gd name="T79" fmla="*/ 72199 h 337185"/>
              <a:gd name="T80" fmla="*/ 132211 w 220979"/>
              <a:gd name="T81" fmla="*/ 50058 h 337185"/>
              <a:gd name="T82" fmla="*/ 132739 w 220979"/>
              <a:gd name="T83" fmla="*/ 42853 h 337185"/>
              <a:gd name="T84" fmla="*/ 134261 w 220979"/>
              <a:gd name="T85" fmla="*/ 35738 h 337185"/>
              <a:gd name="T86" fmla="*/ 136687 w 220979"/>
              <a:gd name="T87" fmla="*/ 28804 h 337185"/>
              <a:gd name="T88" fmla="*/ 139926 w 220979"/>
              <a:gd name="T89" fmla="*/ 22141 h 337185"/>
              <a:gd name="T90" fmla="*/ 169588 w 220979"/>
              <a:gd name="T91" fmla="*/ 22141 h 337185"/>
              <a:gd name="T92" fmla="*/ 164157 w 220979"/>
              <a:gd name="T93" fmla="*/ 26503 h 337185"/>
              <a:gd name="T94" fmla="*/ 158973 w 220979"/>
              <a:gd name="T95" fmla="*/ 33452 h 337185"/>
              <a:gd name="T96" fmla="*/ 155598 w 220979"/>
              <a:gd name="T97" fmla="*/ 41484 h 337185"/>
              <a:gd name="T98" fmla="*/ 154392 w 220979"/>
              <a:gd name="T99" fmla="*/ 50058 h 337185"/>
              <a:gd name="T100" fmla="*/ 154392 w 220979"/>
              <a:gd name="T101" fmla="*/ 72199 h 337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20979" h="337185">
                <a:moveTo>
                  <a:pt x="188146" y="336928"/>
                </a:moveTo>
                <a:lnTo>
                  <a:pt x="29022" y="336928"/>
                </a:lnTo>
                <a:lnTo>
                  <a:pt x="24200" y="335966"/>
                </a:lnTo>
                <a:lnTo>
                  <a:pt x="20342" y="334041"/>
                </a:lnTo>
                <a:lnTo>
                  <a:pt x="9221" y="326730"/>
                </a:lnTo>
                <a:lnTo>
                  <a:pt x="2260" y="315991"/>
                </a:lnTo>
                <a:lnTo>
                  <a:pt x="0" y="303446"/>
                </a:lnTo>
                <a:lnTo>
                  <a:pt x="2983" y="290721"/>
                </a:lnTo>
                <a:lnTo>
                  <a:pt x="65668" y="148248"/>
                </a:lnTo>
                <a:lnTo>
                  <a:pt x="65548" y="50058"/>
                </a:lnTo>
                <a:lnTo>
                  <a:pt x="45416" y="20215"/>
                </a:lnTo>
                <a:lnTo>
                  <a:pt x="43487" y="16365"/>
                </a:lnTo>
                <a:lnTo>
                  <a:pt x="43487" y="4813"/>
                </a:lnTo>
                <a:lnTo>
                  <a:pt x="49274" y="962"/>
                </a:lnTo>
                <a:lnTo>
                  <a:pt x="165000" y="962"/>
                </a:lnTo>
                <a:lnTo>
                  <a:pt x="169822" y="0"/>
                </a:lnTo>
                <a:lnTo>
                  <a:pt x="173680" y="2887"/>
                </a:lnTo>
                <a:lnTo>
                  <a:pt x="175609" y="6738"/>
                </a:lnTo>
                <a:lnTo>
                  <a:pt x="178502" y="11551"/>
                </a:lnTo>
                <a:lnTo>
                  <a:pt x="176573" y="18290"/>
                </a:lnTo>
                <a:lnTo>
                  <a:pt x="170787" y="21178"/>
                </a:lnTo>
                <a:lnTo>
                  <a:pt x="169588" y="22141"/>
                </a:lnTo>
                <a:lnTo>
                  <a:pt x="81099" y="22141"/>
                </a:lnTo>
                <a:lnTo>
                  <a:pt x="84745" y="28804"/>
                </a:lnTo>
                <a:lnTo>
                  <a:pt x="87126" y="35738"/>
                </a:lnTo>
                <a:lnTo>
                  <a:pt x="88422" y="42853"/>
                </a:lnTo>
                <a:lnTo>
                  <a:pt x="88814" y="50058"/>
                </a:lnTo>
                <a:lnTo>
                  <a:pt x="88814" y="72199"/>
                </a:lnTo>
                <a:lnTo>
                  <a:pt x="154392" y="72199"/>
                </a:lnTo>
                <a:lnTo>
                  <a:pt x="154392" y="147286"/>
                </a:lnTo>
                <a:lnTo>
                  <a:pt x="218042" y="290721"/>
                </a:lnTo>
                <a:lnTo>
                  <a:pt x="219971" y="294572"/>
                </a:lnTo>
                <a:lnTo>
                  <a:pt x="220935" y="299385"/>
                </a:lnTo>
                <a:lnTo>
                  <a:pt x="220935" y="304198"/>
                </a:lnTo>
                <a:lnTo>
                  <a:pt x="218388" y="317029"/>
                </a:lnTo>
                <a:lnTo>
                  <a:pt x="211412" y="327422"/>
                </a:lnTo>
                <a:lnTo>
                  <a:pt x="200999" y="334386"/>
                </a:lnTo>
                <a:lnTo>
                  <a:pt x="188146" y="336928"/>
                </a:lnTo>
                <a:close/>
              </a:path>
              <a:path w="220979" h="337185">
                <a:moveTo>
                  <a:pt x="154392" y="72199"/>
                </a:moveTo>
                <a:lnTo>
                  <a:pt x="132211" y="72199"/>
                </a:lnTo>
                <a:lnTo>
                  <a:pt x="132211" y="50058"/>
                </a:lnTo>
                <a:lnTo>
                  <a:pt x="132739" y="42853"/>
                </a:lnTo>
                <a:lnTo>
                  <a:pt x="134261" y="35738"/>
                </a:lnTo>
                <a:lnTo>
                  <a:pt x="136687" y="28804"/>
                </a:lnTo>
                <a:lnTo>
                  <a:pt x="139926" y="22141"/>
                </a:lnTo>
                <a:lnTo>
                  <a:pt x="169588" y="22141"/>
                </a:lnTo>
                <a:lnTo>
                  <a:pt x="164157" y="26503"/>
                </a:lnTo>
                <a:lnTo>
                  <a:pt x="158973" y="33452"/>
                </a:lnTo>
                <a:lnTo>
                  <a:pt x="155598" y="41484"/>
                </a:lnTo>
                <a:lnTo>
                  <a:pt x="154392" y="50058"/>
                </a:lnTo>
                <a:lnTo>
                  <a:pt x="154392" y="7219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1990" name="object 6">
            <a:extLst>
              <a:ext uri="{FF2B5EF4-FFF2-40B4-BE49-F238E27FC236}">
                <a16:creationId xmlns:a16="http://schemas.microsoft.com/office/drawing/2014/main" id="{44E9760A-C090-4CAD-88F7-20D1502B3C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1525" y="1196975"/>
            <a:ext cx="93663" cy="13811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1991" name="object 7">
            <a:extLst>
              <a:ext uri="{FF2B5EF4-FFF2-40B4-BE49-F238E27FC236}">
                <a16:creationId xmlns:a16="http://schemas.microsoft.com/office/drawing/2014/main" id="{196E0289-E8E6-4DAC-82C8-1A4652649F3F}"/>
              </a:ext>
            </a:extLst>
          </p:cNvPr>
          <p:cNvSpPr>
            <a:spLocks/>
          </p:cNvSpPr>
          <p:nvPr/>
        </p:nvSpPr>
        <p:spPr bwMode="auto">
          <a:xfrm>
            <a:off x="5953125" y="1354138"/>
            <a:ext cx="165100" cy="285750"/>
          </a:xfrm>
          <a:custGeom>
            <a:avLst/>
            <a:gdLst>
              <a:gd name="T0" fmla="*/ 163946 w 164464"/>
              <a:gd name="T1" fmla="*/ 285908 h 286385"/>
              <a:gd name="T2" fmla="*/ 65578 w 164464"/>
              <a:gd name="T3" fmla="*/ 285908 h 286385"/>
              <a:gd name="T4" fmla="*/ 63649 w 164464"/>
              <a:gd name="T5" fmla="*/ 278207 h 286385"/>
              <a:gd name="T6" fmla="*/ 61720 w 164464"/>
              <a:gd name="T7" fmla="*/ 274356 h 286385"/>
              <a:gd name="T8" fmla="*/ 0 w 164464"/>
              <a:gd name="T9" fmla="*/ 134771 h 286385"/>
              <a:gd name="T10" fmla="*/ 0 w 164464"/>
              <a:gd name="T11" fmla="*/ 42356 h 286385"/>
              <a:gd name="T12" fmla="*/ 41589 w 164464"/>
              <a:gd name="T13" fmla="*/ 12394 h 286385"/>
              <a:gd name="T14" fmla="*/ 76186 w 164464"/>
              <a:gd name="T15" fmla="*/ 0 h 286385"/>
              <a:gd name="T16" fmla="*/ 74257 w 164464"/>
              <a:gd name="T17" fmla="*/ 81825 h 286385"/>
              <a:gd name="T18" fmla="*/ 129228 w 164464"/>
              <a:gd name="T19" fmla="*/ 81825 h 286385"/>
              <a:gd name="T20" fmla="*/ 94510 w 164464"/>
              <a:gd name="T21" fmla="*/ 125145 h 286385"/>
              <a:gd name="T22" fmla="*/ 163946 w 164464"/>
              <a:gd name="T23" fmla="*/ 198306 h 286385"/>
              <a:gd name="T24" fmla="*/ 163946 w 164464"/>
              <a:gd name="T25" fmla="*/ 285908 h 286385"/>
              <a:gd name="T26" fmla="*/ 129228 w 164464"/>
              <a:gd name="T27" fmla="*/ 81825 h 286385"/>
              <a:gd name="T28" fmla="*/ 74257 w 164464"/>
              <a:gd name="T29" fmla="*/ 81825 h 286385"/>
              <a:gd name="T30" fmla="*/ 133085 w 164464"/>
              <a:gd name="T31" fmla="*/ 76049 h 286385"/>
              <a:gd name="T32" fmla="*/ 133085 w 164464"/>
              <a:gd name="T33" fmla="*/ 77012 h 286385"/>
              <a:gd name="T34" fmla="*/ 129228 w 164464"/>
              <a:gd name="T35" fmla="*/ 81825 h 286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64464" h="286385">
                <a:moveTo>
                  <a:pt x="163946" y="285908"/>
                </a:moveTo>
                <a:lnTo>
                  <a:pt x="65578" y="285908"/>
                </a:lnTo>
                <a:lnTo>
                  <a:pt x="63649" y="278207"/>
                </a:lnTo>
                <a:lnTo>
                  <a:pt x="61720" y="274356"/>
                </a:lnTo>
                <a:lnTo>
                  <a:pt x="0" y="134771"/>
                </a:lnTo>
                <a:lnTo>
                  <a:pt x="0" y="42356"/>
                </a:lnTo>
                <a:lnTo>
                  <a:pt x="41589" y="12394"/>
                </a:lnTo>
                <a:lnTo>
                  <a:pt x="76186" y="0"/>
                </a:lnTo>
                <a:lnTo>
                  <a:pt x="74257" y="81825"/>
                </a:lnTo>
                <a:lnTo>
                  <a:pt x="129228" y="81825"/>
                </a:lnTo>
                <a:lnTo>
                  <a:pt x="94510" y="125145"/>
                </a:lnTo>
                <a:lnTo>
                  <a:pt x="163946" y="198306"/>
                </a:lnTo>
                <a:lnTo>
                  <a:pt x="163946" y="285908"/>
                </a:lnTo>
                <a:close/>
              </a:path>
              <a:path w="164464" h="286385">
                <a:moveTo>
                  <a:pt x="129228" y="81825"/>
                </a:moveTo>
                <a:lnTo>
                  <a:pt x="74257" y="81825"/>
                </a:lnTo>
                <a:lnTo>
                  <a:pt x="133085" y="76049"/>
                </a:lnTo>
                <a:lnTo>
                  <a:pt x="133085" y="77012"/>
                </a:lnTo>
                <a:lnTo>
                  <a:pt x="129228" y="818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1992" name="object 8">
            <a:extLst>
              <a:ext uri="{FF2B5EF4-FFF2-40B4-BE49-F238E27FC236}">
                <a16:creationId xmlns:a16="http://schemas.microsoft.com/office/drawing/2014/main" id="{B2AD9D21-7D33-4B4C-846C-45032CD864A7}"/>
              </a:ext>
            </a:extLst>
          </p:cNvPr>
          <p:cNvSpPr>
            <a:spLocks/>
          </p:cNvSpPr>
          <p:nvPr/>
        </p:nvSpPr>
        <p:spPr bwMode="auto">
          <a:xfrm>
            <a:off x="6069013" y="1331913"/>
            <a:ext cx="195262" cy="307975"/>
          </a:xfrm>
          <a:custGeom>
            <a:avLst/>
            <a:gdLst>
              <a:gd name="T0" fmla="*/ 126334 w 196214"/>
              <a:gd name="T1" fmla="*/ 308049 h 308610"/>
              <a:gd name="T2" fmla="*/ 68471 w 196214"/>
              <a:gd name="T3" fmla="*/ 308049 h 308610"/>
              <a:gd name="T4" fmla="*/ 68471 w 196214"/>
              <a:gd name="T5" fmla="*/ 211783 h 308610"/>
              <a:gd name="T6" fmla="*/ 0 w 196214"/>
              <a:gd name="T7" fmla="*/ 11551 h 308610"/>
              <a:gd name="T8" fmla="*/ 24034 w 196214"/>
              <a:gd name="T9" fmla="*/ 6497 h 308610"/>
              <a:gd name="T10" fmla="*/ 48340 w 196214"/>
              <a:gd name="T11" fmla="*/ 2887 h 308610"/>
              <a:gd name="T12" fmla="*/ 72826 w 196214"/>
              <a:gd name="T13" fmla="*/ 721 h 308610"/>
              <a:gd name="T14" fmla="*/ 97403 w 196214"/>
              <a:gd name="T15" fmla="*/ 0 h 308610"/>
              <a:gd name="T16" fmla="*/ 121995 w 196214"/>
              <a:gd name="T17" fmla="*/ 721 h 308610"/>
              <a:gd name="T18" fmla="*/ 146587 w 196214"/>
              <a:gd name="T19" fmla="*/ 2887 h 308610"/>
              <a:gd name="T20" fmla="*/ 171179 w 196214"/>
              <a:gd name="T21" fmla="*/ 6497 h 308610"/>
              <a:gd name="T22" fmla="*/ 195770 w 196214"/>
              <a:gd name="T23" fmla="*/ 11551 h 308610"/>
              <a:gd name="T24" fmla="*/ 126334 w 196214"/>
              <a:gd name="T25" fmla="*/ 211783 h 308610"/>
              <a:gd name="T26" fmla="*/ 126334 w 196214"/>
              <a:gd name="T27" fmla="*/ 308049 h 3086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96214" h="308610">
                <a:moveTo>
                  <a:pt x="126334" y="308049"/>
                </a:moveTo>
                <a:lnTo>
                  <a:pt x="68471" y="308049"/>
                </a:lnTo>
                <a:lnTo>
                  <a:pt x="68471" y="211783"/>
                </a:lnTo>
                <a:lnTo>
                  <a:pt x="0" y="11551"/>
                </a:lnTo>
                <a:lnTo>
                  <a:pt x="24034" y="6497"/>
                </a:lnTo>
                <a:lnTo>
                  <a:pt x="48340" y="2887"/>
                </a:lnTo>
                <a:lnTo>
                  <a:pt x="72826" y="721"/>
                </a:lnTo>
                <a:lnTo>
                  <a:pt x="97403" y="0"/>
                </a:lnTo>
                <a:lnTo>
                  <a:pt x="121995" y="721"/>
                </a:lnTo>
                <a:lnTo>
                  <a:pt x="146587" y="2887"/>
                </a:lnTo>
                <a:lnTo>
                  <a:pt x="171179" y="6497"/>
                </a:lnTo>
                <a:lnTo>
                  <a:pt x="195770" y="11551"/>
                </a:lnTo>
                <a:lnTo>
                  <a:pt x="126334" y="211783"/>
                </a:lnTo>
                <a:lnTo>
                  <a:pt x="126334" y="30804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1993" name="object 9">
            <a:extLst>
              <a:ext uri="{FF2B5EF4-FFF2-40B4-BE49-F238E27FC236}">
                <a16:creationId xmlns:a16="http://schemas.microsoft.com/office/drawing/2014/main" id="{79377A93-65EA-40BB-8343-074A53D1B7C3}"/>
              </a:ext>
            </a:extLst>
          </p:cNvPr>
          <p:cNvSpPr>
            <a:spLocks/>
          </p:cNvSpPr>
          <p:nvPr/>
        </p:nvSpPr>
        <p:spPr bwMode="auto">
          <a:xfrm>
            <a:off x="6213475" y="1354138"/>
            <a:ext cx="261938" cy="285750"/>
          </a:xfrm>
          <a:custGeom>
            <a:avLst/>
            <a:gdLst>
              <a:gd name="T0" fmla="*/ 241534 w 260985"/>
              <a:gd name="T1" fmla="*/ 81825 h 286385"/>
              <a:gd name="T2" fmla="*/ 89688 w 260985"/>
              <a:gd name="T3" fmla="*/ 81825 h 286385"/>
              <a:gd name="T4" fmla="*/ 87759 w 260985"/>
              <a:gd name="T5" fmla="*/ 0 h 286385"/>
              <a:gd name="T6" fmla="*/ 125506 w 260985"/>
              <a:gd name="T7" fmla="*/ 12469 h 286385"/>
              <a:gd name="T8" fmla="*/ 161896 w 260985"/>
              <a:gd name="T9" fmla="*/ 28277 h 286385"/>
              <a:gd name="T10" fmla="*/ 196660 w 260985"/>
              <a:gd name="T11" fmla="*/ 47516 h 286385"/>
              <a:gd name="T12" fmla="*/ 229524 w 260985"/>
              <a:gd name="T13" fmla="*/ 70273 h 286385"/>
              <a:gd name="T14" fmla="*/ 241534 w 260985"/>
              <a:gd name="T15" fmla="*/ 81825 h 286385"/>
              <a:gd name="T16" fmla="*/ 260385 w 260985"/>
              <a:gd name="T17" fmla="*/ 285908 h 286385"/>
              <a:gd name="T18" fmla="*/ 0 w 260985"/>
              <a:gd name="T19" fmla="*/ 285908 h 286385"/>
              <a:gd name="T20" fmla="*/ 0 w 260985"/>
              <a:gd name="T21" fmla="*/ 198306 h 286385"/>
              <a:gd name="T22" fmla="*/ 69436 w 260985"/>
              <a:gd name="T23" fmla="*/ 125145 h 286385"/>
              <a:gd name="T24" fmla="*/ 30860 w 260985"/>
              <a:gd name="T25" fmla="*/ 77012 h 286385"/>
              <a:gd name="T26" fmla="*/ 30860 w 260985"/>
              <a:gd name="T27" fmla="*/ 76049 h 286385"/>
              <a:gd name="T28" fmla="*/ 89688 w 260985"/>
              <a:gd name="T29" fmla="*/ 81825 h 286385"/>
              <a:gd name="T30" fmla="*/ 241534 w 260985"/>
              <a:gd name="T31" fmla="*/ 81825 h 286385"/>
              <a:gd name="T32" fmla="*/ 242347 w 260985"/>
              <a:gd name="T33" fmla="*/ 82607 h 286385"/>
              <a:gd name="T34" fmla="*/ 251826 w 260985"/>
              <a:gd name="T35" fmla="*/ 97468 h 286385"/>
              <a:gd name="T36" fmla="*/ 257868 w 260985"/>
              <a:gd name="T37" fmla="*/ 114134 h 286385"/>
              <a:gd name="T38" fmla="*/ 260385 w 260985"/>
              <a:gd name="T39" fmla="*/ 131883 h 286385"/>
              <a:gd name="T40" fmla="*/ 260385 w 260985"/>
              <a:gd name="T41" fmla="*/ 285908 h 286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60985" h="286385">
                <a:moveTo>
                  <a:pt x="241534" y="81825"/>
                </a:moveTo>
                <a:lnTo>
                  <a:pt x="89688" y="81825"/>
                </a:lnTo>
                <a:lnTo>
                  <a:pt x="87759" y="0"/>
                </a:lnTo>
                <a:lnTo>
                  <a:pt x="125506" y="12469"/>
                </a:lnTo>
                <a:lnTo>
                  <a:pt x="161896" y="28277"/>
                </a:lnTo>
                <a:lnTo>
                  <a:pt x="196660" y="47516"/>
                </a:lnTo>
                <a:lnTo>
                  <a:pt x="229524" y="70273"/>
                </a:lnTo>
                <a:lnTo>
                  <a:pt x="241534" y="81825"/>
                </a:lnTo>
                <a:close/>
              </a:path>
              <a:path w="260985" h="286385">
                <a:moveTo>
                  <a:pt x="260385" y="285908"/>
                </a:moveTo>
                <a:lnTo>
                  <a:pt x="0" y="285908"/>
                </a:lnTo>
                <a:lnTo>
                  <a:pt x="0" y="198306"/>
                </a:lnTo>
                <a:lnTo>
                  <a:pt x="69436" y="125145"/>
                </a:lnTo>
                <a:lnTo>
                  <a:pt x="30860" y="77012"/>
                </a:lnTo>
                <a:lnTo>
                  <a:pt x="30860" y="76049"/>
                </a:lnTo>
                <a:lnTo>
                  <a:pt x="89688" y="81825"/>
                </a:lnTo>
                <a:lnTo>
                  <a:pt x="241534" y="81825"/>
                </a:lnTo>
                <a:lnTo>
                  <a:pt x="242347" y="82607"/>
                </a:lnTo>
                <a:lnTo>
                  <a:pt x="251826" y="97468"/>
                </a:lnTo>
                <a:lnTo>
                  <a:pt x="257868" y="114134"/>
                </a:lnTo>
                <a:lnTo>
                  <a:pt x="260385" y="131883"/>
                </a:lnTo>
                <a:lnTo>
                  <a:pt x="260385" y="28590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BCF7E403-5ED6-42DA-90D4-CCE029B959E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00913" y="884238"/>
            <a:ext cx="4011612" cy="801687"/>
          </a:xfrm>
        </p:spPr>
        <p:txBody>
          <a:bodyPr tIns="36195"/>
          <a:lstStyle/>
          <a:p>
            <a:pPr marL="12700" eaLnBrk="1" hangingPunct="1">
              <a:lnSpc>
                <a:spcPct val="91000"/>
              </a:lnSpc>
              <a:spcBef>
                <a:spcPts val="288"/>
              </a:spcBef>
            </a:pPr>
            <a:r>
              <a:rPr lang="en-US" altLang="en-US" sz="1800">
                <a:latin typeface="Calibri" panose="020F0502020204030204" pitchFamily="34" charset="0"/>
                <a:cs typeface="Calibri" panose="020F0502020204030204" pitchFamily="34" charset="0"/>
              </a:rPr>
              <a:t>The most important buffer we have in our  bodies is a mixture of carbon dioxide (CO2)  and bicarbonate ion (HCO3).</a:t>
            </a:r>
          </a:p>
        </p:txBody>
      </p:sp>
      <p:sp>
        <p:nvSpPr>
          <p:cNvPr id="41995" name="object 11">
            <a:extLst>
              <a:ext uri="{FF2B5EF4-FFF2-40B4-BE49-F238E27FC236}">
                <a16:creationId xmlns:a16="http://schemas.microsoft.com/office/drawing/2014/main" id="{87FFA5E7-2260-4736-A336-4BB8EF97BFD2}"/>
              </a:ext>
            </a:extLst>
          </p:cNvPr>
          <p:cNvSpPr>
            <a:spLocks/>
          </p:cNvSpPr>
          <p:nvPr/>
        </p:nvSpPr>
        <p:spPr bwMode="auto">
          <a:xfrm>
            <a:off x="5194300" y="2571750"/>
            <a:ext cx="6513513" cy="1682750"/>
          </a:xfrm>
          <a:custGeom>
            <a:avLst/>
            <a:gdLst>
              <a:gd name="T0" fmla="*/ 6345478 w 6513830"/>
              <a:gd name="T1" fmla="*/ 0 h 1681479"/>
              <a:gd name="T2" fmla="*/ 168097 w 6513830"/>
              <a:gd name="T3" fmla="*/ 0 h 1681479"/>
              <a:gd name="T4" fmla="*/ 123410 w 6513830"/>
              <a:gd name="T5" fmla="*/ 6004 h 1681479"/>
              <a:gd name="T6" fmla="*/ 83255 w 6513830"/>
              <a:gd name="T7" fmla="*/ 22950 h 1681479"/>
              <a:gd name="T8" fmla="*/ 49234 w 6513830"/>
              <a:gd name="T9" fmla="*/ 49234 h 1681479"/>
              <a:gd name="T10" fmla="*/ 22950 w 6513830"/>
              <a:gd name="T11" fmla="*/ 83255 h 1681479"/>
              <a:gd name="T12" fmla="*/ 6004 w 6513830"/>
              <a:gd name="T13" fmla="*/ 123410 h 1681479"/>
              <a:gd name="T14" fmla="*/ 0 w 6513830"/>
              <a:gd name="T15" fmla="*/ 168097 h 1681479"/>
              <a:gd name="T16" fmla="*/ 0 w 6513830"/>
              <a:gd name="T17" fmla="*/ 1512874 h 1681479"/>
              <a:gd name="T18" fmla="*/ 6004 w 6513830"/>
              <a:gd name="T19" fmla="*/ 1557561 h 1681479"/>
              <a:gd name="T20" fmla="*/ 22950 w 6513830"/>
              <a:gd name="T21" fmla="*/ 1597716 h 1681479"/>
              <a:gd name="T22" fmla="*/ 49234 w 6513830"/>
              <a:gd name="T23" fmla="*/ 1631737 h 1681479"/>
              <a:gd name="T24" fmla="*/ 83255 w 6513830"/>
              <a:gd name="T25" fmla="*/ 1658021 h 1681479"/>
              <a:gd name="T26" fmla="*/ 123410 w 6513830"/>
              <a:gd name="T27" fmla="*/ 1674967 h 1681479"/>
              <a:gd name="T28" fmla="*/ 168097 w 6513830"/>
              <a:gd name="T29" fmla="*/ 1680971 h 1681479"/>
              <a:gd name="T30" fmla="*/ 6345478 w 6513830"/>
              <a:gd name="T31" fmla="*/ 1680971 h 1681479"/>
              <a:gd name="T32" fmla="*/ 6390165 w 6513830"/>
              <a:gd name="T33" fmla="*/ 1674967 h 1681479"/>
              <a:gd name="T34" fmla="*/ 6430320 w 6513830"/>
              <a:gd name="T35" fmla="*/ 1658021 h 1681479"/>
              <a:gd name="T36" fmla="*/ 6464341 w 6513830"/>
              <a:gd name="T37" fmla="*/ 1631737 h 1681479"/>
              <a:gd name="T38" fmla="*/ 6490625 w 6513830"/>
              <a:gd name="T39" fmla="*/ 1597716 h 1681479"/>
              <a:gd name="T40" fmla="*/ 6507571 w 6513830"/>
              <a:gd name="T41" fmla="*/ 1557561 h 1681479"/>
              <a:gd name="T42" fmla="*/ 6513576 w 6513830"/>
              <a:gd name="T43" fmla="*/ 1512874 h 1681479"/>
              <a:gd name="T44" fmla="*/ 6513576 w 6513830"/>
              <a:gd name="T45" fmla="*/ 168097 h 1681479"/>
              <a:gd name="T46" fmla="*/ 6507571 w 6513830"/>
              <a:gd name="T47" fmla="*/ 123410 h 1681479"/>
              <a:gd name="T48" fmla="*/ 6490625 w 6513830"/>
              <a:gd name="T49" fmla="*/ 83255 h 1681479"/>
              <a:gd name="T50" fmla="*/ 6464341 w 6513830"/>
              <a:gd name="T51" fmla="*/ 49234 h 1681479"/>
              <a:gd name="T52" fmla="*/ 6430320 w 6513830"/>
              <a:gd name="T53" fmla="*/ 22950 h 1681479"/>
              <a:gd name="T54" fmla="*/ 6390165 w 6513830"/>
              <a:gd name="T55" fmla="*/ 6004 h 1681479"/>
              <a:gd name="T56" fmla="*/ 6345478 w 6513830"/>
              <a:gd name="T57" fmla="*/ 0 h 1681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513830" h="1681479">
                <a:moveTo>
                  <a:pt x="6345478" y="0"/>
                </a:moveTo>
                <a:lnTo>
                  <a:pt x="168097" y="0"/>
                </a:lnTo>
                <a:lnTo>
                  <a:pt x="123410" y="6004"/>
                </a:lnTo>
                <a:lnTo>
                  <a:pt x="83255" y="22950"/>
                </a:lnTo>
                <a:lnTo>
                  <a:pt x="49234" y="49234"/>
                </a:lnTo>
                <a:lnTo>
                  <a:pt x="22950" y="83255"/>
                </a:lnTo>
                <a:lnTo>
                  <a:pt x="6004" y="123410"/>
                </a:lnTo>
                <a:lnTo>
                  <a:pt x="0" y="168097"/>
                </a:lnTo>
                <a:lnTo>
                  <a:pt x="0" y="1512874"/>
                </a:lnTo>
                <a:lnTo>
                  <a:pt x="6004" y="1557561"/>
                </a:lnTo>
                <a:lnTo>
                  <a:pt x="22950" y="1597716"/>
                </a:lnTo>
                <a:lnTo>
                  <a:pt x="49234" y="1631737"/>
                </a:lnTo>
                <a:lnTo>
                  <a:pt x="83255" y="1658021"/>
                </a:lnTo>
                <a:lnTo>
                  <a:pt x="123410" y="1674967"/>
                </a:lnTo>
                <a:lnTo>
                  <a:pt x="168097" y="1680971"/>
                </a:lnTo>
                <a:lnTo>
                  <a:pt x="6345478" y="1680971"/>
                </a:lnTo>
                <a:lnTo>
                  <a:pt x="6390165" y="1674967"/>
                </a:lnTo>
                <a:lnTo>
                  <a:pt x="6430320" y="1658021"/>
                </a:lnTo>
                <a:lnTo>
                  <a:pt x="6464341" y="1631737"/>
                </a:lnTo>
                <a:lnTo>
                  <a:pt x="6490625" y="1597716"/>
                </a:lnTo>
                <a:lnTo>
                  <a:pt x="6507571" y="1557561"/>
                </a:lnTo>
                <a:lnTo>
                  <a:pt x="6513576" y="1512874"/>
                </a:lnTo>
                <a:lnTo>
                  <a:pt x="6513576" y="168097"/>
                </a:lnTo>
                <a:lnTo>
                  <a:pt x="6507571" y="123410"/>
                </a:lnTo>
                <a:lnTo>
                  <a:pt x="6490625" y="83255"/>
                </a:lnTo>
                <a:lnTo>
                  <a:pt x="6464341" y="49234"/>
                </a:lnTo>
                <a:lnTo>
                  <a:pt x="6430320" y="22950"/>
                </a:lnTo>
                <a:lnTo>
                  <a:pt x="6390165" y="6004"/>
                </a:lnTo>
                <a:lnTo>
                  <a:pt x="6345478" y="0"/>
                </a:lnTo>
                <a:close/>
              </a:path>
            </a:pathLst>
          </a:custGeom>
          <a:solidFill>
            <a:srgbClr val="A4A4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1996" name="object 12">
            <a:extLst>
              <a:ext uri="{FF2B5EF4-FFF2-40B4-BE49-F238E27FC236}">
                <a16:creationId xmlns:a16="http://schemas.microsoft.com/office/drawing/2014/main" id="{72F93906-95FD-4873-B0D4-377F6CA2DEC4}"/>
              </a:ext>
            </a:extLst>
          </p:cNvPr>
          <p:cNvSpPr>
            <a:spLocks/>
          </p:cNvSpPr>
          <p:nvPr/>
        </p:nvSpPr>
        <p:spPr bwMode="auto">
          <a:xfrm>
            <a:off x="6156325" y="2990850"/>
            <a:ext cx="58738" cy="57150"/>
          </a:xfrm>
          <a:custGeom>
            <a:avLst/>
            <a:gdLst>
              <a:gd name="T0" fmla="*/ 28931 w 58420"/>
              <a:gd name="T1" fmla="*/ 57759 h 57785"/>
              <a:gd name="T2" fmla="*/ 17669 w 58420"/>
              <a:gd name="T3" fmla="*/ 55489 h 57785"/>
              <a:gd name="T4" fmla="*/ 8473 w 58420"/>
              <a:gd name="T5" fmla="*/ 49301 h 57785"/>
              <a:gd name="T6" fmla="*/ 2273 w 58420"/>
              <a:gd name="T7" fmla="*/ 40121 h 57785"/>
              <a:gd name="T8" fmla="*/ 0 w 58420"/>
              <a:gd name="T9" fmla="*/ 28879 h 57785"/>
              <a:gd name="T10" fmla="*/ 2273 w 58420"/>
              <a:gd name="T11" fmla="*/ 17637 h 57785"/>
              <a:gd name="T12" fmla="*/ 8473 w 58420"/>
              <a:gd name="T13" fmla="*/ 8458 h 57785"/>
              <a:gd name="T14" fmla="*/ 17669 w 58420"/>
              <a:gd name="T15" fmla="*/ 2269 h 57785"/>
              <a:gd name="T16" fmla="*/ 28931 w 58420"/>
              <a:gd name="T17" fmla="*/ 0 h 57785"/>
              <a:gd name="T18" fmla="*/ 40193 w 58420"/>
              <a:gd name="T19" fmla="*/ 2269 h 57785"/>
              <a:gd name="T20" fmla="*/ 49389 w 58420"/>
              <a:gd name="T21" fmla="*/ 8458 h 57785"/>
              <a:gd name="T22" fmla="*/ 55589 w 58420"/>
              <a:gd name="T23" fmla="*/ 17637 h 57785"/>
              <a:gd name="T24" fmla="*/ 57863 w 58420"/>
              <a:gd name="T25" fmla="*/ 28879 h 57785"/>
              <a:gd name="T26" fmla="*/ 55589 w 58420"/>
              <a:gd name="T27" fmla="*/ 40121 h 57785"/>
              <a:gd name="T28" fmla="*/ 49389 w 58420"/>
              <a:gd name="T29" fmla="*/ 49301 h 57785"/>
              <a:gd name="T30" fmla="*/ 40193 w 58420"/>
              <a:gd name="T31" fmla="*/ 55489 h 57785"/>
              <a:gd name="T32" fmla="*/ 28931 w 58420"/>
              <a:gd name="T33" fmla="*/ 57759 h 577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8420" h="57785">
                <a:moveTo>
                  <a:pt x="28931" y="57759"/>
                </a:moveTo>
                <a:lnTo>
                  <a:pt x="17669" y="55489"/>
                </a:lnTo>
                <a:lnTo>
                  <a:pt x="8473" y="49301"/>
                </a:lnTo>
                <a:lnTo>
                  <a:pt x="2273" y="40121"/>
                </a:lnTo>
                <a:lnTo>
                  <a:pt x="0" y="28879"/>
                </a:lnTo>
                <a:lnTo>
                  <a:pt x="2273" y="17637"/>
                </a:lnTo>
                <a:lnTo>
                  <a:pt x="8473" y="8458"/>
                </a:lnTo>
                <a:lnTo>
                  <a:pt x="17669" y="2269"/>
                </a:lnTo>
                <a:lnTo>
                  <a:pt x="28931" y="0"/>
                </a:lnTo>
                <a:lnTo>
                  <a:pt x="40193" y="2269"/>
                </a:lnTo>
                <a:lnTo>
                  <a:pt x="49389" y="8458"/>
                </a:lnTo>
                <a:lnTo>
                  <a:pt x="55589" y="17637"/>
                </a:lnTo>
                <a:lnTo>
                  <a:pt x="57863" y="28879"/>
                </a:lnTo>
                <a:lnTo>
                  <a:pt x="55589" y="40121"/>
                </a:lnTo>
                <a:lnTo>
                  <a:pt x="49389" y="49301"/>
                </a:lnTo>
                <a:lnTo>
                  <a:pt x="40193" y="55489"/>
                </a:lnTo>
                <a:lnTo>
                  <a:pt x="28931" y="5775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1997" name="object 13">
            <a:extLst>
              <a:ext uri="{FF2B5EF4-FFF2-40B4-BE49-F238E27FC236}">
                <a16:creationId xmlns:a16="http://schemas.microsoft.com/office/drawing/2014/main" id="{F0F36AE0-316F-44BE-B193-642079FB1AEC}"/>
              </a:ext>
            </a:extLst>
          </p:cNvPr>
          <p:cNvSpPr>
            <a:spLocks/>
          </p:cNvSpPr>
          <p:nvPr/>
        </p:nvSpPr>
        <p:spPr bwMode="auto">
          <a:xfrm>
            <a:off x="6203950" y="3076575"/>
            <a:ext cx="58738" cy="58738"/>
          </a:xfrm>
          <a:custGeom>
            <a:avLst/>
            <a:gdLst>
              <a:gd name="T0" fmla="*/ 28931 w 58420"/>
              <a:gd name="T1" fmla="*/ 57759 h 57785"/>
              <a:gd name="T2" fmla="*/ 17669 w 58420"/>
              <a:gd name="T3" fmla="*/ 55489 h 57785"/>
              <a:gd name="T4" fmla="*/ 8473 w 58420"/>
              <a:gd name="T5" fmla="*/ 49301 h 57785"/>
              <a:gd name="T6" fmla="*/ 2273 w 58420"/>
              <a:gd name="T7" fmla="*/ 40121 h 57785"/>
              <a:gd name="T8" fmla="*/ 0 w 58420"/>
              <a:gd name="T9" fmla="*/ 28879 h 57785"/>
              <a:gd name="T10" fmla="*/ 2273 w 58420"/>
              <a:gd name="T11" fmla="*/ 17637 h 57785"/>
              <a:gd name="T12" fmla="*/ 8473 w 58420"/>
              <a:gd name="T13" fmla="*/ 8458 h 57785"/>
              <a:gd name="T14" fmla="*/ 17669 w 58420"/>
              <a:gd name="T15" fmla="*/ 2269 h 57785"/>
              <a:gd name="T16" fmla="*/ 28931 w 58420"/>
              <a:gd name="T17" fmla="*/ 0 h 57785"/>
              <a:gd name="T18" fmla="*/ 40193 w 58420"/>
              <a:gd name="T19" fmla="*/ 2269 h 57785"/>
              <a:gd name="T20" fmla="*/ 49389 w 58420"/>
              <a:gd name="T21" fmla="*/ 8458 h 57785"/>
              <a:gd name="T22" fmla="*/ 55589 w 58420"/>
              <a:gd name="T23" fmla="*/ 17637 h 57785"/>
              <a:gd name="T24" fmla="*/ 57863 w 58420"/>
              <a:gd name="T25" fmla="*/ 28879 h 57785"/>
              <a:gd name="T26" fmla="*/ 55589 w 58420"/>
              <a:gd name="T27" fmla="*/ 40121 h 57785"/>
              <a:gd name="T28" fmla="*/ 49389 w 58420"/>
              <a:gd name="T29" fmla="*/ 49301 h 57785"/>
              <a:gd name="T30" fmla="*/ 40193 w 58420"/>
              <a:gd name="T31" fmla="*/ 55489 h 57785"/>
              <a:gd name="T32" fmla="*/ 28931 w 58420"/>
              <a:gd name="T33" fmla="*/ 57759 h 577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8420" h="57785">
                <a:moveTo>
                  <a:pt x="28931" y="57759"/>
                </a:moveTo>
                <a:lnTo>
                  <a:pt x="17669" y="55489"/>
                </a:lnTo>
                <a:lnTo>
                  <a:pt x="8473" y="49301"/>
                </a:lnTo>
                <a:lnTo>
                  <a:pt x="2273" y="40121"/>
                </a:lnTo>
                <a:lnTo>
                  <a:pt x="0" y="28879"/>
                </a:lnTo>
                <a:lnTo>
                  <a:pt x="2273" y="17637"/>
                </a:lnTo>
                <a:lnTo>
                  <a:pt x="8473" y="8458"/>
                </a:lnTo>
                <a:lnTo>
                  <a:pt x="17669" y="2269"/>
                </a:lnTo>
                <a:lnTo>
                  <a:pt x="28931" y="0"/>
                </a:lnTo>
                <a:lnTo>
                  <a:pt x="40193" y="2269"/>
                </a:lnTo>
                <a:lnTo>
                  <a:pt x="49389" y="8458"/>
                </a:lnTo>
                <a:lnTo>
                  <a:pt x="55589" y="17637"/>
                </a:lnTo>
                <a:lnTo>
                  <a:pt x="57863" y="28879"/>
                </a:lnTo>
                <a:lnTo>
                  <a:pt x="55589" y="40121"/>
                </a:lnTo>
                <a:lnTo>
                  <a:pt x="49389" y="49301"/>
                </a:lnTo>
                <a:lnTo>
                  <a:pt x="40193" y="55489"/>
                </a:lnTo>
                <a:lnTo>
                  <a:pt x="28931" y="5775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1998" name="object 14">
            <a:extLst>
              <a:ext uri="{FF2B5EF4-FFF2-40B4-BE49-F238E27FC236}">
                <a16:creationId xmlns:a16="http://schemas.microsoft.com/office/drawing/2014/main" id="{EA0BBA62-3772-43E3-875F-9FB5B3A29ABB}"/>
              </a:ext>
            </a:extLst>
          </p:cNvPr>
          <p:cNvSpPr>
            <a:spLocks/>
          </p:cNvSpPr>
          <p:nvPr/>
        </p:nvSpPr>
        <p:spPr bwMode="auto">
          <a:xfrm>
            <a:off x="6097588" y="3057525"/>
            <a:ext cx="58737" cy="58738"/>
          </a:xfrm>
          <a:custGeom>
            <a:avLst/>
            <a:gdLst>
              <a:gd name="T0" fmla="*/ 28931 w 58420"/>
              <a:gd name="T1" fmla="*/ 57759 h 57785"/>
              <a:gd name="T2" fmla="*/ 17669 w 58420"/>
              <a:gd name="T3" fmla="*/ 55489 h 57785"/>
              <a:gd name="T4" fmla="*/ 8473 w 58420"/>
              <a:gd name="T5" fmla="*/ 49301 h 57785"/>
              <a:gd name="T6" fmla="*/ 2273 w 58420"/>
              <a:gd name="T7" fmla="*/ 40121 h 57785"/>
              <a:gd name="T8" fmla="*/ 0 w 58420"/>
              <a:gd name="T9" fmla="*/ 28879 h 57785"/>
              <a:gd name="T10" fmla="*/ 2273 w 58420"/>
              <a:gd name="T11" fmla="*/ 17637 h 57785"/>
              <a:gd name="T12" fmla="*/ 8473 w 58420"/>
              <a:gd name="T13" fmla="*/ 8458 h 57785"/>
              <a:gd name="T14" fmla="*/ 17669 w 58420"/>
              <a:gd name="T15" fmla="*/ 2269 h 57785"/>
              <a:gd name="T16" fmla="*/ 28931 w 58420"/>
              <a:gd name="T17" fmla="*/ 0 h 57785"/>
              <a:gd name="T18" fmla="*/ 40193 w 58420"/>
              <a:gd name="T19" fmla="*/ 2269 h 57785"/>
              <a:gd name="T20" fmla="*/ 49389 w 58420"/>
              <a:gd name="T21" fmla="*/ 8458 h 57785"/>
              <a:gd name="T22" fmla="*/ 55589 w 58420"/>
              <a:gd name="T23" fmla="*/ 17637 h 57785"/>
              <a:gd name="T24" fmla="*/ 57863 w 58420"/>
              <a:gd name="T25" fmla="*/ 28879 h 57785"/>
              <a:gd name="T26" fmla="*/ 55589 w 58420"/>
              <a:gd name="T27" fmla="*/ 40121 h 57785"/>
              <a:gd name="T28" fmla="*/ 49389 w 58420"/>
              <a:gd name="T29" fmla="*/ 49301 h 57785"/>
              <a:gd name="T30" fmla="*/ 40193 w 58420"/>
              <a:gd name="T31" fmla="*/ 55489 h 57785"/>
              <a:gd name="T32" fmla="*/ 28931 w 58420"/>
              <a:gd name="T33" fmla="*/ 57759 h 577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8420" h="57785">
                <a:moveTo>
                  <a:pt x="28931" y="57759"/>
                </a:moveTo>
                <a:lnTo>
                  <a:pt x="17669" y="55489"/>
                </a:lnTo>
                <a:lnTo>
                  <a:pt x="8473" y="49301"/>
                </a:lnTo>
                <a:lnTo>
                  <a:pt x="2273" y="40121"/>
                </a:lnTo>
                <a:lnTo>
                  <a:pt x="0" y="28879"/>
                </a:lnTo>
                <a:lnTo>
                  <a:pt x="2273" y="17637"/>
                </a:lnTo>
                <a:lnTo>
                  <a:pt x="8473" y="8458"/>
                </a:lnTo>
                <a:lnTo>
                  <a:pt x="17669" y="2269"/>
                </a:lnTo>
                <a:lnTo>
                  <a:pt x="28931" y="0"/>
                </a:lnTo>
                <a:lnTo>
                  <a:pt x="40193" y="2269"/>
                </a:lnTo>
                <a:lnTo>
                  <a:pt x="49389" y="8458"/>
                </a:lnTo>
                <a:lnTo>
                  <a:pt x="55589" y="17637"/>
                </a:lnTo>
                <a:lnTo>
                  <a:pt x="57863" y="28879"/>
                </a:lnTo>
                <a:lnTo>
                  <a:pt x="55589" y="40121"/>
                </a:lnTo>
                <a:lnTo>
                  <a:pt x="49389" y="49301"/>
                </a:lnTo>
                <a:lnTo>
                  <a:pt x="40193" y="55489"/>
                </a:lnTo>
                <a:lnTo>
                  <a:pt x="28931" y="5775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1999" name="object 15">
            <a:extLst>
              <a:ext uri="{FF2B5EF4-FFF2-40B4-BE49-F238E27FC236}">
                <a16:creationId xmlns:a16="http://schemas.microsoft.com/office/drawing/2014/main" id="{30D9C5E8-BC34-4A05-A08E-3552A661D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7113" y="3154363"/>
            <a:ext cx="77787" cy="762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2000" name="object 16">
            <a:extLst>
              <a:ext uri="{FF2B5EF4-FFF2-40B4-BE49-F238E27FC236}">
                <a16:creationId xmlns:a16="http://schemas.microsoft.com/office/drawing/2014/main" id="{B51246EB-8214-48F0-9811-FFF1D099A292}"/>
              </a:ext>
            </a:extLst>
          </p:cNvPr>
          <p:cNvSpPr>
            <a:spLocks/>
          </p:cNvSpPr>
          <p:nvPr/>
        </p:nvSpPr>
        <p:spPr bwMode="auto">
          <a:xfrm>
            <a:off x="5973763" y="3251200"/>
            <a:ext cx="384175" cy="587375"/>
          </a:xfrm>
          <a:custGeom>
            <a:avLst/>
            <a:gdLst>
              <a:gd name="T0" fmla="*/ 327530 w 385445"/>
              <a:gd name="T1" fmla="*/ 587219 h 587375"/>
              <a:gd name="T2" fmla="*/ 57501 w 385445"/>
              <a:gd name="T3" fmla="*/ 587219 h 587375"/>
              <a:gd name="T4" fmla="*/ 43322 w 385445"/>
              <a:gd name="T5" fmla="*/ 585459 h 587375"/>
              <a:gd name="T6" fmla="*/ 9282 w 385445"/>
              <a:gd name="T7" fmla="*/ 561227 h 587375"/>
              <a:gd name="T8" fmla="*/ 0 w 385445"/>
              <a:gd name="T9" fmla="*/ 534513 h 587375"/>
              <a:gd name="T10" fmla="*/ 467 w 385445"/>
              <a:gd name="T11" fmla="*/ 520344 h 587375"/>
              <a:gd name="T12" fmla="*/ 4460 w 385445"/>
              <a:gd name="T13" fmla="*/ 506356 h 587375"/>
              <a:gd name="T14" fmla="*/ 115365 w 385445"/>
              <a:gd name="T15" fmla="*/ 256066 h 587375"/>
              <a:gd name="T16" fmla="*/ 115365 w 385445"/>
              <a:gd name="T17" fmla="*/ 86638 h 587375"/>
              <a:gd name="T18" fmla="*/ 114912 w 385445"/>
              <a:gd name="T19" fmla="*/ 66362 h 587375"/>
              <a:gd name="T20" fmla="*/ 111748 w 385445"/>
              <a:gd name="T21" fmla="*/ 54389 h 587375"/>
              <a:gd name="T22" fmla="*/ 103159 w 385445"/>
              <a:gd name="T23" fmla="*/ 46026 h 587375"/>
              <a:gd name="T24" fmla="*/ 86433 w 385445"/>
              <a:gd name="T25" fmla="*/ 36580 h 587375"/>
              <a:gd name="T26" fmla="*/ 80330 w 385445"/>
              <a:gd name="T27" fmla="*/ 31842 h 587375"/>
              <a:gd name="T28" fmla="*/ 76668 w 385445"/>
              <a:gd name="T29" fmla="*/ 25390 h 587375"/>
              <a:gd name="T30" fmla="*/ 75719 w 385445"/>
              <a:gd name="T31" fmla="*/ 18034 h 587375"/>
              <a:gd name="T32" fmla="*/ 77753 w 385445"/>
              <a:gd name="T33" fmla="*/ 10589 h 587375"/>
              <a:gd name="T34" fmla="*/ 81611 w 385445"/>
              <a:gd name="T35" fmla="*/ 3850 h 587375"/>
              <a:gd name="T36" fmla="*/ 88362 w 385445"/>
              <a:gd name="T37" fmla="*/ 0 h 587375"/>
              <a:gd name="T38" fmla="*/ 296670 w 385445"/>
              <a:gd name="T39" fmla="*/ 0 h 587375"/>
              <a:gd name="T40" fmla="*/ 303420 w 385445"/>
              <a:gd name="T41" fmla="*/ 3850 h 587375"/>
              <a:gd name="T42" fmla="*/ 307278 w 385445"/>
              <a:gd name="T43" fmla="*/ 10589 h 587375"/>
              <a:gd name="T44" fmla="*/ 309312 w 385445"/>
              <a:gd name="T45" fmla="*/ 18034 h 587375"/>
              <a:gd name="T46" fmla="*/ 308363 w 385445"/>
              <a:gd name="T47" fmla="*/ 25390 h 587375"/>
              <a:gd name="T48" fmla="*/ 304701 w 385445"/>
              <a:gd name="T49" fmla="*/ 31842 h 587375"/>
              <a:gd name="T50" fmla="*/ 298598 w 385445"/>
              <a:gd name="T51" fmla="*/ 36580 h 587375"/>
              <a:gd name="T52" fmla="*/ 295770 w 385445"/>
              <a:gd name="T53" fmla="*/ 38506 h 587375"/>
              <a:gd name="T54" fmla="*/ 141403 w 385445"/>
              <a:gd name="T55" fmla="*/ 38506 h 587375"/>
              <a:gd name="T56" fmla="*/ 146210 w 385445"/>
              <a:gd name="T57" fmla="*/ 48463 h 587375"/>
              <a:gd name="T58" fmla="*/ 150203 w 385445"/>
              <a:gd name="T59" fmla="*/ 59684 h 587375"/>
              <a:gd name="T60" fmla="*/ 152931 w 385445"/>
              <a:gd name="T61" fmla="*/ 72349 h 587375"/>
              <a:gd name="T62" fmla="*/ 153940 w 385445"/>
              <a:gd name="T63" fmla="*/ 86638 h 587375"/>
              <a:gd name="T64" fmla="*/ 153940 w 385445"/>
              <a:gd name="T65" fmla="*/ 125145 h 587375"/>
              <a:gd name="T66" fmla="*/ 269667 w 385445"/>
              <a:gd name="T67" fmla="*/ 125145 h 587375"/>
              <a:gd name="T68" fmla="*/ 269667 w 385445"/>
              <a:gd name="T69" fmla="*/ 256066 h 587375"/>
              <a:gd name="T70" fmla="*/ 380572 w 385445"/>
              <a:gd name="T71" fmla="*/ 506356 h 587375"/>
              <a:gd name="T72" fmla="*/ 384565 w 385445"/>
              <a:gd name="T73" fmla="*/ 520344 h 587375"/>
              <a:gd name="T74" fmla="*/ 375750 w 385445"/>
              <a:gd name="T75" fmla="*/ 561227 h 587375"/>
              <a:gd name="T76" fmla="*/ 341710 w 385445"/>
              <a:gd name="T77" fmla="*/ 585459 h 587375"/>
              <a:gd name="T78" fmla="*/ 327530 w 385445"/>
              <a:gd name="T79" fmla="*/ 587219 h 587375"/>
              <a:gd name="T80" fmla="*/ 269667 w 385445"/>
              <a:gd name="T81" fmla="*/ 125145 h 587375"/>
              <a:gd name="T82" fmla="*/ 231091 w 385445"/>
              <a:gd name="T83" fmla="*/ 125145 h 587375"/>
              <a:gd name="T84" fmla="*/ 231091 w 385445"/>
              <a:gd name="T85" fmla="*/ 86638 h 587375"/>
              <a:gd name="T86" fmla="*/ 232116 w 385445"/>
              <a:gd name="T87" fmla="*/ 72349 h 587375"/>
              <a:gd name="T88" fmla="*/ 234949 w 385445"/>
              <a:gd name="T89" fmla="*/ 59684 h 587375"/>
              <a:gd name="T90" fmla="*/ 239228 w 385445"/>
              <a:gd name="T91" fmla="*/ 48463 h 587375"/>
              <a:gd name="T92" fmla="*/ 244593 w 385445"/>
              <a:gd name="T93" fmla="*/ 38506 h 587375"/>
              <a:gd name="T94" fmla="*/ 295770 w 385445"/>
              <a:gd name="T95" fmla="*/ 38506 h 587375"/>
              <a:gd name="T96" fmla="*/ 293671 w 385445"/>
              <a:gd name="T97" fmla="*/ 39935 h 587375"/>
              <a:gd name="T98" fmla="*/ 283771 w 385445"/>
              <a:gd name="T99" fmla="*/ 48975 h 587375"/>
              <a:gd name="T100" fmla="*/ 274052 w 385445"/>
              <a:gd name="T101" fmla="*/ 64332 h 587375"/>
              <a:gd name="T102" fmla="*/ 269667 w 385445"/>
              <a:gd name="T103" fmla="*/ 86638 h 587375"/>
              <a:gd name="T104" fmla="*/ 269667 w 385445"/>
              <a:gd name="T105" fmla="*/ 125145 h 587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85445" h="587375">
                <a:moveTo>
                  <a:pt x="327530" y="587219"/>
                </a:moveTo>
                <a:lnTo>
                  <a:pt x="57501" y="587219"/>
                </a:lnTo>
                <a:lnTo>
                  <a:pt x="43322" y="585459"/>
                </a:lnTo>
                <a:lnTo>
                  <a:pt x="9282" y="561227"/>
                </a:lnTo>
                <a:lnTo>
                  <a:pt x="0" y="534513"/>
                </a:lnTo>
                <a:lnTo>
                  <a:pt x="467" y="520344"/>
                </a:lnTo>
                <a:lnTo>
                  <a:pt x="4460" y="506356"/>
                </a:lnTo>
                <a:lnTo>
                  <a:pt x="115365" y="256066"/>
                </a:lnTo>
                <a:lnTo>
                  <a:pt x="115365" y="86638"/>
                </a:lnTo>
                <a:lnTo>
                  <a:pt x="114912" y="66362"/>
                </a:lnTo>
                <a:lnTo>
                  <a:pt x="111748" y="54389"/>
                </a:lnTo>
                <a:lnTo>
                  <a:pt x="103159" y="46026"/>
                </a:lnTo>
                <a:lnTo>
                  <a:pt x="86433" y="36580"/>
                </a:lnTo>
                <a:lnTo>
                  <a:pt x="80330" y="31842"/>
                </a:lnTo>
                <a:lnTo>
                  <a:pt x="76668" y="25390"/>
                </a:lnTo>
                <a:lnTo>
                  <a:pt x="75719" y="18034"/>
                </a:lnTo>
                <a:lnTo>
                  <a:pt x="77753" y="10589"/>
                </a:lnTo>
                <a:lnTo>
                  <a:pt x="81611" y="3850"/>
                </a:lnTo>
                <a:lnTo>
                  <a:pt x="88362" y="0"/>
                </a:lnTo>
                <a:lnTo>
                  <a:pt x="296670" y="0"/>
                </a:lnTo>
                <a:lnTo>
                  <a:pt x="303420" y="3850"/>
                </a:lnTo>
                <a:lnTo>
                  <a:pt x="307278" y="10589"/>
                </a:lnTo>
                <a:lnTo>
                  <a:pt x="309312" y="18034"/>
                </a:lnTo>
                <a:lnTo>
                  <a:pt x="308363" y="25390"/>
                </a:lnTo>
                <a:lnTo>
                  <a:pt x="304701" y="31842"/>
                </a:lnTo>
                <a:lnTo>
                  <a:pt x="298598" y="36580"/>
                </a:lnTo>
                <a:lnTo>
                  <a:pt x="295770" y="38506"/>
                </a:lnTo>
                <a:lnTo>
                  <a:pt x="141403" y="38506"/>
                </a:lnTo>
                <a:lnTo>
                  <a:pt x="146210" y="48463"/>
                </a:lnTo>
                <a:lnTo>
                  <a:pt x="150203" y="59684"/>
                </a:lnTo>
                <a:lnTo>
                  <a:pt x="152931" y="72349"/>
                </a:lnTo>
                <a:lnTo>
                  <a:pt x="153940" y="86638"/>
                </a:lnTo>
                <a:lnTo>
                  <a:pt x="153940" y="125145"/>
                </a:lnTo>
                <a:lnTo>
                  <a:pt x="269667" y="125145"/>
                </a:lnTo>
                <a:lnTo>
                  <a:pt x="269667" y="256066"/>
                </a:lnTo>
                <a:lnTo>
                  <a:pt x="380572" y="506356"/>
                </a:lnTo>
                <a:lnTo>
                  <a:pt x="384565" y="520344"/>
                </a:lnTo>
                <a:lnTo>
                  <a:pt x="375750" y="561227"/>
                </a:lnTo>
                <a:lnTo>
                  <a:pt x="341710" y="585459"/>
                </a:lnTo>
                <a:lnTo>
                  <a:pt x="327530" y="587219"/>
                </a:lnTo>
                <a:close/>
              </a:path>
              <a:path w="385445" h="587375">
                <a:moveTo>
                  <a:pt x="269667" y="125145"/>
                </a:moveTo>
                <a:lnTo>
                  <a:pt x="231091" y="125145"/>
                </a:lnTo>
                <a:lnTo>
                  <a:pt x="231091" y="86638"/>
                </a:lnTo>
                <a:lnTo>
                  <a:pt x="232116" y="72349"/>
                </a:lnTo>
                <a:lnTo>
                  <a:pt x="234949" y="59684"/>
                </a:lnTo>
                <a:lnTo>
                  <a:pt x="239228" y="48463"/>
                </a:lnTo>
                <a:lnTo>
                  <a:pt x="244593" y="38506"/>
                </a:lnTo>
                <a:lnTo>
                  <a:pt x="295770" y="38506"/>
                </a:lnTo>
                <a:lnTo>
                  <a:pt x="293671" y="39935"/>
                </a:lnTo>
                <a:lnTo>
                  <a:pt x="283771" y="48975"/>
                </a:lnTo>
                <a:lnTo>
                  <a:pt x="274052" y="64332"/>
                </a:lnTo>
                <a:lnTo>
                  <a:pt x="269667" y="86638"/>
                </a:lnTo>
                <a:lnTo>
                  <a:pt x="269667" y="12514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F006DB08-47D0-4608-9CC0-FD5BDF5B14E2}"/>
              </a:ext>
            </a:extLst>
          </p:cNvPr>
          <p:cNvSpPr txBox="1"/>
          <p:nvPr/>
        </p:nvSpPr>
        <p:spPr>
          <a:xfrm>
            <a:off x="7300913" y="2986088"/>
            <a:ext cx="4075112" cy="801687"/>
          </a:xfrm>
          <a:prstGeom prst="rect">
            <a:avLst/>
          </a:prstGeom>
        </p:spPr>
        <p:txBody>
          <a:bodyPr lIns="0" tIns="3619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ct val="91000"/>
              </a:lnSpc>
              <a:spcBef>
                <a:spcPts val="28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CO2 forms carbonic acid (H2CO3) when it  dissolves in water and 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acts as an acid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giving  up hydrogen ions (H+) when needed.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2002" name="object 18">
            <a:extLst>
              <a:ext uri="{FF2B5EF4-FFF2-40B4-BE49-F238E27FC236}">
                <a16:creationId xmlns:a16="http://schemas.microsoft.com/office/drawing/2014/main" id="{E6E6A968-160E-4881-AA4B-F45EE4E4C9CF}"/>
              </a:ext>
            </a:extLst>
          </p:cNvPr>
          <p:cNvSpPr>
            <a:spLocks/>
          </p:cNvSpPr>
          <p:nvPr/>
        </p:nvSpPr>
        <p:spPr bwMode="auto">
          <a:xfrm>
            <a:off x="5194300" y="4673600"/>
            <a:ext cx="6513513" cy="1682750"/>
          </a:xfrm>
          <a:custGeom>
            <a:avLst/>
            <a:gdLst>
              <a:gd name="T0" fmla="*/ 6345478 w 6513830"/>
              <a:gd name="T1" fmla="*/ 0 h 1681479"/>
              <a:gd name="T2" fmla="*/ 168097 w 6513830"/>
              <a:gd name="T3" fmla="*/ 0 h 1681479"/>
              <a:gd name="T4" fmla="*/ 123410 w 6513830"/>
              <a:gd name="T5" fmla="*/ 6004 h 1681479"/>
              <a:gd name="T6" fmla="*/ 83255 w 6513830"/>
              <a:gd name="T7" fmla="*/ 22950 h 1681479"/>
              <a:gd name="T8" fmla="*/ 49234 w 6513830"/>
              <a:gd name="T9" fmla="*/ 49234 h 1681479"/>
              <a:gd name="T10" fmla="*/ 22950 w 6513830"/>
              <a:gd name="T11" fmla="*/ 83255 h 1681479"/>
              <a:gd name="T12" fmla="*/ 6004 w 6513830"/>
              <a:gd name="T13" fmla="*/ 123410 h 1681479"/>
              <a:gd name="T14" fmla="*/ 0 w 6513830"/>
              <a:gd name="T15" fmla="*/ 168097 h 1681479"/>
              <a:gd name="T16" fmla="*/ 0 w 6513830"/>
              <a:gd name="T17" fmla="*/ 1512874 h 1681479"/>
              <a:gd name="T18" fmla="*/ 6004 w 6513830"/>
              <a:gd name="T19" fmla="*/ 1557561 h 1681479"/>
              <a:gd name="T20" fmla="*/ 22950 w 6513830"/>
              <a:gd name="T21" fmla="*/ 1597716 h 1681479"/>
              <a:gd name="T22" fmla="*/ 49234 w 6513830"/>
              <a:gd name="T23" fmla="*/ 1631737 h 1681479"/>
              <a:gd name="T24" fmla="*/ 83255 w 6513830"/>
              <a:gd name="T25" fmla="*/ 1658021 h 1681479"/>
              <a:gd name="T26" fmla="*/ 123410 w 6513830"/>
              <a:gd name="T27" fmla="*/ 1674967 h 1681479"/>
              <a:gd name="T28" fmla="*/ 168097 w 6513830"/>
              <a:gd name="T29" fmla="*/ 1680972 h 1681479"/>
              <a:gd name="T30" fmla="*/ 6345478 w 6513830"/>
              <a:gd name="T31" fmla="*/ 1680972 h 1681479"/>
              <a:gd name="T32" fmla="*/ 6390165 w 6513830"/>
              <a:gd name="T33" fmla="*/ 1674967 h 1681479"/>
              <a:gd name="T34" fmla="*/ 6430320 w 6513830"/>
              <a:gd name="T35" fmla="*/ 1658021 h 1681479"/>
              <a:gd name="T36" fmla="*/ 6464341 w 6513830"/>
              <a:gd name="T37" fmla="*/ 1631737 h 1681479"/>
              <a:gd name="T38" fmla="*/ 6490625 w 6513830"/>
              <a:gd name="T39" fmla="*/ 1597716 h 1681479"/>
              <a:gd name="T40" fmla="*/ 6507571 w 6513830"/>
              <a:gd name="T41" fmla="*/ 1557561 h 1681479"/>
              <a:gd name="T42" fmla="*/ 6513576 w 6513830"/>
              <a:gd name="T43" fmla="*/ 1512874 h 1681479"/>
              <a:gd name="T44" fmla="*/ 6513576 w 6513830"/>
              <a:gd name="T45" fmla="*/ 168097 h 1681479"/>
              <a:gd name="T46" fmla="*/ 6507571 w 6513830"/>
              <a:gd name="T47" fmla="*/ 123410 h 1681479"/>
              <a:gd name="T48" fmla="*/ 6490625 w 6513830"/>
              <a:gd name="T49" fmla="*/ 83255 h 1681479"/>
              <a:gd name="T50" fmla="*/ 6464341 w 6513830"/>
              <a:gd name="T51" fmla="*/ 49234 h 1681479"/>
              <a:gd name="T52" fmla="*/ 6430320 w 6513830"/>
              <a:gd name="T53" fmla="*/ 22950 h 1681479"/>
              <a:gd name="T54" fmla="*/ 6390165 w 6513830"/>
              <a:gd name="T55" fmla="*/ 6004 h 1681479"/>
              <a:gd name="T56" fmla="*/ 6345478 w 6513830"/>
              <a:gd name="T57" fmla="*/ 0 h 1681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513830" h="1681479">
                <a:moveTo>
                  <a:pt x="6345478" y="0"/>
                </a:moveTo>
                <a:lnTo>
                  <a:pt x="168097" y="0"/>
                </a:lnTo>
                <a:lnTo>
                  <a:pt x="123410" y="6004"/>
                </a:lnTo>
                <a:lnTo>
                  <a:pt x="83255" y="22950"/>
                </a:lnTo>
                <a:lnTo>
                  <a:pt x="49234" y="49234"/>
                </a:lnTo>
                <a:lnTo>
                  <a:pt x="22950" y="83255"/>
                </a:lnTo>
                <a:lnTo>
                  <a:pt x="6004" y="123410"/>
                </a:lnTo>
                <a:lnTo>
                  <a:pt x="0" y="168097"/>
                </a:lnTo>
                <a:lnTo>
                  <a:pt x="0" y="1512874"/>
                </a:lnTo>
                <a:lnTo>
                  <a:pt x="6004" y="1557561"/>
                </a:lnTo>
                <a:lnTo>
                  <a:pt x="22950" y="1597716"/>
                </a:lnTo>
                <a:lnTo>
                  <a:pt x="49234" y="1631737"/>
                </a:lnTo>
                <a:lnTo>
                  <a:pt x="83255" y="1658021"/>
                </a:lnTo>
                <a:lnTo>
                  <a:pt x="123410" y="1674967"/>
                </a:lnTo>
                <a:lnTo>
                  <a:pt x="168097" y="1680972"/>
                </a:lnTo>
                <a:lnTo>
                  <a:pt x="6345478" y="1680972"/>
                </a:lnTo>
                <a:lnTo>
                  <a:pt x="6390165" y="1674967"/>
                </a:lnTo>
                <a:lnTo>
                  <a:pt x="6430320" y="1658021"/>
                </a:lnTo>
                <a:lnTo>
                  <a:pt x="6464341" y="1631737"/>
                </a:lnTo>
                <a:lnTo>
                  <a:pt x="6490625" y="1597716"/>
                </a:lnTo>
                <a:lnTo>
                  <a:pt x="6507571" y="1557561"/>
                </a:lnTo>
                <a:lnTo>
                  <a:pt x="6513576" y="1512874"/>
                </a:lnTo>
                <a:lnTo>
                  <a:pt x="6513576" y="168097"/>
                </a:lnTo>
                <a:lnTo>
                  <a:pt x="6507571" y="123410"/>
                </a:lnTo>
                <a:lnTo>
                  <a:pt x="6490625" y="83255"/>
                </a:lnTo>
                <a:lnTo>
                  <a:pt x="6464341" y="49234"/>
                </a:lnTo>
                <a:lnTo>
                  <a:pt x="6430320" y="22950"/>
                </a:lnTo>
                <a:lnTo>
                  <a:pt x="6390165" y="6004"/>
                </a:lnTo>
                <a:lnTo>
                  <a:pt x="6345478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2003" name="object 19">
            <a:extLst>
              <a:ext uri="{FF2B5EF4-FFF2-40B4-BE49-F238E27FC236}">
                <a16:creationId xmlns:a16="http://schemas.microsoft.com/office/drawing/2014/main" id="{EA7F39AC-524C-4698-82E4-D4BA06AF5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0913" y="5207000"/>
            <a:ext cx="115887" cy="1143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2004" name="object 20">
            <a:extLst>
              <a:ext uri="{FF2B5EF4-FFF2-40B4-BE49-F238E27FC236}">
                <a16:creationId xmlns:a16="http://schemas.microsoft.com/office/drawing/2014/main" id="{202356F4-7860-4970-A562-604161E4D3DB}"/>
              </a:ext>
            </a:extLst>
          </p:cNvPr>
          <p:cNvSpPr>
            <a:spLocks/>
          </p:cNvSpPr>
          <p:nvPr/>
        </p:nvSpPr>
        <p:spPr bwMode="auto">
          <a:xfrm>
            <a:off x="6030913" y="5091113"/>
            <a:ext cx="58737" cy="57150"/>
          </a:xfrm>
          <a:custGeom>
            <a:avLst/>
            <a:gdLst>
              <a:gd name="T0" fmla="*/ 28931 w 58420"/>
              <a:gd name="T1" fmla="*/ 57854 h 58420"/>
              <a:gd name="T2" fmla="*/ 17669 w 58420"/>
              <a:gd name="T3" fmla="*/ 55581 h 58420"/>
              <a:gd name="T4" fmla="*/ 8473 w 58420"/>
              <a:gd name="T5" fmla="*/ 49382 h 58420"/>
              <a:gd name="T6" fmla="*/ 2273 w 58420"/>
              <a:gd name="T7" fmla="*/ 40187 h 58420"/>
              <a:gd name="T8" fmla="*/ 0 w 58420"/>
              <a:gd name="T9" fmla="*/ 28927 h 58420"/>
              <a:gd name="T10" fmla="*/ 2273 w 58420"/>
              <a:gd name="T11" fmla="*/ 17666 h 58420"/>
              <a:gd name="T12" fmla="*/ 8473 w 58420"/>
              <a:gd name="T13" fmla="*/ 8472 h 58420"/>
              <a:gd name="T14" fmla="*/ 17669 w 58420"/>
              <a:gd name="T15" fmla="*/ 2273 h 58420"/>
              <a:gd name="T16" fmla="*/ 28931 w 58420"/>
              <a:gd name="T17" fmla="*/ 0 h 58420"/>
              <a:gd name="T18" fmla="*/ 40193 w 58420"/>
              <a:gd name="T19" fmla="*/ 2273 h 58420"/>
              <a:gd name="T20" fmla="*/ 49389 w 58420"/>
              <a:gd name="T21" fmla="*/ 8472 h 58420"/>
              <a:gd name="T22" fmla="*/ 55589 w 58420"/>
              <a:gd name="T23" fmla="*/ 17666 h 58420"/>
              <a:gd name="T24" fmla="*/ 57863 w 58420"/>
              <a:gd name="T25" fmla="*/ 28927 h 58420"/>
              <a:gd name="T26" fmla="*/ 55589 w 58420"/>
              <a:gd name="T27" fmla="*/ 40187 h 58420"/>
              <a:gd name="T28" fmla="*/ 49389 w 58420"/>
              <a:gd name="T29" fmla="*/ 49382 h 58420"/>
              <a:gd name="T30" fmla="*/ 40193 w 58420"/>
              <a:gd name="T31" fmla="*/ 55581 h 58420"/>
              <a:gd name="T32" fmla="*/ 28931 w 58420"/>
              <a:gd name="T33" fmla="*/ 57854 h 58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8420" h="58420">
                <a:moveTo>
                  <a:pt x="28931" y="57854"/>
                </a:moveTo>
                <a:lnTo>
                  <a:pt x="17669" y="55581"/>
                </a:lnTo>
                <a:lnTo>
                  <a:pt x="8473" y="49382"/>
                </a:lnTo>
                <a:lnTo>
                  <a:pt x="2273" y="40187"/>
                </a:lnTo>
                <a:lnTo>
                  <a:pt x="0" y="28927"/>
                </a:lnTo>
                <a:lnTo>
                  <a:pt x="2273" y="17666"/>
                </a:lnTo>
                <a:lnTo>
                  <a:pt x="8473" y="8472"/>
                </a:lnTo>
                <a:lnTo>
                  <a:pt x="17669" y="2273"/>
                </a:lnTo>
                <a:lnTo>
                  <a:pt x="28931" y="0"/>
                </a:lnTo>
                <a:lnTo>
                  <a:pt x="40193" y="2273"/>
                </a:lnTo>
                <a:lnTo>
                  <a:pt x="49389" y="8472"/>
                </a:lnTo>
                <a:lnTo>
                  <a:pt x="55589" y="17666"/>
                </a:lnTo>
                <a:lnTo>
                  <a:pt x="57863" y="28927"/>
                </a:lnTo>
                <a:lnTo>
                  <a:pt x="55589" y="40187"/>
                </a:lnTo>
                <a:lnTo>
                  <a:pt x="49389" y="49382"/>
                </a:lnTo>
                <a:lnTo>
                  <a:pt x="40193" y="55581"/>
                </a:lnTo>
                <a:lnTo>
                  <a:pt x="28931" y="578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2005" name="object 21">
            <a:extLst>
              <a:ext uri="{FF2B5EF4-FFF2-40B4-BE49-F238E27FC236}">
                <a16:creationId xmlns:a16="http://schemas.microsoft.com/office/drawing/2014/main" id="{0FFB9C8F-FAF3-4963-A324-88B9FC700EBC}"/>
              </a:ext>
            </a:extLst>
          </p:cNvPr>
          <p:cNvSpPr>
            <a:spLocks/>
          </p:cNvSpPr>
          <p:nvPr/>
        </p:nvSpPr>
        <p:spPr bwMode="auto">
          <a:xfrm>
            <a:off x="6194425" y="5264150"/>
            <a:ext cx="58738" cy="58738"/>
          </a:xfrm>
          <a:custGeom>
            <a:avLst/>
            <a:gdLst>
              <a:gd name="T0" fmla="*/ 28931 w 58420"/>
              <a:gd name="T1" fmla="*/ 57854 h 58420"/>
              <a:gd name="T2" fmla="*/ 17669 w 58420"/>
              <a:gd name="T3" fmla="*/ 55581 h 58420"/>
              <a:gd name="T4" fmla="*/ 8473 w 58420"/>
              <a:gd name="T5" fmla="*/ 49382 h 58420"/>
              <a:gd name="T6" fmla="*/ 2273 w 58420"/>
              <a:gd name="T7" fmla="*/ 40187 h 58420"/>
              <a:gd name="T8" fmla="*/ 0 w 58420"/>
              <a:gd name="T9" fmla="*/ 28927 h 58420"/>
              <a:gd name="T10" fmla="*/ 2273 w 58420"/>
              <a:gd name="T11" fmla="*/ 17666 h 58420"/>
              <a:gd name="T12" fmla="*/ 8473 w 58420"/>
              <a:gd name="T13" fmla="*/ 8472 h 58420"/>
              <a:gd name="T14" fmla="*/ 17669 w 58420"/>
              <a:gd name="T15" fmla="*/ 2273 h 58420"/>
              <a:gd name="T16" fmla="*/ 28931 w 58420"/>
              <a:gd name="T17" fmla="*/ 0 h 58420"/>
              <a:gd name="T18" fmla="*/ 40193 w 58420"/>
              <a:gd name="T19" fmla="*/ 2273 h 58420"/>
              <a:gd name="T20" fmla="*/ 49389 w 58420"/>
              <a:gd name="T21" fmla="*/ 8472 h 58420"/>
              <a:gd name="T22" fmla="*/ 55589 w 58420"/>
              <a:gd name="T23" fmla="*/ 17666 h 58420"/>
              <a:gd name="T24" fmla="*/ 57863 w 58420"/>
              <a:gd name="T25" fmla="*/ 28927 h 58420"/>
              <a:gd name="T26" fmla="*/ 55589 w 58420"/>
              <a:gd name="T27" fmla="*/ 40187 h 58420"/>
              <a:gd name="T28" fmla="*/ 49389 w 58420"/>
              <a:gd name="T29" fmla="*/ 49382 h 58420"/>
              <a:gd name="T30" fmla="*/ 40193 w 58420"/>
              <a:gd name="T31" fmla="*/ 55581 h 58420"/>
              <a:gd name="T32" fmla="*/ 28931 w 58420"/>
              <a:gd name="T33" fmla="*/ 57854 h 58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8420" h="58420">
                <a:moveTo>
                  <a:pt x="28931" y="57854"/>
                </a:moveTo>
                <a:lnTo>
                  <a:pt x="17669" y="55581"/>
                </a:lnTo>
                <a:lnTo>
                  <a:pt x="8473" y="49382"/>
                </a:lnTo>
                <a:lnTo>
                  <a:pt x="2273" y="40187"/>
                </a:lnTo>
                <a:lnTo>
                  <a:pt x="0" y="28927"/>
                </a:lnTo>
                <a:lnTo>
                  <a:pt x="2273" y="17666"/>
                </a:lnTo>
                <a:lnTo>
                  <a:pt x="8473" y="8472"/>
                </a:lnTo>
                <a:lnTo>
                  <a:pt x="17669" y="2273"/>
                </a:lnTo>
                <a:lnTo>
                  <a:pt x="28931" y="0"/>
                </a:lnTo>
                <a:lnTo>
                  <a:pt x="40193" y="2273"/>
                </a:lnTo>
                <a:lnTo>
                  <a:pt x="49389" y="8472"/>
                </a:lnTo>
                <a:lnTo>
                  <a:pt x="55589" y="17666"/>
                </a:lnTo>
                <a:lnTo>
                  <a:pt x="57863" y="28927"/>
                </a:lnTo>
                <a:lnTo>
                  <a:pt x="55589" y="40187"/>
                </a:lnTo>
                <a:lnTo>
                  <a:pt x="49389" y="49382"/>
                </a:lnTo>
                <a:lnTo>
                  <a:pt x="40193" y="55581"/>
                </a:lnTo>
                <a:lnTo>
                  <a:pt x="28931" y="5785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2006" name="object 22">
            <a:extLst>
              <a:ext uri="{FF2B5EF4-FFF2-40B4-BE49-F238E27FC236}">
                <a16:creationId xmlns:a16="http://schemas.microsoft.com/office/drawing/2014/main" id="{AFEEE7F2-8FDA-4525-B7E1-97A1F556E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3950" y="5129213"/>
            <a:ext cx="77788" cy="77787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2007" name="object 23">
            <a:extLst>
              <a:ext uri="{FF2B5EF4-FFF2-40B4-BE49-F238E27FC236}">
                <a16:creationId xmlns:a16="http://schemas.microsoft.com/office/drawing/2014/main" id="{9041E34E-DF83-4F3F-9C1C-6490DCF8872A}"/>
              </a:ext>
            </a:extLst>
          </p:cNvPr>
          <p:cNvSpPr>
            <a:spLocks/>
          </p:cNvSpPr>
          <p:nvPr/>
        </p:nvSpPr>
        <p:spPr bwMode="auto">
          <a:xfrm>
            <a:off x="5894388" y="5351463"/>
            <a:ext cx="541337" cy="587375"/>
          </a:xfrm>
          <a:custGeom>
            <a:avLst/>
            <a:gdLst>
              <a:gd name="T0" fmla="*/ 98367 w 541020"/>
              <a:gd name="T1" fmla="*/ 588188 h 588645"/>
              <a:gd name="T2" fmla="*/ 57501 w 541020"/>
              <a:gd name="T3" fmla="*/ 571193 h 588645"/>
              <a:gd name="T4" fmla="*/ 40504 w 541020"/>
              <a:gd name="T5" fmla="*/ 530333 h 588645"/>
              <a:gd name="T6" fmla="*/ 40052 w 541020"/>
              <a:gd name="T7" fmla="*/ 66457 h 588645"/>
              <a:gd name="T8" fmla="*/ 28298 w 541020"/>
              <a:gd name="T9" fmla="*/ 45696 h 588645"/>
              <a:gd name="T10" fmla="*/ 3857 w 541020"/>
              <a:gd name="T11" fmla="*/ 31820 h 588645"/>
              <a:gd name="T12" fmla="*/ 3857 w 541020"/>
              <a:gd name="T13" fmla="*/ 5785 h 588645"/>
              <a:gd name="T14" fmla="*/ 530414 w 541020"/>
              <a:gd name="T15" fmla="*/ 0 h 588645"/>
              <a:gd name="T16" fmla="*/ 540057 w 541020"/>
              <a:gd name="T17" fmla="*/ 14463 h 588645"/>
              <a:gd name="T18" fmla="*/ 539334 w 541020"/>
              <a:gd name="T19" fmla="*/ 26998 h 588645"/>
              <a:gd name="T20" fmla="*/ 531378 w 541020"/>
              <a:gd name="T21" fmla="*/ 36641 h 588645"/>
              <a:gd name="T22" fmla="*/ 65578 w 541020"/>
              <a:gd name="T23" fmla="*/ 38569 h 588645"/>
              <a:gd name="T24" fmla="*/ 74378 w 541020"/>
              <a:gd name="T25" fmla="*/ 60144 h 588645"/>
              <a:gd name="T26" fmla="*/ 78115 w 541020"/>
              <a:gd name="T27" fmla="*/ 86781 h 588645"/>
              <a:gd name="T28" fmla="*/ 503411 w 541020"/>
              <a:gd name="T29" fmla="*/ 115709 h 588645"/>
              <a:gd name="T30" fmla="*/ 290281 w 541020"/>
              <a:gd name="T31" fmla="*/ 163921 h 588645"/>
              <a:gd name="T32" fmla="*/ 503411 w 541020"/>
              <a:gd name="T33" fmla="*/ 202490 h 588645"/>
              <a:gd name="T34" fmla="*/ 290281 w 541020"/>
              <a:gd name="T35" fmla="*/ 241060 h 588645"/>
              <a:gd name="T36" fmla="*/ 503411 w 541020"/>
              <a:gd name="T37" fmla="*/ 279630 h 588645"/>
              <a:gd name="T38" fmla="*/ 290281 w 541020"/>
              <a:gd name="T39" fmla="*/ 318200 h 588645"/>
              <a:gd name="T40" fmla="*/ 503411 w 541020"/>
              <a:gd name="T41" fmla="*/ 356769 h 588645"/>
              <a:gd name="T42" fmla="*/ 290281 w 541020"/>
              <a:gd name="T43" fmla="*/ 395339 h 588645"/>
              <a:gd name="T44" fmla="*/ 503411 w 541020"/>
              <a:gd name="T45" fmla="*/ 433909 h 588645"/>
              <a:gd name="T46" fmla="*/ 290281 w 541020"/>
              <a:gd name="T47" fmla="*/ 472478 h 588645"/>
              <a:gd name="T48" fmla="*/ 503411 w 541020"/>
              <a:gd name="T49" fmla="*/ 511048 h 588645"/>
              <a:gd name="T50" fmla="*/ 498845 w 541020"/>
              <a:gd name="T51" fmla="*/ 552797 h 588645"/>
              <a:gd name="T52" fmla="*/ 468015 w 541020"/>
              <a:gd name="T53" fmla="*/ 583622 h 588645"/>
              <a:gd name="T54" fmla="*/ 503411 w 541020"/>
              <a:gd name="T55" fmla="*/ 105102 h 588645"/>
              <a:gd name="T56" fmla="*/ 463871 w 541020"/>
              <a:gd name="T57" fmla="*/ 86781 h 588645"/>
              <a:gd name="T58" fmla="*/ 467608 w 541020"/>
              <a:gd name="T59" fmla="*/ 60144 h 588645"/>
              <a:gd name="T60" fmla="*/ 476408 w 541020"/>
              <a:gd name="T61" fmla="*/ 38569 h 588645"/>
              <a:gd name="T62" fmla="*/ 526601 w 541020"/>
              <a:gd name="T63" fmla="*/ 39594 h 588645"/>
              <a:gd name="T64" fmla="*/ 507645 w 541020"/>
              <a:gd name="T65" fmla="*/ 64302 h 588645"/>
              <a:gd name="T66" fmla="*/ 503411 w 541020"/>
              <a:gd name="T67" fmla="*/ 105102 h 588645"/>
              <a:gd name="T68" fmla="*/ 78115 w 541020"/>
              <a:gd name="T69" fmla="*/ 115709 h 588645"/>
              <a:gd name="T70" fmla="*/ 162981 w 541020"/>
              <a:gd name="T71" fmla="*/ 107995 h 588645"/>
              <a:gd name="T72" fmla="*/ 246552 w 541020"/>
              <a:gd name="T73" fmla="*/ 88122 h 588645"/>
              <a:gd name="T74" fmla="*/ 302908 w 541020"/>
              <a:gd name="T75" fmla="*/ 78630 h 588645"/>
              <a:gd name="T76" fmla="*/ 373821 w 541020"/>
              <a:gd name="T77" fmla="*/ 79881 h 588645"/>
              <a:gd name="T78" fmla="*/ 438314 w 541020"/>
              <a:gd name="T79" fmla="*/ 95851 h 588645"/>
              <a:gd name="T80" fmla="*/ 503411 w 541020"/>
              <a:gd name="T81" fmla="*/ 105102 h 588645"/>
              <a:gd name="T82" fmla="*/ 503411 w 541020"/>
              <a:gd name="T83" fmla="*/ 202490 h 588645"/>
              <a:gd name="T84" fmla="*/ 406007 w 541020"/>
              <a:gd name="T85" fmla="*/ 163921 h 588645"/>
              <a:gd name="T86" fmla="*/ 503411 w 541020"/>
              <a:gd name="T87" fmla="*/ 202490 h 588645"/>
              <a:gd name="T88" fmla="*/ 406007 w 541020"/>
              <a:gd name="T89" fmla="*/ 279630 h 588645"/>
              <a:gd name="T90" fmla="*/ 503411 w 541020"/>
              <a:gd name="T91" fmla="*/ 241060 h 588645"/>
              <a:gd name="T92" fmla="*/ 503411 w 541020"/>
              <a:gd name="T93" fmla="*/ 356769 h 588645"/>
              <a:gd name="T94" fmla="*/ 406007 w 541020"/>
              <a:gd name="T95" fmla="*/ 318200 h 588645"/>
              <a:gd name="T96" fmla="*/ 503411 w 541020"/>
              <a:gd name="T97" fmla="*/ 356769 h 588645"/>
              <a:gd name="T98" fmla="*/ 406007 w 541020"/>
              <a:gd name="T99" fmla="*/ 433909 h 588645"/>
              <a:gd name="T100" fmla="*/ 503411 w 541020"/>
              <a:gd name="T101" fmla="*/ 395339 h 588645"/>
              <a:gd name="T102" fmla="*/ 503411 w 541020"/>
              <a:gd name="T103" fmla="*/ 511048 h 588645"/>
              <a:gd name="T104" fmla="*/ 406007 w 541020"/>
              <a:gd name="T105" fmla="*/ 472478 h 588645"/>
              <a:gd name="T106" fmla="*/ 503411 w 541020"/>
              <a:gd name="T107" fmla="*/ 511048 h 588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41020" h="588645">
                <a:moveTo>
                  <a:pt x="445547" y="588188"/>
                </a:moveTo>
                <a:lnTo>
                  <a:pt x="98367" y="588188"/>
                </a:lnTo>
                <a:lnTo>
                  <a:pt x="75900" y="583622"/>
                </a:lnTo>
                <a:lnTo>
                  <a:pt x="57501" y="571193"/>
                </a:lnTo>
                <a:lnTo>
                  <a:pt x="45070" y="552797"/>
                </a:lnTo>
                <a:lnTo>
                  <a:pt x="40504" y="530333"/>
                </a:lnTo>
                <a:lnTo>
                  <a:pt x="40410" y="82563"/>
                </a:lnTo>
                <a:lnTo>
                  <a:pt x="40052" y="66457"/>
                </a:lnTo>
                <a:lnTo>
                  <a:pt x="36887" y="54359"/>
                </a:lnTo>
                <a:lnTo>
                  <a:pt x="28298" y="45696"/>
                </a:lnTo>
                <a:lnTo>
                  <a:pt x="11572" y="35676"/>
                </a:lnTo>
                <a:lnTo>
                  <a:pt x="3857" y="31820"/>
                </a:lnTo>
                <a:lnTo>
                  <a:pt x="0" y="23141"/>
                </a:lnTo>
                <a:lnTo>
                  <a:pt x="3857" y="5785"/>
                </a:lnTo>
                <a:lnTo>
                  <a:pt x="11572" y="0"/>
                </a:lnTo>
                <a:lnTo>
                  <a:pt x="530414" y="0"/>
                </a:lnTo>
                <a:lnTo>
                  <a:pt x="538129" y="5785"/>
                </a:lnTo>
                <a:lnTo>
                  <a:pt x="540057" y="14463"/>
                </a:lnTo>
                <a:lnTo>
                  <a:pt x="540871" y="20912"/>
                </a:lnTo>
                <a:lnTo>
                  <a:pt x="539334" y="26998"/>
                </a:lnTo>
                <a:lnTo>
                  <a:pt x="535989" y="32362"/>
                </a:lnTo>
                <a:lnTo>
                  <a:pt x="531378" y="36641"/>
                </a:lnTo>
                <a:lnTo>
                  <a:pt x="528258" y="38569"/>
                </a:lnTo>
                <a:lnTo>
                  <a:pt x="65578" y="38569"/>
                </a:lnTo>
                <a:lnTo>
                  <a:pt x="70390" y="48694"/>
                </a:lnTo>
                <a:lnTo>
                  <a:pt x="74378" y="60144"/>
                </a:lnTo>
                <a:lnTo>
                  <a:pt x="77105" y="72875"/>
                </a:lnTo>
                <a:lnTo>
                  <a:pt x="78115" y="86781"/>
                </a:lnTo>
                <a:lnTo>
                  <a:pt x="78115" y="115709"/>
                </a:lnTo>
                <a:lnTo>
                  <a:pt x="503411" y="115709"/>
                </a:lnTo>
                <a:lnTo>
                  <a:pt x="503411" y="163921"/>
                </a:lnTo>
                <a:lnTo>
                  <a:pt x="290281" y="163921"/>
                </a:lnTo>
                <a:lnTo>
                  <a:pt x="290281" y="202490"/>
                </a:lnTo>
                <a:lnTo>
                  <a:pt x="503411" y="202490"/>
                </a:lnTo>
                <a:lnTo>
                  <a:pt x="503411" y="241060"/>
                </a:lnTo>
                <a:lnTo>
                  <a:pt x="290281" y="241060"/>
                </a:lnTo>
                <a:lnTo>
                  <a:pt x="290281" y="279630"/>
                </a:lnTo>
                <a:lnTo>
                  <a:pt x="503411" y="279630"/>
                </a:lnTo>
                <a:lnTo>
                  <a:pt x="503411" y="318200"/>
                </a:lnTo>
                <a:lnTo>
                  <a:pt x="290281" y="318200"/>
                </a:lnTo>
                <a:lnTo>
                  <a:pt x="290281" y="356769"/>
                </a:lnTo>
                <a:lnTo>
                  <a:pt x="503411" y="356769"/>
                </a:lnTo>
                <a:lnTo>
                  <a:pt x="503411" y="395339"/>
                </a:lnTo>
                <a:lnTo>
                  <a:pt x="290281" y="395339"/>
                </a:lnTo>
                <a:lnTo>
                  <a:pt x="290281" y="433909"/>
                </a:lnTo>
                <a:lnTo>
                  <a:pt x="503411" y="433909"/>
                </a:lnTo>
                <a:lnTo>
                  <a:pt x="503411" y="472478"/>
                </a:lnTo>
                <a:lnTo>
                  <a:pt x="290281" y="472478"/>
                </a:lnTo>
                <a:lnTo>
                  <a:pt x="290281" y="511048"/>
                </a:lnTo>
                <a:lnTo>
                  <a:pt x="503411" y="511048"/>
                </a:lnTo>
                <a:lnTo>
                  <a:pt x="503411" y="530333"/>
                </a:lnTo>
                <a:lnTo>
                  <a:pt x="498845" y="552797"/>
                </a:lnTo>
                <a:lnTo>
                  <a:pt x="486413" y="571193"/>
                </a:lnTo>
                <a:lnTo>
                  <a:pt x="468015" y="583622"/>
                </a:lnTo>
                <a:lnTo>
                  <a:pt x="445547" y="588188"/>
                </a:lnTo>
                <a:close/>
              </a:path>
              <a:path w="541020" h="588645">
                <a:moveTo>
                  <a:pt x="503411" y="105102"/>
                </a:moveTo>
                <a:lnTo>
                  <a:pt x="463871" y="105102"/>
                </a:lnTo>
                <a:lnTo>
                  <a:pt x="463871" y="86781"/>
                </a:lnTo>
                <a:lnTo>
                  <a:pt x="464880" y="72875"/>
                </a:lnTo>
                <a:lnTo>
                  <a:pt x="467608" y="60144"/>
                </a:lnTo>
                <a:lnTo>
                  <a:pt x="471601" y="48679"/>
                </a:lnTo>
                <a:lnTo>
                  <a:pt x="476408" y="38569"/>
                </a:lnTo>
                <a:lnTo>
                  <a:pt x="528258" y="38569"/>
                </a:lnTo>
                <a:lnTo>
                  <a:pt x="526601" y="39594"/>
                </a:lnTo>
                <a:lnTo>
                  <a:pt x="517033" y="48694"/>
                </a:lnTo>
                <a:lnTo>
                  <a:pt x="507645" y="64302"/>
                </a:lnTo>
                <a:lnTo>
                  <a:pt x="503411" y="86781"/>
                </a:lnTo>
                <a:lnTo>
                  <a:pt x="503411" y="105102"/>
                </a:lnTo>
                <a:close/>
              </a:path>
              <a:path w="541020" h="588645">
                <a:moveTo>
                  <a:pt x="503411" y="115709"/>
                </a:moveTo>
                <a:lnTo>
                  <a:pt x="78115" y="115709"/>
                </a:lnTo>
                <a:lnTo>
                  <a:pt x="125250" y="112936"/>
                </a:lnTo>
                <a:lnTo>
                  <a:pt x="162981" y="107995"/>
                </a:lnTo>
                <a:lnTo>
                  <a:pt x="194203" y="101607"/>
                </a:lnTo>
                <a:lnTo>
                  <a:pt x="246552" y="88122"/>
                </a:lnTo>
                <a:lnTo>
                  <a:pt x="272922" y="82563"/>
                </a:lnTo>
                <a:lnTo>
                  <a:pt x="302908" y="78630"/>
                </a:lnTo>
                <a:lnTo>
                  <a:pt x="338500" y="77139"/>
                </a:lnTo>
                <a:lnTo>
                  <a:pt x="373821" y="79881"/>
                </a:lnTo>
                <a:lnTo>
                  <a:pt x="407695" y="86781"/>
                </a:lnTo>
                <a:lnTo>
                  <a:pt x="438314" y="95851"/>
                </a:lnTo>
                <a:lnTo>
                  <a:pt x="463871" y="105102"/>
                </a:lnTo>
                <a:lnTo>
                  <a:pt x="503411" y="105102"/>
                </a:lnTo>
                <a:lnTo>
                  <a:pt x="503411" y="115709"/>
                </a:lnTo>
                <a:close/>
              </a:path>
              <a:path w="541020" h="588645">
                <a:moveTo>
                  <a:pt x="503411" y="202490"/>
                </a:moveTo>
                <a:lnTo>
                  <a:pt x="406007" y="202490"/>
                </a:lnTo>
                <a:lnTo>
                  <a:pt x="406007" y="163921"/>
                </a:lnTo>
                <a:lnTo>
                  <a:pt x="503411" y="163921"/>
                </a:lnTo>
                <a:lnTo>
                  <a:pt x="503411" y="202490"/>
                </a:lnTo>
                <a:close/>
              </a:path>
              <a:path w="541020" h="588645">
                <a:moveTo>
                  <a:pt x="503411" y="279630"/>
                </a:moveTo>
                <a:lnTo>
                  <a:pt x="406007" y="279630"/>
                </a:lnTo>
                <a:lnTo>
                  <a:pt x="406007" y="241060"/>
                </a:lnTo>
                <a:lnTo>
                  <a:pt x="503411" y="241060"/>
                </a:lnTo>
                <a:lnTo>
                  <a:pt x="503411" y="279630"/>
                </a:lnTo>
                <a:close/>
              </a:path>
              <a:path w="541020" h="588645">
                <a:moveTo>
                  <a:pt x="503411" y="356769"/>
                </a:moveTo>
                <a:lnTo>
                  <a:pt x="406007" y="356769"/>
                </a:lnTo>
                <a:lnTo>
                  <a:pt x="406007" y="318200"/>
                </a:lnTo>
                <a:lnTo>
                  <a:pt x="503411" y="318200"/>
                </a:lnTo>
                <a:lnTo>
                  <a:pt x="503411" y="356769"/>
                </a:lnTo>
                <a:close/>
              </a:path>
              <a:path w="541020" h="588645">
                <a:moveTo>
                  <a:pt x="503411" y="433909"/>
                </a:moveTo>
                <a:lnTo>
                  <a:pt x="406007" y="433909"/>
                </a:lnTo>
                <a:lnTo>
                  <a:pt x="406007" y="395339"/>
                </a:lnTo>
                <a:lnTo>
                  <a:pt x="503411" y="395339"/>
                </a:lnTo>
                <a:lnTo>
                  <a:pt x="503411" y="433909"/>
                </a:lnTo>
                <a:close/>
              </a:path>
              <a:path w="541020" h="588645">
                <a:moveTo>
                  <a:pt x="503411" y="511048"/>
                </a:moveTo>
                <a:lnTo>
                  <a:pt x="406007" y="511048"/>
                </a:lnTo>
                <a:lnTo>
                  <a:pt x="406007" y="472478"/>
                </a:lnTo>
                <a:lnTo>
                  <a:pt x="503411" y="472478"/>
                </a:lnTo>
                <a:lnTo>
                  <a:pt x="503411" y="51104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5BAF07C2-D02C-41E5-AA58-A52C05C05DC1}"/>
              </a:ext>
            </a:extLst>
          </p:cNvPr>
          <p:cNvSpPr txBox="1"/>
          <p:nvPr/>
        </p:nvSpPr>
        <p:spPr>
          <a:xfrm>
            <a:off x="7300913" y="4835525"/>
            <a:ext cx="4060825" cy="1304925"/>
          </a:xfrm>
          <a:prstGeom prst="rect">
            <a:avLst/>
          </a:prstGeom>
        </p:spPr>
        <p:txBody>
          <a:bodyPr lIns="0" tIns="3556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ct val="92000"/>
              </a:lnSpc>
              <a:spcBef>
                <a:spcPts val="27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HCO3 is a base and soaks up hydrogen ions  (H+) when there are too many of them. In a  nutshell, blood pH is determined by a  balance between bicarbonate and carbon  dioxide.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2482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object 2">
            <a:extLst>
              <a:ext uri="{FF2B5EF4-FFF2-40B4-BE49-F238E27FC236}">
                <a16:creationId xmlns:a16="http://schemas.microsoft.com/office/drawing/2014/main" id="{278C01D9-5D75-4ECA-ADCC-F0DA2914DD0B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4654550" cy="6858000"/>
          </a:xfrm>
          <a:custGeom>
            <a:avLst/>
            <a:gdLst>
              <a:gd name="T0" fmla="*/ 0 w 4654550"/>
              <a:gd name="T1" fmla="*/ 6858000 h 6858000"/>
              <a:gd name="T2" fmla="*/ 4654296 w 4654550"/>
              <a:gd name="T3" fmla="*/ 6858000 h 6858000"/>
              <a:gd name="T4" fmla="*/ 4654296 w 4654550"/>
              <a:gd name="T5" fmla="*/ 0 h 6858000"/>
              <a:gd name="T6" fmla="*/ 0 w 4654550"/>
              <a:gd name="T7" fmla="*/ 0 h 6858000"/>
              <a:gd name="T8" fmla="*/ 0 w 4654550"/>
              <a:gd name="T9" fmla="*/ 685800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54550" h="6858000">
                <a:moveTo>
                  <a:pt x="0" y="6858000"/>
                </a:moveTo>
                <a:lnTo>
                  <a:pt x="4654296" y="6858000"/>
                </a:lnTo>
                <a:lnTo>
                  <a:pt x="465429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3011" name="object 3">
            <a:extLst>
              <a:ext uri="{FF2B5EF4-FFF2-40B4-BE49-F238E27FC236}">
                <a16:creationId xmlns:a16="http://schemas.microsoft.com/office/drawing/2014/main" id="{B0FCC2EB-8BA0-4CD0-8AB8-42C41F785272}"/>
              </a:ext>
            </a:extLst>
          </p:cNvPr>
          <p:cNvSpPr>
            <a:spLocks/>
          </p:cNvSpPr>
          <p:nvPr/>
        </p:nvSpPr>
        <p:spPr bwMode="auto">
          <a:xfrm>
            <a:off x="644525" y="644525"/>
            <a:ext cx="3365500" cy="1597025"/>
          </a:xfrm>
          <a:custGeom>
            <a:avLst/>
            <a:gdLst>
              <a:gd name="T0" fmla="*/ 0 w 3365500"/>
              <a:gd name="T1" fmla="*/ 0 h 1597660"/>
              <a:gd name="T2" fmla="*/ 3364991 w 3365500"/>
              <a:gd name="T3" fmla="*/ 0 h 1597660"/>
              <a:gd name="T4" fmla="*/ 3364991 w 3365500"/>
              <a:gd name="T5" fmla="*/ 1597152 h 1597660"/>
              <a:gd name="T6" fmla="*/ 0 w 3365500"/>
              <a:gd name="T7" fmla="*/ 1597152 h 1597660"/>
              <a:gd name="T8" fmla="*/ 0 w 3365500"/>
              <a:gd name="T9" fmla="*/ 0 h 15976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65500" h="1597660">
                <a:moveTo>
                  <a:pt x="0" y="0"/>
                </a:moveTo>
                <a:lnTo>
                  <a:pt x="3364991" y="0"/>
                </a:lnTo>
                <a:lnTo>
                  <a:pt x="3364991" y="1597152"/>
                </a:lnTo>
                <a:lnTo>
                  <a:pt x="0" y="1597152"/>
                </a:lnTo>
                <a:lnTo>
                  <a:pt x="0" y="0"/>
                </a:lnTo>
                <a:close/>
              </a:path>
            </a:pathLst>
          </a:custGeom>
          <a:noFill/>
          <a:ln w="1981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86446E69-86D1-42E5-8E04-63EC1F6BF5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03313" y="979488"/>
            <a:ext cx="2444750" cy="836612"/>
          </a:xfrm>
        </p:spPr>
        <p:txBody>
          <a:bodyPr tIns="59690"/>
          <a:lstStyle/>
          <a:p>
            <a:pPr marL="646113" indent="-633413" eaLnBrk="1" hangingPunct="1">
              <a:lnSpc>
                <a:spcPts val="3025"/>
              </a:lnSpc>
              <a:spcBef>
                <a:spcPts val="475"/>
              </a:spcBef>
            </a:pPr>
            <a:r>
              <a:rPr lang="en-US" altLang="en-US" sz="2800">
                <a:latin typeface="Calibri Light" panose="020F0302020204030204" pitchFamily="34" charset="0"/>
                <a:cs typeface="Calibri Light" panose="020F0302020204030204" pitchFamily="34" charset="0"/>
              </a:rPr>
              <a:t>the nose and the  pharynx</a:t>
            </a: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178A59E3-35D8-4F84-BEF8-57D12F11DFC0}"/>
              </a:ext>
            </a:extLst>
          </p:cNvPr>
          <p:cNvSpPr txBox="1"/>
          <p:nvPr/>
        </p:nvSpPr>
        <p:spPr>
          <a:xfrm>
            <a:off x="722313" y="2624138"/>
            <a:ext cx="3148012" cy="3328987"/>
          </a:xfrm>
          <a:prstGeom prst="rect">
            <a:avLst/>
          </a:prstGeom>
        </p:spPr>
        <p:txBody>
          <a:bodyPr lIns="0" tIns="47625" rIns="0" bIns="0">
            <a:spAutoFit/>
          </a:bodyPr>
          <a:lstStyle>
            <a:lvl1pPr marL="241300" indent="-22860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96913" indent="-22860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41300" marR="0" lvl="0" indent="-228600" algn="l" defTabSz="914400" rtl="0" eaLnBrk="1" fontAlgn="base" latinLnBrk="0" hangingPunct="1">
              <a:lnSpc>
                <a:spcPts val="2163"/>
              </a:lnSpc>
              <a:spcBef>
                <a:spcPts val="37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9713" algn="l"/>
                <a:tab pos="241300" algn="l"/>
              </a:tabLst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upper respiratory tract  consists of the nose and the  pharynx.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413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72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9713" algn="l"/>
                <a:tab pos="241300" algn="l"/>
              </a:tabLst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Primary functions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96913" marR="0" lvl="1" indent="-228600" algn="l" defTabSz="914400" rtl="0" eaLnBrk="1" fontAlgn="base" latinLnBrk="0" hangingPunct="1">
              <a:lnSpc>
                <a:spcPts val="2163"/>
              </a:lnSpc>
              <a:spcBef>
                <a:spcPts val="538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9713" algn="l"/>
                <a:tab pos="241300" algn="l"/>
              </a:tabLst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receive the air from the  external environment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96913" marR="0" lvl="1" indent="-228600" algn="l" defTabSz="914400" rtl="0" eaLnBrk="1" fontAlgn="base" latinLnBrk="0" hangingPunct="1">
              <a:lnSpc>
                <a:spcPts val="2163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9713" algn="l"/>
                <a:tab pos="241300" algn="l"/>
              </a:tabLst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filter, warm, and  humidify air before it  reaches the delicate  lungs where gas  exchange will occur.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3014" name="object 6">
            <a:extLst>
              <a:ext uri="{FF2B5EF4-FFF2-40B4-BE49-F238E27FC236}">
                <a16:creationId xmlns:a16="http://schemas.microsoft.com/office/drawing/2014/main" id="{8EAFC1CA-94FB-4BD9-8696-0B5B9DACF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5288" y="1004888"/>
            <a:ext cx="5851525" cy="46101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400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641D6A3-448D-4275-AECB-65029B084383}"/>
              </a:ext>
            </a:extLst>
          </p:cNvPr>
          <p:cNvSpPr txBox="1"/>
          <p:nvPr/>
        </p:nvSpPr>
        <p:spPr>
          <a:xfrm>
            <a:off x="941388" y="1754188"/>
            <a:ext cx="2716212" cy="3148012"/>
          </a:xfrm>
          <a:prstGeom prst="rect">
            <a:avLst/>
          </a:prstGeom>
        </p:spPr>
        <p:txBody>
          <a:bodyPr lIns="0" tIns="11938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ts val="4750"/>
              </a:lnSpc>
              <a:spcBef>
                <a:spcPts val="93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The four  primary  processes of  respiration  are:</a:t>
            </a:r>
            <a:endParaRPr kumimoji="0" lang="en-US" altLang="en-US" sz="4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6147" name="object 3">
            <a:extLst>
              <a:ext uri="{FF2B5EF4-FFF2-40B4-BE49-F238E27FC236}">
                <a16:creationId xmlns:a16="http://schemas.microsoft.com/office/drawing/2014/main" id="{0536213E-7EC4-4C55-9FD5-06259B9ABAB6}"/>
              </a:ext>
            </a:extLst>
          </p:cNvPr>
          <p:cNvSpPr>
            <a:spLocks/>
          </p:cNvSpPr>
          <p:nvPr/>
        </p:nvSpPr>
        <p:spPr bwMode="auto">
          <a:xfrm>
            <a:off x="5194300" y="474663"/>
            <a:ext cx="6513513" cy="1236662"/>
          </a:xfrm>
          <a:custGeom>
            <a:avLst/>
            <a:gdLst>
              <a:gd name="T0" fmla="*/ 6389827 w 6513830"/>
              <a:gd name="T1" fmla="*/ 0 h 1237614"/>
              <a:gd name="T2" fmla="*/ 123748 w 6513830"/>
              <a:gd name="T3" fmla="*/ 0 h 1237614"/>
              <a:gd name="T4" fmla="*/ 75577 w 6513830"/>
              <a:gd name="T5" fmla="*/ 9725 h 1237614"/>
              <a:gd name="T6" fmla="*/ 36242 w 6513830"/>
              <a:gd name="T7" fmla="*/ 36247 h 1237614"/>
              <a:gd name="T8" fmla="*/ 9723 w 6513830"/>
              <a:gd name="T9" fmla="*/ 75582 h 1237614"/>
              <a:gd name="T10" fmla="*/ 0 w 6513830"/>
              <a:gd name="T11" fmla="*/ 123748 h 1237614"/>
              <a:gd name="T12" fmla="*/ 0 w 6513830"/>
              <a:gd name="T13" fmla="*/ 1113739 h 1237614"/>
              <a:gd name="T14" fmla="*/ 9723 w 6513830"/>
              <a:gd name="T15" fmla="*/ 1161910 h 1237614"/>
              <a:gd name="T16" fmla="*/ 36242 w 6513830"/>
              <a:gd name="T17" fmla="*/ 1201245 h 1237614"/>
              <a:gd name="T18" fmla="*/ 75577 w 6513830"/>
              <a:gd name="T19" fmla="*/ 1227764 h 1237614"/>
              <a:gd name="T20" fmla="*/ 123748 w 6513830"/>
              <a:gd name="T21" fmla="*/ 1237488 h 1237614"/>
              <a:gd name="T22" fmla="*/ 6389827 w 6513830"/>
              <a:gd name="T23" fmla="*/ 1237488 h 1237614"/>
              <a:gd name="T24" fmla="*/ 6437998 w 6513830"/>
              <a:gd name="T25" fmla="*/ 1227764 h 1237614"/>
              <a:gd name="T26" fmla="*/ 6477333 w 6513830"/>
              <a:gd name="T27" fmla="*/ 1201245 h 1237614"/>
              <a:gd name="T28" fmla="*/ 6503852 w 6513830"/>
              <a:gd name="T29" fmla="*/ 1161910 h 1237614"/>
              <a:gd name="T30" fmla="*/ 6513576 w 6513830"/>
              <a:gd name="T31" fmla="*/ 1113739 h 1237614"/>
              <a:gd name="T32" fmla="*/ 6513576 w 6513830"/>
              <a:gd name="T33" fmla="*/ 123748 h 1237614"/>
              <a:gd name="T34" fmla="*/ 6503852 w 6513830"/>
              <a:gd name="T35" fmla="*/ 75582 h 1237614"/>
              <a:gd name="T36" fmla="*/ 6477333 w 6513830"/>
              <a:gd name="T37" fmla="*/ 36247 h 1237614"/>
              <a:gd name="T38" fmla="*/ 6437998 w 6513830"/>
              <a:gd name="T39" fmla="*/ 9725 h 1237614"/>
              <a:gd name="T40" fmla="*/ 6389827 w 6513830"/>
              <a:gd name="T41" fmla="*/ 0 h 1237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513830" h="1237614">
                <a:moveTo>
                  <a:pt x="6389827" y="0"/>
                </a:moveTo>
                <a:lnTo>
                  <a:pt x="123748" y="0"/>
                </a:lnTo>
                <a:lnTo>
                  <a:pt x="75577" y="9725"/>
                </a:lnTo>
                <a:lnTo>
                  <a:pt x="36242" y="36247"/>
                </a:lnTo>
                <a:lnTo>
                  <a:pt x="9723" y="75582"/>
                </a:lnTo>
                <a:lnTo>
                  <a:pt x="0" y="123748"/>
                </a:lnTo>
                <a:lnTo>
                  <a:pt x="0" y="1113739"/>
                </a:lnTo>
                <a:lnTo>
                  <a:pt x="9723" y="1161910"/>
                </a:lnTo>
                <a:lnTo>
                  <a:pt x="36242" y="1201245"/>
                </a:lnTo>
                <a:lnTo>
                  <a:pt x="75577" y="1227764"/>
                </a:lnTo>
                <a:lnTo>
                  <a:pt x="123748" y="1237488"/>
                </a:lnTo>
                <a:lnTo>
                  <a:pt x="6389827" y="1237488"/>
                </a:lnTo>
                <a:lnTo>
                  <a:pt x="6437998" y="1227764"/>
                </a:lnTo>
                <a:lnTo>
                  <a:pt x="6477333" y="1201245"/>
                </a:lnTo>
                <a:lnTo>
                  <a:pt x="6503852" y="1161910"/>
                </a:lnTo>
                <a:lnTo>
                  <a:pt x="6513576" y="1113739"/>
                </a:lnTo>
                <a:lnTo>
                  <a:pt x="6513576" y="123748"/>
                </a:lnTo>
                <a:lnTo>
                  <a:pt x="6503852" y="75582"/>
                </a:lnTo>
                <a:lnTo>
                  <a:pt x="6477333" y="36247"/>
                </a:lnTo>
                <a:lnTo>
                  <a:pt x="6437998" y="9725"/>
                </a:lnTo>
                <a:lnTo>
                  <a:pt x="6389827" y="0"/>
                </a:lnTo>
                <a:close/>
              </a:path>
            </a:pathLst>
          </a:custGeom>
          <a:solidFill>
            <a:srgbClr val="EC7C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148" name="object 4">
            <a:extLst>
              <a:ext uri="{FF2B5EF4-FFF2-40B4-BE49-F238E27FC236}">
                <a16:creationId xmlns:a16="http://schemas.microsoft.com/office/drawing/2014/main" id="{8DBABCAD-D047-41D0-AAD0-12C556A39E91}"/>
              </a:ext>
            </a:extLst>
          </p:cNvPr>
          <p:cNvSpPr>
            <a:spLocks/>
          </p:cNvSpPr>
          <p:nvPr/>
        </p:nvSpPr>
        <p:spPr bwMode="auto">
          <a:xfrm>
            <a:off x="5626100" y="815975"/>
            <a:ext cx="568325" cy="552450"/>
          </a:xfrm>
          <a:custGeom>
            <a:avLst/>
            <a:gdLst>
              <a:gd name="T0" fmla="*/ 269870 w 568325"/>
              <a:gd name="T1" fmla="*/ 13970 h 552450"/>
              <a:gd name="T2" fmla="*/ 269870 w 568325"/>
              <a:gd name="T3" fmla="*/ 55880 h 552450"/>
              <a:gd name="T4" fmla="*/ 312481 w 568325"/>
              <a:gd name="T5" fmla="*/ 113030 h 552450"/>
              <a:gd name="T6" fmla="*/ 312481 w 568325"/>
              <a:gd name="T7" fmla="*/ 13970 h 552450"/>
              <a:gd name="T8" fmla="*/ 298277 w 568325"/>
              <a:gd name="T9" fmla="*/ 27940 h 552450"/>
              <a:gd name="T10" fmla="*/ 312481 w 568325"/>
              <a:gd name="T11" fmla="*/ 69850 h 552450"/>
              <a:gd name="T12" fmla="*/ 0 w 568325"/>
              <a:gd name="T13" fmla="*/ 368300 h 552450"/>
              <a:gd name="T14" fmla="*/ 142635 w 568325"/>
              <a:gd name="T15" fmla="*/ 91440 h 552450"/>
              <a:gd name="T16" fmla="*/ 228944 w 568325"/>
              <a:gd name="T17" fmla="*/ 140970 h 552450"/>
              <a:gd name="T18" fmla="*/ 155954 w 568325"/>
              <a:gd name="T19" fmla="*/ 210820 h 552450"/>
              <a:gd name="T20" fmla="*/ 61359 w 568325"/>
              <a:gd name="T21" fmla="*/ 265430 h 552450"/>
              <a:gd name="T22" fmla="*/ 93824 w 568325"/>
              <a:gd name="T23" fmla="*/ 317500 h 552450"/>
              <a:gd name="T24" fmla="*/ 63082 w 568325"/>
              <a:gd name="T25" fmla="*/ 378460 h 552450"/>
              <a:gd name="T26" fmla="*/ 155628 w 568325"/>
              <a:gd name="T27" fmla="*/ 518160 h 552450"/>
              <a:gd name="T28" fmla="*/ 339273 w 568325"/>
              <a:gd name="T29" fmla="*/ 140970 h 552450"/>
              <a:gd name="T30" fmla="*/ 387405 w 568325"/>
              <a:gd name="T31" fmla="*/ 69850 h 552450"/>
              <a:gd name="T32" fmla="*/ 401090 w 568325"/>
              <a:gd name="T33" fmla="*/ 156210 h 552450"/>
              <a:gd name="T34" fmla="*/ 312481 w 568325"/>
              <a:gd name="T35" fmla="*/ 85090 h 552450"/>
              <a:gd name="T36" fmla="*/ 377818 w 568325"/>
              <a:gd name="T37" fmla="*/ 207010 h 552450"/>
              <a:gd name="T38" fmla="*/ 305720 w 568325"/>
              <a:gd name="T39" fmla="*/ 181610 h 552450"/>
              <a:gd name="T40" fmla="*/ 327998 w 568325"/>
              <a:gd name="T41" fmla="*/ 165100 h 552450"/>
              <a:gd name="T42" fmla="*/ 182356 w 568325"/>
              <a:gd name="T43" fmla="*/ 198120 h 552450"/>
              <a:gd name="T44" fmla="*/ 162142 w 568325"/>
              <a:gd name="T45" fmla="*/ 146050 h 552450"/>
              <a:gd name="T46" fmla="*/ 269870 w 568325"/>
              <a:gd name="T47" fmla="*/ 168910 h 552450"/>
              <a:gd name="T48" fmla="*/ 408569 w 568325"/>
              <a:gd name="T49" fmla="*/ 223520 h 552450"/>
              <a:gd name="T50" fmla="*/ 429022 w 568325"/>
              <a:gd name="T51" fmla="*/ 158750 h 552450"/>
              <a:gd name="T52" fmla="*/ 533468 w 568325"/>
              <a:gd name="T53" fmla="*/ 215900 h 552450"/>
              <a:gd name="T54" fmla="*/ 206166 w 568325"/>
              <a:gd name="T55" fmla="*/ 300990 h 552450"/>
              <a:gd name="T56" fmla="*/ 222571 w 568325"/>
              <a:gd name="T57" fmla="*/ 223520 h 552450"/>
              <a:gd name="T58" fmla="*/ 277228 w 568325"/>
              <a:gd name="T59" fmla="*/ 204470 h 552450"/>
              <a:gd name="T60" fmla="*/ 333857 w 568325"/>
              <a:gd name="T61" fmla="*/ 222250 h 552450"/>
              <a:gd name="T62" fmla="*/ 239580 w 568325"/>
              <a:gd name="T63" fmla="*/ 306070 h 552450"/>
              <a:gd name="T64" fmla="*/ 435309 w 568325"/>
              <a:gd name="T65" fmla="*/ 215900 h 552450"/>
              <a:gd name="T66" fmla="*/ 164407 w 568325"/>
              <a:gd name="T67" fmla="*/ 220980 h 552450"/>
              <a:gd name="T68" fmla="*/ 106228 w 568325"/>
              <a:gd name="T69" fmla="*/ 247650 h 552450"/>
              <a:gd name="T70" fmla="*/ 505850 w 568325"/>
              <a:gd name="T71" fmla="*/ 401320 h 552450"/>
              <a:gd name="T72" fmla="*/ 484367 w 568325"/>
              <a:gd name="T73" fmla="*/ 349250 h 552450"/>
              <a:gd name="T74" fmla="*/ 434277 w 568325"/>
              <a:gd name="T75" fmla="*/ 245110 h 552450"/>
              <a:gd name="T76" fmla="*/ 554311 w 568325"/>
              <a:gd name="T77" fmla="*/ 269240 h 552450"/>
              <a:gd name="T78" fmla="*/ 153229 w 568325"/>
              <a:gd name="T79" fmla="*/ 374650 h 552450"/>
              <a:gd name="T80" fmla="*/ 136142 w 568325"/>
              <a:gd name="T81" fmla="*/ 289560 h 552450"/>
              <a:gd name="T82" fmla="*/ 186323 w 568325"/>
              <a:gd name="T83" fmla="*/ 317500 h 552450"/>
              <a:gd name="T84" fmla="*/ 387405 w 568325"/>
              <a:gd name="T85" fmla="*/ 313690 h 552450"/>
              <a:gd name="T86" fmla="*/ 391453 w 568325"/>
              <a:gd name="T87" fmla="*/ 265430 h 552450"/>
              <a:gd name="T88" fmla="*/ 425513 w 568325"/>
              <a:gd name="T89" fmla="*/ 299720 h 552450"/>
              <a:gd name="T90" fmla="*/ 370606 w 568325"/>
              <a:gd name="T91" fmla="*/ 485140 h 552450"/>
              <a:gd name="T92" fmla="*/ 359156 w 568325"/>
              <a:gd name="T93" fmla="*/ 250190 h 552450"/>
              <a:gd name="T94" fmla="*/ 369970 w 568325"/>
              <a:gd name="T95" fmla="*/ 316230 h 552450"/>
              <a:gd name="T96" fmla="*/ 409573 w 568325"/>
              <a:gd name="T97" fmla="*/ 359410 h 552450"/>
              <a:gd name="T98" fmla="*/ 475823 w 568325"/>
              <a:gd name="T99" fmla="*/ 391160 h 552450"/>
              <a:gd name="T100" fmla="*/ 523476 w 568325"/>
              <a:gd name="T101" fmla="*/ 539750 h 552450"/>
              <a:gd name="T102" fmla="*/ 97792 w 568325"/>
              <a:gd name="T103" fmla="*/ 384810 h 552450"/>
              <a:gd name="T104" fmla="*/ 128969 w 568325"/>
              <a:gd name="T105" fmla="*/ 346710 h 552450"/>
              <a:gd name="T106" fmla="*/ 232749 w 568325"/>
              <a:gd name="T107" fmla="*/ 378460 h 552450"/>
              <a:gd name="T108" fmla="*/ 438893 w 568325"/>
              <a:gd name="T109" fmla="*/ 356870 h 552450"/>
              <a:gd name="T110" fmla="*/ 449192 w 568325"/>
              <a:gd name="T111" fmla="*/ 332740 h 5524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68325" h="552450">
                <a:moveTo>
                  <a:pt x="269870" y="165100"/>
                </a:moveTo>
                <a:lnTo>
                  <a:pt x="240219" y="165100"/>
                </a:lnTo>
                <a:lnTo>
                  <a:pt x="246149" y="163830"/>
                </a:lnTo>
                <a:lnTo>
                  <a:pt x="255666" y="162560"/>
                </a:lnTo>
                <a:lnTo>
                  <a:pt x="255666" y="0"/>
                </a:lnTo>
                <a:lnTo>
                  <a:pt x="269870" y="0"/>
                </a:lnTo>
                <a:lnTo>
                  <a:pt x="269870" y="13970"/>
                </a:lnTo>
                <a:lnTo>
                  <a:pt x="312481" y="13970"/>
                </a:lnTo>
                <a:lnTo>
                  <a:pt x="312481" y="27940"/>
                </a:lnTo>
                <a:lnTo>
                  <a:pt x="269870" y="27940"/>
                </a:lnTo>
                <a:lnTo>
                  <a:pt x="269870" y="41910"/>
                </a:lnTo>
                <a:lnTo>
                  <a:pt x="312481" y="41910"/>
                </a:lnTo>
                <a:lnTo>
                  <a:pt x="312481" y="55880"/>
                </a:lnTo>
                <a:lnTo>
                  <a:pt x="269870" y="55880"/>
                </a:lnTo>
                <a:lnTo>
                  <a:pt x="269870" y="69850"/>
                </a:lnTo>
                <a:lnTo>
                  <a:pt x="312481" y="69850"/>
                </a:lnTo>
                <a:lnTo>
                  <a:pt x="312481" y="85090"/>
                </a:lnTo>
                <a:lnTo>
                  <a:pt x="269870" y="85090"/>
                </a:lnTo>
                <a:lnTo>
                  <a:pt x="269870" y="99060"/>
                </a:lnTo>
                <a:lnTo>
                  <a:pt x="312481" y="99060"/>
                </a:lnTo>
                <a:lnTo>
                  <a:pt x="312481" y="113030"/>
                </a:lnTo>
                <a:lnTo>
                  <a:pt x="269870" y="113030"/>
                </a:lnTo>
                <a:lnTo>
                  <a:pt x="269870" y="127000"/>
                </a:lnTo>
                <a:lnTo>
                  <a:pt x="312481" y="127000"/>
                </a:lnTo>
                <a:lnTo>
                  <a:pt x="312481" y="140970"/>
                </a:lnTo>
                <a:lnTo>
                  <a:pt x="269870" y="140970"/>
                </a:lnTo>
                <a:lnTo>
                  <a:pt x="269870" y="165100"/>
                </a:lnTo>
                <a:close/>
              </a:path>
              <a:path w="568325" h="552450">
                <a:moveTo>
                  <a:pt x="312481" y="13970"/>
                </a:moveTo>
                <a:lnTo>
                  <a:pt x="298277" y="13970"/>
                </a:lnTo>
                <a:lnTo>
                  <a:pt x="298277" y="0"/>
                </a:lnTo>
                <a:lnTo>
                  <a:pt x="312481" y="0"/>
                </a:lnTo>
                <a:lnTo>
                  <a:pt x="312481" y="13970"/>
                </a:lnTo>
                <a:close/>
              </a:path>
              <a:path w="568325" h="552450">
                <a:moveTo>
                  <a:pt x="312481" y="41910"/>
                </a:moveTo>
                <a:lnTo>
                  <a:pt x="298277" y="41910"/>
                </a:lnTo>
                <a:lnTo>
                  <a:pt x="298277" y="27940"/>
                </a:lnTo>
                <a:lnTo>
                  <a:pt x="312481" y="27940"/>
                </a:lnTo>
                <a:lnTo>
                  <a:pt x="312481" y="41910"/>
                </a:lnTo>
                <a:close/>
              </a:path>
              <a:path w="568325" h="552450">
                <a:moveTo>
                  <a:pt x="312481" y="69850"/>
                </a:moveTo>
                <a:lnTo>
                  <a:pt x="298277" y="69850"/>
                </a:lnTo>
                <a:lnTo>
                  <a:pt x="298277" y="55880"/>
                </a:lnTo>
                <a:lnTo>
                  <a:pt x="312481" y="55880"/>
                </a:lnTo>
                <a:lnTo>
                  <a:pt x="312481" y="69850"/>
                </a:lnTo>
                <a:close/>
              </a:path>
              <a:path w="568325" h="552450">
                <a:moveTo>
                  <a:pt x="61288" y="552450"/>
                </a:moveTo>
                <a:lnTo>
                  <a:pt x="53974" y="552450"/>
                </a:lnTo>
                <a:lnTo>
                  <a:pt x="46161" y="542290"/>
                </a:lnTo>
                <a:lnTo>
                  <a:pt x="25182" y="499110"/>
                </a:lnTo>
                <a:lnTo>
                  <a:pt x="11147" y="457200"/>
                </a:lnTo>
                <a:lnTo>
                  <a:pt x="2706" y="412750"/>
                </a:lnTo>
                <a:lnTo>
                  <a:pt x="0" y="368300"/>
                </a:lnTo>
                <a:lnTo>
                  <a:pt x="3431" y="318770"/>
                </a:lnTo>
                <a:lnTo>
                  <a:pt x="13380" y="270510"/>
                </a:lnTo>
                <a:lnTo>
                  <a:pt x="29324" y="226060"/>
                </a:lnTo>
                <a:lnTo>
                  <a:pt x="50742" y="185420"/>
                </a:lnTo>
                <a:lnTo>
                  <a:pt x="77114" y="148590"/>
                </a:lnTo>
                <a:lnTo>
                  <a:pt x="107919" y="116840"/>
                </a:lnTo>
                <a:lnTo>
                  <a:pt x="142635" y="91440"/>
                </a:lnTo>
                <a:lnTo>
                  <a:pt x="180741" y="69850"/>
                </a:lnTo>
                <a:lnTo>
                  <a:pt x="205154" y="64770"/>
                </a:lnTo>
                <a:lnTo>
                  <a:pt x="214358" y="67310"/>
                </a:lnTo>
                <a:lnTo>
                  <a:pt x="220725" y="73660"/>
                </a:lnTo>
                <a:lnTo>
                  <a:pt x="225125" y="92710"/>
                </a:lnTo>
                <a:lnTo>
                  <a:pt x="227267" y="116840"/>
                </a:lnTo>
                <a:lnTo>
                  <a:pt x="228944" y="140970"/>
                </a:lnTo>
                <a:lnTo>
                  <a:pt x="229444" y="143510"/>
                </a:lnTo>
                <a:lnTo>
                  <a:pt x="154507" y="143510"/>
                </a:lnTo>
                <a:lnTo>
                  <a:pt x="147931" y="146050"/>
                </a:lnTo>
                <a:lnTo>
                  <a:pt x="141938" y="151130"/>
                </a:lnTo>
                <a:lnTo>
                  <a:pt x="139613" y="157480"/>
                </a:lnTo>
                <a:lnTo>
                  <a:pt x="139672" y="165100"/>
                </a:lnTo>
                <a:lnTo>
                  <a:pt x="155954" y="210820"/>
                </a:lnTo>
                <a:lnTo>
                  <a:pt x="161237" y="217170"/>
                </a:lnTo>
                <a:lnTo>
                  <a:pt x="105977" y="217170"/>
                </a:lnTo>
                <a:lnTo>
                  <a:pt x="80659" y="227330"/>
                </a:lnTo>
                <a:lnTo>
                  <a:pt x="60294" y="246380"/>
                </a:lnTo>
                <a:lnTo>
                  <a:pt x="55394" y="252730"/>
                </a:lnTo>
                <a:lnTo>
                  <a:pt x="55863" y="260350"/>
                </a:lnTo>
                <a:lnTo>
                  <a:pt x="61359" y="265430"/>
                </a:lnTo>
                <a:lnTo>
                  <a:pt x="66984" y="269240"/>
                </a:lnTo>
                <a:lnTo>
                  <a:pt x="114969" y="269240"/>
                </a:lnTo>
                <a:lnTo>
                  <a:pt x="114026" y="270510"/>
                </a:lnTo>
                <a:lnTo>
                  <a:pt x="105992" y="285750"/>
                </a:lnTo>
                <a:lnTo>
                  <a:pt x="99425" y="300990"/>
                </a:lnTo>
                <a:lnTo>
                  <a:pt x="96488" y="308610"/>
                </a:lnTo>
                <a:lnTo>
                  <a:pt x="93824" y="317500"/>
                </a:lnTo>
                <a:lnTo>
                  <a:pt x="91226" y="325120"/>
                </a:lnTo>
                <a:lnTo>
                  <a:pt x="88488" y="334010"/>
                </a:lnTo>
                <a:lnTo>
                  <a:pt x="84842" y="347980"/>
                </a:lnTo>
                <a:lnTo>
                  <a:pt x="82528" y="354330"/>
                </a:lnTo>
                <a:lnTo>
                  <a:pt x="79895" y="360680"/>
                </a:lnTo>
                <a:lnTo>
                  <a:pt x="72560" y="369570"/>
                </a:lnTo>
                <a:lnTo>
                  <a:pt x="63082" y="378460"/>
                </a:lnTo>
                <a:lnTo>
                  <a:pt x="56985" y="388620"/>
                </a:lnTo>
                <a:lnTo>
                  <a:pt x="59797" y="398780"/>
                </a:lnTo>
                <a:lnTo>
                  <a:pt x="69778" y="403860"/>
                </a:lnTo>
                <a:lnTo>
                  <a:pt x="230587" y="403860"/>
                </a:lnTo>
                <a:lnTo>
                  <a:pt x="222003" y="448310"/>
                </a:lnTo>
                <a:lnTo>
                  <a:pt x="197541" y="485140"/>
                </a:lnTo>
                <a:lnTo>
                  <a:pt x="155628" y="518160"/>
                </a:lnTo>
                <a:lnTo>
                  <a:pt x="106724" y="542290"/>
                </a:lnTo>
                <a:lnTo>
                  <a:pt x="61288" y="552450"/>
                </a:lnTo>
                <a:close/>
              </a:path>
              <a:path w="568325" h="552450">
                <a:moveTo>
                  <a:pt x="400068" y="165100"/>
                </a:moveTo>
                <a:lnTo>
                  <a:pt x="327998" y="165100"/>
                </a:lnTo>
                <a:lnTo>
                  <a:pt x="333971" y="161290"/>
                </a:lnTo>
                <a:lnTo>
                  <a:pt x="336272" y="156210"/>
                </a:lnTo>
                <a:lnTo>
                  <a:pt x="339273" y="140970"/>
                </a:lnTo>
                <a:lnTo>
                  <a:pt x="340950" y="116840"/>
                </a:lnTo>
                <a:lnTo>
                  <a:pt x="343093" y="91440"/>
                </a:lnTo>
                <a:lnTo>
                  <a:pt x="347493" y="73660"/>
                </a:lnTo>
                <a:lnTo>
                  <a:pt x="353869" y="67310"/>
                </a:lnTo>
                <a:lnTo>
                  <a:pt x="363135" y="64770"/>
                </a:lnTo>
                <a:lnTo>
                  <a:pt x="374557" y="66040"/>
                </a:lnTo>
                <a:lnTo>
                  <a:pt x="387405" y="69850"/>
                </a:lnTo>
                <a:lnTo>
                  <a:pt x="425512" y="91440"/>
                </a:lnTo>
                <a:lnTo>
                  <a:pt x="460228" y="116840"/>
                </a:lnTo>
                <a:lnTo>
                  <a:pt x="486104" y="143510"/>
                </a:lnTo>
                <a:lnTo>
                  <a:pt x="414009" y="143510"/>
                </a:lnTo>
                <a:lnTo>
                  <a:pt x="406381" y="146050"/>
                </a:lnTo>
                <a:lnTo>
                  <a:pt x="402745" y="151130"/>
                </a:lnTo>
                <a:lnTo>
                  <a:pt x="401090" y="156210"/>
                </a:lnTo>
                <a:lnTo>
                  <a:pt x="400267" y="160020"/>
                </a:lnTo>
                <a:lnTo>
                  <a:pt x="400330" y="163830"/>
                </a:lnTo>
                <a:lnTo>
                  <a:pt x="400068" y="165100"/>
                </a:lnTo>
                <a:close/>
              </a:path>
              <a:path w="568325" h="552450">
                <a:moveTo>
                  <a:pt x="312481" y="99060"/>
                </a:moveTo>
                <a:lnTo>
                  <a:pt x="298277" y="99060"/>
                </a:lnTo>
                <a:lnTo>
                  <a:pt x="298277" y="85090"/>
                </a:lnTo>
                <a:lnTo>
                  <a:pt x="312481" y="85090"/>
                </a:lnTo>
                <a:lnTo>
                  <a:pt x="312481" y="99060"/>
                </a:lnTo>
                <a:close/>
              </a:path>
              <a:path w="568325" h="552450">
                <a:moveTo>
                  <a:pt x="312481" y="127000"/>
                </a:moveTo>
                <a:lnTo>
                  <a:pt x="298277" y="127000"/>
                </a:lnTo>
                <a:lnTo>
                  <a:pt x="298277" y="113030"/>
                </a:lnTo>
                <a:lnTo>
                  <a:pt x="312481" y="113030"/>
                </a:lnTo>
                <a:lnTo>
                  <a:pt x="312481" y="127000"/>
                </a:lnTo>
                <a:close/>
              </a:path>
              <a:path w="568325" h="552450">
                <a:moveTo>
                  <a:pt x="377818" y="207010"/>
                </a:moveTo>
                <a:lnTo>
                  <a:pt x="368941" y="203200"/>
                </a:lnTo>
                <a:lnTo>
                  <a:pt x="359965" y="200660"/>
                </a:lnTo>
                <a:lnTo>
                  <a:pt x="350897" y="196850"/>
                </a:lnTo>
                <a:lnTo>
                  <a:pt x="341740" y="194310"/>
                </a:lnTo>
                <a:lnTo>
                  <a:pt x="334285" y="193040"/>
                </a:lnTo>
                <a:lnTo>
                  <a:pt x="312481" y="185420"/>
                </a:lnTo>
                <a:lnTo>
                  <a:pt x="305720" y="181610"/>
                </a:lnTo>
                <a:lnTo>
                  <a:pt x="300606" y="175260"/>
                </a:lnTo>
                <a:lnTo>
                  <a:pt x="298277" y="168910"/>
                </a:lnTo>
                <a:lnTo>
                  <a:pt x="298277" y="140970"/>
                </a:lnTo>
                <a:lnTo>
                  <a:pt x="312481" y="140970"/>
                </a:lnTo>
                <a:lnTo>
                  <a:pt x="312481" y="162560"/>
                </a:lnTo>
                <a:lnTo>
                  <a:pt x="322068" y="163830"/>
                </a:lnTo>
                <a:lnTo>
                  <a:pt x="327998" y="165100"/>
                </a:lnTo>
                <a:lnTo>
                  <a:pt x="400068" y="165100"/>
                </a:lnTo>
                <a:lnTo>
                  <a:pt x="397706" y="176530"/>
                </a:lnTo>
                <a:lnTo>
                  <a:pt x="392984" y="187960"/>
                </a:lnTo>
                <a:lnTo>
                  <a:pt x="386307" y="198120"/>
                </a:lnTo>
                <a:lnTo>
                  <a:pt x="377818" y="207010"/>
                </a:lnTo>
                <a:close/>
              </a:path>
              <a:path w="568325" h="552450">
                <a:moveTo>
                  <a:pt x="190684" y="207010"/>
                </a:moveTo>
                <a:lnTo>
                  <a:pt x="182356" y="198120"/>
                </a:lnTo>
                <a:lnTo>
                  <a:pt x="175751" y="187960"/>
                </a:lnTo>
                <a:lnTo>
                  <a:pt x="171002" y="176530"/>
                </a:lnTo>
                <a:lnTo>
                  <a:pt x="168242" y="165100"/>
                </a:lnTo>
                <a:lnTo>
                  <a:pt x="168320" y="161290"/>
                </a:lnTo>
                <a:lnTo>
                  <a:pt x="167475" y="156210"/>
                </a:lnTo>
                <a:lnTo>
                  <a:pt x="165757" y="152400"/>
                </a:lnTo>
                <a:lnTo>
                  <a:pt x="162142" y="146050"/>
                </a:lnTo>
                <a:lnTo>
                  <a:pt x="154507" y="143510"/>
                </a:lnTo>
                <a:lnTo>
                  <a:pt x="229444" y="143510"/>
                </a:lnTo>
                <a:lnTo>
                  <a:pt x="231946" y="156210"/>
                </a:lnTo>
                <a:lnTo>
                  <a:pt x="234247" y="161290"/>
                </a:lnTo>
                <a:lnTo>
                  <a:pt x="240219" y="165100"/>
                </a:lnTo>
                <a:lnTo>
                  <a:pt x="269870" y="165100"/>
                </a:lnTo>
                <a:lnTo>
                  <a:pt x="269870" y="168910"/>
                </a:lnTo>
                <a:lnTo>
                  <a:pt x="234396" y="193040"/>
                </a:lnTo>
                <a:lnTo>
                  <a:pt x="226761" y="194310"/>
                </a:lnTo>
                <a:lnTo>
                  <a:pt x="217605" y="196850"/>
                </a:lnTo>
                <a:lnTo>
                  <a:pt x="208536" y="200660"/>
                </a:lnTo>
                <a:lnTo>
                  <a:pt x="199561" y="203200"/>
                </a:lnTo>
                <a:lnTo>
                  <a:pt x="190684" y="207010"/>
                </a:lnTo>
                <a:close/>
              </a:path>
              <a:path w="568325" h="552450">
                <a:moveTo>
                  <a:pt x="408569" y="223520"/>
                </a:moveTo>
                <a:lnTo>
                  <a:pt x="404236" y="220980"/>
                </a:lnTo>
                <a:lnTo>
                  <a:pt x="412549" y="210820"/>
                </a:lnTo>
                <a:lnTo>
                  <a:pt x="419286" y="199390"/>
                </a:lnTo>
                <a:lnTo>
                  <a:pt x="424357" y="186690"/>
                </a:lnTo>
                <a:lnTo>
                  <a:pt x="427673" y="173990"/>
                </a:lnTo>
                <a:lnTo>
                  <a:pt x="428880" y="166370"/>
                </a:lnTo>
                <a:lnTo>
                  <a:pt x="429022" y="158750"/>
                </a:lnTo>
                <a:lnTo>
                  <a:pt x="426714" y="151130"/>
                </a:lnTo>
                <a:lnTo>
                  <a:pt x="420571" y="146050"/>
                </a:lnTo>
                <a:lnTo>
                  <a:pt x="414009" y="143510"/>
                </a:lnTo>
                <a:lnTo>
                  <a:pt x="486104" y="143510"/>
                </a:lnTo>
                <a:lnTo>
                  <a:pt x="491032" y="148590"/>
                </a:lnTo>
                <a:lnTo>
                  <a:pt x="517404" y="185420"/>
                </a:lnTo>
                <a:lnTo>
                  <a:pt x="533468" y="215900"/>
                </a:lnTo>
                <a:lnTo>
                  <a:pt x="435309" y="215900"/>
                </a:lnTo>
                <a:lnTo>
                  <a:pt x="408569" y="223520"/>
                </a:lnTo>
                <a:close/>
              </a:path>
              <a:path w="568325" h="552450">
                <a:moveTo>
                  <a:pt x="238318" y="318770"/>
                </a:moveTo>
                <a:lnTo>
                  <a:pt x="195279" y="318770"/>
                </a:lnTo>
                <a:lnTo>
                  <a:pt x="201337" y="313690"/>
                </a:lnTo>
                <a:lnTo>
                  <a:pt x="207515" y="308610"/>
                </a:lnTo>
                <a:lnTo>
                  <a:pt x="206166" y="300990"/>
                </a:lnTo>
                <a:lnTo>
                  <a:pt x="205385" y="294640"/>
                </a:lnTo>
                <a:lnTo>
                  <a:pt x="204646" y="285750"/>
                </a:lnTo>
                <a:lnTo>
                  <a:pt x="204505" y="280670"/>
                </a:lnTo>
                <a:lnTo>
                  <a:pt x="204482" y="274320"/>
                </a:lnTo>
                <a:lnTo>
                  <a:pt x="204646" y="269240"/>
                </a:lnTo>
                <a:lnTo>
                  <a:pt x="219091" y="228600"/>
                </a:lnTo>
                <a:lnTo>
                  <a:pt x="222571" y="223520"/>
                </a:lnTo>
                <a:lnTo>
                  <a:pt x="227401" y="223520"/>
                </a:lnTo>
                <a:lnTo>
                  <a:pt x="240184" y="219710"/>
                </a:lnTo>
                <a:lnTo>
                  <a:pt x="246647" y="218440"/>
                </a:lnTo>
                <a:lnTo>
                  <a:pt x="253038" y="215900"/>
                </a:lnTo>
                <a:lnTo>
                  <a:pt x="261606" y="213360"/>
                </a:lnTo>
                <a:lnTo>
                  <a:pt x="269704" y="209550"/>
                </a:lnTo>
                <a:lnTo>
                  <a:pt x="277228" y="204470"/>
                </a:lnTo>
                <a:lnTo>
                  <a:pt x="284073" y="199390"/>
                </a:lnTo>
                <a:lnTo>
                  <a:pt x="290783" y="204470"/>
                </a:lnTo>
                <a:lnTo>
                  <a:pt x="298178" y="209550"/>
                </a:lnTo>
                <a:lnTo>
                  <a:pt x="306155" y="213360"/>
                </a:lnTo>
                <a:lnTo>
                  <a:pt x="314611" y="217170"/>
                </a:lnTo>
                <a:lnTo>
                  <a:pt x="327466" y="219710"/>
                </a:lnTo>
                <a:lnTo>
                  <a:pt x="333857" y="222250"/>
                </a:lnTo>
                <a:lnTo>
                  <a:pt x="359156" y="250190"/>
                </a:lnTo>
                <a:lnTo>
                  <a:pt x="284073" y="250190"/>
                </a:lnTo>
                <a:lnTo>
                  <a:pt x="273574" y="252730"/>
                </a:lnTo>
                <a:lnTo>
                  <a:pt x="264068" y="257810"/>
                </a:lnTo>
                <a:lnTo>
                  <a:pt x="255847" y="265430"/>
                </a:lnTo>
                <a:lnTo>
                  <a:pt x="249203" y="274320"/>
                </a:lnTo>
                <a:lnTo>
                  <a:pt x="239580" y="306070"/>
                </a:lnTo>
                <a:lnTo>
                  <a:pt x="238318" y="318770"/>
                </a:lnTo>
                <a:close/>
              </a:path>
              <a:path w="568325" h="552450">
                <a:moveTo>
                  <a:pt x="554311" y="269240"/>
                </a:moveTo>
                <a:lnTo>
                  <a:pt x="502687" y="269240"/>
                </a:lnTo>
                <a:lnTo>
                  <a:pt x="508421" y="264160"/>
                </a:lnTo>
                <a:lnTo>
                  <a:pt x="512703" y="259080"/>
                </a:lnTo>
                <a:lnTo>
                  <a:pt x="487565" y="227330"/>
                </a:lnTo>
                <a:lnTo>
                  <a:pt x="435309" y="215900"/>
                </a:lnTo>
                <a:lnTo>
                  <a:pt x="533468" y="215900"/>
                </a:lnTo>
                <a:lnTo>
                  <a:pt x="538823" y="226060"/>
                </a:lnTo>
                <a:lnTo>
                  <a:pt x="554311" y="269240"/>
                </a:lnTo>
                <a:close/>
              </a:path>
              <a:path w="568325" h="552450">
                <a:moveTo>
                  <a:pt x="160075" y="223520"/>
                </a:moveTo>
                <a:lnTo>
                  <a:pt x="133399" y="217170"/>
                </a:lnTo>
                <a:lnTo>
                  <a:pt x="161237" y="217170"/>
                </a:lnTo>
                <a:lnTo>
                  <a:pt x="164407" y="220980"/>
                </a:lnTo>
                <a:lnTo>
                  <a:pt x="160075" y="223520"/>
                </a:lnTo>
                <a:close/>
              </a:path>
              <a:path w="568325" h="552450">
                <a:moveTo>
                  <a:pt x="114969" y="269240"/>
                </a:moveTo>
                <a:lnTo>
                  <a:pt x="72802" y="269240"/>
                </a:lnTo>
                <a:lnTo>
                  <a:pt x="78367" y="267970"/>
                </a:lnTo>
                <a:lnTo>
                  <a:pt x="83233" y="262890"/>
                </a:lnTo>
                <a:lnTo>
                  <a:pt x="93740" y="254000"/>
                </a:lnTo>
                <a:lnTo>
                  <a:pt x="106228" y="247650"/>
                </a:lnTo>
                <a:lnTo>
                  <a:pt x="119966" y="243840"/>
                </a:lnTo>
                <a:lnTo>
                  <a:pt x="134224" y="245110"/>
                </a:lnTo>
                <a:lnTo>
                  <a:pt x="123459" y="257810"/>
                </a:lnTo>
                <a:lnTo>
                  <a:pt x="114969" y="269240"/>
                </a:lnTo>
                <a:close/>
              </a:path>
              <a:path w="568325" h="552450">
                <a:moveTo>
                  <a:pt x="565984" y="403860"/>
                </a:moveTo>
                <a:lnTo>
                  <a:pt x="501624" y="403860"/>
                </a:lnTo>
                <a:lnTo>
                  <a:pt x="505850" y="401320"/>
                </a:lnTo>
                <a:lnTo>
                  <a:pt x="513172" y="392430"/>
                </a:lnTo>
                <a:lnTo>
                  <a:pt x="511822" y="383540"/>
                </a:lnTo>
                <a:lnTo>
                  <a:pt x="500161" y="374650"/>
                </a:lnTo>
                <a:lnTo>
                  <a:pt x="495382" y="369570"/>
                </a:lnTo>
                <a:lnTo>
                  <a:pt x="491228" y="364490"/>
                </a:lnTo>
                <a:lnTo>
                  <a:pt x="487754" y="359410"/>
                </a:lnTo>
                <a:lnTo>
                  <a:pt x="484367" y="349250"/>
                </a:lnTo>
                <a:lnTo>
                  <a:pt x="481248" y="340360"/>
                </a:lnTo>
                <a:lnTo>
                  <a:pt x="478399" y="330200"/>
                </a:lnTo>
                <a:lnTo>
                  <a:pt x="475823" y="320040"/>
                </a:lnTo>
                <a:lnTo>
                  <a:pt x="468876" y="299720"/>
                </a:lnTo>
                <a:lnTo>
                  <a:pt x="459562" y="280670"/>
                </a:lnTo>
                <a:lnTo>
                  <a:pt x="447991" y="261620"/>
                </a:lnTo>
                <a:lnTo>
                  <a:pt x="434277" y="245110"/>
                </a:lnTo>
                <a:lnTo>
                  <a:pt x="448560" y="243840"/>
                </a:lnTo>
                <a:lnTo>
                  <a:pt x="462317" y="246380"/>
                </a:lnTo>
                <a:lnTo>
                  <a:pt x="474820" y="254000"/>
                </a:lnTo>
                <a:lnTo>
                  <a:pt x="485340" y="262890"/>
                </a:lnTo>
                <a:lnTo>
                  <a:pt x="490554" y="267970"/>
                </a:lnTo>
                <a:lnTo>
                  <a:pt x="496534" y="269240"/>
                </a:lnTo>
                <a:lnTo>
                  <a:pt x="554311" y="269240"/>
                </a:lnTo>
                <a:lnTo>
                  <a:pt x="554767" y="270510"/>
                </a:lnTo>
                <a:lnTo>
                  <a:pt x="564715" y="318770"/>
                </a:lnTo>
                <a:lnTo>
                  <a:pt x="568147" y="368300"/>
                </a:lnTo>
                <a:lnTo>
                  <a:pt x="565984" y="403860"/>
                </a:lnTo>
                <a:close/>
              </a:path>
              <a:path w="568325" h="552450">
                <a:moveTo>
                  <a:pt x="232749" y="378460"/>
                </a:moveTo>
                <a:lnTo>
                  <a:pt x="144920" y="378460"/>
                </a:lnTo>
                <a:lnTo>
                  <a:pt x="153229" y="374650"/>
                </a:lnTo>
                <a:lnTo>
                  <a:pt x="156240" y="368300"/>
                </a:lnTo>
                <a:lnTo>
                  <a:pt x="157440" y="363220"/>
                </a:lnTo>
                <a:lnTo>
                  <a:pt x="157852" y="359410"/>
                </a:lnTo>
                <a:lnTo>
                  <a:pt x="157582" y="356870"/>
                </a:lnTo>
                <a:lnTo>
                  <a:pt x="157468" y="354330"/>
                </a:lnTo>
                <a:lnTo>
                  <a:pt x="147868" y="309880"/>
                </a:lnTo>
                <a:lnTo>
                  <a:pt x="136142" y="289560"/>
                </a:lnTo>
                <a:lnTo>
                  <a:pt x="144879" y="275590"/>
                </a:lnTo>
                <a:lnTo>
                  <a:pt x="155106" y="264160"/>
                </a:lnTo>
                <a:lnTo>
                  <a:pt x="166698" y="254000"/>
                </a:lnTo>
                <a:lnTo>
                  <a:pt x="179534" y="245110"/>
                </a:lnTo>
                <a:lnTo>
                  <a:pt x="176577" y="259080"/>
                </a:lnTo>
                <a:lnTo>
                  <a:pt x="175388" y="274320"/>
                </a:lnTo>
                <a:lnTo>
                  <a:pt x="186323" y="317500"/>
                </a:lnTo>
                <a:lnTo>
                  <a:pt x="195279" y="318770"/>
                </a:lnTo>
                <a:lnTo>
                  <a:pt x="238318" y="318770"/>
                </a:lnTo>
                <a:lnTo>
                  <a:pt x="234911" y="353060"/>
                </a:lnTo>
                <a:lnTo>
                  <a:pt x="232749" y="378460"/>
                </a:lnTo>
                <a:close/>
              </a:path>
              <a:path w="568325" h="552450">
                <a:moveTo>
                  <a:pt x="416681" y="318770"/>
                </a:moveTo>
                <a:lnTo>
                  <a:pt x="379721" y="318770"/>
                </a:lnTo>
                <a:lnTo>
                  <a:pt x="387405" y="313690"/>
                </a:lnTo>
                <a:lnTo>
                  <a:pt x="389252" y="306070"/>
                </a:lnTo>
                <a:lnTo>
                  <a:pt x="390764" y="299720"/>
                </a:lnTo>
                <a:lnTo>
                  <a:pt x="391503" y="292100"/>
                </a:lnTo>
                <a:lnTo>
                  <a:pt x="391453" y="285750"/>
                </a:lnTo>
                <a:lnTo>
                  <a:pt x="391804" y="276860"/>
                </a:lnTo>
                <a:lnTo>
                  <a:pt x="391804" y="274320"/>
                </a:lnTo>
                <a:lnTo>
                  <a:pt x="391453" y="265430"/>
                </a:lnTo>
                <a:lnTo>
                  <a:pt x="390253" y="255270"/>
                </a:lnTo>
                <a:lnTo>
                  <a:pt x="388257" y="245110"/>
                </a:lnTo>
                <a:lnTo>
                  <a:pt x="401122" y="254000"/>
                </a:lnTo>
                <a:lnTo>
                  <a:pt x="412735" y="265430"/>
                </a:lnTo>
                <a:lnTo>
                  <a:pt x="422975" y="276860"/>
                </a:lnTo>
                <a:lnTo>
                  <a:pt x="431721" y="289560"/>
                </a:lnTo>
                <a:lnTo>
                  <a:pt x="425513" y="299720"/>
                </a:lnTo>
                <a:lnTo>
                  <a:pt x="420160" y="309880"/>
                </a:lnTo>
                <a:lnTo>
                  <a:pt x="416681" y="318770"/>
                </a:lnTo>
                <a:close/>
              </a:path>
              <a:path w="568325" h="552450">
                <a:moveTo>
                  <a:pt x="513960" y="552450"/>
                </a:moveTo>
                <a:lnTo>
                  <a:pt x="506858" y="552450"/>
                </a:lnTo>
                <a:lnTo>
                  <a:pt x="461423" y="542290"/>
                </a:lnTo>
                <a:lnTo>
                  <a:pt x="412519" y="518160"/>
                </a:lnTo>
                <a:lnTo>
                  <a:pt x="370606" y="485140"/>
                </a:lnTo>
                <a:lnTo>
                  <a:pt x="346143" y="448310"/>
                </a:lnTo>
                <a:lnTo>
                  <a:pt x="337559" y="403860"/>
                </a:lnTo>
                <a:lnTo>
                  <a:pt x="333236" y="353060"/>
                </a:lnTo>
                <a:lnTo>
                  <a:pt x="328566" y="306070"/>
                </a:lnTo>
                <a:lnTo>
                  <a:pt x="312299" y="265430"/>
                </a:lnTo>
                <a:lnTo>
                  <a:pt x="284073" y="250190"/>
                </a:lnTo>
                <a:lnTo>
                  <a:pt x="359156" y="250190"/>
                </a:lnTo>
                <a:lnTo>
                  <a:pt x="362060" y="260350"/>
                </a:lnTo>
                <a:lnTo>
                  <a:pt x="363331" y="276860"/>
                </a:lnTo>
                <a:lnTo>
                  <a:pt x="362265" y="294640"/>
                </a:lnTo>
                <a:lnTo>
                  <a:pt x="361483" y="300990"/>
                </a:lnTo>
                <a:lnTo>
                  <a:pt x="360134" y="308610"/>
                </a:lnTo>
                <a:lnTo>
                  <a:pt x="367989" y="314960"/>
                </a:lnTo>
                <a:lnTo>
                  <a:pt x="369970" y="316230"/>
                </a:lnTo>
                <a:lnTo>
                  <a:pt x="379721" y="318770"/>
                </a:lnTo>
                <a:lnTo>
                  <a:pt x="416681" y="318770"/>
                </a:lnTo>
                <a:lnTo>
                  <a:pt x="415687" y="321310"/>
                </a:lnTo>
                <a:lnTo>
                  <a:pt x="412119" y="332740"/>
                </a:lnTo>
                <a:lnTo>
                  <a:pt x="410454" y="340360"/>
                </a:lnTo>
                <a:lnTo>
                  <a:pt x="409394" y="350520"/>
                </a:lnTo>
                <a:lnTo>
                  <a:pt x="409573" y="359410"/>
                </a:lnTo>
                <a:lnTo>
                  <a:pt x="411622" y="368300"/>
                </a:lnTo>
                <a:lnTo>
                  <a:pt x="413888" y="373380"/>
                </a:lnTo>
                <a:lnTo>
                  <a:pt x="419385" y="377190"/>
                </a:lnTo>
                <a:lnTo>
                  <a:pt x="464983" y="377190"/>
                </a:lnTo>
                <a:lnTo>
                  <a:pt x="465757" y="378460"/>
                </a:lnTo>
                <a:lnTo>
                  <a:pt x="470418" y="384810"/>
                </a:lnTo>
                <a:lnTo>
                  <a:pt x="475823" y="391160"/>
                </a:lnTo>
                <a:lnTo>
                  <a:pt x="481433" y="396240"/>
                </a:lnTo>
                <a:lnTo>
                  <a:pt x="488961" y="403860"/>
                </a:lnTo>
                <a:lnTo>
                  <a:pt x="565984" y="403860"/>
                </a:lnTo>
                <a:lnTo>
                  <a:pt x="565444" y="412750"/>
                </a:lnTo>
                <a:lnTo>
                  <a:pt x="557002" y="457200"/>
                </a:lnTo>
                <a:lnTo>
                  <a:pt x="542966" y="499110"/>
                </a:lnTo>
                <a:lnTo>
                  <a:pt x="523476" y="539750"/>
                </a:lnTo>
                <a:lnTo>
                  <a:pt x="521985" y="542290"/>
                </a:lnTo>
                <a:lnTo>
                  <a:pt x="513960" y="552450"/>
                </a:lnTo>
                <a:close/>
              </a:path>
              <a:path w="568325" h="552450">
                <a:moveTo>
                  <a:pt x="230587" y="403860"/>
                </a:moveTo>
                <a:lnTo>
                  <a:pt x="69778" y="403860"/>
                </a:lnTo>
                <a:lnTo>
                  <a:pt x="80472" y="401320"/>
                </a:lnTo>
                <a:lnTo>
                  <a:pt x="90327" y="392430"/>
                </a:lnTo>
                <a:lnTo>
                  <a:pt x="97792" y="384810"/>
                </a:lnTo>
                <a:lnTo>
                  <a:pt x="106687" y="370840"/>
                </a:lnTo>
                <a:lnTo>
                  <a:pt x="112706" y="354330"/>
                </a:lnTo>
                <a:lnTo>
                  <a:pt x="121867" y="321310"/>
                </a:lnTo>
                <a:lnTo>
                  <a:pt x="124555" y="327660"/>
                </a:lnTo>
                <a:lnTo>
                  <a:pt x="126643" y="334010"/>
                </a:lnTo>
                <a:lnTo>
                  <a:pt x="128119" y="340360"/>
                </a:lnTo>
                <a:lnTo>
                  <a:pt x="128969" y="346710"/>
                </a:lnTo>
                <a:lnTo>
                  <a:pt x="128855" y="353060"/>
                </a:lnTo>
                <a:lnTo>
                  <a:pt x="128401" y="358140"/>
                </a:lnTo>
                <a:lnTo>
                  <a:pt x="128969" y="363220"/>
                </a:lnTo>
                <a:lnTo>
                  <a:pt x="129409" y="369570"/>
                </a:lnTo>
                <a:lnTo>
                  <a:pt x="132768" y="373380"/>
                </a:lnTo>
                <a:lnTo>
                  <a:pt x="144920" y="378460"/>
                </a:lnTo>
                <a:lnTo>
                  <a:pt x="232749" y="378460"/>
                </a:lnTo>
                <a:lnTo>
                  <a:pt x="230587" y="403860"/>
                </a:lnTo>
                <a:close/>
              </a:path>
              <a:path w="568325" h="552450">
                <a:moveTo>
                  <a:pt x="464983" y="377190"/>
                </a:moveTo>
                <a:lnTo>
                  <a:pt x="419385" y="377190"/>
                </a:lnTo>
                <a:lnTo>
                  <a:pt x="433212" y="375920"/>
                </a:lnTo>
                <a:lnTo>
                  <a:pt x="439298" y="369570"/>
                </a:lnTo>
                <a:lnTo>
                  <a:pt x="439020" y="363220"/>
                </a:lnTo>
                <a:lnTo>
                  <a:pt x="438893" y="356870"/>
                </a:lnTo>
                <a:lnTo>
                  <a:pt x="438396" y="353060"/>
                </a:lnTo>
                <a:lnTo>
                  <a:pt x="438396" y="347980"/>
                </a:lnTo>
                <a:lnTo>
                  <a:pt x="439356" y="341630"/>
                </a:lnTo>
                <a:lnTo>
                  <a:pt x="440938" y="334010"/>
                </a:lnTo>
                <a:lnTo>
                  <a:pt x="443131" y="327660"/>
                </a:lnTo>
                <a:lnTo>
                  <a:pt x="445924" y="322580"/>
                </a:lnTo>
                <a:lnTo>
                  <a:pt x="449192" y="332740"/>
                </a:lnTo>
                <a:lnTo>
                  <a:pt x="455462" y="353060"/>
                </a:lnTo>
                <a:lnTo>
                  <a:pt x="458850" y="364490"/>
                </a:lnTo>
                <a:lnTo>
                  <a:pt x="461886" y="372110"/>
                </a:lnTo>
                <a:lnTo>
                  <a:pt x="464983" y="37719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30943796-20D0-4378-A4B4-54056CA52D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42113" y="887413"/>
            <a:ext cx="2819400" cy="346075"/>
          </a:xfrm>
        </p:spPr>
        <p:txBody>
          <a:bodyPr tIns="12700" rtlCol="0"/>
          <a:lstStyle/>
          <a:p>
            <a:pPr marL="127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z="2100" b="1" spc="-25" dirty="0"/>
              <a:t>BREATHING </a:t>
            </a:r>
            <a:r>
              <a:rPr sz="2100" spc="-5" dirty="0"/>
              <a:t>or</a:t>
            </a:r>
            <a:r>
              <a:rPr sz="2100" spc="-45" dirty="0"/>
              <a:t> </a:t>
            </a:r>
            <a:r>
              <a:rPr sz="2100" spc="-10" dirty="0"/>
              <a:t>ventilation</a:t>
            </a:r>
            <a:endParaRPr sz="2100"/>
          </a:p>
        </p:txBody>
      </p:sp>
      <p:sp>
        <p:nvSpPr>
          <p:cNvPr id="6150" name="object 6">
            <a:extLst>
              <a:ext uri="{FF2B5EF4-FFF2-40B4-BE49-F238E27FC236}">
                <a16:creationId xmlns:a16="http://schemas.microsoft.com/office/drawing/2014/main" id="{81E52D82-4398-474F-8DE1-B18627420045}"/>
              </a:ext>
            </a:extLst>
          </p:cNvPr>
          <p:cNvSpPr>
            <a:spLocks/>
          </p:cNvSpPr>
          <p:nvPr/>
        </p:nvSpPr>
        <p:spPr bwMode="auto">
          <a:xfrm>
            <a:off x="5194300" y="2020888"/>
            <a:ext cx="6513513" cy="1238250"/>
          </a:xfrm>
          <a:custGeom>
            <a:avLst/>
            <a:gdLst>
              <a:gd name="T0" fmla="*/ 6389827 w 6513830"/>
              <a:gd name="T1" fmla="*/ 0 h 1237614"/>
              <a:gd name="T2" fmla="*/ 123748 w 6513830"/>
              <a:gd name="T3" fmla="*/ 0 h 1237614"/>
              <a:gd name="T4" fmla="*/ 75577 w 6513830"/>
              <a:gd name="T5" fmla="*/ 9725 h 1237614"/>
              <a:gd name="T6" fmla="*/ 36242 w 6513830"/>
              <a:gd name="T7" fmla="*/ 36247 h 1237614"/>
              <a:gd name="T8" fmla="*/ 9723 w 6513830"/>
              <a:gd name="T9" fmla="*/ 75582 h 1237614"/>
              <a:gd name="T10" fmla="*/ 0 w 6513830"/>
              <a:gd name="T11" fmla="*/ 123748 h 1237614"/>
              <a:gd name="T12" fmla="*/ 0 w 6513830"/>
              <a:gd name="T13" fmla="*/ 1113739 h 1237614"/>
              <a:gd name="T14" fmla="*/ 9723 w 6513830"/>
              <a:gd name="T15" fmla="*/ 1161910 h 1237614"/>
              <a:gd name="T16" fmla="*/ 36242 w 6513830"/>
              <a:gd name="T17" fmla="*/ 1201245 h 1237614"/>
              <a:gd name="T18" fmla="*/ 75577 w 6513830"/>
              <a:gd name="T19" fmla="*/ 1227764 h 1237614"/>
              <a:gd name="T20" fmla="*/ 123748 w 6513830"/>
              <a:gd name="T21" fmla="*/ 1237487 h 1237614"/>
              <a:gd name="T22" fmla="*/ 6389827 w 6513830"/>
              <a:gd name="T23" fmla="*/ 1237487 h 1237614"/>
              <a:gd name="T24" fmla="*/ 6437998 w 6513830"/>
              <a:gd name="T25" fmla="*/ 1227764 h 1237614"/>
              <a:gd name="T26" fmla="*/ 6477333 w 6513830"/>
              <a:gd name="T27" fmla="*/ 1201245 h 1237614"/>
              <a:gd name="T28" fmla="*/ 6503852 w 6513830"/>
              <a:gd name="T29" fmla="*/ 1161910 h 1237614"/>
              <a:gd name="T30" fmla="*/ 6513576 w 6513830"/>
              <a:gd name="T31" fmla="*/ 1113739 h 1237614"/>
              <a:gd name="T32" fmla="*/ 6513576 w 6513830"/>
              <a:gd name="T33" fmla="*/ 123748 h 1237614"/>
              <a:gd name="T34" fmla="*/ 6503852 w 6513830"/>
              <a:gd name="T35" fmla="*/ 75582 h 1237614"/>
              <a:gd name="T36" fmla="*/ 6477333 w 6513830"/>
              <a:gd name="T37" fmla="*/ 36247 h 1237614"/>
              <a:gd name="T38" fmla="*/ 6437998 w 6513830"/>
              <a:gd name="T39" fmla="*/ 9725 h 1237614"/>
              <a:gd name="T40" fmla="*/ 6389827 w 6513830"/>
              <a:gd name="T41" fmla="*/ 0 h 1237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513830" h="1237614">
                <a:moveTo>
                  <a:pt x="6389827" y="0"/>
                </a:moveTo>
                <a:lnTo>
                  <a:pt x="123748" y="0"/>
                </a:lnTo>
                <a:lnTo>
                  <a:pt x="75577" y="9725"/>
                </a:lnTo>
                <a:lnTo>
                  <a:pt x="36242" y="36247"/>
                </a:lnTo>
                <a:lnTo>
                  <a:pt x="9723" y="75582"/>
                </a:lnTo>
                <a:lnTo>
                  <a:pt x="0" y="123748"/>
                </a:lnTo>
                <a:lnTo>
                  <a:pt x="0" y="1113739"/>
                </a:lnTo>
                <a:lnTo>
                  <a:pt x="9723" y="1161910"/>
                </a:lnTo>
                <a:lnTo>
                  <a:pt x="36242" y="1201245"/>
                </a:lnTo>
                <a:lnTo>
                  <a:pt x="75577" y="1227764"/>
                </a:lnTo>
                <a:lnTo>
                  <a:pt x="123748" y="1237487"/>
                </a:lnTo>
                <a:lnTo>
                  <a:pt x="6389827" y="1237487"/>
                </a:lnTo>
                <a:lnTo>
                  <a:pt x="6437998" y="1227764"/>
                </a:lnTo>
                <a:lnTo>
                  <a:pt x="6477333" y="1201245"/>
                </a:lnTo>
                <a:lnTo>
                  <a:pt x="6503852" y="1161910"/>
                </a:lnTo>
                <a:lnTo>
                  <a:pt x="6513576" y="1113739"/>
                </a:lnTo>
                <a:lnTo>
                  <a:pt x="6513576" y="123748"/>
                </a:lnTo>
                <a:lnTo>
                  <a:pt x="6503852" y="75582"/>
                </a:lnTo>
                <a:lnTo>
                  <a:pt x="6477333" y="36247"/>
                </a:lnTo>
                <a:lnTo>
                  <a:pt x="6437998" y="9725"/>
                </a:lnTo>
                <a:lnTo>
                  <a:pt x="6389827" y="0"/>
                </a:lnTo>
                <a:close/>
              </a:path>
            </a:pathLst>
          </a:custGeom>
          <a:solidFill>
            <a:srgbClr val="A4A4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151" name="object 7">
            <a:extLst>
              <a:ext uri="{FF2B5EF4-FFF2-40B4-BE49-F238E27FC236}">
                <a16:creationId xmlns:a16="http://schemas.microsoft.com/office/drawing/2014/main" id="{EDFA623C-DA24-4B2E-A4BC-8ED03973B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2398713"/>
            <a:ext cx="227012" cy="22701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152" name="object 8">
            <a:extLst>
              <a:ext uri="{FF2B5EF4-FFF2-40B4-BE49-F238E27FC236}">
                <a16:creationId xmlns:a16="http://schemas.microsoft.com/office/drawing/2014/main" id="{045A540D-5DB6-43DB-8CD0-A30AF9D14394}"/>
              </a:ext>
            </a:extLst>
          </p:cNvPr>
          <p:cNvSpPr>
            <a:spLocks/>
          </p:cNvSpPr>
          <p:nvPr/>
        </p:nvSpPr>
        <p:spPr bwMode="auto">
          <a:xfrm>
            <a:off x="5626100" y="2665413"/>
            <a:ext cx="161925" cy="247650"/>
          </a:xfrm>
          <a:custGeom>
            <a:avLst/>
            <a:gdLst>
              <a:gd name="T0" fmla="*/ 138552 w 163195"/>
              <a:gd name="T1" fmla="*/ 248526 h 248919"/>
              <a:gd name="T2" fmla="*/ 21372 w 163195"/>
              <a:gd name="T3" fmla="*/ 248526 h 248919"/>
              <a:gd name="T4" fmla="*/ 17821 w 163195"/>
              <a:gd name="T5" fmla="*/ 247816 h 248919"/>
              <a:gd name="T6" fmla="*/ 14980 w 163195"/>
              <a:gd name="T7" fmla="*/ 246396 h 248919"/>
              <a:gd name="T8" fmla="*/ 6791 w 163195"/>
              <a:gd name="T9" fmla="*/ 241004 h 248919"/>
              <a:gd name="T10" fmla="*/ 1664 w 163195"/>
              <a:gd name="T11" fmla="*/ 233082 h 248919"/>
              <a:gd name="T12" fmla="*/ 0 w 163195"/>
              <a:gd name="T13" fmla="*/ 223829 h 248919"/>
              <a:gd name="T14" fmla="*/ 2197 w 163195"/>
              <a:gd name="T15" fmla="*/ 214443 h 248919"/>
              <a:gd name="T16" fmla="*/ 48359 w 163195"/>
              <a:gd name="T17" fmla="*/ 109351 h 248919"/>
              <a:gd name="T18" fmla="*/ 48359 w 163195"/>
              <a:gd name="T19" fmla="*/ 29113 h 248919"/>
              <a:gd name="T20" fmla="*/ 44098 w 163195"/>
              <a:gd name="T21" fmla="*/ 20592 h 248919"/>
              <a:gd name="T22" fmla="*/ 36285 w 163195"/>
              <a:gd name="T23" fmla="*/ 16331 h 248919"/>
              <a:gd name="T24" fmla="*/ 33445 w 163195"/>
              <a:gd name="T25" fmla="*/ 14911 h 248919"/>
              <a:gd name="T26" fmla="*/ 32024 w 163195"/>
              <a:gd name="T27" fmla="*/ 12071 h 248919"/>
              <a:gd name="T28" fmla="*/ 32024 w 163195"/>
              <a:gd name="T29" fmla="*/ 3550 h 248919"/>
              <a:gd name="T30" fmla="*/ 36285 w 163195"/>
              <a:gd name="T31" fmla="*/ 710 h 248919"/>
              <a:gd name="T32" fmla="*/ 121508 w 163195"/>
              <a:gd name="T33" fmla="*/ 710 h 248919"/>
              <a:gd name="T34" fmla="*/ 125059 w 163195"/>
              <a:gd name="T35" fmla="*/ 0 h 248919"/>
              <a:gd name="T36" fmla="*/ 127899 w 163195"/>
              <a:gd name="T37" fmla="*/ 2130 h 248919"/>
              <a:gd name="T38" fmla="*/ 129320 w 163195"/>
              <a:gd name="T39" fmla="*/ 4970 h 248919"/>
              <a:gd name="T40" fmla="*/ 131450 w 163195"/>
              <a:gd name="T41" fmla="*/ 8520 h 248919"/>
              <a:gd name="T42" fmla="*/ 130030 w 163195"/>
              <a:gd name="T43" fmla="*/ 13491 h 248919"/>
              <a:gd name="T44" fmla="*/ 125769 w 163195"/>
              <a:gd name="T45" fmla="*/ 15621 h 248919"/>
              <a:gd name="T46" fmla="*/ 124585 w 163195"/>
              <a:gd name="T47" fmla="*/ 16331 h 248919"/>
              <a:gd name="T48" fmla="*/ 59722 w 163195"/>
              <a:gd name="T49" fmla="*/ 16331 h 248919"/>
              <a:gd name="T50" fmla="*/ 63983 w 163195"/>
              <a:gd name="T51" fmla="*/ 22722 h 248919"/>
              <a:gd name="T52" fmla="*/ 65403 w 163195"/>
              <a:gd name="T53" fmla="*/ 29823 h 248919"/>
              <a:gd name="T54" fmla="*/ 65403 w 163195"/>
              <a:gd name="T55" fmla="*/ 53255 h 248919"/>
              <a:gd name="T56" fmla="*/ 113696 w 163195"/>
              <a:gd name="T57" fmla="*/ 53255 h 248919"/>
              <a:gd name="T58" fmla="*/ 113696 w 163195"/>
              <a:gd name="T59" fmla="*/ 108641 h 248919"/>
              <a:gd name="T60" fmla="*/ 160568 w 163195"/>
              <a:gd name="T61" fmla="*/ 214443 h 248919"/>
              <a:gd name="T62" fmla="*/ 161988 w 163195"/>
              <a:gd name="T63" fmla="*/ 217283 h 248919"/>
              <a:gd name="T64" fmla="*/ 162698 w 163195"/>
              <a:gd name="T65" fmla="*/ 220833 h 248919"/>
              <a:gd name="T66" fmla="*/ 162698 w 163195"/>
              <a:gd name="T67" fmla="*/ 224384 h 248919"/>
              <a:gd name="T68" fmla="*/ 160823 w 163195"/>
              <a:gd name="T69" fmla="*/ 233848 h 248919"/>
              <a:gd name="T70" fmla="*/ 155685 w 163195"/>
              <a:gd name="T71" fmla="*/ 241514 h 248919"/>
              <a:gd name="T72" fmla="*/ 148017 w 163195"/>
              <a:gd name="T73" fmla="*/ 246651 h 248919"/>
              <a:gd name="T74" fmla="*/ 138552 w 163195"/>
              <a:gd name="T75" fmla="*/ 248526 h 248919"/>
              <a:gd name="T76" fmla="*/ 113696 w 163195"/>
              <a:gd name="T77" fmla="*/ 53255 h 248919"/>
              <a:gd name="T78" fmla="*/ 97361 w 163195"/>
              <a:gd name="T79" fmla="*/ 53255 h 248919"/>
              <a:gd name="T80" fmla="*/ 97361 w 163195"/>
              <a:gd name="T81" fmla="*/ 29823 h 248919"/>
              <a:gd name="T82" fmla="*/ 99492 w 163195"/>
              <a:gd name="T83" fmla="*/ 22722 h 248919"/>
              <a:gd name="T84" fmla="*/ 103043 w 163195"/>
              <a:gd name="T85" fmla="*/ 16331 h 248919"/>
              <a:gd name="T86" fmla="*/ 124585 w 163195"/>
              <a:gd name="T87" fmla="*/ 16331 h 248919"/>
              <a:gd name="T88" fmla="*/ 118667 w 163195"/>
              <a:gd name="T89" fmla="*/ 19882 h 248919"/>
              <a:gd name="T90" fmla="*/ 113696 w 163195"/>
              <a:gd name="T91" fmla="*/ 28403 h 248919"/>
              <a:gd name="T92" fmla="*/ 113696 w 163195"/>
              <a:gd name="T93" fmla="*/ 53255 h 2489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63195" h="248919">
                <a:moveTo>
                  <a:pt x="138552" y="248526"/>
                </a:moveTo>
                <a:lnTo>
                  <a:pt x="21372" y="248526"/>
                </a:lnTo>
                <a:lnTo>
                  <a:pt x="17821" y="247816"/>
                </a:lnTo>
                <a:lnTo>
                  <a:pt x="14980" y="246396"/>
                </a:lnTo>
                <a:lnTo>
                  <a:pt x="6791" y="241004"/>
                </a:lnTo>
                <a:lnTo>
                  <a:pt x="1664" y="233082"/>
                </a:lnTo>
                <a:lnTo>
                  <a:pt x="0" y="223829"/>
                </a:lnTo>
                <a:lnTo>
                  <a:pt x="2197" y="214443"/>
                </a:lnTo>
                <a:lnTo>
                  <a:pt x="48359" y="109351"/>
                </a:lnTo>
                <a:lnTo>
                  <a:pt x="48359" y="29113"/>
                </a:lnTo>
                <a:lnTo>
                  <a:pt x="44098" y="20592"/>
                </a:lnTo>
                <a:lnTo>
                  <a:pt x="36285" y="16331"/>
                </a:lnTo>
                <a:lnTo>
                  <a:pt x="33445" y="14911"/>
                </a:lnTo>
                <a:lnTo>
                  <a:pt x="32024" y="12071"/>
                </a:lnTo>
                <a:lnTo>
                  <a:pt x="32024" y="3550"/>
                </a:lnTo>
                <a:lnTo>
                  <a:pt x="36285" y="710"/>
                </a:lnTo>
                <a:lnTo>
                  <a:pt x="121508" y="710"/>
                </a:lnTo>
                <a:lnTo>
                  <a:pt x="125059" y="0"/>
                </a:lnTo>
                <a:lnTo>
                  <a:pt x="127899" y="2130"/>
                </a:lnTo>
                <a:lnTo>
                  <a:pt x="129320" y="4970"/>
                </a:lnTo>
                <a:lnTo>
                  <a:pt x="131450" y="8520"/>
                </a:lnTo>
                <a:lnTo>
                  <a:pt x="130030" y="13491"/>
                </a:lnTo>
                <a:lnTo>
                  <a:pt x="125769" y="15621"/>
                </a:lnTo>
                <a:lnTo>
                  <a:pt x="124585" y="16331"/>
                </a:lnTo>
                <a:lnTo>
                  <a:pt x="59722" y="16331"/>
                </a:lnTo>
                <a:lnTo>
                  <a:pt x="63983" y="22722"/>
                </a:lnTo>
                <a:lnTo>
                  <a:pt x="65403" y="29823"/>
                </a:lnTo>
                <a:lnTo>
                  <a:pt x="65403" y="53255"/>
                </a:lnTo>
                <a:lnTo>
                  <a:pt x="113696" y="53255"/>
                </a:lnTo>
                <a:lnTo>
                  <a:pt x="113696" y="108641"/>
                </a:lnTo>
                <a:lnTo>
                  <a:pt x="160568" y="214443"/>
                </a:lnTo>
                <a:lnTo>
                  <a:pt x="161988" y="217283"/>
                </a:lnTo>
                <a:lnTo>
                  <a:pt x="162698" y="220833"/>
                </a:lnTo>
                <a:lnTo>
                  <a:pt x="162698" y="224384"/>
                </a:lnTo>
                <a:lnTo>
                  <a:pt x="160823" y="233848"/>
                </a:lnTo>
                <a:lnTo>
                  <a:pt x="155685" y="241514"/>
                </a:lnTo>
                <a:lnTo>
                  <a:pt x="148017" y="246651"/>
                </a:lnTo>
                <a:lnTo>
                  <a:pt x="138552" y="248526"/>
                </a:lnTo>
                <a:close/>
              </a:path>
              <a:path w="163195" h="248919">
                <a:moveTo>
                  <a:pt x="113696" y="53255"/>
                </a:moveTo>
                <a:lnTo>
                  <a:pt x="97361" y="53255"/>
                </a:lnTo>
                <a:lnTo>
                  <a:pt x="97361" y="29823"/>
                </a:lnTo>
                <a:lnTo>
                  <a:pt x="99492" y="22722"/>
                </a:lnTo>
                <a:lnTo>
                  <a:pt x="103043" y="16331"/>
                </a:lnTo>
                <a:lnTo>
                  <a:pt x="124585" y="16331"/>
                </a:lnTo>
                <a:lnTo>
                  <a:pt x="118667" y="19882"/>
                </a:lnTo>
                <a:lnTo>
                  <a:pt x="113696" y="28403"/>
                </a:lnTo>
                <a:lnTo>
                  <a:pt x="113696" y="532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153" name="object 9">
            <a:extLst>
              <a:ext uri="{FF2B5EF4-FFF2-40B4-BE49-F238E27FC236}">
                <a16:creationId xmlns:a16="http://schemas.microsoft.com/office/drawing/2014/main" id="{3F1EFE56-B94C-4887-9A1B-4020500D0CF0}"/>
              </a:ext>
            </a:extLst>
          </p:cNvPr>
          <p:cNvSpPr>
            <a:spLocks/>
          </p:cNvSpPr>
          <p:nvPr/>
        </p:nvSpPr>
        <p:spPr bwMode="auto">
          <a:xfrm>
            <a:off x="5702300" y="2555875"/>
            <a:ext cx="25400" cy="23813"/>
          </a:xfrm>
          <a:custGeom>
            <a:avLst/>
            <a:gdLst>
              <a:gd name="T0" fmla="*/ 18741 w 24764"/>
              <a:gd name="T1" fmla="*/ 24142 h 24764"/>
              <a:gd name="T2" fmla="*/ 5404 w 24764"/>
              <a:gd name="T3" fmla="*/ 24142 h 24764"/>
              <a:gd name="T4" fmla="*/ 0 w 24764"/>
              <a:gd name="T5" fmla="*/ 18738 h 24764"/>
              <a:gd name="T6" fmla="*/ 0 w 24764"/>
              <a:gd name="T7" fmla="*/ 5403 h 24764"/>
              <a:gd name="T8" fmla="*/ 5404 w 24764"/>
              <a:gd name="T9" fmla="*/ 0 h 24764"/>
              <a:gd name="T10" fmla="*/ 18741 w 24764"/>
              <a:gd name="T11" fmla="*/ 0 h 24764"/>
              <a:gd name="T12" fmla="*/ 24146 w 24764"/>
              <a:gd name="T13" fmla="*/ 5403 h 24764"/>
              <a:gd name="T14" fmla="*/ 24146 w 24764"/>
              <a:gd name="T15" fmla="*/ 18738 h 24764"/>
              <a:gd name="T16" fmla="*/ 18741 w 24764"/>
              <a:gd name="T17" fmla="*/ 24142 h 247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4764" h="24764">
                <a:moveTo>
                  <a:pt x="18741" y="24142"/>
                </a:moveTo>
                <a:lnTo>
                  <a:pt x="5404" y="24142"/>
                </a:lnTo>
                <a:lnTo>
                  <a:pt x="0" y="18738"/>
                </a:lnTo>
                <a:lnTo>
                  <a:pt x="0" y="5403"/>
                </a:lnTo>
                <a:lnTo>
                  <a:pt x="5404" y="0"/>
                </a:lnTo>
                <a:lnTo>
                  <a:pt x="18741" y="0"/>
                </a:lnTo>
                <a:lnTo>
                  <a:pt x="24146" y="5403"/>
                </a:lnTo>
                <a:lnTo>
                  <a:pt x="24146" y="18738"/>
                </a:lnTo>
                <a:lnTo>
                  <a:pt x="18741" y="2414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154" name="object 10">
            <a:extLst>
              <a:ext uri="{FF2B5EF4-FFF2-40B4-BE49-F238E27FC236}">
                <a16:creationId xmlns:a16="http://schemas.microsoft.com/office/drawing/2014/main" id="{4F478191-002A-4C53-AB37-7A5A7BB7168F}"/>
              </a:ext>
            </a:extLst>
          </p:cNvPr>
          <p:cNvSpPr>
            <a:spLocks/>
          </p:cNvSpPr>
          <p:nvPr/>
        </p:nvSpPr>
        <p:spPr bwMode="auto">
          <a:xfrm>
            <a:off x="5722938" y="2592388"/>
            <a:ext cx="25400" cy="25400"/>
          </a:xfrm>
          <a:custGeom>
            <a:avLst/>
            <a:gdLst>
              <a:gd name="T0" fmla="*/ 18741 w 24764"/>
              <a:gd name="T1" fmla="*/ 24142 h 24764"/>
              <a:gd name="T2" fmla="*/ 5404 w 24764"/>
              <a:gd name="T3" fmla="*/ 24142 h 24764"/>
              <a:gd name="T4" fmla="*/ 0 w 24764"/>
              <a:gd name="T5" fmla="*/ 18738 h 24764"/>
              <a:gd name="T6" fmla="*/ 0 w 24764"/>
              <a:gd name="T7" fmla="*/ 5403 h 24764"/>
              <a:gd name="T8" fmla="*/ 5404 w 24764"/>
              <a:gd name="T9" fmla="*/ 0 h 24764"/>
              <a:gd name="T10" fmla="*/ 18741 w 24764"/>
              <a:gd name="T11" fmla="*/ 0 h 24764"/>
              <a:gd name="T12" fmla="*/ 24146 w 24764"/>
              <a:gd name="T13" fmla="*/ 5403 h 24764"/>
              <a:gd name="T14" fmla="*/ 24146 w 24764"/>
              <a:gd name="T15" fmla="*/ 18738 h 24764"/>
              <a:gd name="T16" fmla="*/ 18741 w 24764"/>
              <a:gd name="T17" fmla="*/ 24142 h 247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4764" h="24764">
                <a:moveTo>
                  <a:pt x="18741" y="24142"/>
                </a:moveTo>
                <a:lnTo>
                  <a:pt x="5404" y="24142"/>
                </a:lnTo>
                <a:lnTo>
                  <a:pt x="0" y="18738"/>
                </a:lnTo>
                <a:lnTo>
                  <a:pt x="0" y="5403"/>
                </a:lnTo>
                <a:lnTo>
                  <a:pt x="5404" y="0"/>
                </a:lnTo>
                <a:lnTo>
                  <a:pt x="18741" y="0"/>
                </a:lnTo>
                <a:lnTo>
                  <a:pt x="24146" y="5403"/>
                </a:lnTo>
                <a:lnTo>
                  <a:pt x="24146" y="18738"/>
                </a:lnTo>
                <a:lnTo>
                  <a:pt x="18741" y="2414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155" name="object 11">
            <a:extLst>
              <a:ext uri="{FF2B5EF4-FFF2-40B4-BE49-F238E27FC236}">
                <a16:creationId xmlns:a16="http://schemas.microsoft.com/office/drawing/2014/main" id="{009C9DE6-5BB7-4A63-BCAF-E71177E12E59}"/>
              </a:ext>
            </a:extLst>
          </p:cNvPr>
          <p:cNvSpPr>
            <a:spLocks/>
          </p:cNvSpPr>
          <p:nvPr/>
        </p:nvSpPr>
        <p:spPr bwMode="auto">
          <a:xfrm>
            <a:off x="5678488" y="2584450"/>
            <a:ext cx="25400" cy="23813"/>
          </a:xfrm>
          <a:custGeom>
            <a:avLst/>
            <a:gdLst>
              <a:gd name="T0" fmla="*/ 18741 w 24764"/>
              <a:gd name="T1" fmla="*/ 24142 h 24764"/>
              <a:gd name="T2" fmla="*/ 5404 w 24764"/>
              <a:gd name="T3" fmla="*/ 24142 h 24764"/>
              <a:gd name="T4" fmla="*/ 0 w 24764"/>
              <a:gd name="T5" fmla="*/ 18738 h 24764"/>
              <a:gd name="T6" fmla="*/ 0 w 24764"/>
              <a:gd name="T7" fmla="*/ 5403 h 24764"/>
              <a:gd name="T8" fmla="*/ 5404 w 24764"/>
              <a:gd name="T9" fmla="*/ 0 h 24764"/>
              <a:gd name="T10" fmla="*/ 18741 w 24764"/>
              <a:gd name="T11" fmla="*/ 0 h 24764"/>
              <a:gd name="T12" fmla="*/ 24146 w 24764"/>
              <a:gd name="T13" fmla="*/ 5403 h 24764"/>
              <a:gd name="T14" fmla="*/ 24146 w 24764"/>
              <a:gd name="T15" fmla="*/ 18738 h 24764"/>
              <a:gd name="T16" fmla="*/ 18741 w 24764"/>
              <a:gd name="T17" fmla="*/ 24142 h 247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4764" h="24764">
                <a:moveTo>
                  <a:pt x="18741" y="24142"/>
                </a:moveTo>
                <a:lnTo>
                  <a:pt x="5404" y="24142"/>
                </a:lnTo>
                <a:lnTo>
                  <a:pt x="0" y="18738"/>
                </a:lnTo>
                <a:lnTo>
                  <a:pt x="0" y="5403"/>
                </a:lnTo>
                <a:lnTo>
                  <a:pt x="5404" y="0"/>
                </a:lnTo>
                <a:lnTo>
                  <a:pt x="18741" y="0"/>
                </a:lnTo>
                <a:lnTo>
                  <a:pt x="24146" y="5403"/>
                </a:lnTo>
                <a:lnTo>
                  <a:pt x="24146" y="18738"/>
                </a:lnTo>
                <a:lnTo>
                  <a:pt x="18741" y="2414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156" name="object 12">
            <a:extLst>
              <a:ext uri="{FF2B5EF4-FFF2-40B4-BE49-F238E27FC236}">
                <a16:creationId xmlns:a16="http://schemas.microsoft.com/office/drawing/2014/main" id="{3033A584-8B29-45CC-A41C-C521D91E4375}"/>
              </a:ext>
            </a:extLst>
          </p:cNvPr>
          <p:cNvSpPr>
            <a:spLocks/>
          </p:cNvSpPr>
          <p:nvPr/>
        </p:nvSpPr>
        <p:spPr bwMode="auto">
          <a:xfrm>
            <a:off x="5681663" y="2624138"/>
            <a:ext cx="33337" cy="33337"/>
          </a:xfrm>
          <a:custGeom>
            <a:avLst/>
            <a:gdLst>
              <a:gd name="T0" fmla="*/ 25353 w 33020"/>
              <a:gd name="T1" fmla="*/ 32663 h 33019"/>
              <a:gd name="T2" fmla="*/ 7314 w 33020"/>
              <a:gd name="T3" fmla="*/ 32663 h 33019"/>
              <a:gd name="T4" fmla="*/ 0 w 33020"/>
              <a:gd name="T5" fmla="*/ 25349 h 33019"/>
              <a:gd name="T6" fmla="*/ 0 w 33020"/>
              <a:gd name="T7" fmla="*/ 7313 h 33019"/>
              <a:gd name="T8" fmla="*/ 7314 w 33020"/>
              <a:gd name="T9" fmla="*/ 0 h 33019"/>
              <a:gd name="T10" fmla="*/ 25353 w 33020"/>
              <a:gd name="T11" fmla="*/ 0 h 33019"/>
              <a:gd name="T12" fmla="*/ 32668 w 33020"/>
              <a:gd name="T13" fmla="*/ 7313 h 33019"/>
              <a:gd name="T14" fmla="*/ 32668 w 33020"/>
              <a:gd name="T15" fmla="*/ 25349 h 33019"/>
              <a:gd name="T16" fmla="*/ 25353 w 33020"/>
              <a:gd name="T17" fmla="*/ 32663 h 330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020" h="33019">
                <a:moveTo>
                  <a:pt x="25353" y="32663"/>
                </a:moveTo>
                <a:lnTo>
                  <a:pt x="7314" y="32663"/>
                </a:lnTo>
                <a:lnTo>
                  <a:pt x="0" y="25349"/>
                </a:lnTo>
                <a:lnTo>
                  <a:pt x="0" y="7313"/>
                </a:lnTo>
                <a:lnTo>
                  <a:pt x="7314" y="0"/>
                </a:lnTo>
                <a:lnTo>
                  <a:pt x="25353" y="0"/>
                </a:lnTo>
                <a:lnTo>
                  <a:pt x="32668" y="7313"/>
                </a:lnTo>
                <a:lnTo>
                  <a:pt x="32668" y="25349"/>
                </a:lnTo>
                <a:lnTo>
                  <a:pt x="25353" y="326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157" name="object 13">
            <a:extLst>
              <a:ext uri="{FF2B5EF4-FFF2-40B4-BE49-F238E27FC236}">
                <a16:creationId xmlns:a16="http://schemas.microsoft.com/office/drawing/2014/main" id="{E565E8A8-A195-4161-A7E7-DF018F0CF0B1}"/>
              </a:ext>
            </a:extLst>
          </p:cNvPr>
          <p:cNvSpPr>
            <a:spLocks/>
          </p:cNvSpPr>
          <p:nvPr/>
        </p:nvSpPr>
        <p:spPr bwMode="auto">
          <a:xfrm>
            <a:off x="5753100" y="2671763"/>
            <a:ext cx="122238" cy="211137"/>
          </a:xfrm>
          <a:custGeom>
            <a:avLst/>
            <a:gdLst>
              <a:gd name="T0" fmla="*/ 120731 w 121285"/>
              <a:gd name="T1" fmla="*/ 210892 h 211455"/>
              <a:gd name="T2" fmla="*/ 48292 w 121285"/>
              <a:gd name="T3" fmla="*/ 210892 h 211455"/>
              <a:gd name="T4" fmla="*/ 46872 w 121285"/>
              <a:gd name="T5" fmla="*/ 205212 h 211455"/>
              <a:gd name="T6" fmla="*/ 45451 w 121285"/>
              <a:gd name="T7" fmla="*/ 202371 h 211455"/>
              <a:gd name="T8" fmla="*/ 0 w 121285"/>
              <a:gd name="T9" fmla="*/ 99410 h 211455"/>
              <a:gd name="T10" fmla="*/ 0 w 121285"/>
              <a:gd name="T11" fmla="*/ 31243 h 211455"/>
              <a:gd name="T12" fmla="*/ 43332 w 121285"/>
              <a:gd name="T13" fmla="*/ 4404 h 211455"/>
              <a:gd name="T14" fmla="*/ 56104 w 121285"/>
              <a:gd name="T15" fmla="*/ 0 h 211455"/>
              <a:gd name="T16" fmla="*/ 54684 w 121285"/>
              <a:gd name="T17" fmla="*/ 60356 h 211455"/>
              <a:gd name="T18" fmla="*/ 95164 w 121285"/>
              <a:gd name="T19" fmla="*/ 60356 h 211455"/>
              <a:gd name="T20" fmla="*/ 69598 w 121285"/>
              <a:gd name="T21" fmla="*/ 92309 h 211455"/>
              <a:gd name="T22" fmla="*/ 120731 w 121285"/>
              <a:gd name="T23" fmla="*/ 146275 h 211455"/>
              <a:gd name="T24" fmla="*/ 120731 w 121285"/>
              <a:gd name="T25" fmla="*/ 210892 h 211455"/>
              <a:gd name="T26" fmla="*/ 95164 w 121285"/>
              <a:gd name="T27" fmla="*/ 60356 h 211455"/>
              <a:gd name="T28" fmla="*/ 54684 w 121285"/>
              <a:gd name="T29" fmla="*/ 60356 h 211455"/>
              <a:gd name="T30" fmla="*/ 98005 w 121285"/>
              <a:gd name="T31" fmla="*/ 56096 h 211455"/>
              <a:gd name="T32" fmla="*/ 98005 w 121285"/>
              <a:gd name="T33" fmla="*/ 56806 h 211455"/>
              <a:gd name="T34" fmla="*/ 95164 w 121285"/>
              <a:gd name="T35" fmla="*/ 60356 h 211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1285" h="211455">
                <a:moveTo>
                  <a:pt x="120731" y="210892"/>
                </a:moveTo>
                <a:lnTo>
                  <a:pt x="48292" y="210892"/>
                </a:lnTo>
                <a:lnTo>
                  <a:pt x="46872" y="205212"/>
                </a:lnTo>
                <a:lnTo>
                  <a:pt x="45451" y="202371"/>
                </a:lnTo>
                <a:lnTo>
                  <a:pt x="0" y="99410"/>
                </a:lnTo>
                <a:lnTo>
                  <a:pt x="0" y="31243"/>
                </a:lnTo>
                <a:lnTo>
                  <a:pt x="43332" y="4404"/>
                </a:lnTo>
                <a:lnTo>
                  <a:pt x="56104" y="0"/>
                </a:lnTo>
                <a:lnTo>
                  <a:pt x="54684" y="60356"/>
                </a:lnTo>
                <a:lnTo>
                  <a:pt x="95164" y="60356"/>
                </a:lnTo>
                <a:lnTo>
                  <a:pt x="69598" y="92309"/>
                </a:lnTo>
                <a:lnTo>
                  <a:pt x="120731" y="146275"/>
                </a:lnTo>
                <a:lnTo>
                  <a:pt x="120731" y="210892"/>
                </a:lnTo>
                <a:close/>
              </a:path>
              <a:path w="121285" h="211455">
                <a:moveTo>
                  <a:pt x="95164" y="60356"/>
                </a:moveTo>
                <a:lnTo>
                  <a:pt x="54684" y="60356"/>
                </a:lnTo>
                <a:lnTo>
                  <a:pt x="98005" y="56096"/>
                </a:lnTo>
                <a:lnTo>
                  <a:pt x="98005" y="56806"/>
                </a:lnTo>
                <a:lnTo>
                  <a:pt x="95164" y="603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158" name="object 14">
            <a:extLst>
              <a:ext uri="{FF2B5EF4-FFF2-40B4-BE49-F238E27FC236}">
                <a16:creationId xmlns:a16="http://schemas.microsoft.com/office/drawing/2014/main" id="{1EA1B38D-1DBD-4B2B-ADFE-D3816F730381}"/>
              </a:ext>
            </a:extLst>
          </p:cNvPr>
          <p:cNvSpPr>
            <a:spLocks/>
          </p:cNvSpPr>
          <p:nvPr/>
        </p:nvSpPr>
        <p:spPr bwMode="auto">
          <a:xfrm>
            <a:off x="5837238" y="2654300"/>
            <a:ext cx="146050" cy="227013"/>
          </a:xfrm>
          <a:custGeom>
            <a:avLst/>
            <a:gdLst>
              <a:gd name="T0" fmla="*/ 93034 w 144779"/>
              <a:gd name="T1" fmla="*/ 227224 h 227330"/>
              <a:gd name="T2" fmla="*/ 50423 w 144779"/>
              <a:gd name="T3" fmla="*/ 227224 h 227330"/>
              <a:gd name="T4" fmla="*/ 50423 w 144779"/>
              <a:gd name="T5" fmla="*/ 156216 h 227330"/>
              <a:gd name="T6" fmla="*/ 0 w 144779"/>
              <a:gd name="T7" fmla="*/ 8520 h 227330"/>
              <a:gd name="T8" fmla="*/ 17699 w 144779"/>
              <a:gd name="T9" fmla="*/ 4793 h 227330"/>
              <a:gd name="T10" fmla="*/ 35597 w 144779"/>
              <a:gd name="T11" fmla="*/ 2130 h 227330"/>
              <a:gd name="T12" fmla="*/ 53630 w 144779"/>
              <a:gd name="T13" fmla="*/ 532 h 227330"/>
              <a:gd name="T14" fmla="*/ 71728 w 144779"/>
              <a:gd name="T15" fmla="*/ 0 h 227330"/>
              <a:gd name="T16" fmla="*/ 89838 w 144779"/>
              <a:gd name="T17" fmla="*/ 532 h 227330"/>
              <a:gd name="T18" fmla="*/ 107948 w 144779"/>
              <a:gd name="T19" fmla="*/ 2130 h 227330"/>
              <a:gd name="T20" fmla="*/ 126057 w 144779"/>
              <a:gd name="T21" fmla="*/ 4793 h 227330"/>
              <a:gd name="T22" fmla="*/ 144167 w 144779"/>
              <a:gd name="T23" fmla="*/ 8520 h 227330"/>
              <a:gd name="T24" fmla="*/ 93034 w 144779"/>
              <a:gd name="T25" fmla="*/ 156216 h 227330"/>
              <a:gd name="T26" fmla="*/ 93034 w 144779"/>
              <a:gd name="T27" fmla="*/ 227224 h 2273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4779" h="227330">
                <a:moveTo>
                  <a:pt x="93034" y="227224"/>
                </a:moveTo>
                <a:lnTo>
                  <a:pt x="50423" y="227224"/>
                </a:lnTo>
                <a:lnTo>
                  <a:pt x="50423" y="156216"/>
                </a:lnTo>
                <a:lnTo>
                  <a:pt x="0" y="8520"/>
                </a:lnTo>
                <a:lnTo>
                  <a:pt x="17699" y="4793"/>
                </a:lnTo>
                <a:lnTo>
                  <a:pt x="35597" y="2130"/>
                </a:lnTo>
                <a:lnTo>
                  <a:pt x="53630" y="532"/>
                </a:lnTo>
                <a:lnTo>
                  <a:pt x="71728" y="0"/>
                </a:lnTo>
                <a:lnTo>
                  <a:pt x="89838" y="532"/>
                </a:lnTo>
                <a:lnTo>
                  <a:pt x="107948" y="2130"/>
                </a:lnTo>
                <a:lnTo>
                  <a:pt x="126057" y="4793"/>
                </a:lnTo>
                <a:lnTo>
                  <a:pt x="144167" y="8520"/>
                </a:lnTo>
                <a:lnTo>
                  <a:pt x="93034" y="156216"/>
                </a:lnTo>
                <a:lnTo>
                  <a:pt x="93034" y="2272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159" name="object 15">
            <a:extLst>
              <a:ext uri="{FF2B5EF4-FFF2-40B4-BE49-F238E27FC236}">
                <a16:creationId xmlns:a16="http://schemas.microsoft.com/office/drawing/2014/main" id="{76A0BE6F-A6E3-483C-87F2-261DC44684EF}"/>
              </a:ext>
            </a:extLst>
          </p:cNvPr>
          <p:cNvSpPr>
            <a:spLocks/>
          </p:cNvSpPr>
          <p:nvPr/>
        </p:nvSpPr>
        <p:spPr bwMode="auto">
          <a:xfrm>
            <a:off x="5945188" y="2671763"/>
            <a:ext cx="192087" cy="211137"/>
          </a:xfrm>
          <a:custGeom>
            <a:avLst/>
            <a:gdLst>
              <a:gd name="T0" fmla="*/ 177868 w 191770"/>
              <a:gd name="T1" fmla="*/ 60356 h 211455"/>
              <a:gd name="T2" fmla="*/ 66047 w 191770"/>
              <a:gd name="T3" fmla="*/ 60356 h 211455"/>
              <a:gd name="T4" fmla="*/ 64626 w 191770"/>
              <a:gd name="T5" fmla="*/ 0 h 211455"/>
              <a:gd name="T6" fmla="*/ 119222 w 191770"/>
              <a:gd name="T7" fmla="*/ 20858 h 211455"/>
              <a:gd name="T8" fmla="*/ 169023 w 191770"/>
              <a:gd name="T9" fmla="*/ 51835 h 211455"/>
              <a:gd name="T10" fmla="*/ 177868 w 191770"/>
              <a:gd name="T11" fmla="*/ 60356 h 211455"/>
              <a:gd name="T12" fmla="*/ 191749 w 191770"/>
              <a:gd name="T13" fmla="*/ 210892 h 211455"/>
              <a:gd name="T14" fmla="*/ 0 w 191770"/>
              <a:gd name="T15" fmla="*/ 210892 h 211455"/>
              <a:gd name="T16" fmla="*/ 0 w 191770"/>
              <a:gd name="T17" fmla="*/ 146275 h 211455"/>
              <a:gd name="T18" fmla="*/ 51133 w 191770"/>
              <a:gd name="T19" fmla="*/ 92309 h 211455"/>
              <a:gd name="T20" fmla="*/ 22725 w 191770"/>
              <a:gd name="T21" fmla="*/ 56806 h 211455"/>
              <a:gd name="T22" fmla="*/ 22725 w 191770"/>
              <a:gd name="T23" fmla="*/ 56096 h 211455"/>
              <a:gd name="T24" fmla="*/ 66047 w 191770"/>
              <a:gd name="T25" fmla="*/ 60356 h 211455"/>
              <a:gd name="T26" fmla="*/ 177868 w 191770"/>
              <a:gd name="T27" fmla="*/ 60356 h 211455"/>
              <a:gd name="T28" fmla="*/ 178467 w 191770"/>
              <a:gd name="T29" fmla="*/ 60933 h 211455"/>
              <a:gd name="T30" fmla="*/ 185446 w 191770"/>
              <a:gd name="T31" fmla="*/ 71895 h 211455"/>
              <a:gd name="T32" fmla="*/ 189896 w 191770"/>
              <a:gd name="T33" fmla="*/ 84188 h 211455"/>
              <a:gd name="T34" fmla="*/ 191749 w 191770"/>
              <a:gd name="T35" fmla="*/ 97280 h 211455"/>
              <a:gd name="T36" fmla="*/ 191749 w 191770"/>
              <a:gd name="T37" fmla="*/ 210892 h 211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91770" h="211455">
                <a:moveTo>
                  <a:pt x="177868" y="60356"/>
                </a:moveTo>
                <a:lnTo>
                  <a:pt x="66047" y="60356"/>
                </a:lnTo>
                <a:lnTo>
                  <a:pt x="64626" y="0"/>
                </a:lnTo>
                <a:lnTo>
                  <a:pt x="119222" y="20858"/>
                </a:lnTo>
                <a:lnTo>
                  <a:pt x="169023" y="51835"/>
                </a:lnTo>
                <a:lnTo>
                  <a:pt x="177868" y="60356"/>
                </a:lnTo>
                <a:close/>
              </a:path>
              <a:path w="191770" h="211455">
                <a:moveTo>
                  <a:pt x="191749" y="210892"/>
                </a:moveTo>
                <a:lnTo>
                  <a:pt x="0" y="210892"/>
                </a:lnTo>
                <a:lnTo>
                  <a:pt x="0" y="146275"/>
                </a:lnTo>
                <a:lnTo>
                  <a:pt x="51133" y="92309"/>
                </a:lnTo>
                <a:lnTo>
                  <a:pt x="22725" y="56806"/>
                </a:lnTo>
                <a:lnTo>
                  <a:pt x="22725" y="56096"/>
                </a:lnTo>
                <a:lnTo>
                  <a:pt x="66047" y="60356"/>
                </a:lnTo>
                <a:lnTo>
                  <a:pt x="177868" y="60356"/>
                </a:lnTo>
                <a:lnTo>
                  <a:pt x="178467" y="60933"/>
                </a:lnTo>
                <a:lnTo>
                  <a:pt x="185446" y="71895"/>
                </a:lnTo>
                <a:lnTo>
                  <a:pt x="189896" y="84188"/>
                </a:lnTo>
                <a:lnTo>
                  <a:pt x="191749" y="97280"/>
                </a:lnTo>
                <a:lnTo>
                  <a:pt x="191749" y="21089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160" name="object 16">
            <a:extLst>
              <a:ext uri="{FF2B5EF4-FFF2-40B4-BE49-F238E27FC236}">
                <a16:creationId xmlns:a16="http://schemas.microsoft.com/office/drawing/2014/main" id="{9BB51B44-668E-4511-9D44-226D54C281A6}"/>
              </a:ext>
            </a:extLst>
          </p:cNvPr>
          <p:cNvSpPr>
            <a:spLocks/>
          </p:cNvSpPr>
          <p:nvPr/>
        </p:nvSpPr>
        <p:spPr bwMode="auto">
          <a:xfrm>
            <a:off x="5194300" y="3567113"/>
            <a:ext cx="6513513" cy="1239837"/>
          </a:xfrm>
          <a:custGeom>
            <a:avLst/>
            <a:gdLst>
              <a:gd name="T0" fmla="*/ 6389674 w 6513830"/>
              <a:gd name="T1" fmla="*/ 0 h 1239520"/>
              <a:gd name="T2" fmla="*/ 123901 w 6513830"/>
              <a:gd name="T3" fmla="*/ 0 h 1239520"/>
              <a:gd name="T4" fmla="*/ 75673 w 6513830"/>
              <a:gd name="T5" fmla="*/ 9736 h 1239520"/>
              <a:gd name="T6" fmla="*/ 36290 w 6513830"/>
              <a:gd name="T7" fmla="*/ 36290 h 1239520"/>
              <a:gd name="T8" fmla="*/ 9736 w 6513830"/>
              <a:gd name="T9" fmla="*/ 75673 h 1239520"/>
              <a:gd name="T10" fmla="*/ 0 w 6513830"/>
              <a:gd name="T11" fmla="*/ 123901 h 1239520"/>
              <a:gd name="T12" fmla="*/ 0 w 6513830"/>
              <a:gd name="T13" fmla="*/ 1115110 h 1239520"/>
              <a:gd name="T14" fmla="*/ 9736 w 6513830"/>
              <a:gd name="T15" fmla="*/ 1163338 h 1239520"/>
              <a:gd name="T16" fmla="*/ 36290 w 6513830"/>
              <a:gd name="T17" fmla="*/ 1202721 h 1239520"/>
              <a:gd name="T18" fmla="*/ 75673 w 6513830"/>
              <a:gd name="T19" fmla="*/ 1229275 h 1239520"/>
              <a:gd name="T20" fmla="*/ 123901 w 6513830"/>
              <a:gd name="T21" fmla="*/ 1239012 h 1239520"/>
              <a:gd name="T22" fmla="*/ 6389674 w 6513830"/>
              <a:gd name="T23" fmla="*/ 1239012 h 1239520"/>
              <a:gd name="T24" fmla="*/ 6437902 w 6513830"/>
              <a:gd name="T25" fmla="*/ 1229275 h 1239520"/>
              <a:gd name="T26" fmla="*/ 6477285 w 6513830"/>
              <a:gd name="T27" fmla="*/ 1202721 h 1239520"/>
              <a:gd name="T28" fmla="*/ 6503839 w 6513830"/>
              <a:gd name="T29" fmla="*/ 1163338 h 1239520"/>
              <a:gd name="T30" fmla="*/ 6513576 w 6513830"/>
              <a:gd name="T31" fmla="*/ 1115110 h 1239520"/>
              <a:gd name="T32" fmla="*/ 6513576 w 6513830"/>
              <a:gd name="T33" fmla="*/ 123901 h 1239520"/>
              <a:gd name="T34" fmla="*/ 6503839 w 6513830"/>
              <a:gd name="T35" fmla="*/ 75673 h 1239520"/>
              <a:gd name="T36" fmla="*/ 6477285 w 6513830"/>
              <a:gd name="T37" fmla="*/ 36290 h 1239520"/>
              <a:gd name="T38" fmla="*/ 6437902 w 6513830"/>
              <a:gd name="T39" fmla="*/ 9736 h 1239520"/>
              <a:gd name="T40" fmla="*/ 6389674 w 6513830"/>
              <a:gd name="T41" fmla="*/ 0 h 1239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513830" h="1239520">
                <a:moveTo>
                  <a:pt x="6389674" y="0"/>
                </a:moveTo>
                <a:lnTo>
                  <a:pt x="123901" y="0"/>
                </a:lnTo>
                <a:lnTo>
                  <a:pt x="75673" y="9736"/>
                </a:lnTo>
                <a:lnTo>
                  <a:pt x="36290" y="36290"/>
                </a:lnTo>
                <a:lnTo>
                  <a:pt x="9736" y="75673"/>
                </a:lnTo>
                <a:lnTo>
                  <a:pt x="0" y="123901"/>
                </a:lnTo>
                <a:lnTo>
                  <a:pt x="0" y="1115110"/>
                </a:lnTo>
                <a:lnTo>
                  <a:pt x="9736" y="1163338"/>
                </a:lnTo>
                <a:lnTo>
                  <a:pt x="36290" y="1202721"/>
                </a:lnTo>
                <a:lnTo>
                  <a:pt x="75673" y="1229275"/>
                </a:lnTo>
                <a:lnTo>
                  <a:pt x="123901" y="1239012"/>
                </a:lnTo>
                <a:lnTo>
                  <a:pt x="6389674" y="1239012"/>
                </a:lnTo>
                <a:lnTo>
                  <a:pt x="6437902" y="1229275"/>
                </a:lnTo>
                <a:lnTo>
                  <a:pt x="6477285" y="1202721"/>
                </a:lnTo>
                <a:lnTo>
                  <a:pt x="6503839" y="1163338"/>
                </a:lnTo>
                <a:lnTo>
                  <a:pt x="6513576" y="1115110"/>
                </a:lnTo>
                <a:lnTo>
                  <a:pt x="6513576" y="123901"/>
                </a:lnTo>
                <a:lnTo>
                  <a:pt x="6503839" y="75673"/>
                </a:lnTo>
                <a:lnTo>
                  <a:pt x="6477285" y="36290"/>
                </a:lnTo>
                <a:lnTo>
                  <a:pt x="6437902" y="9736"/>
                </a:lnTo>
                <a:lnTo>
                  <a:pt x="6389674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161" name="object 17">
            <a:extLst>
              <a:ext uri="{FF2B5EF4-FFF2-40B4-BE49-F238E27FC236}">
                <a16:creationId xmlns:a16="http://schemas.microsoft.com/office/drawing/2014/main" id="{2AC2591F-FD4F-4FBA-8C31-F6485C5B9F23}"/>
              </a:ext>
            </a:extLst>
          </p:cNvPr>
          <p:cNvSpPr>
            <a:spLocks/>
          </p:cNvSpPr>
          <p:nvPr/>
        </p:nvSpPr>
        <p:spPr bwMode="auto">
          <a:xfrm>
            <a:off x="5924550" y="3963988"/>
            <a:ext cx="269875" cy="458787"/>
          </a:xfrm>
          <a:custGeom>
            <a:avLst/>
            <a:gdLst>
              <a:gd name="T0" fmla="*/ 28407 w 269875"/>
              <a:gd name="T1" fmla="*/ 458525 h 459104"/>
              <a:gd name="T2" fmla="*/ 0 w 269875"/>
              <a:gd name="T3" fmla="*/ 458525 h 459104"/>
              <a:gd name="T4" fmla="*/ 0 w 269875"/>
              <a:gd name="T5" fmla="*/ 224199 h 459104"/>
              <a:gd name="T6" fmla="*/ 3348 w 269875"/>
              <a:gd name="T7" fmla="*/ 207615 h 459104"/>
              <a:gd name="T8" fmla="*/ 12479 w 269875"/>
              <a:gd name="T9" fmla="*/ 194073 h 459104"/>
              <a:gd name="T10" fmla="*/ 26024 w 269875"/>
              <a:gd name="T11" fmla="*/ 184943 h 459104"/>
              <a:gd name="T12" fmla="*/ 42611 w 269875"/>
              <a:gd name="T13" fmla="*/ 181595 h 459104"/>
              <a:gd name="T14" fmla="*/ 97366 w 269875"/>
              <a:gd name="T15" fmla="*/ 181595 h 459104"/>
              <a:gd name="T16" fmla="*/ 84634 w 269875"/>
              <a:gd name="T17" fmla="*/ 150581 h 459104"/>
              <a:gd name="T18" fmla="*/ 64868 w 269875"/>
              <a:gd name="T19" fmla="*/ 77636 h 459104"/>
              <a:gd name="T20" fmla="*/ 80818 w 269875"/>
              <a:gd name="T21" fmla="*/ 34041 h 459104"/>
              <a:gd name="T22" fmla="*/ 124331 w 269875"/>
              <a:gd name="T23" fmla="*/ 1772 h 459104"/>
              <a:gd name="T24" fmla="*/ 151403 w 269875"/>
              <a:gd name="T25" fmla="*/ 0 h 459104"/>
              <a:gd name="T26" fmla="*/ 178043 w 269875"/>
              <a:gd name="T27" fmla="*/ 8833 h 459104"/>
              <a:gd name="T28" fmla="*/ 216150 w 269875"/>
              <a:gd name="T29" fmla="*/ 40563 h 459104"/>
              <a:gd name="T30" fmla="*/ 245075 w 269875"/>
              <a:gd name="T31" fmla="*/ 84048 h 459104"/>
              <a:gd name="T32" fmla="*/ 263441 w 269875"/>
              <a:gd name="T33" fmla="*/ 136667 h 459104"/>
              <a:gd name="T34" fmla="*/ 269870 w 269875"/>
              <a:gd name="T35" fmla="*/ 195796 h 459104"/>
              <a:gd name="T36" fmla="*/ 268326 w 269875"/>
              <a:gd name="T37" fmla="*/ 209998 h 459104"/>
              <a:gd name="T38" fmla="*/ 34763 w 269875"/>
              <a:gd name="T39" fmla="*/ 209998 h 459104"/>
              <a:gd name="T40" fmla="*/ 28407 w 269875"/>
              <a:gd name="T41" fmla="*/ 216353 h 459104"/>
              <a:gd name="T42" fmla="*/ 28407 w 269875"/>
              <a:gd name="T43" fmla="*/ 458525 h 459104"/>
              <a:gd name="T44" fmla="*/ 151403 w 269875"/>
              <a:gd name="T45" fmla="*/ 391593 h 459104"/>
              <a:gd name="T46" fmla="*/ 124331 w 269875"/>
              <a:gd name="T47" fmla="*/ 389820 h 459104"/>
              <a:gd name="T48" fmla="*/ 99808 w 269875"/>
              <a:gd name="T49" fmla="*/ 378215 h 459104"/>
              <a:gd name="T50" fmla="*/ 80818 w 269875"/>
              <a:gd name="T51" fmla="*/ 357552 h 459104"/>
              <a:gd name="T52" fmla="*/ 64928 w 269875"/>
              <a:gd name="T53" fmla="*/ 313956 h 459104"/>
              <a:gd name="T54" fmla="*/ 70024 w 269875"/>
              <a:gd name="T55" fmla="*/ 275387 h 459104"/>
              <a:gd name="T56" fmla="*/ 84653 w 269875"/>
              <a:gd name="T57" fmla="*/ 241012 h 459104"/>
              <a:gd name="T58" fmla="*/ 97366 w 269875"/>
              <a:gd name="T59" fmla="*/ 209998 h 459104"/>
              <a:gd name="T60" fmla="*/ 268326 w 269875"/>
              <a:gd name="T61" fmla="*/ 209998 h 459104"/>
              <a:gd name="T62" fmla="*/ 263441 w 269875"/>
              <a:gd name="T63" fmla="*/ 254926 h 459104"/>
              <a:gd name="T64" fmla="*/ 245075 w 269875"/>
              <a:gd name="T65" fmla="*/ 307545 h 459104"/>
              <a:gd name="T66" fmla="*/ 216150 w 269875"/>
              <a:gd name="T67" fmla="*/ 351030 h 459104"/>
              <a:gd name="T68" fmla="*/ 178043 w 269875"/>
              <a:gd name="T69" fmla="*/ 382760 h 459104"/>
              <a:gd name="T70" fmla="*/ 151403 w 269875"/>
              <a:gd name="T71" fmla="*/ 391593 h 459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69875" h="459104">
                <a:moveTo>
                  <a:pt x="28407" y="458525"/>
                </a:moveTo>
                <a:lnTo>
                  <a:pt x="0" y="458525"/>
                </a:lnTo>
                <a:lnTo>
                  <a:pt x="0" y="224199"/>
                </a:lnTo>
                <a:lnTo>
                  <a:pt x="3348" y="207615"/>
                </a:lnTo>
                <a:lnTo>
                  <a:pt x="12479" y="194073"/>
                </a:lnTo>
                <a:lnTo>
                  <a:pt x="26024" y="184943"/>
                </a:lnTo>
                <a:lnTo>
                  <a:pt x="42611" y="181595"/>
                </a:lnTo>
                <a:lnTo>
                  <a:pt x="97366" y="181595"/>
                </a:lnTo>
                <a:lnTo>
                  <a:pt x="84634" y="150581"/>
                </a:lnTo>
                <a:lnTo>
                  <a:pt x="64868" y="77636"/>
                </a:lnTo>
                <a:lnTo>
                  <a:pt x="80818" y="34041"/>
                </a:lnTo>
                <a:lnTo>
                  <a:pt x="124331" y="1772"/>
                </a:lnTo>
                <a:lnTo>
                  <a:pt x="151403" y="0"/>
                </a:lnTo>
                <a:lnTo>
                  <a:pt x="178043" y="8833"/>
                </a:lnTo>
                <a:lnTo>
                  <a:pt x="216150" y="40563"/>
                </a:lnTo>
                <a:lnTo>
                  <a:pt x="245075" y="84048"/>
                </a:lnTo>
                <a:lnTo>
                  <a:pt x="263441" y="136667"/>
                </a:lnTo>
                <a:lnTo>
                  <a:pt x="269870" y="195796"/>
                </a:lnTo>
                <a:lnTo>
                  <a:pt x="268326" y="209998"/>
                </a:lnTo>
                <a:lnTo>
                  <a:pt x="34763" y="209998"/>
                </a:lnTo>
                <a:lnTo>
                  <a:pt x="28407" y="216353"/>
                </a:lnTo>
                <a:lnTo>
                  <a:pt x="28407" y="458525"/>
                </a:lnTo>
                <a:close/>
              </a:path>
              <a:path w="269875" h="459104">
                <a:moveTo>
                  <a:pt x="151403" y="391593"/>
                </a:moveTo>
                <a:lnTo>
                  <a:pt x="124331" y="389820"/>
                </a:lnTo>
                <a:lnTo>
                  <a:pt x="99808" y="378215"/>
                </a:lnTo>
                <a:lnTo>
                  <a:pt x="80818" y="357552"/>
                </a:lnTo>
                <a:lnTo>
                  <a:pt x="64928" y="313956"/>
                </a:lnTo>
                <a:lnTo>
                  <a:pt x="70024" y="275387"/>
                </a:lnTo>
                <a:lnTo>
                  <a:pt x="84653" y="241012"/>
                </a:lnTo>
                <a:lnTo>
                  <a:pt x="97366" y="209998"/>
                </a:lnTo>
                <a:lnTo>
                  <a:pt x="268326" y="209998"/>
                </a:lnTo>
                <a:lnTo>
                  <a:pt x="263441" y="254926"/>
                </a:lnTo>
                <a:lnTo>
                  <a:pt x="245075" y="307545"/>
                </a:lnTo>
                <a:lnTo>
                  <a:pt x="216150" y="351030"/>
                </a:lnTo>
                <a:lnTo>
                  <a:pt x="178043" y="382760"/>
                </a:lnTo>
                <a:lnTo>
                  <a:pt x="151403" y="39159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162" name="object 18">
            <a:extLst>
              <a:ext uri="{FF2B5EF4-FFF2-40B4-BE49-F238E27FC236}">
                <a16:creationId xmlns:a16="http://schemas.microsoft.com/office/drawing/2014/main" id="{DAF170DC-86D3-4822-9174-8203143AD862}"/>
              </a:ext>
            </a:extLst>
          </p:cNvPr>
          <p:cNvSpPr>
            <a:spLocks/>
          </p:cNvSpPr>
          <p:nvPr/>
        </p:nvSpPr>
        <p:spPr bwMode="auto">
          <a:xfrm>
            <a:off x="5626100" y="3963988"/>
            <a:ext cx="269875" cy="458787"/>
          </a:xfrm>
          <a:custGeom>
            <a:avLst/>
            <a:gdLst>
              <a:gd name="T0" fmla="*/ 118466 w 269875"/>
              <a:gd name="T1" fmla="*/ 391593 h 459104"/>
              <a:gd name="T2" fmla="*/ 53719 w 269875"/>
              <a:gd name="T3" fmla="*/ 351030 h 459104"/>
              <a:gd name="T4" fmla="*/ 24794 w 269875"/>
              <a:gd name="T5" fmla="*/ 307545 h 459104"/>
              <a:gd name="T6" fmla="*/ 6428 w 269875"/>
              <a:gd name="T7" fmla="*/ 254926 h 459104"/>
              <a:gd name="T8" fmla="*/ 0 w 269875"/>
              <a:gd name="T9" fmla="*/ 195796 h 459104"/>
              <a:gd name="T10" fmla="*/ 6428 w 269875"/>
              <a:gd name="T11" fmla="*/ 136667 h 459104"/>
              <a:gd name="T12" fmla="*/ 24794 w 269875"/>
              <a:gd name="T13" fmla="*/ 84048 h 459104"/>
              <a:gd name="T14" fmla="*/ 53719 w 269875"/>
              <a:gd name="T15" fmla="*/ 40563 h 459104"/>
              <a:gd name="T16" fmla="*/ 91826 w 269875"/>
              <a:gd name="T17" fmla="*/ 8833 h 459104"/>
              <a:gd name="T18" fmla="*/ 118466 w 269875"/>
              <a:gd name="T19" fmla="*/ 0 h 459104"/>
              <a:gd name="T20" fmla="*/ 145538 w 269875"/>
              <a:gd name="T21" fmla="*/ 1772 h 459104"/>
              <a:gd name="T22" fmla="*/ 170061 w 269875"/>
              <a:gd name="T23" fmla="*/ 13378 h 459104"/>
              <a:gd name="T24" fmla="*/ 189051 w 269875"/>
              <a:gd name="T25" fmla="*/ 34041 h 459104"/>
              <a:gd name="T26" fmla="*/ 204941 w 269875"/>
              <a:gd name="T27" fmla="*/ 77636 h 459104"/>
              <a:gd name="T28" fmla="*/ 199845 w 269875"/>
              <a:gd name="T29" fmla="*/ 116206 h 459104"/>
              <a:gd name="T30" fmla="*/ 185216 w 269875"/>
              <a:gd name="T31" fmla="*/ 150581 h 459104"/>
              <a:gd name="T32" fmla="*/ 172503 w 269875"/>
              <a:gd name="T33" fmla="*/ 181595 h 459104"/>
              <a:gd name="T34" fmla="*/ 227259 w 269875"/>
              <a:gd name="T35" fmla="*/ 181595 h 459104"/>
              <a:gd name="T36" fmla="*/ 243846 w 269875"/>
              <a:gd name="T37" fmla="*/ 184943 h 459104"/>
              <a:gd name="T38" fmla="*/ 257390 w 269875"/>
              <a:gd name="T39" fmla="*/ 194073 h 459104"/>
              <a:gd name="T40" fmla="*/ 266521 w 269875"/>
              <a:gd name="T41" fmla="*/ 207615 h 459104"/>
              <a:gd name="T42" fmla="*/ 267002 w 269875"/>
              <a:gd name="T43" fmla="*/ 209998 h 459104"/>
              <a:gd name="T44" fmla="*/ 172503 w 269875"/>
              <a:gd name="T45" fmla="*/ 209998 h 459104"/>
              <a:gd name="T46" fmla="*/ 185236 w 269875"/>
              <a:gd name="T47" fmla="*/ 241012 h 459104"/>
              <a:gd name="T48" fmla="*/ 199899 w 269875"/>
              <a:gd name="T49" fmla="*/ 275387 h 459104"/>
              <a:gd name="T50" fmla="*/ 205001 w 269875"/>
              <a:gd name="T51" fmla="*/ 313956 h 459104"/>
              <a:gd name="T52" fmla="*/ 189051 w 269875"/>
              <a:gd name="T53" fmla="*/ 357552 h 459104"/>
              <a:gd name="T54" fmla="*/ 170061 w 269875"/>
              <a:gd name="T55" fmla="*/ 378215 h 459104"/>
              <a:gd name="T56" fmla="*/ 145538 w 269875"/>
              <a:gd name="T57" fmla="*/ 389820 h 459104"/>
              <a:gd name="T58" fmla="*/ 118466 w 269875"/>
              <a:gd name="T59" fmla="*/ 391593 h 459104"/>
              <a:gd name="T60" fmla="*/ 269870 w 269875"/>
              <a:gd name="T61" fmla="*/ 458525 h 459104"/>
              <a:gd name="T62" fmla="*/ 241462 w 269875"/>
              <a:gd name="T63" fmla="*/ 458525 h 459104"/>
              <a:gd name="T64" fmla="*/ 241462 w 269875"/>
              <a:gd name="T65" fmla="*/ 216353 h 459104"/>
              <a:gd name="T66" fmla="*/ 235106 w 269875"/>
              <a:gd name="T67" fmla="*/ 209998 h 459104"/>
              <a:gd name="T68" fmla="*/ 267002 w 269875"/>
              <a:gd name="T69" fmla="*/ 209998 h 459104"/>
              <a:gd name="T70" fmla="*/ 269870 w 269875"/>
              <a:gd name="T71" fmla="*/ 224199 h 459104"/>
              <a:gd name="T72" fmla="*/ 269870 w 269875"/>
              <a:gd name="T73" fmla="*/ 458525 h 459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69875" h="459104">
                <a:moveTo>
                  <a:pt x="118466" y="391593"/>
                </a:moveTo>
                <a:lnTo>
                  <a:pt x="53719" y="351030"/>
                </a:lnTo>
                <a:lnTo>
                  <a:pt x="24794" y="307545"/>
                </a:lnTo>
                <a:lnTo>
                  <a:pt x="6428" y="254926"/>
                </a:lnTo>
                <a:lnTo>
                  <a:pt x="0" y="195796"/>
                </a:lnTo>
                <a:lnTo>
                  <a:pt x="6428" y="136667"/>
                </a:lnTo>
                <a:lnTo>
                  <a:pt x="24794" y="84048"/>
                </a:lnTo>
                <a:lnTo>
                  <a:pt x="53719" y="40563"/>
                </a:lnTo>
                <a:lnTo>
                  <a:pt x="91826" y="8833"/>
                </a:lnTo>
                <a:lnTo>
                  <a:pt x="118466" y="0"/>
                </a:lnTo>
                <a:lnTo>
                  <a:pt x="145538" y="1772"/>
                </a:lnTo>
                <a:lnTo>
                  <a:pt x="170061" y="13378"/>
                </a:lnTo>
                <a:lnTo>
                  <a:pt x="189051" y="34041"/>
                </a:lnTo>
                <a:lnTo>
                  <a:pt x="204941" y="77636"/>
                </a:lnTo>
                <a:lnTo>
                  <a:pt x="199845" y="116206"/>
                </a:lnTo>
                <a:lnTo>
                  <a:pt x="185216" y="150581"/>
                </a:lnTo>
                <a:lnTo>
                  <a:pt x="172503" y="181595"/>
                </a:lnTo>
                <a:lnTo>
                  <a:pt x="227259" y="181595"/>
                </a:lnTo>
                <a:lnTo>
                  <a:pt x="243846" y="184943"/>
                </a:lnTo>
                <a:lnTo>
                  <a:pt x="257390" y="194073"/>
                </a:lnTo>
                <a:lnTo>
                  <a:pt x="266521" y="207615"/>
                </a:lnTo>
                <a:lnTo>
                  <a:pt x="267002" y="209998"/>
                </a:lnTo>
                <a:lnTo>
                  <a:pt x="172503" y="209998"/>
                </a:lnTo>
                <a:lnTo>
                  <a:pt x="185236" y="241012"/>
                </a:lnTo>
                <a:lnTo>
                  <a:pt x="199899" y="275387"/>
                </a:lnTo>
                <a:lnTo>
                  <a:pt x="205001" y="313956"/>
                </a:lnTo>
                <a:lnTo>
                  <a:pt x="189051" y="357552"/>
                </a:lnTo>
                <a:lnTo>
                  <a:pt x="170061" y="378215"/>
                </a:lnTo>
                <a:lnTo>
                  <a:pt x="145538" y="389820"/>
                </a:lnTo>
                <a:lnTo>
                  <a:pt x="118466" y="391593"/>
                </a:lnTo>
                <a:close/>
              </a:path>
              <a:path w="269875" h="459104">
                <a:moveTo>
                  <a:pt x="269870" y="458525"/>
                </a:moveTo>
                <a:lnTo>
                  <a:pt x="241462" y="458525"/>
                </a:lnTo>
                <a:lnTo>
                  <a:pt x="241462" y="216353"/>
                </a:lnTo>
                <a:lnTo>
                  <a:pt x="235106" y="209998"/>
                </a:lnTo>
                <a:lnTo>
                  <a:pt x="267002" y="209998"/>
                </a:lnTo>
                <a:lnTo>
                  <a:pt x="269870" y="224199"/>
                </a:lnTo>
                <a:lnTo>
                  <a:pt x="269870" y="4585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9B4FD0B6-10F9-4EAA-A1D7-858ABDF40136}"/>
              </a:ext>
            </a:extLst>
          </p:cNvPr>
          <p:cNvSpPr txBox="1"/>
          <p:nvPr/>
        </p:nvSpPr>
        <p:spPr>
          <a:xfrm>
            <a:off x="6742113" y="2141538"/>
            <a:ext cx="4756150" cy="2481262"/>
          </a:xfrm>
          <a:prstGeom prst="rect">
            <a:avLst/>
          </a:prstGeom>
        </p:spPr>
        <p:txBody>
          <a:bodyPr lIns="0" tIns="39369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ct val="92000"/>
              </a:lnSpc>
              <a:spcBef>
                <a:spcPts val="313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EXTERNAL RESPIRATION</a:t>
            </a: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which is the  exchange of gases (oxygen and carbon  dioxide) between inhaled air and the blood.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2700" marR="0" lvl="0" indent="0" algn="l" defTabSz="914400" rtl="0" eaLnBrk="1" fontAlgn="base" latinLnBrk="0" hangingPunct="1">
              <a:lnSpc>
                <a:spcPct val="9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INTERNAL RESPIRATION</a:t>
            </a:r>
            <a:r>
              <a:rPr kumimoji="0" lang="en-US" alt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which is the  exchange of gases between the blood and  tissue fluids.</a:t>
            </a:r>
            <a:endParaRPr kumimoji="0" lang="en-US" alt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164" name="object 20">
            <a:extLst>
              <a:ext uri="{FF2B5EF4-FFF2-40B4-BE49-F238E27FC236}">
                <a16:creationId xmlns:a16="http://schemas.microsoft.com/office/drawing/2014/main" id="{CFCEBC80-F836-4130-97F9-3D82DC3F768E}"/>
              </a:ext>
            </a:extLst>
          </p:cNvPr>
          <p:cNvSpPr>
            <a:spLocks/>
          </p:cNvSpPr>
          <p:nvPr/>
        </p:nvSpPr>
        <p:spPr bwMode="auto">
          <a:xfrm>
            <a:off x="5194300" y="5116513"/>
            <a:ext cx="6513513" cy="1236662"/>
          </a:xfrm>
          <a:custGeom>
            <a:avLst/>
            <a:gdLst>
              <a:gd name="T0" fmla="*/ 6389827 w 6513830"/>
              <a:gd name="T1" fmla="*/ 0 h 1237614"/>
              <a:gd name="T2" fmla="*/ 123748 w 6513830"/>
              <a:gd name="T3" fmla="*/ 0 h 1237614"/>
              <a:gd name="T4" fmla="*/ 75577 w 6513830"/>
              <a:gd name="T5" fmla="*/ 9725 h 1237614"/>
              <a:gd name="T6" fmla="*/ 36242 w 6513830"/>
              <a:gd name="T7" fmla="*/ 36247 h 1237614"/>
              <a:gd name="T8" fmla="*/ 9723 w 6513830"/>
              <a:gd name="T9" fmla="*/ 75582 h 1237614"/>
              <a:gd name="T10" fmla="*/ 0 w 6513830"/>
              <a:gd name="T11" fmla="*/ 123748 h 1237614"/>
              <a:gd name="T12" fmla="*/ 0 w 6513830"/>
              <a:gd name="T13" fmla="*/ 1113739 h 1237614"/>
              <a:gd name="T14" fmla="*/ 9723 w 6513830"/>
              <a:gd name="T15" fmla="*/ 1161910 h 1237614"/>
              <a:gd name="T16" fmla="*/ 36242 w 6513830"/>
              <a:gd name="T17" fmla="*/ 1201245 h 1237614"/>
              <a:gd name="T18" fmla="*/ 75577 w 6513830"/>
              <a:gd name="T19" fmla="*/ 1227764 h 1237614"/>
              <a:gd name="T20" fmla="*/ 123748 w 6513830"/>
              <a:gd name="T21" fmla="*/ 1237488 h 1237614"/>
              <a:gd name="T22" fmla="*/ 6389827 w 6513830"/>
              <a:gd name="T23" fmla="*/ 1237488 h 1237614"/>
              <a:gd name="T24" fmla="*/ 6437998 w 6513830"/>
              <a:gd name="T25" fmla="*/ 1227764 h 1237614"/>
              <a:gd name="T26" fmla="*/ 6477333 w 6513830"/>
              <a:gd name="T27" fmla="*/ 1201245 h 1237614"/>
              <a:gd name="T28" fmla="*/ 6503852 w 6513830"/>
              <a:gd name="T29" fmla="*/ 1161910 h 1237614"/>
              <a:gd name="T30" fmla="*/ 6513576 w 6513830"/>
              <a:gd name="T31" fmla="*/ 1113739 h 1237614"/>
              <a:gd name="T32" fmla="*/ 6513576 w 6513830"/>
              <a:gd name="T33" fmla="*/ 123748 h 1237614"/>
              <a:gd name="T34" fmla="*/ 6503852 w 6513830"/>
              <a:gd name="T35" fmla="*/ 75582 h 1237614"/>
              <a:gd name="T36" fmla="*/ 6477333 w 6513830"/>
              <a:gd name="T37" fmla="*/ 36247 h 1237614"/>
              <a:gd name="T38" fmla="*/ 6437998 w 6513830"/>
              <a:gd name="T39" fmla="*/ 9725 h 1237614"/>
              <a:gd name="T40" fmla="*/ 6389827 w 6513830"/>
              <a:gd name="T41" fmla="*/ 0 h 1237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513830" h="1237614">
                <a:moveTo>
                  <a:pt x="6389827" y="0"/>
                </a:moveTo>
                <a:lnTo>
                  <a:pt x="123748" y="0"/>
                </a:lnTo>
                <a:lnTo>
                  <a:pt x="75577" y="9725"/>
                </a:lnTo>
                <a:lnTo>
                  <a:pt x="36242" y="36247"/>
                </a:lnTo>
                <a:lnTo>
                  <a:pt x="9723" y="75582"/>
                </a:lnTo>
                <a:lnTo>
                  <a:pt x="0" y="123748"/>
                </a:lnTo>
                <a:lnTo>
                  <a:pt x="0" y="1113739"/>
                </a:lnTo>
                <a:lnTo>
                  <a:pt x="9723" y="1161910"/>
                </a:lnTo>
                <a:lnTo>
                  <a:pt x="36242" y="1201245"/>
                </a:lnTo>
                <a:lnTo>
                  <a:pt x="75577" y="1227764"/>
                </a:lnTo>
                <a:lnTo>
                  <a:pt x="123748" y="1237488"/>
                </a:lnTo>
                <a:lnTo>
                  <a:pt x="6389827" y="1237488"/>
                </a:lnTo>
                <a:lnTo>
                  <a:pt x="6437998" y="1227764"/>
                </a:lnTo>
                <a:lnTo>
                  <a:pt x="6477333" y="1201245"/>
                </a:lnTo>
                <a:lnTo>
                  <a:pt x="6503852" y="1161910"/>
                </a:lnTo>
                <a:lnTo>
                  <a:pt x="6513576" y="1113739"/>
                </a:lnTo>
                <a:lnTo>
                  <a:pt x="6513576" y="123748"/>
                </a:lnTo>
                <a:lnTo>
                  <a:pt x="6503852" y="75582"/>
                </a:lnTo>
                <a:lnTo>
                  <a:pt x="6477333" y="36247"/>
                </a:lnTo>
                <a:lnTo>
                  <a:pt x="6437998" y="9725"/>
                </a:lnTo>
                <a:lnTo>
                  <a:pt x="6389827" y="0"/>
                </a:lnTo>
                <a:close/>
              </a:path>
            </a:pathLst>
          </a:custGeom>
          <a:solidFill>
            <a:srgbClr val="5B9B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165" name="object 21">
            <a:extLst>
              <a:ext uri="{FF2B5EF4-FFF2-40B4-BE49-F238E27FC236}">
                <a16:creationId xmlns:a16="http://schemas.microsoft.com/office/drawing/2014/main" id="{A1D401E3-1817-4214-845F-B69F94795BF0}"/>
              </a:ext>
            </a:extLst>
          </p:cNvPr>
          <p:cNvSpPr>
            <a:spLocks/>
          </p:cNvSpPr>
          <p:nvPr/>
        </p:nvSpPr>
        <p:spPr bwMode="auto">
          <a:xfrm>
            <a:off x="5597525" y="5565775"/>
            <a:ext cx="625475" cy="339725"/>
          </a:xfrm>
          <a:custGeom>
            <a:avLst/>
            <a:gdLst>
              <a:gd name="T0" fmla="*/ 583489 w 625475"/>
              <a:gd name="T1" fmla="*/ 127793 h 340360"/>
              <a:gd name="T2" fmla="*/ 335861 w 625475"/>
              <a:gd name="T3" fmla="*/ 127793 h 340360"/>
              <a:gd name="T4" fmla="*/ 454518 w 625475"/>
              <a:gd name="T5" fmla="*/ 106273 h 340360"/>
              <a:gd name="T6" fmla="*/ 454518 w 625475"/>
              <a:gd name="T7" fmla="*/ 0 h 340360"/>
              <a:gd name="T8" fmla="*/ 583489 w 625475"/>
              <a:gd name="T9" fmla="*/ 127793 h 340360"/>
              <a:gd name="T10" fmla="*/ 327972 w 625475"/>
              <a:gd name="T11" fmla="*/ 279033 h 340360"/>
              <a:gd name="T12" fmla="*/ 238444 w 625475"/>
              <a:gd name="T13" fmla="*/ 265328 h 340360"/>
              <a:gd name="T14" fmla="*/ 143324 w 625475"/>
              <a:gd name="T15" fmla="*/ 212834 h 340360"/>
              <a:gd name="T16" fmla="*/ 0 w 625475"/>
              <a:gd name="T17" fmla="*/ 106273 h 340360"/>
              <a:gd name="T18" fmla="*/ 55139 w 625475"/>
              <a:gd name="T19" fmla="*/ 113446 h 340360"/>
              <a:gd name="T20" fmla="*/ 184914 w 625475"/>
              <a:gd name="T21" fmla="*/ 125402 h 340360"/>
              <a:gd name="T22" fmla="*/ 335861 w 625475"/>
              <a:gd name="T23" fmla="*/ 127793 h 340360"/>
              <a:gd name="T24" fmla="*/ 583489 w 625475"/>
              <a:gd name="T25" fmla="*/ 127793 h 340360"/>
              <a:gd name="T26" fmla="*/ 599229 w 625475"/>
              <a:gd name="T27" fmla="*/ 143468 h 340360"/>
              <a:gd name="T28" fmla="*/ 624962 w 625475"/>
              <a:gd name="T29" fmla="*/ 170037 h 340360"/>
              <a:gd name="T30" fmla="*/ 525536 w 625475"/>
              <a:gd name="T31" fmla="*/ 269225 h 340360"/>
              <a:gd name="T32" fmla="*/ 454518 w 625475"/>
              <a:gd name="T33" fmla="*/ 269225 h 340360"/>
              <a:gd name="T34" fmla="*/ 327972 w 625475"/>
              <a:gd name="T35" fmla="*/ 279033 h 340360"/>
              <a:gd name="T36" fmla="*/ 454518 w 625475"/>
              <a:gd name="T37" fmla="*/ 340074 h 340360"/>
              <a:gd name="T38" fmla="*/ 454518 w 625475"/>
              <a:gd name="T39" fmla="*/ 269225 h 340360"/>
              <a:gd name="T40" fmla="*/ 525536 w 625475"/>
              <a:gd name="T41" fmla="*/ 269225 h 340360"/>
              <a:gd name="T42" fmla="*/ 454518 w 625475"/>
              <a:gd name="T43" fmla="*/ 340074 h 340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25475" h="340360">
                <a:moveTo>
                  <a:pt x="583489" y="127793"/>
                </a:moveTo>
                <a:lnTo>
                  <a:pt x="335861" y="127793"/>
                </a:lnTo>
                <a:lnTo>
                  <a:pt x="454518" y="106273"/>
                </a:lnTo>
                <a:lnTo>
                  <a:pt x="454518" y="0"/>
                </a:lnTo>
                <a:lnTo>
                  <a:pt x="583489" y="127793"/>
                </a:lnTo>
                <a:close/>
              </a:path>
              <a:path w="625475" h="340360">
                <a:moveTo>
                  <a:pt x="327972" y="279033"/>
                </a:moveTo>
                <a:lnTo>
                  <a:pt x="238444" y="265328"/>
                </a:lnTo>
                <a:lnTo>
                  <a:pt x="143324" y="212834"/>
                </a:lnTo>
                <a:lnTo>
                  <a:pt x="0" y="106273"/>
                </a:lnTo>
                <a:lnTo>
                  <a:pt x="55139" y="113446"/>
                </a:lnTo>
                <a:lnTo>
                  <a:pt x="184914" y="125402"/>
                </a:lnTo>
                <a:lnTo>
                  <a:pt x="335861" y="127793"/>
                </a:lnTo>
                <a:lnTo>
                  <a:pt x="583489" y="127793"/>
                </a:lnTo>
                <a:lnTo>
                  <a:pt x="599229" y="143468"/>
                </a:lnTo>
                <a:lnTo>
                  <a:pt x="624962" y="170037"/>
                </a:lnTo>
                <a:lnTo>
                  <a:pt x="525536" y="269225"/>
                </a:lnTo>
                <a:lnTo>
                  <a:pt x="454518" y="269225"/>
                </a:lnTo>
                <a:lnTo>
                  <a:pt x="327972" y="279033"/>
                </a:lnTo>
                <a:close/>
              </a:path>
              <a:path w="625475" h="340360">
                <a:moveTo>
                  <a:pt x="454518" y="340074"/>
                </a:moveTo>
                <a:lnTo>
                  <a:pt x="454518" y="269225"/>
                </a:lnTo>
                <a:lnTo>
                  <a:pt x="525536" y="269225"/>
                </a:lnTo>
                <a:lnTo>
                  <a:pt x="454518" y="3400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2" name="object 22">
            <a:extLst>
              <a:ext uri="{FF2B5EF4-FFF2-40B4-BE49-F238E27FC236}">
                <a16:creationId xmlns:a16="http://schemas.microsoft.com/office/drawing/2014/main" id="{8E1A8338-9408-4D91-B52A-9C393F19FABD}"/>
              </a:ext>
            </a:extLst>
          </p:cNvPr>
          <p:cNvSpPr txBox="1"/>
          <p:nvPr/>
        </p:nvSpPr>
        <p:spPr>
          <a:xfrm>
            <a:off x="6742113" y="5529263"/>
            <a:ext cx="2643187" cy="346075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1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CELLULAR</a:t>
            </a:r>
            <a:r>
              <a:rPr kumimoji="0" sz="2100" b="1" i="0" u="none" strike="noStrike" kern="120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100" b="1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RESPIRATION</a:t>
            </a:r>
            <a:endParaRPr kumimoji="0" sz="2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08290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object 2">
            <a:extLst>
              <a:ext uri="{FF2B5EF4-FFF2-40B4-BE49-F238E27FC236}">
                <a16:creationId xmlns:a16="http://schemas.microsoft.com/office/drawing/2014/main" id="{83CD7B43-7CC7-4F67-B2C4-D5A0FA46D230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4654550" cy="6858000"/>
          </a:xfrm>
          <a:custGeom>
            <a:avLst/>
            <a:gdLst>
              <a:gd name="T0" fmla="*/ 0 w 4654550"/>
              <a:gd name="T1" fmla="*/ 6858000 h 6858000"/>
              <a:gd name="T2" fmla="*/ 4654296 w 4654550"/>
              <a:gd name="T3" fmla="*/ 6858000 h 6858000"/>
              <a:gd name="T4" fmla="*/ 4654296 w 4654550"/>
              <a:gd name="T5" fmla="*/ 0 h 6858000"/>
              <a:gd name="T6" fmla="*/ 0 w 4654550"/>
              <a:gd name="T7" fmla="*/ 0 h 6858000"/>
              <a:gd name="T8" fmla="*/ 0 w 4654550"/>
              <a:gd name="T9" fmla="*/ 685800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54550" h="6858000">
                <a:moveTo>
                  <a:pt x="0" y="6858000"/>
                </a:moveTo>
                <a:lnTo>
                  <a:pt x="4654296" y="6858000"/>
                </a:lnTo>
                <a:lnTo>
                  <a:pt x="465429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4035" name="object 3">
            <a:extLst>
              <a:ext uri="{FF2B5EF4-FFF2-40B4-BE49-F238E27FC236}">
                <a16:creationId xmlns:a16="http://schemas.microsoft.com/office/drawing/2014/main" id="{096B65F6-3E04-4E2E-A900-F308E029CAE3}"/>
              </a:ext>
            </a:extLst>
          </p:cNvPr>
          <p:cNvSpPr>
            <a:spLocks/>
          </p:cNvSpPr>
          <p:nvPr/>
        </p:nvSpPr>
        <p:spPr bwMode="auto">
          <a:xfrm>
            <a:off x="644525" y="644525"/>
            <a:ext cx="3365500" cy="1597025"/>
          </a:xfrm>
          <a:custGeom>
            <a:avLst/>
            <a:gdLst>
              <a:gd name="T0" fmla="*/ 0 w 3365500"/>
              <a:gd name="T1" fmla="*/ 0 h 1597660"/>
              <a:gd name="T2" fmla="*/ 3364991 w 3365500"/>
              <a:gd name="T3" fmla="*/ 0 h 1597660"/>
              <a:gd name="T4" fmla="*/ 3364991 w 3365500"/>
              <a:gd name="T5" fmla="*/ 1597152 h 1597660"/>
              <a:gd name="T6" fmla="*/ 0 w 3365500"/>
              <a:gd name="T7" fmla="*/ 1597152 h 1597660"/>
              <a:gd name="T8" fmla="*/ 0 w 3365500"/>
              <a:gd name="T9" fmla="*/ 0 h 15976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65500" h="1597660">
                <a:moveTo>
                  <a:pt x="0" y="0"/>
                </a:moveTo>
                <a:lnTo>
                  <a:pt x="3364991" y="0"/>
                </a:lnTo>
                <a:lnTo>
                  <a:pt x="3364991" y="1597152"/>
                </a:lnTo>
                <a:lnTo>
                  <a:pt x="0" y="1597152"/>
                </a:lnTo>
                <a:lnTo>
                  <a:pt x="0" y="0"/>
                </a:lnTo>
                <a:close/>
              </a:path>
            </a:pathLst>
          </a:custGeom>
          <a:noFill/>
          <a:ln w="1981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E5F86B5B-AC82-48CF-A198-136ACBCC7B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41413" y="787400"/>
            <a:ext cx="2365375" cy="1220788"/>
          </a:xfrm>
        </p:spPr>
        <p:txBody>
          <a:bodyPr tIns="59690"/>
          <a:lstStyle/>
          <a:p>
            <a:pPr marL="11113" eaLnBrk="1" hangingPunct="1">
              <a:lnSpc>
                <a:spcPts val="3025"/>
              </a:lnSpc>
              <a:spcBef>
                <a:spcPts val="475"/>
              </a:spcBef>
            </a:pPr>
            <a:r>
              <a:rPr lang="en-US" altLang="en-US" sz="2800">
                <a:latin typeface="Calibri Light" panose="020F0302020204030204" pitchFamily="34" charset="0"/>
                <a:cs typeface="Calibri Light" panose="020F0302020204030204" pitchFamily="34" charset="0"/>
              </a:rPr>
              <a:t>the larynx, the  trachea, and the  bronchi</a:t>
            </a: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03DB02D1-45DC-4F2F-8B9A-88CFBAD9CA79}"/>
              </a:ext>
            </a:extLst>
          </p:cNvPr>
          <p:cNvSpPr txBox="1"/>
          <p:nvPr/>
        </p:nvSpPr>
        <p:spPr>
          <a:xfrm>
            <a:off x="722313" y="2624138"/>
            <a:ext cx="3009900" cy="1617662"/>
          </a:xfrm>
          <a:prstGeom prst="rect">
            <a:avLst/>
          </a:prstGeom>
        </p:spPr>
        <p:txBody>
          <a:bodyPr lIns="0" tIns="47625" rIns="0" bIns="0">
            <a:spAutoFit/>
          </a:bodyPr>
          <a:lstStyle>
            <a:lvl1pPr marL="241300" indent="-22860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96913" indent="-22860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41300" marR="0" lvl="0" indent="-228600" algn="l" defTabSz="914400" rtl="0" eaLnBrk="1" fontAlgn="base" latinLnBrk="0" hangingPunct="1">
              <a:lnSpc>
                <a:spcPts val="2163"/>
              </a:lnSpc>
              <a:spcBef>
                <a:spcPts val="37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9713" algn="l"/>
                <a:tab pos="241300" algn="l"/>
              </a:tabLst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lower respiratory tract  includes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96913" marR="0" lvl="1" indent="-228600" algn="l" defTabSz="914400" rtl="0" eaLnBrk="1" fontAlgn="base" latinLnBrk="0" hangingPunct="1">
              <a:lnSpc>
                <a:spcPct val="100000"/>
              </a:lnSpc>
              <a:spcBef>
                <a:spcPts val="22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9713" algn="l"/>
                <a:tab pos="241300" algn="l"/>
              </a:tabLst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larynx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96913" marR="0" lvl="1" indent="-228600" algn="l" defTabSz="914400" rtl="0" eaLnBrk="1" fontAlgn="base" latinLnBrk="0" hangingPunct="1">
              <a:lnSpc>
                <a:spcPct val="100000"/>
              </a:lnSpc>
              <a:spcBef>
                <a:spcPts val="2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9713" algn="l"/>
                <a:tab pos="241300" algn="l"/>
              </a:tabLst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trachea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696913" marR="0" lvl="1" indent="-228600" algn="l" defTabSz="914400" rtl="0" eaLnBrk="1" fontAlgn="base" latinLnBrk="0" hangingPunct="1">
              <a:lnSpc>
                <a:spcPct val="100000"/>
              </a:lnSpc>
              <a:spcBef>
                <a:spcPts val="263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9713" algn="l"/>
                <a:tab pos="241300" algn="l"/>
              </a:tabLst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bronchi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4038" name="object 6">
            <a:extLst>
              <a:ext uri="{FF2B5EF4-FFF2-40B4-BE49-F238E27FC236}">
                <a16:creationId xmlns:a16="http://schemas.microsoft.com/office/drawing/2014/main" id="{3A585516-3F89-4080-88A9-1EDFFBAF86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4163" y="1247775"/>
            <a:ext cx="6067425" cy="433546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4082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A9D1C68-4493-47A0-ABF5-9FDFBAD100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50275" y="1487488"/>
            <a:ext cx="952500" cy="452437"/>
          </a:xfrm>
        </p:spPr>
        <p:txBody>
          <a:bodyPr tIns="12065" rtlCol="0"/>
          <a:lstStyle/>
          <a:p>
            <a:pPr marL="12700" eaLnBrk="1" fontAlgn="auto" hangingPunct="1">
              <a:spcBef>
                <a:spcPts val="95"/>
              </a:spcBef>
              <a:spcAft>
                <a:spcPts val="0"/>
              </a:spcAft>
              <a:defRPr/>
            </a:pPr>
            <a:r>
              <a:rPr sz="2800" spc="-10" dirty="0">
                <a:solidFill>
                  <a:srgbClr val="000000"/>
                </a:solidFill>
                <a:latin typeface="Calibri Light"/>
                <a:cs typeface="Calibri Light"/>
              </a:rPr>
              <a:t>Larynx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45059" name="object 3">
            <a:extLst>
              <a:ext uri="{FF2B5EF4-FFF2-40B4-BE49-F238E27FC236}">
                <a16:creationId xmlns:a16="http://schemas.microsoft.com/office/drawing/2014/main" id="{34057A72-6D3F-4E41-9602-16C44872F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338" y="1079500"/>
            <a:ext cx="6700837" cy="468947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071AF2F3-8595-4A0B-98D3-2C01FF0954BD}"/>
              </a:ext>
            </a:extLst>
          </p:cNvPr>
          <p:cNvSpPr txBox="1"/>
          <p:nvPr/>
        </p:nvSpPr>
        <p:spPr>
          <a:xfrm>
            <a:off x="8550275" y="2533650"/>
            <a:ext cx="2457450" cy="1168400"/>
          </a:xfrm>
          <a:prstGeom prst="rect">
            <a:avLst/>
          </a:prstGeom>
        </p:spPr>
        <p:txBody>
          <a:bodyPr lIns="0" tIns="43815" rIns="0" bIns="0">
            <a:spAutoFit/>
          </a:bodyPr>
          <a:lstStyle>
            <a:lvl1pPr marL="241300" indent="-22860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98500" indent="-22860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41300" marR="0" lvl="0" indent="-228600" algn="l" defTabSz="914400" rtl="0" eaLnBrk="1" fontAlgn="base" latinLnBrk="0" hangingPunct="1">
              <a:lnSpc>
                <a:spcPts val="1938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9713" algn="l"/>
                <a:tab pos="241300" algn="l"/>
              </a:tabLst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larynx contains two  important structures:</a:t>
            </a:r>
          </a:p>
          <a:p>
            <a:pPr marL="6985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263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9713" algn="l"/>
                <a:tab pos="241300" algn="l"/>
              </a:tabLst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epiglottis</a:t>
            </a:r>
          </a:p>
          <a:p>
            <a:pPr marL="6985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288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9713" algn="l"/>
                <a:tab pos="241300" algn="l"/>
              </a:tabLst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vocal cords</a:t>
            </a:r>
          </a:p>
        </p:txBody>
      </p:sp>
      <p:sp>
        <p:nvSpPr>
          <p:cNvPr id="45061" name="object 5">
            <a:extLst>
              <a:ext uri="{FF2B5EF4-FFF2-40B4-BE49-F238E27FC236}">
                <a16:creationId xmlns:a16="http://schemas.microsoft.com/office/drawing/2014/main" id="{D3D47C31-AF1A-4BEF-89E3-02B1A2F59DDE}"/>
              </a:ext>
            </a:extLst>
          </p:cNvPr>
          <p:cNvSpPr>
            <a:spLocks/>
          </p:cNvSpPr>
          <p:nvPr/>
        </p:nvSpPr>
        <p:spPr bwMode="auto">
          <a:xfrm>
            <a:off x="7981950" y="960438"/>
            <a:ext cx="285750" cy="3248025"/>
          </a:xfrm>
          <a:custGeom>
            <a:avLst/>
            <a:gdLst>
              <a:gd name="T0" fmla="*/ 0 w 285115"/>
              <a:gd name="T1" fmla="*/ 3248660 h 3248660"/>
              <a:gd name="T2" fmla="*/ 284505 w 285115"/>
              <a:gd name="T3" fmla="*/ 3248660 h 3248660"/>
              <a:gd name="T4" fmla="*/ 284505 w 285115"/>
              <a:gd name="T5" fmla="*/ 0 h 3248660"/>
              <a:gd name="T6" fmla="*/ 0 w 285115"/>
              <a:gd name="T7" fmla="*/ 0 h 3248660"/>
              <a:gd name="T8" fmla="*/ 0 w 285115"/>
              <a:gd name="T9" fmla="*/ 3248660 h 32486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5115" h="3248660">
                <a:moveTo>
                  <a:pt x="0" y="3248660"/>
                </a:moveTo>
                <a:lnTo>
                  <a:pt x="284505" y="3248660"/>
                </a:lnTo>
                <a:lnTo>
                  <a:pt x="284505" y="0"/>
                </a:lnTo>
                <a:lnTo>
                  <a:pt x="0" y="0"/>
                </a:lnTo>
                <a:lnTo>
                  <a:pt x="0" y="3248660"/>
                </a:lnTo>
                <a:close/>
              </a:path>
            </a:pathLst>
          </a:custGeom>
          <a:solidFill>
            <a:srgbClr val="4B4B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5062" name="object 6">
            <a:extLst>
              <a:ext uri="{FF2B5EF4-FFF2-40B4-BE49-F238E27FC236}">
                <a16:creationId xmlns:a16="http://schemas.microsoft.com/office/drawing/2014/main" id="{12DBFD0B-59CE-486D-92F0-CC905D6CE5E7}"/>
              </a:ext>
            </a:extLst>
          </p:cNvPr>
          <p:cNvSpPr>
            <a:spLocks/>
          </p:cNvSpPr>
          <p:nvPr/>
        </p:nvSpPr>
        <p:spPr bwMode="auto">
          <a:xfrm>
            <a:off x="7981950" y="906463"/>
            <a:ext cx="2297113" cy="53975"/>
          </a:xfrm>
          <a:custGeom>
            <a:avLst/>
            <a:gdLst>
              <a:gd name="T0" fmla="*/ 0 w 2296795"/>
              <a:gd name="T1" fmla="*/ 53340 h 53340"/>
              <a:gd name="T2" fmla="*/ 2296519 w 2296795"/>
              <a:gd name="T3" fmla="*/ 53340 h 53340"/>
              <a:gd name="T4" fmla="*/ 2296519 w 2296795"/>
              <a:gd name="T5" fmla="*/ 0 h 53340"/>
              <a:gd name="T6" fmla="*/ 0 w 2296795"/>
              <a:gd name="T7" fmla="*/ 0 h 53340"/>
              <a:gd name="T8" fmla="*/ 0 w 2296795"/>
              <a:gd name="T9" fmla="*/ 53340 h 53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96795" h="53340">
                <a:moveTo>
                  <a:pt x="0" y="53340"/>
                </a:moveTo>
                <a:lnTo>
                  <a:pt x="2296519" y="53340"/>
                </a:lnTo>
                <a:lnTo>
                  <a:pt x="2296519" y="0"/>
                </a:lnTo>
                <a:lnTo>
                  <a:pt x="0" y="0"/>
                </a:lnTo>
                <a:lnTo>
                  <a:pt x="0" y="53340"/>
                </a:lnTo>
                <a:close/>
              </a:path>
            </a:pathLst>
          </a:custGeom>
          <a:solidFill>
            <a:srgbClr val="4B4B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5063" name="object 7">
            <a:extLst>
              <a:ext uri="{FF2B5EF4-FFF2-40B4-BE49-F238E27FC236}">
                <a16:creationId xmlns:a16="http://schemas.microsoft.com/office/drawing/2014/main" id="{3BA20CEF-CF94-45DB-B29E-2931B770E317}"/>
              </a:ext>
            </a:extLst>
          </p:cNvPr>
          <p:cNvSpPr>
            <a:spLocks/>
          </p:cNvSpPr>
          <p:nvPr/>
        </p:nvSpPr>
        <p:spPr bwMode="auto">
          <a:xfrm>
            <a:off x="7981950" y="854075"/>
            <a:ext cx="2297113" cy="52388"/>
          </a:xfrm>
          <a:custGeom>
            <a:avLst/>
            <a:gdLst>
              <a:gd name="T0" fmla="*/ 0 w 2296795"/>
              <a:gd name="T1" fmla="*/ 53340 h 53340"/>
              <a:gd name="T2" fmla="*/ 2296363 w 2296795"/>
              <a:gd name="T3" fmla="*/ 53340 h 53340"/>
              <a:gd name="T4" fmla="*/ 2296363 w 2296795"/>
              <a:gd name="T5" fmla="*/ 0 h 53340"/>
              <a:gd name="T6" fmla="*/ 0 w 2296795"/>
              <a:gd name="T7" fmla="*/ 0 h 53340"/>
              <a:gd name="T8" fmla="*/ 0 w 2296795"/>
              <a:gd name="T9" fmla="*/ 53340 h 53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96795" h="53340">
                <a:moveTo>
                  <a:pt x="0" y="53340"/>
                </a:moveTo>
                <a:lnTo>
                  <a:pt x="2296363" y="53340"/>
                </a:lnTo>
                <a:lnTo>
                  <a:pt x="2296363" y="0"/>
                </a:lnTo>
                <a:lnTo>
                  <a:pt x="0" y="0"/>
                </a:lnTo>
                <a:lnTo>
                  <a:pt x="0" y="53340"/>
                </a:lnTo>
                <a:close/>
              </a:path>
            </a:pathLst>
          </a:custGeom>
          <a:solidFill>
            <a:srgbClr val="4B4B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5064" name="object 8">
            <a:extLst>
              <a:ext uri="{FF2B5EF4-FFF2-40B4-BE49-F238E27FC236}">
                <a16:creationId xmlns:a16="http://schemas.microsoft.com/office/drawing/2014/main" id="{466110DF-BCBD-40A3-BB40-80988B176EE2}"/>
              </a:ext>
            </a:extLst>
          </p:cNvPr>
          <p:cNvSpPr>
            <a:spLocks/>
          </p:cNvSpPr>
          <p:nvPr/>
        </p:nvSpPr>
        <p:spPr bwMode="auto">
          <a:xfrm>
            <a:off x="7981950" y="747713"/>
            <a:ext cx="2297113" cy="106362"/>
          </a:xfrm>
          <a:custGeom>
            <a:avLst/>
            <a:gdLst>
              <a:gd name="T0" fmla="*/ 0 w 2296795"/>
              <a:gd name="T1" fmla="*/ 105410 h 105409"/>
              <a:gd name="T2" fmla="*/ 2296439 w 2296795"/>
              <a:gd name="T3" fmla="*/ 105410 h 105409"/>
              <a:gd name="T4" fmla="*/ 2296439 w 2296795"/>
              <a:gd name="T5" fmla="*/ 0 h 105409"/>
              <a:gd name="T6" fmla="*/ 0 w 2296795"/>
              <a:gd name="T7" fmla="*/ 0 h 105409"/>
              <a:gd name="T8" fmla="*/ 0 w 2296795"/>
              <a:gd name="T9" fmla="*/ 105410 h 105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96795" h="105409">
                <a:moveTo>
                  <a:pt x="0" y="105410"/>
                </a:moveTo>
                <a:lnTo>
                  <a:pt x="2296439" y="105410"/>
                </a:lnTo>
                <a:lnTo>
                  <a:pt x="2296439" y="0"/>
                </a:lnTo>
                <a:lnTo>
                  <a:pt x="0" y="0"/>
                </a:lnTo>
                <a:lnTo>
                  <a:pt x="0" y="105410"/>
                </a:lnTo>
                <a:close/>
              </a:path>
            </a:pathLst>
          </a:custGeom>
          <a:solidFill>
            <a:srgbClr val="4B4B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5065" name="object 9">
            <a:extLst>
              <a:ext uri="{FF2B5EF4-FFF2-40B4-BE49-F238E27FC236}">
                <a16:creationId xmlns:a16="http://schemas.microsoft.com/office/drawing/2014/main" id="{81F76D16-A6CA-4382-B884-F19B582665E6}"/>
              </a:ext>
            </a:extLst>
          </p:cNvPr>
          <p:cNvSpPr>
            <a:spLocks/>
          </p:cNvSpPr>
          <p:nvPr/>
        </p:nvSpPr>
        <p:spPr bwMode="auto">
          <a:xfrm>
            <a:off x="7981950" y="695325"/>
            <a:ext cx="2297113" cy="52388"/>
          </a:xfrm>
          <a:custGeom>
            <a:avLst/>
            <a:gdLst>
              <a:gd name="T0" fmla="*/ 0 w 2296795"/>
              <a:gd name="T1" fmla="*/ 53340 h 53340"/>
              <a:gd name="T2" fmla="*/ 2296515 w 2296795"/>
              <a:gd name="T3" fmla="*/ 53340 h 53340"/>
              <a:gd name="T4" fmla="*/ 2296515 w 2296795"/>
              <a:gd name="T5" fmla="*/ 0 h 53340"/>
              <a:gd name="T6" fmla="*/ 0 w 2296795"/>
              <a:gd name="T7" fmla="*/ 0 h 53340"/>
              <a:gd name="T8" fmla="*/ 0 w 2296795"/>
              <a:gd name="T9" fmla="*/ 53340 h 53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96795" h="53340">
                <a:moveTo>
                  <a:pt x="0" y="53340"/>
                </a:moveTo>
                <a:lnTo>
                  <a:pt x="2296515" y="53340"/>
                </a:lnTo>
                <a:lnTo>
                  <a:pt x="2296515" y="0"/>
                </a:lnTo>
                <a:lnTo>
                  <a:pt x="0" y="0"/>
                </a:lnTo>
                <a:lnTo>
                  <a:pt x="0" y="53340"/>
                </a:lnTo>
                <a:close/>
              </a:path>
            </a:pathLst>
          </a:custGeom>
          <a:solidFill>
            <a:srgbClr val="4B4B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5066" name="object 10">
            <a:extLst>
              <a:ext uri="{FF2B5EF4-FFF2-40B4-BE49-F238E27FC236}">
                <a16:creationId xmlns:a16="http://schemas.microsoft.com/office/drawing/2014/main" id="{D3F3DD44-C9E5-4989-990C-DF30595E5214}"/>
              </a:ext>
            </a:extLst>
          </p:cNvPr>
          <p:cNvSpPr>
            <a:spLocks/>
          </p:cNvSpPr>
          <p:nvPr/>
        </p:nvSpPr>
        <p:spPr bwMode="auto">
          <a:xfrm>
            <a:off x="7981950" y="639763"/>
            <a:ext cx="2297113" cy="55562"/>
          </a:xfrm>
          <a:custGeom>
            <a:avLst/>
            <a:gdLst>
              <a:gd name="T0" fmla="*/ 0 w 2296795"/>
              <a:gd name="T1" fmla="*/ 54609 h 54609"/>
              <a:gd name="T2" fmla="*/ 2296354 w 2296795"/>
              <a:gd name="T3" fmla="*/ 54609 h 54609"/>
              <a:gd name="T4" fmla="*/ 2296354 w 2296795"/>
              <a:gd name="T5" fmla="*/ 0 h 54609"/>
              <a:gd name="T6" fmla="*/ 0 w 2296795"/>
              <a:gd name="T7" fmla="*/ 0 h 54609"/>
              <a:gd name="T8" fmla="*/ 0 w 2296795"/>
              <a:gd name="T9" fmla="*/ 54609 h 54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96795" h="54609">
                <a:moveTo>
                  <a:pt x="0" y="54609"/>
                </a:moveTo>
                <a:lnTo>
                  <a:pt x="2296354" y="54609"/>
                </a:lnTo>
                <a:lnTo>
                  <a:pt x="2296354" y="0"/>
                </a:lnTo>
                <a:lnTo>
                  <a:pt x="0" y="0"/>
                </a:lnTo>
                <a:lnTo>
                  <a:pt x="0" y="54609"/>
                </a:lnTo>
                <a:close/>
              </a:path>
            </a:pathLst>
          </a:custGeom>
          <a:solidFill>
            <a:srgbClr val="4B4B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5067" name="object 11">
            <a:extLst>
              <a:ext uri="{FF2B5EF4-FFF2-40B4-BE49-F238E27FC236}">
                <a16:creationId xmlns:a16="http://schemas.microsoft.com/office/drawing/2014/main" id="{043BFB67-FD04-4D34-A0F0-EE860BEC5E2D}"/>
              </a:ext>
            </a:extLst>
          </p:cNvPr>
          <p:cNvSpPr>
            <a:spLocks/>
          </p:cNvSpPr>
          <p:nvPr/>
        </p:nvSpPr>
        <p:spPr bwMode="auto">
          <a:xfrm>
            <a:off x="8267700" y="960438"/>
            <a:ext cx="2011363" cy="0"/>
          </a:xfrm>
          <a:custGeom>
            <a:avLst/>
            <a:gdLst>
              <a:gd name="T0" fmla="*/ 0 w 2012315"/>
              <a:gd name="T1" fmla="*/ 2012162 w 201231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012315">
                <a:moveTo>
                  <a:pt x="0" y="0"/>
                </a:moveTo>
                <a:lnTo>
                  <a:pt x="2012162" y="0"/>
                </a:lnTo>
              </a:path>
            </a:pathLst>
          </a:custGeom>
          <a:noFill/>
          <a:ln w="3175">
            <a:solidFill>
              <a:srgbClr val="4B4B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7524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6800FBC-57C3-4B74-AB8A-08705E691E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50275" y="1487488"/>
            <a:ext cx="952500" cy="452437"/>
          </a:xfrm>
        </p:spPr>
        <p:txBody>
          <a:bodyPr tIns="12065" rtlCol="0"/>
          <a:lstStyle/>
          <a:p>
            <a:pPr marL="12700" eaLnBrk="1" fontAlgn="auto" hangingPunct="1">
              <a:spcBef>
                <a:spcPts val="95"/>
              </a:spcBef>
              <a:spcAft>
                <a:spcPts val="0"/>
              </a:spcAft>
              <a:defRPr/>
            </a:pPr>
            <a:r>
              <a:rPr sz="2800" spc="-10" dirty="0">
                <a:solidFill>
                  <a:srgbClr val="000000"/>
                </a:solidFill>
                <a:latin typeface="Calibri Light"/>
                <a:cs typeface="Calibri Light"/>
              </a:rPr>
              <a:t>Larynx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46083" name="object 3">
            <a:extLst>
              <a:ext uri="{FF2B5EF4-FFF2-40B4-BE49-F238E27FC236}">
                <a16:creationId xmlns:a16="http://schemas.microsoft.com/office/drawing/2014/main" id="{3E4D0DDC-4338-4D41-9F4D-08A9FC462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338" y="1079500"/>
            <a:ext cx="6700837" cy="468947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F533CAAA-6EA5-461D-AD53-A71CD1B0448D}"/>
              </a:ext>
            </a:extLst>
          </p:cNvPr>
          <p:cNvSpPr txBox="1"/>
          <p:nvPr/>
        </p:nvSpPr>
        <p:spPr>
          <a:xfrm>
            <a:off x="8550275" y="2533650"/>
            <a:ext cx="2643188" cy="1909763"/>
          </a:xfrm>
          <a:prstGeom prst="rect">
            <a:avLst/>
          </a:prstGeom>
        </p:spPr>
        <p:txBody>
          <a:bodyPr lIns="0" tIns="43815" rIns="0" bIns="0">
            <a:spAutoFit/>
          </a:bodyPr>
          <a:lstStyle>
            <a:lvl1pPr marL="241300" indent="-22860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98500" indent="-22860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41300" marR="0" lvl="0" indent="-228600" algn="l" defTabSz="914400" rtl="0" eaLnBrk="1" fontAlgn="base" latinLnBrk="0" hangingPunct="1">
              <a:lnSpc>
                <a:spcPts val="1938"/>
              </a:lnSpc>
              <a:spcBef>
                <a:spcPts val="3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9713" algn="l"/>
                <a:tab pos="241300" algn="l"/>
              </a:tabLst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larynx (the voice box)  functions:</a:t>
            </a:r>
          </a:p>
          <a:p>
            <a:pPr marL="698500" marR="0" lvl="1" indent="-228600" algn="l" defTabSz="914400" rtl="0" eaLnBrk="1" fontAlgn="base" latinLnBrk="0" hangingPunct="1">
              <a:lnSpc>
                <a:spcPts val="1938"/>
              </a:lnSpc>
              <a:spcBef>
                <a:spcPts val="513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9713" algn="l"/>
                <a:tab pos="241300" algn="l"/>
              </a:tabLst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Protection of the  trachea</a:t>
            </a:r>
          </a:p>
          <a:p>
            <a:pPr marL="698500" marR="0" lvl="1" indent="-228600" algn="l" defTabSz="914400" rtl="0" eaLnBrk="1" fontAlgn="base" latinLnBrk="0" hangingPunct="1">
              <a:lnSpc>
                <a:spcPts val="1938"/>
              </a:lnSpc>
              <a:spcBef>
                <a:spcPts val="513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9713" algn="l"/>
                <a:tab pos="241300" algn="l"/>
              </a:tabLst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Produce sounds  (vocalization) via the  vocal cords</a:t>
            </a:r>
          </a:p>
        </p:txBody>
      </p:sp>
      <p:sp>
        <p:nvSpPr>
          <p:cNvPr id="46085" name="object 5">
            <a:extLst>
              <a:ext uri="{FF2B5EF4-FFF2-40B4-BE49-F238E27FC236}">
                <a16:creationId xmlns:a16="http://schemas.microsoft.com/office/drawing/2014/main" id="{AD6E4D16-B5F6-4F98-9EC8-2E3D4446456B}"/>
              </a:ext>
            </a:extLst>
          </p:cNvPr>
          <p:cNvSpPr>
            <a:spLocks/>
          </p:cNvSpPr>
          <p:nvPr/>
        </p:nvSpPr>
        <p:spPr bwMode="auto">
          <a:xfrm>
            <a:off x="7981950" y="960438"/>
            <a:ext cx="285750" cy="3248025"/>
          </a:xfrm>
          <a:custGeom>
            <a:avLst/>
            <a:gdLst>
              <a:gd name="T0" fmla="*/ 0 w 285115"/>
              <a:gd name="T1" fmla="*/ 3248660 h 3248660"/>
              <a:gd name="T2" fmla="*/ 284505 w 285115"/>
              <a:gd name="T3" fmla="*/ 3248660 h 3248660"/>
              <a:gd name="T4" fmla="*/ 284505 w 285115"/>
              <a:gd name="T5" fmla="*/ 0 h 3248660"/>
              <a:gd name="T6" fmla="*/ 0 w 285115"/>
              <a:gd name="T7" fmla="*/ 0 h 3248660"/>
              <a:gd name="T8" fmla="*/ 0 w 285115"/>
              <a:gd name="T9" fmla="*/ 3248660 h 32486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5115" h="3248660">
                <a:moveTo>
                  <a:pt x="0" y="3248660"/>
                </a:moveTo>
                <a:lnTo>
                  <a:pt x="284505" y="3248660"/>
                </a:lnTo>
                <a:lnTo>
                  <a:pt x="284505" y="0"/>
                </a:lnTo>
                <a:lnTo>
                  <a:pt x="0" y="0"/>
                </a:lnTo>
                <a:lnTo>
                  <a:pt x="0" y="3248660"/>
                </a:lnTo>
                <a:close/>
              </a:path>
            </a:pathLst>
          </a:custGeom>
          <a:solidFill>
            <a:srgbClr val="4B4B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6086" name="object 6">
            <a:extLst>
              <a:ext uri="{FF2B5EF4-FFF2-40B4-BE49-F238E27FC236}">
                <a16:creationId xmlns:a16="http://schemas.microsoft.com/office/drawing/2014/main" id="{F8E02B97-80F3-4C70-BE46-0A72623A6F55}"/>
              </a:ext>
            </a:extLst>
          </p:cNvPr>
          <p:cNvSpPr>
            <a:spLocks/>
          </p:cNvSpPr>
          <p:nvPr/>
        </p:nvSpPr>
        <p:spPr bwMode="auto">
          <a:xfrm>
            <a:off x="7981950" y="906463"/>
            <a:ext cx="2297113" cy="53975"/>
          </a:xfrm>
          <a:custGeom>
            <a:avLst/>
            <a:gdLst>
              <a:gd name="T0" fmla="*/ 0 w 2296795"/>
              <a:gd name="T1" fmla="*/ 53340 h 53340"/>
              <a:gd name="T2" fmla="*/ 2296519 w 2296795"/>
              <a:gd name="T3" fmla="*/ 53340 h 53340"/>
              <a:gd name="T4" fmla="*/ 2296519 w 2296795"/>
              <a:gd name="T5" fmla="*/ 0 h 53340"/>
              <a:gd name="T6" fmla="*/ 0 w 2296795"/>
              <a:gd name="T7" fmla="*/ 0 h 53340"/>
              <a:gd name="T8" fmla="*/ 0 w 2296795"/>
              <a:gd name="T9" fmla="*/ 53340 h 53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96795" h="53340">
                <a:moveTo>
                  <a:pt x="0" y="53340"/>
                </a:moveTo>
                <a:lnTo>
                  <a:pt x="2296519" y="53340"/>
                </a:lnTo>
                <a:lnTo>
                  <a:pt x="2296519" y="0"/>
                </a:lnTo>
                <a:lnTo>
                  <a:pt x="0" y="0"/>
                </a:lnTo>
                <a:lnTo>
                  <a:pt x="0" y="53340"/>
                </a:lnTo>
                <a:close/>
              </a:path>
            </a:pathLst>
          </a:custGeom>
          <a:solidFill>
            <a:srgbClr val="4B4B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6087" name="object 7">
            <a:extLst>
              <a:ext uri="{FF2B5EF4-FFF2-40B4-BE49-F238E27FC236}">
                <a16:creationId xmlns:a16="http://schemas.microsoft.com/office/drawing/2014/main" id="{E5131A98-64B5-4937-B56D-8124D7206BB0}"/>
              </a:ext>
            </a:extLst>
          </p:cNvPr>
          <p:cNvSpPr>
            <a:spLocks/>
          </p:cNvSpPr>
          <p:nvPr/>
        </p:nvSpPr>
        <p:spPr bwMode="auto">
          <a:xfrm>
            <a:off x="7981950" y="854075"/>
            <a:ext cx="2297113" cy="52388"/>
          </a:xfrm>
          <a:custGeom>
            <a:avLst/>
            <a:gdLst>
              <a:gd name="T0" fmla="*/ 0 w 2296795"/>
              <a:gd name="T1" fmla="*/ 53340 h 53340"/>
              <a:gd name="T2" fmla="*/ 2296363 w 2296795"/>
              <a:gd name="T3" fmla="*/ 53340 h 53340"/>
              <a:gd name="T4" fmla="*/ 2296363 w 2296795"/>
              <a:gd name="T5" fmla="*/ 0 h 53340"/>
              <a:gd name="T6" fmla="*/ 0 w 2296795"/>
              <a:gd name="T7" fmla="*/ 0 h 53340"/>
              <a:gd name="T8" fmla="*/ 0 w 2296795"/>
              <a:gd name="T9" fmla="*/ 53340 h 53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96795" h="53340">
                <a:moveTo>
                  <a:pt x="0" y="53340"/>
                </a:moveTo>
                <a:lnTo>
                  <a:pt x="2296363" y="53340"/>
                </a:lnTo>
                <a:lnTo>
                  <a:pt x="2296363" y="0"/>
                </a:lnTo>
                <a:lnTo>
                  <a:pt x="0" y="0"/>
                </a:lnTo>
                <a:lnTo>
                  <a:pt x="0" y="53340"/>
                </a:lnTo>
                <a:close/>
              </a:path>
            </a:pathLst>
          </a:custGeom>
          <a:solidFill>
            <a:srgbClr val="4B4B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6088" name="object 8">
            <a:extLst>
              <a:ext uri="{FF2B5EF4-FFF2-40B4-BE49-F238E27FC236}">
                <a16:creationId xmlns:a16="http://schemas.microsoft.com/office/drawing/2014/main" id="{C10FF456-0DE4-4574-8611-93308C825B95}"/>
              </a:ext>
            </a:extLst>
          </p:cNvPr>
          <p:cNvSpPr>
            <a:spLocks/>
          </p:cNvSpPr>
          <p:nvPr/>
        </p:nvSpPr>
        <p:spPr bwMode="auto">
          <a:xfrm>
            <a:off x="7981950" y="747713"/>
            <a:ext cx="2297113" cy="106362"/>
          </a:xfrm>
          <a:custGeom>
            <a:avLst/>
            <a:gdLst>
              <a:gd name="T0" fmla="*/ 0 w 2296795"/>
              <a:gd name="T1" fmla="*/ 105410 h 105409"/>
              <a:gd name="T2" fmla="*/ 2296439 w 2296795"/>
              <a:gd name="T3" fmla="*/ 105410 h 105409"/>
              <a:gd name="T4" fmla="*/ 2296439 w 2296795"/>
              <a:gd name="T5" fmla="*/ 0 h 105409"/>
              <a:gd name="T6" fmla="*/ 0 w 2296795"/>
              <a:gd name="T7" fmla="*/ 0 h 105409"/>
              <a:gd name="T8" fmla="*/ 0 w 2296795"/>
              <a:gd name="T9" fmla="*/ 105410 h 105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96795" h="105409">
                <a:moveTo>
                  <a:pt x="0" y="105410"/>
                </a:moveTo>
                <a:lnTo>
                  <a:pt x="2296439" y="105410"/>
                </a:lnTo>
                <a:lnTo>
                  <a:pt x="2296439" y="0"/>
                </a:lnTo>
                <a:lnTo>
                  <a:pt x="0" y="0"/>
                </a:lnTo>
                <a:lnTo>
                  <a:pt x="0" y="105410"/>
                </a:lnTo>
                <a:close/>
              </a:path>
            </a:pathLst>
          </a:custGeom>
          <a:solidFill>
            <a:srgbClr val="4B4B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6089" name="object 9">
            <a:extLst>
              <a:ext uri="{FF2B5EF4-FFF2-40B4-BE49-F238E27FC236}">
                <a16:creationId xmlns:a16="http://schemas.microsoft.com/office/drawing/2014/main" id="{E290775B-493E-4123-B63C-43EC655725E1}"/>
              </a:ext>
            </a:extLst>
          </p:cNvPr>
          <p:cNvSpPr>
            <a:spLocks/>
          </p:cNvSpPr>
          <p:nvPr/>
        </p:nvSpPr>
        <p:spPr bwMode="auto">
          <a:xfrm>
            <a:off x="7981950" y="695325"/>
            <a:ext cx="2297113" cy="52388"/>
          </a:xfrm>
          <a:custGeom>
            <a:avLst/>
            <a:gdLst>
              <a:gd name="T0" fmla="*/ 0 w 2296795"/>
              <a:gd name="T1" fmla="*/ 53340 h 53340"/>
              <a:gd name="T2" fmla="*/ 2296515 w 2296795"/>
              <a:gd name="T3" fmla="*/ 53340 h 53340"/>
              <a:gd name="T4" fmla="*/ 2296515 w 2296795"/>
              <a:gd name="T5" fmla="*/ 0 h 53340"/>
              <a:gd name="T6" fmla="*/ 0 w 2296795"/>
              <a:gd name="T7" fmla="*/ 0 h 53340"/>
              <a:gd name="T8" fmla="*/ 0 w 2296795"/>
              <a:gd name="T9" fmla="*/ 53340 h 533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96795" h="53340">
                <a:moveTo>
                  <a:pt x="0" y="53340"/>
                </a:moveTo>
                <a:lnTo>
                  <a:pt x="2296515" y="53340"/>
                </a:lnTo>
                <a:lnTo>
                  <a:pt x="2296515" y="0"/>
                </a:lnTo>
                <a:lnTo>
                  <a:pt x="0" y="0"/>
                </a:lnTo>
                <a:lnTo>
                  <a:pt x="0" y="53340"/>
                </a:lnTo>
                <a:close/>
              </a:path>
            </a:pathLst>
          </a:custGeom>
          <a:solidFill>
            <a:srgbClr val="4B4B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6090" name="object 10">
            <a:extLst>
              <a:ext uri="{FF2B5EF4-FFF2-40B4-BE49-F238E27FC236}">
                <a16:creationId xmlns:a16="http://schemas.microsoft.com/office/drawing/2014/main" id="{4CBE0089-E191-4B15-A589-2A82BD8CDFE1}"/>
              </a:ext>
            </a:extLst>
          </p:cNvPr>
          <p:cNvSpPr>
            <a:spLocks/>
          </p:cNvSpPr>
          <p:nvPr/>
        </p:nvSpPr>
        <p:spPr bwMode="auto">
          <a:xfrm>
            <a:off x="7981950" y="639763"/>
            <a:ext cx="2297113" cy="55562"/>
          </a:xfrm>
          <a:custGeom>
            <a:avLst/>
            <a:gdLst>
              <a:gd name="T0" fmla="*/ 0 w 2296795"/>
              <a:gd name="T1" fmla="*/ 54609 h 54609"/>
              <a:gd name="T2" fmla="*/ 2296354 w 2296795"/>
              <a:gd name="T3" fmla="*/ 54609 h 54609"/>
              <a:gd name="T4" fmla="*/ 2296354 w 2296795"/>
              <a:gd name="T5" fmla="*/ 0 h 54609"/>
              <a:gd name="T6" fmla="*/ 0 w 2296795"/>
              <a:gd name="T7" fmla="*/ 0 h 54609"/>
              <a:gd name="T8" fmla="*/ 0 w 2296795"/>
              <a:gd name="T9" fmla="*/ 54609 h 54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96795" h="54609">
                <a:moveTo>
                  <a:pt x="0" y="54609"/>
                </a:moveTo>
                <a:lnTo>
                  <a:pt x="2296354" y="54609"/>
                </a:lnTo>
                <a:lnTo>
                  <a:pt x="2296354" y="0"/>
                </a:lnTo>
                <a:lnTo>
                  <a:pt x="0" y="0"/>
                </a:lnTo>
                <a:lnTo>
                  <a:pt x="0" y="54609"/>
                </a:lnTo>
                <a:close/>
              </a:path>
            </a:pathLst>
          </a:custGeom>
          <a:solidFill>
            <a:srgbClr val="4B4B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6091" name="object 11">
            <a:extLst>
              <a:ext uri="{FF2B5EF4-FFF2-40B4-BE49-F238E27FC236}">
                <a16:creationId xmlns:a16="http://schemas.microsoft.com/office/drawing/2014/main" id="{73B72143-AAC6-4401-BE9B-45F9E11E8D27}"/>
              </a:ext>
            </a:extLst>
          </p:cNvPr>
          <p:cNvSpPr>
            <a:spLocks/>
          </p:cNvSpPr>
          <p:nvPr/>
        </p:nvSpPr>
        <p:spPr bwMode="auto">
          <a:xfrm>
            <a:off x="8267700" y="960438"/>
            <a:ext cx="2011363" cy="0"/>
          </a:xfrm>
          <a:custGeom>
            <a:avLst/>
            <a:gdLst>
              <a:gd name="T0" fmla="*/ 0 w 2012315"/>
              <a:gd name="T1" fmla="*/ 2012162 w 201231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012315">
                <a:moveTo>
                  <a:pt x="0" y="0"/>
                </a:moveTo>
                <a:lnTo>
                  <a:pt x="2012162" y="0"/>
                </a:lnTo>
              </a:path>
            </a:pathLst>
          </a:custGeom>
          <a:noFill/>
          <a:ln w="3175">
            <a:solidFill>
              <a:srgbClr val="4B4B4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5364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8257768-6D23-46FF-95C8-8E7DE08723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7575" y="609600"/>
            <a:ext cx="3054350" cy="696913"/>
          </a:xfrm>
        </p:spPr>
        <p:txBody>
          <a:bodyPr tIns="13335" rtlCol="0"/>
          <a:lstStyle/>
          <a:p>
            <a:pPr marL="12700" eaLnBrk="1" fontAlgn="auto" hangingPunct="1">
              <a:spcBef>
                <a:spcPts val="105"/>
              </a:spcBef>
              <a:spcAft>
                <a:spcPts val="0"/>
              </a:spcAft>
              <a:defRPr/>
            </a:pPr>
            <a:r>
              <a:rPr sz="4400" spc="-5" dirty="0">
                <a:solidFill>
                  <a:srgbClr val="000000"/>
                </a:solidFill>
                <a:latin typeface="Calibri Light"/>
                <a:cs typeface="Calibri Light"/>
              </a:rPr>
              <a:t>The</a:t>
            </a:r>
            <a:r>
              <a:rPr sz="4400" spc="-6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spc="-10" dirty="0">
                <a:solidFill>
                  <a:srgbClr val="000000"/>
                </a:solidFill>
                <a:latin typeface="Calibri Light"/>
                <a:cs typeface="Calibri Light"/>
              </a:rPr>
              <a:t>epiglottis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FA6B48B3-ED17-407D-AD9D-EBB4139D5B6B}"/>
              </a:ext>
            </a:extLst>
          </p:cNvPr>
          <p:cNvSpPr txBox="1"/>
          <p:nvPr/>
        </p:nvSpPr>
        <p:spPr>
          <a:xfrm>
            <a:off x="753268" y="1843751"/>
            <a:ext cx="3382963" cy="3652838"/>
          </a:xfrm>
          <a:prstGeom prst="rect">
            <a:avLst/>
          </a:prstGeom>
        </p:spPr>
        <p:txBody>
          <a:bodyPr lIns="0" tIns="59690" rIns="0" bIns="0">
            <a:spAutoFit/>
          </a:bodyPr>
          <a:lstStyle>
            <a:lvl1pPr marL="2413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41300" marR="0" lvl="0" indent="-228600" algn="l" defTabSz="914400" rtl="0" eaLnBrk="1" fontAlgn="base" latinLnBrk="0" hangingPunct="1">
              <a:lnSpc>
                <a:spcPts val="3025"/>
              </a:lnSpc>
              <a:spcBef>
                <a:spcPts val="47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epiglottis is a flap  of cartilage located at  the opening to the  larynx.</a:t>
            </a:r>
          </a:p>
          <a:p>
            <a:pPr marL="241300" marR="0" lvl="0" indent="-228600" algn="l" defTabSz="914400" rtl="0" eaLnBrk="1" fontAlgn="base" latinLnBrk="0" hangingPunct="1">
              <a:lnSpc>
                <a:spcPts val="3025"/>
              </a:lnSpc>
              <a:spcBef>
                <a:spcPts val="988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During swallowing,  the epiglottis moves  downward closing of  the airways, to  prevent chocking.</a:t>
            </a:r>
          </a:p>
        </p:txBody>
      </p:sp>
      <p:sp>
        <p:nvSpPr>
          <p:cNvPr id="47108" name="object 4">
            <a:extLst>
              <a:ext uri="{FF2B5EF4-FFF2-40B4-BE49-F238E27FC236}">
                <a16:creationId xmlns:a16="http://schemas.microsoft.com/office/drawing/2014/main" id="{49205390-4620-4512-A277-342654D08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7550" y="869950"/>
            <a:ext cx="7175500" cy="509746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0654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object 2">
            <a:extLst>
              <a:ext uri="{FF2B5EF4-FFF2-40B4-BE49-F238E27FC236}">
                <a16:creationId xmlns:a16="http://schemas.microsoft.com/office/drawing/2014/main" id="{106292C8-D933-4442-B3A5-5C7E06976C53}"/>
              </a:ext>
            </a:extLst>
          </p:cNvPr>
          <p:cNvSpPr>
            <a:spLocks/>
          </p:cNvSpPr>
          <p:nvPr/>
        </p:nvSpPr>
        <p:spPr bwMode="auto">
          <a:xfrm>
            <a:off x="9371013" y="0"/>
            <a:ext cx="2801937" cy="5275263"/>
          </a:xfrm>
          <a:custGeom>
            <a:avLst/>
            <a:gdLst>
              <a:gd name="T0" fmla="*/ 0 w 2801620"/>
              <a:gd name="T1" fmla="*/ 5274564 h 5274945"/>
              <a:gd name="T2" fmla="*/ 2801099 w 2801620"/>
              <a:gd name="T3" fmla="*/ 5274564 h 5274945"/>
              <a:gd name="T4" fmla="*/ 2801099 w 2801620"/>
              <a:gd name="T5" fmla="*/ 0 h 5274945"/>
              <a:gd name="T6" fmla="*/ 0 w 2801620"/>
              <a:gd name="T7" fmla="*/ 0 h 5274945"/>
              <a:gd name="T8" fmla="*/ 0 w 2801620"/>
              <a:gd name="T9" fmla="*/ 5274564 h 5274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01620" h="5274945">
                <a:moveTo>
                  <a:pt x="0" y="5274564"/>
                </a:moveTo>
                <a:lnTo>
                  <a:pt x="2801099" y="5274564"/>
                </a:lnTo>
                <a:lnTo>
                  <a:pt x="2801099" y="0"/>
                </a:lnTo>
                <a:lnTo>
                  <a:pt x="0" y="0"/>
                </a:lnTo>
                <a:lnTo>
                  <a:pt x="0" y="5274564"/>
                </a:lnTo>
                <a:close/>
              </a:path>
            </a:pathLst>
          </a:custGeom>
          <a:solidFill>
            <a:srgbClr val="4471C4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2E022EF1-54AF-4BB3-907E-789B8F765F43}"/>
              </a:ext>
            </a:extLst>
          </p:cNvPr>
          <p:cNvSpPr txBox="1"/>
          <p:nvPr/>
        </p:nvSpPr>
        <p:spPr>
          <a:xfrm>
            <a:off x="9461500" y="33338"/>
            <a:ext cx="787400" cy="4787900"/>
          </a:xfrm>
          <a:prstGeom prst="rect">
            <a:avLst/>
          </a:prstGeom>
        </p:spPr>
        <p:txBody>
          <a:bodyPr vert="vert" lIns="0" tIns="0" rIns="0" bIns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5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6000" b="0" i="0" u="none" strike="noStrike" kern="120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vocal</a:t>
            </a:r>
            <a:r>
              <a:rPr kumimoji="0" sz="6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60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cords</a:t>
            </a:r>
            <a:endParaRPr kumimoji="0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8132" name="object 4">
            <a:extLst>
              <a:ext uri="{FF2B5EF4-FFF2-40B4-BE49-F238E27FC236}">
                <a16:creationId xmlns:a16="http://schemas.microsoft.com/office/drawing/2014/main" id="{3D790BE2-F668-4BCE-8376-FBAA46874A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371013" cy="527526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8133" name="object 5">
            <a:extLst>
              <a:ext uri="{FF2B5EF4-FFF2-40B4-BE49-F238E27FC236}">
                <a16:creationId xmlns:a16="http://schemas.microsoft.com/office/drawing/2014/main" id="{9CE02035-6E45-4AC2-A3E4-DE839F7DFDEF}"/>
              </a:ext>
            </a:extLst>
          </p:cNvPr>
          <p:cNvSpPr>
            <a:spLocks/>
          </p:cNvSpPr>
          <p:nvPr/>
        </p:nvSpPr>
        <p:spPr bwMode="auto">
          <a:xfrm>
            <a:off x="0" y="5275263"/>
            <a:ext cx="12192000" cy="1582737"/>
          </a:xfrm>
          <a:custGeom>
            <a:avLst/>
            <a:gdLst>
              <a:gd name="T0" fmla="*/ 0 w 12191365"/>
              <a:gd name="T1" fmla="*/ 1582674 h 1583054"/>
              <a:gd name="T2" fmla="*/ 12191238 w 12191365"/>
              <a:gd name="T3" fmla="*/ 1582674 h 1583054"/>
              <a:gd name="T4" fmla="*/ 12191238 w 12191365"/>
              <a:gd name="T5" fmla="*/ 0 h 1583054"/>
              <a:gd name="T6" fmla="*/ 0 w 12191365"/>
              <a:gd name="T7" fmla="*/ 0 h 1583054"/>
              <a:gd name="T8" fmla="*/ 0 w 12191365"/>
              <a:gd name="T9" fmla="*/ 1582674 h 15830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191365" h="1583054">
                <a:moveTo>
                  <a:pt x="0" y="1582674"/>
                </a:moveTo>
                <a:lnTo>
                  <a:pt x="12191238" y="1582674"/>
                </a:lnTo>
                <a:lnTo>
                  <a:pt x="12191238" y="0"/>
                </a:lnTo>
                <a:lnTo>
                  <a:pt x="0" y="0"/>
                </a:lnTo>
                <a:lnTo>
                  <a:pt x="0" y="1582674"/>
                </a:lnTo>
                <a:close/>
              </a:path>
            </a:pathLst>
          </a:custGeom>
          <a:solidFill>
            <a:srgbClr val="4471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8134" name="object 6">
            <a:extLst>
              <a:ext uri="{FF2B5EF4-FFF2-40B4-BE49-F238E27FC236}">
                <a16:creationId xmlns:a16="http://schemas.microsoft.com/office/drawing/2014/main" id="{03E8DF45-68F7-4032-BAEE-24B355E9985A}"/>
              </a:ext>
            </a:extLst>
          </p:cNvPr>
          <p:cNvSpPr>
            <a:spLocks/>
          </p:cNvSpPr>
          <p:nvPr/>
        </p:nvSpPr>
        <p:spPr bwMode="auto">
          <a:xfrm>
            <a:off x="0" y="5275263"/>
            <a:ext cx="12192000" cy="1584325"/>
          </a:xfrm>
          <a:custGeom>
            <a:avLst/>
            <a:gdLst>
              <a:gd name="T0" fmla="*/ 0 w 12192000"/>
              <a:gd name="T1" fmla="*/ 0 h 1583690"/>
              <a:gd name="T2" fmla="*/ 12192000 w 12192000"/>
              <a:gd name="T3" fmla="*/ 0 h 1583690"/>
              <a:gd name="T4" fmla="*/ 12192000 w 12192000"/>
              <a:gd name="T5" fmla="*/ 1583436 h 1583690"/>
              <a:gd name="T6" fmla="*/ 0 w 12192000"/>
              <a:gd name="T7" fmla="*/ 1583436 h 1583690"/>
              <a:gd name="T8" fmla="*/ 0 w 12192000"/>
              <a:gd name="T9" fmla="*/ 0 h 15836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192000" h="1583690">
                <a:moveTo>
                  <a:pt x="0" y="0"/>
                </a:moveTo>
                <a:lnTo>
                  <a:pt x="12192000" y="0"/>
                </a:lnTo>
                <a:lnTo>
                  <a:pt x="12192000" y="1583436"/>
                </a:lnTo>
                <a:lnTo>
                  <a:pt x="0" y="1583436"/>
                </a:lnTo>
                <a:lnTo>
                  <a:pt x="0" y="0"/>
                </a:lnTo>
                <a:close/>
              </a:path>
            </a:pathLst>
          </a:custGeom>
          <a:noFill/>
          <a:ln w="19812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5F961517-28FC-4D49-ABEC-A65A3BE2CE67}"/>
              </a:ext>
            </a:extLst>
          </p:cNvPr>
          <p:cNvSpPr txBox="1"/>
          <p:nvPr/>
        </p:nvSpPr>
        <p:spPr>
          <a:xfrm>
            <a:off x="230188" y="5165725"/>
            <a:ext cx="11726862" cy="1611313"/>
          </a:xfrm>
          <a:prstGeom prst="rect">
            <a:avLst/>
          </a:prstGeom>
        </p:spPr>
        <p:txBody>
          <a:bodyPr lIns="0" tIns="130175" rIns="0" bIns="0">
            <a:spAutoFit/>
          </a:bodyPr>
          <a:lstStyle>
            <a:lvl1pPr marL="241300" indent="-2413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41300" marR="0" lvl="0" indent="-241300" algn="l" defTabSz="914400" rtl="0" eaLnBrk="1" fontAlgn="base" latinLnBrk="0" hangingPunct="1">
              <a:lnSpc>
                <a:spcPts val="3838"/>
              </a:lnSpc>
              <a:spcBef>
                <a:spcPts val="102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vocal cords consist of two folds of connective tissue  that stretch and vibrate when air passes through them,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41300" marR="0" lvl="0" indent="-241300" algn="l" defTabSz="914400" rtl="0" eaLnBrk="1" fontAlgn="base" latinLnBrk="0" hangingPunct="1">
              <a:lnSpc>
                <a:spcPts val="387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1300" algn="l"/>
              </a:tabLst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causing vocalization.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3049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object 2">
            <a:extLst>
              <a:ext uri="{FF2B5EF4-FFF2-40B4-BE49-F238E27FC236}">
                <a16:creationId xmlns:a16="http://schemas.microsoft.com/office/drawing/2014/main" id="{6CFA4DA0-E099-4A76-B577-397E288C128C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2012950" cy="6858000"/>
          </a:xfrm>
          <a:custGeom>
            <a:avLst/>
            <a:gdLst>
              <a:gd name="T0" fmla="*/ 0 w 2013585"/>
              <a:gd name="T1" fmla="*/ 6858000 h 6858000"/>
              <a:gd name="T2" fmla="*/ 2013204 w 2013585"/>
              <a:gd name="T3" fmla="*/ 6858000 h 6858000"/>
              <a:gd name="T4" fmla="*/ 2013204 w 2013585"/>
              <a:gd name="T5" fmla="*/ 0 h 6858000"/>
              <a:gd name="T6" fmla="*/ 0 w 2013585"/>
              <a:gd name="T7" fmla="*/ 0 h 6858000"/>
              <a:gd name="T8" fmla="*/ 0 w 2013585"/>
              <a:gd name="T9" fmla="*/ 685800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13585" h="6858000">
                <a:moveTo>
                  <a:pt x="0" y="6858000"/>
                </a:moveTo>
                <a:lnTo>
                  <a:pt x="2013204" y="6858000"/>
                </a:lnTo>
                <a:lnTo>
                  <a:pt x="201320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7E58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9155" name="object 3">
            <a:extLst>
              <a:ext uri="{FF2B5EF4-FFF2-40B4-BE49-F238E27FC236}">
                <a16:creationId xmlns:a16="http://schemas.microsoft.com/office/drawing/2014/main" id="{8378D36F-3AD0-453D-80FD-263153C1F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013" y="1411288"/>
            <a:ext cx="2917825" cy="29083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ED0EB2FD-D5E5-4C0E-985C-C4F32203C1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28750" y="2428875"/>
            <a:ext cx="1274763" cy="422275"/>
          </a:xfrm>
        </p:spPr>
        <p:txBody>
          <a:bodyPr tIns="13335" rtlCol="0"/>
          <a:lstStyle/>
          <a:p>
            <a:pPr marL="12700" eaLnBrk="1" fontAlgn="auto" hangingPunct="1">
              <a:spcBef>
                <a:spcPts val="105"/>
              </a:spcBef>
              <a:spcAft>
                <a:spcPts val="0"/>
              </a:spcAft>
              <a:defRPr/>
            </a:pPr>
            <a:r>
              <a:rPr sz="2600" dirty="0">
                <a:latin typeface="Calibri Light"/>
                <a:cs typeface="Calibri Light"/>
              </a:rPr>
              <a:t>The</a:t>
            </a:r>
            <a:r>
              <a:rPr sz="2600" spc="-80" dirty="0">
                <a:latin typeface="Calibri Light"/>
                <a:cs typeface="Calibri Light"/>
              </a:rPr>
              <a:t> </a:t>
            </a:r>
            <a:r>
              <a:rPr sz="2600" spc="-15" dirty="0">
                <a:latin typeface="Calibri Light"/>
                <a:cs typeface="Calibri Light"/>
              </a:rPr>
              <a:t>vocal</a:t>
            </a:r>
            <a:endParaRPr sz="2600">
              <a:latin typeface="Calibri Light"/>
              <a:cs typeface="Calibri Light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F003DEFB-B13C-4A89-8EE9-91CBC8DB5CC0}"/>
              </a:ext>
            </a:extLst>
          </p:cNvPr>
          <p:cNvSpPr txBox="1"/>
          <p:nvPr/>
        </p:nvSpPr>
        <p:spPr>
          <a:xfrm>
            <a:off x="1693863" y="2784475"/>
            <a:ext cx="744537" cy="422275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c</a:t>
            </a:r>
            <a:r>
              <a:rPr kumimoji="0" sz="26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o</a:t>
            </a:r>
            <a:r>
              <a:rPr kumimoji="0" sz="26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r</a:t>
            </a:r>
            <a:r>
              <a:rPr kumimoji="0" sz="2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ds</a:t>
            </a:r>
            <a:endParaRPr kumimoji="0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</p:txBody>
      </p:sp>
      <p:sp>
        <p:nvSpPr>
          <p:cNvPr id="49158" name="object 6">
            <a:extLst>
              <a:ext uri="{FF2B5EF4-FFF2-40B4-BE49-F238E27FC236}">
                <a16:creationId xmlns:a16="http://schemas.microsoft.com/office/drawing/2014/main" id="{0C8E52DF-E800-4CED-819C-86CD3DC86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1466850"/>
            <a:ext cx="7181850" cy="27527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9159" name="object 7">
            <a:extLst>
              <a:ext uri="{FF2B5EF4-FFF2-40B4-BE49-F238E27FC236}">
                <a16:creationId xmlns:a16="http://schemas.microsoft.com/office/drawing/2014/main" id="{E4A544C8-145F-4303-9923-F49B2C32B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4138" y="4705350"/>
            <a:ext cx="9020175" cy="1916113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41FCF3D4-6572-4E8F-A990-AA15274E27FB}"/>
              </a:ext>
            </a:extLst>
          </p:cNvPr>
          <p:cNvSpPr txBox="1"/>
          <p:nvPr/>
        </p:nvSpPr>
        <p:spPr>
          <a:xfrm>
            <a:off x="2968625" y="4784725"/>
            <a:ext cx="8329613" cy="1506538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259079" marR="0" lvl="0" indent="-229235" algn="l" defTabSz="914400" rtl="0" eaLnBrk="1" fontAlgn="auto" latinLnBrk="0" hangingPunct="1">
              <a:lnSpc>
                <a:spcPts val="273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59715" algn="l"/>
              </a:tabLst>
              <a:defRPr/>
            </a:pPr>
            <a:r>
              <a:rPr kumimoji="0" sz="2400" b="1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length the </a:t>
            </a:r>
            <a:r>
              <a:rPr kumimoji="0" sz="2400" b="1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vocal cords </a:t>
            </a:r>
            <a:r>
              <a:rPr kumimoji="0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 </a:t>
            </a:r>
            <a:r>
              <a:rPr kumimoji="0" sz="2400" b="1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stretched </a:t>
            </a:r>
            <a:r>
              <a:rPr kumimoji="0" sz="2400" b="1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determines </a:t>
            </a:r>
            <a:r>
              <a:rPr kumimoji="0" sz="2400" b="1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what</a:t>
            </a:r>
            <a:r>
              <a:rPr kumimoji="0" sz="2400" b="1" i="1" u="none" strike="noStrike" kern="1200" cap="none" spc="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PITCH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014345" marR="0" lvl="0" indent="0" algn="l" defTabSz="914400" rtl="0" eaLnBrk="1" fontAlgn="auto" latinLnBrk="0" hangingPunct="1">
              <a:lnSpc>
                <a:spcPts val="27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400" b="1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sound </a:t>
            </a:r>
            <a:r>
              <a:rPr kumimoji="0" sz="2400" b="1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will have.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41300" marR="0" lvl="0" indent="-228600" algn="l" defTabSz="914400" rtl="0" eaLnBrk="1" fontAlgn="auto" latinLnBrk="0" hangingPunct="1">
              <a:lnSpc>
                <a:spcPts val="2735"/>
              </a:lnSpc>
              <a:spcBef>
                <a:spcPts val="72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241300" algn="l"/>
              </a:tabLst>
              <a:defRPr/>
            </a:pPr>
            <a:r>
              <a:rPr kumimoji="0" sz="2400" b="1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 </a:t>
            </a:r>
            <a:r>
              <a:rPr kumimoji="0" sz="2400" b="1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strength </a:t>
            </a:r>
            <a:r>
              <a:rPr kumimoji="0" sz="2400" b="1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</a:t>
            </a:r>
            <a:r>
              <a:rPr kumimoji="0" sz="2400" b="1" i="1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expiration </a:t>
            </a:r>
            <a:r>
              <a:rPr kumimoji="0" sz="2400" b="1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from the lungs </a:t>
            </a:r>
            <a:r>
              <a:rPr kumimoji="0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also </a:t>
            </a:r>
            <a:r>
              <a:rPr kumimoji="0" sz="2400" b="1" i="1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contributes to</a:t>
            </a:r>
            <a:r>
              <a:rPr kumimoji="0" sz="2400" b="1" i="1" u="none" strike="noStrike" kern="1200" cap="none" spc="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1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2863850" marR="0" lvl="0" indent="0" algn="l" defTabSz="914400" rtl="0" eaLnBrk="1" fontAlgn="auto" latinLnBrk="0" hangingPunct="1">
              <a:lnSpc>
                <a:spcPts val="27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1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VOLUME </a:t>
            </a:r>
            <a:r>
              <a:rPr kumimoji="0" sz="2400" b="1" i="1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of the sound.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21938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object 2">
            <a:extLst>
              <a:ext uri="{FF2B5EF4-FFF2-40B4-BE49-F238E27FC236}">
                <a16:creationId xmlns:a16="http://schemas.microsoft.com/office/drawing/2014/main" id="{AE9A74E7-1133-439B-ADB9-2CBC9964EBE8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4654550" cy="6858000"/>
          </a:xfrm>
          <a:custGeom>
            <a:avLst/>
            <a:gdLst>
              <a:gd name="T0" fmla="*/ 0 w 4654550"/>
              <a:gd name="T1" fmla="*/ 6858000 h 6858000"/>
              <a:gd name="T2" fmla="*/ 4654296 w 4654550"/>
              <a:gd name="T3" fmla="*/ 6858000 h 6858000"/>
              <a:gd name="T4" fmla="*/ 4654296 w 4654550"/>
              <a:gd name="T5" fmla="*/ 0 h 6858000"/>
              <a:gd name="T6" fmla="*/ 0 w 4654550"/>
              <a:gd name="T7" fmla="*/ 0 h 6858000"/>
              <a:gd name="T8" fmla="*/ 0 w 4654550"/>
              <a:gd name="T9" fmla="*/ 685800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54550" h="6858000">
                <a:moveTo>
                  <a:pt x="0" y="6858000"/>
                </a:moveTo>
                <a:lnTo>
                  <a:pt x="4654296" y="6858000"/>
                </a:lnTo>
                <a:lnTo>
                  <a:pt x="465429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0179" name="object 3">
            <a:extLst>
              <a:ext uri="{FF2B5EF4-FFF2-40B4-BE49-F238E27FC236}">
                <a16:creationId xmlns:a16="http://schemas.microsoft.com/office/drawing/2014/main" id="{110EA76E-1DD4-4031-BBEC-9BB9991C5945}"/>
              </a:ext>
            </a:extLst>
          </p:cNvPr>
          <p:cNvSpPr>
            <a:spLocks/>
          </p:cNvSpPr>
          <p:nvPr/>
        </p:nvSpPr>
        <p:spPr bwMode="auto">
          <a:xfrm>
            <a:off x="644525" y="644525"/>
            <a:ext cx="3365500" cy="1597025"/>
          </a:xfrm>
          <a:custGeom>
            <a:avLst/>
            <a:gdLst>
              <a:gd name="T0" fmla="*/ 0 w 3365500"/>
              <a:gd name="T1" fmla="*/ 0 h 1597660"/>
              <a:gd name="T2" fmla="*/ 3364991 w 3365500"/>
              <a:gd name="T3" fmla="*/ 0 h 1597660"/>
              <a:gd name="T4" fmla="*/ 3364991 w 3365500"/>
              <a:gd name="T5" fmla="*/ 1597152 h 1597660"/>
              <a:gd name="T6" fmla="*/ 0 w 3365500"/>
              <a:gd name="T7" fmla="*/ 1597152 h 1597660"/>
              <a:gd name="T8" fmla="*/ 0 w 3365500"/>
              <a:gd name="T9" fmla="*/ 0 h 15976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65500" h="1597660">
                <a:moveTo>
                  <a:pt x="0" y="0"/>
                </a:moveTo>
                <a:lnTo>
                  <a:pt x="3364991" y="0"/>
                </a:lnTo>
                <a:lnTo>
                  <a:pt x="3364991" y="1597152"/>
                </a:lnTo>
                <a:lnTo>
                  <a:pt x="0" y="1597152"/>
                </a:lnTo>
                <a:lnTo>
                  <a:pt x="0" y="0"/>
                </a:lnTo>
                <a:close/>
              </a:path>
            </a:pathLst>
          </a:custGeom>
          <a:noFill/>
          <a:ln w="1981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CBA1A2F9-5606-45E9-9499-4492A81086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0763" y="1171575"/>
            <a:ext cx="2608262" cy="452438"/>
          </a:xfrm>
        </p:spPr>
        <p:txBody>
          <a:bodyPr tIns="12065" rtlCol="0"/>
          <a:lstStyle/>
          <a:p>
            <a:pPr marL="12700" eaLnBrk="1" fontAlgn="auto" hangingPunct="1">
              <a:spcBef>
                <a:spcPts val="95"/>
              </a:spcBef>
              <a:spcAft>
                <a:spcPts val="0"/>
              </a:spcAft>
              <a:defRPr/>
            </a:pPr>
            <a:r>
              <a:rPr sz="2800" spc="-10" dirty="0">
                <a:latin typeface="Calibri Light"/>
                <a:cs typeface="Calibri Light"/>
              </a:rPr>
              <a:t>Acid-base</a:t>
            </a:r>
            <a:r>
              <a:rPr sz="2800" spc="-25" dirty="0">
                <a:latin typeface="Calibri Light"/>
                <a:cs typeface="Calibri Light"/>
              </a:rPr>
              <a:t> </a:t>
            </a:r>
            <a:r>
              <a:rPr sz="2800" spc="-5" dirty="0">
                <a:latin typeface="Calibri Light"/>
                <a:cs typeface="Calibri Light"/>
              </a:rPr>
              <a:t>Balance</a:t>
            </a:r>
            <a:endParaRPr sz="2800">
              <a:latin typeface="Calibri Light"/>
              <a:cs typeface="Calibri Light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8B37EDA-B904-49C4-8A5E-980597EA0393}"/>
              </a:ext>
            </a:extLst>
          </p:cNvPr>
          <p:cNvSpPr txBox="1"/>
          <p:nvPr/>
        </p:nvSpPr>
        <p:spPr>
          <a:xfrm>
            <a:off x="722313" y="2624138"/>
            <a:ext cx="3046412" cy="2103437"/>
          </a:xfrm>
          <a:prstGeom prst="rect">
            <a:avLst/>
          </a:prstGeom>
        </p:spPr>
        <p:txBody>
          <a:bodyPr lIns="0" tIns="47625" rIns="0" bIns="0">
            <a:spAutoFit/>
          </a:bodyPr>
          <a:lstStyle>
            <a:lvl1pPr marL="241300" indent="-22860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41300" marR="0" lvl="0" indent="-228600" algn="l" defTabSz="914400" rtl="0" eaLnBrk="1" fontAlgn="base" latinLnBrk="0" hangingPunct="1">
              <a:lnSpc>
                <a:spcPts val="2163"/>
              </a:lnSpc>
              <a:spcBef>
                <a:spcPts val="37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9713" algn="l"/>
                <a:tab pos="241300" algn="l"/>
              </a:tabLst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Blood is normally slightly  basic, with a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41300" marR="0" lvl="0" indent="-228600" algn="l" defTabSz="914400" rtl="0" eaLnBrk="1" fontAlgn="base" latinLnBrk="0" hangingPunct="1">
              <a:lnSpc>
                <a:spcPts val="2163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9713" algn="l"/>
                <a:tab pos="241300" algn="l"/>
              </a:tabLst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normal 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range of 7.35 to  7.45.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41300" marR="0" lvl="0" indent="-228600" algn="l" defTabSz="914400" rtl="0" eaLnBrk="1" fontAlgn="base" latinLnBrk="0" hangingPunct="1">
              <a:lnSpc>
                <a:spcPts val="2163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9713" algn="l"/>
                <a:tab pos="241300" algn="l"/>
              </a:tabLst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Usually the body maintains  the 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of blood close to  7.40.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0182" name="object 6">
            <a:extLst>
              <a:ext uri="{FF2B5EF4-FFF2-40B4-BE49-F238E27FC236}">
                <a16:creationId xmlns:a16="http://schemas.microsoft.com/office/drawing/2014/main" id="{8125F8C4-B301-4E04-B4F8-532A1C3F3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7488" y="1011238"/>
            <a:ext cx="6224587" cy="46736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2546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object 2">
            <a:extLst>
              <a:ext uri="{FF2B5EF4-FFF2-40B4-BE49-F238E27FC236}">
                <a16:creationId xmlns:a16="http://schemas.microsoft.com/office/drawing/2014/main" id="{6A0D7251-E864-467F-B371-D9DDED93368B}"/>
              </a:ext>
            </a:extLst>
          </p:cNvPr>
          <p:cNvSpPr>
            <a:spLocks/>
          </p:cNvSpPr>
          <p:nvPr/>
        </p:nvSpPr>
        <p:spPr bwMode="auto">
          <a:xfrm>
            <a:off x="484188" y="471488"/>
            <a:ext cx="4379912" cy="5891212"/>
          </a:xfrm>
          <a:custGeom>
            <a:avLst/>
            <a:gdLst>
              <a:gd name="T0" fmla="*/ 4156646 w 4380230"/>
              <a:gd name="T1" fmla="*/ 0 h 5892165"/>
              <a:gd name="T2" fmla="*/ 0 w 4380230"/>
              <a:gd name="T3" fmla="*/ 0 h 5892165"/>
              <a:gd name="T4" fmla="*/ 0 w 4380230"/>
              <a:gd name="T5" fmla="*/ 5891784 h 5892165"/>
              <a:gd name="T6" fmla="*/ 4158145 w 4380230"/>
              <a:gd name="T7" fmla="*/ 5891784 h 5892165"/>
              <a:gd name="T8" fmla="*/ 4165498 w 4380230"/>
              <a:gd name="T9" fmla="*/ 5844146 h 5892165"/>
              <a:gd name="T10" fmla="*/ 4176788 w 4380230"/>
              <a:gd name="T11" fmla="*/ 5767870 h 5892165"/>
              <a:gd name="T12" fmla="*/ 4188701 w 4380230"/>
              <a:gd name="T13" fmla="*/ 5677077 h 5892165"/>
              <a:gd name="T14" fmla="*/ 4202963 w 4380230"/>
              <a:gd name="T15" fmla="*/ 5569331 h 5892165"/>
              <a:gd name="T16" fmla="*/ 4218012 w 4380230"/>
              <a:gd name="T17" fmla="*/ 5450078 h 5892165"/>
              <a:gd name="T18" fmla="*/ 4233849 w 4380230"/>
              <a:gd name="T19" fmla="*/ 5315686 h 5892165"/>
              <a:gd name="T20" fmla="*/ 4250626 w 4380230"/>
              <a:gd name="T21" fmla="*/ 5169204 h 5892165"/>
              <a:gd name="T22" fmla="*/ 4267403 w 4380230"/>
              <a:gd name="T23" fmla="*/ 5009997 h 5892165"/>
              <a:gd name="T24" fmla="*/ 4284497 w 4380230"/>
              <a:gd name="T25" fmla="*/ 4840503 h 5892165"/>
              <a:gd name="T26" fmla="*/ 4300334 w 4380230"/>
              <a:gd name="T27" fmla="*/ 4657686 h 5892165"/>
              <a:gd name="T28" fmla="*/ 4315536 w 4380230"/>
              <a:gd name="T29" fmla="*/ 4466412 h 5892165"/>
              <a:gd name="T30" fmla="*/ 4329341 w 4380230"/>
              <a:gd name="T31" fmla="*/ 4264228 h 5892165"/>
              <a:gd name="T32" fmla="*/ 4342511 w 4380230"/>
              <a:gd name="T33" fmla="*/ 4053573 h 5892165"/>
              <a:gd name="T34" fmla="*/ 4354893 w 4380230"/>
              <a:gd name="T35" fmla="*/ 3833837 h 5892165"/>
              <a:gd name="T36" fmla="*/ 4359275 w 4380230"/>
              <a:gd name="T37" fmla="*/ 3721239 h 5892165"/>
              <a:gd name="T38" fmla="*/ 4364139 w 4380230"/>
              <a:gd name="T39" fmla="*/ 3606228 h 5892165"/>
              <a:gd name="T40" fmla="*/ 4368685 w 4380230"/>
              <a:gd name="T41" fmla="*/ 3489401 h 5892165"/>
              <a:gd name="T42" fmla="*/ 4371670 w 4380230"/>
              <a:gd name="T43" fmla="*/ 3371964 h 5892165"/>
              <a:gd name="T44" fmla="*/ 4374337 w 4380230"/>
              <a:gd name="T45" fmla="*/ 3252101 h 5892165"/>
              <a:gd name="T46" fmla="*/ 4377156 w 4380230"/>
              <a:gd name="T47" fmla="*/ 3131045 h 5892165"/>
              <a:gd name="T48" fmla="*/ 4379036 w 4380230"/>
              <a:gd name="T49" fmla="*/ 3007550 h 5892165"/>
              <a:gd name="T50" fmla="*/ 4379036 w 4380230"/>
              <a:gd name="T51" fmla="*/ 2882849 h 5892165"/>
              <a:gd name="T52" fmla="*/ 4379976 w 4380230"/>
              <a:gd name="T53" fmla="*/ 2756941 h 5892165"/>
              <a:gd name="T54" fmla="*/ 4379036 w 4380230"/>
              <a:gd name="T55" fmla="*/ 2629827 h 5892165"/>
              <a:gd name="T56" fmla="*/ 4377156 w 4380230"/>
              <a:gd name="T57" fmla="*/ 2500884 h 5892165"/>
              <a:gd name="T58" fmla="*/ 4375429 w 4380230"/>
              <a:gd name="T59" fmla="*/ 2371953 h 5892165"/>
              <a:gd name="T60" fmla="*/ 4371670 w 4380230"/>
              <a:gd name="T61" fmla="*/ 2241194 h 5892165"/>
              <a:gd name="T62" fmla="*/ 4367745 w 4380230"/>
              <a:gd name="T63" fmla="*/ 2109241 h 5892165"/>
              <a:gd name="T64" fmla="*/ 4363199 w 4380230"/>
              <a:gd name="T65" fmla="*/ 1977275 h 5892165"/>
              <a:gd name="T66" fmla="*/ 4356773 w 4380230"/>
              <a:gd name="T67" fmla="*/ 1844103 h 5892165"/>
              <a:gd name="T68" fmla="*/ 4349089 w 4380230"/>
              <a:gd name="T69" fmla="*/ 1709712 h 5892165"/>
              <a:gd name="T70" fmla="*/ 4341723 w 4380230"/>
              <a:gd name="T71" fmla="*/ 1574723 h 5892165"/>
              <a:gd name="T72" fmla="*/ 4332312 w 4380230"/>
              <a:gd name="T73" fmla="*/ 1439735 h 5892165"/>
              <a:gd name="T74" fmla="*/ 4321022 w 4380230"/>
              <a:gd name="T75" fmla="*/ 1302931 h 5892165"/>
              <a:gd name="T76" fmla="*/ 4309732 w 4380230"/>
              <a:gd name="T77" fmla="*/ 1167942 h 5892165"/>
              <a:gd name="T78" fmla="*/ 4296727 w 4380230"/>
              <a:gd name="T79" fmla="*/ 1030528 h 5892165"/>
              <a:gd name="T80" fmla="*/ 4282452 w 4380230"/>
              <a:gd name="T81" fmla="*/ 892517 h 5892165"/>
              <a:gd name="T82" fmla="*/ 4267403 w 4380230"/>
              <a:gd name="T83" fmla="*/ 756310 h 5892165"/>
              <a:gd name="T84" fmla="*/ 4249851 w 4380230"/>
              <a:gd name="T85" fmla="*/ 618299 h 5892165"/>
              <a:gd name="T86" fmla="*/ 4231030 w 4380230"/>
              <a:gd name="T87" fmla="*/ 480885 h 5892165"/>
              <a:gd name="T88" fmla="*/ 4212374 w 4380230"/>
              <a:gd name="T89" fmla="*/ 342874 h 5892165"/>
              <a:gd name="T90" fmla="*/ 4190580 w 4380230"/>
              <a:gd name="T91" fmla="*/ 205460 h 5892165"/>
              <a:gd name="T92" fmla="*/ 4168317 w 4380230"/>
              <a:gd name="T93" fmla="*/ 68656 h 5892165"/>
              <a:gd name="T94" fmla="*/ 4156646 w 4380230"/>
              <a:gd name="T95" fmla="*/ 0 h 5892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380230" h="5892165">
                <a:moveTo>
                  <a:pt x="4156646" y="0"/>
                </a:moveTo>
                <a:lnTo>
                  <a:pt x="0" y="0"/>
                </a:lnTo>
                <a:lnTo>
                  <a:pt x="0" y="5891784"/>
                </a:lnTo>
                <a:lnTo>
                  <a:pt x="4158145" y="5891784"/>
                </a:lnTo>
                <a:lnTo>
                  <a:pt x="4165498" y="5844146"/>
                </a:lnTo>
                <a:lnTo>
                  <a:pt x="4176788" y="5767870"/>
                </a:lnTo>
                <a:lnTo>
                  <a:pt x="4188701" y="5677077"/>
                </a:lnTo>
                <a:lnTo>
                  <a:pt x="4202963" y="5569331"/>
                </a:lnTo>
                <a:lnTo>
                  <a:pt x="4218012" y="5450078"/>
                </a:lnTo>
                <a:lnTo>
                  <a:pt x="4233849" y="5315686"/>
                </a:lnTo>
                <a:lnTo>
                  <a:pt x="4250626" y="5169204"/>
                </a:lnTo>
                <a:lnTo>
                  <a:pt x="4267403" y="5009997"/>
                </a:lnTo>
                <a:lnTo>
                  <a:pt x="4284497" y="4840503"/>
                </a:lnTo>
                <a:lnTo>
                  <a:pt x="4300334" y="4657686"/>
                </a:lnTo>
                <a:lnTo>
                  <a:pt x="4315536" y="4466412"/>
                </a:lnTo>
                <a:lnTo>
                  <a:pt x="4329341" y="4264228"/>
                </a:lnTo>
                <a:lnTo>
                  <a:pt x="4342511" y="4053573"/>
                </a:lnTo>
                <a:lnTo>
                  <a:pt x="4354893" y="3833837"/>
                </a:lnTo>
                <a:lnTo>
                  <a:pt x="4359275" y="3721239"/>
                </a:lnTo>
                <a:lnTo>
                  <a:pt x="4364139" y="3606228"/>
                </a:lnTo>
                <a:lnTo>
                  <a:pt x="4368685" y="3489401"/>
                </a:lnTo>
                <a:lnTo>
                  <a:pt x="4371670" y="3371964"/>
                </a:lnTo>
                <a:lnTo>
                  <a:pt x="4374337" y="3252101"/>
                </a:lnTo>
                <a:lnTo>
                  <a:pt x="4377156" y="3131045"/>
                </a:lnTo>
                <a:lnTo>
                  <a:pt x="4379036" y="3007550"/>
                </a:lnTo>
                <a:lnTo>
                  <a:pt x="4379036" y="2882849"/>
                </a:lnTo>
                <a:lnTo>
                  <a:pt x="4379976" y="2756941"/>
                </a:lnTo>
                <a:lnTo>
                  <a:pt x="4379036" y="2629827"/>
                </a:lnTo>
                <a:lnTo>
                  <a:pt x="4377156" y="2500884"/>
                </a:lnTo>
                <a:lnTo>
                  <a:pt x="4375429" y="2371953"/>
                </a:lnTo>
                <a:lnTo>
                  <a:pt x="4371670" y="2241194"/>
                </a:lnTo>
                <a:lnTo>
                  <a:pt x="4367745" y="2109241"/>
                </a:lnTo>
                <a:lnTo>
                  <a:pt x="4363199" y="1977275"/>
                </a:lnTo>
                <a:lnTo>
                  <a:pt x="4356773" y="1844103"/>
                </a:lnTo>
                <a:lnTo>
                  <a:pt x="4349089" y="1709712"/>
                </a:lnTo>
                <a:lnTo>
                  <a:pt x="4341723" y="1574723"/>
                </a:lnTo>
                <a:lnTo>
                  <a:pt x="4332312" y="1439735"/>
                </a:lnTo>
                <a:lnTo>
                  <a:pt x="4321022" y="1302931"/>
                </a:lnTo>
                <a:lnTo>
                  <a:pt x="4309732" y="1167942"/>
                </a:lnTo>
                <a:lnTo>
                  <a:pt x="4296727" y="1030528"/>
                </a:lnTo>
                <a:lnTo>
                  <a:pt x="4282452" y="892517"/>
                </a:lnTo>
                <a:lnTo>
                  <a:pt x="4267403" y="756310"/>
                </a:lnTo>
                <a:lnTo>
                  <a:pt x="4249851" y="618299"/>
                </a:lnTo>
                <a:lnTo>
                  <a:pt x="4231030" y="480885"/>
                </a:lnTo>
                <a:lnTo>
                  <a:pt x="4212374" y="342874"/>
                </a:lnTo>
                <a:lnTo>
                  <a:pt x="4190580" y="205460"/>
                </a:lnTo>
                <a:lnTo>
                  <a:pt x="4168317" y="68656"/>
                </a:lnTo>
                <a:lnTo>
                  <a:pt x="4156646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8E16028D-8F22-4A67-A5E2-5795766BF92B}"/>
              </a:ext>
            </a:extLst>
          </p:cNvPr>
          <p:cNvSpPr txBox="1"/>
          <p:nvPr/>
        </p:nvSpPr>
        <p:spPr>
          <a:xfrm>
            <a:off x="941388" y="2689225"/>
            <a:ext cx="2211387" cy="1301750"/>
          </a:xfrm>
          <a:prstGeom prst="rect">
            <a:avLst/>
          </a:prstGeom>
        </p:spPr>
        <p:txBody>
          <a:bodyPr lIns="0" tIns="8953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ts val="4750"/>
              </a:lnSpc>
              <a:spcBef>
                <a:spcPts val="7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Acid-base  Balance</a:t>
            </a:r>
            <a:endParaRPr kumimoji="0" lang="en-US" alt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51204" name="object 4">
            <a:extLst>
              <a:ext uri="{FF2B5EF4-FFF2-40B4-BE49-F238E27FC236}">
                <a16:creationId xmlns:a16="http://schemas.microsoft.com/office/drawing/2014/main" id="{DCF36037-8A30-4654-A872-63243A291B47}"/>
              </a:ext>
            </a:extLst>
          </p:cNvPr>
          <p:cNvSpPr>
            <a:spLocks/>
          </p:cNvSpPr>
          <p:nvPr/>
        </p:nvSpPr>
        <p:spPr bwMode="auto">
          <a:xfrm>
            <a:off x="5194300" y="1428750"/>
            <a:ext cx="6513513" cy="1765300"/>
          </a:xfrm>
          <a:custGeom>
            <a:avLst/>
            <a:gdLst>
              <a:gd name="T0" fmla="*/ 6337096 w 6513830"/>
              <a:gd name="T1" fmla="*/ 0 h 1765300"/>
              <a:gd name="T2" fmla="*/ 176479 w 6513830"/>
              <a:gd name="T3" fmla="*/ 0 h 1765300"/>
              <a:gd name="T4" fmla="*/ 129562 w 6513830"/>
              <a:gd name="T5" fmla="*/ 6303 h 1765300"/>
              <a:gd name="T6" fmla="*/ 87404 w 6513830"/>
              <a:gd name="T7" fmla="*/ 24093 h 1765300"/>
              <a:gd name="T8" fmla="*/ 51687 w 6513830"/>
              <a:gd name="T9" fmla="*/ 51687 h 1765300"/>
              <a:gd name="T10" fmla="*/ 24093 w 6513830"/>
              <a:gd name="T11" fmla="*/ 87404 h 1765300"/>
              <a:gd name="T12" fmla="*/ 6303 w 6513830"/>
              <a:gd name="T13" fmla="*/ 129562 h 1765300"/>
              <a:gd name="T14" fmla="*/ 0 w 6513830"/>
              <a:gd name="T15" fmla="*/ 176479 h 1765300"/>
              <a:gd name="T16" fmla="*/ 0 w 6513830"/>
              <a:gd name="T17" fmla="*/ 1588312 h 1765300"/>
              <a:gd name="T18" fmla="*/ 6303 w 6513830"/>
              <a:gd name="T19" fmla="*/ 1635225 h 1765300"/>
              <a:gd name="T20" fmla="*/ 24093 w 6513830"/>
              <a:gd name="T21" fmla="*/ 1677382 h 1765300"/>
              <a:gd name="T22" fmla="*/ 51687 w 6513830"/>
              <a:gd name="T23" fmla="*/ 1713099 h 1765300"/>
              <a:gd name="T24" fmla="*/ 87404 w 6513830"/>
              <a:gd name="T25" fmla="*/ 1740695 h 1765300"/>
              <a:gd name="T26" fmla="*/ 129562 w 6513830"/>
              <a:gd name="T27" fmla="*/ 1758487 h 1765300"/>
              <a:gd name="T28" fmla="*/ 176479 w 6513830"/>
              <a:gd name="T29" fmla="*/ 1764792 h 1765300"/>
              <a:gd name="T30" fmla="*/ 6337096 w 6513830"/>
              <a:gd name="T31" fmla="*/ 1764792 h 1765300"/>
              <a:gd name="T32" fmla="*/ 6384013 w 6513830"/>
              <a:gd name="T33" fmla="*/ 1758487 h 1765300"/>
              <a:gd name="T34" fmla="*/ 6426171 w 6513830"/>
              <a:gd name="T35" fmla="*/ 1740695 h 1765300"/>
              <a:gd name="T36" fmla="*/ 6461888 w 6513830"/>
              <a:gd name="T37" fmla="*/ 1713099 h 1765300"/>
              <a:gd name="T38" fmla="*/ 6489482 w 6513830"/>
              <a:gd name="T39" fmla="*/ 1677382 h 1765300"/>
              <a:gd name="T40" fmla="*/ 6507272 w 6513830"/>
              <a:gd name="T41" fmla="*/ 1635225 h 1765300"/>
              <a:gd name="T42" fmla="*/ 6513576 w 6513830"/>
              <a:gd name="T43" fmla="*/ 1588312 h 1765300"/>
              <a:gd name="T44" fmla="*/ 6513576 w 6513830"/>
              <a:gd name="T45" fmla="*/ 176479 h 1765300"/>
              <a:gd name="T46" fmla="*/ 6507272 w 6513830"/>
              <a:gd name="T47" fmla="*/ 129562 h 1765300"/>
              <a:gd name="T48" fmla="*/ 6489482 w 6513830"/>
              <a:gd name="T49" fmla="*/ 87404 h 1765300"/>
              <a:gd name="T50" fmla="*/ 6461888 w 6513830"/>
              <a:gd name="T51" fmla="*/ 51687 h 1765300"/>
              <a:gd name="T52" fmla="*/ 6426171 w 6513830"/>
              <a:gd name="T53" fmla="*/ 24093 h 1765300"/>
              <a:gd name="T54" fmla="*/ 6384013 w 6513830"/>
              <a:gd name="T55" fmla="*/ 6303 h 1765300"/>
              <a:gd name="T56" fmla="*/ 6337096 w 6513830"/>
              <a:gd name="T57" fmla="*/ 0 h 1765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513830" h="1765300">
                <a:moveTo>
                  <a:pt x="6337096" y="0"/>
                </a:moveTo>
                <a:lnTo>
                  <a:pt x="176479" y="0"/>
                </a:lnTo>
                <a:lnTo>
                  <a:pt x="129562" y="6303"/>
                </a:lnTo>
                <a:lnTo>
                  <a:pt x="87404" y="24093"/>
                </a:lnTo>
                <a:lnTo>
                  <a:pt x="51687" y="51687"/>
                </a:lnTo>
                <a:lnTo>
                  <a:pt x="24093" y="87404"/>
                </a:lnTo>
                <a:lnTo>
                  <a:pt x="6303" y="129562"/>
                </a:lnTo>
                <a:lnTo>
                  <a:pt x="0" y="176479"/>
                </a:lnTo>
                <a:lnTo>
                  <a:pt x="0" y="1588312"/>
                </a:lnTo>
                <a:lnTo>
                  <a:pt x="6303" y="1635225"/>
                </a:lnTo>
                <a:lnTo>
                  <a:pt x="24093" y="1677382"/>
                </a:lnTo>
                <a:lnTo>
                  <a:pt x="51687" y="1713099"/>
                </a:lnTo>
                <a:lnTo>
                  <a:pt x="87404" y="1740695"/>
                </a:lnTo>
                <a:lnTo>
                  <a:pt x="129562" y="1758487"/>
                </a:lnTo>
                <a:lnTo>
                  <a:pt x="176479" y="1764792"/>
                </a:lnTo>
                <a:lnTo>
                  <a:pt x="6337096" y="1764792"/>
                </a:lnTo>
                <a:lnTo>
                  <a:pt x="6384013" y="1758487"/>
                </a:lnTo>
                <a:lnTo>
                  <a:pt x="6426171" y="1740695"/>
                </a:lnTo>
                <a:lnTo>
                  <a:pt x="6461888" y="1713099"/>
                </a:lnTo>
                <a:lnTo>
                  <a:pt x="6489482" y="1677382"/>
                </a:lnTo>
                <a:lnTo>
                  <a:pt x="6507272" y="1635225"/>
                </a:lnTo>
                <a:lnTo>
                  <a:pt x="6513576" y="1588312"/>
                </a:lnTo>
                <a:lnTo>
                  <a:pt x="6513576" y="176479"/>
                </a:lnTo>
                <a:lnTo>
                  <a:pt x="6507272" y="129562"/>
                </a:lnTo>
                <a:lnTo>
                  <a:pt x="6489482" y="87404"/>
                </a:lnTo>
                <a:lnTo>
                  <a:pt x="6461888" y="51687"/>
                </a:lnTo>
                <a:lnTo>
                  <a:pt x="6426171" y="24093"/>
                </a:lnTo>
                <a:lnTo>
                  <a:pt x="6384013" y="6303"/>
                </a:lnTo>
                <a:lnTo>
                  <a:pt x="6337096" y="0"/>
                </a:lnTo>
                <a:close/>
              </a:path>
            </a:pathLst>
          </a:custGeom>
          <a:solidFill>
            <a:srgbClr val="EC7C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1205" name="object 5">
            <a:extLst>
              <a:ext uri="{FF2B5EF4-FFF2-40B4-BE49-F238E27FC236}">
                <a16:creationId xmlns:a16="http://schemas.microsoft.com/office/drawing/2014/main" id="{E5705485-856F-49E9-8BF5-47037F4A7485}"/>
              </a:ext>
            </a:extLst>
          </p:cNvPr>
          <p:cNvSpPr>
            <a:spLocks/>
          </p:cNvSpPr>
          <p:nvPr/>
        </p:nvSpPr>
        <p:spPr bwMode="auto">
          <a:xfrm>
            <a:off x="5991225" y="2036763"/>
            <a:ext cx="446088" cy="727075"/>
          </a:xfrm>
          <a:custGeom>
            <a:avLst/>
            <a:gdLst>
              <a:gd name="T0" fmla="*/ 1153 w 445770"/>
              <a:gd name="T1" fmla="*/ 320039 h 727710"/>
              <a:gd name="T2" fmla="*/ 239471 w 445770"/>
              <a:gd name="T3" fmla="*/ 0 h 727710"/>
              <a:gd name="T4" fmla="*/ 207470 w 445770"/>
              <a:gd name="T5" fmla="*/ 50799 h 727710"/>
              <a:gd name="T6" fmla="*/ 207470 w 445770"/>
              <a:gd name="T7" fmla="*/ 69849 h 727710"/>
              <a:gd name="T8" fmla="*/ 116247 w 445770"/>
              <a:gd name="T9" fmla="*/ 182879 h 727710"/>
              <a:gd name="T10" fmla="*/ 49691 w 445770"/>
              <a:gd name="T11" fmla="*/ 293369 h 727710"/>
              <a:gd name="T12" fmla="*/ 20241 w 445770"/>
              <a:gd name="T13" fmla="*/ 326389 h 727710"/>
              <a:gd name="T14" fmla="*/ 64701 w 445770"/>
              <a:gd name="T15" fmla="*/ 359409 h 727710"/>
              <a:gd name="T16" fmla="*/ 288961 w 445770"/>
              <a:gd name="T17" fmla="*/ 191769 h 727710"/>
              <a:gd name="T18" fmla="*/ 293495 w 445770"/>
              <a:gd name="T19" fmla="*/ 146049 h 727710"/>
              <a:gd name="T20" fmla="*/ 293495 w 445770"/>
              <a:gd name="T21" fmla="*/ 95249 h 727710"/>
              <a:gd name="T22" fmla="*/ 347751 w 445770"/>
              <a:gd name="T23" fmla="*/ 57149 h 727710"/>
              <a:gd name="T24" fmla="*/ 354948 w 445770"/>
              <a:gd name="T25" fmla="*/ 38099 h 727710"/>
              <a:gd name="T26" fmla="*/ 323856 w 445770"/>
              <a:gd name="T27" fmla="*/ 158749 h 727710"/>
              <a:gd name="T28" fmla="*/ 241735 w 445770"/>
              <a:gd name="T29" fmla="*/ 288289 h 727710"/>
              <a:gd name="T30" fmla="*/ 101518 w 445770"/>
              <a:gd name="T31" fmla="*/ 91439 h 727710"/>
              <a:gd name="T32" fmla="*/ 156341 w 445770"/>
              <a:gd name="T33" fmla="*/ 110489 h 727710"/>
              <a:gd name="T34" fmla="*/ 207470 w 445770"/>
              <a:gd name="T35" fmla="*/ 151129 h 727710"/>
              <a:gd name="T36" fmla="*/ 382201 w 445770"/>
              <a:gd name="T37" fmla="*/ 176529 h 727710"/>
              <a:gd name="T38" fmla="*/ 404820 w 445770"/>
              <a:gd name="T39" fmla="*/ 365759 h 727710"/>
              <a:gd name="T40" fmla="*/ 412256 w 445770"/>
              <a:gd name="T41" fmla="*/ 182879 h 727710"/>
              <a:gd name="T42" fmla="*/ 390682 w 445770"/>
              <a:gd name="T43" fmla="*/ 293369 h 727710"/>
              <a:gd name="T44" fmla="*/ 386300 w 445770"/>
              <a:gd name="T45" fmla="*/ 326389 h 727710"/>
              <a:gd name="T46" fmla="*/ 420577 w 445770"/>
              <a:gd name="T47" fmla="*/ 361949 h 727710"/>
              <a:gd name="T48" fmla="*/ 156341 w 445770"/>
              <a:gd name="T49" fmla="*/ 171449 h 727710"/>
              <a:gd name="T50" fmla="*/ 155302 w 445770"/>
              <a:gd name="T51" fmla="*/ 256539 h 727710"/>
              <a:gd name="T52" fmla="*/ 147030 w 445770"/>
              <a:gd name="T53" fmla="*/ 297179 h 727710"/>
              <a:gd name="T54" fmla="*/ 151807 w 445770"/>
              <a:gd name="T55" fmla="*/ 337819 h 727710"/>
              <a:gd name="T56" fmla="*/ 151807 w 445770"/>
              <a:gd name="T57" fmla="*/ 632459 h 727710"/>
              <a:gd name="T58" fmla="*/ 143277 w 445770"/>
              <a:gd name="T59" fmla="*/ 668019 h 727710"/>
              <a:gd name="T60" fmla="*/ 202410 w 445770"/>
              <a:gd name="T61" fmla="*/ 707389 h 727710"/>
              <a:gd name="T62" fmla="*/ 112272 w 445770"/>
              <a:gd name="T63" fmla="*/ 199389 h 727710"/>
              <a:gd name="T64" fmla="*/ 387363 w 445770"/>
              <a:gd name="T65" fmla="*/ 203199 h 727710"/>
              <a:gd name="T66" fmla="*/ 62038 w 445770"/>
              <a:gd name="T67" fmla="*/ 285749 h 727710"/>
              <a:gd name="T68" fmla="*/ 210911 w 445770"/>
              <a:gd name="T69" fmla="*/ 316229 h 727710"/>
              <a:gd name="T70" fmla="*/ 241735 w 445770"/>
              <a:gd name="T71" fmla="*/ 288289 h 727710"/>
              <a:gd name="T72" fmla="*/ 262284 w 445770"/>
              <a:gd name="T73" fmla="*/ 316229 h 727710"/>
              <a:gd name="T74" fmla="*/ 309283 w 445770"/>
              <a:gd name="T75" fmla="*/ 281939 h 727710"/>
              <a:gd name="T76" fmla="*/ 74677 w 445770"/>
              <a:gd name="T77" fmla="*/ 346709 h 727710"/>
              <a:gd name="T78" fmla="*/ 54796 w 445770"/>
              <a:gd name="T79" fmla="*/ 312419 h 727710"/>
              <a:gd name="T80" fmla="*/ 406541 w 445770"/>
              <a:gd name="T81" fmla="*/ 346709 h 727710"/>
              <a:gd name="T82" fmla="*/ 414422 w 445770"/>
              <a:gd name="T83" fmla="*/ 308609 h 727710"/>
              <a:gd name="T84" fmla="*/ 442121 w 445770"/>
              <a:gd name="T85" fmla="*/ 340359 h 727710"/>
              <a:gd name="T86" fmla="*/ 202410 w 445770"/>
              <a:gd name="T87" fmla="*/ 482599 h 727710"/>
              <a:gd name="T88" fmla="*/ 273254 w 445770"/>
              <a:gd name="T89" fmla="*/ 363219 h 727710"/>
              <a:gd name="T90" fmla="*/ 288961 w 445770"/>
              <a:gd name="T91" fmla="*/ 332739 h 727710"/>
              <a:gd name="T92" fmla="*/ 273254 w 445770"/>
              <a:gd name="T93" fmla="*/ 477519 h 727710"/>
              <a:gd name="T94" fmla="*/ 277788 w 445770"/>
              <a:gd name="T95" fmla="*/ 636269 h 727710"/>
              <a:gd name="T96" fmla="*/ 263133 w 445770"/>
              <a:gd name="T97" fmla="*/ 675639 h 727710"/>
              <a:gd name="T98" fmla="*/ 323856 w 445770"/>
              <a:gd name="T99" fmla="*/ 727709 h 727710"/>
              <a:gd name="T100" fmla="*/ 202410 w 445770"/>
              <a:gd name="T101" fmla="*/ 636269 h 727710"/>
              <a:gd name="T102" fmla="*/ 323856 w 445770"/>
              <a:gd name="T103" fmla="*/ 636269 h 727710"/>
              <a:gd name="T104" fmla="*/ 182169 w 445770"/>
              <a:gd name="T105" fmla="*/ 675639 h 727710"/>
              <a:gd name="T106" fmla="*/ 323856 w 445770"/>
              <a:gd name="T107" fmla="*/ 707389 h 727710"/>
              <a:gd name="T108" fmla="*/ 302025 w 445770"/>
              <a:gd name="T109" fmla="*/ 668019 h 7277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45770" h="727710">
                <a:moveTo>
                  <a:pt x="40482" y="368299"/>
                </a:moveTo>
                <a:lnTo>
                  <a:pt x="24725" y="364489"/>
                </a:lnTo>
                <a:lnTo>
                  <a:pt x="11857" y="355599"/>
                </a:lnTo>
                <a:lnTo>
                  <a:pt x="3181" y="342899"/>
                </a:lnTo>
                <a:lnTo>
                  <a:pt x="0" y="327659"/>
                </a:lnTo>
                <a:lnTo>
                  <a:pt x="475" y="323849"/>
                </a:lnTo>
                <a:lnTo>
                  <a:pt x="1153" y="320039"/>
                </a:lnTo>
                <a:lnTo>
                  <a:pt x="2024" y="317499"/>
                </a:lnTo>
                <a:lnTo>
                  <a:pt x="58699" y="76199"/>
                </a:lnTo>
                <a:lnTo>
                  <a:pt x="90098" y="39369"/>
                </a:lnTo>
                <a:lnTo>
                  <a:pt x="132809" y="16509"/>
                </a:lnTo>
                <a:lnTo>
                  <a:pt x="172274" y="5079"/>
                </a:lnTo>
                <a:lnTo>
                  <a:pt x="205726" y="0"/>
                </a:lnTo>
                <a:lnTo>
                  <a:pt x="239471" y="0"/>
                </a:lnTo>
                <a:lnTo>
                  <a:pt x="256227" y="2539"/>
                </a:lnTo>
                <a:lnTo>
                  <a:pt x="272894" y="3809"/>
                </a:lnTo>
                <a:lnTo>
                  <a:pt x="289446" y="7619"/>
                </a:lnTo>
                <a:lnTo>
                  <a:pt x="304670" y="12699"/>
                </a:lnTo>
                <a:lnTo>
                  <a:pt x="214271" y="12699"/>
                </a:lnTo>
                <a:lnTo>
                  <a:pt x="207470" y="20319"/>
                </a:lnTo>
                <a:lnTo>
                  <a:pt x="207470" y="50799"/>
                </a:lnTo>
                <a:lnTo>
                  <a:pt x="106265" y="50799"/>
                </a:lnTo>
                <a:lnTo>
                  <a:pt x="102642" y="52069"/>
                </a:lnTo>
                <a:lnTo>
                  <a:pt x="99818" y="54609"/>
                </a:lnTo>
                <a:lnTo>
                  <a:pt x="97551" y="63499"/>
                </a:lnTo>
                <a:lnTo>
                  <a:pt x="100840" y="68579"/>
                </a:lnTo>
                <a:lnTo>
                  <a:pt x="106265" y="69849"/>
                </a:lnTo>
                <a:lnTo>
                  <a:pt x="207470" y="69849"/>
                </a:lnTo>
                <a:lnTo>
                  <a:pt x="207470" y="88899"/>
                </a:lnTo>
                <a:lnTo>
                  <a:pt x="90588" y="88899"/>
                </a:lnTo>
                <a:lnTo>
                  <a:pt x="85154" y="92709"/>
                </a:lnTo>
                <a:lnTo>
                  <a:pt x="65945" y="176529"/>
                </a:lnTo>
                <a:lnTo>
                  <a:pt x="69345" y="181609"/>
                </a:lnTo>
                <a:lnTo>
                  <a:pt x="74790" y="182879"/>
                </a:lnTo>
                <a:lnTo>
                  <a:pt x="116247" y="182879"/>
                </a:lnTo>
                <a:lnTo>
                  <a:pt x="112272" y="199389"/>
                </a:lnTo>
                <a:lnTo>
                  <a:pt x="65611" y="199389"/>
                </a:lnTo>
                <a:lnTo>
                  <a:pt x="60055" y="203199"/>
                </a:lnTo>
                <a:lnTo>
                  <a:pt x="58800" y="208279"/>
                </a:lnTo>
                <a:lnTo>
                  <a:pt x="40846" y="287019"/>
                </a:lnTo>
                <a:lnTo>
                  <a:pt x="44246" y="292099"/>
                </a:lnTo>
                <a:lnTo>
                  <a:pt x="49691" y="293369"/>
                </a:lnTo>
                <a:lnTo>
                  <a:pt x="89643" y="293369"/>
                </a:lnTo>
                <a:lnTo>
                  <a:pt x="86585" y="306069"/>
                </a:lnTo>
                <a:lnTo>
                  <a:pt x="40482" y="306069"/>
                </a:lnTo>
                <a:lnTo>
                  <a:pt x="32601" y="307339"/>
                </a:lnTo>
                <a:lnTo>
                  <a:pt x="26167" y="312419"/>
                </a:lnTo>
                <a:lnTo>
                  <a:pt x="21831" y="318769"/>
                </a:lnTo>
                <a:lnTo>
                  <a:pt x="20241" y="326389"/>
                </a:lnTo>
                <a:lnTo>
                  <a:pt x="21831" y="334009"/>
                </a:lnTo>
                <a:lnTo>
                  <a:pt x="26167" y="340359"/>
                </a:lnTo>
                <a:lnTo>
                  <a:pt x="32601" y="345439"/>
                </a:lnTo>
                <a:lnTo>
                  <a:pt x="40482" y="346709"/>
                </a:lnTo>
                <a:lnTo>
                  <a:pt x="74677" y="346709"/>
                </a:lnTo>
                <a:lnTo>
                  <a:pt x="73459" y="349249"/>
                </a:lnTo>
                <a:lnTo>
                  <a:pt x="64701" y="359409"/>
                </a:lnTo>
                <a:lnTo>
                  <a:pt x="53449" y="365759"/>
                </a:lnTo>
                <a:lnTo>
                  <a:pt x="40482" y="368299"/>
                </a:lnTo>
                <a:close/>
              </a:path>
              <a:path w="445770" h="727710">
                <a:moveTo>
                  <a:pt x="241735" y="288289"/>
                </a:moveTo>
                <a:lnTo>
                  <a:pt x="231031" y="288289"/>
                </a:lnTo>
                <a:lnTo>
                  <a:pt x="237832" y="280669"/>
                </a:lnTo>
                <a:lnTo>
                  <a:pt x="237832" y="191769"/>
                </a:lnTo>
                <a:lnTo>
                  <a:pt x="288961" y="191769"/>
                </a:lnTo>
                <a:lnTo>
                  <a:pt x="293495" y="186689"/>
                </a:lnTo>
                <a:lnTo>
                  <a:pt x="293495" y="176529"/>
                </a:lnTo>
                <a:lnTo>
                  <a:pt x="288961" y="171449"/>
                </a:lnTo>
                <a:lnTo>
                  <a:pt x="237832" y="171449"/>
                </a:lnTo>
                <a:lnTo>
                  <a:pt x="237832" y="151129"/>
                </a:lnTo>
                <a:lnTo>
                  <a:pt x="288961" y="151129"/>
                </a:lnTo>
                <a:lnTo>
                  <a:pt x="293495" y="146049"/>
                </a:lnTo>
                <a:lnTo>
                  <a:pt x="293495" y="135889"/>
                </a:lnTo>
                <a:lnTo>
                  <a:pt x="288961" y="130809"/>
                </a:lnTo>
                <a:lnTo>
                  <a:pt x="237832" y="130809"/>
                </a:lnTo>
                <a:lnTo>
                  <a:pt x="237832" y="110489"/>
                </a:lnTo>
                <a:lnTo>
                  <a:pt x="288961" y="110489"/>
                </a:lnTo>
                <a:lnTo>
                  <a:pt x="293495" y="106679"/>
                </a:lnTo>
                <a:lnTo>
                  <a:pt x="293495" y="95249"/>
                </a:lnTo>
                <a:lnTo>
                  <a:pt x="288961" y="90169"/>
                </a:lnTo>
                <a:lnTo>
                  <a:pt x="237832" y="90169"/>
                </a:lnTo>
                <a:lnTo>
                  <a:pt x="237832" y="69849"/>
                </a:lnTo>
                <a:lnTo>
                  <a:pt x="339037" y="69849"/>
                </a:lnTo>
                <a:lnTo>
                  <a:pt x="342660" y="68579"/>
                </a:lnTo>
                <a:lnTo>
                  <a:pt x="345484" y="66039"/>
                </a:lnTo>
                <a:lnTo>
                  <a:pt x="347751" y="57149"/>
                </a:lnTo>
                <a:lnTo>
                  <a:pt x="344462" y="50799"/>
                </a:lnTo>
                <a:lnTo>
                  <a:pt x="339037" y="49529"/>
                </a:lnTo>
                <a:lnTo>
                  <a:pt x="237832" y="49529"/>
                </a:lnTo>
                <a:lnTo>
                  <a:pt x="237832" y="20319"/>
                </a:lnTo>
                <a:lnTo>
                  <a:pt x="231031" y="12699"/>
                </a:lnTo>
                <a:lnTo>
                  <a:pt x="304670" y="12699"/>
                </a:lnTo>
                <a:lnTo>
                  <a:pt x="354948" y="38099"/>
                </a:lnTo>
                <a:lnTo>
                  <a:pt x="384610" y="66039"/>
                </a:lnTo>
                <a:lnTo>
                  <a:pt x="390183" y="88899"/>
                </a:lnTo>
                <a:lnTo>
                  <a:pt x="357527" y="88899"/>
                </a:lnTo>
                <a:lnTo>
                  <a:pt x="346354" y="91439"/>
                </a:lnTo>
                <a:lnTo>
                  <a:pt x="342842" y="96519"/>
                </a:lnTo>
                <a:lnTo>
                  <a:pt x="356712" y="158749"/>
                </a:lnTo>
                <a:lnTo>
                  <a:pt x="323856" y="158749"/>
                </a:lnTo>
                <a:lnTo>
                  <a:pt x="323856" y="256539"/>
                </a:lnTo>
                <a:lnTo>
                  <a:pt x="280515" y="256539"/>
                </a:lnTo>
                <a:lnTo>
                  <a:pt x="271453" y="257809"/>
                </a:lnTo>
                <a:lnTo>
                  <a:pt x="263133" y="262889"/>
                </a:lnTo>
                <a:lnTo>
                  <a:pt x="252317" y="273049"/>
                </a:lnTo>
                <a:lnTo>
                  <a:pt x="243638" y="284479"/>
                </a:lnTo>
                <a:lnTo>
                  <a:pt x="241735" y="288289"/>
                </a:lnTo>
                <a:close/>
              </a:path>
              <a:path w="445770" h="727710">
                <a:moveTo>
                  <a:pt x="116247" y="182879"/>
                </a:moveTo>
                <a:lnTo>
                  <a:pt x="81945" y="182879"/>
                </a:lnTo>
                <a:lnTo>
                  <a:pt x="86176" y="180339"/>
                </a:lnTo>
                <a:lnTo>
                  <a:pt x="87238" y="175259"/>
                </a:lnTo>
                <a:lnTo>
                  <a:pt x="103937" y="102869"/>
                </a:lnTo>
                <a:lnTo>
                  <a:pt x="105051" y="97789"/>
                </a:lnTo>
                <a:lnTo>
                  <a:pt x="101518" y="91439"/>
                </a:lnTo>
                <a:lnTo>
                  <a:pt x="90588" y="88899"/>
                </a:lnTo>
                <a:lnTo>
                  <a:pt x="207470" y="88899"/>
                </a:lnTo>
                <a:lnTo>
                  <a:pt x="207470" y="90169"/>
                </a:lnTo>
                <a:lnTo>
                  <a:pt x="156341" y="90169"/>
                </a:lnTo>
                <a:lnTo>
                  <a:pt x="151807" y="95249"/>
                </a:lnTo>
                <a:lnTo>
                  <a:pt x="151807" y="106679"/>
                </a:lnTo>
                <a:lnTo>
                  <a:pt x="156341" y="110489"/>
                </a:lnTo>
                <a:lnTo>
                  <a:pt x="207470" y="110489"/>
                </a:lnTo>
                <a:lnTo>
                  <a:pt x="207470" y="130809"/>
                </a:lnTo>
                <a:lnTo>
                  <a:pt x="156341" y="130809"/>
                </a:lnTo>
                <a:lnTo>
                  <a:pt x="151807" y="135889"/>
                </a:lnTo>
                <a:lnTo>
                  <a:pt x="151807" y="146049"/>
                </a:lnTo>
                <a:lnTo>
                  <a:pt x="156341" y="151129"/>
                </a:lnTo>
                <a:lnTo>
                  <a:pt x="207470" y="151129"/>
                </a:lnTo>
                <a:lnTo>
                  <a:pt x="207470" y="161289"/>
                </a:lnTo>
                <a:lnTo>
                  <a:pt x="121446" y="161289"/>
                </a:lnTo>
                <a:lnTo>
                  <a:pt x="116247" y="182879"/>
                </a:lnTo>
                <a:close/>
              </a:path>
              <a:path w="445770" h="727710">
                <a:moveTo>
                  <a:pt x="412256" y="182879"/>
                </a:moveTo>
                <a:lnTo>
                  <a:pt x="373356" y="182879"/>
                </a:lnTo>
                <a:lnTo>
                  <a:pt x="378801" y="181609"/>
                </a:lnTo>
                <a:lnTo>
                  <a:pt x="382201" y="176529"/>
                </a:lnTo>
                <a:lnTo>
                  <a:pt x="380936" y="170179"/>
                </a:lnTo>
                <a:lnTo>
                  <a:pt x="364338" y="97789"/>
                </a:lnTo>
                <a:lnTo>
                  <a:pt x="363083" y="92709"/>
                </a:lnTo>
                <a:lnTo>
                  <a:pt x="357527" y="88899"/>
                </a:lnTo>
                <a:lnTo>
                  <a:pt x="390183" y="88899"/>
                </a:lnTo>
                <a:lnTo>
                  <a:pt x="412256" y="182879"/>
                </a:lnTo>
                <a:close/>
              </a:path>
              <a:path w="445770" h="727710">
                <a:moveTo>
                  <a:pt x="404820" y="365759"/>
                </a:moveTo>
                <a:lnTo>
                  <a:pt x="366362" y="335279"/>
                </a:lnTo>
                <a:lnTo>
                  <a:pt x="323856" y="158749"/>
                </a:lnTo>
                <a:lnTo>
                  <a:pt x="356712" y="158749"/>
                </a:lnTo>
                <a:lnTo>
                  <a:pt x="360391" y="175259"/>
                </a:lnTo>
                <a:lnTo>
                  <a:pt x="361606" y="180339"/>
                </a:lnTo>
                <a:lnTo>
                  <a:pt x="366099" y="182879"/>
                </a:lnTo>
                <a:lnTo>
                  <a:pt x="412256" y="182879"/>
                </a:lnTo>
                <a:lnTo>
                  <a:pt x="416134" y="199389"/>
                </a:lnTo>
                <a:lnTo>
                  <a:pt x="381928" y="199389"/>
                </a:lnTo>
                <a:lnTo>
                  <a:pt x="371028" y="201929"/>
                </a:lnTo>
                <a:lnTo>
                  <a:pt x="367638" y="207009"/>
                </a:lnTo>
                <a:lnTo>
                  <a:pt x="368893" y="212089"/>
                </a:lnTo>
                <a:lnTo>
                  <a:pt x="386452" y="289559"/>
                </a:lnTo>
                <a:lnTo>
                  <a:pt x="390682" y="293369"/>
                </a:lnTo>
                <a:lnTo>
                  <a:pt x="438208" y="293369"/>
                </a:lnTo>
                <a:lnTo>
                  <a:pt x="441190" y="306069"/>
                </a:lnTo>
                <a:lnTo>
                  <a:pt x="406541" y="306069"/>
                </a:lnTo>
                <a:lnTo>
                  <a:pt x="398660" y="308609"/>
                </a:lnTo>
                <a:lnTo>
                  <a:pt x="392227" y="312419"/>
                </a:lnTo>
                <a:lnTo>
                  <a:pt x="387890" y="318769"/>
                </a:lnTo>
                <a:lnTo>
                  <a:pt x="386300" y="326389"/>
                </a:lnTo>
                <a:lnTo>
                  <a:pt x="387890" y="335279"/>
                </a:lnTo>
                <a:lnTo>
                  <a:pt x="392227" y="341629"/>
                </a:lnTo>
                <a:lnTo>
                  <a:pt x="398660" y="345439"/>
                </a:lnTo>
                <a:lnTo>
                  <a:pt x="406541" y="346709"/>
                </a:lnTo>
                <a:lnTo>
                  <a:pt x="438177" y="346709"/>
                </a:lnTo>
                <a:lnTo>
                  <a:pt x="433445" y="354329"/>
                </a:lnTo>
                <a:lnTo>
                  <a:pt x="420577" y="361949"/>
                </a:lnTo>
                <a:lnTo>
                  <a:pt x="404820" y="365759"/>
                </a:lnTo>
                <a:close/>
              </a:path>
              <a:path w="445770" h="727710">
                <a:moveTo>
                  <a:pt x="202410" y="727709"/>
                </a:moveTo>
                <a:lnTo>
                  <a:pt x="121446" y="727709"/>
                </a:lnTo>
                <a:lnTo>
                  <a:pt x="121446" y="161289"/>
                </a:lnTo>
                <a:lnTo>
                  <a:pt x="207470" y="161289"/>
                </a:lnTo>
                <a:lnTo>
                  <a:pt x="207470" y="171449"/>
                </a:lnTo>
                <a:lnTo>
                  <a:pt x="156341" y="171449"/>
                </a:lnTo>
                <a:lnTo>
                  <a:pt x="151807" y="176529"/>
                </a:lnTo>
                <a:lnTo>
                  <a:pt x="151807" y="186689"/>
                </a:lnTo>
                <a:lnTo>
                  <a:pt x="156341" y="191769"/>
                </a:lnTo>
                <a:lnTo>
                  <a:pt x="207470" y="191769"/>
                </a:lnTo>
                <a:lnTo>
                  <a:pt x="207470" y="255269"/>
                </a:lnTo>
                <a:lnTo>
                  <a:pt x="164643" y="255269"/>
                </a:lnTo>
                <a:lnTo>
                  <a:pt x="155302" y="256539"/>
                </a:lnTo>
                <a:lnTo>
                  <a:pt x="145624" y="260349"/>
                </a:lnTo>
                <a:lnTo>
                  <a:pt x="144257" y="260349"/>
                </a:lnTo>
                <a:lnTo>
                  <a:pt x="138878" y="265429"/>
                </a:lnTo>
                <a:lnTo>
                  <a:pt x="135669" y="270509"/>
                </a:lnTo>
                <a:lnTo>
                  <a:pt x="134871" y="276859"/>
                </a:lnTo>
                <a:lnTo>
                  <a:pt x="136728" y="284479"/>
                </a:lnTo>
                <a:lnTo>
                  <a:pt x="147030" y="297179"/>
                </a:lnTo>
                <a:lnTo>
                  <a:pt x="163661" y="308609"/>
                </a:lnTo>
                <a:lnTo>
                  <a:pt x="182512" y="316229"/>
                </a:lnTo>
                <a:lnTo>
                  <a:pt x="199475" y="320039"/>
                </a:lnTo>
                <a:lnTo>
                  <a:pt x="323856" y="320039"/>
                </a:lnTo>
                <a:lnTo>
                  <a:pt x="323856" y="332739"/>
                </a:lnTo>
                <a:lnTo>
                  <a:pt x="156341" y="332739"/>
                </a:lnTo>
                <a:lnTo>
                  <a:pt x="151807" y="337819"/>
                </a:lnTo>
                <a:lnTo>
                  <a:pt x="151807" y="477519"/>
                </a:lnTo>
                <a:lnTo>
                  <a:pt x="156341" y="482599"/>
                </a:lnTo>
                <a:lnTo>
                  <a:pt x="202410" y="482599"/>
                </a:lnTo>
                <a:lnTo>
                  <a:pt x="202410" y="497839"/>
                </a:lnTo>
                <a:lnTo>
                  <a:pt x="156412" y="497839"/>
                </a:lnTo>
                <a:lnTo>
                  <a:pt x="151919" y="502919"/>
                </a:lnTo>
                <a:lnTo>
                  <a:pt x="151807" y="632459"/>
                </a:lnTo>
                <a:lnTo>
                  <a:pt x="156341" y="636269"/>
                </a:lnTo>
                <a:lnTo>
                  <a:pt x="202410" y="636269"/>
                </a:lnTo>
                <a:lnTo>
                  <a:pt x="202410" y="655319"/>
                </a:lnTo>
                <a:lnTo>
                  <a:pt x="161928" y="655319"/>
                </a:lnTo>
                <a:lnTo>
                  <a:pt x="154047" y="656589"/>
                </a:lnTo>
                <a:lnTo>
                  <a:pt x="147614" y="661669"/>
                </a:lnTo>
                <a:lnTo>
                  <a:pt x="143277" y="668019"/>
                </a:lnTo>
                <a:lnTo>
                  <a:pt x="141687" y="675639"/>
                </a:lnTo>
                <a:lnTo>
                  <a:pt x="141687" y="687069"/>
                </a:lnTo>
                <a:lnTo>
                  <a:pt x="143277" y="695959"/>
                </a:lnTo>
                <a:lnTo>
                  <a:pt x="147614" y="702309"/>
                </a:lnTo>
                <a:lnTo>
                  <a:pt x="154047" y="706119"/>
                </a:lnTo>
                <a:lnTo>
                  <a:pt x="161928" y="707389"/>
                </a:lnTo>
                <a:lnTo>
                  <a:pt x="202410" y="707389"/>
                </a:lnTo>
                <a:lnTo>
                  <a:pt x="202410" y="727709"/>
                </a:lnTo>
                <a:close/>
              </a:path>
              <a:path w="445770" h="727710">
                <a:moveTo>
                  <a:pt x="108908" y="213359"/>
                </a:moveTo>
                <a:lnTo>
                  <a:pt x="79041" y="213359"/>
                </a:lnTo>
                <a:lnTo>
                  <a:pt x="80296" y="207009"/>
                </a:lnTo>
                <a:lnTo>
                  <a:pt x="76784" y="201929"/>
                </a:lnTo>
                <a:lnTo>
                  <a:pt x="65611" y="199389"/>
                </a:lnTo>
                <a:lnTo>
                  <a:pt x="112272" y="199389"/>
                </a:lnTo>
                <a:lnTo>
                  <a:pt x="108908" y="213359"/>
                </a:lnTo>
                <a:close/>
              </a:path>
              <a:path w="445770" h="727710">
                <a:moveTo>
                  <a:pt x="438208" y="293369"/>
                </a:moveTo>
                <a:lnTo>
                  <a:pt x="397736" y="293369"/>
                </a:lnTo>
                <a:lnTo>
                  <a:pt x="403039" y="292099"/>
                </a:lnTo>
                <a:lnTo>
                  <a:pt x="406430" y="287019"/>
                </a:lnTo>
                <a:lnTo>
                  <a:pt x="405428" y="280669"/>
                </a:lnTo>
                <a:lnTo>
                  <a:pt x="387363" y="203199"/>
                </a:lnTo>
                <a:lnTo>
                  <a:pt x="381928" y="199389"/>
                </a:lnTo>
                <a:lnTo>
                  <a:pt x="416134" y="199389"/>
                </a:lnTo>
                <a:lnTo>
                  <a:pt x="438208" y="293369"/>
                </a:lnTo>
                <a:close/>
              </a:path>
              <a:path w="445770" h="727710">
                <a:moveTo>
                  <a:pt x="89643" y="293369"/>
                </a:moveTo>
                <a:lnTo>
                  <a:pt x="56745" y="293369"/>
                </a:lnTo>
                <a:lnTo>
                  <a:pt x="60976" y="289559"/>
                </a:lnTo>
                <a:lnTo>
                  <a:pt x="62038" y="285749"/>
                </a:lnTo>
                <a:lnTo>
                  <a:pt x="78737" y="212089"/>
                </a:lnTo>
                <a:lnTo>
                  <a:pt x="79041" y="213359"/>
                </a:lnTo>
                <a:lnTo>
                  <a:pt x="108908" y="213359"/>
                </a:lnTo>
                <a:lnTo>
                  <a:pt x="89643" y="293369"/>
                </a:lnTo>
                <a:close/>
              </a:path>
              <a:path w="445770" h="727710">
                <a:moveTo>
                  <a:pt x="237933" y="318769"/>
                </a:moveTo>
                <a:lnTo>
                  <a:pt x="206863" y="318769"/>
                </a:lnTo>
                <a:lnTo>
                  <a:pt x="210911" y="316229"/>
                </a:lnTo>
                <a:lnTo>
                  <a:pt x="211620" y="312419"/>
                </a:lnTo>
                <a:lnTo>
                  <a:pt x="192932" y="273049"/>
                </a:lnTo>
                <a:lnTo>
                  <a:pt x="164643" y="255269"/>
                </a:lnTo>
                <a:lnTo>
                  <a:pt x="207470" y="255269"/>
                </a:lnTo>
                <a:lnTo>
                  <a:pt x="207470" y="280669"/>
                </a:lnTo>
                <a:lnTo>
                  <a:pt x="214271" y="288289"/>
                </a:lnTo>
                <a:lnTo>
                  <a:pt x="241735" y="288289"/>
                </a:lnTo>
                <a:lnTo>
                  <a:pt x="237294" y="297179"/>
                </a:lnTo>
                <a:lnTo>
                  <a:pt x="233480" y="312419"/>
                </a:lnTo>
                <a:lnTo>
                  <a:pt x="234087" y="316229"/>
                </a:lnTo>
                <a:lnTo>
                  <a:pt x="237933" y="318769"/>
                </a:lnTo>
                <a:close/>
              </a:path>
              <a:path w="445770" h="727710">
                <a:moveTo>
                  <a:pt x="323856" y="320039"/>
                </a:moveTo>
                <a:lnTo>
                  <a:pt x="245321" y="320039"/>
                </a:lnTo>
                <a:lnTo>
                  <a:pt x="262284" y="316229"/>
                </a:lnTo>
                <a:lnTo>
                  <a:pt x="281135" y="308609"/>
                </a:lnTo>
                <a:lnTo>
                  <a:pt x="297766" y="297179"/>
                </a:lnTo>
                <a:lnTo>
                  <a:pt x="308068" y="284479"/>
                </a:lnTo>
                <a:lnTo>
                  <a:pt x="308372" y="284479"/>
                </a:lnTo>
                <a:lnTo>
                  <a:pt x="308726" y="283209"/>
                </a:lnTo>
                <a:lnTo>
                  <a:pt x="309030" y="283209"/>
                </a:lnTo>
                <a:lnTo>
                  <a:pt x="309283" y="281939"/>
                </a:lnTo>
                <a:lnTo>
                  <a:pt x="310224" y="275589"/>
                </a:lnTo>
                <a:lnTo>
                  <a:pt x="308539" y="269239"/>
                </a:lnTo>
                <a:lnTo>
                  <a:pt x="304569" y="262889"/>
                </a:lnTo>
                <a:lnTo>
                  <a:pt x="289767" y="256539"/>
                </a:lnTo>
                <a:lnTo>
                  <a:pt x="323856" y="256539"/>
                </a:lnTo>
                <a:lnTo>
                  <a:pt x="323856" y="320039"/>
                </a:lnTo>
                <a:close/>
              </a:path>
              <a:path w="445770" h="727710">
                <a:moveTo>
                  <a:pt x="74677" y="346709"/>
                </a:moveTo>
                <a:lnTo>
                  <a:pt x="40482" y="346709"/>
                </a:lnTo>
                <a:lnTo>
                  <a:pt x="48362" y="345439"/>
                </a:lnTo>
                <a:lnTo>
                  <a:pt x="54796" y="340359"/>
                </a:lnTo>
                <a:lnTo>
                  <a:pt x="59133" y="334009"/>
                </a:lnTo>
                <a:lnTo>
                  <a:pt x="60723" y="326389"/>
                </a:lnTo>
                <a:lnTo>
                  <a:pt x="59133" y="318769"/>
                </a:lnTo>
                <a:lnTo>
                  <a:pt x="54796" y="312419"/>
                </a:lnTo>
                <a:lnTo>
                  <a:pt x="48362" y="307339"/>
                </a:lnTo>
                <a:lnTo>
                  <a:pt x="40482" y="306069"/>
                </a:lnTo>
                <a:lnTo>
                  <a:pt x="86585" y="306069"/>
                </a:lnTo>
                <a:lnTo>
                  <a:pt x="78940" y="337819"/>
                </a:lnTo>
                <a:lnTo>
                  <a:pt x="74677" y="346709"/>
                </a:lnTo>
                <a:close/>
              </a:path>
              <a:path w="445770" h="727710">
                <a:moveTo>
                  <a:pt x="438177" y="346709"/>
                </a:moveTo>
                <a:lnTo>
                  <a:pt x="406541" y="346709"/>
                </a:lnTo>
                <a:lnTo>
                  <a:pt x="414348" y="345439"/>
                </a:lnTo>
                <a:lnTo>
                  <a:pt x="420749" y="340359"/>
                </a:lnTo>
                <a:lnTo>
                  <a:pt x="425107" y="334009"/>
                </a:lnTo>
                <a:lnTo>
                  <a:pt x="426782" y="326389"/>
                </a:lnTo>
                <a:lnTo>
                  <a:pt x="425192" y="318769"/>
                </a:lnTo>
                <a:lnTo>
                  <a:pt x="420855" y="312419"/>
                </a:lnTo>
                <a:lnTo>
                  <a:pt x="414422" y="308609"/>
                </a:lnTo>
                <a:lnTo>
                  <a:pt x="406541" y="306069"/>
                </a:lnTo>
                <a:lnTo>
                  <a:pt x="441190" y="306069"/>
                </a:lnTo>
                <a:lnTo>
                  <a:pt x="443278" y="314959"/>
                </a:lnTo>
                <a:lnTo>
                  <a:pt x="444149" y="318769"/>
                </a:lnTo>
                <a:lnTo>
                  <a:pt x="444827" y="321309"/>
                </a:lnTo>
                <a:lnTo>
                  <a:pt x="445303" y="325119"/>
                </a:lnTo>
                <a:lnTo>
                  <a:pt x="442121" y="340359"/>
                </a:lnTo>
                <a:lnTo>
                  <a:pt x="438177" y="346709"/>
                </a:lnTo>
                <a:close/>
              </a:path>
              <a:path w="445770" h="727710">
                <a:moveTo>
                  <a:pt x="242791" y="320039"/>
                </a:moveTo>
                <a:lnTo>
                  <a:pt x="202005" y="320039"/>
                </a:lnTo>
                <a:lnTo>
                  <a:pt x="204515" y="318769"/>
                </a:lnTo>
                <a:lnTo>
                  <a:pt x="240281" y="318769"/>
                </a:lnTo>
                <a:lnTo>
                  <a:pt x="242791" y="320039"/>
                </a:lnTo>
                <a:close/>
              </a:path>
              <a:path w="445770" h="727710">
                <a:moveTo>
                  <a:pt x="202410" y="482599"/>
                </a:moveTo>
                <a:lnTo>
                  <a:pt x="167514" y="482599"/>
                </a:lnTo>
                <a:lnTo>
                  <a:pt x="172048" y="477519"/>
                </a:lnTo>
                <a:lnTo>
                  <a:pt x="172048" y="337819"/>
                </a:lnTo>
                <a:lnTo>
                  <a:pt x="167514" y="332739"/>
                </a:lnTo>
                <a:lnTo>
                  <a:pt x="277788" y="332739"/>
                </a:lnTo>
                <a:lnTo>
                  <a:pt x="273254" y="337819"/>
                </a:lnTo>
                <a:lnTo>
                  <a:pt x="273254" y="363219"/>
                </a:lnTo>
                <a:lnTo>
                  <a:pt x="202410" y="363219"/>
                </a:lnTo>
                <a:lnTo>
                  <a:pt x="202410" y="482599"/>
                </a:lnTo>
                <a:close/>
              </a:path>
              <a:path w="445770" h="727710">
                <a:moveTo>
                  <a:pt x="323856" y="482599"/>
                </a:moveTo>
                <a:lnTo>
                  <a:pt x="288961" y="482599"/>
                </a:lnTo>
                <a:lnTo>
                  <a:pt x="293495" y="477519"/>
                </a:lnTo>
                <a:lnTo>
                  <a:pt x="293495" y="337819"/>
                </a:lnTo>
                <a:lnTo>
                  <a:pt x="288961" y="332739"/>
                </a:lnTo>
                <a:lnTo>
                  <a:pt x="323856" y="332739"/>
                </a:lnTo>
                <a:lnTo>
                  <a:pt x="323856" y="482599"/>
                </a:lnTo>
                <a:close/>
              </a:path>
              <a:path w="445770" h="727710">
                <a:moveTo>
                  <a:pt x="323856" y="727709"/>
                </a:moveTo>
                <a:lnTo>
                  <a:pt x="242892" y="727709"/>
                </a:lnTo>
                <a:lnTo>
                  <a:pt x="242892" y="363219"/>
                </a:lnTo>
                <a:lnTo>
                  <a:pt x="273254" y="363219"/>
                </a:lnTo>
                <a:lnTo>
                  <a:pt x="273254" y="477519"/>
                </a:lnTo>
                <a:lnTo>
                  <a:pt x="277788" y="482599"/>
                </a:lnTo>
                <a:lnTo>
                  <a:pt x="323856" y="482599"/>
                </a:lnTo>
                <a:lnTo>
                  <a:pt x="323856" y="497839"/>
                </a:lnTo>
                <a:lnTo>
                  <a:pt x="277858" y="497839"/>
                </a:lnTo>
                <a:lnTo>
                  <a:pt x="273365" y="502919"/>
                </a:lnTo>
                <a:lnTo>
                  <a:pt x="273254" y="632459"/>
                </a:lnTo>
                <a:lnTo>
                  <a:pt x="277788" y="636269"/>
                </a:lnTo>
                <a:lnTo>
                  <a:pt x="323856" y="636269"/>
                </a:lnTo>
                <a:lnTo>
                  <a:pt x="323856" y="655319"/>
                </a:lnTo>
                <a:lnTo>
                  <a:pt x="283374" y="655319"/>
                </a:lnTo>
                <a:lnTo>
                  <a:pt x="275494" y="656589"/>
                </a:lnTo>
                <a:lnTo>
                  <a:pt x="269060" y="661669"/>
                </a:lnTo>
                <a:lnTo>
                  <a:pt x="264723" y="668019"/>
                </a:lnTo>
                <a:lnTo>
                  <a:pt x="263133" y="675639"/>
                </a:lnTo>
                <a:lnTo>
                  <a:pt x="263133" y="687069"/>
                </a:lnTo>
                <a:lnTo>
                  <a:pt x="264723" y="695959"/>
                </a:lnTo>
                <a:lnTo>
                  <a:pt x="269060" y="702309"/>
                </a:lnTo>
                <a:lnTo>
                  <a:pt x="275494" y="706119"/>
                </a:lnTo>
                <a:lnTo>
                  <a:pt x="283374" y="707389"/>
                </a:lnTo>
                <a:lnTo>
                  <a:pt x="323856" y="707389"/>
                </a:lnTo>
                <a:lnTo>
                  <a:pt x="323856" y="727709"/>
                </a:lnTo>
                <a:close/>
              </a:path>
              <a:path w="445770" h="727710">
                <a:moveTo>
                  <a:pt x="202410" y="636269"/>
                </a:moveTo>
                <a:lnTo>
                  <a:pt x="167514" y="636269"/>
                </a:lnTo>
                <a:lnTo>
                  <a:pt x="172048" y="632459"/>
                </a:lnTo>
                <a:lnTo>
                  <a:pt x="172048" y="502919"/>
                </a:lnTo>
                <a:lnTo>
                  <a:pt x="167514" y="497839"/>
                </a:lnTo>
                <a:lnTo>
                  <a:pt x="202410" y="497839"/>
                </a:lnTo>
                <a:lnTo>
                  <a:pt x="202410" y="636269"/>
                </a:lnTo>
                <a:close/>
              </a:path>
              <a:path w="445770" h="727710">
                <a:moveTo>
                  <a:pt x="323856" y="636269"/>
                </a:moveTo>
                <a:lnTo>
                  <a:pt x="288961" y="636269"/>
                </a:lnTo>
                <a:lnTo>
                  <a:pt x="293495" y="632459"/>
                </a:lnTo>
                <a:lnTo>
                  <a:pt x="293495" y="502919"/>
                </a:lnTo>
                <a:lnTo>
                  <a:pt x="288961" y="497839"/>
                </a:lnTo>
                <a:lnTo>
                  <a:pt x="323856" y="497839"/>
                </a:lnTo>
                <a:lnTo>
                  <a:pt x="323856" y="636269"/>
                </a:lnTo>
                <a:close/>
              </a:path>
              <a:path w="445770" h="727710">
                <a:moveTo>
                  <a:pt x="202410" y="707389"/>
                </a:moveTo>
                <a:lnTo>
                  <a:pt x="161928" y="707389"/>
                </a:lnTo>
                <a:lnTo>
                  <a:pt x="169808" y="706119"/>
                </a:lnTo>
                <a:lnTo>
                  <a:pt x="176242" y="702309"/>
                </a:lnTo>
                <a:lnTo>
                  <a:pt x="180579" y="695959"/>
                </a:lnTo>
                <a:lnTo>
                  <a:pt x="182169" y="687069"/>
                </a:lnTo>
                <a:lnTo>
                  <a:pt x="182169" y="675639"/>
                </a:lnTo>
                <a:lnTo>
                  <a:pt x="180579" y="668019"/>
                </a:lnTo>
                <a:lnTo>
                  <a:pt x="176242" y="661669"/>
                </a:lnTo>
                <a:lnTo>
                  <a:pt x="169808" y="656589"/>
                </a:lnTo>
                <a:lnTo>
                  <a:pt x="161928" y="655319"/>
                </a:lnTo>
                <a:lnTo>
                  <a:pt x="202410" y="655319"/>
                </a:lnTo>
                <a:lnTo>
                  <a:pt x="202410" y="707389"/>
                </a:lnTo>
                <a:close/>
              </a:path>
              <a:path w="445770" h="727710">
                <a:moveTo>
                  <a:pt x="323856" y="707389"/>
                </a:moveTo>
                <a:lnTo>
                  <a:pt x="283374" y="707389"/>
                </a:lnTo>
                <a:lnTo>
                  <a:pt x="291255" y="706119"/>
                </a:lnTo>
                <a:lnTo>
                  <a:pt x="297688" y="702309"/>
                </a:lnTo>
                <a:lnTo>
                  <a:pt x="302025" y="695959"/>
                </a:lnTo>
                <a:lnTo>
                  <a:pt x="303615" y="687069"/>
                </a:lnTo>
                <a:lnTo>
                  <a:pt x="303615" y="675639"/>
                </a:lnTo>
                <a:lnTo>
                  <a:pt x="302025" y="668019"/>
                </a:lnTo>
                <a:lnTo>
                  <a:pt x="297688" y="661669"/>
                </a:lnTo>
                <a:lnTo>
                  <a:pt x="291255" y="656589"/>
                </a:lnTo>
                <a:lnTo>
                  <a:pt x="283374" y="655319"/>
                </a:lnTo>
                <a:lnTo>
                  <a:pt x="323856" y="655319"/>
                </a:lnTo>
                <a:lnTo>
                  <a:pt x="323856" y="7073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1206" name="object 6">
            <a:extLst>
              <a:ext uri="{FF2B5EF4-FFF2-40B4-BE49-F238E27FC236}">
                <a16:creationId xmlns:a16="http://schemas.microsoft.com/office/drawing/2014/main" id="{430E832C-5F7E-459B-AD22-D14070BDA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3625" y="1851025"/>
            <a:ext cx="141288" cy="17621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111CC974-A66D-41E4-8816-76EF9351093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07275" y="1925638"/>
            <a:ext cx="3627438" cy="698500"/>
          </a:xfrm>
        </p:spPr>
        <p:txBody>
          <a:bodyPr tIns="48260"/>
          <a:lstStyle/>
          <a:p>
            <a:pPr marL="12700" eaLnBrk="1" hangingPunct="1">
              <a:lnSpc>
                <a:spcPts val="2525"/>
              </a:lnSpc>
              <a:spcBef>
                <a:spcPts val="375"/>
              </a:spcBef>
            </a:pPr>
            <a:r>
              <a:rPr lang="en-US" altLang="en-US" sz="2300">
                <a:latin typeface="Calibri" panose="020F0502020204030204" pitchFamily="34" charset="0"/>
                <a:cs typeface="Calibri" panose="020F0502020204030204" pitchFamily="34" charset="0"/>
              </a:rPr>
              <a:t>Breathing plays a major role in  acid-base balance in the body.</a:t>
            </a:r>
          </a:p>
        </p:txBody>
      </p:sp>
      <p:sp>
        <p:nvSpPr>
          <p:cNvPr id="51208" name="object 8">
            <a:extLst>
              <a:ext uri="{FF2B5EF4-FFF2-40B4-BE49-F238E27FC236}">
                <a16:creationId xmlns:a16="http://schemas.microsoft.com/office/drawing/2014/main" id="{56B4F568-6D68-4790-89B9-33BAC7B0636B}"/>
              </a:ext>
            </a:extLst>
          </p:cNvPr>
          <p:cNvSpPr>
            <a:spLocks/>
          </p:cNvSpPr>
          <p:nvPr/>
        </p:nvSpPr>
        <p:spPr bwMode="auto">
          <a:xfrm>
            <a:off x="5194300" y="3635375"/>
            <a:ext cx="6513513" cy="1765300"/>
          </a:xfrm>
          <a:custGeom>
            <a:avLst/>
            <a:gdLst>
              <a:gd name="T0" fmla="*/ 6337096 w 6513830"/>
              <a:gd name="T1" fmla="*/ 0 h 1765300"/>
              <a:gd name="T2" fmla="*/ 176479 w 6513830"/>
              <a:gd name="T3" fmla="*/ 0 h 1765300"/>
              <a:gd name="T4" fmla="*/ 129562 w 6513830"/>
              <a:gd name="T5" fmla="*/ 6303 h 1765300"/>
              <a:gd name="T6" fmla="*/ 87404 w 6513830"/>
              <a:gd name="T7" fmla="*/ 24093 h 1765300"/>
              <a:gd name="T8" fmla="*/ 51687 w 6513830"/>
              <a:gd name="T9" fmla="*/ 51687 h 1765300"/>
              <a:gd name="T10" fmla="*/ 24093 w 6513830"/>
              <a:gd name="T11" fmla="*/ 87404 h 1765300"/>
              <a:gd name="T12" fmla="*/ 6303 w 6513830"/>
              <a:gd name="T13" fmla="*/ 129562 h 1765300"/>
              <a:gd name="T14" fmla="*/ 0 w 6513830"/>
              <a:gd name="T15" fmla="*/ 176479 h 1765300"/>
              <a:gd name="T16" fmla="*/ 0 w 6513830"/>
              <a:gd name="T17" fmla="*/ 1588312 h 1765300"/>
              <a:gd name="T18" fmla="*/ 6303 w 6513830"/>
              <a:gd name="T19" fmla="*/ 1635225 h 1765300"/>
              <a:gd name="T20" fmla="*/ 24093 w 6513830"/>
              <a:gd name="T21" fmla="*/ 1677382 h 1765300"/>
              <a:gd name="T22" fmla="*/ 51687 w 6513830"/>
              <a:gd name="T23" fmla="*/ 1713099 h 1765300"/>
              <a:gd name="T24" fmla="*/ 87404 w 6513830"/>
              <a:gd name="T25" fmla="*/ 1740695 h 1765300"/>
              <a:gd name="T26" fmla="*/ 129562 w 6513830"/>
              <a:gd name="T27" fmla="*/ 1758487 h 1765300"/>
              <a:gd name="T28" fmla="*/ 176479 w 6513830"/>
              <a:gd name="T29" fmla="*/ 1764791 h 1765300"/>
              <a:gd name="T30" fmla="*/ 6337096 w 6513830"/>
              <a:gd name="T31" fmla="*/ 1764791 h 1765300"/>
              <a:gd name="T32" fmla="*/ 6384013 w 6513830"/>
              <a:gd name="T33" fmla="*/ 1758487 h 1765300"/>
              <a:gd name="T34" fmla="*/ 6426171 w 6513830"/>
              <a:gd name="T35" fmla="*/ 1740695 h 1765300"/>
              <a:gd name="T36" fmla="*/ 6461888 w 6513830"/>
              <a:gd name="T37" fmla="*/ 1713099 h 1765300"/>
              <a:gd name="T38" fmla="*/ 6489482 w 6513830"/>
              <a:gd name="T39" fmla="*/ 1677382 h 1765300"/>
              <a:gd name="T40" fmla="*/ 6507272 w 6513830"/>
              <a:gd name="T41" fmla="*/ 1635225 h 1765300"/>
              <a:gd name="T42" fmla="*/ 6513576 w 6513830"/>
              <a:gd name="T43" fmla="*/ 1588312 h 1765300"/>
              <a:gd name="T44" fmla="*/ 6513576 w 6513830"/>
              <a:gd name="T45" fmla="*/ 176479 h 1765300"/>
              <a:gd name="T46" fmla="*/ 6507272 w 6513830"/>
              <a:gd name="T47" fmla="*/ 129562 h 1765300"/>
              <a:gd name="T48" fmla="*/ 6489482 w 6513830"/>
              <a:gd name="T49" fmla="*/ 87404 h 1765300"/>
              <a:gd name="T50" fmla="*/ 6461888 w 6513830"/>
              <a:gd name="T51" fmla="*/ 51687 h 1765300"/>
              <a:gd name="T52" fmla="*/ 6426171 w 6513830"/>
              <a:gd name="T53" fmla="*/ 24093 h 1765300"/>
              <a:gd name="T54" fmla="*/ 6384013 w 6513830"/>
              <a:gd name="T55" fmla="*/ 6303 h 1765300"/>
              <a:gd name="T56" fmla="*/ 6337096 w 6513830"/>
              <a:gd name="T57" fmla="*/ 0 h 1765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513830" h="1765300">
                <a:moveTo>
                  <a:pt x="6337096" y="0"/>
                </a:moveTo>
                <a:lnTo>
                  <a:pt x="176479" y="0"/>
                </a:lnTo>
                <a:lnTo>
                  <a:pt x="129562" y="6303"/>
                </a:lnTo>
                <a:lnTo>
                  <a:pt x="87404" y="24093"/>
                </a:lnTo>
                <a:lnTo>
                  <a:pt x="51687" y="51687"/>
                </a:lnTo>
                <a:lnTo>
                  <a:pt x="24093" y="87404"/>
                </a:lnTo>
                <a:lnTo>
                  <a:pt x="6303" y="129562"/>
                </a:lnTo>
                <a:lnTo>
                  <a:pt x="0" y="176479"/>
                </a:lnTo>
                <a:lnTo>
                  <a:pt x="0" y="1588312"/>
                </a:lnTo>
                <a:lnTo>
                  <a:pt x="6303" y="1635225"/>
                </a:lnTo>
                <a:lnTo>
                  <a:pt x="24093" y="1677382"/>
                </a:lnTo>
                <a:lnTo>
                  <a:pt x="51687" y="1713099"/>
                </a:lnTo>
                <a:lnTo>
                  <a:pt x="87404" y="1740695"/>
                </a:lnTo>
                <a:lnTo>
                  <a:pt x="129562" y="1758487"/>
                </a:lnTo>
                <a:lnTo>
                  <a:pt x="176479" y="1764791"/>
                </a:lnTo>
                <a:lnTo>
                  <a:pt x="6337096" y="1764791"/>
                </a:lnTo>
                <a:lnTo>
                  <a:pt x="6384013" y="1758487"/>
                </a:lnTo>
                <a:lnTo>
                  <a:pt x="6426171" y="1740695"/>
                </a:lnTo>
                <a:lnTo>
                  <a:pt x="6461888" y="1713099"/>
                </a:lnTo>
                <a:lnTo>
                  <a:pt x="6489482" y="1677382"/>
                </a:lnTo>
                <a:lnTo>
                  <a:pt x="6507272" y="1635225"/>
                </a:lnTo>
                <a:lnTo>
                  <a:pt x="6513576" y="1588312"/>
                </a:lnTo>
                <a:lnTo>
                  <a:pt x="6513576" y="176479"/>
                </a:lnTo>
                <a:lnTo>
                  <a:pt x="6507272" y="129562"/>
                </a:lnTo>
                <a:lnTo>
                  <a:pt x="6489482" y="87404"/>
                </a:lnTo>
                <a:lnTo>
                  <a:pt x="6461888" y="51687"/>
                </a:lnTo>
                <a:lnTo>
                  <a:pt x="6426171" y="24093"/>
                </a:lnTo>
                <a:lnTo>
                  <a:pt x="6384013" y="6303"/>
                </a:lnTo>
                <a:lnTo>
                  <a:pt x="6337096" y="0"/>
                </a:lnTo>
                <a:close/>
              </a:path>
            </a:pathLst>
          </a:custGeom>
          <a:solidFill>
            <a:srgbClr val="A4A4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1209" name="object 9">
            <a:extLst>
              <a:ext uri="{FF2B5EF4-FFF2-40B4-BE49-F238E27FC236}">
                <a16:creationId xmlns:a16="http://schemas.microsoft.com/office/drawing/2014/main" id="{DE35CE37-B2D4-42A3-A362-EE7DDE070E5B}"/>
              </a:ext>
            </a:extLst>
          </p:cNvPr>
          <p:cNvSpPr>
            <a:spLocks/>
          </p:cNvSpPr>
          <p:nvPr/>
        </p:nvSpPr>
        <p:spPr bwMode="auto">
          <a:xfrm>
            <a:off x="5810250" y="4122738"/>
            <a:ext cx="809625" cy="787400"/>
          </a:xfrm>
          <a:custGeom>
            <a:avLst/>
            <a:gdLst>
              <a:gd name="T0" fmla="*/ 364154 w 809625"/>
              <a:gd name="T1" fmla="*/ 212089 h 787400"/>
              <a:gd name="T2" fmla="*/ 384516 w 809625"/>
              <a:gd name="T3" fmla="*/ 59689 h 787400"/>
              <a:gd name="T4" fmla="*/ 384516 w 809625"/>
              <a:gd name="T5" fmla="*/ 120649 h 787400"/>
              <a:gd name="T6" fmla="*/ 445239 w 809625"/>
              <a:gd name="T7" fmla="*/ 201929 h 787400"/>
              <a:gd name="T8" fmla="*/ 445239 w 809625"/>
              <a:gd name="T9" fmla="*/ 19049 h 787400"/>
              <a:gd name="T10" fmla="*/ 424998 w 809625"/>
              <a:gd name="T11" fmla="*/ 100329 h 787400"/>
              <a:gd name="T12" fmla="*/ 10042 w 809625"/>
              <a:gd name="T13" fmla="*/ 627379 h 787400"/>
              <a:gd name="T14" fmla="*/ 39326 w 809625"/>
              <a:gd name="T15" fmla="*/ 328929 h 787400"/>
              <a:gd name="T16" fmla="*/ 257503 w 809625"/>
              <a:gd name="T17" fmla="*/ 100329 h 787400"/>
              <a:gd name="T18" fmla="*/ 327201 w 809625"/>
              <a:gd name="T19" fmla="*/ 207009 h 787400"/>
              <a:gd name="T20" fmla="*/ 230211 w 809625"/>
              <a:gd name="T21" fmla="*/ 309879 h 787400"/>
              <a:gd name="T22" fmla="*/ 87377 w 809625"/>
              <a:gd name="T23" fmla="*/ 379729 h 787400"/>
              <a:gd name="T24" fmla="*/ 133641 w 809625"/>
              <a:gd name="T25" fmla="*/ 453389 h 787400"/>
              <a:gd name="T26" fmla="*/ 89832 w 809625"/>
              <a:gd name="T27" fmla="*/ 539749 h 787400"/>
              <a:gd name="T28" fmla="*/ 296562 w 809625"/>
              <a:gd name="T29" fmla="*/ 675639 h 787400"/>
              <a:gd name="T30" fmla="*/ 467352 w 809625"/>
              <a:gd name="T31" fmla="*/ 234949 h 787400"/>
              <a:gd name="T32" fmla="*/ 504220 w 809625"/>
              <a:gd name="T33" fmla="*/ 95249 h 787400"/>
              <a:gd name="T34" fmla="*/ 592088 w 809625"/>
              <a:gd name="T35" fmla="*/ 207009 h 787400"/>
              <a:gd name="T36" fmla="*/ 445239 w 809625"/>
              <a:gd name="T37" fmla="*/ 140969 h 787400"/>
              <a:gd name="T38" fmla="*/ 424998 w 809625"/>
              <a:gd name="T39" fmla="*/ 161289 h 787400"/>
              <a:gd name="T40" fmla="*/ 445239 w 809625"/>
              <a:gd name="T41" fmla="*/ 264159 h 787400"/>
              <a:gd name="T42" fmla="*/ 445453 w 809625"/>
              <a:gd name="T43" fmla="*/ 207009 h 787400"/>
              <a:gd name="T44" fmla="*/ 559960 w 809625"/>
              <a:gd name="T45" fmla="*/ 267969 h 787400"/>
              <a:gd name="T46" fmla="*/ 239691 w 809625"/>
              <a:gd name="T47" fmla="*/ 236219 h 787400"/>
              <a:gd name="T48" fmla="*/ 327201 w 809625"/>
              <a:gd name="T49" fmla="*/ 207009 h 787400"/>
              <a:gd name="T50" fmla="*/ 333964 w 809625"/>
              <a:gd name="T51" fmla="*/ 274319 h 787400"/>
              <a:gd name="T52" fmla="*/ 597443 w 809625"/>
              <a:gd name="T53" fmla="*/ 284479 h 787400"/>
              <a:gd name="T54" fmla="*/ 592088 w 809625"/>
              <a:gd name="T55" fmla="*/ 207009 h 787400"/>
              <a:gd name="T56" fmla="*/ 582170 w 809625"/>
              <a:gd name="T57" fmla="*/ 318769 h 787400"/>
              <a:gd name="T58" fmla="*/ 293428 w 809625"/>
              <a:gd name="T59" fmla="*/ 427989 h 787400"/>
              <a:gd name="T60" fmla="*/ 312154 w 809625"/>
              <a:gd name="T61" fmla="*/ 327659 h 787400"/>
              <a:gd name="T62" fmla="*/ 384279 w 809625"/>
              <a:gd name="T63" fmla="*/ 299719 h 787400"/>
              <a:gd name="T64" fmla="*/ 455122 w 809625"/>
              <a:gd name="T65" fmla="*/ 311149 h 787400"/>
              <a:gd name="T66" fmla="*/ 364533 w 809625"/>
              <a:gd name="T67" fmla="*/ 378459 h 787400"/>
              <a:gd name="T68" fmla="*/ 724464 w 809625"/>
              <a:gd name="T69" fmla="*/ 377189 h 787400"/>
              <a:gd name="T70" fmla="*/ 620277 w 809625"/>
              <a:gd name="T71" fmla="*/ 308609 h 787400"/>
              <a:gd name="T72" fmla="*/ 230211 w 809625"/>
              <a:gd name="T73" fmla="*/ 309879 h 787400"/>
              <a:gd name="T74" fmla="*/ 727997 w 809625"/>
              <a:gd name="T75" fmla="*/ 561339 h 787400"/>
              <a:gd name="T76" fmla="*/ 678011 w 809625"/>
              <a:gd name="T77" fmla="*/ 457199 h 787400"/>
              <a:gd name="T78" fmla="*/ 676582 w 809625"/>
              <a:gd name="T79" fmla="*/ 361949 h 787400"/>
              <a:gd name="T80" fmla="*/ 809514 w 809625"/>
              <a:gd name="T81" fmla="*/ 524509 h 787400"/>
              <a:gd name="T82" fmla="*/ 133522 w 809625"/>
              <a:gd name="T83" fmla="*/ 361949 h 787400"/>
              <a:gd name="T84" fmla="*/ 204018 w 809625"/>
              <a:gd name="T85" fmla="*/ 538479 h 787400"/>
              <a:gd name="T86" fmla="*/ 224308 w 809625"/>
              <a:gd name="T87" fmla="*/ 506729 h 787400"/>
              <a:gd name="T88" fmla="*/ 255783 w 809625"/>
              <a:gd name="T89" fmla="*/ 349249 h 787400"/>
              <a:gd name="T90" fmla="*/ 332542 w 809625"/>
              <a:gd name="T91" fmla="*/ 533399 h 787400"/>
              <a:gd name="T92" fmla="*/ 558208 w 809625"/>
              <a:gd name="T93" fmla="*/ 396239 h 787400"/>
              <a:gd name="T94" fmla="*/ 602700 w 809625"/>
              <a:gd name="T95" fmla="*/ 394969 h 787400"/>
              <a:gd name="T96" fmla="*/ 634073 w 809625"/>
              <a:gd name="T97" fmla="*/ 765809 h 787400"/>
              <a:gd name="T98" fmla="*/ 472581 w 809625"/>
              <a:gd name="T99" fmla="*/ 476249 h 787400"/>
              <a:gd name="T100" fmla="*/ 516184 w 809625"/>
              <a:gd name="T101" fmla="*/ 420369 h 787400"/>
              <a:gd name="T102" fmla="*/ 584856 w 809625"/>
              <a:gd name="T103" fmla="*/ 486409 h 787400"/>
              <a:gd name="T104" fmla="*/ 663667 w 809625"/>
              <a:gd name="T105" fmla="*/ 539749 h 787400"/>
              <a:gd name="T106" fmla="*/ 745920 w 809625"/>
              <a:gd name="T107" fmla="*/ 770889 h 787400"/>
              <a:gd name="T108" fmla="*/ 139296 w 809625"/>
              <a:gd name="T109" fmla="*/ 548639 h 787400"/>
              <a:gd name="T110" fmla="*/ 182513 w 809625"/>
              <a:gd name="T111" fmla="*/ 485139 h 787400"/>
              <a:gd name="T112" fmla="*/ 196132 w 809625"/>
              <a:gd name="T113" fmla="*/ 535939 h 787400"/>
              <a:gd name="T114" fmla="*/ 620169 w 809625"/>
              <a:gd name="T115" fmla="*/ 532129 h 787400"/>
              <a:gd name="T116" fmla="*/ 628298 w 809625"/>
              <a:gd name="T117" fmla="*/ 477519 h 787400"/>
              <a:gd name="T118" fmla="*/ 662878 w 809625"/>
              <a:gd name="T119" fmla="*/ 538479 h 787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809625" h="787400">
                <a:moveTo>
                  <a:pt x="384516" y="234949"/>
                </a:moveTo>
                <a:lnTo>
                  <a:pt x="342263" y="234949"/>
                </a:lnTo>
                <a:lnTo>
                  <a:pt x="350713" y="233679"/>
                </a:lnTo>
                <a:lnTo>
                  <a:pt x="358554" y="232409"/>
                </a:lnTo>
                <a:lnTo>
                  <a:pt x="362580" y="228599"/>
                </a:lnTo>
                <a:lnTo>
                  <a:pt x="364063" y="219709"/>
                </a:lnTo>
                <a:lnTo>
                  <a:pt x="364154" y="212089"/>
                </a:lnTo>
                <a:lnTo>
                  <a:pt x="364275" y="0"/>
                </a:lnTo>
                <a:lnTo>
                  <a:pt x="384516" y="0"/>
                </a:lnTo>
                <a:lnTo>
                  <a:pt x="384516" y="19049"/>
                </a:lnTo>
                <a:lnTo>
                  <a:pt x="445239" y="19049"/>
                </a:lnTo>
                <a:lnTo>
                  <a:pt x="445239" y="39369"/>
                </a:lnTo>
                <a:lnTo>
                  <a:pt x="384516" y="39369"/>
                </a:lnTo>
                <a:lnTo>
                  <a:pt x="384516" y="59689"/>
                </a:lnTo>
                <a:lnTo>
                  <a:pt x="445239" y="59689"/>
                </a:lnTo>
                <a:lnTo>
                  <a:pt x="445239" y="80009"/>
                </a:lnTo>
                <a:lnTo>
                  <a:pt x="384516" y="80009"/>
                </a:lnTo>
                <a:lnTo>
                  <a:pt x="384516" y="100329"/>
                </a:lnTo>
                <a:lnTo>
                  <a:pt x="445239" y="100329"/>
                </a:lnTo>
                <a:lnTo>
                  <a:pt x="445239" y="120649"/>
                </a:lnTo>
                <a:lnTo>
                  <a:pt x="384516" y="120649"/>
                </a:lnTo>
                <a:lnTo>
                  <a:pt x="384516" y="140969"/>
                </a:lnTo>
                <a:lnTo>
                  <a:pt x="445239" y="140969"/>
                </a:lnTo>
                <a:lnTo>
                  <a:pt x="445239" y="161289"/>
                </a:lnTo>
                <a:lnTo>
                  <a:pt x="384516" y="161289"/>
                </a:lnTo>
                <a:lnTo>
                  <a:pt x="384516" y="181609"/>
                </a:lnTo>
                <a:lnTo>
                  <a:pt x="445239" y="181609"/>
                </a:lnTo>
                <a:lnTo>
                  <a:pt x="445239" y="201929"/>
                </a:lnTo>
                <a:lnTo>
                  <a:pt x="384516" y="201929"/>
                </a:lnTo>
                <a:lnTo>
                  <a:pt x="384516" y="234949"/>
                </a:lnTo>
                <a:close/>
              </a:path>
              <a:path w="809625" h="787400">
                <a:moveTo>
                  <a:pt x="445239" y="19049"/>
                </a:moveTo>
                <a:lnTo>
                  <a:pt x="424998" y="19049"/>
                </a:lnTo>
                <a:lnTo>
                  <a:pt x="424998" y="0"/>
                </a:lnTo>
                <a:lnTo>
                  <a:pt x="445239" y="0"/>
                </a:lnTo>
                <a:lnTo>
                  <a:pt x="445239" y="19049"/>
                </a:lnTo>
                <a:close/>
              </a:path>
              <a:path w="809625" h="787400">
                <a:moveTo>
                  <a:pt x="445239" y="59689"/>
                </a:moveTo>
                <a:lnTo>
                  <a:pt x="424998" y="59689"/>
                </a:lnTo>
                <a:lnTo>
                  <a:pt x="424998" y="39369"/>
                </a:lnTo>
                <a:lnTo>
                  <a:pt x="445239" y="39369"/>
                </a:lnTo>
                <a:lnTo>
                  <a:pt x="445239" y="59689"/>
                </a:lnTo>
                <a:close/>
              </a:path>
              <a:path w="809625" h="787400">
                <a:moveTo>
                  <a:pt x="445239" y="100329"/>
                </a:moveTo>
                <a:lnTo>
                  <a:pt x="424998" y="100329"/>
                </a:lnTo>
                <a:lnTo>
                  <a:pt x="424998" y="80009"/>
                </a:lnTo>
                <a:lnTo>
                  <a:pt x="445239" y="80009"/>
                </a:lnTo>
                <a:lnTo>
                  <a:pt x="445239" y="100329"/>
                </a:lnTo>
                <a:close/>
              </a:path>
              <a:path w="809625" h="787400">
                <a:moveTo>
                  <a:pt x="87276" y="787399"/>
                </a:moveTo>
                <a:lnTo>
                  <a:pt x="40761" y="725169"/>
                </a:lnTo>
                <a:lnTo>
                  <a:pt x="22876" y="676909"/>
                </a:lnTo>
                <a:lnTo>
                  <a:pt x="10042" y="627379"/>
                </a:lnTo>
                <a:lnTo>
                  <a:pt x="2361" y="576579"/>
                </a:lnTo>
                <a:lnTo>
                  <a:pt x="57" y="528319"/>
                </a:lnTo>
                <a:lnTo>
                  <a:pt x="0" y="524509"/>
                </a:lnTo>
                <a:lnTo>
                  <a:pt x="2541" y="473709"/>
                </a:lnTo>
                <a:lnTo>
                  <a:pt x="10164" y="422909"/>
                </a:lnTo>
                <a:lnTo>
                  <a:pt x="22521" y="374649"/>
                </a:lnTo>
                <a:lnTo>
                  <a:pt x="39326" y="328929"/>
                </a:lnTo>
                <a:lnTo>
                  <a:pt x="60292" y="285749"/>
                </a:lnTo>
                <a:lnTo>
                  <a:pt x="85135" y="245109"/>
                </a:lnTo>
                <a:lnTo>
                  <a:pt x="113570" y="208279"/>
                </a:lnTo>
                <a:lnTo>
                  <a:pt x="145309" y="175259"/>
                </a:lnTo>
                <a:lnTo>
                  <a:pt x="180068" y="146049"/>
                </a:lnTo>
                <a:lnTo>
                  <a:pt x="217561" y="120649"/>
                </a:lnTo>
                <a:lnTo>
                  <a:pt x="257503" y="100329"/>
                </a:lnTo>
                <a:lnTo>
                  <a:pt x="292293" y="92709"/>
                </a:lnTo>
                <a:lnTo>
                  <a:pt x="305408" y="96519"/>
                </a:lnTo>
                <a:lnTo>
                  <a:pt x="314482" y="105409"/>
                </a:lnTo>
                <a:lnTo>
                  <a:pt x="320752" y="132079"/>
                </a:lnTo>
                <a:lnTo>
                  <a:pt x="323805" y="167639"/>
                </a:lnTo>
                <a:lnTo>
                  <a:pt x="326195" y="201929"/>
                </a:lnTo>
                <a:lnTo>
                  <a:pt x="327201" y="207009"/>
                </a:lnTo>
                <a:lnTo>
                  <a:pt x="217945" y="207009"/>
                </a:lnTo>
                <a:lnTo>
                  <a:pt x="210746" y="208279"/>
                </a:lnTo>
                <a:lnTo>
                  <a:pt x="202206" y="215899"/>
                </a:lnTo>
                <a:lnTo>
                  <a:pt x="198893" y="226059"/>
                </a:lnTo>
                <a:lnTo>
                  <a:pt x="198977" y="236219"/>
                </a:lnTo>
                <a:lnTo>
                  <a:pt x="212473" y="284479"/>
                </a:lnTo>
                <a:lnTo>
                  <a:pt x="230211" y="309879"/>
                </a:lnTo>
                <a:lnTo>
                  <a:pt x="190037" y="309879"/>
                </a:lnTo>
                <a:lnTo>
                  <a:pt x="150959" y="311149"/>
                </a:lnTo>
                <a:lnTo>
                  <a:pt x="114880" y="325119"/>
                </a:lnTo>
                <a:lnTo>
                  <a:pt x="85859" y="351789"/>
                </a:lnTo>
                <a:lnTo>
                  <a:pt x="81062" y="365759"/>
                </a:lnTo>
                <a:lnTo>
                  <a:pt x="82853" y="373379"/>
                </a:lnTo>
                <a:lnTo>
                  <a:pt x="87377" y="379729"/>
                </a:lnTo>
                <a:lnTo>
                  <a:pt x="95393" y="384809"/>
                </a:lnTo>
                <a:lnTo>
                  <a:pt x="164222" y="384809"/>
                </a:lnTo>
                <a:lnTo>
                  <a:pt x="162430" y="387349"/>
                </a:lnTo>
                <a:lnTo>
                  <a:pt x="150981" y="407669"/>
                </a:lnTo>
                <a:lnTo>
                  <a:pt x="141623" y="429259"/>
                </a:lnTo>
                <a:lnTo>
                  <a:pt x="137438" y="440689"/>
                </a:lnTo>
                <a:lnTo>
                  <a:pt x="133641" y="453389"/>
                </a:lnTo>
                <a:lnTo>
                  <a:pt x="129939" y="464819"/>
                </a:lnTo>
                <a:lnTo>
                  <a:pt x="126038" y="476249"/>
                </a:lnTo>
                <a:lnTo>
                  <a:pt x="123675" y="486409"/>
                </a:lnTo>
                <a:lnTo>
                  <a:pt x="120841" y="496569"/>
                </a:lnTo>
                <a:lnTo>
                  <a:pt x="113792" y="515619"/>
                </a:lnTo>
                <a:lnTo>
                  <a:pt x="103339" y="527049"/>
                </a:lnTo>
                <a:lnTo>
                  <a:pt x="89832" y="539749"/>
                </a:lnTo>
                <a:lnTo>
                  <a:pt x="81144" y="553719"/>
                </a:lnTo>
                <a:lnTo>
                  <a:pt x="85151" y="570229"/>
                </a:lnTo>
                <a:lnTo>
                  <a:pt x="99375" y="577849"/>
                </a:lnTo>
                <a:lnTo>
                  <a:pt x="328162" y="577849"/>
                </a:lnTo>
                <a:lnTo>
                  <a:pt x="326786" y="591819"/>
                </a:lnTo>
                <a:lnTo>
                  <a:pt x="316304" y="640079"/>
                </a:lnTo>
                <a:lnTo>
                  <a:pt x="296562" y="675639"/>
                </a:lnTo>
                <a:lnTo>
                  <a:pt x="263561" y="709929"/>
                </a:lnTo>
                <a:lnTo>
                  <a:pt x="221715" y="740409"/>
                </a:lnTo>
                <a:lnTo>
                  <a:pt x="175441" y="765809"/>
                </a:lnTo>
                <a:lnTo>
                  <a:pt x="129156" y="782319"/>
                </a:lnTo>
                <a:lnTo>
                  <a:pt x="87276" y="787399"/>
                </a:lnTo>
                <a:close/>
              </a:path>
              <a:path w="809625" h="787400">
                <a:moveTo>
                  <a:pt x="570430" y="234949"/>
                </a:moveTo>
                <a:lnTo>
                  <a:pt x="467352" y="234949"/>
                </a:lnTo>
                <a:lnTo>
                  <a:pt x="475864" y="231139"/>
                </a:lnTo>
                <a:lnTo>
                  <a:pt x="479143" y="222249"/>
                </a:lnTo>
                <a:lnTo>
                  <a:pt x="483420" y="201929"/>
                </a:lnTo>
                <a:lnTo>
                  <a:pt x="485810" y="167639"/>
                </a:lnTo>
                <a:lnTo>
                  <a:pt x="488863" y="132079"/>
                </a:lnTo>
                <a:lnTo>
                  <a:pt x="495133" y="105409"/>
                </a:lnTo>
                <a:lnTo>
                  <a:pt x="504220" y="95249"/>
                </a:lnTo>
                <a:lnTo>
                  <a:pt x="517424" y="92709"/>
                </a:lnTo>
                <a:lnTo>
                  <a:pt x="533702" y="95249"/>
                </a:lnTo>
                <a:lnTo>
                  <a:pt x="591952" y="120649"/>
                </a:lnTo>
                <a:lnTo>
                  <a:pt x="629446" y="146049"/>
                </a:lnTo>
                <a:lnTo>
                  <a:pt x="664205" y="175259"/>
                </a:lnTo>
                <a:lnTo>
                  <a:pt x="694724" y="207009"/>
                </a:lnTo>
                <a:lnTo>
                  <a:pt x="592088" y="207009"/>
                </a:lnTo>
                <a:lnTo>
                  <a:pt x="585009" y="208279"/>
                </a:lnTo>
                <a:lnTo>
                  <a:pt x="578711" y="210819"/>
                </a:lnTo>
                <a:lnTo>
                  <a:pt x="573871" y="217169"/>
                </a:lnTo>
                <a:lnTo>
                  <a:pt x="571513" y="222249"/>
                </a:lnTo>
                <a:lnTo>
                  <a:pt x="570339" y="228599"/>
                </a:lnTo>
                <a:lnTo>
                  <a:pt x="570430" y="234949"/>
                </a:lnTo>
                <a:close/>
              </a:path>
              <a:path w="809625" h="787400">
                <a:moveTo>
                  <a:pt x="445239" y="140969"/>
                </a:moveTo>
                <a:lnTo>
                  <a:pt x="424998" y="140969"/>
                </a:lnTo>
                <a:lnTo>
                  <a:pt x="424998" y="120649"/>
                </a:lnTo>
                <a:lnTo>
                  <a:pt x="445239" y="120649"/>
                </a:lnTo>
                <a:lnTo>
                  <a:pt x="445239" y="140969"/>
                </a:lnTo>
                <a:close/>
              </a:path>
              <a:path w="809625" h="787400">
                <a:moveTo>
                  <a:pt x="445239" y="181609"/>
                </a:moveTo>
                <a:lnTo>
                  <a:pt x="424998" y="181609"/>
                </a:lnTo>
                <a:lnTo>
                  <a:pt x="424998" y="161289"/>
                </a:lnTo>
                <a:lnTo>
                  <a:pt x="445239" y="161289"/>
                </a:lnTo>
                <a:lnTo>
                  <a:pt x="445239" y="181609"/>
                </a:lnTo>
                <a:close/>
              </a:path>
              <a:path w="809625" h="787400">
                <a:moveTo>
                  <a:pt x="538348" y="295909"/>
                </a:moveTo>
                <a:lnTo>
                  <a:pt x="512907" y="285749"/>
                </a:lnTo>
                <a:lnTo>
                  <a:pt x="486936" y="278129"/>
                </a:lnTo>
                <a:lnTo>
                  <a:pt x="476312" y="275589"/>
                </a:lnTo>
                <a:lnTo>
                  <a:pt x="445239" y="264159"/>
                </a:lnTo>
                <a:lnTo>
                  <a:pt x="438479" y="260349"/>
                </a:lnTo>
                <a:lnTo>
                  <a:pt x="432750" y="255269"/>
                </a:lnTo>
                <a:lnTo>
                  <a:pt x="428206" y="247649"/>
                </a:lnTo>
                <a:lnTo>
                  <a:pt x="424998" y="241299"/>
                </a:lnTo>
                <a:lnTo>
                  <a:pt x="424998" y="201929"/>
                </a:lnTo>
                <a:lnTo>
                  <a:pt x="445239" y="201929"/>
                </a:lnTo>
                <a:lnTo>
                  <a:pt x="445453" y="207009"/>
                </a:lnTo>
                <a:lnTo>
                  <a:pt x="446947" y="217169"/>
                </a:lnTo>
                <a:lnTo>
                  <a:pt x="451003" y="228599"/>
                </a:lnTo>
                <a:lnTo>
                  <a:pt x="458902" y="233679"/>
                </a:lnTo>
                <a:lnTo>
                  <a:pt x="467352" y="234949"/>
                </a:lnTo>
                <a:lnTo>
                  <a:pt x="570430" y="234949"/>
                </a:lnTo>
                <a:lnTo>
                  <a:pt x="566689" y="252729"/>
                </a:lnTo>
                <a:lnTo>
                  <a:pt x="559960" y="267969"/>
                </a:lnTo>
                <a:lnTo>
                  <a:pt x="550445" y="283209"/>
                </a:lnTo>
                <a:lnTo>
                  <a:pt x="538348" y="295909"/>
                </a:lnTo>
                <a:close/>
              </a:path>
              <a:path w="809625" h="787400">
                <a:moveTo>
                  <a:pt x="271672" y="295909"/>
                </a:moveTo>
                <a:lnTo>
                  <a:pt x="259804" y="283209"/>
                </a:lnTo>
                <a:lnTo>
                  <a:pt x="250391" y="269239"/>
                </a:lnTo>
                <a:lnTo>
                  <a:pt x="243624" y="252729"/>
                </a:lnTo>
                <a:lnTo>
                  <a:pt x="239691" y="236219"/>
                </a:lnTo>
                <a:lnTo>
                  <a:pt x="239803" y="229869"/>
                </a:lnTo>
                <a:lnTo>
                  <a:pt x="238598" y="223519"/>
                </a:lnTo>
                <a:lnTo>
                  <a:pt x="236149" y="217169"/>
                </a:lnTo>
                <a:lnTo>
                  <a:pt x="231325" y="212089"/>
                </a:lnTo>
                <a:lnTo>
                  <a:pt x="225030" y="208279"/>
                </a:lnTo>
                <a:lnTo>
                  <a:pt x="217945" y="207009"/>
                </a:lnTo>
                <a:lnTo>
                  <a:pt x="327201" y="207009"/>
                </a:lnTo>
                <a:lnTo>
                  <a:pt x="330472" y="223519"/>
                </a:lnTo>
                <a:lnTo>
                  <a:pt x="333751" y="231139"/>
                </a:lnTo>
                <a:lnTo>
                  <a:pt x="342263" y="234949"/>
                </a:lnTo>
                <a:lnTo>
                  <a:pt x="384516" y="234949"/>
                </a:lnTo>
                <a:lnTo>
                  <a:pt x="384516" y="241299"/>
                </a:lnTo>
                <a:lnTo>
                  <a:pt x="344703" y="271779"/>
                </a:lnTo>
                <a:lnTo>
                  <a:pt x="333964" y="274319"/>
                </a:lnTo>
                <a:lnTo>
                  <a:pt x="323084" y="278129"/>
                </a:lnTo>
                <a:lnTo>
                  <a:pt x="297113" y="285749"/>
                </a:lnTo>
                <a:lnTo>
                  <a:pt x="271672" y="295909"/>
                </a:lnTo>
                <a:close/>
              </a:path>
              <a:path w="809625" h="787400">
                <a:moveTo>
                  <a:pt x="582170" y="318769"/>
                </a:moveTo>
                <a:lnTo>
                  <a:pt x="575996" y="314959"/>
                </a:lnTo>
                <a:lnTo>
                  <a:pt x="587842" y="299719"/>
                </a:lnTo>
                <a:lnTo>
                  <a:pt x="597443" y="284479"/>
                </a:lnTo>
                <a:lnTo>
                  <a:pt x="604669" y="266699"/>
                </a:lnTo>
                <a:lnTo>
                  <a:pt x="609394" y="248919"/>
                </a:lnTo>
                <a:lnTo>
                  <a:pt x="611114" y="237489"/>
                </a:lnTo>
                <a:lnTo>
                  <a:pt x="611317" y="226059"/>
                </a:lnTo>
                <a:lnTo>
                  <a:pt x="608028" y="215899"/>
                </a:lnTo>
                <a:lnTo>
                  <a:pt x="599273" y="208279"/>
                </a:lnTo>
                <a:lnTo>
                  <a:pt x="592088" y="207009"/>
                </a:lnTo>
                <a:lnTo>
                  <a:pt x="694724" y="207009"/>
                </a:lnTo>
                <a:lnTo>
                  <a:pt x="695944" y="208279"/>
                </a:lnTo>
                <a:lnTo>
                  <a:pt x="724378" y="245109"/>
                </a:lnTo>
                <a:lnTo>
                  <a:pt x="749222" y="285749"/>
                </a:lnTo>
                <a:lnTo>
                  <a:pt x="760322" y="308609"/>
                </a:lnTo>
                <a:lnTo>
                  <a:pt x="620277" y="308609"/>
                </a:lnTo>
                <a:lnTo>
                  <a:pt x="582170" y="318769"/>
                </a:lnTo>
                <a:close/>
              </a:path>
              <a:path w="809625" h="787400">
                <a:moveTo>
                  <a:pt x="339966" y="452119"/>
                </a:moveTo>
                <a:lnTo>
                  <a:pt x="272031" y="452119"/>
                </a:lnTo>
                <a:lnTo>
                  <a:pt x="279757" y="450849"/>
                </a:lnTo>
                <a:lnTo>
                  <a:pt x="286853" y="447039"/>
                </a:lnTo>
                <a:lnTo>
                  <a:pt x="291625" y="441959"/>
                </a:lnTo>
                <a:lnTo>
                  <a:pt x="293456" y="434339"/>
                </a:lnTo>
                <a:lnTo>
                  <a:pt x="293428" y="427989"/>
                </a:lnTo>
                <a:lnTo>
                  <a:pt x="292622" y="420369"/>
                </a:lnTo>
                <a:lnTo>
                  <a:pt x="291568" y="407669"/>
                </a:lnTo>
                <a:lnTo>
                  <a:pt x="291334" y="400049"/>
                </a:lnTo>
                <a:lnTo>
                  <a:pt x="291252" y="394969"/>
                </a:lnTo>
                <a:lnTo>
                  <a:pt x="291568" y="383539"/>
                </a:lnTo>
                <a:lnTo>
                  <a:pt x="305207" y="337819"/>
                </a:lnTo>
                <a:lnTo>
                  <a:pt x="312154" y="327659"/>
                </a:lnTo>
                <a:lnTo>
                  <a:pt x="317113" y="320039"/>
                </a:lnTo>
                <a:lnTo>
                  <a:pt x="323995" y="320039"/>
                </a:lnTo>
                <a:lnTo>
                  <a:pt x="333104" y="317499"/>
                </a:lnTo>
                <a:lnTo>
                  <a:pt x="353683" y="311149"/>
                </a:lnTo>
                <a:lnTo>
                  <a:pt x="360530" y="308609"/>
                </a:lnTo>
                <a:lnTo>
                  <a:pt x="372739" y="304799"/>
                </a:lnTo>
                <a:lnTo>
                  <a:pt x="384279" y="299719"/>
                </a:lnTo>
                <a:lnTo>
                  <a:pt x="395002" y="293369"/>
                </a:lnTo>
                <a:lnTo>
                  <a:pt x="404757" y="284479"/>
                </a:lnTo>
                <a:lnTo>
                  <a:pt x="414319" y="293369"/>
                </a:lnTo>
                <a:lnTo>
                  <a:pt x="424858" y="299719"/>
                </a:lnTo>
                <a:lnTo>
                  <a:pt x="436225" y="306069"/>
                </a:lnTo>
                <a:lnTo>
                  <a:pt x="448275" y="309879"/>
                </a:lnTo>
                <a:lnTo>
                  <a:pt x="455122" y="311149"/>
                </a:lnTo>
                <a:lnTo>
                  <a:pt x="475702" y="317499"/>
                </a:lnTo>
                <a:lnTo>
                  <a:pt x="509168" y="347979"/>
                </a:lnTo>
                <a:lnTo>
                  <a:pt x="511783" y="356869"/>
                </a:lnTo>
                <a:lnTo>
                  <a:pt x="404757" y="356869"/>
                </a:lnTo>
                <a:lnTo>
                  <a:pt x="389795" y="361949"/>
                </a:lnTo>
                <a:lnTo>
                  <a:pt x="376249" y="368299"/>
                </a:lnTo>
                <a:lnTo>
                  <a:pt x="364533" y="378459"/>
                </a:lnTo>
                <a:lnTo>
                  <a:pt x="355065" y="391159"/>
                </a:lnTo>
                <a:lnTo>
                  <a:pt x="343320" y="425449"/>
                </a:lnTo>
                <a:lnTo>
                  <a:pt x="339966" y="452119"/>
                </a:lnTo>
                <a:close/>
              </a:path>
              <a:path w="809625" h="787400">
                <a:moveTo>
                  <a:pt x="789594" y="384809"/>
                </a:moveTo>
                <a:lnTo>
                  <a:pt x="707525" y="384809"/>
                </a:lnTo>
                <a:lnTo>
                  <a:pt x="716294" y="383539"/>
                </a:lnTo>
                <a:lnTo>
                  <a:pt x="724464" y="377189"/>
                </a:lnTo>
                <a:lnTo>
                  <a:pt x="727851" y="370839"/>
                </a:lnTo>
                <a:lnTo>
                  <a:pt x="728867" y="364489"/>
                </a:lnTo>
                <a:lnTo>
                  <a:pt x="727530" y="358139"/>
                </a:lnTo>
                <a:lnTo>
                  <a:pt x="723857" y="351789"/>
                </a:lnTo>
                <a:lnTo>
                  <a:pt x="694745" y="325119"/>
                </a:lnTo>
                <a:lnTo>
                  <a:pt x="659010" y="311149"/>
                </a:lnTo>
                <a:lnTo>
                  <a:pt x="620277" y="308609"/>
                </a:lnTo>
                <a:lnTo>
                  <a:pt x="760322" y="308609"/>
                </a:lnTo>
                <a:lnTo>
                  <a:pt x="770188" y="328929"/>
                </a:lnTo>
                <a:lnTo>
                  <a:pt x="786993" y="374649"/>
                </a:lnTo>
                <a:lnTo>
                  <a:pt x="789594" y="384809"/>
                </a:lnTo>
                <a:close/>
              </a:path>
              <a:path w="809625" h="787400">
                <a:moveTo>
                  <a:pt x="228053" y="318769"/>
                </a:moveTo>
                <a:lnTo>
                  <a:pt x="190037" y="309879"/>
                </a:lnTo>
                <a:lnTo>
                  <a:pt x="230211" y="309879"/>
                </a:lnTo>
                <a:lnTo>
                  <a:pt x="234226" y="314959"/>
                </a:lnTo>
                <a:lnTo>
                  <a:pt x="228053" y="318769"/>
                </a:lnTo>
                <a:close/>
              </a:path>
              <a:path w="809625" h="787400">
                <a:moveTo>
                  <a:pt x="807157" y="576579"/>
                </a:moveTo>
                <a:lnTo>
                  <a:pt x="714779" y="576579"/>
                </a:lnTo>
                <a:lnTo>
                  <a:pt x="720801" y="574039"/>
                </a:lnTo>
                <a:lnTo>
                  <a:pt x="724606" y="568959"/>
                </a:lnTo>
                <a:lnTo>
                  <a:pt x="727997" y="561339"/>
                </a:lnTo>
                <a:lnTo>
                  <a:pt x="728320" y="553719"/>
                </a:lnTo>
                <a:lnTo>
                  <a:pt x="725713" y="546099"/>
                </a:lnTo>
                <a:lnTo>
                  <a:pt x="720315" y="541019"/>
                </a:lnTo>
                <a:lnTo>
                  <a:pt x="712694" y="534669"/>
                </a:lnTo>
                <a:lnTo>
                  <a:pt x="705884" y="528319"/>
                </a:lnTo>
                <a:lnTo>
                  <a:pt x="685742" y="485139"/>
                </a:lnTo>
                <a:lnTo>
                  <a:pt x="678011" y="457199"/>
                </a:lnTo>
                <a:lnTo>
                  <a:pt x="668111" y="427989"/>
                </a:lnTo>
                <a:lnTo>
                  <a:pt x="654838" y="400049"/>
                </a:lnTo>
                <a:lnTo>
                  <a:pt x="638349" y="374649"/>
                </a:lnTo>
                <a:lnTo>
                  <a:pt x="618806" y="349249"/>
                </a:lnTo>
                <a:lnTo>
                  <a:pt x="639159" y="347979"/>
                </a:lnTo>
                <a:lnTo>
                  <a:pt x="658764" y="353059"/>
                </a:lnTo>
                <a:lnTo>
                  <a:pt x="676582" y="361949"/>
                </a:lnTo>
                <a:lnTo>
                  <a:pt x="691573" y="375919"/>
                </a:lnTo>
                <a:lnTo>
                  <a:pt x="699003" y="382269"/>
                </a:lnTo>
                <a:lnTo>
                  <a:pt x="707525" y="384809"/>
                </a:lnTo>
                <a:lnTo>
                  <a:pt x="789594" y="384809"/>
                </a:lnTo>
                <a:lnTo>
                  <a:pt x="799350" y="422909"/>
                </a:lnTo>
                <a:lnTo>
                  <a:pt x="806973" y="473709"/>
                </a:lnTo>
                <a:lnTo>
                  <a:pt x="809514" y="524509"/>
                </a:lnTo>
                <a:lnTo>
                  <a:pt x="809457" y="528319"/>
                </a:lnTo>
                <a:lnTo>
                  <a:pt x="807157" y="576579"/>
                </a:lnTo>
                <a:close/>
              </a:path>
              <a:path w="809625" h="787400">
                <a:moveTo>
                  <a:pt x="164222" y="384809"/>
                </a:moveTo>
                <a:lnTo>
                  <a:pt x="103684" y="384809"/>
                </a:lnTo>
                <a:lnTo>
                  <a:pt x="111614" y="382269"/>
                </a:lnTo>
                <a:lnTo>
                  <a:pt x="118549" y="375919"/>
                </a:lnTo>
                <a:lnTo>
                  <a:pt x="133522" y="361949"/>
                </a:lnTo>
                <a:lnTo>
                  <a:pt x="151318" y="353059"/>
                </a:lnTo>
                <a:lnTo>
                  <a:pt x="170895" y="349249"/>
                </a:lnTo>
                <a:lnTo>
                  <a:pt x="191214" y="350519"/>
                </a:lnTo>
                <a:lnTo>
                  <a:pt x="175873" y="368299"/>
                </a:lnTo>
                <a:lnTo>
                  <a:pt x="164222" y="384809"/>
                </a:lnTo>
                <a:close/>
              </a:path>
              <a:path w="809625" h="787400">
                <a:moveTo>
                  <a:pt x="332041" y="538479"/>
                </a:moveTo>
                <a:lnTo>
                  <a:pt x="204018" y="538479"/>
                </a:lnTo>
                <a:lnTo>
                  <a:pt x="211622" y="535939"/>
                </a:lnTo>
                <a:lnTo>
                  <a:pt x="218095" y="532129"/>
                </a:lnTo>
                <a:lnTo>
                  <a:pt x="222588" y="525779"/>
                </a:lnTo>
                <a:lnTo>
                  <a:pt x="224298" y="519429"/>
                </a:lnTo>
                <a:lnTo>
                  <a:pt x="224650" y="515619"/>
                </a:lnTo>
                <a:lnTo>
                  <a:pt x="224769" y="511809"/>
                </a:lnTo>
                <a:lnTo>
                  <a:pt x="224308" y="506729"/>
                </a:lnTo>
                <a:lnTo>
                  <a:pt x="224251" y="499109"/>
                </a:lnTo>
                <a:lnTo>
                  <a:pt x="216864" y="457199"/>
                </a:lnTo>
                <a:lnTo>
                  <a:pt x="193946" y="412749"/>
                </a:lnTo>
                <a:lnTo>
                  <a:pt x="206398" y="394969"/>
                </a:lnTo>
                <a:lnTo>
                  <a:pt x="220971" y="377189"/>
                </a:lnTo>
                <a:lnTo>
                  <a:pt x="237491" y="361949"/>
                </a:lnTo>
                <a:lnTo>
                  <a:pt x="255783" y="349249"/>
                </a:lnTo>
                <a:lnTo>
                  <a:pt x="251569" y="370839"/>
                </a:lnTo>
                <a:lnTo>
                  <a:pt x="249975" y="391159"/>
                </a:lnTo>
                <a:lnTo>
                  <a:pt x="254062" y="435609"/>
                </a:lnTo>
                <a:lnTo>
                  <a:pt x="272031" y="452119"/>
                </a:lnTo>
                <a:lnTo>
                  <a:pt x="339966" y="452119"/>
                </a:lnTo>
                <a:lnTo>
                  <a:pt x="336932" y="476249"/>
                </a:lnTo>
                <a:lnTo>
                  <a:pt x="332542" y="533399"/>
                </a:lnTo>
                <a:lnTo>
                  <a:pt x="332041" y="538479"/>
                </a:lnTo>
                <a:close/>
              </a:path>
              <a:path w="809625" h="787400">
                <a:moveTo>
                  <a:pt x="594969" y="452119"/>
                </a:moveTo>
                <a:lnTo>
                  <a:pt x="538231" y="452119"/>
                </a:lnTo>
                <a:lnTo>
                  <a:pt x="545507" y="449579"/>
                </a:lnTo>
                <a:lnTo>
                  <a:pt x="551240" y="444499"/>
                </a:lnTo>
                <a:lnTo>
                  <a:pt x="557779" y="407669"/>
                </a:lnTo>
                <a:lnTo>
                  <a:pt x="558208" y="396239"/>
                </a:lnTo>
                <a:lnTo>
                  <a:pt x="558299" y="391159"/>
                </a:lnTo>
                <a:lnTo>
                  <a:pt x="557779" y="378459"/>
                </a:lnTo>
                <a:lnTo>
                  <a:pt x="556069" y="364489"/>
                </a:lnTo>
                <a:lnTo>
                  <a:pt x="553225" y="350519"/>
                </a:lnTo>
                <a:lnTo>
                  <a:pt x="571557" y="363219"/>
                </a:lnTo>
                <a:lnTo>
                  <a:pt x="588107" y="378459"/>
                </a:lnTo>
                <a:lnTo>
                  <a:pt x="602700" y="394969"/>
                </a:lnTo>
                <a:lnTo>
                  <a:pt x="615163" y="414019"/>
                </a:lnTo>
                <a:lnTo>
                  <a:pt x="606317" y="427989"/>
                </a:lnTo>
                <a:lnTo>
                  <a:pt x="598688" y="443229"/>
                </a:lnTo>
                <a:lnTo>
                  <a:pt x="594969" y="452119"/>
                </a:lnTo>
                <a:close/>
              </a:path>
              <a:path w="809625" h="787400">
                <a:moveTo>
                  <a:pt x="722238" y="787399"/>
                </a:moveTo>
                <a:lnTo>
                  <a:pt x="680358" y="782319"/>
                </a:lnTo>
                <a:lnTo>
                  <a:pt x="634073" y="765809"/>
                </a:lnTo>
                <a:lnTo>
                  <a:pt x="587799" y="740409"/>
                </a:lnTo>
                <a:lnTo>
                  <a:pt x="545953" y="709929"/>
                </a:lnTo>
                <a:lnTo>
                  <a:pt x="512951" y="675639"/>
                </a:lnTo>
                <a:lnTo>
                  <a:pt x="493210" y="640079"/>
                </a:lnTo>
                <a:lnTo>
                  <a:pt x="482728" y="591819"/>
                </a:lnTo>
                <a:lnTo>
                  <a:pt x="476972" y="533399"/>
                </a:lnTo>
                <a:lnTo>
                  <a:pt x="472581" y="476249"/>
                </a:lnTo>
                <a:lnTo>
                  <a:pt x="466194" y="425449"/>
                </a:lnTo>
                <a:lnTo>
                  <a:pt x="444981" y="378459"/>
                </a:lnTo>
                <a:lnTo>
                  <a:pt x="404757" y="356869"/>
                </a:lnTo>
                <a:lnTo>
                  <a:pt x="511783" y="356869"/>
                </a:lnTo>
                <a:lnTo>
                  <a:pt x="515893" y="370839"/>
                </a:lnTo>
                <a:lnTo>
                  <a:pt x="517704" y="396239"/>
                </a:lnTo>
                <a:lnTo>
                  <a:pt x="516184" y="420369"/>
                </a:lnTo>
                <a:lnTo>
                  <a:pt x="515377" y="427989"/>
                </a:lnTo>
                <a:lnTo>
                  <a:pt x="515349" y="435609"/>
                </a:lnTo>
                <a:lnTo>
                  <a:pt x="530201" y="452119"/>
                </a:lnTo>
                <a:lnTo>
                  <a:pt x="594969" y="452119"/>
                </a:lnTo>
                <a:lnTo>
                  <a:pt x="592313" y="458469"/>
                </a:lnTo>
                <a:lnTo>
                  <a:pt x="587230" y="474979"/>
                </a:lnTo>
                <a:lnTo>
                  <a:pt x="584856" y="486409"/>
                </a:lnTo>
                <a:lnTo>
                  <a:pt x="583346" y="500379"/>
                </a:lnTo>
                <a:lnTo>
                  <a:pt x="583601" y="513079"/>
                </a:lnTo>
                <a:lnTo>
                  <a:pt x="586522" y="525779"/>
                </a:lnTo>
                <a:lnTo>
                  <a:pt x="589750" y="533399"/>
                </a:lnTo>
                <a:lnTo>
                  <a:pt x="597583" y="538479"/>
                </a:lnTo>
                <a:lnTo>
                  <a:pt x="662878" y="538479"/>
                </a:lnTo>
                <a:lnTo>
                  <a:pt x="663667" y="539749"/>
                </a:lnTo>
                <a:lnTo>
                  <a:pt x="691826" y="570229"/>
                </a:lnTo>
                <a:lnTo>
                  <a:pt x="708373" y="576579"/>
                </a:lnTo>
                <a:lnTo>
                  <a:pt x="807157" y="576579"/>
                </a:lnTo>
                <a:lnTo>
                  <a:pt x="799476" y="627379"/>
                </a:lnTo>
                <a:lnTo>
                  <a:pt x="786641" y="676909"/>
                </a:lnTo>
                <a:lnTo>
                  <a:pt x="768754" y="725169"/>
                </a:lnTo>
                <a:lnTo>
                  <a:pt x="745920" y="770889"/>
                </a:lnTo>
                <a:lnTo>
                  <a:pt x="729909" y="786129"/>
                </a:lnTo>
                <a:lnTo>
                  <a:pt x="722238" y="787399"/>
                </a:lnTo>
                <a:close/>
              </a:path>
              <a:path w="809625" h="787400">
                <a:moveTo>
                  <a:pt x="328162" y="577849"/>
                </a:moveTo>
                <a:lnTo>
                  <a:pt x="99375" y="577849"/>
                </a:lnTo>
                <a:lnTo>
                  <a:pt x="114614" y="572769"/>
                </a:lnTo>
                <a:lnTo>
                  <a:pt x="128658" y="560069"/>
                </a:lnTo>
                <a:lnTo>
                  <a:pt x="139296" y="548639"/>
                </a:lnTo>
                <a:lnTo>
                  <a:pt x="151972" y="528319"/>
                </a:lnTo>
                <a:lnTo>
                  <a:pt x="160549" y="506729"/>
                </a:lnTo>
                <a:lnTo>
                  <a:pt x="167076" y="482599"/>
                </a:lnTo>
                <a:lnTo>
                  <a:pt x="173604" y="459739"/>
                </a:lnTo>
                <a:lnTo>
                  <a:pt x="177434" y="467359"/>
                </a:lnTo>
                <a:lnTo>
                  <a:pt x="180410" y="476249"/>
                </a:lnTo>
                <a:lnTo>
                  <a:pt x="182513" y="485139"/>
                </a:lnTo>
                <a:lnTo>
                  <a:pt x="183725" y="494029"/>
                </a:lnTo>
                <a:lnTo>
                  <a:pt x="183725" y="502919"/>
                </a:lnTo>
                <a:lnTo>
                  <a:pt x="182915" y="511809"/>
                </a:lnTo>
                <a:lnTo>
                  <a:pt x="183725" y="519429"/>
                </a:lnTo>
                <a:lnTo>
                  <a:pt x="184352" y="527049"/>
                </a:lnTo>
                <a:lnTo>
                  <a:pt x="189139" y="533399"/>
                </a:lnTo>
                <a:lnTo>
                  <a:pt x="196132" y="535939"/>
                </a:lnTo>
                <a:lnTo>
                  <a:pt x="204018" y="538479"/>
                </a:lnTo>
                <a:lnTo>
                  <a:pt x="332041" y="538479"/>
                </a:lnTo>
                <a:lnTo>
                  <a:pt x="328162" y="577849"/>
                </a:lnTo>
                <a:close/>
              </a:path>
              <a:path w="809625" h="787400">
                <a:moveTo>
                  <a:pt x="662878" y="538479"/>
                </a:moveTo>
                <a:lnTo>
                  <a:pt x="606115" y="538479"/>
                </a:lnTo>
                <a:lnTo>
                  <a:pt x="613922" y="535939"/>
                </a:lnTo>
                <a:lnTo>
                  <a:pt x="620169" y="532129"/>
                </a:lnTo>
                <a:lnTo>
                  <a:pt x="624231" y="524509"/>
                </a:lnTo>
                <a:lnTo>
                  <a:pt x="625486" y="516889"/>
                </a:lnTo>
                <a:lnTo>
                  <a:pt x="625384" y="510539"/>
                </a:lnTo>
                <a:lnTo>
                  <a:pt x="624676" y="502919"/>
                </a:lnTo>
                <a:lnTo>
                  <a:pt x="624676" y="496569"/>
                </a:lnTo>
                <a:lnTo>
                  <a:pt x="626043" y="487679"/>
                </a:lnTo>
                <a:lnTo>
                  <a:pt x="628298" y="477519"/>
                </a:lnTo>
                <a:lnTo>
                  <a:pt x="631423" y="468629"/>
                </a:lnTo>
                <a:lnTo>
                  <a:pt x="635404" y="459739"/>
                </a:lnTo>
                <a:lnTo>
                  <a:pt x="640061" y="474979"/>
                </a:lnTo>
                <a:lnTo>
                  <a:pt x="648995" y="505459"/>
                </a:lnTo>
                <a:lnTo>
                  <a:pt x="653823" y="520699"/>
                </a:lnTo>
                <a:lnTo>
                  <a:pt x="658150" y="530859"/>
                </a:lnTo>
                <a:lnTo>
                  <a:pt x="662878" y="5384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8A3DA78B-4C29-4EF3-B652-7AC7DF315593}"/>
              </a:ext>
            </a:extLst>
          </p:cNvPr>
          <p:cNvSpPr txBox="1"/>
          <p:nvPr/>
        </p:nvSpPr>
        <p:spPr>
          <a:xfrm>
            <a:off x="7407275" y="3811588"/>
            <a:ext cx="4000500" cy="1339850"/>
          </a:xfrm>
          <a:prstGeom prst="rect">
            <a:avLst/>
          </a:prstGeom>
        </p:spPr>
        <p:txBody>
          <a:bodyPr lIns="0" tIns="4254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ct val="92000"/>
              </a:lnSpc>
              <a:spcBef>
                <a:spcPts val="33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Changes in pulmonary ventilation  (breathing rate, depth of  respiration) can help adjust pH  when disturbances in pH occur.</a:t>
            </a:r>
            <a:endParaRPr kumimoji="0" lang="en-US" altLang="en-US" sz="2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0228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object 2">
            <a:extLst>
              <a:ext uri="{FF2B5EF4-FFF2-40B4-BE49-F238E27FC236}">
                <a16:creationId xmlns:a16="http://schemas.microsoft.com/office/drawing/2014/main" id="{7C87388F-335D-4534-9F63-CFEBE67B0643}"/>
              </a:ext>
            </a:extLst>
          </p:cNvPr>
          <p:cNvSpPr>
            <a:spLocks/>
          </p:cNvSpPr>
          <p:nvPr/>
        </p:nvSpPr>
        <p:spPr bwMode="auto">
          <a:xfrm>
            <a:off x="484188" y="471488"/>
            <a:ext cx="4379912" cy="5891212"/>
          </a:xfrm>
          <a:custGeom>
            <a:avLst/>
            <a:gdLst>
              <a:gd name="T0" fmla="*/ 4156646 w 4380230"/>
              <a:gd name="T1" fmla="*/ 0 h 5892165"/>
              <a:gd name="T2" fmla="*/ 0 w 4380230"/>
              <a:gd name="T3" fmla="*/ 0 h 5892165"/>
              <a:gd name="T4" fmla="*/ 0 w 4380230"/>
              <a:gd name="T5" fmla="*/ 5891784 h 5892165"/>
              <a:gd name="T6" fmla="*/ 4158145 w 4380230"/>
              <a:gd name="T7" fmla="*/ 5891784 h 5892165"/>
              <a:gd name="T8" fmla="*/ 4165498 w 4380230"/>
              <a:gd name="T9" fmla="*/ 5844146 h 5892165"/>
              <a:gd name="T10" fmla="*/ 4176788 w 4380230"/>
              <a:gd name="T11" fmla="*/ 5767870 h 5892165"/>
              <a:gd name="T12" fmla="*/ 4188701 w 4380230"/>
              <a:gd name="T13" fmla="*/ 5677077 h 5892165"/>
              <a:gd name="T14" fmla="*/ 4202963 w 4380230"/>
              <a:gd name="T15" fmla="*/ 5569331 h 5892165"/>
              <a:gd name="T16" fmla="*/ 4218012 w 4380230"/>
              <a:gd name="T17" fmla="*/ 5450078 h 5892165"/>
              <a:gd name="T18" fmla="*/ 4233849 w 4380230"/>
              <a:gd name="T19" fmla="*/ 5315686 h 5892165"/>
              <a:gd name="T20" fmla="*/ 4250626 w 4380230"/>
              <a:gd name="T21" fmla="*/ 5169204 h 5892165"/>
              <a:gd name="T22" fmla="*/ 4267403 w 4380230"/>
              <a:gd name="T23" fmla="*/ 5009997 h 5892165"/>
              <a:gd name="T24" fmla="*/ 4284497 w 4380230"/>
              <a:gd name="T25" fmla="*/ 4840503 h 5892165"/>
              <a:gd name="T26" fmla="*/ 4300334 w 4380230"/>
              <a:gd name="T27" fmla="*/ 4657686 h 5892165"/>
              <a:gd name="T28" fmla="*/ 4315536 w 4380230"/>
              <a:gd name="T29" fmla="*/ 4466412 h 5892165"/>
              <a:gd name="T30" fmla="*/ 4329341 w 4380230"/>
              <a:gd name="T31" fmla="*/ 4264228 h 5892165"/>
              <a:gd name="T32" fmla="*/ 4342511 w 4380230"/>
              <a:gd name="T33" fmla="*/ 4053573 h 5892165"/>
              <a:gd name="T34" fmla="*/ 4354893 w 4380230"/>
              <a:gd name="T35" fmla="*/ 3833837 h 5892165"/>
              <a:gd name="T36" fmla="*/ 4359275 w 4380230"/>
              <a:gd name="T37" fmla="*/ 3721239 h 5892165"/>
              <a:gd name="T38" fmla="*/ 4364139 w 4380230"/>
              <a:gd name="T39" fmla="*/ 3606228 h 5892165"/>
              <a:gd name="T40" fmla="*/ 4368685 w 4380230"/>
              <a:gd name="T41" fmla="*/ 3489401 h 5892165"/>
              <a:gd name="T42" fmla="*/ 4371670 w 4380230"/>
              <a:gd name="T43" fmla="*/ 3371964 h 5892165"/>
              <a:gd name="T44" fmla="*/ 4374337 w 4380230"/>
              <a:gd name="T45" fmla="*/ 3252101 h 5892165"/>
              <a:gd name="T46" fmla="*/ 4377156 w 4380230"/>
              <a:gd name="T47" fmla="*/ 3131045 h 5892165"/>
              <a:gd name="T48" fmla="*/ 4379036 w 4380230"/>
              <a:gd name="T49" fmla="*/ 3007550 h 5892165"/>
              <a:gd name="T50" fmla="*/ 4379036 w 4380230"/>
              <a:gd name="T51" fmla="*/ 2882849 h 5892165"/>
              <a:gd name="T52" fmla="*/ 4379976 w 4380230"/>
              <a:gd name="T53" fmla="*/ 2756941 h 5892165"/>
              <a:gd name="T54" fmla="*/ 4379036 w 4380230"/>
              <a:gd name="T55" fmla="*/ 2629827 h 5892165"/>
              <a:gd name="T56" fmla="*/ 4377156 w 4380230"/>
              <a:gd name="T57" fmla="*/ 2500884 h 5892165"/>
              <a:gd name="T58" fmla="*/ 4375429 w 4380230"/>
              <a:gd name="T59" fmla="*/ 2371953 h 5892165"/>
              <a:gd name="T60" fmla="*/ 4371670 w 4380230"/>
              <a:gd name="T61" fmla="*/ 2241194 h 5892165"/>
              <a:gd name="T62" fmla="*/ 4367745 w 4380230"/>
              <a:gd name="T63" fmla="*/ 2109241 h 5892165"/>
              <a:gd name="T64" fmla="*/ 4363199 w 4380230"/>
              <a:gd name="T65" fmla="*/ 1977275 h 5892165"/>
              <a:gd name="T66" fmla="*/ 4356773 w 4380230"/>
              <a:gd name="T67" fmla="*/ 1844103 h 5892165"/>
              <a:gd name="T68" fmla="*/ 4349089 w 4380230"/>
              <a:gd name="T69" fmla="*/ 1709712 h 5892165"/>
              <a:gd name="T70" fmla="*/ 4341723 w 4380230"/>
              <a:gd name="T71" fmla="*/ 1574723 h 5892165"/>
              <a:gd name="T72" fmla="*/ 4332312 w 4380230"/>
              <a:gd name="T73" fmla="*/ 1439735 h 5892165"/>
              <a:gd name="T74" fmla="*/ 4321022 w 4380230"/>
              <a:gd name="T75" fmla="*/ 1302931 h 5892165"/>
              <a:gd name="T76" fmla="*/ 4309732 w 4380230"/>
              <a:gd name="T77" fmla="*/ 1167942 h 5892165"/>
              <a:gd name="T78" fmla="*/ 4296727 w 4380230"/>
              <a:gd name="T79" fmla="*/ 1030528 h 5892165"/>
              <a:gd name="T80" fmla="*/ 4282452 w 4380230"/>
              <a:gd name="T81" fmla="*/ 892517 h 5892165"/>
              <a:gd name="T82" fmla="*/ 4267403 w 4380230"/>
              <a:gd name="T83" fmla="*/ 756310 h 5892165"/>
              <a:gd name="T84" fmla="*/ 4249851 w 4380230"/>
              <a:gd name="T85" fmla="*/ 618299 h 5892165"/>
              <a:gd name="T86" fmla="*/ 4231030 w 4380230"/>
              <a:gd name="T87" fmla="*/ 480885 h 5892165"/>
              <a:gd name="T88" fmla="*/ 4212374 w 4380230"/>
              <a:gd name="T89" fmla="*/ 342874 h 5892165"/>
              <a:gd name="T90" fmla="*/ 4190580 w 4380230"/>
              <a:gd name="T91" fmla="*/ 205460 h 5892165"/>
              <a:gd name="T92" fmla="*/ 4168317 w 4380230"/>
              <a:gd name="T93" fmla="*/ 68656 h 5892165"/>
              <a:gd name="T94" fmla="*/ 4156646 w 4380230"/>
              <a:gd name="T95" fmla="*/ 0 h 5892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380230" h="5892165">
                <a:moveTo>
                  <a:pt x="4156646" y="0"/>
                </a:moveTo>
                <a:lnTo>
                  <a:pt x="0" y="0"/>
                </a:lnTo>
                <a:lnTo>
                  <a:pt x="0" y="5891784"/>
                </a:lnTo>
                <a:lnTo>
                  <a:pt x="4158145" y="5891784"/>
                </a:lnTo>
                <a:lnTo>
                  <a:pt x="4165498" y="5844146"/>
                </a:lnTo>
                <a:lnTo>
                  <a:pt x="4176788" y="5767870"/>
                </a:lnTo>
                <a:lnTo>
                  <a:pt x="4188701" y="5677077"/>
                </a:lnTo>
                <a:lnTo>
                  <a:pt x="4202963" y="5569331"/>
                </a:lnTo>
                <a:lnTo>
                  <a:pt x="4218012" y="5450078"/>
                </a:lnTo>
                <a:lnTo>
                  <a:pt x="4233849" y="5315686"/>
                </a:lnTo>
                <a:lnTo>
                  <a:pt x="4250626" y="5169204"/>
                </a:lnTo>
                <a:lnTo>
                  <a:pt x="4267403" y="5009997"/>
                </a:lnTo>
                <a:lnTo>
                  <a:pt x="4284497" y="4840503"/>
                </a:lnTo>
                <a:lnTo>
                  <a:pt x="4300334" y="4657686"/>
                </a:lnTo>
                <a:lnTo>
                  <a:pt x="4315536" y="4466412"/>
                </a:lnTo>
                <a:lnTo>
                  <a:pt x="4329341" y="4264228"/>
                </a:lnTo>
                <a:lnTo>
                  <a:pt x="4342511" y="4053573"/>
                </a:lnTo>
                <a:lnTo>
                  <a:pt x="4354893" y="3833837"/>
                </a:lnTo>
                <a:lnTo>
                  <a:pt x="4359275" y="3721239"/>
                </a:lnTo>
                <a:lnTo>
                  <a:pt x="4364139" y="3606228"/>
                </a:lnTo>
                <a:lnTo>
                  <a:pt x="4368685" y="3489401"/>
                </a:lnTo>
                <a:lnTo>
                  <a:pt x="4371670" y="3371964"/>
                </a:lnTo>
                <a:lnTo>
                  <a:pt x="4374337" y="3252101"/>
                </a:lnTo>
                <a:lnTo>
                  <a:pt x="4377156" y="3131045"/>
                </a:lnTo>
                <a:lnTo>
                  <a:pt x="4379036" y="3007550"/>
                </a:lnTo>
                <a:lnTo>
                  <a:pt x="4379036" y="2882849"/>
                </a:lnTo>
                <a:lnTo>
                  <a:pt x="4379976" y="2756941"/>
                </a:lnTo>
                <a:lnTo>
                  <a:pt x="4379036" y="2629827"/>
                </a:lnTo>
                <a:lnTo>
                  <a:pt x="4377156" y="2500884"/>
                </a:lnTo>
                <a:lnTo>
                  <a:pt x="4375429" y="2371953"/>
                </a:lnTo>
                <a:lnTo>
                  <a:pt x="4371670" y="2241194"/>
                </a:lnTo>
                <a:lnTo>
                  <a:pt x="4367745" y="2109241"/>
                </a:lnTo>
                <a:lnTo>
                  <a:pt x="4363199" y="1977275"/>
                </a:lnTo>
                <a:lnTo>
                  <a:pt x="4356773" y="1844103"/>
                </a:lnTo>
                <a:lnTo>
                  <a:pt x="4349089" y="1709712"/>
                </a:lnTo>
                <a:lnTo>
                  <a:pt x="4341723" y="1574723"/>
                </a:lnTo>
                <a:lnTo>
                  <a:pt x="4332312" y="1439735"/>
                </a:lnTo>
                <a:lnTo>
                  <a:pt x="4321022" y="1302931"/>
                </a:lnTo>
                <a:lnTo>
                  <a:pt x="4309732" y="1167942"/>
                </a:lnTo>
                <a:lnTo>
                  <a:pt x="4296727" y="1030528"/>
                </a:lnTo>
                <a:lnTo>
                  <a:pt x="4282452" y="892517"/>
                </a:lnTo>
                <a:lnTo>
                  <a:pt x="4267403" y="756310"/>
                </a:lnTo>
                <a:lnTo>
                  <a:pt x="4249851" y="618299"/>
                </a:lnTo>
                <a:lnTo>
                  <a:pt x="4231030" y="480885"/>
                </a:lnTo>
                <a:lnTo>
                  <a:pt x="4212374" y="342874"/>
                </a:lnTo>
                <a:lnTo>
                  <a:pt x="4190580" y="205460"/>
                </a:lnTo>
                <a:lnTo>
                  <a:pt x="4168317" y="68656"/>
                </a:lnTo>
                <a:lnTo>
                  <a:pt x="4156646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7F1E0775-1BA7-427B-987A-F7BCCD8D9F5A}"/>
              </a:ext>
            </a:extLst>
          </p:cNvPr>
          <p:cNvSpPr txBox="1"/>
          <p:nvPr/>
        </p:nvSpPr>
        <p:spPr>
          <a:xfrm>
            <a:off x="941388" y="2689225"/>
            <a:ext cx="2211387" cy="1301750"/>
          </a:xfrm>
          <a:prstGeom prst="rect">
            <a:avLst/>
          </a:prstGeom>
        </p:spPr>
        <p:txBody>
          <a:bodyPr lIns="0" tIns="8953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ts val="4750"/>
              </a:lnSpc>
              <a:spcBef>
                <a:spcPts val="7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Acid-base  Balance</a:t>
            </a:r>
            <a:endParaRPr kumimoji="0" lang="en-US" alt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52228" name="object 4">
            <a:extLst>
              <a:ext uri="{FF2B5EF4-FFF2-40B4-BE49-F238E27FC236}">
                <a16:creationId xmlns:a16="http://schemas.microsoft.com/office/drawing/2014/main" id="{358BE531-791F-49ED-9537-4AE1D13DCFB1}"/>
              </a:ext>
            </a:extLst>
          </p:cNvPr>
          <p:cNvSpPr>
            <a:spLocks/>
          </p:cNvSpPr>
          <p:nvPr/>
        </p:nvSpPr>
        <p:spPr bwMode="auto">
          <a:xfrm>
            <a:off x="5194300" y="550863"/>
            <a:ext cx="6513513" cy="1844675"/>
          </a:xfrm>
          <a:custGeom>
            <a:avLst/>
            <a:gdLst>
              <a:gd name="T0" fmla="*/ 6205982 w 6513830"/>
              <a:gd name="T1" fmla="*/ 0 h 1845945"/>
              <a:gd name="T2" fmla="*/ 307594 w 6513830"/>
              <a:gd name="T3" fmla="*/ 0 h 1845945"/>
              <a:gd name="T4" fmla="*/ 262140 w 6513830"/>
              <a:gd name="T5" fmla="*/ 3334 h 1845945"/>
              <a:gd name="T6" fmla="*/ 218758 w 6513830"/>
              <a:gd name="T7" fmla="*/ 13022 h 1845945"/>
              <a:gd name="T8" fmla="*/ 177921 w 6513830"/>
              <a:gd name="T9" fmla="*/ 28587 h 1845945"/>
              <a:gd name="T10" fmla="*/ 140107 w 6513830"/>
              <a:gd name="T11" fmla="*/ 49553 h 1845945"/>
              <a:gd name="T12" fmla="*/ 105791 w 6513830"/>
              <a:gd name="T13" fmla="*/ 75444 h 1845945"/>
              <a:gd name="T14" fmla="*/ 75449 w 6513830"/>
              <a:gd name="T15" fmla="*/ 105786 h 1845945"/>
              <a:gd name="T16" fmla="*/ 49556 w 6513830"/>
              <a:gd name="T17" fmla="*/ 140102 h 1845945"/>
              <a:gd name="T18" fmla="*/ 28589 w 6513830"/>
              <a:gd name="T19" fmla="*/ 177916 h 1845945"/>
              <a:gd name="T20" fmla="*/ 13023 w 6513830"/>
              <a:gd name="T21" fmla="*/ 218753 h 1845945"/>
              <a:gd name="T22" fmla="*/ 3335 w 6513830"/>
              <a:gd name="T23" fmla="*/ 262138 h 1845945"/>
              <a:gd name="T24" fmla="*/ 0 w 6513830"/>
              <a:gd name="T25" fmla="*/ 307593 h 1845945"/>
              <a:gd name="T26" fmla="*/ 0 w 6513830"/>
              <a:gd name="T27" fmla="*/ 1537957 h 1845945"/>
              <a:gd name="T28" fmla="*/ 3335 w 6513830"/>
              <a:gd name="T29" fmla="*/ 1583413 h 1845945"/>
              <a:gd name="T30" fmla="*/ 13023 w 6513830"/>
              <a:gd name="T31" fmla="*/ 1626798 h 1845945"/>
              <a:gd name="T32" fmla="*/ 28589 w 6513830"/>
              <a:gd name="T33" fmla="*/ 1667637 h 1845945"/>
              <a:gd name="T34" fmla="*/ 49556 w 6513830"/>
              <a:gd name="T35" fmla="*/ 1705452 h 1845945"/>
              <a:gd name="T36" fmla="*/ 75449 w 6513830"/>
              <a:gd name="T37" fmla="*/ 1739770 h 1845945"/>
              <a:gd name="T38" fmla="*/ 105791 w 6513830"/>
              <a:gd name="T39" fmla="*/ 1770113 h 1845945"/>
              <a:gd name="T40" fmla="*/ 140107 w 6513830"/>
              <a:gd name="T41" fmla="*/ 1796007 h 1845945"/>
              <a:gd name="T42" fmla="*/ 177921 w 6513830"/>
              <a:gd name="T43" fmla="*/ 1816974 h 1845945"/>
              <a:gd name="T44" fmla="*/ 218758 w 6513830"/>
              <a:gd name="T45" fmla="*/ 1832540 h 1845945"/>
              <a:gd name="T46" fmla="*/ 262140 w 6513830"/>
              <a:gd name="T47" fmla="*/ 1842228 h 1845945"/>
              <a:gd name="T48" fmla="*/ 307594 w 6513830"/>
              <a:gd name="T49" fmla="*/ 1845563 h 1845945"/>
              <a:gd name="T50" fmla="*/ 6205982 w 6513830"/>
              <a:gd name="T51" fmla="*/ 1845563 h 1845945"/>
              <a:gd name="T52" fmla="*/ 6251435 w 6513830"/>
              <a:gd name="T53" fmla="*/ 1842228 h 1845945"/>
              <a:gd name="T54" fmla="*/ 6294817 w 6513830"/>
              <a:gd name="T55" fmla="*/ 1832540 h 1845945"/>
              <a:gd name="T56" fmla="*/ 6335654 w 6513830"/>
              <a:gd name="T57" fmla="*/ 1816974 h 1845945"/>
              <a:gd name="T58" fmla="*/ 6373468 w 6513830"/>
              <a:gd name="T59" fmla="*/ 1796007 h 1845945"/>
              <a:gd name="T60" fmla="*/ 6407784 w 6513830"/>
              <a:gd name="T61" fmla="*/ 1770113 h 1845945"/>
              <a:gd name="T62" fmla="*/ 6438126 w 6513830"/>
              <a:gd name="T63" fmla="*/ 1739770 h 1845945"/>
              <a:gd name="T64" fmla="*/ 6464019 w 6513830"/>
              <a:gd name="T65" fmla="*/ 1705452 h 1845945"/>
              <a:gd name="T66" fmla="*/ 6484986 w 6513830"/>
              <a:gd name="T67" fmla="*/ 1667637 h 1845945"/>
              <a:gd name="T68" fmla="*/ 6500552 w 6513830"/>
              <a:gd name="T69" fmla="*/ 1626798 h 1845945"/>
              <a:gd name="T70" fmla="*/ 6510240 w 6513830"/>
              <a:gd name="T71" fmla="*/ 1583413 h 1845945"/>
              <a:gd name="T72" fmla="*/ 6513576 w 6513830"/>
              <a:gd name="T73" fmla="*/ 1537957 h 1845945"/>
              <a:gd name="T74" fmla="*/ 6513576 w 6513830"/>
              <a:gd name="T75" fmla="*/ 307593 h 1845945"/>
              <a:gd name="T76" fmla="*/ 6510240 w 6513830"/>
              <a:gd name="T77" fmla="*/ 262138 h 1845945"/>
              <a:gd name="T78" fmla="*/ 6500552 w 6513830"/>
              <a:gd name="T79" fmla="*/ 218753 h 1845945"/>
              <a:gd name="T80" fmla="*/ 6484986 w 6513830"/>
              <a:gd name="T81" fmla="*/ 177916 h 1845945"/>
              <a:gd name="T82" fmla="*/ 6464019 w 6513830"/>
              <a:gd name="T83" fmla="*/ 140102 h 1845945"/>
              <a:gd name="T84" fmla="*/ 6438126 w 6513830"/>
              <a:gd name="T85" fmla="*/ 105786 h 1845945"/>
              <a:gd name="T86" fmla="*/ 6407784 w 6513830"/>
              <a:gd name="T87" fmla="*/ 75444 h 1845945"/>
              <a:gd name="T88" fmla="*/ 6373468 w 6513830"/>
              <a:gd name="T89" fmla="*/ 49553 h 1845945"/>
              <a:gd name="T90" fmla="*/ 6335654 w 6513830"/>
              <a:gd name="T91" fmla="*/ 28587 h 1845945"/>
              <a:gd name="T92" fmla="*/ 6294817 w 6513830"/>
              <a:gd name="T93" fmla="*/ 13022 h 1845945"/>
              <a:gd name="T94" fmla="*/ 6251435 w 6513830"/>
              <a:gd name="T95" fmla="*/ 3334 h 1845945"/>
              <a:gd name="T96" fmla="*/ 6205982 w 6513830"/>
              <a:gd name="T97" fmla="*/ 0 h 1845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513830" h="1845945">
                <a:moveTo>
                  <a:pt x="6205982" y="0"/>
                </a:moveTo>
                <a:lnTo>
                  <a:pt x="307594" y="0"/>
                </a:lnTo>
                <a:lnTo>
                  <a:pt x="262140" y="3334"/>
                </a:lnTo>
                <a:lnTo>
                  <a:pt x="218758" y="13022"/>
                </a:lnTo>
                <a:lnTo>
                  <a:pt x="177921" y="28587"/>
                </a:lnTo>
                <a:lnTo>
                  <a:pt x="140107" y="49553"/>
                </a:lnTo>
                <a:lnTo>
                  <a:pt x="105791" y="75444"/>
                </a:lnTo>
                <a:lnTo>
                  <a:pt x="75449" y="105786"/>
                </a:lnTo>
                <a:lnTo>
                  <a:pt x="49556" y="140102"/>
                </a:lnTo>
                <a:lnTo>
                  <a:pt x="28589" y="177916"/>
                </a:lnTo>
                <a:lnTo>
                  <a:pt x="13023" y="218753"/>
                </a:lnTo>
                <a:lnTo>
                  <a:pt x="3335" y="262138"/>
                </a:lnTo>
                <a:lnTo>
                  <a:pt x="0" y="307593"/>
                </a:lnTo>
                <a:lnTo>
                  <a:pt x="0" y="1537957"/>
                </a:lnTo>
                <a:lnTo>
                  <a:pt x="3335" y="1583413"/>
                </a:lnTo>
                <a:lnTo>
                  <a:pt x="13023" y="1626798"/>
                </a:lnTo>
                <a:lnTo>
                  <a:pt x="28589" y="1667637"/>
                </a:lnTo>
                <a:lnTo>
                  <a:pt x="49556" y="1705452"/>
                </a:lnTo>
                <a:lnTo>
                  <a:pt x="75449" y="1739770"/>
                </a:lnTo>
                <a:lnTo>
                  <a:pt x="105791" y="1770113"/>
                </a:lnTo>
                <a:lnTo>
                  <a:pt x="140107" y="1796007"/>
                </a:lnTo>
                <a:lnTo>
                  <a:pt x="177921" y="1816974"/>
                </a:lnTo>
                <a:lnTo>
                  <a:pt x="218758" y="1832540"/>
                </a:lnTo>
                <a:lnTo>
                  <a:pt x="262140" y="1842228"/>
                </a:lnTo>
                <a:lnTo>
                  <a:pt x="307594" y="1845563"/>
                </a:lnTo>
                <a:lnTo>
                  <a:pt x="6205982" y="1845563"/>
                </a:lnTo>
                <a:lnTo>
                  <a:pt x="6251435" y="1842228"/>
                </a:lnTo>
                <a:lnTo>
                  <a:pt x="6294817" y="1832540"/>
                </a:lnTo>
                <a:lnTo>
                  <a:pt x="6335654" y="1816974"/>
                </a:lnTo>
                <a:lnTo>
                  <a:pt x="6373468" y="1796007"/>
                </a:lnTo>
                <a:lnTo>
                  <a:pt x="6407784" y="1770113"/>
                </a:lnTo>
                <a:lnTo>
                  <a:pt x="6438126" y="1739770"/>
                </a:lnTo>
                <a:lnTo>
                  <a:pt x="6464019" y="1705452"/>
                </a:lnTo>
                <a:lnTo>
                  <a:pt x="6484986" y="1667637"/>
                </a:lnTo>
                <a:lnTo>
                  <a:pt x="6500552" y="1626798"/>
                </a:lnTo>
                <a:lnTo>
                  <a:pt x="6510240" y="1583413"/>
                </a:lnTo>
                <a:lnTo>
                  <a:pt x="6513576" y="1537957"/>
                </a:lnTo>
                <a:lnTo>
                  <a:pt x="6513576" y="307593"/>
                </a:lnTo>
                <a:lnTo>
                  <a:pt x="6510240" y="262138"/>
                </a:lnTo>
                <a:lnTo>
                  <a:pt x="6500552" y="218753"/>
                </a:lnTo>
                <a:lnTo>
                  <a:pt x="6484986" y="177916"/>
                </a:lnTo>
                <a:lnTo>
                  <a:pt x="6464019" y="140102"/>
                </a:lnTo>
                <a:lnTo>
                  <a:pt x="6438126" y="105786"/>
                </a:lnTo>
                <a:lnTo>
                  <a:pt x="6407784" y="75444"/>
                </a:lnTo>
                <a:lnTo>
                  <a:pt x="6373468" y="49553"/>
                </a:lnTo>
                <a:lnTo>
                  <a:pt x="6335654" y="28587"/>
                </a:lnTo>
                <a:lnTo>
                  <a:pt x="6294817" y="13022"/>
                </a:lnTo>
                <a:lnTo>
                  <a:pt x="6251435" y="3334"/>
                </a:lnTo>
                <a:lnTo>
                  <a:pt x="6205982" y="0"/>
                </a:lnTo>
                <a:close/>
              </a:path>
            </a:pathLst>
          </a:custGeom>
          <a:solidFill>
            <a:srgbClr val="5B9B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413370CD-71F4-4BC3-8BC7-2DD8D9EAF3F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tIns="542408"/>
          <a:lstStyle/>
          <a:p>
            <a:pPr marL="4946650" eaLnBrk="1" hangingPunct="1">
              <a:lnSpc>
                <a:spcPts val="3625"/>
              </a:lnSpc>
              <a:spcBef>
                <a:spcPts val="500"/>
              </a:spcBef>
            </a:pPr>
            <a:r>
              <a:rPr lang="en-US" altLang="en-US">
                <a:latin typeface="Calibri" panose="020F0502020204030204" pitchFamily="34" charset="0"/>
                <a:cs typeface="Calibri" panose="020F0502020204030204" pitchFamily="34" charset="0"/>
              </a:rPr>
              <a:t>The two main organs that help  balance the pH of blood are the:</a:t>
            </a:r>
          </a:p>
        </p:txBody>
      </p:sp>
      <p:sp>
        <p:nvSpPr>
          <p:cNvPr id="52230" name="object 6">
            <a:extLst>
              <a:ext uri="{FF2B5EF4-FFF2-40B4-BE49-F238E27FC236}">
                <a16:creationId xmlns:a16="http://schemas.microsoft.com/office/drawing/2014/main" id="{5B0BD7B0-4744-4895-B9B9-82904427FE53}"/>
              </a:ext>
            </a:extLst>
          </p:cNvPr>
          <p:cNvSpPr>
            <a:spLocks/>
          </p:cNvSpPr>
          <p:nvPr/>
        </p:nvSpPr>
        <p:spPr bwMode="auto">
          <a:xfrm>
            <a:off x="5194300" y="2490788"/>
            <a:ext cx="6513513" cy="1846262"/>
          </a:xfrm>
          <a:custGeom>
            <a:avLst/>
            <a:gdLst>
              <a:gd name="T0" fmla="*/ 6205715 w 6513830"/>
              <a:gd name="T1" fmla="*/ 0 h 1847214"/>
              <a:gd name="T2" fmla="*/ 307860 w 6513830"/>
              <a:gd name="T3" fmla="*/ 0 h 1847214"/>
              <a:gd name="T4" fmla="*/ 262367 w 6513830"/>
              <a:gd name="T5" fmla="*/ 3337 h 1847214"/>
              <a:gd name="T6" fmla="*/ 218946 w 6513830"/>
              <a:gd name="T7" fmla="*/ 13034 h 1847214"/>
              <a:gd name="T8" fmla="*/ 178074 w 6513830"/>
              <a:gd name="T9" fmla="*/ 28613 h 1847214"/>
              <a:gd name="T10" fmla="*/ 140226 w 6513830"/>
              <a:gd name="T11" fmla="*/ 49598 h 1847214"/>
              <a:gd name="T12" fmla="*/ 105881 w 6513830"/>
              <a:gd name="T13" fmla="*/ 75512 h 1847214"/>
              <a:gd name="T14" fmla="*/ 75512 w 6513830"/>
              <a:gd name="T15" fmla="*/ 105881 h 1847214"/>
              <a:gd name="T16" fmla="*/ 49598 w 6513830"/>
              <a:gd name="T17" fmla="*/ 140226 h 1847214"/>
              <a:gd name="T18" fmla="*/ 28613 w 6513830"/>
              <a:gd name="T19" fmla="*/ 178074 h 1847214"/>
              <a:gd name="T20" fmla="*/ 13034 w 6513830"/>
              <a:gd name="T21" fmla="*/ 218946 h 1847214"/>
              <a:gd name="T22" fmla="*/ 3337 w 6513830"/>
              <a:gd name="T23" fmla="*/ 262367 h 1847214"/>
              <a:gd name="T24" fmla="*/ 0 w 6513830"/>
              <a:gd name="T25" fmla="*/ 307860 h 1847214"/>
              <a:gd name="T26" fmla="*/ 0 w 6513830"/>
              <a:gd name="T27" fmla="*/ 1539239 h 1847214"/>
              <a:gd name="T28" fmla="*/ 3337 w 6513830"/>
              <a:gd name="T29" fmla="*/ 1584730 h 1847214"/>
              <a:gd name="T30" fmla="*/ 13034 w 6513830"/>
              <a:gd name="T31" fmla="*/ 1628148 h 1847214"/>
              <a:gd name="T32" fmla="*/ 28613 w 6513830"/>
              <a:gd name="T33" fmla="*/ 1669018 h 1847214"/>
              <a:gd name="T34" fmla="*/ 49598 w 6513830"/>
              <a:gd name="T35" fmla="*/ 1706864 h 1847214"/>
              <a:gd name="T36" fmla="*/ 75512 w 6513830"/>
              <a:gd name="T37" fmla="*/ 1741208 h 1847214"/>
              <a:gd name="T38" fmla="*/ 105881 w 6513830"/>
              <a:gd name="T39" fmla="*/ 1771576 h 1847214"/>
              <a:gd name="T40" fmla="*/ 140226 w 6513830"/>
              <a:gd name="T41" fmla="*/ 1797490 h 1847214"/>
              <a:gd name="T42" fmla="*/ 178074 w 6513830"/>
              <a:gd name="T43" fmla="*/ 1818475 h 1847214"/>
              <a:gd name="T44" fmla="*/ 218946 w 6513830"/>
              <a:gd name="T45" fmla="*/ 1834053 h 1847214"/>
              <a:gd name="T46" fmla="*/ 262367 w 6513830"/>
              <a:gd name="T47" fmla="*/ 1843750 h 1847214"/>
              <a:gd name="T48" fmla="*/ 307860 w 6513830"/>
              <a:gd name="T49" fmla="*/ 1847088 h 1847214"/>
              <a:gd name="T50" fmla="*/ 6205715 w 6513830"/>
              <a:gd name="T51" fmla="*/ 1847088 h 1847214"/>
              <a:gd name="T52" fmla="*/ 6251208 w 6513830"/>
              <a:gd name="T53" fmla="*/ 1843750 h 1847214"/>
              <a:gd name="T54" fmla="*/ 6294629 w 6513830"/>
              <a:gd name="T55" fmla="*/ 1834053 h 1847214"/>
              <a:gd name="T56" fmla="*/ 6335501 w 6513830"/>
              <a:gd name="T57" fmla="*/ 1818475 h 1847214"/>
              <a:gd name="T58" fmla="*/ 6373349 w 6513830"/>
              <a:gd name="T59" fmla="*/ 1797490 h 1847214"/>
              <a:gd name="T60" fmla="*/ 6407694 w 6513830"/>
              <a:gd name="T61" fmla="*/ 1771576 h 1847214"/>
              <a:gd name="T62" fmla="*/ 6438063 w 6513830"/>
              <a:gd name="T63" fmla="*/ 1741208 h 1847214"/>
              <a:gd name="T64" fmla="*/ 6463977 w 6513830"/>
              <a:gd name="T65" fmla="*/ 1706864 h 1847214"/>
              <a:gd name="T66" fmla="*/ 6484962 w 6513830"/>
              <a:gd name="T67" fmla="*/ 1669018 h 1847214"/>
              <a:gd name="T68" fmla="*/ 6500541 w 6513830"/>
              <a:gd name="T69" fmla="*/ 1628148 h 1847214"/>
              <a:gd name="T70" fmla="*/ 6510238 w 6513830"/>
              <a:gd name="T71" fmla="*/ 1584730 h 1847214"/>
              <a:gd name="T72" fmla="*/ 6513576 w 6513830"/>
              <a:gd name="T73" fmla="*/ 1539239 h 1847214"/>
              <a:gd name="T74" fmla="*/ 6513576 w 6513830"/>
              <a:gd name="T75" fmla="*/ 307860 h 1847214"/>
              <a:gd name="T76" fmla="*/ 6510238 w 6513830"/>
              <a:gd name="T77" fmla="*/ 262367 h 1847214"/>
              <a:gd name="T78" fmla="*/ 6500541 w 6513830"/>
              <a:gd name="T79" fmla="*/ 218946 h 1847214"/>
              <a:gd name="T80" fmla="*/ 6484962 w 6513830"/>
              <a:gd name="T81" fmla="*/ 178074 h 1847214"/>
              <a:gd name="T82" fmla="*/ 6463977 w 6513830"/>
              <a:gd name="T83" fmla="*/ 140226 h 1847214"/>
              <a:gd name="T84" fmla="*/ 6438063 w 6513830"/>
              <a:gd name="T85" fmla="*/ 105881 h 1847214"/>
              <a:gd name="T86" fmla="*/ 6407694 w 6513830"/>
              <a:gd name="T87" fmla="*/ 75512 h 1847214"/>
              <a:gd name="T88" fmla="*/ 6373349 w 6513830"/>
              <a:gd name="T89" fmla="*/ 49598 h 1847214"/>
              <a:gd name="T90" fmla="*/ 6335501 w 6513830"/>
              <a:gd name="T91" fmla="*/ 28613 h 1847214"/>
              <a:gd name="T92" fmla="*/ 6294629 w 6513830"/>
              <a:gd name="T93" fmla="*/ 13034 h 1847214"/>
              <a:gd name="T94" fmla="*/ 6251208 w 6513830"/>
              <a:gd name="T95" fmla="*/ 3337 h 1847214"/>
              <a:gd name="T96" fmla="*/ 6205715 w 6513830"/>
              <a:gd name="T97" fmla="*/ 0 h 18472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513830" h="1847214">
                <a:moveTo>
                  <a:pt x="6205715" y="0"/>
                </a:moveTo>
                <a:lnTo>
                  <a:pt x="307860" y="0"/>
                </a:lnTo>
                <a:lnTo>
                  <a:pt x="262367" y="3337"/>
                </a:lnTo>
                <a:lnTo>
                  <a:pt x="218946" y="13034"/>
                </a:lnTo>
                <a:lnTo>
                  <a:pt x="178074" y="28613"/>
                </a:lnTo>
                <a:lnTo>
                  <a:pt x="140226" y="49598"/>
                </a:lnTo>
                <a:lnTo>
                  <a:pt x="105881" y="75512"/>
                </a:lnTo>
                <a:lnTo>
                  <a:pt x="75512" y="105881"/>
                </a:lnTo>
                <a:lnTo>
                  <a:pt x="49598" y="140226"/>
                </a:lnTo>
                <a:lnTo>
                  <a:pt x="28613" y="178074"/>
                </a:lnTo>
                <a:lnTo>
                  <a:pt x="13034" y="218946"/>
                </a:lnTo>
                <a:lnTo>
                  <a:pt x="3337" y="262367"/>
                </a:lnTo>
                <a:lnTo>
                  <a:pt x="0" y="307860"/>
                </a:lnTo>
                <a:lnTo>
                  <a:pt x="0" y="1539239"/>
                </a:lnTo>
                <a:lnTo>
                  <a:pt x="3337" y="1584730"/>
                </a:lnTo>
                <a:lnTo>
                  <a:pt x="13034" y="1628148"/>
                </a:lnTo>
                <a:lnTo>
                  <a:pt x="28613" y="1669018"/>
                </a:lnTo>
                <a:lnTo>
                  <a:pt x="49598" y="1706864"/>
                </a:lnTo>
                <a:lnTo>
                  <a:pt x="75512" y="1741208"/>
                </a:lnTo>
                <a:lnTo>
                  <a:pt x="105881" y="1771576"/>
                </a:lnTo>
                <a:lnTo>
                  <a:pt x="140226" y="1797490"/>
                </a:lnTo>
                <a:lnTo>
                  <a:pt x="178074" y="1818475"/>
                </a:lnTo>
                <a:lnTo>
                  <a:pt x="218946" y="1834053"/>
                </a:lnTo>
                <a:lnTo>
                  <a:pt x="262367" y="1843750"/>
                </a:lnTo>
                <a:lnTo>
                  <a:pt x="307860" y="1847088"/>
                </a:lnTo>
                <a:lnTo>
                  <a:pt x="6205715" y="1847088"/>
                </a:lnTo>
                <a:lnTo>
                  <a:pt x="6251208" y="1843750"/>
                </a:lnTo>
                <a:lnTo>
                  <a:pt x="6294629" y="1834053"/>
                </a:lnTo>
                <a:lnTo>
                  <a:pt x="6335501" y="1818475"/>
                </a:lnTo>
                <a:lnTo>
                  <a:pt x="6373349" y="1797490"/>
                </a:lnTo>
                <a:lnTo>
                  <a:pt x="6407694" y="1771576"/>
                </a:lnTo>
                <a:lnTo>
                  <a:pt x="6438063" y="1741208"/>
                </a:lnTo>
                <a:lnTo>
                  <a:pt x="6463977" y="1706864"/>
                </a:lnTo>
                <a:lnTo>
                  <a:pt x="6484962" y="1669018"/>
                </a:lnTo>
                <a:lnTo>
                  <a:pt x="6500541" y="1628148"/>
                </a:lnTo>
                <a:lnTo>
                  <a:pt x="6510238" y="1584730"/>
                </a:lnTo>
                <a:lnTo>
                  <a:pt x="6513576" y="1539239"/>
                </a:lnTo>
                <a:lnTo>
                  <a:pt x="6513576" y="307860"/>
                </a:lnTo>
                <a:lnTo>
                  <a:pt x="6510238" y="262367"/>
                </a:lnTo>
                <a:lnTo>
                  <a:pt x="6500541" y="218946"/>
                </a:lnTo>
                <a:lnTo>
                  <a:pt x="6484962" y="178074"/>
                </a:lnTo>
                <a:lnTo>
                  <a:pt x="6463977" y="140226"/>
                </a:lnTo>
                <a:lnTo>
                  <a:pt x="6438063" y="105881"/>
                </a:lnTo>
                <a:lnTo>
                  <a:pt x="6407694" y="75512"/>
                </a:lnTo>
                <a:lnTo>
                  <a:pt x="6373349" y="49598"/>
                </a:lnTo>
                <a:lnTo>
                  <a:pt x="6335501" y="28613"/>
                </a:lnTo>
                <a:lnTo>
                  <a:pt x="6294629" y="13034"/>
                </a:lnTo>
                <a:lnTo>
                  <a:pt x="6251208" y="3337"/>
                </a:lnTo>
                <a:lnTo>
                  <a:pt x="6205715" y="0"/>
                </a:lnTo>
                <a:close/>
              </a:path>
            </a:pathLst>
          </a:custGeom>
          <a:solidFill>
            <a:srgbClr val="4DC58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F0763E88-F780-4B4B-9E09-F765524D4AFF}"/>
              </a:ext>
            </a:extLst>
          </p:cNvPr>
          <p:cNvSpPr txBox="1"/>
          <p:nvPr/>
        </p:nvSpPr>
        <p:spPr>
          <a:xfrm>
            <a:off x="5397500" y="2638425"/>
            <a:ext cx="6032500" cy="1449388"/>
          </a:xfrm>
          <a:prstGeom prst="rect">
            <a:avLst/>
          </a:prstGeom>
        </p:spPr>
        <p:txBody>
          <a:bodyPr lIns="0" tIns="6413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ts val="3625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Lungs - removes carbon dioxide (an  acid) through breathing  (respiration).</a:t>
            </a:r>
            <a:endParaRPr kumimoji="0" lang="en-US" altLang="en-US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2232" name="object 8">
            <a:extLst>
              <a:ext uri="{FF2B5EF4-FFF2-40B4-BE49-F238E27FC236}">
                <a16:creationId xmlns:a16="http://schemas.microsoft.com/office/drawing/2014/main" id="{73AB778A-49DC-4E8D-B8A2-7B4D24AC3BEE}"/>
              </a:ext>
            </a:extLst>
          </p:cNvPr>
          <p:cNvSpPr>
            <a:spLocks/>
          </p:cNvSpPr>
          <p:nvPr/>
        </p:nvSpPr>
        <p:spPr bwMode="auto">
          <a:xfrm>
            <a:off x="5194300" y="4432300"/>
            <a:ext cx="6513513" cy="1844675"/>
          </a:xfrm>
          <a:custGeom>
            <a:avLst/>
            <a:gdLst>
              <a:gd name="T0" fmla="*/ 6205982 w 6513830"/>
              <a:gd name="T1" fmla="*/ 0 h 1845945"/>
              <a:gd name="T2" fmla="*/ 307594 w 6513830"/>
              <a:gd name="T3" fmla="*/ 0 h 1845945"/>
              <a:gd name="T4" fmla="*/ 262140 w 6513830"/>
              <a:gd name="T5" fmla="*/ 3334 h 1845945"/>
              <a:gd name="T6" fmla="*/ 218758 w 6513830"/>
              <a:gd name="T7" fmla="*/ 13022 h 1845945"/>
              <a:gd name="T8" fmla="*/ 177921 w 6513830"/>
              <a:gd name="T9" fmla="*/ 28587 h 1845945"/>
              <a:gd name="T10" fmla="*/ 140107 w 6513830"/>
              <a:gd name="T11" fmla="*/ 49553 h 1845945"/>
              <a:gd name="T12" fmla="*/ 105791 w 6513830"/>
              <a:gd name="T13" fmla="*/ 75444 h 1845945"/>
              <a:gd name="T14" fmla="*/ 75449 w 6513830"/>
              <a:gd name="T15" fmla="*/ 105786 h 1845945"/>
              <a:gd name="T16" fmla="*/ 49556 w 6513830"/>
              <a:gd name="T17" fmla="*/ 140102 h 1845945"/>
              <a:gd name="T18" fmla="*/ 28589 w 6513830"/>
              <a:gd name="T19" fmla="*/ 177916 h 1845945"/>
              <a:gd name="T20" fmla="*/ 13023 w 6513830"/>
              <a:gd name="T21" fmla="*/ 218753 h 1845945"/>
              <a:gd name="T22" fmla="*/ 3335 w 6513830"/>
              <a:gd name="T23" fmla="*/ 262138 h 1845945"/>
              <a:gd name="T24" fmla="*/ 0 w 6513830"/>
              <a:gd name="T25" fmla="*/ 307593 h 1845945"/>
              <a:gd name="T26" fmla="*/ 0 w 6513830"/>
              <a:gd name="T27" fmla="*/ 1537957 h 1845945"/>
              <a:gd name="T28" fmla="*/ 3335 w 6513830"/>
              <a:gd name="T29" fmla="*/ 1583413 h 1845945"/>
              <a:gd name="T30" fmla="*/ 13023 w 6513830"/>
              <a:gd name="T31" fmla="*/ 1626798 h 1845945"/>
              <a:gd name="T32" fmla="*/ 28589 w 6513830"/>
              <a:gd name="T33" fmla="*/ 1667637 h 1845945"/>
              <a:gd name="T34" fmla="*/ 49556 w 6513830"/>
              <a:gd name="T35" fmla="*/ 1705452 h 1845945"/>
              <a:gd name="T36" fmla="*/ 75449 w 6513830"/>
              <a:gd name="T37" fmla="*/ 1739770 h 1845945"/>
              <a:gd name="T38" fmla="*/ 105791 w 6513830"/>
              <a:gd name="T39" fmla="*/ 1770113 h 1845945"/>
              <a:gd name="T40" fmla="*/ 140107 w 6513830"/>
              <a:gd name="T41" fmla="*/ 1796007 h 1845945"/>
              <a:gd name="T42" fmla="*/ 177921 w 6513830"/>
              <a:gd name="T43" fmla="*/ 1816974 h 1845945"/>
              <a:gd name="T44" fmla="*/ 218758 w 6513830"/>
              <a:gd name="T45" fmla="*/ 1832540 h 1845945"/>
              <a:gd name="T46" fmla="*/ 262140 w 6513830"/>
              <a:gd name="T47" fmla="*/ 1842228 h 1845945"/>
              <a:gd name="T48" fmla="*/ 307594 w 6513830"/>
              <a:gd name="T49" fmla="*/ 1845563 h 1845945"/>
              <a:gd name="T50" fmla="*/ 6205982 w 6513830"/>
              <a:gd name="T51" fmla="*/ 1845563 h 1845945"/>
              <a:gd name="T52" fmla="*/ 6251435 w 6513830"/>
              <a:gd name="T53" fmla="*/ 1842228 h 1845945"/>
              <a:gd name="T54" fmla="*/ 6294817 w 6513830"/>
              <a:gd name="T55" fmla="*/ 1832540 h 1845945"/>
              <a:gd name="T56" fmla="*/ 6335654 w 6513830"/>
              <a:gd name="T57" fmla="*/ 1816974 h 1845945"/>
              <a:gd name="T58" fmla="*/ 6373468 w 6513830"/>
              <a:gd name="T59" fmla="*/ 1796007 h 1845945"/>
              <a:gd name="T60" fmla="*/ 6407784 w 6513830"/>
              <a:gd name="T61" fmla="*/ 1770113 h 1845945"/>
              <a:gd name="T62" fmla="*/ 6438126 w 6513830"/>
              <a:gd name="T63" fmla="*/ 1739770 h 1845945"/>
              <a:gd name="T64" fmla="*/ 6464019 w 6513830"/>
              <a:gd name="T65" fmla="*/ 1705452 h 1845945"/>
              <a:gd name="T66" fmla="*/ 6484986 w 6513830"/>
              <a:gd name="T67" fmla="*/ 1667637 h 1845945"/>
              <a:gd name="T68" fmla="*/ 6500552 w 6513830"/>
              <a:gd name="T69" fmla="*/ 1626798 h 1845945"/>
              <a:gd name="T70" fmla="*/ 6510240 w 6513830"/>
              <a:gd name="T71" fmla="*/ 1583413 h 1845945"/>
              <a:gd name="T72" fmla="*/ 6513576 w 6513830"/>
              <a:gd name="T73" fmla="*/ 1537957 h 1845945"/>
              <a:gd name="T74" fmla="*/ 6513576 w 6513830"/>
              <a:gd name="T75" fmla="*/ 307593 h 1845945"/>
              <a:gd name="T76" fmla="*/ 6510240 w 6513830"/>
              <a:gd name="T77" fmla="*/ 262138 h 1845945"/>
              <a:gd name="T78" fmla="*/ 6500552 w 6513830"/>
              <a:gd name="T79" fmla="*/ 218753 h 1845945"/>
              <a:gd name="T80" fmla="*/ 6484986 w 6513830"/>
              <a:gd name="T81" fmla="*/ 177916 h 1845945"/>
              <a:gd name="T82" fmla="*/ 6464019 w 6513830"/>
              <a:gd name="T83" fmla="*/ 140102 h 1845945"/>
              <a:gd name="T84" fmla="*/ 6438126 w 6513830"/>
              <a:gd name="T85" fmla="*/ 105786 h 1845945"/>
              <a:gd name="T86" fmla="*/ 6407784 w 6513830"/>
              <a:gd name="T87" fmla="*/ 75444 h 1845945"/>
              <a:gd name="T88" fmla="*/ 6373468 w 6513830"/>
              <a:gd name="T89" fmla="*/ 49553 h 1845945"/>
              <a:gd name="T90" fmla="*/ 6335654 w 6513830"/>
              <a:gd name="T91" fmla="*/ 28587 h 1845945"/>
              <a:gd name="T92" fmla="*/ 6294817 w 6513830"/>
              <a:gd name="T93" fmla="*/ 13022 h 1845945"/>
              <a:gd name="T94" fmla="*/ 6251435 w 6513830"/>
              <a:gd name="T95" fmla="*/ 3334 h 1845945"/>
              <a:gd name="T96" fmla="*/ 6205982 w 6513830"/>
              <a:gd name="T97" fmla="*/ 0 h 1845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513830" h="1845945">
                <a:moveTo>
                  <a:pt x="6205982" y="0"/>
                </a:moveTo>
                <a:lnTo>
                  <a:pt x="307594" y="0"/>
                </a:lnTo>
                <a:lnTo>
                  <a:pt x="262140" y="3334"/>
                </a:lnTo>
                <a:lnTo>
                  <a:pt x="218758" y="13022"/>
                </a:lnTo>
                <a:lnTo>
                  <a:pt x="177921" y="28587"/>
                </a:lnTo>
                <a:lnTo>
                  <a:pt x="140107" y="49553"/>
                </a:lnTo>
                <a:lnTo>
                  <a:pt x="105791" y="75444"/>
                </a:lnTo>
                <a:lnTo>
                  <a:pt x="75449" y="105786"/>
                </a:lnTo>
                <a:lnTo>
                  <a:pt x="49556" y="140102"/>
                </a:lnTo>
                <a:lnTo>
                  <a:pt x="28589" y="177916"/>
                </a:lnTo>
                <a:lnTo>
                  <a:pt x="13023" y="218753"/>
                </a:lnTo>
                <a:lnTo>
                  <a:pt x="3335" y="262138"/>
                </a:lnTo>
                <a:lnTo>
                  <a:pt x="0" y="307593"/>
                </a:lnTo>
                <a:lnTo>
                  <a:pt x="0" y="1537957"/>
                </a:lnTo>
                <a:lnTo>
                  <a:pt x="3335" y="1583413"/>
                </a:lnTo>
                <a:lnTo>
                  <a:pt x="13023" y="1626798"/>
                </a:lnTo>
                <a:lnTo>
                  <a:pt x="28589" y="1667637"/>
                </a:lnTo>
                <a:lnTo>
                  <a:pt x="49556" y="1705452"/>
                </a:lnTo>
                <a:lnTo>
                  <a:pt x="75449" y="1739770"/>
                </a:lnTo>
                <a:lnTo>
                  <a:pt x="105791" y="1770113"/>
                </a:lnTo>
                <a:lnTo>
                  <a:pt x="140107" y="1796007"/>
                </a:lnTo>
                <a:lnTo>
                  <a:pt x="177921" y="1816974"/>
                </a:lnTo>
                <a:lnTo>
                  <a:pt x="218758" y="1832540"/>
                </a:lnTo>
                <a:lnTo>
                  <a:pt x="262140" y="1842228"/>
                </a:lnTo>
                <a:lnTo>
                  <a:pt x="307594" y="1845563"/>
                </a:lnTo>
                <a:lnTo>
                  <a:pt x="6205982" y="1845563"/>
                </a:lnTo>
                <a:lnTo>
                  <a:pt x="6251435" y="1842228"/>
                </a:lnTo>
                <a:lnTo>
                  <a:pt x="6294817" y="1832540"/>
                </a:lnTo>
                <a:lnTo>
                  <a:pt x="6335654" y="1816974"/>
                </a:lnTo>
                <a:lnTo>
                  <a:pt x="6373468" y="1796007"/>
                </a:lnTo>
                <a:lnTo>
                  <a:pt x="6407784" y="1770113"/>
                </a:lnTo>
                <a:lnTo>
                  <a:pt x="6438126" y="1739770"/>
                </a:lnTo>
                <a:lnTo>
                  <a:pt x="6464019" y="1705452"/>
                </a:lnTo>
                <a:lnTo>
                  <a:pt x="6484986" y="1667637"/>
                </a:lnTo>
                <a:lnTo>
                  <a:pt x="6500552" y="1626798"/>
                </a:lnTo>
                <a:lnTo>
                  <a:pt x="6510240" y="1583413"/>
                </a:lnTo>
                <a:lnTo>
                  <a:pt x="6513576" y="1537957"/>
                </a:lnTo>
                <a:lnTo>
                  <a:pt x="6513576" y="307593"/>
                </a:lnTo>
                <a:lnTo>
                  <a:pt x="6510240" y="262138"/>
                </a:lnTo>
                <a:lnTo>
                  <a:pt x="6500552" y="218753"/>
                </a:lnTo>
                <a:lnTo>
                  <a:pt x="6484986" y="177916"/>
                </a:lnTo>
                <a:lnTo>
                  <a:pt x="6464019" y="140102"/>
                </a:lnTo>
                <a:lnTo>
                  <a:pt x="6438126" y="105786"/>
                </a:lnTo>
                <a:lnTo>
                  <a:pt x="6407784" y="75444"/>
                </a:lnTo>
                <a:lnTo>
                  <a:pt x="6373468" y="49553"/>
                </a:lnTo>
                <a:lnTo>
                  <a:pt x="6335654" y="28587"/>
                </a:lnTo>
                <a:lnTo>
                  <a:pt x="6294817" y="13022"/>
                </a:lnTo>
                <a:lnTo>
                  <a:pt x="6251435" y="3334"/>
                </a:lnTo>
                <a:lnTo>
                  <a:pt x="6205982" y="0"/>
                </a:lnTo>
                <a:close/>
              </a:path>
            </a:pathLst>
          </a:custGeom>
          <a:solidFill>
            <a:srgbClr val="6FAC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7EE50FEA-6645-42DA-9955-A4338069DE77}"/>
              </a:ext>
            </a:extLst>
          </p:cNvPr>
          <p:cNvSpPr txBox="1"/>
          <p:nvPr/>
        </p:nvSpPr>
        <p:spPr>
          <a:xfrm>
            <a:off x="5397500" y="4810125"/>
            <a:ext cx="5518150" cy="989013"/>
          </a:xfrm>
          <a:prstGeom prst="rect">
            <a:avLst/>
          </a:prstGeom>
        </p:spPr>
        <p:txBody>
          <a:bodyPr lIns="0" tIns="635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ts val="3625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Kidneys - removes acids through  urine (excretion).</a:t>
            </a:r>
            <a:endParaRPr kumimoji="0" lang="en-US" altLang="en-US" sz="3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0691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object 2">
            <a:extLst>
              <a:ext uri="{FF2B5EF4-FFF2-40B4-BE49-F238E27FC236}">
                <a16:creationId xmlns:a16="http://schemas.microsoft.com/office/drawing/2014/main" id="{2022F925-272E-4CAF-B360-0C25BE9CA6BD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0 w 12192000"/>
              <a:gd name="T1" fmla="*/ 6858000 h 6858000"/>
              <a:gd name="T2" fmla="*/ 12192000 w 12192000"/>
              <a:gd name="T3" fmla="*/ 6858000 h 6858000"/>
              <a:gd name="T4" fmla="*/ 12192000 w 12192000"/>
              <a:gd name="T5" fmla="*/ 0 h 6858000"/>
              <a:gd name="T6" fmla="*/ 0 w 12192000"/>
              <a:gd name="T7" fmla="*/ 0 h 6858000"/>
              <a:gd name="T8" fmla="*/ 0 w 12192000"/>
              <a:gd name="T9" fmla="*/ 685800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83E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3251" name="object 3">
            <a:extLst>
              <a:ext uri="{FF2B5EF4-FFF2-40B4-BE49-F238E27FC236}">
                <a16:creationId xmlns:a16="http://schemas.microsoft.com/office/drawing/2014/main" id="{21C48036-F3D8-45E9-A1AB-B5F5C6A34C8D}"/>
              </a:ext>
            </a:extLst>
          </p:cNvPr>
          <p:cNvSpPr>
            <a:spLocks/>
          </p:cNvSpPr>
          <p:nvPr/>
        </p:nvSpPr>
        <p:spPr bwMode="auto">
          <a:xfrm>
            <a:off x="476250" y="479425"/>
            <a:ext cx="11239500" cy="5899150"/>
          </a:xfrm>
          <a:custGeom>
            <a:avLst/>
            <a:gdLst>
              <a:gd name="T0" fmla="*/ 0 w 11238230"/>
              <a:gd name="T1" fmla="*/ 0 h 5897880"/>
              <a:gd name="T2" fmla="*/ 11237976 w 11238230"/>
              <a:gd name="T3" fmla="*/ 0 h 5897880"/>
              <a:gd name="T4" fmla="*/ 11237976 w 11238230"/>
              <a:gd name="T5" fmla="*/ 5897880 h 5897880"/>
              <a:gd name="T6" fmla="*/ 0 w 11238230"/>
              <a:gd name="T7" fmla="*/ 5897880 h 5897880"/>
              <a:gd name="T8" fmla="*/ 0 w 11238230"/>
              <a:gd name="T9" fmla="*/ 0 h 58978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238230" h="5897880">
                <a:moveTo>
                  <a:pt x="0" y="0"/>
                </a:moveTo>
                <a:lnTo>
                  <a:pt x="11237976" y="0"/>
                </a:lnTo>
                <a:lnTo>
                  <a:pt x="11237976" y="5897880"/>
                </a:lnTo>
                <a:lnTo>
                  <a:pt x="0" y="58978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3252" name="object 4">
            <a:extLst>
              <a:ext uri="{FF2B5EF4-FFF2-40B4-BE49-F238E27FC236}">
                <a16:creationId xmlns:a16="http://schemas.microsoft.com/office/drawing/2014/main" id="{0FCD3C6B-348D-4245-A4BE-DA3E63228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4688" y="642938"/>
            <a:ext cx="8302625" cy="55721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0541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6D79C920-69DD-40EF-B461-C9485BF0B838}"/>
              </a:ext>
            </a:extLst>
          </p:cNvPr>
          <p:cNvSpPr txBox="1"/>
          <p:nvPr/>
        </p:nvSpPr>
        <p:spPr>
          <a:xfrm>
            <a:off x="941388" y="2055813"/>
            <a:ext cx="3197225" cy="2544762"/>
          </a:xfrm>
          <a:prstGeom prst="rect">
            <a:avLst/>
          </a:prstGeom>
        </p:spPr>
        <p:txBody>
          <a:bodyPr lIns="0" tIns="11938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ts val="4750"/>
              </a:lnSpc>
              <a:spcBef>
                <a:spcPts val="93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The secondary  processes of  respiration  include:</a:t>
            </a:r>
            <a:endParaRPr kumimoji="0" lang="en-US" altLang="en-US" sz="4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7171" name="object 3">
            <a:extLst>
              <a:ext uri="{FF2B5EF4-FFF2-40B4-BE49-F238E27FC236}">
                <a16:creationId xmlns:a16="http://schemas.microsoft.com/office/drawing/2014/main" id="{E6A96AEE-B520-4682-B0AE-14533E3A6C56}"/>
              </a:ext>
            </a:extLst>
          </p:cNvPr>
          <p:cNvSpPr>
            <a:spLocks/>
          </p:cNvSpPr>
          <p:nvPr/>
        </p:nvSpPr>
        <p:spPr bwMode="auto">
          <a:xfrm>
            <a:off x="5194300" y="471488"/>
            <a:ext cx="6513513" cy="1682750"/>
          </a:xfrm>
          <a:custGeom>
            <a:avLst/>
            <a:gdLst>
              <a:gd name="T0" fmla="*/ 6345326 w 6513830"/>
              <a:gd name="T1" fmla="*/ 0 h 1682750"/>
              <a:gd name="T2" fmla="*/ 168249 w 6513830"/>
              <a:gd name="T3" fmla="*/ 0 h 1682750"/>
              <a:gd name="T4" fmla="*/ 123520 w 6513830"/>
              <a:gd name="T5" fmla="*/ 6009 h 1682750"/>
              <a:gd name="T6" fmla="*/ 83328 w 6513830"/>
              <a:gd name="T7" fmla="*/ 22970 h 1682750"/>
              <a:gd name="T8" fmla="*/ 49277 w 6513830"/>
              <a:gd name="T9" fmla="*/ 49277 h 1682750"/>
              <a:gd name="T10" fmla="*/ 22970 w 6513830"/>
              <a:gd name="T11" fmla="*/ 83328 h 1682750"/>
              <a:gd name="T12" fmla="*/ 6009 w 6513830"/>
              <a:gd name="T13" fmla="*/ 123520 h 1682750"/>
              <a:gd name="T14" fmla="*/ 0 w 6513830"/>
              <a:gd name="T15" fmla="*/ 168249 h 1682750"/>
              <a:gd name="T16" fmla="*/ 1 w 6513830"/>
              <a:gd name="T17" fmla="*/ 1514246 h 1682750"/>
              <a:gd name="T18" fmla="*/ 6014 w 6513830"/>
              <a:gd name="T19" fmla="*/ 1558975 h 1682750"/>
              <a:gd name="T20" fmla="*/ 22977 w 6513830"/>
              <a:gd name="T21" fmla="*/ 1599167 h 1682750"/>
              <a:gd name="T22" fmla="*/ 49285 w 6513830"/>
              <a:gd name="T23" fmla="*/ 1633218 h 1682750"/>
              <a:gd name="T24" fmla="*/ 83336 w 6513830"/>
              <a:gd name="T25" fmla="*/ 1659525 h 1682750"/>
              <a:gd name="T26" fmla="*/ 123527 w 6513830"/>
              <a:gd name="T27" fmla="*/ 1676486 h 1682750"/>
              <a:gd name="T28" fmla="*/ 168249 w 6513830"/>
              <a:gd name="T29" fmla="*/ 1682495 h 1682750"/>
              <a:gd name="T30" fmla="*/ 6345326 w 6513830"/>
              <a:gd name="T31" fmla="*/ 1682495 h 1682750"/>
              <a:gd name="T32" fmla="*/ 6390057 w 6513830"/>
              <a:gd name="T33" fmla="*/ 1676485 h 1682750"/>
              <a:gd name="T34" fmla="*/ 6430251 w 6513830"/>
              <a:gd name="T35" fmla="*/ 1659522 h 1682750"/>
              <a:gd name="T36" fmla="*/ 6464303 w 6513830"/>
              <a:gd name="T37" fmla="*/ 1633212 h 1682750"/>
              <a:gd name="T38" fmla="*/ 6490609 w 6513830"/>
              <a:gd name="T39" fmla="*/ 1599157 h 1682750"/>
              <a:gd name="T40" fmla="*/ 6507567 w 6513830"/>
              <a:gd name="T41" fmla="*/ 1558963 h 1682750"/>
              <a:gd name="T42" fmla="*/ 6513576 w 6513830"/>
              <a:gd name="T43" fmla="*/ 1514246 h 1682750"/>
              <a:gd name="T44" fmla="*/ 6513588 w 6513830"/>
              <a:gd name="T45" fmla="*/ 168249 h 1682750"/>
              <a:gd name="T46" fmla="*/ 6507578 w 6513830"/>
              <a:gd name="T47" fmla="*/ 123520 h 1682750"/>
              <a:gd name="T48" fmla="*/ 6490615 w 6513830"/>
              <a:gd name="T49" fmla="*/ 83328 h 1682750"/>
              <a:gd name="T50" fmla="*/ 6464304 w 6513830"/>
              <a:gd name="T51" fmla="*/ 49277 h 1682750"/>
              <a:gd name="T52" fmla="*/ 6430250 w 6513830"/>
              <a:gd name="T53" fmla="*/ 22970 h 1682750"/>
              <a:gd name="T54" fmla="*/ 6390056 w 6513830"/>
              <a:gd name="T55" fmla="*/ 6009 h 1682750"/>
              <a:gd name="T56" fmla="*/ 6345326 w 6513830"/>
              <a:gd name="T57" fmla="*/ 0 h 16827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513830" h="1682750">
                <a:moveTo>
                  <a:pt x="6345326" y="0"/>
                </a:moveTo>
                <a:lnTo>
                  <a:pt x="168249" y="0"/>
                </a:lnTo>
                <a:lnTo>
                  <a:pt x="123520" y="6009"/>
                </a:lnTo>
                <a:lnTo>
                  <a:pt x="83328" y="22970"/>
                </a:lnTo>
                <a:lnTo>
                  <a:pt x="49277" y="49277"/>
                </a:lnTo>
                <a:lnTo>
                  <a:pt x="22970" y="83328"/>
                </a:lnTo>
                <a:lnTo>
                  <a:pt x="6009" y="123520"/>
                </a:lnTo>
                <a:lnTo>
                  <a:pt x="0" y="168249"/>
                </a:lnTo>
                <a:lnTo>
                  <a:pt x="1" y="1514246"/>
                </a:lnTo>
                <a:lnTo>
                  <a:pt x="6014" y="1558975"/>
                </a:lnTo>
                <a:lnTo>
                  <a:pt x="22977" y="1599167"/>
                </a:lnTo>
                <a:lnTo>
                  <a:pt x="49285" y="1633218"/>
                </a:lnTo>
                <a:lnTo>
                  <a:pt x="83336" y="1659525"/>
                </a:lnTo>
                <a:lnTo>
                  <a:pt x="123527" y="1676486"/>
                </a:lnTo>
                <a:lnTo>
                  <a:pt x="168249" y="1682495"/>
                </a:lnTo>
                <a:lnTo>
                  <a:pt x="6345326" y="1682495"/>
                </a:lnTo>
                <a:lnTo>
                  <a:pt x="6390057" y="1676485"/>
                </a:lnTo>
                <a:lnTo>
                  <a:pt x="6430251" y="1659522"/>
                </a:lnTo>
                <a:lnTo>
                  <a:pt x="6464303" y="1633212"/>
                </a:lnTo>
                <a:lnTo>
                  <a:pt x="6490609" y="1599157"/>
                </a:lnTo>
                <a:lnTo>
                  <a:pt x="6507567" y="1558963"/>
                </a:lnTo>
                <a:lnTo>
                  <a:pt x="6513576" y="1514246"/>
                </a:lnTo>
                <a:lnTo>
                  <a:pt x="6513588" y="168249"/>
                </a:lnTo>
                <a:lnTo>
                  <a:pt x="6507578" y="123520"/>
                </a:lnTo>
                <a:lnTo>
                  <a:pt x="6490615" y="83328"/>
                </a:lnTo>
                <a:lnTo>
                  <a:pt x="6464304" y="49277"/>
                </a:lnTo>
                <a:lnTo>
                  <a:pt x="6430250" y="22970"/>
                </a:lnTo>
                <a:lnTo>
                  <a:pt x="6390056" y="6009"/>
                </a:lnTo>
                <a:lnTo>
                  <a:pt x="6345326" y="0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172" name="object 4">
            <a:extLst>
              <a:ext uri="{FF2B5EF4-FFF2-40B4-BE49-F238E27FC236}">
                <a16:creationId xmlns:a16="http://schemas.microsoft.com/office/drawing/2014/main" id="{5206FDB5-2B54-42E2-91BC-B7E77EE651C3}"/>
              </a:ext>
            </a:extLst>
          </p:cNvPr>
          <p:cNvSpPr>
            <a:spLocks/>
          </p:cNvSpPr>
          <p:nvPr/>
        </p:nvSpPr>
        <p:spPr bwMode="auto">
          <a:xfrm>
            <a:off x="6184900" y="1008063"/>
            <a:ext cx="366713" cy="622300"/>
          </a:xfrm>
          <a:custGeom>
            <a:avLst/>
            <a:gdLst>
              <a:gd name="T0" fmla="*/ 38575 w 367029"/>
              <a:gd name="T1" fmla="*/ 621624 h 621664"/>
              <a:gd name="T2" fmla="*/ 0 w 367029"/>
              <a:gd name="T3" fmla="*/ 621624 h 621664"/>
              <a:gd name="T4" fmla="*/ 0 w 367029"/>
              <a:gd name="T5" fmla="*/ 303948 h 621664"/>
              <a:gd name="T6" fmla="*/ 4546 w 367029"/>
              <a:gd name="T7" fmla="*/ 281465 h 621664"/>
              <a:gd name="T8" fmla="*/ 16946 w 367029"/>
              <a:gd name="T9" fmla="*/ 263105 h 621664"/>
              <a:gd name="T10" fmla="*/ 35339 w 367029"/>
              <a:gd name="T11" fmla="*/ 250728 h 621664"/>
              <a:gd name="T12" fmla="*/ 57863 w 367029"/>
              <a:gd name="T13" fmla="*/ 246189 h 621664"/>
              <a:gd name="T14" fmla="*/ 132217 w 367029"/>
              <a:gd name="T15" fmla="*/ 246189 h 621664"/>
              <a:gd name="T16" fmla="*/ 119095 w 367029"/>
              <a:gd name="T17" fmla="*/ 212881 h 621664"/>
              <a:gd name="T18" fmla="*/ 102296 w 367029"/>
              <a:gd name="T19" fmla="*/ 176801 h 621664"/>
              <a:gd name="T20" fmla="*/ 89813 w 367029"/>
              <a:gd name="T21" fmla="*/ 137371 h 621664"/>
              <a:gd name="T22" fmla="*/ 89633 w 367029"/>
              <a:gd name="T23" fmla="*/ 94013 h 621664"/>
              <a:gd name="T24" fmla="*/ 109747 w 367029"/>
              <a:gd name="T25" fmla="*/ 46150 h 621664"/>
              <a:gd name="T26" fmla="*/ 168834 w 367029"/>
              <a:gd name="T27" fmla="*/ 2403 h 621664"/>
              <a:gd name="T28" fmla="*/ 205597 w 367029"/>
              <a:gd name="T29" fmla="*/ 0 h 621664"/>
              <a:gd name="T30" fmla="*/ 241772 w 367029"/>
              <a:gd name="T31" fmla="*/ 11975 h 621664"/>
              <a:gd name="T32" fmla="*/ 277563 w 367029"/>
              <a:gd name="T33" fmla="*/ 38706 h 621664"/>
              <a:gd name="T34" fmla="*/ 308090 w 367029"/>
              <a:gd name="T35" fmla="*/ 73047 h 621664"/>
              <a:gd name="T36" fmla="*/ 332798 w 367029"/>
              <a:gd name="T37" fmla="*/ 113945 h 621664"/>
              <a:gd name="T38" fmla="*/ 351134 w 367029"/>
              <a:gd name="T39" fmla="*/ 160345 h 621664"/>
              <a:gd name="T40" fmla="*/ 362541 w 367029"/>
              <a:gd name="T41" fmla="*/ 211196 h 621664"/>
              <a:gd name="T42" fmla="*/ 366467 w 367029"/>
              <a:gd name="T43" fmla="*/ 265442 h 621664"/>
              <a:gd name="T44" fmla="*/ 365074 w 367029"/>
              <a:gd name="T45" fmla="*/ 284695 h 621664"/>
              <a:gd name="T46" fmla="*/ 57863 w 367029"/>
              <a:gd name="T47" fmla="*/ 284695 h 621664"/>
              <a:gd name="T48" fmla="*/ 50353 w 367029"/>
              <a:gd name="T49" fmla="*/ 286208 h 621664"/>
              <a:gd name="T50" fmla="*/ 44223 w 367029"/>
              <a:gd name="T51" fmla="*/ 290333 h 621664"/>
              <a:gd name="T52" fmla="*/ 40090 w 367029"/>
              <a:gd name="T53" fmla="*/ 296452 h 621664"/>
              <a:gd name="T54" fmla="*/ 38575 w 367029"/>
              <a:gd name="T55" fmla="*/ 303948 h 621664"/>
              <a:gd name="T56" fmla="*/ 38575 w 367029"/>
              <a:gd name="T57" fmla="*/ 621624 h 621664"/>
              <a:gd name="T58" fmla="*/ 205597 w 367029"/>
              <a:gd name="T59" fmla="*/ 530885 h 621664"/>
              <a:gd name="T60" fmla="*/ 168834 w 367029"/>
              <a:gd name="T61" fmla="*/ 528481 h 621664"/>
              <a:gd name="T62" fmla="*/ 135533 w 367029"/>
              <a:gd name="T63" fmla="*/ 512748 h 621664"/>
              <a:gd name="T64" fmla="*/ 109747 w 367029"/>
              <a:gd name="T65" fmla="*/ 484735 h 621664"/>
              <a:gd name="T66" fmla="*/ 89707 w 367029"/>
              <a:gd name="T67" fmla="*/ 436872 h 621664"/>
              <a:gd name="T68" fmla="*/ 89896 w 367029"/>
              <a:gd name="T69" fmla="*/ 393514 h 621664"/>
              <a:gd name="T70" fmla="*/ 102352 w 367029"/>
              <a:gd name="T71" fmla="*/ 354083 h 621664"/>
              <a:gd name="T72" fmla="*/ 119113 w 367029"/>
              <a:gd name="T73" fmla="*/ 318003 h 621664"/>
              <a:gd name="T74" fmla="*/ 132217 w 367029"/>
              <a:gd name="T75" fmla="*/ 284695 h 621664"/>
              <a:gd name="T76" fmla="*/ 365074 w 367029"/>
              <a:gd name="T77" fmla="*/ 284695 h 621664"/>
              <a:gd name="T78" fmla="*/ 362541 w 367029"/>
              <a:gd name="T79" fmla="*/ 319689 h 621664"/>
              <a:gd name="T80" fmla="*/ 351134 w 367029"/>
              <a:gd name="T81" fmla="*/ 370539 h 621664"/>
              <a:gd name="T82" fmla="*/ 332798 w 367029"/>
              <a:gd name="T83" fmla="*/ 416940 h 621664"/>
              <a:gd name="T84" fmla="*/ 308090 w 367029"/>
              <a:gd name="T85" fmla="*/ 457838 h 621664"/>
              <a:gd name="T86" fmla="*/ 277563 w 367029"/>
              <a:gd name="T87" fmla="*/ 492178 h 621664"/>
              <a:gd name="T88" fmla="*/ 241772 w 367029"/>
              <a:gd name="T89" fmla="*/ 518909 h 621664"/>
              <a:gd name="T90" fmla="*/ 205597 w 367029"/>
              <a:gd name="T91" fmla="*/ 530885 h 621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67029" h="621664">
                <a:moveTo>
                  <a:pt x="38575" y="621624"/>
                </a:moveTo>
                <a:lnTo>
                  <a:pt x="0" y="621624"/>
                </a:lnTo>
                <a:lnTo>
                  <a:pt x="0" y="303948"/>
                </a:lnTo>
                <a:lnTo>
                  <a:pt x="4546" y="281465"/>
                </a:lnTo>
                <a:lnTo>
                  <a:pt x="16946" y="263105"/>
                </a:lnTo>
                <a:lnTo>
                  <a:pt x="35339" y="250728"/>
                </a:lnTo>
                <a:lnTo>
                  <a:pt x="57863" y="246189"/>
                </a:lnTo>
                <a:lnTo>
                  <a:pt x="132217" y="246189"/>
                </a:lnTo>
                <a:lnTo>
                  <a:pt x="119095" y="212881"/>
                </a:lnTo>
                <a:lnTo>
                  <a:pt x="102296" y="176801"/>
                </a:lnTo>
                <a:lnTo>
                  <a:pt x="89813" y="137371"/>
                </a:lnTo>
                <a:lnTo>
                  <a:pt x="89633" y="94013"/>
                </a:lnTo>
                <a:lnTo>
                  <a:pt x="109747" y="46150"/>
                </a:lnTo>
                <a:lnTo>
                  <a:pt x="168834" y="2403"/>
                </a:lnTo>
                <a:lnTo>
                  <a:pt x="205597" y="0"/>
                </a:lnTo>
                <a:lnTo>
                  <a:pt x="241772" y="11975"/>
                </a:lnTo>
                <a:lnTo>
                  <a:pt x="277563" y="38706"/>
                </a:lnTo>
                <a:lnTo>
                  <a:pt x="308090" y="73047"/>
                </a:lnTo>
                <a:lnTo>
                  <a:pt x="332798" y="113945"/>
                </a:lnTo>
                <a:lnTo>
                  <a:pt x="351134" y="160345"/>
                </a:lnTo>
                <a:lnTo>
                  <a:pt x="362541" y="211196"/>
                </a:lnTo>
                <a:lnTo>
                  <a:pt x="366467" y="265442"/>
                </a:lnTo>
                <a:lnTo>
                  <a:pt x="365074" y="284695"/>
                </a:lnTo>
                <a:lnTo>
                  <a:pt x="57863" y="284695"/>
                </a:lnTo>
                <a:lnTo>
                  <a:pt x="50353" y="286208"/>
                </a:lnTo>
                <a:lnTo>
                  <a:pt x="44223" y="290333"/>
                </a:lnTo>
                <a:lnTo>
                  <a:pt x="40090" y="296452"/>
                </a:lnTo>
                <a:lnTo>
                  <a:pt x="38575" y="303948"/>
                </a:lnTo>
                <a:lnTo>
                  <a:pt x="38575" y="621624"/>
                </a:lnTo>
                <a:close/>
              </a:path>
              <a:path w="367029" h="621664">
                <a:moveTo>
                  <a:pt x="205597" y="530885"/>
                </a:moveTo>
                <a:lnTo>
                  <a:pt x="168834" y="528481"/>
                </a:lnTo>
                <a:lnTo>
                  <a:pt x="135533" y="512748"/>
                </a:lnTo>
                <a:lnTo>
                  <a:pt x="109747" y="484735"/>
                </a:lnTo>
                <a:lnTo>
                  <a:pt x="89707" y="436872"/>
                </a:lnTo>
                <a:lnTo>
                  <a:pt x="89896" y="393514"/>
                </a:lnTo>
                <a:lnTo>
                  <a:pt x="102352" y="354083"/>
                </a:lnTo>
                <a:lnTo>
                  <a:pt x="119113" y="318003"/>
                </a:lnTo>
                <a:lnTo>
                  <a:pt x="132217" y="284695"/>
                </a:lnTo>
                <a:lnTo>
                  <a:pt x="365074" y="284695"/>
                </a:lnTo>
                <a:lnTo>
                  <a:pt x="362541" y="319689"/>
                </a:lnTo>
                <a:lnTo>
                  <a:pt x="351134" y="370539"/>
                </a:lnTo>
                <a:lnTo>
                  <a:pt x="332798" y="416940"/>
                </a:lnTo>
                <a:lnTo>
                  <a:pt x="308090" y="457838"/>
                </a:lnTo>
                <a:lnTo>
                  <a:pt x="277563" y="492178"/>
                </a:lnTo>
                <a:lnTo>
                  <a:pt x="241772" y="518909"/>
                </a:lnTo>
                <a:lnTo>
                  <a:pt x="205597" y="530885"/>
                </a:lnTo>
                <a:close/>
              </a:path>
            </a:pathLst>
          </a:custGeom>
          <a:solidFill>
            <a:srgbClr val="EC7C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173" name="object 5">
            <a:extLst>
              <a:ext uri="{FF2B5EF4-FFF2-40B4-BE49-F238E27FC236}">
                <a16:creationId xmlns:a16="http://schemas.microsoft.com/office/drawing/2014/main" id="{0D157A32-FF20-4F5C-8937-BF6852988620}"/>
              </a:ext>
            </a:extLst>
          </p:cNvPr>
          <p:cNvSpPr>
            <a:spLocks/>
          </p:cNvSpPr>
          <p:nvPr/>
        </p:nvSpPr>
        <p:spPr bwMode="auto">
          <a:xfrm>
            <a:off x="5780088" y="1008063"/>
            <a:ext cx="366712" cy="622300"/>
          </a:xfrm>
          <a:custGeom>
            <a:avLst/>
            <a:gdLst>
              <a:gd name="T0" fmla="*/ 160870 w 367029"/>
              <a:gd name="T1" fmla="*/ 530885 h 621664"/>
              <a:gd name="T2" fmla="*/ 124695 w 367029"/>
              <a:gd name="T3" fmla="*/ 518909 h 621664"/>
              <a:gd name="T4" fmla="*/ 88904 w 367029"/>
              <a:gd name="T5" fmla="*/ 492178 h 621664"/>
              <a:gd name="T6" fmla="*/ 58377 w 367029"/>
              <a:gd name="T7" fmla="*/ 457838 h 621664"/>
              <a:gd name="T8" fmla="*/ 33669 w 367029"/>
              <a:gd name="T9" fmla="*/ 416940 h 621664"/>
              <a:gd name="T10" fmla="*/ 15333 w 367029"/>
              <a:gd name="T11" fmla="*/ 370539 h 621664"/>
              <a:gd name="T12" fmla="*/ 3925 w 367029"/>
              <a:gd name="T13" fmla="*/ 319689 h 621664"/>
              <a:gd name="T14" fmla="*/ 0 w 367029"/>
              <a:gd name="T15" fmla="*/ 265442 h 621664"/>
              <a:gd name="T16" fmla="*/ 3925 w 367029"/>
              <a:gd name="T17" fmla="*/ 211196 h 621664"/>
              <a:gd name="T18" fmla="*/ 15333 w 367029"/>
              <a:gd name="T19" fmla="*/ 160345 h 621664"/>
              <a:gd name="T20" fmla="*/ 33669 w 367029"/>
              <a:gd name="T21" fmla="*/ 113945 h 621664"/>
              <a:gd name="T22" fmla="*/ 58377 w 367029"/>
              <a:gd name="T23" fmla="*/ 73047 h 621664"/>
              <a:gd name="T24" fmla="*/ 88904 w 367029"/>
              <a:gd name="T25" fmla="*/ 38706 h 621664"/>
              <a:gd name="T26" fmla="*/ 124695 w 367029"/>
              <a:gd name="T27" fmla="*/ 11975 h 621664"/>
              <a:gd name="T28" fmla="*/ 160870 w 367029"/>
              <a:gd name="T29" fmla="*/ 0 h 621664"/>
              <a:gd name="T30" fmla="*/ 197633 w 367029"/>
              <a:gd name="T31" fmla="*/ 2403 h 621664"/>
              <a:gd name="T32" fmla="*/ 230933 w 367029"/>
              <a:gd name="T33" fmla="*/ 18136 h 621664"/>
              <a:gd name="T34" fmla="*/ 256720 w 367029"/>
              <a:gd name="T35" fmla="*/ 46150 h 621664"/>
              <a:gd name="T36" fmla="*/ 276760 w 367029"/>
              <a:gd name="T37" fmla="*/ 94013 h 621664"/>
              <a:gd name="T38" fmla="*/ 276571 w 367029"/>
              <a:gd name="T39" fmla="*/ 137371 h 621664"/>
              <a:gd name="T40" fmla="*/ 264115 w 367029"/>
              <a:gd name="T41" fmla="*/ 176801 h 621664"/>
              <a:gd name="T42" fmla="*/ 247354 w 367029"/>
              <a:gd name="T43" fmla="*/ 212881 h 621664"/>
              <a:gd name="T44" fmla="*/ 234250 w 367029"/>
              <a:gd name="T45" fmla="*/ 246189 h 621664"/>
              <a:gd name="T46" fmla="*/ 308604 w 367029"/>
              <a:gd name="T47" fmla="*/ 246189 h 621664"/>
              <a:gd name="T48" fmla="*/ 331128 w 367029"/>
              <a:gd name="T49" fmla="*/ 250728 h 621664"/>
              <a:gd name="T50" fmla="*/ 349521 w 367029"/>
              <a:gd name="T51" fmla="*/ 263105 h 621664"/>
              <a:gd name="T52" fmla="*/ 361921 w 367029"/>
              <a:gd name="T53" fmla="*/ 281465 h 621664"/>
              <a:gd name="T54" fmla="*/ 362574 w 367029"/>
              <a:gd name="T55" fmla="*/ 284695 h 621664"/>
              <a:gd name="T56" fmla="*/ 234250 w 367029"/>
              <a:gd name="T57" fmla="*/ 284695 h 621664"/>
              <a:gd name="T58" fmla="*/ 247372 w 367029"/>
              <a:gd name="T59" fmla="*/ 318003 h 621664"/>
              <a:gd name="T60" fmla="*/ 264170 w 367029"/>
              <a:gd name="T61" fmla="*/ 354083 h 621664"/>
              <a:gd name="T62" fmla="*/ 276654 w 367029"/>
              <a:gd name="T63" fmla="*/ 393514 h 621664"/>
              <a:gd name="T64" fmla="*/ 276834 w 367029"/>
              <a:gd name="T65" fmla="*/ 436872 h 621664"/>
              <a:gd name="T66" fmla="*/ 256720 w 367029"/>
              <a:gd name="T67" fmla="*/ 484735 h 621664"/>
              <a:gd name="T68" fmla="*/ 230933 w 367029"/>
              <a:gd name="T69" fmla="*/ 512748 h 621664"/>
              <a:gd name="T70" fmla="*/ 197633 w 367029"/>
              <a:gd name="T71" fmla="*/ 528481 h 621664"/>
              <a:gd name="T72" fmla="*/ 160870 w 367029"/>
              <a:gd name="T73" fmla="*/ 530885 h 621664"/>
              <a:gd name="T74" fmla="*/ 366467 w 367029"/>
              <a:gd name="T75" fmla="*/ 621624 h 621664"/>
              <a:gd name="T76" fmla="*/ 327892 w 367029"/>
              <a:gd name="T77" fmla="*/ 621624 h 621664"/>
              <a:gd name="T78" fmla="*/ 327892 w 367029"/>
              <a:gd name="T79" fmla="*/ 303948 h 621664"/>
              <a:gd name="T80" fmla="*/ 326377 w 367029"/>
              <a:gd name="T81" fmla="*/ 296452 h 621664"/>
              <a:gd name="T82" fmla="*/ 322244 w 367029"/>
              <a:gd name="T83" fmla="*/ 290333 h 621664"/>
              <a:gd name="T84" fmla="*/ 316113 w 367029"/>
              <a:gd name="T85" fmla="*/ 286208 h 621664"/>
              <a:gd name="T86" fmla="*/ 308604 w 367029"/>
              <a:gd name="T87" fmla="*/ 284695 h 621664"/>
              <a:gd name="T88" fmla="*/ 362574 w 367029"/>
              <a:gd name="T89" fmla="*/ 284695 h 621664"/>
              <a:gd name="T90" fmla="*/ 366467 w 367029"/>
              <a:gd name="T91" fmla="*/ 303948 h 621664"/>
              <a:gd name="T92" fmla="*/ 366467 w 367029"/>
              <a:gd name="T93" fmla="*/ 621624 h 621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67029" h="621664">
                <a:moveTo>
                  <a:pt x="160870" y="530885"/>
                </a:moveTo>
                <a:lnTo>
                  <a:pt x="124695" y="518909"/>
                </a:lnTo>
                <a:lnTo>
                  <a:pt x="88904" y="492178"/>
                </a:lnTo>
                <a:lnTo>
                  <a:pt x="58377" y="457838"/>
                </a:lnTo>
                <a:lnTo>
                  <a:pt x="33669" y="416940"/>
                </a:lnTo>
                <a:lnTo>
                  <a:pt x="15333" y="370539"/>
                </a:lnTo>
                <a:lnTo>
                  <a:pt x="3925" y="319689"/>
                </a:lnTo>
                <a:lnTo>
                  <a:pt x="0" y="265442"/>
                </a:lnTo>
                <a:lnTo>
                  <a:pt x="3925" y="211196"/>
                </a:lnTo>
                <a:lnTo>
                  <a:pt x="15333" y="160345"/>
                </a:lnTo>
                <a:lnTo>
                  <a:pt x="33669" y="113945"/>
                </a:lnTo>
                <a:lnTo>
                  <a:pt x="58377" y="73047"/>
                </a:lnTo>
                <a:lnTo>
                  <a:pt x="88904" y="38706"/>
                </a:lnTo>
                <a:lnTo>
                  <a:pt x="124695" y="11975"/>
                </a:lnTo>
                <a:lnTo>
                  <a:pt x="160870" y="0"/>
                </a:lnTo>
                <a:lnTo>
                  <a:pt x="197633" y="2403"/>
                </a:lnTo>
                <a:lnTo>
                  <a:pt x="230933" y="18136"/>
                </a:lnTo>
                <a:lnTo>
                  <a:pt x="256720" y="46150"/>
                </a:lnTo>
                <a:lnTo>
                  <a:pt x="276760" y="94013"/>
                </a:lnTo>
                <a:lnTo>
                  <a:pt x="276571" y="137371"/>
                </a:lnTo>
                <a:lnTo>
                  <a:pt x="264115" y="176801"/>
                </a:lnTo>
                <a:lnTo>
                  <a:pt x="247354" y="212881"/>
                </a:lnTo>
                <a:lnTo>
                  <a:pt x="234250" y="246189"/>
                </a:lnTo>
                <a:lnTo>
                  <a:pt x="308604" y="246189"/>
                </a:lnTo>
                <a:lnTo>
                  <a:pt x="331128" y="250728"/>
                </a:lnTo>
                <a:lnTo>
                  <a:pt x="349521" y="263105"/>
                </a:lnTo>
                <a:lnTo>
                  <a:pt x="361921" y="281465"/>
                </a:lnTo>
                <a:lnTo>
                  <a:pt x="362574" y="284695"/>
                </a:lnTo>
                <a:lnTo>
                  <a:pt x="234250" y="284695"/>
                </a:lnTo>
                <a:lnTo>
                  <a:pt x="247372" y="318003"/>
                </a:lnTo>
                <a:lnTo>
                  <a:pt x="264170" y="354083"/>
                </a:lnTo>
                <a:lnTo>
                  <a:pt x="276654" y="393514"/>
                </a:lnTo>
                <a:lnTo>
                  <a:pt x="276834" y="436872"/>
                </a:lnTo>
                <a:lnTo>
                  <a:pt x="256720" y="484735"/>
                </a:lnTo>
                <a:lnTo>
                  <a:pt x="230933" y="512748"/>
                </a:lnTo>
                <a:lnTo>
                  <a:pt x="197633" y="528481"/>
                </a:lnTo>
                <a:lnTo>
                  <a:pt x="160870" y="530885"/>
                </a:lnTo>
                <a:close/>
              </a:path>
              <a:path w="367029" h="621664">
                <a:moveTo>
                  <a:pt x="366467" y="621624"/>
                </a:moveTo>
                <a:lnTo>
                  <a:pt x="327892" y="621624"/>
                </a:lnTo>
                <a:lnTo>
                  <a:pt x="327892" y="303948"/>
                </a:lnTo>
                <a:lnTo>
                  <a:pt x="326377" y="296452"/>
                </a:lnTo>
                <a:lnTo>
                  <a:pt x="322244" y="290333"/>
                </a:lnTo>
                <a:lnTo>
                  <a:pt x="316113" y="286208"/>
                </a:lnTo>
                <a:lnTo>
                  <a:pt x="308604" y="284695"/>
                </a:lnTo>
                <a:lnTo>
                  <a:pt x="362574" y="284695"/>
                </a:lnTo>
                <a:lnTo>
                  <a:pt x="366467" y="303948"/>
                </a:lnTo>
                <a:lnTo>
                  <a:pt x="366467" y="621624"/>
                </a:lnTo>
                <a:close/>
              </a:path>
            </a:pathLst>
          </a:custGeom>
          <a:solidFill>
            <a:srgbClr val="EC7C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CEEA95E5-E932-4DFD-9CED-3BC6F501D2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300913" y="722313"/>
            <a:ext cx="3721100" cy="1104900"/>
          </a:xfrm>
        </p:spPr>
        <p:txBody>
          <a:bodyPr tIns="12065"/>
          <a:lstStyle/>
          <a:p>
            <a:pPr marL="12700" eaLnBrk="1" hangingPunct="1">
              <a:lnSpc>
                <a:spcPts val="2750"/>
              </a:lnSpc>
              <a:spcBef>
                <a:spcPts val="175"/>
              </a:spcBef>
            </a:pPr>
            <a:r>
              <a:rPr lang="en-US" altLang="en-US" sz="25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REGULATION OF BLOOD pH</a:t>
            </a:r>
            <a:r>
              <a:rPr lang="en-US" altLang="en-US" sz="25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br>
              <a:rPr lang="en-US" altLang="en-US" sz="25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5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occurs in coordination  with the kidneys</a:t>
            </a:r>
            <a:endParaRPr lang="en-US" altLang="en-US" sz="25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75" name="object 7">
            <a:extLst>
              <a:ext uri="{FF2B5EF4-FFF2-40B4-BE49-F238E27FC236}">
                <a16:creationId xmlns:a16="http://schemas.microsoft.com/office/drawing/2014/main" id="{526EAC5C-76C5-4608-B634-54594EB20606}"/>
              </a:ext>
            </a:extLst>
          </p:cNvPr>
          <p:cNvSpPr>
            <a:spLocks/>
          </p:cNvSpPr>
          <p:nvPr/>
        </p:nvSpPr>
        <p:spPr bwMode="auto">
          <a:xfrm>
            <a:off x="5194300" y="2571750"/>
            <a:ext cx="6513513" cy="1682750"/>
          </a:xfrm>
          <a:custGeom>
            <a:avLst/>
            <a:gdLst>
              <a:gd name="T0" fmla="*/ 6345478 w 6513830"/>
              <a:gd name="T1" fmla="*/ 0 h 1681479"/>
              <a:gd name="T2" fmla="*/ 168097 w 6513830"/>
              <a:gd name="T3" fmla="*/ 0 h 1681479"/>
              <a:gd name="T4" fmla="*/ 123410 w 6513830"/>
              <a:gd name="T5" fmla="*/ 6004 h 1681479"/>
              <a:gd name="T6" fmla="*/ 83255 w 6513830"/>
              <a:gd name="T7" fmla="*/ 22950 h 1681479"/>
              <a:gd name="T8" fmla="*/ 49234 w 6513830"/>
              <a:gd name="T9" fmla="*/ 49234 h 1681479"/>
              <a:gd name="T10" fmla="*/ 22950 w 6513830"/>
              <a:gd name="T11" fmla="*/ 83255 h 1681479"/>
              <a:gd name="T12" fmla="*/ 6004 w 6513830"/>
              <a:gd name="T13" fmla="*/ 123410 h 1681479"/>
              <a:gd name="T14" fmla="*/ 0 w 6513830"/>
              <a:gd name="T15" fmla="*/ 168097 h 1681479"/>
              <a:gd name="T16" fmla="*/ 0 w 6513830"/>
              <a:gd name="T17" fmla="*/ 1512874 h 1681479"/>
              <a:gd name="T18" fmla="*/ 6004 w 6513830"/>
              <a:gd name="T19" fmla="*/ 1557561 h 1681479"/>
              <a:gd name="T20" fmla="*/ 22950 w 6513830"/>
              <a:gd name="T21" fmla="*/ 1597716 h 1681479"/>
              <a:gd name="T22" fmla="*/ 49234 w 6513830"/>
              <a:gd name="T23" fmla="*/ 1631737 h 1681479"/>
              <a:gd name="T24" fmla="*/ 83255 w 6513830"/>
              <a:gd name="T25" fmla="*/ 1658021 h 1681479"/>
              <a:gd name="T26" fmla="*/ 123410 w 6513830"/>
              <a:gd name="T27" fmla="*/ 1674967 h 1681479"/>
              <a:gd name="T28" fmla="*/ 168097 w 6513830"/>
              <a:gd name="T29" fmla="*/ 1680971 h 1681479"/>
              <a:gd name="T30" fmla="*/ 6345478 w 6513830"/>
              <a:gd name="T31" fmla="*/ 1680971 h 1681479"/>
              <a:gd name="T32" fmla="*/ 6390165 w 6513830"/>
              <a:gd name="T33" fmla="*/ 1674967 h 1681479"/>
              <a:gd name="T34" fmla="*/ 6430320 w 6513830"/>
              <a:gd name="T35" fmla="*/ 1658021 h 1681479"/>
              <a:gd name="T36" fmla="*/ 6464341 w 6513830"/>
              <a:gd name="T37" fmla="*/ 1631737 h 1681479"/>
              <a:gd name="T38" fmla="*/ 6490625 w 6513830"/>
              <a:gd name="T39" fmla="*/ 1597716 h 1681479"/>
              <a:gd name="T40" fmla="*/ 6507571 w 6513830"/>
              <a:gd name="T41" fmla="*/ 1557561 h 1681479"/>
              <a:gd name="T42" fmla="*/ 6513576 w 6513830"/>
              <a:gd name="T43" fmla="*/ 1512874 h 1681479"/>
              <a:gd name="T44" fmla="*/ 6513576 w 6513830"/>
              <a:gd name="T45" fmla="*/ 168097 h 1681479"/>
              <a:gd name="T46" fmla="*/ 6507571 w 6513830"/>
              <a:gd name="T47" fmla="*/ 123410 h 1681479"/>
              <a:gd name="T48" fmla="*/ 6490625 w 6513830"/>
              <a:gd name="T49" fmla="*/ 83255 h 1681479"/>
              <a:gd name="T50" fmla="*/ 6464341 w 6513830"/>
              <a:gd name="T51" fmla="*/ 49234 h 1681479"/>
              <a:gd name="T52" fmla="*/ 6430320 w 6513830"/>
              <a:gd name="T53" fmla="*/ 22950 h 1681479"/>
              <a:gd name="T54" fmla="*/ 6390165 w 6513830"/>
              <a:gd name="T55" fmla="*/ 6004 h 1681479"/>
              <a:gd name="T56" fmla="*/ 6345478 w 6513830"/>
              <a:gd name="T57" fmla="*/ 0 h 1681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513830" h="1681479">
                <a:moveTo>
                  <a:pt x="6345478" y="0"/>
                </a:moveTo>
                <a:lnTo>
                  <a:pt x="168097" y="0"/>
                </a:lnTo>
                <a:lnTo>
                  <a:pt x="123410" y="6004"/>
                </a:lnTo>
                <a:lnTo>
                  <a:pt x="83255" y="22950"/>
                </a:lnTo>
                <a:lnTo>
                  <a:pt x="49234" y="49234"/>
                </a:lnTo>
                <a:lnTo>
                  <a:pt x="22950" y="83255"/>
                </a:lnTo>
                <a:lnTo>
                  <a:pt x="6004" y="123410"/>
                </a:lnTo>
                <a:lnTo>
                  <a:pt x="0" y="168097"/>
                </a:lnTo>
                <a:lnTo>
                  <a:pt x="0" y="1512874"/>
                </a:lnTo>
                <a:lnTo>
                  <a:pt x="6004" y="1557561"/>
                </a:lnTo>
                <a:lnTo>
                  <a:pt x="22950" y="1597716"/>
                </a:lnTo>
                <a:lnTo>
                  <a:pt x="49234" y="1631737"/>
                </a:lnTo>
                <a:lnTo>
                  <a:pt x="83255" y="1658021"/>
                </a:lnTo>
                <a:lnTo>
                  <a:pt x="123410" y="1674967"/>
                </a:lnTo>
                <a:lnTo>
                  <a:pt x="168097" y="1680971"/>
                </a:lnTo>
                <a:lnTo>
                  <a:pt x="6345478" y="1680971"/>
                </a:lnTo>
                <a:lnTo>
                  <a:pt x="6390165" y="1674967"/>
                </a:lnTo>
                <a:lnTo>
                  <a:pt x="6430320" y="1658021"/>
                </a:lnTo>
                <a:lnTo>
                  <a:pt x="6464341" y="1631737"/>
                </a:lnTo>
                <a:lnTo>
                  <a:pt x="6490625" y="1597716"/>
                </a:lnTo>
                <a:lnTo>
                  <a:pt x="6507571" y="1557561"/>
                </a:lnTo>
                <a:lnTo>
                  <a:pt x="6513576" y="1512874"/>
                </a:lnTo>
                <a:lnTo>
                  <a:pt x="6513576" y="168097"/>
                </a:lnTo>
                <a:lnTo>
                  <a:pt x="6507571" y="123410"/>
                </a:lnTo>
                <a:lnTo>
                  <a:pt x="6490625" y="83255"/>
                </a:lnTo>
                <a:lnTo>
                  <a:pt x="6464341" y="49234"/>
                </a:lnTo>
                <a:lnTo>
                  <a:pt x="6430320" y="22950"/>
                </a:lnTo>
                <a:lnTo>
                  <a:pt x="6390165" y="6004"/>
                </a:lnTo>
                <a:lnTo>
                  <a:pt x="6345478" y="0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176" name="object 8">
            <a:extLst>
              <a:ext uri="{FF2B5EF4-FFF2-40B4-BE49-F238E27FC236}">
                <a16:creationId xmlns:a16="http://schemas.microsoft.com/office/drawing/2014/main" id="{CB456AA8-5598-4CF4-A430-E2A9E1C51DC9}"/>
              </a:ext>
            </a:extLst>
          </p:cNvPr>
          <p:cNvSpPr>
            <a:spLocks/>
          </p:cNvSpPr>
          <p:nvPr/>
        </p:nvSpPr>
        <p:spPr bwMode="auto">
          <a:xfrm>
            <a:off x="6175375" y="3424238"/>
            <a:ext cx="173038" cy="301625"/>
          </a:xfrm>
          <a:custGeom>
            <a:avLst/>
            <a:gdLst>
              <a:gd name="T0" fmla="*/ 154302 w 173354"/>
              <a:gd name="T1" fmla="*/ 301503 h 301625"/>
              <a:gd name="T2" fmla="*/ 149258 w 173354"/>
              <a:gd name="T3" fmla="*/ 301503 h 301625"/>
              <a:gd name="T4" fmla="*/ 144407 w 173354"/>
              <a:gd name="T5" fmla="*/ 299539 h 301625"/>
              <a:gd name="T6" fmla="*/ 112950 w 173354"/>
              <a:gd name="T7" fmla="*/ 267791 h 301625"/>
              <a:gd name="T8" fmla="*/ 87012 w 173354"/>
              <a:gd name="T9" fmla="*/ 237863 h 301625"/>
              <a:gd name="T10" fmla="*/ 63062 w 173354"/>
              <a:gd name="T11" fmla="*/ 206327 h 301625"/>
              <a:gd name="T12" fmla="*/ 41179 w 173354"/>
              <a:gd name="T13" fmla="*/ 173277 h 301625"/>
              <a:gd name="T14" fmla="*/ 22920 w 173354"/>
              <a:gd name="T15" fmla="*/ 136860 h 301625"/>
              <a:gd name="T16" fmla="*/ 9874 w 173354"/>
              <a:gd name="T17" fmla="*/ 98473 h 301625"/>
              <a:gd name="T18" fmla="*/ 2185 w 173354"/>
              <a:gd name="T19" fmla="*/ 58669 h 301625"/>
              <a:gd name="T20" fmla="*/ 0 w 173354"/>
              <a:gd name="T21" fmla="*/ 18001 h 301625"/>
              <a:gd name="T22" fmla="*/ 1982 w 173354"/>
              <a:gd name="T23" fmla="*/ 10618 h 301625"/>
              <a:gd name="T24" fmla="*/ 6492 w 173354"/>
              <a:gd name="T25" fmla="*/ 4769 h 301625"/>
              <a:gd name="T26" fmla="*/ 12872 w 173354"/>
              <a:gd name="T27" fmla="*/ 1036 h 301625"/>
              <a:gd name="T28" fmla="*/ 20464 w 173354"/>
              <a:gd name="T29" fmla="*/ 0 h 301625"/>
              <a:gd name="T30" fmla="*/ 40781 w 173354"/>
              <a:gd name="T31" fmla="*/ 55466 h 301625"/>
              <a:gd name="T32" fmla="*/ 47592 w 173354"/>
              <a:gd name="T33" fmla="*/ 89672 h 301625"/>
              <a:gd name="T34" fmla="*/ 74547 w 173354"/>
              <a:gd name="T35" fmla="*/ 154024 h 301625"/>
              <a:gd name="T36" fmla="*/ 117320 w 173354"/>
              <a:gd name="T37" fmla="*/ 214257 h 301625"/>
              <a:gd name="T38" fmla="*/ 167514 w 173354"/>
              <a:gd name="T39" fmla="*/ 268484 h 301625"/>
              <a:gd name="T40" fmla="*/ 171823 w 173354"/>
              <a:gd name="T41" fmla="*/ 274803 h 301625"/>
              <a:gd name="T42" fmla="*/ 173317 w 173354"/>
              <a:gd name="T43" fmla="*/ 282031 h 301625"/>
              <a:gd name="T44" fmla="*/ 171987 w 173354"/>
              <a:gd name="T45" fmla="*/ 289291 h 301625"/>
              <a:gd name="T46" fmla="*/ 167822 w 173354"/>
              <a:gd name="T47" fmla="*/ 295708 h 301625"/>
              <a:gd name="T48" fmla="*/ 164264 w 173354"/>
              <a:gd name="T49" fmla="*/ 299346 h 301625"/>
              <a:gd name="T50" fmla="*/ 159403 w 173354"/>
              <a:gd name="T51" fmla="*/ 301435 h 301625"/>
              <a:gd name="T52" fmla="*/ 154302 w 173354"/>
              <a:gd name="T53" fmla="*/ 301503 h 3016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73354" h="301625">
                <a:moveTo>
                  <a:pt x="154302" y="301503"/>
                </a:moveTo>
                <a:lnTo>
                  <a:pt x="149258" y="301503"/>
                </a:lnTo>
                <a:lnTo>
                  <a:pt x="144407" y="299539"/>
                </a:lnTo>
                <a:lnTo>
                  <a:pt x="112950" y="267791"/>
                </a:lnTo>
                <a:lnTo>
                  <a:pt x="87012" y="237863"/>
                </a:lnTo>
                <a:lnTo>
                  <a:pt x="63062" y="206327"/>
                </a:lnTo>
                <a:lnTo>
                  <a:pt x="41179" y="173277"/>
                </a:lnTo>
                <a:lnTo>
                  <a:pt x="22920" y="136860"/>
                </a:lnTo>
                <a:lnTo>
                  <a:pt x="9874" y="98473"/>
                </a:lnTo>
                <a:lnTo>
                  <a:pt x="2185" y="58669"/>
                </a:lnTo>
                <a:lnTo>
                  <a:pt x="0" y="18001"/>
                </a:lnTo>
                <a:lnTo>
                  <a:pt x="1982" y="10618"/>
                </a:lnTo>
                <a:lnTo>
                  <a:pt x="6492" y="4769"/>
                </a:lnTo>
                <a:lnTo>
                  <a:pt x="12872" y="1036"/>
                </a:lnTo>
                <a:lnTo>
                  <a:pt x="20464" y="0"/>
                </a:lnTo>
                <a:lnTo>
                  <a:pt x="40781" y="55466"/>
                </a:lnTo>
                <a:lnTo>
                  <a:pt x="47592" y="89672"/>
                </a:lnTo>
                <a:lnTo>
                  <a:pt x="74547" y="154024"/>
                </a:lnTo>
                <a:lnTo>
                  <a:pt x="117320" y="214257"/>
                </a:lnTo>
                <a:lnTo>
                  <a:pt x="167514" y="268484"/>
                </a:lnTo>
                <a:lnTo>
                  <a:pt x="171823" y="274803"/>
                </a:lnTo>
                <a:lnTo>
                  <a:pt x="173317" y="282031"/>
                </a:lnTo>
                <a:lnTo>
                  <a:pt x="171987" y="289291"/>
                </a:lnTo>
                <a:lnTo>
                  <a:pt x="167822" y="295708"/>
                </a:lnTo>
                <a:lnTo>
                  <a:pt x="164264" y="299346"/>
                </a:lnTo>
                <a:lnTo>
                  <a:pt x="159403" y="301435"/>
                </a:lnTo>
                <a:lnTo>
                  <a:pt x="154302" y="301503"/>
                </a:lnTo>
                <a:close/>
              </a:path>
            </a:pathLst>
          </a:custGeom>
          <a:solidFill>
            <a:srgbClr val="A4A4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177" name="object 9">
            <a:extLst>
              <a:ext uri="{FF2B5EF4-FFF2-40B4-BE49-F238E27FC236}">
                <a16:creationId xmlns:a16="http://schemas.microsoft.com/office/drawing/2014/main" id="{EF4703BC-CC7D-445E-A9EC-2C8F4FF5B209}"/>
              </a:ext>
            </a:extLst>
          </p:cNvPr>
          <p:cNvSpPr>
            <a:spLocks/>
          </p:cNvSpPr>
          <p:nvPr/>
        </p:nvSpPr>
        <p:spPr bwMode="auto">
          <a:xfrm>
            <a:off x="6107113" y="3355975"/>
            <a:ext cx="280987" cy="415925"/>
          </a:xfrm>
          <a:custGeom>
            <a:avLst/>
            <a:gdLst>
              <a:gd name="T0" fmla="*/ 172143 w 280035"/>
              <a:gd name="T1" fmla="*/ 415029 h 415289"/>
              <a:gd name="T2" fmla="*/ 167051 w 280035"/>
              <a:gd name="T3" fmla="*/ 415029 h 415289"/>
              <a:gd name="T4" fmla="*/ 162162 w 280035"/>
              <a:gd name="T5" fmla="*/ 413026 h 415289"/>
              <a:gd name="T6" fmla="*/ 128289 w 280035"/>
              <a:gd name="T7" fmla="*/ 378384 h 415289"/>
              <a:gd name="T8" fmla="*/ 100098 w 280035"/>
              <a:gd name="T9" fmla="*/ 345500 h 415289"/>
              <a:gd name="T10" fmla="*/ 74056 w 280035"/>
              <a:gd name="T11" fmla="*/ 310895 h 415289"/>
              <a:gd name="T12" fmla="*/ 50244 w 280035"/>
              <a:gd name="T13" fmla="*/ 274674 h 415289"/>
              <a:gd name="T14" fmla="*/ 27564 w 280035"/>
              <a:gd name="T15" fmla="*/ 229223 h 415289"/>
              <a:gd name="T16" fmla="*/ 11506 w 280035"/>
              <a:gd name="T17" fmla="*/ 181299 h 415289"/>
              <a:gd name="T18" fmla="*/ 2256 w 280035"/>
              <a:gd name="T19" fmla="*/ 131617 h 415289"/>
              <a:gd name="T20" fmla="*/ 0 w 280035"/>
              <a:gd name="T21" fmla="*/ 80891 h 415289"/>
              <a:gd name="T22" fmla="*/ 8980 w 280035"/>
              <a:gd name="T23" fmla="*/ 47677 h 415289"/>
              <a:gd name="T24" fmla="*/ 29317 w 280035"/>
              <a:gd name="T25" fmla="*/ 21388 h 415289"/>
              <a:gd name="T26" fmla="*/ 58044 w 280035"/>
              <a:gd name="T27" fmla="*/ 4629 h 415289"/>
              <a:gd name="T28" fmla="*/ 92195 w 280035"/>
              <a:gd name="T29" fmla="*/ 0 h 415289"/>
              <a:gd name="T30" fmla="*/ 92581 w 280035"/>
              <a:gd name="T31" fmla="*/ 28 h 415289"/>
              <a:gd name="T32" fmla="*/ 125752 w 280035"/>
              <a:gd name="T33" fmla="*/ 8959 h 415289"/>
              <a:gd name="T34" fmla="*/ 152035 w 280035"/>
              <a:gd name="T35" fmla="*/ 29162 h 415289"/>
              <a:gd name="T36" fmla="*/ 157582 w 280035"/>
              <a:gd name="T37" fmla="*/ 38583 h 415289"/>
              <a:gd name="T38" fmla="*/ 90141 w 280035"/>
              <a:gd name="T39" fmla="*/ 38583 h 415289"/>
              <a:gd name="T40" fmla="*/ 80648 w 280035"/>
              <a:gd name="T41" fmla="*/ 38882 h 415289"/>
              <a:gd name="T42" fmla="*/ 43553 w 280035"/>
              <a:gd name="T43" fmla="*/ 65279 h 415289"/>
              <a:gd name="T44" fmla="*/ 38575 w 280035"/>
              <a:gd name="T45" fmla="*/ 83490 h 415289"/>
              <a:gd name="T46" fmla="*/ 40692 w 280035"/>
              <a:gd name="T47" fmla="*/ 128464 h 415289"/>
              <a:gd name="T48" fmla="*/ 48999 w 280035"/>
              <a:gd name="T49" fmla="*/ 172500 h 415289"/>
              <a:gd name="T50" fmla="*/ 63329 w 280035"/>
              <a:gd name="T51" fmla="*/ 214965 h 415289"/>
              <a:gd name="T52" fmla="*/ 83516 w 280035"/>
              <a:gd name="T53" fmla="*/ 255228 h 415289"/>
              <a:gd name="T54" fmla="*/ 105994 w 280035"/>
              <a:gd name="T55" fmla="*/ 289295 h 415289"/>
              <a:gd name="T56" fmla="*/ 130558 w 280035"/>
              <a:gd name="T57" fmla="*/ 321846 h 415289"/>
              <a:gd name="T58" fmla="*/ 157134 w 280035"/>
              <a:gd name="T59" fmla="*/ 352783 h 415289"/>
              <a:gd name="T60" fmla="*/ 185644 w 280035"/>
              <a:gd name="T61" fmla="*/ 382010 h 415289"/>
              <a:gd name="T62" fmla="*/ 189887 w 280035"/>
              <a:gd name="T63" fmla="*/ 388378 h 415289"/>
              <a:gd name="T64" fmla="*/ 191303 w 280035"/>
              <a:gd name="T65" fmla="*/ 395621 h 415289"/>
              <a:gd name="T66" fmla="*/ 189895 w 280035"/>
              <a:gd name="T67" fmla="*/ 402865 h 415289"/>
              <a:gd name="T68" fmla="*/ 185654 w 280035"/>
              <a:gd name="T69" fmla="*/ 409243 h 415289"/>
              <a:gd name="T70" fmla="*/ 182086 w 280035"/>
              <a:gd name="T71" fmla="*/ 412882 h 415289"/>
              <a:gd name="T72" fmla="*/ 177235 w 280035"/>
              <a:gd name="T73" fmla="*/ 414961 h 415289"/>
              <a:gd name="T74" fmla="*/ 172143 w 280035"/>
              <a:gd name="T75" fmla="*/ 415029 h 415289"/>
              <a:gd name="T76" fmla="*/ 260415 w 280035"/>
              <a:gd name="T77" fmla="*/ 312806 h 415289"/>
              <a:gd name="T78" fmla="*/ 224566 w 280035"/>
              <a:gd name="T79" fmla="*/ 284046 h 415289"/>
              <a:gd name="T80" fmla="*/ 184726 w 280035"/>
              <a:gd name="T81" fmla="*/ 234008 h 415289"/>
              <a:gd name="T82" fmla="*/ 153393 w 280035"/>
              <a:gd name="T83" fmla="*/ 179641 h 415289"/>
              <a:gd name="T84" fmla="*/ 137183 w 280035"/>
              <a:gd name="T85" fmla="*/ 120584 h 415289"/>
              <a:gd name="T86" fmla="*/ 135014 w 280035"/>
              <a:gd name="T87" fmla="*/ 89844 h 415289"/>
              <a:gd name="T88" fmla="*/ 132497 w 280035"/>
              <a:gd name="T89" fmla="*/ 70898 h 415289"/>
              <a:gd name="T90" fmla="*/ 123217 w 280035"/>
              <a:gd name="T91" fmla="*/ 54939 h 415289"/>
              <a:gd name="T92" fmla="*/ 108617 w 280035"/>
              <a:gd name="T93" fmla="*/ 43618 h 415289"/>
              <a:gd name="T94" fmla="*/ 90141 w 280035"/>
              <a:gd name="T95" fmla="*/ 38583 h 415289"/>
              <a:gd name="T96" fmla="*/ 157582 w 280035"/>
              <a:gd name="T97" fmla="*/ 38583 h 415289"/>
              <a:gd name="T98" fmla="*/ 168844 w 280035"/>
              <a:gd name="T99" fmla="*/ 57710 h 415289"/>
              <a:gd name="T100" fmla="*/ 173590 w 280035"/>
              <a:gd name="T101" fmla="*/ 91673 h 415289"/>
              <a:gd name="T102" fmla="*/ 175697 w 280035"/>
              <a:gd name="T103" fmla="*/ 116880 h 415289"/>
              <a:gd name="T104" fmla="*/ 180954 w 280035"/>
              <a:gd name="T105" fmla="*/ 141520 h 415289"/>
              <a:gd name="T106" fmla="*/ 200592 w 280035"/>
              <a:gd name="T107" fmla="*/ 187938 h 415289"/>
              <a:gd name="T108" fmla="*/ 234585 w 280035"/>
              <a:gd name="T109" fmla="*/ 236184 h 415289"/>
              <a:gd name="T110" fmla="*/ 274175 w 280035"/>
              <a:gd name="T111" fmla="*/ 279968 h 415289"/>
              <a:gd name="T112" fmla="*/ 278393 w 280035"/>
              <a:gd name="T113" fmla="*/ 286354 h 415289"/>
              <a:gd name="T114" fmla="*/ 279780 w 280035"/>
              <a:gd name="T115" fmla="*/ 293608 h 415289"/>
              <a:gd name="T116" fmla="*/ 278340 w 280035"/>
              <a:gd name="T117" fmla="*/ 300852 h 415289"/>
              <a:gd name="T118" fmla="*/ 274079 w 280035"/>
              <a:gd name="T119" fmla="*/ 307211 h 415289"/>
              <a:gd name="T120" fmla="*/ 267681 w 280035"/>
              <a:gd name="T121" fmla="*/ 311421 h 415289"/>
              <a:gd name="T122" fmla="*/ 260415 w 280035"/>
              <a:gd name="T123" fmla="*/ 312806 h 4152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80035" h="415289">
                <a:moveTo>
                  <a:pt x="172143" y="415029"/>
                </a:moveTo>
                <a:lnTo>
                  <a:pt x="167051" y="415029"/>
                </a:lnTo>
                <a:lnTo>
                  <a:pt x="162162" y="413026"/>
                </a:lnTo>
                <a:lnTo>
                  <a:pt x="128289" y="378384"/>
                </a:lnTo>
                <a:lnTo>
                  <a:pt x="100098" y="345500"/>
                </a:lnTo>
                <a:lnTo>
                  <a:pt x="74056" y="310895"/>
                </a:lnTo>
                <a:lnTo>
                  <a:pt x="50244" y="274674"/>
                </a:lnTo>
                <a:lnTo>
                  <a:pt x="27564" y="229223"/>
                </a:lnTo>
                <a:lnTo>
                  <a:pt x="11506" y="181299"/>
                </a:lnTo>
                <a:lnTo>
                  <a:pt x="2256" y="131617"/>
                </a:lnTo>
                <a:lnTo>
                  <a:pt x="0" y="80891"/>
                </a:lnTo>
                <a:lnTo>
                  <a:pt x="8980" y="47677"/>
                </a:lnTo>
                <a:lnTo>
                  <a:pt x="29317" y="21388"/>
                </a:lnTo>
                <a:lnTo>
                  <a:pt x="58044" y="4629"/>
                </a:lnTo>
                <a:lnTo>
                  <a:pt x="92195" y="0"/>
                </a:lnTo>
                <a:lnTo>
                  <a:pt x="92581" y="28"/>
                </a:lnTo>
                <a:lnTo>
                  <a:pt x="125752" y="8959"/>
                </a:lnTo>
                <a:lnTo>
                  <a:pt x="152035" y="29162"/>
                </a:lnTo>
                <a:lnTo>
                  <a:pt x="157582" y="38583"/>
                </a:lnTo>
                <a:lnTo>
                  <a:pt x="90141" y="38583"/>
                </a:lnTo>
                <a:lnTo>
                  <a:pt x="80648" y="38882"/>
                </a:lnTo>
                <a:lnTo>
                  <a:pt x="43553" y="65279"/>
                </a:lnTo>
                <a:lnTo>
                  <a:pt x="38575" y="83490"/>
                </a:lnTo>
                <a:lnTo>
                  <a:pt x="40692" y="128464"/>
                </a:lnTo>
                <a:lnTo>
                  <a:pt x="48999" y="172500"/>
                </a:lnTo>
                <a:lnTo>
                  <a:pt x="63329" y="214965"/>
                </a:lnTo>
                <a:lnTo>
                  <a:pt x="83516" y="255228"/>
                </a:lnTo>
                <a:lnTo>
                  <a:pt x="105994" y="289295"/>
                </a:lnTo>
                <a:lnTo>
                  <a:pt x="130558" y="321846"/>
                </a:lnTo>
                <a:lnTo>
                  <a:pt x="157134" y="352783"/>
                </a:lnTo>
                <a:lnTo>
                  <a:pt x="185644" y="382010"/>
                </a:lnTo>
                <a:lnTo>
                  <a:pt x="189887" y="388378"/>
                </a:lnTo>
                <a:lnTo>
                  <a:pt x="191303" y="395621"/>
                </a:lnTo>
                <a:lnTo>
                  <a:pt x="189895" y="402865"/>
                </a:lnTo>
                <a:lnTo>
                  <a:pt x="185654" y="409243"/>
                </a:lnTo>
                <a:lnTo>
                  <a:pt x="182086" y="412882"/>
                </a:lnTo>
                <a:lnTo>
                  <a:pt x="177235" y="414961"/>
                </a:lnTo>
                <a:lnTo>
                  <a:pt x="172143" y="415029"/>
                </a:lnTo>
                <a:close/>
              </a:path>
              <a:path w="280035" h="415289">
                <a:moveTo>
                  <a:pt x="260415" y="312806"/>
                </a:moveTo>
                <a:lnTo>
                  <a:pt x="224566" y="284046"/>
                </a:lnTo>
                <a:lnTo>
                  <a:pt x="184726" y="234008"/>
                </a:lnTo>
                <a:lnTo>
                  <a:pt x="153393" y="179641"/>
                </a:lnTo>
                <a:lnTo>
                  <a:pt x="137183" y="120584"/>
                </a:lnTo>
                <a:lnTo>
                  <a:pt x="135014" y="89844"/>
                </a:lnTo>
                <a:lnTo>
                  <a:pt x="132497" y="70898"/>
                </a:lnTo>
                <a:lnTo>
                  <a:pt x="123217" y="54939"/>
                </a:lnTo>
                <a:lnTo>
                  <a:pt x="108617" y="43618"/>
                </a:lnTo>
                <a:lnTo>
                  <a:pt x="90141" y="38583"/>
                </a:lnTo>
                <a:lnTo>
                  <a:pt x="157582" y="38583"/>
                </a:lnTo>
                <a:lnTo>
                  <a:pt x="168844" y="57710"/>
                </a:lnTo>
                <a:lnTo>
                  <a:pt x="173590" y="91673"/>
                </a:lnTo>
                <a:lnTo>
                  <a:pt x="175697" y="116880"/>
                </a:lnTo>
                <a:lnTo>
                  <a:pt x="180954" y="141520"/>
                </a:lnTo>
                <a:lnTo>
                  <a:pt x="200592" y="187938"/>
                </a:lnTo>
                <a:lnTo>
                  <a:pt x="234585" y="236184"/>
                </a:lnTo>
                <a:lnTo>
                  <a:pt x="274175" y="279968"/>
                </a:lnTo>
                <a:lnTo>
                  <a:pt x="278393" y="286354"/>
                </a:lnTo>
                <a:lnTo>
                  <a:pt x="279780" y="293608"/>
                </a:lnTo>
                <a:lnTo>
                  <a:pt x="278340" y="300852"/>
                </a:lnTo>
                <a:lnTo>
                  <a:pt x="274079" y="307211"/>
                </a:lnTo>
                <a:lnTo>
                  <a:pt x="267681" y="311421"/>
                </a:lnTo>
                <a:lnTo>
                  <a:pt x="260415" y="312806"/>
                </a:lnTo>
                <a:close/>
              </a:path>
            </a:pathLst>
          </a:custGeom>
          <a:solidFill>
            <a:srgbClr val="A4A4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178" name="object 10">
            <a:extLst>
              <a:ext uri="{FF2B5EF4-FFF2-40B4-BE49-F238E27FC236}">
                <a16:creationId xmlns:a16="http://schemas.microsoft.com/office/drawing/2014/main" id="{BD616FD7-D867-4321-A88D-91584AE52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3775" y="3719513"/>
            <a:ext cx="157163" cy="9207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179" name="object 11">
            <a:extLst>
              <a:ext uri="{FF2B5EF4-FFF2-40B4-BE49-F238E27FC236}">
                <a16:creationId xmlns:a16="http://schemas.microsoft.com/office/drawing/2014/main" id="{91C8A6AC-C945-430D-A2BC-BA4360EBC02D}"/>
              </a:ext>
            </a:extLst>
          </p:cNvPr>
          <p:cNvSpPr>
            <a:spLocks/>
          </p:cNvSpPr>
          <p:nvPr/>
        </p:nvSpPr>
        <p:spPr bwMode="auto">
          <a:xfrm>
            <a:off x="6005513" y="3289300"/>
            <a:ext cx="415925" cy="485775"/>
          </a:xfrm>
          <a:custGeom>
            <a:avLst/>
            <a:gdLst>
              <a:gd name="T0" fmla="*/ 0 w 415289"/>
              <a:gd name="T1" fmla="*/ 466594 h 486410"/>
              <a:gd name="T2" fmla="*/ 5442 w 415289"/>
              <a:gd name="T3" fmla="*/ 452899 h 486410"/>
              <a:gd name="T4" fmla="*/ 29057 w 415289"/>
              <a:gd name="T5" fmla="*/ 426606 h 486410"/>
              <a:gd name="T6" fmla="*/ 60650 w 415289"/>
              <a:gd name="T7" fmla="*/ 344900 h 486410"/>
              <a:gd name="T8" fmla="*/ 43159 w 415289"/>
              <a:gd name="T9" fmla="*/ 255379 h 486410"/>
              <a:gd name="T10" fmla="*/ 33965 w 415289"/>
              <a:gd name="T11" fmla="*/ 182340 h 486410"/>
              <a:gd name="T12" fmla="*/ 34779 w 415289"/>
              <a:gd name="T13" fmla="*/ 143772 h 486410"/>
              <a:gd name="T14" fmla="*/ 70365 w 415289"/>
              <a:gd name="T15" fmla="*/ 54913 h 486410"/>
              <a:gd name="T16" fmla="*/ 149535 w 415289"/>
              <a:gd name="T17" fmla="*/ 4696 h 486410"/>
              <a:gd name="T18" fmla="*/ 199400 w 415289"/>
              <a:gd name="T19" fmla="*/ 48 h 486410"/>
              <a:gd name="T20" fmla="*/ 287454 w 415289"/>
              <a:gd name="T21" fmla="*/ 35197 h 486410"/>
              <a:gd name="T22" fmla="*/ 195687 w 415289"/>
              <a:gd name="T23" fmla="*/ 37447 h 486410"/>
              <a:gd name="T24" fmla="*/ 111922 w 415289"/>
              <a:gd name="T25" fmla="*/ 66621 h 486410"/>
              <a:gd name="T26" fmla="*/ 73355 w 415289"/>
              <a:gd name="T27" fmla="*/ 146371 h 486410"/>
              <a:gd name="T28" fmla="*/ 72700 w 415289"/>
              <a:gd name="T29" fmla="*/ 179727 h 486410"/>
              <a:gd name="T30" fmla="*/ 75248 w 415289"/>
              <a:gd name="T31" fmla="*/ 214541 h 486410"/>
              <a:gd name="T32" fmla="*/ 90038 w 415289"/>
              <a:gd name="T33" fmla="*/ 279217 h 486410"/>
              <a:gd name="T34" fmla="*/ 94107 w 415289"/>
              <a:gd name="T35" fmla="*/ 382645 h 486410"/>
              <a:gd name="T36" fmla="*/ 55422 w 415289"/>
              <a:gd name="T37" fmla="*/ 456407 h 486410"/>
              <a:gd name="T38" fmla="*/ 24383 w 415289"/>
              <a:gd name="T39" fmla="*/ 486121 h 486410"/>
              <a:gd name="T40" fmla="*/ 298283 w 415289"/>
              <a:gd name="T41" fmla="*/ 114077 h 486410"/>
              <a:gd name="T42" fmla="*/ 240212 w 415289"/>
              <a:gd name="T43" fmla="*/ 49091 h 486410"/>
              <a:gd name="T44" fmla="*/ 289462 w 415289"/>
              <a:gd name="T45" fmla="*/ 37447 h 486410"/>
              <a:gd name="T46" fmla="*/ 337952 w 415289"/>
              <a:gd name="T47" fmla="*/ 112956 h 486410"/>
              <a:gd name="T48" fmla="*/ 341514 w 415289"/>
              <a:gd name="T49" fmla="*/ 168813 h 486410"/>
              <a:gd name="T50" fmla="*/ 330762 w 415289"/>
              <a:gd name="T51" fmla="*/ 178573 h 486410"/>
              <a:gd name="T52" fmla="*/ 400678 w 415289"/>
              <a:gd name="T53" fmla="*/ 317204 h 486410"/>
              <a:gd name="T54" fmla="*/ 339880 w 415289"/>
              <a:gd name="T55" fmla="*/ 259352 h 486410"/>
              <a:gd name="T56" fmla="*/ 325211 w 415289"/>
              <a:gd name="T57" fmla="*/ 226198 h 486410"/>
              <a:gd name="T58" fmla="*/ 333691 w 415289"/>
              <a:gd name="T59" fmla="*/ 214132 h 486410"/>
              <a:gd name="T60" fmla="*/ 348231 w 415289"/>
              <a:gd name="T61" fmla="*/ 211591 h 486410"/>
              <a:gd name="T62" fmla="*/ 360318 w 415289"/>
              <a:gd name="T63" fmla="*/ 220053 h 486410"/>
              <a:gd name="T64" fmla="*/ 361128 w 415289"/>
              <a:gd name="T65" fmla="*/ 221458 h 486410"/>
              <a:gd name="T66" fmla="*/ 383850 w 415289"/>
              <a:gd name="T67" fmla="*/ 254551 h 486410"/>
              <a:gd name="T68" fmla="*/ 410023 w 415289"/>
              <a:gd name="T69" fmla="*/ 284993 h 486410"/>
              <a:gd name="T70" fmla="*/ 415157 w 415289"/>
              <a:gd name="T71" fmla="*/ 298809 h 486410"/>
              <a:gd name="T72" fmla="*/ 408962 w 415289"/>
              <a:gd name="T73" fmla="*/ 312236 h 486410"/>
              <a:gd name="T74" fmla="*/ 400678 w 415289"/>
              <a:gd name="T75" fmla="*/ 317204 h 486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15289" h="486410">
                <a:moveTo>
                  <a:pt x="24383" y="486121"/>
                </a:moveTo>
                <a:lnTo>
                  <a:pt x="0" y="466594"/>
                </a:lnTo>
                <a:lnTo>
                  <a:pt x="1303" y="459329"/>
                </a:lnTo>
                <a:lnTo>
                  <a:pt x="5442" y="452899"/>
                </a:lnTo>
                <a:lnTo>
                  <a:pt x="5847" y="452495"/>
                </a:lnTo>
                <a:lnTo>
                  <a:pt x="29057" y="426606"/>
                </a:lnTo>
                <a:lnTo>
                  <a:pt x="49980" y="390428"/>
                </a:lnTo>
                <a:lnTo>
                  <a:pt x="60650" y="344900"/>
                </a:lnTo>
                <a:lnTo>
                  <a:pt x="53102" y="290962"/>
                </a:lnTo>
                <a:lnTo>
                  <a:pt x="43159" y="255379"/>
                </a:lnTo>
                <a:lnTo>
                  <a:pt x="36769" y="219084"/>
                </a:lnTo>
                <a:lnTo>
                  <a:pt x="33965" y="182340"/>
                </a:lnTo>
                <a:lnTo>
                  <a:pt x="34720" y="148104"/>
                </a:lnTo>
                <a:lnTo>
                  <a:pt x="34779" y="143772"/>
                </a:lnTo>
                <a:lnTo>
                  <a:pt x="45774" y="95696"/>
                </a:lnTo>
                <a:lnTo>
                  <a:pt x="70365" y="54913"/>
                </a:lnTo>
                <a:lnTo>
                  <a:pt x="105852" y="23790"/>
                </a:lnTo>
                <a:lnTo>
                  <a:pt x="149535" y="4696"/>
                </a:lnTo>
                <a:lnTo>
                  <a:pt x="198715" y="0"/>
                </a:lnTo>
                <a:lnTo>
                  <a:pt x="199400" y="48"/>
                </a:lnTo>
                <a:lnTo>
                  <a:pt x="246975" y="11010"/>
                </a:lnTo>
                <a:lnTo>
                  <a:pt x="287454" y="35197"/>
                </a:lnTo>
                <a:lnTo>
                  <a:pt x="289462" y="37447"/>
                </a:lnTo>
                <a:lnTo>
                  <a:pt x="195687" y="37447"/>
                </a:lnTo>
                <a:lnTo>
                  <a:pt x="150123" y="43960"/>
                </a:lnTo>
                <a:lnTo>
                  <a:pt x="111922" y="66621"/>
                </a:lnTo>
                <a:lnTo>
                  <a:pt x="85020" y="101926"/>
                </a:lnTo>
                <a:lnTo>
                  <a:pt x="73355" y="146371"/>
                </a:lnTo>
                <a:lnTo>
                  <a:pt x="73355" y="148104"/>
                </a:lnTo>
                <a:lnTo>
                  <a:pt x="72700" y="179727"/>
                </a:lnTo>
                <a:lnTo>
                  <a:pt x="72741" y="182340"/>
                </a:lnTo>
                <a:lnTo>
                  <a:pt x="75248" y="214541"/>
                </a:lnTo>
                <a:lnTo>
                  <a:pt x="81039" y="247171"/>
                </a:lnTo>
                <a:lnTo>
                  <a:pt x="90038" y="279217"/>
                </a:lnTo>
                <a:lnTo>
                  <a:pt x="99959" y="334385"/>
                </a:lnTo>
                <a:lnTo>
                  <a:pt x="94107" y="382645"/>
                </a:lnTo>
                <a:lnTo>
                  <a:pt x="77568" y="423488"/>
                </a:lnTo>
                <a:lnTo>
                  <a:pt x="55422" y="456407"/>
                </a:lnTo>
                <a:lnTo>
                  <a:pt x="29147" y="484263"/>
                </a:lnTo>
                <a:lnTo>
                  <a:pt x="24383" y="486121"/>
                </a:lnTo>
                <a:close/>
              </a:path>
              <a:path w="415289" h="486410">
                <a:moveTo>
                  <a:pt x="323180" y="179727"/>
                </a:moveTo>
                <a:lnTo>
                  <a:pt x="298283" y="114077"/>
                </a:lnTo>
                <a:lnTo>
                  <a:pt x="275581" y="75944"/>
                </a:lnTo>
                <a:lnTo>
                  <a:pt x="240212" y="49091"/>
                </a:lnTo>
                <a:lnTo>
                  <a:pt x="195687" y="37447"/>
                </a:lnTo>
                <a:lnTo>
                  <a:pt x="289462" y="37447"/>
                </a:lnTo>
                <a:lnTo>
                  <a:pt x="318544" y="70035"/>
                </a:lnTo>
                <a:lnTo>
                  <a:pt x="337952" y="112956"/>
                </a:lnTo>
                <a:lnTo>
                  <a:pt x="343384" y="161388"/>
                </a:lnTo>
                <a:lnTo>
                  <a:pt x="341514" y="168813"/>
                </a:lnTo>
                <a:lnTo>
                  <a:pt x="337090" y="174738"/>
                </a:lnTo>
                <a:lnTo>
                  <a:pt x="330762" y="178573"/>
                </a:lnTo>
                <a:lnTo>
                  <a:pt x="323180" y="179727"/>
                </a:lnTo>
                <a:close/>
              </a:path>
              <a:path w="415289" h="486410">
                <a:moveTo>
                  <a:pt x="400678" y="317204"/>
                </a:moveTo>
                <a:lnTo>
                  <a:pt x="367008" y="294526"/>
                </a:lnTo>
                <a:lnTo>
                  <a:pt x="339880" y="259352"/>
                </a:lnTo>
                <a:lnTo>
                  <a:pt x="325011" y="233576"/>
                </a:lnTo>
                <a:lnTo>
                  <a:pt x="325211" y="226198"/>
                </a:lnTo>
                <a:lnTo>
                  <a:pt x="328169" y="219432"/>
                </a:lnTo>
                <a:lnTo>
                  <a:pt x="333691" y="214132"/>
                </a:lnTo>
                <a:lnTo>
                  <a:pt x="340839" y="211391"/>
                </a:lnTo>
                <a:lnTo>
                  <a:pt x="348231" y="211591"/>
                </a:lnTo>
                <a:lnTo>
                  <a:pt x="355009" y="214541"/>
                </a:lnTo>
                <a:lnTo>
                  <a:pt x="360318" y="220053"/>
                </a:lnTo>
                <a:lnTo>
                  <a:pt x="360607" y="220505"/>
                </a:lnTo>
                <a:lnTo>
                  <a:pt x="361128" y="221458"/>
                </a:lnTo>
                <a:lnTo>
                  <a:pt x="372046" y="238318"/>
                </a:lnTo>
                <a:lnTo>
                  <a:pt x="383850" y="254551"/>
                </a:lnTo>
                <a:lnTo>
                  <a:pt x="396518" y="270121"/>
                </a:lnTo>
                <a:lnTo>
                  <a:pt x="410023" y="284993"/>
                </a:lnTo>
                <a:lnTo>
                  <a:pt x="414017" y="291517"/>
                </a:lnTo>
                <a:lnTo>
                  <a:pt x="415157" y="298809"/>
                </a:lnTo>
                <a:lnTo>
                  <a:pt x="413474" y="305994"/>
                </a:lnTo>
                <a:lnTo>
                  <a:pt x="408962" y="312236"/>
                </a:lnTo>
                <a:lnTo>
                  <a:pt x="405365" y="315452"/>
                </a:lnTo>
                <a:lnTo>
                  <a:pt x="400678" y="317204"/>
                </a:lnTo>
                <a:close/>
              </a:path>
            </a:pathLst>
          </a:custGeom>
          <a:solidFill>
            <a:srgbClr val="A4A4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180" name="object 12">
            <a:extLst>
              <a:ext uri="{FF2B5EF4-FFF2-40B4-BE49-F238E27FC236}">
                <a16:creationId xmlns:a16="http://schemas.microsoft.com/office/drawing/2014/main" id="{4D4D8301-D737-411D-AD7C-7C2491D3E50C}"/>
              </a:ext>
            </a:extLst>
          </p:cNvPr>
          <p:cNvSpPr>
            <a:spLocks/>
          </p:cNvSpPr>
          <p:nvPr/>
        </p:nvSpPr>
        <p:spPr bwMode="auto">
          <a:xfrm>
            <a:off x="5937250" y="3222625"/>
            <a:ext cx="509588" cy="488950"/>
          </a:xfrm>
          <a:custGeom>
            <a:avLst/>
            <a:gdLst>
              <a:gd name="T0" fmla="*/ 8530 w 510539"/>
              <a:gd name="T1" fmla="*/ 487574 h 490220"/>
              <a:gd name="T2" fmla="*/ 992 w 510539"/>
              <a:gd name="T3" fmla="*/ 476851 h 490220"/>
              <a:gd name="T4" fmla="*/ 1828 w 510539"/>
              <a:gd name="T5" fmla="*/ 462385 h 490220"/>
              <a:gd name="T6" fmla="*/ 24322 w 510539"/>
              <a:gd name="T7" fmla="*/ 437650 h 490220"/>
              <a:gd name="T8" fmla="*/ 49309 w 510539"/>
              <a:gd name="T9" fmla="*/ 383922 h 490220"/>
              <a:gd name="T10" fmla="*/ 48446 w 510539"/>
              <a:gd name="T11" fmla="*/ 341751 h 490220"/>
              <a:gd name="T12" fmla="*/ 46227 w 510539"/>
              <a:gd name="T13" fmla="*/ 327793 h 490220"/>
              <a:gd name="T14" fmla="*/ 37948 w 510539"/>
              <a:gd name="T15" fmla="*/ 267901 h 490220"/>
              <a:gd name="T16" fmla="*/ 36584 w 510539"/>
              <a:gd name="T17" fmla="*/ 206113 h 490220"/>
              <a:gd name="T18" fmla="*/ 59745 w 510539"/>
              <a:gd name="T19" fmla="*/ 121286 h 490220"/>
              <a:gd name="T20" fmla="*/ 111886 w 510539"/>
              <a:gd name="T21" fmla="*/ 54234 h 490220"/>
              <a:gd name="T22" fmla="*/ 185410 w 510539"/>
              <a:gd name="T23" fmla="*/ 11592 h 490220"/>
              <a:gd name="T24" fmla="*/ 272801 w 510539"/>
              <a:gd name="T25" fmla="*/ 0 h 490220"/>
              <a:gd name="T26" fmla="*/ 319831 w 510539"/>
              <a:gd name="T27" fmla="*/ 8223 h 490220"/>
              <a:gd name="T28" fmla="*/ 383115 w 510539"/>
              <a:gd name="T29" fmla="*/ 38900 h 490220"/>
              <a:gd name="T30" fmla="*/ 221780 w 510539"/>
              <a:gd name="T31" fmla="*/ 41923 h 490220"/>
              <a:gd name="T32" fmla="*/ 137748 w 510539"/>
              <a:gd name="T33" fmla="*/ 83039 h 490220"/>
              <a:gd name="T34" fmla="*/ 84937 w 510539"/>
              <a:gd name="T35" fmla="*/ 160162 h 490220"/>
              <a:gd name="T36" fmla="*/ 74874 w 510539"/>
              <a:gd name="T37" fmla="*/ 238176 h 490220"/>
              <a:gd name="T38" fmla="*/ 79703 w 510539"/>
              <a:gd name="T39" fmla="*/ 294126 h 490220"/>
              <a:gd name="T40" fmla="*/ 85671 w 510539"/>
              <a:gd name="T41" fmla="*/ 328852 h 490220"/>
              <a:gd name="T42" fmla="*/ 87196 w 510539"/>
              <a:gd name="T43" fmla="*/ 392128 h 490220"/>
              <a:gd name="T44" fmla="*/ 53129 w 510539"/>
              <a:gd name="T45" fmla="*/ 463377 h 490220"/>
              <a:gd name="T46" fmla="*/ 28695 w 510539"/>
              <a:gd name="T47" fmla="*/ 488171 h 490220"/>
              <a:gd name="T48" fmla="*/ 13795 w 510539"/>
              <a:gd name="T49" fmla="*/ 489923 h 490220"/>
              <a:gd name="T50" fmla="*/ 451425 w 510539"/>
              <a:gd name="T51" fmla="*/ 249161 h 490220"/>
              <a:gd name="T52" fmla="*/ 434856 w 510539"/>
              <a:gd name="T53" fmla="*/ 164881 h 490220"/>
              <a:gd name="T54" fmla="*/ 390731 w 510539"/>
              <a:gd name="T55" fmla="*/ 92797 h 490220"/>
              <a:gd name="T56" fmla="*/ 315811 w 510539"/>
              <a:gd name="T57" fmla="*/ 47507 h 490220"/>
              <a:gd name="T58" fmla="*/ 383115 w 510539"/>
              <a:gd name="T59" fmla="*/ 38900 h 490220"/>
              <a:gd name="T60" fmla="*/ 457888 w 510539"/>
              <a:gd name="T61" fmla="*/ 120174 h 490220"/>
              <a:gd name="T62" fmla="*/ 480279 w 510539"/>
              <a:gd name="T63" fmla="*/ 208713 h 490220"/>
              <a:gd name="T64" fmla="*/ 486724 w 510539"/>
              <a:gd name="T65" fmla="*/ 233659 h 490220"/>
              <a:gd name="T66" fmla="*/ 504023 w 510539"/>
              <a:gd name="T67" fmla="*/ 256171 h 490220"/>
              <a:gd name="T68" fmla="*/ 509921 w 510539"/>
              <a:gd name="T69" fmla="*/ 269622 h 490220"/>
              <a:gd name="T70" fmla="*/ 504602 w 510539"/>
              <a:gd name="T71" fmla="*/ 283318 h 490220"/>
              <a:gd name="T72" fmla="*/ 491110 w 510539"/>
              <a:gd name="T73" fmla="*/ 289304 h 490220"/>
              <a:gd name="T74" fmla="*/ 19321 w 510539"/>
              <a:gd name="T75" fmla="*/ 489904 h 490220"/>
              <a:gd name="T76" fmla="*/ 24085 w 510539"/>
              <a:gd name="T77" fmla="*/ 489913 h 490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510539" h="490220">
                <a:moveTo>
                  <a:pt x="13795" y="489923"/>
                </a:moveTo>
                <a:lnTo>
                  <a:pt x="8530" y="487574"/>
                </a:lnTo>
                <a:lnTo>
                  <a:pt x="4855" y="483454"/>
                </a:lnTo>
                <a:lnTo>
                  <a:pt x="992" y="476851"/>
                </a:lnTo>
                <a:lnTo>
                  <a:pt x="0" y="469536"/>
                </a:lnTo>
                <a:lnTo>
                  <a:pt x="1828" y="462385"/>
                </a:lnTo>
                <a:lnTo>
                  <a:pt x="6495" y="456211"/>
                </a:lnTo>
                <a:lnTo>
                  <a:pt x="24322" y="437650"/>
                </a:lnTo>
                <a:lnTo>
                  <a:pt x="39754" y="413565"/>
                </a:lnTo>
                <a:lnTo>
                  <a:pt x="49309" y="383922"/>
                </a:lnTo>
                <a:lnTo>
                  <a:pt x="49506" y="348682"/>
                </a:lnTo>
                <a:lnTo>
                  <a:pt x="48446" y="341751"/>
                </a:lnTo>
                <a:lnTo>
                  <a:pt x="47288" y="334724"/>
                </a:lnTo>
                <a:lnTo>
                  <a:pt x="46227" y="327793"/>
                </a:lnTo>
                <a:lnTo>
                  <a:pt x="41227" y="297953"/>
                </a:lnTo>
                <a:lnTo>
                  <a:pt x="37948" y="267901"/>
                </a:lnTo>
                <a:lnTo>
                  <a:pt x="36422" y="238176"/>
                </a:lnTo>
                <a:lnTo>
                  <a:pt x="36584" y="206113"/>
                </a:lnTo>
                <a:lnTo>
                  <a:pt x="44067" y="161892"/>
                </a:lnTo>
                <a:lnTo>
                  <a:pt x="59745" y="121286"/>
                </a:lnTo>
                <a:lnTo>
                  <a:pt x="82668" y="85123"/>
                </a:lnTo>
                <a:lnTo>
                  <a:pt x="111886" y="54234"/>
                </a:lnTo>
                <a:lnTo>
                  <a:pt x="146449" y="29447"/>
                </a:lnTo>
                <a:lnTo>
                  <a:pt x="185410" y="11592"/>
                </a:lnTo>
                <a:lnTo>
                  <a:pt x="227818" y="1496"/>
                </a:lnTo>
                <a:lnTo>
                  <a:pt x="272801" y="0"/>
                </a:lnTo>
                <a:lnTo>
                  <a:pt x="272955" y="9"/>
                </a:lnTo>
                <a:lnTo>
                  <a:pt x="319831" y="8223"/>
                </a:lnTo>
                <a:lnTo>
                  <a:pt x="363000" y="25596"/>
                </a:lnTo>
                <a:lnTo>
                  <a:pt x="383115" y="38900"/>
                </a:lnTo>
                <a:lnTo>
                  <a:pt x="270834" y="38900"/>
                </a:lnTo>
                <a:lnTo>
                  <a:pt x="221780" y="41923"/>
                </a:lnTo>
                <a:lnTo>
                  <a:pt x="176795" y="57174"/>
                </a:lnTo>
                <a:lnTo>
                  <a:pt x="137748" y="83039"/>
                </a:lnTo>
                <a:lnTo>
                  <a:pt x="106506" y="117906"/>
                </a:lnTo>
                <a:lnTo>
                  <a:pt x="84937" y="160162"/>
                </a:lnTo>
                <a:lnTo>
                  <a:pt x="74908" y="208193"/>
                </a:lnTo>
                <a:lnTo>
                  <a:pt x="74874" y="238176"/>
                </a:lnTo>
                <a:lnTo>
                  <a:pt x="76488" y="266220"/>
                </a:lnTo>
                <a:lnTo>
                  <a:pt x="79703" y="294126"/>
                </a:lnTo>
                <a:lnTo>
                  <a:pt x="84514" y="321824"/>
                </a:lnTo>
                <a:lnTo>
                  <a:pt x="85671" y="328852"/>
                </a:lnTo>
                <a:lnTo>
                  <a:pt x="87793" y="343003"/>
                </a:lnTo>
                <a:lnTo>
                  <a:pt x="87196" y="392128"/>
                </a:lnTo>
                <a:lnTo>
                  <a:pt x="73544" y="432337"/>
                </a:lnTo>
                <a:lnTo>
                  <a:pt x="53129" y="463377"/>
                </a:lnTo>
                <a:lnTo>
                  <a:pt x="32244" y="484994"/>
                </a:lnTo>
                <a:lnTo>
                  <a:pt x="28695" y="488171"/>
                </a:lnTo>
                <a:lnTo>
                  <a:pt x="24111" y="489904"/>
                </a:lnTo>
                <a:lnTo>
                  <a:pt x="13795" y="489923"/>
                </a:lnTo>
                <a:close/>
              </a:path>
              <a:path w="510539" h="490220">
                <a:moveTo>
                  <a:pt x="491110" y="289304"/>
                </a:moveTo>
                <a:lnTo>
                  <a:pt x="451425" y="249161"/>
                </a:lnTo>
                <a:lnTo>
                  <a:pt x="441338" y="206980"/>
                </a:lnTo>
                <a:lnTo>
                  <a:pt x="434856" y="164881"/>
                </a:lnTo>
                <a:lnTo>
                  <a:pt x="417449" y="126288"/>
                </a:lnTo>
                <a:lnTo>
                  <a:pt x="390731" y="92797"/>
                </a:lnTo>
                <a:lnTo>
                  <a:pt x="356314" y="66004"/>
                </a:lnTo>
                <a:lnTo>
                  <a:pt x="315811" y="47507"/>
                </a:lnTo>
                <a:lnTo>
                  <a:pt x="270834" y="38900"/>
                </a:lnTo>
                <a:lnTo>
                  <a:pt x="383115" y="38900"/>
                </a:lnTo>
                <a:lnTo>
                  <a:pt x="433267" y="82821"/>
                </a:lnTo>
                <a:lnTo>
                  <a:pt x="457888" y="120174"/>
                </a:lnTo>
                <a:lnTo>
                  <a:pt x="473849" y="161688"/>
                </a:lnTo>
                <a:lnTo>
                  <a:pt x="480279" y="208713"/>
                </a:lnTo>
                <a:lnTo>
                  <a:pt x="481909" y="220310"/>
                </a:lnTo>
                <a:lnTo>
                  <a:pt x="486724" y="233659"/>
                </a:lnTo>
                <a:lnTo>
                  <a:pt x="494161" y="245749"/>
                </a:lnTo>
                <a:lnTo>
                  <a:pt x="504023" y="256171"/>
                </a:lnTo>
                <a:lnTo>
                  <a:pt x="508365" y="262433"/>
                </a:lnTo>
                <a:lnTo>
                  <a:pt x="509921" y="269622"/>
                </a:lnTo>
                <a:lnTo>
                  <a:pt x="508673" y="276873"/>
                </a:lnTo>
                <a:lnTo>
                  <a:pt x="504602" y="283318"/>
                </a:lnTo>
                <a:lnTo>
                  <a:pt x="498330" y="287710"/>
                </a:lnTo>
                <a:lnTo>
                  <a:pt x="491110" y="289304"/>
                </a:lnTo>
                <a:close/>
              </a:path>
              <a:path w="510539" h="490220">
                <a:moveTo>
                  <a:pt x="24085" y="489913"/>
                </a:moveTo>
                <a:lnTo>
                  <a:pt x="19321" y="489904"/>
                </a:lnTo>
                <a:lnTo>
                  <a:pt x="24111" y="489904"/>
                </a:lnTo>
                <a:lnTo>
                  <a:pt x="24085" y="489913"/>
                </a:lnTo>
                <a:close/>
              </a:path>
            </a:pathLst>
          </a:custGeom>
          <a:solidFill>
            <a:srgbClr val="A4A4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181" name="object 13">
            <a:extLst>
              <a:ext uri="{FF2B5EF4-FFF2-40B4-BE49-F238E27FC236}">
                <a16:creationId xmlns:a16="http://schemas.microsoft.com/office/drawing/2014/main" id="{BF426B3C-AF80-4DEE-B19B-FA3AC9FBD614}"/>
              </a:ext>
            </a:extLst>
          </p:cNvPr>
          <p:cNvSpPr>
            <a:spLocks/>
          </p:cNvSpPr>
          <p:nvPr/>
        </p:nvSpPr>
        <p:spPr bwMode="auto">
          <a:xfrm>
            <a:off x="6002338" y="3154363"/>
            <a:ext cx="431800" cy="147637"/>
          </a:xfrm>
          <a:custGeom>
            <a:avLst/>
            <a:gdLst>
              <a:gd name="T0" fmla="*/ 18868 w 431164"/>
              <a:gd name="T1" fmla="*/ 99781 h 147954"/>
              <a:gd name="T2" fmla="*/ 11642 w 431164"/>
              <a:gd name="T3" fmla="*/ 98215 h 147954"/>
              <a:gd name="T4" fmla="*/ 5354 w 431164"/>
              <a:gd name="T5" fmla="*/ 93849 h 147954"/>
              <a:gd name="T6" fmla="*/ 1256 w 431164"/>
              <a:gd name="T7" fmla="*/ 87388 h 147954"/>
              <a:gd name="T8" fmla="*/ 0 w 431164"/>
              <a:gd name="T9" fmla="*/ 80114 h 147954"/>
              <a:gd name="T10" fmla="*/ 1568 w 431164"/>
              <a:gd name="T11" fmla="*/ 72901 h 147954"/>
              <a:gd name="T12" fmla="*/ 53598 w 431164"/>
              <a:gd name="T13" fmla="*/ 34206 h 147954"/>
              <a:gd name="T14" fmla="*/ 103372 w 431164"/>
              <a:gd name="T15" fmla="*/ 12966 h 147954"/>
              <a:gd name="T16" fmla="*/ 156253 w 431164"/>
              <a:gd name="T17" fmla="*/ 1416 h 147954"/>
              <a:gd name="T18" fmla="*/ 210846 w 431164"/>
              <a:gd name="T19" fmla="*/ 0 h 147954"/>
              <a:gd name="T20" fmla="*/ 261431 w 431164"/>
              <a:gd name="T21" fmla="*/ 7571 h 147954"/>
              <a:gd name="T22" fmla="*/ 309396 w 431164"/>
              <a:gd name="T23" fmla="*/ 23600 h 147954"/>
              <a:gd name="T24" fmla="*/ 336821 w 431164"/>
              <a:gd name="T25" fmla="*/ 38409 h 147954"/>
              <a:gd name="T26" fmla="*/ 208339 w 431164"/>
              <a:gd name="T27" fmla="*/ 38409 h 147954"/>
              <a:gd name="T28" fmla="*/ 160989 w 431164"/>
              <a:gd name="T29" fmla="*/ 39645 h 147954"/>
              <a:gd name="T30" fmla="*/ 115116 w 431164"/>
              <a:gd name="T31" fmla="*/ 49651 h 147954"/>
              <a:gd name="T32" fmla="*/ 71927 w 431164"/>
              <a:gd name="T33" fmla="*/ 68043 h 147954"/>
              <a:gd name="T34" fmla="*/ 32627 w 431164"/>
              <a:gd name="T35" fmla="*/ 94436 h 147954"/>
              <a:gd name="T36" fmla="*/ 26155 w 431164"/>
              <a:gd name="T37" fmla="*/ 98527 h 147954"/>
              <a:gd name="T38" fmla="*/ 18868 w 431164"/>
              <a:gd name="T39" fmla="*/ 99781 h 147954"/>
              <a:gd name="T40" fmla="*/ 405798 w 431164"/>
              <a:gd name="T41" fmla="*/ 147680 h 147954"/>
              <a:gd name="T42" fmla="*/ 400040 w 431164"/>
              <a:gd name="T43" fmla="*/ 144783 h 147954"/>
              <a:gd name="T44" fmla="*/ 396395 w 431164"/>
              <a:gd name="T45" fmla="*/ 139873 h 147954"/>
              <a:gd name="T46" fmla="*/ 358669 w 431164"/>
              <a:gd name="T47" fmla="*/ 99407 h 147954"/>
              <a:gd name="T48" fmla="*/ 313603 w 431164"/>
              <a:gd name="T49" fmla="*/ 68388 h 147954"/>
              <a:gd name="T50" fmla="*/ 262919 w 431164"/>
              <a:gd name="T51" fmla="*/ 47745 h 147954"/>
              <a:gd name="T52" fmla="*/ 208339 w 431164"/>
              <a:gd name="T53" fmla="*/ 38409 h 147954"/>
              <a:gd name="T54" fmla="*/ 336821 w 431164"/>
              <a:gd name="T55" fmla="*/ 38409 h 147954"/>
              <a:gd name="T56" fmla="*/ 393417 w 431164"/>
              <a:gd name="T57" fmla="*/ 78843 h 147954"/>
              <a:gd name="T58" fmla="*/ 427448 w 431164"/>
              <a:gd name="T59" fmla="*/ 116962 h 147954"/>
              <a:gd name="T60" fmla="*/ 430752 w 431164"/>
              <a:gd name="T61" fmla="*/ 131256 h 147954"/>
              <a:gd name="T62" fmla="*/ 428193 w 431164"/>
              <a:gd name="T63" fmla="*/ 138144 h 147954"/>
              <a:gd name="T64" fmla="*/ 423012 w 431164"/>
              <a:gd name="T65" fmla="*/ 143724 h 147954"/>
              <a:gd name="T66" fmla="*/ 419820 w 431164"/>
              <a:gd name="T67" fmla="*/ 146159 h 147954"/>
              <a:gd name="T68" fmla="*/ 415943 w 431164"/>
              <a:gd name="T69" fmla="*/ 147536 h 147954"/>
              <a:gd name="T70" fmla="*/ 411921 w 431164"/>
              <a:gd name="T71" fmla="*/ 147671 h 147954"/>
              <a:gd name="T72" fmla="*/ 405798 w 431164"/>
              <a:gd name="T73" fmla="*/ 147680 h 1479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31164" h="147954">
                <a:moveTo>
                  <a:pt x="18868" y="99781"/>
                </a:moveTo>
                <a:lnTo>
                  <a:pt x="11642" y="98215"/>
                </a:lnTo>
                <a:lnTo>
                  <a:pt x="5354" y="93849"/>
                </a:lnTo>
                <a:lnTo>
                  <a:pt x="1256" y="87388"/>
                </a:lnTo>
                <a:lnTo>
                  <a:pt x="0" y="80114"/>
                </a:lnTo>
                <a:lnTo>
                  <a:pt x="1568" y="72901"/>
                </a:lnTo>
                <a:lnTo>
                  <a:pt x="53598" y="34206"/>
                </a:lnTo>
                <a:lnTo>
                  <a:pt x="103372" y="12966"/>
                </a:lnTo>
                <a:lnTo>
                  <a:pt x="156253" y="1416"/>
                </a:lnTo>
                <a:lnTo>
                  <a:pt x="210846" y="0"/>
                </a:lnTo>
                <a:lnTo>
                  <a:pt x="261431" y="7571"/>
                </a:lnTo>
                <a:lnTo>
                  <a:pt x="309396" y="23600"/>
                </a:lnTo>
                <a:lnTo>
                  <a:pt x="336821" y="38409"/>
                </a:lnTo>
                <a:lnTo>
                  <a:pt x="208339" y="38409"/>
                </a:lnTo>
                <a:lnTo>
                  <a:pt x="160989" y="39645"/>
                </a:lnTo>
                <a:lnTo>
                  <a:pt x="115116" y="49651"/>
                </a:lnTo>
                <a:lnTo>
                  <a:pt x="71927" y="68043"/>
                </a:lnTo>
                <a:lnTo>
                  <a:pt x="32627" y="94436"/>
                </a:lnTo>
                <a:lnTo>
                  <a:pt x="26155" y="98527"/>
                </a:lnTo>
                <a:lnTo>
                  <a:pt x="18868" y="99781"/>
                </a:lnTo>
                <a:close/>
              </a:path>
              <a:path w="431164" h="147954">
                <a:moveTo>
                  <a:pt x="405798" y="147680"/>
                </a:moveTo>
                <a:lnTo>
                  <a:pt x="400040" y="144783"/>
                </a:lnTo>
                <a:lnTo>
                  <a:pt x="396395" y="139873"/>
                </a:lnTo>
                <a:lnTo>
                  <a:pt x="358669" y="99407"/>
                </a:lnTo>
                <a:lnTo>
                  <a:pt x="313603" y="68388"/>
                </a:lnTo>
                <a:lnTo>
                  <a:pt x="262919" y="47745"/>
                </a:lnTo>
                <a:lnTo>
                  <a:pt x="208339" y="38409"/>
                </a:lnTo>
                <a:lnTo>
                  <a:pt x="336821" y="38409"/>
                </a:lnTo>
                <a:lnTo>
                  <a:pt x="393417" y="78843"/>
                </a:lnTo>
                <a:lnTo>
                  <a:pt x="427448" y="116962"/>
                </a:lnTo>
                <a:lnTo>
                  <a:pt x="430752" y="131256"/>
                </a:lnTo>
                <a:lnTo>
                  <a:pt x="428193" y="138144"/>
                </a:lnTo>
                <a:lnTo>
                  <a:pt x="423012" y="143724"/>
                </a:lnTo>
                <a:lnTo>
                  <a:pt x="419820" y="146159"/>
                </a:lnTo>
                <a:lnTo>
                  <a:pt x="415943" y="147536"/>
                </a:lnTo>
                <a:lnTo>
                  <a:pt x="411921" y="147671"/>
                </a:lnTo>
                <a:lnTo>
                  <a:pt x="405798" y="147680"/>
                </a:lnTo>
                <a:close/>
              </a:path>
            </a:pathLst>
          </a:custGeom>
          <a:solidFill>
            <a:srgbClr val="A4A4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182" name="object 14">
            <a:extLst>
              <a:ext uri="{FF2B5EF4-FFF2-40B4-BE49-F238E27FC236}">
                <a16:creationId xmlns:a16="http://schemas.microsoft.com/office/drawing/2014/main" id="{CB2DF39C-D38D-477C-9913-82EB9984BCF7}"/>
              </a:ext>
            </a:extLst>
          </p:cNvPr>
          <p:cNvSpPr>
            <a:spLocks/>
          </p:cNvSpPr>
          <p:nvPr/>
        </p:nvSpPr>
        <p:spPr bwMode="auto">
          <a:xfrm>
            <a:off x="5862638" y="3087688"/>
            <a:ext cx="485775" cy="247650"/>
          </a:xfrm>
          <a:custGeom>
            <a:avLst/>
            <a:gdLst>
              <a:gd name="T0" fmla="*/ 26893 w 485139"/>
              <a:gd name="T1" fmla="*/ 246872 h 247014"/>
              <a:gd name="T2" fmla="*/ 0 w 485139"/>
              <a:gd name="T3" fmla="*/ 228056 h 247014"/>
              <a:gd name="T4" fmla="*/ 1298 w 485139"/>
              <a:gd name="T5" fmla="*/ 220640 h 247014"/>
              <a:gd name="T6" fmla="*/ 23751 w 485139"/>
              <a:gd name="T7" fmla="*/ 175384 h 247014"/>
              <a:gd name="T8" fmla="*/ 51839 w 485139"/>
              <a:gd name="T9" fmla="*/ 134434 h 247014"/>
              <a:gd name="T10" fmla="*/ 84958 w 485139"/>
              <a:gd name="T11" fmla="*/ 98167 h 247014"/>
              <a:gd name="T12" fmla="*/ 122503 w 485139"/>
              <a:gd name="T13" fmla="*/ 66958 h 247014"/>
              <a:gd name="T14" fmla="*/ 163867 w 485139"/>
              <a:gd name="T15" fmla="*/ 41186 h 247014"/>
              <a:gd name="T16" fmla="*/ 208447 w 485139"/>
              <a:gd name="T17" fmla="*/ 21227 h 247014"/>
              <a:gd name="T18" fmla="*/ 255636 w 485139"/>
              <a:gd name="T19" fmla="*/ 7458 h 247014"/>
              <a:gd name="T20" fmla="*/ 304830 w 485139"/>
              <a:gd name="T21" fmla="*/ 257 h 247014"/>
              <a:gd name="T22" fmla="*/ 355422 w 485139"/>
              <a:gd name="T23" fmla="*/ 0 h 247014"/>
              <a:gd name="T24" fmla="*/ 385547 w 485139"/>
              <a:gd name="T25" fmla="*/ 3340 h 247014"/>
              <a:gd name="T26" fmla="*/ 444335 w 485139"/>
              <a:gd name="T27" fmla="*/ 17432 h 247014"/>
              <a:gd name="T28" fmla="*/ 483445 w 485139"/>
              <a:gd name="T29" fmla="*/ 38205 h 247014"/>
              <a:gd name="T30" fmla="*/ 483584 w 485139"/>
              <a:gd name="T31" fmla="*/ 38794 h 247014"/>
              <a:gd name="T32" fmla="*/ 352915 w 485139"/>
              <a:gd name="T33" fmla="*/ 38794 h 247014"/>
              <a:gd name="T34" fmla="*/ 302229 w 485139"/>
              <a:gd name="T35" fmla="*/ 39393 h 247014"/>
              <a:gd name="T36" fmla="*/ 253198 w 485139"/>
              <a:gd name="T37" fmla="*/ 47794 h 247014"/>
              <a:gd name="T38" fmla="*/ 206558 w 485139"/>
              <a:gd name="T39" fmla="*/ 63535 h 247014"/>
              <a:gd name="T40" fmla="*/ 163188 w 485139"/>
              <a:gd name="T41" fmla="*/ 86081 h 247014"/>
              <a:gd name="T42" fmla="*/ 123752 w 485139"/>
              <a:gd name="T43" fmla="*/ 115009 h 247014"/>
              <a:gd name="T44" fmla="*/ 89058 w 485139"/>
              <a:gd name="T45" fmla="*/ 149821 h 247014"/>
              <a:gd name="T46" fmla="*/ 59877 w 485139"/>
              <a:gd name="T47" fmla="*/ 190036 h 247014"/>
              <a:gd name="T48" fmla="*/ 36981 w 485139"/>
              <a:gd name="T49" fmla="*/ 235176 h 247014"/>
              <a:gd name="T50" fmla="*/ 33924 w 485139"/>
              <a:gd name="T51" fmla="*/ 242280 h 247014"/>
              <a:gd name="T52" fmla="*/ 26893 w 485139"/>
              <a:gd name="T53" fmla="*/ 246872 h 247014"/>
              <a:gd name="T54" fmla="*/ 466584 w 485139"/>
              <a:gd name="T55" fmla="*/ 65360 h 247014"/>
              <a:gd name="T56" fmla="*/ 459026 w 485139"/>
              <a:gd name="T57" fmla="*/ 64122 h 247014"/>
              <a:gd name="T58" fmla="*/ 458101 w 485139"/>
              <a:gd name="T59" fmla="*/ 63746 h 247014"/>
              <a:gd name="T60" fmla="*/ 457598 w 485139"/>
              <a:gd name="T61" fmla="*/ 63516 h 247014"/>
              <a:gd name="T62" fmla="*/ 432308 w 485139"/>
              <a:gd name="T63" fmla="*/ 54100 h 247014"/>
              <a:gd name="T64" fmla="*/ 406315 w 485139"/>
              <a:gd name="T65" fmla="*/ 46811 h 247014"/>
              <a:gd name="T66" fmla="*/ 379806 w 485139"/>
              <a:gd name="T67" fmla="*/ 41699 h 247014"/>
              <a:gd name="T68" fmla="*/ 352915 w 485139"/>
              <a:gd name="T69" fmla="*/ 38794 h 247014"/>
              <a:gd name="T70" fmla="*/ 483584 w 485139"/>
              <a:gd name="T71" fmla="*/ 38794 h 247014"/>
              <a:gd name="T72" fmla="*/ 485139 w 485139"/>
              <a:gd name="T73" fmla="*/ 45391 h 247014"/>
              <a:gd name="T74" fmla="*/ 483898 w 485139"/>
              <a:gd name="T75" fmla="*/ 52936 h 247014"/>
              <a:gd name="T76" fmla="*/ 479818 w 485139"/>
              <a:gd name="T77" fmla="*/ 59408 h 247014"/>
              <a:gd name="T78" fmla="*/ 473780 w 485139"/>
              <a:gd name="T79" fmla="*/ 63669 h 247014"/>
              <a:gd name="T80" fmla="*/ 466584 w 485139"/>
              <a:gd name="T81" fmla="*/ 65360 h 2470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85139" h="247014">
                <a:moveTo>
                  <a:pt x="26893" y="246872"/>
                </a:moveTo>
                <a:lnTo>
                  <a:pt x="0" y="228056"/>
                </a:lnTo>
                <a:lnTo>
                  <a:pt x="1298" y="220640"/>
                </a:lnTo>
                <a:lnTo>
                  <a:pt x="23751" y="175384"/>
                </a:lnTo>
                <a:lnTo>
                  <a:pt x="51839" y="134434"/>
                </a:lnTo>
                <a:lnTo>
                  <a:pt x="84958" y="98167"/>
                </a:lnTo>
                <a:lnTo>
                  <a:pt x="122503" y="66958"/>
                </a:lnTo>
                <a:lnTo>
                  <a:pt x="163867" y="41186"/>
                </a:lnTo>
                <a:lnTo>
                  <a:pt x="208447" y="21227"/>
                </a:lnTo>
                <a:lnTo>
                  <a:pt x="255636" y="7458"/>
                </a:lnTo>
                <a:lnTo>
                  <a:pt x="304830" y="257"/>
                </a:lnTo>
                <a:lnTo>
                  <a:pt x="355422" y="0"/>
                </a:lnTo>
                <a:lnTo>
                  <a:pt x="385547" y="3340"/>
                </a:lnTo>
                <a:lnTo>
                  <a:pt x="444335" y="17432"/>
                </a:lnTo>
                <a:lnTo>
                  <a:pt x="483445" y="38205"/>
                </a:lnTo>
                <a:lnTo>
                  <a:pt x="483584" y="38794"/>
                </a:lnTo>
                <a:lnTo>
                  <a:pt x="352915" y="38794"/>
                </a:lnTo>
                <a:lnTo>
                  <a:pt x="302229" y="39393"/>
                </a:lnTo>
                <a:lnTo>
                  <a:pt x="253198" y="47794"/>
                </a:lnTo>
                <a:lnTo>
                  <a:pt x="206558" y="63535"/>
                </a:lnTo>
                <a:lnTo>
                  <a:pt x="163188" y="86081"/>
                </a:lnTo>
                <a:lnTo>
                  <a:pt x="123752" y="115009"/>
                </a:lnTo>
                <a:lnTo>
                  <a:pt x="89058" y="149821"/>
                </a:lnTo>
                <a:lnTo>
                  <a:pt x="59877" y="190036"/>
                </a:lnTo>
                <a:lnTo>
                  <a:pt x="36981" y="235176"/>
                </a:lnTo>
                <a:lnTo>
                  <a:pt x="33924" y="242280"/>
                </a:lnTo>
                <a:lnTo>
                  <a:pt x="26893" y="246872"/>
                </a:lnTo>
                <a:close/>
              </a:path>
              <a:path w="485139" h="247014">
                <a:moveTo>
                  <a:pt x="466584" y="65360"/>
                </a:moveTo>
                <a:lnTo>
                  <a:pt x="459026" y="64122"/>
                </a:lnTo>
                <a:lnTo>
                  <a:pt x="458101" y="63746"/>
                </a:lnTo>
                <a:lnTo>
                  <a:pt x="457598" y="63516"/>
                </a:lnTo>
                <a:lnTo>
                  <a:pt x="432308" y="54100"/>
                </a:lnTo>
                <a:lnTo>
                  <a:pt x="406315" y="46811"/>
                </a:lnTo>
                <a:lnTo>
                  <a:pt x="379806" y="41699"/>
                </a:lnTo>
                <a:lnTo>
                  <a:pt x="352915" y="38794"/>
                </a:lnTo>
                <a:lnTo>
                  <a:pt x="483584" y="38794"/>
                </a:lnTo>
                <a:lnTo>
                  <a:pt x="485139" y="45391"/>
                </a:lnTo>
                <a:lnTo>
                  <a:pt x="483898" y="52936"/>
                </a:lnTo>
                <a:lnTo>
                  <a:pt x="479818" y="59408"/>
                </a:lnTo>
                <a:lnTo>
                  <a:pt x="473780" y="63669"/>
                </a:lnTo>
                <a:lnTo>
                  <a:pt x="466584" y="65360"/>
                </a:lnTo>
                <a:close/>
              </a:path>
            </a:pathLst>
          </a:custGeom>
          <a:solidFill>
            <a:srgbClr val="A4A4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183" name="object 15">
            <a:extLst>
              <a:ext uri="{FF2B5EF4-FFF2-40B4-BE49-F238E27FC236}">
                <a16:creationId xmlns:a16="http://schemas.microsoft.com/office/drawing/2014/main" id="{BC5A1088-6732-481A-B40D-3D8DD7832619}"/>
              </a:ext>
            </a:extLst>
          </p:cNvPr>
          <p:cNvSpPr>
            <a:spLocks/>
          </p:cNvSpPr>
          <p:nvPr/>
        </p:nvSpPr>
        <p:spPr bwMode="auto">
          <a:xfrm>
            <a:off x="5964238" y="3019425"/>
            <a:ext cx="276225" cy="98425"/>
          </a:xfrm>
          <a:custGeom>
            <a:avLst/>
            <a:gdLst>
              <a:gd name="T0" fmla="*/ 23097 w 276860"/>
              <a:gd name="T1" fmla="*/ 97651 h 97789"/>
              <a:gd name="T2" fmla="*/ 0 w 276860"/>
              <a:gd name="T3" fmla="*/ 71611 h 97789"/>
              <a:gd name="T4" fmla="*/ 3520 w 276860"/>
              <a:gd name="T5" fmla="*/ 65316 h 97789"/>
              <a:gd name="T6" fmla="*/ 49696 w 276860"/>
              <a:gd name="T7" fmla="*/ 40103 h 97789"/>
              <a:gd name="T8" fmla="*/ 91995 w 276860"/>
              <a:gd name="T9" fmla="*/ 22962 h 97789"/>
              <a:gd name="T10" fmla="*/ 135836 w 276860"/>
              <a:gd name="T11" fmla="*/ 10491 h 97789"/>
              <a:gd name="T12" fmla="*/ 180834 w 276860"/>
              <a:gd name="T13" fmla="*/ 2800 h 97789"/>
              <a:gd name="T14" fmla="*/ 226602 w 276860"/>
              <a:gd name="T15" fmla="*/ 0 h 97789"/>
              <a:gd name="T16" fmla="*/ 234549 w 276860"/>
              <a:gd name="T17" fmla="*/ 15 h 97789"/>
              <a:gd name="T18" fmla="*/ 271977 w 276860"/>
              <a:gd name="T19" fmla="*/ 7520 h 97789"/>
              <a:gd name="T20" fmla="*/ 276702 w 276860"/>
              <a:gd name="T21" fmla="*/ 21515 h 97789"/>
              <a:gd name="T22" fmla="*/ 274678 w 276860"/>
              <a:gd name="T23" fmla="*/ 28909 h 97789"/>
              <a:gd name="T24" fmla="*/ 270132 w 276860"/>
              <a:gd name="T25" fmla="*/ 34751 h 97789"/>
              <a:gd name="T26" fmla="*/ 263723 w 276860"/>
              <a:gd name="T27" fmla="*/ 38464 h 97789"/>
              <a:gd name="T28" fmla="*/ 262675 w 276860"/>
              <a:gd name="T29" fmla="*/ 38602 h 97789"/>
              <a:gd name="T30" fmla="*/ 227181 w 276860"/>
              <a:gd name="T31" fmla="*/ 38602 h 97789"/>
              <a:gd name="T32" fmla="*/ 175300 w 276860"/>
              <a:gd name="T33" fmla="*/ 42467 h 97789"/>
              <a:gd name="T34" fmla="*/ 124646 w 276860"/>
              <a:gd name="T35" fmla="*/ 53238 h 97789"/>
              <a:gd name="T36" fmla="*/ 75906 w 276860"/>
              <a:gd name="T37" fmla="*/ 70722 h 97789"/>
              <a:gd name="T38" fmla="*/ 29770 w 276860"/>
              <a:gd name="T39" fmla="*/ 94725 h 97789"/>
              <a:gd name="T40" fmla="*/ 26694 w 276860"/>
              <a:gd name="T41" fmla="*/ 96679 h 97789"/>
              <a:gd name="T42" fmla="*/ 23097 w 276860"/>
              <a:gd name="T43" fmla="*/ 97651 h 97789"/>
              <a:gd name="T44" fmla="*/ 256112 w 276860"/>
              <a:gd name="T45" fmla="*/ 39468 h 97789"/>
              <a:gd name="T46" fmla="*/ 248879 w 276860"/>
              <a:gd name="T47" fmla="*/ 39035 h 97789"/>
              <a:gd name="T48" fmla="*/ 241646 w 276860"/>
              <a:gd name="T49" fmla="*/ 38746 h 97789"/>
              <a:gd name="T50" fmla="*/ 234414 w 276860"/>
              <a:gd name="T51" fmla="*/ 38602 h 97789"/>
              <a:gd name="T52" fmla="*/ 262675 w 276860"/>
              <a:gd name="T53" fmla="*/ 38602 h 97789"/>
              <a:gd name="T54" fmla="*/ 256112 w 276860"/>
              <a:gd name="T55" fmla="*/ 39468 h 977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76860" h="97789">
                <a:moveTo>
                  <a:pt x="23097" y="97651"/>
                </a:moveTo>
                <a:lnTo>
                  <a:pt x="0" y="71611"/>
                </a:lnTo>
                <a:lnTo>
                  <a:pt x="3520" y="65316"/>
                </a:lnTo>
                <a:lnTo>
                  <a:pt x="49696" y="40103"/>
                </a:lnTo>
                <a:lnTo>
                  <a:pt x="91995" y="22962"/>
                </a:lnTo>
                <a:lnTo>
                  <a:pt x="135836" y="10491"/>
                </a:lnTo>
                <a:lnTo>
                  <a:pt x="180834" y="2800"/>
                </a:lnTo>
                <a:lnTo>
                  <a:pt x="226602" y="0"/>
                </a:lnTo>
                <a:lnTo>
                  <a:pt x="234549" y="15"/>
                </a:lnTo>
                <a:lnTo>
                  <a:pt x="271977" y="7520"/>
                </a:lnTo>
                <a:lnTo>
                  <a:pt x="276702" y="21515"/>
                </a:lnTo>
                <a:lnTo>
                  <a:pt x="274678" y="28909"/>
                </a:lnTo>
                <a:lnTo>
                  <a:pt x="270132" y="34751"/>
                </a:lnTo>
                <a:lnTo>
                  <a:pt x="263723" y="38464"/>
                </a:lnTo>
                <a:lnTo>
                  <a:pt x="262675" y="38602"/>
                </a:lnTo>
                <a:lnTo>
                  <a:pt x="227181" y="38602"/>
                </a:lnTo>
                <a:lnTo>
                  <a:pt x="175300" y="42467"/>
                </a:lnTo>
                <a:lnTo>
                  <a:pt x="124646" y="53238"/>
                </a:lnTo>
                <a:lnTo>
                  <a:pt x="75906" y="70722"/>
                </a:lnTo>
                <a:lnTo>
                  <a:pt x="29770" y="94725"/>
                </a:lnTo>
                <a:lnTo>
                  <a:pt x="26694" y="96679"/>
                </a:lnTo>
                <a:lnTo>
                  <a:pt x="23097" y="97651"/>
                </a:lnTo>
                <a:close/>
              </a:path>
              <a:path w="276860" h="97789">
                <a:moveTo>
                  <a:pt x="256112" y="39468"/>
                </a:moveTo>
                <a:lnTo>
                  <a:pt x="248879" y="39035"/>
                </a:lnTo>
                <a:lnTo>
                  <a:pt x="241646" y="38746"/>
                </a:lnTo>
                <a:lnTo>
                  <a:pt x="234414" y="38602"/>
                </a:lnTo>
                <a:lnTo>
                  <a:pt x="262675" y="38602"/>
                </a:lnTo>
                <a:lnTo>
                  <a:pt x="256112" y="39468"/>
                </a:lnTo>
                <a:close/>
              </a:path>
            </a:pathLst>
          </a:custGeom>
          <a:solidFill>
            <a:srgbClr val="A4A4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184" name="object 16">
            <a:extLst>
              <a:ext uri="{FF2B5EF4-FFF2-40B4-BE49-F238E27FC236}">
                <a16:creationId xmlns:a16="http://schemas.microsoft.com/office/drawing/2014/main" id="{1747BF11-ED88-48C7-A3C4-247451F0DAF0}"/>
              </a:ext>
            </a:extLst>
          </p:cNvPr>
          <p:cNvSpPr>
            <a:spLocks/>
          </p:cNvSpPr>
          <p:nvPr/>
        </p:nvSpPr>
        <p:spPr bwMode="auto">
          <a:xfrm>
            <a:off x="5875338" y="3260725"/>
            <a:ext cx="123825" cy="385763"/>
          </a:xfrm>
          <a:custGeom>
            <a:avLst/>
            <a:gdLst>
              <a:gd name="T0" fmla="*/ 23164 w 124460"/>
              <a:gd name="T1" fmla="*/ 386307 h 386714"/>
              <a:gd name="T2" fmla="*/ 0 w 124460"/>
              <a:gd name="T3" fmla="*/ 367025 h 386714"/>
              <a:gd name="T4" fmla="*/ 0 w 124460"/>
              <a:gd name="T5" fmla="*/ 360671 h 386714"/>
              <a:gd name="T6" fmla="*/ 3143 w 124460"/>
              <a:gd name="T7" fmla="*/ 354732 h 386714"/>
              <a:gd name="T8" fmla="*/ 8390 w 124460"/>
              <a:gd name="T9" fmla="*/ 351141 h 386714"/>
              <a:gd name="T10" fmla="*/ 22715 w 124460"/>
              <a:gd name="T11" fmla="*/ 340124 h 386714"/>
              <a:gd name="T12" fmla="*/ 33235 w 124460"/>
              <a:gd name="T13" fmla="*/ 327195 h 386714"/>
              <a:gd name="T14" fmla="*/ 38998 w 124460"/>
              <a:gd name="T15" fmla="*/ 309608 h 386714"/>
              <a:gd name="T16" fmla="*/ 39057 w 124460"/>
              <a:gd name="T17" fmla="*/ 284621 h 386714"/>
              <a:gd name="T18" fmla="*/ 38286 w 124460"/>
              <a:gd name="T19" fmla="*/ 277305 h 386714"/>
              <a:gd name="T20" fmla="*/ 37321 w 124460"/>
              <a:gd name="T21" fmla="*/ 269893 h 386714"/>
              <a:gd name="T22" fmla="*/ 36453 w 124460"/>
              <a:gd name="T23" fmla="*/ 262384 h 386714"/>
              <a:gd name="T24" fmla="*/ 33356 w 124460"/>
              <a:gd name="T25" fmla="*/ 238071 h 386714"/>
              <a:gd name="T26" fmla="*/ 31471 w 124460"/>
              <a:gd name="T27" fmla="*/ 213652 h 386714"/>
              <a:gd name="T28" fmla="*/ 30800 w 124460"/>
              <a:gd name="T29" fmla="*/ 189172 h 386714"/>
              <a:gd name="T30" fmla="*/ 31282 w 124460"/>
              <a:gd name="T31" fmla="*/ 167370 h 386714"/>
              <a:gd name="T32" fmla="*/ 31342 w 124460"/>
              <a:gd name="T33" fmla="*/ 163616 h 386714"/>
              <a:gd name="T34" fmla="*/ 37111 w 124460"/>
              <a:gd name="T35" fmla="*/ 121946 h 386714"/>
              <a:gd name="T36" fmla="*/ 48835 w 124460"/>
              <a:gd name="T37" fmla="*/ 81773 h 386714"/>
              <a:gd name="T38" fmla="*/ 66278 w 124460"/>
              <a:gd name="T39" fmla="*/ 43727 h 386714"/>
              <a:gd name="T40" fmla="*/ 89205 w 124460"/>
              <a:gd name="T41" fmla="*/ 8436 h 386714"/>
              <a:gd name="T42" fmla="*/ 108783 w 124460"/>
              <a:gd name="T43" fmla="*/ 0 h 386714"/>
              <a:gd name="T44" fmla="*/ 115900 w 124460"/>
              <a:gd name="T45" fmla="*/ 2824 h 386714"/>
              <a:gd name="T46" fmla="*/ 121359 w 124460"/>
              <a:gd name="T47" fmla="*/ 8188 h 386714"/>
              <a:gd name="T48" fmla="*/ 124236 w 124460"/>
              <a:gd name="T49" fmla="*/ 14988 h 386714"/>
              <a:gd name="T50" fmla="*/ 124347 w 124460"/>
              <a:gd name="T51" fmla="*/ 22368 h 386714"/>
              <a:gd name="T52" fmla="*/ 121513 w 124460"/>
              <a:gd name="T53" fmla="*/ 29470 h 386714"/>
              <a:gd name="T54" fmla="*/ 121021 w 124460"/>
              <a:gd name="T55" fmla="*/ 30230 h 386714"/>
              <a:gd name="T56" fmla="*/ 120471 w 124460"/>
              <a:gd name="T57" fmla="*/ 30952 h 386714"/>
              <a:gd name="T58" fmla="*/ 119873 w 124460"/>
              <a:gd name="T59" fmla="*/ 31636 h 386714"/>
              <a:gd name="T60" fmla="*/ 100006 w 124460"/>
              <a:gd name="T61" fmla="*/ 62296 h 386714"/>
              <a:gd name="T62" fmla="*/ 84906 w 124460"/>
              <a:gd name="T63" fmla="*/ 95343 h 386714"/>
              <a:gd name="T64" fmla="*/ 74776 w 124460"/>
              <a:gd name="T65" fmla="*/ 130230 h 386714"/>
              <a:gd name="T66" fmla="*/ 69821 w 124460"/>
              <a:gd name="T67" fmla="*/ 166408 h 386714"/>
              <a:gd name="T68" fmla="*/ 69821 w 124460"/>
              <a:gd name="T69" fmla="*/ 167370 h 386714"/>
              <a:gd name="T70" fmla="*/ 69419 w 124460"/>
              <a:gd name="T71" fmla="*/ 190110 h 386714"/>
              <a:gd name="T72" fmla="*/ 70107 w 124460"/>
              <a:gd name="T73" fmla="*/ 212830 h 386714"/>
              <a:gd name="T74" fmla="*/ 71881 w 124460"/>
              <a:gd name="T75" fmla="*/ 235491 h 386714"/>
              <a:gd name="T76" fmla="*/ 75704 w 124460"/>
              <a:gd name="T77" fmla="*/ 265657 h 386714"/>
              <a:gd name="T78" fmla="*/ 76572 w 124460"/>
              <a:gd name="T79" fmla="*/ 273262 h 386714"/>
              <a:gd name="T80" fmla="*/ 76390 w 124460"/>
              <a:gd name="T81" fmla="*/ 319609 h 386714"/>
              <a:gd name="T82" fmla="*/ 49528 w 124460"/>
              <a:gd name="T83" fmla="*/ 367938 h 386714"/>
              <a:gd name="T84" fmla="*/ 26964 w 124460"/>
              <a:gd name="T85" fmla="*/ 385161 h 386714"/>
              <a:gd name="T86" fmla="*/ 23164 w 124460"/>
              <a:gd name="T87" fmla="*/ 386307 h 3867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24460" h="386714">
                <a:moveTo>
                  <a:pt x="23164" y="386307"/>
                </a:moveTo>
                <a:lnTo>
                  <a:pt x="0" y="367025"/>
                </a:lnTo>
                <a:lnTo>
                  <a:pt x="0" y="360671"/>
                </a:lnTo>
                <a:lnTo>
                  <a:pt x="3143" y="354732"/>
                </a:lnTo>
                <a:lnTo>
                  <a:pt x="8390" y="351141"/>
                </a:lnTo>
                <a:lnTo>
                  <a:pt x="22715" y="340124"/>
                </a:lnTo>
                <a:lnTo>
                  <a:pt x="33235" y="327195"/>
                </a:lnTo>
                <a:lnTo>
                  <a:pt x="38998" y="309608"/>
                </a:lnTo>
                <a:lnTo>
                  <a:pt x="39057" y="284621"/>
                </a:lnTo>
                <a:lnTo>
                  <a:pt x="38286" y="277305"/>
                </a:lnTo>
                <a:lnTo>
                  <a:pt x="37321" y="269893"/>
                </a:lnTo>
                <a:lnTo>
                  <a:pt x="36453" y="262384"/>
                </a:lnTo>
                <a:lnTo>
                  <a:pt x="33356" y="238071"/>
                </a:lnTo>
                <a:lnTo>
                  <a:pt x="31471" y="213652"/>
                </a:lnTo>
                <a:lnTo>
                  <a:pt x="30800" y="189172"/>
                </a:lnTo>
                <a:lnTo>
                  <a:pt x="31282" y="167370"/>
                </a:lnTo>
                <a:lnTo>
                  <a:pt x="31342" y="163616"/>
                </a:lnTo>
                <a:lnTo>
                  <a:pt x="37111" y="121946"/>
                </a:lnTo>
                <a:lnTo>
                  <a:pt x="48835" y="81773"/>
                </a:lnTo>
                <a:lnTo>
                  <a:pt x="66278" y="43727"/>
                </a:lnTo>
                <a:lnTo>
                  <a:pt x="89205" y="8436"/>
                </a:lnTo>
                <a:lnTo>
                  <a:pt x="108783" y="0"/>
                </a:lnTo>
                <a:lnTo>
                  <a:pt x="115900" y="2824"/>
                </a:lnTo>
                <a:lnTo>
                  <a:pt x="121359" y="8188"/>
                </a:lnTo>
                <a:lnTo>
                  <a:pt x="124236" y="14988"/>
                </a:lnTo>
                <a:lnTo>
                  <a:pt x="124347" y="22368"/>
                </a:lnTo>
                <a:lnTo>
                  <a:pt x="121513" y="29470"/>
                </a:lnTo>
                <a:lnTo>
                  <a:pt x="121021" y="30230"/>
                </a:lnTo>
                <a:lnTo>
                  <a:pt x="120471" y="30952"/>
                </a:lnTo>
                <a:lnTo>
                  <a:pt x="119873" y="31636"/>
                </a:lnTo>
                <a:lnTo>
                  <a:pt x="100006" y="62296"/>
                </a:lnTo>
                <a:lnTo>
                  <a:pt x="84906" y="95343"/>
                </a:lnTo>
                <a:lnTo>
                  <a:pt x="74776" y="130230"/>
                </a:lnTo>
                <a:lnTo>
                  <a:pt x="69821" y="166408"/>
                </a:lnTo>
                <a:lnTo>
                  <a:pt x="69821" y="167370"/>
                </a:lnTo>
                <a:lnTo>
                  <a:pt x="69419" y="190110"/>
                </a:lnTo>
                <a:lnTo>
                  <a:pt x="70107" y="212830"/>
                </a:lnTo>
                <a:lnTo>
                  <a:pt x="71881" y="235491"/>
                </a:lnTo>
                <a:lnTo>
                  <a:pt x="75704" y="265657"/>
                </a:lnTo>
                <a:lnTo>
                  <a:pt x="76572" y="273262"/>
                </a:lnTo>
                <a:lnTo>
                  <a:pt x="76390" y="319609"/>
                </a:lnTo>
                <a:lnTo>
                  <a:pt x="49528" y="367938"/>
                </a:lnTo>
                <a:lnTo>
                  <a:pt x="26964" y="385161"/>
                </a:lnTo>
                <a:lnTo>
                  <a:pt x="23164" y="386307"/>
                </a:lnTo>
                <a:close/>
              </a:path>
            </a:pathLst>
          </a:custGeom>
          <a:solidFill>
            <a:srgbClr val="A4A4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A65CE728-EC03-45DB-AC75-E245055EBCB9}"/>
              </a:ext>
            </a:extLst>
          </p:cNvPr>
          <p:cNvSpPr txBox="1"/>
          <p:nvPr/>
        </p:nvSpPr>
        <p:spPr>
          <a:xfrm>
            <a:off x="7300913" y="3173413"/>
            <a:ext cx="3919537" cy="406400"/>
          </a:xfrm>
          <a:prstGeom prst="rect">
            <a:avLst/>
          </a:prstGeom>
        </p:spPr>
        <p:txBody>
          <a:bodyPr lIns="0" tIns="12065" rIns="0" bIns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5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DEFENSE </a:t>
            </a:r>
            <a:r>
              <a:rPr kumimoji="0" sz="25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AGAINST</a:t>
            </a:r>
            <a:r>
              <a:rPr kumimoji="0" sz="2500" b="1" i="0" u="none" strike="noStrike" kern="1200" cap="none" spc="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5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MICROBES</a:t>
            </a:r>
            <a:endParaRPr kumimoji="0" sz="2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7186" name="object 18">
            <a:extLst>
              <a:ext uri="{FF2B5EF4-FFF2-40B4-BE49-F238E27FC236}">
                <a16:creationId xmlns:a16="http://schemas.microsoft.com/office/drawing/2014/main" id="{4C0989CB-3C04-437F-A164-AECAC2B8A6F2}"/>
              </a:ext>
            </a:extLst>
          </p:cNvPr>
          <p:cNvSpPr>
            <a:spLocks/>
          </p:cNvSpPr>
          <p:nvPr/>
        </p:nvSpPr>
        <p:spPr bwMode="auto">
          <a:xfrm>
            <a:off x="5194300" y="4673600"/>
            <a:ext cx="6513513" cy="1682750"/>
          </a:xfrm>
          <a:custGeom>
            <a:avLst/>
            <a:gdLst>
              <a:gd name="T0" fmla="*/ 6345478 w 6513830"/>
              <a:gd name="T1" fmla="*/ 0 h 1681479"/>
              <a:gd name="T2" fmla="*/ 168097 w 6513830"/>
              <a:gd name="T3" fmla="*/ 0 h 1681479"/>
              <a:gd name="T4" fmla="*/ 123410 w 6513830"/>
              <a:gd name="T5" fmla="*/ 6004 h 1681479"/>
              <a:gd name="T6" fmla="*/ 83255 w 6513830"/>
              <a:gd name="T7" fmla="*/ 22950 h 1681479"/>
              <a:gd name="T8" fmla="*/ 49234 w 6513830"/>
              <a:gd name="T9" fmla="*/ 49234 h 1681479"/>
              <a:gd name="T10" fmla="*/ 22950 w 6513830"/>
              <a:gd name="T11" fmla="*/ 83255 h 1681479"/>
              <a:gd name="T12" fmla="*/ 6004 w 6513830"/>
              <a:gd name="T13" fmla="*/ 123410 h 1681479"/>
              <a:gd name="T14" fmla="*/ 0 w 6513830"/>
              <a:gd name="T15" fmla="*/ 168097 h 1681479"/>
              <a:gd name="T16" fmla="*/ 0 w 6513830"/>
              <a:gd name="T17" fmla="*/ 1512874 h 1681479"/>
              <a:gd name="T18" fmla="*/ 6004 w 6513830"/>
              <a:gd name="T19" fmla="*/ 1557561 h 1681479"/>
              <a:gd name="T20" fmla="*/ 22950 w 6513830"/>
              <a:gd name="T21" fmla="*/ 1597716 h 1681479"/>
              <a:gd name="T22" fmla="*/ 49234 w 6513830"/>
              <a:gd name="T23" fmla="*/ 1631737 h 1681479"/>
              <a:gd name="T24" fmla="*/ 83255 w 6513830"/>
              <a:gd name="T25" fmla="*/ 1658021 h 1681479"/>
              <a:gd name="T26" fmla="*/ 123410 w 6513830"/>
              <a:gd name="T27" fmla="*/ 1674967 h 1681479"/>
              <a:gd name="T28" fmla="*/ 168097 w 6513830"/>
              <a:gd name="T29" fmla="*/ 1680972 h 1681479"/>
              <a:gd name="T30" fmla="*/ 6345478 w 6513830"/>
              <a:gd name="T31" fmla="*/ 1680972 h 1681479"/>
              <a:gd name="T32" fmla="*/ 6390165 w 6513830"/>
              <a:gd name="T33" fmla="*/ 1674967 h 1681479"/>
              <a:gd name="T34" fmla="*/ 6430320 w 6513830"/>
              <a:gd name="T35" fmla="*/ 1658021 h 1681479"/>
              <a:gd name="T36" fmla="*/ 6464341 w 6513830"/>
              <a:gd name="T37" fmla="*/ 1631737 h 1681479"/>
              <a:gd name="T38" fmla="*/ 6490625 w 6513830"/>
              <a:gd name="T39" fmla="*/ 1597716 h 1681479"/>
              <a:gd name="T40" fmla="*/ 6507571 w 6513830"/>
              <a:gd name="T41" fmla="*/ 1557561 h 1681479"/>
              <a:gd name="T42" fmla="*/ 6513576 w 6513830"/>
              <a:gd name="T43" fmla="*/ 1512874 h 1681479"/>
              <a:gd name="T44" fmla="*/ 6513576 w 6513830"/>
              <a:gd name="T45" fmla="*/ 168097 h 1681479"/>
              <a:gd name="T46" fmla="*/ 6507571 w 6513830"/>
              <a:gd name="T47" fmla="*/ 123410 h 1681479"/>
              <a:gd name="T48" fmla="*/ 6490625 w 6513830"/>
              <a:gd name="T49" fmla="*/ 83255 h 1681479"/>
              <a:gd name="T50" fmla="*/ 6464341 w 6513830"/>
              <a:gd name="T51" fmla="*/ 49234 h 1681479"/>
              <a:gd name="T52" fmla="*/ 6430320 w 6513830"/>
              <a:gd name="T53" fmla="*/ 22950 h 1681479"/>
              <a:gd name="T54" fmla="*/ 6390165 w 6513830"/>
              <a:gd name="T55" fmla="*/ 6004 h 1681479"/>
              <a:gd name="T56" fmla="*/ 6345478 w 6513830"/>
              <a:gd name="T57" fmla="*/ 0 h 1681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6513830" h="1681479">
                <a:moveTo>
                  <a:pt x="6345478" y="0"/>
                </a:moveTo>
                <a:lnTo>
                  <a:pt x="168097" y="0"/>
                </a:lnTo>
                <a:lnTo>
                  <a:pt x="123410" y="6004"/>
                </a:lnTo>
                <a:lnTo>
                  <a:pt x="83255" y="22950"/>
                </a:lnTo>
                <a:lnTo>
                  <a:pt x="49234" y="49234"/>
                </a:lnTo>
                <a:lnTo>
                  <a:pt x="22950" y="83255"/>
                </a:lnTo>
                <a:lnTo>
                  <a:pt x="6004" y="123410"/>
                </a:lnTo>
                <a:lnTo>
                  <a:pt x="0" y="168097"/>
                </a:lnTo>
                <a:lnTo>
                  <a:pt x="0" y="1512874"/>
                </a:lnTo>
                <a:lnTo>
                  <a:pt x="6004" y="1557561"/>
                </a:lnTo>
                <a:lnTo>
                  <a:pt x="22950" y="1597716"/>
                </a:lnTo>
                <a:lnTo>
                  <a:pt x="49234" y="1631737"/>
                </a:lnTo>
                <a:lnTo>
                  <a:pt x="83255" y="1658021"/>
                </a:lnTo>
                <a:lnTo>
                  <a:pt x="123410" y="1674967"/>
                </a:lnTo>
                <a:lnTo>
                  <a:pt x="168097" y="1680972"/>
                </a:lnTo>
                <a:lnTo>
                  <a:pt x="6345478" y="1680972"/>
                </a:lnTo>
                <a:lnTo>
                  <a:pt x="6390165" y="1674967"/>
                </a:lnTo>
                <a:lnTo>
                  <a:pt x="6430320" y="1658021"/>
                </a:lnTo>
                <a:lnTo>
                  <a:pt x="6464341" y="1631737"/>
                </a:lnTo>
                <a:lnTo>
                  <a:pt x="6490625" y="1597716"/>
                </a:lnTo>
                <a:lnTo>
                  <a:pt x="6507571" y="1557561"/>
                </a:lnTo>
                <a:lnTo>
                  <a:pt x="6513576" y="1512874"/>
                </a:lnTo>
                <a:lnTo>
                  <a:pt x="6513576" y="168097"/>
                </a:lnTo>
                <a:lnTo>
                  <a:pt x="6507571" y="123410"/>
                </a:lnTo>
                <a:lnTo>
                  <a:pt x="6490625" y="83255"/>
                </a:lnTo>
                <a:lnTo>
                  <a:pt x="6464341" y="49234"/>
                </a:lnTo>
                <a:lnTo>
                  <a:pt x="6430320" y="22950"/>
                </a:lnTo>
                <a:lnTo>
                  <a:pt x="6390165" y="6004"/>
                </a:lnTo>
                <a:lnTo>
                  <a:pt x="6345478" y="0"/>
                </a:lnTo>
                <a:close/>
              </a:path>
            </a:pathLst>
          </a:custGeom>
          <a:solidFill>
            <a:srgbClr val="F1F1F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187" name="object 19">
            <a:extLst>
              <a:ext uri="{FF2B5EF4-FFF2-40B4-BE49-F238E27FC236}">
                <a16:creationId xmlns:a16="http://schemas.microsoft.com/office/drawing/2014/main" id="{825C87D7-0CFC-4B52-BCDF-0C36CEFE7637}"/>
              </a:ext>
            </a:extLst>
          </p:cNvPr>
          <p:cNvSpPr>
            <a:spLocks/>
          </p:cNvSpPr>
          <p:nvPr/>
        </p:nvSpPr>
        <p:spPr bwMode="auto">
          <a:xfrm>
            <a:off x="5973763" y="5087938"/>
            <a:ext cx="384175" cy="854075"/>
          </a:xfrm>
          <a:custGeom>
            <a:avLst/>
            <a:gdLst>
              <a:gd name="T0" fmla="*/ 144195 w 385445"/>
              <a:gd name="T1" fmla="*/ 848170 h 854710"/>
              <a:gd name="T2" fmla="*/ 61227 w 385445"/>
              <a:gd name="T3" fmla="*/ 802874 h 854710"/>
              <a:gd name="T4" fmla="*/ 9366 w 385445"/>
              <a:gd name="T5" fmla="*/ 722217 h 854710"/>
              <a:gd name="T6" fmla="*/ 2715 w 385445"/>
              <a:gd name="T7" fmla="*/ 627228 h 854710"/>
              <a:gd name="T8" fmla="*/ 41800 w 385445"/>
              <a:gd name="T9" fmla="*/ 541310 h 854710"/>
              <a:gd name="T10" fmla="*/ 76873 w 385445"/>
              <a:gd name="T11" fmla="*/ 115709 h 854710"/>
              <a:gd name="T12" fmla="*/ 110868 w 385445"/>
              <a:gd name="T13" fmla="*/ 33627 h 854710"/>
              <a:gd name="T14" fmla="*/ 192600 w 385445"/>
              <a:gd name="T15" fmla="*/ 0 h 854710"/>
              <a:gd name="T16" fmla="*/ 274332 w 385445"/>
              <a:gd name="T17" fmla="*/ 33989 h 854710"/>
              <a:gd name="T18" fmla="*/ 192600 w 385445"/>
              <a:gd name="T19" fmla="*/ 57854 h 854710"/>
              <a:gd name="T20" fmla="*/ 151734 w 385445"/>
              <a:gd name="T21" fmla="*/ 74849 h 854710"/>
              <a:gd name="T22" fmla="*/ 134736 w 385445"/>
              <a:gd name="T23" fmla="*/ 115709 h 854710"/>
              <a:gd name="T24" fmla="*/ 97246 w 385445"/>
              <a:gd name="T25" fmla="*/ 566341 h 854710"/>
              <a:gd name="T26" fmla="*/ 58791 w 385445"/>
              <a:gd name="T27" fmla="*/ 645470 h 854710"/>
              <a:gd name="T28" fmla="*/ 78817 w 385445"/>
              <a:gd name="T29" fmla="*/ 733411 h 854710"/>
              <a:gd name="T30" fmla="*/ 147560 w 385445"/>
              <a:gd name="T31" fmla="*/ 788584 h 854710"/>
              <a:gd name="T32" fmla="*/ 329368 w 385445"/>
              <a:gd name="T33" fmla="*/ 796464 h 854710"/>
              <a:gd name="T34" fmla="*/ 285428 w 385445"/>
              <a:gd name="T35" fmla="*/ 830590 h 854710"/>
              <a:gd name="T36" fmla="*/ 192600 w 385445"/>
              <a:gd name="T37" fmla="*/ 854318 h 854710"/>
              <a:gd name="T38" fmla="*/ 192600 w 385445"/>
              <a:gd name="T39" fmla="*/ 796464 h 854710"/>
              <a:gd name="T40" fmla="*/ 276272 w 385445"/>
              <a:gd name="T41" fmla="*/ 766318 h 854710"/>
              <a:gd name="T42" fmla="*/ 323757 w 385445"/>
              <a:gd name="T43" fmla="*/ 691361 h 854710"/>
              <a:gd name="T44" fmla="*/ 313510 w 385445"/>
              <a:gd name="T45" fmla="*/ 602651 h 854710"/>
              <a:gd name="T46" fmla="*/ 250463 w 385445"/>
              <a:gd name="T47" fmla="*/ 539975 h 854710"/>
              <a:gd name="T48" fmla="*/ 245897 w 385445"/>
              <a:gd name="T49" fmla="*/ 93245 h 854710"/>
              <a:gd name="T50" fmla="*/ 215067 w 385445"/>
              <a:gd name="T51" fmla="*/ 62419 h 854710"/>
              <a:gd name="T52" fmla="*/ 290459 w 385445"/>
              <a:gd name="T53" fmla="*/ 57854 h 854710"/>
              <a:gd name="T54" fmla="*/ 308326 w 385445"/>
              <a:gd name="T55" fmla="*/ 115709 h 854710"/>
              <a:gd name="T56" fmla="*/ 343399 w 385445"/>
              <a:gd name="T57" fmla="*/ 541310 h 854710"/>
              <a:gd name="T58" fmla="*/ 382484 w 385445"/>
              <a:gd name="T59" fmla="*/ 627228 h 854710"/>
              <a:gd name="T60" fmla="*/ 375834 w 385445"/>
              <a:gd name="T61" fmla="*/ 722217 h 854710"/>
              <a:gd name="T62" fmla="*/ 329368 w 385445"/>
              <a:gd name="T63" fmla="*/ 796464 h 8547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85445" h="854710">
                <a:moveTo>
                  <a:pt x="192600" y="854318"/>
                </a:moveTo>
                <a:lnTo>
                  <a:pt x="144195" y="848170"/>
                </a:lnTo>
                <a:lnTo>
                  <a:pt x="99771" y="830590"/>
                </a:lnTo>
                <a:lnTo>
                  <a:pt x="61227" y="802874"/>
                </a:lnTo>
                <a:lnTo>
                  <a:pt x="30459" y="766318"/>
                </a:lnTo>
                <a:lnTo>
                  <a:pt x="9366" y="722217"/>
                </a:lnTo>
                <a:lnTo>
                  <a:pt x="0" y="674676"/>
                </a:lnTo>
                <a:lnTo>
                  <a:pt x="2715" y="627228"/>
                </a:lnTo>
                <a:lnTo>
                  <a:pt x="16865" y="582047"/>
                </a:lnTo>
                <a:lnTo>
                  <a:pt x="41800" y="541310"/>
                </a:lnTo>
                <a:lnTo>
                  <a:pt x="76873" y="507191"/>
                </a:lnTo>
                <a:lnTo>
                  <a:pt x="76873" y="115709"/>
                </a:lnTo>
                <a:lnTo>
                  <a:pt x="86004" y="70374"/>
                </a:lnTo>
                <a:lnTo>
                  <a:pt x="110868" y="33627"/>
                </a:lnTo>
                <a:lnTo>
                  <a:pt x="147665" y="8994"/>
                </a:lnTo>
                <a:lnTo>
                  <a:pt x="192600" y="0"/>
                </a:lnTo>
                <a:lnTo>
                  <a:pt x="237534" y="9130"/>
                </a:lnTo>
                <a:lnTo>
                  <a:pt x="274332" y="33989"/>
                </a:lnTo>
                <a:lnTo>
                  <a:pt x="290459" y="57854"/>
                </a:lnTo>
                <a:lnTo>
                  <a:pt x="192600" y="57854"/>
                </a:lnTo>
                <a:lnTo>
                  <a:pt x="170132" y="62419"/>
                </a:lnTo>
                <a:lnTo>
                  <a:pt x="151734" y="74849"/>
                </a:lnTo>
                <a:lnTo>
                  <a:pt x="139302" y="93245"/>
                </a:lnTo>
                <a:lnTo>
                  <a:pt x="134736" y="115709"/>
                </a:lnTo>
                <a:lnTo>
                  <a:pt x="134736" y="539975"/>
                </a:lnTo>
                <a:lnTo>
                  <a:pt x="97246" y="566341"/>
                </a:lnTo>
                <a:lnTo>
                  <a:pt x="71328" y="602651"/>
                </a:lnTo>
                <a:lnTo>
                  <a:pt x="58791" y="645470"/>
                </a:lnTo>
                <a:lnTo>
                  <a:pt x="61443" y="691361"/>
                </a:lnTo>
                <a:lnTo>
                  <a:pt x="78817" y="733411"/>
                </a:lnTo>
                <a:lnTo>
                  <a:pt x="108577" y="766693"/>
                </a:lnTo>
                <a:lnTo>
                  <a:pt x="147560" y="788584"/>
                </a:lnTo>
                <a:lnTo>
                  <a:pt x="192600" y="796464"/>
                </a:lnTo>
                <a:lnTo>
                  <a:pt x="329368" y="796464"/>
                </a:lnTo>
                <a:lnTo>
                  <a:pt x="323973" y="802874"/>
                </a:lnTo>
                <a:lnTo>
                  <a:pt x="285428" y="830590"/>
                </a:lnTo>
                <a:lnTo>
                  <a:pt x="241004" y="848170"/>
                </a:lnTo>
                <a:lnTo>
                  <a:pt x="192600" y="854318"/>
                </a:lnTo>
                <a:close/>
              </a:path>
              <a:path w="385445" h="854710">
                <a:moveTo>
                  <a:pt x="329368" y="796464"/>
                </a:moveTo>
                <a:lnTo>
                  <a:pt x="192600" y="796464"/>
                </a:lnTo>
                <a:lnTo>
                  <a:pt x="237504" y="788177"/>
                </a:lnTo>
                <a:lnTo>
                  <a:pt x="276272" y="766318"/>
                </a:lnTo>
                <a:lnTo>
                  <a:pt x="305976" y="733276"/>
                </a:lnTo>
                <a:lnTo>
                  <a:pt x="323757" y="691361"/>
                </a:lnTo>
                <a:lnTo>
                  <a:pt x="326002" y="645470"/>
                </a:lnTo>
                <a:lnTo>
                  <a:pt x="313510" y="602651"/>
                </a:lnTo>
                <a:lnTo>
                  <a:pt x="287818" y="566341"/>
                </a:lnTo>
                <a:lnTo>
                  <a:pt x="250463" y="539975"/>
                </a:lnTo>
                <a:lnTo>
                  <a:pt x="250463" y="115709"/>
                </a:lnTo>
                <a:lnTo>
                  <a:pt x="245897" y="93245"/>
                </a:lnTo>
                <a:lnTo>
                  <a:pt x="233466" y="74849"/>
                </a:lnTo>
                <a:lnTo>
                  <a:pt x="215067" y="62419"/>
                </a:lnTo>
                <a:lnTo>
                  <a:pt x="192600" y="57854"/>
                </a:lnTo>
                <a:lnTo>
                  <a:pt x="290459" y="57854"/>
                </a:lnTo>
                <a:lnTo>
                  <a:pt x="299195" y="70781"/>
                </a:lnTo>
                <a:lnTo>
                  <a:pt x="308326" y="115709"/>
                </a:lnTo>
                <a:lnTo>
                  <a:pt x="308326" y="507191"/>
                </a:lnTo>
                <a:lnTo>
                  <a:pt x="343399" y="541310"/>
                </a:lnTo>
                <a:lnTo>
                  <a:pt x="368334" y="582047"/>
                </a:lnTo>
                <a:lnTo>
                  <a:pt x="382484" y="627228"/>
                </a:lnTo>
                <a:lnTo>
                  <a:pt x="385200" y="674676"/>
                </a:lnTo>
                <a:lnTo>
                  <a:pt x="375834" y="722217"/>
                </a:lnTo>
                <a:lnTo>
                  <a:pt x="354729" y="766331"/>
                </a:lnTo>
                <a:lnTo>
                  <a:pt x="329368" y="796464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188" name="object 20">
            <a:extLst>
              <a:ext uri="{FF2B5EF4-FFF2-40B4-BE49-F238E27FC236}">
                <a16:creationId xmlns:a16="http://schemas.microsoft.com/office/drawing/2014/main" id="{CC8C201C-1383-4C65-A737-A2E74DBEF29E}"/>
              </a:ext>
            </a:extLst>
          </p:cNvPr>
          <p:cNvSpPr>
            <a:spLocks/>
          </p:cNvSpPr>
          <p:nvPr/>
        </p:nvSpPr>
        <p:spPr bwMode="auto">
          <a:xfrm>
            <a:off x="6070600" y="5421313"/>
            <a:ext cx="190500" cy="425450"/>
          </a:xfrm>
          <a:custGeom>
            <a:avLst/>
            <a:gdLst>
              <a:gd name="T0" fmla="*/ 95474 w 191135"/>
              <a:gd name="T1" fmla="*/ 424266 h 424814"/>
              <a:gd name="T2" fmla="*/ 60485 w 191135"/>
              <a:gd name="T3" fmla="*/ 417622 h 424814"/>
              <a:gd name="T4" fmla="*/ 31101 w 191135"/>
              <a:gd name="T5" fmla="*/ 399316 h 424814"/>
              <a:gd name="T6" fmla="*/ 10035 w 191135"/>
              <a:gd name="T7" fmla="*/ 371790 h 424814"/>
              <a:gd name="T8" fmla="*/ 0 w 191135"/>
              <a:gd name="T9" fmla="*/ 337484 h 424814"/>
              <a:gd name="T10" fmla="*/ 2682 w 191135"/>
              <a:gd name="T11" fmla="*/ 301823 h 424814"/>
              <a:gd name="T12" fmla="*/ 17841 w 191135"/>
              <a:gd name="T13" fmla="*/ 270590 h 424814"/>
              <a:gd name="T14" fmla="*/ 43126 w 191135"/>
              <a:gd name="T15" fmla="*/ 246770 h 424814"/>
              <a:gd name="T16" fmla="*/ 76186 w 191135"/>
              <a:gd name="T17" fmla="*/ 233346 h 424814"/>
              <a:gd name="T18" fmla="*/ 76186 w 191135"/>
              <a:gd name="T19" fmla="*/ 0 h 424814"/>
              <a:gd name="T20" fmla="*/ 114762 w 191135"/>
              <a:gd name="T21" fmla="*/ 0 h 424814"/>
              <a:gd name="T22" fmla="*/ 114762 w 191135"/>
              <a:gd name="T23" fmla="*/ 233346 h 424814"/>
              <a:gd name="T24" fmla="*/ 147822 w 191135"/>
              <a:gd name="T25" fmla="*/ 246770 h 424814"/>
              <a:gd name="T26" fmla="*/ 173107 w 191135"/>
              <a:gd name="T27" fmla="*/ 270590 h 424814"/>
              <a:gd name="T28" fmla="*/ 188266 w 191135"/>
              <a:gd name="T29" fmla="*/ 301823 h 424814"/>
              <a:gd name="T30" fmla="*/ 190949 w 191135"/>
              <a:gd name="T31" fmla="*/ 337484 h 424814"/>
              <a:gd name="T32" fmla="*/ 180913 w 191135"/>
              <a:gd name="T33" fmla="*/ 371790 h 424814"/>
              <a:gd name="T34" fmla="*/ 159847 w 191135"/>
              <a:gd name="T35" fmla="*/ 399316 h 424814"/>
              <a:gd name="T36" fmla="*/ 130463 w 191135"/>
              <a:gd name="T37" fmla="*/ 417622 h 424814"/>
              <a:gd name="T38" fmla="*/ 95474 w 191135"/>
              <a:gd name="T39" fmla="*/ 424266 h 424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91135" h="424814">
                <a:moveTo>
                  <a:pt x="95474" y="424266"/>
                </a:moveTo>
                <a:lnTo>
                  <a:pt x="60485" y="417622"/>
                </a:lnTo>
                <a:lnTo>
                  <a:pt x="31101" y="399316"/>
                </a:lnTo>
                <a:lnTo>
                  <a:pt x="10035" y="371790"/>
                </a:lnTo>
                <a:lnTo>
                  <a:pt x="0" y="337484"/>
                </a:lnTo>
                <a:lnTo>
                  <a:pt x="2682" y="301823"/>
                </a:lnTo>
                <a:lnTo>
                  <a:pt x="17841" y="270590"/>
                </a:lnTo>
                <a:lnTo>
                  <a:pt x="43126" y="246770"/>
                </a:lnTo>
                <a:lnTo>
                  <a:pt x="76186" y="233346"/>
                </a:lnTo>
                <a:lnTo>
                  <a:pt x="76186" y="0"/>
                </a:lnTo>
                <a:lnTo>
                  <a:pt x="114762" y="0"/>
                </a:lnTo>
                <a:lnTo>
                  <a:pt x="114762" y="233346"/>
                </a:lnTo>
                <a:lnTo>
                  <a:pt x="147822" y="246770"/>
                </a:lnTo>
                <a:lnTo>
                  <a:pt x="173107" y="270590"/>
                </a:lnTo>
                <a:lnTo>
                  <a:pt x="188266" y="301823"/>
                </a:lnTo>
                <a:lnTo>
                  <a:pt x="190949" y="337484"/>
                </a:lnTo>
                <a:lnTo>
                  <a:pt x="180913" y="371790"/>
                </a:lnTo>
                <a:lnTo>
                  <a:pt x="159847" y="399316"/>
                </a:lnTo>
                <a:lnTo>
                  <a:pt x="130463" y="417622"/>
                </a:lnTo>
                <a:lnTo>
                  <a:pt x="95474" y="424266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6222A01D-CB86-4863-B8CD-A88BA35379F6}"/>
              </a:ext>
            </a:extLst>
          </p:cNvPr>
          <p:cNvSpPr txBox="1"/>
          <p:nvPr/>
        </p:nvSpPr>
        <p:spPr>
          <a:xfrm>
            <a:off x="7300913" y="4926013"/>
            <a:ext cx="3787775" cy="1103312"/>
          </a:xfrm>
          <a:prstGeom prst="rect">
            <a:avLst/>
          </a:prstGeom>
        </p:spPr>
        <p:txBody>
          <a:bodyPr lIns="0" tIns="1206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ts val="2875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CONTROL OF BODY</a:t>
            </a:r>
            <a:endParaRPr kumimoji="0" lang="en-US" alt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2700" marR="0" lvl="0" indent="0" algn="l" defTabSz="914400" rtl="0" eaLnBrk="1" fontAlgn="base" latinLnBrk="0" hangingPunct="1">
              <a:lnSpc>
                <a:spcPts val="2750"/>
              </a:lnSpc>
              <a:spcBef>
                <a:spcPts val="17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TEMPERATURE </a:t>
            </a:r>
            <a:r>
              <a:rPr kumimoji="0" lang="en-US" alt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due to loss of  evaporate during expiration</a:t>
            </a:r>
          </a:p>
        </p:txBody>
      </p:sp>
    </p:spTree>
    <p:extLst>
      <p:ext uri="{BB962C8B-B14F-4D97-AF65-F5344CB8AC3E}">
        <p14:creationId xmlns:p14="http://schemas.microsoft.com/office/powerpoint/2010/main" val="181224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2FDC1D0-B963-4697-A67C-9D0F209F12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04875" y="609600"/>
            <a:ext cx="3589338" cy="696913"/>
          </a:xfrm>
        </p:spPr>
        <p:txBody>
          <a:bodyPr tIns="13335" rtlCol="0"/>
          <a:lstStyle/>
          <a:p>
            <a:pPr marL="25400" eaLnBrk="1" fontAlgn="auto" hangingPunct="1">
              <a:spcBef>
                <a:spcPts val="105"/>
              </a:spcBef>
              <a:spcAft>
                <a:spcPts val="0"/>
              </a:spcAft>
              <a:defRPr/>
            </a:pPr>
            <a:r>
              <a:rPr sz="4400" spc="-15" dirty="0">
                <a:solidFill>
                  <a:srgbClr val="000000"/>
                </a:solidFill>
                <a:latin typeface="Calibri Light"/>
                <a:cs typeface="Calibri Light"/>
              </a:rPr>
              <a:t>CO</a:t>
            </a:r>
            <a:r>
              <a:rPr sz="4350" spc="-22" baseline="-21072" dirty="0">
                <a:solidFill>
                  <a:srgbClr val="000000"/>
                </a:solidFill>
                <a:latin typeface="Calibri Light"/>
                <a:cs typeface="Calibri Light"/>
              </a:rPr>
              <a:t>2 </a:t>
            </a:r>
            <a:r>
              <a:rPr sz="4400" dirty="0">
                <a:solidFill>
                  <a:srgbClr val="000000"/>
                </a:solidFill>
                <a:latin typeface="Calibri Light"/>
                <a:cs typeface="Calibri Light"/>
              </a:rPr>
              <a:t>is</a:t>
            </a:r>
            <a:r>
              <a:rPr sz="4400" spc="-34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spc="-10" dirty="0">
                <a:solidFill>
                  <a:srgbClr val="000000"/>
                </a:solidFill>
                <a:latin typeface="Calibri Light"/>
                <a:cs typeface="Calibri Light"/>
              </a:rPr>
              <a:t>transport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90FC0DE-B953-4169-88A9-62990F157B1E}"/>
              </a:ext>
            </a:extLst>
          </p:cNvPr>
          <p:cNvSpPr txBox="1"/>
          <p:nvPr/>
        </p:nvSpPr>
        <p:spPr>
          <a:xfrm>
            <a:off x="879475" y="1706563"/>
            <a:ext cx="10369550" cy="3478212"/>
          </a:xfrm>
          <a:prstGeom prst="rect">
            <a:avLst/>
          </a:prstGeom>
        </p:spPr>
        <p:txBody>
          <a:bodyPr lIns="0" tIns="97790" rIns="0" bIns="0">
            <a:spAutoFit/>
          </a:bodyPr>
          <a:lstStyle>
            <a:lvl1pPr marL="50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0800" marR="0" lvl="0" indent="0" algn="l" defTabSz="914400" rtl="0" eaLnBrk="1" fontAlgn="base" latinLnBrk="0" hangingPunct="1">
              <a:lnSpc>
                <a:spcPct val="100000"/>
              </a:lnSpc>
              <a:spcBef>
                <a:spcPts val="77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</a:t>
            </a:r>
            <a:r>
              <a:rPr kumimoji="0" lang="en-US" altLang="en-US" sz="2700" b="1" i="1" u="sng" strike="noStrike" kern="1200" cap="none" spc="0" normalizeH="0" baseline="-21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altLang="en-US" sz="18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is transported in the blood stream by three different means: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0800" marR="0" lvl="0" indent="0" algn="l" defTabSz="914400" rtl="0" eaLnBrk="1" fontAlgn="base" latinLnBrk="0" hangingPunct="1">
              <a:lnSpc>
                <a:spcPct val="100000"/>
              </a:lnSpc>
              <a:spcBef>
                <a:spcPts val="67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as dissolved CO</a:t>
            </a:r>
            <a:r>
              <a:rPr kumimoji="0" lang="en-US" altLang="en-US" sz="2700" b="0" i="0" u="none" strike="noStrike" kern="1200" cap="none" spc="0" normalizeH="0" baseline="-21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gas in the plasma</a:t>
            </a:r>
          </a:p>
          <a:p>
            <a:pPr marL="50800" marR="0" lvl="0" indent="0" algn="l" defTabSz="914400" rtl="0" eaLnBrk="1" fontAlgn="base" latinLnBrk="0" hangingPunct="1">
              <a:lnSpc>
                <a:spcPct val="100000"/>
              </a:lnSpc>
              <a:spcBef>
                <a:spcPts val="663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the form of bicarbonate in the blood plasma</a:t>
            </a:r>
          </a:p>
          <a:p>
            <a:pPr marL="50800" marR="0" lvl="0" indent="0" algn="l" defTabSz="914400" rtl="0" eaLnBrk="1" fontAlgn="base" latinLnBrk="0" hangingPunct="1">
              <a:lnSpc>
                <a:spcPct val="100000"/>
              </a:lnSpc>
              <a:spcBef>
                <a:spcPts val="663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by binding to hemoglobin in the erythrocytes</a:t>
            </a:r>
          </a:p>
          <a:p>
            <a:pPr marL="5080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4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0800" marR="0" lvl="0" indent="0" algn="l" defTabSz="914400" rtl="0" eaLnBrk="1" fontAlgn="base" latinLnBrk="0" hangingPunct="1">
              <a:lnSpc>
                <a:spcPts val="3025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Both methods of transporting </a:t>
            </a:r>
            <a:r>
              <a:rPr kumimoji="0" lang="en-US" altLang="en-US" sz="28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</a:t>
            </a:r>
            <a:r>
              <a:rPr kumimoji="0" lang="en-US" altLang="en-US" sz="2700" b="1" i="1" u="sng" strike="noStrike" kern="1200" cap="none" spc="0" normalizeH="0" baseline="-21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altLang="en-US" sz="18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the plasma</a:t>
            </a:r>
            <a:r>
              <a:rPr kumimoji="0" lang="en-US" altLang="en-US" sz="28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can influence the pH  of the plasma.</a:t>
            </a:r>
          </a:p>
        </p:txBody>
      </p:sp>
      <p:sp>
        <p:nvSpPr>
          <p:cNvPr id="54276" name="object 4">
            <a:extLst>
              <a:ext uri="{FF2B5EF4-FFF2-40B4-BE49-F238E27FC236}">
                <a16:creationId xmlns:a16="http://schemas.microsoft.com/office/drawing/2014/main" id="{0C66C85B-8825-44FC-A2A8-1F1220BA1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25" y="2060575"/>
            <a:ext cx="663575" cy="129063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4277" name="object 5">
            <a:extLst>
              <a:ext uri="{FF2B5EF4-FFF2-40B4-BE49-F238E27FC236}">
                <a16:creationId xmlns:a16="http://schemas.microsoft.com/office/drawing/2014/main" id="{C3CE1C11-16EA-4FC6-B542-F36901D12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938" y="3430588"/>
            <a:ext cx="438150" cy="69056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6908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object 2">
            <a:extLst>
              <a:ext uri="{FF2B5EF4-FFF2-40B4-BE49-F238E27FC236}">
                <a16:creationId xmlns:a16="http://schemas.microsoft.com/office/drawing/2014/main" id="{52B6E2DC-9DE5-4C0A-8DCE-234ABC3AFDDB}"/>
              </a:ext>
            </a:extLst>
          </p:cNvPr>
          <p:cNvSpPr>
            <a:spLocks/>
          </p:cNvSpPr>
          <p:nvPr/>
        </p:nvSpPr>
        <p:spPr bwMode="auto">
          <a:xfrm>
            <a:off x="1588" y="0"/>
            <a:ext cx="12188825" cy="6858000"/>
          </a:xfrm>
          <a:custGeom>
            <a:avLst/>
            <a:gdLst>
              <a:gd name="T0" fmla="*/ 0 w 12189460"/>
              <a:gd name="T1" fmla="*/ 6858000 h 6858000"/>
              <a:gd name="T2" fmla="*/ 12188952 w 12189460"/>
              <a:gd name="T3" fmla="*/ 6858000 h 6858000"/>
              <a:gd name="T4" fmla="*/ 12188952 w 12189460"/>
              <a:gd name="T5" fmla="*/ 0 h 6858000"/>
              <a:gd name="T6" fmla="*/ 0 w 12189460"/>
              <a:gd name="T7" fmla="*/ 0 h 6858000"/>
              <a:gd name="T8" fmla="*/ 0 w 12189460"/>
              <a:gd name="T9" fmla="*/ 685800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189460" h="6858000">
                <a:moveTo>
                  <a:pt x="0" y="6858000"/>
                </a:moveTo>
                <a:lnTo>
                  <a:pt x="12188952" y="6858000"/>
                </a:lnTo>
                <a:lnTo>
                  <a:pt x="12188952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5299" name="object 3">
            <a:extLst>
              <a:ext uri="{FF2B5EF4-FFF2-40B4-BE49-F238E27FC236}">
                <a16:creationId xmlns:a16="http://schemas.microsoft.com/office/drawing/2014/main" id="{0032C53B-D7C7-4A41-AADC-C2B7DB7359F1}"/>
              </a:ext>
            </a:extLst>
          </p:cNvPr>
          <p:cNvSpPr>
            <a:spLocks/>
          </p:cNvSpPr>
          <p:nvPr/>
        </p:nvSpPr>
        <p:spPr bwMode="auto">
          <a:xfrm>
            <a:off x="960438" y="0"/>
            <a:ext cx="11218862" cy="6858000"/>
          </a:xfrm>
          <a:custGeom>
            <a:avLst/>
            <a:gdLst>
              <a:gd name="T0" fmla="*/ 11218164 w 11218545"/>
              <a:gd name="T1" fmla="*/ 0 h 6858000"/>
              <a:gd name="T2" fmla="*/ 0 w 11218545"/>
              <a:gd name="T3" fmla="*/ 0 h 6858000"/>
              <a:gd name="T4" fmla="*/ 3176003 w 11218545"/>
              <a:gd name="T5" fmla="*/ 6858000 h 6858000"/>
              <a:gd name="T6" fmla="*/ 11218164 w 11218545"/>
              <a:gd name="T7" fmla="*/ 6858000 h 6858000"/>
              <a:gd name="T8" fmla="*/ 11218164 w 11218545"/>
              <a:gd name="T9" fmla="*/ 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218545" h="6858000">
                <a:moveTo>
                  <a:pt x="11218164" y="0"/>
                </a:moveTo>
                <a:lnTo>
                  <a:pt x="0" y="0"/>
                </a:lnTo>
                <a:lnTo>
                  <a:pt x="3176003" y="6858000"/>
                </a:lnTo>
                <a:lnTo>
                  <a:pt x="11218164" y="6858000"/>
                </a:lnTo>
                <a:lnTo>
                  <a:pt x="11218164" y="0"/>
                </a:lnTo>
                <a:close/>
              </a:path>
            </a:pathLst>
          </a:custGeom>
          <a:solidFill>
            <a:srgbClr val="252525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5300" name="object 4">
            <a:extLst>
              <a:ext uri="{FF2B5EF4-FFF2-40B4-BE49-F238E27FC236}">
                <a16:creationId xmlns:a16="http://schemas.microsoft.com/office/drawing/2014/main" id="{68FC8DBD-31D8-4C5F-B7A8-91EFC06A2AAE}"/>
              </a:ext>
            </a:extLst>
          </p:cNvPr>
          <p:cNvSpPr>
            <a:spLocks/>
          </p:cNvSpPr>
          <p:nvPr/>
        </p:nvSpPr>
        <p:spPr bwMode="auto">
          <a:xfrm>
            <a:off x="1420813" y="0"/>
            <a:ext cx="10771187" cy="6858000"/>
          </a:xfrm>
          <a:custGeom>
            <a:avLst/>
            <a:gdLst>
              <a:gd name="T0" fmla="*/ 10771632 w 10772140"/>
              <a:gd name="T1" fmla="*/ 0 h 6858000"/>
              <a:gd name="T2" fmla="*/ 0 w 10772140"/>
              <a:gd name="T3" fmla="*/ 0 h 6858000"/>
              <a:gd name="T4" fmla="*/ 3176104 w 10772140"/>
              <a:gd name="T5" fmla="*/ 6858000 h 6858000"/>
              <a:gd name="T6" fmla="*/ 10771632 w 10772140"/>
              <a:gd name="T7" fmla="*/ 6858000 h 6858000"/>
              <a:gd name="T8" fmla="*/ 10771632 w 10772140"/>
              <a:gd name="T9" fmla="*/ 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772140" h="6858000">
                <a:moveTo>
                  <a:pt x="10771632" y="0"/>
                </a:moveTo>
                <a:lnTo>
                  <a:pt x="0" y="0"/>
                </a:lnTo>
                <a:lnTo>
                  <a:pt x="3176104" y="6858000"/>
                </a:lnTo>
                <a:lnTo>
                  <a:pt x="10771632" y="6858000"/>
                </a:lnTo>
                <a:lnTo>
                  <a:pt x="10771632" y="0"/>
                </a:lnTo>
                <a:close/>
              </a:path>
            </a:pathLst>
          </a:custGeom>
          <a:solidFill>
            <a:srgbClr val="25252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68DE1AA7-281A-4B7C-AB43-5A1028C509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37063" y="609600"/>
            <a:ext cx="4829175" cy="696913"/>
          </a:xfrm>
        </p:spPr>
        <p:txBody>
          <a:bodyPr tIns="13335" rtlCol="0"/>
          <a:lstStyle/>
          <a:p>
            <a:pPr marL="38100" eaLnBrk="1" fontAlgn="auto" hangingPunct="1">
              <a:spcBef>
                <a:spcPts val="105"/>
              </a:spcBef>
              <a:spcAft>
                <a:spcPts val="0"/>
              </a:spcAft>
              <a:defRPr/>
            </a:pPr>
            <a:r>
              <a:rPr sz="4400" spc="-45" dirty="0">
                <a:latin typeface="Calibri Light"/>
                <a:cs typeface="Calibri Light"/>
              </a:rPr>
              <a:t>What </a:t>
            </a:r>
            <a:r>
              <a:rPr sz="4400" spc="-35" dirty="0">
                <a:latin typeface="Calibri Light"/>
                <a:cs typeface="Calibri Light"/>
              </a:rPr>
              <a:t>happens to</a:t>
            </a:r>
            <a:r>
              <a:rPr sz="4400" spc="-229" dirty="0">
                <a:latin typeface="Calibri Light"/>
                <a:cs typeface="Calibri Light"/>
              </a:rPr>
              <a:t> </a:t>
            </a:r>
            <a:r>
              <a:rPr sz="4400" spc="-35" dirty="0">
                <a:latin typeface="Calibri Light"/>
                <a:cs typeface="Calibri Light"/>
              </a:rPr>
              <a:t>CO</a:t>
            </a:r>
            <a:r>
              <a:rPr sz="4350" spc="-52" baseline="-21072" dirty="0">
                <a:latin typeface="Calibri Light"/>
                <a:cs typeface="Calibri Light"/>
              </a:rPr>
              <a:t>2</a:t>
            </a:r>
            <a:endParaRPr sz="4350" baseline="-21072">
              <a:latin typeface="Calibri Light"/>
              <a:cs typeface="Calibri Light"/>
            </a:endParaRPr>
          </a:p>
        </p:txBody>
      </p:sp>
      <p:sp>
        <p:nvSpPr>
          <p:cNvPr id="55302" name="object 6">
            <a:extLst>
              <a:ext uri="{FF2B5EF4-FFF2-40B4-BE49-F238E27FC236}">
                <a16:creationId xmlns:a16="http://schemas.microsoft.com/office/drawing/2014/main" id="{4995065C-7A7C-48F1-9F95-0039DDCD3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38" y="3714750"/>
            <a:ext cx="4572000" cy="31337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5303" name="object 7">
            <a:extLst>
              <a:ext uri="{FF2B5EF4-FFF2-40B4-BE49-F238E27FC236}">
                <a16:creationId xmlns:a16="http://schemas.microsoft.com/office/drawing/2014/main" id="{5F74DBF7-0BC5-4228-949A-5562288F4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" y="4057650"/>
            <a:ext cx="3883025" cy="2446338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5304" name="object 8">
            <a:extLst>
              <a:ext uri="{FF2B5EF4-FFF2-40B4-BE49-F238E27FC236}">
                <a16:creationId xmlns:a16="http://schemas.microsoft.com/office/drawing/2014/main" id="{C4F40B33-F14F-46D5-8496-F0AF1F7ED158}"/>
              </a:ext>
            </a:extLst>
          </p:cNvPr>
          <p:cNvSpPr>
            <a:spLocks/>
          </p:cNvSpPr>
          <p:nvPr/>
        </p:nvSpPr>
        <p:spPr bwMode="auto">
          <a:xfrm>
            <a:off x="333375" y="4014788"/>
            <a:ext cx="3971925" cy="2533650"/>
          </a:xfrm>
          <a:custGeom>
            <a:avLst/>
            <a:gdLst>
              <a:gd name="T0" fmla="*/ 451129 w 3971925"/>
              <a:gd name="T1" fmla="*/ 0 h 2534920"/>
              <a:gd name="T2" fmla="*/ 3971810 w 3971925"/>
              <a:gd name="T3" fmla="*/ 0 h 2534920"/>
              <a:gd name="T4" fmla="*/ 3971810 w 3971925"/>
              <a:gd name="T5" fmla="*/ 2083600 h 2534920"/>
              <a:gd name="T6" fmla="*/ 3969664 w 3971925"/>
              <a:gd name="T7" fmla="*/ 2128710 h 2534920"/>
              <a:gd name="T8" fmla="*/ 3962628 w 3971925"/>
              <a:gd name="T9" fmla="*/ 2173554 h 2534920"/>
              <a:gd name="T10" fmla="*/ 3951617 w 3971925"/>
              <a:gd name="T11" fmla="*/ 2217153 h 2534920"/>
              <a:gd name="T12" fmla="*/ 3936199 w 3971925"/>
              <a:gd name="T13" fmla="*/ 2258567 h 2534920"/>
              <a:gd name="T14" fmla="*/ 3917378 w 3971925"/>
              <a:gd name="T15" fmla="*/ 2297963 h 2534920"/>
              <a:gd name="T16" fmla="*/ 3894823 w 3971925"/>
              <a:gd name="T17" fmla="*/ 2335555 h 2534920"/>
              <a:gd name="T18" fmla="*/ 3868407 w 3971925"/>
              <a:gd name="T19" fmla="*/ 2370340 h 2534920"/>
              <a:gd name="T20" fmla="*/ 3839451 w 3971925"/>
              <a:gd name="T21" fmla="*/ 2402370 h 2534920"/>
              <a:gd name="T22" fmla="*/ 3807421 w 3971925"/>
              <a:gd name="T23" fmla="*/ 2431326 h 2534920"/>
              <a:gd name="T24" fmla="*/ 3772636 w 3971925"/>
              <a:gd name="T25" fmla="*/ 2457742 h 2534920"/>
              <a:gd name="T26" fmla="*/ 3735120 w 3971925"/>
              <a:gd name="T27" fmla="*/ 2480246 h 2534920"/>
              <a:gd name="T28" fmla="*/ 3696068 w 3971925"/>
              <a:gd name="T29" fmla="*/ 2499118 h 2534920"/>
              <a:gd name="T30" fmla="*/ 3654209 w 3971925"/>
              <a:gd name="T31" fmla="*/ 2514536 h 2534920"/>
              <a:gd name="T32" fmla="*/ 3611079 w 3971925"/>
              <a:gd name="T33" fmla="*/ 2525534 h 2534920"/>
              <a:gd name="T34" fmla="*/ 3566185 w 3971925"/>
              <a:gd name="T35" fmla="*/ 2532583 h 2534920"/>
              <a:gd name="T36" fmla="*/ 3521075 w 3971925"/>
              <a:gd name="T37" fmla="*/ 2534729 h 2534920"/>
              <a:gd name="T38" fmla="*/ 0 w 3971925"/>
              <a:gd name="T39" fmla="*/ 2534729 h 2534920"/>
              <a:gd name="T40" fmla="*/ 0 w 3971925"/>
              <a:gd name="T41" fmla="*/ 451129 h 2534920"/>
              <a:gd name="T42" fmla="*/ 2146 w 3971925"/>
              <a:gd name="T43" fmla="*/ 406018 h 2534920"/>
              <a:gd name="T44" fmla="*/ 9182 w 3971925"/>
              <a:gd name="T45" fmla="*/ 361175 h 2534920"/>
              <a:gd name="T46" fmla="*/ 20192 w 3971925"/>
              <a:gd name="T47" fmla="*/ 317576 h 2534920"/>
              <a:gd name="T48" fmla="*/ 35610 w 3971925"/>
              <a:gd name="T49" fmla="*/ 276161 h 2534920"/>
              <a:gd name="T50" fmla="*/ 54508 w 3971925"/>
              <a:gd name="T51" fmla="*/ 236600 h 2534920"/>
              <a:gd name="T52" fmla="*/ 77406 w 3971925"/>
              <a:gd name="T53" fmla="*/ 199174 h 2534920"/>
              <a:gd name="T54" fmla="*/ 103289 w 3971925"/>
              <a:gd name="T55" fmla="*/ 164528 h 2534920"/>
              <a:gd name="T56" fmla="*/ 132359 w 3971925"/>
              <a:gd name="T57" fmla="*/ 132359 h 2534920"/>
              <a:gd name="T58" fmla="*/ 164515 w 3971925"/>
              <a:gd name="T59" fmla="*/ 103289 h 2534920"/>
              <a:gd name="T60" fmla="*/ 199174 w 3971925"/>
              <a:gd name="T61" fmla="*/ 77406 h 2534920"/>
              <a:gd name="T62" fmla="*/ 236601 w 3971925"/>
              <a:gd name="T63" fmla="*/ 54521 h 2534920"/>
              <a:gd name="T64" fmla="*/ 276161 w 3971925"/>
              <a:gd name="T65" fmla="*/ 35610 h 2534920"/>
              <a:gd name="T66" fmla="*/ 317576 w 3971925"/>
              <a:gd name="T67" fmla="*/ 20192 h 2534920"/>
              <a:gd name="T68" fmla="*/ 361175 w 3971925"/>
              <a:gd name="T69" fmla="*/ 9182 h 2534920"/>
              <a:gd name="T70" fmla="*/ 406019 w 3971925"/>
              <a:gd name="T71" fmla="*/ 2146 h 2534920"/>
              <a:gd name="T72" fmla="*/ 451129 w 3971925"/>
              <a:gd name="T73" fmla="*/ 0 h 25349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971925" h="2534920">
                <a:moveTo>
                  <a:pt x="451129" y="0"/>
                </a:moveTo>
                <a:lnTo>
                  <a:pt x="3971810" y="0"/>
                </a:lnTo>
                <a:lnTo>
                  <a:pt x="3971810" y="2083600"/>
                </a:lnTo>
                <a:lnTo>
                  <a:pt x="3969664" y="2128710"/>
                </a:lnTo>
                <a:lnTo>
                  <a:pt x="3962628" y="2173554"/>
                </a:lnTo>
                <a:lnTo>
                  <a:pt x="3951617" y="2217153"/>
                </a:lnTo>
                <a:lnTo>
                  <a:pt x="3936199" y="2258567"/>
                </a:lnTo>
                <a:lnTo>
                  <a:pt x="3917378" y="2297963"/>
                </a:lnTo>
                <a:lnTo>
                  <a:pt x="3894823" y="2335555"/>
                </a:lnTo>
                <a:lnTo>
                  <a:pt x="3868407" y="2370340"/>
                </a:lnTo>
                <a:lnTo>
                  <a:pt x="3839451" y="2402370"/>
                </a:lnTo>
                <a:lnTo>
                  <a:pt x="3807421" y="2431326"/>
                </a:lnTo>
                <a:lnTo>
                  <a:pt x="3772636" y="2457742"/>
                </a:lnTo>
                <a:lnTo>
                  <a:pt x="3735120" y="2480246"/>
                </a:lnTo>
                <a:lnTo>
                  <a:pt x="3696068" y="2499118"/>
                </a:lnTo>
                <a:lnTo>
                  <a:pt x="3654209" y="2514536"/>
                </a:lnTo>
                <a:lnTo>
                  <a:pt x="3611079" y="2525534"/>
                </a:lnTo>
                <a:lnTo>
                  <a:pt x="3566185" y="2532583"/>
                </a:lnTo>
                <a:lnTo>
                  <a:pt x="3521075" y="2534729"/>
                </a:lnTo>
                <a:lnTo>
                  <a:pt x="0" y="2534729"/>
                </a:lnTo>
                <a:lnTo>
                  <a:pt x="0" y="451129"/>
                </a:lnTo>
                <a:lnTo>
                  <a:pt x="2146" y="406018"/>
                </a:lnTo>
                <a:lnTo>
                  <a:pt x="9182" y="361175"/>
                </a:lnTo>
                <a:lnTo>
                  <a:pt x="20192" y="317576"/>
                </a:lnTo>
                <a:lnTo>
                  <a:pt x="35610" y="276161"/>
                </a:lnTo>
                <a:lnTo>
                  <a:pt x="54508" y="236600"/>
                </a:lnTo>
                <a:lnTo>
                  <a:pt x="77406" y="199174"/>
                </a:lnTo>
                <a:lnTo>
                  <a:pt x="103289" y="164528"/>
                </a:lnTo>
                <a:lnTo>
                  <a:pt x="132359" y="132359"/>
                </a:lnTo>
                <a:lnTo>
                  <a:pt x="164515" y="103289"/>
                </a:lnTo>
                <a:lnTo>
                  <a:pt x="199174" y="77406"/>
                </a:lnTo>
                <a:lnTo>
                  <a:pt x="236601" y="54521"/>
                </a:lnTo>
                <a:lnTo>
                  <a:pt x="276161" y="35610"/>
                </a:lnTo>
                <a:lnTo>
                  <a:pt x="317576" y="20192"/>
                </a:lnTo>
                <a:lnTo>
                  <a:pt x="361175" y="9182"/>
                </a:lnTo>
                <a:lnTo>
                  <a:pt x="406019" y="2146"/>
                </a:lnTo>
                <a:lnTo>
                  <a:pt x="451129" y="0"/>
                </a:lnTo>
                <a:close/>
              </a:path>
            </a:pathLst>
          </a:custGeom>
          <a:noFill/>
          <a:ln w="88392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E77708C2-A0E9-4F5D-99C8-BE47E5436764}"/>
              </a:ext>
            </a:extLst>
          </p:cNvPr>
          <p:cNvSpPr txBox="1"/>
          <p:nvPr/>
        </p:nvSpPr>
        <p:spPr>
          <a:xfrm>
            <a:off x="4440238" y="1912938"/>
            <a:ext cx="6981825" cy="4016375"/>
          </a:xfrm>
          <a:prstGeom prst="rect">
            <a:avLst/>
          </a:prstGeom>
        </p:spPr>
        <p:txBody>
          <a:bodyPr lIns="0" tIns="108585" rIns="0" bIns="0">
            <a:spAutoFit/>
          </a:bodyPr>
          <a:lstStyle>
            <a:lvl1pPr marL="266700" indent="-228600">
              <a:tabLst>
                <a:tab pos="265113" algn="l"/>
                <a:tab pos="266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3900" indent="-228600">
              <a:tabLst>
                <a:tab pos="265113" algn="l"/>
                <a:tab pos="266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1100" indent="-228600">
              <a:tabLst>
                <a:tab pos="265113" algn="l"/>
                <a:tab pos="266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65113" algn="l"/>
                <a:tab pos="266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65113" algn="l"/>
                <a:tab pos="266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65113" algn="l"/>
                <a:tab pos="266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65113" algn="l"/>
                <a:tab pos="266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65113" algn="l"/>
                <a:tab pos="266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65113" algn="l"/>
                <a:tab pos="266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667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8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65113" algn="l"/>
                <a:tab pos="266700" algn="l"/>
              </a:tabLst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~ 90% of the CO</a:t>
            </a:r>
            <a:r>
              <a:rPr kumimoji="0" lang="en-US" altLang="en-US" sz="1900" b="0" i="0" u="none" strike="noStrike" kern="1200" cap="none" spc="0" normalizeH="0" baseline="-21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</a:t>
            </a: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is absorbed by the erythrocytes.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667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65113" algn="l"/>
                <a:tab pos="266700" algn="l"/>
              </a:tabLst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~ 20% binds to hemoglobin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667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77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65113" algn="l"/>
                <a:tab pos="266700" algn="l"/>
              </a:tabLst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~ 70% reacts with water to form carbonic acid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23900" marR="0" lvl="1" indent="-228600" algn="l" defTabSz="914400" rtl="0" eaLnBrk="1" fontAlgn="base" latinLnBrk="0" hangingPunct="1">
              <a:lnSpc>
                <a:spcPts val="2163"/>
              </a:lnSpc>
              <a:spcBef>
                <a:spcPts val="52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65113" algn="l"/>
                <a:tab pos="266700" algn="l"/>
              </a:tabLst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carbonic acid formed subsequently dissociates into H+  and bicarbonate.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23900" marR="0" lvl="1" indent="-228600" algn="l" defTabSz="914400" rtl="0" eaLnBrk="1" fontAlgn="base" latinLnBrk="0" hangingPunct="1">
              <a:lnSpc>
                <a:spcPts val="2163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65113" algn="l"/>
                <a:tab pos="266700" algn="l"/>
              </a:tabLst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H+ binds to specific amino acid side chains on the  hemoglobin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239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238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65113" algn="l"/>
                <a:tab pos="266700" algn="l"/>
              </a:tabLst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bicarbonate is transported out to the blood plasma.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7239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2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65113" algn="l"/>
                <a:tab pos="266700" algn="l"/>
              </a:tabLst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bicarbonate formed acts as a buffer against pH changes.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181100" marR="0" lvl="2" indent="-228600" algn="just" defTabSz="914400" rtl="0" eaLnBrk="1" fontAlgn="base" latinLnBrk="0" hangingPunct="1">
              <a:lnSpc>
                <a:spcPts val="2163"/>
              </a:lnSpc>
              <a:spcBef>
                <a:spcPts val="538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65113" algn="l"/>
                <a:tab pos="266700" algn="l"/>
              </a:tabLst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 other words, if the concentration of hydrogen ions  increases, bicarbonate will bind to the free hydrogen  ions to form carbonic acid.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1080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object 2">
            <a:extLst>
              <a:ext uri="{FF2B5EF4-FFF2-40B4-BE49-F238E27FC236}">
                <a16:creationId xmlns:a16="http://schemas.microsoft.com/office/drawing/2014/main" id="{091D6E00-4B17-4FE1-97E8-B23FD17055C2}"/>
              </a:ext>
            </a:extLst>
          </p:cNvPr>
          <p:cNvSpPr>
            <a:spLocks/>
          </p:cNvSpPr>
          <p:nvPr/>
        </p:nvSpPr>
        <p:spPr bwMode="auto">
          <a:xfrm>
            <a:off x="0" y="468313"/>
            <a:ext cx="4864100" cy="5922962"/>
          </a:xfrm>
          <a:custGeom>
            <a:avLst/>
            <a:gdLst>
              <a:gd name="T0" fmla="*/ 4681601 w 4864735"/>
              <a:gd name="T1" fmla="*/ 0 h 5922645"/>
              <a:gd name="T2" fmla="*/ 0 w 4864735"/>
              <a:gd name="T3" fmla="*/ 0 h 5922645"/>
              <a:gd name="T4" fmla="*/ 0 w 4864735"/>
              <a:gd name="T5" fmla="*/ 5922264 h 5922645"/>
              <a:gd name="T6" fmla="*/ 4681601 w 4864735"/>
              <a:gd name="T7" fmla="*/ 5922264 h 5922645"/>
              <a:gd name="T8" fmla="*/ 4730249 w 4864735"/>
              <a:gd name="T9" fmla="*/ 5915726 h 5922645"/>
              <a:gd name="T10" fmla="*/ 4773965 w 4864735"/>
              <a:gd name="T11" fmla="*/ 5897276 h 5922645"/>
              <a:gd name="T12" fmla="*/ 4811004 w 4864735"/>
              <a:gd name="T13" fmla="*/ 5868660 h 5922645"/>
              <a:gd name="T14" fmla="*/ 4839620 w 4864735"/>
              <a:gd name="T15" fmla="*/ 5831621 h 5922645"/>
              <a:gd name="T16" fmla="*/ 4858070 w 4864735"/>
              <a:gd name="T17" fmla="*/ 5787905 h 5922645"/>
              <a:gd name="T18" fmla="*/ 4864608 w 4864735"/>
              <a:gd name="T19" fmla="*/ 5739257 h 5922645"/>
              <a:gd name="T20" fmla="*/ 4864608 w 4864735"/>
              <a:gd name="T21" fmla="*/ 183007 h 5922645"/>
              <a:gd name="T22" fmla="*/ 4858070 w 4864735"/>
              <a:gd name="T23" fmla="*/ 134353 h 5922645"/>
              <a:gd name="T24" fmla="*/ 4839620 w 4864735"/>
              <a:gd name="T25" fmla="*/ 90636 h 5922645"/>
              <a:gd name="T26" fmla="*/ 4811004 w 4864735"/>
              <a:gd name="T27" fmla="*/ 53598 h 5922645"/>
              <a:gd name="T28" fmla="*/ 4773965 w 4864735"/>
              <a:gd name="T29" fmla="*/ 24984 h 5922645"/>
              <a:gd name="T30" fmla="*/ 4730249 w 4864735"/>
              <a:gd name="T31" fmla="*/ 6536 h 5922645"/>
              <a:gd name="T32" fmla="*/ 4681601 w 4864735"/>
              <a:gd name="T33" fmla="*/ 0 h 5922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864735" h="5922645">
                <a:moveTo>
                  <a:pt x="4681601" y="0"/>
                </a:moveTo>
                <a:lnTo>
                  <a:pt x="0" y="0"/>
                </a:lnTo>
                <a:lnTo>
                  <a:pt x="0" y="5922264"/>
                </a:lnTo>
                <a:lnTo>
                  <a:pt x="4681601" y="5922264"/>
                </a:lnTo>
                <a:lnTo>
                  <a:pt x="4730249" y="5915726"/>
                </a:lnTo>
                <a:lnTo>
                  <a:pt x="4773965" y="5897276"/>
                </a:lnTo>
                <a:lnTo>
                  <a:pt x="4811004" y="5868660"/>
                </a:lnTo>
                <a:lnTo>
                  <a:pt x="4839620" y="5831621"/>
                </a:lnTo>
                <a:lnTo>
                  <a:pt x="4858070" y="5787905"/>
                </a:lnTo>
                <a:lnTo>
                  <a:pt x="4864608" y="5739257"/>
                </a:lnTo>
                <a:lnTo>
                  <a:pt x="4864608" y="183007"/>
                </a:lnTo>
                <a:lnTo>
                  <a:pt x="4858070" y="134353"/>
                </a:lnTo>
                <a:lnTo>
                  <a:pt x="4839620" y="90636"/>
                </a:lnTo>
                <a:lnTo>
                  <a:pt x="4811004" y="53598"/>
                </a:lnTo>
                <a:lnTo>
                  <a:pt x="4773965" y="24984"/>
                </a:lnTo>
                <a:lnTo>
                  <a:pt x="4730249" y="6536"/>
                </a:lnTo>
                <a:lnTo>
                  <a:pt x="4681601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6323" name="object 3">
            <a:extLst>
              <a:ext uri="{FF2B5EF4-FFF2-40B4-BE49-F238E27FC236}">
                <a16:creationId xmlns:a16="http://schemas.microsoft.com/office/drawing/2014/main" id="{76485DD6-C75F-4F3A-BEFC-99D57DF9DA2D}"/>
              </a:ext>
            </a:extLst>
          </p:cNvPr>
          <p:cNvSpPr>
            <a:spLocks/>
          </p:cNvSpPr>
          <p:nvPr/>
        </p:nvSpPr>
        <p:spPr bwMode="auto">
          <a:xfrm>
            <a:off x="0" y="625475"/>
            <a:ext cx="4727575" cy="5510213"/>
          </a:xfrm>
          <a:custGeom>
            <a:avLst/>
            <a:gdLst>
              <a:gd name="T0" fmla="*/ 4726685 w 4726940"/>
              <a:gd name="T1" fmla="*/ 5510288 h 5510530"/>
              <a:gd name="T2" fmla="*/ 4726685 w 4726940"/>
              <a:gd name="T3" fmla="*/ 98031 h 5510530"/>
              <a:gd name="T4" fmla="*/ 4718981 w 4726940"/>
              <a:gd name="T5" fmla="*/ 59873 h 5510530"/>
              <a:gd name="T6" fmla="*/ 4697972 w 4726940"/>
              <a:gd name="T7" fmla="*/ 28713 h 5510530"/>
              <a:gd name="T8" fmla="*/ 4666812 w 4726940"/>
              <a:gd name="T9" fmla="*/ 7703 h 5510530"/>
              <a:gd name="T10" fmla="*/ 4628654 w 4726940"/>
              <a:gd name="T11" fmla="*/ 0 h 5510530"/>
              <a:gd name="T12" fmla="*/ 0 w 4726940"/>
              <a:gd name="T13" fmla="*/ 0 h 5510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726940" h="5510530">
                <a:moveTo>
                  <a:pt x="4726685" y="5510288"/>
                </a:moveTo>
                <a:lnTo>
                  <a:pt x="4726685" y="98031"/>
                </a:lnTo>
                <a:lnTo>
                  <a:pt x="4718981" y="59873"/>
                </a:lnTo>
                <a:lnTo>
                  <a:pt x="4697972" y="28713"/>
                </a:lnTo>
                <a:lnTo>
                  <a:pt x="4666812" y="7703"/>
                </a:lnTo>
                <a:lnTo>
                  <a:pt x="4628654" y="0"/>
                </a:lnTo>
                <a:lnTo>
                  <a:pt x="0" y="0"/>
                </a:lnTo>
              </a:path>
            </a:pathLst>
          </a:custGeom>
          <a:noFill/>
          <a:ln w="50292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6324" name="object 4">
            <a:extLst>
              <a:ext uri="{FF2B5EF4-FFF2-40B4-BE49-F238E27FC236}">
                <a16:creationId xmlns:a16="http://schemas.microsoft.com/office/drawing/2014/main" id="{F5BFD337-367A-498C-93B6-5E432FD0A465}"/>
              </a:ext>
            </a:extLst>
          </p:cNvPr>
          <p:cNvSpPr>
            <a:spLocks/>
          </p:cNvSpPr>
          <p:nvPr/>
        </p:nvSpPr>
        <p:spPr bwMode="auto">
          <a:xfrm>
            <a:off x="0" y="6135688"/>
            <a:ext cx="4727575" cy="98425"/>
          </a:xfrm>
          <a:custGeom>
            <a:avLst/>
            <a:gdLst>
              <a:gd name="T0" fmla="*/ 0 w 4726940"/>
              <a:gd name="T1" fmla="*/ 98031 h 98425"/>
              <a:gd name="T2" fmla="*/ 4628654 w 4726940"/>
              <a:gd name="T3" fmla="*/ 98031 h 98425"/>
              <a:gd name="T4" fmla="*/ 4666812 w 4726940"/>
              <a:gd name="T5" fmla="*/ 90327 h 98425"/>
              <a:gd name="T6" fmla="*/ 4697972 w 4726940"/>
              <a:gd name="T7" fmla="*/ 69318 h 98425"/>
              <a:gd name="T8" fmla="*/ 4718981 w 4726940"/>
              <a:gd name="T9" fmla="*/ 38157 h 98425"/>
              <a:gd name="T10" fmla="*/ 4726685 w 4726940"/>
              <a:gd name="T11" fmla="*/ 0 h 984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726940" h="98425">
                <a:moveTo>
                  <a:pt x="0" y="98031"/>
                </a:moveTo>
                <a:lnTo>
                  <a:pt x="4628654" y="98031"/>
                </a:lnTo>
                <a:lnTo>
                  <a:pt x="4666812" y="90327"/>
                </a:lnTo>
                <a:lnTo>
                  <a:pt x="4697972" y="69318"/>
                </a:lnTo>
                <a:lnTo>
                  <a:pt x="4718981" y="38157"/>
                </a:lnTo>
                <a:lnTo>
                  <a:pt x="4726685" y="0"/>
                </a:lnTo>
              </a:path>
            </a:pathLst>
          </a:custGeom>
          <a:noFill/>
          <a:ln w="50292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C7CFB18E-AA75-4ED7-9953-8F0CD69E3D2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4650" y="1449388"/>
            <a:ext cx="2963863" cy="574675"/>
          </a:xfrm>
        </p:spPr>
        <p:txBody>
          <a:bodyPr tIns="12700" rtlCol="0"/>
          <a:lstStyle/>
          <a:p>
            <a:pPr marL="38100" eaLnBrk="1" fontAlgn="auto" hangingPunct="1">
              <a:spcBef>
                <a:spcPts val="100"/>
              </a:spcBef>
              <a:spcAft>
                <a:spcPts val="0"/>
              </a:spcAft>
              <a:defRPr/>
            </a:pPr>
            <a:r>
              <a:rPr sz="3600" spc="-15" dirty="0">
                <a:latin typeface="Calibri Light"/>
                <a:cs typeface="Calibri Light"/>
              </a:rPr>
              <a:t>CO</a:t>
            </a:r>
            <a:r>
              <a:rPr sz="3600" spc="-22" baseline="-20833" dirty="0">
                <a:latin typeface="Calibri Light"/>
                <a:cs typeface="Calibri Light"/>
              </a:rPr>
              <a:t>2 </a:t>
            </a:r>
            <a:r>
              <a:rPr sz="3600" spc="-5" dirty="0">
                <a:latin typeface="Calibri Light"/>
                <a:cs typeface="Calibri Light"/>
              </a:rPr>
              <a:t>is</a:t>
            </a:r>
            <a:r>
              <a:rPr sz="3600" spc="-305" dirty="0">
                <a:latin typeface="Calibri Light"/>
                <a:cs typeface="Calibri Light"/>
              </a:rPr>
              <a:t> </a:t>
            </a:r>
            <a:r>
              <a:rPr sz="3600" spc="-15" dirty="0">
                <a:latin typeface="Calibri Light"/>
                <a:cs typeface="Calibri Light"/>
              </a:rPr>
              <a:t>transport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56326" name="object 6">
            <a:extLst>
              <a:ext uri="{FF2B5EF4-FFF2-40B4-BE49-F238E27FC236}">
                <a16:creationId xmlns:a16="http://schemas.microsoft.com/office/drawing/2014/main" id="{5DA7261C-C0D0-447B-B01F-2FB42081C395}"/>
              </a:ext>
            </a:extLst>
          </p:cNvPr>
          <p:cNvSpPr>
            <a:spLocks/>
          </p:cNvSpPr>
          <p:nvPr/>
        </p:nvSpPr>
        <p:spPr bwMode="auto">
          <a:xfrm>
            <a:off x="525463" y="2705100"/>
            <a:ext cx="1597025" cy="0"/>
          </a:xfrm>
          <a:custGeom>
            <a:avLst/>
            <a:gdLst>
              <a:gd name="T0" fmla="*/ 0 w 1597660"/>
              <a:gd name="T1" fmla="*/ 1597456 w 15976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597660">
                <a:moveTo>
                  <a:pt x="0" y="0"/>
                </a:moveTo>
                <a:lnTo>
                  <a:pt x="1597456" y="0"/>
                </a:lnTo>
              </a:path>
            </a:pathLst>
          </a:custGeom>
          <a:noFill/>
          <a:ln w="50292">
            <a:solidFill>
              <a:srgbClr val="A6A6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6DCD4D96-270F-4363-83E6-BE747A9F7692}"/>
              </a:ext>
            </a:extLst>
          </p:cNvPr>
          <p:cNvSpPr txBox="1"/>
          <p:nvPr/>
        </p:nvSpPr>
        <p:spPr>
          <a:xfrm>
            <a:off x="400050" y="2811463"/>
            <a:ext cx="3873500" cy="2824162"/>
          </a:xfrm>
          <a:prstGeom prst="rect">
            <a:avLst/>
          </a:prstGeom>
        </p:spPr>
        <p:txBody>
          <a:bodyPr lIns="0" tIns="53975" rIns="0" bIns="0">
            <a:spAutoFit/>
          </a:bodyPr>
          <a:lstStyle>
            <a:lvl1pPr marL="2413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41300" marR="0" lvl="0" indent="-228600" algn="l" defTabSz="914400" rtl="0" eaLnBrk="1" fontAlgn="base" latinLnBrk="0" hangingPunct="1">
              <a:lnSpc>
                <a:spcPts val="2588"/>
              </a:lnSpc>
              <a:spcBef>
                <a:spcPts val="42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Some of the CO2 dissolved in  the plasma can react  spontaneously with water to  form carbonic acid.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41300" marR="0" lvl="0" indent="-228600" algn="l" defTabSz="914400" rtl="0" eaLnBrk="1" fontAlgn="base" latinLnBrk="0" hangingPunct="1">
              <a:lnSpc>
                <a:spcPts val="2588"/>
              </a:lnSpc>
              <a:spcBef>
                <a:spcPts val="102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Thus increased CO2 in the  plasma tend to decrease  plasma pH through increased  carbonic acid formation.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6328" name="object 8">
            <a:extLst>
              <a:ext uri="{FF2B5EF4-FFF2-40B4-BE49-F238E27FC236}">
                <a16:creationId xmlns:a16="http://schemas.microsoft.com/office/drawing/2014/main" id="{9614D7D4-05B8-4266-A696-988390CE3B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325" y="1379538"/>
            <a:ext cx="6740525" cy="39497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2109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600CC1F-0C2F-4C49-9354-4F925C5F9852}"/>
              </a:ext>
            </a:extLst>
          </p:cNvPr>
          <p:cNvSpPr txBox="1"/>
          <p:nvPr/>
        </p:nvSpPr>
        <p:spPr>
          <a:xfrm>
            <a:off x="892175" y="727075"/>
            <a:ext cx="9925050" cy="1347788"/>
          </a:xfrm>
          <a:prstGeom prst="rect">
            <a:avLst/>
          </a:prstGeom>
        </p:spPr>
        <p:txBody>
          <a:bodyPr lIns="0" tIns="59690" rIns="0" bIns="0">
            <a:spAutoFit/>
          </a:bodyPr>
          <a:lstStyle>
            <a:lvl1pPr marL="266700" indent="-228600">
              <a:tabLst>
                <a:tab pos="266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66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66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66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66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667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66700" marR="0" lvl="0" indent="-228600" algn="l" defTabSz="914400" rtl="0" eaLnBrk="1" fontAlgn="base" latinLnBrk="0" hangingPunct="1">
              <a:lnSpc>
                <a:spcPts val="3025"/>
              </a:lnSpc>
              <a:spcBef>
                <a:spcPts val="47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66700" algn="l"/>
              </a:tabLst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Carbon Dioxide (CO</a:t>
            </a:r>
            <a:r>
              <a:rPr kumimoji="0" lang="en-US" altLang="en-US" sz="2700" b="0" i="0" u="none" strike="noStrike" kern="1200" cap="none" spc="0" normalizeH="0" baseline="-21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reversibly reacts with water to form Carbonic  Acid (H</a:t>
            </a:r>
            <a:r>
              <a:rPr kumimoji="0" lang="en-US" altLang="en-US" sz="2700" b="0" i="0" u="none" strike="noStrike" kern="1200" cap="none" spc="0" normalizeH="0" baseline="-21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</a:t>
            </a:r>
            <a:r>
              <a:rPr kumimoji="0" lang="en-US" altLang="en-US" sz="2700" b="0" i="0" u="none" strike="noStrike" kern="1200" cap="none" spc="0" normalizeH="0" baseline="-21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).</a:t>
            </a:r>
          </a:p>
          <a:p>
            <a:pPr marL="2667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62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66700" algn="l"/>
              </a:tabLst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Carbonic acid dissociates into bicarbonate and hydrogen ions.</a:t>
            </a: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27E00128-019A-40B5-80B2-A54D92207B23}"/>
              </a:ext>
            </a:extLst>
          </p:cNvPr>
          <p:cNvSpPr txBox="1"/>
          <p:nvPr/>
        </p:nvSpPr>
        <p:spPr>
          <a:xfrm>
            <a:off x="531813" y="3167063"/>
            <a:ext cx="10760075" cy="1573212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323215" marR="0" lvl="0" indent="0" algn="ctr" defTabSz="914400" rtl="0" eaLnBrk="1" fontAlgn="auto" latinLnBrk="0" hangingPunct="1">
              <a:lnSpc>
                <a:spcPts val="513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 CENA"/>
                <a:ea typeface="+mn-ea"/>
                <a:cs typeface="AR CENA"/>
              </a:rPr>
              <a:t>Carbon Dioxide </a:t>
            </a: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 CENA"/>
                <a:ea typeface="+mn-ea"/>
                <a:cs typeface="AR CENA"/>
              </a:rPr>
              <a:t>Exchange </a:t>
            </a:r>
            <a:r>
              <a:rPr kumimoji="0" sz="44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 CENA"/>
                <a:ea typeface="+mn-ea"/>
                <a:cs typeface="AR CENA"/>
              </a:rPr>
              <a:t>and </a:t>
            </a: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 CENA"/>
                <a:ea typeface="+mn-ea"/>
                <a:cs typeface="AR CENA"/>
              </a:rPr>
              <a:t>pH</a:t>
            </a:r>
            <a:r>
              <a:rPr kumimoji="0" sz="4400" b="0" i="0" u="none" strike="noStrike" kern="1200" cap="none" spc="3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 CENA"/>
                <a:ea typeface="+mn-ea"/>
                <a:cs typeface="AR CENA"/>
              </a:rPr>
              <a:t> </a:t>
            </a:r>
            <a:r>
              <a:rPr kumimoji="0" sz="44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 CENA"/>
                <a:ea typeface="+mn-ea"/>
                <a:cs typeface="AR CENA"/>
              </a:rPr>
              <a:t>Balance.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 CENA"/>
              <a:ea typeface="+mn-ea"/>
              <a:cs typeface="AR CENA"/>
            </a:endParaRPr>
          </a:p>
          <a:p>
            <a:pPr marL="50800" marR="0" lvl="0" indent="0" algn="l" defTabSz="914400" rtl="0" eaLnBrk="1" fontAlgn="auto" latinLnBrk="0" hangingPunct="1">
              <a:lnSpc>
                <a:spcPts val="7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</a:t>
            </a:r>
            <a:r>
              <a:rPr kumimoji="0" sz="6000" b="1" i="0" u="none" strike="noStrike" kern="1200" cap="none" spc="-22" normalizeH="0" baseline="-20833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sz="60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+ </a:t>
            </a:r>
            <a:r>
              <a:rPr kumimoji="0" sz="60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6000" b="1" i="0" u="none" strike="noStrike" kern="1200" cap="none" spc="-7" normalizeH="0" baseline="-20833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sz="60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 </a:t>
            </a:r>
            <a:r>
              <a:rPr kumimoji="0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↔ </a:t>
            </a:r>
            <a:r>
              <a:rPr kumimoji="0" sz="60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6000" b="1" i="0" u="none" strike="noStrike" kern="1200" cap="none" spc="-22" normalizeH="0" baseline="-20833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sz="60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</a:t>
            </a:r>
            <a:r>
              <a:rPr kumimoji="0" sz="6000" b="1" i="0" u="none" strike="noStrike" kern="1200" cap="none" spc="-22" normalizeH="0" baseline="-20833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 </a:t>
            </a:r>
            <a:r>
              <a:rPr kumimoji="0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↔ </a:t>
            </a:r>
            <a:r>
              <a:rPr kumimoji="0" sz="60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6000" b="1" i="0" u="none" strike="noStrike" kern="1200" cap="none" spc="-7" normalizeH="0" baseline="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+ </a:t>
            </a:r>
            <a:r>
              <a:rPr kumimoji="0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+</a:t>
            </a:r>
            <a:r>
              <a:rPr kumimoji="0" sz="6000" b="1" i="0" u="none" strike="noStrike" kern="1200" cap="none" spc="-484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60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HCO</a:t>
            </a:r>
            <a:r>
              <a:rPr kumimoji="0" sz="6000" b="1" i="0" u="none" strike="noStrike" kern="1200" cap="none" spc="-22" normalizeH="0" baseline="-20833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</a:t>
            </a:r>
            <a:r>
              <a:rPr kumimoji="0" sz="6000" b="1" i="0" u="none" strike="noStrike" kern="1200" cap="none" spc="-22" normalizeH="0" baseline="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</a:t>
            </a:r>
            <a:endParaRPr kumimoji="0" sz="6000" b="0" i="0" u="none" strike="noStrike" kern="1200" cap="none" spc="0" normalizeH="0" baseline="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12146E36-8EE6-43F4-BD04-ABAA07125421}"/>
              </a:ext>
            </a:extLst>
          </p:cNvPr>
          <p:cNvSpPr txBox="1"/>
          <p:nvPr/>
        </p:nvSpPr>
        <p:spPr>
          <a:xfrm>
            <a:off x="652463" y="4729163"/>
            <a:ext cx="10287000" cy="300037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8660" algn="l"/>
                <a:tab pos="4579620" algn="l"/>
                <a:tab pos="7202170" algn="l"/>
                <a:tab pos="8931275" algn="l"/>
              </a:tabLst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Carbon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Dioxide	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Water	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Carbonic</a:t>
            </a:r>
            <a:r>
              <a:rPr kumimoji="0" sz="1800" b="1" i="0" u="none" strike="noStrike" kern="1200" cap="none" spc="-25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Acid	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Hydrogen</a:t>
            </a:r>
            <a:r>
              <a:rPr kumimoji="0" sz="1800" b="1" i="0" u="none" strike="noStrike" kern="1200" cap="none" spc="-3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Ion	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Carbonate</a:t>
            </a:r>
            <a:r>
              <a:rPr kumimoji="0" sz="1800" b="1" i="0" u="none" strike="noStrike" kern="1200" cap="none" spc="-105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7349" name="object 5">
            <a:extLst>
              <a:ext uri="{FF2B5EF4-FFF2-40B4-BE49-F238E27FC236}">
                <a16:creationId xmlns:a16="http://schemas.microsoft.com/office/drawing/2014/main" id="{6E14DE80-F00F-4A9C-B534-B977FEA039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75" y="3738563"/>
            <a:ext cx="1277938" cy="22701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7969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536567A-5DE0-43DA-83EC-E7B5F2B380A5}"/>
              </a:ext>
            </a:extLst>
          </p:cNvPr>
          <p:cNvSpPr txBox="1"/>
          <p:nvPr/>
        </p:nvSpPr>
        <p:spPr>
          <a:xfrm>
            <a:off x="892175" y="679450"/>
            <a:ext cx="8840788" cy="1776413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266700" marR="0" lvl="0" indent="-228600" algn="l" defTabSz="914400" rtl="0" eaLnBrk="1" fontAlgn="auto" latinLnBrk="0" hangingPunct="1">
              <a:lnSpc>
                <a:spcPts val="2775"/>
              </a:lnSpc>
              <a:spcBef>
                <a:spcPts val="100"/>
              </a:spcBef>
              <a:spcAft>
                <a:spcPts val="0"/>
              </a:spcAft>
              <a:buClr>
                <a:srgbClr val="2D75B6"/>
              </a:buClr>
              <a:buSzTx/>
              <a:buFont typeface="Arial"/>
              <a:buChar char="•"/>
              <a:tabLst>
                <a:tab pos="266700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When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you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hold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you breath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OR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if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you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are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not 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getting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enough</a:t>
            </a:r>
            <a:r>
              <a:rPr kumimoji="0" sz="2400" b="0" i="0" u="none" strike="noStrike" kern="1200" cap="none" spc="-25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400" b="0" i="0" u="none" strike="noStrike" kern="1200" cap="none" spc="-2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oxygen…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23265" marR="0" lvl="1" indent="-228600" algn="l" defTabSz="914400" rtl="0" eaLnBrk="1" fontAlgn="auto" latinLnBrk="0" hangingPunct="1">
              <a:lnSpc>
                <a:spcPts val="2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723265" algn="l"/>
                <a:tab pos="723900" algn="l"/>
              </a:tabLst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</a:t>
            </a:r>
            <a:r>
              <a:rPr kumimoji="0" sz="1950" b="0" i="0" u="none" strike="noStrike" kern="1200" cap="none" spc="0" normalizeH="0" baseline="-21367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levels</a:t>
            </a:r>
            <a:r>
              <a:rPr kumimoji="0" sz="2000" b="0" i="0" u="none" strike="noStrike" kern="1200" cap="none" spc="-125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heavy" strike="noStrike" kern="1200" cap="none" spc="-5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>
                  <a:solidFill>
                    <a:srgbClr val="2D75B6"/>
                  </a:solidFill>
                </a:uFill>
                <a:latin typeface="Calibri"/>
                <a:ea typeface="+mn-ea"/>
                <a:cs typeface="Calibri"/>
              </a:rPr>
              <a:t>increase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23265" marR="0" lvl="1" indent="-228600" algn="l" defTabSz="914400" rtl="0" eaLnBrk="1" fontAlgn="auto" latinLnBrk="0" hangingPunct="1">
              <a:lnSpc>
                <a:spcPts val="2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723265" algn="l"/>
                <a:tab pos="72390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Carbonic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Acid (H</a:t>
            </a:r>
            <a:r>
              <a:rPr kumimoji="0" sz="1950" b="0" i="0" u="none" strike="noStrike" kern="1200" cap="none" spc="0" normalizeH="0" baseline="-21367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</a:t>
            </a:r>
            <a:r>
              <a:rPr kumimoji="0" sz="1950" b="0" i="0" u="none" strike="noStrike" kern="1200" cap="none" spc="0" normalizeH="0" baseline="-21367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levels</a:t>
            </a:r>
            <a:r>
              <a:rPr kumimoji="0" sz="2000" b="0" i="0" u="none" strike="noStrike" kern="1200" cap="none" spc="5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heavy" strike="noStrike" kern="1200" cap="none" spc="-5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>
                  <a:solidFill>
                    <a:srgbClr val="2D75B6"/>
                  </a:solidFill>
                </a:uFill>
                <a:latin typeface="Calibri"/>
                <a:ea typeface="+mn-ea"/>
                <a:cs typeface="Calibri"/>
              </a:rPr>
              <a:t>increase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23265" marR="0" lvl="1" indent="-228600" algn="l" defTabSz="914400" rtl="0" eaLnBrk="1" fontAlgn="auto" latinLnBrk="0" hangingPunct="1">
              <a:lnSpc>
                <a:spcPts val="21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723265" algn="l"/>
                <a:tab pos="723900" algn="l"/>
              </a:tabLst>
              <a:defRPr/>
            </a:pP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Hydrogen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Ion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(H</a:t>
            </a:r>
            <a:r>
              <a:rPr kumimoji="0" sz="1950" b="0" i="0" u="none" strike="noStrike" kern="1200" cap="none" spc="0" normalizeH="0" baseline="25641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+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)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levels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heavy" strike="noStrike" kern="1200" cap="none" spc="-5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>
                  <a:solidFill>
                    <a:srgbClr val="2D75B6"/>
                  </a:solidFill>
                </a:uFill>
                <a:latin typeface="Calibri"/>
                <a:ea typeface="+mn-ea"/>
                <a:cs typeface="Calibri"/>
              </a:rPr>
              <a:t>increase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23265" marR="0" lvl="1" indent="-228600" algn="l" defTabSz="914400" rtl="0" eaLnBrk="1" fontAlgn="auto" latinLnBrk="0" hangingPunct="1">
              <a:lnSpc>
                <a:spcPts val="2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723265" algn="l"/>
                <a:tab pos="723900" algn="l"/>
              </a:tabLst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pH </a:t>
            </a:r>
            <a:r>
              <a:rPr kumimoji="0" sz="2000" b="0" i="0" u="none" strike="noStrike" kern="1200" cap="none" spc="-1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levels</a:t>
            </a:r>
            <a:r>
              <a:rPr kumimoji="0" sz="2000" b="0" i="0" u="none" strike="noStrike" kern="1200" cap="none" spc="2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heavy" strike="noStrike" kern="1200" cap="none" spc="-5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>
                  <a:solidFill>
                    <a:srgbClr val="2D75B6"/>
                  </a:solidFill>
                </a:uFill>
                <a:latin typeface="Calibri"/>
                <a:ea typeface="+mn-ea"/>
                <a:cs typeface="Calibri"/>
              </a:rPr>
              <a:t>decrease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723265" marR="0" lvl="1" indent="-228600" algn="l" defTabSz="914400" rtl="0" eaLnBrk="1" fontAlgn="auto" latinLnBrk="0" hangingPunct="1">
              <a:lnSpc>
                <a:spcPts val="22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>
                <a:tab pos="723265" algn="l"/>
                <a:tab pos="72390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Becomes </a:t>
            </a:r>
            <a:r>
              <a:rPr kumimoji="0" sz="2000" b="1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more</a:t>
            </a:r>
            <a:r>
              <a:rPr kumimoji="0" sz="20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20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acidic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B28F3CC-1DE0-48F5-B1CC-FA9AA02D60C7}"/>
              </a:ext>
            </a:extLst>
          </p:cNvPr>
          <p:cNvSpPr txBox="1"/>
          <p:nvPr/>
        </p:nvSpPr>
        <p:spPr>
          <a:xfrm>
            <a:off x="531813" y="3167063"/>
            <a:ext cx="10760075" cy="1573212"/>
          </a:xfrm>
          <a:prstGeom prst="rect">
            <a:avLst/>
          </a:prstGeom>
        </p:spPr>
        <p:txBody>
          <a:bodyPr lIns="0" tIns="13335" rIns="0" bIns="0">
            <a:spAutoFit/>
          </a:bodyPr>
          <a:lstStyle/>
          <a:p>
            <a:pPr marL="323215" marR="0" lvl="0" indent="0" algn="ctr" defTabSz="914400" rtl="0" eaLnBrk="1" fontAlgn="auto" latinLnBrk="0" hangingPunct="1">
              <a:lnSpc>
                <a:spcPts val="513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4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 CENA"/>
                <a:ea typeface="+mn-ea"/>
                <a:cs typeface="AR CENA"/>
              </a:rPr>
              <a:t>Carbon Dioxide </a:t>
            </a: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 CENA"/>
                <a:ea typeface="+mn-ea"/>
                <a:cs typeface="AR CENA"/>
              </a:rPr>
              <a:t>Exchange </a:t>
            </a:r>
            <a:r>
              <a:rPr kumimoji="0" sz="44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 CENA"/>
                <a:ea typeface="+mn-ea"/>
                <a:cs typeface="AR CENA"/>
              </a:rPr>
              <a:t>and </a:t>
            </a:r>
            <a:r>
              <a:rPr kumimoji="0" sz="4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 CENA"/>
                <a:ea typeface="+mn-ea"/>
                <a:cs typeface="AR CENA"/>
              </a:rPr>
              <a:t>pH</a:t>
            </a:r>
            <a:r>
              <a:rPr kumimoji="0" sz="4400" b="0" i="0" u="none" strike="noStrike" kern="1200" cap="none" spc="3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 CENA"/>
                <a:ea typeface="+mn-ea"/>
                <a:cs typeface="AR CENA"/>
              </a:rPr>
              <a:t> </a:t>
            </a:r>
            <a:r>
              <a:rPr kumimoji="0" sz="4400" b="0" i="0" u="none" strike="noStrike" kern="120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 CENA"/>
                <a:ea typeface="+mn-ea"/>
                <a:cs typeface="AR CENA"/>
              </a:rPr>
              <a:t>Balance.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 CENA"/>
              <a:ea typeface="+mn-ea"/>
              <a:cs typeface="AR CENA"/>
            </a:endParaRPr>
          </a:p>
          <a:p>
            <a:pPr marL="50800" marR="0" lvl="0" indent="0" algn="l" defTabSz="914400" rtl="0" eaLnBrk="1" fontAlgn="auto" latinLnBrk="0" hangingPunct="1">
              <a:lnSpc>
                <a:spcPts val="7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</a:t>
            </a:r>
            <a:r>
              <a:rPr kumimoji="0" sz="6000" b="1" i="0" u="none" strike="noStrike" kern="1200" cap="none" spc="-22" normalizeH="0" baseline="-20833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sz="60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+ </a:t>
            </a:r>
            <a:r>
              <a:rPr kumimoji="0" sz="60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6000" b="1" i="0" u="none" strike="noStrike" kern="1200" cap="none" spc="-7" normalizeH="0" baseline="-20833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sz="60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 </a:t>
            </a:r>
            <a:r>
              <a:rPr kumimoji="0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↔ </a:t>
            </a:r>
            <a:r>
              <a:rPr kumimoji="0" sz="60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6000" b="1" i="0" u="none" strike="noStrike" kern="1200" cap="none" spc="-22" normalizeH="0" baseline="-20833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</a:t>
            </a:r>
            <a:r>
              <a:rPr kumimoji="0" sz="60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</a:t>
            </a:r>
            <a:r>
              <a:rPr kumimoji="0" sz="6000" b="1" i="0" u="none" strike="noStrike" kern="1200" cap="none" spc="-22" normalizeH="0" baseline="-20833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 </a:t>
            </a:r>
            <a:r>
              <a:rPr kumimoji="0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↔ </a:t>
            </a:r>
            <a:r>
              <a:rPr kumimoji="0" sz="6000" b="1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</a:t>
            </a:r>
            <a:r>
              <a:rPr kumimoji="0" sz="6000" b="1" i="0" u="none" strike="noStrike" kern="1200" cap="none" spc="-7" normalizeH="0" baseline="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+ </a:t>
            </a:r>
            <a:r>
              <a:rPr kumimoji="0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+</a:t>
            </a:r>
            <a:r>
              <a:rPr kumimoji="0" sz="6000" b="1" i="0" u="none" strike="noStrike" kern="1200" cap="none" spc="-484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6000" b="1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HCO</a:t>
            </a:r>
            <a:r>
              <a:rPr kumimoji="0" sz="6000" b="1" i="0" u="none" strike="noStrike" kern="1200" cap="none" spc="-22" normalizeH="0" baseline="-20833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3</a:t>
            </a:r>
            <a:r>
              <a:rPr kumimoji="0" sz="6000" b="1" i="0" u="none" strike="noStrike" kern="1200" cap="none" spc="-22" normalizeH="0" baseline="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</a:t>
            </a:r>
            <a:endParaRPr kumimoji="0" sz="6000" b="0" i="0" u="none" strike="noStrike" kern="1200" cap="none" spc="0" normalizeH="0" baseline="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7D135B9F-1E63-43AD-BCED-E42E5285E864}"/>
              </a:ext>
            </a:extLst>
          </p:cNvPr>
          <p:cNvSpPr txBox="1"/>
          <p:nvPr/>
        </p:nvSpPr>
        <p:spPr>
          <a:xfrm>
            <a:off x="652463" y="4729163"/>
            <a:ext cx="10287000" cy="300037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78660" algn="l"/>
                <a:tab pos="4579620" algn="l"/>
                <a:tab pos="7202170" algn="l"/>
                <a:tab pos="8931275" algn="l"/>
              </a:tabLst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Carbon</a:t>
            </a:r>
            <a:r>
              <a:rPr kumimoji="0" sz="1800" b="1" i="0" u="none" strike="noStrike" kern="1200" cap="none" spc="-15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Dioxide	</a:t>
            </a:r>
            <a:r>
              <a:rPr kumimoji="0" sz="1800" b="1" i="0" u="none" strike="noStrike" kern="1200" cap="none" spc="-2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Water	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Carbonic</a:t>
            </a:r>
            <a:r>
              <a:rPr kumimoji="0" sz="1800" b="1" i="0" u="none" strike="noStrike" kern="1200" cap="none" spc="-25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Acid	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Hydrogen</a:t>
            </a:r>
            <a:r>
              <a:rPr kumimoji="0" sz="1800" b="1" i="0" u="none" strike="noStrike" kern="1200" cap="none" spc="-3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Ion	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Carbonate</a:t>
            </a:r>
            <a:r>
              <a:rPr kumimoji="0" sz="1800" b="1" i="0" u="none" strike="noStrike" kern="1200" cap="none" spc="-105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2D75B6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58373" name="object 5">
            <a:extLst>
              <a:ext uri="{FF2B5EF4-FFF2-40B4-BE49-F238E27FC236}">
                <a16:creationId xmlns:a16="http://schemas.microsoft.com/office/drawing/2014/main" id="{41D49C4B-DC58-4F29-8940-AA4415BBD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4175" y="3738563"/>
            <a:ext cx="1277938" cy="22701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518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object 2">
            <a:extLst>
              <a:ext uri="{FF2B5EF4-FFF2-40B4-BE49-F238E27FC236}">
                <a16:creationId xmlns:a16="http://schemas.microsoft.com/office/drawing/2014/main" id="{4B5DFA3A-CF48-4F81-B61F-341EC6B868E9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4654550" cy="6858000"/>
          </a:xfrm>
          <a:custGeom>
            <a:avLst/>
            <a:gdLst>
              <a:gd name="T0" fmla="*/ 0 w 4654550"/>
              <a:gd name="T1" fmla="*/ 6858000 h 6858000"/>
              <a:gd name="T2" fmla="*/ 4654296 w 4654550"/>
              <a:gd name="T3" fmla="*/ 6858000 h 6858000"/>
              <a:gd name="T4" fmla="*/ 4654296 w 4654550"/>
              <a:gd name="T5" fmla="*/ 0 h 6858000"/>
              <a:gd name="T6" fmla="*/ 0 w 4654550"/>
              <a:gd name="T7" fmla="*/ 0 h 6858000"/>
              <a:gd name="T8" fmla="*/ 0 w 4654550"/>
              <a:gd name="T9" fmla="*/ 685800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54550" h="6858000">
                <a:moveTo>
                  <a:pt x="0" y="6858000"/>
                </a:moveTo>
                <a:lnTo>
                  <a:pt x="4654296" y="6858000"/>
                </a:lnTo>
                <a:lnTo>
                  <a:pt x="465429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59395" name="object 3">
            <a:extLst>
              <a:ext uri="{FF2B5EF4-FFF2-40B4-BE49-F238E27FC236}">
                <a16:creationId xmlns:a16="http://schemas.microsoft.com/office/drawing/2014/main" id="{C2F6F2ED-9C1A-4FEA-B894-627D1B050540}"/>
              </a:ext>
            </a:extLst>
          </p:cNvPr>
          <p:cNvSpPr>
            <a:spLocks/>
          </p:cNvSpPr>
          <p:nvPr/>
        </p:nvSpPr>
        <p:spPr bwMode="auto">
          <a:xfrm>
            <a:off x="644525" y="644525"/>
            <a:ext cx="3365500" cy="1597025"/>
          </a:xfrm>
          <a:custGeom>
            <a:avLst/>
            <a:gdLst>
              <a:gd name="T0" fmla="*/ 0 w 3365500"/>
              <a:gd name="T1" fmla="*/ 0 h 1597660"/>
              <a:gd name="T2" fmla="*/ 3364991 w 3365500"/>
              <a:gd name="T3" fmla="*/ 0 h 1597660"/>
              <a:gd name="T4" fmla="*/ 3364991 w 3365500"/>
              <a:gd name="T5" fmla="*/ 1597152 h 1597660"/>
              <a:gd name="T6" fmla="*/ 0 w 3365500"/>
              <a:gd name="T7" fmla="*/ 1597152 h 1597660"/>
              <a:gd name="T8" fmla="*/ 0 w 3365500"/>
              <a:gd name="T9" fmla="*/ 0 h 15976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65500" h="1597660">
                <a:moveTo>
                  <a:pt x="0" y="0"/>
                </a:moveTo>
                <a:lnTo>
                  <a:pt x="3364991" y="0"/>
                </a:lnTo>
                <a:lnTo>
                  <a:pt x="3364991" y="1597152"/>
                </a:lnTo>
                <a:lnTo>
                  <a:pt x="0" y="1597152"/>
                </a:lnTo>
                <a:lnTo>
                  <a:pt x="0" y="0"/>
                </a:lnTo>
                <a:close/>
              </a:path>
            </a:pathLst>
          </a:custGeom>
          <a:noFill/>
          <a:ln w="1981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C6B693F5-EE10-4D02-BD10-6BE3DA1C42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8850" y="685800"/>
            <a:ext cx="2732088" cy="1435100"/>
          </a:xfrm>
        </p:spPr>
        <p:txBody>
          <a:bodyPr tIns="55244"/>
          <a:lstStyle/>
          <a:p>
            <a:pPr marL="11113" eaLnBrk="1" hangingPunct="1">
              <a:lnSpc>
                <a:spcPts val="2700"/>
              </a:lnSpc>
              <a:spcBef>
                <a:spcPts val="438"/>
              </a:spcBef>
            </a:pPr>
            <a:r>
              <a:rPr lang="en-US" altLang="en-US" sz="2500">
                <a:latin typeface="Calibri Light" panose="020F0302020204030204" pitchFamily="34" charset="0"/>
                <a:cs typeface="Calibri Light" panose="020F0302020204030204" pitchFamily="34" charset="0"/>
              </a:rPr>
              <a:t>RESULT OF HOLDING  YOUR BREATH or NOT  GETTING ENOUGH  OXYGEN</a:t>
            </a: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DEFB5EE1-DB15-4FAE-B3C4-151BADB8C7D5}"/>
              </a:ext>
            </a:extLst>
          </p:cNvPr>
          <p:cNvSpPr txBox="1"/>
          <p:nvPr/>
        </p:nvSpPr>
        <p:spPr>
          <a:xfrm>
            <a:off x="722313" y="2828925"/>
            <a:ext cx="3013075" cy="3051175"/>
          </a:xfrm>
          <a:prstGeom prst="rect">
            <a:avLst/>
          </a:prstGeom>
        </p:spPr>
        <p:txBody>
          <a:bodyPr lIns="0" tIns="99060" rIns="0" bIns="0">
            <a:spAutoFit/>
          </a:bodyPr>
          <a:lstStyle>
            <a:lvl1pPr marL="241300" indent="-22860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39713" algn="l"/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41300" marR="0" lvl="0" indent="-228600" algn="l" defTabSz="914400" rtl="0" eaLnBrk="1" fontAlgn="base" latinLnBrk="0" hangingPunct="1">
              <a:lnSpc>
                <a:spcPct val="70000"/>
              </a:lnSpc>
              <a:spcBef>
                <a:spcPts val="77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9713" algn="l"/>
                <a:tab pos="241300" algn="l"/>
              </a:tabLst>
              <a:defRPr/>
            </a:pP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carbon dioxide accumulates  in the blood.</a:t>
            </a:r>
            <a:endParaRPr kumimoji="0" lang="en-US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41300" marR="0" lvl="0" indent="-228600" algn="l" defTabSz="914400" rtl="0" eaLnBrk="1" fontAlgn="base" latinLnBrk="0" hangingPunct="1">
              <a:lnSpc>
                <a:spcPct val="7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9713" algn="l"/>
                <a:tab pos="241300" algn="l"/>
              </a:tabLst>
              <a:defRPr/>
            </a:pP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 pH of the blood  decreases, becoming more  acidic!</a:t>
            </a:r>
            <a:endParaRPr kumimoji="0" lang="en-US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413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313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9713" algn="l"/>
                <a:tab pos="241300" algn="l"/>
              </a:tabLst>
              <a:defRPr/>
            </a:pP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Blood pH balance</a:t>
            </a:r>
            <a:endParaRPr kumimoji="0" lang="en-US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41300" marR="0" lvl="0" indent="-228600" algn="l" defTabSz="914400" rtl="0" eaLnBrk="1" fontAlgn="base" latinLnBrk="0" hangingPunct="1">
              <a:lnSpc>
                <a:spcPct val="70000"/>
              </a:lnSpc>
              <a:spcBef>
                <a:spcPts val="1013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9713" algn="l"/>
                <a:tab pos="241300" algn="l"/>
              </a:tabLst>
              <a:defRPr/>
            </a:pP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Acidosis is when your blood  pH drops below 7.35 and  becomes too acidic.</a:t>
            </a:r>
            <a:endParaRPr kumimoji="0" lang="en-US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41300" marR="0" lvl="0" indent="-228600" algn="l" defTabSz="914400" rtl="0" eaLnBrk="1" fontAlgn="base" latinLnBrk="0" hangingPunct="1">
              <a:lnSpc>
                <a:spcPct val="7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39713" algn="l"/>
                <a:tab pos="241300" algn="l"/>
              </a:tabLst>
              <a:defRPr/>
            </a:pP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Alkalosis is when your blood  pH is higher than 7.45 and  becomes too alkaline.</a:t>
            </a:r>
            <a:endParaRPr kumimoji="0" lang="en-US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9398" name="object 6">
            <a:extLst>
              <a:ext uri="{FF2B5EF4-FFF2-40B4-BE49-F238E27FC236}">
                <a16:creationId xmlns:a16="http://schemas.microsoft.com/office/drawing/2014/main" id="{508CE9DC-B750-4EEB-8C9D-25B6B6FE06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5525" y="849313"/>
            <a:ext cx="7275513" cy="545623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3629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E6B1768-22C6-4CCE-903C-140AE17EDFE1}"/>
              </a:ext>
            </a:extLst>
          </p:cNvPr>
          <p:cNvSpPr txBox="1"/>
          <p:nvPr/>
        </p:nvSpPr>
        <p:spPr>
          <a:xfrm>
            <a:off x="917575" y="1719263"/>
            <a:ext cx="9721850" cy="4518025"/>
          </a:xfrm>
          <a:prstGeom prst="rect">
            <a:avLst/>
          </a:prstGeom>
        </p:spPr>
        <p:txBody>
          <a:bodyPr lIns="0" tIns="59690" rIns="0" bIns="0">
            <a:spAutoFit/>
          </a:bodyPr>
          <a:lstStyle>
            <a:lvl1pPr marL="2413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985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57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413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47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Low pH is called acidosis.</a:t>
            </a:r>
          </a:p>
          <a:p>
            <a:pPr marL="241300" marR="0" lvl="0" indent="-228600" algn="l" defTabSz="914400" rtl="0" eaLnBrk="1" fontAlgn="base" latinLnBrk="0" hangingPunct="1">
              <a:lnSpc>
                <a:spcPct val="100000"/>
              </a:lnSpc>
              <a:spcBef>
                <a:spcPts val="37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Low blood pH is a more common medical problem than high blood pH.</a:t>
            </a:r>
          </a:p>
          <a:p>
            <a:pPr marL="241300" marR="0" lvl="0" indent="-228600" algn="l" defTabSz="914400" rtl="0" eaLnBrk="1" fontAlgn="base" latinLnBrk="0" hangingPunct="1">
              <a:lnSpc>
                <a:spcPts val="2500"/>
              </a:lnSpc>
              <a:spcBef>
                <a:spcPts val="988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Acidosis can be a warning sign that a health condition isn’t properly  controlled.</a:t>
            </a:r>
          </a:p>
          <a:p>
            <a:pPr marL="241300" marR="0" lvl="0" indent="-228600" algn="l" defTabSz="914400" rtl="0" eaLnBrk="1" fontAlgn="base" latinLnBrk="0" hangingPunct="1">
              <a:lnSpc>
                <a:spcPts val="3113"/>
              </a:lnSpc>
              <a:spcBef>
                <a:spcPts val="388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Some health conditions cause natural acids to build up in your blood.</a:t>
            </a:r>
          </a:p>
          <a:p>
            <a:pPr marL="698500" marR="0" lvl="1" indent="-228600" algn="l" defTabSz="914400" rtl="0" eaLnBrk="1" fontAlgn="base" latinLnBrk="0" hangingPunct="1">
              <a:lnSpc>
                <a:spcPts val="2638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Acids that can lower blood pH include:</a:t>
            </a:r>
          </a:p>
          <a:p>
            <a:pPr marL="1155700" marR="0" lvl="2" indent="-228600" algn="l" defTabSz="914400" rtl="0" eaLnBrk="1" fontAlgn="base" latinLnBrk="0" hangingPunct="1">
              <a:lnSpc>
                <a:spcPct val="100000"/>
              </a:lnSpc>
              <a:spcBef>
                <a:spcPts val="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lactic acid</a:t>
            </a:r>
          </a:p>
          <a:p>
            <a:pPr marL="1155700" marR="0" lvl="2" indent="-228600" algn="l" defTabSz="914400" rtl="0" eaLnBrk="1" fontAlgn="base" latinLnBrk="0" hangingPunct="1">
              <a:lnSpc>
                <a:spcPct val="100000"/>
              </a:lnSpc>
              <a:spcBef>
                <a:spcPts val="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keto acids</a:t>
            </a:r>
          </a:p>
          <a:p>
            <a:pPr marL="1155700" marR="0" lvl="2" indent="-228600" algn="l" defTabSz="914400" rtl="0" eaLnBrk="1" fontAlgn="base" latinLnBrk="0" hangingPunct="1">
              <a:lnSpc>
                <a:spcPct val="100000"/>
              </a:lnSpc>
              <a:spcBef>
                <a:spcPts val="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sulphuric acid</a:t>
            </a:r>
          </a:p>
          <a:p>
            <a:pPr marL="1155700" marR="0" lvl="2" indent="-228600" algn="l" defTabSz="914400" rtl="0" eaLnBrk="1" fontAlgn="base" latinLnBrk="0" hangingPunct="1">
              <a:lnSpc>
                <a:spcPct val="100000"/>
              </a:lnSpc>
              <a:spcBef>
                <a:spcPts val="38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phosphoric acid</a:t>
            </a:r>
          </a:p>
          <a:p>
            <a:pPr marL="1155700" marR="0" lvl="2" indent="-228600" algn="l" defTabSz="914400" rtl="0" eaLnBrk="1" fontAlgn="base" latinLnBrk="0" hangingPunct="1">
              <a:lnSpc>
                <a:spcPct val="100000"/>
              </a:lnSpc>
              <a:spcBef>
                <a:spcPts val="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hydrochloric acid</a:t>
            </a:r>
          </a:p>
          <a:p>
            <a:pPr marL="1155700" marR="0" lvl="2" indent="-228600" algn="l" defTabSz="914400" rtl="0" eaLnBrk="1" fontAlgn="base" latinLnBrk="0" hangingPunct="1">
              <a:lnSpc>
                <a:spcPct val="100000"/>
              </a:lnSpc>
              <a:spcBef>
                <a:spcPts val="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carbonic acid</a:t>
            </a:r>
          </a:p>
          <a:p>
            <a:pPr marL="1155700" marR="0" lvl="2" indent="-228600" algn="l" defTabSz="914400" rtl="0" eaLnBrk="1" fontAlgn="base" latinLnBrk="0" hangingPunct="1">
              <a:lnSpc>
                <a:spcPct val="100000"/>
              </a:lnSpc>
              <a:spcBef>
                <a:spcPts val="38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Diet - In a healthy person, diet does not affect blood pH.</a:t>
            </a:r>
          </a:p>
        </p:txBody>
      </p:sp>
      <p:sp>
        <p:nvSpPr>
          <p:cNvPr id="60419" name="object 3">
            <a:extLst>
              <a:ext uri="{FF2B5EF4-FFF2-40B4-BE49-F238E27FC236}">
                <a16:creationId xmlns:a16="http://schemas.microsoft.com/office/drawing/2014/main" id="{804A1417-3C91-4A3C-8881-C9DF2BE28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0420" name="object 4">
            <a:extLst>
              <a:ext uri="{FF2B5EF4-FFF2-40B4-BE49-F238E27FC236}">
                <a16:creationId xmlns:a16="http://schemas.microsoft.com/office/drawing/2014/main" id="{4B88D5D6-20F5-4189-ACD1-944F769FC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2463" y="731838"/>
            <a:ext cx="5834062" cy="6159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0421" name="object 5">
            <a:extLst>
              <a:ext uri="{FF2B5EF4-FFF2-40B4-BE49-F238E27FC236}">
                <a16:creationId xmlns:a16="http://schemas.microsoft.com/office/drawing/2014/main" id="{95577E17-A789-47A4-88A1-6630CDDAF5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3213" y="1009650"/>
            <a:ext cx="193675" cy="68263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0422" name="object 6">
            <a:extLst>
              <a:ext uri="{FF2B5EF4-FFF2-40B4-BE49-F238E27FC236}">
                <a16:creationId xmlns:a16="http://schemas.microsoft.com/office/drawing/2014/main" id="{B9E947EA-142A-46F2-97F6-0D5E9C9E0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0088" y="765175"/>
            <a:ext cx="1933575" cy="582613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463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object 2">
            <a:extLst>
              <a:ext uri="{FF2B5EF4-FFF2-40B4-BE49-F238E27FC236}">
                <a16:creationId xmlns:a16="http://schemas.microsoft.com/office/drawing/2014/main" id="{9DFBBAFA-138D-42BF-83B1-B7EDA7BE2667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4654550" cy="6858000"/>
          </a:xfrm>
          <a:custGeom>
            <a:avLst/>
            <a:gdLst>
              <a:gd name="T0" fmla="*/ 0 w 4654550"/>
              <a:gd name="T1" fmla="*/ 6858000 h 6858000"/>
              <a:gd name="T2" fmla="*/ 4654296 w 4654550"/>
              <a:gd name="T3" fmla="*/ 6858000 h 6858000"/>
              <a:gd name="T4" fmla="*/ 4654296 w 4654550"/>
              <a:gd name="T5" fmla="*/ 0 h 6858000"/>
              <a:gd name="T6" fmla="*/ 0 w 4654550"/>
              <a:gd name="T7" fmla="*/ 0 h 6858000"/>
              <a:gd name="T8" fmla="*/ 0 w 4654550"/>
              <a:gd name="T9" fmla="*/ 685800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654550" h="6858000">
                <a:moveTo>
                  <a:pt x="0" y="6858000"/>
                </a:moveTo>
                <a:lnTo>
                  <a:pt x="4654296" y="6858000"/>
                </a:lnTo>
                <a:lnTo>
                  <a:pt x="4654296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1443" name="object 3">
            <a:extLst>
              <a:ext uri="{FF2B5EF4-FFF2-40B4-BE49-F238E27FC236}">
                <a16:creationId xmlns:a16="http://schemas.microsoft.com/office/drawing/2014/main" id="{16204F3F-91B7-4521-AB12-36F50656782B}"/>
              </a:ext>
            </a:extLst>
          </p:cNvPr>
          <p:cNvSpPr>
            <a:spLocks/>
          </p:cNvSpPr>
          <p:nvPr/>
        </p:nvSpPr>
        <p:spPr bwMode="auto">
          <a:xfrm>
            <a:off x="644525" y="644525"/>
            <a:ext cx="3365500" cy="1597025"/>
          </a:xfrm>
          <a:custGeom>
            <a:avLst/>
            <a:gdLst>
              <a:gd name="T0" fmla="*/ 0 w 3365500"/>
              <a:gd name="T1" fmla="*/ 0 h 1597660"/>
              <a:gd name="T2" fmla="*/ 3364991 w 3365500"/>
              <a:gd name="T3" fmla="*/ 0 h 1597660"/>
              <a:gd name="T4" fmla="*/ 3364991 w 3365500"/>
              <a:gd name="T5" fmla="*/ 1597152 h 1597660"/>
              <a:gd name="T6" fmla="*/ 0 w 3365500"/>
              <a:gd name="T7" fmla="*/ 1597152 h 1597660"/>
              <a:gd name="T8" fmla="*/ 0 w 3365500"/>
              <a:gd name="T9" fmla="*/ 0 h 15976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65500" h="1597660">
                <a:moveTo>
                  <a:pt x="0" y="0"/>
                </a:moveTo>
                <a:lnTo>
                  <a:pt x="3364991" y="0"/>
                </a:lnTo>
                <a:lnTo>
                  <a:pt x="3364991" y="1597152"/>
                </a:lnTo>
                <a:lnTo>
                  <a:pt x="0" y="1597152"/>
                </a:lnTo>
                <a:lnTo>
                  <a:pt x="0" y="0"/>
                </a:lnTo>
                <a:close/>
              </a:path>
            </a:pathLst>
          </a:custGeom>
          <a:noFill/>
          <a:ln w="19811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17C73FC5-C6FE-4A8F-9CB4-790CA8F7C9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4238" y="787400"/>
            <a:ext cx="2886075" cy="1220788"/>
          </a:xfrm>
        </p:spPr>
        <p:txBody>
          <a:bodyPr tIns="60960"/>
          <a:lstStyle/>
          <a:p>
            <a:pPr marL="11113" indent="-1588" eaLnBrk="1" hangingPunct="1">
              <a:lnSpc>
                <a:spcPts val="3025"/>
              </a:lnSpc>
              <a:spcBef>
                <a:spcPts val="475"/>
              </a:spcBef>
            </a:pPr>
            <a:r>
              <a:rPr lang="en-US" altLang="en-US" sz="2800">
                <a:latin typeface="Calibri Light" panose="020F0302020204030204" pitchFamily="34" charset="0"/>
                <a:cs typeface="Calibri Light" panose="020F0302020204030204" pitchFamily="34" charset="0"/>
              </a:rPr>
              <a:t>RESULT OF RAPID  BREATHING or  HYPERVENTALATION</a:t>
            </a: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D7BFC9A1-FF44-4804-B4B6-FCF7B10E198C}"/>
              </a:ext>
            </a:extLst>
          </p:cNvPr>
          <p:cNvSpPr txBox="1"/>
          <p:nvPr/>
        </p:nvSpPr>
        <p:spPr>
          <a:xfrm>
            <a:off x="722313" y="2578100"/>
            <a:ext cx="3178175" cy="3403600"/>
          </a:xfrm>
          <a:prstGeom prst="rect">
            <a:avLst/>
          </a:prstGeom>
        </p:spPr>
        <p:txBody>
          <a:bodyPr lIns="0" tIns="89535" rIns="0" bIns="0">
            <a:spAutoFit/>
          </a:bodyPr>
          <a:lstStyle>
            <a:lvl1pPr marL="2413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41300" marR="0" lvl="0" indent="-228600" algn="l" defTabSz="914400" rtl="0" eaLnBrk="1" fontAlgn="base" latinLnBrk="0" hangingPunct="1">
              <a:lnSpc>
                <a:spcPts val="2500"/>
              </a:lnSpc>
              <a:spcBef>
                <a:spcPts val="7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en-US" sz="2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Alkalosis is caused by  an overabundance of  bicarbonate or a low  level of carbon  dioxide.</a:t>
            </a:r>
            <a:endParaRPr kumimoji="0" lang="en-US" altLang="en-US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41300" marR="0" lvl="0" indent="-228600" algn="l" defTabSz="914400" rtl="0" eaLnBrk="1" fontAlgn="base" latinLnBrk="0" hangingPunct="1">
              <a:lnSpc>
                <a:spcPts val="2500"/>
              </a:lnSpc>
              <a:spcBef>
                <a:spcPts val="97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People may have  irritability, muscle  twitching, muscle  cramps, or even  muscle spasms.</a:t>
            </a:r>
            <a:endParaRPr kumimoji="0" lang="en-US" altLang="en-US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1446" name="object 6">
            <a:extLst>
              <a:ext uri="{FF2B5EF4-FFF2-40B4-BE49-F238E27FC236}">
                <a16:creationId xmlns:a16="http://schemas.microsoft.com/office/drawing/2014/main" id="{E46F7D21-2026-4776-9991-19A744DA9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4325" y="1101725"/>
            <a:ext cx="6056313" cy="44926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0679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object 2">
            <a:extLst>
              <a:ext uri="{FF2B5EF4-FFF2-40B4-BE49-F238E27FC236}">
                <a16:creationId xmlns:a16="http://schemas.microsoft.com/office/drawing/2014/main" id="{34BFB06F-A81B-4769-BE34-126E8ADD3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0"/>
            <a:ext cx="9144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2467" name="object 3">
            <a:extLst>
              <a:ext uri="{FF2B5EF4-FFF2-40B4-BE49-F238E27FC236}">
                <a16:creationId xmlns:a16="http://schemas.microsoft.com/office/drawing/2014/main" id="{8811FCC3-3E3B-43E0-B711-BB9B8ECA9279}"/>
              </a:ext>
            </a:extLst>
          </p:cNvPr>
          <p:cNvSpPr>
            <a:spLocks/>
          </p:cNvSpPr>
          <p:nvPr/>
        </p:nvSpPr>
        <p:spPr bwMode="auto">
          <a:xfrm>
            <a:off x="744538" y="1690688"/>
            <a:ext cx="7054850" cy="4352925"/>
          </a:xfrm>
          <a:custGeom>
            <a:avLst/>
            <a:gdLst>
              <a:gd name="T0" fmla="*/ 0 w 7054850"/>
              <a:gd name="T1" fmla="*/ 0 h 4352925"/>
              <a:gd name="T2" fmla="*/ 7054596 w 7054850"/>
              <a:gd name="T3" fmla="*/ 0 h 4352925"/>
              <a:gd name="T4" fmla="*/ 7054596 w 7054850"/>
              <a:gd name="T5" fmla="*/ 4352544 h 4352925"/>
              <a:gd name="T6" fmla="*/ 0 w 7054850"/>
              <a:gd name="T7" fmla="*/ 4352544 h 4352925"/>
              <a:gd name="T8" fmla="*/ 0 w 7054850"/>
              <a:gd name="T9" fmla="*/ 0 h 43529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54850" h="4352925">
                <a:moveTo>
                  <a:pt x="0" y="0"/>
                </a:moveTo>
                <a:lnTo>
                  <a:pt x="7054596" y="0"/>
                </a:lnTo>
                <a:lnTo>
                  <a:pt x="7054596" y="4352544"/>
                </a:lnTo>
                <a:lnTo>
                  <a:pt x="0" y="4352544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6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27CAA55E-CC2B-4B42-BC42-551C126CC3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23913" y="1620838"/>
            <a:ext cx="6451600" cy="595312"/>
          </a:xfrm>
        </p:spPr>
        <p:txBody>
          <a:bodyPr tIns="112395"/>
          <a:lstStyle/>
          <a:p>
            <a:pPr marL="12700" eaLnBrk="1" hangingPunct="1">
              <a:lnSpc>
                <a:spcPct val="70000"/>
              </a:lnSpc>
              <a:spcBef>
                <a:spcPts val="888"/>
              </a:spcBef>
            </a:pPr>
            <a:r>
              <a:rPr lang="en-US" altLang="en-US" sz="2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Alkalosis happens when your blood pH is higher than the  normal range.</a:t>
            </a:r>
            <a:endParaRPr lang="en-US" altLang="en-US" sz="2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2A128AEA-B0FD-4B4D-B355-70B57E59F3D3}"/>
              </a:ext>
            </a:extLst>
          </p:cNvPr>
          <p:cNvSpPr txBox="1"/>
          <p:nvPr/>
        </p:nvSpPr>
        <p:spPr>
          <a:xfrm>
            <a:off x="823913" y="2217738"/>
            <a:ext cx="6584950" cy="3597275"/>
          </a:xfrm>
          <a:prstGeom prst="rect">
            <a:avLst/>
          </a:prstGeom>
        </p:spPr>
        <p:txBody>
          <a:bodyPr lIns="0" tIns="12065" rIns="0" bIns="0">
            <a:spAutoFit/>
          </a:bodyPr>
          <a:lstStyle>
            <a:lvl1pPr marL="2413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96913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57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413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241300" marR="0" lvl="0" indent="-228600" algn="l" defTabSz="914400" rtl="0" eaLnBrk="1" fontAlgn="base" latinLnBrk="0" hangingPunct="1">
              <a:lnSpc>
                <a:spcPts val="255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There are several causes of high blood pH.</a:t>
            </a:r>
          </a:p>
          <a:p>
            <a:pPr marL="696913" marR="0" lvl="1" indent="-228600" algn="l" defTabSz="914400" rtl="0" eaLnBrk="1" fontAlgn="base" latinLnBrk="0" hangingPunct="1">
              <a:lnSpc>
                <a:spcPts val="21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Dehydration (Fluid loss)</a:t>
            </a:r>
          </a:p>
          <a:p>
            <a:pPr marL="1155700" marR="0" lvl="2" indent="-228600" algn="l" defTabSz="914400" rtl="0" eaLnBrk="1" fontAlgn="base" latinLnBrk="0" hangingPunct="1">
              <a:lnSpc>
                <a:spcPts val="1838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Losing too much water from your body can increase blood pH.</a:t>
            </a:r>
          </a:p>
          <a:p>
            <a:pPr marL="1155700" marR="0" lvl="2" indent="-228600" algn="l" defTabSz="914400" rtl="0" eaLnBrk="1" fontAlgn="base" latinLnBrk="0" hangingPunct="1">
              <a:lnSpc>
                <a:spcPct val="70000"/>
              </a:lnSpc>
              <a:spcBef>
                <a:spcPts val="538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This happens because you also lose some blood electrolytes (salts  and minerals) with water loss.</a:t>
            </a:r>
          </a:p>
          <a:p>
            <a:pPr marL="1155700" marR="0" lvl="2" indent="-228600" algn="l" defTabSz="914400" rtl="0" eaLnBrk="1" fontAlgn="base" latinLnBrk="0" hangingPunct="1">
              <a:lnSpc>
                <a:spcPts val="18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These include sodium and potassium.</a:t>
            </a:r>
          </a:p>
          <a:p>
            <a:pPr marL="241300" marR="0" lvl="0" indent="-228600" algn="l" defTabSz="914400" rtl="0" eaLnBrk="1" fontAlgn="base" latinLnBrk="0" hangingPunct="1">
              <a:lnSpc>
                <a:spcPts val="2550"/>
              </a:lnSpc>
              <a:spcBef>
                <a:spcPts val="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Causes of fluid loss are excess:</a:t>
            </a:r>
          </a:p>
          <a:p>
            <a:pPr marL="696913" marR="0" lvl="1" indent="-228600" algn="l" defTabSz="914400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sweating</a:t>
            </a:r>
          </a:p>
          <a:p>
            <a:pPr marL="696913" marR="0" lvl="1" indent="-228600" algn="l" defTabSz="914400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vomiting</a:t>
            </a:r>
          </a:p>
          <a:p>
            <a:pPr marL="696913" marR="0" lvl="1" indent="-228600" algn="l" defTabSz="914400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diarrhea</a:t>
            </a:r>
          </a:p>
          <a:p>
            <a:pPr marL="696913" marR="0" lvl="1" indent="-228600" algn="l" defTabSz="914400" rtl="0" eaLnBrk="1" fontAlgn="base" latinLnBrk="0" hangingPunct="1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Diuretic drugs may cause you to urinate too much</a:t>
            </a:r>
          </a:p>
          <a:p>
            <a:pPr marL="696913" marR="0" lvl="1" indent="-228600" algn="l" defTabSz="914400" rtl="0" eaLnBrk="1" fontAlgn="base" latinLnBrk="0" hangingPunct="1">
              <a:lnSpc>
                <a:spcPts val="215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Kidney problems</a:t>
            </a:r>
          </a:p>
          <a:p>
            <a:pPr marL="1155700" marR="0" lvl="2" indent="-228600" algn="l" defTabSz="914400" rtl="0" eaLnBrk="1" fontAlgn="base" latinLnBrk="0" hangingPunct="1">
              <a:lnSpc>
                <a:spcPct val="70000"/>
              </a:lnSpc>
              <a:spcBef>
                <a:spcPts val="538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kidneys may not remove enough alkaline substances (such as  bicarbonate) through the urine</a:t>
            </a:r>
          </a:p>
        </p:txBody>
      </p:sp>
      <p:sp>
        <p:nvSpPr>
          <p:cNvPr id="62470" name="object 6">
            <a:extLst>
              <a:ext uri="{FF2B5EF4-FFF2-40B4-BE49-F238E27FC236}">
                <a16:creationId xmlns:a16="http://schemas.microsoft.com/office/drawing/2014/main" id="{8306E159-403B-42C3-A09B-21CF97F453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550" y="441325"/>
            <a:ext cx="6084888" cy="61277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2471" name="object 7">
            <a:extLst>
              <a:ext uri="{FF2B5EF4-FFF2-40B4-BE49-F238E27FC236}">
                <a16:creationId xmlns:a16="http://schemas.microsoft.com/office/drawing/2014/main" id="{5D99BDC3-0F7D-4487-8EED-6843A976C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706438"/>
            <a:ext cx="193675" cy="9207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2472" name="object 8">
            <a:extLst>
              <a:ext uri="{FF2B5EF4-FFF2-40B4-BE49-F238E27FC236}">
                <a16:creationId xmlns:a16="http://schemas.microsoft.com/office/drawing/2014/main" id="{466BF7D4-4231-46DC-B27A-A2A00922D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9763" y="442913"/>
            <a:ext cx="2179637" cy="611187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87823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56189E5-8A3E-4CFD-B71B-CCD0F8495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96367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95D989-81FA-4BAD-9AD5-E46CEDA91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3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BD0E8D-1C03-46C2-8AE9-38D5177367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3" y="1120285"/>
            <a:ext cx="3348227" cy="2809875"/>
          </a:xfrm>
        </p:spPr>
        <p:txBody>
          <a:bodyPr anchor="b">
            <a:normAutofit/>
          </a:bodyPr>
          <a:lstStyle/>
          <a:p>
            <a:pPr algn="l"/>
            <a:r>
              <a:rPr lang="en-US" sz="4000">
                <a:solidFill>
                  <a:schemeClr val="bg1">
                    <a:lumMod val="85000"/>
                    <a:lumOff val="15000"/>
                  </a:schemeClr>
                </a:solidFill>
              </a:rPr>
              <a:t>The </a:t>
            </a:r>
            <a:r>
              <a:rPr lang="en-US" sz="4000" b="1">
                <a:solidFill>
                  <a:schemeClr val="bg1">
                    <a:lumMod val="85000"/>
                    <a:lumOff val="15000"/>
                  </a:schemeClr>
                </a:solidFill>
              </a:rPr>
              <a:t>Urinary System</a:t>
            </a:r>
            <a:endParaRPr lang="en-US" sz="400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F80928-427B-4BD1-AD4D-281693C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3930160"/>
            <a:ext cx="3348228" cy="928494"/>
          </a:xfrm>
        </p:spPr>
        <p:txBody>
          <a:bodyPr anchor="t">
            <a:normAutofit/>
          </a:bodyPr>
          <a:lstStyle/>
          <a:p>
            <a:pPr algn="l"/>
            <a:r>
              <a:rPr lang="en-US" sz="2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By Scientist Cindy</a:t>
            </a:r>
          </a:p>
        </p:txBody>
      </p:sp>
      <p:pic>
        <p:nvPicPr>
          <p:cNvPr id="7" name="Graphic 6" descr="Water">
            <a:extLst>
              <a:ext uri="{FF2B5EF4-FFF2-40B4-BE49-F238E27FC236}">
                <a16:creationId xmlns:a16="http://schemas.microsoft.com/office/drawing/2014/main" id="{D3379416-D404-4010-B5CC-08B366C3C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18216" y="643467"/>
            <a:ext cx="5571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137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0FD791E-8E70-4CB5-AB96-470145188B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7075" y="720725"/>
            <a:ext cx="2825750" cy="1300163"/>
          </a:xfrm>
        </p:spPr>
        <p:txBody>
          <a:bodyPr tIns="89535"/>
          <a:lstStyle/>
          <a:p>
            <a:pPr marL="12700" eaLnBrk="1" hangingPunct="1">
              <a:lnSpc>
                <a:spcPts val="4750"/>
              </a:lnSpc>
              <a:spcBef>
                <a:spcPts val="700"/>
              </a:spcBef>
            </a:pPr>
            <a:r>
              <a:rPr lang="en-US" altLang="en-US" sz="440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Pathway  of Air</a:t>
            </a:r>
            <a:endParaRPr lang="en-US" altLang="en-US" sz="44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F8DD14B5-3996-4C5E-A59E-5124DF16F759}"/>
              </a:ext>
            </a:extLst>
          </p:cNvPr>
          <p:cNvSpPr txBox="1"/>
          <p:nvPr/>
        </p:nvSpPr>
        <p:spPr>
          <a:xfrm>
            <a:off x="727075" y="2328863"/>
            <a:ext cx="2946400" cy="2854325"/>
          </a:xfrm>
          <a:prstGeom prst="rect">
            <a:avLst/>
          </a:prstGeom>
        </p:spPr>
        <p:txBody>
          <a:bodyPr lIns="0" tIns="108585" rIns="0" bIns="0">
            <a:spAutoFit/>
          </a:bodyPr>
          <a:lstStyle>
            <a:lvl1pPr marL="469900" indent="-457200">
              <a:tabLst>
                <a:tab pos="468313" algn="l"/>
                <a:tab pos="469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468313" algn="l"/>
                <a:tab pos="469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468313" algn="l"/>
                <a:tab pos="469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468313" algn="l"/>
                <a:tab pos="469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468313" algn="l"/>
                <a:tab pos="469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468313" algn="l"/>
                <a:tab pos="469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468313" algn="l"/>
                <a:tab pos="469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468313" algn="l"/>
                <a:tab pos="469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468313" algn="l"/>
                <a:tab pos="469900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699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85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468313" algn="l"/>
                <a:tab pos="469900" algn="l"/>
              </a:tabLst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nasal cavities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69900" marR="0" lvl="0" indent="-457200" algn="l" defTabSz="914400" rtl="0" eaLnBrk="1" fontAlgn="base" latinLnBrk="0" hangingPunct="1">
              <a:lnSpc>
                <a:spcPts val="2163"/>
              </a:lnSpc>
              <a:spcBef>
                <a:spcPts val="1025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468313" algn="l"/>
                <a:tab pos="469900" algn="l"/>
              </a:tabLst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pharynx </a:t>
            </a: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(nasopharynx,  oropharynx, and  laryngopharynx)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699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738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468313" algn="l"/>
                <a:tab pos="469900" algn="l"/>
              </a:tabLst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larynx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69900" marR="0" lvl="0" indent="-457200" algn="l" defTabSz="914400" rtl="0" eaLnBrk="1" fontAlgn="base" latinLnBrk="0" hangingPunct="1">
              <a:lnSpc>
                <a:spcPct val="10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468313" algn="l"/>
                <a:tab pos="469900" algn="l"/>
              </a:tabLst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trachea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69900" marR="0" lvl="0" indent="-457200" algn="l" defTabSz="914400" rtl="0" eaLnBrk="1" fontAlgn="base" latinLnBrk="0" hangingPunct="1">
              <a:lnSpc>
                <a:spcPts val="2163"/>
              </a:lnSpc>
              <a:spcBef>
                <a:spcPts val="1025"/>
              </a:spcBef>
              <a:spcAft>
                <a:spcPct val="0"/>
              </a:spcAft>
              <a:buClrTx/>
              <a:buSzTx/>
              <a:buFontTx/>
              <a:buAutoNum type="arabicPeriod"/>
              <a:tabLst>
                <a:tab pos="468313" algn="l"/>
                <a:tab pos="469900" algn="l"/>
              </a:tabLst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bronchi </a:t>
            </a: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(right bronchus  and left bronchus)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196" name="object 4">
            <a:extLst>
              <a:ext uri="{FF2B5EF4-FFF2-40B4-BE49-F238E27FC236}">
                <a16:creationId xmlns:a16="http://schemas.microsoft.com/office/drawing/2014/main" id="{507FCCFB-4199-4575-AA80-13DB52C983B1}"/>
              </a:ext>
            </a:extLst>
          </p:cNvPr>
          <p:cNvSpPr>
            <a:spLocks/>
          </p:cNvSpPr>
          <p:nvPr/>
        </p:nvSpPr>
        <p:spPr bwMode="auto">
          <a:xfrm>
            <a:off x="4638675" y="0"/>
            <a:ext cx="7553325" cy="6858000"/>
          </a:xfrm>
          <a:custGeom>
            <a:avLst/>
            <a:gdLst>
              <a:gd name="T0" fmla="*/ 0 w 7553325"/>
              <a:gd name="T1" fmla="*/ 6858000 h 6858000"/>
              <a:gd name="T2" fmla="*/ 7552944 w 7553325"/>
              <a:gd name="T3" fmla="*/ 6858000 h 6858000"/>
              <a:gd name="T4" fmla="*/ 7552944 w 7553325"/>
              <a:gd name="T5" fmla="*/ 0 h 6858000"/>
              <a:gd name="T6" fmla="*/ 0 w 7553325"/>
              <a:gd name="T7" fmla="*/ 0 h 6858000"/>
              <a:gd name="T8" fmla="*/ 0 w 7553325"/>
              <a:gd name="T9" fmla="*/ 685800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53325" h="6858000">
                <a:moveTo>
                  <a:pt x="0" y="6858000"/>
                </a:moveTo>
                <a:lnTo>
                  <a:pt x="7552944" y="6858000"/>
                </a:lnTo>
                <a:lnTo>
                  <a:pt x="755294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C7C9C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197" name="object 5">
            <a:extLst>
              <a:ext uri="{FF2B5EF4-FFF2-40B4-BE49-F238E27FC236}">
                <a16:creationId xmlns:a16="http://schemas.microsoft.com/office/drawing/2014/main" id="{44D8F5DD-7179-4BE7-B0CD-E706D4AD0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9363" y="439738"/>
            <a:ext cx="6711950" cy="586581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198" name="object 6">
            <a:extLst>
              <a:ext uri="{FF2B5EF4-FFF2-40B4-BE49-F238E27FC236}">
                <a16:creationId xmlns:a16="http://schemas.microsoft.com/office/drawing/2014/main" id="{D25282EB-0023-4A8B-85FB-E679A85B0C9C}"/>
              </a:ext>
            </a:extLst>
          </p:cNvPr>
          <p:cNvSpPr>
            <a:spLocks/>
          </p:cNvSpPr>
          <p:nvPr/>
        </p:nvSpPr>
        <p:spPr bwMode="auto">
          <a:xfrm>
            <a:off x="5124450" y="484188"/>
            <a:ext cx="6583363" cy="5740400"/>
          </a:xfrm>
          <a:custGeom>
            <a:avLst/>
            <a:gdLst>
              <a:gd name="T0" fmla="*/ 0 w 6583680"/>
              <a:gd name="T1" fmla="*/ 0 h 5739765"/>
              <a:gd name="T2" fmla="*/ 6583679 w 6583680"/>
              <a:gd name="T3" fmla="*/ 0 h 5739765"/>
              <a:gd name="T4" fmla="*/ 6583679 w 6583680"/>
              <a:gd name="T5" fmla="*/ 5739384 h 5739765"/>
              <a:gd name="T6" fmla="*/ 0 w 6583680"/>
              <a:gd name="T7" fmla="*/ 5739384 h 5739765"/>
              <a:gd name="T8" fmla="*/ 0 w 6583680"/>
              <a:gd name="T9" fmla="*/ 0 h 5739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83680" h="5739765">
                <a:moveTo>
                  <a:pt x="0" y="0"/>
                </a:moveTo>
                <a:lnTo>
                  <a:pt x="6583679" y="0"/>
                </a:lnTo>
                <a:lnTo>
                  <a:pt x="6583679" y="5739384"/>
                </a:lnTo>
                <a:lnTo>
                  <a:pt x="0" y="573938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199" name="object 7">
            <a:extLst>
              <a:ext uri="{FF2B5EF4-FFF2-40B4-BE49-F238E27FC236}">
                <a16:creationId xmlns:a16="http://schemas.microsoft.com/office/drawing/2014/main" id="{D40EE9FA-A0BF-4457-89C2-B349D7ECB53B}"/>
              </a:ext>
            </a:extLst>
          </p:cNvPr>
          <p:cNvSpPr>
            <a:spLocks/>
          </p:cNvSpPr>
          <p:nvPr/>
        </p:nvSpPr>
        <p:spPr bwMode="auto">
          <a:xfrm>
            <a:off x="5124450" y="484188"/>
            <a:ext cx="6583363" cy="5740400"/>
          </a:xfrm>
          <a:custGeom>
            <a:avLst/>
            <a:gdLst>
              <a:gd name="T0" fmla="*/ 0 w 6583680"/>
              <a:gd name="T1" fmla="*/ 0 h 5739765"/>
              <a:gd name="T2" fmla="*/ 6583679 w 6583680"/>
              <a:gd name="T3" fmla="*/ 0 h 5739765"/>
              <a:gd name="T4" fmla="*/ 6583679 w 6583680"/>
              <a:gd name="T5" fmla="*/ 5739384 h 5739765"/>
              <a:gd name="T6" fmla="*/ 0 w 6583680"/>
              <a:gd name="T7" fmla="*/ 5739384 h 5739765"/>
              <a:gd name="T8" fmla="*/ 0 w 6583680"/>
              <a:gd name="T9" fmla="*/ 0 h 57397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583680" h="5739765">
                <a:moveTo>
                  <a:pt x="0" y="0"/>
                </a:moveTo>
                <a:lnTo>
                  <a:pt x="6583679" y="0"/>
                </a:lnTo>
                <a:lnTo>
                  <a:pt x="6583679" y="5739384"/>
                </a:lnTo>
                <a:lnTo>
                  <a:pt x="0" y="5739384"/>
                </a:lnTo>
                <a:lnTo>
                  <a:pt x="0" y="0"/>
                </a:lnTo>
                <a:close/>
              </a:path>
            </a:pathLst>
          </a:custGeom>
          <a:noFill/>
          <a:ln w="9144">
            <a:solidFill>
              <a:srgbClr val="C7C9C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8200" name="object 8">
            <a:extLst>
              <a:ext uri="{FF2B5EF4-FFF2-40B4-BE49-F238E27FC236}">
                <a16:creationId xmlns:a16="http://schemas.microsoft.com/office/drawing/2014/main" id="{C75F4AD5-D225-4B09-951E-3EA72FD37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8638" y="1014413"/>
            <a:ext cx="5613400" cy="467518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1645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A740BC-A0AA-45E0-B899-2AE9C6FE1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1" y="-2"/>
            <a:ext cx="6278879" cy="6858002"/>
          </a:xfrm>
          <a:custGeom>
            <a:avLst/>
            <a:gdLst>
              <a:gd name="connsiteX0" fmla="*/ 45572 w 6278879"/>
              <a:gd name="connsiteY0" fmla="*/ 0 h 6858002"/>
              <a:gd name="connsiteX1" fmla="*/ 6278879 w 6278879"/>
              <a:gd name="connsiteY1" fmla="*/ 0 h 6858002"/>
              <a:gd name="connsiteX2" fmla="*/ 6278879 w 6278879"/>
              <a:gd name="connsiteY2" fmla="*/ 6858002 h 6858002"/>
              <a:gd name="connsiteX3" fmla="*/ 3292308 w 6278879"/>
              <a:gd name="connsiteY3" fmla="*/ 6858002 h 6858002"/>
              <a:gd name="connsiteX4" fmla="*/ 3181526 w 6278879"/>
              <a:gd name="connsiteY4" fmla="*/ 6786982 h 6858002"/>
              <a:gd name="connsiteX5" fmla="*/ 0 w 6278879"/>
              <a:gd name="connsiteY5" fmla="*/ 803254 h 6858002"/>
              <a:gd name="connsiteX6" fmla="*/ 37255 w 6278879"/>
              <a:gd name="connsiteY6" fmla="*/ 65447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9" h="6858002">
                <a:moveTo>
                  <a:pt x="45572" y="0"/>
                </a:moveTo>
                <a:lnTo>
                  <a:pt x="6278879" y="0"/>
                </a:lnTo>
                <a:lnTo>
                  <a:pt x="6278879" y="6858002"/>
                </a:lnTo>
                <a:lnTo>
                  <a:pt x="3292308" y="6858002"/>
                </a:lnTo>
                <a:lnTo>
                  <a:pt x="3181526" y="6786982"/>
                </a:lnTo>
                <a:cubicBezTo>
                  <a:pt x="1262021" y="5490191"/>
                  <a:pt x="0" y="3294103"/>
                  <a:pt x="0" y="803254"/>
                </a:cubicBezTo>
                <a:cubicBezTo>
                  <a:pt x="0" y="554169"/>
                  <a:pt x="12620" y="308032"/>
                  <a:pt x="37255" y="65447"/>
                </a:cubicBez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C6BD37-063F-4996-8F91-C8CF5712E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9013052" cy="1623312"/>
          </a:xfrm>
        </p:spPr>
        <p:txBody>
          <a:bodyPr anchor="b">
            <a:normAutofit/>
          </a:bodyPr>
          <a:lstStyle/>
          <a:p>
            <a:r>
              <a:rPr lang="en-US" sz="4000"/>
              <a:t>What is the Urinary System?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74EF51-C858-4BB9-97C3-D17755787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61" y="2316480"/>
            <a:ext cx="82296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3F1AA-8697-4C3F-BDC8-A13BE0509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644518"/>
            <a:ext cx="9013052" cy="3327251"/>
          </a:xfrm>
        </p:spPr>
        <p:txBody>
          <a:bodyPr>
            <a:normAutofit/>
          </a:bodyPr>
          <a:lstStyle/>
          <a:p>
            <a:r>
              <a:rPr lang="en-US" sz="2000"/>
              <a:t>The </a:t>
            </a:r>
            <a:r>
              <a:rPr lang="en-US" sz="2000" b="1"/>
              <a:t>Urinary System </a:t>
            </a:r>
            <a:r>
              <a:rPr lang="en-US" sz="2000"/>
              <a:t>is a group of organs in the body concerned with filtering out excess fluid and other substances from the bloodstream.</a:t>
            </a:r>
          </a:p>
          <a:p>
            <a:pPr lvl="1"/>
            <a:r>
              <a:rPr lang="en-US" sz="2000"/>
              <a:t>The substances are filtered out from the body in the form of </a:t>
            </a:r>
            <a:r>
              <a:rPr lang="en-US" sz="2000" b="1"/>
              <a:t>urine</a:t>
            </a:r>
            <a:r>
              <a:rPr lang="en-US" sz="2000"/>
              <a:t>. </a:t>
            </a:r>
          </a:p>
          <a:p>
            <a:pPr lvl="1"/>
            <a:r>
              <a:rPr lang="en-US" sz="2000"/>
              <a:t>Urine is a liquid produced by the kidneys, collected in the bladder and excreted through the urethra. </a:t>
            </a:r>
          </a:p>
          <a:p>
            <a:pPr lvl="1"/>
            <a:r>
              <a:rPr lang="en-US" sz="2000"/>
              <a:t>Urine is used to extract excess minerals or vitamins from the body. </a:t>
            </a:r>
          </a:p>
          <a:p>
            <a:pPr marL="457200" lvl="1" indent="0">
              <a:buNone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352639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AC9CB0-DE17-40F8-86F6-426C31609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Functions of the Urinary System</a:t>
            </a:r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AFB1D2D-43A9-4B90-BFC7-B9BECECFE69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16900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Top Corners Rounded 15">
            <a:extLst>
              <a:ext uri="{FF2B5EF4-FFF2-40B4-BE49-F238E27FC236}">
                <a16:creationId xmlns:a16="http://schemas.microsoft.com/office/drawing/2014/main" id="{3BAF1561-20C4-41FD-A35F-BF2B9E727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: Top Corners Rounded 17">
            <a:extLst>
              <a:ext uri="{FF2B5EF4-FFF2-40B4-BE49-F238E27FC236}">
                <a16:creationId xmlns:a16="http://schemas.microsoft.com/office/drawing/2014/main" id="{839DC788-B140-4F3E-A91E-CB3E70ED94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E91889-CF07-44B3-A17D-59EB7C414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981091"/>
            <a:ext cx="4092951" cy="1624457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The Urinary organs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C18D930-0EEE-448F-ABF1-2AA3C83DA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071" y="27058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808BB-ADB5-4BC4-9B16-B632EE785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733" y="2834809"/>
            <a:ext cx="4092951" cy="3042099"/>
          </a:xfrm>
        </p:spPr>
        <p:txBody>
          <a:bodyPr anchor="t">
            <a:normAutofit/>
          </a:bodyPr>
          <a:lstStyle/>
          <a:p>
            <a:pPr lvl="1"/>
            <a:r>
              <a:rPr lang="en-US" sz="2000">
                <a:solidFill>
                  <a:schemeClr val="bg1"/>
                </a:solidFill>
              </a:rPr>
              <a:t>The Urinary organs include </a:t>
            </a:r>
          </a:p>
          <a:p>
            <a:pPr lvl="2"/>
            <a:r>
              <a:rPr lang="en-US">
                <a:solidFill>
                  <a:schemeClr val="bg1"/>
                </a:solidFill>
              </a:rPr>
              <a:t>the kidneys</a:t>
            </a:r>
          </a:p>
          <a:p>
            <a:pPr lvl="2"/>
            <a:r>
              <a:rPr lang="en-US">
                <a:solidFill>
                  <a:schemeClr val="bg1"/>
                </a:solidFill>
              </a:rPr>
              <a:t>The ureters</a:t>
            </a:r>
          </a:p>
          <a:p>
            <a:pPr lvl="2"/>
            <a:r>
              <a:rPr lang="en-US">
                <a:solidFill>
                  <a:schemeClr val="bg1"/>
                </a:solidFill>
              </a:rPr>
              <a:t>The bladder</a:t>
            </a:r>
          </a:p>
          <a:p>
            <a:pPr lvl="2"/>
            <a:r>
              <a:rPr lang="en-US">
                <a:solidFill>
                  <a:schemeClr val="bg1"/>
                </a:solidFill>
              </a:rPr>
              <a:t>The urethra</a:t>
            </a:r>
          </a:p>
          <a:p>
            <a:pPr marL="0" indent="0">
              <a:buNone/>
            </a:pP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6C26FA-E684-4EFA-BA67-C40F24733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767" y="557213"/>
            <a:ext cx="6542117" cy="558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834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AC9CB0-DE17-40F8-86F6-426C31609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The kidneys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78BB4-A8ED-48B6-B0DE-0BEB27A13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The kidneys are the most important excretory organ. </a:t>
            </a:r>
          </a:p>
          <a:p>
            <a:r>
              <a:rPr lang="en-US" sz="1400" dirty="0">
                <a:solidFill>
                  <a:schemeClr val="bg1"/>
                </a:solidFill>
              </a:rPr>
              <a:t>The primary function of the kidneys is to maintain a stable internal environment (homeostasis) for optimal cell and tissue metabolism. 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The kidneys removes unwanted urea, mineral salts, toxins, and other waste products from the blood. 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The kidneys conserve water, salt, and electrolyte concentration. 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At least one kidney must function properly for life to be maintained.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3E5C1D-6E85-4614-9858-2C65DE7EA5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109" y="643467"/>
            <a:ext cx="6028076" cy="54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937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2801AE-751F-4882-A7A5-7EFB78B30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Six important roles of the kidneys are:</a:t>
            </a:r>
            <a:endParaRPr lang="en-US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83ED2E4-B6D8-4F68-AB9E-F508F6735FB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52204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A740BC-A0AA-45E0-B899-2AE9C6FE1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1" y="-2"/>
            <a:ext cx="6278879" cy="6858002"/>
          </a:xfrm>
          <a:custGeom>
            <a:avLst/>
            <a:gdLst>
              <a:gd name="connsiteX0" fmla="*/ 45572 w 6278879"/>
              <a:gd name="connsiteY0" fmla="*/ 0 h 6858002"/>
              <a:gd name="connsiteX1" fmla="*/ 6278879 w 6278879"/>
              <a:gd name="connsiteY1" fmla="*/ 0 h 6858002"/>
              <a:gd name="connsiteX2" fmla="*/ 6278879 w 6278879"/>
              <a:gd name="connsiteY2" fmla="*/ 6858002 h 6858002"/>
              <a:gd name="connsiteX3" fmla="*/ 3292308 w 6278879"/>
              <a:gd name="connsiteY3" fmla="*/ 6858002 h 6858002"/>
              <a:gd name="connsiteX4" fmla="*/ 3181526 w 6278879"/>
              <a:gd name="connsiteY4" fmla="*/ 6786982 h 6858002"/>
              <a:gd name="connsiteX5" fmla="*/ 0 w 6278879"/>
              <a:gd name="connsiteY5" fmla="*/ 803254 h 6858002"/>
              <a:gd name="connsiteX6" fmla="*/ 37255 w 6278879"/>
              <a:gd name="connsiteY6" fmla="*/ 65447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9" h="6858002">
                <a:moveTo>
                  <a:pt x="45572" y="0"/>
                </a:moveTo>
                <a:lnTo>
                  <a:pt x="6278879" y="0"/>
                </a:lnTo>
                <a:lnTo>
                  <a:pt x="6278879" y="6858002"/>
                </a:lnTo>
                <a:lnTo>
                  <a:pt x="3292308" y="6858002"/>
                </a:lnTo>
                <a:lnTo>
                  <a:pt x="3181526" y="6786982"/>
                </a:lnTo>
                <a:cubicBezTo>
                  <a:pt x="1262021" y="5490191"/>
                  <a:pt x="0" y="3294103"/>
                  <a:pt x="0" y="803254"/>
                </a:cubicBezTo>
                <a:cubicBezTo>
                  <a:pt x="0" y="554169"/>
                  <a:pt x="12620" y="308032"/>
                  <a:pt x="37255" y="65447"/>
                </a:cubicBez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9D60C3-B31A-4E4D-BFF0-B93F64D79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9013052" cy="1623312"/>
          </a:xfrm>
        </p:spPr>
        <p:txBody>
          <a:bodyPr anchor="b">
            <a:normAutofit/>
          </a:bodyPr>
          <a:lstStyle/>
          <a:p>
            <a:r>
              <a:rPr lang="en-US" sz="4000" b="1">
                <a:latin typeface="Aharoni" panose="02010803020104030203" pitchFamily="2" charset="-79"/>
                <a:cs typeface="Aharoni" panose="02010803020104030203" pitchFamily="2" charset="-79"/>
              </a:rPr>
              <a:t>ROLES OF THE KIDNEYS  </a:t>
            </a:r>
            <a:br>
              <a:rPr lang="en-US" sz="4000" b="1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4000" b="1" dirty="0">
                <a:latin typeface="Aharoni" panose="02010803020104030203" pitchFamily="2" charset="-79"/>
                <a:cs typeface="Aharoni" panose="02010803020104030203" pitchFamily="2" charset="-79"/>
              </a:rPr>
              <a:t>- </a:t>
            </a:r>
            <a:r>
              <a:rPr lang="en-US" sz="4000" b="1" dirty="0"/>
              <a:t>Removal of waste</a:t>
            </a:r>
            <a:endParaRPr lang="en-US" sz="400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74EF51-C858-4BB9-97C3-D17755787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61" y="2316480"/>
            <a:ext cx="82296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C44C0-8BF7-4DB8-AF16-D338E96FB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644518"/>
            <a:ext cx="5888093" cy="3622056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The kidneys get rid of</a:t>
            </a:r>
          </a:p>
          <a:p>
            <a:pPr lvl="1"/>
            <a:r>
              <a:rPr lang="en-US" b="1" dirty="0"/>
              <a:t>Urea </a:t>
            </a:r>
            <a:r>
              <a:rPr lang="en-US" dirty="0"/>
              <a:t>- metabolic waste from the liver</a:t>
            </a:r>
          </a:p>
          <a:p>
            <a:pPr lvl="1"/>
            <a:r>
              <a:rPr lang="en-US" b="1" dirty="0"/>
              <a:t>Ammonia</a:t>
            </a:r>
            <a:r>
              <a:rPr lang="en-US" dirty="0"/>
              <a:t> - metabolic waste from the liver</a:t>
            </a:r>
          </a:p>
          <a:p>
            <a:pPr lvl="1"/>
            <a:r>
              <a:rPr lang="en-US" b="1" dirty="0"/>
              <a:t>Creatinine - </a:t>
            </a:r>
            <a:r>
              <a:rPr lang="en-US" dirty="0"/>
              <a:t>metabolic waste from the muscles</a:t>
            </a:r>
          </a:p>
          <a:p>
            <a:pPr lvl="1"/>
            <a:r>
              <a:rPr lang="en-US" b="1" dirty="0"/>
              <a:t>Uric acid - </a:t>
            </a:r>
            <a:r>
              <a:rPr lang="en-US" dirty="0"/>
              <a:t>metabolic waste from the break down of nucleotides. </a:t>
            </a:r>
          </a:p>
          <a:p>
            <a:pPr lvl="2"/>
            <a:r>
              <a:rPr lang="en-US" sz="2400" dirty="0"/>
              <a:t>Uric acid is insoluble and too much uric acid in the blood will build up and form crystals that can collect in the joints and cause gout.</a:t>
            </a:r>
          </a:p>
          <a:p>
            <a:endParaRPr lang="en-US" sz="2400" dirty="0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B930324F-6239-4C42-9FC5-560F4BD6F01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281644" y="2344679"/>
            <a:ext cx="4370664" cy="369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56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196726-F217-4326-BCBB-EAC3EE9CF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Kidneys And Their Structure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67D06-8F5D-488D-AD7A-3DBAA27CF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737589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16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514350" indent="-514350">
              <a:spcBef>
                <a:spcPts val="0"/>
              </a:spcBef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Renal pyramid </a:t>
            </a:r>
          </a:p>
          <a:p>
            <a:pPr marL="514350" indent="-514350">
              <a:spcBef>
                <a:spcPts val="0"/>
              </a:spcBef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Interlobar artery </a:t>
            </a:r>
          </a:p>
          <a:p>
            <a:pPr marL="514350" indent="-514350">
              <a:spcBef>
                <a:spcPts val="0"/>
              </a:spcBef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Renal artery</a:t>
            </a:r>
          </a:p>
          <a:p>
            <a:pPr marL="514350" indent="-514350">
              <a:spcBef>
                <a:spcPts val="0"/>
              </a:spcBef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Renal vein</a:t>
            </a:r>
          </a:p>
          <a:p>
            <a:pPr marL="514350" indent="-514350">
              <a:spcBef>
                <a:spcPts val="0"/>
              </a:spcBef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Renal hilum</a:t>
            </a:r>
          </a:p>
          <a:p>
            <a:pPr marL="514350" indent="-514350">
              <a:spcBef>
                <a:spcPts val="0"/>
              </a:spcBef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Renal pelvis </a:t>
            </a:r>
          </a:p>
          <a:p>
            <a:pPr marL="514350" indent="-514350">
              <a:spcBef>
                <a:spcPts val="0"/>
              </a:spcBef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Ureter </a:t>
            </a:r>
          </a:p>
          <a:p>
            <a:pPr marL="514350" indent="-514350">
              <a:spcBef>
                <a:spcPts val="0"/>
              </a:spcBef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Minor calyx </a:t>
            </a:r>
          </a:p>
          <a:p>
            <a:pPr marL="514350" indent="-514350">
              <a:spcBef>
                <a:spcPts val="0"/>
              </a:spcBef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Renal capsule </a:t>
            </a:r>
          </a:p>
          <a:p>
            <a:pPr marL="514350" indent="-514350">
              <a:spcBef>
                <a:spcPts val="0"/>
              </a:spcBef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Inferior renal capsule</a:t>
            </a:r>
          </a:p>
          <a:p>
            <a:pPr marL="514350" indent="-514350">
              <a:spcBef>
                <a:spcPts val="0"/>
              </a:spcBef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Superior renal capsule </a:t>
            </a:r>
          </a:p>
          <a:p>
            <a:pPr marL="514350" indent="-514350">
              <a:spcBef>
                <a:spcPts val="0"/>
              </a:spcBef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Interlobar vein </a:t>
            </a:r>
          </a:p>
          <a:p>
            <a:pPr marL="514350" indent="-514350">
              <a:spcBef>
                <a:spcPts val="0"/>
              </a:spcBef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Nephron</a:t>
            </a:r>
          </a:p>
          <a:p>
            <a:pPr marL="514350" indent="-514350">
              <a:spcBef>
                <a:spcPts val="0"/>
              </a:spcBef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Minor calyx </a:t>
            </a:r>
          </a:p>
          <a:p>
            <a:pPr marL="514350" indent="-514350">
              <a:spcBef>
                <a:spcPts val="0"/>
              </a:spcBef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Major calyx </a:t>
            </a:r>
          </a:p>
          <a:p>
            <a:pPr marL="514350" indent="-514350">
              <a:spcBef>
                <a:spcPts val="0"/>
              </a:spcBef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Renal papilla </a:t>
            </a:r>
          </a:p>
          <a:p>
            <a:pPr marL="514350" indent="-514350">
              <a:spcBef>
                <a:spcPts val="0"/>
              </a:spcBef>
              <a:buAutoNum type="arabicPeriod"/>
            </a:pPr>
            <a:r>
              <a:rPr lang="en-US" sz="16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Renal column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A77DA1-BDDC-4324-8F1A-AB48BD344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879" y="643467"/>
            <a:ext cx="5314537" cy="54101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3A0242-BD9F-49E1-B88E-E563295FA071}"/>
              </a:ext>
            </a:extLst>
          </p:cNvPr>
          <p:cNvSpPr/>
          <p:nvPr/>
        </p:nvSpPr>
        <p:spPr>
          <a:xfrm>
            <a:off x="4823323" y="895417"/>
            <a:ext cx="185820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Renal pyramid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704BDE-3C6F-454C-8B83-09E7B05CAAC6}"/>
              </a:ext>
            </a:extLst>
          </p:cNvPr>
          <p:cNvSpPr/>
          <p:nvPr/>
        </p:nvSpPr>
        <p:spPr>
          <a:xfrm>
            <a:off x="4733384" y="1952429"/>
            <a:ext cx="154561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Renal artery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767219-7FF5-4B17-88B0-947C496EFC2A}"/>
              </a:ext>
            </a:extLst>
          </p:cNvPr>
          <p:cNvSpPr/>
          <p:nvPr/>
        </p:nvSpPr>
        <p:spPr>
          <a:xfrm>
            <a:off x="4733384" y="2453377"/>
            <a:ext cx="132921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Renal vein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39CC1F-E138-466A-89E6-D3DDAA73AB1F}"/>
              </a:ext>
            </a:extLst>
          </p:cNvPr>
          <p:cNvSpPr/>
          <p:nvPr/>
        </p:nvSpPr>
        <p:spPr>
          <a:xfrm>
            <a:off x="4707652" y="3429000"/>
            <a:ext cx="1566454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Renal pelvis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804C8F-35F4-4C21-8A76-8241232A34B6}"/>
              </a:ext>
            </a:extLst>
          </p:cNvPr>
          <p:cNvSpPr/>
          <p:nvPr/>
        </p:nvSpPr>
        <p:spPr>
          <a:xfrm>
            <a:off x="5241079" y="3927716"/>
            <a:ext cx="94288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Ureter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5D82BD-7D41-445C-93CC-0A75406A7537}"/>
              </a:ext>
            </a:extLst>
          </p:cNvPr>
          <p:cNvSpPr/>
          <p:nvPr/>
        </p:nvSpPr>
        <p:spPr>
          <a:xfrm>
            <a:off x="4680830" y="2954325"/>
            <a:ext cx="146546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Renal hilum</a:t>
            </a:r>
          </a:p>
        </p:txBody>
      </p:sp>
    </p:spTree>
    <p:extLst>
      <p:ext uri="{BB962C8B-B14F-4D97-AF65-F5344CB8AC3E}">
        <p14:creationId xmlns:p14="http://schemas.microsoft.com/office/powerpoint/2010/main" val="10785632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56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196726-F217-4326-BCBB-EAC3EE9CF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747656"/>
            <a:ext cx="6594189" cy="644625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>
                <a:solidFill>
                  <a:srgbClr val="FFFFFF"/>
                </a:solidFill>
              </a:rPr>
              <a:t>Kidneys And Their Regions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67D06-8F5D-488D-AD7A-3DBAA27CF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8902" y="557194"/>
            <a:ext cx="1908842" cy="485236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Renal Cortex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400" b="1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Renal Medulla</a:t>
            </a:r>
            <a:endParaRPr lang="en-US" sz="14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95EDF9-69E3-4D35-8D62-69D9D1227A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"/>
          <a:stretch/>
        </p:blipFill>
        <p:spPr>
          <a:xfrm>
            <a:off x="327547" y="321732"/>
            <a:ext cx="9147748" cy="532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15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3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2ACDFB-1BB9-4C91-BE7F-DD9052316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8"/>
            <a:ext cx="3363974" cy="709472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regions of the kidney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E6AA2-C517-4CE5-A09D-DA3A886C8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1735494"/>
            <a:ext cx="3363974" cy="431817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There are three major regions of the kidney: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renal cortex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renal medulla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renal pelvis</a:t>
            </a:r>
            <a:endParaRPr lang="en-US" sz="20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The outer, granulated layer is the renal cortex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The inner radially striated layer is the renal medulla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The renal medulla contains the renal pyramids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The renal pelvis are continuous with the ureters</a:t>
            </a:r>
          </a:p>
        </p:txBody>
      </p:sp>
      <p:pic>
        <p:nvPicPr>
          <p:cNvPr id="6" name="Picture 5" descr="A picture containing invertebrate, animal&#10;&#10;Description automatically generated">
            <a:extLst>
              <a:ext uri="{FF2B5EF4-FFF2-40B4-BE49-F238E27FC236}">
                <a16:creationId xmlns:a16="http://schemas.microsoft.com/office/drawing/2014/main" id="{326413A3-97D8-49A2-86B8-52D3C5181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297763" y="118119"/>
            <a:ext cx="6250769" cy="46880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48FF44-10F0-438B-B85B-5480A304B9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"/>
          <a:stretch/>
        </p:blipFill>
        <p:spPr>
          <a:xfrm>
            <a:off x="6439097" y="4166771"/>
            <a:ext cx="4421735" cy="257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9455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51C8B2-F6CB-46AA-B88A-37CB47A7D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Renal Vein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A7468-42D4-4417-9220-F3AA8FF00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The </a:t>
            </a:r>
            <a:r>
              <a:rPr lang="en-US" sz="2000" b="1" dirty="0">
                <a:solidFill>
                  <a:schemeClr val="bg1"/>
                </a:solidFill>
              </a:rPr>
              <a:t>renal veins </a:t>
            </a:r>
            <a:r>
              <a:rPr lang="en-US" sz="2000" dirty="0">
                <a:solidFill>
                  <a:schemeClr val="bg1"/>
                </a:solidFill>
              </a:rPr>
              <a:t>are veins that drain the kidney. </a:t>
            </a:r>
          </a:p>
          <a:p>
            <a:r>
              <a:rPr lang="en-US" sz="2000" dirty="0">
                <a:solidFill>
                  <a:schemeClr val="bg1"/>
                </a:solidFill>
              </a:rPr>
              <a:t>They connect the kidney to the inferior vena cava.</a:t>
            </a:r>
          </a:p>
        </p:txBody>
      </p:sp>
      <p:pic>
        <p:nvPicPr>
          <p:cNvPr id="2050" name="Picture 2" descr="Image result for renal vein">
            <a:extLst>
              <a:ext uri="{FF2B5EF4-FFF2-40B4-BE49-F238E27FC236}">
                <a16:creationId xmlns:a16="http://schemas.microsoft.com/office/drawing/2014/main" id="{E0674101-CE53-4103-9117-E3A7EED7B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7763" y="1074849"/>
            <a:ext cx="6250769" cy="454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B4C5B0C-E559-4564-91CD-FDEAD9AB0D5C}"/>
              </a:ext>
            </a:extLst>
          </p:cNvPr>
          <p:cNvSpPr/>
          <p:nvPr/>
        </p:nvSpPr>
        <p:spPr>
          <a:xfrm>
            <a:off x="5799712" y="1257458"/>
            <a:ext cx="184287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inferior vena cava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BC2FCF-6CCF-42BA-9CA9-3D0D9558A1E1}"/>
              </a:ext>
            </a:extLst>
          </p:cNvPr>
          <p:cNvSpPr/>
          <p:nvPr/>
        </p:nvSpPr>
        <p:spPr>
          <a:xfrm>
            <a:off x="7392269" y="4580897"/>
            <a:ext cx="1151405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Renal vein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4924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5BFF1CB-F9DB-4EDD-A1FD-7B279A8E8D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17575" y="609600"/>
            <a:ext cx="6775450" cy="696913"/>
          </a:xfrm>
        </p:spPr>
        <p:txBody>
          <a:bodyPr tIns="13335" rtlCol="0"/>
          <a:lstStyle/>
          <a:p>
            <a:pPr marL="12700" eaLnBrk="1" fontAlgn="auto" hangingPunct="1">
              <a:spcBef>
                <a:spcPts val="105"/>
              </a:spcBef>
              <a:spcAft>
                <a:spcPts val="0"/>
              </a:spcAft>
              <a:defRPr/>
            </a:pPr>
            <a:r>
              <a:rPr sz="4400" spc="-45" dirty="0">
                <a:solidFill>
                  <a:srgbClr val="000000"/>
                </a:solidFill>
                <a:latin typeface="Calibri Light"/>
                <a:cs typeface="Calibri Light"/>
              </a:rPr>
              <a:t>Breathing </a:t>
            </a:r>
            <a:r>
              <a:rPr sz="4400" spc="-25" dirty="0">
                <a:solidFill>
                  <a:srgbClr val="000000"/>
                </a:solidFill>
                <a:latin typeface="Calibri Light"/>
                <a:cs typeface="Calibri Light"/>
              </a:rPr>
              <a:t>and Lung</a:t>
            </a:r>
            <a:r>
              <a:rPr sz="4400" spc="-26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4400" spc="-35" dirty="0">
                <a:solidFill>
                  <a:srgbClr val="000000"/>
                </a:solidFill>
                <a:latin typeface="Calibri Light"/>
                <a:cs typeface="Calibri Light"/>
              </a:rPr>
              <a:t>Mechanics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68805A4-942C-4BF6-A8AA-38C0C9BA7FE1}"/>
              </a:ext>
            </a:extLst>
          </p:cNvPr>
          <p:cNvSpPr txBox="1"/>
          <p:nvPr/>
        </p:nvSpPr>
        <p:spPr>
          <a:xfrm>
            <a:off x="917575" y="1706563"/>
            <a:ext cx="2270125" cy="2606675"/>
          </a:xfrm>
          <a:prstGeom prst="rect">
            <a:avLst/>
          </a:prstGeom>
        </p:spPr>
        <p:txBody>
          <a:bodyPr lIns="0" tIns="9779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985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2700" marR="0" lvl="0" indent="0" algn="l" defTabSz="914400" rtl="0" eaLnBrk="1" fontAlgn="base" latinLnBrk="0" hangingPunct="1">
              <a:lnSpc>
                <a:spcPct val="100000"/>
              </a:lnSpc>
              <a:spcBef>
                <a:spcPts val="77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Ventilation</a:t>
            </a:r>
            <a:endParaRPr kumimoji="0" lang="en-US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2700" marR="0" lvl="0" indent="0" algn="l" defTabSz="914400" rtl="0" eaLnBrk="1" fontAlgn="base" latinLnBrk="0" hangingPunct="1">
              <a:lnSpc>
                <a:spcPts val="3025"/>
              </a:lnSpc>
              <a:spcBef>
                <a:spcPts val="10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There are two  phases of  ventilation;</a:t>
            </a:r>
          </a:p>
          <a:p>
            <a:pPr marL="6985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175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Inspiration</a:t>
            </a:r>
          </a:p>
          <a:p>
            <a:pPr marL="698500" marR="0" lvl="1" indent="-228600" algn="l" defTabSz="914400" rtl="0" eaLnBrk="1" fontAlgn="base" latinLnBrk="0" hangingPunct="1">
              <a:lnSpc>
                <a:spcPct val="100000"/>
              </a:lnSpc>
              <a:spcBef>
                <a:spcPts val="213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Expiration</a:t>
            </a:r>
          </a:p>
        </p:txBody>
      </p:sp>
      <p:sp>
        <p:nvSpPr>
          <p:cNvPr id="9220" name="object 4">
            <a:extLst>
              <a:ext uri="{FF2B5EF4-FFF2-40B4-BE49-F238E27FC236}">
                <a16:creationId xmlns:a16="http://schemas.microsoft.com/office/drawing/2014/main" id="{2A525DB6-417F-4FD3-B42E-3F18BA1560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3475" y="1598613"/>
            <a:ext cx="8216900" cy="503237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4676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547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ED8C6-648D-4457-B021-341F2126A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b="1">
                <a:solidFill>
                  <a:srgbClr val="FFFFFF"/>
                </a:solidFill>
              </a:rPr>
              <a:t>Renal Artery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8E9431D-ABB7-42F9-9145-2B90073A71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3337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ABF36-AD1F-4CAC-9432-6AEBBD8CE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The </a:t>
            </a:r>
            <a:r>
              <a:rPr lang="en-US" sz="2000" b="1">
                <a:solidFill>
                  <a:srgbClr val="FFFFFF"/>
                </a:solidFill>
              </a:rPr>
              <a:t>renal arteries </a:t>
            </a:r>
            <a:r>
              <a:rPr lang="en-US" sz="2000">
                <a:solidFill>
                  <a:srgbClr val="FFFFFF"/>
                </a:solidFill>
              </a:rPr>
              <a:t>arise off the abdominal aorta and supply the kidneys with blood. </a:t>
            </a:r>
          </a:p>
          <a:p>
            <a:r>
              <a:rPr lang="en-US" sz="2000">
                <a:solidFill>
                  <a:srgbClr val="FFFFFF"/>
                </a:solidFill>
              </a:rPr>
              <a:t>The renal arteries carry a large portion of the total blood flow to the kidneys. </a:t>
            </a:r>
          </a:p>
          <a:p>
            <a:r>
              <a:rPr lang="en-US" sz="2000">
                <a:solidFill>
                  <a:srgbClr val="FFFFFF"/>
                </a:solidFill>
              </a:rPr>
              <a:t>Up to a third of the total cardiac output can pass through the renal arteries to be filtered by the kidneys.</a:t>
            </a:r>
          </a:p>
        </p:txBody>
      </p:sp>
    </p:spTree>
    <p:extLst>
      <p:ext uri="{BB962C8B-B14F-4D97-AF65-F5344CB8AC3E}">
        <p14:creationId xmlns:p14="http://schemas.microsoft.com/office/powerpoint/2010/main" val="64868972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E4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DB3B33-2F53-43BF-9096-608E1398F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b="1">
                <a:solidFill>
                  <a:srgbClr val="FFFFFF"/>
                </a:solidFill>
              </a:rPr>
              <a:t>Ureters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C477FC7C-45A1-4B76-BD08-337C2EA2CA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2477" b="-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3B7F3-494E-42EC-B455-72CADD61E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The </a:t>
            </a:r>
            <a:r>
              <a:rPr lang="en-US" sz="2000" b="1" dirty="0">
                <a:solidFill>
                  <a:srgbClr val="FFFFFF"/>
                </a:solidFill>
              </a:rPr>
              <a:t>ureters </a:t>
            </a:r>
            <a:r>
              <a:rPr lang="en-US" sz="2000" dirty="0">
                <a:solidFill>
                  <a:srgbClr val="FFFFFF"/>
                </a:solidFill>
              </a:rPr>
              <a:t>are two tubes that drain urine from the kidneys to the bladder. </a:t>
            </a:r>
          </a:p>
          <a:p>
            <a:r>
              <a:rPr lang="en-US" sz="2000" dirty="0">
                <a:solidFill>
                  <a:srgbClr val="FFFFFF"/>
                </a:solidFill>
              </a:rPr>
              <a:t>Muscles in the walls of the ureters send the urine in small spurts into the bladder</a:t>
            </a:r>
          </a:p>
          <a:p>
            <a:r>
              <a:rPr lang="en-US" sz="2000" dirty="0">
                <a:solidFill>
                  <a:srgbClr val="FFFFFF"/>
                </a:solidFill>
              </a:rPr>
              <a:t>After the urine enters the bladder from the ureters, small folds in the bladder mucosa act like valves preventing backward flow of the urine. </a:t>
            </a:r>
          </a:p>
        </p:txBody>
      </p:sp>
    </p:spTree>
    <p:extLst>
      <p:ext uri="{BB962C8B-B14F-4D97-AF65-F5344CB8AC3E}">
        <p14:creationId xmlns:p14="http://schemas.microsoft.com/office/powerpoint/2010/main" val="23237609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DB3B33-2F53-43BF-9096-608E1398F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Urinary Sphincters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3B7F3-494E-42EC-B455-72CADD61E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The outlet of the bladder is controlled by a sphincter muscle. </a:t>
            </a:r>
          </a:p>
          <a:p>
            <a:pPr lvl="1"/>
            <a:r>
              <a:rPr lang="en-US" sz="1700" dirty="0">
                <a:solidFill>
                  <a:schemeClr val="bg1"/>
                </a:solidFill>
              </a:rPr>
              <a:t>A full bladder stimulates sensory nerves in the bladder wall that relax the sphincter and allow release of the urine. </a:t>
            </a:r>
            <a:r>
              <a:rPr lang="en-US" sz="1400" i="1" dirty="0">
                <a:solidFill>
                  <a:schemeClr val="bg1"/>
                </a:solidFill>
              </a:rPr>
              <a:t>However, relaxation of the sphincter is also in part a learned response under voluntary control. </a:t>
            </a:r>
          </a:p>
          <a:p>
            <a:pPr lvl="1"/>
            <a:r>
              <a:rPr lang="en-US" sz="1700" dirty="0">
                <a:solidFill>
                  <a:schemeClr val="bg1"/>
                </a:solidFill>
              </a:rPr>
              <a:t>The released urine enters the urethra.</a:t>
            </a:r>
          </a:p>
        </p:txBody>
      </p:sp>
      <p:pic>
        <p:nvPicPr>
          <p:cNvPr id="10" name="Picture 9" descr="A close up of text on a white surface&#10;&#10;Description automatically generated">
            <a:extLst>
              <a:ext uri="{FF2B5EF4-FFF2-40B4-BE49-F238E27FC236}">
                <a16:creationId xmlns:a16="http://schemas.microsoft.com/office/drawing/2014/main" id="{D0E3001E-5252-4669-8FBB-83EBD37F5D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9185" b="3802"/>
          <a:stretch/>
        </p:blipFill>
        <p:spPr>
          <a:xfrm>
            <a:off x="5297763" y="865587"/>
            <a:ext cx="6250769" cy="496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956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E475F-CC3D-4520-9B49-9AEA5C060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en-US" sz="4000"/>
              <a:t>The </a:t>
            </a:r>
            <a:r>
              <a:rPr lang="en-US" sz="4000" b="1"/>
              <a:t>urethra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B635A-9A15-4B1E-A686-E4C074A0E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1"/>
            <a:ext cx="3667036" cy="3779520"/>
          </a:xfrm>
        </p:spPr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b="1" dirty="0"/>
              <a:t>urethra </a:t>
            </a:r>
            <a:r>
              <a:rPr lang="en-US" dirty="0"/>
              <a:t>is a muscular tube that connects the bladder with the outside of the body.</a:t>
            </a:r>
          </a:p>
          <a:p>
            <a:r>
              <a:rPr lang="en-US" dirty="0"/>
              <a:t>The function of the urethra is to remove urine from the body. </a:t>
            </a: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8267" y="559407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BEF9B170-32B4-4C83-8BA4-C70AD4FBDA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1" b="5952"/>
          <a:stretch/>
        </p:blipFill>
        <p:spPr>
          <a:xfrm>
            <a:off x="5283708" y="722376"/>
            <a:ext cx="6263640" cy="541324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6187183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6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18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6567F6-E2AB-4267-8D2B-CD994B8E2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460" y="643467"/>
            <a:ext cx="3208934" cy="5571066"/>
          </a:xfrm>
          <a:prstGeom prst="rect">
            <a:avLst/>
          </a:prstGeom>
        </p:spPr>
      </p:pic>
      <p:sp>
        <p:nvSpPr>
          <p:cNvPr id="25" name="Rectangle 20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FC170633-AC7C-4D30-BF30-C02018D48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1180" y="1202531"/>
            <a:ext cx="5129784" cy="44529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8DDD7E-9E64-4BA8-AA96-DB0E6C47E6FE}"/>
              </a:ext>
            </a:extLst>
          </p:cNvPr>
          <p:cNvSpPr/>
          <p:nvPr/>
        </p:nvSpPr>
        <p:spPr>
          <a:xfrm>
            <a:off x="723163" y="643467"/>
            <a:ext cx="5056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female urethra is much shorter than the male urethra.</a:t>
            </a:r>
          </a:p>
        </p:txBody>
      </p:sp>
    </p:spTree>
    <p:extLst>
      <p:ext uri="{BB962C8B-B14F-4D97-AF65-F5344CB8AC3E}">
        <p14:creationId xmlns:p14="http://schemas.microsoft.com/office/powerpoint/2010/main" val="29416765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E3A82-B46D-484E-9E66-D483A8C3C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n-US" dirty="0"/>
              <a:t>The Female Urethra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DC501-EBA4-4505-84DC-08B65821B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en-US" sz="2000" dirty="0"/>
              <a:t>The female urethra is much shorter than the male urethra.</a:t>
            </a:r>
          </a:p>
          <a:p>
            <a:r>
              <a:rPr lang="en-US" sz="2000" dirty="0"/>
              <a:t>Women tend to be more susceptible to infections of the bladder (cystitis) and the urinary tract (UTI).</a:t>
            </a:r>
          </a:p>
          <a:p>
            <a:endParaRPr lang="en-US" sz="2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B3A0947-FE96-494B-9300-34FBDBF38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148" y="965595"/>
            <a:ext cx="5499176" cy="477359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217211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802E8-02FB-4688-8190-A919C5069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6422849" cy="1676603"/>
          </a:xfrm>
        </p:spPr>
        <p:txBody>
          <a:bodyPr>
            <a:normAutofit/>
          </a:bodyPr>
          <a:lstStyle/>
          <a:p>
            <a:r>
              <a:rPr lang="en-US" b="1" dirty="0"/>
              <a:t>Male urethra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2FF1C-B455-4C1A-9765-44D19F8F5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6422848" cy="3785419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In the human male, the urethra is a common pathway for semen as well as urine. </a:t>
            </a:r>
          </a:p>
          <a:p>
            <a:r>
              <a:rPr lang="en-US" sz="3600" dirty="0"/>
              <a:t>The </a:t>
            </a:r>
            <a:r>
              <a:rPr lang="en-US" sz="3600" b="1" dirty="0"/>
              <a:t>urethral sphincter </a:t>
            </a:r>
            <a:r>
              <a:rPr lang="en-US" sz="3600" dirty="0"/>
              <a:t>is much stronger in males</a:t>
            </a:r>
          </a:p>
          <a:p>
            <a:pPr lvl="1"/>
            <a:r>
              <a:rPr lang="en-US" sz="3600" dirty="0"/>
              <a:t>meaning that they can retain a large amount of urine for twice as long as females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C59EDF-5A1E-404D-B55D-8AEA5D8D6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410" y="0"/>
            <a:ext cx="46360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FEE0385D-4151-43AA-9C6B-0365E1031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1042" y="484632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5E9C63-40D4-4B3D-A093-AC5029AAA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4936" y="803049"/>
            <a:ext cx="2938955" cy="510235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23546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ED0501-8FE5-40D3-969E-27C2301D0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rgbClr val="FFFFFF"/>
                </a:solidFill>
              </a:rPr>
              <a:t>Nephrons</a:t>
            </a:r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71BAA-12EB-498E-B7CC-A566A157E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513750"/>
            <a:ext cx="4814596" cy="3344250"/>
          </a:xfr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en-US" dirty="0"/>
              <a:t>A nephron is the basic structural and functional unit of the kidney. </a:t>
            </a:r>
          </a:p>
          <a:p>
            <a:r>
              <a:rPr lang="en-US" dirty="0"/>
              <a:t>Its chief function is to </a:t>
            </a:r>
          </a:p>
          <a:p>
            <a:pPr lvl="1"/>
            <a:r>
              <a:rPr lang="en-US" dirty="0"/>
              <a:t>regulate water and soluble substances by filtering the blood</a:t>
            </a:r>
          </a:p>
          <a:p>
            <a:pPr lvl="1"/>
            <a:r>
              <a:rPr lang="en-US" dirty="0"/>
              <a:t>reabsorbing what is needed and excreting the rest as urine. </a:t>
            </a:r>
          </a:p>
        </p:txBody>
      </p:sp>
      <p:pic>
        <p:nvPicPr>
          <p:cNvPr id="5" name="Picture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89CA36F6-1501-430B-8E6B-C66FA4ABE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064125" y="952500"/>
            <a:ext cx="6903723" cy="45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4416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ED0501-8FE5-40D3-969E-27C2301D0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Nephrons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71BAA-12EB-498E-B7CC-A566A157E3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Nephrons 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Eliminate wastes from the body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Regulate blood volume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Regulate blood pressure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Control levels of electrolytes and metabolites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Regulate blood </a:t>
            </a:r>
            <a:r>
              <a:rPr lang="en-US" sz="2000" dirty="0" err="1">
                <a:solidFill>
                  <a:schemeClr val="bg1"/>
                </a:solidFill>
              </a:rPr>
              <a:t>ph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Picture 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FE76E317-581B-4965-98FF-41453B340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297763" y="1270186"/>
            <a:ext cx="6250769" cy="415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1298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B9403-0293-4304-A12E-A7F0CE4D7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n-US" b="1" dirty="0"/>
              <a:t>Nephrons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5FE87-E3E3-41CD-B98E-78BB76A0A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en-US" sz="2000"/>
              <a:t>Each nephron is composed of </a:t>
            </a:r>
          </a:p>
          <a:p>
            <a:pPr lvl="1"/>
            <a:r>
              <a:rPr lang="en-US" sz="2000"/>
              <a:t>an initial filtering component (the renal corpuscle)</a:t>
            </a:r>
          </a:p>
          <a:p>
            <a:pPr lvl="1"/>
            <a:r>
              <a:rPr lang="en-US" sz="2000"/>
              <a:t>a tubule specialized for reabsorption and secretion (the renal tubule). </a:t>
            </a:r>
          </a:p>
          <a:p>
            <a:endParaRPr lang="en-US" sz="20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80C8649D-E2BB-4EA2-B0C9-0AB39FEB1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2133" t="5156"/>
          <a:stretch/>
        </p:blipFill>
        <p:spPr>
          <a:xfrm>
            <a:off x="5608319" y="1125883"/>
            <a:ext cx="5614835" cy="445301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1C4915D-0C2D-4427-A2A0-463EACFD92C1}"/>
              </a:ext>
            </a:extLst>
          </p:cNvPr>
          <p:cNvCxnSpPr>
            <a:cxnSpLocks/>
          </p:cNvCxnSpPr>
          <p:nvPr/>
        </p:nvCxnSpPr>
        <p:spPr>
          <a:xfrm flipH="1">
            <a:off x="7164199" y="1819373"/>
            <a:ext cx="81373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CCCEB50-F2C6-46DC-AA48-129569FE65DE}"/>
              </a:ext>
            </a:extLst>
          </p:cNvPr>
          <p:cNvCxnSpPr>
            <a:cxnSpLocks/>
          </p:cNvCxnSpPr>
          <p:nvPr/>
        </p:nvCxnSpPr>
        <p:spPr>
          <a:xfrm flipV="1">
            <a:off x="6096000" y="2374084"/>
            <a:ext cx="178965" cy="224825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AEB642F-68F3-4A77-A274-CCEE76547A71}"/>
              </a:ext>
            </a:extLst>
          </p:cNvPr>
          <p:cNvCxnSpPr>
            <a:cxnSpLocks/>
          </p:cNvCxnSpPr>
          <p:nvPr/>
        </p:nvCxnSpPr>
        <p:spPr>
          <a:xfrm flipV="1">
            <a:off x="6096000" y="3984771"/>
            <a:ext cx="606804" cy="63756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76E55A6-DFC6-4432-850D-7D710E55777C}"/>
              </a:ext>
            </a:extLst>
          </p:cNvPr>
          <p:cNvCxnSpPr>
            <a:cxnSpLocks/>
          </p:cNvCxnSpPr>
          <p:nvPr/>
        </p:nvCxnSpPr>
        <p:spPr>
          <a:xfrm flipV="1">
            <a:off x="6085514" y="2236545"/>
            <a:ext cx="969627" cy="239571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94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bject 2">
            <a:extLst>
              <a:ext uri="{FF2B5EF4-FFF2-40B4-BE49-F238E27FC236}">
                <a16:creationId xmlns:a16="http://schemas.microsoft.com/office/drawing/2014/main" id="{7A33FBFE-92E1-466C-8A4E-7499E92CC850}"/>
              </a:ext>
            </a:extLst>
          </p:cNvPr>
          <p:cNvSpPr>
            <a:spLocks/>
          </p:cNvSpPr>
          <p:nvPr/>
        </p:nvSpPr>
        <p:spPr bwMode="auto">
          <a:xfrm>
            <a:off x="338138" y="385763"/>
            <a:ext cx="4268787" cy="6053137"/>
          </a:xfrm>
          <a:custGeom>
            <a:avLst/>
            <a:gdLst>
              <a:gd name="T0" fmla="*/ 0 w 4269740"/>
              <a:gd name="T1" fmla="*/ 6052820 h 6052820"/>
              <a:gd name="T2" fmla="*/ 4269486 w 4269740"/>
              <a:gd name="T3" fmla="*/ 6052820 h 6052820"/>
              <a:gd name="T4" fmla="*/ 4269486 w 4269740"/>
              <a:gd name="T5" fmla="*/ 0 h 6052820"/>
              <a:gd name="T6" fmla="*/ 0 w 4269740"/>
              <a:gd name="T7" fmla="*/ 0 h 6052820"/>
              <a:gd name="T8" fmla="*/ 0 w 4269740"/>
              <a:gd name="T9" fmla="*/ 6052820 h 60528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69740" h="6052820">
                <a:moveTo>
                  <a:pt x="0" y="6052820"/>
                </a:moveTo>
                <a:lnTo>
                  <a:pt x="4269486" y="6052820"/>
                </a:lnTo>
                <a:lnTo>
                  <a:pt x="4269486" y="0"/>
                </a:lnTo>
                <a:lnTo>
                  <a:pt x="0" y="0"/>
                </a:lnTo>
                <a:lnTo>
                  <a:pt x="0" y="6052820"/>
                </a:lnTo>
                <a:close/>
              </a:path>
            </a:pathLst>
          </a:custGeom>
          <a:solidFill>
            <a:srgbClr val="404040">
              <a:alpha val="8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243" name="object 3">
            <a:extLst>
              <a:ext uri="{FF2B5EF4-FFF2-40B4-BE49-F238E27FC236}">
                <a16:creationId xmlns:a16="http://schemas.microsoft.com/office/drawing/2014/main" id="{920E08FC-9512-4B85-BAF0-431A2C4D4789}"/>
              </a:ext>
            </a:extLst>
          </p:cNvPr>
          <p:cNvSpPr>
            <a:spLocks/>
          </p:cNvSpPr>
          <p:nvPr/>
        </p:nvSpPr>
        <p:spPr bwMode="auto">
          <a:xfrm>
            <a:off x="274638" y="6553200"/>
            <a:ext cx="4459287" cy="0"/>
          </a:xfrm>
          <a:custGeom>
            <a:avLst/>
            <a:gdLst>
              <a:gd name="T0" fmla="*/ 0 w 4459605"/>
              <a:gd name="T1" fmla="*/ 4459224 w 445960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459605">
                <a:moveTo>
                  <a:pt x="0" y="0"/>
                </a:moveTo>
                <a:lnTo>
                  <a:pt x="4459224" y="0"/>
                </a:lnTo>
              </a:path>
            </a:pathLst>
          </a:custGeom>
          <a:noFill/>
          <a:ln w="25400">
            <a:solidFill>
              <a:srgbClr val="58585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244" name="object 4">
            <a:extLst>
              <a:ext uri="{FF2B5EF4-FFF2-40B4-BE49-F238E27FC236}">
                <a16:creationId xmlns:a16="http://schemas.microsoft.com/office/drawing/2014/main" id="{B5362419-A6BC-49C6-8D9B-CEF52593941B}"/>
              </a:ext>
            </a:extLst>
          </p:cNvPr>
          <p:cNvSpPr>
            <a:spLocks/>
          </p:cNvSpPr>
          <p:nvPr/>
        </p:nvSpPr>
        <p:spPr bwMode="auto">
          <a:xfrm>
            <a:off x="287338" y="284163"/>
            <a:ext cx="0" cy="6256337"/>
          </a:xfrm>
          <a:custGeom>
            <a:avLst/>
            <a:gdLst>
              <a:gd name="T0" fmla="*/ 0 h 6256020"/>
              <a:gd name="T1" fmla="*/ 6256020 h 625602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56020">
                <a:moveTo>
                  <a:pt x="0" y="0"/>
                </a:moveTo>
                <a:lnTo>
                  <a:pt x="0" y="6256020"/>
                </a:lnTo>
              </a:path>
            </a:pathLst>
          </a:custGeom>
          <a:noFill/>
          <a:ln w="25298">
            <a:solidFill>
              <a:srgbClr val="58585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245" name="object 5">
            <a:extLst>
              <a:ext uri="{FF2B5EF4-FFF2-40B4-BE49-F238E27FC236}">
                <a16:creationId xmlns:a16="http://schemas.microsoft.com/office/drawing/2014/main" id="{BCF0B6D8-909A-43ED-842F-431CD2819C3E}"/>
              </a:ext>
            </a:extLst>
          </p:cNvPr>
          <p:cNvSpPr>
            <a:spLocks/>
          </p:cNvSpPr>
          <p:nvPr/>
        </p:nvSpPr>
        <p:spPr bwMode="auto">
          <a:xfrm>
            <a:off x="274638" y="258763"/>
            <a:ext cx="63500" cy="25400"/>
          </a:xfrm>
          <a:custGeom>
            <a:avLst/>
            <a:gdLst>
              <a:gd name="T0" fmla="*/ 0 w 63500"/>
              <a:gd name="T1" fmla="*/ 25400 h 25400"/>
              <a:gd name="T2" fmla="*/ 63245 w 63500"/>
              <a:gd name="T3" fmla="*/ 25400 h 25400"/>
              <a:gd name="T4" fmla="*/ 63245 w 63500"/>
              <a:gd name="T5" fmla="*/ 0 h 25400"/>
              <a:gd name="T6" fmla="*/ 0 w 63500"/>
              <a:gd name="T7" fmla="*/ 0 h 25400"/>
              <a:gd name="T8" fmla="*/ 0 w 63500"/>
              <a:gd name="T9" fmla="*/ 25400 h 25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500" h="25400">
                <a:moveTo>
                  <a:pt x="0" y="25400"/>
                </a:moveTo>
                <a:lnTo>
                  <a:pt x="63245" y="25400"/>
                </a:lnTo>
                <a:lnTo>
                  <a:pt x="63245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585858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246" name="object 6">
            <a:extLst>
              <a:ext uri="{FF2B5EF4-FFF2-40B4-BE49-F238E27FC236}">
                <a16:creationId xmlns:a16="http://schemas.microsoft.com/office/drawing/2014/main" id="{E9797C38-C70E-4C85-A488-5EDE40B12C56}"/>
              </a:ext>
            </a:extLst>
          </p:cNvPr>
          <p:cNvSpPr>
            <a:spLocks/>
          </p:cNvSpPr>
          <p:nvPr/>
        </p:nvSpPr>
        <p:spPr bwMode="auto">
          <a:xfrm>
            <a:off x="4721225" y="284163"/>
            <a:ext cx="0" cy="6256337"/>
          </a:xfrm>
          <a:custGeom>
            <a:avLst/>
            <a:gdLst>
              <a:gd name="T0" fmla="*/ 0 h 6256020"/>
              <a:gd name="T1" fmla="*/ 6256020 h 625602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56020">
                <a:moveTo>
                  <a:pt x="0" y="0"/>
                </a:moveTo>
                <a:lnTo>
                  <a:pt x="0" y="6256020"/>
                </a:lnTo>
              </a:path>
            </a:pathLst>
          </a:custGeom>
          <a:noFill/>
          <a:ln w="25298">
            <a:solidFill>
              <a:srgbClr val="58585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247" name="object 7">
            <a:extLst>
              <a:ext uri="{FF2B5EF4-FFF2-40B4-BE49-F238E27FC236}">
                <a16:creationId xmlns:a16="http://schemas.microsoft.com/office/drawing/2014/main" id="{2F6A8E5D-63E2-4EF6-BCC0-C6787CEC3AF1}"/>
              </a:ext>
            </a:extLst>
          </p:cNvPr>
          <p:cNvSpPr>
            <a:spLocks/>
          </p:cNvSpPr>
          <p:nvPr/>
        </p:nvSpPr>
        <p:spPr bwMode="auto">
          <a:xfrm>
            <a:off x="338138" y="271463"/>
            <a:ext cx="4395787" cy="0"/>
          </a:xfrm>
          <a:custGeom>
            <a:avLst/>
            <a:gdLst>
              <a:gd name="T0" fmla="*/ 0 w 4396105"/>
              <a:gd name="T1" fmla="*/ 4395978 w 439610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396105">
                <a:moveTo>
                  <a:pt x="0" y="0"/>
                </a:moveTo>
                <a:lnTo>
                  <a:pt x="4395978" y="0"/>
                </a:lnTo>
              </a:path>
            </a:pathLst>
          </a:custGeom>
          <a:noFill/>
          <a:ln w="25400">
            <a:solidFill>
              <a:srgbClr val="58585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248" name="object 8">
            <a:extLst>
              <a:ext uri="{FF2B5EF4-FFF2-40B4-BE49-F238E27FC236}">
                <a16:creationId xmlns:a16="http://schemas.microsoft.com/office/drawing/2014/main" id="{1EFCB283-548E-4DDF-A3FE-A18F707AF261}"/>
              </a:ext>
            </a:extLst>
          </p:cNvPr>
          <p:cNvSpPr>
            <a:spLocks/>
          </p:cNvSpPr>
          <p:nvPr/>
        </p:nvSpPr>
        <p:spPr bwMode="auto">
          <a:xfrm>
            <a:off x="325438" y="6477000"/>
            <a:ext cx="4357687" cy="0"/>
          </a:xfrm>
          <a:custGeom>
            <a:avLst/>
            <a:gdLst>
              <a:gd name="T0" fmla="*/ 0 w 4358640"/>
              <a:gd name="T1" fmla="*/ 4358030 w 4358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358640">
                <a:moveTo>
                  <a:pt x="0" y="0"/>
                </a:moveTo>
                <a:lnTo>
                  <a:pt x="4358030" y="0"/>
                </a:lnTo>
              </a:path>
            </a:pathLst>
          </a:custGeom>
          <a:noFill/>
          <a:ln w="76200">
            <a:solidFill>
              <a:srgbClr val="58585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249" name="object 9">
            <a:extLst>
              <a:ext uri="{FF2B5EF4-FFF2-40B4-BE49-F238E27FC236}">
                <a16:creationId xmlns:a16="http://schemas.microsoft.com/office/drawing/2014/main" id="{3CECB2B6-9FD9-4019-95AA-FCFF3664AC9F}"/>
              </a:ext>
            </a:extLst>
          </p:cNvPr>
          <p:cNvSpPr>
            <a:spLocks/>
          </p:cNvSpPr>
          <p:nvPr/>
        </p:nvSpPr>
        <p:spPr bwMode="auto">
          <a:xfrm>
            <a:off x="363538" y="385763"/>
            <a:ext cx="0" cy="6053137"/>
          </a:xfrm>
          <a:custGeom>
            <a:avLst/>
            <a:gdLst>
              <a:gd name="T0" fmla="*/ 0 h 6052820"/>
              <a:gd name="T1" fmla="*/ 6052820 h 605282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052820">
                <a:moveTo>
                  <a:pt x="0" y="0"/>
                </a:moveTo>
                <a:lnTo>
                  <a:pt x="0" y="6052820"/>
                </a:lnTo>
              </a:path>
            </a:pathLst>
          </a:custGeom>
          <a:noFill/>
          <a:ln w="75895">
            <a:solidFill>
              <a:srgbClr val="58585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250" name="object 10">
            <a:extLst>
              <a:ext uri="{FF2B5EF4-FFF2-40B4-BE49-F238E27FC236}">
                <a16:creationId xmlns:a16="http://schemas.microsoft.com/office/drawing/2014/main" id="{5AA5073F-1740-45F3-8C65-D3D5E85E8C92}"/>
              </a:ext>
            </a:extLst>
          </p:cNvPr>
          <p:cNvSpPr>
            <a:spLocks/>
          </p:cNvSpPr>
          <p:nvPr/>
        </p:nvSpPr>
        <p:spPr bwMode="auto">
          <a:xfrm>
            <a:off x="325438" y="347663"/>
            <a:ext cx="4357687" cy="0"/>
          </a:xfrm>
          <a:custGeom>
            <a:avLst/>
            <a:gdLst>
              <a:gd name="T0" fmla="*/ 0 w 4358640"/>
              <a:gd name="T1" fmla="*/ 4358030 w 4358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358640">
                <a:moveTo>
                  <a:pt x="0" y="0"/>
                </a:moveTo>
                <a:lnTo>
                  <a:pt x="4358030" y="0"/>
                </a:lnTo>
              </a:path>
            </a:pathLst>
          </a:custGeom>
          <a:noFill/>
          <a:ln w="76200">
            <a:solidFill>
              <a:srgbClr val="58585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251" name="object 11">
            <a:extLst>
              <a:ext uri="{FF2B5EF4-FFF2-40B4-BE49-F238E27FC236}">
                <a16:creationId xmlns:a16="http://schemas.microsoft.com/office/drawing/2014/main" id="{953F5EA1-BA15-453E-9202-338D92D02259}"/>
              </a:ext>
            </a:extLst>
          </p:cNvPr>
          <p:cNvSpPr>
            <a:spLocks/>
          </p:cNvSpPr>
          <p:nvPr/>
        </p:nvSpPr>
        <p:spPr bwMode="auto">
          <a:xfrm>
            <a:off x="4645025" y="385763"/>
            <a:ext cx="0" cy="6053137"/>
          </a:xfrm>
          <a:custGeom>
            <a:avLst/>
            <a:gdLst>
              <a:gd name="T0" fmla="*/ 0 h 6053455"/>
              <a:gd name="T1" fmla="*/ 6053328 h 605345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053455">
                <a:moveTo>
                  <a:pt x="0" y="0"/>
                </a:moveTo>
                <a:lnTo>
                  <a:pt x="0" y="6053328"/>
                </a:lnTo>
              </a:path>
            </a:pathLst>
          </a:custGeom>
          <a:noFill/>
          <a:ln w="75895">
            <a:solidFill>
              <a:srgbClr val="58585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681E935F-929E-485A-9F8C-27362F68037D}"/>
              </a:ext>
            </a:extLst>
          </p:cNvPr>
          <p:cNvSpPr txBox="1"/>
          <p:nvPr/>
        </p:nvSpPr>
        <p:spPr>
          <a:xfrm>
            <a:off x="808038" y="996950"/>
            <a:ext cx="3389312" cy="2732088"/>
          </a:xfrm>
          <a:prstGeom prst="rect">
            <a:avLst/>
          </a:prstGeom>
        </p:spPr>
        <p:txBody>
          <a:bodyPr lIns="0" tIns="95885" rIns="0" bIns="0">
            <a:spAutoFit/>
          </a:bodyPr>
          <a:lstStyle>
            <a:lvl1pPr marL="111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1113" marR="0" lvl="0" indent="0" algn="ctr" defTabSz="914400" rtl="0" eaLnBrk="1" fontAlgn="base" latinLnBrk="0" hangingPunct="1">
              <a:lnSpc>
                <a:spcPts val="5175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Breathing and  Lung  Mechanics –  Ventilation</a:t>
            </a: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09C48313-5018-4421-A4E5-C50B8902086E}"/>
              </a:ext>
            </a:extLst>
          </p:cNvPr>
          <p:cNvSpPr txBox="1"/>
          <p:nvPr/>
        </p:nvSpPr>
        <p:spPr>
          <a:xfrm>
            <a:off x="808038" y="4156075"/>
            <a:ext cx="3389312" cy="881063"/>
          </a:xfrm>
          <a:prstGeom prst="rect">
            <a:avLst/>
          </a:prstGeom>
        </p:spPr>
        <p:txBody>
          <a:bodyPr lIns="0" tIns="47625" rIns="0" bIns="0">
            <a:spAutoFit/>
          </a:bodyPr>
          <a:lstStyle>
            <a:lvl1pPr marL="111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1113" marR="0" lvl="0" indent="0" algn="ctr" defTabSz="914400" rtl="0" eaLnBrk="1" fontAlgn="base" latinLnBrk="0" hangingPunct="1">
              <a:lnSpc>
                <a:spcPts val="2163"/>
              </a:lnSpc>
              <a:spcBef>
                <a:spcPts val="37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Ventilation is the exchange of air  between the external  environment and the alveoli.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254" name="object 14">
            <a:extLst>
              <a:ext uri="{FF2B5EF4-FFF2-40B4-BE49-F238E27FC236}">
                <a16:creationId xmlns:a16="http://schemas.microsoft.com/office/drawing/2014/main" id="{60BD419C-6064-4496-9C4B-90A6C7998202}"/>
              </a:ext>
            </a:extLst>
          </p:cNvPr>
          <p:cNvSpPr>
            <a:spLocks/>
          </p:cNvSpPr>
          <p:nvPr/>
        </p:nvSpPr>
        <p:spPr bwMode="auto">
          <a:xfrm>
            <a:off x="1192213" y="3911600"/>
            <a:ext cx="2587625" cy="0"/>
          </a:xfrm>
          <a:custGeom>
            <a:avLst/>
            <a:gdLst>
              <a:gd name="T0" fmla="*/ 0 w 2586990"/>
              <a:gd name="T1" fmla="*/ 2586786 w 258699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586990">
                <a:moveTo>
                  <a:pt x="0" y="0"/>
                </a:moveTo>
                <a:lnTo>
                  <a:pt x="2586786" y="0"/>
                </a:lnTo>
              </a:path>
            </a:pathLst>
          </a:custGeom>
          <a:noFill/>
          <a:ln w="22860">
            <a:solidFill>
              <a:srgbClr val="D9D9D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0255" name="object 15">
            <a:extLst>
              <a:ext uri="{FF2B5EF4-FFF2-40B4-BE49-F238E27FC236}">
                <a16:creationId xmlns:a16="http://schemas.microsoft.com/office/drawing/2014/main" id="{17A856AE-F621-4073-994B-FCA07DFC5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4613" y="1238250"/>
            <a:ext cx="6553200" cy="427513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23062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 descr="A close up of a map&#10;&#10;Description automatically generated">
            <a:extLst>
              <a:ext uri="{FF2B5EF4-FFF2-40B4-BE49-F238E27FC236}">
                <a16:creationId xmlns:a16="http://schemas.microsoft.com/office/drawing/2014/main" id="{19473D6C-42A2-4E0A-9EAA-44D83E77CE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278193" y="643467"/>
            <a:ext cx="4860755" cy="557106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6834BF6-F244-4300-9DA5-44AF56BC4646}"/>
              </a:ext>
            </a:extLst>
          </p:cNvPr>
          <p:cNvSpPr/>
          <p:nvPr/>
        </p:nvSpPr>
        <p:spPr>
          <a:xfrm>
            <a:off x="726313" y="541521"/>
            <a:ext cx="4738410" cy="56730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Renal Tubules</a:t>
            </a:r>
          </a:p>
        </p:txBody>
      </p:sp>
    </p:spTree>
    <p:extLst>
      <p:ext uri="{BB962C8B-B14F-4D97-AF65-F5344CB8AC3E}">
        <p14:creationId xmlns:p14="http://schemas.microsoft.com/office/powerpoint/2010/main" val="277973352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4CC4B-FC56-40CF-A2AE-B1E0C0156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n-US" sz="3600" b="1" dirty="0"/>
              <a:t>Renal Corpuscle</a:t>
            </a:r>
            <a:endParaRPr lang="en-US" sz="3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AD49A-BB97-49FB-ABA1-2B578EE96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en-US" sz="2000" dirty="0"/>
              <a:t>Together, the </a:t>
            </a:r>
            <a:r>
              <a:rPr lang="en-US" sz="2000" b="1" dirty="0"/>
              <a:t>Glomerulus</a:t>
            </a:r>
            <a:r>
              <a:rPr lang="en-US" sz="2000" dirty="0"/>
              <a:t> and </a:t>
            </a:r>
            <a:r>
              <a:rPr lang="en-US" sz="2000" b="1" dirty="0"/>
              <a:t>Glomerular Capsule or Bowman's Capsule</a:t>
            </a:r>
            <a:r>
              <a:rPr lang="en-US" sz="2000" dirty="0"/>
              <a:t> are called the </a:t>
            </a:r>
            <a:r>
              <a:rPr lang="en-US" sz="2000" b="1" dirty="0"/>
              <a:t>Renal Corpuscle</a:t>
            </a:r>
            <a:r>
              <a:rPr lang="en-US" sz="2000" dirty="0"/>
              <a:t>.</a:t>
            </a:r>
          </a:p>
          <a:p>
            <a:r>
              <a:rPr lang="en-US" sz="2000" dirty="0"/>
              <a:t>Between the visceral and parietal layers of the </a:t>
            </a:r>
            <a:r>
              <a:rPr lang="en-US" sz="2000" b="1" dirty="0"/>
              <a:t>Renal Corpuscle</a:t>
            </a:r>
            <a:r>
              <a:rPr lang="en-US" sz="2000" dirty="0"/>
              <a:t> is the </a:t>
            </a:r>
            <a:r>
              <a:rPr lang="en-US" sz="2000" b="1" dirty="0"/>
              <a:t>Bowman's space.</a:t>
            </a:r>
          </a:p>
          <a:p>
            <a:endParaRPr lang="en-US" sz="2000" dirty="0"/>
          </a:p>
          <a:p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36" name="Rectangle 32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26FDF7CC-D313-44FA-9A5F-119A9D2B4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19" y="1625829"/>
            <a:ext cx="5614835" cy="345312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32110722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B3458-0677-4406-8683-603FC0211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n-US" dirty="0">
                <a:latin typeface="Algerian" panose="04020705040A02060702" pitchFamily="82" charset="0"/>
              </a:rPr>
              <a:t>The renal corpuscle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B3310-00E9-4B8E-9370-98C1C8DB4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en-US" b="1" dirty="0"/>
              <a:t>The renal corpuscle </a:t>
            </a:r>
          </a:p>
          <a:p>
            <a:pPr lvl="1"/>
            <a:r>
              <a:rPr lang="en-US" sz="2800" b="1" dirty="0"/>
              <a:t>Filters out large solutes from the blood</a:t>
            </a:r>
          </a:p>
          <a:p>
            <a:pPr lvl="1"/>
            <a:r>
              <a:rPr lang="en-US" sz="2800" b="1" dirty="0"/>
              <a:t>Allows water and small solutes to move on to the renal tubule</a:t>
            </a:r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484632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564F76E-0F71-4E6D-B3EF-89B1E7F1F9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19" y="1625829"/>
            <a:ext cx="5614835" cy="345312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4294076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A6E388-3FE0-46CD-8631-2CB671759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Collecting ducts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7B6B8B-87C0-48DF-AC96-74F9151B8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Each distal convoluted tubule delivers its filtrate to a system of collecting ducts.</a:t>
            </a:r>
          </a:p>
          <a:p>
            <a:r>
              <a:rPr lang="en-US" sz="2000">
                <a:solidFill>
                  <a:schemeClr val="bg1"/>
                </a:solidFill>
              </a:rPr>
              <a:t>As the urine travels down the collecting duct, as much as three-fourths of the water from urine can be reabsorbed as it leaves the collecting duct by osmosis. </a:t>
            </a:r>
          </a:p>
          <a:p>
            <a:pPr marL="0" indent="0">
              <a:buNone/>
            </a:pP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4" name="Picture 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935556E3-2001-449B-9C24-23EAC13984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38605"/>
          <a:stretch/>
        </p:blipFill>
        <p:spPr>
          <a:xfrm>
            <a:off x="6208754" y="643467"/>
            <a:ext cx="4428787" cy="54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3005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61738-A000-4AC4-A762-B352CF99A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rmAutofit/>
          </a:bodyPr>
          <a:lstStyle/>
          <a:p>
            <a:r>
              <a:rPr lang="en-US" b="1" dirty="0"/>
              <a:t>Tubular Secretion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B06C8-E5EC-458F-8BB0-F639B9AD4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5127029" cy="3785419"/>
          </a:xfrm>
        </p:spPr>
        <p:txBody>
          <a:bodyPr>
            <a:normAutofit/>
          </a:bodyPr>
          <a:lstStyle/>
          <a:p>
            <a:r>
              <a:rPr lang="en-US" dirty="0"/>
              <a:t>Urine is a collection of substances that have not been reabsorbed during glomerular filtration or tubular </a:t>
            </a:r>
            <a:r>
              <a:rPr lang="en-US" dirty="0" err="1"/>
              <a:t>reabsorbtion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5" name="Picture 4" descr="A picture containing fan, device, vector graphics&#10;&#10;Description automatically generated">
            <a:extLst>
              <a:ext uri="{FF2B5EF4-FFF2-40B4-BE49-F238E27FC236}">
                <a16:creationId xmlns:a16="http://schemas.microsoft.com/office/drawing/2014/main" id="{24D909F0-E522-4984-A056-FF535DAB64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-219" r="-3" b="-2"/>
          <a:stretch/>
        </p:blipFill>
        <p:spPr>
          <a:xfrm>
            <a:off x="5962261" y="640082"/>
            <a:ext cx="5590076" cy="55778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54749098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4026B59D-0101-4497-85A3-24F7267A11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93" b="1755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085576-660E-4FE1-9BFB-EAB20E431E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The Digestive System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2F814D-D574-47E9-87FB-F2A686C07A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By Scientist Cindy</a:t>
            </a:r>
          </a:p>
        </p:txBody>
      </p:sp>
    </p:spTree>
    <p:extLst>
      <p:ext uri="{BB962C8B-B14F-4D97-AF65-F5344CB8AC3E}">
        <p14:creationId xmlns:p14="http://schemas.microsoft.com/office/powerpoint/2010/main" val="35788255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CAEAF-AB71-4F7C-87A0-A6E0CA93D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 b="1"/>
              <a:t>FUNCTIONS OF THE DIGESTIVE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E22C9-4BE5-4F92-85B8-058D0F48D1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en-US" sz="1800"/>
              <a:t>2 functions of the digestive system : </a:t>
            </a:r>
          </a:p>
          <a:p>
            <a:pPr lvl="1"/>
            <a:r>
              <a:rPr lang="en-US" sz="1800"/>
              <a:t>Digestion</a:t>
            </a:r>
          </a:p>
          <a:p>
            <a:pPr lvl="1"/>
            <a:r>
              <a:rPr lang="en-US" sz="1800"/>
              <a:t>Absorption</a:t>
            </a:r>
          </a:p>
          <a:p>
            <a:endParaRPr lang="en-US" sz="180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9985226E-93F0-4C0C-BD23-92772EC55A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" r="1409" b="-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9D31E13-8D53-4547-9634-9C40FD648ADE}"/>
              </a:ext>
            </a:extLst>
          </p:cNvPr>
          <p:cNvSpPr/>
          <p:nvPr/>
        </p:nvSpPr>
        <p:spPr>
          <a:xfrm>
            <a:off x="873162" y="4654664"/>
            <a:ext cx="6096000" cy="100027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Gastrointestinal System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is responsible for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breakdown and absorption of various foods and liquids needed to sustain life.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9530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70BBC-C930-4498-BD3F-F0B409CE2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FUNCTIONS OF THE DIGESTIVE SYSTEM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74E37-2033-4EBF-A3F1-03D690922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97807" cy="4351338"/>
          </a:xfrm>
        </p:spPr>
        <p:txBody>
          <a:bodyPr>
            <a:normAutofit/>
          </a:bodyPr>
          <a:lstStyle/>
          <a:p>
            <a:pPr lvl="1"/>
            <a:endParaRPr lang="en-US" sz="2000"/>
          </a:p>
          <a:p>
            <a:pPr lvl="1"/>
            <a:r>
              <a:rPr lang="en-US" sz="2000"/>
              <a:t>During digestion, two main processes occur at the same time;</a:t>
            </a:r>
          </a:p>
          <a:p>
            <a:pPr lvl="2"/>
            <a:r>
              <a:rPr lang="en-US" dirty="0"/>
              <a:t>Mechanical Digestion</a:t>
            </a:r>
          </a:p>
          <a:p>
            <a:pPr lvl="2"/>
            <a:r>
              <a:rPr lang="en-US" dirty="0"/>
              <a:t>Chemical Digestion</a:t>
            </a:r>
          </a:p>
          <a:p>
            <a:endParaRPr lang="en-US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F5FBC5-7400-4A15-AEFF-E1B6775EF9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905" r="1" b="5699"/>
          <a:stretch/>
        </p:blipFill>
        <p:spPr>
          <a:xfrm>
            <a:off x="5120640" y="1904281"/>
            <a:ext cx="6233160" cy="427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5129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590F08-ED58-4670-A9BA-C3E19BC64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Mechanical Digestion</a:t>
            </a:r>
            <a:r>
              <a:rPr lang="en-US" sz="280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8D65C-2477-46A2-A17B-C5D4E8C74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Mechanical Digestion</a:t>
            </a:r>
            <a:r>
              <a:rPr lang="en-US" sz="2000">
                <a:solidFill>
                  <a:schemeClr val="bg1"/>
                </a:solidFill>
              </a:rPr>
              <a:t>: larger pieces of food get broken down into smaller pieces while being prepared for chemical digestion. </a:t>
            </a:r>
          </a:p>
          <a:p>
            <a:r>
              <a:rPr lang="en-US" sz="2000">
                <a:solidFill>
                  <a:schemeClr val="bg1"/>
                </a:solidFill>
              </a:rPr>
              <a:t>Mechanical digestion starts in the mouth and continues into the stomach.</a:t>
            </a:r>
          </a:p>
          <a:p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007B6A-20AA-4027-8C24-8CDD1368E3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086" b="91441" l="6897" r="67241">
                        <a14:foregroundMark x1="42163" y1="25678" x2="51411" y2="25261"/>
                        <a14:foregroundMark x1="52821" y1="21503" x2="52821" y2="21503"/>
                        <a14:foregroundMark x1="64420" y1="26722" x2="64420" y2="26722"/>
                        <a14:foregroundMark x1="66614" y1="30063" x2="66614" y2="30063"/>
                        <a14:foregroundMark x1="67241" y1="31942" x2="67241" y2="31942"/>
                        <a14:foregroundMark x1="29781" y1="39875" x2="29781" y2="39875"/>
                        <a14:foregroundMark x1="23041" y1="42171" x2="23041" y2="42171"/>
                        <a14:foregroundMark x1="23668" y1="41336" x2="23668" y2="42797"/>
                        <a14:foregroundMark x1="27273" y1="39875" x2="27273" y2="39875"/>
                        <a14:foregroundMark x1="29781" y1="38413" x2="29781" y2="38413"/>
                        <a14:foregroundMark x1="29781" y1="38413" x2="29781" y2="38413"/>
                        <a14:foregroundMark x1="10658" y1="72025" x2="10658" y2="72025"/>
                        <a14:foregroundMark x1="21944" y1="68476" x2="21944" y2="68476"/>
                        <a14:foregroundMark x1="28056" y1="71190" x2="28056" y2="71190"/>
                        <a14:foregroundMark x1="27900" y1="79332" x2="27900" y2="79332"/>
                        <a14:foregroundMark x1="27743" y1="86013" x2="27743" y2="79958"/>
                        <a14:foregroundMark x1="33542" y1="81420" x2="20219" y2="83299"/>
                        <a14:foregroundMark x1="20219" y1="83299" x2="9561" y2="78914"/>
                        <a14:foregroundMark x1="14890" y1="70564" x2="18652" y2="79749"/>
                        <a14:foregroundMark x1="18652" y1="79749" x2="21787" y2="81837"/>
                        <a14:foregroundMark x1="23197" y1="79749" x2="28056" y2="69937"/>
                        <a14:foregroundMark x1="31818" y1="80167" x2="29310" y2="71608"/>
                        <a14:foregroundMark x1="30094" y1="86221" x2="34169" y2="73904"/>
                        <a14:foregroundMark x1="13950" y1="78288" x2="10658" y2="73904"/>
                        <a14:foregroundMark x1="18182" y1="49896" x2="27586" y2="49687"/>
                        <a14:foregroundMark x1="27586" y1="49687" x2="31975" y2="49896"/>
                        <a14:foregroundMark x1="21630" y1="49478" x2="29937" y2="49896"/>
                        <a14:foregroundMark x1="29937" y1="49896" x2="19906" y2="52818"/>
                        <a14:foregroundMark x1="19906" y1="52818" x2="20690" y2="56159"/>
                        <a14:foregroundMark x1="15987" y1="47182" x2="22727" y2="56785"/>
                        <a14:foregroundMark x1="18966" y1="59499" x2="28683" y2="42797"/>
                        <a14:foregroundMark x1="18339" y1="46764" x2="38871" y2="64927"/>
                        <a14:foregroundMark x1="38871" y1="64927" x2="39028" y2="65136"/>
                        <a14:foregroundMark x1="32759" y1="66388" x2="40125" y2="46347"/>
                        <a14:foregroundMark x1="40125" y1="46347" x2="40125" y2="46347"/>
                        <a14:foregroundMark x1="26489" y1="39875" x2="30878" y2="41336"/>
                        <a14:foregroundMark x1="20846" y1="43424" x2="29310" y2="39457"/>
                        <a14:foregroundMark x1="29310" y1="39457" x2="34326" y2="39248"/>
                        <a14:foregroundMark x1="32602" y1="37161" x2="35580" y2="31733"/>
                        <a14:foregroundMark x1="38558" y1="32985" x2="32759" y2="39875"/>
                        <a14:foregroundMark x1="30721" y1="40710" x2="35110" y2="36326"/>
                        <a14:foregroundMark x1="30408" y1="34656" x2="25549" y2="43841"/>
                        <a14:foregroundMark x1="25549" y1="43841" x2="33072" y2="34864"/>
                        <a14:foregroundMark x1="33072" y1="34864" x2="27900" y2="45511"/>
                        <a14:foregroundMark x1="27900" y1="45511" x2="25705" y2="43841"/>
                        <a14:foregroundMark x1="17241" y1="57829" x2="17712" y2="43633"/>
                        <a14:foregroundMark x1="17712" y1="43633" x2="18966" y2="54280"/>
                        <a14:foregroundMark x1="18966" y1="54280" x2="26489" y2="48017"/>
                        <a14:foregroundMark x1="26489" y1="48017" x2="16144" y2="50522"/>
                        <a14:foregroundMark x1="16144" y1="50522" x2="38558" y2="50104"/>
                        <a14:foregroundMark x1="38558" y1="50104" x2="28683" y2="49687"/>
                        <a14:foregroundMark x1="28683" y1="49687" x2="16458" y2="53445"/>
                        <a14:foregroundMark x1="16458" y1="53445" x2="26019" y2="51148"/>
                        <a14:foregroundMark x1="26019" y1="51148" x2="19906" y2="57829"/>
                        <a14:foregroundMark x1="19906" y1="57829" x2="27743" y2="59290"/>
                        <a14:foregroundMark x1="27743" y1="59290" x2="21317" y2="52401"/>
                        <a14:foregroundMark x1="21317" y1="52401" x2="37774" y2="56785"/>
                        <a14:foregroundMark x1="37774" y1="56785" x2="30878" y2="51148"/>
                        <a14:foregroundMark x1="30878" y1="51148" x2="13009" y2="51983"/>
                        <a14:foregroundMark x1="13009" y1="51983" x2="15361" y2="49896"/>
                        <a14:foregroundMark x1="16144" y1="56785" x2="20376" y2="59708"/>
                        <a14:foregroundMark x1="16928" y1="55324" x2="22100" y2="57829"/>
                        <a14:foregroundMark x1="15831" y1="59290" x2="19279" y2="59290"/>
                        <a14:foregroundMark x1="15047" y1="57620" x2="17085" y2="58246"/>
                        <a14:foregroundMark x1="20846" y1="59708" x2="24922" y2="60334"/>
                        <a14:foregroundMark x1="28056" y1="59916" x2="32759" y2="59290"/>
                        <a14:foregroundMark x1="19906" y1="47808" x2="25862" y2="49061"/>
                        <a14:foregroundMark x1="19906" y1="48225" x2="26019" y2="47599"/>
                        <a14:foregroundMark x1="26019" y1="47599" x2="31818" y2="47182"/>
                        <a14:foregroundMark x1="31818" y1="47182" x2="34013" y2="49478"/>
                        <a14:foregroundMark x1="35580" y1="59499" x2="41693" y2="58455"/>
                        <a14:foregroundMark x1="41693" y1="58455" x2="42006" y2="53445"/>
                        <a14:foregroundMark x1="41850" y1="53445" x2="36991" y2="53445"/>
                        <a14:foregroundMark x1="36991" y1="56159" x2="40752" y2="58455"/>
                        <a14:foregroundMark x1="41379" y1="59916" x2="41223" y2="58246"/>
                        <a14:foregroundMark x1="10658" y1="48225" x2="14420" y2="51775"/>
                        <a14:foregroundMark x1="10658" y1="53236" x2="12382" y2="47182"/>
                        <a14:foregroundMark x1="12539" y1="47182" x2="12226" y2="52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9017" r="29630"/>
          <a:stretch/>
        </p:blipFill>
        <p:spPr>
          <a:xfrm>
            <a:off x="5297763" y="651006"/>
            <a:ext cx="6250769" cy="539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4191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431FC9-8756-4F12-AE1D-588E83767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Chemical Digestion</a:t>
            </a:r>
            <a:r>
              <a:rPr lang="en-US" sz="2800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1EBCD-9969-47F9-B195-9E4FC2477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Chemical Digestion</a:t>
            </a:r>
            <a:r>
              <a:rPr lang="en-US" sz="2000" dirty="0">
                <a:solidFill>
                  <a:schemeClr val="bg1"/>
                </a:solidFill>
              </a:rPr>
              <a:t>: starts in the mouth and continues into the intestines. </a:t>
            </a:r>
          </a:p>
          <a:p>
            <a:r>
              <a:rPr lang="en-US" sz="2000" dirty="0">
                <a:solidFill>
                  <a:schemeClr val="bg1"/>
                </a:solidFill>
              </a:rPr>
              <a:t>Several different enzymes break down macromolecules into smaller molecules that can be absorbed.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275CE5-6678-42ED-8C1D-061B53F72B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251" b="90605" l="40596" r="97022">
                        <a14:foregroundMark x1="43730" y1="26096" x2="53448" y2="26096"/>
                        <a14:foregroundMark x1="53448" y1="26096" x2="54545" y2="26096"/>
                        <a14:foregroundMark x1="40752" y1="31942" x2="46238" y2="20668"/>
                        <a14:foregroundMark x1="64734" y1="29436" x2="68025" y2="31733"/>
                        <a14:foregroundMark x1="71003" y1="34864" x2="89812" y2="44259"/>
                        <a14:foregroundMark x1="78370" y1="50522" x2="70690" y2="49687"/>
                        <a14:foregroundMark x1="70690" y1="49687" x2="79937" y2="52610"/>
                        <a14:foregroundMark x1="79937" y1="52610" x2="88245" y2="50939"/>
                        <a14:foregroundMark x1="88245" y1="50939" x2="84326" y2="49478"/>
                        <a14:foregroundMark x1="73511" y1="49478" x2="75078" y2="52610"/>
                        <a14:foregroundMark x1="66928" y1="50313" x2="73981" y2="51983"/>
                        <a14:foregroundMark x1="78056" y1="45094" x2="78056" y2="45094"/>
                        <a14:foregroundMark x1="69749" y1="48643" x2="74922" y2="56367"/>
                        <a14:foregroundMark x1="74922" y1="56367" x2="74922" y2="56576"/>
                        <a14:foregroundMark x1="50940" y1="69102" x2="67241" y2="64509"/>
                        <a14:foregroundMark x1="67241" y1="64509" x2="69592" y2="62839"/>
                        <a14:foregroundMark x1="48276" y1="68476" x2="73981" y2="63466"/>
                        <a14:foregroundMark x1="73981" y1="63466" x2="83229" y2="66806"/>
                        <a14:foregroundMark x1="82915" y1="64927" x2="74922" y2="61587"/>
                        <a14:foregroundMark x1="74922" y1="61587" x2="64734" y2="62004"/>
                        <a14:foregroundMark x1="64734" y1="62004" x2="49687" y2="67850"/>
                        <a14:foregroundMark x1="49687" y1="67850" x2="47806" y2="70146"/>
                        <a14:foregroundMark x1="54702" y1="64927" x2="54702" y2="64927"/>
                        <a14:foregroundMark x1="47649" y1="67850" x2="47649" y2="67850"/>
                        <a14:foregroundMark x1="54075" y1="71608" x2="54075" y2="71608"/>
                        <a14:foregroundMark x1="54389" y1="70564" x2="54702" y2="67432"/>
                        <a14:foregroundMark x1="61442" y1="61169" x2="66771" y2="63674"/>
                        <a14:foregroundMark x1="63323" y1="60752" x2="80878" y2="64301"/>
                        <a14:foregroundMark x1="80878" y1="64301" x2="83386" y2="59708"/>
                        <a14:foregroundMark x1="80251" y1="48225" x2="89655" y2="53445"/>
                        <a14:foregroundMark x1="75078" y1="49061" x2="82602" y2="47182"/>
                        <a14:foregroundMark x1="70376" y1="47808" x2="82915" y2="53027"/>
                        <a14:foregroundMark x1="73981" y1="47808" x2="83699" y2="47808"/>
                        <a14:foregroundMark x1="83699" y1="47808" x2="87774" y2="47182"/>
                        <a14:foregroundMark x1="84639" y1="34864" x2="96082" y2="71816"/>
                        <a14:foregroundMark x1="96082" y1="71816" x2="97022" y2="73904"/>
                        <a14:foregroundMark x1="93260" y1="52401" x2="83386" y2="39248"/>
                        <a14:foregroundMark x1="94201" y1="50313" x2="78997" y2="53653"/>
                        <a14:foregroundMark x1="74608" y1="52818" x2="82288" y2="54071"/>
                        <a14:foregroundMark x1="80094" y1="54489" x2="71473" y2="55115"/>
                        <a14:foregroundMark x1="86050" y1="55115" x2="96708" y2="55324"/>
                        <a14:foregroundMark x1="83072" y1="44259" x2="78683" y2="32568"/>
                        <a14:foregroundMark x1="78683" y1="32568" x2="78683" y2="31942"/>
                        <a14:foregroundMark x1="71317" y1="33612" x2="81661" y2="45929"/>
                        <a14:foregroundMark x1="66614" y1="70146" x2="66614" y2="70146"/>
                        <a14:foregroundMark x1="68025" y1="85177" x2="68025" y2="85177"/>
                        <a14:foregroundMark x1="59875" y1="82046" x2="59875" y2="82046"/>
                        <a14:foregroundMark x1="60658" y1="89979" x2="60658" y2="89979"/>
                        <a14:foregroundMark x1="72884" y1="73695" x2="83386" y2="73695"/>
                        <a14:foregroundMark x1="83386" y1="73695" x2="91536" y2="74530"/>
                        <a14:foregroundMark x1="66928" y1="70981" x2="66928" y2="70981"/>
                        <a14:foregroundMark x1="72571" y1="74530" x2="80251" y2="72234"/>
                        <a14:foregroundMark x1="80251" y1="72234" x2="71003" y2="74113"/>
                        <a14:foregroundMark x1="71630" y1="73069" x2="89812" y2="74948"/>
                        <a14:foregroundMark x1="89812" y1="74948" x2="95141" y2="73069"/>
                        <a14:foregroundMark x1="75235" y1="68685" x2="75235" y2="68685"/>
                        <a14:foregroundMark x1="72100" y1="73069" x2="86834" y2="73069"/>
                        <a14:foregroundMark x1="71944" y1="72025" x2="81505" y2="72860"/>
                        <a14:foregroundMark x1="81505" y1="72860" x2="90439" y2="71399"/>
                        <a14:foregroundMark x1="90439" y1="71399" x2="96865" y2="72860"/>
                        <a14:foregroundMark x1="78840" y1="70772" x2="86207" y2="74113"/>
                        <a14:foregroundMark x1="86207" y1="74113" x2="86207" y2="74322"/>
                        <a14:foregroundMark x1="75705" y1="78914" x2="86834" y2="77244"/>
                        <a14:foregroundMark x1="86834" y1="77244" x2="88088" y2="77244"/>
                        <a14:foregroundMark x1="74295" y1="73069" x2="75549" y2="82046"/>
                        <a14:foregroundMark x1="71944" y1="84342" x2="90596" y2="90605"/>
                        <a14:foregroundMark x1="90596" y1="90605" x2="91223" y2="90605"/>
                        <a14:foregroundMark x1="70690" y1="89353" x2="88401" y2="79958"/>
                        <a14:foregroundMark x1="88558" y1="90188" x2="93730" y2="71608"/>
                        <a14:foregroundMark x1="94357" y1="72651" x2="93730" y2="84551"/>
                        <a14:foregroundMark x1="93887" y1="89979" x2="80408" y2="86639"/>
                        <a14:foregroundMark x1="74608" y1="89562" x2="85893" y2="89562"/>
                        <a14:foregroundMark x1="83386" y1="55532" x2="85580" y2="51148"/>
                        <a14:foregroundMark x1="92320" y1="50939" x2="92163" y2="48643"/>
                        <a14:foregroundMark x1="69436" y1="54697" x2="71160" y2="46764"/>
                        <a14:foregroundMark x1="67398" y1="53236" x2="68809" y2="47599"/>
                        <a14:foregroundMark x1="74451" y1="39666" x2="75078" y2="33820"/>
                        <a14:backgroundMark x1="37618" y1="48852" x2="43417" y2="58038"/>
                        <a14:backgroundMark x1="43417" y1="58038" x2="42947" y2="68685"/>
                        <a14:backgroundMark x1="42947" y1="68685" x2="36207" y2="7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8801" t="19161" r="1" b="5699"/>
          <a:stretch/>
        </p:blipFill>
        <p:spPr>
          <a:xfrm>
            <a:off x="5485579" y="643467"/>
            <a:ext cx="5875137" cy="54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19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object 2">
            <a:extLst>
              <a:ext uri="{FF2B5EF4-FFF2-40B4-BE49-F238E27FC236}">
                <a16:creationId xmlns:a16="http://schemas.microsoft.com/office/drawing/2014/main" id="{028B868A-7BB7-4C87-A504-44F948576CE6}"/>
              </a:ext>
            </a:extLst>
          </p:cNvPr>
          <p:cNvSpPr>
            <a:spLocks/>
          </p:cNvSpPr>
          <p:nvPr/>
        </p:nvSpPr>
        <p:spPr bwMode="auto">
          <a:xfrm>
            <a:off x="338138" y="385763"/>
            <a:ext cx="4268787" cy="6053137"/>
          </a:xfrm>
          <a:custGeom>
            <a:avLst/>
            <a:gdLst>
              <a:gd name="T0" fmla="*/ 0 w 4269740"/>
              <a:gd name="T1" fmla="*/ 6052820 h 6052820"/>
              <a:gd name="T2" fmla="*/ 4269486 w 4269740"/>
              <a:gd name="T3" fmla="*/ 6052820 h 6052820"/>
              <a:gd name="T4" fmla="*/ 4269486 w 4269740"/>
              <a:gd name="T5" fmla="*/ 0 h 6052820"/>
              <a:gd name="T6" fmla="*/ 0 w 4269740"/>
              <a:gd name="T7" fmla="*/ 0 h 6052820"/>
              <a:gd name="T8" fmla="*/ 0 w 4269740"/>
              <a:gd name="T9" fmla="*/ 6052820 h 60528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69740" h="6052820">
                <a:moveTo>
                  <a:pt x="0" y="6052820"/>
                </a:moveTo>
                <a:lnTo>
                  <a:pt x="4269486" y="6052820"/>
                </a:lnTo>
                <a:lnTo>
                  <a:pt x="4269486" y="0"/>
                </a:lnTo>
                <a:lnTo>
                  <a:pt x="0" y="0"/>
                </a:lnTo>
                <a:lnTo>
                  <a:pt x="0" y="6052820"/>
                </a:lnTo>
                <a:close/>
              </a:path>
            </a:pathLst>
          </a:custGeom>
          <a:solidFill>
            <a:srgbClr val="404040">
              <a:alpha val="8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267" name="object 3">
            <a:extLst>
              <a:ext uri="{FF2B5EF4-FFF2-40B4-BE49-F238E27FC236}">
                <a16:creationId xmlns:a16="http://schemas.microsoft.com/office/drawing/2014/main" id="{ADE64FB1-3F1C-49C0-B467-8128AEE51E62}"/>
              </a:ext>
            </a:extLst>
          </p:cNvPr>
          <p:cNvSpPr>
            <a:spLocks/>
          </p:cNvSpPr>
          <p:nvPr/>
        </p:nvSpPr>
        <p:spPr bwMode="auto">
          <a:xfrm>
            <a:off x="274638" y="6553200"/>
            <a:ext cx="4459287" cy="0"/>
          </a:xfrm>
          <a:custGeom>
            <a:avLst/>
            <a:gdLst>
              <a:gd name="T0" fmla="*/ 0 w 4459605"/>
              <a:gd name="T1" fmla="*/ 4459224 w 445960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459605">
                <a:moveTo>
                  <a:pt x="0" y="0"/>
                </a:moveTo>
                <a:lnTo>
                  <a:pt x="4459224" y="0"/>
                </a:lnTo>
              </a:path>
            </a:pathLst>
          </a:custGeom>
          <a:noFill/>
          <a:ln w="25400">
            <a:solidFill>
              <a:srgbClr val="58585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268" name="object 4">
            <a:extLst>
              <a:ext uri="{FF2B5EF4-FFF2-40B4-BE49-F238E27FC236}">
                <a16:creationId xmlns:a16="http://schemas.microsoft.com/office/drawing/2014/main" id="{309A7005-83EB-4F1A-A6C9-F90FDB533E63}"/>
              </a:ext>
            </a:extLst>
          </p:cNvPr>
          <p:cNvSpPr>
            <a:spLocks/>
          </p:cNvSpPr>
          <p:nvPr/>
        </p:nvSpPr>
        <p:spPr bwMode="auto">
          <a:xfrm>
            <a:off x="287338" y="284163"/>
            <a:ext cx="0" cy="6256337"/>
          </a:xfrm>
          <a:custGeom>
            <a:avLst/>
            <a:gdLst>
              <a:gd name="T0" fmla="*/ 0 h 6256020"/>
              <a:gd name="T1" fmla="*/ 6256020 h 625602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56020">
                <a:moveTo>
                  <a:pt x="0" y="0"/>
                </a:moveTo>
                <a:lnTo>
                  <a:pt x="0" y="6256020"/>
                </a:lnTo>
              </a:path>
            </a:pathLst>
          </a:custGeom>
          <a:noFill/>
          <a:ln w="25298">
            <a:solidFill>
              <a:srgbClr val="58585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269" name="object 5">
            <a:extLst>
              <a:ext uri="{FF2B5EF4-FFF2-40B4-BE49-F238E27FC236}">
                <a16:creationId xmlns:a16="http://schemas.microsoft.com/office/drawing/2014/main" id="{1D932B2E-83FD-42A2-AACF-F2812D0E22A6}"/>
              </a:ext>
            </a:extLst>
          </p:cNvPr>
          <p:cNvSpPr>
            <a:spLocks/>
          </p:cNvSpPr>
          <p:nvPr/>
        </p:nvSpPr>
        <p:spPr bwMode="auto">
          <a:xfrm>
            <a:off x="274638" y="258763"/>
            <a:ext cx="63500" cy="25400"/>
          </a:xfrm>
          <a:custGeom>
            <a:avLst/>
            <a:gdLst>
              <a:gd name="T0" fmla="*/ 0 w 63500"/>
              <a:gd name="T1" fmla="*/ 25400 h 25400"/>
              <a:gd name="T2" fmla="*/ 63245 w 63500"/>
              <a:gd name="T3" fmla="*/ 25400 h 25400"/>
              <a:gd name="T4" fmla="*/ 63245 w 63500"/>
              <a:gd name="T5" fmla="*/ 0 h 25400"/>
              <a:gd name="T6" fmla="*/ 0 w 63500"/>
              <a:gd name="T7" fmla="*/ 0 h 25400"/>
              <a:gd name="T8" fmla="*/ 0 w 63500"/>
              <a:gd name="T9" fmla="*/ 25400 h 25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500" h="25400">
                <a:moveTo>
                  <a:pt x="0" y="25400"/>
                </a:moveTo>
                <a:lnTo>
                  <a:pt x="63245" y="25400"/>
                </a:lnTo>
                <a:lnTo>
                  <a:pt x="63245" y="0"/>
                </a:lnTo>
                <a:lnTo>
                  <a:pt x="0" y="0"/>
                </a:lnTo>
                <a:lnTo>
                  <a:pt x="0" y="25400"/>
                </a:lnTo>
                <a:close/>
              </a:path>
            </a:pathLst>
          </a:custGeom>
          <a:solidFill>
            <a:srgbClr val="585858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270" name="object 6">
            <a:extLst>
              <a:ext uri="{FF2B5EF4-FFF2-40B4-BE49-F238E27FC236}">
                <a16:creationId xmlns:a16="http://schemas.microsoft.com/office/drawing/2014/main" id="{F77BE3E4-C60B-4C88-BBF3-33EF9940DE68}"/>
              </a:ext>
            </a:extLst>
          </p:cNvPr>
          <p:cNvSpPr>
            <a:spLocks/>
          </p:cNvSpPr>
          <p:nvPr/>
        </p:nvSpPr>
        <p:spPr bwMode="auto">
          <a:xfrm>
            <a:off x="4721225" y="284163"/>
            <a:ext cx="0" cy="6256337"/>
          </a:xfrm>
          <a:custGeom>
            <a:avLst/>
            <a:gdLst>
              <a:gd name="T0" fmla="*/ 0 h 6256020"/>
              <a:gd name="T1" fmla="*/ 6256020 h 625602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256020">
                <a:moveTo>
                  <a:pt x="0" y="0"/>
                </a:moveTo>
                <a:lnTo>
                  <a:pt x="0" y="6256020"/>
                </a:lnTo>
              </a:path>
            </a:pathLst>
          </a:custGeom>
          <a:noFill/>
          <a:ln w="25298">
            <a:solidFill>
              <a:srgbClr val="58585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271" name="object 7">
            <a:extLst>
              <a:ext uri="{FF2B5EF4-FFF2-40B4-BE49-F238E27FC236}">
                <a16:creationId xmlns:a16="http://schemas.microsoft.com/office/drawing/2014/main" id="{05320899-5E11-4DCD-9985-300F42F6E719}"/>
              </a:ext>
            </a:extLst>
          </p:cNvPr>
          <p:cNvSpPr>
            <a:spLocks/>
          </p:cNvSpPr>
          <p:nvPr/>
        </p:nvSpPr>
        <p:spPr bwMode="auto">
          <a:xfrm>
            <a:off x="338138" y="271463"/>
            <a:ext cx="4395787" cy="0"/>
          </a:xfrm>
          <a:custGeom>
            <a:avLst/>
            <a:gdLst>
              <a:gd name="T0" fmla="*/ 0 w 4396105"/>
              <a:gd name="T1" fmla="*/ 4395978 w 439610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396105">
                <a:moveTo>
                  <a:pt x="0" y="0"/>
                </a:moveTo>
                <a:lnTo>
                  <a:pt x="4395978" y="0"/>
                </a:lnTo>
              </a:path>
            </a:pathLst>
          </a:custGeom>
          <a:noFill/>
          <a:ln w="25400">
            <a:solidFill>
              <a:srgbClr val="58585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272" name="object 8">
            <a:extLst>
              <a:ext uri="{FF2B5EF4-FFF2-40B4-BE49-F238E27FC236}">
                <a16:creationId xmlns:a16="http://schemas.microsoft.com/office/drawing/2014/main" id="{3FBFE9D4-3D7E-4A7E-96DE-0B9F3792D939}"/>
              </a:ext>
            </a:extLst>
          </p:cNvPr>
          <p:cNvSpPr>
            <a:spLocks/>
          </p:cNvSpPr>
          <p:nvPr/>
        </p:nvSpPr>
        <p:spPr bwMode="auto">
          <a:xfrm>
            <a:off x="325438" y="6477000"/>
            <a:ext cx="4357687" cy="0"/>
          </a:xfrm>
          <a:custGeom>
            <a:avLst/>
            <a:gdLst>
              <a:gd name="T0" fmla="*/ 0 w 4358640"/>
              <a:gd name="T1" fmla="*/ 4358030 w 4358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358640">
                <a:moveTo>
                  <a:pt x="0" y="0"/>
                </a:moveTo>
                <a:lnTo>
                  <a:pt x="4358030" y="0"/>
                </a:lnTo>
              </a:path>
            </a:pathLst>
          </a:custGeom>
          <a:noFill/>
          <a:ln w="76200">
            <a:solidFill>
              <a:srgbClr val="58585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273" name="object 9">
            <a:extLst>
              <a:ext uri="{FF2B5EF4-FFF2-40B4-BE49-F238E27FC236}">
                <a16:creationId xmlns:a16="http://schemas.microsoft.com/office/drawing/2014/main" id="{AAC6F64E-D882-4C95-8BB1-9DD5423317E4}"/>
              </a:ext>
            </a:extLst>
          </p:cNvPr>
          <p:cNvSpPr>
            <a:spLocks/>
          </p:cNvSpPr>
          <p:nvPr/>
        </p:nvSpPr>
        <p:spPr bwMode="auto">
          <a:xfrm>
            <a:off x="363538" y="385763"/>
            <a:ext cx="0" cy="6053137"/>
          </a:xfrm>
          <a:custGeom>
            <a:avLst/>
            <a:gdLst>
              <a:gd name="T0" fmla="*/ 0 h 6052820"/>
              <a:gd name="T1" fmla="*/ 6052820 h 6052820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052820">
                <a:moveTo>
                  <a:pt x="0" y="0"/>
                </a:moveTo>
                <a:lnTo>
                  <a:pt x="0" y="6052820"/>
                </a:lnTo>
              </a:path>
            </a:pathLst>
          </a:custGeom>
          <a:noFill/>
          <a:ln w="75895">
            <a:solidFill>
              <a:srgbClr val="58585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274" name="object 10">
            <a:extLst>
              <a:ext uri="{FF2B5EF4-FFF2-40B4-BE49-F238E27FC236}">
                <a16:creationId xmlns:a16="http://schemas.microsoft.com/office/drawing/2014/main" id="{C142BADC-6392-460A-866F-EA9BDDC20C58}"/>
              </a:ext>
            </a:extLst>
          </p:cNvPr>
          <p:cNvSpPr>
            <a:spLocks/>
          </p:cNvSpPr>
          <p:nvPr/>
        </p:nvSpPr>
        <p:spPr bwMode="auto">
          <a:xfrm>
            <a:off x="325438" y="347663"/>
            <a:ext cx="4357687" cy="0"/>
          </a:xfrm>
          <a:custGeom>
            <a:avLst/>
            <a:gdLst>
              <a:gd name="T0" fmla="*/ 0 w 4358640"/>
              <a:gd name="T1" fmla="*/ 4358030 w 435864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358640">
                <a:moveTo>
                  <a:pt x="0" y="0"/>
                </a:moveTo>
                <a:lnTo>
                  <a:pt x="4358030" y="0"/>
                </a:lnTo>
              </a:path>
            </a:pathLst>
          </a:custGeom>
          <a:noFill/>
          <a:ln w="76200">
            <a:solidFill>
              <a:srgbClr val="58585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275" name="object 11">
            <a:extLst>
              <a:ext uri="{FF2B5EF4-FFF2-40B4-BE49-F238E27FC236}">
                <a16:creationId xmlns:a16="http://schemas.microsoft.com/office/drawing/2014/main" id="{5F21A5FD-8204-4C53-A6A0-21BB90CD6FB7}"/>
              </a:ext>
            </a:extLst>
          </p:cNvPr>
          <p:cNvSpPr>
            <a:spLocks/>
          </p:cNvSpPr>
          <p:nvPr/>
        </p:nvSpPr>
        <p:spPr bwMode="auto">
          <a:xfrm>
            <a:off x="4645025" y="385763"/>
            <a:ext cx="0" cy="6053137"/>
          </a:xfrm>
          <a:custGeom>
            <a:avLst/>
            <a:gdLst>
              <a:gd name="T0" fmla="*/ 0 h 6053455"/>
              <a:gd name="T1" fmla="*/ 6053328 h 605345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053455">
                <a:moveTo>
                  <a:pt x="0" y="0"/>
                </a:moveTo>
                <a:lnTo>
                  <a:pt x="0" y="6053328"/>
                </a:lnTo>
              </a:path>
            </a:pathLst>
          </a:custGeom>
          <a:noFill/>
          <a:ln w="75895">
            <a:solidFill>
              <a:srgbClr val="58585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92F93C04-1E16-47EC-9F64-B94963854A6E}"/>
              </a:ext>
            </a:extLst>
          </p:cNvPr>
          <p:cNvSpPr txBox="1"/>
          <p:nvPr/>
        </p:nvSpPr>
        <p:spPr>
          <a:xfrm>
            <a:off x="808038" y="996950"/>
            <a:ext cx="3389312" cy="2732088"/>
          </a:xfrm>
          <a:prstGeom prst="rect">
            <a:avLst/>
          </a:prstGeom>
        </p:spPr>
        <p:txBody>
          <a:bodyPr lIns="0" tIns="95885" rIns="0" bIns="0">
            <a:spAutoFit/>
          </a:bodyPr>
          <a:lstStyle>
            <a:lvl1pPr marL="111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1113" marR="0" lvl="0" indent="0" algn="ctr" defTabSz="914400" rtl="0" eaLnBrk="1" fontAlgn="base" latinLnBrk="0" hangingPunct="1">
              <a:lnSpc>
                <a:spcPts val="5175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Breathing and  Lung  Mechanics –  Ventilation</a:t>
            </a:r>
            <a:endParaRPr kumimoji="0" lang="en-US" alt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B4E1D2D9-7B75-42F0-8047-96702A7FEF9C}"/>
              </a:ext>
            </a:extLst>
          </p:cNvPr>
          <p:cNvSpPr txBox="1"/>
          <p:nvPr/>
        </p:nvSpPr>
        <p:spPr>
          <a:xfrm>
            <a:off x="887413" y="4156075"/>
            <a:ext cx="3230562" cy="881063"/>
          </a:xfrm>
          <a:prstGeom prst="rect">
            <a:avLst/>
          </a:prstGeom>
        </p:spPr>
        <p:txBody>
          <a:bodyPr lIns="0" tIns="47625" rIns="0" bIns="0">
            <a:spAutoFit/>
          </a:bodyPr>
          <a:lstStyle>
            <a:lvl1pPr marL="111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1113" marR="0" lvl="0" indent="0" algn="ctr" defTabSz="914400" rtl="0" eaLnBrk="1" fontAlgn="base" latinLnBrk="0" hangingPunct="1">
              <a:lnSpc>
                <a:spcPts val="2163"/>
              </a:lnSpc>
              <a:spcBef>
                <a:spcPts val="37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Air moves by bulk flow from an  area of high pressure to low  pressure.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1278" name="object 14">
            <a:extLst>
              <a:ext uri="{FF2B5EF4-FFF2-40B4-BE49-F238E27FC236}">
                <a16:creationId xmlns:a16="http://schemas.microsoft.com/office/drawing/2014/main" id="{BEB4F21D-2829-42D9-BB7D-ED0E8F636F84}"/>
              </a:ext>
            </a:extLst>
          </p:cNvPr>
          <p:cNvSpPr>
            <a:spLocks/>
          </p:cNvSpPr>
          <p:nvPr/>
        </p:nvSpPr>
        <p:spPr bwMode="auto">
          <a:xfrm>
            <a:off x="1192213" y="3911600"/>
            <a:ext cx="2587625" cy="0"/>
          </a:xfrm>
          <a:custGeom>
            <a:avLst/>
            <a:gdLst>
              <a:gd name="T0" fmla="*/ 0 w 2586990"/>
              <a:gd name="T1" fmla="*/ 2586786 w 258699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2586990">
                <a:moveTo>
                  <a:pt x="0" y="0"/>
                </a:moveTo>
                <a:lnTo>
                  <a:pt x="2586786" y="0"/>
                </a:lnTo>
              </a:path>
            </a:pathLst>
          </a:custGeom>
          <a:noFill/>
          <a:ln w="22860">
            <a:solidFill>
              <a:srgbClr val="D9D9D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279" name="object 15">
            <a:extLst>
              <a:ext uri="{FF2B5EF4-FFF2-40B4-BE49-F238E27FC236}">
                <a16:creationId xmlns:a16="http://schemas.microsoft.com/office/drawing/2014/main" id="{FACDCE47-FD7C-4224-ADC9-E186CAF03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8250" y="523875"/>
            <a:ext cx="6791325" cy="591026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73906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EF03E3-6A16-48C8-9892-587DDDB18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txBody>
          <a:bodyPr wrap="square">
            <a:norm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The GI Tract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9A8C9-3877-417A-90EF-C8C69317E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r>
              <a:rPr lang="en-US" sz="1900">
                <a:solidFill>
                  <a:schemeClr val="bg1"/>
                </a:solidFill>
              </a:rPr>
              <a:t>The GI tract includes</a:t>
            </a:r>
          </a:p>
          <a:p>
            <a:pPr lvl="1"/>
            <a:r>
              <a:rPr lang="en-US" sz="1900">
                <a:solidFill>
                  <a:schemeClr val="bg1"/>
                </a:solidFill>
              </a:rPr>
              <a:t>The Mouth</a:t>
            </a:r>
          </a:p>
          <a:p>
            <a:pPr lvl="1"/>
            <a:r>
              <a:rPr lang="en-US" sz="1900">
                <a:solidFill>
                  <a:schemeClr val="bg1"/>
                </a:solidFill>
              </a:rPr>
              <a:t>The Esophagus</a:t>
            </a:r>
          </a:p>
          <a:p>
            <a:pPr lvl="1"/>
            <a:r>
              <a:rPr lang="en-US" sz="1900">
                <a:solidFill>
                  <a:schemeClr val="bg1"/>
                </a:solidFill>
              </a:rPr>
              <a:t>The Stomach</a:t>
            </a:r>
          </a:p>
          <a:p>
            <a:pPr lvl="1"/>
            <a:r>
              <a:rPr lang="en-US" sz="1900">
                <a:solidFill>
                  <a:schemeClr val="bg1"/>
                </a:solidFill>
              </a:rPr>
              <a:t>The Small Intestine (Duodenum, Jejunum, Ileum)</a:t>
            </a:r>
          </a:p>
          <a:p>
            <a:pPr lvl="1"/>
            <a:r>
              <a:rPr lang="en-US" sz="1900">
                <a:solidFill>
                  <a:schemeClr val="bg1"/>
                </a:solidFill>
              </a:rPr>
              <a:t>The Large Intestine (Colon)</a:t>
            </a:r>
          </a:p>
          <a:p>
            <a:pPr lvl="1"/>
            <a:r>
              <a:rPr lang="en-US" sz="1900">
                <a:solidFill>
                  <a:schemeClr val="bg1"/>
                </a:solidFill>
              </a:rPr>
              <a:t>Rectum</a:t>
            </a:r>
          </a:p>
          <a:p>
            <a:pPr lvl="1"/>
            <a:r>
              <a:rPr lang="en-US" sz="1900">
                <a:solidFill>
                  <a:schemeClr val="bg1"/>
                </a:solidFill>
              </a:rPr>
              <a:t>Anus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4322EAE5-55ED-4BA7-9D10-F1724144D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048" y="643467"/>
            <a:ext cx="5410199" cy="541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38116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1E851A-BDA3-42FA-B405-B2CA0818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Accessory Organs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BBA15AA-ED70-4EED-81CC-FD555BF6CC2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1041897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E851A-BDA3-42FA-B405-B2CA0818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en-US" dirty="0"/>
              <a:t>Salivary glands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5FE7E-F719-41C2-885B-E3EBD2E46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3667037" cy="3785419"/>
          </a:xfrm>
        </p:spPr>
        <p:txBody>
          <a:bodyPr>
            <a:normAutofit/>
          </a:bodyPr>
          <a:lstStyle/>
          <a:p>
            <a:pPr lvl="1"/>
            <a:r>
              <a:rPr lang="en-US" sz="1800" dirty="0"/>
              <a:t>The 3 salivary glands – </a:t>
            </a:r>
          </a:p>
          <a:p>
            <a:pPr lvl="2"/>
            <a:r>
              <a:rPr lang="en-US" sz="1800" dirty="0"/>
              <a:t>Parotid Gland</a:t>
            </a:r>
          </a:p>
          <a:p>
            <a:pPr lvl="2"/>
            <a:r>
              <a:rPr lang="en-US" sz="1800" dirty="0"/>
              <a:t>Submandibular Gland</a:t>
            </a:r>
          </a:p>
          <a:p>
            <a:pPr lvl="2"/>
            <a:r>
              <a:rPr lang="en-US" sz="1800" dirty="0"/>
              <a:t>Sublingual Gland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/>
              <a:t>The Salivary Glands are exocrine glands that produce saliva which begins the process of digestion with amylase, and moistens the food creating a bolus.</a:t>
            </a:r>
          </a:p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4683FA-1529-49BE-AD09-E70B9A89D4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03" r="1" b="1"/>
          <a:stretch/>
        </p:blipFill>
        <p:spPr>
          <a:xfrm>
            <a:off x="4636008" y="640082"/>
            <a:ext cx="6916329" cy="55778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7821027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85CE3-15DD-407F-BDA0-8138BED3D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en-US" sz="3600"/>
              <a:t>Tongue and Teeth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6D495-26E4-4348-BA3B-A8ED5E724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1"/>
            <a:ext cx="3667036" cy="3779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Tongue</a:t>
            </a:r>
          </a:p>
          <a:p>
            <a:r>
              <a:rPr lang="en-US" sz="1800" dirty="0"/>
              <a:t>Manipulates food for chewing/swallowing</a:t>
            </a:r>
          </a:p>
          <a:p>
            <a:r>
              <a:rPr lang="en-US" sz="1800" dirty="0"/>
              <a:t>Main taste organ, covered in taste buds</a:t>
            </a:r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/>
              <a:t>Teeth</a:t>
            </a:r>
          </a:p>
          <a:p>
            <a:r>
              <a:rPr lang="en-US" sz="1800" dirty="0"/>
              <a:t>For chewing food up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13" name="Rectangle 10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person, mouth, teeth, brushing&#10;&#10;Description automatically generated">
            <a:extLst>
              <a:ext uri="{FF2B5EF4-FFF2-40B4-BE49-F238E27FC236}">
                <a16:creationId xmlns:a16="http://schemas.microsoft.com/office/drawing/2014/main" id="{170873B9-0652-4F19-A2CC-3FF8BFDD73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992" r="649"/>
          <a:stretch/>
        </p:blipFill>
        <p:spPr>
          <a:xfrm>
            <a:off x="5276088" y="640082"/>
            <a:ext cx="6276250" cy="5577838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60A927-05B0-4728-9EB6-2D2087D8B260}"/>
              </a:ext>
            </a:extLst>
          </p:cNvPr>
          <p:cNvSpPr txBox="1"/>
          <p:nvPr/>
        </p:nvSpPr>
        <p:spPr>
          <a:xfrm>
            <a:off x="9112246" y="6017865"/>
            <a:ext cx="244009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 tooltip="http://smile-365.com/evaluate-your-oral-hygiene-skills-using-a-plaque-scoring-test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by Unknown Author is licensed under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8757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n umbrella&#10;&#10;Description automatically generated">
            <a:extLst>
              <a:ext uri="{FF2B5EF4-FFF2-40B4-BE49-F238E27FC236}">
                <a16:creationId xmlns:a16="http://schemas.microsoft.com/office/drawing/2014/main" id="{FFFC174C-EBEB-4A46-B402-E948DD3C53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11033"/>
          <a:stretch/>
        </p:blipFill>
        <p:spPr>
          <a:xfrm>
            <a:off x="6090612" y="10"/>
            <a:ext cx="6101387" cy="6857990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4A1CD1-5C72-4635-BA49-E06D5227F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7401" y="226503"/>
            <a:ext cx="2827091" cy="1031598"/>
          </a:xfrm>
          <a:solidFill>
            <a:schemeClr val="accent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en-US" dirty="0"/>
              <a:t>Liver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FE291-3D9D-4039-AFB2-35C50E04D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897622"/>
            <a:ext cx="5127029" cy="5326197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/>
              <a:t>Produces and excretes bile required for emulsifying fats. </a:t>
            </a:r>
          </a:p>
          <a:p>
            <a:pPr lvl="1"/>
            <a:r>
              <a:rPr lang="en-US" dirty="0"/>
              <a:t>Some of the bile drains directly into the duodenum and some is stored in the gall bladder.</a:t>
            </a:r>
          </a:p>
          <a:p>
            <a:r>
              <a:rPr lang="en-US" sz="3200" dirty="0"/>
              <a:t>Helps metabolize proteins, lipids, and carbohydrates.</a:t>
            </a:r>
          </a:p>
          <a:p>
            <a:r>
              <a:rPr lang="en-US" sz="3200" dirty="0"/>
              <a:t>Urea is formed in liver from amino acids and compounds of ammonia.</a:t>
            </a:r>
          </a:p>
          <a:p>
            <a:r>
              <a:rPr lang="en-US" sz="3200" dirty="0"/>
              <a:t>Breaks down insulin and other hormones.</a:t>
            </a:r>
          </a:p>
          <a:p>
            <a:r>
              <a:rPr lang="en-US" sz="3200" dirty="0"/>
              <a:t>Produces coagulation factors.</a:t>
            </a:r>
          </a:p>
        </p:txBody>
      </p:sp>
    </p:spTree>
    <p:extLst>
      <p:ext uri="{BB962C8B-B14F-4D97-AF65-F5344CB8AC3E}">
        <p14:creationId xmlns:p14="http://schemas.microsoft.com/office/powerpoint/2010/main" val="365355870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A1CD1-5C72-4635-BA49-E06D5227F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/>
              <a:t>Liver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EFE291-3D9D-4039-AFB2-35C50E04D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 fontScale="92500"/>
          </a:bodyPr>
          <a:lstStyle/>
          <a:p>
            <a:r>
              <a:rPr lang="en-US" sz="3600" dirty="0"/>
              <a:t>The liver produces and excretes bile required for emulsifying fats. </a:t>
            </a:r>
          </a:p>
          <a:p>
            <a:pPr lvl="1"/>
            <a:r>
              <a:rPr lang="en-US" sz="3600" dirty="0"/>
              <a:t>Some of the bile drains directly into the duodenum and some is stored in the gall bladder.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A08AB3-BF0F-48B6-AF36-3AD167A7A0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537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495930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7CADB0-C6C1-4F17-AF84-A32469570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12" y="1667263"/>
            <a:ext cx="9227976" cy="51907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C9C6B7-3BE0-43F5-90E8-51A8AC4B8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667262"/>
            <a:ext cx="6593747" cy="799101"/>
          </a:xfr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Gallbladder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40648-C88B-4CC3-864D-7985ABEDC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171" y="108792"/>
            <a:ext cx="11745086" cy="973388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FUNCTION:</a:t>
            </a:r>
          </a:p>
          <a:p>
            <a:r>
              <a:rPr lang="en-US" dirty="0"/>
              <a:t>Bile storage – Stores and Concentrated Biles from the Liver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88272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D2C4B3-9566-4967-81F7-BB1522C99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363974" cy="1597315"/>
          </a:xfrm>
          <a:noFill/>
          <a:ln w="19050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normAutofit/>
          </a:bodyPr>
          <a:lstStyle/>
          <a:p>
            <a:pPr algn="ctr"/>
            <a:br>
              <a:rPr lang="en-US" sz="280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en-US" sz="2800">
                <a:solidFill>
                  <a:schemeClr val="bg1"/>
                </a:solidFill>
                <a:latin typeface="Algerian" panose="04020705040A02060702" pitchFamily="82" charset="0"/>
              </a:rPr>
              <a:t>Pancreas</a:t>
            </a:r>
            <a:br>
              <a:rPr lang="en-US" sz="2800">
                <a:solidFill>
                  <a:schemeClr val="bg1"/>
                </a:solidFill>
                <a:latin typeface="Algerian" panose="04020705040A02060702" pitchFamily="82" charset="0"/>
              </a:rPr>
            </a:br>
            <a:endParaRPr lang="en-US" sz="280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3CB1C-E723-492B-BA70-5728D85AA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8" y="2638044"/>
            <a:ext cx="3363974" cy="341562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Releases pancreatic juice into the duodenum.</a:t>
            </a:r>
          </a:p>
          <a:p>
            <a:r>
              <a:rPr lang="en-US" sz="1600" dirty="0">
                <a:solidFill>
                  <a:schemeClr val="bg1"/>
                </a:solidFill>
              </a:rPr>
              <a:t>Pancreatic juice has many digestive enzymes.</a:t>
            </a: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90849F-7F59-4BEF-92C8-22B7FB13B9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6" r="-1" b="489"/>
          <a:stretch/>
        </p:blipFill>
        <p:spPr>
          <a:xfrm>
            <a:off x="5297763" y="716790"/>
            <a:ext cx="6250769" cy="526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777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6FBDFA86-51D3-4729-B154-796918372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85216" cy="6858000"/>
          </a:xfrm>
          <a:prstGeom prst="rect">
            <a:avLst/>
          </a:prstGeom>
          <a:solidFill>
            <a:srgbClr val="8E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DFFBD0-CBEC-49D1-B7F5-14810349F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5062511" cy="149961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Vermiform Appendix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1CE7C6-BE91-42A7-9214-F33FD918C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D0B82-B009-404B-B4D2-550078AF7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5081232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>
                <a:solidFill>
                  <a:srgbClr val="FFFFFF"/>
                </a:solidFill>
              </a:rPr>
              <a:t>There are a few theories on what the appendix does.</a:t>
            </a:r>
          </a:p>
          <a:p>
            <a:r>
              <a:rPr lang="en-US" sz="1800">
                <a:solidFill>
                  <a:srgbClr val="FFFFFF"/>
                </a:solidFill>
              </a:rPr>
              <a:t>Vestigal organ</a:t>
            </a:r>
          </a:p>
          <a:p>
            <a:r>
              <a:rPr lang="en-US" sz="1800">
                <a:solidFill>
                  <a:srgbClr val="FFFFFF"/>
                </a:solidFill>
              </a:rPr>
              <a:t>Immune function</a:t>
            </a:r>
          </a:p>
          <a:p>
            <a:r>
              <a:rPr lang="en-US" sz="1800">
                <a:solidFill>
                  <a:srgbClr val="FFFFFF"/>
                </a:solidFill>
              </a:rPr>
              <a:t>Helps maintain gut flora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05B9EA-8E28-4175-A60D-5E8446361D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509" y="640080"/>
            <a:ext cx="278892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9961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FBDFA86-51D3-4729-B154-796918372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88521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0EF265-7731-4A08-946C-9D2E06413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5062511" cy="1499616"/>
          </a:xfrm>
        </p:spPr>
        <p:txBody>
          <a:bodyPr>
            <a:normAutofit/>
          </a:bodyPr>
          <a:lstStyle/>
          <a:p>
            <a:r>
              <a:rPr lang="en-US" sz="3700">
                <a:solidFill>
                  <a:srgbClr val="FFFFFF"/>
                </a:solidFill>
                <a:latin typeface="Arial" panose="020B0604020202020204" pitchFamily="34" charset="0"/>
              </a:rPr>
              <a:t>The </a:t>
            </a:r>
            <a:r>
              <a:rPr lang="en-US" sz="3700" b="1">
                <a:solidFill>
                  <a:srgbClr val="FFFFFF"/>
                </a:solidFill>
                <a:latin typeface="Arial" panose="020B0604020202020204" pitchFamily="34" charset="0"/>
              </a:rPr>
              <a:t>gastrointestinal tract</a:t>
            </a:r>
            <a:endParaRPr lang="en-US" sz="3700" b="1">
              <a:solidFill>
                <a:srgbClr val="FFFFFF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F1CE7C6-BE91-42A7-9214-F33FD918C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9FE75-F9D8-4C17-90B0-0D48DB65C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5081232" cy="3931920"/>
          </a:xfrm>
        </p:spPr>
        <p:txBody>
          <a:bodyPr>
            <a:normAutofit/>
          </a:bodyPr>
          <a:lstStyle/>
          <a:p>
            <a:pPr marL="457200" indent="-457200"/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</a:rPr>
              <a:t>The </a:t>
            </a:r>
            <a:r>
              <a:rPr lang="en-US" sz="1800" b="1" dirty="0">
                <a:solidFill>
                  <a:srgbClr val="FFFFFF"/>
                </a:solidFill>
                <a:latin typeface="Arial" panose="020B0604020202020204" pitchFamily="34" charset="0"/>
              </a:rPr>
              <a:t>gastrointestinal tract</a:t>
            </a:r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</a:rPr>
              <a:t>, is also called the digestive tract, alimentary canal, or gut</a:t>
            </a:r>
          </a:p>
          <a:p>
            <a:pPr marL="457200" indent="-457200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marL="457200" indent="-457200"/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</a:rPr>
              <a:t>It is the system of organs that </a:t>
            </a:r>
          </a:p>
          <a:p>
            <a:pPr marL="914400" lvl="1" indent="-457200"/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</a:rPr>
              <a:t>takes in food </a:t>
            </a:r>
          </a:p>
          <a:p>
            <a:pPr marL="914400" lvl="1" indent="-457200"/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</a:rPr>
              <a:t>digests it </a:t>
            </a:r>
          </a:p>
          <a:p>
            <a:pPr marL="914400" lvl="1" indent="-457200"/>
            <a:r>
              <a:rPr lang="en-US" sz="1800" dirty="0">
                <a:solidFill>
                  <a:srgbClr val="FFFFFF"/>
                </a:solidFill>
                <a:latin typeface="Arial" panose="020B0604020202020204" pitchFamily="34" charset="0"/>
              </a:rPr>
              <a:t>expels waste</a:t>
            </a:r>
            <a:endParaRPr lang="en-US" sz="18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B34E35B3-2709-497B-A68B-3560894DE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017" y="1425048"/>
            <a:ext cx="4007904" cy="400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3873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914</TotalTime>
  <Words>5609</Words>
  <Application>Microsoft Office PowerPoint</Application>
  <PresentationFormat>Widescreen</PresentationFormat>
  <Paragraphs>665</Paragraphs>
  <Slides>126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126</vt:i4>
      </vt:variant>
    </vt:vector>
  </HeadingPairs>
  <TitlesOfParts>
    <vt:vector size="135" baseType="lpstr">
      <vt:lpstr>Aharoni</vt:lpstr>
      <vt:lpstr>Algerian</vt:lpstr>
      <vt:lpstr>AR CENA</vt:lpstr>
      <vt:lpstr>Arial</vt:lpstr>
      <vt:lpstr>Calibri</vt:lpstr>
      <vt:lpstr>Calibri Light</vt:lpstr>
      <vt:lpstr>Times New Roman</vt:lpstr>
      <vt:lpstr>Office Theme</vt:lpstr>
      <vt:lpstr>1_Office Theme</vt:lpstr>
      <vt:lpstr>Lecture Exam 4</vt:lpstr>
      <vt:lpstr>PowerPoint Presentation</vt:lpstr>
      <vt:lpstr>Divisions of the Respiratory Tract</vt:lpstr>
      <vt:lpstr>BREATHING or ventilation</vt:lpstr>
      <vt:lpstr>REGULATION OF BLOOD pH, which occurs in coordination  with the kidneys</vt:lpstr>
      <vt:lpstr>The Pathway  of Air</vt:lpstr>
      <vt:lpstr>Breathing and Lung Mechanics</vt:lpstr>
      <vt:lpstr>PowerPoint Presentation</vt:lpstr>
      <vt:lpstr>PowerPoint Presentation</vt:lpstr>
      <vt:lpstr>Breathing and Lung Mechanics – Ventilation</vt:lpstr>
      <vt:lpstr>PowerPoint Presentation</vt:lpstr>
      <vt:lpstr>PowerPoint Presentation</vt:lpstr>
      <vt:lpstr>PowerPoint Presentation</vt:lpstr>
      <vt:lpstr>Control of Ventilation</vt:lpstr>
      <vt:lpstr>Inspiration  (Inhalation)</vt:lpstr>
      <vt:lpstr>Inspiration  (Inhalation)</vt:lpstr>
      <vt:lpstr>Expiration  (Exhalation)</vt:lpstr>
      <vt:lpstr>Expiration  (Exhalation)</vt:lpstr>
      <vt:lpstr>PowerPoint Presentation</vt:lpstr>
      <vt:lpstr>Gas exchange</vt:lpstr>
      <vt:lpstr>PowerPoint Presentation</vt:lpstr>
      <vt:lpstr>Gas exchange</vt:lpstr>
      <vt:lpstr>carbon dioxide (CO2)</vt:lpstr>
      <vt:lpstr>De-oxygenated blood</vt:lpstr>
      <vt:lpstr>Internal Respiration</vt:lpstr>
      <vt:lpstr>PowerPoint Presentation</vt:lpstr>
      <vt:lpstr>Alveoli</vt:lpstr>
      <vt:lpstr>PowerPoint Presentation</vt:lpstr>
      <vt:lpstr>It is in the mitochondria of the cells  where oxygen is actually consumed  and carbon dioxide produced.</vt:lpstr>
      <vt:lpstr>PowerPoint Presentation</vt:lpstr>
      <vt:lpstr>1. Carbon Dioxide enters the red  blood cells at capillary beds.</vt:lpstr>
      <vt:lpstr>  Stimulation of  Breathing</vt:lpstr>
      <vt:lpstr>chemoreceptors that since pH levels are  located in the…</vt:lpstr>
      <vt:lpstr>As carbon dioxide levels increase, there is a buildup of  carbonic acid, which releases hydrogen ions and lowers  pH, making the blood more ACIDIC.</vt:lpstr>
      <vt:lpstr>Regulation of  Breathing</vt:lpstr>
      <vt:lpstr>pH is the concentration of  hydrogen ions (H+).</vt:lpstr>
      <vt:lpstr>  Buffers</vt:lpstr>
      <vt:lpstr>The most important buffer we have in our  bodies is a mixture of carbon dioxide (CO2)  and bicarbonate ion (HCO3).</vt:lpstr>
      <vt:lpstr>the nose and the  pharynx</vt:lpstr>
      <vt:lpstr>the larynx, the  trachea, and the  bronchi</vt:lpstr>
      <vt:lpstr>Larynx</vt:lpstr>
      <vt:lpstr>Larynx</vt:lpstr>
      <vt:lpstr>The epiglottis</vt:lpstr>
      <vt:lpstr>PowerPoint Presentation</vt:lpstr>
      <vt:lpstr>The vocal</vt:lpstr>
      <vt:lpstr>Acid-base Balance</vt:lpstr>
      <vt:lpstr>Breathing plays a major role in  acid-base balance in the body.</vt:lpstr>
      <vt:lpstr>The two main organs that help  balance the pH of blood are the:</vt:lpstr>
      <vt:lpstr>PowerPoint Presentation</vt:lpstr>
      <vt:lpstr>CO2 is transport</vt:lpstr>
      <vt:lpstr>What happens to CO2</vt:lpstr>
      <vt:lpstr>CO2 is transport</vt:lpstr>
      <vt:lpstr>PowerPoint Presentation</vt:lpstr>
      <vt:lpstr>PowerPoint Presentation</vt:lpstr>
      <vt:lpstr>RESULT OF HOLDING  YOUR BREATH or NOT  GETTING ENOUGH  OXYGEN</vt:lpstr>
      <vt:lpstr>PowerPoint Presentation</vt:lpstr>
      <vt:lpstr>RESULT OF RAPID  BREATHING or  HYPERVENTALATION</vt:lpstr>
      <vt:lpstr>Alkalosis happens when your blood pH is higher than the  normal range.</vt:lpstr>
      <vt:lpstr>The Urinary System</vt:lpstr>
      <vt:lpstr>What is the Urinary System?</vt:lpstr>
      <vt:lpstr>Functions of the Urinary System</vt:lpstr>
      <vt:lpstr>The Urinary organs</vt:lpstr>
      <vt:lpstr>The kidneys</vt:lpstr>
      <vt:lpstr>Six important roles of the kidneys are:</vt:lpstr>
      <vt:lpstr>ROLES OF THE KIDNEYS   - Removal of waste</vt:lpstr>
      <vt:lpstr>Kidneys And Their Structure</vt:lpstr>
      <vt:lpstr>Kidneys And Their Regions</vt:lpstr>
      <vt:lpstr>regions of the kidney</vt:lpstr>
      <vt:lpstr>Renal Vein</vt:lpstr>
      <vt:lpstr>Renal Artery</vt:lpstr>
      <vt:lpstr>Ureters</vt:lpstr>
      <vt:lpstr>Urinary Sphincters</vt:lpstr>
      <vt:lpstr>The urethra</vt:lpstr>
      <vt:lpstr>PowerPoint Presentation</vt:lpstr>
      <vt:lpstr>The Female Urethra</vt:lpstr>
      <vt:lpstr>Male urethra</vt:lpstr>
      <vt:lpstr>Nephrons</vt:lpstr>
      <vt:lpstr>Nephrons</vt:lpstr>
      <vt:lpstr>Nephrons</vt:lpstr>
      <vt:lpstr>PowerPoint Presentation</vt:lpstr>
      <vt:lpstr>Renal Corpuscle</vt:lpstr>
      <vt:lpstr>The renal corpuscle</vt:lpstr>
      <vt:lpstr>Collecting ducts</vt:lpstr>
      <vt:lpstr>Tubular Secretion</vt:lpstr>
      <vt:lpstr>The Digestive System</vt:lpstr>
      <vt:lpstr>FUNCTIONS OF THE DIGESTIVE SYSTEM</vt:lpstr>
      <vt:lpstr>FUNCTIONS OF THE DIGESTIVE SYSTEM</vt:lpstr>
      <vt:lpstr>Mechanical Digestion:</vt:lpstr>
      <vt:lpstr>Chemical Digestion:</vt:lpstr>
      <vt:lpstr>The GI Tract</vt:lpstr>
      <vt:lpstr>Accessory Organs</vt:lpstr>
      <vt:lpstr>Salivary glands</vt:lpstr>
      <vt:lpstr>Tongue and Teeth</vt:lpstr>
      <vt:lpstr>Liver</vt:lpstr>
      <vt:lpstr>Liver</vt:lpstr>
      <vt:lpstr>Gallbladder</vt:lpstr>
      <vt:lpstr> Pancreas </vt:lpstr>
      <vt:lpstr>Vermiform Appendix</vt:lpstr>
      <vt:lpstr>The gastrointestinal tract</vt:lpstr>
      <vt:lpstr>PowerPoint Presentation</vt:lpstr>
      <vt:lpstr>2 Processes of Digestion</vt:lpstr>
      <vt:lpstr>Digestive System Basics</vt:lpstr>
      <vt:lpstr>Mastication</vt:lpstr>
      <vt:lpstr>The Pharynx (Throat)  (Nasopharynx, Oropharynx, Laryngopharynx)</vt:lpstr>
      <vt:lpstr>THE EPIGLOTTIS</vt:lpstr>
      <vt:lpstr>ENZYME SUMMARY</vt:lpstr>
      <vt:lpstr>ESOPHAGUS</vt:lpstr>
      <vt:lpstr>peristalsis </vt:lpstr>
      <vt:lpstr>CARDIAC SPHINCTER</vt:lpstr>
      <vt:lpstr>PowerPoint Presentation</vt:lpstr>
      <vt:lpstr>The stomach</vt:lpstr>
      <vt:lpstr>The stomach</vt:lpstr>
      <vt:lpstr>The stomach</vt:lpstr>
      <vt:lpstr>Stomach Sphincters</vt:lpstr>
      <vt:lpstr>Chyme</vt:lpstr>
      <vt:lpstr>Digestion in the stomach</vt:lpstr>
      <vt:lpstr>Digestion in the stomach</vt:lpstr>
      <vt:lpstr>Small Intestines</vt:lpstr>
      <vt:lpstr>The three main sections of the small intestine</vt:lpstr>
      <vt:lpstr>The duodenum</vt:lpstr>
      <vt:lpstr>The jejunum </vt:lpstr>
      <vt:lpstr> The ileum </vt:lpstr>
      <vt:lpstr>The large intestine (colon)</vt:lpstr>
      <vt:lpstr>The large intestine</vt:lpstr>
      <vt:lpstr>Ductal System</vt:lpstr>
      <vt:lpstr>Anus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Exam 4</dc:title>
  <dc:creator>Cynthia Anderson Sanchez</dc:creator>
  <cp:lastModifiedBy>Cynthia Anderson</cp:lastModifiedBy>
  <cp:revision>14</cp:revision>
  <dcterms:created xsi:type="dcterms:W3CDTF">2020-04-19T01:59:40Z</dcterms:created>
  <dcterms:modified xsi:type="dcterms:W3CDTF">2020-04-28T02:04:16Z</dcterms:modified>
</cp:coreProperties>
</file>