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3" r:id="rId4"/>
    <p:sldId id="257" r:id="rId5"/>
    <p:sldId id="258" r:id="rId6"/>
    <p:sldId id="316" r:id="rId7"/>
    <p:sldId id="317" r:id="rId8"/>
    <p:sldId id="318" r:id="rId9"/>
    <p:sldId id="315" r:id="rId10"/>
    <p:sldId id="260" r:id="rId11"/>
    <p:sldId id="261" r:id="rId12"/>
    <p:sldId id="262" r:id="rId13"/>
    <p:sldId id="319" r:id="rId14"/>
    <p:sldId id="320" r:id="rId15"/>
    <p:sldId id="266" r:id="rId16"/>
    <p:sldId id="269" r:id="rId17"/>
    <p:sldId id="263" r:id="rId18"/>
    <p:sldId id="286" r:id="rId19"/>
    <p:sldId id="300" r:id="rId20"/>
    <p:sldId id="301" r:id="rId21"/>
    <p:sldId id="288" r:id="rId22"/>
    <p:sldId id="291" r:id="rId23"/>
    <p:sldId id="289" r:id="rId24"/>
    <p:sldId id="324" r:id="rId25"/>
    <p:sldId id="326" r:id="rId26"/>
    <p:sldId id="325" r:id="rId27"/>
    <p:sldId id="294" r:id="rId28"/>
    <p:sldId id="295" r:id="rId29"/>
    <p:sldId id="296" r:id="rId30"/>
    <p:sldId id="322" r:id="rId31"/>
    <p:sldId id="297" r:id="rId32"/>
    <p:sldId id="298" r:id="rId33"/>
    <p:sldId id="299" r:id="rId34"/>
    <p:sldId id="302" r:id="rId35"/>
    <p:sldId id="303" r:id="rId36"/>
    <p:sldId id="309" r:id="rId37"/>
    <p:sldId id="305" r:id="rId38"/>
    <p:sldId id="321" r:id="rId39"/>
    <p:sldId id="310" r:id="rId40"/>
    <p:sldId id="327" r:id="rId41"/>
    <p:sldId id="328" r:id="rId42"/>
    <p:sldId id="329" r:id="rId43"/>
    <p:sldId id="331" r:id="rId44"/>
    <p:sldId id="330" r:id="rId45"/>
    <p:sldId id="312" r:id="rId46"/>
    <p:sldId id="311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D4A4CD"/>
    <a:srgbClr val="FBA3F1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36203-A7E0-40D4-82C0-DC4248F0A8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14CBF7-64F7-43B5-93D0-A93B980B8E5B}">
      <dgm:prSet/>
      <dgm:spPr/>
      <dgm:t>
        <a:bodyPr/>
        <a:lstStyle/>
        <a:p>
          <a:r>
            <a:rPr lang="en-US"/>
            <a:t>Spirometry is a test that measures lung function.</a:t>
          </a:r>
        </a:p>
      </dgm:t>
    </dgm:pt>
    <dgm:pt modelId="{CED0FD86-C49D-4A10-97BA-6F7D21D6415D}" type="parTrans" cxnId="{EC6B4D48-4E3B-4A97-A0E1-D24D6E3D9353}">
      <dgm:prSet/>
      <dgm:spPr/>
      <dgm:t>
        <a:bodyPr/>
        <a:lstStyle/>
        <a:p>
          <a:endParaRPr lang="en-US"/>
        </a:p>
      </dgm:t>
    </dgm:pt>
    <dgm:pt modelId="{38134806-64E3-434A-A945-247DA316B913}" type="sibTrans" cxnId="{EC6B4D48-4E3B-4A97-A0E1-D24D6E3D9353}">
      <dgm:prSet/>
      <dgm:spPr/>
      <dgm:t>
        <a:bodyPr/>
        <a:lstStyle/>
        <a:p>
          <a:endParaRPr lang="en-US"/>
        </a:p>
      </dgm:t>
    </dgm:pt>
    <dgm:pt modelId="{7F331662-26DF-424F-83F4-236C452D92D5}">
      <dgm:prSet/>
      <dgm:spPr/>
      <dgm:t>
        <a:bodyPr/>
        <a:lstStyle/>
        <a:p>
          <a:r>
            <a:rPr lang="en-US"/>
            <a:t>A spirometer measures the amount of air (volume) traveling out of the lungs during exhalation (expiration). </a:t>
          </a:r>
        </a:p>
      </dgm:t>
    </dgm:pt>
    <dgm:pt modelId="{910DD7EA-7DB6-411F-A871-531688FAE49D}" type="parTrans" cxnId="{19ABEFE6-0B94-40B5-BBCD-DF932BE9A409}">
      <dgm:prSet/>
      <dgm:spPr/>
      <dgm:t>
        <a:bodyPr/>
        <a:lstStyle/>
        <a:p>
          <a:endParaRPr lang="en-US"/>
        </a:p>
      </dgm:t>
    </dgm:pt>
    <dgm:pt modelId="{C372B883-2E78-476A-9C56-3CE4D7025B09}" type="sibTrans" cxnId="{19ABEFE6-0B94-40B5-BBCD-DF932BE9A409}">
      <dgm:prSet/>
      <dgm:spPr/>
      <dgm:t>
        <a:bodyPr/>
        <a:lstStyle/>
        <a:p>
          <a:endParaRPr lang="en-US"/>
        </a:p>
      </dgm:t>
    </dgm:pt>
    <dgm:pt modelId="{2E258093-DD92-4F01-8966-C67BABB888A5}" type="pres">
      <dgm:prSet presAssocID="{88836203-A7E0-40D4-82C0-DC4248F0A8C2}" presName="root" presStyleCnt="0">
        <dgm:presLayoutVars>
          <dgm:dir/>
          <dgm:resizeHandles val="exact"/>
        </dgm:presLayoutVars>
      </dgm:prSet>
      <dgm:spPr/>
    </dgm:pt>
    <dgm:pt modelId="{899061E2-07F0-44F1-A771-AADAA923B663}" type="pres">
      <dgm:prSet presAssocID="{7C14CBF7-64F7-43B5-93D0-A93B980B8E5B}" presName="compNode" presStyleCnt="0"/>
      <dgm:spPr/>
    </dgm:pt>
    <dgm:pt modelId="{131B3692-E0AD-49F4-B6EA-69F1872A184B}" type="pres">
      <dgm:prSet presAssocID="{7C14CBF7-64F7-43B5-93D0-A93B980B8E5B}" presName="bgRect" presStyleLbl="bgShp" presStyleIdx="0" presStyleCnt="2"/>
      <dgm:spPr/>
    </dgm:pt>
    <dgm:pt modelId="{40C41F50-5B9F-4022-B6B1-3182CFC16605}" type="pres">
      <dgm:prSet presAssocID="{7C14CBF7-64F7-43B5-93D0-A93B980B8E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5F27226C-4358-4F81-A464-08553842F962}" type="pres">
      <dgm:prSet presAssocID="{7C14CBF7-64F7-43B5-93D0-A93B980B8E5B}" presName="spaceRect" presStyleCnt="0"/>
      <dgm:spPr/>
    </dgm:pt>
    <dgm:pt modelId="{22D3AC90-DF70-4526-85A7-AB0D823B6EA8}" type="pres">
      <dgm:prSet presAssocID="{7C14CBF7-64F7-43B5-93D0-A93B980B8E5B}" presName="parTx" presStyleLbl="revTx" presStyleIdx="0" presStyleCnt="2">
        <dgm:presLayoutVars>
          <dgm:chMax val="0"/>
          <dgm:chPref val="0"/>
        </dgm:presLayoutVars>
      </dgm:prSet>
      <dgm:spPr/>
    </dgm:pt>
    <dgm:pt modelId="{34FE8679-917D-4FB9-B70E-9D6FB48C184F}" type="pres">
      <dgm:prSet presAssocID="{38134806-64E3-434A-A945-247DA316B913}" presName="sibTrans" presStyleCnt="0"/>
      <dgm:spPr/>
    </dgm:pt>
    <dgm:pt modelId="{D315A370-B2BD-4F9D-94C0-F2C40CF359FA}" type="pres">
      <dgm:prSet presAssocID="{7F331662-26DF-424F-83F4-236C452D92D5}" presName="compNode" presStyleCnt="0"/>
      <dgm:spPr/>
    </dgm:pt>
    <dgm:pt modelId="{87861B48-FBCC-4859-8572-B0B2F9FCC012}" type="pres">
      <dgm:prSet presAssocID="{7F331662-26DF-424F-83F4-236C452D92D5}" presName="bgRect" presStyleLbl="bgShp" presStyleIdx="1" presStyleCnt="2"/>
      <dgm:spPr/>
    </dgm:pt>
    <dgm:pt modelId="{E070189F-D7F7-441A-BA8F-4DFCCFAD7DA5}" type="pres">
      <dgm:prSet presAssocID="{7F331662-26DF-424F-83F4-236C452D92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8C3E70A-AB30-42DD-984E-10E2A23B1FDD}" type="pres">
      <dgm:prSet presAssocID="{7F331662-26DF-424F-83F4-236C452D92D5}" presName="spaceRect" presStyleCnt="0"/>
      <dgm:spPr/>
    </dgm:pt>
    <dgm:pt modelId="{945F9E47-9E02-4153-83CE-AB7A0B265A47}" type="pres">
      <dgm:prSet presAssocID="{7F331662-26DF-424F-83F4-236C452D92D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82E4E22-F25B-425A-8B3D-2B849C8CFA36}" type="presOf" srcId="{7F331662-26DF-424F-83F4-236C452D92D5}" destId="{945F9E47-9E02-4153-83CE-AB7A0B265A47}" srcOrd="0" destOrd="0" presId="urn:microsoft.com/office/officeart/2018/2/layout/IconVerticalSolidList"/>
    <dgm:cxn modelId="{EC6B4D48-4E3B-4A97-A0E1-D24D6E3D9353}" srcId="{88836203-A7E0-40D4-82C0-DC4248F0A8C2}" destId="{7C14CBF7-64F7-43B5-93D0-A93B980B8E5B}" srcOrd="0" destOrd="0" parTransId="{CED0FD86-C49D-4A10-97BA-6F7D21D6415D}" sibTransId="{38134806-64E3-434A-A945-247DA316B913}"/>
    <dgm:cxn modelId="{1ED51F6E-7AD7-42EB-877B-9812F5F90BDE}" type="presOf" srcId="{88836203-A7E0-40D4-82C0-DC4248F0A8C2}" destId="{2E258093-DD92-4F01-8966-C67BABB888A5}" srcOrd="0" destOrd="0" presId="urn:microsoft.com/office/officeart/2018/2/layout/IconVerticalSolidList"/>
    <dgm:cxn modelId="{19ABEFE6-0B94-40B5-BBCD-DF932BE9A409}" srcId="{88836203-A7E0-40D4-82C0-DC4248F0A8C2}" destId="{7F331662-26DF-424F-83F4-236C452D92D5}" srcOrd="1" destOrd="0" parTransId="{910DD7EA-7DB6-411F-A871-531688FAE49D}" sibTransId="{C372B883-2E78-476A-9C56-3CE4D7025B09}"/>
    <dgm:cxn modelId="{03DECDE9-0D28-474F-B059-ABDF0BF81BEA}" type="presOf" srcId="{7C14CBF7-64F7-43B5-93D0-A93B980B8E5B}" destId="{22D3AC90-DF70-4526-85A7-AB0D823B6EA8}" srcOrd="0" destOrd="0" presId="urn:microsoft.com/office/officeart/2018/2/layout/IconVerticalSolidList"/>
    <dgm:cxn modelId="{CD8E274D-852A-4133-B16F-D4AE3AAD96DA}" type="presParOf" srcId="{2E258093-DD92-4F01-8966-C67BABB888A5}" destId="{899061E2-07F0-44F1-A771-AADAA923B663}" srcOrd="0" destOrd="0" presId="urn:microsoft.com/office/officeart/2018/2/layout/IconVerticalSolidList"/>
    <dgm:cxn modelId="{F11F790E-B977-4C37-80E8-E9C508722E94}" type="presParOf" srcId="{899061E2-07F0-44F1-A771-AADAA923B663}" destId="{131B3692-E0AD-49F4-B6EA-69F1872A184B}" srcOrd="0" destOrd="0" presId="urn:microsoft.com/office/officeart/2018/2/layout/IconVerticalSolidList"/>
    <dgm:cxn modelId="{3283C5E5-ECF9-4445-BFE9-B0483F7B8293}" type="presParOf" srcId="{899061E2-07F0-44F1-A771-AADAA923B663}" destId="{40C41F50-5B9F-4022-B6B1-3182CFC16605}" srcOrd="1" destOrd="0" presId="urn:microsoft.com/office/officeart/2018/2/layout/IconVerticalSolidList"/>
    <dgm:cxn modelId="{44A94D6E-AA84-492B-AC9D-4B25F7B8FB58}" type="presParOf" srcId="{899061E2-07F0-44F1-A771-AADAA923B663}" destId="{5F27226C-4358-4F81-A464-08553842F962}" srcOrd="2" destOrd="0" presId="urn:microsoft.com/office/officeart/2018/2/layout/IconVerticalSolidList"/>
    <dgm:cxn modelId="{A458A2F4-11C8-4CD2-873C-66310EF67366}" type="presParOf" srcId="{899061E2-07F0-44F1-A771-AADAA923B663}" destId="{22D3AC90-DF70-4526-85A7-AB0D823B6EA8}" srcOrd="3" destOrd="0" presId="urn:microsoft.com/office/officeart/2018/2/layout/IconVerticalSolidList"/>
    <dgm:cxn modelId="{E8621BDF-F31D-4AC9-AF06-29C5DECC04CE}" type="presParOf" srcId="{2E258093-DD92-4F01-8966-C67BABB888A5}" destId="{34FE8679-917D-4FB9-B70E-9D6FB48C184F}" srcOrd="1" destOrd="0" presId="urn:microsoft.com/office/officeart/2018/2/layout/IconVerticalSolidList"/>
    <dgm:cxn modelId="{17153D01-AC4B-4D9F-9C0B-98B1F3C19193}" type="presParOf" srcId="{2E258093-DD92-4F01-8966-C67BABB888A5}" destId="{D315A370-B2BD-4F9D-94C0-F2C40CF359FA}" srcOrd="2" destOrd="0" presId="urn:microsoft.com/office/officeart/2018/2/layout/IconVerticalSolidList"/>
    <dgm:cxn modelId="{AF54BD4A-A8C5-4C71-9957-679310649102}" type="presParOf" srcId="{D315A370-B2BD-4F9D-94C0-F2C40CF359FA}" destId="{87861B48-FBCC-4859-8572-B0B2F9FCC012}" srcOrd="0" destOrd="0" presId="urn:microsoft.com/office/officeart/2018/2/layout/IconVerticalSolidList"/>
    <dgm:cxn modelId="{E09EDE15-2B49-4BB0-AA14-40493B54C5C9}" type="presParOf" srcId="{D315A370-B2BD-4F9D-94C0-F2C40CF359FA}" destId="{E070189F-D7F7-441A-BA8F-4DFCCFAD7DA5}" srcOrd="1" destOrd="0" presId="urn:microsoft.com/office/officeart/2018/2/layout/IconVerticalSolidList"/>
    <dgm:cxn modelId="{63605E12-89F1-4734-A5B4-19723CF07B95}" type="presParOf" srcId="{D315A370-B2BD-4F9D-94C0-F2C40CF359FA}" destId="{58C3E70A-AB30-42DD-984E-10E2A23B1FDD}" srcOrd="2" destOrd="0" presId="urn:microsoft.com/office/officeart/2018/2/layout/IconVerticalSolidList"/>
    <dgm:cxn modelId="{79151F06-8E09-408D-B037-D6FF87AFA44F}" type="presParOf" srcId="{D315A370-B2BD-4F9D-94C0-F2C40CF359FA}" destId="{945F9E47-9E02-4153-83CE-AB7A0B265A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43E90-50C1-437F-8E28-9427A377C6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32AB90-A3F7-42A1-A67E-D1CA00FBA685}">
      <dgm:prSet/>
      <dgm:spPr/>
      <dgm:t>
        <a:bodyPr/>
        <a:lstStyle/>
        <a:p>
          <a:r>
            <a:rPr lang="en-US"/>
            <a:t>Breathing plays a major role in acid-base balance in the body. </a:t>
          </a:r>
        </a:p>
      </dgm:t>
    </dgm:pt>
    <dgm:pt modelId="{12908380-737D-4E8A-9B06-40C4109CF829}" type="parTrans" cxnId="{01B55CB2-0C39-4BB4-889C-592901DF1D0E}">
      <dgm:prSet/>
      <dgm:spPr/>
      <dgm:t>
        <a:bodyPr/>
        <a:lstStyle/>
        <a:p>
          <a:endParaRPr lang="en-US"/>
        </a:p>
      </dgm:t>
    </dgm:pt>
    <dgm:pt modelId="{8744BF45-88F7-43D4-AFF0-30D78F8D582B}" type="sibTrans" cxnId="{01B55CB2-0C39-4BB4-889C-592901DF1D0E}">
      <dgm:prSet/>
      <dgm:spPr/>
      <dgm:t>
        <a:bodyPr/>
        <a:lstStyle/>
        <a:p>
          <a:endParaRPr lang="en-US"/>
        </a:p>
      </dgm:t>
    </dgm:pt>
    <dgm:pt modelId="{71954EB1-EFCA-49E0-919C-D954D861F7AF}">
      <dgm:prSet/>
      <dgm:spPr/>
      <dgm:t>
        <a:bodyPr/>
        <a:lstStyle/>
        <a:p>
          <a:r>
            <a:rPr lang="en-US"/>
            <a:t>Changes in pulmonary ventilation (breathing rate, depth of respiration) can help adjust pH when disturbances in pH occur.</a:t>
          </a:r>
        </a:p>
      </dgm:t>
    </dgm:pt>
    <dgm:pt modelId="{8CBEB0BF-3D60-47C1-B617-615F6354D0FF}" type="parTrans" cxnId="{9EC876F3-039A-4821-B530-DE939B6A2CAD}">
      <dgm:prSet/>
      <dgm:spPr/>
      <dgm:t>
        <a:bodyPr/>
        <a:lstStyle/>
        <a:p>
          <a:endParaRPr lang="en-US"/>
        </a:p>
      </dgm:t>
    </dgm:pt>
    <dgm:pt modelId="{0DAF5205-49A4-4221-A32F-FE464BA49A38}" type="sibTrans" cxnId="{9EC876F3-039A-4821-B530-DE939B6A2CAD}">
      <dgm:prSet/>
      <dgm:spPr/>
      <dgm:t>
        <a:bodyPr/>
        <a:lstStyle/>
        <a:p>
          <a:endParaRPr lang="en-US"/>
        </a:p>
      </dgm:t>
    </dgm:pt>
    <dgm:pt modelId="{5974B438-A00D-4485-BD2C-7EC1ECC888C6}" type="pres">
      <dgm:prSet presAssocID="{82743E90-50C1-437F-8E28-9427A377C6CB}" presName="root" presStyleCnt="0">
        <dgm:presLayoutVars>
          <dgm:dir/>
          <dgm:resizeHandles val="exact"/>
        </dgm:presLayoutVars>
      </dgm:prSet>
      <dgm:spPr/>
    </dgm:pt>
    <dgm:pt modelId="{041715BA-4DF2-4830-B046-D1EF7F44A66F}" type="pres">
      <dgm:prSet presAssocID="{C832AB90-A3F7-42A1-A67E-D1CA00FBA685}" presName="compNode" presStyleCnt="0"/>
      <dgm:spPr/>
    </dgm:pt>
    <dgm:pt modelId="{8063C2C8-3EFF-49D5-A158-F27D894D89CB}" type="pres">
      <dgm:prSet presAssocID="{C832AB90-A3F7-42A1-A67E-D1CA00FBA685}" presName="bgRect" presStyleLbl="bgShp" presStyleIdx="0" presStyleCnt="2"/>
      <dgm:spPr/>
    </dgm:pt>
    <dgm:pt modelId="{ABAF4FD9-2CA6-4358-A6AF-508F633FB0AE}" type="pres">
      <dgm:prSet presAssocID="{C832AB90-A3F7-42A1-A67E-D1CA00FBA6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F8837B8-7207-4710-91A1-095F866D10A3}" type="pres">
      <dgm:prSet presAssocID="{C832AB90-A3F7-42A1-A67E-D1CA00FBA685}" presName="spaceRect" presStyleCnt="0"/>
      <dgm:spPr/>
    </dgm:pt>
    <dgm:pt modelId="{7EB60111-5999-4B1C-814D-B42AB1117FC1}" type="pres">
      <dgm:prSet presAssocID="{C832AB90-A3F7-42A1-A67E-D1CA00FBA685}" presName="parTx" presStyleLbl="revTx" presStyleIdx="0" presStyleCnt="2">
        <dgm:presLayoutVars>
          <dgm:chMax val="0"/>
          <dgm:chPref val="0"/>
        </dgm:presLayoutVars>
      </dgm:prSet>
      <dgm:spPr/>
    </dgm:pt>
    <dgm:pt modelId="{5C96457A-435A-4EE9-8A02-5758F968F54E}" type="pres">
      <dgm:prSet presAssocID="{8744BF45-88F7-43D4-AFF0-30D78F8D582B}" presName="sibTrans" presStyleCnt="0"/>
      <dgm:spPr/>
    </dgm:pt>
    <dgm:pt modelId="{2F7A4458-DE4A-4025-8373-97AD3CFF5A31}" type="pres">
      <dgm:prSet presAssocID="{71954EB1-EFCA-49E0-919C-D954D861F7AF}" presName="compNode" presStyleCnt="0"/>
      <dgm:spPr/>
    </dgm:pt>
    <dgm:pt modelId="{FEDC861C-34E8-4304-B9DC-0CC6A7EE37A1}" type="pres">
      <dgm:prSet presAssocID="{71954EB1-EFCA-49E0-919C-D954D861F7AF}" presName="bgRect" presStyleLbl="bgShp" presStyleIdx="1" presStyleCnt="2"/>
      <dgm:spPr/>
    </dgm:pt>
    <dgm:pt modelId="{24D82633-C2E8-4A70-B715-936BD2009250}" type="pres">
      <dgm:prSet presAssocID="{71954EB1-EFCA-49E0-919C-D954D861F7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FEC6DE16-49E9-483B-A66F-3223C357E9A3}" type="pres">
      <dgm:prSet presAssocID="{71954EB1-EFCA-49E0-919C-D954D861F7AF}" presName="spaceRect" presStyleCnt="0"/>
      <dgm:spPr/>
    </dgm:pt>
    <dgm:pt modelId="{A1C737FE-21E9-4285-854E-92DE9DBCCD78}" type="pres">
      <dgm:prSet presAssocID="{71954EB1-EFCA-49E0-919C-D954D861F7A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E229F33-E904-42C8-A821-A83B96D994DD}" type="presOf" srcId="{C832AB90-A3F7-42A1-A67E-D1CA00FBA685}" destId="{7EB60111-5999-4B1C-814D-B42AB1117FC1}" srcOrd="0" destOrd="0" presId="urn:microsoft.com/office/officeart/2018/2/layout/IconVerticalSolidList"/>
    <dgm:cxn modelId="{61642545-5BE5-4D14-A591-4DD4C4462434}" type="presOf" srcId="{82743E90-50C1-437F-8E28-9427A377C6CB}" destId="{5974B438-A00D-4485-BD2C-7EC1ECC888C6}" srcOrd="0" destOrd="0" presId="urn:microsoft.com/office/officeart/2018/2/layout/IconVerticalSolidList"/>
    <dgm:cxn modelId="{01B55CB2-0C39-4BB4-889C-592901DF1D0E}" srcId="{82743E90-50C1-437F-8E28-9427A377C6CB}" destId="{C832AB90-A3F7-42A1-A67E-D1CA00FBA685}" srcOrd="0" destOrd="0" parTransId="{12908380-737D-4E8A-9B06-40C4109CF829}" sibTransId="{8744BF45-88F7-43D4-AFF0-30D78F8D582B}"/>
    <dgm:cxn modelId="{A5EAC4C3-9B72-451F-BAE7-08BEECCB069C}" type="presOf" srcId="{71954EB1-EFCA-49E0-919C-D954D861F7AF}" destId="{A1C737FE-21E9-4285-854E-92DE9DBCCD78}" srcOrd="0" destOrd="0" presId="urn:microsoft.com/office/officeart/2018/2/layout/IconVerticalSolidList"/>
    <dgm:cxn modelId="{9EC876F3-039A-4821-B530-DE939B6A2CAD}" srcId="{82743E90-50C1-437F-8E28-9427A377C6CB}" destId="{71954EB1-EFCA-49E0-919C-D954D861F7AF}" srcOrd="1" destOrd="0" parTransId="{8CBEB0BF-3D60-47C1-B617-615F6354D0FF}" sibTransId="{0DAF5205-49A4-4221-A32F-FE464BA49A38}"/>
    <dgm:cxn modelId="{748CECCB-3A09-4E36-9F14-EF848CF6C418}" type="presParOf" srcId="{5974B438-A00D-4485-BD2C-7EC1ECC888C6}" destId="{041715BA-4DF2-4830-B046-D1EF7F44A66F}" srcOrd="0" destOrd="0" presId="urn:microsoft.com/office/officeart/2018/2/layout/IconVerticalSolidList"/>
    <dgm:cxn modelId="{F17CBDCD-A2C0-4242-B008-330F61887B09}" type="presParOf" srcId="{041715BA-4DF2-4830-B046-D1EF7F44A66F}" destId="{8063C2C8-3EFF-49D5-A158-F27D894D89CB}" srcOrd="0" destOrd="0" presId="urn:microsoft.com/office/officeart/2018/2/layout/IconVerticalSolidList"/>
    <dgm:cxn modelId="{4961F9F8-20FB-4290-AFE1-FA0D1969617B}" type="presParOf" srcId="{041715BA-4DF2-4830-B046-D1EF7F44A66F}" destId="{ABAF4FD9-2CA6-4358-A6AF-508F633FB0AE}" srcOrd="1" destOrd="0" presId="urn:microsoft.com/office/officeart/2018/2/layout/IconVerticalSolidList"/>
    <dgm:cxn modelId="{C80357DC-0460-4D69-BB29-AC0F0F706492}" type="presParOf" srcId="{041715BA-4DF2-4830-B046-D1EF7F44A66F}" destId="{2F8837B8-7207-4710-91A1-095F866D10A3}" srcOrd="2" destOrd="0" presId="urn:microsoft.com/office/officeart/2018/2/layout/IconVerticalSolidList"/>
    <dgm:cxn modelId="{742E62DD-EE6A-4556-8D6D-D7EDA5BF2F57}" type="presParOf" srcId="{041715BA-4DF2-4830-B046-D1EF7F44A66F}" destId="{7EB60111-5999-4B1C-814D-B42AB1117FC1}" srcOrd="3" destOrd="0" presId="urn:microsoft.com/office/officeart/2018/2/layout/IconVerticalSolidList"/>
    <dgm:cxn modelId="{5CE66774-AAEB-4B0B-8A56-1B5F0A477CDF}" type="presParOf" srcId="{5974B438-A00D-4485-BD2C-7EC1ECC888C6}" destId="{5C96457A-435A-4EE9-8A02-5758F968F54E}" srcOrd="1" destOrd="0" presId="urn:microsoft.com/office/officeart/2018/2/layout/IconVerticalSolidList"/>
    <dgm:cxn modelId="{34541F2A-6194-44EB-B618-3FA0E1FA4B38}" type="presParOf" srcId="{5974B438-A00D-4485-BD2C-7EC1ECC888C6}" destId="{2F7A4458-DE4A-4025-8373-97AD3CFF5A31}" srcOrd="2" destOrd="0" presId="urn:microsoft.com/office/officeart/2018/2/layout/IconVerticalSolidList"/>
    <dgm:cxn modelId="{20A14E1B-6C91-43DF-9033-1C9A1E222624}" type="presParOf" srcId="{2F7A4458-DE4A-4025-8373-97AD3CFF5A31}" destId="{FEDC861C-34E8-4304-B9DC-0CC6A7EE37A1}" srcOrd="0" destOrd="0" presId="urn:microsoft.com/office/officeart/2018/2/layout/IconVerticalSolidList"/>
    <dgm:cxn modelId="{287821EE-F5AD-4C26-962E-95F31848FE54}" type="presParOf" srcId="{2F7A4458-DE4A-4025-8373-97AD3CFF5A31}" destId="{24D82633-C2E8-4A70-B715-936BD2009250}" srcOrd="1" destOrd="0" presId="urn:microsoft.com/office/officeart/2018/2/layout/IconVerticalSolidList"/>
    <dgm:cxn modelId="{F04157BC-9279-4986-9527-1B84D4D2E835}" type="presParOf" srcId="{2F7A4458-DE4A-4025-8373-97AD3CFF5A31}" destId="{FEC6DE16-49E9-483B-A66F-3223C357E9A3}" srcOrd="2" destOrd="0" presId="urn:microsoft.com/office/officeart/2018/2/layout/IconVerticalSolidList"/>
    <dgm:cxn modelId="{030FC53F-CB68-43C2-AC09-C9C4EDF21A44}" type="presParOf" srcId="{2F7A4458-DE4A-4025-8373-97AD3CFF5A31}" destId="{A1C737FE-21E9-4285-854E-92DE9DBCCD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DC97C-1FE1-4111-B2CE-65A0CF40F5A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AB447E7-1A23-45F7-A15D-91F2EDC747FB}">
      <dgm:prSet/>
      <dgm:spPr/>
      <dgm:t>
        <a:bodyPr/>
        <a:lstStyle/>
        <a:p>
          <a:r>
            <a:rPr lang="en-US"/>
            <a:t>Carbon Dioxide is acidic (an acid) </a:t>
          </a:r>
        </a:p>
      </dgm:t>
    </dgm:pt>
    <dgm:pt modelId="{C57A92B0-01E2-44B0-A678-767CEE170921}" type="parTrans" cxnId="{F0BEC04E-93AA-4284-BC4D-439077B74CC7}">
      <dgm:prSet/>
      <dgm:spPr/>
      <dgm:t>
        <a:bodyPr/>
        <a:lstStyle/>
        <a:p>
          <a:endParaRPr lang="en-US"/>
        </a:p>
      </dgm:t>
    </dgm:pt>
    <dgm:pt modelId="{090B3594-C71C-4CD5-AF85-BA38E417122D}" type="sibTrans" cxnId="{F0BEC04E-93AA-4284-BC4D-439077B74CC7}">
      <dgm:prSet/>
      <dgm:spPr/>
      <dgm:t>
        <a:bodyPr/>
        <a:lstStyle/>
        <a:p>
          <a:endParaRPr lang="en-US"/>
        </a:p>
      </dgm:t>
    </dgm:pt>
    <dgm:pt modelId="{7D5DC582-EFFC-4B29-A3A1-E51F5E08D294}">
      <dgm:prSet/>
      <dgm:spPr/>
      <dgm:t>
        <a:bodyPr/>
        <a:lstStyle/>
        <a:p>
          <a:r>
            <a:rPr lang="en-US"/>
            <a:t>Bicarbonate is basic (a base)</a:t>
          </a:r>
        </a:p>
      </dgm:t>
    </dgm:pt>
    <dgm:pt modelId="{89A0FF9C-6DA5-4688-A979-ACF3C83E6498}" type="parTrans" cxnId="{840DA28F-2F5E-4EB4-AEB2-A25CEA41BB18}">
      <dgm:prSet/>
      <dgm:spPr/>
      <dgm:t>
        <a:bodyPr/>
        <a:lstStyle/>
        <a:p>
          <a:endParaRPr lang="en-US"/>
        </a:p>
      </dgm:t>
    </dgm:pt>
    <dgm:pt modelId="{BE72DA46-DE6D-4B05-A69A-05D9AE81C182}" type="sibTrans" cxnId="{840DA28F-2F5E-4EB4-AEB2-A25CEA41BB18}">
      <dgm:prSet/>
      <dgm:spPr/>
      <dgm:t>
        <a:bodyPr/>
        <a:lstStyle/>
        <a:p>
          <a:endParaRPr lang="en-US"/>
        </a:p>
      </dgm:t>
    </dgm:pt>
    <dgm:pt modelId="{371FC9A9-0ACC-4DA3-9D2C-FD97F4ADF71A}" type="pres">
      <dgm:prSet presAssocID="{1AFDC97C-1FE1-4111-B2CE-65A0CF40F5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EA2A16-B2C1-40E9-BA7A-DD5060CA6909}" type="pres">
      <dgm:prSet presAssocID="{0AB447E7-1A23-45F7-A15D-91F2EDC747FB}" presName="hierRoot1" presStyleCnt="0"/>
      <dgm:spPr/>
    </dgm:pt>
    <dgm:pt modelId="{CE96C173-1011-4B51-8101-21D910F74D65}" type="pres">
      <dgm:prSet presAssocID="{0AB447E7-1A23-45F7-A15D-91F2EDC747FB}" presName="composite" presStyleCnt="0"/>
      <dgm:spPr/>
    </dgm:pt>
    <dgm:pt modelId="{D57C8B9E-BDD0-47FB-AACB-4F3EEF0D96B3}" type="pres">
      <dgm:prSet presAssocID="{0AB447E7-1A23-45F7-A15D-91F2EDC747FB}" presName="background" presStyleLbl="node0" presStyleIdx="0" presStyleCnt="2"/>
      <dgm:spPr/>
    </dgm:pt>
    <dgm:pt modelId="{65422A28-75CD-4ED8-88C1-304F896EFB33}" type="pres">
      <dgm:prSet presAssocID="{0AB447E7-1A23-45F7-A15D-91F2EDC747FB}" presName="text" presStyleLbl="fgAcc0" presStyleIdx="0" presStyleCnt="2">
        <dgm:presLayoutVars>
          <dgm:chPref val="3"/>
        </dgm:presLayoutVars>
      </dgm:prSet>
      <dgm:spPr/>
    </dgm:pt>
    <dgm:pt modelId="{F9395E5A-873D-4131-95B5-639B6159D2D0}" type="pres">
      <dgm:prSet presAssocID="{0AB447E7-1A23-45F7-A15D-91F2EDC747FB}" presName="hierChild2" presStyleCnt="0"/>
      <dgm:spPr/>
    </dgm:pt>
    <dgm:pt modelId="{A9D0E14E-0D1F-4E11-A97B-E0B386AB8D12}" type="pres">
      <dgm:prSet presAssocID="{7D5DC582-EFFC-4B29-A3A1-E51F5E08D294}" presName="hierRoot1" presStyleCnt="0"/>
      <dgm:spPr/>
    </dgm:pt>
    <dgm:pt modelId="{E1C1F1FA-BCDB-46FE-A542-69135F9F85B1}" type="pres">
      <dgm:prSet presAssocID="{7D5DC582-EFFC-4B29-A3A1-E51F5E08D294}" presName="composite" presStyleCnt="0"/>
      <dgm:spPr/>
    </dgm:pt>
    <dgm:pt modelId="{35967728-2F78-4149-AD03-07EF6F9329DA}" type="pres">
      <dgm:prSet presAssocID="{7D5DC582-EFFC-4B29-A3A1-E51F5E08D294}" presName="background" presStyleLbl="node0" presStyleIdx="1" presStyleCnt="2"/>
      <dgm:spPr/>
    </dgm:pt>
    <dgm:pt modelId="{87BD6191-5BEC-4954-93DD-59AC1A16ADB7}" type="pres">
      <dgm:prSet presAssocID="{7D5DC582-EFFC-4B29-A3A1-E51F5E08D294}" presName="text" presStyleLbl="fgAcc0" presStyleIdx="1" presStyleCnt="2">
        <dgm:presLayoutVars>
          <dgm:chPref val="3"/>
        </dgm:presLayoutVars>
      </dgm:prSet>
      <dgm:spPr/>
    </dgm:pt>
    <dgm:pt modelId="{BACBE88E-D60F-4E63-A0E4-4BA347E21204}" type="pres">
      <dgm:prSet presAssocID="{7D5DC582-EFFC-4B29-A3A1-E51F5E08D294}" presName="hierChild2" presStyleCnt="0"/>
      <dgm:spPr/>
    </dgm:pt>
  </dgm:ptLst>
  <dgm:cxnLst>
    <dgm:cxn modelId="{501A1819-6A6E-4CAA-A0D7-FCCF817BCABD}" type="presOf" srcId="{0AB447E7-1A23-45F7-A15D-91F2EDC747FB}" destId="{65422A28-75CD-4ED8-88C1-304F896EFB33}" srcOrd="0" destOrd="0" presId="urn:microsoft.com/office/officeart/2005/8/layout/hierarchy1"/>
    <dgm:cxn modelId="{2CEEB265-0BC2-41EC-87BA-4098F51486BB}" type="presOf" srcId="{7D5DC582-EFFC-4B29-A3A1-E51F5E08D294}" destId="{87BD6191-5BEC-4954-93DD-59AC1A16ADB7}" srcOrd="0" destOrd="0" presId="urn:microsoft.com/office/officeart/2005/8/layout/hierarchy1"/>
    <dgm:cxn modelId="{F0BEC04E-93AA-4284-BC4D-439077B74CC7}" srcId="{1AFDC97C-1FE1-4111-B2CE-65A0CF40F5A2}" destId="{0AB447E7-1A23-45F7-A15D-91F2EDC747FB}" srcOrd="0" destOrd="0" parTransId="{C57A92B0-01E2-44B0-A678-767CEE170921}" sibTransId="{090B3594-C71C-4CD5-AF85-BA38E417122D}"/>
    <dgm:cxn modelId="{840DA28F-2F5E-4EB4-AEB2-A25CEA41BB18}" srcId="{1AFDC97C-1FE1-4111-B2CE-65A0CF40F5A2}" destId="{7D5DC582-EFFC-4B29-A3A1-E51F5E08D294}" srcOrd="1" destOrd="0" parTransId="{89A0FF9C-6DA5-4688-A979-ACF3C83E6498}" sibTransId="{BE72DA46-DE6D-4B05-A69A-05D9AE81C182}"/>
    <dgm:cxn modelId="{B47C199E-11C6-4118-AE63-0FDA7EB2411F}" type="presOf" srcId="{1AFDC97C-1FE1-4111-B2CE-65A0CF40F5A2}" destId="{371FC9A9-0ACC-4DA3-9D2C-FD97F4ADF71A}" srcOrd="0" destOrd="0" presId="urn:microsoft.com/office/officeart/2005/8/layout/hierarchy1"/>
    <dgm:cxn modelId="{FB8A2E24-DCE9-48E1-8056-5F1B62440788}" type="presParOf" srcId="{371FC9A9-0ACC-4DA3-9D2C-FD97F4ADF71A}" destId="{A3EA2A16-B2C1-40E9-BA7A-DD5060CA6909}" srcOrd="0" destOrd="0" presId="urn:microsoft.com/office/officeart/2005/8/layout/hierarchy1"/>
    <dgm:cxn modelId="{B7587D5C-A138-4BF7-878D-720AEC916BFF}" type="presParOf" srcId="{A3EA2A16-B2C1-40E9-BA7A-DD5060CA6909}" destId="{CE96C173-1011-4B51-8101-21D910F74D65}" srcOrd="0" destOrd="0" presId="urn:microsoft.com/office/officeart/2005/8/layout/hierarchy1"/>
    <dgm:cxn modelId="{4D692266-9B3B-4316-BAA0-8B074F76A807}" type="presParOf" srcId="{CE96C173-1011-4B51-8101-21D910F74D65}" destId="{D57C8B9E-BDD0-47FB-AACB-4F3EEF0D96B3}" srcOrd="0" destOrd="0" presId="urn:microsoft.com/office/officeart/2005/8/layout/hierarchy1"/>
    <dgm:cxn modelId="{2B88C1B1-EB6F-4190-9B85-E12009E31B75}" type="presParOf" srcId="{CE96C173-1011-4B51-8101-21D910F74D65}" destId="{65422A28-75CD-4ED8-88C1-304F896EFB33}" srcOrd="1" destOrd="0" presId="urn:microsoft.com/office/officeart/2005/8/layout/hierarchy1"/>
    <dgm:cxn modelId="{6121B9D0-CD5A-4A7C-BD45-57F121114175}" type="presParOf" srcId="{A3EA2A16-B2C1-40E9-BA7A-DD5060CA6909}" destId="{F9395E5A-873D-4131-95B5-639B6159D2D0}" srcOrd="1" destOrd="0" presId="urn:microsoft.com/office/officeart/2005/8/layout/hierarchy1"/>
    <dgm:cxn modelId="{C76BF73C-E1CF-45B6-9668-67562253850A}" type="presParOf" srcId="{371FC9A9-0ACC-4DA3-9D2C-FD97F4ADF71A}" destId="{A9D0E14E-0D1F-4E11-A97B-E0B386AB8D12}" srcOrd="1" destOrd="0" presId="urn:microsoft.com/office/officeart/2005/8/layout/hierarchy1"/>
    <dgm:cxn modelId="{33B1F5CA-F2CA-4045-91C9-0163806A7F1A}" type="presParOf" srcId="{A9D0E14E-0D1F-4E11-A97B-E0B386AB8D12}" destId="{E1C1F1FA-BCDB-46FE-A542-69135F9F85B1}" srcOrd="0" destOrd="0" presId="urn:microsoft.com/office/officeart/2005/8/layout/hierarchy1"/>
    <dgm:cxn modelId="{C0309FC9-8998-4EB7-AE16-D8961D7B6828}" type="presParOf" srcId="{E1C1F1FA-BCDB-46FE-A542-69135F9F85B1}" destId="{35967728-2F78-4149-AD03-07EF6F9329DA}" srcOrd="0" destOrd="0" presId="urn:microsoft.com/office/officeart/2005/8/layout/hierarchy1"/>
    <dgm:cxn modelId="{A594328B-FFB7-480E-BF55-9C5CBD16F612}" type="presParOf" srcId="{E1C1F1FA-BCDB-46FE-A542-69135F9F85B1}" destId="{87BD6191-5BEC-4954-93DD-59AC1A16ADB7}" srcOrd="1" destOrd="0" presId="urn:microsoft.com/office/officeart/2005/8/layout/hierarchy1"/>
    <dgm:cxn modelId="{99D1350C-9E95-40C4-B1A7-4B13B3E7755B}" type="presParOf" srcId="{A9D0E14E-0D1F-4E11-A97B-E0B386AB8D12}" destId="{BACBE88E-D60F-4E63-A0E4-4BA347E212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ABBFF-D20F-4279-99EE-9D63D03FA5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73BFEB5-914F-48F9-8446-BBF1CE1056CD}">
      <dgm:prSet/>
      <dgm:spPr/>
      <dgm:t>
        <a:bodyPr/>
        <a:lstStyle/>
        <a:p>
          <a:r>
            <a:rPr lang="en-US"/>
            <a:t>The two main organs that help balance the pH of blood are the:</a:t>
          </a:r>
        </a:p>
      </dgm:t>
    </dgm:pt>
    <dgm:pt modelId="{E6E5A93E-5C7A-4985-924F-2D100D0BE385}" type="parTrans" cxnId="{8F621B91-1060-49F9-B97B-0568CAF793ED}">
      <dgm:prSet/>
      <dgm:spPr/>
      <dgm:t>
        <a:bodyPr/>
        <a:lstStyle/>
        <a:p>
          <a:endParaRPr lang="en-US"/>
        </a:p>
      </dgm:t>
    </dgm:pt>
    <dgm:pt modelId="{F51A3B13-B409-40D3-902E-3418FB26B7B8}" type="sibTrans" cxnId="{8F621B91-1060-49F9-B97B-0568CAF793ED}">
      <dgm:prSet/>
      <dgm:spPr/>
      <dgm:t>
        <a:bodyPr/>
        <a:lstStyle/>
        <a:p>
          <a:endParaRPr lang="en-US"/>
        </a:p>
      </dgm:t>
    </dgm:pt>
    <dgm:pt modelId="{4085FFDA-6A89-46E7-A455-96D8C55B4137}">
      <dgm:prSet/>
      <dgm:spPr/>
      <dgm:t>
        <a:bodyPr/>
        <a:lstStyle/>
        <a:p>
          <a:r>
            <a:rPr lang="en-US" dirty="0"/>
            <a:t>Lungs - removes carbon dioxide (an acid) through breathing (respiration).</a:t>
          </a:r>
        </a:p>
      </dgm:t>
    </dgm:pt>
    <dgm:pt modelId="{F32423E4-AEE3-4C1B-9A5D-84A6D59054BB}" type="parTrans" cxnId="{22D60F14-6182-41B8-B07A-EAD1140427B1}">
      <dgm:prSet/>
      <dgm:spPr/>
      <dgm:t>
        <a:bodyPr/>
        <a:lstStyle/>
        <a:p>
          <a:endParaRPr lang="en-US"/>
        </a:p>
      </dgm:t>
    </dgm:pt>
    <dgm:pt modelId="{6E0CA71C-2649-4EB4-9533-EF28495730DC}" type="sibTrans" cxnId="{22D60F14-6182-41B8-B07A-EAD1140427B1}">
      <dgm:prSet/>
      <dgm:spPr/>
      <dgm:t>
        <a:bodyPr/>
        <a:lstStyle/>
        <a:p>
          <a:endParaRPr lang="en-US"/>
        </a:p>
      </dgm:t>
    </dgm:pt>
    <dgm:pt modelId="{05590B0A-18C0-4132-B6DF-32FB9CB7847A}">
      <dgm:prSet/>
      <dgm:spPr/>
      <dgm:t>
        <a:bodyPr/>
        <a:lstStyle/>
        <a:p>
          <a:r>
            <a:rPr lang="en-US"/>
            <a:t>Kidneys - removes acids through urine (excretion).</a:t>
          </a:r>
        </a:p>
      </dgm:t>
    </dgm:pt>
    <dgm:pt modelId="{C19A54E8-E57B-4D61-A32F-2B05848F38DE}" type="parTrans" cxnId="{07E98A34-0979-4314-8100-C2529868BCE2}">
      <dgm:prSet/>
      <dgm:spPr/>
      <dgm:t>
        <a:bodyPr/>
        <a:lstStyle/>
        <a:p>
          <a:endParaRPr lang="en-US"/>
        </a:p>
      </dgm:t>
    </dgm:pt>
    <dgm:pt modelId="{4D754BB5-910D-4572-9FF0-64B7D9AC17D1}" type="sibTrans" cxnId="{07E98A34-0979-4314-8100-C2529868BCE2}">
      <dgm:prSet/>
      <dgm:spPr/>
      <dgm:t>
        <a:bodyPr/>
        <a:lstStyle/>
        <a:p>
          <a:endParaRPr lang="en-US"/>
        </a:p>
      </dgm:t>
    </dgm:pt>
    <dgm:pt modelId="{7AE5D0D0-FB70-45EA-BA1B-209BF8AAA1CB}" type="pres">
      <dgm:prSet presAssocID="{BE3ABBFF-D20F-4279-99EE-9D63D03FA5CC}" presName="linear" presStyleCnt="0">
        <dgm:presLayoutVars>
          <dgm:animLvl val="lvl"/>
          <dgm:resizeHandles val="exact"/>
        </dgm:presLayoutVars>
      </dgm:prSet>
      <dgm:spPr/>
    </dgm:pt>
    <dgm:pt modelId="{F1C0FECF-B9E9-49BB-A819-3765369EA0C5}" type="pres">
      <dgm:prSet presAssocID="{273BFEB5-914F-48F9-8446-BBF1CE105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803D19-57CF-4843-9379-CCE2AA00DEF5}" type="pres">
      <dgm:prSet presAssocID="{F51A3B13-B409-40D3-902E-3418FB26B7B8}" presName="spacer" presStyleCnt="0"/>
      <dgm:spPr/>
    </dgm:pt>
    <dgm:pt modelId="{B8B60A44-0B20-4510-A984-AEDF678D927D}" type="pres">
      <dgm:prSet presAssocID="{4085FFDA-6A89-46E7-A455-96D8C55B41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ED4015-AA18-46D1-A7D1-EF3BB315B4CD}" type="pres">
      <dgm:prSet presAssocID="{6E0CA71C-2649-4EB4-9533-EF28495730DC}" presName="spacer" presStyleCnt="0"/>
      <dgm:spPr/>
    </dgm:pt>
    <dgm:pt modelId="{7A5FAFEE-16ED-432F-9F85-834FDD055FBE}" type="pres">
      <dgm:prSet presAssocID="{05590B0A-18C0-4132-B6DF-32FB9CB784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C22408-508E-426B-BA5E-75D6EE2A5445}" type="presOf" srcId="{4085FFDA-6A89-46E7-A455-96D8C55B4137}" destId="{B8B60A44-0B20-4510-A984-AEDF678D927D}" srcOrd="0" destOrd="0" presId="urn:microsoft.com/office/officeart/2005/8/layout/vList2"/>
    <dgm:cxn modelId="{22D60F14-6182-41B8-B07A-EAD1140427B1}" srcId="{BE3ABBFF-D20F-4279-99EE-9D63D03FA5CC}" destId="{4085FFDA-6A89-46E7-A455-96D8C55B4137}" srcOrd="1" destOrd="0" parTransId="{F32423E4-AEE3-4C1B-9A5D-84A6D59054BB}" sibTransId="{6E0CA71C-2649-4EB4-9533-EF28495730DC}"/>
    <dgm:cxn modelId="{07E98A34-0979-4314-8100-C2529868BCE2}" srcId="{BE3ABBFF-D20F-4279-99EE-9D63D03FA5CC}" destId="{05590B0A-18C0-4132-B6DF-32FB9CB7847A}" srcOrd="2" destOrd="0" parTransId="{C19A54E8-E57B-4D61-A32F-2B05848F38DE}" sibTransId="{4D754BB5-910D-4572-9FF0-64B7D9AC17D1}"/>
    <dgm:cxn modelId="{BFEC8245-EA93-4AFA-B82E-53BC4C0CB74C}" type="presOf" srcId="{BE3ABBFF-D20F-4279-99EE-9D63D03FA5CC}" destId="{7AE5D0D0-FB70-45EA-BA1B-209BF8AAA1CB}" srcOrd="0" destOrd="0" presId="urn:microsoft.com/office/officeart/2005/8/layout/vList2"/>
    <dgm:cxn modelId="{BB45814C-C532-4933-AE32-E0979D0258FF}" type="presOf" srcId="{05590B0A-18C0-4132-B6DF-32FB9CB7847A}" destId="{7A5FAFEE-16ED-432F-9F85-834FDD055FBE}" srcOrd="0" destOrd="0" presId="urn:microsoft.com/office/officeart/2005/8/layout/vList2"/>
    <dgm:cxn modelId="{8F621B91-1060-49F9-B97B-0568CAF793ED}" srcId="{BE3ABBFF-D20F-4279-99EE-9D63D03FA5CC}" destId="{273BFEB5-914F-48F9-8446-BBF1CE1056CD}" srcOrd="0" destOrd="0" parTransId="{E6E5A93E-5C7A-4985-924F-2D100D0BE385}" sibTransId="{F51A3B13-B409-40D3-902E-3418FB26B7B8}"/>
    <dgm:cxn modelId="{1DB3B3FC-51B3-48BF-9B9A-9186FDC70267}" type="presOf" srcId="{273BFEB5-914F-48F9-8446-BBF1CE1056CD}" destId="{F1C0FECF-B9E9-49BB-A819-3765369EA0C5}" srcOrd="0" destOrd="0" presId="urn:microsoft.com/office/officeart/2005/8/layout/vList2"/>
    <dgm:cxn modelId="{D5AFBF2A-C4EC-4C13-845D-78E1843A9713}" type="presParOf" srcId="{7AE5D0D0-FB70-45EA-BA1B-209BF8AAA1CB}" destId="{F1C0FECF-B9E9-49BB-A819-3765369EA0C5}" srcOrd="0" destOrd="0" presId="urn:microsoft.com/office/officeart/2005/8/layout/vList2"/>
    <dgm:cxn modelId="{C3C08ABD-C499-4789-9B27-AB8F9E418683}" type="presParOf" srcId="{7AE5D0D0-FB70-45EA-BA1B-209BF8AAA1CB}" destId="{87803D19-57CF-4843-9379-CCE2AA00DEF5}" srcOrd="1" destOrd="0" presId="urn:microsoft.com/office/officeart/2005/8/layout/vList2"/>
    <dgm:cxn modelId="{09CA4529-D9DF-42FB-A97B-1D15E649801E}" type="presParOf" srcId="{7AE5D0D0-FB70-45EA-BA1B-209BF8AAA1CB}" destId="{B8B60A44-0B20-4510-A984-AEDF678D927D}" srcOrd="2" destOrd="0" presId="urn:microsoft.com/office/officeart/2005/8/layout/vList2"/>
    <dgm:cxn modelId="{F3630FA8-BBF2-4023-8FAD-2265DC5DA245}" type="presParOf" srcId="{7AE5D0D0-FB70-45EA-BA1B-209BF8AAA1CB}" destId="{F1ED4015-AA18-46D1-A7D1-EF3BB315B4CD}" srcOrd="3" destOrd="0" presId="urn:microsoft.com/office/officeart/2005/8/layout/vList2"/>
    <dgm:cxn modelId="{7B87863C-D62F-415F-8846-A8B4765B5489}" type="presParOf" srcId="{7AE5D0D0-FB70-45EA-BA1B-209BF8AAA1CB}" destId="{7A5FAFEE-16ED-432F-9F85-834FDD055F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B3692-E0AD-49F4-B6EA-69F1872A184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41F50-5B9F-4022-B6B1-3182CFC16605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3AC90-DF70-4526-85A7-AB0D823B6EA8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Spirometry is a test that measures lung function.</a:t>
          </a:r>
        </a:p>
      </dsp:txBody>
      <dsp:txXfrm>
        <a:off x="2039300" y="956381"/>
        <a:ext cx="4474303" cy="1765627"/>
      </dsp:txXfrm>
    </dsp:sp>
    <dsp:sp modelId="{87861B48-FBCC-4859-8572-B0B2F9FCC012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0189F-D7F7-441A-BA8F-4DFCCFAD7DA5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F9E47-9E02-4153-83CE-AB7A0B265A47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spirometer measures the amount of air (volume) traveling out of the lungs during exhalation (expiration). </a:t>
          </a:r>
        </a:p>
      </dsp:txBody>
      <dsp:txXfrm>
        <a:off x="2039300" y="3163416"/>
        <a:ext cx="4474303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3C2C8-3EFF-49D5-A158-F27D894D89C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F4FD9-2CA6-4358-A6AF-508F633FB0AE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60111-5999-4B1C-814D-B42AB1117FC1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Breathing plays a major role in acid-base balance in the body. </a:t>
          </a:r>
        </a:p>
      </dsp:txBody>
      <dsp:txXfrm>
        <a:off x="2039300" y="956381"/>
        <a:ext cx="4474303" cy="1765627"/>
      </dsp:txXfrm>
    </dsp:sp>
    <dsp:sp modelId="{FEDC861C-34E8-4304-B9DC-0CC6A7EE37A1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82633-C2E8-4A70-B715-936BD2009250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737FE-21E9-4285-854E-92DE9DBCCD78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Changes in pulmonary ventilation (breathing rate, depth of respiration) can help adjust pH when disturbances in pH occur.</a:t>
          </a:r>
        </a:p>
      </dsp:txBody>
      <dsp:txXfrm>
        <a:off x="2039300" y="3163416"/>
        <a:ext cx="4474303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C8B9E-BDD0-47FB-AACB-4F3EEF0D96B3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22A28-75CD-4ED8-88C1-304F896EFB33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Carbon Dioxide is acidic (an acid) </a:t>
          </a:r>
        </a:p>
      </dsp:txBody>
      <dsp:txXfrm>
        <a:off x="678914" y="525899"/>
        <a:ext cx="4067491" cy="2525499"/>
      </dsp:txXfrm>
    </dsp:sp>
    <dsp:sp modelId="{35967728-2F78-4149-AD03-07EF6F9329DA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D6191-5BEC-4954-93DD-59AC1A16ADB7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Bicarbonate is basic (a base)</a:t>
          </a:r>
        </a:p>
      </dsp:txBody>
      <dsp:txXfrm>
        <a:off x="5842357" y="525899"/>
        <a:ext cx="4067491" cy="2525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0FECF-B9E9-49BB-A819-3765369EA0C5}">
      <dsp:nvSpPr>
        <dsp:cNvPr id="0" name=""/>
        <dsp:cNvSpPr/>
      </dsp:nvSpPr>
      <dsp:spPr>
        <a:xfrm>
          <a:off x="0" y="78612"/>
          <a:ext cx="6513603" cy="184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 two main organs that help balance the pH of blood are the:</a:t>
          </a:r>
        </a:p>
      </dsp:txBody>
      <dsp:txXfrm>
        <a:off x="90116" y="168728"/>
        <a:ext cx="6333371" cy="1665808"/>
      </dsp:txXfrm>
    </dsp:sp>
    <dsp:sp modelId="{B8B60A44-0B20-4510-A984-AEDF678D927D}">
      <dsp:nvSpPr>
        <dsp:cNvPr id="0" name=""/>
        <dsp:cNvSpPr/>
      </dsp:nvSpPr>
      <dsp:spPr>
        <a:xfrm>
          <a:off x="0" y="2019692"/>
          <a:ext cx="6513603" cy="18460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Lungs - removes carbon dioxide (an acid) through breathing (respiration).</a:t>
          </a:r>
        </a:p>
      </dsp:txBody>
      <dsp:txXfrm>
        <a:off x="90116" y="2109808"/>
        <a:ext cx="6333371" cy="1665808"/>
      </dsp:txXfrm>
    </dsp:sp>
    <dsp:sp modelId="{7A5FAFEE-16ED-432F-9F85-834FDD055FBE}">
      <dsp:nvSpPr>
        <dsp:cNvPr id="0" name=""/>
        <dsp:cNvSpPr/>
      </dsp:nvSpPr>
      <dsp:spPr>
        <a:xfrm>
          <a:off x="0" y="3960773"/>
          <a:ext cx="6513603" cy="1846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Kidneys - removes acids through urine (excretion).</a:t>
          </a:r>
        </a:p>
      </dsp:txBody>
      <dsp:txXfrm>
        <a:off x="90116" y="4050889"/>
        <a:ext cx="6333371" cy="166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358D-DCB6-417D-83F5-0BB6B2E4D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48759-C68B-4676-958C-4BAF1F08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B3F1-8078-4D1C-9296-24E25651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8DCEE-136A-4679-BD2B-F97699E1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58C8-941A-433A-8EAF-283BFE47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A885-1753-4435-8327-9530CD3D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C3647-9A4E-4020-86B9-1E3B26F94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0233D-BB01-4F70-A8E3-7288498B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CD7F-D036-49C5-8205-C630C6D0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C5E0-830E-48FD-B3F9-15C4AEB0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DD199-CD37-4C43-975A-5DC05D8DF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B9B5B-8222-47B2-BA71-4584DB0B5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6C79C-8AFC-419D-8170-B0A2817E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4D930-B315-42F4-9E3D-FB9AF613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07747-1747-47FF-902D-6E436715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9477-70C3-4922-BD77-0399E2FB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B311-36B1-4FAA-BBA4-86312977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89EC8-21EC-44DD-81BF-1C5518F4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BD8C-508C-468D-8AB7-13759241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5B35-62EA-4817-AD92-E4E2E4D0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EA0B-9C3F-4935-B102-D7BE394A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781D5-9B2D-48B8-BAE4-DCC425F3E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0FA9-36D5-4F9E-A8F1-A507B372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943A0-EC31-4C17-B857-CBCB2AA4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E19D3-419F-4A72-8AF6-B7AF7943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EDA9-8359-4962-9043-4A7F2D48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7675-A3C8-4CFF-82A0-D7C2989B7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C4D54-FB43-460A-8ACC-9E9001C6F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A88C6-DBD4-4ED1-82C3-A745D075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F2102-1E24-4402-B9A4-7D1270E2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E4A85-6FDD-4A9F-A251-76C0F865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E04D-32EE-48DB-8194-42405656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83EF1-F4E6-4481-A1CD-EC30DB0E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FADF5-C9E4-45B4-BFAF-C61B4DEE4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E834D-E34E-44FD-A5BC-502B02F52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4048D-9281-493F-941B-A0C7E3DDB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93996-F0CE-495C-B37A-257D810F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71CD5-E065-43AD-8C24-F2C58993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CA521-79DF-47B9-A3DF-447C0B05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63EF-746A-409B-B086-F97B5A4B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30BCF-11FF-4A4F-B287-4C48E01C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93DB4-9B3E-49C5-B4EF-D9016490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3908E-9396-41C2-B747-19E63AA1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9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B16C9-1670-4FBA-9E72-C770426F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310B3-EA80-460E-B5E1-A9876BA4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48DFA-0124-40C6-B3DA-FC5DDE1E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A243-D891-4873-8D5E-B6E7E958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30D73-5E0C-4F99-8540-06ED6E5E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9B99C-027C-43D1-B9F8-00B5E821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20186-2859-455E-8965-8C7C0309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CC84F-B8DD-421B-91EF-69CC0595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EEEA-5D8A-421D-8107-B067E9D7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CFD0-83D0-4F8D-BDD9-523515DE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A12A5D-0325-4C62-87CB-501B52AEF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2525B-E289-43CE-92C6-AD2849B1A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DEF21-AC86-4B04-8263-CBFF2D04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8CCD5-C9EA-40C1-8EF9-9C365CB1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8808A-4748-4B62-98C1-1564982E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E9663-C73E-43CE-9732-71D1D67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A7F3-E77A-49B8-8EE6-30E44DC97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06351-4EFC-4BBF-A31C-70D74E871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1113-13BE-4C54-8518-96C99B58F2AB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89BA9-81D2-4E31-8CB2-C32B3FB45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C09DC-2E30-4F05-B4D1-4A8CE5A0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CA18-A260-4EDF-A562-CDEF1C58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dalas.com/types/breathe-in-sync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5d.com/list-of-alkaline-foods-the-ph-balanced-diet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nkoglobalmarketing.blogspot.com/2014/06/the-symptoms-of-acidosis-and-how-to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blue.com/notes/note/n/abg-values/deck/4257241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uththeory.com/2016/07/03/5-powerful-ancient-breathing-exercises-for-instant-relax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uththeory.com/2016/07/03/5-powerful-ancient-breathing-exercises-for-instant-relax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asonablywell-julia.blogspot.com/2010_09_01_archiv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asyauscultation.com/lung-sounds-reference-gui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dkyrngFhh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m.wikipedia.org/wiki/Vital_capacit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doc.org/index.php/Lung_volum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volume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tness_to_dive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2858207/how-could-i-drag-it-by-using-gesture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aqtimeline.com/maxdesign/basicdesign/principles/prinwrong.html" TargetMode="External"/><Relationship Id="rId4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ces.ncsu.edu/asthma-and-allergi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wonkydonkeylife.wordpress.com/tag/livin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0A34-1184-4C16-B935-A38873DBC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LUNG LAB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6DAAF-D713-4D03-A8C2-37ED9CD73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BY SCIENTIST CINDY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165CD-EDFA-4FA9-A6EC-B85179A9A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475" r="6345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487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785BC-E419-4F84-9B1F-E4F90422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Acid-base Balance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29D70A-5CF8-4615-8E77-8C5CFBC99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67535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138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16F79-5213-4CF3-8D0B-8D7B4D0F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Acid-base Balance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16399-D43D-46C1-9E9B-AF801380A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Blood is normally slightly basic, with a normal </a:t>
            </a:r>
            <a:r>
              <a:rPr lang="en-US" sz="2000" b="1">
                <a:solidFill>
                  <a:schemeClr val="bg1"/>
                </a:solidFill>
              </a:rPr>
              <a:t>pH</a:t>
            </a:r>
            <a:r>
              <a:rPr lang="en-US" sz="2000">
                <a:solidFill>
                  <a:schemeClr val="bg1"/>
                </a:solidFill>
              </a:rPr>
              <a:t> range of 7.35 to 7.45. </a:t>
            </a:r>
          </a:p>
          <a:p>
            <a:r>
              <a:rPr lang="en-US" sz="2000">
                <a:solidFill>
                  <a:schemeClr val="bg1"/>
                </a:solidFill>
              </a:rPr>
              <a:t>Usually the body maintains the </a:t>
            </a:r>
            <a:r>
              <a:rPr lang="en-US" sz="2000" b="1">
                <a:solidFill>
                  <a:schemeClr val="bg1"/>
                </a:solidFill>
              </a:rPr>
              <a:t>pH</a:t>
            </a:r>
            <a:r>
              <a:rPr lang="en-US" sz="2000">
                <a:solidFill>
                  <a:schemeClr val="bg1"/>
                </a:solidFill>
              </a:rPr>
              <a:t> of blood close to 7.40.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497AB0-53E8-44CD-8524-9756F12E0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012342"/>
            <a:ext cx="6250769" cy="46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D564B-6208-49BD-9BA5-609F3669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Acid-base Balance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7E1E51-AC4C-4C33-8B00-DE8386B49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7794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83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8719E-08CD-4D68-B5DA-82C3DC24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 OF HOLDING YOUR BREATH or NOT GETTING ENOUGH OXYGEN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0DCE-FC19-487A-AD27-1812E4DC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884250"/>
            <a:ext cx="3363974" cy="316941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carbon dioxide accumulates in the blood.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pH of the blood decreases, becoming more acidic!</a:t>
            </a:r>
          </a:p>
          <a:p>
            <a:r>
              <a:rPr lang="en-US" sz="2000" dirty="0">
                <a:solidFill>
                  <a:schemeClr val="bg1"/>
                </a:solidFill>
              </a:rPr>
              <a:t>Blood pH balance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Acidosis is when your blood pH drops below 7.35 and becomes too acidic.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Alkalosis is when your blood pH is higher than 7.45 and becomes too alkaline.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31B2134-6202-414B-9260-A26D10A46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5008" y="848499"/>
            <a:ext cx="7276126" cy="54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0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62E1E-DB67-4975-935E-93810B2F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 OF RAPID BREATHING or HYPERVENTALATION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7AB242-C761-468F-B04B-DF458C56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Alkalosis is caused by an overabundance of bicarbonate or a low level of carbon dioxide. </a:t>
            </a:r>
          </a:p>
          <a:p>
            <a:r>
              <a:rPr lang="en-US" dirty="0">
                <a:solidFill>
                  <a:schemeClr val="bg1"/>
                </a:solidFill>
              </a:rPr>
              <a:t>People may have irritability, muscle twitching, muscle cramps, or even muscle spasms.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62674C1-28CF-481F-9569-C3DFC5994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004528"/>
            <a:ext cx="6250768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2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DDBDD-20EF-46A7-9142-0DBA605F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Acid-base Balance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7A665F-51BC-428E-8DE2-51DA58679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7002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35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B02D65-1C54-4B4A-918D-E0FC03D022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F425-81C3-428A-8248-DD72EBF9C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690688"/>
            <a:ext cx="7054471" cy="4351338"/>
          </a:xfrm>
          <a:solidFill>
            <a:schemeClr val="bg1">
              <a:alpha val="61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Alkalosis happens when your blood pH is higher than the normal range. </a:t>
            </a:r>
          </a:p>
          <a:p>
            <a:r>
              <a:rPr lang="en-US" dirty="0"/>
              <a:t>There are several causes of high blood </a:t>
            </a:r>
            <a:r>
              <a:rPr lang="en-US" dirty="0" err="1"/>
              <a:t>pH.</a:t>
            </a:r>
            <a:endParaRPr lang="en-US" dirty="0"/>
          </a:p>
          <a:p>
            <a:pPr lvl="1"/>
            <a:r>
              <a:rPr lang="en-US" dirty="0"/>
              <a:t>Dehydration (Fluid loss)</a:t>
            </a:r>
          </a:p>
          <a:p>
            <a:pPr lvl="2"/>
            <a:r>
              <a:rPr lang="en-US" dirty="0"/>
              <a:t>Losing too much water from your body can increase blood </a:t>
            </a:r>
            <a:r>
              <a:rPr lang="en-US" dirty="0" err="1"/>
              <a:t>pH.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This happens because you also lose some blood electrolytes (salts and minerals) with water loss. </a:t>
            </a:r>
          </a:p>
          <a:p>
            <a:pPr lvl="2"/>
            <a:r>
              <a:rPr lang="en-US" dirty="0"/>
              <a:t>These include sodium and potassium. </a:t>
            </a:r>
          </a:p>
          <a:p>
            <a:r>
              <a:rPr lang="en-US" dirty="0"/>
              <a:t>Causes of fluid loss are excess:</a:t>
            </a:r>
          </a:p>
          <a:p>
            <a:pPr lvl="1"/>
            <a:r>
              <a:rPr lang="en-US" dirty="0"/>
              <a:t>sweating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Diuretic drugs may cause you to urinate too much </a:t>
            </a:r>
          </a:p>
          <a:p>
            <a:pPr lvl="1"/>
            <a:r>
              <a:rPr lang="en-US" dirty="0"/>
              <a:t>Kidney problems </a:t>
            </a:r>
          </a:p>
          <a:p>
            <a:pPr lvl="2"/>
            <a:r>
              <a:rPr lang="en-US" dirty="0"/>
              <a:t>- kidneys may not remove enough alkaline substances (such as bicarbonate) through the urine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0B13F0-F653-4C96-8464-65C13BAB3708}"/>
              </a:ext>
            </a:extLst>
          </p:cNvPr>
          <p:cNvSpPr/>
          <p:nvPr/>
        </p:nvSpPr>
        <p:spPr>
          <a:xfrm>
            <a:off x="185435" y="233466"/>
            <a:ext cx="9157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Causes of pH changes - High pH</a:t>
            </a:r>
          </a:p>
        </p:txBody>
      </p:sp>
    </p:spTree>
    <p:extLst>
      <p:ext uri="{BB962C8B-B14F-4D97-AF65-F5344CB8AC3E}">
        <p14:creationId xmlns:p14="http://schemas.microsoft.com/office/powerpoint/2010/main" val="40472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647D-99D6-4A63-A6E8-49256456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Low pH is called acidosis.</a:t>
            </a:r>
          </a:p>
          <a:p>
            <a:r>
              <a:rPr lang="en-US" dirty="0">
                <a:solidFill>
                  <a:schemeClr val="tx1"/>
                </a:solidFill>
              </a:rPr>
              <a:t>Low blood pH is a more common medical problem than high blood </a:t>
            </a:r>
            <a:r>
              <a:rPr lang="en-US" dirty="0" err="1">
                <a:solidFill>
                  <a:schemeClr val="tx1"/>
                </a:solidFill>
              </a:rPr>
              <a:t>pH.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Acidosis can be a warning sign that a health condition isn’t properly controlled.</a:t>
            </a:r>
          </a:p>
          <a:p>
            <a:r>
              <a:rPr lang="en-US" dirty="0">
                <a:solidFill>
                  <a:schemeClr val="tx1"/>
                </a:solidFill>
              </a:rPr>
              <a:t>Some health conditions cause natural acids to build up in your blood.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Acids that can lower blood pH include: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lactic acid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keto acids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sulphuric</a:t>
            </a:r>
            <a:r>
              <a:rPr lang="en-US" dirty="0">
                <a:solidFill>
                  <a:schemeClr val="tx1"/>
                </a:solidFill>
              </a:rPr>
              <a:t> acid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phosphoric acid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hydrochloric acid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carbonic acid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Diet - In a healthy person, diet does not affect blood </a:t>
            </a:r>
            <a:r>
              <a:rPr lang="en-US" dirty="0" err="1">
                <a:solidFill>
                  <a:schemeClr val="tx1"/>
                </a:solidFill>
              </a:rPr>
              <a:t>pH.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0BF95-A599-42E8-9C0E-AFD8CAE7C8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5577C7-777B-4EF2-92A7-43C8B741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58" y="607791"/>
            <a:ext cx="8654485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Causes of pH changes - Low pH</a:t>
            </a:r>
          </a:p>
        </p:txBody>
      </p:sp>
    </p:spTree>
    <p:extLst>
      <p:ext uri="{BB962C8B-B14F-4D97-AF65-F5344CB8AC3E}">
        <p14:creationId xmlns:p14="http://schemas.microsoft.com/office/powerpoint/2010/main" val="32000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F464-71C1-4AA6-A10F-81DE47F5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Respiratory Rate </a:t>
            </a:r>
          </a:p>
        </p:txBody>
      </p:sp>
      <p:pic>
        <p:nvPicPr>
          <p:cNvPr id="1026" name="Picture 2" descr="Image result for respiratory rate">
            <a:extLst>
              <a:ext uri="{FF2B5EF4-FFF2-40B4-BE49-F238E27FC236}">
                <a16:creationId xmlns:a16="http://schemas.microsoft.com/office/drawing/2014/main" id="{CC2C9E2B-D602-4CDB-A687-380214320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r="1624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FF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4DBE-1409-4603-94CA-55B9294C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Respiratory rate</a:t>
            </a:r>
            <a:r>
              <a:rPr lang="en-US" sz="2000" dirty="0"/>
              <a:t>: A person's </a:t>
            </a:r>
            <a:r>
              <a:rPr lang="en-US" sz="2000" b="1" dirty="0"/>
              <a:t>respiratory rate</a:t>
            </a:r>
            <a:r>
              <a:rPr lang="en-US" sz="2000" dirty="0"/>
              <a:t> is the number of breaths you take per minute. </a:t>
            </a:r>
          </a:p>
          <a:p>
            <a:r>
              <a:rPr lang="en-US" sz="2000" dirty="0"/>
              <a:t>The normal </a:t>
            </a:r>
            <a:r>
              <a:rPr lang="en-US" sz="2000" b="1" dirty="0"/>
              <a:t>respiration rate</a:t>
            </a:r>
            <a:r>
              <a:rPr lang="en-US" sz="2000" dirty="0"/>
              <a:t> for an adult at rest is 12 to 20 breaths per minute. </a:t>
            </a:r>
          </a:p>
          <a:p>
            <a:r>
              <a:rPr lang="en-US" sz="2000" dirty="0"/>
              <a:t>A </a:t>
            </a:r>
            <a:r>
              <a:rPr lang="en-US" sz="2000" b="1" dirty="0"/>
              <a:t>respiration rate</a:t>
            </a:r>
            <a:r>
              <a:rPr lang="en-US" sz="2000" dirty="0"/>
              <a:t> under 12 or over 25 breaths per minute while resting is considered abnormal.</a:t>
            </a:r>
          </a:p>
        </p:txBody>
      </p:sp>
    </p:spTree>
    <p:extLst>
      <p:ext uri="{BB962C8B-B14F-4D97-AF65-F5344CB8AC3E}">
        <p14:creationId xmlns:p14="http://schemas.microsoft.com/office/powerpoint/2010/main" val="112995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2" descr="Related image">
            <a:extLst>
              <a:ext uri="{FF2B5EF4-FFF2-40B4-BE49-F238E27FC236}">
                <a16:creationId xmlns:a16="http://schemas.microsoft.com/office/drawing/2014/main" id="{952BA030-C8DF-4D27-BD49-00E16703C3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284" y="643467"/>
            <a:ext cx="90974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1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>
            <a:extLst>
              <a:ext uri="{FF2B5EF4-FFF2-40B4-BE49-F238E27FC236}">
                <a16:creationId xmlns:a16="http://schemas.microsoft.com/office/drawing/2014/main" id="{797A8FB8-BD55-4236-9271-DB068280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32104"/>
            <a:ext cx="6891187" cy="35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70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6504A-5990-406C-BE32-99EF7FC4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Breathing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1377-5DAF-450F-9DEF-CE98C464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649" y="3358608"/>
            <a:ext cx="3045883" cy="2831273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Air flow into and out of the lungs is driven by pressure differences between the atmospheric air and air in the lungs. </a:t>
            </a:r>
          </a:p>
          <a:p>
            <a:r>
              <a:rPr lang="en-US" sz="1500">
                <a:solidFill>
                  <a:schemeClr val="bg1"/>
                </a:solidFill>
              </a:rPr>
              <a:t>When atmospheric pressure exceeds intrapulmonary pressure, air flows into the lungs.</a:t>
            </a:r>
          </a:p>
          <a:p>
            <a:r>
              <a:rPr lang="en-US" sz="1500">
                <a:solidFill>
                  <a:schemeClr val="bg1"/>
                </a:solidFill>
              </a:rPr>
              <a:t>When intrapulmonary pressure exceeds atmospheric pressure, air flows out of the lungs. </a:t>
            </a:r>
          </a:p>
        </p:txBody>
      </p:sp>
    </p:spTree>
    <p:extLst>
      <p:ext uri="{BB962C8B-B14F-4D97-AF65-F5344CB8AC3E}">
        <p14:creationId xmlns:p14="http://schemas.microsoft.com/office/powerpoint/2010/main" val="3351325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2" descr="Image result for how to use a spirometer lab">
            <a:extLst>
              <a:ext uri="{FF2B5EF4-FFF2-40B4-BE49-F238E27FC236}">
                <a16:creationId xmlns:a16="http://schemas.microsoft.com/office/drawing/2014/main" id="{D8F0B76B-FDB5-4BF5-8032-9C4C898EA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010" y="643467"/>
            <a:ext cx="830198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89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0893D-CE02-4F85-82F2-8946567B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br>
              <a:rPr lang="en-US" sz="2600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Auscultation and Lung Sounds </a:t>
            </a:r>
            <a:br>
              <a:rPr lang="en-US" sz="2600">
                <a:solidFill>
                  <a:schemeClr val="bg1"/>
                </a:solidFill>
              </a:rPr>
            </a:b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CA83-4DB7-4145-935D-60B814BF8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Lung sounds</a:t>
            </a:r>
            <a:r>
              <a:rPr lang="en-US" sz="1900" dirty="0">
                <a:solidFill>
                  <a:schemeClr val="bg1"/>
                </a:solidFill>
              </a:rPr>
              <a:t>, also called </a:t>
            </a:r>
            <a:r>
              <a:rPr lang="en-US" sz="1900" b="1" dirty="0">
                <a:solidFill>
                  <a:schemeClr val="bg1"/>
                </a:solidFill>
              </a:rPr>
              <a:t>breath sounds</a:t>
            </a:r>
            <a:r>
              <a:rPr lang="en-US" sz="1900" dirty="0">
                <a:solidFill>
                  <a:schemeClr val="bg1"/>
                </a:solidFill>
              </a:rPr>
              <a:t>, can be auscultated across the anterior and posterior chest walls with a stethoscope.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Adventitious </a:t>
            </a:r>
            <a:r>
              <a:rPr lang="en-US" sz="1900" b="1" dirty="0">
                <a:solidFill>
                  <a:schemeClr val="bg1"/>
                </a:solidFill>
              </a:rPr>
              <a:t>lung sounds</a:t>
            </a:r>
            <a:r>
              <a:rPr lang="en-US" sz="1900" dirty="0">
                <a:solidFill>
                  <a:schemeClr val="bg1"/>
                </a:solidFill>
              </a:rPr>
              <a:t> are 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Crackles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Wheezes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15686B4-EA25-4AAF-92E5-A6EBC1E35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817005"/>
            <a:ext cx="6250769" cy="50631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8A387D-69CC-4D31-BD03-0CD74A252F43}"/>
              </a:ext>
            </a:extLst>
          </p:cNvPr>
          <p:cNvSpPr/>
          <p:nvPr/>
        </p:nvSpPr>
        <p:spPr>
          <a:xfrm>
            <a:off x="327264" y="5291203"/>
            <a:ext cx="38383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SOUND REFERRENCE GUIDE -</a:t>
            </a:r>
          </a:p>
          <a:p>
            <a:r>
              <a:rPr lang="en-US" b="1" dirty="0">
                <a:hlinkClick r:id="rId4"/>
              </a:rPr>
              <a:t>https://www.easyauscultation.com/lung-sounds-reference-guide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9482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344E6992-FB9B-4A91-9F3D-3D79BB335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16F7-0359-444F-A663-D3C34D1C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SPIROMETRY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C9A9-F8B6-46D5-B626-5B53E6B4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931" y="4551037"/>
            <a:ext cx="5443727" cy="150993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hlinkClick r:id="rId4"/>
              </a:rPr>
              <a:t>https://www.youtube.com/watch?v=bdkyrngFhho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89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2302-B8DA-40A1-8240-AE5A6159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LUNG CAPACITY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31E3D2-9396-413B-9DFD-FF3A44B2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184963"/>
            <a:ext cx="10515600" cy="363266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F1EA72-1360-4EA7-AA3F-B3107BBF77C8}"/>
              </a:ext>
            </a:extLst>
          </p:cNvPr>
          <p:cNvSpPr/>
          <p:nvPr/>
        </p:nvSpPr>
        <p:spPr>
          <a:xfrm>
            <a:off x="4254139" y="3786220"/>
            <a:ext cx="32893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latin typeface="AR ESSENCE" panose="02000000000000000000" pitchFamily="2" charset="0"/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371471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861D8-A987-4E45-B812-4CBAF1D8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Definitions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407498-32B9-4FC7-A93C-E59DE6958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884853"/>
              </p:ext>
            </p:extLst>
          </p:nvPr>
        </p:nvGraphicFramePr>
        <p:xfrm>
          <a:off x="5194300" y="658932"/>
          <a:ext cx="6513604" cy="5509412"/>
        </p:xfrm>
        <a:graphic>
          <a:graphicData uri="http://schemas.openxmlformats.org/drawingml/2006/table">
            <a:tbl>
              <a:tblPr/>
              <a:tblGrid>
                <a:gridCol w="939277">
                  <a:extLst>
                    <a:ext uri="{9D8B030D-6E8A-4147-A177-3AD203B41FA5}">
                      <a16:colId xmlns:a16="http://schemas.microsoft.com/office/drawing/2014/main" val="2958306529"/>
                    </a:ext>
                  </a:extLst>
                </a:gridCol>
                <a:gridCol w="5574327">
                  <a:extLst>
                    <a:ext uri="{9D8B030D-6E8A-4147-A177-3AD203B41FA5}">
                      <a16:colId xmlns:a16="http://schemas.microsoft.com/office/drawing/2014/main" val="3834857408"/>
                    </a:ext>
                  </a:extLst>
                </a:gridCol>
              </a:tblGrid>
              <a:tr h="51320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TLC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C0CE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D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E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Total lung capacity: the volume in the lungs at maximal inflation, the sum of VC and RV.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10D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CC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E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0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49289"/>
                  </a:ext>
                </a:extLst>
              </a:tr>
              <a:tr h="89055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TV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10D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0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E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3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Tidal volume: that volume of air moved into or out of the lungs during quiet breathing (TV indicates a subdivision of the lung; when tidal volume is precisely measured, as in gas exchange calculation, the symbol TV or V</a:t>
                      </a:r>
                      <a:r>
                        <a:rPr lang="en-US" sz="1200" b="0" i="0" u="none" strike="noStrike" baseline="-25000">
                          <a:effectLst/>
                          <a:latin typeface="inherit"/>
                        </a:rPr>
                        <a:t>T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is used.)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E80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0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0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738755"/>
                  </a:ext>
                </a:extLst>
              </a:tr>
              <a:tr h="51320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RV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7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D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3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D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Residual volume: the volume of air remaining in the lungs after a maximal exhalation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38D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D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0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19468"/>
                  </a:ext>
                </a:extLst>
              </a:tr>
              <a:tr h="51320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ERV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70D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0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0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Expiratory reserve volume: the maximal volume of air that can be exhaled from the end-expiratory position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680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0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0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2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2396"/>
                  </a:ext>
                </a:extLst>
              </a:tr>
              <a:tr h="51320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IRV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781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0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4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Inspiratory reserve volume: the maximal volume that can be inhaled from the end-inspiratory level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B02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2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C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33202"/>
                  </a:ext>
                </a:extLst>
              </a:tr>
              <a:tr h="32453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IC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B024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4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D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Inspiratory capacity: the sum of IRV and TV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507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D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C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81601"/>
                  </a:ext>
                </a:extLst>
              </a:tr>
              <a:tr h="51320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IVC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306B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D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0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Inspiratory vital capacity: the maximum volume of air inhaled from the point of maximum expiration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A0B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B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B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3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04963"/>
                  </a:ext>
                </a:extLst>
              </a:tr>
              <a:tr h="32453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VC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781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39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0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39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Vital capacity: the volume of air breathed out after the deepest inhalation.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7839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3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3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6B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34252"/>
                  </a:ext>
                </a:extLst>
              </a:tr>
              <a:tr h="89055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1200" b="0" i="0" u="none" strike="noStrike" baseline="-25000">
                          <a:effectLst/>
                          <a:latin typeface="inherit"/>
                        </a:rPr>
                        <a:t>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C03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6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39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3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Tidal volume: that volume of air moved into or out of the lungs during quiet breathing (VT indicates a subdivision of the lung; when tidal volume is precisely measured, as in gas exchange calculation, the symbol TV or V</a:t>
                      </a:r>
                      <a:r>
                        <a:rPr lang="en-US" sz="1200" b="0" i="0" u="none" strike="noStrike" baseline="-25000">
                          <a:effectLst/>
                          <a:latin typeface="inherit"/>
                        </a:rPr>
                        <a:t>T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is used.)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386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69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6B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6B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70526"/>
                  </a:ext>
                </a:extLst>
              </a:tr>
              <a:tr h="51320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FRC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D869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3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3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Functional residual capacity: the volume in the lungs at the end-expiratory position</a:t>
                      </a:r>
                    </a:p>
                  </a:txBody>
                  <a:tcPr marL="67637" marR="67637" marT="47345" marB="47345">
                    <a:lnL w="9525" cap="flat" cmpd="sng" algn="ctr">
                      <a:solidFill>
                        <a:srgbClr val="8013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69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6B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2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A55DC-E007-4101-A13E-97A15830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AVERAGE VALUES - LUNG CAPACITIES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00CCBA-49D9-4429-9217-0C59BC3A0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39374"/>
              </p:ext>
            </p:extLst>
          </p:nvPr>
        </p:nvGraphicFramePr>
        <p:xfrm>
          <a:off x="320040" y="2770494"/>
          <a:ext cx="11496823" cy="347647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623183">
                  <a:extLst>
                    <a:ext uri="{9D8B030D-6E8A-4147-A177-3AD203B41FA5}">
                      <a16:colId xmlns:a16="http://schemas.microsoft.com/office/drawing/2014/main" val="1346389565"/>
                    </a:ext>
                  </a:extLst>
                </a:gridCol>
                <a:gridCol w="1900062">
                  <a:extLst>
                    <a:ext uri="{9D8B030D-6E8A-4147-A177-3AD203B41FA5}">
                      <a16:colId xmlns:a16="http://schemas.microsoft.com/office/drawing/2014/main" val="3729002198"/>
                    </a:ext>
                  </a:extLst>
                </a:gridCol>
                <a:gridCol w="2493548">
                  <a:extLst>
                    <a:ext uri="{9D8B030D-6E8A-4147-A177-3AD203B41FA5}">
                      <a16:colId xmlns:a16="http://schemas.microsoft.com/office/drawing/2014/main" val="3015756116"/>
                    </a:ext>
                  </a:extLst>
                </a:gridCol>
                <a:gridCol w="3480030">
                  <a:extLst>
                    <a:ext uri="{9D8B030D-6E8A-4147-A177-3AD203B41FA5}">
                      <a16:colId xmlns:a16="http://schemas.microsoft.com/office/drawing/2014/main" val="3238854778"/>
                    </a:ext>
                  </a:extLst>
                </a:gridCol>
              </a:tblGrid>
              <a:tr h="445724">
                <a:tc gridSpan="4">
                  <a:txBody>
                    <a:bodyPr/>
                    <a:lstStyle/>
                    <a:p>
                      <a:r>
                        <a:rPr lang="en-US" sz="2300"/>
                        <a:t>Lung capacities in healthy adults[10]</a:t>
                      </a:r>
                    </a:p>
                  </a:txBody>
                  <a:tcPr marL="25218" marR="25218" marT="25218" marB="252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05482"/>
                  </a:ext>
                </a:extLst>
              </a:tr>
              <a:tr h="445724">
                <a:tc row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Volume</a:t>
                      </a:r>
                    </a:p>
                  </a:txBody>
                  <a:tcPr marL="25218" marR="25218" marT="25218" marB="25218" anchor="ctr"/>
                </a:tc>
                <a:tc grid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Average value (litres)</a:t>
                      </a:r>
                    </a:p>
                  </a:txBody>
                  <a:tcPr marL="25218" marR="25218" marT="25218" marB="252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Derivation</a:t>
                      </a:r>
                    </a:p>
                  </a:txBody>
                  <a:tcPr marL="25218" marR="25218" marT="25218" marB="25218" anchor="ctr"/>
                </a:tc>
                <a:extLst>
                  <a:ext uri="{0D108BD9-81ED-4DB2-BD59-A6C34878D82A}">
                    <a16:rowId xmlns:a16="http://schemas.microsoft.com/office/drawing/2014/main" val="1066611048"/>
                  </a:ext>
                </a:extLst>
              </a:tr>
              <a:tr h="445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men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women</a:t>
                      </a:r>
                    </a:p>
                  </a:txBody>
                  <a:tcPr marL="25218" marR="25218" marT="25218" marB="2521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78023"/>
                  </a:ext>
                </a:extLst>
              </a:tr>
              <a:tr h="445724">
                <a:tc>
                  <a:txBody>
                    <a:bodyPr/>
                    <a:lstStyle/>
                    <a:p>
                      <a:r>
                        <a:rPr lang="en-US" sz="2300" u="none" strike="noStrike">
                          <a:effectLst/>
                          <a:hlinkClick r:id="rId2" tooltip="Vital capacity"/>
                        </a:rPr>
                        <a:t>Vital capacity</a:t>
                      </a:r>
                      <a:endParaRPr lang="en-US" sz="2300">
                        <a:effectLst/>
                      </a:endParaRP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4.6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3.1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IRV + TV + ERV</a:t>
                      </a:r>
                    </a:p>
                  </a:txBody>
                  <a:tcPr marL="25218" marR="25218" marT="25218" marB="25218" anchor="ctr"/>
                </a:tc>
                <a:extLst>
                  <a:ext uri="{0D108BD9-81ED-4DB2-BD59-A6C34878D82A}">
                    <a16:rowId xmlns:a16="http://schemas.microsoft.com/office/drawing/2014/main" val="2362176426"/>
                  </a:ext>
                </a:extLst>
              </a:tr>
              <a:tr h="445724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Inspiratory capacity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3.5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2.4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IRV + TV</a:t>
                      </a:r>
                    </a:p>
                  </a:txBody>
                  <a:tcPr marL="25218" marR="25218" marT="25218" marB="25218" anchor="ctr"/>
                </a:tc>
                <a:extLst>
                  <a:ext uri="{0D108BD9-81ED-4DB2-BD59-A6C34878D82A}">
                    <a16:rowId xmlns:a16="http://schemas.microsoft.com/office/drawing/2014/main" val="4224392650"/>
                  </a:ext>
                </a:extLst>
              </a:tr>
              <a:tr h="802131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Functional residual capacity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2.3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1.8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ERV + RV</a:t>
                      </a:r>
                    </a:p>
                  </a:txBody>
                  <a:tcPr marL="25218" marR="25218" marT="25218" marB="25218" anchor="ctr"/>
                </a:tc>
                <a:extLst>
                  <a:ext uri="{0D108BD9-81ED-4DB2-BD59-A6C34878D82A}">
                    <a16:rowId xmlns:a16="http://schemas.microsoft.com/office/drawing/2014/main" val="370444743"/>
                  </a:ext>
                </a:extLst>
              </a:tr>
              <a:tr h="445724"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Total lung capacity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5.8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4.2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IRV + TV + ERV + RV</a:t>
                      </a:r>
                    </a:p>
                  </a:txBody>
                  <a:tcPr marL="25218" marR="25218" marT="25218" marB="25218" anchor="ctr"/>
                </a:tc>
                <a:extLst>
                  <a:ext uri="{0D108BD9-81ED-4DB2-BD59-A6C34878D82A}">
                    <a16:rowId xmlns:a16="http://schemas.microsoft.com/office/drawing/2014/main" val="159778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25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E0420B-AA16-40D0-923E-69451FF2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AVERAGE VALUES - LUNG VOLUMES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E2F4C2-0407-4603-89B8-BF7BBF92C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153682"/>
              </p:ext>
            </p:extLst>
          </p:nvPr>
        </p:nvGraphicFramePr>
        <p:xfrm>
          <a:off x="1166327" y="2509911"/>
          <a:ext cx="9813587" cy="399763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80415">
                  <a:extLst>
                    <a:ext uri="{9D8B030D-6E8A-4147-A177-3AD203B41FA5}">
                      <a16:colId xmlns:a16="http://schemas.microsoft.com/office/drawing/2014/main" val="39837173"/>
                    </a:ext>
                  </a:extLst>
                </a:gridCol>
                <a:gridCol w="1774513">
                  <a:extLst>
                    <a:ext uri="{9D8B030D-6E8A-4147-A177-3AD203B41FA5}">
                      <a16:colId xmlns:a16="http://schemas.microsoft.com/office/drawing/2014/main" val="3858173801"/>
                    </a:ext>
                  </a:extLst>
                </a:gridCol>
                <a:gridCol w="2258659">
                  <a:extLst>
                    <a:ext uri="{9D8B030D-6E8A-4147-A177-3AD203B41FA5}">
                      <a16:colId xmlns:a16="http://schemas.microsoft.com/office/drawing/2014/main" val="195323346"/>
                    </a:ext>
                  </a:extLst>
                </a:gridCol>
              </a:tblGrid>
              <a:tr h="571091">
                <a:tc gridSpan="3">
                  <a:txBody>
                    <a:bodyPr/>
                    <a:lstStyle/>
                    <a:p>
                      <a:r>
                        <a:rPr lang="en-US" sz="1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Average lung volumes in healthy adults[10]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84990"/>
                  </a:ext>
                </a:extLst>
              </a:tr>
              <a:tr h="571091">
                <a:tc rowSpan="2"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Volume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Value (litres)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68166"/>
                  </a:ext>
                </a:extLst>
              </a:tr>
              <a:tr h="57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 men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 women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92688"/>
                  </a:ext>
                </a:extLst>
              </a:tr>
              <a:tr h="571091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Inspiratory reserve volume (IRV)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3.0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1.9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2334"/>
                  </a:ext>
                </a:extLst>
              </a:tr>
              <a:tr h="571091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Tidal volume (TV)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0.5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0.5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09929"/>
                  </a:ext>
                </a:extLst>
              </a:tr>
              <a:tr h="571091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Expiratory reserve volume (ERV)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0.7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00248"/>
                  </a:ext>
                </a:extLst>
              </a:tr>
              <a:tr h="571091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Residual volume (RV)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1.2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</a:t>
                      </a:r>
                    </a:p>
                  </a:txBody>
                  <a:tcPr marL="233098" marR="35649" marT="116549" marB="11654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38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03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618908"/>
            <a:ext cx="7188199" cy="2479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TIDAL VOLUME (TV):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362275"/>
            <a:ext cx="7188199" cy="1814688"/>
          </a:xfrm>
        </p:spPr>
        <p:txBody>
          <a:bodyPr>
            <a:normAutofit fontScale="62500" lnSpcReduction="20000"/>
          </a:bodyPr>
          <a:lstStyle/>
          <a:p>
            <a:endParaRPr lang="en-US" sz="2400" dirty="0"/>
          </a:p>
          <a:p>
            <a:r>
              <a:rPr lang="en-US" sz="2400" dirty="0"/>
              <a:t>TIDAL VOLUME IS MEASURED AS FOLLOWS: </a:t>
            </a:r>
          </a:p>
          <a:p>
            <a:pPr lvl="1"/>
            <a:r>
              <a:rPr lang="en-US" dirty="0"/>
              <a:t>Inhale normally and then exhale normally into the spirometer. </a:t>
            </a:r>
          </a:p>
          <a:p>
            <a:pPr marL="0" indent="0">
              <a:buNone/>
            </a:pPr>
            <a:r>
              <a:rPr lang="en-US" i="1" dirty="0"/>
              <a:t> </a:t>
            </a:r>
            <a:r>
              <a:rPr lang="en-US" b="1" i="1" dirty="0"/>
              <a:t>Tidal volume</a:t>
            </a:r>
            <a:r>
              <a:rPr lang="en-US" i="1" dirty="0"/>
              <a:t> (symbol VT or TV) is the lung </a:t>
            </a:r>
            <a:r>
              <a:rPr lang="en-US" b="1" i="1" dirty="0"/>
              <a:t>volume </a:t>
            </a:r>
            <a:r>
              <a:rPr lang="en-US" i="1" dirty="0"/>
              <a:t>representing the </a:t>
            </a:r>
            <a:r>
              <a:rPr lang="en-US" b="1" i="1" dirty="0"/>
              <a:t>normal volume</a:t>
            </a:r>
            <a:r>
              <a:rPr lang="en-US" i="1" dirty="0"/>
              <a:t> of air displaced between </a:t>
            </a:r>
            <a:r>
              <a:rPr lang="en-US" b="1" i="1" dirty="0"/>
              <a:t>normal</a:t>
            </a:r>
            <a:r>
              <a:rPr lang="en-US" i="1" dirty="0"/>
              <a:t> inhalation and exhalation when extra effort is not applied.</a:t>
            </a:r>
          </a:p>
          <a:p>
            <a:pPr lvl="1"/>
            <a:r>
              <a:rPr lang="en-US" i="1" dirty="0"/>
              <a:t>In a healthy, young human adult, </a:t>
            </a:r>
            <a:r>
              <a:rPr lang="en-US" b="1" i="1" u="sng" dirty="0">
                <a:solidFill>
                  <a:srgbClr val="FF0000"/>
                </a:solidFill>
              </a:rPr>
              <a:t>tidal volume is approximately 500 mL or 0.5L</a:t>
            </a:r>
          </a:p>
          <a:p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9813343" y="2581156"/>
            <a:ext cx="773563" cy="4053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723BA-0042-4564-9C16-81DBDC442B94}"/>
              </a:ext>
            </a:extLst>
          </p:cNvPr>
          <p:cNvSpPr/>
          <p:nvPr/>
        </p:nvSpPr>
        <p:spPr>
          <a:xfrm>
            <a:off x="6326220" y="2645317"/>
            <a:ext cx="32893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latin typeface="AR ESSENCE" panose="02000000000000000000" pitchFamily="2" charset="0"/>
              </a:rPr>
              <a:t>TV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038601" y="2581155"/>
            <a:ext cx="4200786" cy="4053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5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EXPIRATORY RESERVE VOLUME (ERV):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618908"/>
            <a:ext cx="7188199" cy="2479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759208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The </a:t>
            </a:r>
            <a:r>
              <a:rPr lang="en-US" b="1" dirty="0"/>
              <a:t>expiratory reserve volume</a:t>
            </a:r>
            <a:r>
              <a:rPr lang="en-US" dirty="0"/>
              <a:t> is the maximum </a:t>
            </a:r>
            <a:r>
              <a:rPr lang="en-US" b="1" dirty="0"/>
              <a:t>volume</a:t>
            </a:r>
            <a:r>
              <a:rPr lang="en-US" dirty="0"/>
              <a:t> of air that can forcibly expired beyond a </a:t>
            </a:r>
            <a:r>
              <a:rPr lang="en-US" b="1" dirty="0"/>
              <a:t>normal</a:t>
            </a:r>
            <a:r>
              <a:rPr lang="en-US" dirty="0"/>
              <a:t> tidal expiration. 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Average ERV at rest is approximately 1100 ml (1.1 L) for men and 700 ml (0.7 L) for women at rest.</a:t>
            </a:r>
          </a:p>
          <a:p>
            <a:pPr marL="0" indent="0">
              <a:buNone/>
            </a:pPr>
            <a:r>
              <a:rPr lang="en-US" b="1" i="1" dirty="0"/>
              <a:t>EXPIRATORY RESERVE VOLUME is measured as follows:</a:t>
            </a:r>
          </a:p>
          <a:p>
            <a:r>
              <a:rPr lang="en-US" b="1" i="1" dirty="0"/>
              <a:t> Inhale normally, exhale normally, and then take a deep exhalation until you cannot exhale any longer into the spirometer. </a:t>
            </a:r>
          </a:p>
          <a:p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8253368" y="2986481"/>
            <a:ext cx="773563" cy="662730"/>
          </a:xfrm>
          <a:prstGeom prst="roundRect">
            <a:avLst/>
          </a:prstGeom>
          <a:solidFill>
            <a:srgbClr val="FBA3F1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052582" y="2986481"/>
            <a:ext cx="4200786" cy="662730"/>
          </a:xfrm>
          <a:prstGeom prst="roundRect">
            <a:avLst/>
          </a:prstGeom>
          <a:solidFill>
            <a:srgbClr val="FBA3F1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18524-506F-45A2-A507-22395D6CA081}"/>
              </a:ext>
            </a:extLst>
          </p:cNvPr>
          <p:cNvSpPr/>
          <p:nvPr/>
        </p:nvSpPr>
        <p:spPr>
          <a:xfrm>
            <a:off x="6342998" y="2668649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111638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VITAL</a:t>
            </a:r>
            <a:br>
              <a:rPr lang="en-US" sz="2600" b="1" dirty="0">
                <a:solidFill>
                  <a:srgbClr val="FFFFFF"/>
                </a:solidFill>
              </a:rPr>
            </a:br>
            <a:r>
              <a:rPr lang="en-US" sz="2600" b="1" dirty="0">
                <a:solidFill>
                  <a:srgbClr val="FFFFFF"/>
                </a:solidFill>
              </a:rPr>
              <a:t>CAPACITY (TC):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618908"/>
            <a:ext cx="7188199" cy="2479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7592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VITAL CAPACITY</a:t>
            </a:r>
            <a:r>
              <a:rPr lang="en-US" b="1" i="1" dirty="0"/>
              <a:t> is measured as follows </a:t>
            </a:r>
            <a:r>
              <a:rPr lang="en-US" dirty="0"/>
              <a:t>:</a:t>
            </a:r>
          </a:p>
          <a:p>
            <a:r>
              <a:rPr lang="en-US" dirty="0"/>
              <a:t> Take a </a:t>
            </a:r>
            <a:r>
              <a:rPr lang="en-US" b="1" dirty="0"/>
              <a:t>deep</a:t>
            </a:r>
            <a:r>
              <a:rPr lang="en-US" dirty="0"/>
              <a:t> inhalation and then take a </a:t>
            </a:r>
            <a:r>
              <a:rPr lang="en-US" b="1" dirty="0"/>
              <a:t>deep </a:t>
            </a:r>
            <a:r>
              <a:rPr lang="en-US" dirty="0"/>
              <a:t>exhalation until you cannot exhale any longer into the spirometer. 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A normal adult has a vital capacity between 3 and 5 </a:t>
            </a:r>
            <a:r>
              <a:rPr lang="en-US" b="1" i="1" u="sng" dirty="0" err="1">
                <a:solidFill>
                  <a:srgbClr val="FF0000"/>
                </a:solidFill>
              </a:rPr>
              <a:t>litres</a:t>
            </a:r>
            <a:r>
              <a:rPr lang="en-US" b="1" i="1" u="sng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9033544" y="1618908"/>
            <a:ext cx="773563" cy="2021914"/>
          </a:xfrm>
          <a:prstGeom prst="roundRect">
            <a:avLst/>
          </a:prstGeom>
          <a:solidFill>
            <a:srgbClr val="66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93B2D-FB02-45FB-88D2-981BEAE2BEB7}"/>
              </a:ext>
            </a:extLst>
          </p:cNvPr>
          <p:cNvSpPr/>
          <p:nvPr/>
        </p:nvSpPr>
        <p:spPr>
          <a:xfrm>
            <a:off x="6342998" y="2685427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037552" y="1618907"/>
            <a:ext cx="4200786" cy="2021913"/>
          </a:xfrm>
          <a:prstGeom prst="roundRect">
            <a:avLst/>
          </a:prstGeom>
          <a:solidFill>
            <a:srgbClr val="66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A5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90837-E43D-44D0-8552-4C7BB60B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Changes in intrapulmonary pressure</a:t>
            </a:r>
          </a:p>
        </p:txBody>
      </p:sp>
      <p:pic>
        <p:nvPicPr>
          <p:cNvPr id="3074" name="Picture 2" descr="Image result for lungs boyle's law">
            <a:extLst>
              <a:ext uri="{FF2B5EF4-FFF2-40B4-BE49-F238E27FC236}">
                <a16:creationId xmlns:a16="http://schemas.microsoft.com/office/drawing/2014/main" id="{72C10108-A999-4C6B-B409-4B1192E8D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" r="1" b="353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222EB-8D2A-48A8-8AB1-5A137C3E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Changes in intrapulmonary pressure are driven by changing the volume of the lungs.</a:t>
            </a:r>
          </a:p>
          <a:p>
            <a:r>
              <a:rPr lang="en-US" sz="2000">
                <a:solidFill>
                  <a:srgbClr val="FFFFFF"/>
                </a:solidFill>
              </a:rPr>
              <a:t>According to Boyle’s Law, the pressure exerted by a given amount of gas at a constant temperature is inversely proportional to the volume of that gas. </a:t>
            </a:r>
          </a:p>
          <a:p>
            <a:r>
              <a:rPr lang="en-US" sz="2000">
                <a:solidFill>
                  <a:srgbClr val="FFFFFF"/>
                </a:solidFill>
              </a:rPr>
              <a:t>Thus increasing the volume of the lungs will decrease intrapulmonary pressure, whereas decreasing lung volume will increase intrapulmonary pressure.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3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RESIDUAL VOLUME (RV):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2744" y="359275"/>
            <a:ext cx="7188199" cy="2479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706" y="3157935"/>
            <a:ext cx="7932576" cy="3406359"/>
          </a:xfrm>
        </p:spPr>
        <p:txBody>
          <a:bodyPr>
            <a:noAutofit/>
          </a:bodyPr>
          <a:lstStyle/>
          <a:p>
            <a:r>
              <a:rPr lang="en-US" dirty="0"/>
              <a:t>The </a:t>
            </a:r>
            <a:r>
              <a:rPr lang="en-US" b="1" dirty="0"/>
              <a:t>residual volume</a:t>
            </a:r>
            <a:r>
              <a:rPr lang="en-US" dirty="0"/>
              <a:t> (RV) is the amount of air that remains in the lungs following a maximal expiration, and can only be forced out of the lungs by collapsing the lungs. 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The RV for men is approximately 1200 ml (1.2 L) and approximately 1100 ml (1.1 L) in women.</a:t>
            </a:r>
            <a:endParaRPr lang="en-US" sz="1800" b="1" i="1" u="sng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8332482" y="2381187"/>
            <a:ext cx="1585170" cy="45801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132220" y="2381187"/>
            <a:ext cx="4200786" cy="45801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CB58B-EA6C-437C-B398-77886978740F}"/>
              </a:ext>
            </a:extLst>
          </p:cNvPr>
          <p:cNvSpPr/>
          <p:nvPr/>
        </p:nvSpPr>
        <p:spPr>
          <a:xfrm>
            <a:off x="6437142" y="1409016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2523507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RESIDUAL VOLUME (RV):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2744" y="359275"/>
            <a:ext cx="7188199" cy="2479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79864-F51A-495D-9C64-997C2A0CE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4706" y="3157935"/>
                <a:ext cx="7932576" cy="3406359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Residual Volume cannot be directly measured, because this is the volume (amount of space) in your lungs that remains AFTER you have forcefully breathed out as much as possible. </a:t>
                </a:r>
              </a:p>
              <a:p>
                <a:r>
                  <a:rPr lang="en-US" sz="1800" dirty="0"/>
                  <a:t>However, we CAN get an estimate of this value by calculating the  the residual volume from other values that can be directly measured!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𝑹𝑬𝑺𝑰𝑫𝑼𝑨𝑳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𝑹𝑽</m:t>
                        </m:r>
                      </m:e>
                    </m:d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𝑽𝑰𝑻𝑨𝑳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𝑪𝑨𝑷𝑨𝑪𝑰𝑻𝒀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𝑽𝑪</m:t>
                        </m:r>
                      </m:e>
                    </m:d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𝑹𝑽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𝑭𝑨𝑪𝑻𝑶𝑹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1800" b="1" dirty="0"/>
                  <a:t>,                                </a:t>
                </a:r>
                <a:r>
                  <a:rPr lang="en-US" sz="1800" b="1" i="1" dirty="0"/>
                  <a:t> *where (a) is the RV Factor given in the lines below.</a:t>
                </a:r>
              </a:p>
              <a:p>
                <a:pPr lvl="1"/>
                <a:r>
                  <a:rPr lang="en-US" sz="1800" b="1" dirty="0"/>
                  <a:t>RV factors (a) based on age:</a:t>
                </a:r>
              </a:p>
              <a:p>
                <a:pPr lvl="2"/>
                <a:r>
                  <a:rPr lang="en-US" sz="1800" b="1" dirty="0"/>
                  <a:t>16-34 years old = 0.250 </a:t>
                </a:r>
              </a:p>
              <a:p>
                <a:pPr lvl="2"/>
                <a:r>
                  <a:rPr lang="en-US" sz="1800" b="1" dirty="0"/>
                  <a:t>35-49 years old = 0.305 </a:t>
                </a:r>
              </a:p>
              <a:p>
                <a:pPr lvl="2"/>
                <a:r>
                  <a:rPr lang="en-US" sz="1800" b="1" dirty="0"/>
                  <a:t>50-69 years old = 0.445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79864-F51A-495D-9C64-997C2A0CE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4706" y="3157935"/>
                <a:ext cx="7932576" cy="3406359"/>
              </a:xfrm>
              <a:blipFill>
                <a:blip r:embed="rId4"/>
                <a:stretch>
                  <a:fillRect l="-538" t="-1610" r="-19985" b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8332482" y="2381187"/>
            <a:ext cx="1585170" cy="45801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132220" y="2381187"/>
            <a:ext cx="4200786" cy="458016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CB58B-EA6C-437C-B398-77886978740F}"/>
              </a:ext>
            </a:extLst>
          </p:cNvPr>
          <p:cNvSpPr/>
          <p:nvPr/>
        </p:nvSpPr>
        <p:spPr>
          <a:xfrm>
            <a:off x="6437142" y="1409016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EC389-9DC6-4AAE-9A67-DA423ADB5133}"/>
              </a:ext>
            </a:extLst>
          </p:cNvPr>
          <p:cNvSpPr/>
          <p:nvPr/>
        </p:nvSpPr>
        <p:spPr>
          <a:xfrm>
            <a:off x="7589707" y="5624657"/>
            <a:ext cx="3731236" cy="9233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</a:rPr>
              <a:t>The RV for men is approximately 1200 ml (1.2 L) and approximately 1100 ml (1.1 L) in women.</a:t>
            </a:r>
            <a:endParaRPr lang="en-US" sz="12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3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INSPIRATORY RESERVE VOLUME (IRV):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618908"/>
            <a:ext cx="7188199" cy="2479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572000"/>
            <a:ext cx="7188199" cy="2072081"/>
          </a:xfrm>
        </p:spPr>
        <p:txBody>
          <a:bodyPr>
            <a:normAutofit/>
          </a:bodyPr>
          <a:lstStyle/>
          <a:p>
            <a:r>
              <a:rPr lang="en-US" dirty="0"/>
              <a:t>IRV can be calculated as follows: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9823507" y="1618907"/>
            <a:ext cx="805343" cy="99006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038600" y="1618908"/>
            <a:ext cx="4200786" cy="990068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/>
              <p:nvPr/>
            </p:nvSpPr>
            <p:spPr>
              <a:xfrm>
                <a:off x="2183934" y="5238708"/>
                <a:ext cx="100080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𝑰𝑵𝑺𝑷𝑰𝑹𝑨𝑻𝑶𝑹𝒀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𝑹𝑬𝑺𝑬𝑹𝑽𝑬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𝑰𝑹𝑽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𝑽𝑰𝑻𝑨𝑳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𝑪𝑨𝑷𝑨𝑪𝑰𝑻𝒀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𝑽𝑪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𝑻𝑰𝑫𝑨𝑳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𝑻𝑽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         </a:t>
                </a:r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34" y="5238708"/>
                <a:ext cx="100080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7091A95-7393-4A86-ACA8-54E41F920852}"/>
              </a:ext>
            </a:extLst>
          </p:cNvPr>
          <p:cNvSpPr/>
          <p:nvPr/>
        </p:nvSpPr>
        <p:spPr>
          <a:xfrm>
            <a:off x="6342998" y="2668649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C9AA53-730C-4512-9B73-C7AFE46C1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12868"/>
              </p:ext>
            </p:extLst>
          </p:nvPr>
        </p:nvGraphicFramePr>
        <p:xfrm>
          <a:off x="2013557" y="5927842"/>
          <a:ext cx="9585470" cy="8122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63508">
                  <a:extLst>
                    <a:ext uri="{9D8B030D-6E8A-4147-A177-3AD203B41FA5}">
                      <a16:colId xmlns:a16="http://schemas.microsoft.com/office/drawing/2014/main" val="10622449"/>
                    </a:ext>
                  </a:extLst>
                </a:gridCol>
                <a:gridCol w="3036814">
                  <a:extLst>
                    <a:ext uri="{9D8B030D-6E8A-4147-A177-3AD203B41FA5}">
                      <a16:colId xmlns:a16="http://schemas.microsoft.com/office/drawing/2014/main" val="1322516674"/>
                    </a:ext>
                  </a:extLst>
                </a:gridCol>
                <a:gridCol w="2985148">
                  <a:extLst>
                    <a:ext uri="{9D8B030D-6E8A-4147-A177-3AD203B41FA5}">
                      <a16:colId xmlns:a16="http://schemas.microsoft.com/office/drawing/2014/main" val="2111089224"/>
                    </a:ext>
                  </a:extLst>
                </a:gridCol>
              </a:tblGrid>
              <a:tr h="57109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effectLst/>
                        </a:rPr>
                        <a:t>Average Inspiratory reserve volume (IRV)</a:t>
                      </a:r>
                      <a:endParaRPr lang="en-US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3098" marR="35649" marT="116549" marB="116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effectLst/>
                        </a:rPr>
                        <a:t>3000 mL (3.0 L) in males</a:t>
                      </a:r>
                      <a:endParaRPr lang="en-US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3098" marR="35649" marT="116549" marB="1165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effectLst/>
                        </a:rPr>
                        <a:t>1900 mL(1.9 L) in females</a:t>
                      </a:r>
                      <a:endParaRPr lang="en-US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3098" marR="35649" marT="116549" marB="116549" anchor="ctr"/>
                </a:tc>
                <a:extLst>
                  <a:ext uri="{0D108BD9-81ED-4DB2-BD59-A6C34878D82A}">
                    <a16:rowId xmlns:a16="http://schemas.microsoft.com/office/drawing/2014/main" val="290157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60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INSPIRATORY CAPACITY (IC):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618908"/>
            <a:ext cx="7188199" cy="2479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572000"/>
            <a:ext cx="7188199" cy="2072081"/>
          </a:xfrm>
        </p:spPr>
        <p:txBody>
          <a:bodyPr>
            <a:normAutofit/>
          </a:bodyPr>
          <a:lstStyle/>
          <a:p>
            <a:r>
              <a:rPr lang="en-US" dirty="0"/>
              <a:t>INSPIRATORY CAPACITY (IC) can be calculated as follows: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8239386" y="1618906"/>
            <a:ext cx="805343" cy="138435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/>
              <p:nvPr/>
            </p:nvSpPr>
            <p:spPr>
              <a:xfrm>
                <a:off x="2628666" y="5397752"/>
                <a:ext cx="100080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𝑰𝑵𝑺𝑷𝑰𝑹𝑨𝑻𝑶𝑹𝒀𝑪𝑨𝑷𝑨𝑪𝑰𝑻𝒀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𝑰𝑵𝑺𝑷𝑰𝑹𝑨𝑻𝑶𝑹𝒀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𝑹𝑬𝑺𝑬𝑹𝑽𝑬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𝑰𝑹𝑽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𝑻𝑰𝑫𝑨𝑳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𝑻𝑽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         </a:t>
                </a:r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666" y="5397752"/>
                <a:ext cx="1000806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4DA17FF-314A-47D1-A6C6-F5BAAA55ADB3}"/>
              </a:ext>
            </a:extLst>
          </p:cNvPr>
          <p:cNvSpPr/>
          <p:nvPr/>
        </p:nvSpPr>
        <p:spPr>
          <a:xfrm>
            <a:off x="6342998" y="2668649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038600" y="1618907"/>
            <a:ext cx="4200786" cy="138435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54EC4-CCF7-43AC-BE5B-471A94CD9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97213"/>
              </p:ext>
            </p:extLst>
          </p:nvPr>
        </p:nvGraphicFramePr>
        <p:xfrm>
          <a:off x="1082180" y="35902"/>
          <a:ext cx="9580227" cy="11771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19175">
                  <a:extLst>
                    <a:ext uri="{9D8B030D-6E8A-4147-A177-3AD203B41FA5}">
                      <a16:colId xmlns:a16="http://schemas.microsoft.com/office/drawing/2014/main" val="1346389565"/>
                    </a:ext>
                  </a:extLst>
                </a:gridCol>
                <a:gridCol w="1583309">
                  <a:extLst>
                    <a:ext uri="{9D8B030D-6E8A-4147-A177-3AD203B41FA5}">
                      <a16:colId xmlns:a16="http://schemas.microsoft.com/office/drawing/2014/main" val="3729002198"/>
                    </a:ext>
                  </a:extLst>
                </a:gridCol>
                <a:gridCol w="2077857">
                  <a:extLst>
                    <a:ext uri="{9D8B030D-6E8A-4147-A177-3AD203B41FA5}">
                      <a16:colId xmlns:a16="http://schemas.microsoft.com/office/drawing/2014/main" val="3015756116"/>
                    </a:ext>
                  </a:extLst>
                </a:gridCol>
                <a:gridCol w="2899886">
                  <a:extLst>
                    <a:ext uri="{9D8B030D-6E8A-4147-A177-3AD203B41FA5}">
                      <a16:colId xmlns:a16="http://schemas.microsoft.com/office/drawing/2014/main" val="3238854778"/>
                    </a:ext>
                  </a:extLst>
                </a:gridCol>
              </a:tblGrid>
              <a:tr h="2774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Lung capacities in healthy adults[10]</a:t>
                      </a:r>
                      <a:endParaRPr lang="en-US" sz="1600" b="1" dirty="0"/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05482"/>
                  </a:ext>
                </a:extLst>
              </a:tr>
              <a:tr h="2774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Volume</a:t>
                      </a:r>
                      <a:endParaRPr lang="en-US" sz="1600" b="1">
                        <a:effectLst/>
                      </a:endParaRPr>
                    </a:p>
                  </a:txBody>
                  <a:tcPr marL="25218" marR="25218" marT="25218" marB="252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Average value (litres)</a:t>
                      </a:r>
                      <a:endParaRPr lang="en-US" sz="1600" b="1">
                        <a:effectLst/>
                      </a:endParaRPr>
                    </a:p>
                  </a:txBody>
                  <a:tcPr marL="25218" marR="25218" marT="25218" marB="252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Derivation</a:t>
                      </a:r>
                      <a:endParaRPr lang="en-US" sz="1600" b="1">
                        <a:effectLst/>
                      </a:endParaRPr>
                    </a:p>
                  </a:txBody>
                  <a:tcPr marL="25218" marR="25218" marT="25218" marB="252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66611048"/>
                  </a:ext>
                </a:extLst>
              </a:tr>
              <a:tr h="27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In men</a:t>
                      </a:r>
                      <a:endParaRPr lang="en-US" sz="1600" b="1">
                        <a:effectLst/>
                      </a:endParaRPr>
                    </a:p>
                  </a:txBody>
                  <a:tcPr marL="25218" marR="25218" marT="25218" marB="25218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In women</a:t>
                      </a:r>
                      <a:endParaRPr lang="en-US" sz="1600" b="1">
                        <a:effectLst/>
                      </a:endParaRPr>
                    </a:p>
                  </a:txBody>
                  <a:tcPr marL="25218" marR="25218" marT="25218" marB="25218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78023"/>
                  </a:ext>
                </a:extLst>
              </a:tr>
              <a:tr h="2774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Inspiratory capacity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218" marR="25218" marT="25218" marB="25218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3.5</a:t>
                      </a:r>
                      <a:endParaRPr lang="en-US" sz="1600" b="1">
                        <a:effectLst/>
                      </a:endParaRPr>
                    </a:p>
                  </a:txBody>
                  <a:tcPr marL="25218" marR="25218" marT="25218" marB="25218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2.4</a:t>
                      </a:r>
                      <a:endParaRPr lang="en-US" sz="1600" b="1">
                        <a:effectLst/>
                      </a:endParaRPr>
                    </a:p>
                  </a:txBody>
                  <a:tcPr marL="25218" marR="25218" marT="25218" marB="25218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IRV + TV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218" marR="25218" marT="25218" marB="25218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2439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358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89833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FUNCTIONAL RESIDUAL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CAPACITY (FRC):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2029968"/>
            <a:ext cx="7188199" cy="247992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9816516" y="3430794"/>
            <a:ext cx="805343" cy="1075209"/>
          </a:xfrm>
          <a:prstGeom prst="roundRect">
            <a:avLst/>
          </a:prstGeom>
          <a:solidFill>
            <a:srgbClr val="66CCFF">
              <a:alpha val="2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/>
              <p:nvPr/>
            </p:nvSpPr>
            <p:spPr>
              <a:xfrm>
                <a:off x="2183934" y="5649768"/>
                <a:ext cx="100080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𝑭𝑼𝑵𝑪𝑻𝑰𝑶𝑵𝑨𝑳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𝑹𝑬𝑺𝑰𝑫𝑼𝑨𝑳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𝑪𝑨𝑷𝑨𝑪𝑰𝑻𝒀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𝑭𝑹𝑪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𝑬𝑿𝑷𝑰𝑹𝑨𝑻𝑶𝑹𝒀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𝑹𝑬𝑺𝑬𝑹𝑽𝑬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𝑹𝑽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𝑹𝑬𝑺𝑰𝑫𝑼𝑨𝑳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         </a:t>
                </a:r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34" y="5649768"/>
                <a:ext cx="1000806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4DA17FF-314A-47D1-A6C6-F5BAAA55ADB3}"/>
              </a:ext>
            </a:extLst>
          </p:cNvPr>
          <p:cNvSpPr/>
          <p:nvPr/>
        </p:nvSpPr>
        <p:spPr>
          <a:xfrm>
            <a:off x="6342998" y="3079709"/>
            <a:ext cx="30328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038600" y="3430794"/>
            <a:ext cx="4200786" cy="1075209"/>
          </a:xfrm>
          <a:prstGeom prst="roundRect">
            <a:avLst/>
          </a:prstGeom>
          <a:solidFill>
            <a:srgbClr val="66CCFF">
              <a:alpha val="2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8A3DA4-CFFC-47D2-8935-61CF98A484AD}"/>
              </a:ext>
            </a:extLst>
          </p:cNvPr>
          <p:cNvSpPr/>
          <p:nvPr/>
        </p:nvSpPr>
        <p:spPr>
          <a:xfrm>
            <a:off x="4420735" y="4776318"/>
            <a:ext cx="576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FUNCTIONAL RESIDUAL CAPACITY (FRC) can be calculated as follows: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C06701-E244-4694-AC13-DF624F6DB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24286"/>
              </p:ext>
            </p:extLst>
          </p:nvPr>
        </p:nvGraphicFramePr>
        <p:xfrm>
          <a:off x="450732" y="120696"/>
          <a:ext cx="11290535" cy="175618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558172">
                  <a:extLst>
                    <a:ext uri="{9D8B030D-6E8A-4147-A177-3AD203B41FA5}">
                      <a16:colId xmlns:a16="http://schemas.microsoft.com/office/drawing/2014/main" val="1346389565"/>
                    </a:ext>
                  </a:extLst>
                </a:gridCol>
                <a:gridCol w="1865969">
                  <a:extLst>
                    <a:ext uri="{9D8B030D-6E8A-4147-A177-3AD203B41FA5}">
                      <a16:colId xmlns:a16="http://schemas.microsoft.com/office/drawing/2014/main" val="3729002198"/>
                    </a:ext>
                  </a:extLst>
                </a:gridCol>
                <a:gridCol w="2448806">
                  <a:extLst>
                    <a:ext uri="{9D8B030D-6E8A-4147-A177-3AD203B41FA5}">
                      <a16:colId xmlns:a16="http://schemas.microsoft.com/office/drawing/2014/main" val="3015756116"/>
                    </a:ext>
                  </a:extLst>
                </a:gridCol>
                <a:gridCol w="3417588">
                  <a:extLst>
                    <a:ext uri="{9D8B030D-6E8A-4147-A177-3AD203B41FA5}">
                      <a16:colId xmlns:a16="http://schemas.microsoft.com/office/drawing/2014/main" val="3238854778"/>
                    </a:ext>
                  </a:extLst>
                </a:gridCol>
              </a:tblGrid>
              <a:tr h="38039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Lung capacities in healthy adults[10]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05482"/>
                  </a:ext>
                </a:extLst>
              </a:tr>
              <a:tr h="380395">
                <a:tc rowSpan="2"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Volume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Average value (litres)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Derivation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66611048"/>
                  </a:ext>
                </a:extLst>
              </a:tr>
              <a:tr h="38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men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women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78023"/>
                  </a:ext>
                </a:extLst>
              </a:tr>
              <a:tr h="55331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effectLst/>
                        </a:rPr>
                        <a:t>Functional residual capacity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2.3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effectLst/>
                        </a:rPr>
                        <a:t>1.8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effectLst/>
                        </a:rPr>
                        <a:t>ERV + RV</a:t>
                      </a:r>
                    </a:p>
                  </a:txBody>
                  <a:tcPr marL="25218" marR="25218" marT="25218" marB="25218"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044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477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5377343"/>
            <a:ext cx="7188199" cy="2072081"/>
          </a:xfrm>
        </p:spPr>
        <p:txBody>
          <a:bodyPr>
            <a:normAutofit/>
          </a:bodyPr>
          <a:lstStyle/>
          <a:p>
            <a:r>
              <a:rPr lang="en-US" dirty="0"/>
              <a:t>INSPIRATORY CAPACITY (IC): can be calculated as follows: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8239386" y="2424249"/>
            <a:ext cx="805343" cy="1384351"/>
          </a:xfrm>
          <a:prstGeom prst="roundRect">
            <a:avLst/>
          </a:prstGeom>
          <a:solidFill>
            <a:srgbClr val="D4A4CD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/>
              <p:nvPr/>
            </p:nvSpPr>
            <p:spPr>
              <a:xfrm>
                <a:off x="2183934" y="6044051"/>
                <a:ext cx="100080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𝑰𝑵𝑺𝑷𝑰𝑹𝑨𝑻𝑶𝑹𝒀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𝑹𝑬𝑺𝑬𝑹𝑽𝑬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𝑰𝑹𝑽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𝑽𝑰𝑻𝑨𝑳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𝑪𝑨𝑷𝑨𝑪𝑰𝑻𝒀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𝑽𝑪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𝑻𝑰𝑫𝑨𝑳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𝑽𝑶𝑳𝑼𝑴𝑬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𝑻𝑽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         </a:t>
                </a:r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34" y="6044051"/>
                <a:ext cx="100080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4DA17FF-314A-47D1-A6C6-F5BAAA55ADB3}"/>
              </a:ext>
            </a:extLst>
          </p:cNvPr>
          <p:cNvSpPr/>
          <p:nvPr/>
        </p:nvSpPr>
        <p:spPr>
          <a:xfrm>
            <a:off x="6342998" y="3473992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4038600" y="2424250"/>
            <a:ext cx="4200786" cy="1384351"/>
          </a:xfrm>
          <a:prstGeom prst="roundRect">
            <a:avLst/>
          </a:prstGeom>
          <a:solidFill>
            <a:srgbClr val="D4A4CD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49E885-0D6E-42A4-99A8-6BFA60417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23792"/>
              </p:ext>
            </p:extLst>
          </p:nvPr>
        </p:nvGraphicFramePr>
        <p:xfrm>
          <a:off x="269706" y="229712"/>
          <a:ext cx="11496823" cy="178289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500" dist="50800" dir="5400000" sy="-100000" algn="bl" rotWithShape="0"/>
                </a:effectLst>
                <a:tableStyleId>{8A107856-5554-42FB-B03E-39F5DBC370BA}</a:tableStyleId>
              </a:tblPr>
              <a:tblGrid>
                <a:gridCol w="3623183">
                  <a:extLst>
                    <a:ext uri="{9D8B030D-6E8A-4147-A177-3AD203B41FA5}">
                      <a16:colId xmlns:a16="http://schemas.microsoft.com/office/drawing/2014/main" val="1346389565"/>
                    </a:ext>
                  </a:extLst>
                </a:gridCol>
                <a:gridCol w="1900062">
                  <a:extLst>
                    <a:ext uri="{9D8B030D-6E8A-4147-A177-3AD203B41FA5}">
                      <a16:colId xmlns:a16="http://schemas.microsoft.com/office/drawing/2014/main" val="3729002198"/>
                    </a:ext>
                  </a:extLst>
                </a:gridCol>
                <a:gridCol w="2493548">
                  <a:extLst>
                    <a:ext uri="{9D8B030D-6E8A-4147-A177-3AD203B41FA5}">
                      <a16:colId xmlns:a16="http://schemas.microsoft.com/office/drawing/2014/main" val="3015756116"/>
                    </a:ext>
                  </a:extLst>
                </a:gridCol>
                <a:gridCol w="3480030">
                  <a:extLst>
                    <a:ext uri="{9D8B030D-6E8A-4147-A177-3AD203B41FA5}">
                      <a16:colId xmlns:a16="http://schemas.microsoft.com/office/drawing/2014/main" val="3238854778"/>
                    </a:ext>
                  </a:extLst>
                </a:gridCol>
              </a:tblGrid>
              <a:tr h="445724">
                <a:tc gridSpan="4">
                  <a:txBody>
                    <a:bodyPr/>
                    <a:lstStyle/>
                    <a:p>
                      <a:r>
                        <a:rPr lang="en-US" sz="2300" dirty="0"/>
                        <a:t>Lung capacities in healthy adults[10]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05482"/>
                  </a:ext>
                </a:extLst>
              </a:tr>
              <a:tr h="445724">
                <a:tc rowSpan="2"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Volume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Average value (litres)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Derivation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11048"/>
                  </a:ext>
                </a:extLst>
              </a:tr>
              <a:tr h="445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men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women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78023"/>
                  </a:ext>
                </a:extLst>
              </a:tr>
              <a:tr h="445724"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Inspiratory capacity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3.5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2.4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IRV + TV</a:t>
                      </a:r>
                    </a:p>
                  </a:txBody>
                  <a:tcPr marL="25218" marR="25218" marT="25218" marB="25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92650"/>
                  </a:ext>
                </a:extLst>
              </a:tr>
            </a:tbl>
          </a:graphicData>
        </a:graphic>
      </p:graphicFrame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8600" y="2424251"/>
            <a:ext cx="7188199" cy="2479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2292615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INSPIRATORY CAPACITY (IC):</a:t>
            </a:r>
          </a:p>
        </p:txBody>
      </p:sp>
    </p:spTree>
    <p:extLst>
      <p:ext uri="{BB962C8B-B14F-4D97-AF65-F5344CB8AC3E}">
        <p14:creationId xmlns:p14="http://schemas.microsoft.com/office/powerpoint/2010/main" val="257820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6C438-D3A6-43DE-8C30-E55B564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87" y="2007389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TOTAL LUNG CAPACITY (TLC):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161E79-C13E-47D1-8192-59FAABE5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9877" y="2139025"/>
            <a:ext cx="7188199" cy="2479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9864-F51A-495D-9C64-997C2A0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877" y="5092117"/>
            <a:ext cx="7188199" cy="2072081"/>
          </a:xfrm>
        </p:spPr>
        <p:txBody>
          <a:bodyPr>
            <a:normAutofit/>
          </a:bodyPr>
          <a:lstStyle/>
          <a:p>
            <a:r>
              <a:rPr lang="en-US" dirty="0"/>
              <a:t>TOTAL LUNG CAPACITY (TLC) can be calculated as follows: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A87D74-9519-4599-834D-2ACAF38EB345}"/>
              </a:ext>
            </a:extLst>
          </p:cNvPr>
          <p:cNvSpPr/>
          <p:nvPr/>
        </p:nvSpPr>
        <p:spPr>
          <a:xfrm>
            <a:off x="10568844" y="2139024"/>
            <a:ext cx="599232" cy="24799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/>
              <p:nvPr/>
            </p:nvSpPr>
            <p:spPr>
              <a:xfrm>
                <a:off x="2246509" y="6038743"/>
                <a:ext cx="100080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𝑻𝑶𝑻𝑨𝑳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𝑳𝑼𝑵𝑮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𝑪𝑨𝑷𝑨𝑪𝑰𝑻𝒀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𝑻𝑳𝑪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𝑽𝑰𝑻𝑨𝑳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𝑪𝑨𝑷𝑨𝑪𝑰𝑻𝒀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𝑽𝑪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𝑹𝑬𝑺𝑰𝑫𝑼𝑨𝑳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𝑽𝑶𝑳𝑼𝑬𝑴𝑬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         </a:t>
                </a:r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F3924A-7608-4610-AF54-6DDDCD2E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09" y="6038743"/>
                <a:ext cx="1000806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4DA17FF-314A-47D1-A6C6-F5BAAA55ADB3}"/>
              </a:ext>
            </a:extLst>
          </p:cNvPr>
          <p:cNvSpPr/>
          <p:nvPr/>
        </p:nvSpPr>
        <p:spPr>
          <a:xfrm>
            <a:off x="6284275" y="3188766"/>
            <a:ext cx="303288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dirty="0">
                <a:latin typeface="AR ESSENCE" panose="02000000000000000000" pitchFamily="2" charset="0"/>
              </a:rPr>
              <a:t>TV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96ECD-6CBF-47DE-8FE1-2FE090833DDC}"/>
              </a:ext>
            </a:extLst>
          </p:cNvPr>
          <p:cNvSpPr/>
          <p:nvPr/>
        </p:nvSpPr>
        <p:spPr>
          <a:xfrm>
            <a:off x="3979877" y="2139024"/>
            <a:ext cx="4200786" cy="24799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1164DF8-3A38-4484-83CA-1D3D82727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86661"/>
              </p:ext>
            </p:extLst>
          </p:nvPr>
        </p:nvGraphicFramePr>
        <p:xfrm>
          <a:off x="331858" y="162319"/>
          <a:ext cx="11496823" cy="17828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23183">
                  <a:extLst>
                    <a:ext uri="{9D8B030D-6E8A-4147-A177-3AD203B41FA5}">
                      <a16:colId xmlns:a16="http://schemas.microsoft.com/office/drawing/2014/main" val="1346389565"/>
                    </a:ext>
                  </a:extLst>
                </a:gridCol>
                <a:gridCol w="1900062">
                  <a:extLst>
                    <a:ext uri="{9D8B030D-6E8A-4147-A177-3AD203B41FA5}">
                      <a16:colId xmlns:a16="http://schemas.microsoft.com/office/drawing/2014/main" val="3729002198"/>
                    </a:ext>
                  </a:extLst>
                </a:gridCol>
                <a:gridCol w="2493548">
                  <a:extLst>
                    <a:ext uri="{9D8B030D-6E8A-4147-A177-3AD203B41FA5}">
                      <a16:colId xmlns:a16="http://schemas.microsoft.com/office/drawing/2014/main" val="3015756116"/>
                    </a:ext>
                  </a:extLst>
                </a:gridCol>
                <a:gridCol w="3480030">
                  <a:extLst>
                    <a:ext uri="{9D8B030D-6E8A-4147-A177-3AD203B41FA5}">
                      <a16:colId xmlns:a16="http://schemas.microsoft.com/office/drawing/2014/main" val="3238854778"/>
                    </a:ext>
                  </a:extLst>
                </a:gridCol>
              </a:tblGrid>
              <a:tr h="445724">
                <a:tc gridSpan="4">
                  <a:txBody>
                    <a:bodyPr/>
                    <a:lstStyle/>
                    <a:p>
                      <a:r>
                        <a:rPr lang="en-US" sz="2300" dirty="0"/>
                        <a:t>Lung capacities in healthy adults[10]</a:t>
                      </a:r>
                    </a:p>
                  </a:txBody>
                  <a:tcPr marL="25218" marR="25218" marT="25218" marB="252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05482"/>
                  </a:ext>
                </a:extLst>
              </a:tr>
              <a:tr h="445724">
                <a:tc row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Volume</a:t>
                      </a:r>
                    </a:p>
                  </a:txBody>
                  <a:tcPr marL="25218" marR="25218" marT="25218" marB="25218" anchor="ctr"/>
                </a:tc>
                <a:tc grid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Average value (litres)</a:t>
                      </a:r>
                    </a:p>
                  </a:txBody>
                  <a:tcPr marL="25218" marR="25218" marT="25218" marB="252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Derivation</a:t>
                      </a:r>
                    </a:p>
                  </a:txBody>
                  <a:tcPr marL="25218" marR="25218" marT="25218" marB="25218" anchor="ctr"/>
                </a:tc>
                <a:extLst>
                  <a:ext uri="{0D108BD9-81ED-4DB2-BD59-A6C34878D82A}">
                    <a16:rowId xmlns:a16="http://schemas.microsoft.com/office/drawing/2014/main" val="1066611048"/>
                  </a:ext>
                </a:extLst>
              </a:tr>
              <a:tr h="445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men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In women</a:t>
                      </a:r>
                    </a:p>
                  </a:txBody>
                  <a:tcPr marL="25218" marR="25218" marT="25218" marB="2521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78023"/>
                  </a:ext>
                </a:extLst>
              </a:tr>
              <a:tr h="445724"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Total lung capacity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5.8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4.2</a:t>
                      </a:r>
                    </a:p>
                  </a:txBody>
                  <a:tcPr marL="25218" marR="25218" marT="25218" marB="25218" anchor="ctr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IRV + TV + ERV + RV</a:t>
                      </a:r>
                    </a:p>
                  </a:txBody>
                  <a:tcPr marL="25218" marR="25218" marT="25218" marB="25218" anchor="ctr"/>
                </a:tc>
                <a:extLst>
                  <a:ext uri="{0D108BD9-81ED-4DB2-BD59-A6C34878D82A}">
                    <a16:rowId xmlns:a16="http://schemas.microsoft.com/office/drawing/2014/main" val="159778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51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DC79-011D-4C7C-931E-DB299138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19222" cy="132556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Measure Your Actual Vital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82B7-742F-4B08-BA90-F829C4C75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9222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Inhale normally, exhale normally, and then take a deep exhalation into the spirometer. </a:t>
            </a:r>
          </a:p>
          <a:p>
            <a:r>
              <a:rPr lang="en-US" dirty="0"/>
              <a:t>Repeat 3 times and take the average. </a:t>
            </a:r>
          </a:p>
        </p:txBody>
      </p:sp>
      <p:pic>
        <p:nvPicPr>
          <p:cNvPr id="6" name="Picture 5" descr="A picture containing person, wall, woman, indoor&#10;&#10;Description automatically generated">
            <a:extLst>
              <a:ext uri="{FF2B5EF4-FFF2-40B4-BE49-F238E27FC236}">
                <a16:creationId xmlns:a16="http://schemas.microsoft.com/office/drawing/2014/main" id="{D732342B-F30B-4294-82E5-434C13848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9986" y="0"/>
            <a:ext cx="699201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FC8019-2029-48CD-912C-8B5CBF6AD18B}"/>
                  </a:ext>
                </a:extLst>
              </p:cNvPr>
              <p:cNvSpPr/>
              <p:nvPr/>
            </p:nvSpPr>
            <p:spPr>
              <a:xfrm>
                <a:off x="0" y="5399164"/>
                <a:ext cx="12192000" cy="642484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𝑴𝒆𝒂𝒔𝒖𝒓𝒆𝒅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𝑽𝑪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𝑽𝒂𝒍𝒖𝒆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#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𝑴𝒆𝒂𝒔𝒖𝒓𝒆𝒅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𝑽𝑪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𝑽𝒂𝒍𝒖𝒆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#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𝑴𝒆𝒂𝒔𝒖𝒓𝒆𝒅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𝑽𝑪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𝑽𝒂𝒍𝒖𝒆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#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𝑨𝑽𝑬𝑹𝑨𝑮𝑬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𝑽𝑪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𝑽𝒂𝒍𝒖𝒆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FC8019-2029-48CD-912C-8B5CBF6AD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99164"/>
                <a:ext cx="12192000" cy="642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770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F72A-C56D-407B-BE0B-63F434C4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 Your </a:t>
            </a:r>
            <a:r>
              <a:rPr lang="en-US" b="1" dirty="0">
                <a:solidFill>
                  <a:srgbClr val="FF0000"/>
                </a:solidFill>
              </a:rPr>
              <a:t>Predicted</a:t>
            </a:r>
            <a:r>
              <a:rPr lang="en-US" b="1" dirty="0"/>
              <a:t> Vital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2E3FA-BD9C-4932-A8DA-4AECBC19771D}"/>
                  </a:ext>
                </a:extLst>
              </p:cNvPr>
              <p:cNvSpPr/>
              <p:nvPr/>
            </p:nvSpPr>
            <p:spPr>
              <a:xfrm>
                <a:off x="77755" y="3501840"/>
                <a:ext cx="12036489" cy="7386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𝑷𝑹𝑬𝑫𝑰𝑪𝑻𝑬𝑫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𝑽𝑰𝑻𝑨𝑳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𝑪𝑨𝑷𝑨𝑪𝑰𝑻𝒀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𝑭𝒆𝒎𝒂𝒍𝒆𝒔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𝟎𝟒𝟏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𝒚𝒐𝒖𝒓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𝒉𝒆𝒊𝒈𝒉𝒕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𝒄𝒎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𝟎𝟏𝟖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𝒚𝒐𝒖𝒓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𝒂𝒈𝒆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𝒚𝒓𝒔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2E3FA-BD9C-4932-A8DA-4AECBC197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" y="3501840"/>
                <a:ext cx="12036489" cy="738664"/>
              </a:xfrm>
              <a:prstGeom prst="rect">
                <a:avLst/>
              </a:prstGeom>
              <a:blipFill>
                <a:blip r:embed="rId2"/>
                <a:stretch>
                  <a:fillRect b="-5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7F841BD-0D1C-4244-BB8A-149EC2BD4484}"/>
              </a:ext>
            </a:extLst>
          </p:cNvPr>
          <p:cNvSpPr/>
          <p:nvPr/>
        </p:nvSpPr>
        <p:spPr>
          <a:xfrm>
            <a:off x="2224834" y="14797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b="1" dirty="0"/>
              <a:t>Predicted VC (in L): </a:t>
            </a:r>
          </a:p>
          <a:p>
            <a:pPr lvl="3"/>
            <a:r>
              <a:rPr lang="en-US" b="1" dirty="0"/>
              <a:t>Male = 0.052(H) – 0.022(A) – 3.6 </a:t>
            </a:r>
          </a:p>
          <a:p>
            <a:pPr lvl="3"/>
            <a:r>
              <a:rPr lang="pt-BR" b="1" dirty="0"/>
              <a:t>Female = 0.041(H) – 0.018(A) – 3.6 </a:t>
            </a:r>
          </a:p>
          <a:p>
            <a:pPr lvl="4"/>
            <a:r>
              <a:rPr lang="en-US" b="1" dirty="0"/>
              <a:t>c. (H) = height in cm </a:t>
            </a:r>
          </a:p>
          <a:p>
            <a:pPr lvl="4"/>
            <a:r>
              <a:rPr lang="en-US" b="1" dirty="0"/>
              <a:t>d. (A) = Age in years </a:t>
            </a:r>
          </a:p>
          <a:p>
            <a:pPr lvl="4"/>
            <a:r>
              <a:rPr lang="en-US" b="1" dirty="0"/>
              <a:t>e. (VC) = predicted vital capacity in 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B29463-90F6-4394-BE90-97535463E62E}"/>
                  </a:ext>
                </a:extLst>
              </p:cNvPr>
              <p:cNvSpPr/>
              <p:nvPr/>
            </p:nvSpPr>
            <p:spPr>
              <a:xfrm>
                <a:off x="77754" y="4593537"/>
                <a:ext cx="12036489" cy="738664"/>
              </a:xfrm>
              <a:prstGeom prst="rect">
                <a:avLst/>
              </a:prstGeom>
              <a:solidFill>
                <a:srgbClr val="66CCFF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𝑷𝑹𝑬𝑫𝑰𝑪𝑻𝑬𝑫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𝑽𝑰𝑻𝑨𝑳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𝑪𝑨𝑷𝑨𝑪𝑰𝑻𝒀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𝑴𝒂𝒍𝒆𝒔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𝟎𝟓𝟐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𝒚𝒐𝒖𝒓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𝒉𝒆𝒊𝒈𝒉𝒕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𝒄𝒎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𝟎𝟐𝟐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𝒚𝒐𝒖𝒓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𝒂𝒈𝒆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𝒚𝒓𝒔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B29463-90F6-4394-BE90-97535463E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" y="4593537"/>
                <a:ext cx="12036489" cy="738664"/>
              </a:xfrm>
              <a:prstGeom prst="rect">
                <a:avLst/>
              </a:prstGeom>
              <a:blipFill>
                <a:blip r:embed="rId3"/>
                <a:stretch>
                  <a:fillRect b="-6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157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F72A-C56D-407B-BE0B-63F434C4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 Your </a:t>
            </a:r>
            <a:r>
              <a:rPr lang="en-US" b="1" u="sng" dirty="0">
                <a:solidFill>
                  <a:srgbClr val="FF0000"/>
                </a:solidFill>
              </a:rPr>
              <a:t>Percent</a:t>
            </a:r>
            <a:r>
              <a:rPr lang="en-US" b="1" dirty="0"/>
              <a:t> Predicted Vital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9FC6-44D3-4CB2-BA9F-8A5C3A32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Calculate Percent Predicted Vital Capacity.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2E3FA-BD9C-4932-A8DA-4AECBC19771D}"/>
                  </a:ext>
                </a:extLst>
              </p:cNvPr>
              <p:cNvSpPr/>
              <p:nvPr/>
            </p:nvSpPr>
            <p:spPr>
              <a:xfrm>
                <a:off x="77754" y="2992200"/>
                <a:ext cx="12036489" cy="738664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𝑷𝑹𝑬𝑫𝑰𝑪𝑻𝑬𝑫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𝑪𝑨𝑷𝑨𝑪𝑰𝑻𝒀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𝑽𝑪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𝒅𝒊𝒓𝒆𝒄𝒕𝒍𝒚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𝒎𝒆𝒂𝒔𝒖𝒓𝒆𝒅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𝑽𝑪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𝑽𝒂𝒍𝒖𝒆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𝒑𝒓𝒆𝒅𝒊𝒄𝒕𝒆𝒅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𝑽𝑪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𝑽𝒂𝒍𝒖𝒆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2E3FA-BD9C-4932-A8DA-4AECBC197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" y="2992200"/>
                <a:ext cx="12036489" cy="738664"/>
              </a:xfrm>
              <a:prstGeom prst="rect">
                <a:avLst/>
              </a:prstGeom>
              <a:blipFill>
                <a:blip r:embed="rId2"/>
                <a:stretch>
                  <a:fillRect b="-6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35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4B81-63D2-4900-A167-B96D2286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Spirometry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19308B-003B-40E1-8170-A50B4D0B3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20950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830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D07B-C83A-4FD4-BCA7-A85D3E6F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Dioxide Exchange and pH Balance.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B974-3D0E-4CC4-9C7A-032B9FB6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 is an important factor in the regulation of pH in the human body, because Carbon Dioxide (CO</a:t>
            </a:r>
            <a:r>
              <a:rPr lang="en-US" baseline="-25000" dirty="0"/>
              <a:t>2</a:t>
            </a:r>
            <a:r>
              <a:rPr lang="en-US" dirty="0"/>
              <a:t>) in solution can reversibly react with water to form Carbonic Acid (H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).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CO</a:t>
            </a:r>
            <a:r>
              <a:rPr lang="en-US" sz="6000" b="1" baseline="-25000" dirty="0">
                <a:solidFill>
                  <a:srgbClr val="FF0000"/>
                </a:solidFill>
              </a:rPr>
              <a:t>2</a:t>
            </a:r>
            <a:r>
              <a:rPr lang="en-US" sz="6000" b="1" dirty="0">
                <a:solidFill>
                  <a:srgbClr val="FF0000"/>
                </a:solidFill>
              </a:rPr>
              <a:t>+ H</a:t>
            </a:r>
            <a:r>
              <a:rPr lang="en-US" sz="6000" b="1" baseline="-25000" dirty="0">
                <a:solidFill>
                  <a:srgbClr val="FF0000"/>
                </a:solidFill>
              </a:rPr>
              <a:t>2</a:t>
            </a:r>
            <a:r>
              <a:rPr lang="en-US" sz="6000" b="1" dirty="0">
                <a:solidFill>
                  <a:srgbClr val="FF0000"/>
                </a:solidFill>
              </a:rPr>
              <a:t>O ↔ H</a:t>
            </a:r>
            <a:r>
              <a:rPr lang="en-US" sz="6000" b="1" baseline="-25000" dirty="0">
                <a:solidFill>
                  <a:srgbClr val="FF0000"/>
                </a:solidFill>
              </a:rPr>
              <a:t>2</a:t>
            </a:r>
            <a:r>
              <a:rPr lang="en-US" sz="6000" b="1" dirty="0">
                <a:solidFill>
                  <a:srgbClr val="FF0000"/>
                </a:solidFill>
              </a:rPr>
              <a:t>CO</a:t>
            </a:r>
            <a:r>
              <a:rPr lang="en-US" sz="60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630F8-AB63-475D-8958-8DB1AD15B6AA}"/>
              </a:ext>
            </a:extLst>
          </p:cNvPr>
          <p:cNvSpPr/>
          <p:nvPr/>
        </p:nvSpPr>
        <p:spPr>
          <a:xfrm>
            <a:off x="7505558" y="4905224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Carbonic Acid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374C9-C705-4D82-9ED3-1D138A19AE30}"/>
              </a:ext>
            </a:extLst>
          </p:cNvPr>
          <p:cNvSpPr/>
          <p:nvPr/>
        </p:nvSpPr>
        <p:spPr>
          <a:xfrm>
            <a:off x="2801738" y="4905224"/>
            <a:ext cx="169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Carbon Dioxide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45604-6830-45CD-9C0B-146ABB80AA6A}"/>
              </a:ext>
            </a:extLst>
          </p:cNvPr>
          <p:cNvSpPr/>
          <p:nvPr/>
        </p:nvSpPr>
        <p:spPr>
          <a:xfrm>
            <a:off x="4686443" y="4905224"/>
            <a:ext cx="154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221151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D07B-C83A-4FD4-BCA7-A85D3E6F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Dioxide Exchange and pH Balance.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B974-3D0E-4CC4-9C7A-032B9FB6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Carbonic acid, in turn, may dissociate into bicarbonate and hydrogen ions. </a:t>
            </a:r>
          </a:p>
          <a:p>
            <a:r>
              <a:rPr lang="en-US" dirty="0"/>
              <a:t>This results in raising the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30000" dirty="0">
                <a:solidFill>
                  <a:srgbClr val="FF0000"/>
                </a:solidFill>
              </a:rPr>
              <a:t>+ </a:t>
            </a:r>
            <a:r>
              <a:rPr lang="en-US" dirty="0"/>
              <a:t>concentration which lowers the pH, making it more ACIDIC.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H</a:t>
            </a:r>
            <a:r>
              <a:rPr lang="en-US" sz="6000" b="1" baseline="-25000" dirty="0">
                <a:solidFill>
                  <a:srgbClr val="FF0000"/>
                </a:solidFill>
              </a:rPr>
              <a:t>2</a:t>
            </a:r>
            <a:r>
              <a:rPr lang="en-US" sz="6000" b="1" dirty="0">
                <a:solidFill>
                  <a:srgbClr val="FF0000"/>
                </a:solidFill>
              </a:rPr>
              <a:t>CO</a:t>
            </a:r>
            <a:r>
              <a:rPr lang="en-US" sz="6000" b="1" baseline="-25000" dirty="0">
                <a:solidFill>
                  <a:srgbClr val="FF0000"/>
                </a:solidFill>
              </a:rPr>
              <a:t>3 </a:t>
            </a:r>
            <a:r>
              <a:rPr lang="en-US" sz="6000" b="1" dirty="0">
                <a:solidFill>
                  <a:srgbClr val="FF0000"/>
                </a:solidFill>
              </a:rPr>
              <a:t> ↔ H</a:t>
            </a:r>
            <a:r>
              <a:rPr lang="en-US" sz="6000" b="1" baseline="30000" dirty="0">
                <a:solidFill>
                  <a:srgbClr val="FF0000"/>
                </a:solidFill>
              </a:rPr>
              <a:t>+ </a:t>
            </a:r>
            <a:r>
              <a:rPr lang="en-US" sz="6000" b="1" dirty="0">
                <a:solidFill>
                  <a:srgbClr val="FF0000"/>
                </a:solidFill>
              </a:rPr>
              <a:t>+ HCO</a:t>
            </a:r>
            <a:r>
              <a:rPr lang="en-US" sz="6000" b="1" baseline="-25000" dirty="0">
                <a:solidFill>
                  <a:srgbClr val="FF0000"/>
                </a:solidFill>
              </a:rPr>
              <a:t>3</a:t>
            </a:r>
            <a:r>
              <a:rPr lang="en-US" sz="6000" b="1" baseline="30000" dirty="0">
                <a:solidFill>
                  <a:srgbClr val="FF0000"/>
                </a:solidFill>
              </a:rPr>
              <a:t>-</a:t>
            </a:r>
            <a:endParaRPr lang="en-US" sz="6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630F8-AB63-475D-8958-8DB1AD15B6AA}"/>
              </a:ext>
            </a:extLst>
          </p:cNvPr>
          <p:cNvSpPr/>
          <p:nvPr/>
        </p:nvSpPr>
        <p:spPr>
          <a:xfrm>
            <a:off x="2937333" y="4905224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Carbonic Acid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374C9-C705-4D82-9ED3-1D138A19AE30}"/>
              </a:ext>
            </a:extLst>
          </p:cNvPr>
          <p:cNvSpPr/>
          <p:nvPr/>
        </p:nvSpPr>
        <p:spPr>
          <a:xfrm>
            <a:off x="7817285" y="4903105"/>
            <a:ext cx="122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Carbonate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45604-6830-45CD-9C0B-146ABB80AA6A}"/>
              </a:ext>
            </a:extLst>
          </p:cNvPr>
          <p:cNvSpPr/>
          <p:nvPr/>
        </p:nvSpPr>
        <p:spPr>
          <a:xfrm>
            <a:off x="5743456" y="4903105"/>
            <a:ext cx="154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Hydrogen Ion</a:t>
            </a:r>
          </a:p>
        </p:txBody>
      </p:sp>
    </p:spTree>
    <p:extLst>
      <p:ext uri="{BB962C8B-B14F-4D97-AF65-F5344CB8AC3E}">
        <p14:creationId xmlns:p14="http://schemas.microsoft.com/office/powerpoint/2010/main" val="2173555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FA15-9DB8-4235-A0C1-2EE45FA5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595B-4EB0-4779-A34F-2753D5787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/>
              <a:t>CO</a:t>
            </a:r>
            <a:r>
              <a:rPr lang="en-US" b="1" i="1" u="sng" baseline="-25000" dirty="0"/>
              <a:t>2</a:t>
            </a:r>
            <a:r>
              <a:rPr lang="en-US" b="1" i="1" u="sng" dirty="0"/>
              <a:t> is transported in the blood stream by three different means: </a:t>
            </a:r>
          </a:p>
          <a:p>
            <a:r>
              <a:rPr lang="en-US" dirty="0"/>
              <a:t>as dissolved CO</a:t>
            </a:r>
            <a:r>
              <a:rPr lang="en-US" baseline="-25000" dirty="0"/>
              <a:t>2</a:t>
            </a:r>
            <a:r>
              <a:rPr lang="en-US" dirty="0"/>
              <a:t> gas in the plasma</a:t>
            </a:r>
          </a:p>
          <a:p>
            <a:r>
              <a:rPr lang="en-US" dirty="0"/>
              <a:t>in the form of bicarbonate in the blood plasma</a:t>
            </a:r>
          </a:p>
          <a:p>
            <a:r>
              <a:rPr lang="en-US" dirty="0"/>
              <a:t>by binding to hemoglobin in the erythrocytes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Both methods of transporting </a:t>
            </a:r>
            <a:r>
              <a:rPr lang="en-US" b="1" i="1" u="sng" dirty="0"/>
              <a:t>CO</a:t>
            </a:r>
            <a:r>
              <a:rPr lang="en-US" b="1" i="1" u="sng" baseline="-25000" dirty="0"/>
              <a:t>2</a:t>
            </a:r>
            <a:r>
              <a:rPr lang="en-US" b="1" i="1" u="sng" dirty="0"/>
              <a:t> in the plasma </a:t>
            </a:r>
            <a:r>
              <a:rPr lang="en-US" dirty="0"/>
              <a:t>can influence the pH of the plasma.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01C61-D9C2-44F1-A128-FB19C854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593" y="2060704"/>
            <a:ext cx="663607" cy="645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B3745-40C3-47CB-A625-D678CEF2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593" y="2705877"/>
            <a:ext cx="663607" cy="645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11EB4-D05B-4035-90F0-7BBE2E967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029" r="23034"/>
          <a:stretch/>
        </p:blipFill>
        <p:spPr>
          <a:xfrm>
            <a:off x="142451" y="3383074"/>
            <a:ext cx="695749" cy="73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273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0FA15-9DB8-4235-A0C1-2EE45FA5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CO</a:t>
            </a:r>
            <a:r>
              <a:rPr lang="en-US" sz="3600" baseline="-25000">
                <a:solidFill>
                  <a:schemeClr val="bg1"/>
                </a:solidFill>
              </a:rPr>
              <a:t>2</a:t>
            </a:r>
            <a:r>
              <a:rPr lang="en-US" sz="3600">
                <a:solidFill>
                  <a:schemeClr val="bg1"/>
                </a:solidFill>
              </a:rPr>
              <a:t> is transport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595B-4EB0-4779-A34F-2753D5787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Some of the CO2 dissolved in the plasma can react spontaneously with water to form carbonic acid.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Thus increased CO2 in the plasma tend to decrease plasma pH through increased carbonic acid 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848FD-6CB0-4C2B-9AF6-BEE5848AF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" r="3828"/>
          <a:stretch/>
        </p:blipFill>
        <p:spPr>
          <a:xfrm>
            <a:off x="5047761" y="1175667"/>
            <a:ext cx="6904753" cy="434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1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BA5BC-E184-4AF7-A296-A6CBED75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 dirty="0"/>
              <a:t>What happens to CO</a:t>
            </a:r>
            <a:r>
              <a:rPr lang="en-US" b="1" baseline="-25000" dirty="0"/>
              <a:t>2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E3997-D830-4E7C-A250-A1881D7E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" r="3828"/>
          <a:stretch/>
        </p:blipFill>
        <p:spPr>
          <a:xfrm>
            <a:off x="377424" y="4058542"/>
            <a:ext cx="3884054" cy="2445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63D78-5835-430B-B50E-1157B4B3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/>
              <a:t>~ 90% of the CO</a:t>
            </a:r>
            <a:r>
              <a:rPr lang="en-US" sz="2000" baseline="-25000"/>
              <a:t>2</a:t>
            </a:r>
            <a:r>
              <a:rPr lang="en-US" sz="2000"/>
              <a:t> is absorbed by the erythrocytes. </a:t>
            </a:r>
          </a:p>
          <a:p>
            <a:r>
              <a:rPr lang="en-US" sz="2000"/>
              <a:t>~ 20% binds to hemoglobin</a:t>
            </a:r>
          </a:p>
          <a:p>
            <a:r>
              <a:rPr lang="en-US" sz="2000"/>
              <a:t>~ 70% reacts with water to form carbonic acid </a:t>
            </a:r>
          </a:p>
          <a:p>
            <a:pPr lvl="1"/>
            <a:r>
              <a:rPr lang="en-US" sz="2000"/>
              <a:t>The carbonic acid formed subsequently dissociates into H+ and bicarbonate. </a:t>
            </a:r>
          </a:p>
          <a:p>
            <a:pPr lvl="1"/>
            <a:r>
              <a:rPr lang="en-US" sz="2000"/>
              <a:t>H+ binds to specific amino acid side chains on the hemoglobin</a:t>
            </a:r>
          </a:p>
          <a:p>
            <a:pPr lvl="1"/>
            <a:r>
              <a:rPr lang="en-US" sz="2000"/>
              <a:t>The bicarbonate is transported out to the blood plasma. </a:t>
            </a:r>
          </a:p>
          <a:p>
            <a:pPr lvl="1"/>
            <a:r>
              <a:rPr lang="en-US" sz="2000"/>
              <a:t>The bicarbonate formed acts as a buffer against pH changes.</a:t>
            </a:r>
          </a:p>
          <a:p>
            <a:pPr lvl="2"/>
            <a:r>
              <a:rPr lang="en-US" dirty="0"/>
              <a:t>In other words, if the concentration of hydrogen ions increases, bicarbonate will bind to the free hydrogen ions to form carbonic acid. </a:t>
            </a:r>
          </a:p>
        </p:txBody>
      </p:sp>
    </p:spTree>
    <p:extLst>
      <p:ext uri="{BB962C8B-B14F-4D97-AF65-F5344CB8AC3E}">
        <p14:creationId xmlns:p14="http://schemas.microsoft.com/office/powerpoint/2010/main" val="38123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D6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798C6-6553-4324-A0FF-1FC332FF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  Measuring pH - Phenolphthalein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CF392-8E6C-4175-B0AE-01277EAD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643468"/>
            <a:ext cx="3424739" cy="557671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Phenolphthalein is an acid/base indicator.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It is colorless when acidic (pH &lt;  7.0)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It is pink when basic (pH &gt;  7.0) </a:t>
            </a: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119E9E94-91CC-4702-A500-DA5921A4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4" y="952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B6005726-1142-4C9F-AA0F-D0CC1AA55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1" t="27875" r="15658" b="6496"/>
          <a:stretch/>
        </p:blipFill>
        <p:spPr bwMode="auto">
          <a:xfrm>
            <a:off x="2703750" y="1151467"/>
            <a:ext cx="3392250" cy="32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83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6B18B-2F03-4023-82AF-2CE72D4C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pH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9DDE-4C63-4160-9782-320787F8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Saturated phenolphthalein solution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(pH indicator;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clear=acid, pink=basic)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Insert the straw into the beaker and blow OUTWARD.</a:t>
            </a:r>
          </a:p>
          <a:p>
            <a:r>
              <a:rPr lang="en-US" dirty="0">
                <a:solidFill>
                  <a:schemeClr val="bg1"/>
                </a:solidFill>
              </a:rPr>
              <a:t>The color will start to change from pink to colorless.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magicbreath.GIF">
            <a:extLst>
              <a:ext uri="{FF2B5EF4-FFF2-40B4-BE49-F238E27FC236}">
                <a16:creationId xmlns:a16="http://schemas.microsoft.com/office/drawing/2014/main" id="{960FF5F1-A0B8-4694-B847-8A5137101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r="2" b="6362"/>
          <a:stretch/>
        </p:blipFill>
        <p:spPr bwMode="auto">
          <a:xfrm>
            <a:off x="5443917" y="643467"/>
            <a:ext cx="595846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36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B657-8025-480E-8F1C-1EED6D89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67578" cy="1325563"/>
          </a:xfrm>
        </p:spPr>
        <p:txBody>
          <a:bodyPr/>
          <a:lstStyle/>
          <a:p>
            <a:r>
              <a:rPr lang="en-US" dirty="0"/>
              <a:t>pH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D5B4-01F1-4F58-A36B-063DD943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7578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When you exhale into the solution, the carbon dioxide in a person's breath reacted with the water to form Carbonic Acid. 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39E8F5B-DAE3-4EA0-BAD8-D4AA01F52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55"/>
          <a:stretch/>
        </p:blipFill>
        <p:spPr>
          <a:xfrm>
            <a:off x="127539" y="5635448"/>
            <a:ext cx="8947691" cy="743888"/>
          </a:xfrm>
          <a:prstGeom prst="rect">
            <a:avLst/>
          </a:prstGeom>
        </p:spPr>
      </p:pic>
      <p:pic>
        <p:nvPicPr>
          <p:cNvPr id="5" name="Picture 2" descr="magicbreath.GIF">
            <a:extLst>
              <a:ext uri="{FF2B5EF4-FFF2-40B4-BE49-F238E27FC236}">
                <a16:creationId xmlns:a16="http://schemas.microsoft.com/office/drawing/2014/main" id="{86052137-E18C-4308-BEE4-754E065DE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r="2" b="6362"/>
          <a:stretch/>
        </p:blipFill>
        <p:spPr bwMode="auto">
          <a:xfrm>
            <a:off x="6096000" y="90312"/>
            <a:ext cx="595846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6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9A72-1B84-4760-B2B7-F3BF4849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Spirometry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900D1-F701-43D1-A1B8-F124CC52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Spirometry can be useful in identifying conditions that affect the lungs such as…</a:t>
            </a:r>
          </a:p>
          <a:p>
            <a:pPr lvl="1"/>
            <a:r>
              <a:rPr lang="en-US" dirty="0"/>
              <a:t>Asthma</a:t>
            </a:r>
          </a:p>
          <a:p>
            <a:pPr lvl="1"/>
            <a:r>
              <a:rPr lang="en-US" dirty="0"/>
              <a:t>Pulmonary Fibrosis</a:t>
            </a:r>
          </a:p>
          <a:p>
            <a:pPr lvl="1"/>
            <a:r>
              <a:rPr lang="en-US" dirty="0"/>
              <a:t>Cystic Fibrosis</a:t>
            </a:r>
          </a:p>
          <a:p>
            <a:pPr lvl="1"/>
            <a:r>
              <a:rPr lang="en-US" dirty="0"/>
              <a:t>Chronic Obstructive Pulmonary Disease (COPD)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DCBB6F1-A865-4740-B6F4-22944546A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1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37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E9A72-1B84-4760-B2B7-F3BF4849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Asthma</a:t>
            </a:r>
          </a:p>
        </p:txBody>
      </p:sp>
      <p:cxnSp>
        <p:nvCxnSpPr>
          <p:cNvPr id="8197" name="Straight Connector 72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9DCBB6F1-A865-4740-B6F4-22944546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6287911" y="699254"/>
            <a:ext cx="5459470" cy="54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9921277-ECE2-47AB-9683-17632862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155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4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D01E0-9B5F-4E67-A9F7-582037A9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Pulmonary Fibrosis</a:t>
            </a:r>
          </a:p>
        </p:txBody>
      </p:sp>
      <p:pic>
        <p:nvPicPr>
          <p:cNvPr id="9220" name="Picture 4" descr="Image result for pulmonary fibrosis causes">
            <a:extLst>
              <a:ext uri="{FF2B5EF4-FFF2-40B4-BE49-F238E27FC236}">
                <a16:creationId xmlns:a16="http://schemas.microsoft.com/office/drawing/2014/main" id="{6CAAB87A-149A-4CD7-8D66-35879434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616" y="839755"/>
            <a:ext cx="8248845" cy="53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6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CBA6031-0D1B-438D-BFF3-6510AD81C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4957" y="182326"/>
            <a:ext cx="8657796" cy="6493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70788-6C00-44F1-80D1-F7EAC4C9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269402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C5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E9A72-1B84-4760-B2B7-F3BF4849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Chronic Obstructive Pulmonary Disease (COPD)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DCBB6F1-A865-4740-B6F4-22944546A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 bwMode="auto">
          <a:xfrm>
            <a:off x="6096000" y="641710"/>
            <a:ext cx="5459470" cy="55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1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1995</Words>
  <Application>Microsoft Office PowerPoint</Application>
  <PresentationFormat>Widescreen</PresentationFormat>
  <Paragraphs>317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 ESSENCE</vt:lpstr>
      <vt:lpstr>Arial</vt:lpstr>
      <vt:lpstr>Calibri</vt:lpstr>
      <vt:lpstr>Calibri Light</vt:lpstr>
      <vt:lpstr>Cambria Math</vt:lpstr>
      <vt:lpstr>inherit</vt:lpstr>
      <vt:lpstr>Office Theme</vt:lpstr>
      <vt:lpstr>LUNG LAB</vt:lpstr>
      <vt:lpstr>Breathing</vt:lpstr>
      <vt:lpstr>Changes in intrapulmonary pressure</vt:lpstr>
      <vt:lpstr>Spirometry</vt:lpstr>
      <vt:lpstr>Spirometry Uses</vt:lpstr>
      <vt:lpstr>Asthma</vt:lpstr>
      <vt:lpstr>Pulmonary Fibrosis</vt:lpstr>
      <vt:lpstr>Cystic Fibrosis</vt:lpstr>
      <vt:lpstr>Chronic Obstructive Pulmonary Disease (COPD)</vt:lpstr>
      <vt:lpstr>Acid-base Balance</vt:lpstr>
      <vt:lpstr>Acid-base Balance</vt:lpstr>
      <vt:lpstr>Acid-base Balance</vt:lpstr>
      <vt:lpstr>RESULT OF HOLDING YOUR BREATH or NOT GETTING ENOUGH OXYGEN</vt:lpstr>
      <vt:lpstr>RESULT OF RAPID BREATHING or HYPERVENTALATION </vt:lpstr>
      <vt:lpstr>Acid-base Balance</vt:lpstr>
      <vt:lpstr>PowerPoint Presentation</vt:lpstr>
      <vt:lpstr>Causes of pH changes - Low pH</vt:lpstr>
      <vt:lpstr>Respiratory Rate </vt:lpstr>
      <vt:lpstr>PowerPoint Presentation</vt:lpstr>
      <vt:lpstr>PowerPoint Presentation</vt:lpstr>
      <vt:lpstr> Auscultation and Lung Sounds  </vt:lpstr>
      <vt:lpstr>SPIROMETRY </vt:lpstr>
      <vt:lpstr> LUNG CAPACITY </vt:lpstr>
      <vt:lpstr>Definitions</vt:lpstr>
      <vt:lpstr>AVERAGE VALUES - LUNG CAPACITIES</vt:lpstr>
      <vt:lpstr>AVERAGE VALUES - LUNG VOLUMES</vt:lpstr>
      <vt:lpstr>TIDAL VOLUME (TV):</vt:lpstr>
      <vt:lpstr>EXPIRATORY RESERVE VOLUME (ERV):</vt:lpstr>
      <vt:lpstr>VITAL CAPACITY (TC):</vt:lpstr>
      <vt:lpstr>RESIDUAL VOLUME (RV):</vt:lpstr>
      <vt:lpstr>RESIDUAL VOLUME (RV):</vt:lpstr>
      <vt:lpstr>INSPIRATORY RESERVE VOLUME (IRV):</vt:lpstr>
      <vt:lpstr>INSPIRATORY CAPACITY (IC):</vt:lpstr>
      <vt:lpstr>FUNCTIONAL RESIDUAL CAPACITY (FRC):</vt:lpstr>
      <vt:lpstr>INSPIRATORY CAPACITY (IC):</vt:lpstr>
      <vt:lpstr>TOTAL LUNG CAPACITY (TLC):</vt:lpstr>
      <vt:lpstr>Measure Your Actual Vital Capacity</vt:lpstr>
      <vt:lpstr>Find Your Predicted Vital Capacity</vt:lpstr>
      <vt:lpstr>Find Your Percent Predicted Vital Capacity</vt:lpstr>
      <vt:lpstr>Carbon Dioxide Exchange and pH Balance.</vt:lpstr>
      <vt:lpstr>Carbon Dioxide Exchange and pH Balance.</vt:lpstr>
      <vt:lpstr>CO2 is transport</vt:lpstr>
      <vt:lpstr>CO2 is transport</vt:lpstr>
      <vt:lpstr>What happens to CO2</vt:lpstr>
      <vt:lpstr>  Measuring pH - Phenolphthalein</vt:lpstr>
      <vt:lpstr>pH Balance</vt:lpstr>
      <vt:lpstr>pH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LAB</dc:title>
  <dc:creator>Cynthia Anderson</dc:creator>
  <cp:lastModifiedBy>Cynthia Anderson</cp:lastModifiedBy>
  <cp:revision>1</cp:revision>
  <dcterms:created xsi:type="dcterms:W3CDTF">2019-05-11T18:34:22Z</dcterms:created>
  <dcterms:modified xsi:type="dcterms:W3CDTF">2019-05-12T21:49:52Z</dcterms:modified>
</cp:coreProperties>
</file>