
<file path=[Content_Types].xml><?xml version="1.0" encoding="utf-8"?>
<Types xmlns="http://schemas.openxmlformats.org/package/2006/content-types">
  <Default Extension="gif" ContentType="image/gif"/>
  <Default Extension="gif&amp;ehk=DF2xSF1DVze1X4T9URjVsg&amp;r=0&amp;pid=OfficeInsert" ContentType="image/gif"/>
  <Default Extension="jpeg" ContentType="image/jpeg"/>
  <Default Extension="jpeg&amp;ehk=5hcU3yqv9jpF5JpexGzI1A&amp;r=0&amp;pid=OfficeInsert" ContentType="image/jpeg"/>
  <Default Extension="jpg" ContentType="image/jpeg"/>
  <Default Extension="jpg&amp;ehk=0aINZ8m37bU0iOXwlu1o3Q&amp;r=0&amp;pid=OfficeInsert" ContentType="image/jpeg"/>
  <Default Extension="jpg&amp;ehk=0H1lnlzZuw" ContentType="image/jpeg"/>
  <Default Extension="jpg&amp;ehk=d8sR2rVestjwLbfupSNbhQ&amp;r=0&amp;pid=OfficeInsert" ContentType="image/jpeg"/>
  <Default Extension="jpg&amp;ehk=gObuNWtPqLs" ContentType="image/jpeg"/>
  <Default Extension="jpg&amp;ehk=HcLLEl6KQjx3fsVbNAeYCA&amp;r=0&amp;pid=OfficeInsert" ContentType="image/jpeg"/>
  <Default Extension="jpg&amp;ehk=hib31thFd52jmtGkZRxpmg&amp;r=0&amp;pid=OfficeInsert" ContentType="image/jpeg"/>
  <Default Extension="jpg&amp;ehk=hJiwtOxAuRNSyW" ContentType="image/jpeg"/>
  <Default Extension="jpg&amp;ehk=HRk2nHfcKhK6IV0e4nydrw&amp;r=0&amp;pid=OfficeInsert" ContentType="image/jpeg"/>
  <Default Extension="jpg&amp;ehk=K4gwDO5n497zhQep2cYwMw&amp;r=0&amp;pid=OfficeInsert" ContentType="image/jpeg"/>
  <Default Extension="jpg&amp;ehk=MFfVfrc2NM35g" ContentType="image/jpeg"/>
  <Default Extension="jpg&amp;ehk=OqDVeYic0NA0I" ContentType="image/jpeg"/>
  <Default Extension="jpg&amp;ehk=s1wKZw8uHh5ZtcRlSeln9g&amp;r=0&amp;pid=OfficeInsert" ContentType="image/jpeg"/>
  <Default Extension="jpg&amp;ehk=yxY4bj0Yj8cfu" ContentType="image/jpeg"/>
  <Default Extension="JPG&amp;ehk=ZuSdNHjV" ContentType="image/jpeg"/>
  <Default Extension="net" ContentType="image/gif"/>
  <Default Extension="png" ContentType="image/png"/>
  <Default Extension="png&amp;ehk=46RpS6Ol6eMKN637p3bd8g&amp;r=0&amp;pid=OfficeInsert" ContentType="image/png"/>
  <Default Extension="png&amp;ehk=5XOsCfpE4GYyr4z3rqjdRw&amp;r=0&amp;pid=OfficeInsert" ContentType="image/png"/>
  <Default Extension="png&amp;ehk=9jc6v" ContentType="image/png"/>
  <Default Extension="png&amp;ehk=DU39" ContentType="image/png"/>
  <Default Extension="png&amp;ehk=gyCD023HQ" ContentType="image/png"/>
  <Default Extension="png&amp;ehk=HdrIK4e6s6UohuBLuo7GTQ&amp;r=0&amp;pid=OfficeInsert" ContentType="image/png"/>
  <Default Extension="png&amp;ehk=hgPPk1YhiokXyG236SW23g&amp;r=0&amp;pid=OfficeInsert" ContentType="image/png"/>
  <Default Extension="png&amp;ehk=ip6apKtXU8L2XWJw76FAnQ&amp;r=0&amp;pid=OfficeInsert" ContentType="image/png"/>
  <Default Extension="png&amp;ehk=MasV8ncswWbY1b0VUBilXw&amp;r=0&amp;pid=OfficeInsert" ContentType="image/png"/>
  <Default Extension="png&amp;ehk=rm1YULEyvYeUORkyia6Nbw&amp;r=0&amp;pid=OfficeInsert" ContentType="image/png"/>
  <Default Extension="png&amp;ehk=S02wCxPJxyo92" ContentType="image/png"/>
  <Default Extension="png&amp;ehk=tPGijhsixQg" ContentType="image/png"/>
  <Default Extension="png&amp;ehk=TWWJ" ContentType="image/png"/>
  <Default Extension="png&amp;ehk=YWkA"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1" r:id="rId3"/>
    <p:sldId id="312" r:id="rId4"/>
    <p:sldId id="313" r:id="rId5"/>
    <p:sldId id="316" r:id="rId6"/>
    <p:sldId id="314" r:id="rId7"/>
    <p:sldId id="317" r:id="rId8"/>
    <p:sldId id="318" r:id="rId9"/>
    <p:sldId id="322" r:id="rId10"/>
    <p:sldId id="288" r:id="rId11"/>
    <p:sldId id="319" r:id="rId12"/>
    <p:sldId id="324" r:id="rId13"/>
    <p:sldId id="326" r:id="rId14"/>
    <p:sldId id="327" r:id="rId15"/>
    <p:sldId id="328" r:id="rId16"/>
    <p:sldId id="329" r:id="rId17"/>
    <p:sldId id="321" r:id="rId18"/>
    <p:sldId id="267" r:id="rId19"/>
    <p:sldId id="296" r:id="rId20"/>
    <p:sldId id="268" r:id="rId21"/>
    <p:sldId id="269" r:id="rId22"/>
    <p:sldId id="270" r:id="rId23"/>
    <p:sldId id="271" r:id="rId24"/>
    <p:sldId id="272" r:id="rId25"/>
    <p:sldId id="273" r:id="rId26"/>
    <p:sldId id="298" r:id="rId27"/>
    <p:sldId id="297" r:id="rId28"/>
    <p:sldId id="299" r:id="rId29"/>
    <p:sldId id="300" r:id="rId30"/>
    <p:sldId id="274" r:id="rId31"/>
    <p:sldId id="275" r:id="rId32"/>
    <p:sldId id="315" r:id="rId33"/>
    <p:sldId id="331" r:id="rId34"/>
    <p:sldId id="333" r:id="rId35"/>
    <p:sldId id="334" r:id="rId36"/>
    <p:sldId id="262" r:id="rId37"/>
    <p:sldId id="335" r:id="rId38"/>
    <p:sldId id="336" r:id="rId39"/>
    <p:sldId id="261" r:id="rId40"/>
    <p:sldId id="337" r:id="rId41"/>
    <p:sldId id="338" r:id="rId42"/>
    <p:sldId id="339" r:id="rId43"/>
    <p:sldId id="340" r:id="rId44"/>
    <p:sldId id="341" r:id="rId45"/>
    <p:sldId id="342" r:id="rId46"/>
    <p:sldId id="343" r:id="rId47"/>
    <p:sldId id="344" r:id="rId48"/>
    <p:sldId id="345" r:id="rId49"/>
    <p:sldId id="346" r:id="rId50"/>
    <p:sldId id="352" r:id="rId51"/>
    <p:sldId id="353" r:id="rId52"/>
    <p:sldId id="354" r:id="rId53"/>
    <p:sldId id="356" r:id="rId54"/>
    <p:sldId id="259" r:id="rId55"/>
    <p:sldId id="357" r:id="rId56"/>
    <p:sldId id="358" r:id="rId57"/>
    <p:sldId id="359" r:id="rId58"/>
    <p:sldId id="360" r:id="rId59"/>
    <p:sldId id="361" r:id="rId60"/>
    <p:sldId id="392" r:id="rId61"/>
    <p:sldId id="393" r:id="rId62"/>
    <p:sldId id="394" r:id="rId63"/>
    <p:sldId id="395" r:id="rId64"/>
    <p:sldId id="396" r:id="rId65"/>
    <p:sldId id="397" r:id="rId66"/>
    <p:sldId id="292" r:id="rId67"/>
    <p:sldId id="293" r:id="rId68"/>
    <p:sldId id="295" r:id="rId69"/>
    <p:sldId id="294" r:id="rId70"/>
    <p:sldId id="398" r:id="rId71"/>
    <p:sldId id="399" r:id="rId72"/>
    <p:sldId id="260" r:id="rId73"/>
    <p:sldId id="419" r:id="rId74"/>
    <p:sldId id="514" r:id="rId75"/>
    <p:sldId id="515" r:id="rId76"/>
    <p:sldId id="516" r:id="rId77"/>
    <p:sldId id="369" r:id="rId78"/>
    <p:sldId id="375" r:id="rId79"/>
    <p:sldId id="378" r:id="rId80"/>
    <p:sldId id="517" r:id="rId81"/>
    <p:sldId id="518" r:id="rId82"/>
    <p:sldId id="364" r:id="rId83"/>
    <p:sldId id="380" r:id="rId84"/>
    <p:sldId id="371" r:id="rId85"/>
    <p:sldId id="372" r:id="rId86"/>
    <p:sldId id="373" r:id="rId87"/>
    <p:sldId id="382" r:id="rId88"/>
    <p:sldId id="383" r:id="rId89"/>
    <p:sldId id="384" r:id="rId90"/>
    <p:sldId id="385" r:id="rId91"/>
    <p:sldId id="386" r:id="rId92"/>
    <p:sldId id="387" r:id="rId93"/>
    <p:sldId id="276" r:id="rId94"/>
    <p:sldId id="277" r:id="rId95"/>
    <p:sldId id="310" r:id="rId96"/>
    <p:sldId id="279" r:id="rId97"/>
    <p:sldId id="280" r:id="rId98"/>
    <p:sldId id="281" r:id="rId99"/>
    <p:sldId id="283" r:id="rId100"/>
    <p:sldId id="284" r:id="rId101"/>
    <p:sldId id="330" r:id="rId102"/>
    <p:sldId id="285" r:id="rId103"/>
    <p:sldId id="519" r:id="rId104"/>
    <p:sldId id="286"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348"/>
      </p:cViewPr>
      <p:guideLst/>
    </p:cSldViewPr>
  </p:slideViewPr>
  <p:notesTextViewPr>
    <p:cViewPr>
      <p:scale>
        <a:sx n="1" d="1"/>
        <a:sy n="1" d="1"/>
      </p:scale>
      <p:origin x="0" y="0"/>
    </p:cViewPr>
  </p:notesTextViewPr>
  <p:sorterViewPr>
    <p:cViewPr>
      <p:scale>
        <a:sx n="100" d="100"/>
        <a:sy n="100" d="100"/>
      </p:scale>
      <p:origin x="0" y="-7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B52797-530B-4C77-A571-B0D46BE1ADD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8DCF520-4AC3-4D58-8DFA-9B7B6D58F2D1}">
      <dgm:prSet/>
      <dgm:spPr/>
      <dgm:t>
        <a:bodyPr/>
        <a:lstStyle/>
        <a:p>
          <a:r>
            <a:rPr lang="en-US" dirty="0"/>
            <a:t>Describe the structure and function of the lymphatic tissue (lymph fluid, vessels, ducts, and organs)</a:t>
          </a:r>
        </a:p>
      </dgm:t>
    </dgm:pt>
    <dgm:pt modelId="{9E5653C8-FE45-4FFC-B77E-F21DD78F82BA}" type="parTrans" cxnId="{CC308DD8-744F-4BE9-BD96-F8632EA78E49}">
      <dgm:prSet/>
      <dgm:spPr/>
      <dgm:t>
        <a:bodyPr/>
        <a:lstStyle/>
        <a:p>
          <a:endParaRPr lang="en-US"/>
        </a:p>
      </dgm:t>
    </dgm:pt>
    <dgm:pt modelId="{E089B14A-3106-4434-B311-BE8B38FD51AB}" type="sibTrans" cxnId="{CC308DD8-744F-4BE9-BD96-F8632EA78E49}">
      <dgm:prSet/>
      <dgm:spPr/>
      <dgm:t>
        <a:bodyPr/>
        <a:lstStyle/>
        <a:p>
          <a:endParaRPr lang="en-US"/>
        </a:p>
      </dgm:t>
    </dgm:pt>
    <dgm:pt modelId="{EBD06E8A-617A-4B6E-994A-1EF36BF248F1}">
      <dgm:prSet/>
      <dgm:spPr/>
      <dgm:t>
        <a:bodyPr/>
        <a:lstStyle/>
        <a:p>
          <a:r>
            <a:rPr lang="en-US"/>
            <a:t>Describe the structure and function of the primary and secondary lymphatic organs</a:t>
          </a:r>
        </a:p>
      </dgm:t>
    </dgm:pt>
    <dgm:pt modelId="{6ACEAF67-FE58-427C-BD5B-F14878773129}" type="parTrans" cxnId="{6DADAF67-FC8F-489A-B638-E102AD63B0A7}">
      <dgm:prSet/>
      <dgm:spPr/>
      <dgm:t>
        <a:bodyPr/>
        <a:lstStyle/>
        <a:p>
          <a:endParaRPr lang="en-US"/>
        </a:p>
      </dgm:t>
    </dgm:pt>
    <dgm:pt modelId="{4AA2B725-0A9E-467B-9E22-FE13A7E58A10}" type="sibTrans" cxnId="{6DADAF67-FC8F-489A-B638-E102AD63B0A7}">
      <dgm:prSet/>
      <dgm:spPr/>
      <dgm:t>
        <a:bodyPr/>
        <a:lstStyle/>
        <a:p>
          <a:endParaRPr lang="en-US"/>
        </a:p>
      </dgm:t>
    </dgm:pt>
    <dgm:pt modelId="{13B830C2-E5F4-47A9-927C-9A79BCE5DC8B}">
      <dgm:prSet/>
      <dgm:spPr/>
      <dgm:t>
        <a:bodyPr/>
        <a:lstStyle/>
        <a:p>
          <a:r>
            <a:rPr lang="en-US"/>
            <a:t>Discuss the cells of the immune system, how they function, and their relationship with the lymphatic system</a:t>
          </a:r>
        </a:p>
      </dgm:t>
    </dgm:pt>
    <dgm:pt modelId="{329B8ED7-D057-48E6-A29F-4C626A34E74D}" type="parTrans" cxnId="{3E0BD0DA-B68E-47E6-AFA0-518D63C8BEDA}">
      <dgm:prSet/>
      <dgm:spPr/>
      <dgm:t>
        <a:bodyPr/>
        <a:lstStyle/>
        <a:p>
          <a:endParaRPr lang="en-US"/>
        </a:p>
      </dgm:t>
    </dgm:pt>
    <dgm:pt modelId="{7FF83893-D593-4988-AF92-13C1B105B129}" type="sibTrans" cxnId="{3E0BD0DA-B68E-47E6-AFA0-518D63C8BEDA}">
      <dgm:prSet/>
      <dgm:spPr/>
      <dgm:t>
        <a:bodyPr/>
        <a:lstStyle/>
        <a:p>
          <a:endParaRPr lang="en-US"/>
        </a:p>
      </dgm:t>
    </dgm:pt>
    <dgm:pt modelId="{337101F6-45F1-489B-9817-BCE40157E52B}" type="pres">
      <dgm:prSet presAssocID="{C9B52797-530B-4C77-A571-B0D46BE1ADD9}" presName="root" presStyleCnt="0">
        <dgm:presLayoutVars>
          <dgm:dir/>
          <dgm:resizeHandles val="exact"/>
        </dgm:presLayoutVars>
      </dgm:prSet>
      <dgm:spPr/>
    </dgm:pt>
    <dgm:pt modelId="{1710C672-CE41-40C0-BF8D-819D2B6D860A}" type="pres">
      <dgm:prSet presAssocID="{D8DCF520-4AC3-4D58-8DFA-9B7B6D58F2D1}" presName="compNode" presStyleCnt="0"/>
      <dgm:spPr/>
    </dgm:pt>
    <dgm:pt modelId="{77C7E104-A305-43DA-B3A5-546C1DB4C1D8}" type="pres">
      <dgm:prSet presAssocID="{D8DCF520-4AC3-4D58-8DFA-9B7B6D58F2D1}" presName="bgRect" presStyleLbl="bgShp" presStyleIdx="0" presStyleCnt="3"/>
      <dgm:spPr/>
    </dgm:pt>
    <dgm:pt modelId="{AED0C724-19A2-49DD-B031-7852E5D6A62E}" type="pres">
      <dgm:prSet presAssocID="{D8DCF520-4AC3-4D58-8DFA-9B7B6D58F2D1}" presName="iconRect" presStyleLbl="node1" presStyleIdx="0" presStyleCnt="3"/>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idney"/>
        </a:ext>
      </dgm:extLst>
    </dgm:pt>
    <dgm:pt modelId="{F26D7882-3EEE-4CAE-9469-84663118630F}" type="pres">
      <dgm:prSet presAssocID="{D8DCF520-4AC3-4D58-8DFA-9B7B6D58F2D1}" presName="spaceRect" presStyleCnt="0"/>
      <dgm:spPr/>
    </dgm:pt>
    <dgm:pt modelId="{5BC7DF2C-74F9-4C03-BAA6-F2CA88199F72}" type="pres">
      <dgm:prSet presAssocID="{D8DCF520-4AC3-4D58-8DFA-9B7B6D58F2D1}" presName="parTx" presStyleLbl="revTx" presStyleIdx="0" presStyleCnt="3">
        <dgm:presLayoutVars>
          <dgm:chMax val="0"/>
          <dgm:chPref val="0"/>
        </dgm:presLayoutVars>
      </dgm:prSet>
      <dgm:spPr/>
    </dgm:pt>
    <dgm:pt modelId="{18E04FC3-6A4A-46B2-91D6-9655D710806B}" type="pres">
      <dgm:prSet presAssocID="{E089B14A-3106-4434-B311-BE8B38FD51AB}" presName="sibTrans" presStyleCnt="0"/>
      <dgm:spPr/>
    </dgm:pt>
    <dgm:pt modelId="{C0AE2F78-2BF5-4B58-9FCD-05EFF7607E02}" type="pres">
      <dgm:prSet presAssocID="{EBD06E8A-617A-4B6E-994A-1EF36BF248F1}" presName="compNode" presStyleCnt="0"/>
      <dgm:spPr/>
    </dgm:pt>
    <dgm:pt modelId="{A06B4B0F-B326-4268-B949-72CBE5A62EF6}" type="pres">
      <dgm:prSet presAssocID="{EBD06E8A-617A-4B6E-994A-1EF36BF248F1}" presName="bgRect" presStyleLbl="bgShp" presStyleIdx="1" presStyleCnt="3"/>
      <dgm:spPr/>
    </dgm:pt>
    <dgm:pt modelId="{904CC764-B6E9-439C-8E91-B74FD668EB4E}" type="pres">
      <dgm:prSet presAssocID="{EBD06E8A-617A-4B6E-994A-1EF36BF248F1}"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one"/>
        </a:ext>
      </dgm:extLst>
    </dgm:pt>
    <dgm:pt modelId="{B92D5137-C9BF-47CE-86AB-30FE3027A141}" type="pres">
      <dgm:prSet presAssocID="{EBD06E8A-617A-4B6E-994A-1EF36BF248F1}" presName="spaceRect" presStyleCnt="0"/>
      <dgm:spPr/>
    </dgm:pt>
    <dgm:pt modelId="{1CDDB366-8551-49AF-9172-701A7084BE34}" type="pres">
      <dgm:prSet presAssocID="{EBD06E8A-617A-4B6E-994A-1EF36BF248F1}" presName="parTx" presStyleLbl="revTx" presStyleIdx="1" presStyleCnt="3">
        <dgm:presLayoutVars>
          <dgm:chMax val="0"/>
          <dgm:chPref val="0"/>
        </dgm:presLayoutVars>
      </dgm:prSet>
      <dgm:spPr/>
    </dgm:pt>
    <dgm:pt modelId="{80DD3E78-7C43-4DA1-8D19-851D556F3036}" type="pres">
      <dgm:prSet presAssocID="{4AA2B725-0A9E-467B-9E22-FE13A7E58A10}" presName="sibTrans" presStyleCnt="0"/>
      <dgm:spPr/>
    </dgm:pt>
    <dgm:pt modelId="{434FF7CC-31C1-4362-ABB9-61596792DA92}" type="pres">
      <dgm:prSet presAssocID="{13B830C2-E5F4-47A9-927C-9A79BCE5DC8B}" presName="compNode" presStyleCnt="0"/>
      <dgm:spPr/>
    </dgm:pt>
    <dgm:pt modelId="{DA1AA823-E78F-4986-8C69-DCDD188852D3}" type="pres">
      <dgm:prSet presAssocID="{13B830C2-E5F4-47A9-927C-9A79BCE5DC8B}" presName="bgRect" presStyleLbl="bgShp" presStyleIdx="2" presStyleCnt="3"/>
      <dgm:spPr/>
    </dgm:pt>
    <dgm:pt modelId="{BCFB5179-2633-4D15-B0DA-1EB020B6250E}" type="pres">
      <dgm:prSet presAssocID="{13B830C2-E5F4-47A9-927C-9A79BCE5DC8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B6E24A43-ACE3-4190-AC87-6246311D3450}" type="pres">
      <dgm:prSet presAssocID="{13B830C2-E5F4-47A9-927C-9A79BCE5DC8B}" presName="spaceRect" presStyleCnt="0"/>
      <dgm:spPr/>
    </dgm:pt>
    <dgm:pt modelId="{03B6666A-FAA8-4FD4-B0A6-3F9EEDF67E25}" type="pres">
      <dgm:prSet presAssocID="{13B830C2-E5F4-47A9-927C-9A79BCE5DC8B}" presName="parTx" presStyleLbl="revTx" presStyleIdx="2" presStyleCnt="3">
        <dgm:presLayoutVars>
          <dgm:chMax val="0"/>
          <dgm:chPref val="0"/>
        </dgm:presLayoutVars>
      </dgm:prSet>
      <dgm:spPr/>
    </dgm:pt>
  </dgm:ptLst>
  <dgm:cxnLst>
    <dgm:cxn modelId="{640AD50B-D6DB-4397-B2D2-2AB2142D12C0}" type="presOf" srcId="{EBD06E8A-617A-4B6E-994A-1EF36BF248F1}" destId="{1CDDB366-8551-49AF-9172-701A7084BE34}" srcOrd="0" destOrd="0" presId="urn:microsoft.com/office/officeart/2018/2/layout/IconVerticalSolidList"/>
    <dgm:cxn modelId="{AB9BED38-918A-4BD3-95E7-A5E1059EEBF2}" type="presOf" srcId="{D8DCF520-4AC3-4D58-8DFA-9B7B6D58F2D1}" destId="{5BC7DF2C-74F9-4C03-BAA6-F2CA88199F72}" srcOrd="0" destOrd="0" presId="urn:microsoft.com/office/officeart/2018/2/layout/IconVerticalSolidList"/>
    <dgm:cxn modelId="{6DADAF67-FC8F-489A-B638-E102AD63B0A7}" srcId="{C9B52797-530B-4C77-A571-B0D46BE1ADD9}" destId="{EBD06E8A-617A-4B6E-994A-1EF36BF248F1}" srcOrd="1" destOrd="0" parTransId="{6ACEAF67-FE58-427C-BD5B-F14878773129}" sibTransId="{4AA2B725-0A9E-467B-9E22-FE13A7E58A10}"/>
    <dgm:cxn modelId="{F43F0B8D-A50E-4C03-B6E2-40A3716FDEE8}" type="presOf" srcId="{13B830C2-E5F4-47A9-927C-9A79BCE5DC8B}" destId="{03B6666A-FAA8-4FD4-B0A6-3F9EEDF67E25}" srcOrd="0" destOrd="0" presId="urn:microsoft.com/office/officeart/2018/2/layout/IconVerticalSolidList"/>
    <dgm:cxn modelId="{A38E9B9F-C6E3-43FC-A821-24B15E146EDE}" type="presOf" srcId="{C9B52797-530B-4C77-A571-B0D46BE1ADD9}" destId="{337101F6-45F1-489B-9817-BCE40157E52B}" srcOrd="0" destOrd="0" presId="urn:microsoft.com/office/officeart/2018/2/layout/IconVerticalSolidList"/>
    <dgm:cxn modelId="{CC308DD8-744F-4BE9-BD96-F8632EA78E49}" srcId="{C9B52797-530B-4C77-A571-B0D46BE1ADD9}" destId="{D8DCF520-4AC3-4D58-8DFA-9B7B6D58F2D1}" srcOrd="0" destOrd="0" parTransId="{9E5653C8-FE45-4FFC-B77E-F21DD78F82BA}" sibTransId="{E089B14A-3106-4434-B311-BE8B38FD51AB}"/>
    <dgm:cxn modelId="{3E0BD0DA-B68E-47E6-AFA0-518D63C8BEDA}" srcId="{C9B52797-530B-4C77-A571-B0D46BE1ADD9}" destId="{13B830C2-E5F4-47A9-927C-9A79BCE5DC8B}" srcOrd="2" destOrd="0" parTransId="{329B8ED7-D057-48E6-A29F-4C626A34E74D}" sibTransId="{7FF83893-D593-4988-AF92-13C1B105B129}"/>
    <dgm:cxn modelId="{4A52894C-EF30-412E-A689-63778F75B592}" type="presParOf" srcId="{337101F6-45F1-489B-9817-BCE40157E52B}" destId="{1710C672-CE41-40C0-BF8D-819D2B6D860A}" srcOrd="0" destOrd="0" presId="urn:microsoft.com/office/officeart/2018/2/layout/IconVerticalSolidList"/>
    <dgm:cxn modelId="{0C7256F0-F54E-4639-AD39-C01C4D06DE20}" type="presParOf" srcId="{1710C672-CE41-40C0-BF8D-819D2B6D860A}" destId="{77C7E104-A305-43DA-B3A5-546C1DB4C1D8}" srcOrd="0" destOrd="0" presId="urn:microsoft.com/office/officeart/2018/2/layout/IconVerticalSolidList"/>
    <dgm:cxn modelId="{E1C23D6E-AB05-4935-B790-518E3EEC0FB2}" type="presParOf" srcId="{1710C672-CE41-40C0-BF8D-819D2B6D860A}" destId="{AED0C724-19A2-49DD-B031-7852E5D6A62E}" srcOrd="1" destOrd="0" presId="urn:microsoft.com/office/officeart/2018/2/layout/IconVerticalSolidList"/>
    <dgm:cxn modelId="{60B20EB9-3D1E-4D75-BC62-B5BA5294B038}" type="presParOf" srcId="{1710C672-CE41-40C0-BF8D-819D2B6D860A}" destId="{F26D7882-3EEE-4CAE-9469-84663118630F}" srcOrd="2" destOrd="0" presId="urn:microsoft.com/office/officeart/2018/2/layout/IconVerticalSolidList"/>
    <dgm:cxn modelId="{6D9A54A0-2B3B-4E92-9EED-EDC2D5DAE59E}" type="presParOf" srcId="{1710C672-CE41-40C0-BF8D-819D2B6D860A}" destId="{5BC7DF2C-74F9-4C03-BAA6-F2CA88199F72}" srcOrd="3" destOrd="0" presId="urn:microsoft.com/office/officeart/2018/2/layout/IconVerticalSolidList"/>
    <dgm:cxn modelId="{F444A0D2-21F8-4D0F-AE5C-B82A872B9789}" type="presParOf" srcId="{337101F6-45F1-489B-9817-BCE40157E52B}" destId="{18E04FC3-6A4A-46B2-91D6-9655D710806B}" srcOrd="1" destOrd="0" presId="urn:microsoft.com/office/officeart/2018/2/layout/IconVerticalSolidList"/>
    <dgm:cxn modelId="{3A8EEA8F-B699-493C-9329-A30FE1248BD0}" type="presParOf" srcId="{337101F6-45F1-489B-9817-BCE40157E52B}" destId="{C0AE2F78-2BF5-4B58-9FCD-05EFF7607E02}" srcOrd="2" destOrd="0" presId="urn:microsoft.com/office/officeart/2018/2/layout/IconVerticalSolidList"/>
    <dgm:cxn modelId="{E19ECB7E-1C07-4D15-ACFB-82C6C76D3A3D}" type="presParOf" srcId="{C0AE2F78-2BF5-4B58-9FCD-05EFF7607E02}" destId="{A06B4B0F-B326-4268-B949-72CBE5A62EF6}" srcOrd="0" destOrd="0" presId="urn:microsoft.com/office/officeart/2018/2/layout/IconVerticalSolidList"/>
    <dgm:cxn modelId="{EB5DA122-F172-4404-B82A-5EAB0CD62899}" type="presParOf" srcId="{C0AE2F78-2BF5-4B58-9FCD-05EFF7607E02}" destId="{904CC764-B6E9-439C-8E91-B74FD668EB4E}" srcOrd="1" destOrd="0" presId="urn:microsoft.com/office/officeart/2018/2/layout/IconVerticalSolidList"/>
    <dgm:cxn modelId="{8429C9B6-EB36-4E59-A18B-12A65EEE0E36}" type="presParOf" srcId="{C0AE2F78-2BF5-4B58-9FCD-05EFF7607E02}" destId="{B92D5137-C9BF-47CE-86AB-30FE3027A141}" srcOrd="2" destOrd="0" presId="urn:microsoft.com/office/officeart/2018/2/layout/IconVerticalSolidList"/>
    <dgm:cxn modelId="{72072DE6-51B7-442E-9102-633947FDFB4C}" type="presParOf" srcId="{C0AE2F78-2BF5-4B58-9FCD-05EFF7607E02}" destId="{1CDDB366-8551-49AF-9172-701A7084BE34}" srcOrd="3" destOrd="0" presId="urn:microsoft.com/office/officeart/2018/2/layout/IconVerticalSolidList"/>
    <dgm:cxn modelId="{6BE80D22-6488-458C-9880-A4DF83839B6F}" type="presParOf" srcId="{337101F6-45F1-489B-9817-BCE40157E52B}" destId="{80DD3E78-7C43-4DA1-8D19-851D556F3036}" srcOrd="3" destOrd="0" presId="urn:microsoft.com/office/officeart/2018/2/layout/IconVerticalSolidList"/>
    <dgm:cxn modelId="{3E64E2F4-7783-47FA-8BA9-8A74802EFC4F}" type="presParOf" srcId="{337101F6-45F1-489B-9817-BCE40157E52B}" destId="{434FF7CC-31C1-4362-ABB9-61596792DA92}" srcOrd="4" destOrd="0" presId="urn:microsoft.com/office/officeart/2018/2/layout/IconVerticalSolidList"/>
    <dgm:cxn modelId="{6E4ADD9C-8DE6-4432-A3E0-600C0F216FF0}" type="presParOf" srcId="{434FF7CC-31C1-4362-ABB9-61596792DA92}" destId="{DA1AA823-E78F-4986-8C69-DCDD188852D3}" srcOrd="0" destOrd="0" presId="urn:microsoft.com/office/officeart/2018/2/layout/IconVerticalSolidList"/>
    <dgm:cxn modelId="{06322B66-21A6-44FC-9675-FFD9597B7430}" type="presParOf" srcId="{434FF7CC-31C1-4362-ABB9-61596792DA92}" destId="{BCFB5179-2633-4D15-B0DA-1EB020B6250E}" srcOrd="1" destOrd="0" presId="urn:microsoft.com/office/officeart/2018/2/layout/IconVerticalSolidList"/>
    <dgm:cxn modelId="{0A5FEAB5-82B7-4C8E-A869-4607294AE9CF}" type="presParOf" srcId="{434FF7CC-31C1-4362-ABB9-61596792DA92}" destId="{B6E24A43-ACE3-4190-AC87-6246311D3450}" srcOrd="2" destOrd="0" presId="urn:microsoft.com/office/officeart/2018/2/layout/IconVerticalSolidList"/>
    <dgm:cxn modelId="{2D042B8B-6D5E-4C0B-A7FE-6586DEDCF5B0}" type="presParOf" srcId="{434FF7CC-31C1-4362-ABB9-61596792DA92}" destId="{03B6666A-FAA8-4FD4-B0A6-3F9EEDF67E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5B61A9-13D2-49AB-B3A7-206986AB0CA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3429391-AC36-4A04-9AC9-6B97A761409A}">
      <dgm:prSet/>
      <dgm:spPr/>
      <dgm:t>
        <a:bodyPr/>
        <a:lstStyle/>
        <a:p>
          <a:r>
            <a:rPr lang="en-US"/>
            <a:t>~20 liters of fluid (plasma) diffuses out of the blood vessels at the level of the capillaries</a:t>
          </a:r>
        </a:p>
      </dgm:t>
    </dgm:pt>
    <dgm:pt modelId="{2D98D8CE-F062-4E54-8B5C-039DA1FDB484}" type="parTrans" cxnId="{C63ABCBB-F95C-4E9B-A18F-E77D3E231429}">
      <dgm:prSet/>
      <dgm:spPr/>
      <dgm:t>
        <a:bodyPr/>
        <a:lstStyle/>
        <a:p>
          <a:endParaRPr lang="en-US"/>
        </a:p>
      </dgm:t>
    </dgm:pt>
    <dgm:pt modelId="{4CC4665D-9C0D-4664-B485-E979B83BFD67}" type="sibTrans" cxnId="{C63ABCBB-F95C-4E9B-A18F-E77D3E231429}">
      <dgm:prSet/>
      <dgm:spPr/>
      <dgm:t>
        <a:bodyPr/>
        <a:lstStyle/>
        <a:p>
          <a:endParaRPr lang="en-US"/>
        </a:p>
      </dgm:t>
    </dgm:pt>
    <dgm:pt modelId="{84F83597-C0CA-460C-9071-208FB1FB3442}">
      <dgm:prSet/>
      <dgm:spPr/>
      <dgm:t>
        <a:bodyPr/>
        <a:lstStyle/>
        <a:p>
          <a:r>
            <a:rPr lang="en-US"/>
            <a:t>~17 liters of this interstitial fluid is reabsorbed directly by the blood vessels. </a:t>
          </a:r>
        </a:p>
      </dgm:t>
    </dgm:pt>
    <dgm:pt modelId="{740F329E-9E26-4CCF-8303-84CF953E075D}" type="parTrans" cxnId="{C0ED4DA7-768F-4E7B-8DB7-F80A80F644FE}">
      <dgm:prSet/>
      <dgm:spPr/>
      <dgm:t>
        <a:bodyPr/>
        <a:lstStyle/>
        <a:p>
          <a:endParaRPr lang="en-US"/>
        </a:p>
      </dgm:t>
    </dgm:pt>
    <dgm:pt modelId="{C14F11F4-9AA7-42C6-9439-722E003A7928}" type="sibTrans" cxnId="{C0ED4DA7-768F-4E7B-8DB7-F80A80F644FE}">
      <dgm:prSet/>
      <dgm:spPr/>
      <dgm:t>
        <a:bodyPr/>
        <a:lstStyle/>
        <a:p>
          <a:endParaRPr lang="en-US"/>
        </a:p>
      </dgm:t>
    </dgm:pt>
    <dgm:pt modelId="{215E6853-CB1A-4B70-89CE-5C7AA4E46962}">
      <dgm:prSet/>
      <dgm:spPr/>
      <dgm:t>
        <a:bodyPr/>
        <a:lstStyle/>
        <a:p>
          <a:r>
            <a:rPr lang="en-US" dirty="0"/>
            <a:t>~3 liters is brought back to the blood vessels through lymphatic vessels - via a series of vessels, trunks, and ducts. </a:t>
          </a:r>
        </a:p>
      </dgm:t>
    </dgm:pt>
    <dgm:pt modelId="{23B66755-2475-458A-813B-2AAA24713FA4}" type="parTrans" cxnId="{E297BD2C-ED79-437C-9BF9-7C62F6AF8923}">
      <dgm:prSet/>
      <dgm:spPr/>
      <dgm:t>
        <a:bodyPr/>
        <a:lstStyle/>
        <a:p>
          <a:endParaRPr lang="en-US"/>
        </a:p>
      </dgm:t>
    </dgm:pt>
    <dgm:pt modelId="{751CD173-BD34-479A-9FC7-9C337FE6F092}" type="sibTrans" cxnId="{E297BD2C-ED79-437C-9BF9-7C62F6AF8923}">
      <dgm:prSet/>
      <dgm:spPr/>
      <dgm:t>
        <a:bodyPr/>
        <a:lstStyle/>
        <a:p>
          <a:endParaRPr lang="en-US"/>
        </a:p>
      </dgm:t>
    </dgm:pt>
    <dgm:pt modelId="{51F3998E-66CB-4C8D-BB60-5D5D183EA04B}" type="pres">
      <dgm:prSet presAssocID="{585B61A9-13D2-49AB-B3A7-206986AB0CA5}" presName="root" presStyleCnt="0">
        <dgm:presLayoutVars>
          <dgm:dir/>
          <dgm:resizeHandles val="exact"/>
        </dgm:presLayoutVars>
      </dgm:prSet>
      <dgm:spPr/>
    </dgm:pt>
    <dgm:pt modelId="{9EF11C4C-F289-4B17-AC45-BED8675F101B}" type="pres">
      <dgm:prSet presAssocID="{23429391-AC36-4A04-9AC9-6B97A761409A}" presName="compNode" presStyleCnt="0"/>
      <dgm:spPr/>
    </dgm:pt>
    <dgm:pt modelId="{C6786817-2D5A-4332-AB60-A36F8CF73311}" type="pres">
      <dgm:prSet presAssocID="{23429391-AC36-4A04-9AC9-6B97A761409A}" presName="bgRect" presStyleLbl="bgShp" presStyleIdx="0" presStyleCnt="3"/>
      <dgm:spPr/>
    </dgm:pt>
    <dgm:pt modelId="{4691E36C-191E-4041-ADD7-9750D010FEFB}" type="pres">
      <dgm:prSet presAssocID="{23429391-AC36-4A04-9AC9-6B97A761409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plash"/>
        </a:ext>
      </dgm:extLst>
    </dgm:pt>
    <dgm:pt modelId="{C96CD02B-2E91-46E6-B424-3D5D1EA109F2}" type="pres">
      <dgm:prSet presAssocID="{23429391-AC36-4A04-9AC9-6B97A761409A}" presName="spaceRect" presStyleCnt="0"/>
      <dgm:spPr/>
    </dgm:pt>
    <dgm:pt modelId="{D4BCA8C4-7534-44A1-953E-DC7527F1266B}" type="pres">
      <dgm:prSet presAssocID="{23429391-AC36-4A04-9AC9-6B97A761409A}" presName="parTx" presStyleLbl="revTx" presStyleIdx="0" presStyleCnt="3">
        <dgm:presLayoutVars>
          <dgm:chMax val="0"/>
          <dgm:chPref val="0"/>
        </dgm:presLayoutVars>
      </dgm:prSet>
      <dgm:spPr/>
    </dgm:pt>
    <dgm:pt modelId="{16BDB007-9621-4D89-A856-5D4FE42D6678}" type="pres">
      <dgm:prSet presAssocID="{4CC4665D-9C0D-4664-B485-E979B83BFD67}" presName="sibTrans" presStyleCnt="0"/>
      <dgm:spPr/>
    </dgm:pt>
    <dgm:pt modelId="{71A6965A-1564-4819-8BBE-CE5B06110C6E}" type="pres">
      <dgm:prSet presAssocID="{84F83597-C0CA-460C-9071-208FB1FB3442}" presName="compNode" presStyleCnt="0"/>
      <dgm:spPr/>
    </dgm:pt>
    <dgm:pt modelId="{9C3FF69B-BC68-490A-B1CB-0487031CD40C}" type="pres">
      <dgm:prSet presAssocID="{84F83597-C0CA-460C-9071-208FB1FB3442}" presName="bgRect" presStyleLbl="bgShp" presStyleIdx="1" presStyleCnt="3"/>
      <dgm:spPr/>
    </dgm:pt>
    <dgm:pt modelId="{FAB39AC7-E778-459F-955E-2656F092421E}" type="pres">
      <dgm:prSet presAssocID="{84F83597-C0CA-460C-9071-208FB1FB344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ter"/>
        </a:ext>
      </dgm:extLst>
    </dgm:pt>
    <dgm:pt modelId="{1F9FA0A3-4E1C-4E86-82ED-396C114B9617}" type="pres">
      <dgm:prSet presAssocID="{84F83597-C0CA-460C-9071-208FB1FB3442}" presName="spaceRect" presStyleCnt="0"/>
      <dgm:spPr/>
    </dgm:pt>
    <dgm:pt modelId="{692DD2E3-1687-41FE-A1F7-66CD56C5B20B}" type="pres">
      <dgm:prSet presAssocID="{84F83597-C0CA-460C-9071-208FB1FB3442}" presName="parTx" presStyleLbl="revTx" presStyleIdx="1" presStyleCnt="3">
        <dgm:presLayoutVars>
          <dgm:chMax val="0"/>
          <dgm:chPref val="0"/>
        </dgm:presLayoutVars>
      </dgm:prSet>
      <dgm:spPr/>
    </dgm:pt>
    <dgm:pt modelId="{82550B9E-E8A9-4359-B678-412F8DD57CF6}" type="pres">
      <dgm:prSet presAssocID="{C14F11F4-9AA7-42C6-9439-722E003A7928}" presName="sibTrans" presStyleCnt="0"/>
      <dgm:spPr/>
    </dgm:pt>
    <dgm:pt modelId="{3146194E-5566-4837-93FC-D6B35AE27916}" type="pres">
      <dgm:prSet presAssocID="{215E6853-CB1A-4B70-89CE-5C7AA4E46962}" presName="compNode" presStyleCnt="0"/>
      <dgm:spPr/>
    </dgm:pt>
    <dgm:pt modelId="{DA0A903F-9FFF-4694-928C-301380F32DF3}" type="pres">
      <dgm:prSet presAssocID="{215E6853-CB1A-4B70-89CE-5C7AA4E46962}" presName="bgRect" presStyleLbl="bgShp" presStyleIdx="2" presStyleCnt="3"/>
      <dgm:spPr/>
    </dgm:pt>
    <dgm:pt modelId="{8950FBB4-560B-44F2-9A33-6CD7ECB43EA0}" type="pres">
      <dgm:prSet presAssocID="{215E6853-CB1A-4B70-89CE-5C7AA4E469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V"/>
        </a:ext>
      </dgm:extLst>
    </dgm:pt>
    <dgm:pt modelId="{8C4AD2CA-8E78-4246-B9DD-BFC6E1BCEE1E}" type="pres">
      <dgm:prSet presAssocID="{215E6853-CB1A-4B70-89CE-5C7AA4E46962}" presName="spaceRect" presStyleCnt="0"/>
      <dgm:spPr/>
    </dgm:pt>
    <dgm:pt modelId="{DF0704B7-930E-49E4-9A94-C5D99B33E9C2}" type="pres">
      <dgm:prSet presAssocID="{215E6853-CB1A-4B70-89CE-5C7AA4E46962}" presName="parTx" presStyleLbl="revTx" presStyleIdx="2" presStyleCnt="3">
        <dgm:presLayoutVars>
          <dgm:chMax val="0"/>
          <dgm:chPref val="0"/>
        </dgm:presLayoutVars>
      </dgm:prSet>
      <dgm:spPr/>
    </dgm:pt>
  </dgm:ptLst>
  <dgm:cxnLst>
    <dgm:cxn modelId="{D3A68703-6988-4187-9F5E-973CDA063E4E}" type="presOf" srcId="{585B61A9-13D2-49AB-B3A7-206986AB0CA5}" destId="{51F3998E-66CB-4C8D-BB60-5D5D183EA04B}" srcOrd="0" destOrd="0" presId="urn:microsoft.com/office/officeart/2018/2/layout/IconVerticalSolidList"/>
    <dgm:cxn modelId="{FF8DC72B-495F-4970-A00F-4E28EBCB10C7}" type="presOf" srcId="{23429391-AC36-4A04-9AC9-6B97A761409A}" destId="{D4BCA8C4-7534-44A1-953E-DC7527F1266B}" srcOrd="0" destOrd="0" presId="urn:microsoft.com/office/officeart/2018/2/layout/IconVerticalSolidList"/>
    <dgm:cxn modelId="{E297BD2C-ED79-437C-9BF9-7C62F6AF8923}" srcId="{585B61A9-13D2-49AB-B3A7-206986AB0CA5}" destId="{215E6853-CB1A-4B70-89CE-5C7AA4E46962}" srcOrd="2" destOrd="0" parTransId="{23B66755-2475-458A-813B-2AAA24713FA4}" sibTransId="{751CD173-BD34-479A-9FC7-9C337FE6F092}"/>
    <dgm:cxn modelId="{C0ED4DA7-768F-4E7B-8DB7-F80A80F644FE}" srcId="{585B61A9-13D2-49AB-B3A7-206986AB0CA5}" destId="{84F83597-C0CA-460C-9071-208FB1FB3442}" srcOrd="1" destOrd="0" parTransId="{740F329E-9E26-4CCF-8303-84CF953E075D}" sibTransId="{C14F11F4-9AA7-42C6-9439-722E003A7928}"/>
    <dgm:cxn modelId="{07DE0FB9-2E26-46F8-BFC2-9C1BEFF6E39F}" type="presOf" srcId="{84F83597-C0CA-460C-9071-208FB1FB3442}" destId="{692DD2E3-1687-41FE-A1F7-66CD56C5B20B}" srcOrd="0" destOrd="0" presId="urn:microsoft.com/office/officeart/2018/2/layout/IconVerticalSolidList"/>
    <dgm:cxn modelId="{C63ABCBB-F95C-4E9B-A18F-E77D3E231429}" srcId="{585B61A9-13D2-49AB-B3A7-206986AB0CA5}" destId="{23429391-AC36-4A04-9AC9-6B97A761409A}" srcOrd="0" destOrd="0" parTransId="{2D98D8CE-F062-4E54-8B5C-039DA1FDB484}" sibTransId="{4CC4665D-9C0D-4664-B485-E979B83BFD67}"/>
    <dgm:cxn modelId="{4A0BE5CF-44DF-4CF4-AA58-78B3B4EED5A2}" type="presOf" srcId="{215E6853-CB1A-4B70-89CE-5C7AA4E46962}" destId="{DF0704B7-930E-49E4-9A94-C5D99B33E9C2}" srcOrd="0" destOrd="0" presId="urn:microsoft.com/office/officeart/2018/2/layout/IconVerticalSolidList"/>
    <dgm:cxn modelId="{F8DDD33D-8273-4890-9987-627E56B8385D}" type="presParOf" srcId="{51F3998E-66CB-4C8D-BB60-5D5D183EA04B}" destId="{9EF11C4C-F289-4B17-AC45-BED8675F101B}" srcOrd="0" destOrd="0" presId="urn:microsoft.com/office/officeart/2018/2/layout/IconVerticalSolidList"/>
    <dgm:cxn modelId="{B353602F-1576-4EE9-9EFB-81643F1EBC11}" type="presParOf" srcId="{9EF11C4C-F289-4B17-AC45-BED8675F101B}" destId="{C6786817-2D5A-4332-AB60-A36F8CF73311}" srcOrd="0" destOrd="0" presId="urn:microsoft.com/office/officeart/2018/2/layout/IconVerticalSolidList"/>
    <dgm:cxn modelId="{17E1351D-BB04-4E41-94A6-92209BAEA21D}" type="presParOf" srcId="{9EF11C4C-F289-4B17-AC45-BED8675F101B}" destId="{4691E36C-191E-4041-ADD7-9750D010FEFB}" srcOrd="1" destOrd="0" presId="urn:microsoft.com/office/officeart/2018/2/layout/IconVerticalSolidList"/>
    <dgm:cxn modelId="{E4891AEA-C147-4B39-97C6-7EEE39B3DAFA}" type="presParOf" srcId="{9EF11C4C-F289-4B17-AC45-BED8675F101B}" destId="{C96CD02B-2E91-46E6-B424-3D5D1EA109F2}" srcOrd="2" destOrd="0" presId="urn:microsoft.com/office/officeart/2018/2/layout/IconVerticalSolidList"/>
    <dgm:cxn modelId="{074BCF61-73EA-47B7-A085-6EFE02F40BDD}" type="presParOf" srcId="{9EF11C4C-F289-4B17-AC45-BED8675F101B}" destId="{D4BCA8C4-7534-44A1-953E-DC7527F1266B}" srcOrd="3" destOrd="0" presId="urn:microsoft.com/office/officeart/2018/2/layout/IconVerticalSolidList"/>
    <dgm:cxn modelId="{3BDE13E1-5882-4334-A8CF-8DB8A6D172C7}" type="presParOf" srcId="{51F3998E-66CB-4C8D-BB60-5D5D183EA04B}" destId="{16BDB007-9621-4D89-A856-5D4FE42D6678}" srcOrd="1" destOrd="0" presId="urn:microsoft.com/office/officeart/2018/2/layout/IconVerticalSolidList"/>
    <dgm:cxn modelId="{F0B42150-F54A-45CB-A60E-522F3DB73016}" type="presParOf" srcId="{51F3998E-66CB-4C8D-BB60-5D5D183EA04B}" destId="{71A6965A-1564-4819-8BBE-CE5B06110C6E}" srcOrd="2" destOrd="0" presId="urn:microsoft.com/office/officeart/2018/2/layout/IconVerticalSolidList"/>
    <dgm:cxn modelId="{41C7443D-2E35-4EC7-A24A-76E908B08BA1}" type="presParOf" srcId="{71A6965A-1564-4819-8BBE-CE5B06110C6E}" destId="{9C3FF69B-BC68-490A-B1CB-0487031CD40C}" srcOrd="0" destOrd="0" presId="urn:microsoft.com/office/officeart/2018/2/layout/IconVerticalSolidList"/>
    <dgm:cxn modelId="{3ACDD390-9549-47CD-83A6-4B5DDC8B62F2}" type="presParOf" srcId="{71A6965A-1564-4819-8BBE-CE5B06110C6E}" destId="{FAB39AC7-E778-459F-955E-2656F092421E}" srcOrd="1" destOrd="0" presId="urn:microsoft.com/office/officeart/2018/2/layout/IconVerticalSolidList"/>
    <dgm:cxn modelId="{4E888510-7AF2-443E-8FC3-639C59CFB280}" type="presParOf" srcId="{71A6965A-1564-4819-8BBE-CE5B06110C6E}" destId="{1F9FA0A3-4E1C-4E86-82ED-396C114B9617}" srcOrd="2" destOrd="0" presId="urn:microsoft.com/office/officeart/2018/2/layout/IconVerticalSolidList"/>
    <dgm:cxn modelId="{19D75403-C54C-4342-8F57-6CAABE21BE25}" type="presParOf" srcId="{71A6965A-1564-4819-8BBE-CE5B06110C6E}" destId="{692DD2E3-1687-41FE-A1F7-66CD56C5B20B}" srcOrd="3" destOrd="0" presId="urn:microsoft.com/office/officeart/2018/2/layout/IconVerticalSolidList"/>
    <dgm:cxn modelId="{65EE9365-4CB5-4316-8ED6-EBF7818537C6}" type="presParOf" srcId="{51F3998E-66CB-4C8D-BB60-5D5D183EA04B}" destId="{82550B9E-E8A9-4359-B678-412F8DD57CF6}" srcOrd="3" destOrd="0" presId="urn:microsoft.com/office/officeart/2018/2/layout/IconVerticalSolidList"/>
    <dgm:cxn modelId="{D041FB05-8B76-4174-ACDA-E63E6468A765}" type="presParOf" srcId="{51F3998E-66CB-4C8D-BB60-5D5D183EA04B}" destId="{3146194E-5566-4837-93FC-D6B35AE27916}" srcOrd="4" destOrd="0" presId="urn:microsoft.com/office/officeart/2018/2/layout/IconVerticalSolidList"/>
    <dgm:cxn modelId="{EF150FD7-5FC5-421A-83D2-0E789288FC8C}" type="presParOf" srcId="{3146194E-5566-4837-93FC-D6B35AE27916}" destId="{DA0A903F-9FFF-4694-928C-301380F32DF3}" srcOrd="0" destOrd="0" presId="urn:microsoft.com/office/officeart/2018/2/layout/IconVerticalSolidList"/>
    <dgm:cxn modelId="{7033606E-4260-4B7F-8A7C-925888739D65}" type="presParOf" srcId="{3146194E-5566-4837-93FC-D6B35AE27916}" destId="{8950FBB4-560B-44F2-9A33-6CD7ECB43EA0}" srcOrd="1" destOrd="0" presId="urn:microsoft.com/office/officeart/2018/2/layout/IconVerticalSolidList"/>
    <dgm:cxn modelId="{F5A1E1F8-1B0B-457D-B8E8-B659B4A02257}" type="presParOf" srcId="{3146194E-5566-4837-93FC-D6B35AE27916}" destId="{8C4AD2CA-8E78-4246-B9DD-BFC6E1BCEE1E}" srcOrd="2" destOrd="0" presId="urn:microsoft.com/office/officeart/2018/2/layout/IconVerticalSolidList"/>
    <dgm:cxn modelId="{E5E0B3B2-8D30-429E-8847-0D61F4423FEF}" type="presParOf" srcId="{3146194E-5566-4837-93FC-D6B35AE27916}" destId="{DF0704B7-930E-49E4-9A94-C5D99B33E9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2A5459-8C15-483E-868D-F80F320EEAF2}"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812503D0-79A1-48C4-B45A-55162335F1F5}">
      <dgm:prSet/>
      <dgm:spPr>
        <a:solidFill>
          <a:srgbClr val="002060"/>
        </a:solidFill>
      </dgm:spPr>
      <dgm:t>
        <a:bodyPr/>
        <a:lstStyle/>
        <a:p>
          <a:r>
            <a:rPr lang="en-US"/>
            <a:t>Lymphocytes circulate in the blood and lymph, and are concentrated in secondary lymphoid organs</a:t>
          </a:r>
        </a:p>
      </dgm:t>
    </dgm:pt>
    <dgm:pt modelId="{5598799C-4293-42CE-A388-B6173C539CD8}" type="parTrans" cxnId="{94B6683F-E97B-45FC-8A54-C9EE4EC520AC}">
      <dgm:prSet/>
      <dgm:spPr/>
      <dgm:t>
        <a:bodyPr/>
        <a:lstStyle/>
        <a:p>
          <a:endParaRPr lang="en-US"/>
        </a:p>
      </dgm:t>
    </dgm:pt>
    <dgm:pt modelId="{12177FB3-27BD-48B7-A1D9-2FCC54E8D2B7}" type="sibTrans" cxnId="{94B6683F-E97B-45FC-8A54-C9EE4EC520AC}">
      <dgm:prSet/>
      <dgm:spPr/>
      <dgm:t>
        <a:bodyPr/>
        <a:lstStyle/>
        <a:p>
          <a:endParaRPr lang="en-US"/>
        </a:p>
      </dgm:t>
    </dgm:pt>
    <dgm:pt modelId="{A658651B-FCC7-4F5E-9207-988633846549}">
      <dgm:prSet/>
      <dgm:spPr/>
      <dgm:t>
        <a:bodyPr/>
        <a:lstStyle/>
        <a:p>
          <a:r>
            <a:rPr lang="en-US"/>
            <a:t>The secondary lymphatic organs include the…</a:t>
          </a:r>
        </a:p>
      </dgm:t>
    </dgm:pt>
    <dgm:pt modelId="{968D09A5-B603-4AF0-BE75-A5C1856B8665}" type="parTrans" cxnId="{3F732251-0751-478F-B619-83CF4048BBA6}">
      <dgm:prSet/>
      <dgm:spPr/>
      <dgm:t>
        <a:bodyPr/>
        <a:lstStyle/>
        <a:p>
          <a:endParaRPr lang="en-US"/>
        </a:p>
      </dgm:t>
    </dgm:pt>
    <dgm:pt modelId="{70C93DBE-3AA9-47B7-B269-71C4A9D3284D}" type="sibTrans" cxnId="{3F732251-0751-478F-B619-83CF4048BBA6}">
      <dgm:prSet/>
      <dgm:spPr/>
      <dgm:t>
        <a:bodyPr/>
        <a:lstStyle/>
        <a:p>
          <a:endParaRPr lang="en-US"/>
        </a:p>
      </dgm:t>
    </dgm:pt>
    <dgm:pt modelId="{1E4ECF15-9050-4BF2-BF27-218CA411B719}">
      <dgm:prSet/>
      <dgm:spPr/>
      <dgm:t>
        <a:bodyPr/>
        <a:lstStyle/>
        <a:p>
          <a:r>
            <a:rPr lang="en-US"/>
            <a:t>Lymph nodes</a:t>
          </a:r>
        </a:p>
      </dgm:t>
    </dgm:pt>
    <dgm:pt modelId="{10DC6417-3543-4457-8D4C-FC1D0D9F24F7}" type="parTrans" cxnId="{A3142F7F-8AC0-4B4C-967B-C78C0B19CBC7}">
      <dgm:prSet/>
      <dgm:spPr/>
      <dgm:t>
        <a:bodyPr/>
        <a:lstStyle/>
        <a:p>
          <a:endParaRPr lang="en-US"/>
        </a:p>
      </dgm:t>
    </dgm:pt>
    <dgm:pt modelId="{1A4741A5-1DDA-4F13-91AA-8A9BF22AB571}" type="sibTrans" cxnId="{A3142F7F-8AC0-4B4C-967B-C78C0B19CBC7}">
      <dgm:prSet/>
      <dgm:spPr/>
      <dgm:t>
        <a:bodyPr/>
        <a:lstStyle/>
        <a:p>
          <a:endParaRPr lang="en-US"/>
        </a:p>
      </dgm:t>
    </dgm:pt>
    <dgm:pt modelId="{53B9391D-2E8D-4175-9B5C-D20F87046A80}">
      <dgm:prSet/>
      <dgm:spPr/>
      <dgm:t>
        <a:bodyPr/>
        <a:lstStyle/>
        <a:p>
          <a:r>
            <a:rPr lang="en-US"/>
            <a:t>Spleen</a:t>
          </a:r>
        </a:p>
      </dgm:t>
    </dgm:pt>
    <dgm:pt modelId="{EB986A6C-DE29-4EF1-88DF-A2800CB5B08A}" type="parTrans" cxnId="{F695E4BA-2E10-4EB7-BB5B-21A854D9ABD7}">
      <dgm:prSet/>
      <dgm:spPr/>
      <dgm:t>
        <a:bodyPr/>
        <a:lstStyle/>
        <a:p>
          <a:endParaRPr lang="en-US"/>
        </a:p>
      </dgm:t>
    </dgm:pt>
    <dgm:pt modelId="{91B2B6C5-AAAE-44DD-9C3B-A411CE809F7D}" type="sibTrans" cxnId="{F695E4BA-2E10-4EB7-BB5B-21A854D9ABD7}">
      <dgm:prSet/>
      <dgm:spPr/>
      <dgm:t>
        <a:bodyPr/>
        <a:lstStyle/>
        <a:p>
          <a:endParaRPr lang="en-US"/>
        </a:p>
      </dgm:t>
    </dgm:pt>
    <dgm:pt modelId="{97ED3D39-FF7C-4A3B-A40A-B1B7B96C56BF}">
      <dgm:prSet/>
      <dgm:spPr/>
      <dgm:t>
        <a:bodyPr/>
        <a:lstStyle/>
        <a:p>
          <a:r>
            <a:rPr lang="en-US"/>
            <a:t>Lymphoid nodules. </a:t>
          </a:r>
        </a:p>
      </dgm:t>
    </dgm:pt>
    <dgm:pt modelId="{6A86F1A0-FB3A-4FAE-A91D-1F8F63EBB874}" type="parTrans" cxnId="{D3585527-A83C-4CAF-8B80-077F17728CC7}">
      <dgm:prSet/>
      <dgm:spPr/>
      <dgm:t>
        <a:bodyPr/>
        <a:lstStyle/>
        <a:p>
          <a:endParaRPr lang="en-US"/>
        </a:p>
      </dgm:t>
    </dgm:pt>
    <dgm:pt modelId="{9A83C992-189D-478F-A68D-7161E444F4E8}" type="sibTrans" cxnId="{D3585527-A83C-4CAF-8B80-077F17728CC7}">
      <dgm:prSet/>
      <dgm:spPr/>
      <dgm:t>
        <a:bodyPr/>
        <a:lstStyle/>
        <a:p>
          <a:endParaRPr lang="en-US"/>
        </a:p>
      </dgm:t>
    </dgm:pt>
    <dgm:pt modelId="{68731E2A-A648-41D3-BA97-CF24CD682EFC}" type="pres">
      <dgm:prSet presAssocID="{F52A5459-8C15-483E-868D-F80F320EEAF2}" presName="Name0" presStyleCnt="0">
        <dgm:presLayoutVars>
          <dgm:dir/>
          <dgm:animLvl val="lvl"/>
          <dgm:resizeHandles val="exact"/>
        </dgm:presLayoutVars>
      </dgm:prSet>
      <dgm:spPr/>
    </dgm:pt>
    <dgm:pt modelId="{164F72F5-D908-4E69-89CD-8CAD16D8BA8D}" type="pres">
      <dgm:prSet presAssocID="{A658651B-FCC7-4F5E-9207-988633846549}" presName="boxAndChildren" presStyleCnt="0"/>
      <dgm:spPr/>
    </dgm:pt>
    <dgm:pt modelId="{71273DE9-A43D-4FCD-892B-585580B45906}" type="pres">
      <dgm:prSet presAssocID="{A658651B-FCC7-4F5E-9207-988633846549}" presName="parentTextBox" presStyleLbl="node1" presStyleIdx="0" presStyleCnt="2"/>
      <dgm:spPr/>
    </dgm:pt>
    <dgm:pt modelId="{8FA7926C-F004-4B49-B1B2-E48B3561C130}" type="pres">
      <dgm:prSet presAssocID="{A658651B-FCC7-4F5E-9207-988633846549}" presName="entireBox" presStyleLbl="node1" presStyleIdx="0" presStyleCnt="2"/>
      <dgm:spPr/>
    </dgm:pt>
    <dgm:pt modelId="{2171B1D5-F4A3-436F-B6C5-6C1F8F69B750}" type="pres">
      <dgm:prSet presAssocID="{A658651B-FCC7-4F5E-9207-988633846549}" presName="descendantBox" presStyleCnt="0"/>
      <dgm:spPr/>
    </dgm:pt>
    <dgm:pt modelId="{64355DAA-75FE-4706-BCDE-064F69AD5789}" type="pres">
      <dgm:prSet presAssocID="{1E4ECF15-9050-4BF2-BF27-218CA411B719}" presName="childTextBox" presStyleLbl="fgAccFollowNode1" presStyleIdx="0" presStyleCnt="3">
        <dgm:presLayoutVars>
          <dgm:bulletEnabled val="1"/>
        </dgm:presLayoutVars>
      </dgm:prSet>
      <dgm:spPr/>
    </dgm:pt>
    <dgm:pt modelId="{F8DD272F-ACF1-49BF-996F-CAEFC0FE9203}" type="pres">
      <dgm:prSet presAssocID="{53B9391D-2E8D-4175-9B5C-D20F87046A80}" presName="childTextBox" presStyleLbl="fgAccFollowNode1" presStyleIdx="1" presStyleCnt="3">
        <dgm:presLayoutVars>
          <dgm:bulletEnabled val="1"/>
        </dgm:presLayoutVars>
      </dgm:prSet>
      <dgm:spPr/>
    </dgm:pt>
    <dgm:pt modelId="{1C7BC569-CEF7-4B0A-B275-F8D3634BC285}" type="pres">
      <dgm:prSet presAssocID="{97ED3D39-FF7C-4A3B-A40A-B1B7B96C56BF}" presName="childTextBox" presStyleLbl="fgAccFollowNode1" presStyleIdx="2" presStyleCnt="3">
        <dgm:presLayoutVars>
          <dgm:bulletEnabled val="1"/>
        </dgm:presLayoutVars>
      </dgm:prSet>
      <dgm:spPr/>
    </dgm:pt>
    <dgm:pt modelId="{D3C72F54-E5BF-444B-B94C-8638F1DD8B3A}" type="pres">
      <dgm:prSet presAssocID="{12177FB3-27BD-48B7-A1D9-2FCC54E8D2B7}" presName="sp" presStyleCnt="0"/>
      <dgm:spPr/>
    </dgm:pt>
    <dgm:pt modelId="{9F465608-5B12-4050-B252-CED535C428C4}" type="pres">
      <dgm:prSet presAssocID="{812503D0-79A1-48C4-B45A-55162335F1F5}" presName="arrowAndChildren" presStyleCnt="0"/>
      <dgm:spPr/>
    </dgm:pt>
    <dgm:pt modelId="{8F1CE432-C612-410A-89EA-96671A6E4285}" type="pres">
      <dgm:prSet presAssocID="{812503D0-79A1-48C4-B45A-55162335F1F5}" presName="parentTextArrow" presStyleLbl="node1" presStyleIdx="1" presStyleCnt="2"/>
      <dgm:spPr/>
    </dgm:pt>
  </dgm:ptLst>
  <dgm:cxnLst>
    <dgm:cxn modelId="{55F6D802-AA2F-44E6-A405-F97CF56C7A7E}" type="presOf" srcId="{53B9391D-2E8D-4175-9B5C-D20F87046A80}" destId="{F8DD272F-ACF1-49BF-996F-CAEFC0FE9203}" srcOrd="0" destOrd="0" presId="urn:microsoft.com/office/officeart/2005/8/layout/process4"/>
    <dgm:cxn modelId="{071BA016-347F-4F86-8E2E-CE42D6FF9C0A}" type="presOf" srcId="{97ED3D39-FF7C-4A3B-A40A-B1B7B96C56BF}" destId="{1C7BC569-CEF7-4B0A-B275-F8D3634BC285}" srcOrd="0" destOrd="0" presId="urn:microsoft.com/office/officeart/2005/8/layout/process4"/>
    <dgm:cxn modelId="{D3585527-A83C-4CAF-8B80-077F17728CC7}" srcId="{A658651B-FCC7-4F5E-9207-988633846549}" destId="{97ED3D39-FF7C-4A3B-A40A-B1B7B96C56BF}" srcOrd="2" destOrd="0" parTransId="{6A86F1A0-FB3A-4FAE-A91D-1F8F63EBB874}" sibTransId="{9A83C992-189D-478F-A68D-7161E444F4E8}"/>
    <dgm:cxn modelId="{94B6683F-E97B-45FC-8A54-C9EE4EC520AC}" srcId="{F52A5459-8C15-483E-868D-F80F320EEAF2}" destId="{812503D0-79A1-48C4-B45A-55162335F1F5}" srcOrd="0" destOrd="0" parTransId="{5598799C-4293-42CE-A388-B6173C539CD8}" sibTransId="{12177FB3-27BD-48B7-A1D9-2FCC54E8D2B7}"/>
    <dgm:cxn modelId="{3F732251-0751-478F-B619-83CF4048BBA6}" srcId="{F52A5459-8C15-483E-868D-F80F320EEAF2}" destId="{A658651B-FCC7-4F5E-9207-988633846549}" srcOrd="1" destOrd="0" parTransId="{968D09A5-B603-4AF0-BE75-A5C1856B8665}" sibTransId="{70C93DBE-3AA9-47B7-B269-71C4A9D3284D}"/>
    <dgm:cxn modelId="{A3142F7F-8AC0-4B4C-967B-C78C0B19CBC7}" srcId="{A658651B-FCC7-4F5E-9207-988633846549}" destId="{1E4ECF15-9050-4BF2-BF27-218CA411B719}" srcOrd="0" destOrd="0" parTransId="{10DC6417-3543-4457-8D4C-FC1D0D9F24F7}" sibTransId="{1A4741A5-1DDA-4F13-91AA-8A9BF22AB571}"/>
    <dgm:cxn modelId="{C06DD79C-7BCE-435C-9166-48104685131C}" type="presOf" srcId="{A658651B-FCC7-4F5E-9207-988633846549}" destId="{8FA7926C-F004-4B49-B1B2-E48B3561C130}" srcOrd="1" destOrd="0" presId="urn:microsoft.com/office/officeart/2005/8/layout/process4"/>
    <dgm:cxn modelId="{F695E4BA-2E10-4EB7-BB5B-21A854D9ABD7}" srcId="{A658651B-FCC7-4F5E-9207-988633846549}" destId="{53B9391D-2E8D-4175-9B5C-D20F87046A80}" srcOrd="1" destOrd="0" parTransId="{EB986A6C-DE29-4EF1-88DF-A2800CB5B08A}" sibTransId="{91B2B6C5-AAAE-44DD-9C3B-A411CE809F7D}"/>
    <dgm:cxn modelId="{C1FEE7CF-DEAD-4DEC-9C79-300AE7C54622}" type="presOf" srcId="{812503D0-79A1-48C4-B45A-55162335F1F5}" destId="{8F1CE432-C612-410A-89EA-96671A6E4285}" srcOrd="0" destOrd="0" presId="urn:microsoft.com/office/officeart/2005/8/layout/process4"/>
    <dgm:cxn modelId="{A64521D5-92AE-4093-A95F-7B3BEE609F86}" type="presOf" srcId="{A658651B-FCC7-4F5E-9207-988633846549}" destId="{71273DE9-A43D-4FCD-892B-585580B45906}" srcOrd="0" destOrd="0" presId="urn:microsoft.com/office/officeart/2005/8/layout/process4"/>
    <dgm:cxn modelId="{0BED76DF-2B0E-47CB-84E1-4F5037A4A467}" type="presOf" srcId="{F52A5459-8C15-483E-868D-F80F320EEAF2}" destId="{68731E2A-A648-41D3-BA97-CF24CD682EFC}" srcOrd="0" destOrd="0" presId="urn:microsoft.com/office/officeart/2005/8/layout/process4"/>
    <dgm:cxn modelId="{53752CF3-DEF3-44A0-80CD-605D3529AF33}" type="presOf" srcId="{1E4ECF15-9050-4BF2-BF27-218CA411B719}" destId="{64355DAA-75FE-4706-BCDE-064F69AD5789}" srcOrd="0" destOrd="0" presId="urn:microsoft.com/office/officeart/2005/8/layout/process4"/>
    <dgm:cxn modelId="{396153B5-14B8-458F-A4BC-1716F7021E88}" type="presParOf" srcId="{68731E2A-A648-41D3-BA97-CF24CD682EFC}" destId="{164F72F5-D908-4E69-89CD-8CAD16D8BA8D}" srcOrd="0" destOrd="0" presId="urn:microsoft.com/office/officeart/2005/8/layout/process4"/>
    <dgm:cxn modelId="{FD163C7D-CE7D-49DE-B634-6E14AF3A7707}" type="presParOf" srcId="{164F72F5-D908-4E69-89CD-8CAD16D8BA8D}" destId="{71273DE9-A43D-4FCD-892B-585580B45906}" srcOrd="0" destOrd="0" presId="urn:microsoft.com/office/officeart/2005/8/layout/process4"/>
    <dgm:cxn modelId="{A1164C34-B69D-4476-8D8A-D69872CF8A74}" type="presParOf" srcId="{164F72F5-D908-4E69-89CD-8CAD16D8BA8D}" destId="{8FA7926C-F004-4B49-B1B2-E48B3561C130}" srcOrd="1" destOrd="0" presId="urn:microsoft.com/office/officeart/2005/8/layout/process4"/>
    <dgm:cxn modelId="{2DEB1E42-958E-4938-ADB6-1F78F96206A0}" type="presParOf" srcId="{164F72F5-D908-4E69-89CD-8CAD16D8BA8D}" destId="{2171B1D5-F4A3-436F-B6C5-6C1F8F69B750}" srcOrd="2" destOrd="0" presId="urn:microsoft.com/office/officeart/2005/8/layout/process4"/>
    <dgm:cxn modelId="{82072B3B-6ADC-41C5-AA5A-86A97072C132}" type="presParOf" srcId="{2171B1D5-F4A3-436F-B6C5-6C1F8F69B750}" destId="{64355DAA-75FE-4706-BCDE-064F69AD5789}" srcOrd="0" destOrd="0" presId="urn:microsoft.com/office/officeart/2005/8/layout/process4"/>
    <dgm:cxn modelId="{F9210FC5-B3C1-4514-AD7E-2E9B88AAB984}" type="presParOf" srcId="{2171B1D5-F4A3-436F-B6C5-6C1F8F69B750}" destId="{F8DD272F-ACF1-49BF-996F-CAEFC0FE9203}" srcOrd="1" destOrd="0" presId="urn:microsoft.com/office/officeart/2005/8/layout/process4"/>
    <dgm:cxn modelId="{4498062F-4CC8-4BAB-AEE4-15DB0B97594A}" type="presParOf" srcId="{2171B1D5-F4A3-436F-B6C5-6C1F8F69B750}" destId="{1C7BC569-CEF7-4B0A-B275-F8D3634BC285}" srcOrd="2" destOrd="0" presId="urn:microsoft.com/office/officeart/2005/8/layout/process4"/>
    <dgm:cxn modelId="{3BAF23B7-6DE9-4B1C-98DF-ECF3EE0FF860}" type="presParOf" srcId="{68731E2A-A648-41D3-BA97-CF24CD682EFC}" destId="{D3C72F54-E5BF-444B-B94C-8638F1DD8B3A}" srcOrd="1" destOrd="0" presId="urn:microsoft.com/office/officeart/2005/8/layout/process4"/>
    <dgm:cxn modelId="{9F766EC7-3519-4D24-A681-E30D0095901C}" type="presParOf" srcId="{68731E2A-A648-41D3-BA97-CF24CD682EFC}" destId="{9F465608-5B12-4050-B252-CED535C428C4}" srcOrd="2" destOrd="0" presId="urn:microsoft.com/office/officeart/2005/8/layout/process4"/>
    <dgm:cxn modelId="{9D5F2E66-DA34-4583-B931-294A34F46520}" type="presParOf" srcId="{9F465608-5B12-4050-B252-CED535C428C4}" destId="{8F1CE432-C612-410A-89EA-96671A6E428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7E104-A305-43DA-B3A5-546C1DB4C1D8}">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D0C724-19A2-49DD-B031-7852E5D6A62E}">
      <dsp:nvSpPr>
        <dsp:cNvPr id="0" name=""/>
        <dsp:cNvSpPr/>
      </dsp:nvSpPr>
      <dsp:spPr>
        <a:xfrm>
          <a:off x="508544" y="378974"/>
          <a:ext cx="924626" cy="924626"/>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C7DF2C-74F9-4C03-BAA6-F2CA88199F72}">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dirty="0"/>
            <a:t>Describe the structure and function of the lymphatic tissue (lymph fluid, vessels, ducts, and organs)</a:t>
          </a:r>
        </a:p>
      </dsp:txBody>
      <dsp:txXfrm>
        <a:off x="1941716" y="718"/>
        <a:ext cx="4571887" cy="1681139"/>
      </dsp:txXfrm>
    </dsp:sp>
    <dsp:sp modelId="{A06B4B0F-B326-4268-B949-72CBE5A62EF6}">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CC764-B6E9-439C-8E91-B74FD668EB4E}">
      <dsp:nvSpPr>
        <dsp:cNvPr id="0" name=""/>
        <dsp:cNvSpPr/>
      </dsp:nvSpPr>
      <dsp:spPr>
        <a:xfrm>
          <a:off x="508544" y="2480399"/>
          <a:ext cx="924626" cy="92462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DDB366-8551-49AF-9172-701A7084BE34}">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Describe the structure and function of the primary and secondary lymphatic organs</a:t>
          </a:r>
        </a:p>
      </dsp:txBody>
      <dsp:txXfrm>
        <a:off x="1941716" y="2102143"/>
        <a:ext cx="4571887" cy="1681139"/>
      </dsp:txXfrm>
    </dsp:sp>
    <dsp:sp modelId="{DA1AA823-E78F-4986-8C69-DCDD188852D3}">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FB5179-2633-4D15-B0DA-1EB020B6250E}">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B6666A-FAA8-4FD4-B0A6-3F9EEDF67E25}">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Discuss the cells of the immune system, how they function, and their relationship with the lymphatic system</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86817-2D5A-4332-AB60-A36F8CF73311}">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91E36C-191E-4041-ADD7-9750D010FEFB}">
      <dsp:nvSpPr>
        <dsp:cNvPr id="0" name=""/>
        <dsp:cNvSpPr/>
      </dsp:nvSpPr>
      <dsp:spPr>
        <a:xfrm>
          <a:off x="508544" y="378974"/>
          <a:ext cx="924626" cy="9246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BCA8C4-7534-44A1-953E-DC7527F1266B}">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~20 liters of fluid (plasma) diffuses out of the blood vessels at the level of the capillaries</a:t>
          </a:r>
        </a:p>
      </dsp:txBody>
      <dsp:txXfrm>
        <a:off x="1941716" y="718"/>
        <a:ext cx="4571887" cy="1681139"/>
      </dsp:txXfrm>
    </dsp:sp>
    <dsp:sp modelId="{9C3FF69B-BC68-490A-B1CB-0487031CD40C}">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B39AC7-E778-459F-955E-2656F092421E}">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2DD2E3-1687-41FE-A1F7-66CD56C5B20B}">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a:t>~17 liters of this interstitial fluid is reabsorbed directly by the blood vessels. </a:t>
          </a:r>
        </a:p>
      </dsp:txBody>
      <dsp:txXfrm>
        <a:off x="1941716" y="2102143"/>
        <a:ext cx="4571887" cy="1681139"/>
      </dsp:txXfrm>
    </dsp:sp>
    <dsp:sp modelId="{DA0A903F-9FFF-4694-928C-301380F32DF3}">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50FBB4-560B-44F2-9A33-6CD7ECB43EA0}">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0704B7-930E-49E4-9A94-C5D99B33E9C2}">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022350">
            <a:lnSpc>
              <a:spcPct val="90000"/>
            </a:lnSpc>
            <a:spcBef>
              <a:spcPct val="0"/>
            </a:spcBef>
            <a:spcAft>
              <a:spcPct val="35000"/>
            </a:spcAft>
            <a:buNone/>
          </a:pPr>
          <a:r>
            <a:rPr lang="en-US" sz="2300" kern="1200" dirty="0"/>
            <a:t>~3 liters is brought back to the blood vessels through lymphatic vessels - via a series of vessels, trunks, and ducts. </a:t>
          </a:r>
        </a:p>
      </dsp:txBody>
      <dsp:txXfrm>
        <a:off x="1941716" y="4203567"/>
        <a:ext cx="4571887" cy="1681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7926C-F004-4B49-B1B2-E48B3561C130}">
      <dsp:nvSpPr>
        <dsp:cNvPr id="0" name=""/>
        <dsp:cNvSpPr/>
      </dsp:nvSpPr>
      <dsp:spPr>
        <a:xfrm>
          <a:off x="0" y="3363072"/>
          <a:ext cx="6089650" cy="220653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The secondary lymphatic organs include the…</a:t>
          </a:r>
        </a:p>
      </dsp:txBody>
      <dsp:txXfrm>
        <a:off x="0" y="3363072"/>
        <a:ext cx="6089650" cy="1191531"/>
      </dsp:txXfrm>
    </dsp:sp>
    <dsp:sp modelId="{64355DAA-75FE-4706-BCDE-064F69AD5789}">
      <dsp:nvSpPr>
        <dsp:cNvPr id="0" name=""/>
        <dsp:cNvSpPr/>
      </dsp:nvSpPr>
      <dsp:spPr>
        <a:xfrm>
          <a:off x="2973" y="4510473"/>
          <a:ext cx="2027901" cy="101500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Lymph nodes</a:t>
          </a:r>
        </a:p>
      </dsp:txBody>
      <dsp:txXfrm>
        <a:off x="2973" y="4510473"/>
        <a:ext cx="2027901" cy="1015008"/>
      </dsp:txXfrm>
    </dsp:sp>
    <dsp:sp modelId="{F8DD272F-ACF1-49BF-996F-CAEFC0FE9203}">
      <dsp:nvSpPr>
        <dsp:cNvPr id="0" name=""/>
        <dsp:cNvSpPr/>
      </dsp:nvSpPr>
      <dsp:spPr>
        <a:xfrm>
          <a:off x="2030874" y="4510473"/>
          <a:ext cx="2027901" cy="1015008"/>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Spleen</a:t>
          </a:r>
        </a:p>
      </dsp:txBody>
      <dsp:txXfrm>
        <a:off x="2030874" y="4510473"/>
        <a:ext cx="2027901" cy="1015008"/>
      </dsp:txXfrm>
    </dsp:sp>
    <dsp:sp modelId="{1C7BC569-CEF7-4B0A-B275-F8D3634BC285}">
      <dsp:nvSpPr>
        <dsp:cNvPr id="0" name=""/>
        <dsp:cNvSpPr/>
      </dsp:nvSpPr>
      <dsp:spPr>
        <a:xfrm>
          <a:off x="4058775" y="4510473"/>
          <a:ext cx="2027901" cy="101500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t>Lymphoid nodules. </a:t>
          </a:r>
        </a:p>
      </dsp:txBody>
      <dsp:txXfrm>
        <a:off x="4058775" y="4510473"/>
        <a:ext cx="2027901" cy="1015008"/>
      </dsp:txXfrm>
    </dsp:sp>
    <dsp:sp modelId="{8F1CE432-C612-410A-89EA-96671A6E4285}">
      <dsp:nvSpPr>
        <dsp:cNvPr id="0" name=""/>
        <dsp:cNvSpPr/>
      </dsp:nvSpPr>
      <dsp:spPr>
        <a:xfrm rot="10800000">
          <a:off x="0" y="2512"/>
          <a:ext cx="6089650" cy="3393658"/>
        </a:xfrm>
        <a:prstGeom prst="upArrowCallou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Lymphocytes circulate in the blood and lymph, and are concentrated in secondary lymphoid organs</a:t>
          </a:r>
        </a:p>
      </dsp:txBody>
      <dsp:txXfrm rot="10800000">
        <a:off x="0" y="2512"/>
        <a:ext cx="6089650" cy="220509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6.845"/>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69 1,'0'6,"0"10,0 7,-6 1,-9-5,-9-4,0-6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0.680"/>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0,'0'7,"0"8,7 2,1 4,1 6,-3-2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0.879"/>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0,'0'7,"0"1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1.147"/>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260 24,'-7'0,"-8"0,-15 0,-9 0,-4 0,-2-7,1-1,7-1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1.348"/>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1.709"/>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75 31,'-7'0,"-2"-7,-5-1,-8-1,0 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2.11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1,'7'0,"8"0,9 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2.527"/>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16,'7'0,"1"-7,1-1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2.74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2.926"/>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40,'7'-7,"1"-8,1-2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3.314"/>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1,'6'0,"9"0,2 6,-2 9,3 9,-1 6,-4 5,-4 3,2 2,1 6,-3 10,4 1,0-3,-3-3,-2-5,-3-3,-3-2,-14-2,-5-7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7.06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46,'6'0,"16"0,17 0,8 0,-4-7,-2-2,-2-5,-8-2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3.545"/>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46 39,'-7'0,"-2"-6,-6-10,0-1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3.724"/>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55 1,'-7'6,"-15"16,-3 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3.860"/>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16 0,'0'7,"-6"1,-3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1.91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15 7,'-6'7,"-3"2</inkml:trace>
  <inkml:trace contextRef="#ctx0" brushRef="#br0" timeOffset="2349.169">54 7,'0'-6,"0"10,0 12,0 9,0 7,0-2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4.73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0,'7'0,"1"7,1 8,-3 9,-1-1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4.94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1,'0'6,"6"3,3 6,12 0,3 5,-2 5,-6-2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5.129"/>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55,'0'-7,"0"-14,0-5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5.314"/>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51,'7'0,"8"-7,8-2,8 1,4-5,-4-1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5.494"/>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16 0,'0'7,"-7"1,-1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5.697"/>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08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0,'6'0,"3"7,6 1,-6 1,-18-3,-7-1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0.729"/>
    </inkml:context>
    <inkml:brush xml:id="br0">
      <inkml:brushProperty name="width" value="0.025" units="cm"/>
      <inkml:brushProperty name="height" value="0.025" units="cm"/>
      <inkml:brushProperty name="color" value="#E4E7E8"/>
      <inkml:brushProperty name="ignorePressure" value="1"/>
    </inkml:brush>
    <inkml:brush xml:id="br1">
      <inkml:brushProperty name="width" value="0.025" units="cm"/>
      <inkml:brushProperty name="height" value="0.025" units="cm"/>
      <inkml:brushProperty name="color" value="#C5CBCD"/>
      <inkml:brushProperty name="ignorePressure" value="1"/>
    </inkml:brush>
  </inkml:definitions>
  <inkml:trace contextRef="#ctx0" brushRef="#br0">385 633,'7'0,"2"6,-1 10,-1 7,-3 7,6-1,7 0,7-4,6-7,5-6,-4 1,-7 5,-8 6,-6 6,-5 4,-4 2,-1 3,-2 0,1 1,-1-1,1 1,1-1,-1 0,8-7,8-9,8-8,14-7,7-4,2-4,0-1,-1 6,-1 2,-10 7,-9 6,-9 8,-8 5,-11 3,-5 3,-2 0,1-5</inkml:trace>
  <inkml:trace contextRef="#ctx0" brushRef="#br0" timeOffset="3486.699">886 1672,'0'6,"0"10,0 7,6 7,3-8,-1-14,12-16,9-6,5 0,5 1,1-2,1 0,0 3,-1 4,0 3,0 2,-8 8,-9 11,-8 8,-6 7,-6-9,-3-14,-1-15,0-13,-1-10,0-6,8 3,8 7,10 8,6 7,-2-1,1 2,-4-5,-13 1,-9-4,-4-6,-3-4,0-5,0-3,14 4,12 2,16-1,7 4,3 1,-1-2,-7-2,-18 3,-19 13,-16 9,-7 12,1 5</inkml:trace>
  <inkml:trace contextRef="#ctx0" brushRef="#br0" timeOffset="4919.812">1078 1787,'7'7,"8"2,8-1,1 5,2 7,4 0,-4 3,-6-2</inkml:trace>
  <inkml:trace contextRef="#ctx0" brushRef="#br0" timeOffset="5315.103">1578 1864,'7'-6,"2"-3</inkml:trace>
  <inkml:trace contextRef="#ctx0" brushRef="#br0" timeOffset="5655.388">1732 1672,'0'-7,"0"-8,0 5,0 3</inkml:trace>
  <inkml:trace contextRef="#ctx0" brushRef="#br0" timeOffset="5899.062">1386 1826,'0'6,"0"10,0 7,0 7,0 5,0 3,-7-5,-1-8</inkml:trace>
  <inkml:trace contextRef="#ctx0" brushRef="#br0" timeOffset="6563.469">1732 1787</inkml:trace>
  <inkml:trace contextRef="#ctx0" brushRef="#br0" timeOffset="6814.555">1809 1710,'-6'0,"-3"7,1 2</inkml:trace>
  <inkml:trace contextRef="#ctx0" brushRef="#br0" timeOffset="7083.615">1771 1903,'0'6,"0"10,0 7,0 1</inkml:trace>
  <inkml:trace contextRef="#ctx0" brushRef="#br0" timeOffset="8964.977">1771 1787,'0'7,"0"8,0 15,0 9,6-2,10-8,7-14,14-18,7-7,-5-3</inkml:trace>
  <inkml:trace contextRef="#ctx0" brushRef="#br0" timeOffset="9401.558">1232 1903,'-13'0,"-4"6,6 10,13 1,19-2,5-4</inkml:trace>
  <inkml:trace contextRef="#ctx0" brushRef="#br1" timeOffset="28330.076">655 1364</inkml:trace>
  <inkml:trace contextRef="#ctx0" brushRef="#br1" timeOffset="28945.625">616 1172</inkml:trace>
  <inkml:trace contextRef="#ctx0" brushRef="#br1" timeOffset="29227.014">616 1133</inkml:trace>
  <inkml:trace contextRef="#ctx0" brushRef="#br1" timeOffset="29760.227">963 1287,'6'0,"3"-6,-1-3</inkml:trace>
  <inkml:trace contextRef="#ctx0" brushRef="#br1" timeOffset="30014.797">1117 1172</inkml:trace>
  <inkml:trace contextRef="#ctx0" brushRef="#br1" timeOffset="30362.144">1155 902,'0'-6,"7"-10,8-7,2-1</inkml:trace>
  <inkml:trace contextRef="#ctx0" brushRef="#br1" timeOffset="30609.762">1270 633,'0'-7,"0"-1</inkml:trace>
  <inkml:trace contextRef="#ctx0" brushRef="#br1" timeOffset="30859.822">1117 440,'0'-6,"0"-3</inkml:trace>
  <inkml:trace contextRef="#ctx0" brushRef="#br1" timeOffset="32245.577">770 17,'0'7,"7"14,8 5,9-3,6 2,-2 3,1-4,3-5,-5 0,-7 4,-7 4,-5 4,-5 4,-2 2,-1 1,-2 1,8 1,1-1,1 0,-2 0,-2 0,-1 0,-2-1,0 1,6-7,1-3,7 2,6-6,7 0,-1 2,0 3,-3 3,-6 3,0 1,-3 1,-4 1,-3 0,-11-6,-17-10,-5-7</inkml:trace>
  <inkml:trace contextRef="#ctx0" brushRef="#br1" timeOffset="33757.391">347 286,'-7'0,"-8"7,-2 8,-4 9,0 13,5 6,5 4,4-1,4-1,8-9,4-3,6-1,8 0,6-4,-1-2,0-4,-4 0,0-3,-3 1,0 4,-3 4,9 5,6-4,4-7,2-1,2-3,-1-5,-6 1,-3-1,-7 4,-7 5,-6 6,-6 4,-3 4,-2 1,-1 2,-1 1,1-1,0 1,0-1,7 0,3 0,-1-1,-1 1,-3-1,6-6,0-2,-1 0,-2 2,4-5,0 0,5-5,-6-13,-6-7</inkml:trace>
  <inkml:trace contextRef="#ctx0" brushRef="#br1" timeOffset="35607.278">847 56,'-6'0,"-3"6,1 9,7 2,12 5,10-2,1 3,3-3,5 8,-3 6,-7 4,-6 2,-6 0,-3 1,-4-1,-1 0,-2-1,8-6,1-3,7-7,1 0,11 3,7 3,-1 3,-7 2,-7 10,-7 3,-12-7,-5-3,-3-1,2-1,0 1,10-6,9-8,4-2,5 4,5 3,-1 3,-5 4,-6 3,1 1,5-6,5-8,-1-2,-12-4,-14-12,-6-7</inkml:trace>
  <inkml:trace contextRef="#ctx0" brushRef="#br1" timeOffset="39375.682">0 363,'7'0,"8"-6,9-9,6-9,5-6,-4-5,7-3,-4-2,-1 0,0 0,2 7,-12 8,-10 16,-14 23,-7 14,-8 10,-1 11,1 5,-2-8,2-18,3-21,4-23,3-17,4-15,1-7,1-6,-6 14,-8 20,-3 23,-4 24,-5 15,2 9,4 3,0-6,3-4,4-15,5-23,4-19,1-13,3-6,0-4,8 5,8 16,2 19,4 15,-2 14,-3 7,0 6,6-4,4-9,4-7,4-15,9-14,-3-12,-3-8,0 0,-7-1,-9-2,-1-2,2 6,3 13,5 17,9 7,5 3,-5-7,-10-10,-9-5</inkml:trace>
  <inkml:trace contextRef="#ctx0" brushRef="#br1" timeOffset="43776.794">1655 1326,'0'-7,"0"-8,0-2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2-08T04:41:00.727"/>
    </inkml:context>
    <inkml:brush xml:id="br0">
      <inkml:brushProperty name="width" value="0.025" units="cm"/>
      <inkml:brushProperty name="height" value="0.025" units="cm"/>
      <inkml:brushProperty name="ignorePressure" value="1"/>
    </inkml:brush>
  </inkml:definitions>
  <inkml:trace contextRef="#ctx0" brushRef="#br0">90 281</inkml:trace>
  <inkml:trace contextRef="#ctx0" brushRef="#br0" timeOffset="3151.458">90 281,'0'8,"0"10,0 9,0 9,-7-2,-4 0,2-12,8-11,6-15,1-14,0-12,7-8,1 9,-10 18,-13 19,-5 15,0 12,2-9,3-15,4-18,2-15,1-20,2-10,0-4,1 0,0 2,-1 2,-7 10,-3 4,0 17,2 19,3 18,1 7</inkml:trace>
  <inkml:trace contextRef="#ctx0" brushRef="#br0" timeOffset="8058.569">136 372,'0'7,"0"4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2-08T04:41:07.911"/>
    </inkml:context>
    <inkml:brush xml:id="br0">
      <inkml:brushProperty name="width" value="0.025" units="cm"/>
      <inkml:brushProperty name="height" value="0.025" units="cm"/>
      <inkml:brushProperty name="ignorePressure" value="1"/>
    </inkml:brush>
  </inkml:definitions>
  <inkml:trace contextRef="#ctx0" brushRef="#br0">18 0,'0'8,"0"10,0 10,0 0</inkml:trace>
  <inkml:trace contextRef="#ctx0" brushRef="#br0" timeOffset="1703.302">18 91</inkml:trace>
  <inkml:trace contextRef="#ctx0" brushRef="#br0" timeOffset="1937.679">18 91,'-8'0,"-2"0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28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0,'0'7,"0"8,7 2,8-2,15-4,9-3,4-3,-5-3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465"/>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0,'6'0,"3"7,6 1,7 7,6 7,12 0,5-4,2-5,6-5,7-10,0-5,-4-7,-12-9,-12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648"/>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85,'6'0,"3"-6,-1-10,-1-14,-2-2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845"/>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108 16,'-6'0,"-3"0</inkml:trace>
  <inkml:trace contextRef="#ctx0" brushRef="#br0" timeOffset="147.897">70 16,'-7'0,"-8"0,-9-6,1-3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9.312"/>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0,'0'7,"7"1,8 1,9 4,-7 0,-13-1,-13-4,-5-3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9.932"/>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222 69,'-7'0,"-8"0,-8 0,-8 0,-4-6,-3-10,-1-7,5-1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AAAA-65B2-42CC-98C3-586549D7F4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EAF5B2-E32E-43AD-B6B7-A20917A2B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299955-43A5-4475-A561-E53B32918BC1}"/>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5" name="Footer Placeholder 4">
            <a:extLst>
              <a:ext uri="{FF2B5EF4-FFF2-40B4-BE49-F238E27FC236}">
                <a16:creationId xmlns:a16="http://schemas.microsoft.com/office/drawing/2014/main" id="{096D6146-D4EA-421B-AC39-947EFD09F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86D21-0F0A-4D39-A839-8F1BCD9F19E7}"/>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365239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9F35-EE53-4EBE-A3B2-4DC80D0B02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4737F5-E428-4593-BC57-156DFD346D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988CB-34CD-4BCB-BB30-0D30B804959E}"/>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5" name="Footer Placeholder 4">
            <a:extLst>
              <a:ext uri="{FF2B5EF4-FFF2-40B4-BE49-F238E27FC236}">
                <a16:creationId xmlns:a16="http://schemas.microsoft.com/office/drawing/2014/main" id="{41E3A527-489E-4B49-BFCB-E961C1D9F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B1119-1692-460D-B06A-DEBDDEA58DF8}"/>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1970069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B0F13-3200-4FF6-98E8-64DE59A3BB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09564D-2EEB-4421-AE6E-20A1CF1008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1B56C-269C-4090-BB00-51642DE4E0A0}"/>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5" name="Footer Placeholder 4">
            <a:extLst>
              <a:ext uri="{FF2B5EF4-FFF2-40B4-BE49-F238E27FC236}">
                <a16:creationId xmlns:a16="http://schemas.microsoft.com/office/drawing/2014/main" id="{E9A97F83-F63E-4CEA-B4FE-38D3AD96F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FDA15-EA55-431A-85D3-2F1484A66667}"/>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232123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F096-D14F-4D6A-9C8C-E28F000BAF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56D3F4-99AC-44C9-990D-24E02B2EF2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150AAE-2514-400B-9413-D5373518CB18}"/>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5" name="Footer Placeholder 4">
            <a:extLst>
              <a:ext uri="{FF2B5EF4-FFF2-40B4-BE49-F238E27FC236}">
                <a16:creationId xmlns:a16="http://schemas.microsoft.com/office/drawing/2014/main" id="{FB21B436-9327-4E4C-A2C5-7C55B3856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97FD8-9C73-4EB9-BDDB-F7B8D6E3C321}"/>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93011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C666-75DF-49ED-9DAD-C11805675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9344D-B017-46AC-AF7E-9DCD26BDBF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703E4-29DD-4AAB-8C1A-2B52CA874783}"/>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5" name="Footer Placeholder 4">
            <a:extLst>
              <a:ext uri="{FF2B5EF4-FFF2-40B4-BE49-F238E27FC236}">
                <a16:creationId xmlns:a16="http://schemas.microsoft.com/office/drawing/2014/main" id="{1CA7E344-633F-4C4B-A9A3-7FB3D90DE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AF8E6-875D-423F-812E-755F84369E7C}"/>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2891837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5EF8-D409-480D-8E5D-8C145D7C3E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9DA267-F9D7-42A1-85C8-E391957154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EE0EBB-2162-4BC8-83B9-878C09A97AE1}"/>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5" name="Footer Placeholder 4">
            <a:extLst>
              <a:ext uri="{FF2B5EF4-FFF2-40B4-BE49-F238E27FC236}">
                <a16:creationId xmlns:a16="http://schemas.microsoft.com/office/drawing/2014/main" id="{9C27CDF1-C508-4A0B-9B57-ABC6D6797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5C278-8B19-4F0C-86B2-8726FEEA1E21}"/>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75573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D25C-4A80-47F0-868F-1CF0DED820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93FC5-C0DE-4282-A00E-FC85B3AC13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5EC04C-439B-4A0B-B07C-13AADA89AF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244A8-6827-4828-A1FF-CD45E5C0B0C4}"/>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6" name="Footer Placeholder 5">
            <a:extLst>
              <a:ext uri="{FF2B5EF4-FFF2-40B4-BE49-F238E27FC236}">
                <a16:creationId xmlns:a16="http://schemas.microsoft.com/office/drawing/2014/main" id="{B491AF98-C455-48A8-BD2F-35C008E2C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1097E-25CE-4A72-8DBD-3ADF57E8A0E0}"/>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25104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FBB0-84BE-4A68-A2F9-1A0894EC7F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91FBBE-DAA3-4E7C-AF83-9EB49A23C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314F21-A362-4BFD-AB77-66120515BB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7E4574-7954-4FA4-827E-5BD274F0F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E9640B-0267-40F7-9743-52C6626C8D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D1D1-C5DD-4BD6-917B-35F46F7C9856}"/>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8" name="Footer Placeholder 7">
            <a:extLst>
              <a:ext uri="{FF2B5EF4-FFF2-40B4-BE49-F238E27FC236}">
                <a16:creationId xmlns:a16="http://schemas.microsoft.com/office/drawing/2014/main" id="{65C9CF94-E360-4084-BB5A-54A8B69412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2DC0C0-A1EC-4377-824F-205121A8BA78}"/>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05108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7368-5146-45E1-8D00-0384607BF3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10EDB7-EF2A-4691-9078-4BD68CE00797}"/>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4" name="Footer Placeholder 3">
            <a:extLst>
              <a:ext uri="{FF2B5EF4-FFF2-40B4-BE49-F238E27FC236}">
                <a16:creationId xmlns:a16="http://schemas.microsoft.com/office/drawing/2014/main" id="{044B45F4-13D8-48CC-BDC9-9AF7226C56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8B9A3-54CF-466A-ACAB-AB222205E020}"/>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078777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2C8FD-84B5-4829-97B0-EE3173570CE5}"/>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3" name="Footer Placeholder 2">
            <a:extLst>
              <a:ext uri="{FF2B5EF4-FFF2-40B4-BE49-F238E27FC236}">
                <a16:creationId xmlns:a16="http://schemas.microsoft.com/office/drawing/2014/main" id="{3ADB6C8E-5C48-4D37-A5B5-E353091117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DDC7D-0852-4E11-986C-10ECF4834B1B}"/>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9211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1D9A-AC80-4A7E-96CC-23FC6127B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1B75B-DA15-4F0F-9F5B-B050B24D9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FCE40A-8D50-4A7C-9F6B-CEFF6A0AA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5C0393-B0F6-40C6-8408-6A43221A078B}"/>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6" name="Footer Placeholder 5">
            <a:extLst>
              <a:ext uri="{FF2B5EF4-FFF2-40B4-BE49-F238E27FC236}">
                <a16:creationId xmlns:a16="http://schemas.microsoft.com/office/drawing/2014/main" id="{FF016144-6782-4762-9EB2-B1C218BD8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88712-1E37-4F88-9EEC-4D935BD9A09B}"/>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2741448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811EC-0459-4BD9-8D82-939822A04A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A54193-7DA4-47B0-B05D-39333F19E1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C6C5D-43BF-4579-B9E1-0255341CE2BE}"/>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5" name="Footer Placeholder 4">
            <a:extLst>
              <a:ext uri="{FF2B5EF4-FFF2-40B4-BE49-F238E27FC236}">
                <a16:creationId xmlns:a16="http://schemas.microsoft.com/office/drawing/2014/main" id="{75B64606-0785-403F-9052-4B19E1AF3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8332A-CAAC-437A-903D-F2ADF69E5929}"/>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3793695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3E492-1FDB-430A-9C16-C171071D3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908E24-11DF-428E-81FA-80F3608EA2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3AB194-6CA4-4324-B09A-770291D0F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85A13A-917E-4ABB-AF2F-EEE4CFBA51E9}"/>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6" name="Footer Placeholder 5">
            <a:extLst>
              <a:ext uri="{FF2B5EF4-FFF2-40B4-BE49-F238E27FC236}">
                <a16:creationId xmlns:a16="http://schemas.microsoft.com/office/drawing/2014/main" id="{40EDEA53-5851-4E36-AC54-63E6122452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6D491-E26D-4D97-B0F9-1D88E533899A}"/>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964483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0B09-1A60-45E1-BCD5-B150CB8D00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986EF3-DD98-468E-80AF-02281F6431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62D2D-3142-491E-8743-75A0EEB1B0BC}"/>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5" name="Footer Placeholder 4">
            <a:extLst>
              <a:ext uri="{FF2B5EF4-FFF2-40B4-BE49-F238E27FC236}">
                <a16:creationId xmlns:a16="http://schemas.microsoft.com/office/drawing/2014/main" id="{D6A9C457-92B4-4807-A9C5-D79C0911E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6A5C3-A836-45A8-8A8E-D159236B2CF7}"/>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560414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6B2A5-363D-4D00-AFB0-F2E3D81406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B8A186-11B8-4D27-AF57-80B1BDF2A6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939E5-59E6-487C-A2F7-A4AB3D583484}"/>
              </a:ext>
            </a:extLst>
          </p:cNvPr>
          <p:cNvSpPr>
            <a:spLocks noGrp="1"/>
          </p:cNvSpPr>
          <p:nvPr>
            <p:ph type="dt" sz="half" idx="10"/>
          </p:nvPr>
        </p:nvSpPr>
        <p:spPr/>
        <p:txBody>
          <a:bodyPr/>
          <a:lstStyle/>
          <a:p>
            <a:fld id="{0542916B-9A3F-4E3D-8911-12F35621DC99}" type="datetimeFigureOut">
              <a:rPr lang="en-US" smtClean="0"/>
              <a:t>5/3/2019</a:t>
            </a:fld>
            <a:endParaRPr lang="en-US"/>
          </a:p>
        </p:txBody>
      </p:sp>
      <p:sp>
        <p:nvSpPr>
          <p:cNvPr id="5" name="Footer Placeholder 4">
            <a:extLst>
              <a:ext uri="{FF2B5EF4-FFF2-40B4-BE49-F238E27FC236}">
                <a16:creationId xmlns:a16="http://schemas.microsoft.com/office/drawing/2014/main" id="{1F72584D-6308-4962-BC0E-94956F896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80DCF-B1D6-4BEE-9AF1-6714880B8810}"/>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60812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9252F-6163-4788-941E-3064696C72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6CD35A-C84E-4AB9-8BB0-9AAED8C637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EDF461-4E50-4F0D-8109-15B2B1F69143}"/>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5" name="Footer Placeholder 4">
            <a:extLst>
              <a:ext uri="{FF2B5EF4-FFF2-40B4-BE49-F238E27FC236}">
                <a16:creationId xmlns:a16="http://schemas.microsoft.com/office/drawing/2014/main" id="{40321A03-A529-4FAF-8A48-6102CE5C26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210F2-5055-4423-89D4-450C48DC8D4A}"/>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3086823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0DE9-2541-4A85-AD15-AF3DA5287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4C60CE-C06F-406D-8410-05C3DAFD35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59B75B-4617-42EA-A0B6-53B46F24B0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9C5DD3-2859-4BC1-9858-67918A305982}"/>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6" name="Footer Placeholder 5">
            <a:extLst>
              <a:ext uri="{FF2B5EF4-FFF2-40B4-BE49-F238E27FC236}">
                <a16:creationId xmlns:a16="http://schemas.microsoft.com/office/drawing/2014/main" id="{2ED5585F-F878-4683-B8A2-456A009A8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843676-FDBD-4914-9347-0CAEF57BCCED}"/>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121900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5AE19-B4CD-42A3-A9EE-361382AE10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9CA3F4-D4D9-4A2B-9B0A-D240DB922A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488222-85DC-4810-9586-E9FC808400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31A17-DB13-47CA-8171-536DE7875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FABF49-2536-4D9D-8F0D-1E3896D69E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D31D2C-5FB1-49AB-99B9-EACF8BCA8EC5}"/>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8" name="Footer Placeholder 7">
            <a:extLst>
              <a:ext uri="{FF2B5EF4-FFF2-40B4-BE49-F238E27FC236}">
                <a16:creationId xmlns:a16="http://schemas.microsoft.com/office/drawing/2014/main" id="{1969A25E-2277-4C7E-8FCB-77353813CA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42D586-D011-4CE3-A051-A9741298018E}"/>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279671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BDF1-F87C-4930-8DBE-88FAD00356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C9DA9-1BDA-4813-9BD2-E26465FCF65C}"/>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4" name="Footer Placeholder 3">
            <a:extLst>
              <a:ext uri="{FF2B5EF4-FFF2-40B4-BE49-F238E27FC236}">
                <a16:creationId xmlns:a16="http://schemas.microsoft.com/office/drawing/2014/main" id="{F5E6EC20-05E1-4EEB-A20F-DC25396112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46FAEA-C37F-4BCF-8EDA-ACA8EC5617D6}"/>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81380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39503-8442-49A5-B959-6CD586E115C1}"/>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3" name="Footer Placeholder 2">
            <a:extLst>
              <a:ext uri="{FF2B5EF4-FFF2-40B4-BE49-F238E27FC236}">
                <a16:creationId xmlns:a16="http://schemas.microsoft.com/office/drawing/2014/main" id="{5CCD913F-CD87-40CB-BC1F-F68399356A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E70F0D-F0C1-4541-B97E-3093EE58C7B2}"/>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66945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0B99-C4DF-4439-AF67-974B4DB10C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302F69-7CCC-4802-9FF2-91EC09E44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749D1B-33D1-46F5-99A3-D90657B21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C8BF8C-CCC1-40AB-B3A8-DFF3114FC25D}"/>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6" name="Footer Placeholder 5">
            <a:extLst>
              <a:ext uri="{FF2B5EF4-FFF2-40B4-BE49-F238E27FC236}">
                <a16:creationId xmlns:a16="http://schemas.microsoft.com/office/drawing/2014/main" id="{25947058-9AFD-4BB7-B976-CA996BF0B7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55F7A-F357-46EB-BB9B-84E40DCB5687}"/>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285038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C21C-10C9-402B-A3E6-944604753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30E915-65A7-4DDF-81EF-0C1E3039D8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AA3718-D65D-40B1-ABB6-F27B530A4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8B6F1-38EB-4DBA-A10E-93F0CDDB900D}"/>
              </a:ext>
            </a:extLst>
          </p:cNvPr>
          <p:cNvSpPr>
            <a:spLocks noGrp="1"/>
          </p:cNvSpPr>
          <p:nvPr>
            <p:ph type="dt" sz="half" idx="10"/>
          </p:nvPr>
        </p:nvSpPr>
        <p:spPr/>
        <p:txBody>
          <a:bodyPr/>
          <a:lstStyle/>
          <a:p>
            <a:fld id="{7F3E61D4-D570-444F-ADFA-3CCC18616C43}" type="datetimeFigureOut">
              <a:rPr lang="en-US" smtClean="0"/>
              <a:t>5/3/2019</a:t>
            </a:fld>
            <a:endParaRPr lang="en-US"/>
          </a:p>
        </p:txBody>
      </p:sp>
      <p:sp>
        <p:nvSpPr>
          <p:cNvPr id="6" name="Footer Placeholder 5">
            <a:extLst>
              <a:ext uri="{FF2B5EF4-FFF2-40B4-BE49-F238E27FC236}">
                <a16:creationId xmlns:a16="http://schemas.microsoft.com/office/drawing/2014/main" id="{9AD4919C-289D-416B-B3A0-8EC657A936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966F8-D4C6-4BD8-9CE8-1B35F1E8E7AB}"/>
              </a:ext>
            </a:extLst>
          </p:cNvPr>
          <p:cNvSpPr>
            <a:spLocks noGrp="1"/>
          </p:cNvSpPr>
          <p:nvPr>
            <p:ph type="sldNum" sz="quarter" idx="12"/>
          </p:nvPr>
        </p:nvSpPr>
        <p:spPr/>
        <p:txBody>
          <a:bodyPr/>
          <a:lstStyle/>
          <a:p>
            <a:fld id="{1C141B5E-AFB8-4D1A-86F2-59BF6678EF6B}" type="slidenum">
              <a:rPr lang="en-US" smtClean="0"/>
              <a:t>‹#›</a:t>
            </a:fld>
            <a:endParaRPr lang="en-US"/>
          </a:p>
        </p:txBody>
      </p:sp>
    </p:spTree>
    <p:extLst>
      <p:ext uri="{BB962C8B-B14F-4D97-AF65-F5344CB8AC3E}">
        <p14:creationId xmlns:p14="http://schemas.microsoft.com/office/powerpoint/2010/main" val="2723150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48E9C-2371-4230-934D-C6A3F946A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17E399-07E9-46A6-8418-541A74574B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90F82-DD09-401E-9929-56CC4BAC3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E61D4-D570-444F-ADFA-3CCC18616C43}" type="datetimeFigureOut">
              <a:rPr lang="en-US" smtClean="0"/>
              <a:t>5/3/2019</a:t>
            </a:fld>
            <a:endParaRPr lang="en-US"/>
          </a:p>
        </p:txBody>
      </p:sp>
      <p:sp>
        <p:nvSpPr>
          <p:cNvPr id="5" name="Footer Placeholder 4">
            <a:extLst>
              <a:ext uri="{FF2B5EF4-FFF2-40B4-BE49-F238E27FC236}">
                <a16:creationId xmlns:a16="http://schemas.microsoft.com/office/drawing/2014/main" id="{F03A205B-BD2A-41E6-8219-B80B8BAA9B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B06CBB-C282-4A42-BC59-3AEA163060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41B5E-AFB8-4D1A-86F2-59BF6678EF6B}" type="slidenum">
              <a:rPr lang="en-US" smtClean="0"/>
              <a:t>‹#›</a:t>
            </a:fld>
            <a:endParaRPr lang="en-US"/>
          </a:p>
        </p:txBody>
      </p:sp>
    </p:spTree>
    <p:extLst>
      <p:ext uri="{BB962C8B-B14F-4D97-AF65-F5344CB8AC3E}">
        <p14:creationId xmlns:p14="http://schemas.microsoft.com/office/powerpoint/2010/main" val="2183969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247A94-6035-4375-8275-E46114C3F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60CBB-21CD-41A9-A87F-4B1DE47D2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7D14B-8C25-4548-ACFF-9DF2022CA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2916B-9A3F-4E3D-8911-12F35621DC99}" type="datetimeFigureOut">
              <a:rPr lang="en-US" smtClean="0"/>
              <a:t>5/3/2019</a:t>
            </a:fld>
            <a:endParaRPr lang="en-US"/>
          </a:p>
        </p:txBody>
      </p:sp>
      <p:sp>
        <p:nvSpPr>
          <p:cNvPr id="5" name="Footer Placeholder 4">
            <a:extLst>
              <a:ext uri="{FF2B5EF4-FFF2-40B4-BE49-F238E27FC236}">
                <a16:creationId xmlns:a16="http://schemas.microsoft.com/office/drawing/2014/main" id="{42D23FDA-E546-47C3-B1D8-4B958C302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FC9BC-04A9-4FEE-A3E2-11F28ED15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93773C-3244-42A6-802D-CFF46DD5BCC0}" type="slidenum">
              <a:rPr lang="en-US" smtClean="0"/>
              <a:t>‹#›</a:t>
            </a:fld>
            <a:endParaRPr lang="en-US"/>
          </a:p>
        </p:txBody>
      </p:sp>
    </p:spTree>
    <p:extLst>
      <p:ext uri="{BB962C8B-B14F-4D97-AF65-F5344CB8AC3E}">
        <p14:creationId xmlns:p14="http://schemas.microsoft.com/office/powerpoint/2010/main" val="694969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ajitvadakayil.blogspot.com/2011/10/surya-namaskar-11000-year-old-vedic-sun.html"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en.wikipedia.org/wiki/Lymphatic_syste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pressbooks.bccampus.ca/advancedanatomy1sted/chapter/visceral-organs-2/"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pressbooks.bccampus.ca/advancedanatomy1sted/chapter/visceral-organs-2/" TargetMode="External"/><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en.wiktionary.org/wiki/palatine_tonsil" TargetMode="External"/><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Lymphatic_syste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llaboutbiologyworld.blogspot.com/2016/06/overview-of-lymphatic-and-immune-system.html"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biobanter.wordpress.com/"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thealevelbiologist.co.uk/adaptations-for-transport/tissue-fluid/"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assignmentpoint.com/science/biology/lymphatic-vessel.html"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commons.wikimedia.org/wiki/File:Diagram_showing_the_network_of_lymph_nodes_in_and_around_the_breast_CRUK_315.sv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llaboutbiologyworld.blogspot.com/2016/06/overview-of-lymphatic-and-immune-system.html"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llaboutbiologyworld.blogspot.com/2016/06/overview-of-lymphatic-and-immune-system.html"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biobanter.wordpress.com/"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edwinasepisodes.com/tag/doctor" TargetMode="External"/><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Hematopoietic_stem_cell"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bl-whs.sfinstructionalresources.wikispaces.net/bl+biology" TargetMode="External"/><Relationship Id="rId2" Type="http://schemas.openxmlformats.org/officeDocument/2006/relationships/image" Target="../media/image36.jpg&amp;ehk=HcLLEl6KQjx3fsVbNAeYCA&amp;r=0&amp;pid=OfficeInsert"/><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www.rodadas.net/foro/topic/llego-el-bautizo/page/2" TargetMode="External"/><Relationship Id="rId2" Type="http://schemas.openxmlformats.org/officeDocument/2006/relationships/image" Target="../media/image40.net"/><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amp;ehk=HRk2nHfcKhK6IV0e4nydrw&amp;r=0&amp;pid=OfficeInsert"/><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ehumanbiofield.wikispaces.com/hb+sweatology+(article)" TargetMode="External"/><Relationship Id="rId2" Type="http://schemas.openxmlformats.org/officeDocument/2006/relationships/image" Target="../media/image44.gif&amp;ehk=DF2xSF1DVze1X4T9URjVsg&amp;r=0&amp;pid=OfficeInsert"/><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19.png"/><Relationship Id="rId26" Type="http://schemas.openxmlformats.org/officeDocument/2006/relationships/image" Target="../media/image230.png"/><Relationship Id="rId39" Type="http://schemas.openxmlformats.org/officeDocument/2006/relationships/image" Target="../media/image290.png"/><Relationship Id="rId21" Type="http://schemas.openxmlformats.org/officeDocument/2006/relationships/customXml" Target="../ink/ink10.xml"/><Relationship Id="rId34" Type="http://schemas.openxmlformats.org/officeDocument/2006/relationships/image" Target="../media/image27.png"/><Relationship Id="rId42" Type="http://schemas.openxmlformats.org/officeDocument/2006/relationships/customXml" Target="../ink/ink21.xml"/><Relationship Id="rId47" Type="http://schemas.openxmlformats.org/officeDocument/2006/relationships/customXml" Target="../ink/ink24.xml"/><Relationship Id="rId50" Type="http://schemas.openxmlformats.org/officeDocument/2006/relationships/image" Target="../media/image34.png"/><Relationship Id="rId55" Type="http://schemas.openxmlformats.org/officeDocument/2006/relationships/customXml" Target="../ink/ink28.xml"/><Relationship Id="rId7" Type="http://schemas.openxmlformats.org/officeDocument/2006/relationships/customXml" Target="../ink/ink3.xml"/><Relationship Id="rId12" Type="http://schemas.openxmlformats.org/officeDocument/2006/relationships/image" Target="../media/image16.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customXml" Target="../ink/ink19.xml"/><Relationship Id="rId46" Type="http://schemas.openxmlformats.org/officeDocument/2006/relationships/image" Target="../media/image320.png"/><Relationship Id="rId59" Type="http://schemas.openxmlformats.org/officeDocument/2006/relationships/image" Target="../media/image38.png"/><Relationship Id="rId2" Type="http://schemas.openxmlformats.org/officeDocument/2006/relationships/image" Target="../media/image45.JPG"/><Relationship Id="rId16" Type="http://schemas.openxmlformats.org/officeDocument/2006/relationships/image" Target="../media/image18.png"/><Relationship Id="rId20" Type="http://schemas.openxmlformats.org/officeDocument/2006/relationships/image" Target="../media/image200.png"/><Relationship Id="rId29" Type="http://schemas.openxmlformats.org/officeDocument/2006/relationships/customXml" Target="../ink/ink14.xml"/><Relationship Id="rId41" Type="http://schemas.openxmlformats.org/officeDocument/2006/relationships/image" Target="../media/image300.png"/><Relationship Id="rId54"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130.PNG"/><Relationship Id="rId11" Type="http://schemas.openxmlformats.org/officeDocument/2006/relationships/customXml" Target="../ink/ink5.xml"/><Relationship Id="rId24" Type="http://schemas.openxmlformats.org/officeDocument/2006/relationships/image" Target="../media/image22.png"/><Relationship Id="rId32" Type="http://schemas.openxmlformats.org/officeDocument/2006/relationships/image" Target="../media/image26.png"/><Relationship Id="rId37" Type="http://schemas.openxmlformats.org/officeDocument/2006/relationships/image" Target="../media/image28.png"/><Relationship Id="rId40" Type="http://schemas.openxmlformats.org/officeDocument/2006/relationships/customXml" Target="../ink/ink20.xml"/><Relationship Id="rId45" Type="http://schemas.openxmlformats.org/officeDocument/2006/relationships/customXml" Target="../ink/ink23.xml"/><Relationship Id="rId53" Type="http://schemas.openxmlformats.org/officeDocument/2006/relationships/customXml" Target="../ink/ink27.xml"/><Relationship Id="rId58" Type="http://schemas.openxmlformats.org/officeDocument/2006/relationships/customXml" Target="../ink/ink30.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40.png"/><Relationship Id="rId36" Type="http://schemas.openxmlformats.org/officeDocument/2006/relationships/customXml" Target="../ink/ink18.xml"/><Relationship Id="rId49" Type="http://schemas.openxmlformats.org/officeDocument/2006/relationships/customXml" Target="../ink/ink25.xml"/><Relationship Id="rId57" Type="http://schemas.openxmlformats.org/officeDocument/2006/relationships/customXml" Target="../ink/ink29.xml"/><Relationship Id="rId10" Type="http://schemas.openxmlformats.org/officeDocument/2006/relationships/image" Target="../media/image15.png"/><Relationship Id="rId19" Type="http://schemas.openxmlformats.org/officeDocument/2006/relationships/customXml" Target="../ink/ink9.xml"/><Relationship Id="rId31" Type="http://schemas.openxmlformats.org/officeDocument/2006/relationships/customXml" Target="../ink/ink15.xml"/><Relationship Id="rId44" Type="http://schemas.openxmlformats.org/officeDocument/2006/relationships/customXml" Target="../ink/ink22.xml"/><Relationship Id="rId52" Type="http://schemas.openxmlformats.org/officeDocument/2006/relationships/image" Target="../media/image350.png"/><Relationship Id="rId60" Type="http://schemas.openxmlformats.org/officeDocument/2006/relationships/image" Target="../media/image46.png"/><Relationship Id="rId4" Type="http://schemas.openxmlformats.org/officeDocument/2006/relationships/image" Target="../media/image12.png"/><Relationship Id="rId9" Type="http://schemas.openxmlformats.org/officeDocument/2006/relationships/customXml" Target="../ink/ink4.xml"/><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customXml" Target="../ink/ink13.xml"/><Relationship Id="rId30" Type="http://schemas.openxmlformats.org/officeDocument/2006/relationships/image" Target="../media/image25.png"/><Relationship Id="rId35" Type="http://schemas.openxmlformats.org/officeDocument/2006/relationships/customXml" Target="../ink/ink17.xml"/><Relationship Id="rId43" Type="http://schemas.openxmlformats.org/officeDocument/2006/relationships/image" Target="../media/image31.png"/><Relationship Id="rId48" Type="http://schemas.openxmlformats.org/officeDocument/2006/relationships/image" Target="../media/image33.png"/><Relationship Id="rId56" Type="http://schemas.openxmlformats.org/officeDocument/2006/relationships/image" Target="../media/image37.png"/><Relationship Id="rId8" Type="http://schemas.openxmlformats.org/officeDocument/2006/relationships/image" Target="../media/image14.png"/><Relationship Id="rId51" Type="http://schemas.openxmlformats.org/officeDocument/2006/relationships/customXml" Target="../ink/ink26.xml"/><Relationship Id="rId3" Type="http://schemas.openxmlformats.org/officeDocument/2006/relationships/customXml" Target="../ink/ink1.xml"/></Relationships>
</file>

<file path=ppt/slides/_rels/slide43.xml.rels><?xml version="1.0" encoding="UTF-8" standalone="yes"?>
<Relationships xmlns="http://schemas.openxmlformats.org/package/2006/relationships"><Relationship Id="rId3" Type="http://schemas.openxmlformats.org/officeDocument/2006/relationships/hyperlink" Target="http://game-icons.net/sbed/originals/acid.html" TargetMode="External"/><Relationship Id="rId2" Type="http://schemas.openxmlformats.org/officeDocument/2006/relationships/image" Target="../media/image47.png&amp;ehk=hgPPk1YhiokXyG236SW23g&amp;r=0&amp;pid=OfficeInsert"/><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commons.wikimedia.org/wiki/File:Lysozyme_crystal1.JPG" TargetMode="External"/><Relationship Id="rId2" Type="http://schemas.openxmlformats.org/officeDocument/2006/relationships/image" Target="../media/image49.JPG&amp;ehk=ZuSdNHjV"/><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happymommyadventures.blogspot.com/2013/02/a-new-adventure.html" TargetMode="External"/><Relationship Id="rId2" Type="http://schemas.openxmlformats.org/officeDocument/2006/relationships/image" Target="../media/image50.jpg&amp;ehk=yxY4bj0Yj8cfu"/><Relationship Id="rId1" Type="http://schemas.openxmlformats.org/officeDocument/2006/relationships/slideLayout" Target="../slideLayouts/slideLayout13.xml"/><Relationship Id="rId4" Type="http://schemas.openxmlformats.org/officeDocument/2006/relationships/hyperlink" Target="https://creativecommons.org/licenses/by-nc-nd/3.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T_cell" TargetMode="External"/><Relationship Id="rId2" Type="http://schemas.openxmlformats.org/officeDocument/2006/relationships/image" Target="../media/image51.jpg&amp;ehk=MFfVfrc2NM35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hyperlink" Target="http://theconversation.com/a-healthy-future-lets-put-medical-science-under-the-microscope-23190" TargetMode="External"/><Relationship Id="rId2" Type="http://schemas.openxmlformats.org/officeDocument/2006/relationships/image" Target="../media/image53.jpg&amp;ehk=K4gwDO5n497zhQep2cYwMw&amp;r=0&amp;pid=OfficeInsert"/><Relationship Id="rId1" Type="http://schemas.openxmlformats.org/officeDocument/2006/relationships/slideLayout" Target="../slideLayouts/slideLayout13.xml"/><Relationship Id="rId4" Type="http://schemas.openxmlformats.org/officeDocument/2006/relationships/hyperlink" Target="https://creativecommons.org/licenses/by-nd/4.0/"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wholelifechallenge.com/use-lifestyle-habits-boost-immune-system/"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amp;ehk=s1wKZw8uHh5ZtcRlSeln9g&amp;r=0&amp;pid=OfficeInsert"/><Relationship Id="rId7" Type="http://schemas.openxmlformats.org/officeDocument/2006/relationships/image" Target="../media/image58.JPG"/><Relationship Id="rId2" Type="http://schemas.openxmlformats.org/officeDocument/2006/relationships/image" Target="../media/image55.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7.png"/><Relationship Id="rId4" Type="http://schemas.openxmlformats.org/officeDocument/2006/relationships/hyperlink" Target="http://olurk.deviantart.com/art/Wood-Pattern-WP-32780869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ovimagazine.com/art/2187" TargetMode="External"/><Relationship Id="rId2" Type="http://schemas.openxmlformats.org/officeDocument/2006/relationships/image" Target="../media/image59.jpg&amp;ehk=0aINZ8m37bU0iOXwlu1o3Q&amp;r=0&amp;pid=OfficeInsert"/><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58.JPG"/><Relationship Id="rId5" Type="http://schemas.openxmlformats.org/officeDocument/2006/relationships/hyperlink" Target="http://olurk.deviantart.com/art/Wood-Pattern-WP-327808692" TargetMode="External"/><Relationship Id="rId4" Type="http://schemas.openxmlformats.org/officeDocument/2006/relationships/image" Target="../media/image56.jpg&amp;ehk=s1wKZw8uHh5ZtcRlSeln9g&amp;r=0&amp;pid=OfficeInsert"/></Relationships>
</file>

<file path=ppt/slides/_rels/slide53.xml.rels><?xml version="1.0" encoding="UTF-8" standalone="yes"?>
<Relationships xmlns="http://schemas.openxmlformats.org/package/2006/relationships"><Relationship Id="rId2" Type="http://schemas.openxmlformats.org/officeDocument/2006/relationships/image" Target="../media/image62.jpeg&amp;ehk=5hcU3yqv9jpF5JpexGzI1A&amp;r=0&amp;pid=OfficeInsert"/><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humanbioc.wikispaces.com/IMMUNE+SYSTEM" TargetMode="External"/><Relationship Id="rId2" Type="http://schemas.openxmlformats.org/officeDocument/2006/relationships/image" Target="../media/image64.jpg&amp;ehk=0H1lnlzZuw"/><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thealevelbiologist.co.uk/adaptations-for-transport/tissue-fluid/"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commons.wikimedia.org/wiki/File:Neutrophil_MRSA_II.jpg" TargetMode="External"/><Relationship Id="rId2" Type="http://schemas.openxmlformats.org/officeDocument/2006/relationships/image" Target="../media/image68.jpg&amp;ehk=OqDVeYic0NA0I"/><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Phagosome" TargetMode="External"/><Relationship Id="rId2" Type="http://schemas.openxmlformats.org/officeDocument/2006/relationships/image" Target="../media/image69.png&amp;ehk=tPGijhsixQ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bio.libretexts.org/TextMaps/Map%3A_Microbiology_(Kaiser)/Unit_6%3A_Adaptive_Immunity/13%3A_Humoral_Immunity/13.2%3A_Ways_That_Antibodies_Help_to_Defend_the_Body/13.2A%3A_Opsonization" TargetMode="External"/><Relationship Id="rId2" Type="http://schemas.openxmlformats.org/officeDocument/2006/relationships/image" Target="../media/image71.jpg"/><Relationship Id="rId1" Type="http://schemas.openxmlformats.org/officeDocument/2006/relationships/slideLayout" Target="../slideLayouts/slideLayout13.xml"/><Relationship Id="rId5" Type="http://schemas.openxmlformats.org/officeDocument/2006/relationships/hyperlink" Target="https://creativecommons.org/licenses/by-nc-sa/3.0/" TargetMode="External"/><Relationship Id="rId4" Type="http://schemas.openxmlformats.org/officeDocument/2006/relationships/hyperlink" Target="https://bio.libretexts.org/TextMaps/Map:_Microbiology_(Kaiser)/Unit_6:_Adaptive_Immunity/13:_Humoral_Immunity/13.2:_Ways_That_Antibodies_Help_to_Defend_the_Body/13.2A:_Opsoniz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bio.libretexts.org/TextMaps/Map%3A_Microbiology_(Kaiser)/Unit_6%3A_Adaptive_Immunity/13%3A_Humoral_Immunity/13.2%3A_Ways_That_Antibodies_Help_to_Defend_the_Body/13.2A%3A_Opsonization" TargetMode="External"/><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health-innovations.org/2015/04/29/the-first-ever-study-to-map-splicing-changes-during-t-cell-development-has-been-published/" TargetMode="External"/><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www.flickr.com/photos/niaid/29194515956/" TargetMode="External"/><Relationship Id="rId2" Type="http://schemas.openxmlformats.org/officeDocument/2006/relationships/image" Target="../media/image73.jpg&amp;ehk=hJiwtOxAuRNSyW"/><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hyperlink" Target="https://smithlhhsb122.wikispaces.com/Emily+Mc." TargetMode="External"/><Relationship Id="rId2" Type="http://schemas.openxmlformats.org/officeDocument/2006/relationships/image" Target="../media/image74.jpg&amp;ehk=hib31thFd52jmtGkZRxpmg&amp;r=0&amp;pid=OfficeInsert"/><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commons.wikimedia.org/wiki/File:Blausen_0625_Lymphocyte_T_cell.png" TargetMode="External"/><Relationship Id="rId2" Type="http://schemas.openxmlformats.org/officeDocument/2006/relationships/image" Target="../media/image75.png&amp;ehk=gyCD023HQ"/><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hyperlink" Target="http://www.darkpolitricks.com/2012/12/doctors-eradicate-girls-cancer-by-reprogramming-hiv/" TargetMode="External"/><Relationship Id="rId2" Type="http://schemas.openxmlformats.org/officeDocument/2006/relationships/image" Target="../media/image77.jpg&amp;ehk=d8sR2rVestjwLbfupSNbhQ&amp;r=0&amp;pid=OfficeInsert"/><Relationship Id="rId1" Type="http://schemas.openxmlformats.org/officeDocument/2006/relationships/slideLayout" Target="../slideLayouts/slideLayout13.xml"/><Relationship Id="rId4" Type="http://schemas.openxmlformats.org/officeDocument/2006/relationships/hyperlink" Target="https://creativecommons.org/licenses/by-nc-nd/2.0/"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83.png&amp;ehk=9jc6v"/><Relationship Id="rId3" Type="http://schemas.openxmlformats.org/officeDocument/2006/relationships/image" Target="../media/image55.png"/><Relationship Id="rId7" Type="http://schemas.openxmlformats.org/officeDocument/2006/relationships/image" Target="../media/image82.png&amp;ehk=rm1YULEyvYeUORkyia6Nbw&amp;r=0&amp;pid=OfficeInsert"/><Relationship Id="rId2"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81.png"/><Relationship Id="rId11" Type="http://schemas.microsoft.com/office/2007/relationships/hdphoto" Target="../media/hdphoto4.wdp"/><Relationship Id="rId5" Type="http://schemas.openxmlformats.org/officeDocument/2006/relationships/image" Target="../media/image80.JP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amp;ehk=46RpS6Ol6eMKN637p3bd8g&amp;r=0&amp;pid=OfficeInsert"/></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6.jpe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2" Type="http://schemas.openxmlformats.org/officeDocument/2006/relationships/image" Target="../media/image87.jpg&amp;ehk=gObuNWtPqL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commons.wikimedia.org/wiki/File:IEG_key_blue.png" TargetMode="External"/><Relationship Id="rId2" Type="http://schemas.openxmlformats.org/officeDocument/2006/relationships/image" Target="../media/image89.png&amp;ehk=YWkA"/><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hyperlink" Target="http://commons.wikimedia.org/wiki/File:IEG_key_blue.png" TargetMode="External"/><Relationship Id="rId2" Type="http://schemas.openxmlformats.org/officeDocument/2006/relationships/image" Target="../media/image89.png&amp;ehk=YWkA"/><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0.png"/><Relationship Id="rId1" Type="http://schemas.openxmlformats.org/officeDocument/2006/relationships/slideLayout" Target="../slideLayouts/slideLayout13.xml"/><Relationship Id="rId5" Type="http://schemas.openxmlformats.org/officeDocument/2006/relationships/image" Target="../media/image92.JPG"/><Relationship Id="rId4" Type="http://schemas.openxmlformats.org/officeDocument/2006/relationships/image" Target="../media/image91.png&amp;ehk=MasV8ncswWbY1b0VUBilXw&amp;r=0&amp;pid=OfficeInsert"/></Relationships>
</file>

<file path=ppt/slides/_rels/slide82.xml.rels><?xml version="1.0" encoding="UTF-8" standalone="yes"?>
<Relationships xmlns="http://schemas.openxmlformats.org/package/2006/relationships"><Relationship Id="rId3" Type="http://schemas.openxmlformats.org/officeDocument/2006/relationships/image" Target="../media/image91.png&amp;ehk=MasV8ncswWbY1b0VUBilXw&amp;r=0&amp;pid=OfficeInsert"/><Relationship Id="rId7" Type="http://schemas.openxmlformats.org/officeDocument/2006/relationships/image" Target="../media/image104.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customXml" Target="../ink/ink32.xml"/><Relationship Id="rId5" Type="http://schemas.openxmlformats.org/officeDocument/2006/relationships/image" Target="../media/image103.png"/><Relationship Id="rId4" Type="http://schemas.openxmlformats.org/officeDocument/2006/relationships/customXml" Target="../ink/ink31.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hyperlink" Target="https://assessmentthewebtwopointoway.wikispaces.com/Keys" TargetMode="External"/><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4.png&amp;ehk=HdrIK4e6s6UohuBLuo7GTQ&amp;r=0&amp;pid=OfficeInsert"/><Relationship Id="rId5" Type="http://schemas.openxmlformats.org/officeDocument/2006/relationships/image" Target="../media/image91.png&amp;ehk=MasV8ncswWbY1b0VUBilXw&amp;r=0&amp;pid=OfficeInsert"/><Relationship Id="rId4" Type="http://schemas.microsoft.com/office/2007/relationships/hdphoto" Target="../media/hdphoto5.wdp"/></Relationships>
</file>

<file path=ppt/slides/_rels/slide84.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6.png"/><Relationship Id="rId2" Type="http://schemas.openxmlformats.org/officeDocument/2006/relationships/image" Target="../media/image90.png"/><Relationship Id="rId1" Type="http://schemas.openxmlformats.org/officeDocument/2006/relationships/slideLayout" Target="../slideLayouts/slideLayout13.xml"/><Relationship Id="rId6" Type="http://schemas.openxmlformats.org/officeDocument/2006/relationships/hyperlink" Target="http://commons.wikimedia.org/wiki/File:IEG_key_blue.png" TargetMode="External"/><Relationship Id="rId5" Type="http://schemas.openxmlformats.org/officeDocument/2006/relationships/image" Target="../media/image89.png&amp;ehk=YWkA"/><Relationship Id="rId4" Type="http://schemas.openxmlformats.org/officeDocument/2006/relationships/image" Target="../media/image95.png&amp;ehk=TWWJ"/></Relationships>
</file>

<file path=ppt/slides/_rels/slide8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5.png&amp;ehk=TWWJ"/></Relationships>
</file>

<file path=ppt/slides/_rels/slide8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8" Type="http://schemas.openxmlformats.org/officeDocument/2006/relationships/image" Target="../media/image101.png&amp;ehk=5XOsCfpE4GYyr4z3rqjdRw&amp;r=0&amp;pid=OfficeInsert"/><Relationship Id="rId3" Type="http://schemas.openxmlformats.org/officeDocument/2006/relationships/image" Target="../media/image98.png&amp;ehk=S02wCxPJxyo92"/><Relationship Id="rId7" Type="http://schemas.openxmlformats.org/officeDocument/2006/relationships/hyperlink" Target="http://midnytesketch.deviantart.com/art/Trixie-s-Arrow-340785034" TargetMode="External"/><Relationship Id="rId2" Type="http://schemas.openxmlformats.org/officeDocument/2006/relationships/image" Target="../media/image97.png"/><Relationship Id="rId1" Type="http://schemas.openxmlformats.org/officeDocument/2006/relationships/slideLayout" Target="../slideLayouts/slideLayout13.xml"/><Relationship Id="rId6" Type="http://schemas.openxmlformats.org/officeDocument/2006/relationships/image" Target="../media/image100.png&amp;ehk=ip6apKtXU8L2XWJw76FAnQ&amp;r=0&amp;pid=OfficeInsert"/><Relationship Id="rId5" Type="http://schemas.openxmlformats.org/officeDocument/2006/relationships/image" Target="../media/image46.png"/><Relationship Id="rId4" Type="http://schemas.openxmlformats.org/officeDocument/2006/relationships/image" Target="../media/image99.png&amp;ehk=DU39"/></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wholelifechallenge.com/use-lifestyle-habits-boost-immune-system/"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8.JPG"/><Relationship Id="rId1" Type="http://schemas.openxmlformats.org/officeDocument/2006/relationships/slideLayout" Target="../slideLayouts/slideLayout13.xml"/><Relationship Id="rId4" Type="http://schemas.microsoft.com/office/2007/relationships/hdphoto" Target="../media/hdphoto4.wdp"/></Relationships>
</file>

<file path=ppt/slides/_rels/slide92.xml.rels><?xml version="1.0" encoding="UTF-8" standalone="yes"?>
<Relationships xmlns="http://schemas.openxmlformats.org/package/2006/relationships"><Relationship Id="rId3" Type="http://schemas.openxmlformats.org/officeDocument/2006/relationships/hyperlink" Target="http://commons.wikimedia.org/wiki/File:Blausen_0625_Lymphocyte_T_cell.png" TargetMode="External"/><Relationship Id="rId2" Type="http://schemas.openxmlformats.org/officeDocument/2006/relationships/image" Target="../media/image75.png&amp;ehk=gyCD023HQ"/><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wholelifechallenge.com/use-lifestyle-habits-boost-immune-system/"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Bone_marrow"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commons.wikimedia.org/wiki/File:Diagram_showing_the_position_of_the_thymus_gland_CRUK_362.svg" TargetMode="External"/><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upliftconnect.com/thymus-seat-human-soul/" TargetMode="External"/><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9.xml.rels><?xml version="1.0" encoding="UTF-8" standalone="yes"?>
<Relationships xmlns="http://schemas.openxmlformats.org/package/2006/relationships"><Relationship Id="rId3" Type="http://schemas.openxmlformats.org/officeDocument/2006/relationships/hyperlink" Target="https://en.wikipedia.org/wiki/Lymphatic_syste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E2A44B-D7F2-4245-A816-13F549713EC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15367" y="109992"/>
            <a:ext cx="9472246" cy="6858000"/>
          </a:xfrm>
          <a:prstGeom prst="rect">
            <a:avLst/>
          </a:prstGeom>
        </p:spPr>
      </p:pic>
      <p:sp>
        <p:nvSpPr>
          <p:cNvPr id="2" name="Title 1">
            <a:extLst>
              <a:ext uri="{FF2B5EF4-FFF2-40B4-BE49-F238E27FC236}">
                <a16:creationId xmlns:a16="http://schemas.microsoft.com/office/drawing/2014/main" id="{4341F88C-1C2F-4E59-8AEA-D8A5B13AAF13}"/>
              </a:ext>
            </a:extLst>
          </p:cNvPr>
          <p:cNvSpPr>
            <a:spLocks noGrp="1"/>
          </p:cNvSpPr>
          <p:nvPr>
            <p:ph type="ctrTitle"/>
          </p:nvPr>
        </p:nvSpPr>
        <p:spPr>
          <a:xfrm>
            <a:off x="288052" y="770670"/>
            <a:ext cx="11468520" cy="3319008"/>
          </a:xfrm>
        </p:spPr>
        <p:txBody>
          <a:bodyPr>
            <a:normAutofit/>
          </a:bodyPr>
          <a:lstStyle/>
          <a:p>
            <a:r>
              <a:rPr lang="en-US" sz="8800" dirty="0">
                <a:ln w="0"/>
                <a:gradFill>
                  <a:gsLst>
                    <a:gs pos="21000">
                      <a:srgbClr val="53575C"/>
                    </a:gs>
                    <a:gs pos="88000">
                      <a:srgbClr val="C5C7CA"/>
                    </a:gs>
                  </a:gsLst>
                  <a:lin ang="5400000"/>
                </a:gradFill>
                <a:effectLst>
                  <a:outerShdw blurRad="63500" sx="102000" sy="102000" algn="ctr" rotWithShape="0">
                    <a:prstClr val="black">
                      <a:alpha val="40000"/>
                    </a:prstClr>
                  </a:outerShdw>
                </a:effectLst>
              </a:rPr>
              <a:t>THE LYMPHATIC SYSTEM</a:t>
            </a:r>
          </a:p>
        </p:txBody>
      </p:sp>
    </p:spTree>
    <p:extLst>
      <p:ext uri="{BB962C8B-B14F-4D97-AF65-F5344CB8AC3E}">
        <p14:creationId xmlns:p14="http://schemas.microsoft.com/office/powerpoint/2010/main" val="2921129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F7F26-52EC-4ABB-A389-6BD487EE2551}"/>
              </a:ext>
            </a:extLst>
          </p:cNvPr>
          <p:cNvSpPr>
            <a:spLocks noGrp="1"/>
          </p:cNvSpPr>
          <p:nvPr>
            <p:ph type="title"/>
          </p:nvPr>
        </p:nvSpPr>
        <p:spPr>
          <a:xfrm>
            <a:off x="762001" y="803325"/>
            <a:ext cx="5314536" cy="1325563"/>
          </a:xfrm>
        </p:spPr>
        <p:txBody>
          <a:bodyPr>
            <a:normAutofit/>
          </a:bodyPr>
          <a:lstStyle/>
          <a:p>
            <a:r>
              <a:rPr lang="en-US" dirty="0"/>
              <a:t>lymphatic fluid</a:t>
            </a:r>
          </a:p>
        </p:txBody>
      </p:sp>
      <p:sp>
        <p:nvSpPr>
          <p:cNvPr id="3" name="Content Placeholder 2">
            <a:extLst>
              <a:ext uri="{FF2B5EF4-FFF2-40B4-BE49-F238E27FC236}">
                <a16:creationId xmlns:a16="http://schemas.microsoft.com/office/drawing/2014/main" id="{673537CE-101E-4993-976A-69E19E313795}"/>
              </a:ext>
            </a:extLst>
          </p:cNvPr>
          <p:cNvSpPr>
            <a:spLocks noGrp="1"/>
          </p:cNvSpPr>
          <p:nvPr>
            <p:ph idx="1"/>
          </p:nvPr>
        </p:nvSpPr>
        <p:spPr>
          <a:xfrm>
            <a:off x="762000" y="2279018"/>
            <a:ext cx="5314543" cy="3375920"/>
          </a:xfrm>
        </p:spPr>
        <p:txBody>
          <a:bodyPr anchor="t">
            <a:normAutofit lnSpcReduction="10000"/>
          </a:bodyPr>
          <a:lstStyle/>
          <a:p>
            <a:r>
              <a:rPr lang="en-US" sz="4000" dirty="0"/>
              <a:t>Lymph or lymphatic fluid is the term used to describe interstitial fluid once it has entered the lymphatic system. </a:t>
            </a:r>
          </a:p>
          <a:p>
            <a:endParaRPr lang="en-US" sz="4000" dirty="0"/>
          </a:p>
        </p:txBody>
      </p:sp>
      <p:sp>
        <p:nvSpPr>
          <p:cNvPr id="12"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 outdoor, clothing, tree&#10;&#10;Description automatically generated">
            <a:extLst>
              <a:ext uri="{FF2B5EF4-FFF2-40B4-BE49-F238E27FC236}">
                <a16:creationId xmlns:a16="http://schemas.microsoft.com/office/drawing/2014/main" id="{FCDEB852-9EA7-4478-A4DA-1AE59E96676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 b="2206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514742773"/>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000343-CA8A-4F0F-BCA4-3505FEAA648B}"/>
              </a:ext>
            </a:extLst>
          </p:cNvPr>
          <p:cNvSpPr>
            <a:spLocks noGrp="1"/>
          </p:cNvSpPr>
          <p:nvPr>
            <p:ph idx="1"/>
          </p:nvPr>
        </p:nvSpPr>
        <p:spPr>
          <a:xfrm>
            <a:off x="442133" y="704675"/>
            <a:ext cx="4012421" cy="5139266"/>
          </a:xfrm>
        </p:spPr>
        <p:txBody>
          <a:bodyPr>
            <a:normAutofit/>
          </a:bodyPr>
          <a:lstStyle/>
          <a:p>
            <a:pPr marL="0" indent="0">
              <a:buNone/>
            </a:pPr>
            <a:r>
              <a:rPr lang="en-US" b="1" i="1" dirty="0">
                <a:solidFill>
                  <a:schemeClr val="bg1"/>
                </a:solidFill>
              </a:rPr>
              <a:t>LYMPH NODES</a:t>
            </a:r>
          </a:p>
          <a:p>
            <a:r>
              <a:rPr lang="en-US" b="1" i="1" dirty="0">
                <a:solidFill>
                  <a:schemeClr val="bg1"/>
                </a:solidFill>
              </a:rPr>
              <a:t>The lymph nodes act as sites of the adaptive immune responses mediated by T cells, B cells, and accessory cells of the adaptive immune system.</a:t>
            </a:r>
          </a:p>
          <a:p>
            <a:pPr marL="0" indent="0">
              <a:buNone/>
            </a:pPr>
            <a:endParaRPr lang="en-US" b="1" i="1" dirty="0">
              <a:solidFill>
                <a:schemeClr val="bg1"/>
              </a:solidFill>
            </a:endParaRPr>
          </a:p>
        </p:txBody>
      </p:sp>
      <p:pic>
        <p:nvPicPr>
          <p:cNvPr id="4" name="Picture 3" descr="A picture containing text, map&#10;&#10;Description automatically generated">
            <a:extLst>
              <a:ext uri="{FF2B5EF4-FFF2-40B4-BE49-F238E27FC236}">
                <a16:creationId xmlns:a16="http://schemas.microsoft.com/office/drawing/2014/main" id="{DBBC8C92-9D06-4C67-9A8D-8D5B3BCEB5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83" r="1" b="24311"/>
          <a:stretch/>
        </p:blipFill>
        <p:spPr>
          <a:xfrm>
            <a:off x="5297763" y="1206179"/>
            <a:ext cx="6250769" cy="4284774"/>
          </a:xfrm>
          <a:prstGeom prst="rect">
            <a:avLst/>
          </a:prstGeom>
        </p:spPr>
      </p:pic>
    </p:spTree>
    <p:extLst>
      <p:ext uri="{BB962C8B-B14F-4D97-AF65-F5344CB8AC3E}">
        <p14:creationId xmlns:p14="http://schemas.microsoft.com/office/powerpoint/2010/main" val="17073707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88C9867D-2EA8-4D64-84A2-7357C8B3415D}"/>
              </a:ext>
            </a:extLst>
          </p:cNvPr>
          <p:cNvSpPr>
            <a:spLocks noGrp="1"/>
          </p:cNvSpPr>
          <p:nvPr>
            <p:ph type="title"/>
          </p:nvPr>
        </p:nvSpPr>
        <p:spPr>
          <a:xfrm>
            <a:off x="1" y="5529884"/>
            <a:ext cx="6643904" cy="1096331"/>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Autofit/>
          </a:bodyPr>
          <a:lstStyle/>
          <a:p>
            <a:br>
              <a:rPr lang="en-US" sz="5400" dirty="0">
                <a:solidFill>
                  <a:srgbClr val="303030"/>
                </a:solidFill>
                <a:latin typeface="Aharoni" panose="02010803020104030203" pitchFamily="2" charset="-79"/>
                <a:cs typeface="Aharoni" panose="02010803020104030203" pitchFamily="2" charset="-79"/>
              </a:rPr>
            </a:br>
            <a:r>
              <a:rPr lang="en-US" sz="5400" dirty="0">
                <a:solidFill>
                  <a:srgbClr val="303030"/>
                </a:solidFill>
                <a:latin typeface="Aharoni" panose="02010803020104030203" pitchFamily="2" charset="-79"/>
                <a:cs typeface="Aharoni" panose="02010803020104030203" pitchFamily="2" charset="-79"/>
              </a:rPr>
              <a:t>The Spleen</a:t>
            </a:r>
            <a:br>
              <a:rPr lang="en-US" sz="5400" dirty="0">
                <a:solidFill>
                  <a:srgbClr val="303030"/>
                </a:solidFill>
                <a:latin typeface="Aharoni" panose="02010803020104030203" pitchFamily="2" charset="-79"/>
                <a:cs typeface="Aharoni" panose="02010803020104030203" pitchFamily="2" charset="-79"/>
              </a:rPr>
            </a:br>
            <a:endParaRPr lang="en-US" sz="5400" dirty="0">
              <a:solidFill>
                <a:srgbClr val="303030"/>
              </a:solidFill>
              <a:latin typeface="Aharoni" panose="02010803020104030203" pitchFamily="2" charset="-79"/>
              <a:cs typeface="Aharoni" panose="02010803020104030203" pitchFamily="2" charset="-79"/>
            </a:endParaRPr>
          </a:p>
        </p:txBody>
      </p:sp>
      <p:pic>
        <p:nvPicPr>
          <p:cNvPr id="5" name="Picture 4" descr="A picture containing food&#10;&#10;Description automatically generated">
            <a:extLst>
              <a:ext uri="{FF2B5EF4-FFF2-40B4-BE49-F238E27FC236}">
                <a16:creationId xmlns:a16="http://schemas.microsoft.com/office/drawing/2014/main" id="{FAE74000-A988-4E3F-8313-E8D6F925B4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78888" y="965200"/>
            <a:ext cx="5283533" cy="3989067"/>
          </a:xfrm>
          <a:prstGeom prst="rect">
            <a:avLst/>
          </a:prstGeom>
        </p:spPr>
      </p:pic>
      <p:sp>
        <p:nvSpPr>
          <p:cNvPr id="3" name="Content Placeholder 2">
            <a:extLst>
              <a:ext uri="{FF2B5EF4-FFF2-40B4-BE49-F238E27FC236}">
                <a16:creationId xmlns:a16="http://schemas.microsoft.com/office/drawing/2014/main" id="{5E5E34CE-EFC0-4DCC-BEBD-BEC6A5D6C8BA}"/>
              </a:ext>
            </a:extLst>
          </p:cNvPr>
          <p:cNvSpPr>
            <a:spLocks noGrp="1"/>
          </p:cNvSpPr>
          <p:nvPr>
            <p:ph idx="1"/>
          </p:nvPr>
        </p:nvSpPr>
        <p:spPr>
          <a:xfrm>
            <a:off x="7534655" y="553673"/>
            <a:ext cx="4008101" cy="4431984"/>
          </a:xfrm>
        </p:spPr>
        <p:txBody>
          <a:bodyPr anchor="ctr">
            <a:normAutofit lnSpcReduction="10000"/>
          </a:bodyPr>
          <a:lstStyle/>
          <a:p>
            <a:pPr marL="0" indent="0">
              <a:buNone/>
            </a:pPr>
            <a:r>
              <a:rPr lang="en-US" dirty="0"/>
              <a:t>The spleen is a major secondary lymphoid organ. </a:t>
            </a:r>
          </a:p>
          <a:p>
            <a:r>
              <a:rPr lang="en-US" dirty="0"/>
              <a:t>It attached to the left lateral border of the stomach. </a:t>
            </a:r>
          </a:p>
          <a:p>
            <a:r>
              <a:rPr lang="en-US" dirty="0"/>
              <a:t>The spleen is a fragile organ without a strong capsule, and is dark red due to its extensive vascularization. </a:t>
            </a:r>
          </a:p>
          <a:p>
            <a:pPr marL="0" indent="0">
              <a:buNone/>
            </a:pPr>
            <a:endParaRPr lang="en-US" dirty="0"/>
          </a:p>
        </p:txBody>
      </p:sp>
    </p:spTree>
    <p:extLst>
      <p:ext uri="{BB962C8B-B14F-4D97-AF65-F5344CB8AC3E}">
        <p14:creationId xmlns:p14="http://schemas.microsoft.com/office/powerpoint/2010/main" val="19524515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88C9867D-2EA8-4D64-84A2-7357C8B3415D}"/>
              </a:ext>
            </a:extLst>
          </p:cNvPr>
          <p:cNvSpPr>
            <a:spLocks noGrp="1"/>
          </p:cNvSpPr>
          <p:nvPr>
            <p:ph type="title"/>
          </p:nvPr>
        </p:nvSpPr>
        <p:spPr>
          <a:xfrm>
            <a:off x="1" y="5529884"/>
            <a:ext cx="6643904" cy="1096331"/>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Autofit/>
          </a:bodyPr>
          <a:lstStyle/>
          <a:p>
            <a:br>
              <a:rPr lang="en-US" sz="5400" dirty="0">
                <a:solidFill>
                  <a:srgbClr val="303030"/>
                </a:solidFill>
                <a:latin typeface="Aharoni" panose="02010803020104030203" pitchFamily="2" charset="-79"/>
                <a:cs typeface="Aharoni" panose="02010803020104030203" pitchFamily="2" charset="-79"/>
              </a:rPr>
            </a:br>
            <a:r>
              <a:rPr lang="en-US" sz="5400" dirty="0">
                <a:solidFill>
                  <a:srgbClr val="303030"/>
                </a:solidFill>
                <a:latin typeface="Aharoni" panose="02010803020104030203" pitchFamily="2" charset="-79"/>
                <a:cs typeface="Aharoni" panose="02010803020104030203" pitchFamily="2" charset="-79"/>
              </a:rPr>
              <a:t>The Spleen</a:t>
            </a:r>
            <a:br>
              <a:rPr lang="en-US" sz="5400" dirty="0">
                <a:solidFill>
                  <a:srgbClr val="303030"/>
                </a:solidFill>
                <a:latin typeface="Aharoni" panose="02010803020104030203" pitchFamily="2" charset="-79"/>
                <a:cs typeface="Aharoni" panose="02010803020104030203" pitchFamily="2" charset="-79"/>
              </a:rPr>
            </a:br>
            <a:endParaRPr lang="en-US" sz="5400" dirty="0">
              <a:solidFill>
                <a:srgbClr val="303030"/>
              </a:solidFill>
              <a:latin typeface="Aharoni" panose="02010803020104030203" pitchFamily="2" charset="-79"/>
              <a:cs typeface="Aharoni" panose="02010803020104030203" pitchFamily="2" charset="-79"/>
            </a:endParaRPr>
          </a:p>
        </p:txBody>
      </p:sp>
      <p:pic>
        <p:nvPicPr>
          <p:cNvPr id="5" name="Picture 4" descr="A picture containing food&#10;&#10;Description automatically generated">
            <a:extLst>
              <a:ext uri="{FF2B5EF4-FFF2-40B4-BE49-F238E27FC236}">
                <a16:creationId xmlns:a16="http://schemas.microsoft.com/office/drawing/2014/main" id="{FAE74000-A988-4E3F-8313-E8D6F925B4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78888" y="965200"/>
            <a:ext cx="5283533" cy="3989067"/>
          </a:xfrm>
          <a:prstGeom prst="rect">
            <a:avLst/>
          </a:prstGeom>
        </p:spPr>
      </p:pic>
      <p:sp>
        <p:nvSpPr>
          <p:cNvPr id="3" name="Content Placeholder 2">
            <a:extLst>
              <a:ext uri="{FF2B5EF4-FFF2-40B4-BE49-F238E27FC236}">
                <a16:creationId xmlns:a16="http://schemas.microsoft.com/office/drawing/2014/main" id="{5E5E34CE-EFC0-4DCC-BEBD-BEC6A5D6C8BA}"/>
              </a:ext>
            </a:extLst>
          </p:cNvPr>
          <p:cNvSpPr>
            <a:spLocks noGrp="1"/>
          </p:cNvSpPr>
          <p:nvPr>
            <p:ph idx="1"/>
          </p:nvPr>
        </p:nvSpPr>
        <p:spPr>
          <a:xfrm>
            <a:off x="7534655" y="553673"/>
            <a:ext cx="4008101" cy="4431984"/>
          </a:xfrm>
        </p:spPr>
        <p:txBody>
          <a:bodyPr anchor="ctr">
            <a:normAutofit/>
          </a:bodyPr>
          <a:lstStyle/>
          <a:p>
            <a:r>
              <a:rPr lang="en-US" dirty="0"/>
              <a:t>The spleen is sometimes called the “filter of the blood”.</a:t>
            </a:r>
          </a:p>
          <a:p>
            <a:pPr lvl="1"/>
            <a:r>
              <a:rPr lang="en-US" sz="2000" dirty="0"/>
              <a:t>Extensive vascularization </a:t>
            </a:r>
          </a:p>
          <a:p>
            <a:pPr lvl="1"/>
            <a:r>
              <a:rPr lang="en-US" sz="2000" dirty="0"/>
              <a:t>Has macrophages and dendritic cells </a:t>
            </a:r>
          </a:p>
          <a:p>
            <a:pPr lvl="2"/>
            <a:r>
              <a:rPr lang="en-US" sz="1600" dirty="0"/>
              <a:t>Act to remove microbes and other materials from the blood, including dying red blood cells. </a:t>
            </a:r>
          </a:p>
          <a:p>
            <a:pPr lvl="1"/>
            <a:r>
              <a:rPr lang="en-US" sz="2000" dirty="0"/>
              <a:t>The spleen also functions as the location of immune responses to blood-borne pathogens.</a:t>
            </a:r>
          </a:p>
          <a:p>
            <a:pPr marL="0" indent="0">
              <a:buNone/>
            </a:pPr>
            <a:endParaRPr lang="en-US" sz="4400" dirty="0"/>
          </a:p>
        </p:txBody>
      </p:sp>
    </p:spTree>
    <p:extLst>
      <p:ext uri="{BB962C8B-B14F-4D97-AF65-F5344CB8AC3E}">
        <p14:creationId xmlns:p14="http://schemas.microsoft.com/office/powerpoint/2010/main" val="12855889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A05C-7752-4BE9-AF25-94EB54B1BC91}"/>
              </a:ext>
            </a:extLst>
          </p:cNvPr>
          <p:cNvSpPr>
            <a:spLocks noGrp="1"/>
          </p:cNvSpPr>
          <p:nvPr>
            <p:ph type="title"/>
          </p:nvPr>
        </p:nvSpPr>
        <p:spPr>
          <a:xfrm>
            <a:off x="648929" y="629266"/>
            <a:ext cx="6586491" cy="1676603"/>
          </a:xfrm>
        </p:spPr>
        <p:txBody>
          <a:bodyPr>
            <a:normAutofit/>
          </a:bodyPr>
          <a:lstStyle/>
          <a:p>
            <a:br>
              <a:rPr lang="en-US" sz="3700" b="1" dirty="0"/>
            </a:br>
            <a:r>
              <a:rPr lang="en-US" sz="3700" b="1" dirty="0"/>
              <a:t>Lymphoid Nodules</a:t>
            </a:r>
            <a:br>
              <a:rPr lang="en-US" sz="3700" b="1" dirty="0"/>
            </a:br>
            <a:endParaRPr lang="en-US" sz="3700" b="1" dirty="0"/>
          </a:p>
        </p:txBody>
      </p:sp>
      <p:sp>
        <p:nvSpPr>
          <p:cNvPr id="3" name="Content Placeholder 2">
            <a:extLst>
              <a:ext uri="{FF2B5EF4-FFF2-40B4-BE49-F238E27FC236}">
                <a16:creationId xmlns:a16="http://schemas.microsoft.com/office/drawing/2014/main" id="{3F8F9E20-4A51-4F27-858F-36F77DA33E72}"/>
              </a:ext>
            </a:extLst>
          </p:cNvPr>
          <p:cNvSpPr>
            <a:spLocks noGrp="1"/>
          </p:cNvSpPr>
          <p:nvPr>
            <p:ph idx="1"/>
          </p:nvPr>
        </p:nvSpPr>
        <p:spPr>
          <a:xfrm>
            <a:off x="648930" y="2438400"/>
            <a:ext cx="6586489" cy="3785419"/>
          </a:xfrm>
        </p:spPr>
        <p:txBody>
          <a:bodyPr>
            <a:normAutofit/>
          </a:bodyPr>
          <a:lstStyle/>
          <a:p>
            <a:r>
              <a:rPr lang="en-US" sz="2200"/>
              <a:t>The lymphoid nodules consist of a dense cluster of lymphocytes.</a:t>
            </a:r>
          </a:p>
          <a:p>
            <a:r>
              <a:rPr lang="en-US" sz="2200"/>
              <a:t>Lymphoid nodules are located in the respiratory and digestive tracts.</a:t>
            </a:r>
          </a:p>
          <a:p>
            <a:endParaRPr lang="en-US" sz="2200"/>
          </a:p>
          <a:p>
            <a:r>
              <a:rPr lang="en-US" sz="2200"/>
              <a:t>Tonsils are lymphoid nodules located along the inner surface of the pharynx (throat) and are important in fighting pathogens.</a:t>
            </a:r>
          </a:p>
          <a:p>
            <a:r>
              <a:rPr lang="en-US" sz="2200"/>
              <a:t>Tonsil swelling is an indication of an active immune response to infection. </a:t>
            </a:r>
          </a:p>
        </p:txBody>
      </p:sp>
      <p:pic>
        <p:nvPicPr>
          <p:cNvPr id="5" name="Picture 4">
            <a:extLst>
              <a:ext uri="{FF2B5EF4-FFF2-40B4-BE49-F238E27FC236}">
                <a16:creationId xmlns:a16="http://schemas.microsoft.com/office/drawing/2014/main" id="{A7B8BF4F-799F-4F56-AD1A-34061F403BF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75" r="3490" b="3"/>
          <a:stretch/>
        </p:blipFill>
        <p:spPr>
          <a:xfrm>
            <a:off x="7556409" y="640082"/>
            <a:ext cx="3995928" cy="5577837"/>
          </a:xfrm>
          <a:prstGeom prst="rect">
            <a:avLst/>
          </a:prstGeom>
          <a:effectLst/>
        </p:spPr>
      </p:pic>
      <p:sp>
        <p:nvSpPr>
          <p:cNvPr id="6" name="TextBox 5">
            <a:extLst>
              <a:ext uri="{FF2B5EF4-FFF2-40B4-BE49-F238E27FC236}">
                <a16:creationId xmlns:a16="http://schemas.microsoft.com/office/drawing/2014/main" id="{3ECC2CAA-2127-4DCC-A6B5-2F93C5F11C03}"/>
              </a:ext>
            </a:extLst>
          </p:cNvPr>
          <p:cNvSpPr txBox="1"/>
          <p:nvPr/>
        </p:nvSpPr>
        <p:spPr>
          <a:xfrm>
            <a:off x="9245295" y="6017864"/>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en.wiktionary.org/wiki/palatine_tonsi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187187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3FF9D-DE6E-4FB6-A55C-17A2BE0F9681}"/>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lymph nodes</a:t>
            </a:r>
          </a:p>
        </p:txBody>
      </p:sp>
      <p:sp>
        <p:nvSpPr>
          <p:cNvPr id="3" name="Content Placeholder 2">
            <a:extLst>
              <a:ext uri="{FF2B5EF4-FFF2-40B4-BE49-F238E27FC236}">
                <a16:creationId xmlns:a16="http://schemas.microsoft.com/office/drawing/2014/main" id="{7181C63D-8D24-4484-9D30-3B6555AF6C2A}"/>
              </a:ext>
            </a:extLst>
          </p:cNvPr>
          <p:cNvSpPr>
            <a:spLocks noGrp="1"/>
          </p:cNvSpPr>
          <p:nvPr>
            <p:ph idx="1"/>
          </p:nvPr>
        </p:nvSpPr>
        <p:spPr>
          <a:xfrm>
            <a:off x="643468" y="2638044"/>
            <a:ext cx="3363974" cy="3415622"/>
          </a:xfrm>
        </p:spPr>
        <p:txBody>
          <a:bodyPr>
            <a:normAutofit/>
          </a:bodyPr>
          <a:lstStyle/>
          <a:p>
            <a:r>
              <a:rPr lang="en-US" sz="1700">
                <a:solidFill>
                  <a:schemeClr val="bg1"/>
                </a:solidFill>
              </a:rPr>
              <a:t>Cells of the immune system also use lymph nodes as major staging areas for the development of critical immune responses. </a:t>
            </a:r>
          </a:p>
          <a:p>
            <a:r>
              <a:rPr lang="en-US" sz="1700">
                <a:solidFill>
                  <a:schemeClr val="bg1"/>
                </a:solidFill>
              </a:rPr>
              <a:t>A lymph node is one of the small, bean-shaped organs located throughout the lymphatic system.</a:t>
            </a:r>
          </a:p>
          <a:p>
            <a:r>
              <a:rPr lang="en-US" sz="1700">
                <a:solidFill>
                  <a:schemeClr val="bg1"/>
                </a:solidFill>
              </a:rPr>
              <a:t>the lymph nodes, which are commonly found near the groin, armpits, neck, chest, and abdomen.</a:t>
            </a:r>
          </a:p>
          <a:p>
            <a:endParaRPr lang="en-US" sz="1700">
              <a:solidFill>
                <a:schemeClr val="bg1"/>
              </a:solidFill>
            </a:endParaRPr>
          </a:p>
        </p:txBody>
      </p:sp>
      <p:pic>
        <p:nvPicPr>
          <p:cNvPr id="7" name="Picture 6" descr="A picture containing text, map&#10;&#10;Description automatically generated">
            <a:extLst>
              <a:ext uri="{FF2B5EF4-FFF2-40B4-BE49-F238E27FC236}">
                <a16:creationId xmlns:a16="http://schemas.microsoft.com/office/drawing/2014/main" id="{0CA391F1-CB01-4DC2-BC23-A40044D05E0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83" r="1" b="24311"/>
          <a:stretch/>
        </p:blipFill>
        <p:spPr>
          <a:xfrm>
            <a:off x="5297763" y="1206179"/>
            <a:ext cx="6250769" cy="4284774"/>
          </a:xfrm>
          <a:prstGeom prst="rect">
            <a:avLst/>
          </a:prstGeom>
        </p:spPr>
      </p:pic>
    </p:spTree>
    <p:extLst>
      <p:ext uri="{BB962C8B-B14F-4D97-AF65-F5344CB8AC3E}">
        <p14:creationId xmlns:p14="http://schemas.microsoft.com/office/powerpoint/2010/main" val="2673379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B3DCC5-9229-416A-9295-DDD49CD90B5A}"/>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Lymphatic Capillaries</a:t>
            </a:r>
          </a:p>
        </p:txBody>
      </p:sp>
      <p:sp>
        <p:nvSpPr>
          <p:cNvPr id="3" name="Content Placeholder 2">
            <a:extLst>
              <a:ext uri="{FF2B5EF4-FFF2-40B4-BE49-F238E27FC236}">
                <a16:creationId xmlns:a16="http://schemas.microsoft.com/office/drawing/2014/main" id="{96BB3DFD-8423-4C4A-BE08-2F385B54A47E}"/>
              </a:ext>
            </a:extLst>
          </p:cNvPr>
          <p:cNvSpPr>
            <a:spLocks noGrp="1"/>
          </p:cNvSpPr>
          <p:nvPr>
            <p:ph idx="1"/>
          </p:nvPr>
        </p:nvSpPr>
        <p:spPr>
          <a:xfrm>
            <a:off x="643468" y="2638044"/>
            <a:ext cx="3363974" cy="3415622"/>
          </a:xfrm>
        </p:spPr>
        <p:txBody>
          <a:bodyPr>
            <a:normAutofit/>
          </a:bodyPr>
          <a:lstStyle/>
          <a:p>
            <a:r>
              <a:rPr lang="en-US" sz="1700" dirty="0">
                <a:solidFill>
                  <a:schemeClr val="bg1"/>
                </a:solidFill>
              </a:rPr>
              <a:t>lymph is not actively pumped by the heart</a:t>
            </a:r>
          </a:p>
          <a:p>
            <a:r>
              <a:rPr lang="en-US" sz="1700" dirty="0">
                <a:solidFill>
                  <a:schemeClr val="bg1"/>
                </a:solidFill>
              </a:rPr>
              <a:t>lymph is forced through the vessels by…</a:t>
            </a:r>
          </a:p>
          <a:p>
            <a:pPr lvl="1"/>
            <a:r>
              <a:rPr lang="en-US" sz="1700" dirty="0">
                <a:solidFill>
                  <a:schemeClr val="bg1"/>
                </a:solidFill>
              </a:rPr>
              <a:t> the movements of the body- the contraction of skeletal muscles during body movements, and breathing. </a:t>
            </a:r>
          </a:p>
          <a:p>
            <a:pPr lvl="1"/>
            <a:r>
              <a:rPr lang="en-US" sz="1700" dirty="0">
                <a:solidFill>
                  <a:schemeClr val="bg1"/>
                </a:solidFill>
              </a:rPr>
              <a:t>One-way valves (semi-lunar valves) in lymphatic vessels keep the lymph moving toward the heart. </a:t>
            </a:r>
          </a:p>
          <a:p>
            <a:pPr marL="0" indent="0">
              <a:buNone/>
            </a:pPr>
            <a:endParaRPr lang="en-US" sz="1700" dirty="0">
              <a:solidFill>
                <a:schemeClr val="bg1"/>
              </a:solidFill>
            </a:endParaRPr>
          </a:p>
        </p:txBody>
      </p:sp>
      <p:pic>
        <p:nvPicPr>
          <p:cNvPr id="8" name="Picture 2" descr="Related image">
            <a:extLst>
              <a:ext uri="{FF2B5EF4-FFF2-40B4-BE49-F238E27FC236}">
                <a16:creationId xmlns:a16="http://schemas.microsoft.com/office/drawing/2014/main" id="{5D5477CD-0D07-4ED1-A769-271F7F5605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816" t="22153" b="16907"/>
          <a:stretch/>
        </p:blipFill>
        <p:spPr bwMode="auto">
          <a:xfrm>
            <a:off x="5985628" y="643467"/>
            <a:ext cx="4875038"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22862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F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C3BD21-C3FB-4B9B-90CC-90E99B54DF56}"/>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Lymphatic Capillaries</a:t>
            </a:r>
          </a:p>
        </p:txBody>
      </p:sp>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04CBD3-EB26-4611-8C03-5C2229E01AA4}"/>
              </a:ext>
            </a:extLst>
          </p:cNvPr>
          <p:cNvSpPr>
            <a:spLocks noGrp="1"/>
          </p:cNvSpPr>
          <p:nvPr>
            <p:ph idx="1"/>
          </p:nvPr>
        </p:nvSpPr>
        <p:spPr>
          <a:xfrm>
            <a:off x="8029319" y="917725"/>
            <a:ext cx="3424739" cy="4852362"/>
          </a:xfrm>
        </p:spPr>
        <p:txBody>
          <a:bodyPr anchor="ctr">
            <a:normAutofit/>
          </a:bodyPr>
          <a:lstStyle/>
          <a:p>
            <a:endParaRPr lang="en-US" sz="1700" dirty="0">
              <a:solidFill>
                <a:srgbClr val="FFFFFF"/>
              </a:solidFill>
            </a:endParaRPr>
          </a:p>
          <a:p>
            <a:r>
              <a:rPr lang="en-US" sz="1700" dirty="0">
                <a:solidFill>
                  <a:srgbClr val="FFFFFF"/>
                </a:solidFill>
              </a:rPr>
              <a:t>Lymphatic capillaries, also called the terminal lymphatics, are vessels where interstitial fluid enters the lymphatic system to become lymph fluid. </a:t>
            </a:r>
          </a:p>
          <a:p>
            <a:endParaRPr lang="en-US" sz="1700" dirty="0">
              <a:solidFill>
                <a:srgbClr val="FFFFFF"/>
              </a:solidFill>
            </a:endParaRPr>
          </a:p>
          <a:p>
            <a:r>
              <a:rPr lang="en-US" sz="1700" dirty="0">
                <a:solidFill>
                  <a:srgbClr val="FFFFFF"/>
                </a:solidFill>
              </a:rPr>
              <a:t>Lymphatic capillaries are interlaced among the arterioles and venules of the circulatory system in the soft connective tissues of the body.</a:t>
            </a:r>
          </a:p>
          <a:p>
            <a:pPr marL="0" indent="0">
              <a:buNone/>
            </a:pPr>
            <a:endParaRPr lang="en-US" sz="1700" dirty="0">
              <a:solidFill>
                <a:srgbClr val="FFFFFF"/>
              </a:solidFill>
            </a:endParaRPr>
          </a:p>
        </p:txBody>
      </p:sp>
      <p:pic>
        <p:nvPicPr>
          <p:cNvPr id="7" name="Picture 2" descr="Related image">
            <a:extLst>
              <a:ext uri="{FF2B5EF4-FFF2-40B4-BE49-F238E27FC236}">
                <a16:creationId xmlns:a16="http://schemas.microsoft.com/office/drawing/2014/main" id="{32AF00ED-580D-4FE4-8040-4AEE331753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04" r="1" b="1690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80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F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8EA44F-2696-4FA7-BF89-F0F61BD6499D}"/>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Lymphatic capillaries</a:t>
            </a:r>
          </a:p>
        </p:txBody>
      </p:sp>
      <p:pic>
        <p:nvPicPr>
          <p:cNvPr id="4" name="Picture 3">
            <a:extLst>
              <a:ext uri="{FF2B5EF4-FFF2-40B4-BE49-F238E27FC236}">
                <a16:creationId xmlns:a16="http://schemas.microsoft.com/office/drawing/2014/main" id="{AF235CBB-C88C-4AFD-9AA4-451084F2B3D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013" r="-1" b="-1"/>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BA5D8E-B093-42FD-8735-738F31D30457}"/>
              </a:ext>
            </a:extLst>
          </p:cNvPr>
          <p:cNvSpPr>
            <a:spLocks noGrp="1"/>
          </p:cNvSpPr>
          <p:nvPr>
            <p:ph idx="1"/>
          </p:nvPr>
        </p:nvSpPr>
        <p:spPr>
          <a:xfrm>
            <a:off x="8029319" y="917725"/>
            <a:ext cx="3424739" cy="4852362"/>
          </a:xfrm>
        </p:spPr>
        <p:txBody>
          <a:bodyPr anchor="ctr">
            <a:normAutofit/>
          </a:bodyPr>
          <a:lstStyle/>
          <a:p>
            <a:endParaRPr lang="en-US" sz="2000">
              <a:solidFill>
                <a:srgbClr val="FFFFFF"/>
              </a:solidFill>
            </a:endParaRPr>
          </a:p>
          <a:p>
            <a:r>
              <a:rPr lang="en-US" sz="2000">
                <a:solidFill>
                  <a:srgbClr val="FFFFFF"/>
                </a:solidFill>
              </a:rPr>
              <a:t>Lymphatic capillaries are formed by a one cell-thick layer of endothelial cells.</a:t>
            </a:r>
          </a:p>
          <a:p>
            <a:r>
              <a:rPr lang="en-US" sz="2000">
                <a:solidFill>
                  <a:srgbClr val="FFFFFF"/>
                </a:solidFill>
              </a:rPr>
              <a:t>interstitial fluid flows into lymphatic capillaries via overlapping cells. </a:t>
            </a:r>
          </a:p>
          <a:p>
            <a:r>
              <a:rPr lang="en-US" sz="2000">
                <a:solidFill>
                  <a:srgbClr val="FFFFFF"/>
                </a:solidFill>
              </a:rPr>
              <a:t>When interstitial pressure is low, the endothelial flaps close to prevent “backflow.” </a:t>
            </a:r>
          </a:p>
          <a:p>
            <a:pPr marL="0" indent="0">
              <a:buNone/>
            </a:pPr>
            <a:endParaRPr lang="en-US" sz="2000">
              <a:solidFill>
                <a:srgbClr val="FFFFFF"/>
              </a:solidFill>
            </a:endParaRPr>
          </a:p>
        </p:txBody>
      </p:sp>
    </p:spTree>
    <p:extLst>
      <p:ext uri="{BB962C8B-B14F-4D97-AF65-F5344CB8AC3E}">
        <p14:creationId xmlns:p14="http://schemas.microsoft.com/office/powerpoint/2010/main" val="2400985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5DBE-95B9-4F07-B5A5-FDAEE8FD6FA6}"/>
              </a:ext>
            </a:extLst>
          </p:cNvPr>
          <p:cNvSpPr>
            <a:spLocks noGrp="1"/>
          </p:cNvSpPr>
          <p:nvPr>
            <p:ph type="title"/>
          </p:nvPr>
        </p:nvSpPr>
        <p:spPr>
          <a:xfrm>
            <a:off x="648929" y="629266"/>
            <a:ext cx="5127031" cy="1676603"/>
          </a:xfrm>
        </p:spPr>
        <p:txBody>
          <a:bodyPr>
            <a:normAutofit/>
          </a:bodyPr>
          <a:lstStyle/>
          <a:p>
            <a:r>
              <a:rPr lang="en-US" dirty="0"/>
              <a:t>lacteals</a:t>
            </a:r>
          </a:p>
        </p:txBody>
      </p:sp>
      <p:sp>
        <p:nvSpPr>
          <p:cNvPr id="3" name="Content Placeholder 2">
            <a:extLst>
              <a:ext uri="{FF2B5EF4-FFF2-40B4-BE49-F238E27FC236}">
                <a16:creationId xmlns:a16="http://schemas.microsoft.com/office/drawing/2014/main" id="{F5327E02-AD1C-4D0C-83E2-6E812157C7B7}"/>
              </a:ext>
            </a:extLst>
          </p:cNvPr>
          <p:cNvSpPr>
            <a:spLocks noGrp="1"/>
          </p:cNvSpPr>
          <p:nvPr>
            <p:ph idx="1"/>
          </p:nvPr>
        </p:nvSpPr>
        <p:spPr>
          <a:xfrm>
            <a:off x="648930" y="1919236"/>
            <a:ext cx="5127029" cy="4304584"/>
          </a:xfrm>
        </p:spPr>
        <p:txBody>
          <a:bodyPr>
            <a:normAutofit/>
          </a:bodyPr>
          <a:lstStyle/>
          <a:p>
            <a:r>
              <a:rPr lang="en-US" sz="2200"/>
              <a:t>In the small intestine, lymphatic capillaries called lacteals are critical for the transport of dietary lipids and lipid-soluble vitamins to the bloodstream. </a:t>
            </a:r>
          </a:p>
          <a:p>
            <a:r>
              <a:rPr lang="en-US" sz="2200"/>
              <a:t>In the small intestine, dietary triglycerides combine with other lipids and proteins, and enter the lacteals to form a milky fluid called </a:t>
            </a:r>
            <a:r>
              <a:rPr lang="en-US" sz="2200" err="1"/>
              <a:t>chyle</a:t>
            </a:r>
            <a:r>
              <a:rPr lang="en-US" sz="2200"/>
              <a:t>.</a:t>
            </a:r>
          </a:p>
          <a:p>
            <a:r>
              <a:rPr lang="en-US" sz="2200"/>
              <a:t>The </a:t>
            </a:r>
            <a:r>
              <a:rPr lang="en-US" sz="2200" err="1"/>
              <a:t>chyle</a:t>
            </a:r>
            <a:r>
              <a:rPr lang="en-US" sz="2200"/>
              <a:t> then travels through the lymphatic system, eventually entering the liver and then the bloodstream.</a:t>
            </a:r>
          </a:p>
          <a:p>
            <a:endParaRPr lang="en-US" sz="2200"/>
          </a:p>
        </p:txBody>
      </p:sp>
      <p:pic>
        <p:nvPicPr>
          <p:cNvPr id="5" name="Picture 4" descr="A close up of text on a white background&#10;&#10;Description automatically generated">
            <a:extLst>
              <a:ext uri="{FF2B5EF4-FFF2-40B4-BE49-F238E27FC236}">
                <a16:creationId xmlns:a16="http://schemas.microsoft.com/office/drawing/2014/main" id="{044EC92B-780E-4183-B831-2DE6B5A8D81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593" b="3"/>
          <a:stretch/>
        </p:blipFill>
        <p:spPr>
          <a:xfrm>
            <a:off x="6090613" y="640082"/>
            <a:ext cx="5461724" cy="5577837"/>
          </a:xfrm>
          <a:prstGeom prst="rect">
            <a:avLst/>
          </a:prstGeom>
          <a:effectLst/>
        </p:spPr>
      </p:pic>
    </p:spTree>
    <p:extLst>
      <p:ext uri="{BB962C8B-B14F-4D97-AF65-F5344CB8AC3E}">
        <p14:creationId xmlns:p14="http://schemas.microsoft.com/office/powerpoint/2010/main" val="1067099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descr="A close up of a map&#10;&#10;Description automatically generated">
            <a:extLst>
              <a:ext uri="{FF2B5EF4-FFF2-40B4-BE49-F238E27FC236}">
                <a16:creationId xmlns:a16="http://schemas.microsoft.com/office/drawing/2014/main" id="{FB2D9563-E10E-469F-9F24-A2D69F70569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66678" y="643467"/>
            <a:ext cx="9058643" cy="5571066"/>
          </a:xfrm>
          <a:prstGeom prst="rect">
            <a:avLst/>
          </a:prstGeom>
        </p:spPr>
      </p:pic>
    </p:spTree>
    <p:extLst>
      <p:ext uri="{BB962C8B-B14F-4D97-AF65-F5344CB8AC3E}">
        <p14:creationId xmlns:p14="http://schemas.microsoft.com/office/powerpoint/2010/main" val="1659433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05D3B4-4E76-4359-9135-23A884D1540B}"/>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lymphatic vessels - Transport</a:t>
            </a:r>
          </a:p>
        </p:txBody>
      </p:sp>
      <p:sp>
        <p:nvSpPr>
          <p:cNvPr id="3" name="Content Placeholder 2">
            <a:extLst>
              <a:ext uri="{FF2B5EF4-FFF2-40B4-BE49-F238E27FC236}">
                <a16:creationId xmlns:a16="http://schemas.microsoft.com/office/drawing/2014/main" id="{45C74D41-0CFB-4982-8009-028361F4F23C}"/>
              </a:ext>
            </a:extLst>
          </p:cNvPr>
          <p:cNvSpPr>
            <a:spLocks noGrp="1"/>
          </p:cNvSpPr>
          <p:nvPr>
            <p:ph idx="1"/>
          </p:nvPr>
        </p:nvSpPr>
        <p:spPr>
          <a:xfrm>
            <a:off x="643468" y="2638044"/>
            <a:ext cx="3363974" cy="3415622"/>
          </a:xfrm>
        </p:spPr>
        <p:txBody>
          <a:bodyPr>
            <a:normAutofit/>
          </a:bodyPr>
          <a:lstStyle/>
          <a:p>
            <a:endParaRPr lang="en-US" sz="2000">
              <a:solidFill>
                <a:schemeClr val="bg1"/>
              </a:solidFill>
            </a:endParaRPr>
          </a:p>
          <a:p>
            <a:r>
              <a:rPr lang="en-US" sz="2000">
                <a:solidFill>
                  <a:schemeClr val="bg1"/>
                </a:solidFill>
              </a:rPr>
              <a:t>the network of lymphatic vessels transports…</a:t>
            </a:r>
          </a:p>
          <a:p>
            <a:pPr lvl="1"/>
            <a:r>
              <a:rPr lang="en-US" sz="2000">
                <a:solidFill>
                  <a:schemeClr val="bg1"/>
                </a:solidFill>
              </a:rPr>
              <a:t>cells of the immune system</a:t>
            </a:r>
          </a:p>
          <a:p>
            <a:pPr lvl="1"/>
            <a:r>
              <a:rPr lang="en-US" sz="2000">
                <a:solidFill>
                  <a:schemeClr val="bg1"/>
                </a:solidFill>
              </a:rPr>
              <a:t>lipids </a:t>
            </a:r>
          </a:p>
          <a:p>
            <a:pPr lvl="1"/>
            <a:r>
              <a:rPr lang="en-US" sz="2000">
                <a:solidFill>
                  <a:schemeClr val="bg1"/>
                </a:solidFill>
              </a:rPr>
              <a:t>fat-soluble vitamins</a:t>
            </a:r>
          </a:p>
          <a:p>
            <a:endParaRPr lang="en-US" sz="2000">
              <a:solidFill>
                <a:schemeClr val="bg1"/>
              </a:solidFill>
            </a:endParaRPr>
          </a:p>
        </p:txBody>
      </p:sp>
      <p:pic>
        <p:nvPicPr>
          <p:cNvPr id="7" name="Picture 6">
            <a:extLst>
              <a:ext uri="{FF2B5EF4-FFF2-40B4-BE49-F238E27FC236}">
                <a16:creationId xmlns:a16="http://schemas.microsoft.com/office/drawing/2014/main" id="{737E748D-80A7-4DFE-BD29-663DDA7E1D6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1785874"/>
            <a:ext cx="6250769" cy="3125384"/>
          </a:xfrm>
          <a:prstGeom prst="rect">
            <a:avLst/>
          </a:prstGeom>
        </p:spPr>
      </p:pic>
    </p:spTree>
    <p:extLst>
      <p:ext uri="{BB962C8B-B14F-4D97-AF65-F5344CB8AC3E}">
        <p14:creationId xmlns:p14="http://schemas.microsoft.com/office/powerpoint/2010/main" val="3960564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23FF9D-DE6E-4FB6-A55C-17A2BE0F9681}"/>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lymph nodes</a:t>
            </a:r>
          </a:p>
        </p:txBody>
      </p:sp>
      <p:pic>
        <p:nvPicPr>
          <p:cNvPr id="5" name="Picture 4" descr="A picture containing text, map&#10;&#10;Description automatically generated">
            <a:extLst>
              <a:ext uri="{FF2B5EF4-FFF2-40B4-BE49-F238E27FC236}">
                <a16:creationId xmlns:a16="http://schemas.microsoft.com/office/drawing/2014/main" id="{457B2090-5427-479F-9903-418A742E4E1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548" r="1" b="16940"/>
          <a:stretch/>
        </p:blipFill>
        <p:spPr>
          <a:xfrm>
            <a:off x="327547" y="321733"/>
            <a:ext cx="7058306" cy="4107392"/>
          </a:xfrm>
          <a:prstGeom prst="rect">
            <a:avLst/>
          </a:prstGeom>
        </p:spPr>
      </p:pic>
      <p:sp>
        <p:nvSpPr>
          <p:cNvPr id="17"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181C63D-8D24-4484-9D30-3B6555AF6C2A}"/>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Cells of the immune system also use lymph nodes as major staging areas for the development of critical immune responses. </a:t>
            </a:r>
          </a:p>
          <a:p>
            <a:r>
              <a:rPr lang="en-US" sz="2000">
                <a:solidFill>
                  <a:srgbClr val="FFFFFF"/>
                </a:solidFill>
              </a:rPr>
              <a:t>A lymph node is one of the small, bean-shaped organs located throughout the lymphatic system.</a:t>
            </a:r>
          </a:p>
          <a:p>
            <a:endParaRPr lang="en-US" sz="2000">
              <a:solidFill>
                <a:srgbClr val="FFFFFF"/>
              </a:solidFill>
            </a:endParaRPr>
          </a:p>
        </p:txBody>
      </p:sp>
    </p:spTree>
    <p:extLst>
      <p:ext uri="{BB962C8B-B14F-4D97-AF65-F5344CB8AC3E}">
        <p14:creationId xmlns:p14="http://schemas.microsoft.com/office/powerpoint/2010/main" val="2238694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35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A7AB37-2195-4837-8F55-C4B389E8205C}"/>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Lymphatic Vessels</a:t>
            </a:r>
          </a:p>
        </p:txBody>
      </p:sp>
      <p:pic>
        <p:nvPicPr>
          <p:cNvPr id="4098" name="Picture 2" descr="Related image">
            <a:extLst>
              <a:ext uri="{FF2B5EF4-FFF2-40B4-BE49-F238E27FC236}">
                <a16:creationId xmlns:a16="http://schemas.microsoft.com/office/drawing/2014/main" id="{67B3D817-5D0B-43C0-BC90-EED6F525B0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04" r="1" b="1690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10876FA-A749-4CF4-93DE-B8CBF6409942}"/>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The lymphatic vessels begin as capillaries, which feed into larger and larger lymphatic vessels, and eventually empty into the bloodstream by a series of ducts. </a:t>
            </a:r>
          </a:p>
          <a:p>
            <a:pPr marL="0" indent="0">
              <a:buNone/>
            </a:pPr>
            <a:endParaRPr lang="en-US" sz="2000" dirty="0">
              <a:solidFill>
                <a:srgbClr val="FFFFFF"/>
              </a:solidFill>
            </a:endParaRPr>
          </a:p>
        </p:txBody>
      </p:sp>
    </p:spTree>
    <p:extLst>
      <p:ext uri="{BB962C8B-B14F-4D97-AF65-F5344CB8AC3E}">
        <p14:creationId xmlns:p14="http://schemas.microsoft.com/office/powerpoint/2010/main" val="143527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AF66AB-1619-4020-8D27-64CBB05DA21B}"/>
              </a:ext>
            </a:extLst>
          </p:cNvPr>
          <p:cNvSpPr>
            <a:spLocks noGrp="1"/>
          </p:cNvSpPr>
          <p:nvPr>
            <p:ph type="title"/>
          </p:nvPr>
        </p:nvSpPr>
        <p:spPr>
          <a:xfrm>
            <a:off x="863029" y="1012004"/>
            <a:ext cx="3416158" cy="4795408"/>
          </a:xfrm>
        </p:spPr>
        <p:txBody>
          <a:bodyPr>
            <a:normAutofit/>
          </a:bodyPr>
          <a:lstStyle/>
          <a:p>
            <a:r>
              <a:rPr lang="en-US">
                <a:solidFill>
                  <a:srgbClr val="FFFFFF"/>
                </a:solidFill>
              </a:rPr>
              <a:t>OBJECTIVES</a:t>
            </a:r>
          </a:p>
        </p:txBody>
      </p:sp>
      <p:graphicFrame>
        <p:nvGraphicFramePr>
          <p:cNvPr id="5" name="Content Placeholder 2">
            <a:extLst>
              <a:ext uri="{FF2B5EF4-FFF2-40B4-BE49-F238E27FC236}">
                <a16:creationId xmlns:a16="http://schemas.microsoft.com/office/drawing/2014/main" id="{E7D441D4-62B8-4C9A-AA43-90C9813EE792}"/>
              </a:ext>
            </a:extLst>
          </p:cNvPr>
          <p:cNvGraphicFramePr>
            <a:graphicFrameLocks noGrp="1"/>
          </p:cNvGraphicFramePr>
          <p:nvPr>
            <p:ph idx="1"/>
            <p:extLst>
              <p:ext uri="{D42A27DB-BD31-4B8C-83A1-F6EECF244321}">
                <p14:modId xmlns:p14="http://schemas.microsoft.com/office/powerpoint/2010/main" val="386828920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7767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DCC5-9229-416A-9295-DDD49CD90B5A}"/>
              </a:ext>
            </a:extLst>
          </p:cNvPr>
          <p:cNvSpPr>
            <a:spLocks noGrp="1"/>
          </p:cNvSpPr>
          <p:nvPr>
            <p:ph type="title"/>
          </p:nvPr>
        </p:nvSpPr>
        <p:spPr>
          <a:xfrm>
            <a:off x="6053668" y="803325"/>
            <a:ext cx="5314536" cy="1325563"/>
          </a:xfrm>
        </p:spPr>
        <p:txBody>
          <a:bodyPr>
            <a:normAutofit/>
          </a:bodyPr>
          <a:lstStyle/>
          <a:p>
            <a:r>
              <a:rPr lang="en-US" dirty="0"/>
              <a:t>Lymphatic Capillaries</a:t>
            </a:r>
          </a:p>
        </p:txBody>
      </p:sp>
      <p:sp>
        <p:nvSpPr>
          <p:cNvPr id="10" name="Freeform: Shape 9">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Arrow: Slight curve">
            <a:extLst>
              <a:ext uri="{FF2B5EF4-FFF2-40B4-BE49-F238E27FC236}">
                <a16:creationId xmlns:a16="http://schemas.microsoft.com/office/drawing/2014/main" id="{783238D7-B58F-4125-9F61-D7FFDDCDF1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96BB3DFD-8423-4C4A-BE08-2F385B54A47E}"/>
              </a:ext>
            </a:extLst>
          </p:cNvPr>
          <p:cNvSpPr>
            <a:spLocks noGrp="1"/>
          </p:cNvSpPr>
          <p:nvPr>
            <p:ph idx="1"/>
          </p:nvPr>
        </p:nvSpPr>
        <p:spPr>
          <a:xfrm>
            <a:off x="6053667" y="2279018"/>
            <a:ext cx="5314543" cy="4222266"/>
          </a:xfrm>
        </p:spPr>
        <p:txBody>
          <a:bodyPr anchor="t">
            <a:normAutofit fontScale="92500" lnSpcReduction="20000"/>
          </a:bodyPr>
          <a:lstStyle/>
          <a:p>
            <a:r>
              <a:rPr lang="en-US" dirty="0"/>
              <a:t>lymph is not actively pumped by the heart</a:t>
            </a:r>
          </a:p>
          <a:p>
            <a:r>
              <a:rPr lang="en-US" dirty="0"/>
              <a:t>lymph is forced through the vessels by…</a:t>
            </a:r>
          </a:p>
          <a:p>
            <a:pPr lvl="1"/>
            <a:r>
              <a:rPr lang="en-US" sz="2000" dirty="0"/>
              <a:t> the movements of the body- the contraction of skeletal muscles during body movements, and breathing. </a:t>
            </a:r>
          </a:p>
          <a:p>
            <a:pPr lvl="1"/>
            <a:r>
              <a:rPr lang="en-US" sz="2000" dirty="0"/>
              <a:t>One-way valves (semi-lunar valves) in lymphatic vessels keep the lymph moving toward the heart. </a:t>
            </a:r>
          </a:p>
          <a:p>
            <a:pPr lvl="1"/>
            <a:r>
              <a:rPr lang="en-US" sz="2000" dirty="0"/>
              <a:t>Lymph flows from the lymphatic capillaries, through lymphatic vessels, and then is dumped into the circulatory system via the lymphatic ducts located at the junction of the jugular and subclavian veins in the neck.</a:t>
            </a:r>
          </a:p>
          <a:p>
            <a:endParaRPr lang="en-US" dirty="0"/>
          </a:p>
        </p:txBody>
      </p:sp>
    </p:spTree>
    <p:extLst>
      <p:ext uri="{BB962C8B-B14F-4D97-AF65-F5344CB8AC3E}">
        <p14:creationId xmlns:p14="http://schemas.microsoft.com/office/powerpoint/2010/main" val="179384488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F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C3BD21-C3FB-4B9B-90CC-90E99B54DF56}"/>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Lymphatic Capillaries</a:t>
            </a:r>
          </a:p>
        </p:txBody>
      </p:sp>
      <p:pic>
        <p:nvPicPr>
          <p:cNvPr id="4" name="Picture 3">
            <a:extLst>
              <a:ext uri="{FF2B5EF4-FFF2-40B4-BE49-F238E27FC236}">
                <a16:creationId xmlns:a16="http://schemas.microsoft.com/office/drawing/2014/main" id="{D950F802-BF60-4EBA-8503-748E1DD6725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013" r="-1"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04CBD3-EB26-4611-8C03-5C2229E01AA4}"/>
              </a:ext>
            </a:extLst>
          </p:cNvPr>
          <p:cNvSpPr>
            <a:spLocks noGrp="1"/>
          </p:cNvSpPr>
          <p:nvPr>
            <p:ph idx="1"/>
          </p:nvPr>
        </p:nvSpPr>
        <p:spPr>
          <a:xfrm>
            <a:off x="8029319" y="917725"/>
            <a:ext cx="3424739" cy="4852362"/>
          </a:xfrm>
        </p:spPr>
        <p:txBody>
          <a:bodyPr anchor="ctr">
            <a:normAutofit/>
          </a:bodyPr>
          <a:lstStyle/>
          <a:p>
            <a:endParaRPr lang="en-US" sz="1700" dirty="0">
              <a:solidFill>
                <a:srgbClr val="FFFFFF"/>
              </a:solidFill>
            </a:endParaRPr>
          </a:p>
          <a:p>
            <a:r>
              <a:rPr lang="en-US" sz="1700" dirty="0">
                <a:solidFill>
                  <a:srgbClr val="FFFFFF"/>
                </a:solidFill>
              </a:rPr>
              <a:t>Lymphatic capillaries, also called the terminal lymphatics, are vessels where interstitial fluid enters the lymphatic system to become lymph fluid. </a:t>
            </a:r>
          </a:p>
          <a:p>
            <a:endParaRPr lang="en-US" sz="1700" dirty="0">
              <a:solidFill>
                <a:srgbClr val="FFFFFF"/>
              </a:solidFill>
            </a:endParaRPr>
          </a:p>
          <a:p>
            <a:r>
              <a:rPr lang="en-US" sz="1700" dirty="0">
                <a:solidFill>
                  <a:srgbClr val="FFFFFF"/>
                </a:solidFill>
              </a:rPr>
              <a:t>vessels are interlaced among the arterioles and venules of the circulatory system in the soft connective tissues of the body.</a:t>
            </a:r>
          </a:p>
          <a:p>
            <a:pPr marL="0" indent="0">
              <a:buNone/>
            </a:pPr>
            <a:endParaRPr lang="en-US" sz="1700" dirty="0">
              <a:solidFill>
                <a:srgbClr val="FFFFFF"/>
              </a:solidFill>
            </a:endParaRPr>
          </a:p>
        </p:txBody>
      </p:sp>
    </p:spTree>
    <p:extLst>
      <p:ext uri="{BB962C8B-B14F-4D97-AF65-F5344CB8AC3E}">
        <p14:creationId xmlns:p14="http://schemas.microsoft.com/office/powerpoint/2010/main" val="670096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F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8EA44F-2696-4FA7-BF89-F0F61BD6499D}"/>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Lymphatic capillaries</a:t>
            </a:r>
          </a:p>
        </p:txBody>
      </p:sp>
      <p:pic>
        <p:nvPicPr>
          <p:cNvPr id="4" name="Picture 3">
            <a:extLst>
              <a:ext uri="{FF2B5EF4-FFF2-40B4-BE49-F238E27FC236}">
                <a16:creationId xmlns:a16="http://schemas.microsoft.com/office/drawing/2014/main" id="{AF235CBB-C88C-4AFD-9AA4-451084F2B3D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013" r="-1" b="-1"/>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BA5D8E-B093-42FD-8735-738F31D30457}"/>
              </a:ext>
            </a:extLst>
          </p:cNvPr>
          <p:cNvSpPr>
            <a:spLocks noGrp="1"/>
          </p:cNvSpPr>
          <p:nvPr>
            <p:ph idx="1"/>
          </p:nvPr>
        </p:nvSpPr>
        <p:spPr>
          <a:xfrm>
            <a:off x="8029319" y="917725"/>
            <a:ext cx="3424739" cy="4852362"/>
          </a:xfrm>
        </p:spPr>
        <p:txBody>
          <a:bodyPr anchor="ctr">
            <a:normAutofit/>
          </a:bodyPr>
          <a:lstStyle/>
          <a:p>
            <a:endParaRPr lang="en-US" sz="2000">
              <a:solidFill>
                <a:srgbClr val="FFFFFF"/>
              </a:solidFill>
            </a:endParaRPr>
          </a:p>
          <a:p>
            <a:r>
              <a:rPr lang="en-US" sz="2000">
                <a:solidFill>
                  <a:srgbClr val="FFFFFF"/>
                </a:solidFill>
              </a:rPr>
              <a:t>Lymphatic capillaries are formed by a one cell-thick layer of endothelial cells.</a:t>
            </a:r>
          </a:p>
          <a:p>
            <a:r>
              <a:rPr lang="en-US" sz="2000">
                <a:solidFill>
                  <a:srgbClr val="FFFFFF"/>
                </a:solidFill>
              </a:rPr>
              <a:t>interstitial fluid flows into lymphatic capillaries via overlapping cells. </a:t>
            </a:r>
          </a:p>
          <a:p>
            <a:r>
              <a:rPr lang="en-US" sz="2000">
                <a:solidFill>
                  <a:srgbClr val="FFFFFF"/>
                </a:solidFill>
              </a:rPr>
              <a:t>When interstitial pressure is low, the endothelial flaps close to prevent “backflow.” </a:t>
            </a:r>
          </a:p>
          <a:p>
            <a:pPr marL="0" indent="0">
              <a:buNone/>
            </a:pPr>
            <a:endParaRPr lang="en-US" sz="2000">
              <a:solidFill>
                <a:srgbClr val="FFFFFF"/>
              </a:solidFill>
            </a:endParaRPr>
          </a:p>
        </p:txBody>
      </p:sp>
    </p:spTree>
    <p:extLst>
      <p:ext uri="{BB962C8B-B14F-4D97-AF65-F5344CB8AC3E}">
        <p14:creationId xmlns:p14="http://schemas.microsoft.com/office/powerpoint/2010/main" val="1043282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5DBE-95B9-4F07-B5A5-FDAEE8FD6FA6}"/>
              </a:ext>
            </a:extLst>
          </p:cNvPr>
          <p:cNvSpPr>
            <a:spLocks noGrp="1"/>
          </p:cNvSpPr>
          <p:nvPr>
            <p:ph type="title"/>
          </p:nvPr>
        </p:nvSpPr>
        <p:spPr>
          <a:xfrm>
            <a:off x="648929" y="629266"/>
            <a:ext cx="5127031" cy="1676603"/>
          </a:xfrm>
        </p:spPr>
        <p:txBody>
          <a:bodyPr>
            <a:normAutofit/>
          </a:bodyPr>
          <a:lstStyle/>
          <a:p>
            <a:r>
              <a:rPr lang="en-US" dirty="0"/>
              <a:t>lacteals</a:t>
            </a:r>
          </a:p>
        </p:txBody>
      </p:sp>
      <p:sp>
        <p:nvSpPr>
          <p:cNvPr id="3" name="Content Placeholder 2">
            <a:extLst>
              <a:ext uri="{FF2B5EF4-FFF2-40B4-BE49-F238E27FC236}">
                <a16:creationId xmlns:a16="http://schemas.microsoft.com/office/drawing/2014/main" id="{F5327E02-AD1C-4D0C-83E2-6E812157C7B7}"/>
              </a:ext>
            </a:extLst>
          </p:cNvPr>
          <p:cNvSpPr>
            <a:spLocks noGrp="1"/>
          </p:cNvSpPr>
          <p:nvPr>
            <p:ph idx="1"/>
          </p:nvPr>
        </p:nvSpPr>
        <p:spPr>
          <a:xfrm>
            <a:off x="648930" y="1919236"/>
            <a:ext cx="5127029" cy="4304584"/>
          </a:xfrm>
        </p:spPr>
        <p:txBody>
          <a:bodyPr>
            <a:normAutofit/>
          </a:bodyPr>
          <a:lstStyle/>
          <a:p>
            <a:r>
              <a:rPr lang="en-US" sz="2200"/>
              <a:t>In the small intestine, lymphatic capillaries called lacteals are critical for the transport of dietary lipids and lipid-soluble vitamins to the bloodstream. </a:t>
            </a:r>
          </a:p>
          <a:p>
            <a:r>
              <a:rPr lang="en-US" sz="2200"/>
              <a:t>In the small intestine, dietary triglycerides combine with other lipids and proteins, and enter the lacteals to form a milky fluid called </a:t>
            </a:r>
            <a:r>
              <a:rPr lang="en-US" sz="2200" err="1"/>
              <a:t>chyle</a:t>
            </a:r>
            <a:r>
              <a:rPr lang="en-US" sz="2200"/>
              <a:t>.</a:t>
            </a:r>
          </a:p>
          <a:p>
            <a:r>
              <a:rPr lang="en-US" sz="2200"/>
              <a:t>The </a:t>
            </a:r>
            <a:r>
              <a:rPr lang="en-US" sz="2200" err="1"/>
              <a:t>chyle</a:t>
            </a:r>
            <a:r>
              <a:rPr lang="en-US" sz="2200"/>
              <a:t> then travels through the lymphatic system, eventually entering the liver and then the bloodstream.</a:t>
            </a:r>
          </a:p>
          <a:p>
            <a:endParaRPr lang="en-US" sz="2200"/>
          </a:p>
        </p:txBody>
      </p:sp>
      <p:pic>
        <p:nvPicPr>
          <p:cNvPr id="5" name="Picture 4" descr="A close up of text on a white background&#10;&#10;Description automatically generated">
            <a:extLst>
              <a:ext uri="{FF2B5EF4-FFF2-40B4-BE49-F238E27FC236}">
                <a16:creationId xmlns:a16="http://schemas.microsoft.com/office/drawing/2014/main" id="{044EC92B-780E-4183-B831-2DE6B5A8D81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593" b="3"/>
          <a:stretch/>
        </p:blipFill>
        <p:spPr>
          <a:xfrm>
            <a:off x="6090613" y="640082"/>
            <a:ext cx="5461724" cy="5577837"/>
          </a:xfrm>
          <a:prstGeom prst="rect">
            <a:avLst/>
          </a:prstGeom>
          <a:effectLst/>
        </p:spPr>
      </p:pic>
    </p:spTree>
    <p:extLst>
      <p:ext uri="{BB962C8B-B14F-4D97-AF65-F5344CB8AC3E}">
        <p14:creationId xmlns:p14="http://schemas.microsoft.com/office/powerpoint/2010/main" val="337120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4D361-74F9-4677-AD40-0A010F987C4A}"/>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br>
              <a:rPr lang="en-US" sz="2400">
                <a:solidFill>
                  <a:schemeClr val="bg1"/>
                </a:solidFill>
              </a:rPr>
            </a:br>
            <a:r>
              <a:rPr lang="en-US" sz="2400">
                <a:solidFill>
                  <a:schemeClr val="bg1"/>
                </a:solidFill>
              </a:rPr>
              <a:t>Larger Lymphatic Vessels, Trunks, and Ducts</a:t>
            </a:r>
            <a:br>
              <a:rPr lang="en-US" sz="2400">
                <a:solidFill>
                  <a:schemeClr val="bg1"/>
                </a:solidFill>
              </a:rPr>
            </a:br>
            <a:endParaRPr lang="en-US" sz="2400">
              <a:solidFill>
                <a:schemeClr val="bg1"/>
              </a:solidFill>
            </a:endParaRPr>
          </a:p>
        </p:txBody>
      </p:sp>
      <p:sp>
        <p:nvSpPr>
          <p:cNvPr id="3" name="Content Placeholder 2">
            <a:extLst>
              <a:ext uri="{FF2B5EF4-FFF2-40B4-BE49-F238E27FC236}">
                <a16:creationId xmlns:a16="http://schemas.microsoft.com/office/drawing/2014/main" id="{41E4B2F3-9342-4C64-B159-A1068EE72BFB}"/>
              </a:ext>
            </a:extLst>
          </p:cNvPr>
          <p:cNvSpPr>
            <a:spLocks noGrp="1"/>
          </p:cNvSpPr>
          <p:nvPr>
            <p:ph idx="1"/>
          </p:nvPr>
        </p:nvSpPr>
        <p:spPr>
          <a:xfrm>
            <a:off x="643468" y="2638044"/>
            <a:ext cx="3363974" cy="3415622"/>
          </a:xfrm>
        </p:spPr>
        <p:txBody>
          <a:bodyPr>
            <a:normAutofit/>
          </a:bodyPr>
          <a:lstStyle/>
          <a:p>
            <a:r>
              <a:rPr lang="en-US" sz="2000">
                <a:solidFill>
                  <a:schemeClr val="bg1"/>
                </a:solidFill>
              </a:rPr>
              <a:t>The lymphatic capillaries empty into larger lymphatic vessels, which are similar to veins in terms of their structure and the presence of valves. </a:t>
            </a:r>
          </a:p>
        </p:txBody>
      </p:sp>
      <p:pic>
        <p:nvPicPr>
          <p:cNvPr id="7" name="Picture 6">
            <a:extLst>
              <a:ext uri="{FF2B5EF4-FFF2-40B4-BE49-F238E27FC236}">
                <a16:creationId xmlns:a16="http://schemas.microsoft.com/office/drawing/2014/main" id="{1F6315E6-7352-4338-806B-EEF0E254ABE6}"/>
              </a:ext>
            </a:extLst>
          </p:cNvPr>
          <p:cNvPicPr>
            <a:picLocks noChangeAspect="1"/>
          </p:cNvPicPr>
          <p:nvPr/>
        </p:nvPicPr>
        <p:blipFill>
          <a:blip r:embed="rId2"/>
          <a:stretch>
            <a:fillRect/>
          </a:stretch>
        </p:blipFill>
        <p:spPr>
          <a:xfrm>
            <a:off x="5450511" y="643467"/>
            <a:ext cx="5945273" cy="5410199"/>
          </a:xfrm>
          <a:prstGeom prst="rect">
            <a:avLst/>
          </a:prstGeom>
        </p:spPr>
      </p:pic>
    </p:spTree>
    <p:extLst>
      <p:ext uri="{BB962C8B-B14F-4D97-AF65-F5344CB8AC3E}">
        <p14:creationId xmlns:p14="http://schemas.microsoft.com/office/powerpoint/2010/main" val="2205878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4D361-74F9-4677-AD40-0A010F987C4A}"/>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br>
              <a:rPr lang="en-US" sz="2400">
                <a:solidFill>
                  <a:schemeClr val="bg1"/>
                </a:solidFill>
              </a:rPr>
            </a:br>
            <a:r>
              <a:rPr lang="en-US" sz="2400">
                <a:solidFill>
                  <a:schemeClr val="bg1"/>
                </a:solidFill>
              </a:rPr>
              <a:t>Larger Lymphatic Vessels, Trunks, and Ducts</a:t>
            </a:r>
            <a:br>
              <a:rPr lang="en-US" sz="2400">
                <a:solidFill>
                  <a:schemeClr val="bg1"/>
                </a:solidFill>
              </a:rPr>
            </a:br>
            <a:endParaRPr lang="en-US" sz="2400">
              <a:solidFill>
                <a:schemeClr val="bg1"/>
              </a:solidFill>
            </a:endParaRPr>
          </a:p>
        </p:txBody>
      </p:sp>
      <p:sp>
        <p:nvSpPr>
          <p:cNvPr id="3" name="Content Placeholder 2">
            <a:extLst>
              <a:ext uri="{FF2B5EF4-FFF2-40B4-BE49-F238E27FC236}">
                <a16:creationId xmlns:a16="http://schemas.microsoft.com/office/drawing/2014/main" id="{41E4B2F3-9342-4C64-B159-A1068EE72BFB}"/>
              </a:ext>
            </a:extLst>
          </p:cNvPr>
          <p:cNvSpPr>
            <a:spLocks noGrp="1"/>
          </p:cNvSpPr>
          <p:nvPr>
            <p:ph idx="1"/>
          </p:nvPr>
        </p:nvSpPr>
        <p:spPr>
          <a:xfrm>
            <a:off x="643468" y="2638044"/>
            <a:ext cx="3363974" cy="3415622"/>
          </a:xfrm>
        </p:spPr>
        <p:txBody>
          <a:bodyPr>
            <a:normAutofit lnSpcReduction="10000"/>
          </a:bodyPr>
          <a:lstStyle/>
          <a:p>
            <a:r>
              <a:rPr lang="en-US" sz="3200" dirty="0">
                <a:solidFill>
                  <a:schemeClr val="bg1"/>
                </a:solidFill>
              </a:rPr>
              <a:t>The superficial and deep lymphatics eventually merge to form larger lymphatic vessels known as lymphatic trunks. </a:t>
            </a:r>
          </a:p>
        </p:txBody>
      </p:sp>
      <p:pic>
        <p:nvPicPr>
          <p:cNvPr id="1026" name="Picture 2" descr="Related image">
            <a:extLst>
              <a:ext uri="{FF2B5EF4-FFF2-40B4-BE49-F238E27FC236}">
                <a16:creationId xmlns:a16="http://schemas.microsoft.com/office/drawing/2014/main" id="{3E09C729-7336-49B8-BD8D-FF18BD4231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89990" y="366963"/>
            <a:ext cx="4654296" cy="6124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96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D361-74F9-4677-AD40-0A010F987C4A}"/>
              </a:ext>
            </a:extLst>
          </p:cNvPr>
          <p:cNvSpPr>
            <a:spLocks noGrp="1"/>
          </p:cNvSpPr>
          <p:nvPr>
            <p:ph type="title"/>
          </p:nvPr>
        </p:nvSpPr>
        <p:spPr>
          <a:xfrm>
            <a:off x="5719664" y="365125"/>
            <a:ext cx="5634136" cy="1325563"/>
          </a:xfrm>
        </p:spPr>
        <p:txBody>
          <a:bodyPr>
            <a:normAutofit fontScale="90000"/>
          </a:bodyPr>
          <a:lstStyle/>
          <a:p>
            <a:br>
              <a:rPr lang="en-US" b="1" dirty="0"/>
            </a:br>
            <a:r>
              <a:rPr lang="en-US" b="1" dirty="0"/>
              <a:t>Larger Lymphatic Vessels, Trunks, and Ducts</a:t>
            </a:r>
            <a:br>
              <a:rPr lang="en-US" b="1" dirty="0"/>
            </a:br>
            <a:endParaRPr lang="en-US" b="1" dirty="0"/>
          </a:p>
        </p:txBody>
      </p:sp>
      <p:sp>
        <p:nvSpPr>
          <p:cNvPr id="3" name="Content Placeholder 2">
            <a:extLst>
              <a:ext uri="{FF2B5EF4-FFF2-40B4-BE49-F238E27FC236}">
                <a16:creationId xmlns:a16="http://schemas.microsoft.com/office/drawing/2014/main" id="{41E4B2F3-9342-4C64-B159-A1068EE72BFB}"/>
              </a:ext>
            </a:extLst>
          </p:cNvPr>
          <p:cNvSpPr>
            <a:spLocks noGrp="1"/>
          </p:cNvSpPr>
          <p:nvPr>
            <p:ph idx="1"/>
          </p:nvPr>
        </p:nvSpPr>
        <p:spPr>
          <a:xfrm>
            <a:off x="5719664" y="1825625"/>
            <a:ext cx="5634135" cy="4351338"/>
          </a:xfrm>
        </p:spPr>
        <p:txBody>
          <a:bodyPr>
            <a:normAutofit/>
          </a:bodyPr>
          <a:lstStyle/>
          <a:p>
            <a:r>
              <a:rPr lang="en-US" dirty="0"/>
              <a:t>On the right side of the body, the right sides of the head, thorax, and right upper limb drain lymph fluid into the right subclavian vein via the right lymphatic duct. </a:t>
            </a:r>
          </a:p>
        </p:txBody>
      </p:sp>
      <p:pic>
        <p:nvPicPr>
          <p:cNvPr id="6146" name="Picture 2" descr="Related image">
            <a:extLst>
              <a:ext uri="{FF2B5EF4-FFF2-40B4-BE49-F238E27FC236}">
                <a16:creationId xmlns:a16="http://schemas.microsoft.com/office/drawing/2014/main" id="{4A3781CB-9884-407D-9CEE-B5601CA48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5038725" cy="6629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F85806A-E8E9-431A-89C9-C12158FC18B0}"/>
              </a:ext>
            </a:extLst>
          </p:cNvPr>
          <p:cNvSpPr/>
          <p:nvPr/>
        </p:nvSpPr>
        <p:spPr>
          <a:xfrm>
            <a:off x="248348" y="3551292"/>
            <a:ext cx="1588840" cy="601258"/>
          </a:xfrm>
          <a:prstGeom prst="roundRect">
            <a:avLst/>
          </a:prstGeom>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THORACIC DUCT</a:t>
            </a:r>
          </a:p>
        </p:txBody>
      </p:sp>
      <p:cxnSp>
        <p:nvCxnSpPr>
          <p:cNvPr id="7" name="Straight Connector 6">
            <a:extLst>
              <a:ext uri="{FF2B5EF4-FFF2-40B4-BE49-F238E27FC236}">
                <a16:creationId xmlns:a16="http://schemas.microsoft.com/office/drawing/2014/main" id="{51A9FA91-5591-4367-852C-99D491017FAE}"/>
              </a:ext>
            </a:extLst>
          </p:cNvPr>
          <p:cNvCxnSpPr>
            <a:cxnSpLocks/>
          </p:cNvCxnSpPr>
          <p:nvPr/>
        </p:nvCxnSpPr>
        <p:spPr>
          <a:xfrm>
            <a:off x="1837188" y="3851921"/>
            <a:ext cx="746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AA8312-5F36-40AC-A9DF-AE72721BC0D2}"/>
              </a:ext>
            </a:extLst>
          </p:cNvPr>
          <p:cNvCxnSpPr>
            <a:cxnSpLocks/>
          </p:cNvCxnSpPr>
          <p:nvPr/>
        </p:nvCxnSpPr>
        <p:spPr>
          <a:xfrm>
            <a:off x="1635853" y="1444845"/>
            <a:ext cx="435480" cy="154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518B98D-5A90-4F7A-98E8-8B51CF252056}"/>
              </a:ext>
            </a:extLst>
          </p:cNvPr>
          <p:cNvSpPr/>
          <p:nvPr/>
        </p:nvSpPr>
        <p:spPr>
          <a:xfrm>
            <a:off x="142516" y="605520"/>
            <a:ext cx="1588840" cy="839325"/>
          </a:xfrm>
          <a:prstGeom prst="roundRect">
            <a:avLst/>
          </a:prstGeom>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RIGHT SUBCLAVIAN VEIN</a:t>
            </a:r>
          </a:p>
        </p:txBody>
      </p:sp>
    </p:spTree>
    <p:extLst>
      <p:ext uri="{BB962C8B-B14F-4D97-AF65-F5344CB8AC3E}">
        <p14:creationId xmlns:p14="http://schemas.microsoft.com/office/powerpoint/2010/main" val="3148131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D361-74F9-4677-AD40-0A010F987C4A}"/>
              </a:ext>
            </a:extLst>
          </p:cNvPr>
          <p:cNvSpPr>
            <a:spLocks noGrp="1"/>
          </p:cNvSpPr>
          <p:nvPr>
            <p:ph type="title"/>
          </p:nvPr>
        </p:nvSpPr>
        <p:spPr>
          <a:xfrm>
            <a:off x="5411754" y="365125"/>
            <a:ext cx="5942045" cy="1325563"/>
          </a:xfrm>
        </p:spPr>
        <p:txBody>
          <a:bodyPr>
            <a:normAutofit fontScale="90000"/>
          </a:bodyPr>
          <a:lstStyle/>
          <a:p>
            <a:br>
              <a:rPr lang="en-US" dirty="0"/>
            </a:br>
            <a:r>
              <a:rPr lang="en-US" dirty="0"/>
              <a:t>Larger Lymphatic Vessels, Trunks, and Ducts</a:t>
            </a:r>
            <a:br>
              <a:rPr lang="en-US" dirty="0"/>
            </a:br>
            <a:endParaRPr lang="en-US" dirty="0"/>
          </a:p>
        </p:txBody>
      </p:sp>
      <p:sp>
        <p:nvSpPr>
          <p:cNvPr id="3" name="Content Placeholder 2">
            <a:extLst>
              <a:ext uri="{FF2B5EF4-FFF2-40B4-BE49-F238E27FC236}">
                <a16:creationId xmlns:a16="http://schemas.microsoft.com/office/drawing/2014/main" id="{41E4B2F3-9342-4C64-B159-A1068EE72BFB}"/>
              </a:ext>
            </a:extLst>
          </p:cNvPr>
          <p:cNvSpPr>
            <a:spLocks noGrp="1"/>
          </p:cNvSpPr>
          <p:nvPr>
            <p:ph idx="1"/>
          </p:nvPr>
        </p:nvSpPr>
        <p:spPr>
          <a:xfrm>
            <a:off x="5411754" y="1825625"/>
            <a:ext cx="5942046" cy="4351338"/>
          </a:xfrm>
        </p:spPr>
        <p:txBody>
          <a:bodyPr>
            <a:normAutofit/>
          </a:bodyPr>
          <a:lstStyle/>
          <a:p>
            <a:r>
              <a:rPr lang="en-US" dirty="0"/>
              <a:t>On the left side of the body, the remaining portions of the body drain into the larger thoracic duct, which drains into the left subclavian vein. </a:t>
            </a:r>
          </a:p>
        </p:txBody>
      </p:sp>
      <p:pic>
        <p:nvPicPr>
          <p:cNvPr id="4" name="Picture 2" descr="Related image">
            <a:extLst>
              <a:ext uri="{FF2B5EF4-FFF2-40B4-BE49-F238E27FC236}">
                <a16:creationId xmlns:a16="http://schemas.microsoft.com/office/drawing/2014/main" id="{1DD2F40A-B3D6-47B4-9A8C-B6AB0F108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5" y="114300"/>
            <a:ext cx="5038725" cy="6629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62A7275-561F-4E95-B9BC-967ED247E197}"/>
              </a:ext>
            </a:extLst>
          </p:cNvPr>
          <p:cNvSpPr/>
          <p:nvPr/>
        </p:nvSpPr>
        <p:spPr>
          <a:xfrm>
            <a:off x="248348" y="3551292"/>
            <a:ext cx="1588840" cy="601258"/>
          </a:xfrm>
          <a:prstGeom prst="roundRect">
            <a:avLst/>
          </a:prstGeom>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THORACIC DUCT</a:t>
            </a:r>
          </a:p>
        </p:txBody>
      </p:sp>
      <p:cxnSp>
        <p:nvCxnSpPr>
          <p:cNvPr id="6" name="Straight Connector 5">
            <a:extLst>
              <a:ext uri="{FF2B5EF4-FFF2-40B4-BE49-F238E27FC236}">
                <a16:creationId xmlns:a16="http://schemas.microsoft.com/office/drawing/2014/main" id="{D0741454-9670-4C4C-A9CA-0FE2E27D020F}"/>
              </a:ext>
            </a:extLst>
          </p:cNvPr>
          <p:cNvCxnSpPr>
            <a:cxnSpLocks/>
          </p:cNvCxnSpPr>
          <p:nvPr/>
        </p:nvCxnSpPr>
        <p:spPr>
          <a:xfrm>
            <a:off x="1837188" y="3851921"/>
            <a:ext cx="8221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C524CEB3-C262-4C31-A6BA-8AE50CE19B0D}"/>
              </a:ext>
            </a:extLst>
          </p:cNvPr>
          <p:cNvSpPr/>
          <p:nvPr/>
        </p:nvSpPr>
        <p:spPr>
          <a:xfrm>
            <a:off x="3348246" y="519692"/>
            <a:ext cx="1588840" cy="839325"/>
          </a:xfrm>
          <a:prstGeom prst="roundRect">
            <a:avLst/>
          </a:prstGeom>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LEFT SUBCLAVIAN VEIN</a:t>
            </a:r>
          </a:p>
        </p:txBody>
      </p:sp>
      <p:cxnSp>
        <p:nvCxnSpPr>
          <p:cNvPr id="12" name="Straight Connector 11">
            <a:extLst>
              <a:ext uri="{FF2B5EF4-FFF2-40B4-BE49-F238E27FC236}">
                <a16:creationId xmlns:a16="http://schemas.microsoft.com/office/drawing/2014/main" id="{5BFF1734-56B9-4725-A0B0-0E1063C0A4CD}"/>
              </a:ext>
            </a:extLst>
          </p:cNvPr>
          <p:cNvCxnSpPr>
            <a:cxnSpLocks/>
          </p:cNvCxnSpPr>
          <p:nvPr/>
        </p:nvCxnSpPr>
        <p:spPr>
          <a:xfrm flipV="1">
            <a:off x="4009938" y="1359017"/>
            <a:ext cx="132728" cy="2850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072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Top Corners Rounded 19">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14D361-74F9-4677-AD40-0A010F987C4A}"/>
              </a:ext>
            </a:extLst>
          </p:cNvPr>
          <p:cNvSpPr>
            <a:spLocks noGrp="1"/>
          </p:cNvSpPr>
          <p:nvPr>
            <p:ph type="title"/>
          </p:nvPr>
        </p:nvSpPr>
        <p:spPr>
          <a:xfrm>
            <a:off x="321733" y="981091"/>
            <a:ext cx="4092951" cy="1624457"/>
          </a:xfrm>
        </p:spPr>
        <p:txBody>
          <a:bodyPr>
            <a:normAutofit/>
          </a:bodyPr>
          <a:lstStyle/>
          <a:p>
            <a:br>
              <a:rPr lang="en-US" sz="2500" b="1">
                <a:solidFill>
                  <a:schemeClr val="bg1"/>
                </a:solidFill>
              </a:rPr>
            </a:br>
            <a:r>
              <a:rPr lang="en-US" sz="2500" b="1">
                <a:solidFill>
                  <a:schemeClr val="bg1"/>
                </a:solidFill>
              </a:rPr>
              <a:t>Larger Lymphatic Vessels, Trunks, and Ducts</a:t>
            </a:r>
            <a:br>
              <a:rPr lang="en-US" sz="2500" b="1">
                <a:solidFill>
                  <a:schemeClr val="bg1"/>
                </a:solidFill>
              </a:rPr>
            </a:br>
            <a:endParaRPr lang="en-US" sz="2500" b="1">
              <a:solidFill>
                <a:schemeClr val="bg1"/>
              </a:solidFill>
            </a:endParaRPr>
          </a:p>
        </p:txBody>
      </p:sp>
      <p:cxnSp>
        <p:nvCxnSpPr>
          <p:cNvPr id="22" name="Straight Connector 21">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E4B2F3-9342-4C64-B159-A1068EE72BFB}"/>
              </a:ext>
            </a:extLst>
          </p:cNvPr>
          <p:cNvSpPr>
            <a:spLocks noGrp="1"/>
          </p:cNvSpPr>
          <p:nvPr>
            <p:ph idx="1"/>
          </p:nvPr>
        </p:nvSpPr>
        <p:spPr>
          <a:xfrm>
            <a:off x="321733" y="2834809"/>
            <a:ext cx="4092951" cy="3042099"/>
          </a:xfrm>
        </p:spPr>
        <p:txBody>
          <a:bodyPr anchor="t">
            <a:normAutofit/>
          </a:bodyPr>
          <a:lstStyle/>
          <a:p>
            <a:r>
              <a:rPr lang="en-US" sz="2000" dirty="0">
                <a:solidFill>
                  <a:schemeClr val="bg1"/>
                </a:solidFill>
              </a:rPr>
              <a:t>The thoracic duct begins beneath the diaphragm </a:t>
            </a:r>
          </a:p>
          <a:p>
            <a:r>
              <a:rPr lang="en-US" sz="2000" dirty="0">
                <a:solidFill>
                  <a:schemeClr val="bg1"/>
                </a:solidFill>
              </a:rPr>
              <a:t>receives lymph from the lower abdomen, pelvis, and lower limbs by way of the left and right lumbar trunks and the intestinal trunk.</a:t>
            </a:r>
          </a:p>
        </p:txBody>
      </p:sp>
      <p:pic>
        <p:nvPicPr>
          <p:cNvPr id="4" name="Picture 2" descr="Related image">
            <a:extLst>
              <a:ext uri="{FF2B5EF4-FFF2-40B4-BE49-F238E27FC236}">
                <a16:creationId xmlns:a16="http://schemas.microsoft.com/office/drawing/2014/main" id="{062CDA4F-EBA2-45DF-B0F7-9EA3D85AAA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83578" y="467256"/>
            <a:ext cx="4382494" cy="57664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EA60BD9-E81F-4752-90B1-F52ACBCB3717}"/>
              </a:ext>
            </a:extLst>
          </p:cNvPr>
          <p:cNvSpPr/>
          <p:nvPr/>
        </p:nvSpPr>
        <p:spPr>
          <a:xfrm>
            <a:off x="5908423" y="3329628"/>
            <a:ext cx="1669633" cy="610424"/>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t>THORACIC DUCT</a:t>
            </a:r>
          </a:p>
        </p:txBody>
      </p:sp>
      <p:sp>
        <p:nvSpPr>
          <p:cNvPr id="15" name="Rectangle: Rounded Corners 14">
            <a:extLst>
              <a:ext uri="{FF2B5EF4-FFF2-40B4-BE49-F238E27FC236}">
                <a16:creationId xmlns:a16="http://schemas.microsoft.com/office/drawing/2014/main" id="{FF204C13-0883-4965-BD67-18FBCACFBB94}"/>
              </a:ext>
            </a:extLst>
          </p:cNvPr>
          <p:cNvSpPr/>
          <p:nvPr/>
        </p:nvSpPr>
        <p:spPr>
          <a:xfrm>
            <a:off x="4865665" y="4499759"/>
            <a:ext cx="2601418" cy="373734"/>
          </a:xfrm>
          <a:prstGeom prst="roundRect">
            <a:avLst/>
          </a:prstGeom>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RIGHT LUMBAR TRUNK</a:t>
            </a:r>
          </a:p>
        </p:txBody>
      </p:sp>
      <p:sp>
        <p:nvSpPr>
          <p:cNvPr id="16" name="Rectangle: Rounded Corners 15">
            <a:extLst>
              <a:ext uri="{FF2B5EF4-FFF2-40B4-BE49-F238E27FC236}">
                <a16:creationId xmlns:a16="http://schemas.microsoft.com/office/drawing/2014/main" id="{7E69F17D-9A2C-44A8-8CBD-734692A2D2C7}"/>
              </a:ext>
            </a:extLst>
          </p:cNvPr>
          <p:cNvSpPr/>
          <p:nvPr/>
        </p:nvSpPr>
        <p:spPr>
          <a:xfrm>
            <a:off x="9189579" y="4192711"/>
            <a:ext cx="2601418" cy="373734"/>
          </a:xfrm>
          <a:prstGeom prst="roundRect">
            <a:avLst/>
          </a:prstGeom>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RIGHT LUMBAR TRUNK</a:t>
            </a:r>
          </a:p>
        </p:txBody>
      </p:sp>
      <p:sp>
        <p:nvSpPr>
          <p:cNvPr id="17" name="Rectangle: Rounded Corners 16">
            <a:extLst>
              <a:ext uri="{FF2B5EF4-FFF2-40B4-BE49-F238E27FC236}">
                <a16:creationId xmlns:a16="http://schemas.microsoft.com/office/drawing/2014/main" id="{4C0F262D-DCE5-4945-A24C-B0D87BF03A3C}"/>
              </a:ext>
            </a:extLst>
          </p:cNvPr>
          <p:cNvSpPr/>
          <p:nvPr/>
        </p:nvSpPr>
        <p:spPr>
          <a:xfrm>
            <a:off x="9778206" y="4641861"/>
            <a:ext cx="2601418" cy="373734"/>
          </a:xfrm>
          <a:prstGeom prst="roundRect">
            <a:avLst/>
          </a:prstGeom>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INTERSTITIAL TRUNK</a:t>
            </a:r>
          </a:p>
        </p:txBody>
      </p:sp>
      <p:cxnSp>
        <p:nvCxnSpPr>
          <p:cNvPr id="7" name="Straight Connector 6">
            <a:extLst>
              <a:ext uri="{FF2B5EF4-FFF2-40B4-BE49-F238E27FC236}">
                <a16:creationId xmlns:a16="http://schemas.microsoft.com/office/drawing/2014/main" id="{9618C0A5-A34A-470B-BC4A-1C43074FD7EA}"/>
              </a:ext>
            </a:extLst>
          </p:cNvPr>
          <p:cNvCxnSpPr>
            <a:cxnSpLocks/>
          </p:cNvCxnSpPr>
          <p:nvPr/>
        </p:nvCxnSpPr>
        <p:spPr>
          <a:xfrm flipV="1">
            <a:off x="7578056" y="2399252"/>
            <a:ext cx="819324" cy="9303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4C329F-2E4D-4C4E-B8E5-FC82A2589D03}"/>
              </a:ext>
            </a:extLst>
          </p:cNvPr>
          <p:cNvCxnSpPr>
            <a:cxnSpLocks/>
          </p:cNvCxnSpPr>
          <p:nvPr/>
        </p:nvCxnSpPr>
        <p:spPr>
          <a:xfrm>
            <a:off x="7467083" y="4686626"/>
            <a:ext cx="9302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27DBE6-B4BE-402A-913F-25A4CFD25D56}"/>
              </a:ext>
            </a:extLst>
          </p:cNvPr>
          <p:cNvCxnSpPr>
            <a:cxnSpLocks/>
            <a:endCxn id="17" idx="1"/>
          </p:cNvCxnSpPr>
          <p:nvPr/>
        </p:nvCxnSpPr>
        <p:spPr>
          <a:xfrm flipV="1">
            <a:off x="8911388" y="4828728"/>
            <a:ext cx="866818" cy="447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F026A9E-DEEC-4142-A713-DF5A96A80A78}"/>
              </a:ext>
            </a:extLst>
          </p:cNvPr>
          <p:cNvCxnSpPr>
            <a:cxnSpLocks/>
          </p:cNvCxnSpPr>
          <p:nvPr/>
        </p:nvCxnSpPr>
        <p:spPr>
          <a:xfrm flipV="1">
            <a:off x="8716161" y="4379579"/>
            <a:ext cx="473418" cy="3737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2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BCBE-AE36-4245-8327-108CC865391C}"/>
              </a:ext>
            </a:extLst>
          </p:cNvPr>
          <p:cNvSpPr>
            <a:spLocks noGrp="1"/>
          </p:cNvSpPr>
          <p:nvPr>
            <p:ph type="title"/>
          </p:nvPr>
        </p:nvSpPr>
        <p:spPr>
          <a:xfrm>
            <a:off x="5421086" y="365125"/>
            <a:ext cx="5932714" cy="1325563"/>
          </a:xfrm>
        </p:spPr>
        <p:txBody>
          <a:bodyPr/>
          <a:lstStyle/>
          <a:p>
            <a:r>
              <a:rPr lang="en-US" dirty="0"/>
              <a:t>Asymmetrical Lymphatic Drainage</a:t>
            </a:r>
          </a:p>
        </p:txBody>
      </p:sp>
      <p:sp>
        <p:nvSpPr>
          <p:cNvPr id="3" name="Content Placeholder 2">
            <a:extLst>
              <a:ext uri="{FF2B5EF4-FFF2-40B4-BE49-F238E27FC236}">
                <a16:creationId xmlns:a16="http://schemas.microsoft.com/office/drawing/2014/main" id="{4B5DC711-8A76-4BBB-83FD-8D6098E3506A}"/>
              </a:ext>
            </a:extLst>
          </p:cNvPr>
          <p:cNvSpPr>
            <a:spLocks noGrp="1"/>
          </p:cNvSpPr>
          <p:nvPr>
            <p:ph idx="1"/>
          </p:nvPr>
        </p:nvSpPr>
        <p:spPr>
          <a:xfrm>
            <a:off x="5421086" y="1644028"/>
            <a:ext cx="6066727" cy="4848847"/>
          </a:xfrm>
        </p:spPr>
        <p:txBody>
          <a:bodyPr>
            <a:normAutofit fontScale="92500"/>
          </a:bodyPr>
          <a:lstStyle/>
          <a:p>
            <a:endParaRPr lang="en-US" dirty="0"/>
          </a:p>
          <a:p>
            <a:r>
              <a:rPr lang="en-US" dirty="0"/>
              <a:t>The overall drainage system of the body is asymmetrical. </a:t>
            </a:r>
          </a:p>
          <a:p>
            <a:pPr lvl="1"/>
            <a:r>
              <a:rPr lang="en-US" dirty="0"/>
              <a:t>The right lymphatic duct receives lymph from only the upper right side of the body. </a:t>
            </a:r>
          </a:p>
          <a:p>
            <a:pPr lvl="1"/>
            <a:r>
              <a:rPr lang="en-US" dirty="0"/>
              <a:t>The lymph from the rest of the body enters the bloodstream through the thoracic duct via all the remaining lymphatic trunks. </a:t>
            </a:r>
          </a:p>
          <a:p>
            <a:pPr lvl="2"/>
            <a:r>
              <a:rPr lang="en-US" i="1" dirty="0"/>
              <a:t>In general, lymphatic vessels of the subcutaneous tissues of the skin, that is, the superficial lymphatics, follow the same routes as veins, whereas the deep lymphatic vessels of the viscera generally follow the paths of arteries.</a:t>
            </a:r>
          </a:p>
          <a:p>
            <a:endParaRPr lang="en-US" dirty="0"/>
          </a:p>
        </p:txBody>
      </p:sp>
      <p:pic>
        <p:nvPicPr>
          <p:cNvPr id="4" name="Picture 2" descr="Related image">
            <a:extLst>
              <a:ext uri="{FF2B5EF4-FFF2-40B4-BE49-F238E27FC236}">
                <a16:creationId xmlns:a16="http://schemas.microsoft.com/office/drawing/2014/main" id="{BC6BE0BC-4353-41A5-8B12-1A951A09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5" y="114300"/>
            <a:ext cx="5038725" cy="6629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9CBF6980-DA80-4F50-AA7A-085DAC2F97EA}"/>
              </a:ext>
            </a:extLst>
          </p:cNvPr>
          <p:cNvSpPr/>
          <p:nvPr/>
        </p:nvSpPr>
        <p:spPr>
          <a:xfrm>
            <a:off x="173703" y="450292"/>
            <a:ext cx="1588840" cy="908725"/>
          </a:xfrm>
          <a:prstGeom prst="roundRect">
            <a:avLst/>
          </a:prstGeom>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RIGHT LYMPHATIC  DUCT</a:t>
            </a:r>
          </a:p>
        </p:txBody>
      </p:sp>
      <p:cxnSp>
        <p:nvCxnSpPr>
          <p:cNvPr id="8" name="Straight Connector 7">
            <a:extLst>
              <a:ext uri="{FF2B5EF4-FFF2-40B4-BE49-F238E27FC236}">
                <a16:creationId xmlns:a16="http://schemas.microsoft.com/office/drawing/2014/main" id="{C73C363D-7EE2-40F4-A6A0-FADD25447ED9}"/>
              </a:ext>
            </a:extLst>
          </p:cNvPr>
          <p:cNvCxnSpPr>
            <a:cxnSpLocks/>
          </p:cNvCxnSpPr>
          <p:nvPr/>
        </p:nvCxnSpPr>
        <p:spPr>
          <a:xfrm flipV="1">
            <a:off x="3275045" y="1050353"/>
            <a:ext cx="421903" cy="4743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ACA0BE79-8F99-4373-940D-615B59827E12}"/>
              </a:ext>
            </a:extLst>
          </p:cNvPr>
          <p:cNvSpPr/>
          <p:nvPr/>
        </p:nvSpPr>
        <p:spPr>
          <a:xfrm>
            <a:off x="3698233" y="365125"/>
            <a:ext cx="1588840" cy="908725"/>
          </a:xfrm>
          <a:prstGeom prst="roundRect">
            <a:avLst/>
          </a:prstGeom>
          <a:solidFill>
            <a:srgbClr val="C0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t>LEFT LYMPHATIC  DUCT</a:t>
            </a:r>
          </a:p>
        </p:txBody>
      </p:sp>
      <p:cxnSp>
        <p:nvCxnSpPr>
          <p:cNvPr id="11" name="Straight Connector 10">
            <a:extLst>
              <a:ext uri="{FF2B5EF4-FFF2-40B4-BE49-F238E27FC236}">
                <a16:creationId xmlns:a16="http://schemas.microsoft.com/office/drawing/2014/main" id="{B48A1520-F807-4901-B0D4-56BCFAC29CBF}"/>
              </a:ext>
            </a:extLst>
          </p:cNvPr>
          <p:cNvCxnSpPr>
            <a:cxnSpLocks/>
          </p:cNvCxnSpPr>
          <p:nvPr/>
        </p:nvCxnSpPr>
        <p:spPr>
          <a:xfrm>
            <a:off x="1762543" y="1027906"/>
            <a:ext cx="682077" cy="6161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348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5FC54-5A54-406C-B4C2-62BFFA4C8E88}"/>
              </a:ext>
            </a:extLst>
          </p:cNvPr>
          <p:cNvSpPr>
            <a:spLocks noGrp="1"/>
          </p:cNvSpPr>
          <p:nvPr>
            <p:ph type="title"/>
          </p:nvPr>
        </p:nvSpPr>
        <p:spPr>
          <a:xfrm>
            <a:off x="4965430" y="629268"/>
            <a:ext cx="6586491" cy="1286160"/>
          </a:xfrm>
        </p:spPr>
        <p:txBody>
          <a:bodyPr anchor="b">
            <a:normAutofit fontScale="90000"/>
          </a:bodyPr>
          <a:lstStyle/>
          <a:p>
            <a:r>
              <a:rPr lang="en-US" b="1" dirty="0"/>
              <a:t>What is the Lymphatic System?</a:t>
            </a:r>
          </a:p>
        </p:txBody>
      </p:sp>
      <p:pic>
        <p:nvPicPr>
          <p:cNvPr id="1026" name="Picture 2" descr="https://www.livescience.com/images/i/000/055/334/original/human-body-lymphatic-130729.jpg?1375213433">
            <a:extLst>
              <a:ext uri="{FF2B5EF4-FFF2-40B4-BE49-F238E27FC236}">
                <a16:creationId xmlns:a16="http://schemas.microsoft.com/office/drawing/2014/main" id="{213F27DA-27EA-445A-9A89-1259ED8AE5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37" r="-2" b="503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55B3D"/>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8D0EA8-5CA0-4622-A314-40CA529C90F6}"/>
              </a:ext>
            </a:extLst>
          </p:cNvPr>
          <p:cNvSpPr>
            <a:spLocks noGrp="1"/>
          </p:cNvSpPr>
          <p:nvPr>
            <p:ph idx="1"/>
          </p:nvPr>
        </p:nvSpPr>
        <p:spPr>
          <a:xfrm>
            <a:off x="4965431" y="2438400"/>
            <a:ext cx="6586489" cy="3785419"/>
          </a:xfrm>
        </p:spPr>
        <p:txBody>
          <a:bodyPr>
            <a:normAutofit/>
          </a:bodyPr>
          <a:lstStyle/>
          <a:p>
            <a:r>
              <a:rPr lang="en-US" b="1" dirty="0"/>
              <a:t>The lymphatic system</a:t>
            </a:r>
            <a:r>
              <a:rPr lang="en-US" dirty="0"/>
              <a:t> is a series of </a:t>
            </a:r>
            <a:r>
              <a:rPr lang="en-US" b="1" dirty="0"/>
              <a:t>vessels</a:t>
            </a:r>
            <a:r>
              <a:rPr lang="en-US" dirty="0"/>
              <a:t>, ducts, and trunks that remove interstitial fluid from the tissues and return it the blood. </a:t>
            </a:r>
          </a:p>
        </p:txBody>
      </p:sp>
    </p:spTree>
    <p:extLst>
      <p:ext uri="{BB962C8B-B14F-4D97-AF65-F5344CB8AC3E}">
        <p14:creationId xmlns:p14="http://schemas.microsoft.com/office/powerpoint/2010/main" val="1264690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6124E-B4B2-43EC-BD42-82C5E2833BC9}"/>
              </a:ext>
            </a:extLst>
          </p:cNvPr>
          <p:cNvSpPr>
            <a:spLocks noGrp="1"/>
          </p:cNvSpPr>
          <p:nvPr>
            <p:ph type="title"/>
          </p:nvPr>
        </p:nvSpPr>
        <p:spPr>
          <a:xfrm>
            <a:off x="4965430" y="629268"/>
            <a:ext cx="6586491" cy="1286160"/>
          </a:xfrm>
        </p:spPr>
        <p:txBody>
          <a:bodyPr anchor="b">
            <a:normAutofit/>
          </a:bodyPr>
          <a:lstStyle/>
          <a:p>
            <a:r>
              <a:rPr lang="en-US" sz="4100" dirty="0"/>
              <a:t>The Organization of Immune Function</a:t>
            </a:r>
          </a:p>
        </p:txBody>
      </p:sp>
      <p:pic>
        <p:nvPicPr>
          <p:cNvPr id="5" name="Picture 4">
            <a:extLst>
              <a:ext uri="{FF2B5EF4-FFF2-40B4-BE49-F238E27FC236}">
                <a16:creationId xmlns:a16="http://schemas.microsoft.com/office/drawing/2014/main" id="{A4DEE314-4FCF-4AA2-B386-10F55369F6C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85" r="7806"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7987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749A27-6CC6-4C21-A0D2-85CFAA7A80CB}"/>
              </a:ext>
            </a:extLst>
          </p:cNvPr>
          <p:cNvSpPr>
            <a:spLocks noGrp="1"/>
          </p:cNvSpPr>
          <p:nvPr>
            <p:ph idx="1"/>
          </p:nvPr>
        </p:nvSpPr>
        <p:spPr>
          <a:xfrm>
            <a:off x="4965431" y="2438400"/>
            <a:ext cx="6586489" cy="3785419"/>
          </a:xfrm>
        </p:spPr>
        <p:txBody>
          <a:bodyPr>
            <a:normAutofit/>
          </a:bodyPr>
          <a:lstStyle/>
          <a:p>
            <a:r>
              <a:rPr lang="en-US" sz="2000"/>
              <a:t>The immune system has 3 levels of defense against illness and disease. </a:t>
            </a:r>
          </a:p>
          <a:p>
            <a:pPr lvl="1"/>
            <a:r>
              <a:rPr lang="en-US" sz="2000" b="1"/>
              <a:t>1</a:t>
            </a:r>
            <a:r>
              <a:rPr lang="en-US" sz="2000" b="1" baseline="30000"/>
              <a:t>st</a:t>
            </a:r>
            <a:r>
              <a:rPr lang="en-US" sz="2000" b="1"/>
              <a:t> line of defense </a:t>
            </a:r>
            <a:r>
              <a:rPr lang="en-US" sz="2000"/>
              <a:t>- Barrier defenses: skin and mucous membranes</a:t>
            </a:r>
          </a:p>
          <a:p>
            <a:pPr lvl="1"/>
            <a:r>
              <a:rPr lang="en-US" sz="2000" b="1"/>
              <a:t>2</a:t>
            </a:r>
            <a:r>
              <a:rPr lang="en-US" sz="2000" b="1" baseline="30000"/>
              <a:t>nd</a:t>
            </a:r>
            <a:r>
              <a:rPr lang="en-US" sz="2000" b="1"/>
              <a:t> line of defense - </a:t>
            </a:r>
            <a:r>
              <a:rPr lang="en-US" sz="2000"/>
              <a:t>Nonspecific innate immune response</a:t>
            </a:r>
          </a:p>
          <a:p>
            <a:pPr lvl="2"/>
            <a:r>
              <a:rPr lang="en-US" dirty="0"/>
              <a:t>Fast-acting</a:t>
            </a:r>
          </a:p>
          <a:p>
            <a:pPr lvl="2"/>
            <a:r>
              <a:rPr lang="en-US" dirty="0"/>
              <a:t>Generalized non-specific attack</a:t>
            </a:r>
          </a:p>
          <a:p>
            <a:pPr lvl="1"/>
            <a:r>
              <a:rPr lang="en-US" sz="2000" b="1"/>
              <a:t>3</a:t>
            </a:r>
            <a:r>
              <a:rPr lang="en-US" sz="2000" b="1" baseline="30000"/>
              <a:t>rd</a:t>
            </a:r>
            <a:r>
              <a:rPr lang="en-US" sz="2000" b="1"/>
              <a:t> line of defense - </a:t>
            </a:r>
            <a:r>
              <a:rPr lang="en-US" sz="2000"/>
              <a:t>Adaptive immune response</a:t>
            </a:r>
          </a:p>
          <a:p>
            <a:pPr lvl="2"/>
            <a:r>
              <a:rPr lang="en-US" dirty="0"/>
              <a:t>Slow-acting</a:t>
            </a:r>
          </a:p>
          <a:p>
            <a:pPr lvl="2"/>
            <a:r>
              <a:rPr lang="en-US" dirty="0"/>
              <a:t>Very specific</a:t>
            </a:r>
          </a:p>
        </p:txBody>
      </p:sp>
    </p:spTree>
    <p:extLst>
      <p:ext uri="{BB962C8B-B14F-4D97-AF65-F5344CB8AC3E}">
        <p14:creationId xmlns:p14="http://schemas.microsoft.com/office/powerpoint/2010/main" val="3778693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27E9E7-15E0-44F0-97E9-9C991A90575B}"/>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White Blood Cells (Leukocytes)</a:t>
            </a:r>
            <a:endParaRPr lang="en-US" sz="2800" dirty="0">
              <a:solidFill>
                <a:schemeClr val="bg1"/>
              </a:solidFill>
            </a:endParaRPr>
          </a:p>
        </p:txBody>
      </p:sp>
      <p:sp>
        <p:nvSpPr>
          <p:cNvPr id="3" name="Content Placeholder 2">
            <a:extLst>
              <a:ext uri="{FF2B5EF4-FFF2-40B4-BE49-F238E27FC236}">
                <a16:creationId xmlns:a16="http://schemas.microsoft.com/office/drawing/2014/main" id="{B7960AE0-C2FA-486B-B8A6-9CBD0B20A3B3}"/>
              </a:ext>
            </a:extLst>
          </p:cNvPr>
          <p:cNvSpPr>
            <a:spLocks noGrp="1"/>
          </p:cNvSpPr>
          <p:nvPr>
            <p:ph idx="1"/>
          </p:nvPr>
        </p:nvSpPr>
        <p:spPr>
          <a:xfrm>
            <a:off x="643468" y="2638044"/>
            <a:ext cx="3363974" cy="3415622"/>
          </a:xfrm>
        </p:spPr>
        <p:txBody>
          <a:bodyPr>
            <a:normAutofit/>
          </a:bodyPr>
          <a:lstStyle/>
          <a:p>
            <a:pPr marL="0" indent="0">
              <a:buNone/>
            </a:pPr>
            <a:r>
              <a:rPr lang="en-US" sz="2000" dirty="0">
                <a:solidFill>
                  <a:schemeClr val="bg1"/>
                </a:solidFill>
              </a:rPr>
              <a:t>Cells of the immune </a:t>
            </a:r>
          </a:p>
          <a:p>
            <a:pPr marL="0" indent="0">
              <a:buNone/>
            </a:pPr>
            <a:r>
              <a:rPr lang="en-US" sz="2000" dirty="0">
                <a:solidFill>
                  <a:schemeClr val="bg1"/>
                </a:solidFill>
              </a:rPr>
              <a:t>and lymphatic </a:t>
            </a:r>
            <a:r>
              <a:rPr lang="en-US" sz="2000" b="1" dirty="0">
                <a:solidFill>
                  <a:schemeClr val="bg1"/>
                </a:solidFill>
              </a:rPr>
              <a:t>system</a:t>
            </a:r>
            <a:r>
              <a:rPr lang="en-US" sz="2000" dirty="0">
                <a:solidFill>
                  <a:schemeClr val="bg1"/>
                </a:solidFill>
              </a:rPr>
              <a:t> </a:t>
            </a:r>
          </a:p>
          <a:p>
            <a:pPr marL="0" indent="0">
              <a:buNone/>
            </a:pPr>
            <a:r>
              <a:rPr lang="en-US" sz="2000" dirty="0">
                <a:solidFill>
                  <a:schemeClr val="bg1"/>
                </a:solidFill>
              </a:rPr>
              <a:t>all come from the hematopoietic </a:t>
            </a:r>
          </a:p>
          <a:p>
            <a:pPr marL="0" indent="0">
              <a:buNone/>
            </a:pPr>
            <a:r>
              <a:rPr lang="en-US" sz="2000" dirty="0">
                <a:solidFill>
                  <a:schemeClr val="bg1"/>
                </a:solidFill>
              </a:rPr>
              <a:t>stem cells of the </a:t>
            </a:r>
          </a:p>
          <a:p>
            <a:pPr marL="0" indent="0">
              <a:buNone/>
            </a:pPr>
            <a:r>
              <a:rPr lang="en-US" sz="2000" dirty="0">
                <a:solidFill>
                  <a:schemeClr val="bg1"/>
                </a:solidFill>
              </a:rPr>
              <a:t>bone marrow.</a:t>
            </a:r>
          </a:p>
          <a:p>
            <a:pPr marL="0" indent="0">
              <a:buNone/>
            </a:pPr>
            <a:endParaRPr lang="en-US" sz="2000" dirty="0">
              <a:solidFill>
                <a:schemeClr val="bg1"/>
              </a:solidFill>
            </a:endParaRPr>
          </a:p>
        </p:txBody>
      </p:sp>
      <p:pic>
        <p:nvPicPr>
          <p:cNvPr id="5" name="Picture 4" descr="A close up of a flower&#10;&#10;Description automatically generated">
            <a:extLst>
              <a:ext uri="{FF2B5EF4-FFF2-40B4-BE49-F238E27FC236}">
                <a16:creationId xmlns:a16="http://schemas.microsoft.com/office/drawing/2014/main" id="{A20D0948-C71F-4E88-AF25-5C57175437E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1262372"/>
            <a:ext cx="6250769" cy="4172388"/>
          </a:xfrm>
          <a:prstGeom prst="rect">
            <a:avLst/>
          </a:prstGeom>
        </p:spPr>
      </p:pic>
    </p:spTree>
    <p:extLst>
      <p:ext uri="{BB962C8B-B14F-4D97-AF65-F5344CB8AC3E}">
        <p14:creationId xmlns:p14="http://schemas.microsoft.com/office/powerpoint/2010/main" val="2234840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animal, invertebrate, arthropod&#10;&#10;Description generated with very high confidence">
            <a:extLst>
              <a:ext uri="{FF2B5EF4-FFF2-40B4-BE49-F238E27FC236}">
                <a16:creationId xmlns:a16="http://schemas.microsoft.com/office/drawing/2014/main" id="{39400671-7B2A-4165-ACBA-5B5F7663389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7400"/>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3B91CFCA-0485-4409-BDC0-B4948A65F237}"/>
              </a:ext>
            </a:extLst>
          </p:cNvPr>
          <p:cNvSpPr>
            <a:spLocks noGrp="1"/>
          </p:cNvSpPr>
          <p:nvPr>
            <p:ph type="title"/>
          </p:nvPr>
        </p:nvSpPr>
        <p:spPr>
          <a:xfrm>
            <a:off x="648929" y="629266"/>
            <a:ext cx="3651467" cy="1676603"/>
          </a:xfrm>
        </p:spPr>
        <p:txBody>
          <a:bodyPr>
            <a:normAutofit/>
          </a:bodyPr>
          <a:lstStyle/>
          <a:p>
            <a:r>
              <a:rPr lang="en-US" sz="3700" b="1"/>
              <a:t>The Functions of the Immune System</a:t>
            </a:r>
          </a:p>
        </p:txBody>
      </p:sp>
      <p:sp>
        <p:nvSpPr>
          <p:cNvPr id="3" name="Content Placeholder 2">
            <a:extLst>
              <a:ext uri="{FF2B5EF4-FFF2-40B4-BE49-F238E27FC236}">
                <a16:creationId xmlns:a16="http://schemas.microsoft.com/office/drawing/2014/main" id="{B77AE63A-B7C6-4C22-B18E-0CAC227C7573}"/>
              </a:ext>
            </a:extLst>
          </p:cNvPr>
          <p:cNvSpPr>
            <a:spLocks noGrp="1"/>
          </p:cNvSpPr>
          <p:nvPr>
            <p:ph idx="1"/>
          </p:nvPr>
        </p:nvSpPr>
        <p:spPr>
          <a:xfrm>
            <a:off x="648931" y="2438400"/>
            <a:ext cx="3651466" cy="3785419"/>
          </a:xfrm>
        </p:spPr>
        <p:txBody>
          <a:bodyPr>
            <a:normAutofit/>
          </a:bodyPr>
          <a:lstStyle/>
          <a:p>
            <a:pPr marL="457200" indent="-457200">
              <a:buFont typeface="+mj-lt"/>
              <a:buAutoNum type="arabicPeriod"/>
            </a:pPr>
            <a:r>
              <a:rPr lang="en-US" sz="2400" dirty="0"/>
              <a:t>Scavenge dead, dying body cells</a:t>
            </a:r>
          </a:p>
          <a:p>
            <a:pPr marL="457200" indent="-457200">
              <a:buFont typeface="+mj-lt"/>
              <a:buAutoNum type="arabicPeriod"/>
            </a:pPr>
            <a:r>
              <a:rPr lang="en-US" sz="2400" dirty="0"/>
              <a:t>Destroy abnormal (cancerous)</a:t>
            </a:r>
          </a:p>
          <a:p>
            <a:pPr marL="457200" indent="-457200">
              <a:buFont typeface="+mj-lt"/>
              <a:buAutoNum type="arabicPeriod"/>
            </a:pPr>
            <a:r>
              <a:rPr lang="en-US" sz="2400" dirty="0"/>
              <a:t>Protect from pathogens &amp; foreign molecules: parasites, bacteria, viruses</a:t>
            </a:r>
          </a:p>
          <a:p>
            <a:pPr marL="0" indent="0">
              <a:buNone/>
            </a:pPr>
            <a:endParaRPr lang="en-US" sz="2400" dirty="0"/>
          </a:p>
        </p:txBody>
      </p:sp>
      <p:sp>
        <p:nvSpPr>
          <p:cNvPr id="11" name="TextBox 10">
            <a:extLst>
              <a:ext uri="{FF2B5EF4-FFF2-40B4-BE49-F238E27FC236}">
                <a16:creationId xmlns:a16="http://schemas.microsoft.com/office/drawing/2014/main" id="{FA537062-23C0-43CF-ABB3-4BD7C9BF4B36}"/>
              </a:ext>
            </a:extLst>
          </p:cNvPr>
          <p:cNvSpPr txBox="1"/>
          <p:nvPr/>
        </p:nvSpPr>
        <p:spPr>
          <a:xfrm>
            <a:off x="9884958"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bl-whs.sfinstructionalresources.wikispaces.net/bl+biology"/>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99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4919135" cy="4351338"/>
          </a:xfrm>
        </p:spPr>
        <p:txBody>
          <a:bodyPr>
            <a:normAutofit/>
          </a:bodyPr>
          <a:lstStyle/>
          <a:p>
            <a:pPr marL="0" indent="0">
              <a:buNone/>
            </a:pPr>
            <a:r>
              <a:rPr lang="en-US" dirty="0"/>
              <a:t>The Physical and Chemical Barriers are the First Lines of Defense.</a:t>
            </a:r>
          </a:p>
          <a:p>
            <a:pPr marL="0" indent="0">
              <a:buNone/>
            </a:pPr>
            <a:endParaRPr lang="en-US" dirty="0"/>
          </a:p>
          <a:p>
            <a:pPr marL="0" indent="0">
              <a:buNone/>
            </a:pPr>
            <a:endParaRPr lang="en-US" dirty="0"/>
          </a:p>
          <a:p>
            <a:pPr marL="971550" lvl="1" indent="-514350">
              <a:buFont typeface="+mj-lt"/>
              <a:buAutoNum type="alphaLcPeriod"/>
            </a:pPr>
            <a:endParaRPr lang="en-US" dirty="0"/>
          </a:p>
          <a:p>
            <a:pPr marL="971550" lvl="1" indent="-514350">
              <a:buFont typeface="+mj-lt"/>
              <a:buAutoNum type="alphaLcPeriod"/>
            </a:pPr>
            <a:endParaRPr lang="en-US" dirty="0"/>
          </a:p>
          <a:p>
            <a:endParaRPr lang="en-US" dirty="0"/>
          </a:p>
        </p:txBody>
      </p:sp>
      <p:pic>
        <p:nvPicPr>
          <p:cNvPr id="16" name="Picture 15" descr="A close up of a statue&#10;&#10;Description generated with high confidence">
            <a:extLst>
              <a:ext uri="{FF2B5EF4-FFF2-40B4-BE49-F238E27FC236}">
                <a16:creationId xmlns:a16="http://schemas.microsoft.com/office/drawing/2014/main" id="{A524CF82-C617-4EAC-9CC8-CB8FA99BC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981" y="997527"/>
            <a:ext cx="6527300" cy="5714134"/>
          </a:xfrm>
          <a:prstGeom prst="rect">
            <a:avLst/>
          </a:prstGeom>
        </p:spPr>
      </p:pic>
    </p:spTree>
    <p:extLst>
      <p:ext uri="{BB962C8B-B14F-4D97-AF65-F5344CB8AC3E}">
        <p14:creationId xmlns:p14="http://schemas.microsoft.com/office/powerpoint/2010/main" val="310964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a:bodyPr>
          <a:lstStyle/>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514350" indent="-514350">
              <a:buFont typeface="+mj-lt"/>
              <a:buAutoNum type="arabicPeriod"/>
            </a:pPr>
            <a:endParaRPr lang="en-US" dirty="0"/>
          </a:p>
          <a:p>
            <a:pPr marL="971550" lvl="1" indent="-514350">
              <a:buFont typeface="+mj-lt"/>
              <a:buAutoNum type="alphaLcPeriod"/>
            </a:pPr>
            <a:endParaRPr lang="en-US" dirty="0"/>
          </a:p>
          <a:p>
            <a:pPr marL="971550" lvl="1" indent="-514350">
              <a:buFont typeface="+mj-lt"/>
              <a:buAutoNum type="alphaLcPeriod"/>
            </a:pPr>
            <a:endParaRPr lang="en-US" dirty="0"/>
          </a:p>
          <a:p>
            <a:endParaRPr lang="en-US" dirty="0"/>
          </a:p>
        </p:txBody>
      </p:sp>
      <p:sp>
        <p:nvSpPr>
          <p:cNvPr id="7" name="Oval 6">
            <a:extLst>
              <a:ext uri="{FF2B5EF4-FFF2-40B4-BE49-F238E27FC236}">
                <a16:creationId xmlns:a16="http://schemas.microsoft.com/office/drawing/2014/main" id="{D1D62A94-0BEE-44A0-BAA5-AD377F6F0010}"/>
              </a:ext>
            </a:extLst>
          </p:cNvPr>
          <p:cNvSpPr/>
          <p:nvPr/>
        </p:nvSpPr>
        <p:spPr>
          <a:xfrm>
            <a:off x="426143" y="2134322"/>
            <a:ext cx="2406207" cy="7689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close up of a statue&#10;&#10;Description generated with high confidence">
            <a:extLst>
              <a:ext uri="{FF2B5EF4-FFF2-40B4-BE49-F238E27FC236}">
                <a16:creationId xmlns:a16="http://schemas.microsoft.com/office/drawing/2014/main" id="{A524CF82-C617-4EAC-9CC8-CB8FA99BC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981" y="997527"/>
            <a:ext cx="6527300" cy="5714134"/>
          </a:xfrm>
          <a:prstGeom prst="rect">
            <a:avLst/>
          </a:prstGeom>
        </p:spPr>
      </p:pic>
    </p:spTree>
    <p:extLst>
      <p:ext uri="{BB962C8B-B14F-4D97-AF65-F5344CB8AC3E}">
        <p14:creationId xmlns:p14="http://schemas.microsoft.com/office/powerpoint/2010/main" val="241372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E5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book&#10;&#10;Description generated with very high confidence">
            <a:extLst>
              <a:ext uri="{FF2B5EF4-FFF2-40B4-BE49-F238E27FC236}">
                <a16:creationId xmlns:a16="http://schemas.microsoft.com/office/drawing/2014/main" id="{7177E08E-748A-41CF-A905-5386BD7EB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3337" y="640080"/>
            <a:ext cx="3709263" cy="5577840"/>
          </a:xfrm>
          <a:prstGeom prst="rect">
            <a:avLst/>
          </a:prstGeom>
        </p:spPr>
      </p:pic>
      <p:cxnSp>
        <p:nvCxnSpPr>
          <p:cNvPr id="12" name="Straight Connector 11">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2E2FCAF-314F-484B-BAFE-C73D931F8FD9}"/>
              </a:ext>
            </a:extLst>
          </p:cNvPr>
          <p:cNvSpPr>
            <a:spLocks noGrp="1"/>
          </p:cNvSpPr>
          <p:nvPr>
            <p:ph type="title"/>
          </p:nvPr>
        </p:nvSpPr>
        <p:spPr>
          <a:xfrm>
            <a:off x="1024129" y="585216"/>
            <a:ext cx="5062511" cy="1499616"/>
          </a:xfrm>
        </p:spPr>
        <p:txBody>
          <a:bodyPr>
            <a:normAutofit/>
          </a:bodyPr>
          <a:lstStyle/>
          <a:p>
            <a:r>
              <a:rPr lang="en-US" sz="6600" b="1" dirty="0">
                <a:solidFill>
                  <a:srgbClr val="FFFFFF"/>
                </a:solidFill>
                <a:effectLst>
                  <a:outerShdw blurRad="38100" dist="38100" dir="2700000" algn="tl">
                    <a:srgbClr val="000000">
                      <a:alpha val="43137"/>
                    </a:srgbClr>
                  </a:outerShdw>
                </a:effectLst>
              </a:rPr>
              <a:t>THE SKIN</a:t>
            </a:r>
          </a:p>
        </p:txBody>
      </p:sp>
      <p:sp>
        <p:nvSpPr>
          <p:cNvPr id="3" name="Content Placeholder 2">
            <a:extLst>
              <a:ext uri="{FF2B5EF4-FFF2-40B4-BE49-F238E27FC236}">
                <a16:creationId xmlns:a16="http://schemas.microsoft.com/office/drawing/2014/main" id="{50782636-155E-4E38-925E-2D938F0D49E0}"/>
              </a:ext>
            </a:extLst>
          </p:cNvPr>
          <p:cNvSpPr>
            <a:spLocks noGrp="1"/>
          </p:cNvSpPr>
          <p:nvPr>
            <p:ph idx="1"/>
          </p:nvPr>
        </p:nvSpPr>
        <p:spPr>
          <a:xfrm>
            <a:off x="1024129" y="2286000"/>
            <a:ext cx="5081232" cy="3931920"/>
          </a:xfrm>
        </p:spPr>
        <p:txBody>
          <a:bodyPr>
            <a:normAutofit/>
          </a:bodyPr>
          <a:lstStyle/>
          <a:p>
            <a:r>
              <a:rPr lang="en-US" sz="3200" dirty="0">
                <a:solidFill>
                  <a:srgbClr val="FFFFFF"/>
                </a:solidFill>
              </a:rPr>
              <a:t>Skin provides a physical barrier as a first line of defense against infection.</a:t>
            </a:r>
          </a:p>
          <a:p>
            <a:pPr lvl="1"/>
            <a:r>
              <a:rPr lang="en-US" sz="3200" b="1" dirty="0">
                <a:solidFill>
                  <a:schemeClr val="bg1"/>
                </a:solidFill>
              </a:rPr>
              <a:t>bacteria and viruses cannot penetrate the tightly knit cells of the skin. </a:t>
            </a:r>
          </a:p>
        </p:txBody>
      </p:sp>
    </p:spTree>
    <p:extLst>
      <p:ext uri="{BB962C8B-B14F-4D97-AF65-F5344CB8AC3E}">
        <p14:creationId xmlns:p14="http://schemas.microsoft.com/office/powerpoint/2010/main" val="2568573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F407-BEA0-4012-9BE5-D6F076742DD4}"/>
              </a:ext>
            </a:extLst>
          </p:cNvPr>
          <p:cNvSpPr>
            <a:spLocks noGrp="1"/>
          </p:cNvSpPr>
          <p:nvPr>
            <p:ph type="title"/>
          </p:nvPr>
        </p:nvSpPr>
        <p:spPr>
          <a:xfrm>
            <a:off x="838199" y="365125"/>
            <a:ext cx="10515600" cy="1325563"/>
          </a:xfrm>
        </p:spPr>
        <p:txBody>
          <a:bodyPr>
            <a:normAutofit fontScale="90000"/>
          </a:bodyPr>
          <a:lstStyle/>
          <a:p>
            <a:pPr algn="ctr"/>
            <a:r>
              <a:rPr lang="en-US" b="1" dirty="0">
                <a:solidFill>
                  <a:schemeClr val="tx2">
                    <a:lumMod val="50000"/>
                  </a:schemeClr>
                </a:solidFill>
                <a:effectLst>
                  <a:outerShdw blurRad="38100" dist="38100" dir="2700000" algn="tl">
                    <a:srgbClr val="000000">
                      <a:alpha val="43137"/>
                    </a:srgbClr>
                  </a:outerShdw>
                </a:effectLst>
              </a:rPr>
              <a:t>Tight Junctions, Desmosomes and Gap Junctions Hold Epithelial Cells Tightly Together Creating a Preventative Barrier.</a:t>
            </a:r>
          </a:p>
        </p:txBody>
      </p:sp>
      <p:pic>
        <p:nvPicPr>
          <p:cNvPr id="5" name="Content Placeholder 4">
            <a:extLst>
              <a:ext uri="{FF2B5EF4-FFF2-40B4-BE49-F238E27FC236}">
                <a16:creationId xmlns:a16="http://schemas.microsoft.com/office/drawing/2014/main" id="{4BD14ABD-A2CC-4D7D-A0F5-CDC3348848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657" y="2405784"/>
            <a:ext cx="10850685" cy="4087091"/>
          </a:xfrm>
        </p:spPr>
      </p:pic>
    </p:spTree>
    <p:extLst>
      <p:ext uri="{BB962C8B-B14F-4D97-AF65-F5344CB8AC3E}">
        <p14:creationId xmlns:p14="http://schemas.microsoft.com/office/powerpoint/2010/main" val="97539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1A2761-FB19-4D79-8E2B-C18A45EF66C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6163343" y="1136073"/>
            <a:ext cx="4660417" cy="5356802"/>
          </a:xfrm>
          <a:prstGeom prst="rect">
            <a:avLst/>
          </a:prstGeom>
        </p:spPr>
      </p:pic>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lnSpcReduction="10000"/>
          </a:bodyPr>
          <a:lstStyle/>
          <a:p>
            <a:pPr marL="0" indent="0">
              <a:buNone/>
            </a:pPr>
            <a:r>
              <a:rPr lang="en-US" dirty="0"/>
              <a:t>2 Types of Defenses</a:t>
            </a:r>
          </a:p>
          <a:p>
            <a:pPr marL="0" indent="0">
              <a:buNone/>
            </a:pPr>
            <a:endParaRPr lang="en-US" dirty="0"/>
          </a:p>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457200" lvl="1" indent="0">
              <a:buNone/>
            </a:pPr>
            <a:endParaRPr lang="en-US" dirty="0"/>
          </a:p>
          <a:p>
            <a:pPr marL="514350" indent="-514350">
              <a:buFont typeface="+mj-lt"/>
              <a:buAutoNum type="arabicPeriod"/>
            </a:pPr>
            <a:endParaRPr lang="en-US" dirty="0"/>
          </a:p>
          <a:p>
            <a:pPr marL="971550" lvl="1" indent="-514350">
              <a:buFont typeface="+mj-lt"/>
              <a:buAutoNum type="alphaLcPeriod"/>
            </a:pPr>
            <a:endParaRPr lang="en-US" dirty="0"/>
          </a:p>
          <a:p>
            <a:pPr marL="971550" lvl="1" indent="-514350">
              <a:buFont typeface="+mj-lt"/>
              <a:buAutoNum type="alphaLcPeriod"/>
            </a:pPr>
            <a:endParaRPr lang="en-US" dirty="0"/>
          </a:p>
          <a:p>
            <a:endParaRPr lang="en-US" dirty="0"/>
          </a:p>
        </p:txBody>
      </p:sp>
      <p:sp>
        <p:nvSpPr>
          <p:cNvPr id="4" name="Oval 3">
            <a:extLst>
              <a:ext uri="{FF2B5EF4-FFF2-40B4-BE49-F238E27FC236}">
                <a16:creationId xmlns:a16="http://schemas.microsoft.com/office/drawing/2014/main" id="{22210D8C-877D-4A3E-BD82-C5DEB0929711}"/>
              </a:ext>
            </a:extLst>
          </p:cNvPr>
          <p:cNvSpPr/>
          <p:nvPr/>
        </p:nvSpPr>
        <p:spPr>
          <a:xfrm>
            <a:off x="267720" y="3534636"/>
            <a:ext cx="4288514" cy="4225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29B4DAC-1752-4AFA-B519-251E8B8086DE}"/>
              </a:ext>
            </a:extLst>
          </p:cNvPr>
          <p:cNvCxnSpPr/>
          <p:nvPr/>
        </p:nvCxnSpPr>
        <p:spPr>
          <a:xfrm flipV="1">
            <a:off x="833002" y="3218724"/>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5031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77E08E-748A-41CF-A905-5386BD7EBA09}"/>
              </a:ext>
            </a:extLst>
          </p:cNvPr>
          <p:cNvPicPr>
            <a:picLocks noChangeAspect="1"/>
          </p:cNvPicPr>
          <p:nvPr/>
        </p:nvPicPr>
        <p:blipFill rotWithShape="1">
          <a:blip r:embed="rId2">
            <a:extLst>
              <a:ext uri="{28A0092B-C50C-407E-A947-70E740481C1C}">
                <a14:useLocalDpi xmlns:a14="http://schemas.microsoft.com/office/drawing/2010/main" val="0"/>
              </a:ext>
            </a:extLst>
          </a:blip>
          <a:srcRect t="19226" b="5774"/>
          <a:stretch/>
        </p:blipFill>
        <p:spPr>
          <a:xfrm>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782636-155E-4E38-925E-2D938F0D49E0}"/>
              </a:ext>
            </a:extLst>
          </p:cNvPr>
          <p:cNvSpPr>
            <a:spLocks noGrp="1"/>
          </p:cNvSpPr>
          <p:nvPr>
            <p:ph idx="1"/>
          </p:nvPr>
        </p:nvSpPr>
        <p:spPr>
          <a:xfrm>
            <a:off x="129310" y="138545"/>
            <a:ext cx="5209308" cy="6719445"/>
          </a:xfrm>
          <a:solidFill>
            <a:schemeClr val="bg1"/>
          </a:solidFill>
        </p:spPr>
        <p:txBody>
          <a:bodyPr anchor="ctr">
            <a:normAutofit/>
          </a:bodyPr>
          <a:lstStyle/>
          <a:p>
            <a:pPr marL="457200" lvl="1" indent="0">
              <a:buNone/>
            </a:pPr>
            <a:r>
              <a:rPr lang="en-US" sz="2800" b="1" dirty="0"/>
              <a:t>Mucous membranes:</a:t>
            </a:r>
          </a:p>
          <a:p>
            <a:pPr lvl="1"/>
            <a:r>
              <a:rPr lang="en-US" sz="2800" dirty="0"/>
              <a:t>Linings of the Respiratory System</a:t>
            </a:r>
          </a:p>
          <a:p>
            <a:pPr lvl="1"/>
            <a:r>
              <a:rPr lang="en-US" sz="2800" dirty="0"/>
              <a:t>Linings of the Digestive System</a:t>
            </a:r>
          </a:p>
          <a:p>
            <a:pPr lvl="1"/>
            <a:r>
              <a:rPr lang="en-US" sz="2800" dirty="0"/>
              <a:t>Urogenital Tracts </a:t>
            </a:r>
          </a:p>
          <a:p>
            <a:pPr lvl="1"/>
            <a:r>
              <a:rPr lang="en-US" sz="2800" u="sng" dirty="0"/>
              <a:t>Especially the mouth</a:t>
            </a:r>
            <a:r>
              <a:rPr lang="en-US" sz="2800" dirty="0"/>
              <a:t>, </a:t>
            </a:r>
            <a:r>
              <a:rPr lang="en-US" sz="2800" u="sng" dirty="0"/>
              <a:t>nose</a:t>
            </a:r>
            <a:r>
              <a:rPr lang="en-US" sz="2800" dirty="0"/>
              <a:t>, </a:t>
            </a:r>
            <a:r>
              <a:rPr lang="en-US" sz="2800" u="sng" dirty="0"/>
              <a:t>eyelids</a:t>
            </a:r>
            <a:r>
              <a:rPr lang="en-US" sz="2800" dirty="0"/>
              <a:t>, </a:t>
            </a:r>
            <a:r>
              <a:rPr lang="en-US" sz="2800" u="sng" dirty="0"/>
              <a:t>trachea,</a:t>
            </a:r>
            <a:r>
              <a:rPr lang="en-US" sz="2800" dirty="0"/>
              <a:t> </a:t>
            </a:r>
            <a:r>
              <a:rPr lang="en-US" sz="2800" u="sng" dirty="0"/>
              <a:t>lungs</a:t>
            </a:r>
            <a:r>
              <a:rPr lang="en-US" sz="2800" dirty="0"/>
              <a:t>, </a:t>
            </a:r>
            <a:r>
              <a:rPr lang="en-US" sz="2800" u="sng" dirty="0"/>
              <a:t>stomach, intestines</a:t>
            </a:r>
            <a:r>
              <a:rPr lang="en-US" sz="2800" dirty="0"/>
              <a:t>, </a:t>
            </a:r>
            <a:r>
              <a:rPr lang="en-US" sz="2800" u="sng" dirty="0"/>
              <a:t>ureters</a:t>
            </a:r>
            <a:r>
              <a:rPr lang="en-US" sz="2800" dirty="0"/>
              <a:t>, </a:t>
            </a:r>
            <a:r>
              <a:rPr lang="en-US" sz="2800" u="sng" dirty="0"/>
              <a:t>urethra</a:t>
            </a:r>
            <a:r>
              <a:rPr lang="en-US" sz="2800" dirty="0"/>
              <a:t>, and </a:t>
            </a:r>
            <a:r>
              <a:rPr lang="en-US" sz="2800" u="sng" dirty="0"/>
              <a:t>urinary bladder</a:t>
            </a:r>
            <a:r>
              <a:rPr lang="en-US" sz="2800" dirty="0"/>
              <a:t>.</a:t>
            </a:r>
          </a:p>
        </p:txBody>
      </p:sp>
    </p:spTree>
    <p:extLst>
      <p:ext uri="{BB962C8B-B14F-4D97-AF65-F5344CB8AC3E}">
        <p14:creationId xmlns:p14="http://schemas.microsoft.com/office/powerpoint/2010/main" val="319190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15C19753-C975-44E3-AAD8-D82997CE0F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7778" y="643467"/>
            <a:ext cx="6752807" cy="5571066"/>
          </a:xfrm>
          <a:prstGeom prst="rect">
            <a:avLst/>
          </a:prstGeom>
        </p:spPr>
      </p:pic>
      <p:sp>
        <p:nvSpPr>
          <p:cNvPr id="3" name="Rectangle 2">
            <a:extLst>
              <a:ext uri="{FF2B5EF4-FFF2-40B4-BE49-F238E27FC236}">
                <a16:creationId xmlns:a16="http://schemas.microsoft.com/office/drawing/2014/main" id="{06F607F8-15F5-4108-95D5-EA4C90D36CEF}"/>
              </a:ext>
            </a:extLst>
          </p:cNvPr>
          <p:cNvSpPr/>
          <p:nvPr/>
        </p:nvSpPr>
        <p:spPr>
          <a:xfrm>
            <a:off x="641415" y="630764"/>
            <a:ext cx="4429349" cy="138499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Mucous membranes are made up of </a:t>
            </a:r>
            <a:r>
              <a:rPr kumimoji="0" lang="en-US" sz="2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goblet cells </a:t>
            </a: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and </a:t>
            </a:r>
            <a:r>
              <a:rPr kumimoji="0" lang="en-US" sz="2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ciliated epithelial cells</a:t>
            </a: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a:t>
            </a:r>
          </a:p>
        </p:txBody>
      </p:sp>
      <p:sp>
        <p:nvSpPr>
          <p:cNvPr id="5" name="Rectangle 4">
            <a:extLst>
              <a:ext uri="{FF2B5EF4-FFF2-40B4-BE49-F238E27FC236}">
                <a16:creationId xmlns:a16="http://schemas.microsoft.com/office/drawing/2014/main" id="{63525D76-36CF-423E-A08D-EF6A1BB56647}"/>
              </a:ext>
            </a:extLst>
          </p:cNvPr>
          <p:cNvSpPr/>
          <p:nvPr/>
        </p:nvSpPr>
        <p:spPr>
          <a:xfrm>
            <a:off x="641415" y="2221709"/>
            <a:ext cx="5001491" cy="397031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THE GOBLET CELLS </a:t>
            </a:r>
            <a:r>
              <a:rPr kumimoji="0" lang="en-US" sz="2800" b="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SECRETE MUCUS.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MUCUS FUNCTION 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Cover And Protect Cells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Combat Pathogens With Antimicrobial Peptides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Trap Pathogens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9676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13000"/>
                                  </p:iterate>
                                  <p:childTnLst>
                                    <p:animClr clrSpc="rgb" dir="cw">
                                      <p:cBhvr override="childStyle">
                                        <p:cTn id="6" dur="2000" fill="hold"/>
                                        <p:tgtEl>
                                          <p:spTgt spid="5">
                                            <p:txEl>
                                              <p:pRg st="3" end="3"/>
                                            </p:txEl>
                                          </p:spTgt>
                                        </p:tgtEl>
                                        <p:attrNameLst>
                                          <p:attrName>style.color</p:attrName>
                                        </p:attrNameLst>
                                      </p:cBhvr>
                                      <p:to>
                                        <a:srgbClr val="FF0000"/>
                                      </p:to>
                                    </p:animClr>
                                  </p:childTnLst>
                                </p:cTn>
                              </p:par>
                              <p:par>
                                <p:cTn id="7" presetID="3" presetClass="emph" presetSubtype="2" fill="hold" nodeType="withEffect">
                                  <p:stCondLst>
                                    <p:cond delay="0"/>
                                  </p:stCondLst>
                                  <p:iterate type="lt">
                                    <p:tmPct val="13000"/>
                                  </p:iterate>
                                  <p:childTnLst>
                                    <p:animClr clrSpc="rgb" dir="cw">
                                      <p:cBhvr override="childStyle">
                                        <p:cTn id="8" dur="2000" fill="hold"/>
                                        <p:tgtEl>
                                          <p:spTgt spid="5">
                                            <p:txEl>
                                              <p:pRg st="4" end="4"/>
                                            </p:txEl>
                                          </p:spTgt>
                                        </p:tgtEl>
                                        <p:attrNameLst>
                                          <p:attrName>style.color</p:attrName>
                                        </p:attrNameLst>
                                      </p:cBhvr>
                                      <p:to>
                                        <a:srgbClr val="FF0000"/>
                                      </p:to>
                                    </p:animClr>
                                  </p:childTnLst>
                                </p:cTn>
                              </p:par>
                              <p:par>
                                <p:cTn id="9" presetID="3" presetClass="emph" presetSubtype="2" fill="hold" nodeType="withEffect">
                                  <p:stCondLst>
                                    <p:cond delay="0"/>
                                  </p:stCondLst>
                                  <p:iterate type="lt">
                                    <p:tmPct val="13000"/>
                                  </p:iterate>
                                  <p:childTnLst>
                                    <p:animClr clrSpc="rgb" dir="cw">
                                      <p:cBhvr override="childStyle">
                                        <p:cTn id="10" dur="2000" fill="hold"/>
                                        <p:tgtEl>
                                          <p:spTgt spid="5">
                                            <p:txEl>
                                              <p:pRg st="5" end="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AF213-8079-4D59-A660-AFD31F745D2C}"/>
              </a:ext>
            </a:extLst>
          </p:cNvPr>
          <p:cNvSpPr>
            <a:spLocks noGrp="1"/>
          </p:cNvSpPr>
          <p:nvPr>
            <p:ph type="title"/>
          </p:nvPr>
        </p:nvSpPr>
        <p:spPr>
          <a:xfrm>
            <a:off x="4965430" y="629268"/>
            <a:ext cx="6586491" cy="1286160"/>
          </a:xfrm>
        </p:spPr>
        <p:txBody>
          <a:bodyPr anchor="b">
            <a:normAutofit fontScale="90000"/>
          </a:bodyPr>
          <a:lstStyle/>
          <a:p>
            <a:r>
              <a:rPr lang="en-US" b="1" dirty="0"/>
              <a:t>Functions of the lymphatic system</a:t>
            </a:r>
          </a:p>
        </p:txBody>
      </p:sp>
      <p:pic>
        <p:nvPicPr>
          <p:cNvPr id="4" name="Picture 3">
            <a:extLst>
              <a:ext uri="{FF2B5EF4-FFF2-40B4-BE49-F238E27FC236}">
                <a16:creationId xmlns:a16="http://schemas.microsoft.com/office/drawing/2014/main" id="{AEA6BFD2-2BD2-481A-B338-41E085159915}"/>
              </a:ext>
            </a:extLst>
          </p:cNvPr>
          <p:cNvPicPr>
            <a:picLocks noChangeAspect="1"/>
          </p:cNvPicPr>
          <p:nvPr/>
        </p:nvPicPr>
        <p:blipFill rotWithShape="1">
          <a:blip r:embed="rId2">
            <a:extLst>
              <a:ext uri="{28A0092B-C50C-407E-A947-70E740481C1C}">
                <a14:useLocalDpi xmlns:a14="http://schemas.microsoft.com/office/drawing/2010/main" val="0"/>
              </a:ext>
            </a:extLst>
          </a:blip>
          <a:srcRect l="15594" r="1681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1B7FC"/>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8A0528-121F-4A72-8816-04B4716FD1A5}"/>
              </a:ext>
            </a:extLst>
          </p:cNvPr>
          <p:cNvSpPr>
            <a:spLocks noGrp="1"/>
          </p:cNvSpPr>
          <p:nvPr>
            <p:ph idx="1"/>
          </p:nvPr>
        </p:nvSpPr>
        <p:spPr>
          <a:xfrm>
            <a:off x="4965431" y="2438400"/>
            <a:ext cx="6586489" cy="3785419"/>
          </a:xfrm>
        </p:spPr>
        <p:txBody>
          <a:bodyPr>
            <a:normAutofit/>
          </a:bodyPr>
          <a:lstStyle/>
          <a:p>
            <a:r>
              <a:rPr lang="en-US" sz="3200" dirty="0"/>
              <a:t>Carries excess fluids to the bloodstream </a:t>
            </a:r>
          </a:p>
          <a:p>
            <a:r>
              <a:rPr lang="en-US" sz="3200" dirty="0"/>
              <a:t>Filters pathogens from the blood</a:t>
            </a:r>
          </a:p>
          <a:p>
            <a:r>
              <a:rPr lang="en-US" sz="3200" dirty="0"/>
              <a:t>Lymph nodes swell during an infection </a:t>
            </a:r>
          </a:p>
          <a:p>
            <a:r>
              <a:rPr lang="en-US" sz="3200" dirty="0"/>
              <a:t>Transports immune cells (white blood cells or lymphocytes)</a:t>
            </a:r>
          </a:p>
        </p:txBody>
      </p:sp>
    </p:spTree>
    <p:extLst>
      <p:ext uri="{BB962C8B-B14F-4D97-AF65-F5344CB8AC3E}">
        <p14:creationId xmlns:p14="http://schemas.microsoft.com/office/powerpoint/2010/main" val="2729996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3525D76-36CF-423E-A08D-EF6A1BB56647}"/>
              </a:ext>
            </a:extLst>
          </p:cNvPr>
          <p:cNvSpPr/>
          <p:nvPr/>
        </p:nvSpPr>
        <p:spPr>
          <a:xfrm>
            <a:off x="797720" y="902611"/>
            <a:ext cx="4670921" cy="5262979"/>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Mucous membranes are lined with </a:t>
            </a:r>
            <a:r>
              <a:rPr kumimoji="0" lang="en-US" sz="2800" b="1"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ciliated epithelial cells.</a:t>
            </a:r>
            <a:endParaRPr kumimoji="0" lang="en-US" sz="2800" b="0" i="0" u="none" strike="noStrike" kern="1200" cap="none" spc="0" normalizeH="0" baseline="0" noProof="0" dirty="0">
              <a:ln w="0"/>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Cilia function to </a:t>
            </a:r>
            <a:r>
              <a:rPr kumimoji="0" lang="en-US" sz="2800" b="0"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sweep away </a:t>
            </a: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pathogens caught in the mucus.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The mucus is then expelled from the body through coughing up or swallowing the pathogen and the mucus it is trapped in.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8156E69-159D-4742-9D38-BC136B5DF690}"/>
              </a:ext>
            </a:extLst>
          </p:cNvPr>
          <p:cNvSpPr/>
          <p:nvPr/>
        </p:nvSpPr>
        <p:spPr>
          <a:xfrm>
            <a:off x="5468641" y="5302269"/>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http://www.epithelium3d.com/images/cilia-movement-2%20(2).gif?crc=125337232</a:t>
            </a:r>
          </a:p>
        </p:txBody>
      </p:sp>
      <p:pic>
        <p:nvPicPr>
          <p:cNvPr id="9" name="Picture 8">
            <a:extLst>
              <a:ext uri="{FF2B5EF4-FFF2-40B4-BE49-F238E27FC236}">
                <a16:creationId xmlns:a16="http://schemas.microsoft.com/office/drawing/2014/main" id="{7338D1BE-F742-4C56-847A-95D1DE008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951" y="1279745"/>
            <a:ext cx="3833380" cy="3782494"/>
          </a:xfrm>
          <a:prstGeom prst="rect">
            <a:avLst/>
          </a:prstGeom>
        </p:spPr>
      </p:pic>
    </p:spTree>
    <p:extLst>
      <p:ext uri="{BB962C8B-B14F-4D97-AF65-F5344CB8AC3E}">
        <p14:creationId xmlns:p14="http://schemas.microsoft.com/office/powerpoint/2010/main" val="24161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generated with very high confidence">
            <a:extLst>
              <a:ext uri="{FF2B5EF4-FFF2-40B4-BE49-F238E27FC236}">
                <a16:creationId xmlns:a16="http://schemas.microsoft.com/office/drawing/2014/main" id="{190F91FF-F1C9-4C2A-B894-A074A5A20F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4524140" y="1332730"/>
            <a:ext cx="7552540" cy="5337128"/>
          </a:xfrm>
          <a:prstGeom prst="rect">
            <a:avLst/>
          </a:prstGeom>
        </p:spPr>
      </p:pic>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lnSpcReduction="10000"/>
          </a:bodyPr>
          <a:lstStyle/>
          <a:p>
            <a:pPr marL="0" indent="0">
              <a:buNone/>
            </a:pPr>
            <a:r>
              <a:rPr lang="en-US" dirty="0"/>
              <a:t>2 Types of Defenses</a:t>
            </a:r>
          </a:p>
          <a:p>
            <a:pPr marL="0" indent="0">
              <a:buNone/>
            </a:pPr>
            <a:endParaRPr lang="en-US" dirty="0"/>
          </a:p>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514350" indent="-514350">
              <a:buFont typeface="+mj-lt"/>
              <a:buAutoNum type="arabicPeriod"/>
            </a:pPr>
            <a:endParaRPr lang="en-US" dirty="0"/>
          </a:p>
          <a:p>
            <a:pPr marL="457200" lvl="1" indent="0">
              <a:buNone/>
            </a:pPr>
            <a:endParaRPr lang="en-US" dirty="0"/>
          </a:p>
          <a:p>
            <a:pPr marL="971550" lvl="1" indent="-514350">
              <a:buFont typeface="+mj-lt"/>
              <a:buAutoNum type="alphaLcPeriod"/>
            </a:pPr>
            <a:endParaRPr lang="en-US" dirty="0"/>
          </a:p>
          <a:p>
            <a:endParaRPr lang="en-US" dirty="0"/>
          </a:p>
        </p:txBody>
      </p:sp>
      <p:sp>
        <p:nvSpPr>
          <p:cNvPr id="7" name="Oval 6">
            <a:extLst>
              <a:ext uri="{FF2B5EF4-FFF2-40B4-BE49-F238E27FC236}">
                <a16:creationId xmlns:a16="http://schemas.microsoft.com/office/drawing/2014/main" id="{D1D62A94-0BEE-44A0-BAA5-AD377F6F0010}"/>
              </a:ext>
            </a:extLst>
          </p:cNvPr>
          <p:cNvSpPr/>
          <p:nvPr/>
        </p:nvSpPr>
        <p:spPr>
          <a:xfrm>
            <a:off x="553390" y="4552761"/>
            <a:ext cx="2406207" cy="5437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F3915A3-89CC-4E10-A1D5-E4337DAF8B4D}"/>
              </a:ext>
            </a:extLst>
          </p:cNvPr>
          <p:cNvCxnSpPr/>
          <p:nvPr/>
        </p:nvCxnSpPr>
        <p:spPr>
          <a:xfrm flipV="1">
            <a:off x="833002" y="3218724"/>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F8D9DEC5-F7E1-49F8-B984-0823A38C58BA}"/>
              </a:ext>
            </a:extLst>
          </p:cNvPr>
          <p:cNvCxnSpPr>
            <a:cxnSpLocks/>
          </p:cNvCxnSpPr>
          <p:nvPr/>
        </p:nvCxnSpPr>
        <p:spPr>
          <a:xfrm flipV="1">
            <a:off x="833002" y="3677350"/>
            <a:ext cx="2968258" cy="101979"/>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76099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6568F8-A695-42A4-AA43-57B73301B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68829" flipH="1">
            <a:off x="5543017" y="-332757"/>
            <a:ext cx="1940170" cy="3810000"/>
          </a:xfrm>
          <a:prstGeom prst="rect">
            <a:avLst/>
          </a:prstGeom>
        </p:spPr>
      </p:pic>
      <p:sp>
        <p:nvSpPr>
          <p:cNvPr id="2" name="Title 1">
            <a:extLst>
              <a:ext uri="{FF2B5EF4-FFF2-40B4-BE49-F238E27FC236}">
                <a16:creationId xmlns:a16="http://schemas.microsoft.com/office/drawing/2014/main" id="{ECD00984-8366-44CA-9EF7-28FF7C3316BD}"/>
              </a:ext>
            </a:extLst>
          </p:cNvPr>
          <p:cNvSpPr>
            <a:spLocks noGrp="1"/>
          </p:cNvSpPr>
          <p:nvPr>
            <p:ph type="title"/>
          </p:nvPr>
        </p:nvSpPr>
        <p:spPr>
          <a:xfrm>
            <a:off x="8693115" y="16418"/>
            <a:ext cx="3420607" cy="1699202"/>
          </a:xfrm>
        </p:spPr>
        <p:txBody>
          <a:bodyPr>
            <a:normAutofit fontScale="90000"/>
          </a:bodyPr>
          <a:lstStyle/>
          <a:p>
            <a:pPr algn="ctr"/>
            <a:r>
              <a:rPr lang="en-US" dirty="0">
                <a:latin typeface="AR BLANCA" panose="02000000000000000000" pitchFamily="2" charset="0"/>
              </a:rPr>
              <a:t>The Great As</a:t>
            </a:r>
            <a:r>
              <a:rPr lang="en-US" b="1" i="1" u="sng" dirty="0">
                <a:effectLst>
                  <a:outerShdw blurRad="38100" dist="38100" dir="2700000" algn="tl">
                    <a:srgbClr val="000000">
                      <a:alpha val="43137"/>
                    </a:srgbClr>
                  </a:outerShdw>
                </a:effectLst>
                <a:latin typeface="AR BLANCA" panose="02000000000000000000" pitchFamily="2" charset="0"/>
              </a:rPr>
              <a:t>salt</a:t>
            </a:r>
            <a:r>
              <a:rPr lang="en-US" dirty="0">
                <a:latin typeface="AR BLANCA" panose="02000000000000000000" pitchFamily="2" charset="0"/>
              </a:rPr>
              <a:t> of 2012…</a:t>
            </a:r>
          </a:p>
        </p:txBody>
      </p:sp>
      <p:sp>
        <p:nvSpPr>
          <p:cNvPr id="3" name="Content Placeholder 2">
            <a:extLst>
              <a:ext uri="{FF2B5EF4-FFF2-40B4-BE49-F238E27FC236}">
                <a16:creationId xmlns:a16="http://schemas.microsoft.com/office/drawing/2014/main" id="{C9CAF72C-562D-4E4E-90DD-B858DB2F94F0}"/>
              </a:ext>
            </a:extLst>
          </p:cNvPr>
          <p:cNvSpPr>
            <a:spLocks noGrp="1"/>
          </p:cNvSpPr>
          <p:nvPr>
            <p:ph idx="1"/>
          </p:nvPr>
        </p:nvSpPr>
        <p:spPr>
          <a:xfrm>
            <a:off x="636442" y="527553"/>
            <a:ext cx="4675909" cy="5965322"/>
          </a:xfrm>
        </p:spPr>
        <p:txBody>
          <a:bodyPr>
            <a:normAutofit/>
          </a:bodyPr>
          <a:lstStyle/>
          <a:p>
            <a:r>
              <a:rPr lang="en-US" sz="3600" dirty="0"/>
              <a:t>The skin has sweat glands that secrete sweat which has high concentrations of sodium.</a:t>
            </a:r>
          </a:p>
          <a:p>
            <a:endParaRPr lang="en-US" sz="3600" dirty="0"/>
          </a:p>
          <a:p>
            <a:r>
              <a:rPr lang="en-US" sz="3600" dirty="0"/>
              <a:t>During perspiration, high levels of sodium can kill certain types of bacteria.</a:t>
            </a:r>
          </a:p>
        </p:txBody>
      </p:sp>
      <p:sp>
        <p:nvSpPr>
          <p:cNvPr id="4" name="Oval 3">
            <a:extLst>
              <a:ext uri="{FF2B5EF4-FFF2-40B4-BE49-F238E27FC236}">
                <a16:creationId xmlns:a16="http://schemas.microsoft.com/office/drawing/2014/main" id="{D844221E-ABDF-4A4E-AC80-EC8214194D23}"/>
              </a:ext>
            </a:extLst>
          </p:cNvPr>
          <p:cNvSpPr/>
          <p:nvPr/>
        </p:nvSpPr>
        <p:spPr>
          <a:xfrm>
            <a:off x="6303817" y="2424545"/>
            <a:ext cx="4031673" cy="3532910"/>
          </a:xfrm>
          <a:prstGeom prst="ellips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F0CE13AA-4D91-481E-9706-0518BC49FF7E}"/>
              </a:ext>
            </a:extLst>
          </p:cNvPr>
          <p:cNvSpPr/>
          <p:nvPr/>
        </p:nvSpPr>
        <p:spPr>
          <a:xfrm>
            <a:off x="6546271" y="2712821"/>
            <a:ext cx="1620983" cy="1288473"/>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A9E5347-0DEF-4A0A-9A59-67150E5DC6CA}"/>
              </a:ext>
            </a:extLst>
          </p:cNvPr>
          <p:cNvSpPr/>
          <p:nvPr/>
        </p:nvSpPr>
        <p:spPr>
          <a:xfrm>
            <a:off x="7910944" y="2712821"/>
            <a:ext cx="1620983" cy="1288473"/>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D7CEB4A0-167B-4778-AE5A-BAEB46997FFF}"/>
              </a:ext>
            </a:extLst>
          </p:cNvPr>
          <p:cNvSpPr/>
          <p:nvPr/>
        </p:nvSpPr>
        <p:spPr>
          <a:xfrm>
            <a:off x="7692733" y="4191000"/>
            <a:ext cx="436421" cy="35621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9F695B5C-705A-470E-AEB1-4E169F128E6E}"/>
              </a:ext>
            </a:extLst>
          </p:cNvPr>
          <p:cNvSpPr/>
          <p:nvPr/>
        </p:nvSpPr>
        <p:spPr>
          <a:xfrm>
            <a:off x="7139419" y="2780758"/>
            <a:ext cx="744681" cy="75507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396653B4-247F-4EEB-91A7-56BFEDAF62D9}"/>
              </a:ext>
            </a:extLst>
          </p:cNvPr>
          <p:cNvSpPr/>
          <p:nvPr/>
        </p:nvSpPr>
        <p:spPr>
          <a:xfrm>
            <a:off x="8051220" y="2844691"/>
            <a:ext cx="744681" cy="75507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ylinder 9">
            <a:extLst>
              <a:ext uri="{FF2B5EF4-FFF2-40B4-BE49-F238E27FC236}">
                <a16:creationId xmlns:a16="http://schemas.microsoft.com/office/drawing/2014/main" id="{E312D9D6-2663-488B-8922-3CC206A0EFE9}"/>
              </a:ext>
            </a:extLst>
          </p:cNvPr>
          <p:cNvSpPr/>
          <p:nvPr/>
        </p:nvSpPr>
        <p:spPr>
          <a:xfrm rot="19771554">
            <a:off x="5880469" y="1051721"/>
            <a:ext cx="431061" cy="648096"/>
          </a:xfrm>
          <a:prstGeom prst="can">
            <a:avLst/>
          </a:prstGeom>
          <a:gradFill>
            <a:gsLst>
              <a:gs pos="0">
                <a:schemeClr val="accent1">
                  <a:lumMod val="5000"/>
                  <a:lumOff val="95000"/>
                  <a:alpha val="34000"/>
                </a:schemeClr>
              </a:gs>
              <a:gs pos="100000">
                <a:schemeClr val="bg1">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39B7512-0DDB-4B03-9EB1-8F06DE6F2EBE}"/>
              </a:ext>
            </a:extLst>
          </p:cNvPr>
          <p:cNvSpPr/>
          <p:nvPr/>
        </p:nvSpPr>
        <p:spPr>
          <a:xfrm rot="3747696">
            <a:off x="5788544" y="1191103"/>
            <a:ext cx="614912" cy="36933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SALT</a:t>
            </a:r>
          </a:p>
        </p:txBody>
      </p:sp>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1A8FDB4B-BB46-4DD8-AF89-151B18A89D91}"/>
                  </a:ext>
                </a:extLst>
              </p14:cNvPr>
              <p14:cNvContentPartPr/>
              <p14:nvPr/>
            </p14:nvContentPartPr>
            <p14:xfrm>
              <a:off x="6264960" y="1856247"/>
              <a:ext cx="25200" cy="40680"/>
            </p14:xfrm>
          </p:contentPart>
        </mc:Choice>
        <mc:Fallback xmlns="">
          <p:pic>
            <p:nvPicPr>
              <p:cNvPr id="25" name="Ink 24">
                <a:extLst>
                  <a:ext uri="{FF2B5EF4-FFF2-40B4-BE49-F238E27FC236}">
                    <a16:creationId xmlns:a16="http://schemas.microsoft.com/office/drawing/2014/main" id="{1A8FDB4B-BB46-4DD8-AF89-151B18A89D91}"/>
                  </a:ext>
                </a:extLst>
              </p:cNvPr>
              <p:cNvPicPr/>
              <p:nvPr/>
            </p:nvPicPr>
            <p:blipFill>
              <a:blip r:embed="rId4"/>
              <a:stretch>
                <a:fillRect/>
              </a:stretch>
            </p:blipFill>
            <p:spPr>
              <a:xfrm>
                <a:off x="6260640" y="1851927"/>
                <a:ext cx="338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7E1005DC-508C-4089-AFB5-20C1BC116648}"/>
                  </a:ext>
                </a:extLst>
              </p14:cNvPr>
              <p14:cNvContentPartPr/>
              <p14:nvPr/>
            </p14:nvContentPartPr>
            <p14:xfrm>
              <a:off x="6206640" y="1895487"/>
              <a:ext cx="97200" cy="16560"/>
            </p14:xfrm>
          </p:contentPart>
        </mc:Choice>
        <mc:Fallback xmlns="">
          <p:pic>
            <p:nvPicPr>
              <p:cNvPr id="26" name="Ink 25">
                <a:extLst>
                  <a:ext uri="{FF2B5EF4-FFF2-40B4-BE49-F238E27FC236}">
                    <a16:creationId xmlns:a16="http://schemas.microsoft.com/office/drawing/2014/main" id="{7E1005DC-508C-4089-AFB5-20C1BC116648}"/>
                  </a:ext>
                </a:extLst>
              </p:cNvPr>
              <p:cNvPicPr/>
              <p:nvPr/>
            </p:nvPicPr>
            <p:blipFill>
              <a:blip r:embed="rId6"/>
              <a:stretch>
                <a:fillRect/>
              </a:stretch>
            </p:blipFill>
            <p:spPr>
              <a:xfrm>
                <a:off x="6202320" y="1891167"/>
                <a:ext cx="1058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Ink 31">
                <a:extLst>
                  <a:ext uri="{FF2B5EF4-FFF2-40B4-BE49-F238E27FC236}">
                    <a16:creationId xmlns:a16="http://schemas.microsoft.com/office/drawing/2014/main" id="{B77CAF61-D7D2-4648-B967-576ACC4DCBA9}"/>
                  </a:ext>
                </a:extLst>
              </p14:cNvPr>
              <p14:cNvContentPartPr/>
              <p14:nvPr/>
            </p14:nvContentPartPr>
            <p14:xfrm>
              <a:off x="6331200" y="1870287"/>
              <a:ext cx="14400" cy="12960"/>
            </p14:xfrm>
          </p:contentPart>
        </mc:Choice>
        <mc:Fallback xmlns="">
          <p:pic>
            <p:nvPicPr>
              <p:cNvPr id="32" name="Ink 31">
                <a:extLst>
                  <a:ext uri="{FF2B5EF4-FFF2-40B4-BE49-F238E27FC236}">
                    <a16:creationId xmlns:a16="http://schemas.microsoft.com/office/drawing/2014/main" id="{B77CAF61-D7D2-4648-B967-576ACC4DCBA9}"/>
                  </a:ext>
                </a:extLst>
              </p:cNvPr>
              <p:cNvPicPr/>
              <p:nvPr/>
            </p:nvPicPr>
            <p:blipFill>
              <a:blip r:embed="rId8"/>
              <a:stretch>
                <a:fillRect/>
              </a:stretch>
            </p:blipFill>
            <p:spPr>
              <a:xfrm>
                <a:off x="6326880" y="1865967"/>
                <a:ext cx="230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FF2B5EF4-FFF2-40B4-BE49-F238E27FC236}">
                    <a16:creationId xmlns:a16="http://schemas.microsoft.com/office/drawing/2014/main" id="{D6485684-B248-4A73-97F9-5BC7ED24FBAF}"/>
                  </a:ext>
                </a:extLst>
              </p14:cNvPr>
              <p14:cNvContentPartPr/>
              <p14:nvPr/>
            </p14:nvContentPartPr>
            <p14:xfrm>
              <a:off x="6220680" y="1898007"/>
              <a:ext cx="62280" cy="29160"/>
            </p14:xfrm>
          </p:contentPart>
        </mc:Choice>
        <mc:Fallback xmlns="">
          <p:pic>
            <p:nvPicPr>
              <p:cNvPr id="33" name="Ink 32">
                <a:extLst>
                  <a:ext uri="{FF2B5EF4-FFF2-40B4-BE49-F238E27FC236}">
                    <a16:creationId xmlns:a16="http://schemas.microsoft.com/office/drawing/2014/main" id="{D6485684-B248-4A73-97F9-5BC7ED24FBAF}"/>
                  </a:ext>
                </a:extLst>
              </p:cNvPr>
              <p:cNvPicPr/>
              <p:nvPr/>
            </p:nvPicPr>
            <p:blipFill>
              <a:blip r:embed="rId10"/>
              <a:stretch>
                <a:fillRect/>
              </a:stretch>
            </p:blipFill>
            <p:spPr>
              <a:xfrm>
                <a:off x="6216360" y="1893687"/>
                <a:ext cx="709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4" name="Ink 33">
                <a:extLst>
                  <a:ext uri="{FF2B5EF4-FFF2-40B4-BE49-F238E27FC236}">
                    <a16:creationId xmlns:a16="http://schemas.microsoft.com/office/drawing/2014/main" id="{B48646B6-2882-4EF4-A336-F3C4EF859DF4}"/>
                  </a:ext>
                </a:extLst>
              </p14:cNvPr>
              <p14:cNvContentPartPr/>
              <p14:nvPr/>
            </p14:nvContentPartPr>
            <p14:xfrm>
              <a:off x="6303480" y="1981167"/>
              <a:ext cx="186480" cy="41040"/>
            </p14:xfrm>
          </p:contentPart>
        </mc:Choice>
        <mc:Fallback xmlns="">
          <p:pic>
            <p:nvPicPr>
              <p:cNvPr id="34" name="Ink 33">
                <a:extLst>
                  <a:ext uri="{FF2B5EF4-FFF2-40B4-BE49-F238E27FC236}">
                    <a16:creationId xmlns:a16="http://schemas.microsoft.com/office/drawing/2014/main" id="{B48646B6-2882-4EF4-A336-F3C4EF859DF4}"/>
                  </a:ext>
                </a:extLst>
              </p:cNvPr>
              <p:cNvPicPr/>
              <p:nvPr/>
            </p:nvPicPr>
            <p:blipFill>
              <a:blip r:embed="rId12"/>
              <a:stretch>
                <a:fillRect/>
              </a:stretch>
            </p:blipFill>
            <p:spPr>
              <a:xfrm>
                <a:off x="6299160" y="1976847"/>
                <a:ext cx="19512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5" name="Ink 34">
                <a:extLst>
                  <a:ext uri="{FF2B5EF4-FFF2-40B4-BE49-F238E27FC236}">
                    <a16:creationId xmlns:a16="http://schemas.microsoft.com/office/drawing/2014/main" id="{F4E49098-476B-4406-8731-808A632CF737}"/>
                  </a:ext>
                </a:extLst>
              </p14:cNvPr>
              <p14:cNvContentPartPr/>
              <p14:nvPr/>
            </p14:nvContentPartPr>
            <p14:xfrm>
              <a:off x="6497520" y="1950567"/>
              <a:ext cx="12960" cy="30600"/>
            </p14:xfrm>
          </p:contentPart>
        </mc:Choice>
        <mc:Fallback xmlns="">
          <p:pic>
            <p:nvPicPr>
              <p:cNvPr id="35" name="Ink 34">
                <a:extLst>
                  <a:ext uri="{FF2B5EF4-FFF2-40B4-BE49-F238E27FC236}">
                    <a16:creationId xmlns:a16="http://schemas.microsoft.com/office/drawing/2014/main" id="{F4E49098-476B-4406-8731-808A632CF737}"/>
                  </a:ext>
                </a:extLst>
              </p:cNvPr>
              <p:cNvPicPr/>
              <p:nvPr/>
            </p:nvPicPr>
            <p:blipFill>
              <a:blip r:embed="rId14"/>
              <a:stretch>
                <a:fillRect/>
              </a:stretch>
            </p:blipFill>
            <p:spPr>
              <a:xfrm>
                <a:off x="6493200" y="1946247"/>
                <a:ext cx="2160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8" name="Ink 37">
                <a:extLst>
                  <a:ext uri="{FF2B5EF4-FFF2-40B4-BE49-F238E27FC236}">
                    <a16:creationId xmlns:a16="http://schemas.microsoft.com/office/drawing/2014/main" id="{A7C23E4E-5F8D-47ED-9510-F1B136180C25}"/>
                  </a:ext>
                </a:extLst>
              </p14:cNvPr>
              <p14:cNvContentPartPr/>
              <p14:nvPr/>
            </p14:nvContentPartPr>
            <p14:xfrm>
              <a:off x="6472680" y="1836807"/>
              <a:ext cx="38880" cy="6120"/>
            </p14:xfrm>
          </p:contentPart>
        </mc:Choice>
        <mc:Fallback xmlns="">
          <p:pic>
            <p:nvPicPr>
              <p:cNvPr id="38" name="Ink 37">
                <a:extLst>
                  <a:ext uri="{FF2B5EF4-FFF2-40B4-BE49-F238E27FC236}">
                    <a16:creationId xmlns:a16="http://schemas.microsoft.com/office/drawing/2014/main" id="{A7C23E4E-5F8D-47ED-9510-F1B136180C25}"/>
                  </a:ext>
                </a:extLst>
              </p:cNvPr>
              <p:cNvPicPr/>
              <p:nvPr/>
            </p:nvPicPr>
            <p:blipFill>
              <a:blip r:embed="rId16"/>
              <a:stretch>
                <a:fillRect/>
              </a:stretch>
            </p:blipFill>
            <p:spPr>
              <a:xfrm>
                <a:off x="6468400" y="1832217"/>
                <a:ext cx="47441" cy="153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 name="Ink 38">
                <a:extLst>
                  <a:ext uri="{FF2B5EF4-FFF2-40B4-BE49-F238E27FC236}">
                    <a16:creationId xmlns:a16="http://schemas.microsoft.com/office/drawing/2014/main" id="{B9B34617-7E21-4773-A528-6495B0061276}"/>
                  </a:ext>
                </a:extLst>
              </p14:cNvPr>
              <p14:cNvContentPartPr/>
              <p14:nvPr/>
            </p14:nvContentPartPr>
            <p14:xfrm>
              <a:off x="6428400" y="1870287"/>
              <a:ext cx="24480" cy="27360"/>
            </p14:xfrm>
          </p:contentPart>
        </mc:Choice>
        <mc:Fallback xmlns="">
          <p:pic>
            <p:nvPicPr>
              <p:cNvPr id="39" name="Ink 38">
                <a:extLst>
                  <a:ext uri="{FF2B5EF4-FFF2-40B4-BE49-F238E27FC236}">
                    <a16:creationId xmlns:a16="http://schemas.microsoft.com/office/drawing/2014/main" id="{B9B34617-7E21-4773-A528-6495B0061276}"/>
                  </a:ext>
                </a:extLst>
              </p:cNvPr>
              <p:cNvPicPr/>
              <p:nvPr/>
            </p:nvPicPr>
            <p:blipFill>
              <a:blip r:embed="rId18"/>
              <a:stretch>
                <a:fillRect/>
              </a:stretch>
            </p:blipFill>
            <p:spPr>
              <a:xfrm>
                <a:off x="6424080" y="1865967"/>
                <a:ext cx="33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2" name="Ink 41">
                <a:extLst>
                  <a:ext uri="{FF2B5EF4-FFF2-40B4-BE49-F238E27FC236}">
                    <a16:creationId xmlns:a16="http://schemas.microsoft.com/office/drawing/2014/main" id="{EF7764B5-796A-4DED-A5DE-390EF22687FA}"/>
                  </a:ext>
                </a:extLst>
              </p14:cNvPr>
              <p14:cNvContentPartPr/>
              <p14:nvPr/>
            </p14:nvContentPartPr>
            <p14:xfrm>
              <a:off x="6307080" y="1873167"/>
              <a:ext cx="80280" cy="25200"/>
            </p14:xfrm>
          </p:contentPart>
        </mc:Choice>
        <mc:Fallback xmlns="">
          <p:pic>
            <p:nvPicPr>
              <p:cNvPr id="42" name="Ink 41">
                <a:extLst>
                  <a:ext uri="{FF2B5EF4-FFF2-40B4-BE49-F238E27FC236}">
                    <a16:creationId xmlns:a16="http://schemas.microsoft.com/office/drawing/2014/main" id="{EF7764B5-796A-4DED-A5DE-390EF22687FA}"/>
                  </a:ext>
                </a:extLst>
              </p:cNvPr>
              <p:cNvPicPr/>
              <p:nvPr/>
            </p:nvPicPr>
            <p:blipFill>
              <a:blip r:embed="rId20"/>
              <a:stretch>
                <a:fillRect/>
              </a:stretch>
            </p:blipFill>
            <p:spPr>
              <a:xfrm>
                <a:off x="6302760" y="1868847"/>
                <a:ext cx="889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5" name="Ink 44">
                <a:extLst>
                  <a:ext uri="{FF2B5EF4-FFF2-40B4-BE49-F238E27FC236}">
                    <a16:creationId xmlns:a16="http://schemas.microsoft.com/office/drawing/2014/main" id="{B9C8297D-D71E-4C2D-933C-5FE7A087E944}"/>
                  </a:ext>
                </a:extLst>
              </p14:cNvPr>
              <p14:cNvContentPartPr/>
              <p14:nvPr/>
            </p14:nvContentPartPr>
            <p14:xfrm>
              <a:off x="6483840" y="1953447"/>
              <a:ext cx="11160" cy="40680"/>
            </p14:xfrm>
          </p:contentPart>
        </mc:Choice>
        <mc:Fallback xmlns="">
          <p:pic>
            <p:nvPicPr>
              <p:cNvPr id="45" name="Ink 44">
                <a:extLst>
                  <a:ext uri="{FF2B5EF4-FFF2-40B4-BE49-F238E27FC236}">
                    <a16:creationId xmlns:a16="http://schemas.microsoft.com/office/drawing/2014/main" id="{B9C8297D-D71E-4C2D-933C-5FE7A087E944}"/>
                  </a:ext>
                </a:extLst>
              </p:cNvPr>
              <p:cNvPicPr/>
              <p:nvPr/>
            </p:nvPicPr>
            <p:blipFill>
              <a:blip r:embed="rId22"/>
              <a:stretch>
                <a:fillRect/>
              </a:stretch>
            </p:blipFill>
            <p:spPr>
              <a:xfrm>
                <a:off x="6479520" y="1949127"/>
                <a:ext cx="1980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6" name="Ink 45">
                <a:extLst>
                  <a:ext uri="{FF2B5EF4-FFF2-40B4-BE49-F238E27FC236}">
                    <a16:creationId xmlns:a16="http://schemas.microsoft.com/office/drawing/2014/main" id="{675EBAB2-F0F8-4860-99F0-C2B2F51D263D}"/>
                  </a:ext>
                </a:extLst>
              </p14:cNvPr>
              <p14:cNvContentPartPr/>
              <p14:nvPr/>
            </p14:nvContentPartPr>
            <p14:xfrm>
              <a:off x="6567000" y="2064327"/>
              <a:ext cx="360" cy="5760"/>
            </p14:xfrm>
          </p:contentPart>
        </mc:Choice>
        <mc:Fallback xmlns="">
          <p:pic>
            <p:nvPicPr>
              <p:cNvPr id="46" name="Ink 45">
                <a:extLst>
                  <a:ext uri="{FF2B5EF4-FFF2-40B4-BE49-F238E27FC236}">
                    <a16:creationId xmlns:a16="http://schemas.microsoft.com/office/drawing/2014/main" id="{675EBAB2-F0F8-4860-99F0-C2B2F51D263D}"/>
                  </a:ext>
                </a:extLst>
              </p:cNvPr>
              <p:cNvPicPr/>
              <p:nvPr/>
            </p:nvPicPr>
            <p:blipFill>
              <a:blip r:embed="rId24"/>
              <a:stretch>
                <a:fillRect/>
              </a:stretch>
            </p:blipFill>
            <p:spPr>
              <a:xfrm>
                <a:off x="6562680" y="2059647"/>
                <a:ext cx="90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7" name="Ink 46">
                <a:extLst>
                  <a:ext uri="{FF2B5EF4-FFF2-40B4-BE49-F238E27FC236}">
                    <a16:creationId xmlns:a16="http://schemas.microsoft.com/office/drawing/2014/main" id="{D540D667-48C0-470E-A680-66CFD6B411FD}"/>
                  </a:ext>
                </a:extLst>
              </p14:cNvPr>
              <p14:cNvContentPartPr/>
              <p14:nvPr/>
            </p14:nvContentPartPr>
            <p14:xfrm>
              <a:off x="6487440" y="2111127"/>
              <a:ext cx="93960" cy="9000"/>
            </p14:xfrm>
          </p:contentPart>
        </mc:Choice>
        <mc:Fallback xmlns="">
          <p:pic>
            <p:nvPicPr>
              <p:cNvPr id="47" name="Ink 46">
                <a:extLst>
                  <a:ext uri="{FF2B5EF4-FFF2-40B4-BE49-F238E27FC236}">
                    <a16:creationId xmlns:a16="http://schemas.microsoft.com/office/drawing/2014/main" id="{D540D667-48C0-470E-A680-66CFD6B411FD}"/>
                  </a:ext>
                </a:extLst>
              </p:cNvPr>
              <p:cNvPicPr/>
              <p:nvPr/>
            </p:nvPicPr>
            <p:blipFill>
              <a:blip r:embed="rId26"/>
              <a:stretch>
                <a:fillRect/>
              </a:stretch>
            </p:blipFill>
            <p:spPr>
              <a:xfrm>
                <a:off x="6483120" y="2106807"/>
                <a:ext cx="10260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8" name="Ink 47">
                <a:extLst>
                  <a:ext uri="{FF2B5EF4-FFF2-40B4-BE49-F238E27FC236}">
                    <a16:creationId xmlns:a16="http://schemas.microsoft.com/office/drawing/2014/main" id="{86ECFBA9-9219-44CF-BA7A-468B522B50A5}"/>
                  </a:ext>
                </a:extLst>
              </p14:cNvPr>
              <p14:cNvContentPartPr/>
              <p14:nvPr/>
            </p14:nvContentPartPr>
            <p14:xfrm>
              <a:off x="6442080" y="2050287"/>
              <a:ext cx="360" cy="360"/>
            </p14:xfrm>
          </p:contentPart>
        </mc:Choice>
        <mc:Fallback xmlns="">
          <p:pic>
            <p:nvPicPr>
              <p:cNvPr id="48" name="Ink 47">
                <a:extLst>
                  <a:ext uri="{FF2B5EF4-FFF2-40B4-BE49-F238E27FC236}">
                    <a16:creationId xmlns:a16="http://schemas.microsoft.com/office/drawing/2014/main" id="{86ECFBA9-9219-44CF-BA7A-468B522B50A5}"/>
                  </a:ext>
                </a:extLst>
              </p:cNvPr>
              <p:cNvPicPr/>
              <p:nvPr/>
            </p:nvPicPr>
            <p:blipFill>
              <a:blip r:embed="rId28"/>
              <a:stretch>
                <a:fillRect/>
              </a:stretch>
            </p:blipFill>
            <p:spPr>
              <a:xfrm>
                <a:off x="6437760" y="204596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9" name="Ink 48">
                <a:extLst>
                  <a:ext uri="{FF2B5EF4-FFF2-40B4-BE49-F238E27FC236}">
                    <a16:creationId xmlns:a16="http://schemas.microsoft.com/office/drawing/2014/main" id="{70947979-46E2-47C4-868E-B8D9E333F55A}"/>
                  </a:ext>
                </a:extLst>
              </p14:cNvPr>
              <p14:cNvContentPartPr/>
              <p14:nvPr/>
            </p14:nvContentPartPr>
            <p14:xfrm>
              <a:off x="6470880" y="2191767"/>
              <a:ext cx="27000" cy="11160"/>
            </p14:xfrm>
          </p:contentPart>
        </mc:Choice>
        <mc:Fallback xmlns="">
          <p:pic>
            <p:nvPicPr>
              <p:cNvPr id="49" name="Ink 48">
                <a:extLst>
                  <a:ext uri="{FF2B5EF4-FFF2-40B4-BE49-F238E27FC236}">
                    <a16:creationId xmlns:a16="http://schemas.microsoft.com/office/drawing/2014/main" id="{70947979-46E2-47C4-868E-B8D9E333F55A}"/>
                  </a:ext>
                </a:extLst>
              </p:cNvPr>
              <p:cNvPicPr/>
              <p:nvPr/>
            </p:nvPicPr>
            <p:blipFill>
              <a:blip r:embed="rId30"/>
              <a:stretch>
                <a:fillRect/>
              </a:stretch>
            </p:blipFill>
            <p:spPr>
              <a:xfrm>
                <a:off x="6466560" y="2187447"/>
                <a:ext cx="3564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1" name="Ink 50">
                <a:extLst>
                  <a:ext uri="{FF2B5EF4-FFF2-40B4-BE49-F238E27FC236}">
                    <a16:creationId xmlns:a16="http://schemas.microsoft.com/office/drawing/2014/main" id="{899D5AB4-AE8A-4C30-9E77-7FB6DC129F46}"/>
                  </a:ext>
                </a:extLst>
              </p14:cNvPr>
              <p14:cNvContentPartPr/>
              <p14:nvPr/>
            </p14:nvContentPartPr>
            <p14:xfrm>
              <a:off x="6456120" y="2230287"/>
              <a:ext cx="25200" cy="360"/>
            </p14:xfrm>
          </p:contentPart>
        </mc:Choice>
        <mc:Fallback xmlns="">
          <p:pic>
            <p:nvPicPr>
              <p:cNvPr id="51" name="Ink 50">
                <a:extLst>
                  <a:ext uri="{FF2B5EF4-FFF2-40B4-BE49-F238E27FC236}">
                    <a16:creationId xmlns:a16="http://schemas.microsoft.com/office/drawing/2014/main" id="{899D5AB4-AE8A-4C30-9E77-7FB6DC129F46}"/>
                  </a:ext>
                </a:extLst>
              </p:cNvPr>
              <p:cNvPicPr/>
              <p:nvPr/>
            </p:nvPicPr>
            <p:blipFill>
              <a:blip r:embed="rId32"/>
              <a:stretch>
                <a:fillRect/>
              </a:stretch>
            </p:blipFill>
            <p:spPr>
              <a:xfrm>
                <a:off x="6451800" y="2225967"/>
                <a:ext cx="3384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2" name="Ink 51">
                <a:extLst>
                  <a:ext uri="{FF2B5EF4-FFF2-40B4-BE49-F238E27FC236}">
                    <a16:creationId xmlns:a16="http://schemas.microsoft.com/office/drawing/2014/main" id="{F905CD51-467A-4700-A8C0-237DFCC17A59}"/>
                  </a:ext>
                </a:extLst>
              </p14:cNvPr>
              <p14:cNvContentPartPr/>
              <p14:nvPr/>
            </p14:nvContentPartPr>
            <p14:xfrm>
              <a:off x="6567000" y="2224887"/>
              <a:ext cx="9000" cy="5760"/>
            </p14:xfrm>
          </p:contentPart>
        </mc:Choice>
        <mc:Fallback xmlns="">
          <p:pic>
            <p:nvPicPr>
              <p:cNvPr id="52" name="Ink 51">
                <a:extLst>
                  <a:ext uri="{FF2B5EF4-FFF2-40B4-BE49-F238E27FC236}">
                    <a16:creationId xmlns:a16="http://schemas.microsoft.com/office/drawing/2014/main" id="{F905CD51-467A-4700-A8C0-237DFCC17A59}"/>
                  </a:ext>
                </a:extLst>
              </p:cNvPr>
              <p:cNvPicPr/>
              <p:nvPr/>
            </p:nvPicPr>
            <p:blipFill>
              <a:blip r:embed="rId34"/>
              <a:stretch>
                <a:fillRect/>
              </a:stretch>
            </p:blipFill>
            <p:spPr>
              <a:xfrm>
                <a:off x="6562680" y="2220567"/>
                <a:ext cx="1764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3" name="Ink 52">
                <a:extLst>
                  <a:ext uri="{FF2B5EF4-FFF2-40B4-BE49-F238E27FC236}">
                    <a16:creationId xmlns:a16="http://schemas.microsoft.com/office/drawing/2014/main" id="{4EA7D20A-F2E7-494D-882F-CFEB370F8A42}"/>
                  </a:ext>
                </a:extLst>
              </p14:cNvPr>
              <p14:cNvContentPartPr/>
              <p14:nvPr/>
            </p14:nvContentPartPr>
            <p14:xfrm>
              <a:off x="6594720" y="2119407"/>
              <a:ext cx="360" cy="360"/>
            </p14:xfrm>
          </p:contentPart>
        </mc:Choice>
        <mc:Fallback xmlns="">
          <p:pic>
            <p:nvPicPr>
              <p:cNvPr id="53" name="Ink 52">
                <a:extLst>
                  <a:ext uri="{FF2B5EF4-FFF2-40B4-BE49-F238E27FC236}">
                    <a16:creationId xmlns:a16="http://schemas.microsoft.com/office/drawing/2014/main" id="{4EA7D20A-F2E7-494D-882F-CFEB370F8A42}"/>
                  </a:ext>
                </a:extLst>
              </p:cNvPr>
              <p:cNvPicPr/>
              <p:nvPr/>
            </p:nvPicPr>
            <p:blipFill>
              <a:blip r:embed="rId28"/>
              <a:stretch>
                <a:fillRect/>
              </a:stretch>
            </p:blipFill>
            <p:spPr>
              <a:xfrm>
                <a:off x="6590400" y="211508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4" name="Ink 53">
                <a:extLst>
                  <a:ext uri="{FF2B5EF4-FFF2-40B4-BE49-F238E27FC236}">
                    <a16:creationId xmlns:a16="http://schemas.microsoft.com/office/drawing/2014/main" id="{CC5056F1-6C32-4E79-B441-6FCA6C3A83BE}"/>
                  </a:ext>
                </a:extLst>
              </p14:cNvPr>
              <p14:cNvContentPartPr/>
              <p14:nvPr/>
            </p14:nvContentPartPr>
            <p14:xfrm>
              <a:off x="6594720" y="2036247"/>
              <a:ext cx="9000" cy="14400"/>
            </p14:xfrm>
          </p:contentPart>
        </mc:Choice>
        <mc:Fallback xmlns="">
          <p:pic>
            <p:nvPicPr>
              <p:cNvPr id="54" name="Ink 53">
                <a:extLst>
                  <a:ext uri="{FF2B5EF4-FFF2-40B4-BE49-F238E27FC236}">
                    <a16:creationId xmlns:a16="http://schemas.microsoft.com/office/drawing/2014/main" id="{CC5056F1-6C32-4E79-B441-6FCA6C3A83BE}"/>
                  </a:ext>
                </a:extLst>
              </p:cNvPr>
              <p:cNvPicPr/>
              <p:nvPr/>
            </p:nvPicPr>
            <p:blipFill>
              <a:blip r:embed="rId37"/>
              <a:stretch>
                <a:fillRect/>
              </a:stretch>
            </p:blipFill>
            <p:spPr>
              <a:xfrm>
                <a:off x="6590400" y="2031927"/>
                <a:ext cx="176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5" name="Ink 54">
                <a:extLst>
                  <a:ext uri="{FF2B5EF4-FFF2-40B4-BE49-F238E27FC236}">
                    <a16:creationId xmlns:a16="http://schemas.microsoft.com/office/drawing/2014/main" id="{BE5BDB80-4919-49B0-B9DC-AB9F7BAB8448}"/>
                  </a:ext>
                </a:extLst>
              </p14:cNvPr>
              <p14:cNvContentPartPr/>
              <p14:nvPr/>
            </p14:nvContentPartPr>
            <p14:xfrm>
              <a:off x="6608400" y="2022567"/>
              <a:ext cx="70200" cy="235440"/>
            </p14:xfrm>
          </p:contentPart>
        </mc:Choice>
        <mc:Fallback xmlns="">
          <p:pic>
            <p:nvPicPr>
              <p:cNvPr id="55" name="Ink 54">
                <a:extLst>
                  <a:ext uri="{FF2B5EF4-FFF2-40B4-BE49-F238E27FC236}">
                    <a16:creationId xmlns:a16="http://schemas.microsoft.com/office/drawing/2014/main" id="{BE5BDB80-4919-49B0-B9DC-AB9F7BAB8448}"/>
                  </a:ext>
                </a:extLst>
              </p:cNvPr>
              <p:cNvPicPr/>
              <p:nvPr/>
            </p:nvPicPr>
            <p:blipFill>
              <a:blip r:embed="rId39"/>
              <a:stretch>
                <a:fillRect/>
              </a:stretch>
            </p:blipFill>
            <p:spPr>
              <a:xfrm>
                <a:off x="6604080" y="2018247"/>
                <a:ext cx="7884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6" name="Ink 55">
                <a:extLst>
                  <a:ext uri="{FF2B5EF4-FFF2-40B4-BE49-F238E27FC236}">
                    <a16:creationId xmlns:a16="http://schemas.microsoft.com/office/drawing/2014/main" id="{9992B66D-FB19-4BC1-91C6-5F005384FBEC}"/>
                  </a:ext>
                </a:extLst>
              </p14:cNvPr>
              <p14:cNvContentPartPr/>
              <p14:nvPr/>
            </p14:nvContentPartPr>
            <p14:xfrm>
              <a:off x="6619920" y="2258007"/>
              <a:ext cx="16560" cy="14400"/>
            </p14:xfrm>
          </p:contentPart>
        </mc:Choice>
        <mc:Fallback xmlns="">
          <p:pic>
            <p:nvPicPr>
              <p:cNvPr id="56" name="Ink 55">
                <a:extLst>
                  <a:ext uri="{FF2B5EF4-FFF2-40B4-BE49-F238E27FC236}">
                    <a16:creationId xmlns:a16="http://schemas.microsoft.com/office/drawing/2014/main" id="{9992B66D-FB19-4BC1-91C6-5F005384FBEC}"/>
                  </a:ext>
                </a:extLst>
              </p:cNvPr>
              <p:cNvPicPr/>
              <p:nvPr/>
            </p:nvPicPr>
            <p:blipFill>
              <a:blip r:embed="rId41"/>
              <a:stretch>
                <a:fillRect/>
              </a:stretch>
            </p:blipFill>
            <p:spPr>
              <a:xfrm>
                <a:off x="6615600" y="2253687"/>
                <a:ext cx="252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7" name="Ink 56">
                <a:extLst>
                  <a:ext uri="{FF2B5EF4-FFF2-40B4-BE49-F238E27FC236}">
                    <a16:creationId xmlns:a16="http://schemas.microsoft.com/office/drawing/2014/main" id="{1FEC2A3B-1D92-4F75-B796-CAA6A8501B78}"/>
                  </a:ext>
                </a:extLst>
              </p14:cNvPr>
              <p14:cNvContentPartPr/>
              <p14:nvPr/>
            </p14:nvContentPartPr>
            <p14:xfrm>
              <a:off x="6533520" y="2258007"/>
              <a:ext cx="19800" cy="19800"/>
            </p14:xfrm>
          </p:contentPart>
        </mc:Choice>
        <mc:Fallback xmlns="">
          <p:pic>
            <p:nvPicPr>
              <p:cNvPr id="57" name="Ink 56">
                <a:extLst>
                  <a:ext uri="{FF2B5EF4-FFF2-40B4-BE49-F238E27FC236}">
                    <a16:creationId xmlns:a16="http://schemas.microsoft.com/office/drawing/2014/main" id="{1FEC2A3B-1D92-4F75-B796-CAA6A8501B78}"/>
                  </a:ext>
                </a:extLst>
              </p:cNvPr>
              <p:cNvPicPr/>
              <p:nvPr/>
            </p:nvPicPr>
            <p:blipFill>
              <a:blip r:embed="rId43"/>
              <a:stretch>
                <a:fillRect/>
              </a:stretch>
            </p:blipFill>
            <p:spPr>
              <a:xfrm>
                <a:off x="6529200" y="2253687"/>
                <a:ext cx="284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8" name="Ink 57">
                <a:extLst>
                  <a:ext uri="{FF2B5EF4-FFF2-40B4-BE49-F238E27FC236}">
                    <a16:creationId xmlns:a16="http://schemas.microsoft.com/office/drawing/2014/main" id="{50EE541D-96F0-4A2A-894A-99CF870905C4}"/>
                  </a:ext>
                </a:extLst>
              </p14:cNvPr>
              <p14:cNvContentPartPr/>
              <p14:nvPr/>
            </p14:nvContentPartPr>
            <p14:xfrm>
              <a:off x="6505800" y="2327487"/>
              <a:ext cx="5760" cy="9000"/>
            </p14:xfrm>
          </p:contentPart>
        </mc:Choice>
        <mc:Fallback xmlns="">
          <p:pic>
            <p:nvPicPr>
              <p:cNvPr id="58" name="Ink 57">
                <a:extLst>
                  <a:ext uri="{FF2B5EF4-FFF2-40B4-BE49-F238E27FC236}">
                    <a16:creationId xmlns:a16="http://schemas.microsoft.com/office/drawing/2014/main" id="{50EE541D-96F0-4A2A-894A-99CF870905C4}"/>
                  </a:ext>
                </a:extLst>
              </p:cNvPr>
              <p:cNvPicPr/>
              <p:nvPr/>
            </p:nvPicPr>
            <p:blipFill>
              <a:blip r:embed="rId34"/>
              <a:stretch>
                <a:fillRect/>
              </a:stretch>
            </p:blipFill>
            <p:spPr>
              <a:xfrm>
                <a:off x="6501480" y="2323167"/>
                <a:ext cx="1440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0" name="Ink 59">
                <a:extLst>
                  <a:ext uri="{FF2B5EF4-FFF2-40B4-BE49-F238E27FC236}">
                    <a16:creationId xmlns:a16="http://schemas.microsoft.com/office/drawing/2014/main" id="{D3495A10-431F-4C52-BF56-1E0C3128B4FC}"/>
                  </a:ext>
                </a:extLst>
              </p14:cNvPr>
              <p14:cNvContentPartPr/>
              <p14:nvPr/>
            </p14:nvContentPartPr>
            <p14:xfrm>
              <a:off x="6423000" y="2158647"/>
              <a:ext cx="19440" cy="39240"/>
            </p14:xfrm>
          </p:contentPart>
        </mc:Choice>
        <mc:Fallback xmlns="">
          <p:pic>
            <p:nvPicPr>
              <p:cNvPr id="60" name="Ink 59">
                <a:extLst>
                  <a:ext uri="{FF2B5EF4-FFF2-40B4-BE49-F238E27FC236}">
                    <a16:creationId xmlns:a16="http://schemas.microsoft.com/office/drawing/2014/main" id="{D3495A10-431F-4C52-BF56-1E0C3128B4FC}"/>
                  </a:ext>
                </a:extLst>
              </p:cNvPr>
              <p:cNvPicPr/>
              <p:nvPr/>
            </p:nvPicPr>
            <p:blipFill>
              <a:blip r:embed="rId46"/>
              <a:stretch>
                <a:fillRect/>
              </a:stretch>
            </p:blipFill>
            <p:spPr>
              <a:xfrm>
                <a:off x="6418759" y="2154327"/>
                <a:ext cx="27923"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1" name="Ink 60">
                <a:extLst>
                  <a:ext uri="{FF2B5EF4-FFF2-40B4-BE49-F238E27FC236}">
                    <a16:creationId xmlns:a16="http://schemas.microsoft.com/office/drawing/2014/main" id="{A1335AEA-3528-4577-A207-FCD24D09E7AC}"/>
                  </a:ext>
                </a:extLst>
              </p14:cNvPr>
              <p14:cNvContentPartPr/>
              <p14:nvPr/>
            </p14:nvContentPartPr>
            <p14:xfrm>
              <a:off x="6511560" y="2355207"/>
              <a:ext cx="12960" cy="25200"/>
            </p14:xfrm>
          </p:contentPart>
        </mc:Choice>
        <mc:Fallback xmlns="">
          <p:pic>
            <p:nvPicPr>
              <p:cNvPr id="61" name="Ink 60">
                <a:extLst>
                  <a:ext uri="{FF2B5EF4-FFF2-40B4-BE49-F238E27FC236}">
                    <a16:creationId xmlns:a16="http://schemas.microsoft.com/office/drawing/2014/main" id="{A1335AEA-3528-4577-A207-FCD24D09E7AC}"/>
                  </a:ext>
                </a:extLst>
              </p:cNvPr>
              <p:cNvPicPr/>
              <p:nvPr/>
            </p:nvPicPr>
            <p:blipFill>
              <a:blip r:embed="rId48"/>
              <a:stretch>
                <a:fillRect/>
              </a:stretch>
            </p:blipFill>
            <p:spPr>
              <a:xfrm>
                <a:off x="6507240" y="2350887"/>
                <a:ext cx="216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2" name="Ink 61">
                <a:extLst>
                  <a:ext uri="{FF2B5EF4-FFF2-40B4-BE49-F238E27FC236}">
                    <a16:creationId xmlns:a16="http://schemas.microsoft.com/office/drawing/2014/main" id="{441320EE-8DD5-44A6-94FF-4D54047B0EA1}"/>
                  </a:ext>
                </a:extLst>
              </p14:cNvPr>
              <p14:cNvContentPartPr/>
              <p14:nvPr/>
            </p14:nvContentPartPr>
            <p14:xfrm>
              <a:off x="6608400" y="2479767"/>
              <a:ext cx="35640" cy="41040"/>
            </p14:xfrm>
          </p:contentPart>
        </mc:Choice>
        <mc:Fallback xmlns="">
          <p:pic>
            <p:nvPicPr>
              <p:cNvPr id="62" name="Ink 61">
                <a:extLst>
                  <a:ext uri="{FF2B5EF4-FFF2-40B4-BE49-F238E27FC236}">
                    <a16:creationId xmlns:a16="http://schemas.microsoft.com/office/drawing/2014/main" id="{441320EE-8DD5-44A6-94FF-4D54047B0EA1}"/>
                  </a:ext>
                </a:extLst>
              </p:cNvPr>
              <p:cNvPicPr/>
              <p:nvPr/>
            </p:nvPicPr>
            <p:blipFill>
              <a:blip r:embed="rId50"/>
              <a:stretch>
                <a:fillRect/>
              </a:stretch>
            </p:blipFill>
            <p:spPr>
              <a:xfrm>
                <a:off x="6604080" y="2475447"/>
                <a:ext cx="4428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3" name="Ink 62">
                <a:extLst>
                  <a:ext uri="{FF2B5EF4-FFF2-40B4-BE49-F238E27FC236}">
                    <a16:creationId xmlns:a16="http://schemas.microsoft.com/office/drawing/2014/main" id="{3D98D802-D53E-44E2-B6AE-052EB7431E0A}"/>
                  </a:ext>
                </a:extLst>
              </p14:cNvPr>
              <p14:cNvContentPartPr/>
              <p14:nvPr/>
            </p14:nvContentPartPr>
            <p14:xfrm>
              <a:off x="6691560" y="2529447"/>
              <a:ext cx="360" cy="19800"/>
            </p14:xfrm>
          </p:contentPart>
        </mc:Choice>
        <mc:Fallback xmlns="">
          <p:pic>
            <p:nvPicPr>
              <p:cNvPr id="63" name="Ink 62">
                <a:extLst>
                  <a:ext uri="{FF2B5EF4-FFF2-40B4-BE49-F238E27FC236}">
                    <a16:creationId xmlns:a16="http://schemas.microsoft.com/office/drawing/2014/main" id="{3D98D802-D53E-44E2-B6AE-052EB7431E0A}"/>
                  </a:ext>
                </a:extLst>
              </p:cNvPr>
              <p:cNvPicPr/>
              <p:nvPr/>
            </p:nvPicPr>
            <p:blipFill>
              <a:blip r:embed="rId52"/>
              <a:stretch>
                <a:fillRect/>
              </a:stretch>
            </p:blipFill>
            <p:spPr>
              <a:xfrm>
                <a:off x="6687240" y="2525127"/>
                <a:ext cx="9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4" name="Ink 63">
                <a:extLst>
                  <a:ext uri="{FF2B5EF4-FFF2-40B4-BE49-F238E27FC236}">
                    <a16:creationId xmlns:a16="http://schemas.microsoft.com/office/drawing/2014/main" id="{F73FBB19-CE07-4CE7-9A93-290634EAC94C}"/>
                  </a:ext>
                </a:extLst>
              </p14:cNvPr>
              <p14:cNvContentPartPr/>
              <p14:nvPr/>
            </p14:nvContentPartPr>
            <p14:xfrm>
              <a:off x="6732960" y="2461767"/>
              <a:ext cx="51480" cy="18360"/>
            </p14:xfrm>
          </p:contentPart>
        </mc:Choice>
        <mc:Fallback xmlns="">
          <p:pic>
            <p:nvPicPr>
              <p:cNvPr id="64" name="Ink 63">
                <a:extLst>
                  <a:ext uri="{FF2B5EF4-FFF2-40B4-BE49-F238E27FC236}">
                    <a16:creationId xmlns:a16="http://schemas.microsoft.com/office/drawing/2014/main" id="{F73FBB19-CE07-4CE7-9A93-290634EAC94C}"/>
                  </a:ext>
                </a:extLst>
              </p:cNvPr>
              <p:cNvPicPr/>
              <p:nvPr/>
            </p:nvPicPr>
            <p:blipFill>
              <a:blip r:embed="rId54"/>
              <a:stretch>
                <a:fillRect/>
              </a:stretch>
            </p:blipFill>
            <p:spPr>
              <a:xfrm>
                <a:off x="6728640" y="2457447"/>
                <a:ext cx="6012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5" name="Ink 64">
                <a:extLst>
                  <a:ext uri="{FF2B5EF4-FFF2-40B4-BE49-F238E27FC236}">
                    <a16:creationId xmlns:a16="http://schemas.microsoft.com/office/drawing/2014/main" id="{DCF2D897-653B-4CB9-A112-66F387A594C8}"/>
                  </a:ext>
                </a:extLst>
              </p14:cNvPr>
              <p14:cNvContentPartPr/>
              <p14:nvPr/>
            </p14:nvContentPartPr>
            <p14:xfrm>
              <a:off x="6838440" y="2410647"/>
              <a:ext cx="5760" cy="9000"/>
            </p14:xfrm>
          </p:contentPart>
        </mc:Choice>
        <mc:Fallback xmlns="">
          <p:pic>
            <p:nvPicPr>
              <p:cNvPr id="65" name="Ink 64">
                <a:extLst>
                  <a:ext uri="{FF2B5EF4-FFF2-40B4-BE49-F238E27FC236}">
                    <a16:creationId xmlns:a16="http://schemas.microsoft.com/office/drawing/2014/main" id="{DCF2D897-653B-4CB9-A112-66F387A594C8}"/>
                  </a:ext>
                </a:extLst>
              </p:cNvPr>
              <p:cNvPicPr/>
              <p:nvPr/>
            </p:nvPicPr>
            <p:blipFill>
              <a:blip r:embed="rId56"/>
              <a:stretch>
                <a:fillRect/>
              </a:stretch>
            </p:blipFill>
            <p:spPr>
              <a:xfrm>
                <a:off x="6834120" y="2406327"/>
                <a:ext cx="1440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6" name="Ink 65">
                <a:extLst>
                  <a:ext uri="{FF2B5EF4-FFF2-40B4-BE49-F238E27FC236}">
                    <a16:creationId xmlns:a16="http://schemas.microsoft.com/office/drawing/2014/main" id="{39E23283-1FFE-4C57-B024-1B0861D13283}"/>
                  </a:ext>
                </a:extLst>
              </p14:cNvPr>
              <p14:cNvContentPartPr/>
              <p14:nvPr/>
            </p14:nvContentPartPr>
            <p14:xfrm>
              <a:off x="6816120" y="2466087"/>
              <a:ext cx="360" cy="360"/>
            </p14:xfrm>
          </p:contentPart>
        </mc:Choice>
        <mc:Fallback xmlns="">
          <p:pic>
            <p:nvPicPr>
              <p:cNvPr id="66" name="Ink 65">
                <a:extLst>
                  <a:ext uri="{FF2B5EF4-FFF2-40B4-BE49-F238E27FC236}">
                    <a16:creationId xmlns:a16="http://schemas.microsoft.com/office/drawing/2014/main" id="{39E23283-1FFE-4C57-B024-1B0861D13283}"/>
                  </a:ext>
                </a:extLst>
              </p:cNvPr>
              <p:cNvPicPr/>
              <p:nvPr/>
            </p:nvPicPr>
            <p:blipFill>
              <a:blip r:embed="rId28"/>
              <a:stretch>
                <a:fillRect/>
              </a:stretch>
            </p:blipFill>
            <p:spPr>
              <a:xfrm>
                <a:off x="6811800" y="246176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8" name="Ink 87">
                <a:extLst>
                  <a:ext uri="{FF2B5EF4-FFF2-40B4-BE49-F238E27FC236}">
                    <a16:creationId xmlns:a16="http://schemas.microsoft.com/office/drawing/2014/main" id="{2A039755-E05C-4C1C-B4FB-A52CBF1F61B4}"/>
                  </a:ext>
                </a:extLst>
              </p14:cNvPr>
              <p14:cNvContentPartPr/>
              <p14:nvPr/>
            </p14:nvContentPartPr>
            <p14:xfrm>
              <a:off x="5804880" y="1088367"/>
              <a:ext cx="697320" cy="731520"/>
            </p14:xfrm>
          </p:contentPart>
        </mc:Choice>
        <mc:Fallback xmlns="">
          <p:pic>
            <p:nvPicPr>
              <p:cNvPr id="88" name="Ink 87">
                <a:extLst>
                  <a:ext uri="{FF2B5EF4-FFF2-40B4-BE49-F238E27FC236}">
                    <a16:creationId xmlns:a16="http://schemas.microsoft.com/office/drawing/2014/main" id="{2A039755-E05C-4C1C-B4FB-A52CBF1F61B4}"/>
                  </a:ext>
                </a:extLst>
              </p:cNvPr>
              <p:cNvPicPr/>
              <p:nvPr/>
            </p:nvPicPr>
            <p:blipFill>
              <a:blip r:embed="rId59"/>
              <a:stretch>
                <a:fillRect/>
              </a:stretch>
            </p:blipFill>
            <p:spPr>
              <a:xfrm>
                <a:off x="5800560" y="1084049"/>
                <a:ext cx="705960" cy="740156"/>
              </a:xfrm>
              <a:prstGeom prst="rect">
                <a:avLst/>
              </a:prstGeom>
            </p:spPr>
          </p:pic>
        </mc:Fallback>
      </mc:AlternateContent>
      <p:sp>
        <p:nvSpPr>
          <p:cNvPr id="89" name="Arc 88">
            <a:extLst>
              <a:ext uri="{FF2B5EF4-FFF2-40B4-BE49-F238E27FC236}">
                <a16:creationId xmlns:a16="http://schemas.microsoft.com/office/drawing/2014/main" id="{F3E1EA46-7BA1-4BA5-BB72-2C78DDBA1C7D}"/>
              </a:ext>
            </a:extLst>
          </p:cNvPr>
          <p:cNvSpPr/>
          <p:nvPr/>
        </p:nvSpPr>
        <p:spPr>
          <a:xfrm rot="11379893">
            <a:off x="6997518" y="-189716"/>
            <a:ext cx="914400" cy="914400"/>
          </a:xfrm>
          <a:prstGeom prst="arc">
            <a:avLst>
              <a:gd name="adj1" fmla="val 16200000"/>
              <a:gd name="adj2" fmla="val 1917296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Arc 89">
            <a:extLst>
              <a:ext uri="{FF2B5EF4-FFF2-40B4-BE49-F238E27FC236}">
                <a16:creationId xmlns:a16="http://schemas.microsoft.com/office/drawing/2014/main" id="{262257D1-C714-4C08-8063-642EE044A1E1}"/>
              </a:ext>
            </a:extLst>
          </p:cNvPr>
          <p:cNvSpPr/>
          <p:nvPr/>
        </p:nvSpPr>
        <p:spPr>
          <a:xfrm rot="11822895">
            <a:off x="7054560" y="-202626"/>
            <a:ext cx="914400" cy="914400"/>
          </a:xfrm>
          <a:prstGeom prst="arc">
            <a:avLst>
              <a:gd name="adj1" fmla="val 16200000"/>
              <a:gd name="adj2" fmla="val 1917296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Arc 90">
            <a:extLst>
              <a:ext uri="{FF2B5EF4-FFF2-40B4-BE49-F238E27FC236}">
                <a16:creationId xmlns:a16="http://schemas.microsoft.com/office/drawing/2014/main" id="{C17092EF-E4B3-4779-A7BC-877C14C368FC}"/>
              </a:ext>
            </a:extLst>
          </p:cNvPr>
          <p:cNvSpPr/>
          <p:nvPr/>
        </p:nvSpPr>
        <p:spPr>
          <a:xfrm rot="9788523">
            <a:off x="7206960" y="-133356"/>
            <a:ext cx="914400" cy="914400"/>
          </a:xfrm>
          <a:prstGeom prst="arc">
            <a:avLst>
              <a:gd name="adj1" fmla="val 16200000"/>
              <a:gd name="adj2" fmla="val 1917296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Arc 91">
            <a:extLst>
              <a:ext uri="{FF2B5EF4-FFF2-40B4-BE49-F238E27FC236}">
                <a16:creationId xmlns:a16="http://schemas.microsoft.com/office/drawing/2014/main" id="{4FBA5EA4-2F64-4100-8E6E-11F1AB5D1F24}"/>
              </a:ext>
            </a:extLst>
          </p:cNvPr>
          <p:cNvSpPr/>
          <p:nvPr/>
        </p:nvSpPr>
        <p:spPr>
          <a:xfrm rot="9788523">
            <a:off x="7196065" y="-206609"/>
            <a:ext cx="914400" cy="914400"/>
          </a:xfrm>
          <a:prstGeom prst="arc">
            <a:avLst>
              <a:gd name="adj1" fmla="val 16200000"/>
              <a:gd name="adj2" fmla="val 1917296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4" name="Picture 93" descr="A picture containing tableware, plate&#10;&#10;Description generated with very high confidence">
            <a:extLst>
              <a:ext uri="{FF2B5EF4-FFF2-40B4-BE49-F238E27FC236}">
                <a16:creationId xmlns:a16="http://schemas.microsoft.com/office/drawing/2014/main" id="{0EAA5B46-0EAF-4F4C-A42F-49BDC398B52A}"/>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9421090" y="5802530"/>
            <a:ext cx="1606259" cy="301663"/>
          </a:xfrm>
          <a:prstGeom prst="rect">
            <a:avLst/>
          </a:prstGeom>
        </p:spPr>
      </p:pic>
      <p:sp>
        <p:nvSpPr>
          <p:cNvPr id="95" name="Title 1">
            <a:extLst>
              <a:ext uri="{FF2B5EF4-FFF2-40B4-BE49-F238E27FC236}">
                <a16:creationId xmlns:a16="http://schemas.microsoft.com/office/drawing/2014/main" id="{6BE30B22-DE78-4E44-8CDF-B889E56D53E3}"/>
              </a:ext>
            </a:extLst>
          </p:cNvPr>
          <p:cNvSpPr txBox="1">
            <a:spLocks/>
          </p:cNvSpPr>
          <p:nvPr/>
        </p:nvSpPr>
        <p:spPr>
          <a:xfrm>
            <a:off x="9751677" y="4948582"/>
            <a:ext cx="1167626" cy="100477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BLANCA" panose="02000000000000000000" pitchFamily="2" charset="0"/>
                <a:ea typeface="+mj-ea"/>
                <a:cs typeface="+mj-cs"/>
              </a:rPr>
              <a:t>MICROBE</a:t>
            </a:r>
          </a:p>
        </p:txBody>
      </p:sp>
      <p:sp>
        <p:nvSpPr>
          <p:cNvPr id="96" name="Title 1">
            <a:extLst>
              <a:ext uri="{FF2B5EF4-FFF2-40B4-BE49-F238E27FC236}">
                <a16:creationId xmlns:a16="http://schemas.microsoft.com/office/drawing/2014/main" id="{A61EB534-A9A8-48EB-BAF3-FD47363D8630}"/>
              </a:ext>
            </a:extLst>
          </p:cNvPr>
          <p:cNvSpPr txBox="1">
            <a:spLocks/>
          </p:cNvSpPr>
          <p:nvPr/>
        </p:nvSpPr>
        <p:spPr>
          <a:xfrm>
            <a:off x="5231015" y="-94595"/>
            <a:ext cx="1167626" cy="100477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BLANCA" panose="02000000000000000000" pitchFamily="2" charset="0"/>
                <a:ea typeface="+mj-ea"/>
                <a:cs typeface="+mj-cs"/>
              </a:rPr>
              <a:t>SWEAT</a:t>
            </a:r>
          </a:p>
        </p:txBody>
      </p:sp>
    </p:spTree>
    <p:extLst>
      <p:ext uri="{BB962C8B-B14F-4D97-AF65-F5344CB8AC3E}">
        <p14:creationId xmlns:p14="http://schemas.microsoft.com/office/powerpoint/2010/main" val="360990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lnSpcReduction="10000"/>
          </a:bodyPr>
          <a:lstStyle/>
          <a:p>
            <a:pPr marL="0" indent="0">
              <a:buNone/>
            </a:pPr>
            <a:r>
              <a:rPr lang="en-US" dirty="0"/>
              <a:t>2 Types of Defenses</a:t>
            </a:r>
          </a:p>
          <a:p>
            <a:pPr marL="0" indent="0">
              <a:buNone/>
            </a:pPr>
            <a:endParaRPr lang="en-US" dirty="0"/>
          </a:p>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514350" indent="-514350">
              <a:buFont typeface="+mj-lt"/>
              <a:buAutoNum type="arabicPeriod"/>
            </a:pPr>
            <a:endParaRPr lang="en-US" dirty="0"/>
          </a:p>
          <a:p>
            <a:pPr marL="457200" lvl="1" indent="0">
              <a:buNone/>
            </a:pPr>
            <a:endParaRPr lang="en-US" dirty="0"/>
          </a:p>
          <a:p>
            <a:pPr marL="971550" lvl="1" indent="-514350">
              <a:buFont typeface="+mj-lt"/>
              <a:buAutoNum type="alphaLcPeriod"/>
            </a:pPr>
            <a:endParaRPr lang="en-US" dirty="0"/>
          </a:p>
          <a:p>
            <a:endParaRPr lang="en-US" dirty="0"/>
          </a:p>
        </p:txBody>
      </p:sp>
      <p:sp>
        <p:nvSpPr>
          <p:cNvPr id="7" name="Oval 6">
            <a:extLst>
              <a:ext uri="{FF2B5EF4-FFF2-40B4-BE49-F238E27FC236}">
                <a16:creationId xmlns:a16="http://schemas.microsoft.com/office/drawing/2014/main" id="{D1D62A94-0BEE-44A0-BAA5-AD377F6F0010}"/>
              </a:ext>
            </a:extLst>
          </p:cNvPr>
          <p:cNvSpPr/>
          <p:nvPr/>
        </p:nvSpPr>
        <p:spPr>
          <a:xfrm>
            <a:off x="509271" y="4925834"/>
            <a:ext cx="3924184" cy="66848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silhouette&#10;&#10;Description generated with high confidence">
            <a:extLst>
              <a:ext uri="{FF2B5EF4-FFF2-40B4-BE49-F238E27FC236}">
                <a16:creationId xmlns:a16="http://schemas.microsoft.com/office/drawing/2014/main" id="{828B1D7F-0C51-4320-88E8-809F456AC78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385243"/>
            <a:ext cx="4876800" cy="4876800"/>
          </a:xfrm>
          <a:prstGeom prst="rect">
            <a:avLst/>
          </a:prstGeom>
        </p:spPr>
      </p:pic>
      <p:cxnSp>
        <p:nvCxnSpPr>
          <p:cNvPr id="8" name="Straight Connector 7">
            <a:extLst>
              <a:ext uri="{FF2B5EF4-FFF2-40B4-BE49-F238E27FC236}">
                <a16:creationId xmlns:a16="http://schemas.microsoft.com/office/drawing/2014/main" id="{D6C55E8A-1962-4E93-9538-2DA8D707B139}"/>
              </a:ext>
            </a:extLst>
          </p:cNvPr>
          <p:cNvCxnSpPr/>
          <p:nvPr/>
        </p:nvCxnSpPr>
        <p:spPr>
          <a:xfrm flipV="1">
            <a:off x="833002" y="3218724"/>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B5B1BCE6-31F7-4343-B3ED-51572FA492C8}"/>
              </a:ext>
            </a:extLst>
          </p:cNvPr>
          <p:cNvCxnSpPr>
            <a:cxnSpLocks/>
          </p:cNvCxnSpPr>
          <p:nvPr/>
        </p:nvCxnSpPr>
        <p:spPr>
          <a:xfrm flipV="1">
            <a:off x="833002" y="3583958"/>
            <a:ext cx="3045315" cy="184001"/>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69B19C2A-B82A-40A3-A6E9-61146E5802F5}"/>
              </a:ext>
            </a:extLst>
          </p:cNvPr>
          <p:cNvCxnSpPr/>
          <p:nvPr/>
        </p:nvCxnSpPr>
        <p:spPr>
          <a:xfrm flipV="1">
            <a:off x="833001" y="4751949"/>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41464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animal, invertebrate, arthropod&#10;&#10;Description generated with very high confidence">
            <a:extLst>
              <a:ext uri="{FF2B5EF4-FFF2-40B4-BE49-F238E27FC236}">
                <a16:creationId xmlns:a16="http://schemas.microsoft.com/office/drawing/2014/main" id="{2E6C96B0-CB7D-4719-803E-B79F5E6102D0}"/>
              </a:ext>
            </a:extLst>
          </p:cNvPr>
          <p:cNvPicPr>
            <a:picLocks noChangeAspect="1"/>
          </p:cNvPicPr>
          <p:nvPr/>
        </p:nvPicPr>
        <p:blipFill rotWithShape="1">
          <a:blip r:embed="rId2">
            <a:extLst>
              <a:ext uri="{28A0092B-C50C-407E-A947-70E740481C1C}">
                <a14:useLocalDpi xmlns:a14="http://schemas.microsoft.com/office/drawing/2010/main" val="0"/>
              </a:ext>
            </a:extLst>
          </a:blip>
          <a:srcRect l="3818" r="5977"/>
          <a:stretch/>
        </p:blipFill>
        <p:spPr>
          <a:xfrm>
            <a:off x="20" y="10"/>
            <a:ext cx="4639713" cy="6857990"/>
          </a:xfrm>
          <a:prstGeom prst="rect">
            <a:avLst/>
          </a:prstGeom>
        </p:spPr>
      </p:pic>
      <p:sp>
        <p:nvSpPr>
          <p:cNvPr id="13" name="Rectangle 12">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D00984-8366-44CA-9EF7-28FF7C3316BD}"/>
              </a:ext>
            </a:extLst>
          </p:cNvPr>
          <p:cNvSpPr>
            <a:spLocks noGrp="1"/>
          </p:cNvSpPr>
          <p:nvPr>
            <p:ph type="title"/>
          </p:nvPr>
        </p:nvSpPr>
        <p:spPr>
          <a:xfrm>
            <a:off x="5069940" y="365124"/>
            <a:ext cx="6172200" cy="1828800"/>
          </a:xfrm>
        </p:spPr>
        <p:txBody>
          <a:bodyPr>
            <a:normAutofit/>
          </a:bodyPr>
          <a:lstStyle/>
          <a:p>
            <a:r>
              <a:rPr lang="en-US" b="1">
                <a:solidFill>
                  <a:schemeClr val="bg1"/>
                </a:solidFill>
              </a:rPr>
              <a:t>ACIDIC ENVIRONMENTS</a:t>
            </a:r>
            <a:endParaRPr lang="en-US">
              <a:solidFill>
                <a:schemeClr val="bg1"/>
              </a:solidFill>
            </a:endParaRPr>
          </a:p>
        </p:txBody>
      </p:sp>
      <p:sp>
        <p:nvSpPr>
          <p:cNvPr id="3" name="Content Placeholder 2">
            <a:extLst>
              <a:ext uri="{FF2B5EF4-FFF2-40B4-BE49-F238E27FC236}">
                <a16:creationId xmlns:a16="http://schemas.microsoft.com/office/drawing/2014/main" id="{C9CAF72C-562D-4E4E-90DD-B858DB2F94F0}"/>
              </a:ext>
            </a:extLst>
          </p:cNvPr>
          <p:cNvSpPr>
            <a:spLocks noGrp="1"/>
          </p:cNvSpPr>
          <p:nvPr>
            <p:ph idx="1"/>
          </p:nvPr>
        </p:nvSpPr>
        <p:spPr>
          <a:xfrm>
            <a:off x="5069940" y="2322576"/>
            <a:ext cx="6172200" cy="3858768"/>
          </a:xfrm>
        </p:spPr>
        <p:txBody>
          <a:bodyPr>
            <a:normAutofit/>
          </a:bodyPr>
          <a:lstStyle/>
          <a:p>
            <a:pPr marL="0" indent="0">
              <a:buNone/>
            </a:pPr>
            <a:endParaRPr lang="en-US" sz="4000" dirty="0">
              <a:solidFill>
                <a:schemeClr val="bg1"/>
              </a:solidFill>
            </a:endParaRPr>
          </a:p>
          <a:p>
            <a:r>
              <a:rPr lang="en-US" sz="4000" dirty="0">
                <a:solidFill>
                  <a:schemeClr val="bg1"/>
                </a:solidFill>
              </a:rPr>
              <a:t>The </a:t>
            </a:r>
            <a:r>
              <a:rPr lang="en-US" sz="4000" b="1" dirty="0">
                <a:solidFill>
                  <a:schemeClr val="bg1"/>
                </a:solidFill>
              </a:rPr>
              <a:t>acidic environments</a:t>
            </a:r>
            <a:r>
              <a:rPr lang="en-US" sz="4000" dirty="0">
                <a:solidFill>
                  <a:schemeClr val="bg1"/>
                </a:solidFill>
              </a:rPr>
              <a:t> of urinary tract, stomach and vagina discourages microbial growth. </a:t>
            </a:r>
          </a:p>
        </p:txBody>
      </p:sp>
    </p:spTree>
    <p:extLst>
      <p:ext uri="{BB962C8B-B14F-4D97-AF65-F5344CB8AC3E}">
        <p14:creationId xmlns:p14="http://schemas.microsoft.com/office/powerpoint/2010/main" val="8585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lnSpcReduction="10000"/>
          </a:bodyPr>
          <a:lstStyle/>
          <a:p>
            <a:pPr marL="0" indent="0">
              <a:buNone/>
            </a:pPr>
            <a:r>
              <a:rPr lang="en-US" dirty="0"/>
              <a:t>2 Types of Defenses</a:t>
            </a:r>
          </a:p>
          <a:p>
            <a:pPr marL="0" indent="0">
              <a:buNone/>
            </a:pPr>
            <a:endParaRPr lang="en-US" dirty="0"/>
          </a:p>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514350" indent="-514350">
              <a:buFont typeface="+mj-lt"/>
              <a:buAutoNum type="arabicPeriod"/>
            </a:pPr>
            <a:endParaRPr lang="en-US" dirty="0"/>
          </a:p>
          <a:p>
            <a:pPr marL="457200" lvl="1" indent="0">
              <a:buNone/>
            </a:pPr>
            <a:endParaRPr lang="en-US" dirty="0"/>
          </a:p>
          <a:p>
            <a:pPr marL="971550" lvl="1" indent="-514350">
              <a:buFont typeface="+mj-lt"/>
              <a:buAutoNum type="alphaLcPeriod"/>
            </a:pPr>
            <a:endParaRPr lang="en-US" dirty="0"/>
          </a:p>
          <a:p>
            <a:endParaRPr lang="en-US" dirty="0"/>
          </a:p>
        </p:txBody>
      </p:sp>
      <p:sp>
        <p:nvSpPr>
          <p:cNvPr id="7" name="Oval 6">
            <a:extLst>
              <a:ext uri="{FF2B5EF4-FFF2-40B4-BE49-F238E27FC236}">
                <a16:creationId xmlns:a16="http://schemas.microsoft.com/office/drawing/2014/main" id="{D1D62A94-0BEE-44A0-BAA5-AD377F6F0010}"/>
              </a:ext>
            </a:extLst>
          </p:cNvPr>
          <p:cNvSpPr/>
          <p:nvPr/>
        </p:nvSpPr>
        <p:spPr>
          <a:xfrm>
            <a:off x="267720" y="5327616"/>
            <a:ext cx="3071225" cy="66848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28B1D7F-0C51-4320-88E8-809F456AC78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872923"/>
            <a:ext cx="4876800" cy="3901440"/>
          </a:xfrm>
          <a:prstGeom prst="rect">
            <a:avLst/>
          </a:prstGeom>
        </p:spPr>
      </p:pic>
      <p:cxnSp>
        <p:nvCxnSpPr>
          <p:cNvPr id="8" name="Straight Connector 7">
            <a:extLst>
              <a:ext uri="{FF2B5EF4-FFF2-40B4-BE49-F238E27FC236}">
                <a16:creationId xmlns:a16="http://schemas.microsoft.com/office/drawing/2014/main" id="{2A8FF99B-8385-4E07-832D-C5824FC5F363}"/>
              </a:ext>
            </a:extLst>
          </p:cNvPr>
          <p:cNvCxnSpPr/>
          <p:nvPr/>
        </p:nvCxnSpPr>
        <p:spPr>
          <a:xfrm flipV="1">
            <a:off x="833002" y="3218724"/>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77A6FF1-70A2-4601-AC22-8A4167FD84DE}"/>
              </a:ext>
            </a:extLst>
          </p:cNvPr>
          <p:cNvCxnSpPr>
            <a:cxnSpLocks/>
          </p:cNvCxnSpPr>
          <p:nvPr/>
        </p:nvCxnSpPr>
        <p:spPr>
          <a:xfrm flipV="1">
            <a:off x="762114" y="3693163"/>
            <a:ext cx="3308972" cy="80699"/>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92837EA7-1986-4425-B346-18F8416BCA43}"/>
              </a:ext>
            </a:extLst>
          </p:cNvPr>
          <p:cNvCxnSpPr>
            <a:cxnSpLocks/>
          </p:cNvCxnSpPr>
          <p:nvPr/>
        </p:nvCxnSpPr>
        <p:spPr>
          <a:xfrm flipV="1">
            <a:off x="833001" y="4824657"/>
            <a:ext cx="1292774" cy="106417"/>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E10029C8-D848-4AAF-95A0-0AC6A42946D4}"/>
              </a:ext>
            </a:extLst>
          </p:cNvPr>
          <p:cNvCxnSpPr>
            <a:cxnSpLocks/>
          </p:cNvCxnSpPr>
          <p:nvPr/>
        </p:nvCxnSpPr>
        <p:spPr>
          <a:xfrm flipV="1">
            <a:off x="691112" y="5192679"/>
            <a:ext cx="3187205" cy="102246"/>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69283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A00E49-2593-42B6-A36B-7A3E460CE9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265" r="180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ECD00984-8366-44CA-9EF7-28FF7C3316BD}"/>
              </a:ext>
            </a:extLst>
          </p:cNvPr>
          <p:cNvSpPr>
            <a:spLocks noGrp="1"/>
          </p:cNvSpPr>
          <p:nvPr>
            <p:ph type="title"/>
          </p:nvPr>
        </p:nvSpPr>
        <p:spPr>
          <a:xfrm>
            <a:off x="655320" y="365125"/>
            <a:ext cx="5120114" cy="1692794"/>
          </a:xfrm>
        </p:spPr>
        <p:txBody>
          <a:bodyPr>
            <a:normAutofit/>
          </a:bodyPr>
          <a:lstStyle/>
          <a:p>
            <a:r>
              <a:rPr lang="en-US" sz="6600" b="1" dirty="0"/>
              <a:t>Lysozyme</a:t>
            </a:r>
            <a:endParaRPr lang="en-US" sz="6600" dirty="0"/>
          </a:p>
        </p:txBody>
      </p:sp>
      <p:sp>
        <p:nvSpPr>
          <p:cNvPr id="3" name="Content Placeholder 2">
            <a:extLst>
              <a:ext uri="{FF2B5EF4-FFF2-40B4-BE49-F238E27FC236}">
                <a16:creationId xmlns:a16="http://schemas.microsoft.com/office/drawing/2014/main" id="{C9CAF72C-562D-4E4E-90DD-B858DB2F94F0}"/>
              </a:ext>
            </a:extLst>
          </p:cNvPr>
          <p:cNvSpPr>
            <a:spLocks noGrp="1"/>
          </p:cNvSpPr>
          <p:nvPr>
            <p:ph idx="1"/>
          </p:nvPr>
        </p:nvSpPr>
        <p:spPr>
          <a:xfrm>
            <a:off x="655321" y="2575034"/>
            <a:ext cx="5764529" cy="4282966"/>
          </a:xfrm>
        </p:spPr>
        <p:txBody>
          <a:bodyPr>
            <a:normAutofit/>
          </a:bodyPr>
          <a:lstStyle/>
          <a:p>
            <a:pPr marL="0" indent="0">
              <a:buNone/>
            </a:pPr>
            <a:endParaRPr lang="en-US" dirty="0"/>
          </a:p>
          <a:p>
            <a:r>
              <a:rPr lang="en-US" dirty="0"/>
              <a:t>Saliva and tears contains an enzyme called </a:t>
            </a:r>
            <a:r>
              <a:rPr lang="en-US" b="1" dirty="0"/>
              <a:t>lysozyme</a:t>
            </a:r>
            <a:r>
              <a:rPr lang="en-US" dirty="0"/>
              <a:t> that functions to block the synthesis of the bacterial cell wall. </a:t>
            </a:r>
          </a:p>
          <a:p>
            <a:r>
              <a:rPr lang="en-US" dirty="0"/>
              <a:t>When the bacterial cell wall cannot be synthesized or repaired, the bacteria dies soon after.  </a:t>
            </a:r>
            <a:br>
              <a:rPr lang="en-US" dirty="0"/>
            </a:br>
            <a:endParaRPr lang="en-US" dirty="0"/>
          </a:p>
        </p:txBody>
      </p:sp>
      <p:sp>
        <p:nvSpPr>
          <p:cNvPr id="9" name="TextBox 8">
            <a:extLst>
              <a:ext uri="{FF2B5EF4-FFF2-40B4-BE49-F238E27FC236}">
                <a16:creationId xmlns:a16="http://schemas.microsoft.com/office/drawing/2014/main" id="{A9308573-2C2C-4C69-9377-248ABDB13B66}"/>
              </a:ext>
            </a:extLst>
          </p:cNvPr>
          <p:cNvSpPr txBox="1"/>
          <p:nvPr/>
        </p:nvSpPr>
        <p:spPr>
          <a:xfrm>
            <a:off x="9732673" y="6657945"/>
            <a:ext cx="2459327"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happymommyadventures.blogspot.com/2013/02/a-new-adventure.html"/>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c-nd/3.0/"/>
              </a:rPr>
              <a:t>CC BY-NC-ND</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2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coral&#10;&#10;Description generated with very high confidence">
            <a:extLst>
              <a:ext uri="{FF2B5EF4-FFF2-40B4-BE49-F238E27FC236}">
                <a16:creationId xmlns:a16="http://schemas.microsoft.com/office/drawing/2014/main" id="{A7EF691B-2C23-4D4B-A28F-9994C8604A2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9160" y="-1"/>
            <a:ext cx="6756320" cy="6756320"/>
          </a:xfrm>
          <a:prstGeom prst="rect">
            <a:avLst/>
          </a:prstGeom>
        </p:spPr>
      </p:pic>
      <p:sp>
        <p:nvSpPr>
          <p:cNvPr id="10" name="Rectangle 9">
            <a:extLst>
              <a:ext uri="{FF2B5EF4-FFF2-40B4-BE49-F238E27FC236}">
                <a16:creationId xmlns:a16="http://schemas.microsoft.com/office/drawing/2014/main" id="{C413D172-8B6A-47F5-9813-DE455773F3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9BEC178D-AF27-48D3-AF73-16BC57F6AA6E}"/>
              </a:ext>
            </a:extLst>
          </p:cNvPr>
          <p:cNvPicPr>
            <a:picLocks noChangeAspect="1"/>
          </p:cNvPicPr>
          <p:nvPr/>
        </p:nvPicPr>
        <p:blipFill rotWithShape="1">
          <a:blip r:embed="rId4">
            <a:extLst>
              <a:ext uri="{28A0092B-C50C-407E-A947-70E740481C1C}">
                <a14:useLocalDpi xmlns:a14="http://schemas.microsoft.com/office/drawing/2010/main" val="0"/>
              </a:ext>
            </a:extLst>
          </a:blip>
          <a:srcRect b="3550"/>
          <a:stretch/>
        </p:blipFill>
        <p:spPr>
          <a:xfrm flipH="1">
            <a:off x="7737635" y="-1"/>
            <a:ext cx="3555205" cy="6858001"/>
          </a:xfrm>
          <a:prstGeom prst="rect">
            <a:avLst/>
          </a:prstGeom>
        </p:spPr>
      </p:pic>
      <p:sp>
        <p:nvSpPr>
          <p:cNvPr id="2" name="Title 1">
            <a:extLst>
              <a:ext uri="{FF2B5EF4-FFF2-40B4-BE49-F238E27FC236}">
                <a16:creationId xmlns:a16="http://schemas.microsoft.com/office/drawing/2014/main" id="{8BFAF305-9C97-455C-8B5C-FA0092B9B939}"/>
              </a:ext>
            </a:extLst>
          </p:cNvPr>
          <p:cNvSpPr>
            <a:spLocks noGrp="1"/>
          </p:cNvSpPr>
          <p:nvPr>
            <p:ph type="title"/>
          </p:nvPr>
        </p:nvSpPr>
        <p:spPr>
          <a:xfrm>
            <a:off x="1024532" y="513637"/>
            <a:ext cx="6505575" cy="5830723"/>
          </a:xfrm>
        </p:spPr>
        <p:txBody>
          <a:bodyPr>
            <a:normAutofit/>
          </a:bodyPr>
          <a:lstStyle/>
          <a:p>
            <a:pPr algn="ctr"/>
            <a:r>
              <a:rPr lang="en-US" altLang="en-US" dirty="0">
                <a:solidFill>
                  <a:schemeClr val="bg1"/>
                </a:solidFill>
                <a:effectLst>
                  <a:glow rad="419100">
                    <a:schemeClr val="tx1">
                      <a:alpha val="72000"/>
                    </a:schemeClr>
                  </a:glow>
                </a:effectLst>
                <a:latin typeface="Arial" panose="020B0604020202020204" pitchFamily="34" charset="0"/>
              </a:rPr>
              <a:t>Nonspecific Resistance (Innate Immunity) </a:t>
            </a:r>
            <a:br>
              <a:rPr lang="en-US" altLang="en-US" dirty="0">
                <a:solidFill>
                  <a:schemeClr val="bg1"/>
                </a:solidFill>
                <a:effectLst>
                  <a:glow rad="419100">
                    <a:schemeClr val="tx1">
                      <a:alpha val="72000"/>
                    </a:schemeClr>
                  </a:glow>
                </a:effectLst>
                <a:latin typeface="Arial" panose="020B0604020202020204" pitchFamily="34" charset="0"/>
              </a:rPr>
            </a:br>
            <a:br>
              <a:rPr lang="en-US" altLang="en-US" dirty="0">
                <a:solidFill>
                  <a:schemeClr val="bg1"/>
                </a:solidFill>
                <a:effectLst>
                  <a:glow rad="419100">
                    <a:schemeClr val="tx1">
                      <a:alpha val="72000"/>
                    </a:schemeClr>
                  </a:glow>
                </a:effectLst>
                <a:latin typeface="Arial" panose="020B0604020202020204" pitchFamily="34" charset="0"/>
              </a:rPr>
            </a:br>
            <a:r>
              <a:rPr lang="en-US" altLang="en-US" dirty="0">
                <a:solidFill>
                  <a:schemeClr val="bg1"/>
                </a:solidFill>
                <a:effectLst>
                  <a:glow rad="419100">
                    <a:schemeClr val="tx1">
                      <a:alpha val="72000"/>
                    </a:schemeClr>
                  </a:glow>
                </a:effectLst>
                <a:latin typeface="Arial" panose="020B0604020202020204" pitchFamily="34" charset="0"/>
              </a:rPr>
              <a:t>- The Second Line of Defense</a:t>
            </a:r>
            <a:endParaRPr lang="en-US" dirty="0">
              <a:solidFill>
                <a:schemeClr val="bg1"/>
              </a:solidFill>
              <a:effectLst>
                <a:glow rad="419100">
                  <a:schemeClr val="tx1">
                    <a:alpha val="72000"/>
                  </a:schemeClr>
                </a:glow>
              </a:effectLst>
            </a:endParaRPr>
          </a:p>
        </p:txBody>
      </p:sp>
    </p:spTree>
    <p:extLst>
      <p:ext uri="{BB962C8B-B14F-4D97-AF65-F5344CB8AC3E}">
        <p14:creationId xmlns:p14="http://schemas.microsoft.com/office/powerpoint/2010/main" val="24191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picture containing cake, table, chocolate, birthday&#10;&#10;Description generated with very high confidence">
            <a:extLst>
              <a:ext uri="{FF2B5EF4-FFF2-40B4-BE49-F238E27FC236}">
                <a16:creationId xmlns:a16="http://schemas.microsoft.com/office/drawing/2014/main" id="{1876B894-C593-4B5C-86C5-7F7AD49CF7C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64" r="10511"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98020C22-716F-4A15-A311-F4ABB6B35E43}"/>
              </a:ext>
            </a:extLst>
          </p:cNvPr>
          <p:cNvSpPr>
            <a:spLocks noGrp="1"/>
          </p:cNvSpPr>
          <p:nvPr>
            <p:ph type="title"/>
          </p:nvPr>
        </p:nvSpPr>
        <p:spPr>
          <a:xfrm>
            <a:off x="655320" y="365125"/>
            <a:ext cx="5120114" cy="1692794"/>
          </a:xfrm>
        </p:spPr>
        <p:txBody>
          <a:bodyPr>
            <a:normAutofit/>
          </a:bodyPr>
          <a:lstStyle/>
          <a:p>
            <a:r>
              <a:rPr lang="en-US" dirty="0">
                <a:latin typeface="AR DARLING" panose="02000000000000000000" pitchFamily="2" charset="0"/>
              </a:rPr>
              <a:t>INVASION!</a:t>
            </a:r>
          </a:p>
        </p:txBody>
      </p:sp>
      <p:sp>
        <p:nvSpPr>
          <p:cNvPr id="3" name="Content Placeholder 2">
            <a:extLst>
              <a:ext uri="{FF2B5EF4-FFF2-40B4-BE49-F238E27FC236}">
                <a16:creationId xmlns:a16="http://schemas.microsoft.com/office/drawing/2014/main" id="{58C603B6-1741-4911-B139-F45BC2A56F6A}"/>
              </a:ext>
            </a:extLst>
          </p:cNvPr>
          <p:cNvSpPr>
            <a:spLocks noGrp="1"/>
          </p:cNvSpPr>
          <p:nvPr>
            <p:ph idx="1"/>
          </p:nvPr>
        </p:nvSpPr>
        <p:spPr>
          <a:xfrm>
            <a:off x="655321" y="2575034"/>
            <a:ext cx="5693228" cy="3462228"/>
          </a:xfrm>
        </p:spPr>
        <p:txBody>
          <a:bodyPr>
            <a:normAutofit fontScale="92500" lnSpcReduction="20000"/>
          </a:bodyPr>
          <a:lstStyle/>
          <a:p>
            <a:r>
              <a:rPr lang="en-US" sz="3200" b="1" dirty="0"/>
              <a:t>Sometimes the body’s physical and chemical barriers are not enough to keep pathogen out of the body.</a:t>
            </a:r>
          </a:p>
          <a:p>
            <a:pPr marL="0" indent="0">
              <a:buNone/>
            </a:pPr>
            <a:endParaRPr lang="en-US" sz="3200" b="1" dirty="0"/>
          </a:p>
          <a:p>
            <a:r>
              <a:rPr lang="en-US" sz="3200" b="1" dirty="0"/>
              <a:t>When a pathogen or other suspicious substance is found inside our body, the second line of defense goes into action!</a:t>
            </a:r>
          </a:p>
        </p:txBody>
      </p:sp>
      <p:sp>
        <p:nvSpPr>
          <p:cNvPr id="6" name="TextBox 5">
            <a:extLst>
              <a:ext uri="{FF2B5EF4-FFF2-40B4-BE49-F238E27FC236}">
                <a16:creationId xmlns:a16="http://schemas.microsoft.com/office/drawing/2014/main" id="{0437B3AE-0DD2-4813-8B7F-7B33739B817C}"/>
              </a:ext>
            </a:extLst>
          </p:cNvPr>
          <p:cNvSpPr txBox="1"/>
          <p:nvPr/>
        </p:nvSpPr>
        <p:spPr>
          <a:xfrm>
            <a:off x="9865722" y="6657945"/>
            <a:ext cx="2326278"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theconversation.com/a-healthy-future-lets-put-medical-science-under-the-microscope-23190"/>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d/4.0/"/>
              </a:rPr>
              <a:t>CC BY-ND</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535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D350F9-50E1-429D-84E0-96CB61EE1234}"/>
              </a:ext>
            </a:extLst>
          </p:cNvPr>
          <p:cNvPicPr>
            <a:picLocks noChangeAspect="1"/>
          </p:cNvPicPr>
          <p:nvPr/>
        </p:nvPicPr>
        <p:blipFill rotWithShape="1">
          <a:blip r:embed="rId2">
            <a:extLst>
              <a:ext uri="{28A0092B-C50C-407E-A947-70E740481C1C}">
                <a14:useLocalDpi xmlns:a14="http://schemas.microsoft.com/office/drawing/2010/main" val="0"/>
              </a:ext>
            </a:extLst>
          </a:blip>
          <a:srcRect l="1459" r="3002" b="2"/>
          <a:stretch/>
        </p:blipFill>
        <p:spPr>
          <a:xfrm>
            <a:off x="324107" y="721552"/>
            <a:ext cx="6317017" cy="5735782"/>
          </a:xfrm>
          <a:prstGeom prst="rect">
            <a:avLst/>
          </a:prstGeom>
          <a:effectLst/>
        </p:spPr>
      </p:pic>
      <p:sp>
        <p:nvSpPr>
          <p:cNvPr id="2" name="Title 1">
            <a:extLst>
              <a:ext uri="{FF2B5EF4-FFF2-40B4-BE49-F238E27FC236}">
                <a16:creationId xmlns:a16="http://schemas.microsoft.com/office/drawing/2014/main" id="{932747DB-F614-4B58-A1E3-EFEA57CB8561}"/>
              </a:ext>
            </a:extLst>
          </p:cNvPr>
          <p:cNvSpPr>
            <a:spLocks noGrp="1"/>
          </p:cNvSpPr>
          <p:nvPr>
            <p:ph type="title"/>
          </p:nvPr>
        </p:nvSpPr>
        <p:spPr>
          <a:xfrm>
            <a:off x="0" y="0"/>
            <a:ext cx="12192000" cy="804679"/>
          </a:xfrm>
          <a:solidFill>
            <a:srgbClr val="FCCCFC">
              <a:alpha val="32000"/>
            </a:srgbClr>
          </a:solidFill>
        </p:spPr>
        <p:txBody>
          <a:bodyPr>
            <a:normAutofit/>
          </a:bodyPr>
          <a:lstStyle/>
          <a:p>
            <a:pPr algn="ctr"/>
            <a:r>
              <a:rPr lang="en-US" sz="3700" dirty="0">
                <a:latin typeface="AR DARLING" panose="02000000000000000000" pitchFamily="2" charset="0"/>
              </a:rPr>
              <a:t>How Are Intruders Identified?</a:t>
            </a:r>
          </a:p>
        </p:txBody>
      </p:sp>
      <p:sp>
        <p:nvSpPr>
          <p:cNvPr id="3" name="Content Placeholder 2">
            <a:extLst>
              <a:ext uri="{FF2B5EF4-FFF2-40B4-BE49-F238E27FC236}">
                <a16:creationId xmlns:a16="http://schemas.microsoft.com/office/drawing/2014/main" id="{3F2A95D7-FA29-4FB8-9EDC-8125A0C75663}"/>
              </a:ext>
            </a:extLst>
          </p:cNvPr>
          <p:cNvSpPr>
            <a:spLocks noGrp="1"/>
          </p:cNvSpPr>
          <p:nvPr>
            <p:ph idx="1"/>
          </p:nvPr>
        </p:nvSpPr>
        <p:spPr>
          <a:xfrm>
            <a:off x="7129638" y="923558"/>
            <a:ext cx="4738255" cy="5569527"/>
          </a:xfrm>
        </p:spPr>
        <p:txBody>
          <a:bodyPr>
            <a:normAutofit/>
          </a:bodyPr>
          <a:lstStyle/>
          <a:p>
            <a:pPr marL="0" indent="0">
              <a:buNone/>
            </a:pPr>
            <a:r>
              <a:rPr lang="en-US" sz="3200" b="1" dirty="0"/>
              <a:t>Step One: Identifying "Self" from "Non-self“</a:t>
            </a:r>
          </a:p>
          <a:p>
            <a:pPr marL="0" indent="0">
              <a:buNone/>
            </a:pPr>
            <a:endParaRPr lang="en-US" sz="3200" b="1" dirty="0"/>
          </a:p>
          <a:p>
            <a:r>
              <a:rPr lang="en-US" sz="3200" b="1" dirty="0"/>
              <a:t>The cells of each person's body has a unique molecular marker that tells the cells of their immune system that it belongs there and should not be destroyed.</a:t>
            </a:r>
          </a:p>
        </p:txBody>
      </p:sp>
    </p:spTree>
    <p:extLst>
      <p:ext uri="{BB962C8B-B14F-4D97-AF65-F5344CB8AC3E}">
        <p14:creationId xmlns:p14="http://schemas.microsoft.com/office/powerpoint/2010/main" val="4162036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59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descr="A screenshot of a cell phone&#10;&#10;Description automatically generated">
            <a:extLst>
              <a:ext uri="{FF2B5EF4-FFF2-40B4-BE49-F238E27FC236}">
                <a16:creationId xmlns:a16="http://schemas.microsoft.com/office/drawing/2014/main" id="{6AC1D8B7-391E-44EA-AEB7-039F1234CD25}"/>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63860" y="643467"/>
            <a:ext cx="5864280" cy="5571066"/>
          </a:xfrm>
          <a:prstGeom prst="rect">
            <a:avLst/>
          </a:prstGeom>
        </p:spPr>
      </p:pic>
      <p:sp>
        <p:nvSpPr>
          <p:cNvPr id="6" name="Star: 5 Points 5">
            <a:extLst>
              <a:ext uri="{FF2B5EF4-FFF2-40B4-BE49-F238E27FC236}">
                <a16:creationId xmlns:a16="http://schemas.microsoft.com/office/drawing/2014/main" id="{071F2A9E-7598-4501-9EAF-100EDC4D6D51}"/>
              </a:ext>
            </a:extLst>
          </p:cNvPr>
          <p:cNvSpPr/>
          <p:nvPr/>
        </p:nvSpPr>
        <p:spPr>
          <a:xfrm>
            <a:off x="3574870" y="3003259"/>
            <a:ext cx="395680" cy="384495"/>
          </a:xfrm>
          <a:prstGeom prst="star5">
            <a:avLst/>
          </a:prstGeom>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2C39F22-6704-4FDD-A525-CA3F99ED52E0}"/>
              </a:ext>
            </a:extLst>
          </p:cNvPr>
          <p:cNvSpPr/>
          <p:nvPr/>
        </p:nvSpPr>
        <p:spPr>
          <a:xfrm>
            <a:off x="7793372" y="3776445"/>
            <a:ext cx="442008" cy="392884"/>
          </a:xfrm>
          <a:prstGeom prst="star5">
            <a:avLst/>
          </a:prstGeom>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F1B78CA8-8DEB-453D-9A32-53137F210EF3}"/>
              </a:ext>
            </a:extLst>
          </p:cNvPr>
          <p:cNvSpPr/>
          <p:nvPr/>
        </p:nvSpPr>
        <p:spPr>
          <a:xfrm>
            <a:off x="3450433" y="4539843"/>
            <a:ext cx="395680" cy="384495"/>
          </a:xfrm>
          <a:prstGeom prst="star5">
            <a:avLst/>
          </a:prstGeom>
          <a:ln w="28575">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410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747DB-F614-4B58-A1E3-EFEA57CB8561}"/>
              </a:ext>
            </a:extLst>
          </p:cNvPr>
          <p:cNvSpPr>
            <a:spLocks noGrp="1"/>
          </p:cNvSpPr>
          <p:nvPr>
            <p:ph type="title"/>
          </p:nvPr>
        </p:nvSpPr>
        <p:spPr>
          <a:xfrm>
            <a:off x="0" y="256675"/>
            <a:ext cx="12192000" cy="770020"/>
          </a:xfrm>
          <a:solidFill>
            <a:srgbClr val="FF6699">
              <a:alpha val="11000"/>
            </a:srgbClr>
          </a:solidFill>
        </p:spPr>
        <p:txBody>
          <a:bodyPr>
            <a:normAutofit/>
          </a:bodyPr>
          <a:lstStyle/>
          <a:p>
            <a:pPr algn="ctr"/>
            <a:r>
              <a:rPr lang="en-US" b="1" dirty="0">
                <a:effectLst>
                  <a:outerShdw blurRad="38100" dist="38100" dir="2700000" algn="tl">
                    <a:srgbClr val="000000">
                      <a:alpha val="43137"/>
                    </a:srgbClr>
                  </a:outerShdw>
                </a:effectLst>
              </a:rPr>
              <a:t>Major Histocompatibility Complexes (MHC)</a:t>
            </a:r>
            <a:endParaRPr lang="en-US" b="1" dirty="0">
              <a:effectLst>
                <a:outerShdw blurRad="38100" dist="38100" dir="2700000" algn="tl">
                  <a:srgbClr val="000000">
                    <a:alpha val="43137"/>
                  </a:srgbClr>
                </a:outerShdw>
              </a:effectLst>
              <a:latin typeface="AR DARLING" panose="02000000000000000000" pitchFamily="2" charset="0"/>
            </a:endParaRPr>
          </a:p>
        </p:txBody>
      </p:sp>
      <p:sp>
        <p:nvSpPr>
          <p:cNvPr id="3" name="Content Placeholder 2">
            <a:extLst>
              <a:ext uri="{FF2B5EF4-FFF2-40B4-BE49-F238E27FC236}">
                <a16:creationId xmlns:a16="http://schemas.microsoft.com/office/drawing/2014/main" id="{3F2A95D7-FA29-4FB8-9EDC-8125A0C75663}"/>
              </a:ext>
            </a:extLst>
          </p:cNvPr>
          <p:cNvSpPr>
            <a:spLocks noGrp="1"/>
          </p:cNvSpPr>
          <p:nvPr>
            <p:ph idx="1"/>
          </p:nvPr>
        </p:nvSpPr>
        <p:spPr>
          <a:xfrm>
            <a:off x="317574" y="1858809"/>
            <a:ext cx="4153479" cy="4351338"/>
          </a:xfrm>
        </p:spPr>
        <p:txBody>
          <a:bodyPr>
            <a:normAutofit/>
          </a:bodyPr>
          <a:lstStyle/>
          <a:p>
            <a:r>
              <a:rPr lang="en-US" sz="3200" b="1" dirty="0"/>
              <a:t>These molecular markers are called </a:t>
            </a:r>
            <a:r>
              <a:rPr lang="en-US" sz="3200" b="1" dirty="0">
                <a:solidFill>
                  <a:srgbClr val="C00000"/>
                </a:solidFill>
              </a:rPr>
              <a:t>Major Histocompatibility Complexes</a:t>
            </a:r>
            <a:r>
              <a:rPr lang="en-US" sz="3200" b="1" dirty="0"/>
              <a:t> (MHC or MHC-I)</a:t>
            </a:r>
          </a:p>
          <a:p>
            <a:r>
              <a:rPr lang="en-US" sz="3200" b="1" dirty="0"/>
              <a:t>Only identical twins have identical MHCs. </a:t>
            </a:r>
          </a:p>
        </p:txBody>
      </p:sp>
      <p:pic>
        <p:nvPicPr>
          <p:cNvPr id="5" name="Picture 4" descr="A close up of a logo&#10;&#10;Description generated with high confidence">
            <a:extLst>
              <a:ext uri="{FF2B5EF4-FFF2-40B4-BE49-F238E27FC236}">
                <a16:creationId xmlns:a16="http://schemas.microsoft.com/office/drawing/2014/main" id="{C67EB538-0614-40C4-8CA4-0B2F126BB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54797" y="2422211"/>
            <a:ext cx="4153480" cy="3839111"/>
          </a:xfrm>
          <a:prstGeom prst="rect">
            <a:avLst/>
          </a:prstGeom>
        </p:spPr>
      </p:pic>
      <p:sp>
        <p:nvSpPr>
          <p:cNvPr id="7" name="Cylinder 6">
            <a:extLst>
              <a:ext uri="{FF2B5EF4-FFF2-40B4-BE49-F238E27FC236}">
                <a16:creationId xmlns:a16="http://schemas.microsoft.com/office/drawing/2014/main" id="{30347FE9-DB88-444F-A3E4-C60AC92CD2BF}"/>
              </a:ext>
            </a:extLst>
          </p:cNvPr>
          <p:cNvSpPr/>
          <p:nvPr/>
        </p:nvSpPr>
        <p:spPr>
          <a:xfrm rot="19862001">
            <a:off x="6876928" y="2200472"/>
            <a:ext cx="185001" cy="779407"/>
          </a:xfrm>
          <a:prstGeom prst="can">
            <a:avLst/>
          </a:prstGeom>
          <a:blipFill dpi="0" rotWithShape="0">
            <a:blip r:embed="rId3">
              <a:extLst>
                <a:ext uri="{837473B0-CC2E-450A-ABE3-18F120FF3D39}">
                  <a1611:picAttrSrcUrl xmlns:a1611="http://schemas.microsoft.com/office/drawing/2016/11/main" r:id="rId4"/>
                </a:ext>
              </a:extLst>
            </a:blip>
            <a:srcRect/>
            <a:stretch>
              <a:fillRect/>
            </a:stretch>
          </a:blip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lowchart: Alternate Process 5">
            <a:extLst>
              <a:ext uri="{FF2B5EF4-FFF2-40B4-BE49-F238E27FC236}">
                <a16:creationId xmlns:a16="http://schemas.microsoft.com/office/drawing/2014/main" id="{6CB02801-6B6E-4347-B23A-198C56A3FCAE}"/>
              </a:ext>
            </a:extLst>
          </p:cNvPr>
          <p:cNvSpPr/>
          <p:nvPr/>
        </p:nvSpPr>
        <p:spPr>
          <a:xfrm rot="19905041">
            <a:off x="5914760" y="1641784"/>
            <a:ext cx="1491916" cy="770020"/>
          </a:xfrm>
          <a:prstGeom prst="flowChartAlternateProcess">
            <a:avLst/>
          </a:prstGeom>
          <a:ln w="666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114300" dist="38100" dir="2700000" sx="102000" sy="102000" algn="tl" rotWithShape="0">
                    <a:prstClr val="black"/>
                  </a:outerShdw>
                </a:effectLst>
                <a:uLnTx/>
                <a:uFillTx/>
                <a:latin typeface="Cooper Std Black" panose="0208090304030B020404" pitchFamily="18" charset="0"/>
                <a:ea typeface="Adobe Gothic Std B" panose="020B0800000000000000" pitchFamily="34" charset="-128"/>
                <a:cs typeface="+mn-cs"/>
              </a:rPr>
              <a:t>CINDY’S CELL!</a:t>
            </a:r>
          </a:p>
        </p:txBody>
      </p:sp>
      <p:pic>
        <p:nvPicPr>
          <p:cNvPr id="15" name="Picture 14">
            <a:extLst>
              <a:ext uri="{FF2B5EF4-FFF2-40B4-BE49-F238E27FC236}">
                <a16:creationId xmlns:a16="http://schemas.microsoft.com/office/drawing/2014/main" id="{4FA5AA57-C1A6-4343-AAB0-BD982EF94D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4756563">
            <a:off x="9528261" y="1548569"/>
            <a:ext cx="2220999" cy="1984723"/>
          </a:xfrm>
          <a:prstGeom prst="rect">
            <a:avLst/>
          </a:prstGeom>
        </p:spPr>
      </p:pic>
      <p:pic>
        <p:nvPicPr>
          <p:cNvPr id="16" name="Picture 15">
            <a:extLst>
              <a:ext uri="{FF2B5EF4-FFF2-40B4-BE49-F238E27FC236}">
                <a16:creationId xmlns:a16="http://schemas.microsoft.com/office/drawing/2014/main" id="{9F8A109E-42A8-4050-8F6D-4092EE9067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9306820">
            <a:off x="9882674" y="4728013"/>
            <a:ext cx="1899647" cy="1697557"/>
          </a:xfrm>
          <a:prstGeom prst="rect">
            <a:avLst/>
          </a:prstGeom>
        </p:spPr>
      </p:pic>
      <p:pic>
        <p:nvPicPr>
          <p:cNvPr id="17" name="Picture 16">
            <a:extLst>
              <a:ext uri="{FF2B5EF4-FFF2-40B4-BE49-F238E27FC236}">
                <a16:creationId xmlns:a16="http://schemas.microsoft.com/office/drawing/2014/main" id="{AC414DE9-1EC5-4AEC-AD4A-6AB901170F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5396796">
            <a:off x="5915148" y="5025772"/>
            <a:ext cx="1547131" cy="1382543"/>
          </a:xfrm>
          <a:prstGeom prst="rect">
            <a:avLst/>
          </a:prstGeom>
        </p:spPr>
      </p:pic>
      <p:pic>
        <p:nvPicPr>
          <p:cNvPr id="18" name="Picture 17">
            <a:extLst>
              <a:ext uri="{FF2B5EF4-FFF2-40B4-BE49-F238E27FC236}">
                <a16:creationId xmlns:a16="http://schemas.microsoft.com/office/drawing/2014/main" id="{4154459D-257D-450A-AFA3-A2BA92AB74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7353484">
            <a:off x="5432276" y="4086541"/>
            <a:ext cx="1098057" cy="981243"/>
          </a:xfrm>
          <a:prstGeom prst="rect">
            <a:avLst/>
          </a:prstGeom>
        </p:spPr>
      </p:pic>
      <p:pic>
        <p:nvPicPr>
          <p:cNvPr id="19" name="Picture 18">
            <a:extLst>
              <a:ext uri="{FF2B5EF4-FFF2-40B4-BE49-F238E27FC236}">
                <a16:creationId xmlns:a16="http://schemas.microsoft.com/office/drawing/2014/main" id="{52F0D37E-99DA-4E15-AF1F-C66299A42F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987276">
            <a:off x="7621815" y="1109359"/>
            <a:ext cx="1586888" cy="1418071"/>
          </a:xfrm>
          <a:prstGeom prst="rect">
            <a:avLst/>
          </a:prstGeom>
        </p:spPr>
      </p:pic>
      <p:pic>
        <p:nvPicPr>
          <p:cNvPr id="20" name="Picture 19">
            <a:extLst>
              <a:ext uri="{FF2B5EF4-FFF2-40B4-BE49-F238E27FC236}">
                <a16:creationId xmlns:a16="http://schemas.microsoft.com/office/drawing/2014/main" id="{1D9A4CD2-1AD7-4422-93C0-D1B0B17221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6116528">
            <a:off x="10093779" y="3472756"/>
            <a:ext cx="1257188" cy="1123445"/>
          </a:xfrm>
          <a:prstGeom prst="rect">
            <a:avLst/>
          </a:prstGeom>
        </p:spPr>
      </p:pic>
      <p:pic>
        <p:nvPicPr>
          <p:cNvPr id="21" name="Picture 20">
            <a:extLst>
              <a:ext uri="{FF2B5EF4-FFF2-40B4-BE49-F238E27FC236}">
                <a16:creationId xmlns:a16="http://schemas.microsoft.com/office/drawing/2014/main" id="{22E97C16-62A2-46A5-9062-61EE7E22CA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1068015">
            <a:off x="8985682" y="5611468"/>
            <a:ext cx="1257188" cy="1123445"/>
          </a:xfrm>
          <a:prstGeom prst="rect">
            <a:avLst/>
          </a:prstGeom>
        </p:spPr>
      </p:pic>
      <p:pic>
        <p:nvPicPr>
          <p:cNvPr id="22" name="Picture 21">
            <a:extLst>
              <a:ext uri="{FF2B5EF4-FFF2-40B4-BE49-F238E27FC236}">
                <a16:creationId xmlns:a16="http://schemas.microsoft.com/office/drawing/2014/main" id="{1A90AE1D-F79C-4F48-8072-D5DA2F707A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3126361">
            <a:off x="7286035" y="5996251"/>
            <a:ext cx="1098057" cy="981243"/>
          </a:xfrm>
          <a:prstGeom prst="rect">
            <a:avLst/>
          </a:prstGeom>
        </p:spPr>
      </p:pic>
      <p:pic>
        <p:nvPicPr>
          <p:cNvPr id="23" name="Picture 22">
            <a:extLst>
              <a:ext uri="{FF2B5EF4-FFF2-40B4-BE49-F238E27FC236}">
                <a16:creationId xmlns:a16="http://schemas.microsoft.com/office/drawing/2014/main" id="{1F99FAA9-7C03-4D53-9EC3-0B32AD41F9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9302111">
            <a:off x="5134492" y="2666088"/>
            <a:ext cx="1669562" cy="1491950"/>
          </a:xfrm>
          <a:prstGeom prst="rect">
            <a:avLst/>
          </a:prstGeom>
        </p:spPr>
      </p:pic>
      <p:pic>
        <p:nvPicPr>
          <p:cNvPr id="24" name="Picture 23">
            <a:extLst>
              <a:ext uri="{FF2B5EF4-FFF2-40B4-BE49-F238E27FC236}">
                <a16:creationId xmlns:a16="http://schemas.microsoft.com/office/drawing/2014/main" id="{8E37D2D8-4033-4525-BC2D-853BCD4DA4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3084811">
            <a:off x="8933017" y="1875046"/>
            <a:ext cx="1098057" cy="981243"/>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id="{0E8D0709-FDEE-4195-985D-801AF812C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0836" y="6413767"/>
            <a:ext cx="1514732" cy="269845"/>
          </a:xfrm>
          <a:prstGeom prst="rect">
            <a:avLst/>
          </a:prstGeom>
        </p:spPr>
      </p:pic>
    </p:spTree>
    <p:extLst>
      <p:ext uri="{BB962C8B-B14F-4D97-AF65-F5344CB8AC3E}">
        <p14:creationId xmlns:p14="http://schemas.microsoft.com/office/powerpoint/2010/main" val="4018503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18997-765C-4702-9FD6-B4249B0559E3}"/>
              </a:ext>
            </a:extLst>
          </p:cNvPr>
          <p:cNvSpPr/>
          <p:nvPr/>
        </p:nvSpPr>
        <p:spPr>
          <a:xfrm>
            <a:off x="0" y="1"/>
            <a:ext cx="5192225" cy="6858000"/>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D29BE4C-D55C-4F59-81B8-D98BAE338B3D}"/>
              </a:ext>
            </a:extLst>
          </p:cNvPr>
          <p:cNvSpPr/>
          <p:nvPr/>
        </p:nvSpPr>
        <p:spPr>
          <a:xfrm>
            <a:off x="336884" y="321177"/>
            <a:ext cx="4332307" cy="317009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70AD47">
                    <a:lumMod val="60000"/>
                    <a:lumOff val="40000"/>
                  </a:srgbClr>
                </a:solidFill>
                <a:effectLst>
                  <a:outerShdw blurRad="12700" dist="38100" dir="2700000" algn="tl" rotWithShape="0">
                    <a:prstClr val="white">
                      <a:lumMod val="50000"/>
                    </a:prstClr>
                  </a:outerShdw>
                </a:effectLst>
                <a:uLnTx/>
                <a:uFillTx/>
                <a:latin typeface="Calibri" panose="020F0502020204030204"/>
                <a:ea typeface="+mn-ea"/>
                <a:cs typeface="+mn-cs"/>
              </a:rPr>
              <a:t>In fact, when a tissue or organ donor is being tested as a possible “match”, </a:t>
            </a:r>
          </a:p>
        </p:txBody>
      </p:sp>
      <p:sp>
        <p:nvSpPr>
          <p:cNvPr id="32" name="Rectangle 31">
            <a:extLst>
              <a:ext uri="{FF2B5EF4-FFF2-40B4-BE49-F238E27FC236}">
                <a16:creationId xmlns:a16="http://schemas.microsoft.com/office/drawing/2014/main" id="{A5E45EB3-9162-4C45-90DE-395CA62EA7B4}"/>
              </a:ext>
            </a:extLst>
          </p:cNvPr>
          <p:cNvSpPr/>
          <p:nvPr/>
        </p:nvSpPr>
        <p:spPr>
          <a:xfrm>
            <a:off x="336884" y="3959882"/>
            <a:ext cx="4332307"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70AD47">
                    <a:lumMod val="60000"/>
                    <a:lumOff val="40000"/>
                  </a:srgbClr>
                </a:solidFill>
                <a:effectLst>
                  <a:outerShdw blurRad="12700" dist="38100" dir="2700000" algn="tl" rotWithShape="0">
                    <a:prstClr val="white">
                      <a:lumMod val="50000"/>
                    </a:prstClr>
                  </a:outerShdw>
                </a:effectLst>
                <a:uLnTx/>
                <a:uFillTx/>
                <a:latin typeface="Calibri" panose="020F0502020204030204"/>
                <a:ea typeface="+mn-ea"/>
                <a:cs typeface="+mn-cs"/>
              </a:rPr>
              <a:t>it is the similarity of the MHCs that determines a compatible match!</a:t>
            </a:r>
          </a:p>
        </p:txBody>
      </p:sp>
      <p:pic>
        <p:nvPicPr>
          <p:cNvPr id="8" name="Content Placeholder 16">
            <a:extLst>
              <a:ext uri="{FF2B5EF4-FFF2-40B4-BE49-F238E27FC236}">
                <a16:creationId xmlns:a16="http://schemas.microsoft.com/office/drawing/2014/main" id="{44668919-CEDB-4AFF-9F2D-6356722196C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07" r="1" b="1"/>
          <a:stretch/>
        </p:blipFill>
        <p:spPr>
          <a:xfrm>
            <a:off x="5192225" y="492573"/>
            <a:ext cx="6476739" cy="5880796"/>
          </a:xfrm>
          <a:prstGeom prst="rect">
            <a:avLst/>
          </a:prstGeom>
        </p:spPr>
      </p:pic>
    </p:spTree>
    <p:extLst>
      <p:ext uri="{BB962C8B-B14F-4D97-AF65-F5344CB8AC3E}">
        <p14:creationId xmlns:p14="http://schemas.microsoft.com/office/powerpoint/2010/main" val="88262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8382D31-1B90-4FD3-BF94-F49A75D684AC}"/>
              </a:ext>
            </a:extLst>
          </p:cNvPr>
          <p:cNvSpPr txBox="1">
            <a:spLocks/>
          </p:cNvSpPr>
          <p:nvPr/>
        </p:nvSpPr>
        <p:spPr>
          <a:xfrm>
            <a:off x="-1" y="814533"/>
            <a:ext cx="3412671" cy="5994542"/>
          </a:xfrm>
          <a:prstGeom prst="rect">
            <a:avLst/>
          </a:prstGeom>
          <a:solidFill>
            <a:schemeClr val="tx2">
              <a:lumMod val="20000"/>
              <a:lumOff val="80000"/>
              <a:alpha val="6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dobe Garamond Pro Bold" panose="02020702060506020403" pitchFamily="18" charset="0"/>
                <a:ea typeface="+mj-ea"/>
                <a:cs typeface="+mj-cs"/>
              </a:rPr>
              <a:t>The immune system is constantly screening the cells of the body and checking these MHC molecules for signs of danger.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dobe Garamond Pro Bold" panose="02020702060506020403" pitchFamily="18"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dobe Garamond Pro Bold" panose="02020702060506020403" pitchFamily="18" charset="0"/>
                <a:ea typeface="+mj-ea"/>
                <a:cs typeface="+mj-cs"/>
              </a:rPr>
              <a:t>Immune cells can use the MHCs to know if a cell is one of the following potential threats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dobe Garamond Pro Bold" panose="02020702060506020403" pitchFamily="18" charset="0"/>
              <a:ea typeface="+mj-ea"/>
              <a:cs typeface="+mj-cs"/>
            </a:endParaRPr>
          </a:p>
          <a:p>
            <a:pPr marL="742950" marR="0" lvl="0" indent="-18288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Adobe Garamond Pro Bold" panose="02020702060506020403" pitchFamily="18" charset="0"/>
                <a:ea typeface="+mj-ea"/>
                <a:cs typeface="+mj-cs"/>
              </a:rPr>
              <a:t>A Foreign Invader</a:t>
            </a:r>
          </a:p>
          <a:p>
            <a:pPr marL="742950" marR="0" lvl="0" indent="-18288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Adobe Garamond Pro Bold" panose="02020702060506020403" pitchFamily="18" charset="0"/>
                <a:ea typeface="+mj-ea"/>
                <a:cs typeface="+mj-cs"/>
              </a:rPr>
              <a:t>A Damaged Cell</a:t>
            </a:r>
          </a:p>
          <a:p>
            <a:pPr marL="742950" marR="0" lvl="0" indent="-18288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Adobe Garamond Pro Bold" panose="02020702060506020403" pitchFamily="18" charset="0"/>
                <a:ea typeface="+mj-ea"/>
                <a:cs typeface="+mj-cs"/>
              </a:rPr>
              <a:t>An Infected Cells</a:t>
            </a:r>
          </a:p>
          <a:p>
            <a:pPr marL="742950" marR="0" lvl="0" indent="-182880" algn="l" defTabSz="914400" rtl="0" eaLnBrk="1" fontAlgn="auto" latinLnBrk="0" hangingPunct="1">
              <a:lnSpc>
                <a:spcPct val="90000"/>
              </a:lnSpc>
              <a:spcBef>
                <a:spcPct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Adobe Garamond Pro Bold" panose="02020702060506020403" pitchFamily="18" charset="0"/>
                <a:ea typeface="+mj-ea"/>
                <a:cs typeface="+mj-cs"/>
              </a:rPr>
              <a:t>A Mutated or Cancerous Cell</a:t>
            </a:r>
          </a:p>
        </p:txBody>
      </p:sp>
      <p:pic>
        <p:nvPicPr>
          <p:cNvPr id="4" name="Picture 3" descr="A picture containing clipart&#10;&#10;Description generated with very high confidence">
            <a:extLst>
              <a:ext uri="{FF2B5EF4-FFF2-40B4-BE49-F238E27FC236}">
                <a16:creationId xmlns:a16="http://schemas.microsoft.com/office/drawing/2014/main" id="{1624C7E7-7A61-4FE7-836B-F5170AC3E90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54" b="98380" l="9859" r="89885">
                        <a14:foregroundMark x1="31882" y1="34028" x2="36748" y2="42130"/>
                        <a14:foregroundMark x1="28169" y1="43287" x2="40333" y2="33796"/>
                        <a14:foregroundMark x1="39437" y1="34028" x2="46735" y2="46296"/>
                        <a14:foregroundMark x1="32138" y1="90972" x2="32138" y2="90972"/>
                        <a14:foregroundMark x1="34187" y1="50463" x2="38412" y2="40972"/>
                        <a14:foregroundMark x1="42638" y1="42361" x2="49936" y2="32639"/>
                        <a14:foregroundMark x1="51985" y1="98380" x2="51985" y2="98380"/>
                      </a14:backgroundRemoval>
                    </a14:imgEffect>
                  </a14:imgLayer>
                </a14:imgProps>
              </a:ext>
              <a:ext uri="{28A0092B-C50C-407E-A947-70E740481C1C}">
                <a14:useLocalDpi xmlns:a14="http://schemas.microsoft.com/office/drawing/2010/main" val="0"/>
              </a:ext>
            </a:extLst>
          </a:blip>
          <a:stretch>
            <a:fillRect/>
          </a:stretch>
        </p:blipFill>
        <p:spPr>
          <a:xfrm flipH="1">
            <a:off x="1360796" y="2022726"/>
            <a:ext cx="7707201" cy="4263138"/>
          </a:xfrm>
          <a:prstGeom prst="rect">
            <a:avLst/>
          </a:prstGeom>
        </p:spPr>
      </p:pic>
      <p:sp>
        <p:nvSpPr>
          <p:cNvPr id="11" name="Cylinder 10">
            <a:extLst>
              <a:ext uri="{FF2B5EF4-FFF2-40B4-BE49-F238E27FC236}">
                <a16:creationId xmlns:a16="http://schemas.microsoft.com/office/drawing/2014/main" id="{BB822D0B-0D89-4920-9F41-CA1A335BE99A}"/>
              </a:ext>
            </a:extLst>
          </p:cNvPr>
          <p:cNvSpPr/>
          <p:nvPr/>
        </p:nvSpPr>
        <p:spPr>
          <a:xfrm rot="19862001" flipH="1">
            <a:off x="8519537" y="2135039"/>
            <a:ext cx="244525" cy="1291049"/>
          </a:xfrm>
          <a:prstGeom prst="can">
            <a:avLst/>
          </a:prstGeom>
          <a:blipFill dpi="0" rotWithShape="0">
            <a:blip r:embed="rId4">
              <a:extLst>
                <a:ext uri="{837473B0-CC2E-450A-ABE3-18F120FF3D39}">
                  <a1611:picAttrSrcUrl xmlns:a1611="http://schemas.microsoft.com/office/drawing/2016/11/main" r:id="rId5"/>
                </a:ext>
              </a:extLst>
            </a:blip>
            <a:srcRect/>
            <a:stretch>
              <a:fillRect/>
            </a:stretch>
          </a:blip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2BFFAE-A867-4B4A-8B54-D4918923F118}"/>
              </a:ext>
            </a:extLst>
          </p:cNvPr>
          <p:cNvSpPr>
            <a:spLocks noGrp="1"/>
          </p:cNvSpPr>
          <p:nvPr>
            <p:ph type="title"/>
          </p:nvPr>
        </p:nvSpPr>
        <p:spPr>
          <a:xfrm>
            <a:off x="0" y="48925"/>
            <a:ext cx="12192000" cy="765608"/>
          </a:xfrm>
          <a:solidFill>
            <a:schemeClr val="tx2">
              <a:lumMod val="20000"/>
              <a:lumOff val="80000"/>
              <a:alpha val="41000"/>
            </a:schemeClr>
          </a:solidFill>
        </p:spPr>
        <p:txBody>
          <a:bodyPr/>
          <a:lstStyle/>
          <a:p>
            <a:pPr algn="ctr"/>
            <a:r>
              <a:rPr lang="en-US" b="1" dirty="0">
                <a:effectLst>
                  <a:outerShdw blurRad="38100" dist="38100" dir="2700000" algn="tl">
                    <a:srgbClr val="000000">
                      <a:alpha val="43137"/>
                    </a:srgbClr>
                  </a:outerShdw>
                </a:effectLst>
                <a:latin typeface="Cooper Std Black" panose="0208090304030B020404" pitchFamily="18" charset="0"/>
              </a:rPr>
              <a:t>Recognizing Invaders</a:t>
            </a:r>
          </a:p>
        </p:txBody>
      </p:sp>
      <p:pic>
        <p:nvPicPr>
          <p:cNvPr id="8" name="Picture 7" descr="A close up of a sign&#10;&#10;Description generated with very high confidence">
            <a:extLst>
              <a:ext uri="{FF2B5EF4-FFF2-40B4-BE49-F238E27FC236}">
                <a16:creationId xmlns:a16="http://schemas.microsoft.com/office/drawing/2014/main" id="{46A31520-F0AA-4AEB-A53F-C06EADFC0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4625" y="6189596"/>
            <a:ext cx="1514732" cy="269845"/>
          </a:xfrm>
          <a:prstGeom prst="rect">
            <a:avLst/>
          </a:prstGeom>
        </p:spPr>
      </p:pic>
      <p:pic>
        <p:nvPicPr>
          <p:cNvPr id="10" name="Picture 9" descr="A picture containing clipart&#10;&#10;Description generated with very high confidence">
            <a:extLst>
              <a:ext uri="{FF2B5EF4-FFF2-40B4-BE49-F238E27FC236}">
                <a16:creationId xmlns:a16="http://schemas.microsoft.com/office/drawing/2014/main" id="{98809332-B200-4E44-A28B-855AB72D5E3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04" b="91693" l="10000" r="90000">
                        <a14:foregroundMark x1="24390" y1="35463" x2="58049" y2="23642"/>
                        <a14:foregroundMark x1="23902" y1="23003" x2="56829" y2="31629"/>
                        <a14:foregroundMark x1="16585" y1="36741" x2="17805" y2="35783"/>
                        <a14:foregroundMark x1="21707" y1="31949" x2="22927" y2="30990"/>
                        <a14:foregroundMark x1="22927" y1="30351" x2="23171" y2="28754"/>
                        <a14:foregroundMark x1="24390" y1="27157" x2="26341" y2="24601"/>
                        <a14:foregroundMark x1="28049" y1="23962" x2="28049" y2="23962"/>
                        <a14:foregroundMark x1="29512" y1="27157" x2="31951" y2="33227"/>
                        <a14:foregroundMark x1="23902" y1="42812" x2="58537" y2="34505"/>
                        <a14:foregroundMark x1="47805" y1="10863" x2="47805" y2="10863"/>
                        <a14:foregroundMark x1="45854" y1="91693" x2="45854" y2="91693"/>
                        <a14:foregroundMark x1="46341" y1="18850" x2="75366" y2="35463"/>
                        <a14:foregroundMark x1="75366" y1="35463" x2="75366" y2="35783"/>
                        <a14:foregroundMark x1="57561" y1="17252" x2="60732" y2="38978"/>
                        <a14:foregroundMark x1="60732" y1="38978" x2="65366" y2="51757"/>
                        <a14:foregroundMark x1="53171" y1="45687" x2="60976" y2="33227"/>
                        <a14:foregroundMark x1="50976" y1="36741" x2="56585" y2="44089"/>
                        <a14:foregroundMark x1="56585" y1="44089" x2="57805" y2="47284"/>
                        <a14:foregroundMark x1="39756" y1="21725" x2="35854" y2="30990"/>
                        <a14:foregroundMark x1="35854" y1="30990" x2="34390" y2="47284"/>
                        <a14:foregroundMark x1="17805" y1="47284" x2="25854" y2="34824"/>
                        <a14:foregroundMark x1="17805" y1="37061" x2="25122" y2="35144"/>
                        <a14:foregroundMark x1="25122" y1="35144" x2="25854" y2="34505"/>
                        <a14:foregroundMark x1="18537" y1="30990" x2="19756" y2="29712"/>
                        <a14:foregroundMark x1="45610" y1="9585" x2="45610" y2="9585"/>
                        <a14:foregroundMark x1="29024" y1="18530" x2="29024" y2="18530"/>
                      </a14:backgroundRemoval>
                    </a14:imgEffect>
                  </a14:imgLayer>
                </a14:imgProps>
              </a:ext>
              <a:ext uri="{28A0092B-C50C-407E-A947-70E740481C1C}">
                <a14:useLocalDpi xmlns:a14="http://schemas.microsoft.com/office/drawing/2010/main" val="0"/>
              </a:ext>
            </a:extLst>
          </a:blip>
          <a:stretch>
            <a:fillRect/>
          </a:stretch>
        </p:blipFill>
        <p:spPr>
          <a:xfrm>
            <a:off x="7605509" y="2448552"/>
            <a:ext cx="5077145" cy="3875967"/>
          </a:xfrm>
          <a:prstGeom prst="rect">
            <a:avLst/>
          </a:prstGeom>
        </p:spPr>
      </p:pic>
      <p:sp>
        <p:nvSpPr>
          <p:cNvPr id="12" name="Flowchart: Alternate Process 11">
            <a:extLst>
              <a:ext uri="{FF2B5EF4-FFF2-40B4-BE49-F238E27FC236}">
                <a16:creationId xmlns:a16="http://schemas.microsoft.com/office/drawing/2014/main" id="{6DD9237C-647D-4209-B6C8-0A56F494EE83}"/>
              </a:ext>
            </a:extLst>
          </p:cNvPr>
          <p:cNvSpPr/>
          <p:nvPr/>
        </p:nvSpPr>
        <p:spPr>
          <a:xfrm rot="19905041">
            <a:off x="7327687" y="1299271"/>
            <a:ext cx="1664695" cy="1156187"/>
          </a:xfrm>
          <a:prstGeom prst="flowChartAlternateProcess">
            <a:avLst/>
          </a:prstGeom>
          <a:ln w="666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114300" dist="38100" dir="2700000" sx="102000" sy="102000" algn="tl" rotWithShape="0">
                    <a:prstClr val="black"/>
                  </a:outerShdw>
                </a:effectLst>
                <a:uLnTx/>
                <a:uFillTx/>
                <a:latin typeface="Cooper Std Black" panose="0208090304030B020404" pitchFamily="18" charset="0"/>
                <a:ea typeface="Adobe Gothic Std B" panose="020B0800000000000000" pitchFamily="34" charset="-128"/>
                <a:cs typeface="+mn-cs"/>
              </a:rPr>
              <a:t>NOT CINDY’S CELL!</a:t>
            </a:r>
          </a:p>
        </p:txBody>
      </p:sp>
      <p:sp>
        <p:nvSpPr>
          <p:cNvPr id="5" name="Star: 7 Points 4">
            <a:extLst>
              <a:ext uri="{FF2B5EF4-FFF2-40B4-BE49-F238E27FC236}">
                <a16:creationId xmlns:a16="http://schemas.microsoft.com/office/drawing/2014/main" id="{33066E55-5E0E-47D4-8062-C5A799F42349}"/>
              </a:ext>
            </a:extLst>
          </p:cNvPr>
          <p:cNvSpPr/>
          <p:nvPr/>
        </p:nvSpPr>
        <p:spPr>
          <a:xfrm rot="20633877">
            <a:off x="5910865" y="4629632"/>
            <a:ext cx="1157839" cy="811218"/>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PO PO</a:t>
            </a:r>
          </a:p>
        </p:txBody>
      </p:sp>
    </p:spTree>
    <p:extLst>
      <p:ext uri="{BB962C8B-B14F-4D97-AF65-F5344CB8AC3E}">
        <p14:creationId xmlns:p14="http://schemas.microsoft.com/office/powerpoint/2010/main" val="1472556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ns face&#10;&#10;Description generated with high confidence">
            <a:extLst>
              <a:ext uri="{FF2B5EF4-FFF2-40B4-BE49-F238E27FC236}">
                <a16:creationId xmlns:a16="http://schemas.microsoft.com/office/drawing/2014/main" id="{D5347EEB-C246-4211-9B14-824E6D4A6985}"/>
              </a:ext>
            </a:extLst>
          </p:cNvPr>
          <p:cNvPicPr>
            <a:picLocks noChangeAspect="1"/>
          </p:cNvPicPr>
          <p:nvPr/>
        </p:nvPicPr>
        <p:blipFill rotWithShape="1">
          <a:blip r:embed="rId2">
            <a:extLst>
              <a:ext uri="{28A0092B-C50C-407E-A947-70E740481C1C}">
                <a14:useLocalDpi xmlns:a14="http://schemas.microsoft.com/office/drawing/2010/main" val="0"/>
              </a:ext>
            </a:extLst>
          </a:blip>
          <a:srcRect t="-3495" r="-4771" b="-3"/>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371839" y="116649"/>
            <a:ext cx="6735544" cy="783898"/>
          </a:xfrm>
        </p:spPr>
        <p:txBody>
          <a:bodyPr>
            <a:normAutofit/>
          </a:bodyPr>
          <a:lstStyle/>
          <a:p>
            <a:r>
              <a:rPr lang="en-US" sz="3700" b="1" dirty="0"/>
              <a:t>THE SECOND LINE OF DEFENSE</a:t>
            </a:r>
            <a:endParaRPr lang="en-US" sz="3700" dirty="0"/>
          </a:p>
        </p:txBody>
      </p:sp>
      <p:sp>
        <p:nvSpPr>
          <p:cNvPr id="3" name="Content Placeholder 2">
            <a:extLst>
              <a:ext uri="{FF2B5EF4-FFF2-40B4-BE49-F238E27FC236}">
                <a16:creationId xmlns:a16="http://schemas.microsoft.com/office/drawing/2014/main" id="{9D96118F-1D55-47B6-A83F-5AFA762302F3}"/>
              </a:ext>
            </a:extLst>
          </p:cNvPr>
          <p:cNvSpPr>
            <a:spLocks noGrp="1"/>
          </p:cNvSpPr>
          <p:nvPr>
            <p:ph idx="1"/>
          </p:nvPr>
        </p:nvSpPr>
        <p:spPr>
          <a:xfrm>
            <a:off x="129309" y="1017186"/>
            <a:ext cx="4171088" cy="5497914"/>
          </a:xfrm>
        </p:spPr>
        <p:txBody>
          <a:bodyPr>
            <a:normAutofit/>
          </a:bodyPr>
          <a:lstStyle/>
          <a:p>
            <a:r>
              <a:rPr lang="en-US" b="1" dirty="0"/>
              <a:t>THE SECOND LINE OF DEFENSE  </a:t>
            </a:r>
          </a:p>
          <a:p>
            <a:pPr marL="0" indent="0">
              <a:buNone/>
            </a:pPr>
            <a:r>
              <a:rPr lang="en-US" dirty="0"/>
              <a:t>These defenses are the </a:t>
            </a:r>
          </a:p>
          <a:p>
            <a:pPr marL="514350" indent="-514350">
              <a:buFont typeface="+mj-lt"/>
              <a:buAutoNum type="arabicPeriod"/>
            </a:pPr>
            <a:r>
              <a:rPr lang="en-US" b="1" u="sng" dirty="0"/>
              <a:t>internal cellular </a:t>
            </a:r>
            <a:r>
              <a:rPr lang="en-US" b="1" dirty="0"/>
              <a:t>and </a:t>
            </a:r>
          </a:p>
          <a:p>
            <a:pPr marL="514350" indent="-514350">
              <a:buFont typeface="+mj-lt"/>
              <a:buAutoNum type="arabicPeriod"/>
            </a:pPr>
            <a:r>
              <a:rPr lang="en-US" b="1" u="sng" dirty="0"/>
              <a:t>chemical defenses</a:t>
            </a:r>
            <a:r>
              <a:rPr lang="en-US" dirty="0"/>
              <a:t> </a:t>
            </a:r>
          </a:p>
          <a:p>
            <a:pPr marL="0" indent="0">
              <a:buNone/>
            </a:pPr>
            <a:r>
              <a:rPr lang="en-US" dirty="0"/>
              <a:t>of the body that kick into action if the pathogen enters the body. </a:t>
            </a:r>
          </a:p>
          <a:p>
            <a:pPr marL="0" indent="0">
              <a:buNone/>
            </a:pPr>
            <a:endParaRPr lang="en-US" dirty="0"/>
          </a:p>
        </p:txBody>
      </p:sp>
    </p:spTree>
    <p:extLst>
      <p:ext uri="{BB962C8B-B14F-4D97-AF65-F5344CB8AC3E}">
        <p14:creationId xmlns:p14="http://schemas.microsoft.com/office/powerpoint/2010/main" val="265895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67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EE0FBDD-374F-4E71-94C3-9BF8DB36D365}"/>
              </a:ext>
            </a:extLst>
          </p:cNvPr>
          <p:cNvSpPr/>
          <p:nvPr/>
        </p:nvSpPr>
        <p:spPr>
          <a:xfrm>
            <a:off x="2314576" y="2212864"/>
            <a:ext cx="1728787"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855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250" fill="hold"/>
                                        <p:tgtEl>
                                          <p:spTgt spid="6"/>
                                        </p:tgtEl>
                                        <p:attrNameLst>
                                          <p:attrName>ppt_w</p:attrName>
                                        </p:attrNameLst>
                                      </p:cBhvr>
                                      <p:tavLst>
                                        <p:tav tm="0">
                                          <p:val>
                                            <p:fltVal val="0"/>
                                          </p:val>
                                        </p:tav>
                                        <p:tav tm="100000">
                                          <p:val>
                                            <p:strVal val="#ppt_w"/>
                                          </p:val>
                                        </p:tav>
                                      </p:tavLst>
                                    </p:anim>
                                    <p:anim calcmode="lin" valueType="num">
                                      <p:cBhvr>
                                        <p:cTn id="16" dur="1250" fill="hold"/>
                                        <p:tgtEl>
                                          <p:spTgt spid="6"/>
                                        </p:tgtEl>
                                        <p:attrNameLst>
                                          <p:attrName>ppt_h</p:attrName>
                                        </p:attrNameLst>
                                      </p:cBhvr>
                                      <p:tavLst>
                                        <p:tav tm="0">
                                          <p:val>
                                            <p:fltVal val="0"/>
                                          </p:val>
                                        </p:tav>
                                        <p:tav tm="100000">
                                          <p:val>
                                            <p:strVal val="#ppt_h"/>
                                          </p:val>
                                        </p:tav>
                                      </p:tavLst>
                                    </p:anim>
                                    <p:animEffect transition="in" filter="fade">
                                      <p:cBhvr>
                                        <p:cTn id="1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1CEA8-1E81-4422-A609-1027DC62516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285"/>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5B0D51F-AE93-4CAF-ABF0-BE7A105AC4D6}"/>
              </a:ext>
            </a:extLst>
          </p:cNvPr>
          <p:cNvSpPr>
            <a:spLocks noGrp="1"/>
          </p:cNvSpPr>
          <p:nvPr>
            <p:ph type="title"/>
          </p:nvPr>
        </p:nvSpPr>
        <p:spPr>
          <a:xfrm>
            <a:off x="648931" y="343517"/>
            <a:ext cx="3651467" cy="1142384"/>
          </a:xfrm>
        </p:spPr>
        <p:txBody>
          <a:bodyPr>
            <a:normAutofit/>
          </a:bodyPr>
          <a:lstStyle/>
          <a:p>
            <a:r>
              <a:rPr lang="en-US" b="1" dirty="0"/>
              <a:t>PHAGOCYTES</a:t>
            </a:r>
            <a:endParaRPr lang="en-US" dirty="0"/>
          </a:p>
        </p:txBody>
      </p:sp>
      <p:sp>
        <p:nvSpPr>
          <p:cNvPr id="3" name="Content Placeholder 2">
            <a:extLst>
              <a:ext uri="{FF2B5EF4-FFF2-40B4-BE49-F238E27FC236}">
                <a16:creationId xmlns:a16="http://schemas.microsoft.com/office/drawing/2014/main" id="{F12632D3-9522-4CEC-9D0E-5B685750F510}"/>
              </a:ext>
            </a:extLst>
          </p:cNvPr>
          <p:cNvSpPr>
            <a:spLocks noGrp="1"/>
          </p:cNvSpPr>
          <p:nvPr>
            <p:ph idx="1"/>
          </p:nvPr>
        </p:nvSpPr>
        <p:spPr>
          <a:xfrm>
            <a:off x="648931" y="1771650"/>
            <a:ext cx="3651466" cy="4452169"/>
          </a:xfrm>
        </p:spPr>
        <p:txBody>
          <a:bodyPr>
            <a:normAutofit lnSpcReduction="10000"/>
          </a:bodyPr>
          <a:lstStyle/>
          <a:p>
            <a:r>
              <a:rPr lang="en-US" sz="2400" i="1" dirty="0"/>
              <a:t>    Defensive cells </a:t>
            </a:r>
            <a:r>
              <a:rPr lang="en-US" sz="2400" dirty="0"/>
              <a:t>are white blood cells called </a:t>
            </a:r>
            <a:r>
              <a:rPr lang="en-US" sz="2400" b="1" dirty="0"/>
              <a:t>phagocytes </a:t>
            </a:r>
            <a:r>
              <a:rPr lang="en-US" sz="2400" dirty="0"/>
              <a:t>that "eat" unwanted invaders of the body, as well as dead or damaged cells. </a:t>
            </a:r>
          </a:p>
          <a:p>
            <a:r>
              <a:rPr lang="en-US" sz="2400" dirty="0"/>
              <a:t>The term phagocytes comes from the words for "phage" which means "to eat", and "</a:t>
            </a:r>
            <a:r>
              <a:rPr lang="en-US" sz="2400" dirty="0" err="1"/>
              <a:t>cyte</a:t>
            </a:r>
            <a:r>
              <a:rPr lang="en-US" sz="2400" dirty="0"/>
              <a:t>" which means "cell". </a:t>
            </a:r>
          </a:p>
          <a:p>
            <a:r>
              <a:rPr lang="en-US" sz="2400" dirty="0"/>
              <a:t>So phagocytes will "eat" unwanted entities. </a:t>
            </a:r>
          </a:p>
        </p:txBody>
      </p:sp>
    </p:spTree>
    <p:extLst>
      <p:ext uri="{BB962C8B-B14F-4D97-AF65-F5344CB8AC3E}">
        <p14:creationId xmlns:p14="http://schemas.microsoft.com/office/powerpoint/2010/main" val="309394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lipart&#10;&#10;Description generated with very high confidence">
            <a:extLst>
              <a:ext uri="{FF2B5EF4-FFF2-40B4-BE49-F238E27FC236}">
                <a16:creationId xmlns:a16="http://schemas.microsoft.com/office/drawing/2014/main" id="{22CF621B-81B1-4CCE-98BA-77EDE84F8340}"/>
              </a:ext>
            </a:extLst>
          </p:cNvPr>
          <p:cNvPicPr>
            <a:picLocks noChangeAspect="1"/>
          </p:cNvPicPr>
          <p:nvPr/>
        </p:nvPicPr>
        <p:blipFill rotWithShape="1">
          <a:blip r:embed="rId2">
            <a:extLst>
              <a:ext uri="{28A0092B-C50C-407E-A947-70E740481C1C}">
                <a14:useLocalDpi xmlns:a14="http://schemas.microsoft.com/office/drawing/2010/main" val="0"/>
              </a:ext>
            </a:extLst>
          </a:blip>
          <a:srcRect t="3169" r="-2" b="488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5B0D51F-AE93-4CAF-ABF0-BE7A105AC4D6}"/>
              </a:ext>
            </a:extLst>
          </p:cNvPr>
          <p:cNvSpPr>
            <a:spLocks noGrp="1"/>
          </p:cNvSpPr>
          <p:nvPr>
            <p:ph type="title"/>
          </p:nvPr>
        </p:nvSpPr>
        <p:spPr>
          <a:xfrm>
            <a:off x="648930" y="0"/>
            <a:ext cx="3651467" cy="1676603"/>
          </a:xfrm>
        </p:spPr>
        <p:txBody>
          <a:bodyPr>
            <a:normAutofit/>
          </a:bodyPr>
          <a:lstStyle/>
          <a:p>
            <a:r>
              <a:rPr lang="en-US" b="1" dirty="0"/>
              <a:t>PHAGOCYTOSIS</a:t>
            </a:r>
            <a:endParaRPr lang="en-US" dirty="0"/>
          </a:p>
        </p:txBody>
      </p:sp>
      <p:sp>
        <p:nvSpPr>
          <p:cNvPr id="3" name="Content Placeholder 2">
            <a:extLst>
              <a:ext uri="{FF2B5EF4-FFF2-40B4-BE49-F238E27FC236}">
                <a16:creationId xmlns:a16="http://schemas.microsoft.com/office/drawing/2014/main" id="{F12632D3-9522-4CEC-9D0E-5B685750F510}"/>
              </a:ext>
            </a:extLst>
          </p:cNvPr>
          <p:cNvSpPr>
            <a:spLocks noGrp="1"/>
          </p:cNvSpPr>
          <p:nvPr>
            <p:ph idx="1"/>
          </p:nvPr>
        </p:nvSpPr>
        <p:spPr>
          <a:xfrm>
            <a:off x="152400" y="1333500"/>
            <a:ext cx="4486656" cy="5372100"/>
          </a:xfrm>
        </p:spPr>
        <p:txBody>
          <a:bodyPr>
            <a:normAutofit lnSpcReduction="10000"/>
          </a:bodyPr>
          <a:lstStyle/>
          <a:p>
            <a:r>
              <a:rPr lang="en-US" i="1" dirty="0"/>
              <a:t> </a:t>
            </a:r>
            <a:r>
              <a:rPr lang="en-US" dirty="0"/>
              <a:t>So phagocytes will "eat" unwanted entities found in the body by engulfing them and chemically breaking them down in a process called </a:t>
            </a:r>
            <a:r>
              <a:rPr lang="en-US" b="1" dirty="0"/>
              <a:t>phagocytosis.</a:t>
            </a:r>
          </a:p>
          <a:p>
            <a:r>
              <a:rPr lang="en-US" b="1" dirty="0"/>
              <a:t> </a:t>
            </a:r>
            <a:r>
              <a:rPr lang="en-US" dirty="0"/>
              <a:t>Phagocytes are </a:t>
            </a:r>
            <a:r>
              <a:rPr lang="en-US" b="1" dirty="0"/>
              <a:t>nonspecific </a:t>
            </a:r>
            <a:r>
              <a:rPr lang="en-US" dirty="0"/>
              <a:t>and will get rid of pathogenic organisms, as well as dead or damaged cells or unwanted debris found in the body. </a:t>
            </a:r>
          </a:p>
          <a:p>
            <a:r>
              <a:rPr lang="en-US" dirty="0"/>
              <a:t>In a sense, they are the body's janitorial service. ​</a:t>
            </a:r>
          </a:p>
        </p:txBody>
      </p:sp>
    </p:spTree>
    <p:extLst>
      <p:ext uri="{BB962C8B-B14F-4D97-AF65-F5344CB8AC3E}">
        <p14:creationId xmlns:p14="http://schemas.microsoft.com/office/powerpoint/2010/main" val="2222699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cake&#10;&#10;Description generated with high confidence">
            <a:extLst>
              <a:ext uri="{FF2B5EF4-FFF2-40B4-BE49-F238E27FC236}">
                <a16:creationId xmlns:a16="http://schemas.microsoft.com/office/drawing/2014/main" id="{8FD8117C-5793-4924-97DC-3868DBEA6AB2}"/>
              </a:ext>
            </a:extLst>
          </p:cNvPr>
          <p:cNvPicPr>
            <a:picLocks noChangeAspect="1"/>
          </p:cNvPicPr>
          <p:nvPr/>
        </p:nvPicPr>
        <p:blipFill rotWithShape="1">
          <a:blip r:embed="rId2">
            <a:extLst>
              <a:ext uri="{28A0092B-C50C-407E-A947-70E740481C1C}">
                <a14:useLocalDpi xmlns:a14="http://schemas.microsoft.com/office/drawing/2010/main" val="0"/>
              </a:ext>
            </a:extLst>
          </a:blip>
          <a:srcRect t="2063" r="318" b="1407"/>
          <a:stretch/>
        </p:blipFill>
        <p:spPr>
          <a:xfrm>
            <a:off x="3331045" y="1162667"/>
            <a:ext cx="4163900" cy="5394219"/>
          </a:xfrm>
          <a:prstGeom prst="rect">
            <a:avLst/>
          </a:prstGeom>
          <a:effectLst/>
        </p:spPr>
      </p:pic>
      <p:sp>
        <p:nvSpPr>
          <p:cNvPr id="2" name="Title 1">
            <a:extLst>
              <a:ext uri="{FF2B5EF4-FFF2-40B4-BE49-F238E27FC236}">
                <a16:creationId xmlns:a16="http://schemas.microsoft.com/office/drawing/2014/main" id="{CC25BC38-CE29-4428-B3AF-2315B9E3DBD3}"/>
              </a:ext>
            </a:extLst>
          </p:cNvPr>
          <p:cNvSpPr>
            <a:spLocks noGrp="1"/>
          </p:cNvSpPr>
          <p:nvPr>
            <p:ph type="title"/>
          </p:nvPr>
        </p:nvSpPr>
        <p:spPr>
          <a:xfrm>
            <a:off x="0" y="301114"/>
            <a:ext cx="12168043" cy="666134"/>
          </a:xfrm>
          <a:solidFill>
            <a:schemeClr val="accent1">
              <a:lumMod val="50000"/>
            </a:schemeClr>
          </a:solidFill>
        </p:spPr>
        <p:txBody>
          <a:bodyPr>
            <a:normAutofit/>
          </a:bodyPr>
          <a:lstStyle/>
          <a:p>
            <a:pPr algn="ctr"/>
            <a:r>
              <a:rPr lang="en-US" sz="4100" b="1" dirty="0">
                <a:solidFill>
                  <a:schemeClr val="bg1">
                    <a:lumMod val="95000"/>
                  </a:schemeClr>
                </a:solidFill>
              </a:rPr>
              <a:t>THE TWO TYPES OF PHAGOCYTES</a:t>
            </a:r>
          </a:p>
        </p:txBody>
      </p:sp>
      <p:sp>
        <p:nvSpPr>
          <p:cNvPr id="3" name="Content Placeholder 2">
            <a:extLst>
              <a:ext uri="{FF2B5EF4-FFF2-40B4-BE49-F238E27FC236}">
                <a16:creationId xmlns:a16="http://schemas.microsoft.com/office/drawing/2014/main" id="{16FAF91D-990B-4562-B9DB-03458C4FB130}"/>
              </a:ext>
            </a:extLst>
          </p:cNvPr>
          <p:cNvSpPr>
            <a:spLocks noGrp="1"/>
          </p:cNvSpPr>
          <p:nvPr>
            <p:ph idx="1"/>
          </p:nvPr>
        </p:nvSpPr>
        <p:spPr>
          <a:xfrm>
            <a:off x="367295" y="1214438"/>
            <a:ext cx="2480032" cy="5052244"/>
          </a:xfrm>
        </p:spPr>
        <p:txBody>
          <a:bodyPr>
            <a:normAutofit/>
          </a:bodyPr>
          <a:lstStyle/>
          <a:p>
            <a:pPr marL="0" indent="0">
              <a:buNone/>
            </a:pPr>
            <a:r>
              <a:rPr lang="en-US" sz="2000" b="1" dirty="0"/>
              <a:t>  The human body has two types of phagocytes; </a:t>
            </a:r>
          </a:p>
          <a:p>
            <a:pPr marL="514350" indent="-514350">
              <a:buFont typeface="+mj-lt"/>
              <a:buAutoNum type="arabicPeriod"/>
            </a:pPr>
            <a:r>
              <a:rPr lang="en-US" sz="2000" b="1" dirty="0"/>
              <a:t>Neutrophils </a:t>
            </a:r>
          </a:p>
          <a:p>
            <a:pPr marL="514350" indent="-514350">
              <a:buFont typeface="+mj-lt"/>
              <a:buAutoNum type="arabicPeriod"/>
            </a:pPr>
            <a:r>
              <a:rPr lang="en-US" sz="2000" b="1" dirty="0"/>
              <a:t>Monocytes (Macrophages).</a:t>
            </a:r>
          </a:p>
          <a:p>
            <a:pPr marL="514350" indent="-514350">
              <a:buFont typeface="+mj-lt"/>
              <a:buAutoNum type="arabicPeriod"/>
            </a:pPr>
            <a:endParaRPr lang="en-US" sz="2000" b="1" dirty="0"/>
          </a:p>
          <a:p>
            <a:pPr marL="0" indent="0">
              <a:buNone/>
            </a:pPr>
            <a:r>
              <a:rPr lang="en-US" sz="2000" b="1" dirty="0"/>
              <a:t> Both of these are types of white blood cells, but they have unique morphology, physiology and different mechanisms of action.</a:t>
            </a:r>
          </a:p>
        </p:txBody>
      </p:sp>
      <p:pic>
        <p:nvPicPr>
          <p:cNvPr id="7" name="Picture 6" descr="A close up of food&#10;&#10;Description generated with high confidence">
            <a:extLst>
              <a:ext uri="{FF2B5EF4-FFF2-40B4-BE49-F238E27FC236}">
                <a16:creationId xmlns:a16="http://schemas.microsoft.com/office/drawing/2014/main" id="{98867D77-0E03-44CA-80F8-1725E0CF1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945" y="1235520"/>
            <a:ext cx="4329760" cy="5321366"/>
          </a:xfrm>
          <a:prstGeom prst="rect">
            <a:avLst/>
          </a:prstGeom>
        </p:spPr>
      </p:pic>
    </p:spTree>
    <p:extLst>
      <p:ext uri="{BB962C8B-B14F-4D97-AF65-F5344CB8AC3E}">
        <p14:creationId xmlns:p14="http://schemas.microsoft.com/office/powerpoint/2010/main" val="378270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EE0FBDD-374F-4E71-94C3-9BF8DB36D365}"/>
              </a:ext>
            </a:extLst>
          </p:cNvPr>
          <p:cNvSpPr/>
          <p:nvPr/>
        </p:nvSpPr>
        <p:spPr>
          <a:xfrm>
            <a:off x="3757614" y="2223865"/>
            <a:ext cx="1728787"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59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67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A45C52-114E-42E1-853A-88976D1A4F6B}"/>
              </a:ext>
            </a:extLst>
          </p:cNvPr>
          <p:cNvSpPr>
            <a:spLocks noGrp="1"/>
          </p:cNvSpPr>
          <p:nvPr>
            <p:ph type="title"/>
          </p:nvPr>
        </p:nvSpPr>
        <p:spPr>
          <a:xfrm>
            <a:off x="524256" y="4767072"/>
            <a:ext cx="6594189" cy="1625210"/>
          </a:xfrm>
        </p:spPr>
        <p:txBody>
          <a:bodyPr>
            <a:normAutofit/>
          </a:bodyPr>
          <a:lstStyle/>
          <a:p>
            <a:pPr algn="r"/>
            <a:br>
              <a:rPr lang="en-US" sz="3400" b="1">
                <a:solidFill>
                  <a:srgbClr val="FFFFFF"/>
                </a:solidFill>
              </a:rPr>
            </a:br>
            <a:r>
              <a:rPr lang="en-US" sz="3400" b="1">
                <a:solidFill>
                  <a:srgbClr val="FFFFFF"/>
                </a:solidFill>
              </a:rPr>
              <a:t>Lymphatic System – Fluid Transport</a:t>
            </a:r>
            <a:br>
              <a:rPr lang="en-US" sz="3400" b="1">
                <a:solidFill>
                  <a:srgbClr val="FFFFFF"/>
                </a:solidFill>
              </a:rPr>
            </a:br>
            <a:endParaRPr lang="en-US" sz="3400" b="1">
              <a:solidFill>
                <a:srgbClr val="FFFFFF"/>
              </a:solidFill>
            </a:endParaRPr>
          </a:p>
        </p:txBody>
      </p:sp>
      <p:pic>
        <p:nvPicPr>
          <p:cNvPr id="6" name="Content Placeholder 3" descr="A close up of a map&#10;&#10;Description automatically generated">
            <a:extLst>
              <a:ext uri="{FF2B5EF4-FFF2-40B4-BE49-F238E27FC236}">
                <a16:creationId xmlns:a16="http://schemas.microsoft.com/office/drawing/2014/main" id="{87E1B529-8629-4EA6-A425-916492A1FFD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 r="1" b="2089"/>
          <a:stretch/>
        </p:blipFill>
        <p:spPr>
          <a:xfrm>
            <a:off x="327547" y="275077"/>
            <a:ext cx="7058306" cy="4250267"/>
          </a:xfrm>
          <a:prstGeom prst="rect">
            <a:avLst/>
          </a:prstGeom>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4E616A-C0B2-4461-8C04-ECDC932850BD}"/>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A major function of the lymphatic system is to </a:t>
            </a:r>
            <a:r>
              <a:rPr lang="en-US" sz="2000" b="1">
                <a:solidFill>
                  <a:srgbClr val="FFFFFF"/>
                </a:solidFill>
              </a:rPr>
              <a:t>drain body fluids </a:t>
            </a:r>
            <a:r>
              <a:rPr lang="en-US" sz="2000">
                <a:solidFill>
                  <a:srgbClr val="FFFFFF"/>
                </a:solidFill>
              </a:rPr>
              <a:t>and </a:t>
            </a:r>
            <a:r>
              <a:rPr lang="en-US" sz="2000" b="1">
                <a:solidFill>
                  <a:srgbClr val="FFFFFF"/>
                </a:solidFill>
              </a:rPr>
              <a:t>return them to the bloodstream. </a:t>
            </a:r>
          </a:p>
          <a:p>
            <a:pPr lvl="1"/>
            <a:r>
              <a:rPr lang="en-US" sz="2000">
                <a:solidFill>
                  <a:srgbClr val="FFFFFF"/>
                </a:solidFill>
              </a:rPr>
              <a:t>Blood pressure causes leakage of fluid from the capillaries, resulting in the accumulation of fluid in the interstitial space. </a:t>
            </a:r>
          </a:p>
          <a:p>
            <a:pPr lvl="1"/>
            <a:r>
              <a:rPr lang="en-US" sz="2000">
                <a:solidFill>
                  <a:srgbClr val="FFFFFF"/>
                </a:solidFill>
              </a:rPr>
              <a:t>Once this filtrate is out of the bloodstream and in the tissue spaces, it is referred to as interstitial fluid. </a:t>
            </a:r>
          </a:p>
        </p:txBody>
      </p:sp>
    </p:spTree>
    <p:extLst>
      <p:ext uri="{BB962C8B-B14F-4D97-AF65-F5344CB8AC3E}">
        <p14:creationId xmlns:p14="http://schemas.microsoft.com/office/powerpoint/2010/main" val="2358962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close up of a coral&#10;&#10;Description generated with very high confidence">
            <a:extLst>
              <a:ext uri="{FF2B5EF4-FFF2-40B4-BE49-F238E27FC236}">
                <a16:creationId xmlns:a16="http://schemas.microsoft.com/office/drawing/2014/main" id="{477546C8-1F43-485F-BA6C-F6FFFC828F7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906" t="14937" r="13906" b="10807"/>
          <a:stretch/>
        </p:blipFill>
        <p:spPr>
          <a:xfrm>
            <a:off x="-1698078" y="0"/>
            <a:ext cx="12192000" cy="6858000"/>
          </a:xfrm>
          <a:prstGeom prst="rect">
            <a:avLst/>
          </a:prstGeom>
        </p:spPr>
      </p:pic>
      <p:pic>
        <p:nvPicPr>
          <p:cNvPr id="6" name="Picture 5" descr="A close up of a coral&#10;&#10;Description generated with very high confidence">
            <a:extLst>
              <a:ext uri="{FF2B5EF4-FFF2-40B4-BE49-F238E27FC236}">
                <a16:creationId xmlns:a16="http://schemas.microsoft.com/office/drawing/2014/main" id="{B5B69CC9-8223-4480-9729-BDAEC76F99E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906" t="14937" r="13906" b="10807"/>
          <a:stretch/>
        </p:blipFill>
        <p:spPr>
          <a:xfrm>
            <a:off x="0" y="-91861"/>
            <a:ext cx="12192000" cy="6858000"/>
          </a:xfrm>
          <a:prstGeom prst="rect">
            <a:avLst/>
          </a:prstGeom>
        </p:spPr>
      </p:pic>
      <p:sp>
        <p:nvSpPr>
          <p:cNvPr id="13"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25BC38-CE29-4428-B3AF-2315B9E3DBD3}"/>
              </a:ext>
            </a:extLst>
          </p:cNvPr>
          <p:cNvSpPr>
            <a:spLocks noGrp="1"/>
          </p:cNvSpPr>
          <p:nvPr>
            <p:ph type="title"/>
          </p:nvPr>
        </p:nvSpPr>
        <p:spPr>
          <a:xfrm>
            <a:off x="709448" y="1913950"/>
            <a:ext cx="4204137" cy="1342754"/>
          </a:xfrm>
        </p:spPr>
        <p:txBody>
          <a:bodyPr>
            <a:normAutofit/>
          </a:bodyPr>
          <a:lstStyle/>
          <a:p>
            <a:pPr algn="ctr"/>
            <a:r>
              <a:rPr lang="en-US" sz="3600" b="1"/>
              <a:t>THE NEUTROPHILS</a:t>
            </a:r>
          </a:p>
        </p:txBody>
      </p:sp>
      <p:sp>
        <p:nvSpPr>
          <p:cNvPr id="3" name="Content Placeholder 2">
            <a:extLst>
              <a:ext uri="{FF2B5EF4-FFF2-40B4-BE49-F238E27FC236}">
                <a16:creationId xmlns:a16="http://schemas.microsoft.com/office/drawing/2014/main" id="{16FAF91D-990B-4562-B9DB-03458C4FB130}"/>
              </a:ext>
            </a:extLst>
          </p:cNvPr>
          <p:cNvSpPr>
            <a:spLocks noGrp="1"/>
          </p:cNvSpPr>
          <p:nvPr>
            <p:ph idx="1"/>
          </p:nvPr>
        </p:nvSpPr>
        <p:spPr>
          <a:xfrm>
            <a:off x="525516" y="3417573"/>
            <a:ext cx="4593021" cy="2619839"/>
          </a:xfrm>
        </p:spPr>
        <p:txBody>
          <a:bodyPr anchor="ctr">
            <a:normAutofit fontScale="85000" lnSpcReduction="10000"/>
          </a:bodyPr>
          <a:lstStyle/>
          <a:p>
            <a:pPr marL="0" indent="0">
              <a:buNone/>
            </a:pPr>
            <a:r>
              <a:rPr lang="en-US" sz="3600" b="1" dirty="0"/>
              <a:t>​    The neutrophils are one of the two types of white blood cells categorized as phagocytes.. </a:t>
            </a:r>
          </a:p>
          <a:p>
            <a:r>
              <a:rPr lang="en-US" sz="3600" b="1" dirty="0"/>
              <a:t>They are the first responders.</a:t>
            </a:r>
          </a:p>
        </p:txBody>
      </p:sp>
      <p:sp>
        <p:nvSpPr>
          <p:cNvPr id="8" name="TextBox 7">
            <a:extLst>
              <a:ext uri="{FF2B5EF4-FFF2-40B4-BE49-F238E27FC236}">
                <a16:creationId xmlns:a16="http://schemas.microsoft.com/office/drawing/2014/main" id="{3F0824DE-5CFB-4707-B34D-FD1EF7CF0BA9}"/>
              </a:ext>
            </a:extLst>
          </p:cNvPr>
          <p:cNvSpPr txBox="1"/>
          <p:nvPr/>
        </p:nvSpPr>
        <p:spPr>
          <a:xfrm>
            <a:off x="9884957"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commons.wikimedia.org/wiki/File:Neutrophil_MRSA_II.jpg"/>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186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EE0FBDD-374F-4E71-94C3-9BF8DB36D365}"/>
              </a:ext>
            </a:extLst>
          </p:cNvPr>
          <p:cNvSpPr/>
          <p:nvPr/>
        </p:nvSpPr>
        <p:spPr>
          <a:xfrm>
            <a:off x="2586039" y="2458078"/>
            <a:ext cx="1728787"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689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close up of a logo&#10;&#10;Description generated with high confidence">
            <a:extLst>
              <a:ext uri="{FF2B5EF4-FFF2-40B4-BE49-F238E27FC236}">
                <a16:creationId xmlns:a16="http://schemas.microsoft.com/office/drawing/2014/main" id="{61BCA489-C0C4-43DA-8089-F13825D1479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51" r="-595" b="-194"/>
          <a:stretch/>
        </p:blipFill>
        <p:spPr>
          <a:xfrm>
            <a:off x="4800601" y="1100545"/>
            <a:ext cx="7391400" cy="5128189"/>
          </a:xfrm>
          <a:prstGeom prst="rect">
            <a:avLst/>
          </a:prstGeom>
          <a:effectLst/>
        </p:spPr>
      </p:pic>
      <p:sp>
        <p:nvSpPr>
          <p:cNvPr id="2" name="Title 1">
            <a:extLst>
              <a:ext uri="{FF2B5EF4-FFF2-40B4-BE49-F238E27FC236}">
                <a16:creationId xmlns:a16="http://schemas.microsoft.com/office/drawing/2014/main" id="{71A7D789-CD60-4F40-B9A0-8F60323AFFC4}"/>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 Monocytes (macrophages) </a:t>
            </a:r>
          </a:p>
        </p:txBody>
      </p:sp>
      <p:sp>
        <p:nvSpPr>
          <p:cNvPr id="3" name="Content Placeholder 2">
            <a:extLst>
              <a:ext uri="{FF2B5EF4-FFF2-40B4-BE49-F238E27FC236}">
                <a16:creationId xmlns:a16="http://schemas.microsoft.com/office/drawing/2014/main" id="{E4E1B965-44CA-428E-8153-A2BC64979E18}"/>
              </a:ext>
            </a:extLst>
          </p:cNvPr>
          <p:cNvSpPr>
            <a:spLocks noGrp="1"/>
          </p:cNvSpPr>
          <p:nvPr>
            <p:ph idx="1"/>
          </p:nvPr>
        </p:nvSpPr>
        <p:spPr>
          <a:xfrm>
            <a:off x="648931" y="2438401"/>
            <a:ext cx="3667036" cy="3779520"/>
          </a:xfrm>
        </p:spPr>
        <p:txBody>
          <a:bodyPr>
            <a:normAutofit/>
          </a:bodyPr>
          <a:lstStyle/>
          <a:p>
            <a:pPr marL="0" indent="0">
              <a:buNone/>
            </a:pPr>
            <a:r>
              <a:rPr lang="en-US" sz="1800">
                <a:solidFill>
                  <a:schemeClr val="bg1"/>
                </a:solidFill>
              </a:rPr>
              <a:t>   Monocytes (macrophages) are the other types of white blood cells that are categorized as phagocytes.</a:t>
            </a:r>
          </a:p>
          <a:p>
            <a:r>
              <a:rPr lang="en-US" sz="1800">
                <a:solidFill>
                  <a:schemeClr val="bg1"/>
                </a:solidFill>
              </a:rPr>
              <a:t> Live in lymphatic fluids </a:t>
            </a:r>
          </a:p>
          <a:p>
            <a:r>
              <a:rPr lang="en-US" sz="1800">
                <a:solidFill>
                  <a:schemeClr val="bg1"/>
                </a:solidFill>
              </a:rPr>
              <a:t>They are able to consume large particles of debris </a:t>
            </a:r>
          </a:p>
          <a:p>
            <a:r>
              <a:rPr lang="en-US" sz="1800">
                <a:solidFill>
                  <a:schemeClr val="bg1"/>
                </a:solidFill>
              </a:rPr>
              <a:t>Can consume large amounts.</a:t>
            </a:r>
          </a:p>
          <a:p>
            <a:r>
              <a:rPr lang="en-US" sz="1800">
                <a:solidFill>
                  <a:schemeClr val="bg1"/>
                </a:solidFill>
              </a:rPr>
              <a:t>Eats a larger variety of things than neutrophils. </a:t>
            </a:r>
          </a:p>
        </p:txBody>
      </p:sp>
    </p:spTree>
    <p:extLst>
      <p:ext uri="{BB962C8B-B14F-4D97-AF65-F5344CB8AC3E}">
        <p14:creationId xmlns:p14="http://schemas.microsoft.com/office/powerpoint/2010/main" val="142429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1BCA489-C0C4-43DA-8089-F13825D14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350" y="1100545"/>
            <a:ext cx="5339902" cy="5128189"/>
          </a:xfrm>
          <a:prstGeom prst="rect">
            <a:avLst/>
          </a:prstGeom>
          <a:effectLst/>
        </p:spPr>
      </p:pic>
      <p:sp>
        <p:nvSpPr>
          <p:cNvPr id="2" name="Title 1">
            <a:extLst>
              <a:ext uri="{FF2B5EF4-FFF2-40B4-BE49-F238E27FC236}">
                <a16:creationId xmlns:a16="http://schemas.microsoft.com/office/drawing/2014/main" id="{71A7D789-CD60-4F40-B9A0-8F60323AFFC4}"/>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rPr>
              <a:t> Monocytes (macrophages) </a:t>
            </a:r>
          </a:p>
        </p:txBody>
      </p:sp>
      <p:sp>
        <p:nvSpPr>
          <p:cNvPr id="4" name="Rectangle 3">
            <a:extLst>
              <a:ext uri="{FF2B5EF4-FFF2-40B4-BE49-F238E27FC236}">
                <a16:creationId xmlns:a16="http://schemas.microsoft.com/office/drawing/2014/main" id="{629E40F3-1BEC-44C2-8382-42AC1847F8AE}"/>
              </a:ext>
            </a:extLst>
          </p:cNvPr>
          <p:cNvSpPr/>
          <p:nvPr/>
        </p:nvSpPr>
        <p:spPr>
          <a:xfrm>
            <a:off x="648929" y="2650100"/>
            <a:ext cx="3041347" cy="378565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lumMod val="95000"/>
                  </a:prstClr>
                </a:solidFill>
                <a:effectLst/>
                <a:uLnTx/>
                <a:uFillTx/>
                <a:latin typeface="Lemon"/>
                <a:ea typeface="+mn-ea"/>
                <a:cs typeface="+mn-cs"/>
              </a:rPr>
              <a:t>A macrophage ingesting a bacterium (the rod-shaped 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95000"/>
                </a:prstClr>
              </a:solidFill>
              <a:effectLst/>
              <a:uLnTx/>
              <a:uFillTx/>
              <a:latin typeface="Lemon"/>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lumMod val="95000"/>
                  </a:prstClr>
                </a:solidFill>
                <a:effectLst/>
                <a:uLnTx/>
                <a:uFillTx/>
                <a:latin typeface="Lemon"/>
                <a:ea typeface="+mn-ea"/>
                <a:cs typeface="+mn-cs"/>
              </a:rPr>
              <a:t>The bacterium will be pulled inside the cell within a membrane-bound vesicle and quickly killed.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latin typeface="Lemon"/>
                <a:ea typeface="+mn-ea"/>
                <a:cs typeface="+mn-cs"/>
              </a:rPr>
              <a:t> http://schoolbag.info/biology/humans/17.html</a:t>
            </a:r>
            <a:endParaRPr kumimoji="0" lang="en-US" sz="20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94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EE0FBDD-374F-4E71-94C3-9BF8DB36D365}"/>
              </a:ext>
            </a:extLst>
          </p:cNvPr>
          <p:cNvSpPr/>
          <p:nvPr/>
        </p:nvSpPr>
        <p:spPr>
          <a:xfrm>
            <a:off x="2414590" y="2888401"/>
            <a:ext cx="1728787"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71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 up of a logo&#10;&#10;Description generated with high confidence">
            <a:extLst>
              <a:ext uri="{FF2B5EF4-FFF2-40B4-BE49-F238E27FC236}">
                <a16:creationId xmlns:a16="http://schemas.microsoft.com/office/drawing/2014/main" id="{0FF65268-8749-4783-9746-88EBEACC97C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58" t="-2" r="-156" b="3"/>
          <a:stretch/>
        </p:blipFill>
        <p:spPr>
          <a:xfrm>
            <a:off x="4964897" y="640083"/>
            <a:ext cx="7071083" cy="5577838"/>
          </a:xfrm>
          <a:prstGeom prst="rect">
            <a:avLst/>
          </a:prstGeom>
          <a:effectLst/>
        </p:spPr>
      </p:pic>
      <p:sp>
        <p:nvSpPr>
          <p:cNvPr id="6" name="TextBox 5">
            <a:extLst>
              <a:ext uri="{FF2B5EF4-FFF2-40B4-BE49-F238E27FC236}">
                <a16:creationId xmlns:a16="http://schemas.microsoft.com/office/drawing/2014/main" id="{826B39A1-E04C-42A9-B237-22E339392A90}"/>
              </a:ext>
            </a:extLst>
          </p:cNvPr>
          <p:cNvSpPr txBox="1"/>
          <p:nvPr/>
        </p:nvSpPr>
        <p:spPr>
          <a:xfrm>
            <a:off x="9751909" y="6870700"/>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bio.libretexts.org/TextMaps/Map%3A_Microbiology_(Kaiser)/Unit_6%3A_Adaptive_Immunity/13%3A_Humoral_Immunity/13.2%3A_Ways_That_Antibodies_Help_to_Defend_the_Body/13.2A%3A_Opsonization"/>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nc-sa/3.0/"/>
              </a:rPr>
              <a:t>CC BY-NC-SA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C7D2BA-352F-48F3-BD73-58F4D8B560F0}"/>
              </a:ext>
            </a:extLst>
          </p:cNvPr>
          <p:cNvSpPr>
            <a:spLocks noGrp="1"/>
          </p:cNvSpPr>
          <p:nvPr>
            <p:ph type="title"/>
          </p:nvPr>
        </p:nvSpPr>
        <p:spPr>
          <a:xfrm>
            <a:off x="648932" y="0"/>
            <a:ext cx="3847146" cy="1676603"/>
          </a:xfrm>
        </p:spPr>
        <p:txBody>
          <a:bodyPr>
            <a:normAutofit/>
          </a:bodyPr>
          <a:lstStyle/>
          <a:p>
            <a:r>
              <a:rPr lang="en-US" b="1" i="1" dirty="0">
                <a:solidFill>
                  <a:srgbClr val="FFFF00"/>
                </a:solidFill>
              </a:rPr>
              <a:t>EOSINOPHILS</a:t>
            </a:r>
            <a:endParaRPr lang="en-US" i="1" dirty="0">
              <a:solidFill>
                <a:srgbClr val="FFFF00"/>
              </a:solidFill>
            </a:endParaRPr>
          </a:p>
        </p:txBody>
      </p:sp>
      <p:sp>
        <p:nvSpPr>
          <p:cNvPr id="3" name="Content Placeholder 2">
            <a:extLst>
              <a:ext uri="{FF2B5EF4-FFF2-40B4-BE49-F238E27FC236}">
                <a16:creationId xmlns:a16="http://schemas.microsoft.com/office/drawing/2014/main" id="{91B6B26D-B709-4680-9B44-687402BC2A33}"/>
              </a:ext>
            </a:extLst>
          </p:cNvPr>
          <p:cNvSpPr>
            <a:spLocks noGrp="1"/>
          </p:cNvSpPr>
          <p:nvPr>
            <p:ph idx="1"/>
          </p:nvPr>
        </p:nvSpPr>
        <p:spPr>
          <a:xfrm>
            <a:off x="648931" y="1814945"/>
            <a:ext cx="3667036" cy="4402976"/>
          </a:xfrm>
        </p:spPr>
        <p:txBody>
          <a:bodyPr>
            <a:normAutofit/>
          </a:bodyPr>
          <a:lstStyle/>
          <a:p>
            <a:r>
              <a:rPr lang="en-US" sz="3600" dirty="0">
                <a:solidFill>
                  <a:schemeClr val="bg1"/>
                </a:solidFill>
              </a:rPr>
              <a:t>The eosinophils specialize in attacking pathogens that are too large for the macrophages to engulf, such as parasitic worms.</a:t>
            </a:r>
          </a:p>
        </p:txBody>
      </p:sp>
    </p:spTree>
    <p:extLst>
      <p:ext uri="{BB962C8B-B14F-4D97-AF65-F5344CB8AC3E}">
        <p14:creationId xmlns:p14="http://schemas.microsoft.com/office/powerpoint/2010/main" val="32171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 up of a logo&#10;&#10;Description generated with high confidence">
            <a:extLst>
              <a:ext uri="{FF2B5EF4-FFF2-40B4-BE49-F238E27FC236}">
                <a16:creationId xmlns:a16="http://schemas.microsoft.com/office/drawing/2014/main" id="{0FF65268-8749-4783-9746-88EBEACC97C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59" t="-2" r="-951" b="3"/>
          <a:stretch/>
        </p:blipFill>
        <p:spPr>
          <a:xfrm>
            <a:off x="4802263" y="640081"/>
            <a:ext cx="7126500" cy="5577838"/>
          </a:xfrm>
          <a:prstGeom prst="rect">
            <a:avLst/>
          </a:prstGeom>
          <a:effectLst/>
        </p:spPr>
      </p:pic>
      <p:sp>
        <p:nvSpPr>
          <p:cNvPr id="2" name="Title 1">
            <a:extLst>
              <a:ext uri="{FF2B5EF4-FFF2-40B4-BE49-F238E27FC236}">
                <a16:creationId xmlns:a16="http://schemas.microsoft.com/office/drawing/2014/main" id="{77C7D2BA-352F-48F3-BD73-58F4D8B560F0}"/>
              </a:ext>
            </a:extLst>
          </p:cNvPr>
          <p:cNvSpPr>
            <a:spLocks noGrp="1"/>
          </p:cNvSpPr>
          <p:nvPr>
            <p:ph type="title"/>
          </p:nvPr>
        </p:nvSpPr>
        <p:spPr>
          <a:xfrm>
            <a:off x="648929" y="158075"/>
            <a:ext cx="3667039" cy="964007"/>
          </a:xfrm>
        </p:spPr>
        <p:txBody>
          <a:bodyPr>
            <a:normAutofit/>
          </a:bodyPr>
          <a:lstStyle/>
          <a:p>
            <a:r>
              <a:rPr lang="en-US" sz="3600" b="1" dirty="0">
                <a:solidFill>
                  <a:schemeClr val="bg1"/>
                </a:solidFill>
              </a:rPr>
              <a:t>EOSINOPHILS</a:t>
            </a:r>
            <a:endParaRPr lang="en-US" sz="3600" dirty="0">
              <a:solidFill>
                <a:schemeClr val="bg1"/>
              </a:solidFill>
            </a:endParaRPr>
          </a:p>
        </p:txBody>
      </p:sp>
      <p:sp>
        <p:nvSpPr>
          <p:cNvPr id="3" name="Content Placeholder 2">
            <a:extLst>
              <a:ext uri="{FF2B5EF4-FFF2-40B4-BE49-F238E27FC236}">
                <a16:creationId xmlns:a16="http://schemas.microsoft.com/office/drawing/2014/main" id="{91B6B26D-B709-4680-9B44-687402BC2A33}"/>
              </a:ext>
            </a:extLst>
          </p:cNvPr>
          <p:cNvSpPr>
            <a:spLocks noGrp="1"/>
          </p:cNvSpPr>
          <p:nvPr>
            <p:ph idx="1"/>
          </p:nvPr>
        </p:nvSpPr>
        <p:spPr>
          <a:xfrm>
            <a:off x="648931" y="1122082"/>
            <a:ext cx="3667036" cy="5577843"/>
          </a:xfrm>
        </p:spPr>
        <p:txBody>
          <a:bodyPr>
            <a:normAutofit/>
          </a:bodyPr>
          <a:lstStyle/>
          <a:p>
            <a:r>
              <a:rPr lang="en-US" dirty="0">
                <a:solidFill>
                  <a:schemeClr val="bg1"/>
                </a:solidFill>
              </a:rPr>
              <a:t>Eosinophils function by positioning themselves close to the pathogen and releasing enzymes that kill the organism and break it down into smaller pieces.</a:t>
            </a:r>
          </a:p>
          <a:p>
            <a:r>
              <a:rPr lang="en-US" dirty="0">
                <a:solidFill>
                  <a:schemeClr val="bg1"/>
                </a:solidFill>
              </a:rPr>
              <a:t> At this point, the macrophages can remove the smaller pieces using phagocytosis. ​</a:t>
            </a:r>
          </a:p>
        </p:txBody>
      </p:sp>
    </p:spTree>
    <p:extLst>
      <p:ext uri="{BB962C8B-B14F-4D97-AF65-F5344CB8AC3E}">
        <p14:creationId xmlns:p14="http://schemas.microsoft.com/office/powerpoint/2010/main" val="20505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EE0FBDD-374F-4E71-94C3-9BF8DB36D365}"/>
              </a:ext>
            </a:extLst>
          </p:cNvPr>
          <p:cNvSpPr/>
          <p:nvPr/>
        </p:nvSpPr>
        <p:spPr>
          <a:xfrm>
            <a:off x="2483170" y="3213838"/>
            <a:ext cx="2489919"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82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flower&#10;&#10;Description generated with very high confidence">
            <a:extLst>
              <a:ext uri="{FF2B5EF4-FFF2-40B4-BE49-F238E27FC236}">
                <a16:creationId xmlns:a16="http://schemas.microsoft.com/office/drawing/2014/main" id="{1F022778-BF05-42E0-895E-1FE81199BE9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285"/>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B0389FE9-5822-4F8A-99C6-B22F9FB59B25}"/>
              </a:ext>
            </a:extLst>
          </p:cNvPr>
          <p:cNvSpPr>
            <a:spLocks noGrp="1"/>
          </p:cNvSpPr>
          <p:nvPr>
            <p:ph type="title"/>
          </p:nvPr>
        </p:nvSpPr>
        <p:spPr>
          <a:xfrm>
            <a:off x="557489" y="263506"/>
            <a:ext cx="3651467" cy="1676603"/>
          </a:xfrm>
        </p:spPr>
        <p:txBody>
          <a:bodyPr>
            <a:normAutofit/>
          </a:bodyPr>
          <a:lstStyle/>
          <a:p>
            <a:pPr algn="ctr"/>
            <a:r>
              <a:rPr lang="en-US" i="1" dirty="0">
                <a:solidFill>
                  <a:schemeClr val="tx2">
                    <a:lumMod val="60000"/>
                    <a:lumOff val="40000"/>
                  </a:schemeClr>
                </a:solidFill>
                <a:effectLst>
                  <a:outerShdw blurRad="38100" dist="38100" dir="2700000" algn="tl">
                    <a:srgbClr val="000000">
                      <a:alpha val="43137"/>
                    </a:srgbClr>
                  </a:outerShdw>
                </a:effectLst>
              </a:rPr>
              <a:t>Natural Killer Cells</a:t>
            </a:r>
          </a:p>
        </p:txBody>
      </p:sp>
      <p:sp>
        <p:nvSpPr>
          <p:cNvPr id="3" name="Content Placeholder 2">
            <a:extLst>
              <a:ext uri="{FF2B5EF4-FFF2-40B4-BE49-F238E27FC236}">
                <a16:creationId xmlns:a16="http://schemas.microsoft.com/office/drawing/2014/main" id="{A4727CB4-89DF-4B89-AC2B-07A3D4984352}"/>
              </a:ext>
            </a:extLst>
          </p:cNvPr>
          <p:cNvSpPr>
            <a:spLocks noGrp="1"/>
          </p:cNvSpPr>
          <p:nvPr>
            <p:ph idx="1"/>
          </p:nvPr>
        </p:nvSpPr>
        <p:spPr>
          <a:xfrm>
            <a:off x="0" y="2438400"/>
            <a:ext cx="4300397" cy="3785419"/>
          </a:xfrm>
        </p:spPr>
        <p:txBody>
          <a:bodyPr>
            <a:normAutofit/>
          </a:bodyPr>
          <a:lstStyle/>
          <a:p>
            <a:r>
              <a:rPr lang="en-US" cap="small" dirty="0"/>
              <a:t>NATURAL KILLER CELLS</a:t>
            </a:r>
            <a:r>
              <a:rPr lang="en-US" dirty="0"/>
              <a:t> induce </a:t>
            </a:r>
            <a:r>
              <a:rPr lang="en-US" cap="small" dirty="0"/>
              <a:t>APOPTOSIS or KILL</a:t>
            </a:r>
            <a:r>
              <a:rPr lang="en-US" dirty="0"/>
              <a:t> virus-infected or tumor cells. </a:t>
            </a:r>
          </a:p>
          <a:p>
            <a:r>
              <a:rPr lang="en-US" dirty="0"/>
              <a:t>Natural killer cells function in </a:t>
            </a:r>
            <a:r>
              <a:rPr lang="en-US" u="sng" dirty="0"/>
              <a:t>cell-mediated</a:t>
            </a:r>
            <a:r>
              <a:rPr lang="en-US" dirty="0"/>
              <a:t>, </a:t>
            </a:r>
            <a:r>
              <a:rPr lang="en-US" u="sng" dirty="0"/>
              <a:t>cytotoxic innate immunity</a:t>
            </a:r>
            <a:endParaRPr lang="en-US" dirty="0"/>
          </a:p>
        </p:txBody>
      </p:sp>
    </p:spTree>
    <p:extLst>
      <p:ext uri="{BB962C8B-B14F-4D97-AF65-F5344CB8AC3E}">
        <p14:creationId xmlns:p14="http://schemas.microsoft.com/office/powerpoint/2010/main" val="201559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Fireworks in the sky&#10;&#10;Description generated with high confidence">
            <a:extLst>
              <a:ext uri="{FF2B5EF4-FFF2-40B4-BE49-F238E27FC236}">
                <a16:creationId xmlns:a16="http://schemas.microsoft.com/office/drawing/2014/main" id="{E1B5233E-125F-460A-ABBC-08E561CB51E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62" r="2009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7B527B79-40E5-4AE8-A0B0-A71B4778AD05}"/>
              </a:ext>
            </a:extLst>
          </p:cNvPr>
          <p:cNvSpPr>
            <a:spLocks noGrp="1"/>
          </p:cNvSpPr>
          <p:nvPr>
            <p:ph type="title"/>
          </p:nvPr>
        </p:nvSpPr>
        <p:spPr>
          <a:xfrm>
            <a:off x="655320" y="365125"/>
            <a:ext cx="5120114" cy="1692794"/>
          </a:xfrm>
        </p:spPr>
        <p:txBody>
          <a:bodyPr>
            <a:normAutofit/>
          </a:bodyPr>
          <a:lstStyle/>
          <a:p>
            <a:r>
              <a:rPr lang="en-US" b="1" dirty="0"/>
              <a:t>Natural killer cells</a:t>
            </a:r>
            <a:endParaRPr lang="en-US" dirty="0"/>
          </a:p>
        </p:txBody>
      </p:sp>
      <p:sp>
        <p:nvSpPr>
          <p:cNvPr id="3" name="Content Placeholder 2">
            <a:extLst>
              <a:ext uri="{FF2B5EF4-FFF2-40B4-BE49-F238E27FC236}">
                <a16:creationId xmlns:a16="http://schemas.microsoft.com/office/drawing/2014/main" id="{D35A6759-BBBF-4EED-AABD-31DEAC5B7A03}"/>
              </a:ext>
            </a:extLst>
          </p:cNvPr>
          <p:cNvSpPr>
            <a:spLocks noGrp="1"/>
          </p:cNvSpPr>
          <p:nvPr>
            <p:ph idx="1"/>
          </p:nvPr>
        </p:nvSpPr>
        <p:spPr>
          <a:xfrm>
            <a:off x="161934" y="2575041"/>
            <a:ext cx="6106886" cy="4082889"/>
          </a:xfrm>
        </p:spPr>
        <p:txBody>
          <a:bodyPr>
            <a:noAutofit/>
          </a:bodyPr>
          <a:lstStyle/>
          <a:p>
            <a:r>
              <a:rPr lang="en-US" sz="2400" b="1" dirty="0"/>
              <a:t>Natural killer cells are constantly on patrol seeking out any suspicious characters it finds in the body.</a:t>
            </a:r>
          </a:p>
          <a:p>
            <a:r>
              <a:rPr lang="en-US" sz="2400" b="1" dirty="0"/>
              <a:t>Natural killer cells (NK cells) will indiscriminately kill anything that it perceives as "abnormal".</a:t>
            </a:r>
          </a:p>
          <a:p>
            <a:r>
              <a:rPr lang="en-US" sz="2400" b="1" dirty="0"/>
              <a:t> This means that the NK cells will not only destroy foreign invaders, but will also destroy the body's own cells that may show signs of mutation, or infection or disease.</a:t>
            </a:r>
          </a:p>
          <a:p>
            <a:pPr marL="0" indent="0">
              <a:buNone/>
            </a:pPr>
            <a:endParaRPr lang="en-US" sz="2400" dirty="0"/>
          </a:p>
        </p:txBody>
      </p:sp>
    </p:spTree>
    <p:extLst>
      <p:ext uri="{BB962C8B-B14F-4D97-AF65-F5344CB8AC3E}">
        <p14:creationId xmlns:p14="http://schemas.microsoft.com/office/powerpoint/2010/main" val="117085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ADE32A-4E14-437B-9135-99C4F790F2D4}"/>
              </a:ext>
            </a:extLst>
          </p:cNvPr>
          <p:cNvSpPr>
            <a:spLocks noGrp="1"/>
          </p:cNvSpPr>
          <p:nvPr>
            <p:ph type="title"/>
          </p:nvPr>
        </p:nvSpPr>
        <p:spPr>
          <a:xfrm>
            <a:off x="863029" y="1012004"/>
            <a:ext cx="3416158" cy="4795408"/>
          </a:xfrm>
        </p:spPr>
        <p:txBody>
          <a:bodyPr>
            <a:normAutofit/>
          </a:bodyPr>
          <a:lstStyle/>
          <a:p>
            <a:r>
              <a:rPr lang="en-US">
                <a:solidFill>
                  <a:srgbClr val="FFFFFF"/>
                </a:solidFill>
              </a:rPr>
              <a:t>Functions of the Lymphatic System</a:t>
            </a:r>
          </a:p>
        </p:txBody>
      </p:sp>
      <p:graphicFrame>
        <p:nvGraphicFramePr>
          <p:cNvPr id="5" name="Content Placeholder 2">
            <a:extLst>
              <a:ext uri="{FF2B5EF4-FFF2-40B4-BE49-F238E27FC236}">
                <a16:creationId xmlns:a16="http://schemas.microsoft.com/office/drawing/2014/main" id="{51A1A3A9-6FEF-402C-9B0E-53E6ADD92DEB}"/>
              </a:ext>
            </a:extLst>
          </p:cNvPr>
          <p:cNvGraphicFramePr>
            <a:graphicFrameLocks noGrp="1"/>
          </p:cNvGraphicFramePr>
          <p:nvPr>
            <p:ph idx="1"/>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5302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animal, water, sitting, invertebrate&#10;&#10;Description generated with high confidence">
            <a:extLst>
              <a:ext uri="{FF2B5EF4-FFF2-40B4-BE49-F238E27FC236}">
                <a16:creationId xmlns:a16="http://schemas.microsoft.com/office/drawing/2014/main" id="{D37D1818-A65F-4B62-9056-3FAACAF23B5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591" r="7372"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B0389FE9-5822-4F8A-99C6-B22F9FB59B25}"/>
              </a:ext>
            </a:extLst>
          </p:cNvPr>
          <p:cNvSpPr>
            <a:spLocks noGrp="1"/>
          </p:cNvSpPr>
          <p:nvPr>
            <p:ph type="title"/>
          </p:nvPr>
        </p:nvSpPr>
        <p:spPr>
          <a:xfrm>
            <a:off x="0" y="0"/>
            <a:ext cx="4639056" cy="1676603"/>
          </a:xfrm>
        </p:spPr>
        <p:txBody>
          <a:bodyPr>
            <a:noAutofit/>
          </a:bodyPr>
          <a:lstStyle/>
          <a:p>
            <a:pPr algn="ctr"/>
            <a:r>
              <a:rPr lang="en-US" sz="3600" i="1" dirty="0">
                <a:latin typeface="AR DARLING" panose="02000000000000000000" pitchFamily="2" charset="0"/>
              </a:rPr>
              <a:t>Natural Killer Cells are Indiscriminate Killers</a:t>
            </a:r>
          </a:p>
        </p:txBody>
      </p:sp>
      <p:sp>
        <p:nvSpPr>
          <p:cNvPr id="3" name="Content Placeholder 2">
            <a:extLst>
              <a:ext uri="{FF2B5EF4-FFF2-40B4-BE49-F238E27FC236}">
                <a16:creationId xmlns:a16="http://schemas.microsoft.com/office/drawing/2014/main" id="{A4727CB4-89DF-4B89-AC2B-07A3D4984352}"/>
              </a:ext>
            </a:extLst>
          </p:cNvPr>
          <p:cNvSpPr>
            <a:spLocks noGrp="1"/>
          </p:cNvSpPr>
          <p:nvPr>
            <p:ph idx="1"/>
          </p:nvPr>
        </p:nvSpPr>
        <p:spPr>
          <a:xfrm>
            <a:off x="648931" y="1907178"/>
            <a:ext cx="3651466" cy="4507478"/>
          </a:xfrm>
        </p:spPr>
        <p:txBody>
          <a:bodyPr>
            <a:normAutofit fontScale="92500"/>
          </a:bodyPr>
          <a:lstStyle/>
          <a:p>
            <a:r>
              <a:rPr lang="en-US" sz="2400" b="1" dirty="0"/>
              <a:t>For example, host cells that have become cancerous or that have become infected with a virus are likely targets for the NK cells. </a:t>
            </a:r>
          </a:p>
          <a:p>
            <a:r>
              <a:rPr lang="en-US" sz="2400" b="1" dirty="0"/>
              <a:t>The natural killer cells destroy their target by coming into direct contact with the suspicious cell and secreting proteins that degrade the structural integrity of its membrane until the cell dies. </a:t>
            </a:r>
          </a:p>
        </p:txBody>
      </p:sp>
      <p:sp>
        <p:nvSpPr>
          <p:cNvPr id="4" name="Rectangle 3">
            <a:extLst>
              <a:ext uri="{FF2B5EF4-FFF2-40B4-BE49-F238E27FC236}">
                <a16:creationId xmlns:a16="http://schemas.microsoft.com/office/drawing/2014/main" id="{105A8C3D-CDD0-4B50-A5DE-1AA1F5231E12}"/>
              </a:ext>
            </a:extLst>
          </p:cNvPr>
          <p:cNvSpPr/>
          <p:nvPr/>
        </p:nvSpPr>
        <p:spPr>
          <a:xfrm>
            <a:off x="9701963" y="6113417"/>
            <a:ext cx="1688848" cy="646331"/>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black"/>
                </a:solidFill>
                <a:effectLst/>
                <a:uLnTx/>
                <a:uFillTx/>
                <a:latin typeface="Calibri" panose="020F0502020204030204"/>
                <a:ea typeface="+mn-ea"/>
                <a:cs typeface="+mn-cs"/>
              </a:rPr>
              <a:t>invader</a:t>
            </a:r>
          </a:p>
        </p:txBody>
      </p:sp>
      <p:sp>
        <p:nvSpPr>
          <p:cNvPr id="5" name="Speech Bubble: Oval 4">
            <a:extLst>
              <a:ext uri="{FF2B5EF4-FFF2-40B4-BE49-F238E27FC236}">
                <a16:creationId xmlns:a16="http://schemas.microsoft.com/office/drawing/2014/main" id="{8FD0B158-E189-42B8-A7FA-CC554057D03B}"/>
              </a:ext>
            </a:extLst>
          </p:cNvPr>
          <p:cNvSpPr/>
          <p:nvPr/>
        </p:nvSpPr>
        <p:spPr>
          <a:xfrm rot="19125560" flipH="1">
            <a:off x="5755109" y="248989"/>
            <a:ext cx="1724297" cy="162716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 DARLING" panose="02000000000000000000" pitchFamily="2" charset="0"/>
                <a:ea typeface="+mn-ea"/>
                <a:cs typeface="+mn-cs"/>
              </a:rPr>
              <a:t>OH NO!</a:t>
            </a:r>
          </a:p>
        </p:txBody>
      </p:sp>
    </p:spTree>
    <p:extLst>
      <p:ext uri="{BB962C8B-B14F-4D97-AF65-F5344CB8AC3E}">
        <p14:creationId xmlns:p14="http://schemas.microsoft.com/office/powerpoint/2010/main" val="386308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nimal, arthropod, branchiopod crustacean, invertebrate&#10;&#10;Description generated with very high confidence">
            <a:extLst>
              <a:ext uri="{FF2B5EF4-FFF2-40B4-BE49-F238E27FC236}">
                <a16:creationId xmlns:a16="http://schemas.microsoft.com/office/drawing/2014/main" id="{0ED696A4-A011-40B0-9E0C-9A45217D71F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1412"/>
          <a:stretch/>
        </p:blipFill>
        <p:spPr>
          <a:xfrm>
            <a:off x="4639056" y="10"/>
            <a:ext cx="7552944" cy="6690840"/>
          </a:xfrm>
          <a:prstGeom prst="rect">
            <a:avLst/>
          </a:prstGeom>
          <a:effectLst/>
        </p:spPr>
      </p:pic>
      <p:sp>
        <p:nvSpPr>
          <p:cNvPr id="2" name="Title 1">
            <a:extLst>
              <a:ext uri="{FF2B5EF4-FFF2-40B4-BE49-F238E27FC236}">
                <a16:creationId xmlns:a16="http://schemas.microsoft.com/office/drawing/2014/main" id="{DC2D947F-A1E9-4C4E-95E5-DE4DB6444EC8}"/>
              </a:ext>
            </a:extLst>
          </p:cNvPr>
          <p:cNvSpPr>
            <a:spLocks noGrp="1"/>
          </p:cNvSpPr>
          <p:nvPr>
            <p:ph type="title"/>
          </p:nvPr>
        </p:nvSpPr>
        <p:spPr>
          <a:xfrm>
            <a:off x="353961" y="167150"/>
            <a:ext cx="6164826" cy="1676603"/>
          </a:xfrm>
        </p:spPr>
        <p:txBody>
          <a:bodyPr>
            <a:normAutofit fontScale="90000"/>
          </a:bodyPr>
          <a:lstStyle/>
          <a:p>
            <a:r>
              <a:rPr lang="en-US" b="1" dirty="0"/>
              <a:t>THE THIRD OF DEFENSE = the adaptive immune response</a:t>
            </a:r>
            <a:endParaRPr lang="en-US" dirty="0"/>
          </a:p>
        </p:txBody>
      </p:sp>
      <p:sp>
        <p:nvSpPr>
          <p:cNvPr id="3" name="Content Placeholder 2">
            <a:extLst>
              <a:ext uri="{FF2B5EF4-FFF2-40B4-BE49-F238E27FC236}">
                <a16:creationId xmlns:a16="http://schemas.microsoft.com/office/drawing/2014/main" id="{0F933903-B38A-46CE-89DB-55C1C16046A8}"/>
              </a:ext>
            </a:extLst>
          </p:cNvPr>
          <p:cNvSpPr>
            <a:spLocks noGrp="1"/>
          </p:cNvSpPr>
          <p:nvPr>
            <p:ph idx="1"/>
          </p:nvPr>
        </p:nvSpPr>
        <p:spPr>
          <a:xfrm>
            <a:off x="648931" y="2438400"/>
            <a:ext cx="4562166" cy="3785419"/>
          </a:xfrm>
        </p:spPr>
        <p:txBody>
          <a:bodyPr>
            <a:normAutofit lnSpcReduction="10000"/>
          </a:bodyPr>
          <a:lstStyle/>
          <a:p>
            <a:r>
              <a:rPr lang="en-US" sz="3200" b="1" dirty="0"/>
              <a:t>THE THIRD LINE OF DEFENSE - Destroy</a:t>
            </a:r>
            <a:r>
              <a:rPr lang="en-US" sz="3200" dirty="0"/>
              <a:t> - Destroy the invading pathogen. </a:t>
            </a:r>
          </a:p>
          <a:p>
            <a:r>
              <a:rPr lang="en-US" sz="3200" dirty="0"/>
              <a:t>This is the </a:t>
            </a:r>
            <a:r>
              <a:rPr lang="en-US" sz="3200" b="1" u="sng" dirty="0"/>
              <a:t>third line of defense</a:t>
            </a:r>
            <a:r>
              <a:rPr lang="en-US" sz="3200" dirty="0"/>
              <a:t> and it is accomplished as the </a:t>
            </a:r>
            <a:r>
              <a:rPr lang="en-US" sz="3200" b="1" dirty="0"/>
              <a:t>adaptive immune response. </a:t>
            </a:r>
            <a:endParaRPr lang="en-US" sz="3200" dirty="0"/>
          </a:p>
          <a:p>
            <a:pPr marL="0" indent="0">
              <a:buNone/>
            </a:pPr>
            <a:endParaRPr lang="en-US" sz="3200" dirty="0"/>
          </a:p>
        </p:txBody>
      </p:sp>
    </p:spTree>
    <p:extLst>
      <p:ext uri="{BB962C8B-B14F-4D97-AF65-F5344CB8AC3E}">
        <p14:creationId xmlns:p14="http://schemas.microsoft.com/office/powerpoint/2010/main" val="207988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693B-BD08-4A33-B4BF-2793A21BA7B5}"/>
              </a:ext>
            </a:extLst>
          </p:cNvPr>
          <p:cNvSpPr>
            <a:spLocks noGrp="1"/>
          </p:cNvSpPr>
          <p:nvPr>
            <p:ph type="title"/>
          </p:nvPr>
        </p:nvSpPr>
        <p:spPr>
          <a:xfrm>
            <a:off x="6422922" y="365125"/>
            <a:ext cx="4930878" cy="1325563"/>
          </a:xfrm>
          <a:solidFill>
            <a:schemeClr val="bg1">
              <a:lumMod val="95000"/>
            </a:schemeClr>
          </a:solidFill>
        </p:spPr>
        <p:txBody>
          <a:bodyPr/>
          <a:lstStyle/>
          <a:p>
            <a:pPr algn="ctr"/>
            <a:r>
              <a:rPr lang="en-US" dirty="0"/>
              <a:t> </a:t>
            </a:r>
            <a:r>
              <a:rPr lang="en-US" b="1" dirty="0"/>
              <a:t>Adaptive (Specific) Immune System</a:t>
            </a:r>
          </a:p>
        </p:txBody>
      </p:sp>
      <p:sp>
        <p:nvSpPr>
          <p:cNvPr id="3" name="Content Placeholder 2">
            <a:extLst>
              <a:ext uri="{FF2B5EF4-FFF2-40B4-BE49-F238E27FC236}">
                <a16:creationId xmlns:a16="http://schemas.microsoft.com/office/drawing/2014/main" id="{6E2B56B4-1E74-4DDB-9CBB-39EBBD13C81B}"/>
              </a:ext>
            </a:extLst>
          </p:cNvPr>
          <p:cNvSpPr>
            <a:spLocks noGrp="1"/>
          </p:cNvSpPr>
          <p:nvPr>
            <p:ph idx="1"/>
          </p:nvPr>
        </p:nvSpPr>
        <p:spPr>
          <a:xfrm>
            <a:off x="383459" y="1960562"/>
            <a:ext cx="4903839" cy="4351338"/>
          </a:xfrm>
        </p:spPr>
        <p:txBody>
          <a:bodyPr>
            <a:normAutofit fontScale="92500"/>
          </a:bodyPr>
          <a:lstStyle/>
          <a:p>
            <a:r>
              <a:rPr lang="en-US" b="1" dirty="0"/>
              <a:t>Includes the First and Second </a:t>
            </a:r>
            <a:r>
              <a:rPr lang="en-US" dirty="0"/>
              <a:t>lines of defense</a:t>
            </a:r>
          </a:p>
          <a:p>
            <a:r>
              <a:rPr lang="en-US" dirty="0"/>
              <a:t>Also called </a:t>
            </a:r>
            <a:r>
              <a:rPr lang="en-US" b="1" dirty="0"/>
              <a:t>non-specific</a:t>
            </a:r>
            <a:r>
              <a:rPr lang="en-US" dirty="0"/>
              <a:t> immune responses - Attacks only based on the identification of </a:t>
            </a:r>
            <a:r>
              <a:rPr lang="en-US" u="sng" dirty="0"/>
              <a:t>general </a:t>
            </a:r>
            <a:r>
              <a:rPr lang="en-US" dirty="0"/>
              <a:t>threats</a:t>
            </a:r>
          </a:p>
          <a:p>
            <a:r>
              <a:rPr lang="en-US" b="1" dirty="0"/>
              <a:t>Innate </a:t>
            </a:r>
            <a:r>
              <a:rPr lang="en-US" dirty="0"/>
              <a:t>(born with it)</a:t>
            </a:r>
          </a:p>
          <a:p>
            <a:r>
              <a:rPr lang="en-US" dirty="0"/>
              <a:t>Responds </a:t>
            </a:r>
            <a:r>
              <a:rPr lang="en-US" b="1" dirty="0"/>
              <a:t>more quickly </a:t>
            </a:r>
            <a:r>
              <a:rPr lang="en-US" dirty="0"/>
              <a:t>to infection and injury</a:t>
            </a:r>
          </a:p>
          <a:p>
            <a:r>
              <a:rPr lang="en-US" b="1" dirty="0"/>
              <a:t>Ready</a:t>
            </a:r>
            <a:r>
              <a:rPr lang="en-US" dirty="0"/>
              <a:t> to fight at all times</a:t>
            </a:r>
          </a:p>
        </p:txBody>
      </p:sp>
      <p:sp>
        <p:nvSpPr>
          <p:cNvPr id="4" name="Content Placeholder 2">
            <a:extLst>
              <a:ext uri="{FF2B5EF4-FFF2-40B4-BE49-F238E27FC236}">
                <a16:creationId xmlns:a16="http://schemas.microsoft.com/office/drawing/2014/main" id="{480578A4-7E36-41DC-B336-E3C84A0BBEEF}"/>
              </a:ext>
            </a:extLst>
          </p:cNvPr>
          <p:cNvSpPr txBox="1">
            <a:spLocks/>
          </p:cNvSpPr>
          <p:nvPr/>
        </p:nvSpPr>
        <p:spPr>
          <a:xfrm>
            <a:off x="6096000" y="1825625"/>
            <a:ext cx="4903839"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Includes the Third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line of defense only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specific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antigens to strategically launch an immune response.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Acquired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after birth (from exposure to pathogens)</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Much slower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respond to threats and infections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NOT ready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fight at all times. Becomes activated only after there has been an exposure to pathogens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5CDCFE2-969D-4E00-A285-F83575862540}"/>
              </a:ext>
            </a:extLst>
          </p:cNvPr>
          <p:cNvSpPr/>
          <p:nvPr/>
        </p:nvSpPr>
        <p:spPr>
          <a:xfrm>
            <a:off x="6270522" y="6023173"/>
            <a:ext cx="56387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Uses an immunological memory to learn about the threat and enhance the immune response accordingly. </a:t>
            </a:r>
          </a:p>
        </p:txBody>
      </p:sp>
      <p:sp>
        <p:nvSpPr>
          <p:cNvPr id="7" name="Title 1">
            <a:extLst>
              <a:ext uri="{FF2B5EF4-FFF2-40B4-BE49-F238E27FC236}">
                <a16:creationId xmlns:a16="http://schemas.microsoft.com/office/drawing/2014/main" id="{ADCF488C-E865-4039-8DCD-43AC0DCCD500}"/>
              </a:ext>
            </a:extLst>
          </p:cNvPr>
          <p:cNvSpPr txBox="1">
            <a:spLocks/>
          </p:cNvSpPr>
          <p:nvPr/>
        </p:nvSpPr>
        <p:spPr>
          <a:xfrm>
            <a:off x="484240" y="258578"/>
            <a:ext cx="4702278" cy="1567047"/>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Innate (Nonspecific) Immune System</a:t>
            </a:r>
          </a:p>
        </p:txBody>
      </p:sp>
      <p:sp>
        <p:nvSpPr>
          <p:cNvPr id="8" name="Rectangle 7">
            <a:extLst>
              <a:ext uri="{FF2B5EF4-FFF2-40B4-BE49-F238E27FC236}">
                <a16:creationId xmlns:a16="http://schemas.microsoft.com/office/drawing/2014/main" id="{A9FD0678-896F-4462-B087-39AA6316FB35}"/>
              </a:ext>
            </a:extLst>
          </p:cNvPr>
          <p:cNvSpPr/>
          <p:nvPr/>
        </p:nvSpPr>
        <p:spPr>
          <a:xfrm>
            <a:off x="5598652" y="511661"/>
            <a:ext cx="99469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vs. </a:t>
            </a:r>
          </a:p>
        </p:txBody>
      </p:sp>
    </p:spTree>
    <p:extLst>
      <p:ext uri="{BB962C8B-B14F-4D97-AF65-F5344CB8AC3E}">
        <p14:creationId xmlns:p14="http://schemas.microsoft.com/office/powerpoint/2010/main" val="2335912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7C6796-3ECB-400E-B596-9541EFDC1E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65344" y="0"/>
            <a:ext cx="4123221" cy="6570870"/>
          </a:xfrm>
          <a:prstGeom prst="rect">
            <a:avLst/>
          </a:prstGeom>
        </p:spPr>
      </p:pic>
      <p:sp>
        <p:nvSpPr>
          <p:cNvPr id="9" name="Rectangle 8">
            <a:extLst>
              <a:ext uri="{FF2B5EF4-FFF2-40B4-BE49-F238E27FC236}">
                <a16:creationId xmlns:a16="http://schemas.microsoft.com/office/drawing/2014/main" id="{3F24A09B-713F-43FC-AB6E-B880839685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5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0B91AB35-C3B4-4B70-B3DD-13D63B7DA23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2FA142-9D6A-48A9-8CC4-3A6D8D7166AA}"/>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kern="1200" dirty="0">
                <a:solidFill>
                  <a:srgbClr val="FFFFFF"/>
                </a:solidFill>
                <a:latin typeface="+mj-lt"/>
                <a:ea typeface="+mj-ea"/>
                <a:cs typeface="+mj-cs"/>
              </a:rPr>
              <a:t>Innate Immunity in a Nutshell</a:t>
            </a:r>
          </a:p>
        </p:txBody>
      </p:sp>
    </p:spTree>
    <p:extLst>
      <p:ext uri="{BB962C8B-B14F-4D97-AF65-F5344CB8AC3E}">
        <p14:creationId xmlns:p14="http://schemas.microsoft.com/office/powerpoint/2010/main" val="393340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F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307B4F1-66B1-4AA0-91E4-74F6E770922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767" r="2" b="2"/>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283BBDD4-4CCF-46E1-9166-6C7E4DEAEA0C}"/>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effectLst>
                  <a:outerShdw blurRad="38100" dist="38100" dir="2700000" algn="tl">
                    <a:srgbClr val="000000">
                      <a:alpha val="43137"/>
                    </a:srgbClr>
                  </a:outerShdw>
                </a:effectLst>
              </a:rPr>
              <a:t>The adaptive immune response involves… </a:t>
            </a:r>
          </a:p>
        </p:txBody>
      </p:sp>
      <p:sp>
        <p:nvSpPr>
          <p:cNvPr id="3" name="Content Placeholder 2">
            <a:extLst>
              <a:ext uri="{FF2B5EF4-FFF2-40B4-BE49-F238E27FC236}">
                <a16:creationId xmlns:a16="http://schemas.microsoft.com/office/drawing/2014/main" id="{469380A0-933D-4371-8A15-BD546D57E19B}"/>
              </a:ext>
            </a:extLst>
          </p:cNvPr>
          <p:cNvSpPr>
            <a:spLocks noGrp="1"/>
          </p:cNvSpPr>
          <p:nvPr>
            <p:ph idx="1"/>
          </p:nvPr>
        </p:nvSpPr>
        <p:spPr>
          <a:xfrm>
            <a:off x="8029319" y="917725"/>
            <a:ext cx="3424739" cy="4852362"/>
          </a:xfrm>
        </p:spPr>
        <p:txBody>
          <a:bodyPr anchor="ctr">
            <a:normAutofit/>
          </a:bodyPr>
          <a:lstStyle/>
          <a:p>
            <a:r>
              <a:rPr lang="en-US" sz="4000" b="1" i="1" dirty="0">
                <a:solidFill>
                  <a:srgbClr val="FFFFFF"/>
                </a:solidFill>
              </a:rPr>
              <a:t>B cells</a:t>
            </a:r>
            <a:r>
              <a:rPr lang="en-US" sz="4000" b="1" dirty="0">
                <a:solidFill>
                  <a:srgbClr val="FFFFFF"/>
                </a:solidFill>
              </a:rPr>
              <a:t> and </a:t>
            </a:r>
            <a:r>
              <a:rPr lang="en-US" sz="4000" b="1" i="1" dirty="0">
                <a:solidFill>
                  <a:srgbClr val="FFFFFF"/>
                </a:solidFill>
              </a:rPr>
              <a:t>T cells</a:t>
            </a:r>
          </a:p>
          <a:p>
            <a:r>
              <a:rPr lang="en-US" sz="4000" b="1" i="1" dirty="0">
                <a:solidFill>
                  <a:srgbClr val="FFFFFF"/>
                </a:solidFill>
              </a:rPr>
              <a:t>Recognizing Antigens and Producing Antibodies</a:t>
            </a:r>
            <a:endParaRPr lang="en-US" sz="4000" b="1" dirty="0">
              <a:solidFill>
                <a:srgbClr val="FFFFFF"/>
              </a:solidFill>
            </a:endParaRPr>
          </a:p>
        </p:txBody>
      </p:sp>
      <p:sp>
        <p:nvSpPr>
          <p:cNvPr id="6" name="TextBox 5">
            <a:extLst>
              <a:ext uri="{FF2B5EF4-FFF2-40B4-BE49-F238E27FC236}">
                <a16:creationId xmlns:a16="http://schemas.microsoft.com/office/drawing/2014/main" id="{F1AD2D5F-1155-4053-AF63-36B637A33680}"/>
              </a:ext>
            </a:extLst>
          </p:cNvPr>
          <p:cNvSpPr txBox="1"/>
          <p:nvPr/>
        </p:nvSpPr>
        <p:spPr>
          <a:xfrm>
            <a:off x="4926525" y="4229070"/>
            <a:ext cx="2459328"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darkpolitricks.com/2012/12/doctors-eradicate-girls-cancer-by-reprogramming-hiv/"/>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c-nd/2.0/"/>
              </a:rPr>
              <a:t>CC BY-NC-ND</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531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BDD4-4CCF-46E1-9166-6C7E4DEAEA0C}"/>
              </a:ext>
            </a:extLst>
          </p:cNvPr>
          <p:cNvSpPr>
            <a:spLocks noGrp="1"/>
          </p:cNvSpPr>
          <p:nvPr>
            <p:ph type="title"/>
          </p:nvPr>
        </p:nvSpPr>
        <p:spPr>
          <a:xfrm>
            <a:off x="417241" y="36777"/>
            <a:ext cx="9250837" cy="786720"/>
          </a:xfrm>
        </p:spPr>
        <p:txBody>
          <a:bodyPr>
            <a:normAutofit/>
          </a:bodyPr>
          <a:lstStyle/>
          <a:p>
            <a:r>
              <a:rPr lang="en-US" b="1" i="1" dirty="0">
                <a:ln w="22225">
                  <a:solidFill>
                    <a:schemeClr val="accent2"/>
                  </a:solidFill>
                  <a:prstDash val="solid"/>
                </a:ln>
                <a:solidFill>
                  <a:schemeClr val="bg1">
                    <a:lumMod val="75000"/>
                  </a:schemeClr>
                </a:solidFill>
              </a:rPr>
              <a:t>The cells of the adaptive immune system </a:t>
            </a:r>
          </a:p>
        </p:txBody>
      </p:sp>
      <p:sp>
        <p:nvSpPr>
          <p:cNvPr id="3" name="Content Placeholder 2">
            <a:extLst>
              <a:ext uri="{FF2B5EF4-FFF2-40B4-BE49-F238E27FC236}">
                <a16:creationId xmlns:a16="http://schemas.microsoft.com/office/drawing/2014/main" id="{469380A0-933D-4371-8A15-BD546D57E19B}"/>
              </a:ext>
            </a:extLst>
          </p:cNvPr>
          <p:cNvSpPr>
            <a:spLocks noGrp="1"/>
          </p:cNvSpPr>
          <p:nvPr>
            <p:ph idx="1"/>
          </p:nvPr>
        </p:nvSpPr>
        <p:spPr>
          <a:xfrm>
            <a:off x="648931" y="1173892"/>
            <a:ext cx="3651466" cy="5233573"/>
          </a:xfrm>
        </p:spPr>
        <p:txBody>
          <a:bodyPr>
            <a:normAutofit/>
          </a:bodyPr>
          <a:lstStyle/>
          <a:p>
            <a:r>
              <a:rPr lang="en-US" dirty="0"/>
              <a:t>Both B cells and T cells are lymphocytes. </a:t>
            </a:r>
          </a:p>
          <a:p>
            <a:r>
              <a:rPr lang="en-US" dirty="0"/>
              <a:t>B-cells and T-cells are derived from hematopoietic stem cells, in red bone marrow.</a:t>
            </a:r>
          </a:p>
          <a:p>
            <a:r>
              <a:rPr lang="en-US" dirty="0"/>
              <a:t> B-CELLS MATURE IN THE BONE MARROW</a:t>
            </a:r>
          </a:p>
          <a:p>
            <a:r>
              <a:rPr lang="en-US" dirty="0"/>
              <a:t>T-CELLS MATURE IN THE THYMUS GLAND</a:t>
            </a:r>
          </a:p>
        </p:txBody>
      </p:sp>
      <p:pic>
        <p:nvPicPr>
          <p:cNvPr id="8" name="Picture 7">
            <a:extLst>
              <a:ext uri="{FF2B5EF4-FFF2-40B4-BE49-F238E27FC236}">
                <a16:creationId xmlns:a16="http://schemas.microsoft.com/office/drawing/2014/main" id="{D8E08B54-7947-4908-A862-B2D672B4D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326" y="0"/>
            <a:ext cx="2813348" cy="2794901"/>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CFD44BF2-F983-4F6A-8167-461889DA4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119" y="1803744"/>
            <a:ext cx="1856159" cy="1715670"/>
          </a:xfrm>
          <a:prstGeom prst="rect">
            <a:avLst/>
          </a:prstGeom>
        </p:spPr>
      </p:pic>
      <p:sp>
        <p:nvSpPr>
          <p:cNvPr id="12" name="Rectangle 11">
            <a:extLst>
              <a:ext uri="{FF2B5EF4-FFF2-40B4-BE49-F238E27FC236}">
                <a16:creationId xmlns:a16="http://schemas.microsoft.com/office/drawing/2014/main" id="{9BD7DAE3-01F5-4D0D-85D6-C47FFC734552}"/>
              </a:ext>
            </a:extLst>
          </p:cNvPr>
          <p:cNvSpPr/>
          <p:nvPr/>
        </p:nvSpPr>
        <p:spPr>
          <a:xfrm>
            <a:off x="6468774" y="3453344"/>
            <a:ext cx="25442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DARLING" panose="02000000000000000000" pitchFamily="2" charset="0"/>
                <a:ea typeface="+mn-ea"/>
                <a:cs typeface="+mn-cs"/>
              </a:rPr>
              <a:t>hematopoietic stem cell </a:t>
            </a:r>
          </a:p>
        </p:txBody>
      </p:sp>
      <p:pic>
        <p:nvPicPr>
          <p:cNvPr id="14" name="Picture 13" descr="A picture containing clipart&#10;&#10;Description generated with very high confidence">
            <a:extLst>
              <a:ext uri="{FF2B5EF4-FFF2-40B4-BE49-F238E27FC236}">
                <a16:creationId xmlns:a16="http://schemas.microsoft.com/office/drawing/2014/main" id="{6B916B1F-631A-4BD8-B896-E2D8481AD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8860">
            <a:off x="8888834" y="4277642"/>
            <a:ext cx="1190791" cy="2181529"/>
          </a:xfrm>
          <a:prstGeom prst="rect">
            <a:avLst/>
          </a:prstGeom>
        </p:spPr>
      </p:pic>
      <p:pic>
        <p:nvPicPr>
          <p:cNvPr id="16" name="Picture 15" descr="A picture containing clipart&#10;&#10;Description generated with very high confidence">
            <a:extLst>
              <a:ext uri="{FF2B5EF4-FFF2-40B4-BE49-F238E27FC236}">
                <a16:creationId xmlns:a16="http://schemas.microsoft.com/office/drawing/2014/main" id="{BF034019-6C92-403E-A833-3A5F274671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415" y="4006562"/>
            <a:ext cx="1841183" cy="2400903"/>
          </a:xfrm>
          <a:prstGeom prst="rect">
            <a:avLst/>
          </a:prstGeom>
        </p:spPr>
      </p:pic>
      <p:sp>
        <p:nvSpPr>
          <p:cNvPr id="17" name="Rectangle 16">
            <a:extLst>
              <a:ext uri="{FF2B5EF4-FFF2-40B4-BE49-F238E27FC236}">
                <a16:creationId xmlns:a16="http://schemas.microsoft.com/office/drawing/2014/main" id="{2FF980C6-B837-4B5B-BC5A-052BF807D87F}"/>
              </a:ext>
            </a:extLst>
          </p:cNvPr>
          <p:cNvSpPr/>
          <p:nvPr/>
        </p:nvSpPr>
        <p:spPr>
          <a:xfrm>
            <a:off x="5283380" y="6320369"/>
            <a:ext cx="925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DARLING" panose="02000000000000000000" pitchFamily="2" charset="0"/>
                <a:ea typeface="+mn-ea"/>
                <a:cs typeface="+mn-cs"/>
              </a:rPr>
              <a:t>B-Cell</a:t>
            </a:r>
          </a:p>
        </p:txBody>
      </p:sp>
      <p:sp>
        <p:nvSpPr>
          <p:cNvPr id="18" name="Rectangle 17">
            <a:extLst>
              <a:ext uri="{FF2B5EF4-FFF2-40B4-BE49-F238E27FC236}">
                <a16:creationId xmlns:a16="http://schemas.microsoft.com/office/drawing/2014/main" id="{31A51058-6779-4178-80EB-A302CE8CBF72}"/>
              </a:ext>
            </a:extLst>
          </p:cNvPr>
          <p:cNvSpPr/>
          <p:nvPr/>
        </p:nvSpPr>
        <p:spPr>
          <a:xfrm>
            <a:off x="8920270" y="6384191"/>
            <a:ext cx="9092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DARLING" panose="02000000000000000000" pitchFamily="2" charset="0"/>
                <a:ea typeface="+mn-ea"/>
                <a:cs typeface="+mn-cs"/>
              </a:rPr>
              <a:t>T-Cell</a:t>
            </a:r>
          </a:p>
        </p:txBody>
      </p:sp>
      <p:pic>
        <p:nvPicPr>
          <p:cNvPr id="2050" name="Picture 2">
            <a:extLst>
              <a:ext uri="{FF2B5EF4-FFF2-40B4-BE49-F238E27FC236}">
                <a16:creationId xmlns:a16="http://schemas.microsoft.com/office/drawing/2014/main" id="{EB82F982-B8F9-4C70-897D-80E0C638569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668078" y="622974"/>
            <a:ext cx="1971675" cy="19716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5A358D9-7A6B-492C-AC7B-A4820DC24B37}"/>
              </a:ext>
            </a:extLst>
          </p:cNvPr>
          <p:cNvSpPr/>
          <p:nvPr/>
        </p:nvSpPr>
        <p:spPr>
          <a:xfrm>
            <a:off x="6889268" y="4960294"/>
            <a:ext cx="14350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DARLING" panose="02000000000000000000" pitchFamily="2" charset="0"/>
                <a:ea typeface="+mn-ea"/>
                <a:cs typeface="+mn-cs"/>
              </a:rPr>
              <a:t>Lymphocytes</a:t>
            </a:r>
          </a:p>
        </p:txBody>
      </p:sp>
      <p:sp>
        <p:nvSpPr>
          <p:cNvPr id="19" name="Isosceles Triangle 18">
            <a:extLst>
              <a:ext uri="{FF2B5EF4-FFF2-40B4-BE49-F238E27FC236}">
                <a16:creationId xmlns:a16="http://schemas.microsoft.com/office/drawing/2014/main" id="{73AD50C7-CE44-45AB-951D-E26DA34144D4}"/>
              </a:ext>
            </a:extLst>
          </p:cNvPr>
          <p:cNvSpPr/>
          <p:nvPr/>
        </p:nvSpPr>
        <p:spPr>
          <a:xfrm rot="18869575">
            <a:off x="6184059" y="1105567"/>
            <a:ext cx="1154535" cy="1296979"/>
          </a:xfrm>
          <a:custGeom>
            <a:avLst/>
            <a:gdLst>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Lst>
            <a:ahLst/>
            <a:cxnLst>
              <a:cxn ang="0">
                <a:pos x="connsiteX0" y="connsiteY0"/>
              </a:cxn>
              <a:cxn ang="0">
                <a:pos x="connsiteX1" y="connsiteY1"/>
              </a:cxn>
              <a:cxn ang="0">
                <a:pos x="connsiteX2" y="connsiteY2"/>
              </a:cxn>
              <a:cxn ang="0">
                <a:pos x="connsiteX3" y="connsiteY3"/>
              </a:cxn>
            </a:cxnLst>
            <a:rect l="l" t="t" r="r" b="b"/>
            <a:pathLst>
              <a:path w="1154535" h="1296979">
                <a:moveTo>
                  <a:pt x="0" y="1296979"/>
                </a:moveTo>
                <a:lnTo>
                  <a:pt x="577268" y="0"/>
                </a:lnTo>
                <a:lnTo>
                  <a:pt x="1154535" y="1296979"/>
                </a:lnTo>
                <a:cubicBezTo>
                  <a:pt x="553657" y="1024192"/>
                  <a:pt x="448558" y="1009191"/>
                  <a:pt x="0" y="129697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Isosceles Triangle 18">
            <a:extLst>
              <a:ext uri="{FF2B5EF4-FFF2-40B4-BE49-F238E27FC236}">
                <a16:creationId xmlns:a16="http://schemas.microsoft.com/office/drawing/2014/main" id="{00F7808B-CC4A-4148-8D01-2D9FE12AD8B0}"/>
              </a:ext>
            </a:extLst>
          </p:cNvPr>
          <p:cNvSpPr/>
          <p:nvPr/>
        </p:nvSpPr>
        <p:spPr>
          <a:xfrm rot="1592838">
            <a:off x="5885633" y="3017388"/>
            <a:ext cx="1320114" cy="2367199"/>
          </a:xfrm>
          <a:custGeom>
            <a:avLst/>
            <a:gdLst>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Lst>
            <a:ahLst/>
            <a:cxnLst>
              <a:cxn ang="0">
                <a:pos x="connsiteX0" y="connsiteY0"/>
              </a:cxn>
              <a:cxn ang="0">
                <a:pos x="connsiteX1" y="connsiteY1"/>
              </a:cxn>
              <a:cxn ang="0">
                <a:pos x="connsiteX2" y="connsiteY2"/>
              </a:cxn>
              <a:cxn ang="0">
                <a:pos x="connsiteX3" y="connsiteY3"/>
              </a:cxn>
            </a:cxnLst>
            <a:rect l="l" t="t" r="r" b="b"/>
            <a:pathLst>
              <a:path w="1154535" h="1296979">
                <a:moveTo>
                  <a:pt x="0" y="1296979"/>
                </a:moveTo>
                <a:lnTo>
                  <a:pt x="577268" y="0"/>
                </a:lnTo>
                <a:lnTo>
                  <a:pt x="1154535" y="1296979"/>
                </a:lnTo>
                <a:cubicBezTo>
                  <a:pt x="553657" y="1024192"/>
                  <a:pt x="448558" y="1009191"/>
                  <a:pt x="0" y="129697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Isosceles Triangle 18">
            <a:extLst>
              <a:ext uri="{FF2B5EF4-FFF2-40B4-BE49-F238E27FC236}">
                <a16:creationId xmlns:a16="http://schemas.microsoft.com/office/drawing/2014/main" id="{E0FD950A-C634-454E-A3ED-855F2B3ADB64}"/>
              </a:ext>
            </a:extLst>
          </p:cNvPr>
          <p:cNvSpPr/>
          <p:nvPr/>
        </p:nvSpPr>
        <p:spPr>
          <a:xfrm rot="19076356">
            <a:off x="7875790" y="3177041"/>
            <a:ext cx="1617930" cy="2506474"/>
          </a:xfrm>
          <a:custGeom>
            <a:avLst/>
            <a:gdLst>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37469"/>
              <a:gd name="connsiteY0" fmla="*/ 1296979 h 1296979"/>
              <a:gd name="connsiteX1" fmla="*/ 577268 w 1137469"/>
              <a:gd name="connsiteY1" fmla="*/ 0 h 1296979"/>
              <a:gd name="connsiteX2" fmla="*/ 1137469 w 1137469"/>
              <a:gd name="connsiteY2" fmla="*/ 1185501 h 1296979"/>
              <a:gd name="connsiteX3" fmla="*/ 0 w 1137469"/>
              <a:gd name="connsiteY3" fmla="*/ 1296979 h 1296979"/>
              <a:gd name="connsiteX0" fmla="*/ 0 w 1137469"/>
              <a:gd name="connsiteY0" fmla="*/ 1296979 h 1296979"/>
              <a:gd name="connsiteX1" fmla="*/ 577268 w 1137469"/>
              <a:gd name="connsiteY1" fmla="*/ 0 h 1296979"/>
              <a:gd name="connsiteX2" fmla="*/ 1137469 w 1137469"/>
              <a:gd name="connsiteY2" fmla="*/ 1185501 h 1296979"/>
              <a:gd name="connsiteX3" fmla="*/ 0 w 1137469"/>
              <a:gd name="connsiteY3" fmla="*/ 1296979 h 1296979"/>
              <a:gd name="connsiteX0" fmla="*/ 0 w 1522553"/>
              <a:gd name="connsiteY0" fmla="*/ 1528549 h 1528549"/>
              <a:gd name="connsiteX1" fmla="*/ 962352 w 1522553"/>
              <a:gd name="connsiteY1" fmla="*/ 0 h 1528549"/>
              <a:gd name="connsiteX2" fmla="*/ 1522553 w 1522553"/>
              <a:gd name="connsiteY2" fmla="*/ 1185501 h 1528549"/>
              <a:gd name="connsiteX3" fmla="*/ 0 w 1522553"/>
              <a:gd name="connsiteY3" fmla="*/ 1528549 h 1528549"/>
              <a:gd name="connsiteX0" fmla="*/ 0 w 1522553"/>
              <a:gd name="connsiteY0" fmla="*/ 1528549 h 1528549"/>
              <a:gd name="connsiteX1" fmla="*/ 962352 w 1522553"/>
              <a:gd name="connsiteY1" fmla="*/ 0 h 1528549"/>
              <a:gd name="connsiteX2" fmla="*/ 1522553 w 1522553"/>
              <a:gd name="connsiteY2" fmla="*/ 1185501 h 1528549"/>
              <a:gd name="connsiteX3" fmla="*/ 0 w 1522553"/>
              <a:gd name="connsiteY3" fmla="*/ 1528549 h 1528549"/>
            </a:gdLst>
            <a:ahLst/>
            <a:cxnLst>
              <a:cxn ang="0">
                <a:pos x="connsiteX0" y="connsiteY0"/>
              </a:cxn>
              <a:cxn ang="0">
                <a:pos x="connsiteX1" y="connsiteY1"/>
              </a:cxn>
              <a:cxn ang="0">
                <a:pos x="connsiteX2" y="connsiteY2"/>
              </a:cxn>
              <a:cxn ang="0">
                <a:pos x="connsiteX3" y="connsiteY3"/>
              </a:cxn>
            </a:cxnLst>
            <a:rect l="l" t="t" r="r" b="b"/>
            <a:pathLst>
              <a:path w="1522553" h="1528549">
                <a:moveTo>
                  <a:pt x="0" y="1528549"/>
                </a:moveTo>
                <a:lnTo>
                  <a:pt x="962352" y="0"/>
                </a:lnTo>
                <a:lnTo>
                  <a:pt x="1522553" y="1185501"/>
                </a:lnTo>
                <a:cubicBezTo>
                  <a:pt x="1070970" y="1030464"/>
                  <a:pt x="768792" y="1022020"/>
                  <a:pt x="0" y="152854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descr="A screen shot of a computer&#10;&#10;Description generated with high confidence">
            <a:extLst>
              <a:ext uri="{FF2B5EF4-FFF2-40B4-BE49-F238E27FC236}">
                <a16:creationId xmlns:a16="http://schemas.microsoft.com/office/drawing/2014/main" id="{C3A07C2D-C679-4374-B25B-462779CDA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2155" y="5203912"/>
            <a:ext cx="1158922" cy="637407"/>
          </a:xfrm>
          <a:prstGeom prst="rect">
            <a:avLst/>
          </a:prstGeom>
        </p:spPr>
      </p:pic>
      <p:pic>
        <p:nvPicPr>
          <p:cNvPr id="26" name="Picture 25" descr="A flat screen tv&#10;&#10;Description generated with high confidence">
            <a:extLst>
              <a:ext uri="{FF2B5EF4-FFF2-40B4-BE49-F238E27FC236}">
                <a16:creationId xmlns:a16="http://schemas.microsoft.com/office/drawing/2014/main" id="{A1609316-8E0D-43DD-B8E2-A34E247853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9120" y="5207013"/>
            <a:ext cx="1158922" cy="637407"/>
          </a:xfrm>
          <a:prstGeom prst="rect">
            <a:avLst/>
          </a:prstGeom>
        </p:spPr>
      </p:pic>
      <p:pic>
        <p:nvPicPr>
          <p:cNvPr id="30" name="Picture 29" descr="A close up of a logo&#10;&#10;Description generated with very high confidence">
            <a:extLst>
              <a:ext uri="{FF2B5EF4-FFF2-40B4-BE49-F238E27FC236}">
                <a16:creationId xmlns:a16="http://schemas.microsoft.com/office/drawing/2014/main" id="{ABFBF2D3-13F0-4FBD-93C5-E65BE1004B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94410" flipV="1">
            <a:off x="9537545" y="3592985"/>
            <a:ext cx="2880343" cy="1446172"/>
          </a:xfrm>
          <a:prstGeom prst="rect">
            <a:avLst/>
          </a:prstGeom>
        </p:spPr>
      </p:pic>
      <p:pic>
        <p:nvPicPr>
          <p:cNvPr id="32" name="Picture 31" descr="A close up of a logo&#10;&#10;Description generated with very high confidence">
            <a:extLst>
              <a:ext uri="{FF2B5EF4-FFF2-40B4-BE49-F238E27FC236}">
                <a16:creationId xmlns:a16="http://schemas.microsoft.com/office/drawing/2014/main" id="{2B47A2EE-BE65-496E-84DD-56C33DEB75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802481" flipH="1" flipV="1">
            <a:off x="3510333" y="2864807"/>
            <a:ext cx="2528734" cy="1005166"/>
          </a:xfrm>
          <a:prstGeom prst="rect">
            <a:avLst/>
          </a:prstGeom>
        </p:spPr>
      </p:pic>
      <p:sp>
        <p:nvSpPr>
          <p:cNvPr id="33" name="Rectangle 32">
            <a:extLst>
              <a:ext uri="{FF2B5EF4-FFF2-40B4-BE49-F238E27FC236}">
                <a16:creationId xmlns:a16="http://schemas.microsoft.com/office/drawing/2014/main" id="{B41EE2FE-BFF9-4D34-9727-78D2CD230732}"/>
              </a:ext>
            </a:extLst>
          </p:cNvPr>
          <p:cNvSpPr/>
          <p:nvPr/>
        </p:nvSpPr>
        <p:spPr>
          <a:xfrm>
            <a:off x="9631039" y="231549"/>
            <a:ext cx="20457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DARLING" panose="02000000000000000000" pitchFamily="2" charset="0"/>
                <a:ea typeface="+mn-ea"/>
                <a:cs typeface="+mn-cs"/>
              </a:rPr>
              <a:t>THYMUS GLAND</a:t>
            </a:r>
          </a:p>
        </p:txBody>
      </p:sp>
      <p:pic>
        <p:nvPicPr>
          <p:cNvPr id="34" name="Picture 33" descr="A picture containing clipart&#10;&#10;Description generated with very high confidence">
            <a:extLst>
              <a:ext uri="{FF2B5EF4-FFF2-40B4-BE49-F238E27FC236}">
                <a16:creationId xmlns:a16="http://schemas.microsoft.com/office/drawing/2014/main" id="{CC65B816-F424-4F10-AFFD-BFDA63E2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8860">
            <a:off x="9342178" y="5512957"/>
            <a:ext cx="290612" cy="532401"/>
          </a:xfrm>
          <a:prstGeom prst="rect">
            <a:avLst/>
          </a:prstGeom>
        </p:spPr>
      </p:pic>
      <p:pic>
        <p:nvPicPr>
          <p:cNvPr id="35" name="Picture 34" descr="A picture containing clipart&#10;&#10;Description generated with very high confidence">
            <a:extLst>
              <a:ext uri="{FF2B5EF4-FFF2-40B4-BE49-F238E27FC236}">
                <a16:creationId xmlns:a16="http://schemas.microsoft.com/office/drawing/2014/main" id="{75046C0A-B164-4F1E-B141-E6AF2AED651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16" b="93252" l="9600" r="92000">
                        <a14:foregroundMark x1="48000" y1="61350" x2="77600" y2="55215"/>
                        <a14:foregroundMark x1="50400" y1="49693" x2="60000" y2="60123"/>
                        <a14:foregroundMark x1="50400" y1="93252" x2="50400" y2="93252"/>
                        <a14:foregroundMark x1="61600" y1="77301" x2="73600" y2="71166"/>
                        <a14:foregroundMark x1="72000" y1="52761" x2="72000" y2="52761"/>
                        <a14:foregroundMark x1="92000" y1="65031" x2="92000" y2="65031"/>
                        <a14:foregroundMark x1="69600" y1="49080" x2="69600" y2="49080"/>
                      </a14:backgroundRemoval>
                    </a14:imgEffect>
                  </a14:imgLayer>
                </a14:imgProps>
              </a:ext>
              <a:ext uri="{28A0092B-C50C-407E-A947-70E740481C1C}">
                <a14:useLocalDpi xmlns:a14="http://schemas.microsoft.com/office/drawing/2010/main" val="0"/>
              </a:ext>
            </a:extLst>
          </a:blip>
          <a:stretch>
            <a:fillRect/>
          </a:stretch>
        </p:blipFill>
        <p:spPr>
          <a:xfrm>
            <a:off x="5200314" y="5329626"/>
            <a:ext cx="665287" cy="867534"/>
          </a:xfrm>
          <a:prstGeom prst="rect">
            <a:avLst/>
          </a:prstGeom>
        </p:spPr>
      </p:pic>
    </p:spTree>
    <p:extLst>
      <p:ext uri="{BB962C8B-B14F-4D97-AF65-F5344CB8AC3E}">
        <p14:creationId xmlns:p14="http://schemas.microsoft.com/office/powerpoint/2010/main" val="142665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0013 0.02616 L 0.0013 0.02616 C -0.01237 0.02477 -0.01315 0.03148 -0.01901 0.01898 C -0.0198 0.01736 -0.02032 0.01528 -0.02097 0.01366 C -0.02032 0.00694 -0.02071 -0.00023 -0.01901 -0.00625 C -0.01784 -0.01042 -0.01472 -0.01204 -0.01289 -0.01528 C -0.00717 -0.02547 -0.01329 -0.0213 -0.00482 -0.02431 C -0.00378 -0.02616 -0.003 -0.02824 -0.00183 -0.02963 C -0.00092 -0.03079 0.00026 -0.03056 0.0013 -0.03148 C 0.00234 -0.03241 0.00325 -0.0338 0.00429 -0.03519 C 0.00364 -0.03935 0.00351 -0.04375 0.00234 -0.04769 C 0.00117 -0.05116 -0.00612 -0.0544 -0.00677 -0.05486 C -0.00821 -0.05579 -0.00951 -0.05741 -0.01094 -0.05857 C -0.01407 -0.06088 -0.01524 -0.06042 -0.01901 -0.06204 C -0.0267 -0.06551 -0.01667 -0.06227 -0.02605 -0.06574 C -0.02813 -0.06644 -0.03021 -0.06667 -0.03217 -0.06759 C -0.04414 -0.07176 -0.02526 -0.06644 -0.04336 -0.07107 C -0.04506 -0.07222 -0.04662 -0.07384 -0.04844 -0.07477 C -0.05105 -0.07616 -0.05651 -0.07824 -0.05651 -0.07824 C -0.05717 -0.08009 -0.05834 -0.08148 -0.05847 -0.0838 C -0.05873 -0.08611 -0.05808 -0.08866 -0.05756 -0.09097 C -0.05677 -0.09352 -0.04948 -0.1088 -0.04935 -0.10903 C -0.04792 -0.11134 -0.04584 -0.11204 -0.04427 -0.11435 C -0.04102 -0.11922 -0.03829 -0.12523 -0.03516 -0.13056 C -0.0319 -0.13634 -0.03008 -0.14028 -0.02605 -0.14491 C -0.02487 -0.14653 -0.02344 -0.14746 -0.02201 -0.14861 C -0.02097 -0.15047 -0.02019 -0.15255 -0.01901 -0.15394 C -0.01745 -0.15602 -0.01563 -0.15787 -0.01394 -0.15949 C -0.01146 -0.16158 -0.00847 -0.1632 -0.00586 -0.16482 C -0.00547 -0.16667 -0.00482 -0.16829 -0.00482 -0.17014 C -0.00482 -0.17685 -0.00704 -0.17662 -0.0099 -0.17917 C -0.01094 -0.18102 -0.01172 -0.1831 -0.01289 -0.18449 C -0.01615 -0.18866 -0.0181 -0.18866 -0.02201 -0.19005 C -0.02917 -0.1963 -0.02318 -0.19144 -0.02917 -0.19537 C -0.03086 -0.19653 -0.03243 -0.19815 -0.03425 -0.19908 C -0.0362 -0.2 -0.03829 -0.20023 -0.04024 -0.20093 C -0.04349 -0.20278 -0.04427 -0.20278 -0.0474 -0.20625 C -0.04948 -0.20834 -0.0517 -0.21042 -0.05352 -0.21343 C -0.05469 -0.21574 -0.05756 -0.2213 -0.05951 -0.22246 C -0.06185 -0.22361 -0.06433 -0.22361 -0.06667 -0.22431 C -0.0694 -0.22894 -0.0724 -0.23334 -0.07474 -0.23866 C -0.07709 -0.24398 -0.07956 -0.24931 -0.0819 -0.25486 C -0.08425 -0.26065 -0.08646 -0.26713 -0.08894 -0.27292 C -0.09401 -0.28449 -0.10144 -0.29584 -0.10521 -0.3088 C -0.10769 -0.31806 -0.10638 -0.31389 -0.10925 -0.32153 C -0.10951 -0.32338 -0.11016 -0.325 -0.11016 -0.32685 C -0.11016 -0.32894 -0.1099 -0.33079 -0.10925 -0.33241 C -0.10717 -0.33681 -0.10118 -0.33843 -0.09909 -0.33959 C -0.09701 -0.34074 -0.09506 -0.34213 -0.09297 -0.34306 C -0.08295 -0.34792 -0.0569 -0.34838 -0.05651 -0.34861 C -0.05717 -0.35023 -0.05769 -0.35232 -0.05847 -0.35394 C -0.06172 -0.36042 -0.06289 -0.36158 -0.06667 -0.36667 C -0.06771 -0.36968 -0.06849 -0.37292 -0.06967 -0.37547 C -0.07513 -0.38797 -0.07175 -0.37847 -0.07683 -0.38634 C -0.08243 -0.39537 -0.08177 -0.39445 -0.0849 -0.40255 C -0.08477 -0.40949 -0.08412 -0.46922 -0.0819 -0.48195 C -0.08138 -0.48426 -0.07917 -0.48334 -0.07774 -0.48357 C -0.07136 -0.48472 -0.06498 -0.48496 -0.05847 -0.48542 C -0.0612 -0.50463 -0.05756 -0.48218 -0.06159 -0.49815 C -0.06237 -0.50162 -0.06289 -0.50533 -0.06355 -0.5088 C -0.06485 -0.51505 -0.06771 -0.52685 -0.06771 -0.52685 C -0.06797 -0.53172 -0.06823 -0.53658 -0.06862 -0.54121 C -0.06927 -0.54861 -0.07071 -0.56297 -0.07071 -0.56297 C -0.07032 -0.57014 -0.0711 -0.57778 -0.06967 -0.58449 C -0.06914 -0.58704 -0.06706 -0.58704 -0.06563 -0.5882 C -0.06459 -0.58889 -0.06368 -0.58935 -0.06263 -0.59005 C -0.05599 -0.59329 -0.05573 -0.59213 -0.04636 -0.59352 L -0.02513 -0.59167 C -0.02032 -0.59121 -0.01563 -0.59005 -0.01094 -0.59005 C 0.00468 -0.59005 0.02018 -0.59121 0.0358 -0.59167 C 0.0427 -0.59329 0.04296 -0.59306 0.04895 -0.59537 C 0.05234 -0.59676 0.05468 -0.59792 0.05807 -0.6007 C 0.0608 -0.60324 0.06185 -0.60579 0.06419 -0.60972 C 0.0638 -0.61459 0.06393 -0.61968 0.06315 -0.62408 C 0.06263 -0.62709 0.06093 -0.62871 0.06002 -0.63148 C 0.05924 -0.63426 0.05885 -0.6375 0.05807 -0.64051 C 0.05416 -0.6544 0.05755 -0.63773 0.05494 -0.65116 C 0.05429 -0.64769 0.05507 -0.64144 0.05299 -0.64051 C 0.03945 -0.63287 0.03984 -0.63634 0.03776 -0.64769 C 0.03841 -0.64931 0.03854 -0.65278 0.03984 -0.65301 C 0.04804 -0.6544 0.04804 -0.65185 0.05091 -0.64398 C 0.05065 -0.63866 0.05156 -0.63241 0.05 -0.62778 C 0.04921 -0.6257 0.04635 -0.62732 0.04583 -0.62963 C 0.04323 -0.64375 0.04583 -0.64329 0.05 -0.64584 C 0.05364 -0.64352 0.05299 -0.64584 0.05299 -0.64051 " pathEditMode="relative" ptsTypes="AAAAAAAAAAAAAAAAAAAAAAAAAAAAAAAAAAAAAAAAAAAAAAAAAAAAAAAAAAAAAAAAAAAAAAAAAAAAAAAAAAAAA">
                                      <p:cBhvr>
                                        <p:cTn id="25" dur="2000" fill="hold"/>
                                        <p:tgtEl>
                                          <p:spTgt spid="35"/>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00078 0.00972 L -0.00078 0.00972 C 0.00326 0.00834 0.00782 0.00972 0.01133 0.00602 C 0.01303 0.00417 0.01211 -0.00115 0.01237 -0.00486 C 0.01277 -0.01018 0.0129 -0.01574 0.01342 -0.02106 C 0.01342 -0.02129 0.01498 -0.03611 0.01537 -0.03727 C 0.01615 -0.03912 0.02175 -0.04375 0.02253 -0.04444 C 0.02956 -0.04328 0.03308 -0.04467 0.03868 -0.03912 C 0.04024 -0.0375 0.04128 -0.03518 0.04271 -0.03356 C 0.04402 -0.03217 0.04545 -0.03125 0.04675 -0.03009 C 0.05053 -0.02615 0.04948 -0.02569 0.05391 -0.02291 C 0.05521 -0.02199 0.05665 -0.02153 0.05795 -0.02106 C 0.05899 -0.02222 0.06029 -0.02291 0.06094 -0.02453 C 0.06172 -0.02662 0.06146 -0.02963 0.06198 -0.03194 C 0.06251 -0.03379 0.06355 -0.03541 0.06407 -0.03727 C 0.06459 -0.03889 0.06433 -0.0412 0.06511 -0.04259 C 0.06576 -0.04398 0.06706 -0.04375 0.0681 -0.04444 C 0.07279 -0.04328 0.07761 -0.04282 0.0823 -0.04074 C 0.08347 -0.04028 0.08425 -0.03819 0.08529 -0.03727 C 0.08633 -0.03634 0.08737 -0.03611 0.08842 -0.03541 C 0.08907 -0.03912 0.09011 -0.04259 0.09037 -0.04629 C 0.09076 -0.05046 0.09089 -0.05463 0.09141 -0.05879 C 0.09167 -0.06065 0.09167 -0.06296 0.09245 -0.06435 C 0.09323 -0.06551 0.09441 -0.06574 0.09545 -0.06597 C 0.10222 -0.06759 0.10899 -0.06852 0.11576 -0.06967 C 0.12266 -0.08819 0.12383 -0.09028 0.13099 -0.11828 C 0.13269 -0.125 0.13399 -0.13194 0.13607 -0.13819 C 0.13946 -0.14861 0.14415 -0.15787 0.14714 -0.16875 C 0.15769 -0.20602 0.14532 -0.16342 0.15534 -0.19398 C 0.16876 -0.23495 0.14974 -0.18102 0.16133 -0.21203 C 0.16329 -0.21713 0.16498 -0.22384 0.16745 -0.22824 C 0.17006 -0.23287 0.1724 -0.23449 0.17553 -0.23727 C 0.17826 -0.23657 0.18126 -0.2375 0.18373 -0.23541 C 0.1849 -0.23426 0.18099 -0.23287 0.17969 -0.23356 C 0.17696 -0.23495 0.17253 -0.24213 0.17045 -0.24629 C 0.16941 -0.24861 0.16849 -0.25115 0.16745 -0.25347 C 0.16706 -0.25532 0.1668 -0.25694 0.16641 -0.25879 C 0.16576 -0.26296 0.16589 -0.26782 0.16446 -0.27153 C 0.16329 -0.2743 0.16107 -0.275 0.15938 -0.27685 C 0.15938 -0.27685 0.15118 -0.29838 0.15118 -0.29838 L 0.14519 -0.31296 C 0.14415 -0.31828 0.14336 -0.32384 0.14206 -0.32916 C 0.14128 -0.33287 0.13985 -0.33611 0.13907 -0.33981 C 0.13855 -0.34282 0.13842 -0.34606 0.13803 -0.34884 C 0.13777 -0.35069 0.13724 -0.35254 0.13698 -0.3544 C 0.13633 -0.36041 0.1362 -0.36666 0.13503 -0.37245 C 0.13451 -0.37477 0.13308 -0.37615 0.13204 -0.37778 C 0.12982 -0.38102 0.12735 -0.38403 0.12487 -0.3868 C 0.12448 -0.38865 0.12435 -0.39051 0.12383 -0.39213 C 0.12214 -0.39768 0.12019 -0.40046 0.11784 -0.40486 C 0.11706 -0.40787 0.11641 -0.41065 0.11576 -0.41389 C 0.11303 -0.42754 0.10769 -0.45532 0.10769 -0.45532 C 0.10691 -0.46296 0.10626 -0.47083 0.1056 -0.4787 C 0.10352 -0.50555 0.10573 -0.48518 0.10365 -0.50393 C 0.10391 -0.51597 0.10378 -0.52801 0.10456 -0.53981 C 0.10482 -0.54213 0.10665 -0.54305 0.10665 -0.54537 C 0.10665 -0.54838 0.10339 -0.55509 0.10261 -0.55787 C 0.0987 -0.57153 0.10235 -0.56273 0.09857 -0.57778 C 0.09805 -0.57963 0.09714 -0.58125 0.09649 -0.5831 C 0.09571 -0.59074 0.09362 -0.6037 0.09649 -0.61018 C 0.09779 -0.61296 0.10053 -0.60903 0.10261 -0.60833 C 0.10222 -0.61018 0.10222 -0.61227 0.10157 -0.61389 C 0.10079 -0.61551 0.09896 -0.61528 0.09857 -0.61736 C 0.09818 -0.61921 0.09948 -0.62268 0.09948 -0.62268 " pathEditMode="relative" ptsTypes="AAAAAAAAAAAAAAAAAAAAAAAAAAAAAAAAAAAAAAAAAAAAAAAAAAAAAAAAAAAAAAAA">
                                      <p:cBhvr>
                                        <p:cTn id="48" dur="20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animal, invertebrate, arthropod&#10;&#10;Description generated with very high confidence">
            <a:extLst>
              <a:ext uri="{FF2B5EF4-FFF2-40B4-BE49-F238E27FC236}">
                <a16:creationId xmlns:a16="http://schemas.microsoft.com/office/drawing/2014/main" id="{8DF2974B-A546-4A36-9C8F-F28A04950AE2}"/>
              </a:ext>
            </a:extLst>
          </p:cNvPr>
          <p:cNvPicPr>
            <a:picLocks noChangeAspect="1"/>
          </p:cNvPicPr>
          <p:nvPr/>
        </p:nvPicPr>
        <p:blipFill rotWithShape="1">
          <a:blip r:embed="rId2">
            <a:extLst>
              <a:ext uri="{28A0092B-C50C-407E-A947-70E740481C1C}">
                <a14:useLocalDpi xmlns:a14="http://schemas.microsoft.com/office/drawing/2010/main" val="0"/>
              </a:ext>
            </a:extLst>
          </a:blip>
          <a:srcRect l="50" t="11351" r="23994" b="50000"/>
          <a:stretch/>
        </p:blipFill>
        <p:spPr>
          <a:xfrm>
            <a:off x="2100649" y="0"/>
            <a:ext cx="10091350" cy="6846380"/>
          </a:xfrm>
          <a:prstGeom prst="rect">
            <a:avLst/>
          </a:prstGeom>
        </p:spPr>
      </p:pic>
      <p:sp>
        <p:nvSpPr>
          <p:cNvPr id="2" name="Title 1">
            <a:extLst>
              <a:ext uri="{FF2B5EF4-FFF2-40B4-BE49-F238E27FC236}">
                <a16:creationId xmlns:a16="http://schemas.microsoft.com/office/drawing/2014/main" id="{B4D591F3-BB4C-4813-9167-160653A1D177}"/>
              </a:ext>
            </a:extLst>
          </p:cNvPr>
          <p:cNvSpPr>
            <a:spLocks noGrp="1"/>
          </p:cNvSpPr>
          <p:nvPr>
            <p:ph type="title"/>
          </p:nvPr>
        </p:nvSpPr>
        <p:spPr>
          <a:xfrm>
            <a:off x="383997" y="359547"/>
            <a:ext cx="5995086" cy="1325563"/>
          </a:xfrm>
        </p:spPr>
        <p:txBody>
          <a:bodyPr/>
          <a:lstStyle/>
          <a:p>
            <a:r>
              <a:rPr lang="en-US" b="1" dirty="0">
                <a:solidFill>
                  <a:schemeClr val="bg1"/>
                </a:solidFill>
              </a:rPr>
              <a:t>B-Cells Moving Out!</a:t>
            </a:r>
          </a:p>
        </p:txBody>
      </p:sp>
      <p:sp>
        <p:nvSpPr>
          <p:cNvPr id="3" name="Content Placeholder 2">
            <a:extLst>
              <a:ext uri="{FF2B5EF4-FFF2-40B4-BE49-F238E27FC236}">
                <a16:creationId xmlns:a16="http://schemas.microsoft.com/office/drawing/2014/main" id="{8F09D803-D7A3-4C6E-8DD6-FDBFCF81C275}"/>
              </a:ext>
            </a:extLst>
          </p:cNvPr>
          <p:cNvSpPr>
            <a:spLocks noGrp="1"/>
          </p:cNvSpPr>
          <p:nvPr>
            <p:ph idx="1"/>
          </p:nvPr>
        </p:nvSpPr>
        <p:spPr>
          <a:xfrm>
            <a:off x="310978" y="1813268"/>
            <a:ext cx="5785022" cy="4351338"/>
          </a:xfrm>
        </p:spPr>
        <p:txBody>
          <a:bodyPr>
            <a:normAutofit lnSpcReduction="10000"/>
          </a:bodyPr>
          <a:lstStyle/>
          <a:p>
            <a:r>
              <a:rPr lang="en-US" sz="4400" i="1" dirty="0">
                <a:solidFill>
                  <a:schemeClr val="bg1"/>
                </a:solidFill>
              </a:rPr>
              <a:t>B-cells</a:t>
            </a:r>
            <a:r>
              <a:rPr lang="en-US" sz="4400" dirty="0">
                <a:solidFill>
                  <a:schemeClr val="bg1"/>
                </a:solidFill>
              </a:rPr>
              <a:t> mature in the bone marrow.</a:t>
            </a:r>
          </a:p>
          <a:p>
            <a:r>
              <a:rPr lang="en-US" sz="4400" dirty="0">
                <a:solidFill>
                  <a:schemeClr val="bg1"/>
                </a:solidFill>
              </a:rPr>
              <a:t>Once mature, they move out and into the lymphatic system to reside in the secondary lymphatic organs.</a:t>
            </a:r>
          </a:p>
        </p:txBody>
      </p:sp>
      <p:pic>
        <p:nvPicPr>
          <p:cNvPr id="4" name="Picture 3">
            <a:extLst>
              <a:ext uri="{FF2B5EF4-FFF2-40B4-BE49-F238E27FC236}">
                <a16:creationId xmlns:a16="http://schemas.microsoft.com/office/drawing/2014/main" id="{62C2EEC1-609C-4615-90BC-C6E447622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06049">
            <a:off x="7137552" y="672872"/>
            <a:ext cx="1680519" cy="1669500"/>
          </a:xfrm>
          <a:prstGeom prst="rect">
            <a:avLst/>
          </a:prstGeom>
        </p:spPr>
      </p:pic>
      <p:pic>
        <p:nvPicPr>
          <p:cNvPr id="5" name="Picture 4" descr="A picture containing clipart&#10;&#10;Description generated with very high confidence">
            <a:extLst>
              <a:ext uri="{FF2B5EF4-FFF2-40B4-BE49-F238E27FC236}">
                <a16:creationId xmlns:a16="http://schemas.microsoft.com/office/drawing/2014/main" id="{7A553A4D-64A6-4AB4-8066-995D3A2C12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16" b="93252" l="9600" r="92000">
                        <a14:foregroundMark x1="48000" y1="61350" x2="77600" y2="55215"/>
                        <a14:foregroundMark x1="50400" y1="49693" x2="60000" y2="60123"/>
                        <a14:foregroundMark x1="50400" y1="93252" x2="50400" y2="93252"/>
                        <a14:foregroundMark x1="61600" y1="77301" x2="73600" y2="71166"/>
                        <a14:foregroundMark x1="72000" y1="52761" x2="72000" y2="52761"/>
                        <a14:foregroundMark x1="92000" y1="65031" x2="92000" y2="65031"/>
                        <a14:foregroundMark x1="69600" y1="49080" x2="69600" y2="49080"/>
                      </a14:backgroundRemoval>
                    </a14:imgEffect>
                  </a14:imgLayer>
                </a14:imgProps>
              </a:ext>
              <a:ext uri="{28A0092B-C50C-407E-A947-70E740481C1C}">
                <a14:useLocalDpi xmlns:a14="http://schemas.microsoft.com/office/drawing/2010/main" val="0"/>
              </a:ext>
            </a:extLst>
          </a:blip>
          <a:stretch>
            <a:fillRect/>
          </a:stretch>
        </p:blipFill>
        <p:spPr>
          <a:xfrm flipH="1">
            <a:off x="7635350" y="-141651"/>
            <a:ext cx="1405168" cy="1832339"/>
          </a:xfrm>
          <a:prstGeom prst="rect">
            <a:avLst/>
          </a:prstGeom>
        </p:spPr>
      </p:pic>
    </p:spTree>
    <p:extLst>
      <p:ext uri="{BB962C8B-B14F-4D97-AF65-F5344CB8AC3E}">
        <p14:creationId xmlns:p14="http://schemas.microsoft.com/office/powerpoint/2010/main" val="1166570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path" presetSubtype="0" accel="47000" decel="45000" fill="hold" nodeType="clickEffect">
                                  <p:stCondLst>
                                    <p:cond delay="0"/>
                                  </p:stCondLst>
                                  <p:childTnLst>
                                    <p:animMotion origin="layout" path="M -0.04231 0.0963 C -0.04296 0.16297 -0.00091 0.22153 0.05222 0.22385 C 0.09414 0.22963 0.12865 0.19723 0.12943 0.15718 C 0.12943 0.11806 0.09558 0.08033 0.05287 0.07801 C 0.03151 0.07801 0.01224 0.08264 -0.00156 0.0963 C -0.02161 0.11482 -0.03333 0.14445 -0.03333 0.17894 C -0.03333 0.19723 -0.02994 0.21574 -0.02369 0.23195 C -0.00911 0.26644 0.01914 0.29051 0.05144 0.29352 C 0.08933 0.29861 0.12032 0.26968 0.12032 0.23496 C 0.1211 0.19723 0.09011 0.16528 0.05222 0.16042 C 0.03282 0.16042 0.01563 0.16528 0.00248 0.17639 C -0.01471 0.19491 -0.02565 0.22385 -0.02565 0.25348 C -0.02565 0.26968 -0.02226 0.28542 -0.01666 0.30162 C -0.00364 0.33056 0.02123 0.35463 0.05079 0.35695 C 0.08529 0.36019 0.11276 0.3331 0.11276 0.30162 C 0.11355 0.26968 0.08594 0.24005 0.05144 0.2375 C 0.03425 0.23496 0.01849 0.24005 0.00664 0.25116 C -0.00911 0.26644 -0.01809 0.29051 -0.01809 0.32014 C -0.01809 0.3331 -0.01523 0.34908 -0.01054 0.36273 C 0.00118 0.38912 0.02383 0.41088 0.05013 0.4132 C 0.08112 0.4132 0.10586 0.39236 0.10586 0.36273 C 0.10586 0.3331 0.08178 0.30648 0.05079 0.30394 C 0.03568 0.30394 0.02123 0.30973 0.01081 0.31783 C -0.00364 0.33056 -0.01184 0.35463 -0.01263 0.37871 C -0.01263 0.39236 -0.00911 0.4051 -0.00494 0.41551 C 0.00534 0.44283 0.02592 0.46135 0.04935 0.46135 C 0.07709 0.46366 0.09974 0.44514 0.09974 0.41875 C 0.10039 0.39236 0.07761 0.36829 0.05013 0.36505 C 0.03633 0.36505 0.02331 0.36829 0.0142 0.37871 C 0.00118 0.38912 -0.00638 0.41088 -0.00638 0.43172 C -0.00638 0.44514 -0.00429 0.45579 -0.00026 0.46621 C 0.00951 0.49028 0.02735 0.50625 0.0487 0.50949 C 0.07422 0.50949 0.09414 0.49329 0.09414 0.46945 C 0.09493 0.44514 0.075 0.42361 0.04935 0.4213 C 0.03698 0.4213 0.02592 0.42361 0.01771 0.43172 C 0.00612 0.44283 -0.00091 0.46135 -0.00091 0.48218 C -0.00091 0.49329 0.00118 0.50139 0.00456 0.51181 C 0.01276 0.53287 0.02956 0.5463 0.0487 0.54885 C 0.07136 0.55185 0.08933 0.53588 0.08933 0.51181 C 0.08933 0.49329 0.07214 0.47176 0.04935 0.47176 C 0.03763 0.46945 0.02735 0.47431 0.0198 0.47986 C 0.00951 0.49028 0.00326 0.50625 0.00326 0.52547 C 0.00326 0.53588 0.00534 0.54398 0.00873 0.55185 C 0.01628 0.57037 0.03151 0.58403 0.04792 0.58635 C 0.06862 0.58889 0.08529 0.57292 0.08529 0.5544 C 0.08529 0.53287 0.06862 0.5176 0.0487 0.51435 C 0.03907 0.51435 0.02956 0.5176 0.02253 0.52547 C 0.01276 0.53287 0.00743 0.5463 0.00743 0.56482 C 0.00743 0.57292 0.00951 0.58102 0.01224 0.58889 C 0.01914 0.60486 0.03217 0.61852 0.04792 0.61852 C 0.06602 0.62107 0.08112 0.60741 0.08112 0.58889 C 0.08112 0.57292 0.06654 0.55672 0.04792 0.55672 C 0.03985 0.5544 0.03086 0.55672 0.02461 0.5625 C 0.01628 0.57292 0.01146 0.58635 0.01146 0.59954 C 0.01146 0.60741 0.01276 0.61528 0.01563 0.62107 C 0.02188 0.63704 0.0336 0.64769 0.04792 0.6507 C 0.06459 0.6507 0.07761 0.63704 0.07761 0.62338 C 0.07761 0.60741 0.06459 0.59213 0.04792 0.59213 C 0.03985 0.59213 0.03217 0.59445 0.02735 0.59954 C 0.01914 0.60486 0.01485 0.61852 0.01485 0.63148 C 0.01485 0.63704 0.01628 0.64491 0.01849 0.6507 C 0.02383 0.66598 0.0349 0.67408 0.04727 0.67732 C 0.0625 0.67732 0.07422 0.66598 0.07422 0.65301 C 0.07422 0.63704 0.0625 0.62639 0.04792 0.62338 C 0.0405 0.62338 0.0336 0.62639 0.02878 0.63148 C 0.02188 0.63704 0.01771 0.64769 0.01771 0.66111 C 0.01771 0.66598 0.01914 0.67153 0.02123 0.67732 " pathEditMode="relative" rAng="0" ptsTypes="AAAAAAAAAAAAAAAAAAAAAAAAAAAAAAAAAAAAAAAAAAAAAAAAAAAAAAAAAAAAAAAAAAA">
                                      <p:cBhvr>
                                        <p:cTn id="6" dur="12500" fill="hold"/>
                                        <p:tgtEl>
                                          <p:spTgt spid="5"/>
                                        </p:tgtEl>
                                        <p:attrNameLst>
                                          <p:attrName>ppt_x</p:attrName>
                                          <p:attrName>ppt_y</p:attrName>
                                        </p:attrNameLst>
                                      </p:cBhvr>
                                      <p:rCtr x="8581" y="28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map&#10;&#10;Description generated with high confidence">
            <a:extLst>
              <a:ext uri="{FF2B5EF4-FFF2-40B4-BE49-F238E27FC236}">
                <a16:creationId xmlns:a16="http://schemas.microsoft.com/office/drawing/2014/main" id="{1B6C5584-3206-4FBC-952F-B61CB480DA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3042" t="12239"/>
          <a:stretch/>
        </p:blipFill>
        <p:spPr>
          <a:xfrm>
            <a:off x="6332849" y="492573"/>
            <a:ext cx="4195491" cy="5880796"/>
          </a:xfrm>
          <a:prstGeom prst="rect">
            <a:avLst/>
          </a:prstGeom>
        </p:spPr>
      </p:pic>
      <p:sp>
        <p:nvSpPr>
          <p:cNvPr id="10" name="Rectangle 9">
            <a:extLst>
              <a:ext uri="{FF2B5EF4-FFF2-40B4-BE49-F238E27FC236}">
                <a16:creationId xmlns:a16="http://schemas.microsoft.com/office/drawing/2014/main" id="{1707FC24-6981-43D9-B525-C7832BA224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9725C5-F09C-407B-99CB-187EA471315C}"/>
              </a:ext>
            </a:extLst>
          </p:cNvPr>
          <p:cNvSpPr>
            <a:spLocks noGrp="1"/>
          </p:cNvSpPr>
          <p:nvPr>
            <p:ph type="title"/>
          </p:nvPr>
        </p:nvSpPr>
        <p:spPr>
          <a:xfrm>
            <a:off x="336884" y="919963"/>
            <a:ext cx="4332307" cy="4962524"/>
          </a:xfrm>
        </p:spPr>
        <p:txBody>
          <a:bodyPr vert="horz" lIns="91440" tIns="45720" rIns="91440" bIns="45720" rtlCol="0" anchor="ctr">
            <a:normAutofit fontScale="90000"/>
          </a:bodyPr>
          <a:lstStyle/>
          <a:p>
            <a:pPr algn="ctr"/>
            <a:r>
              <a:rPr lang="en-US" sz="4800" kern="1200" dirty="0">
                <a:solidFill>
                  <a:schemeClr val="bg1"/>
                </a:solidFill>
                <a:latin typeface="+mj-lt"/>
                <a:ea typeface="+mj-ea"/>
                <a:cs typeface="+mj-cs"/>
              </a:rPr>
              <a:t>Secondary Lymphatic Organs</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_____</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The B-Cells Stay in the Secondary Lymphatic Organs and Wait to be </a:t>
            </a:r>
            <a:r>
              <a:rPr lang="en-US" sz="4800" kern="1200" dirty="0">
                <a:solidFill>
                  <a:srgbClr val="FFFF00"/>
                </a:solidFill>
                <a:latin typeface="+mj-lt"/>
                <a:ea typeface="+mj-ea"/>
                <a:cs typeface="+mj-cs"/>
              </a:rPr>
              <a:t>Activated by the presence of an ANTIGEN</a:t>
            </a:r>
          </a:p>
        </p:txBody>
      </p:sp>
      <p:sp>
        <p:nvSpPr>
          <p:cNvPr id="6" name="Rectangle 5">
            <a:extLst>
              <a:ext uri="{FF2B5EF4-FFF2-40B4-BE49-F238E27FC236}">
                <a16:creationId xmlns:a16="http://schemas.microsoft.com/office/drawing/2014/main" id="{BA018260-15A7-480C-BFA7-BF977B24AD16}"/>
              </a:ext>
            </a:extLst>
          </p:cNvPr>
          <p:cNvSpPr/>
          <p:nvPr/>
        </p:nvSpPr>
        <p:spPr>
          <a:xfrm>
            <a:off x="9485603" y="993747"/>
            <a:ext cx="1597060" cy="523220"/>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Adenoids</a:t>
            </a:r>
          </a:p>
        </p:txBody>
      </p:sp>
      <p:sp>
        <p:nvSpPr>
          <p:cNvPr id="13" name="Rectangle 12">
            <a:extLst>
              <a:ext uri="{FF2B5EF4-FFF2-40B4-BE49-F238E27FC236}">
                <a16:creationId xmlns:a16="http://schemas.microsoft.com/office/drawing/2014/main" id="{413F91BE-9941-4621-95E2-7D5399DEF0CB}"/>
              </a:ext>
            </a:extLst>
          </p:cNvPr>
          <p:cNvSpPr/>
          <p:nvPr/>
        </p:nvSpPr>
        <p:spPr>
          <a:xfrm>
            <a:off x="9485603" y="2188884"/>
            <a:ext cx="1182397" cy="523220"/>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Spleen</a:t>
            </a:r>
          </a:p>
        </p:txBody>
      </p:sp>
      <p:sp>
        <p:nvSpPr>
          <p:cNvPr id="15" name="Rectangle 14">
            <a:extLst>
              <a:ext uri="{FF2B5EF4-FFF2-40B4-BE49-F238E27FC236}">
                <a16:creationId xmlns:a16="http://schemas.microsoft.com/office/drawing/2014/main" id="{0946DBD7-CA26-4E14-B259-20B5615D92EF}"/>
              </a:ext>
            </a:extLst>
          </p:cNvPr>
          <p:cNvSpPr/>
          <p:nvPr/>
        </p:nvSpPr>
        <p:spPr>
          <a:xfrm>
            <a:off x="4993341" y="1352519"/>
            <a:ext cx="2399696" cy="523220"/>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Lymph Nodes</a:t>
            </a:r>
          </a:p>
        </p:txBody>
      </p:sp>
      <p:sp>
        <p:nvSpPr>
          <p:cNvPr id="14" name="Rectangle 13">
            <a:extLst>
              <a:ext uri="{FF2B5EF4-FFF2-40B4-BE49-F238E27FC236}">
                <a16:creationId xmlns:a16="http://schemas.microsoft.com/office/drawing/2014/main" id="{DEE63C80-B7C7-4DDD-B647-7C0FFC118907}"/>
              </a:ext>
            </a:extLst>
          </p:cNvPr>
          <p:cNvSpPr/>
          <p:nvPr/>
        </p:nvSpPr>
        <p:spPr>
          <a:xfrm>
            <a:off x="6639548" y="938588"/>
            <a:ext cx="1182397" cy="523220"/>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Tonsils</a:t>
            </a:r>
          </a:p>
        </p:txBody>
      </p:sp>
      <p:sp>
        <p:nvSpPr>
          <p:cNvPr id="16" name="Rectangle 15">
            <a:extLst>
              <a:ext uri="{FF2B5EF4-FFF2-40B4-BE49-F238E27FC236}">
                <a16:creationId xmlns:a16="http://schemas.microsoft.com/office/drawing/2014/main" id="{FCFCB850-F541-4DB2-BB8F-D6CE05F43F50}"/>
              </a:ext>
            </a:extLst>
          </p:cNvPr>
          <p:cNvSpPr/>
          <p:nvPr/>
        </p:nvSpPr>
        <p:spPr>
          <a:xfrm>
            <a:off x="6049298" y="1836298"/>
            <a:ext cx="1433882" cy="523220"/>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Thymus</a:t>
            </a:r>
          </a:p>
        </p:txBody>
      </p:sp>
    </p:spTree>
    <p:extLst>
      <p:ext uri="{BB962C8B-B14F-4D97-AF65-F5344CB8AC3E}">
        <p14:creationId xmlns:p14="http://schemas.microsoft.com/office/powerpoint/2010/main" val="338732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0C8F3-0F5F-44DC-96DE-D4F27C986107}"/>
              </a:ext>
            </a:extLst>
          </p:cNvPr>
          <p:cNvPicPr>
            <a:picLocks noChangeAspect="1"/>
          </p:cNvPicPr>
          <p:nvPr/>
        </p:nvPicPr>
        <p:blipFill rotWithShape="1">
          <a:blip r:embed="rId2">
            <a:extLst>
              <a:ext uri="{28A0092B-C50C-407E-A947-70E740481C1C}">
                <a14:useLocalDpi xmlns:a14="http://schemas.microsoft.com/office/drawing/2010/main" val="0"/>
              </a:ext>
            </a:extLst>
          </a:blip>
          <a:srcRect r="1345" b="3"/>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51EE4B66-9CC1-419E-93DA-D2370DC18E99}"/>
              </a:ext>
            </a:extLst>
          </p:cNvPr>
          <p:cNvSpPr>
            <a:spLocks noGrp="1"/>
          </p:cNvSpPr>
          <p:nvPr>
            <p:ph type="title"/>
          </p:nvPr>
        </p:nvSpPr>
        <p:spPr>
          <a:xfrm>
            <a:off x="639663" y="204723"/>
            <a:ext cx="6519314" cy="1166877"/>
          </a:xfrm>
        </p:spPr>
        <p:txBody>
          <a:bodyPr>
            <a:normAutofit/>
          </a:bodyPr>
          <a:lstStyle/>
          <a:p>
            <a:r>
              <a:rPr lang="en-US" b="1" dirty="0">
                <a:solidFill>
                  <a:schemeClr val="accent1">
                    <a:lumMod val="75000"/>
                  </a:schemeClr>
                </a:solidFill>
                <a:effectLst>
                  <a:outerShdw blurRad="38100" dist="38100" dir="2700000" algn="tl">
                    <a:srgbClr val="000000">
                      <a:alpha val="43137"/>
                    </a:srgbClr>
                  </a:outerShdw>
                </a:effectLst>
              </a:rPr>
              <a:t>ANTIGENS and ANTIBODIES</a:t>
            </a:r>
          </a:p>
        </p:txBody>
      </p:sp>
      <p:sp>
        <p:nvSpPr>
          <p:cNvPr id="3" name="Content Placeholder 2">
            <a:extLst>
              <a:ext uri="{FF2B5EF4-FFF2-40B4-BE49-F238E27FC236}">
                <a16:creationId xmlns:a16="http://schemas.microsoft.com/office/drawing/2014/main" id="{9808AF39-6A99-4B03-934B-57B1D03B2B83}"/>
              </a:ext>
            </a:extLst>
          </p:cNvPr>
          <p:cNvSpPr>
            <a:spLocks noGrp="1"/>
          </p:cNvSpPr>
          <p:nvPr>
            <p:ph idx="1"/>
          </p:nvPr>
        </p:nvSpPr>
        <p:spPr>
          <a:xfrm>
            <a:off x="648930" y="1502230"/>
            <a:ext cx="5127029" cy="4721590"/>
          </a:xfrm>
        </p:spPr>
        <p:txBody>
          <a:bodyPr>
            <a:normAutofit fontScale="92500"/>
          </a:bodyPr>
          <a:lstStyle/>
          <a:p>
            <a:r>
              <a:rPr lang="en-US" sz="3200" b="1" dirty="0">
                <a:solidFill>
                  <a:schemeClr val="accent1">
                    <a:lumMod val="75000"/>
                  </a:schemeClr>
                </a:solidFill>
              </a:rPr>
              <a:t>ANTIGENS</a:t>
            </a:r>
            <a:r>
              <a:rPr lang="en-US" sz="3200" b="1" dirty="0"/>
              <a:t> </a:t>
            </a:r>
            <a:r>
              <a:rPr lang="en-US" sz="3200" dirty="0"/>
              <a:t>are defined as </a:t>
            </a:r>
            <a:r>
              <a:rPr lang="en-US" sz="3200" u="sng" dirty="0"/>
              <a:t>anything that has the ability to provoke an immune response </a:t>
            </a:r>
          </a:p>
          <a:p>
            <a:pPr lvl="1"/>
            <a:r>
              <a:rPr lang="en-US" sz="2800" u="sng" dirty="0"/>
              <a:t>Antigens can be viruses, bacteria, or other molecules. </a:t>
            </a:r>
          </a:p>
          <a:p>
            <a:r>
              <a:rPr lang="en-US" sz="3200" b="1" dirty="0">
                <a:solidFill>
                  <a:schemeClr val="accent1">
                    <a:lumMod val="75000"/>
                  </a:schemeClr>
                </a:solidFill>
              </a:rPr>
              <a:t>ANTIBODIES</a:t>
            </a:r>
            <a:r>
              <a:rPr lang="en-US" sz="3200" b="1" dirty="0"/>
              <a:t> </a:t>
            </a:r>
            <a:r>
              <a:rPr lang="en-US" sz="3200" dirty="0"/>
              <a:t>(immunoglobulins) are the proteins produced by the immune system to specifically bind to specific antigens. </a:t>
            </a:r>
          </a:p>
        </p:txBody>
      </p:sp>
    </p:spTree>
    <p:extLst>
      <p:ext uri="{BB962C8B-B14F-4D97-AF65-F5344CB8AC3E}">
        <p14:creationId xmlns:p14="http://schemas.microsoft.com/office/powerpoint/2010/main" val="131201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5FFC-8811-4EC1-ADFE-A9F4875E34F3}"/>
              </a:ext>
            </a:extLst>
          </p:cNvPr>
          <p:cNvSpPr>
            <a:spLocks noGrp="1"/>
          </p:cNvSpPr>
          <p:nvPr>
            <p:ph type="title"/>
          </p:nvPr>
        </p:nvSpPr>
        <p:spPr>
          <a:xfrm>
            <a:off x="0" y="88785"/>
            <a:ext cx="10515600" cy="1256188"/>
          </a:xfrm>
        </p:spPr>
        <p:txBody>
          <a:bodyPr/>
          <a:lstStyle/>
          <a:p>
            <a:r>
              <a:rPr lang="en-US" b="1" dirty="0">
                <a:latin typeface="Cooper Std Black" panose="0208090304030B020404" pitchFamily="18" charset="0"/>
              </a:rPr>
              <a:t>B-Cells PURPOSE IN LIFE!</a:t>
            </a:r>
          </a:p>
        </p:txBody>
      </p:sp>
      <p:sp>
        <p:nvSpPr>
          <p:cNvPr id="3" name="Content Placeholder 2">
            <a:extLst>
              <a:ext uri="{FF2B5EF4-FFF2-40B4-BE49-F238E27FC236}">
                <a16:creationId xmlns:a16="http://schemas.microsoft.com/office/drawing/2014/main" id="{0DC6C343-70CC-4C49-813E-7AB1E3ED342B}"/>
              </a:ext>
            </a:extLst>
          </p:cNvPr>
          <p:cNvSpPr>
            <a:spLocks noGrp="1"/>
          </p:cNvSpPr>
          <p:nvPr>
            <p:ph idx="1"/>
          </p:nvPr>
        </p:nvSpPr>
        <p:spPr>
          <a:xfrm>
            <a:off x="622045" y="1427260"/>
            <a:ext cx="5946434" cy="5037057"/>
          </a:xfrm>
        </p:spPr>
        <p:txBody>
          <a:bodyPr>
            <a:normAutofit lnSpcReduction="10000"/>
          </a:bodyPr>
          <a:lstStyle/>
          <a:p>
            <a:pPr marL="0" indent="0">
              <a:buNone/>
            </a:pPr>
            <a:r>
              <a:rPr lang="en-US" sz="4000" dirty="0"/>
              <a:t>The whole purpose in a B-cell’s life is to… </a:t>
            </a:r>
          </a:p>
          <a:p>
            <a:pPr marL="0" indent="0">
              <a:buNone/>
            </a:pPr>
            <a:endParaRPr lang="en-US" sz="4000" dirty="0"/>
          </a:p>
          <a:p>
            <a:pPr marL="514350" indent="-514350">
              <a:buFont typeface="+mj-lt"/>
              <a:buAutoNum type="arabicPeriod"/>
            </a:pPr>
            <a:r>
              <a:rPr lang="en-US" sz="4000" b="1" dirty="0"/>
              <a:t>IDENTIFY ANTIGENS</a:t>
            </a:r>
          </a:p>
          <a:p>
            <a:pPr marL="514350" indent="-514350">
              <a:buFont typeface="+mj-lt"/>
              <a:buAutoNum type="arabicPeriod"/>
            </a:pPr>
            <a:r>
              <a:rPr lang="en-US" sz="4000" b="1" dirty="0"/>
              <a:t>ALERT THE IMMUNE SYSTEM THAT AN ANTIGEN HAS BEEN FOUND</a:t>
            </a:r>
          </a:p>
          <a:p>
            <a:pPr marL="514350" indent="-514350">
              <a:buFont typeface="+mj-lt"/>
              <a:buAutoNum type="arabicPeriod"/>
            </a:pPr>
            <a:r>
              <a:rPr lang="en-US" sz="4000" b="1" dirty="0"/>
              <a:t>SECRETE ANTIBODIES</a:t>
            </a:r>
          </a:p>
          <a:p>
            <a:endParaRPr lang="en-US" sz="4000" dirty="0"/>
          </a:p>
        </p:txBody>
      </p:sp>
      <p:pic>
        <p:nvPicPr>
          <p:cNvPr id="17" name="Picture 16">
            <a:extLst>
              <a:ext uri="{FF2B5EF4-FFF2-40B4-BE49-F238E27FC236}">
                <a16:creationId xmlns:a16="http://schemas.microsoft.com/office/drawing/2014/main" id="{BE69E1D0-7446-4FE8-9A3B-9D2C55AEC5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3794652">
            <a:off x="8442876" y="735814"/>
            <a:ext cx="1169075" cy="924708"/>
          </a:xfrm>
          <a:prstGeom prst="rect">
            <a:avLst/>
          </a:prstGeom>
        </p:spPr>
      </p:pic>
      <p:sp>
        <p:nvSpPr>
          <p:cNvPr id="23" name="Oval 22">
            <a:extLst>
              <a:ext uri="{FF2B5EF4-FFF2-40B4-BE49-F238E27FC236}">
                <a16:creationId xmlns:a16="http://schemas.microsoft.com/office/drawing/2014/main" id="{7C58BF60-3FC4-4E90-8064-DC8911847179}"/>
              </a:ext>
            </a:extLst>
          </p:cNvPr>
          <p:cNvSpPr/>
          <p:nvPr/>
        </p:nvSpPr>
        <p:spPr>
          <a:xfrm>
            <a:off x="7043058" y="2131566"/>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2FD5506-082F-4569-A127-0075D40B3B6E}"/>
              </a:ext>
            </a:extLst>
          </p:cNvPr>
          <p:cNvSpPr/>
          <p:nvPr/>
        </p:nvSpPr>
        <p:spPr>
          <a:xfrm>
            <a:off x="7326514" y="2707204"/>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1197D29A-C14D-4ECA-B0F5-37D4B87BDF1E}"/>
              </a:ext>
            </a:extLst>
          </p:cNvPr>
          <p:cNvSpPr/>
          <p:nvPr/>
        </p:nvSpPr>
        <p:spPr>
          <a:xfrm rot="6144486">
            <a:off x="8042200" y="3146650"/>
            <a:ext cx="629408" cy="67178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32E99DA8-1E82-408E-B65F-1CED89FEB495}"/>
              </a:ext>
            </a:extLst>
          </p:cNvPr>
          <p:cNvSpPr/>
          <p:nvPr/>
        </p:nvSpPr>
        <p:spPr>
          <a:xfrm rot="4709116">
            <a:off x="8672619" y="4240786"/>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BA2CFC-7A47-4975-A061-56AE70D97716}"/>
              </a:ext>
            </a:extLst>
          </p:cNvPr>
          <p:cNvSpPr/>
          <p:nvPr/>
        </p:nvSpPr>
        <p:spPr>
          <a:xfrm rot="10147224">
            <a:off x="8720148" y="268199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7A559EFE-A14F-4D69-924F-1B48276AD0AE}"/>
              </a:ext>
            </a:extLst>
          </p:cNvPr>
          <p:cNvSpPr/>
          <p:nvPr/>
        </p:nvSpPr>
        <p:spPr>
          <a:xfrm rot="13373802">
            <a:off x="8866692" y="3248148"/>
            <a:ext cx="603913" cy="56806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3FD89BE-4D0E-4744-AAE7-51A26D3C934F}"/>
              </a:ext>
            </a:extLst>
          </p:cNvPr>
          <p:cNvCxnSpPr>
            <a:cxnSpLocks/>
          </p:cNvCxnSpPr>
          <p:nvPr/>
        </p:nvCxnSpPr>
        <p:spPr>
          <a:xfrm flipH="1">
            <a:off x="9155058" y="1646801"/>
            <a:ext cx="111014" cy="48829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4F336B5-1D74-430E-9D2D-92C7BA1F259D}"/>
              </a:ext>
            </a:extLst>
          </p:cNvPr>
          <p:cNvSpPr/>
          <p:nvPr/>
        </p:nvSpPr>
        <p:spPr>
          <a:xfrm>
            <a:off x="9301657" y="5375028"/>
            <a:ext cx="925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DARLING" panose="02000000000000000000" pitchFamily="2" charset="0"/>
                <a:ea typeface="+mn-ea"/>
                <a:cs typeface="+mn-cs"/>
              </a:rPr>
              <a:t>B-Cell</a:t>
            </a:r>
          </a:p>
        </p:txBody>
      </p:sp>
      <p:pic>
        <p:nvPicPr>
          <p:cNvPr id="50" name="Picture 49" descr="A picture containing tableware, plate&#10;&#10;Description generated with very high confidence">
            <a:extLst>
              <a:ext uri="{FF2B5EF4-FFF2-40B4-BE49-F238E27FC236}">
                <a16:creationId xmlns:a16="http://schemas.microsoft.com/office/drawing/2014/main" id="{E168E54C-220B-4A16-98EF-CBE737068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066" y="6223185"/>
            <a:ext cx="1646505" cy="309222"/>
          </a:xfrm>
          <a:prstGeom prst="rect">
            <a:avLst/>
          </a:prstGeom>
        </p:spPr>
      </p:pic>
      <p:sp>
        <p:nvSpPr>
          <p:cNvPr id="11" name="Chord 10">
            <a:extLst>
              <a:ext uri="{FF2B5EF4-FFF2-40B4-BE49-F238E27FC236}">
                <a16:creationId xmlns:a16="http://schemas.microsoft.com/office/drawing/2014/main" id="{A37C18DC-C36B-4327-98C6-7EEA63F2A4BD}"/>
              </a:ext>
            </a:extLst>
          </p:cNvPr>
          <p:cNvSpPr/>
          <p:nvPr/>
        </p:nvSpPr>
        <p:spPr>
          <a:xfrm rot="17119103">
            <a:off x="8437320" y="4029360"/>
            <a:ext cx="659431" cy="669851"/>
          </a:xfrm>
          <a:prstGeom prst="chord">
            <a:avLst/>
          </a:prstGeom>
          <a:solidFill>
            <a:schemeClr val="tx1">
              <a:lumMod val="75000"/>
              <a:lumOff val="2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66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Content Placeholder 3">
            <a:extLst>
              <a:ext uri="{FF2B5EF4-FFF2-40B4-BE49-F238E27FC236}">
                <a16:creationId xmlns:a16="http://schemas.microsoft.com/office/drawing/2014/main" id="{FE03F90B-5AA4-4BC8-8DE0-50B4EC012EA6}"/>
              </a:ext>
            </a:extLst>
          </p:cNvPr>
          <p:cNvGraphicFramePr>
            <a:graphicFrameLocks noGrp="1"/>
          </p:cNvGraphicFramePr>
          <p:nvPr>
            <p:ph idx="1"/>
            <p:extLst>
              <p:ext uri="{D42A27DB-BD31-4B8C-83A1-F6EECF244321}">
                <p14:modId xmlns:p14="http://schemas.microsoft.com/office/powerpoint/2010/main" val="2498108778"/>
              </p:ext>
            </p:extLst>
          </p:nvPr>
        </p:nvGraphicFramePr>
        <p:xfrm>
          <a:off x="838200" y="1647089"/>
          <a:ext cx="10515600" cy="4115291"/>
        </p:xfrm>
        <a:graphic>
          <a:graphicData uri="http://schemas.openxmlformats.org/drawingml/2006/table">
            <a:tbl>
              <a:tblPr>
                <a:tableStyleId>{BDBED569-4797-4DF1-A0F4-6AAB3CD982D8}</a:tableStyleId>
              </a:tblPr>
              <a:tblGrid>
                <a:gridCol w="4605652">
                  <a:extLst>
                    <a:ext uri="{9D8B030D-6E8A-4147-A177-3AD203B41FA5}">
                      <a16:colId xmlns:a16="http://schemas.microsoft.com/office/drawing/2014/main" val="2276027449"/>
                    </a:ext>
                  </a:extLst>
                </a:gridCol>
                <a:gridCol w="5909948">
                  <a:extLst>
                    <a:ext uri="{9D8B030D-6E8A-4147-A177-3AD203B41FA5}">
                      <a16:colId xmlns:a16="http://schemas.microsoft.com/office/drawing/2014/main" val="1582710913"/>
                    </a:ext>
                  </a:extLst>
                </a:gridCol>
              </a:tblGrid>
              <a:tr h="631837">
                <a:tc gridSpan="2">
                  <a:txBody>
                    <a:bodyPr/>
                    <a:lstStyle/>
                    <a:p>
                      <a:pPr algn="ctr" fontAlgn="ctr"/>
                      <a:r>
                        <a:rPr lang="en-US" sz="4800" dirty="0">
                          <a:solidFill>
                            <a:schemeClr val="bg1"/>
                          </a:solidFill>
                          <a:effectLst/>
                          <a:latin typeface="Abadi" panose="020B0604020202020204" pitchFamily="34" charset="0"/>
                        </a:rPr>
                        <a:t>TABLE 1. LYMPHOCYTES</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hMerge="1">
                  <a:txBody>
                    <a:bodyPr/>
                    <a:lstStyle/>
                    <a:p>
                      <a:endParaRPr lang="en-US"/>
                    </a:p>
                  </a:txBody>
                  <a:tcPr/>
                </a:tc>
                <a:extLst>
                  <a:ext uri="{0D108BD9-81ED-4DB2-BD59-A6C34878D82A}">
                    <a16:rowId xmlns:a16="http://schemas.microsoft.com/office/drawing/2014/main" val="632023238"/>
                  </a:ext>
                </a:extLst>
              </a:tr>
              <a:tr h="631837">
                <a:tc>
                  <a:txBody>
                    <a:bodyPr/>
                    <a:lstStyle/>
                    <a:p>
                      <a:pPr algn="l" fontAlgn="ctr"/>
                      <a:r>
                        <a:rPr lang="en-US" sz="2400">
                          <a:solidFill>
                            <a:schemeClr val="bg1"/>
                          </a:solidFill>
                          <a:effectLst/>
                          <a:latin typeface="Abadi" panose="020B0604020202020204" pitchFamily="34" charset="0"/>
                        </a:rPr>
                        <a:t>Type of lymphocyte</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l" fontAlgn="ctr"/>
                      <a:r>
                        <a:rPr lang="en-US" sz="2400">
                          <a:solidFill>
                            <a:schemeClr val="bg1"/>
                          </a:solidFill>
                          <a:effectLst/>
                          <a:latin typeface="Abadi" panose="020B0604020202020204" pitchFamily="34" charset="0"/>
                        </a:rPr>
                        <a:t>Primary function</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1253088491"/>
                  </a:ext>
                </a:extLst>
              </a:tr>
              <a:tr h="631837">
                <a:tc>
                  <a:txBody>
                    <a:bodyPr/>
                    <a:lstStyle/>
                    <a:p>
                      <a:pPr algn="l" fontAlgn="ctr"/>
                      <a:r>
                        <a:rPr lang="en-US" sz="2400">
                          <a:solidFill>
                            <a:schemeClr val="bg1"/>
                          </a:solidFill>
                          <a:effectLst/>
                          <a:latin typeface="Abadi" panose="020B0604020202020204" pitchFamily="34" charset="0"/>
                        </a:rPr>
                        <a:t>B lymphocyte</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l" fontAlgn="ctr"/>
                      <a:r>
                        <a:rPr lang="en-US" sz="2400">
                          <a:solidFill>
                            <a:schemeClr val="bg1"/>
                          </a:solidFill>
                          <a:effectLst/>
                          <a:latin typeface="Abadi" panose="020B0604020202020204" pitchFamily="34" charset="0"/>
                        </a:rPr>
                        <a:t>Generates diverse antibodies</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834958255"/>
                  </a:ext>
                </a:extLst>
              </a:tr>
              <a:tr h="631837">
                <a:tc>
                  <a:txBody>
                    <a:bodyPr/>
                    <a:lstStyle/>
                    <a:p>
                      <a:pPr algn="l" fontAlgn="ctr"/>
                      <a:r>
                        <a:rPr lang="en-US" sz="2400">
                          <a:solidFill>
                            <a:schemeClr val="bg1"/>
                          </a:solidFill>
                          <a:effectLst/>
                          <a:latin typeface="Abadi" panose="020B0604020202020204" pitchFamily="34" charset="0"/>
                        </a:rPr>
                        <a:t>T lymphocyte</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l" fontAlgn="ctr"/>
                      <a:r>
                        <a:rPr lang="en-US" sz="2400">
                          <a:solidFill>
                            <a:schemeClr val="bg1"/>
                          </a:solidFill>
                          <a:effectLst/>
                          <a:latin typeface="Abadi" panose="020B0604020202020204" pitchFamily="34" charset="0"/>
                        </a:rPr>
                        <a:t>Secretes chemical messengers</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1625765033"/>
                  </a:ext>
                </a:extLst>
              </a:tr>
              <a:tr h="631837">
                <a:tc>
                  <a:txBody>
                    <a:bodyPr/>
                    <a:lstStyle/>
                    <a:p>
                      <a:pPr algn="l" fontAlgn="ctr"/>
                      <a:r>
                        <a:rPr lang="en-US" sz="2400">
                          <a:solidFill>
                            <a:schemeClr val="bg1"/>
                          </a:solidFill>
                          <a:effectLst/>
                          <a:latin typeface="Abadi" panose="020B0604020202020204" pitchFamily="34" charset="0"/>
                        </a:rPr>
                        <a:t>Plasma cell</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l" fontAlgn="ctr"/>
                      <a:r>
                        <a:rPr lang="en-US" sz="2400">
                          <a:solidFill>
                            <a:schemeClr val="bg1"/>
                          </a:solidFill>
                          <a:effectLst/>
                          <a:latin typeface="Abadi" panose="020B0604020202020204" pitchFamily="34" charset="0"/>
                        </a:rPr>
                        <a:t>Secretes antibodies</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1382916120"/>
                  </a:ext>
                </a:extLst>
              </a:tr>
              <a:tr h="631837">
                <a:tc>
                  <a:txBody>
                    <a:bodyPr/>
                    <a:lstStyle/>
                    <a:p>
                      <a:pPr algn="l" fontAlgn="ctr"/>
                      <a:r>
                        <a:rPr lang="en-US" sz="2400">
                          <a:solidFill>
                            <a:schemeClr val="bg1"/>
                          </a:solidFill>
                          <a:effectLst/>
                          <a:latin typeface="Abadi" panose="020B0604020202020204" pitchFamily="34" charset="0"/>
                        </a:rPr>
                        <a:t>NK cell</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tc>
                  <a:txBody>
                    <a:bodyPr/>
                    <a:lstStyle/>
                    <a:p>
                      <a:pPr algn="l" fontAlgn="ctr"/>
                      <a:r>
                        <a:rPr lang="en-US" sz="2400" dirty="0">
                          <a:solidFill>
                            <a:schemeClr val="bg1"/>
                          </a:solidFill>
                          <a:effectLst/>
                          <a:latin typeface="Abadi" panose="020B0604020202020204" pitchFamily="34" charset="0"/>
                        </a:rPr>
                        <a:t>Destroys virally infected cells</a:t>
                      </a:r>
                    </a:p>
                  </a:txBody>
                  <a:tcPr marL="149724" marR="149724" marT="112293" marB="112293"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tcPr>
                </a:tc>
                <a:extLst>
                  <a:ext uri="{0D108BD9-81ED-4DB2-BD59-A6C34878D82A}">
                    <a16:rowId xmlns:a16="http://schemas.microsoft.com/office/drawing/2014/main" val="2588690980"/>
                  </a:ext>
                </a:extLst>
              </a:tr>
            </a:tbl>
          </a:graphicData>
        </a:graphic>
      </p:graphicFrame>
      <p:pic>
        <p:nvPicPr>
          <p:cNvPr id="2050" name="Picture 2" descr="The left panel shows a female human body, and the entire lymphatic system is shown. The right panel shows magnified images of the thymus and the lymph node. All the major parts in the lymphatic system are labeled.">
            <a:extLst>
              <a:ext uri="{FF2B5EF4-FFF2-40B4-BE49-F238E27FC236}">
                <a16:creationId xmlns:a16="http://schemas.microsoft.com/office/drawing/2014/main" id="{1772B45C-78C4-4D0C-8C65-6F291F2A0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5" y="-135013700"/>
            <a:ext cx="4572000" cy="9677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This image shows the lymph capillaries in the tissue spaces, and a magnified image shows the interstitial fluid and the lymph vessels. The major parts are labeled.">
            <a:extLst>
              <a:ext uri="{FF2B5EF4-FFF2-40B4-BE49-F238E27FC236}">
                <a16:creationId xmlns:a16="http://schemas.microsoft.com/office/drawing/2014/main" id="{2D7C2590-7690-4EAB-89BC-0A263EE99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123767850"/>
            <a:ext cx="618172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is figure shows the lymphatic trunks and the duct system in the human body. Callouts to the left and right show the magnified views of the left and right jugular vein respectively.">
            <a:extLst>
              <a:ext uri="{FF2B5EF4-FFF2-40B4-BE49-F238E27FC236}">
                <a16:creationId xmlns:a16="http://schemas.microsoft.com/office/drawing/2014/main" id="{60594159-767F-421F-A7CB-F9B799BEB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75" y="-118006813"/>
            <a:ext cx="4572000" cy="64579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This flowchart shows the steps in which a multipotential hematopoietic stem cell differentiates into the different cell types in blood.">
            <a:extLst>
              <a:ext uri="{FF2B5EF4-FFF2-40B4-BE49-F238E27FC236}">
                <a16:creationId xmlns:a16="http://schemas.microsoft.com/office/drawing/2014/main" id="{33563B24-0E39-469D-BA7A-AA390D093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4175" y="-87679213"/>
            <a:ext cx="5715000" cy="9277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is photograph shows the bone marrow.">
            <a:extLst>
              <a:ext uri="{FF2B5EF4-FFF2-40B4-BE49-F238E27FC236}">
                <a16:creationId xmlns:a16="http://schemas.microsoft.com/office/drawing/2014/main" id="{6223064D-DAAA-4B88-9EB9-F33DA188A3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4175" y="20266025"/>
            <a:ext cx="23812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The left panel of this figure shows the head and chest of a woman and the location of the thymus is marked. The top right panel shows a micrograph of the thymus and the bottom right panel shows a magnified view of the structure of the thymus.">
            <a:extLst>
              <a:ext uri="{FF2B5EF4-FFF2-40B4-BE49-F238E27FC236}">
                <a16:creationId xmlns:a16="http://schemas.microsoft.com/office/drawing/2014/main" id="{04856756-6261-46BE-B29E-73B923216C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4175" y="24350663"/>
            <a:ext cx="5715000" cy="40100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left panel of this figure shows a micrograph of the cross section of a lymph node. The right panel shows the structure of a lymph node.">
            <a:extLst>
              <a:ext uri="{FF2B5EF4-FFF2-40B4-BE49-F238E27FC236}">
                <a16:creationId xmlns:a16="http://schemas.microsoft.com/office/drawing/2014/main" id="{6730D7EC-5E98-4955-920B-6B0D149362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4175" y="88084025"/>
            <a:ext cx="6657975" cy="24765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The top left panel shows the location of the spleen in the human body. The top center panel shows a close up view of the location of the spleen. The top right panel shows the blood vessels and spleen tissue. The bottom panel shows a histological micrograph.">
            <a:extLst>
              <a:ext uri="{FF2B5EF4-FFF2-40B4-BE49-F238E27FC236}">
                <a16:creationId xmlns:a16="http://schemas.microsoft.com/office/drawing/2014/main" id="{B30E44E0-81AF-4326-B30A-9328755DC3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4175" y="92427425"/>
            <a:ext cx="5715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top panel of this image shows the location of the tonsils. All the major parts are labeled. The bottom panel shows the histological micrograph of the tonsils.">
            <a:extLst>
              <a:ext uri="{FF2B5EF4-FFF2-40B4-BE49-F238E27FC236}">
                <a16:creationId xmlns:a16="http://schemas.microsoft.com/office/drawing/2014/main" id="{7EE6DAE8-D6CC-43AE-95C4-662B0647AA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4175" y="99742625"/>
            <a:ext cx="523875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This figure shows a micrograph of a mucosa associated lymphoid tissue nodule.">
            <a:extLst>
              <a:ext uri="{FF2B5EF4-FFF2-40B4-BE49-F238E27FC236}">
                <a16:creationId xmlns:a16="http://schemas.microsoft.com/office/drawing/2014/main" id="{4E55C770-FA43-43C4-81F0-E2D9ACA6A7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4175" y="107865863"/>
            <a:ext cx="45720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279022"/>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5FFC-8811-4EC1-ADFE-A9F4875E34F3}"/>
              </a:ext>
            </a:extLst>
          </p:cNvPr>
          <p:cNvSpPr>
            <a:spLocks noGrp="1"/>
          </p:cNvSpPr>
          <p:nvPr>
            <p:ph type="title"/>
          </p:nvPr>
        </p:nvSpPr>
        <p:spPr>
          <a:xfrm>
            <a:off x="0" y="10180"/>
            <a:ext cx="6761024" cy="981537"/>
          </a:xfrm>
          <a:solidFill>
            <a:srgbClr val="FCCCFC">
              <a:alpha val="31000"/>
            </a:srgbClr>
          </a:solidFill>
        </p:spPr>
        <p:txBody>
          <a:bodyPr/>
          <a:lstStyle/>
          <a:p>
            <a:r>
              <a:rPr lang="en-US" b="1" dirty="0">
                <a:latin typeface="AR DARLING" panose="02000000000000000000" pitchFamily="2" charset="0"/>
              </a:rPr>
              <a:t>   B-Cells Have Antibodies</a:t>
            </a:r>
          </a:p>
        </p:txBody>
      </p:sp>
      <p:sp>
        <p:nvSpPr>
          <p:cNvPr id="3" name="Content Placeholder 2">
            <a:extLst>
              <a:ext uri="{FF2B5EF4-FFF2-40B4-BE49-F238E27FC236}">
                <a16:creationId xmlns:a16="http://schemas.microsoft.com/office/drawing/2014/main" id="{0DC6C343-70CC-4C49-813E-7AB1E3ED342B}"/>
              </a:ext>
            </a:extLst>
          </p:cNvPr>
          <p:cNvSpPr>
            <a:spLocks noGrp="1"/>
          </p:cNvSpPr>
          <p:nvPr>
            <p:ph idx="1"/>
          </p:nvPr>
        </p:nvSpPr>
        <p:spPr>
          <a:xfrm>
            <a:off x="332509" y="1205924"/>
            <a:ext cx="6026798" cy="4971040"/>
          </a:xfrm>
        </p:spPr>
        <p:txBody>
          <a:bodyPr>
            <a:normAutofit lnSpcReduction="10000"/>
          </a:bodyPr>
          <a:lstStyle/>
          <a:p>
            <a:r>
              <a:rPr lang="en-US" sz="3600" b="1" dirty="0">
                <a:effectLst>
                  <a:outerShdw blurRad="38100" dist="38100" dir="2700000" algn="tl">
                    <a:srgbClr val="000000">
                      <a:alpha val="43137"/>
                    </a:srgbClr>
                  </a:outerShdw>
                </a:effectLst>
              </a:rPr>
              <a:t>B-Cells produce antibodies (or immunoglobulins) that they place on their cell’s surface.</a:t>
            </a:r>
          </a:p>
          <a:p>
            <a:r>
              <a:rPr lang="en-US" sz="3600" b="1" dirty="0">
                <a:effectLst>
                  <a:outerShdw blurRad="38100" dist="38100" dir="2700000" algn="tl">
                    <a:srgbClr val="000000">
                      <a:alpha val="43137"/>
                    </a:srgbClr>
                  </a:outerShdw>
                </a:effectLst>
              </a:rPr>
              <a:t>The membrane-bound antibodies act like </a:t>
            </a:r>
            <a:r>
              <a:rPr lang="en-US" sz="3600" b="1" i="1" dirty="0">
                <a:solidFill>
                  <a:schemeClr val="accent2">
                    <a:lumMod val="75000"/>
                  </a:schemeClr>
                </a:solidFill>
                <a:effectLst>
                  <a:outerShdw blurRad="38100" dist="38100" dir="2700000" algn="tl">
                    <a:srgbClr val="000000">
                      <a:alpha val="43137"/>
                    </a:srgbClr>
                  </a:outerShdw>
                </a:effectLst>
              </a:rPr>
              <a:t>KEYS </a:t>
            </a:r>
            <a:r>
              <a:rPr lang="en-US" sz="3600" b="1" dirty="0">
                <a:effectLst>
                  <a:outerShdw blurRad="38100" dist="38100" dir="2700000" algn="tl">
                    <a:srgbClr val="000000">
                      <a:alpha val="43137"/>
                    </a:srgbClr>
                  </a:outerShdw>
                </a:effectLst>
              </a:rPr>
              <a:t>and are able to bind to an antigen, because they fit with it, kind of like as if it were a </a:t>
            </a:r>
            <a:r>
              <a:rPr lang="en-US" sz="3600" b="1" i="1" dirty="0">
                <a:solidFill>
                  <a:schemeClr val="accent2">
                    <a:lumMod val="75000"/>
                  </a:schemeClr>
                </a:solidFill>
                <a:effectLst>
                  <a:outerShdw blurRad="38100" dist="38100" dir="2700000" algn="tl">
                    <a:srgbClr val="000000">
                      <a:alpha val="43137"/>
                    </a:srgbClr>
                  </a:outerShdw>
                </a:effectLst>
              </a:rPr>
              <a:t>LOCK</a:t>
            </a:r>
            <a:r>
              <a:rPr lang="en-US" sz="3600" b="1" dirty="0">
                <a:effectLst>
                  <a:outerShdw blurRad="38100" dist="38100" dir="2700000" algn="tl">
                    <a:srgbClr val="000000">
                      <a:alpha val="43137"/>
                    </a:srgbClr>
                  </a:outerShdw>
                </a:effectLst>
              </a:rPr>
              <a:t>. </a:t>
            </a:r>
          </a:p>
        </p:txBody>
      </p:sp>
      <p:pic>
        <p:nvPicPr>
          <p:cNvPr id="17" name="Picture 16">
            <a:extLst>
              <a:ext uri="{FF2B5EF4-FFF2-40B4-BE49-F238E27FC236}">
                <a16:creationId xmlns:a16="http://schemas.microsoft.com/office/drawing/2014/main" id="{BE69E1D0-7446-4FE8-9A3B-9D2C55AEC5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3794652">
            <a:off x="8160842" y="294936"/>
            <a:ext cx="1169075" cy="924708"/>
          </a:xfrm>
          <a:prstGeom prst="rect">
            <a:avLst/>
          </a:prstGeom>
        </p:spPr>
      </p:pic>
      <p:sp>
        <p:nvSpPr>
          <p:cNvPr id="23" name="Oval 22">
            <a:extLst>
              <a:ext uri="{FF2B5EF4-FFF2-40B4-BE49-F238E27FC236}">
                <a16:creationId xmlns:a16="http://schemas.microsoft.com/office/drawing/2014/main" id="{7C58BF60-3FC4-4E90-8064-DC8911847179}"/>
              </a:ext>
            </a:extLst>
          </p:cNvPr>
          <p:cNvSpPr/>
          <p:nvPr/>
        </p:nvSpPr>
        <p:spPr>
          <a:xfrm>
            <a:off x="6761024" y="1690688"/>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2FD5506-082F-4569-A127-0075D40B3B6E}"/>
              </a:ext>
            </a:extLst>
          </p:cNvPr>
          <p:cNvSpPr/>
          <p:nvPr/>
        </p:nvSpPr>
        <p:spPr>
          <a:xfrm>
            <a:off x="7044480" y="226632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1197D29A-C14D-4ECA-B0F5-37D4B87BDF1E}"/>
              </a:ext>
            </a:extLst>
          </p:cNvPr>
          <p:cNvSpPr/>
          <p:nvPr/>
        </p:nvSpPr>
        <p:spPr>
          <a:xfrm rot="6144486">
            <a:off x="7409589" y="2525050"/>
            <a:ext cx="1162089"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32E99DA8-1E82-408E-B65F-1CED89FEB495}"/>
              </a:ext>
            </a:extLst>
          </p:cNvPr>
          <p:cNvSpPr/>
          <p:nvPr/>
        </p:nvSpPr>
        <p:spPr>
          <a:xfrm rot="4709116">
            <a:off x="8390585" y="3799908"/>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3BA2CFC-7A47-4975-A061-56AE70D97716}"/>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7A559EFE-A14F-4D69-924F-1B48276AD0AE}"/>
              </a:ext>
            </a:extLst>
          </p:cNvPr>
          <p:cNvSpPr/>
          <p:nvPr/>
        </p:nvSpPr>
        <p:spPr>
          <a:xfrm rot="13373802">
            <a:off x="8451472" y="2332369"/>
            <a:ext cx="1205654"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3FD89BE-4D0E-4744-AAE7-51A26D3C934F}"/>
              </a:ext>
            </a:extLst>
          </p:cNvPr>
          <p:cNvCxnSpPr>
            <a:cxnSpLocks/>
          </p:cNvCxnSpPr>
          <p:nvPr/>
        </p:nvCxnSpPr>
        <p:spPr>
          <a:xfrm flipH="1">
            <a:off x="8873024" y="1205923"/>
            <a:ext cx="111014" cy="48829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4F336B5-1D74-430E-9D2D-92C7BA1F259D}"/>
              </a:ext>
            </a:extLst>
          </p:cNvPr>
          <p:cNvSpPr/>
          <p:nvPr/>
        </p:nvSpPr>
        <p:spPr>
          <a:xfrm>
            <a:off x="9019623" y="4934150"/>
            <a:ext cx="925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DARLING" panose="02000000000000000000" pitchFamily="2" charset="0"/>
                <a:ea typeface="+mn-ea"/>
                <a:cs typeface="+mn-cs"/>
              </a:rPr>
              <a:t>B-Cell</a:t>
            </a:r>
          </a:p>
        </p:txBody>
      </p:sp>
      <p:pic>
        <p:nvPicPr>
          <p:cNvPr id="50" name="Picture 49" descr="A picture containing tableware, plate&#10;&#10;Description generated with very high confidence">
            <a:extLst>
              <a:ext uri="{FF2B5EF4-FFF2-40B4-BE49-F238E27FC236}">
                <a16:creationId xmlns:a16="http://schemas.microsoft.com/office/drawing/2014/main" id="{E168E54C-220B-4A16-98EF-CBE737068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4032" y="5782307"/>
            <a:ext cx="1646505" cy="309222"/>
          </a:xfrm>
          <a:prstGeom prst="rect">
            <a:avLst/>
          </a:prstGeom>
        </p:spPr>
      </p:pic>
    </p:spTree>
    <p:extLst>
      <p:ext uri="{BB962C8B-B14F-4D97-AF65-F5344CB8AC3E}">
        <p14:creationId xmlns:p14="http://schemas.microsoft.com/office/powerpoint/2010/main" val="86216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1D9868D5-B7EB-4AD6-86F6-9D906C6BF86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7710052" y="2680855"/>
            <a:ext cx="2992583" cy="2763982"/>
          </a:xfrm>
          <a:prstGeom prst="rect">
            <a:avLst/>
          </a:prstGeom>
          <a:effectLst>
            <a:outerShdw blurRad="76200" dir="18900000" sy="23000" kx="-1200000" algn="bl" rotWithShape="0">
              <a:prstClr val="black">
                <a:alpha val="20000"/>
              </a:prstClr>
            </a:outerShdw>
          </a:effectLst>
        </p:spPr>
      </p:pic>
      <p:sp>
        <p:nvSpPr>
          <p:cNvPr id="2" name="Title 1">
            <a:extLst>
              <a:ext uri="{FF2B5EF4-FFF2-40B4-BE49-F238E27FC236}">
                <a16:creationId xmlns:a16="http://schemas.microsoft.com/office/drawing/2014/main" id="{76B00118-B372-4B83-8575-6DDE6102C8B8}"/>
              </a:ext>
            </a:extLst>
          </p:cNvPr>
          <p:cNvSpPr>
            <a:spLocks noGrp="1"/>
          </p:cNvSpPr>
          <p:nvPr>
            <p:ph type="title"/>
          </p:nvPr>
        </p:nvSpPr>
        <p:spPr>
          <a:xfrm>
            <a:off x="-57504" y="6255450"/>
            <a:ext cx="12192000" cy="521827"/>
          </a:xfrm>
          <a:solidFill>
            <a:srgbClr val="7030A0">
              <a:alpha val="18000"/>
            </a:srgbClr>
          </a:solidFill>
        </p:spPr>
        <p:txBody>
          <a:bodyPr>
            <a:noAutofit/>
          </a:bodyPr>
          <a:lstStyle/>
          <a:p>
            <a:pPr algn="ctr"/>
            <a:r>
              <a:rPr lang="en-US" sz="3200" b="1" dirty="0"/>
              <a:t>B-CELL CARRYING ANTIBODIES meets a PATHOGEN with ANTIGENS</a:t>
            </a:r>
          </a:p>
        </p:txBody>
      </p:sp>
      <p:pic>
        <p:nvPicPr>
          <p:cNvPr id="6" name="Content Placeholder 5" descr="A close up of a logo&#10;&#10;Description generated with high confidence">
            <a:extLst>
              <a:ext uri="{FF2B5EF4-FFF2-40B4-BE49-F238E27FC236}">
                <a16:creationId xmlns:a16="http://schemas.microsoft.com/office/drawing/2014/main" id="{9EDB0B5E-8950-469B-BBDF-A7C8646AE8B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359443" y="4671444"/>
            <a:ext cx="761776" cy="761776"/>
          </a:xfrm>
        </p:spPr>
      </p:pic>
      <p:pic>
        <p:nvPicPr>
          <p:cNvPr id="15" name="Content Placeholder 5" descr="A close up of a logo&#10;&#10;Description generated with high confidence">
            <a:extLst>
              <a:ext uri="{FF2B5EF4-FFF2-40B4-BE49-F238E27FC236}">
                <a16:creationId xmlns:a16="http://schemas.microsoft.com/office/drawing/2014/main" id="{B172522C-5EDF-45CA-9589-59603EB63766}"/>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239752">
            <a:off x="9097782" y="5527264"/>
            <a:ext cx="759808" cy="714861"/>
          </a:xfrm>
          <a:prstGeom prst="rect">
            <a:avLst/>
          </a:prstGeom>
        </p:spPr>
      </p:pic>
      <p:pic>
        <p:nvPicPr>
          <p:cNvPr id="17" name="Content Placeholder 5" descr="A close up of a logo&#10;&#10;Description generated with high confidence">
            <a:extLst>
              <a:ext uri="{FF2B5EF4-FFF2-40B4-BE49-F238E27FC236}">
                <a16:creationId xmlns:a16="http://schemas.microsoft.com/office/drawing/2014/main" id="{67F00E6C-970D-40C8-96D5-60AF1117FA89}"/>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884783">
            <a:off x="9842796" y="2364066"/>
            <a:ext cx="875931" cy="875931"/>
          </a:xfrm>
          <a:prstGeom prst="rect">
            <a:avLst/>
          </a:prstGeom>
        </p:spPr>
      </p:pic>
      <p:pic>
        <p:nvPicPr>
          <p:cNvPr id="18" name="Content Placeholder 5" descr="A close up of a logo&#10;&#10;Description generated with high confidence">
            <a:extLst>
              <a:ext uri="{FF2B5EF4-FFF2-40B4-BE49-F238E27FC236}">
                <a16:creationId xmlns:a16="http://schemas.microsoft.com/office/drawing/2014/main" id="{65299D87-D350-40DC-BDB9-61283ED596C8}"/>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1215064">
            <a:off x="10593077" y="3693540"/>
            <a:ext cx="859535" cy="859535"/>
          </a:xfrm>
          <a:prstGeom prst="rect">
            <a:avLst/>
          </a:prstGeom>
        </p:spPr>
      </p:pic>
      <p:pic>
        <p:nvPicPr>
          <p:cNvPr id="19" name="Content Placeholder 5" descr="A close up of a logo&#10;&#10;Description generated with high confidence">
            <a:extLst>
              <a:ext uri="{FF2B5EF4-FFF2-40B4-BE49-F238E27FC236}">
                <a16:creationId xmlns:a16="http://schemas.microsoft.com/office/drawing/2014/main" id="{1D6815E5-53CA-4A84-B883-5CB2B07D352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6111">
            <a:off x="9687050" y="5044481"/>
            <a:ext cx="1098095" cy="1098095"/>
          </a:xfrm>
          <a:prstGeom prst="rect">
            <a:avLst/>
          </a:prstGeom>
        </p:spPr>
      </p:pic>
      <p:pic>
        <p:nvPicPr>
          <p:cNvPr id="20" name="Content Placeholder 5" descr="A close up of a logo&#10;&#10;Description generated with high confidence">
            <a:extLst>
              <a:ext uri="{FF2B5EF4-FFF2-40B4-BE49-F238E27FC236}">
                <a16:creationId xmlns:a16="http://schemas.microsoft.com/office/drawing/2014/main" id="{C388960B-16A3-434D-90D4-9B5CFBCD691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1083203">
            <a:off x="8140891" y="5373377"/>
            <a:ext cx="875931" cy="875931"/>
          </a:xfrm>
          <a:prstGeom prst="rect">
            <a:avLst/>
          </a:prstGeom>
        </p:spPr>
      </p:pic>
      <p:sp>
        <p:nvSpPr>
          <p:cNvPr id="24" name="Cylinder 23">
            <a:extLst>
              <a:ext uri="{FF2B5EF4-FFF2-40B4-BE49-F238E27FC236}">
                <a16:creationId xmlns:a16="http://schemas.microsoft.com/office/drawing/2014/main" id="{EC7FF305-AD5A-4BD9-AA32-1C3A58FF8F88}"/>
              </a:ext>
            </a:extLst>
          </p:cNvPr>
          <p:cNvSpPr/>
          <p:nvPr/>
        </p:nvSpPr>
        <p:spPr>
          <a:xfrm rot="19755290">
            <a:off x="8541812" y="2444018"/>
            <a:ext cx="141837" cy="674427"/>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Content Placeholder 5" descr="A close up of a logo&#10;&#10;Description generated with high confidence">
            <a:extLst>
              <a:ext uri="{FF2B5EF4-FFF2-40B4-BE49-F238E27FC236}">
                <a16:creationId xmlns:a16="http://schemas.microsoft.com/office/drawing/2014/main" id="{44F219B5-BEC2-4379-B8BB-C4168D97A2A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22180">
            <a:off x="7589309" y="2212588"/>
            <a:ext cx="1098095" cy="1098095"/>
          </a:xfrm>
          <a:prstGeom prst="rect">
            <a:avLst/>
          </a:prstGeom>
        </p:spPr>
      </p:pic>
      <p:sp>
        <p:nvSpPr>
          <p:cNvPr id="25" name="Cylinder 24">
            <a:extLst>
              <a:ext uri="{FF2B5EF4-FFF2-40B4-BE49-F238E27FC236}">
                <a16:creationId xmlns:a16="http://schemas.microsoft.com/office/drawing/2014/main" id="{36DDBCC6-B1AE-4E13-9F34-210B872D46AB}"/>
              </a:ext>
            </a:extLst>
          </p:cNvPr>
          <p:cNvSpPr/>
          <p:nvPr/>
        </p:nvSpPr>
        <p:spPr>
          <a:xfrm rot="1550243" flipH="1">
            <a:off x="9848654" y="2696208"/>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ircle: Hollow 25">
            <a:extLst>
              <a:ext uri="{FF2B5EF4-FFF2-40B4-BE49-F238E27FC236}">
                <a16:creationId xmlns:a16="http://schemas.microsoft.com/office/drawing/2014/main" id="{20F2E6A0-EA4C-4ADD-890D-2B03862C93FB}"/>
              </a:ext>
            </a:extLst>
          </p:cNvPr>
          <p:cNvSpPr/>
          <p:nvPr/>
        </p:nvSpPr>
        <p:spPr>
          <a:xfrm>
            <a:off x="8242060" y="2270005"/>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Circle: Hollow 27">
            <a:extLst>
              <a:ext uri="{FF2B5EF4-FFF2-40B4-BE49-F238E27FC236}">
                <a16:creationId xmlns:a16="http://schemas.microsoft.com/office/drawing/2014/main" id="{03E1DCE2-0025-4A72-8C6C-2EBAF81E1375}"/>
              </a:ext>
            </a:extLst>
          </p:cNvPr>
          <p:cNvSpPr/>
          <p:nvPr/>
        </p:nvSpPr>
        <p:spPr>
          <a:xfrm>
            <a:off x="9849280" y="2506037"/>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Cylinder 28">
            <a:extLst>
              <a:ext uri="{FF2B5EF4-FFF2-40B4-BE49-F238E27FC236}">
                <a16:creationId xmlns:a16="http://schemas.microsoft.com/office/drawing/2014/main" id="{6555810F-2B3A-4FC9-A0FE-CC7DEE34FEBC}"/>
              </a:ext>
            </a:extLst>
          </p:cNvPr>
          <p:cNvSpPr/>
          <p:nvPr/>
        </p:nvSpPr>
        <p:spPr>
          <a:xfrm rot="17219898">
            <a:off x="7906791" y="3149817"/>
            <a:ext cx="72153" cy="691527"/>
          </a:xfrm>
          <a:prstGeom prst="can">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5" descr="A close up of a logo&#10;&#10;Description generated with high confidence">
            <a:extLst>
              <a:ext uri="{FF2B5EF4-FFF2-40B4-BE49-F238E27FC236}">
                <a16:creationId xmlns:a16="http://schemas.microsoft.com/office/drawing/2014/main" id="{73C7B82D-E657-4422-9DAA-2E388E3BE388}"/>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0622046">
            <a:off x="7048893" y="3341571"/>
            <a:ext cx="845408" cy="845408"/>
          </a:xfrm>
          <a:prstGeom prst="rect">
            <a:avLst/>
          </a:prstGeom>
        </p:spPr>
      </p:pic>
      <p:sp>
        <p:nvSpPr>
          <p:cNvPr id="30" name="Circle: Hollow 29">
            <a:extLst>
              <a:ext uri="{FF2B5EF4-FFF2-40B4-BE49-F238E27FC236}">
                <a16:creationId xmlns:a16="http://schemas.microsoft.com/office/drawing/2014/main" id="{8D0CC276-124A-46DB-8641-92BA3B235FB6}"/>
              </a:ext>
            </a:extLst>
          </p:cNvPr>
          <p:cNvSpPr/>
          <p:nvPr/>
        </p:nvSpPr>
        <p:spPr>
          <a:xfrm rot="3625077">
            <a:off x="7386997" y="3243156"/>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Cylinder 30">
            <a:extLst>
              <a:ext uri="{FF2B5EF4-FFF2-40B4-BE49-F238E27FC236}">
                <a16:creationId xmlns:a16="http://schemas.microsoft.com/office/drawing/2014/main" id="{D3BCB59E-4678-413C-93B5-45F10EE08A3A}"/>
              </a:ext>
            </a:extLst>
          </p:cNvPr>
          <p:cNvSpPr/>
          <p:nvPr/>
        </p:nvSpPr>
        <p:spPr>
          <a:xfrm rot="15289315">
            <a:off x="8021689" y="4487673"/>
            <a:ext cx="88798" cy="315140"/>
          </a:xfrm>
          <a:prstGeom prst="can">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ircle: Hollow 31">
            <a:extLst>
              <a:ext uri="{FF2B5EF4-FFF2-40B4-BE49-F238E27FC236}">
                <a16:creationId xmlns:a16="http://schemas.microsoft.com/office/drawing/2014/main" id="{869EA08B-B94E-4EB6-94A1-E6811BDE5BC8}"/>
              </a:ext>
            </a:extLst>
          </p:cNvPr>
          <p:cNvSpPr/>
          <p:nvPr/>
        </p:nvSpPr>
        <p:spPr>
          <a:xfrm>
            <a:off x="7742909" y="4579229"/>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ylinder 32">
            <a:extLst>
              <a:ext uri="{FF2B5EF4-FFF2-40B4-BE49-F238E27FC236}">
                <a16:creationId xmlns:a16="http://schemas.microsoft.com/office/drawing/2014/main" id="{079EBDFB-65E1-4E53-A883-E5033D65B928}"/>
              </a:ext>
            </a:extLst>
          </p:cNvPr>
          <p:cNvSpPr/>
          <p:nvPr/>
        </p:nvSpPr>
        <p:spPr>
          <a:xfrm rot="15289315">
            <a:off x="10617427" y="3702792"/>
            <a:ext cx="88798" cy="315140"/>
          </a:xfrm>
          <a:prstGeom prst="can">
            <a:avLst/>
          </a:prstGeom>
          <a:solidFill>
            <a:schemeClr val="accent4">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ircle: Hollow 33">
            <a:extLst>
              <a:ext uri="{FF2B5EF4-FFF2-40B4-BE49-F238E27FC236}">
                <a16:creationId xmlns:a16="http://schemas.microsoft.com/office/drawing/2014/main" id="{0ADFF269-AF0A-43A1-B4DC-88669C37AF83}"/>
              </a:ext>
            </a:extLst>
          </p:cNvPr>
          <p:cNvSpPr/>
          <p:nvPr/>
        </p:nvSpPr>
        <p:spPr>
          <a:xfrm>
            <a:off x="10712802" y="3647081"/>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ircle: Hollow 34">
            <a:extLst>
              <a:ext uri="{FF2B5EF4-FFF2-40B4-BE49-F238E27FC236}">
                <a16:creationId xmlns:a16="http://schemas.microsoft.com/office/drawing/2014/main" id="{5482FDF2-84BA-4798-8992-19A008C6566B}"/>
              </a:ext>
            </a:extLst>
          </p:cNvPr>
          <p:cNvSpPr/>
          <p:nvPr/>
        </p:nvSpPr>
        <p:spPr>
          <a:xfrm>
            <a:off x="8449463" y="5370873"/>
            <a:ext cx="250634" cy="24784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Cylinder 35">
            <a:extLst>
              <a:ext uri="{FF2B5EF4-FFF2-40B4-BE49-F238E27FC236}">
                <a16:creationId xmlns:a16="http://schemas.microsoft.com/office/drawing/2014/main" id="{8DCEFA32-D87C-48AF-9192-7FE1922BC270}"/>
              </a:ext>
            </a:extLst>
          </p:cNvPr>
          <p:cNvSpPr/>
          <p:nvPr/>
        </p:nvSpPr>
        <p:spPr>
          <a:xfrm rot="19755290">
            <a:off x="10124174" y="4950892"/>
            <a:ext cx="66465" cy="248123"/>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Cylinder 36">
            <a:extLst>
              <a:ext uri="{FF2B5EF4-FFF2-40B4-BE49-F238E27FC236}">
                <a16:creationId xmlns:a16="http://schemas.microsoft.com/office/drawing/2014/main" id="{02AC6AA1-26E9-4A2D-BC1F-D7D15EBD52C3}"/>
              </a:ext>
            </a:extLst>
          </p:cNvPr>
          <p:cNvSpPr/>
          <p:nvPr/>
        </p:nvSpPr>
        <p:spPr>
          <a:xfrm rot="1550243" flipH="1">
            <a:off x="8628509" y="5172041"/>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Cylinder 37">
            <a:extLst>
              <a:ext uri="{FF2B5EF4-FFF2-40B4-BE49-F238E27FC236}">
                <a16:creationId xmlns:a16="http://schemas.microsoft.com/office/drawing/2014/main" id="{933BBDBE-3C4D-474F-A9B8-6EFCF21F7F12}"/>
              </a:ext>
            </a:extLst>
          </p:cNvPr>
          <p:cNvSpPr/>
          <p:nvPr/>
        </p:nvSpPr>
        <p:spPr>
          <a:xfrm rot="18049159">
            <a:off x="10500171" y="4482399"/>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Cylinder 38">
            <a:extLst>
              <a:ext uri="{FF2B5EF4-FFF2-40B4-BE49-F238E27FC236}">
                <a16:creationId xmlns:a16="http://schemas.microsoft.com/office/drawing/2014/main" id="{ADFC72ED-5540-4869-84AE-68FD99FCDAA5}"/>
              </a:ext>
            </a:extLst>
          </p:cNvPr>
          <p:cNvSpPr/>
          <p:nvPr/>
        </p:nvSpPr>
        <p:spPr>
          <a:xfrm rot="21190549">
            <a:off x="9322662" y="5325617"/>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Content Placeholder 5" descr="A close up of a logo&#10;&#10;Description generated with high confidence">
            <a:extLst>
              <a:ext uri="{FF2B5EF4-FFF2-40B4-BE49-F238E27FC236}">
                <a16:creationId xmlns:a16="http://schemas.microsoft.com/office/drawing/2014/main" id="{4FD4666D-6616-4179-BEA6-0F218FF4DE0B}"/>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783087">
            <a:off x="10309184" y="4661171"/>
            <a:ext cx="759808" cy="714861"/>
          </a:xfrm>
          <a:prstGeom prst="rect">
            <a:avLst/>
          </a:prstGeom>
        </p:spPr>
      </p:pic>
      <p:sp>
        <p:nvSpPr>
          <p:cNvPr id="43" name="Title 1">
            <a:extLst>
              <a:ext uri="{FF2B5EF4-FFF2-40B4-BE49-F238E27FC236}">
                <a16:creationId xmlns:a16="http://schemas.microsoft.com/office/drawing/2014/main" id="{CD045487-16E1-4B1E-8360-A45D628CFD68}"/>
              </a:ext>
            </a:extLst>
          </p:cNvPr>
          <p:cNvSpPr txBox="1">
            <a:spLocks/>
          </p:cNvSpPr>
          <p:nvPr/>
        </p:nvSpPr>
        <p:spPr>
          <a:xfrm>
            <a:off x="0" y="0"/>
            <a:ext cx="12192000" cy="1929394"/>
          </a:xfrm>
          <a:prstGeom prst="rect">
            <a:avLst/>
          </a:prstGeom>
          <a:solidFill>
            <a:schemeClr val="tx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Each B-Cells contains antibodies (like a key) that are </a:t>
            </a:r>
            <a:r>
              <a:rPr kumimoji="0" lang="en-US" sz="2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specific to only one antigen</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 </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j-ea"/>
                <a:cs typeface="+mj-cs"/>
              </a:rPr>
              <a:t>A pathogen can have many antigens, but the B-Cell has only key to one antigen. </a:t>
            </a:r>
          </a:p>
        </p:txBody>
      </p:sp>
      <p:pic>
        <p:nvPicPr>
          <p:cNvPr id="7" name="Picture 6" descr="A picture containing clipart&#10;&#10;Description generated with very high confidence">
            <a:extLst>
              <a:ext uri="{FF2B5EF4-FFF2-40B4-BE49-F238E27FC236}">
                <a16:creationId xmlns:a16="http://schemas.microsoft.com/office/drawing/2014/main" id="{4DAEDE96-8A44-4407-8554-78B47D884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66034" y="2210233"/>
            <a:ext cx="2562225" cy="3705225"/>
          </a:xfrm>
          <a:prstGeom prst="rect">
            <a:avLst/>
          </a:prstGeom>
        </p:spPr>
      </p:pic>
    </p:spTree>
    <p:extLst>
      <p:ext uri="{BB962C8B-B14F-4D97-AF65-F5344CB8AC3E}">
        <p14:creationId xmlns:p14="http://schemas.microsoft.com/office/powerpoint/2010/main" val="1856805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ylinder 16">
            <a:extLst>
              <a:ext uri="{FF2B5EF4-FFF2-40B4-BE49-F238E27FC236}">
                <a16:creationId xmlns:a16="http://schemas.microsoft.com/office/drawing/2014/main" id="{A94A932E-576A-4B8F-AB6A-525D2693F657}"/>
              </a:ext>
            </a:extLst>
          </p:cNvPr>
          <p:cNvSpPr/>
          <p:nvPr/>
        </p:nvSpPr>
        <p:spPr>
          <a:xfrm rot="15043096">
            <a:off x="6324968" y="4333843"/>
            <a:ext cx="104548" cy="787209"/>
          </a:xfrm>
          <a:prstGeom prst="can">
            <a:avLst/>
          </a:prstGeom>
          <a:solidFill>
            <a:schemeClr val="accent4">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clipart&#10;&#10;Description generated with high confidence">
            <a:extLst>
              <a:ext uri="{FF2B5EF4-FFF2-40B4-BE49-F238E27FC236}">
                <a16:creationId xmlns:a16="http://schemas.microsoft.com/office/drawing/2014/main" id="{66B528A3-36D6-4C6B-9DB9-10BC2D9E180D}"/>
              </a:ext>
            </a:extLst>
          </p:cNvPr>
          <p:cNvPicPr>
            <a:picLocks noChangeAspect="1"/>
          </p:cNvPicPr>
          <p:nvPr/>
        </p:nvPicPr>
        <p:blipFill rotWithShape="1">
          <a:blip r:embed="rId2"/>
          <a:srcRect r="2254" b="1"/>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190EFFC9-62D3-46F6-9BBA-286CA08A9056}"/>
              </a:ext>
            </a:extLst>
          </p:cNvPr>
          <p:cNvSpPr>
            <a:spLocks noGrp="1"/>
          </p:cNvSpPr>
          <p:nvPr>
            <p:ph type="title"/>
          </p:nvPr>
        </p:nvSpPr>
        <p:spPr>
          <a:xfrm>
            <a:off x="648928" y="136037"/>
            <a:ext cx="6586491" cy="1297506"/>
          </a:xfrm>
        </p:spPr>
        <p:txBody>
          <a:bodyPr>
            <a:normAutofit/>
          </a:bodyPr>
          <a:lstStyle/>
          <a:p>
            <a:r>
              <a:rPr lang="en-US" sz="5400" i="1" dirty="0">
                <a:latin typeface="Cooper Std Black" panose="0208090304030B020404" pitchFamily="18" charset="0"/>
              </a:rPr>
              <a:t>THE INVASION!</a:t>
            </a:r>
          </a:p>
        </p:txBody>
      </p:sp>
      <p:sp>
        <p:nvSpPr>
          <p:cNvPr id="3" name="Content Placeholder 2">
            <a:extLst>
              <a:ext uri="{FF2B5EF4-FFF2-40B4-BE49-F238E27FC236}">
                <a16:creationId xmlns:a16="http://schemas.microsoft.com/office/drawing/2014/main" id="{AA63FE82-AD57-4580-8EA7-8E1118287B49}"/>
              </a:ext>
            </a:extLst>
          </p:cNvPr>
          <p:cNvSpPr>
            <a:spLocks noGrp="1"/>
          </p:cNvSpPr>
          <p:nvPr>
            <p:ph idx="1"/>
          </p:nvPr>
        </p:nvSpPr>
        <p:spPr>
          <a:xfrm>
            <a:off x="648930" y="1433543"/>
            <a:ext cx="6586489" cy="4790277"/>
          </a:xfrm>
        </p:spPr>
        <p:txBody>
          <a:bodyPr>
            <a:normAutofit/>
          </a:bodyPr>
          <a:lstStyle/>
          <a:p>
            <a:r>
              <a:rPr lang="en-US" dirty="0"/>
              <a:t>When an antigen invades the body,  it will encounter many B-Cells.</a:t>
            </a:r>
          </a:p>
          <a:p>
            <a:r>
              <a:rPr lang="en-US" dirty="0"/>
              <a:t>Since, each B-Cell is specific to only one antigen, the antigen may come across a multitude of B-Cells that it does not bind with… before it comes across a B-Cell that DOES!</a:t>
            </a:r>
          </a:p>
          <a:p>
            <a:pPr marL="0" indent="0">
              <a:buNone/>
            </a:pPr>
            <a:endParaRPr lang="en-US" dirty="0"/>
          </a:p>
        </p:txBody>
      </p:sp>
      <p:sp>
        <p:nvSpPr>
          <p:cNvPr id="6" name="Rectangle 5">
            <a:extLst>
              <a:ext uri="{FF2B5EF4-FFF2-40B4-BE49-F238E27FC236}">
                <a16:creationId xmlns:a16="http://schemas.microsoft.com/office/drawing/2014/main" id="{AB3B92DC-93D1-4075-86AB-48939C1835C8}"/>
              </a:ext>
            </a:extLst>
          </p:cNvPr>
          <p:cNvSpPr/>
          <p:nvPr/>
        </p:nvSpPr>
        <p:spPr>
          <a:xfrm rot="5400000">
            <a:off x="4610180" y="5093681"/>
            <a:ext cx="2182620" cy="1073943"/>
          </a:xfrm>
          <a:custGeom>
            <a:avLst/>
            <a:gdLst>
              <a:gd name="connsiteX0" fmla="*/ 0 w 1880419"/>
              <a:gd name="connsiteY0" fmla="*/ 0 h 1681843"/>
              <a:gd name="connsiteX1" fmla="*/ 1880419 w 1880419"/>
              <a:gd name="connsiteY1" fmla="*/ 0 h 1681843"/>
              <a:gd name="connsiteX2" fmla="*/ 1880419 w 1880419"/>
              <a:gd name="connsiteY2" fmla="*/ 1681843 h 1681843"/>
              <a:gd name="connsiteX3" fmla="*/ 0 w 1880419"/>
              <a:gd name="connsiteY3" fmla="*/ 1681843 h 1681843"/>
              <a:gd name="connsiteX4" fmla="*/ 0 w 1880419"/>
              <a:gd name="connsiteY4" fmla="*/ 0 h 1681843"/>
              <a:gd name="connsiteX0" fmla="*/ 174171 w 2054590"/>
              <a:gd name="connsiteY0" fmla="*/ 0 h 1681843"/>
              <a:gd name="connsiteX1" fmla="*/ 2054590 w 2054590"/>
              <a:gd name="connsiteY1" fmla="*/ 0 h 1681843"/>
              <a:gd name="connsiteX2" fmla="*/ 2054590 w 2054590"/>
              <a:gd name="connsiteY2" fmla="*/ 1681843 h 1681843"/>
              <a:gd name="connsiteX3" fmla="*/ 174171 w 2054590"/>
              <a:gd name="connsiteY3" fmla="*/ 1681843 h 1681843"/>
              <a:gd name="connsiteX4" fmla="*/ 174171 w 2054590"/>
              <a:gd name="connsiteY4" fmla="*/ 0 h 1681843"/>
              <a:gd name="connsiteX0" fmla="*/ 116544 w 2078603"/>
              <a:gd name="connsiteY0" fmla="*/ 0 h 1681844"/>
              <a:gd name="connsiteX1" fmla="*/ 2078603 w 2078603"/>
              <a:gd name="connsiteY1" fmla="*/ 1 h 1681844"/>
              <a:gd name="connsiteX2" fmla="*/ 2078603 w 2078603"/>
              <a:gd name="connsiteY2" fmla="*/ 1681844 h 1681844"/>
              <a:gd name="connsiteX3" fmla="*/ 198184 w 2078603"/>
              <a:gd name="connsiteY3" fmla="*/ 1681844 h 1681844"/>
              <a:gd name="connsiteX4" fmla="*/ 116544 w 2078603"/>
              <a:gd name="connsiteY4" fmla="*/ 0 h 1681844"/>
              <a:gd name="connsiteX0" fmla="*/ 156785 w 2118844"/>
              <a:gd name="connsiteY0" fmla="*/ 0 h 1681844"/>
              <a:gd name="connsiteX1" fmla="*/ 2118844 w 2118844"/>
              <a:gd name="connsiteY1" fmla="*/ 1 h 1681844"/>
              <a:gd name="connsiteX2" fmla="*/ 2118844 w 2118844"/>
              <a:gd name="connsiteY2" fmla="*/ 1681844 h 1681844"/>
              <a:gd name="connsiteX3" fmla="*/ 238425 w 2118844"/>
              <a:gd name="connsiteY3" fmla="*/ 1681844 h 1681844"/>
              <a:gd name="connsiteX4" fmla="*/ 156785 w 2118844"/>
              <a:gd name="connsiteY4" fmla="*/ 0 h 1681844"/>
              <a:gd name="connsiteX0" fmla="*/ 162375 w 2124434"/>
              <a:gd name="connsiteY0" fmla="*/ 0 h 1681844"/>
              <a:gd name="connsiteX1" fmla="*/ 2124434 w 2124434"/>
              <a:gd name="connsiteY1" fmla="*/ 1 h 1681844"/>
              <a:gd name="connsiteX2" fmla="*/ 2124434 w 2124434"/>
              <a:gd name="connsiteY2" fmla="*/ 1681844 h 1681844"/>
              <a:gd name="connsiteX3" fmla="*/ 244015 w 2124434"/>
              <a:gd name="connsiteY3" fmla="*/ 1681844 h 1681844"/>
              <a:gd name="connsiteX4" fmla="*/ 162375 w 2124434"/>
              <a:gd name="connsiteY4" fmla="*/ 0 h 1681844"/>
              <a:gd name="connsiteX0" fmla="*/ 162375 w 2124434"/>
              <a:gd name="connsiteY0" fmla="*/ 0 h 1761672"/>
              <a:gd name="connsiteX1" fmla="*/ 2124434 w 2124434"/>
              <a:gd name="connsiteY1" fmla="*/ 1 h 1761672"/>
              <a:gd name="connsiteX2" fmla="*/ 2124434 w 2124434"/>
              <a:gd name="connsiteY2" fmla="*/ 1681844 h 1761672"/>
              <a:gd name="connsiteX3" fmla="*/ 244015 w 2124434"/>
              <a:gd name="connsiteY3" fmla="*/ 1681844 h 1761672"/>
              <a:gd name="connsiteX4" fmla="*/ 162375 w 2124434"/>
              <a:gd name="connsiteY4" fmla="*/ 0 h 1761672"/>
              <a:gd name="connsiteX0" fmla="*/ 162375 w 2124434"/>
              <a:gd name="connsiteY0" fmla="*/ 101599 h 1863271"/>
              <a:gd name="connsiteX1" fmla="*/ 2124434 w 2124434"/>
              <a:gd name="connsiteY1" fmla="*/ 101600 h 1863271"/>
              <a:gd name="connsiteX2" fmla="*/ 2124434 w 2124434"/>
              <a:gd name="connsiteY2" fmla="*/ 1783443 h 1863271"/>
              <a:gd name="connsiteX3" fmla="*/ 244015 w 2124434"/>
              <a:gd name="connsiteY3" fmla="*/ 1783443 h 1863271"/>
              <a:gd name="connsiteX4" fmla="*/ 162375 w 2124434"/>
              <a:gd name="connsiteY4" fmla="*/ 101599 h 1863271"/>
              <a:gd name="connsiteX0" fmla="*/ 162375 w 2204264"/>
              <a:gd name="connsiteY0" fmla="*/ 101599 h 1863271"/>
              <a:gd name="connsiteX1" fmla="*/ 2124434 w 2204264"/>
              <a:gd name="connsiteY1" fmla="*/ 101600 h 1863271"/>
              <a:gd name="connsiteX2" fmla="*/ 2124434 w 2204264"/>
              <a:gd name="connsiteY2" fmla="*/ 1783443 h 1863271"/>
              <a:gd name="connsiteX3" fmla="*/ 244015 w 2204264"/>
              <a:gd name="connsiteY3" fmla="*/ 1783443 h 1863271"/>
              <a:gd name="connsiteX4" fmla="*/ 162375 w 2204264"/>
              <a:gd name="connsiteY4" fmla="*/ 101599 h 1863271"/>
              <a:gd name="connsiteX0" fmla="*/ 162375 w 2230693"/>
              <a:gd name="connsiteY0" fmla="*/ 101599 h 1863271"/>
              <a:gd name="connsiteX1" fmla="*/ 2124434 w 2230693"/>
              <a:gd name="connsiteY1" fmla="*/ 101600 h 1863271"/>
              <a:gd name="connsiteX2" fmla="*/ 2124434 w 2230693"/>
              <a:gd name="connsiteY2" fmla="*/ 1783443 h 1863271"/>
              <a:gd name="connsiteX3" fmla="*/ 244015 w 2230693"/>
              <a:gd name="connsiteY3" fmla="*/ 1783443 h 1863271"/>
              <a:gd name="connsiteX4" fmla="*/ 162375 w 2230693"/>
              <a:gd name="connsiteY4" fmla="*/ 101599 h 1863271"/>
              <a:gd name="connsiteX0" fmla="*/ 162375 w 2230693"/>
              <a:gd name="connsiteY0" fmla="*/ 101599 h 1900500"/>
              <a:gd name="connsiteX1" fmla="*/ 2124434 w 2230693"/>
              <a:gd name="connsiteY1" fmla="*/ 101600 h 1900500"/>
              <a:gd name="connsiteX2" fmla="*/ 2124434 w 2230693"/>
              <a:gd name="connsiteY2" fmla="*/ 1783443 h 1900500"/>
              <a:gd name="connsiteX3" fmla="*/ 244015 w 2230693"/>
              <a:gd name="connsiteY3" fmla="*/ 1783443 h 1900500"/>
              <a:gd name="connsiteX4" fmla="*/ 162375 w 2230693"/>
              <a:gd name="connsiteY4" fmla="*/ 101599 h 1900500"/>
              <a:gd name="connsiteX0" fmla="*/ 162375 w 2230693"/>
              <a:gd name="connsiteY0" fmla="*/ 142460 h 1941361"/>
              <a:gd name="connsiteX1" fmla="*/ 2124434 w 2230693"/>
              <a:gd name="connsiteY1" fmla="*/ 142461 h 1941361"/>
              <a:gd name="connsiteX2" fmla="*/ 2124434 w 2230693"/>
              <a:gd name="connsiteY2" fmla="*/ 1824304 h 1941361"/>
              <a:gd name="connsiteX3" fmla="*/ 244015 w 2230693"/>
              <a:gd name="connsiteY3" fmla="*/ 1824304 h 1941361"/>
              <a:gd name="connsiteX4" fmla="*/ 162375 w 2230693"/>
              <a:gd name="connsiteY4" fmla="*/ 142460 h 194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693" h="1941361">
                <a:moveTo>
                  <a:pt x="162375" y="142460"/>
                </a:moveTo>
                <a:cubicBezTo>
                  <a:pt x="1110309" y="-86140"/>
                  <a:pt x="1519403" y="-4497"/>
                  <a:pt x="2124434" y="142461"/>
                </a:cubicBezTo>
                <a:cubicBezTo>
                  <a:pt x="2304052" y="1062304"/>
                  <a:pt x="2222409" y="1165718"/>
                  <a:pt x="2124434" y="1824304"/>
                </a:cubicBezTo>
                <a:cubicBezTo>
                  <a:pt x="1546614" y="1954932"/>
                  <a:pt x="1034107" y="2003919"/>
                  <a:pt x="244015" y="1824304"/>
                </a:cubicBezTo>
                <a:cubicBezTo>
                  <a:pt x="-147871" y="969775"/>
                  <a:pt x="15421" y="1029646"/>
                  <a:pt x="162375" y="142460"/>
                </a:cubicBezTo>
                <a:close/>
              </a:path>
            </a:pathLst>
          </a:cu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1122417-09AA-4B40-9F0C-29A95E88E47B}"/>
              </a:ext>
            </a:extLst>
          </p:cNvPr>
          <p:cNvSpPr/>
          <p:nvPr/>
        </p:nvSpPr>
        <p:spPr>
          <a:xfrm>
            <a:off x="5309605" y="4966519"/>
            <a:ext cx="391885" cy="356595"/>
          </a:xfrm>
          <a:prstGeom prst="ellipse">
            <a:avLst/>
          </a:prstGeom>
          <a:solidFill>
            <a:schemeClr val="bg1"/>
          </a:solidFill>
          <a:ln w="7620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C8D923CB-BA2B-40F3-8961-A0D11AE24112}"/>
              </a:ext>
            </a:extLst>
          </p:cNvPr>
          <p:cNvSpPr/>
          <p:nvPr/>
        </p:nvSpPr>
        <p:spPr>
          <a:xfrm>
            <a:off x="5772635" y="4966518"/>
            <a:ext cx="391885" cy="356595"/>
          </a:xfrm>
          <a:prstGeom prst="ellipse">
            <a:avLst/>
          </a:prstGeom>
          <a:solidFill>
            <a:schemeClr val="bg1"/>
          </a:solidFill>
          <a:ln w="76200"/>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A062E10-ADAC-46D1-A562-7EE742C214B6}"/>
              </a:ext>
            </a:extLst>
          </p:cNvPr>
          <p:cNvSpPr/>
          <p:nvPr/>
        </p:nvSpPr>
        <p:spPr>
          <a:xfrm>
            <a:off x="5490189" y="5009565"/>
            <a:ext cx="220920" cy="2041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2320B3E-3713-4216-BFCD-DAC947793EBA}"/>
              </a:ext>
            </a:extLst>
          </p:cNvPr>
          <p:cNvSpPr/>
          <p:nvPr/>
        </p:nvSpPr>
        <p:spPr>
          <a:xfrm>
            <a:off x="5687100" y="5353546"/>
            <a:ext cx="220920" cy="2041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964110CB-9762-4F2A-9E43-9FDA58CE74CA}"/>
              </a:ext>
            </a:extLst>
          </p:cNvPr>
          <p:cNvSpPr/>
          <p:nvPr/>
        </p:nvSpPr>
        <p:spPr>
          <a:xfrm>
            <a:off x="5922410" y="5019382"/>
            <a:ext cx="220920" cy="2041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Content Placeholder 5" descr="A close up of a logo&#10;&#10;Description generated with high confidence">
            <a:extLst>
              <a:ext uri="{FF2B5EF4-FFF2-40B4-BE49-F238E27FC236}">
                <a16:creationId xmlns:a16="http://schemas.microsoft.com/office/drawing/2014/main" id="{5030729E-965D-4189-85AA-2ED6C6952500}"/>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0968845">
            <a:off x="6513770" y="4569979"/>
            <a:ext cx="859535" cy="859535"/>
          </a:xfrm>
          <a:prstGeom prst="rect">
            <a:avLst/>
          </a:prstGeom>
        </p:spPr>
      </p:pic>
      <p:sp>
        <p:nvSpPr>
          <p:cNvPr id="18" name="Circle: Hollow 17">
            <a:extLst>
              <a:ext uri="{FF2B5EF4-FFF2-40B4-BE49-F238E27FC236}">
                <a16:creationId xmlns:a16="http://schemas.microsoft.com/office/drawing/2014/main" id="{8210C218-1E8F-46B6-9E85-D86988D4C952}"/>
              </a:ext>
            </a:extLst>
          </p:cNvPr>
          <p:cNvSpPr/>
          <p:nvPr/>
        </p:nvSpPr>
        <p:spPr>
          <a:xfrm rot="21353781">
            <a:off x="6689001" y="4426747"/>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BE7AE289-B720-4048-B4F6-328CFFD03F7B}"/>
                  </a:ext>
                </a:extLst>
              </p14:cNvPr>
              <p14:cNvContentPartPr/>
              <p14:nvPr/>
            </p14:nvContentPartPr>
            <p14:xfrm>
              <a:off x="6743854" y="4601443"/>
              <a:ext cx="48960" cy="169560"/>
            </p14:xfrm>
          </p:contentPart>
        </mc:Choice>
        <mc:Fallback xmlns="">
          <p:pic>
            <p:nvPicPr>
              <p:cNvPr id="25" name="Ink 24">
                <a:extLst>
                  <a:ext uri="{FF2B5EF4-FFF2-40B4-BE49-F238E27FC236}">
                    <a16:creationId xmlns:a16="http://schemas.microsoft.com/office/drawing/2014/main" id="{BE7AE289-B720-4048-B4F6-328CFFD03F7B}"/>
                  </a:ext>
                </a:extLst>
              </p:cNvPr>
              <p:cNvPicPr/>
              <p:nvPr/>
            </p:nvPicPr>
            <p:blipFill>
              <a:blip r:embed="rId5"/>
              <a:stretch>
                <a:fillRect/>
              </a:stretch>
            </p:blipFill>
            <p:spPr>
              <a:xfrm>
                <a:off x="6739534" y="4597123"/>
                <a:ext cx="5760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93B44C50-332F-4CBC-A0A7-87E3C9933298}"/>
                  </a:ext>
                </a:extLst>
              </p14:cNvPr>
              <p14:cNvContentPartPr/>
              <p14:nvPr/>
            </p14:nvContentPartPr>
            <p14:xfrm>
              <a:off x="6802534" y="4718803"/>
              <a:ext cx="6840" cy="33120"/>
            </p14:xfrm>
          </p:contentPart>
        </mc:Choice>
        <mc:Fallback xmlns="">
          <p:pic>
            <p:nvPicPr>
              <p:cNvPr id="28" name="Ink 27">
                <a:extLst>
                  <a:ext uri="{FF2B5EF4-FFF2-40B4-BE49-F238E27FC236}">
                    <a16:creationId xmlns:a16="http://schemas.microsoft.com/office/drawing/2014/main" id="{93B44C50-332F-4CBC-A0A7-87E3C9933298}"/>
                  </a:ext>
                </a:extLst>
              </p:cNvPr>
              <p:cNvPicPr/>
              <p:nvPr/>
            </p:nvPicPr>
            <p:blipFill>
              <a:blip r:embed="rId7"/>
              <a:stretch>
                <a:fillRect/>
              </a:stretch>
            </p:blipFill>
            <p:spPr>
              <a:xfrm>
                <a:off x="6798214" y="4714483"/>
                <a:ext cx="15480" cy="41760"/>
              </a:xfrm>
              <a:prstGeom prst="rect">
                <a:avLst/>
              </a:prstGeom>
            </p:spPr>
          </p:pic>
        </mc:Fallback>
      </mc:AlternateContent>
      <p:sp>
        <p:nvSpPr>
          <p:cNvPr id="29" name="Speech Bubble: Oval 28">
            <a:extLst>
              <a:ext uri="{FF2B5EF4-FFF2-40B4-BE49-F238E27FC236}">
                <a16:creationId xmlns:a16="http://schemas.microsoft.com/office/drawing/2014/main" id="{518EB8D5-218F-46B5-BBD5-48E08042AF54}"/>
              </a:ext>
            </a:extLst>
          </p:cNvPr>
          <p:cNvSpPr/>
          <p:nvPr/>
        </p:nvSpPr>
        <p:spPr>
          <a:xfrm flipH="1">
            <a:off x="1022959" y="4407798"/>
            <a:ext cx="3590825" cy="2185909"/>
          </a:xfrm>
          <a:prstGeom prst="wedgeEllipseCallout">
            <a:avLst>
              <a:gd name="adj1" fmla="val -58578"/>
              <a:gd name="adj2" fmla="val 750"/>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Oh! Umm.. I was..  Umm.. just passing through officer.</a:t>
            </a:r>
          </a:p>
        </p:txBody>
      </p:sp>
      <p:pic>
        <p:nvPicPr>
          <p:cNvPr id="30" name="Picture 29" descr="A picture containing clipart&#10;&#10;Description generated with high confidence">
            <a:extLst>
              <a:ext uri="{FF2B5EF4-FFF2-40B4-BE49-F238E27FC236}">
                <a16:creationId xmlns:a16="http://schemas.microsoft.com/office/drawing/2014/main" id="{4F690202-AFE9-4668-8B44-AD7F3B3E3E9F}"/>
              </a:ext>
            </a:extLst>
          </p:cNvPr>
          <p:cNvPicPr>
            <a:picLocks noChangeAspect="1"/>
          </p:cNvPicPr>
          <p:nvPr/>
        </p:nvPicPr>
        <p:blipFill rotWithShape="1">
          <a:blip r:embed="rId2"/>
          <a:srcRect r="2254" b="1"/>
          <a:stretch/>
        </p:blipFill>
        <p:spPr>
          <a:xfrm>
            <a:off x="7444544" y="319"/>
            <a:ext cx="4635591" cy="6857990"/>
          </a:xfrm>
          <a:prstGeom prst="rect">
            <a:avLst/>
          </a:prstGeom>
          <a:effectLst/>
        </p:spPr>
      </p:pic>
    </p:spTree>
    <p:extLst>
      <p:ext uri="{BB962C8B-B14F-4D97-AF65-F5344CB8AC3E}">
        <p14:creationId xmlns:p14="http://schemas.microsoft.com/office/powerpoint/2010/main" val="137512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picture containing clipart&#10;&#10;Description generated with high confidence">
            <a:extLst>
              <a:ext uri="{FF2B5EF4-FFF2-40B4-BE49-F238E27FC236}">
                <a16:creationId xmlns:a16="http://schemas.microsoft.com/office/drawing/2014/main" id="{BF2FCF39-338E-418F-A40B-625ED0CDAD44}"/>
              </a:ext>
            </a:extLst>
          </p:cNvPr>
          <p:cNvPicPr>
            <a:picLocks noChangeAspect="1"/>
          </p:cNvPicPr>
          <p:nvPr/>
        </p:nvPicPr>
        <p:blipFill rotWithShape="1">
          <a:blip r:embed="rId2"/>
          <a:srcRect r="2254" b="6075"/>
          <a:stretch/>
        </p:blipFill>
        <p:spPr>
          <a:xfrm flipH="1">
            <a:off x="1403832" y="1406799"/>
            <a:ext cx="3489319" cy="4848652"/>
          </a:xfrm>
          <a:prstGeom prst="rect">
            <a:avLst/>
          </a:prstGeom>
          <a:effectLst/>
        </p:spPr>
      </p:pic>
      <p:pic>
        <p:nvPicPr>
          <p:cNvPr id="4" name="Content Placeholder 6">
            <a:extLst>
              <a:ext uri="{FF2B5EF4-FFF2-40B4-BE49-F238E27FC236}">
                <a16:creationId xmlns:a16="http://schemas.microsoft.com/office/drawing/2014/main" id="{1D9868D5-B7EB-4AD6-86F6-9D906C6BF8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7710052" y="2680855"/>
            <a:ext cx="2992583" cy="2763982"/>
          </a:xfrm>
          <a:prstGeom prst="rect">
            <a:avLst/>
          </a:prstGeom>
          <a:effectLst>
            <a:outerShdw blurRad="76200" dir="18900000" sy="23000" kx="-1200000" algn="bl" rotWithShape="0">
              <a:prstClr val="black">
                <a:alpha val="20000"/>
              </a:prstClr>
            </a:outerShdw>
          </a:effectLst>
        </p:spPr>
      </p:pic>
      <p:sp>
        <p:nvSpPr>
          <p:cNvPr id="2" name="Title 1">
            <a:extLst>
              <a:ext uri="{FF2B5EF4-FFF2-40B4-BE49-F238E27FC236}">
                <a16:creationId xmlns:a16="http://schemas.microsoft.com/office/drawing/2014/main" id="{76B00118-B372-4B83-8575-6DDE6102C8B8}"/>
              </a:ext>
            </a:extLst>
          </p:cNvPr>
          <p:cNvSpPr>
            <a:spLocks noGrp="1"/>
          </p:cNvSpPr>
          <p:nvPr>
            <p:ph type="title"/>
          </p:nvPr>
        </p:nvSpPr>
        <p:spPr>
          <a:xfrm>
            <a:off x="-57504" y="6255450"/>
            <a:ext cx="12192000" cy="521827"/>
          </a:xfrm>
          <a:solidFill>
            <a:srgbClr val="7030A0">
              <a:alpha val="18000"/>
            </a:srgbClr>
          </a:solidFill>
        </p:spPr>
        <p:txBody>
          <a:bodyPr>
            <a:noAutofit/>
          </a:bodyPr>
          <a:lstStyle/>
          <a:p>
            <a:pPr algn="ctr"/>
            <a:r>
              <a:rPr lang="en-US" sz="3200" b="1" dirty="0"/>
              <a:t>B-CELL CARRYING ANTIBODIES</a:t>
            </a:r>
          </a:p>
        </p:txBody>
      </p:sp>
      <p:pic>
        <p:nvPicPr>
          <p:cNvPr id="6" name="Content Placeholder 5" descr="A close up of a logo&#10;&#10;Description generated with high confidence">
            <a:extLst>
              <a:ext uri="{FF2B5EF4-FFF2-40B4-BE49-F238E27FC236}">
                <a16:creationId xmlns:a16="http://schemas.microsoft.com/office/drawing/2014/main" id="{9EDB0B5E-8950-469B-BBDF-A7C8646AE8B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359443" y="4671444"/>
            <a:ext cx="761776" cy="761776"/>
          </a:xfrm>
        </p:spPr>
      </p:pic>
      <p:pic>
        <p:nvPicPr>
          <p:cNvPr id="15" name="Content Placeholder 5" descr="A close up of a logo&#10;&#10;Description generated with high confidence">
            <a:extLst>
              <a:ext uri="{FF2B5EF4-FFF2-40B4-BE49-F238E27FC236}">
                <a16:creationId xmlns:a16="http://schemas.microsoft.com/office/drawing/2014/main" id="{B172522C-5EDF-45CA-9589-59603EB63766}"/>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239752">
            <a:off x="9097782" y="5527264"/>
            <a:ext cx="759808" cy="714861"/>
          </a:xfrm>
          <a:prstGeom prst="rect">
            <a:avLst/>
          </a:prstGeom>
        </p:spPr>
      </p:pic>
      <p:pic>
        <p:nvPicPr>
          <p:cNvPr id="17" name="Content Placeholder 5" descr="A close up of a logo&#10;&#10;Description generated with high confidence">
            <a:extLst>
              <a:ext uri="{FF2B5EF4-FFF2-40B4-BE49-F238E27FC236}">
                <a16:creationId xmlns:a16="http://schemas.microsoft.com/office/drawing/2014/main" id="{67F00E6C-970D-40C8-96D5-60AF1117FA89}"/>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884783">
            <a:off x="9842796" y="2364066"/>
            <a:ext cx="875931" cy="875931"/>
          </a:xfrm>
          <a:prstGeom prst="rect">
            <a:avLst/>
          </a:prstGeom>
        </p:spPr>
      </p:pic>
      <p:pic>
        <p:nvPicPr>
          <p:cNvPr id="18" name="Content Placeholder 5" descr="A close up of a logo&#10;&#10;Description generated with high confidence">
            <a:extLst>
              <a:ext uri="{FF2B5EF4-FFF2-40B4-BE49-F238E27FC236}">
                <a16:creationId xmlns:a16="http://schemas.microsoft.com/office/drawing/2014/main" id="{65299D87-D350-40DC-BDB9-61283ED596C8}"/>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1215064">
            <a:off x="10593077" y="3693540"/>
            <a:ext cx="859535" cy="859535"/>
          </a:xfrm>
          <a:prstGeom prst="rect">
            <a:avLst/>
          </a:prstGeom>
        </p:spPr>
      </p:pic>
      <p:pic>
        <p:nvPicPr>
          <p:cNvPr id="19" name="Content Placeholder 5" descr="A close up of a logo&#10;&#10;Description generated with high confidence">
            <a:extLst>
              <a:ext uri="{FF2B5EF4-FFF2-40B4-BE49-F238E27FC236}">
                <a16:creationId xmlns:a16="http://schemas.microsoft.com/office/drawing/2014/main" id="{1D6815E5-53CA-4A84-B883-5CB2B07D352E}"/>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6111">
            <a:off x="9687050" y="5044481"/>
            <a:ext cx="1098095" cy="1098095"/>
          </a:xfrm>
          <a:prstGeom prst="rect">
            <a:avLst/>
          </a:prstGeom>
        </p:spPr>
      </p:pic>
      <p:pic>
        <p:nvPicPr>
          <p:cNvPr id="20" name="Content Placeholder 5" descr="A close up of a logo&#10;&#10;Description generated with high confidence">
            <a:extLst>
              <a:ext uri="{FF2B5EF4-FFF2-40B4-BE49-F238E27FC236}">
                <a16:creationId xmlns:a16="http://schemas.microsoft.com/office/drawing/2014/main" id="{C388960B-16A3-434D-90D4-9B5CFBCD691F}"/>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1083203">
            <a:off x="8140891" y="5373377"/>
            <a:ext cx="875931" cy="875931"/>
          </a:xfrm>
          <a:prstGeom prst="rect">
            <a:avLst/>
          </a:prstGeom>
        </p:spPr>
      </p:pic>
      <p:sp>
        <p:nvSpPr>
          <p:cNvPr id="24" name="Cylinder 23">
            <a:extLst>
              <a:ext uri="{FF2B5EF4-FFF2-40B4-BE49-F238E27FC236}">
                <a16:creationId xmlns:a16="http://schemas.microsoft.com/office/drawing/2014/main" id="{EC7FF305-AD5A-4BD9-AA32-1C3A58FF8F88}"/>
              </a:ext>
            </a:extLst>
          </p:cNvPr>
          <p:cNvSpPr/>
          <p:nvPr/>
        </p:nvSpPr>
        <p:spPr>
          <a:xfrm rot="19755290">
            <a:off x="8541812" y="2444018"/>
            <a:ext cx="141837" cy="674427"/>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Content Placeholder 5" descr="A close up of a logo&#10;&#10;Description generated with high confidence">
            <a:extLst>
              <a:ext uri="{FF2B5EF4-FFF2-40B4-BE49-F238E27FC236}">
                <a16:creationId xmlns:a16="http://schemas.microsoft.com/office/drawing/2014/main" id="{44F219B5-BEC2-4379-B8BB-C4168D97A2A4}"/>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4519798">
            <a:off x="7377146" y="1987008"/>
            <a:ext cx="1098095" cy="1098095"/>
          </a:xfrm>
          <a:prstGeom prst="rect">
            <a:avLst/>
          </a:prstGeom>
        </p:spPr>
      </p:pic>
      <p:sp>
        <p:nvSpPr>
          <p:cNvPr id="25" name="Cylinder 24">
            <a:extLst>
              <a:ext uri="{FF2B5EF4-FFF2-40B4-BE49-F238E27FC236}">
                <a16:creationId xmlns:a16="http://schemas.microsoft.com/office/drawing/2014/main" id="{36DDBCC6-B1AE-4E13-9F34-210B872D46AB}"/>
              </a:ext>
            </a:extLst>
          </p:cNvPr>
          <p:cNvSpPr/>
          <p:nvPr/>
        </p:nvSpPr>
        <p:spPr>
          <a:xfrm rot="1550243" flipH="1">
            <a:off x="9848654" y="2696208"/>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ircle: Hollow 25">
            <a:extLst>
              <a:ext uri="{FF2B5EF4-FFF2-40B4-BE49-F238E27FC236}">
                <a16:creationId xmlns:a16="http://schemas.microsoft.com/office/drawing/2014/main" id="{20F2E6A0-EA4C-4ADD-890D-2B03862C93FB}"/>
              </a:ext>
            </a:extLst>
          </p:cNvPr>
          <p:cNvSpPr/>
          <p:nvPr/>
        </p:nvSpPr>
        <p:spPr>
          <a:xfrm>
            <a:off x="8242060" y="2270005"/>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Circle: Hollow 27">
            <a:extLst>
              <a:ext uri="{FF2B5EF4-FFF2-40B4-BE49-F238E27FC236}">
                <a16:creationId xmlns:a16="http://schemas.microsoft.com/office/drawing/2014/main" id="{03E1DCE2-0025-4A72-8C6C-2EBAF81E1375}"/>
              </a:ext>
            </a:extLst>
          </p:cNvPr>
          <p:cNvSpPr/>
          <p:nvPr/>
        </p:nvSpPr>
        <p:spPr>
          <a:xfrm>
            <a:off x="9849280" y="2506037"/>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Cylinder 28">
            <a:extLst>
              <a:ext uri="{FF2B5EF4-FFF2-40B4-BE49-F238E27FC236}">
                <a16:creationId xmlns:a16="http://schemas.microsoft.com/office/drawing/2014/main" id="{6555810F-2B3A-4FC9-A0FE-CC7DEE34FEBC}"/>
              </a:ext>
            </a:extLst>
          </p:cNvPr>
          <p:cNvSpPr/>
          <p:nvPr/>
        </p:nvSpPr>
        <p:spPr>
          <a:xfrm rot="17219898">
            <a:off x="7906791" y="3149817"/>
            <a:ext cx="72153" cy="691527"/>
          </a:xfrm>
          <a:prstGeom prst="can">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5" descr="A close up of a logo&#10;&#10;Description generated with high confidence">
            <a:extLst>
              <a:ext uri="{FF2B5EF4-FFF2-40B4-BE49-F238E27FC236}">
                <a16:creationId xmlns:a16="http://schemas.microsoft.com/office/drawing/2014/main" id="{73C7B82D-E657-4422-9DAA-2E388E3BE388}"/>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0622046">
            <a:off x="7048893" y="3341571"/>
            <a:ext cx="845408" cy="845408"/>
          </a:xfrm>
          <a:prstGeom prst="rect">
            <a:avLst/>
          </a:prstGeom>
        </p:spPr>
      </p:pic>
      <p:sp>
        <p:nvSpPr>
          <p:cNvPr id="30" name="Circle: Hollow 29">
            <a:extLst>
              <a:ext uri="{FF2B5EF4-FFF2-40B4-BE49-F238E27FC236}">
                <a16:creationId xmlns:a16="http://schemas.microsoft.com/office/drawing/2014/main" id="{8D0CC276-124A-46DB-8641-92BA3B235FB6}"/>
              </a:ext>
            </a:extLst>
          </p:cNvPr>
          <p:cNvSpPr/>
          <p:nvPr/>
        </p:nvSpPr>
        <p:spPr>
          <a:xfrm rot="3625077">
            <a:off x="7386997" y="3243156"/>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Cylinder 30">
            <a:extLst>
              <a:ext uri="{FF2B5EF4-FFF2-40B4-BE49-F238E27FC236}">
                <a16:creationId xmlns:a16="http://schemas.microsoft.com/office/drawing/2014/main" id="{D3BCB59E-4678-413C-93B5-45F10EE08A3A}"/>
              </a:ext>
            </a:extLst>
          </p:cNvPr>
          <p:cNvSpPr/>
          <p:nvPr/>
        </p:nvSpPr>
        <p:spPr>
          <a:xfrm rot="15289315">
            <a:off x="8021689" y="4487673"/>
            <a:ext cx="88798" cy="315140"/>
          </a:xfrm>
          <a:prstGeom prst="can">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ircle: Hollow 31">
            <a:extLst>
              <a:ext uri="{FF2B5EF4-FFF2-40B4-BE49-F238E27FC236}">
                <a16:creationId xmlns:a16="http://schemas.microsoft.com/office/drawing/2014/main" id="{869EA08B-B94E-4EB6-94A1-E6811BDE5BC8}"/>
              </a:ext>
            </a:extLst>
          </p:cNvPr>
          <p:cNvSpPr/>
          <p:nvPr/>
        </p:nvSpPr>
        <p:spPr>
          <a:xfrm>
            <a:off x="7742909" y="4579229"/>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Cylinder 32">
            <a:extLst>
              <a:ext uri="{FF2B5EF4-FFF2-40B4-BE49-F238E27FC236}">
                <a16:creationId xmlns:a16="http://schemas.microsoft.com/office/drawing/2014/main" id="{079EBDFB-65E1-4E53-A883-E5033D65B928}"/>
              </a:ext>
            </a:extLst>
          </p:cNvPr>
          <p:cNvSpPr/>
          <p:nvPr/>
        </p:nvSpPr>
        <p:spPr>
          <a:xfrm rot="15289315">
            <a:off x="10617427" y="3702792"/>
            <a:ext cx="88798" cy="315140"/>
          </a:xfrm>
          <a:prstGeom prst="can">
            <a:avLst/>
          </a:prstGeom>
          <a:solidFill>
            <a:schemeClr val="accent4">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ircle: Hollow 33">
            <a:extLst>
              <a:ext uri="{FF2B5EF4-FFF2-40B4-BE49-F238E27FC236}">
                <a16:creationId xmlns:a16="http://schemas.microsoft.com/office/drawing/2014/main" id="{0ADFF269-AF0A-43A1-B4DC-88669C37AF83}"/>
              </a:ext>
            </a:extLst>
          </p:cNvPr>
          <p:cNvSpPr/>
          <p:nvPr/>
        </p:nvSpPr>
        <p:spPr>
          <a:xfrm>
            <a:off x="10712802" y="3647081"/>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Circle: Hollow 34">
            <a:extLst>
              <a:ext uri="{FF2B5EF4-FFF2-40B4-BE49-F238E27FC236}">
                <a16:creationId xmlns:a16="http://schemas.microsoft.com/office/drawing/2014/main" id="{5482FDF2-84BA-4798-8992-19A008C6566B}"/>
              </a:ext>
            </a:extLst>
          </p:cNvPr>
          <p:cNvSpPr/>
          <p:nvPr/>
        </p:nvSpPr>
        <p:spPr>
          <a:xfrm>
            <a:off x="8449463" y="5370873"/>
            <a:ext cx="250634" cy="24784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Cylinder 35">
            <a:extLst>
              <a:ext uri="{FF2B5EF4-FFF2-40B4-BE49-F238E27FC236}">
                <a16:creationId xmlns:a16="http://schemas.microsoft.com/office/drawing/2014/main" id="{8DCEFA32-D87C-48AF-9192-7FE1922BC270}"/>
              </a:ext>
            </a:extLst>
          </p:cNvPr>
          <p:cNvSpPr/>
          <p:nvPr/>
        </p:nvSpPr>
        <p:spPr>
          <a:xfrm rot="19755290">
            <a:off x="10124174" y="4950892"/>
            <a:ext cx="66465" cy="248123"/>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Cylinder 36">
            <a:extLst>
              <a:ext uri="{FF2B5EF4-FFF2-40B4-BE49-F238E27FC236}">
                <a16:creationId xmlns:a16="http://schemas.microsoft.com/office/drawing/2014/main" id="{02AC6AA1-26E9-4A2D-BC1F-D7D15EBD52C3}"/>
              </a:ext>
            </a:extLst>
          </p:cNvPr>
          <p:cNvSpPr/>
          <p:nvPr/>
        </p:nvSpPr>
        <p:spPr>
          <a:xfrm rot="1550243" flipH="1">
            <a:off x="8628509" y="5172041"/>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Cylinder 37">
            <a:extLst>
              <a:ext uri="{FF2B5EF4-FFF2-40B4-BE49-F238E27FC236}">
                <a16:creationId xmlns:a16="http://schemas.microsoft.com/office/drawing/2014/main" id="{933BBDBE-3C4D-474F-A9B8-6EFCF21F7F12}"/>
              </a:ext>
            </a:extLst>
          </p:cNvPr>
          <p:cNvSpPr/>
          <p:nvPr/>
        </p:nvSpPr>
        <p:spPr>
          <a:xfrm rot="18049159">
            <a:off x="10500171" y="4482399"/>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Cylinder 38">
            <a:extLst>
              <a:ext uri="{FF2B5EF4-FFF2-40B4-BE49-F238E27FC236}">
                <a16:creationId xmlns:a16="http://schemas.microsoft.com/office/drawing/2014/main" id="{ADFC72ED-5540-4869-84AE-68FD99FCDAA5}"/>
              </a:ext>
            </a:extLst>
          </p:cNvPr>
          <p:cNvSpPr/>
          <p:nvPr/>
        </p:nvSpPr>
        <p:spPr>
          <a:xfrm rot="21190549">
            <a:off x="9322662" y="5325617"/>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Content Placeholder 5" descr="A close up of a logo&#10;&#10;Description generated with high confidence">
            <a:extLst>
              <a:ext uri="{FF2B5EF4-FFF2-40B4-BE49-F238E27FC236}">
                <a16:creationId xmlns:a16="http://schemas.microsoft.com/office/drawing/2014/main" id="{4FD4666D-6616-4179-BEA6-0F218FF4DE0B}"/>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783087">
            <a:off x="10309184" y="4661171"/>
            <a:ext cx="759808" cy="714861"/>
          </a:xfrm>
          <a:prstGeom prst="rect">
            <a:avLst/>
          </a:prstGeom>
        </p:spPr>
      </p:pic>
      <p:sp>
        <p:nvSpPr>
          <p:cNvPr id="43" name="Title 1">
            <a:extLst>
              <a:ext uri="{FF2B5EF4-FFF2-40B4-BE49-F238E27FC236}">
                <a16:creationId xmlns:a16="http://schemas.microsoft.com/office/drawing/2014/main" id="{CD045487-16E1-4B1E-8360-A45D628CFD68}"/>
              </a:ext>
            </a:extLst>
          </p:cNvPr>
          <p:cNvSpPr txBox="1">
            <a:spLocks/>
          </p:cNvSpPr>
          <p:nvPr/>
        </p:nvSpPr>
        <p:spPr>
          <a:xfrm>
            <a:off x="0" y="0"/>
            <a:ext cx="12192000" cy="1559188"/>
          </a:xfrm>
          <a:prstGeom prst="rect">
            <a:avLst/>
          </a:prstGeom>
          <a:solidFill>
            <a:schemeClr val="tx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Light" panose="020F0302020204030204"/>
                <a:ea typeface="+mj-ea"/>
                <a:cs typeface="+mj-cs"/>
              </a:rPr>
              <a:t>The B cell will keep trying different keys (antibodies) until it finds a MATCH! </a:t>
            </a:r>
          </a:p>
        </p:txBody>
      </p:sp>
      <p:cxnSp>
        <p:nvCxnSpPr>
          <p:cNvPr id="5" name="Straight Connector 4">
            <a:extLst>
              <a:ext uri="{FF2B5EF4-FFF2-40B4-BE49-F238E27FC236}">
                <a16:creationId xmlns:a16="http://schemas.microsoft.com/office/drawing/2014/main" id="{39C2F16D-A356-49F3-A679-295632688E65}"/>
              </a:ext>
            </a:extLst>
          </p:cNvPr>
          <p:cNvCxnSpPr>
            <a:cxnSpLocks/>
          </p:cNvCxnSpPr>
          <p:nvPr/>
        </p:nvCxnSpPr>
        <p:spPr>
          <a:xfrm flipV="1">
            <a:off x="4430568" y="2753823"/>
            <a:ext cx="2484031" cy="85223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generated with high confidence">
            <a:extLst>
              <a:ext uri="{FF2B5EF4-FFF2-40B4-BE49-F238E27FC236}">
                <a16:creationId xmlns:a16="http://schemas.microsoft.com/office/drawing/2014/main" id="{D77BE1BC-974E-4522-9D00-FEEE31E9D53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6709306" flipV="1">
            <a:off x="6870202" y="2212516"/>
            <a:ext cx="1046880" cy="1046880"/>
          </a:xfrm>
          <a:prstGeom prst="rect">
            <a:avLst/>
          </a:prstGeom>
          <a:scene3d>
            <a:camera prst="perspectiveContrastingRightFacing"/>
            <a:lightRig rig="threePt" dir="t"/>
          </a:scene3d>
        </p:spPr>
      </p:pic>
    </p:spTree>
    <p:extLst>
      <p:ext uri="{BB962C8B-B14F-4D97-AF65-F5344CB8AC3E}">
        <p14:creationId xmlns:p14="http://schemas.microsoft.com/office/powerpoint/2010/main" val="133939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ECBE-41D7-48D8-99F1-98D43D42F4A4}"/>
              </a:ext>
            </a:extLst>
          </p:cNvPr>
          <p:cNvSpPr>
            <a:spLocks noGrp="1"/>
          </p:cNvSpPr>
          <p:nvPr>
            <p:ph type="title"/>
          </p:nvPr>
        </p:nvSpPr>
        <p:spPr>
          <a:xfrm>
            <a:off x="0" y="1"/>
            <a:ext cx="12192000" cy="709871"/>
          </a:xfrm>
          <a:solidFill>
            <a:schemeClr val="tx2">
              <a:lumMod val="75000"/>
            </a:schemeClr>
          </a:solidFill>
        </p:spPr>
        <p:txBody>
          <a:bodyPr>
            <a:noAutofit/>
          </a:bodyPr>
          <a:lstStyle/>
          <a:p>
            <a:pPr algn="ctr"/>
            <a:r>
              <a:rPr lang="en-US" sz="3200" b="1" dirty="0">
                <a:solidFill>
                  <a:schemeClr val="bg1"/>
                </a:solidFill>
              </a:rPr>
              <a:t>Once the B-Cell Finds a Match, it </a:t>
            </a:r>
            <a:r>
              <a:rPr lang="en-US" b="1" dirty="0">
                <a:solidFill>
                  <a:schemeClr val="bg1"/>
                </a:solidFill>
              </a:rPr>
              <a:t>takes the antigen</a:t>
            </a:r>
            <a:endParaRPr lang="en-US" sz="3200" dirty="0"/>
          </a:p>
        </p:txBody>
      </p:sp>
      <p:sp>
        <p:nvSpPr>
          <p:cNvPr id="14" name="Oval 13">
            <a:extLst>
              <a:ext uri="{FF2B5EF4-FFF2-40B4-BE49-F238E27FC236}">
                <a16:creationId xmlns:a16="http://schemas.microsoft.com/office/drawing/2014/main" id="{94E4DE93-AFB7-4998-B788-5CDC73418B78}"/>
              </a:ext>
            </a:extLst>
          </p:cNvPr>
          <p:cNvSpPr/>
          <p:nvPr/>
        </p:nvSpPr>
        <p:spPr>
          <a:xfrm>
            <a:off x="1662544" y="1234912"/>
            <a:ext cx="4572906" cy="4991881"/>
          </a:xfrm>
          <a:custGeom>
            <a:avLst/>
            <a:gdLst>
              <a:gd name="connsiteX0" fmla="*/ 0 w 3924606"/>
              <a:gd name="connsiteY0" fmla="*/ 1980695 h 3961389"/>
              <a:gd name="connsiteX1" fmla="*/ 1962303 w 3924606"/>
              <a:gd name="connsiteY1" fmla="*/ 0 h 3961389"/>
              <a:gd name="connsiteX2" fmla="*/ 3924606 w 3924606"/>
              <a:gd name="connsiteY2" fmla="*/ 1980695 h 3961389"/>
              <a:gd name="connsiteX3" fmla="*/ 1962303 w 3924606"/>
              <a:gd name="connsiteY3" fmla="*/ 3961390 h 3961389"/>
              <a:gd name="connsiteX4" fmla="*/ 0 w 3924606"/>
              <a:gd name="connsiteY4" fmla="*/ 1980695 h 3961389"/>
              <a:gd name="connsiteX0" fmla="*/ 0 w 3443343"/>
              <a:gd name="connsiteY0" fmla="*/ 1981019 h 3961999"/>
              <a:gd name="connsiteX1" fmla="*/ 1962303 w 3443343"/>
              <a:gd name="connsiteY1" fmla="*/ 324 h 3961999"/>
              <a:gd name="connsiteX2" fmla="*/ 3443343 w 3443343"/>
              <a:gd name="connsiteY2" fmla="*/ 1868725 h 3961999"/>
              <a:gd name="connsiteX3" fmla="*/ 1962303 w 3443343"/>
              <a:gd name="connsiteY3" fmla="*/ 3961714 h 3961999"/>
              <a:gd name="connsiteX4" fmla="*/ 0 w 3443343"/>
              <a:gd name="connsiteY4" fmla="*/ 1981019 h 3961999"/>
              <a:gd name="connsiteX0" fmla="*/ 0 w 3500303"/>
              <a:gd name="connsiteY0" fmla="*/ 2031271 h 4012251"/>
              <a:gd name="connsiteX1" fmla="*/ 1962303 w 3500303"/>
              <a:gd name="connsiteY1" fmla="*/ 50576 h 4012251"/>
              <a:gd name="connsiteX2" fmla="*/ 3075744 w 3500303"/>
              <a:gd name="connsiteY2" fmla="*/ 700882 h 4012251"/>
              <a:gd name="connsiteX3" fmla="*/ 3443343 w 3500303"/>
              <a:gd name="connsiteY3" fmla="*/ 1918977 h 4012251"/>
              <a:gd name="connsiteX4" fmla="*/ 1962303 w 3500303"/>
              <a:gd name="connsiteY4" fmla="*/ 4011966 h 4012251"/>
              <a:gd name="connsiteX5" fmla="*/ 0 w 3500303"/>
              <a:gd name="connsiteY5" fmla="*/ 2031271 h 4012251"/>
              <a:gd name="connsiteX0" fmla="*/ 0 w 3444612"/>
              <a:gd name="connsiteY0" fmla="*/ 2031271 h 4028950"/>
              <a:gd name="connsiteX1" fmla="*/ 1962303 w 3444612"/>
              <a:gd name="connsiteY1" fmla="*/ 50576 h 4028950"/>
              <a:gd name="connsiteX2" fmla="*/ 3075744 w 3444612"/>
              <a:gd name="connsiteY2" fmla="*/ 700882 h 4028950"/>
              <a:gd name="connsiteX3" fmla="*/ 3443343 w 3444612"/>
              <a:gd name="connsiteY3" fmla="*/ 1918977 h 4028950"/>
              <a:gd name="connsiteX4" fmla="*/ 2979491 w 3444612"/>
              <a:gd name="connsiteY4" fmla="*/ 2930735 h 4028950"/>
              <a:gd name="connsiteX5" fmla="*/ 1962303 w 3444612"/>
              <a:gd name="connsiteY5" fmla="*/ 4011966 h 4028950"/>
              <a:gd name="connsiteX6" fmla="*/ 0 w 3444612"/>
              <a:gd name="connsiteY6" fmla="*/ 2031271 h 4028950"/>
              <a:gd name="connsiteX0" fmla="*/ 0 w 3494308"/>
              <a:gd name="connsiteY0" fmla="*/ 2031271 h 4052268"/>
              <a:gd name="connsiteX1" fmla="*/ 1962303 w 3494308"/>
              <a:gd name="connsiteY1" fmla="*/ 50576 h 4052268"/>
              <a:gd name="connsiteX2" fmla="*/ 3075744 w 3494308"/>
              <a:gd name="connsiteY2" fmla="*/ 700882 h 4052268"/>
              <a:gd name="connsiteX3" fmla="*/ 3443343 w 3494308"/>
              <a:gd name="connsiteY3" fmla="*/ 1918977 h 4052268"/>
              <a:gd name="connsiteX4" fmla="*/ 3364501 w 3494308"/>
              <a:gd name="connsiteY4" fmla="*/ 3251577 h 4052268"/>
              <a:gd name="connsiteX5" fmla="*/ 1962303 w 3494308"/>
              <a:gd name="connsiteY5" fmla="*/ 4011966 h 4052268"/>
              <a:gd name="connsiteX6" fmla="*/ 0 w 3494308"/>
              <a:gd name="connsiteY6" fmla="*/ 2031271 h 4052268"/>
              <a:gd name="connsiteX0" fmla="*/ 0 w 3546192"/>
              <a:gd name="connsiteY0" fmla="*/ 2082100 h 4103097"/>
              <a:gd name="connsiteX1" fmla="*/ 1962303 w 3546192"/>
              <a:gd name="connsiteY1" fmla="*/ 101405 h 4103097"/>
              <a:gd name="connsiteX2" fmla="*/ 3428670 w 3546192"/>
              <a:gd name="connsiteY2" fmla="*/ 462953 h 4103097"/>
              <a:gd name="connsiteX3" fmla="*/ 3443343 w 3546192"/>
              <a:gd name="connsiteY3" fmla="*/ 1969806 h 4103097"/>
              <a:gd name="connsiteX4" fmla="*/ 3364501 w 3546192"/>
              <a:gd name="connsiteY4" fmla="*/ 3302406 h 4103097"/>
              <a:gd name="connsiteX5" fmla="*/ 1962303 w 3546192"/>
              <a:gd name="connsiteY5" fmla="*/ 4062795 h 4103097"/>
              <a:gd name="connsiteX6" fmla="*/ 0 w 3546192"/>
              <a:gd name="connsiteY6" fmla="*/ 2082100 h 4103097"/>
              <a:gd name="connsiteX0" fmla="*/ 0 w 3457493"/>
              <a:gd name="connsiteY0" fmla="*/ 2082100 h 4103097"/>
              <a:gd name="connsiteX1" fmla="*/ 1962303 w 3457493"/>
              <a:gd name="connsiteY1" fmla="*/ 101405 h 4103097"/>
              <a:gd name="connsiteX2" fmla="*/ 3428670 w 3457493"/>
              <a:gd name="connsiteY2" fmla="*/ 462953 h 4103097"/>
              <a:gd name="connsiteX3" fmla="*/ 2240185 w 3457493"/>
              <a:gd name="connsiteY3" fmla="*/ 2033974 h 4103097"/>
              <a:gd name="connsiteX4" fmla="*/ 3364501 w 3457493"/>
              <a:gd name="connsiteY4" fmla="*/ 3302406 h 4103097"/>
              <a:gd name="connsiteX5" fmla="*/ 1962303 w 3457493"/>
              <a:gd name="connsiteY5" fmla="*/ 4062795 h 4103097"/>
              <a:gd name="connsiteX6" fmla="*/ 0 w 3457493"/>
              <a:gd name="connsiteY6" fmla="*/ 2082100 h 4103097"/>
              <a:gd name="connsiteX0" fmla="*/ 2055 w 3459548"/>
              <a:gd name="connsiteY0" fmla="*/ 2082100 h 4103097"/>
              <a:gd name="connsiteX1" fmla="*/ 1964358 w 3459548"/>
              <a:gd name="connsiteY1" fmla="*/ 101405 h 4103097"/>
              <a:gd name="connsiteX2" fmla="*/ 3430725 w 3459548"/>
              <a:gd name="connsiteY2" fmla="*/ 462953 h 4103097"/>
              <a:gd name="connsiteX3" fmla="*/ 2242240 w 3459548"/>
              <a:gd name="connsiteY3" fmla="*/ 2033974 h 4103097"/>
              <a:gd name="connsiteX4" fmla="*/ 3366556 w 3459548"/>
              <a:gd name="connsiteY4" fmla="*/ 3302406 h 4103097"/>
              <a:gd name="connsiteX5" fmla="*/ 1964358 w 3459548"/>
              <a:gd name="connsiteY5" fmla="*/ 4062795 h 4103097"/>
              <a:gd name="connsiteX6" fmla="*/ 2055 w 3459548"/>
              <a:gd name="connsiteY6" fmla="*/ 2082100 h 4103097"/>
              <a:gd name="connsiteX0" fmla="*/ 2354 w 3459847"/>
              <a:gd name="connsiteY0" fmla="*/ 2021554 h 4042551"/>
              <a:gd name="connsiteX1" fmla="*/ 1964657 w 3459847"/>
              <a:gd name="connsiteY1" fmla="*/ 40859 h 4042551"/>
              <a:gd name="connsiteX2" fmla="*/ 3431024 w 3459847"/>
              <a:gd name="connsiteY2" fmla="*/ 402407 h 4042551"/>
              <a:gd name="connsiteX3" fmla="*/ 2242539 w 3459847"/>
              <a:gd name="connsiteY3" fmla="*/ 1973428 h 4042551"/>
              <a:gd name="connsiteX4" fmla="*/ 3366855 w 3459847"/>
              <a:gd name="connsiteY4" fmla="*/ 3241860 h 4042551"/>
              <a:gd name="connsiteX5" fmla="*/ 1964657 w 3459847"/>
              <a:gd name="connsiteY5" fmla="*/ 4002249 h 4042551"/>
              <a:gd name="connsiteX6" fmla="*/ 2354 w 3459847"/>
              <a:gd name="connsiteY6" fmla="*/ 2021554 h 4042551"/>
              <a:gd name="connsiteX0" fmla="*/ 2354 w 3432776"/>
              <a:gd name="connsiteY0" fmla="*/ 2021554 h 4042551"/>
              <a:gd name="connsiteX1" fmla="*/ 1964657 w 3432776"/>
              <a:gd name="connsiteY1" fmla="*/ 40859 h 4042551"/>
              <a:gd name="connsiteX2" fmla="*/ 3431024 w 3432776"/>
              <a:gd name="connsiteY2" fmla="*/ 402407 h 4042551"/>
              <a:gd name="connsiteX3" fmla="*/ 2242539 w 3432776"/>
              <a:gd name="connsiteY3" fmla="*/ 1973428 h 4042551"/>
              <a:gd name="connsiteX4" fmla="*/ 3366855 w 3432776"/>
              <a:gd name="connsiteY4" fmla="*/ 3241860 h 4042551"/>
              <a:gd name="connsiteX5" fmla="*/ 1964657 w 3432776"/>
              <a:gd name="connsiteY5" fmla="*/ 4002249 h 4042551"/>
              <a:gd name="connsiteX6" fmla="*/ 2354 w 3432776"/>
              <a:gd name="connsiteY6" fmla="*/ 2021554 h 4042551"/>
              <a:gd name="connsiteX0" fmla="*/ 2354 w 3432776"/>
              <a:gd name="connsiteY0" fmla="*/ 2044248 h 4065245"/>
              <a:gd name="connsiteX1" fmla="*/ 1964657 w 3432776"/>
              <a:gd name="connsiteY1" fmla="*/ 63553 h 4065245"/>
              <a:gd name="connsiteX2" fmla="*/ 3431024 w 3432776"/>
              <a:gd name="connsiteY2" fmla="*/ 425101 h 4065245"/>
              <a:gd name="connsiteX3" fmla="*/ 2242539 w 3432776"/>
              <a:gd name="connsiteY3" fmla="*/ 1996122 h 4065245"/>
              <a:gd name="connsiteX4" fmla="*/ 3366855 w 3432776"/>
              <a:gd name="connsiteY4" fmla="*/ 3264554 h 4065245"/>
              <a:gd name="connsiteX5" fmla="*/ 1964657 w 3432776"/>
              <a:gd name="connsiteY5" fmla="*/ 4024943 h 4065245"/>
              <a:gd name="connsiteX6" fmla="*/ 2354 w 3432776"/>
              <a:gd name="connsiteY6" fmla="*/ 2044248 h 4065245"/>
              <a:gd name="connsiteX0" fmla="*/ 2354 w 3432776"/>
              <a:gd name="connsiteY0" fmla="*/ 2044248 h 4035788"/>
              <a:gd name="connsiteX1" fmla="*/ 1964657 w 3432776"/>
              <a:gd name="connsiteY1" fmla="*/ 63553 h 4035788"/>
              <a:gd name="connsiteX2" fmla="*/ 3431024 w 3432776"/>
              <a:gd name="connsiteY2" fmla="*/ 425101 h 4035788"/>
              <a:gd name="connsiteX3" fmla="*/ 2242539 w 3432776"/>
              <a:gd name="connsiteY3" fmla="*/ 1996122 h 4035788"/>
              <a:gd name="connsiteX4" fmla="*/ 3366855 w 3432776"/>
              <a:gd name="connsiteY4" fmla="*/ 3264554 h 4035788"/>
              <a:gd name="connsiteX5" fmla="*/ 1964657 w 3432776"/>
              <a:gd name="connsiteY5" fmla="*/ 4024943 h 4035788"/>
              <a:gd name="connsiteX6" fmla="*/ 2354 w 3432776"/>
              <a:gd name="connsiteY6" fmla="*/ 2044248 h 4035788"/>
              <a:gd name="connsiteX0" fmla="*/ 2354 w 3432776"/>
              <a:gd name="connsiteY0" fmla="*/ 2044248 h 4032686"/>
              <a:gd name="connsiteX1" fmla="*/ 1964657 w 3432776"/>
              <a:gd name="connsiteY1" fmla="*/ 63553 h 4032686"/>
              <a:gd name="connsiteX2" fmla="*/ 3431024 w 3432776"/>
              <a:gd name="connsiteY2" fmla="*/ 425101 h 4032686"/>
              <a:gd name="connsiteX3" fmla="*/ 2242539 w 3432776"/>
              <a:gd name="connsiteY3" fmla="*/ 1996122 h 4032686"/>
              <a:gd name="connsiteX4" fmla="*/ 3366855 w 3432776"/>
              <a:gd name="connsiteY4" fmla="*/ 3264554 h 4032686"/>
              <a:gd name="connsiteX5" fmla="*/ 1964657 w 3432776"/>
              <a:gd name="connsiteY5" fmla="*/ 4024943 h 4032686"/>
              <a:gd name="connsiteX6" fmla="*/ 2354 w 3432776"/>
              <a:gd name="connsiteY6" fmla="*/ 2044248 h 4032686"/>
              <a:gd name="connsiteX0" fmla="*/ 3306 w 3433728"/>
              <a:gd name="connsiteY0" fmla="*/ 2037136 h 4025574"/>
              <a:gd name="connsiteX1" fmla="*/ 1965609 w 3433728"/>
              <a:gd name="connsiteY1" fmla="*/ 56441 h 4025574"/>
              <a:gd name="connsiteX2" fmla="*/ 3431976 w 3433728"/>
              <a:gd name="connsiteY2" fmla="*/ 417989 h 4025574"/>
              <a:gd name="connsiteX3" fmla="*/ 2243491 w 3433728"/>
              <a:gd name="connsiteY3" fmla="*/ 1989010 h 4025574"/>
              <a:gd name="connsiteX4" fmla="*/ 3367807 w 3433728"/>
              <a:gd name="connsiteY4" fmla="*/ 3257442 h 4025574"/>
              <a:gd name="connsiteX5" fmla="*/ 1965609 w 3433728"/>
              <a:gd name="connsiteY5" fmla="*/ 4017831 h 4025574"/>
              <a:gd name="connsiteX6" fmla="*/ 3306 w 3433728"/>
              <a:gd name="connsiteY6" fmla="*/ 2037136 h 4025574"/>
              <a:gd name="connsiteX0" fmla="*/ 3306 w 3433707"/>
              <a:gd name="connsiteY0" fmla="*/ 2037136 h 4025574"/>
              <a:gd name="connsiteX1" fmla="*/ 1965609 w 3433707"/>
              <a:gd name="connsiteY1" fmla="*/ 56441 h 4025574"/>
              <a:gd name="connsiteX2" fmla="*/ 3431976 w 3433707"/>
              <a:gd name="connsiteY2" fmla="*/ 417989 h 4025574"/>
              <a:gd name="connsiteX3" fmla="*/ 2243491 w 3433707"/>
              <a:gd name="connsiteY3" fmla="*/ 1989010 h 4025574"/>
              <a:gd name="connsiteX4" fmla="*/ 3367807 w 3433707"/>
              <a:gd name="connsiteY4" fmla="*/ 3257442 h 4025574"/>
              <a:gd name="connsiteX5" fmla="*/ 1965609 w 3433707"/>
              <a:gd name="connsiteY5" fmla="*/ 4017831 h 4025574"/>
              <a:gd name="connsiteX6" fmla="*/ 3306 w 3433707"/>
              <a:gd name="connsiteY6" fmla="*/ 2037136 h 4025574"/>
              <a:gd name="connsiteX0" fmla="*/ 3306 w 3433707"/>
              <a:gd name="connsiteY0" fmla="*/ 2037136 h 4025574"/>
              <a:gd name="connsiteX1" fmla="*/ 1965609 w 3433707"/>
              <a:gd name="connsiteY1" fmla="*/ 56441 h 4025574"/>
              <a:gd name="connsiteX2" fmla="*/ 3431976 w 3433707"/>
              <a:gd name="connsiteY2" fmla="*/ 417989 h 4025574"/>
              <a:gd name="connsiteX3" fmla="*/ 2243491 w 3433707"/>
              <a:gd name="connsiteY3" fmla="*/ 1989010 h 4025574"/>
              <a:gd name="connsiteX4" fmla="*/ 3367807 w 3433707"/>
              <a:gd name="connsiteY4" fmla="*/ 3257442 h 4025574"/>
              <a:gd name="connsiteX5" fmla="*/ 1965609 w 3433707"/>
              <a:gd name="connsiteY5" fmla="*/ 4017831 h 4025574"/>
              <a:gd name="connsiteX6" fmla="*/ 3306 w 3433707"/>
              <a:gd name="connsiteY6" fmla="*/ 2037136 h 4025574"/>
              <a:gd name="connsiteX0" fmla="*/ 3306 w 3433707"/>
              <a:gd name="connsiteY0" fmla="*/ 2037136 h 4073319"/>
              <a:gd name="connsiteX1" fmla="*/ 1965609 w 3433707"/>
              <a:gd name="connsiteY1" fmla="*/ 56441 h 4073319"/>
              <a:gd name="connsiteX2" fmla="*/ 3431976 w 3433707"/>
              <a:gd name="connsiteY2" fmla="*/ 417989 h 4073319"/>
              <a:gd name="connsiteX3" fmla="*/ 2243491 w 3433707"/>
              <a:gd name="connsiteY3" fmla="*/ 1989010 h 4073319"/>
              <a:gd name="connsiteX4" fmla="*/ 3303638 w 3433707"/>
              <a:gd name="connsiteY4" fmla="*/ 3385779 h 4073319"/>
              <a:gd name="connsiteX5" fmla="*/ 1965609 w 3433707"/>
              <a:gd name="connsiteY5" fmla="*/ 4017831 h 4073319"/>
              <a:gd name="connsiteX6" fmla="*/ 3306 w 3433707"/>
              <a:gd name="connsiteY6" fmla="*/ 2037136 h 4073319"/>
              <a:gd name="connsiteX0" fmla="*/ 3306 w 3433707"/>
              <a:gd name="connsiteY0" fmla="*/ 2037136 h 4073319"/>
              <a:gd name="connsiteX1" fmla="*/ 1965609 w 3433707"/>
              <a:gd name="connsiteY1" fmla="*/ 56441 h 4073319"/>
              <a:gd name="connsiteX2" fmla="*/ 3431976 w 3433707"/>
              <a:gd name="connsiteY2" fmla="*/ 417989 h 4073319"/>
              <a:gd name="connsiteX3" fmla="*/ 2243491 w 3433707"/>
              <a:gd name="connsiteY3" fmla="*/ 1989010 h 4073319"/>
              <a:gd name="connsiteX4" fmla="*/ 3303638 w 3433707"/>
              <a:gd name="connsiteY4" fmla="*/ 3385779 h 4073319"/>
              <a:gd name="connsiteX5" fmla="*/ 1965609 w 3433707"/>
              <a:gd name="connsiteY5" fmla="*/ 4017831 h 4073319"/>
              <a:gd name="connsiteX6" fmla="*/ 3306 w 3433707"/>
              <a:gd name="connsiteY6" fmla="*/ 2037136 h 4073319"/>
              <a:gd name="connsiteX0" fmla="*/ 3306 w 3433707"/>
              <a:gd name="connsiteY0" fmla="*/ 2037136 h 4099102"/>
              <a:gd name="connsiteX1" fmla="*/ 1965609 w 3433707"/>
              <a:gd name="connsiteY1" fmla="*/ 56441 h 4099102"/>
              <a:gd name="connsiteX2" fmla="*/ 3431976 w 3433707"/>
              <a:gd name="connsiteY2" fmla="*/ 417989 h 4099102"/>
              <a:gd name="connsiteX3" fmla="*/ 2243491 w 3433707"/>
              <a:gd name="connsiteY3" fmla="*/ 1989010 h 4099102"/>
              <a:gd name="connsiteX4" fmla="*/ 3303638 w 3433707"/>
              <a:gd name="connsiteY4" fmla="*/ 3385779 h 4099102"/>
              <a:gd name="connsiteX5" fmla="*/ 1965609 w 3433707"/>
              <a:gd name="connsiteY5" fmla="*/ 4017831 h 4099102"/>
              <a:gd name="connsiteX6" fmla="*/ 3306 w 3433707"/>
              <a:gd name="connsiteY6" fmla="*/ 2037136 h 4099102"/>
              <a:gd name="connsiteX0" fmla="*/ 3306 w 3433707"/>
              <a:gd name="connsiteY0" fmla="*/ 2037136 h 4099102"/>
              <a:gd name="connsiteX1" fmla="*/ 1965609 w 3433707"/>
              <a:gd name="connsiteY1" fmla="*/ 56441 h 4099102"/>
              <a:gd name="connsiteX2" fmla="*/ 3431976 w 3433707"/>
              <a:gd name="connsiteY2" fmla="*/ 417989 h 4099102"/>
              <a:gd name="connsiteX3" fmla="*/ 2243491 w 3433707"/>
              <a:gd name="connsiteY3" fmla="*/ 1989010 h 4099102"/>
              <a:gd name="connsiteX4" fmla="*/ 3303638 w 3433707"/>
              <a:gd name="connsiteY4" fmla="*/ 3385779 h 4099102"/>
              <a:gd name="connsiteX5" fmla="*/ 1965609 w 3433707"/>
              <a:gd name="connsiteY5" fmla="*/ 4017831 h 4099102"/>
              <a:gd name="connsiteX6" fmla="*/ 3306 w 3433707"/>
              <a:gd name="connsiteY6" fmla="*/ 2037136 h 4099102"/>
              <a:gd name="connsiteX0" fmla="*/ 3306 w 3433707"/>
              <a:gd name="connsiteY0" fmla="*/ 2047748 h 4109714"/>
              <a:gd name="connsiteX1" fmla="*/ 1965609 w 3433707"/>
              <a:gd name="connsiteY1" fmla="*/ 67053 h 4109714"/>
              <a:gd name="connsiteX2" fmla="*/ 3431976 w 3433707"/>
              <a:gd name="connsiteY2" fmla="*/ 428601 h 4109714"/>
              <a:gd name="connsiteX3" fmla="*/ 2243491 w 3433707"/>
              <a:gd name="connsiteY3" fmla="*/ 1999622 h 4109714"/>
              <a:gd name="connsiteX4" fmla="*/ 3303638 w 3433707"/>
              <a:gd name="connsiteY4" fmla="*/ 3396391 h 4109714"/>
              <a:gd name="connsiteX5" fmla="*/ 1965609 w 3433707"/>
              <a:gd name="connsiteY5" fmla="*/ 4028443 h 4109714"/>
              <a:gd name="connsiteX6" fmla="*/ 3306 w 3433707"/>
              <a:gd name="connsiteY6" fmla="*/ 2047748 h 4109714"/>
              <a:gd name="connsiteX0" fmla="*/ 3306 w 3474436"/>
              <a:gd name="connsiteY0" fmla="*/ 2047748 h 4109714"/>
              <a:gd name="connsiteX1" fmla="*/ 1965609 w 3474436"/>
              <a:gd name="connsiteY1" fmla="*/ 67053 h 4109714"/>
              <a:gd name="connsiteX2" fmla="*/ 3431976 w 3474436"/>
              <a:gd name="connsiteY2" fmla="*/ 428601 h 4109714"/>
              <a:gd name="connsiteX3" fmla="*/ 2243491 w 3474436"/>
              <a:gd name="connsiteY3" fmla="*/ 1999622 h 4109714"/>
              <a:gd name="connsiteX4" fmla="*/ 3303638 w 3474436"/>
              <a:gd name="connsiteY4" fmla="*/ 3396391 h 4109714"/>
              <a:gd name="connsiteX5" fmla="*/ 1965609 w 3474436"/>
              <a:gd name="connsiteY5" fmla="*/ 4028443 h 4109714"/>
              <a:gd name="connsiteX6" fmla="*/ 3306 w 3474436"/>
              <a:gd name="connsiteY6" fmla="*/ 2047748 h 4109714"/>
              <a:gd name="connsiteX0" fmla="*/ 1587 w 3472717"/>
              <a:gd name="connsiteY0" fmla="*/ 2309511 h 4371477"/>
              <a:gd name="connsiteX1" fmla="*/ 1739301 w 3472717"/>
              <a:gd name="connsiteY1" fmla="*/ 24016 h 4371477"/>
              <a:gd name="connsiteX2" fmla="*/ 3430257 w 3472717"/>
              <a:gd name="connsiteY2" fmla="*/ 690364 h 4371477"/>
              <a:gd name="connsiteX3" fmla="*/ 2241772 w 3472717"/>
              <a:gd name="connsiteY3" fmla="*/ 2261385 h 4371477"/>
              <a:gd name="connsiteX4" fmla="*/ 3301919 w 3472717"/>
              <a:gd name="connsiteY4" fmla="*/ 3658154 h 4371477"/>
              <a:gd name="connsiteX5" fmla="*/ 1963890 w 3472717"/>
              <a:gd name="connsiteY5" fmla="*/ 4290206 h 4371477"/>
              <a:gd name="connsiteX6" fmla="*/ 1587 w 3472717"/>
              <a:gd name="connsiteY6" fmla="*/ 2309511 h 4371477"/>
              <a:gd name="connsiteX0" fmla="*/ 623 w 4017184"/>
              <a:gd name="connsiteY0" fmla="*/ 2402661 h 4430308"/>
              <a:gd name="connsiteX1" fmla="*/ 2283768 w 4017184"/>
              <a:gd name="connsiteY1" fmla="*/ 85081 h 4430308"/>
              <a:gd name="connsiteX2" fmla="*/ 3974724 w 4017184"/>
              <a:gd name="connsiteY2" fmla="*/ 751429 h 4430308"/>
              <a:gd name="connsiteX3" fmla="*/ 2786239 w 4017184"/>
              <a:gd name="connsiteY3" fmla="*/ 2322450 h 4430308"/>
              <a:gd name="connsiteX4" fmla="*/ 3846386 w 4017184"/>
              <a:gd name="connsiteY4" fmla="*/ 3719219 h 4430308"/>
              <a:gd name="connsiteX5" fmla="*/ 2508357 w 4017184"/>
              <a:gd name="connsiteY5" fmla="*/ 4351271 h 4430308"/>
              <a:gd name="connsiteX6" fmla="*/ 623 w 4017184"/>
              <a:gd name="connsiteY6" fmla="*/ 2402661 h 4430308"/>
              <a:gd name="connsiteX0" fmla="*/ 3063 w 4019624"/>
              <a:gd name="connsiteY0" fmla="*/ 2402661 h 4430308"/>
              <a:gd name="connsiteX1" fmla="*/ 2286208 w 4019624"/>
              <a:gd name="connsiteY1" fmla="*/ 85081 h 4430308"/>
              <a:gd name="connsiteX2" fmla="*/ 3977164 w 4019624"/>
              <a:gd name="connsiteY2" fmla="*/ 751429 h 4430308"/>
              <a:gd name="connsiteX3" fmla="*/ 2788679 w 4019624"/>
              <a:gd name="connsiteY3" fmla="*/ 2322450 h 4430308"/>
              <a:gd name="connsiteX4" fmla="*/ 3848826 w 4019624"/>
              <a:gd name="connsiteY4" fmla="*/ 3719219 h 4430308"/>
              <a:gd name="connsiteX5" fmla="*/ 2510797 w 4019624"/>
              <a:gd name="connsiteY5" fmla="*/ 4351271 h 4430308"/>
              <a:gd name="connsiteX6" fmla="*/ 3063 w 4019624"/>
              <a:gd name="connsiteY6" fmla="*/ 2402661 h 4430308"/>
              <a:gd name="connsiteX0" fmla="*/ 624 w 4017185"/>
              <a:gd name="connsiteY0" fmla="*/ 2518034 h 4545681"/>
              <a:gd name="connsiteX1" fmla="*/ 2283769 w 4017185"/>
              <a:gd name="connsiteY1" fmla="*/ 72117 h 4545681"/>
              <a:gd name="connsiteX2" fmla="*/ 3974725 w 4017185"/>
              <a:gd name="connsiteY2" fmla="*/ 866802 h 4545681"/>
              <a:gd name="connsiteX3" fmla="*/ 2786240 w 4017185"/>
              <a:gd name="connsiteY3" fmla="*/ 2437823 h 4545681"/>
              <a:gd name="connsiteX4" fmla="*/ 3846387 w 4017185"/>
              <a:gd name="connsiteY4" fmla="*/ 3834592 h 4545681"/>
              <a:gd name="connsiteX5" fmla="*/ 2508358 w 4017185"/>
              <a:gd name="connsiteY5" fmla="*/ 4466644 h 4545681"/>
              <a:gd name="connsiteX6" fmla="*/ 624 w 4017185"/>
              <a:gd name="connsiteY6" fmla="*/ 2518034 h 4545681"/>
              <a:gd name="connsiteX0" fmla="*/ 1562 w 4018123"/>
              <a:gd name="connsiteY0" fmla="*/ 2500892 h 4528539"/>
              <a:gd name="connsiteX1" fmla="*/ 2284707 w 4018123"/>
              <a:gd name="connsiteY1" fmla="*/ 54975 h 4528539"/>
              <a:gd name="connsiteX2" fmla="*/ 3975663 w 4018123"/>
              <a:gd name="connsiteY2" fmla="*/ 849660 h 4528539"/>
              <a:gd name="connsiteX3" fmla="*/ 2787178 w 4018123"/>
              <a:gd name="connsiteY3" fmla="*/ 2420681 h 4528539"/>
              <a:gd name="connsiteX4" fmla="*/ 3847325 w 4018123"/>
              <a:gd name="connsiteY4" fmla="*/ 3817450 h 4528539"/>
              <a:gd name="connsiteX5" fmla="*/ 2509296 w 4018123"/>
              <a:gd name="connsiteY5" fmla="*/ 4449502 h 4528539"/>
              <a:gd name="connsiteX6" fmla="*/ 1562 w 4018123"/>
              <a:gd name="connsiteY6" fmla="*/ 2500892 h 4528539"/>
              <a:gd name="connsiteX0" fmla="*/ 35316 w 4051877"/>
              <a:gd name="connsiteY0" fmla="*/ 2500892 h 4528539"/>
              <a:gd name="connsiteX1" fmla="*/ 2318461 w 4051877"/>
              <a:gd name="connsiteY1" fmla="*/ 54975 h 4528539"/>
              <a:gd name="connsiteX2" fmla="*/ 4009417 w 4051877"/>
              <a:gd name="connsiteY2" fmla="*/ 849660 h 4528539"/>
              <a:gd name="connsiteX3" fmla="*/ 2820932 w 4051877"/>
              <a:gd name="connsiteY3" fmla="*/ 2420681 h 4528539"/>
              <a:gd name="connsiteX4" fmla="*/ 3881079 w 4051877"/>
              <a:gd name="connsiteY4" fmla="*/ 3817450 h 4528539"/>
              <a:gd name="connsiteX5" fmla="*/ 2543050 w 4051877"/>
              <a:gd name="connsiteY5" fmla="*/ 4449502 h 4528539"/>
              <a:gd name="connsiteX6" fmla="*/ 1041629 w 4051877"/>
              <a:gd name="connsiteY6" fmla="*/ 3657030 h 4528539"/>
              <a:gd name="connsiteX7" fmla="*/ 35316 w 4051877"/>
              <a:gd name="connsiteY7" fmla="*/ 2500892 h 4528539"/>
              <a:gd name="connsiteX0" fmla="*/ 236 w 4016797"/>
              <a:gd name="connsiteY0" fmla="*/ 2448921 h 4476568"/>
              <a:gd name="connsiteX1" fmla="*/ 926339 w 4016797"/>
              <a:gd name="connsiteY1" fmla="*/ 605185 h 4476568"/>
              <a:gd name="connsiteX2" fmla="*/ 2283381 w 4016797"/>
              <a:gd name="connsiteY2" fmla="*/ 3004 h 4476568"/>
              <a:gd name="connsiteX3" fmla="*/ 3974337 w 4016797"/>
              <a:gd name="connsiteY3" fmla="*/ 797689 h 4476568"/>
              <a:gd name="connsiteX4" fmla="*/ 2785852 w 4016797"/>
              <a:gd name="connsiteY4" fmla="*/ 2368710 h 4476568"/>
              <a:gd name="connsiteX5" fmla="*/ 3845999 w 4016797"/>
              <a:gd name="connsiteY5" fmla="*/ 3765479 h 4476568"/>
              <a:gd name="connsiteX6" fmla="*/ 2507970 w 4016797"/>
              <a:gd name="connsiteY6" fmla="*/ 4397531 h 4476568"/>
              <a:gd name="connsiteX7" fmla="*/ 1006549 w 4016797"/>
              <a:gd name="connsiteY7" fmla="*/ 3605059 h 4476568"/>
              <a:gd name="connsiteX8" fmla="*/ 236 w 4016797"/>
              <a:gd name="connsiteY8" fmla="*/ 2448921 h 4476568"/>
              <a:gd name="connsiteX0" fmla="*/ 471 w 4017032"/>
              <a:gd name="connsiteY0" fmla="*/ 2448921 h 4476568"/>
              <a:gd name="connsiteX1" fmla="*/ 926574 w 4017032"/>
              <a:gd name="connsiteY1" fmla="*/ 605185 h 4476568"/>
              <a:gd name="connsiteX2" fmla="*/ 2283616 w 4017032"/>
              <a:gd name="connsiteY2" fmla="*/ 3004 h 4476568"/>
              <a:gd name="connsiteX3" fmla="*/ 3974572 w 4017032"/>
              <a:gd name="connsiteY3" fmla="*/ 797689 h 4476568"/>
              <a:gd name="connsiteX4" fmla="*/ 2786087 w 4017032"/>
              <a:gd name="connsiteY4" fmla="*/ 2368710 h 4476568"/>
              <a:gd name="connsiteX5" fmla="*/ 3846234 w 4017032"/>
              <a:gd name="connsiteY5" fmla="*/ 3765479 h 4476568"/>
              <a:gd name="connsiteX6" fmla="*/ 2508205 w 4017032"/>
              <a:gd name="connsiteY6" fmla="*/ 4397531 h 4476568"/>
              <a:gd name="connsiteX7" fmla="*/ 1006784 w 4017032"/>
              <a:gd name="connsiteY7" fmla="*/ 3605059 h 4476568"/>
              <a:gd name="connsiteX8" fmla="*/ 471 w 4017032"/>
              <a:gd name="connsiteY8" fmla="*/ 2448921 h 4476568"/>
              <a:gd name="connsiteX0" fmla="*/ 471 w 4017032"/>
              <a:gd name="connsiteY0" fmla="*/ 2461272 h 4488919"/>
              <a:gd name="connsiteX1" fmla="*/ 926574 w 4017032"/>
              <a:gd name="connsiteY1" fmla="*/ 617536 h 4488919"/>
              <a:gd name="connsiteX2" fmla="*/ 2283616 w 4017032"/>
              <a:gd name="connsiteY2" fmla="*/ 15355 h 4488919"/>
              <a:gd name="connsiteX3" fmla="*/ 3974572 w 4017032"/>
              <a:gd name="connsiteY3" fmla="*/ 810040 h 4488919"/>
              <a:gd name="connsiteX4" fmla="*/ 2786087 w 4017032"/>
              <a:gd name="connsiteY4" fmla="*/ 2381061 h 4488919"/>
              <a:gd name="connsiteX5" fmla="*/ 3846234 w 4017032"/>
              <a:gd name="connsiteY5" fmla="*/ 3777830 h 4488919"/>
              <a:gd name="connsiteX6" fmla="*/ 2508205 w 4017032"/>
              <a:gd name="connsiteY6" fmla="*/ 4409882 h 4488919"/>
              <a:gd name="connsiteX7" fmla="*/ 1006784 w 4017032"/>
              <a:gd name="connsiteY7" fmla="*/ 3617410 h 4488919"/>
              <a:gd name="connsiteX8" fmla="*/ 471 w 4017032"/>
              <a:gd name="connsiteY8" fmla="*/ 2461272 h 4488919"/>
              <a:gd name="connsiteX0" fmla="*/ 471 w 4017032"/>
              <a:gd name="connsiteY0" fmla="*/ 2458024 h 4485671"/>
              <a:gd name="connsiteX1" fmla="*/ 926574 w 4017032"/>
              <a:gd name="connsiteY1" fmla="*/ 614288 h 4485671"/>
              <a:gd name="connsiteX2" fmla="*/ 2283616 w 4017032"/>
              <a:gd name="connsiteY2" fmla="*/ 12107 h 4485671"/>
              <a:gd name="connsiteX3" fmla="*/ 3974572 w 4017032"/>
              <a:gd name="connsiteY3" fmla="*/ 758665 h 4485671"/>
              <a:gd name="connsiteX4" fmla="*/ 2786087 w 4017032"/>
              <a:gd name="connsiteY4" fmla="*/ 2377813 h 4485671"/>
              <a:gd name="connsiteX5" fmla="*/ 3846234 w 4017032"/>
              <a:gd name="connsiteY5" fmla="*/ 3774582 h 4485671"/>
              <a:gd name="connsiteX6" fmla="*/ 2508205 w 4017032"/>
              <a:gd name="connsiteY6" fmla="*/ 4406634 h 4485671"/>
              <a:gd name="connsiteX7" fmla="*/ 1006784 w 4017032"/>
              <a:gd name="connsiteY7" fmla="*/ 3614162 h 4485671"/>
              <a:gd name="connsiteX8" fmla="*/ 471 w 4017032"/>
              <a:gd name="connsiteY8" fmla="*/ 2458024 h 4485671"/>
              <a:gd name="connsiteX0" fmla="*/ 471 w 4017032"/>
              <a:gd name="connsiteY0" fmla="*/ 2458024 h 4485671"/>
              <a:gd name="connsiteX1" fmla="*/ 926574 w 4017032"/>
              <a:gd name="connsiteY1" fmla="*/ 614288 h 4485671"/>
              <a:gd name="connsiteX2" fmla="*/ 2283616 w 4017032"/>
              <a:gd name="connsiteY2" fmla="*/ 12107 h 4485671"/>
              <a:gd name="connsiteX3" fmla="*/ 3974572 w 4017032"/>
              <a:gd name="connsiteY3" fmla="*/ 758665 h 4485671"/>
              <a:gd name="connsiteX4" fmla="*/ 2786087 w 4017032"/>
              <a:gd name="connsiteY4" fmla="*/ 2377813 h 4485671"/>
              <a:gd name="connsiteX5" fmla="*/ 3846234 w 4017032"/>
              <a:gd name="connsiteY5" fmla="*/ 3774582 h 4485671"/>
              <a:gd name="connsiteX6" fmla="*/ 2508205 w 4017032"/>
              <a:gd name="connsiteY6" fmla="*/ 4406634 h 4485671"/>
              <a:gd name="connsiteX7" fmla="*/ 1006784 w 4017032"/>
              <a:gd name="connsiteY7" fmla="*/ 3614162 h 4485671"/>
              <a:gd name="connsiteX8" fmla="*/ 471 w 4017032"/>
              <a:gd name="connsiteY8" fmla="*/ 2458024 h 4485671"/>
              <a:gd name="connsiteX0" fmla="*/ 471 w 4017032"/>
              <a:gd name="connsiteY0" fmla="*/ 2501477 h 4529124"/>
              <a:gd name="connsiteX1" fmla="*/ 926574 w 4017032"/>
              <a:gd name="connsiteY1" fmla="*/ 657741 h 4529124"/>
              <a:gd name="connsiteX2" fmla="*/ 2492163 w 4017032"/>
              <a:gd name="connsiteY2" fmla="*/ 7433 h 4529124"/>
              <a:gd name="connsiteX3" fmla="*/ 3974572 w 4017032"/>
              <a:gd name="connsiteY3" fmla="*/ 802118 h 4529124"/>
              <a:gd name="connsiteX4" fmla="*/ 2786087 w 4017032"/>
              <a:gd name="connsiteY4" fmla="*/ 2421266 h 4529124"/>
              <a:gd name="connsiteX5" fmla="*/ 3846234 w 4017032"/>
              <a:gd name="connsiteY5" fmla="*/ 3818035 h 4529124"/>
              <a:gd name="connsiteX6" fmla="*/ 2508205 w 4017032"/>
              <a:gd name="connsiteY6" fmla="*/ 4450087 h 4529124"/>
              <a:gd name="connsiteX7" fmla="*/ 1006784 w 4017032"/>
              <a:gd name="connsiteY7" fmla="*/ 3657615 h 4529124"/>
              <a:gd name="connsiteX8" fmla="*/ 471 w 4017032"/>
              <a:gd name="connsiteY8" fmla="*/ 2501477 h 4529124"/>
              <a:gd name="connsiteX0" fmla="*/ 471 w 4017032"/>
              <a:gd name="connsiteY0" fmla="*/ 2511035 h 4538682"/>
              <a:gd name="connsiteX1" fmla="*/ 926574 w 4017032"/>
              <a:gd name="connsiteY1" fmla="*/ 667299 h 4538682"/>
              <a:gd name="connsiteX2" fmla="*/ 2492163 w 4017032"/>
              <a:gd name="connsiteY2" fmla="*/ 16991 h 4538682"/>
              <a:gd name="connsiteX3" fmla="*/ 3974572 w 4017032"/>
              <a:gd name="connsiteY3" fmla="*/ 811676 h 4538682"/>
              <a:gd name="connsiteX4" fmla="*/ 2786087 w 4017032"/>
              <a:gd name="connsiteY4" fmla="*/ 2430824 h 4538682"/>
              <a:gd name="connsiteX5" fmla="*/ 3846234 w 4017032"/>
              <a:gd name="connsiteY5" fmla="*/ 3827593 h 4538682"/>
              <a:gd name="connsiteX6" fmla="*/ 2508205 w 4017032"/>
              <a:gd name="connsiteY6" fmla="*/ 4459645 h 4538682"/>
              <a:gd name="connsiteX7" fmla="*/ 1006784 w 4017032"/>
              <a:gd name="connsiteY7" fmla="*/ 3667173 h 4538682"/>
              <a:gd name="connsiteX8" fmla="*/ 471 w 4017032"/>
              <a:gd name="connsiteY8" fmla="*/ 2511035 h 4538682"/>
              <a:gd name="connsiteX0" fmla="*/ 471 w 4017032"/>
              <a:gd name="connsiteY0" fmla="*/ 2501478 h 4529125"/>
              <a:gd name="connsiteX1" fmla="*/ 926574 w 4017032"/>
              <a:gd name="connsiteY1" fmla="*/ 657742 h 4529125"/>
              <a:gd name="connsiteX2" fmla="*/ 2492163 w 4017032"/>
              <a:gd name="connsiteY2" fmla="*/ 7434 h 4529125"/>
              <a:gd name="connsiteX3" fmla="*/ 3974572 w 4017032"/>
              <a:gd name="connsiteY3" fmla="*/ 802119 h 4529125"/>
              <a:gd name="connsiteX4" fmla="*/ 2786087 w 4017032"/>
              <a:gd name="connsiteY4" fmla="*/ 2421267 h 4529125"/>
              <a:gd name="connsiteX5" fmla="*/ 3846234 w 4017032"/>
              <a:gd name="connsiteY5" fmla="*/ 3818036 h 4529125"/>
              <a:gd name="connsiteX6" fmla="*/ 2508205 w 4017032"/>
              <a:gd name="connsiteY6" fmla="*/ 4450088 h 4529125"/>
              <a:gd name="connsiteX7" fmla="*/ 1006784 w 4017032"/>
              <a:gd name="connsiteY7" fmla="*/ 3657616 h 4529125"/>
              <a:gd name="connsiteX8" fmla="*/ 471 w 4017032"/>
              <a:gd name="connsiteY8" fmla="*/ 2501478 h 4529125"/>
              <a:gd name="connsiteX0" fmla="*/ 471 w 4017032"/>
              <a:gd name="connsiteY0" fmla="*/ 2501478 h 4529125"/>
              <a:gd name="connsiteX1" fmla="*/ 926574 w 4017032"/>
              <a:gd name="connsiteY1" fmla="*/ 657742 h 4529125"/>
              <a:gd name="connsiteX2" fmla="*/ 2492163 w 4017032"/>
              <a:gd name="connsiteY2" fmla="*/ 7434 h 4529125"/>
              <a:gd name="connsiteX3" fmla="*/ 3974572 w 4017032"/>
              <a:gd name="connsiteY3" fmla="*/ 802119 h 4529125"/>
              <a:gd name="connsiteX4" fmla="*/ 2786087 w 4017032"/>
              <a:gd name="connsiteY4" fmla="*/ 2421267 h 4529125"/>
              <a:gd name="connsiteX5" fmla="*/ 3846234 w 4017032"/>
              <a:gd name="connsiteY5" fmla="*/ 3818036 h 4529125"/>
              <a:gd name="connsiteX6" fmla="*/ 2508205 w 4017032"/>
              <a:gd name="connsiteY6" fmla="*/ 4450088 h 4529125"/>
              <a:gd name="connsiteX7" fmla="*/ 1006784 w 4017032"/>
              <a:gd name="connsiteY7" fmla="*/ 3657616 h 4529125"/>
              <a:gd name="connsiteX8" fmla="*/ 471 w 4017032"/>
              <a:gd name="connsiteY8" fmla="*/ 2501478 h 4529125"/>
              <a:gd name="connsiteX0" fmla="*/ 471 w 4017032"/>
              <a:gd name="connsiteY0" fmla="*/ 2501478 h 4515815"/>
              <a:gd name="connsiteX1" fmla="*/ 926574 w 4017032"/>
              <a:gd name="connsiteY1" fmla="*/ 657742 h 4515815"/>
              <a:gd name="connsiteX2" fmla="*/ 2492163 w 4017032"/>
              <a:gd name="connsiteY2" fmla="*/ 7434 h 4515815"/>
              <a:gd name="connsiteX3" fmla="*/ 3974572 w 4017032"/>
              <a:gd name="connsiteY3" fmla="*/ 802119 h 4515815"/>
              <a:gd name="connsiteX4" fmla="*/ 2786087 w 4017032"/>
              <a:gd name="connsiteY4" fmla="*/ 2421267 h 4515815"/>
              <a:gd name="connsiteX5" fmla="*/ 3846234 w 4017032"/>
              <a:gd name="connsiteY5" fmla="*/ 3818036 h 4515815"/>
              <a:gd name="connsiteX6" fmla="*/ 2508205 w 4017032"/>
              <a:gd name="connsiteY6" fmla="*/ 4450088 h 4515815"/>
              <a:gd name="connsiteX7" fmla="*/ 1006784 w 4017032"/>
              <a:gd name="connsiteY7" fmla="*/ 3657616 h 4515815"/>
              <a:gd name="connsiteX8" fmla="*/ 471 w 4017032"/>
              <a:gd name="connsiteY8" fmla="*/ 2501478 h 4515815"/>
              <a:gd name="connsiteX0" fmla="*/ 1064 w 4017625"/>
              <a:gd name="connsiteY0" fmla="*/ 2501478 h 4452159"/>
              <a:gd name="connsiteX1" fmla="*/ 927167 w 4017625"/>
              <a:gd name="connsiteY1" fmla="*/ 657742 h 4452159"/>
              <a:gd name="connsiteX2" fmla="*/ 2492756 w 4017625"/>
              <a:gd name="connsiteY2" fmla="*/ 7434 h 4452159"/>
              <a:gd name="connsiteX3" fmla="*/ 3975165 w 4017625"/>
              <a:gd name="connsiteY3" fmla="*/ 802119 h 4452159"/>
              <a:gd name="connsiteX4" fmla="*/ 2786680 w 4017625"/>
              <a:gd name="connsiteY4" fmla="*/ 2421267 h 4452159"/>
              <a:gd name="connsiteX5" fmla="*/ 3846827 w 4017625"/>
              <a:gd name="connsiteY5" fmla="*/ 3818036 h 4452159"/>
              <a:gd name="connsiteX6" fmla="*/ 2508798 w 4017625"/>
              <a:gd name="connsiteY6" fmla="*/ 4450088 h 4452159"/>
              <a:gd name="connsiteX7" fmla="*/ 782787 w 4017625"/>
              <a:gd name="connsiteY7" fmla="*/ 3962416 h 4452159"/>
              <a:gd name="connsiteX8" fmla="*/ 1064 w 4017625"/>
              <a:gd name="connsiteY8" fmla="*/ 2501478 h 4452159"/>
              <a:gd name="connsiteX0" fmla="*/ 1064 w 4003346"/>
              <a:gd name="connsiteY0" fmla="*/ 2501478 h 4452159"/>
              <a:gd name="connsiteX1" fmla="*/ 927167 w 4003346"/>
              <a:gd name="connsiteY1" fmla="*/ 657742 h 4452159"/>
              <a:gd name="connsiteX2" fmla="*/ 2492756 w 4003346"/>
              <a:gd name="connsiteY2" fmla="*/ 7434 h 4452159"/>
              <a:gd name="connsiteX3" fmla="*/ 3975165 w 4003346"/>
              <a:gd name="connsiteY3" fmla="*/ 802119 h 4452159"/>
              <a:gd name="connsiteX4" fmla="*/ 1920407 w 4003346"/>
              <a:gd name="connsiteY4" fmla="*/ 2485435 h 4452159"/>
              <a:gd name="connsiteX5" fmla="*/ 3846827 w 4003346"/>
              <a:gd name="connsiteY5" fmla="*/ 3818036 h 4452159"/>
              <a:gd name="connsiteX6" fmla="*/ 2508798 w 4003346"/>
              <a:gd name="connsiteY6" fmla="*/ 4450088 h 4452159"/>
              <a:gd name="connsiteX7" fmla="*/ 782787 w 4003346"/>
              <a:gd name="connsiteY7" fmla="*/ 3962416 h 4452159"/>
              <a:gd name="connsiteX8" fmla="*/ 1064 w 4003346"/>
              <a:gd name="connsiteY8" fmla="*/ 2501478 h 4452159"/>
              <a:gd name="connsiteX0" fmla="*/ 1064 w 3975528"/>
              <a:gd name="connsiteY0" fmla="*/ 2501478 h 4452159"/>
              <a:gd name="connsiteX1" fmla="*/ 927167 w 3975528"/>
              <a:gd name="connsiteY1" fmla="*/ 657742 h 4452159"/>
              <a:gd name="connsiteX2" fmla="*/ 2492756 w 3975528"/>
              <a:gd name="connsiteY2" fmla="*/ 7434 h 4452159"/>
              <a:gd name="connsiteX3" fmla="*/ 3975165 w 3975528"/>
              <a:gd name="connsiteY3" fmla="*/ 802119 h 4452159"/>
              <a:gd name="connsiteX4" fmla="*/ 2627631 w 3975528"/>
              <a:gd name="connsiteY4" fmla="*/ 1973195 h 4452159"/>
              <a:gd name="connsiteX5" fmla="*/ 1920407 w 3975528"/>
              <a:gd name="connsiteY5" fmla="*/ 2485435 h 4452159"/>
              <a:gd name="connsiteX6" fmla="*/ 3846827 w 3975528"/>
              <a:gd name="connsiteY6" fmla="*/ 3818036 h 4452159"/>
              <a:gd name="connsiteX7" fmla="*/ 2508798 w 3975528"/>
              <a:gd name="connsiteY7" fmla="*/ 4450088 h 4452159"/>
              <a:gd name="connsiteX8" fmla="*/ 782787 w 3975528"/>
              <a:gd name="connsiteY8" fmla="*/ 3962416 h 4452159"/>
              <a:gd name="connsiteX9" fmla="*/ 1064 w 3975528"/>
              <a:gd name="connsiteY9" fmla="*/ 2501478 h 4452159"/>
              <a:gd name="connsiteX0" fmla="*/ 1064 w 3975528"/>
              <a:gd name="connsiteY0" fmla="*/ 2501478 h 4452159"/>
              <a:gd name="connsiteX1" fmla="*/ 927167 w 3975528"/>
              <a:gd name="connsiteY1" fmla="*/ 657742 h 4452159"/>
              <a:gd name="connsiteX2" fmla="*/ 2492756 w 3975528"/>
              <a:gd name="connsiteY2" fmla="*/ 7434 h 4452159"/>
              <a:gd name="connsiteX3" fmla="*/ 3975165 w 3975528"/>
              <a:gd name="connsiteY3" fmla="*/ 802119 h 4452159"/>
              <a:gd name="connsiteX4" fmla="*/ 2627631 w 3975528"/>
              <a:gd name="connsiteY4" fmla="*/ 1973195 h 4452159"/>
              <a:gd name="connsiteX5" fmla="*/ 1920407 w 3975528"/>
              <a:gd name="connsiteY5" fmla="*/ 2485435 h 4452159"/>
              <a:gd name="connsiteX6" fmla="*/ 2611589 w 3975528"/>
              <a:gd name="connsiteY6" fmla="*/ 3080100 h 4452159"/>
              <a:gd name="connsiteX7" fmla="*/ 3846827 w 3975528"/>
              <a:gd name="connsiteY7" fmla="*/ 3818036 h 4452159"/>
              <a:gd name="connsiteX8" fmla="*/ 2508798 w 3975528"/>
              <a:gd name="connsiteY8" fmla="*/ 4450088 h 4452159"/>
              <a:gd name="connsiteX9" fmla="*/ 782787 w 3975528"/>
              <a:gd name="connsiteY9" fmla="*/ 3962416 h 4452159"/>
              <a:gd name="connsiteX10" fmla="*/ 1064 w 3975528"/>
              <a:gd name="connsiteY10" fmla="*/ 2501478 h 4452159"/>
              <a:gd name="connsiteX0" fmla="*/ 1064 w 3975578"/>
              <a:gd name="connsiteY0" fmla="*/ 2501478 h 4452159"/>
              <a:gd name="connsiteX1" fmla="*/ 927167 w 3975578"/>
              <a:gd name="connsiteY1" fmla="*/ 657742 h 4452159"/>
              <a:gd name="connsiteX2" fmla="*/ 2492756 w 3975578"/>
              <a:gd name="connsiteY2" fmla="*/ 7434 h 4452159"/>
              <a:gd name="connsiteX3" fmla="*/ 3975165 w 3975578"/>
              <a:gd name="connsiteY3" fmla="*/ 802119 h 4452159"/>
              <a:gd name="connsiteX4" fmla="*/ 2755968 w 3975578"/>
              <a:gd name="connsiteY4" fmla="*/ 1459848 h 4452159"/>
              <a:gd name="connsiteX5" fmla="*/ 1920407 w 3975578"/>
              <a:gd name="connsiteY5" fmla="*/ 2485435 h 4452159"/>
              <a:gd name="connsiteX6" fmla="*/ 2611589 w 3975578"/>
              <a:gd name="connsiteY6" fmla="*/ 3080100 h 4452159"/>
              <a:gd name="connsiteX7" fmla="*/ 3846827 w 3975578"/>
              <a:gd name="connsiteY7" fmla="*/ 3818036 h 4452159"/>
              <a:gd name="connsiteX8" fmla="*/ 2508798 w 3975578"/>
              <a:gd name="connsiteY8" fmla="*/ 4450088 h 4452159"/>
              <a:gd name="connsiteX9" fmla="*/ 782787 w 3975578"/>
              <a:gd name="connsiteY9" fmla="*/ 3962416 h 4452159"/>
              <a:gd name="connsiteX10" fmla="*/ 1064 w 397557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4232439"/>
              <a:gd name="connsiteY0" fmla="*/ 2576202 h 4526883"/>
              <a:gd name="connsiteX1" fmla="*/ 927167 w 4232439"/>
              <a:gd name="connsiteY1" fmla="*/ 732466 h 4526883"/>
              <a:gd name="connsiteX2" fmla="*/ 2492756 w 4232439"/>
              <a:gd name="connsiteY2" fmla="*/ 82158 h 4526883"/>
              <a:gd name="connsiteX3" fmla="*/ 4231839 w 4232439"/>
              <a:gd name="connsiteY3" fmla="*/ 1983749 h 4526883"/>
              <a:gd name="connsiteX4" fmla="*/ 2755968 w 4232439"/>
              <a:gd name="connsiteY4" fmla="*/ 1534572 h 4526883"/>
              <a:gd name="connsiteX5" fmla="*/ 1920407 w 4232439"/>
              <a:gd name="connsiteY5" fmla="*/ 2560159 h 4526883"/>
              <a:gd name="connsiteX6" fmla="*/ 2611589 w 4232439"/>
              <a:gd name="connsiteY6" fmla="*/ 3154824 h 4526883"/>
              <a:gd name="connsiteX7" fmla="*/ 3846827 w 4232439"/>
              <a:gd name="connsiteY7" fmla="*/ 3892760 h 4526883"/>
              <a:gd name="connsiteX8" fmla="*/ 2508798 w 4232439"/>
              <a:gd name="connsiteY8" fmla="*/ 4524812 h 4526883"/>
              <a:gd name="connsiteX9" fmla="*/ 782787 w 4232439"/>
              <a:gd name="connsiteY9" fmla="*/ 4037140 h 4526883"/>
              <a:gd name="connsiteX10" fmla="*/ 1064 w 4232439"/>
              <a:gd name="connsiteY10" fmla="*/ 2576202 h 4526883"/>
              <a:gd name="connsiteX0" fmla="*/ 1064 w 4440575"/>
              <a:gd name="connsiteY0" fmla="*/ 2576202 h 4557663"/>
              <a:gd name="connsiteX1" fmla="*/ 927167 w 4440575"/>
              <a:gd name="connsiteY1" fmla="*/ 732466 h 4557663"/>
              <a:gd name="connsiteX2" fmla="*/ 2492756 w 4440575"/>
              <a:gd name="connsiteY2" fmla="*/ 82158 h 4557663"/>
              <a:gd name="connsiteX3" fmla="*/ 4231839 w 4440575"/>
              <a:gd name="connsiteY3" fmla="*/ 1983749 h 4557663"/>
              <a:gd name="connsiteX4" fmla="*/ 2755968 w 4440575"/>
              <a:gd name="connsiteY4" fmla="*/ 1534572 h 4557663"/>
              <a:gd name="connsiteX5" fmla="*/ 1920407 w 4440575"/>
              <a:gd name="connsiteY5" fmla="*/ 2560159 h 4557663"/>
              <a:gd name="connsiteX6" fmla="*/ 2611589 w 4440575"/>
              <a:gd name="connsiteY6" fmla="*/ 3154824 h 4557663"/>
              <a:gd name="connsiteX7" fmla="*/ 4440385 w 4440575"/>
              <a:gd name="connsiteY7" fmla="*/ 3235034 h 4557663"/>
              <a:gd name="connsiteX8" fmla="*/ 2508798 w 4440575"/>
              <a:gd name="connsiteY8" fmla="*/ 4524812 h 4557663"/>
              <a:gd name="connsiteX9" fmla="*/ 782787 w 4440575"/>
              <a:gd name="connsiteY9" fmla="*/ 4037140 h 4557663"/>
              <a:gd name="connsiteX10" fmla="*/ 1064 w 4440575"/>
              <a:gd name="connsiteY10" fmla="*/ 2576202 h 4557663"/>
              <a:gd name="connsiteX0" fmla="*/ 1064 w 4440575"/>
              <a:gd name="connsiteY0" fmla="*/ 2576202 h 4817499"/>
              <a:gd name="connsiteX1" fmla="*/ 927167 w 4440575"/>
              <a:gd name="connsiteY1" fmla="*/ 732466 h 4817499"/>
              <a:gd name="connsiteX2" fmla="*/ 2492756 w 4440575"/>
              <a:gd name="connsiteY2" fmla="*/ 82158 h 4817499"/>
              <a:gd name="connsiteX3" fmla="*/ 4231839 w 4440575"/>
              <a:gd name="connsiteY3" fmla="*/ 1983749 h 4817499"/>
              <a:gd name="connsiteX4" fmla="*/ 2755968 w 4440575"/>
              <a:gd name="connsiteY4" fmla="*/ 1534572 h 4817499"/>
              <a:gd name="connsiteX5" fmla="*/ 1920407 w 4440575"/>
              <a:gd name="connsiteY5" fmla="*/ 2560159 h 4817499"/>
              <a:gd name="connsiteX6" fmla="*/ 2611589 w 4440575"/>
              <a:gd name="connsiteY6" fmla="*/ 3154824 h 4817499"/>
              <a:gd name="connsiteX7" fmla="*/ 4440385 w 4440575"/>
              <a:gd name="connsiteY7" fmla="*/ 3235034 h 4817499"/>
              <a:gd name="connsiteX8" fmla="*/ 2974019 w 4440575"/>
              <a:gd name="connsiteY8" fmla="*/ 4797528 h 4817499"/>
              <a:gd name="connsiteX9" fmla="*/ 782787 w 4440575"/>
              <a:gd name="connsiteY9" fmla="*/ 4037140 h 4817499"/>
              <a:gd name="connsiteX10" fmla="*/ 1064 w 4440575"/>
              <a:gd name="connsiteY10" fmla="*/ 2576202 h 4817499"/>
              <a:gd name="connsiteX0" fmla="*/ 1064 w 4440575"/>
              <a:gd name="connsiteY0" fmla="*/ 2729998 h 4971295"/>
              <a:gd name="connsiteX1" fmla="*/ 927167 w 4440575"/>
              <a:gd name="connsiteY1" fmla="*/ 886262 h 4971295"/>
              <a:gd name="connsiteX2" fmla="*/ 3198609 w 4440575"/>
              <a:gd name="connsiteY2" fmla="*/ 59491 h 4971295"/>
              <a:gd name="connsiteX3" fmla="*/ 4231839 w 4440575"/>
              <a:gd name="connsiteY3" fmla="*/ 2137545 h 4971295"/>
              <a:gd name="connsiteX4" fmla="*/ 2755968 w 4440575"/>
              <a:gd name="connsiteY4" fmla="*/ 1688368 h 4971295"/>
              <a:gd name="connsiteX5" fmla="*/ 1920407 w 4440575"/>
              <a:gd name="connsiteY5" fmla="*/ 2713955 h 4971295"/>
              <a:gd name="connsiteX6" fmla="*/ 2611589 w 4440575"/>
              <a:gd name="connsiteY6" fmla="*/ 3308620 h 4971295"/>
              <a:gd name="connsiteX7" fmla="*/ 4440385 w 4440575"/>
              <a:gd name="connsiteY7" fmla="*/ 3388830 h 4971295"/>
              <a:gd name="connsiteX8" fmla="*/ 2974019 w 4440575"/>
              <a:gd name="connsiteY8" fmla="*/ 4951324 h 4971295"/>
              <a:gd name="connsiteX9" fmla="*/ 782787 w 4440575"/>
              <a:gd name="connsiteY9" fmla="*/ 4190936 h 4971295"/>
              <a:gd name="connsiteX10" fmla="*/ 1064 w 4440575"/>
              <a:gd name="connsiteY10" fmla="*/ 2729998 h 4971295"/>
              <a:gd name="connsiteX0" fmla="*/ 1064 w 4440575"/>
              <a:gd name="connsiteY0" fmla="*/ 2767519 h 5008816"/>
              <a:gd name="connsiteX1" fmla="*/ 927167 w 4440575"/>
              <a:gd name="connsiteY1" fmla="*/ 923783 h 5008816"/>
              <a:gd name="connsiteX2" fmla="*/ 3198609 w 4440575"/>
              <a:gd name="connsiteY2" fmla="*/ 97012 h 5008816"/>
              <a:gd name="connsiteX3" fmla="*/ 4231839 w 4440575"/>
              <a:gd name="connsiteY3" fmla="*/ 2175066 h 5008816"/>
              <a:gd name="connsiteX4" fmla="*/ 2755968 w 4440575"/>
              <a:gd name="connsiteY4" fmla="*/ 1725889 h 5008816"/>
              <a:gd name="connsiteX5" fmla="*/ 1920407 w 4440575"/>
              <a:gd name="connsiteY5" fmla="*/ 2751476 h 5008816"/>
              <a:gd name="connsiteX6" fmla="*/ 2611589 w 4440575"/>
              <a:gd name="connsiteY6" fmla="*/ 3346141 h 5008816"/>
              <a:gd name="connsiteX7" fmla="*/ 4440385 w 4440575"/>
              <a:gd name="connsiteY7" fmla="*/ 3426351 h 5008816"/>
              <a:gd name="connsiteX8" fmla="*/ 2974019 w 4440575"/>
              <a:gd name="connsiteY8" fmla="*/ 4988845 h 5008816"/>
              <a:gd name="connsiteX9" fmla="*/ 782787 w 4440575"/>
              <a:gd name="connsiteY9" fmla="*/ 4228457 h 5008816"/>
              <a:gd name="connsiteX10" fmla="*/ 1064 w 4440575"/>
              <a:gd name="connsiteY10" fmla="*/ 2767519 h 5008816"/>
              <a:gd name="connsiteX0" fmla="*/ 12650 w 4452161"/>
              <a:gd name="connsiteY0" fmla="*/ 2741123 h 4982420"/>
              <a:gd name="connsiteX1" fmla="*/ 617911 w 4452161"/>
              <a:gd name="connsiteY1" fmla="*/ 833218 h 4982420"/>
              <a:gd name="connsiteX2" fmla="*/ 3210195 w 4452161"/>
              <a:gd name="connsiteY2" fmla="*/ 70616 h 4982420"/>
              <a:gd name="connsiteX3" fmla="*/ 4243425 w 4452161"/>
              <a:gd name="connsiteY3" fmla="*/ 2148670 h 4982420"/>
              <a:gd name="connsiteX4" fmla="*/ 2767554 w 4452161"/>
              <a:gd name="connsiteY4" fmla="*/ 1699493 h 4982420"/>
              <a:gd name="connsiteX5" fmla="*/ 1931993 w 4452161"/>
              <a:gd name="connsiteY5" fmla="*/ 2725080 h 4982420"/>
              <a:gd name="connsiteX6" fmla="*/ 2623175 w 4452161"/>
              <a:gd name="connsiteY6" fmla="*/ 3319745 h 4982420"/>
              <a:gd name="connsiteX7" fmla="*/ 4451971 w 4452161"/>
              <a:gd name="connsiteY7" fmla="*/ 3399955 h 4982420"/>
              <a:gd name="connsiteX8" fmla="*/ 2985605 w 4452161"/>
              <a:gd name="connsiteY8" fmla="*/ 4962449 h 4982420"/>
              <a:gd name="connsiteX9" fmla="*/ 794373 w 4452161"/>
              <a:gd name="connsiteY9" fmla="*/ 4202061 h 4982420"/>
              <a:gd name="connsiteX10" fmla="*/ 12650 w 4452161"/>
              <a:gd name="connsiteY10" fmla="*/ 2741123 h 4982420"/>
              <a:gd name="connsiteX0" fmla="*/ 12650 w 4452161"/>
              <a:gd name="connsiteY0" fmla="*/ 2753063 h 4994360"/>
              <a:gd name="connsiteX1" fmla="*/ 617911 w 4452161"/>
              <a:gd name="connsiteY1" fmla="*/ 845158 h 4994360"/>
              <a:gd name="connsiteX2" fmla="*/ 3210195 w 4452161"/>
              <a:gd name="connsiteY2" fmla="*/ 82556 h 4994360"/>
              <a:gd name="connsiteX3" fmla="*/ 4243425 w 4452161"/>
              <a:gd name="connsiteY3" fmla="*/ 2160610 h 4994360"/>
              <a:gd name="connsiteX4" fmla="*/ 2767554 w 4452161"/>
              <a:gd name="connsiteY4" fmla="*/ 1711433 h 4994360"/>
              <a:gd name="connsiteX5" fmla="*/ 1931993 w 4452161"/>
              <a:gd name="connsiteY5" fmla="*/ 2737020 h 4994360"/>
              <a:gd name="connsiteX6" fmla="*/ 2623175 w 4452161"/>
              <a:gd name="connsiteY6" fmla="*/ 3331685 h 4994360"/>
              <a:gd name="connsiteX7" fmla="*/ 4451971 w 4452161"/>
              <a:gd name="connsiteY7" fmla="*/ 3411895 h 4994360"/>
              <a:gd name="connsiteX8" fmla="*/ 2985605 w 4452161"/>
              <a:gd name="connsiteY8" fmla="*/ 4974389 h 4994360"/>
              <a:gd name="connsiteX9" fmla="*/ 794373 w 4452161"/>
              <a:gd name="connsiteY9" fmla="*/ 4214001 h 4994360"/>
              <a:gd name="connsiteX10" fmla="*/ 12650 w 4452161"/>
              <a:gd name="connsiteY10" fmla="*/ 2753063 h 4994360"/>
              <a:gd name="connsiteX0" fmla="*/ 12650 w 4452161"/>
              <a:gd name="connsiteY0" fmla="*/ 2748573 h 4989870"/>
              <a:gd name="connsiteX1" fmla="*/ 617911 w 4452161"/>
              <a:gd name="connsiteY1" fmla="*/ 840668 h 4989870"/>
              <a:gd name="connsiteX2" fmla="*/ 3210195 w 4452161"/>
              <a:gd name="connsiteY2" fmla="*/ 78066 h 4989870"/>
              <a:gd name="connsiteX3" fmla="*/ 4275509 w 4452161"/>
              <a:gd name="connsiteY3" fmla="*/ 2091952 h 4989870"/>
              <a:gd name="connsiteX4" fmla="*/ 2767554 w 4452161"/>
              <a:gd name="connsiteY4" fmla="*/ 1706943 h 4989870"/>
              <a:gd name="connsiteX5" fmla="*/ 1931993 w 4452161"/>
              <a:gd name="connsiteY5" fmla="*/ 2732530 h 4989870"/>
              <a:gd name="connsiteX6" fmla="*/ 2623175 w 4452161"/>
              <a:gd name="connsiteY6" fmla="*/ 3327195 h 4989870"/>
              <a:gd name="connsiteX7" fmla="*/ 4451971 w 4452161"/>
              <a:gd name="connsiteY7" fmla="*/ 3407405 h 4989870"/>
              <a:gd name="connsiteX8" fmla="*/ 2985605 w 4452161"/>
              <a:gd name="connsiteY8" fmla="*/ 4969899 h 4989870"/>
              <a:gd name="connsiteX9" fmla="*/ 794373 w 4452161"/>
              <a:gd name="connsiteY9" fmla="*/ 4209511 h 4989870"/>
              <a:gd name="connsiteX10" fmla="*/ 12650 w 4452161"/>
              <a:gd name="connsiteY10" fmla="*/ 2748573 h 4989870"/>
              <a:gd name="connsiteX0" fmla="*/ 12650 w 4452161"/>
              <a:gd name="connsiteY0" fmla="*/ 2748573 h 4989870"/>
              <a:gd name="connsiteX1" fmla="*/ 617911 w 4452161"/>
              <a:gd name="connsiteY1" fmla="*/ 840668 h 4989870"/>
              <a:gd name="connsiteX2" fmla="*/ 3210195 w 4452161"/>
              <a:gd name="connsiteY2" fmla="*/ 78066 h 4989870"/>
              <a:gd name="connsiteX3" fmla="*/ 4275509 w 4452161"/>
              <a:gd name="connsiteY3" fmla="*/ 2091952 h 4989870"/>
              <a:gd name="connsiteX4" fmla="*/ 2767554 w 4452161"/>
              <a:gd name="connsiteY4" fmla="*/ 1706943 h 4989870"/>
              <a:gd name="connsiteX5" fmla="*/ 1931993 w 4452161"/>
              <a:gd name="connsiteY5" fmla="*/ 2732530 h 4989870"/>
              <a:gd name="connsiteX6" fmla="*/ 2623175 w 4452161"/>
              <a:gd name="connsiteY6" fmla="*/ 3327195 h 4989870"/>
              <a:gd name="connsiteX7" fmla="*/ 4451971 w 4452161"/>
              <a:gd name="connsiteY7" fmla="*/ 3407405 h 4989870"/>
              <a:gd name="connsiteX8" fmla="*/ 2985605 w 4452161"/>
              <a:gd name="connsiteY8" fmla="*/ 4969899 h 4989870"/>
              <a:gd name="connsiteX9" fmla="*/ 794373 w 4452161"/>
              <a:gd name="connsiteY9" fmla="*/ 4209511 h 4989870"/>
              <a:gd name="connsiteX10" fmla="*/ 12650 w 4452161"/>
              <a:gd name="connsiteY10" fmla="*/ 2748573 h 4989870"/>
              <a:gd name="connsiteX0" fmla="*/ 12650 w 4452161"/>
              <a:gd name="connsiteY0" fmla="*/ 2748573 h 4989870"/>
              <a:gd name="connsiteX1" fmla="*/ 617911 w 4452161"/>
              <a:gd name="connsiteY1" fmla="*/ 840668 h 4989870"/>
              <a:gd name="connsiteX2" fmla="*/ 3210195 w 4452161"/>
              <a:gd name="connsiteY2" fmla="*/ 78066 h 4989870"/>
              <a:gd name="connsiteX3" fmla="*/ 4275509 w 4452161"/>
              <a:gd name="connsiteY3" fmla="*/ 2091952 h 4989870"/>
              <a:gd name="connsiteX4" fmla="*/ 2767554 w 4452161"/>
              <a:gd name="connsiteY4" fmla="*/ 1706943 h 4989870"/>
              <a:gd name="connsiteX5" fmla="*/ 1931993 w 4452161"/>
              <a:gd name="connsiteY5" fmla="*/ 2732530 h 4989870"/>
              <a:gd name="connsiteX6" fmla="*/ 2623175 w 4452161"/>
              <a:gd name="connsiteY6" fmla="*/ 3327195 h 4989870"/>
              <a:gd name="connsiteX7" fmla="*/ 4451971 w 4452161"/>
              <a:gd name="connsiteY7" fmla="*/ 3407405 h 4989870"/>
              <a:gd name="connsiteX8" fmla="*/ 2985605 w 4452161"/>
              <a:gd name="connsiteY8" fmla="*/ 4969899 h 4989870"/>
              <a:gd name="connsiteX9" fmla="*/ 794373 w 4452161"/>
              <a:gd name="connsiteY9" fmla="*/ 4209511 h 4989870"/>
              <a:gd name="connsiteX10" fmla="*/ 12650 w 4452161"/>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559007 w 4473929"/>
              <a:gd name="connsiteY4" fmla="*/ 1803195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559007 w 4473929"/>
              <a:gd name="connsiteY4" fmla="*/ 1803195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2623175 w 4473929"/>
              <a:gd name="connsiteY5" fmla="*/ 3327195 h 4989870"/>
              <a:gd name="connsiteX6" fmla="*/ 4451971 w 4473929"/>
              <a:gd name="connsiteY6" fmla="*/ 3407405 h 4989870"/>
              <a:gd name="connsiteX7" fmla="*/ 2985605 w 4473929"/>
              <a:gd name="connsiteY7" fmla="*/ 4969899 h 4989870"/>
              <a:gd name="connsiteX8" fmla="*/ 794373 w 4473929"/>
              <a:gd name="connsiteY8" fmla="*/ 4209511 h 4989870"/>
              <a:gd name="connsiteX9" fmla="*/ 12650 w 4473929"/>
              <a:gd name="connsiteY9"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2623175 w 4473929"/>
              <a:gd name="connsiteY5" fmla="*/ 3327195 h 4989870"/>
              <a:gd name="connsiteX6" fmla="*/ 4451971 w 4473929"/>
              <a:gd name="connsiteY6" fmla="*/ 3407405 h 4989870"/>
              <a:gd name="connsiteX7" fmla="*/ 2985605 w 4473929"/>
              <a:gd name="connsiteY7" fmla="*/ 4969899 h 4989870"/>
              <a:gd name="connsiteX8" fmla="*/ 794373 w 4473929"/>
              <a:gd name="connsiteY8" fmla="*/ 4209511 h 4989870"/>
              <a:gd name="connsiteX9" fmla="*/ 12650 w 4473929"/>
              <a:gd name="connsiteY9"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4451971 w 4473929"/>
              <a:gd name="connsiteY5" fmla="*/ 3407405 h 4989870"/>
              <a:gd name="connsiteX6" fmla="*/ 2985605 w 4473929"/>
              <a:gd name="connsiteY6" fmla="*/ 4969899 h 4989870"/>
              <a:gd name="connsiteX7" fmla="*/ 794373 w 4473929"/>
              <a:gd name="connsiteY7" fmla="*/ 4209511 h 4989870"/>
              <a:gd name="connsiteX8" fmla="*/ 12650 w 4473929"/>
              <a:gd name="connsiteY8"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4451971 w 4473929"/>
              <a:gd name="connsiteY5" fmla="*/ 3407405 h 4989870"/>
              <a:gd name="connsiteX6" fmla="*/ 2985605 w 4473929"/>
              <a:gd name="connsiteY6" fmla="*/ 4969899 h 4989870"/>
              <a:gd name="connsiteX7" fmla="*/ 794373 w 4473929"/>
              <a:gd name="connsiteY7" fmla="*/ 4209511 h 4989870"/>
              <a:gd name="connsiteX8" fmla="*/ 12650 w 4473929"/>
              <a:gd name="connsiteY8"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4451971 w 4473929"/>
              <a:gd name="connsiteY5" fmla="*/ 3407405 h 4989870"/>
              <a:gd name="connsiteX6" fmla="*/ 2985605 w 4473929"/>
              <a:gd name="connsiteY6" fmla="*/ 4969899 h 4989870"/>
              <a:gd name="connsiteX7" fmla="*/ 794373 w 4473929"/>
              <a:gd name="connsiteY7" fmla="*/ 4209511 h 4989870"/>
              <a:gd name="connsiteX8" fmla="*/ 12650 w 4473929"/>
              <a:gd name="connsiteY8" fmla="*/ 2748573 h 4989870"/>
              <a:gd name="connsiteX0" fmla="*/ 12650 w 4617718"/>
              <a:gd name="connsiteY0" fmla="*/ 2748573 h 4989870"/>
              <a:gd name="connsiteX1" fmla="*/ 617911 w 4617718"/>
              <a:gd name="connsiteY1" fmla="*/ 840668 h 4989870"/>
              <a:gd name="connsiteX2" fmla="*/ 3210195 w 4617718"/>
              <a:gd name="connsiteY2" fmla="*/ 78066 h 4989870"/>
              <a:gd name="connsiteX3" fmla="*/ 4275509 w 4617718"/>
              <a:gd name="connsiteY3" fmla="*/ 2091952 h 4989870"/>
              <a:gd name="connsiteX4" fmla="*/ 1931993 w 4617718"/>
              <a:gd name="connsiteY4" fmla="*/ 2732530 h 4989870"/>
              <a:gd name="connsiteX5" fmla="*/ 4451971 w 4617718"/>
              <a:gd name="connsiteY5" fmla="*/ 3407405 h 4989870"/>
              <a:gd name="connsiteX6" fmla="*/ 2985605 w 4617718"/>
              <a:gd name="connsiteY6" fmla="*/ 4969899 h 4989870"/>
              <a:gd name="connsiteX7" fmla="*/ 794373 w 4617718"/>
              <a:gd name="connsiteY7" fmla="*/ 4209511 h 4989870"/>
              <a:gd name="connsiteX8" fmla="*/ 12650 w 4617718"/>
              <a:gd name="connsiteY8" fmla="*/ 2748573 h 4989870"/>
              <a:gd name="connsiteX0" fmla="*/ 12650 w 4617718"/>
              <a:gd name="connsiteY0" fmla="*/ 2748573 h 4989870"/>
              <a:gd name="connsiteX1" fmla="*/ 617911 w 4617718"/>
              <a:gd name="connsiteY1" fmla="*/ 840668 h 4989870"/>
              <a:gd name="connsiteX2" fmla="*/ 3210195 w 4617718"/>
              <a:gd name="connsiteY2" fmla="*/ 78066 h 4989870"/>
              <a:gd name="connsiteX3" fmla="*/ 4275509 w 4617718"/>
              <a:gd name="connsiteY3" fmla="*/ 2091952 h 4989870"/>
              <a:gd name="connsiteX4" fmla="*/ 1931993 w 4617718"/>
              <a:gd name="connsiteY4" fmla="*/ 2732530 h 4989870"/>
              <a:gd name="connsiteX5" fmla="*/ 4451971 w 4617718"/>
              <a:gd name="connsiteY5" fmla="*/ 3407405 h 4989870"/>
              <a:gd name="connsiteX6" fmla="*/ 2985605 w 4617718"/>
              <a:gd name="connsiteY6" fmla="*/ 4969899 h 4989870"/>
              <a:gd name="connsiteX7" fmla="*/ 794373 w 4617718"/>
              <a:gd name="connsiteY7" fmla="*/ 4209511 h 4989870"/>
              <a:gd name="connsiteX8" fmla="*/ 12650 w 4617718"/>
              <a:gd name="connsiteY8" fmla="*/ 2748573 h 4989870"/>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906" h="4991881">
                <a:moveTo>
                  <a:pt x="12650" y="2748573"/>
                </a:moveTo>
                <a:cubicBezTo>
                  <a:pt x="-16760" y="2187099"/>
                  <a:pt x="-51371" y="1472911"/>
                  <a:pt x="617911" y="840668"/>
                </a:cubicBezTo>
                <a:cubicBezTo>
                  <a:pt x="1399487" y="64047"/>
                  <a:pt x="2600595" y="-130481"/>
                  <a:pt x="3210195" y="78066"/>
                </a:cubicBezTo>
                <a:cubicBezTo>
                  <a:pt x="3819795" y="286613"/>
                  <a:pt x="4525746" y="1202852"/>
                  <a:pt x="4275509" y="2091952"/>
                </a:cubicBezTo>
                <a:cubicBezTo>
                  <a:pt x="3934139" y="3641268"/>
                  <a:pt x="2833024" y="521393"/>
                  <a:pt x="1931993" y="2732530"/>
                </a:cubicBezTo>
                <a:cubicBezTo>
                  <a:pt x="2185992" y="4588067"/>
                  <a:pt x="3538432" y="2633457"/>
                  <a:pt x="4403845" y="3359278"/>
                </a:cubicBezTo>
                <a:cubicBezTo>
                  <a:pt x="5071404" y="4285626"/>
                  <a:pt x="3587184" y="4828194"/>
                  <a:pt x="2985605" y="4969899"/>
                </a:cubicBezTo>
                <a:cubicBezTo>
                  <a:pt x="2384026" y="5111604"/>
                  <a:pt x="1212329" y="4534279"/>
                  <a:pt x="794373" y="4209511"/>
                </a:cubicBezTo>
                <a:cubicBezTo>
                  <a:pt x="376417" y="3884743"/>
                  <a:pt x="42060" y="3310047"/>
                  <a:pt x="12650" y="2748573"/>
                </a:cubicBezTo>
                <a:close/>
              </a:path>
            </a:pathLst>
          </a:cu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Content Placeholder 6">
            <a:extLst>
              <a:ext uri="{FF2B5EF4-FFF2-40B4-BE49-F238E27FC236}">
                <a16:creationId xmlns:a16="http://schemas.microsoft.com/office/drawing/2014/main" id="{8822AF5D-A678-46FE-8DA9-6D1A231D51F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rot="13867890">
            <a:off x="3679159" y="3427128"/>
            <a:ext cx="1493371" cy="1379293"/>
          </a:xfrm>
          <a:prstGeom prst="rect">
            <a:avLst/>
          </a:prstGeom>
          <a:effectLst/>
        </p:spPr>
      </p:pic>
      <p:sp>
        <p:nvSpPr>
          <p:cNvPr id="20" name="Oval 19">
            <a:extLst>
              <a:ext uri="{FF2B5EF4-FFF2-40B4-BE49-F238E27FC236}">
                <a16:creationId xmlns:a16="http://schemas.microsoft.com/office/drawing/2014/main" id="{B3BFD15F-F0A2-4E6A-9B94-0DB4A8A6C7B3}"/>
              </a:ext>
            </a:extLst>
          </p:cNvPr>
          <p:cNvSpPr/>
          <p:nvPr/>
        </p:nvSpPr>
        <p:spPr>
          <a:xfrm rot="7297474">
            <a:off x="4240125" y="1835592"/>
            <a:ext cx="1453684" cy="1185364"/>
          </a:xfrm>
          <a:custGeom>
            <a:avLst/>
            <a:gdLst>
              <a:gd name="connsiteX0" fmla="*/ 0 w 1453664"/>
              <a:gd name="connsiteY0" fmla="*/ 616007 h 1232014"/>
              <a:gd name="connsiteX1" fmla="*/ 726832 w 1453664"/>
              <a:gd name="connsiteY1" fmla="*/ 0 h 1232014"/>
              <a:gd name="connsiteX2" fmla="*/ 1453664 w 1453664"/>
              <a:gd name="connsiteY2" fmla="*/ 616007 h 1232014"/>
              <a:gd name="connsiteX3" fmla="*/ 726832 w 1453664"/>
              <a:gd name="connsiteY3" fmla="*/ 1232014 h 1232014"/>
              <a:gd name="connsiteX4" fmla="*/ 0 w 1453664"/>
              <a:gd name="connsiteY4" fmla="*/ 616007 h 1232014"/>
              <a:gd name="connsiteX0" fmla="*/ 20 w 1453684"/>
              <a:gd name="connsiteY0" fmla="*/ 616007 h 1137491"/>
              <a:gd name="connsiteX1" fmla="*/ 726852 w 1453684"/>
              <a:gd name="connsiteY1" fmla="*/ 0 h 1137491"/>
              <a:gd name="connsiteX2" fmla="*/ 1453684 w 1453684"/>
              <a:gd name="connsiteY2" fmla="*/ 616007 h 1137491"/>
              <a:gd name="connsiteX3" fmla="*/ 745019 w 1453684"/>
              <a:gd name="connsiteY3" fmla="*/ 1137491 h 1137491"/>
              <a:gd name="connsiteX4" fmla="*/ 20 w 1453684"/>
              <a:gd name="connsiteY4" fmla="*/ 616007 h 1137491"/>
              <a:gd name="connsiteX0" fmla="*/ 20 w 1453684"/>
              <a:gd name="connsiteY0" fmla="*/ 616007 h 1185364"/>
              <a:gd name="connsiteX1" fmla="*/ 726852 w 1453684"/>
              <a:gd name="connsiteY1" fmla="*/ 0 h 1185364"/>
              <a:gd name="connsiteX2" fmla="*/ 1453684 w 1453684"/>
              <a:gd name="connsiteY2" fmla="*/ 616007 h 1185364"/>
              <a:gd name="connsiteX3" fmla="*/ 745019 w 1453684"/>
              <a:gd name="connsiteY3" fmla="*/ 1137491 h 1185364"/>
              <a:gd name="connsiteX4" fmla="*/ 20 w 1453684"/>
              <a:gd name="connsiteY4" fmla="*/ 616007 h 118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684" h="1185364">
                <a:moveTo>
                  <a:pt x="20" y="616007"/>
                </a:moveTo>
                <a:cubicBezTo>
                  <a:pt x="-3008" y="426425"/>
                  <a:pt x="325434" y="0"/>
                  <a:pt x="726852" y="0"/>
                </a:cubicBezTo>
                <a:cubicBezTo>
                  <a:pt x="1128270" y="0"/>
                  <a:pt x="1453684" y="275796"/>
                  <a:pt x="1453684" y="616007"/>
                </a:cubicBezTo>
                <a:cubicBezTo>
                  <a:pt x="1453684" y="956218"/>
                  <a:pt x="1062841" y="1317453"/>
                  <a:pt x="745019" y="1137491"/>
                </a:cubicBezTo>
                <a:cubicBezTo>
                  <a:pt x="427197" y="957529"/>
                  <a:pt x="3048" y="805589"/>
                  <a:pt x="20" y="616007"/>
                </a:cubicBezTo>
                <a:close/>
              </a:path>
            </a:pathLst>
          </a:cu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A58A742-CCD1-4857-BB46-B9D243C8948B}"/>
              </a:ext>
            </a:extLst>
          </p:cNvPr>
          <p:cNvSpPr/>
          <p:nvPr/>
        </p:nvSpPr>
        <p:spPr>
          <a:xfrm rot="13373802">
            <a:off x="4263484" y="2035151"/>
            <a:ext cx="954700" cy="1047947"/>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87C613A-CC61-419F-A24C-E2E8BC92BCC0}"/>
              </a:ext>
            </a:extLst>
          </p:cNvPr>
          <p:cNvSpPr/>
          <p:nvPr/>
        </p:nvSpPr>
        <p:spPr>
          <a:xfrm rot="14091557">
            <a:off x="2658137" y="1848465"/>
            <a:ext cx="1436367" cy="1170612"/>
          </a:xfrm>
          <a:custGeom>
            <a:avLst/>
            <a:gdLst>
              <a:gd name="connsiteX0" fmla="*/ 0 w 1453664"/>
              <a:gd name="connsiteY0" fmla="*/ 616007 h 1232014"/>
              <a:gd name="connsiteX1" fmla="*/ 726832 w 1453664"/>
              <a:gd name="connsiteY1" fmla="*/ 0 h 1232014"/>
              <a:gd name="connsiteX2" fmla="*/ 1453664 w 1453664"/>
              <a:gd name="connsiteY2" fmla="*/ 616007 h 1232014"/>
              <a:gd name="connsiteX3" fmla="*/ 726832 w 1453664"/>
              <a:gd name="connsiteY3" fmla="*/ 1232014 h 1232014"/>
              <a:gd name="connsiteX4" fmla="*/ 0 w 1453664"/>
              <a:gd name="connsiteY4" fmla="*/ 616007 h 1232014"/>
              <a:gd name="connsiteX0" fmla="*/ 5 w 1453669"/>
              <a:gd name="connsiteY0" fmla="*/ 616007 h 1184752"/>
              <a:gd name="connsiteX1" fmla="*/ 726837 w 1453669"/>
              <a:gd name="connsiteY1" fmla="*/ 0 h 1184752"/>
              <a:gd name="connsiteX2" fmla="*/ 1453669 w 1453669"/>
              <a:gd name="connsiteY2" fmla="*/ 616007 h 1184752"/>
              <a:gd name="connsiteX3" fmla="*/ 735920 w 1453669"/>
              <a:gd name="connsiteY3" fmla="*/ 1184752 h 1184752"/>
              <a:gd name="connsiteX4" fmla="*/ 5 w 1453669"/>
              <a:gd name="connsiteY4" fmla="*/ 616007 h 1184752"/>
              <a:gd name="connsiteX0" fmla="*/ 5 w 1453669"/>
              <a:gd name="connsiteY0" fmla="*/ 616007 h 1224474"/>
              <a:gd name="connsiteX1" fmla="*/ 726837 w 1453669"/>
              <a:gd name="connsiteY1" fmla="*/ 0 h 1224474"/>
              <a:gd name="connsiteX2" fmla="*/ 1453669 w 1453669"/>
              <a:gd name="connsiteY2" fmla="*/ 616007 h 1224474"/>
              <a:gd name="connsiteX3" fmla="*/ 735920 w 1453669"/>
              <a:gd name="connsiteY3" fmla="*/ 1184752 h 1224474"/>
              <a:gd name="connsiteX4" fmla="*/ 5 w 1453669"/>
              <a:gd name="connsiteY4" fmla="*/ 616007 h 1224474"/>
              <a:gd name="connsiteX0" fmla="*/ 12625 w 1483195"/>
              <a:gd name="connsiteY0" fmla="*/ 616007 h 1200299"/>
              <a:gd name="connsiteX1" fmla="*/ 739457 w 1483195"/>
              <a:gd name="connsiteY1" fmla="*/ 0 h 1200299"/>
              <a:gd name="connsiteX2" fmla="*/ 1466289 w 1483195"/>
              <a:gd name="connsiteY2" fmla="*/ 616007 h 1200299"/>
              <a:gd name="connsiteX3" fmla="*/ 748540 w 1483195"/>
              <a:gd name="connsiteY3" fmla="*/ 1184752 h 1200299"/>
              <a:gd name="connsiteX4" fmla="*/ 12625 w 1483195"/>
              <a:gd name="connsiteY4" fmla="*/ 616007 h 120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95" h="1200299">
                <a:moveTo>
                  <a:pt x="12625" y="616007"/>
                </a:moveTo>
                <a:cubicBezTo>
                  <a:pt x="11111" y="418548"/>
                  <a:pt x="338039" y="0"/>
                  <a:pt x="739457" y="0"/>
                </a:cubicBezTo>
                <a:cubicBezTo>
                  <a:pt x="1140875" y="0"/>
                  <a:pt x="1466289" y="275796"/>
                  <a:pt x="1466289" y="616007"/>
                </a:cubicBezTo>
                <a:cubicBezTo>
                  <a:pt x="1466289" y="956218"/>
                  <a:pt x="1658246" y="1077181"/>
                  <a:pt x="748540" y="1184752"/>
                </a:cubicBezTo>
                <a:cubicBezTo>
                  <a:pt x="-161166" y="1292323"/>
                  <a:pt x="14139" y="813466"/>
                  <a:pt x="12625" y="616007"/>
                </a:cubicBezTo>
                <a:close/>
              </a:path>
            </a:pathLst>
          </a:cu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E62DA34C-7546-4E0E-BF70-CE7AE6758E17}"/>
              </a:ext>
            </a:extLst>
          </p:cNvPr>
          <p:cNvSpPr/>
          <p:nvPr/>
        </p:nvSpPr>
        <p:spPr>
          <a:xfrm rot="13373802">
            <a:off x="3080934" y="2088086"/>
            <a:ext cx="1023698" cy="983839"/>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5EA25B19-25EB-46E7-8157-A996687A3F28}"/>
              </a:ext>
            </a:extLst>
          </p:cNvPr>
          <p:cNvSpPr/>
          <p:nvPr/>
        </p:nvSpPr>
        <p:spPr>
          <a:xfrm>
            <a:off x="3948997" y="5825288"/>
            <a:ext cx="925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 DARLING" panose="02000000000000000000" pitchFamily="2" charset="0"/>
                <a:ea typeface="+mn-ea"/>
                <a:cs typeface="+mn-cs"/>
              </a:rPr>
              <a:t>B-Cell</a:t>
            </a:r>
          </a:p>
        </p:txBody>
      </p:sp>
      <p:pic>
        <p:nvPicPr>
          <p:cNvPr id="34" name="Picture 33">
            <a:extLst>
              <a:ext uri="{FF2B5EF4-FFF2-40B4-BE49-F238E27FC236}">
                <a16:creationId xmlns:a16="http://schemas.microsoft.com/office/drawing/2014/main" id="{57C37755-0A81-44E8-996D-D0AE1878A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6124">
            <a:off x="580649" y="3748204"/>
            <a:ext cx="1019234" cy="1019234"/>
          </a:xfrm>
          <a:prstGeom prst="rect">
            <a:avLst/>
          </a:prstGeom>
        </p:spPr>
      </p:pic>
      <p:cxnSp>
        <p:nvCxnSpPr>
          <p:cNvPr id="35" name="Straight Connector 34">
            <a:extLst>
              <a:ext uri="{FF2B5EF4-FFF2-40B4-BE49-F238E27FC236}">
                <a16:creationId xmlns:a16="http://schemas.microsoft.com/office/drawing/2014/main" id="{8B618993-D935-4C3B-97AD-4943395BE107}"/>
              </a:ext>
            </a:extLst>
          </p:cNvPr>
          <p:cNvCxnSpPr>
            <a:cxnSpLocks/>
          </p:cNvCxnSpPr>
          <p:nvPr/>
        </p:nvCxnSpPr>
        <p:spPr>
          <a:xfrm flipH="1">
            <a:off x="1111374" y="3487445"/>
            <a:ext cx="620513" cy="400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40E30C-16AB-4A1C-B4E8-BD9B9894CBBE}"/>
              </a:ext>
            </a:extLst>
          </p:cNvPr>
          <p:cNvCxnSpPr>
            <a:cxnSpLocks/>
          </p:cNvCxnSpPr>
          <p:nvPr/>
        </p:nvCxnSpPr>
        <p:spPr>
          <a:xfrm flipH="1">
            <a:off x="2099038" y="-1485122"/>
            <a:ext cx="620513" cy="400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5C1E26-DD6B-4FB1-ADF7-8CEADCF42E12}"/>
              </a:ext>
            </a:extLst>
          </p:cNvPr>
          <p:cNvCxnSpPr>
            <a:cxnSpLocks/>
          </p:cNvCxnSpPr>
          <p:nvPr/>
        </p:nvCxnSpPr>
        <p:spPr>
          <a:xfrm flipH="1">
            <a:off x="2099038" y="-1485122"/>
            <a:ext cx="620513" cy="400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947E2F7-6C0A-4E76-AF11-AA021604147B}"/>
              </a:ext>
            </a:extLst>
          </p:cNvPr>
          <p:cNvCxnSpPr>
            <a:cxnSpLocks/>
          </p:cNvCxnSpPr>
          <p:nvPr/>
        </p:nvCxnSpPr>
        <p:spPr>
          <a:xfrm flipH="1">
            <a:off x="4882685" y="1165209"/>
            <a:ext cx="620514" cy="158802"/>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36F3C82-75D3-4A26-B07E-F40B8DE7B054}"/>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638908" flipH="1">
            <a:off x="840948" y="1316042"/>
            <a:ext cx="778739" cy="656705"/>
          </a:xfrm>
          <a:prstGeom prst="rect">
            <a:avLst/>
          </a:prstGeom>
        </p:spPr>
      </p:pic>
      <p:cxnSp>
        <p:nvCxnSpPr>
          <p:cNvPr id="40" name="Straight Connector 39">
            <a:extLst>
              <a:ext uri="{FF2B5EF4-FFF2-40B4-BE49-F238E27FC236}">
                <a16:creationId xmlns:a16="http://schemas.microsoft.com/office/drawing/2014/main" id="{E351E4EB-5502-4EC2-8DAC-5F29D23F68D4}"/>
              </a:ext>
            </a:extLst>
          </p:cNvPr>
          <p:cNvCxnSpPr>
            <a:cxnSpLocks/>
          </p:cNvCxnSpPr>
          <p:nvPr/>
        </p:nvCxnSpPr>
        <p:spPr>
          <a:xfrm flipH="1" flipV="1">
            <a:off x="1597649" y="1737103"/>
            <a:ext cx="660485" cy="468548"/>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A429128C-4296-4192-877E-609035EF2C8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9015886">
            <a:off x="5266551" y="901339"/>
            <a:ext cx="1019234" cy="1019234"/>
          </a:xfrm>
          <a:prstGeom prst="rect">
            <a:avLst/>
          </a:prstGeom>
        </p:spPr>
      </p:pic>
      <p:sp>
        <p:nvSpPr>
          <p:cNvPr id="47" name="Title 1">
            <a:extLst>
              <a:ext uri="{FF2B5EF4-FFF2-40B4-BE49-F238E27FC236}">
                <a16:creationId xmlns:a16="http://schemas.microsoft.com/office/drawing/2014/main" id="{1C126CB2-FD59-4A4B-B90B-465BE0A491A5}"/>
              </a:ext>
            </a:extLst>
          </p:cNvPr>
          <p:cNvSpPr txBox="1">
            <a:spLocks/>
          </p:cNvSpPr>
          <p:nvPr/>
        </p:nvSpPr>
        <p:spPr>
          <a:xfrm>
            <a:off x="0" y="6401375"/>
            <a:ext cx="12267557" cy="487620"/>
          </a:xfrm>
          <a:prstGeom prst="rect">
            <a:avLst/>
          </a:prstGeom>
          <a:solidFill>
            <a:schemeClr val="tx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j-ea"/>
                <a:cs typeface="+mj-cs"/>
              </a:rPr>
              <a:t>Into itself Using </a:t>
            </a: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Endocytosis</a:t>
            </a:r>
            <a:endPar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49" name="Speech Bubble: Oval 48">
            <a:extLst>
              <a:ext uri="{FF2B5EF4-FFF2-40B4-BE49-F238E27FC236}">
                <a16:creationId xmlns:a16="http://schemas.microsoft.com/office/drawing/2014/main" id="{862AC643-778C-4E86-B0B2-9DBE27497470}"/>
              </a:ext>
            </a:extLst>
          </p:cNvPr>
          <p:cNvSpPr/>
          <p:nvPr/>
        </p:nvSpPr>
        <p:spPr>
          <a:xfrm rot="1468878">
            <a:off x="6972803" y="2158565"/>
            <a:ext cx="3232215" cy="2580267"/>
          </a:xfrm>
          <a:prstGeom prst="wedgeEllipseCallout">
            <a:avLst>
              <a:gd name="adj1" fmla="val -87561"/>
              <a:gd name="adj2" fmla="val 76552"/>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“B” Stands for “BULLY” !!!</a:t>
            </a:r>
          </a:p>
        </p:txBody>
      </p:sp>
      <p:pic>
        <p:nvPicPr>
          <p:cNvPr id="50" name="Picture 49" descr="A picture containing tableware, plate&#10;&#10;Description generated with very high confidence">
            <a:extLst>
              <a:ext uri="{FF2B5EF4-FFF2-40B4-BE49-F238E27FC236}">
                <a16:creationId xmlns:a16="http://schemas.microsoft.com/office/drawing/2014/main" id="{31CB551F-B94C-4B1F-9270-7678187227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3480" y="5956242"/>
            <a:ext cx="1440596" cy="270551"/>
          </a:xfrm>
          <a:prstGeom prst="rect">
            <a:avLst/>
          </a:prstGeom>
        </p:spPr>
      </p:pic>
    </p:spTree>
    <p:extLst>
      <p:ext uri="{BB962C8B-B14F-4D97-AF65-F5344CB8AC3E}">
        <p14:creationId xmlns:p14="http://schemas.microsoft.com/office/powerpoint/2010/main" val="1992289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3175-8682-47B3-BE4F-B014653A45AA}"/>
              </a:ext>
            </a:extLst>
          </p:cNvPr>
          <p:cNvSpPr>
            <a:spLocks noGrp="1"/>
          </p:cNvSpPr>
          <p:nvPr>
            <p:ph type="title"/>
          </p:nvPr>
        </p:nvSpPr>
        <p:spPr/>
        <p:txBody>
          <a:bodyPr/>
          <a:lstStyle/>
          <a:p>
            <a:r>
              <a:rPr lang="en-US" b="1" dirty="0"/>
              <a:t>The Antigen is Fragmented</a:t>
            </a:r>
          </a:p>
        </p:txBody>
      </p:sp>
      <p:sp>
        <p:nvSpPr>
          <p:cNvPr id="3" name="Content Placeholder 2">
            <a:extLst>
              <a:ext uri="{FF2B5EF4-FFF2-40B4-BE49-F238E27FC236}">
                <a16:creationId xmlns:a16="http://schemas.microsoft.com/office/drawing/2014/main" id="{65CB11A0-97DF-4456-8371-BC148928FFC6}"/>
              </a:ext>
            </a:extLst>
          </p:cNvPr>
          <p:cNvSpPr>
            <a:spLocks noGrp="1"/>
          </p:cNvSpPr>
          <p:nvPr>
            <p:ph idx="1"/>
          </p:nvPr>
        </p:nvSpPr>
        <p:spPr>
          <a:xfrm>
            <a:off x="838200" y="1825625"/>
            <a:ext cx="5604238" cy="4351338"/>
          </a:xfrm>
        </p:spPr>
        <p:txBody>
          <a:bodyPr>
            <a:normAutofit/>
          </a:bodyPr>
          <a:lstStyle/>
          <a:p>
            <a:r>
              <a:rPr lang="en-US" sz="4000" dirty="0"/>
              <a:t> Once the antigen is inside of the B-Cell, the B-Cell will break down the antigen molecule into smaller fragments.</a:t>
            </a:r>
          </a:p>
          <a:p>
            <a:endParaRPr lang="en-US" sz="4000" dirty="0"/>
          </a:p>
        </p:txBody>
      </p:sp>
      <p:pic>
        <p:nvPicPr>
          <p:cNvPr id="4" name="Content Placeholder 6">
            <a:extLst>
              <a:ext uri="{FF2B5EF4-FFF2-40B4-BE49-F238E27FC236}">
                <a16:creationId xmlns:a16="http://schemas.microsoft.com/office/drawing/2014/main" id="{8DDB85B9-76D7-4EBD-BD77-F36A62E2EC6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7718219" y="4058019"/>
            <a:ext cx="1497558" cy="1383161"/>
          </a:xfrm>
          <a:prstGeom prst="rect">
            <a:avLst/>
          </a:prstGeom>
          <a:effectLst>
            <a:outerShdw blurRad="76200" dir="18900000" sy="23000" kx="-1200000" algn="bl" rotWithShape="0">
              <a:prstClr val="black">
                <a:alpha val="20000"/>
              </a:prstClr>
            </a:outerShdw>
          </a:effectLst>
        </p:spPr>
      </p:pic>
      <p:sp>
        <p:nvSpPr>
          <p:cNvPr id="5" name="Oval 4">
            <a:extLst>
              <a:ext uri="{FF2B5EF4-FFF2-40B4-BE49-F238E27FC236}">
                <a16:creationId xmlns:a16="http://schemas.microsoft.com/office/drawing/2014/main" id="{9A9CB248-172E-48C5-98E1-34AC5CE7AB7C}"/>
              </a:ext>
            </a:extLst>
          </p:cNvPr>
          <p:cNvSpPr/>
          <p:nvPr/>
        </p:nvSpPr>
        <p:spPr>
          <a:xfrm>
            <a:off x="6717277" y="1706843"/>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60232DE-1241-4307-AC29-AFB9C6554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8762">
            <a:off x="10549350" y="1924155"/>
            <a:ext cx="1019234" cy="1019234"/>
          </a:xfrm>
          <a:prstGeom prst="rect">
            <a:avLst/>
          </a:prstGeom>
        </p:spPr>
      </p:pic>
      <p:sp>
        <p:nvSpPr>
          <p:cNvPr id="7" name="Oval 6">
            <a:extLst>
              <a:ext uri="{FF2B5EF4-FFF2-40B4-BE49-F238E27FC236}">
                <a16:creationId xmlns:a16="http://schemas.microsoft.com/office/drawing/2014/main" id="{87E147CF-69C0-4D0D-A36F-40E30ED18B1D}"/>
              </a:ext>
            </a:extLst>
          </p:cNvPr>
          <p:cNvSpPr/>
          <p:nvPr/>
        </p:nvSpPr>
        <p:spPr>
          <a:xfrm>
            <a:off x="7044480" y="226632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6E82232-EFD2-436A-81D4-BB759E63A5CA}"/>
              </a:ext>
            </a:extLst>
          </p:cNvPr>
          <p:cNvSpPr/>
          <p:nvPr/>
        </p:nvSpPr>
        <p:spPr>
          <a:xfrm rot="6144486">
            <a:off x="7409589" y="2525050"/>
            <a:ext cx="1162089"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27">
            <a:extLst>
              <a:ext uri="{FF2B5EF4-FFF2-40B4-BE49-F238E27FC236}">
                <a16:creationId xmlns:a16="http://schemas.microsoft.com/office/drawing/2014/main" id="{E42DE6CE-7844-46E7-BAF6-6AB43EBCE7BF}"/>
              </a:ext>
            </a:extLst>
          </p:cNvPr>
          <p:cNvSpPr/>
          <p:nvPr/>
        </p:nvSpPr>
        <p:spPr>
          <a:xfrm rot="4709116">
            <a:off x="8390585" y="3799908"/>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078DAA3B-F627-49DF-A864-8313B46C3DC8}"/>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A28BCDD-E9FF-4972-9ED6-00D6B3E78ED3}"/>
              </a:ext>
            </a:extLst>
          </p:cNvPr>
          <p:cNvSpPr/>
          <p:nvPr/>
        </p:nvSpPr>
        <p:spPr>
          <a:xfrm rot="13373802">
            <a:off x="8451472" y="2332369"/>
            <a:ext cx="1205654"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426B2E67-2112-45F5-89EC-26605F51C593}"/>
              </a:ext>
            </a:extLst>
          </p:cNvPr>
          <p:cNvCxnSpPr>
            <a:cxnSpLocks/>
          </p:cNvCxnSpPr>
          <p:nvPr/>
        </p:nvCxnSpPr>
        <p:spPr>
          <a:xfrm flipH="1">
            <a:off x="10257959" y="2043466"/>
            <a:ext cx="620513" cy="400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Speech Bubble: Oval 19">
            <a:extLst>
              <a:ext uri="{FF2B5EF4-FFF2-40B4-BE49-F238E27FC236}">
                <a16:creationId xmlns:a16="http://schemas.microsoft.com/office/drawing/2014/main" id="{74D62F85-46DF-4800-8C96-0AC7180A0D28}"/>
              </a:ext>
            </a:extLst>
          </p:cNvPr>
          <p:cNvSpPr/>
          <p:nvPr/>
        </p:nvSpPr>
        <p:spPr>
          <a:xfrm rot="21433916">
            <a:off x="9212923" y="4799018"/>
            <a:ext cx="2710585" cy="1684808"/>
          </a:xfrm>
          <a:prstGeom prst="wedgeEllipseCallout">
            <a:avLst>
              <a:gd name="adj1" fmla="val -48261"/>
              <a:gd name="adj2" fmla="val -45939"/>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Umm… That Doesn’t Sound Good!</a:t>
            </a:r>
          </a:p>
        </p:txBody>
      </p:sp>
    </p:spTree>
    <p:extLst>
      <p:ext uri="{BB962C8B-B14F-4D97-AF65-F5344CB8AC3E}">
        <p14:creationId xmlns:p14="http://schemas.microsoft.com/office/powerpoint/2010/main" val="4030712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6DA38F8-579F-422E-8F24-D9B358A8AD5E}"/>
              </a:ext>
            </a:extLst>
          </p:cNvPr>
          <p:cNvSpPr/>
          <p:nvPr/>
        </p:nvSpPr>
        <p:spPr>
          <a:xfrm>
            <a:off x="6717277" y="1706843"/>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9B8C1E-C0E7-4EDB-9CF4-444F3FD9D9B3}"/>
              </a:ext>
            </a:extLst>
          </p:cNvPr>
          <p:cNvSpPr>
            <a:spLocks noGrp="1"/>
          </p:cNvSpPr>
          <p:nvPr>
            <p:ph type="title"/>
          </p:nvPr>
        </p:nvSpPr>
        <p:spPr/>
        <p:txBody>
          <a:bodyPr/>
          <a:lstStyle/>
          <a:p>
            <a:r>
              <a:rPr lang="en-US" b="1" dirty="0"/>
              <a:t>MHC-II Molecules</a:t>
            </a:r>
          </a:p>
        </p:txBody>
      </p:sp>
      <p:sp>
        <p:nvSpPr>
          <p:cNvPr id="3" name="Content Placeholder 2">
            <a:extLst>
              <a:ext uri="{FF2B5EF4-FFF2-40B4-BE49-F238E27FC236}">
                <a16:creationId xmlns:a16="http://schemas.microsoft.com/office/drawing/2014/main" id="{489CC323-2CCC-4717-A844-C70025A585AE}"/>
              </a:ext>
            </a:extLst>
          </p:cNvPr>
          <p:cNvSpPr>
            <a:spLocks noGrp="1"/>
          </p:cNvSpPr>
          <p:nvPr>
            <p:ph idx="1"/>
          </p:nvPr>
        </p:nvSpPr>
        <p:spPr>
          <a:xfrm>
            <a:off x="838200" y="1825625"/>
            <a:ext cx="5431971" cy="4351338"/>
          </a:xfrm>
        </p:spPr>
        <p:txBody>
          <a:bodyPr>
            <a:normAutofit/>
          </a:bodyPr>
          <a:lstStyle/>
          <a:p>
            <a:r>
              <a:rPr lang="en-US" sz="3600" dirty="0"/>
              <a:t>The B-Cell then uses these fragments to create MHC-II molecules that are displayed on the B-Cells Surface.</a:t>
            </a:r>
          </a:p>
          <a:p>
            <a:r>
              <a:rPr lang="en-US" sz="3600" dirty="0"/>
              <a:t>At this stage, the B-Cell can also be called an “antigen-presenting cell”.</a:t>
            </a:r>
          </a:p>
          <a:p>
            <a:endParaRPr lang="en-US" sz="3600" dirty="0"/>
          </a:p>
        </p:txBody>
      </p:sp>
      <p:sp>
        <p:nvSpPr>
          <p:cNvPr id="7" name="Oval 6">
            <a:extLst>
              <a:ext uri="{FF2B5EF4-FFF2-40B4-BE49-F238E27FC236}">
                <a16:creationId xmlns:a16="http://schemas.microsoft.com/office/drawing/2014/main" id="{30E10450-C09A-4C50-A4B0-C63A91F70899}"/>
              </a:ext>
            </a:extLst>
          </p:cNvPr>
          <p:cNvSpPr/>
          <p:nvPr/>
        </p:nvSpPr>
        <p:spPr>
          <a:xfrm>
            <a:off x="7044480" y="226632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A588EE1-7668-4C28-A729-14A7A5CA0CAA}"/>
              </a:ext>
            </a:extLst>
          </p:cNvPr>
          <p:cNvSpPr/>
          <p:nvPr/>
        </p:nvSpPr>
        <p:spPr>
          <a:xfrm rot="6144486">
            <a:off x="7409589" y="2525050"/>
            <a:ext cx="1162089"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27">
            <a:extLst>
              <a:ext uri="{FF2B5EF4-FFF2-40B4-BE49-F238E27FC236}">
                <a16:creationId xmlns:a16="http://schemas.microsoft.com/office/drawing/2014/main" id="{484B712B-AD8C-4EDA-99B1-AB134BD2151C}"/>
              </a:ext>
            </a:extLst>
          </p:cNvPr>
          <p:cNvSpPr/>
          <p:nvPr/>
        </p:nvSpPr>
        <p:spPr>
          <a:xfrm rot="4709116">
            <a:off x="8390585" y="3799908"/>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279F45CB-D2DE-4B58-ABC4-76AE416A265E}"/>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6B2F6788-8060-4B00-B05A-C40E1BA8DF21}"/>
              </a:ext>
            </a:extLst>
          </p:cNvPr>
          <p:cNvSpPr/>
          <p:nvPr/>
        </p:nvSpPr>
        <p:spPr>
          <a:xfrm rot="13373802">
            <a:off x="8451472" y="2332369"/>
            <a:ext cx="1205654"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477D04F-7BBF-4D42-BE58-3C23E42BF309}"/>
              </a:ext>
            </a:extLst>
          </p:cNvPr>
          <p:cNvCxnSpPr>
            <a:cxnSpLocks/>
          </p:cNvCxnSpPr>
          <p:nvPr/>
        </p:nvCxnSpPr>
        <p:spPr>
          <a:xfrm flipH="1">
            <a:off x="10257959" y="2043466"/>
            <a:ext cx="620513" cy="4001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28AE9420-745D-4B03-92B5-E103552C0630}"/>
              </a:ext>
            </a:extLst>
          </p:cNvPr>
          <p:cNvSpPr/>
          <p:nvPr/>
        </p:nvSpPr>
        <p:spPr>
          <a:xfrm rot="3375570">
            <a:off x="10502468" y="1700772"/>
            <a:ext cx="1016607" cy="548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MHC-II</a:t>
            </a:r>
          </a:p>
        </p:txBody>
      </p:sp>
      <p:pic>
        <p:nvPicPr>
          <p:cNvPr id="4" name="Content Placeholder 6">
            <a:extLst>
              <a:ext uri="{FF2B5EF4-FFF2-40B4-BE49-F238E27FC236}">
                <a16:creationId xmlns:a16="http://schemas.microsoft.com/office/drawing/2014/main" id="{ED7AF543-1076-447B-8F5A-63AA58233B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11353800" y="2052913"/>
            <a:ext cx="231063" cy="213413"/>
          </a:xfrm>
          <a:prstGeom prst="rect">
            <a:avLst/>
          </a:prstGeom>
          <a:effectLst>
            <a:outerShdw blurRad="76200" dir="18900000" sy="23000" kx="-1200000" algn="bl" rotWithShape="0">
              <a:prstClr val="black">
                <a:alpha val="20000"/>
              </a:prstClr>
            </a:outerShdw>
          </a:effectLst>
        </p:spPr>
      </p:pic>
      <p:pic>
        <p:nvPicPr>
          <p:cNvPr id="15" name="Content Placeholder 6">
            <a:extLst>
              <a:ext uri="{FF2B5EF4-FFF2-40B4-BE49-F238E27FC236}">
                <a16:creationId xmlns:a16="http://schemas.microsoft.com/office/drawing/2014/main" id="{C3BAE4B5-149F-4340-ADA9-847AD121B23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11391321" y="2243557"/>
            <a:ext cx="231063" cy="213413"/>
          </a:xfrm>
          <a:prstGeom prst="rect">
            <a:avLst/>
          </a:prstGeom>
          <a:effectLst>
            <a:outerShdw blurRad="76200" dir="18900000" sy="23000" kx="-1200000" algn="bl" rotWithShape="0">
              <a:prstClr val="black">
                <a:alpha val="20000"/>
              </a:prstClr>
            </a:outerShdw>
          </a:effectLst>
        </p:spPr>
      </p:pic>
      <p:pic>
        <p:nvPicPr>
          <p:cNvPr id="16" name="Content Placeholder 6">
            <a:extLst>
              <a:ext uri="{FF2B5EF4-FFF2-40B4-BE49-F238E27FC236}">
                <a16:creationId xmlns:a16="http://schemas.microsoft.com/office/drawing/2014/main" id="{33633777-6B9A-4C22-A563-A5A9EEA1939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11351107" y="2396752"/>
            <a:ext cx="231063" cy="213413"/>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519692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Preparation 18">
            <a:extLst>
              <a:ext uri="{FF2B5EF4-FFF2-40B4-BE49-F238E27FC236}">
                <a16:creationId xmlns:a16="http://schemas.microsoft.com/office/drawing/2014/main" id="{216F76BB-9A9F-40C5-A87A-003C32D6FA2C}"/>
              </a:ext>
            </a:extLst>
          </p:cNvPr>
          <p:cNvSpPr/>
          <p:nvPr/>
        </p:nvSpPr>
        <p:spPr>
          <a:xfrm rot="1703353">
            <a:off x="3018598" y="2330612"/>
            <a:ext cx="1894165" cy="547333"/>
          </a:xfrm>
          <a:prstGeom prst="flowChartPreparation">
            <a:avLst/>
          </a:prstGeom>
          <a:solidFill>
            <a:srgbClr val="FF6699"/>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cytokines</a:t>
            </a:r>
          </a:p>
        </p:txBody>
      </p:sp>
      <p:sp>
        <p:nvSpPr>
          <p:cNvPr id="2" name="Title 1">
            <a:extLst>
              <a:ext uri="{FF2B5EF4-FFF2-40B4-BE49-F238E27FC236}">
                <a16:creationId xmlns:a16="http://schemas.microsoft.com/office/drawing/2014/main" id="{A6ECB9E8-E0F9-4ADA-895E-D695786409B5}"/>
              </a:ext>
            </a:extLst>
          </p:cNvPr>
          <p:cNvSpPr>
            <a:spLocks noGrp="1"/>
          </p:cNvSpPr>
          <p:nvPr>
            <p:ph type="title"/>
          </p:nvPr>
        </p:nvSpPr>
        <p:spPr>
          <a:xfrm>
            <a:off x="7540618" y="399651"/>
            <a:ext cx="3851415" cy="837162"/>
          </a:xfrm>
          <a:solidFill>
            <a:schemeClr val="accent5">
              <a:lumMod val="50000"/>
            </a:schemeClr>
          </a:solidFill>
        </p:spPr>
        <p:txBody>
          <a:bodyPr/>
          <a:lstStyle/>
          <a:p>
            <a:pPr algn="ctr"/>
            <a:r>
              <a:rPr lang="en-US" b="1" dirty="0">
                <a:solidFill>
                  <a:schemeClr val="bg1"/>
                </a:solidFill>
              </a:rPr>
              <a:t>The T-Cells</a:t>
            </a:r>
          </a:p>
        </p:txBody>
      </p:sp>
      <p:sp>
        <p:nvSpPr>
          <p:cNvPr id="3" name="Content Placeholder 2">
            <a:extLst>
              <a:ext uri="{FF2B5EF4-FFF2-40B4-BE49-F238E27FC236}">
                <a16:creationId xmlns:a16="http://schemas.microsoft.com/office/drawing/2014/main" id="{3C567B9E-B798-4873-B28E-D03E01A847C1}"/>
              </a:ext>
            </a:extLst>
          </p:cNvPr>
          <p:cNvSpPr>
            <a:spLocks noGrp="1"/>
          </p:cNvSpPr>
          <p:nvPr>
            <p:ph idx="1"/>
          </p:nvPr>
        </p:nvSpPr>
        <p:spPr>
          <a:xfrm>
            <a:off x="7154720" y="1665514"/>
            <a:ext cx="4555256" cy="4792835"/>
          </a:xfrm>
        </p:spPr>
        <p:txBody>
          <a:bodyPr>
            <a:normAutofit/>
          </a:bodyPr>
          <a:lstStyle/>
          <a:p>
            <a:r>
              <a:rPr lang="en-US" sz="3600" b="1" dirty="0"/>
              <a:t>The T cell will then bind to the MHC-II complex and become activated.</a:t>
            </a:r>
          </a:p>
          <a:p>
            <a:r>
              <a:rPr lang="en-US" sz="3600" b="1" dirty="0"/>
              <a:t> The activated T cell releases cytokines that causes the B cells to undergo rapid cell division. </a:t>
            </a:r>
          </a:p>
        </p:txBody>
      </p:sp>
      <p:pic>
        <p:nvPicPr>
          <p:cNvPr id="10" name="Picture 9">
            <a:extLst>
              <a:ext uri="{FF2B5EF4-FFF2-40B4-BE49-F238E27FC236}">
                <a16:creationId xmlns:a16="http://schemas.microsoft.com/office/drawing/2014/main" id="{48A0184C-DCA9-403F-B30B-CB2723FB1AFD}"/>
              </a:ext>
            </a:extLst>
          </p:cNvPr>
          <p:cNvPicPr>
            <a:picLocks noChangeAspect="1"/>
          </p:cNvPicPr>
          <p:nvPr/>
        </p:nvPicPr>
        <p:blipFill rotWithShape="1">
          <a:blip r:embed="rId2"/>
          <a:srcRect r="4425"/>
          <a:stretch/>
        </p:blipFill>
        <p:spPr>
          <a:xfrm>
            <a:off x="0" y="2991975"/>
            <a:ext cx="4198027" cy="3866026"/>
          </a:xfrm>
          <a:prstGeom prst="rect">
            <a:avLst/>
          </a:prstGeom>
        </p:spPr>
      </p:pic>
      <p:sp>
        <p:nvSpPr>
          <p:cNvPr id="4" name="Plaque 3">
            <a:extLst>
              <a:ext uri="{FF2B5EF4-FFF2-40B4-BE49-F238E27FC236}">
                <a16:creationId xmlns:a16="http://schemas.microsoft.com/office/drawing/2014/main" id="{09F0001D-0C81-49C9-B5A1-5EC323FA6503}"/>
              </a:ext>
            </a:extLst>
          </p:cNvPr>
          <p:cNvSpPr/>
          <p:nvPr/>
        </p:nvSpPr>
        <p:spPr>
          <a:xfrm>
            <a:off x="2762333" y="1665514"/>
            <a:ext cx="3818081" cy="2985607"/>
          </a:xfrm>
          <a:prstGeom prst="plaqu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556824F5-7BB8-4D1E-B267-58173BFFC2FD}"/>
              </a:ext>
            </a:extLst>
          </p:cNvPr>
          <p:cNvSpPr/>
          <p:nvPr/>
        </p:nvSpPr>
        <p:spPr>
          <a:xfrm rot="14191520">
            <a:off x="4309271" y="3043748"/>
            <a:ext cx="277095" cy="276595"/>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AC49AEC3-8336-4FB6-8F0C-6ABC76E4D460}"/>
              </a:ext>
            </a:extLst>
          </p:cNvPr>
          <p:cNvGrpSpPr/>
          <p:nvPr/>
        </p:nvGrpSpPr>
        <p:grpSpPr>
          <a:xfrm>
            <a:off x="3067491" y="1897851"/>
            <a:ext cx="3002876" cy="1193160"/>
            <a:chOff x="7019526" y="2241118"/>
            <a:chExt cx="2977268" cy="1559125"/>
          </a:xfrm>
        </p:grpSpPr>
        <p:sp>
          <p:nvSpPr>
            <p:cNvPr id="26" name="Oval 25">
              <a:extLst>
                <a:ext uri="{FF2B5EF4-FFF2-40B4-BE49-F238E27FC236}">
                  <a16:creationId xmlns:a16="http://schemas.microsoft.com/office/drawing/2014/main" id="{BD9B8C87-80E4-4839-A23B-549487303DA1}"/>
                </a:ext>
              </a:extLst>
            </p:cNvPr>
            <p:cNvSpPr/>
            <p:nvPr/>
          </p:nvSpPr>
          <p:spPr>
            <a:xfrm rot="20270555">
              <a:off x="7019526" y="2354799"/>
              <a:ext cx="1485551" cy="1445444"/>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E775E36E-E43C-4E4F-9EC9-7805BB38BEF7}"/>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EB9F46A9-B2BF-4E5C-B9F7-A3396D11D8B3}"/>
                </a:ext>
              </a:extLst>
            </p:cNvPr>
            <p:cNvSpPr/>
            <p:nvPr/>
          </p:nvSpPr>
          <p:spPr>
            <a:xfrm rot="14272640">
              <a:off x="8541801" y="2502971"/>
              <a:ext cx="1143107" cy="115094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Oval 28">
            <a:extLst>
              <a:ext uri="{FF2B5EF4-FFF2-40B4-BE49-F238E27FC236}">
                <a16:creationId xmlns:a16="http://schemas.microsoft.com/office/drawing/2014/main" id="{2B9A3005-02ED-438F-865D-D5166E36AEC4}"/>
              </a:ext>
            </a:extLst>
          </p:cNvPr>
          <p:cNvSpPr/>
          <p:nvPr/>
        </p:nvSpPr>
        <p:spPr>
          <a:xfrm rot="14272640">
            <a:off x="3324309" y="2073225"/>
            <a:ext cx="874792" cy="116084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952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0" presetClass="path" presetSubtype="0" accel="50000" decel="50000" fill="hold" grpId="1" nodeType="clickEffect">
                                  <p:stCondLst>
                                    <p:cond delay="0"/>
                                  </p:stCondLst>
                                  <p:childTnLst>
                                    <p:animMotion origin="layout" path="M 0.0526 0.09931 C 0.01133 0.09028 0.12253 -0.22616 0.1026 -0.28218 C 0.08268 -0.33843 -0.07018 -0.18194 -0.06628 -0.2375 C -0.0875 -0.36227 -0.19596 -0.17755 -0.1931 -0.21875 " pathEditMode="relative" rAng="11220000" ptsTypes="AAAA">
                                      <p:cBhvr>
                                        <p:cTn id="39" dur="6250" fill="hold"/>
                                        <p:tgtEl>
                                          <p:spTgt spid="19"/>
                                        </p:tgtEl>
                                        <p:attrNameLst>
                                          <p:attrName>ppt_x</p:attrName>
                                          <p:attrName>ppt_y</p:attrName>
                                        </p:attrNameLst>
                                      </p:cBhvr>
                                      <p:rCtr x="-10456" y="-2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 grpId="0" animBg="1"/>
      <p:bldP spid="17" grpId="0" animBg="1"/>
      <p:bldP spid="2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80E2-252F-4E52-90DB-AF6F010D8F22}"/>
              </a:ext>
            </a:extLst>
          </p:cNvPr>
          <p:cNvSpPr>
            <a:spLocks noGrp="1"/>
          </p:cNvSpPr>
          <p:nvPr>
            <p:ph type="title"/>
          </p:nvPr>
        </p:nvSpPr>
        <p:spPr>
          <a:xfrm>
            <a:off x="0" y="0"/>
            <a:ext cx="6918516" cy="1271170"/>
          </a:xfrm>
        </p:spPr>
        <p:txBody>
          <a:bodyPr>
            <a:normAutofit/>
          </a:bodyPr>
          <a:lstStyle/>
          <a:p>
            <a:r>
              <a:rPr lang="en-US" sz="3600" b="1" dirty="0">
                <a:effectLst>
                  <a:outerShdw blurRad="38100" dist="38100" dir="2700000" algn="tl">
                    <a:srgbClr val="000000">
                      <a:alpha val="43137"/>
                    </a:srgbClr>
                  </a:outerShdw>
                </a:effectLst>
                <a:latin typeface="Cooper Std Black" panose="0208090304030B020404" pitchFamily="18" charset="0"/>
              </a:rPr>
              <a:t>B-Cell Activation </a:t>
            </a:r>
            <a:r>
              <a:rPr lang="en-US" sz="3600" b="1" dirty="0">
                <a:effectLst>
                  <a:outerShdw blurRad="38100" dist="38100" dir="2700000" algn="tl">
                    <a:srgbClr val="000000">
                      <a:alpha val="43137"/>
                    </a:srgbClr>
                  </a:outerShdw>
                </a:effectLst>
                <a:latin typeface="Cooper Std Black" panose="0208090304030B020404" pitchFamily="18" charset="0"/>
                <a:sym typeface="Wingdings" panose="05000000000000000000" pitchFamily="2" charset="2"/>
              </a:rPr>
              <a:t> Proliferation</a:t>
            </a:r>
            <a:endParaRPr lang="en-US" sz="3600" b="1" dirty="0">
              <a:effectLst>
                <a:outerShdw blurRad="38100" dist="38100" dir="2700000" algn="tl">
                  <a:srgbClr val="000000">
                    <a:alpha val="43137"/>
                  </a:srgbClr>
                </a:outerShdw>
              </a:effectLst>
              <a:latin typeface="Cooper Std Black" panose="0208090304030B020404" pitchFamily="18" charset="0"/>
            </a:endParaRPr>
          </a:p>
        </p:txBody>
      </p:sp>
      <p:sp>
        <p:nvSpPr>
          <p:cNvPr id="3" name="Content Placeholder 2">
            <a:extLst>
              <a:ext uri="{FF2B5EF4-FFF2-40B4-BE49-F238E27FC236}">
                <a16:creationId xmlns:a16="http://schemas.microsoft.com/office/drawing/2014/main" id="{F604A274-3AFA-4195-9505-5F32EBD25AE6}"/>
              </a:ext>
            </a:extLst>
          </p:cNvPr>
          <p:cNvSpPr>
            <a:spLocks noGrp="1"/>
          </p:cNvSpPr>
          <p:nvPr>
            <p:ph idx="1"/>
          </p:nvPr>
        </p:nvSpPr>
        <p:spPr>
          <a:xfrm>
            <a:off x="253960" y="1652339"/>
            <a:ext cx="5257800" cy="4971829"/>
          </a:xfrm>
        </p:spPr>
        <p:txBody>
          <a:bodyPr>
            <a:normAutofit/>
          </a:bodyPr>
          <a:lstStyle/>
          <a:p>
            <a:r>
              <a:rPr lang="en-US" sz="3200" b="1" dirty="0"/>
              <a:t>The B-Cell begins to proliferate</a:t>
            </a:r>
          </a:p>
          <a:p>
            <a:r>
              <a:rPr lang="en-US" sz="3200" b="1" dirty="0"/>
              <a:t>The B cell proliferates to form specialized </a:t>
            </a:r>
          </a:p>
          <a:p>
            <a:pPr marL="1143000" indent="-1143000">
              <a:buAutoNum type="arabicPeriod"/>
            </a:pPr>
            <a:r>
              <a:rPr lang="en-US" sz="3200" b="1" dirty="0"/>
              <a:t>memory B cells</a:t>
            </a:r>
          </a:p>
          <a:p>
            <a:pPr marL="1143000" indent="-1143000">
              <a:buAutoNum type="arabicPeriod"/>
            </a:pPr>
            <a:r>
              <a:rPr lang="en-US" sz="3200" b="1" dirty="0"/>
              <a:t>effector B cells</a:t>
            </a:r>
          </a:p>
          <a:p>
            <a:pPr marL="0" indent="0">
              <a:buNone/>
            </a:pPr>
            <a:r>
              <a:rPr lang="en-US" sz="3200" b="1" dirty="0"/>
              <a:t> </a:t>
            </a:r>
            <a:endParaRPr lang="en-US" sz="1200" b="1" dirty="0"/>
          </a:p>
        </p:txBody>
      </p:sp>
      <p:pic>
        <p:nvPicPr>
          <p:cNvPr id="6" name="Picture 5">
            <a:extLst>
              <a:ext uri="{FF2B5EF4-FFF2-40B4-BE49-F238E27FC236}">
                <a16:creationId xmlns:a16="http://schemas.microsoft.com/office/drawing/2014/main" id="{C065C518-4876-49C9-B6EE-F8D32686ABAE}"/>
              </a:ext>
            </a:extLst>
          </p:cNvPr>
          <p:cNvPicPr>
            <a:picLocks noChangeAspect="1"/>
          </p:cNvPicPr>
          <p:nvPr/>
        </p:nvPicPr>
        <p:blipFill>
          <a:blip r:embed="rId2"/>
          <a:stretch>
            <a:fillRect/>
          </a:stretch>
        </p:blipFill>
        <p:spPr>
          <a:xfrm>
            <a:off x="7651151" y="796333"/>
            <a:ext cx="1707909" cy="1675315"/>
          </a:xfrm>
          <a:prstGeom prst="rect">
            <a:avLst/>
          </a:prstGeom>
        </p:spPr>
      </p:pic>
      <p:pic>
        <p:nvPicPr>
          <p:cNvPr id="7" name="Picture 6">
            <a:extLst>
              <a:ext uri="{FF2B5EF4-FFF2-40B4-BE49-F238E27FC236}">
                <a16:creationId xmlns:a16="http://schemas.microsoft.com/office/drawing/2014/main" id="{19772ABD-65F9-4B9A-940C-B354FF7804F3}"/>
              </a:ext>
            </a:extLst>
          </p:cNvPr>
          <p:cNvPicPr>
            <a:picLocks noChangeAspect="1"/>
          </p:cNvPicPr>
          <p:nvPr/>
        </p:nvPicPr>
        <p:blipFill>
          <a:blip r:embed="rId2"/>
          <a:stretch>
            <a:fillRect/>
          </a:stretch>
        </p:blipFill>
        <p:spPr>
          <a:xfrm flipH="1">
            <a:off x="5852698" y="3706813"/>
            <a:ext cx="2285160" cy="2241550"/>
          </a:xfrm>
          <a:prstGeom prst="rect">
            <a:avLst/>
          </a:prstGeom>
        </p:spPr>
      </p:pic>
      <p:pic>
        <p:nvPicPr>
          <p:cNvPr id="8" name="Picture 7">
            <a:extLst>
              <a:ext uri="{FF2B5EF4-FFF2-40B4-BE49-F238E27FC236}">
                <a16:creationId xmlns:a16="http://schemas.microsoft.com/office/drawing/2014/main" id="{0A86BFEC-A3B3-47FA-9E35-C6433F380D39}"/>
              </a:ext>
            </a:extLst>
          </p:cNvPr>
          <p:cNvPicPr>
            <a:picLocks noChangeAspect="1"/>
          </p:cNvPicPr>
          <p:nvPr/>
        </p:nvPicPr>
        <p:blipFill>
          <a:blip r:embed="rId2"/>
          <a:stretch>
            <a:fillRect/>
          </a:stretch>
        </p:blipFill>
        <p:spPr>
          <a:xfrm>
            <a:off x="9068640" y="3706813"/>
            <a:ext cx="2285160" cy="2241550"/>
          </a:xfrm>
          <a:prstGeom prst="rect">
            <a:avLst/>
          </a:prstGeom>
        </p:spPr>
      </p:pic>
      <p:pic>
        <p:nvPicPr>
          <p:cNvPr id="10" name="Picture 9" descr="A picture containing object&#10;&#10;Description generated with high confidence">
            <a:extLst>
              <a:ext uri="{FF2B5EF4-FFF2-40B4-BE49-F238E27FC236}">
                <a16:creationId xmlns:a16="http://schemas.microsoft.com/office/drawing/2014/main" id="{68E9D6E9-74C1-48AE-A3B5-9C13DB7C9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051">
            <a:off x="9457200" y="3152362"/>
            <a:ext cx="2555564" cy="1411162"/>
          </a:xfrm>
          <a:prstGeom prst="rect">
            <a:avLst/>
          </a:prstGeom>
        </p:spPr>
      </p:pic>
      <p:pic>
        <p:nvPicPr>
          <p:cNvPr id="12" name="Picture 11">
            <a:extLst>
              <a:ext uri="{FF2B5EF4-FFF2-40B4-BE49-F238E27FC236}">
                <a16:creationId xmlns:a16="http://schemas.microsoft.com/office/drawing/2014/main" id="{30868271-F3B4-4D5F-B7DB-3CBB81D6A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744" y="5119319"/>
            <a:ext cx="652772" cy="636729"/>
          </a:xfrm>
          <a:prstGeom prst="rect">
            <a:avLst/>
          </a:prstGeom>
        </p:spPr>
      </p:pic>
      <p:sp>
        <p:nvSpPr>
          <p:cNvPr id="14" name="Rectangle 13">
            <a:extLst>
              <a:ext uri="{FF2B5EF4-FFF2-40B4-BE49-F238E27FC236}">
                <a16:creationId xmlns:a16="http://schemas.microsoft.com/office/drawing/2014/main" id="{0F02ED30-4A81-4ADC-B63B-FEA1A500AEE2}"/>
              </a:ext>
            </a:extLst>
          </p:cNvPr>
          <p:cNvSpPr/>
          <p:nvPr/>
        </p:nvSpPr>
        <p:spPr>
          <a:xfrm>
            <a:off x="6024259" y="5921931"/>
            <a:ext cx="20098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Std Black" panose="0208090304030B020404" pitchFamily="18" charset="0"/>
                <a:ea typeface="+mn-ea"/>
                <a:cs typeface="+mn-cs"/>
              </a:rPr>
              <a:t>Effector B Cell</a:t>
            </a:r>
          </a:p>
        </p:txBody>
      </p:sp>
      <p:sp>
        <p:nvSpPr>
          <p:cNvPr id="15" name="Rectangle 14">
            <a:extLst>
              <a:ext uri="{FF2B5EF4-FFF2-40B4-BE49-F238E27FC236}">
                <a16:creationId xmlns:a16="http://schemas.microsoft.com/office/drawing/2014/main" id="{01D563B6-B840-4F36-BED3-ECB341D92AC8}"/>
              </a:ext>
            </a:extLst>
          </p:cNvPr>
          <p:cNvSpPr/>
          <p:nvPr/>
        </p:nvSpPr>
        <p:spPr>
          <a:xfrm>
            <a:off x="9321259" y="5921931"/>
            <a:ext cx="19891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Std Black" panose="0208090304030B020404" pitchFamily="18" charset="0"/>
                <a:ea typeface="+mn-ea"/>
                <a:cs typeface="+mn-cs"/>
              </a:rPr>
              <a:t>Memory B Cell</a:t>
            </a:r>
          </a:p>
        </p:txBody>
      </p:sp>
      <p:pic>
        <p:nvPicPr>
          <p:cNvPr id="17" name="Picture 16" descr="A picture containing tableware, plate&#10;&#10;Description generated with very high confidence">
            <a:extLst>
              <a:ext uri="{FF2B5EF4-FFF2-40B4-BE49-F238E27FC236}">
                <a16:creationId xmlns:a16="http://schemas.microsoft.com/office/drawing/2014/main" id="{6BAE7CB8-445F-4BD7-B228-76AE9A09F9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631" y="5804103"/>
            <a:ext cx="762312" cy="143166"/>
          </a:xfrm>
          <a:prstGeom prst="rect">
            <a:avLst/>
          </a:prstGeom>
        </p:spPr>
      </p:pic>
      <p:pic>
        <p:nvPicPr>
          <p:cNvPr id="19" name="Picture 18" descr="A close up of a sign&#10;&#10;Description generated with very high confidence">
            <a:extLst>
              <a:ext uri="{FF2B5EF4-FFF2-40B4-BE49-F238E27FC236}">
                <a16:creationId xmlns:a16="http://schemas.microsoft.com/office/drawing/2014/main" id="{673A4EC4-D8A6-43E7-9D39-F822D2824FB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217220">
            <a:off x="9179031" y="1985416"/>
            <a:ext cx="1029822" cy="846514"/>
          </a:xfrm>
          <a:prstGeom prst="rect">
            <a:avLst/>
          </a:prstGeom>
        </p:spPr>
      </p:pic>
      <p:pic>
        <p:nvPicPr>
          <p:cNvPr id="21" name="Picture 20" descr="A close up of a sign&#10;&#10;Description generated with very high confidence">
            <a:extLst>
              <a:ext uri="{FF2B5EF4-FFF2-40B4-BE49-F238E27FC236}">
                <a16:creationId xmlns:a16="http://schemas.microsoft.com/office/drawing/2014/main" id="{C2911F24-FF11-41DC-9CAA-3A8D86CE3A4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6690165">
            <a:off x="6901599" y="2253405"/>
            <a:ext cx="1029822" cy="846514"/>
          </a:xfrm>
          <a:prstGeom prst="rect">
            <a:avLst/>
          </a:prstGeom>
        </p:spPr>
      </p:pic>
      <p:sp>
        <p:nvSpPr>
          <p:cNvPr id="22" name="Rectangle 21">
            <a:extLst>
              <a:ext uri="{FF2B5EF4-FFF2-40B4-BE49-F238E27FC236}">
                <a16:creationId xmlns:a16="http://schemas.microsoft.com/office/drawing/2014/main" id="{FE8F5AA2-D444-4EE5-92F9-867BCF814F98}"/>
              </a:ext>
            </a:extLst>
          </p:cNvPr>
          <p:cNvSpPr/>
          <p:nvPr/>
        </p:nvSpPr>
        <p:spPr>
          <a:xfrm>
            <a:off x="7406086" y="409583"/>
            <a:ext cx="219803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oper Std Black" panose="0208090304030B020404" pitchFamily="18" charset="0"/>
                <a:ea typeface="+mn-ea"/>
                <a:cs typeface="+mn-cs"/>
              </a:rPr>
              <a:t>Activated B Cell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descr="A picture containing object&#10;&#10;Description generated with high confidence">
            <a:extLst>
              <a:ext uri="{FF2B5EF4-FFF2-40B4-BE49-F238E27FC236}">
                <a16:creationId xmlns:a16="http://schemas.microsoft.com/office/drawing/2014/main" id="{FC2C64F9-5021-47DE-BD99-B6413EC0C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12559">
            <a:off x="8822703" y="4925712"/>
            <a:ext cx="910520" cy="910520"/>
          </a:xfrm>
          <a:prstGeom prst="rect">
            <a:avLst/>
          </a:prstGeom>
        </p:spPr>
      </p:pic>
      <p:sp>
        <p:nvSpPr>
          <p:cNvPr id="26" name="Flowchart: Preparation 25">
            <a:extLst>
              <a:ext uri="{FF2B5EF4-FFF2-40B4-BE49-F238E27FC236}">
                <a16:creationId xmlns:a16="http://schemas.microsoft.com/office/drawing/2014/main" id="{ED29E115-A5A0-4D96-9036-A4F268039AC7}"/>
              </a:ext>
            </a:extLst>
          </p:cNvPr>
          <p:cNvSpPr/>
          <p:nvPr/>
        </p:nvSpPr>
        <p:spPr>
          <a:xfrm>
            <a:off x="-1562477" y="1130420"/>
            <a:ext cx="2241696" cy="612648"/>
          </a:xfrm>
          <a:prstGeom prst="flowChartPreparation">
            <a:avLst/>
          </a:prstGeom>
          <a:solidFill>
            <a:srgbClr val="FF66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CYTOKINES</a:t>
            </a:r>
          </a:p>
        </p:txBody>
      </p:sp>
    </p:spTree>
    <p:extLst>
      <p:ext uri="{BB962C8B-B14F-4D97-AF65-F5344CB8AC3E}">
        <p14:creationId xmlns:p14="http://schemas.microsoft.com/office/powerpoint/2010/main" val="10187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1341 -0.00972 L -0.01341 -0.00972 C -0.00937 -0.00579 -0.0056 -0.00093 -0.0013 0.00232 C 0.00209 0.00486 0.00938 0.00695 0.00938 0.00695 L 0.05612 0.00463 C 0.06563 0.00394 0.07722 0.0037 0.08698 -0.00023 C 0.08841 -0.00069 0.08972 -0.00162 0.09102 -0.00255 C 0.10951 -0.0243 0.09115 -0.00046 0.103 -0.02153 C 0.10469 -0.0243 0.1069 -0.02593 0.10847 -0.0287 C 0.10951 -0.03079 0.11003 -0.03356 0.11107 -0.03588 C 0.12292 -0.06088 0.10599 -0.01991 0.11914 -0.05486 C 0.11979 -0.05671 0.125 -0.06829 0.12578 -0.07153 C 0.12696 -0.07616 0.12761 -0.08102 0.12852 -0.08588 C 0.12891 -0.08819 0.12904 -0.09097 0.12982 -0.09305 C 0.13412 -0.1044 0.13099 -0.0993 0.14063 -0.10486 L 0.14453 -0.10718 C 0.15612 -0.09699 0.14505 -0.1088 0.15261 -0.09537 C 0.15378 -0.09329 0.15534 -0.09236 0.15664 -0.09051 C 0.15768 -0.08912 0.15847 -0.0875 0.15938 -0.08588 C 0.16511 -0.06528 0.15847 -0.08657 0.16602 -0.06921 C 0.16797 -0.06458 0.16953 -0.05972 0.17136 -0.05486 L 0.17943 -0.03356 C 0.18034 -0.03102 0.18164 -0.02893 0.18203 -0.02639 C 0.18412 -0.01551 0.18255 -0.02106 0.1875 -0.00972 C 0.1905 0.00671 0.18815 0.00116 0.19284 0.00949 C 0.1961 0.02708 0.19102 0.00347 0.19948 0.02616 C 0.20586 0.04282 0.19792 0.02199 0.20625 0.04282 C 0.20716 0.04514 0.20781 0.04769 0.20886 0.05 C 0.21003 0.05255 0.21146 0.05509 0.21289 0.05695 C 0.2155 0.06065 0.22097 0.06667 0.22097 0.06667 C 0.22318 0.06505 0.22565 0.06435 0.22761 0.06181 C 0.23711 0.04907 0.22683 0.05602 0.23438 0.04282 C 0.23529 0.04097 0.23698 0.0412 0.23828 0.04028 C 0.23972 0.03796 0.24089 0.03542 0.24232 0.03333 C 0.24362 0.03148 0.24518 0.03056 0.24636 0.02847 C 0.25443 0.01412 0.24024 0.02708 0.25716 0.00695 C 0.26263 0.00046 0.26003 0.0044 0.26511 -0.00486 C 0.26771 -0.01852 0.2655 -0.01018 0.27448 -0.02639 L 0.28789 -0.05023 L 0.29193 -0.05718 C 0.29284 -0.0588 0.29388 -0.06018 0.29466 -0.06204 L 0.3 -0.07639 C 0.30039 -0.0794 0.30026 -0.0831 0.3013 -0.08588 C 0.30274 -0.08981 0.30703 -0.09167 0.30938 -0.09305 C 0.31159 -0.09213 0.31393 -0.09213 0.31602 -0.09051 C 0.31797 -0.08912 0.32031 -0.08102 0.32136 -0.0787 C 0.32214 -0.07685 0.32331 -0.07569 0.32409 -0.07384 C 0.33268 -0.05555 0.32357 -0.07245 0.33216 -0.05718 C 0.33542 -0.03935 0.33099 -0.06134 0.33607 -0.04305 C 0.33672 -0.04074 0.33659 -0.03796 0.3375 -0.03588 C 0.33893 -0.03218 0.34115 -0.02963 0.34284 -0.02639 C 0.34388 -0.02407 0.34453 -0.02153 0.34544 -0.01921 C 0.34675 -0.01597 0.34831 -0.01296 0.34948 -0.00972 C 0.35143 -0.00486 0.35261 0.0007 0.35482 0.00463 C 0.35794 0.01019 0.36185 0.01482 0.36433 0.0213 C 0.36654 0.02755 0.36823 0.03218 0.37097 0.03796 C 0.37175 0.03982 0.37279 0.0412 0.3737 0.04282 C 0.37656 0.0581 0.37266 0.04144 0.37904 0.05695 C 0.38516 0.07245 0.37774 0.06204 0.38568 0.0713 C 0.39063 0.08449 0.38568 0.07338 0.39245 0.08333 C 0.39388 0.08542 0.39492 0.08843 0.39636 0.09028 C 0.39805 0.09236 0.40013 0.09306 0.40183 0.09514 C 0.40326 0.09722 0.40404 0.1007 0.40573 0.10232 C 0.40781 0.10417 0.41029 0.1037 0.4125 0.10463 C 0.41433 0.10532 0.41602 0.10625 0.41784 0.10718 C 0.42318 0.10232 0.42839 0.09699 0.43386 0.09282 C 0.4388 0.08912 0.44987 0.08102 0.45404 0.07616 C 0.45534 0.07454 0.45677 0.07315 0.45808 0.0713 C 0.46094 0.0669 0.46433 0.06088 0.46602 0.05463 C 0.46667 0.05232 0.4668 0.04977 0.46745 0.04745 C 0.4681 0.04491 0.46927 0.04282 0.47005 0.04028 C 0.4711 0.03727 0.47162 0.0338 0.47279 0.03079 C 0.47383 0.02801 0.47539 0.02616 0.47683 0.02361 C 0.47722 0.0213 0.47722 0.01852 0.47813 0.01667 C 0.47995 0.01204 0.48255 0.00857 0.48477 0.00463 C 0.48568 0.00301 0.48685 0.00185 0.4875 -0.00023 C 0.49401 -0.01759 0.48607 0.0044 0.49284 -0.0169 C 0.49362 -0.01921 0.49479 -0.0213 0.49558 -0.02384 C 0.49831 -0.03356 0.49505 -0.02917 0.49961 -0.03819 C 0.50625 -0.05185 0.50417 -0.04722 0.51029 -0.05486 C 0.52188 -0.06968 0.51016 -0.05555 0.51966 -0.0669 C 0.51979 -0.06713 0.52435 -0.08148 0.5263 -0.0787 C 0.52852 -0.07546 0.52748 -0.06852 0.52904 -0.06435 C 0.52995 -0.06204 0.53099 -0.05995 0.53164 -0.05718 C 0.53281 -0.05278 0.53347 -0.04768 0.53438 -0.04305 L 0.53841 -0.02153 L 0.53972 -0.01435 C 0.54024 -0.01204 0.54011 -0.00903 0.54102 -0.00718 C 0.54492 -0.00046 0.5431 -0.0044 0.54649 0.00463 L 0.55039 0.02616 C 0.55091 0.02847 0.55104 0.03125 0.55183 0.03333 C 0.55274 0.03565 0.55378 0.03773 0.55443 0.04028 C 0.55508 0.04259 0.55508 0.04537 0.55586 0.04745 C 0.56042 0.06181 0.55834 0.05255 0.5625 0.06181 C 0.56758 0.07315 0.56237 0.06551 0.56914 0.07361 C 0.57214 0.08148 0.57266 0.0838 0.57722 0.09028 C 0.57969 0.09398 0.58216 0.09815 0.58529 0.1 L 0.59336 0.10463 C 0.59688 0.10394 0.60052 0.1037 0.60404 0.10232 C 0.60638 0.10139 0.60847 0.09884 0.61068 0.09745 C 0.6125 0.09653 0.61433 0.09583 0.61602 0.09514 L 0.62279 0.08333 C 0.62461 0.08009 0.62669 0.07755 0.62813 0.07361 C 0.62904 0.0713 0.63008 0.06898 0.63086 0.06667 C 0.63177 0.06343 0.63229 0.05995 0.63347 0.05695 C 0.63464 0.0544 0.63633 0.05255 0.6375 0.05 C 0.63854 0.04769 0.63906 0.04491 0.64024 0.04282 C 0.64427 0.03472 0.64831 0.03056 0.65091 0.0213 C 0.65156 0.01898 0.65156 0.01644 0.65222 0.01412 C 0.65339 0.01042 0.65794 0.00023 0.65899 -0.00255 C 0.66081 -0.00718 0.66237 -0.01227 0.66433 -0.0169 C 0.66745 -0.0243 0.67058 -0.0338 0.6763 -0.03588 L 0.68308 -0.03819 C 0.68711 -0.0375 0.69115 -0.0375 0.69505 -0.03588 C 0.69662 -0.03518 0.69766 -0.03218 0.69909 -0.03102 C 0.703 -0.02824 0.70716 -0.02639 0.7112 -0.02384 L 0.71524 -0.02153 C 0.71654 -0.01991 0.71784 -0.01805 0.71927 -0.0169 C 0.73034 -0.00694 0.71472 -0.02454 0.72865 -0.00972 C 0.73138 -0.00671 0.73659 -0.00023 0.73659 -0.00023 C 0.73711 0.00232 0.73724 0.00486 0.73802 0.00695 C 0.73867 0.00903 0.74011 0.00972 0.74063 0.01181 C 0.74154 0.01551 0.74154 0.01968 0.74206 0.02361 C 0.74154 0.03009 0.74193 0.03681 0.74063 0.04282 C 0.74011 0.04537 0.73815 0.0463 0.73659 0.04745 C 0.73412 0.04954 0.73125 0.0507 0.72865 0.05232 C 0.72227 0.05602 0.72591 0.0537 0.71784 0.05949 C 0.71159 0.05857 0.70521 0.05972 0.69909 0.05695 C 0.69753 0.05625 0.6974 0.05232 0.69649 0.05 C 0.68815 0.02917 0.6961 0.05 0.68972 0.03333 C 0.69089 0.02292 0.68867 0.00695 0.69649 0.00695 C 0.69792 0.00695 0.69922 0.00833 0.70052 0.00949 C 0.70391 0.0125 0.70768 0.01875 0.7099 0.02361 C 0.71185 0.02824 0.71524 0.03796 0.71524 0.03796 C 0.71289 0.06065 0.71641 0.06389 0.70586 0.0713 C 0.70378 0.07292 0.7013 0.07292 0.69909 0.07361 C 0.69766 0.07222 0.68972 0.06597 0.68972 0.05949 L 0.69245 0.05463 C 0.69375 0.05556 0.69505 0.05695 0.69649 0.05695 C 0.69714 0.05695 0.69544 0.05556 0.69505 0.05463 L 0.69375 0.05 " pathEditMode="relative" ptsTypes="AAAAAAAAAAAAAAAAAAAAAAAAAAAAAAAAAAAAAAAAAAAAAAAAAAAAAAAAAAAAAAAAAAAAAAAAAAAAAAAAAAAAAAAAAAAAAAAAAAAAAAAAAAAAAAAAAAAAAAAAAAAAAAAAAAAAAAAAAAAAA">
                                      <p:cBhvr>
                                        <p:cTn id="6" dur="7000" fill="hold"/>
                                        <p:tgtEl>
                                          <p:spTgt spid="2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1" nodeType="clickEffect">
                                  <p:stCondLst>
                                    <p:cond delay="0"/>
                                  </p:stCondLst>
                                  <p:childTnLst>
                                    <p:anim calcmode="lin" valueType="num">
                                      <p:cBhvr>
                                        <p:cTn id="10" dur="500"/>
                                        <p:tgtEl>
                                          <p:spTgt spid="26"/>
                                        </p:tgtEl>
                                        <p:attrNameLst>
                                          <p:attrName>ppt_w</p:attrName>
                                        </p:attrNameLst>
                                      </p:cBhvr>
                                      <p:tavLst>
                                        <p:tav tm="0">
                                          <p:val>
                                            <p:strVal val="ppt_w"/>
                                          </p:val>
                                        </p:tav>
                                        <p:tav tm="100000">
                                          <p:val>
                                            <p:fltVal val="0"/>
                                          </p:val>
                                        </p:tav>
                                      </p:tavLst>
                                    </p:anim>
                                    <p:anim calcmode="lin" valueType="num">
                                      <p:cBhvr>
                                        <p:cTn id="11" dur="500"/>
                                        <p:tgtEl>
                                          <p:spTgt spid="26"/>
                                        </p:tgtEl>
                                        <p:attrNameLst>
                                          <p:attrName>ppt_h</p:attrName>
                                        </p:attrNameLst>
                                      </p:cBhvr>
                                      <p:tavLst>
                                        <p:tav tm="0">
                                          <p:val>
                                            <p:strVal val="ppt_h"/>
                                          </p:val>
                                        </p:tav>
                                        <p:tav tm="100000">
                                          <p:val>
                                            <p:fltVal val="0"/>
                                          </p:val>
                                        </p:tav>
                                      </p:tavLst>
                                    </p:anim>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DF2EA-8C17-4CF2-B620-57466ADA38A5}"/>
              </a:ext>
            </a:extLst>
          </p:cNvPr>
          <p:cNvPicPr>
            <a:picLocks noChangeAspect="1"/>
          </p:cNvPicPr>
          <p:nvPr/>
        </p:nvPicPr>
        <p:blipFill rotWithShape="1">
          <a:blip r:embed="rId2"/>
          <a:srcRect l="3304" r="5253" b="2"/>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57262439-D91D-4221-A317-CC86E7096B62}"/>
              </a:ext>
            </a:extLst>
          </p:cNvPr>
          <p:cNvSpPr>
            <a:spLocks noGrp="1"/>
          </p:cNvSpPr>
          <p:nvPr>
            <p:ph type="title"/>
          </p:nvPr>
        </p:nvSpPr>
        <p:spPr>
          <a:xfrm>
            <a:off x="648928" y="26393"/>
            <a:ext cx="5127031" cy="1215576"/>
          </a:xfrm>
        </p:spPr>
        <p:txBody>
          <a:bodyPr>
            <a:normAutofit/>
          </a:bodyPr>
          <a:lstStyle/>
          <a:p>
            <a:pPr algn="ctr"/>
            <a:r>
              <a:rPr lang="en-US" b="1" dirty="0"/>
              <a:t>MEMORY CELLS</a:t>
            </a:r>
          </a:p>
        </p:txBody>
      </p:sp>
      <p:sp>
        <p:nvSpPr>
          <p:cNvPr id="3" name="Content Placeholder 2">
            <a:extLst>
              <a:ext uri="{FF2B5EF4-FFF2-40B4-BE49-F238E27FC236}">
                <a16:creationId xmlns:a16="http://schemas.microsoft.com/office/drawing/2014/main" id="{A261F2B2-E211-4968-8CE7-A69CB27EEDC1}"/>
              </a:ext>
            </a:extLst>
          </p:cNvPr>
          <p:cNvSpPr>
            <a:spLocks noGrp="1"/>
          </p:cNvSpPr>
          <p:nvPr>
            <p:ph idx="1"/>
          </p:nvPr>
        </p:nvSpPr>
        <p:spPr>
          <a:xfrm>
            <a:off x="648930" y="1411706"/>
            <a:ext cx="5127029" cy="4812114"/>
          </a:xfrm>
        </p:spPr>
        <p:txBody>
          <a:bodyPr>
            <a:normAutofit/>
          </a:bodyPr>
          <a:lstStyle/>
          <a:p>
            <a:pPr marL="0" indent="0">
              <a:buNone/>
            </a:pPr>
            <a:r>
              <a:rPr lang="en-US" sz="3200" dirty="0"/>
              <a:t>Memory cells are involved in the </a:t>
            </a:r>
            <a:r>
              <a:rPr lang="en-US" sz="3200" b="1" dirty="0"/>
              <a:t>secondary immune response.</a:t>
            </a:r>
          </a:p>
          <a:p>
            <a:pPr marL="0" indent="0">
              <a:buNone/>
            </a:pPr>
            <a:r>
              <a:rPr lang="en-US" sz="3200" b="1" dirty="0"/>
              <a:t>This means that </a:t>
            </a:r>
            <a:r>
              <a:rPr lang="en-US" sz="3200" dirty="0"/>
              <a:t> if this same antigen invades the body again in the future, thousands of memory B-Cells will be all ready to go and will quickly jump into action to destroy the invader!</a:t>
            </a:r>
            <a:endParaRPr lang="en-US" sz="2000" dirty="0"/>
          </a:p>
        </p:txBody>
      </p:sp>
    </p:spTree>
    <p:extLst>
      <p:ext uri="{BB962C8B-B14F-4D97-AF65-F5344CB8AC3E}">
        <p14:creationId xmlns:p14="http://schemas.microsoft.com/office/powerpoint/2010/main" val="323815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94A50-C20E-41E8-AA68-F0369AEFDF6D}"/>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Primary lymphoid organs</a:t>
            </a:r>
          </a:p>
        </p:txBody>
      </p:sp>
      <p:sp>
        <p:nvSpPr>
          <p:cNvPr id="3" name="Content Placeholder 2">
            <a:extLst>
              <a:ext uri="{FF2B5EF4-FFF2-40B4-BE49-F238E27FC236}">
                <a16:creationId xmlns:a16="http://schemas.microsoft.com/office/drawing/2014/main" id="{D7549F61-D757-4D73-8475-A32E24914818}"/>
              </a:ext>
            </a:extLst>
          </p:cNvPr>
          <p:cNvSpPr>
            <a:spLocks noGrp="1"/>
          </p:cNvSpPr>
          <p:nvPr>
            <p:ph idx="1"/>
          </p:nvPr>
        </p:nvSpPr>
        <p:spPr>
          <a:xfrm>
            <a:off x="643468" y="2638044"/>
            <a:ext cx="3363974" cy="3415622"/>
          </a:xfrm>
        </p:spPr>
        <p:txBody>
          <a:bodyPr>
            <a:normAutofit/>
          </a:bodyPr>
          <a:lstStyle/>
          <a:p>
            <a:endParaRPr lang="en-US" sz="1700">
              <a:solidFill>
                <a:schemeClr val="bg1"/>
              </a:solidFill>
            </a:endParaRPr>
          </a:p>
          <a:p>
            <a:r>
              <a:rPr lang="en-US" sz="1700">
                <a:solidFill>
                  <a:schemeClr val="bg1"/>
                </a:solidFill>
              </a:rPr>
              <a:t>Primary lymphoid organs include:</a:t>
            </a:r>
          </a:p>
          <a:p>
            <a:pPr lvl="1"/>
            <a:r>
              <a:rPr lang="en-US" sz="1700">
                <a:solidFill>
                  <a:schemeClr val="bg1"/>
                </a:solidFill>
              </a:rPr>
              <a:t>the bone marrow </a:t>
            </a:r>
          </a:p>
          <a:p>
            <a:pPr lvl="1"/>
            <a:r>
              <a:rPr lang="en-US" sz="1700">
                <a:solidFill>
                  <a:schemeClr val="bg1"/>
                </a:solidFill>
              </a:rPr>
              <a:t>The thymus gland</a:t>
            </a:r>
          </a:p>
          <a:p>
            <a:pPr lvl="1"/>
            <a:endParaRPr lang="en-US" sz="1700">
              <a:solidFill>
                <a:schemeClr val="bg1"/>
              </a:solidFill>
            </a:endParaRPr>
          </a:p>
          <a:p>
            <a:pPr lvl="1"/>
            <a:r>
              <a:rPr lang="en-US" sz="1700">
                <a:solidFill>
                  <a:schemeClr val="bg1"/>
                </a:solidFill>
              </a:rPr>
              <a:t>The bone marrow and thymus are the locations where lymphocytes of the adaptive immune system proliferate and mature. </a:t>
            </a:r>
          </a:p>
        </p:txBody>
      </p:sp>
      <p:pic>
        <p:nvPicPr>
          <p:cNvPr id="4" name="Picture 3" descr="A screenshot of a cell phone&#10;&#10;Description automatically generated">
            <a:extLst>
              <a:ext uri="{FF2B5EF4-FFF2-40B4-BE49-F238E27FC236}">
                <a16:creationId xmlns:a16="http://schemas.microsoft.com/office/drawing/2014/main" id="{10D33A6E-70F5-4EED-ADFB-6FB2696C95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75674" y="643467"/>
            <a:ext cx="5694946" cy="5410199"/>
          </a:xfrm>
          <a:prstGeom prst="rect">
            <a:avLst/>
          </a:prstGeom>
        </p:spPr>
      </p:pic>
    </p:spTree>
    <p:extLst>
      <p:ext uri="{BB962C8B-B14F-4D97-AF65-F5344CB8AC3E}">
        <p14:creationId xmlns:p14="http://schemas.microsoft.com/office/powerpoint/2010/main" val="6855724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3B015B0-FE3A-4DEC-92D2-01F8DFCE3C7E}"/>
              </a:ext>
            </a:extLst>
          </p:cNvPr>
          <p:cNvSpPr/>
          <p:nvPr/>
        </p:nvSpPr>
        <p:spPr>
          <a:xfrm>
            <a:off x="930729" y="2677886"/>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EB41C5C-0F34-4DDA-9D7C-5E717F35F6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36E0F8D-39C4-4CCD-ABE6-EFECD0329D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76" b="89100" l="8094" r="91123">
                        <a14:foregroundMark x1="33943" y1="23697" x2="55091" y2="13981"/>
                        <a14:foregroundMark x1="44386" y1="6398" x2="44386" y2="6398"/>
                        <a14:foregroundMark x1="46214" y1="5450" x2="46214" y2="5450"/>
                        <a14:foregroundMark x1="45431" y1="19194" x2="47258" y2="36967"/>
                        <a14:foregroundMark x1="8094" y1="42891" x2="8094" y2="42891"/>
                        <a14:foregroundMark x1="9138" y1="35782" x2="9138" y2="35782"/>
                        <a14:foregroundMark x1="24021" y1="31043" x2="47258" y2="31043"/>
                        <a14:foregroundMark x1="38903" y1="19668" x2="43081" y2="36256"/>
                        <a14:foregroundMark x1="30026" y1="18483" x2="23760" y2="37441"/>
                        <a14:foregroundMark x1="23760" y1="37441" x2="24021" y2="44550"/>
                        <a14:foregroundMark x1="26632" y1="39810" x2="48303" y2="23934"/>
                        <a14:foregroundMark x1="50392" y1="22749" x2="46475" y2="40521"/>
                        <a14:foregroundMark x1="46475" y1="40521" x2="42037" y2="45972"/>
                        <a14:foregroundMark x1="37076" y1="42417" x2="53525" y2="32938"/>
                        <a14:foregroundMark x1="60836" y1="21801" x2="63185" y2="38626"/>
                        <a14:foregroundMark x1="35248" y1="36967" x2="48303" y2="37678"/>
                        <a14:foregroundMark x1="51436" y1="28910" x2="51436" y2="28910"/>
                        <a14:foregroundMark x1="58747" y1="23697" x2="60052" y2="23697"/>
                        <a14:foregroundMark x1="68146" y1="22749" x2="69191" y2="22749"/>
                        <a14:foregroundMark x1="66580" y1="14929" x2="77285" y2="35545"/>
                        <a14:foregroundMark x1="91123" y1="43602" x2="91123" y2="43602"/>
                        <a14:foregroundMark x1="71540" y1="25355" x2="69974" y2="37678"/>
                        <a14:foregroundMark x1="54830" y1="20379" x2="71802" y2="31991"/>
                        <a14:foregroundMark x1="71802" y1="31991" x2="71802" y2="31754"/>
                        <a14:foregroundMark x1="61358" y1="21564" x2="54047" y2="37441"/>
                        <a14:foregroundMark x1="56397" y1="30332" x2="67363" y2="42891"/>
                        <a14:foregroundMark x1="55875" y1="41469" x2="67363" y2="37678"/>
                        <a14:foregroundMark x1="73107" y1="33175" x2="73629" y2="43602"/>
                        <a14:foregroundMark x1="73629" y1="43602" x2="72846" y2="43602"/>
                        <a14:foregroundMark x1="70496" y1="26303" x2="80679" y2="26540"/>
                        <a14:foregroundMark x1="80679" y1="26540" x2="80679" y2="27014"/>
                        <a14:foregroundMark x1="73890" y1="17299" x2="83290" y2="33649"/>
                        <a14:foregroundMark x1="83290" y1="33649" x2="84595" y2="38863"/>
                      </a14:backgroundRemoval>
                    </a14:imgEffect>
                  </a14:imgLayer>
                </a14:imgProps>
              </a:ext>
            </a:extLst>
          </a:blip>
          <a:stretch>
            <a:fillRect/>
          </a:stretch>
        </p:blipFill>
        <p:spPr>
          <a:xfrm>
            <a:off x="484632" y="526886"/>
            <a:ext cx="5126736" cy="5648779"/>
          </a:xfrm>
          <a:prstGeom prst="rect">
            <a:avLst/>
          </a:prstGeom>
        </p:spPr>
      </p:pic>
      <p:sp>
        <p:nvSpPr>
          <p:cNvPr id="2" name="Title 1">
            <a:extLst>
              <a:ext uri="{FF2B5EF4-FFF2-40B4-BE49-F238E27FC236}">
                <a16:creationId xmlns:a16="http://schemas.microsoft.com/office/drawing/2014/main" id="{93A2C05D-A396-40CD-9C90-3A6495D33612}"/>
              </a:ext>
            </a:extLst>
          </p:cNvPr>
          <p:cNvSpPr>
            <a:spLocks noGrp="1"/>
          </p:cNvSpPr>
          <p:nvPr>
            <p:ph type="title"/>
          </p:nvPr>
        </p:nvSpPr>
        <p:spPr>
          <a:xfrm>
            <a:off x="6392598" y="640263"/>
            <a:ext cx="5221266" cy="1344975"/>
          </a:xfrm>
        </p:spPr>
        <p:txBody>
          <a:bodyPr>
            <a:normAutofit/>
          </a:bodyPr>
          <a:lstStyle/>
          <a:p>
            <a:pPr algn="ctr"/>
            <a:r>
              <a:rPr lang="en-US" sz="4000"/>
              <a:t>Effector B-cells (Plasma Cells)</a:t>
            </a:r>
          </a:p>
        </p:txBody>
      </p:sp>
      <p:sp>
        <p:nvSpPr>
          <p:cNvPr id="3" name="Content Placeholder 2">
            <a:extLst>
              <a:ext uri="{FF2B5EF4-FFF2-40B4-BE49-F238E27FC236}">
                <a16:creationId xmlns:a16="http://schemas.microsoft.com/office/drawing/2014/main" id="{61988B55-E553-407F-B480-7D55F8B07676}"/>
              </a:ext>
            </a:extLst>
          </p:cNvPr>
          <p:cNvSpPr>
            <a:spLocks noGrp="1"/>
          </p:cNvSpPr>
          <p:nvPr>
            <p:ph idx="1"/>
          </p:nvPr>
        </p:nvSpPr>
        <p:spPr>
          <a:xfrm>
            <a:off x="6391903" y="2121763"/>
            <a:ext cx="5235490" cy="3773010"/>
          </a:xfrm>
        </p:spPr>
        <p:txBody>
          <a:bodyPr>
            <a:normAutofit/>
          </a:bodyPr>
          <a:lstStyle/>
          <a:p>
            <a:r>
              <a:rPr lang="en-US" sz="3200" b="1" dirty="0"/>
              <a:t>The effector B-Cells (plasma cells) secrete millions of antibodies.</a:t>
            </a:r>
          </a:p>
          <a:p>
            <a:r>
              <a:rPr lang="en-US" sz="3200" b="1" dirty="0"/>
              <a:t>These antibodies are able to bind to the antigen that caused the immune response.</a:t>
            </a:r>
          </a:p>
          <a:p>
            <a:endParaRPr lang="en-US" sz="1050" b="1" dirty="0"/>
          </a:p>
        </p:txBody>
      </p:sp>
      <p:pic>
        <p:nvPicPr>
          <p:cNvPr id="12" name="Picture 11">
            <a:extLst>
              <a:ext uri="{FF2B5EF4-FFF2-40B4-BE49-F238E27FC236}">
                <a16:creationId xmlns:a16="http://schemas.microsoft.com/office/drawing/2014/main" id="{963A9C60-9FA1-481F-B72A-4F34BB02C92B}"/>
              </a:ext>
            </a:extLst>
          </p:cNvPr>
          <p:cNvPicPr>
            <a:picLocks noChangeAspect="1"/>
          </p:cNvPicPr>
          <p:nvPr/>
        </p:nvPicPr>
        <p:blipFill rotWithShape="1">
          <a:blip r:embed="rId4"/>
          <a:srcRect t="83812"/>
          <a:stretch/>
        </p:blipFill>
        <p:spPr>
          <a:xfrm>
            <a:off x="637032" y="5413665"/>
            <a:ext cx="5126736" cy="914400"/>
          </a:xfrm>
          <a:prstGeom prst="rect">
            <a:avLst/>
          </a:prstGeom>
        </p:spPr>
      </p:pic>
    </p:spTree>
    <p:extLst>
      <p:ext uri="{BB962C8B-B14F-4D97-AF65-F5344CB8AC3E}">
        <p14:creationId xmlns:p14="http://schemas.microsoft.com/office/powerpoint/2010/main" val="2337459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19492 0.18263 L 0.23438 0.29097 C 0.24258 0.31551 0.25508 0.3287 0.26797 0.3287 C 0.28268 0.3287 0.29453 0.31551 0.30274 0.29097 L 0.34245 0.18263 " pathEditMode="relative" rAng="0" ptsTypes="AAAAA">
                                      <p:cBhvr>
                                        <p:cTn id="6" dur="2000" fill="hold"/>
                                        <p:tgtEl>
                                          <p:spTgt spid="7"/>
                                        </p:tgtEl>
                                        <p:attrNameLst>
                                          <p:attrName>ppt_x</p:attrName>
                                          <p:attrName>ppt_y</p:attrName>
                                        </p:attrNameLst>
                                      </p:cBhvr>
                                      <p:rCtr x="7370" y="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E66D-1A63-45ED-B628-EF8E8FADAAE3}"/>
              </a:ext>
            </a:extLst>
          </p:cNvPr>
          <p:cNvSpPr>
            <a:spLocks noGrp="1"/>
          </p:cNvSpPr>
          <p:nvPr>
            <p:ph type="title"/>
          </p:nvPr>
        </p:nvSpPr>
        <p:spPr>
          <a:xfrm>
            <a:off x="2177143" y="148894"/>
            <a:ext cx="8158843" cy="990146"/>
          </a:xfrm>
        </p:spPr>
        <p:txBody>
          <a:bodyPr/>
          <a:lstStyle/>
          <a:p>
            <a:r>
              <a:rPr lang="en-US" dirty="0"/>
              <a:t>The Originally Activated B-cell</a:t>
            </a:r>
          </a:p>
        </p:txBody>
      </p:sp>
      <p:sp>
        <p:nvSpPr>
          <p:cNvPr id="3" name="Content Placeholder 2">
            <a:extLst>
              <a:ext uri="{FF2B5EF4-FFF2-40B4-BE49-F238E27FC236}">
                <a16:creationId xmlns:a16="http://schemas.microsoft.com/office/drawing/2014/main" id="{58B9AE19-6C59-4840-9D13-1C86EAE51436}"/>
              </a:ext>
            </a:extLst>
          </p:cNvPr>
          <p:cNvSpPr>
            <a:spLocks noGrp="1"/>
          </p:cNvSpPr>
          <p:nvPr>
            <p:ph idx="1"/>
          </p:nvPr>
        </p:nvSpPr>
        <p:spPr>
          <a:xfrm>
            <a:off x="6347738" y="1139039"/>
            <a:ext cx="5006061" cy="5353835"/>
          </a:xfrm>
        </p:spPr>
        <p:txBody>
          <a:bodyPr>
            <a:normAutofit lnSpcReduction="10000"/>
          </a:bodyPr>
          <a:lstStyle/>
          <a:p>
            <a:r>
              <a:rPr lang="en-US" dirty="0"/>
              <a:t>The originally activated B-Cell Leaves the Secondary Lymphatic Organ that it has been residing in. </a:t>
            </a:r>
          </a:p>
          <a:p>
            <a:r>
              <a:rPr lang="en-US" dirty="0"/>
              <a:t>The activated B-Cell then will circulate throughout the body’s humors in search of more of these same antigens that it can bind to. </a:t>
            </a:r>
          </a:p>
          <a:p>
            <a:r>
              <a:rPr lang="en-US" dirty="0"/>
              <a:t>When the B-Cell encounters an antigen, the B-Cell will lock onto it and act in a variety of ways that ultimately leads to the death of the invader. </a:t>
            </a:r>
          </a:p>
        </p:txBody>
      </p:sp>
      <p:pic>
        <p:nvPicPr>
          <p:cNvPr id="6" name="Picture 5">
            <a:extLst>
              <a:ext uri="{FF2B5EF4-FFF2-40B4-BE49-F238E27FC236}">
                <a16:creationId xmlns:a16="http://schemas.microsoft.com/office/drawing/2014/main" id="{3187B6FD-2C6A-4154-81E3-57CFCC6A15E0}"/>
              </a:ext>
            </a:extLst>
          </p:cNvPr>
          <p:cNvPicPr>
            <a:picLocks noChangeAspect="1"/>
          </p:cNvPicPr>
          <p:nvPr/>
        </p:nvPicPr>
        <p:blipFill rotWithShape="1">
          <a:blip r:embed="rId2">
            <a:extLst>
              <a:ext uri="{28A0092B-C50C-407E-A947-70E740481C1C}">
                <a14:useLocalDpi xmlns:a14="http://schemas.microsoft.com/office/drawing/2010/main" val="0"/>
              </a:ext>
            </a:extLst>
          </a:blip>
          <a:srcRect t="2951" b="1"/>
          <a:stretch/>
        </p:blipFill>
        <p:spPr>
          <a:xfrm>
            <a:off x="1213864" y="1603890"/>
            <a:ext cx="5006061" cy="4888985"/>
          </a:xfrm>
          <a:prstGeom prst="rect">
            <a:avLst/>
          </a:prstGeom>
        </p:spPr>
      </p:pic>
      <p:pic>
        <p:nvPicPr>
          <p:cNvPr id="7" name="Picture 6" descr="A picture containing clipart&#10;&#10;Description generated with very high confidence">
            <a:extLst>
              <a:ext uri="{FF2B5EF4-FFF2-40B4-BE49-F238E27FC236}">
                <a16:creationId xmlns:a16="http://schemas.microsoft.com/office/drawing/2014/main" id="{E8BFFEB6-AEF9-47C1-A0AE-0EC8B5D054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6" b="93252" l="9600" r="92000">
                        <a14:foregroundMark x1="48000" y1="61350" x2="77600" y2="55215"/>
                        <a14:foregroundMark x1="50400" y1="49693" x2="60000" y2="60123"/>
                        <a14:foregroundMark x1="50400" y1="93252" x2="50400" y2="93252"/>
                        <a14:foregroundMark x1="61600" y1="77301" x2="73600" y2="71166"/>
                        <a14:foregroundMark x1="72000" y1="52761" x2="72000" y2="52761"/>
                        <a14:foregroundMark x1="92000" y1="65031" x2="92000" y2="65031"/>
                        <a14:foregroundMark x1="69600" y1="49080" x2="69600" y2="4908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838200" y="422332"/>
            <a:ext cx="1812205" cy="2363115"/>
          </a:xfrm>
          <a:prstGeom prst="rect">
            <a:avLst/>
          </a:prstGeom>
        </p:spPr>
      </p:pic>
    </p:spTree>
    <p:extLst>
      <p:ext uri="{BB962C8B-B14F-4D97-AF65-F5344CB8AC3E}">
        <p14:creationId xmlns:p14="http://schemas.microsoft.com/office/powerpoint/2010/main" val="3102647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627D-28AC-4B6C-91F8-8D286841A6FF}"/>
              </a:ext>
            </a:extLst>
          </p:cNvPr>
          <p:cNvSpPr>
            <a:spLocks noGrp="1"/>
          </p:cNvSpPr>
          <p:nvPr>
            <p:ph type="title"/>
          </p:nvPr>
        </p:nvSpPr>
        <p:spPr>
          <a:xfrm>
            <a:off x="4965430" y="629268"/>
            <a:ext cx="6586491" cy="1286160"/>
          </a:xfrm>
        </p:spPr>
        <p:txBody>
          <a:bodyPr anchor="b">
            <a:normAutofit/>
          </a:bodyPr>
          <a:lstStyle/>
          <a:p>
            <a:r>
              <a:rPr lang="en-US" dirty="0"/>
              <a:t>Lymphocytes</a:t>
            </a:r>
          </a:p>
        </p:txBody>
      </p:sp>
      <p:pic>
        <p:nvPicPr>
          <p:cNvPr id="5" name="Picture 4" descr="A picture containing animal, arthropod, branchiopod crustacean, invertebrate&#10;&#10;Description automatically generated">
            <a:extLst>
              <a:ext uri="{FF2B5EF4-FFF2-40B4-BE49-F238E27FC236}">
                <a16:creationId xmlns:a16="http://schemas.microsoft.com/office/drawing/2014/main" id="{4A1A6673-C18E-4D99-8AE1-9757301DC2E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403" r="1700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9FE55"/>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2BB178-4B02-4233-A5FC-91479E8686A7}"/>
              </a:ext>
            </a:extLst>
          </p:cNvPr>
          <p:cNvSpPr>
            <a:spLocks noGrp="1"/>
          </p:cNvSpPr>
          <p:nvPr>
            <p:ph idx="1"/>
          </p:nvPr>
        </p:nvSpPr>
        <p:spPr>
          <a:xfrm>
            <a:off x="4965431" y="2438400"/>
            <a:ext cx="6586489" cy="3785419"/>
          </a:xfrm>
        </p:spPr>
        <p:txBody>
          <a:bodyPr>
            <a:normAutofit/>
          </a:bodyPr>
          <a:lstStyle/>
          <a:p>
            <a:pPr marL="0" indent="0">
              <a:buNone/>
            </a:pPr>
            <a:r>
              <a:rPr lang="en-US" sz="2000"/>
              <a:t>Lymphocytes are the primary cells of adaptive immune responses. </a:t>
            </a:r>
          </a:p>
          <a:p>
            <a:r>
              <a:rPr lang="en-US" sz="2000"/>
              <a:t>The two basic types of lymphocytes are B cells and T cells</a:t>
            </a:r>
          </a:p>
          <a:p>
            <a:pPr lvl="1"/>
            <a:r>
              <a:rPr lang="en-US" sz="2000"/>
              <a:t>B cells develop and mature in red bone marrow</a:t>
            </a:r>
          </a:p>
          <a:p>
            <a:pPr lvl="1"/>
            <a:r>
              <a:rPr lang="en-US" sz="2000"/>
              <a:t>T cells mature in the thymus after being developed in the red bone marrow. </a:t>
            </a:r>
          </a:p>
        </p:txBody>
      </p:sp>
    </p:spTree>
    <p:extLst>
      <p:ext uri="{BB962C8B-B14F-4D97-AF65-F5344CB8AC3E}">
        <p14:creationId xmlns:p14="http://schemas.microsoft.com/office/powerpoint/2010/main" val="37472814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3CF3-C2C1-4A1F-95DC-95ADA52F87EA}"/>
              </a:ext>
            </a:extLst>
          </p:cNvPr>
          <p:cNvSpPr>
            <a:spLocks noGrp="1"/>
          </p:cNvSpPr>
          <p:nvPr>
            <p:ph type="title"/>
          </p:nvPr>
        </p:nvSpPr>
        <p:spPr/>
        <p:txBody>
          <a:bodyPr/>
          <a:lstStyle/>
          <a:p>
            <a:r>
              <a:rPr lang="en-US" dirty="0"/>
              <a:t>Table 1. Lymphocytes</a:t>
            </a:r>
          </a:p>
        </p:txBody>
      </p:sp>
      <p:sp>
        <p:nvSpPr>
          <p:cNvPr id="3" name="Content Placeholder 2">
            <a:extLst>
              <a:ext uri="{FF2B5EF4-FFF2-40B4-BE49-F238E27FC236}">
                <a16:creationId xmlns:a16="http://schemas.microsoft.com/office/drawing/2014/main" id="{4300085F-02F7-48DE-9825-F06D48787F9C}"/>
              </a:ext>
            </a:extLst>
          </p:cNvPr>
          <p:cNvSpPr>
            <a:spLocks noGrp="1"/>
          </p:cNvSpPr>
          <p:nvPr>
            <p:ph idx="1"/>
          </p:nvPr>
        </p:nvSpPr>
        <p:spPr>
          <a:xfrm>
            <a:off x="838200" y="3428999"/>
            <a:ext cx="10515600" cy="2747963"/>
          </a:xfrm>
        </p:spPr>
        <p:txBody>
          <a:bodyPr>
            <a:normAutofit/>
          </a:bodyPr>
          <a:lstStyle/>
          <a:p>
            <a:endParaRPr lang="en-US" dirty="0"/>
          </a:p>
        </p:txBody>
      </p:sp>
      <p:graphicFrame>
        <p:nvGraphicFramePr>
          <p:cNvPr id="4" name="Table 3">
            <a:extLst>
              <a:ext uri="{FF2B5EF4-FFF2-40B4-BE49-F238E27FC236}">
                <a16:creationId xmlns:a16="http://schemas.microsoft.com/office/drawing/2014/main" id="{F37D548F-414B-4382-A068-31844B425D27}"/>
              </a:ext>
            </a:extLst>
          </p:cNvPr>
          <p:cNvGraphicFramePr>
            <a:graphicFrameLocks noGrp="1"/>
          </p:cNvGraphicFramePr>
          <p:nvPr/>
        </p:nvGraphicFramePr>
        <p:xfrm>
          <a:off x="1007626" y="1929284"/>
          <a:ext cx="10176748" cy="4153246"/>
        </p:xfrm>
        <a:graphic>
          <a:graphicData uri="http://schemas.openxmlformats.org/drawingml/2006/table">
            <a:tbl>
              <a:tblPr firstRow="1" bandRow="1">
                <a:tableStyleId>{7DF18680-E054-41AD-8BC1-D1AEF772440D}</a:tableStyleId>
              </a:tblPr>
              <a:tblGrid>
                <a:gridCol w="5088374">
                  <a:extLst>
                    <a:ext uri="{9D8B030D-6E8A-4147-A177-3AD203B41FA5}">
                      <a16:colId xmlns:a16="http://schemas.microsoft.com/office/drawing/2014/main" val="574325665"/>
                    </a:ext>
                  </a:extLst>
                </a:gridCol>
                <a:gridCol w="5088374">
                  <a:extLst>
                    <a:ext uri="{9D8B030D-6E8A-4147-A177-3AD203B41FA5}">
                      <a16:colId xmlns:a16="http://schemas.microsoft.com/office/drawing/2014/main" val="2349029632"/>
                    </a:ext>
                  </a:extLst>
                </a:gridCol>
              </a:tblGrid>
              <a:tr h="525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 JULIAN" panose="02000000000000000000" pitchFamily="2" charset="0"/>
                        </a:rPr>
                        <a:t>Type of lymphocyte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a:latin typeface="AR JULIAN" panose="02000000000000000000" pitchFamily="2" charset="0"/>
                        </a:rPr>
                        <a:t>Primary function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688379"/>
                  </a:ext>
                </a:extLst>
              </a:tr>
              <a:tr h="9069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 JULIAN" panose="02000000000000000000" pitchFamily="2" charset="0"/>
                        </a:rPr>
                        <a:t>B lymphocyte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AR JULIAN"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a:latin typeface="AR JULIAN" panose="02000000000000000000" pitchFamily="2" charset="0"/>
                        </a:rPr>
                        <a:t>Generates diverse antibodies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4852350"/>
                  </a:ext>
                </a:extLst>
              </a:tr>
              <a:tr h="9069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 JULIAN" panose="02000000000000000000" pitchFamily="2" charset="0"/>
                        </a:rPr>
                        <a:t>T lymphocyte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AR JULIAN"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a:latin typeface="AR JULIAN" panose="02000000000000000000" pitchFamily="2" charset="0"/>
                        </a:rPr>
                        <a:t>Secretes chemical messengers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1177866"/>
                  </a:ext>
                </a:extLst>
              </a:tr>
              <a:tr h="9069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 JULIAN" panose="02000000000000000000" pitchFamily="2" charset="0"/>
                        </a:rPr>
                        <a:t>Plasma cell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 JULIAN" panose="02000000000000000000" pitchFamily="2" charset="0"/>
                        </a:rPr>
                        <a:t>Secretes antibodies</a:t>
                      </a:r>
                    </a:p>
                    <a:p>
                      <a:pPr algn="l"/>
                      <a:endParaRPr lang="en-US" sz="2400" dirty="0">
                        <a:latin typeface="AR JULIAN"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011596"/>
                  </a:ext>
                </a:extLst>
              </a:tr>
              <a:tr h="906948">
                <a:tc>
                  <a:txBody>
                    <a:bodyPr/>
                    <a:lstStyle/>
                    <a:p>
                      <a:pPr algn="l"/>
                      <a:r>
                        <a:rPr lang="en-US" sz="2400" dirty="0">
                          <a:latin typeface="AR JULIAN" panose="02000000000000000000" pitchFamily="2" charset="0"/>
                        </a:rPr>
                        <a:t>NK cell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 JULIAN" panose="02000000000000000000" pitchFamily="2" charset="0"/>
                        </a:rPr>
                        <a:t>Destroys virally infected cells</a:t>
                      </a:r>
                    </a:p>
                    <a:p>
                      <a:pPr algn="l"/>
                      <a:endParaRPr lang="en-US" sz="2400" dirty="0">
                        <a:latin typeface="AR JULIAN"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7928324"/>
                  </a:ext>
                </a:extLst>
              </a:tr>
            </a:tbl>
          </a:graphicData>
        </a:graphic>
      </p:graphicFrame>
    </p:spTree>
    <p:extLst>
      <p:ext uri="{BB962C8B-B14F-4D97-AF65-F5344CB8AC3E}">
        <p14:creationId xmlns:p14="http://schemas.microsoft.com/office/powerpoint/2010/main" val="22235681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92CC4-CE79-403E-ACE5-57A0102F76A7}"/>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600" dirty="0">
                <a:solidFill>
                  <a:schemeClr val="bg1"/>
                </a:solidFill>
              </a:rPr>
              <a:t>Primary Lymphoid Organs</a:t>
            </a:r>
          </a:p>
        </p:txBody>
      </p:sp>
      <p:sp>
        <p:nvSpPr>
          <p:cNvPr id="3" name="Content Placeholder 2">
            <a:extLst>
              <a:ext uri="{FF2B5EF4-FFF2-40B4-BE49-F238E27FC236}">
                <a16:creationId xmlns:a16="http://schemas.microsoft.com/office/drawing/2014/main" id="{A6A66A4D-5B43-471F-9E1D-70BE9A1EA223}"/>
              </a:ext>
            </a:extLst>
          </p:cNvPr>
          <p:cNvSpPr>
            <a:spLocks noGrp="1"/>
          </p:cNvSpPr>
          <p:nvPr>
            <p:ph idx="1"/>
          </p:nvPr>
        </p:nvSpPr>
        <p:spPr>
          <a:xfrm>
            <a:off x="643468" y="2638044"/>
            <a:ext cx="3363974" cy="3415622"/>
          </a:xfrm>
        </p:spPr>
        <p:txBody>
          <a:bodyPr>
            <a:normAutofit/>
          </a:bodyPr>
          <a:lstStyle/>
          <a:p>
            <a:pPr marL="457200" lvl="1" indent="0">
              <a:buNone/>
            </a:pPr>
            <a:r>
              <a:rPr lang="en-US" sz="2000" dirty="0">
                <a:solidFill>
                  <a:schemeClr val="bg1"/>
                </a:solidFill>
              </a:rPr>
              <a:t>The lymphoid organs are where lymphocytes mature, proliferate, and are selected, which enables them to attack pathogens without harming the cells of the body.</a:t>
            </a:r>
          </a:p>
        </p:txBody>
      </p:sp>
      <p:pic>
        <p:nvPicPr>
          <p:cNvPr id="5" name="Picture 4" descr="A screenshot of a cell phone&#10;&#10;Description automatically generated">
            <a:extLst>
              <a:ext uri="{FF2B5EF4-FFF2-40B4-BE49-F238E27FC236}">
                <a16:creationId xmlns:a16="http://schemas.microsoft.com/office/drawing/2014/main" id="{1630F749-844B-49DD-BF2F-CD8C9E89A18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75674" y="643467"/>
            <a:ext cx="5694946" cy="5410199"/>
          </a:xfrm>
          <a:prstGeom prst="rect">
            <a:avLst/>
          </a:prstGeom>
        </p:spPr>
      </p:pic>
      <p:sp>
        <p:nvSpPr>
          <p:cNvPr id="6" name="TextBox 5">
            <a:extLst>
              <a:ext uri="{FF2B5EF4-FFF2-40B4-BE49-F238E27FC236}">
                <a16:creationId xmlns:a16="http://schemas.microsoft.com/office/drawing/2014/main" id="{E9FCBE7F-ECD2-4845-9696-1AEE3729B8FC}"/>
              </a:ext>
            </a:extLst>
          </p:cNvPr>
          <p:cNvSpPr txBox="1"/>
          <p:nvPr/>
        </p:nvSpPr>
        <p:spPr>
          <a:xfrm>
            <a:off x="9083804" y="5853611"/>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wholelifechallenge.com/use-lifestyle-habits-boost-immune-syste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7" name="Star: 5 Points 6">
            <a:extLst>
              <a:ext uri="{FF2B5EF4-FFF2-40B4-BE49-F238E27FC236}">
                <a16:creationId xmlns:a16="http://schemas.microsoft.com/office/drawing/2014/main" id="{5B10EBD4-EF8B-4891-9E58-E09D4B2E412E}"/>
              </a:ext>
            </a:extLst>
          </p:cNvPr>
          <p:cNvSpPr/>
          <p:nvPr/>
        </p:nvSpPr>
        <p:spPr>
          <a:xfrm>
            <a:off x="5478011" y="5089528"/>
            <a:ext cx="542488" cy="46618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AF8FE37F-6513-4986-8BD4-8D864D33E200}"/>
              </a:ext>
            </a:extLst>
          </p:cNvPr>
          <p:cNvSpPr/>
          <p:nvPr/>
        </p:nvSpPr>
        <p:spPr>
          <a:xfrm>
            <a:off x="5925424" y="2882377"/>
            <a:ext cx="542488" cy="46618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4401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65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0BF136-FA0F-4756-9505-2337899885E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Bone Marrow</a:t>
            </a:r>
          </a:p>
        </p:txBody>
      </p:sp>
      <p:pic>
        <p:nvPicPr>
          <p:cNvPr id="5" name="Picture 4" descr="A close up of a logo&#10;&#10;Description automatically generated">
            <a:extLst>
              <a:ext uri="{FF2B5EF4-FFF2-40B4-BE49-F238E27FC236}">
                <a16:creationId xmlns:a16="http://schemas.microsoft.com/office/drawing/2014/main" id="{90F681CF-1ADB-47AB-AAD6-A8AA25F92AF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20286"/>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53608C-00D5-4BA1-883D-9ADDA1C6209F}"/>
              </a:ext>
            </a:extLst>
          </p:cNvPr>
          <p:cNvSpPr>
            <a:spLocks noGrp="1"/>
          </p:cNvSpPr>
          <p:nvPr>
            <p:ph idx="1"/>
          </p:nvPr>
        </p:nvSpPr>
        <p:spPr>
          <a:xfrm>
            <a:off x="8029319" y="917725"/>
            <a:ext cx="3424739" cy="4852362"/>
          </a:xfrm>
        </p:spPr>
        <p:txBody>
          <a:bodyPr anchor="ctr">
            <a:normAutofit/>
          </a:bodyPr>
          <a:lstStyle/>
          <a:p>
            <a:pPr marL="0" indent="0">
              <a:buNone/>
            </a:pPr>
            <a:r>
              <a:rPr lang="en-US" sz="2000">
                <a:solidFill>
                  <a:srgbClr val="FFFFFF"/>
                </a:solidFill>
              </a:rPr>
              <a:t>Initial development of the white blood cells (including B cells and T cells) occurs in the red bone marrow. </a:t>
            </a:r>
          </a:p>
          <a:p>
            <a:r>
              <a:rPr lang="en-US" sz="2000">
                <a:solidFill>
                  <a:srgbClr val="FFFFFF"/>
                </a:solidFill>
              </a:rPr>
              <a:t>The B cells undergo maturation in the red bone marrow.</a:t>
            </a:r>
          </a:p>
          <a:p>
            <a:r>
              <a:rPr lang="en-US" sz="2000">
                <a:solidFill>
                  <a:srgbClr val="FFFFFF"/>
                </a:solidFill>
              </a:rPr>
              <a:t>The T cells undergo maturation in the thymus gland.</a:t>
            </a:r>
          </a:p>
          <a:p>
            <a:endParaRPr lang="en-US" sz="2000">
              <a:solidFill>
                <a:srgbClr val="FFFFFF"/>
              </a:solidFill>
            </a:endParaRPr>
          </a:p>
        </p:txBody>
      </p:sp>
    </p:spTree>
    <p:extLst>
      <p:ext uri="{BB962C8B-B14F-4D97-AF65-F5344CB8AC3E}">
        <p14:creationId xmlns:p14="http://schemas.microsoft.com/office/powerpoint/2010/main" val="10229805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9480-AA59-4896-B43A-735736F34767}"/>
              </a:ext>
            </a:extLst>
          </p:cNvPr>
          <p:cNvSpPr>
            <a:spLocks noGrp="1"/>
          </p:cNvSpPr>
          <p:nvPr>
            <p:ph type="title"/>
          </p:nvPr>
        </p:nvSpPr>
        <p:spPr>
          <a:xfrm>
            <a:off x="838200" y="365125"/>
            <a:ext cx="10515600" cy="1325563"/>
          </a:xfrm>
        </p:spPr>
        <p:txBody>
          <a:bodyPr>
            <a:normAutofit/>
          </a:bodyPr>
          <a:lstStyle/>
          <a:p>
            <a:r>
              <a:rPr lang="en-US" dirty="0"/>
              <a:t>Thymus</a:t>
            </a:r>
          </a:p>
        </p:txBody>
      </p:sp>
      <p:sp>
        <p:nvSpPr>
          <p:cNvPr id="3" name="Content Placeholder 2">
            <a:extLst>
              <a:ext uri="{FF2B5EF4-FFF2-40B4-BE49-F238E27FC236}">
                <a16:creationId xmlns:a16="http://schemas.microsoft.com/office/drawing/2014/main" id="{3103FA3E-874B-4377-B4D5-173135B01652}"/>
              </a:ext>
            </a:extLst>
          </p:cNvPr>
          <p:cNvSpPr>
            <a:spLocks noGrp="1"/>
          </p:cNvSpPr>
          <p:nvPr>
            <p:ph idx="1"/>
          </p:nvPr>
        </p:nvSpPr>
        <p:spPr>
          <a:xfrm>
            <a:off x="838200" y="1825625"/>
            <a:ext cx="3797807" cy="4351338"/>
          </a:xfrm>
        </p:spPr>
        <p:txBody>
          <a:bodyPr>
            <a:normAutofit fontScale="92500" lnSpcReduction="20000"/>
          </a:bodyPr>
          <a:lstStyle/>
          <a:p>
            <a:endParaRPr lang="en-US" sz="3200"/>
          </a:p>
          <a:p>
            <a:r>
              <a:rPr lang="en-US" sz="3200"/>
              <a:t>The thymus gland is a bi-lobed organ found in the space between the sternum and the aorta of the heart. </a:t>
            </a:r>
          </a:p>
          <a:p>
            <a:r>
              <a:rPr lang="en-US" sz="3200"/>
              <a:t>Connective tissue holds the lobes closely together but also separates them and forms a capsule.</a:t>
            </a:r>
          </a:p>
          <a:p>
            <a:pPr marL="0" indent="0">
              <a:buNone/>
            </a:pPr>
            <a:endParaRPr lang="en-US" sz="3200"/>
          </a:p>
        </p:txBody>
      </p:sp>
      <p:pic>
        <p:nvPicPr>
          <p:cNvPr id="5" name="Picture 4" descr="A picture containing text, map&#10;&#10;Description automatically generated">
            <a:extLst>
              <a:ext uri="{FF2B5EF4-FFF2-40B4-BE49-F238E27FC236}">
                <a16:creationId xmlns:a16="http://schemas.microsoft.com/office/drawing/2014/main" id="{A1C14B4F-4669-473D-B526-FC49C955A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907" r="1" b="1"/>
          <a:stretch/>
        </p:blipFill>
        <p:spPr>
          <a:xfrm>
            <a:off x="5120640" y="1904281"/>
            <a:ext cx="6233160" cy="4272681"/>
          </a:xfrm>
          <a:prstGeom prst="rect">
            <a:avLst/>
          </a:prstGeom>
        </p:spPr>
      </p:pic>
    </p:spTree>
    <p:extLst>
      <p:ext uri="{BB962C8B-B14F-4D97-AF65-F5344CB8AC3E}">
        <p14:creationId xmlns:p14="http://schemas.microsoft.com/office/powerpoint/2010/main" val="16121545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5D7A6-84F8-454A-B0D5-6CFE3D6B063F}"/>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THYMIC INVOLUTION</a:t>
            </a:r>
            <a:endParaRPr lang="en-US" sz="2800" b="1">
              <a:solidFill>
                <a:schemeClr val="bg1"/>
              </a:solidFill>
            </a:endParaRPr>
          </a:p>
        </p:txBody>
      </p:sp>
      <p:sp>
        <p:nvSpPr>
          <p:cNvPr id="3" name="Content Placeholder 2">
            <a:extLst>
              <a:ext uri="{FF2B5EF4-FFF2-40B4-BE49-F238E27FC236}">
                <a16:creationId xmlns:a16="http://schemas.microsoft.com/office/drawing/2014/main" id="{AA930DCF-E82E-4C12-BB86-E16A853327E4}"/>
              </a:ext>
            </a:extLst>
          </p:cNvPr>
          <p:cNvSpPr>
            <a:spLocks noGrp="1"/>
          </p:cNvSpPr>
          <p:nvPr>
            <p:ph idx="1"/>
          </p:nvPr>
        </p:nvSpPr>
        <p:spPr>
          <a:xfrm>
            <a:off x="643468" y="2638044"/>
            <a:ext cx="3363974" cy="3415622"/>
          </a:xfrm>
        </p:spPr>
        <p:txBody>
          <a:bodyPr>
            <a:normAutofit/>
          </a:bodyPr>
          <a:lstStyle/>
          <a:p>
            <a:endParaRPr lang="en-US" sz="1400">
              <a:solidFill>
                <a:schemeClr val="bg1"/>
              </a:solidFill>
            </a:endParaRPr>
          </a:p>
          <a:p>
            <a:r>
              <a:rPr lang="en-US" sz="1400">
                <a:solidFill>
                  <a:schemeClr val="bg1"/>
                </a:solidFill>
              </a:rPr>
              <a:t>One major cause of age-related immune deficiencies is </a:t>
            </a:r>
            <a:r>
              <a:rPr lang="en-US" sz="1400" b="1">
                <a:solidFill>
                  <a:schemeClr val="bg1"/>
                </a:solidFill>
              </a:rPr>
              <a:t>thymic involution.</a:t>
            </a:r>
          </a:p>
          <a:p>
            <a:r>
              <a:rPr lang="en-US" sz="1400" b="1">
                <a:solidFill>
                  <a:schemeClr val="bg1"/>
                </a:solidFill>
              </a:rPr>
              <a:t>T</a:t>
            </a:r>
            <a:r>
              <a:rPr lang="en-US" sz="1400">
                <a:solidFill>
                  <a:schemeClr val="bg1"/>
                </a:solidFill>
              </a:rPr>
              <a:t>he shrinking of the thymus gland that begins at birth, at a rate of about three percent tissue loss per year, and continues until 35–45 years of age, when the rate declines to about one percent loss per year for the rest of one’s life. </a:t>
            </a:r>
          </a:p>
          <a:p>
            <a:r>
              <a:rPr lang="en-US" sz="1400">
                <a:solidFill>
                  <a:schemeClr val="bg1"/>
                </a:solidFill>
              </a:rPr>
              <a:t>At that pace, the total loss of thymic epithelial tissue and thymocytes would occur at about 120 years of age. </a:t>
            </a:r>
          </a:p>
          <a:p>
            <a:endParaRPr lang="en-US" sz="1400">
              <a:solidFill>
                <a:schemeClr val="bg1"/>
              </a:solidFill>
            </a:endParaRPr>
          </a:p>
        </p:txBody>
      </p:sp>
      <p:pic>
        <p:nvPicPr>
          <p:cNvPr id="5" name="Picture 4">
            <a:extLst>
              <a:ext uri="{FF2B5EF4-FFF2-40B4-BE49-F238E27FC236}">
                <a16:creationId xmlns:a16="http://schemas.microsoft.com/office/drawing/2014/main" id="{BD166C8C-DEBD-4848-AD11-7D2E672E782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1707740"/>
            <a:ext cx="6250769" cy="3281653"/>
          </a:xfrm>
          <a:prstGeom prst="rect">
            <a:avLst/>
          </a:prstGeom>
        </p:spPr>
      </p:pic>
    </p:spTree>
    <p:extLst>
      <p:ext uri="{BB962C8B-B14F-4D97-AF65-F5344CB8AC3E}">
        <p14:creationId xmlns:p14="http://schemas.microsoft.com/office/powerpoint/2010/main" val="2701476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1A2934-B521-4564-A4BA-5F64CEC8E346}"/>
              </a:ext>
            </a:extLst>
          </p:cNvPr>
          <p:cNvSpPr>
            <a:spLocks noGrp="1"/>
          </p:cNvSpPr>
          <p:nvPr>
            <p:ph type="title"/>
          </p:nvPr>
        </p:nvSpPr>
        <p:spPr>
          <a:xfrm>
            <a:off x="838200" y="811161"/>
            <a:ext cx="3335594" cy="5403370"/>
          </a:xfrm>
        </p:spPr>
        <p:txBody>
          <a:bodyPr>
            <a:normAutofit/>
          </a:bodyPr>
          <a:lstStyle/>
          <a:p>
            <a:r>
              <a:rPr lang="en-US" b="1">
                <a:solidFill>
                  <a:srgbClr val="FFFFFF"/>
                </a:solidFill>
              </a:rPr>
              <a:t>Secondary Lymphoid Organs and their Roles in Active Immune Responses</a:t>
            </a: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E0E76D6-0223-4D19-A871-3C6735F701FA}"/>
              </a:ext>
            </a:extLst>
          </p:cNvPr>
          <p:cNvGraphicFramePr>
            <a:graphicFrameLocks noGrp="1"/>
          </p:cNvGraphicFramePr>
          <p:nvPr>
            <p:ph idx="1"/>
            <p:extLst>
              <p:ext uri="{D42A27DB-BD31-4B8C-83A1-F6EECF244321}">
                <p14:modId xmlns:p14="http://schemas.microsoft.com/office/powerpoint/2010/main" val="2870964514"/>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7388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000343-CA8A-4F0F-BCA4-3505FEAA648B}"/>
              </a:ext>
            </a:extLst>
          </p:cNvPr>
          <p:cNvSpPr>
            <a:spLocks noGrp="1"/>
          </p:cNvSpPr>
          <p:nvPr>
            <p:ph idx="1"/>
          </p:nvPr>
        </p:nvSpPr>
        <p:spPr>
          <a:xfrm>
            <a:off x="442133" y="704675"/>
            <a:ext cx="4012421" cy="5503178"/>
          </a:xfrm>
        </p:spPr>
        <p:txBody>
          <a:bodyPr>
            <a:normAutofit fontScale="92500" lnSpcReduction="10000"/>
          </a:bodyPr>
          <a:lstStyle/>
          <a:p>
            <a:pPr marL="0" indent="0">
              <a:buNone/>
            </a:pPr>
            <a:r>
              <a:rPr lang="en-US" i="1" dirty="0">
                <a:solidFill>
                  <a:schemeClr val="bg1"/>
                </a:solidFill>
              </a:rPr>
              <a:t>LYMPH NODES</a:t>
            </a:r>
          </a:p>
          <a:p>
            <a:r>
              <a:rPr lang="en-US" i="1" dirty="0">
                <a:solidFill>
                  <a:schemeClr val="bg1"/>
                </a:solidFill>
              </a:rPr>
              <a:t>Lymph nodes are the “filters of the lymph”. </a:t>
            </a:r>
          </a:p>
          <a:p>
            <a:r>
              <a:rPr lang="en-US" i="1" dirty="0">
                <a:solidFill>
                  <a:schemeClr val="bg1"/>
                </a:solidFill>
              </a:rPr>
              <a:t>Lymph Nodes </a:t>
            </a:r>
          </a:p>
          <a:p>
            <a:pPr lvl="1"/>
            <a:r>
              <a:rPr lang="en-US" sz="2000" i="1" dirty="0">
                <a:solidFill>
                  <a:schemeClr val="bg1"/>
                </a:solidFill>
              </a:rPr>
              <a:t>Remove debris </a:t>
            </a:r>
          </a:p>
          <a:p>
            <a:pPr lvl="1"/>
            <a:r>
              <a:rPr lang="en-US" sz="2000" i="1" dirty="0">
                <a:solidFill>
                  <a:schemeClr val="bg1"/>
                </a:solidFill>
              </a:rPr>
              <a:t>Fights pathogens </a:t>
            </a:r>
          </a:p>
          <a:p>
            <a:pPr lvl="1"/>
            <a:endParaRPr lang="en-US" sz="2000" i="1" dirty="0">
              <a:solidFill>
                <a:schemeClr val="bg1"/>
              </a:solidFill>
            </a:endParaRPr>
          </a:p>
          <a:p>
            <a:r>
              <a:rPr lang="en-US" sz="2600" i="1" dirty="0">
                <a:solidFill>
                  <a:schemeClr val="bg1"/>
                </a:solidFill>
              </a:rPr>
              <a:t>Bacteria that infect the interstitial fluid are taken up by the lymphatic capillaries and transported to a regional lymph node. </a:t>
            </a:r>
          </a:p>
          <a:p>
            <a:r>
              <a:rPr lang="en-US" sz="2600" i="1" dirty="0">
                <a:solidFill>
                  <a:schemeClr val="bg1"/>
                </a:solidFill>
              </a:rPr>
              <a:t>Dendritic cells and macrophages kill many of the pathogens</a:t>
            </a:r>
          </a:p>
          <a:p>
            <a:pPr marL="0" indent="0">
              <a:buNone/>
            </a:pPr>
            <a:endParaRPr lang="en-US" i="1" dirty="0">
              <a:solidFill>
                <a:schemeClr val="bg1"/>
              </a:solidFill>
            </a:endParaRPr>
          </a:p>
        </p:txBody>
      </p:sp>
      <p:pic>
        <p:nvPicPr>
          <p:cNvPr id="4" name="Picture 3" descr="A picture containing text, map&#10;&#10;Description automatically generated">
            <a:extLst>
              <a:ext uri="{FF2B5EF4-FFF2-40B4-BE49-F238E27FC236}">
                <a16:creationId xmlns:a16="http://schemas.microsoft.com/office/drawing/2014/main" id="{DBBC8C92-9D06-4C67-9A8D-8D5B3BCEB5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83" r="1" b="24311"/>
          <a:stretch/>
        </p:blipFill>
        <p:spPr>
          <a:xfrm>
            <a:off x="5297763" y="1206179"/>
            <a:ext cx="6250769" cy="4284774"/>
          </a:xfrm>
          <a:prstGeom prst="rect">
            <a:avLst/>
          </a:prstGeom>
        </p:spPr>
      </p:pic>
    </p:spTree>
    <p:extLst>
      <p:ext uri="{BB962C8B-B14F-4D97-AF65-F5344CB8AC3E}">
        <p14:creationId xmlns:p14="http://schemas.microsoft.com/office/powerpoint/2010/main" val="2468008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3463</Words>
  <Application>Microsoft Office PowerPoint</Application>
  <PresentationFormat>Widescreen</PresentationFormat>
  <Paragraphs>492</Paragraphs>
  <Slides>103</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103</vt:i4>
      </vt:variant>
    </vt:vector>
  </HeadingPairs>
  <TitlesOfParts>
    <vt:vector size="116" baseType="lpstr">
      <vt:lpstr>Abadi</vt:lpstr>
      <vt:lpstr>Adobe Garamond Pro Bold</vt:lpstr>
      <vt:lpstr>Aharoni</vt:lpstr>
      <vt:lpstr>AR BLANCA</vt:lpstr>
      <vt:lpstr>AR DARLING</vt:lpstr>
      <vt:lpstr>AR JULIAN</vt:lpstr>
      <vt:lpstr>Arial</vt:lpstr>
      <vt:lpstr>Calibri</vt:lpstr>
      <vt:lpstr>Calibri Light</vt:lpstr>
      <vt:lpstr>Cooper Std Black</vt:lpstr>
      <vt:lpstr>Lemon</vt:lpstr>
      <vt:lpstr>Office Theme</vt:lpstr>
      <vt:lpstr>1_Office Theme</vt:lpstr>
      <vt:lpstr>THE LYMPHATIC SYSTEM</vt:lpstr>
      <vt:lpstr>OBJECTIVES</vt:lpstr>
      <vt:lpstr>What is the Lymphatic System?</vt:lpstr>
      <vt:lpstr>Functions of the lymphatic system</vt:lpstr>
      <vt:lpstr>PowerPoint Presentation</vt:lpstr>
      <vt:lpstr> Lymphatic System – Fluid Transport </vt:lpstr>
      <vt:lpstr>Functions of the Lymphatic System</vt:lpstr>
      <vt:lpstr>PowerPoint Presentation</vt:lpstr>
      <vt:lpstr>Primary lymphoid organs</vt:lpstr>
      <vt:lpstr>lymphatic fluid</vt:lpstr>
      <vt:lpstr>lymph nodes</vt:lpstr>
      <vt:lpstr>Lymphatic Capillaries</vt:lpstr>
      <vt:lpstr>Lymphatic Capillaries</vt:lpstr>
      <vt:lpstr>Lymphatic capillaries</vt:lpstr>
      <vt:lpstr>lacteals</vt:lpstr>
      <vt:lpstr>PowerPoint Presentation</vt:lpstr>
      <vt:lpstr>lymphatic vessels - Transport</vt:lpstr>
      <vt:lpstr>lymph nodes</vt:lpstr>
      <vt:lpstr>Lymphatic Vessels</vt:lpstr>
      <vt:lpstr>Lymphatic Capillaries</vt:lpstr>
      <vt:lpstr>Lymphatic Capillaries</vt:lpstr>
      <vt:lpstr>Lymphatic capillaries</vt:lpstr>
      <vt:lpstr>lacteals</vt:lpstr>
      <vt:lpstr> Larger Lymphatic Vessels, Trunks, and Ducts </vt:lpstr>
      <vt:lpstr> Larger Lymphatic Vessels, Trunks, and Ducts </vt:lpstr>
      <vt:lpstr> Larger Lymphatic Vessels, Trunks, and Ducts </vt:lpstr>
      <vt:lpstr> Larger Lymphatic Vessels, Trunks, and Ducts </vt:lpstr>
      <vt:lpstr> Larger Lymphatic Vessels, Trunks, and Ducts </vt:lpstr>
      <vt:lpstr>Asymmetrical Lymphatic Drainage</vt:lpstr>
      <vt:lpstr>The Organization of Immune Function</vt:lpstr>
      <vt:lpstr>White Blood Cells (Leukocytes)</vt:lpstr>
      <vt:lpstr>The Functions of the Immune System</vt:lpstr>
      <vt:lpstr>THE FIRST LINE OF DEFENSE - Prevention  </vt:lpstr>
      <vt:lpstr>THE FIRST LINE OF DEFENSE - Prevention  </vt:lpstr>
      <vt:lpstr>THE SKIN</vt:lpstr>
      <vt:lpstr>Tight Junctions, Desmosomes and Gap Junctions Hold Epithelial Cells Tightly Together Creating a Preventative Barrier.</vt:lpstr>
      <vt:lpstr>THE FIRST LINE OF DEFENSE - Prevention  </vt:lpstr>
      <vt:lpstr>PowerPoint Presentation</vt:lpstr>
      <vt:lpstr>PowerPoint Presentation</vt:lpstr>
      <vt:lpstr>PowerPoint Presentation</vt:lpstr>
      <vt:lpstr>THE FIRST LINE OF DEFENSE - Prevention  </vt:lpstr>
      <vt:lpstr>The Great Assalt of 2012…</vt:lpstr>
      <vt:lpstr>THE FIRST LINE OF DEFENSE - Prevention  </vt:lpstr>
      <vt:lpstr>ACIDIC ENVIRONMENTS</vt:lpstr>
      <vt:lpstr>THE FIRST LINE OF DEFENSE - Prevention  </vt:lpstr>
      <vt:lpstr>Lysozyme</vt:lpstr>
      <vt:lpstr>Nonspecific Resistance (Innate Immunity)   - The Second Line of Defense</vt:lpstr>
      <vt:lpstr>INVASION!</vt:lpstr>
      <vt:lpstr>How Are Intruders Identified?</vt:lpstr>
      <vt:lpstr>Major Histocompatibility Complexes (MHC)</vt:lpstr>
      <vt:lpstr>PowerPoint Presentation</vt:lpstr>
      <vt:lpstr>Recognizing Invaders</vt:lpstr>
      <vt:lpstr>THE SECOND LINE OF DEFENSE</vt:lpstr>
      <vt:lpstr>PowerPoint Presentation</vt:lpstr>
      <vt:lpstr>PowerPoint Presentation</vt:lpstr>
      <vt:lpstr>PHAGOCYTES</vt:lpstr>
      <vt:lpstr>PHAGOCYTOSIS</vt:lpstr>
      <vt:lpstr>THE TWO TYPES OF PHAGOCYTES</vt:lpstr>
      <vt:lpstr>PowerPoint Presentation</vt:lpstr>
      <vt:lpstr>THE NEUTROPHILS</vt:lpstr>
      <vt:lpstr>PowerPoint Presentation</vt:lpstr>
      <vt:lpstr> Monocytes (macrophages) </vt:lpstr>
      <vt:lpstr> Monocytes (macrophages) </vt:lpstr>
      <vt:lpstr>PowerPoint Presentation</vt:lpstr>
      <vt:lpstr>EOSINOPHILS</vt:lpstr>
      <vt:lpstr>EOSINOPHILS</vt:lpstr>
      <vt:lpstr>PowerPoint Presentation</vt:lpstr>
      <vt:lpstr>Natural Killer Cells</vt:lpstr>
      <vt:lpstr>Natural killer cells</vt:lpstr>
      <vt:lpstr>Natural Killer Cells are Indiscriminate Killers</vt:lpstr>
      <vt:lpstr>THE THIRD OF DEFENSE = the adaptive immune response</vt:lpstr>
      <vt:lpstr> Adaptive (Specific) Immune System</vt:lpstr>
      <vt:lpstr>Innate Immunity in a Nutshell</vt:lpstr>
      <vt:lpstr>The adaptive immune response involves… </vt:lpstr>
      <vt:lpstr>The cells of the adaptive immune system </vt:lpstr>
      <vt:lpstr>B-Cells Moving Out!</vt:lpstr>
      <vt:lpstr>Secondary Lymphatic Organs _____ The B-Cells Stay in the Secondary Lymphatic Organs and Wait to be Activated by the presence of an ANTIGEN</vt:lpstr>
      <vt:lpstr>ANTIGENS and ANTIBODIES</vt:lpstr>
      <vt:lpstr>B-Cells PURPOSE IN LIFE!</vt:lpstr>
      <vt:lpstr>   B-Cells Have Antibodies</vt:lpstr>
      <vt:lpstr>B-CELL CARRYING ANTIBODIES meets a PATHOGEN with ANTIGENS</vt:lpstr>
      <vt:lpstr>THE INVASION!</vt:lpstr>
      <vt:lpstr>B-CELL CARRYING ANTIBODIES</vt:lpstr>
      <vt:lpstr>Once the B-Cell Finds a Match, it takes the antigen</vt:lpstr>
      <vt:lpstr>The Antigen is Fragmented</vt:lpstr>
      <vt:lpstr>MHC-II Molecules</vt:lpstr>
      <vt:lpstr>The T-Cells</vt:lpstr>
      <vt:lpstr>B-Cell Activation  Proliferation</vt:lpstr>
      <vt:lpstr>MEMORY CELLS</vt:lpstr>
      <vt:lpstr>Effector B-cells (Plasma Cells)</vt:lpstr>
      <vt:lpstr>The Originally Activated B-cell</vt:lpstr>
      <vt:lpstr>Lymphocytes</vt:lpstr>
      <vt:lpstr>Table 1. Lymphocytes</vt:lpstr>
      <vt:lpstr>Primary Lymphoid Organs</vt:lpstr>
      <vt:lpstr>Bone Marrow</vt:lpstr>
      <vt:lpstr>Thymus</vt:lpstr>
      <vt:lpstr>THYMIC INVOLUTION</vt:lpstr>
      <vt:lpstr>Secondary Lymphoid Organs and their Roles in Active Immune Responses</vt:lpstr>
      <vt:lpstr>PowerPoint Presentation</vt:lpstr>
      <vt:lpstr>PowerPoint Presentation</vt:lpstr>
      <vt:lpstr> The Spleen </vt:lpstr>
      <vt:lpstr> The Spleen </vt:lpstr>
      <vt:lpstr> Lymphoid Nodules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LYMPHATIC SYSTEM</dc:title>
  <dc:creator>Cynthia Anderson</dc:creator>
  <cp:lastModifiedBy>Cynthia Anderson</cp:lastModifiedBy>
  <cp:revision>2</cp:revision>
  <dcterms:created xsi:type="dcterms:W3CDTF">2019-05-04T06:36:19Z</dcterms:created>
  <dcterms:modified xsi:type="dcterms:W3CDTF">2019-05-04T18:12:27Z</dcterms:modified>
</cp:coreProperties>
</file>