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Default Extension="jpg&amp;ehk=Kbgl4Qzcd5Ce2ai4hWcz9w&amp;r=0&amp;pid=OfficeInsert"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5.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9"/>
  </p:notesMasterIdLst>
  <p:sldIdLst>
    <p:sldId id="256" r:id="rId2"/>
    <p:sldId id="568" r:id="rId3"/>
    <p:sldId id="572" r:id="rId4"/>
    <p:sldId id="532" r:id="rId5"/>
    <p:sldId id="570" r:id="rId6"/>
    <p:sldId id="446" r:id="rId7"/>
    <p:sldId id="447" r:id="rId8"/>
    <p:sldId id="448" r:id="rId9"/>
    <p:sldId id="573" r:id="rId10"/>
    <p:sldId id="571" r:id="rId11"/>
    <p:sldId id="458" r:id="rId12"/>
    <p:sldId id="349" r:id="rId13"/>
    <p:sldId id="350" r:id="rId14"/>
    <p:sldId id="409" r:id="rId15"/>
    <p:sldId id="453" r:id="rId16"/>
    <p:sldId id="432" r:id="rId17"/>
    <p:sldId id="431" r:id="rId18"/>
    <p:sldId id="351" r:id="rId19"/>
    <p:sldId id="352" r:id="rId20"/>
    <p:sldId id="600" r:id="rId21"/>
    <p:sldId id="423" r:id="rId22"/>
    <p:sldId id="599" r:id="rId23"/>
    <p:sldId id="426" r:id="rId24"/>
    <p:sldId id="430" r:id="rId25"/>
    <p:sldId id="433" r:id="rId26"/>
    <p:sldId id="435" r:id="rId27"/>
    <p:sldId id="436" r:id="rId28"/>
    <p:sldId id="567" r:id="rId29"/>
    <p:sldId id="504" r:id="rId30"/>
    <p:sldId id="503" r:id="rId31"/>
    <p:sldId id="451" r:id="rId32"/>
    <p:sldId id="331" r:id="rId33"/>
    <p:sldId id="561" r:id="rId34"/>
    <p:sldId id="562" r:id="rId35"/>
    <p:sldId id="563" r:id="rId36"/>
    <p:sldId id="498" r:id="rId37"/>
    <p:sldId id="508" r:id="rId38"/>
    <p:sldId id="399" r:id="rId39"/>
    <p:sldId id="507" r:id="rId40"/>
    <p:sldId id="330" r:id="rId41"/>
    <p:sldId id="452" r:id="rId42"/>
    <p:sldId id="367" r:id="rId43"/>
    <p:sldId id="501" r:id="rId44"/>
    <p:sldId id="545" r:id="rId45"/>
    <p:sldId id="564" r:id="rId46"/>
    <p:sldId id="565" r:id="rId47"/>
    <p:sldId id="574" r:id="rId48"/>
    <p:sldId id="466" r:id="rId49"/>
    <p:sldId id="413" r:id="rId50"/>
    <p:sldId id="524" r:id="rId51"/>
    <p:sldId id="528" r:id="rId52"/>
    <p:sldId id="502" r:id="rId53"/>
    <p:sldId id="505" r:id="rId54"/>
    <p:sldId id="506" r:id="rId55"/>
    <p:sldId id="499" r:id="rId56"/>
    <p:sldId id="527" r:id="rId57"/>
    <p:sldId id="530" r:id="rId58"/>
    <p:sldId id="463" r:id="rId59"/>
    <p:sldId id="575" r:id="rId60"/>
    <p:sldId id="445" r:id="rId61"/>
    <p:sldId id="416" r:id="rId62"/>
    <p:sldId id="354" r:id="rId63"/>
    <p:sldId id="410" r:id="rId64"/>
    <p:sldId id="546" r:id="rId65"/>
    <p:sldId id="411" r:id="rId66"/>
    <p:sldId id="389" r:id="rId67"/>
    <p:sldId id="500" r:id="rId68"/>
    <p:sldId id="576" r:id="rId69"/>
    <p:sldId id="340" r:id="rId70"/>
    <p:sldId id="522" r:id="rId71"/>
    <p:sldId id="520" r:id="rId72"/>
    <p:sldId id="341" r:id="rId73"/>
    <p:sldId id="407" r:id="rId74"/>
    <p:sldId id="364" r:id="rId75"/>
    <p:sldId id="462" r:id="rId76"/>
    <p:sldId id="468" r:id="rId77"/>
    <p:sldId id="531" r:id="rId78"/>
    <p:sldId id="344" r:id="rId79"/>
    <p:sldId id="467" r:id="rId80"/>
    <p:sldId id="494" r:id="rId81"/>
    <p:sldId id="495" r:id="rId82"/>
    <p:sldId id="381" r:id="rId83"/>
    <p:sldId id="533" r:id="rId84"/>
    <p:sldId id="496" r:id="rId85"/>
    <p:sldId id="417" r:id="rId86"/>
    <p:sldId id="534" r:id="rId87"/>
    <p:sldId id="535" r:id="rId88"/>
    <p:sldId id="525" r:id="rId89"/>
    <p:sldId id="473" r:id="rId90"/>
    <p:sldId id="526" r:id="rId91"/>
    <p:sldId id="438" r:id="rId92"/>
    <p:sldId id="491" r:id="rId93"/>
    <p:sldId id="490" r:id="rId94"/>
    <p:sldId id="444" r:id="rId95"/>
    <p:sldId id="577" r:id="rId96"/>
    <p:sldId id="440" r:id="rId97"/>
    <p:sldId id="591" r:id="rId98"/>
    <p:sldId id="592" r:id="rId99"/>
    <p:sldId id="593" r:id="rId100"/>
    <p:sldId id="594" r:id="rId101"/>
    <p:sldId id="595" r:id="rId102"/>
    <p:sldId id="596" r:id="rId103"/>
    <p:sldId id="597" r:id="rId104"/>
    <p:sldId id="598" r:id="rId105"/>
    <p:sldId id="356" r:id="rId106"/>
    <p:sldId id="403" r:id="rId107"/>
    <p:sldId id="474" r:id="rId108"/>
    <p:sldId id="450" r:id="rId109"/>
    <p:sldId id="401" r:id="rId110"/>
    <p:sldId id="415" r:id="rId111"/>
    <p:sldId id="464" r:id="rId112"/>
    <p:sldId id="419" r:id="rId113"/>
    <p:sldId id="386" r:id="rId114"/>
    <p:sldId id="497" r:id="rId115"/>
    <p:sldId id="539" r:id="rId116"/>
    <p:sldId id="405" r:id="rId117"/>
    <p:sldId id="460" r:id="rId118"/>
    <p:sldId id="357" r:id="rId119"/>
    <p:sldId id="412" r:id="rId120"/>
    <p:sldId id="404" r:id="rId121"/>
    <p:sldId id="541" r:id="rId122"/>
    <p:sldId id="542" r:id="rId123"/>
    <p:sldId id="387" r:id="rId124"/>
    <p:sldId id="388" r:id="rId125"/>
    <p:sldId id="578" r:id="rId126"/>
    <p:sldId id="579" r:id="rId127"/>
    <p:sldId id="580" r:id="rId128"/>
    <p:sldId id="581" r:id="rId129"/>
    <p:sldId id="582" r:id="rId130"/>
    <p:sldId id="583" r:id="rId131"/>
    <p:sldId id="584" r:id="rId132"/>
    <p:sldId id="585" r:id="rId133"/>
    <p:sldId id="586" r:id="rId134"/>
    <p:sldId id="587" r:id="rId135"/>
    <p:sldId id="588" r:id="rId136"/>
    <p:sldId id="589" r:id="rId137"/>
    <p:sldId id="590" r:id="rId138"/>
  </p:sldIdLst>
  <p:sldSz cx="12192000" cy="6858000"/>
  <p:notesSz cx="6858000" cy="9144000"/>
  <p:custDataLst>
    <p:tags r:id="rId1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27AD8"/>
    <a:srgbClr val="873AC0"/>
    <a:srgbClr val="31F127"/>
    <a:srgbClr val="66FFFF"/>
    <a:srgbClr val="69D9A4"/>
    <a:srgbClr val="D87662"/>
    <a:srgbClr val="660033"/>
    <a:srgbClr val="D58EDA"/>
    <a:srgbClr val="C8D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9" autoAdjust="0"/>
    <p:restoredTop sz="94660"/>
  </p:normalViewPr>
  <p:slideViewPr>
    <p:cSldViewPr snapToGrid="0">
      <p:cViewPr varScale="1">
        <p:scale>
          <a:sx n="99" d="100"/>
          <a:sy n="99" d="100"/>
        </p:scale>
        <p:origin x="102" y="672"/>
      </p:cViewPr>
      <p:guideLst>
        <p:guide orient="horz" pos="2160"/>
        <p:guide pos="3840"/>
      </p:guideLst>
    </p:cSldViewPr>
  </p:slideViewPr>
  <p:notesTextViewPr>
    <p:cViewPr>
      <p:scale>
        <a:sx n="1" d="1"/>
        <a:sy n="1" d="1"/>
      </p:scale>
      <p:origin x="0" y="0"/>
    </p:cViewPr>
  </p:notesTextViewPr>
  <p:sorterViewPr>
    <p:cViewPr varScale="1">
      <p:scale>
        <a:sx n="1" d="1"/>
        <a:sy n="1" d="1"/>
      </p:scale>
      <p:origin x="0" y="-121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C6DDD5-55C1-4AC3-9932-6516B4CAD8E8}" type="doc">
      <dgm:prSet loTypeId="urn:microsoft.com/office/officeart/2005/8/layout/orgChart1" loCatId="hierarchy" qsTypeId="urn:microsoft.com/office/officeart/2005/8/quickstyle/3d2" qsCatId="3D" csTypeId="urn:microsoft.com/office/officeart/2005/8/colors/accent1_4" csCatId="accent1" phldr="1"/>
      <dgm:spPr/>
      <dgm:t>
        <a:bodyPr/>
        <a:lstStyle/>
        <a:p>
          <a:endParaRPr lang="en-US"/>
        </a:p>
      </dgm:t>
    </dgm:pt>
    <dgm:pt modelId="{94780E08-7F8D-4DE8-AC84-3D9AD2CFBEA6}">
      <dgm:prSet phldrT="[Text]"/>
      <dgm:spPr>
        <a:solidFill>
          <a:schemeClr val="accent1">
            <a:lumMod val="75000"/>
          </a:schemeClr>
        </a:solidFill>
      </dgm:spPr>
      <dgm:t>
        <a:bodyPr/>
        <a:lstStyle/>
        <a:p>
          <a:r>
            <a:rPr lang="en-US" dirty="0"/>
            <a:t>Pyruvate</a:t>
          </a:r>
        </a:p>
      </dgm:t>
    </dgm:pt>
    <dgm:pt modelId="{E0FE7C94-8564-4133-B0F0-12111DD7BA30}" type="parTrans" cxnId="{A74285B3-EBC1-41F5-9E2D-8FE2DDB5A550}">
      <dgm:prSet/>
      <dgm:spPr/>
      <dgm:t>
        <a:bodyPr/>
        <a:lstStyle/>
        <a:p>
          <a:endParaRPr lang="en-US"/>
        </a:p>
      </dgm:t>
    </dgm:pt>
    <dgm:pt modelId="{EDDF637C-9BE6-4BC1-BC6A-54AD3C9A3E7E}" type="sibTrans" cxnId="{A74285B3-EBC1-41F5-9E2D-8FE2DDB5A550}">
      <dgm:prSet/>
      <dgm:spPr/>
      <dgm:t>
        <a:bodyPr/>
        <a:lstStyle/>
        <a:p>
          <a:endParaRPr lang="en-US"/>
        </a:p>
      </dgm:t>
    </dgm:pt>
    <dgm:pt modelId="{5B47C050-0ABF-411F-8B1E-853296CE533E}">
      <dgm:prSet phldrT="[Text]"/>
      <dgm:spPr/>
      <dgm:t>
        <a:bodyPr/>
        <a:lstStyle/>
        <a:p>
          <a:r>
            <a:rPr lang="en-US" dirty="0"/>
            <a:t>Lactobacillus Streptococcus</a:t>
          </a:r>
        </a:p>
      </dgm:t>
    </dgm:pt>
    <dgm:pt modelId="{98A34EB0-986B-47C0-AA97-9061669D2378}" type="parTrans" cxnId="{11B60869-CB46-494B-B8B6-986ACEFCF067}">
      <dgm:prSet/>
      <dgm:spPr/>
      <dgm:t>
        <a:bodyPr/>
        <a:lstStyle/>
        <a:p>
          <a:endParaRPr lang="en-US"/>
        </a:p>
      </dgm:t>
    </dgm:pt>
    <dgm:pt modelId="{FC0DDB30-D775-4EB1-9308-94FA7393F6BD}" type="sibTrans" cxnId="{11B60869-CB46-494B-B8B6-986ACEFCF067}">
      <dgm:prSet/>
      <dgm:spPr/>
      <dgm:t>
        <a:bodyPr/>
        <a:lstStyle/>
        <a:p>
          <a:endParaRPr lang="en-US"/>
        </a:p>
      </dgm:t>
    </dgm:pt>
    <dgm:pt modelId="{448A2B75-6F77-4EBC-83FA-DC5EB9056716}">
      <dgm:prSet phldrT="[Text]"/>
      <dgm:spPr/>
      <dgm:t>
        <a:bodyPr/>
        <a:lstStyle/>
        <a:p>
          <a:r>
            <a:rPr lang="en-US" dirty="0"/>
            <a:t>Saccharomyces</a:t>
          </a:r>
        </a:p>
      </dgm:t>
    </dgm:pt>
    <dgm:pt modelId="{8861ACB6-B41B-4AF6-BBCC-F0ADAEFDD77B}" type="parTrans" cxnId="{78E101A4-BB06-4771-8516-AE6B19CF874F}">
      <dgm:prSet/>
      <dgm:spPr/>
      <dgm:t>
        <a:bodyPr/>
        <a:lstStyle/>
        <a:p>
          <a:endParaRPr lang="en-US"/>
        </a:p>
      </dgm:t>
    </dgm:pt>
    <dgm:pt modelId="{B78AD8A4-82DE-477D-938E-D6E6EF9A4F7C}" type="sibTrans" cxnId="{78E101A4-BB06-4771-8516-AE6B19CF874F}">
      <dgm:prSet/>
      <dgm:spPr/>
      <dgm:t>
        <a:bodyPr/>
        <a:lstStyle/>
        <a:p>
          <a:endParaRPr lang="en-US"/>
        </a:p>
      </dgm:t>
    </dgm:pt>
    <dgm:pt modelId="{AB037677-E936-40CF-A88F-6729784A9BB8}">
      <dgm:prSet phldrT="[Text]"/>
      <dgm:spPr/>
      <dgm:t>
        <a:bodyPr/>
        <a:lstStyle/>
        <a:p>
          <a:r>
            <a:rPr lang="en-US" dirty="0"/>
            <a:t>Escherichia</a:t>
          </a:r>
        </a:p>
      </dgm:t>
    </dgm:pt>
    <dgm:pt modelId="{B19C2C92-6D8A-42C2-83EA-1D03E77C8518}" type="parTrans" cxnId="{4E43B30E-3E30-4BFA-8624-B4AC78236BDC}">
      <dgm:prSet/>
      <dgm:spPr/>
      <dgm:t>
        <a:bodyPr/>
        <a:lstStyle/>
        <a:p>
          <a:endParaRPr lang="en-US"/>
        </a:p>
      </dgm:t>
    </dgm:pt>
    <dgm:pt modelId="{1AD43F9F-32B3-4721-BE08-D71C3DD1C3D4}" type="sibTrans" cxnId="{4E43B30E-3E30-4BFA-8624-B4AC78236BDC}">
      <dgm:prSet/>
      <dgm:spPr/>
      <dgm:t>
        <a:bodyPr/>
        <a:lstStyle/>
        <a:p>
          <a:endParaRPr lang="en-US"/>
        </a:p>
      </dgm:t>
    </dgm:pt>
    <dgm:pt modelId="{4A5CA299-B850-452B-A75D-0DD92207D8EF}">
      <dgm:prSet/>
      <dgm:spPr/>
      <dgm:t>
        <a:bodyPr/>
        <a:lstStyle/>
        <a:p>
          <a:r>
            <a:rPr lang="en-US" dirty="0"/>
            <a:t>Enterobacter</a:t>
          </a:r>
        </a:p>
      </dgm:t>
    </dgm:pt>
    <dgm:pt modelId="{5A6C0143-E0CF-402D-A018-4F1EA2938752}" type="parTrans" cxnId="{741ABFEE-5131-448A-86B3-AEF74E73974A}">
      <dgm:prSet/>
      <dgm:spPr/>
      <dgm:t>
        <a:bodyPr/>
        <a:lstStyle/>
        <a:p>
          <a:endParaRPr lang="en-US"/>
        </a:p>
      </dgm:t>
    </dgm:pt>
    <dgm:pt modelId="{FDCEAB37-6EC1-4831-8767-85DD2C653933}" type="sibTrans" cxnId="{741ABFEE-5131-448A-86B3-AEF74E73974A}">
      <dgm:prSet/>
      <dgm:spPr/>
      <dgm:t>
        <a:bodyPr/>
        <a:lstStyle/>
        <a:p>
          <a:endParaRPr lang="en-US"/>
        </a:p>
      </dgm:t>
    </dgm:pt>
    <dgm:pt modelId="{58D8BF88-3BFD-4EE9-A0DD-36E18D44424E}">
      <dgm:prSet/>
      <dgm:spPr/>
      <dgm:t>
        <a:bodyPr/>
        <a:lstStyle/>
        <a:p>
          <a:r>
            <a:rPr lang="en-US" dirty="0"/>
            <a:t>Propionibacterium</a:t>
          </a:r>
        </a:p>
      </dgm:t>
    </dgm:pt>
    <dgm:pt modelId="{032BE965-B19A-478F-A1F7-DBEC8DF96409}" type="parTrans" cxnId="{1A675949-A034-4498-9D33-6632E82BDBE4}">
      <dgm:prSet/>
      <dgm:spPr/>
      <dgm:t>
        <a:bodyPr/>
        <a:lstStyle/>
        <a:p>
          <a:endParaRPr lang="en-US"/>
        </a:p>
      </dgm:t>
    </dgm:pt>
    <dgm:pt modelId="{4852F993-3D03-475D-9C19-D6436E366AE8}" type="sibTrans" cxnId="{1A675949-A034-4498-9D33-6632E82BDBE4}">
      <dgm:prSet/>
      <dgm:spPr/>
      <dgm:t>
        <a:bodyPr/>
        <a:lstStyle/>
        <a:p>
          <a:endParaRPr lang="en-US"/>
        </a:p>
      </dgm:t>
    </dgm:pt>
    <dgm:pt modelId="{36B3767D-852A-4EFB-BF29-70F92179422F}">
      <dgm:prSet/>
      <dgm:spPr/>
      <dgm:t>
        <a:bodyPr/>
        <a:lstStyle/>
        <a:p>
          <a:r>
            <a:rPr lang="en-US" dirty="0"/>
            <a:t>Clostridium</a:t>
          </a:r>
        </a:p>
      </dgm:t>
    </dgm:pt>
    <dgm:pt modelId="{E101BCCE-17DD-4EA4-ABF7-0A3EF17F77F5}" type="parTrans" cxnId="{D0BBBE9E-7C1C-4C36-8F70-210DD4642023}">
      <dgm:prSet/>
      <dgm:spPr/>
      <dgm:t>
        <a:bodyPr/>
        <a:lstStyle/>
        <a:p>
          <a:endParaRPr lang="en-US"/>
        </a:p>
      </dgm:t>
    </dgm:pt>
    <dgm:pt modelId="{C241A3B5-2AA5-4806-ADDF-2926D406AE84}" type="sibTrans" cxnId="{D0BBBE9E-7C1C-4C36-8F70-210DD4642023}">
      <dgm:prSet/>
      <dgm:spPr/>
      <dgm:t>
        <a:bodyPr/>
        <a:lstStyle/>
        <a:p>
          <a:endParaRPr lang="en-US"/>
        </a:p>
      </dgm:t>
    </dgm:pt>
    <dgm:pt modelId="{FCB294A5-0B19-4905-A799-236FEBF46067}">
      <dgm:prSet/>
      <dgm:spPr/>
      <dgm:t>
        <a:bodyPr/>
        <a:lstStyle/>
        <a:p>
          <a:r>
            <a:rPr lang="en-US" dirty="0"/>
            <a:t>Butyric Acid, Butanol, Acetone, CO</a:t>
          </a:r>
          <a:r>
            <a:rPr lang="en-US" baseline="-25000" dirty="0"/>
            <a:t>2</a:t>
          </a:r>
          <a:endParaRPr lang="en-US" dirty="0"/>
        </a:p>
      </dgm:t>
    </dgm:pt>
    <dgm:pt modelId="{E5321B41-2BBA-4499-B28F-D90D8DCBD1C7}" type="parTrans" cxnId="{13243572-2C60-45C6-81C4-E143E096972A}">
      <dgm:prSet/>
      <dgm:spPr/>
      <dgm:t>
        <a:bodyPr/>
        <a:lstStyle/>
        <a:p>
          <a:endParaRPr lang="en-US"/>
        </a:p>
      </dgm:t>
    </dgm:pt>
    <dgm:pt modelId="{5ED47500-54A4-4FF9-BEB7-BBAB9D10CA59}" type="sibTrans" cxnId="{13243572-2C60-45C6-81C4-E143E096972A}">
      <dgm:prSet/>
      <dgm:spPr/>
      <dgm:t>
        <a:bodyPr/>
        <a:lstStyle/>
        <a:p>
          <a:endParaRPr lang="en-US"/>
        </a:p>
      </dgm:t>
    </dgm:pt>
    <dgm:pt modelId="{9323E5DE-61E6-4981-BF4B-09D93D3F6B98}">
      <dgm:prSet/>
      <dgm:spPr/>
      <dgm:t>
        <a:bodyPr/>
        <a:lstStyle/>
        <a:p>
          <a:r>
            <a:rPr lang="en-US" dirty="0"/>
            <a:t>Propanoic Acid and Acetic Acid, CO</a:t>
          </a:r>
          <a:r>
            <a:rPr lang="en-US" baseline="-25000" dirty="0"/>
            <a:t>2</a:t>
          </a:r>
          <a:endParaRPr lang="en-US" dirty="0"/>
        </a:p>
      </dgm:t>
    </dgm:pt>
    <dgm:pt modelId="{739D3620-471F-4381-A6FA-A6B215E9B4A2}" type="parTrans" cxnId="{655BE5EC-DEBC-4AEF-A166-FCAAE3191647}">
      <dgm:prSet/>
      <dgm:spPr/>
      <dgm:t>
        <a:bodyPr/>
        <a:lstStyle/>
        <a:p>
          <a:endParaRPr lang="en-US"/>
        </a:p>
      </dgm:t>
    </dgm:pt>
    <dgm:pt modelId="{6AB5FF55-5AAC-4F11-96E2-0BC793B4E9E1}" type="sibTrans" cxnId="{655BE5EC-DEBC-4AEF-A166-FCAAE3191647}">
      <dgm:prSet/>
      <dgm:spPr/>
      <dgm:t>
        <a:bodyPr/>
        <a:lstStyle/>
        <a:p>
          <a:endParaRPr lang="en-US"/>
        </a:p>
      </dgm:t>
    </dgm:pt>
    <dgm:pt modelId="{C80E3585-3C4A-4EC5-8CD1-14EDDF2F8111}">
      <dgm:prSet/>
      <dgm:spPr/>
      <dgm:t>
        <a:bodyPr/>
        <a:lstStyle/>
        <a:p>
          <a:r>
            <a:rPr lang="en-US" dirty="0"/>
            <a:t> Neutral End Products, CO</a:t>
          </a:r>
          <a:r>
            <a:rPr lang="en-US" baseline="-25000" dirty="0"/>
            <a:t>2</a:t>
          </a:r>
          <a:endParaRPr lang="en-US" dirty="0"/>
        </a:p>
      </dgm:t>
    </dgm:pt>
    <dgm:pt modelId="{E29FBB14-5ADC-4A94-8E8D-1D451792AF5E}" type="parTrans" cxnId="{505B0989-D08C-4EB6-946B-D0CD9B1815B9}">
      <dgm:prSet/>
      <dgm:spPr/>
      <dgm:t>
        <a:bodyPr/>
        <a:lstStyle/>
        <a:p>
          <a:endParaRPr lang="en-US"/>
        </a:p>
      </dgm:t>
    </dgm:pt>
    <dgm:pt modelId="{6E2D9008-2EF4-4376-A61E-DFD50E67E218}" type="sibTrans" cxnId="{505B0989-D08C-4EB6-946B-D0CD9B1815B9}">
      <dgm:prSet/>
      <dgm:spPr/>
      <dgm:t>
        <a:bodyPr/>
        <a:lstStyle/>
        <a:p>
          <a:endParaRPr lang="en-US"/>
        </a:p>
      </dgm:t>
    </dgm:pt>
    <dgm:pt modelId="{999E4D9C-7CED-421E-A7FE-C8636A0E97C8}">
      <dgm:prSet/>
      <dgm:spPr/>
      <dgm:t>
        <a:bodyPr/>
        <a:lstStyle/>
        <a:p>
          <a:r>
            <a:rPr lang="en-US" dirty="0"/>
            <a:t> Acidic End Products, CO</a:t>
          </a:r>
          <a:r>
            <a:rPr lang="en-US" baseline="-25000" dirty="0"/>
            <a:t>2</a:t>
          </a:r>
          <a:endParaRPr lang="en-US" dirty="0"/>
        </a:p>
      </dgm:t>
    </dgm:pt>
    <dgm:pt modelId="{B2A33F5A-1617-40E4-946A-C2277F79994D}" type="parTrans" cxnId="{F236D87C-070C-483A-A2E8-26EB7D580FBF}">
      <dgm:prSet/>
      <dgm:spPr/>
      <dgm:t>
        <a:bodyPr/>
        <a:lstStyle/>
        <a:p>
          <a:endParaRPr lang="en-US"/>
        </a:p>
      </dgm:t>
    </dgm:pt>
    <dgm:pt modelId="{5C6766B6-33DF-40D1-BC86-885DDEA2B01C}" type="sibTrans" cxnId="{F236D87C-070C-483A-A2E8-26EB7D580FBF}">
      <dgm:prSet/>
      <dgm:spPr/>
      <dgm:t>
        <a:bodyPr/>
        <a:lstStyle/>
        <a:p>
          <a:endParaRPr lang="en-US"/>
        </a:p>
      </dgm:t>
    </dgm:pt>
    <dgm:pt modelId="{849199C8-FDA5-408B-BF94-873D1B6873CA}">
      <dgm:prSet/>
      <dgm:spPr/>
      <dgm:t>
        <a:bodyPr/>
        <a:lstStyle/>
        <a:p>
          <a:r>
            <a:rPr lang="en-US" dirty="0"/>
            <a:t> Ethanol, CO</a:t>
          </a:r>
          <a:r>
            <a:rPr lang="en-US" baseline="-25000" dirty="0"/>
            <a:t>2</a:t>
          </a:r>
          <a:endParaRPr lang="en-US" dirty="0"/>
        </a:p>
      </dgm:t>
    </dgm:pt>
    <dgm:pt modelId="{D34CBB75-0A93-4A45-A1C4-44649BFE844A}" type="parTrans" cxnId="{F9534505-7470-4338-9C1F-7EA04B695D0A}">
      <dgm:prSet/>
      <dgm:spPr/>
      <dgm:t>
        <a:bodyPr/>
        <a:lstStyle/>
        <a:p>
          <a:endParaRPr lang="en-US"/>
        </a:p>
      </dgm:t>
    </dgm:pt>
    <dgm:pt modelId="{71A11D04-FB35-4E57-8114-6F075C9A6B46}" type="sibTrans" cxnId="{F9534505-7470-4338-9C1F-7EA04B695D0A}">
      <dgm:prSet/>
      <dgm:spPr/>
      <dgm:t>
        <a:bodyPr/>
        <a:lstStyle/>
        <a:p>
          <a:endParaRPr lang="en-US"/>
        </a:p>
      </dgm:t>
    </dgm:pt>
    <dgm:pt modelId="{A2BDC07A-34EA-436B-9626-CFA804294574}">
      <dgm:prSet/>
      <dgm:spPr/>
      <dgm:t>
        <a:bodyPr/>
        <a:lstStyle/>
        <a:p>
          <a:r>
            <a:rPr lang="en-US" dirty="0"/>
            <a:t>Lactic Acid</a:t>
          </a:r>
          <a:endParaRPr lang="en-US" baseline="-25000" dirty="0"/>
        </a:p>
      </dgm:t>
    </dgm:pt>
    <dgm:pt modelId="{28582146-E782-4A41-A38A-3172184A2BCE}" type="parTrans" cxnId="{E54109A8-8C9E-4D27-B283-59714EEF3E84}">
      <dgm:prSet/>
      <dgm:spPr/>
      <dgm:t>
        <a:bodyPr/>
        <a:lstStyle/>
        <a:p>
          <a:endParaRPr lang="en-US"/>
        </a:p>
      </dgm:t>
    </dgm:pt>
    <dgm:pt modelId="{25D04730-4252-4D58-BAB3-62F17C89F4AF}" type="sibTrans" cxnId="{E54109A8-8C9E-4D27-B283-59714EEF3E84}">
      <dgm:prSet/>
      <dgm:spPr/>
      <dgm:t>
        <a:bodyPr/>
        <a:lstStyle/>
        <a:p>
          <a:endParaRPr lang="en-US"/>
        </a:p>
      </dgm:t>
    </dgm:pt>
    <dgm:pt modelId="{9CA71ABA-0650-4EEC-92EC-DF5E51BEEA3C}">
      <dgm:prSet/>
      <dgm:spPr>
        <a:solidFill>
          <a:schemeClr val="tx2"/>
        </a:solidFill>
      </dgm:spPr>
      <dgm:t>
        <a:bodyPr/>
        <a:lstStyle/>
        <a:p>
          <a:r>
            <a:rPr lang="en-US" dirty="0"/>
            <a:t>GLUCOSE</a:t>
          </a:r>
        </a:p>
      </dgm:t>
    </dgm:pt>
    <dgm:pt modelId="{27E6C736-9499-4A7D-8994-C48D2B6F1990}" type="parTrans" cxnId="{F4588F6B-4F58-4C82-AE10-75AB317322B4}">
      <dgm:prSet/>
      <dgm:spPr/>
      <dgm:t>
        <a:bodyPr/>
        <a:lstStyle/>
        <a:p>
          <a:endParaRPr lang="en-US"/>
        </a:p>
      </dgm:t>
    </dgm:pt>
    <dgm:pt modelId="{6E19338D-6B1E-4AF1-93C7-A2185BF6F3FC}" type="sibTrans" cxnId="{F4588F6B-4F58-4C82-AE10-75AB317322B4}">
      <dgm:prSet/>
      <dgm:spPr/>
      <dgm:t>
        <a:bodyPr/>
        <a:lstStyle/>
        <a:p>
          <a:endParaRPr lang="en-US"/>
        </a:p>
      </dgm:t>
    </dgm:pt>
    <dgm:pt modelId="{E5AE98A1-0C4D-4DC8-B5E7-2CAD003C39C0}" type="pres">
      <dgm:prSet presAssocID="{18C6DDD5-55C1-4AC3-9932-6516B4CAD8E8}" presName="hierChild1" presStyleCnt="0">
        <dgm:presLayoutVars>
          <dgm:orgChart val="1"/>
          <dgm:chPref val="1"/>
          <dgm:dir/>
          <dgm:animOne val="branch"/>
          <dgm:animLvl val="lvl"/>
          <dgm:resizeHandles/>
        </dgm:presLayoutVars>
      </dgm:prSet>
      <dgm:spPr/>
    </dgm:pt>
    <dgm:pt modelId="{F216C15D-3D3B-4FAE-8C89-30DC157C64F8}" type="pres">
      <dgm:prSet presAssocID="{9CA71ABA-0650-4EEC-92EC-DF5E51BEEA3C}" presName="hierRoot1" presStyleCnt="0">
        <dgm:presLayoutVars>
          <dgm:hierBranch val="init"/>
        </dgm:presLayoutVars>
      </dgm:prSet>
      <dgm:spPr/>
    </dgm:pt>
    <dgm:pt modelId="{27C75969-2E75-486B-852F-C8EDEB9E4EF9}" type="pres">
      <dgm:prSet presAssocID="{9CA71ABA-0650-4EEC-92EC-DF5E51BEEA3C}" presName="rootComposite1" presStyleCnt="0"/>
      <dgm:spPr/>
    </dgm:pt>
    <dgm:pt modelId="{27DB4880-FA9C-4E1B-8446-E3C1288A9673}" type="pres">
      <dgm:prSet presAssocID="{9CA71ABA-0650-4EEC-92EC-DF5E51BEEA3C}" presName="rootText1" presStyleLbl="node0" presStyleIdx="0" presStyleCnt="1" custLinFactY="-96211" custLinFactNeighborX="2256" custLinFactNeighborY="-100000">
        <dgm:presLayoutVars>
          <dgm:chPref val="3"/>
        </dgm:presLayoutVars>
      </dgm:prSet>
      <dgm:spPr/>
    </dgm:pt>
    <dgm:pt modelId="{069D1593-CC19-49C0-A498-87354B567FAF}" type="pres">
      <dgm:prSet presAssocID="{9CA71ABA-0650-4EEC-92EC-DF5E51BEEA3C}" presName="rootConnector1" presStyleLbl="node1" presStyleIdx="0" presStyleCnt="0"/>
      <dgm:spPr/>
    </dgm:pt>
    <dgm:pt modelId="{B433A3CC-DF0D-4C7E-9A59-CAF619A6D168}" type="pres">
      <dgm:prSet presAssocID="{9CA71ABA-0650-4EEC-92EC-DF5E51BEEA3C}" presName="hierChild2" presStyleCnt="0"/>
      <dgm:spPr/>
    </dgm:pt>
    <dgm:pt modelId="{04C78286-0D7C-429C-A125-504DD61B2EC8}" type="pres">
      <dgm:prSet presAssocID="{E0FE7C94-8564-4133-B0F0-12111DD7BA30}" presName="Name37" presStyleLbl="parChTrans1D2" presStyleIdx="0" presStyleCnt="1"/>
      <dgm:spPr/>
    </dgm:pt>
    <dgm:pt modelId="{2ACFA93F-9F47-4ECB-B38B-E1BC1C60F071}" type="pres">
      <dgm:prSet presAssocID="{94780E08-7F8D-4DE8-AC84-3D9AD2CFBEA6}" presName="hierRoot2" presStyleCnt="0">
        <dgm:presLayoutVars>
          <dgm:hierBranch val="init"/>
        </dgm:presLayoutVars>
      </dgm:prSet>
      <dgm:spPr/>
    </dgm:pt>
    <dgm:pt modelId="{EDE47042-420B-4EA1-AD33-36E827084F6C}" type="pres">
      <dgm:prSet presAssocID="{94780E08-7F8D-4DE8-AC84-3D9AD2CFBEA6}" presName="rootComposite" presStyleCnt="0"/>
      <dgm:spPr/>
    </dgm:pt>
    <dgm:pt modelId="{348F8A87-6A7C-4090-8BAC-A01648F98895}" type="pres">
      <dgm:prSet presAssocID="{94780E08-7F8D-4DE8-AC84-3D9AD2CFBEA6}" presName="rootText" presStyleLbl="node2" presStyleIdx="0" presStyleCnt="1">
        <dgm:presLayoutVars>
          <dgm:chPref val="3"/>
        </dgm:presLayoutVars>
      </dgm:prSet>
      <dgm:spPr/>
    </dgm:pt>
    <dgm:pt modelId="{1376BE2A-C6F7-4A94-91AA-69D8B0DA315A}" type="pres">
      <dgm:prSet presAssocID="{94780E08-7F8D-4DE8-AC84-3D9AD2CFBEA6}" presName="rootConnector" presStyleLbl="node2" presStyleIdx="0" presStyleCnt="1"/>
      <dgm:spPr/>
    </dgm:pt>
    <dgm:pt modelId="{42275868-1E85-4114-9FFC-1ADB95012CA0}" type="pres">
      <dgm:prSet presAssocID="{94780E08-7F8D-4DE8-AC84-3D9AD2CFBEA6}" presName="hierChild4" presStyleCnt="0"/>
      <dgm:spPr/>
    </dgm:pt>
    <dgm:pt modelId="{388EC226-7EB7-41CC-AC04-42DC09B5D9A5}" type="pres">
      <dgm:prSet presAssocID="{98A34EB0-986B-47C0-AA97-9061669D2378}" presName="Name37" presStyleLbl="parChTrans1D3" presStyleIdx="0" presStyleCnt="6"/>
      <dgm:spPr/>
    </dgm:pt>
    <dgm:pt modelId="{0AACA11F-0D7B-48E7-9794-F7CA01C12E0B}" type="pres">
      <dgm:prSet presAssocID="{5B47C050-0ABF-411F-8B1E-853296CE533E}" presName="hierRoot2" presStyleCnt="0">
        <dgm:presLayoutVars>
          <dgm:hierBranch val="init"/>
        </dgm:presLayoutVars>
      </dgm:prSet>
      <dgm:spPr/>
    </dgm:pt>
    <dgm:pt modelId="{6A7CF8C1-39C5-41AB-9225-FBBB282CF211}" type="pres">
      <dgm:prSet presAssocID="{5B47C050-0ABF-411F-8B1E-853296CE533E}" presName="rootComposite" presStyleCnt="0"/>
      <dgm:spPr/>
    </dgm:pt>
    <dgm:pt modelId="{EFCE70B8-3ACE-4AF4-BF3A-877240B70231}" type="pres">
      <dgm:prSet presAssocID="{5B47C050-0ABF-411F-8B1E-853296CE533E}" presName="rootText" presStyleLbl="node3" presStyleIdx="0" presStyleCnt="6">
        <dgm:presLayoutVars>
          <dgm:chPref val="3"/>
        </dgm:presLayoutVars>
      </dgm:prSet>
      <dgm:spPr/>
    </dgm:pt>
    <dgm:pt modelId="{3B3224E4-B1B9-4D79-B00F-93780F953987}" type="pres">
      <dgm:prSet presAssocID="{5B47C050-0ABF-411F-8B1E-853296CE533E}" presName="rootConnector" presStyleLbl="node3" presStyleIdx="0" presStyleCnt="6"/>
      <dgm:spPr/>
    </dgm:pt>
    <dgm:pt modelId="{99C08FC3-2481-411A-8056-74F495F908D1}" type="pres">
      <dgm:prSet presAssocID="{5B47C050-0ABF-411F-8B1E-853296CE533E}" presName="hierChild4" presStyleCnt="0"/>
      <dgm:spPr/>
    </dgm:pt>
    <dgm:pt modelId="{125A3C36-D9F8-4708-B675-DB4DADC3C066}" type="pres">
      <dgm:prSet presAssocID="{28582146-E782-4A41-A38A-3172184A2BCE}" presName="Name37" presStyleLbl="parChTrans1D4" presStyleIdx="0" presStyleCnt="6"/>
      <dgm:spPr/>
    </dgm:pt>
    <dgm:pt modelId="{C462C276-B277-4C09-B4C6-9785E1E0E0F2}" type="pres">
      <dgm:prSet presAssocID="{A2BDC07A-34EA-436B-9626-CFA804294574}" presName="hierRoot2" presStyleCnt="0">
        <dgm:presLayoutVars>
          <dgm:hierBranch val="init"/>
        </dgm:presLayoutVars>
      </dgm:prSet>
      <dgm:spPr/>
    </dgm:pt>
    <dgm:pt modelId="{052DA287-1E12-4E5B-8CEC-8D9E2D44CB0D}" type="pres">
      <dgm:prSet presAssocID="{A2BDC07A-34EA-436B-9626-CFA804294574}" presName="rootComposite" presStyleCnt="0"/>
      <dgm:spPr/>
    </dgm:pt>
    <dgm:pt modelId="{C609BE1D-3613-47E1-87CF-10006187D91C}" type="pres">
      <dgm:prSet presAssocID="{A2BDC07A-34EA-436B-9626-CFA804294574}" presName="rootText" presStyleLbl="node4" presStyleIdx="0" presStyleCnt="6">
        <dgm:presLayoutVars>
          <dgm:chPref val="3"/>
        </dgm:presLayoutVars>
      </dgm:prSet>
      <dgm:spPr/>
    </dgm:pt>
    <dgm:pt modelId="{5526DAA7-44CB-40DA-AB35-A55A6BCE552B}" type="pres">
      <dgm:prSet presAssocID="{A2BDC07A-34EA-436B-9626-CFA804294574}" presName="rootConnector" presStyleLbl="node4" presStyleIdx="0" presStyleCnt="6"/>
      <dgm:spPr/>
    </dgm:pt>
    <dgm:pt modelId="{73C14073-1698-4D5F-A716-153C8C9321A4}" type="pres">
      <dgm:prSet presAssocID="{A2BDC07A-34EA-436B-9626-CFA804294574}" presName="hierChild4" presStyleCnt="0"/>
      <dgm:spPr/>
    </dgm:pt>
    <dgm:pt modelId="{F91680F6-CBFF-4D99-BAD1-116CF48B20CA}" type="pres">
      <dgm:prSet presAssocID="{A2BDC07A-34EA-436B-9626-CFA804294574}" presName="hierChild5" presStyleCnt="0"/>
      <dgm:spPr/>
    </dgm:pt>
    <dgm:pt modelId="{1F46B001-FA0C-4BD5-A801-82024D905ECF}" type="pres">
      <dgm:prSet presAssocID="{5B47C050-0ABF-411F-8B1E-853296CE533E}" presName="hierChild5" presStyleCnt="0"/>
      <dgm:spPr/>
    </dgm:pt>
    <dgm:pt modelId="{82D25859-80AE-419F-BB7A-6CEA610230E3}" type="pres">
      <dgm:prSet presAssocID="{8861ACB6-B41B-4AF6-BBCC-F0ADAEFDD77B}" presName="Name37" presStyleLbl="parChTrans1D3" presStyleIdx="1" presStyleCnt="6"/>
      <dgm:spPr/>
    </dgm:pt>
    <dgm:pt modelId="{6464E05C-A8B8-48A5-BAEC-C8A7ECB6D821}" type="pres">
      <dgm:prSet presAssocID="{448A2B75-6F77-4EBC-83FA-DC5EB9056716}" presName="hierRoot2" presStyleCnt="0">
        <dgm:presLayoutVars>
          <dgm:hierBranch val="init"/>
        </dgm:presLayoutVars>
      </dgm:prSet>
      <dgm:spPr/>
    </dgm:pt>
    <dgm:pt modelId="{3DD1952A-3FF0-4DB4-ACB3-3A6090573863}" type="pres">
      <dgm:prSet presAssocID="{448A2B75-6F77-4EBC-83FA-DC5EB9056716}" presName="rootComposite" presStyleCnt="0"/>
      <dgm:spPr/>
    </dgm:pt>
    <dgm:pt modelId="{6AD70BAE-8C49-45B4-96B8-3CB000C461A1}" type="pres">
      <dgm:prSet presAssocID="{448A2B75-6F77-4EBC-83FA-DC5EB9056716}" presName="rootText" presStyleLbl="node3" presStyleIdx="1" presStyleCnt="6">
        <dgm:presLayoutVars>
          <dgm:chPref val="3"/>
        </dgm:presLayoutVars>
      </dgm:prSet>
      <dgm:spPr/>
    </dgm:pt>
    <dgm:pt modelId="{210C050C-589F-4F26-9452-A61C1C77635A}" type="pres">
      <dgm:prSet presAssocID="{448A2B75-6F77-4EBC-83FA-DC5EB9056716}" presName="rootConnector" presStyleLbl="node3" presStyleIdx="1" presStyleCnt="6"/>
      <dgm:spPr/>
    </dgm:pt>
    <dgm:pt modelId="{C7B810A6-4579-4D91-A4F4-1B833233AB5B}" type="pres">
      <dgm:prSet presAssocID="{448A2B75-6F77-4EBC-83FA-DC5EB9056716}" presName="hierChild4" presStyleCnt="0"/>
      <dgm:spPr/>
    </dgm:pt>
    <dgm:pt modelId="{CF76DC6B-1E15-4CBD-B15B-8351327D1ADF}" type="pres">
      <dgm:prSet presAssocID="{D34CBB75-0A93-4A45-A1C4-44649BFE844A}" presName="Name37" presStyleLbl="parChTrans1D4" presStyleIdx="1" presStyleCnt="6"/>
      <dgm:spPr/>
    </dgm:pt>
    <dgm:pt modelId="{E979D7EA-5572-4DF3-B1A3-1848150948F7}" type="pres">
      <dgm:prSet presAssocID="{849199C8-FDA5-408B-BF94-873D1B6873CA}" presName="hierRoot2" presStyleCnt="0">
        <dgm:presLayoutVars>
          <dgm:hierBranch val="init"/>
        </dgm:presLayoutVars>
      </dgm:prSet>
      <dgm:spPr/>
    </dgm:pt>
    <dgm:pt modelId="{EBE8E3BF-4112-4DCE-881F-4B8E750D1D19}" type="pres">
      <dgm:prSet presAssocID="{849199C8-FDA5-408B-BF94-873D1B6873CA}" presName="rootComposite" presStyleCnt="0"/>
      <dgm:spPr/>
    </dgm:pt>
    <dgm:pt modelId="{57ACE79E-1732-4D0C-A01C-FC208C8B97A8}" type="pres">
      <dgm:prSet presAssocID="{849199C8-FDA5-408B-BF94-873D1B6873CA}" presName="rootText" presStyleLbl="node4" presStyleIdx="1" presStyleCnt="6">
        <dgm:presLayoutVars>
          <dgm:chPref val="3"/>
        </dgm:presLayoutVars>
      </dgm:prSet>
      <dgm:spPr/>
    </dgm:pt>
    <dgm:pt modelId="{CFF5FAE7-AB6B-4319-B127-4FFF63C1E2A3}" type="pres">
      <dgm:prSet presAssocID="{849199C8-FDA5-408B-BF94-873D1B6873CA}" presName="rootConnector" presStyleLbl="node4" presStyleIdx="1" presStyleCnt="6"/>
      <dgm:spPr/>
    </dgm:pt>
    <dgm:pt modelId="{1CCAA521-7E2A-455C-9C08-4ED9558327CE}" type="pres">
      <dgm:prSet presAssocID="{849199C8-FDA5-408B-BF94-873D1B6873CA}" presName="hierChild4" presStyleCnt="0"/>
      <dgm:spPr/>
    </dgm:pt>
    <dgm:pt modelId="{07E43C68-650D-4415-8793-269EC88A4E0D}" type="pres">
      <dgm:prSet presAssocID="{849199C8-FDA5-408B-BF94-873D1B6873CA}" presName="hierChild5" presStyleCnt="0"/>
      <dgm:spPr/>
    </dgm:pt>
    <dgm:pt modelId="{4C4B77C3-D24C-4A8B-9836-AB3DB6473C43}" type="pres">
      <dgm:prSet presAssocID="{448A2B75-6F77-4EBC-83FA-DC5EB9056716}" presName="hierChild5" presStyleCnt="0"/>
      <dgm:spPr/>
    </dgm:pt>
    <dgm:pt modelId="{FDC1E6AF-545F-4250-AB11-ABD2E14D3BC1}" type="pres">
      <dgm:prSet presAssocID="{B19C2C92-6D8A-42C2-83EA-1D03E77C8518}" presName="Name37" presStyleLbl="parChTrans1D3" presStyleIdx="2" presStyleCnt="6"/>
      <dgm:spPr/>
    </dgm:pt>
    <dgm:pt modelId="{DBC4EEA0-4C6B-4299-994E-DE8A84063A96}" type="pres">
      <dgm:prSet presAssocID="{AB037677-E936-40CF-A88F-6729784A9BB8}" presName="hierRoot2" presStyleCnt="0">
        <dgm:presLayoutVars>
          <dgm:hierBranch val="init"/>
        </dgm:presLayoutVars>
      </dgm:prSet>
      <dgm:spPr/>
    </dgm:pt>
    <dgm:pt modelId="{C5E64283-AA4A-4E77-9097-8001871B3D4A}" type="pres">
      <dgm:prSet presAssocID="{AB037677-E936-40CF-A88F-6729784A9BB8}" presName="rootComposite" presStyleCnt="0"/>
      <dgm:spPr/>
    </dgm:pt>
    <dgm:pt modelId="{0344F69C-A253-47E7-8E99-475F09F33677}" type="pres">
      <dgm:prSet presAssocID="{AB037677-E936-40CF-A88F-6729784A9BB8}" presName="rootText" presStyleLbl="node3" presStyleIdx="2" presStyleCnt="6">
        <dgm:presLayoutVars>
          <dgm:chPref val="3"/>
        </dgm:presLayoutVars>
      </dgm:prSet>
      <dgm:spPr/>
    </dgm:pt>
    <dgm:pt modelId="{0A23466F-D788-4CEE-AF4A-E5A7BB33DEE4}" type="pres">
      <dgm:prSet presAssocID="{AB037677-E936-40CF-A88F-6729784A9BB8}" presName="rootConnector" presStyleLbl="node3" presStyleIdx="2" presStyleCnt="6"/>
      <dgm:spPr/>
    </dgm:pt>
    <dgm:pt modelId="{E3AEB8F2-254D-43A0-A011-C7F10251CDCD}" type="pres">
      <dgm:prSet presAssocID="{AB037677-E936-40CF-A88F-6729784A9BB8}" presName="hierChild4" presStyleCnt="0"/>
      <dgm:spPr/>
    </dgm:pt>
    <dgm:pt modelId="{E57AA8E1-7237-4005-AEC8-9994328E5ADF}" type="pres">
      <dgm:prSet presAssocID="{B2A33F5A-1617-40E4-946A-C2277F79994D}" presName="Name37" presStyleLbl="parChTrans1D4" presStyleIdx="2" presStyleCnt="6"/>
      <dgm:spPr/>
    </dgm:pt>
    <dgm:pt modelId="{D0BE9F2E-1843-4B6B-B16C-BE51EE783FF2}" type="pres">
      <dgm:prSet presAssocID="{999E4D9C-7CED-421E-A7FE-C8636A0E97C8}" presName="hierRoot2" presStyleCnt="0">
        <dgm:presLayoutVars>
          <dgm:hierBranch val="init"/>
        </dgm:presLayoutVars>
      </dgm:prSet>
      <dgm:spPr/>
    </dgm:pt>
    <dgm:pt modelId="{91AEA762-6591-4904-AF0D-FA39CF85989F}" type="pres">
      <dgm:prSet presAssocID="{999E4D9C-7CED-421E-A7FE-C8636A0E97C8}" presName="rootComposite" presStyleCnt="0"/>
      <dgm:spPr/>
    </dgm:pt>
    <dgm:pt modelId="{71A1FE0F-4B42-4443-BC98-B02958788C7D}" type="pres">
      <dgm:prSet presAssocID="{999E4D9C-7CED-421E-A7FE-C8636A0E97C8}" presName="rootText" presStyleLbl="node4" presStyleIdx="2" presStyleCnt="6">
        <dgm:presLayoutVars>
          <dgm:chPref val="3"/>
        </dgm:presLayoutVars>
      </dgm:prSet>
      <dgm:spPr/>
    </dgm:pt>
    <dgm:pt modelId="{31C710CD-3B95-43D0-B81B-1D1A12BB2AF5}" type="pres">
      <dgm:prSet presAssocID="{999E4D9C-7CED-421E-A7FE-C8636A0E97C8}" presName="rootConnector" presStyleLbl="node4" presStyleIdx="2" presStyleCnt="6"/>
      <dgm:spPr/>
    </dgm:pt>
    <dgm:pt modelId="{0EEE55AF-95DF-4D1D-84A7-C7D0E1F33223}" type="pres">
      <dgm:prSet presAssocID="{999E4D9C-7CED-421E-A7FE-C8636A0E97C8}" presName="hierChild4" presStyleCnt="0"/>
      <dgm:spPr/>
    </dgm:pt>
    <dgm:pt modelId="{900A7155-754B-40D9-9E81-DB3E1646C44B}" type="pres">
      <dgm:prSet presAssocID="{999E4D9C-7CED-421E-A7FE-C8636A0E97C8}" presName="hierChild5" presStyleCnt="0"/>
      <dgm:spPr/>
    </dgm:pt>
    <dgm:pt modelId="{BC3FE926-73A9-4EC6-891C-B460FB5A3A51}" type="pres">
      <dgm:prSet presAssocID="{AB037677-E936-40CF-A88F-6729784A9BB8}" presName="hierChild5" presStyleCnt="0"/>
      <dgm:spPr/>
    </dgm:pt>
    <dgm:pt modelId="{8F84A494-6388-4D6D-8FC4-47AD14BF73AB}" type="pres">
      <dgm:prSet presAssocID="{5A6C0143-E0CF-402D-A018-4F1EA2938752}" presName="Name37" presStyleLbl="parChTrans1D3" presStyleIdx="3" presStyleCnt="6"/>
      <dgm:spPr/>
    </dgm:pt>
    <dgm:pt modelId="{49201D9D-F9BF-4566-81CF-DAD2D439BFAB}" type="pres">
      <dgm:prSet presAssocID="{4A5CA299-B850-452B-A75D-0DD92207D8EF}" presName="hierRoot2" presStyleCnt="0">
        <dgm:presLayoutVars>
          <dgm:hierBranch val="init"/>
        </dgm:presLayoutVars>
      </dgm:prSet>
      <dgm:spPr/>
    </dgm:pt>
    <dgm:pt modelId="{76AACAAB-048C-49DC-B206-370B1310ED64}" type="pres">
      <dgm:prSet presAssocID="{4A5CA299-B850-452B-A75D-0DD92207D8EF}" presName="rootComposite" presStyleCnt="0"/>
      <dgm:spPr/>
    </dgm:pt>
    <dgm:pt modelId="{04AEEC23-8805-4CD5-9F87-880B4FF29F2F}" type="pres">
      <dgm:prSet presAssocID="{4A5CA299-B850-452B-A75D-0DD92207D8EF}" presName="rootText" presStyleLbl="node3" presStyleIdx="3" presStyleCnt="6">
        <dgm:presLayoutVars>
          <dgm:chPref val="3"/>
        </dgm:presLayoutVars>
      </dgm:prSet>
      <dgm:spPr/>
    </dgm:pt>
    <dgm:pt modelId="{9AA5B5B9-DD33-40BA-BB30-56CEF224F327}" type="pres">
      <dgm:prSet presAssocID="{4A5CA299-B850-452B-A75D-0DD92207D8EF}" presName="rootConnector" presStyleLbl="node3" presStyleIdx="3" presStyleCnt="6"/>
      <dgm:spPr/>
    </dgm:pt>
    <dgm:pt modelId="{DC78AC52-DFAA-4411-93BB-F7AACC84B43C}" type="pres">
      <dgm:prSet presAssocID="{4A5CA299-B850-452B-A75D-0DD92207D8EF}" presName="hierChild4" presStyleCnt="0"/>
      <dgm:spPr/>
    </dgm:pt>
    <dgm:pt modelId="{515C6AAD-1FCF-4317-9B9C-495D8BF65B4D}" type="pres">
      <dgm:prSet presAssocID="{E29FBB14-5ADC-4A94-8E8D-1D451792AF5E}" presName="Name37" presStyleLbl="parChTrans1D4" presStyleIdx="3" presStyleCnt="6"/>
      <dgm:spPr/>
    </dgm:pt>
    <dgm:pt modelId="{281093AC-0178-40B1-BC6E-38F29C36FFE9}" type="pres">
      <dgm:prSet presAssocID="{C80E3585-3C4A-4EC5-8CD1-14EDDF2F8111}" presName="hierRoot2" presStyleCnt="0">
        <dgm:presLayoutVars>
          <dgm:hierBranch val="init"/>
        </dgm:presLayoutVars>
      </dgm:prSet>
      <dgm:spPr/>
    </dgm:pt>
    <dgm:pt modelId="{BF9D09F3-2BB6-4E71-8763-1FCBA56681CF}" type="pres">
      <dgm:prSet presAssocID="{C80E3585-3C4A-4EC5-8CD1-14EDDF2F8111}" presName="rootComposite" presStyleCnt="0"/>
      <dgm:spPr/>
    </dgm:pt>
    <dgm:pt modelId="{2C9CA5D5-EFE6-4631-BAAD-83ECE7D51CF6}" type="pres">
      <dgm:prSet presAssocID="{C80E3585-3C4A-4EC5-8CD1-14EDDF2F8111}" presName="rootText" presStyleLbl="node4" presStyleIdx="3" presStyleCnt="6">
        <dgm:presLayoutVars>
          <dgm:chPref val="3"/>
        </dgm:presLayoutVars>
      </dgm:prSet>
      <dgm:spPr/>
    </dgm:pt>
    <dgm:pt modelId="{4D83A91E-C749-4576-9DF3-F07F156DD0D4}" type="pres">
      <dgm:prSet presAssocID="{C80E3585-3C4A-4EC5-8CD1-14EDDF2F8111}" presName="rootConnector" presStyleLbl="node4" presStyleIdx="3" presStyleCnt="6"/>
      <dgm:spPr/>
    </dgm:pt>
    <dgm:pt modelId="{3081F822-2576-4DF4-B167-B2AE4A3D733C}" type="pres">
      <dgm:prSet presAssocID="{C80E3585-3C4A-4EC5-8CD1-14EDDF2F8111}" presName="hierChild4" presStyleCnt="0"/>
      <dgm:spPr/>
    </dgm:pt>
    <dgm:pt modelId="{54B24260-661C-4151-9ADD-AC10ED002C7B}" type="pres">
      <dgm:prSet presAssocID="{C80E3585-3C4A-4EC5-8CD1-14EDDF2F8111}" presName="hierChild5" presStyleCnt="0"/>
      <dgm:spPr/>
    </dgm:pt>
    <dgm:pt modelId="{53A6C9DD-9F34-49AC-A99A-C159069693EE}" type="pres">
      <dgm:prSet presAssocID="{4A5CA299-B850-452B-A75D-0DD92207D8EF}" presName="hierChild5" presStyleCnt="0"/>
      <dgm:spPr/>
    </dgm:pt>
    <dgm:pt modelId="{88752F2C-3551-49B3-A313-82DA2801A5C5}" type="pres">
      <dgm:prSet presAssocID="{032BE965-B19A-478F-A1F7-DBEC8DF96409}" presName="Name37" presStyleLbl="parChTrans1D3" presStyleIdx="4" presStyleCnt="6"/>
      <dgm:spPr/>
    </dgm:pt>
    <dgm:pt modelId="{23107C78-159E-45CC-A8A0-AD336BA3DFC3}" type="pres">
      <dgm:prSet presAssocID="{58D8BF88-3BFD-4EE9-A0DD-36E18D44424E}" presName="hierRoot2" presStyleCnt="0">
        <dgm:presLayoutVars>
          <dgm:hierBranch val="init"/>
        </dgm:presLayoutVars>
      </dgm:prSet>
      <dgm:spPr/>
    </dgm:pt>
    <dgm:pt modelId="{8E7970E3-4E95-4104-B180-D2BF5D7A081D}" type="pres">
      <dgm:prSet presAssocID="{58D8BF88-3BFD-4EE9-A0DD-36E18D44424E}" presName="rootComposite" presStyleCnt="0"/>
      <dgm:spPr/>
    </dgm:pt>
    <dgm:pt modelId="{21C75D4C-440A-43E0-8460-FB3E5FB842A7}" type="pres">
      <dgm:prSet presAssocID="{58D8BF88-3BFD-4EE9-A0DD-36E18D44424E}" presName="rootText" presStyleLbl="node3" presStyleIdx="4" presStyleCnt="6">
        <dgm:presLayoutVars>
          <dgm:chPref val="3"/>
        </dgm:presLayoutVars>
      </dgm:prSet>
      <dgm:spPr/>
    </dgm:pt>
    <dgm:pt modelId="{43B30D5E-B4C7-464D-B1EE-C6EB1AD3BD66}" type="pres">
      <dgm:prSet presAssocID="{58D8BF88-3BFD-4EE9-A0DD-36E18D44424E}" presName="rootConnector" presStyleLbl="node3" presStyleIdx="4" presStyleCnt="6"/>
      <dgm:spPr/>
    </dgm:pt>
    <dgm:pt modelId="{8E054B24-CD50-4932-A73D-9D4501386772}" type="pres">
      <dgm:prSet presAssocID="{58D8BF88-3BFD-4EE9-A0DD-36E18D44424E}" presName="hierChild4" presStyleCnt="0"/>
      <dgm:spPr/>
    </dgm:pt>
    <dgm:pt modelId="{9405131D-7675-4813-8E15-4F0894F6274E}" type="pres">
      <dgm:prSet presAssocID="{739D3620-471F-4381-A6FA-A6B215E9B4A2}" presName="Name37" presStyleLbl="parChTrans1D4" presStyleIdx="4" presStyleCnt="6"/>
      <dgm:spPr/>
    </dgm:pt>
    <dgm:pt modelId="{27A94539-0803-40A1-A5ED-69D5E5EAF48F}" type="pres">
      <dgm:prSet presAssocID="{9323E5DE-61E6-4981-BF4B-09D93D3F6B98}" presName="hierRoot2" presStyleCnt="0">
        <dgm:presLayoutVars>
          <dgm:hierBranch val="init"/>
        </dgm:presLayoutVars>
      </dgm:prSet>
      <dgm:spPr/>
    </dgm:pt>
    <dgm:pt modelId="{0F49DE4B-2668-49FE-8264-C1B2AD6AE9F6}" type="pres">
      <dgm:prSet presAssocID="{9323E5DE-61E6-4981-BF4B-09D93D3F6B98}" presName="rootComposite" presStyleCnt="0"/>
      <dgm:spPr/>
    </dgm:pt>
    <dgm:pt modelId="{16C679A6-205F-4160-85AF-8EDA505535E0}" type="pres">
      <dgm:prSet presAssocID="{9323E5DE-61E6-4981-BF4B-09D93D3F6B98}" presName="rootText" presStyleLbl="node4" presStyleIdx="4" presStyleCnt="6">
        <dgm:presLayoutVars>
          <dgm:chPref val="3"/>
        </dgm:presLayoutVars>
      </dgm:prSet>
      <dgm:spPr/>
    </dgm:pt>
    <dgm:pt modelId="{C21D1BA3-4CB8-4589-AEA9-811226B485F2}" type="pres">
      <dgm:prSet presAssocID="{9323E5DE-61E6-4981-BF4B-09D93D3F6B98}" presName="rootConnector" presStyleLbl="node4" presStyleIdx="4" presStyleCnt="6"/>
      <dgm:spPr/>
    </dgm:pt>
    <dgm:pt modelId="{A0936B8A-4D59-4FA6-A75E-C7005D5598B9}" type="pres">
      <dgm:prSet presAssocID="{9323E5DE-61E6-4981-BF4B-09D93D3F6B98}" presName="hierChild4" presStyleCnt="0"/>
      <dgm:spPr/>
    </dgm:pt>
    <dgm:pt modelId="{0ABFDA27-145C-4A8D-B30E-725CFE7F89AC}" type="pres">
      <dgm:prSet presAssocID="{9323E5DE-61E6-4981-BF4B-09D93D3F6B98}" presName="hierChild5" presStyleCnt="0"/>
      <dgm:spPr/>
    </dgm:pt>
    <dgm:pt modelId="{8DCE17C2-5E0C-418E-ACD9-4F4DB2056B1C}" type="pres">
      <dgm:prSet presAssocID="{58D8BF88-3BFD-4EE9-A0DD-36E18D44424E}" presName="hierChild5" presStyleCnt="0"/>
      <dgm:spPr/>
    </dgm:pt>
    <dgm:pt modelId="{F661E261-D263-4DF6-BD34-E51C66E880EC}" type="pres">
      <dgm:prSet presAssocID="{E101BCCE-17DD-4EA4-ABF7-0A3EF17F77F5}" presName="Name37" presStyleLbl="parChTrans1D3" presStyleIdx="5" presStyleCnt="6"/>
      <dgm:spPr/>
    </dgm:pt>
    <dgm:pt modelId="{645F9E3C-B81B-4E62-BBE4-DA33DBF671AD}" type="pres">
      <dgm:prSet presAssocID="{36B3767D-852A-4EFB-BF29-70F92179422F}" presName="hierRoot2" presStyleCnt="0">
        <dgm:presLayoutVars>
          <dgm:hierBranch val="init"/>
        </dgm:presLayoutVars>
      </dgm:prSet>
      <dgm:spPr/>
    </dgm:pt>
    <dgm:pt modelId="{1DBB4713-3A23-4383-817A-5BD24BD88435}" type="pres">
      <dgm:prSet presAssocID="{36B3767D-852A-4EFB-BF29-70F92179422F}" presName="rootComposite" presStyleCnt="0"/>
      <dgm:spPr/>
    </dgm:pt>
    <dgm:pt modelId="{74D77DF7-4450-4F14-9EED-4AEFBC8D38CF}" type="pres">
      <dgm:prSet presAssocID="{36B3767D-852A-4EFB-BF29-70F92179422F}" presName="rootText" presStyleLbl="node3" presStyleIdx="5" presStyleCnt="6">
        <dgm:presLayoutVars>
          <dgm:chPref val="3"/>
        </dgm:presLayoutVars>
      </dgm:prSet>
      <dgm:spPr/>
    </dgm:pt>
    <dgm:pt modelId="{055ADD37-3236-4F74-970C-35E27E01DB25}" type="pres">
      <dgm:prSet presAssocID="{36B3767D-852A-4EFB-BF29-70F92179422F}" presName="rootConnector" presStyleLbl="node3" presStyleIdx="5" presStyleCnt="6"/>
      <dgm:spPr/>
    </dgm:pt>
    <dgm:pt modelId="{BE2A4205-DBF3-4EFF-A615-C524EF8AA171}" type="pres">
      <dgm:prSet presAssocID="{36B3767D-852A-4EFB-BF29-70F92179422F}" presName="hierChild4" presStyleCnt="0"/>
      <dgm:spPr/>
    </dgm:pt>
    <dgm:pt modelId="{F4714751-9A63-4D81-94BF-9C6836739AC1}" type="pres">
      <dgm:prSet presAssocID="{E5321B41-2BBA-4499-B28F-D90D8DCBD1C7}" presName="Name37" presStyleLbl="parChTrans1D4" presStyleIdx="5" presStyleCnt="6"/>
      <dgm:spPr/>
    </dgm:pt>
    <dgm:pt modelId="{2864FC07-50EF-40F6-B097-FD1011947CCD}" type="pres">
      <dgm:prSet presAssocID="{FCB294A5-0B19-4905-A799-236FEBF46067}" presName="hierRoot2" presStyleCnt="0">
        <dgm:presLayoutVars>
          <dgm:hierBranch val="init"/>
        </dgm:presLayoutVars>
      </dgm:prSet>
      <dgm:spPr/>
    </dgm:pt>
    <dgm:pt modelId="{77388C0F-13A2-4ADA-97AD-1D5880FE916E}" type="pres">
      <dgm:prSet presAssocID="{FCB294A5-0B19-4905-A799-236FEBF46067}" presName="rootComposite" presStyleCnt="0"/>
      <dgm:spPr/>
    </dgm:pt>
    <dgm:pt modelId="{2E462F6B-8CC6-4AE7-B9C7-D601F46415A5}" type="pres">
      <dgm:prSet presAssocID="{FCB294A5-0B19-4905-A799-236FEBF46067}" presName="rootText" presStyleLbl="node4" presStyleIdx="5" presStyleCnt="6">
        <dgm:presLayoutVars>
          <dgm:chPref val="3"/>
        </dgm:presLayoutVars>
      </dgm:prSet>
      <dgm:spPr/>
    </dgm:pt>
    <dgm:pt modelId="{9506451E-1E11-42B1-A32E-E67CAA4F8349}" type="pres">
      <dgm:prSet presAssocID="{FCB294A5-0B19-4905-A799-236FEBF46067}" presName="rootConnector" presStyleLbl="node4" presStyleIdx="5" presStyleCnt="6"/>
      <dgm:spPr/>
    </dgm:pt>
    <dgm:pt modelId="{4E03F645-B6FF-41EE-BCB3-0EED1A2B1253}" type="pres">
      <dgm:prSet presAssocID="{FCB294A5-0B19-4905-A799-236FEBF46067}" presName="hierChild4" presStyleCnt="0"/>
      <dgm:spPr/>
    </dgm:pt>
    <dgm:pt modelId="{9FBFD5E0-9FF0-4A52-8748-733D8E029D4B}" type="pres">
      <dgm:prSet presAssocID="{FCB294A5-0B19-4905-A799-236FEBF46067}" presName="hierChild5" presStyleCnt="0"/>
      <dgm:spPr/>
    </dgm:pt>
    <dgm:pt modelId="{21F7DC1D-424A-431E-8A3B-803D6A48A5D2}" type="pres">
      <dgm:prSet presAssocID="{36B3767D-852A-4EFB-BF29-70F92179422F}" presName="hierChild5" presStyleCnt="0"/>
      <dgm:spPr/>
    </dgm:pt>
    <dgm:pt modelId="{DD489DE3-614C-47C1-BB1E-E8FC32D950D9}" type="pres">
      <dgm:prSet presAssocID="{94780E08-7F8D-4DE8-AC84-3D9AD2CFBEA6}" presName="hierChild5" presStyleCnt="0"/>
      <dgm:spPr/>
    </dgm:pt>
    <dgm:pt modelId="{7D94EAE5-0479-4580-8D78-DC9754677D2A}" type="pres">
      <dgm:prSet presAssocID="{9CA71ABA-0650-4EEC-92EC-DF5E51BEEA3C}" presName="hierChild3" presStyleCnt="0"/>
      <dgm:spPr/>
    </dgm:pt>
  </dgm:ptLst>
  <dgm:cxnLst>
    <dgm:cxn modelId="{F9534505-7470-4338-9C1F-7EA04B695D0A}" srcId="{448A2B75-6F77-4EBC-83FA-DC5EB9056716}" destId="{849199C8-FDA5-408B-BF94-873D1B6873CA}" srcOrd="0" destOrd="0" parTransId="{D34CBB75-0A93-4A45-A1C4-44649BFE844A}" sibTransId="{71A11D04-FB35-4E57-8114-6F075C9A6B46}"/>
    <dgm:cxn modelId="{3DE87009-695D-4E08-A5CF-17E6C0140686}" type="presOf" srcId="{58D8BF88-3BFD-4EE9-A0DD-36E18D44424E}" destId="{43B30D5E-B4C7-464D-B1EE-C6EB1AD3BD66}" srcOrd="1" destOrd="0" presId="urn:microsoft.com/office/officeart/2005/8/layout/orgChart1"/>
    <dgm:cxn modelId="{4E43B30E-3E30-4BFA-8624-B4AC78236BDC}" srcId="{94780E08-7F8D-4DE8-AC84-3D9AD2CFBEA6}" destId="{AB037677-E936-40CF-A88F-6729784A9BB8}" srcOrd="2" destOrd="0" parTransId="{B19C2C92-6D8A-42C2-83EA-1D03E77C8518}" sibTransId="{1AD43F9F-32B3-4721-BE08-D71C3DD1C3D4}"/>
    <dgm:cxn modelId="{3A507212-CA13-4309-9C8A-5EF4A69B4F30}" type="presOf" srcId="{98A34EB0-986B-47C0-AA97-9061669D2378}" destId="{388EC226-7EB7-41CC-AC04-42DC09B5D9A5}" srcOrd="0" destOrd="0" presId="urn:microsoft.com/office/officeart/2005/8/layout/orgChart1"/>
    <dgm:cxn modelId="{69831F19-9014-4B37-86AA-3DF1E33F3DBF}" type="presOf" srcId="{032BE965-B19A-478F-A1F7-DBEC8DF96409}" destId="{88752F2C-3551-49B3-A313-82DA2801A5C5}" srcOrd="0" destOrd="0" presId="urn:microsoft.com/office/officeart/2005/8/layout/orgChart1"/>
    <dgm:cxn modelId="{1EB3461A-D769-4C76-8E51-FA6588489D58}" type="presOf" srcId="{5B47C050-0ABF-411F-8B1E-853296CE533E}" destId="{3B3224E4-B1B9-4D79-B00F-93780F953987}" srcOrd="1" destOrd="0" presId="urn:microsoft.com/office/officeart/2005/8/layout/orgChart1"/>
    <dgm:cxn modelId="{B767701D-35C5-48FB-A63A-A11FCE6ECDE2}" type="presOf" srcId="{36B3767D-852A-4EFB-BF29-70F92179422F}" destId="{74D77DF7-4450-4F14-9EED-4AEFBC8D38CF}" srcOrd="0" destOrd="0" presId="urn:microsoft.com/office/officeart/2005/8/layout/orgChart1"/>
    <dgm:cxn modelId="{66639723-6085-48FE-830E-C1B4979C05F4}" type="presOf" srcId="{5A6C0143-E0CF-402D-A018-4F1EA2938752}" destId="{8F84A494-6388-4D6D-8FC4-47AD14BF73AB}" srcOrd="0" destOrd="0" presId="urn:microsoft.com/office/officeart/2005/8/layout/orgChart1"/>
    <dgm:cxn modelId="{72157826-5E85-4B2D-BAD4-9AC21FCBE59D}" type="presOf" srcId="{448A2B75-6F77-4EBC-83FA-DC5EB9056716}" destId="{6AD70BAE-8C49-45B4-96B8-3CB000C461A1}" srcOrd="0" destOrd="0" presId="urn:microsoft.com/office/officeart/2005/8/layout/orgChart1"/>
    <dgm:cxn modelId="{8BCB0C2D-875A-4143-B4A9-CCAE6BDFB4B0}" type="presOf" srcId="{FCB294A5-0B19-4905-A799-236FEBF46067}" destId="{9506451E-1E11-42B1-A32E-E67CAA4F8349}" srcOrd="1" destOrd="0" presId="urn:microsoft.com/office/officeart/2005/8/layout/orgChart1"/>
    <dgm:cxn modelId="{26B54732-DB48-4082-8F96-B7EB2D70696C}" type="presOf" srcId="{AB037677-E936-40CF-A88F-6729784A9BB8}" destId="{0A23466F-D788-4CEE-AF4A-E5A7BB33DEE4}" srcOrd="1" destOrd="0" presId="urn:microsoft.com/office/officeart/2005/8/layout/orgChart1"/>
    <dgm:cxn modelId="{24669037-7E56-4AAD-831E-55D9C7B9A1BA}" type="presOf" srcId="{E101BCCE-17DD-4EA4-ABF7-0A3EF17F77F5}" destId="{F661E261-D263-4DF6-BD34-E51C66E880EC}" srcOrd="0" destOrd="0" presId="urn:microsoft.com/office/officeart/2005/8/layout/orgChart1"/>
    <dgm:cxn modelId="{F5FCBA3A-FEDF-4228-8548-9750B816F6AA}" type="presOf" srcId="{5B47C050-0ABF-411F-8B1E-853296CE533E}" destId="{EFCE70B8-3ACE-4AF4-BF3A-877240B70231}" srcOrd="0" destOrd="0" presId="urn:microsoft.com/office/officeart/2005/8/layout/orgChart1"/>
    <dgm:cxn modelId="{C827713B-A629-486D-9784-D84AB6A7C795}" type="presOf" srcId="{8861ACB6-B41B-4AF6-BBCC-F0ADAEFDD77B}" destId="{82D25859-80AE-419F-BB7A-6CEA610230E3}" srcOrd="0" destOrd="0" presId="urn:microsoft.com/office/officeart/2005/8/layout/orgChart1"/>
    <dgm:cxn modelId="{FBF8E43B-C491-44A0-AB6C-399FF221AE3D}" type="presOf" srcId="{D34CBB75-0A93-4A45-A1C4-44649BFE844A}" destId="{CF76DC6B-1E15-4CBD-B15B-8351327D1ADF}" srcOrd="0" destOrd="0" presId="urn:microsoft.com/office/officeart/2005/8/layout/orgChart1"/>
    <dgm:cxn modelId="{048CB441-2A2F-4682-A7E6-3D5FBEDE43E1}" type="presOf" srcId="{FCB294A5-0B19-4905-A799-236FEBF46067}" destId="{2E462F6B-8CC6-4AE7-B9C7-D601F46415A5}" srcOrd="0" destOrd="0" presId="urn:microsoft.com/office/officeart/2005/8/layout/orgChart1"/>
    <dgm:cxn modelId="{6F81F943-5FC6-4912-8B5C-54648C44A1A6}" type="presOf" srcId="{9323E5DE-61E6-4981-BF4B-09D93D3F6B98}" destId="{16C679A6-205F-4160-85AF-8EDA505535E0}" srcOrd="0" destOrd="0" presId="urn:microsoft.com/office/officeart/2005/8/layout/orgChart1"/>
    <dgm:cxn modelId="{ACC02A66-D308-4072-8EFF-B6A63E14F462}" type="presOf" srcId="{C80E3585-3C4A-4EC5-8CD1-14EDDF2F8111}" destId="{2C9CA5D5-EFE6-4631-BAAD-83ECE7D51CF6}" srcOrd="0" destOrd="0" presId="urn:microsoft.com/office/officeart/2005/8/layout/orgChart1"/>
    <dgm:cxn modelId="{0DFEC968-049C-4F9A-8B17-76EFB298FC14}" type="presOf" srcId="{9CA71ABA-0650-4EEC-92EC-DF5E51BEEA3C}" destId="{27DB4880-FA9C-4E1B-8446-E3C1288A9673}" srcOrd="0" destOrd="0" presId="urn:microsoft.com/office/officeart/2005/8/layout/orgChart1"/>
    <dgm:cxn modelId="{11B60869-CB46-494B-B8B6-986ACEFCF067}" srcId="{94780E08-7F8D-4DE8-AC84-3D9AD2CFBEA6}" destId="{5B47C050-0ABF-411F-8B1E-853296CE533E}" srcOrd="0" destOrd="0" parTransId="{98A34EB0-986B-47C0-AA97-9061669D2378}" sibTransId="{FC0DDB30-D775-4EB1-9308-94FA7393F6BD}"/>
    <dgm:cxn modelId="{1A675949-A034-4498-9D33-6632E82BDBE4}" srcId="{94780E08-7F8D-4DE8-AC84-3D9AD2CFBEA6}" destId="{58D8BF88-3BFD-4EE9-A0DD-36E18D44424E}" srcOrd="4" destOrd="0" parTransId="{032BE965-B19A-478F-A1F7-DBEC8DF96409}" sibTransId="{4852F993-3D03-475D-9C19-D6436E366AE8}"/>
    <dgm:cxn modelId="{F4588F6B-4F58-4C82-AE10-75AB317322B4}" srcId="{18C6DDD5-55C1-4AC3-9932-6516B4CAD8E8}" destId="{9CA71ABA-0650-4EEC-92EC-DF5E51BEEA3C}" srcOrd="0" destOrd="0" parTransId="{27E6C736-9499-4A7D-8994-C48D2B6F1990}" sibTransId="{6E19338D-6B1E-4AF1-93C7-A2185BF6F3FC}"/>
    <dgm:cxn modelId="{1794A070-E3AC-4963-ABB2-D1A482973C50}" type="presOf" srcId="{18C6DDD5-55C1-4AC3-9932-6516B4CAD8E8}" destId="{E5AE98A1-0C4D-4DC8-B5E7-2CAD003C39C0}" srcOrd="0" destOrd="0" presId="urn:microsoft.com/office/officeart/2005/8/layout/orgChart1"/>
    <dgm:cxn modelId="{6581E351-04FF-48A3-ACC3-1E16402FB182}" type="presOf" srcId="{999E4D9C-7CED-421E-A7FE-C8636A0E97C8}" destId="{71A1FE0F-4B42-4443-BC98-B02958788C7D}" srcOrd="0" destOrd="0" presId="urn:microsoft.com/office/officeart/2005/8/layout/orgChart1"/>
    <dgm:cxn modelId="{13243572-2C60-45C6-81C4-E143E096972A}" srcId="{36B3767D-852A-4EFB-BF29-70F92179422F}" destId="{FCB294A5-0B19-4905-A799-236FEBF46067}" srcOrd="0" destOrd="0" parTransId="{E5321B41-2BBA-4499-B28F-D90D8DCBD1C7}" sibTransId="{5ED47500-54A4-4FF9-BEB7-BBAB9D10CA59}"/>
    <dgm:cxn modelId="{0B3DE954-52B9-429F-A64D-3FB0F0275F36}" type="presOf" srcId="{E29FBB14-5ADC-4A94-8E8D-1D451792AF5E}" destId="{515C6AAD-1FCF-4317-9B9C-495D8BF65B4D}" srcOrd="0" destOrd="0" presId="urn:microsoft.com/office/officeart/2005/8/layout/orgChart1"/>
    <dgm:cxn modelId="{9BCAAF78-EAA8-4D20-A049-5EEFFB6A12F4}" type="presOf" srcId="{739D3620-471F-4381-A6FA-A6B215E9B4A2}" destId="{9405131D-7675-4813-8E15-4F0894F6274E}" srcOrd="0" destOrd="0" presId="urn:microsoft.com/office/officeart/2005/8/layout/orgChart1"/>
    <dgm:cxn modelId="{10510A7C-BBC8-4ACB-9684-4021CE172F79}" type="presOf" srcId="{9CA71ABA-0650-4EEC-92EC-DF5E51BEEA3C}" destId="{069D1593-CC19-49C0-A498-87354B567FAF}" srcOrd="1" destOrd="0" presId="urn:microsoft.com/office/officeart/2005/8/layout/orgChart1"/>
    <dgm:cxn modelId="{F236D87C-070C-483A-A2E8-26EB7D580FBF}" srcId="{AB037677-E936-40CF-A88F-6729784A9BB8}" destId="{999E4D9C-7CED-421E-A7FE-C8636A0E97C8}" srcOrd="0" destOrd="0" parTransId="{B2A33F5A-1617-40E4-946A-C2277F79994D}" sibTransId="{5C6766B6-33DF-40D1-BC86-885DDEA2B01C}"/>
    <dgm:cxn modelId="{71A5227F-4E5E-4837-91A6-F5A74A2EBEF2}" type="presOf" srcId="{B19C2C92-6D8A-42C2-83EA-1D03E77C8518}" destId="{FDC1E6AF-545F-4250-AB11-ABD2E14D3BC1}" srcOrd="0" destOrd="0" presId="urn:microsoft.com/office/officeart/2005/8/layout/orgChart1"/>
    <dgm:cxn modelId="{4268BE86-C1E5-47A1-8A64-EFD3FCA7AD33}" type="presOf" srcId="{C80E3585-3C4A-4EC5-8CD1-14EDDF2F8111}" destId="{4D83A91E-C749-4576-9DF3-F07F156DD0D4}" srcOrd="1" destOrd="0" presId="urn:microsoft.com/office/officeart/2005/8/layout/orgChart1"/>
    <dgm:cxn modelId="{505B0989-D08C-4EB6-946B-D0CD9B1815B9}" srcId="{4A5CA299-B850-452B-A75D-0DD92207D8EF}" destId="{C80E3585-3C4A-4EC5-8CD1-14EDDF2F8111}" srcOrd="0" destOrd="0" parTransId="{E29FBB14-5ADC-4A94-8E8D-1D451792AF5E}" sibTransId="{6E2D9008-2EF4-4376-A61E-DFD50E67E218}"/>
    <dgm:cxn modelId="{AF434F8C-08BD-4028-8F73-F70C150D8641}" type="presOf" srcId="{4A5CA299-B850-452B-A75D-0DD92207D8EF}" destId="{04AEEC23-8805-4CD5-9F87-880B4FF29F2F}" srcOrd="0" destOrd="0" presId="urn:microsoft.com/office/officeart/2005/8/layout/orgChart1"/>
    <dgm:cxn modelId="{458F6A8F-2A64-465A-ACCD-8F24ADC28B1C}" type="presOf" srcId="{849199C8-FDA5-408B-BF94-873D1B6873CA}" destId="{57ACE79E-1732-4D0C-A01C-FC208C8B97A8}" srcOrd="0" destOrd="0" presId="urn:microsoft.com/office/officeart/2005/8/layout/orgChart1"/>
    <dgm:cxn modelId="{D8B1D393-EB5A-40DB-960F-A678E9EE924E}" type="presOf" srcId="{58D8BF88-3BFD-4EE9-A0DD-36E18D44424E}" destId="{21C75D4C-440A-43E0-8460-FB3E5FB842A7}" srcOrd="0" destOrd="0" presId="urn:microsoft.com/office/officeart/2005/8/layout/orgChart1"/>
    <dgm:cxn modelId="{AE62229A-D2CB-453F-831E-9826BA79FB5B}" type="presOf" srcId="{E0FE7C94-8564-4133-B0F0-12111DD7BA30}" destId="{04C78286-0D7C-429C-A125-504DD61B2EC8}" srcOrd="0" destOrd="0" presId="urn:microsoft.com/office/officeart/2005/8/layout/orgChart1"/>
    <dgm:cxn modelId="{D0BBBE9E-7C1C-4C36-8F70-210DD4642023}" srcId="{94780E08-7F8D-4DE8-AC84-3D9AD2CFBEA6}" destId="{36B3767D-852A-4EFB-BF29-70F92179422F}" srcOrd="5" destOrd="0" parTransId="{E101BCCE-17DD-4EA4-ABF7-0A3EF17F77F5}" sibTransId="{C241A3B5-2AA5-4806-ADDF-2926D406AE84}"/>
    <dgm:cxn modelId="{639101A0-187E-4E34-933A-16AA9359ADD5}" type="presOf" srcId="{849199C8-FDA5-408B-BF94-873D1B6873CA}" destId="{CFF5FAE7-AB6B-4319-B127-4FFF63C1E2A3}" srcOrd="1" destOrd="0" presId="urn:microsoft.com/office/officeart/2005/8/layout/orgChart1"/>
    <dgm:cxn modelId="{AB63A2A1-6A80-4535-AE80-5BA1B28708D7}" type="presOf" srcId="{4A5CA299-B850-452B-A75D-0DD92207D8EF}" destId="{9AA5B5B9-DD33-40BA-BB30-56CEF224F327}" srcOrd="1" destOrd="0" presId="urn:microsoft.com/office/officeart/2005/8/layout/orgChart1"/>
    <dgm:cxn modelId="{78E101A4-BB06-4771-8516-AE6B19CF874F}" srcId="{94780E08-7F8D-4DE8-AC84-3D9AD2CFBEA6}" destId="{448A2B75-6F77-4EBC-83FA-DC5EB9056716}" srcOrd="1" destOrd="0" parTransId="{8861ACB6-B41B-4AF6-BBCC-F0ADAEFDD77B}" sibTransId="{B78AD8A4-82DE-477D-938E-D6E6EF9A4F7C}"/>
    <dgm:cxn modelId="{E54109A8-8C9E-4D27-B283-59714EEF3E84}" srcId="{5B47C050-0ABF-411F-8B1E-853296CE533E}" destId="{A2BDC07A-34EA-436B-9626-CFA804294574}" srcOrd="0" destOrd="0" parTransId="{28582146-E782-4A41-A38A-3172184A2BCE}" sibTransId="{25D04730-4252-4D58-BAB3-62F17C89F4AF}"/>
    <dgm:cxn modelId="{A74285B3-EBC1-41F5-9E2D-8FE2DDB5A550}" srcId="{9CA71ABA-0650-4EEC-92EC-DF5E51BEEA3C}" destId="{94780E08-7F8D-4DE8-AC84-3D9AD2CFBEA6}" srcOrd="0" destOrd="0" parTransId="{E0FE7C94-8564-4133-B0F0-12111DD7BA30}" sibTransId="{EDDF637C-9BE6-4BC1-BC6A-54AD3C9A3E7E}"/>
    <dgm:cxn modelId="{275E6FBD-D5FF-4C79-A7F6-259B7E5652B7}" type="presOf" srcId="{36B3767D-852A-4EFB-BF29-70F92179422F}" destId="{055ADD37-3236-4F74-970C-35E27E01DB25}" srcOrd="1" destOrd="0" presId="urn:microsoft.com/office/officeart/2005/8/layout/orgChart1"/>
    <dgm:cxn modelId="{67C3BAC0-C910-49C9-A7EC-42F8CB9DF615}" type="presOf" srcId="{94780E08-7F8D-4DE8-AC84-3D9AD2CFBEA6}" destId="{348F8A87-6A7C-4090-8BAC-A01648F98895}" srcOrd="0" destOrd="0" presId="urn:microsoft.com/office/officeart/2005/8/layout/orgChart1"/>
    <dgm:cxn modelId="{6925C6C8-18DF-481E-899C-703D859B4333}" type="presOf" srcId="{AB037677-E936-40CF-A88F-6729784A9BB8}" destId="{0344F69C-A253-47E7-8E99-475F09F33677}" srcOrd="0" destOrd="0" presId="urn:microsoft.com/office/officeart/2005/8/layout/orgChart1"/>
    <dgm:cxn modelId="{1C42E8DA-AFAD-4F6F-8579-0BB4E6268F7C}" type="presOf" srcId="{448A2B75-6F77-4EBC-83FA-DC5EB9056716}" destId="{210C050C-589F-4F26-9452-A61C1C77635A}" srcOrd="1" destOrd="0" presId="urn:microsoft.com/office/officeart/2005/8/layout/orgChart1"/>
    <dgm:cxn modelId="{C09815DB-1E36-4281-83E2-D919B7896FC0}" type="presOf" srcId="{E5321B41-2BBA-4499-B28F-D90D8DCBD1C7}" destId="{F4714751-9A63-4D81-94BF-9C6836739AC1}" srcOrd="0" destOrd="0" presId="urn:microsoft.com/office/officeart/2005/8/layout/orgChart1"/>
    <dgm:cxn modelId="{01A1F0E1-33E6-4026-9E72-A265708052E8}" type="presOf" srcId="{28582146-E782-4A41-A38A-3172184A2BCE}" destId="{125A3C36-D9F8-4708-B675-DB4DADC3C066}" srcOrd="0" destOrd="0" presId="urn:microsoft.com/office/officeart/2005/8/layout/orgChart1"/>
    <dgm:cxn modelId="{66E57EE6-958B-4005-B395-A7A9D913B843}" type="presOf" srcId="{A2BDC07A-34EA-436B-9626-CFA804294574}" destId="{5526DAA7-44CB-40DA-AB35-A55A6BCE552B}" srcOrd="1" destOrd="0" presId="urn:microsoft.com/office/officeart/2005/8/layout/orgChart1"/>
    <dgm:cxn modelId="{DB2D42EA-4426-49A3-9066-439CB7AC5C70}" type="presOf" srcId="{A2BDC07A-34EA-436B-9626-CFA804294574}" destId="{C609BE1D-3613-47E1-87CF-10006187D91C}" srcOrd="0" destOrd="0" presId="urn:microsoft.com/office/officeart/2005/8/layout/orgChart1"/>
    <dgm:cxn modelId="{655BE5EC-DEBC-4AEF-A166-FCAAE3191647}" srcId="{58D8BF88-3BFD-4EE9-A0DD-36E18D44424E}" destId="{9323E5DE-61E6-4981-BF4B-09D93D3F6B98}" srcOrd="0" destOrd="0" parTransId="{739D3620-471F-4381-A6FA-A6B215E9B4A2}" sibTransId="{6AB5FF55-5AAC-4F11-96E2-0BC793B4E9E1}"/>
    <dgm:cxn modelId="{741ABFEE-5131-448A-86B3-AEF74E73974A}" srcId="{94780E08-7F8D-4DE8-AC84-3D9AD2CFBEA6}" destId="{4A5CA299-B850-452B-A75D-0DD92207D8EF}" srcOrd="3" destOrd="0" parTransId="{5A6C0143-E0CF-402D-A018-4F1EA2938752}" sibTransId="{FDCEAB37-6EC1-4831-8767-85DD2C653933}"/>
    <dgm:cxn modelId="{C3FD14F4-B63D-44F5-9E72-01F19062F7FD}" type="presOf" srcId="{94780E08-7F8D-4DE8-AC84-3D9AD2CFBEA6}" destId="{1376BE2A-C6F7-4A94-91AA-69D8B0DA315A}" srcOrd="1" destOrd="0" presId="urn:microsoft.com/office/officeart/2005/8/layout/orgChart1"/>
    <dgm:cxn modelId="{8A8724F4-0D58-4D29-92FB-6E9237AEB52D}" type="presOf" srcId="{9323E5DE-61E6-4981-BF4B-09D93D3F6B98}" destId="{C21D1BA3-4CB8-4589-AEA9-811226B485F2}" srcOrd="1" destOrd="0" presId="urn:microsoft.com/office/officeart/2005/8/layout/orgChart1"/>
    <dgm:cxn modelId="{DDA612F7-42ED-4D24-8DDB-82826491303B}" type="presOf" srcId="{B2A33F5A-1617-40E4-946A-C2277F79994D}" destId="{E57AA8E1-7237-4005-AEC8-9994328E5ADF}" srcOrd="0" destOrd="0" presId="urn:microsoft.com/office/officeart/2005/8/layout/orgChart1"/>
    <dgm:cxn modelId="{461879F9-0361-458B-B57E-770679B9B44C}" type="presOf" srcId="{999E4D9C-7CED-421E-A7FE-C8636A0E97C8}" destId="{31C710CD-3B95-43D0-B81B-1D1A12BB2AF5}" srcOrd="1" destOrd="0" presId="urn:microsoft.com/office/officeart/2005/8/layout/orgChart1"/>
    <dgm:cxn modelId="{2862C585-4441-4D9F-AFF2-D0125F17622E}" type="presParOf" srcId="{E5AE98A1-0C4D-4DC8-B5E7-2CAD003C39C0}" destId="{F216C15D-3D3B-4FAE-8C89-30DC157C64F8}" srcOrd="0" destOrd="0" presId="urn:microsoft.com/office/officeart/2005/8/layout/orgChart1"/>
    <dgm:cxn modelId="{68EF8C4B-ACEB-42B3-AF05-AA90687AA051}" type="presParOf" srcId="{F216C15D-3D3B-4FAE-8C89-30DC157C64F8}" destId="{27C75969-2E75-486B-852F-C8EDEB9E4EF9}" srcOrd="0" destOrd="0" presId="urn:microsoft.com/office/officeart/2005/8/layout/orgChart1"/>
    <dgm:cxn modelId="{525F6C7C-23C1-463B-83AF-4FB163B3DC12}" type="presParOf" srcId="{27C75969-2E75-486B-852F-C8EDEB9E4EF9}" destId="{27DB4880-FA9C-4E1B-8446-E3C1288A9673}" srcOrd="0" destOrd="0" presId="urn:microsoft.com/office/officeart/2005/8/layout/orgChart1"/>
    <dgm:cxn modelId="{CB48AEE8-CFCD-4C3B-B7D2-021A8337D258}" type="presParOf" srcId="{27C75969-2E75-486B-852F-C8EDEB9E4EF9}" destId="{069D1593-CC19-49C0-A498-87354B567FAF}" srcOrd="1" destOrd="0" presId="urn:microsoft.com/office/officeart/2005/8/layout/orgChart1"/>
    <dgm:cxn modelId="{243ED038-52EA-414C-9CC2-D427BFF23AF3}" type="presParOf" srcId="{F216C15D-3D3B-4FAE-8C89-30DC157C64F8}" destId="{B433A3CC-DF0D-4C7E-9A59-CAF619A6D168}" srcOrd="1" destOrd="0" presId="urn:microsoft.com/office/officeart/2005/8/layout/orgChart1"/>
    <dgm:cxn modelId="{21BDC961-DEA8-4232-82D3-6D3E93CB2E4A}" type="presParOf" srcId="{B433A3CC-DF0D-4C7E-9A59-CAF619A6D168}" destId="{04C78286-0D7C-429C-A125-504DD61B2EC8}" srcOrd="0" destOrd="0" presId="urn:microsoft.com/office/officeart/2005/8/layout/orgChart1"/>
    <dgm:cxn modelId="{7BC741D6-5C7D-431C-9D21-A62C438D5312}" type="presParOf" srcId="{B433A3CC-DF0D-4C7E-9A59-CAF619A6D168}" destId="{2ACFA93F-9F47-4ECB-B38B-E1BC1C60F071}" srcOrd="1" destOrd="0" presId="urn:microsoft.com/office/officeart/2005/8/layout/orgChart1"/>
    <dgm:cxn modelId="{0C83CBE3-C2B7-4EE7-822D-23B9D57D0BA2}" type="presParOf" srcId="{2ACFA93F-9F47-4ECB-B38B-E1BC1C60F071}" destId="{EDE47042-420B-4EA1-AD33-36E827084F6C}" srcOrd="0" destOrd="0" presId="urn:microsoft.com/office/officeart/2005/8/layout/orgChart1"/>
    <dgm:cxn modelId="{C8501ADE-7BC9-4182-8FCD-4B53348010ED}" type="presParOf" srcId="{EDE47042-420B-4EA1-AD33-36E827084F6C}" destId="{348F8A87-6A7C-4090-8BAC-A01648F98895}" srcOrd="0" destOrd="0" presId="urn:microsoft.com/office/officeart/2005/8/layout/orgChart1"/>
    <dgm:cxn modelId="{AAD29B95-16C9-44A1-A843-4BCB543A6718}" type="presParOf" srcId="{EDE47042-420B-4EA1-AD33-36E827084F6C}" destId="{1376BE2A-C6F7-4A94-91AA-69D8B0DA315A}" srcOrd="1" destOrd="0" presId="urn:microsoft.com/office/officeart/2005/8/layout/orgChart1"/>
    <dgm:cxn modelId="{BF1C6EC1-F1D8-4EF2-B843-C7255E42749F}" type="presParOf" srcId="{2ACFA93F-9F47-4ECB-B38B-E1BC1C60F071}" destId="{42275868-1E85-4114-9FFC-1ADB95012CA0}" srcOrd="1" destOrd="0" presId="urn:microsoft.com/office/officeart/2005/8/layout/orgChart1"/>
    <dgm:cxn modelId="{2D72A487-3C9A-4BF5-8DF4-B5F8FDDBF706}" type="presParOf" srcId="{42275868-1E85-4114-9FFC-1ADB95012CA0}" destId="{388EC226-7EB7-41CC-AC04-42DC09B5D9A5}" srcOrd="0" destOrd="0" presId="urn:microsoft.com/office/officeart/2005/8/layout/orgChart1"/>
    <dgm:cxn modelId="{6F6FE1FF-2A7F-4191-AC03-7877647DC398}" type="presParOf" srcId="{42275868-1E85-4114-9FFC-1ADB95012CA0}" destId="{0AACA11F-0D7B-48E7-9794-F7CA01C12E0B}" srcOrd="1" destOrd="0" presId="urn:microsoft.com/office/officeart/2005/8/layout/orgChart1"/>
    <dgm:cxn modelId="{A50098C4-18F7-423E-A38B-A290D6953D43}" type="presParOf" srcId="{0AACA11F-0D7B-48E7-9794-F7CA01C12E0B}" destId="{6A7CF8C1-39C5-41AB-9225-FBBB282CF211}" srcOrd="0" destOrd="0" presId="urn:microsoft.com/office/officeart/2005/8/layout/orgChart1"/>
    <dgm:cxn modelId="{8A2EC168-0162-4691-9343-89DF19C61D0F}" type="presParOf" srcId="{6A7CF8C1-39C5-41AB-9225-FBBB282CF211}" destId="{EFCE70B8-3ACE-4AF4-BF3A-877240B70231}" srcOrd="0" destOrd="0" presId="urn:microsoft.com/office/officeart/2005/8/layout/orgChart1"/>
    <dgm:cxn modelId="{7D1209F0-0CD3-4F76-90B2-851E76809E00}" type="presParOf" srcId="{6A7CF8C1-39C5-41AB-9225-FBBB282CF211}" destId="{3B3224E4-B1B9-4D79-B00F-93780F953987}" srcOrd="1" destOrd="0" presId="urn:microsoft.com/office/officeart/2005/8/layout/orgChart1"/>
    <dgm:cxn modelId="{39CC6969-7595-415E-BD84-D64E13775543}" type="presParOf" srcId="{0AACA11F-0D7B-48E7-9794-F7CA01C12E0B}" destId="{99C08FC3-2481-411A-8056-74F495F908D1}" srcOrd="1" destOrd="0" presId="urn:microsoft.com/office/officeart/2005/8/layout/orgChart1"/>
    <dgm:cxn modelId="{DB0D9A92-359E-4421-8E25-3B079268CC4E}" type="presParOf" srcId="{99C08FC3-2481-411A-8056-74F495F908D1}" destId="{125A3C36-D9F8-4708-B675-DB4DADC3C066}" srcOrd="0" destOrd="0" presId="urn:microsoft.com/office/officeart/2005/8/layout/orgChart1"/>
    <dgm:cxn modelId="{44145EE4-7860-42DC-8BC9-AF10D5024636}" type="presParOf" srcId="{99C08FC3-2481-411A-8056-74F495F908D1}" destId="{C462C276-B277-4C09-B4C6-9785E1E0E0F2}" srcOrd="1" destOrd="0" presId="urn:microsoft.com/office/officeart/2005/8/layout/orgChart1"/>
    <dgm:cxn modelId="{21E16053-44CD-4E4A-9EDC-FEA4A15F65CB}" type="presParOf" srcId="{C462C276-B277-4C09-B4C6-9785E1E0E0F2}" destId="{052DA287-1E12-4E5B-8CEC-8D9E2D44CB0D}" srcOrd="0" destOrd="0" presId="urn:microsoft.com/office/officeart/2005/8/layout/orgChart1"/>
    <dgm:cxn modelId="{C091FBB0-D0D0-4DEB-BFFA-26E21528B2AE}" type="presParOf" srcId="{052DA287-1E12-4E5B-8CEC-8D9E2D44CB0D}" destId="{C609BE1D-3613-47E1-87CF-10006187D91C}" srcOrd="0" destOrd="0" presId="urn:microsoft.com/office/officeart/2005/8/layout/orgChart1"/>
    <dgm:cxn modelId="{BC576819-9039-494D-821C-316E9CB2B2CC}" type="presParOf" srcId="{052DA287-1E12-4E5B-8CEC-8D9E2D44CB0D}" destId="{5526DAA7-44CB-40DA-AB35-A55A6BCE552B}" srcOrd="1" destOrd="0" presId="urn:microsoft.com/office/officeart/2005/8/layout/orgChart1"/>
    <dgm:cxn modelId="{43DD024F-B52F-48CC-85A2-3D0CCC687593}" type="presParOf" srcId="{C462C276-B277-4C09-B4C6-9785E1E0E0F2}" destId="{73C14073-1698-4D5F-A716-153C8C9321A4}" srcOrd="1" destOrd="0" presId="urn:microsoft.com/office/officeart/2005/8/layout/orgChart1"/>
    <dgm:cxn modelId="{540FD03D-721B-48E6-AB56-642032982258}" type="presParOf" srcId="{C462C276-B277-4C09-B4C6-9785E1E0E0F2}" destId="{F91680F6-CBFF-4D99-BAD1-116CF48B20CA}" srcOrd="2" destOrd="0" presId="urn:microsoft.com/office/officeart/2005/8/layout/orgChart1"/>
    <dgm:cxn modelId="{A5F3E579-7D2D-42E9-8BD9-77DFEDDC7AEB}" type="presParOf" srcId="{0AACA11F-0D7B-48E7-9794-F7CA01C12E0B}" destId="{1F46B001-FA0C-4BD5-A801-82024D905ECF}" srcOrd="2" destOrd="0" presId="urn:microsoft.com/office/officeart/2005/8/layout/orgChart1"/>
    <dgm:cxn modelId="{DB7D73C2-C4E3-4C1F-B4AF-EF50B75C1D72}" type="presParOf" srcId="{42275868-1E85-4114-9FFC-1ADB95012CA0}" destId="{82D25859-80AE-419F-BB7A-6CEA610230E3}" srcOrd="2" destOrd="0" presId="urn:microsoft.com/office/officeart/2005/8/layout/orgChart1"/>
    <dgm:cxn modelId="{AF292077-4FF8-477C-85BB-C557893D49D5}" type="presParOf" srcId="{42275868-1E85-4114-9FFC-1ADB95012CA0}" destId="{6464E05C-A8B8-48A5-BAEC-C8A7ECB6D821}" srcOrd="3" destOrd="0" presId="urn:microsoft.com/office/officeart/2005/8/layout/orgChart1"/>
    <dgm:cxn modelId="{400A9B5C-3A99-409F-A624-4072AEE77E93}" type="presParOf" srcId="{6464E05C-A8B8-48A5-BAEC-C8A7ECB6D821}" destId="{3DD1952A-3FF0-4DB4-ACB3-3A6090573863}" srcOrd="0" destOrd="0" presId="urn:microsoft.com/office/officeart/2005/8/layout/orgChart1"/>
    <dgm:cxn modelId="{C8F6A806-7A28-4F44-B39E-A4178B43D76B}" type="presParOf" srcId="{3DD1952A-3FF0-4DB4-ACB3-3A6090573863}" destId="{6AD70BAE-8C49-45B4-96B8-3CB000C461A1}" srcOrd="0" destOrd="0" presId="urn:microsoft.com/office/officeart/2005/8/layout/orgChart1"/>
    <dgm:cxn modelId="{69BC5CE4-5699-4715-A89B-A0E9D166241D}" type="presParOf" srcId="{3DD1952A-3FF0-4DB4-ACB3-3A6090573863}" destId="{210C050C-589F-4F26-9452-A61C1C77635A}" srcOrd="1" destOrd="0" presId="urn:microsoft.com/office/officeart/2005/8/layout/orgChart1"/>
    <dgm:cxn modelId="{C8DE34B4-87E1-44CE-A877-C5FD147769C1}" type="presParOf" srcId="{6464E05C-A8B8-48A5-BAEC-C8A7ECB6D821}" destId="{C7B810A6-4579-4D91-A4F4-1B833233AB5B}" srcOrd="1" destOrd="0" presId="urn:microsoft.com/office/officeart/2005/8/layout/orgChart1"/>
    <dgm:cxn modelId="{D39439F4-10D6-4905-A9F4-B36BF0233D7D}" type="presParOf" srcId="{C7B810A6-4579-4D91-A4F4-1B833233AB5B}" destId="{CF76DC6B-1E15-4CBD-B15B-8351327D1ADF}" srcOrd="0" destOrd="0" presId="urn:microsoft.com/office/officeart/2005/8/layout/orgChart1"/>
    <dgm:cxn modelId="{64A3CE74-CB97-4C06-B0A7-D094DC8F6B5B}" type="presParOf" srcId="{C7B810A6-4579-4D91-A4F4-1B833233AB5B}" destId="{E979D7EA-5572-4DF3-B1A3-1848150948F7}" srcOrd="1" destOrd="0" presId="urn:microsoft.com/office/officeart/2005/8/layout/orgChart1"/>
    <dgm:cxn modelId="{565F60CC-890D-4589-92D9-E13178460882}" type="presParOf" srcId="{E979D7EA-5572-4DF3-B1A3-1848150948F7}" destId="{EBE8E3BF-4112-4DCE-881F-4B8E750D1D19}" srcOrd="0" destOrd="0" presId="urn:microsoft.com/office/officeart/2005/8/layout/orgChart1"/>
    <dgm:cxn modelId="{8FF65406-04B6-45DB-B117-D81CCD7D7AD3}" type="presParOf" srcId="{EBE8E3BF-4112-4DCE-881F-4B8E750D1D19}" destId="{57ACE79E-1732-4D0C-A01C-FC208C8B97A8}" srcOrd="0" destOrd="0" presId="urn:microsoft.com/office/officeart/2005/8/layout/orgChart1"/>
    <dgm:cxn modelId="{22933DE0-7713-4F16-983C-9282DFDDF4ED}" type="presParOf" srcId="{EBE8E3BF-4112-4DCE-881F-4B8E750D1D19}" destId="{CFF5FAE7-AB6B-4319-B127-4FFF63C1E2A3}" srcOrd="1" destOrd="0" presId="urn:microsoft.com/office/officeart/2005/8/layout/orgChart1"/>
    <dgm:cxn modelId="{210BD039-39A6-4E87-A7C5-AB4B45002B6F}" type="presParOf" srcId="{E979D7EA-5572-4DF3-B1A3-1848150948F7}" destId="{1CCAA521-7E2A-455C-9C08-4ED9558327CE}" srcOrd="1" destOrd="0" presId="urn:microsoft.com/office/officeart/2005/8/layout/orgChart1"/>
    <dgm:cxn modelId="{F84D9331-EB14-4864-B483-35DC0D60A3B1}" type="presParOf" srcId="{E979D7EA-5572-4DF3-B1A3-1848150948F7}" destId="{07E43C68-650D-4415-8793-269EC88A4E0D}" srcOrd="2" destOrd="0" presId="urn:microsoft.com/office/officeart/2005/8/layout/orgChart1"/>
    <dgm:cxn modelId="{52EE4D87-BB78-4BFF-ABB7-38E9E58C8022}" type="presParOf" srcId="{6464E05C-A8B8-48A5-BAEC-C8A7ECB6D821}" destId="{4C4B77C3-D24C-4A8B-9836-AB3DB6473C43}" srcOrd="2" destOrd="0" presId="urn:microsoft.com/office/officeart/2005/8/layout/orgChart1"/>
    <dgm:cxn modelId="{82C01869-5BE0-458D-8843-AB0BA8D28D75}" type="presParOf" srcId="{42275868-1E85-4114-9FFC-1ADB95012CA0}" destId="{FDC1E6AF-545F-4250-AB11-ABD2E14D3BC1}" srcOrd="4" destOrd="0" presId="urn:microsoft.com/office/officeart/2005/8/layout/orgChart1"/>
    <dgm:cxn modelId="{EB9ED16B-A63E-41A1-A1D0-CD7552BBD656}" type="presParOf" srcId="{42275868-1E85-4114-9FFC-1ADB95012CA0}" destId="{DBC4EEA0-4C6B-4299-994E-DE8A84063A96}" srcOrd="5" destOrd="0" presId="urn:microsoft.com/office/officeart/2005/8/layout/orgChart1"/>
    <dgm:cxn modelId="{559C8C39-3DF5-4F26-8CB1-2F1C04DA8CD6}" type="presParOf" srcId="{DBC4EEA0-4C6B-4299-994E-DE8A84063A96}" destId="{C5E64283-AA4A-4E77-9097-8001871B3D4A}" srcOrd="0" destOrd="0" presId="urn:microsoft.com/office/officeart/2005/8/layout/orgChart1"/>
    <dgm:cxn modelId="{46A0ABD8-1067-45D6-94B5-A0A9E7CA72DC}" type="presParOf" srcId="{C5E64283-AA4A-4E77-9097-8001871B3D4A}" destId="{0344F69C-A253-47E7-8E99-475F09F33677}" srcOrd="0" destOrd="0" presId="urn:microsoft.com/office/officeart/2005/8/layout/orgChart1"/>
    <dgm:cxn modelId="{80E88E57-C51F-4592-9A56-8B2E2F82EF1B}" type="presParOf" srcId="{C5E64283-AA4A-4E77-9097-8001871B3D4A}" destId="{0A23466F-D788-4CEE-AF4A-E5A7BB33DEE4}" srcOrd="1" destOrd="0" presId="urn:microsoft.com/office/officeart/2005/8/layout/orgChart1"/>
    <dgm:cxn modelId="{E3BCBA8C-D9AA-4DAC-9349-D6FD6FD73446}" type="presParOf" srcId="{DBC4EEA0-4C6B-4299-994E-DE8A84063A96}" destId="{E3AEB8F2-254D-43A0-A011-C7F10251CDCD}" srcOrd="1" destOrd="0" presId="urn:microsoft.com/office/officeart/2005/8/layout/orgChart1"/>
    <dgm:cxn modelId="{08ABB7A7-7787-4379-B022-6A3279D6D0EF}" type="presParOf" srcId="{E3AEB8F2-254D-43A0-A011-C7F10251CDCD}" destId="{E57AA8E1-7237-4005-AEC8-9994328E5ADF}" srcOrd="0" destOrd="0" presId="urn:microsoft.com/office/officeart/2005/8/layout/orgChart1"/>
    <dgm:cxn modelId="{50B4478E-013D-4F6C-A711-C3A8AB19A661}" type="presParOf" srcId="{E3AEB8F2-254D-43A0-A011-C7F10251CDCD}" destId="{D0BE9F2E-1843-4B6B-B16C-BE51EE783FF2}" srcOrd="1" destOrd="0" presId="urn:microsoft.com/office/officeart/2005/8/layout/orgChart1"/>
    <dgm:cxn modelId="{C26A263B-B116-4012-87A4-7294127F5CE6}" type="presParOf" srcId="{D0BE9F2E-1843-4B6B-B16C-BE51EE783FF2}" destId="{91AEA762-6591-4904-AF0D-FA39CF85989F}" srcOrd="0" destOrd="0" presId="urn:microsoft.com/office/officeart/2005/8/layout/orgChart1"/>
    <dgm:cxn modelId="{2402B4FA-A172-4968-BA8D-F7A5784F0D57}" type="presParOf" srcId="{91AEA762-6591-4904-AF0D-FA39CF85989F}" destId="{71A1FE0F-4B42-4443-BC98-B02958788C7D}" srcOrd="0" destOrd="0" presId="urn:microsoft.com/office/officeart/2005/8/layout/orgChart1"/>
    <dgm:cxn modelId="{E131E622-9F2D-456A-A77F-AD433F9092C3}" type="presParOf" srcId="{91AEA762-6591-4904-AF0D-FA39CF85989F}" destId="{31C710CD-3B95-43D0-B81B-1D1A12BB2AF5}" srcOrd="1" destOrd="0" presId="urn:microsoft.com/office/officeart/2005/8/layout/orgChart1"/>
    <dgm:cxn modelId="{6CE83B55-72B9-4961-B29A-C4D066AD3FC3}" type="presParOf" srcId="{D0BE9F2E-1843-4B6B-B16C-BE51EE783FF2}" destId="{0EEE55AF-95DF-4D1D-84A7-C7D0E1F33223}" srcOrd="1" destOrd="0" presId="urn:microsoft.com/office/officeart/2005/8/layout/orgChart1"/>
    <dgm:cxn modelId="{13874867-1B05-414F-BCA8-1C670B5A34D8}" type="presParOf" srcId="{D0BE9F2E-1843-4B6B-B16C-BE51EE783FF2}" destId="{900A7155-754B-40D9-9E81-DB3E1646C44B}" srcOrd="2" destOrd="0" presId="urn:microsoft.com/office/officeart/2005/8/layout/orgChart1"/>
    <dgm:cxn modelId="{8C2AE801-D0A2-49F9-824B-46254CA109C2}" type="presParOf" srcId="{DBC4EEA0-4C6B-4299-994E-DE8A84063A96}" destId="{BC3FE926-73A9-4EC6-891C-B460FB5A3A51}" srcOrd="2" destOrd="0" presId="urn:microsoft.com/office/officeart/2005/8/layout/orgChart1"/>
    <dgm:cxn modelId="{7F9D6DF9-3A19-4D64-827C-6BC96E025F89}" type="presParOf" srcId="{42275868-1E85-4114-9FFC-1ADB95012CA0}" destId="{8F84A494-6388-4D6D-8FC4-47AD14BF73AB}" srcOrd="6" destOrd="0" presId="urn:microsoft.com/office/officeart/2005/8/layout/orgChart1"/>
    <dgm:cxn modelId="{B40A2E15-7F73-4914-9957-1B4C273BEE46}" type="presParOf" srcId="{42275868-1E85-4114-9FFC-1ADB95012CA0}" destId="{49201D9D-F9BF-4566-81CF-DAD2D439BFAB}" srcOrd="7" destOrd="0" presId="urn:microsoft.com/office/officeart/2005/8/layout/orgChart1"/>
    <dgm:cxn modelId="{E2CBCCF0-AA7B-42B8-B1FF-99A8F248A603}" type="presParOf" srcId="{49201D9D-F9BF-4566-81CF-DAD2D439BFAB}" destId="{76AACAAB-048C-49DC-B206-370B1310ED64}" srcOrd="0" destOrd="0" presId="urn:microsoft.com/office/officeart/2005/8/layout/orgChart1"/>
    <dgm:cxn modelId="{0C8BCAEE-05F4-4431-B782-185F59667957}" type="presParOf" srcId="{76AACAAB-048C-49DC-B206-370B1310ED64}" destId="{04AEEC23-8805-4CD5-9F87-880B4FF29F2F}" srcOrd="0" destOrd="0" presId="urn:microsoft.com/office/officeart/2005/8/layout/orgChart1"/>
    <dgm:cxn modelId="{AFA75572-8D71-47EC-9634-E68D4AE082F6}" type="presParOf" srcId="{76AACAAB-048C-49DC-B206-370B1310ED64}" destId="{9AA5B5B9-DD33-40BA-BB30-56CEF224F327}" srcOrd="1" destOrd="0" presId="urn:microsoft.com/office/officeart/2005/8/layout/orgChart1"/>
    <dgm:cxn modelId="{934AC4F3-A5AF-4978-B2C8-8014D454D935}" type="presParOf" srcId="{49201D9D-F9BF-4566-81CF-DAD2D439BFAB}" destId="{DC78AC52-DFAA-4411-93BB-F7AACC84B43C}" srcOrd="1" destOrd="0" presId="urn:microsoft.com/office/officeart/2005/8/layout/orgChart1"/>
    <dgm:cxn modelId="{B3E29AB1-7554-4CFB-9719-B6EAA776BE25}" type="presParOf" srcId="{DC78AC52-DFAA-4411-93BB-F7AACC84B43C}" destId="{515C6AAD-1FCF-4317-9B9C-495D8BF65B4D}" srcOrd="0" destOrd="0" presId="urn:microsoft.com/office/officeart/2005/8/layout/orgChart1"/>
    <dgm:cxn modelId="{44771FB5-AF9A-41D2-BA65-72985A769FD1}" type="presParOf" srcId="{DC78AC52-DFAA-4411-93BB-F7AACC84B43C}" destId="{281093AC-0178-40B1-BC6E-38F29C36FFE9}" srcOrd="1" destOrd="0" presId="urn:microsoft.com/office/officeart/2005/8/layout/orgChart1"/>
    <dgm:cxn modelId="{A61875A1-461C-4131-AE59-A1F5B5A6B7C7}" type="presParOf" srcId="{281093AC-0178-40B1-BC6E-38F29C36FFE9}" destId="{BF9D09F3-2BB6-4E71-8763-1FCBA56681CF}" srcOrd="0" destOrd="0" presId="urn:microsoft.com/office/officeart/2005/8/layout/orgChart1"/>
    <dgm:cxn modelId="{7F8EDFF3-ED29-4297-9BD6-108892A152E1}" type="presParOf" srcId="{BF9D09F3-2BB6-4E71-8763-1FCBA56681CF}" destId="{2C9CA5D5-EFE6-4631-BAAD-83ECE7D51CF6}" srcOrd="0" destOrd="0" presId="urn:microsoft.com/office/officeart/2005/8/layout/orgChart1"/>
    <dgm:cxn modelId="{D4EBE62C-607B-47A2-8FB4-CFF8A73EC40B}" type="presParOf" srcId="{BF9D09F3-2BB6-4E71-8763-1FCBA56681CF}" destId="{4D83A91E-C749-4576-9DF3-F07F156DD0D4}" srcOrd="1" destOrd="0" presId="urn:microsoft.com/office/officeart/2005/8/layout/orgChart1"/>
    <dgm:cxn modelId="{FBF20454-943D-451F-A7D0-4830DB0A13A1}" type="presParOf" srcId="{281093AC-0178-40B1-BC6E-38F29C36FFE9}" destId="{3081F822-2576-4DF4-B167-B2AE4A3D733C}" srcOrd="1" destOrd="0" presId="urn:microsoft.com/office/officeart/2005/8/layout/orgChart1"/>
    <dgm:cxn modelId="{85649A58-7453-4B78-865E-E319DB7C28A6}" type="presParOf" srcId="{281093AC-0178-40B1-BC6E-38F29C36FFE9}" destId="{54B24260-661C-4151-9ADD-AC10ED002C7B}" srcOrd="2" destOrd="0" presId="urn:microsoft.com/office/officeart/2005/8/layout/orgChart1"/>
    <dgm:cxn modelId="{4E1FA6C1-2877-4842-A6B9-508603314E52}" type="presParOf" srcId="{49201D9D-F9BF-4566-81CF-DAD2D439BFAB}" destId="{53A6C9DD-9F34-49AC-A99A-C159069693EE}" srcOrd="2" destOrd="0" presId="urn:microsoft.com/office/officeart/2005/8/layout/orgChart1"/>
    <dgm:cxn modelId="{CA32D4DA-37FB-4521-B723-2988CB7E754C}" type="presParOf" srcId="{42275868-1E85-4114-9FFC-1ADB95012CA0}" destId="{88752F2C-3551-49B3-A313-82DA2801A5C5}" srcOrd="8" destOrd="0" presId="urn:microsoft.com/office/officeart/2005/8/layout/orgChart1"/>
    <dgm:cxn modelId="{0018531D-8E5F-462B-BCAC-64BA7BF2EEF9}" type="presParOf" srcId="{42275868-1E85-4114-9FFC-1ADB95012CA0}" destId="{23107C78-159E-45CC-A8A0-AD336BA3DFC3}" srcOrd="9" destOrd="0" presId="urn:microsoft.com/office/officeart/2005/8/layout/orgChart1"/>
    <dgm:cxn modelId="{0D275365-4486-4CF3-BA26-861080DB6BF7}" type="presParOf" srcId="{23107C78-159E-45CC-A8A0-AD336BA3DFC3}" destId="{8E7970E3-4E95-4104-B180-D2BF5D7A081D}" srcOrd="0" destOrd="0" presId="urn:microsoft.com/office/officeart/2005/8/layout/orgChart1"/>
    <dgm:cxn modelId="{C66BB0B9-0789-4397-B653-D6A87DAEAACF}" type="presParOf" srcId="{8E7970E3-4E95-4104-B180-D2BF5D7A081D}" destId="{21C75D4C-440A-43E0-8460-FB3E5FB842A7}" srcOrd="0" destOrd="0" presId="urn:microsoft.com/office/officeart/2005/8/layout/orgChart1"/>
    <dgm:cxn modelId="{6C3A6194-67A8-4D01-8A89-B025CE7DC6D2}" type="presParOf" srcId="{8E7970E3-4E95-4104-B180-D2BF5D7A081D}" destId="{43B30D5E-B4C7-464D-B1EE-C6EB1AD3BD66}" srcOrd="1" destOrd="0" presId="urn:microsoft.com/office/officeart/2005/8/layout/orgChart1"/>
    <dgm:cxn modelId="{BB5288E1-689F-4A5C-82F7-4CC41E25B59E}" type="presParOf" srcId="{23107C78-159E-45CC-A8A0-AD336BA3DFC3}" destId="{8E054B24-CD50-4932-A73D-9D4501386772}" srcOrd="1" destOrd="0" presId="urn:microsoft.com/office/officeart/2005/8/layout/orgChart1"/>
    <dgm:cxn modelId="{67F88F54-A0EC-4CE3-B464-07C7568D6963}" type="presParOf" srcId="{8E054B24-CD50-4932-A73D-9D4501386772}" destId="{9405131D-7675-4813-8E15-4F0894F6274E}" srcOrd="0" destOrd="0" presId="urn:microsoft.com/office/officeart/2005/8/layout/orgChart1"/>
    <dgm:cxn modelId="{268D8D40-307C-486B-9A57-B63BD605C385}" type="presParOf" srcId="{8E054B24-CD50-4932-A73D-9D4501386772}" destId="{27A94539-0803-40A1-A5ED-69D5E5EAF48F}" srcOrd="1" destOrd="0" presId="urn:microsoft.com/office/officeart/2005/8/layout/orgChart1"/>
    <dgm:cxn modelId="{52F53D2D-CF33-4059-81A4-12E87CB4C562}" type="presParOf" srcId="{27A94539-0803-40A1-A5ED-69D5E5EAF48F}" destId="{0F49DE4B-2668-49FE-8264-C1B2AD6AE9F6}" srcOrd="0" destOrd="0" presId="urn:microsoft.com/office/officeart/2005/8/layout/orgChart1"/>
    <dgm:cxn modelId="{407EAC9A-0492-4F19-89C4-76CC16EE73DA}" type="presParOf" srcId="{0F49DE4B-2668-49FE-8264-C1B2AD6AE9F6}" destId="{16C679A6-205F-4160-85AF-8EDA505535E0}" srcOrd="0" destOrd="0" presId="urn:microsoft.com/office/officeart/2005/8/layout/orgChart1"/>
    <dgm:cxn modelId="{D0A4AD01-01FB-4A0D-85E9-65521E681E55}" type="presParOf" srcId="{0F49DE4B-2668-49FE-8264-C1B2AD6AE9F6}" destId="{C21D1BA3-4CB8-4589-AEA9-811226B485F2}" srcOrd="1" destOrd="0" presId="urn:microsoft.com/office/officeart/2005/8/layout/orgChart1"/>
    <dgm:cxn modelId="{3FDE0ABD-4286-48BA-94B8-33A7842A7911}" type="presParOf" srcId="{27A94539-0803-40A1-A5ED-69D5E5EAF48F}" destId="{A0936B8A-4D59-4FA6-A75E-C7005D5598B9}" srcOrd="1" destOrd="0" presId="urn:microsoft.com/office/officeart/2005/8/layout/orgChart1"/>
    <dgm:cxn modelId="{C75E4A94-2885-4F6C-A3ED-9ABEC1542D41}" type="presParOf" srcId="{27A94539-0803-40A1-A5ED-69D5E5EAF48F}" destId="{0ABFDA27-145C-4A8D-B30E-725CFE7F89AC}" srcOrd="2" destOrd="0" presId="urn:microsoft.com/office/officeart/2005/8/layout/orgChart1"/>
    <dgm:cxn modelId="{81DA641C-9190-4D25-98D9-94D673051959}" type="presParOf" srcId="{23107C78-159E-45CC-A8A0-AD336BA3DFC3}" destId="{8DCE17C2-5E0C-418E-ACD9-4F4DB2056B1C}" srcOrd="2" destOrd="0" presId="urn:microsoft.com/office/officeart/2005/8/layout/orgChart1"/>
    <dgm:cxn modelId="{47BAE759-EDA0-48CD-967A-644BF923740E}" type="presParOf" srcId="{42275868-1E85-4114-9FFC-1ADB95012CA0}" destId="{F661E261-D263-4DF6-BD34-E51C66E880EC}" srcOrd="10" destOrd="0" presId="urn:microsoft.com/office/officeart/2005/8/layout/orgChart1"/>
    <dgm:cxn modelId="{26F485B6-EB18-4978-A311-AD0D3CE556B6}" type="presParOf" srcId="{42275868-1E85-4114-9FFC-1ADB95012CA0}" destId="{645F9E3C-B81B-4E62-BBE4-DA33DBF671AD}" srcOrd="11" destOrd="0" presId="urn:microsoft.com/office/officeart/2005/8/layout/orgChart1"/>
    <dgm:cxn modelId="{6399F5E1-72CE-4FA9-8859-2B967724C1DE}" type="presParOf" srcId="{645F9E3C-B81B-4E62-BBE4-DA33DBF671AD}" destId="{1DBB4713-3A23-4383-817A-5BD24BD88435}" srcOrd="0" destOrd="0" presId="urn:microsoft.com/office/officeart/2005/8/layout/orgChart1"/>
    <dgm:cxn modelId="{752B496B-0AF9-461C-BC03-714D2DE1EA22}" type="presParOf" srcId="{1DBB4713-3A23-4383-817A-5BD24BD88435}" destId="{74D77DF7-4450-4F14-9EED-4AEFBC8D38CF}" srcOrd="0" destOrd="0" presId="urn:microsoft.com/office/officeart/2005/8/layout/orgChart1"/>
    <dgm:cxn modelId="{17C59C9C-360E-4CC1-B0D2-3BD9029AB324}" type="presParOf" srcId="{1DBB4713-3A23-4383-817A-5BD24BD88435}" destId="{055ADD37-3236-4F74-970C-35E27E01DB25}" srcOrd="1" destOrd="0" presId="urn:microsoft.com/office/officeart/2005/8/layout/orgChart1"/>
    <dgm:cxn modelId="{D5AA7C70-EC18-4374-B9EB-27FDF455B923}" type="presParOf" srcId="{645F9E3C-B81B-4E62-BBE4-DA33DBF671AD}" destId="{BE2A4205-DBF3-4EFF-A615-C524EF8AA171}" srcOrd="1" destOrd="0" presId="urn:microsoft.com/office/officeart/2005/8/layout/orgChart1"/>
    <dgm:cxn modelId="{5B280BCB-8BA3-445E-A2A1-493E2B494A83}" type="presParOf" srcId="{BE2A4205-DBF3-4EFF-A615-C524EF8AA171}" destId="{F4714751-9A63-4D81-94BF-9C6836739AC1}" srcOrd="0" destOrd="0" presId="urn:microsoft.com/office/officeart/2005/8/layout/orgChart1"/>
    <dgm:cxn modelId="{7AF4A93B-7A50-4BBF-87E3-91A5D862EE6B}" type="presParOf" srcId="{BE2A4205-DBF3-4EFF-A615-C524EF8AA171}" destId="{2864FC07-50EF-40F6-B097-FD1011947CCD}" srcOrd="1" destOrd="0" presId="urn:microsoft.com/office/officeart/2005/8/layout/orgChart1"/>
    <dgm:cxn modelId="{BF255573-7A1B-4960-BA3B-E91BBD890667}" type="presParOf" srcId="{2864FC07-50EF-40F6-B097-FD1011947CCD}" destId="{77388C0F-13A2-4ADA-97AD-1D5880FE916E}" srcOrd="0" destOrd="0" presId="urn:microsoft.com/office/officeart/2005/8/layout/orgChart1"/>
    <dgm:cxn modelId="{D9EDF125-E2E5-478C-A006-320A7CE52E6A}" type="presParOf" srcId="{77388C0F-13A2-4ADA-97AD-1D5880FE916E}" destId="{2E462F6B-8CC6-4AE7-B9C7-D601F46415A5}" srcOrd="0" destOrd="0" presId="urn:microsoft.com/office/officeart/2005/8/layout/orgChart1"/>
    <dgm:cxn modelId="{3A7E2766-9CFA-4B7B-AEAD-560123A0821A}" type="presParOf" srcId="{77388C0F-13A2-4ADA-97AD-1D5880FE916E}" destId="{9506451E-1E11-42B1-A32E-E67CAA4F8349}" srcOrd="1" destOrd="0" presId="urn:microsoft.com/office/officeart/2005/8/layout/orgChart1"/>
    <dgm:cxn modelId="{BC8F5115-EFF4-45F5-9459-BC6EA4AF0D54}" type="presParOf" srcId="{2864FC07-50EF-40F6-B097-FD1011947CCD}" destId="{4E03F645-B6FF-41EE-BCB3-0EED1A2B1253}" srcOrd="1" destOrd="0" presId="urn:microsoft.com/office/officeart/2005/8/layout/orgChart1"/>
    <dgm:cxn modelId="{A43AD30C-1E58-441C-AF42-61D19EF21766}" type="presParOf" srcId="{2864FC07-50EF-40F6-B097-FD1011947CCD}" destId="{9FBFD5E0-9FF0-4A52-8748-733D8E029D4B}" srcOrd="2" destOrd="0" presId="urn:microsoft.com/office/officeart/2005/8/layout/orgChart1"/>
    <dgm:cxn modelId="{8B5FCEB9-FDFB-4D1D-93DC-891350A65CF6}" type="presParOf" srcId="{645F9E3C-B81B-4E62-BBE4-DA33DBF671AD}" destId="{21F7DC1D-424A-431E-8A3B-803D6A48A5D2}" srcOrd="2" destOrd="0" presId="urn:microsoft.com/office/officeart/2005/8/layout/orgChart1"/>
    <dgm:cxn modelId="{660B8F4A-7E66-46F5-8CA4-3FF41B9D0A4A}" type="presParOf" srcId="{2ACFA93F-9F47-4ECB-B38B-E1BC1C60F071}" destId="{DD489DE3-614C-47C1-BB1E-E8FC32D950D9}" srcOrd="2" destOrd="0" presId="urn:microsoft.com/office/officeart/2005/8/layout/orgChart1"/>
    <dgm:cxn modelId="{EBB05C2C-20B3-4807-ACB3-52B4BE03F7D5}" type="presParOf" srcId="{F216C15D-3D3B-4FAE-8C89-30DC157C64F8}" destId="{7D94EAE5-0479-4580-8D78-DC9754677D2A}"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4E30D9-CBDA-46DD-9CEE-15B069F7692B}" type="doc">
      <dgm:prSet loTypeId="urn:microsoft.com/office/officeart/2005/8/layout/vProcess5" loCatId="process" qsTypeId="urn:microsoft.com/office/officeart/2005/8/quickstyle/simple5" qsCatId="simple" csTypeId="urn:microsoft.com/office/officeart/2005/8/colors/colorful2" csCatId="colorful"/>
      <dgm:spPr/>
      <dgm:t>
        <a:bodyPr/>
        <a:lstStyle/>
        <a:p>
          <a:endParaRPr lang="en-US"/>
        </a:p>
      </dgm:t>
    </dgm:pt>
    <dgm:pt modelId="{860D3FA8-8DB3-472B-989F-F40FA351E8E9}">
      <dgm:prSet/>
      <dgm:spPr/>
      <dgm:t>
        <a:bodyPr/>
        <a:lstStyle/>
        <a:p>
          <a:r>
            <a:rPr lang="en-US" b="1"/>
            <a:t>Fermentation products are used in the laboratory to differentiate various bacteria for diagnostic purposes. </a:t>
          </a:r>
          <a:endParaRPr lang="en-US"/>
        </a:p>
      </dgm:t>
    </dgm:pt>
    <dgm:pt modelId="{FEB00868-D860-4550-A920-834B7C396830}" type="parTrans" cxnId="{91E12D88-0E20-4B8B-9E53-F08FD2A68B22}">
      <dgm:prSet/>
      <dgm:spPr/>
      <dgm:t>
        <a:bodyPr/>
        <a:lstStyle/>
        <a:p>
          <a:endParaRPr lang="en-US"/>
        </a:p>
      </dgm:t>
    </dgm:pt>
    <dgm:pt modelId="{18D788F6-7FFF-499E-9B85-46EF8A7216D2}" type="sibTrans" cxnId="{91E12D88-0E20-4B8B-9E53-F08FD2A68B22}">
      <dgm:prSet/>
      <dgm:spPr/>
      <dgm:t>
        <a:bodyPr/>
        <a:lstStyle/>
        <a:p>
          <a:endParaRPr lang="en-US"/>
        </a:p>
      </dgm:t>
    </dgm:pt>
    <dgm:pt modelId="{2B096BF0-E102-45C7-B371-B9B062596758}">
      <dgm:prSet/>
      <dgm:spPr/>
      <dgm:t>
        <a:bodyPr/>
        <a:lstStyle/>
        <a:p>
          <a:r>
            <a:rPr lang="en-US"/>
            <a:t>For example, </a:t>
          </a:r>
          <a:r>
            <a:rPr lang="en-US" i="1"/>
            <a:t>E. coli</a:t>
          </a:r>
          <a:r>
            <a:rPr lang="en-US"/>
            <a:t> can ferment lactose, forming gas, whereas some of its close gram-negative relatives cannot.</a:t>
          </a:r>
        </a:p>
      </dgm:t>
    </dgm:pt>
    <dgm:pt modelId="{A30D551F-E1A3-4E62-A9BC-814F4E226D16}" type="parTrans" cxnId="{E61C8046-EDD6-4277-B0B1-C4D0F2967674}">
      <dgm:prSet/>
      <dgm:spPr/>
      <dgm:t>
        <a:bodyPr/>
        <a:lstStyle/>
        <a:p>
          <a:endParaRPr lang="en-US"/>
        </a:p>
      </dgm:t>
    </dgm:pt>
    <dgm:pt modelId="{01CF54C2-C2D2-46B2-890C-A04A3F663BD5}" type="sibTrans" cxnId="{E61C8046-EDD6-4277-B0B1-C4D0F2967674}">
      <dgm:prSet/>
      <dgm:spPr/>
      <dgm:t>
        <a:bodyPr/>
        <a:lstStyle/>
        <a:p>
          <a:endParaRPr lang="en-US"/>
        </a:p>
      </dgm:t>
    </dgm:pt>
    <dgm:pt modelId="{D29F7402-6466-4107-B84E-A68FC087AF00}">
      <dgm:prSet/>
      <dgm:spPr/>
      <dgm:t>
        <a:bodyPr/>
        <a:lstStyle/>
        <a:p>
          <a:r>
            <a:rPr lang="en-US"/>
            <a:t>The ability to ferment the sugar alcohol sorbitol is used to identify the pathogenic enterohemorrhagic O157:H7 strain of </a:t>
          </a:r>
          <a:r>
            <a:rPr lang="en-US" i="1"/>
            <a:t>E. coli</a:t>
          </a:r>
          <a:r>
            <a:rPr lang="en-US"/>
            <a:t> because, unlike other </a:t>
          </a:r>
          <a:r>
            <a:rPr lang="en-US" i="1"/>
            <a:t>E. coli</a:t>
          </a:r>
          <a:r>
            <a:rPr lang="en-US"/>
            <a:t> strains, it is unable to ferment sorbitol. </a:t>
          </a:r>
        </a:p>
      </dgm:t>
    </dgm:pt>
    <dgm:pt modelId="{1620C7D2-2C18-4210-83B0-C7BDF12BC97F}" type="parTrans" cxnId="{7A0F721E-C7CE-4E26-9DBB-85CBF16D74BE}">
      <dgm:prSet/>
      <dgm:spPr/>
      <dgm:t>
        <a:bodyPr/>
        <a:lstStyle/>
        <a:p>
          <a:endParaRPr lang="en-US"/>
        </a:p>
      </dgm:t>
    </dgm:pt>
    <dgm:pt modelId="{3952D7BF-51D6-47D3-B332-085255AEFB43}" type="sibTrans" cxnId="{7A0F721E-C7CE-4E26-9DBB-85CBF16D74BE}">
      <dgm:prSet/>
      <dgm:spPr/>
      <dgm:t>
        <a:bodyPr/>
        <a:lstStyle/>
        <a:p>
          <a:endParaRPr lang="en-US"/>
        </a:p>
      </dgm:t>
    </dgm:pt>
    <dgm:pt modelId="{CAADBFF5-9A93-443A-A20C-0D2DFA61AE83}">
      <dgm:prSet/>
      <dgm:spPr/>
      <dgm:t>
        <a:bodyPr/>
        <a:lstStyle/>
        <a:p>
          <a:r>
            <a:rPr lang="en-US"/>
            <a:t>Last, mannitol fermentation differentiates the mannitol-fermenting </a:t>
          </a:r>
          <a:r>
            <a:rPr lang="en-US" b="1" i="1"/>
            <a:t>Staphylococcus aureus</a:t>
          </a:r>
          <a:r>
            <a:rPr lang="en-US"/>
            <a:t> from other non–mannitol-fermenting staphylococci.</a:t>
          </a:r>
          <a:br>
            <a:rPr lang="en-US"/>
          </a:br>
          <a:endParaRPr lang="en-US"/>
        </a:p>
      </dgm:t>
    </dgm:pt>
    <dgm:pt modelId="{55B76105-7C30-4283-934E-3A0149DBD20D}" type="parTrans" cxnId="{BBC50071-46CE-42A4-B9AA-6599C2E7B4B1}">
      <dgm:prSet/>
      <dgm:spPr/>
      <dgm:t>
        <a:bodyPr/>
        <a:lstStyle/>
        <a:p>
          <a:endParaRPr lang="en-US"/>
        </a:p>
      </dgm:t>
    </dgm:pt>
    <dgm:pt modelId="{07CAD48F-3108-4E50-BB34-4BFCCD9D8C0B}" type="sibTrans" cxnId="{BBC50071-46CE-42A4-B9AA-6599C2E7B4B1}">
      <dgm:prSet/>
      <dgm:spPr/>
      <dgm:t>
        <a:bodyPr/>
        <a:lstStyle/>
        <a:p>
          <a:endParaRPr lang="en-US"/>
        </a:p>
      </dgm:t>
    </dgm:pt>
    <dgm:pt modelId="{DF4124C6-94C9-4605-843B-580B3A450AE5}" type="pres">
      <dgm:prSet presAssocID="{864E30D9-CBDA-46DD-9CEE-15B069F7692B}" presName="outerComposite" presStyleCnt="0">
        <dgm:presLayoutVars>
          <dgm:chMax val="5"/>
          <dgm:dir/>
          <dgm:resizeHandles val="exact"/>
        </dgm:presLayoutVars>
      </dgm:prSet>
      <dgm:spPr/>
    </dgm:pt>
    <dgm:pt modelId="{A31926C3-ED25-4487-8AB7-BD6A442F6B21}" type="pres">
      <dgm:prSet presAssocID="{864E30D9-CBDA-46DD-9CEE-15B069F7692B}" presName="dummyMaxCanvas" presStyleCnt="0">
        <dgm:presLayoutVars/>
      </dgm:prSet>
      <dgm:spPr/>
    </dgm:pt>
    <dgm:pt modelId="{1DD3F15C-FE22-4A75-90CA-7153794E66EA}" type="pres">
      <dgm:prSet presAssocID="{864E30D9-CBDA-46DD-9CEE-15B069F7692B}" presName="FourNodes_1" presStyleLbl="node1" presStyleIdx="0" presStyleCnt="4">
        <dgm:presLayoutVars>
          <dgm:bulletEnabled val="1"/>
        </dgm:presLayoutVars>
      </dgm:prSet>
      <dgm:spPr/>
    </dgm:pt>
    <dgm:pt modelId="{9CF458D6-D51B-4780-88DA-8809CFC1F561}" type="pres">
      <dgm:prSet presAssocID="{864E30D9-CBDA-46DD-9CEE-15B069F7692B}" presName="FourNodes_2" presStyleLbl="node1" presStyleIdx="1" presStyleCnt="4">
        <dgm:presLayoutVars>
          <dgm:bulletEnabled val="1"/>
        </dgm:presLayoutVars>
      </dgm:prSet>
      <dgm:spPr/>
    </dgm:pt>
    <dgm:pt modelId="{252CFEA3-D92D-48B8-816C-98CF5366576F}" type="pres">
      <dgm:prSet presAssocID="{864E30D9-CBDA-46DD-9CEE-15B069F7692B}" presName="FourNodes_3" presStyleLbl="node1" presStyleIdx="2" presStyleCnt="4">
        <dgm:presLayoutVars>
          <dgm:bulletEnabled val="1"/>
        </dgm:presLayoutVars>
      </dgm:prSet>
      <dgm:spPr/>
    </dgm:pt>
    <dgm:pt modelId="{FF19BA7B-F238-4923-81F8-A680D7250CA4}" type="pres">
      <dgm:prSet presAssocID="{864E30D9-CBDA-46DD-9CEE-15B069F7692B}" presName="FourNodes_4" presStyleLbl="node1" presStyleIdx="3" presStyleCnt="4">
        <dgm:presLayoutVars>
          <dgm:bulletEnabled val="1"/>
        </dgm:presLayoutVars>
      </dgm:prSet>
      <dgm:spPr/>
    </dgm:pt>
    <dgm:pt modelId="{A204C4E5-89F2-42DC-B1B5-7B15B09AC4C1}" type="pres">
      <dgm:prSet presAssocID="{864E30D9-CBDA-46DD-9CEE-15B069F7692B}" presName="FourConn_1-2" presStyleLbl="fgAccFollowNode1" presStyleIdx="0" presStyleCnt="3">
        <dgm:presLayoutVars>
          <dgm:bulletEnabled val="1"/>
        </dgm:presLayoutVars>
      </dgm:prSet>
      <dgm:spPr/>
    </dgm:pt>
    <dgm:pt modelId="{2187918B-2005-4113-B070-69FBCFB278F8}" type="pres">
      <dgm:prSet presAssocID="{864E30D9-CBDA-46DD-9CEE-15B069F7692B}" presName="FourConn_2-3" presStyleLbl="fgAccFollowNode1" presStyleIdx="1" presStyleCnt="3">
        <dgm:presLayoutVars>
          <dgm:bulletEnabled val="1"/>
        </dgm:presLayoutVars>
      </dgm:prSet>
      <dgm:spPr/>
    </dgm:pt>
    <dgm:pt modelId="{7EB987F9-CD38-4C2A-99C5-56FA40B638CD}" type="pres">
      <dgm:prSet presAssocID="{864E30D9-CBDA-46DD-9CEE-15B069F7692B}" presName="FourConn_3-4" presStyleLbl="fgAccFollowNode1" presStyleIdx="2" presStyleCnt="3">
        <dgm:presLayoutVars>
          <dgm:bulletEnabled val="1"/>
        </dgm:presLayoutVars>
      </dgm:prSet>
      <dgm:spPr/>
    </dgm:pt>
    <dgm:pt modelId="{A395B039-AA90-444E-8AD8-4E320440C621}" type="pres">
      <dgm:prSet presAssocID="{864E30D9-CBDA-46DD-9CEE-15B069F7692B}" presName="FourNodes_1_text" presStyleLbl="node1" presStyleIdx="3" presStyleCnt="4">
        <dgm:presLayoutVars>
          <dgm:bulletEnabled val="1"/>
        </dgm:presLayoutVars>
      </dgm:prSet>
      <dgm:spPr/>
    </dgm:pt>
    <dgm:pt modelId="{2D3A98A5-D1DF-4A1D-957D-A23706483A41}" type="pres">
      <dgm:prSet presAssocID="{864E30D9-CBDA-46DD-9CEE-15B069F7692B}" presName="FourNodes_2_text" presStyleLbl="node1" presStyleIdx="3" presStyleCnt="4">
        <dgm:presLayoutVars>
          <dgm:bulletEnabled val="1"/>
        </dgm:presLayoutVars>
      </dgm:prSet>
      <dgm:spPr/>
    </dgm:pt>
    <dgm:pt modelId="{2C884B36-75CA-492F-8FC0-903FC9145194}" type="pres">
      <dgm:prSet presAssocID="{864E30D9-CBDA-46DD-9CEE-15B069F7692B}" presName="FourNodes_3_text" presStyleLbl="node1" presStyleIdx="3" presStyleCnt="4">
        <dgm:presLayoutVars>
          <dgm:bulletEnabled val="1"/>
        </dgm:presLayoutVars>
      </dgm:prSet>
      <dgm:spPr/>
    </dgm:pt>
    <dgm:pt modelId="{8AA1E47F-0A9F-4376-B1E4-0E455525D68B}" type="pres">
      <dgm:prSet presAssocID="{864E30D9-CBDA-46DD-9CEE-15B069F7692B}" presName="FourNodes_4_text" presStyleLbl="node1" presStyleIdx="3" presStyleCnt="4">
        <dgm:presLayoutVars>
          <dgm:bulletEnabled val="1"/>
        </dgm:presLayoutVars>
      </dgm:prSet>
      <dgm:spPr/>
    </dgm:pt>
  </dgm:ptLst>
  <dgm:cxnLst>
    <dgm:cxn modelId="{DC465311-D3F1-4B4D-8470-E64EF7DAF8B0}" type="presOf" srcId="{2B096BF0-E102-45C7-B371-B9B062596758}" destId="{9CF458D6-D51B-4780-88DA-8809CFC1F561}" srcOrd="0" destOrd="0" presId="urn:microsoft.com/office/officeart/2005/8/layout/vProcess5"/>
    <dgm:cxn modelId="{B0720E12-C39D-46E8-A56A-88DD38C1F046}" type="presOf" srcId="{860D3FA8-8DB3-472B-989F-F40FA351E8E9}" destId="{A395B039-AA90-444E-8AD8-4E320440C621}" srcOrd="1" destOrd="0" presId="urn:microsoft.com/office/officeart/2005/8/layout/vProcess5"/>
    <dgm:cxn modelId="{14D28D12-E20D-4298-856C-C31ED40DA1B6}" type="presOf" srcId="{D29F7402-6466-4107-B84E-A68FC087AF00}" destId="{2C884B36-75CA-492F-8FC0-903FC9145194}" srcOrd="1" destOrd="0" presId="urn:microsoft.com/office/officeart/2005/8/layout/vProcess5"/>
    <dgm:cxn modelId="{7A0F721E-C7CE-4E26-9DBB-85CBF16D74BE}" srcId="{864E30D9-CBDA-46DD-9CEE-15B069F7692B}" destId="{D29F7402-6466-4107-B84E-A68FC087AF00}" srcOrd="2" destOrd="0" parTransId="{1620C7D2-2C18-4210-83B0-C7BDF12BC97F}" sibTransId="{3952D7BF-51D6-47D3-B332-085255AEFB43}"/>
    <dgm:cxn modelId="{7119D428-CA05-4291-95EE-AC85133FBC86}" type="presOf" srcId="{01CF54C2-C2D2-46B2-890C-A04A3F663BD5}" destId="{2187918B-2005-4113-B070-69FBCFB278F8}" srcOrd="0" destOrd="0" presId="urn:microsoft.com/office/officeart/2005/8/layout/vProcess5"/>
    <dgm:cxn modelId="{01FA8629-44BB-4833-8075-35373E5D7CA7}" type="presOf" srcId="{860D3FA8-8DB3-472B-989F-F40FA351E8E9}" destId="{1DD3F15C-FE22-4A75-90CA-7153794E66EA}" srcOrd="0" destOrd="0" presId="urn:microsoft.com/office/officeart/2005/8/layout/vProcess5"/>
    <dgm:cxn modelId="{E61C8046-EDD6-4277-B0B1-C4D0F2967674}" srcId="{864E30D9-CBDA-46DD-9CEE-15B069F7692B}" destId="{2B096BF0-E102-45C7-B371-B9B062596758}" srcOrd="1" destOrd="0" parTransId="{A30D551F-E1A3-4E62-A9BC-814F4E226D16}" sibTransId="{01CF54C2-C2D2-46B2-890C-A04A3F663BD5}"/>
    <dgm:cxn modelId="{BBC50071-46CE-42A4-B9AA-6599C2E7B4B1}" srcId="{864E30D9-CBDA-46DD-9CEE-15B069F7692B}" destId="{CAADBFF5-9A93-443A-A20C-0D2DFA61AE83}" srcOrd="3" destOrd="0" parTransId="{55B76105-7C30-4283-934E-3A0149DBD20D}" sibTransId="{07CAD48F-3108-4E50-BB34-4BFCCD9D8C0B}"/>
    <dgm:cxn modelId="{68BFC057-2AA3-4B84-B6A2-0761D9EA51E9}" type="presOf" srcId="{CAADBFF5-9A93-443A-A20C-0D2DFA61AE83}" destId="{8AA1E47F-0A9F-4376-B1E4-0E455525D68B}" srcOrd="1" destOrd="0" presId="urn:microsoft.com/office/officeart/2005/8/layout/vProcess5"/>
    <dgm:cxn modelId="{91E12D88-0E20-4B8B-9E53-F08FD2A68B22}" srcId="{864E30D9-CBDA-46DD-9CEE-15B069F7692B}" destId="{860D3FA8-8DB3-472B-989F-F40FA351E8E9}" srcOrd="0" destOrd="0" parTransId="{FEB00868-D860-4550-A920-834B7C396830}" sibTransId="{18D788F6-7FFF-499E-9B85-46EF8A7216D2}"/>
    <dgm:cxn modelId="{EFF0BD90-8842-4DB9-A07C-36F689A6D30E}" type="presOf" srcId="{864E30D9-CBDA-46DD-9CEE-15B069F7692B}" destId="{DF4124C6-94C9-4605-843B-580B3A450AE5}" srcOrd="0" destOrd="0" presId="urn:microsoft.com/office/officeart/2005/8/layout/vProcess5"/>
    <dgm:cxn modelId="{590D2EBA-3326-4F50-93AE-A2BB2F083AB6}" type="presOf" srcId="{3952D7BF-51D6-47D3-B332-085255AEFB43}" destId="{7EB987F9-CD38-4C2A-99C5-56FA40B638CD}" srcOrd="0" destOrd="0" presId="urn:microsoft.com/office/officeart/2005/8/layout/vProcess5"/>
    <dgm:cxn modelId="{CE7A81C0-AFAE-490E-91FA-321861563200}" type="presOf" srcId="{2B096BF0-E102-45C7-B371-B9B062596758}" destId="{2D3A98A5-D1DF-4A1D-957D-A23706483A41}" srcOrd="1" destOrd="0" presId="urn:microsoft.com/office/officeart/2005/8/layout/vProcess5"/>
    <dgm:cxn modelId="{5BA8F1C3-D2EC-41FC-A43A-F400A7C65014}" type="presOf" srcId="{D29F7402-6466-4107-B84E-A68FC087AF00}" destId="{252CFEA3-D92D-48B8-816C-98CF5366576F}" srcOrd="0" destOrd="0" presId="urn:microsoft.com/office/officeart/2005/8/layout/vProcess5"/>
    <dgm:cxn modelId="{059FC6EB-2C0F-4A8A-956E-75773ADAD1A8}" type="presOf" srcId="{CAADBFF5-9A93-443A-A20C-0D2DFA61AE83}" destId="{FF19BA7B-F238-4923-81F8-A680D7250CA4}" srcOrd="0" destOrd="0" presId="urn:microsoft.com/office/officeart/2005/8/layout/vProcess5"/>
    <dgm:cxn modelId="{98D991F4-CAD8-422C-8753-F04A93DD04E4}" type="presOf" srcId="{18D788F6-7FFF-499E-9B85-46EF8A7216D2}" destId="{A204C4E5-89F2-42DC-B1B5-7B15B09AC4C1}" srcOrd="0" destOrd="0" presId="urn:microsoft.com/office/officeart/2005/8/layout/vProcess5"/>
    <dgm:cxn modelId="{6B46E5BF-7249-438A-BB8C-8903FCAE56F2}" type="presParOf" srcId="{DF4124C6-94C9-4605-843B-580B3A450AE5}" destId="{A31926C3-ED25-4487-8AB7-BD6A442F6B21}" srcOrd="0" destOrd="0" presId="urn:microsoft.com/office/officeart/2005/8/layout/vProcess5"/>
    <dgm:cxn modelId="{5FEC073D-8671-4FAF-930B-7469AC43819E}" type="presParOf" srcId="{DF4124C6-94C9-4605-843B-580B3A450AE5}" destId="{1DD3F15C-FE22-4A75-90CA-7153794E66EA}" srcOrd="1" destOrd="0" presId="urn:microsoft.com/office/officeart/2005/8/layout/vProcess5"/>
    <dgm:cxn modelId="{8228D93D-D6B2-43E7-9306-37EDFB3AD488}" type="presParOf" srcId="{DF4124C6-94C9-4605-843B-580B3A450AE5}" destId="{9CF458D6-D51B-4780-88DA-8809CFC1F561}" srcOrd="2" destOrd="0" presId="urn:microsoft.com/office/officeart/2005/8/layout/vProcess5"/>
    <dgm:cxn modelId="{BE6D603A-03D3-4BB1-A07C-9C88FCFBE05D}" type="presParOf" srcId="{DF4124C6-94C9-4605-843B-580B3A450AE5}" destId="{252CFEA3-D92D-48B8-816C-98CF5366576F}" srcOrd="3" destOrd="0" presId="urn:microsoft.com/office/officeart/2005/8/layout/vProcess5"/>
    <dgm:cxn modelId="{43F9F3CE-1126-4A66-8D37-7FCA90C85B57}" type="presParOf" srcId="{DF4124C6-94C9-4605-843B-580B3A450AE5}" destId="{FF19BA7B-F238-4923-81F8-A680D7250CA4}" srcOrd="4" destOrd="0" presId="urn:microsoft.com/office/officeart/2005/8/layout/vProcess5"/>
    <dgm:cxn modelId="{4C1EDDE5-0F52-484B-87D3-0BA58519B07B}" type="presParOf" srcId="{DF4124C6-94C9-4605-843B-580B3A450AE5}" destId="{A204C4E5-89F2-42DC-B1B5-7B15B09AC4C1}" srcOrd="5" destOrd="0" presId="urn:microsoft.com/office/officeart/2005/8/layout/vProcess5"/>
    <dgm:cxn modelId="{CB5203F2-4207-48B7-A6AD-85EE62FDA7AB}" type="presParOf" srcId="{DF4124C6-94C9-4605-843B-580B3A450AE5}" destId="{2187918B-2005-4113-B070-69FBCFB278F8}" srcOrd="6" destOrd="0" presId="urn:microsoft.com/office/officeart/2005/8/layout/vProcess5"/>
    <dgm:cxn modelId="{203AE997-A3F7-4D94-ABE3-70C73DFE934D}" type="presParOf" srcId="{DF4124C6-94C9-4605-843B-580B3A450AE5}" destId="{7EB987F9-CD38-4C2A-99C5-56FA40B638CD}" srcOrd="7" destOrd="0" presId="urn:microsoft.com/office/officeart/2005/8/layout/vProcess5"/>
    <dgm:cxn modelId="{2BFE5CFF-5CAA-4958-BDEE-B4AEEA079707}" type="presParOf" srcId="{DF4124C6-94C9-4605-843B-580B3A450AE5}" destId="{A395B039-AA90-444E-8AD8-4E320440C621}" srcOrd="8" destOrd="0" presId="urn:microsoft.com/office/officeart/2005/8/layout/vProcess5"/>
    <dgm:cxn modelId="{91BC04E9-CC23-4E16-8CC3-9266310D92EF}" type="presParOf" srcId="{DF4124C6-94C9-4605-843B-580B3A450AE5}" destId="{2D3A98A5-D1DF-4A1D-957D-A23706483A41}" srcOrd="9" destOrd="0" presId="urn:microsoft.com/office/officeart/2005/8/layout/vProcess5"/>
    <dgm:cxn modelId="{4C43C696-AB9B-4122-BE78-28DF97155BB0}" type="presParOf" srcId="{DF4124C6-94C9-4605-843B-580B3A450AE5}" destId="{2C884B36-75CA-492F-8FC0-903FC9145194}" srcOrd="10" destOrd="0" presId="urn:microsoft.com/office/officeart/2005/8/layout/vProcess5"/>
    <dgm:cxn modelId="{C8418465-0D80-4442-9C31-92EECBCE9B53}" type="presParOf" srcId="{DF4124C6-94C9-4605-843B-580B3A450AE5}" destId="{8AA1E47F-0A9F-4376-B1E4-0E455525D68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14751-9A63-4D81-94BF-9C6836739AC1}">
      <dsp:nvSpPr>
        <dsp:cNvPr id="0" name=""/>
        <dsp:cNvSpPr/>
      </dsp:nvSpPr>
      <dsp:spPr>
        <a:xfrm>
          <a:off x="9828753" y="4160796"/>
          <a:ext cx="239606" cy="734792"/>
        </a:xfrm>
        <a:custGeom>
          <a:avLst/>
          <a:gdLst/>
          <a:ahLst/>
          <a:cxnLst/>
          <a:rect l="0" t="0" r="0" b="0"/>
          <a:pathLst>
            <a:path>
              <a:moveTo>
                <a:pt x="0" y="0"/>
              </a:moveTo>
              <a:lnTo>
                <a:pt x="0" y="734792"/>
              </a:lnTo>
              <a:lnTo>
                <a:pt x="239606" y="734792"/>
              </a:lnTo>
            </a:path>
          </a:pathLst>
        </a:custGeom>
        <a:noFill/>
        <a:ln w="12700" cap="flat" cmpd="sng" algn="ctr">
          <a:solidFill>
            <a:schemeClr val="accent1">
              <a:tint val="5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61E261-D263-4DF6-BD34-E51C66E880EC}">
      <dsp:nvSpPr>
        <dsp:cNvPr id="0" name=""/>
        <dsp:cNvSpPr/>
      </dsp:nvSpPr>
      <dsp:spPr>
        <a:xfrm>
          <a:off x="5635644" y="3026660"/>
          <a:ext cx="4832059" cy="335448"/>
        </a:xfrm>
        <a:custGeom>
          <a:avLst/>
          <a:gdLst/>
          <a:ahLst/>
          <a:cxnLst/>
          <a:rect l="0" t="0" r="0" b="0"/>
          <a:pathLst>
            <a:path>
              <a:moveTo>
                <a:pt x="0" y="0"/>
              </a:moveTo>
              <a:lnTo>
                <a:pt x="0" y="167724"/>
              </a:lnTo>
              <a:lnTo>
                <a:pt x="4832059" y="167724"/>
              </a:lnTo>
              <a:lnTo>
                <a:pt x="4832059" y="335448"/>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405131D-7675-4813-8E15-4F0894F6274E}">
      <dsp:nvSpPr>
        <dsp:cNvPr id="0" name=""/>
        <dsp:cNvSpPr/>
      </dsp:nvSpPr>
      <dsp:spPr>
        <a:xfrm>
          <a:off x="7895929" y="4160796"/>
          <a:ext cx="239606" cy="734792"/>
        </a:xfrm>
        <a:custGeom>
          <a:avLst/>
          <a:gdLst/>
          <a:ahLst/>
          <a:cxnLst/>
          <a:rect l="0" t="0" r="0" b="0"/>
          <a:pathLst>
            <a:path>
              <a:moveTo>
                <a:pt x="0" y="0"/>
              </a:moveTo>
              <a:lnTo>
                <a:pt x="0" y="734792"/>
              </a:lnTo>
              <a:lnTo>
                <a:pt x="239606" y="734792"/>
              </a:lnTo>
            </a:path>
          </a:pathLst>
        </a:custGeom>
        <a:noFill/>
        <a:ln w="12700" cap="flat" cmpd="sng" algn="ctr">
          <a:solidFill>
            <a:schemeClr val="accent1">
              <a:tint val="5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8752F2C-3551-49B3-A313-82DA2801A5C5}">
      <dsp:nvSpPr>
        <dsp:cNvPr id="0" name=""/>
        <dsp:cNvSpPr/>
      </dsp:nvSpPr>
      <dsp:spPr>
        <a:xfrm>
          <a:off x="5635644" y="3026660"/>
          <a:ext cx="2899235" cy="335448"/>
        </a:xfrm>
        <a:custGeom>
          <a:avLst/>
          <a:gdLst/>
          <a:ahLst/>
          <a:cxnLst/>
          <a:rect l="0" t="0" r="0" b="0"/>
          <a:pathLst>
            <a:path>
              <a:moveTo>
                <a:pt x="0" y="0"/>
              </a:moveTo>
              <a:lnTo>
                <a:pt x="0" y="167724"/>
              </a:lnTo>
              <a:lnTo>
                <a:pt x="2899235" y="167724"/>
              </a:lnTo>
              <a:lnTo>
                <a:pt x="2899235" y="335448"/>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15C6AAD-1FCF-4317-9B9C-495D8BF65B4D}">
      <dsp:nvSpPr>
        <dsp:cNvPr id="0" name=""/>
        <dsp:cNvSpPr/>
      </dsp:nvSpPr>
      <dsp:spPr>
        <a:xfrm>
          <a:off x="5963106" y="4160796"/>
          <a:ext cx="239606" cy="734792"/>
        </a:xfrm>
        <a:custGeom>
          <a:avLst/>
          <a:gdLst/>
          <a:ahLst/>
          <a:cxnLst/>
          <a:rect l="0" t="0" r="0" b="0"/>
          <a:pathLst>
            <a:path>
              <a:moveTo>
                <a:pt x="0" y="0"/>
              </a:moveTo>
              <a:lnTo>
                <a:pt x="0" y="734792"/>
              </a:lnTo>
              <a:lnTo>
                <a:pt x="239606" y="734792"/>
              </a:lnTo>
            </a:path>
          </a:pathLst>
        </a:custGeom>
        <a:noFill/>
        <a:ln w="12700" cap="flat" cmpd="sng" algn="ctr">
          <a:solidFill>
            <a:schemeClr val="accent1">
              <a:tint val="5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F84A494-6388-4D6D-8FC4-47AD14BF73AB}">
      <dsp:nvSpPr>
        <dsp:cNvPr id="0" name=""/>
        <dsp:cNvSpPr/>
      </dsp:nvSpPr>
      <dsp:spPr>
        <a:xfrm>
          <a:off x="5635644" y="3026660"/>
          <a:ext cx="966411" cy="335448"/>
        </a:xfrm>
        <a:custGeom>
          <a:avLst/>
          <a:gdLst/>
          <a:ahLst/>
          <a:cxnLst/>
          <a:rect l="0" t="0" r="0" b="0"/>
          <a:pathLst>
            <a:path>
              <a:moveTo>
                <a:pt x="0" y="0"/>
              </a:moveTo>
              <a:lnTo>
                <a:pt x="0" y="167724"/>
              </a:lnTo>
              <a:lnTo>
                <a:pt x="966411" y="167724"/>
              </a:lnTo>
              <a:lnTo>
                <a:pt x="966411" y="335448"/>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57AA8E1-7237-4005-AEC8-9994328E5ADF}">
      <dsp:nvSpPr>
        <dsp:cNvPr id="0" name=""/>
        <dsp:cNvSpPr/>
      </dsp:nvSpPr>
      <dsp:spPr>
        <a:xfrm>
          <a:off x="4030282" y="4160796"/>
          <a:ext cx="239606" cy="734792"/>
        </a:xfrm>
        <a:custGeom>
          <a:avLst/>
          <a:gdLst/>
          <a:ahLst/>
          <a:cxnLst/>
          <a:rect l="0" t="0" r="0" b="0"/>
          <a:pathLst>
            <a:path>
              <a:moveTo>
                <a:pt x="0" y="0"/>
              </a:moveTo>
              <a:lnTo>
                <a:pt x="0" y="734792"/>
              </a:lnTo>
              <a:lnTo>
                <a:pt x="239606" y="734792"/>
              </a:lnTo>
            </a:path>
          </a:pathLst>
        </a:custGeom>
        <a:noFill/>
        <a:ln w="12700" cap="flat" cmpd="sng" algn="ctr">
          <a:solidFill>
            <a:schemeClr val="accent1">
              <a:tint val="5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DC1E6AF-545F-4250-AB11-ABD2E14D3BC1}">
      <dsp:nvSpPr>
        <dsp:cNvPr id="0" name=""/>
        <dsp:cNvSpPr/>
      </dsp:nvSpPr>
      <dsp:spPr>
        <a:xfrm>
          <a:off x="4669232" y="3026660"/>
          <a:ext cx="966411" cy="335448"/>
        </a:xfrm>
        <a:custGeom>
          <a:avLst/>
          <a:gdLst/>
          <a:ahLst/>
          <a:cxnLst/>
          <a:rect l="0" t="0" r="0" b="0"/>
          <a:pathLst>
            <a:path>
              <a:moveTo>
                <a:pt x="966411" y="0"/>
              </a:moveTo>
              <a:lnTo>
                <a:pt x="966411" y="167724"/>
              </a:lnTo>
              <a:lnTo>
                <a:pt x="0" y="167724"/>
              </a:lnTo>
              <a:lnTo>
                <a:pt x="0" y="335448"/>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76DC6B-1E15-4CBD-B15B-8351327D1ADF}">
      <dsp:nvSpPr>
        <dsp:cNvPr id="0" name=""/>
        <dsp:cNvSpPr/>
      </dsp:nvSpPr>
      <dsp:spPr>
        <a:xfrm>
          <a:off x="2097458" y="4160796"/>
          <a:ext cx="239606" cy="734792"/>
        </a:xfrm>
        <a:custGeom>
          <a:avLst/>
          <a:gdLst/>
          <a:ahLst/>
          <a:cxnLst/>
          <a:rect l="0" t="0" r="0" b="0"/>
          <a:pathLst>
            <a:path>
              <a:moveTo>
                <a:pt x="0" y="0"/>
              </a:moveTo>
              <a:lnTo>
                <a:pt x="0" y="734792"/>
              </a:lnTo>
              <a:lnTo>
                <a:pt x="239606" y="734792"/>
              </a:lnTo>
            </a:path>
          </a:pathLst>
        </a:custGeom>
        <a:noFill/>
        <a:ln w="12700" cap="flat" cmpd="sng" algn="ctr">
          <a:solidFill>
            <a:schemeClr val="accent1">
              <a:tint val="5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2D25859-80AE-419F-BB7A-6CEA610230E3}">
      <dsp:nvSpPr>
        <dsp:cNvPr id="0" name=""/>
        <dsp:cNvSpPr/>
      </dsp:nvSpPr>
      <dsp:spPr>
        <a:xfrm>
          <a:off x="2736408" y="3026660"/>
          <a:ext cx="2899235" cy="335448"/>
        </a:xfrm>
        <a:custGeom>
          <a:avLst/>
          <a:gdLst/>
          <a:ahLst/>
          <a:cxnLst/>
          <a:rect l="0" t="0" r="0" b="0"/>
          <a:pathLst>
            <a:path>
              <a:moveTo>
                <a:pt x="2899235" y="0"/>
              </a:moveTo>
              <a:lnTo>
                <a:pt x="2899235" y="167724"/>
              </a:lnTo>
              <a:lnTo>
                <a:pt x="0" y="167724"/>
              </a:lnTo>
              <a:lnTo>
                <a:pt x="0" y="335448"/>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25A3C36-D9F8-4708-B675-DB4DADC3C066}">
      <dsp:nvSpPr>
        <dsp:cNvPr id="0" name=""/>
        <dsp:cNvSpPr/>
      </dsp:nvSpPr>
      <dsp:spPr>
        <a:xfrm>
          <a:off x="164634" y="4160796"/>
          <a:ext cx="239606" cy="734792"/>
        </a:xfrm>
        <a:custGeom>
          <a:avLst/>
          <a:gdLst/>
          <a:ahLst/>
          <a:cxnLst/>
          <a:rect l="0" t="0" r="0" b="0"/>
          <a:pathLst>
            <a:path>
              <a:moveTo>
                <a:pt x="0" y="0"/>
              </a:moveTo>
              <a:lnTo>
                <a:pt x="0" y="734792"/>
              </a:lnTo>
              <a:lnTo>
                <a:pt x="239606" y="734792"/>
              </a:lnTo>
            </a:path>
          </a:pathLst>
        </a:custGeom>
        <a:noFill/>
        <a:ln w="12700" cap="flat" cmpd="sng" algn="ctr">
          <a:solidFill>
            <a:schemeClr val="accent1">
              <a:tint val="5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88EC226-7EB7-41CC-AC04-42DC09B5D9A5}">
      <dsp:nvSpPr>
        <dsp:cNvPr id="0" name=""/>
        <dsp:cNvSpPr/>
      </dsp:nvSpPr>
      <dsp:spPr>
        <a:xfrm>
          <a:off x="803584" y="3026660"/>
          <a:ext cx="4832059" cy="335448"/>
        </a:xfrm>
        <a:custGeom>
          <a:avLst/>
          <a:gdLst/>
          <a:ahLst/>
          <a:cxnLst/>
          <a:rect l="0" t="0" r="0" b="0"/>
          <a:pathLst>
            <a:path>
              <a:moveTo>
                <a:pt x="4832059" y="0"/>
              </a:moveTo>
              <a:lnTo>
                <a:pt x="4832059" y="167724"/>
              </a:lnTo>
              <a:lnTo>
                <a:pt x="0" y="167724"/>
              </a:lnTo>
              <a:lnTo>
                <a:pt x="0" y="335448"/>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4C78286-0D7C-429C-A125-504DD61B2EC8}">
      <dsp:nvSpPr>
        <dsp:cNvPr id="0" name=""/>
        <dsp:cNvSpPr/>
      </dsp:nvSpPr>
      <dsp:spPr>
        <a:xfrm>
          <a:off x="5589924" y="798687"/>
          <a:ext cx="91440" cy="1429285"/>
        </a:xfrm>
        <a:custGeom>
          <a:avLst/>
          <a:gdLst/>
          <a:ahLst/>
          <a:cxnLst/>
          <a:rect l="0" t="0" r="0" b="0"/>
          <a:pathLst>
            <a:path>
              <a:moveTo>
                <a:pt x="81756" y="0"/>
              </a:moveTo>
              <a:lnTo>
                <a:pt x="81756" y="1261560"/>
              </a:lnTo>
              <a:lnTo>
                <a:pt x="45720" y="1261560"/>
              </a:lnTo>
              <a:lnTo>
                <a:pt x="45720" y="1429285"/>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DB4880-FA9C-4E1B-8446-E3C1288A9673}">
      <dsp:nvSpPr>
        <dsp:cNvPr id="0" name=""/>
        <dsp:cNvSpPr/>
      </dsp:nvSpPr>
      <dsp:spPr>
        <a:xfrm>
          <a:off x="4872993" y="0"/>
          <a:ext cx="1597375" cy="798687"/>
        </a:xfrm>
        <a:prstGeom prst="rect">
          <a:avLst/>
        </a:prstGeom>
        <a:solidFill>
          <a:schemeClr val="tx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GLUCOSE</a:t>
          </a:r>
        </a:p>
      </dsp:txBody>
      <dsp:txXfrm>
        <a:off x="4872993" y="0"/>
        <a:ext cx="1597375" cy="798687"/>
      </dsp:txXfrm>
    </dsp:sp>
    <dsp:sp modelId="{348F8A87-6A7C-4090-8BAC-A01648F98895}">
      <dsp:nvSpPr>
        <dsp:cNvPr id="0" name=""/>
        <dsp:cNvSpPr/>
      </dsp:nvSpPr>
      <dsp:spPr>
        <a:xfrm>
          <a:off x="4836956" y="2227972"/>
          <a:ext cx="1597375" cy="798687"/>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Pyruvate</a:t>
          </a:r>
        </a:p>
      </dsp:txBody>
      <dsp:txXfrm>
        <a:off x="4836956" y="2227972"/>
        <a:ext cx="1597375" cy="798687"/>
      </dsp:txXfrm>
    </dsp:sp>
    <dsp:sp modelId="{EFCE70B8-3ACE-4AF4-BF3A-877240B70231}">
      <dsp:nvSpPr>
        <dsp:cNvPr id="0" name=""/>
        <dsp:cNvSpPr/>
      </dsp:nvSpPr>
      <dsp:spPr>
        <a:xfrm>
          <a:off x="4897" y="3362108"/>
          <a:ext cx="1597375" cy="798687"/>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Lactobacillus Streptococcus</a:t>
          </a:r>
        </a:p>
      </dsp:txBody>
      <dsp:txXfrm>
        <a:off x="4897" y="3362108"/>
        <a:ext cx="1597375" cy="798687"/>
      </dsp:txXfrm>
    </dsp:sp>
    <dsp:sp modelId="{C609BE1D-3613-47E1-87CF-10006187D91C}">
      <dsp:nvSpPr>
        <dsp:cNvPr id="0" name=""/>
        <dsp:cNvSpPr/>
      </dsp:nvSpPr>
      <dsp:spPr>
        <a:xfrm>
          <a:off x="404240" y="4496245"/>
          <a:ext cx="1597375" cy="798687"/>
        </a:xfrm>
        <a:prstGeom prst="rect">
          <a:avLst/>
        </a:prstGeom>
        <a:gradFill rotWithShape="0">
          <a:gsLst>
            <a:gs pos="0">
              <a:schemeClr val="accent1">
                <a:tint val="70000"/>
                <a:hueOff val="0"/>
                <a:satOff val="0"/>
                <a:lumOff val="0"/>
                <a:alphaOff val="0"/>
                <a:satMod val="103000"/>
                <a:lumMod val="102000"/>
                <a:tint val="94000"/>
              </a:schemeClr>
            </a:gs>
            <a:gs pos="50000">
              <a:schemeClr val="accent1">
                <a:tint val="70000"/>
                <a:hueOff val="0"/>
                <a:satOff val="0"/>
                <a:lumOff val="0"/>
                <a:alphaOff val="0"/>
                <a:satMod val="110000"/>
                <a:lumMod val="100000"/>
                <a:shade val="100000"/>
              </a:schemeClr>
            </a:gs>
            <a:gs pos="100000">
              <a:schemeClr val="accent1">
                <a:tint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Lactic Acid</a:t>
          </a:r>
          <a:endParaRPr lang="en-US" sz="1800" kern="1200" baseline="-25000" dirty="0"/>
        </a:p>
      </dsp:txBody>
      <dsp:txXfrm>
        <a:off x="404240" y="4496245"/>
        <a:ext cx="1597375" cy="798687"/>
      </dsp:txXfrm>
    </dsp:sp>
    <dsp:sp modelId="{6AD70BAE-8C49-45B4-96B8-3CB000C461A1}">
      <dsp:nvSpPr>
        <dsp:cNvPr id="0" name=""/>
        <dsp:cNvSpPr/>
      </dsp:nvSpPr>
      <dsp:spPr>
        <a:xfrm>
          <a:off x="1937720" y="3362108"/>
          <a:ext cx="1597375" cy="798687"/>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Saccharomyces</a:t>
          </a:r>
        </a:p>
      </dsp:txBody>
      <dsp:txXfrm>
        <a:off x="1937720" y="3362108"/>
        <a:ext cx="1597375" cy="798687"/>
      </dsp:txXfrm>
    </dsp:sp>
    <dsp:sp modelId="{57ACE79E-1732-4D0C-A01C-FC208C8B97A8}">
      <dsp:nvSpPr>
        <dsp:cNvPr id="0" name=""/>
        <dsp:cNvSpPr/>
      </dsp:nvSpPr>
      <dsp:spPr>
        <a:xfrm>
          <a:off x="2337064" y="4496245"/>
          <a:ext cx="1597375" cy="798687"/>
        </a:xfrm>
        <a:prstGeom prst="rect">
          <a:avLst/>
        </a:prstGeom>
        <a:gradFill rotWithShape="0">
          <a:gsLst>
            <a:gs pos="0">
              <a:schemeClr val="accent1">
                <a:tint val="70000"/>
                <a:hueOff val="0"/>
                <a:satOff val="0"/>
                <a:lumOff val="0"/>
                <a:alphaOff val="0"/>
                <a:satMod val="103000"/>
                <a:lumMod val="102000"/>
                <a:tint val="94000"/>
              </a:schemeClr>
            </a:gs>
            <a:gs pos="50000">
              <a:schemeClr val="accent1">
                <a:tint val="70000"/>
                <a:hueOff val="0"/>
                <a:satOff val="0"/>
                <a:lumOff val="0"/>
                <a:alphaOff val="0"/>
                <a:satMod val="110000"/>
                <a:lumMod val="100000"/>
                <a:shade val="100000"/>
              </a:schemeClr>
            </a:gs>
            <a:gs pos="100000">
              <a:schemeClr val="accent1">
                <a:tint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 Ethanol, CO</a:t>
          </a:r>
          <a:r>
            <a:rPr lang="en-US" sz="1800" kern="1200" baseline="-25000" dirty="0"/>
            <a:t>2</a:t>
          </a:r>
          <a:endParaRPr lang="en-US" sz="1800" kern="1200" dirty="0"/>
        </a:p>
      </dsp:txBody>
      <dsp:txXfrm>
        <a:off x="2337064" y="4496245"/>
        <a:ext cx="1597375" cy="798687"/>
      </dsp:txXfrm>
    </dsp:sp>
    <dsp:sp modelId="{0344F69C-A253-47E7-8E99-475F09F33677}">
      <dsp:nvSpPr>
        <dsp:cNvPr id="0" name=""/>
        <dsp:cNvSpPr/>
      </dsp:nvSpPr>
      <dsp:spPr>
        <a:xfrm>
          <a:off x="3870544" y="3362108"/>
          <a:ext cx="1597375" cy="798687"/>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Escherichia</a:t>
          </a:r>
        </a:p>
      </dsp:txBody>
      <dsp:txXfrm>
        <a:off x="3870544" y="3362108"/>
        <a:ext cx="1597375" cy="798687"/>
      </dsp:txXfrm>
    </dsp:sp>
    <dsp:sp modelId="{71A1FE0F-4B42-4443-BC98-B02958788C7D}">
      <dsp:nvSpPr>
        <dsp:cNvPr id="0" name=""/>
        <dsp:cNvSpPr/>
      </dsp:nvSpPr>
      <dsp:spPr>
        <a:xfrm>
          <a:off x="4269888" y="4496245"/>
          <a:ext cx="1597375" cy="798687"/>
        </a:xfrm>
        <a:prstGeom prst="rect">
          <a:avLst/>
        </a:prstGeom>
        <a:gradFill rotWithShape="0">
          <a:gsLst>
            <a:gs pos="0">
              <a:schemeClr val="accent1">
                <a:tint val="70000"/>
                <a:hueOff val="0"/>
                <a:satOff val="0"/>
                <a:lumOff val="0"/>
                <a:alphaOff val="0"/>
                <a:satMod val="103000"/>
                <a:lumMod val="102000"/>
                <a:tint val="94000"/>
              </a:schemeClr>
            </a:gs>
            <a:gs pos="50000">
              <a:schemeClr val="accent1">
                <a:tint val="70000"/>
                <a:hueOff val="0"/>
                <a:satOff val="0"/>
                <a:lumOff val="0"/>
                <a:alphaOff val="0"/>
                <a:satMod val="110000"/>
                <a:lumMod val="100000"/>
                <a:shade val="100000"/>
              </a:schemeClr>
            </a:gs>
            <a:gs pos="100000">
              <a:schemeClr val="accent1">
                <a:tint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 Acidic End Products, CO</a:t>
          </a:r>
          <a:r>
            <a:rPr lang="en-US" sz="1800" kern="1200" baseline="-25000" dirty="0"/>
            <a:t>2</a:t>
          </a:r>
          <a:endParaRPr lang="en-US" sz="1800" kern="1200" dirty="0"/>
        </a:p>
      </dsp:txBody>
      <dsp:txXfrm>
        <a:off x="4269888" y="4496245"/>
        <a:ext cx="1597375" cy="798687"/>
      </dsp:txXfrm>
    </dsp:sp>
    <dsp:sp modelId="{04AEEC23-8805-4CD5-9F87-880B4FF29F2F}">
      <dsp:nvSpPr>
        <dsp:cNvPr id="0" name=""/>
        <dsp:cNvSpPr/>
      </dsp:nvSpPr>
      <dsp:spPr>
        <a:xfrm>
          <a:off x="5803368" y="3362108"/>
          <a:ext cx="1597375" cy="798687"/>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Enterobacter</a:t>
          </a:r>
        </a:p>
      </dsp:txBody>
      <dsp:txXfrm>
        <a:off x="5803368" y="3362108"/>
        <a:ext cx="1597375" cy="798687"/>
      </dsp:txXfrm>
    </dsp:sp>
    <dsp:sp modelId="{2C9CA5D5-EFE6-4631-BAAD-83ECE7D51CF6}">
      <dsp:nvSpPr>
        <dsp:cNvPr id="0" name=""/>
        <dsp:cNvSpPr/>
      </dsp:nvSpPr>
      <dsp:spPr>
        <a:xfrm>
          <a:off x="6202712" y="4496245"/>
          <a:ext cx="1597375" cy="798687"/>
        </a:xfrm>
        <a:prstGeom prst="rect">
          <a:avLst/>
        </a:prstGeom>
        <a:gradFill rotWithShape="0">
          <a:gsLst>
            <a:gs pos="0">
              <a:schemeClr val="accent1">
                <a:tint val="70000"/>
                <a:hueOff val="0"/>
                <a:satOff val="0"/>
                <a:lumOff val="0"/>
                <a:alphaOff val="0"/>
                <a:satMod val="103000"/>
                <a:lumMod val="102000"/>
                <a:tint val="94000"/>
              </a:schemeClr>
            </a:gs>
            <a:gs pos="50000">
              <a:schemeClr val="accent1">
                <a:tint val="70000"/>
                <a:hueOff val="0"/>
                <a:satOff val="0"/>
                <a:lumOff val="0"/>
                <a:alphaOff val="0"/>
                <a:satMod val="110000"/>
                <a:lumMod val="100000"/>
                <a:shade val="100000"/>
              </a:schemeClr>
            </a:gs>
            <a:gs pos="100000">
              <a:schemeClr val="accent1">
                <a:tint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 Neutral End Products, CO</a:t>
          </a:r>
          <a:r>
            <a:rPr lang="en-US" sz="1800" kern="1200" baseline="-25000" dirty="0"/>
            <a:t>2</a:t>
          </a:r>
          <a:endParaRPr lang="en-US" sz="1800" kern="1200" dirty="0"/>
        </a:p>
      </dsp:txBody>
      <dsp:txXfrm>
        <a:off x="6202712" y="4496245"/>
        <a:ext cx="1597375" cy="798687"/>
      </dsp:txXfrm>
    </dsp:sp>
    <dsp:sp modelId="{21C75D4C-440A-43E0-8460-FB3E5FB842A7}">
      <dsp:nvSpPr>
        <dsp:cNvPr id="0" name=""/>
        <dsp:cNvSpPr/>
      </dsp:nvSpPr>
      <dsp:spPr>
        <a:xfrm>
          <a:off x="7736192" y="3362108"/>
          <a:ext cx="1597375" cy="798687"/>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Propionibacterium</a:t>
          </a:r>
        </a:p>
      </dsp:txBody>
      <dsp:txXfrm>
        <a:off x="7736192" y="3362108"/>
        <a:ext cx="1597375" cy="798687"/>
      </dsp:txXfrm>
    </dsp:sp>
    <dsp:sp modelId="{16C679A6-205F-4160-85AF-8EDA505535E0}">
      <dsp:nvSpPr>
        <dsp:cNvPr id="0" name=""/>
        <dsp:cNvSpPr/>
      </dsp:nvSpPr>
      <dsp:spPr>
        <a:xfrm>
          <a:off x="8135536" y="4496245"/>
          <a:ext cx="1597375" cy="798687"/>
        </a:xfrm>
        <a:prstGeom prst="rect">
          <a:avLst/>
        </a:prstGeom>
        <a:gradFill rotWithShape="0">
          <a:gsLst>
            <a:gs pos="0">
              <a:schemeClr val="accent1">
                <a:tint val="70000"/>
                <a:hueOff val="0"/>
                <a:satOff val="0"/>
                <a:lumOff val="0"/>
                <a:alphaOff val="0"/>
                <a:satMod val="103000"/>
                <a:lumMod val="102000"/>
                <a:tint val="94000"/>
              </a:schemeClr>
            </a:gs>
            <a:gs pos="50000">
              <a:schemeClr val="accent1">
                <a:tint val="70000"/>
                <a:hueOff val="0"/>
                <a:satOff val="0"/>
                <a:lumOff val="0"/>
                <a:alphaOff val="0"/>
                <a:satMod val="110000"/>
                <a:lumMod val="100000"/>
                <a:shade val="100000"/>
              </a:schemeClr>
            </a:gs>
            <a:gs pos="100000">
              <a:schemeClr val="accent1">
                <a:tint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Propanoic Acid and Acetic Acid, CO</a:t>
          </a:r>
          <a:r>
            <a:rPr lang="en-US" sz="1800" kern="1200" baseline="-25000" dirty="0"/>
            <a:t>2</a:t>
          </a:r>
          <a:endParaRPr lang="en-US" sz="1800" kern="1200" dirty="0"/>
        </a:p>
      </dsp:txBody>
      <dsp:txXfrm>
        <a:off x="8135536" y="4496245"/>
        <a:ext cx="1597375" cy="798687"/>
      </dsp:txXfrm>
    </dsp:sp>
    <dsp:sp modelId="{74D77DF7-4450-4F14-9EED-4AEFBC8D38CF}">
      <dsp:nvSpPr>
        <dsp:cNvPr id="0" name=""/>
        <dsp:cNvSpPr/>
      </dsp:nvSpPr>
      <dsp:spPr>
        <a:xfrm>
          <a:off x="9669016" y="3362108"/>
          <a:ext cx="1597375" cy="798687"/>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Clostridium</a:t>
          </a:r>
        </a:p>
      </dsp:txBody>
      <dsp:txXfrm>
        <a:off x="9669016" y="3362108"/>
        <a:ext cx="1597375" cy="798687"/>
      </dsp:txXfrm>
    </dsp:sp>
    <dsp:sp modelId="{2E462F6B-8CC6-4AE7-B9C7-D601F46415A5}">
      <dsp:nvSpPr>
        <dsp:cNvPr id="0" name=""/>
        <dsp:cNvSpPr/>
      </dsp:nvSpPr>
      <dsp:spPr>
        <a:xfrm>
          <a:off x="10068359" y="4496245"/>
          <a:ext cx="1597375" cy="798687"/>
        </a:xfrm>
        <a:prstGeom prst="rect">
          <a:avLst/>
        </a:prstGeom>
        <a:gradFill rotWithShape="0">
          <a:gsLst>
            <a:gs pos="0">
              <a:schemeClr val="accent1">
                <a:tint val="70000"/>
                <a:hueOff val="0"/>
                <a:satOff val="0"/>
                <a:lumOff val="0"/>
                <a:alphaOff val="0"/>
                <a:satMod val="103000"/>
                <a:lumMod val="102000"/>
                <a:tint val="94000"/>
              </a:schemeClr>
            </a:gs>
            <a:gs pos="50000">
              <a:schemeClr val="accent1">
                <a:tint val="70000"/>
                <a:hueOff val="0"/>
                <a:satOff val="0"/>
                <a:lumOff val="0"/>
                <a:alphaOff val="0"/>
                <a:satMod val="110000"/>
                <a:lumMod val="100000"/>
                <a:shade val="100000"/>
              </a:schemeClr>
            </a:gs>
            <a:gs pos="100000">
              <a:schemeClr val="accent1">
                <a:tint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Butyric Acid, Butanol, Acetone, CO</a:t>
          </a:r>
          <a:r>
            <a:rPr lang="en-US" sz="1800" kern="1200" baseline="-25000" dirty="0"/>
            <a:t>2</a:t>
          </a:r>
          <a:endParaRPr lang="en-US" sz="1800" kern="1200" dirty="0"/>
        </a:p>
      </dsp:txBody>
      <dsp:txXfrm>
        <a:off x="10068359" y="4496245"/>
        <a:ext cx="1597375" cy="798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3F15C-FE22-4A75-90CA-7153794E66EA}">
      <dsp:nvSpPr>
        <dsp:cNvPr id="0" name=""/>
        <dsp:cNvSpPr/>
      </dsp:nvSpPr>
      <dsp:spPr>
        <a:xfrm>
          <a:off x="0" y="0"/>
          <a:ext cx="8412480" cy="91398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Fermentation products are used in the laboratory to differentiate various bacteria for diagnostic purposes. </a:t>
          </a:r>
          <a:endParaRPr lang="en-US" sz="1700" kern="1200"/>
        </a:p>
      </dsp:txBody>
      <dsp:txXfrm>
        <a:off x="26770" y="26770"/>
        <a:ext cx="7348983" cy="860447"/>
      </dsp:txXfrm>
    </dsp:sp>
    <dsp:sp modelId="{9CF458D6-D51B-4780-88DA-8809CFC1F561}">
      <dsp:nvSpPr>
        <dsp:cNvPr id="0" name=""/>
        <dsp:cNvSpPr/>
      </dsp:nvSpPr>
      <dsp:spPr>
        <a:xfrm>
          <a:off x="704545" y="1080166"/>
          <a:ext cx="8412480" cy="913987"/>
        </a:xfrm>
        <a:prstGeom prst="roundRect">
          <a:avLst>
            <a:gd name="adj" fmla="val 10000"/>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For example, </a:t>
          </a:r>
          <a:r>
            <a:rPr lang="en-US" sz="1700" i="1" kern="1200"/>
            <a:t>E. coli</a:t>
          </a:r>
          <a:r>
            <a:rPr lang="en-US" sz="1700" kern="1200"/>
            <a:t> can ferment lactose, forming gas, whereas some of its close gram-negative relatives cannot.</a:t>
          </a:r>
        </a:p>
      </dsp:txBody>
      <dsp:txXfrm>
        <a:off x="731315" y="1106936"/>
        <a:ext cx="7060303" cy="860447"/>
      </dsp:txXfrm>
    </dsp:sp>
    <dsp:sp modelId="{252CFEA3-D92D-48B8-816C-98CF5366576F}">
      <dsp:nvSpPr>
        <dsp:cNvPr id="0" name=""/>
        <dsp:cNvSpPr/>
      </dsp:nvSpPr>
      <dsp:spPr>
        <a:xfrm>
          <a:off x="1398574" y="2160333"/>
          <a:ext cx="8412480" cy="913987"/>
        </a:xfrm>
        <a:prstGeom prst="roundRect">
          <a:avLst>
            <a:gd name="adj" fmla="val 10000"/>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ability to ferment the sugar alcohol sorbitol is used to identify the pathogenic enterohemorrhagic O157:H7 strain of </a:t>
          </a:r>
          <a:r>
            <a:rPr lang="en-US" sz="1700" i="1" kern="1200"/>
            <a:t>E. coli</a:t>
          </a:r>
          <a:r>
            <a:rPr lang="en-US" sz="1700" kern="1200"/>
            <a:t> because, unlike other </a:t>
          </a:r>
          <a:r>
            <a:rPr lang="en-US" sz="1700" i="1" kern="1200"/>
            <a:t>E. coli</a:t>
          </a:r>
          <a:r>
            <a:rPr lang="en-US" sz="1700" kern="1200"/>
            <a:t> strains, it is unable to ferment sorbitol. </a:t>
          </a:r>
        </a:p>
      </dsp:txBody>
      <dsp:txXfrm>
        <a:off x="1425344" y="2187103"/>
        <a:ext cx="7070818" cy="860447"/>
      </dsp:txXfrm>
    </dsp:sp>
    <dsp:sp modelId="{FF19BA7B-F238-4923-81F8-A680D7250CA4}">
      <dsp:nvSpPr>
        <dsp:cNvPr id="0" name=""/>
        <dsp:cNvSpPr/>
      </dsp:nvSpPr>
      <dsp:spPr>
        <a:xfrm>
          <a:off x="2103119" y="3240500"/>
          <a:ext cx="8412480" cy="913987"/>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Last, mannitol fermentation differentiates the mannitol-fermenting </a:t>
          </a:r>
          <a:r>
            <a:rPr lang="en-US" sz="1700" b="1" i="1" kern="1200"/>
            <a:t>Staphylococcus aureus</a:t>
          </a:r>
          <a:r>
            <a:rPr lang="en-US" sz="1700" kern="1200"/>
            <a:t> from other non–mannitol-fermenting staphylococci.</a:t>
          </a:r>
          <a:br>
            <a:rPr lang="en-US" sz="1700" kern="1200"/>
          </a:br>
          <a:endParaRPr lang="en-US" sz="1700" kern="1200"/>
        </a:p>
      </dsp:txBody>
      <dsp:txXfrm>
        <a:off x="2129889" y="3267270"/>
        <a:ext cx="7060303" cy="860447"/>
      </dsp:txXfrm>
    </dsp:sp>
    <dsp:sp modelId="{A204C4E5-89F2-42DC-B1B5-7B15B09AC4C1}">
      <dsp:nvSpPr>
        <dsp:cNvPr id="0" name=""/>
        <dsp:cNvSpPr/>
      </dsp:nvSpPr>
      <dsp:spPr>
        <a:xfrm>
          <a:off x="7818388" y="700031"/>
          <a:ext cx="594091" cy="594091"/>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952058" y="700031"/>
        <a:ext cx="326751" cy="447053"/>
      </dsp:txXfrm>
    </dsp:sp>
    <dsp:sp modelId="{2187918B-2005-4113-B070-69FBCFB278F8}">
      <dsp:nvSpPr>
        <dsp:cNvPr id="0" name=""/>
        <dsp:cNvSpPr/>
      </dsp:nvSpPr>
      <dsp:spPr>
        <a:xfrm>
          <a:off x="8522933" y="1780198"/>
          <a:ext cx="594091" cy="594091"/>
        </a:xfrm>
        <a:prstGeom prst="downArrow">
          <a:avLst>
            <a:gd name="adj1" fmla="val 55000"/>
            <a:gd name="adj2" fmla="val 45000"/>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656603" y="1780198"/>
        <a:ext cx="326751" cy="447053"/>
      </dsp:txXfrm>
    </dsp:sp>
    <dsp:sp modelId="{7EB987F9-CD38-4C2A-99C5-56FA40B638CD}">
      <dsp:nvSpPr>
        <dsp:cNvPr id="0" name=""/>
        <dsp:cNvSpPr/>
      </dsp:nvSpPr>
      <dsp:spPr>
        <a:xfrm>
          <a:off x="9216963" y="2860364"/>
          <a:ext cx="594091" cy="594091"/>
        </a:xfrm>
        <a:prstGeom prst="downArrow">
          <a:avLst>
            <a:gd name="adj1" fmla="val 55000"/>
            <a:gd name="adj2" fmla="val 45000"/>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350633" y="2860364"/>
        <a:ext cx="326751" cy="44705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19T11:20:34.430"/>
    </inkml:context>
    <inkml:brush xml:id="br0">
      <inkml:brushProperty name="width" value="0.35" units="cm"/>
      <inkml:brushProperty name="height" value="0.35" units="cm"/>
      <inkml:brushProperty name="color" value="#FFFFFF"/>
      <inkml:brushProperty name="ignorePressure" value="1"/>
    </inkml:brush>
  </inkml:definitions>
  <inkml:trace contextRef="#ctx0" brushRef="#br0">1687 822,'-13'15,"1"0,1 0,0 1,1 1,1 0,1 0,-1 3,-14 26,-154 277,-25 8,189-312,-1 0,-1 0,0-2,-1 0,-1 0,-1-2,0 0,-1-1,-1-1,0-1,-1-1,0 0,0-2,-3 0,10-4,0-1,0 0,0-1,-1-1,1 0,-1-1,1-1,-1 0,0-1,1 0,-1-1,1-1,0-1,0 0,0 0,0-1,1-1,0-1,0 0,0 0,1-1,0-1,0 0,-9-10,1-1,1-1,0 0,2-1,1-1,0-1,2 0,1-1,-7-17,-11-38,2-2,-6-43,-19-95,10-2,10-1,-4-214,35 280,0 131,-1 24,-2 18,-16 94,4 2,-3 105,-1 6,1-75,3-31,-2 115,23-1314,-1 1042,0 33,0 9,12 62,141 826,-126-715,4 127,-31-249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19T11:20:48.261"/>
    </inkml:context>
    <inkml:brush xml:id="br0">
      <inkml:brushProperty name="width" value="0.35" units="cm"/>
      <inkml:brushProperty name="height" value="0.35" units="cm"/>
      <inkml:brushProperty name="color" value="#FFFFFF"/>
      <inkml:brushProperty name="ignorePressure" value="1"/>
    </inkml:brush>
  </inkml:definitions>
  <inkml:trace contextRef="#ctx0" brushRef="#br0">2886 767,'-124'35,"66"-21,-31 15,-50 16,-1-7,-63 7,184-41,84 0,256-7,-469-16,130 16,16 3,5 1,9 1,0 0,0 1,0 1,5 2,-16-6,1 1,0 0,-1 0,1 0,-1 0,1 0,-1 0,1 0,-1 0,0 1,1-1,-1 0,0 1,0-1,1 2,-2-2,0 0,0 0,0 0,0 0,0 0,0 0,0 0,0 0,0 0,-1 1,1-1,0 0,-1 0,1 0,-1-1,1 1,-1 0,1 0,-1 0,0 0,1 0,-1-1,0 1,0 0,1 0,-1-1,0 1,0-1,0 1,-15 10,0 0,0-1,-1-1,0-1,-1 0,-13 3,-114 31,134-40,-14 3,22-3,13-1,234-4,-330 6,38-1,-1-2,-37-5,81 1,15 0,18-4,151-19,2 8,29 7,366 5,-484 7,-28 0,612-14,-385 3,-586 12,-253-33,194-23,160 22,-85 1,217 31,0 4,0 2,0 3,-51 13,44-7,-1-3,0-3,-34-2,-33-6,-135-3,169-8,-2-4,29 3,0 3,-58 2,110 7,-9 2,1-2,-1-1,1-2,-1-1,1-1,0-2,-11-5,19 6,1 1,-1 1,0 1,0 0,0 2,-23 2,-48-3,79 1,0-2,0 0,0-1,1 0,11 3,0 0,0 0,0-1,0 1,0-1,0 0,1 0,-1-1,1 1,0 0,-1-1,1 0,1 0,-1 0,0 0,1 0,-2-2,4 3,-1-1,1 1,-1 0,1 0,0 0,0 0,0-1,0 1,1 0,-1 0,0 0,1 0,0 0,-1 0,1 0,0 0,0 0,0 0,0 0,0 0,1 0,-1 1,1-1,-1 1,1-1,-1 1,1-1,0 1,0 0,-1 0,1 0,0 0,0 0,0 0,1 0,8-4,0 0,0 1,1 0,0 1,9-2,62-5,1 4,0 3,53 6,-29-1,347 1,-489-6,0-2,0-1,1-1,0-2,-28-12,-9-1,-2 1,-60-17,2-5,-102-50,228 91,-27-16,31 17,-1 1,1-1,-1 1,1-1,-1 1,1-1,-1 1,1-1,0 1,-1-1,1 0,0 1,0-1,-1 1,1-1,0 0,0 1,0-1,0 0,0 1,0-1,0 0,0 0,0 1,0-1,0 0,0 1,0-1,1 1,-1-1,0 0,1 1,-1-1,0 0,1 1,-1-1,0 1,1-1,-1 1,1-1,-1 1,1 0,-1-1,1 1,0-1,0 1,10-7,0 0,1 1,0 0,1 1,-1 0,1 1,0 0,0 1,1 1,129-17,-112 16,194-8,-123 8,-164 4,-1-3,0-2,-36-9,-45-14,1-7,80 23,46 9,-1-1,1-1,-1-1,-4-2,21 7,0 0,0-1,0 1,-1-1,1 1,0-1,0 1,0-1,0 0,0 0,0 1,0-1,0 0,0 0,1 0,-1 0,0 0,0 0,1 0,-1 0,1 0,-1-1,1 1,0 0,0 0,1 1,-1-1,0 0,0 0,1 0,-1 0,1 0,-1 0,1 1,-1-1,1 0,-1 0,1 1,-1-1,1 0,0 1,0-1,-1 1,1-1,0 1,6-5,-1 1,1 1,1-1,-1 1,0 0,2 0,72-13,-60 12,0 0,0-1,-1-1,5-2,-7-6,-17 13,-1 1,0-1,0 1,0-1,0 1,0-1,0 1,0-1,0 1,0-1,0 1,0-1,-1 1,1-1,0 1,0-1,0 1,-1-1,1 1,0-1,0 1,-1 0,1-1,0 1,-1 0,1-1,-1 1,-42-23,15 7,30 15,0 0,0 0,1 0,-1 0,1 0,-1 1,1-1,-1 1,1 0,-1-1,1 1,1 0,22 0,1 1,-1 1,1 1,-1 1,0 2,11 3,52 19,16 11,-8-3,181 48,214 34,-413-102,-1-3,2-4,0-3,-1-4,67-7,-161 6,-1-2,0 1,0-2,-8-2,-14-1,-234-31,-355-35,155 55,195 10,-209-34,462 36,5 3,0-2,0 0,1-1,-1 0,1-2,0 0,0-2,-11-6,27 14,1-1,0 1,0-1,-1 0,1 1,0-1,0 0,0 0,0 0,0 0,0 0,0 0,1 0,-1 0,0 0,0-1,1 1,-1 0,1 0,-1-1,1 1,0 0,-1-1,1 1,0 0,0-1,0-1,1 2,0-1,0 1,0-1,0 0,0 1,1 0,-1-1,0 1,1 0,-1 0,1 0,-1 0,1 0,0 0,-1 0,1 0,1 0,12-4,0 0,0 1,0 1,8-1,99-7,0 5,0 5,23 7,-116-4,0 2,-1 0,0 2,0 1,-1 1,0 2,0 1,-1 0,6 6,12 9,0 1,-3 3,0 1,27 28,-24-20,-21-20,0 0,-1 2,-2 1,0 0,-1 2,-1 0,-1 1,4 11,-14-23,-1-1,1-1,1 1,0-1,1-1,0 1,0-1,1-1,1 0,-1-1,2 1,-1-2,1 0,0 0,0-1,2 0,28 9,0-2,1-2,0-1,17-1,45 4,0-5,1-4,28-6,-15 1,-111 1,-1 1,1 1,-1-1,0 1,1 1,-1-1,0 1,-1 0,1 1,0 0,-1 0,0 0,5 5,7 6,-1 1,0 1,13 17,-27-29,1 1,-1-1,1 1,-2 0,1 0,-1 0,1 0,-2 0,1 1,-1-1,0 1,0-1,-1 1,0 4,0-8,0 0,0 0,0 0,0 0,-1 0,0 0,0 0,1 0,-2 0,1 0,0-1,0 1,-1 0,0-1,1 1,-1-1,0 0,0 0,0 1,-1-1,1-1,-1 1,1 0,-1 0,1-1,-1 0,0 1,1-1,-1 0,0 0,-2 0,-77 11,0-4,-1-3,-44-5,-640 0,751 1,1 1,-1 0,1 2,0-1,0 2,-13 5,12-4,0-1,1 0,-2-1,1-1,0 0,-6-1,13-2,-77 2,-57-7,128 3,-1-2,1 0,0 0,0-2,1 0,-12-6,-53-19,67 27,5 3,-1 0,1-1,0 0,0-1,0 1,0-2,0 1,0-1,1 0,0 0,0 0,0-1,-2-2,8 7,-1-1,1 0,0 0,-1 1,1-1,0 0,-1 0,1 0,0 0,0 1,0-1,0 0,0 0,0 0,0 0,0 0,0 1,0-1,0 0,0 0,1 0,-1 1,0-1,1 0,-1 0,0 0,1 1,-1-1,1 0,-1 1,1-1,0 0,-1 1,1-1,0 1,-1-1,1 1,0-1,0 1,-1 0,1-1,0 1,0 0,0 0,-1-1,2 1,48-12,-33 9,35-7,1 3,0 2,0 2,0 3,30 3,33 0,-23-2,-13 1,38-6,-93 0,0 0,0-2,-1-1,8-4,54-14,-31 16,1 2,0 3,0 2,29 4,7-1,10-4,-1-10,-56 7,0 1,9 2,58 1,44 1,3 6,-62 8,-62-8,1 0,19-1,-23-4,-4-1,-1 1,1 1,-1 2,1 1,-1 1,0 1,13 5,119 40,-137-43,0-2,0 0,10 1,-7-2,0 1,18 7,37 19,6 2,19 2,-76-27,0-2,0-1,0-2,1-1,23 0,579-5,-604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19T06:16:25.376"/>
    </inkml:context>
    <inkml:brush xml:id="br0">
      <inkml:brushProperty name="width" value="0.35" units="cm"/>
      <inkml:brushProperty name="height" value="0.35" units="cm"/>
      <inkml:brushProperty name="color" value="#FFFFFF"/>
      <inkml:brushProperty name="ignorePressure" value="1"/>
    </inkml:brush>
  </inkml:definitions>
  <inkml:trace contextRef="#ctx0" brushRef="#br0">1817 971,'0'24,"-2"-1,-1 1,-1-1,-1 0,-1 0,-7 16,-13 28,-20 34,11-27,18-37,-7 18,-2-2,-27 41,29-67,24-27,0 0,-1 0,1 1,-1-1,1 0,-1 0,1 1,-1-1,1 0,0 0,-1 0,1 0,-1 1,1-1,-1 0,1 0,-1 0,1 0,-1 0,1-1,-1 1,1 0,-1 0,1 0,-1 0,1 0,-1-1,1 1,-1 0,1 0,0-1,-1 1,-1-3,1-1,0 1,-1 0,1-1,1 1,-1-1,0 1,1-1,0 1,0-1,0 1,0-1,0 1,1-1,0-1,14-97,5 0,4 1,5 1,16-31,-28 84,2 2,13-23,-94 174,-6-2,-3-4,-5-3,-84 82,158-178,-14 17,0 0,-1-2,-1 0,-1-1,0-1,-1-1,-1 0,-14 5,33-17,0 0,1 0,-1 0,0 0,1-1,-1 1,0-1,0 1,0-1,0 0,1 0,-1 0,0 0,0 0,0 0,0 0,0 0,1-1,-1 1,0-1,0 0,0 1,1-1,-1 0,1 0,-1 0,0 0,1 0,-1 0,1-1,0 1,0 0,-1-1,1 1,0-1,0 1,0-1,0 0,1 1,-1-1,0 0,1 0,-1 0,1 0,-2-9,0-1,1 1,0 0,1-1,0 1,2-11,4-17,2 1,1 0,2 1,2 0,1 1,2 0,1 2,2 0,1 0,2 2,10-10,-26 33,1 1,0-1,1 2,0-1,1 1,-1 0,8-4,-14 10,0 0,0 0,0 0,0 0,0 0,0 0,1 1,-1-1,0 1,0-1,1 1,-1 0,0 0,1 0,-1 0,0 1,1-1,-1 0,0 1,0 0,1-1,-1 1,0 0,0 0,0 1,0-1,0 0,0 1,-1-1,1 1,0-1,-1 1,1 0,-1 0,1-1,-1 1,1 1,6 12,1 0,-2 0,0 1,-1-1,0 2,-1-1,-1 1,-1-1,0 4,1 12,-1-1,-2 1,-1 0,-2 18,-1-26,-1 0,-1 0,-1-1,0 1,-2-1,-1 0,-1-1,-1 0,-1-1,0 0,-2-1,-1 0,-15 15,29-32,-1-1,0 0,-1 0,1 0,0-1,0 1,-1 0,1-1,-1 0,0 1,1-1,-1 0,0 0,1-1,-1 1,0-1,0 1,0-1,0 0,0 0,-1 0,1-1,1 0,-1 0,1 0,0-1,-1 1,1 0,0-1,0 0,0 0,0 1,0-1,1 0,-1-1,0 1,1 0,0 0,-1-1,1 1,0 0,0-1,0 0,1 1,-1-3,-4-12,2-1,0 1,1-1,1 1,1-1,0 0,2 0,-1 1,2-1,1 1,2-6,-1 1,2 1,1-1,1 2,0-1,2 2,0-1,1 1,13-14,-20 27,0 0,0 0,1 1,0 0,0 0,0 1,1 0,3-2,-9 5,1 0,-1 1,0-1,1 1,-1-1,1 1,-1 0,1-1,-1 1,1 0,-1 0,1 0,-1 0,0 0,1 1,-1-1,1 0,-1 1,1-1,-1 1,0-1,1 1,-1 0,0-1,0 1,1 0,-1 0,0 0,0 0,0 0,0 0,0 0,0 0,0 1,-1-1,1 0,0 1,-1-1,1 0,-1 1,1-1,-1 1,0-1,1 1,-1-1,0 0,6 30,-1-1,-1 1,-2 0,-1-1,-1 1,-2 0,-1 0,-2-1,0 1,-6 12,7-31,0 0,0 0,-2 0,1-1,-1 0,-1 0,0-1,-2 3,7-11,0 1,0-1,0 0,0 1,-1-1,1 0,-1 0,1 0,-1-1,0 1,1-1,-1 1,0-1,0 0,0 0,0 0,0-1,-1 1,1-1,0 1,0-1,0 0,0-1,-1 1,1 0,0-1,0 1,0-1,0 0,0 0,0-1,0 1,0 0,-2-2,-6-6,0 0,0 0,0-1,1-1,1 1,0-2,0 1,1-1,1 0,0-1,0 0,1-2,-16-38,2 0,-3-22,22 71,0 1,-9-28,2 1,1-1,1 0,2-1,3 22,1 0,0 0,0 0,1 1,1-1,-1 0,1 1,1-1,0 1,1 0,-1-1,2 2,-1-1,1 0,1 0,8-9,1 0,1 1,0 1,1 1,0 1,8-5,41-26,14-4,-22 14,-3 0,-30 17,0 1,2 1,0 2,1 0,0 2,1 1,16-3,-40 13,0 1,0 0,0 1,0-1,0 1,0 0,0 0,0 0,0 1,-1 0,1 0,-1 0,1 0,-1 1,1 0,-1 0,0 0,-1 0,1 1,0-1,-1 1,0 0,0 0,0 0,1 2,6 10,0 0,0 1,-2 0,0 0,-1 1,0 3,-1-4,-2 0,0 1,0 0,-2 0,0 0,-2 0,1 0,-2 0,-1 0,0 0,-1 0,-1 0,-1 0,0-1,-1 0,-1 0,-1-1,0 0,-1 0,-1-1,0 0,-1 0,-1-2,0 1,-1-1,0-1,-10 7,1-1,-2 0,0-2,-1 0,-4 0,21-12,0 0,-1-1,0 0,1 0,-1-1,0 0,0 0,0-1,-1-1,1 1,0-2,0 1,0-1,0 0,-4-2,-9-3,0-2,1 0,-1-1,2-1,-1-1,1-1,1-1,0-1,1 0,1-1,0-1,1-1,1 0,0-1,-2-5,10 12,-1-1,1 1,1-1,0 0,1-1,0 1,1-1,1 0,0 0,0 0,2-1,-1 1,2-1,0 1,0-1,1 1,1 0,0-1,1 1,0 0,1 0,1 1,0-1,0 1,2 0,3-6,37-45,-43 59,-1 0,1 0,0 0,0 1,0 0,0 0,1 0,0 0,-1 1,1 0,0 0,0 0,3-1,-6 3,1 1,-1-1,0 1,1-1,-1 1,0 0,1 0,-1 0,0 0,0 0,0 0,0 0,0 1,0-1,0 1,0 0,-1-1,1 1,-1 0,1 0,-1 0,0 0,1 0,-1 0,0 1,-1-1,1 0,0 1,0 0,3 9,0 0,0 0,-1 1,1 11,-3-13,0-1,-1 1,0-1,-1 0,0 1,-1-1,0 0,0 1,-1-1,-4 9,6-16,0-1,0 1,-1-1,1 1,-1-1,0 0,1 0,-1 0,0 0,0 0,0 0,-1 0,1-1,0 1,-1-1,1 0,-1 1,1-1,-1 0,1-1,-1 1,0 0,0-1,1 1,-1-1,0 0,0 0,0 0,1 0,-1-1,0 1,1-1,-1 1,0-1,1 0,-1 0,0-1,1 1,0 0,-1-1,-1 0,-9-7,-1 0,1-1,1 0,0 0,1-2,-1 1,2-1,0-1,-5-8,-2-6,0 0,2-1,1 0,-4-15,10 21,2 0,0-1,2 0,0 0,1 0,2 0,0 0,2 0,0-1,1 1,2 0,0 0,2 1,0-1,2 1,0 0,1 1,1 0,2 1,0 0,0 0,2 2,1-1,0 2,9-8,-15 15,-1 2,-1 0,2 1,-1 0,1 0,5-3,-11 9,0-1,0 1,0-1,0 1,0 0,0 1,0-1,0 0,0 1,0 0,1 0,-1 0,0 0,0 0,0 0,0 1,1 0,-1 0,0-1,0 2,1-1,27 16,-1 0,-1 2,0 1,-2 1,14 14,24 18,24 5,-62-42,-1 2,0 0,2 4,-5-2,-2 1,0 0,-2 2,6 9,-17-21,0 1,-1-1,-1 1,0 0,0 1,-1-1,-1 1,0 0,-1 1,1 10,-3-20,0 1,-1 0,0 0,0 0,0-1,-1 1,1 0,-1 0,0 0,-1-1,1 1,-1-1,0 1,0-1,0 0,-1 0,1 1,-1-2,0 1,0 0,0-1,-1 1,1-1,-1 0,0 0,0 0,0-1,0 1,-1-1,1 0,-1 0,1-1,-1 1,1-1,-1 0,0 0,0-1,1 1,-1-1,0 0,0-1,0 1,0-1,1 0,-1 0,-1-1,-41-16,0-3,1-1,2-3,-7-6,-50-27,61 34,1-2,-15-14,-14-10,65 49,1-1,0 1,0-1,0 1,0-1,0 0,0 0,1 0,-1 0,0 0,1-1,0 1,-1-1,2 2,0 1,0-1,0 0,-1 1,1-1,0 0,0 1,0-1,1 0,-1 1,0-1,0 0,0 1,0-1,1 1,-1-1,0 0,0 1,1-1,-1 1,1-1,-1 1,0-1,1 1,-1-1,1 1,-1-1,1 1,-1 0,2-1,1-1,1 1,0-1,0 1,1 0,-1 0,0 0,0 1,0-1,1 1,-1 0,0 0,0 1,5 0,25 9,-29-8,0 0,1 0,-1-1,0 0,1 0,-1 0,3-1,-7 1,-1-1,0 0,1 0,-1 0,1 0,-1-1,0 1,1 0,-1 0,0 0,1 0,-1 0,1 0,-1-1,0 1,1 0,-1 0,0 0,1-1,-1 1,0 0,0-1,1 1,-1 0,0-1,0 1,1 0,-1-1,0 1,0 0,0-1,0 1,0 0,0-1,1 1,-1-1,0 1,-6-20,-19-19,23 37,-8-11,0 1,-1-1,0 2,-1 0,0 0,-1 1,0 1,-1 0,-8-4,21 13,0-1,0 1,0-1,0 1,0 0,0-1,-1 1,1 0,0 0,0 0,0 0,0 0,-1 0,1 0,0 1,0-1,0 0,0 0,-1 1,1-1,0 1,0-1,0 1,0 0,0-1,0 1,0 0,1 0,-1 0,0-1,0 1,0 0,1 0,-1 0,1 0,-1 0,1 0,-1 0,1 1,-1 0,-2 6,1 0,0 1,0 0,1-1,0 5,0-4,-55 396,49-343,-3-1,-8 23,11-56,-2 0,-2-1,0 0,-1 0,-2-2,-4 5,7-10,1 0,1 1,0 1,1 2,0 0,-2-1,-9 19,19-42,0 1,-1 0,1 0,0-1,0 1,-1 0,1-1,0 1,-1-1,1 1,0 0,-1-1,1 1,-1-1,1 1,-1-1,1 1,-1-1,0 0,1 1,-1-1,1 1,-1-1,0 0,1 0,-1 1,0-1,0 0,1 0,-1 0,0 0,1 0,-1 0,0 0,-1-1,1 0,0-1,0 1,0 0,1-1,-1 1,0-1,0 1,1-1,-1 1,1-1,-1 0,1 1,0-2,-8-67,8 66,-1-16,-1-2,1 1,1-1,0 0,2 1,4-18,-6 38,0-1,1 1,-1 0,0-1,1 1,0 0,-1-1,1 1,0 0,-1 0,1 0,0 0,0 0,0 0,0 0,0 0,0 0,0 1,-1-1,1 1,0 0,-1 0,1 0,-1 0,1 0,0 0,-1 0,1 0,-1 0,1 0,0 0,-1 0,1 1,-1-1,1 0,-1 0,1 1,0-1,-1 0,1 1,-1-1,1 0,-1 1,4 2,-1 1,0-1,0 1,-1 0,1 0,-1 0,0 0,0 0,0 1,7 18,-1 0,-2 1,0 0,-2 1,2 22,-1 39,-4 5,-1-48,-2 344,-1-362,-2-36,-7-46,12 55,-14-83,5-1,3 0,4-1,4-8,6 29,-2 50,-1 14,5 27,1 54,-3 1,-4 0,-5 76,0-68,1-77,0-1,0 1,0-1,-1 0,0 1,-1-1,-1 3,2-11,1-1,-1 0,1 0,-1 1,1-1,-1 0,0 0,0 0,1 0,-1 0,0 0,0 0,0 0,0 0,0-1,0 1,0 0,-1 0,1-1,-1 1,0-1,0 0,0 1,0-1,0 0,0-1,0 1,0 0,0-1,0 1,0-1,0 1,0-1,1 0,-1 0,0 0,0 0,1 0,-1-1,-17-11,1 0,1-2,0 0,1-1,1-1,1 0,0-1,1-1,-1-3,-27-48,-28-68,49 96,-12-22,16 35,1-1,1-1,1-1,2 0,1 0,-2-19,12 50,0 1,-1-1,1 0,0 0,0 1,0-1,0 0,0 0,-1 1,2-1,-1 0,0 0,0 1,0-1,0 0,0 0,1 1,-1-1,0 0,0 0,1 1,-1-1,1 0,-1 0,13 10,14 31,-16-18,-1 1,-1 0,-1 0,-1 0,-1 1,-1 0,-1 0,-1 1,-1-1,-1 3,-1-21,-1 1,0 0,0 0,0-1,-1 1,0-1,0 1,-2 3,3-9,1 1,0-1,-1 0,1 0,-1 0,0 0,1 0,-1 0,0 0,1 0,-1 0,0 0,0 0,0-1,0 1,0 0,0-1,0 1,0 0,0-1,0 1,0-1,-1 0,1 1,0-1,0 0,0 0,0 0,-1 0,1 0,0 0,0 0,-1 0,1 0,0 0,0-1,0 1,0-1,0 1,-1-1,1 1,0-1,0 1,0-1,0 0,0 0,1 1,-1-1,-1-1,-2-2,-1-1,1 0,0 0,1-1,-1 1,1-1,0 1,0-1,1 0,0 0,0-1,-1-2,-12-82,13 77,-8-79,5-1,5-80,1 159,1 1,1 0,0 0,1-2,-3 13,0 1,-1 0,1-1,0 1,0 0,1 0,-1 0,0 0,1 0,-1 0,1 1,1-3,-2 4,0 0,-1-1,1 1,0 0,0 0,0 0,-1 0,1 0,0 0,0 0,0 0,0 0,-1 0,1 0,0 0,0 0,-1 1,1-1,0 0,0 1,-1-1,1 0,0 1,-1-1,1 1,0-1,-1 1,1 0,-1-1,1 1,-1-1,1 1,-1 0,1 0,-1 0,8 10,-2 0,1 0,-1 1,-1 0,0 0,-1 1,0-1,1 10,16 110,-19-121,2 18,0-8,-1-1,-1 1,-1 0,-1 0,0-1,-2 1,0 0,-3 4,5-23,0 0,-1 0,0 0,0 0,1 0,-1 0,0 0,0 0,-1 0,1-1,0 1,-1 0,1-1,-1 1,1-1,-1 0,1 1,-1-1,0 0,0 0,0 0,0 0,-1 0,0-1,1 0,-1 0,0 0,0 0,0 0,1 0,-1-1,0 0,0 1,1-1,-1 0,0 0,1-1,-1 1,-1-1,-9-7,0-1,0 0,1 0,0-1,-5-8,5 5,0-2,1 1,1-1,0-1,2 0,0 0,0 0,-3-17,-8-31,-8-60,12 52,8 40,1 0,2-1,1-4,3 26,0 0,0 1,1-1,1 0,0 0,0 0,2 1,-1-1,1 1,4-6,6-13,-1-1,-1 0,-1 0,-2-1,-2-1,4-27,-11 58,0 0,0-1,0 1,0 0,1 0,-1-1,1 1,0 0,0 0,-1 0,1 0,1 0,-1 0,0 0,0 0,1 0,-1 1,1-1,-1 0,1 1,0 0,0-1,0 1,0 0,0 0,0 0,0 0,0 0,0 0,0 0,0 1,1-1,-1 1,0 0,0 0,1 0,-1 0,0 0,0 0,1 0,-1 1,0-1,0 1,1 0,8 2,-1 1,1 1,-1 0,0 0,0 1,0 0,-1 1,4 2,-8-4,47 37,32 33,-71-61,1 0,-2 1,0 0,-1 1,0 1,-1 0,-1 0,-1 2,-3-3,-7-18,-11-30,-3-68,5-1,4 0,4-34,3 132,-1-7,1 0,1 0,-1 0,2 0,-1 0,2-2,-3 12,0-1,0 1,0 0,0 0,0 0,0 0,0-1,0 1,0 0,0 0,0 0,0 0,0-1,0 1,0 0,0 0,0 0,1 0,-1 0,0-1,0 1,0 0,0 0,0 0,0 0,1 0,-1 0,0 0,0 0,0-1,0 1,0 0,1 0,-1 0,0 0,0 0,0 0,0 0,1 0,-1 0,0 0,0 0,0 0,0 0,1 0,-1 0,0 0,0 0,0 0,0 1,1-1,-1 0,0 0,0 0,0 0,7 13,1 17,-4 5,-2 0,-2 0,-1 0,-1 0,-2-1,-2 1,-6 20,-13 39,-5-2,-8 8,32-83,5-12,0 0,-1-1,1 1,-1-1,0 0,0 1,-1-1,1 0,-1 0,0 0,0-1,0 1,0-1,-2 1,5-4,-1 1,1-1,-1 0,0 0,1 0,-1 0,1 0,-1 0,0 0,1 0,-1 0,0 0,1 0,-1-1,1 1,-1 0,1 0,-1 0,0-1,1 1,-1 0,1-1,-1 1,1-1,-1 1,1 0,0-1,-1 1,1-1,-1 1,1-1,0 0,0 1,-1-1,1 1,0-1,0 1,0-1,-1 0,1 1,-8-30,8 28,-3-34,1 0,1-1,3 1,1 0,1 0,2 0,4-10,-6 35,0 0,1-1,0 1,1 1,0-1,0 1,1 0,1 1,0 0,2-2,17-22,-26 30,1 0,0 1,0-1,0 1,1 0,-1-1,1 1,-1 0,1 1,0-1,-1 0,1 1,0-1,0 1,3-1,-3 2,-1 0,1 0,-1 0,1 0,-1 1,0-1,1 1,-1-1,0 1,1 0,-1 0,0 0,0 0,1 1,-1-1,0 0,0 1,-1 0,1-1,0 1,0 0,-1 0,14 14,-2 1,-1 1,0 0,-1 0,0 1,-2 1,-1 0,0 0,-1 0,-1 1,5 20,-2 1,-2 0,-2 0,0 30,-5-35,-1 0,-2 0,-1 0,-2 0,-1-1,-3 0,0 0,-2-1,-2 0,-14 24,1-5,11-21,0-1,-3-1,-6 7,24-36,0-1,0 1,0-1,0 1,-1-1,1 0,0 1,-1-1,1 0,-1 0,1 0,-1 0,1 0,-1 0,0-1,1 1,-1 0,0-1,0 0,0 1,1-1,0-1,-1 1,1 0,0-1,-1 1,1-1,0 1,0-1,0 1,-1-1,1 0,0 0,0 0,0 1,0-1,0 0,0 0,1-1,-1 1,-1-1,-2-6,-1-1,1 1,0-1,1 0,0 0,1-1,-1-3,-6-38,1-1,3 0,3 0,1-1,3 1,3 0,1 0,3 0,12-40,-8 53,2 0,1 1,2 1,2 1,23-33,-33 51,-1 0,0 0,-1-1,-1 0,0-4,1-1,1 0,12-21,-12 25,0 0,-1 0,-2-1,0 0,-1 0,-1 0,-1-1,-1 0,0 1,-2-1,-1 0,-3-20,4 39,-1-1,1 1,-1-1,0 1,0-1,0 1,0 0,-1-1,1 1,-1 0,0 0,0 0,0 0,0 0,-1 0,1 1,-1-1,1 1,-1 0,0-1,-2 1,1 0,-1 0,1 0,-1 1,0-1,0 1,0 0,1 0,-1 1,0 0,0 0,0 0,-2 0,-8 2,0 1,0 0,0 1,0 1,1 0,0 1,0 0,0 1,-1 2,-32 23,1 2,2 2,2 2,-14 18,50-49,1 0,0 0,0 1,1-1,-1 1,2 0,-1 0,1 1,1-1,-1 1,2-1,-1 1,1 0,0 3,-1 24,2 1,4 33,-2-29,-6-56,-2 1,1-1,-2 1,0 0,-1 0,-6-14,0-1,2 0,-1-9,5 21,6 33,3 58,0-52,-3 7,0 1,-3-1,0-1,-2 1,-5 15,3-14,1 1,2 0,1 0,-1 25,5-44,1-1,0 1,1 0,0 0,1 0,0 0,0-1,2 1,-1-1,2 0,-1 0,1 0,1-1,0 1,1-1,0-1,0 1,3 1,43 46,-31-36,-1 1,-1 1,-2 1,0 1,-1 1,1 5,8 15,2-1,2-1,6 5,-6-11,-3 2,-1 2,17 34,-38-65,0 0,-1 1,-1-1,1 1,-2 0,0 0,0 0,-1 0,0 0,-1 0,-1 8,0-14,0-1,0 1,-1-1,0 0,0 1,0-1,0 0,-1-1,0 1,0 0,0-1,0 1,-1-1,0 0,0 0,0 0,0-1,-1 0,1 0,-1 0,0 0,0 0,0-1,0 0,-5 1,3-1,0 0,1 0,-1-1,0 0,-1-1,1 1,0-1,0-1,0 1,0-1,0-1,0 1,1-1,-3-1,-11-5,0-1,0 0,-16-12,-7-4,35 20,0-1,0-1,1 1,0-1,0 0,0-1,1 0,0 0,1 0,0-1,0 0,1 0,-2-5,-2-2,0 1,-1 1,0-1,-3 0,-15-25,1 0,1-2,3-1,1-1,-5-20,15 39,7 14,0 0,1-1,1 1,-1 0,2-1,-1 1,2-1,0-6,10-94,1 8,-8 59,2-1,3-8,0 10,-3 1,-1-26,-3 55,0-22,-1 1,-2 0,-1 0,-1 0,-2 0,-8-20,9 83,2 21,1-5,-3-1,-8 41,1-11,-2 8,6-42,3 2,-2 35,7-72,-2 46,2-1,2 1,3 0,2-1,2 4,5 24,-12-61,0 1,1-1,1 1,1-1,0 0,1-1,0 1,2-1,0 0,2 2,1 0,0-1,1 1,12 11,-18-22,1 0,0-1,0 1,1-1,-1 0,1-1,0 0,1 0,-1-1,3 1,24 5,0 0,0-3,0 0,1-3,5-1,187-3,-96-3,75 2,369 5,-534-2,0 3,33 6,-63-7,0-1,-1 2,1-1,-1 2,0 0,0 0,-1 0,1 2,-1-1,-1 1,1 1,0 1,-2-3,-1 0,1 0,0-1,1 0,-1 0,1-1,0 0,3 0,-3-1,-1 1,1-1,-1 1,0 1,0 0,-1 0,0 0,0 1,6 5,1 3,0 1,-1 0,0 1,-2 1,1 0,-2 1,-1-1,0 2,-1-1,5 20,-2 16,-2 0,-3 1,-1 27,-2-30,1 0,3 0,2-1,3 2,37 117,-48-168,-1-1,1 1,0 0,0-1,-1 1,1 0,0-1,1 1,-1-1,0 0,0 1,1-1,-1 0,0 0,1 0,-1 0,1 0,0 0,-1 0,1 0,0 0,-1-1,1 1,0-1,0 0,0 1,-1-1,1 0,0 0,0 0,0 0,0 0,-1-1,1 1,0 0,0-1,0 0,-1 1,2-2,12-4,0 0,-1-2,0 0,12-9,24-11,-48 27,0 0,1 1,-1-1,0 1,0-1,1 1,-1 0,0-1,0 1,1 0,-1 1,0-1,1 0,-1 1,0-1,0 1,0 0,1 0,-1 0,0 0,0 0,0 0,-1 0,1 1,0-1,0 0,-1 1,1 0,0-1,-1 1,0 0,1 0,-1 0,0 0,0 0,0 0,-1 0,1 1,0-1,-1 0,1 0,-1 0,0 1,0-1,0 1,2 10,-1-1,-1 1,-1 0,0-1,0 1,-1-1,-1 0,0 1,-7 20,-3-1,0 0,-2-1,-2 0,0-2,-2 0,-2-1,0 0,-2-2,0-1,-2-1,-2 0,-14 11,-2-1,-2-3,-1-1,-1-2,-1-3,-1-2,-16 4,54-23,-5 3,0-1,0-1,-1-1,-7 1,20-4,0-1,0 1,0-1,1 0,-1 0,0-1,0 1,0-1,0 0,1 0,-1 0,0 0,1 0,-1-1,1 0,0 0,-1 0,1 0,0 0,0-1,-2-2,-1-3,1 0,-1 0,2-1,-1 0,2 0,-1 0,1 0,0-1,1 1,0-1,0 0,1 0,1 1,0-1,0 0,0-23,3 0,0 0,7-27,-4 31,1 0,1 1,2 0,0 1,2 0,1 1,2 0,0 1,1 0,2 1,0 1,5-2,-21 22,0 1,1 0,-1 0,1 0,0 0,-1 0,1 1,0-1,0 1,0 0,0 0,0 0,1 0,-3 1,0 0,0 0,0 0,0 0,0 1,0-1,0 0,0 1,0-1,0 0,0 1,0-1,0 1,0 0,0-1,0 1,-1 0,1 0,0-1,0 1,-1 0,1 0,-1 0,1 0,-1 0,1 0,-1 0,1 0,-1 0,0 0,0 0,1 0,-1 0,0 0,0 0,0 0,0 0,0 1,0-1,-1 1,1 10,-1 0,0 0,-1-1,0 1,0 0,-2 0,0-1,0 0,-2 4,-1 2,-2-1,0 0,0 0,-2 0,-7 8,-6-4,16-21,11-14,10-12,2 1,0 1,2 1,0 0,2 1,19-18,-8 8,53-64,5 5,14-6,-98 95,47-36,-49 37,1 1,-1-1,1 1,-1 0,1 0,-1 0,1 0,-1 0,1 1,0-1,0 1,-1 0,1 0,0 0,0 0,-1 0,1 0,0 1,0 0,-1-1,-1 1,0 0,1-1,-1 1,0 0,0 0,0 0,0 0,0 0,0 0,0 0,0 0,0 1,0-1,-1 0,1 1,0-1,-1 0,1 1,-1-1,0 1,1-1,-1 0,0 1,0-1,0 2,-6 42,-1-20,-2 0,-1-1,-1 0,-1-1,-1 0,-1 0,0-2,-3 1,-37 44,-51 47,46-51,87-97,52-61,-77 94,37-38,29-21,-58 52,0 1,0 0,1 1,-1 0,2 1,-1 0,1 1,-1 0,11-1,-22 5,1 1,0 0,0 0,0 0,-1 0,1 0,0 0,0 0,-1 0,1 1,0-1,0 1,-1-1,1 1,0 0,-1 0,1 0,-1 0,1 0,-1 0,0 0,1 0,-1 0,0 1,1 0,0 1,1 1,-1 0,0 1,0-1,0 0,-1 1,0-1,0 0,0 1,0 2,1 13,-1 1,-1 0,-1-1,-1 8,-4 10,-1 0,-1 0,-2 0,-2-2,-2 1,-1-2,-2 0,-1 0,-1-2,-12 13,-15 17,-3-2,-2-2,-3-3,-42 33,81-75,0-1,-1 0,0-1,-1-1,-15 7,30-17,0 0,0-1,0 1,0 0,0-1,0 1,0-1,0 1,0-1,0 0,0 0,-1 0,1 0,0-1,0 1,0 0,0-1,0 0,0 1,0-1,0 0,-2-1,1 0,1-1,-1 1,0-1,1 1,0-1,0 0,0 0,0 0,0 0,0 0,1-1,0 1,-1-1,-3-15,0-1,1 1,1-1,0-17,2 29,-4-80,4 0,4 0,4 1,4-1,3 2,4 0,4 0,4 2,28-61,-54 145,5-15,1 1,1 0,0 0,1 0,0 1,1 0,0 1,1 0,-9 11,-1 0,1 1,-1-1,1 1,-1-1,1 1,0-1,-1 1,1-1,0 1,-1 0,1-1,0 1,-1 0,1 0,0-1,0 1,-1 0,1 0,0 0,0 0,-1 0,1 0,0 0,0 0,-1 0,1 1,0-1,0 0,-1 0,1 1,0-1,-1 0,1 1,0-1,0 1,0 0,0 1,0-1,0 1,0 0,0-1,-1 1,1 0,0-1,-1 1,1 0,-1 0,0-1,0 1,1 2,-2 5,1 0,-1 1,0-1,-1 1,0-1,-1 0,0 0,0 0,-1-1,0 1,-1-1,-3 6,-11 15,-1-1,-22 23,-9 4,-1-2,-3-2,-2-3,-3-2,-1-3,-2-3,-1-2,-3-3,0-4,-2-2,-2-3,0-3,-2-3,70-20,-13 4,1-1,-1 0,0-1,0-1,-1-1,14 0,1 0,-1 0,1 0,-1 0,1 0,-1-1,1 1,-1-1,1 0,0 0,-1 1,1-2,0 1,0 0,0 0,0-1,0 1,0-1,0 1,0-1,1 0,-1 0,0 0,1 0,0 0,-1 0,1 0,0-1,0 1,0 0,1-1,-1 1,1 0,-1-1,1 0,0-3,0-1,0 1,1 0,0 0,0 0,1 0,-1 0,1 0,1 0,-1 0,2 0,38-63,-11 27,2 1,1 2,2 2,2 1,1 2,1 1,2 2,2 2,4 1,-37 21,1 1,0 1,0 0,0 1,1 0,2 1,-13 2,1 1,-1-1,0 1,1 0,-1 0,1 0,-1 0,0 0,1 0,-1 1,0-1,1 1,-1 0,0-1,0 1,1 0,-1 0,0 1,0-1,0 0,0 1,-1-1,1 1,0 0,-1-1,1 1,-1 0,1 0,-1 0,0 0,0 0,0 1,0-1,0 0,0 1,1 8,0-1,0 0,-1 1,0-1,-1 1,-1 0,1-1,-2 1,1-1,-2 0,1 0,-2 4,-6 14,0 0,-2-1,-13 23,4-16,-1-1,-1-2,-2 0,-1-1,-1-2,-1 0,-2-2,-1-2,-1 0,0-2,-2-2,-1-1,0-1,-1-2,-1-2,-2-1,32-10,-1-1,1 0,-1 0,0-1,0 0,0 0,0-1,-6-1,11 1,0-1,0 1,0-1,0 0,1 0,-1 0,0-1,1 1,-1-1,0 0,1 1,0-1,-1 0,1 0,0 0,0-1,0 1,1-1,-1 1,0-1,1 1,0-1,-1 0,1 0,-4-11,1 0,1 0,0 0,0 0,2 0,0-1,0 1,1 0,1-1,1-5,3-13,1 0,1 1,2 0,1-1,1 5,1 1,1 0,1 1,2 0,0 1,2 1,0 1,4-2,33-32,2 2,30-20,-86 73,1 1,-1 0,1-1,-1 1,0 0,1 0,0 0,-1 0,1 0,0 0,-1 1,1-1,0 1,0-1,0 1,0 0,-1-1,1 1,2 0,-4 1,1-1,0 1,0-1,0 1,-1 0,1-1,0 1,-1 0,1-1,-1 1,1 0,-1 0,1 0,-1 0,0-1,1 1,-1 0,0 0,0 0,1 0,-1 0,0 0,0 0,0 0,0 0,0 0,-1 9,0-1,0 1,0-1,-1 1,-1-1,0 0,0 2,-12 24,-2-1,0-1,-3 0,0-1,-22 25,36-51,-1 1,1-1,-1 0,0-1,-1 1,1-2,-2 1,9-4,-1 0,0 0,0-1,0 1,0-1,0 1,0-1,0 1,0-1,0 0,0 1,0-1,-1 0,1 0,0 0,0 0,0 0,0 0,0 0,0 0,0 0,0 0,-1-1,1 1,0-1,0 1,0 0,0-1,0 0,0 1,1-1,-1 0,0 1,0-1,0 0,0 0,1 1,-1-1,0 0,1 0,-1 0,1 0,-1 0,1 0,0 0,-1 0,1 0,0-1,0 1,-1 0,1 0,0 0,0 0,0 0,0 0,1 0,-1-1,0 0,1-4,-1-1,1 0,0 1,1-1,0 1,0-1,0 1,1 0,-1 0,2-1,40-63,2 5,3 2,40-40,-56 70,1 1,2 1,0 2,3 1,13-6,-43 29,1 0,-1 0,1 1,0 0,0 1,0 0,0 0,0 1,1 0,8 1,-14 1,0 0,-1 0,1 1,-1 0,1 0,-1 0,1 1,-1-1,1 1,-1 0,0 0,0 1,0-1,0 1,-1 0,1 0,-1 0,1 0,-1 1,0-1,-1 1,1 0,0 0,-1 0,1 1,1 4,1 0,-1 1,-1-1,0 1,0 0,-1-1,0 1,-1 0,0 0,0 0,-1 1,-1-1,0 0,0 1,-2 3,-1 1,0-1,-1 0,0-1,-1 0,0 1,-2-2,1 1,-3 1,-16 19,-1-1,-2-2,0-1,-2-1,-1-2,-15 9,-9 5,-49 25,80-51,0-2,0 0,-2-2,1-1,-21 4,45-12,-1 0,1 0,-1 0,1-1,-1 1,0-1,1 0,-1 0,0 0,1 0,-1 0,0-1,1 1,-1-1,1 1,-1-1,1 0,-1 0,1 0,0 0,-1-1,1 1,0-1,0 1,0-1,0 0,0 0,0 0,0 0,1 0,-1 0,1 0,0-1,-1 1,1 0,0-1,0 1,1-1,-1 1,0-1,1 0,-1-1,0-9,1 0,0 1,1-1,0 0,1 1,0-1,1 1,1-3,3-7,1 0,0 0,4-3,-9 18,0 1,1-1,-1 1,2 0,-1 0,0 1,1-1,0 1,0 0,1 1,5-5,-28 27,17-17,0-1,-1 1,1-1,0 1,-1-1,1 0,0 1,-1-1,1 1,-1-1,1 0,-1 0,1 1,-1-1,1 0,-1 0,1 1,-1-1,1 0,-1 0,1 0,-1 0,1 0,-1 0,1 0,-1 0,1 0,-1 0,0 0,1 0,-1 0,1 0,-1 0,1-1,-1 1,1 0,-1 0,1-1,0 1,-1 0,1-1,-1 1,1 0,-1-1,1 1,0-1,-1 1,1-1,0 1,0-1,-1 1,1-1,0 1,0-1,0 1,0-1,-1 1,1-1,0 1,0-1,0 1,0-1,1-7,1 1,-1 0,1 0,0 1,1-1,0 0,0 1,0-1,1 1,-1 0,2 0,-1 0,1 1,1-3,6 0,-12 15,-14 20,-31 29,14-36,30-19,0-1,0 0,-1 1,1-1,0 0,0 0,0 0,-1 0,1 0,0 0,0 0,0 0,-1-1,1 1,0 0,0-1,0 1,0-1,0 1,0-1,0 0,0 1,0-1,-1 0,1-1,-1 0,1 0,0-1,0 1,-1 0,2 0,-1 0,0-1,0 1,1 0,-1-1,1 1,0-1,0 1,0-1,0 1,0 0,0-1,1 1,-1-1,1 1,0 0,0-1,-1 1,2 0,-1 0,0 0,0 0,1 0,-1 0,1 0,-1 0,6-7,-1 0,1 1,0 0,1 0,0 0,5-3,-11 9,0 0,0 1,0-1,1 1,-1-1,0 1,1 0,-1 0,1 0,-1 0,1 0,-1 0,1 1,0 0,-1-1,1 1,0 0,-1 0,1 0,0 1,-1-1,1 1,-1-1,1 1,-1 0,1 0,-1 0,2 1,-2 0,1 0,-1 1,0-1,0 1,0 0,0 0,0-1,-1 1,1 0,-1 0,0 1,0-1,0 0,0 0,-1 1,1-1,-1 0,0 1,0-1,0 0,0 1,-1 1,-3 15,-1-1,0 1,-2-1,0 0,-1-1,-1 0,-1 0,-1 0,0-2,-1 1,-1-1,-13 13,8-17,10-13,8-1,0 0,0 0,0 0,1 0,-1 0,0 0,1 0,-1 0,1 1,0-1,-1 0,1 0,0 1,0-1,0 0,1 0,8-15,1 0,1 1,1 0,0 0,14-10,-24 22,1 1,-1 1,1-1,0 0,0 1,0 0,0 0,0 0,1 1,-1-1,1 1,-1 0,2 0,-3 1,0 0,0 0,0 1,-1-1,1 1,0 0,0-1,-1 1,1 0,-1 1,1-1,-1 0,1 1,-1 0,0-1,0 1,0 0,0 0,0 0,0 0,0 0,-1 1,1 0,10 14,-11-15,0 1,1 0,-1-1,1 1,-1-1,1 0,0 0,0 1,0-1,0 0,0-1,1 1,-1 0,1-1,-1 1,1-1,-1 0,1 1,0-1,0-1,-1 1,1 0,0-1,0 1,0-1,0 0,0 0,0 0,-1 0,1-1,0 1,1-1,20-3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20T06:31:35.046"/>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1 996,'1'-8,"0"0,1-1,0 1,0 0,1 0,0 0,0 0,1 0,0 1,11-26,190-518,-170 456,28-52,-59 138,1 0,-1 0,1 0,1 1,0 0,0 0,0 1,7-6,-12 12,1 0,0 0,-1 0,1 0,-1 0,1 0,0 1,0-1,-1 1,1-1,0 1,0 0,0 0,0-1,-1 1,1 1,0-1,0 0,1 1,1 0,-1 0,1 1,-1 0,1 0,-1 0,0 0,0 0,0 1,0-1,0 1,-1 0,1 0,0 1,64 86,-4 3,-3 3,-5 3,22 34,12 25,-36-62,3-2,16 13,-42-76,-30-31,0 0,0 1,1-1,-1 0,0 0,0 0,1 0,-1 0,0 0,0 0,1 0,-1 1,0-1,0 0,1 0,-1 0,0 0,1-1,-1 1,0 0,0 0,1 0,-1 0,0 0,0 0,1 0,-1 0,0 0,0-1,0 1,1 0,-1 0,0 0,0-1,0 1,1 0,-1 0,0 0,0-1,0 1,0 0,0 0,1-1,-1 1,0 0,0 0,0-1,0 1,0 0,0 0,0-1,0 1,0 0,0-1,0 1,0 0,0 0,0-1,0 1,-1 0,1-9,-1 0,-1 0,0 1,0-1,-1 1,0 0,0-1,-4-5,-39-70,30 58,-7-10,23 36,0 0,0-1,0 1,0 0,0 0,0-1,0 1,0 0,0 0,0 0,0-1,-1 1,1 0,0 0,0 0,0 0,0-1,-1 1,1 0,0 0,0 0,0 0,-1 0,1 0,0-1,0 1,0 0,-1 0,1 0,0 0,0 0,0 0,-1 0,1 0,0 0,0 0,-1 0,1 0,0 0,0 0,-1 0,1 1,0-1,0 0,0 0,-1 0,1 0,0 0,0 0,0 0,0 1,-1-1,1 0,0 0,0 0,0 0,0 1,0-1,-1 0,1 0,0 1,-2 22,5 31,64 352,-65-391,-4-17,-7-30,-178-638,53 210,116 395,17 60,4 11,9 27,17 56,-6-5,-3 1,-5 1,-3 0,-3 1,-4 24,-10-79,5-32,0 0,0 0,0 1,0-1,0 0,0 0,0 1,0-1,0 0,-1 0,1 1,0-1,0 0,0 0,0 0,-1 0,1 1,0-1,0 0,-1 0,1 0,0 0,0 0,0 0,-1 0,1 1,0-1,0 0,-1 0,1 0,0 0,0 0,-1 0,1 0,0 0,-1 0,1 0,0 0,0-1,-1 1,1 0,0 0,0 0,0 0,-1 0,1 0,0-1,-3-2,0-1,0 0,1 0,-1 0,1 0,0 0,0-1,0 1,1-1,-1 0,-13-51,2-1,3 0,-3-44,-3-172,15 246,12 182,-2-52,-5 3,-5-70,0-1,-3 1,-1-1,-9 33,11-58,-3 15,-1-1,-2 0,0 1,6-20,1 0,-1 0,0 1,0-2,0 1,-1 0,1-1,-1 1,0-1,-1 0,1 0,-1-1,1 0,-1 1,-4 1,6-4,0-1,0 1,1 0,-1-1,0 0,0 1,0-1,0-1,0 1,0 0,0-1,0 1,0-1,1 0,-1 0,0 0,0 0,1 0,-1-1,1 1,-1-1,1 0,0 1,-1-1,1 0,0-1,0 1,1 0,-1 0,0-1,0 0,-8-12,1 0,0-1,1 0,-4-11,11 25,-41-110,-28-113,7 16,51 185,12 24,-1 0,1 0,0 0,0-1,0 1,0 0,-1 0,1 0,0 0,0 0,0 0,-1 0,1 0,0 0,0 0,-1-1,1 1,0 0,0 0,-1 0,1 0,0 1,0-1,0 0,-1 0,1 0,0 0,0 0,-1 0,1 0,0 0,0 0,0 0,-1 1,1-1,0 0,0 0,0 0,0 0,-1 1,1-1,0 0,0 0,0 0,0 1,-13 40,10-27,-54 236,-9 140,57-340,9-50,0 0,0 1,0-1,0 1,0-1,0 1,0-1,0 1,0-1,0 1,0-1,-1 0,1 1,0-1,0 1,-1-1,1 0,0 1,0-1,-1 1,1-1,0 0,-1 0,1 1,-1-1,1 0,0 0,-1 1,1-1,-1 0,1 0,-1 0,1 0,-1 1,-10-14,-7-34,17 43,-21-55,12 36,1-1,2 0,0 0,0-10,7 34,0 1,0-1,0 0,0 0,0 0,1 0,-1 0,0 0,0 0,0 0,0 0,0 0,1 0,-1 0,0 0,0 0,0 0,0 0,1 0,-1 0,0 0,0 0,0 0,0 0,0 0,1 0,-1 0,0 0,0 0,0 0,0 0,0 0,1 0,-1-1,0 1,0 0,0 0,0 0,0 0,0 0,0 0,0-1,1 1,-1 0,0 0,0 0,0 0,0 0,0-1,0 1,0 0,0 0,0 0,0 0,0-1,0 1,12 16,12 32,-1 1,-3 0,-1 2,-4 1,0 2,0-9,-15-44,0 0,0-1,0 1,0-1,0 1,0 0,1-1,-1 1,0-1,1 1,-1-1,0 1,1 0,-1-1,1 0,-1 1,0-1,1 1,-1-1,1 0,-1 1,1-1,0 0,-1 1,1-1,-1 0,1 0,0 1,-1-1,1 0,-1 0,2 0,10-16,2-36,1-56,-13 76,2 0,1 0,2 1,1-1,1 2,11-24,-1 21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2-20T06:32:29.729"/>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14,'0'-6,"0"-1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E8AA9-4329-44C1-BED1-462F5E97F867}" type="datetimeFigureOut">
              <a:rPr lang="en-US" smtClean="0"/>
              <a:t>2/28/2018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B3812-0BBC-4459-A22F-EF2DCDC7CBAD}" type="slidenum">
              <a:rPr lang="en-US" smtClean="0"/>
              <a:t>‹#›</a:t>
            </a:fld>
            <a:endParaRPr lang="en-US"/>
          </a:p>
        </p:txBody>
      </p:sp>
    </p:spTree>
    <p:extLst>
      <p:ext uri="{BB962C8B-B14F-4D97-AF65-F5344CB8AC3E}">
        <p14:creationId xmlns:p14="http://schemas.microsoft.com/office/powerpoint/2010/main" val="411907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537DF4F-E189-4FFE-92BC-D4CB6313B8A8}"/>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50C3E08-3A01-4B55-A0C0-119E649A1F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3556" name="Slide Number Placeholder 3">
            <a:extLst>
              <a:ext uri="{FF2B5EF4-FFF2-40B4-BE49-F238E27FC236}">
                <a16:creationId xmlns:a16="http://schemas.microsoft.com/office/drawing/2014/main" id="{03265F0C-2E78-44B4-8102-8A6E981019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ea typeface="MS PGothic" panose="020B0600070205080204" pitchFamily="34" charset="-128"/>
              </a:defRPr>
            </a:lvl1pPr>
            <a:lvl2pPr marL="742950" indent="-285750">
              <a:defRPr sz="2400" b="1">
                <a:solidFill>
                  <a:schemeClr val="tx1"/>
                </a:solidFill>
                <a:latin typeface="Times New Roman" panose="02020603050405020304" pitchFamily="18" charset="0"/>
                <a:ea typeface="MS PGothic" panose="020B0600070205080204" pitchFamily="34" charset="-128"/>
              </a:defRPr>
            </a:lvl2pPr>
            <a:lvl3pPr marL="1143000" indent="-228600">
              <a:defRPr sz="2400" b="1">
                <a:solidFill>
                  <a:schemeClr val="tx1"/>
                </a:solidFill>
                <a:latin typeface="Times New Roman" panose="02020603050405020304" pitchFamily="18" charset="0"/>
                <a:ea typeface="MS PGothic" panose="020B0600070205080204" pitchFamily="34" charset="-128"/>
              </a:defRPr>
            </a:lvl3pPr>
            <a:lvl4pPr marL="1600200" indent="-228600">
              <a:defRPr sz="2400" b="1">
                <a:solidFill>
                  <a:schemeClr val="tx1"/>
                </a:solidFill>
                <a:latin typeface="Times New Roman" panose="02020603050405020304" pitchFamily="18" charset="0"/>
                <a:ea typeface="MS PGothic" panose="020B0600070205080204" pitchFamily="34" charset="-128"/>
              </a:defRPr>
            </a:lvl4pPr>
            <a:lvl5pPr marL="2057400" indent="-22860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fld id="{FAD62C76-53B2-4740-B397-C68527C28033}" type="slidenum">
              <a:rPr lang="en-US" altLang="en-US" sz="1200" b="0"/>
              <a:pPr/>
              <a:t>13</a:t>
            </a:fld>
            <a:endParaRPr lang="en-US" altLang="en-US" sz="1200" b="0"/>
          </a:p>
        </p:txBody>
      </p:sp>
    </p:spTree>
    <p:extLst>
      <p:ext uri="{BB962C8B-B14F-4D97-AF65-F5344CB8AC3E}">
        <p14:creationId xmlns:p14="http://schemas.microsoft.com/office/powerpoint/2010/main" val="3577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9C4F-A35D-4550-B4E7-5980D6ECC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9AE92-F9B9-4FD1-A66E-2F05880BF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9C992-4D25-4655-A9F9-614F26A96677}"/>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5" name="Footer Placeholder 4">
            <a:extLst>
              <a:ext uri="{FF2B5EF4-FFF2-40B4-BE49-F238E27FC236}">
                <a16:creationId xmlns:a16="http://schemas.microsoft.com/office/drawing/2014/main" id="{48A1ED0F-48D7-4374-AAF6-80F8A406B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F3B3A-4CD6-4D8F-8E86-B31FC96AA00B}"/>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98737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5CBC-DD3E-473C-B5A4-C0FC67961D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55F44-E87C-412D-B6B7-625E9A90DD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4E7AF-7210-4F52-A8F2-1BDCBB5C00FE}"/>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5" name="Footer Placeholder 4">
            <a:extLst>
              <a:ext uri="{FF2B5EF4-FFF2-40B4-BE49-F238E27FC236}">
                <a16:creationId xmlns:a16="http://schemas.microsoft.com/office/drawing/2014/main" id="{B794E048-9191-4245-8166-8D05E39CD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13840-492F-411B-8925-108B4389FCEF}"/>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304730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D6141-3133-4892-9932-35CE6A176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F4BB7-6A3E-4C92-839F-BC21AC276E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D8C7F-7ADB-4F77-85E4-2097DC8C700F}"/>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5" name="Footer Placeholder 4">
            <a:extLst>
              <a:ext uri="{FF2B5EF4-FFF2-40B4-BE49-F238E27FC236}">
                <a16:creationId xmlns:a16="http://schemas.microsoft.com/office/drawing/2014/main" id="{B1A1143F-C103-4EA1-9154-EA036B4DB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A68E-285D-4ABA-8CBB-93BE741A53D8}"/>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4888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AA13-D747-44E3-BCC4-3D8D9752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044ED-2AC2-43EF-9E50-99643CBC17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E384C-568C-4E2B-A50E-61B9368C083B}"/>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5" name="Footer Placeholder 4">
            <a:extLst>
              <a:ext uri="{FF2B5EF4-FFF2-40B4-BE49-F238E27FC236}">
                <a16:creationId xmlns:a16="http://schemas.microsoft.com/office/drawing/2014/main" id="{945D715C-7941-41DC-814C-57B65A162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4B608-02EC-4F21-93E1-625DE5593CC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035590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9BFF-1823-4468-A15D-56A6363B1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CA7E46-FDDB-4503-9D00-ADF994BD6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9C7EC0-B0A6-4587-B248-B8D70C1D5050}"/>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5" name="Footer Placeholder 4">
            <a:extLst>
              <a:ext uri="{FF2B5EF4-FFF2-40B4-BE49-F238E27FC236}">
                <a16:creationId xmlns:a16="http://schemas.microsoft.com/office/drawing/2014/main" id="{421E3217-0707-4BE6-939F-AB9C2DB56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59397-B7D6-4CF7-B12E-D270A2606466}"/>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164114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8AB5-16A6-4004-B3A9-FDD1A1E4B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A92F2-F798-43D6-B6AC-2BE0F1BDE7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5D4BE1-B6E6-48FD-A75D-9F9EB421DF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24624-18E5-402C-A24C-47998A0F64A7}"/>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6" name="Footer Placeholder 5">
            <a:extLst>
              <a:ext uri="{FF2B5EF4-FFF2-40B4-BE49-F238E27FC236}">
                <a16:creationId xmlns:a16="http://schemas.microsoft.com/office/drawing/2014/main" id="{A7D15478-85D0-410C-A030-2CF33E8A8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28FEF-F2A2-4DE2-997E-076BB9C65F62}"/>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694115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6486-108A-453A-B2AB-6978779CE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54C04-D232-43A0-88B2-C32B92FDA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05FF8D-31DF-4269-BA0D-3E5F2B6585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F3B66-8A47-4473-AB43-2DD56E6DD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26897F-9ADD-4D2E-B68C-3E1B597FE2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00EFA-9A79-4CC8-A22A-ABD26BE4A1DD}"/>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8" name="Footer Placeholder 7">
            <a:extLst>
              <a:ext uri="{FF2B5EF4-FFF2-40B4-BE49-F238E27FC236}">
                <a16:creationId xmlns:a16="http://schemas.microsoft.com/office/drawing/2014/main" id="{F0B3125A-40F8-48CD-BC47-40AF748B5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FA56D4-9EF4-4D35-B36A-B3D26B03AC41}"/>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157269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7758-FBA2-4F2E-8CBC-6793F2400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8B4E2D-FC43-49A9-B742-7D98E72BCE3F}"/>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4" name="Footer Placeholder 3">
            <a:extLst>
              <a:ext uri="{FF2B5EF4-FFF2-40B4-BE49-F238E27FC236}">
                <a16:creationId xmlns:a16="http://schemas.microsoft.com/office/drawing/2014/main" id="{20F29D54-EA3F-465B-AE63-9C19EBB4A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C8E8E1-70C7-4551-9ABC-7092B6AF238C}"/>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965377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03767-8CF8-4CD2-84D2-9239146EAF5E}"/>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3" name="Footer Placeholder 2">
            <a:extLst>
              <a:ext uri="{FF2B5EF4-FFF2-40B4-BE49-F238E27FC236}">
                <a16:creationId xmlns:a16="http://schemas.microsoft.com/office/drawing/2014/main" id="{81E14EBB-5134-4BEA-841F-B6A6E7C858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7419E-44FE-4071-8233-CFC41440183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563393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BFFE-D6E8-4523-A0BD-0C7358323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F96378-043D-423B-8775-0ABB0501E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9C753-2B9C-4008-96F3-D1C4AB291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2A13C6-15AA-4BAE-8C08-6FA3A827EB5D}"/>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6" name="Footer Placeholder 5">
            <a:extLst>
              <a:ext uri="{FF2B5EF4-FFF2-40B4-BE49-F238E27FC236}">
                <a16:creationId xmlns:a16="http://schemas.microsoft.com/office/drawing/2014/main" id="{E7F98C9D-E22B-4FDD-A9D4-E0E71CB08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E3531-CF11-48B1-938C-0C5A63201AA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035218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7849-C396-4CC9-B808-A13789C9E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F15ED8-E54D-451D-82BA-2DD35C373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FE7A93-4568-413F-AAE6-B9045E67F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10A98E-AA36-4975-A92D-FD14F6863E09}"/>
              </a:ext>
            </a:extLst>
          </p:cNvPr>
          <p:cNvSpPr>
            <a:spLocks noGrp="1"/>
          </p:cNvSpPr>
          <p:nvPr>
            <p:ph type="dt" sz="half" idx="10"/>
          </p:nvPr>
        </p:nvSpPr>
        <p:spPr/>
        <p:txBody>
          <a:bodyPr/>
          <a:lstStyle/>
          <a:p>
            <a:fld id="{B609BC61-19C9-41A4-89E2-CD1D5B3142C0}" type="datetimeFigureOut">
              <a:rPr lang="en-US" smtClean="0"/>
              <a:t>2/28/2018</a:t>
            </a:fld>
            <a:endParaRPr lang="en-US"/>
          </a:p>
        </p:txBody>
      </p:sp>
      <p:sp>
        <p:nvSpPr>
          <p:cNvPr id="6" name="Footer Placeholder 5">
            <a:extLst>
              <a:ext uri="{FF2B5EF4-FFF2-40B4-BE49-F238E27FC236}">
                <a16:creationId xmlns:a16="http://schemas.microsoft.com/office/drawing/2014/main" id="{2E1066FC-DCE1-488C-8226-C6CE0D3A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5A429-9760-42CB-B7D8-66A39917FC5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30172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07E8B-5F40-46B1-AF50-9BBDF7DD6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66DA9-BA62-4836-B5E1-9956D41ED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82E74-E7A6-42CD-A280-A9E9F6C8E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9BC61-19C9-41A4-89E2-CD1D5B3142C0}" type="datetimeFigureOut">
              <a:rPr lang="en-US" smtClean="0"/>
              <a:t>2/28/2018</a:t>
            </a:fld>
            <a:endParaRPr lang="en-US"/>
          </a:p>
        </p:txBody>
      </p:sp>
      <p:sp>
        <p:nvSpPr>
          <p:cNvPr id="5" name="Footer Placeholder 4">
            <a:extLst>
              <a:ext uri="{FF2B5EF4-FFF2-40B4-BE49-F238E27FC236}">
                <a16:creationId xmlns:a16="http://schemas.microsoft.com/office/drawing/2014/main" id="{629CB65B-848D-4F9F-95DD-CCC57CCCF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0C9CA-5366-4D16-9C5C-6EFBF3F8C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3515-3488-4DB9-AD84-788E4056943F}" type="slidenum">
              <a:rPr lang="en-US" smtClean="0"/>
              <a:t>‹#›</a:t>
            </a:fld>
            <a:endParaRPr lang="en-US"/>
          </a:p>
        </p:txBody>
      </p:sp>
    </p:spTree>
    <p:extLst>
      <p:ext uri="{BB962C8B-B14F-4D97-AF65-F5344CB8AC3E}">
        <p14:creationId xmlns:p14="http://schemas.microsoft.com/office/powerpoint/2010/main" val="5734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00.xml.rels><?xml version="1.0" encoding="UTF-8" standalone="yes"?>
<Relationships xmlns="http://schemas.openxmlformats.org/package/2006/relationships"><Relationship Id="rId8" Type="http://schemas.openxmlformats.org/officeDocument/2006/relationships/hyperlink" Target="https://en.wikipedia.org/wiki/Archaeoglobus" TargetMode="External"/><Relationship Id="rId3" Type="http://schemas.openxmlformats.org/officeDocument/2006/relationships/hyperlink" Target="http://en.wikipedia.org/wiki/File:Hydrogen-sulfide-3D-balls.png" TargetMode="External"/><Relationship Id="rId7" Type="http://schemas.openxmlformats.org/officeDocument/2006/relationships/hyperlink" Target="https://en.wikipedia.org/wiki/Desulfotomaculum" TargetMode="Externa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s://en.wikipedia.org/wiki/Deltaproteobacteria" TargetMode="External"/><Relationship Id="rId5" Type="http://schemas.openxmlformats.org/officeDocument/2006/relationships/hyperlink" Target="https://en.wikipedia.org/wiki/Dissimilatory_sulfate_reduction" TargetMode="External"/><Relationship Id="rId4" Type="http://schemas.openxmlformats.org/officeDocument/2006/relationships/hyperlink" Target="https://en.wikipedia.org/wiki/Sulfate-reducing_bacteria" TargetMode="External"/><Relationship Id="rId9" Type="http://schemas.openxmlformats.org/officeDocument/2006/relationships/hyperlink" Target="https://en.wikipedia.org/wiki/Hydrogen_sulfide"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JP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97.png"/></Relationships>
</file>

<file path=ppt/slides/_rels/slide113.xml.rels><?xml version="1.0" encoding="UTF-8" standalone="yes"?>
<Relationships xmlns="http://schemas.openxmlformats.org/package/2006/relationships"><Relationship Id="rId3" Type="http://schemas.openxmlformats.org/officeDocument/2006/relationships/hyperlink" Target="http://www.flickr.com/photos/pixagraphic/6647908081/" TargetMode="External"/><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hyperlink" Target="https://creativecommons.org/licenses/by-nd/2.0/" TargetMode="External"/></Relationships>
</file>

<file path=ppt/slides/_rels/slide114.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10.wdp"/><Relationship Id="rId7"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6.JPG"/><Relationship Id="rId5" Type="http://schemas.microsoft.com/office/2007/relationships/hdphoto" Target="../media/hdphoto11.wdp"/><Relationship Id="rId10" Type="http://schemas.microsoft.com/office/2007/relationships/hdphoto" Target="../media/hdphoto12.wdp"/><Relationship Id="rId4" Type="http://schemas.openxmlformats.org/officeDocument/2006/relationships/image" Target="../media/image100.png"/><Relationship Id="rId9" Type="http://schemas.openxmlformats.org/officeDocument/2006/relationships/image" Target="../media/image103.png"/></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50.png"/><Relationship Id="rId7" Type="http://schemas.openxmlformats.org/officeDocument/2006/relationships/diagramColors" Target="../diagrams/colors1.xml"/><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6.JPG"/><Relationship Id="rId5" Type="http://schemas.openxmlformats.org/officeDocument/2006/relationships/diagramLayout" Target="../diagrams/layout1.xml"/><Relationship Id="rId10" Type="http://schemas.openxmlformats.org/officeDocument/2006/relationships/image" Target="../media/image460.png"/><Relationship Id="rId4" Type="http://schemas.openxmlformats.org/officeDocument/2006/relationships/diagramData" Target="../diagrams/data1.xml"/><Relationship Id="rId9" Type="http://schemas.openxmlformats.org/officeDocument/2006/relationships/customXml" Target="../ink/ink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commons.wikimedia.org/wiki/File:NCI_swiss_cheese.jpg" TargetMode="External"/><Relationship Id="rId2" Type="http://schemas.openxmlformats.org/officeDocument/2006/relationships/image" Target="../media/image110.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thestyleconfessions.com/2013/09/23/almost-natural-nail-polish-remover/" TargetMode="External"/><Relationship Id="rId2" Type="http://schemas.openxmlformats.org/officeDocument/2006/relationships/image" Target="../media/image111.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flickr.com/photos/niaid/16578744517" TargetMode="External"/><Relationship Id="rId2" Type="http://schemas.openxmlformats.org/officeDocument/2006/relationships/image" Target="../media/image117.jpg&amp;ehk=Kbgl4Qzcd5Ce2ai4hWcz9w&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2.0/"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svg"/><Relationship Id="rId4" Type="http://schemas.openxmlformats.org/officeDocument/2006/relationships/image" Target="../media/image120.png"/></Relationships>
</file>

<file path=ppt/slides/_rels/slide135.xml.rels><?xml version="1.0" encoding="UTF-8" standalone="yes"?>
<Relationships xmlns="http://schemas.openxmlformats.org/package/2006/relationships"><Relationship Id="rId3" Type="http://schemas.openxmlformats.org/officeDocument/2006/relationships/image" Target="../media/image119.svg"/><Relationship Id="rId7" Type="http://schemas.openxmlformats.org/officeDocument/2006/relationships/image" Target="../media/image1100.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010.png"/><Relationship Id="rId5" Type="http://schemas.openxmlformats.org/officeDocument/2006/relationships/image" Target="../media/image121.svg"/><Relationship Id="rId4" Type="http://schemas.openxmlformats.org/officeDocument/2006/relationships/image" Target="../media/image120.png"/></Relationships>
</file>

<file path=ppt/slides/_rels/slide13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svg"/><Relationship Id="rId7" Type="http://schemas.openxmlformats.org/officeDocument/2006/relationships/image" Target="../media/image1200.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010.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123.svg"/></Relationships>
</file>

<file path=ppt/slides/_rels/slide13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tudy.com/academy/lesson/atp-definition-molecules-quiz.html"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ikivisually.com/wiki/Category:Organic_chemistry_stubs"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File:Eie-TRIGLYCERIDE.jpg"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JPG"/><Relationship Id="rId5" Type="http://schemas.microsoft.com/office/2007/relationships/hdphoto" Target="../media/hdphoto2.wdp"/><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ibhumanbiochemistry.wikispaces.com/C.8.1" TargetMode="External"/><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hyperlink" Target="https://commons.wikimedia.org/wiki/File:Formation_du_maltose.PN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Glycogen_branching_enzyme"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50.png"/><Relationship Id="rId4" Type="http://schemas.openxmlformats.org/officeDocument/2006/relationships/customXml" Target="../ink/ink1.xml"/></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Deamination"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commons.wikimedia.org/wiki/File:224_Peptide_Bond-01.jpg" TargetMode="External"/><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8.png"/><Relationship Id="rId4" Type="http://schemas.openxmlformats.org/officeDocument/2006/relationships/hyperlink" Target="http://commons.wikimedia.org/wiki/File:Lightning_Bolt_on_Circle.svg"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67.png"/><Relationship Id="rId7" Type="http://schemas.openxmlformats.org/officeDocument/2006/relationships/customXml" Target="../ink/ink3.xml"/><Relationship Id="rId2" Type="http://schemas.openxmlformats.org/officeDocument/2006/relationships/image" Target="../media/image6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8.png"/><Relationship Id="rId4" Type="http://schemas.openxmlformats.org/officeDocument/2006/relationships/hyperlink" Target="http://commons.wikimedia.org/wiki/File:Lightning_Bolt_on_Circle.svg" TargetMode="External"/><Relationship Id="rId9" Type="http://schemas.openxmlformats.org/officeDocument/2006/relationships/image" Target="../media/image6.JPG"/></Relationships>
</file>

<file path=ppt/slides/_rels/slide74.xml.rels><?xml version="1.0" encoding="UTF-8" standalone="yes"?>
<Relationships xmlns="http://schemas.openxmlformats.org/package/2006/relationships"><Relationship Id="rId3" Type="http://schemas.openxmlformats.org/officeDocument/2006/relationships/hyperlink" Target="http://game-icons.net/lorc/originals/batteries.html"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jpeg"/><Relationship Id="rId1" Type="http://schemas.openxmlformats.org/officeDocument/2006/relationships/slideLayout" Target="../slideLayouts/slideLayout2.xml"/><Relationship Id="rId4" Type="http://schemas.microsoft.com/office/2007/relationships/hdphoto" Target="../media/hdphoto7.wdp"/></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en.wikipedia.org/wiki/Pentose_phosphate_pathway" TargetMode="External"/><Relationship Id="rId2" Type="http://schemas.openxmlformats.org/officeDocument/2006/relationships/hyperlink" Target="https://en.wikipedia.org/wiki/Glycolysis"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7.JPG"/><Relationship Id="rId3" Type="http://schemas.microsoft.com/office/2007/relationships/hdphoto" Target="../media/hdphoto8.wdp"/><Relationship Id="rId7" Type="http://schemas.openxmlformats.org/officeDocument/2006/relationships/image" Target="../media/image6.JP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hyperlink" Target="https://en.wikipedia.org/wiki/NADPH" TargetMode="External"/><Relationship Id="rId5" Type="http://schemas.openxmlformats.org/officeDocument/2006/relationships/hyperlink" Target="https://en.wikipedia.org/wiki/NADH" TargetMode="External"/><Relationship Id="rId4" Type="http://schemas.openxmlformats.org/officeDocument/2006/relationships/hyperlink" Target="https://en.wikipedia.org/wiki/Glucose" TargetMode="External"/><Relationship Id="rId9" Type="http://schemas.openxmlformats.org/officeDocument/2006/relationships/hyperlink" Target="https://en.wikipedia.org/wiki/Adenosine_triphosphate"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1.png"/><Relationship Id="rId4" Type="http://schemas.openxmlformats.org/officeDocument/2006/relationships/hyperlink" Target="https://en.wikipedia.org/wiki/Fumaric_acid"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JPG"/><Relationship Id="rId5" Type="http://schemas.microsoft.com/office/2007/relationships/hdphoto" Target="../media/hdphoto2.wdp"/><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hyperlink" Target="https://www.ncbi.nlm.nih.gov/books/NBK7919/table/A414/?report=objectonly"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hyperlink" Target="https://www.ncbi.nlm.nih.gov/books/NBK7919/table/A414/?report=objectonly"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en.wikipedia.org/wiki/Anaerobic_organism" TargetMode="External"/><Relationship Id="rId2" Type="http://schemas.openxmlformats.org/officeDocument/2006/relationships/hyperlink" Target="https://en.wikipedia.org/wiki/Methanogenesis" TargetMode="External"/><Relationship Id="rId1" Type="http://schemas.openxmlformats.org/officeDocument/2006/relationships/slideLayout" Target="../slideLayouts/slideLayout2.xml"/><Relationship Id="rId4" Type="http://schemas.openxmlformats.org/officeDocument/2006/relationships/hyperlink" Target="https://en.wikipedia.org/wiki/Methanococcus"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382CD5-1586-443F-8412-AB9A70824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07415" y="492573"/>
            <a:ext cx="2646358" cy="5880796"/>
          </a:xfrm>
          <a:prstGeom prst="rect">
            <a:avLst/>
          </a:prstGeom>
        </p:spPr>
      </p:pic>
      <p:sp>
        <p:nvSpPr>
          <p:cNvPr id="18" name="Rectangle 17">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3023D1-E6BF-46B5-9D80-0F05E5459765}"/>
              </a:ext>
            </a:extLst>
          </p:cNvPr>
          <p:cNvSpPr>
            <a:spLocks noGrp="1"/>
          </p:cNvSpPr>
          <p:nvPr>
            <p:ph type="ctrTitle"/>
          </p:nvPr>
        </p:nvSpPr>
        <p:spPr>
          <a:xfrm>
            <a:off x="674237" y="914400"/>
            <a:ext cx="3657600" cy="2887579"/>
          </a:xfrm>
        </p:spPr>
        <p:txBody>
          <a:bodyPr>
            <a:normAutofit/>
          </a:bodyPr>
          <a:lstStyle/>
          <a:p>
            <a:r>
              <a:rPr lang="en-US" sz="4800">
                <a:solidFill>
                  <a:schemeClr val="bg1"/>
                </a:solidFill>
              </a:rPr>
              <a:t>Microbial Metabolism</a:t>
            </a:r>
          </a:p>
        </p:txBody>
      </p:sp>
      <p:sp>
        <p:nvSpPr>
          <p:cNvPr id="3" name="Subtitle 2">
            <a:extLst>
              <a:ext uri="{FF2B5EF4-FFF2-40B4-BE49-F238E27FC236}">
                <a16:creationId xmlns:a16="http://schemas.microsoft.com/office/drawing/2014/main" id="{72FA5848-6936-44D2-A791-7B44DDF2817F}"/>
              </a:ext>
            </a:extLst>
          </p:cNvPr>
          <p:cNvSpPr>
            <a:spLocks noGrp="1"/>
          </p:cNvSpPr>
          <p:nvPr>
            <p:ph type="subTitle" idx="1"/>
          </p:nvPr>
        </p:nvSpPr>
        <p:spPr>
          <a:xfrm>
            <a:off x="674237" y="4170501"/>
            <a:ext cx="3657600" cy="1525597"/>
          </a:xfrm>
        </p:spPr>
        <p:txBody>
          <a:bodyPr>
            <a:normAutofit/>
          </a:bodyPr>
          <a:lstStyle/>
          <a:p>
            <a:r>
              <a:rPr lang="en-US" sz="2000">
                <a:solidFill>
                  <a:schemeClr val="bg2"/>
                </a:solidFill>
              </a:rPr>
              <a:t>MICROBIOLOGY</a:t>
            </a:r>
          </a:p>
        </p:txBody>
      </p:sp>
    </p:spTree>
    <p:extLst>
      <p:ext uri="{BB962C8B-B14F-4D97-AF65-F5344CB8AC3E}">
        <p14:creationId xmlns:p14="http://schemas.microsoft.com/office/powerpoint/2010/main" val="31778466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6" name="Picture 5" descr="A picture containing text&#10;&#10;Description generated with very high confidence">
            <a:extLst>
              <a:ext uri="{FF2B5EF4-FFF2-40B4-BE49-F238E27FC236}">
                <a16:creationId xmlns:a16="http://schemas.microsoft.com/office/drawing/2014/main" id="{44F2D38D-0142-4BD5-A912-72613A998B05}"/>
              </a:ext>
            </a:extLst>
          </p:cNvPr>
          <p:cNvPicPr>
            <a:picLocks noChangeAspect="1"/>
          </p:cNvPicPr>
          <p:nvPr/>
        </p:nvPicPr>
        <p:blipFill rotWithShape="1">
          <a:blip r:embed="rId2">
            <a:extLst>
              <a:ext uri="{28A0092B-C50C-407E-A947-70E740481C1C}">
                <a14:useLocalDpi xmlns:a14="http://schemas.microsoft.com/office/drawing/2010/main" val="0"/>
              </a:ext>
            </a:extLst>
          </a:blip>
          <a:srcRect l="3184" r="4405" b="2"/>
          <a:stretch/>
        </p:blipFill>
        <p:spPr>
          <a:xfrm>
            <a:off x="4964897" y="640082"/>
            <a:ext cx="6587441" cy="5577838"/>
          </a:xfrm>
          <a:prstGeom prst="rect">
            <a:avLst/>
          </a:prstGeom>
          <a:effectLst/>
        </p:spPr>
      </p:pic>
      <p:sp>
        <p:nvSpPr>
          <p:cNvPr id="2" name="Title 1">
            <a:extLst>
              <a:ext uri="{FF2B5EF4-FFF2-40B4-BE49-F238E27FC236}">
                <a16:creationId xmlns:a16="http://schemas.microsoft.com/office/drawing/2014/main" id="{44D57D2D-834F-49AE-BCF5-6D642D2F72AD}"/>
              </a:ext>
            </a:extLst>
          </p:cNvPr>
          <p:cNvSpPr>
            <a:spLocks noGrp="1"/>
          </p:cNvSpPr>
          <p:nvPr>
            <p:ph type="title"/>
          </p:nvPr>
        </p:nvSpPr>
        <p:spPr>
          <a:xfrm>
            <a:off x="648929" y="629266"/>
            <a:ext cx="3667039" cy="1676603"/>
          </a:xfrm>
        </p:spPr>
        <p:txBody>
          <a:bodyPr>
            <a:normAutofit/>
          </a:bodyPr>
          <a:lstStyle/>
          <a:p>
            <a:pPr algn="ctr"/>
            <a:r>
              <a:rPr lang="en-US" sz="3600" dirty="0">
                <a:solidFill>
                  <a:srgbClr val="0070C0"/>
                </a:solidFill>
                <a:latin typeface="Colonna MT" panose="04020805060202030203" pitchFamily="82" charset="0"/>
              </a:rPr>
              <a:t>The</a:t>
            </a:r>
            <a:br>
              <a:rPr lang="en-US" sz="3600" dirty="0">
                <a:solidFill>
                  <a:srgbClr val="0070C0"/>
                </a:solidFill>
                <a:latin typeface="Colonna MT" panose="04020805060202030203" pitchFamily="82" charset="0"/>
              </a:rPr>
            </a:br>
            <a:r>
              <a:rPr lang="en-US" sz="3600" dirty="0">
                <a:solidFill>
                  <a:srgbClr val="0070C0"/>
                </a:solidFill>
                <a:latin typeface="Colonna MT" panose="04020805060202030203" pitchFamily="82" charset="0"/>
              </a:rPr>
              <a:t> Citric Acid Cycle (Krebs Cycle)</a:t>
            </a:r>
            <a:endParaRPr lang="en-US" sz="3600" dirty="0">
              <a:solidFill>
                <a:schemeClr val="bg1"/>
              </a:solidFill>
            </a:endParaRPr>
          </a:p>
        </p:txBody>
      </p:sp>
      <p:sp>
        <p:nvSpPr>
          <p:cNvPr id="3" name="Content Placeholder 2">
            <a:extLst>
              <a:ext uri="{FF2B5EF4-FFF2-40B4-BE49-F238E27FC236}">
                <a16:creationId xmlns:a16="http://schemas.microsoft.com/office/drawing/2014/main" id="{9B2DAB7A-B4CD-449E-B1F8-876C998E7A9E}"/>
              </a:ext>
            </a:extLst>
          </p:cNvPr>
          <p:cNvSpPr>
            <a:spLocks noGrp="1"/>
          </p:cNvSpPr>
          <p:nvPr>
            <p:ph idx="1"/>
          </p:nvPr>
        </p:nvSpPr>
        <p:spPr>
          <a:xfrm>
            <a:off x="648931" y="2438401"/>
            <a:ext cx="3667036" cy="3779520"/>
          </a:xfrm>
        </p:spPr>
        <p:txBody>
          <a:bodyPr>
            <a:normAutofit lnSpcReduction="10000"/>
          </a:bodyPr>
          <a:lstStyle/>
          <a:p>
            <a:r>
              <a:rPr lang="en-US" sz="3200" dirty="0">
                <a:solidFill>
                  <a:schemeClr val="bg1"/>
                </a:solidFill>
              </a:rPr>
              <a:t> 3 NADH and 1 FADH2 along with 2 CO2 molecules are generated from acetyl CoA.</a:t>
            </a:r>
          </a:p>
          <a:p>
            <a:endParaRPr lang="en-US" sz="3200" dirty="0">
              <a:solidFill>
                <a:schemeClr val="bg1"/>
              </a:solidFill>
            </a:endParaRPr>
          </a:p>
          <a:p>
            <a:r>
              <a:rPr lang="en-US" sz="3200" dirty="0">
                <a:solidFill>
                  <a:schemeClr val="bg1"/>
                </a:solidFill>
              </a:rPr>
              <a:t>NADH and FADH2 are electron carriers.	</a:t>
            </a:r>
          </a:p>
        </p:txBody>
      </p:sp>
      <p:pic>
        <p:nvPicPr>
          <p:cNvPr id="12" name="Picture 11" descr="A close up of a logo&#10;&#10;Description generated with very high confidence">
            <a:extLst>
              <a:ext uri="{FF2B5EF4-FFF2-40B4-BE49-F238E27FC236}">
                <a16:creationId xmlns:a16="http://schemas.microsoft.com/office/drawing/2014/main" id="{11F8B37C-65CB-4C38-AB55-4A8E631B3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98713" flipH="1">
            <a:off x="8977797" y="2270087"/>
            <a:ext cx="1481857" cy="899998"/>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FA4E5B9A-8FB3-4A2C-A701-990409B95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365273" flipH="1">
            <a:off x="9024427" y="3452330"/>
            <a:ext cx="1481857" cy="899998"/>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6022AD2C-076C-4872-AE6F-A5FA13240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1112" flipH="1">
            <a:off x="7895982" y="4107535"/>
            <a:ext cx="1481857" cy="899998"/>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6B717689-6BC9-4807-A181-3AFBC4D52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5565" flipH="1">
            <a:off x="6739333" y="2347416"/>
            <a:ext cx="1481857" cy="899998"/>
          </a:xfrm>
          <a:prstGeom prst="rect">
            <a:avLst/>
          </a:prstGeom>
        </p:spPr>
      </p:pic>
      <p:pic>
        <p:nvPicPr>
          <p:cNvPr id="16" name="Picture 15" descr="A close up of a logo&#10;&#10;Description generated with very high confidence">
            <a:extLst>
              <a:ext uri="{FF2B5EF4-FFF2-40B4-BE49-F238E27FC236}">
                <a16:creationId xmlns:a16="http://schemas.microsoft.com/office/drawing/2014/main" id="{E0081ACE-5B0E-4828-A7EA-3DCC47C58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92708" flipH="1">
            <a:off x="7849211" y="1746458"/>
            <a:ext cx="1481857" cy="899998"/>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75B3FF2C-A0EE-4A25-8174-7A88B8BF4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272" y="2514564"/>
            <a:ext cx="720498" cy="128355"/>
          </a:xfrm>
          <a:prstGeom prst="rect">
            <a:avLst/>
          </a:prstGeom>
        </p:spPr>
      </p:pic>
      <p:sp>
        <p:nvSpPr>
          <p:cNvPr id="19" name="Rectangle 18">
            <a:extLst>
              <a:ext uri="{FF2B5EF4-FFF2-40B4-BE49-F238E27FC236}">
                <a16:creationId xmlns:a16="http://schemas.microsoft.com/office/drawing/2014/main" id="{05F81C1C-19C0-49CF-BD5E-08BC0277D3DF}"/>
              </a:ext>
            </a:extLst>
          </p:cNvPr>
          <p:cNvSpPr/>
          <p:nvPr/>
        </p:nvSpPr>
        <p:spPr>
          <a:xfrm>
            <a:off x="6880356" y="116860"/>
            <a:ext cx="3198761" cy="646331"/>
          </a:xfrm>
          <a:prstGeom prst="rect">
            <a:avLst/>
          </a:prstGeom>
        </p:spPr>
        <p:txBody>
          <a:bodyPr wrap="none">
            <a:spAutoFit/>
          </a:bodyPr>
          <a:lstStyle/>
          <a:p>
            <a:pPr algn="ctr"/>
            <a:r>
              <a:rPr lang="en-US" dirty="0">
                <a:solidFill>
                  <a:srgbClr val="0070C0"/>
                </a:solidFill>
                <a:latin typeface="Colonna MT" panose="04020805060202030203" pitchFamily="82" charset="0"/>
              </a:rPr>
              <a:t>Simplified Diagram of the</a:t>
            </a:r>
          </a:p>
          <a:p>
            <a:pPr algn="ctr"/>
            <a:r>
              <a:rPr lang="en-US" dirty="0">
                <a:solidFill>
                  <a:srgbClr val="0070C0"/>
                </a:solidFill>
                <a:latin typeface="Colonna MT" panose="04020805060202030203" pitchFamily="82" charset="0"/>
              </a:rPr>
              <a:t> Citric Acid Cycle (Krebs Cycle)</a:t>
            </a:r>
          </a:p>
        </p:txBody>
      </p:sp>
      <p:pic>
        <p:nvPicPr>
          <p:cNvPr id="20" name="Picture 19" descr="A close up of a logo&#10;&#10;Description generated with very high confidence">
            <a:extLst>
              <a:ext uri="{FF2B5EF4-FFF2-40B4-BE49-F238E27FC236}">
                <a16:creationId xmlns:a16="http://schemas.microsoft.com/office/drawing/2014/main" id="{75689D26-A2CB-48EA-8ABA-F6889578E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0360" flipH="1">
            <a:off x="6810181" y="3555869"/>
            <a:ext cx="1481857" cy="899998"/>
          </a:xfrm>
          <a:prstGeom prst="rect">
            <a:avLst/>
          </a:prstGeom>
        </p:spPr>
      </p:pic>
    </p:spTree>
    <p:extLst>
      <p:ext uri="{BB962C8B-B14F-4D97-AF65-F5344CB8AC3E}">
        <p14:creationId xmlns:p14="http://schemas.microsoft.com/office/powerpoint/2010/main" val="4072394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8CA52CBA-3762-43A8-83B3-D00F08ABF86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3114"/>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id="{B35B57B7-0922-4D5A-86A9-DDE430479F56}"/>
              </a:ext>
            </a:extLst>
          </p:cNvPr>
          <p:cNvSpPr>
            <a:spLocks noGrp="1"/>
          </p:cNvSpPr>
          <p:nvPr>
            <p:ph type="title"/>
          </p:nvPr>
        </p:nvSpPr>
        <p:spPr>
          <a:xfrm>
            <a:off x="838200" y="365125"/>
            <a:ext cx="10515600" cy="1325563"/>
          </a:xfrm>
        </p:spPr>
        <p:txBody>
          <a:bodyPr>
            <a:normAutofit/>
          </a:bodyPr>
          <a:lstStyle/>
          <a:p>
            <a:r>
              <a:rPr lang="en-US" b="1" dirty="0"/>
              <a:t>Sulfate reduction – </a:t>
            </a:r>
            <a:br>
              <a:rPr lang="en-US" b="1" dirty="0"/>
            </a:br>
            <a:r>
              <a:rPr lang="en-US" b="1" dirty="0"/>
              <a:t>sulfate as electron acceptor</a:t>
            </a:r>
            <a:endParaRPr lang="en-US"/>
          </a:p>
        </p:txBody>
      </p:sp>
      <p:sp>
        <p:nvSpPr>
          <p:cNvPr id="3" name="Content Placeholder 2">
            <a:extLst>
              <a:ext uri="{FF2B5EF4-FFF2-40B4-BE49-F238E27FC236}">
                <a16:creationId xmlns:a16="http://schemas.microsoft.com/office/drawing/2014/main" id="{83652A27-6472-4284-BCC4-D1D4FA5050D9}"/>
              </a:ext>
            </a:extLst>
          </p:cNvPr>
          <p:cNvSpPr>
            <a:spLocks noGrp="1"/>
          </p:cNvSpPr>
          <p:nvPr>
            <p:ph idx="1"/>
          </p:nvPr>
        </p:nvSpPr>
        <p:spPr>
          <a:xfrm>
            <a:off x="838200" y="1825625"/>
            <a:ext cx="3797807" cy="4351338"/>
          </a:xfrm>
        </p:spPr>
        <p:txBody>
          <a:bodyPr>
            <a:normAutofit/>
          </a:bodyPr>
          <a:lstStyle/>
          <a:p>
            <a:r>
              <a:rPr lang="en-US" sz="2000" i="1">
                <a:hlinkClick r:id="rId4" tooltip="Sulfate-reducing bacteria"/>
              </a:rPr>
              <a:t>Sulfate-reducing bacteria</a:t>
            </a:r>
            <a:endParaRPr lang="en-US" sz="2000" i="1"/>
          </a:p>
          <a:p>
            <a:r>
              <a:rPr lang="en-US" sz="2000">
                <a:hlinkClick r:id="rId5" tooltip="Dissimilatory sulfate reduction"/>
              </a:rPr>
              <a:t>Sulfate reduction</a:t>
            </a:r>
            <a:r>
              <a:rPr lang="en-US" sz="2000"/>
              <a:t> is used by many Gram-negative bacteria found within the </a:t>
            </a:r>
            <a:r>
              <a:rPr lang="en-US" sz="2000">
                <a:hlinkClick r:id="rId6" tooltip="Deltaproteobacteria"/>
              </a:rPr>
              <a:t>deltaproteobacteria</a:t>
            </a:r>
            <a:r>
              <a:rPr lang="en-US" sz="2000"/>
              <a:t>, such as </a:t>
            </a:r>
            <a:r>
              <a:rPr lang="en-US" sz="2000" i="1">
                <a:hlinkClick r:id="rId7" tooltip="Desulfotomaculum"/>
              </a:rPr>
              <a:t>Desulfotomaculum</a:t>
            </a:r>
            <a:r>
              <a:rPr lang="en-US" sz="2000"/>
              <a:t> or the archaeon </a:t>
            </a:r>
            <a:r>
              <a:rPr lang="en-US" sz="2000" i="1">
                <a:hlinkClick r:id="rId8" tooltip="Archaeoglobus"/>
              </a:rPr>
              <a:t>Archaeoglobus</a:t>
            </a:r>
            <a:r>
              <a:rPr lang="en-US" sz="2000"/>
              <a:t>. </a:t>
            </a:r>
          </a:p>
          <a:p>
            <a:r>
              <a:rPr lang="en-US" sz="2000">
                <a:hlinkClick r:id="rId9" tooltip="Hydrogen sulfide"/>
              </a:rPr>
              <a:t>Hydrogen sulfide</a:t>
            </a:r>
            <a:r>
              <a:rPr lang="en-US" sz="2000"/>
              <a:t> (H</a:t>
            </a:r>
            <a:r>
              <a:rPr lang="en-US" sz="2000" baseline="-25000"/>
              <a:t>2</a:t>
            </a:r>
            <a:r>
              <a:rPr lang="en-US" sz="2000"/>
              <a:t>S) is produced as a metabolic end product. </a:t>
            </a:r>
          </a:p>
          <a:p>
            <a:r>
              <a:rPr lang="en-US" sz="2000"/>
              <a:t>For sulfate reduction electron donors and energy is needed.</a:t>
            </a:r>
          </a:p>
          <a:p>
            <a:endParaRPr lang="en-US" sz="2000"/>
          </a:p>
        </p:txBody>
      </p:sp>
    </p:spTree>
    <p:extLst>
      <p:ext uri="{BB962C8B-B14F-4D97-AF65-F5344CB8AC3E}">
        <p14:creationId xmlns:p14="http://schemas.microsoft.com/office/powerpoint/2010/main" val="2556346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cture">
            <a:extLst>
              <a:ext uri="{FF2B5EF4-FFF2-40B4-BE49-F238E27FC236}">
                <a16:creationId xmlns:a16="http://schemas.microsoft.com/office/drawing/2014/main" id="{2E054B04-B3A8-4F6D-BAA0-2BECF5DFBC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5" r="1" b="1"/>
          <a:stretch/>
        </p:blipFill>
        <p:spPr bwMode="auto">
          <a:xfrm>
            <a:off x="4636008" y="640082"/>
            <a:ext cx="6916329"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D2D36F2-A8AD-4F27-ABE6-F3DCDC94789F}"/>
              </a:ext>
            </a:extLst>
          </p:cNvPr>
          <p:cNvSpPr>
            <a:spLocks noGrp="1"/>
          </p:cNvSpPr>
          <p:nvPr>
            <p:ph type="title"/>
          </p:nvPr>
        </p:nvSpPr>
        <p:spPr>
          <a:xfrm>
            <a:off x="648930" y="129536"/>
            <a:ext cx="3667039" cy="1188901"/>
          </a:xfrm>
        </p:spPr>
        <p:txBody>
          <a:bodyPr>
            <a:normAutofit/>
          </a:bodyPr>
          <a:lstStyle/>
          <a:p>
            <a:r>
              <a:rPr lang="en-US" dirty="0"/>
              <a:t>enzymes</a:t>
            </a:r>
          </a:p>
        </p:txBody>
      </p:sp>
      <p:sp>
        <p:nvSpPr>
          <p:cNvPr id="3" name="Content Placeholder 2">
            <a:extLst>
              <a:ext uri="{FF2B5EF4-FFF2-40B4-BE49-F238E27FC236}">
                <a16:creationId xmlns:a16="http://schemas.microsoft.com/office/drawing/2014/main" id="{66C17998-22F2-461A-8E38-398167D85CB3}"/>
              </a:ext>
            </a:extLst>
          </p:cNvPr>
          <p:cNvSpPr>
            <a:spLocks noGrp="1"/>
          </p:cNvSpPr>
          <p:nvPr>
            <p:ph idx="1"/>
          </p:nvPr>
        </p:nvSpPr>
        <p:spPr>
          <a:xfrm>
            <a:off x="287080" y="1456660"/>
            <a:ext cx="4028888" cy="4767159"/>
          </a:xfrm>
        </p:spPr>
        <p:txBody>
          <a:bodyPr>
            <a:normAutofit fontScale="92500"/>
          </a:bodyPr>
          <a:lstStyle/>
          <a:p>
            <a:r>
              <a:rPr lang="en-US" dirty="0"/>
              <a:t>Enzymes are specific to the reaction it catalyzes.</a:t>
            </a:r>
          </a:p>
          <a:p>
            <a:r>
              <a:rPr lang="en-US" dirty="0"/>
              <a:t>In the lock and key synthesis model, the enzyme interacts with the substrate specifically in a lock and key fashion.</a:t>
            </a:r>
          </a:p>
          <a:p>
            <a:pPr lvl="1"/>
            <a:r>
              <a:rPr lang="en-US" sz="2000" dirty="0"/>
              <a:t> The shape of the substrates fit perfectly and specifically into the </a:t>
            </a:r>
            <a:r>
              <a:rPr lang="en-US" sz="2000" b="1" dirty="0"/>
              <a:t>active site</a:t>
            </a:r>
            <a:r>
              <a:rPr lang="en-US" sz="2000" dirty="0"/>
              <a:t> of the enzyme like a key in a lock. </a:t>
            </a:r>
          </a:p>
          <a:p>
            <a:pPr lvl="1"/>
            <a:r>
              <a:rPr lang="en-US" sz="2000" dirty="0"/>
              <a:t>In biology, when we see this pattern of shapes fitting together perfectly with each other, we say that the shapes are </a:t>
            </a:r>
            <a:r>
              <a:rPr lang="en-US" sz="2000" b="1" dirty="0"/>
              <a:t>complimentary. </a:t>
            </a:r>
            <a:endParaRPr lang="en-US" sz="2000" dirty="0"/>
          </a:p>
        </p:txBody>
      </p:sp>
    </p:spTree>
    <p:extLst>
      <p:ext uri="{BB962C8B-B14F-4D97-AF65-F5344CB8AC3E}">
        <p14:creationId xmlns:p14="http://schemas.microsoft.com/office/powerpoint/2010/main" val="2730753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4A2640AB-49AB-4282-AAF1-48A84D299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19" y="1139336"/>
            <a:ext cx="5614835" cy="4426109"/>
          </a:xfrm>
          <a:prstGeom prst="rect">
            <a:avLst/>
          </a:prstGeom>
          <a:effectLst/>
        </p:spPr>
      </p:pic>
      <p:sp>
        <p:nvSpPr>
          <p:cNvPr id="2" name="Title 1">
            <a:extLst>
              <a:ext uri="{FF2B5EF4-FFF2-40B4-BE49-F238E27FC236}">
                <a16:creationId xmlns:a16="http://schemas.microsoft.com/office/drawing/2014/main" id="{C2302B40-5E7C-4B12-9B6D-F0D14AF6C68D}"/>
              </a:ext>
            </a:extLst>
          </p:cNvPr>
          <p:cNvSpPr>
            <a:spLocks noGrp="1"/>
          </p:cNvSpPr>
          <p:nvPr>
            <p:ph type="title"/>
          </p:nvPr>
        </p:nvSpPr>
        <p:spPr>
          <a:xfrm>
            <a:off x="648929" y="629266"/>
            <a:ext cx="3505495" cy="1622321"/>
          </a:xfrm>
        </p:spPr>
        <p:txBody>
          <a:bodyPr>
            <a:normAutofit/>
          </a:bodyPr>
          <a:lstStyle/>
          <a:p>
            <a:r>
              <a:rPr lang="en-US" dirty="0"/>
              <a:t>Properties of Enzymes</a:t>
            </a:r>
          </a:p>
        </p:txBody>
      </p:sp>
      <p:sp>
        <p:nvSpPr>
          <p:cNvPr id="3" name="Content Placeholder 2">
            <a:extLst>
              <a:ext uri="{FF2B5EF4-FFF2-40B4-BE49-F238E27FC236}">
                <a16:creationId xmlns:a16="http://schemas.microsoft.com/office/drawing/2014/main" id="{89A7B813-F247-408B-BC7A-161993A555A2}"/>
              </a:ext>
            </a:extLst>
          </p:cNvPr>
          <p:cNvSpPr>
            <a:spLocks noGrp="1"/>
          </p:cNvSpPr>
          <p:nvPr>
            <p:ph idx="1"/>
          </p:nvPr>
        </p:nvSpPr>
        <p:spPr>
          <a:xfrm>
            <a:off x="648931" y="2438400"/>
            <a:ext cx="3505494" cy="3785419"/>
          </a:xfrm>
        </p:spPr>
        <p:txBody>
          <a:bodyPr>
            <a:normAutofit/>
          </a:bodyPr>
          <a:lstStyle/>
          <a:p>
            <a:r>
              <a:rPr lang="en-US" sz="2000" dirty="0"/>
              <a:t>Enzymes are reusable. </a:t>
            </a:r>
          </a:p>
          <a:p>
            <a:r>
              <a:rPr lang="en-US" sz="2000" dirty="0"/>
              <a:t>Enzymes are highly specific. </a:t>
            </a:r>
          </a:p>
          <a:p>
            <a:r>
              <a:rPr lang="en-US" sz="2000" dirty="0"/>
              <a:t>Enzymes have an active site. </a:t>
            </a:r>
          </a:p>
          <a:p>
            <a:r>
              <a:rPr lang="en-US" sz="2000" dirty="0"/>
              <a:t>Enzymes are usually proteins</a:t>
            </a:r>
          </a:p>
          <a:p>
            <a:r>
              <a:rPr lang="en-US" sz="2000" dirty="0"/>
              <a:t>Enzymes will have names that end in "-ase"</a:t>
            </a:r>
          </a:p>
          <a:p>
            <a:pPr marL="0" indent="0">
              <a:buNone/>
            </a:pPr>
            <a:endParaRPr lang="en-US" sz="2000" dirty="0"/>
          </a:p>
        </p:txBody>
      </p:sp>
    </p:spTree>
    <p:extLst>
      <p:ext uri="{BB962C8B-B14F-4D97-AF65-F5344CB8AC3E}">
        <p14:creationId xmlns:p14="http://schemas.microsoft.com/office/powerpoint/2010/main" val="3822108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very high confidence">
            <a:extLst>
              <a:ext uri="{FF2B5EF4-FFF2-40B4-BE49-F238E27FC236}">
                <a16:creationId xmlns:a16="http://schemas.microsoft.com/office/drawing/2014/main" id="{D533722C-4E8D-4C9B-B0B4-587C33FDF6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452" y="643467"/>
            <a:ext cx="6039095" cy="5571066"/>
          </a:xfrm>
          <a:prstGeom prst="rect">
            <a:avLst/>
          </a:prstGeom>
        </p:spPr>
      </p:pic>
    </p:spTree>
    <p:extLst>
      <p:ext uri="{BB962C8B-B14F-4D97-AF65-F5344CB8AC3E}">
        <p14:creationId xmlns:p14="http://schemas.microsoft.com/office/powerpoint/2010/main" val="2497324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2DC09407-5921-441F-8CA6-266E4B150C21}"/>
              </a:ext>
            </a:extLst>
          </p:cNvPr>
          <p:cNvPicPr>
            <a:picLocks noChangeAspect="1"/>
          </p:cNvPicPr>
          <p:nvPr/>
        </p:nvPicPr>
        <p:blipFill rotWithShape="1">
          <a:blip r:embed="rId2">
            <a:extLst>
              <a:ext uri="{28A0092B-C50C-407E-A947-70E740481C1C}">
                <a14:useLocalDpi xmlns:a14="http://schemas.microsoft.com/office/drawing/2010/main" val="0"/>
              </a:ext>
            </a:extLst>
          </a:blip>
          <a:srcRect l="-758" r="-126"/>
          <a:stretch/>
        </p:blipFill>
        <p:spPr>
          <a:xfrm>
            <a:off x="2573080" y="640082"/>
            <a:ext cx="9537404" cy="5577837"/>
          </a:xfrm>
          <a:prstGeom prst="rect">
            <a:avLst/>
          </a:prstGeom>
          <a:effectLst/>
        </p:spPr>
      </p:pic>
      <p:sp>
        <p:nvSpPr>
          <p:cNvPr id="2" name="Title 1">
            <a:extLst>
              <a:ext uri="{FF2B5EF4-FFF2-40B4-BE49-F238E27FC236}">
                <a16:creationId xmlns:a16="http://schemas.microsoft.com/office/drawing/2014/main" id="{CE2A27D7-5522-4371-BC0A-DA3C684CD6AD}"/>
              </a:ext>
            </a:extLst>
          </p:cNvPr>
          <p:cNvSpPr>
            <a:spLocks noGrp="1"/>
          </p:cNvSpPr>
          <p:nvPr>
            <p:ph type="title"/>
          </p:nvPr>
        </p:nvSpPr>
        <p:spPr>
          <a:xfrm>
            <a:off x="3161585" y="-127591"/>
            <a:ext cx="5868829" cy="1676603"/>
          </a:xfrm>
        </p:spPr>
        <p:txBody>
          <a:bodyPr>
            <a:normAutofit/>
          </a:bodyPr>
          <a:lstStyle/>
          <a:p>
            <a:r>
              <a:rPr lang="en-US" sz="4100" dirty="0"/>
              <a:t> Temperature </a:t>
            </a:r>
          </a:p>
        </p:txBody>
      </p:sp>
      <p:sp>
        <p:nvSpPr>
          <p:cNvPr id="3" name="Content Placeholder 2">
            <a:extLst>
              <a:ext uri="{FF2B5EF4-FFF2-40B4-BE49-F238E27FC236}">
                <a16:creationId xmlns:a16="http://schemas.microsoft.com/office/drawing/2014/main" id="{632557E7-1C71-49DD-A86E-1A64B45F3773}"/>
              </a:ext>
            </a:extLst>
          </p:cNvPr>
          <p:cNvSpPr>
            <a:spLocks noGrp="1"/>
          </p:cNvSpPr>
          <p:nvPr>
            <p:ph idx="1"/>
          </p:nvPr>
        </p:nvSpPr>
        <p:spPr>
          <a:xfrm>
            <a:off x="159488" y="350874"/>
            <a:ext cx="2541183" cy="5872945"/>
          </a:xfrm>
        </p:spPr>
        <p:txBody>
          <a:bodyPr>
            <a:normAutofit fontScale="92500" lnSpcReduction="20000"/>
          </a:bodyPr>
          <a:lstStyle/>
          <a:p>
            <a:r>
              <a:rPr lang="en-US" dirty="0"/>
              <a:t> The rate at which an enzyme converts its substrate into product is affected by many factors. </a:t>
            </a:r>
          </a:p>
          <a:p>
            <a:r>
              <a:rPr lang="en-US" dirty="0"/>
              <a:t> Temperature - The rate chemical reactions increases with increasing temperature, because the heat is adding kinetic energy to the molecules which makes them move faster. </a:t>
            </a:r>
          </a:p>
          <a:p>
            <a:endParaRPr lang="en-US" dirty="0"/>
          </a:p>
        </p:txBody>
      </p:sp>
    </p:spTree>
    <p:extLst>
      <p:ext uri="{BB962C8B-B14F-4D97-AF65-F5344CB8AC3E}">
        <p14:creationId xmlns:p14="http://schemas.microsoft.com/office/powerpoint/2010/main" val="660080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EE85D2-AC65-4008-8C05-A18D4ED399E3}"/>
              </a:ext>
            </a:extLst>
          </p:cNvPr>
          <p:cNvSpPr>
            <a:spLocks noGrp="1"/>
          </p:cNvSpPr>
          <p:nvPr>
            <p:ph type="title"/>
          </p:nvPr>
        </p:nvSpPr>
        <p:spPr>
          <a:xfrm>
            <a:off x="838200" y="963877"/>
            <a:ext cx="3494362" cy="4930246"/>
          </a:xfrm>
        </p:spPr>
        <p:txBody>
          <a:bodyPr>
            <a:normAutofit/>
          </a:bodyPr>
          <a:lstStyle/>
          <a:p>
            <a:pPr algn="r"/>
            <a:r>
              <a:rPr lang="en-US" altLang="en-US" sz="4100">
                <a:solidFill>
                  <a:schemeClr val="accent1"/>
                </a:solidFill>
              </a:rPr>
              <a:t>Fermentation</a:t>
            </a:r>
          </a:p>
        </p:txBody>
      </p:sp>
      <p:sp>
        <p:nvSpPr>
          <p:cNvPr id="29699" name="Rectangle 3">
            <a:extLst>
              <a:ext uri="{FF2B5EF4-FFF2-40B4-BE49-F238E27FC236}">
                <a16:creationId xmlns:a16="http://schemas.microsoft.com/office/drawing/2014/main" id="{488FC83D-7208-4636-8FF4-0096943BBF62}"/>
              </a:ext>
            </a:extLst>
          </p:cNvPr>
          <p:cNvSpPr>
            <a:spLocks noGrp="1" noChangeArrowheads="1"/>
          </p:cNvSpPr>
          <p:nvPr>
            <p:ph idx="1"/>
          </p:nvPr>
        </p:nvSpPr>
        <p:spPr>
          <a:xfrm>
            <a:off x="4976031" y="963877"/>
            <a:ext cx="6377769" cy="4930246"/>
          </a:xfrm>
        </p:spPr>
        <p:txBody>
          <a:bodyPr anchor="ctr">
            <a:normAutofit/>
          </a:bodyPr>
          <a:lstStyle/>
          <a:p>
            <a:r>
              <a:rPr lang="en-US" altLang="en-US" sz="2400"/>
              <a:t>Fermentation is essentially the same process as glycolysis EXCEPT that . instead of making 2 pyruvate molecules from glucose, the final product is NOT PYRUVATE.</a:t>
            </a:r>
          </a:p>
          <a:p>
            <a:endParaRPr lang="en-US" altLang="en-US" sz="2400"/>
          </a:p>
          <a:p>
            <a:r>
              <a:rPr lang="en-US" altLang="en-US" sz="2400"/>
              <a:t>Then WHAT IS IT??</a:t>
            </a:r>
          </a:p>
          <a:p>
            <a:endParaRPr lang="en-US" altLang="en-US" sz="2400"/>
          </a:p>
          <a:p>
            <a:r>
              <a:rPr lang="en-US" altLang="en-US" sz="2400"/>
              <a:t>It depend in what TYPE of fermentation is going on.</a:t>
            </a:r>
          </a:p>
          <a:p>
            <a:endParaRPr lang="en-US" altLang="en-US" sz="2400"/>
          </a:p>
        </p:txBody>
      </p:sp>
    </p:spTree>
    <p:extLst>
      <p:ext uri="{BB962C8B-B14F-4D97-AF65-F5344CB8AC3E}">
        <p14:creationId xmlns:p14="http://schemas.microsoft.com/office/powerpoint/2010/main" val="631802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device&#10;&#10;Description generated with high confidence">
            <a:extLst>
              <a:ext uri="{FF2B5EF4-FFF2-40B4-BE49-F238E27FC236}">
                <a16:creationId xmlns:a16="http://schemas.microsoft.com/office/drawing/2014/main" id="{F67927AB-4473-4309-885F-CB0A35751832}"/>
              </a:ext>
            </a:extLst>
          </p:cNvPr>
          <p:cNvPicPr>
            <a:picLocks noChangeAspect="1"/>
          </p:cNvPicPr>
          <p:nvPr/>
        </p:nvPicPr>
        <p:blipFill rotWithShape="1">
          <a:blip r:embed="rId2">
            <a:extLst>
              <a:ext uri="{28A0092B-C50C-407E-A947-70E740481C1C}">
                <a14:useLocalDpi xmlns:a14="http://schemas.microsoft.com/office/drawing/2010/main" val="0"/>
              </a:ext>
            </a:extLst>
          </a:blip>
          <a:srcRect l="401" r="2904" b="-1"/>
          <a:stretch/>
        </p:blipFill>
        <p:spPr>
          <a:xfrm>
            <a:off x="5551351" y="629266"/>
            <a:ext cx="5461724" cy="5577837"/>
          </a:xfrm>
          <a:prstGeom prst="rect">
            <a:avLst/>
          </a:prstGeom>
          <a:effectLst/>
        </p:spPr>
      </p:pic>
      <p:sp>
        <p:nvSpPr>
          <p:cNvPr id="2" name="Title 1">
            <a:extLst>
              <a:ext uri="{FF2B5EF4-FFF2-40B4-BE49-F238E27FC236}">
                <a16:creationId xmlns:a16="http://schemas.microsoft.com/office/drawing/2014/main" id="{FD4DF130-5FB3-4CF0-9BC7-3AF11BF584CC}"/>
              </a:ext>
            </a:extLst>
          </p:cNvPr>
          <p:cNvSpPr>
            <a:spLocks noGrp="1"/>
          </p:cNvSpPr>
          <p:nvPr>
            <p:ph type="title"/>
          </p:nvPr>
        </p:nvSpPr>
        <p:spPr>
          <a:xfrm>
            <a:off x="648930" y="139081"/>
            <a:ext cx="5127031" cy="1676603"/>
          </a:xfrm>
        </p:spPr>
        <p:txBody>
          <a:bodyPr>
            <a:normAutofit/>
          </a:bodyPr>
          <a:lstStyle/>
          <a:p>
            <a:r>
              <a:rPr lang="en-US" b="1" dirty="0"/>
              <a:t>fermentation</a:t>
            </a:r>
            <a:endParaRPr lang="en-US" dirty="0"/>
          </a:p>
        </p:txBody>
      </p:sp>
      <p:sp>
        <p:nvSpPr>
          <p:cNvPr id="3" name="Content Placeholder 2">
            <a:extLst>
              <a:ext uri="{FF2B5EF4-FFF2-40B4-BE49-F238E27FC236}">
                <a16:creationId xmlns:a16="http://schemas.microsoft.com/office/drawing/2014/main" id="{22717EF1-D162-4723-8F8A-9AAA46821E38}"/>
              </a:ext>
            </a:extLst>
          </p:cNvPr>
          <p:cNvSpPr>
            <a:spLocks noGrp="1"/>
          </p:cNvSpPr>
          <p:nvPr>
            <p:ph idx="1"/>
          </p:nvPr>
        </p:nvSpPr>
        <p:spPr>
          <a:xfrm>
            <a:off x="648930" y="1664678"/>
            <a:ext cx="4470889" cy="4559142"/>
          </a:xfrm>
        </p:spPr>
        <p:txBody>
          <a:bodyPr>
            <a:normAutofit/>
          </a:bodyPr>
          <a:lstStyle/>
          <a:p>
            <a:r>
              <a:rPr lang="en-US" sz="2200" dirty="0"/>
              <a:t>Some living systems use an organic molecule (commonly pyruvate) as a final electron acceptor through a process called </a:t>
            </a:r>
            <a:r>
              <a:rPr lang="en-US" sz="2200" b="1" dirty="0"/>
              <a:t>fermentation</a:t>
            </a:r>
            <a:r>
              <a:rPr lang="en-US" sz="2200" dirty="0"/>
              <a:t>. </a:t>
            </a:r>
          </a:p>
          <a:p>
            <a:r>
              <a:rPr lang="en-US" sz="2200" dirty="0"/>
              <a:t>Fermentation starts with glycolysis.</a:t>
            </a:r>
          </a:p>
          <a:p>
            <a:r>
              <a:rPr lang="en-US" sz="2200" dirty="0"/>
              <a:t>Fermentation does not involve the TCA Cycle </a:t>
            </a:r>
          </a:p>
          <a:p>
            <a:r>
              <a:rPr lang="en-US" sz="2200" dirty="0"/>
              <a:t>Fermentation does not involve an electron transport system</a:t>
            </a:r>
          </a:p>
          <a:p>
            <a:r>
              <a:rPr lang="en-US" sz="2200" dirty="0"/>
              <a:t>Fermentation does not directly produce any additional ATP beyond that produced during glycolysis by substrate-level phosphorylation = 2ATP. </a:t>
            </a:r>
          </a:p>
        </p:txBody>
      </p:sp>
      <p:sp>
        <p:nvSpPr>
          <p:cNvPr id="6" name="Rectangle: Rounded Corners 5">
            <a:extLst>
              <a:ext uri="{FF2B5EF4-FFF2-40B4-BE49-F238E27FC236}">
                <a16:creationId xmlns:a16="http://schemas.microsoft.com/office/drawing/2014/main" id="{39938EFC-4E1B-499E-85FE-EC2B64E5F712}"/>
              </a:ext>
            </a:extLst>
          </p:cNvPr>
          <p:cNvSpPr/>
          <p:nvPr/>
        </p:nvSpPr>
        <p:spPr>
          <a:xfrm>
            <a:off x="9345746" y="977383"/>
            <a:ext cx="2759084" cy="1099786"/>
          </a:xfrm>
          <a:prstGeom prst="roundRect">
            <a:avLst/>
          </a:prstGeom>
          <a:solidFill>
            <a:srgbClr val="66FFFF"/>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rgbClr val="FF0000"/>
                </a:solidFill>
              </a:rPr>
              <a:t>FERMENTATION</a:t>
            </a:r>
            <a:endParaRPr lang="en-US" dirty="0">
              <a:solidFill>
                <a:srgbClr val="FF0000"/>
              </a:solidFill>
            </a:endParaRPr>
          </a:p>
        </p:txBody>
      </p:sp>
      <p:pic>
        <p:nvPicPr>
          <p:cNvPr id="8" name="Picture 7" descr="A sign in the dark&#10;&#10;Description generated with high confidence">
            <a:extLst>
              <a:ext uri="{FF2B5EF4-FFF2-40B4-BE49-F238E27FC236}">
                <a16:creationId xmlns:a16="http://schemas.microsoft.com/office/drawing/2014/main" id="{A85BA746-4A16-4D70-B3DB-C3A8C7427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643" y="1023300"/>
            <a:ext cx="1802188" cy="870287"/>
          </a:xfrm>
          <a:prstGeom prst="rect">
            <a:avLst/>
          </a:prstGeom>
        </p:spPr>
      </p:pic>
      <p:cxnSp>
        <p:nvCxnSpPr>
          <p:cNvPr id="10" name="Straight Connector 9">
            <a:extLst>
              <a:ext uri="{FF2B5EF4-FFF2-40B4-BE49-F238E27FC236}">
                <a16:creationId xmlns:a16="http://schemas.microsoft.com/office/drawing/2014/main" id="{B6FE8111-23DB-4800-A6FE-0C33E254D1A4}"/>
              </a:ext>
            </a:extLst>
          </p:cNvPr>
          <p:cNvCxnSpPr>
            <a:cxnSpLocks/>
          </p:cNvCxnSpPr>
          <p:nvPr/>
        </p:nvCxnSpPr>
        <p:spPr>
          <a:xfrm flipV="1">
            <a:off x="6680571" y="2628357"/>
            <a:ext cx="2332892" cy="182065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56279C-AF98-4500-A8B6-831C783B6059}"/>
              </a:ext>
            </a:extLst>
          </p:cNvPr>
          <p:cNvCxnSpPr>
            <a:cxnSpLocks/>
          </p:cNvCxnSpPr>
          <p:nvPr/>
        </p:nvCxnSpPr>
        <p:spPr>
          <a:xfrm flipV="1">
            <a:off x="8910600" y="3809536"/>
            <a:ext cx="1663615" cy="207783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8633A54-0DE5-4114-8798-2FB8E1098D75}"/>
              </a:ext>
            </a:extLst>
          </p:cNvPr>
          <p:cNvCxnSpPr>
            <a:cxnSpLocks/>
          </p:cNvCxnSpPr>
          <p:nvPr/>
        </p:nvCxnSpPr>
        <p:spPr>
          <a:xfrm>
            <a:off x="8910600" y="3809535"/>
            <a:ext cx="1749729" cy="20159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45BDC7-3160-4752-A5BF-53FD322A51F6}"/>
              </a:ext>
            </a:extLst>
          </p:cNvPr>
          <p:cNvCxnSpPr>
            <a:cxnSpLocks/>
          </p:cNvCxnSpPr>
          <p:nvPr/>
        </p:nvCxnSpPr>
        <p:spPr>
          <a:xfrm>
            <a:off x="6955640" y="2526063"/>
            <a:ext cx="1711843" cy="20252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726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picture containing outdoor, sitting&#10;&#10;Description generated with high confidence">
            <a:extLst>
              <a:ext uri="{FF2B5EF4-FFF2-40B4-BE49-F238E27FC236}">
                <a16:creationId xmlns:a16="http://schemas.microsoft.com/office/drawing/2014/main" id="{0AFEAE73-8B75-4072-8FA3-64B73FAF5B2B}"/>
              </a:ext>
            </a:extLst>
          </p:cNvPr>
          <p:cNvPicPr>
            <a:picLocks noChangeAspect="1"/>
          </p:cNvPicPr>
          <p:nvPr/>
        </p:nvPicPr>
        <p:blipFill rotWithShape="1">
          <a:blip r:embed="rId2">
            <a:extLst>
              <a:ext uri="{28A0092B-C50C-407E-A947-70E740481C1C}">
                <a14:useLocalDpi xmlns:a14="http://schemas.microsoft.com/office/drawing/2010/main" val="0"/>
              </a:ext>
            </a:extLst>
          </a:blip>
          <a:srcRect l="12312" r="16114"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9CF97F47-B495-46FC-A509-7EBF9AA06E54}"/>
              </a:ext>
            </a:extLst>
          </p:cNvPr>
          <p:cNvSpPr>
            <a:spLocks noGrp="1"/>
          </p:cNvSpPr>
          <p:nvPr>
            <p:ph type="title"/>
          </p:nvPr>
        </p:nvSpPr>
        <p:spPr>
          <a:xfrm>
            <a:off x="655320" y="365125"/>
            <a:ext cx="5120114" cy="1692794"/>
          </a:xfrm>
        </p:spPr>
        <p:txBody>
          <a:bodyPr>
            <a:normAutofit/>
          </a:bodyPr>
          <a:lstStyle/>
          <a:p>
            <a:r>
              <a:rPr lang="en-US" dirty="0"/>
              <a:t>Fermentation</a:t>
            </a:r>
          </a:p>
        </p:txBody>
      </p:sp>
      <p:sp>
        <p:nvSpPr>
          <p:cNvPr id="3" name="Content Placeholder 2">
            <a:extLst>
              <a:ext uri="{FF2B5EF4-FFF2-40B4-BE49-F238E27FC236}">
                <a16:creationId xmlns:a16="http://schemas.microsoft.com/office/drawing/2014/main" id="{DB5DBCA0-587D-4170-BF93-E99D9FB40BF1}"/>
              </a:ext>
            </a:extLst>
          </p:cNvPr>
          <p:cNvSpPr>
            <a:spLocks noGrp="1"/>
          </p:cNvSpPr>
          <p:nvPr>
            <p:ph idx="1"/>
          </p:nvPr>
        </p:nvSpPr>
        <p:spPr>
          <a:xfrm>
            <a:off x="655321" y="2575034"/>
            <a:ext cx="5120113" cy="3462228"/>
          </a:xfrm>
        </p:spPr>
        <p:txBody>
          <a:bodyPr>
            <a:normAutofit/>
          </a:bodyPr>
          <a:lstStyle/>
          <a:p>
            <a:r>
              <a:rPr lang="en-US" sz="1800"/>
              <a:t>Fermentation, requires an </a:t>
            </a:r>
            <a:r>
              <a:rPr lang="en-US" sz="1800" u="sng"/>
              <a:t>organic compound </a:t>
            </a:r>
            <a:r>
              <a:rPr lang="en-US" sz="1800"/>
              <a:t>as a terminal electron acceptor. </a:t>
            </a:r>
          </a:p>
          <a:p>
            <a:r>
              <a:rPr lang="en-US" sz="1800"/>
              <a:t>In fermentations, simple organic end products are formed from the anaerobic dissimilation of glucose (or some other compound). </a:t>
            </a:r>
          </a:p>
          <a:p>
            <a:r>
              <a:rPr lang="en-US" sz="1800"/>
              <a:t>On reduction, these organic end products are secreted into the medium as waste metabolites (usually alcohols or acid). </a:t>
            </a:r>
          </a:p>
        </p:txBody>
      </p:sp>
    </p:spTree>
    <p:extLst>
      <p:ext uri="{BB962C8B-B14F-4D97-AF65-F5344CB8AC3E}">
        <p14:creationId xmlns:p14="http://schemas.microsoft.com/office/powerpoint/2010/main" val="2697125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9F05-D5A0-4713-8BC7-8A0936916F44}"/>
              </a:ext>
            </a:extLst>
          </p:cNvPr>
          <p:cNvSpPr>
            <a:spLocks noGrp="1"/>
          </p:cNvSpPr>
          <p:nvPr>
            <p:ph type="title"/>
          </p:nvPr>
        </p:nvSpPr>
        <p:spPr/>
        <p:txBody>
          <a:bodyPr>
            <a:normAutofit fontScale="90000"/>
          </a:bodyPr>
          <a:lstStyle/>
          <a:p>
            <a:pPr algn="ctr"/>
            <a:r>
              <a:rPr lang="en-US" dirty="0"/>
              <a:t>Differences Between </a:t>
            </a:r>
            <a:br>
              <a:rPr lang="en-US" dirty="0"/>
            </a:br>
            <a:r>
              <a:rPr lang="en-US" dirty="0"/>
              <a:t>Anaerobic Cellular Respiration and Fermentation</a:t>
            </a:r>
            <a:br>
              <a:rPr lang="en-US" dirty="0"/>
            </a:br>
            <a:endParaRPr lang="en-US" dirty="0"/>
          </a:p>
        </p:txBody>
      </p:sp>
      <p:sp>
        <p:nvSpPr>
          <p:cNvPr id="3" name="Content Placeholder 2">
            <a:extLst>
              <a:ext uri="{FF2B5EF4-FFF2-40B4-BE49-F238E27FC236}">
                <a16:creationId xmlns:a16="http://schemas.microsoft.com/office/drawing/2014/main" id="{6FB0D2CE-2B0B-4D06-9D96-3CC36331832A}"/>
              </a:ext>
            </a:extLst>
          </p:cNvPr>
          <p:cNvSpPr>
            <a:spLocks noGrp="1"/>
          </p:cNvSpPr>
          <p:nvPr>
            <p:ph idx="1"/>
          </p:nvPr>
        </p:nvSpPr>
        <p:spPr>
          <a:xfrm>
            <a:off x="6386744" y="3045305"/>
            <a:ext cx="5116033" cy="3540030"/>
          </a:xfrm>
        </p:spPr>
        <p:txBody>
          <a:bodyPr>
            <a:normAutofit/>
          </a:bodyPr>
          <a:lstStyle/>
          <a:p>
            <a:r>
              <a:rPr lang="en-US" sz="2400" dirty="0"/>
              <a:t>Fermentation uses </a:t>
            </a:r>
            <a:r>
              <a:rPr lang="en-US" sz="2400" i="1" dirty="0"/>
              <a:t>the same molecule as the electron donor and acceptor</a:t>
            </a:r>
            <a:r>
              <a:rPr lang="en-US" sz="2400" dirty="0"/>
              <a:t>.</a:t>
            </a:r>
          </a:p>
          <a:p>
            <a:pPr lvl="1"/>
            <a:r>
              <a:rPr lang="en-US" sz="2000" dirty="0"/>
              <a:t>All the redox transformations act on the atoms found in the initial substrate.</a:t>
            </a:r>
          </a:p>
          <a:p>
            <a:r>
              <a:rPr lang="en-US" sz="2400" dirty="0"/>
              <a:t>Fermentation</a:t>
            </a:r>
            <a:r>
              <a:rPr lang="en-US" sz="2400" i="1" dirty="0"/>
              <a:t> uses substrate-level phosphorylation to synthesize ATP</a:t>
            </a:r>
            <a:r>
              <a:rPr lang="en-US" sz="2400" dirty="0"/>
              <a:t>. </a:t>
            </a:r>
          </a:p>
        </p:txBody>
      </p:sp>
      <p:sp>
        <p:nvSpPr>
          <p:cNvPr id="4" name="Content Placeholder 2">
            <a:extLst>
              <a:ext uri="{FF2B5EF4-FFF2-40B4-BE49-F238E27FC236}">
                <a16:creationId xmlns:a16="http://schemas.microsoft.com/office/drawing/2014/main" id="{93B445C1-B794-454B-8C67-2CF212F0143E}"/>
              </a:ext>
            </a:extLst>
          </p:cNvPr>
          <p:cNvSpPr txBox="1">
            <a:spLocks/>
          </p:cNvSpPr>
          <p:nvPr/>
        </p:nvSpPr>
        <p:spPr>
          <a:xfrm>
            <a:off x="525474" y="3221665"/>
            <a:ext cx="5116033" cy="417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Cellular Respiration uses </a:t>
            </a:r>
            <a:r>
              <a:rPr lang="en-US" sz="2400" i="1" dirty="0"/>
              <a:t>two different molecules for the electron donor and the electron acceptor</a:t>
            </a:r>
            <a:r>
              <a:rPr lang="en-US" sz="2400" dirty="0"/>
              <a:t>. </a:t>
            </a:r>
          </a:p>
          <a:p>
            <a:r>
              <a:rPr lang="en-US" sz="2400" dirty="0"/>
              <a:t>In cellular respiration, most of the ATP is generated using oxidative phosphorylation.</a:t>
            </a:r>
          </a:p>
        </p:txBody>
      </p:sp>
      <p:sp>
        <p:nvSpPr>
          <p:cNvPr id="5" name="Rectangle 4">
            <a:extLst>
              <a:ext uri="{FF2B5EF4-FFF2-40B4-BE49-F238E27FC236}">
                <a16:creationId xmlns:a16="http://schemas.microsoft.com/office/drawing/2014/main" id="{66373182-B657-4D51-AE81-E354719CBE3A}"/>
              </a:ext>
            </a:extLst>
          </p:cNvPr>
          <p:cNvSpPr/>
          <p:nvPr/>
        </p:nvSpPr>
        <p:spPr>
          <a:xfrm>
            <a:off x="525474" y="1935368"/>
            <a:ext cx="4541628" cy="584775"/>
          </a:xfrm>
          <a:prstGeom prst="rect">
            <a:avLst/>
          </a:prstGeom>
        </p:spPr>
        <p:txBody>
          <a:bodyPr wrap="none">
            <a:spAutoFit/>
          </a:bodyPr>
          <a:lstStyle/>
          <a:p>
            <a:r>
              <a:rPr lang="en-US" sz="3200" dirty="0">
                <a:solidFill>
                  <a:srgbClr val="FF0066"/>
                </a:solidFill>
              </a:rPr>
              <a:t>Anaerobic Cellular Respiration </a:t>
            </a:r>
          </a:p>
        </p:txBody>
      </p:sp>
      <p:sp>
        <p:nvSpPr>
          <p:cNvPr id="6" name="Rectangle 5">
            <a:extLst>
              <a:ext uri="{FF2B5EF4-FFF2-40B4-BE49-F238E27FC236}">
                <a16:creationId xmlns:a16="http://schemas.microsoft.com/office/drawing/2014/main" id="{02E91858-1953-4EF7-B04B-67778B5A6911}"/>
              </a:ext>
            </a:extLst>
          </p:cNvPr>
          <p:cNvSpPr/>
          <p:nvPr/>
        </p:nvSpPr>
        <p:spPr>
          <a:xfrm>
            <a:off x="8125440" y="1935369"/>
            <a:ext cx="2053767" cy="584775"/>
          </a:xfrm>
          <a:prstGeom prst="rect">
            <a:avLst/>
          </a:prstGeom>
        </p:spPr>
        <p:txBody>
          <a:bodyPr wrap="none">
            <a:spAutoFit/>
          </a:bodyPr>
          <a:lstStyle/>
          <a:p>
            <a:r>
              <a:rPr lang="en-US" sz="3200" dirty="0">
                <a:solidFill>
                  <a:srgbClr val="FF0066"/>
                </a:solidFill>
              </a:rPr>
              <a:t>Fermentation</a:t>
            </a:r>
          </a:p>
        </p:txBody>
      </p:sp>
      <p:pic>
        <p:nvPicPr>
          <p:cNvPr id="8" name="Picture 7" descr="A close up of a map&#10;&#10;Description generated with high confidence">
            <a:extLst>
              <a:ext uri="{FF2B5EF4-FFF2-40B4-BE49-F238E27FC236}">
                <a16:creationId xmlns:a16="http://schemas.microsoft.com/office/drawing/2014/main" id="{CBF7CAEB-6D4E-4863-A62C-26D25FBEF5D1}"/>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23260" r="2711" b="61845"/>
          <a:stretch/>
        </p:blipFill>
        <p:spPr>
          <a:xfrm rot="5400000">
            <a:off x="3859616" y="3848987"/>
            <a:ext cx="3944682" cy="350875"/>
          </a:xfrm>
          <a:prstGeom prst="rect">
            <a:avLst/>
          </a:prstGeom>
        </p:spPr>
      </p:pic>
    </p:spTree>
    <p:extLst>
      <p:ext uri="{BB962C8B-B14F-4D97-AF65-F5344CB8AC3E}">
        <p14:creationId xmlns:p14="http://schemas.microsoft.com/office/powerpoint/2010/main" val="3849650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text on a white background&#10;&#10;Description generated with high confidence">
            <a:extLst>
              <a:ext uri="{FF2B5EF4-FFF2-40B4-BE49-F238E27FC236}">
                <a16:creationId xmlns:a16="http://schemas.microsoft.com/office/drawing/2014/main" id="{26BF468D-5216-4B1D-866C-C836A464A32B}"/>
              </a:ext>
            </a:extLst>
          </p:cNvPr>
          <p:cNvPicPr>
            <a:picLocks noChangeAspect="1"/>
          </p:cNvPicPr>
          <p:nvPr/>
        </p:nvPicPr>
        <p:blipFill rotWithShape="1">
          <a:blip r:embed="rId2">
            <a:extLst>
              <a:ext uri="{28A0092B-C50C-407E-A947-70E740481C1C}">
                <a14:useLocalDpi xmlns:a14="http://schemas.microsoft.com/office/drawing/2010/main" val="0"/>
              </a:ext>
            </a:extLst>
          </a:blip>
          <a:srcRect l="-1370" t="-2029" r="-4821" b="-1778"/>
          <a:stretch/>
        </p:blipFill>
        <p:spPr>
          <a:xfrm>
            <a:off x="5276088" y="96819"/>
            <a:ext cx="6664900" cy="6648226"/>
          </a:xfrm>
          <a:prstGeom prst="rect">
            <a:avLst/>
          </a:prstGeom>
          <a:effectLst/>
        </p:spPr>
      </p:pic>
      <p:sp>
        <p:nvSpPr>
          <p:cNvPr id="2" name="Title 1">
            <a:extLst>
              <a:ext uri="{FF2B5EF4-FFF2-40B4-BE49-F238E27FC236}">
                <a16:creationId xmlns:a16="http://schemas.microsoft.com/office/drawing/2014/main" id="{CFB58376-A768-4381-BA37-D02672BDB93B}"/>
              </a:ext>
            </a:extLst>
          </p:cNvPr>
          <p:cNvSpPr>
            <a:spLocks noGrp="1"/>
          </p:cNvSpPr>
          <p:nvPr>
            <p:ph type="title"/>
          </p:nvPr>
        </p:nvSpPr>
        <p:spPr>
          <a:xfrm>
            <a:off x="648929" y="629266"/>
            <a:ext cx="3667039" cy="1676603"/>
          </a:xfrm>
        </p:spPr>
        <p:txBody>
          <a:bodyPr>
            <a:normAutofit/>
          </a:bodyPr>
          <a:lstStyle/>
          <a:p>
            <a:r>
              <a:rPr lang="en-US" sz="3600" b="1">
                <a:solidFill>
                  <a:schemeClr val="bg1"/>
                </a:solidFill>
              </a:rPr>
              <a:t>36-38 vs only 2 ATP</a:t>
            </a:r>
          </a:p>
        </p:txBody>
      </p:sp>
      <p:sp>
        <p:nvSpPr>
          <p:cNvPr id="3" name="Content Placeholder 2">
            <a:extLst>
              <a:ext uri="{FF2B5EF4-FFF2-40B4-BE49-F238E27FC236}">
                <a16:creationId xmlns:a16="http://schemas.microsoft.com/office/drawing/2014/main" id="{BE559398-82FC-46DC-8705-535C436F580B}"/>
              </a:ext>
            </a:extLst>
          </p:cNvPr>
          <p:cNvSpPr>
            <a:spLocks noGrp="1"/>
          </p:cNvSpPr>
          <p:nvPr>
            <p:ph idx="1"/>
          </p:nvPr>
        </p:nvSpPr>
        <p:spPr>
          <a:xfrm>
            <a:off x="648931" y="2438401"/>
            <a:ext cx="3667036" cy="3779520"/>
          </a:xfrm>
        </p:spPr>
        <p:txBody>
          <a:bodyPr>
            <a:normAutofit fontScale="92500"/>
          </a:bodyPr>
          <a:lstStyle/>
          <a:p>
            <a:r>
              <a:rPr lang="en-US" sz="2400" dirty="0">
                <a:solidFill>
                  <a:schemeClr val="bg1"/>
                </a:solidFill>
              </a:rPr>
              <a:t>Some prokaryotes are facultative anaerobes, meaning that do have the necessary genes and enzymes to carry out aerobic cellular respiration, as long as oxygen is present to be the final electron acceptor in the process. </a:t>
            </a:r>
          </a:p>
          <a:p>
            <a:r>
              <a:rPr lang="en-US" sz="2400" dirty="0">
                <a:solidFill>
                  <a:schemeClr val="bg1"/>
                </a:solidFill>
              </a:rPr>
              <a:t>Facultative anaerobes will use aerobic cellular respiration whenever possible because it yields so much more ATP. </a:t>
            </a: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11668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6F1773-79FD-4286-BF12-873B3071EA79}"/>
              </a:ext>
            </a:extLst>
          </p:cNvPr>
          <p:cNvSpPr/>
          <p:nvPr/>
        </p:nvSpPr>
        <p:spPr>
          <a:xfrm>
            <a:off x="715518" y="873788"/>
            <a:ext cx="3794424" cy="4955203"/>
          </a:xfrm>
          <a:prstGeom prst="rect">
            <a:avLst/>
          </a:prstGeom>
        </p:spPr>
        <p:txBody>
          <a:bodyPr wrap="square">
            <a:spAutoFit/>
          </a:bodyPr>
          <a:lstStyle/>
          <a:p>
            <a:pPr algn="ctr">
              <a:lnSpc>
                <a:spcPct val="90000"/>
              </a:lnSpc>
              <a:spcBef>
                <a:spcPct val="20000"/>
              </a:spcBef>
              <a:defRPr/>
            </a:pPr>
            <a:r>
              <a:rPr lang="en-US" sz="3600" dirty="0">
                <a:solidFill>
                  <a:srgbClr val="7030A0"/>
                </a:solidFill>
                <a:latin typeface="+mj-lt"/>
                <a:ea typeface="ＭＳ Ｐゴシック" pitchFamily="-106" charset="-128"/>
              </a:rPr>
              <a:t>The Citric Acid Cycle (Krebs Cycle)</a:t>
            </a:r>
          </a:p>
          <a:p>
            <a:pPr algn="ctr">
              <a:lnSpc>
                <a:spcPct val="90000"/>
              </a:lnSpc>
              <a:spcBef>
                <a:spcPct val="20000"/>
              </a:spcBef>
              <a:defRPr/>
            </a:pPr>
            <a:endParaRPr lang="en-US" sz="3600" dirty="0">
              <a:solidFill>
                <a:srgbClr val="7030A0"/>
              </a:solidFill>
              <a:latin typeface="+mj-lt"/>
              <a:ea typeface="ＭＳ Ｐゴシック" pitchFamily="-106" charset="-128"/>
            </a:endParaRPr>
          </a:p>
          <a:p>
            <a:pPr marL="457200" indent="-457200">
              <a:lnSpc>
                <a:spcPct val="90000"/>
              </a:lnSpc>
              <a:spcBef>
                <a:spcPct val="20000"/>
              </a:spcBef>
              <a:buFont typeface="Arial" charset="0"/>
              <a:buChar char="•"/>
              <a:defRPr/>
            </a:pPr>
            <a:r>
              <a:rPr lang="en-US" sz="2400" dirty="0">
                <a:ea typeface="ＭＳ Ｐゴシック" pitchFamily="-106" charset="-128"/>
              </a:rPr>
              <a:t>Each Acetyl Co-A molecule then enters the TCA cycle (Krebs Cycle) separately to yield…</a:t>
            </a:r>
            <a:endParaRPr lang="en-US" sz="1600" dirty="0">
              <a:ea typeface="ＭＳ Ｐゴシック" pitchFamily="-106" charset="-128"/>
            </a:endParaRPr>
          </a:p>
          <a:p>
            <a:pPr marL="914400" lvl="1" indent="-457200">
              <a:lnSpc>
                <a:spcPct val="90000"/>
              </a:lnSpc>
              <a:spcBef>
                <a:spcPct val="20000"/>
              </a:spcBef>
              <a:buFont typeface="Courier New" charset="0"/>
              <a:buChar char="o"/>
              <a:defRPr/>
            </a:pPr>
            <a:r>
              <a:rPr lang="en-US" sz="2200" dirty="0">
                <a:ea typeface="ＭＳ Ｐゴシック" pitchFamily="-106" charset="-128"/>
              </a:rPr>
              <a:t>Two ATP, two FADH</a:t>
            </a:r>
            <a:r>
              <a:rPr lang="en-US" sz="2200" baseline="-25000" dirty="0">
                <a:ea typeface="ＭＳ Ｐゴシック" pitchFamily="-106" charset="-128"/>
              </a:rPr>
              <a:t>2</a:t>
            </a:r>
            <a:r>
              <a:rPr lang="en-US" sz="2200" dirty="0">
                <a:ea typeface="ＭＳ Ｐゴシック" pitchFamily="-106" charset="-128"/>
              </a:rPr>
              <a:t>, and six NADH are produced.</a:t>
            </a:r>
          </a:p>
          <a:p>
            <a:pPr marL="914400" lvl="1" indent="-457200">
              <a:lnSpc>
                <a:spcPct val="90000"/>
              </a:lnSpc>
              <a:spcBef>
                <a:spcPct val="20000"/>
              </a:spcBef>
              <a:buFont typeface="Courier New" charset="0"/>
              <a:buChar char="o"/>
              <a:defRPr/>
            </a:pPr>
            <a:r>
              <a:rPr lang="en-US" sz="2200" dirty="0">
                <a:ea typeface="ＭＳ Ｐゴシック" pitchFamily="-106" charset="-128"/>
              </a:rPr>
              <a:t>CO</a:t>
            </a:r>
            <a:r>
              <a:rPr lang="en-US" sz="2200" baseline="-25000" dirty="0">
                <a:ea typeface="ＭＳ Ｐゴシック" pitchFamily="-106" charset="-128"/>
              </a:rPr>
              <a:t>2</a:t>
            </a:r>
            <a:r>
              <a:rPr lang="en-US" sz="2200" dirty="0">
                <a:ea typeface="ＭＳ Ｐゴシック" pitchFamily="-106" charset="-128"/>
              </a:rPr>
              <a:t> is produced as a waste product</a:t>
            </a:r>
            <a:endParaRPr lang="en-US" dirty="0"/>
          </a:p>
        </p:txBody>
      </p:sp>
      <p:pic>
        <p:nvPicPr>
          <p:cNvPr id="2050" name="Picture 2" descr="Picture">
            <a:extLst>
              <a:ext uri="{FF2B5EF4-FFF2-40B4-BE49-F238E27FC236}">
                <a16:creationId xmlns:a16="http://schemas.microsoft.com/office/drawing/2014/main" id="{29A58864-CA66-4D41-977E-BCBB1BED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448" y="1055314"/>
            <a:ext cx="6334125" cy="496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142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301" name="Picture 2">
            <a:extLst>
              <a:ext uri="{FF2B5EF4-FFF2-40B4-BE49-F238E27FC236}">
                <a16:creationId xmlns:a16="http://schemas.microsoft.com/office/drawing/2014/main" id="{4313F175-2E7F-4A83-8D77-CB3AD1B651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41601" y="643467"/>
            <a:ext cx="430879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039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sp>
        <p:nvSpPr>
          <p:cNvPr id="2" name="Title 1">
            <a:extLst>
              <a:ext uri="{FF2B5EF4-FFF2-40B4-BE49-F238E27FC236}">
                <a16:creationId xmlns:a16="http://schemas.microsoft.com/office/drawing/2014/main" id="{68EE85D2-AC65-4008-8C05-A18D4ED399E3}"/>
              </a:ext>
            </a:extLst>
          </p:cNvPr>
          <p:cNvSpPr>
            <a:spLocks noGrp="1"/>
          </p:cNvSpPr>
          <p:nvPr>
            <p:ph type="title"/>
          </p:nvPr>
        </p:nvSpPr>
        <p:spPr>
          <a:xfrm>
            <a:off x="0" y="0"/>
            <a:ext cx="4636008" cy="1118795"/>
          </a:xfrm>
        </p:spPr>
        <p:txBody>
          <a:bodyPr>
            <a:normAutofit/>
          </a:bodyPr>
          <a:lstStyle/>
          <a:p>
            <a:pPr algn="ctr"/>
            <a:r>
              <a:rPr lang="en-US" altLang="en-US" sz="3200" dirty="0">
                <a:solidFill>
                  <a:schemeClr val="bg1"/>
                </a:solidFill>
              </a:rPr>
              <a:t>Lactic Acid Fermentation </a:t>
            </a:r>
          </a:p>
        </p:txBody>
      </p:sp>
      <p:sp>
        <p:nvSpPr>
          <p:cNvPr id="29699" name="Rectangle 3">
            <a:extLst>
              <a:ext uri="{FF2B5EF4-FFF2-40B4-BE49-F238E27FC236}">
                <a16:creationId xmlns:a16="http://schemas.microsoft.com/office/drawing/2014/main" id="{488FC83D-7208-4636-8FF4-0096943BBF62}"/>
              </a:ext>
            </a:extLst>
          </p:cNvPr>
          <p:cNvSpPr>
            <a:spLocks noGrp="1" noChangeArrowheads="1"/>
          </p:cNvSpPr>
          <p:nvPr>
            <p:ph idx="1"/>
          </p:nvPr>
        </p:nvSpPr>
        <p:spPr>
          <a:xfrm>
            <a:off x="648931" y="1323191"/>
            <a:ext cx="3667036" cy="4894730"/>
          </a:xfrm>
        </p:spPr>
        <p:txBody>
          <a:bodyPr>
            <a:normAutofit fontScale="77500" lnSpcReduction="20000"/>
          </a:bodyPr>
          <a:lstStyle/>
          <a:p>
            <a:endParaRPr lang="en-US" dirty="0">
              <a:solidFill>
                <a:schemeClr val="bg1"/>
              </a:solidFill>
            </a:endParaRPr>
          </a:p>
          <a:p>
            <a:r>
              <a:rPr lang="en-US" dirty="0">
                <a:solidFill>
                  <a:schemeClr val="bg1"/>
                </a:solidFill>
              </a:rPr>
              <a:t> During </a:t>
            </a:r>
            <a:r>
              <a:rPr lang="en-US" b="1" dirty="0">
                <a:solidFill>
                  <a:schemeClr val="bg1"/>
                </a:solidFill>
              </a:rPr>
              <a:t>lactic acid fermentation</a:t>
            </a:r>
            <a:r>
              <a:rPr lang="en-US" dirty="0">
                <a:solidFill>
                  <a:schemeClr val="bg1"/>
                </a:solidFill>
              </a:rPr>
              <a:t>, cells use a molecule called NADH to take electrons from glucose. </a:t>
            </a:r>
          </a:p>
          <a:p>
            <a:r>
              <a:rPr lang="en-US" dirty="0">
                <a:solidFill>
                  <a:schemeClr val="bg1"/>
                </a:solidFill>
              </a:rPr>
              <a:t>The NADH use the energy stored in the electrons to make ATP, and convert glucose to pyruvate. </a:t>
            </a:r>
          </a:p>
          <a:p>
            <a:r>
              <a:rPr lang="en-US" dirty="0">
                <a:solidFill>
                  <a:schemeClr val="bg1"/>
                </a:solidFill>
              </a:rPr>
              <a:t>This process is called </a:t>
            </a:r>
            <a:r>
              <a:rPr lang="en-US" b="1" dirty="0">
                <a:solidFill>
                  <a:schemeClr val="bg1"/>
                </a:solidFill>
              </a:rPr>
              <a:t>glycolysis</a:t>
            </a:r>
            <a:r>
              <a:rPr lang="en-US" dirty="0">
                <a:solidFill>
                  <a:schemeClr val="bg1"/>
                </a:solidFill>
              </a:rPr>
              <a:t> and is the first step in all forms of cellular respiration. </a:t>
            </a:r>
          </a:p>
          <a:p>
            <a:r>
              <a:rPr lang="en-US" dirty="0">
                <a:solidFill>
                  <a:schemeClr val="bg1"/>
                </a:solidFill>
              </a:rPr>
              <a:t>In lactic acid fermentation, the next step is to pyruvate to lactic acid. Lactic acid, although a waste product for bacteria, can be used to make human foods, like yogurt.</a:t>
            </a:r>
            <a:endParaRPr lang="en-US" altLang="en-US" sz="2400" dirty="0">
              <a:solidFill>
                <a:schemeClr val="bg1"/>
              </a:solidFill>
            </a:endParaRPr>
          </a:p>
          <a:p>
            <a:pPr marL="0" indent="0">
              <a:buNone/>
            </a:pPr>
            <a:endParaRPr lang="en-US" altLang="en-US" sz="2400" dirty="0">
              <a:solidFill>
                <a:schemeClr val="bg1"/>
              </a:solidFill>
            </a:endParaRPr>
          </a:p>
        </p:txBody>
      </p:sp>
      <p:pic>
        <p:nvPicPr>
          <p:cNvPr id="6" name="Picture 5" descr="A close up of a logo&#10;&#10;Description generated with high confidence">
            <a:extLst>
              <a:ext uri="{FF2B5EF4-FFF2-40B4-BE49-F238E27FC236}">
                <a16:creationId xmlns:a16="http://schemas.microsoft.com/office/drawing/2014/main" id="{7A062611-B727-4485-A776-98E4FB15FC66}"/>
              </a:ext>
            </a:extLst>
          </p:cNvPr>
          <p:cNvPicPr>
            <a:picLocks noChangeAspect="1"/>
          </p:cNvPicPr>
          <p:nvPr/>
        </p:nvPicPr>
        <p:blipFill rotWithShape="1">
          <a:blip r:embed="rId2">
            <a:extLst>
              <a:ext uri="{28A0092B-C50C-407E-A947-70E740481C1C}">
                <a14:useLocalDpi xmlns:a14="http://schemas.microsoft.com/office/drawing/2010/main" val="0"/>
              </a:ext>
            </a:extLst>
          </a:blip>
          <a:srcRect t="8972"/>
          <a:stretch/>
        </p:blipFill>
        <p:spPr>
          <a:xfrm>
            <a:off x="5874290" y="232768"/>
            <a:ext cx="5417190" cy="4485345"/>
          </a:xfrm>
          <a:prstGeom prst="rect">
            <a:avLst/>
          </a:prstGeom>
        </p:spPr>
      </p:pic>
      <p:pic>
        <p:nvPicPr>
          <p:cNvPr id="7" name="Picture 6">
            <a:extLst>
              <a:ext uri="{FF2B5EF4-FFF2-40B4-BE49-F238E27FC236}">
                <a16:creationId xmlns:a16="http://schemas.microsoft.com/office/drawing/2014/main" id="{4D92ED54-7778-46A3-BECD-259423451A4A}"/>
              </a:ext>
            </a:extLst>
          </p:cNvPr>
          <p:cNvPicPr>
            <a:picLocks noChangeAspect="1"/>
          </p:cNvPicPr>
          <p:nvPr/>
        </p:nvPicPr>
        <p:blipFill>
          <a:blip r:embed="rId3"/>
          <a:stretch>
            <a:fillRect/>
          </a:stretch>
        </p:blipFill>
        <p:spPr>
          <a:xfrm>
            <a:off x="5709343" y="4467025"/>
            <a:ext cx="809625" cy="714375"/>
          </a:xfrm>
          <a:prstGeom prst="rect">
            <a:avLst/>
          </a:prstGeom>
          <a:ln w="28575">
            <a:solidFill>
              <a:schemeClr val="bg1"/>
            </a:solidFill>
          </a:ln>
        </p:spPr>
      </p:pic>
      <p:pic>
        <p:nvPicPr>
          <p:cNvPr id="8" name="Picture 7">
            <a:extLst>
              <a:ext uri="{FF2B5EF4-FFF2-40B4-BE49-F238E27FC236}">
                <a16:creationId xmlns:a16="http://schemas.microsoft.com/office/drawing/2014/main" id="{08AF6EB5-E819-4778-9096-F97237EAC615}"/>
              </a:ext>
            </a:extLst>
          </p:cNvPr>
          <p:cNvPicPr>
            <a:picLocks noChangeAspect="1"/>
          </p:cNvPicPr>
          <p:nvPr/>
        </p:nvPicPr>
        <p:blipFill>
          <a:blip r:embed="rId3"/>
          <a:stretch>
            <a:fillRect/>
          </a:stretch>
        </p:blipFill>
        <p:spPr>
          <a:xfrm>
            <a:off x="10713448" y="3821672"/>
            <a:ext cx="809625" cy="1267102"/>
          </a:xfrm>
          <a:prstGeom prst="rect">
            <a:avLst/>
          </a:prstGeom>
          <a:ln w="28575">
            <a:solidFill>
              <a:schemeClr val="bg1"/>
            </a:solidFill>
          </a:ln>
        </p:spPr>
      </p:pic>
      <p:cxnSp>
        <p:nvCxnSpPr>
          <p:cNvPr id="9" name="Straight Connector 8">
            <a:extLst>
              <a:ext uri="{FF2B5EF4-FFF2-40B4-BE49-F238E27FC236}">
                <a16:creationId xmlns:a16="http://schemas.microsoft.com/office/drawing/2014/main" id="{571EBBA1-7B9D-4E8C-A370-DCDC4F4E9F4E}"/>
              </a:ext>
            </a:extLst>
          </p:cNvPr>
          <p:cNvCxnSpPr>
            <a:cxnSpLocks/>
          </p:cNvCxnSpPr>
          <p:nvPr/>
        </p:nvCxnSpPr>
        <p:spPr>
          <a:xfrm flipH="1" flipV="1">
            <a:off x="10203937" y="5853314"/>
            <a:ext cx="10233" cy="1570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44AB088-695B-4483-84D4-29167EB3732B}"/>
              </a:ext>
            </a:extLst>
          </p:cNvPr>
          <p:cNvSpPr/>
          <p:nvPr/>
        </p:nvSpPr>
        <p:spPr>
          <a:xfrm>
            <a:off x="6850579" y="5621009"/>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sp>
        <p:nvSpPr>
          <p:cNvPr id="11" name="Oval 10">
            <a:extLst>
              <a:ext uri="{FF2B5EF4-FFF2-40B4-BE49-F238E27FC236}">
                <a16:creationId xmlns:a16="http://schemas.microsoft.com/office/drawing/2014/main" id="{C5C432D4-E5EF-4F52-910A-551A831A3672}"/>
              </a:ext>
            </a:extLst>
          </p:cNvPr>
          <p:cNvSpPr/>
          <p:nvPr/>
        </p:nvSpPr>
        <p:spPr>
          <a:xfrm>
            <a:off x="7311791" y="5633142"/>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sp>
        <p:nvSpPr>
          <p:cNvPr id="12" name="Oval 11">
            <a:extLst>
              <a:ext uri="{FF2B5EF4-FFF2-40B4-BE49-F238E27FC236}">
                <a16:creationId xmlns:a16="http://schemas.microsoft.com/office/drawing/2014/main" id="{CE7049AE-37D3-46DF-A388-2FEF932C7FDD}"/>
              </a:ext>
            </a:extLst>
          </p:cNvPr>
          <p:cNvSpPr/>
          <p:nvPr/>
        </p:nvSpPr>
        <p:spPr>
          <a:xfrm>
            <a:off x="7773064" y="5633435"/>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cxnSp>
        <p:nvCxnSpPr>
          <p:cNvPr id="13" name="Straight Connector 12">
            <a:extLst>
              <a:ext uri="{FF2B5EF4-FFF2-40B4-BE49-F238E27FC236}">
                <a16:creationId xmlns:a16="http://schemas.microsoft.com/office/drawing/2014/main" id="{5081294A-4647-4552-94B6-7D6D04B8BE5C}"/>
              </a:ext>
            </a:extLst>
          </p:cNvPr>
          <p:cNvCxnSpPr>
            <a:cxnSpLocks/>
          </p:cNvCxnSpPr>
          <p:nvPr/>
        </p:nvCxnSpPr>
        <p:spPr>
          <a:xfrm flipV="1">
            <a:off x="8972099" y="5812078"/>
            <a:ext cx="97758" cy="10871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466B42C-5DEF-4B32-8E58-2E4FBDD63486}"/>
              </a:ext>
            </a:extLst>
          </p:cNvPr>
          <p:cNvSpPr/>
          <p:nvPr/>
        </p:nvSpPr>
        <p:spPr>
          <a:xfrm>
            <a:off x="8959326" y="5612250"/>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sp>
        <p:nvSpPr>
          <p:cNvPr id="15" name="Oval 14">
            <a:extLst>
              <a:ext uri="{FF2B5EF4-FFF2-40B4-BE49-F238E27FC236}">
                <a16:creationId xmlns:a16="http://schemas.microsoft.com/office/drawing/2014/main" id="{4DDB1941-0727-4C6B-B8D2-D90D2237D80F}"/>
              </a:ext>
            </a:extLst>
          </p:cNvPr>
          <p:cNvSpPr/>
          <p:nvPr/>
        </p:nvSpPr>
        <p:spPr>
          <a:xfrm>
            <a:off x="9420538" y="5624383"/>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sp>
        <p:nvSpPr>
          <p:cNvPr id="16" name="Oval 15">
            <a:extLst>
              <a:ext uri="{FF2B5EF4-FFF2-40B4-BE49-F238E27FC236}">
                <a16:creationId xmlns:a16="http://schemas.microsoft.com/office/drawing/2014/main" id="{811136CA-AFEE-4386-801F-33883694766E}"/>
              </a:ext>
            </a:extLst>
          </p:cNvPr>
          <p:cNvSpPr/>
          <p:nvPr/>
        </p:nvSpPr>
        <p:spPr>
          <a:xfrm>
            <a:off x="9881811" y="5624676"/>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sp>
        <p:nvSpPr>
          <p:cNvPr id="17" name="Left Bracket 16">
            <a:extLst>
              <a:ext uri="{FF2B5EF4-FFF2-40B4-BE49-F238E27FC236}">
                <a16:creationId xmlns:a16="http://schemas.microsoft.com/office/drawing/2014/main" id="{8FA7C930-45C6-4A68-82D0-086252CD9BEE}"/>
              </a:ext>
            </a:extLst>
          </p:cNvPr>
          <p:cNvSpPr/>
          <p:nvPr/>
        </p:nvSpPr>
        <p:spPr>
          <a:xfrm>
            <a:off x="5644294" y="582598"/>
            <a:ext cx="142111" cy="4202726"/>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ket 17">
            <a:extLst>
              <a:ext uri="{FF2B5EF4-FFF2-40B4-BE49-F238E27FC236}">
                <a16:creationId xmlns:a16="http://schemas.microsoft.com/office/drawing/2014/main" id="{E3598955-65DE-4C9C-9D7B-299F782FA12D}"/>
              </a:ext>
            </a:extLst>
          </p:cNvPr>
          <p:cNvSpPr/>
          <p:nvPr/>
        </p:nvSpPr>
        <p:spPr>
          <a:xfrm>
            <a:off x="5271992" y="462037"/>
            <a:ext cx="212332" cy="597262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1E4DF998-C07E-445C-B0D3-E207B870FE8E}"/>
              </a:ext>
            </a:extLst>
          </p:cNvPr>
          <p:cNvSpPr/>
          <p:nvPr/>
        </p:nvSpPr>
        <p:spPr>
          <a:xfrm rot="16200000">
            <a:off x="5049227" y="2165230"/>
            <a:ext cx="950901" cy="369332"/>
          </a:xfrm>
          <a:prstGeom prst="rect">
            <a:avLst/>
          </a:prstGeom>
        </p:spPr>
        <p:txBody>
          <a:bodyPr wrap="none">
            <a:spAutoFit/>
          </a:bodyPr>
          <a:lstStyle/>
          <a:p>
            <a:r>
              <a:rPr lang="en-US" altLang="en-US" dirty="0">
                <a:solidFill>
                  <a:schemeClr val="tx2"/>
                </a:solidFill>
              </a:rPr>
              <a:t>Glycolysis</a:t>
            </a:r>
            <a:endParaRPr lang="en-US" dirty="0">
              <a:solidFill>
                <a:schemeClr val="tx2"/>
              </a:solidFill>
            </a:endParaRPr>
          </a:p>
        </p:txBody>
      </p:sp>
      <p:sp>
        <p:nvSpPr>
          <p:cNvPr id="20" name="Rectangle 19">
            <a:extLst>
              <a:ext uri="{FF2B5EF4-FFF2-40B4-BE49-F238E27FC236}">
                <a16:creationId xmlns:a16="http://schemas.microsoft.com/office/drawing/2014/main" id="{96A5DA8A-57B2-4F9F-B35E-491EFCEB79BA}"/>
              </a:ext>
            </a:extLst>
          </p:cNvPr>
          <p:cNvSpPr/>
          <p:nvPr/>
        </p:nvSpPr>
        <p:spPr>
          <a:xfrm rot="16200000">
            <a:off x="4015683" y="3481960"/>
            <a:ext cx="2169184" cy="369332"/>
          </a:xfrm>
          <a:prstGeom prst="rect">
            <a:avLst/>
          </a:prstGeom>
        </p:spPr>
        <p:txBody>
          <a:bodyPr wrap="none">
            <a:spAutoFit/>
          </a:bodyPr>
          <a:lstStyle/>
          <a:p>
            <a:r>
              <a:rPr lang="en-US" altLang="en-US" dirty="0">
                <a:solidFill>
                  <a:schemeClr val="tx2"/>
                </a:solidFill>
              </a:rPr>
              <a:t>Lactic Acid Fermentation</a:t>
            </a:r>
            <a:endParaRPr lang="en-US" dirty="0">
              <a:solidFill>
                <a:schemeClr val="tx2"/>
              </a:solidFill>
            </a:endParaRPr>
          </a:p>
        </p:txBody>
      </p:sp>
      <p:sp>
        <p:nvSpPr>
          <p:cNvPr id="21" name="Arrow: Down 20">
            <a:extLst>
              <a:ext uri="{FF2B5EF4-FFF2-40B4-BE49-F238E27FC236}">
                <a16:creationId xmlns:a16="http://schemas.microsoft.com/office/drawing/2014/main" id="{0E485E92-D37B-4EF3-9502-0BD15101A364}"/>
              </a:ext>
            </a:extLst>
          </p:cNvPr>
          <p:cNvSpPr/>
          <p:nvPr/>
        </p:nvSpPr>
        <p:spPr>
          <a:xfrm>
            <a:off x="7387761" y="4749272"/>
            <a:ext cx="152800" cy="829978"/>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CF80C3AB-6B73-4532-B15F-0FAD0955EE83}"/>
              </a:ext>
            </a:extLst>
          </p:cNvPr>
          <p:cNvSpPr/>
          <p:nvPr/>
        </p:nvSpPr>
        <p:spPr>
          <a:xfrm>
            <a:off x="9602404" y="4756259"/>
            <a:ext cx="152800" cy="829978"/>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Arrow: Curved Right 22">
            <a:extLst>
              <a:ext uri="{FF2B5EF4-FFF2-40B4-BE49-F238E27FC236}">
                <a16:creationId xmlns:a16="http://schemas.microsoft.com/office/drawing/2014/main" id="{0654D5F2-749C-479B-AFC8-B0301404D361}"/>
              </a:ext>
            </a:extLst>
          </p:cNvPr>
          <p:cNvSpPr/>
          <p:nvPr/>
        </p:nvSpPr>
        <p:spPr>
          <a:xfrm rot="21117526">
            <a:off x="9755204" y="4756259"/>
            <a:ext cx="494045" cy="782321"/>
          </a:xfrm>
          <a:prstGeom prst="curved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24" name="Arrow: Curved Left 23">
            <a:extLst>
              <a:ext uri="{FF2B5EF4-FFF2-40B4-BE49-F238E27FC236}">
                <a16:creationId xmlns:a16="http://schemas.microsoft.com/office/drawing/2014/main" id="{227B9095-8DCB-4697-AD85-8575F4E82694}"/>
              </a:ext>
            </a:extLst>
          </p:cNvPr>
          <p:cNvSpPr/>
          <p:nvPr/>
        </p:nvSpPr>
        <p:spPr>
          <a:xfrm rot="180352">
            <a:off x="6903207" y="4800585"/>
            <a:ext cx="484554" cy="764540"/>
          </a:xfrm>
          <a:prstGeom prst="curvedLef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25" name="Rectangle 24">
            <a:extLst>
              <a:ext uri="{FF2B5EF4-FFF2-40B4-BE49-F238E27FC236}">
                <a16:creationId xmlns:a16="http://schemas.microsoft.com/office/drawing/2014/main" id="{4EA771DD-B9AF-42CE-8B2A-8F6A1BFC07D5}"/>
              </a:ext>
            </a:extLst>
          </p:cNvPr>
          <p:cNvSpPr/>
          <p:nvPr/>
        </p:nvSpPr>
        <p:spPr>
          <a:xfrm>
            <a:off x="6991372" y="5920789"/>
            <a:ext cx="1098378" cy="523220"/>
          </a:xfrm>
          <a:prstGeom prst="rect">
            <a:avLst/>
          </a:prstGeom>
          <a:noFill/>
        </p:spPr>
        <p:txBody>
          <a:bodyPr wrap="none" lIns="91440" tIns="45720" rIns="91440" bIns="45720">
            <a:spAutoFit/>
          </a:bodyPr>
          <a:lstStyle/>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Lactate</a:t>
            </a:r>
          </a:p>
        </p:txBody>
      </p:sp>
      <p:sp>
        <p:nvSpPr>
          <p:cNvPr id="26" name="Rectangle 25">
            <a:extLst>
              <a:ext uri="{FF2B5EF4-FFF2-40B4-BE49-F238E27FC236}">
                <a16:creationId xmlns:a16="http://schemas.microsoft.com/office/drawing/2014/main" id="{5DCF353D-AA16-4D65-88A3-E75747ED32A3}"/>
              </a:ext>
            </a:extLst>
          </p:cNvPr>
          <p:cNvSpPr/>
          <p:nvPr/>
        </p:nvSpPr>
        <p:spPr>
          <a:xfrm>
            <a:off x="9020978" y="5958954"/>
            <a:ext cx="1098378" cy="523220"/>
          </a:xfrm>
          <a:prstGeom prst="rect">
            <a:avLst/>
          </a:prstGeom>
          <a:noFill/>
        </p:spPr>
        <p:txBody>
          <a:bodyPr wrap="none" lIns="91440" tIns="45720" rIns="91440" bIns="45720">
            <a:spAutoFit/>
          </a:bodyPr>
          <a:lstStyle/>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Lactate</a:t>
            </a:r>
          </a:p>
        </p:txBody>
      </p:sp>
      <p:sp>
        <p:nvSpPr>
          <p:cNvPr id="27" name="Rectangle 26">
            <a:extLst>
              <a:ext uri="{FF2B5EF4-FFF2-40B4-BE49-F238E27FC236}">
                <a16:creationId xmlns:a16="http://schemas.microsoft.com/office/drawing/2014/main" id="{FA2C18EE-0B28-4C9E-BCE0-DB416D5AA1AA}"/>
              </a:ext>
            </a:extLst>
          </p:cNvPr>
          <p:cNvSpPr/>
          <p:nvPr/>
        </p:nvSpPr>
        <p:spPr>
          <a:xfrm>
            <a:off x="5988591" y="4718113"/>
            <a:ext cx="971740" cy="261610"/>
          </a:xfrm>
          <a:prstGeom prst="rect">
            <a:avLst/>
          </a:prstGeom>
          <a:noFill/>
          <a:ln>
            <a:noFill/>
          </a:ln>
        </p:spPr>
        <p:txBody>
          <a:bodyPr wrap="none" lIns="91440" tIns="45720" rIns="91440" bIns="45720">
            <a:spAutoFit/>
          </a:bodyPr>
          <a:lstStyle/>
          <a:p>
            <a:pPr algn="ctr"/>
            <a:r>
              <a:rPr lang="en-US" sz="1100" b="1" cap="none"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NADH + H</a:t>
            </a:r>
            <a:r>
              <a:rPr lang="en-US" sz="1100" b="1" cap="none" baseline="30000"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a:t>
            </a:r>
          </a:p>
        </p:txBody>
      </p:sp>
      <p:sp>
        <p:nvSpPr>
          <p:cNvPr id="28" name="Rectangle 27">
            <a:extLst>
              <a:ext uri="{FF2B5EF4-FFF2-40B4-BE49-F238E27FC236}">
                <a16:creationId xmlns:a16="http://schemas.microsoft.com/office/drawing/2014/main" id="{EA3A44F2-D38F-4E17-90A8-BEDDEEE06600}"/>
              </a:ext>
            </a:extLst>
          </p:cNvPr>
          <p:cNvSpPr/>
          <p:nvPr/>
        </p:nvSpPr>
        <p:spPr>
          <a:xfrm>
            <a:off x="10183071" y="4651335"/>
            <a:ext cx="971740" cy="261610"/>
          </a:xfrm>
          <a:prstGeom prst="rect">
            <a:avLst/>
          </a:prstGeom>
          <a:noFill/>
          <a:ln>
            <a:noFill/>
          </a:ln>
        </p:spPr>
        <p:txBody>
          <a:bodyPr wrap="none" lIns="91440" tIns="45720" rIns="91440" bIns="45720">
            <a:spAutoFit/>
          </a:bodyPr>
          <a:lstStyle/>
          <a:p>
            <a:pPr algn="ctr"/>
            <a:r>
              <a:rPr lang="en-US" sz="1100" b="1" cap="none"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NADH + H</a:t>
            </a:r>
            <a:r>
              <a:rPr lang="en-US" sz="1100" b="1" cap="none" baseline="30000"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a:t>
            </a:r>
          </a:p>
        </p:txBody>
      </p:sp>
      <p:sp>
        <p:nvSpPr>
          <p:cNvPr id="29" name="Rectangle 28">
            <a:extLst>
              <a:ext uri="{FF2B5EF4-FFF2-40B4-BE49-F238E27FC236}">
                <a16:creationId xmlns:a16="http://schemas.microsoft.com/office/drawing/2014/main" id="{1C7BE4B4-441D-43EC-868B-0CEBD60283FA}"/>
              </a:ext>
            </a:extLst>
          </p:cNvPr>
          <p:cNvSpPr/>
          <p:nvPr/>
        </p:nvSpPr>
        <p:spPr>
          <a:xfrm>
            <a:off x="10301538" y="5286141"/>
            <a:ext cx="588623" cy="261610"/>
          </a:xfrm>
          <a:prstGeom prst="rect">
            <a:avLst/>
          </a:prstGeom>
          <a:noFill/>
          <a:ln>
            <a:noFill/>
          </a:ln>
        </p:spPr>
        <p:txBody>
          <a:bodyPr wrap="none" lIns="91440" tIns="45720" rIns="91440" bIns="45720">
            <a:spAutoFit/>
          </a:bodyPr>
          <a:lstStyle/>
          <a:p>
            <a:pPr algn="ctr"/>
            <a:r>
              <a:rPr lang="en-US" sz="1100" b="1" cap="none"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NAD</a:t>
            </a:r>
            <a:r>
              <a:rPr lang="en-US" sz="1100" b="1" cap="none" baseline="30000"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a:t>
            </a:r>
          </a:p>
        </p:txBody>
      </p:sp>
      <p:sp>
        <p:nvSpPr>
          <p:cNvPr id="30" name="Rectangle 29">
            <a:extLst>
              <a:ext uri="{FF2B5EF4-FFF2-40B4-BE49-F238E27FC236}">
                <a16:creationId xmlns:a16="http://schemas.microsoft.com/office/drawing/2014/main" id="{BF58BD8A-232D-40DD-8693-A8F52BC5DC79}"/>
              </a:ext>
            </a:extLst>
          </p:cNvPr>
          <p:cNvSpPr/>
          <p:nvPr/>
        </p:nvSpPr>
        <p:spPr>
          <a:xfrm>
            <a:off x="6337160" y="5310693"/>
            <a:ext cx="588623" cy="261610"/>
          </a:xfrm>
          <a:prstGeom prst="rect">
            <a:avLst/>
          </a:prstGeom>
          <a:noFill/>
          <a:ln>
            <a:noFill/>
          </a:ln>
        </p:spPr>
        <p:txBody>
          <a:bodyPr wrap="none" lIns="91440" tIns="45720" rIns="91440" bIns="45720">
            <a:spAutoFit/>
          </a:bodyPr>
          <a:lstStyle/>
          <a:p>
            <a:pPr algn="ctr"/>
            <a:r>
              <a:rPr lang="en-US" sz="1100" b="1" cap="none"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NAD</a:t>
            </a:r>
            <a:r>
              <a:rPr lang="en-US" sz="1100" b="1" cap="none" baseline="30000"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a:t>
            </a:r>
          </a:p>
        </p:txBody>
      </p:sp>
    </p:spTree>
    <p:extLst>
      <p:ext uri="{BB962C8B-B14F-4D97-AF65-F5344CB8AC3E}">
        <p14:creationId xmlns:p14="http://schemas.microsoft.com/office/powerpoint/2010/main" val="303638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anim calcmode="lin" valueType="num">
                                      <p:cBhvr>
                                        <p:cTn id="14" dur="250" fill="hold"/>
                                        <p:tgtEl>
                                          <p:spTgt spid="10"/>
                                        </p:tgtEl>
                                        <p:attrNameLst>
                                          <p:attrName>ppt_x</p:attrName>
                                        </p:attrNameLst>
                                      </p:cBhvr>
                                      <p:tavLst>
                                        <p:tav tm="0">
                                          <p:val>
                                            <p:strVal val="#ppt_x"/>
                                          </p:val>
                                        </p:tav>
                                        <p:tav tm="100000">
                                          <p:val>
                                            <p:strVal val="#ppt_x"/>
                                          </p:val>
                                        </p:tav>
                                      </p:tavLst>
                                    </p:anim>
                                    <p:anim calcmode="lin" valueType="num">
                                      <p:cBhvr>
                                        <p:cTn id="15" dur="25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anim calcmode="lin" valueType="num">
                                      <p:cBhvr>
                                        <p:cTn id="20" dur="250" fill="hold"/>
                                        <p:tgtEl>
                                          <p:spTgt spid="11"/>
                                        </p:tgtEl>
                                        <p:attrNameLst>
                                          <p:attrName>ppt_x</p:attrName>
                                        </p:attrNameLst>
                                      </p:cBhvr>
                                      <p:tavLst>
                                        <p:tav tm="0">
                                          <p:val>
                                            <p:strVal val="#ppt_x"/>
                                          </p:val>
                                        </p:tav>
                                        <p:tav tm="100000">
                                          <p:val>
                                            <p:strVal val="#ppt_x"/>
                                          </p:val>
                                        </p:tav>
                                      </p:tavLst>
                                    </p:anim>
                                    <p:anim calcmode="lin" valueType="num">
                                      <p:cBhvr>
                                        <p:cTn id="21" dur="25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anim calcmode="lin" valueType="num">
                                      <p:cBhvr>
                                        <p:cTn id="26" dur="250" fill="hold"/>
                                        <p:tgtEl>
                                          <p:spTgt spid="12"/>
                                        </p:tgtEl>
                                        <p:attrNameLst>
                                          <p:attrName>ppt_x</p:attrName>
                                        </p:attrNameLst>
                                      </p:cBhvr>
                                      <p:tavLst>
                                        <p:tav tm="0">
                                          <p:val>
                                            <p:strVal val="#ppt_x"/>
                                          </p:val>
                                        </p:tav>
                                        <p:tav tm="100000">
                                          <p:val>
                                            <p:strVal val="#ppt_x"/>
                                          </p:val>
                                        </p:tav>
                                      </p:tavLst>
                                    </p:anim>
                                    <p:anim calcmode="lin" valueType="num">
                                      <p:cBhvr>
                                        <p:cTn id="27" dur="25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anim calcmode="lin" valueType="num">
                                      <p:cBhvr>
                                        <p:cTn id="32" dur="250" fill="hold"/>
                                        <p:tgtEl>
                                          <p:spTgt spid="14"/>
                                        </p:tgtEl>
                                        <p:attrNameLst>
                                          <p:attrName>ppt_x</p:attrName>
                                        </p:attrNameLst>
                                      </p:cBhvr>
                                      <p:tavLst>
                                        <p:tav tm="0">
                                          <p:val>
                                            <p:strVal val="#ppt_x"/>
                                          </p:val>
                                        </p:tav>
                                        <p:tav tm="100000">
                                          <p:val>
                                            <p:strVal val="#ppt_x"/>
                                          </p:val>
                                        </p:tav>
                                      </p:tavLst>
                                    </p:anim>
                                    <p:anim calcmode="lin" valueType="num">
                                      <p:cBhvr>
                                        <p:cTn id="33" dur="25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anim calcmode="lin" valueType="num">
                                      <p:cBhvr>
                                        <p:cTn id="38" dur="250" fill="hold"/>
                                        <p:tgtEl>
                                          <p:spTgt spid="15"/>
                                        </p:tgtEl>
                                        <p:attrNameLst>
                                          <p:attrName>ppt_x</p:attrName>
                                        </p:attrNameLst>
                                      </p:cBhvr>
                                      <p:tavLst>
                                        <p:tav tm="0">
                                          <p:val>
                                            <p:strVal val="#ppt_x"/>
                                          </p:val>
                                        </p:tav>
                                        <p:tav tm="100000">
                                          <p:val>
                                            <p:strVal val="#ppt_x"/>
                                          </p:val>
                                        </p:tav>
                                      </p:tavLst>
                                    </p:anim>
                                    <p:anim calcmode="lin" valueType="num">
                                      <p:cBhvr>
                                        <p:cTn id="39" dur="25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anim calcmode="lin" valueType="num">
                                      <p:cBhvr>
                                        <p:cTn id="44" dur="250" fill="hold"/>
                                        <p:tgtEl>
                                          <p:spTgt spid="16"/>
                                        </p:tgtEl>
                                        <p:attrNameLst>
                                          <p:attrName>ppt_x</p:attrName>
                                        </p:attrNameLst>
                                      </p:cBhvr>
                                      <p:tavLst>
                                        <p:tav tm="0">
                                          <p:val>
                                            <p:strVal val="#ppt_x"/>
                                          </p:val>
                                        </p:tav>
                                        <p:tav tm="100000">
                                          <p:val>
                                            <p:strVal val="#ppt_x"/>
                                          </p:val>
                                        </p:tav>
                                      </p:tavLst>
                                    </p:anim>
                                    <p:anim calcmode="lin" valueType="num">
                                      <p:cBhvr>
                                        <p:cTn id="45" dur="25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175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anim calcmode="lin" valueType="num">
                                      <p:cBhvr>
                                        <p:cTn id="50" dur="250" fill="hold"/>
                                        <p:tgtEl>
                                          <p:spTgt spid="21"/>
                                        </p:tgtEl>
                                        <p:attrNameLst>
                                          <p:attrName>ppt_x</p:attrName>
                                        </p:attrNameLst>
                                      </p:cBhvr>
                                      <p:tavLst>
                                        <p:tav tm="0">
                                          <p:val>
                                            <p:strVal val="#ppt_x"/>
                                          </p:val>
                                        </p:tav>
                                        <p:tav tm="100000">
                                          <p:val>
                                            <p:strVal val="#ppt_x"/>
                                          </p:val>
                                        </p:tav>
                                      </p:tavLst>
                                    </p:anim>
                                    <p:anim calcmode="lin" valueType="num">
                                      <p:cBhvr>
                                        <p:cTn id="51" dur="25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42"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anim calcmode="lin" valueType="num">
                                      <p:cBhvr>
                                        <p:cTn id="56" dur="250" fill="hold"/>
                                        <p:tgtEl>
                                          <p:spTgt spid="22"/>
                                        </p:tgtEl>
                                        <p:attrNameLst>
                                          <p:attrName>ppt_x</p:attrName>
                                        </p:attrNameLst>
                                      </p:cBhvr>
                                      <p:tavLst>
                                        <p:tav tm="0">
                                          <p:val>
                                            <p:strVal val="#ppt_x"/>
                                          </p:val>
                                        </p:tav>
                                        <p:tav tm="100000">
                                          <p:val>
                                            <p:strVal val="#ppt_x"/>
                                          </p:val>
                                        </p:tav>
                                      </p:tavLst>
                                    </p:anim>
                                    <p:anim calcmode="lin" valueType="num">
                                      <p:cBhvr>
                                        <p:cTn id="57" dur="250" fill="hold"/>
                                        <p:tgtEl>
                                          <p:spTgt spid="22"/>
                                        </p:tgtEl>
                                        <p:attrNameLst>
                                          <p:attrName>ppt_y</p:attrName>
                                        </p:attrNameLst>
                                      </p:cBhvr>
                                      <p:tavLst>
                                        <p:tav tm="0">
                                          <p:val>
                                            <p:strVal val="#ppt_y+.1"/>
                                          </p:val>
                                        </p:tav>
                                        <p:tav tm="100000">
                                          <p:val>
                                            <p:strVal val="#ppt_y"/>
                                          </p:val>
                                        </p:tav>
                                      </p:tavLst>
                                    </p:anim>
                                  </p:childTnLst>
                                </p:cTn>
                              </p:par>
                            </p:childTnLst>
                          </p:cTn>
                        </p:par>
                        <p:par>
                          <p:cTn id="58" fill="hold">
                            <p:stCondLst>
                              <p:cond delay="2250"/>
                            </p:stCondLst>
                            <p:childTnLst>
                              <p:par>
                                <p:cTn id="59" presetID="42"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50"/>
                                        <p:tgtEl>
                                          <p:spTgt spid="23"/>
                                        </p:tgtEl>
                                      </p:cBhvr>
                                    </p:animEffect>
                                    <p:anim calcmode="lin" valueType="num">
                                      <p:cBhvr>
                                        <p:cTn id="62" dur="250" fill="hold"/>
                                        <p:tgtEl>
                                          <p:spTgt spid="23"/>
                                        </p:tgtEl>
                                        <p:attrNameLst>
                                          <p:attrName>ppt_x</p:attrName>
                                        </p:attrNameLst>
                                      </p:cBhvr>
                                      <p:tavLst>
                                        <p:tav tm="0">
                                          <p:val>
                                            <p:strVal val="#ppt_x"/>
                                          </p:val>
                                        </p:tav>
                                        <p:tav tm="100000">
                                          <p:val>
                                            <p:strVal val="#ppt_x"/>
                                          </p:val>
                                        </p:tav>
                                      </p:tavLst>
                                    </p:anim>
                                    <p:anim calcmode="lin" valueType="num">
                                      <p:cBhvr>
                                        <p:cTn id="63" dur="25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2500"/>
                            </p:stCondLst>
                            <p:childTnLst>
                              <p:par>
                                <p:cTn id="65" presetID="42"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anim calcmode="lin" valueType="num">
                                      <p:cBhvr>
                                        <p:cTn id="68" dur="250" fill="hold"/>
                                        <p:tgtEl>
                                          <p:spTgt spid="24"/>
                                        </p:tgtEl>
                                        <p:attrNameLst>
                                          <p:attrName>ppt_x</p:attrName>
                                        </p:attrNameLst>
                                      </p:cBhvr>
                                      <p:tavLst>
                                        <p:tav tm="0">
                                          <p:val>
                                            <p:strVal val="#ppt_x"/>
                                          </p:val>
                                        </p:tav>
                                        <p:tav tm="100000">
                                          <p:val>
                                            <p:strVal val="#ppt_x"/>
                                          </p:val>
                                        </p:tav>
                                      </p:tavLst>
                                    </p:anim>
                                    <p:anim calcmode="lin" valueType="num">
                                      <p:cBhvr>
                                        <p:cTn id="69" dur="250" fill="hold"/>
                                        <p:tgtEl>
                                          <p:spTgt spid="24"/>
                                        </p:tgtEl>
                                        <p:attrNameLst>
                                          <p:attrName>ppt_y</p:attrName>
                                        </p:attrNameLst>
                                      </p:cBhvr>
                                      <p:tavLst>
                                        <p:tav tm="0">
                                          <p:val>
                                            <p:strVal val="#ppt_y+.1"/>
                                          </p:val>
                                        </p:tav>
                                        <p:tav tm="100000">
                                          <p:val>
                                            <p:strVal val="#ppt_y"/>
                                          </p:val>
                                        </p:tav>
                                      </p:tavLst>
                                    </p:anim>
                                  </p:childTnLst>
                                </p:cTn>
                              </p:par>
                            </p:childTnLst>
                          </p:cTn>
                        </p:par>
                        <p:par>
                          <p:cTn id="70" fill="hold">
                            <p:stCondLst>
                              <p:cond delay="2750"/>
                            </p:stCondLst>
                            <p:childTnLst>
                              <p:par>
                                <p:cTn id="71" presetID="42" presetClass="entr" presetSubtype="0"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250"/>
                                        <p:tgtEl>
                                          <p:spTgt spid="25"/>
                                        </p:tgtEl>
                                      </p:cBhvr>
                                    </p:animEffect>
                                    <p:anim calcmode="lin" valueType="num">
                                      <p:cBhvr>
                                        <p:cTn id="74" dur="250" fill="hold"/>
                                        <p:tgtEl>
                                          <p:spTgt spid="25"/>
                                        </p:tgtEl>
                                        <p:attrNameLst>
                                          <p:attrName>ppt_x</p:attrName>
                                        </p:attrNameLst>
                                      </p:cBhvr>
                                      <p:tavLst>
                                        <p:tav tm="0">
                                          <p:val>
                                            <p:strVal val="#ppt_x"/>
                                          </p:val>
                                        </p:tav>
                                        <p:tav tm="100000">
                                          <p:val>
                                            <p:strVal val="#ppt_x"/>
                                          </p:val>
                                        </p:tav>
                                      </p:tavLst>
                                    </p:anim>
                                    <p:anim calcmode="lin" valueType="num">
                                      <p:cBhvr>
                                        <p:cTn id="75" dur="250" fill="hold"/>
                                        <p:tgtEl>
                                          <p:spTgt spid="25"/>
                                        </p:tgtEl>
                                        <p:attrNameLst>
                                          <p:attrName>ppt_y</p:attrName>
                                        </p:attrNameLst>
                                      </p:cBhvr>
                                      <p:tavLst>
                                        <p:tav tm="0">
                                          <p:val>
                                            <p:strVal val="#ppt_y+.1"/>
                                          </p:val>
                                        </p:tav>
                                        <p:tav tm="100000">
                                          <p:val>
                                            <p:strVal val="#ppt_y"/>
                                          </p:val>
                                        </p:tav>
                                      </p:tavLst>
                                    </p:anim>
                                  </p:childTnLst>
                                </p:cTn>
                              </p:par>
                            </p:childTnLst>
                          </p:cTn>
                        </p:par>
                        <p:par>
                          <p:cTn id="76" fill="hold">
                            <p:stCondLst>
                              <p:cond delay="3000"/>
                            </p:stCondLst>
                            <p:childTnLst>
                              <p:par>
                                <p:cTn id="77" presetID="42"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250"/>
                                        <p:tgtEl>
                                          <p:spTgt spid="26"/>
                                        </p:tgtEl>
                                      </p:cBhvr>
                                    </p:animEffect>
                                    <p:anim calcmode="lin" valueType="num">
                                      <p:cBhvr>
                                        <p:cTn id="80" dur="250" fill="hold"/>
                                        <p:tgtEl>
                                          <p:spTgt spid="26"/>
                                        </p:tgtEl>
                                        <p:attrNameLst>
                                          <p:attrName>ppt_x</p:attrName>
                                        </p:attrNameLst>
                                      </p:cBhvr>
                                      <p:tavLst>
                                        <p:tav tm="0">
                                          <p:val>
                                            <p:strVal val="#ppt_x"/>
                                          </p:val>
                                        </p:tav>
                                        <p:tav tm="100000">
                                          <p:val>
                                            <p:strVal val="#ppt_x"/>
                                          </p:val>
                                        </p:tav>
                                      </p:tavLst>
                                    </p:anim>
                                    <p:anim calcmode="lin" valueType="num">
                                      <p:cBhvr>
                                        <p:cTn id="81" dur="250" fill="hold"/>
                                        <p:tgtEl>
                                          <p:spTgt spid="26"/>
                                        </p:tgtEl>
                                        <p:attrNameLst>
                                          <p:attrName>ppt_y</p:attrName>
                                        </p:attrNameLst>
                                      </p:cBhvr>
                                      <p:tavLst>
                                        <p:tav tm="0">
                                          <p:val>
                                            <p:strVal val="#ppt_y+.1"/>
                                          </p:val>
                                        </p:tav>
                                        <p:tav tm="100000">
                                          <p:val>
                                            <p:strVal val="#ppt_y"/>
                                          </p:val>
                                        </p:tav>
                                      </p:tavLst>
                                    </p:anim>
                                  </p:childTnLst>
                                </p:cTn>
                              </p:par>
                            </p:childTnLst>
                          </p:cTn>
                        </p:par>
                        <p:par>
                          <p:cTn id="82" fill="hold">
                            <p:stCondLst>
                              <p:cond delay="3250"/>
                            </p:stCondLst>
                            <p:childTnLst>
                              <p:par>
                                <p:cTn id="83" presetID="42" presetClass="entr" presetSubtype="0"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250"/>
                                        <p:tgtEl>
                                          <p:spTgt spid="27"/>
                                        </p:tgtEl>
                                      </p:cBhvr>
                                    </p:animEffect>
                                    <p:anim calcmode="lin" valueType="num">
                                      <p:cBhvr>
                                        <p:cTn id="86" dur="250" fill="hold"/>
                                        <p:tgtEl>
                                          <p:spTgt spid="27"/>
                                        </p:tgtEl>
                                        <p:attrNameLst>
                                          <p:attrName>ppt_x</p:attrName>
                                        </p:attrNameLst>
                                      </p:cBhvr>
                                      <p:tavLst>
                                        <p:tav tm="0">
                                          <p:val>
                                            <p:strVal val="#ppt_x"/>
                                          </p:val>
                                        </p:tav>
                                        <p:tav tm="100000">
                                          <p:val>
                                            <p:strVal val="#ppt_x"/>
                                          </p:val>
                                        </p:tav>
                                      </p:tavLst>
                                    </p:anim>
                                    <p:anim calcmode="lin" valueType="num">
                                      <p:cBhvr>
                                        <p:cTn id="87" dur="250" fill="hold"/>
                                        <p:tgtEl>
                                          <p:spTgt spid="27"/>
                                        </p:tgtEl>
                                        <p:attrNameLst>
                                          <p:attrName>ppt_y</p:attrName>
                                        </p:attrNameLst>
                                      </p:cBhvr>
                                      <p:tavLst>
                                        <p:tav tm="0">
                                          <p:val>
                                            <p:strVal val="#ppt_y+.1"/>
                                          </p:val>
                                        </p:tav>
                                        <p:tav tm="100000">
                                          <p:val>
                                            <p:strVal val="#ppt_y"/>
                                          </p:val>
                                        </p:tav>
                                      </p:tavLst>
                                    </p:anim>
                                  </p:childTnLst>
                                </p:cTn>
                              </p:par>
                            </p:childTnLst>
                          </p:cTn>
                        </p:par>
                        <p:par>
                          <p:cTn id="88" fill="hold">
                            <p:stCondLst>
                              <p:cond delay="3500"/>
                            </p:stCondLst>
                            <p:childTnLst>
                              <p:par>
                                <p:cTn id="89" presetID="42" presetClass="entr" presetSubtype="0"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250"/>
                                        <p:tgtEl>
                                          <p:spTgt spid="28"/>
                                        </p:tgtEl>
                                      </p:cBhvr>
                                    </p:animEffect>
                                    <p:anim calcmode="lin" valueType="num">
                                      <p:cBhvr>
                                        <p:cTn id="92" dur="250" fill="hold"/>
                                        <p:tgtEl>
                                          <p:spTgt spid="28"/>
                                        </p:tgtEl>
                                        <p:attrNameLst>
                                          <p:attrName>ppt_x</p:attrName>
                                        </p:attrNameLst>
                                      </p:cBhvr>
                                      <p:tavLst>
                                        <p:tav tm="0">
                                          <p:val>
                                            <p:strVal val="#ppt_x"/>
                                          </p:val>
                                        </p:tav>
                                        <p:tav tm="100000">
                                          <p:val>
                                            <p:strVal val="#ppt_x"/>
                                          </p:val>
                                        </p:tav>
                                      </p:tavLst>
                                    </p:anim>
                                    <p:anim calcmode="lin" valueType="num">
                                      <p:cBhvr>
                                        <p:cTn id="93" dur="250" fill="hold"/>
                                        <p:tgtEl>
                                          <p:spTgt spid="28"/>
                                        </p:tgtEl>
                                        <p:attrNameLst>
                                          <p:attrName>ppt_y</p:attrName>
                                        </p:attrNameLst>
                                      </p:cBhvr>
                                      <p:tavLst>
                                        <p:tav tm="0">
                                          <p:val>
                                            <p:strVal val="#ppt_y+.1"/>
                                          </p:val>
                                        </p:tav>
                                        <p:tav tm="100000">
                                          <p:val>
                                            <p:strVal val="#ppt_y"/>
                                          </p:val>
                                        </p:tav>
                                      </p:tavLst>
                                    </p:anim>
                                  </p:childTnLst>
                                </p:cTn>
                              </p:par>
                            </p:childTnLst>
                          </p:cTn>
                        </p:par>
                        <p:par>
                          <p:cTn id="94" fill="hold">
                            <p:stCondLst>
                              <p:cond delay="3750"/>
                            </p:stCondLst>
                            <p:childTnLst>
                              <p:par>
                                <p:cTn id="95" presetID="42" presetClass="entr" presetSubtype="0" fill="hold" grpId="0"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250"/>
                                        <p:tgtEl>
                                          <p:spTgt spid="29"/>
                                        </p:tgtEl>
                                      </p:cBhvr>
                                    </p:animEffect>
                                    <p:anim calcmode="lin" valueType="num">
                                      <p:cBhvr>
                                        <p:cTn id="98" dur="250" fill="hold"/>
                                        <p:tgtEl>
                                          <p:spTgt spid="29"/>
                                        </p:tgtEl>
                                        <p:attrNameLst>
                                          <p:attrName>ppt_x</p:attrName>
                                        </p:attrNameLst>
                                      </p:cBhvr>
                                      <p:tavLst>
                                        <p:tav tm="0">
                                          <p:val>
                                            <p:strVal val="#ppt_x"/>
                                          </p:val>
                                        </p:tav>
                                        <p:tav tm="100000">
                                          <p:val>
                                            <p:strVal val="#ppt_x"/>
                                          </p:val>
                                        </p:tav>
                                      </p:tavLst>
                                    </p:anim>
                                    <p:anim calcmode="lin" valueType="num">
                                      <p:cBhvr>
                                        <p:cTn id="99" dur="250" fill="hold"/>
                                        <p:tgtEl>
                                          <p:spTgt spid="29"/>
                                        </p:tgtEl>
                                        <p:attrNameLst>
                                          <p:attrName>ppt_y</p:attrName>
                                        </p:attrNameLst>
                                      </p:cBhvr>
                                      <p:tavLst>
                                        <p:tav tm="0">
                                          <p:val>
                                            <p:strVal val="#ppt_y+.1"/>
                                          </p:val>
                                        </p:tav>
                                        <p:tav tm="100000">
                                          <p:val>
                                            <p:strVal val="#ppt_y"/>
                                          </p:val>
                                        </p:tav>
                                      </p:tavLst>
                                    </p:anim>
                                  </p:childTnLst>
                                </p:cTn>
                              </p:par>
                            </p:childTnLst>
                          </p:cTn>
                        </p:par>
                        <p:par>
                          <p:cTn id="100" fill="hold">
                            <p:stCondLst>
                              <p:cond delay="4000"/>
                            </p:stCondLst>
                            <p:childTnLst>
                              <p:par>
                                <p:cTn id="101" presetID="42" presetClass="entr" presetSubtype="0" fill="hold" grpId="0" nodeType="after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250"/>
                                        <p:tgtEl>
                                          <p:spTgt spid="30"/>
                                        </p:tgtEl>
                                      </p:cBhvr>
                                    </p:animEffect>
                                    <p:anim calcmode="lin" valueType="num">
                                      <p:cBhvr>
                                        <p:cTn id="104" dur="250" fill="hold"/>
                                        <p:tgtEl>
                                          <p:spTgt spid="30"/>
                                        </p:tgtEl>
                                        <p:attrNameLst>
                                          <p:attrName>ppt_x</p:attrName>
                                        </p:attrNameLst>
                                      </p:cBhvr>
                                      <p:tavLst>
                                        <p:tav tm="0">
                                          <p:val>
                                            <p:strVal val="#ppt_x"/>
                                          </p:val>
                                        </p:tav>
                                        <p:tav tm="100000">
                                          <p:val>
                                            <p:strVal val="#ppt_x"/>
                                          </p:val>
                                        </p:tav>
                                      </p:tavLst>
                                    </p:anim>
                                    <p:anim calcmode="lin" valueType="num">
                                      <p:cBhvr>
                                        <p:cTn id="105" dur="2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6" grpId="0" animBg="1"/>
      <p:bldP spid="21" grpId="0" animBg="1"/>
      <p:bldP spid="22" grpId="0" animBg="1"/>
      <p:bldP spid="23" grpId="0" animBg="1"/>
      <p:bldP spid="24" grpId="0" animBg="1"/>
      <p:bldP spid="25" grpId="0"/>
      <p:bldP spid="26" grpId="0"/>
      <p:bldP spid="27" grpId="0"/>
      <p:bldP spid="28" grpId="0"/>
      <p:bldP spid="29" grpId="0"/>
      <p:bldP spid="30"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sp>
        <p:nvSpPr>
          <p:cNvPr id="2" name="Title 1">
            <a:extLst>
              <a:ext uri="{FF2B5EF4-FFF2-40B4-BE49-F238E27FC236}">
                <a16:creationId xmlns:a16="http://schemas.microsoft.com/office/drawing/2014/main" id="{68EE85D2-AC65-4008-8C05-A18D4ED399E3}"/>
              </a:ext>
            </a:extLst>
          </p:cNvPr>
          <p:cNvSpPr>
            <a:spLocks noGrp="1"/>
          </p:cNvSpPr>
          <p:nvPr>
            <p:ph type="title"/>
          </p:nvPr>
        </p:nvSpPr>
        <p:spPr>
          <a:xfrm>
            <a:off x="648929" y="629266"/>
            <a:ext cx="3667039" cy="1676603"/>
          </a:xfrm>
        </p:spPr>
        <p:txBody>
          <a:bodyPr>
            <a:normAutofit/>
          </a:bodyPr>
          <a:lstStyle/>
          <a:p>
            <a:r>
              <a:rPr lang="en-US" altLang="en-US" sz="3600" dirty="0">
                <a:solidFill>
                  <a:schemeClr val="bg1"/>
                </a:solidFill>
              </a:rPr>
              <a:t>Lactic Acid Fermentation </a:t>
            </a:r>
          </a:p>
        </p:txBody>
      </p:sp>
      <p:sp>
        <p:nvSpPr>
          <p:cNvPr id="29699" name="Rectangle 3">
            <a:extLst>
              <a:ext uri="{FF2B5EF4-FFF2-40B4-BE49-F238E27FC236}">
                <a16:creationId xmlns:a16="http://schemas.microsoft.com/office/drawing/2014/main" id="{488FC83D-7208-4636-8FF4-0096943BBF62}"/>
              </a:ext>
            </a:extLst>
          </p:cNvPr>
          <p:cNvSpPr>
            <a:spLocks noGrp="1" noChangeArrowheads="1"/>
          </p:cNvSpPr>
          <p:nvPr>
            <p:ph idx="1"/>
          </p:nvPr>
        </p:nvSpPr>
        <p:spPr>
          <a:xfrm>
            <a:off x="648931" y="2438401"/>
            <a:ext cx="3667036" cy="3779520"/>
          </a:xfrm>
        </p:spPr>
        <p:txBody>
          <a:bodyPr>
            <a:normAutofit fontScale="92500" lnSpcReduction="10000"/>
          </a:bodyPr>
          <a:lstStyle/>
          <a:p>
            <a:r>
              <a:rPr lang="en-US" altLang="en-US" sz="2400" dirty="0">
                <a:solidFill>
                  <a:schemeClr val="bg1"/>
                </a:solidFill>
              </a:rPr>
              <a:t>Fermentation is most often triggered by a lack of sufficient amounts of oxygen to continue running the aerobic respiration chain.  </a:t>
            </a:r>
          </a:p>
          <a:p>
            <a:r>
              <a:rPr lang="en-US" altLang="en-US" sz="2400" dirty="0">
                <a:solidFill>
                  <a:schemeClr val="bg1"/>
                </a:solidFill>
              </a:rPr>
              <a:t>Humans undergo lactic acid fermentation.  </a:t>
            </a:r>
          </a:p>
          <a:p>
            <a:pPr lvl="1"/>
            <a:r>
              <a:rPr lang="en-US" altLang="en-US" sz="2000" dirty="0">
                <a:solidFill>
                  <a:schemeClr val="bg1"/>
                </a:solidFill>
              </a:rPr>
              <a:t>Instead of finishing with pyruvate, lactic acid is created instead.  Long distance runners are familiar with lactic acid.  It can build up in the muscles and cause cramping.</a:t>
            </a:r>
          </a:p>
          <a:p>
            <a:endParaRPr lang="en-US" altLang="en-US" sz="2400" dirty="0">
              <a:solidFill>
                <a:schemeClr val="bg1"/>
              </a:solidFill>
            </a:endParaRPr>
          </a:p>
          <a:p>
            <a:pPr marL="0" indent="0">
              <a:buNone/>
            </a:pPr>
            <a:endParaRPr lang="en-US" altLang="en-US" sz="2400" dirty="0">
              <a:solidFill>
                <a:schemeClr val="bg1"/>
              </a:solidFill>
            </a:endParaRPr>
          </a:p>
        </p:txBody>
      </p:sp>
      <p:pic>
        <p:nvPicPr>
          <p:cNvPr id="4" name="Picture 3" descr="A close up of a logo&#10;&#10;Description generated with high confidence">
            <a:extLst>
              <a:ext uri="{FF2B5EF4-FFF2-40B4-BE49-F238E27FC236}">
                <a16:creationId xmlns:a16="http://schemas.microsoft.com/office/drawing/2014/main" id="{09370E4B-B6CF-4AB5-AB1B-460DCD9C3FF8}"/>
              </a:ext>
            </a:extLst>
          </p:cNvPr>
          <p:cNvPicPr>
            <a:picLocks noChangeAspect="1"/>
          </p:cNvPicPr>
          <p:nvPr/>
        </p:nvPicPr>
        <p:blipFill rotWithShape="1">
          <a:blip r:embed="rId2">
            <a:extLst>
              <a:ext uri="{28A0092B-C50C-407E-A947-70E740481C1C}">
                <a14:useLocalDpi xmlns:a14="http://schemas.microsoft.com/office/drawing/2010/main" val="0"/>
              </a:ext>
            </a:extLst>
          </a:blip>
          <a:srcRect t="8972"/>
          <a:stretch/>
        </p:blipFill>
        <p:spPr>
          <a:xfrm>
            <a:off x="5874290" y="232768"/>
            <a:ext cx="5417190" cy="4485345"/>
          </a:xfrm>
          <a:prstGeom prst="rect">
            <a:avLst/>
          </a:prstGeom>
        </p:spPr>
      </p:pic>
      <p:pic>
        <p:nvPicPr>
          <p:cNvPr id="41" name="Picture 40">
            <a:extLst>
              <a:ext uri="{FF2B5EF4-FFF2-40B4-BE49-F238E27FC236}">
                <a16:creationId xmlns:a16="http://schemas.microsoft.com/office/drawing/2014/main" id="{DF31C7A6-749E-450B-A075-3269F04965F7}"/>
              </a:ext>
            </a:extLst>
          </p:cNvPr>
          <p:cNvPicPr>
            <a:picLocks noChangeAspect="1"/>
          </p:cNvPicPr>
          <p:nvPr/>
        </p:nvPicPr>
        <p:blipFill>
          <a:blip r:embed="rId3"/>
          <a:stretch>
            <a:fillRect/>
          </a:stretch>
        </p:blipFill>
        <p:spPr>
          <a:xfrm>
            <a:off x="5709343" y="4467025"/>
            <a:ext cx="809625" cy="714375"/>
          </a:xfrm>
          <a:prstGeom prst="rect">
            <a:avLst/>
          </a:prstGeom>
          <a:ln w="28575">
            <a:solidFill>
              <a:schemeClr val="bg1"/>
            </a:solidFill>
          </a:ln>
        </p:spPr>
      </p:pic>
      <p:pic>
        <p:nvPicPr>
          <p:cNvPr id="49" name="Picture 48">
            <a:extLst>
              <a:ext uri="{FF2B5EF4-FFF2-40B4-BE49-F238E27FC236}">
                <a16:creationId xmlns:a16="http://schemas.microsoft.com/office/drawing/2014/main" id="{F66BD2FB-E370-40CB-B7E1-A55B9C2E43A4}"/>
              </a:ext>
            </a:extLst>
          </p:cNvPr>
          <p:cNvPicPr>
            <a:picLocks noChangeAspect="1"/>
          </p:cNvPicPr>
          <p:nvPr/>
        </p:nvPicPr>
        <p:blipFill>
          <a:blip r:embed="rId3"/>
          <a:stretch>
            <a:fillRect/>
          </a:stretch>
        </p:blipFill>
        <p:spPr>
          <a:xfrm>
            <a:off x="10713448" y="3821672"/>
            <a:ext cx="809625" cy="1267102"/>
          </a:xfrm>
          <a:prstGeom prst="rect">
            <a:avLst/>
          </a:prstGeom>
          <a:ln w="28575">
            <a:solidFill>
              <a:schemeClr val="bg1"/>
            </a:solidFill>
          </a:ln>
        </p:spPr>
      </p:pic>
      <p:cxnSp>
        <p:nvCxnSpPr>
          <p:cNvPr id="77" name="Straight Connector 76">
            <a:extLst>
              <a:ext uri="{FF2B5EF4-FFF2-40B4-BE49-F238E27FC236}">
                <a16:creationId xmlns:a16="http://schemas.microsoft.com/office/drawing/2014/main" id="{C757B50E-576E-4F67-98A8-EFBC73964B5F}"/>
              </a:ext>
            </a:extLst>
          </p:cNvPr>
          <p:cNvCxnSpPr>
            <a:cxnSpLocks/>
          </p:cNvCxnSpPr>
          <p:nvPr/>
        </p:nvCxnSpPr>
        <p:spPr>
          <a:xfrm flipH="1" flipV="1">
            <a:off x="10203937" y="5853314"/>
            <a:ext cx="10233" cy="15707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42AD1820-BC03-4BC9-B72C-8E6F8DDECEBB}"/>
              </a:ext>
            </a:extLst>
          </p:cNvPr>
          <p:cNvSpPr/>
          <p:nvPr/>
        </p:nvSpPr>
        <p:spPr>
          <a:xfrm>
            <a:off x="6850579" y="5621009"/>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sp>
        <p:nvSpPr>
          <p:cNvPr id="84" name="Oval 83">
            <a:extLst>
              <a:ext uri="{FF2B5EF4-FFF2-40B4-BE49-F238E27FC236}">
                <a16:creationId xmlns:a16="http://schemas.microsoft.com/office/drawing/2014/main" id="{15F4C1A8-6191-4067-B611-F08A7862D384}"/>
              </a:ext>
            </a:extLst>
          </p:cNvPr>
          <p:cNvSpPr/>
          <p:nvPr/>
        </p:nvSpPr>
        <p:spPr>
          <a:xfrm>
            <a:off x="7311791" y="5633142"/>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sp>
        <p:nvSpPr>
          <p:cNvPr id="85" name="Oval 84">
            <a:extLst>
              <a:ext uri="{FF2B5EF4-FFF2-40B4-BE49-F238E27FC236}">
                <a16:creationId xmlns:a16="http://schemas.microsoft.com/office/drawing/2014/main" id="{DF9C04B6-F97A-4052-8048-2263DCA79A27}"/>
              </a:ext>
            </a:extLst>
          </p:cNvPr>
          <p:cNvSpPr/>
          <p:nvPr/>
        </p:nvSpPr>
        <p:spPr>
          <a:xfrm>
            <a:off x="7773064" y="5633435"/>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cxnSp>
        <p:nvCxnSpPr>
          <p:cNvPr id="88" name="Straight Connector 87">
            <a:extLst>
              <a:ext uri="{FF2B5EF4-FFF2-40B4-BE49-F238E27FC236}">
                <a16:creationId xmlns:a16="http://schemas.microsoft.com/office/drawing/2014/main" id="{E6FE016B-DDF1-4498-92A5-970230740F14}"/>
              </a:ext>
            </a:extLst>
          </p:cNvPr>
          <p:cNvCxnSpPr>
            <a:cxnSpLocks/>
          </p:cNvCxnSpPr>
          <p:nvPr/>
        </p:nvCxnSpPr>
        <p:spPr>
          <a:xfrm flipV="1">
            <a:off x="8972099" y="5812078"/>
            <a:ext cx="97758" cy="10871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13F385AA-3C71-438D-9891-1087311F9EF0}"/>
              </a:ext>
            </a:extLst>
          </p:cNvPr>
          <p:cNvSpPr/>
          <p:nvPr/>
        </p:nvSpPr>
        <p:spPr>
          <a:xfrm>
            <a:off x="8959326" y="5612250"/>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sp>
        <p:nvSpPr>
          <p:cNvPr id="91" name="Oval 90">
            <a:extLst>
              <a:ext uri="{FF2B5EF4-FFF2-40B4-BE49-F238E27FC236}">
                <a16:creationId xmlns:a16="http://schemas.microsoft.com/office/drawing/2014/main" id="{6B5DAC82-6D7A-4830-9DE2-1D3D05FBC83E}"/>
              </a:ext>
            </a:extLst>
          </p:cNvPr>
          <p:cNvSpPr/>
          <p:nvPr/>
        </p:nvSpPr>
        <p:spPr>
          <a:xfrm>
            <a:off x="9420538" y="5624383"/>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sp>
        <p:nvSpPr>
          <p:cNvPr id="92" name="Oval 91">
            <a:extLst>
              <a:ext uri="{FF2B5EF4-FFF2-40B4-BE49-F238E27FC236}">
                <a16:creationId xmlns:a16="http://schemas.microsoft.com/office/drawing/2014/main" id="{6525EA2B-9400-4BF1-8450-FEEA82D94A09}"/>
              </a:ext>
            </a:extLst>
          </p:cNvPr>
          <p:cNvSpPr/>
          <p:nvPr/>
        </p:nvSpPr>
        <p:spPr>
          <a:xfrm>
            <a:off x="9881811" y="5624676"/>
            <a:ext cx="457541" cy="391886"/>
          </a:xfrm>
          <a:prstGeom prst="ellipse">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a:t>
            </a:r>
          </a:p>
        </p:txBody>
      </p:sp>
      <p:sp>
        <p:nvSpPr>
          <p:cNvPr id="97" name="Arrow: Down 96">
            <a:extLst>
              <a:ext uri="{FF2B5EF4-FFF2-40B4-BE49-F238E27FC236}">
                <a16:creationId xmlns:a16="http://schemas.microsoft.com/office/drawing/2014/main" id="{7FDE2C45-7DDE-467F-90E0-6622F10F56CC}"/>
              </a:ext>
            </a:extLst>
          </p:cNvPr>
          <p:cNvSpPr/>
          <p:nvPr/>
        </p:nvSpPr>
        <p:spPr>
          <a:xfrm>
            <a:off x="7387761" y="4749272"/>
            <a:ext cx="152800" cy="829978"/>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3" name="Arrow: Down 102">
            <a:extLst>
              <a:ext uri="{FF2B5EF4-FFF2-40B4-BE49-F238E27FC236}">
                <a16:creationId xmlns:a16="http://schemas.microsoft.com/office/drawing/2014/main" id="{732A6695-EB6D-4ACA-A2B4-DD54D6419F64}"/>
              </a:ext>
            </a:extLst>
          </p:cNvPr>
          <p:cNvSpPr/>
          <p:nvPr/>
        </p:nvSpPr>
        <p:spPr>
          <a:xfrm>
            <a:off x="9602404" y="4756259"/>
            <a:ext cx="152800" cy="829978"/>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8" name="Arrow: Curved Right 97">
            <a:extLst>
              <a:ext uri="{FF2B5EF4-FFF2-40B4-BE49-F238E27FC236}">
                <a16:creationId xmlns:a16="http://schemas.microsoft.com/office/drawing/2014/main" id="{E7BA7F13-6741-45A8-992D-EBD9FD9156AC}"/>
              </a:ext>
            </a:extLst>
          </p:cNvPr>
          <p:cNvSpPr/>
          <p:nvPr/>
        </p:nvSpPr>
        <p:spPr>
          <a:xfrm rot="21117526">
            <a:off x="9755204" y="4756259"/>
            <a:ext cx="494045" cy="782321"/>
          </a:xfrm>
          <a:prstGeom prst="curved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00" name="Arrow: Curved Left 99">
            <a:extLst>
              <a:ext uri="{FF2B5EF4-FFF2-40B4-BE49-F238E27FC236}">
                <a16:creationId xmlns:a16="http://schemas.microsoft.com/office/drawing/2014/main" id="{5F38279A-21C5-4677-B03B-59F2BA4DBB20}"/>
              </a:ext>
            </a:extLst>
          </p:cNvPr>
          <p:cNvSpPr/>
          <p:nvPr/>
        </p:nvSpPr>
        <p:spPr>
          <a:xfrm rot="180352">
            <a:off x="6903207" y="4800585"/>
            <a:ext cx="484554" cy="764540"/>
          </a:xfrm>
          <a:prstGeom prst="curvedLef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02" name="Rectangle 101">
            <a:extLst>
              <a:ext uri="{FF2B5EF4-FFF2-40B4-BE49-F238E27FC236}">
                <a16:creationId xmlns:a16="http://schemas.microsoft.com/office/drawing/2014/main" id="{2136C1D5-8E47-47A6-90E4-CF7757F55481}"/>
              </a:ext>
            </a:extLst>
          </p:cNvPr>
          <p:cNvSpPr/>
          <p:nvPr/>
        </p:nvSpPr>
        <p:spPr>
          <a:xfrm>
            <a:off x="6991372" y="5920789"/>
            <a:ext cx="1098378" cy="523220"/>
          </a:xfrm>
          <a:prstGeom prst="rect">
            <a:avLst/>
          </a:prstGeom>
          <a:noFill/>
        </p:spPr>
        <p:txBody>
          <a:bodyPr wrap="none" lIns="91440" tIns="45720" rIns="91440" bIns="45720">
            <a:spAutoFit/>
          </a:bodyPr>
          <a:lstStyle/>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Lactate</a:t>
            </a:r>
          </a:p>
        </p:txBody>
      </p:sp>
      <p:sp>
        <p:nvSpPr>
          <p:cNvPr id="107" name="Rectangle 106">
            <a:extLst>
              <a:ext uri="{FF2B5EF4-FFF2-40B4-BE49-F238E27FC236}">
                <a16:creationId xmlns:a16="http://schemas.microsoft.com/office/drawing/2014/main" id="{DB495FAD-8A6F-41F9-8CD8-07C7A8EAEDB7}"/>
              </a:ext>
            </a:extLst>
          </p:cNvPr>
          <p:cNvSpPr/>
          <p:nvPr/>
        </p:nvSpPr>
        <p:spPr>
          <a:xfrm>
            <a:off x="9020978" y="5958954"/>
            <a:ext cx="1098378" cy="523220"/>
          </a:xfrm>
          <a:prstGeom prst="rect">
            <a:avLst/>
          </a:prstGeom>
          <a:noFill/>
        </p:spPr>
        <p:txBody>
          <a:bodyPr wrap="none" lIns="91440" tIns="45720" rIns="91440" bIns="45720">
            <a:spAutoFit/>
          </a:bodyPr>
          <a:lstStyle/>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Lactate</a:t>
            </a:r>
          </a:p>
        </p:txBody>
      </p:sp>
      <p:sp>
        <p:nvSpPr>
          <p:cNvPr id="108" name="Rectangle 107">
            <a:extLst>
              <a:ext uri="{FF2B5EF4-FFF2-40B4-BE49-F238E27FC236}">
                <a16:creationId xmlns:a16="http://schemas.microsoft.com/office/drawing/2014/main" id="{9F63397A-49FD-416C-9CFE-9FAB76B44768}"/>
              </a:ext>
            </a:extLst>
          </p:cNvPr>
          <p:cNvSpPr/>
          <p:nvPr/>
        </p:nvSpPr>
        <p:spPr>
          <a:xfrm>
            <a:off x="5988591" y="4718113"/>
            <a:ext cx="971740" cy="261610"/>
          </a:xfrm>
          <a:prstGeom prst="rect">
            <a:avLst/>
          </a:prstGeom>
          <a:noFill/>
          <a:ln>
            <a:noFill/>
          </a:ln>
        </p:spPr>
        <p:txBody>
          <a:bodyPr wrap="none" lIns="91440" tIns="45720" rIns="91440" bIns="45720">
            <a:spAutoFit/>
          </a:bodyPr>
          <a:lstStyle/>
          <a:p>
            <a:pPr algn="ctr"/>
            <a:r>
              <a:rPr lang="en-US" sz="1100" b="1" cap="none"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NADH + H</a:t>
            </a:r>
            <a:r>
              <a:rPr lang="en-US" sz="1100" b="1" cap="none" baseline="30000"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a:t>
            </a:r>
          </a:p>
        </p:txBody>
      </p:sp>
      <p:sp>
        <p:nvSpPr>
          <p:cNvPr id="109" name="Rectangle 108">
            <a:extLst>
              <a:ext uri="{FF2B5EF4-FFF2-40B4-BE49-F238E27FC236}">
                <a16:creationId xmlns:a16="http://schemas.microsoft.com/office/drawing/2014/main" id="{7E05A053-48D4-4359-91C1-B1B431C6DDC2}"/>
              </a:ext>
            </a:extLst>
          </p:cNvPr>
          <p:cNvSpPr/>
          <p:nvPr/>
        </p:nvSpPr>
        <p:spPr>
          <a:xfrm>
            <a:off x="10183071" y="4651335"/>
            <a:ext cx="971740" cy="261610"/>
          </a:xfrm>
          <a:prstGeom prst="rect">
            <a:avLst/>
          </a:prstGeom>
          <a:noFill/>
          <a:ln>
            <a:noFill/>
          </a:ln>
        </p:spPr>
        <p:txBody>
          <a:bodyPr wrap="none" lIns="91440" tIns="45720" rIns="91440" bIns="45720">
            <a:spAutoFit/>
          </a:bodyPr>
          <a:lstStyle/>
          <a:p>
            <a:pPr algn="ctr"/>
            <a:r>
              <a:rPr lang="en-US" sz="1100" b="1" cap="none"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NADH + H</a:t>
            </a:r>
            <a:r>
              <a:rPr lang="en-US" sz="1100" b="1" cap="none" baseline="30000"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a:t>
            </a:r>
          </a:p>
        </p:txBody>
      </p:sp>
      <p:sp>
        <p:nvSpPr>
          <p:cNvPr id="110" name="Rectangle 109">
            <a:extLst>
              <a:ext uri="{FF2B5EF4-FFF2-40B4-BE49-F238E27FC236}">
                <a16:creationId xmlns:a16="http://schemas.microsoft.com/office/drawing/2014/main" id="{42040823-EC29-40AA-851E-6B3646670613}"/>
              </a:ext>
            </a:extLst>
          </p:cNvPr>
          <p:cNvSpPr/>
          <p:nvPr/>
        </p:nvSpPr>
        <p:spPr>
          <a:xfrm>
            <a:off x="10301538" y="5286141"/>
            <a:ext cx="588623" cy="261610"/>
          </a:xfrm>
          <a:prstGeom prst="rect">
            <a:avLst/>
          </a:prstGeom>
          <a:noFill/>
          <a:ln>
            <a:noFill/>
          </a:ln>
        </p:spPr>
        <p:txBody>
          <a:bodyPr wrap="none" lIns="91440" tIns="45720" rIns="91440" bIns="45720">
            <a:spAutoFit/>
          </a:bodyPr>
          <a:lstStyle/>
          <a:p>
            <a:pPr algn="ctr"/>
            <a:r>
              <a:rPr lang="en-US" sz="1100" b="1" cap="none"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NAD</a:t>
            </a:r>
            <a:r>
              <a:rPr lang="en-US" sz="1100" b="1" cap="none" baseline="30000"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a:t>
            </a:r>
          </a:p>
        </p:txBody>
      </p:sp>
      <p:sp>
        <p:nvSpPr>
          <p:cNvPr id="111" name="Rectangle 110">
            <a:extLst>
              <a:ext uri="{FF2B5EF4-FFF2-40B4-BE49-F238E27FC236}">
                <a16:creationId xmlns:a16="http://schemas.microsoft.com/office/drawing/2014/main" id="{16BF1455-83CC-4FA2-9600-3BC9E36D4AF1}"/>
              </a:ext>
            </a:extLst>
          </p:cNvPr>
          <p:cNvSpPr/>
          <p:nvPr/>
        </p:nvSpPr>
        <p:spPr>
          <a:xfrm>
            <a:off x="6337160" y="5310693"/>
            <a:ext cx="588623" cy="261610"/>
          </a:xfrm>
          <a:prstGeom prst="rect">
            <a:avLst/>
          </a:prstGeom>
          <a:noFill/>
          <a:ln>
            <a:noFill/>
          </a:ln>
        </p:spPr>
        <p:txBody>
          <a:bodyPr wrap="none" lIns="91440" tIns="45720" rIns="91440" bIns="45720">
            <a:spAutoFit/>
          </a:bodyPr>
          <a:lstStyle/>
          <a:p>
            <a:pPr algn="ctr"/>
            <a:r>
              <a:rPr lang="en-US" sz="1100" b="1" cap="none"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NAD</a:t>
            </a:r>
            <a:r>
              <a:rPr lang="en-US" sz="1100" b="1" cap="none" baseline="30000" dirty="0">
                <a:ln w="13462">
                  <a:noFill/>
                  <a:prstDash val="solid"/>
                </a:ln>
                <a:solidFill>
                  <a:schemeClr val="accent1">
                    <a:lumMod val="75000"/>
                  </a:schemeClr>
                </a:solidFill>
                <a:effectLst>
                  <a:outerShdw dist="38100" dir="2700000" algn="bl" rotWithShape="0">
                    <a:schemeClr val="accent5"/>
                  </a:outerShdw>
                </a:effectLst>
                <a:latin typeface="Cooper Black" panose="0208090404030B020404" pitchFamily="18" charset="0"/>
              </a:rPr>
              <a:t>+</a:t>
            </a:r>
          </a:p>
        </p:txBody>
      </p:sp>
      <p:pic>
        <p:nvPicPr>
          <p:cNvPr id="105" name="Picture 104">
            <a:extLst>
              <a:ext uri="{FF2B5EF4-FFF2-40B4-BE49-F238E27FC236}">
                <a16:creationId xmlns:a16="http://schemas.microsoft.com/office/drawing/2014/main" id="{8BB3FFE2-6B31-42A8-A805-FA5F07D93A9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396" b="36955" l="7919" r="38056">
                        <a14:foregroundMark x1="27029" y1="32593" x2="27029" y2="32593"/>
                        <a14:foregroundMark x1="14921" y1="36955" x2="14921" y2="36955"/>
                        <a14:foregroundMark x1="7919" y1="36228" x2="7919" y2="36228"/>
                        <a14:foregroundMark x1="38056" y1="34047" x2="38056" y2="34047"/>
                      </a14:backgroundRemoval>
                    </a14:imgEffect>
                  </a14:imgLayer>
                </a14:imgProps>
              </a:ext>
              <a:ext uri="{28A0092B-C50C-407E-A947-70E740481C1C}">
                <a14:useLocalDpi xmlns:a14="http://schemas.microsoft.com/office/drawing/2010/main" val="0"/>
              </a:ext>
            </a:extLst>
          </a:blip>
          <a:srcRect l="6771" t="18544" r="67726" b="62350"/>
          <a:stretch/>
        </p:blipFill>
        <p:spPr>
          <a:xfrm rot="17060165" flipV="1">
            <a:off x="4998242" y="2898151"/>
            <a:ext cx="1764379" cy="1107953"/>
          </a:xfrm>
          <a:prstGeom prst="rect">
            <a:avLst/>
          </a:prstGeom>
        </p:spPr>
      </p:pic>
      <p:pic>
        <p:nvPicPr>
          <p:cNvPr id="114" name="Picture 113">
            <a:extLst>
              <a:ext uri="{FF2B5EF4-FFF2-40B4-BE49-F238E27FC236}">
                <a16:creationId xmlns:a16="http://schemas.microsoft.com/office/drawing/2014/main" id="{2E927E35-D6D5-4A2C-BFA9-B628EB40518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396" b="36955" l="7919" r="38056">
                        <a14:foregroundMark x1="27029" y1="32593" x2="27029" y2="32593"/>
                        <a14:foregroundMark x1="14921" y1="36955" x2="14921" y2="36955"/>
                        <a14:foregroundMark x1="7919" y1="36228" x2="7919" y2="36228"/>
                        <a14:foregroundMark x1="38056" y1="34047" x2="38056" y2="34047"/>
                      </a14:backgroundRemoval>
                    </a14:imgEffect>
                  </a14:imgLayer>
                </a14:imgProps>
              </a:ext>
              <a:ext uri="{28A0092B-C50C-407E-A947-70E740481C1C}">
                <a14:useLocalDpi xmlns:a14="http://schemas.microsoft.com/office/drawing/2010/main" val="0"/>
              </a:ext>
            </a:extLst>
          </a:blip>
          <a:srcRect l="6771" t="18544" r="67726" b="62350"/>
          <a:stretch/>
        </p:blipFill>
        <p:spPr>
          <a:xfrm rot="15151977">
            <a:off x="10475209" y="2929172"/>
            <a:ext cx="1813377" cy="1128503"/>
          </a:xfrm>
          <a:prstGeom prst="rect">
            <a:avLst/>
          </a:prstGeom>
        </p:spPr>
      </p:pic>
      <p:pic>
        <p:nvPicPr>
          <p:cNvPr id="115" name="Picture 114">
            <a:extLst>
              <a:ext uri="{FF2B5EF4-FFF2-40B4-BE49-F238E27FC236}">
                <a16:creationId xmlns:a16="http://schemas.microsoft.com/office/drawing/2014/main" id="{0E61A781-2EE6-4F4C-88DE-FE3FBABE30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396" b="36955" l="7919" r="38056">
                        <a14:foregroundMark x1="27029" y1="32593" x2="27029" y2="32593"/>
                        <a14:foregroundMark x1="14921" y1="36955" x2="14921" y2="36955"/>
                        <a14:foregroundMark x1="7919" y1="36228" x2="7919" y2="36228"/>
                        <a14:foregroundMark x1="38056" y1="34047" x2="38056" y2="34047"/>
                      </a14:backgroundRemoval>
                    </a14:imgEffect>
                  </a14:imgLayer>
                </a14:imgProps>
              </a:ext>
              <a:ext uri="{28A0092B-C50C-407E-A947-70E740481C1C}">
                <a14:useLocalDpi xmlns:a14="http://schemas.microsoft.com/office/drawing/2010/main" val="0"/>
              </a:ext>
            </a:extLst>
          </a:blip>
          <a:srcRect l="6771" t="18544" r="67726" b="62350"/>
          <a:stretch/>
        </p:blipFill>
        <p:spPr>
          <a:xfrm rot="12795567" flipV="1">
            <a:off x="4970383" y="4315923"/>
            <a:ext cx="1764379" cy="1107953"/>
          </a:xfrm>
          <a:prstGeom prst="rect">
            <a:avLst/>
          </a:prstGeom>
        </p:spPr>
      </p:pic>
      <p:pic>
        <p:nvPicPr>
          <p:cNvPr id="116" name="Picture 115">
            <a:extLst>
              <a:ext uri="{FF2B5EF4-FFF2-40B4-BE49-F238E27FC236}">
                <a16:creationId xmlns:a16="http://schemas.microsoft.com/office/drawing/2014/main" id="{ED733D51-21D4-4245-86EB-43F2E5D126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396" b="36955" l="7919" r="38056">
                        <a14:foregroundMark x1="27029" y1="32593" x2="27029" y2="32593"/>
                        <a14:foregroundMark x1="14921" y1="36955" x2="14921" y2="36955"/>
                        <a14:foregroundMark x1="7919" y1="36228" x2="7919" y2="36228"/>
                        <a14:foregroundMark x1="38056" y1="34047" x2="38056" y2="34047"/>
                      </a14:backgroundRemoval>
                    </a14:imgEffect>
                  </a14:imgLayer>
                </a14:imgProps>
              </a:ext>
              <a:ext uri="{28A0092B-C50C-407E-A947-70E740481C1C}">
                <a14:useLocalDpi xmlns:a14="http://schemas.microsoft.com/office/drawing/2010/main" val="0"/>
              </a:ext>
            </a:extLst>
          </a:blip>
          <a:srcRect l="6771" t="18544" r="67726" b="62350"/>
          <a:stretch/>
        </p:blipFill>
        <p:spPr>
          <a:xfrm rot="19940538">
            <a:off x="10430245" y="4315093"/>
            <a:ext cx="1923489" cy="1197028"/>
          </a:xfrm>
          <a:prstGeom prst="rect">
            <a:avLst/>
          </a:prstGeom>
        </p:spPr>
      </p:pic>
    </p:spTree>
    <p:extLst>
      <p:ext uri="{BB962C8B-B14F-4D97-AF65-F5344CB8AC3E}">
        <p14:creationId xmlns:p14="http://schemas.microsoft.com/office/powerpoint/2010/main" val="1165676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50"/>
                                        <p:tgtEl>
                                          <p:spTgt spid="41"/>
                                        </p:tgtEl>
                                      </p:cBhvr>
                                    </p:animEffect>
                                    <p:anim calcmode="lin" valueType="num">
                                      <p:cBhvr>
                                        <p:cTn id="8" dur="250" fill="hold"/>
                                        <p:tgtEl>
                                          <p:spTgt spid="41"/>
                                        </p:tgtEl>
                                        <p:attrNameLst>
                                          <p:attrName>ppt_x</p:attrName>
                                        </p:attrNameLst>
                                      </p:cBhvr>
                                      <p:tavLst>
                                        <p:tav tm="0">
                                          <p:val>
                                            <p:strVal val="#ppt_x"/>
                                          </p:val>
                                        </p:tav>
                                        <p:tav tm="100000">
                                          <p:val>
                                            <p:strVal val="#ppt_x"/>
                                          </p:val>
                                        </p:tav>
                                      </p:tavLst>
                                    </p:anim>
                                    <p:anim calcmode="lin" valueType="num">
                                      <p:cBhvr>
                                        <p:cTn id="9" dur="25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50"/>
                                        <p:tgtEl>
                                          <p:spTgt spid="43"/>
                                        </p:tgtEl>
                                      </p:cBhvr>
                                    </p:animEffect>
                                    <p:anim calcmode="lin" valueType="num">
                                      <p:cBhvr>
                                        <p:cTn id="14" dur="250" fill="hold"/>
                                        <p:tgtEl>
                                          <p:spTgt spid="43"/>
                                        </p:tgtEl>
                                        <p:attrNameLst>
                                          <p:attrName>ppt_x</p:attrName>
                                        </p:attrNameLst>
                                      </p:cBhvr>
                                      <p:tavLst>
                                        <p:tav tm="0">
                                          <p:val>
                                            <p:strVal val="#ppt_x"/>
                                          </p:val>
                                        </p:tav>
                                        <p:tav tm="100000">
                                          <p:val>
                                            <p:strVal val="#ppt_x"/>
                                          </p:val>
                                        </p:tav>
                                      </p:tavLst>
                                    </p:anim>
                                    <p:anim calcmode="lin" valueType="num">
                                      <p:cBhvr>
                                        <p:cTn id="15" dur="25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250"/>
                                        <p:tgtEl>
                                          <p:spTgt spid="84"/>
                                        </p:tgtEl>
                                      </p:cBhvr>
                                    </p:animEffect>
                                    <p:anim calcmode="lin" valueType="num">
                                      <p:cBhvr>
                                        <p:cTn id="20" dur="250" fill="hold"/>
                                        <p:tgtEl>
                                          <p:spTgt spid="84"/>
                                        </p:tgtEl>
                                        <p:attrNameLst>
                                          <p:attrName>ppt_x</p:attrName>
                                        </p:attrNameLst>
                                      </p:cBhvr>
                                      <p:tavLst>
                                        <p:tav tm="0">
                                          <p:val>
                                            <p:strVal val="#ppt_x"/>
                                          </p:val>
                                        </p:tav>
                                        <p:tav tm="100000">
                                          <p:val>
                                            <p:strVal val="#ppt_x"/>
                                          </p:val>
                                        </p:tav>
                                      </p:tavLst>
                                    </p:anim>
                                    <p:anim calcmode="lin" valueType="num">
                                      <p:cBhvr>
                                        <p:cTn id="21" dur="250" fill="hold"/>
                                        <p:tgtEl>
                                          <p:spTgt spid="84"/>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250"/>
                                        <p:tgtEl>
                                          <p:spTgt spid="85"/>
                                        </p:tgtEl>
                                      </p:cBhvr>
                                    </p:animEffect>
                                    <p:anim calcmode="lin" valueType="num">
                                      <p:cBhvr>
                                        <p:cTn id="26" dur="250" fill="hold"/>
                                        <p:tgtEl>
                                          <p:spTgt spid="85"/>
                                        </p:tgtEl>
                                        <p:attrNameLst>
                                          <p:attrName>ppt_x</p:attrName>
                                        </p:attrNameLst>
                                      </p:cBhvr>
                                      <p:tavLst>
                                        <p:tav tm="0">
                                          <p:val>
                                            <p:strVal val="#ppt_x"/>
                                          </p:val>
                                        </p:tav>
                                        <p:tav tm="100000">
                                          <p:val>
                                            <p:strVal val="#ppt_x"/>
                                          </p:val>
                                        </p:tav>
                                      </p:tavLst>
                                    </p:anim>
                                    <p:anim calcmode="lin" valueType="num">
                                      <p:cBhvr>
                                        <p:cTn id="27" dur="250" fill="hold"/>
                                        <p:tgtEl>
                                          <p:spTgt spid="8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250"/>
                                        <p:tgtEl>
                                          <p:spTgt spid="90"/>
                                        </p:tgtEl>
                                      </p:cBhvr>
                                    </p:animEffect>
                                    <p:anim calcmode="lin" valueType="num">
                                      <p:cBhvr>
                                        <p:cTn id="32" dur="250" fill="hold"/>
                                        <p:tgtEl>
                                          <p:spTgt spid="90"/>
                                        </p:tgtEl>
                                        <p:attrNameLst>
                                          <p:attrName>ppt_x</p:attrName>
                                        </p:attrNameLst>
                                      </p:cBhvr>
                                      <p:tavLst>
                                        <p:tav tm="0">
                                          <p:val>
                                            <p:strVal val="#ppt_x"/>
                                          </p:val>
                                        </p:tav>
                                        <p:tav tm="100000">
                                          <p:val>
                                            <p:strVal val="#ppt_x"/>
                                          </p:val>
                                        </p:tav>
                                      </p:tavLst>
                                    </p:anim>
                                    <p:anim calcmode="lin" valueType="num">
                                      <p:cBhvr>
                                        <p:cTn id="33" dur="250" fill="hold"/>
                                        <p:tgtEl>
                                          <p:spTgt spid="90"/>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grpId="0" nodeType="after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250"/>
                                        <p:tgtEl>
                                          <p:spTgt spid="91"/>
                                        </p:tgtEl>
                                      </p:cBhvr>
                                    </p:animEffect>
                                    <p:anim calcmode="lin" valueType="num">
                                      <p:cBhvr>
                                        <p:cTn id="38" dur="250" fill="hold"/>
                                        <p:tgtEl>
                                          <p:spTgt spid="91"/>
                                        </p:tgtEl>
                                        <p:attrNameLst>
                                          <p:attrName>ppt_x</p:attrName>
                                        </p:attrNameLst>
                                      </p:cBhvr>
                                      <p:tavLst>
                                        <p:tav tm="0">
                                          <p:val>
                                            <p:strVal val="#ppt_x"/>
                                          </p:val>
                                        </p:tav>
                                        <p:tav tm="100000">
                                          <p:val>
                                            <p:strVal val="#ppt_x"/>
                                          </p:val>
                                        </p:tav>
                                      </p:tavLst>
                                    </p:anim>
                                    <p:anim calcmode="lin" valueType="num">
                                      <p:cBhvr>
                                        <p:cTn id="39" dur="250" fill="hold"/>
                                        <p:tgtEl>
                                          <p:spTgt spid="91"/>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grpId="0" nodeType="after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250"/>
                                        <p:tgtEl>
                                          <p:spTgt spid="92"/>
                                        </p:tgtEl>
                                      </p:cBhvr>
                                    </p:animEffect>
                                    <p:anim calcmode="lin" valueType="num">
                                      <p:cBhvr>
                                        <p:cTn id="44" dur="250" fill="hold"/>
                                        <p:tgtEl>
                                          <p:spTgt spid="92"/>
                                        </p:tgtEl>
                                        <p:attrNameLst>
                                          <p:attrName>ppt_x</p:attrName>
                                        </p:attrNameLst>
                                      </p:cBhvr>
                                      <p:tavLst>
                                        <p:tav tm="0">
                                          <p:val>
                                            <p:strVal val="#ppt_x"/>
                                          </p:val>
                                        </p:tav>
                                        <p:tav tm="100000">
                                          <p:val>
                                            <p:strVal val="#ppt_x"/>
                                          </p:val>
                                        </p:tav>
                                      </p:tavLst>
                                    </p:anim>
                                    <p:anim calcmode="lin" valueType="num">
                                      <p:cBhvr>
                                        <p:cTn id="45" dur="250" fill="hold"/>
                                        <p:tgtEl>
                                          <p:spTgt spid="92"/>
                                        </p:tgtEl>
                                        <p:attrNameLst>
                                          <p:attrName>ppt_y</p:attrName>
                                        </p:attrNameLst>
                                      </p:cBhvr>
                                      <p:tavLst>
                                        <p:tav tm="0">
                                          <p:val>
                                            <p:strVal val="#ppt_y+.1"/>
                                          </p:val>
                                        </p:tav>
                                        <p:tav tm="100000">
                                          <p:val>
                                            <p:strVal val="#ppt_y"/>
                                          </p:val>
                                        </p:tav>
                                      </p:tavLst>
                                    </p:anim>
                                  </p:childTnLst>
                                </p:cTn>
                              </p:par>
                            </p:childTnLst>
                          </p:cTn>
                        </p:par>
                        <p:par>
                          <p:cTn id="46" fill="hold">
                            <p:stCondLst>
                              <p:cond delay="1750"/>
                            </p:stCondLst>
                            <p:childTnLst>
                              <p:par>
                                <p:cTn id="47" presetID="42" presetClass="entr" presetSubtype="0" fill="hold" grpId="0"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250"/>
                                        <p:tgtEl>
                                          <p:spTgt spid="97"/>
                                        </p:tgtEl>
                                      </p:cBhvr>
                                    </p:animEffect>
                                    <p:anim calcmode="lin" valueType="num">
                                      <p:cBhvr>
                                        <p:cTn id="50" dur="250" fill="hold"/>
                                        <p:tgtEl>
                                          <p:spTgt spid="97"/>
                                        </p:tgtEl>
                                        <p:attrNameLst>
                                          <p:attrName>ppt_x</p:attrName>
                                        </p:attrNameLst>
                                      </p:cBhvr>
                                      <p:tavLst>
                                        <p:tav tm="0">
                                          <p:val>
                                            <p:strVal val="#ppt_x"/>
                                          </p:val>
                                        </p:tav>
                                        <p:tav tm="100000">
                                          <p:val>
                                            <p:strVal val="#ppt_x"/>
                                          </p:val>
                                        </p:tav>
                                      </p:tavLst>
                                    </p:anim>
                                    <p:anim calcmode="lin" valueType="num">
                                      <p:cBhvr>
                                        <p:cTn id="51" dur="250" fill="hold"/>
                                        <p:tgtEl>
                                          <p:spTgt spid="97"/>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42" presetClass="entr" presetSubtype="0" fill="hold" grpId="0" nodeType="afterEffect">
                                  <p:stCondLst>
                                    <p:cond delay="0"/>
                                  </p:stCondLst>
                                  <p:childTnLst>
                                    <p:set>
                                      <p:cBhvr>
                                        <p:cTn id="54" dur="1" fill="hold">
                                          <p:stCondLst>
                                            <p:cond delay="0"/>
                                          </p:stCondLst>
                                        </p:cTn>
                                        <p:tgtEl>
                                          <p:spTgt spid="103"/>
                                        </p:tgtEl>
                                        <p:attrNameLst>
                                          <p:attrName>style.visibility</p:attrName>
                                        </p:attrNameLst>
                                      </p:cBhvr>
                                      <p:to>
                                        <p:strVal val="visible"/>
                                      </p:to>
                                    </p:set>
                                    <p:animEffect transition="in" filter="fade">
                                      <p:cBhvr>
                                        <p:cTn id="55" dur="250"/>
                                        <p:tgtEl>
                                          <p:spTgt spid="103"/>
                                        </p:tgtEl>
                                      </p:cBhvr>
                                    </p:animEffect>
                                    <p:anim calcmode="lin" valueType="num">
                                      <p:cBhvr>
                                        <p:cTn id="56" dur="250" fill="hold"/>
                                        <p:tgtEl>
                                          <p:spTgt spid="103"/>
                                        </p:tgtEl>
                                        <p:attrNameLst>
                                          <p:attrName>ppt_x</p:attrName>
                                        </p:attrNameLst>
                                      </p:cBhvr>
                                      <p:tavLst>
                                        <p:tav tm="0">
                                          <p:val>
                                            <p:strVal val="#ppt_x"/>
                                          </p:val>
                                        </p:tav>
                                        <p:tav tm="100000">
                                          <p:val>
                                            <p:strVal val="#ppt_x"/>
                                          </p:val>
                                        </p:tav>
                                      </p:tavLst>
                                    </p:anim>
                                    <p:anim calcmode="lin" valueType="num">
                                      <p:cBhvr>
                                        <p:cTn id="57" dur="250" fill="hold"/>
                                        <p:tgtEl>
                                          <p:spTgt spid="103"/>
                                        </p:tgtEl>
                                        <p:attrNameLst>
                                          <p:attrName>ppt_y</p:attrName>
                                        </p:attrNameLst>
                                      </p:cBhvr>
                                      <p:tavLst>
                                        <p:tav tm="0">
                                          <p:val>
                                            <p:strVal val="#ppt_y+.1"/>
                                          </p:val>
                                        </p:tav>
                                        <p:tav tm="100000">
                                          <p:val>
                                            <p:strVal val="#ppt_y"/>
                                          </p:val>
                                        </p:tav>
                                      </p:tavLst>
                                    </p:anim>
                                  </p:childTnLst>
                                </p:cTn>
                              </p:par>
                            </p:childTnLst>
                          </p:cTn>
                        </p:par>
                        <p:par>
                          <p:cTn id="58" fill="hold">
                            <p:stCondLst>
                              <p:cond delay="2250"/>
                            </p:stCondLst>
                            <p:childTnLst>
                              <p:par>
                                <p:cTn id="59" presetID="42" presetClass="entr" presetSubtype="0" fill="hold" grpId="0" nodeType="after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250"/>
                                        <p:tgtEl>
                                          <p:spTgt spid="98"/>
                                        </p:tgtEl>
                                      </p:cBhvr>
                                    </p:animEffect>
                                    <p:anim calcmode="lin" valueType="num">
                                      <p:cBhvr>
                                        <p:cTn id="62" dur="250" fill="hold"/>
                                        <p:tgtEl>
                                          <p:spTgt spid="98"/>
                                        </p:tgtEl>
                                        <p:attrNameLst>
                                          <p:attrName>ppt_x</p:attrName>
                                        </p:attrNameLst>
                                      </p:cBhvr>
                                      <p:tavLst>
                                        <p:tav tm="0">
                                          <p:val>
                                            <p:strVal val="#ppt_x"/>
                                          </p:val>
                                        </p:tav>
                                        <p:tav tm="100000">
                                          <p:val>
                                            <p:strVal val="#ppt_x"/>
                                          </p:val>
                                        </p:tav>
                                      </p:tavLst>
                                    </p:anim>
                                    <p:anim calcmode="lin" valueType="num">
                                      <p:cBhvr>
                                        <p:cTn id="63" dur="250" fill="hold"/>
                                        <p:tgtEl>
                                          <p:spTgt spid="98"/>
                                        </p:tgtEl>
                                        <p:attrNameLst>
                                          <p:attrName>ppt_y</p:attrName>
                                        </p:attrNameLst>
                                      </p:cBhvr>
                                      <p:tavLst>
                                        <p:tav tm="0">
                                          <p:val>
                                            <p:strVal val="#ppt_y+.1"/>
                                          </p:val>
                                        </p:tav>
                                        <p:tav tm="100000">
                                          <p:val>
                                            <p:strVal val="#ppt_y"/>
                                          </p:val>
                                        </p:tav>
                                      </p:tavLst>
                                    </p:anim>
                                  </p:childTnLst>
                                </p:cTn>
                              </p:par>
                            </p:childTnLst>
                          </p:cTn>
                        </p:par>
                        <p:par>
                          <p:cTn id="64" fill="hold">
                            <p:stCondLst>
                              <p:cond delay="2500"/>
                            </p:stCondLst>
                            <p:childTnLst>
                              <p:par>
                                <p:cTn id="65" presetID="42" presetClass="entr" presetSubtype="0" fill="hold" grpId="0" nodeType="after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fade">
                                      <p:cBhvr>
                                        <p:cTn id="67" dur="250"/>
                                        <p:tgtEl>
                                          <p:spTgt spid="100"/>
                                        </p:tgtEl>
                                      </p:cBhvr>
                                    </p:animEffect>
                                    <p:anim calcmode="lin" valueType="num">
                                      <p:cBhvr>
                                        <p:cTn id="68" dur="250" fill="hold"/>
                                        <p:tgtEl>
                                          <p:spTgt spid="100"/>
                                        </p:tgtEl>
                                        <p:attrNameLst>
                                          <p:attrName>ppt_x</p:attrName>
                                        </p:attrNameLst>
                                      </p:cBhvr>
                                      <p:tavLst>
                                        <p:tav tm="0">
                                          <p:val>
                                            <p:strVal val="#ppt_x"/>
                                          </p:val>
                                        </p:tav>
                                        <p:tav tm="100000">
                                          <p:val>
                                            <p:strVal val="#ppt_x"/>
                                          </p:val>
                                        </p:tav>
                                      </p:tavLst>
                                    </p:anim>
                                    <p:anim calcmode="lin" valueType="num">
                                      <p:cBhvr>
                                        <p:cTn id="69" dur="250" fill="hold"/>
                                        <p:tgtEl>
                                          <p:spTgt spid="100"/>
                                        </p:tgtEl>
                                        <p:attrNameLst>
                                          <p:attrName>ppt_y</p:attrName>
                                        </p:attrNameLst>
                                      </p:cBhvr>
                                      <p:tavLst>
                                        <p:tav tm="0">
                                          <p:val>
                                            <p:strVal val="#ppt_y+.1"/>
                                          </p:val>
                                        </p:tav>
                                        <p:tav tm="100000">
                                          <p:val>
                                            <p:strVal val="#ppt_y"/>
                                          </p:val>
                                        </p:tav>
                                      </p:tavLst>
                                    </p:anim>
                                  </p:childTnLst>
                                </p:cTn>
                              </p:par>
                            </p:childTnLst>
                          </p:cTn>
                        </p:par>
                        <p:par>
                          <p:cTn id="70" fill="hold">
                            <p:stCondLst>
                              <p:cond delay="2750"/>
                            </p:stCondLst>
                            <p:childTnLst>
                              <p:par>
                                <p:cTn id="71" presetID="42" presetClass="entr" presetSubtype="0" fill="hold" grpId="0" nodeType="afterEffect">
                                  <p:stCondLst>
                                    <p:cond delay="0"/>
                                  </p:stCondLst>
                                  <p:childTnLst>
                                    <p:set>
                                      <p:cBhvr>
                                        <p:cTn id="72" dur="1" fill="hold">
                                          <p:stCondLst>
                                            <p:cond delay="0"/>
                                          </p:stCondLst>
                                        </p:cTn>
                                        <p:tgtEl>
                                          <p:spTgt spid="102"/>
                                        </p:tgtEl>
                                        <p:attrNameLst>
                                          <p:attrName>style.visibility</p:attrName>
                                        </p:attrNameLst>
                                      </p:cBhvr>
                                      <p:to>
                                        <p:strVal val="visible"/>
                                      </p:to>
                                    </p:set>
                                    <p:animEffect transition="in" filter="fade">
                                      <p:cBhvr>
                                        <p:cTn id="73" dur="250"/>
                                        <p:tgtEl>
                                          <p:spTgt spid="102"/>
                                        </p:tgtEl>
                                      </p:cBhvr>
                                    </p:animEffect>
                                    <p:anim calcmode="lin" valueType="num">
                                      <p:cBhvr>
                                        <p:cTn id="74" dur="250" fill="hold"/>
                                        <p:tgtEl>
                                          <p:spTgt spid="102"/>
                                        </p:tgtEl>
                                        <p:attrNameLst>
                                          <p:attrName>ppt_x</p:attrName>
                                        </p:attrNameLst>
                                      </p:cBhvr>
                                      <p:tavLst>
                                        <p:tav tm="0">
                                          <p:val>
                                            <p:strVal val="#ppt_x"/>
                                          </p:val>
                                        </p:tav>
                                        <p:tav tm="100000">
                                          <p:val>
                                            <p:strVal val="#ppt_x"/>
                                          </p:val>
                                        </p:tav>
                                      </p:tavLst>
                                    </p:anim>
                                    <p:anim calcmode="lin" valueType="num">
                                      <p:cBhvr>
                                        <p:cTn id="75" dur="250" fill="hold"/>
                                        <p:tgtEl>
                                          <p:spTgt spid="102"/>
                                        </p:tgtEl>
                                        <p:attrNameLst>
                                          <p:attrName>ppt_y</p:attrName>
                                        </p:attrNameLst>
                                      </p:cBhvr>
                                      <p:tavLst>
                                        <p:tav tm="0">
                                          <p:val>
                                            <p:strVal val="#ppt_y+.1"/>
                                          </p:val>
                                        </p:tav>
                                        <p:tav tm="100000">
                                          <p:val>
                                            <p:strVal val="#ppt_y"/>
                                          </p:val>
                                        </p:tav>
                                      </p:tavLst>
                                    </p:anim>
                                  </p:childTnLst>
                                </p:cTn>
                              </p:par>
                            </p:childTnLst>
                          </p:cTn>
                        </p:par>
                        <p:par>
                          <p:cTn id="76" fill="hold">
                            <p:stCondLst>
                              <p:cond delay="3000"/>
                            </p:stCondLst>
                            <p:childTnLst>
                              <p:par>
                                <p:cTn id="77" presetID="42" presetClass="entr" presetSubtype="0" fill="hold" grpId="0" nodeType="afterEffect">
                                  <p:stCondLst>
                                    <p:cond delay="0"/>
                                  </p:stCondLst>
                                  <p:childTnLst>
                                    <p:set>
                                      <p:cBhvr>
                                        <p:cTn id="78" dur="1" fill="hold">
                                          <p:stCondLst>
                                            <p:cond delay="0"/>
                                          </p:stCondLst>
                                        </p:cTn>
                                        <p:tgtEl>
                                          <p:spTgt spid="107"/>
                                        </p:tgtEl>
                                        <p:attrNameLst>
                                          <p:attrName>style.visibility</p:attrName>
                                        </p:attrNameLst>
                                      </p:cBhvr>
                                      <p:to>
                                        <p:strVal val="visible"/>
                                      </p:to>
                                    </p:set>
                                    <p:animEffect transition="in" filter="fade">
                                      <p:cBhvr>
                                        <p:cTn id="79" dur="250"/>
                                        <p:tgtEl>
                                          <p:spTgt spid="107"/>
                                        </p:tgtEl>
                                      </p:cBhvr>
                                    </p:animEffect>
                                    <p:anim calcmode="lin" valueType="num">
                                      <p:cBhvr>
                                        <p:cTn id="80" dur="250" fill="hold"/>
                                        <p:tgtEl>
                                          <p:spTgt spid="107"/>
                                        </p:tgtEl>
                                        <p:attrNameLst>
                                          <p:attrName>ppt_x</p:attrName>
                                        </p:attrNameLst>
                                      </p:cBhvr>
                                      <p:tavLst>
                                        <p:tav tm="0">
                                          <p:val>
                                            <p:strVal val="#ppt_x"/>
                                          </p:val>
                                        </p:tav>
                                        <p:tav tm="100000">
                                          <p:val>
                                            <p:strVal val="#ppt_x"/>
                                          </p:val>
                                        </p:tav>
                                      </p:tavLst>
                                    </p:anim>
                                    <p:anim calcmode="lin" valueType="num">
                                      <p:cBhvr>
                                        <p:cTn id="81" dur="250" fill="hold"/>
                                        <p:tgtEl>
                                          <p:spTgt spid="107"/>
                                        </p:tgtEl>
                                        <p:attrNameLst>
                                          <p:attrName>ppt_y</p:attrName>
                                        </p:attrNameLst>
                                      </p:cBhvr>
                                      <p:tavLst>
                                        <p:tav tm="0">
                                          <p:val>
                                            <p:strVal val="#ppt_y+.1"/>
                                          </p:val>
                                        </p:tav>
                                        <p:tav tm="100000">
                                          <p:val>
                                            <p:strVal val="#ppt_y"/>
                                          </p:val>
                                        </p:tav>
                                      </p:tavLst>
                                    </p:anim>
                                  </p:childTnLst>
                                </p:cTn>
                              </p:par>
                            </p:childTnLst>
                          </p:cTn>
                        </p:par>
                        <p:par>
                          <p:cTn id="82" fill="hold">
                            <p:stCondLst>
                              <p:cond delay="3250"/>
                            </p:stCondLst>
                            <p:childTnLst>
                              <p:par>
                                <p:cTn id="83" presetID="42" presetClass="entr" presetSubtype="0" fill="hold" grpId="0" nodeType="afterEffect">
                                  <p:stCondLst>
                                    <p:cond delay="0"/>
                                  </p:stCondLst>
                                  <p:childTnLst>
                                    <p:set>
                                      <p:cBhvr>
                                        <p:cTn id="84" dur="1" fill="hold">
                                          <p:stCondLst>
                                            <p:cond delay="0"/>
                                          </p:stCondLst>
                                        </p:cTn>
                                        <p:tgtEl>
                                          <p:spTgt spid="108"/>
                                        </p:tgtEl>
                                        <p:attrNameLst>
                                          <p:attrName>style.visibility</p:attrName>
                                        </p:attrNameLst>
                                      </p:cBhvr>
                                      <p:to>
                                        <p:strVal val="visible"/>
                                      </p:to>
                                    </p:set>
                                    <p:animEffect transition="in" filter="fade">
                                      <p:cBhvr>
                                        <p:cTn id="85" dur="250"/>
                                        <p:tgtEl>
                                          <p:spTgt spid="108"/>
                                        </p:tgtEl>
                                      </p:cBhvr>
                                    </p:animEffect>
                                    <p:anim calcmode="lin" valueType="num">
                                      <p:cBhvr>
                                        <p:cTn id="86" dur="250" fill="hold"/>
                                        <p:tgtEl>
                                          <p:spTgt spid="108"/>
                                        </p:tgtEl>
                                        <p:attrNameLst>
                                          <p:attrName>ppt_x</p:attrName>
                                        </p:attrNameLst>
                                      </p:cBhvr>
                                      <p:tavLst>
                                        <p:tav tm="0">
                                          <p:val>
                                            <p:strVal val="#ppt_x"/>
                                          </p:val>
                                        </p:tav>
                                        <p:tav tm="100000">
                                          <p:val>
                                            <p:strVal val="#ppt_x"/>
                                          </p:val>
                                        </p:tav>
                                      </p:tavLst>
                                    </p:anim>
                                    <p:anim calcmode="lin" valueType="num">
                                      <p:cBhvr>
                                        <p:cTn id="87" dur="250" fill="hold"/>
                                        <p:tgtEl>
                                          <p:spTgt spid="108"/>
                                        </p:tgtEl>
                                        <p:attrNameLst>
                                          <p:attrName>ppt_y</p:attrName>
                                        </p:attrNameLst>
                                      </p:cBhvr>
                                      <p:tavLst>
                                        <p:tav tm="0">
                                          <p:val>
                                            <p:strVal val="#ppt_y+.1"/>
                                          </p:val>
                                        </p:tav>
                                        <p:tav tm="100000">
                                          <p:val>
                                            <p:strVal val="#ppt_y"/>
                                          </p:val>
                                        </p:tav>
                                      </p:tavLst>
                                    </p:anim>
                                  </p:childTnLst>
                                </p:cTn>
                              </p:par>
                            </p:childTnLst>
                          </p:cTn>
                        </p:par>
                        <p:par>
                          <p:cTn id="88" fill="hold">
                            <p:stCondLst>
                              <p:cond delay="3500"/>
                            </p:stCondLst>
                            <p:childTnLst>
                              <p:par>
                                <p:cTn id="89" presetID="42" presetClass="entr" presetSubtype="0" fill="hold" grpId="0" nodeType="afterEffect">
                                  <p:stCondLst>
                                    <p:cond delay="0"/>
                                  </p:stCondLst>
                                  <p:childTnLst>
                                    <p:set>
                                      <p:cBhvr>
                                        <p:cTn id="90" dur="1" fill="hold">
                                          <p:stCondLst>
                                            <p:cond delay="0"/>
                                          </p:stCondLst>
                                        </p:cTn>
                                        <p:tgtEl>
                                          <p:spTgt spid="109"/>
                                        </p:tgtEl>
                                        <p:attrNameLst>
                                          <p:attrName>style.visibility</p:attrName>
                                        </p:attrNameLst>
                                      </p:cBhvr>
                                      <p:to>
                                        <p:strVal val="visible"/>
                                      </p:to>
                                    </p:set>
                                    <p:animEffect transition="in" filter="fade">
                                      <p:cBhvr>
                                        <p:cTn id="91" dur="250"/>
                                        <p:tgtEl>
                                          <p:spTgt spid="109"/>
                                        </p:tgtEl>
                                      </p:cBhvr>
                                    </p:animEffect>
                                    <p:anim calcmode="lin" valueType="num">
                                      <p:cBhvr>
                                        <p:cTn id="92" dur="250" fill="hold"/>
                                        <p:tgtEl>
                                          <p:spTgt spid="109"/>
                                        </p:tgtEl>
                                        <p:attrNameLst>
                                          <p:attrName>ppt_x</p:attrName>
                                        </p:attrNameLst>
                                      </p:cBhvr>
                                      <p:tavLst>
                                        <p:tav tm="0">
                                          <p:val>
                                            <p:strVal val="#ppt_x"/>
                                          </p:val>
                                        </p:tav>
                                        <p:tav tm="100000">
                                          <p:val>
                                            <p:strVal val="#ppt_x"/>
                                          </p:val>
                                        </p:tav>
                                      </p:tavLst>
                                    </p:anim>
                                    <p:anim calcmode="lin" valueType="num">
                                      <p:cBhvr>
                                        <p:cTn id="93" dur="250" fill="hold"/>
                                        <p:tgtEl>
                                          <p:spTgt spid="109"/>
                                        </p:tgtEl>
                                        <p:attrNameLst>
                                          <p:attrName>ppt_y</p:attrName>
                                        </p:attrNameLst>
                                      </p:cBhvr>
                                      <p:tavLst>
                                        <p:tav tm="0">
                                          <p:val>
                                            <p:strVal val="#ppt_y+.1"/>
                                          </p:val>
                                        </p:tav>
                                        <p:tav tm="100000">
                                          <p:val>
                                            <p:strVal val="#ppt_y"/>
                                          </p:val>
                                        </p:tav>
                                      </p:tavLst>
                                    </p:anim>
                                  </p:childTnLst>
                                </p:cTn>
                              </p:par>
                            </p:childTnLst>
                          </p:cTn>
                        </p:par>
                        <p:par>
                          <p:cTn id="94" fill="hold">
                            <p:stCondLst>
                              <p:cond delay="3750"/>
                            </p:stCondLst>
                            <p:childTnLst>
                              <p:par>
                                <p:cTn id="95" presetID="42" presetClass="entr" presetSubtype="0" fill="hold" grpId="0" nodeType="afterEffect">
                                  <p:stCondLst>
                                    <p:cond delay="0"/>
                                  </p:stCondLst>
                                  <p:childTnLst>
                                    <p:set>
                                      <p:cBhvr>
                                        <p:cTn id="96" dur="1" fill="hold">
                                          <p:stCondLst>
                                            <p:cond delay="0"/>
                                          </p:stCondLst>
                                        </p:cTn>
                                        <p:tgtEl>
                                          <p:spTgt spid="110"/>
                                        </p:tgtEl>
                                        <p:attrNameLst>
                                          <p:attrName>style.visibility</p:attrName>
                                        </p:attrNameLst>
                                      </p:cBhvr>
                                      <p:to>
                                        <p:strVal val="visible"/>
                                      </p:to>
                                    </p:set>
                                    <p:animEffect transition="in" filter="fade">
                                      <p:cBhvr>
                                        <p:cTn id="97" dur="250"/>
                                        <p:tgtEl>
                                          <p:spTgt spid="110"/>
                                        </p:tgtEl>
                                      </p:cBhvr>
                                    </p:animEffect>
                                    <p:anim calcmode="lin" valueType="num">
                                      <p:cBhvr>
                                        <p:cTn id="98" dur="250" fill="hold"/>
                                        <p:tgtEl>
                                          <p:spTgt spid="110"/>
                                        </p:tgtEl>
                                        <p:attrNameLst>
                                          <p:attrName>ppt_x</p:attrName>
                                        </p:attrNameLst>
                                      </p:cBhvr>
                                      <p:tavLst>
                                        <p:tav tm="0">
                                          <p:val>
                                            <p:strVal val="#ppt_x"/>
                                          </p:val>
                                        </p:tav>
                                        <p:tav tm="100000">
                                          <p:val>
                                            <p:strVal val="#ppt_x"/>
                                          </p:val>
                                        </p:tav>
                                      </p:tavLst>
                                    </p:anim>
                                    <p:anim calcmode="lin" valueType="num">
                                      <p:cBhvr>
                                        <p:cTn id="99" dur="250" fill="hold"/>
                                        <p:tgtEl>
                                          <p:spTgt spid="110"/>
                                        </p:tgtEl>
                                        <p:attrNameLst>
                                          <p:attrName>ppt_y</p:attrName>
                                        </p:attrNameLst>
                                      </p:cBhvr>
                                      <p:tavLst>
                                        <p:tav tm="0">
                                          <p:val>
                                            <p:strVal val="#ppt_y+.1"/>
                                          </p:val>
                                        </p:tav>
                                        <p:tav tm="100000">
                                          <p:val>
                                            <p:strVal val="#ppt_y"/>
                                          </p:val>
                                        </p:tav>
                                      </p:tavLst>
                                    </p:anim>
                                  </p:childTnLst>
                                </p:cTn>
                              </p:par>
                            </p:childTnLst>
                          </p:cTn>
                        </p:par>
                        <p:par>
                          <p:cTn id="100" fill="hold">
                            <p:stCondLst>
                              <p:cond delay="4000"/>
                            </p:stCondLst>
                            <p:childTnLst>
                              <p:par>
                                <p:cTn id="101" presetID="42" presetClass="entr" presetSubtype="0" fill="hold" grpId="0" nodeType="afterEffect">
                                  <p:stCondLst>
                                    <p:cond delay="0"/>
                                  </p:stCondLst>
                                  <p:childTnLst>
                                    <p:set>
                                      <p:cBhvr>
                                        <p:cTn id="102" dur="1" fill="hold">
                                          <p:stCondLst>
                                            <p:cond delay="0"/>
                                          </p:stCondLst>
                                        </p:cTn>
                                        <p:tgtEl>
                                          <p:spTgt spid="111"/>
                                        </p:tgtEl>
                                        <p:attrNameLst>
                                          <p:attrName>style.visibility</p:attrName>
                                        </p:attrNameLst>
                                      </p:cBhvr>
                                      <p:to>
                                        <p:strVal val="visible"/>
                                      </p:to>
                                    </p:set>
                                    <p:animEffect transition="in" filter="fade">
                                      <p:cBhvr>
                                        <p:cTn id="103" dur="250"/>
                                        <p:tgtEl>
                                          <p:spTgt spid="111"/>
                                        </p:tgtEl>
                                      </p:cBhvr>
                                    </p:animEffect>
                                    <p:anim calcmode="lin" valueType="num">
                                      <p:cBhvr>
                                        <p:cTn id="104" dur="250" fill="hold"/>
                                        <p:tgtEl>
                                          <p:spTgt spid="111"/>
                                        </p:tgtEl>
                                        <p:attrNameLst>
                                          <p:attrName>ppt_x</p:attrName>
                                        </p:attrNameLst>
                                      </p:cBhvr>
                                      <p:tavLst>
                                        <p:tav tm="0">
                                          <p:val>
                                            <p:strVal val="#ppt_x"/>
                                          </p:val>
                                        </p:tav>
                                        <p:tav tm="100000">
                                          <p:val>
                                            <p:strVal val="#ppt_x"/>
                                          </p:val>
                                        </p:tav>
                                      </p:tavLst>
                                    </p:anim>
                                    <p:anim calcmode="lin" valueType="num">
                                      <p:cBhvr>
                                        <p:cTn id="105" dur="25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1" presetClass="entr" presetSubtype="0" fill="hold" nodeType="clickEffect">
                                  <p:stCondLst>
                                    <p:cond delay="0"/>
                                  </p:stCondLst>
                                  <p:childTnLst>
                                    <p:set>
                                      <p:cBhvr>
                                        <p:cTn id="109" dur="1" fill="hold">
                                          <p:stCondLst>
                                            <p:cond delay="0"/>
                                          </p:stCondLst>
                                        </p:cTn>
                                        <p:tgtEl>
                                          <p:spTgt spid="105"/>
                                        </p:tgtEl>
                                        <p:attrNameLst>
                                          <p:attrName>style.visibility</p:attrName>
                                        </p:attrNameLst>
                                      </p:cBhvr>
                                      <p:to>
                                        <p:strVal val="visible"/>
                                      </p:to>
                                    </p:set>
                                    <p:anim calcmode="lin" valueType="num">
                                      <p:cBhvr>
                                        <p:cTn id="110" dur="1000" fill="hold"/>
                                        <p:tgtEl>
                                          <p:spTgt spid="105"/>
                                        </p:tgtEl>
                                        <p:attrNameLst>
                                          <p:attrName>ppt_w</p:attrName>
                                        </p:attrNameLst>
                                      </p:cBhvr>
                                      <p:tavLst>
                                        <p:tav tm="0">
                                          <p:val>
                                            <p:fltVal val="0"/>
                                          </p:val>
                                        </p:tav>
                                        <p:tav tm="100000">
                                          <p:val>
                                            <p:strVal val="#ppt_w"/>
                                          </p:val>
                                        </p:tav>
                                      </p:tavLst>
                                    </p:anim>
                                    <p:anim calcmode="lin" valueType="num">
                                      <p:cBhvr>
                                        <p:cTn id="111" dur="1000" fill="hold"/>
                                        <p:tgtEl>
                                          <p:spTgt spid="105"/>
                                        </p:tgtEl>
                                        <p:attrNameLst>
                                          <p:attrName>ppt_h</p:attrName>
                                        </p:attrNameLst>
                                      </p:cBhvr>
                                      <p:tavLst>
                                        <p:tav tm="0">
                                          <p:val>
                                            <p:fltVal val="0"/>
                                          </p:val>
                                        </p:tav>
                                        <p:tav tm="100000">
                                          <p:val>
                                            <p:strVal val="#ppt_h"/>
                                          </p:val>
                                        </p:tav>
                                      </p:tavLst>
                                    </p:anim>
                                    <p:anim calcmode="lin" valueType="num">
                                      <p:cBhvr>
                                        <p:cTn id="112" dur="1000" fill="hold"/>
                                        <p:tgtEl>
                                          <p:spTgt spid="105"/>
                                        </p:tgtEl>
                                        <p:attrNameLst>
                                          <p:attrName>style.rotation</p:attrName>
                                        </p:attrNameLst>
                                      </p:cBhvr>
                                      <p:tavLst>
                                        <p:tav tm="0">
                                          <p:val>
                                            <p:fltVal val="90"/>
                                          </p:val>
                                        </p:tav>
                                        <p:tav tm="100000">
                                          <p:val>
                                            <p:fltVal val="0"/>
                                          </p:val>
                                        </p:tav>
                                      </p:tavLst>
                                    </p:anim>
                                    <p:animEffect transition="in" filter="fade">
                                      <p:cBhvr>
                                        <p:cTn id="113" dur="1000"/>
                                        <p:tgtEl>
                                          <p:spTgt spid="105"/>
                                        </p:tgtEl>
                                      </p:cBhvr>
                                    </p:animEffect>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nodeType="clickEffect">
                                  <p:stCondLst>
                                    <p:cond delay="0"/>
                                  </p:stCondLst>
                                  <p:childTnLst>
                                    <p:set>
                                      <p:cBhvr>
                                        <p:cTn id="117" dur="1" fill="hold">
                                          <p:stCondLst>
                                            <p:cond delay="0"/>
                                          </p:stCondLst>
                                        </p:cTn>
                                        <p:tgtEl>
                                          <p:spTgt spid="114"/>
                                        </p:tgtEl>
                                        <p:attrNameLst>
                                          <p:attrName>style.visibility</p:attrName>
                                        </p:attrNameLst>
                                      </p:cBhvr>
                                      <p:to>
                                        <p:strVal val="visible"/>
                                      </p:to>
                                    </p:set>
                                    <p:anim calcmode="lin" valueType="num">
                                      <p:cBhvr>
                                        <p:cTn id="118" dur="1000" fill="hold"/>
                                        <p:tgtEl>
                                          <p:spTgt spid="114"/>
                                        </p:tgtEl>
                                        <p:attrNameLst>
                                          <p:attrName>ppt_w</p:attrName>
                                        </p:attrNameLst>
                                      </p:cBhvr>
                                      <p:tavLst>
                                        <p:tav tm="0">
                                          <p:val>
                                            <p:fltVal val="0"/>
                                          </p:val>
                                        </p:tav>
                                        <p:tav tm="100000">
                                          <p:val>
                                            <p:strVal val="#ppt_w"/>
                                          </p:val>
                                        </p:tav>
                                      </p:tavLst>
                                    </p:anim>
                                    <p:anim calcmode="lin" valueType="num">
                                      <p:cBhvr>
                                        <p:cTn id="119" dur="1000" fill="hold"/>
                                        <p:tgtEl>
                                          <p:spTgt spid="114"/>
                                        </p:tgtEl>
                                        <p:attrNameLst>
                                          <p:attrName>ppt_h</p:attrName>
                                        </p:attrNameLst>
                                      </p:cBhvr>
                                      <p:tavLst>
                                        <p:tav tm="0">
                                          <p:val>
                                            <p:fltVal val="0"/>
                                          </p:val>
                                        </p:tav>
                                        <p:tav tm="100000">
                                          <p:val>
                                            <p:strVal val="#ppt_h"/>
                                          </p:val>
                                        </p:tav>
                                      </p:tavLst>
                                    </p:anim>
                                    <p:anim calcmode="lin" valueType="num">
                                      <p:cBhvr>
                                        <p:cTn id="120" dur="1000" fill="hold"/>
                                        <p:tgtEl>
                                          <p:spTgt spid="114"/>
                                        </p:tgtEl>
                                        <p:attrNameLst>
                                          <p:attrName>style.rotation</p:attrName>
                                        </p:attrNameLst>
                                      </p:cBhvr>
                                      <p:tavLst>
                                        <p:tav tm="0">
                                          <p:val>
                                            <p:fltVal val="90"/>
                                          </p:val>
                                        </p:tav>
                                        <p:tav tm="100000">
                                          <p:val>
                                            <p:fltVal val="0"/>
                                          </p:val>
                                        </p:tav>
                                      </p:tavLst>
                                    </p:anim>
                                    <p:animEffect transition="in" filter="fade">
                                      <p:cBhvr>
                                        <p:cTn id="121" dur="1000"/>
                                        <p:tgtEl>
                                          <p:spTgt spid="114"/>
                                        </p:tgtEl>
                                      </p:cBhvr>
                                    </p:animEffect>
                                  </p:childTnLst>
                                </p:cTn>
                              </p:par>
                            </p:childTnLst>
                          </p:cTn>
                        </p:par>
                      </p:childTnLst>
                    </p:cTn>
                  </p:par>
                  <p:par>
                    <p:cTn id="122" fill="hold">
                      <p:stCondLst>
                        <p:cond delay="indefinite"/>
                      </p:stCondLst>
                      <p:childTnLst>
                        <p:par>
                          <p:cTn id="123" fill="hold">
                            <p:stCondLst>
                              <p:cond delay="0"/>
                            </p:stCondLst>
                            <p:childTnLst>
                              <p:par>
                                <p:cTn id="124" presetID="31" presetClass="entr" presetSubtype="0" fill="hold" nodeType="clickEffect">
                                  <p:stCondLst>
                                    <p:cond delay="0"/>
                                  </p:stCondLst>
                                  <p:childTnLst>
                                    <p:set>
                                      <p:cBhvr>
                                        <p:cTn id="125" dur="1" fill="hold">
                                          <p:stCondLst>
                                            <p:cond delay="0"/>
                                          </p:stCondLst>
                                        </p:cTn>
                                        <p:tgtEl>
                                          <p:spTgt spid="115"/>
                                        </p:tgtEl>
                                        <p:attrNameLst>
                                          <p:attrName>style.visibility</p:attrName>
                                        </p:attrNameLst>
                                      </p:cBhvr>
                                      <p:to>
                                        <p:strVal val="visible"/>
                                      </p:to>
                                    </p:set>
                                    <p:anim calcmode="lin" valueType="num">
                                      <p:cBhvr>
                                        <p:cTn id="126" dur="1000" fill="hold"/>
                                        <p:tgtEl>
                                          <p:spTgt spid="115"/>
                                        </p:tgtEl>
                                        <p:attrNameLst>
                                          <p:attrName>ppt_w</p:attrName>
                                        </p:attrNameLst>
                                      </p:cBhvr>
                                      <p:tavLst>
                                        <p:tav tm="0">
                                          <p:val>
                                            <p:fltVal val="0"/>
                                          </p:val>
                                        </p:tav>
                                        <p:tav tm="100000">
                                          <p:val>
                                            <p:strVal val="#ppt_w"/>
                                          </p:val>
                                        </p:tav>
                                      </p:tavLst>
                                    </p:anim>
                                    <p:anim calcmode="lin" valueType="num">
                                      <p:cBhvr>
                                        <p:cTn id="127" dur="1000" fill="hold"/>
                                        <p:tgtEl>
                                          <p:spTgt spid="115"/>
                                        </p:tgtEl>
                                        <p:attrNameLst>
                                          <p:attrName>ppt_h</p:attrName>
                                        </p:attrNameLst>
                                      </p:cBhvr>
                                      <p:tavLst>
                                        <p:tav tm="0">
                                          <p:val>
                                            <p:fltVal val="0"/>
                                          </p:val>
                                        </p:tav>
                                        <p:tav tm="100000">
                                          <p:val>
                                            <p:strVal val="#ppt_h"/>
                                          </p:val>
                                        </p:tav>
                                      </p:tavLst>
                                    </p:anim>
                                    <p:anim calcmode="lin" valueType="num">
                                      <p:cBhvr>
                                        <p:cTn id="128" dur="1000" fill="hold"/>
                                        <p:tgtEl>
                                          <p:spTgt spid="115"/>
                                        </p:tgtEl>
                                        <p:attrNameLst>
                                          <p:attrName>style.rotation</p:attrName>
                                        </p:attrNameLst>
                                      </p:cBhvr>
                                      <p:tavLst>
                                        <p:tav tm="0">
                                          <p:val>
                                            <p:fltVal val="90"/>
                                          </p:val>
                                        </p:tav>
                                        <p:tav tm="100000">
                                          <p:val>
                                            <p:fltVal val="0"/>
                                          </p:val>
                                        </p:tav>
                                      </p:tavLst>
                                    </p:anim>
                                    <p:animEffect transition="in" filter="fade">
                                      <p:cBhvr>
                                        <p:cTn id="129" dur="1000"/>
                                        <p:tgtEl>
                                          <p:spTgt spid="115"/>
                                        </p:tgtEl>
                                      </p:cBhvr>
                                    </p:animEffect>
                                  </p:childTnLst>
                                </p:cTn>
                              </p:par>
                            </p:childTnLst>
                          </p:cTn>
                        </p:par>
                      </p:childTnLst>
                    </p:cTn>
                  </p:par>
                  <p:par>
                    <p:cTn id="130" fill="hold">
                      <p:stCondLst>
                        <p:cond delay="indefinite"/>
                      </p:stCondLst>
                      <p:childTnLst>
                        <p:par>
                          <p:cTn id="131" fill="hold">
                            <p:stCondLst>
                              <p:cond delay="0"/>
                            </p:stCondLst>
                            <p:childTnLst>
                              <p:par>
                                <p:cTn id="132" presetID="31" presetClass="entr" presetSubtype="0" fill="hold" nodeType="clickEffect">
                                  <p:stCondLst>
                                    <p:cond delay="0"/>
                                  </p:stCondLst>
                                  <p:childTnLst>
                                    <p:set>
                                      <p:cBhvr>
                                        <p:cTn id="133" dur="1" fill="hold">
                                          <p:stCondLst>
                                            <p:cond delay="0"/>
                                          </p:stCondLst>
                                        </p:cTn>
                                        <p:tgtEl>
                                          <p:spTgt spid="116"/>
                                        </p:tgtEl>
                                        <p:attrNameLst>
                                          <p:attrName>style.visibility</p:attrName>
                                        </p:attrNameLst>
                                      </p:cBhvr>
                                      <p:to>
                                        <p:strVal val="visible"/>
                                      </p:to>
                                    </p:set>
                                    <p:anim calcmode="lin" valueType="num">
                                      <p:cBhvr>
                                        <p:cTn id="134" dur="1000" fill="hold"/>
                                        <p:tgtEl>
                                          <p:spTgt spid="116"/>
                                        </p:tgtEl>
                                        <p:attrNameLst>
                                          <p:attrName>ppt_w</p:attrName>
                                        </p:attrNameLst>
                                      </p:cBhvr>
                                      <p:tavLst>
                                        <p:tav tm="0">
                                          <p:val>
                                            <p:fltVal val="0"/>
                                          </p:val>
                                        </p:tav>
                                        <p:tav tm="100000">
                                          <p:val>
                                            <p:strVal val="#ppt_w"/>
                                          </p:val>
                                        </p:tav>
                                      </p:tavLst>
                                    </p:anim>
                                    <p:anim calcmode="lin" valueType="num">
                                      <p:cBhvr>
                                        <p:cTn id="135" dur="1000" fill="hold"/>
                                        <p:tgtEl>
                                          <p:spTgt spid="116"/>
                                        </p:tgtEl>
                                        <p:attrNameLst>
                                          <p:attrName>ppt_h</p:attrName>
                                        </p:attrNameLst>
                                      </p:cBhvr>
                                      <p:tavLst>
                                        <p:tav tm="0">
                                          <p:val>
                                            <p:fltVal val="0"/>
                                          </p:val>
                                        </p:tav>
                                        <p:tav tm="100000">
                                          <p:val>
                                            <p:strVal val="#ppt_h"/>
                                          </p:val>
                                        </p:tav>
                                      </p:tavLst>
                                    </p:anim>
                                    <p:anim calcmode="lin" valueType="num">
                                      <p:cBhvr>
                                        <p:cTn id="136" dur="1000" fill="hold"/>
                                        <p:tgtEl>
                                          <p:spTgt spid="116"/>
                                        </p:tgtEl>
                                        <p:attrNameLst>
                                          <p:attrName>style.rotation</p:attrName>
                                        </p:attrNameLst>
                                      </p:cBhvr>
                                      <p:tavLst>
                                        <p:tav tm="0">
                                          <p:val>
                                            <p:fltVal val="90"/>
                                          </p:val>
                                        </p:tav>
                                        <p:tav tm="100000">
                                          <p:val>
                                            <p:fltVal val="0"/>
                                          </p:val>
                                        </p:tav>
                                      </p:tavLst>
                                    </p:anim>
                                    <p:animEffect transition="in" filter="fade">
                                      <p:cBhvr>
                                        <p:cTn id="137"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84" grpId="0" animBg="1"/>
      <p:bldP spid="85" grpId="0" animBg="1"/>
      <p:bldP spid="90" grpId="0" animBg="1"/>
      <p:bldP spid="91" grpId="0" animBg="1"/>
      <p:bldP spid="92" grpId="0" animBg="1"/>
      <p:bldP spid="97" grpId="0" animBg="1"/>
      <p:bldP spid="103" grpId="0" animBg="1"/>
      <p:bldP spid="98" grpId="0" animBg="1"/>
      <p:bldP spid="100" grpId="0" animBg="1"/>
      <p:bldP spid="102" grpId="0"/>
      <p:bldP spid="107" grpId="0"/>
      <p:bldP spid="108" grpId="0"/>
      <p:bldP spid="109" grpId="0"/>
      <p:bldP spid="110" grpId="0"/>
      <p:bldP spid="111"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up, indoor, sitting, black&#10;&#10;Description generated with high confidence">
            <a:extLst>
              <a:ext uri="{FF2B5EF4-FFF2-40B4-BE49-F238E27FC236}">
                <a16:creationId xmlns:a16="http://schemas.microsoft.com/office/drawing/2014/main" id="{C8D31B5E-75F2-4F06-A07E-C3E214DA46F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348" r="-2" b="-2"/>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3502F52A-14A3-458D-A512-D49C0F095C61}"/>
              </a:ext>
            </a:extLst>
          </p:cNvPr>
          <p:cNvSpPr>
            <a:spLocks noGrp="1"/>
          </p:cNvSpPr>
          <p:nvPr>
            <p:ph type="title"/>
          </p:nvPr>
        </p:nvSpPr>
        <p:spPr>
          <a:xfrm>
            <a:off x="648929" y="629266"/>
            <a:ext cx="3651467" cy="1676603"/>
          </a:xfrm>
        </p:spPr>
        <p:txBody>
          <a:bodyPr>
            <a:normAutofit/>
          </a:bodyPr>
          <a:lstStyle/>
          <a:p>
            <a:r>
              <a:rPr lang="en-US" dirty="0"/>
              <a:t>lactic acid bacteria</a:t>
            </a:r>
          </a:p>
        </p:txBody>
      </p:sp>
      <p:sp>
        <p:nvSpPr>
          <p:cNvPr id="3" name="Content Placeholder 2">
            <a:extLst>
              <a:ext uri="{FF2B5EF4-FFF2-40B4-BE49-F238E27FC236}">
                <a16:creationId xmlns:a16="http://schemas.microsoft.com/office/drawing/2014/main" id="{A13FED1C-C9FD-4B0B-BCD0-CC6AD91532E6}"/>
              </a:ext>
            </a:extLst>
          </p:cNvPr>
          <p:cNvSpPr>
            <a:spLocks noGrp="1"/>
          </p:cNvSpPr>
          <p:nvPr>
            <p:ph idx="1"/>
          </p:nvPr>
        </p:nvSpPr>
        <p:spPr>
          <a:xfrm>
            <a:off x="648931" y="2438400"/>
            <a:ext cx="3651466" cy="3785419"/>
          </a:xfrm>
        </p:spPr>
        <p:txBody>
          <a:bodyPr>
            <a:normAutofit/>
          </a:bodyPr>
          <a:lstStyle/>
          <a:p>
            <a:r>
              <a:rPr lang="en-US" sz="1700"/>
              <a:t>Bacteria of several gram-positive genera, including Lactobacillus, Leuconostoc, and Streptococcus, are collectively known as the lactic acid bacteria (LAB), and various strains are important in food production. </a:t>
            </a:r>
          </a:p>
          <a:p>
            <a:pPr lvl="1"/>
            <a:r>
              <a:rPr lang="en-US" sz="1700"/>
              <a:t>During yogurt and cheese production, the highly acidic environment generated by lactic acid fermentation denatures proteins contained in milk, causing it to solidify. </a:t>
            </a:r>
          </a:p>
          <a:p>
            <a:endParaRPr lang="en-US" sz="1700"/>
          </a:p>
        </p:txBody>
      </p:sp>
      <p:sp>
        <p:nvSpPr>
          <p:cNvPr id="6" name="TextBox 5">
            <a:extLst>
              <a:ext uri="{FF2B5EF4-FFF2-40B4-BE49-F238E27FC236}">
                <a16:creationId xmlns:a16="http://schemas.microsoft.com/office/drawing/2014/main" id="{51302BE7-4EA6-4AFA-A339-6229013A47C8}"/>
              </a:ext>
            </a:extLst>
          </p:cNvPr>
          <p:cNvSpPr txBox="1"/>
          <p:nvPr/>
        </p:nvSpPr>
        <p:spPr>
          <a:xfrm>
            <a:off x="9551533" y="6657945"/>
            <a:ext cx="264046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flickr.com/photos/pixagraphic/6647908081/"/>
              </a:rPr>
              <a:t>This Photo</a:t>
            </a:r>
            <a:r>
              <a:rPr lang="en-US" sz="700">
                <a:solidFill>
                  <a:srgbClr val="FFFFFF"/>
                </a:solidFill>
              </a:rPr>
              <a:t> by Unknown Author is licensed under </a:t>
            </a:r>
            <a:r>
              <a:rPr lang="en-US" sz="700">
                <a:solidFill>
                  <a:srgbClr val="FFFFFF"/>
                </a:solidFill>
                <a:hlinkClick r:id="rId4" tooltip="https://creativecommons.org/licenses/by-nd/2.0/"/>
              </a:rPr>
              <a:t>CC BY-ND</a:t>
            </a:r>
            <a:endParaRPr lang="en-US" sz="700">
              <a:solidFill>
                <a:srgbClr val="FFFFFF"/>
              </a:solidFill>
            </a:endParaRPr>
          </a:p>
        </p:txBody>
      </p:sp>
    </p:spTree>
    <p:extLst>
      <p:ext uri="{BB962C8B-B14F-4D97-AF65-F5344CB8AC3E}">
        <p14:creationId xmlns:p14="http://schemas.microsoft.com/office/powerpoint/2010/main" val="355296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11F6-5683-437B-8CDF-BF191E0AF804}"/>
              </a:ext>
            </a:extLst>
          </p:cNvPr>
          <p:cNvSpPr>
            <a:spLocks noGrp="1"/>
          </p:cNvSpPr>
          <p:nvPr>
            <p:ph type="title"/>
          </p:nvPr>
        </p:nvSpPr>
        <p:spPr>
          <a:xfrm>
            <a:off x="5510046" y="365125"/>
            <a:ext cx="5843754" cy="1325563"/>
          </a:xfrm>
        </p:spPr>
        <p:txBody>
          <a:bodyPr/>
          <a:lstStyle/>
          <a:p>
            <a:r>
              <a:rPr lang="en-US" dirty="0"/>
              <a:t>Alcoholic Fermentation</a:t>
            </a:r>
          </a:p>
        </p:txBody>
      </p:sp>
      <p:sp>
        <p:nvSpPr>
          <p:cNvPr id="4" name="Oval 3">
            <a:extLst>
              <a:ext uri="{FF2B5EF4-FFF2-40B4-BE49-F238E27FC236}">
                <a16:creationId xmlns:a16="http://schemas.microsoft.com/office/drawing/2014/main" id="{B0C52170-9FCF-4B69-B4C3-A4525257BF4F}"/>
              </a:ext>
            </a:extLst>
          </p:cNvPr>
          <p:cNvSpPr/>
          <p:nvPr/>
        </p:nvSpPr>
        <p:spPr>
          <a:xfrm>
            <a:off x="1408397" y="174734"/>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5" name="Oval 4">
            <a:extLst>
              <a:ext uri="{FF2B5EF4-FFF2-40B4-BE49-F238E27FC236}">
                <a16:creationId xmlns:a16="http://schemas.microsoft.com/office/drawing/2014/main" id="{EF76C22B-E60A-41F8-AB3A-B32185FA5C8B}"/>
              </a:ext>
            </a:extLst>
          </p:cNvPr>
          <p:cNvSpPr/>
          <p:nvPr/>
        </p:nvSpPr>
        <p:spPr>
          <a:xfrm>
            <a:off x="1890944" y="174734"/>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6" name="Oval 5">
            <a:extLst>
              <a:ext uri="{FF2B5EF4-FFF2-40B4-BE49-F238E27FC236}">
                <a16:creationId xmlns:a16="http://schemas.microsoft.com/office/drawing/2014/main" id="{8EC181A3-36D7-4F9E-B4FF-D65209F97863}"/>
              </a:ext>
            </a:extLst>
          </p:cNvPr>
          <p:cNvSpPr/>
          <p:nvPr/>
        </p:nvSpPr>
        <p:spPr>
          <a:xfrm>
            <a:off x="2373491" y="174733"/>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7" name="Oval 6">
            <a:extLst>
              <a:ext uri="{FF2B5EF4-FFF2-40B4-BE49-F238E27FC236}">
                <a16:creationId xmlns:a16="http://schemas.microsoft.com/office/drawing/2014/main" id="{3E437663-1947-4157-BB0F-E7B9ED78AD66}"/>
              </a:ext>
            </a:extLst>
          </p:cNvPr>
          <p:cNvSpPr/>
          <p:nvPr/>
        </p:nvSpPr>
        <p:spPr>
          <a:xfrm>
            <a:off x="2856038" y="174732"/>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8" name="Oval 7">
            <a:extLst>
              <a:ext uri="{FF2B5EF4-FFF2-40B4-BE49-F238E27FC236}">
                <a16:creationId xmlns:a16="http://schemas.microsoft.com/office/drawing/2014/main" id="{70DEFDD7-5025-4590-859F-448597C6AC02}"/>
              </a:ext>
            </a:extLst>
          </p:cNvPr>
          <p:cNvSpPr/>
          <p:nvPr/>
        </p:nvSpPr>
        <p:spPr>
          <a:xfrm>
            <a:off x="3338585" y="183608"/>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9" name="Oval 8">
            <a:extLst>
              <a:ext uri="{FF2B5EF4-FFF2-40B4-BE49-F238E27FC236}">
                <a16:creationId xmlns:a16="http://schemas.microsoft.com/office/drawing/2014/main" id="{9966AB2E-045B-4A77-AFDA-E21E671021C1}"/>
              </a:ext>
            </a:extLst>
          </p:cNvPr>
          <p:cNvSpPr/>
          <p:nvPr/>
        </p:nvSpPr>
        <p:spPr>
          <a:xfrm>
            <a:off x="3821132" y="174731"/>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10" name="Oval 9">
            <a:extLst>
              <a:ext uri="{FF2B5EF4-FFF2-40B4-BE49-F238E27FC236}">
                <a16:creationId xmlns:a16="http://schemas.microsoft.com/office/drawing/2014/main" id="{A06E0B9B-3F52-4F3D-AA49-6A50D495BA65}"/>
              </a:ext>
            </a:extLst>
          </p:cNvPr>
          <p:cNvSpPr/>
          <p:nvPr/>
        </p:nvSpPr>
        <p:spPr>
          <a:xfrm>
            <a:off x="2225187" y="2416130"/>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11" name="Oval 10">
            <a:extLst>
              <a:ext uri="{FF2B5EF4-FFF2-40B4-BE49-F238E27FC236}">
                <a16:creationId xmlns:a16="http://schemas.microsoft.com/office/drawing/2014/main" id="{305540AE-864D-47EF-9980-BDAD62E2E961}"/>
              </a:ext>
            </a:extLst>
          </p:cNvPr>
          <p:cNvSpPr/>
          <p:nvPr/>
        </p:nvSpPr>
        <p:spPr>
          <a:xfrm>
            <a:off x="2707734" y="2416130"/>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12" name="Oval 11">
            <a:extLst>
              <a:ext uri="{FF2B5EF4-FFF2-40B4-BE49-F238E27FC236}">
                <a16:creationId xmlns:a16="http://schemas.microsoft.com/office/drawing/2014/main" id="{631C0FBA-8041-4463-BE18-ABBF9D64A248}"/>
              </a:ext>
            </a:extLst>
          </p:cNvPr>
          <p:cNvSpPr/>
          <p:nvPr/>
        </p:nvSpPr>
        <p:spPr>
          <a:xfrm>
            <a:off x="3190281" y="2416129"/>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13" name="Oval 12">
            <a:extLst>
              <a:ext uri="{FF2B5EF4-FFF2-40B4-BE49-F238E27FC236}">
                <a16:creationId xmlns:a16="http://schemas.microsoft.com/office/drawing/2014/main" id="{CA8FF0C1-EEEC-4F3C-ABFF-F8C795938722}"/>
              </a:ext>
            </a:extLst>
          </p:cNvPr>
          <p:cNvSpPr/>
          <p:nvPr/>
        </p:nvSpPr>
        <p:spPr>
          <a:xfrm>
            <a:off x="2459599" y="4099163"/>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14" name="Oval 13">
            <a:extLst>
              <a:ext uri="{FF2B5EF4-FFF2-40B4-BE49-F238E27FC236}">
                <a16:creationId xmlns:a16="http://schemas.microsoft.com/office/drawing/2014/main" id="{6E3ADD4C-7048-4FC6-BE39-7FB7E28A5709}"/>
              </a:ext>
            </a:extLst>
          </p:cNvPr>
          <p:cNvSpPr/>
          <p:nvPr/>
        </p:nvSpPr>
        <p:spPr>
          <a:xfrm>
            <a:off x="2942146" y="4099163"/>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pic>
        <p:nvPicPr>
          <p:cNvPr id="16" name="Picture 15">
            <a:extLst>
              <a:ext uri="{FF2B5EF4-FFF2-40B4-BE49-F238E27FC236}">
                <a16:creationId xmlns:a16="http://schemas.microsoft.com/office/drawing/2014/main" id="{82AEF6B2-33C7-44BF-A44E-D6A750C56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034" b="56987" l="16525" r="30465">
                        <a14:foregroundMark x1="23986" y1="43982" x2="23986" y2="43982"/>
                        <a14:foregroundMark x1="19175" y1="55937" x2="19175" y2="55937"/>
                        <a14:foregroundMark x1="19175" y1="55937" x2="19175" y2="55937"/>
                        <a14:foregroundMark x1="17965" y1="54725" x2="17965" y2="54725"/>
                        <a14:foregroundMark x1="16852" y1="52504" x2="16852" y2="52504"/>
                        <a14:foregroundMark x1="16852" y1="50040" x2="16852" y2="50040"/>
                        <a14:foregroundMark x1="22546" y1="57027" x2="22546" y2="57027"/>
                        <a14:foregroundMark x1="16525" y1="50323" x2="16525" y2="50323"/>
                      </a14:backgroundRemoval>
                    </a14:imgEffect>
                  </a14:imgLayer>
                </a14:imgProps>
              </a:ext>
              <a:ext uri="{28A0092B-C50C-407E-A947-70E740481C1C}">
                <a14:useLocalDpi xmlns:a14="http://schemas.microsoft.com/office/drawing/2010/main" val="0"/>
              </a:ext>
            </a:extLst>
          </a:blip>
          <a:srcRect l="15530" t="39223" r="67818" b="41877"/>
          <a:stretch/>
        </p:blipFill>
        <p:spPr>
          <a:xfrm rot="12477059">
            <a:off x="1952386" y="1224171"/>
            <a:ext cx="684730" cy="629641"/>
          </a:xfrm>
          <a:prstGeom prst="rect">
            <a:avLst/>
          </a:prstGeom>
        </p:spPr>
      </p:pic>
      <p:pic>
        <p:nvPicPr>
          <p:cNvPr id="17" name="Picture 16">
            <a:extLst>
              <a:ext uri="{FF2B5EF4-FFF2-40B4-BE49-F238E27FC236}">
                <a16:creationId xmlns:a16="http://schemas.microsoft.com/office/drawing/2014/main" id="{FA4E142B-0414-473D-8547-F69A7E8F65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034" b="56987" l="16525" r="30465">
                        <a14:foregroundMark x1="23986" y1="43982" x2="23986" y2="43982"/>
                        <a14:foregroundMark x1="19175" y1="55937" x2="19175" y2="55937"/>
                        <a14:foregroundMark x1="19175" y1="55937" x2="19175" y2="55937"/>
                        <a14:foregroundMark x1="17965" y1="54725" x2="17965" y2="54725"/>
                        <a14:foregroundMark x1="16852" y1="52504" x2="16852" y2="52504"/>
                        <a14:foregroundMark x1="16852" y1="50040" x2="16852" y2="50040"/>
                        <a14:foregroundMark x1="22546" y1="57027" x2="22546" y2="57027"/>
                        <a14:foregroundMark x1="16525" y1="50323" x2="16525" y2="50323"/>
                      </a14:backgroundRemoval>
                    </a14:imgEffect>
                  </a14:imgLayer>
                </a14:imgProps>
              </a:ext>
              <a:ext uri="{28A0092B-C50C-407E-A947-70E740481C1C}">
                <a14:useLocalDpi xmlns:a14="http://schemas.microsoft.com/office/drawing/2010/main" val="0"/>
              </a:ext>
            </a:extLst>
          </a:blip>
          <a:srcRect l="15530" t="39223" r="67818" b="41877"/>
          <a:stretch/>
        </p:blipFill>
        <p:spPr>
          <a:xfrm rot="9122941" flipH="1">
            <a:off x="3146906" y="994295"/>
            <a:ext cx="684730" cy="629641"/>
          </a:xfrm>
          <a:prstGeom prst="rect">
            <a:avLst/>
          </a:prstGeom>
        </p:spPr>
      </p:pic>
      <p:sp>
        <p:nvSpPr>
          <p:cNvPr id="18" name="Rectangle 17">
            <a:extLst>
              <a:ext uri="{FF2B5EF4-FFF2-40B4-BE49-F238E27FC236}">
                <a16:creationId xmlns:a16="http://schemas.microsoft.com/office/drawing/2014/main" id="{EF793312-6AAB-445C-A43A-44C8B1173D52}"/>
              </a:ext>
            </a:extLst>
          </p:cNvPr>
          <p:cNvSpPr/>
          <p:nvPr/>
        </p:nvSpPr>
        <p:spPr>
          <a:xfrm>
            <a:off x="3265392" y="800191"/>
            <a:ext cx="797013" cy="523220"/>
          </a:xfrm>
          <a:prstGeom prst="rect">
            <a:avLst/>
          </a:prstGeom>
          <a:noFill/>
        </p:spPr>
        <p:txBody>
          <a:bodyPr wrap="none" lIns="91440" tIns="45720" rIns="91440" bIns="45720">
            <a:spAutoFit/>
          </a:bodyPr>
          <a:lstStyle/>
          <a:p>
            <a:pPr algn="ctr"/>
            <a:r>
              <a:rPr lang="en-US" sz="2800" dirty="0">
                <a:ln w="0"/>
                <a:gradFill>
                  <a:gsLst>
                    <a:gs pos="21000">
                      <a:srgbClr val="53575C"/>
                    </a:gs>
                    <a:gs pos="88000">
                      <a:srgbClr val="C5C7CA"/>
                    </a:gs>
                  </a:gsLst>
                  <a:lin ang="5400000"/>
                </a:gradFill>
              </a:rPr>
              <a:t> ADP</a:t>
            </a:r>
            <a:endParaRPr lang="en-US" sz="2800" b="0" cap="none" spc="0" dirty="0">
              <a:ln w="0"/>
              <a:gradFill>
                <a:gsLst>
                  <a:gs pos="21000">
                    <a:srgbClr val="53575C"/>
                  </a:gs>
                  <a:gs pos="88000">
                    <a:srgbClr val="C5C7CA"/>
                  </a:gs>
                </a:gsLst>
                <a:lin ang="5400000"/>
              </a:gradFill>
              <a:effectLst/>
            </a:endParaRPr>
          </a:p>
        </p:txBody>
      </p:sp>
      <p:sp>
        <p:nvSpPr>
          <p:cNvPr id="19" name="Rectangle 18">
            <a:extLst>
              <a:ext uri="{FF2B5EF4-FFF2-40B4-BE49-F238E27FC236}">
                <a16:creationId xmlns:a16="http://schemas.microsoft.com/office/drawing/2014/main" id="{64EFE4D6-31A9-48CD-BB68-329C73EBB984}"/>
              </a:ext>
            </a:extLst>
          </p:cNvPr>
          <p:cNvSpPr/>
          <p:nvPr/>
        </p:nvSpPr>
        <p:spPr>
          <a:xfrm>
            <a:off x="1563068" y="979417"/>
            <a:ext cx="930063" cy="523220"/>
          </a:xfrm>
          <a:prstGeom prst="rect">
            <a:avLst/>
          </a:prstGeom>
          <a:noFill/>
        </p:spPr>
        <p:txBody>
          <a:bodyPr wrap="none" lIns="91440" tIns="45720" rIns="91440" bIns="45720">
            <a:spAutoFit/>
          </a:bodyPr>
          <a:lstStyle/>
          <a:p>
            <a:pPr algn="ctr"/>
            <a:r>
              <a:rPr lang="en-US" sz="2800" dirty="0">
                <a:ln w="0"/>
                <a:gradFill>
                  <a:gsLst>
                    <a:gs pos="21000">
                      <a:srgbClr val="53575C"/>
                    </a:gs>
                    <a:gs pos="88000">
                      <a:srgbClr val="C5C7CA"/>
                    </a:gs>
                  </a:gsLst>
                  <a:lin ang="5400000"/>
                </a:gradFill>
              </a:rPr>
              <a:t> NAD</a:t>
            </a:r>
            <a:r>
              <a:rPr lang="en-US" sz="2800" baseline="30000" dirty="0">
                <a:ln w="0"/>
                <a:gradFill>
                  <a:gsLst>
                    <a:gs pos="21000">
                      <a:srgbClr val="53575C"/>
                    </a:gs>
                    <a:gs pos="88000">
                      <a:srgbClr val="C5C7CA"/>
                    </a:gs>
                  </a:gsLst>
                  <a:lin ang="5400000"/>
                </a:gradFill>
              </a:rPr>
              <a:t>+</a:t>
            </a:r>
            <a:endParaRPr lang="en-US" sz="2800" b="0" cap="none" spc="0" baseline="30000" dirty="0">
              <a:ln w="0"/>
              <a:gradFill>
                <a:gsLst>
                  <a:gs pos="21000">
                    <a:srgbClr val="53575C"/>
                  </a:gs>
                  <a:gs pos="88000">
                    <a:srgbClr val="C5C7CA"/>
                  </a:gs>
                </a:gsLst>
                <a:lin ang="5400000"/>
              </a:gradFill>
              <a:effectLst/>
            </a:endParaRPr>
          </a:p>
        </p:txBody>
      </p:sp>
      <p:sp>
        <p:nvSpPr>
          <p:cNvPr id="20" name="Rectangle 19">
            <a:extLst>
              <a:ext uri="{FF2B5EF4-FFF2-40B4-BE49-F238E27FC236}">
                <a16:creationId xmlns:a16="http://schemas.microsoft.com/office/drawing/2014/main" id="{24ACF416-5E13-4E3F-90A3-C890A2ADBDCA}"/>
              </a:ext>
            </a:extLst>
          </p:cNvPr>
          <p:cNvSpPr/>
          <p:nvPr/>
        </p:nvSpPr>
        <p:spPr>
          <a:xfrm>
            <a:off x="1146858" y="1406872"/>
            <a:ext cx="1008609" cy="523220"/>
          </a:xfrm>
          <a:prstGeom prst="rect">
            <a:avLst/>
          </a:prstGeom>
          <a:noFill/>
        </p:spPr>
        <p:txBody>
          <a:bodyPr wrap="none" lIns="91440" tIns="45720" rIns="91440" bIns="45720">
            <a:spAutoFit/>
          </a:bodyPr>
          <a:lstStyle/>
          <a:p>
            <a:pPr algn="ctr"/>
            <a:r>
              <a:rPr lang="en-US" sz="2800" dirty="0">
                <a:ln w="0"/>
                <a:gradFill>
                  <a:gsLst>
                    <a:gs pos="21000">
                      <a:srgbClr val="53575C"/>
                    </a:gs>
                    <a:gs pos="88000">
                      <a:srgbClr val="C5C7CA"/>
                    </a:gs>
                  </a:gsLst>
                  <a:lin ang="5400000"/>
                </a:gradFill>
              </a:rPr>
              <a:t> NADH</a:t>
            </a:r>
            <a:endParaRPr lang="en-US" sz="2800" b="0" cap="none" spc="0" dirty="0">
              <a:ln w="0"/>
              <a:gradFill>
                <a:gsLst>
                  <a:gs pos="21000">
                    <a:srgbClr val="53575C"/>
                  </a:gs>
                  <a:gs pos="88000">
                    <a:srgbClr val="C5C7CA"/>
                  </a:gs>
                </a:gsLst>
                <a:lin ang="5400000"/>
              </a:gradFill>
              <a:effectLst/>
            </a:endParaRPr>
          </a:p>
        </p:txBody>
      </p:sp>
      <p:sp>
        <p:nvSpPr>
          <p:cNvPr id="21" name="Rectangle 20">
            <a:extLst>
              <a:ext uri="{FF2B5EF4-FFF2-40B4-BE49-F238E27FC236}">
                <a16:creationId xmlns:a16="http://schemas.microsoft.com/office/drawing/2014/main" id="{674E2B38-BD97-49AF-83B2-69A0053BADA4}"/>
              </a:ext>
            </a:extLst>
          </p:cNvPr>
          <p:cNvSpPr/>
          <p:nvPr/>
        </p:nvSpPr>
        <p:spPr>
          <a:xfrm>
            <a:off x="3491503" y="1145262"/>
            <a:ext cx="797013" cy="523220"/>
          </a:xfrm>
          <a:prstGeom prst="rect">
            <a:avLst/>
          </a:prstGeom>
          <a:noFill/>
        </p:spPr>
        <p:txBody>
          <a:bodyPr wrap="none" lIns="91440" tIns="45720" rIns="91440" bIns="45720">
            <a:spAutoFit/>
          </a:bodyPr>
          <a:lstStyle/>
          <a:p>
            <a:pPr algn="ctr"/>
            <a:r>
              <a:rPr lang="en-US" sz="2800" dirty="0">
                <a:ln w="0"/>
                <a:gradFill>
                  <a:gsLst>
                    <a:gs pos="21000">
                      <a:srgbClr val="53575C"/>
                    </a:gs>
                    <a:gs pos="88000">
                      <a:srgbClr val="C5C7CA"/>
                    </a:gs>
                  </a:gsLst>
                  <a:lin ang="5400000"/>
                </a:gradFill>
              </a:rPr>
              <a:t> ATP</a:t>
            </a:r>
            <a:endParaRPr lang="en-US" sz="2800" b="0" cap="none" spc="0" dirty="0">
              <a:ln w="0"/>
              <a:gradFill>
                <a:gsLst>
                  <a:gs pos="21000">
                    <a:srgbClr val="53575C"/>
                  </a:gs>
                  <a:gs pos="88000">
                    <a:srgbClr val="C5C7CA"/>
                  </a:gs>
                </a:gsLst>
                <a:lin ang="5400000"/>
              </a:gradFill>
              <a:effectLst/>
            </a:endParaRPr>
          </a:p>
        </p:txBody>
      </p:sp>
      <p:sp>
        <p:nvSpPr>
          <p:cNvPr id="22" name="Rectangle 21">
            <a:extLst>
              <a:ext uri="{FF2B5EF4-FFF2-40B4-BE49-F238E27FC236}">
                <a16:creationId xmlns:a16="http://schemas.microsoft.com/office/drawing/2014/main" id="{EB8387EE-AEC3-4DD4-9D38-3C58D8F70217}"/>
              </a:ext>
            </a:extLst>
          </p:cNvPr>
          <p:cNvSpPr/>
          <p:nvPr/>
        </p:nvSpPr>
        <p:spPr>
          <a:xfrm>
            <a:off x="2489613" y="548030"/>
            <a:ext cx="774571" cy="369332"/>
          </a:xfrm>
          <a:prstGeom prst="rect">
            <a:avLst/>
          </a:prstGeom>
        </p:spPr>
        <p:txBody>
          <a:bodyPr wrap="none">
            <a:spAutoFit/>
          </a:bodyPr>
          <a:lstStyle/>
          <a:p>
            <a:r>
              <a:rPr lang="en-US" dirty="0">
                <a:ln w="0"/>
                <a:gradFill>
                  <a:gsLst>
                    <a:gs pos="21000">
                      <a:srgbClr val="53575C"/>
                    </a:gs>
                    <a:gs pos="88000">
                      <a:srgbClr val="C5C7CA"/>
                    </a:gs>
                  </a:gsLst>
                  <a:lin ang="5400000"/>
                </a:gradFill>
              </a:rPr>
              <a:t>glucose</a:t>
            </a:r>
            <a:endParaRPr lang="en-US" dirty="0"/>
          </a:p>
        </p:txBody>
      </p:sp>
      <p:pic>
        <p:nvPicPr>
          <p:cNvPr id="23" name="Picture 22">
            <a:extLst>
              <a:ext uri="{FF2B5EF4-FFF2-40B4-BE49-F238E27FC236}">
                <a16:creationId xmlns:a16="http://schemas.microsoft.com/office/drawing/2014/main" id="{29FAFB94-729B-4E60-9A05-B2D8B54459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9" b="18296" l="37533" r="65281">
                        <a14:foregroundMark x1="46466" y1="15267" x2="46466" y2="15267"/>
                        <a14:foregroundMark x1="43357" y1="15670" x2="50818" y2="15267"/>
                        <a14:foregroundMark x1="41688" y1="8522" x2="41688" y2="8522"/>
                        <a14:foregroundMark x1="57821" y1="6058" x2="60275" y2="8805"/>
                        <a14:foregroundMark x1="54385" y1="8522" x2="54385" y2="8522"/>
                        <a14:foregroundMark x1="58737" y1="17044" x2="61846" y2="14863"/>
                        <a14:foregroundMark x1="56381" y1="18296" x2="56381" y2="18296"/>
                        <a14:foregroundMark x1="56381" y1="18134" x2="57395" y2="17447"/>
                        <a14:foregroundMark x1="65281" y1="12924" x2="65281" y2="12924"/>
                        <a14:foregroundMark x1="65281" y1="12924" x2="64856" y2="12924"/>
                      </a14:backgroundRemoval>
                    </a14:imgEffect>
                  </a14:imgLayer>
                </a14:imgProps>
              </a:ext>
              <a:ext uri="{28A0092B-C50C-407E-A947-70E740481C1C}">
                <a14:useLocalDpi xmlns:a14="http://schemas.microsoft.com/office/drawing/2010/main" val="0"/>
              </a:ext>
            </a:extLst>
          </a:blip>
          <a:srcRect l="34210" r="32077" b="79939"/>
          <a:stretch/>
        </p:blipFill>
        <p:spPr>
          <a:xfrm rot="5177190">
            <a:off x="2168665" y="1187910"/>
            <a:ext cx="1633887" cy="787723"/>
          </a:xfrm>
          <a:prstGeom prst="rect">
            <a:avLst/>
          </a:prstGeom>
        </p:spPr>
      </p:pic>
      <p:sp>
        <p:nvSpPr>
          <p:cNvPr id="24" name="Rectangle 23">
            <a:extLst>
              <a:ext uri="{FF2B5EF4-FFF2-40B4-BE49-F238E27FC236}">
                <a16:creationId xmlns:a16="http://schemas.microsoft.com/office/drawing/2014/main" id="{BD03A792-8A75-4FF3-88B1-C142BD3C8CC2}"/>
              </a:ext>
            </a:extLst>
          </p:cNvPr>
          <p:cNvSpPr/>
          <p:nvPr/>
        </p:nvSpPr>
        <p:spPr>
          <a:xfrm>
            <a:off x="2552338" y="2812653"/>
            <a:ext cx="872355" cy="369332"/>
          </a:xfrm>
          <a:prstGeom prst="rect">
            <a:avLst/>
          </a:prstGeom>
        </p:spPr>
        <p:txBody>
          <a:bodyPr wrap="none">
            <a:spAutoFit/>
          </a:bodyPr>
          <a:lstStyle/>
          <a:p>
            <a:r>
              <a:rPr lang="en-US" dirty="0">
                <a:ln w="0"/>
                <a:gradFill>
                  <a:gsLst>
                    <a:gs pos="21000">
                      <a:srgbClr val="53575C"/>
                    </a:gs>
                    <a:gs pos="88000">
                      <a:srgbClr val="C5C7CA"/>
                    </a:gs>
                  </a:gsLst>
                  <a:lin ang="5400000"/>
                </a:gradFill>
              </a:rPr>
              <a:t>pyruvate</a:t>
            </a:r>
            <a:endParaRPr lang="en-US" dirty="0"/>
          </a:p>
        </p:txBody>
      </p:sp>
      <p:sp>
        <p:nvSpPr>
          <p:cNvPr id="25" name="Rectangle 24">
            <a:extLst>
              <a:ext uri="{FF2B5EF4-FFF2-40B4-BE49-F238E27FC236}">
                <a16:creationId xmlns:a16="http://schemas.microsoft.com/office/drawing/2014/main" id="{453E27AC-D6BB-4899-90DF-31BA8A592349}"/>
              </a:ext>
            </a:extLst>
          </p:cNvPr>
          <p:cNvSpPr/>
          <p:nvPr/>
        </p:nvSpPr>
        <p:spPr>
          <a:xfrm>
            <a:off x="1699546" y="2192913"/>
            <a:ext cx="553357" cy="830997"/>
          </a:xfrm>
          <a:prstGeom prst="rect">
            <a:avLst/>
          </a:prstGeom>
        </p:spPr>
        <p:txBody>
          <a:bodyPr wrap="none">
            <a:spAutoFit/>
          </a:bodyPr>
          <a:lstStyle/>
          <a:p>
            <a:r>
              <a:rPr lang="en-US" sz="4800" dirty="0">
                <a:ln w="0"/>
                <a:latin typeface="Cooper Black" panose="0208090404030B020404" pitchFamily="18" charset="0"/>
              </a:rPr>
              <a:t>2</a:t>
            </a:r>
            <a:endParaRPr lang="en-US" sz="4800" dirty="0">
              <a:latin typeface="Cooper Black" panose="0208090404030B020404" pitchFamily="18" charset="0"/>
            </a:endParaRPr>
          </a:p>
        </p:txBody>
      </p:sp>
      <p:pic>
        <p:nvPicPr>
          <p:cNvPr id="26" name="Picture 25">
            <a:extLst>
              <a:ext uri="{FF2B5EF4-FFF2-40B4-BE49-F238E27FC236}">
                <a16:creationId xmlns:a16="http://schemas.microsoft.com/office/drawing/2014/main" id="{B91A2DE2-5415-4BCB-9CA0-1F5A92D201E8}"/>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1979" b="18296" l="37533" r="65281">
                        <a14:foregroundMark x1="46466" y1="15267" x2="46466" y2="15267"/>
                        <a14:foregroundMark x1="43357" y1="15670" x2="50818" y2="15267"/>
                        <a14:foregroundMark x1="41688" y1="8522" x2="41688" y2="8522"/>
                        <a14:foregroundMark x1="57821" y1="6058" x2="60275" y2="8805"/>
                        <a14:foregroundMark x1="54385" y1="8522" x2="54385" y2="8522"/>
                        <a14:foregroundMark x1="58737" y1="17044" x2="61846" y2="14863"/>
                        <a14:foregroundMark x1="56381" y1="18296" x2="56381" y2="18296"/>
                        <a14:foregroundMark x1="56381" y1="18134" x2="57395" y2="17447"/>
                        <a14:foregroundMark x1="65281" y1="12924" x2="65281" y2="12924"/>
                        <a14:foregroundMark x1="65281" y1="12924" x2="64856" y2="12924"/>
                      </a14:backgroundRemoval>
                    </a14:imgEffect>
                  </a14:imgLayer>
                </a14:imgProps>
              </a:ext>
              <a:ext uri="{28A0092B-C50C-407E-A947-70E740481C1C}">
                <a14:useLocalDpi xmlns:a14="http://schemas.microsoft.com/office/drawing/2010/main" val="0"/>
              </a:ext>
            </a:extLst>
          </a:blip>
          <a:srcRect l="34210" r="32077" b="79939"/>
          <a:stretch/>
        </p:blipFill>
        <p:spPr>
          <a:xfrm rot="5400000">
            <a:off x="2371305" y="3359859"/>
            <a:ext cx="1193543" cy="575426"/>
          </a:xfrm>
          <a:prstGeom prst="rect">
            <a:avLst/>
          </a:prstGeom>
        </p:spPr>
      </p:pic>
      <p:pic>
        <p:nvPicPr>
          <p:cNvPr id="27" name="Picture 26">
            <a:extLst>
              <a:ext uri="{FF2B5EF4-FFF2-40B4-BE49-F238E27FC236}">
                <a16:creationId xmlns:a16="http://schemas.microsoft.com/office/drawing/2014/main" id="{A1DC6246-3674-4B58-B46D-F2BACF2CB0A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9670" b="97741" l="37963" r="62207"/>
                    </a14:imgEffect>
                  </a14:imgLayer>
                </a14:imgProps>
              </a:ext>
              <a:ext uri="{28A0092B-C50C-407E-A947-70E740481C1C}">
                <a14:useLocalDpi xmlns:a14="http://schemas.microsoft.com/office/drawing/2010/main" val="0"/>
              </a:ext>
            </a:extLst>
          </a:blip>
          <a:srcRect l="34933" t="77411" r="34762"/>
          <a:stretch/>
        </p:blipFill>
        <p:spPr>
          <a:xfrm rot="9381968">
            <a:off x="2285237" y="3212848"/>
            <a:ext cx="656775" cy="591975"/>
          </a:xfrm>
          <a:prstGeom prst="rect">
            <a:avLst/>
          </a:prstGeom>
        </p:spPr>
      </p:pic>
      <p:sp>
        <p:nvSpPr>
          <p:cNvPr id="28" name="Rectangle 27">
            <a:extLst>
              <a:ext uri="{FF2B5EF4-FFF2-40B4-BE49-F238E27FC236}">
                <a16:creationId xmlns:a16="http://schemas.microsoft.com/office/drawing/2014/main" id="{DEA8D7CC-E40F-4103-AD6B-E194F3ED7539}"/>
              </a:ext>
            </a:extLst>
          </p:cNvPr>
          <p:cNvSpPr/>
          <p:nvPr/>
        </p:nvSpPr>
        <p:spPr>
          <a:xfrm rot="21057854">
            <a:off x="1911689" y="3589982"/>
            <a:ext cx="551754" cy="307777"/>
          </a:xfrm>
          <a:prstGeom prst="rect">
            <a:avLst/>
          </a:prstGeom>
        </p:spPr>
        <p:txBody>
          <a:bodyPr wrap="none">
            <a:spAutoFit/>
          </a:bodyPr>
          <a:lstStyle/>
          <a:p>
            <a:r>
              <a:rPr lang="en-US" sz="1400" dirty="0">
                <a:ln w="0"/>
                <a:gradFill>
                  <a:gsLst>
                    <a:gs pos="21000">
                      <a:srgbClr val="53575C"/>
                    </a:gs>
                    <a:gs pos="88000">
                      <a:srgbClr val="C5C7CA"/>
                    </a:gs>
                  </a:gsLst>
                  <a:lin ang="5400000"/>
                </a:gradFill>
              </a:rPr>
              <a:t>2 CO</a:t>
            </a:r>
            <a:r>
              <a:rPr lang="en-US" sz="1400" baseline="30000" dirty="0">
                <a:ln w="0"/>
                <a:gradFill>
                  <a:gsLst>
                    <a:gs pos="21000">
                      <a:srgbClr val="53575C"/>
                    </a:gs>
                    <a:gs pos="88000">
                      <a:srgbClr val="C5C7CA"/>
                    </a:gs>
                  </a:gsLst>
                  <a:lin ang="5400000"/>
                </a:gradFill>
              </a:rPr>
              <a:t>2</a:t>
            </a:r>
            <a:endParaRPr lang="en-US" sz="1400" baseline="30000" dirty="0"/>
          </a:p>
        </p:txBody>
      </p:sp>
      <p:sp>
        <p:nvSpPr>
          <p:cNvPr id="29" name="Rectangle 28">
            <a:extLst>
              <a:ext uri="{FF2B5EF4-FFF2-40B4-BE49-F238E27FC236}">
                <a16:creationId xmlns:a16="http://schemas.microsoft.com/office/drawing/2014/main" id="{F59DA1A0-F258-4DDE-A12B-3074148A391C}"/>
              </a:ext>
            </a:extLst>
          </p:cNvPr>
          <p:cNvSpPr/>
          <p:nvPr/>
        </p:nvSpPr>
        <p:spPr>
          <a:xfrm>
            <a:off x="2361980" y="4554744"/>
            <a:ext cx="1212191" cy="369332"/>
          </a:xfrm>
          <a:prstGeom prst="rect">
            <a:avLst/>
          </a:prstGeom>
        </p:spPr>
        <p:txBody>
          <a:bodyPr wrap="none">
            <a:spAutoFit/>
          </a:bodyPr>
          <a:lstStyle/>
          <a:p>
            <a:r>
              <a:rPr lang="en-US" dirty="0">
                <a:ln w="0"/>
                <a:gradFill>
                  <a:gsLst>
                    <a:gs pos="21000">
                      <a:srgbClr val="53575C"/>
                    </a:gs>
                    <a:gs pos="88000">
                      <a:srgbClr val="C5C7CA"/>
                    </a:gs>
                  </a:gsLst>
                  <a:lin ang="5400000"/>
                </a:gradFill>
              </a:rPr>
              <a:t>acetaldehyde</a:t>
            </a:r>
            <a:endParaRPr lang="en-US" dirty="0"/>
          </a:p>
        </p:txBody>
      </p:sp>
      <p:pic>
        <p:nvPicPr>
          <p:cNvPr id="30" name="Picture 29">
            <a:extLst>
              <a:ext uri="{FF2B5EF4-FFF2-40B4-BE49-F238E27FC236}">
                <a16:creationId xmlns:a16="http://schemas.microsoft.com/office/drawing/2014/main" id="{8BD2C6A8-3931-4CA5-8C0A-B15AFFB8A00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79" b="18296" l="37533" r="65281">
                        <a14:foregroundMark x1="46466" y1="15267" x2="46466" y2="15267"/>
                        <a14:foregroundMark x1="43357" y1="15670" x2="50818" y2="15267"/>
                        <a14:foregroundMark x1="41688" y1="8522" x2="41688" y2="8522"/>
                        <a14:foregroundMark x1="57821" y1="6058" x2="60275" y2="8805"/>
                        <a14:foregroundMark x1="54385" y1="8522" x2="54385" y2="8522"/>
                        <a14:foregroundMark x1="58737" y1="17044" x2="61846" y2="14863"/>
                        <a14:foregroundMark x1="56381" y1="18296" x2="56381" y2="18296"/>
                        <a14:foregroundMark x1="56381" y1="18134" x2="57395" y2="17447"/>
                        <a14:foregroundMark x1="65281" y1="12924" x2="65281" y2="12924"/>
                        <a14:foregroundMark x1="65281" y1="12924" x2="64856" y2="12924"/>
                      </a14:backgroundRemoval>
                    </a14:imgEffect>
                  </a14:imgLayer>
                </a14:imgProps>
              </a:ext>
              <a:ext uri="{28A0092B-C50C-407E-A947-70E740481C1C}">
                <a14:useLocalDpi xmlns:a14="http://schemas.microsoft.com/office/drawing/2010/main" val="0"/>
              </a:ext>
            </a:extLst>
          </a:blip>
          <a:srcRect l="34210" r="32077" b="79939"/>
          <a:stretch/>
        </p:blipFill>
        <p:spPr>
          <a:xfrm rot="5400000">
            <a:off x="2320469" y="5057968"/>
            <a:ext cx="1429038" cy="688962"/>
          </a:xfrm>
          <a:prstGeom prst="rect">
            <a:avLst/>
          </a:prstGeom>
        </p:spPr>
      </p:pic>
      <p:pic>
        <p:nvPicPr>
          <p:cNvPr id="31" name="Picture 30">
            <a:extLst>
              <a:ext uri="{FF2B5EF4-FFF2-40B4-BE49-F238E27FC236}">
                <a16:creationId xmlns:a16="http://schemas.microsoft.com/office/drawing/2014/main" id="{9B4EC1EB-EFDD-4B96-9771-88C32C48A4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034" b="56987" l="16525" r="30465">
                        <a14:foregroundMark x1="23986" y1="43982" x2="23986" y2="43982"/>
                        <a14:foregroundMark x1="19175" y1="55937" x2="19175" y2="55937"/>
                        <a14:foregroundMark x1="19175" y1="55937" x2="19175" y2="55937"/>
                        <a14:foregroundMark x1="17965" y1="54725" x2="17965" y2="54725"/>
                        <a14:foregroundMark x1="16852" y1="52504" x2="16852" y2="52504"/>
                        <a14:foregroundMark x1="16852" y1="50040" x2="16852" y2="50040"/>
                        <a14:foregroundMark x1="22546" y1="57027" x2="22546" y2="57027"/>
                        <a14:foregroundMark x1="16525" y1="50323" x2="16525" y2="50323"/>
                      </a14:backgroundRemoval>
                    </a14:imgEffect>
                  </a14:imgLayer>
                </a14:imgProps>
              </a:ext>
              <a:ext uri="{28A0092B-C50C-407E-A947-70E740481C1C}">
                <a14:useLocalDpi xmlns:a14="http://schemas.microsoft.com/office/drawing/2010/main" val="0"/>
              </a:ext>
            </a:extLst>
          </a:blip>
          <a:srcRect l="15530" t="39223" r="67818" b="41877"/>
          <a:stretch/>
        </p:blipFill>
        <p:spPr>
          <a:xfrm rot="12477059">
            <a:off x="2028525" y="5006817"/>
            <a:ext cx="684730" cy="629641"/>
          </a:xfrm>
          <a:prstGeom prst="rect">
            <a:avLst/>
          </a:prstGeom>
        </p:spPr>
      </p:pic>
      <p:sp>
        <p:nvSpPr>
          <p:cNvPr id="32" name="Rectangle 31">
            <a:extLst>
              <a:ext uri="{FF2B5EF4-FFF2-40B4-BE49-F238E27FC236}">
                <a16:creationId xmlns:a16="http://schemas.microsoft.com/office/drawing/2014/main" id="{14DEDDE6-1967-486B-9664-1748BC6C5E6C}"/>
              </a:ext>
            </a:extLst>
          </p:cNvPr>
          <p:cNvSpPr/>
          <p:nvPr/>
        </p:nvSpPr>
        <p:spPr>
          <a:xfrm>
            <a:off x="1431917" y="5119215"/>
            <a:ext cx="930063" cy="523220"/>
          </a:xfrm>
          <a:prstGeom prst="rect">
            <a:avLst/>
          </a:prstGeom>
          <a:noFill/>
        </p:spPr>
        <p:txBody>
          <a:bodyPr wrap="none" lIns="91440" tIns="45720" rIns="91440" bIns="45720">
            <a:spAutoFit/>
          </a:bodyPr>
          <a:lstStyle/>
          <a:p>
            <a:pPr algn="ctr"/>
            <a:r>
              <a:rPr lang="en-US" sz="2800" dirty="0">
                <a:ln w="0"/>
                <a:gradFill>
                  <a:gsLst>
                    <a:gs pos="21000">
                      <a:srgbClr val="53575C"/>
                    </a:gs>
                    <a:gs pos="88000">
                      <a:srgbClr val="C5C7CA"/>
                    </a:gs>
                  </a:gsLst>
                  <a:lin ang="5400000"/>
                </a:gradFill>
              </a:rPr>
              <a:t> NAD</a:t>
            </a:r>
            <a:r>
              <a:rPr lang="en-US" sz="2800" baseline="30000" dirty="0">
                <a:ln w="0"/>
                <a:gradFill>
                  <a:gsLst>
                    <a:gs pos="21000">
                      <a:srgbClr val="53575C"/>
                    </a:gs>
                    <a:gs pos="88000">
                      <a:srgbClr val="C5C7CA"/>
                    </a:gs>
                  </a:gsLst>
                  <a:lin ang="5400000"/>
                </a:gradFill>
              </a:rPr>
              <a:t>+</a:t>
            </a:r>
            <a:endParaRPr lang="en-US" sz="2800" b="0" cap="none" spc="0" baseline="30000" dirty="0">
              <a:ln w="0"/>
              <a:gradFill>
                <a:gsLst>
                  <a:gs pos="21000">
                    <a:srgbClr val="53575C"/>
                  </a:gs>
                  <a:gs pos="88000">
                    <a:srgbClr val="C5C7CA"/>
                  </a:gs>
                </a:gsLst>
                <a:lin ang="5400000"/>
              </a:gradFill>
              <a:effectLst/>
            </a:endParaRPr>
          </a:p>
        </p:txBody>
      </p:sp>
      <p:sp>
        <p:nvSpPr>
          <p:cNvPr id="33" name="Rectangle 32">
            <a:extLst>
              <a:ext uri="{FF2B5EF4-FFF2-40B4-BE49-F238E27FC236}">
                <a16:creationId xmlns:a16="http://schemas.microsoft.com/office/drawing/2014/main" id="{1C184AF6-648D-4C80-AFA2-04641CC67809}"/>
              </a:ext>
            </a:extLst>
          </p:cNvPr>
          <p:cNvSpPr/>
          <p:nvPr/>
        </p:nvSpPr>
        <p:spPr>
          <a:xfrm>
            <a:off x="1523794" y="4700741"/>
            <a:ext cx="1008609" cy="523220"/>
          </a:xfrm>
          <a:prstGeom prst="rect">
            <a:avLst/>
          </a:prstGeom>
          <a:noFill/>
        </p:spPr>
        <p:txBody>
          <a:bodyPr wrap="none" lIns="91440" tIns="45720" rIns="91440" bIns="45720">
            <a:spAutoFit/>
          </a:bodyPr>
          <a:lstStyle/>
          <a:p>
            <a:pPr algn="ctr"/>
            <a:r>
              <a:rPr lang="en-US" sz="2800" dirty="0">
                <a:ln w="0"/>
                <a:gradFill>
                  <a:gsLst>
                    <a:gs pos="21000">
                      <a:srgbClr val="53575C"/>
                    </a:gs>
                    <a:gs pos="88000">
                      <a:srgbClr val="C5C7CA"/>
                    </a:gs>
                  </a:gsLst>
                  <a:lin ang="5400000"/>
                </a:gradFill>
              </a:rPr>
              <a:t> NADH</a:t>
            </a:r>
            <a:endParaRPr lang="en-US" sz="2800" b="0" cap="none" spc="0" dirty="0">
              <a:ln w="0"/>
              <a:gradFill>
                <a:gsLst>
                  <a:gs pos="21000">
                    <a:srgbClr val="53575C"/>
                  </a:gs>
                  <a:gs pos="88000">
                    <a:srgbClr val="C5C7CA"/>
                  </a:gs>
                </a:gsLst>
                <a:lin ang="5400000"/>
              </a:gradFill>
              <a:effectLst/>
            </a:endParaRPr>
          </a:p>
        </p:txBody>
      </p:sp>
      <p:sp>
        <p:nvSpPr>
          <p:cNvPr id="34" name="Rectangle 33">
            <a:extLst>
              <a:ext uri="{FF2B5EF4-FFF2-40B4-BE49-F238E27FC236}">
                <a16:creationId xmlns:a16="http://schemas.microsoft.com/office/drawing/2014/main" id="{DBD9720E-2B8A-42A5-B5E9-C96CBD459FD9}"/>
              </a:ext>
            </a:extLst>
          </p:cNvPr>
          <p:cNvSpPr/>
          <p:nvPr/>
        </p:nvSpPr>
        <p:spPr>
          <a:xfrm>
            <a:off x="1930831" y="3834078"/>
            <a:ext cx="553357" cy="830997"/>
          </a:xfrm>
          <a:prstGeom prst="rect">
            <a:avLst/>
          </a:prstGeom>
        </p:spPr>
        <p:txBody>
          <a:bodyPr wrap="none">
            <a:spAutoFit/>
          </a:bodyPr>
          <a:lstStyle/>
          <a:p>
            <a:r>
              <a:rPr lang="en-US" sz="4800" dirty="0">
                <a:ln w="0"/>
                <a:latin typeface="Cooper Black" panose="0208090404030B020404" pitchFamily="18" charset="0"/>
              </a:rPr>
              <a:t>2</a:t>
            </a:r>
            <a:endParaRPr lang="en-US" sz="4800" dirty="0">
              <a:latin typeface="Cooper Black" panose="0208090404030B020404" pitchFamily="18" charset="0"/>
            </a:endParaRPr>
          </a:p>
        </p:txBody>
      </p:sp>
      <p:sp>
        <p:nvSpPr>
          <p:cNvPr id="35" name="Oval 34">
            <a:extLst>
              <a:ext uri="{FF2B5EF4-FFF2-40B4-BE49-F238E27FC236}">
                <a16:creationId xmlns:a16="http://schemas.microsoft.com/office/drawing/2014/main" id="{50735CF2-3CCE-4808-A8C9-3FDCA173E6B8}"/>
              </a:ext>
            </a:extLst>
          </p:cNvPr>
          <p:cNvSpPr/>
          <p:nvPr/>
        </p:nvSpPr>
        <p:spPr>
          <a:xfrm>
            <a:off x="2433669" y="5989712"/>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36" name="Oval 35">
            <a:extLst>
              <a:ext uri="{FF2B5EF4-FFF2-40B4-BE49-F238E27FC236}">
                <a16:creationId xmlns:a16="http://schemas.microsoft.com/office/drawing/2014/main" id="{F0D49506-BB4E-48FC-A06F-124752A0F709}"/>
              </a:ext>
            </a:extLst>
          </p:cNvPr>
          <p:cNvSpPr/>
          <p:nvPr/>
        </p:nvSpPr>
        <p:spPr>
          <a:xfrm>
            <a:off x="2916216" y="5989712"/>
            <a:ext cx="482547" cy="455581"/>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a:t>
            </a:r>
          </a:p>
        </p:txBody>
      </p:sp>
      <p:sp>
        <p:nvSpPr>
          <p:cNvPr id="37" name="Rectangle 36">
            <a:extLst>
              <a:ext uri="{FF2B5EF4-FFF2-40B4-BE49-F238E27FC236}">
                <a16:creationId xmlns:a16="http://schemas.microsoft.com/office/drawing/2014/main" id="{8D6BE6CE-72AE-4EFD-ACAE-33F68A89078C}"/>
              </a:ext>
            </a:extLst>
          </p:cNvPr>
          <p:cNvSpPr/>
          <p:nvPr/>
        </p:nvSpPr>
        <p:spPr>
          <a:xfrm>
            <a:off x="2547544" y="6445293"/>
            <a:ext cx="752129" cy="369332"/>
          </a:xfrm>
          <a:prstGeom prst="rect">
            <a:avLst/>
          </a:prstGeom>
        </p:spPr>
        <p:txBody>
          <a:bodyPr wrap="none">
            <a:spAutoFit/>
          </a:bodyPr>
          <a:lstStyle/>
          <a:p>
            <a:r>
              <a:rPr lang="en-US" dirty="0">
                <a:ln w="0"/>
                <a:gradFill>
                  <a:gsLst>
                    <a:gs pos="21000">
                      <a:srgbClr val="53575C"/>
                    </a:gs>
                    <a:gs pos="88000">
                      <a:srgbClr val="C5C7CA"/>
                    </a:gs>
                  </a:gsLst>
                  <a:lin ang="5400000"/>
                </a:gradFill>
              </a:rPr>
              <a:t>ethanol</a:t>
            </a:r>
            <a:endParaRPr lang="en-US" dirty="0"/>
          </a:p>
        </p:txBody>
      </p:sp>
      <p:sp>
        <p:nvSpPr>
          <p:cNvPr id="38" name="Rectangle 37">
            <a:extLst>
              <a:ext uri="{FF2B5EF4-FFF2-40B4-BE49-F238E27FC236}">
                <a16:creationId xmlns:a16="http://schemas.microsoft.com/office/drawing/2014/main" id="{9DD00CB2-942A-4C32-AFE4-D83F340D66C1}"/>
              </a:ext>
            </a:extLst>
          </p:cNvPr>
          <p:cNvSpPr/>
          <p:nvPr/>
        </p:nvSpPr>
        <p:spPr>
          <a:xfrm>
            <a:off x="1890944" y="5754151"/>
            <a:ext cx="553357" cy="830997"/>
          </a:xfrm>
          <a:prstGeom prst="rect">
            <a:avLst/>
          </a:prstGeom>
        </p:spPr>
        <p:txBody>
          <a:bodyPr wrap="none">
            <a:spAutoFit/>
          </a:bodyPr>
          <a:lstStyle/>
          <a:p>
            <a:r>
              <a:rPr lang="en-US" sz="4800" dirty="0">
                <a:ln w="0"/>
                <a:latin typeface="Cooper Black" panose="0208090404030B020404" pitchFamily="18" charset="0"/>
              </a:rPr>
              <a:t>2</a:t>
            </a:r>
            <a:endParaRPr lang="en-US" sz="4800" dirty="0">
              <a:latin typeface="Cooper Black" panose="0208090404030B020404" pitchFamily="18" charset="0"/>
            </a:endParaRPr>
          </a:p>
        </p:txBody>
      </p:sp>
      <p:pic>
        <p:nvPicPr>
          <p:cNvPr id="40" name="Picture 39" descr="A close up of a sign&#10;&#10;Description generated with very high confidence">
            <a:extLst>
              <a:ext uri="{FF2B5EF4-FFF2-40B4-BE49-F238E27FC236}">
                <a16:creationId xmlns:a16="http://schemas.microsoft.com/office/drawing/2014/main" id="{0DBED418-D7DE-431F-BC4B-087A2EA9D4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4184" y="639319"/>
            <a:ext cx="817847" cy="145697"/>
          </a:xfrm>
          <a:prstGeom prst="rect">
            <a:avLst/>
          </a:prstGeom>
        </p:spPr>
      </p:pic>
      <p:sp>
        <p:nvSpPr>
          <p:cNvPr id="41" name="Rectangle 40">
            <a:extLst>
              <a:ext uri="{FF2B5EF4-FFF2-40B4-BE49-F238E27FC236}">
                <a16:creationId xmlns:a16="http://schemas.microsoft.com/office/drawing/2014/main" id="{B9BF8044-AE94-44AF-9FA6-7FE185F66476}"/>
              </a:ext>
            </a:extLst>
          </p:cNvPr>
          <p:cNvSpPr/>
          <p:nvPr/>
        </p:nvSpPr>
        <p:spPr>
          <a:xfrm>
            <a:off x="5257800" y="1747684"/>
            <a:ext cx="6096000" cy="3970318"/>
          </a:xfrm>
          <a:prstGeom prst="rect">
            <a:avLst/>
          </a:prstGeom>
        </p:spPr>
        <p:txBody>
          <a:bodyPr>
            <a:spAutoFit/>
          </a:bodyPr>
          <a:lstStyle/>
          <a:p>
            <a:pPr marL="457200" indent="-457200">
              <a:buFont typeface="Arial" panose="020B0604020202020204" pitchFamily="34" charset="0"/>
              <a:buChar char="•"/>
            </a:pPr>
            <a:r>
              <a:rPr lang="en-US" sz="2800" b="1" dirty="0"/>
              <a:t>In ethanol fermentation, NADH takes electrons from glucose and turns it into pyruvate during glycolysis. </a:t>
            </a:r>
          </a:p>
          <a:p>
            <a:pPr marL="457200" indent="-457200">
              <a:buFont typeface="Arial" panose="020B0604020202020204" pitchFamily="34" charset="0"/>
              <a:buChar char="•"/>
            </a:pPr>
            <a:r>
              <a:rPr lang="en-US" sz="2800" b="1" dirty="0"/>
              <a:t>From here, the pyruvate is converted to ethanol instead of lactic acid. </a:t>
            </a:r>
          </a:p>
          <a:p>
            <a:pPr marL="457200" indent="-457200">
              <a:buFont typeface="Arial" panose="020B0604020202020204" pitchFamily="34" charset="0"/>
              <a:buChar char="•"/>
            </a:pPr>
            <a:r>
              <a:rPr lang="en-US" sz="2800" b="1" dirty="0"/>
              <a:t>This is the same ethanol that we find in beverages like wine and beer. </a:t>
            </a:r>
          </a:p>
          <a:p>
            <a:pPr marL="457200" indent="-457200">
              <a:buFont typeface="Arial" panose="020B0604020202020204" pitchFamily="34" charset="0"/>
              <a:buChar char="•"/>
            </a:pPr>
            <a:r>
              <a:rPr lang="en-US" sz="2800" b="1" dirty="0"/>
              <a:t>Alcoholic fermentation also makes carbon dioxide, which gives beer the carbonation.</a:t>
            </a:r>
          </a:p>
        </p:txBody>
      </p:sp>
    </p:spTree>
    <p:extLst>
      <p:ext uri="{BB962C8B-B14F-4D97-AF65-F5344CB8AC3E}">
        <p14:creationId xmlns:p14="http://schemas.microsoft.com/office/powerpoint/2010/main" val="414643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6A95-8794-4197-AB42-95F0C5AE523A}"/>
              </a:ext>
            </a:extLst>
          </p:cNvPr>
          <p:cNvSpPr>
            <a:spLocks noGrp="1"/>
          </p:cNvSpPr>
          <p:nvPr>
            <p:ph type="title"/>
          </p:nvPr>
        </p:nvSpPr>
        <p:spPr>
          <a:xfrm>
            <a:off x="4208451" y="-15579"/>
            <a:ext cx="4253023" cy="1325563"/>
          </a:xfrm>
        </p:spPr>
        <p:txBody>
          <a:bodyPr/>
          <a:lstStyle/>
          <a:p>
            <a:r>
              <a:rPr lang="en-US" dirty="0"/>
              <a:t>Fermentation recycles NAD+</a:t>
            </a:r>
          </a:p>
        </p:txBody>
      </p:sp>
      <p:pic>
        <p:nvPicPr>
          <p:cNvPr id="5" name="Picture 4" descr="A close up of a logo&#10;&#10;Description generated with very high confidence">
            <a:extLst>
              <a:ext uri="{FF2B5EF4-FFF2-40B4-BE49-F238E27FC236}">
                <a16:creationId xmlns:a16="http://schemas.microsoft.com/office/drawing/2014/main" id="{38B6D707-CFE9-4AB1-9542-8AD759FFC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4524" y="0"/>
            <a:ext cx="373747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close up of a logo&#10;&#10;Description generated with high confidence">
            <a:extLst>
              <a:ext uri="{FF2B5EF4-FFF2-40B4-BE49-F238E27FC236}">
                <a16:creationId xmlns:a16="http://schemas.microsoft.com/office/drawing/2014/main" id="{B81121A7-ABD4-4C41-9734-212FB48D9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451" y="1418165"/>
            <a:ext cx="5941533" cy="5439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Arrow: Curved Up 7">
            <a:extLst>
              <a:ext uri="{FF2B5EF4-FFF2-40B4-BE49-F238E27FC236}">
                <a16:creationId xmlns:a16="http://schemas.microsoft.com/office/drawing/2014/main" id="{79250A2E-4D68-45D6-89E2-CD7937B54854}"/>
              </a:ext>
            </a:extLst>
          </p:cNvPr>
          <p:cNvSpPr/>
          <p:nvPr/>
        </p:nvSpPr>
        <p:spPr>
          <a:xfrm rot="5400000" flipH="1">
            <a:off x="5941216" y="2390156"/>
            <a:ext cx="4492331" cy="1575868"/>
          </a:xfrm>
          <a:prstGeom prst="curved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tx1"/>
            </a:solidFill>
          </a:ln>
          <a:effectLst>
            <a:innerShdw blurRad="63500" dist="50800" dir="10800000">
              <a:prstClr val="black">
                <a:alpha val="50000"/>
              </a:prstClr>
            </a:inn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9" name="Arrow: Curved Up 8">
            <a:extLst>
              <a:ext uri="{FF2B5EF4-FFF2-40B4-BE49-F238E27FC236}">
                <a16:creationId xmlns:a16="http://schemas.microsoft.com/office/drawing/2014/main" id="{8388DB08-C25A-4684-BF37-BFAD37E38D27}"/>
              </a:ext>
            </a:extLst>
          </p:cNvPr>
          <p:cNvSpPr/>
          <p:nvPr/>
        </p:nvSpPr>
        <p:spPr>
          <a:xfrm rot="5400000" flipH="1">
            <a:off x="1810568" y="4302523"/>
            <a:ext cx="2496203" cy="975536"/>
          </a:xfrm>
          <a:prstGeom prst="curved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tx1"/>
            </a:solidFill>
          </a:ln>
          <a:effectLst>
            <a:innerShdw blurRad="63500" dist="50800" dir="10800000">
              <a:prstClr val="black">
                <a:alpha val="50000"/>
              </a:prstClr>
            </a:inn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108A0E02-D7A1-4940-9297-6542A9B23215}"/>
              </a:ext>
            </a:extLst>
          </p:cNvPr>
          <p:cNvSpPr>
            <a:spLocks noGrp="1"/>
          </p:cNvSpPr>
          <p:nvPr>
            <p:ph idx="1"/>
          </p:nvPr>
        </p:nvSpPr>
        <p:spPr>
          <a:xfrm>
            <a:off x="0" y="0"/>
            <a:ext cx="3546438" cy="3065584"/>
          </a:xfrm>
          <a:solidFill>
            <a:schemeClr val="bg1"/>
          </a:solidFill>
          <a:ln w="76200">
            <a:solidFill>
              <a:schemeClr val="tx1"/>
            </a:solidFill>
          </a:ln>
        </p:spPr>
        <p:txBody>
          <a:bodyPr>
            <a:normAutofit/>
          </a:bodyPr>
          <a:lstStyle/>
          <a:p>
            <a:r>
              <a:rPr lang="en-US" dirty="0"/>
              <a:t>Fermentation recycles NAD</a:t>
            </a:r>
            <a:r>
              <a:rPr lang="en-US" baseline="30000" dirty="0"/>
              <a:t>+</a:t>
            </a:r>
            <a:r>
              <a:rPr lang="en-US" dirty="0"/>
              <a:t> for glycolysis. </a:t>
            </a:r>
          </a:p>
          <a:p>
            <a:r>
              <a:rPr lang="en-US" dirty="0"/>
              <a:t>Without these pathways, glycolysis would not occur and no ATP would be harvested from the breakdown of glucose. </a:t>
            </a:r>
          </a:p>
          <a:p>
            <a:endParaRPr lang="en-US" dirty="0"/>
          </a:p>
        </p:txBody>
      </p:sp>
    </p:spTree>
    <p:extLst>
      <p:ext uri="{BB962C8B-B14F-4D97-AF65-F5344CB8AC3E}">
        <p14:creationId xmlns:p14="http://schemas.microsoft.com/office/powerpoint/2010/main" val="3676426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F054-1084-4E97-B2F2-A510BD827710}"/>
              </a:ext>
            </a:extLst>
          </p:cNvPr>
          <p:cNvSpPr>
            <a:spLocks noGrp="1"/>
          </p:cNvSpPr>
          <p:nvPr>
            <p:ph type="title"/>
          </p:nvPr>
        </p:nvSpPr>
        <p:spPr>
          <a:xfrm>
            <a:off x="0" y="0"/>
            <a:ext cx="10515600" cy="1325563"/>
          </a:xfrm>
        </p:spPr>
        <p:txBody>
          <a:bodyPr/>
          <a:lstStyle/>
          <a:p>
            <a:r>
              <a:rPr lang="en-US" dirty="0"/>
              <a:t>alcohol fermentation</a:t>
            </a:r>
          </a:p>
        </p:txBody>
      </p:sp>
      <p:sp>
        <p:nvSpPr>
          <p:cNvPr id="3" name="Content Placeholder 2">
            <a:extLst>
              <a:ext uri="{FF2B5EF4-FFF2-40B4-BE49-F238E27FC236}">
                <a16:creationId xmlns:a16="http://schemas.microsoft.com/office/drawing/2014/main" id="{E6F99296-3A39-43BD-A2AB-29FE08046C4E}"/>
              </a:ext>
            </a:extLst>
          </p:cNvPr>
          <p:cNvSpPr>
            <a:spLocks noGrp="1"/>
          </p:cNvSpPr>
          <p:nvPr>
            <p:ph idx="1"/>
          </p:nvPr>
        </p:nvSpPr>
        <p:spPr>
          <a:xfrm>
            <a:off x="246186" y="1477107"/>
            <a:ext cx="8578838" cy="3480655"/>
          </a:xfrm>
        </p:spPr>
        <p:txBody>
          <a:bodyPr>
            <a:normAutofit fontScale="92500" lnSpcReduction="20000"/>
          </a:bodyPr>
          <a:lstStyle/>
          <a:p>
            <a:r>
              <a:rPr lang="en-US" dirty="0"/>
              <a:t>In the first reaction, the enzyme pyruvate decarboxylase removes a carboxyl group from pyruvate, releasing CO2 gas while producing the two-carbon molecule acetaldehyde. </a:t>
            </a:r>
          </a:p>
          <a:p>
            <a:r>
              <a:rPr lang="en-US" dirty="0"/>
              <a:t>The second reaction, transfers an electron from NADH to acetaldehyde, producing ethanol and NAD+. </a:t>
            </a:r>
          </a:p>
          <a:p>
            <a:r>
              <a:rPr lang="en-US" dirty="0"/>
              <a:t>The ethanol fermentation of pyruvate by the yeast Saccharomyces cerevisiae is used in the production of alcoholic beverages.</a:t>
            </a:r>
          </a:p>
          <a:p>
            <a:r>
              <a:rPr lang="en-US" dirty="0"/>
              <a:t>The yeast Saccharomyces cerevisiae also makes bread products rise due to CO2 production.</a:t>
            </a:r>
          </a:p>
          <a:p>
            <a:r>
              <a:rPr lang="en-US" dirty="0"/>
              <a:t>Ethanol fermentation can also be used in biofuel production.</a:t>
            </a:r>
          </a:p>
          <a:p>
            <a:endParaRPr lang="en-US" dirty="0"/>
          </a:p>
          <a:p>
            <a:pPr marL="0" indent="0">
              <a:buNone/>
            </a:pPr>
            <a:endParaRPr lang="en-US" dirty="0"/>
          </a:p>
        </p:txBody>
      </p:sp>
      <p:pic>
        <p:nvPicPr>
          <p:cNvPr id="4" name="Picture 3">
            <a:extLst>
              <a:ext uri="{FF2B5EF4-FFF2-40B4-BE49-F238E27FC236}">
                <a16:creationId xmlns:a16="http://schemas.microsoft.com/office/drawing/2014/main" id="{3D653560-E8EC-4A04-BCE9-7DDC11616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0263"/>
            <a:ext cx="10178405" cy="1458962"/>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id="{0D69BEF1-2AFD-4537-A3CC-CC07A7582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524" y="0"/>
            <a:ext cx="3737476" cy="6858000"/>
          </a:xfrm>
          <a:prstGeom prst="rect">
            <a:avLst/>
          </a:prstGeom>
        </p:spPr>
      </p:pic>
    </p:spTree>
    <p:extLst>
      <p:ext uri="{BB962C8B-B14F-4D97-AF65-F5344CB8AC3E}">
        <p14:creationId xmlns:p14="http://schemas.microsoft.com/office/powerpoint/2010/main" val="37242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4D5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upload.wikimedia.org/wikipedia/commons/8/8f/Mixed_Acid_Fermentation_in_E._coli.jpg">
            <a:extLst>
              <a:ext uri="{FF2B5EF4-FFF2-40B4-BE49-F238E27FC236}">
                <a16:creationId xmlns:a16="http://schemas.microsoft.com/office/drawing/2014/main" id="{A82CBC37-BA4D-437D-93AD-BD1EB654B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796" y="585216"/>
            <a:ext cx="5168007" cy="563270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B0ACF91-E8DD-4FA1-A55A-F5AA89F036EE}"/>
              </a:ext>
            </a:extLst>
          </p:cNvPr>
          <p:cNvSpPr>
            <a:spLocks noGrp="1"/>
          </p:cNvSpPr>
          <p:nvPr>
            <p:ph type="title"/>
          </p:nvPr>
        </p:nvSpPr>
        <p:spPr>
          <a:xfrm>
            <a:off x="1024129" y="585216"/>
            <a:ext cx="5062511" cy="1499616"/>
          </a:xfrm>
        </p:spPr>
        <p:txBody>
          <a:bodyPr>
            <a:normAutofit/>
          </a:bodyPr>
          <a:lstStyle/>
          <a:p>
            <a:r>
              <a:rPr lang="en-US">
                <a:solidFill>
                  <a:srgbClr val="FFFFFF"/>
                </a:solidFill>
              </a:rPr>
              <a:t>heterolactic fermentation</a:t>
            </a:r>
          </a:p>
        </p:txBody>
      </p:sp>
      <p:sp>
        <p:nvSpPr>
          <p:cNvPr id="3" name="Content Placeholder 2">
            <a:extLst>
              <a:ext uri="{FF2B5EF4-FFF2-40B4-BE49-F238E27FC236}">
                <a16:creationId xmlns:a16="http://schemas.microsoft.com/office/drawing/2014/main" id="{703323F6-A20A-4447-A76C-4506A57DC094}"/>
              </a:ext>
            </a:extLst>
          </p:cNvPr>
          <p:cNvSpPr>
            <a:spLocks noGrp="1"/>
          </p:cNvSpPr>
          <p:nvPr>
            <p:ph idx="1"/>
          </p:nvPr>
        </p:nvSpPr>
        <p:spPr>
          <a:xfrm>
            <a:off x="1005408" y="2340864"/>
            <a:ext cx="5081232" cy="3931920"/>
          </a:xfrm>
        </p:spPr>
        <p:txBody>
          <a:bodyPr>
            <a:normAutofit/>
          </a:bodyPr>
          <a:lstStyle/>
          <a:p>
            <a:r>
              <a:rPr lang="en-US" dirty="0">
                <a:solidFill>
                  <a:srgbClr val="FFFFFF"/>
                </a:solidFill>
              </a:rPr>
              <a:t>Some bacteria perform </a:t>
            </a:r>
            <a:r>
              <a:rPr lang="en-US" dirty="0" err="1">
                <a:solidFill>
                  <a:srgbClr val="FFFFFF"/>
                </a:solidFill>
              </a:rPr>
              <a:t>heterolactic</a:t>
            </a:r>
            <a:r>
              <a:rPr lang="en-US" dirty="0">
                <a:solidFill>
                  <a:srgbClr val="FFFFFF"/>
                </a:solidFill>
              </a:rPr>
              <a:t> fermentation, which producing a mixture of lactic acid, ethanol and/or acetic acid, and CO2 as a result.</a:t>
            </a:r>
          </a:p>
          <a:p>
            <a:r>
              <a:rPr lang="en-US" dirty="0">
                <a:solidFill>
                  <a:srgbClr val="FFFFFF"/>
                </a:solidFill>
              </a:rPr>
              <a:t>The reason that these organisms are able to </a:t>
            </a:r>
            <a:r>
              <a:rPr lang="en-US" dirty="0" err="1">
                <a:solidFill>
                  <a:srgbClr val="FFFFFF"/>
                </a:solidFill>
              </a:rPr>
              <a:t>to</a:t>
            </a:r>
            <a:r>
              <a:rPr lang="en-US" dirty="0">
                <a:solidFill>
                  <a:srgbClr val="FFFFFF"/>
                </a:solidFill>
              </a:rPr>
              <a:t> do this, is because they use the pentose phosphate pathway instead of the EMP pathway for glycolysis. </a:t>
            </a:r>
          </a:p>
          <a:p>
            <a:pPr marL="0" indent="0">
              <a:buNone/>
            </a:pP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4104077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D490F0B2-F632-4C09-9756-B7F2C0BF1BF4}"/>
                  </a:ext>
                </a:extLst>
              </p14:cNvPr>
              <p14:cNvContentPartPr/>
              <p14:nvPr/>
            </p14:nvContentPartPr>
            <p14:xfrm>
              <a:off x="613345" y="5681179"/>
              <a:ext cx="399960" cy="465120"/>
            </p14:xfrm>
          </p:contentPart>
        </mc:Choice>
        <mc:Fallback xmlns="">
          <p:pic>
            <p:nvPicPr>
              <p:cNvPr id="8" name="Ink 7">
                <a:extLst>
                  <a:ext uri="{FF2B5EF4-FFF2-40B4-BE49-F238E27FC236}">
                    <a16:creationId xmlns:a16="http://schemas.microsoft.com/office/drawing/2014/main" id="{D490F0B2-F632-4C09-9756-B7F2C0BF1BF4}"/>
                  </a:ext>
                </a:extLst>
              </p:cNvPr>
              <p:cNvPicPr/>
              <p:nvPr/>
            </p:nvPicPr>
            <p:blipFill>
              <a:blip r:embed="rId3"/>
              <a:stretch>
                <a:fillRect/>
              </a:stretch>
            </p:blipFill>
            <p:spPr>
              <a:xfrm>
                <a:off x="550705" y="5618179"/>
                <a:ext cx="525600" cy="590760"/>
              </a:xfrm>
              <a:prstGeom prst="rect">
                <a:avLst/>
              </a:prstGeom>
            </p:spPr>
          </p:pic>
        </mc:Fallback>
      </mc:AlternateContent>
      <p:graphicFrame>
        <p:nvGraphicFramePr>
          <p:cNvPr id="9" name="Diagram 8">
            <a:extLst>
              <a:ext uri="{FF2B5EF4-FFF2-40B4-BE49-F238E27FC236}">
                <a16:creationId xmlns:a16="http://schemas.microsoft.com/office/drawing/2014/main" id="{54E872A3-6A62-4DF5-B102-53703ED1B0CB}"/>
              </a:ext>
            </a:extLst>
          </p:cNvPr>
          <p:cNvGraphicFramePr/>
          <p:nvPr>
            <p:extLst>
              <p:ext uri="{D42A27DB-BD31-4B8C-83A1-F6EECF244321}">
                <p14:modId xmlns:p14="http://schemas.microsoft.com/office/powerpoint/2010/main" val="4150788731"/>
              </p:ext>
            </p:extLst>
          </p:nvPr>
        </p:nvGraphicFramePr>
        <p:xfrm>
          <a:off x="216568" y="276726"/>
          <a:ext cx="11670632" cy="63887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E363B1F1-1BED-470F-A79B-D0E949BCB6A6}"/>
                  </a:ext>
                </a:extLst>
              </p14:cNvPr>
              <p14:cNvContentPartPr/>
              <p14:nvPr/>
            </p14:nvContentPartPr>
            <p14:xfrm>
              <a:off x="6304244" y="1763659"/>
              <a:ext cx="360" cy="5040"/>
            </p14:xfrm>
          </p:contentPart>
        </mc:Choice>
        <mc:Fallback xmlns="">
          <p:pic>
            <p:nvPicPr>
              <p:cNvPr id="10" name="Ink 9">
                <a:extLst>
                  <a:ext uri="{FF2B5EF4-FFF2-40B4-BE49-F238E27FC236}">
                    <a16:creationId xmlns:a16="http://schemas.microsoft.com/office/drawing/2014/main" id="{E363B1F1-1BED-470F-A79B-D0E949BCB6A6}"/>
                  </a:ext>
                </a:extLst>
              </p:cNvPr>
              <p:cNvPicPr/>
              <p:nvPr/>
            </p:nvPicPr>
            <p:blipFill>
              <a:blip r:embed="rId10"/>
              <a:stretch>
                <a:fillRect/>
              </a:stretch>
            </p:blipFill>
            <p:spPr>
              <a:xfrm>
                <a:off x="6241604" y="1701019"/>
                <a:ext cx="126000" cy="130680"/>
              </a:xfrm>
              <a:prstGeom prst="rect">
                <a:avLst/>
              </a:prstGeom>
            </p:spPr>
          </p:pic>
        </mc:Fallback>
      </mc:AlternateContent>
      <p:sp>
        <p:nvSpPr>
          <p:cNvPr id="18" name="Arrow: Curved Left 17">
            <a:extLst>
              <a:ext uri="{FF2B5EF4-FFF2-40B4-BE49-F238E27FC236}">
                <a16:creationId xmlns:a16="http://schemas.microsoft.com/office/drawing/2014/main" id="{E5D18780-7976-4C40-B933-B6C21470F98E}"/>
              </a:ext>
            </a:extLst>
          </p:cNvPr>
          <p:cNvSpPr/>
          <p:nvPr/>
        </p:nvSpPr>
        <p:spPr>
          <a:xfrm>
            <a:off x="5325397" y="1276134"/>
            <a:ext cx="502200" cy="975050"/>
          </a:xfrm>
          <a:prstGeom prst="curvedLeftArrow">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EBECF08F-2763-4B21-8E27-038384689A88}"/>
              </a:ext>
            </a:extLst>
          </p:cNvPr>
          <p:cNvSpPr/>
          <p:nvPr/>
        </p:nvSpPr>
        <p:spPr>
          <a:xfrm>
            <a:off x="3119259" y="5600131"/>
            <a:ext cx="565731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accent5">
                    <a:lumMod val="60000"/>
                    <a:lumOff val="40000"/>
                  </a:schemeClr>
                </a:solidFill>
                <a:effectLst>
                  <a:innerShdw blurRad="114300">
                    <a:prstClr val="black"/>
                  </a:innerShdw>
                </a:effectLst>
              </a:rPr>
              <a:t>Bacterial Fermentation</a:t>
            </a:r>
          </a:p>
        </p:txBody>
      </p:sp>
      <p:sp>
        <p:nvSpPr>
          <p:cNvPr id="23" name="Rectangle 22">
            <a:extLst>
              <a:ext uri="{FF2B5EF4-FFF2-40B4-BE49-F238E27FC236}">
                <a16:creationId xmlns:a16="http://schemas.microsoft.com/office/drawing/2014/main" id="{6DA9C94C-AAAF-43CE-BD58-FA7353A43B2E}"/>
              </a:ext>
            </a:extLst>
          </p:cNvPr>
          <p:cNvSpPr/>
          <p:nvPr/>
        </p:nvSpPr>
        <p:spPr>
          <a:xfrm rot="5400000">
            <a:off x="6516188" y="1594382"/>
            <a:ext cx="1252266" cy="338554"/>
          </a:xfrm>
          <a:prstGeom prst="rect">
            <a:avLst/>
          </a:prstGeom>
          <a:noFill/>
        </p:spPr>
        <p:txBody>
          <a:bodyPr wrap="none" lIns="91440" tIns="45720" rIns="91440" bIns="45720">
            <a:spAutoFit/>
          </a:bodyPr>
          <a:lstStyle/>
          <a:p>
            <a:pPr algn="ctr"/>
            <a:r>
              <a:rPr lang="en-US" sz="1600" b="1" cap="none" spc="300" dirty="0">
                <a:ln w="13462">
                  <a:solidFill>
                    <a:schemeClr val="bg1"/>
                  </a:solidFill>
                  <a:prstDash val="solid"/>
                </a:ln>
                <a:solidFill>
                  <a:schemeClr val="accent1">
                    <a:lumMod val="75000"/>
                  </a:schemeClr>
                </a:solidFill>
                <a:effectLst>
                  <a:innerShdw blurRad="114300">
                    <a:prstClr val="black"/>
                  </a:innerShdw>
                </a:effectLst>
              </a:rPr>
              <a:t>Glycolysis</a:t>
            </a:r>
          </a:p>
        </p:txBody>
      </p:sp>
      <p:sp>
        <p:nvSpPr>
          <p:cNvPr id="20" name="Right Bracket 19">
            <a:extLst>
              <a:ext uri="{FF2B5EF4-FFF2-40B4-BE49-F238E27FC236}">
                <a16:creationId xmlns:a16="http://schemas.microsoft.com/office/drawing/2014/main" id="{68339F2C-5C6F-4C6E-8E11-6361FA0674F0}"/>
              </a:ext>
            </a:extLst>
          </p:cNvPr>
          <p:cNvSpPr/>
          <p:nvPr/>
        </p:nvSpPr>
        <p:spPr>
          <a:xfrm>
            <a:off x="6918158" y="673768"/>
            <a:ext cx="45719" cy="2158048"/>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a:extLst>
              <a:ext uri="{FF2B5EF4-FFF2-40B4-BE49-F238E27FC236}">
                <a16:creationId xmlns:a16="http://schemas.microsoft.com/office/drawing/2014/main" id="{F2974F57-90B5-412A-AD6D-F266DF4397A0}"/>
              </a:ext>
            </a:extLst>
          </p:cNvPr>
          <p:cNvSpPr/>
          <p:nvPr/>
        </p:nvSpPr>
        <p:spPr>
          <a:xfrm>
            <a:off x="4485553" y="1763659"/>
            <a:ext cx="830677" cy="338554"/>
          </a:xfrm>
          <a:prstGeom prst="rect">
            <a:avLst/>
          </a:prstGeom>
          <a:noFill/>
        </p:spPr>
        <p:txBody>
          <a:bodyPr wrap="none" lIns="91440" tIns="45720" rIns="91440" bIns="45720">
            <a:spAutoFit/>
          </a:bodyPr>
          <a:lstStyle/>
          <a:p>
            <a:pPr algn="ctr"/>
            <a:r>
              <a:rPr lang="en-US" sz="1600" b="1" cap="none" spc="300" dirty="0">
                <a:ln w="13462">
                  <a:solidFill>
                    <a:schemeClr val="bg1"/>
                  </a:solidFill>
                  <a:prstDash val="solid"/>
                </a:ln>
                <a:solidFill>
                  <a:schemeClr val="accent1">
                    <a:lumMod val="75000"/>
                  </a:schemeClr>
                </a:solidFill>
                <a:effectLst>
                  <a:innerShdw blurRad="114300">
                    <a:prstClr val="black"/>
                  </a:innerShdw>
                </a:effectLst>
              </a:rPr>
              <a:t>2 ATP</a:t>
            </a:r>
          </a:p>
        </p:txBody>
      </p:sp>
      <p:pic>
        <p:nvPicPr>
          <p:cNvPr id="22" name="Picture 21" descr="A close up of a sign&#10;&#10;Description generated with very high confidence">
            <a:extLst>
              <a:ext uri="{FF2B5EF4-FFF2-40B4-BE49-F238E27FC236}">
                <a16:creationId xmlns:a16="http://schemas.microsoft.com/office/drawing/2014/main" id="{A11C4DFD-8F04-4B4D-9754-BB090B78E985}"/>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91546" y="6432248"/>
            <a:ext cx="1003552" cy="178780"/>
          </a:xfrm>
          <a:prstGeom prst="rect">
            <a:avLst/>
          </a:prstGeom>
        </p:spPr>
      </p:pic>
    </p:spTree>
    <p:extLst>
      <p:ext uri="{BB962C8B-B14F-4D97-AF65-F5344CB8AC3E}">
        <p14:creationId xmlns:p14="http://schemas.microsoft.com/office/powerpoint/2010/main" val="215075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3" descr="A screenshot of a social media post&#10;&#10;Description generated with very high confidence">
            <a:extLst>
              <a:ext uri="{FF2B5EF4-FFF2-40B4-BE49-F238E27FC236}">
                <a16:creationId xmlns:a16="http://schemas.microsoft.com/office/drawing/2014/main" id="{FA76AAA3-6F34-4ED3-AE17-09D26BA80DE0}"/>
              </a:ext>
            </a:extLst>
          </p:cNvPr>
          <p:cNvPicPr>
            <a:picLocks noGrp="1" noChangeAspect="1"/>
          </p:cNvPicPr>
          <p:nvPr>
            <p:ph idx="1"/>
          </p:nvPr>
        </p:nvPicPr>
        <p:blipFill>
          <a:blip r:embed="rId2"/>
          <a:stretch>
            <a:fillRect/>
          </a:stretch>
        </p:blipFill>
        <p:spPr>
          <a:xfrm>
            <a:off x="2172714" y="643467"/>
            <a:ext cx="7846571" cy="5571066"/>
          </a:xfrm>
          <a:prstGeom prst="rect">
            <a:avLst/>
          </a:prstGeom>
        </p:spPr>
      </p:pic>
    </p:spTree>
    <p:extLst>
      <p:ext uri="{BB962C8B-B14F-4D97-AF65-F5344CB8AC3E}">
        <p14:creationId xmlns:p14="http://schemas.microsoft.com/office/powerpoint/2010/main" val="2944456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4E7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5" descr="Pyruvate is converted to acetyl CoA by removing the carbon dioxide molecule through glycolysis. The pyruvate molecules produced during glycolysis contain energy, which the cell must convert to ATP. To do so, pyruvate molecules are processed through the citric acid cycle.">
            <a:extLst>
              <a:ext uri="{FF2B5EF4-FFF2-40B4-BE49-F238E27FC236}">
                <a16:creationId xmlns:a16="http://schemas.microsoft.com/office/drawing/2014/main" id="{3B0738F5-C49B-4606-A336-B9C13F8E2F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3337" y="640080"/>
            <a:ext cx="3709263" cy="5577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FC5E72A-E317-437F-B294-30B056F6F4A0}"/>
              </a:ext>
            </a:extLst>
          </p:cNvPr>
          <p:cNvSpPr>
            <a:spLocks noGrp="1"/>
          </p:cNvSpPr>
          <p:nvPr>
            <p:ph type="title"/>
          </p:nvPr>
        </p:nvSpPr>
        <p:spPr>
          <a:xfrm>
            <a:off x="1024129" y="585216"/>
            <a:ext cx="5062511" cy="1499616"/>
          </a:xfrm>
        </p:spPr>
        <p:txBody>
          <a:bodyPr>
            <a:normAutofit/>
          </a:bodyPr>
          <a:lstStyle/>
          <a:p>
            <a:pPr eaLnBrk="1" hangingPunct="1">
              <a:defRPr/>
            </a:pPr>
            <a:r>
              <a:rPr lang="en-US" sz="3100" kern="1200">
                <a:solidFill>
                  <a:srgbClr val="FFFFFF"/>
                </a:solidFill>
                <a:ea typeface="MS PGothic"/>
                <a:cs typeface="+mn-cs"/>
              </a:rPr>
              <a:t>A Summary of </a:t>
            </a:r>
            <a:br>
              <a:rPr lang="en-US" sz="3100" kern="1200">
                <a:solidFill>
                  <a:srgbClr val="FFFFFF"/>
                </a:solidFill>
                <a:ea typeface="MS PGothic"/>
                <a:cs typeface="+mn-cs"/>
              </a:rPr>
            </a:br>
            <a:r>
              <a:rPr lang="en-US" sz="3100" kern="1200">
                <a:solidFill>
                  <a:srgbClr val="FFFFFF"/>
                </a:solidFill>
                <a:ea typeface="MS PGothic"/>
                <a:cs typeface="+mn-cs"/>
              </a:rPr>
              <a:t>Glycolysis and the Citric </a:t>
            </a:r>
            <a:br>
              <a:rPr lang="en-US" sz="3100" kern="1200">
                <a:solidFill>
                  <a:srgbClr val="FFFFFF"/>
                </a:solidFill>
                <a:ea typeface="MS PGothic"/>
                <a:cs typeface="+mn-cs"/>
              </a:rPr>
            </a:br>
            <a:r>
              <a:rPr lang="en-US" sz="3100" kern="1200">
                <a:solidFill>
                  <a:srgbClr val="FFFFFF"/>
                </a:solidFill>
                <a:ea typeface="MS PGothic"/>
                <a:cs typeface="+mn-cs"/>
              </a:rPr>
              <a:t>Acid Cycle</a:t>
            </a:r>
            <a:endParaRPr lang="en-IN" sz="3100">
              <a:solidFill>
                <a:srgbClr val="FFFFFF"/>
              </a:solidFill>
            </a:endParaRPr>
          </a:p>
        </p:txBody>
      </p:sp>
      <p:sp>
        <p:nvSpPr>
          <p:cNvPr id="21507" name="Content Placeholder 2">
            <a:extLst>
              <a:ext uri="{FF2B5EF4-FFF2-40B4-BE49-F238E27FC236}">
                <a16:creationId xmlns:a16="http://schemas.microsoft.com/office/drawing/2014/main" id="{01B830B6-A453-4496-BA43-BD130C53E642}"/>
              </a:ext>
            </a:extLst>
          </p:cNvPr>
          <p:cNvSpPr>
            <a:spLocks noGrp="1" noChangeArrowheads="1"/>
          </p:cNvSpPr>
          <p:nvPr>
            <p:ph idx="1"/>
          </p:nvPr>
        </p:nvSpPr>
        <p:spPr>
          <a:xfrm>
            <a:off x="1024129" y="2286000"/>
            <a:ext cx="5081232" cy="3931920"/>
          </a:xfrm>
        </p:spPr>
        <p:txBody>
          <a:bodyPr>
            <a:normAutofit lnSpcReduction="10000"/>
          </a:bodyPr>
          <a:lstStyle/>
          <a:p>
            <a:pPr eaLnBrk="1" hangingPunct="1"/>
            <a:r>
              <a:rPr lang="en-US" altLang="en-US" dirty="0">
                <a:solidFill>
                  <a:srgbClr val="FFFFFF"/>
                </a:solidFill>
              </a:rPr>
              <a:t>For each glucose molecule that enters glycolysis followed by the citric acid cycle:</a:t>
            </a:r>
          </a:p>
          <a:p>
            <a:pPr marL="857250" lvl="1" indent="-342900" eaLnBrk="1" hangingPunct="1"/>
            <a:r>
              <a:rPr lang="en-US" altLang="en-US" sz="2800" dirty="0">
                <a:solidFill>
                  <a:srgbClr val="FFFFFF"/>
                </a:solidFill>
              </a:rPr>
              <a:t>Net of 10 NADH.</a:t>
            </a:r>
          </a:p>
          <a:p>
            <a:pPr marL="857250" lvl="1" indent="-342900" eaLnBrk="1" hangingPunct="1"/>
            <a:r>
              <a:rPr lang="en-US" altLang="en-US" sz="2800" dirty="0">
                <a:solidFill>
                  <a:srgbClr val="FFFFFF"/>
                </a:solidFill>
              </a:rPr>
              <a:t>Net of two FADH</a:t>
            </a:r>
            <a:r>
              <a:rPr lang="en-US" altLang="en-US" sz="2800" baseline="-25000" dirty="0">
                <a:solidFill>
                  <a:srgbClr val="FFFFFF"/>
                </a:solidFill>
              </a:rPr>
              <a:t>2</a:t>
            </a:r>
            <a:r>
              <a:rPr lang="en-US" altLang="en-US" sz="2800" dirty="0">
                <a:solidFill>
                  <a:srgbClr val="FFFFFF"/>
                </a:solidFill>
              </a:rPr>
              <a:t>.</a:t>
            </a:r>
          </a:p>
          <a:p>
            <a:pPr marL="857250" lvl="1" indent="-342900" eaLnBrk="1" hangingPunct="1"/>
            <a:r>
              <a:rPr lang="en-US" altLang="en-US" sz="2800" dirty="0">
                <a:solidFill>
                  <a:srgbClr val="FFFFFF"/>
                </a:solidFill>
              </a:rPr>
              <a:t>Net of four ATP.</a:t>
            </a:r>
          </a:p>
          <a:p>
            <a:pPr marL="857250" lvl="1" indent="-342900" eaLnBrk="1" hangingPunct="1"/>
            <a:r>
              <a:rPr lang="en-US" altLang="en-US" sz="2800" dirty="0">
                <a:solidFill>
                  <a:srgbClr val="FFFFFF"/>
                </a:solidFill>
              </a:rPr>
              <a:t>CO</a:t>
            </a:r>
            <a:r>
              <a:rPr lang="en-US" altLang="en-US" sz="2800" baseline="-25000" dirty="0">
                <a:solidFill>
                  <a:srgbClr val="FFFFFF"/>
                </a:solidFill>
              </a:rPr>
              <a:t>2</a:t>
            </a:r>
            <a:r>
              <a:rPr lang="en-US" altLang="en-US" sz="2800" dirty="0">
                <a:solidFill>
                  <a:srgbClr val="FFFFFF"/>
                </a:solidFill>
              </a:rPr>
              <a:t> waste by-product.</a:t>
            </a:r>
          </a:p>
          <a:p>
            <a:pPr eaLnBrk="1" hangingPunct="1"/>
            <a:r>
              <a:rPr lang="en-US" altLang="en-US" dirty="0">
                <a:solidFill>
                  <a:srgbClr val="FFFFFF"/>
                </a:solidFill>
              </a:rPr>
              <a:t>NADH and FADH</a:t>
            </a:r>
            <a:r>
              <a:rPr lang="en-US" altLang="en-US" baseline="-25000" dirty="0">
                <a:solidFill>
                  <a:srgbClr val="FFFFFF"/>
                </a:solidFill>
              </a:rPr>
              <a:t>2</a:t>
            </a:r>
            <a:r>
              <a:rPr lang="en-US" altLang="en-US" dirty="0">
                <a:solidFill>
                  <a:srgbClr val="FFFFFF"/>
                </a:solidFill>
              </a:rPr>
              <a:t> are important </a:t>
            </a:r>
            <a:r>
              <a:rPr lang="en-US" altLang="en-US" b="1" u="sng" dirty="0">
                <a:solidFill>
                  <a:srgbClr val="FFFFFF"/>
                </a:solidFill>
              </a:rPr>
              <a:t>electron carriers</a:t>
            </a:r>
            <a:r>
              <a:rPr lang="en-US" altLang="en-US" dirty="0">
                <a:solidFill>
                  <a:srgbClr val="FFFFFF"/>
                </a:solidFill>
              </a:rPr>
              <a:t> in the process of oxidative phosphorylation.</a:t>
            </a:r>
          </a:p>
        </p:txBody>
      </p:sp>
    </p:spTree>
    <p:extLst>
      <p:ext uri="{BB962C8B-B14F-4D97-AF65-F5344CB8AC3E}">
        <p14:creationId xmlns:p14="http://schemas.microsoft.com/office/powerpoint/2010/main" val="2518106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ell phone&#10;&#10;Description generated with very high confidence">
            <a:extLst>
              <a:ext uri="{FF2B5EF4-FFF2-40B4-BE49-F238E27FC236}">
                <a16:creationId xmlns:a16="http://schemas.microsoft.com/office/drawing/2014/main" id="{8029660E-4AFB-4BF5-8B85-F697ED1AF336}"/>
              </a:ext>
            </a:extLst>
          </p:cNvPr>
          <p:cNvPicPr>
            <a:picLocks noChangeAspect="1"/>
          </p:cNvPicPr>
          <p:nvPr/>
        </p:nvPicPr>
        <p:blipFill rotWithShape="1">
          <a:blip r:embed="rId2"/>
          <a:srcRect l="239" t="402" r="1271" b="-402"/>
          <a:stretch/>
        </p:blipFill>
        <p:spPr>
          <a:xfrm>
            <a:off x="4315967" y="645982"/>
            <a:ext cx="7656544" cy="5577837"/>
          </a:xfrm>
          <a:prstGeom prst="rect">
            <a:avLst/>
          </a:prstGeom>
          <a:effectLst/>
        </p:spPr>
      </p:pic>
      <p:sp>
        <p:nvSpPr>
          <p:cNvPr id="2" name="Title 1">
            <a:extLst>
              <a:ext uri="{FF2B5EF4-FFF2-40B4-BE49-F238E27FC236}">
                <a16:creationId xmlns:a16="http://schemas.microsoft.com/office/drawing/2014/main" id="{FD4DF130-5FB3-4CF0-9BC7-3AF11BF584CC}"/>
              </a:ext>
            </a:extLst>
          </p:cNvPr>
          <p:cNvSpPr>
            <a:spLocks noGrp="1"/>
          </p:cNvSpPr>
          <p:nvPr>
            <p:ph type="title"/>
          </p:nvPr>
        </p:nvSpPr>
        <p:spPr>
          <a:xfrm>
            <a:off x="648929" y="629266"/>
            <a:ext cx="3667039" cy="1676603"/>
          </a:xfrm>
        </p:spPr>
        <p:txBody>
          <a:bodyPr>
            <a:normAutofit/>
          </a:bodyPr>
          <a:lstStyle/>
          <a:p>
            <a:r>
              <a:rPr lang="en-US" b="1"/>
              <a:t>fermentation</a:t>
            </a:r>
            <a:endParaRPr lang="en-US" dirty="0"/>
          </a:p>
        </p:txBody>
      </p:sp>
      <p:sp>
        <p:nvSpPr>
          <p:cNvPr id="3" name="Content Placeholder 2">
            <a:extLst>
              <a:ext uri="{FF2B5EF4-FFF2-40B4-BE49-F238E27FC236}">
                <a16:creationId xmlns:a16="http://schemas.microsoft.com/office/drawing/2014/main" id="{22717EF1-D162-4723-8F8A-9AAA46821E38}"/>
              </a:ext>
            </a:extLst>
          </p:cNvPr>
          <p:cNvSpPr>
            <a:spLocks noGrp="1"/>
          </p:cNvSpPr>
          <p:nvPr>
            <p:ph idx="1"/>
          </p:nvPr>
        </p:nvSpPr>
        <p:spPr>
          <a:xfrm>
            <a:off x="648930" y="2438400"/>
            <a:ext cx="3667037" cy="3785419"/>
          </a:xfrm>
        </p:spPr>
        <p:txBody>
          <a:bodyPr>
            <a:normAutofit lnSpcReduction="10000"/>
          </a:bodyPr>
          <a:lstStyle/>
          <a:p>
            <a:r>
              <a:rPr lang="en-US" sz="2400" dirty="0"/>
              <a:t>Organisms carrying out fermentation, called fermenters, produce a maximum of two ATP molecules per glucose during glycolysis. </a:t>
            </a:r>
          </a:p>
          <a:p>
            <a:r>
              <a:rPr lang="en-US" sz="2400" u="sng" dirty="0"/>
              <a:t>The table </a:t>
            </a:r>
            <a:r>
              <a:rPr lang="en-US" sz="2400" dirty="0"/>
              <a:t>compares the final electron acceptors and methods of ATP synthesis in aerobic respiration, anaerobic respiration, and fermentation. </a:t>
            </a:r>
          </a:p>
        </p:txBody>
      </p:sp>
    </p:spTree>
    <p:extLst>
      <p:ext uri="{BB962C8B-B14F-4D97-AF65-F5344CB8AC3E}">
        <p14:creationId xmlns:p14="http://schemas.microsoft.com/office/powerpoint/2010/main" val="323990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heese, food, table, indoor&#10;&#10;Description generated with very high confidence">
            <a:extLst>
              <a:ext uri="{FF2B5EF4-FFF2-40B4-BE49-F238E27FC236}">
                <a16:creationId xmlns:a16="http://schemas.microsoft.com/office/drawing/2014/main" id="{406EA4D6-5BC3-4FE1-AA51-327B2204C3A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6299"/>
          <a:stretch/>
        </p:blipFill>
        <p:spPr>
          <a:xfrm>
            <a:off x="6090613" y="640082"/>
            <a:ext cx="5461724" cy="5577837"/>
          </a:xfrm>
          <a:prstGeom prst="rect">
            <a:avLst/>
          </a:prstGeom>
          <a:effectLst/>
        </p:spPr>
      </p:pic>
      <p:sp>
        <p:nvSpPr>
          <p:cNvPr id="2" name="Title 1">
            <a:extLst>
              <a:ext uri="{FF2B5EF4-FFF2-40B4-BE49-F238E27FC236}">
                <a16:creationId xmlns:a16="http://schemas.microsoft.com/office/drawing/2014/main" id="{91558214-DDFB-4473-AD05-D893A068C9AE}"/>
              </a:ext>
            </a:extLst>
          </p:cNvPr>
          <p:cNvSpPr>
            <a:spLocks noGrp="1"/>
          </p:cNvSpPr>
          <p:nvPr>
            <p:ph type="title"/>
          </p:nvPr>
        </p:nvSpPr>
        <p:spPr>
          <a:xfrm>
            <a:off x="648929" y="629266"/>
            <a:ext cx="5127031" cy="1676603"/>
          </a:xfrm>
        </p:spPr>
        <p:txBody>
          <a:bodyPr>
            <a:normAutofit/>
          </a:bodyPr>
          <a:lstStyle/>
          <a:p>
            <a:r>
              <a:rPr lang="en-US" b="1" dirty="0"/>
              <a:t>propionic acid fermentation</a:t>
            </a:r>
            <a:endParaRPr lang="en-US" dirty="0"/>
          </a:p>
        </p:txBody>
      </p:sp>
      <p:sp>
        <p:nvSpPr>
          <p:cNvPr id="3" name="Content Placeholder 2">
            <a:extLst>
              <a:ext uri="{FF2B5EF4-FFF2-40B4-BE49-F238E27FC236}">
                <a16:creationId xmlns:a16="http://schemas.microsoft.com/office/drawing/2014/main" id="{E8C983ED-37BC-43EA-9B95-76C26E8F57CE}"/>
              </a:ext>
            </a:extLst>
          </p:cNvPr>
          <p:cNvSpPr>
            <a:spLocks noGrp="1"/>
          </p:cNvSpPr>
          <p:nvPr>
            <p:ph idx="1"/>
          </p:nvPr>
        </p:nvSpPr>
        <p:spPr>
          <a:xfrm>
            <a:off x="648930" y="2438400"/>
            <a:ext cx="5127029" cy="3785419"/>
          </a:xfrm>
        </p:spPr>
        <p:txBody>
          <a:bodyPr>
            <a:normAutofit/>
          </a:bodyPr>
          <a:lstStyle/>
          <a:p>
            <a:r>
              <a:rPr lang="en-US" dirty="0"/>
              <a:t> The propionic acid produced during </a:t>
            </a:r>
            <a:r>
              <a:rPr lang="en-US" b="1" dirty="0"/>
              <a:t>propionic acid fermentation</a:t>
            </a:r>
            <a:r>
              <a:rPr lang="en-US" dirty="0"/>
              <a:t> contributes to the distinctive flavor of Swiss cheese, for example.</a:t>
            </a:r>
          </a:p>
          <a:p>
            <a:endParaRPr lang="en-US" dirty="0"/>
          </a:p>
        </p:txBody>
      </p:sp>
      <p:sp>
        <p:nvSpPr>
          <p:cNvPr id="6" name="TextBox 5">
            <a:extLst>
              <a:ext uri="{FF2B5EF4-FFF2-40B4-BE49-F238E27FC236}">
                <a16:creationId xmlns:a16="http://schemas.microsoft.com/office/drawing/2014/main" id="{5B0B69F2-8907-4957-B9F5-FD7646852A13}"/>
              </a:ext>
            </a:extLst>
          </p:cNvPr>
          <p:cNvSpPr txBox="1"/>
          <p:nvPr/>
        </p:nvSpPr>
        <p:spPr>
          <a:xfrm>
            <a:off x="9527424" y="6017864"/>
            <a:ext cx="202491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commons.wikimedia.org/wiki/File:NCI_swiss_cheese.jpg"/>
              </a:rPr>
              <a:t>This Photo</a:t>
            </a:r>
            <a:r>
              <a:rPr lang="en-US" sz="700">
                <a:solidFill>
                  <a:srgbClr val="FFFFFF"/>
                </a:solidFill>
              </a:rPr>
              <a:t> by Unknown Author is licensed under </a:t>
            </a:r>
            <a:r>
              <a:rPr lang="en-US" sz="700">
                <a:solidFill>
                  <a:srgbClr val="FFFFFF"/>
                </a:solidFill>
                <a:hlinkClick r:id="rId4" tooltip="https://creativecommons.org/licenses/by-sa/3.0/"/>
              </a:rPr>
              <a:t>CC BY-SA</a:t>
            </a:r>
            <a:endParaRPr lang="en-US" sz="700">
              <a:solidFill>
                <a:srgbClr val="FFFFFF"/>
              </a:solidFill>
            </a:endParaRPr>
          </a:p>
        </p:txBody>
      </p:sp>
    </p:spTree>
    <p:extLst>
      <p:ext uri="{BB962C8B-B14F-4D97-AF65-F5344CB8AC3E}">
        <p14:creationId xmlns:p14="http://schemas.microsoft.com/office/powerpoint/2010/main" val="412295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E3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oiletry, lotion, skin cream&#10;&#10;Description generated with high confidence">
            <a:extLst>
              <a:ext uri="{FF2B5EF4-FFF2-40B4-BE49-F238E27FC236}">
                <a16:creationId xmlns:a16="http://schemas.microsoft.com/office/drawing/2014/main" id="{79DD565D-9C0C-4858-891B-9BF6FDEE32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86365" y="640080"/>
            <a:ext cx="3723208" cy="5577840"/>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C5B06E-45CB-4DD9-87B7-5C28063B67AB}"/>
              </a:ext>
            </a:extLst>
          </p:cNvPr>
          <p:cNvSpPr>
            <a:spLocks noGrp="1"/>
          </p:cNvSpPr>
          <p:nvPr>
            <p:ph type="title"/>
          </p:nvPr>
        </p:nvSpPr>
        <p:spPr>
          <a:xfrm>
            <a:off x="1024129" y="585216"/>
            <a:ext cx="5062511" cy="1499616"/>
          </a:xfrm>
        </p:spPr>
        <p:txBody>
          <a:bodyPr>
            <a:normAutofit/>
          </a:bodyPr>
          <a:lstStyle/>
          <a:p>
            <a:r>
              <a:rPr lang="en-US">
                <a:solidFill>
                  <a:srgbClr val="FFFFFF"/>
                </a:solidFill>
              </a:rPr>
              <a:t>Fermentation - chemical solvents</a:t>
            </a:r>
          </a:p>
        </p:txBody>
      </p:sp>
      <p:sp>
        <p:nvSpPr>
          <p:cNvPr id="3" name="Content Placeholder 2">
            <a:extLst>
              <a:ext uri="{FF2B5EF4-FFF2-40B4-BE49-F238E27FC236}">
                <a16:creationId xmlns:a16="http://schemas.microsoft.com/office/drawing/2014/main" id="{DA8BC401-FCFE-41CC-AD02-5A84D9A4F33C}"/>
              </a:ext>
            </a:extLst>
          </p:cNvPr>
          <p:cNvSpPr>
            <a:spLocks noGrp="1"/>
          </p:cNvSpPr>
          <p:nvPr>
            <p:ph idx="1"/>
          </p:nvPr>
        </p:nvSpPr>
        <p:spPr>
          <a:xfrm>
            <a:off x="1024129" y="2286000"/>
            <a:ext cx="5081232" cy="3931920"/>
          </a:xfrm>
        </p:spPr>
        <p:txBody>
          <a:bodyPr>
            <a:normAutofit/>
          </a:bodyPr>
          <a:lstStyle/>
          <a:p>
            <a:r>
              <a:rPr lang="en-US" sz="1800">
                <a:solidFill>
                  <a:srgbClr val="FFFFFF"/>
                </a:solidFill>
              </a:rPr>
              <a:t>Several fermentation products are important commercially outside of the food industry. </a:t>
            </a:r>
          </a:p>
          <a:p>
            <a:r>
              <a:rPr lang="en-US" sz="1800">
                <a:solidFill>
                  <a:srgbClr val="FFFFFF"/>
                </a:solidFill>
              </a:rPr>
              <a:t>For example, chemical solvents such as </a:t>
            </a:r>
            <a:r>
              <a:rPr lang="en-US" sz="1800" b="1">
                <a:solidFill>
                  <a:srgbClr val="FFFFFF"/>
                </a:solidFill>
              </a:rPr>
              <a:t>acetone</a:t>
            </a:r>
            <a:r>
              <a:rPr lang="en-US" sz="1800">
                <a:solidFill>
                  <a:srgbClr val="FFFFFF"/>
                </a:solidFill>
              </a:rPr>
              <a:t> and </a:t>
            </a:r>
            <a:r>
              <a:rPr lang="en-US" sz="1800" b="1">
                <a:solidFill>
                  <a:srgbClr val="FFFFFF"/>
                </a:solidFill>
              </a:rPr>
              <a:t>butanol</a:t>
            </a:r>
            <a:r>
              <a:rPr lang="en-US" sz="1800">
                <a:solidFill>
                  <a:srgbClr val="FFFFFF"/>
                </a:solidFill>
              </a:rPr>
              <a:t> are produced during </a:t>
            </a:r>
            <a:r>
              <a:rPr lang="en-US" sz="1800" b="1">
                <a:solidFill>
                  <a:srgbClr val="FFFFFF"/>
                </a:solidFill>
              </a:rPr>
              <a:t>acetone-butanol-ethanol fermentation</a:t>
            </a:r>
            <a:r>
              <a:rPr lang="en-US" sz="1800">
                <a:solidFill>
                  <a:srgbClr val="FFFFFF"/>
                </a:solidFill>
              </a:rPr>
              <a:t>. </a:t>
            </a:r>
          </a:p>
          <a:p>
            <a:r>
              <a:rPr lang="en-US" sz="1800">
                <a:solidFill>
                  <a:srgbClr val="FFFFFF"/>
                </a:solidFill>
              </a:rPr>
              <a:t>Complex organic pharmaceutical compounds used in antibiotics (e.g., penicillin), vaccines, and vitamins are produced through </a:t>
            </a:r>
            <a:r>
              <a:rPr lang="en-US" sz="1800" b="1">
                <a:solidFill>
                  <a:srgbClr val="FFFFFF"/>
                </a:solidFill>
              </a:rPr>
              <a:t>mixed acid fermentation</a:t>
            </a:r>
            <a:r>
              <a:rPr lang="en-US" sz="1800">
                <a:solidFill>
                  <a:srgbClr val="FFFFFF"/>
                </a:solidFill>
              </a:rPr>
              <a:t>.</a:t>
            </a:r>
          </a:p>
        </p:txBody>
      </p:sp>
      <p:sp>
        <p:nvSpPr>
          <p:cNvPr id="6" name="TextBox 5">
            <a:extLst>
              <a:ext uri="{FF2B5EF4-FFF2-40B4-BE49-F238E27FC236}">
                <a16:creationId xmlns:a16="http://schemas.microsoft.com/office/drawing/2014/main" id="{1965463A-B04C-488D-9F26-5AEE777774F3}"/>
              </a:ext>
            </a:extLst>
          </p:cNvPr>
          <p:cNvSpPr txBox="1"/>
          <p:nvPr/>
        </p:nvSpPr>
        <p:spPr>
          <a:xfrm>
            <a:off x="9267641" y="6017865"/>
            <a:ext cx="214193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thestyleconfessions.com/2013/09/23/almost-natural-nail-polish-remover/"/>
              </a:rPr>
              <a:t>This Photo</a:t>
            </a:r>
            <a:r>
              <a:rPr lang="en-US" sz="700">
                <a:solidFill>
                  <a:srgbClr val="FFFFFF"/>
                </a:solidFill>
              </a:rPr>
              <a:t> by Unknown Author is licensed under </a:t>
            </a:r>
            <a:r>
              <a:rPr lang="en-US" sz="700">
                <a:solidFill>
                  <a:srgbClr val="FFFFFF"/>
                </a:solidFill>
                <a:hlinkClick r:id="rId4" tooltip="https://creativecommons.org/licenses/by-nc-sa/3.0/"/>
              </a:rPr>
              <a:t>CC BY-NC-SA</a:t>
            </a:r>
            <a:endParaRPr lang="en-US" sz="700">
              <a:solidFill>
                <a:srgbClr val="FFFFFF"/>
              </a:solidFill>
            </a:endParaRPr>
          </a:p>
        </p:txBody>
      </p:sp>
    </p:spTree>
    <p:extLst>
      <p:ext uri="{BB962C8B-B14F-4D97-AF65-F5344CB8AC3E}">
        <p14:creationId xmlns:p14="http://schemas.microsoft.com/office/powerpoint/2010/main" val="419415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6B639FF-3352-491F-9B1F-96BD84B0E09C}"/>
              </a:ext>
            </a:extLst>
          </p:cNvPr>
          <p:cNvSpPr>
            <a:spLocks noGrp="1"/>
          </p:cNvSpPr>
          <p:nvPr>
            <p:ph type="title"/>
          </p:nvPr>
        </p:nvSpPr>
        <p:spPr>
          <a:xfrm>
            <a:off x="833002" y="365125"/>
            <a:ext cx="10520702" cy="1325563"/>
          </a:xfrm>
        </p:spPr>
        <p:txBody>
          <a:bodyPr>
            <a:normAutofit/>
          </a:bodyPr>
          <a:lstStyle/>
          <a:p>
            <a:r>
              <a:rPr lang="en-US" dirty="0"/>
              <a:t>Fermentation – Lab/Diagnostic Use</a:t>
            </a:r>
          </a:p>
        </p:txBody>
      </p:sp>
      <p:graphicFrame>
        <p:nvGraphicFramePr>
          <p:cNvPr id="5" name="Content Placeholder 2">
            <a:extLst>
              <a:ext uri="{FF2B5EF4-FFF2-40B4-BE49-F238E27FC236}">
                <a16:creationId xmlns:a16="http://schemas.microsoft.com/office/drawing/2014/main" id="{3F193D55-5B9D-41D5-BCEB-7BE447503E54}"/>
              </a:ext>
            </a:extLst>
          </p:cNvPr>
          <p:cNvGraphicFramePr>
            <a:graphicFrameLocks noGrp="1"/>
          </p:cNvGraphicFramePr>
          <p:nvPr>
            <p:ph idx="1"/>
            <p:extLst>
              <p:ext uri="{D42A27DB-BD31-4B8C-83A1-F6EECF244321}">
                <p14:modId xmlns:p14="http://schemas.microsoft.com/office/powerpoint/2010/main" val="538179739"/>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2551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4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screenshot of a cell phone&#10;&#10;Description generated with very high confidence">
            <a:extLst>
              <a:ext uri="{FF2B5EF4-FFF2-40B4-BE49-F238E27FC236}">
                <a16:creationId xmlns:a16="http://schemas.microsoft.com/office/drawing/2014/main" id="{6B646169-65D8-46F4-AE77-47DDF1C448D2}"/>
              </a:ext>
            </a:extLst>
          </p:cNvPr>
          <p:cNvPicPr>
            <a:picLocks noGrp="1" noChangeAspect="1"/>
          </p:cNvPicPr>
          <p:nvPr>
            <p:ph idx="1"/>
          </p:nvPr>
        </p:nvPicPr>
        <p:blipFill>
          <a:blip r:embed="rId2"/>
          <a:stretch>
            <a:fillRect/>
          </a:stretch>
        </p:blipFill>
        <p:spPr>
          <a:xfrm>
            <a:off x="1121834" y="643467"/>
            <a:ext cx="9948331" cy="5571066"/>
          </a:xfrm>
          <a:prstGeom prst="rect">
            <a:avLst/>
          </a:prstGeom>
        </p:spPr>
      </p:pic>
    </p:spTree>
    <p:extLst>
      <p:ext uri="{BB962C8B-B14F-4D97-AF65-F5344CB8AC3E}">
        <p14:creationId xmlns:p14="http://schemas.microsoft.com/office/powerpoint/2010/main" val="2824976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5FDE-9EF6-4809-82B9-E8058D1AE0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68A60B-D4B0-4E59-A975-6FC8F011ED5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1066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3023D1-E6BF-46B5-9D80-0F05E5459765}"/>
              </a:ext>
            </a:extLst>
          </p:cNvPr>
          <p:cNvSpPr>
            <a:spLocks noGrp="1"/>
          </p:cNvSpPr>
          <p:nvPr>
            <p:ph type="ctrTitle"/>
          </p:nvPr>
        </p:nvSpPr>
        <p:spPr>
          <a:xfrm>
            <a:off x="642257" y="4525347"/>
            <a:ext cx="6939722" cy="1737360"/>
          </a:xfrm>
        </p:spPr>
        <p:txBody>
          <a:bodyPr anchor="ctr">
            <a:normAutofit/>
          </a:bodyPr>
          <a:lstStyle/>
          <a:p>
            <a:pPr algn="r"/>
            <a:r>
              <a:rPr lang="en-US"/>
              <a:t>Nutritional Categories</a:t>
            </a:r>
          </a:p>
        </p:txBody>
      </p:sp>
      <p:sp>
        <p:nvSpPr>
          <p:cNvPr id="3" name="Subtitle 2">
            <a:extLst>
              <a:ext uri="{FF2B5EF4-FFF2-40B4-BE49-F238E27FC236}">
                <a16:creationId xmlns:a16="http://schemas.microsoft.com/office/drawing/2014/main" id="{72FA5848-6936-44D2-A791-7B44DDF2817F}"/>
              </a:ext>
            </a:extLst>
          </p:cNvPr>
          <p:cNvSpPr>
            <a:spLocks noGrp="1"/>
          </p:cNvSpPr>
          <p:nvPr>
            <p:ph type="subTitle" idx="1"/>
          </p:nvPr>
        </p:nvSpPr>
        <p:spPr>
          <a:xfrm>
            <a:off x="8050762" y="4525347"/>
            <a:ext cx="3211288" cy="1737360"/>
          </a:xfrm>
        </p:spPr>
        <p:txBody>
          <a:bodyPr anchor="ctr">
            <a:normAutofit/>
          </a:bodyPr>
          <a:lstStyle/>
          <a:p>
            <a:pPr algn="l"/>
            <a:r>
              <a:rPr lang="en-US"/>
              <a:t>MICROBIOLOGY</a:t>
            </a:r>
          </a:p>
        </p:txBody>
      </p:sp>
    </p:spTree>
    <p:extLst>
      <p:ext uri="{BB962C8B-B14F-4D97-AF65-F5344CB8AC3E}">
        <p14:creationId xmlns:p14="http://schemas.microsoft.com/office/powerpoint/2010/main" val="2748114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F4E485-08F0-403B-AC53-540EFC63B985}"/>
              </a:ext>
            </a:extLst>
          </p:cNvPr>
          <p:cNvPicPr>
            <a:picLocks noChangeAspect="1"/>
          </p:cNvPicPr>
          <p:nvPr/>
        </p:nvPicPr>
        <p:blipFill rotWithShape="1">
          <a:blip r:embed="rId2">
            <a:extLst>
              <a:ext uri="{28A0092B-C50C-407E-A947-70E740481C1C}">
                <a14:useLocalDpi xmlns:a14="http://schemas.microsoft.com/office/drawing/2010/main" val="0"/>
              </a:ext>
            </a:extLst>
          </a:blip>
          <a:srcRect l="582" r="35542" b="1"/>
          <a:stretch/>
        </p:blipFill>
        <p:spPr>
          <a:xfrm>
            <a:off x="20" y="10"/>
            <a:ext cx="4635571" cy="6857990"/>
          </a:xfrm>
          <a:prstGeom prst="rect">
            <a:avLst/>
          </a:prstGeom>
          <a:effectLst/>
        </p:spPr>
      </p:pic>
      <p:sp>
        <p:nvSpPr>
          <p:cNvPr id="2" name="Title 1">
            <a:extLst>
              <a:ext uri="{FF2B5EF4-FFF2-40B4-BE49-F238E27FC236}">
                <a16:creationId xmlns:a16="http://schemas.microsoft.com/office/drawing/2014/main" id="{A8591D2B-3E66-410F-AFF4-86A8088F88EB}"/>
              </a:ext>
            </a:extLst>
          </p:cNvPr>
          <p:cNvSpPr>
            <a:spLocks noGrp="1"/>
          </p:cNvSpPr>
          <p:nvPr>
            <p:ph type="title"/>
          </p:nvPr>
        </p:nvSpPr>
        <p:spPr>
          <a:xfrm>
            <a:off x="4965430" y="629268"/>
            <a:ext cx="6586491" cy="1286160"/>
          </a:xfrm>
        </p:spPr>
        <p:txBody>
          <a:bodyPr anchor="b">
            <a:normAutofit/>
          </a:bodyPr>
          <a:lstStyle/>
          <a:p>
            <a:r>
              <a:rPr lang="en-US" sz="4100" b="1"/>
              <a:t>Bacterial Requirements for Growth</a:t>
            </a:r>
          </a:p>
        </p:txBody>
      </p:sp>
      <p:sp>
        <p:nvSpPr>
          <p:cNvPr id="3" name="Content Placeholder 2">
            <a:extLst>
              <a:ext uri="{FF2B5EF4-FFF2-40B4-BE49-F238E27FC236}">
                <a16:creationId xmlns:a16="http://schemas.microsoft.com/office/drawing/2014/main" id="{3F9669CE-E6C7-4545-98EC-AC3FF9E926AB}"/>
              </a:ext>
            </a:extLst>
          </p:cNvPr>
          <p:cNvSpPr>
            <a:spLocks noGrp="1"/>
          </p:cNvSpPr>
          <p:nvPr>
            <p:ph idx="1"/>
          </p:nvPr>
        </p:nvSpPr>
        <p:spPr>
          <a:xfrm>
            <a:off x="4965431" y="2438400"/>
            <a:ext cx="6586489" cy="3785419"/>
          </a:xfrm>
        </p:spPr>
        <p:txBody>
          <a:bodyPr>
            <a:normAutofit/>
          </a:bodyPr>
          <a:lstStyle/>
          <a:p>
            <a:pPr marL="0" indent="0">
              <a:buNone/>
            </a:pPr>
            <a:r>
              <a:rPr lang="en-US" sz="3200" dirty="0"/>
              <a:t>The process of metabolism requires 3 things:</a:t>
            </a:r>
          </a:p>
          <a:p>
            <a:r>
              <a:rPr lang="en-US" sz="3200" dirty="0"/>
              <a:t>A Source of Carbon</a:t>
            </a:r>
          </a:p>
          <a:p>
            <a:r>
              <a:rPr lang="en-US" sz="3200" dirty="0"/>
              <a:t>A Source of Energy</a:t>
            </a:r>
          </a:p>
          <a:p>
            <a:r>
              <a:rPr lang="en-US" sz="3200" dirty="0"/>
              <a:t>A Source of Electrons (or Hydrogen Atoms)</a:t>
            </a:r>
          </a:p>
        </p:txBody>
      </p:sp>
    </p:spTree>
    <p:extLst>
      <p:ext uri="{BB962C8B-B14F-4D97-AF65-F5344CB8AC3E}">
        <p14:creationId xmlns:p14="http://schemas.microsoft.com/office/powerpoint/2010/main" val="2100088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8460D-D403-401C-AD4C-9CBC6D448DB1}"/>
              </a:ext>
            </a:extLst>
          </p:cNvPr>
          <p:cNvSpPr>
            <a:spLocks noGrp="1"/>
          </p:cNvSpPr>
          <p:nvPr>
            <p:ph type="title"/>
          </p:nvPr>
        </p:nvSpPr>
        <p:spPr>
          <a:xfrm>
            <a:off x="838200" y="631825"/>
            <a:ext cx="10515600" cy="1325563"/>
          </a:xfrm>
        </p:spPr>
        <p:txBody>
          <a:bodyPr>
            <a:normAutofit/>
          </a:bodyPr>
          <a:lstStyle/>
          <a:p>
            <a:r>
              <a:rPr lang="en-US"/>
              <a:t>The six most common elements associated with organic molecules</a:t>
            </a:r>
          </a:p>
        </p:txBody>
      </p:sp>
      <p:sp>
        <p:nvSpPr>
          <p:cNvPr id="3" name="Content Placeholder 2">
            <a:extLst>
              <a:ext uri="{FF2B5EF4-FFF2-40B4-BE49-F238E27FC236}">
                <a16:creationId xmlns:a16="http://schemas.microsoft.com/office/drawing/2014/main" id="{47A53ED1-AA9C-45DE-B928-CAB3AFF72097}"/>
              </a:ext>
            </a:extLst>
          </p:cNvPr>
          <p:cNvSpPr>
            <a:spLocks noGrp="1"/>
          </p:cNvSpPr>
          <p:nvPr>
            <p:ph idx="1"/>
          </p:nvPr>
        </p:nvSpPr>
        <p:spPr>
          <a:xfrm>
            <a:off x="838200" y="2057400"/>
            <a:ext cx="10515600" cy="3871762"/>
          </a:xfrm>
        </p:spPr>
        <p:txBody>
          <a:bodyPr>
            <a:normAutofit/>
          </a:bodyPr>
          <a:lstStyle/>
          <a:p>
            <a:r>
              <a:rPr lang="en-US" sz="2400"/>
              <a:t>The six most common elements associated with organic molecules—</a:t>
            </a:r>
          </a:p>
          <a:p>
            <a:pPr marL="914400" lvl="1" indent="-457200">
              <a:buFont typeface="+mj-lt"/>
              <a:buAutoNum type="arabicPeriod"/>
            </a:pPr>
            <a:r>
              <a:rPr lang="en-US"/>
              <a:t>carbon</a:t>
            </a:r>
          </a:p>
          <a:p>
            <a:pPr marL="914400" lvl="1" indent="-457200">
              <a:buFont typeface="+mj-lt"/>
              <a:buAutoNum type="arabicPeriod"/>
            </a:pPr>
            <a:r>
              <a:rPr lang="en-US"/>
              <a:t>hydrogen</a:t>
            </a:r>
          </a:p>
          <a:p>
            <a:pPr marL="914400" lvl="1" indent="-457200">
              <a:buFont typeface="+mj-lt"/>
              <a:buAutoNum type="arabicPeriod"/>
            </a:pPr>
            <a:r>
              <a:rPr lang="en-US"/>
              <a:t>nitrogen</a:t>
            </a:r>
          </a:p>
          <a:p>
            <a:pPr marL="914400" lvl="1" indent="-457200">
              <a:buFont typeface="+mj-lt"/>
              <a:buAutoNum type="arabicPeriod"/>
            </a:pPr>
            <a:r>
              <a:rPr lang="en-US"/>
              <a:t>oxygen</a:t>
            </a:r>
          </a:p>
          <a:p>
            <a:pPr marL="914400" lvl="1" indent="-457200">
              <a:buFont typeface="+mj-lt"/>
              <a:buAutoNum type="arabicPeriod"/>
            </a:pPr>
            <a:r>
              <a:rPr lang="en-US"/>
              <a:t>phosphorus</a:t>
            </a:r>
          </a:p>
          <a:p>
            <a:pPr marL="914400" lvl="1" indent="-457200">
              <a:buFont typeface="+mj-lt"/>
              <a:buAutoNum type="arabicPeriod"/>
            </a:pPr>
            <a:r>
              <a:rPr lang="en-US"/>
              <a:t>sulfur</a:t>
            </a:r>
          </a:p>
        </p:txBody>
      </p:sp>
    </p:spTree>
    <p:extLst>
      <p:ext uri="{BB962C8B-B14F-4D97-AF65-F5344CB8AC3E}">
        <p14:creationId xmlns:p14="http://schemas.microsoft.com/office/powerpoint/2010/main" val="3438305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ecklet, accessory, object&#10;&#10;Description generated with high confidence">
            <a:extLst>
              <a:ext uri="{FF2B5EF4-FFF2-40B4-BE49-F238E27FC236}">
                <a16:creationId xmlns:a16="http://schemas.microsoft.com/office/drawing/2014/main" id="{6CE9BEF1-7A87-40BB-83E3-4D3108108631}"/>
              </a:ext>
            </a:extLst>
          </p:cNvPr>
          <p:cNvPicPr>
            <a:picLocks noChangeAspect="1"/>
          </p:cNvPicPr>
          <p:nvPr/>
        </p:nvPicPr>
        <p:blipFill rotWithShape="1">
          <a:blip r:embed="rId2">
            <a:extLst>
              <a:ext uri="{28A0092B-C50C-407E-A947-70E740481C1C}">
                <a14:useLocalDpi xmlns:a14="http://schemas.microsoft.com/office/drawing/2010/main" val="0"/>
              </a:ext>
            </a:extLst>
          </a:blip>
          <a:srcRect l="-42" t="254" r="5579" b="-106"/>
          <a:stretch/>
        </p:blipFill>
        <p:spPr>
          <a:xfrm>
            <a:off x="5920491" y="654304"/>
            <a:ext cx="5711527" cy="5569515"/>
          </a:xfrm>
          <a:prstGeom prst="rect">
            <a:avLst/>
          </a:prstGeom>
          <a:effectLst/>
        </p:spPr>
      </p:pic>
      <p:sp>
        <p:nvSpPr>
          <p:cNvPr id="2" name="Title 1">
            <a:extLst>
              <a:ext uri="{FF2B5EF4-FFF2-40B4-BE49-F238E27FC236}">
                <a16:creationId xmlns:a16="http://schemas.microsoft.com/office/drawing/2014/main" id="{86FEB2C2-E73E-48AA-BC81-EF53239AB962}"/>
              </a:ext>
            </a:extLst>
          </p:cNvPr>
          <p:cNvSpPr>
            <a:spLocks noGrp="1"/>
          </p:cNvSpPr>
          <p:nvPr>
            <p:ph type="title"/>
          </p:nvPr>
        </p:nvSpPr>
        <p:spPr>
          <a:xfrm>
            <a:off x="648929" y="629266"/>
            <a:ext cx="5127031" cy="1676603"/>
          </a:xfrm>
        </p:spPr>
        <p:txBody>
          <a:bodyPr>
            <a:normAutofit/>
          </a:bodyPr>
          <a:lstStyle/>
          <a:p>
            <a:r>
              <a:rPr lang="en-US" sz="3700"/>
              <a:t>ALL ORGANISMS NEED A SOURCE OF CARBON</a:t>
            </a:r>
          </a:p>
        </p:txBody>
      </p:sp>
      <p:sp>
        <p:nvSpPr>
          <p:cNvPr id="3" name="Content Placeholder 2">
            <a:extLst>
              <a:ext uri="{FF2B5EF4-FFF2-40B4-BE49-F238E27FC236}">
                <a16:creationId xmlns:a16="http://schemas.microsoft.com/office/drawing/2014/main" id="{2A553374-D43A-4CB7-8713-D8C000C54BEB}"/>
              </a:ext>
            </a:extLst>
          </p:cNvPr>
          <p:cNvSpPr>
            <a:spLocks noGrp="1"/>
          </p:cNvSpPr>
          <p:nvPr>
            <p:ph idx="1"/>
          </p:nvPr>
        </p:nvSpPr>
        <p:spPr>
          <a:xfrm>
            <a:off x="648930" y="2438400"/>
            <a:ext cx="5127029" cy="3785419"/>
          </a:xfrm>
        </p:spPr>
        <p:txBody>
          <a:bodyPr>
            <a:normAutofit/>
          </a:bodyPr>
          <a:lstStyle/>
          <a:p>
            <a:pPr marL="0" indent="0">
              <a:buNone/>
            </a:pPr>
            <a:br>
              <a:rPr lang="en-US" dirty="0"/>
            </a:br>
            <a:r>
              <a:rPr lang="en-US" dirty="0"/>
              <a:t>​- We can categorize organisms based on how they obtain CARBON from the environment.</a:t>
            </a:r>
          </a:p>
          <a:p>
            <a:pPr marL="0" indent="0">
              <a:buNone/>
            </a:pPr>
            <a:endParaRPr lang="en-US" dirty="0"/>
          </a:p>
          <a:p>
            <a:pPr marL="0" indent="0">
              <a:buNone/>
            </a:pPr>
            <a:r>
              <a:rPr lang="en-US" dirty="0"/>
              <a:t> Organisms are categorized as either </a:t>
            </a:r>
            <a:r>
              <a:rPr lang="en-US" u="sng" dirty="0"/>
              <a:t>autotrophic</a:t>
            </a:r>
            <a:r>
              <a:rPr lang="en-US" dirty="0"/>
              <a:t> or </a:t>
            </a:r>
            <a:r>
              <a:rPr lang="en-US" u="sng" dirty="0"/>
              <a:t>heterotrophic</a:t>
            </a:r>
            <a:r>
              <a:rPr lang="en-US" dirty="0"/>
              <a:t> based upon how they get their carbon. </a:t>
            </a:r>
          </a:p>
          <a:p>
            <a:pPr marL="0" indent="0">
              <a:buNone/>
            </a:pPr>
            <a:endParaRPr lang="en-US" dirty="0"/>
          </a:p>
        </p:txBody>
      </p:sp>
    </p:spTree>
    <p:extLst>
      <p:ext uri="{BB962C8B-B14F-4D97-AF65-F5344CB8AC3E}">
        <p14:creationId xmlns:p14="http://schemas.microsoft.com/office/powerpoint/2010/main" val="2583260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65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2" name="Picture 5" descr="5 ATP are net gained from glycolysis after 2 NADH are removed from pyruvate. 2 ATP are gained after 4 ATP are removed from pyruvate. 5 ATP are gained after 2 NADH are removed from acetyl CoA. 2 ATP are gained after 2 ATP are removed from two cycles of the citric acid cycle. 15 ATP are gained after 6 NADH are removed from two cycles of the citric acid cycle. 3 ATP are gained after 2 FADH subscript 2 are removed from two cycles of the citric acid cycle. The total gain is 32 ATP.">
            <a:extLst>
              <a:ext uri="{FF2B5EF4-FFF2-40B4-BE49-F238E27FC236}">
                <a16:creationId xmlns:a16="http://schemas.microsoft.com/office/drawing/2014/main" id="{15934876-7113-463F-8508-A1321E04D7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5119" y="1024992"/>
            <a:ext cx="4771955" cy="48080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548305-6EF8-4055-AB9F-F1E56FA011D0}"/>
              </a:ext>
            </a:extLst>
          </p:cNvPr>
          <p:cNvSpPr>
            <a:spLocks noGrp="1"/>
          </p:cNvSpPr>
          <p:nvPr>
            <p:ph type="title"/>
          </p:nvPr>
        </p:nvSpPr>
        <p:spPr>
          <a:xfrm>
            <a:off x="1024129" y="585216"/>
            <a:ext cx="5062511" cy="1499616"/>
          </a:xfrm>
        </p:spPr>
        <p:txBody>
          <a:bodyPr>
            <a:normAutofit/>
          </a:bodyPr>
          <a:lstStyle/>
          <a:p>
            <a:pPr eaLnBrk="1" hangingPunct="1">
              <a:defRPr/>
            </a:pPr>
            <a:r>
              <a:rPr lang="en-US" sz="2800" b="1" kern="1200" dirty="0">
                <a:solidFill>
                  <a:srgbClr val="FFFFFF"/>
                </a:solidFill>
                <a:effectLst>
                  <a:outerShdw blurRad="38100" dist="38100" dir="2700000" algn="tl">
                    <a:srgbClr val="000000">
                      <a:alpha val="43137"/>
                    </a:srgbClr>
                  </a:outerShdw>
                </a:effectLst>
                <a:ea typeface="MS PGothic"/>
                <a:cs typeface="+mn-cs"/>
              </a:rPr>
              <a:t>Oxidative Phosphorylation Is the Process by Which Most ATP Molecules Arise</a:t>
            </a:r>
            <a:endParaRPr lang="en-IN" sz="2800" b="1" dirty="0">
              <a:solidFill>
                <a:srgbClr val="FFFFFF"/>
              </a:solidFill>
              <a:effectLst>
                <a:outerShdw blurRad="38100" dist="38100" dir="2700000" algn="tl">
                  <a:srgbClr val="000000">
                    <a:alpha val="43137"/>
                  </a:srgbClr>
                </a:outerShdw>
              </a:effectLst>
            </a:endParaRPr>
          </a:p>
        </p:txBody>
      </p:sp>
      <p:sp>
        <p:nvSpPr>
          <p:cNvPr id="22531" name="Rectangle 3">
            <a:extLst>
              <a:ext uri="{FF2B5EF4-FFF2-40B4-BE49-F238E27FC236}">
                <a16:creationId xmlns:a16="http://schemas.microsoft.com/office/drawing/2014/main" id="{8437422E-1124-4BB6-BF88-A59EBFC85607}"/>
              </a:ext>
            </a:extLst>
          </p:cNvPr>
          <p:cNvSpPr>
            <a:spLocks noGrp="1" noChangeArrowheads="1"/>
          </p:cNvSpPr>
          <p:nvPr>
            <p:ph idx="1"/>
          </p:nvPr>
        </p:nvSpPr>
        <p:spPr>
          <a:xfrm>
            <a:off x="1024129" y="2286000"/>
            <a:ext cx="5081232" cy="3931920"/>
          </a:xfrm>
        </p:spPr>
        <p:txBody>
          <a:bodyPr>
            <a:normAutofit fontScale="92500" lnSpcReduction="10000"/>
          </a:bodyPr>
          <a:lstStyle/>
          <a:p>
            <a:pPr eaLnBrk="1" hangingPunct="1"/>
            <a:r>
              <a:rPr lang="en-US" altLang="en-US" dirty="0">
                <a:solidFill>
                  <a:srgbClr val="FFFFFF"/>
                </a:solidFill>
              </a:rPr>
              <a:t>NADH and FADH</a:t>
            </a:r>
            <a:r>
              <a:rPr lang="en-US" altLang="en-US" baseline="-25000" dirty="0">
                <a:solidFill>
                  <a:srgbClr val="FFFFFF"/>
                </a:solidFill>
              </a:rPr>
              <a:t>2</a:t>
            </a:r>
            <a:r>
              <a:rPr lang="en-US" altLang="en-US" dirty="0">
                <a:solidFill>
                  <a:srgbClr val="FFFFFF"/>
                </a:solidFill>
              </a:rPr>
              <a:t> provide pairs of electrons for oxidative phosphorylation.</a:t>
            </a:r>
          </a:p>
          <a:p>
            <a:pPr eaLnBrk="1" hangingPunct="1"/>
            <a:r>
              <a:rPr lang="en-US" altLang="en-US" dirty="0">
                <a:solidFill>
                  <a:srgbClr val="FFFFFF"/>
                </a:solidFill>
              </a:rPr>
              <a:t>Electrons are passed along a series of four protein complexes called cytochromes.</a:t>
            </a:r>
          </a:p>
          <a:p>
            <a:pPr lvl="1" eaLnBrk="1" hangingPunct="1"/>
            <a:r>
              <a:rPr lang="en-US" altLang="en-US" sz="2800" dirty="0">
                <a:solidFill>
                  <a:srgbClr val="FFFFFF"/>
                </a:solidFill>
              </a:rPr>
              <a:t>Known as electron transport.</a:t>
            </a:r>
          </a:p>
          <a:p>
            <a:pPr lvl="1" eaLnBrk="1" hangingPunct="1"/>
            <a:r>
              <a:rPr lang="en-US" altLang="en-US" sz="2800" dirty="0">
                <a:solidFill>
                  <a:srgbClr val="FFFFFF"/>
                </a:solidFill>
              </a:rPr>
              <a:t>The energy released is used to combine phosphate with ADP to form ATP.</a:t>
            </a:r>
          </a:p>
          <a:p>
            <a:pPr lvl="1" eaLnBrk="1" hangingPunct="1"/>
            <a:r>
              <a:rPr lang="en-US" altLang="en-US" sz="2800" dirty="0">
                <a:solidFill>
                  <a:srgbClr val="FFFFFF"/>
                </a:solidFill>
              </a:rPr>
              <a:t>Up to 32 ATP are produced.</a:t>
            </a:r>
          </a:p>
        </p:txBody>
      </p:sp>
    </p:spTree>
    <p:extLst>
      <p:ext uri="{BB962C8B-B14F-4D97-AF65-F5344CB8AC3E}">
        <p14:creationId xmlns:p14="http://schemas.microsoft.com/office/powerpoint/2010/main" val="339156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84336023-CB9C-4E3A-B311-FFB5B95F2BF7}"/>
              </a:ext>
            </a:extLst>
          </p:cNvPr>
          <p:cNvSpPr>
            <a:spLocks noGrp="1" noChangeArrowheads="1"/>
          </p:cNvSpPr>
          <p:nvPr>
            <p:ph type="title"/>
          </p:nvPr>
        </p:nvSpPr>
        <p:spPr>
          <a:xfrm>
            <a:off x="281354" y="228599"/>
            <a:ext cx="5636513" cy="1330569"/>
          </a:xfrm>
        </p:spPr>
        <p:txBody>
          <a:bodyPr>
            <a:normAutofit/>
          </a:bodyPr>
          <a:lstStyle/>
          <a:p>
            <a:pPr algn="ctr"/>
            <a:r>
              <a:rPr lang="en-US" altLang="en-US" dirty="0"/>
              <a:t>Microbial Metabolic Diversity</a:t>
            </a:r>
          </a:p>
        </p:txBody>
      </p:sp>
      <p:pic>
        <p:nvPicPr>
          <p:cNvPr id="34819" name="Picture 4" descr="Microorganism metabolism using carbon dioxide as carbon source is called autotrophy and the organisms are autotrophs whose energy source is light or inorganic compounds. If light, they are photoautotrophs that use water to carry our oxygenic photosynthesis, which includes the cyanobacteria and algae, or they do not use water to carry out anoxygenic photosynthesis, which includes the green and purple bacteria. If the source is inorganic compounds they are chemoautotrophs, which include some bacteria and archaea. Microorganism metabolism using organic compounds as carbon source is called heterotrophy and the organisms are heterotrophs whose energy source is organic compounds or light. If organic compounds, they are chemoheterotrophs, which include many bacteria, archaea, and eukarya. Those feeding on dead organic matter are saprobes. Those feeding on living organic matter are parasites. If light is the energy source they are photoheterotrophs, which include green and purple nonsulfur bacteria.">
            <a:extLst>
              <a:ext uri="{FF2B5EF4-FFF2-40B4-BE49-F238E27FC236}">
                <a16:creationId xmlns:a16="http://schemas.microsoft.com/office/drawing/2014/main" id="{0F5CE979-8DED-492D-B055-D13C7A8EC8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7867" y="0"/>
            <a:ext cx="6171528" cy="676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0E2506E-5D56-448F-8B3A-6BBAC5364E3C}"/>
              </a:ext>
            </a:extLst>
          </p:cNvPr>
          <p:cNvSpPr txBox="1"/>
          <p:nvPr/>
        </p:nvSpPr>
        <p:spPr>
          <a:xfrm>
            <a:off x="422030" y="1787767"/>
            <a:ext cx="4733988" cy="2554545"/>
          </a:xfrm>
          <a:prstGeom prst="rect">
            <a:avLst/>
          </a:prstGeom>
          <a:noFill/>
        </p:spPr>
        <p:txBody>
          <a:bodyPr wrap="none" rtlCol="0">
            <a:spAutoFit/>
          </a:bodyPr>
          <a:lstStyle/>
          <a:p>
            <a:r>
              <a:rPr lang="en-US" sz="4000" dirty="0"/>
              <a:t>Categorizations based on </a:t>
            </a:r>
          </a:p>
          <a:p>
            <a:r>
              <a:rPr lang="en-US" sz="4000" dirty="0"/>
              <a:t>CARBON SOURCE</a:t>
            </a:r>
          </a:p>
          <a:p>
            <a:endParaRPr lang="en-US" sz="4000" dirty="0"/>
          </a:p>
          <a:p>
            <a:r>
              <a:rPr lang="en-US" sz="4000" dirty="0"/>
              <a:t>Auto vs Hetero</a:t>
            </a:r>
          </a:p>
        </p:txBody>
      </p:sp>
    </p:spTree>
    <p:extLst>
      <p:ext uri="{BB962C8B-B14F-4D97-AF65-F5344CB8AC3E}">
        <p14:creationId xmlns:p14="http://schemas.microsoft.com/office/powerpoint/2010/main" val="3590047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generated with high confidence">
            <a:extLst>
              <a:ext uri="{FF2B5EF4-FFF2-40B4-BE49-F238E27FC236}">
                <a16:creationId xmlns:a16="http://schemas.microsoft.com/office/drawing/2014/main" id="{198F7ED9-32C4-44E6-B5DE-3B09F65F28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36" b="17"/>
          <a:stretch/>
        </p:blipFill>
        <p:spPr>
          <a:xfrm>
            <a:off x="3866964" y="375369"/>
            <a:ext cx="8111825" cy="6107261"/>
          </a:xfrm>
          <a:prstGeom prst="rect">
            <a:avLst/>
          </a:prstGeom>
        </p:spPr>
      </p:pic>
      <p:sp>
        <p:nvSpPr>
          <p:cNvPr id="3" name="Title 1">
            <a:extLst>
              <a:ext uri="{FF2B5EF4-FFF2-40B4-BE49-F238E27FC236}">
                <a16:creationId xmlns:a16="http://schemas.microsoft.com/office/drawing/2014/main" id="{B83C190B-BEB1-4550-BAB6-6E2C7F245A79}"/>
              </a:ext>
            </a:extLst>
          </p:cNvPr>
          <p:cNvSpPr>
            <a:spLocks noGrp="1" noChangeArrowheads="1"/>
          </p:cNvSpPr>
          <p:nvPr>
            <p:ph type="title"/>
          </p:nvPr>
        </p:nvSpPr>
        <p:spPr>
          <a:xfrm>
            <a:off x="281354" y="228599"/>
            <a:ext cx="5636513" cy="1330569"/>
          </a:xfrm>
        </p:spPr>
        <p:txBody>
          <a:bodyPr>
            <a:normAutofit/>
          </a:bodyPr>
          <a:lstStyle/>
          <a:p>
            <a:pPr algn="ctr"/>
            <a:r>
              <a:rPr lang="en-US" altLang="en-US" dirty="0"/>
              <a:t>Microbial Metabolic Diversity</a:t>
            </a:r>
          </a:p>
        </p:txBody>
      </p:sp>
      <p:sp>
        <p:nvSpPr>
          <p:cNvPr id="4" name="TextBox 3">
            <a:extLst>
              <a:ext uri="{FF2B5EF4-FFF2-40B4-BE49-F238E27FC236}">
                <a16:creationId xmlns:a16="http://schemas.microsoft.com/office/drawing/2014/main" id="{697AEB6F-85BC-49FF-B547-40F0A0DEE9C2}"/>
              </a:ext>
            </a:extLst>
          </p:cNvPr>
          <p:cNvSpPr txBox="1"/>
          <p:nvPr/>
        </p:nvSpPr>
        <p:spPr>
          <a:xfrm>
            <a:off x="281354" y="2162905"/>
            <a:ext cx="3585610" cy="3170099"/>
          </a:xfrm>
          <a:prstGeom prst="rect">
            <a:avLst/>
          </a:prstGeom>
          <a:noFill/>
        </p:spPr>
        <p:txBody>
          <a:bodyPr wrap="square" rtlCol="0">
            <a:spAutoFit/>
          </a:bodyPr>
          <a:lstStyle/>
          <a:p>
            <a:r>
              <a:rPr lang="en-US" sz="4000" dirty="0"/>
              <a:t>Categorizations based on </a:t>
            </a:r>
          </a:p>
          <a:p>
            <a:r>
              <a:rPr lang="en-US" sz="4000" dirty="0"/>
              <a:t>ENERGY SOURCE</a:t>
            </a:r>
          </a:p>
          <a:p>
            <a:endParaRPr lang="en-US" sz="4000" dirty="0"/>
          </a:p>
          <a:p>
            <a:r>
              <a:rPr lang="en-US" sz="4000" dirty="0"/>
              <a:t>PHOTO vs CHEMO</a:t>
            </a:r>
          </a:p>
        </p:txBody>
      </p:sp>
    </p:spTree>
    <p:extLst>
      <p:ext uri="{BB962C8B-B14F-4D97-AF65-F5344CB8AC3E}">
        <p14:creationId xmlns:p14="http://schemas.microsoft.com/office/powerpoint/2010/main" val="3169281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close up of a coral&#10;&#10;Description generated with high confidence">
            <a:extLst>
              <a:ext uri="{FF2B5EF4-FFF2-40B4-BE49-F238E27FC236}">
                <a16:creationId xmlns:a16="http://schemas.microsoft.com/office/drawing/2014/main" id="{781CFBFE-D3BB-4276-B633-E996C879FF0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621" r="1286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12991C5B-41B2-457B-8D55-29DDC0023DA6}"/>
              </a:ext>
            </a:extLst>
          </p:cNvPr>
          <p:cNvSpPr>
            <a:spLocks noGrp="1"/>
          </p:cNvSpPr>
          <p:nvPr>
            <p:ph type="title"/>
          </p:nvPr>
        </p:nvSpPr>
        <p:spPr>
          <a:xfrm>
            <a:off x="655320" y="365125"/>
            <a:ext cx="5120114" cy="1692794"/>
          </a:xfrm>
        </p:spPr>
        <p:txBody>
          <a:bodyPr>
            <a:normAutofit/>
          </a:bodyPr>
          <a:lstStyle/>
          <a:p>
            <a:r>
              <a:rPr lang="en-US" sz="2100" b="1"/>
              <a:t>There are 4 classes of organisms based on what they use as a source of carbon and what they can metabolize for energy.</a:t>
            </a:r>
          </a:p>
        </p:txBody>
      </p:sp>
      <p:sp>
        <p:nvSpPr>
          <p:cNvPr id="3" name="Content Placeholder 2">
            <a:extLst>
              <a:ext uri="{FF2B5EF4-FFF2-40B4-BE49-F238E27FC236}">
                <a16:creationId xmlns:a16="http://schemas.microsoft.com/office/drawing/2014/main" id="{076CF830-242E-43BC-BB14-3837059BEEF1}"/>
              </a:ext>
            </a:extLst>
          </p:cNvPr>
          <p:cNvSpPr>
            <a:spLocks noGrp="1"/>
          </p:cNvSpPr>
          <p:nvPr>
            <p:ph idx="1"/>
          </p:nvPr>
        </p:nvSpPr>
        <p:spPr>
          <a:xfrm>
            <a:off x="655321" y="2575034"/>
            <a:ext cx="5120113" cy="3462228"/>
          </a:xfrm>
        </p:spPr>
        <p:txBody>
          <a:bodyPr>
            <a:normAutofit/>
          </a:bodyPr>
          <a:lstStyle/>
          <a:p>
            <a:r>
              <a:rPr lang="en-US" sz="1100" b="1" u="sng"/>
              <a:t>Photoautotrophs </a:t>
            </a:r>
            <a:r>
              <a:rPr lang="en-US" sz="1100"/>
              <a:t>- </a:t>
            </a:r>
          </a:p>
          <a:p>
            <a:pPr lvl="1"/>
            <a:r>
              <a:rPr lang="en-US" sz="1100" u="sng"/>
              <a:t>Carbon Source</a:t>
            </a:r>
            <a:r>
              <a:rPr lang="en-US" sz="1100"/>
              <a:t> - carbon dioxide </a:t>
            </a:r>
          </a:p>
          <a:p>
            <a:pPr lvl="1"/>
            <a:r>
              <a:rPr lang="en-US" sz="1100" u="sng"/>
              <a:t>Energy Source</a:t>
            </a:r>
            <a:r>
              <a:rPr lang="en-US" sz="1100"/>
              <a:t> - sunlight energy </a:t>
            </a:r>
          </a:p>
          <a:p>
            <a:r>
              <a:rPr lang="en-US" sz="1100" b="1" u="sng"/>
              <a:t>Chemoautotrophs</a:t>
            </a:r>
            <a:r>
              <a:rPr lang="en-US" sz="1100"/>
              <a:t> - </a:t>
            </a:r>
          </a:p>
          <a:p>
            <a:pPr lvl="1"/>
            <a:r>
              <a:rPr lang="en-US" sz="1100" u="sng"/>
              <a:t>Carbon Source</a:t>
            </a:r>
            <a:r>
              <a:rPr lang="en-US" sz="1100"/>
              <a:t> - carbon dioxide </a:t>
            </a:r>
          </a:p>
          <a:p>
            <a:pPr lvl="1"/>
            <a:r>
              <a:rPr lang="en-US" sz="1100" u="sng"/>
              <a:t>Energy Source</a:t>
            </a:r>
            <a:r>
              <a:rPr lang="en-US" sz="1100"/>
              <a:t> - organic molecules (lipids, carbohydrates and proteins)</a:t>
            </a:r>
          </a:p>
          <a:p>
            <a:r>
              <a:rPr lang="en-US" sz="1100" b="1" u="sng"/>
              <a:t>Photoheterotrophs</a:t>
            </a:r>
            <a:r>
              <a:rPr lang="en-US" sz="1100"/>
              <a:t> - </a:t>
            </a:r>
          </a:p>
          <a:p>
            <a:pPr lvl="1"/>
            <a:r>
              <a:rPr lang="en-US" sz="1100" u="sng"/>
              <a:t>Carbon Source</a:t>
            </a:r>
            <a:r>
              <a:rPr lang="en-US" sz="1100"/>
              <a:t> - organic molecules (lipids, carbohydrates and proteins) </a:t>
            </a:r>
          </a:p>
          <a:p>
            <a:pPr lvl="1"/>
            <a:r>
              <a:rPr lang="en-US" sz="1100" u="sng"/>
              <a:t>Energy Source</a:t>
            </a:r>
            <a:r>
              <a:rPr lang="en-US" sz="1100"/>
              <a:t> - sunlight energy</a:t>
            </a:r>
          </a:p>
          <a:p>
            <a:r>
              <a:rPr lang="en-US" sz="1100" u="sng"/>
              <a:t>​</a:t>
            </a:r>
            <a:r>
              <a:rPr lang="en-US" sz="1100" b="1" u="sng"/>
              <a:t>Chemoheterotrophs</a:t>
            </a:r>
            <a:r>
              <a:rPr lang="en-US" sz="1100" b="1"/>
              <a:t> </a:t>
            </a:r>
            <a:r>
              <a:rPr lang="en-US" sz="1100"/>
              <a:t>- </a:t>
            </a:r>
          </a:p>
          <a:p>
            <a:pPr lvl="1"/>
            <a:r>
              <a:rPr lang="en-US" sz="1100" u="sng"/>
              <a:t>Carbon Source</a:t>
            </a:r>
            <a:r>
              <a:rPr lang="en-US" sz="1100"/>
              <a:t> - organic molecules (lipids, carbohydrates and proteins) </a:t>
            </a:r>
          </a:p>
          <a:p>
            <a:pPr lvl="1"/>
            <a:r>
              <a:rPr lang="en-US" sz="1100" u="sng"/>
              <a:t>Energy Source </a:t>
            </a:r>
            <a:r>
              <a:rPr lang="en-US" sz="1100"/>
              <a:t>- organic molecules (lipids, carbohydrates and proteins) </a:t>
            </a:r>
          </a:p>
          <a:p>
            <a:endParaRPr lang="en-US" sz="1100"/>
          </a:p>
        </p:txBody>
      </p:sp>
      <p:sp>
        <p:nvSpPr>
          <p:cNvPr id="6" name="TextBox 5">
            <a:extLst>
              <a:ext uri="{FF2B5EF4-FFF2-40B4-BE49-F238E27FC236}">
                <a16:creationId xmlns:a16="http://schemas.microsoft.com/office/drawing/2014/main" id="{BF2C0DCD-8688-4DDE-9E72-184C690FCC85}"/>
              </a:ext>
            </a:extLst>
          </p:cNvPr>
          <p:cNvSpPr txBox="1"/>
          <p:nvPr/>
        </p:nvSpPr>
        <p:spPr>
          <a:xfrm>
            <a:off x="9724657" y="6657945"/>
            <a:ext cx="246734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niaid/16578744517"/>
              </a:rPr>
              <a:t>This Photo</a:t>
            </a:r>
            <a:r>
              <a:rPr lang="en-US" sz="700">
                <a:solidFill>
                  <a:srgbClr val="FFFFFF"/>
                </a:solidFill>
              </a:rPr>
              <a:t> by Unknown Author is licensed under </a:t>
            </a:r>
            <a:r>
              <a:rPr lang="en-US" sz="700">
                <a:solidFill>
                  <a:srgbClr val="FFFFFF"/>
                </a:solidFill>
                <a:hlinkClick r:id="rId4" tooltip="https://creativecommons.org/licenses/by/2.0/"/>
              </a:rPr>
              <a:t>CC BY</a:t>
            </a:r>
            <a:endParaRPr lang="en-US" sz="700">
              <a:solidFill>
                <a:srgbClr val="FFFFFF"/>
              </a:solidFill>
            </a:endParaRPr>
          </a:p>
        </p:txBody>
      </p:sp>
    </p:spTree>
    <p:extLst>
      <p:ext uri="{BB962C8B-B14F-4D97-AF65-F5344CB8AC3E}">
        <p14:creationId xmlns:p14="http://schemas.microsoft.com/office/powerpoint/2010/main" val="765725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1C5B-41B2-457B-8D55-29DDC0023DA6}"/>
              </a:ext>
            </a:extLst>
          </p:cNvPr>
          <p:cNvSpPr>
            <a:spLocks noGrp="1"/>
          </p:cNvSpPr>
          <p:nvPr>
            <p:ph type="title"/>
          </p:nvPr>
        </p:nvSpPr>
        <p:spPr>
          <a:xfrm>
            <a:off x="875907" y="186016"/>
            <a:ext cx="10515600" cy="690677"/>
          </a:xfrm>
        </p:spPr>
        <p:txBody>
          <a:bodyPr>
            <a:noAutofit/>
          </a:bodyPr>
          <a:lstStyle/>
          <a:p>
            <a:pPr algn="ctr"/>
            <a:r>
              <a:rPr lang="en-US" sz="2400" b="1" dirty="0"/>
              <a:t>There are 4 classes of organisms based on what they use as a source of carbon and what they can metabolize for energy.</a:t>
            </a:r>
          </a:p>
        </p:txBody>
      </p:sp>
      <p:sp>
        <p:nvSpPr>
          <p:cNvPr id="4" name="Rectangle 3">
            <a:extLst>
              <a:ext uri="{FF2B5EF4-FFF2-40B4-BE49-F238E27FC236}">
                <a16:creationId xmlns:a16="http://schemas.microsoft.com/office/drawing/2014/main" id="{01940676-0865-479D-8754-BE4F427F5DFD}"/>
              </a:ext>
            </a:extLst>
          </p:cNvPr>
          <p:cNvSpPr/>
          <p:nvPr/>
        </p:nvSpPr>
        <p:spPr>
          <a:xfrm>
            <a:off x="1858651" y="3748322"/>
            <a:ext cx="8550111" cy="2585323"/>
          </a:xfrm>
          <a:prstGeom prst="rect">
            <a:avLst/>
          </a:prstGeom>
        </p:spPr>
        <p:txBody>
          <a:bodyPr wrap="square">
            <a:spAutoFit/>
          </a:bodyPr>
          <a:lstStyle/>
          <a:p>
            <a:r>
              <a:rPr lang="en-US" b="1" dirty="0"/>
              <a:t>The best way to understand the classifications of organisms </a:t>
            </a:r>
            <a:r>
              <a:rPr lang="en-US" b="1" i="1" dirty="0"/>
              <a:t>(based on energy and carbon sources) </a:t>
            </a:r>
            <a:r>
              <a:rPr lang="en-US" b="1" dirty="0"/>
              <a:t>is to </a:t>
            </a:r>
            <a:r>
              <a:rPr lang="en-US" b="1" u="sng" dirty="0"/>
              <a:t>break down the word.</a:t>
            </a:r>
          </a:p>
          <a:p>
            <a:endParaRPr lang="en-US" b="1" dirty="0"/>
          </a:p>
          <a:p>
            <a:pPr marL="285750" indent="-285750">
              <a:buFont typeface="Arial" panose="020B0604020202020204" pitchFamily="34" charset="0"/>
              <a:buChar char="•"/>
            </a:pPr>
            <a:r>
              <a:rPr lang="en-US" b="1" dirty="0"/>
              <a:t>For example, each of these terms begins with either </a:t>
            </a:r>
            <a:r>
              <a:rPr lang="en-US" b="1" dirty="0">
                <a:solidFill>
                  <a:srgbClr val="FF0000"/>
                </a:solidFill>
              </a:rPr>
              <a:t>“photo-” </a:t>
            </a:r>
            <a:r>
              <a:rPr lang="en-US" b="1" dirty="0"/>
              <a:t>or </a:t>
            </a:r>
            <a:r>
              <a:rPr lang="en-US" b="1" dirty="0">
                <a:solidFill>
                  <a:srgbClr val="FF0000"/>
                </a:solidFill>
              </a:rPr>
              <a:t>“chemo”. </a:t>
            </a:r>
          </a:p>
          <a:p>
            <a:pPr marL="285750" indent="-285750">
              <a:buFont typeface="Arial" panose="020B0604020202020204" pitchFamily="34" charset="0"/>
              <a:buChar char="•"/>
            </a:pPr>
            <a:r>
              <a:rPr lang="en-US" b="1" dirty="0"/>
              <a:t>So here’s the rule. The first word is going to define the </a:t>
            </a:r>
            <a:r>
              <a:rPr lang="en-US" b="1" u="sng" dirty="0">
                <a:solidFill>
                  <a:srgbClr val="FF0000"/>
                </a:solidFill>
              </a:rPr>
              <a:t>ENERGY source</a:t>
            </a:r>
            <a:r>
              <a:rPr lang="en-US" b="1" u="sng" dirty="0"/>
              <a:t> </a:t>
            </a:r>
            <a:r>
              <a:rPr lang="en-US" b="1" dirty="0"/>
              <a:t>for that class or organisms. </a:t>
            </a:r>
          </a:p>
          <a:p>
            <a:pPr marL="285750" indent="-285750">
              <a:buFont typeface="Arial" panose="020B0604020202020204" pitchFamily="34" charset="0"/>
              <a:buChar char="•"/>
            </a:pPr>
            <a:r>
              <a:rPr lang="en-US" b="1" dirty="0"/>
              <a:t>The word </a:t>
            </a:r>
            <a:r>
              <a:rPr lang="en-US" b="1" dirty="0">
                <a:solidFill>
                  <a:srgbClr val="FF0000"/>
                </a:solidFill>
              </a:rPr>
              <a:t>“photo-” </a:t>
            </a:r>
            <a:r>
              <a:rPr lang="en-US" b="1" dirty="0"/>
              <a:t>means </a:t>
            </a:r>
            <a:r>
              <a:rPr lang="en-US" b="1" dirty="0">
                <a:solidFill>
                  <a:srgbClr val="FF0000"/>
                </a:solidFill>
              </a:rPr>
              <a:t>“light”. </a:t>
            </a:r>
          </a:p>
          <a:p>
            <a:pPr marL="285750" indent="-285750">
              <a:buFont typeface="Arial" panose="020B0604020202020204" pitchFamily="34" charset="0"/>
              <a:buChar char="•"/>
            </a:pPr>
            <a:r>
              <a:rPr lang="en-US" b="1" dirty="0"/>
              <a:t>This means that organisms classified as </a:t>
            </a:r>
            <a:r>
              <a:rPr lang="en-US" b="1" dirty="0" err="1">
                <a:solidFill>
                  <a:srgbClr val="FF0000"/>
                </a:solidFill>
              </a:rPr>
              <a:t>PHOTO</a:t>
            </a:r>
            <a:r>
              <a:rPr lang="en-US" b="1" dirty="0" err="1"/>
              <a:t>autotrophs</a:t>
            </a:r>
            <a:r>
              <a:rPr lang="en-US" b="1" dirty="0"/>
              <a:t> or </a:t>
            </a:r>
            <a:r>
              <a:rPr lang="en-US" b="1" dirty="0" err="1">
                <a:solidFill>
                  <a:srgbClr val="FF0000"/>
                </a:solidFill>
              </a:rPr>
              <a:t>PHOTO</a:t>
            </a:r>
            <a:r>
              <a:rPr lang="en-US" b="1" dirty="0" err="1"/>
              <a:t>heterotrophs</a:t>
            </a:r>
            <a:r>
              <a:rPr lang="en-US" b="1" dirty="0"/>
              <a:t> will use </a:t>
            </a:r>
            <a:r>
              <a:rPr lang="en-US" b="1" dirty="0">
                <a:solidFill>
                  <a:srgbClr val="FF0000"/>
                </a:solidFill>
              </a:rPr>
              <a:t>sunlight</a:t>
            </a:r>
            <a:r>
              <a:rPr lang="en-US" b="1" dirty="0"/>
              <a:t> or photons (packets of light energy) as their </a:t>
            </a:r>
            <a:r>
              <a:rPr lang="en-US" b="1" dirty="0">
                <a:solidFill>
                  <a:srgbClr val="FF0000"/>
                </a:solidFill>
              </a:rPr>
              <a:t>ENERGY source</a:t>
            </a:r>
            <a:r>
              <a:rPr lang="en-US" b="1" dirty="0"/>
              <a:t>!</a:t>
            </a:r>
          </a:p>
        </p:txBody>
      </p:sp>
      <p:sp>
        <p:nvSpPr>
          <p:cNvPr id="5" name="Rectangle: Rounded Corners 4">
            <a:extLst>
              <a:ext uri="{FF2B5EF4-FFF2-40B4-BE49-F238E27FC236}">
                <a16:creationId xmlns:a16="http://schemas.microsoft.com/office/drawing/2014/main" id="{020F5E16-A143-4904-8D13-0C845690E22F}"/>
              </a:ext>
            </a:extLst>
          </p:cNvPr>
          <p:cNvSpPr/>
          <p:nvPr/>
        </p:nvSpPr>
        <p:spPr>
          <a:xfrm>
            <a:off x="122551" y="1007080"/>
            <a:ext cx="2941163" cy="148159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050" b="1" u="sng" dirty="0">
                <a:solidFill>
                  <a:schemeClr val="bg1"/>
                </a:solidFill>
              </a:rPr>
              <a:t> </a:t>
            </a:r>
            <a:r>
              <a:rPr lang="en-US" b="1" u="sng" dirty="0">
                <a:solidFill>
                  <a:schemeClr val="bg1"/>
                </a:solidFill>
              </a:rPr>
              <a:t>Photoautotrophs </a:t>
            </a:r>
            <a:r>
              <a:rPr lang="en-US" dirty="0">
                <a:solidFill>
                  <a:schemeClr val="bg1"/>
                </a:solidFill>
              </a:rPr>
              <a:t>- </a:t>
            </a:r>
          </a:p>
          <a:p>
            <a:pPr marL="285750" indent="-285750">
              <a:buFont typeface="Arial" panose="020B0604020202020204" pitchFamily="34" charset="0"/>
              <a:buChar char="•"/>
            </a:pPr>
            <a:r>
              <a:rPr lang="en-US" sz="1400" u="sng" dirty="0">
                <a:solidFill>
                  <a:schemeClr val="bg1"/>
                </a:solidFill>
              </a:rPr>
              <a:t>Carbon Source</a:t>
            </a:r>
            <a:r>
              <a:rPr lang="en-US" sz="1400" dirty="0">
                <a:solidFill>
                  <a:schemeClr val="bg1"/>
                </a:solidFill>
              </a:rPr>
              <a:t> - Carbon Dioxide</a:t>
            </a:r>
          </a:p>
          <a:p>
            <a:pPr marL="285750" indent="-285750">
              <a:buFont typeface="Arial" panose="020B0604020202020204" pitchFamily="34" charset="0"/>
              <a:buChar char="•"/>
            </a:pPr>
            <a:r>
              <a:rPr lang="en-US" sz="1400" u="sng" dirty="0">
                <a:solidFill>
                  <a:schemeClr val="bg1"/>
                </a:solidFill>
              </a:rPr>
              <a:t>Energy Source</a:t>
            </a:r>
            <a:r>
              <a:rPr lang="en-US" sz="1400" dirty="0">
                <a:solidFill>
                  <a:schemeClr val="bg1"/>
                </a:solidFill>
              </a:rPr>
              <a:t> - Sunlight Energy </a:t>
            </a:r>
          </a:p>
          <a:p>
            <a:endParaRPr lang="en-US" sz="1050" dirty="0">
              <a:solidFill>
                <a:schemeClr val="bg1"/>
              </a:solidFill>
            </a:endParaRPr>
          </a:p>
        </p:txBody>
      </p:sp>
      <p:sp>
        <p:nvSpPr>
          <p:cNvPr id="6" name="Rectangle: Rounded Corners 5">
            <a:extLst>
              <a:ext uri="{FF2B5EF4-FFF2-40B4-BE49-F238E27FC236}">
                <a16:creationId xmlns:a16="http://schemas.microsoft.com/office/drawing/2014/main" id="{1A447896-F2CC-4831-94F7-EEC0E27F27CD}"/>
              </a:ext>
            </a:extLst>
          </p:cNvPr>
          <p:cNvSpPr/>
          <p:nvPr/>
        </p:nvSpPr>
        <p:spPr>
          <a:xfrm>
            <a:off x="3107705"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200" b="1" u="sng" dirty="0">
                <a:solidFill>
                  <a:schemeClr val="bg1"/>
                </a:solidFill>
              </a:rPr>
              <a:t> </a:t>
            </a:r>
            <a:r>
              <a:rPr lang="en-US" b="1" u="sng" dirty="0"/>
              <a:t>Chemoautotrophs</a:t>
            </a:r>
            <a:r>
              <a:rPr lang="en-US" sz="1200" dirty="0"/>
              <a:t> - </a:t>
            </a:r>
          </a:p>
          <a:p>
            <a:pPr marL="285750" indent="-285750">
              <a:buFont typeface="Arial" panose="020B0604020202020204" pitchFamily="34" charset="0"/>
              <a:buChar char="•"/>
            </a:pPr>
            <a:r>
              <a:rPr lang="en-US" sz="1300" u="sng" dirty="0"/>
              <a:t>Carbon Source</a:t>
            </a:r>
            <a:r>
              <a:rPr lang="en-US" sz="1300" dirty="0"/>
              <a:t> - Carbon Dioxide</a:t>
            </a:r>
          </a:p>
          <a:p>
            <a:pPr marL="285750" indent="-285750">
              <a:buFont typeface="Arial" panose="020B0604020202020204" pitchFamily="34" charset="0"/>
              <a:buChar char="•"/>
            </a:pPr>
            <a:r>
              <a:rPr lang="en-US" sz="1300" u="sng" dirty="0"/>
              <a:t>Energy Source</a:t>
            </a:r>
            <a:r>
              <a:rPr lang="en-US" sz="1300" dirty="0"/>
              <a:t> - Organic Molecules </a:t>
            </a:r>
            <a:endParaRPr lang="en-US" sz="1200" dirty="0"/>
          </a:p>
          <a:p>
            <a:pPr algn="ctr"/>
            <a:endParaRPr lang="en-US" sz="1000" dirty="0">
              <a:solidFill>
                <a:schemeClr val="bg1"/>
              </a:solidFill>
            </a:endParaRPr>
          </a:p>
        </p:txBody>
      </p:sp>
      <p:sp>
        <p:nvSpPr>
          <p:cNvPr id="7" name="Rectangle: Rounded Corners 6">
            <a:extLst>
              <a:ext uri="{FF2B5EF4-FFF2-40B4-BE49-F238E27FC236}">
                <a16:creationId xmlns:a16="http://schemas.microsoft.com/office/drawing/2014/main" id="{8230266F-B4EB-43BC-8C9C-3E714247E06B}"/>
              </a:ext>
            </a:extLst>
          </p:cNvPr>
          <p:cNvSpPr/>
          <p:nvPr/>
        </p:nvSpPr>
        <p:spPr>
          <a:xfrm>
            <a:off x="6092859"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Photoheterotrophs</a:t>
            </a:r>
            <a:r>
              <a:rPr lang="en-US" dirty="0"/>
              <a:t> </a:t>
            </a:r>
            <a:r>
              <a:rPr lang="en-US" sz="1200" dirty="0"/>
              <a:t>- </a:t>
            </a:r>
          </a:p>
          <a:p>
            <a:pPr marL="171450" indent="-171450">
              <a:buFont typeface="Arial" panose="020B0604020202020204" pitchFamily="34" charset="0"/>
              <a:buChar char="•"/>
            </a:pPr>
            <a:r>
              <a:rPr lang="en-US" sz="1200" u="sng" dirty="0"/>
              <a:t>Carbon Source</a:t>
            </a:r>
            <a:r>
              <a:rPr lang="en-US" sz="1200" dirty="0"/>
              <a:t> - Organic Molecules </a:t>
            </a:r>
          </a:p>
          <a:p>
            <a:pPr marL="171450" indent="-171450">
              <a:buFont typeface="Arial" panose="020B0604020202020204" pitchFamily="34" charset="0"/>
              <a:buChar char="•"/>
            </a:pPr>
            <a:r>
              <a:rPr lang="en-US" sz="1200" u="sng" dirty="0"/>
              <a:t>Energy Source</a:t>
            </a:r>
            <a:r>
              <a:rPr lang="en-US" sz="1200" dirty="0"/>
              <a:t> - Sunlight Energy</a:t>
            </a:r>
          </a:p>
          <a:p>
            <a:pPr algn="ctr"/>
            <a:endParaRPr lang="en-US" sz="800" dirty="0">
              <a:solidFill>
                <a:schemeClr val="bg1"/>
              </a:solidFill>
            </a:endParaRPr>
          </a:p>
        </p:txBody>
      </p:sp>
      <p:sp>
        <p:nvSpPr>
          <p:cNvPr id="8" name="Rectangle: Rounded Corners 7">
            <a:extLst>
              <a:ext uri="{FF2B5EF4-FFF2-40B4-BE49-F238E27FC236}">
                <a16:creationId xmlns:a16="http://schemas.microsoft.com/office/drawing/2014/main" id="{7E89DDB9-6818-4B9A-8488-448FF97012C8}"/>
              </a:ext>
            </a:extLst>
          </p:cNvPr>
          <p:cNvSpPr/>
          <p:nvPr/>
        </p:nvSpPr>
        <p:spPr>
          <a:xfrm>
            <a:off x="9078014" y="1007080"/>
            <a:ext cx="3113986"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Chemoheterotroph</a:t>
            </a:r>
            <a:r>
              <a:rPr lang="en-US" b="1" dirty="0"/>
              <a:t>s</a:t>
            </a:r>
            <a:r>
              <a:rPr lang="en-US" sz="1200" b="1" dirty="0"/>
              <a:t> </a:t>
            </a:r>
            <a:r>
              <a:rPr lang="en-US" sz="1200" dirty="0"/>
              <a:t>- </a:t>
            </a:r>
          </a:p>
          <a:p>
            <a:pPr marL="285750" indent="-285750">
              <a:buFont typeface="Arial" panose="020B0604020202020204" pitchFamily="34" charset="0"/>
              <a:buChar char="•"/>
            </a:pPr>
            <a:r>
              <a:rPr lang="en-US" sz="1300" u="sng" dirty="0"/>
              <a:t>Carbon Source</a:t>
            </a:r>
            <a:r>
              <a:rPr lang="en-US" sz="1300" dirty="0"/>
              <a:t> - Organic Molecules</a:t>
            </a:r>
          </a:p>
          <a:p>
            <a:pPr marL="285750" indent="-285750">
              <a:buFont typeface="Arial" panose="020B0604020202020204" pitchFamily="34" charset="0"/>
              <a:buChar char="•"/>
            </a:pPr>
            <a:r>
              <a:rPr lang="en-US" sz="1300" dirty="0"/>
              <a:t>Energy Source - Organic Molecules</a:t>
            </a:r>
          </a:p>
          <a:p>
            <a:pPr algn="ctr"/>
            <a:endParaRPr lang="en-US" sz="1200" dirty="0">
              <a:solidFill>
                <a:schemeClr val="bg1"/>
              </a:solidFill>
            </a:endParaRPr>
          </a:p>
        </p:txBody>
      </p:sp>
      <p:pic>
        <p:nvPicPr>
          <p:cNvPr id="18" name="Graphic 17" descr="Sun">
            <a:extLst>
              <a:ext uri="{FF2B5EF4-FFF2-40B4-BE49-F238E27FC236}">
                <a16:creationId xmlns:a16="http://schemas.microsoft.com/office/drawing/2014/main" id="{F0A188BB-5FD6-4E35-B80C-C62B865A9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5932" y="2619063"/>
            <a:ext cx="914400" cy="914400"/>
          </a:xfrm>
          <a:prstGeom prst="rect">
            <a:avLst/>
          </a:prstGeom>
        </p:spPr>
      </p:pic>
      <p:pic>
        <p:nvPicPr>
          <p:cNvPr id="19" name="Graphic 18" descr="Sun">
            <a:extLst>
              <a:ext uri="{FF2B5EF4-FFF2-40B4-BE49-F238E27FC236}">
                <a16:creationId xmlns:a16="http://schemas.microsoft.com/office/drawing/2014/main" id="{5D9021E5-74E7-4BBC-8878-53EEEAEAC9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4672" y="2619063"/>
            <a:ext cx="914400" cy="914400"/>
          </a:xfrm>
          <a:prstGeom prst="rect">
            <a:avLst/>
          </a:prstGeom>
        </p:spPr>
      </p:pic>
    </p:spTree>
    <p:extLst>
      <p:ext uri="{BB962C8B-B14F-4D97-AF65-F5344CB8AC3E}">
        <p14:creationId xmlns:p14="http://schemas.microsoft.com/office/powerpoint/2010/main" val="967568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1C5B-41B2-457B-8D55-29DDC0023DA6}"/>
              </a:ext>
            </a:extLst>
          </p:cNvPr>
          <p:cNvSpPr>
            <a:spLocks noGrp="1"/>
          </p:cNvSpPr>
          <p:nvPr>
            <p:ph type="title"/>
          </p:nvPr>
        </p:nvSpPr>
        <p:spPr>
          <a:xfrm>
            <a:off x="875907" y="186016"/>
            <a:ext cx="10515600" cy="690677"/>
          </a:xfrm>
        </p:spPr>
        <p:txBody>
          <a:bodyPr>
            <a:noAutofit/>
          </a:bodyPr>
          <a:lstStyle/>
          <a:p>
            <a:pPr algn="ctr"/>
            <a:r>
              <a:rPr lang="en-US" sz="2400" b="1" dirty="0"/>
              <a:t>There are 4 classes of organisms based on what they use as a source of carbon and what they can metabolize for energy.</a:t>
            </a:r>
          </a:p>
        </p:txBody>
      </p:sp>
      <p:pic>
        <p:nvPicPr>
          <p:cNvPr id="18" name="Graphic 17" descr="Sun">
            <a:extLst>
              <a:ext uri="{FF2B5EF4-FFF2-40B4-BE49-F238E27FC236}">
                <a16:creationId xmlns:a16="http://schemas.microsoft.com/office/drawing/2014/main" id="{F0A188BB-5FD6-4E35-B80C-C62B865A9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662" y="2579398"/>
            <a:ext cx="914400" cy="914400"/>
          </a:xfrm>
          <a:prstGeom prst="rect">
            <a:avLst/>
          </a:prstGeom>
        </p:spPr>
      </p:pic>
      <p:pic>
        <p:nvPicPr>
          <p:cNvPr id="19" name="Graphic 18" descr="Sun">
            <a:extLst>
              <a:ext uri="{FF2B5EF4-FFF2-40B4-BE49-F238E27FC236}">
                <a16:creationId xmlns:a16="http://schemas.microsoft.com/office/drawing/2014/main" id="{5D9021E5-74E7-4BBC-8878-53EEEAEAC9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34986" y="2601477"/>
            <a:ext cx="914400" cy="914400"/>
          </a:xfrm>
          <a:prstGeom prst="rect">
            <a:avLst/>
          </a:prstGeom>
        </p:spPr>
      </p:pic>
      <p:sp>
        <p:nvSpPr>
          <p:cNvPr id="3" name="Rectangle 2">
            <a:extLst>
              <a:ext uri="{FF2B5EF4-FFF2-40B4-BE49-F238E27FC236}">
                <a16:creationId xmlns:a16="http://schemas.microsoft.com/office/drawing/2014/main" id="{2A69DD8F-AAFC-4E08-ADC4-17C920C2B9AC}"/>
              </a:ext>
            </a:extLst>
          </p:cNvPr>
          <p:cNvSpPr/>
          <p:nvPr/>
        </p:nvSpPr>
        <p:spPr>
          <a:xfrm>
            <a:off x="1631078" y="4627516"/>
            <a:ext cx="8550111" cy="1477328"/>
          </a:xfrm>
          <a:prstGeom prst="rect">
            <a:avLst/>
          </a:prstGeom>
        </p:spPr>
        <p:txBody>
          <a:bodyPr wrap="square">
            <a:spAutoFit/>
          </a:bodyPr>
          <a:lstStyle/>
          <a:p>
            <a:pPr marL="285750" indent="-285750">
              <a:buFont typeface="Arial" panose="020B0604020202020204" pitchFamily="34" charset="0"/>
              <a:buChar char="•"/>
            </a:pPr>
            <a:r>
              <a:rPr lang="en-US" b="1" dirty="0"/>
              <a:t>The word </a:t>
            </a:r>
            <a:r>
              <a:rPr lang="en-US" b="1" dirty="0">
                <a:solidFill>
                  <a:srgbClr val="FF0000"/>
                </a:solidFill>
              </a:rPr>
              <a:t>“chemo-” </a:t>
            </a:r>
            <a:r>
              <a:rPr lang="en-US" b="1" dirty="0"/>
              <a:t>means </a:t>
            </a:r>
            <a:r>
              <a:rPr lang="en-US" b="1" dirty="0">
                <a:solidFill>
                  <a:srgbClr val="FF0000"/>
                </a:solidFill>
              </a:rPr>
              <a:t>“chemical”, </a:t>
            </a:r>
            <a:r>
              <a:rPr lang="en-US" b="1" dirty="0"/>
              <a:t>but for our purposes I want to think of chemo- more specifically as “organic chemical compounds”.</a:t>
            </a:r>
            <a:endParaRPr lang="en-US" b="1" dirty="0">
              <a:solidFill>
                <a:srgbClr val="FF0000"/>
              </a:solidFill>
            </a:endParaRPr>
          </a:p>
          <a:p>
            <a:pPr marL="285750" indent="-285750">
              <a:buFont typeface="Arial" panose="020B0604020202020204" pitchFamily="34" charset="0"/>
              <a:buChar char="•"/>
            </a:pPr>
            <a:r>
              <a:rPr lang="en-US" b="1" dirty="0"/>
              <a:t>This means that organisms classified as </a:t>
            </a:r>
            <a:r>
              <a:rPr lang="en-US" b="1" dirty="0" err="1">
                <a:solidFill>
                  <a:srgbClr val="FF0000"/>
                </a:solidFill>
              </a:rPr>
              <a:t>CHEMO</a:t>
            </a:r>
            <a:r>
              <a:rPr lang="en-US" b="1" dirty="0" err="1"/>
              <a:t>autotrophs</a:t>
            </a:r>
            <a:r>
              <a:rPr lang="en-US" b="1" dirty="0"/>
              <a:t> or </a:t>
            </a:r>
            <a:r>
              <a:rPr lang="en-US" b="1" dirty="0" err="1">
                <a:solidFill>
                  <a:srgbClr val="FF0000"/>
                </a:solidFill>
              </a:rPr>
              <a:t>CHEMO</a:t>
            </a:r>
            <a:r>
              <a:rPr lang="en-US" b="1" dirty="0" err="1"/>
              <a:t>heterotrophs</a:t>
            </a:r>
            <a:r>
              <a:rPr lang="en-US" b="1" dirty="0"/>
              <a:t> will use </a:t>
            </a:r>
            <a:r>
              <a:rPr lang="en-US" b="1" dirty="0">
                <a:solidFill>
                  <a:srgbClr val="FF0000"/>
                </a:solidFill>
              </a:rPr>
              <a:t>organic chemical compounds</a:t>
            </a:r>
            <a:r>
              <a:rPr lang="en-US" b="1" dirty="0"/>
              <a:t> as their </a:t>
            </a:r>
            <a:r>
              <a:rPr lang="en-US" b="1" dirty="0">
                <a:solidFill>
                  <a:srgbClr val="FF0000"/>
                </a:solidFill>
              </a:rPr>
              <a:t>ENERGY source</a:t>
            </a:r>
            <a:r>
              <a:rPr lang="en-US" b="1" dirty="0"/>
              <a:t>!</a:t>
            </a:r>
          </a:p>
          <a:p>
            <a:pPr marL="285750" indent="-285750">
              <a:buFont typeface="Arial" panose="020B0604020202020204" pitchFamily="34" charset="0"/>
              <a:buChar char="•"/>
            </a:pPr>
            <a:r>
              <a:rPr lang="en-US" b="1" dirty="0"/>
              <a:t>Organic Chemical Compounds include: Proteins, Lipids and Carbohydrates.</a:t>
            </a:r>
          </a:p>
        </p:txBody>
      </p:sp>
      <p:pic>
        <p:nvPicPr>
          <p:cNvPr id="14" name="Graphic 13" descr="Flask">
            <a:extLst>
              <a:ext uri="{FF2B5EF4-FFF2-40B4-BE49-F238E27FC236}">
                <a16:creationId xmlns:a16="http://schemas.microsoft.com/office/drawing/2014/main" id="{5F3B965C-6C54-4F74-BC25-298F3A77EB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6240" y="2601477"/>
            <a:ext cx="914400" cy="914400"/>
          </a:xfrm>
          <a:prstGeom prst="rect">
            <a:avLst/>
          </a:prstGeom>
        </p:spPr>
      </p:pic>
      <p:pic>
        <p:nvPicPr>
          <p:cNvPr id="17" name="Graphic 16" descr="Flask">
            <a:extLst>
              <a:ext uri="{FF2B5EF4-FFF2-40B4-BE49-F238E27FC236}">
                <a16:creationId xmlns:a16="http://schemas.microsoft.com/office/drawing/2014/main" id="{69BB8549-582A-4ADD-9D1B-8B3D8023CF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1041" y="2579398"/>
            <a:ext cx="914400" cy="914400"/>
          </a:xfrm>
          <a:prstGeom prst="rect">
            <a:avLst/>
          </a:prstGeom>
        </p:spPr>
      </p:pic>
      <p:sp>
        <p:nvSpPr>
          <p:cNvPr id="20" name="Rectangle: Rounded Corners 19">
            <a:extLst>
              <a:ext uri="{FF2B5EF4-FFF2-40B4-BE49-F238E27FC236}">
                <a16:creationId xmlns:a16="http://schemas.microsoft.com/office/drawing/2014/main" id="{78CDD850-EDA8-4F43-99D0-4BC1138BD510}"/>
              </a:ext>
            </a:extLst>
          </p:cNvPr>
          <p:cNvSpPr/>
          <p:nvPr/>
        </p:nvSpPr>
        <p:spPr>
          <a:xfrm>
            <a:off x="122551" y="1007080"/>
            <a:ext cx="2941163" cy="148159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050" b="1" u="sng" dirty="0">
                <a:solidFill>
                  <a:schemeClr val="bg1"/>
                </a:solidFill>
              </a:rPr>
              <a:t> </a:t>
            </a:r>
            <a:r>
              <a:rPr lang="en-US" b="1" u="sng" dirty="0">
                <a:solidFill>
                  <a:schemeClr val="bg1"/>
                </a:solidFill>
              </a:rPr>
              <a:t>Photoautotrophs </a:t>
            </a:r>
            <a:r>
              <a:rPr lang="en-US" dirty="0">
                <a:solidFill>
                  <a:schemeClr val="bg1"/>
                </a:solidFill>
              </a:rPr>
              <a:t>- </a:t>
            </a:r>
          </a:p>
          <a:p>
            <a:pPr marL="285750" indent="-285750">
              <a:buFont typeface="Arial" panose="020B0604020202020204" pitchFamily="34" charset="0"/>
              <a:buChar char="•"/>
            </a:pPr>
            <a:r>
              <a:rPr lang="en-US" sz="1400" u="sng" dirty="0">
                <a:solidFill>
                  <a:schemeClr val="bg1"/>
                </a:solidFill>
              </a:rPr>
              <a:t>Carbon Source</a:t>
            </a:r>
            <a:r>
              <a:rPr lang="en-US" sz="1400" dirty="0">
                <a:solidFill>
                  <a:schemeClr val="bg1"/>
                </a:solidFill>
              </a:rPr>
              <a:t> - Carbon Dioxide</a:t>
            </a:r>
          </a:p>
          <a:p>
            <a:pPr marL="285750" indent="-285750">
              <a:buFont typeface="Arial" panose="020B0604020202020204" pitchFamily="34" charset="0"/>
              <a:buChar char="•"/>
            </a:pPr>
            <a:r>
              <a:rPr lang="en-US" sz="1400" u="sng" dirty="0">
                <a:solidFill>
                  <a:schemeClr val="bg1"/>
                </a:solidFill>
              </a:rPr>
              <a:t>Energy Source</a:t>
            </a:r>
            <a:r>
              <a:rPr lang="en-US" sz="1400" dirty="0">
                <a:solidFill>
                  <a:schemeClr val="bg1"/>
                </a:solidFill>
              </a:rPr>
              <a:t> - Sunlight Energy </a:t>
            </a:r>
          </a:p>
          <a:p>
            <a:endParaRPr lang="en-US" sz="1050" dirty="0">
              <a:solidFill>
                <a:schemeClr val="bg1"/>
              </a:solidFill>
            </a:endParaRPr>
          </a:p>
        </p:txBody>
      </p:sp>
      <p:sp>
        <p:nvSpPr>
          <p:cNvPr id="21" name="Rectangle: Rounded Corners 20">
            <a:extLst>
              <a:ext uri="{FF2B5EF4-FFF2-40B4-BE49-F238E27FC236}">
                <a16:creationId xmlns:a16="http://schemas.microsoft.com/office/drawing/2014/main" id="{CD4E4F8E-84E5-4678-918E-D2DB12C2D6BB}"/>
              </a:ext>
            </a:extLst>
          </p:cNvPr>
          <p:cNvSpPr/>
          <p:nvPr/>
        </p:nvSpPr>
        <p:spPr>
          <a:xfrm>
            <a:off x="3107705"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200" b="1" u="sng" dirty="0">
                <a:solidFill>
                  <a:schemeClr val="bg1"/>
                </a:solidFill>
              </a:rPr>
              <a:t> </a:t>
            </a:r>
            <a:r>
              <a:rPr lang="en-US" b="1" u="sng" dirty="0"/>
              <a:t>Chemoautotrophs</a:t>
            </a:r>
            <a:r>
              <a:rPr lang="en-US" sz="1200" dirty="0"/>
              <a:t> - </a:t>
            </a:r>
          </a:p>
          <a:p>
            <a:pPr marL="285750" indent="-285750">
              <a:buFont typeface="Arial" panose="020B0604020202020204" pitchFamily="34" charset="0"/>
              <a:buChar char="•"/>
            </a:pPr>
            <a:r>
              <a:rPr lang="en-US" sz="1300" u="sng" dirty="0"/>
              <a:t>Carbon Source</a:t>
            </a:r>
            <a:r>
              <a:rPr lang="en-US" sz="1300" dirty="0"/>
              <a:t> - Carbon Dioxide</a:t>
            </a:r>
          </a:p>
          <a:p>
            <a:pPr marL="285750" indent="-285750">
              <a:buFont typeface="Arial" panose="020B0604020202020204" pitchFamily="34" charset="0"/>
              <a:buChar char="•"/>
            </a:pPr>
            <a:r>
              <a:rPr lang="en-US" sz="1300" u="sng" dirty="0"/>
              <a:t>Energy Source</a:t>
            </a:r>
            <a:r>
              <a:rPr lang="en-US" sz="1300" dirty="0"/>
              <a:t> - Organic Molecules </a:t>
            </a:r>
            <a:endParaRPr lang="en-US" sz="1200" dirty="0"/>
          </a:p>
          <a:p>
            <a:pPr algn="ctr"/>
            <a:endParaRPr lang="en-US" sz="1000" dirty="0">
              <a:solidFill>
                <a:schemeClr val="bg1"/>
              </a:solidFill>
            </a:endParaRPr>
          </a:p>
        </p:txBody>
      </p:sp>
      <p:sp>
        <p:nvSpPr>
          <p:cNvPr id="22" name="Rectangle: Rounded Corners 21">
            <a:extLst>
              <a:ext uri="{FF2B5EF4-FFF2-40B4-BE49-F238E27FC236}">
                <a16:creationId xmlns:a16="http://schemas.microsoft.com/office/drawing/2014/main" id="{C35C968D-982E-479B-85BF-29A5C20EA984}"/>
              </a:ext>
            </a:extLst>
          </p:cNvPr>
          <p:cNvSpPr/>
          <p:nvPr/>
        </p:nvSpPr>
        <p:spPr>
          <a:xfrm>
            <a:off x="6092859"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Photoheterotrophs</a:t>
            </a:r>
            <a:r>
              <a:rPr lang="en-US" dirty="0"/>
              <a:t> </a:t>
            </a:r>
            <a:r>
              <a:rPr lang="en-US" sz="1200" dirty="0"/>
              <a:t>- </a:t>
            </a:r>
          </a:p>
          <a:p>
            <a:pPr marL="171450" indent="-171450">
              <a:buFont typeface="Arial" panose="020B0604020202020204" pitchFamily="34" charset="0"/>
              <a:buChar char="•"/>
            </a:pPr>
            <a:r>
              <a:rPr lang="en-US" sz="1200" u="sng" dirty="0"/>
              <a:t>Carbon Source</a:t>
            </a:r>
            <a:r>
              <a:rPr lang="en-US" sz="1200" dirty="0"/>
              <a:t> - Organic Molecules </a:t>
            </a:r>
          </a:p>
          <a:p>
            <a:pPr marL="171450" indent="-171450">
              <a:buFont typeface="Arial" panose="020B0604020202020204" pitchFamily="34" charset="0"/>
              <a:buChar char="•"/>
            </a:pPr>
            <a:r>
              <a:rPr lang="en-US" sz="1200" u="sng" dirty="0"/>
              <a:t>Energy Source</a:t>
            </a:r>
            <a:r>
              <a:rPr lang="en-US" sz="1200" dirty="0"/>
              <a:t> - Sunlight Energy</a:t>
            </a:r>
          </a:p>
          <a:p>
            <a:pPr algn="ctr"/>
            <a:endParaRPr lang="en-US" sz="800" dirty="0">
              <a:solidFill>
                <a:schemeClr val="bg1"/>
              </a:solidFill>
            </a:endParaRPr>
          </a:p>
        </p:txBody>
      </p:sp>
      <p:sp>
        <p:nvSpPr>
          <p:cNvPr id="23" name="Rectangle: Rounded Corners 22">
            <a:extLst>
              <a:ext uri="{FF2B5EF4-FFF2-40B4-BE49-F238E27FC236}">
                <a16:creationId xmlns:a16="http://schemas.microsoft.com/office/drawing/2014/main" id="{6DC0491B-4375-4249-A0A7-96A3D8AA022D}"/>
              </a:ext>
            </a:extLst>
          </p:cNvPr>
          <p:cNvSpPr/>
          <p:nvPr/>
        </p:nvSpPr>
        <p:spPr>
          <a:xfrm>
            <a:off x="9078014" y="1007080"/>
            <a:ext cx="3113986"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Chemoheterotroph</a:t>
            </a:r>
            <a:r>
              <a:rPr lang="en-US" b="1" dirty="0"/>
              <a:t>s</a:t>
            </a:r>
            <a:r>
              <a:rPr lang="en-US" sz="1200" b="1" dirty="0"/>
              <a:t> </a:t>
            </a:r>
            <a:r>
              <a:rPr lang="en-US" sz="1200" dirty="0"/>
              <a:t>- </a:t>
            </a:r>
          </a:p>
          <a:p>
            <a:pPr marL="285750" indent="-285750">
              <a:buFont typeface="Arial" panose="020B0604020202020204" pitchFamily="34" charset="0"/>
              <a:buChar char="•"/>
            </a:pPr>
            <a:r>
              <a:rPr lang="en-US" sz="1300" u="sng" dirty="0"/>
              <a:t>Carbon Source</a:t>
            </a:r>
            <a:r>
              <a:rPr lang="en-US" sz="1300" dirty="0"/>
              <a:t> - Organic Molecules</a:t>
            </a:r>
          </a:p>
          <a:p>
            <a:pPr marL="285750" indent="-285750">
              <a:buFont typeface="Arial" panose="020B0604020202020204" pitchFamily="34" charset="0"/>
              <a:buChar char="•"/>
            </a:pPr>
            <a:r>
              <a:rPr lang="en-US" sz="1300" dirty="0"/>
              <a:t>Energy Source - Organic Molecules</a:t>
            </a:r>
          </a:p>
          <a:p>
            <a:pPr algn="ctr"/>
            <a:endParaRPr lang="en-US" sz="1200" dirty="0">
              <a:solidFill>
                <a:schemeClr val="bg1"/>
              </a:solidFill>
            </a:endParaRPr>
          </a:p>
        </p:txBody>
      </p:sp>
    </p:spTree>
    <p:extLst>
      <p:ext uri="{BB962C8B-B14F-4D97-AF65-F5344CB8AC3E}">
        <p14:creationId xmlns:p14="http://schemas.microsoft.com/office/powerpoint/2010/main" val="401809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1C5B-41B2-457B-8D55-29DDC0023DA6}"/>
              </a:ext>
            </a:extLst>
          </p:cNvPr>
          <p:cNvSpPr>
            <a:spLocks noGrp="1"/>
          </p:cNvSpPr>
          <p:nvPr>
            <p:ph type="title"/>
          </p:nvPr>
        </p:nvSpPr>
        <p:spPr>
          <a:xfrm>
            <a:off x="875907" y="186016"/>
            <a:ext cx="10515600" cy="690677"/>
          </a:xfrm>
        </p:spPr>
        <p:txBody>
          <a:bodyPr>
            <a:noAutofit/>
          </a:bodyPr>
          <a:lstStyle/>
          <a:p>
            <a:pPr algn="ctr"/>
            <a:r>
              <a:rPr lang="en-US" sz="2400" b="1" dirty="0"/>
              <a:t>There are 4 classes of organisms based on what they use as a source of carbon and what they can metabolize for energy.</a:t>
            </a:r>
          </a:p>
        </p:txBody>
      </p:sp>
      <p:sp>
        <p:nvSpPr>
          <p:cNvPr id="4" name="Rectangle 3">
            <a:extLst>
              <a:ext uri="{FF2B5EF4-FFF2-40B4-BE49-F238E27FC236}">
                <a16:creationId xmlns:a16="http://schemas.microsoft.com/office/drawing/2014/main" id="{01940676-0865-479D-8754-BE4F427F5DFD}"/>
              </a:ext>
            </a:extLst>
          </p:cNvPr>
          <p:cNvSpPr/>
          <p:nvPr/>
        </p:nvSpPr>
        <p:spPr>
          <a:xfrm>
            <a:off x="1858650" y="3703742"/>
            <a:ext cx="8550111" cy="2862322"/>
          </a:xfrm>
          <a:prstGeom prst="rect">
            <a:avLst/>
          </a:prstGeom>
        </p:spPr>
        <p:txBody>
          <a:bodyPr wrap="square">
            <a:spAutoFit/>
          </a:bodyPr>
          <a:lstStyle/>
          <a:p>
            <a:r>
              <a:rPr lang="en-US" b="1" dirty="0"/>
              <a:t>Next, let’s look at the second word, which is the word that sits somewhat in the middle of these classifications. </a:t>
            </a:r>
          </a:p>
          <a:p>
            <a:pPr marL="285750" indent="-285750">
              <a:buFont typeface="Arial" panose="020B0604020202020204" pitchFamily="34" charset="0"/>
              <a:buChar char="•"/>
            </a:pPr>
            <a:r>
              <a:rPr lang="en-US" b="1" dirty="0"/>
              <a:t>Each of these terms has either </a:t>
            </a:r>
            <a:r>
              <a:rPr lang="en-US" b="1" dirty="0">
                <a:solidFill>
                  <a:srgbClr val="FF0000"/>
                </a:solidFill>
              </a:rPr>
              <a:t>“auto-”</a:t>
            </a:r>
            <a:r>
              <a:rPr lang="en-US" b="1" dirty="0"/>
              <a:t> or </a:t>
            </a:r>
            <a:r>
              <a:rPr lang="en-US" b="1" dirty="0">
                <a:solidFill>
                  <a:srgbClr val="FF0000"/>
                </a:solidFill>
              </a:rPr>
              <a:t>“hetero-” </a:t>
            </a:r>
            <a:r>
              <a:rPr lang="en-US" b="1" dirty="0"/>
              <a:t>in it. </a:t>
            </a:r>
          </a:p>
          <a:p>
            <a:pPr marL="285750" indent="-285750">
              <a:buFont typeface="Arial" panose="020B0604020202020204" pitchFamily="34" charset="0"/>
              <a:buChar char="•"/>
            </a:pPr>
            <a:r>
              <a:rPr lang="en-US" b="1" dirty="0"/>
              <a:t>So here’s the rule. The first word is going to define the </a:t>
            </a:r>
            <a:r>
              <a:rPr lang="en-US" b="1" u="sng" dirty="0">
                <a:solidFill>
                  <a:srgbClr val="FF0000"/>
                </a:solidFill>
              </a:rPr>
              <a:t>ENERGY source</a:t>
            </a:r>
            <a:r>
              <a:rPr lang="en-US" b="1" u="sng" dirty="0"/>
              <a:t> </a:t>
            </a:r>
            <a:r>
              <a:rPr lang="en-US" b="1" dirty="0"/>
              <a:t>for that class of organisms. The second is going to define the </a:t>
            </a:r>
            <a:r>
              <a:rPr lang="en-US" b="1" u="sng" dirty="0">
                <a:solidFill>
                  <a:srgbClr val="FF0000"/>
                </a:solidFill>
              </a:rPr>
              <a:t>CARBON source </a:t>
            </a:r>
            <a:r>
              <a:rPr lang="en-US" b="1" dirty="0"/>
              <a:t>for that class of organisms. </a:t>
            </a:r>
          </a:p>
          <a:p>
            <a:pPr marL="285750" indent="-285750">
              <a:buFont typeface="Arial" panose="020B0604020202020204" pitchFamily="34" charset="0"/>
              <a:buChar char="•"/>
            </a:pPr>
            <a:r>
              <a:rPr lang="en-US" b="1" dirty="0"/>
              <a:t>The word </a:t>
            </a:r>
            <a:r>
              <a:rPr lang="en-US" b="1" dirty="0">
                <a:solidFill>
                  <a:srgbClr val="FF0000"/>
                </a:solidFill>
              </a:rPr>
              <a:t>“auto-” </a:t>
            </a:r>
            <a:r>
              <a:rPr lang="en-US" b="1" dirty="0"/>
              <a:t>means </a:t>
            </a:r>
            <a:r>
              <a:rPr lang="en-US" b="1" dirty="0">
                <a:solidFill>
                  <a:srgbClr val="FF0000"/>
                </a:solidFill>
              </a:rPr>
              <a:t>“self”. </a:t>
            </a:r>
            <a:r>
              <a:rPr lang="en-US" b="1" dirty="0"/>
              <a:t>These are “autotrophs” that we know make their own food. They do not need to consume organic matter like heterotrophs do. </a:t>
            </a:r>
          </a:p>
          <a:p>
            <a:pPr marL="285750" indent="-285750">
              <a:buFont typeface="Arial" panose="020B0604020202020204" pitchFamily="34" charset="0"/>
              <a:buChar char="•"/>
            </a:pPr>
            <a:r>
              <a:rPr lang="en-US" b="1" dirty="0"/>
              <a:t>This means that organisms classified as </a:t>
            </a:r>
            <a:r>
              <a:rPr lang="en-US" b="1" dirty="0" err="1"/>
              <a:t>photo</a:t>
            </a:r>
            <a:r>
              <a:rPr lang="en-US" b="1" dirty="0" err="1">
                <a:solidFill>
                  <a:srgbClr val="FF0000"/>
                </a:solidFill>
              </a:rPr>
              <a:t>AUTO</a:t>
            </a:r>
            <a:r>
              <a:rPr lang="en-US" b="1" dirty="0" err="1"/>
              <a:t>trophs</a:t>
            </a:r>
            <a:r>
              <a:rPr lang="en-US" b="1" dirty="0"/>
              <a:t> and </a:t>
            </a:r>
            <a:r>
              <a:rPr lang="en-US" b="1" dirty="0" err="1"/>
              <a:t>chemo</a:t>
            </a:r>
            <a:r>
              <a:rPr lang="en-US" b="1" dirty="0" err="1">
                <a:solidFill>
                  <a:srgbClr val="FF0000"/>
                </a:solidFill>
              </a:rPr>
              <a:t>AUTO</a:t>
            </a:r>
            <a:r>
              <a:rPr lang="en-US" b="1" dirty="0" err="1"/>
              <a:t>trophs</a:t>
            </a:r>
            <a:r>
              <a:rPr lang="en-US" b="1" dirty="0"/>
              <a:t> will use the </a:t>
            </a:r>
            <a:r>
              <a:rPr lang="en-US" b="1" u="sng" dirty="0"/>
              <a:t>in</a:t>
            </a:r>
            <a:r>
              <a:rPr lang="en-US" b="1" dirty="0"/>
              <a:t>organic chemical compound, </a:t>
            </a:r>
            <a:r>
              <a:rPr lang="en-US" b="1" dirty="0">
                <a:solidFill>
                  <a:srgbClr val="FF0000"/>
                </a:solidFill>
              </a:rPr>
              <a:t>carbon dioxide </a:t>
            </a:r>
            <a:r>
              <a:rPr lang="en-US" b="1" dirty="0"/>
              <a:t>as their </a:t>
            </a:r>
            <a:r>
              <a:rPr lang="en-US" b="1" dirty="0">
                <a:solidFill>
                  <a:srgbClr val="FF0000"/>
                </a:solidFill>
              </a:rPr>
              <a:t>CARBON source</a:t>
            </a:r>
            <a:r>
              <a:rPr lang="en-US" b="1" dirty="0"/>
              <a:t>!</a:t>
            </a:r>
          </a:p>
        </p:txBody>
      </p:sp>
      <p:pic>
        <p:nvPicPr>
          <p:cNvPr id="18" name="Graphic 17" descr="Sun">
            <a:extLst>
              <a:ext uri="{FF2B5EF4-FFF2-40B4-BE49-F238E27FC236}">
                <a16:creationId xmlns:a16="http://schemas.microsoft.com/office/drawing/2014/main" id="{F0A188BB-5FD6-4E35-B80C-C62B865A9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0516" y="2833922"/>
            <a:ext cx="914400" cy="914400"/>
          </a:xfrm>
          <a:prstGeom prst="rect">
            <a:avLst/>
          </a:prstGeom>
        </p:spPr>
      </p:pic>
      <p:pic>
        <p:nvPicPr>
          <p:cNvPr id="19" name="Graphic 18" descr="Sun">
            <a:extLst>
              <a:ext uri="{FF2B5EF4-FFF2-40B4-BE49-F238E27FC236}">
                <a16:creationId xmlns:a16="http://schemas.microsoft.com/office/drawing/2014/main" id="{5D9021E5-74E7-4BBC-8878-53EEEAEAC9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0" y="2833922"/>
            <a:ext cx="914400" cy="914400"/>
          </a:xfrm>
          <a:prstGeom prst="rect">
            <a:avLst/>
          </a:prstGeom>
        </p:spPr>
      </p:pic>
      <p:pic>
        <p:nvPicPr>
          <p:cNvPr id="14" name="Graphic 13" descr="Flask">
            <a:extLst>
              <a:ext uri="{FF2B5EF4-FFF2-40B4-BE49-F238E27FC236}">
                <a16:creationId xmlns:a16="http://schemas.microsoft.com/office/drawing/2014/main" id="{5F3B965C-6C54-4F74-BC25-298F3A77EB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0231" y="2727874"/>
            <a:ext cx="914400" cy="914400"/>
          </a:xfrm>
          <a:prstGeom prst="rect">
            <a:avLst/>
          </a:prstGeom>
        </p:spPr>
      </p:pic>
      <p:pic>
        <p:nvPicPr>
          <p:cNvPr id="17" name="Graphic 16" descr="Flask">
            <a:extLst>
              <a:ext uri="{FF2B5EF4-FFF2-40B4-BE49-F238E27FC236}">
                <a16:creationId xmlns:a16="http://schemas.microsoft.com/office/drawing/2014/main" id="{69BB8549-582A-4ADD-9D1B-8B3D8023CF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1189" y="2736947"/>
            <a:ext cx="914400" cy="91440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48807E8-8C70-4501-B88C-13CC67405535}"/>
                  </a:ext>
                </a:extLst>
              </p:cNvPr>
              <p:cNvSpPr txBox="1"/>
              <p:nvPr/>
            </p:nvSpPr>
            <p:spPr>
              <a:xfrm rot="19971992">
                <a:off x="662707" y="2892657"/>
                <a:ext cx="426399" cy="2706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C00000"/>
                          </a:solidFill>
                          <a:latin typeface="Cambria Math" panose="02040503050406030204" pitchFamily="18" charset="0"/>
                        </a:rPr>
                        <m:t>𝐂𝐎</m:t>
                      </m:r>
                      <m:r>
                        <a:rPr lang="en-US" b="1" i="0" baseline="-25000" smtClean="0">
                          <a:solidFill>
                            <a:srgbClr val="C00000"/>
                          </a:solidFill>
                          <a:latin typeface="Cambria Math" panose="02040503050406030204" pitchFamily="18" charset="0"/>
                        </a:rPr>
                        <m:t>𝟐</m:t>
                      </m:r>
                    </m:oMath>
                  </m:oMathPara>
                </a14:m>
                <a:endParaRPr lang="en-US" b="1" baseline="-25000" dirty="0">
                  <a:solidFill>
                    <a:srgbClr val="C00000"/>
                  </a:solidFill>
                </a:endParaRPr>
              </a:p>
            </p:txBody>
          </p:sp>
        </mc:Choice>
        <mc:Fallback xmlns="">
          <p:sp>
            <p:nvSpPr>
              <p:cNvPr id="13" name="TextBox 12">
                <a:extLst>
                  <a:ext uri="{FF2B5EF4-FFF2-40B4-BE49-F238E27FC236}">
                    <a16:creationId xmlns:a16="http://schemas.microsoft.com/office/drawing/2014/main" id="{248807E8-8C70-4501-B88C-13CC67405535}"/>
                  </a:ext>
                </a:extLst>
              </p:cNvPr>
              <p:cNvSpPr txBox="1">
                <a:spLocks noRot="1" noChangeAspect="1" noMove="1" noResize="1" noEditPoints="1" noAdjustHandles="1" noChangeArrowheads="1" noChangeShapeType="1" noTextEdit="1"/>
              </p:cNvSpPr>
              <p:nvPr/>
            </p:nvSpPr>
            <p:spPr>
              <a:xfrm rot="19971992">
                <a:off x="662707" y="2892657"/>
                <a:ext cx="426399" cy="270652"/>
              </a:xfrm>
              <a:prstGeom prst="rect">
                <a:avLst/>
              </a:prstGeom>
              <a:blipFill>
                <a:blip r:embed="rId6"/>
                <a:stretch>
                  <a:fillRect l="-8434" r="-10843" b="-12500"/>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7F265233-FC50-4028-A7AF-67D620FDC1E7}"/>
              </a:ext>
            </a:extLst>
          </p:cNvPr>
          <p:cNvSpPr/>
          <p:nvPr/>
        </p:nvSpPr>
        <p:spPr>
          <a:xfrm>
            <a:off x="122551" y="1007080"/>
            <a:ext cx="2941163" cy="148159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050" b="1" u="sng" dirty="0">
                <a:solidFill>
                  <a:schemeClr val="bg1"/>
                </a:solidFill>
              </a:rPr>
              <a:t> </a:t>
            </a:r>
            <a:r>
              <a:rPr lang="en-US" b="1" u="sng" dirty="0">
                <a:solidFill>
                  <a:schemeClr val="bg1"/>
                </a:solidFill>
              </a:rPr>
              <a:t>Photoautotrophs </a:t>
            </a:r>
            <a:r>
              <a:rPr lang="en-US" dirty="0">
                <a:solidFill>
                  <a:schemeClr val="bg1"/>
                </a:solidFill>
              </a:rPr>
              <a:t>- </a:t>
            </a:r>
          </a:p>
          <a:p>
            <a:pPr marL="285750" indent="-285750">
              <a:buFont typeface="Arial" panose="020B0604020202020204" pitchFamily="34" charset="0"/>
              <a:buChar char="•"/>
            </a:pPr>
            <a:r>
              <a:rPr lang="en-US" sz="1400" u="sng" dirty="0">
                <a:solidFill>
                  <a:schemeClr val="bg1"/>
                </a:solidFill>
              </a:rPr>
              <a:t>Carbon Source</a:t>
            </a:r>
            <a:r>
              <a:rPr lang="en-US" sz="1400" dirty="0">
                <a:solidFill>
                  <a:schemeClr val="bg1"/>
                </a:solidFill>
              </a:rPr>
              <a:t> - Carbon Dioxide</a:t>
            </a:r>
          </a:p>
          <a:p>
            <a:pPr marL="285750" indent="-285750">
              <a:buFont typeface="Arial" panose="020B0604020202020204" pitchFamily="34" charset="0"/>
              <a:buChar char="•"/>
            </a:pPr>
            <a:r>
              <a:rPr lang="en-US" sz="1400" u="sng" dirty="0">
                <a:solidFill>
                  <a:schemeClr val="bg1"/>
                </a:solidFill>
              </a:rPr>
              <a:t>Energy Source</a:t>
            </a:r>
            <a:r>
              <a:rPr lang="en-US" sz="1400" dirty="0">
                <a:solidFill>
                  <a:schemeClr val="bg1"/>
                </a:solidFill>
              </a:rPr>
              <a:t> - Sunlight Energy </a:t>
            </a:r>
          </a:p>
          <a:p>
            <a:endParaRPr lang="en-US" sz="1050" dirty="0">
              <a:solidFill>
                <a:schemeClr val="bg1"/>
              </a:solidFill>
            </a:endParaRPr>
          </a:p>
        </p:txBody>
      </p:sp>
      <p:sp>
        <p:nvSpPr>
          <p:cNvPr id="22" name="Rectangle: Rounded Corners 21">
            <a:extLst>
              <a:ext uri="{FF2B5EF4-FFF2-40B4-BE49-F238E27FC236}">
                <a16:creationId xmlns:a16="http://schemas.microsoft.com/office/drawing/2014/main" id="{BAFA8B84-040C-402D-8446-BA1B0D98F800}"/>
              </a:ext>
            </a:extLst>
          </p:cNvPr>
          <p:cNvSpPr/>
          <p:nvPr/>
        </p:nvSpPr>
        <p:spPr>
          <a:xfrm>
            <a:off x="3107705"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200" b="1" u="sng" dirty="0">
                <a:solidFill>
                  <a:schemeClr val="bg1"/>
                </a:solidFill>
              </a:rPr>
              <a:t> </a:t>
            </a:r>
            <a:r>
              <a:rPr lang="en-US" b="1" u="sng" dirty="0"/>
              <a:t>Chemoautotrophs</a:t>
            </a:r>
            <a:r>
              <a:rPr lang="en-US" sz="1200" dirty="0"/>
              <a:t> - </a:t>
            </a:r>
          </a:p>
          <a:p>
            <a:pPr marL="285750" indent="-285750">
              <a:buFont typeface="Arial" panose="020B0604020202020204" pitchFamily="34" charset="0"/>
              <a:buChar char="•"/>
            </a:pPr>
            <a:r>
              <a:rPr lang="en-US" sz="1300" u="sng" dirty="0"/>
              <a:t>Carbon Source</a:t>
            </a:r>
            <a:r>
              <a:rPr lang="en-US" sz="1300" dirty="0"/>
              <a:t> - Carbon Dioxide</a:t>
            </a:r>
          </a:p>
          <a:p>
            <a:pPr marL="285750" indent="-285750">
              <a:buFont typeface="Arial" panose="020B0604020202020204" pitchFamily="34" charset="0"/>
              <a:buChar char="•"/>
            </a:pPr>
            <a:r>
              <a:rPr lang="en-US" sz="1300" u="sng" dirty="0"/>
              <a:t>Energy Source</a:t>
            </a:r>
            <a:r>
              <a:rPr lang="en-US" sz="1300" dirty="0"/>
              <a:t> - Organic Molecules </a:t>
            </a:r>
            <a:endParaRPr lang="en-US" sz="1200" dirty="0"/>
          </a:p>
          <a:p>
            <a:pPr algn="ctr"/>
            <a:endParaRPr lang="en-US" sz="1000" dirty="0">
              <a:solidFill>
                <a:schemeClr val="bg1"/>
              </a:solidFill>
            </a:endParaRPr>
          </a:p>
        </p:txBody>
      </p:sp>
      <p:sp>
        <p:nvSpPr>
          <p:cNvPr id="23" name="Rectangle: Rounded Corners 22">
            <a:extLst>
              <a:ext uri="{FF2B5EF4-FFF2-40B4-BE49-F238E27FC236}">
                <a16:creationId xmlns:a16="http://schemas.microsoft.com/office/drawing/2014/main" id="{7E3F583E-DF2B-4DD8-8B23-8AC917363E93}"/>
              </a:ext>
            </a:extLst>
          </p:cNvPr>
          <p:cNvSpPr/>
          <p:nvPr/>
        </p:nvSpPr>
        <p:spPr>
          <a:xfrm>
            <a:off x="6092859"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Photoheterotrophs</a:t>
            </a:r>
            <a:r>
              <a:rPr lang="en-US" dirty="0"/>
              <a:t> </a:t>
            </a:r>
            <a:r>
              <a:rPr lang="en-US" sz="1200" dirty="0"/>
              <a:t>- </a:t>
            </a:r>
          </a:p>
          <a:p>
            <a:pPr marL="171450" indent="-171450">
              <a:buFont typeface="Arial" panose="020B0604020202020204" pitchFamily="34" charset="0"/>
              <a:buChar char="•"/>
            </a:pPr>
            <a:r>
              <a:rPr lang="en-US" sz="1200" u="sng" dirty="0"/>
              <a:t>Carbon Source</a:t>
            </a:r>
            <a:r>
              <a:rPr lang="en-US" sz="1200" dirty="0"/>
              <a:t> - Organic Molecules </a:t>
            </a:r>
          </a:p>
          <a:p>
            <a:pPr marL="171450" indent="-171450">
              <a:buFont typeface="Arial" panose="020B0604020202020204" pitchFamily="34" charset="0"/>
              <a:buChar char="•"/>
            </a:pPr>
            <a:r>
              <a:rPr lang="en-US" sz="1200" u="sng" dirty="0"/>
              <a:t>Energy Source</a:t>
            </a:r>
            <a:r>
              <a:rPr lang="en-US" sz="1200" dirty="0"/>
              <a:t> - Sunlight Energy</a:t>
            </a:r>
          </a:p>
          <a:p>
            <a:pPr algn="ctr"/>
            <a:endParaRPr lang="en-US" sz="800" dirty="0">
              <a:solidFill>
                <a:schemeClr val="bg1"/>
              </a:solidFill>
            </a:endParaRPr>
          </a:p>
        </p:txBody>
      </p:sp>
      <p:sp>
        <p:nvSpPr>
          <p:cNvPr id="24" name="Rectangle: Rounded Corners 23">
            <a:extLst>
              <a:ext uri="{FF2B5EF4-FFF2-40B4-BE49-F238E27FC236}">
                <a16:creationId xmlns:a16="http://schemas.microsoft.com/office/drawing/2014/main" id="{18B82A4F-7745-4B2B-88CD-7F3C99098E4C}"/>
              </a:ext>
            </a:extLst>
          </p:cNvPr>
          <p:cNvSpPr/>
          <p:nvPr/>
        </p:nvSpPr>
        <p:spPr>
          <a:xfrm>
            <a:off x="9078014" y="1007080"/>
            <a:ext cx="3113986"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Chemoheterotroph</a:t>
            </a:r>
            <a:r>
              <a:rPr lang="en-US" b="1" dirty="0"/>
              <a:t>s</a:t>
            </a:r>
            <a:r>
              <a:rPr lang="en-US" sz="1200" b="1" dirty="0"/>
              <a:t> </a:t>
            </a:r>
            <a:r>
              <a:rPr lang="en-US" sz="1200" dirty="0"/>
              <a:t>- </a:t>
            </a:r>
          </a:p>
          <a:p>
            <a:pPr marL="285750" indent="-285750">
              <a:buFont typeface="Arial" panose="020B0604020202020204" pitchFamily="34" charset="0"/>
              <a:buChar char="•"/>
            </a:pPr>
            <a:r>
              <a:rPr lang="en-US" sz="1300" u="sng" dirty="0"/>
              <a:t>Carbon Source</a:t>
            </a:r>
            <a:r>
              <a:rPr lang="en-US" sz="1300" dirty="0"/>
              <a:t> - Organic Molecules</a:t>
            </a:r>
          </a:p>
          <a:p>
            <a:pPr marL="285750" indent="-285750">
              <a:buFont typeface="Arial" panose="020B0604020202020204" pitchFamily="34" charset="0"/>
              <a:buChar char="•"/>
            </a:pPr>
            <a:r>
              <a:rPr lang="en-US" sz="1300" dirty="0"/>
              <a:t>Energy Source - Organic Molecules</a:t>
            </a:r>
          </a:p>
          <a:p>
            <a:pPr algn="ctr"/>
            <a:endParaRPr lang="en-US" sz="1200" dirty="0">
              <a:solidFill>
                <a:schemeClr val="bg1"/>
              </a:solidFil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BFC23EF-0085-4E4C-82C1-CC1AB898BF71}"/>
                  </a:ext>
                </a:extLst>
              </p:cNvPr>
              <p:cNvSpPr txBox="1"/>
              <p:nvPr/>
            </p:nvSpPr>
            <p:spPr>
              <a:xfrm rot="19971992">
                <a:off x="3664287" y="2810214"/>
                <a:ext cx="426399" cy="2706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C00000"/>
                          </a:solidFill>
                          <a:latin typeface="Cambria Math" panose="02040503050406030204" pitchFamily="18" charset="0"/>
                        </a:rPr>
                        <m:t>𝐂𝐎</m:t>
                      </m:r>
                      <m:r>
                        <a:rPr lang="en-US" b="1" i="0" baseline="-25000" smtClean="0">
                          <a:solidFill>
                            <a:srgbClr val="C00000"/>
                          </a:solidFill>
                          <a:latin typeface="Cambria Math" panose="02040503050406030204" pitchFamily="18" charset="0"/>
                        </a:rPr>
                        <m:t>𝟐</m:t>
                      </m:r>
                    </m:oMath>
                  </m:oMathPara>
                </a14:m>
                <a:endParaRPr lang="en-US" b="1" baseline="-25000" dirty="0">
                  <a:solidFill>
                    <a:srgbClr val="C00000"/>
                  </a:solidFill>
                </a:endParaRPr>
              </a:p>
            </p:txBody>
          </p:sp>
        </mc:Choice>
        <mc:Fallback xmlns="">
          <p:sp>
            <p:nvSpPr>
              <p:cNvPr id="25" name="TextBox 24">
                <a:extLst>
                  <a:ext uri="{FF2B5EF4-FFF2-40B4-BE49-F238E27FC236}">
                    <a16:creationId xmlns:a16="http://schemas.microsoft.com/office/drawing/2014/main" id="{8BFC23EF-0085-4E4C-82C1-CC1AB898BF71}"/>
                  </a:ext>
                </a:extLst>
              </p:cNvPr>
              <p:cNvSpPr txBox="1">
                <a:spLocks noRot="1" noChangeAspect="1" noMove="1" noResize="1" noEditPoints="1" noAdjustHandles="1" noChangeArrowheads="1" noChangeShapeType="1" noTextEdit="1"/>
              </p:cNvSpPr>
              <p:nvPr/>
            </p:nvSpPr>
            <p:spPr>
              <a:xfrm rot="19971992">
                <a:off x="3664287" y="2810214"/>
                <a:ext cx="426399" cy="270652"/>
              </a:xfrm>
              <a:prstGeom prst="rect">
                <a:avLst/>
              </a:prstGeom>
              <a:blipFill>
                <a:blip r:embed="rId7"/>
                <a:stretch>
                  <a:fillRect l="-8333" r="-9524" b="-12500"/>
                </a:stretch>
              </a:blipFill>
            </p:spPr>
            <p:txBody>
              <a:bodyPr/>
              <a:lstStyle/>
              <a:p>
                <a:r>
                  <a:rPr lang="en-US">
                    <a:noFill/>
                  </a:rPr>
                  <a:t> </a:t>
                </a:r>
              </a:p>
            </p:txBody>
          </p:sp>
        </mc:Fallback>
      </mc:AlternateContent>
    </p:spTree>
    <p:extLst>
      <p:ext uri="{BB962C8B-B14F-4D97-AF65-F5344CB8AC3E}">
        <p14:creationId xmlns:p14="http://schemas.microsoft.com/office/powerpoint/2010/main" val="89625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1C5B-41B2-457B-8D55-29DDC0023DA6}"/>
              </a:ext>
            </a:extLst>
          </p:cNvPr>
          <p:cNvSpPr>
            <a:spLocks noGrp="1"/>
          </p:cNvSpPr>
          <p:nvPr>
            <p:ph type="title"/>
          </p:nvPr>
        </p:nvSpPr>
        <p:spPr>
          <a:xfrm>
            <a:off x="875907" y="186016"/>
            <a:ext cx="10515600" cy="690677"/>
          </a:xfrm>
        </p:spPr>
        <p:txBody>
          <a:bodyPr>
            <a:noAutofit/>
          </a:bodyPr>
          <a:lstStyle/>
          <a:p>
            <a:pPr algn="ctr"/>
            <a:r>
              <a:rPr lang="en-US" sz="2400" b="1" dirty="0"/>
              <a:t>There are 4 classes of organisms based on what they use as a source of carbon and what they can metabolize for energy.</a:t>
            </a:r>
          </a:p>
        </p:txBody>
      </p:sp>
      <p:sp>
        <p:nvSpPr>
          <p:cNvPr id="4" name="Rectangle 3">
            <a:extLst>
              <a:ext uri="{FF2B5EF4-FFF2-40B4-BE49-F238E27FC236}">
                <a16:creationId xmlns:a16="http://schemas.microsoft.com/office/drawing/2014/main" id="{01940676-0865-479D-8754-BE4F427F5DFD}"/>
              </a:ext>
            </a:extLst>
          </p:cNvPr>
          <p:cNvSpPr/>
          <p:nvPr/>
        </p:nvSpPr>
        <p:spPr>
          <a:xfrm>
            <a:off x="1858651" y="4172688"/>
            <a:ext cx="8550111" cy="2154436"/>
          </a:xfrm>
          <a:prstGeom prst="rect">
            <a:avLst/>
          </a:prstGeom>
        </p:spPr>
        <p:txBody>
          <a:bodyPr wrap="square">
            <a:spAutoFit/>
          </a:bodyPr>
          <a:lstStyle/>
          <a:p>
            <a:endParaRPr lang="en-US" sz="1400" b="1" dirty="0"/>
          </a:p>
          <a:p>
            <a:pPr marL="285750" indent="-285750">
              <a:buFont typeface="Arial" panose="020B0604020202020204" pitchFamily="34" charset="0"/>
              <a:buChar char="•"/>
            </a:pPr>
            <a:r>
              <a:rPr lang="en-US" sz="2000" b="1" dirty="0"/>
              <a:t>The word </a:t>
            </a:r>
            <a:r>
              <a:rPr lang="en-US" sz="2000" b="1" dirty="0">
                <a:solidFill>
                  <a:srgbClr val="FF0000"/>
                </a:solidFill>
              </a:rPr>
              <a:t>“hetero-” </a:t>
            </a:r>
            <a:r>
              <a:rPr lang="en-US" sz="2000" b="1" dirty="0"/>
              <a:t>means </a:t>
            </a:r>
            <a:r>
              <a:rPr lang="en-US" sz="2000" b="1" dirty="0">
                <a:solidFill>
                  <a:srgbClr val="FF0000"/>
                </a:solidFill>
              </a:rPr>
              <a:t>“other”. </a:t>
            </a:r>
            <a:r>
              <a:rPr lang="en-US" sz="2000" b="1" dirty="0"/>
              <a:t>These are “heterotrophs” which means “eat other”. These organisms must </a:t>
            </a:r>
            <a:r>
              <a:rPr lang="en-US" sz="2000" b="1" u="sng" dirty="0"/>
              <a:t>consume</a:t>
            </a:r>
            <a:r>
              <a:rPr lang="en-US" sz="2000" b="1" dirty="0"/>
              <a:t> organic matter to live.  </a:t>
            </a:r>
          </a:p>
          <a:p>
            <a:pPr marL="285750" indent="-285750">
              <a:buFont typeface="Arial" panose="020B0604020202020204" pitchFamily="34" charset="0"/>
              <a:buChar char="•"/>
            </a:pPr>
            <a:r>
              <a:rPr lang="en-US" sz="2000" b="1" dirty="0"/>
              <a:t>This means that organisms classified as </a:t>
            </a:r>
            <a:r>
              <a:rPr lang="en-US" sz="2000" b="1" dirty="0" err="1"/>
              <a:t>photo</a:t>
            </a:r>
            <a:r>
              <a:rPr lang="en-US" sz="2000" b="1" dirty="0" err="1">
                <a:solidFill>
                  <a:srgbClr val="FF0000"/>
                </a:solidFill>
              </a:rPr>
              <a:t>HETERO</a:t>
            </a:r>
            <a:r>
              <a:rPr lang="en-US" sz="2000" b="1" dirty="0" err="1"/>
              <a:t>trophs</a:t>
            </a:r>
            <a:r>
              <a:rPr lang="en-US" sz="2000" b="1" dirty="0"/>
              <a:t> and </a:t>
            </a:r>
            <a:r>
              <a:rPr lang="en-US" sz="2000" b="1" dirty="0" err="1"/>
              <a:t>chemo</a:t>
            </a:r>
            <a:r>
              <a:rPr lang="en-US" sz="2000" b="1" dirty="0" err="1">
                <a:solidFill>
                  <a:srgbClr val="FF0000"/>
                </a:solidFill>
              </a:rPr>
              <a:t>HETERO</a:t>
            </a:r>
            <a:r>
              <a:rPr lang="en-US" sz="2000" b="1" dirty="0" err="1"/>
              <a:t>trophs</a:t>
            </a:r>
            <a:r>
              <a:rPr lang="en-US" sz="2000" b="1" dirty="0"/>
              <a:t> must consume organic molecules to use as their </a:t>
            </a:r>
            <a:r>
              <a:rPr lang="en-US" sz="2000" b="1" dirty="0">
                <a:solidFill>
                  <a:srgbClr val="FF0000"/>
                </a:solidFill>
              </a:rPr>
              <a:t>CARBON source</a:t>
            </a:r>
            <a:r>
              <a:rPr lang="en-US" sz="2000" b="1" dirty="0"/>
              <a:t>!</a:t>
            </a:r>
          </a:p>
          <a:p>
            <a:pPr marL="285750" indent="-285750">
              <a:buFont typeface="Arial" panose="020B0604020202020204" pitchFamily="34" charset="0"/>
              <a:buChar char="•"/>
            </a:pPr>
            <a:r>
              <a:rPr lang="en-US" sz="2000" b="1" dirty="0"/>
              <a:t>Organic molecules include proteins, lipids and carbohydrates. </a:t>
            </a:r>
          </a:p>
        </p:txBody>
      </p:sp>
      <p:pic>
        <p:nvPicPr>
          <p:cNvPr id="18" name="Graphic 17" descr="Sun">
            <a:extLst>
              <a:ext uri="{FF2B5EF4-FFF2-40B4-BE49-F238E27FC236}">
                <a16:creationId xmlns:a16="http://schemas.microsoft.com/office/drawing/2014/main" id="{F0A188BB-5FD6-4E35-B80C-C62B865A9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0516" y="2833922"/>
            <a:ext cx="914400" cy="914400"/>
          </a:xfrm>
          <a:prstGeom prst="rect">
            <a:avLst/>
          </a:prstGeom>
        </p:spPr>
      </p:pic>
      <p:pic>
        <p:nvPicPr>
          <p:cNvPr id="19" name="Graphic 18" descr="Sun">
            <a:extLst>
              <a:ext uri="{FF2B5EF4-FFF2-40B4-BE49-F238E27FC236}">
                <a16:creationId xmlns:a16="http://schemas.microsoft.com/office/drawing/2014/main" id="{5D9021E5-74E7-4BBC-8878-53EEEAEAC9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0" y="2833922"/>
            <a:ext cx="914400" cy="914400"/>
          </a:xfrm>
          <a:prstGeom prst="rect">
            <a:avLst/>
          </a:prstGeom>
        </p:spPr>
      </p:pic>
      <p:pic>
        <p:nvPicPr>
          <p:cNvPr id="14" name="Graphic 13" descr="Flask">
            <a:extLst>
              <a:ext uri="{FF2B5EF4-FFF2-40B4-BE49-F238E27FC236}">
                <a16:creationId xmlns:a16="http://schemas.microsoft.com/office/drawing/2014/main" id="{5F3B965C-6C54-4F74-BC25-298F3A77EB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0231" y="2727874"/>
            <a:ext cx="914400" cy="914400"/>
          </a:xfrm>
          <a:prstGeom prst="rect">
            <a:avLst/>
          </a:prstGeom>
        </p:spPr>
      </p:pic>
      <p:pic>
        <p:nvPicPr>
          <p:cNvPr id="17" name="Graphic 16" descr="Flask">
            <a:extLst>
              <a:ext uri="{FF2B5EF4-FFF2-40B4-BE49-F238E27FC236}">
                <a16:creationId xmlns:a16="http://schemas.microsoft.com/office/drawing/2014/main" id="{69BB8549-582A-4ADD-9D1B-8B3D8023CF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1189" y="2736947"/>
            <a:ext cx="914400" cy="91440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48807E8-8C70-4501-B88C-13CC67405535}"/>
                  </a:ext>
                </a:extLst>
              </p:cNvPr>
              <p:cNvSpPr txBox="1"/>
              <p:nvPr/>
            </p:nvSpPr>
            <p:spPr>
              <a:xfrm rot="19971992">
                <a:off x="662707" y="2892657"/>
                <a:ext cx="426399" cy="2706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C00000"/>
                          </a:solidFill>
                          <a:latin typeface="Cambria Math" panose="02040503050406030204" pitchFamily="18" charset="0"/>
                        </a:rPr>
                        <m:t>𝐂𝐎</m:t>
                      </m:r>
                      <m:r>
                        <a:rPr lang="en-US" b="1" i="0" baseline="-25000" smtClean="0">
                          <a:solidFill>
                            <a:srgbClr val="C00000"/>
                          </a:solidFill>
                          <a:latin typeface="Cambria Math" panose="02040503050406030204" pitchFamily="18" charset="0"/>
                        </a:rPr>
                        <m:t>𝟐</m:t>
                      </m:r>
                    </m:oMath>
                  </m:oMathPara>
                </a14:m>
                <a:endParaRPr lang="en-US" b="1" baseline="-25000" dirty="0">
                  <a:solidFill>
                    <a:srgbClr val="C00000"/>
                  </a:solidFill>
                </a:endParaRPr>
              </a:p>
            </p:txBody>
          </p:sp>
        </mc:Choice>
        <mc:Fallback xmlns="">
          <p:sp>
            <p:nvSpPr>
              <p:cNvPr id="13" name="TextBox 12">
                <a:extLst>
                  <a:ext uri="{FF2B5EF4-FFF2-40B4-BE49-F238E27FC236}">
                    <a16:creationId xmlns:a16="http://schemas.microsoft.com/office/drawing/2014/main" id="{248807E8-8C70-4501-B88C-13CC67405535}"/>
                  </a:ext>
                </a:extLst>
              </p:cNvPr>
              <p:cNvSpPr txBox="1">
                <a:spLocks noRot="1" noChangeAspect="1" noMove="1" noResize="1" noEditPoints="1" noAdjustHandles="1" noChangeArrowheads="1" noChangeShapeType="1" noTextEdit="1"/>
              </p:cNvSpPr>
              <p:nvPr/>
            </p:nvSpPr>
            <p:spPr>
              <a:xfrm rot="19971992">
                <a:off x="662707" y="2892657"/>
                <a:ext cx="426399" cy="270652"/>
              </a:xfrm>
              <a:prstGeom prst="rect">
                <a:avLst/>
              </a:prstGeom>
              <a:blipFill>
                <a:blip r:embed="rId6"/>
                <a:stretch>
                  <a:fillRect l="-8434" r="-10843"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2FB0B1A-7E94-4404-8889-2C17B0CCB761}"/>
                  </a:ext>
                </a:extLst>
              </p:cNvPr>
              <p:cNvSpPr txBox="1"/>
              <p:nvPr/>
            </p:nvSpPr>
            <p:spPr>
              <a:xfrm rot="19971992">
                <a:off x="3713118" y="2868812"/>
                <a:ext cx="426399" cy="2706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C00000"/>
                          </a:solidFill>
                          <a:latin typeface="Cambria Math" panose="02040503050406030204" pitchFamily="18" charset="0"/>
                        </a:rPr>
                        <m:t>𝐂𝐎</m:t>
                      </m:r>
                      <m:r>
                        <a:rPr lang="en-US" b="1" i="0" baseline="-25000" smtClean="0">
                          <a:solidFill>
                            <a:srgbClr val="C00000"/>
                          </a:solidFill>
                          <a:latin typeface="Cambria Math" panose="02040503050406030204" pitchFamily="18" charset="0"/>
                        </a:rPr>
                        <m:t>𝟐</m:t>
                      </m:r>
                    </m:oMath>
                  </m:oMathPara>
                </a14:m>
                <a:endParaRPr lang="en-US" b="1" baseline="-25000" dirty="0">
                  <a:solidFill>
                    <a:srgbClr val="C00000"/>
                  </a:solidFill>
                </a:endParaRPr>
              </a:p>
            </p:txBody>
          </p:sp>
        </mc:Choice>
        <mc:Fallback xmlns="">
          <p:sp>
            <p:nvSpPr>
              <p:cNvPr id="20" name="TextBox 19">
                <a:extLst>
                  <a:ext uri="{FF2B5EF4-FFF2-40B4-BE49-F238E27FC236}">
                    <a16:creationId xmlns:a16="http://schemas.microsoft.com/office/drawing/2014/main" id="{42FB0B1A-7E94-4404-8889-2C17B0CCB761}"/>
                  </a:ext>
                </a:extLst>
              </p:cNvPr>
              <p:cNvSpPr txBox="1">
                <a:spLocks noRot="1" noChangeAspect="1" noMove="1" noResize="1" noEditPoints="1" noAdjustHandles="1" noChangeArrowheads="1" noChangeShapeType="1" noTextEdit="1"/>
              </p:cNvSpPr>
              <p:nvPr/>
            </p:nvSpPr>
            <p:spPr>
              <a:xfrm rot="19971992">
                <a:off x="3713118" y="2868812"/>
                <a:ext cx="426399" cy="270652"/>
              </a:xfrm>
              <a:prstGeom prst="rect">
                <a:avLst/>
              </a:prstGeom>
              <a:blipFill>
                <a:blip r:embed="rId7"/>
                <a:stretch>
                  <a:fillRect l="-8333" r="-9524" b="-12500"/>
                </a:stretch>
              </a:blipFill>
            </p:spPr>
            <p:txBody>
              <a:bodyPr/>
              <a:lstStyle/>
              <a:p>
                <a:r>
                  <a:rPr lang="en-US">
                    <a:noFill/>
                  </a:rPr>
                  <a:t> </a:t>
                </a:r>
              </a:p>
            </p:txBody>
          </p:sp>
        </mc:Fallback>
      </mc:AlternateContent>
      <p:pic>
        <p:nvPicPr>
          <p:cNvPr id="15" name="Graphic 14" descr="Apple">
            <a:extLst>
              <a:ext uri="{FF2B5EF4-FFF2-40B4-BE49-F238E27FC236}">
                <a16:creationId xmlns:a16="http://schemas.microsoft.com/office/drawing/2014/main" id="{57990B1E-DE74-4D0D-98B8-59CFBC03BC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342166">
            <a:off x="7826905" y="2799875"/>
            <a:ext cx="559923" cy="559923"/>
          </a:xfrm>
          <a:prstGeom prst="rect">
            <a:avLst/>
          </a:prstGeom>
        </p:spPr>
      </p:pic>
      <p:pic>
        <p:nvPicPr>
          <p:cNvPr id="21" name="Graphic 20" descr="Apple">
            <a:extLst>
              <a:ext uri="{FF2B5EF4-FFF2-40B4-BE49-F238E27FC236}">
                <a16:creationId xmlns:a16="http://schemas.microsoft.com/office/drawing/2014/main" id="{ACF7DF95-A666-4856-BA7C-85111B20E7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342166">
            <a:off x="10912150" y="2799875"/>
            <a:ext cx="559923" cy="559923"/>
          </a:xfrm>
          <a:prstGeom prst="rect">
            <a:avLst/>
          </a:prstGeom>
        </p:spPr>
      </p:pic>
      <p:sp>
        <p:nvSpPr>
          <p:cNvPr id="22" name="Rectangle: Rounded Corners 21">
            <a:extLst>
              <a:ext uri="{FF2B5EF4-FFF2-40B4-BE49-F238E27FC236}">
                <a16:creationId xmlns:a16="http://schemas.microsoft.com/office/drawing/2014/main" id="{8F22F763-1789-416F-A9C6-C1D8CCF2AC0D}"/>
              </a:ext>
            </a:extLst>
          </p:cNvPr>
          <p:cNvSpPr/>
          <p:nvPr/>
        </p:nvSpPr>
        <p:spPr>
          <a:xfrm>
            <a:off x="122551" y="1007080"/>
            <a:ext cx="2941163" cy="148159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050" b="1" u="sng" dirty="0">
                <a:solidFill>
                  <a:schemeClr val="bg1"/>
                </a:solidFill>
              </a:rPr>
              <a:t> </a:t>
            </a:r>
            <a:r>
              <a:rPr lang="en-US" b="1" u="sng" dirty="0">
                <a:solidFill>
                  <a:schemeClr val="bg1"/>
                </a:solidFill>
              </a:rPr>
              <a:t>Photoautotrophs </a:t>
            </a:r>
            <a:r>
              <a:rPr lang="en-US" dirty="0">
                <a:solidFill>
                  <a:schemeClr val="bg1"/>
                </a:solidFill>
              </a:rPr>
              <a:t>- </a:t>
            </a:r>
          </a:p>
          <a:p>
            <a:pPr marL="285750" indent="-285750">
              <a:buFont typeface="Arial" panose="020B0604020202020204" pitchFamily="34" charset="0"/>
              <a:buChar char="•"/>
            </a:pPr>
            <a:r>
              <a:rPr lang="en-US" sz="1400" u="sng" dirty="0">
                <a:solidFill>
                  <a:schemeClr val="bg1"/>
                </a:solidFill>
              </a:rPr>
              <a:t>Carbon Source</a:t>
            </a:r>
            <a:r>
              <a:rPr lang="en-US" sz="1400" dirty="0">
                <a:solidFill>
                  <a:schemeClr val="bg1"/>
                </a:solidFill>
              </a:rPr>
              <a:t> - Carbon Dioxide</a:t>
            </a:r>
          </a:p>
          <a:p>
            <a:pPr marL="285750" indent="-285750">
              <a:buFont typeface="Arial" panose="020B0604020202020204" pitchFamily="34" charset="0"/>
              <a:buChar char="•"/>
            </a:pPr>
            <a:r>
              <a:rPr lang="en-US" sz="1400" u="sng" dirty="0">
                <a:solidFill>
                  <a:schemeClr val="bg1"/>
                </a:solidFill>
              </a:rPr>
              <a:t>Energy Source</a:t>
            </a:r>
            <a:r>
              <a:rPr lang="en-US" sz="1400" dirty="0">
                <a:solidFill>
                  <a:schemeClr val="bg1"/>
                </a:solidFill>
              </a:rPr>
              <a:t> - Sunlight Energy </a:t>
            </a:r>
          </a:p>
          <a:p>
            <a:endParaRPr lang="en-US" sz="1050" dirty="0">
              <a:solidFill>
                <a:schemeClr val="bg1"/>
              </a:solidFill>
            </a:endParaRPr>
          </a:p>
        </p:txBody>
      </p:sp>
      <p:sp>
        <p:nvSpPr>
          <p:cNvPr id="23" name="Rectangle: Rounded Corners 22">
            <a:extLst>
              <a:ext uri="{FF2B5EF4-FFF2-40B4-BE49-F238E27FC236}">
                <a16:creationId xmlns:a16="http://schemas.microsoft.com/office/drawing/2014/main" id="{4831284A-92C0-4613-BAAD-E017066B3411}"/>
              </a:ext>
            </a:extLst>
          </p:cNvPr>
          <p:cNvSpPr/>
          <p:nvPr/>
        </p:nvSpPr>
        <p:spPr>
          <a:xfrm>
            <a:off x="3107705"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200" b="1" u="sng" dirty="0">
                <a:solidFill>
                  <a:schemeClr val="bg1"/>
                </a:solidFill>
              </a:rPr>
              <a:t> </a:t>
            </a:r>
            <a:r>
              <a:rPr lang="en-US" b="1" u="sng" dirty="0"/>
              <a:t>Chemoautotrophs</a:t>
            </a:r>
            <a:r>
              <a:rPr lang="en-US" sz="1200" dirty="0"/>
              <a:t> - </a:t>
            </a:r>
          </a:p>
          <a:p>
            <a:pPr marL="285750" indent="-285750">
              <a:buFont typeface="Arial" panose="020B0604020202020204" pitchFamily="34" charset="0"/>
              <a:buChar char="•"/>
            </a:pPr>
            <a:r>
              <a:rPr lang="en-US" sz="1300" u="sng" dirty="0"/>
              <a:t>Carbon Source</a:t>
            </a:r>
            <a:r>
              <a:rPr lang="en-US" sz="1300" dirty="0"/>
              <a:t> - Carbon Dioxide</a:t>
            </a:r>
          </a:p>
          <a:p>
            <a:pPr marL="285750" indent="-285750">
              <a:buFont typeface="Arial" panose="020B0604020202020204" pitchFamily="34" charset="0"/>
              <a:buChar char="•"/>
            </a:pPr>
            <a:r>
              <a:rPr lang="en-US" sz="1300" u="sng" dirty="0"/>
              <a:t>Energy Source</a:t>
            </a:r>
            <a:r>
              <a:rPr lang="en-US" sz="1300" dirty="0"/>
              <a:t> - Organic Molecules </a:t>
            </a:r>
            <a:endParaRPr lang="en-US" sz="1200" dirty="0"/>
          </a:p>
          <a:p>
            <a:pPr algn="ctr"/>
            <a:endParaRPr lang="en-US" sz="1000" dirty="0">
              <a:solidFill>
                <a:schemeClr val="bg1"/>
              </a:solidFill>
            </a:endParaRPr>
          </a:p>
        </p:txBody>
      </p:sp>
      <p:sp>
        <p:nvSpPr>
          <p:cNvPr id="24" name="Rectangle: Rounded Corners 23">
            <a:extLst>
              <a:ext uri="{FF2B5EF4-FFF2-40B4-BE49-F238E27FC236}">
                <a16:creationId xmlns:a16="http://schemas.microsoft.com/office/drawing/2014/main" id="{845F4073-BC4E-4C6B-9CF8-ED2EAD801AE1}"/>
              </a:ext>
            </a:extLst>
          </p:cNvPr>
          <p:cNvSpPr/>
          <p:nvPr/>
        </p:nvSpPr>
        <p:spPr>
          <a:xfrm>
            <a:off x="6092859"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Photoheterotrophs</a:t>
            </a:r>
            <a:r>
              <a:rPr lang="en-US" dirty="0"/>
              <a:t> </a:t>
            </a:r>
            <a:r>
              <a:rPr lang="en-US" sz="1200" dirty="0"/>
              <a:t>- </a:t>
            </a:r>
          </a:p>
          <a:p>
            <a:pPr marL="171450" indent="-171450">
              <a:buFont typeface="Arial" panose="020B0604020202020204" pitchFamily="34" charset="0"/>
              <a:buChar char="•"/>
            </a:pPr>
            <a:r>
              <a:rPr lang="en-US" sz="1200" u="sng" dirty="0"/>
              <a:t>Carbon Source</a:t>
            </a:r>
            <a:r>
              <a:rPr lang="en-US" sz="1200" dirty="0"/>
              <a:t> - Organic Molecules </a:t>
            </a:r>
          </a:p>
          <a:p>
            <a:pPr marL="171450" indent="-171450">
              <a:buFont typeface="Arial" panose="020B0604020202020204" pitchFamily="34" charset="0"/>
              <a:buChar char="•"/>
            </a:pPr>
            <a:r>
              <a:rPr lang="en-US" sz="1200" u="sng" dirty="0"/>
              <a:t>Energy Source</a:t>
            </a:r>
            <a:r>
              <a:rPr lang="en-US" sz="1200" dirty="0"/>
              <a:t> - Sunlight Energy</a:t>
            </a:r>
          </a:p>
          <a:p>
            <a:pPr algn="ctr"/>
            <a:endParaRPr lang="en-US" sz="800" dirty="0">
              <a:solidFill>
                <a:schemeClr val="bg1"/>
              </a:solidFill>
            </a:endParaRPr>
          </a:p>
        </p:txBody>
      </p:sp>
      <p:sp>
        <p:nvSpPr>
          <p:cNvPr id="25" name="Rectangle: Rounded Corners 24">
            <a:extLst>
              <a:ext uri="{FF2B5EF4-FFF2-40B4-BE49-F238E27FC236}">
                <a16:creationId xmlns:a16="http://schemas.microsoft.com/office/drawing/2014/main" id="{FC79B958-0BD6-4F61-B312-933D9A1B0575}"/>
              </a:ext>
            </a:extLst>
          </p:cNvPr>
          <p:cNvSpPr/>
          <p:nvPr/>
        </p:nvSpPr>
        <p:spPr>
          <a:xfrm>
            <a:off x="9078014" y="1007080"/>
            <a:ext cx="3113986"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Chemoheterotroph</a:t>
            </a:r>
            <a:r>
              <a:rPr lang="en-US" b="1" dirty="0"/>
              <a:t>s</a:t>
            </a:r>
            <a:r>
              <a:rPr lang="en-US" sz="1200" b="1" dirty="0"/>
              <a:t> </a:t>
            </a:r>
            <a:r>
              <a:rPr lang="en-US" sz="1200" dirty="0"/>
              <a:t>- </a:t>
            </a:r>
          </a:p>
          <a:p>
            <a:pPr marL="285750" indent="-285750">
              <a:buFont typeface="Arial" panose="020B0604020202020204" pitchFamily="34" charset="0"/>
              <a:buChar char="•"/>
            </a:pPr>
            <a:r>
              <a:rPr lang="en-US" sz="1300" u="sng" dirty="0"/>
              <a:t>Carbon Source</a:t>
            </a:r>
            <a:r>
              <a:rPr lang="en-US" sz="1300" dirty="0"/>
              <a:t> - Organic Molecules</a:t>
            </a:r>
          </a:p>
          <a:p>
            <a:pPr marL="285750" indent="-285750">
              <a:buFont typeface="Arial" panose="020B0604020202020204" pitchFamily="34" charset="0"/>
              <a:buChar char="•"/>
            </a:pPr>
            <a:r>
              <a:rPr lang="en-US" sz="1300" dirty="0"/>
              <a:t>Energy Source - Organic Molecules</a:t>
            </a:r>
          </a:p>
          <a:p>
            <a:pPr algn="ctr"/>
            <a:endParaRPr lang="en-US" sz="1200" dirty="0">
              <a:solidFill>
                <a:schemeClr val="bg1"/>
              </a:solidFill>
            </a:endParaRPr>
          </a:p>
        </p:txBody>
      </p:sp>
    </p:spTree>
    <p:extLst>
      <p:ext uri="{BB962C8B-B14F-4D97-AF65-F5344CB8AC3E}">
        <p14:creationId xmlns:p14="http://schemas.microsoft.com/office/powerpoint/2010/main" val="2084038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000"/>
                                        <p:tgtEl>
                                          <p:spTgt spid="21"/>
                                        </p:tgtEl>
                                      </p:cBhvr>
                                    </p:animEffect>
                                    <p:anim calcmode="lin" valueType="num">
                                      <p:cBhvr>
                                        <p:cTn id="15" dur="2000" fill="hold"/>
                                        <p:tgtEl>
                                          <p:spTgt spid="21"/>
                                        </p:tgtEl>
                                        <p:attrNameLst>
                                          <p:attrName>ppt_w</p:attrName>
                                        </p:attrNameLst>
                                      </p:cBhvr>
                                      <p:tavLst>
                                        <p:tav tm="0" fmla="#ppt_w*sin(2.5*pi*$)">
                                          <p:val>
                                            <p:fltVal val="0"/>
                                          </p:val>
                                        </p:tav>
                                        <p:tav tm="100000">
                                          <p:val>
                                            <p:fltVal val="1"/>
                                          </p:val>
                                        </p:tav>
                                      </p:tavLst>
                                    </p:anim>
                                    <p:anim calcmode="lin" valueType="num">
                                      <p:cBhvr>
                                        <p:cTn id="16"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F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CF75829-D679-4D98-89B7-178CB9700D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7933" y="674162"/>
            <a:ext cx="7347537" cy="5510652"/>
          </a:xfrm>
          <a:prstGeom prst="rect">
            <a:avLst/>
          </a:prstGeom>
        </p:spPr>
      </p:pic>
      <p:sp>
        <p:nvSpPr>
          <p:cNvPr id="2" name="Title 1">
            <a:extLst>
              <a:ext uri="{FF2B5EF4-FFF2-40B4-BE49-F238E27FC236}">
                <a16:creationId xmlns:a16="http://schemas.microsoft.com/office/drawing/2014/main" id="{EFF33E78-958D-4E29-A745-310E918E1CB9}"/>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THANK YOU!</a:t>
            </a:r>
          </a:p>
        </p:txBody>
      </p:sp>
    </p:spTree>
    <p:extLst>
      <p:ext uri="{BB962C8B-B14F-4D97-AF65-F5344CB8AC3E}">
        <p14:creationId xmlns:p14="http://schemas.microsoft.com/office/powerpoint/2010/main" val="314500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19BBA69D-0876-4452-B8C6-EF0E941E70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2763" y="1115429"/>
            <a:ext cx="7442224" cy="5262511"/>
          </a:xfrm>
          <a:prstGeom prst="rect">
            <a:avLst/>
          </a:prstGeom>
        </p:spPr>
      </p:pic>
      <p:sp>
        <p:nvSpPr>
          <p:cNvPr id="3" name="Rectangle 2">
            <a:extLst>
              <a:ext uri="{FF2B5EF4-FFF2-40B4-BE49-F238E27FC236}">
                <a16:creationId xmlns:a16="http://schemas.microsoft.com/office/drawing/2014/main" id="{D56FA46A-1258-4516-A8D5-FBA9887D0E73}"/>
              </a:ext>
            </a:extLst>
          </p:cNvPr>
          <p:cNvSpPr/>
          <p:nvPr/>
        </p:nvSpPr>
        <p:spPr>
          <a:xfrm>
            <a:off x="477012" y="430723"/>
            <a:ext cx="11237976" cy="1138773"/>
          </a:xfrm>
          <a:prstGeom prst="rect">
            <a:avLst/>
          </a:prstGeom>
          <a:noFill/>
        </p:spPr>
        <p:txBody>
          <a:bodyPr wrap="square" lIns="91440" tIns="45720" rIns="91440" bIns="45720">
            <a:spAutoFit/>
          </a:bodyPr>
          <a:lstStyle/>
          <a:p>
            <a:pPr algn="ctr"/>
            <a:r>
              <a:rPr lang="en-US" sz="4400" b="1" cap="none" spc="0" dirty="0">
                <a:ln w="9525">
                  <a:solidFill>
                    <a:schemeClr val="bg1"/>
                  </a:solidFill>
                  <a:prstDash val="solid"/>
                </a:ln>
                <a:effectLst>
                  <a:outerShdw blurRad="12700" dist="38100" dir="2700000" algn="tl" rotWithShape="0">
                    <a:schemeClr val="accent5">
                      <a:lumMod val="60000"/>
                      <a:lumOff val="40000"/>
                    </a:schemeClr>
                  </a:outerShdw>
                </a:effectLst>
              </a:rPr>
              <a:t>Location, Location, Location.</a:t>
            </a:r>
          </a:p>
          <a:p>
            <a:pPr algn="ctr"/>
            <a:r>
              <a:rPr lang="en-US" sz="2400" b="1" cap="none" spc="0" dirty="0">
                <a:ln w="9525">
                  <a:solidFill>
                    <a:schemeClr val="bg1"/>
                  </a:solidFill>
                  <a:prstDash val="solid"/>
                </a:ln>
                <a:effectLst>
                  <a:outerShdw blurRad="12700" dist="38100" dir="2700000" algn="tl" rotWithShape="0">
                    <a:schemeClr val="accent5">
                      <a:lumMod val="60000"/>
                      <a:lumOff val="40000"/>
                    </a:schemeClr>
                  </a:outerShdw>
                </a:effectLst>
              </a:rPr>
              <a:t>3 Stages of Cellular Respiration in </a:t>
            </a:r>
            <a:r>
              <a:rPr lang="en-US" sz="2400" b="1" u="sng" cap="none" spc="0" dirty="0">
                <a:ln w="9525">
                  <a:solidFill>
                    <a:schemeClr val="bg1"/>
                  </a:solidFill>
                  <a:prstDash val="solid"/>
                </a:ln>
                <a:effectLst>
                  <a:outerShdw blurRad="12700" dist="38100" dir="2700000" algn="tl" rotWithShape="0">
                    <a:schemeClr val="accent5">
                      <a:lumMod val="60000"/>
                      <a:lumOff val="40000"/>
                    </a:schemeClr>
                  </a:outerShdw>
                </a:effectLst>
              </a:rPr>
              <a:t>Eukaryotic Cells</a:t>
            </a:r>
          </a:p>
        </p:txBody>
      </p:sp>
      <p:sp>
        <p:nvSpPr>
          <p:cNvPr id="9" name="Rectangle 8">
            <a:extLst>
              <a:ext uri="{FF2B5EF4-FFF2-40B4-BE49-F238E27FC236}">
                <a16:creationId xmlns:a16="http://schemas.microsoft.com/office/drawing/2014/main" id="{9DFDA8C2-2E09-4D60-8F30-2EFBB7DDB175}"/>
              </a:ext>
            </a:extLst>
          </p:cNvPr>
          <p:cNvSpPr/>
          <p:nvPr/>
        </p:nvSpPr>
        <p:spPr>
          <a:xfrm>
            <a:off x="477013" y="1520158"/>
            <a:ext cx="4333112" cy="4832092"/>
          </a:xfrm>
          <a:prstGeom prst="rect">
            <a:avLst/>
          </a:prstGeom>
          <a:noFill/>
        </p:spPr>
        <p:txBody>
          <a:bodyPr wrap="square" lIns="91440" tIns="45720" rIns="91440" bIns="45720">
            <a:spAutoFit/>
          </a:bodyPr>
          <a:lstStyle/>
          <a:p>
            <a:pPr marL="914400" indent="-914400">
              <a:buFont typeface="+mj-lt"/>
              <a:buAutoNum type="arabicPeriod"/>
            </a:pPr>
            <a:r>
              <a:rPr lang="en-US" sz="2800" b="1" cap="none" spc="0" dirty="0">
                <a:ln w="9525">
                  <a:solidFill>
                    <a:schemeClr val="bg1"/>
                  </a:solidFill>
                  <a:prstDash val="solid"/>
                </a:ln>
                <a:effectLst>
                  <a:outerShdw blurRad="12700" dist="38100" dir="2700000" algn="tl" rotWithShape="0">
                    <a:schemeClr val="accent5">
                      <a:lumMod val="60000"/>
                      <a:lumOff val="40000"/>
                    </a:schemeClr>
                  </a:outerShdw>
                </a:effectLst>
              </a:rPr>
              <a:t>Glycolysis - </a:t>
            </a:r>
            <a:r>
              <a:rPr lang="en-US" sz="28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Cytoplasm</a:t>
            </a:r>
          </a:p>
          <a:p>
            <a:pPr marL="914400" indent="-914400">
              <a:buFont typeface="+mj-lt"/>
              <a:buAutoNum type="arabicPeriod"/>
            </a:pPr>
            <a:r>
              <a:rPr lang="en-US" sz="2800" b="1" dirty="0">
                <a:ln w="9525">
                  <a:solidFill>
                    <a:schemeClr val="bg1"/>
                  </a:solidFill>
                  <a:prstDash val="solid"/>
                </a:ln>
                <a:effectLst>
                  <a:outerShdw blurRad="12700" dist="38100" dir="2700000" algn="tl" rotWithShape="0">
                    <a:schemeClr val="accent5">
                      <a:lumMod val="60000"/>
                      <a:lumOff val="40000"/>
                    </a:schemeClr>
                  </a:outerShdw>
                </a:effectLst>
              </a:rPr>
              <a:t>The Krebs/Citric Acid Cycle – </a:t>
            </a:r>
            <a:r>
              <a:rPr lang="en-US" sz="2800" b="1"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Between the inner and outer membrane of the mitochondria (peripheral space)</a:t>
            </a:r>
          </a:p>
          <a:p>
            <a:pPr marL="914400" indent="-914400">
              <a:buFont typeface="+mj-lt"/>
              <a:buAutoNum type="arabicPeriod"/>
            </a:pPr>
            <a:r>
              <a:rPr lang="en-US" sz="2800" b="1" cap="none" spc="0" dirty="0">
                <a:ln w="9525">
                  <a:solidFill>
                    <a:schemeClr val="bg1"/>
                  </a:solidFill>
                  <a:prstDash val="solid"/>
                </a:ln>
                <a:effectLst>
                  <a:outerShdw blurRad="12700" dist="38100" dir="2700000" algn="tl" rotWithShape="0">
                    <a:schemeClr val="accent5">
                      <a:lumMod val="60000"/>
                      <a:lumOff val="40000"/>
                    </a:schemeClr>
                  </a:outerShdw>
                </a:effectLst>
              </a:rPr>
              <a:t>Oxidative Phosphorylation / Electron Transport Chain </a:t>
            </a:r>
            <a:r>
              <a:rPr lang="en-US" sz="28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 Inner Cell Membrane of the Mitochondria</a:t>
            </a:r>
          </a:p>
        </p:txBody>
      </p:sp>
    </p:spTree>
    <p:extLst>
      <p:ext uri="{BB962C8B-B14F-4D97-AF65-F5344CB8AC3E}">
        <p14:creationId xmlns:p14="http://schemas.microsoft.com/office/powerpoint/2010/main" val="1163241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FDA8C2-2E09-4D60-8F30-2EFBB7DDB175}"/>
              </a:ext>
            </a:extLst>
          </p:cNvPr>
          <p:cNvSpPr/>
          <p:nvPr/>
        </p:nvSpPr>
        <p:spPr>
          <a:xfrm>
            <a:off x="477013" y="1520158"/>
            <a:ext cx="4333112" cy="4031873"/>
          </a:xfrm>
          <a:prstGeom prst="rect">
            <a:avLst/>
          </a:prstGeom>
          <a:noFill/>
        </p:spPr>
        <p:txBody>
          <a:bodyPr wrap="square" lIns="91440" tIns="45720" rIns="91440" bIns="45720">
            <a:spAutoFit/>
          </a:bodyPr>
          <a:lstStyle/>
          <a:p>
            <a:pPr marL="914400" indent="-914400">
              <a:buFont typeface="+mj-lt"/>
              <a:buAutoNum type="arabicPeriod"/>
            </a:pPr>
            <a:r>
              <a:rPr lang="en-US" sz="3200" b="1" cap="none" spc="0" dirty="0">
                <a:ln w="9525">
                  <a:solidFill>
                    <a:schemeClr val="bg1"/>
                  </a:solidFill>
                  <a:prstDash val="solid"/>
                </a:ln>
                <a:effectLst>
                  <a:outerShdw blurRad="12700" dist="38100" dir="2700000" algn="tl" rotWithShape="0">
                    <a:schemeClr val="accent5">
                      <a:lumMod val="60000"/>
                      <a:lumOff val="40000"/>
                    </a:schemeClr>
                  </a:outerShdw>
                </a:effectLst>
              </a:rPr>
              <a:t>Glycolysis - </a:t>
            </a:r>
            <a:r>
              <a:rPr lang="en-US" sz="32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Cytoplasm</a:t>
            </a:r>
          </a:p>
          <a:p>
            <a:pPr marL="914400" indent="-914400">
              <a:buFont typeface="+mj-lt"/>
              <a:buAutoNum type="arabicPeriod"/>
            </a:pPr>
            <a:r>
              <a:rPr lang="en-US" sz="3200" b="1" dirty="0">
                <a:ln w="9525">
                  <a:solidFill>
                    <a:schemeClr val="bg1"/>
                  </a:solidFill>
                  <a:prstDash val="solid"/>
                </a:ln>
                <a:effectLst>
                  <a:outerShdw blurRad="12700" dist="38100" dir="2700000" algn="tl" rotWithShape="0">
                    <a:schemeClr val="accent5">
                      <a:lumMod val="60000"/>
                      <a:lumOff val="40000"/>
                    </a:schemeClr>
                  </a:outerShdw>
                </a:effectLst>
              </a:rPr>
              <a:t>The Krebs/Citric Acid Cycle –</a:t>
            </a:r>
            <a:r>
              <a:rPr lang="en-US" sz="3200" b="1"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(periplasmic space)</a:t>
            </a:r>
          </a:p>
          <a:p>
            <a:pPr marL="914400" indent="-914400">
              <a:buFont typeface="+mj-lt"/>
              <a:buAutoNum type="arabicPeriod"/>
            </a:pPr>
            <a:r>
              <a:rPr lang="en-US" sz="3200" b="1" cap="none" spc="0" dirty="0">
                <a:ln w="9525">
                  <a:solidFill>
                    <a:schemeClr val="bg1"/>
                  </a:solidFill>
                  <a:prstDash val="solid"/>
                </a:ln>
                <a:effectLst>
                  <a:outerShdw blurRad="12700" dist="38100" dir="2700000" algn="tl" rotWithShape="0">
                    <a:schemeClr val="accent5">
                      <a:lumMod val="60000"/>
                      <a:lumOff val="40000"/>
                    </a:schemeClr>
                  </a:outerShdw>
                </a:effectLst>
              </a:rPr>
              <a:t>Oxidative Phosphorylation / Electron Transport Chain </a:t>
            </a:r>
            <a:r>
              <a:rPr lang="en-US" sz="32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–Cell Membrane</a:t>
            </a:r>
          </a:p>
        </p:txBody>
      </p:sp>
      <p:pic>
        <p:nvPicPr>
          <p:cNvPr id="11" name="Picture 10">
            <a:extLst>
              <a:ext uri="{FF2B5EF4-FFF2-40B4-BE49-F238E27FC236}">
                <a16:creationId xmlns:a16="http://schemas.microsoft.com/office/drawing/2014/main" id="{0CF0D1DB-58F9-4662-897A-563697355741}"/>
              </a:ext>
            </a:extLst>
          </p:cNvPr>
          <p:cNvPicPr>
            <a:picLocks noChangeAspect="1"/>
          </p:cNvPicPr>
          <p:nvPr/>
        </p:nvPicPr>
        <p:blipFill rotWithShape="1">
          <a:blip r:embed="rId2">
            <a:extLst>
              <a:ext uri="{28A0092B-C50C-407E-A947-70E740481C1C}">
                <a14:useLocalDpi xmlns:a14="http://schemas.microsoft.com/office/drawing/2010/main" val="0"/>
              </a:ext>
            </a:extLst>
          </a:blip>
          <a:srcRect t="-1662" b="919"/>
          <a:stretch/>
        </p:blipFill>
        <p:spPr>
          <a:xfrm>
            <a:off x="5045528" y="1024172"/>
            <a:ext cx="5617453" cy="5673309"/>
          </a:xfrm>
          <a:prstGeom prst="rect">
            <a:avLst/>
          </a:prstGeom>
          <a:effectLst/>
        </p:spPr>
      </p:pic>
      <p:sp>
        <p:nvSpPr>
          <p:cNvPr id="3" name="Rectangle 2">
            <a:extLst>
              <a:ext uri="{FF2B5EF4-FFF2-40B4-BE49-F238E27FC236}">
                <a16:creationId xmlns:a16="http://schemas.microsoft.com/office/drawing/2014/main" id="{D56FA46A-1258-4516-A8D5-FBA9887D0E73}"/>
              </a:ext>
            </a:extLst>
          </p:cNvPr>
          <p:cNvSpPr/>
          <p:nvPr/>
        </p:nvSpPr>
        <p:spPr>
          <a:xfrm>
            <a:off x="2890708" y="193175"/>
            <a:ext cx="6198996" cy="1138773"/>
          </a:xfrm>
          <a:prstGeom prst="rect">
            <a:avLst/>
          </a:prstGeom>
          <a:noFill/>
        </p:spPr>
        <p:txBody>
          <a:bodyPr wrap="square" lIns="91440" tIns="45720" rIns="91440" bIns="45720">
            <a:spAutoFit/>
          </a:bodyPr>
          <a:lstStyle/>
          <a:p>
            <a:pPr algn="ctr"/>
            <a:r>
              <a:rPr lang="en-US" sz="4400" b="1" cap="none" spc="0" dirty="0">
                <a:ln w="9525">
                  <a:solidFill>
                    <a:schemeClr val="bg1"/>
                  </a:solidFill>
                  <a:prstDash val="solid"/>
                </a:ln>
                <a:effectLst>
                  <a:outerShdw blurRad="12700" dist="38100" dir="2700000" algn="tl" rotWithShape="0">
                    <a:schemeClr val="accent5">
                      <a:lumMod val="60000"/>
                      <a:lumOff val="40000"/>
                    </a:schemeClr>
                  </a:outerShdw>
                </a:effectLst>
              </a:rPr>
              <a:t>Location, Location, Location.</a:t>
            </a:r>
          </a:p>
          <a:p>
            <a:pPr algn="ctr"/>
            <a:r>
              <a:rPr lang="en-US" sz="2400" b="1" cap="none" spc="0" dirty="0">
                <a:ln w="9525">
                  <a:solidFill>
                    <a:schemeClr val="bg1"/>
                  </a:solidFill>
                  <a:prstDash val="solid"/>
                </a:ln>
                <a:effectLst>
                  <a:outerShdw blurRad="12700" dist="38100" dir="2700000" algn="tl" rotWithShape="0">
                    <a:schemeClr val="accent5">
                      <a:lumMod val="60000"/>
                      <a:lumOff val="40000"/>
                    </a:schemeClr>
                  </a:outerShdw>
                </a:effectLst>
              </a:rPr>
              <a:t>3 Stages of Cellular Respiration in </a:t>
            </a:r>
            <a:r>
              <a:rPr lang="en-US" sz="2400" b="1" u="sng" cap="none" spc="0" dirty="0">
                <a:ln w="9525">
                  <a:solidFill>
                    <a:schemeClr val="bg1"/>
                  </a:solidFill>
                  <a:prstDash val="solid"/>
                </a:ln>
                <a:effectLst>
                  <a:outerShdw blurRad="12700" dist="38100" dir="2700000" algn="tl" rotWithShape="0">
                    <a:schemeClr val="accent5">
                      <a:lumMod val="60000"/>
                      <a:lumOff val="40000"/>
                    </a:schemeClr>
                  </a:outerShdw>
                </a:effectLst>
              </a:rPr>
              <a:t>Prokaryotic Cells</a:t>
            </a:r>
          </a:p>
        </p:txBody>
      </p:sp>
    </p:spTree>
    <p:extLst>
      <p:ext uri="{BB962C8B-B14F-4D97-AF65-F5344CB8AC3E}">
        <p14:creationId xmlns:p14="http://schemas.microsoft.com/office/powerpoint/2010/main" val="412621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10;&#10;Description generated with high confidence">
            <a:extLst>
              <a:ext uri="{FF2B5EF4-FFF2-40B4-BE49-F238E27FC236}">
                <a16:creationId xmlns:a16="http://schemas.microsoft.com/office/drawing/2014/main" id="{6ADADC36-E693-4595-A413-596DC186D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38" y="1991963"/>
            <a:ext cx="6679096" cy="4722892"/>
          </a:xfrm>
          <a:prstGeom prst="rect">
            <a:avLst/>
          </a:prstGeom>
        </p:spPr>
      </p:pic>
      <p:sp>
        <p:nvSpPr>
          <p:cNvPr id="2" name="Title 1">
            <a:extLst>
              <a:ext uri="{FF2B5EF4-FFF2-40B4-BE49-F238E27FC236}">
                <a16:creationId xmlns:a16="http://schemas.microsoft.com/office/drawing/2014/main" id="{CBA2A7A6-033B-4196-AFA1-D35EA3258583}"/>
              </a:ext>
            </a:extLst>
          </p:cNvPr>
          <p:cNvSpPr>
            <a:spLocks noGrp="1"/>
          </p:cNvSpPr>
          <p:nvPr>
            <p:ph type="title"/>
          </p:nvPr>
        </p:nvSpPr>
        <p:spPr>
          <a:xfrm>
            <a:off x="466599" y="240338"/>
            <a:ext cx="11258801" cy="1266257"/>
          </a:xfrm>
        </p:spPr>
        <p:txBody>
          <a:bodyPr>
            <a:normAutofit/>
          </a:bodyPr>
          <a:lstStyle/>
          <a:p>
            <a:pPr algn="ctr"/>
            <a:r>
              <a:rPr lang="en-US" sz="3200" dirty="0"/>
              <a:t>Electron Transport Chain (Oxidative Phosphorylation) </a:t>
            </a:r>
            <a:br>
              <a:rPr lang="en-US" sz="3200" dirty="0"/>
            </a:br>
            <a:r>
              <a:rPr lang="en-US" sz="4800" dirty="0">
                <a:solidFill>
                  <a:srgbClr val="FF0066"/>
                </a:solidFill>
              </a:rPr>
              <a:t>in eukaryotes</a:t>
            </a:r>
            <a:endParaRPr lang="en-US" sz="3200" dirty="0">
              <a:solidFill>
                <a:srgbClr val="FF0066"/>
              </a:solidFill>
            </a:endParaRPr>
          </a:p>
        </p:txBody>
      </p:sp>
      <p:sp>
        <p:nvSpPr>
          <p:cNvPr id="3" name="Content Placeholder 2">
            <a:extLst>
              <a:ext uri="{FF2B5EF4-FFF2-40B4-BE49-F238E27FC236}">
                <a16:creationId xmlns:a16="http://schemas.microsoft.com/office/drawing/2014/main" id="{A2F7F06B-F0E8-446F-942A-D1B521E3B0B8}"/>
              </a:ext>
            </a:extLst>
          </p:cNvPr>
          <p:cNvSpPr>
            <a:spLocks noGrp="1"/>
          </p:cNvSpPr>
          <p:nvPr>
            <p:ph idx="1"/>
          </p:nvPr>
        </p:nvSpPr>
        <p:spPr>
          <a:xfrm>
            <a:off x="371179" y="1216479"/>
            <a:ext cx="11258801" cy="3299117"/>
          </a:xfrm>
        </p:spPr>
        <p:txBody>
          <a:bodyPr>
            <a:normAutofit/>
          </a:bodyPr>
          <a:lstStyle/>
          <a:p>
            <a:r>
              <a:rPr lang="en-US" sz="2400" dirty="0"/>
              <a:t>The </a:t>
            </a:r>
            <a:r>
              <a:rPr lang="en-US" sz="2400" b="1" dirty="0"/>
              <a:t>electron transport chain</a:t>
            </a:r>
            <a:r>
              <a:rPr lang="en-US" sz="2400" dirty="0"/>
              <a:t> is a series of proteins and molecules embedded in the cell membrane of prokaryotes (or in the membrane of the mitochondria in eukaryotes) that pass along electrons. </a:t>
            </a:r>
          </a:p>
          <a:p>
            <a:endParaRPr lang="en-US" sz="2400" dirty="0"/>
          </a:p>
          <a:p>
            <a:pPr marL="0" indent="0">
              <a:buNone/>
            </a:pPr>
            <a:endParaRPr lang="en-US" sz="2400" dirty="0"/>
          </a:p>
        </p:txBody>
      </p:sp>
      <p:pic>
        <p:nvPicPr>
          <p:cNvPr id="16" name="Picture 15" descr="A close up of a logo&#10;&#10;Description generated with very high confidence">
            <a:extLst>
              <a:ext uri="{FF2B5EF4-FFF2-40B4-BE49-F238E27FC236}">
                <a16:creationId xmlns:a16="http://schemas.microsoft.com/office/drawing/2014/main" id="{F62A8D98-11D4-4B2D-85E5-C2F976499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996" y="1991963"/>
            <a:ext cx="5023825" cy="4462890"/>
          </a:xfrm>
          <a:prstGeom prst="rect">
            <a:avLst/>
          </a:prstGeom>
        </p:spPr>
      </p:pic>
      <p:sp>
        <p:nvSpPr>
          <p:cNvPr id="8" name="Rectangle 7">
            <a:extLst>
              <a:ext uri="{FF2B5EF4-FFF2-40B4-BE49-F238E27FC236}">
                <a16:creationId xmlns:a16="http://schemas.microsoft.com/office/drawing/2014/main" id="{853A14C0-619D-4785-A68C-F1E3A5398710}"/>
              </a:ext>
            </a:extLst>
          </p:cNvPr>
          <p:cNvSpPr/>
          <p:nvPr/>
        </p:nvSpPr>
        <p:spPr>
          <a:xfrm>
            <a:off x="0" y="1951809"/>
            <a:ext cx="12192000" cy="369332"/>
          </a:xfrm>
          <a:prstGeom prst="rect">
            <a:avLst/>
          </a:prstGeom>
        </p:spPr>
        <p:txBody>
          <a:bodyPr wrap="square">
            <a:spAutoFit/>
          </a:bodyPr>
          <a:lstStyle/>
          <a:p>
            <a:pPr algn="ctr"/>
            <a:r>
              <a:rPr lang="en-US" b="1" dirty="0">
                <a:solidFill>
                  <a:srgbClr val="FF0000"/>
                </a:solidFill>
                <a:latin typeface="Cooper Black" panose="0208090404030B020404" pitchFamily="18" charset="0"/>
              </a:rPr>
              <a:t>Eukaryotic electron transport chain exists in the inner membrane of the mitochondria</a:t>
            </a:r>
            <a:endParaRPr lang="en-US" dirty="0">
              <a:solidFill>
                <a:srgbClr val="FF0000"/>
              </a:solidFill>
              <a:latin typeface="Cooper Black" panose="0208090404030B020404" pitchFamily="18" charset="0"/>
            </a:endParaRPr>
          </a:p>
        </p:txBody>
      </p:sp>
      <p:sp>
        <p:nvSpPr>
          <p:cNvPr id="4" name="Rectangle 3">
            <a:extLst>
              <a:ext uri="{FF2B5EF4-FFF2-40B4-BE49-F238E27FC236}">
                <a16:creationId xmlns:a16="http://schemas.microsoft.com/office/drawing/2014/main" id="{FFB61E4B-3DA5-4907-906F-099DEE2BC5E4}"/>
              </a:ext>
            </a:extLst>
          </p:cNvPr>
          <p:cNvSpPr/>
          <p:nvPr/>
        </p:nvSpPr>
        <p:spPr>
          <a:xfrm>
            <a:off x="8868037" y="6341085"/>
            <a:ext cx="1777987" cy="369332"/>
          </a:xfrm>
          <a:prstGeom prst="rect">
            <a:avLst/>
          </a:prstGeom>
        </p:spPr>
        <p:txBody>
          <a:bodyPr wrap="none">
            <a:spAutoFit/>
          </a:bodyPr>
          <a:lstStyle/>
          <a:p>
            <a:r>
              <a:rPr lang="en-US" b="1" dirty="0">
                <a:solidFill>
                  <a:srgbClr val="FF0000"/>
                </a:solidFill>
                <a:latin typeface="Cooper Black" panose="0208090404030B020404" pitchFamily="18" charset="0"/>
              </a:rPr>
              <a:t>Mitochondria</a:t>
            </a:r>
            <a:endParaRPr lang="en-US" dirty="0">
              <a:solidFill>
                <a:srgbClr val="FF0000"/>
              </a:solidFill>
              <a:latin typeface="Cooper Black" panose="0208090404030B020404" pitchFamily="18" charset="0"/>
            </a:endParaRPr>
          </a:p>
        </p:txBody>
      </p:sp>
      <p:sp>
        <p:nvSpPr>
          <p:cNvPr id="11" name="Rectangle 10">
            <a:extLst>
              <a:ext uri="{FF2B5EF4-FFF2-40B4-BE49-F238E27FC236}">
                <a16:creationId xmlns:a16="http://schemas.microsoft.com/office/drawing/2014/main" id="{0D6AF00A-3D08-4B64-8BDE-3EA7FC58E294}"/>
              </a:ext>
            </a:extLst>
          </p:cNvPr>
          <p:cNvSpPr/>
          <p:nvPr/>
        </p:nvSpPr>
        <p:spPr>
          <a:xfrm>
            <a:off x="2829041" y="6345523"/>
            <a:ext cx="1982466" cy="369332"/>
          </a:xfrm>
          <a:prstGeom prst="rect">
            <a:avLst/>
          </a:prstGeom>
        </p:spPr>
        <p:txBody>
          <a:bodyPr wrap="none">
            <a:spAutoFit/>
          </a:bodyPr>
          <a:lstStyle/>
          <a:p>
            <a:r>
              <a:rPr lang="en-US" b="1" dirty="0">
                <a:solidFill>
                  <a:srgbClr val="FF0000"/>
                </a:solidFill>
                <a:latin typeface="Cooper Black" panose="0208090404030B020404" pitchFamily="18" charset="0"/>
              </a:rPr>
              <a:t>Eukaryotic cell</a:t>
            </a:r>
            <a:endParaRPr lang="en-US" dirty="0">
              <a:solidFill>
                <a:srgbClr val="FF0000"/>
              </a:solidFill>
              <a:latin typeface="Cooper Black" panose="0208090404030B020404" pitchFamily="18" charset="0"/>
            </a:endParaRPr>
          </a:p>
        </p:txBody>
      </p:sp>
    </p:spTree>
    <p:extLst>
      <p:ext uri="{BB962C8B-B14F-4D97-AF65-F5344CB8AC3E}">
        <p14:creationId xmlns:p14="http://schemas.microsoft.com/office/powerpoint/2010/main" val="2648122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D15B34-7FB3-4396-BDAB-A57233EEB22A}"/>
              </a:ext>
            </a:extLst>
          </p:cNvPr>
          <p:cNvPicPr>
            <a:picLocks noChangeAspect="1"/>
          </p:cNvPicPr>
          <p:nvPr/>
        </p:nvPicPr>
        <p:blipFill rotWithShape="1">
          <a:blip r:embed="rId2">
            <a:extLst>
              <a:ext uri="{28A0092B-C50C-407E-A947-70E740481C1C}">
                <a14:useLocalDpi xmlns:a14="http://schemas.microsoft.com/office/drawing/2010/main" val="0"/>
              </a:ext>
            </a:extLst>
          </a:blip>
          <a:srcRect l="1782" r="57" b="3"/>
          <a:stretch/>
        </p:blipFill>
        <p:spPr>
          <a:xfrm>
            <a:off x="6136868" y="1137685"/>
            <a:ext cx="5263854" cy="5375760"/>
          </a:xfrm>
          <a:prstGeom prst="rect">
            <a:avLst/>
          </a:prstGeom>
          <a:effectLst/>
        </p:spPr>
      </p:pic>
      <p:sp>
        <p:nvSpPr>
          <p:cNvPr id="2" name="Title 1">
            <a:extLst>
              <a:ext uri="{FF2B5EF4-FFF2-40B4-BE49-F238E27FC236}">
                <a16:creationId xmlns:a16="http://schemas.microsoft.com/office/drawing/2014/main" id="{CBA2A7A6-033B-4196-AFA1-D35EA3258583}"/>
              </a:ext>
            </a:extLst>
          </p:cNvPr>
          <p:cNvSpPr>
            <a:spLocks noGrp="1"/>
          </p:cNvSpPr>
          <p:nvPr>
            <p:ph type="title"/>
          </p:nvPr>
        </p:nvSpPr>
        <p:spPr>
          <a:xfrm>
            <a:off x="225594" y="551910"/>
            <a:ext cx="5870406" cy="1676603"/>
          </a:xfrm>
        </p:spPr>
        <p:txBody>
          <a:bodyPr>
            <a:normAutofit/>
          </a:bodyPr>
          <a:lstStyle/>
          <a:p>
            <a:r>
              <a:rPr lang="en-US" sz="3700" dirty="0">
                <a:solidFill>
                  <a:schemeClr val="accent4">
                    <a:lumMod val="50000"/>
                  </a:schemeClr>
                </a:solidFill>
              </a:rPr>
              <a:t>Electron Transport Chain (Oxidative Phosphorylation)</a:t>
            </a:r>
          </a:p>
        </p:txBody>
      </p:sp>
      <p:sp>
        <p:nvSpPr>
          <p:cNvPr id="3" name="Content Placeholder 2">
            <a:extLst>
              <a:ext uri="{FF2B5EF4-FFF2-40B4-BE49-F238E27FC236}">
                <a16:creationId xmlns:a16="http://schemas.microsoft.com/office/drawing/2014/main" id="{A2F7F06B-F0E8-446F-942A-D1B521E3B0B8}"/>
              </a:ext>
            </a:extLst>
          </p:cNvPr>
          <p:cNvSpPr>
            <a:spLocks noGrp="1"/>
          </p:cNvSpPr>
          <p:nvPr>
            <p:ph idx="1"/>
          </p:nvPr>
        </p:nvSpPr>
        <p:spPr>
          <a:xfrm>
            <a:off x="487948" y="2728026"/>
            <a:ext cx="5157751" cy="3785419"/>
          </a:xfrm>
        </p:spPr>
        <p:txBody>
          <a:bodyPr>
            <a:normAutofit/>
          </a:bodyPr>
          <a:lstStyle/>
          <a:p>
            <a:r>
              <a:rPr lang="en-US" sz="4000" dirty="0"/>
              <a:t>The </a:t>
            </a:r>
            <a:r>
              <a:rPr lang="en-US" sz="4000" b="1" dirty="0"/>
              <a:t>electron transport chain</a:t>
            </a:r>
            <a:r>
              <a:rPr lang="en-US" sz="4000" dirty="0"/>
              <a:t> is a series of proteins and molecules embedded in the cell membrane of prokaryotes that pass along electrons. </a:t>
            </a:r>
          </a:p>
          <a:p>
            <a:endParaRPr lang="en-US" sz="4000" dirty="0"/>
          </a:p>
          <a:p>
            <a:pPr marL="0" indent="0">
              <a:buNone/>
            </a:pPr>
            <a:endParaRPr lang="en-US" sz="4000" dirty="0"/>
          </a:p>
        </p:txBody>
      </p:sp>
      <p:sp>
        <p:nvSpPr>
          <p:cNvPr id="13" name="Rectangle 12">
            <a:extLst>
              <a:ext uri="{FF2B5EF4-FFF2-40B4-BE49-F238E27FC236}">
                <a16:creationId xmlns:a16="http://schemas.microsoft.com/office/drawing/2014/main" id="{3D411DE7-F155-4E2C-904D-B233438838C5}"/>
              </a:ext>
            </a:extLst>
          </p:cNvPr>
          <p:cNvSpPr/>
          <p:nvPr/>
        </p:nvSpPr>
        <p:spPr>
          <a:xfrm>
            <a:off x="7676706" y="790046"/>
            <a:ext cx="3532630" cy="1200329"/>
          </a:xfrm>
          <a:prstGeom prst="rect">
            <a:avLst/>
          </a:prstGeom>
        </p:spPr>
        <p:txBody>
          <a:bodyPr wrap="square">
            <a:spAutoFit/>
          </a:bodyPr>
          <a:lstStyle/>
          <a:p>
            <a:pPr algn="ctr"/>
            <a:r>
              <a:rPr lang="en-US" sz="2400" b="1" dirty="0"/>
              <a:t>Prokaryotic electron transport chain exists in the cell membrane.</a:t>
            </a:r>
            <a:endParaRPr lang="en-US" sz="2400" dirty="0"/>
          </a:p>
        </p:txBody>
      </p:sp>
    </p:spTree>
    <p:extLst>
      <p:ext uri="{BB962C8B-B14F-4D97-AF65-F5344CB8AC3E}">
        <p14:creationId xmlns:p14="http://schemas.microsoft.com/office/powerpoint/2010/main" val="1253160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1" name="Rectangle 135">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4" name="Picture 3">
            <a:extLst>
              <a:ext uri="{FF2B5EF4-FFF2-40B4-BE49-F238E27FC236}">
                <a16:creationId xmlns:a16="http://schemas.microsoft.com/office/drawing/2014/main" id="{44203B5F-FBD7-47D3-83E7-8F3191C38DA0}"/>
              </a:ext>
            </a:extLst>
          </p:cNvPr>
          <p:cNvPicPr>
            <a:picLocks noChangeAspect="1"/>
          </p:cNvPicPr>
          <p:nvPr/>
        </p:nvPicPr>
        <p:blipFill rotWithShape="1">
          <a:blip r:embed="rId2">
            <a:extLst>
              <a:ext uri="{28A0092B-C50C-407E-A947-70E740481C1C}">
                <a14:useLocalDpi xmlns:a14="http://schemas.microsoft.com/office/drawing/2010/main" val="0"/>
              </a:ext>
            </a:extLst>
          </a:blip>
          <a:srcRect t="4293" b="7057"/>
          <a:stretch/>
        </p:blipFill>
        <p:spPr>
          <a:xfrm>
            <a:off x="5276088" y="640082"/>
            <a:ext cx="6276250" cy="5577838"/>
          </a:xfrm>
          <a:prstGeom prst="rect">
            <a:avLst/>
          </a:prstGeom>
          <a:effectLst/>
        </p:spPr>
      </p:pic>
      <p:sp>
        <p:nvSpPr>
          <p:cNvPr id="3" name="Title 2">
            <a:extLst>
              <a:ext uri="{FF2B5EF4-FFF2-40B4-BE49-F238E27FC236}">
                <a16:creationId xmlns:a16="http://schemas.microsoft.com/office/drawing/2014/main" id="{B742A661-39A8-44F5-BD29-A9E6F27D8A1F}"/>
              </a:ext>
            </a:extLst>
          </p:cNvPr>
          <p:cNvSpPr>
            <a:spLocks noGrp="1"/>
          </p:cNvSpPr>
          <p:nvPr>
            <p:ph type="title"/>
          </p:nvPr>
        </p:nvSpPr>
        <p:spPr>
          <a:xfrm>
            <a:off x="648931" y="286366"/>
            <a:ext cx="3667039" cy="1676603"/>
          </a:xfrm>
        </p:spPr>
        <p:txBody>
          <a:bodyPr>
            <a:normAutofit/>
          </a:bodyPr>
          <a:lstStyle/>
          <a:p>
            <a:pPr algn="ctr" eaLnBrk="1" hangingPunct="1">
              <a:defRPr/>
            </a:pPr>
            <a:r>
              <a:rPr lang="en-US" sz="3300" kern="1200" dirty="0">
                <a:solidFill>
                  <a:schemeClr val="bg1"/>
                </a:solidFill>
                <a:ea typeface="MS PGothic"/>
                <a:cs typeface="+mn-cs"/>
              </a:rPr>
              <a:t>Chemiosmosis Follows Electron Transport</a:t>
            </a:r>
            <a:endParaRPr lang="en-IN" sz="3300" dirty="0">
              <a:solidFill>
                <a:schemeClr val="bg1"/>
              </a:solidFill>
            </a:endParaRPr>
          </a:p>
        </p:txBody>
      </p:sp>
      <p:sp>
        <p:nvSpPr>
          <p:cNvPr id="24579" name="Rectangle 3">
            <a:extLst>
              <a:ext uri="{FF2B5EF4-FFF2-40B4-BE49-F238E27FC236}">
                <a16:creationId xmlns:a16="http://schemas.microsoft.com/office/drawing/2014/main" id="{ACF55187-1825-420E-9C31-77CEC87A1495}"/>
              </a:ext>
            </a:extLst>
          </p:cNvPr>
          <p:cNvSpPr>
            <a:spLocks noGrp="1" noChangeArrowheads="1"/>
          </p:cNvSpPr>
          <p:nvPr>
            <p:ph idx="1"/>
          </p:nvPr>
        </p:nvSpPr>
        <p:spPr>
          <a:xfrm>
            <a:off x="648931" y="2438401"/>
            <a:ext cx="3667036" cy="3779520"/>
          </a:xfrm>
        </p:spPr>
        <p:txBody>
          <a:bodyPr>
            <a:normAutofit fontScale="92500"/>
          </a:bodyPr>
          <a:lstStyle/>
          <a:p>
            <a:pPr eaLnBrk="1" hangingPunct="1"/>
            <a:r>
              <a:rPr lang="en-US" altLang="en-US" sz="2000" dirty="0">
                <a:solidFill>
                  <a:schemeClr val="bg1"/>
                </a:solidFill>
              </a:rPr>
              <a:t>As electrons move down the electron transport chain, protons are pumped across the membrane.</a:t>
            </a:r>
          </a:p>
          <a:p>
            <a:pPr lvl="1" eaLnBrk="1" hangingPunct="1"/>
            <a:r>
              <a:rPr lang="en-US" altLang="en-US" sz="2000" dirty="0">
                <a:solidFill>
                  <a:schemeClr val="bg1"/>
                </a:solidFill>
              </a:rPr>
              <a:t>This establishes a concentration gradient for the protons.</a:t>
            </a:r>
          </a:p>
          <a:p>
            <a:pPr lvl="1" eaLnBrk="1" hangingPunct="1"/>
            <a:r>
              <a:rPr lang="en-US" altLang="en-US" sz="2000" dirty="0">
                <a:solidFill>
                  <a:schemeClr val="bg1"/>
                </a:solidFill>
              </a:rPr>
              <a:t>The protons then flow through ATP synthase via facilitated diffusion.</a:t>
            </a:r>
          </a:p>
          <a:p>
            <a:pPr lvl="1" eaLnBrk="1" hangingPunct="1"/>
            <a:r>
              <a:rPr lang="en-US" altLang="en-US" sz="2000" dirty="0">
                <a:solidFill>
                  <a:schemeClr val="bg1"/>
                </a:solidFill>
              </a:rPr>
              <a:t>ATP synthase harnesses the energy from the flowing protons to phosphorylate ADP into ATP.</a:t>
            </a:r>
          </a:p>
          <a:p>
            <a:pPr lvl="1" eaLnBrk="1" hangingPunct="1"/>
            <a:r>
              <a:rPr lang="en-US" altLang="en-US" sz="2000" dirty="0">
                <a:solidFill>
                  <a:schemeClr val="bg1"/>
                </a:solidFill>
              </a:rPr>
              <a:t>Oxygen accepts two protons and becomes water.</a:t>
            </a:r>
          </a:p>
        </p:txBody>
      </p:sp>
    </p:spTree>
    <p:extLst>
      <p:ext uri="{BB962C8B-B14F-4D97-AF65-F5344CB8AC3E}">
        <p14:creationId xmlns:p14="http://schemas.microsoft.com/office/powerpoint/2010/main" val="1411513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079C998E-E1A5-4656-B383-1D48A91FB7BF}"/>
              </a:ext>
            </a:extLst>
          </p:cNvPr>
          <p:cNvSpPr>
            <a:spLocks noChangeArrowheads="1"/>
          </p:cNvSpPr>
          <p:nvPr/>
        </p:nvSpPr>
        <p:spPr bwMode="auto">
          <a:xfrm>
            <a:off x="783771" y="370901"/>
            <a:ext cx="102706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2800">
                <a:solidFill>
                  <a:schemeClr val="tx1"/>
                </a:solidFill>
                <a:latin typeface="Arial" panose="020B0604020202020204" pitchFamily="34" charset="0"/>
                <a:ea typeface="MS PGothic" panose="020B0600070205080204" pitchFamily="34" charset="-128"/>
              </a:defRPr>
            </a:lvl1pPr>
            <a:lvl2pPr marL="742950" indent="-285750">
              <a:buFont typeface=".AppleSystemUIFont"/>
              <a:buChar char="–"/>
              <a:defRPr sz="2400">
                <a:solidFill>
                  <a:schemeClr val="tx1"/>
                </a:solidFill>
                <a:latin typeface="Arial" panose="020B0604020202020204" pitchFamily="34" charset="0"/>
                <a:ea typeface="MS PGothic" panose="020B0600070205080204" pitchFamily="34" charset="-128"/>
              </a:defRPr>
            </a:lvl2pPr>
            <a:lvl3pPr marL="1143000" indent="-228600">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buChar char="–"/>
              <a:defRPr sz="2000">
                <a:solidFill>
                  <a:schemeClr val="tx1"/>
                </a:solidFill>
                <a:latin typeface="Arial" panose="020B0604020202020204" pitchFamily="34" charset="0"/>
                <a:ea typeface="MS PGothic" panose="020B0600070205080204" pitchFamily="34" charset="-128"/>
              </a:defRPr>
            </a:lvl4pPr>
            <a:lvl5pPr marL="2057400" indent="-2286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buFontTx/>
              <a:buNone/>
            </a:pPr>
            <a:r>
              <a:rPr lang="en-US" altLang="en-US" sz="4000" dirty="0">
                <a:solidFill>
                  <a:srgbClr val="C00000"/>
                </a:solidFill>
                <a:latin typeface="AR DARLING" panose="02000000000000000000" pitchFamily="2" charset="0"/>
              </a:rPr>
              <a:t> Oxidative phosphorylation in bacterial cells.</a:t>
            </a:r>
          </a:p>
        </p:txBody>
      </p:sp>
      <p:pic>
        <p:nvPicPr>
          <p:cNvPr id="2" name="Picture 1">
            <a:extLst>
              <a:ext uri="{FF2B5EF4-FFF2-40B4-BE49-F238E27FC236}">
                <a16:creationId xmlns:a16="http://schemas.microsoft.com/office/drawing/2014/main" id="{60ECBD8F-8FED-4FBF-90CC-7ECFEA284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279" y="1209320"/>
            <a:ext cx="7566385" cy="5041102"/>
          </a:xfrm>
          <a:prstGeom prst="rect">
            <a:avLst/>
          </a:prstGeom>
        </p:spPr>
      </p:pic>
      <p:sp>
        <p:nvSpPr>
          <p:cNvPr id="3" name="Rectangle 2">
            <a:extLst>
              <a:ext uri="{FF2B5EF4-FFF2-40B4-BE49-F238E27FC236}">
                <a16:creationId xmlns:a16="http://schemas.microsoft.com/office/drawing/2014/main" id="{1FE54F6A-1ED5-4A4E-B2E4-F4347FD87FEF}"/>
              </a:ext>
            </a:extLst>
          </p:cNvPr>
          <p:cNvSpPr/>
          <p:nvPr/>
        </p:nvSpPr>
        <p:spPr>
          <a:xfrm>
            <a:off x="171450" y="1402396"/>
            <a:ext cx="3903679" cy="3970318"/>
          </a:xfrm>
          <a:prstGeom prst="rect">
            <a:avLst/>
          </a:prstGeom>
        </p:spPr>
        <p:txBody>
          <a:bodyPr wrap="square">
            <a:spAutoFit/>
          </a:bodyPr>
          <a:lstStyle/>
          <a:p>
            <a:r>
              <a:rPr lang="en-US" sz="2800" dirty="0"/>
              <a:t>The energy created by the electron transport is used to pump protons across the membrane. </a:t>
            </a:r>
          </a:p>
          <a:p>
            <a:pPr marL="457200" indent="-457200">
              <a:buFont typeface="Arial" panose="020B0604020202020204" pitchFamily="34" charset="0"/>
              <a:buChar char="•"/>
            </a:pPr>
            <a:r>
              <a:rPr lang="en-US" sz="2800" dirty="0"/>
              <a:t>This build up of positive charge creates a </a:t>
            </a:r>
            <a:r>
              <a:rPr lang="en-US" sz="2800" b="1" dirty="0">
                <a:solidFill>
                  <a:srgbClr val="C00000"/>
                </a:solidFill>
              </a:rPr>
              <a:t>proton motive force</a:t>
            </a:r>
            <a:r>
              <a:rPr lang="en-US" sz="2800" dirty="0"/>
              <a:t>, which is potential energy in the form of a proton gradient. </a:t>
            </a:r>
          </a:p>
        </p:txBody>
      </p:sp>
    </p:spTree>
    <p:extLst>
      <p:ext uri="{BB962C8B-B14F-4D97-AF65-F5344CB8AC3E}">
        <p14:creationId xmlns:p14="http://schemas.microsoft.com/office/powerpoint/2010/main" val="3301991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device&#10;&#10;Description generated with high confidence">
            <a:extLst>
              <a:ext uri="{FF2B5EF4-FFF2-40B4-BE49-F238E27FC236}">
                <a16:creationId xmlns:a16="http://schemas.microsoft.com/office/drawing/2014/main" id="{87924DB0-CEB1-4FFB-A873-B0FC11CD1334}"/>
              </a:ext>
            </a:extLst>
          </p:cNvPr>
          <p:cNvPicPr>
            <a:picLocks noChangeAspect="1"/>
          </p:cNvPicPr>
          <p:nvPr/>
        </p:nvPicPr>
        <p:blipFill rotWithShape="1">
          <a:blip r:embed="rId2">
            <a:extLst>
              <a:ext uri="{28A0092B-C50C-407E-A947-70E740481C1C}">
                <a14:useLocalDpi xmlns:a14="http://schemas.microsoft.com/office/drawing/2010/main" val="0"/>
              </a:ext>
            </a:extLst>
          </a:blip>
          <a:srcRect l="1" t="9564" r="1" b="1888"/>
          <a:stretch/>
        </p:blipFill>
        <p:spPr>
          <a:xfrm>
            <a:off x="5276088" y="336884"/>
            <a:ext cx="6276250" cy="5881036"/>
          </a:xfrm>
          <a:prstGeom prst="rect">
            <a:avLst/>
          </a:prstGeom>
          <a:effectLst/>
        </p:spPr>
      </p:pic>
      <p:sp>
        <p:nvSpPr>
          <p:cNvPr id="2" name="Title 1">
            <a:extLst>
              <a:ext uri="{FF2B5EF4-FFF2-40B4-BE49-F238E27FC236}">
                <a16:creationId xmlns:a16="http://schemas.microsoft.com/office/drawing/2014/main" id="{7EC47ED5-C0DA-46CD-ADF5-715FC807C1AE}"/>
              </a:ext>
            </a:extLst>
          </p:cNvPr>
          <p:cNvSpPr>
            <a:spLocks noGrp="1"/>
          </p:cNvSpPr>
          <p:nvPr>
            <p:ph type="title"/>
          </p:nvPr>
        </p:nvSpPr>
        <p:spPr>
          <a:xfrm>
            <a:off x="648929" y="629266"/>
            <a:ext cx="3667039" cy="1676603"/>
          </a:xfrm>
        </p:spPr>
        <p:txBody>
          <a:bodyPr>
            <a:normAutofit/>
          </a:bodyPr>
          <a:lstStyle/>
          <a:p>
            <a:r>
              <a:rPr lang="en-US" sz="3600" dirty="0">
                <a:solidFill>
                  <a:schemeClr val="bg1"/>
                </a:solidFill>
              </a:rPr>
              <a:t>Cellular Respiration</a:t>
            </a:r>
          </a:p>
        </p:txBody>
      </p:sp>
      <p:sp>
        <p:nvSpPr>
          <p:cNvPr id="3" name="Content Placeholder 2">
            <a:extLst>
              <a:ext uri="{FF2B5EF4-FFF2-40B4-BE49-F238E27FC236}">
                <a16:creationId xmlns:a16="http://schemas.microsoft.com/office/drawing/2014/main" id="{045A6C06-8468-465C-A567-0616ADE80900}"/>
              </a:ext>
            </a:extLst>
          </p:cNvPr>
          <p:cNvSpPr>
            <a:spLocks noGrp="1"/>
          </p:cNvSpPr>
          <p:nvPr>
            <p:ph idx="1"/>
          </p:nvPr>
        </p:nvSpPr>
        <p:spPr>
          <a:xfrm>
            <a:off x="648931" y="2438401"/>
            <a:ext cx="3667036" cy="3779520"/>
          </a:xfrm>
        </p:spPr>
        <p:txBody>
          <a:bodyPr>
            <a:normAutofit fontScale="92500" lnSpcReduction="10000"/>
          </a:bodyPr>
          <a:lstStyle/>
          <a:p>
            <a:r>
              <a:rPr lang="en-US" dirty="0">
                <a:solidFill>
                  <a:schemeClr val="bg1"/>
                </a:solidFill>
              </a:rPr>
              <a:t>Cellular respiration is a metabolic pathway that breaks down glucose and produces ATP. </a:t>
            </a:r>
          </a:p>
          <a:p>
            <a:r>
              <a:rPr lang="en-US" dirty="0">
                <a:solidFill>
                  <a:schemeClr val="bg1"/>
                </a:solidFill>
              </a:rPr>
              <a:t>The stages of cellular respiration include glycolysis, the citric acid (or Krebs cycle), and the electron transport chain (or oxidative phosphorylation).</a:t>
            </a:r>
          </a:p>
        </p:txBody>
      </p:sp>
      <p:sp>
        <p:nvSpPr>
          <p:cNvPr id="7" name="Rectangle 6">
            <a:extLst>
              <a:ext uri="{FF2B5EF4-FFF2-40B4-BE49-F238E27FC236}">
                <a16:creationId xmlns:a16="http://schemas.microsoft.com/office/drawing/2014/main" id="{ACAE5FE0-5F20-428F-8745-9B7115D46478}"/>
              </a:ext>
            </a:extLst>
          </p:cNvPr>
          <p:cNvSpPr/>
          <p:nvPr/>
        </p:nvSpPr>
        <p:spPr>
          <a:xfrm>
            <a:off x="6328704" y="5473771"/>
            <a:ext cx="4841390" cy="923330"/>
          </a:xfrm>
          <a:prstGeom prst="rect">
            <a:avLst/>
          </a:prstGeom>
          <a:solidFill>
            <a:srgbClr val="31F127"/>
          </a:solid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Cellular Respiration</a:t>
            </a:r>
          </a:p>
        </p:txBody>
      </p:sp>
    </p:spTree>
    <p:extLst>
      <p:ext uri="{BB962C8B-B14F-4D97-AF65-F5344CB8AC3E}">
        <p14:creationId xmlns:p14="http://schemas.microsoft.com/office/powerpoint/2010/main" val="3062041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079C998E-E1A5-4656-B383-1D48A91FB7BF}"/>
              </a:ext>
            </a:extLst>
          </p:cNvPr>
          <p:cNvSpPr>
            <a:spLocks noChangeArrowheads="1"/>
          </p:cNvSpPr>
          <p:nvPr/>
        </p:nvSpPr>
        <p:spPr bwMode="auto">
          <a:xfrm>
            <a:off x="783771" y="370901"/>
            <a:ext cx="102706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2800">
                <a:solidFill>
                  <a:schemeClr val="tx1"/>
                </a:solidFill>
                <a:latin typeface="Arial" panose="020B0604020202020204" pitchFamily="34" charset="0"/>
                <a:ea typeface="MS PGothic" panose="020B0600070205080204" pitchFamily="34" charset="-128"/>
              </a:defRPr>
            </a:lvl1pPr>
            <a:lvl2pPr marL="742950" indent="-285750">
              <a:buFont typeface=".AppleSystemUIFont"/>
              <a:buChar char="–"/>
              <a:defRPr sz="2400">
                <a:solidFill>
                  <a:schemeClr val="tx1"/>
                </a:solidFill>
                <a:latin typeface="Arial" panose="020B0604020202020204" pitchFamily="34" charset="0"/>
                <a:ea typeface="MS PGothic" panose="020B0600070205080204" pitchFamily="34" charset="-128"/>
              </a:defRPr>
            </a:lvl2pPr>
            <a:lvl3pPr marL="1143000" indent="-228600">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buChar char="–"/>
              <a:defRPr sz="2000">
                <a:solidFill>
                  <a:schemeClr val="tx1"/>
                </a:solidFill>
                <a:latin typeface="Arial" panose="020B0604020202020204" pitchFamily="34" charset="0"/>
                <a:ea typeface="MS PGothic" panose="020B0600070205080204" pitchFamily="34" charset="-128"/>
              </a:defRPr>
            </a:lvl4pPr>
            <a:lvl5pPr marL="2057400" indent="-2286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buFontTx/>
              <a:buNone/>
            </a:pPr>
            <a:r>
              <a:rPr lang="en-US" altLang="en-US" sz="4000" dirty="0">
                <a:solidFill>
                  <a:srgbClr val="C00000"/>
                </a:solidFill>
                <a:latin typeface="AR DARLING" panose="02000000000000000000" pitchFamily="2" charset="0"/>
              </a:rPr>
              <a:t> Oxidative phosphorylation in bacterial cells.</a:t>
            </a:r>
          </a:p>
        </p:txBody>
      </p:sp>
      <p:pic>
        <p:nvPicPr>
          <p:cNvPr id="2" name="Picture 1">
            <a:extLst>
              <a:ext uri="{FF2B5EF4-FFF2-40B4-BE49-F238E27FC236}">
                <a16:creationId xmlns:a16="http://schemas.microsoft.com/office/drawing/2014/main" id="{60ECBD8F-8FED-4FBF-90CC-7ECFEA284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279" y="1209320"/>
            <a:ext cx="7566385" cy="5041102"/>
          </a:xfrm>
          <a:prstGeom prst="rect">
            <a:avLst/>
          </a:prstGeom>
        </p:spPr>
      </p:pic>
      <p:sp>
        <p:nvSpPr>
          <p:cNvPr id="3" name="Rectangle 2">
            <a:extLst>
              <a:ext uri="{FF2B5EF4-FFF2-40B4-BE49-F238E27FC236}">
                <a16:creationId xmlns:a16="http://schemas.microsoft.com/office/drawing/2014/main" id="{1FE54F6A-1ED5-4A4E-B2E4-F4347FD87FEF}"/>
              </a:ext>
            </a:extLst>
          </p:cNvPr>
          <p:cNvSpPr/>
          <p:nvPr/>
        </p:nvSpPr>
        <p:spPr>
          <a:xfrm>
            <a:off x="155122" y="1924910"/>
            <a:ext cx="3903679" cy="3970318"/>
          </a:xfrm>
          <a:prstGeom prst="rect">
            <a:avLst/>
          </a:prstGeom>
        </p:spPr>
        <p:txBody>
          <a:bodyPr wrap="square">
            <a:spAutoFit/>
          </a:bodyPr>
          <a:lstStyle/>
          <a:p>
            <a:pPr marL="457200" indent="-457200">
              <a:buFont typeface="Arial" panose="020B0604020202020204" pitchFamily="34" charset="0"/>
              <a:buChar char="•"/>
            </a:pPr>
            <a:r>
              <a:rPr lang="en-US" sz="2800" dirty="0"/>
              <a:t>The separation of charges that results is </a:t>
            </a:r>
            <a:r>
              <a:rPr lang="en-US" sz="2800" dirty="0">
                <a:solidFill>
                  <a:srgbClr val="C00000"/>
                </a:solidFill>
              </a:rPr>
              <a:t>potential energy. </a:t>
            </a:r>
          </a:p>
          <a:p>
            <a:pPr marL="457200" indent="-457200">
              <a:buFont typeface="Arial" panose="020B0604020202020204" pitchFamily="34" charset="0"/>
              <a:buChar char="•"/>
            </a:pPr>
            <a:r>
              <a:rPr lang="en-US" sz="2800" dirty="0">
                <a:solidFill>
                  <a:srgbClr val="C00000"/>
                </a:solidFill>
              </a:rPr>
              <a:t>Protons will experience a driving force that pushes them from the area of high proton concentration to the area of low concentration. </a:t>
            </a:r>
            <a:r>
              <a:rPr lang="en-US" sz="2800" dirty="0"/>
              <a:t> </a:t>
            </a:r>
          </a:p>
        </p:txBody>
      </p:sp>
    </p:spTree>
    <p:extLst>
      <p:ext uri="{BB962C8B-B14F-4D97-AF65-F5344CB8AC3E}">
        <p14:creationId xmlns:p14="http://schemas.microsoft.com/office/powerpoint/2010/main" val="11664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079C998E-E1A5-4656-B383-1D48A91FB7BF}"/>
              </a:ext>
            </a:extLst>
          </p:cNvPr>
          <p:cNvSpPr>
            <a:spLocks noChangeArrowheads="1"/>
          </p:cNvSpPr>
          <p:nvPr/>
        </p:nvSpPr>
        <p:spPr bwMode="auto">
          <a:xfrm>
            <a:off x="6324600" y="196850"/>
            <a:ext cx="586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2800">
                <a:solidFill>
                  <a:schemeClr val="tx1"/>
                </a:solidFill>
                <a:latin typeface="Arial" panose="020B0604020202020204" pitchFamily="34" charset="0"/>
                <a:ea typeface="MS PGothic" panose="020B0600070205080204" pitchFamily="34" charset="-128"/>
              </a:defRPr>
            </a:lvl1pPr>
            <a:lvl2pPr marL="742950" indent="-285750">
              <a:buFont typeface=".AppleSystemUIFont"/>
              <a:buChar char="–"/>
              <a:defRPr sz="2400">
                <a:solidFill>
                  <a:schemeClr val="tx1"/>
                </a:solidFill>
                <a:latin typeface="Arial" panose="020B0604020202020204" pitchFamily="34" charset="0"/>
                <a:ea typeface="MS PGothic" panose="020B0600070205080204" pitchFamily="34" charset="-128"/>
              </a:defRPr>
            </a:lvl2pPr>
            <a:lvl3pPr marL="1143000" indent="-228600">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buChar char="–"/>
              <a:defRPr sz="2000">
                <a:solidFill>
                  <a:schemeClr val="tx1"/>
                </a:solidFill>
                <a:latin typeface="Arial" panose="020B0604020202020204" pitchFamily="34" charset="0"/>
                <a:ea typeface="MS PGothic" panose="020B0600070205080204" pitchFamily="34" charset="-128"/>
              </a:defRPr>
            </a:lvl4pPr>
            <a:lvl5pPr marL="2057400" indent="-2286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US" altLang="en-US" sz="1800" dirty="0"/>
              <a:t> Oxidative phosphorylation in bacterial cells.</a:t>
            </a:r>
          </a:p>
        </p:txBody>
      </p:sp>
      <p:pic>
        <p:nvPicPr>
          <p:cNvPr id="2" name="Picture 1">
            <a:extLst>
              <a:ext uri="{FF2B5EF4-FFF2-40B4-BE49-F238E27FC236}">
                <a16:creationId xmlns:a16="http://schemas.microsoft.com/office/drawing/2014/main" id="{60ECBD8F-8FED-4FBF-90CC-7ECFEA284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279" y="1209320"/>
            <a:ext cx="7566385" cy="5041102"/>
          </a:xfrm>
          <a:prstGeom prst="rect">
            <a:avLst/>
          </a:prstGeom>
        </p:spPr>
      </p:pic>
      <p:sp>
        <p:nvSpPr>
          <p:cNvPr id="3" name="Rectangle 2">
            <a:extLst>
              <a:ext uri="{FF2B5EF4-FFF2-40B4-BE49-F238E27FC236}">
                <a16:creationId xmlns:a16="http://schemas.microsoft.com/office/drawing/2014/main" id="{1FE54F6A-1ED5-4A4E-B2E4-F4347FD87FEF}"/>
              </a:ext>
            </a:extLst>
          </p:cNvPr>
          <p:cNvSpPr/>
          <p:nvPr/>
        </p:nvSpPr>
        <p:spPr>
          <a:xfrm>
            <a:off x="228600" y="1807680"/>
            <a:ext cx="3903679" cy="3539430"/>
          </a:xfrm>
          <a:prstGeom prst="rect">
            <a:avLst/>
          </a:prstGeom>
        </p:spPr>
        <p:txBody>
          <a:bodyPr wrap="square">
            <a:spAutoFit/>
          </a:bodyPr>
          <a:lstStyle/>
          <a:p>
            <a:r>
              <a:rPr lang="en-US" sz="2800" dirty="0"/>
              <a:t>During respiration, this proton motive force is used by the </a:t>
            </a:r>
            <a:r>
              <a:rPr lang="en-US" sz="2800" dirty="0">
                <a:hlinkClick r:id="rId3"/>
              </a:rPr>
              <a:t>ATP</a:t>
            </a:r>
            <a:r>
              <a:rPr lang="en-US" sz="2800" dirty="0"/>
              <a:t> synthase to make ATP, the vital high-energy molecule that supports growth and synthesis of all the major cellular compounds.</a:t>
            </a:r>
          </a:p>
          <a:p>
            <a:endParaRPr lang="en-US" sz="2800" dirty="0"/>
          </a:p>
        </p:txBody>
      </p:sp>
    </p:spTree>
    <p:extLst>
      <p:ext uri="{BB962C8B-B14F-4D97-AF65-F5344CB8AC3E}">
        <p14:creationId xmlns:p14="http://schemas.microsoft.com/office/powerpoint/2010/main" val="3864405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079C998E-E1A5-4656-B383-1D48A91FB7BF}"/>
              </a:ext>
            </a:extLst>
          </p:cNvPr>
          <p:cNvSpPr>
            <a:spLocks noChangeArrowheads="1"/>
          </p:cNvSpPr>
          <p:nvPr/>
        </p:nvSpPr>
        <p:spPr bwMode="auto">
          <a:xfrm>
            <a:off x="6324600" y="196850"/>
            <a:ext cx="586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2800">
                <a:solidFill>
                  <a:schemeClr val="tx1"/>
                </a:solidFill>
                <a:latin typeface="Arial" panose="020B0604020202020204" pitchFamily="34" charset="0"/>
                <a:ea typeface="MS PGothic" panose="020B0600070205080204" pitchFamily="34" charset="-128"/>
              </a:defRPr>
            </a:lvl1pPr>
            <a:lvl2pPr marL="742950" indent="-285750">
              <a:buFont typeface=".AppleSystemUIFont"/>
              <a:buChar char="–"/>
              <a:defRPr sz="2400">
                <a:solidFill>
                  <a:schemeClr val="tx1"/>
                </a:solidFill>
                <a:latin typeface="Arial" panose="020B0604020202020204" pitchFamily="34" charset="0"/>
                <a:ea typeface="MS PGothic" panose="020B0600070205080204" pitchFamily="34" charset="-128"/>
              </a:defRPr>
            </a:lvl2pPr>
            <a:lvl3pPr marL="1143000" indent="-228600">
              <a:buFont typeface="Courier New" panose="02070309020205020404" pitchFamily="49" charset="0"/>
              <a:buChar char="o"/>
              <a:defRPr sz="2200">
                <a:solidFill>
                  <a:schemeClr val="tx1"/>
                </a:solidFill>
                <a:latin typeface="Arial" panose="020B0604020202020204" pitchFamily="34" charset="0"/>
                <a:ea typeface="MS PGothic" panose="020B0600070205080204" pitchFamily="34" charset="-128"/>
              </a:defRPr>
            </a:lvl3pPr>
            <a:lvl4pPr marL="1600200" indent="-228600">
              <a:buChar char="–"/>
              <a:defRPr sz="2000">
                <a:solidFill>
                  <a:schemeClr val="tx1"/>
                </a:solidFill>
                <a:latin typeface="Arial" panose="020B0604020202020204" pitchFamily="34" charset="0"/>
                <a:ea typeface="MS PGothic" panose="020B0600070205080204" pitchFamily="34" charset="-128"/>
              </a:defRPr>
            </a:lvl4pPr>
            <a:lvl5pPr marL="2057400" indent="-2286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buFontTx/>
              <a:buNone/>
            </a:pPr>
            <a:r>
              <a:rPr lang="en-US" altLang="en-US" sz="1800" dirty="0"/>
              <a:t> Oxidative phosphorylation in bacterial cells.</a:t>
            </a:r>
          </a:p>
        </p:txBody>
      </p:sp>
      <p:pic>
        <p:nvPicPr>
          <p:cNvPr id="2" name="Picture 1">
            <a:extLst>
              <a:ext uri="{FF2B5EF4-FFF2-40B4-BE49-F238E27FC236}">
                <a16:creationId xmlns:a16="http://schemas.microsoft.com/office/drawing/2014/main" id="{60ECBD8F-8FED-4FBF-90CC-7ECFEA284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279" y="1209320"/>
            <a:ext cx="7566385" cy="5041102"/>
          </a:xfrm>
          <a:prstGeom prst="rect">
            <a:avLst/>
          </a:prstGeom>
        </p:spPr>
      </p:pic>
      <p:sp>
        <p:nvSpPr>
          <p:cNvPr id="3" name="Rectangle 2">
            <a:extLst>
              <a:ext uri="{FF2B5EF4-FFF2-40B4-BE49-F238E27FC236}">
                <a16:creationId xmlns:a16="http://schemas.microsoft.com/office/drawing/2014/main" id="{1FE54F6A-1ED5-4A4E-B2E4-F4347FD87FEF}"/>
              </a:ext>
            </a:extLst>
          </p:cNvPr>
          <p:cNvSpPr/>
          <p:nvPr/>
        </p:nvSpPr>
        <p:spPr>
          <a:xfrm>
            <a:off x="163286" y="2235153"/>
            <a:ext cx="3903679" cy="2862322"/>
          </a:xfrm>
          <a:prstGeom prst="rect">
            <a:avLst/>
          </a:prstGeom>
        </p:spPr>
        <p:txBody>
          <a:bodyPr wrap="square">
            <a:spAutoFit/>
          </a:bodyPr>
          <a:lstStyle/>
          <a:p>
            <a:endParaRPr lang="en-US" dirty="0"/>
          </a:p>
          <a:p>
            <a:r>
              <a:rPr lang="en-US" dirty="0"/>
              <a:t>The ATP synthase opens a channel through the membrane and, as the protons flow through the channel down the gradient, the energy turns the ATP synthase, resulting in a torque force that is used to add a phosphate group to ADP to generate ATP. This process of using an electron transport chain to generate a proton motive force used for ATP synthesis is referred to as </a:t>
            </a:r>
            <a:r>
              <a:rPr lang="en-US" b="1" dirty="0"/>
              <a:t>oxidative phosphorylation</a:t>
            </a:r>
            <a:r>
              <a:rPr lang="en-US" dirty="0"/>
              <a:t>.</a:t>
            </a:r>
          </a:p>
        </p:txBody>
      </p:sp>
    </p:spTree>
    <p:extLst>
      <p:ext uri="{BB962C8B-B14F-4D97-AF65-F5344CB8AC3E}">
        <p14:creationId xmlns:p14="http://schemas.microsoft.com/office/powerpoint/2010/main" val="1712926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A4B4-F914-4868-A858-06D61107E03A}"/>
              </a:ext>
            </a:extLst>
          </p:cNvPr>
          <p:cNvSpPr>
            <a:spLocks noGrp="1"/>
          </p:cNvSpPr>
          <p:nvPr>
            <p:ph type="title"/>
          </p:nvPr>
        </p:nvSpPr>
        <p:spPr/>
        <p:txBody>
          <a:bodyPr/>
          <a:lstStyle/>
          <a:p>
            <a:pPr algn="ctr"/>
            <a:r>
              <a:rPr lang="en-US" b="1" dirty="0"/>
              <a:t>oxidation-reduction reactions</a:t>
            </a:r>
            <a:endParaRPr lang="en-US" dirty="0"/>
          </a:p>
        </p:txBody>
      </p:sp>
      <p:sp>
        <p:nvSpPr>
          <p:cNvPr id="3" name="Content Placeholder 2">
            <a:extLst>
              <a:ext uri="{FF2B5EF4-FFF2-40B4-BE49-F238E27FC236}">
                <a16:creationId xmlns:a16="http://schemas.microsoft.com/office/drawing/2014/main" id="{838B8E4B-9FA5-4A41-A4AA-0160936A1BE6}"/>
              </a:ext>
            </a:extLst>
          </p:cNvPr>
          <p:cNvSpPr>
            <a:spLocks noGrp="1"/>
          </p:cNvSpPr>
          <p:nvPr>
            <p:ph idx="1"/>
          </p:nvPr>
        </p:nvSpPr>
        <p:spPr>
          <a:xfrm>
            <a:off x="838200" y="1825625"/>
            <a:ext cx="5954136" cy="4351338"/>
          </a:xfrm>
        </p:spPr>
        <p:txBody>
          <a:bodyPr>
            <a:normAutofit/>
          </a:bodyPr>
          <a:lstStyle/>
          <a:p>
            <a:r>
              <a:rPr lang="en-US" dirty="0"/>
              <a:t>Energy transferred using </a:t>
            </a:r>
            <a:r>
              <a:rPr lang="en-US" b="1" dirty="0"/>
              <a:t>oxidation-reduction reactions</a:t>
            </a:r>
            <a:r>
              <a:rPr lang="en-US" dirty="0"/>
              <a:t>, or </a:t>
            </a:r>
            <a:r>
              <a:rPr lang="en-US" b="1" dirty="0"/>
              <a:t>redox reactions.</a:t>
            </a:r>
            <a:endParaRPr lang="en-US" dirty="0"/>
          </a:p>
          <a:p>
            <a:r>
              <a:rPr lang="en-US" dirty="0"/>
              <a:t>Redox reactions involve the transfer of electrons </a:t>
            </a:r>
            <a:r>
              <a:rPr lang="en-US" dirty="0">
                <a:sym typeface="Wingdings" panose="05000000000000000000" pitchFamily="2" charset="2"/>
              </a:rPr>
              <a:t></a:t>
            </a:r>
            <a:r>
              <a:rPr lang="en-US" dirty="0"/>
              <a:t> '</a:t>
            </a:r>
            <a:r>
              <a:rPr lang="en-US" b="1" dirty="0"/>
              <a:t>oxidation</a:t>
            </a:r>
            <a:r>
              <a:rPr lang="en-US" dirty="0"/>
              <a:t>’ = the removal of electrons and '</a:t>
            </a:r>
            <a:r>
              <a:rPr lang="en-US" b="1" dirty="0"/>
              <a:t>reduction</a:t>
            </a:r>
            <a:r>
              <a:rPr lang="en-US" dirty="0"/>
              <a:t>’ = the addition of electrons. </a:t>
            </a:r>
          </a:p>
          <a:p>
            <a:pPr marL="0" indent="0">
              <a:buNone/>
            </a:pPr>
            <a:endParaRPr lang="en-US" dirty="0"/>
          </a:p>
        </p:txBody>
      </p:sp>
      <p:pic>
        <p:nvPicPr>
          <p:cNvPr id="5" name="Picture 4" descr="A close up of a logo&#10;&#10;Description generated with high confidence">
            <a:extLst>
              <a:ext uri="{FF2B5EF4-FFF2-40B4-BE49-F238E27FC236}">
                <a16:creationId xmlns:a16="http://schemas.microsoft.com/office/drawing/2014/main" id="{9B4E9578-74A7-42AC-AD8B-0658609EF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336" y="2271754"/>
            <a:ext cx="5275557" cy="4351338"/>
          </a:xfrm>
          <a:prstGeom prst="rect">
            <a:avLst/>
          </a:prstGeom>
        </p:spPr>
      </p:pic>
    </p:spTree>
    <p:extLst>
      <p:ext uri="{BB962C8B-B14F-4D97-AF65-F5344CB8AC3E}">
        <p14:creationId xmlns:p14="http://schemas.microsoft.com/office/powerpoint/2010/main" val="2391206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95B82D5-A8BB-45BF-BED8-C7B2068921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F4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9">
            <a:extLst>
              <a:ext uri="{FF2B5EF4-FFF2-40B4-BE49-F238E27FC236}">
                <a16:creationId xmlns:a16="http://schemas.microsoft.com/office/drawing/2014/main" id="{296C61EC-FBF4-4216-BE67-6C864D30A0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77FCC56-38FE-49D8-AD5A-7A66A30096A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518203" y="3193686"/>
            <a:ext cx="3367920" cy="3427910"/>
          </a:xfrm>
          <a:prstGeom prst="rect">
            <a:avLst/>
          </a:prstGeom>
          <a:effectLst/>
        </p:spPr>
      </p:pic>
      <p:pic>
        <p:nvPicPr>
          <p:cNvPr id="10" name="Picture 9">
            <a:extLst>
              <a:ext uri="{FF2B5EF4-FFF2-40B4-BE49-F238E27FC236}">
                <a16:creationId xmlns:a16="http://schemas.microsoft.com/office/drawing/2014/main" id="{3D544FFB-10A7-45E3-B730-2E4074E8678A}"/>
              </a:ext>
            </a:extLst>
          </p:cNvPr>
          <p:cNvPicPr>
            <a:picLocks noChangeAspect="1"/>
          </p:cNvPicPr>
          <p:nvPr/>
        </p:nvPicPr>
        <p:blipFill rotWithShape="1">
          <a:blip r:embed="rId3">
            <a:extLst>
              <a:ext uri="{28A0092B-C50C-407E-A947-70E740481C1C}">
                <a14:useLocalDpi xmlns:a14="http://schemas.microsoft.com/office/drawing/2010/main" val="0"/>
              </a:ext>
            </a:extLst>
          </a:blip>
          <a:srcRect r="59159"/>
          <a:stretch/>
        </p:blipFill>
        <p:spPr>
          <a:xfrm>
            <a:off x="804672" y="841681"/>
            <a:ext cx="3170980" cy="5182619"/>
          </a:xfrm>
          <a:prstGeom prst="rect">
            <a:avLst/>
          </a:prstGeom>
        </p:spPr>
      </p:pic>
      <p:sp>
        <p:nvSpPr>
          <p:cNvPr id="2" name="Title 1">
            <a:extLst>
              <a:ext uri="{FF2B5EF4-FFF2-40B4-BE49-F238E27FC236}">
                <a16:creationId xmlns:a16="http://schemas.microsoft.com/office/drawing/2014/main" id="{CBA2A7A6-033B-4196-AFA1-D35EA3258583}"/>
              </a:ext>
            </a:extLst>
          </p:cNvPr>
          <p:cNvSpPr>
            <a:spLocks noGrp="1"/>
          </p:cNvSpPr>
          <p:nvPr>
            <p:ph type="title"/>
          </p:nvPr>
        </p:nvSpPr>
        <p:spPr>
          <a:xfrm>
            <a:off x="5116877" y="205197"/>
            <a:ext cx="6422849" cy="1676603"/>
          </a:xfrm>
        </p:spPr>
        <p:txBody>
          <a:bodyPr>
            <a:normAutofit/>
          </a:bodyPr>
          <a:lstStyle/>
          <a:p>
            <a:r>
              <a:rPr lang="en-US" sz="3700" dirty="0"/>
              <a:t>Electron Transport Chain (Oxidative Phosphorylation)</a:t>
            </a:r>
          </a:p>
        </p:txBody>
      </p:sp>
      <p:sp>
        <p:nvSpPr>
          <p:cNvPr id="3" name="Content Placeholder 2">
            <a:extLst>
              <a:ext uri="{FF2B5EF4-FFF2-40B4-BE49-F238E27FC236}">
                <a16:creationId xmlns:a16="http://schemas.microsoft.com/office/drawing/2014/main" id="{A2F7F06B-F0E8-446F-942A-D1B521E3B0B8}"/>
              </a:ext>
            </a:extLst>
          </p:cNvPr>
          <p:cNvSpPr>
            <a:spLocks noGrp="1"/>
          </p:cNvSpPr>
          <p:nvPr>
            <p:ph idx="1"/>
          </p:nvPr>
        </p:nvSpPr>
        <p:spPr>
          <a:xfrm>
            <a:off x="5116878" y="1749287"/>
            <a:ext cx="6422848" cy="3785419"/>
          </a:xfrm>
        </p:spPr>
        <p:txBody>
          <a:bodyPr>
            <a:normAutofit/>
          </a:bodyPr>
          <a:lstStyle/>
          <a:p>
            <a:r>
              <a:rPr lang="en-US" sz="2000" dirty="0"/>
              <a:t>The first enzyme complex is a dehydrogenase that removes hydrogen from NADH. Hydrogen has one proton and one electron. When the hydrogens are removed in the electron transport chain, the hydrogen atom is split into its individual proton and electron.</a:t>
            </a:r>
          </a:p>
          <a:p>
            <a:pPr marL="0" indent="0">
              <a:buNone/>
            </a:pPr>
            <a:endParaRPr lang="en-US" sz="2000" dirty="0"/>
          </a:p>
        </p:txBody>
      </p:sp>
      <p:sp>
        <p:nvSpPr>
          <p:cNvPr id="13" name="Arrow: Right 12">
            <a:extLst>
              <a:ext uri="{FF2B5EF4-FFF2-40B4-BE49-F238E27FC236}">
                <a16:creationId xmlns:a16="http://schemas.microsoft.com/office/drawing/2014/main" id="{69469789-70BD-4B1D-B63F-DE8FBA9E93B6}"/>
              </a:ext>
            </a:extLst>
          </p:cNvPr>
          <p:cNvSpPr/>
          <p:nvPr/>
        </p:nvSpPr>
        <p:spPr>
          <a:xfrm rot="19491983" flipH="1">
            <a:off x="2044490" y="927249"/>
            <a:ext cx="156225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PROTONS</a:t>
            </a:r>
          </a:p>
        </p:txBody>
      </p:sp>
      <p:sp>
        <p:nvSpPr>
          <p:cNvPr id="25" name="Arrow: Right 24">
            <a:extLst>
              <a:ext uri="{FF2B5EF4-FFF2-40B4-BE49-F238E27FC236}">
                <a16:creationId xmlns:a16="http://schemas.microsoft.com/office/drawing/2014/main" id="{B18DD66B-2B02-45F6-8DB3-EC6555FB6F2B}"/>
              </a:ext>
            </a:extLst>
          </p:cNvPr>
          <p:cNvSpPr/>
          <p:nvPr/>
        </p:nvSpPr>
        <p:spPr>
          <a:xfrm rot="19491983" flipH="1">
            <a:off x="2044488" y="2303673"/>
            <a:ext cx="1562258" cy="484632"/>
          </a:xfrm>
          <a:prstGeom prst="rightArrow">
            <a:avLst/>
          </a:prstGeom>
          <a:solidFill>
            <a:srgbClr val="873A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ELECTRONS</a:t>
            </a:r>
          </a:p>
        </p:txBody>
      </p:sp>
    </p:spTree>
    <p:extLst>
      <p:ext uri="{BB962C8B-B14F-4D97-AF65-F5344CB8AC3E}">
        <p14:creationId xmlns:p14="http://schemas.microsoft.com/office/powerpoint/2010/main" val="1692038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544FFB-10A7-45E3-B730-2E4074E8678A}"/>
              </a:ext>
            </a:extLst>
          </p:cNvPr>
          <p:cNvPicPr>
            <a:picLocks noChangeAspect="1"/>
          </p:cNvPicPr>
          <p:nvPr/>
        </p:nvPicPr>
        <p:blipFill rotWithShape="1">
          <a:blip r:embed="rId2">
            <a:extLst>
              <a:ext uri="{28A0092B-C50C-407E-A947-70E740481C1C}">
                <a14:useLocalDpi xmlns:a14="http://schemas.microsoft.com/office/drawing/2010/main" val="0"/>
              </a:ext>
            </a:extLst>
          </a:blip>
          <a:srcRect l="1807" r="818" b="3"/>
          <a:stretch/>
        </p:blipFill>
        <p:spPr>
          <a:xfrm>
            <a:off x="838200" y="1904281"/>
            <a:ext cx="6233160" cy="4272681"/>
          </a:xfrm>
          <a:prstGeom prst="rect">
            <a:avLst/>
          </a:prstGeom>
          <a:solidFill>
            <a:srgbClr val="000000">
              <a:shade val="95000"/>
            </a:srgbClr>
          </a:solidFill>
          <a:ln w="444500" cap="sq">
            <a:solidFill>
              <a:schemeClr val="tx2"/>
            </a:solidFill>
            <a:miter lim="800000"/>
          </a:ln>
          <a:effectLst>
            <a:outerShdw blurRad="254000" dist="190500" dir="2700000" sy="90000" algn="bl" rotWithShape="0">
              <a:srgbClr val="000000">
                <a:alpha val="40000"/>
              </a:srgbClr>
            </a:outerShdw>
          </a:effectLst>
        </p:spPr>
      </p:pic>
      <p:sp>
        <p:nvSpPr>
          <p:cNvPr id="2" name="Title 1">
            <a:extLst>
              <a:ext uri="{FF2B5EF4-FFF2-40B4-BE49-F238E27FC236}">
                <a16:creationId xmlns:a16="http://schemas.microsoft.com/office/drawing/2014/main" id="{CBA2A7A6-033B-4196-AFA1-D35EA3258583}"/>
              </a:ext>
            </a:extLst>
          </p:cNvPr>
          <p:cNvSpPr>
            <a:spLocks noGrp="1"/>
          </p:cNvSpPr>
          <p:nvPr>
            <p:ph type="title"/>
          </p:nvPr>
        </p:nvSpPr>
        <p:spPr>
          <a:xfrm>
            <a:off x="838200" y="365125"/>
            <a:ext cx="10515600" cy="517377"/>
          </a:xfrm>
        </p:spPr>
        <p:txBody>
          <a:bodyPr>
            <a:normAutofit/>
          </a:bodyPr>
          <a:lstStyle/>
          <a:p>
            <a:pPr algn="ctr"/>
            <a:r>
              <a:rPr lang="en-US" sz="2800" dirty="0"/>
              <a:t>Electron Transport Chain (Oxidative Phosphorylation)</a:t>
            </a:r>
          </a:p>
        </p:txBody>
      </p:sp>
      <p:sp>
        <p:nvSpPr>
          <p:cNvPr id="3" name="Content Placeholder 2">
            <a:extLst>
              <a:ext uri="{FF2B5EF4-FFF2-40B4-BE49-F238E27FC236}">
                <a16:creationId xmlns:a16="http://schemas.microsoft.com/office/drawing/2014/main" id="{A2F7F06B-F0E8-446F-942A-D1B521E3B0B8}"/>
              </a:ext>
            </a:extLst>
          </p:cNvPr>
          <p:cNvSpPr>
            <a:spLocks noGrp="1"/>
          </p:cNvSpPr>
          <p:nvPr>
            <p:ph idx="1"/>
          </p:nvPr>
        </p:nvSpPr>
        <p:spPr>
          <a:xfrm>
            <a:off x="7552944" y="1825625"/>
            <a:ext cx="3800856" cy="4351338"/>
          </a:xfrm>
        </p:spPr>
        <p:txBody>
          <a:bodyPr>
            <a:normAutofit/>
          </a:bodyPr>
          <a:lstStyle/>
          <a:p>
            <a:r>
              <a:rPr lang="en-US" sz="1600" dirty="0"/>
              <a:t>The electrons are passed through the membrane from complex to complex in the electron transport chain. </a:t>
            </a:r>
          </a:p>
          <a:p>
            <a:r>
              <a:rPr lang="en-US" sz="1600" dirty="0"/>
              <a:t>The protons are pumped into the periplasmic space in prokaryotes (in eukaryotes the protons are pumped into the peripheral space of the mitochondria) </a:t>
            </a:r>
          </a:p>
          <a:p>
            <a:r>
              <a:rPr lang="en-US" sz="1600" dirty="0"/>
              <a:t>The passing of electrons down the electron transport chain generates energy, like electricity goes through a copper wire. </a:t>
            </a:r>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368926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544FFB-10A7-45E3-B730-2E4074E8678A}"/>
              </a:ext>
            </a:extLst>
          </p:cNvPr>
          <p:cNvPicPr>
            <a:picLocks noChangeAspect="1"/>
          </p:cNvPicPr>
          <p:nvPr/>
        </p:nvPicPr>
        <p:blipFill rotWithShape="1">
          <a:blip r:embed="rId2">
            <a:extLst>
              <a:ext uri="{28A0092B-C50C-407E-A947-70E740481C1C}">
                <a14:useLocalDpi xmlns:a14="http://schemas.microsoft.com/office/drawing/2010/main" val="0"/>
              </a:ext>
            </a:extLst>
          </a:blip>
          <a:srcRect l="1807" r="818" b="3"/>
          <a:stretch/>
        </p:blipFill>
        <p:spPr>
          <a:xfrm>
            <a:off x="838200" y="1904281"/>
            <a:ext cx="6233160" cy="4272681"/>
          </a:xfrm>
          <a:prstGeom prst="rect">
            <a:avLst/>
          </a:prstGeom>
          <a:solidFill>
            <a:srgbClr val="000000">
              <a:shade val="95000"/>
            </a:srgbClr>
          </a:solidFill>
          <a:ln w="444500" cap="sq">
            <a:solidFill>
              <a:srgbClr val="00B050"/>
            </a:solidFill>
            <a:miter lim="800000"/>
          </a:ln>
          <a:effectLst>
            <a:outerShdw blurRad="254000" dist="190500" dir="2700000" sy="90000" algn="bl" rotWithShape="0">
              <a:srgbClr val="000000">
                <a:alpha val="40000"/>
              </a:srgbClr>
            </a:outerShdw>
          </a:effectLst>
        </p:spPr>
      </p:pic>
      <p:sp>
        <p:nvSpPr>
          <p:cNvPr id="2" name="Title 1">
            <a:extLst>
              <a:ext uri="{FF2B5EF4-FFF2-40B4-BE49-F238E27FC236}">
                <a16:creationId xmlns:a16="http://schemas.microsoft.com/office/drawing/2014/main" id="{CBA2A7A6-033B-4196-AFA1-D35EA3258583}"/>
              </a:ext>
            </a:extLst>
          </p:cNvPr>
          <p:cNvSpPr>
            <a:spLocks noGrp="1"/>
          </p:cNvSpPr>
          <p:nvPr>
            <p:ph type="title"/>
          </p:nvPr>
        </p:nvSpPr>
        <p:spPr>
          <a:xfrm>
            <a:off x="838200" y="365125"/>
            <a:ext cx="10515600" cy="517377"/>
          </a:xfrm>
        </p:spPr>
        <p:txBody>
          <a:bodyPr>
            <a:normAutofit/>
          </a:bodyPr>
          <a:lstStyle/>
          <a:p>
            <a:pPr algn="ctr"/>
            <a:r>
              <a:rPr lang="en-US" sz="2800" dirty="0"/>
              <a:t>Electron Transport Chain (Oxidative Phosphorylation)</a:t>
            </a:r>
          </a:p>
        </p:txBody>
      </p:sp>
      <p:sp>
        <p:nvSpPr>
          <p:cNvPr id="3" name="Content Placeholder 2">
            <a:extLst>
              <a:ext uri="{FF2B5EF4-FFF2-40B4-BE49-F238E27FC236}">
                <a16:creationId xmlns:a16="http://schemas.microsoft.com/office/drawing/2014/main" id="{A2F7F06B-F0E8-446F-942A-D1B521E3B0B8}"/>
              </a:ext>
            </a:extLst>
          </p:cNvPr>
          <p:cNvSpPr>
            <a:spLocks noGrp="1"/>
          </p:cNvSpPr>
          <p:nvPr>
            <p:ph idx="1"/>
          </p:nvPr>
        </p:nvSpPr>
        <p:spPr>
          <a:xfrm>
            <a:off x="7552944" y="1825625"/>
            <a:ext cx="3800856" cy="4351338"/>
          </a:xfrm>
        </p:spPr>
        <p:txBody>
          <a:bodyPr>
            <a:normAutofit/>
          </a:bodyPr>
          <a:lstStyle/>
          <a:p>
            <a:r>
              <a:rPr lang="en-US" sz="1600" dirty="0"/>
              <a:t> The terminal oxidase (complex IV) is a proton pump that transfers the electrons to oxygen and H+ to form water. </a:t>
            </a:r>
          </a:p>
          <a:p>
            <a:r>
              <a:rPr lang="en-US" sz="1600" dirty="0"/>
              <a:t>OXYGEN IS THE FINAL ELECTRON ACCEPTOR. THIS IS WHY IT IS CALLED </a:t>
            </a:r>
            <a:r>
              <a:rPr lang="en-US" sz="1600" u="sng" dirty="0"/>
              <a:t>AEROBIC </a:t>
            </a:r>
            <a:r>
              <a:rPr lang="en-US" sz="1600" dirty="0"/>
              <a:t>CELLULAR RESSPIRATION. </a:t>
            </a:r>
          </a:p>
          <a:p>
            <a:r>
              <a:rPr lang="en-US" sz="1600" dirty="0"/>
              <a:t>The energy created from the electron transport chain is used by complex IV to pump even more protons into the space! (periplasmic space  for prokaryotes or peripheral space for eukaryotes.)</a:t>
            </a:r>
          </a:p>
          <a:p>
            <a:pPr marL="0" indent="0">
              <a:buNone/>
            </a:pPr>
            <a:endParaRPr lang="en-US" sz="1600" dirty="0"/>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1341011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544FFB-10A7-45E3-B730-2E4074E86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5613"/>
            <a:ext cx="3497867" cy="6106773"/>
          </a:xfrm>
          <a:prstGeom prst="rect">
            <a:avLst/>
          </a:prstGeom>
        </p:spPr>
      </p:pic>
      <p:sp>
        <p:nvSpPr>
          <p:cNvPr id="2" name="Title 1">
            <a:extLst>
              <a:ext uri="{FF2B5EF4-FFF2-40B4-BE49-F238E27FC236}">
                <a16:creationId xmlns:a16="http://schemas.microsoft.com/office/drawing/2014/main" id="{CBA2A7A6-033B-4196-AFA1-D35EA3258583}"/>
              </a:ext>
            </a:extLst>
          </p:cNvPr>
          <p:cNvSpPr>
            <a:spLocks noGrp="1"/>
          </p:cNvSpPr>
          <p:nvPr>
            <p:ph type="title"/>
          </p:nvPr>
        </p:nvSpPr>
        <p:spPr>
          <a:xfrm>
            <a:off x="5411972" y="365125"/>
            <a:ext cx="5941828" cy="517377"/>
          </a:xfrm>
        </p:spPr>
        <p:txBody>
          <a:bodyPr>
            <a:normAutofit fontScale="90000"/>
          </a:bodyPr>
          <a:lstStyle/>
          <a:p>
            <a:pPr algn="ctr"/>
            <a:r>
              <a:rPr lang="en-US" sz="2800" dirty="0"/>
              <a:t>Electron Transport Chain (Oxidative Phosphorylation)</a:t>
            </a:r>
          </a:p>
        </p:txBody>
      </p:sp>
      <p:sp>
        <p:nvSpPr>
          <p:cNvPr id="3" name="Content Placeholder 2">
            <a:extLst>
              <a:ext uri="{FF2B5EF4-FFF2-40B4-BE49-F238E27FC236}">
                <a16:creationId xmlns:a16="http://schemas.microsoft.com/office/drawing/2014/main" id="{A2F7F06B-F0E8-446F-942A-D1B521E3B0B8}"/>
              </a:ext>
            </a:extLst>
          </p:cNvPr>
          <p:cNvSpPr>
            <a:spLocks noGrp="1"/>
          </p:cNvSpPr>
          <p:nvPr>
            <p:ph idx="1"/>
          </p:nvPr>
        </p:nvSpPr>
        <p:spPr>
          <a:xfrm>
            <a:off x="5273749" y="1626781"/>
            <a:ext cx="6080051" cy="4550182"/>
          </a:xfrm>
        </p:spPr>
        <p:txBody>
          <a:bodyPr>
            <a:normAutofit/>
          </a:bodyPr>
          <a:lstStyle/>
          <a:p>
            <a:r>
              <a:rPr lang="en-US" dirty="0"/>
              <a:t>This results in a gradient of protons across the cell membrane, high on the outside and low on the inside. This proton gradient feeds the next block in our metabolic model, the ATP synthase </a:t>
            </a:r>
          </a:p>
          <a:p>
            <a:r>
              <a:rPr lang="en-US" dirty="0"/>
              <a:t>The protons build up in the space creating a proton gradient (a concentration gradient of protons) which is a source of potential energy, since substances always want to move down their own concentration gradients. This is also called the proton-motive force.</a:t>
            </a:r>
          </a:p>
        </p:txBody>
      </p:sp>
      <p:sp>
        <p:nvSpPr>
          <p:cNvPr id="5" name="Rectangle 4">
            <a:extLst>
              <a:ext uri="{FF2B5EF4-FFF2-40B4-BE49-F238E27FC236}">
                <a16:creationId xmlns:a16="http://schemas.microsoft.com/office/drawing/2014/main" id="{971CDAC5-71BD-4994-AD87-02EBD18F511B}"/>
              </a:ext>
            </a:extLst>
          </p:cNvPr>
          <p:cNvSpPr/>
          <p:nvPr/>
        </p:nvSpPr>
        <p:spPr>
          <a:xfrm>
            <a:off x="4249922" y="6308209"/>
            <a:ext cx="8265928" cy="369332"/>
          </a:xfrm>
          <a:prstGeom prst="rect">
            <a:avLst/>
          </a:prstGeom>
        </p:spPr>
        <p:txBody>
          <a:bodyPr wrap="square">
            <a:spAutoFit/>
          </a:bodyPr>
          <a:lstStyle/>
          <a:p>
            <a:r>
              <a:rPr lang="en-US" b="1" dirty="0">
                <a:solidFill>
                  <a:srgbClr val="555555"/>
                </a:solidFill>
                <a:latin typeface="Open Sans"/>
              </a:rPr>
              <a:t>This process of ATP synthesis is referred to as oxidative phosphorylation</a:t>
            </a:r>
            <a:endParaRPr lang="en-US" b="1" dirty="0"/>
          </a:p>
        </p:txBody>
      </p:sp>
    </p:spTree>
    <p:extLst>
      <p:ext uri="{BB962C8B-B14F-4D97-AF65-F5344CB8AC3E}">
        <p14:creationId xmlns:p14="http://schemas.microsoft.com/office/powerpoint/2010/main" val="2087313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a:extLst>
              <a:ext uri="{FF2B5EF4-FFF2-40B4-BE49-F238E27FC236}">
                <a16:creationId xmlns:a16="http://schemas.microsoft.com/office/drawing/2014/main" id="{712B9659-F60E-432E-8B12-8DE25F751BC5}"/>
              </a:ext>
            </a:extLst>
          </p:cNvPr>
          <p:cNvPicPr>
            <a:picLocks noChangeAspect="1"/>
          </p:cNvPicPr>
          <p:nvPr/>
        </p:nvPicPr>
        <p:blipFill rotWithShape="1">
          <a:blip r:embed="rId2">
            <a:extLst>
              <a:ext uri="{28A0092B-C50C-407E-A947-70E740481C1C}">
                <a14:useLocalDpi xmlns:a14="http://schemas.microsoft.com/office/drawing/2010/main" val="0"/>
              </a:ext>
            </a:extLst>
          </a:blip>
          <a:srcRect t="11128" r="2" b="2"/>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4BF58FEE-3CB0-4C2A-AE3A-363C12C5486C}"/>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ATP is made by…</a:t>
            </a:r>
          </a:p>
        </p:txBody>
      </p:sp>
      <p:sp>
        <p:nvSpPr>
          <p:cNvPr id="3" name="Content Placeholder 2">
            <a:extLst>
              <a:ext uri="{FF2B5EF4-FFF2-40B4-BE49-F238E27FC236}">
                <a16:creationId xmlns:a16="http://schemas.microsoft.com/office/drawing/2014/main" id="{E3623E40-71E6-4CE5-BA71-1CE41C139179}"/>
              </a:ext>
            </a:extLst>
          </p:cNvPr>
          <p:cNvSpPr>
            <a:spLocks noGrp="1"/>
          </p:cNvSpPr>
          <p:nvPr>
            <p:ph idx="1"/>
          </p:nvPr>
        </p:nvSpPr>
        <p:spPr>
          <a:xfrm>
            <a:off x="648931" y="2438401"/>
            <a:ext cx="3667036" cy="3779520"/>
          </a:xfrm>
        </p:spPr>
        <p:txBody>
          <a:bodyPr>
            <a:normAutofit/>
          </a:bodyPr>
          <a:lstStyle/>
          <a:p>
            <a:r>
              <a:rPr lang="en-US" altLang="en-US" sz="1800">
                <a:solidFill>
                  <a:schemeClr val="bg1"/>
                </a:solidFill>
              </a:rPr>
              <a:t>Substrate Level phosphorylation</a:t>
            </a:r>
          </a:p>
          <a:p>
            <a:pPr lvl="1"/>
            <a:r>
              <a:rPr lang="en-US" altLang="en-US" sz="1800">
                <a:solidFill>
                  <a:schemeClr val="bg1"/>
                </a:solidFill>
              </a:rPr>
              <a:t>Direct transfer of phosphate</a:t>
            </a:r>
          </a:p>
          <a:p>
            <a:pPr lvl="1"/>
            <a:r>
              <a:rPr lang="en-US" altLang="en-US" sz="1800">
                <a:solidFill>
                  <a:schemeClr val="bg1"/>
                </a:solidFill>
              </a:rPr>
              <a:t>Occurs in Glycolysis</a:t>
            </a:r>
          </a:p>
          <a:p>
            <a:r>
              <a:rPr lang="en-US" altLang="en-US" sz="1800">
                <a:solidFill>
                  <a:schemeClr val="bg1"/>
                </a:solidFill>
              </a:rPr>
              <a:t>Oxidative Phosphorylation</a:t>
            </a:r>
          </a:p>
          <a:p>
            <a:pPr lvl="1"/>
            <a:r>
              <a:rPr lang="en-US" altLang="en-US" sz="1800">
                <a:solidFill>
                  <a:schemeClr val="bg1"/>
                </a:solidFill>
              </a:rPr>
              <a:t>Occurs in the Electron Transport Chain</a:t>
            </a:r>
          </a:p>
          <a:p>
            <a:pPr lvl="1"/>
            <a:r>
              <a:rPr lang="en-US" altLang="en-US" sz="1800">
                <a:solidFill>
                  <a:schemeClr val="bg1"/>
                </a:solidFill>
              </a:rPr>
              <a:t>Uses energy of Chemiosmosis</a:t>
            </a:r>
          </a:p>
          <a:p>
            <a:pPr marL="0" indent="0">
              <a:buNone/>
            </a:pPr>
            <a:endParaRPr lang="en-US" sz="1800">
              <a:solidFill>
                <a:schemeClr val="bg1"/>
              </a:solidFill>
            </a:endParaRPr>
          </a:p>
        </p:txBody>
      </p:sp>
    </p:spTree>
    <p:extLst>
      <p:ext uri="{BB962C8B-B14F-4D97-AF65-F5344CB8AC3E}">
        <p14:creationId xmlns:p14="http://schemas.microsoft.com/office/powerpoint/2010/main" val="2223223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5FEFED-169B-49B8-A085-4433B0A60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352" y="511175"/>
            <a:ext cx="2536555" cy="1902416"/>
          </a:xfrm>
          <a:prstGeom prst="rect">
            <a:avLst/>
          </a:prstGeom>
        </p:spPr>
      </p:pic>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FC1F10-7AF9-4625-8BAE-5DABDE94CFEF}"/>
              </a:ext>
            </a:extLst>
          </p:cNvPr>
          <p:cNvSpPr>
            <a:spLocks noGrp="1"/>
          </p:cNvSpPr>
          <p:nvPr>
            <p:ph type="title"/>
          </p:nvPr>
        </p:nvSpPr>
        <p:spPr>
          <a:xfrm>
            <a:off x="838200" y="631825"/>
            <a:ext cx="10515600" cy="1325563"/>
          </a:xfrm>
        </p:spPr>
        <p:txBody>
          <a:bodyPr>
            <a:normAutofit/>
          </a:bodyPr>
          <a:lstStyle/>
          <a:p>
            <a:r>
              <a:rPr lang="en-US" dirty="0"/>
              <a:t>Metabolism</a:t>
            </a:r>
          </a:p>
        </p:txBody>
      </p:sp>
      <p:sp>
        <p:nvSpPr>
          <p:cNvPr id="3" name="Content Placeholder 2">
            <a:extLst>
              <a:ext uri="{FF2B5EF4-FFF2-40B4-BE49-F238E27FC236}">
                <a16:creationId xmlns:a16="http://schemas.microsoft.com/office/drawing/2014/main" id="{46F3AF1F-A71D-4E36-B0ED-6D5BB1941A26}"/>
              </a:ext>
            </a:extLst>
          </p:cNvPr>
          <p:cNvSpPr>
            <a:spLocks noGrp="1"/>
          </p:cNvSpPr>
          <p:nvPr>
            <p:ph idx="1"/>
          </p:nvPr>
        </p:nvSpPr>
        <p:spPr>
          <a:xfrm>
            <a:off x="838200" y="2057400"/>
            <a:ext cx="10515600" cy="3871762"/>
          </a:xfrm>
        </p:spPr>
        <p:txBody>
          <a:bodyPr>
            <a:normAutofit/>
          </a:bodyPr>
          <a:lstStyle/>
          <a:p>
            <a:r>
              <a:rPr lang="en-US" sz="2000" dirty="0"/>
              <a:t>  Most microorganisms obtain their energy from the nutrients they take into the cell. </a:t>
            </a:r>
          </a:p>
          <a:p>
            <a:r>
              <a:rPr lang="en-US" sz="2000" dirty="0"/>
              <a:t>For microorganisms, these nutrients may come from either an organic or an inorganic source. </a:t>
            </a:r>
          </a:p>
          <a:p>
            <a:r>
              <a:rPr lang="en-US" sz="2000" dirty="0"/>
              <a:t>Once the energy-giving nutrients enter the cell, they must be chemically processed so that they can be used. </a:t>
            </a:r>
          </a:p>
          <a:p>
            <a:r>
              <a:rPr lang="en-US" sz="2000" dirty="0"/>
              <a:t>They are of no use to the cell in their "raw" form. </a:t>
            </a:r>
          </a:p>
          <a:p>
            <a:r>
              <a:rPr lang="en-US" sz="2000" dirty="0"/>
              <a:t>The chemical processing that takes place involves a series of chemical reactions (called a </a:t>
            </a:r>
            <a:r>
              <a:rPr lang="en-US" sz="2000" b="1" dirty="0"/>
              <a:t>metabolic pathway</a:t>
            </a:r>
            <a:r>
              <a:rPr lang="en-US" sz="2000" dirty="0"/>
              <a:t>) that will function to </a:t>
            </a:r>
            <a:r>
              <a:rPr lang="en-US" sz="2000" b="1" dirty="0"/>
              <a:t>trap some of their chemical energy in the form of ATP</a:t>
            </a:r>
          </a:p>
          <a:p>
            <a:r>
              <a:rPr lang="en-US" sz="2000" b="1" dirty="0"/>
              <a:t>…</a:t>
            </a:r>
            <a:r>
              <a:rPr lang="en-US" sz="2000" dirty="0"/>
              <a:t>and to break down the larger molecules into smaller molecules that can be used as building blocks for the synthesis of new cellular components. </a:t>
            </a:r>
          </a:p>
        </p:txBody>
      </p:sp>
    </p:spTree>
    <p:extLst>
      <p:ext uri="{BB962C8B-B14F-4D97-AF65-F5344CB8AC3E}">
        <p14:creationId xmlns:p14="http://schemas.microsoft.com/office/powerpoint/2010/main" val="409633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device&#10;&#10;Description generated with high confidence">
            <a:extLst>
              <a:ext uri="{FF2B5EF4-FFF2-40B4-BE49-F238E27FC236}">
                <a16:creationId xmlns:a16="http://schemas.microsoft.com/office/drawing/2014/main" id="{87924DB0-CEB1-4FFB-A873-B0FC11CD1334}"/>
              </a:ext>
            </a:extLst>
          </p:cNvPr>
          <p:cNvPicPr>
            <a:picLocks noChangeAspect="1"/>
          </p:cNvPicPr>
          <p:nvPr/>
        </p:nvPicPr>
        <p:blipFill rotWithShape="1">
          <a:blip r:embed="rId2">
            <a:extLst>
              <a:ext uri="{28A0092B-C50C-407E-A947-70E740481C1C}">
                <a14:useLocalDpi xmlns:a14="http://schemas.microsoft.com/office/drawing/2010/main" val="0"/>
              </a:ext>
            </a:extLst>
          </a:blip>
          <a:srcRect l="1" t="9564" r="1" b="1888"/>
          <a:stretch/>
        </p:blipFill>
        <p:spPr>
          <a:xfrm>
            <a:off x="5276088" y="336884"/>
            <a:ext cx="6276250" cy="5881036"/>
          </a:xfrm>
          <a:prstGeom prst="rect">
            <a:avLst/>
          </a:prstGeom>
          <a:effectLst/>
        </p:spPr>
      </p:pic>
      <p:sp>
        <p:nvSpPr>
          <p:cNvPr id="2" name="Title 1">
            <a:extLst>
              <a:ext uri="{FF2B5EF4-FFF2-40B4-BE49-F238E27FC236}">
                <a16:creationId xmlns:a16="http://schemas.microsoft.com/office/drawing/2014/main" id="{7EC47ED5-C0DA-46CD-ADF5-715FC807C1AE}"/>
              </a:ext>
            </a:extLst>
          </p:cNvPr>
          <p:cNvSpPr>
            <a:spLocks noGrp="1"/>
          </p:cNvSpPr>
          <p:nvPr>
            <p:ph type="title"/>
          </p:nvPr>
        </p:nvSpPr>
        <p:spPr>
          <a:xfrm>
            <a:off x="648929" y="629266"/>
            <a:ext cx="3667039" cy="1676603"/>
          </a:xfrm>
        </p:spPr>
        <p:txBody>
          <a:bodyPr>
            <a:normAutofit/>
          </a:bodyPr>
          <a:lstStyle/>
          <a:p>
            <a:r>
              <a:rPr lang="en-US" sz="3600" dirty="0">
                <a:solidFill>
                  <a:schemeClr val="bg1"/>
                </a:solidFill>
              </a:rPr>
              <a:t>Cellular Respiration</a:t>
            </a:r>
          </a:p>
        </p:txBody>
      </p:sp>
      <p:sp>
        <p:nvSpPr>
          <p:cNvPr id="3" name="Content Placeholder 2">
            <a:extLst>
              <a:ext uri="{FF2B5EF4-FFF2-40B4-BE49-F238E27FC236}">
                <a16:creationId xmlns:a16="http://schemas.microsoft.com/office/drawing/2014/main" id="{045A6C06-8468-465C-A567-0616ADE80900}"/>
              </a:ext>
            </a:extLst>
          </p:cNvPr>
          <p:cNvSpPr>
            <a:spLocks noGrp="1"/>
          </p:cNvSpPr>
          <p:nvPr>
            <p:ph idx="1"/>
          </p:nvPr>
        </p:nvSpPr>
        <p:spPr>
          <a:xfrm>
            <a:off x="648931" y="2438401"/>
            <a:ext cx="3667036" cy="3779520"/>
          </a:xfrm>
        </p:spPr>
        <p:txBody>
          <a:bodyPr>
            <a:normAutofit fontScale="70000" lnSpcReduction="20000"/>
          </a:bodyPr>
          <a:lstStyle/>
          <a:p>
            <a:r>
              <a:rPr lang="en-US" dirty="0">
                <a:solidFill>
                  <a:schemeClr val="bg1"/>
                </a:solidFill>
              </a:rPr>
              <a:t>The electron transport chain (or oxidative phosphorylation) generates much more ATP than is generated in glycolysis or the Citric Acid Cycle or Krebs Cycle.</a:t>
            </a:r>
          </a:p>
          <a:p>
            <a:r>
              <a:rPr lang="en-US" dirty="0">
                <a:solidFill>
                  <a:schemeClr val="bg1"/>
                </a:solidFill>
              </a:rPr>
              <a:t> is powered by the movement of electrons through the electron transport chain, a series of proteins embedded in the inner membrane of the mitochondrion.</a:t>
            </a:r>
          </a:p>
          <a:p>
            <a:r>
              <a:rPr lang="en-US" dirty="0">
                <a:solidFill>
                  <a:schemeClr val="bg1"/>
                </a:solidFill>
              </a:rPr>
              <a:t>These electrons come originally from glucose and are shuttled to the electron transport chain by electron carriers \text{NAD}^+NAD </a:t>
            </a:r>
          </a:p>
        </p:txBody>
      </p:sp>
      <p:sp>
        <p:nvSpPr>
          <p:cNvPr id="7" name="Rectangle 6">
            <a:extLst>
              <a:ext uri="{FF2B5EF4-FFF2-40B4-BE49-F238E27FC236}">
                <a16:creationId xmlns:a16="http://schemas.microsoft.com/office/drawing/2014/main" id="{ACAE5FE0-5F20-428F-8745-9B7115D46478}"/>
              </a:ext>
            </a:extLst>
          </p:cNvPr>
          <p:cNvSpPr/>
          <p:nvPr/>
        </p:nvSpPr>
        <p:spPr>
          <a:xfrm>
            <a:off x="6328704" y="5473771"/>
            <a:ext cx="4841390" cy="923330"/>
          </a:xfrm>
          <a:prstGeom prst="rect">
            <a:avLst/>
          </a:prstGeom>
          <a:solidFill>
            <a:srgbClr val="31F127"/>
          </a:solid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Cellular Respiration</a:t>
            </a:r>
          </a:p>
        </p:txBody>
      </p:sp>
    </p:spTree>
    <p:extLst>
      <p:ext uri="{BB962C8B-B14F-4D97-AF65-F5344CB8AC3E}">
        <p14:creationId xmlns:p14="http://schemas.microsoft.com/office/powerpoint/2010/main" val="3451213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CC51EE-1482-45C3-A73E-E1EF9856C2BA}"/>
              </a:ext>
            </a:extLst>
          </p:cNvPr>
          <p:cNvPicPr>
            <a:picLocks noChangeAspect="1"/>
          </p:cNvPicPr>
          <p:nvPr/>
        </p:nvPicPr>
        <p:blipFill rotWithShape="1">
          <a:blip r:embed="rId2">
            <a:extLst>
              <a:ext uri="{28A0092B-C50C-407E-A947-70E740481C1C}">
                <a14:useLocalDpi xmlns:a14="http://schemas.microsoft.com/office/drawing/2010/main" val="0"/>
              </a:ext>
            </a:extLst>
          </a:blip>
          <a:srcRect l="6393" r="348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704F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CFDED5-73F7-4AAF-9002-43B7B0DA7BAE}"/>
              </a:ext>
            </a:extLst>
          </p:cNvPr>
          <p:cNvSpPr>
            <a:spLocks noGrp="1"/>
          </p:cNvSpPr>
          <p:nvPr>
            <p:ph type="title"/>
          </p:nvPr>
        </p:nvSpPr>
        <p:spPr>
          <a:xfrm>
            <a:off x="4965430" y="629268"/>
            <a:ext cx="6586491" cy="1286160"/>
          </a:xfrm>
        </p:spPr>
        <p:txBody>
          <a:bodyPr anchor="b">
            <a:normAutofit/>
          </a:bodyPr>
          <a:lstStyle/>
          <a:p>
            <a:r>
              <a:rPr lang="en-US" dirty="0"/>
              <a:t>METABOLISM</a:t>
            </a:r>
          </a:p>
        </p:txBody>
      </p:sp>
      <p:sp>
        <p:nvSpPr>
          <p:cNvPr id="3" name="Content Placeholder 2">
            <a:extLst>
              <a:ext uri="{FF2B5EF4-FFF2-40B4-BE49-F238E27FC236}">
                <a16:creationId xmlns:a16="http://schemas.microsoft.com/office/drawing/2014/main" id="{F2F63CBB-91BD-4CFB-8E91-D57242DB54DD}"/>
              </a:ext>
            </a:extLst>
          </p:cNvPr>
          <p:cNvSpPr>
            <a:spLocks noGrp="1"/>
          </p:cNvSpPr>
          <p:nvPr>
            <p:ph idx="1"/>
          </p:nvPr>
        </p:nvSpPr>
        <p:spPr>
          <a:xfrm>
            <a:off x="4965431" y="2438400"/>
            <a:ext cx="6586489" cy="3785419"/>
          </a:xfrm>
        </p:spPr>
        <p:txBody>
          <a:bodyPr>
            <a:normAutofit/>
          </a:bodyPr>
          <a:lstStyle/>
          <a:p>
            <a:r>
              <a:rPr lang="en-US" dirty="0"/>
              <a:t>   Living organisms must synthesize polymers of these important molecules in order to sustain life. = ANABOLIC REACTIONS </a:t>
            </a:r>
          </a:p>
          <a:p>
            <a:r>
              <a:rPr lang="en-US" dirty="0"/>
              <a:t>Similarly, these molecules can be broken down to release energy or to use as building blocks for other molecules that the organism may need at the time. These would be the catabolic reactions of metabolism. ​= CATABOLIC REACTIONS</a:t>
            </a:r>
          </a:p>
        </p:txBody>
      </p:sp>
    </p:spTree>
    <p:extLst>
      <p:ext uri="{BB962C8B-B14F-4D97-AF65-F5344CB8AC3E}">
        <p14:creationId xmlns:p14="http://schemas.microsoft.com/office/powerpoint/2010/main" val="1870372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1C76-559B-4D71-A819-2B5A4FADE2B8}"/>
              </a:ext>
            </a:extLst>
          </p:cNvPr>
          <p:cNvSpPr>
            <a:spLocks noGrp="1"/>
          </p:cNvSpPr>
          <p:nvPr>
            <p:ph type="title"/>
          </p:nvPr>
        </p:nvSpPr>
        <p:spPr>
          <a:xfrm>
            <a:off x="8375342" y="5555505"/>
            <a:ext cx="2490926" cy="950762"/>
          </a:xfrm>
        </p:spPr>
        <p:txBody>
          <a:bodyPr>
            <a:normAutofit/>
          </a:bodyPr>
          <a:lstStyle/>
          <a:p>
            <a:r>
              <a:rPr lang="en-US" dirty="0"/>
              <a:t>Catabolic</a:t>
            </a:r>
          </a:p>
        </p:txBody>
      </p:sp>
      <p:pic>
        <p:nvPicPr>
          <p:cNvPr id="5" name="Content Placeholder 4" descr="A close up of a sign&#10;&#10;Description generated with high confidence">
            <a:extLst>
              <a:ext uri="{FF2B5EF4-FFF2-40B4-BE49-F238E27FC236}">
                <a16:creationId xmlns:a16="http://schemas.microsoft.com/office/drawing/2014/main" id="{F8EDFC78-7F01-4B96-81E5-472FDC3616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441" y="3647838"/>
            <a:ext cx="5810250" cy="176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4">
            <a:extLst>
              <a:ext uri="{FF2B5EF4-FFF2-40B4-BE49-F238E27FC236}">
                <a16:creationId xmlns:a16="http://schemas.microsoft.com/office/drawing/2014/main" id="{D7954FFC-A266-4090-94EE-D4E7FFED9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886" y="129949"/>
            <a:ext cx="8556171" cy="2636175"/>
          </a:xfrm>
          <a:prstGeom prst="rect">
            <a:avLst/>
          </a:prstGeom>
        </p:spPr>
      </p:pic>
      <p:sp>
        <p:nvSpPr>
          <p:cNvPr id="13" name="Title 1">
            <a:extLst>
              <a:ext uri="{FF2B5EF4-FFF2-40B4-BE49-F238E27FC236}">
                <a16:creationId xmlns:a16="http://schemas.microsoft.com/office/drawing/2014/main" id="{2A11618A-4762-4A94-AF90-A89E0B887DD3}"/>
              </a:ext>
            </a:extLst>
          </p:cNvPr>
          <p:cNvSpPr txBox="1">
            <a:spLocks/>
          </p:cNvSpPr>
          <p:nvPr/>
        </p:nvSpPr>
        <p:spPr>
          <a:xfrm>
            <a:off x="1869489" y="5649896"/>
            <a:ext cx="2490926" cy="761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t>Anabolic</a:t>
            </a:r>
          </a:p>
        </p:txBody>
      </p:sp>
      <p:pic>
        <p:nvPicPr>
          <p:cNvPr id="9" name="Picture 8" descr="A close up of a sign&#10;&#10;Description generated with high confidence">
            <a:extLst>
              <a:ext uri="{FF2B5EF4-FFF2-40B4-BE49-F238E27FC236}">
                <a16:creationId xmlns:a16="http://schemas.microsoft.com/office/drawing/2014/main" id="{8325748E-78A0-4EB3-A544-085EB690A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47838"/>
            <a:ext cx="5970494" cy="176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5661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Top Corners Rounded 14">
            <a:extLst>
              <a:ext uri="{FF2B5EF4-FFF2-40B4-BE49-F238E27FC236}">
                <a16:creationId xmlns:a16="http://schemas.microsoft.com/office/drawing/2014/main"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4">
            <a:extLst>
              <a:ext uri="{FF2B5EF4-FFF2-40B4-BE49-F238E27FC236}">
                <a16:creationId xmlns:a16="http://schemas.microsoft.com/office/drawing/2014/main" id="{6EF55381-72AF-42EC-81B3-82821B251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289" y="467256"/>
            <a:ext cx="6283941" cy="1936096"/>
          </a:xfrm>
          <a:prstGeom prst="rect">
            <a:avLst/>
          </a:prstGeom>
        </p:spPr>
      </p:pic>
      <p:sp>
        <p:nvSpPr>
          <p:cNvPr id="2" name="Title 1">
            <a:extLst>
              <a:ext uri="{FF2B5EF4-FFF2-40B4-BE49-F238E27FC236}">
                <a16:creationId xmlns:a16="http://schemas.microsoft.com/office/drawing/2014/main" id="{131C789A-70A0-475A-9780-D8B90399FB82}"/>
              </a:ext>
            </a:extLst>
          </p:cNvPr>
          <p:cNvSpPr>
            <a:spLocks noGrp="1"/>
          </p:cNvSpPr>
          <p:nvPr>
            <p:ph type="title"/>
          </p:nvPr>
        </p:nvSpPr>
        <p:spPr>
          <a:xfrm>
            <a:off x="321733" y="981091"/>
            <a:ext cx="4092951" cy="1624457"/>
          </a:xfrm>
        </p:spPr>
        <p:txBody>
          <a:bodyPr>
            <a:normAutofit fontScale="90000"/>
          </a:bodyPr>
          <a:lstStyle/>
          <a:p>
            <a:r>
              <a:rPr lang="en-US" altLang="en-US" sz="3600" dirty="0">
                <a:solidFill>
                  <a:schemeClr val="bg1"/>
                </a:solidFill>
                <a:cs typeface="ＭＳ Ｐゴシック" pitchFamily="-106" charset="-128"/>
              </a:rPr>
              <a:t>Metabolism is all the biochemical reactions taking place in an organism.</a:t>
            </a:r>
            <a:br>
              <a:rPr lang="en-US" altLang="en-US" sz="3600" dirty="0">
                <a:solidFill>
                  <a:schemeClr val="bg1"/>
                </a:solidFill>
                <a:cs typeface="ＭＳ Ｐゴシック" pitchFamily="-106" charset="-128"/>
              </a:rPr>
            </a:br>
            <a:endParaRPr lang="en-US" sz="3600" dirty="0">
              <a:solidFill>
                <a:schemeClr val="bg1"/>
              </a:solidFill>
            </a:endParaRPr>
          </a:p>
        </p:txBody>
      </p:sp>
      <p:sp>
        <p:nvSpPr>
          <p:cNvPr id="10" name="Content Placeholder 9"/>
          <p:cNvSpPr>
            <a:spLocks noGrp="1"/>
          </p:cNvSpPr>
          <p:nvPr>
            <p:ph idx="1"/>
          </p:nvPr>
        </p:nvSpPr>
        <p:spPr>
          <a:xfrm>
            <a:off x="321733" y="2834809"/>
            <a:ext cx="4092951" cy="3042099"/>
          </a:xfrm>
        </p:spPr>
        <p:txBody>
          <a:bodyPr anchor="t">
            <a:normAutofit/>
          </a:bodyPr>
          <a:lstStyle/>
          <a:p>
            <a:pPr lvl="1">
              <a:spcBef>
                <a:spcPts val="0"/>
              </a:spcBef>
              <a:buFont typeface=".AppleSystemUIFont" charset="-120"/>
              <a:buChar char="–"/>
              <a:defRPr/>
            </a:pPr>
            <a:r>
              <a:rPr lang="en-US" altLang="en-US" dirty="0">
                <a:solidFill>
                  <a:schemeClr val="bg1"/>
                </a:solidFill>
              </a:rPr>
              <a:t>Anabolic reactions: </a:t>
            </a:r>
          </a:p>
          <a:p>
            <a:pPr lvl="2">
              <a:spcBef>
                <a:spcPts val="0"/>
              </a:spcBef>
              <a:buFont typeface="Courier New" charset="0"/>
              <a:buChar char="o"/>
              <a:defRPr/>
            </a:pPr>
            <a:r>
              <a:rPr lang="en-US" altLang="en-US" dirty="0">
                <a:solidFill>
                  <a:schemeClr val="bg1"/>
                </a:solidFill>
              </a:rPr>
              <a:t>Build polymers from smaller building blocks.</a:t>
            </a:r>
          </a:p>
          <a:p>
            <a:pPr lvl="2">
              <a:spcBef>
                <a:spcPts val="0"/>
              </a:spcBef>
              <a:buFont typeface="Courier New" charset="0"/>
              <a:buChar char="o"/>
              <a:defRPr/>
            </a:pPr>
            <a:r>
              <a:rPr lang="en-US" altLang="en-US" dirty="0">
                <a:solidFill>
                  <a:schemeClr val="bg1"/>
                </a:solidFill>
              </a:rPr>
              <a:t>Endergonic reactions because energy input is required.</a:t>
            </a:r>
          </a:p>
          <a:p>
            <a:pPr lvl="1">
              <a:spcBef>
                <a:spcPts val="0"/>
              </a:spcBef>
              <a:buFont typeface=".AppleSystemUIFont" charset="-120"/>
              <a:buChar char="–"/>
              <a:defRPr/>
            </a:pPr>
            <a:r>
              <a:rPr lang="en-US" altLang="en-US" dirty="0">
                <a:solidFill>
                  <a:schemeClr val="bg1"/>
                </a:solidFill>
              </a:rPr>
              <a:t>Catabolic reactions:</a:t>
            </a:r>
          </a:p>
          <a:p>
            <a:pPr lvl="2">
              <a:spcBef>
                <a:spcPts val="0"/>
              </a:spcBef>
              <a:buFont typeface="Courier New" charset="0"/>
              <a:buChar char="o"/>
              <a:defRPr/>
            </a:pPr>
            <a:r>
              <a:rPr lang="en-US" altLang="en-US" dirty="0">
                <a:solidFill>
                  <a:schemeClr val="bg1"/>
                </a:solidFill>
              </a:rPr>
              <a:t>Break down polymers into simpler molecules.</a:t>
            </a:r>
          </a:p>
          <a:p>
            <a:pPr lvl="2">
              <a:spcBef>
                <a:spcPts val="0"/>
              </a:spcBef>
              <a:buFont typeface="Courier New" charset="0"/>
              <a:buChar char="o"/>
              <a:defRPr/>
            </a:pPr>
            <a:r>
              <a:rPr lang="en-US" altLang="en-US" dirty="0">
                <a:solidFill>
                  <a:schemeClr val="bg1"/>
                </a:solidFill>
              </a:rPr>
              <a:t>Exergonic reactions because energy is released.</a:t>
            </a:r>
            <a:endParaRPr lang="en-US" sz="2000" dirty="0">
              <a:solidFill>
                <a:schemeClr val="bg1"/>
              </a:solidFill>
            </a:endParaRPr>
          </a:p>
        </p:txBody>
      </p:sp>
      <p:sp>
        <p:nvSpPr>
          <p:cNvPr id="3" name="Rectangle 2">
            <a:extLst>
              <a:ext uri="{FF2B5EF4-FFF2-40B4-BE49-F238E27FC236}">
                <a16:creationId xmlns:a16="http://schemas.microsoft.com/office/drawing/2014/main" id="{FFCD8993-85BE-4937-88A8-805080E4C0F6}"/>
              </a:ext>
            </a:extLst>
          </p:cNvPr>
          <p:cNvSpPr/>
          <p:nvPr/>
        </p:nvSpPr>
        <p:spPr>
          <a:xfrm>
            <a:off x="5651016" y="2866314"/>
            <a:ext cx="5942804" cy="3539430"/>
          </a:xfrm>
          <a:prstGeom prst="rect">
            <a:avLst/>
          </a:prstGeom>
        </p:spPr>
        <p:txBody>
          <a:bodyPr wrap="square">
            <a:spAutoFit/>
          </a:bodyPr>
          <a:lstStyle/>
          <a:p>
            <a:r>
              <a:rPr lang="en-US" sz="2800" b="1" dirty="0">
                <a:solidFill>
                  <a:srgbClr val="555555"/>
                </a:solidFill>
                <a:latin typeface="Open Sans"/>
              </a:rPr>
              <a:t>Macronutrients</a:t>
            </a:r>
            <a:r>
              <a:rPr lang="en-US" sz="2800" dirty="0">
                <a:solidFill>
                  <a:srgbClr val="555555"/>
                </a:solidFill>
                <a:latin typeface="Open Sans"/>
              </a:rPr>
              <a:t> are the building blocks of what we eat and appear as </a:t>
            </a:r>
          </a:p>
          <a:p>
            <a:pPr marL="514350" indent="-514350">
              <a:buFont typeface="+mj-lt"/>
              <a:buAutoNum type="arabicPeriod"/>
            </a:pPr>
            <a:r>
              <a:rPr lang="en-US" sz="2800" dirty="0">
                <a:solidFill>
                  <a:srgbClr val="555555"/>
                </a:solidFill>
                <a:latin typeface="Open Sans"/>
              </a:rPr>
              <a:t>carbohydrates, </a:t>
            </a:r>
          </a:p>
          <a:p>
            <a:pPr marL="514350" indent="-514350">
              <a:buFont typeface="+mj-lt"/>
              <a:buAutoNum type="arabicPeriod"/>
            </a:pPr>
            <a:r>
              <a:rPr lang="en-US" sz="2800" dirty="0">
                <a:solidFill>
                  <a:srgbClr val="555555"/>
                </a:solidFill>
                <a:latin typeface="Open Sans"/>
              </a:rPr>
              <a:t>proteins, and </a:t>
            </a:r>
          </a:p>
          <a:p>
            <a:pPr marL="514350" indent="-514350">
              <a:buFont typeface="+mj-lt"/>
              <a:buAutoNum type="arabicPeriod"/>
            </a:pPr>
            <a:r>
              <a:rPr lang="en-US" sz="2800" dirty="0">
                <a:solidFill>
                  <a:srgbClr val="555555"/>
                </a:solidFill>
                <a:latin typeface="Open Sans"/>
              </a:rPr>
              <a:t>fats.  </a:t>
            </a:r>
          </a:p>
          <a:p>
            <a:r>
              <a:rPr lang="en-US" sz="2800" i="1" dirty="0">
                <a:solidFill>
                  <a:srgbClr val="555555"/>
                </a:solidFill>
                <a:latin typeface="Open Sans"/>
              </a:rPr>
              <a:t>We also need nucleic acids, but we don’t get that from our diet, we synthesize it. </a:t>
            </a:r>
            <a:endParaRPr lang="en-US" sz="2800" i="1" dirty="0"/>
          </a:p>
        </p:txBody>
      </p:sp>
    </p:spTree>
    <p:extLst>
      <p:ext uri="{BB962C8B-B14F-4D97-AF65-F5344CB8AC3E}">
        <p14:creationId xmlns:p14="http://schemas.microsoft.com/office/powerpoint/2010/main" val="1354740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02F3C71-C981-4614-98EA-D6C494F809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generated with very high confidence">
            <a:extLst>
              <a:ext uri="{FF2B5EF4-FFF2-40B4-BE49-F238E27FC236}">
                <a16:creationId xmlns:a16="http://schemas.microsoft.com/office/drawing/2014/main" id="{FE9EB2D4-465C-49A4-96CC-78241651330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29551" y="3180799"/>
            <a:ext cx="4042410" cy="2685246"/>
          </a:xfrm>
          <a:prstGeom prst="rect">
            <a:avLst/>
          </a:prstGeom>
        </p:spPr>
      </p:pic>
      <p:pic>
        <p:nvPicPr>
          <p:cNvPr id="5" name="Picture 4" descr="A drawing of a cartoon character&#10;&#10;Description generated with high confidence">
            <a:extLst>
              <a:ext uri="{FF2B5EF4-FFF2-40B4-BE49-F238E27FC236}">
                <a16:creationId xmlns:a16="http://schemas.microsoft.com/office/drawing/2014/main" id="{EAAEC078-06EA-4F73-A88E-A2FA281A6503}"/>
              </a:ext>
            </a:extLst>
          </p:cNvPr>
          <p:cNvPicPr>
            <a:picLocks noChangeAspect="1"/>
          </p:cNvPicPr>
          <p:nvPr/>
        </p:nvPicPr>
        <p:blipFill rotWithShape="1">
          <a:blip r:embed="rId4">
            <a:extLst>
              <a:ext uri="{28A0092B-C50C-407E-A947-70E740481C1C}">
                <a14:useLocalDpi xmlns:a14="http://schemas.microsoft.com/office/drawing/2010/main" val="0"/>
              </a:ext>
            </a:extLst>
          </a:blip>
          <a:srcRect r="4446"/>
          <a:stretch/>
        </p:blipFill>
        <p:spPr>
          <a:xfrm>
            <a:off x="8183302" y="306909"/>
            <a:ext cx="3334907" cy="2286000"/>
          </a:xfrm>
          <a:prstGeom prst="rect">
            <a:avLst/>
          </a:prstGeom>
        </p:spPr>
      </p:pic>
      <p:sp>
        <p:nvSpPr>
          <p:cNvPr id="2" name="Title 1">
            <a:extLst>
              <a:ext uri="{FF2B5EF4-FFF2-40B4-BE49-F238E27FC236}">
                <a16:creationId xmlns:a16="http://schemas.microsoft.com/office/drawing/2014/main" id="{E7CB3475-3E76-4283-A2CC-51D2EBE0BF58}"/>
              </a:ext>
            </a:extLst>
          </p:cNvPr>
          <p:cNvSpPr>
            <a:spLocks noGrp="1"/>
          </p:cNvSpPr>
          <p:nvPr>
            <p:ph type="title"/>
          </p:nvPr>
        </p:nvSpPr>
        <p:spPr>
          <a:xfrm>
            <a:off x="821516" y="640263"/>
            <a:ext cx="6204984" cy="1344975"/>
          </a:xfrm>
        </p:spPr>
        <p:txBody>
          <a:bodyPr>
            <a:normAutofit/>
          </a:bodyPr>
          <a:lstStyle/>
          <a:p>
            <a:r>
              <a:rPr lang="en-US" sz="4000"/>
              <a:t>Carbon</a:t>
            </a:r>
          </a:p>
        </p:txBody>
      </p:sp>
      <p:sp>
        <p:nvSpPr>
          <p:cNvPr id="3" name="Content Placeholder 2">
            <a:extLst>
              <a:ext uri="{FF2B5EF4-FFF2-40B4-BE49-F238E27FC236}">
                <a16:creationId xmlns:a16="http://schemas.microsoft.com/office/drawing/2014/main" id="{6A75895A-ADF7-49E4-A423-FF0E74F9D4A7}"/>
              </a:ext>
            </a:extLst>
          </p:cNvPr>
          <p:cNvSpPr>
            <a:spLocks noGrp="1"/>
          </p:cNvSpPr>
          <p:nvPr>
            <p:ph idx="1"/>
          </p:nvPr>
        </p:nvSpPr>
        <p:spPr>
          <a:xfrm>
            <a:off x="821515" y="2121762"/>
            <a:ext cx="6204984" cy="3626917"/>
          </a:xfrm>
        </p:spPr>
        <p:txBody>
          <a:bodyPr>
            <a:normAutofit/>
          </a:bodyPr>
          <a:lstStyle/>
          <a:p>
            <a:r>
              <a:rPr lang="en-US" sz="2000" b="1"/>
              <a:t>All life as we know it is carbon-based. ​</a:t>
            </a:r>
            <a:endParaRPr lang="en-US" sz="2000"/>
          </a:p>
          <a:p>
            <a:r>
              <a:rPr lang="en-US" sz="2000" b="1"/>
              <a:t>The term "o</a:t>
            </a:r>
            <a:r>
              <a:rPr lang="en-US" sz="2000" b="1" i="1"/>
              <a:t>rganic molecules" in science, means the molecule is composed of carbons and hydrogens.. </a:t>
            </a:r>
            <a:endParaRPr lang="en-US" sz="2000"/>
          </a:p>
          <a:p>
            <a:r>
              <a:rPr lang="en-US" sz="2000" b="1" i="1"/>
              <a:t>A carbon bound to hydrogen can be generically called a "hydrocarbon" and the bond between them can be called a "hydrocarbon bond".</a:t>
            </a:r>
            <a:endParaRPr lang="en-US" sz="2000"/>
          </a:p>
          <a:p>
            <a:r>
              <a:rPr lang="en-US" sz="2000" b="1" i="1"/>
              <a:t>Hydrocarbons are found in fossil fuels like oil, gasoline, and organic matter. These are high energy bonds that we use for energy.</a:t>
            </a:r>
            <a:endParaRPr lang="en-US" sz="2000"/>
          </a:p>
          <a:p>
            <a:pPr marL="0" indent="0">
              <a:buNone/>
            </a:pPr>
            <a:endParaRPr lang="en-US" sz="2000"/>
          </a:p>
        </p:txBody>
      </p:sp>
    </p:spTree>
    <p:extLst>
      <p:ext uri="{BB962C8B-B14F-4D97-AF65-F5344CB8AC3E}">
        <p14:creationId xmlns:p14="http://schemas.microsoft.com/office/powerpoint/2010/main" val="236496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Flowchart: Document 71">
            <a:extLst>
              <a:ext uri="{FF2B5EF4-FFF2-40B4-BE49-F238E27FC236}">
                <a16:creationId xmlns:a16="http://schemas.microsoft.com/office/drawing/2014/main" id="{D12DDE76-C203-4047-9998-63900085B5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54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2" descr="Picture">
            <a:extLst>
              <a:ext uri="{FF2B5EF4-FFF2-40B4-BE49-F238E27FC236}">
                <a16:creationId xmlns:a16="http://schemas.microsoft.com/office/drawing/2014/main" id="{6D991F81-D96A-4FDD-973A-44B7F2F801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53189" y="640080"/>
            <a:ext cx="5857024" cy="55788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92F30-4119-4B95-8FEF-7764FD3AC9F3}"/>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mj-lt"/>
                <a:ea typeface="+mj-ea"/>
                <a:cs typeface="+mj-cs"/>
              </a:rPr>
              <a:t>Carbon is able to form up to 4 strong bonds</a:t>
            </a:r>
          </a:p>
        </p:txBody>
      </p:sp>
      <p:sp>
        <p:nvSpPr>
          <p:cNvPr id="7" name="Title 1">
            <a:extLst>
              <a:ext uri="{FF2B5EF4-FFF2-40B4-BE49-F238E27FC236}">
                <a16:creationId xmlns:a16="http://schemas.microsoft.com/office/drawing/2014/main" id="{FF7A9BA0-3145-417F-8C7D-C12C2FE10BDB}"/>
              </a:ext>
            </a:extLst>
          </p:cNvPr>
          <p:cNvSpPr txBox="1">
            <a:spLocks/>
          </p:cNvSpPr>
          <p:nvPr/>
        </p:nvSpPr>
        <p:spPr>
          <a:xfrm>
            <a:off x="1139456" y="3457575"/>
            <a:ext cx="2840182" cy="2371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3200" dirty="0">
                <a:solidFill>
                  <a:srgbClr val="FF0000"/>
                </a:solidFill>
              </a:rPr>
              <a:t>Carbon is able to form up to 4 strong covalent bonds</a:t>
            </a:r>
          </a:p>
        </p:txBody>
      </p:sp>
    </p:spTree>
    <p:extLst>
      <p:ext uri="{BB962C8B-B14F-4D97-AF65-F5344CB8AC3E}">
        <p14:creationId xmlns:p14="http://schemas.microsoft.com/office/powerpoint/2010/main" val="2584816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sign&#10;&#10;Description generated with high confidence">
            <a:extLst>
              <a:ext uri="{FF2B5EF4-FFF2-40B4-BE49-F238E27FC236}">
                <a16:creationId xmlns:a16="http://schemas.microsoft.com/office/drawing/2014/main" id="{63B2CB6F-25B1-41DC-9395-E75B11964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767" y="1559571"/>
            <a:ext cx="6542117" cy="3581809"/>
          </a:xfrm>
          <a:prstGeom prst="rect">
            <a:avLst/>
          </a:prstGeom>
        </p:spPr>
      </p:pic>
      <p:sp>
        <p:nvSpPr>
          <p:cNvPr id="2" name="Title 1">
            <a:extLst>
              <a:ext uri="{FF2B5EF4-FFF2-40B4-BE49-F238E27FC236}">
                <a16:creationId xmlns:a16="http://schemas.microsoft.com/office/drawing/2014/main" id="{D92B6E28-FCEF-435F-84C7-0E7BF407B9E5}"/>
              </a:ext>
            </a:extLst>
          </p:cNvPr>
          <p:cNvSpPr>
            <a:spLocks noGrp="1"/>
          </p:cNvSpPr>
          <p:nvPr>
            <p:ph type="title"/>
          </p:nvPr>
        </p:nvSpPr>
        <p:spPr>
          <a:xfrm>
            <a:off x="321733" y="981091"/>
            <a:ext cx="4092951" cy="1624457"/>
          </a:xfrm>
        </p:spPr>
        <p:txBody>
          <a:bodyPr>
            <a:normAutofit/>
          </a:bodyPr>
          <a:lstStyle/>
          <a:p>
            <a:r>
              <a:rPr lang="en-US" sz="3600" dirty="0">
                <a:solidFill>
                  <a:schemeClr val="bg1"/>
                </a:solidFill>
              </a:rPr>
              <a:t>C, H, O and N.</a:t>
            </a:r>
          </a:p>
        </p:txBody>
      </p:sp>
      <p:sp>
        <p:nvSpPr>
          <p:cNvPr id="3" name="Content Placeholder 2">
            <a:extLst>
              <a:ext uri="{FF2B5EF4-FFF2-40B4-BE49-F238E27FC236}">
                <a16:creationId xmlns:a16="http://schemas.microsoft.com/office/drawing/2014/main" id="{414B7DDB-5089-42AE-8240-B77C70F99450}"/>
              </a:ext>
            </a:extLst>
          </p:cNvPr>
          <p:cNvSpPr>
            <a:spLocks noGrp="1"/>
          </p:cNvSpPr>
          <p:nvPr>
            <p:ph idx="1"/>
          </p:nvPr>
        </p:nvSpPr>
        <p:spPr>
          <a:xfrm>
            <a:off x="321733" y="2834809"/>
            <a:ext cx="4092951" cy="3042099"/>
          </a:xfrm>
        </p:spPr>
        <p:txBody>
          <a:bodyPr anchor="t">
            <a:normAutofit fontScale="77500" lnSpcReduction="20000"/>
          </a:bodyPr>
          <a:lstStyle/>
          <a:p>
            <a:r>
              <a:rPr lang="en-US" sz="2000" dirty="0">
                <a:solidFill>
                  <a:schemeClr val="bg1"/>
                </a:solidFill>
              </a:rPr>
              <a:t>The most important elements for life are carbon, oxygen, hydrogen and nitrogen. Surprisingly, our bodies (as well as all biological entities) is more that 96% </a:t>
            </a:r>
          </a:p>
          <a:p>
            <a:r>
              <a:rPr lang="en-US" sz="3600" dirty="0">
                <a:solidFill>
                  <a:schemeClr val="bg1"/>
                </a:solidFill>
              </a:rPr>
              <a:t>carbon</a:t>
            </a:r>
          </a:p>
          <a:p>
            <a:r>
              <a:rPr lang="en-US" sz="3600" dirty="0">
                <a:solidFill>
                  <a:schemeClr val="bg1"/>
                </a:solidFill>
              </a:rPr>
              <a:t>oxygen</a:t>
            </a:r>
          </a:p>
          <a:p>
            <a:r>
              <a:rPr lang="en-US" sz="3600" dirty="0">
                <a:solidFill>
                  <a:schemeClr val="bg1"/>
                </a:solidFill>
              </a:rPr>
              <a:t>hydrogen  </a:t>
            </a:r>
          </a:p>
          <a:p>
            <a:r>
              <a:rPr lang="en-US" sz="3600" dirty="0">
                <a:solidFill>
                  <a:schemeClr val="bg1"/>
                </a:solidFill>
              </a:rPr>
              <a:t>nitrogen</a:t>
            </a:r>
            <a:r>
              <a:rPr lang="en-US" sz="2000" dirty="0">
                <a:solidFill>
                  <a:schemeClr val="bg1"/>
                </a:solidFill>
              </a:rPr>
              <a:t> </a:t>
            </a:r>
          </a:p>
          <a:p>
            <a:r>
              <a:rPr lang="en-US" sz="2000" dirty="0">
                <a:solidFill>
                  <a:schemeClr val="bg1"/>
                </a:solidFill>
              </a:rPr>
              <a:t>Sulfur and phosphorus are often added to the list as well.  </a:t>
            </a:r>
          </a:p>
        </p:txBody>
      </p:sp>
      <p:sp>
        <p:nvSpPr>
          <p:cNvPr id="6" name="Rectangle: Rounded Corners 5">
            <a:extLst>
              <a:ext uri="{FF2B5EF4-FFF2-40B4-BE49-F238E27FC236}">
                <a16:creationId xmlns:a16="http://schemas.microsoft.com/office/drawing/2014/main" id="{C62096D9-58A7-40F6-A340-AD4D35E3309B}"/>
              </a:ext>
            </a:extLst>
          </p:cNvPr>
          <p:cNvSpPr/>
          <p:nvPr/>
        </p:nvSpPr>
        <p:spPr>
          <a:xfrm rot="1380991">
            <a:off x="9892725" y="1461861"/>
            <a:ext cx="814885" cy="8624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latin typeface="AR DARLING" panose="02000000000000000000" pitchFamily="2" charset="0"/>
              </a:rPr>
              <a:t>96%</a:t>
            </a:r>
          </a:p>
        </p:txBody>
      </p:sp>
    </p:spTree>
    <p:extLst>
      <p:ext uri="{BB962C8B-B14F-4D97-AF65-F5344CB8AC3E}">
        <p14:creationId xmlns:p14="http://schemas.microsoft.com/office/powerpoint/2010/main" val="145726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7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2" descr="organic compounds">
            <a:extLst>
              <a:ext uri="{FF2B5EF4-FFF2-40B4-BE49-F238E27FC236}">
                <a16:creationId xmlns:a16="http://schemas.microsoft.com/office/drawing/2014/main" id="{0A3FE81A-5908-4C59-A7C1-F915B1AC79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16464" y="566464"/>
            <a:ext cx="7029736"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60F074B-3078-4D82-A650-3F55F09C618B}"/>
              </a:ext>
            </a:extLst>
          </p:cNvPr>
          <p:cNvSpPr/>
          <p:nvPr/>
        </p:nvSpPr>
        <p:spPr>
          <a:xfrm>
            <a:off x="785236" y="1955156"/>
            <a:ext cx="3562440" cy="3108543"/>
          </a:xfrm>
          <a:prstGeom prst="rect">
            <a:avLst/>
          </a:prstGeom>
        </p:spPr>
        <p:txBody>
          <a:bodyPr wrap="square">
            <a:spAutoFit/>
          </a:bodyPr>
          <a:lstStyle/>
          <a:p>
            <a:r>
              <a:rPr lang="en-US" sz="2800" b="1" dirty="0"/>
              <a:t>Main Classes of Carbon Compounds</a:t>
            </a:r>
            <a:endParaRPr lang="en-US" sz="2800" dirty="0"/>
          </a:p>
          <a:p>
            <a:r>
              <a:rPr lang="en-US" sz="2800" dirty="0"/>
              <a:t>There are four principle groups of organic compounds that contribute to much of the structure and function of a cell.</a:t>
            </a:r>
          </a:p>
        </p:txBody>
      </p:sp>
    </p:spTree>
    <p:extLst>
      <p:ext uri="{BB962C8B-B14F-4D97-AF65-F5344CB8AC3E}">
        <p14:creationId xmlns:p14="http://schemas.microsoft.com/office/powerpoint/2010/main" val="32716165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E41B2E-FA6F-4811-B42E-7A8B44945D43}"/>
              </a:ext>
            </a:extLst>
          </p:cNvPr>
          <p:cNvPicPr>
            <a:picLocks noChangeAspect="1"/>
          </p:cNvPicPr>
          <p:nvPr/>
        </p:nvPicPr>
        <p:blipFill rotWithShape="1">
          <a:blip r:embed="rId2">
            <a:extLst>
              <a:ext uri="{28A0092B-C50C-407E-A947-70E740481C1C}">
                <a14:useLocalDpi xmlns:a14="http://schemas.microsoft.com/office/drawing/2010/main" val="0"/>
              </a:ext>
            </a:extLst>
          </a:blip>
          <a:srcRect l="415" r="-660"/>
          <a:stretch/>
        </p:blipFill>
        <p:spPr>
          <a:xfrm>
            <a:off x="4636008" y="640082"/>
            <a:ext cx="7555992" cy="5577837"/>
          </a:xfrm>
          <a:prstGeom prst="rect">
            <a:avLst/>
          </a:prstGeom>
          <a:effectLst/>
        </p:spPr>
      </p:pic>
      <p:sp>
        <p:nvSpPr>
          <p:cNvPr id="2" name="Title 1">
            <a:extLst>
              <a:ext uri="{FF2B5EF4-FFF2-40B4-BE49-F238E27FC236}">
                <a16:creationId xmlns:a16="http://schemas.microsoft.com/office/drawing/2014/main" id="{817D9470-6442-49F1-A2D3-2A6978AFADE6}"/>
              </a:ext>
            </a:extLst>
          </p:cNvPr>
          <p:cNvSpPr>
            <a:spLocks noGrp="1"/>
          </p:cNvSpPr>
          <p:nvPr>
            <p:ph type="title"/>
          </p:nvPr>
        </p:nvSpPr>
        <p:spPr>
          <a:xfrm>
            <a:off x="648929" y="629266"/>
            <a:ext cx="3667039" cy="1676603"/>
          </a:xfrm>
        </p:spPr>
        <p:txBody>
          <a:bodyPr>
            <a:normAutofit/>
          </a:bodyPr>
          <a:lstStyle/>
          <a:p>
            <a:pPr algn="ctr"/>
            <a:r>
              <a:rPr lang="en-US" dirty="0"/>
              <a:t>Bonding</a:t>
            </a:r>
          </a:p>
        </p:txBody>
      </p:sp>
      <p:sp>
        <p:nvSpPr>
          <p:cNvPr id="3" name="Content Placeholder 2">
            <a:extLst>
              <a:ext uri="{FF2B5EF4-FFF2-40B4-BE49-F238E27FC236}">
                <a16:creationId xmlns:a16="http://schemas.microsoft.com/office/drawing/2014/main" id="{9CA5FB34-0135-4C9E-AD52-8D3453911444}"/>
              </a:ext>
            </a:extLst>
          </p:cNvPr>
          <p:cNvSpPr>
            <a:spLocks noGrp="1"/>
          </p:cNvSpPr>
          <p:nvPr>
            <p:ph idx="1"/>
          </p:nvPr>
        </p:nvSpPr>
        <p:spPr>
          <a:xfrm>
            <a:off x="648930" y="2732566"/>
            <a:ext cx="3667037" cy="3491253"/>
          </a:xfrm>
        </p:spPr>
        <p:txBody>
          <a:bodyPr>
            <a:normAutofit/>
          </a:bodyPr>
          <a:lstStyle/>
          <a:p>
            <a:r>
              <a:rPr lang="en-US" sz="1700" dirty="0"/>
              <a:t>Monosaccharides are joined via </a:t>
            </a:r>
            <a:r>
              <a:rPr lang="en-US" sz="1700" i="1" dirty="0"/>
              <a:t>glyosidic linkages</a:t>
            </a:r>
            <a:r>
              <a:rPr lang="en-US" sz="1700" dirty="0"/>
              <a:t> to form disaccharides and polysaccharides</a:t>
            </a:r>
          </a:p>
          <a:p>
            <a:r>
              <a:rPr lang="en-US" sz="1700" dirty="0"/>
              <a:t>Amino acids are joined via </a:t>
            </a:r>
            <a:r>
              <a:rPr lang="en-US" sz="1700" i="1" dirty="0"/>
              <a:t>peptide bonds</a:t>
            </a:r>
            <a:r>
              <a:rPr lang="en-US" sz="1700" dirty="0"/>
              <a:t> to make polypeptide chains </a:t>
            </a:r>
          </a:p>
          <a:p>
            <a:r>
              <a:rPr lang="en-US" sz="1700" dirty="0"/>
              <a:t>Glycerol and fatty acids are joined via an </a:t>
            </a:r>
            <a:r>
              <a:rPr lang="en-US" sz="1700" i="1" dirty="0"/>
              <a:t>ester linkage</a:t>
            </a:r>
            <a:r>
              <a:rPr lang="en-US" sz="1700" dirty="0"/>
              <a:t> to create triglycerides (ether linkage in archaea)</a:t>
            </a:r>
          </a:p>
          <a:p>
            <a:r>
              <a:rPr lang="en-US" sz="1700" dirty="0"/>
              <a:t>Nucleotides are joined by </a:t>
            </a:r>
            <a:r>
              <a:rPr lang="en-US" sz="1700" i="1" dirty="0"/>
              <a:t>phosphodiester bonds</a:t>
            </a:r>
            <a:r>
              <a:rPr lang="en-US" sz="1700" dirty="0"/>
              <a:t> to form polynucleotide chains</a:t>
            </a:r>
          </a:p>
        </p:txBody>
      </p:sp>
    </p:spTree>
    <p:extLst>
      <p:ext uri="{BB962C8B-B14F-4D97-AF65-F5344CB8AC3E}">
        <p14:creationId xmlns:p14="http://schemas.microsoft.com/office/powerpoint/2010/main" val="1211663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33CE-811D-48EA-B408-F8A41A953DD5}"/>
              </a:ext>
            </a:extLst>
          </p:cNvPr>
          <p:cNvSpPr>
            <a:spLocks noGrp="1"/>
          </p:cNvSpPr>
          <p:nvPr>
            <p:ph type="title"/>
          </p:nvPr>
        </p:nvSpPr>
        <p:spPr>
          <a:xfrm>
            <a:off x="238813" y="365125"/>
            <a:ext cx="3842993" cy="1325563"/>
          </a:xfrm>
        </p:spPr>
        <p:txBody>
          <a:bodyPr>
            <a:noAutofit/>
          </a:bodyPr>
          <a:lstStyle/>
          <a:p>
            <a:pPr algn="ctr"/>
            <a:r>
              <a:rPr lang="en-US" sz="3600" b="1" dirty="0">
                <a:effectLst>
                  <a:outerShdw blurRad="38100" dist="38100" dir="2700000" algn="tl">
                    <a:srgbClr val="000000">
                      <a:alpha val="43137"/>
                    </a:srgbClr>
                  </a:outerShdw>
                </a:effectLst>
              </a:rPr>
              <a:t>oxidation-reduction (redox) reaction</a:t>
            </a:r>
            <a:br>
              <a:rPr lang="en-US" sz="3600" b="1" dirty="0">
                <a:effectLst>
                  <a:outerShdw blurRad="38100" dist="38100" dir="2700000" algn="tl">
                    <a:srgbClr val="000000">
                      <a:alpha val="43137"/>
                    </a:srgbClr>
                  </a:outerShdw>
                </a:effectLst>
              </a:rPr>
            </a:br>
            <a:endParaRPr lang="en-US" sz="3600" dirty="0">
              <a:effectLst>
                <a:outerShdw blurRad="38100" dist="38100" dir="2700000" algn="tl">
                  <a:srgbClr val="000000">
                    <a:alpha val="43137"/>
                  </a:srgbClr>
                </a:outerShdw>
              </a:effectLst>
            </a:endParaRPr>
          </a:p>
        </p:txBody>
      </p:sp>
      <p:sp>
        <p:nvSpPr>
          <p:cNvPr id="76803" name="Rectangle 3"/>
          <p:cNvSpPr>
            <a:spLocks noGrp="1" noChangeArrowheads="1"/>
          </p:cNvSpPr>
          <p:nvPr>
            <p:ph idx="1"/>
          </p:nvPr>
        </p:nvSpPr>
        <p:spPr>
          <a:xfrm>
            <a:off x="838200" y="1825625"/>
            <a:ext cx="3329065" cy="4351338"/>
          </a:xfrm>
        </p:spPr>
        <p:txBody>
          <a:bodyPr>
            <a:normAutofit fontScale="92500" lnSpcReduction="10000"/>
          </a:bodyPr>
          <a:lstStyle/>
          <a:p>
            <a:r>
              <a:rPr lang="en-US" sz="3800" b="1" dirty="0"/>
              <a:t>Oxidation – the gaining of an oxygen atom or the loss of a hydrogen atom </a:t>
            </a:r>
          </a:p>
          <a:p>
            <a:r>
              <a:rPr lang="en-US" sz="3800" b="1" dirty="0"/>
              <a:t>Oxidation can also be described as the loss of an electron (e</a:t>
            </a:r>
            <a:r>
              <a:rPr lang="en-US" sz="3800" b="1" baseline="30000" dirty="0"/>
              <a:t>-</a:t>
            </a:r>
            <a:r>
              <a:rPr lang="en-US" sz="3800" b="1" dirty="0"/>
              <a:t>)</a:t>
            </a:r>
          </a:p>
        </p:txBody>
      </p:sp>
      <p:pic>
        <p:nvPicPr>
          <p:cNvPr id="6" name="Content Placeholder 4" descr="A close up of a logo&#10;&#10;Description generated with high confidence">
            <a:extLst>
              <a:ext uri="{FF2B5EF4-FFF2-40B4-BE49-F238E27FC236}">
                <a16:creationId xmlns:a16="http://schemas.microsoft.com/office/drawing/2014/main" id="{165C65FE-E227-49E2-9B47-FCFB9DAE7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265" y="110601"/>
            <a:ext cx="7785922" cy="6421914"/>
          </a:xfrm>
          <a:prstGeom prst="rect">
            <a:avLst/>
          </a:prstGeom>
        </p:spPr>
      </p:pic>
    </p:spTree>
    <p:extLst>
      <p:ext uri="{BB962C8B-B14F-4D97-AF65-F5344CB8AC3E}">
        <p14:creationId xmlns:p14="http://schemas.microsoft.com/office/powerpoint/2010/main" val="2216968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entr" presetSubtype="0" fill="hold" grpId="0" nodeType="with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fade">
                                      <p:cBhvr>
                                        <p:cTn id="7" dur="500"/>
                                        <p:tgtEl>
                                          <p:spTgt spid="76803">
                                            <p:txEl>
                                              <p:pRg st="0" end="0"/>
                                            </p:txEl>
                                          </p:spTgt>
                                        </p:tgtEl>
                                      </p:cBhvr>
                                    </p:animEffect>
                                    <p:anim calcmode="lin" valueType="num">
                                      <p:cBhvr>
                                        <p:cTn id="8" dur="5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680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6803">
                                            <p:txEl>
                                              <p:pRg st="1" end="1"/>
                                            </p:txEl>
                                          </p:spTgt>
                                        </p:tgtEl>
                                        <p:attrNameLst>
                                          <p:attrName>style.visibility</p:attrName>
                                        </p:attrNameLst>
                                      </p:cBhvr>
                                      <p:to>
                                        <p:strVal val="visible"/>
                                      </p:to>
                                    </p:set>
                                    <p:animEffect transition="in" filter="fade">
                                      <p:cBhvr>
                                        <p:cTn id="14" dur="500"/>
                                        <p:tgtEl>
                                          <p:spTgt spid="76803">
                                            <p:txEl>
                                              <p:pRg st="1" end="1"/>
                                            </p:txEl>
                                          </p:spTgt>
                                        </p:tgtEl>
                                      </p:cBhvr>
                                    </p:animEffect>
                                    <p:anim calcmode="lin" valueType="num">
                                      <p:cBhvr>
                                        <p:cTn id="15" dur="500" fill="hold"/>
                                        <p:tgtEl>
                                          <p:spTgt spid="7680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76803">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8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Picture 2" descr="Picture">
            <a:extLst>
              <a:ext uri="{FF2B5EF4-FFF2-40B4-BE49-F238E27FC236}">
                <a16:creationId xmlns:a16="http://schemas.microsoft.com/office/drawing/2014/main" id="{99F6A6AE-63B0-4880-8B60-748D62195F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7022" y="643467"/>
            <a:ext cx="1003795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212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DC79-A84F-41DC-8802-F70B4D14CC68}"/>
              </a:ext>
            </a:extLst>
          </p:cNvPr>
          <p:cNvSpPr>
            <a:spLocks noGrp="1"/>
          </p:cNvSpPr>
          <p:nvPr>
            <p:ph type="title"/>
          </p:nvPr>
        </p:nvSpPr>
        <p:spPr>
          <a:xfrm>
            <a:off x="493954" y="246214"/>
            <a:ext cx="6208059" cy="1325563"/>
          </a:xfrm>
        </p:spPr>
        <p:txBody>
          <a:bodyPr/>
          <a:lstStyle/>
          <a:p>
            <a:pPr algn="ctr"/>
            <a:r>
              <a:rPr lang="en-US" dirty="0">
                <a:ln>
                  <a:solidFill>
                    <a:schemeClr val="tx1"/>
                  </a:solidFill>
                </a:ln>
                <a:solidFill>
                  <a:srgbClr val="D58EDA"/>
                </a:solidFill>
              </a:rPr>
              <a:t>CELLULAR  RESPIRATION</a:t>
            </a:r>
          </a:p>
        </p:txBody>
      </p:sp>
      <p:sp>
        <p:nvSpPr>
          <p:cNvPr id="3" name="Content Placeholder 2">
            <a:extLst>
              <a:ext uri="{FF2B5EF4-FFF2-40B4-BE49-F238E27FC236}">
                <a16:creationId xmlns:a16="http://schemas.microsoft.com/office/drawing/2014/main" id="{F2310766-C581-401E-8462-608610B30CA1}"/>
              </a:ext>
            </a:extLst>
          </p:cNvPr>
          <p:cNvSpPr>
            <a:spLocks noGrp="1"/>
          </p:cNvSpPr>
          <p:nvPr>
            <p:ph idx="1"/>
          </p:nvPr>
        </p:nvSpPr>
        <p:spPr>
          <a:xfrm>
            <a:off x="838200" y="3551067"/>
            <a:ext cx="10515600" cy="2625895"/>
          </a:xfrm>
        </p:spPr>
        <p:txBody>
          <a:bodyPr>
            <a:normAutofit/>
          </a:bodyPr>
          <a:lstStyle/>
          <a:p>
            <a:r>
              <a:rPr lang="en-US" dirty="0"/>
              <a:t>What is cellular respiration? </a:t>
            </a:r>
            <a:r>
              <a:rPr lang="en-US" sz="3900" i="1" dirty="0">
                <a:ln>
                  <a:solidFill>
                    <a:schemeClr val="tx1"/>
                  </a:solidFill>
                </a:ln>
                <a:solidFill>
                  <a:srgbClr val="C27AD8"/>
                </a:solidFill>
              </a:rPr>
              <a:t>Respiration takes place when any organic compound (usually carbohydrate) is oxidized completely (usually to CO</a:t>
            </a:r>
            <a:r>
              <a:rPr lang="en-US" sz="3900" i="1" baseline="-25000" dirty="0">
                <a:ln>
                  <a:solidFill>
                    <a:schemeClr val="tx1"/>
                  </a:solidFill>
                </a:ln>
                <a:solidFill>
                  <a:srgbClr val="C27AD8"/>
                </a:solidFill>
              </a:rPr>
              <a:t>2</a:t>
            </a:r>
            <a:r>
              <a:rPr lang="en-US" sz="3900" i="1" dirty="0">
                <a:ln>
                  <a:solidFill>
                    <a:schemeClr val="tx1"/>
                  </a:solidFill>
                </a:ln>
                <a:solidFill>
                  <a:srgbClr val="C27AD8"/>
                </a:solidFill>
              </a:rPr>
              <a:t> and H</a:t>
            </a:r>
            <a:r>
              <a:rPr lang="en-US" sz="3900" i="1" baseline="-25000" dirty="0">
                <a:ln>
                  <a:solidFill>
                    <a:schemeClr val="tx1"/>
                  </a:solidFill>
                </a:ln>
                <a:solidFill>
                  <a:srgbClr val="C27AD8"/>
                </a:solidFill>
              </a:rPr>
              <a:t>2</a:t>
            </a:r>
            <a:r>
              <a:rPr lang="en-US" sz="3900" i="1" dirty="0">
                <a:ln>
                  <a:solidFill>
                    <a:schemeClr val="tx1"/>
                  </a:solidFill>
                </a:ln>
                <a:solidFill>
                  <a:srgbClr val="C27AD8"/>
                </a:solidFill>
              </a:rPr>
              <a:t>O). </a:t>
            </a:r>
          </a:p>
          <a:p>
            <a:r>
              <a:rPr lang="en-US" dirty="0"/>
              <a:t>Let’s look at the different types of cellular respiration and then show some examples of each type of bacteria.</a:t>
            </a:r>
          </a:p>
        </p:txBody>
      </p:sp>
      <p:pic>
        <p:nvPicPr>
          <p:cNvPr id="5" name="Picture 4">
            <a:extLst>
              <a:ext uri="{FF2B5EF4-FFF2-40B4-BE49-F238E27FC236}">
                <a16:creationId xmlns:a16="http://schemas.microsoft.com/office/drawing/2014/main" id="{97837858-4686-40E0-A801-B8B31CC92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78921" y="112589"/>
            <a:ext cx="3159068" cy="2918377"/>
          </a:xfrm>
          <a:prstGeom prst="rect">
            <a:avLst/>
          </a:prstGeom>
        </p:spPr>
      </p:pic>
    </p:spTree>
    <p:extLst>
      <p:ext uri="{BB962C8B-B14F-4D97-AF65-F5344CB8AC3E}">
        <p14:creationId xmlns:p14="http://schemas.microsoft.com/office/powerpoint/2010/main" val="3666927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Top Corners Rounded 14">
            <a:extLst>
              <a:ext uri="{FF2B5EF4-FFF2-40B4-BE49-F238E27FC236}">
                <a16:creationId xmlns:a16="http://schemas.microsoft.com/office/drawing/2014/main"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4">
            <a:extLst>
              <a:ext uri="{FF2B5EF4-FFF2-40B4-BE49-F238E27FC236}">
                <a16:creationId xmlns:a16="http://schemas.microsoft.com/office/drawing/2014/main" id="{6EF55381-72AF-42EC-81B3-82821B251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855" y="467256"/>
            <a:ext cx="6283941" cy="5766440"/>
          </a:xfrm>
          <a:prstGeom prst="rect">
            <a:avLst/>
          </a:prstGeom>
        </p:spPr>
      </p:pic>
      <p:sp>
        <p:nvSpPr>
          <p:cNvPr id="2" name="Title 1">
            <a:extLst>
              <a:ext uri="{FF2B5EF4-FFF2-40B4-BE49-F238E27FC236}">
                <a16:creationId xmlns:a16="http://schemas.microsoft.com/office/drawing/2014/main" id="{131C789A-70A0-475A-9780-D8B90399FB82}"/>
              </a:ext>
            </a:extLst>
          </p:cNvPr>
          <p:cNvSpPr>
            <a:spLocks noGrp="1"/>
          </p:cNvSpPr>
          <p:nvPr>
            <p:ph type="title"/>
          </p:nvPr>
        </p:nvSpPr>
        <p:spPr>
          <a:xfrm>
            <a:off x="321733" y="981091"/>
            <a:ext cx="4092951" cy="1624457"/>
          </a:xfrm>
        </p:spPr>
        <p:txBody>
          <a:bodyPr>
            <a:normAutofit fontScale="90000"/>
          </a:bodyPr>
          <a:lstStyle/>
          <a:p>
            <a:r>
              <a:rPr lang="en-US" altLang="en-US" sz="3600" dirty="0">
                <a:solidFill>
                  <a:schemeClr val="bg1"/>
                </a:solidFill>
                <a:cs typeface="ＭＳ Ｐゴシック" pitchFamily="-106" charset="-128"/>
              </a:rPr>
              <a:t>Metabolism = all the biochemical reactions taking place in an organism.</a:t>
            </a:r>
            <a:br>
              <a:rPr lang="en-US" altLang="en-US" sz="3600" dirty="0">
                <a:solidFill>
                  <a:schemeClr val="bg1"/>
                </a:solidFill>
                <a:cs typeface="ＭＳ Ｐゴシック" pitchFamily="-106" charset="-128"/>
              </a:rPr>
            </a:br>
            <a:endParaRPr lang="en-US" sz="3600" dirty="0">
              <a:solidFill>
                <a:schemeClr val="bg1"/>
              </a:solidFill>
            </a:endParaRPr>
          </a:p>
        </p:txBody>
      </p:sp>
      <p:sp>
        <p:nvSpPr>
          <p:cNvPr id="10" name="Content Placeholder 9"/>
          <p:cNvSpPr>
            <a:spLocks noGrp="1"/>
          </p:cNvSpPr>
          <p:nvPr>
            <p:ph idx="1"/>
          </p:nvPr>
        </p:nvSpPr>
        <p:spPr>
          <a:xfrm>
            <a:off x="321733" y="2834809"/>
            <a:ext cx="4092951" cy="3042099"/>
          </a:xfrm>
        </p:spPr>
        <p:txBody>
          <a:bodyPr anchor="t">
            <a:normAutofit/>
          </a:bodyPr>
          <a:lstStyle/>
          <a:p>
            <a:pPr lvl="1">
              <a:spcBef>
                <a:spcPts val="0"/>
              </a:spcBef>
              <a:buFont typeface=".AppleSystemUIFont" charset="-120"/>
              <a:buChar char="–"/>
              <a:defRPr/>
            </a:pPr>
            <a:r>
              <a:rPr lang="en-US" altLang="en-US" dirty="0">
                <a:solidFill>
                  <a:schemeClr val="bg1"/>
                </a:solidFill>
              </a:rPr>
              <a:t>Anabolic reactions: </a:t>
            </a:r>
          </a:p>
          <a:p>
            <a:pPr lvl="2">
              <a:spcBef>
                <a:spcPts val="0"/>
              </a:spcBef>
              <a:buFont typeface="Courier New" charset="0"/>
              <a:buChar char="o"/>
              <a:defRPr/>
            </a:pPr>
            <a:r>
              <a:rPr lang="en-US" altLang="en-US" dirty="0">
                <a:solidFill>
                  <a:schemeClr val="bg1"/>
                </a:solidFill>
              </a:rPr>
              <a:t>Build polymers from smaller building blocks.</a:t>
            </a:r>
          </a:p>
          <a:p>
            <a:pPr lvl="2">
              <a:spcBef>
                <a:spcPts val="0"/>
              </a:spcBef>
              <a:buFont typeface="Courier New" charset="0"/>
              <a:buChar char="o"/>
              <a:defRPr/>
            </a:pPr>
            <a:r>
              <a:rPr lang="en-US" altLang="en-US" dirty="0">
                <a:solidFill>
                  <a:schemeClr val="bg1"/>
                </a:solidFill>
              </a:rPr>
              <a:t>Endergonic reactions because energy input is required.</a:t>
            </a:r>
          </a:p>
          <a:p>
            <a:pPr lvl="1">
              <a:spcBef>
                <a:spcPts val="0"/>
              </a:spcBef>
              <a:buFont typeface=".AppleSystemUIFont" charset="-120"/>
              <a:buChar char="–"/>
              <a:defRPr/>
            </a:pPr>
            <a:r>
              <a:rPr lang="en-US" altLang="en-US" dirty="0">
                <a:solidFill>
                  <a:schemeClr val="bg1"/>
                </a:solidFill>
              </a:rPr>
              <a:t>Catabolic reactions:</a:t>
            </a:r>
          </a:p>
          <a:p>
            <a:pPr lvl="2">
              <a:spcBef>
                <a:spcPts val="0"/>
              </a:spcBef>
              <a:buFont typeface="Courier New" charset="0"/>
              <a:buChar char="o"/>
              <a:defRPr/>
            </a:pPr>
            <a:r>
              <a:rPr lang="en-US" altLang="en-US" dirty="0">
                <a:solidFill>
                  <a:schemeClr val="bg1"/>
                </a:solidFill>
              </a:rPr>
              <a:t>Break down polymers into simpler molecules.</a:t>
            </a:r>
          </a:p>
          <a:p>
            <a:pPr lvl="2">
              <a:spcBef>
                <a:spcPts val="0"/>
              </a:spcBef>
              <a:buFont typeface="Courier New" charset="0"/>
              <a:buChar char="o"/>
              <a:defRPr/>
            </a:pPr>
            <a:r>
              <a:rPr lang="en-US" altLang="en-US" dirty="0">
                <a:solidFill>
                  <a:schemeClr val="bg1"/>
                </a:solidFill>
              </a:rPr>
              <a:t>Exergonic reactions because energy is released.</a:t>
            </a:r>
            <a:endParaRPr lang="en-US" sz="2000" dirty="0">
              <a:solidFill>
                <a:schemeClr val="bg1"/>
              </a:solidFill>
            </a:endParaRPr>
          </a:p>
        </p:txBody>
      </p:sp>
      <p:sp>
        <p:nvSpPr>
          <p:cNvPr id="5" name="Rectangle: Rounded Corners 4">
            <a:extLst>
              <a:ext uri="{FF2B5EF4-FFF2-40B4-BE49-F238E27FC236}">
                <a16:creationId xmlns:a16="http://schemas.microsoft.com/office/drawing/2014/main" id="{91234B0A-71B7-4B60-8D5B-42DABE3A20A5}"/>
              </a:ext>
            </a:extLst>
          </p:cNvPr>
          <p:cNvSpPr/>
          <p:nvPr/>
        </p:nvSpPr>
        <p:spPr>
          <a:xfrm>
            <a:off x="5332855" y="624297"/>
            <a:ext cx="1944638" cy="264680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169FBAD-862A-4801-B7ED-77D43C73AC9E}"/>
              </a:ext>
            </a:extLst>
          </p:cNvPr>
          <p:cNvSpPr/>
          <p:nvPr/>
        </p:nvSpPr>
        <p:spPr>
          <a:xfrm>
            <a:off x="7277493" y="624294"/>
            <a:ext cx="2253006" cy="264680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6ED9EA7-2BF6-4463-85A6-5496DD30A7F0}"/>
              </a:ext>
            </a:extLst>
          </p:cNvPr>
          <p:cNvSpPr/>
          <p:nvPr/>
        </p:nvSpPr>
        <p:spPr>
          <a:xfrm>
            <a:off x="9530499" y="624295"/>
            <a:ext cx="1564849" cy="264680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66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8F658940-5F20-4C65-90E1-CA5479B21B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0828" y="643467"/>
            <a:ext cx="7930344" cy="5571066"/>
          </a:xfrm>
          <a:prstGeom prst="rect">
            <a:avLst/>
          </a:prstGeom>
        </p:spPr>
      </p:pic>
      <p:sp>
        <p:nvSpPr>
          <p:cNvPr id="6" name="Arrow: Down 5">
            <a:extLst>
              <a:ext uri="{FF2B5EF4-FFF2-40B4-BE49-F238E27FC236}">
                <a16:creationId xmlns:a16="http://schemas.microsoft.com/office/drawing/2014/main" id="{E6760CE2-12C0-456C-8C67-048D58A8E26D}"/>
              </a:ext>
            </a:extLst>
          </p:cNvPr>
          <p:cNvSpPr/>
          <p:nvPr/>
        </p:nvSpPr>
        <p:spPr>
          <a:xfrm rot="10800000">
            <a:off x="1233588" y="899608"/>
            <a:ext cx="658734" cy="45854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3DCE24F-51D8-40A9-930F-B561539BEC26}"/>
              </a:ext>
            </a:extLst>
          </p:cNvPr>
          <p:cNvSpPr/>
          <p:nvPr/>
        </p:nvSpPr>
        <p:spPr>
          <a:xfrm rot="16200000">
            <a:off x="-419225" y="2730665"/>
            <a:ext cx="271580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Catabolism</a:t>
            </a:r>
          </a:p>
        </p:txBody>
      </p:sp>
    </p:spTree>
    <p:extLst>
      <p:ext uri="{BB962C8B-B14F-4D97-AF65-F5344CB8AC3E}">
        <p14:creationId xmlns:p14="http://schemas.microsoft.com/office/powerpoint/2010/main" val="362730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2" descr="Picture">
            <a:extLst>
              <a:ext uri="{FF2B5EF4-FFF2-40B4-BE49-F238E27FC236}">
                <a16:creationId xmlns:a16="http://schemas.microsoft.com/office/drawing/2014/main" id="{9CE4633C-54C9-482B-9896-1B3B225F83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2595" y="546048"/>
            <a:ext cx="10626810" cy="589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305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B66932D9-A490-4564-B2D4-B6CB2B18F7F4}"/>
              </a:ext>
            </a:extLst>
          </p:cNvPr>
          <p:cNvPicPr>
            <a:picLocks noChangeAspect="1"/>
          </p:cNvPicPr>
          <p:nvPr/>
        </p:nvPicPr>
        <p:blipFill rotWithShape="1">
          <a:blip r:embed="rId2">
            <a:extLst>
              <a:ext uri="{28A0092B-C50C-407E-A947-70E740481C1C}">
                <a14:useLocalDpi xmlns:a14="http://schemas.microsoft.com/office/drawing/2010/main" val="0"/>
              </a:ext>
            </a:extLst>
          </a:blip>
          <a:srcRect t="2995" r="1" b="1"/>
          <a:stretch/>
        </p:blipFill>
        <p:spPr>
          <a:xfrm>
            <a:off x="4636008" y="640082"/>
            <a:ext cx="6916329" cy="5577837"/>
          </a:xfrm>
          <a:prstGeom prst="rect">
            <a:avLst/>
          </a:prstGeom>
          <a:effectLst/>
        </p:spPr>
      </p:pic>
      <p:sp>
        <p:nvSpPr>
          <p:cNvPr id="2" name="Title 1">
            <a:extLst>
              <a:ext uri="{FF2B5EF4-FFF2-40B4-BE49-F238E27FC236}">
                <a16:creationId xmlns:a16="http://schemas.microsoft.com/office/drawing/2014/main" id="{1E8D5775-AD13-4C9A-ACDD-80CE83079620}"/>
              </a:ext>
            </a:extLst>
          </p:cNvPr>
          <p:cNvSpPr>
            <a:spLocks noGrp="1"/>
          </p:cNvSpPr>
          <p:nvPr>
            <p:ph type="title"/>
          </p:nvPr>
        </p:nvSpPr>
        <p:spPr>
          <a:xfrm>
            <a:off x="648929" y="629266"/>
            <a:ext cx="3667039" cy="1676603"/>
          </a:xfrm>
        </p:spPr>
        <p:txBody>
          <a:bodyPr>
            <a:normAutofit/>
          </a:bodyPr>
          <a:lstStyle/>
          <a:p>
            <a:r>
              <a:rPr lang="en-US" b="1" u="sng" dirty="0"/>
              <a:t>Lipids</a:t>
            </a:r>
            <a:endParaRPr lang="en-US" dirty="0"/>
          </a:p>
        </p:txBody>
      </p:sp>
      <p:sp>
        <p:nvSpPr>
          <p:cNvPr id="3" name="Content Placeholder 2">
            <a:extLst>
              <a:ext uri="{FF2B5EF4-FFF2-40B4-BE49-F238E27FC236}">
                <a16:creationId xmlns:a16="http://schemas.microsoft.com/office/drawing/2014/main" id="{F822ABFA-384D-430C-BE3F-D7F7CB2D5350}"/>
              </a:ext>
            </a:extLst>
          </p:cNvPr>
          <p:cNvSpPr>
            <a:spLocks noGrp="1"/>
          </p:cNvSpPr>
          <p:nvPr>
            <p:ph idx="1"/>
          </p:nvPr>
        </p:nvSpPr>
        <p:spPr>
          <a:xfrm>
            <a:off x="648930" y="2438400"/>
            <a:ext cx="3667037" cy="3785419"/>
          </a:xfrm>
        </p:spPr>
        <p:txBody>
          <a:bodyPr>
            <a:normAutofit/>
          </a:bodyPr>
          <a:lstStyle/>
          <a:p>
            <a:r>
              <a:rPr lang="en-US" sz="1800"/>
              <a:t>Non-polar, hydrophobic molecules which may come in a variety of forms </a:t>
            </a:r>
          </a:p>
          <a:p>
            <a:r>
              <a:rPr lang="en-US" sz="1800"/>
              <a:t>Lipids serve as a major component of cell membranes (phospholipids and cholesterol)</a:t>
            </a:r>
          </a:p>
          <a:p>
            <a:r>
              <a:rPr lang="en-US" sz="1800"/>
              <a:t>They may be utilized as a long-term energy storage molecule (fats and oils)</a:t>
            </a:r>
          </a:p>
          <a:p>
            <a:r>
              <a:rPr lang="en-US" sz="1800"/>
              <a:t>Also may function as a signaling molecule (steroids)</a:t>
            </a:r>
          </a:p>
          <a:p>
            <a:pPr marL="0" indent="0">
              <a:buNone/>
            </a:pPr>
            <a:endParaRPr lang="en-US" sz="1800"/>
          </a:p>
        </p:txBody>
      </p:sp>
    </p:spTree>
    <p:extLst>
      <p:ext uri="{BB962C8B-B14F-4D97-AF65-F5344CB8AC3E}">
        <p14:creationId xmlns:p14="http://schemas.microsoft.com/office/powerpoint/2010/main" val="1286151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bject, abacus&#10;&#10;Description generated with very high confidence">
            <a:extLst>
              <a:ext uri="{FF2B5EF4-FFF2-40B4-BE49-F238E27FC236}">
                <a16:creationId xmlns:a16="http://schemas.microsoft.com/office/drawing/2014/main" id="{EE0A9252-9C33-4A50-97F5-F11D45F8091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90"/>
          <a:stretch/>
        </p:blipFill>
        <p:spPr>
          <a:xfrm>
            <a:off x="838199" y="1904281"/>
            <a:ext cx="7126357" cy="4272681"/>
          </a:xfrm>
          <a:prstGeom prst="rect">
            <a:avLst/>
          </a:prstGeom>
        </p:spPr>
      </p:pic>
      <p:sp>
        <p:nvSpPr>
          <p:cNvPr id="2" name="Title 1">
            <a:extLst>
              <a:ext uri="{FF2B5EF4-FFF2-40B4-BE49-F238E27FC236}">
                <a16:creationId xmlns:a16="http://schemas.microsoft.com/office/drawing/2014/main" id="{4BB7D5D3-FC8B-429D-8F27-F66E2BD3C62C}"/>
              </a:ext>
            </a:extLst>
          </p:cNvPr>
          <p:cNvSpPr>
            <a:spLocks noGrp="1"/>
          </p:cNvSpPr>
          <p:nvPr>
            <p:ph type="title"/>
          </p:nvPr>
        </p:nvSpPr>
        <p:spPr>
          <a:xfrm>
            <a:off x="838200" y="365125"/>
            <a:ext cx="10515600" cy="1325563"/>
          </a:xfrm>
        </p:spPr>
        <p:txBody>
          <a:bodyPr>
            <a:normAutofit/>
          </a:bodyPr>
          <a:lstStyle/>
          <a:p>
            <a:r>
              <a:rPr lang="en-US" dirty="0"/>
              <a:t>Lipid Catabolism</a:t>
            </a:r>
          </a:p>
        </p:txBody>
      </p:sp>
      <p:sp>
        <p:nvSpPr>
          <p:cNvPr id="3" name="Content Placeholder 2">
            <a:extLst>
              <a:ext uri="{FF2B5EF4-FFF2-40B4-BE49-F238E27FC236}">
                <a16:creationId xmlns:a16="http://schemas.microsoft.com/office/drawing/2014/main" id="{CC9DF62D-6D39-46EA-BE1D-D4374B9DD461}"/>
              </a:ext>
            </a:extLst>
          </p:cNvPr>
          <p:cNvSpPr>
            <a:spLocks noGrp="1"/>
          </p:cNvSpPr>
          <p:nvPr>
            <p:ph idx="1"/>
          </p:nvPr>
        </p:nvSpPr>
        <p:spPr>
          <a:xfrm>
            <a:off x="8176591" y="1253331"/>
            <a:ext cx="3389244" cy="4351338"/>
          </a:xfrm>
        </p:spPr>
        <p:txBody>
          <a:bodyPr>
            <a:normAutofit/>
          </a:bodyPr>
          <a:lstStyle/>
          <a:p>
            <a:r>
              <a:rPr lang="en-US" dirty="0"/>
              <a:t>Triglycerides are a form of long-term energy storage in animals. </a:t>
            </a:r>
          </a:p>
          <a:p>
            <a:r>
              <a:rPr lang="en-US" dirty="0"/>
              <a:t>They are made of </a:t>
            </a:r>
            <a:r>
              <a:rPr lang="en-US" b="1" dirty="0"/>
              <a:t>glycerol</a:t>
            </a:r>
            <a:r>
              <a:rPr lang="en-US" dirty="0"/>
              <a:t> and three </a:t>
            </a:r>
            <a:r>
              <a:rPr lang="en-US" b="1" dirty="0"/>
              <a:t>fatty acids</a:t>
            </a:r>
            <a:r>
              <a:rPr lang="en-US" dirty="0"/>
              <a:t>. </a:t>
            </a:r>
          </a:p>
          <a:p>
            <a:pPr marL="0" indent="0">
              <a:buNone/>
            </a:pPr>
            <a:endParaRPr lang="en-US" dirty="0"/>
          </a:p>
        </p:txBody>
      </p:sp>
    </p:spTree>
    <p:extLst>
      <p:ext uri="{BB962C8B-B14F-4D97-AF65-F5344CB8AC3E}">
        <p14:creationId xmlns:p14="http://schemas.microsoft.com/office/powerpoint/2010/main" val="86205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screenshot&#10;&#10;Description generated with high confidence">
            <a:extLst>
              <a:ext uri="{FF2B5EF4-FFF2-40B4-BE49-F238E27FC236}">
                <a16:creationId xmlns:a16="http://schemas.microsoft.com/office/drawing/2014/main" id="{7C1FCE09-CFF3-48B2-A4EA-CCDF5F082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758433"/>
            <a:ext cx="5455917" cy="3096232"/>
          </a:xfrm>
          <a:prstGeom prst="rect">
            <a:avLst/>
          </a:prstGeom>
        </p:spPr>
      </p:pic>
      <p:pic>
        <p:nvPicPr>
          <p:cNvPr id="5" name="Content Placeholder 4">
            <a:extLst>
              <a:ext uri="{FF2B5EF4-FFF2-40B4-BE49-F238E27FC236}">
                <a16:creationId xmlns:a16="http://schemas.microsoft.com/office/drawing/2014/main" id="{47D3B292-BD43-401A-8101-AD5B4931C6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6043" y="772073"/>
            <a:ext cx="5455917" cy="3068953"/>
          </a:xfrm>
          <a:prstGeom prst="rect">
            <a:avLst/>
          </a:prstGeom>
        </p:spPr>
      </p:pic>
      <p:sp>
        <p:nvSpPr>
          <p:cNvPr id="2" name="Title 1">
            <a:extLst>
              <a:ext uri="{FF2B5EF4-FFF2-40B4-BE49-F238E27FC236}">
                <a16:creationId xmlns:a16="http://schemas.microsoft.com/office/drawing/2014/main" id="{09372C75-FC89-4E8E-93F2-41DD115F9B8D}"/>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chemeClr val="bg1"/>
                </a:solidFill>
              </a:rPr>
              <a:t>Phospholipids</a:t>
            </a:r>
          </a:p>
        </p:txBody>
      </p:sp>
    </p:spTree>
    <p:extLst>
      <p:ext uri="{BB962C8B-B14F-4D97-AF65-F5344CB8AC3E}">
        <p14:creationId xmlns:p14="http://schemas.microsoft.com/office/powerpoint/2010/main" val="1074652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8F658940-5F20-4C65-90E1-CA5479B21B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7557" y="643467"/>
            <a:ext cx="7930344" cy="5571066"/>
          </a:xfrm>
          <a:prstGeom prst="rect">
            <a:avLst/>
          </a:prstGeom>
        </p:spPr>
      </p:pic>
      <p:sp>
        <p:nvSpPr>
          <p:cNvPr id="6" name="Arrow: Down 5">
            <a:extLst>
              <a:ext uri="{FF2B5EF4-FFF2-40B4-BE49-F238E27FC236}">
                <a16:creationId xmlns:a16="http://schemas.microsoft.com/office/drawing/2014/main" id="{E6760CE2-12C0-456C-8C67-048D58A8E26D}"/>
              </a:ext>
            </a:extLst>
          </p:cNvPr>
          <p:cNvSpPr/>
          <p:nvPr/>
        </p:nvSpPr>
        <p:spPr>
          <a:xfrm rot="10800000">
            <a:off x="838822" y="886356"/>
            <a:ext cx="658734" cy="45854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3DCE24F-51D8-40A9-930F-B561539BEC26}"/>
              </a:ext>
            </a:extLst>
          </p:cNvPr>
          <p:cNvSpPr/>
          <p:nvPr/>
        </p:nvSpPr>
        <p:spPr>
          <a:xfrm rot="16200000">
            <a:off x="-622427" y="2842938"/>
            <a:ext cx="271580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Catabolism</a:t>
            </a:r>
          </a:p>
        </p:txBody>
      </p:sp>
      <p:sp>
        <p:nvSpPr>
          <p:cNvPr id="2" name="Rectangle 1">
            <a:extLst>
              <a:ext uri="{FF2B5EF4-FFF2-40B4-BE49-F238E27FC236}">
                <a16:creationId xmlns:a16="http://schemas.microsoft.com/office/drawing/2014/main" id="{D7CFB768-669B-4EB5-9599-A82B96BDC527}"/>
              </a:ext>
            </a:extLst>
          </p:cNvPr>
          <p:cNvSpPr/>
          <p:nvPr/>
        </p:nvSpPr>
        <p:spPr>
          <a:xfrm>
            <a:off x="9434654" y="916921"/>
            <a:ext cx="2280333" cy="3970318"/>
          </a:xfrm>
          <a:prstGeom prst="rect">
            <a:avLst/>
          </a:prstGeom>
          <a:solidFill>
            <a:schemeClr val="bg1">
              <a:alpha val="82000"/>
            </a:schemeClr>
          </a:solidFill>
        </p:spPr>
        <p:txBody>
          <a:bodyPr wrap="square">
            <a:spAutoFit/>
          </a:bodyPr>
          <a:lstStyle/>
          <a:p>
            <a:pPr>
              <a:buFont typeface="Arial" panose="020B0604020202020204" pitchFamily="34" charset="0"/>
              <a:buChar char="•"/>
            </a:pPr>
            <a:r>
              <a:rPr lang="en-US" b="1" dirty="0">
                <a:solidFill>
                  <a:srgbClr val="555555"/>
                </a:solidFill>
                <a:latin typeface="Open Sans"/>
              </a:rPr>
              <a:t>Proteins are broken down into amino acids.</a:t>
            </a:r>
          </a:p>
          <a:p>
            <a:pPr>
              <a:buFont typeface="Arial" panose="020B0604020202020204" pitchFamily="34" charset="0"/>
              <a:buChar char="•"/>
            </a:pPr>
            <a:endParaRPr lang="en-US" b="1" dirty="0">
              <a:solidFill>
                <a:srgbClr val="555555"/>
              </a:solidFill>
              <a:latin typeface="Open Sans"/>
            </a:endParaRPr>
          </a:p>
          <a:p>
            <a:pPr>
              <a:buFont typeface="Arial" panose="020B0604020202020204" pitchFamily="34" charset="0"/>
              <a:buChar char="•"/>
            </a:pPr>
            <a:r>
              <a:rPr lang="en-US" b="1" dirty="0">
                <a:solidFill>
                  <a:srgbClr val="555555"/>
                </a:solidFill>
                <a:latin typeface="Open Sans"/>
              </a:rPr>
              <a:t>Carbohydrates are broken down into monosaccharides .</a:t>
            </a:r>
          </a:p>
          <a:p>
            <a:endParaRPr lang="en-US" b="1" dirty="0">
              <a:solidFill>
                <a:srgbClr val="555555"/>
              </a:solidFill>
              <a:latin typeface="Open Sans"/>
            </a:endParaRPr>
          </a:p>
          <a:p>
            <a:pPr>
              <a:buFont typeface="Arial" panose="020B0604020202020204" pitchFamily="34" charset="0"/>
              <a:buChar char="•"/>
            </a:pPr>
            <a:r>
              <a:rPr lang="en-US" b="1" dirty="0">
                <a:solidFill>
                  <a:srgbClr val="555555"/>
                </a:solidFill>
                <a:latin typeface="Open Sans"/>
              </a:rPr>
              <a:t>Lipids (triglycerides specifically) get broken down into individual fatty acids.</a:t>
            </a:r>
            <a:endParaRPr lang="en-US" b="1" i="0" dirty="0">
              <a:solidFill>
                <a:srgbClr val="555555"/>
              </a:solidFill>
              <a:effectLst/>
              <a:latin typeface="Open Sans"/>
            </a:endParaRPr>
          </a:p>
        </p:txBody>
      </p:sp>
    </p:spTree>
    <p:extLst>
      <p:ext uri="{BB962C8B-B14F-4D97-AF65-F5344CB8AC3E}">
        <p14:creationId xmlns:p14="http://schemas.microsoft.com/office/powerpoint/2010/main" val="1856872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Top Corners Rounded 9">
            <a:extLst>
              <a:ext uri="{FF2B5EF4-FFF2-40B4-BE49-F238E27FC236}">
                <a16:creationId xmlns:a16="http://schemas.microsoft.com/office/drawing/2014/main" id="{76E6212F-EB21-4328-8386-832840CB43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Top Corners Rounded 11">
            <a:extLst>
              <a:ext uri="{FF2B5EF4-FFF2-40B4-BE49-F238E27FC236}">
                <a16:creationId xmlns:a16="http://schemas.microsoft.com/office/drawing/2014/main" id="{9E74304E-CF2D-41E1-92CF-7FC508311B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3">
            <a:extLst>
              <a:ext uri="{FF2B5EF4-FFF2-40B4-BE49-F238E27FC236}">
                <a16:creationId xmlns:a16="http://schemas.microsoft.com/office/drawing/2014/main" id="{4717401F-8127-4697-8085-3D6C69B5D25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logo&#10;&#10;Description generated with high confidence">
            <a:extLst>
              <a:ext uri="{FF2B5EF4-FFF2-40B4-BE49-F238E27FC236}">
                <a16:creationId xmlns:a16="http://schemas.microsoft.com/office/drawing/2014/main" id="{69EB0327-F50C-49B9-9E2C-2F785AC6C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55510" y="467256"/>
            <a:ext cx="6238630" cy="5766440"/>
          </a:xfrm>
          <a:prstGeom prst="rect">
            <a:avLst/>
          </a:prstGeom>
        </p:spPr>
      </p:pic>
      <p:sp>
        <p:nvSpPr>
          <p:cNvPr id="2" name="Title 1">
            <a:extLst>
              <a:ext uri="{FF2B5EF4-FFF2-40B4-BE49-F238E27FC236}">
                <a16:creationId xmlns:a16="http://schemas.microsoft.com/office/drawing/2014/main" id="{DE2ABF1A-B1E0-4F94-B05C-833AEA1B2086}"/>
              </a:ext>
            </a:extLst>
          </p:cNvPr>
          <p:cNvSpPr>
            <a:spLocks noGrp="1"/>
          </p:cNvSpPr>
          <p:nvPr>
            <p:ph type="ctrTitle"/>
          </p:nvPr>
        </p:nvSpPr>
        <p:spPr>
          <a:xfrm>
            <a:off x="332315" y="1122363"/>
            <a:ext cx="3971220" cy="3249386"/>
          </a:xfrm>
        </p:spPr>
        <p:txBody>
          <a:bodyPr anchor="ctr">
            <a:normAutofit/>
          </a:bodyPr>
          <a:lstStyle/>
          <a:p>
            <a:pPr algn="l"/>
            <a:r>
              <a:rPr lang="en-US" sz="3000">
                <a:solidFill>
                  <a:schemeClr val="bg1"/>
                </a:solidFill>
              </a:rPr>
              <a:t>BUILDING MACROMOLECULES</a:t>
            </a:r>
          </a:p>
        </p:txBody>
      </p:sp>
      <p:sp>
        <p:nvSpPr>
          <p:cNvPr id="3" name="Subtitle 2">
            <a:extLst>
              <a:ext uri="{FF2B5EF4-FFF2-40B4-BE49-F238E27FC236}">
                <a16:creationId xmlns:a16="http://schemas.microsoft.com/office/drawing/2014/main" id="{DA2F582B-5528-4AF0-8FBE-B677B00C82CF}"/>
              </a:ext>
            </a:extLst>
          </p:cNvPr>
          <p:cNvSpPr>
            <a:spLocks noGrp="1"/>
          </p:cNvSpPr>
          <p:nvPr>
            <p:ph type="subTitle" idx="1"/>
          </p:nvPr>
        </p:nvSpPr>
        <p:spPr>
          <a:xfrm>
            <a:off x="332314" y="4714874"/>
            <a:ext cx="3971221" cy="1240803"/>
          </a:xfrm>
        </p:spPr>
        <p:txBody>
          <a:bodyPr>
            <a:normAutofit/>
          </a:bodyPr>
          <a:lstStyle/>
          <a:p>
            <a:pPr algn="l"/>
            <a:r>
              <a:rPr lang="en-US">
                <a:solidFill>
                  <a:schemeClr val="bg1"/>
                </a:solidFill>
              </a:rPr>
              <a:t>ANABOLIC REACTIONS</a:t>
            </a:r>
          </a:p>
        </p:txBody>
      </p:sp>
    </p:spTree>
    <p:extLst>
      <p:ext uri="{BB962C8B-B14F-4D97-AF65-F5344CB8AC3E}">
        <p14:creationId xmlns:p14="http://schemas.microsoft.com/office/powerpoint/2010/main" val="3080773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very high confidence">
            <a:extLst>
              <a:ext uri="{FF2B5EF4-FFF2-40B4-BE49-F238E27FC236}">
                <a16:creationId xmlns:a16="http://schemas.microsoft.com/office/drawing/2014/main" id="{8F658940-5F20-4C65-90E1-CA5479B21B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0828" y="643467"/>
            <a:ext cx="7930344" cy="5571066"/>
          </a:xfrm>
          <a:prstGeom prst="rect">
            <a:avLst/>
          </a:prstGeom>
        </p:spPr>
      </p:pic>
      <p:sp>
        <p:nvSpPr>
          <p:cNvPr id="6" name="Arrow: Down 5">
            <a:extLst>
              <a:ext uri="{FF2B5EF4-FFF2-40B4-BE49-F238E27FC236}">
                <a16:creationId xmlns:a16="http://schemas.microsoft.com/office/drawing/2014/main" id="{E6760CE2-12C0-456C-8C67-048D58A8E26D}"/>
              </a:ext>
            </a:extLst>
          </p:cNvPr>
          <p:cNvSpPr/>
          <p:nvPr/>
        </p:nvSpPr>
        <p:spPr>
          <a:xfrm>
            <a:off x="1233588" y="899608"/>
            <a:ext cx="658734" cy="4585447"/>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3DCE24F-51D8-40A9-930F-B561539BEC26}"/>
              </a:ext>
            </a:extLst>
          </p:cNvPr>
          <p:cNvSpPr/>
          <p:nvPr/>
        </p:nvSpPr>
        <p:spPr>
          <a:xfrm rot="16200000">
            <a:off x="-340677" y="2730665"/>
            <a:ext cx="2558713" cy="923330"/>
          </a:xfrm>
          <a:prstGeom prst="rect">
            <a:avLst/>
          </a:prstGeom>
          <a:noFill/>
        </p:spPr>
        <p:txBody>
          <a:bodyPr wrap="none" lIns="91440" tIns="45720" rIns="91440" bIns="45720">
            <a:spAutoFit/>
          </a:bodyPr>
          <a:lstStyle/>
          <a:p>
            <a:pPr algn="ctr"/>
            <a:r>
              <a:rPr lang="en-US" sz="5400" dirty="0">
                <a:ln w="0"/>
                <a:solidFill>
                  <a:schemeClr val="accent6"/>
                </a:solidFill>
                <a:effectLst>
                  <a:outerShdw blurRad="38100" dist="25400" dir="5400000" algn="ctr" rotWithShape="0">
                    <a:srgbClr val="6E747A">
                      <a:alpha val="43000"/>
                    </a:srgbClr>
                  </a:outerShdw>
                </a:effectLst>
              </a:rPr>
              <a:t>Ana</a:t>
            </a:r>
            <a:r>
              <a:rPr lang="en-US" sz="5400" b="0" cap="none" spc="0" dirty="0">
                <a:ln w="0"/>
                <a:solidFill>
                  <a:schemeClr val="accent6"/>
                </a:solidFill>
                <a:effectLst>
                  <a:outerShdw blurRad="38100" dist="25400" dir="5400000" algn="ctr" rotWithShape="0">
                    <a:srgbClr val="6E747A">
                      <a:alpha val="43000"/>
                    </a:srgbClr>
                  </a:outerShdw>
                </a:effectLst>
              </a:rPr>
              <a:t>bolism</a:t>
            </a:r>
          </a:p>
        </p:txBody>
      </p:sp>
    </p:spTree>
    <p:extLst>
      <p:ext uri="{BB962C8B-B14F-4D97-AF65-F5344CB8AC3E}">
        <p14:creationId xmlns:p14="http://schemas.microsoft.com/office/powerpoint/2010/main" val="3930655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Image result for lipid synthesis metabolism\">
            <a:extLst>
              <a:ext uri="{FF2B5EF4-FFF2-40B4-BE49-F238E27FC236}">
                <a16:creationId xmlns:a16="http://schemas.microsoft.com/office/drawing/2014/main" id="{A4A3D130-068D-46ED-B28D-A0FE1BCEDA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03" r="1" b="1"/>
          <a:stretch/>
        </p:blipFill>
        <p:spPr bwMode="auto">
          <a:xfrm>
            <a:off x="83820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6F43F0A-FD19-4ACF-B36E-35ADCA88890F}"/>
              </a:ext>
            </a:extLst>
          </p:cNvPr>
          <p:cNvSpPr>
            <a:spLocks noGrp="1"/>
          </p:cNvSpPr>
          <p:nvPr>
            <p:ph type="title"/>
          </p:nvPr>
        </p:nvSpPr>
        <p:spPr>
          <a:xfrm>
            <a:off x="838200" y="365125"/>
            <a:ext cx="10515600" cy="1325563"/>
          </a:xfrm>
        </p:spPr>
        <p:txBody>
          <a:bodyPr>
            <a:normAutofit/>
          </a:bodyPr>
          <a:lstStyle/>
          <a:p>
            <a:pPr eaLnBrk="1" hangingPunct="1">
              <a:defRPr/>
            </a:pPr>
            <a:r>
              <a:rPr lang="en-US" kern="1200">
                <a:ea typeface="MS PGothic"/>
                <a:cs typeface="+mn-cs"/>
              </a:rPr>
              <a:t>The ATP stores Energy Only </a:t>
            </a:r>
            <a:br>
              <a:rPr lang="en-US" kern="1200">
                <a:ea typeface="MS PGothic"/>
                <a:cs typeface="+mn-cs"/>
              </a:rPr>
            </a:br>
            <a:r>
              <a:rPr lang="en-US" kern="1200">
                <a:ea typeface="MS PGothic"/>
                <a:cs typeface="+mn-cs"/>
              </a:rPr>
              <a:t>Short- Term</a:t>
            </a:r>
            <a:endParaRPr lang="en-IN"/>
          </a:p>
        </p:txBody>
      </p:sp>
      <p:sp>
        <p:nvSpPr>
          <p:cNvPr id="13315" name="Rectangle 3">
            <a:extLst>
              <a:ext uri="{FF2B5EF4-FFF2-40B4-BE49-F238E27FC236}">
                <a16:creationId xmlns:a16="http://schemas.microsoft.com/office/drawing/2014/main" id="{C3212AD8-4D81-4E0D-B9E4-39FD46531480}"/>
              </a:ext>
            </a:extLst>
          </p:cNvPr>
          <p:cNvSpPr>
            <a:spLocks noGrp="1" noChangeArrowheads="1"/>
          </p:cNvSpPr>
          <p:nvPr>
            <p:ph idx="1"/>
          </p:nvPr>
        </p:nvSpPr>
        <p:spPr>
          <a:xfrm>
            <a:off x="7552944" y="1825625"/>
            <a:ext cx="3800856" cy="4351338"/>
          </a:xfrm>
        </p:spPr>
        <p:txBody>
          <a:bodyPr>
            <a:normAutofit/>
          </a:bodyPr>
          <a:lstStyle/>
          <a:p>
            <a:pPr eaLnBrk="1" hangingPunct="1"/>
            <a:r>
              <a:rPr lang="en-US" altLang="en-US" sz="2000" dirty="0"/>
              <a:t>ATP cannot be stored because it is relatively unstable.</a:t>
            </a:r>
          </a:p>
          <a:p>
            <a:pPr lvl="1" eaLnBrk="1" hangingPunct="1"/>
            <a:r>
              <a:rPr lang="en-US" altLang="en-US" sz="3200" dirty="0"/>
              <a:t>Long-term energy storage occurs by producing more stable organic compounds like </a:t>
            </a:r>
            <a:r>
              <a:rPr lang="en-US" altLang="en-US" sz="4400" dirty="0"/>
              <a:t>glycogen or lipids.</a:t>
            </a:r>
            <a:endParaRPr lang="en-US" altLang="en-US" sz="2000" dirty="0"/>
          </a:p>
        </p:txBody>
      </p:sp>
    </p:spTree>
    <p:extLst>
      <p:ext uri="{BB962C8B-B14F-4D97-AF65-F5344CB8AC3E}">
        <p14:creationId xmlns:p14="http://schemas.microsoft.com/office/powerpoint/2010/main" val="241650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8AC1-29D6-4B13-8810-A22EC9B20230}"/>
              </a:ext>
            </a:extLst>
          </p:cNvPr>
          <p:cNvSpPr>
            <a:spLocks noGrp="1"/>
          </p:cNvSpPr>
          <p:nvPr>
            <p:ph type="title"/>
          </p:nvPr>
        </p:nvSpPr>
        <p:spPr/>
        <p:txBody>
          <a:bodyPr/>
          <a:lstStyle/>
          <a:p>
            <a:r>
              <a:rPr lang="en-US" dirty="0"/>
              <a:t>cellular respiration</a:t>
            </a:r>
          </a:p>
        </p:txBody>
      </p:sp>
      <p:sp>
        <p:nvSpPr>
          <p:cNvPr id="3" name="Content Placeholder 2">
            <a:extLst>
              <a:ext uri="{FF2B5EF4-FFF2-40B4-BE49-F238E27FC236}">
                <a16:creationId xmlns:a16="http://schemas.microsoft.com/office/drawing/2014/main" id="{45D40579-91B6-4703-B50A-730461D8B865}"/>
              </a:ext>
            </a:extLst>
          </p:cNvPr>
          <p:cNvSpPr>
            <a:spLocks noGrp="1"/>
          </p:cNvSpPr>
          <p:nvPr>
            <p:ph idx="1"/>
          </p:nvPr>
        </p:nvSpPr>
        <p:spPr>
          <a:xfrm>
            <a:off x="838200" y="1825625"/>
            <a:ext cx="5513614" cy="4351338"/>
          </a:xfrm>
        </p:spPr>
        <p:txBody>
          <a:bodyPr>
            <a:normAutofit/>
          </a:bodyPr>
          <a:lstStyle/>
          <a:p>
            <a:r>
              <a:rPr lang="en-US" dirty="0"/>
              <a:t>In the process of cellular respiration, one glucose molecule is gradually broken down (or completely oxidized) into carbon dioxide and water. </a:t>
            </a:r>
          </a:p>
          <a:p>
            <a:r>
              <a:rPr lang="en-US" dirty="0"/>
              <a:t>Cellular respiration produces ATP</a:t>
            </a:r>
          </a:p>
        </p:txBody>
      </p:sp>
      <p:sp>
        <p:nvSpPr>
          <p:cNvPr id="4" name="Rectangle: Rounded Corners 3">
            <a:extLst>
              <a:ext uri="{FF2B5EF4-FFF2-40B4-BE49-F238E27FC236}">
                <a16:creationId xmlns:a16="http://schemas.microsoft.com/office/drawing/2014/main" id="{82099D8B-CD3E-4124-A957-95B7B483021B}"/>
              </a:ext>
            </a:extLst>
          </p:cNvPr>
          <p:cNvSpPr/>
          <p:nvPr/>
        </p:nvSpPr>
        <p:spPr>
          <a:xfrm>
            <a:off x="8511266" y="1499054"/>
            <a:ext cx="1404258" cy="914400"/>
          </a:xfrm>
          <a:prstGeom prst="roundRect">
            <a:avLst/>
          </a:prstGeom>
          <a:solidFill>
            <a:srgbClr val="873A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Glucose</a:t>
            </a:r>
          </a:p>
        </p:txBody>
      </p:sp>
      <p:sp>
        <p:nvSpPr>
          <p:cNvPr id="5" name="Rectangle: Rounded Corners 4">
            <a:extLst>
              <a:ext uri="{FF2B5EF4-FFF2-40B4-BE49-F238E27FC236}">
                <a16:creationId xmlns:a16="http://schemas.microsoft.com/office/drawing/2014/main" id="{3DCFD60B-614D-4F0E-8EED-71523D56F656}"/>
              </a:ext>
            </a:extLst>
          </p:cNvPr>
          <p:cNvSpPr/>
          <p:nvPr/>
        </p:nvSpPr>
        <p:spPr>
          <a:xfrm>
            <a:off x="9388928" y="4131129"/>
            <a:ext cx="617765" cy="555966"/>
          </a:xfrm>
          <a:prstGeom prst="roundRect">
            <a:avLst/>
          </a:prstGeom>
          <a:solidFill>
            <a:srgbClr val="873A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C0</a:t>
            </a:r>
            <a:r>
              <a:rPr lang="en-US" baseline="-25000" dirty="0"/>
              <a:t>2</a:t>
            </a:r>
          </a:p>
        </p:txBody>
      </p:sp>
      <p:sp>
        <p:nvSpPr>
          <p:cNvPr id="6" name="Rectangle: Rounded Corners 5">
            <a:extLst>
              <a:ext uri="{FF2B5EF4-FFF2-40B4-BE49-F238E27FC236}">
                <a16:creationId xmlns:a16="http://schemas.microsoft.com/office/drawing/2014/main" id="{DCE98932-8E9C-4226-8BC5-24EE0BF1D26C}"/>
              </a:ext>
            </a:extLst>
          </p:cNvPr>
          <p:cNvSpPr/>
          <p:nvPr/>
        </p:nvSpPr>
        <p:spPr>
          <a:xfrm>
            <a:off x="8595630" y="4131129"/>
            <a:ext cx="617765" cy="555966"/>
          </a:xfrm>
          <a:prstGeom prst="roundRect">
            <a:avLst/>
          </a:prstGeom>
          <a:solidFill>
            <a:srgbClr val="873A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H</a:t>
            </a:r>
            <a:r>
              <a:rPr lang="en-US" baseline="-25000" dirty="0"/>
              <a:t>2</a:t>
            </a:r>
            <a:r>
              <a:rPr lang="en-US" dirty="0"/>
              <a:t>O</a:t>
            </a:r>
          </a:p>
        </p:txBody>
      </p:sp>
      <p:pic>
        <p:nvPicPr>
          <p:cNvPr id="8" name="Picture 7" descr="A sign in the dark&#10;&#10;Description generated with high confidence">
            <a:extLst>
              <a:ext uri="{FF2B5EF4-FFF2-40B4-BE49-F238E27FC236}">
                <a16:creationId xmlns:a16="http://schemas.microsoft.com/office/drawing/2014/main" id="{4E2CAB8B-6813-4459-9D2F-238E153B1824}"/>
              </a:ext>
            </a:extLst>
          </p:cNvPr>
          <p:cNvPicPr>
            <a:picLocks noChangeAspect="1"/>
          </p:cNvPicPr>
          <p:nvPr/>
        </p:nvPicPr>
        <p:blipFill>
          <a:blip r:embed="rId2">
            <a:duotone>
              <a:prstClr val="black"/>
              <a:srgbClr val="C27AD8">
                <a:tint val="45000"/>
                <a:satMod val="400000"/>
              </a:srgbClr>
            </a:duotone>
            <a:extLst>
              <a:ext uri="{BEBA8EAE-BF5A-486C-A8C5-ECC9F3942E4B}">
                <a14:imgProps xmlns:a14="http://schemas.microsoft.com/office/drawing/2010/main">
                  <a14:imgLayer r:embed="rId3">
                    <a14:imgEffect>
                      <a14:artisticChalkSketch/>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8463903" y="2879810"/>
            <a:ext cx="1704174" cy="822956"/>
          </a:xfrm>
          <a:prstGeom prst="rect">
            <a:avLst/>
          </a:prstGeom>
        </p:spPr>
      </p:pic>
      <p:sp>
        <p:nvSpPr>
          <p:cNvPr id="9" name="Rectangle 8">
            <a:extLst>
              <a:ext uri="{FF2B5EF4-FFF2-40B4-BE49-F238E27FC236}">
                <a16:creationId xmlns:a16="http://schemas.microsoft.com/office/drawing/2014/main" id="{0E73A936-45BC-4FA8-8473-6E0EF7D2B143}"/>
              </a:ext>
            </a:extLst>
          </p:cNvPr>
          <p:cNvSpPr/>
          <p:nvPr/>
        </p:nvSpPr>
        <p:spPr>
          <a:xfrm>
            <a:off x="8230377" y="3047422"/>
            <a:ext cx="519694" cy="369332"/>
          </a:xfrm>
          <a:prstGeom prst="rect">
            <a:avLst/>
          </a:prstGeom>
        </p:spPr>
        <p:txBody>
          <a:bodyPr wrap="none">
            <a:spAutoFit/>
          </a:bodyPr>
          <a:lstStyle/>
          <a:p>
            <a:r>
              <a:rPr lang="en-US" dirty="0">
                <a:solidFill>
                  <a:srgbClr val="C27AD8"/>
                </a:solidFill>
              </a:rPr>
              <a:t>ATP</a:t>
            </a:r>
          </a:p>
        </p:txBody>
      </p:sp>
      <p:pic>
        <p:nvPicPr>
          <p:cNvPr id="11" name="Picture 10" descr="A picture containing looking&#10;&#10;Description generated with high confidence">
            <a:extLst>
              <a:ext uri="{FF2B5EF4-FFF2-40B4-BE49-F238E27FC236}">
                <a16:creationId xmlns:a16="http://schemas.microsoft.com/office/drawing/2014/main" id="{9B79CDDC-FC95-4B63-9029-0E66ABF60A70}"/>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artisticMosiaicBubbles/>
                    </a14:imgEffect>
                  </a14:imgLayer>
                </a14:imgProps>
              </a:ext>
              <a:ext uri="{28A0092B-C50C-407E-A947-70E740481C1C}">
                <a14:useLocalDpi xmlns:a14="http://schemas.microsoft.com/office/drawing/2010/main" val="0"/>
              </a:ext>
            </a:extLst>
          </a:blip>
          <a:stretch>
            <a:fillRect/>
          </a:stretch>
        </p:blipFill>
        <p:spPr>
          <a:xfrm rot="8452591">
            <a:off x="8499358" y="2714807"/>
            <a:ext cx="811010" cy="489303"/>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id="{84892486-8106-4EC7-AD08-97332B824986}"/>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15990" y="3953176"/>
            <a:ext cx="617765" cy="110053"/>
          </a:xfrm>
          <a:prstGeom prst="rect">
            <a:avLst/>
          </a:prstGeom>
        </p:spPr>
      </p:pic>
    </p:spTree>
    <p:extLst>
      <p:ext uri="{BB962C8B-B14F-4D97-AF65-F5344CB8AC3E}">
        <p14:creationId xmlns:p14="http://schemas.microsoft.com/office/powerpoint/2010/main" val="4289092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6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Image result for lipid synthesis metabolism\">
            <a:extLst>
              <a:ext uri="{FF2B5EF4-FFF2-40B4-BE49-F238E27FC236}">
                <a16:creationId xmlns:a16="http://schemas.microsoft.com/office/drawing/2014/main" id="{A4A3D130-068D-46ED-B28D-A0FE1BCEDA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03" r="1" b="1"/>
          <a:stretch/>
        </p:blipFill>
        <p:spPr bwMode="auto">
          <a:xfrm>
            <a:off x="2032356" y="643467"/>
            <a:ext cx="812728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212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25AF40-8E34-4EE8-B25C-BD7E91B9508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615"/>
          <a:stretch/>
        </p:blipFill>
        <p:spPr>
          <a:xfrm>
            <a:off x="4636008" y="1372795"/>
            <a:ext cx="6916329" cy="4219931"/>
          </a:xfrm>
          <a:prstGeom prst="rect">
            <a:avLst/>
          </a:prstGeom>
          <a:effectLst/>
        </p:spPr>
      </p:pic>
      <p:sp>
        <p:nvSpPr>
          <p:cNvPr id="2" name="Title 1">
            <a:extLst>
              <a:ext uri="{FF2B5EF4-FFF2-40B4-BE49-F238E27FC236}">
                <a16:creationId xmlns:a16="http://schemas.microsoft.com/office/drawing/2014/main" id="{73267DE7-6C4F-4DED-B767-143F81533753}"/>
              </a:ext>
            </a:extLst>
          </p:cNvPr>
          <p:cNvSpPr>
            <a:spLocks noGrp="1"/>
          </p:cNvSpPr>
          <p:nvPr>
            <p:ph type="title"/>
          </p:nvPr>
        </p:nvSpPr>
        <p:spPr>
          <a:xfrm>
            <a:off x="648929" y="629266"/>
            <a:ext cx="3667039" cy="1676603"/>
          </a:xfrm>
        </p:spPr>
        <p:txBody>
          <a:bodyPr>
            <a:normAutofit/>
          </a:bodyPr>
          <a:lstStyle/>
          <a:p>
            <a:r>
              <a:rPr lang="en-US" b="1" u="sng"/>
              <a:t>Nucleic Acids</a:t>
            </a:r>
            <a:endParaRPr lang="en-US" dirty="0"/>
          </a:p>
        </p:txBody>
      </p:sp>
      <p:sp>
        <p:nvSpPr>
          <p:cNvPr id="3" name="Content Placeholder 2">
            <a:extLst>
              <a:ext uri="{FF2B5EF4-FFF2-40B4-BE49-F238E27FC236}">
                <a16:creationId xmlns:a16="http://schemas.microsoft.com/office/drawing/2014/main" id="{9B177B0D-6BA7-4CBB-A0BD-EFA090DFA0D8}"/>
              </a:ext>
            </a:extLst>
          </p:cNvPr>
          <p:cNvSpPr>
            <a:spLocks noGrp="1"/>
          </p:cNvSpPr>
          <p:nvPr>
            <p:ph idx="1"/>
          </p:nvPr>
        </p:nvSpPr>
        <p:spPr>
          <a:xfrm>
            <a:off x="648930" y="2438400"/>
            <a:ext cx="3667037" cy="3785419"/>
          </a:xfrm>
        </p:spPr>
        <p:txBody>
          <a:bodyPr>
            <a:normAutofit lnSpcReduction="10000"/>
          </a:bodyPr>
          <a:lstStyle/>
          <a:p>
            <a:pPr marL="0" indent="0">
              <a:buNone/>
            </a:pPr>
            <a:endParaRPr lang="en-US" sz="2400" dirty="0"/>
          </a:p>
          <a:p>
            <a:r>
              <a:rPr lang="en-US" sz="2400" dirty="0"/>
              <a:t>DNA and RNA are polymers made up of monomers that are nucleic acids.</a:t>
            </a:r>
          </a:p>
          <a:p>
            <a:endParaRPr lang="en-US" sz="2400" dirty="0"/>
          </a:p>
          <a:p>
            <a:r>
              <a:rPr lang="en-US" sz="2400" dirty="0"/>
              <a:t>The polymerization of RNA and DNA is made possible by the formation of phosphodiester bonds that form between the nucleic acids. </a:t>
            </a:r>
          </a:p>
          <a:p>
            <a:endParaRPr lang="en-US" sz="2400" dirty="0"/>
          </a:p>
        </p:txBody>
      </p:sp>
    </p:spTree>
    <p:extLst>
      <p:ext uri="{BB962C8B-B14F-4D97-AF65-F5344CB8AC3E}">
        <p14:creationId xmlns:p14="http://schemas.microsoft.com/office/powerpoint/2010/main" val="3049938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7" name="Picture 6" descr="A close up of a logo&#10;&#10;Description generated with high confidence">
            <a:extLst>
              <a:ext uri="{FF2B5EF4-FFF2-40B4-BE49-F238E27FC236}">
                <a16:creationId xmlns:a16="http://schemas.microsoft.com/office/drawing/2014/main" id="{3C25AF40-8E34-4EE8-B25C-BD7E91B9508D}"/>
              </a:ext>
            </a:extLst>
          </p:cNvPr>
          <p:cNvPicPr>
            <a:picLocks noChangeAspect="1"/>
          </p:cNvPicPr>
          <p:nvPr/>
        </p:nvPicPr>
        <p:blipFill rotWithShape="1">
          <a:blip r:embed="rId2">
            <a:extLst>
              <a:ext uri="{28A0092B-C50C-407E-A947-70E740481C1C}">
                <a14:useLocalDpi xmlns:a14="http://schemas.microsoft.com/office/drawing/2010/main" val="0"/>
              </a:ext>
            </a:extLst>
          </a:blip>
          <a:srcRect l="8515" r="6908" b="1"/>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73267DE7-6C4F-4DED-B767-143F81533753}"/>
              </a:ext>
            </a:extLst>
          </p:cNvPr>
          <p:cNvSpPr>
            <a:spLocks noGrp="1"/>
          </p:cNvSpPr>
          <p:nvPr>
            <p:ph type="title"/>
          </p:nvPr>
        </p:nvSpPr>
        <p:spPr>
          <a:xfrm>
            <a:off x="648929" y="629266"/>
            <a:ext cx="3667039" cy="1676603"/>
          </a:xfrm>
        </p:spPr>
        <p:txBody>
          <a:bodyPr>
            <a:normAutofit/>
          </a:bodyPr>
          <a:lstStyle/>
          <a:p>
            <a:r>
              <a:rPr lang="en-US" sz="3600" b="1" u="sng">
                <a:solidFill>
                  <a:schemeClr val="bg1"/>
                </a:solidFill>
              </a:rPr>
              <a:t>Nucleic Acids</a:t>
            </a:r>
            <a:endParaRPr lang="en-US" sz="3600">
              <a:solidFill>
                <a:schemeClr val="bg1"/>
              </a:solidFill>
            </a:endParaRPr>
          </a:p>
        </p:txBody>
      </p:sp>
      <p:sp>
        <p:nvSpPr>
          <p:cNvPr id="3" name="Content Placeholder 2">
            <a:extLst>
              <a:ext uri="{FF2B5EF4-FFF2-40B4-BE49-F238E27FC236}">
                <a16:creationId xmlns:a16="http://schemas.microsoft.com/office/drawing/2014/main" id="{9B177B0D-6BA7-4CBB-A0BD-EFA090DFA0D8}"/>
              </a:ext>
            </a:extLst>
          </p:cNvPr>
          <p:cNvSpPr>
            <a:spLocks noGrp="1"/>
          </p:cNvSpPr>
          <p:nvPr>
            <p:ph idx="1"/>
          </p:nvPr>
        </p:nvSpPr>
        <p:spPr>
          <a:xfrm>
            <a:off x="648931" y="2438401"/>
            <a:ext cx="3667036" cy="3779520"/>
          </a:xfrm>
        </p:spPr>
        <p:txBody>
          <a:bodyPr>
            <a:normAutofit/>
          </a:bodyPr>
          <a:lstStyle/>
          <a:p>
            <a:r>
              <a:rPr lang="en-US" sz="1800">
                <a:solidFill>
                  <a:schemeClr val="bg1"/>
                </a:solidFill>
              </a:rPr>
              <a:t>Genetic material of all cells and determines the inherited features of an organism</a:t>
            </a:r>
          </a:p>
          <a:p>
            <a:r>
              <a:rPr lang="en-US" sz="1800">
                <a:solidFill>
                  <a:schemeClr val="bg1"/>
                </a:solidFill>
              </a:rPr>
              <a:t>DNA functions as a master code for protein assembly, while RNA plays an active role in the manufacturing of proteins</a:t>
            </a:r>
          </a:p>
          <a:p>
            <a:endParaRPr lang="en-US" sz="1800">
              <a:solidFill>
                <a:schemeClr val="bg1"/>
              </a:solidFill>
            </a:endParaRPr>
          </a:p>
          <a:p>
            <a:r>
              <a:rPr lang="en-US" sz="1800">
                <a:solidFill>
                  <a:schemeClr val="bg1"/>
                </a:solidFill>
              </a:rPr>
              <a:t>DNA and RNA are polymers made up of monomers that are nucleic acids.</a:t>
            </a:r>
          </a:p>
          <a:p>
            <a:endParaRPr lang="en-US" sz="1800">
              <a:solidFill>
                <a:schemeClr val="bg1"/>
              </a:solidFill>
            </a:endParaRPr>
          </a:p>
        </p:txBody>
      </p:sp>
    </p:spTree>
    <p:extLst>
      <p:ext uri="{BB962C8B-B14F-4D97-AF65-F5344CB8AC3E}">
        <p14:creationId xmlns:p14="http://schemas.microsoft.com/office/powerpoint/2010/main" val="2430120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1" name="Picture 2" descr="Picture">
            <a:extLst>
              <a:ext uri="{FF2B5EF4-FFF2-40B4-BE49-F238E27FC236}">
                <a16:creationId xmlns:a16="http://schemas.microsoft.com/office/drawing/2014/main" id="{8ED7FCF7-CB88-46B4-B1B0-B459FB5DEF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6532" y="2062323"/>
            <a:ext cx="10905066" cy="4143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2DC94D-AF95-4FBE-B0C9-D0131F2445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Formation of a Peptide Bond</a:t>
            </a:r>
          </a:p>
        </p:txBody>
      </p:sp>
      <p:sp>
        <p:nvSpPr>
          <p:cNvPr id="3" name="Rectangle 2">
            <a:extLst>
              <a:ext uri="{FF2B5EF4-FFF2-40B4-BE49-F238E27FC236}">
                <a16:creationId xmlns:a16="http://schemas.microsoft.com/office/drawing/2014/main" id="{18CF172A-0439-4952-ADB9-A4F84EEE3FF2}"/>
              </a:ext>
            </a:extLst>
          </p:cNvPr>
          <p:cNvSpPr/>
          <p:nvPr/>
        </p:nvSpPr>
        <p:spPr>
          <a:xfrm>
            <a:off x="1647747" y="6214533"/>
            <a:ext cx="9813851" cy="369332"/>
          </a:xfrm>
          <a:prstGeom prst="rect">
            <a:avLst/>
          </a:prstGeom>
        </p:spPr>
        <p:txBody>
          <a:bodyPr wrap="square">
            <a:spAutoFit/>
          </a:bodyPr>
          <a:lstStyle/>
          <a:p>
            <a:r>
              <a:rPr lang="en-US" i="1" dirty="0">
                <a:solidFill>
                  <a:srgbClr val="666666"/>
                </a:solidFill>
                <a:latin typeface="Lemon"/>
              </a:rPr>
              <a:t>This a condensation reaction in which water is removed from 2 amino acids that become joined.</a:t>
            </a:r>
            <a:endParaRPr lang="en-US" i="1" dirty="0"/>
          </a:p>
        </p:txBody>
      </p:sp>
    </p:spTree>
    <p:extLst>
      <p:ext uri="{BB962C8B-B14F-4D97-AF65-F5344CB8AC3E}">
        <p14:creationId xmlns:p14="http://schemas.microsoft.com/office/powerpoint/2010/main" val="4091742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101" name="Picture 2" descr="Picture">
            <a:extLst>
              <a:ext uri="{FF2B5EF4-FFF2-40B4-BE49-F238E27FC236}">
                <a16:creationId xmlns:a16="http://schemas.microsoft.com/office/drawing/2014/main" id="{8ED7FCF7-CB88-46B4-B1B0-B459FB5DEF5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320040" y="1269925"/>
            <a:ext cx="5947591" cy="22600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icture">
            <a:extLst>
              <a:ext uri="{FF2B5EF4-FFF2-40B4-BE49-F238E27FC236}">
                <a16:creationId xmlns:a16="http://schemas.microsoft.com/office/drawing/2014/main" id="{8C5933C3-16C6-4938-882A-4D3993D8B7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016320" y="1454062"/>
            <a:ext cx="5901616" cy="18442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2DC94D-AF95-4FBE-B0C9-D0131F244576}"/>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chemeClr val="bg1"/>
                </a:solidFill>
              </a:rPr>
              <a:t>Formation of a Peptide Bond</a:t>
            </a:r>
          </a:p>
        </p:txBody>
      </p:sp>
      <p:sp>
        <p:nvSpPr>
          <p:cNvPr id="3" name="Rectangle 2">
            <a:extLst>
              <a:ext uri="{FF2B5EF4-FFF2-40B4-BE49-F238E27FC236}">
                <a16:creationId xmlns:a16="http://schemas.microsoft.com/office/drawing/2014/main" id="{E4D92E78-E3DC-47DE-905B-7176F5187167}"/>
              </a:ext>
            </a:extLst>
          </p:cNvPr>
          <p:cNvSpPr/>
          <p:nvPr/>
        </p:nvSpPr>
        <p:spPr>
          <a:xfrm>
            <a:off x="3058632" y="4211751"/>
            <a:ext cx="7648353" cy="369332"/>
          </a:xfrm>
          <a:prstGeom prst="rect">
            <a:avLst/>
          </a:prstGeom>
        </p:spPr>
        <p:txBody>
          <a:bodyPr wrap="square">
            <a:spAutoFit/>
          </a:bodyPr>
          <a:lstStyle/>
          <a:p>
            <a:r>
              <a:rPr lang="en-US" dirty="0">
                <a:solidFill>
                  <a:srgbClr val="666666"/>
                </a:solidFill>
                <a:latin typeface="Lemon"/>
              </a:rPr>
              <a:t>The products of this reaction is a dipeptide and a water molecule.</a:t>
            </a:r>
            <a:endParaRPr lang="en-US" dirty="0"/>
          </a:p>
        </p:txBody>
      </p:sp>
    </p:spTree>
    <p:extLst>
      <p:ext uri="{BB962C8B-B14F-4D97-AF65-F5344CB8AC3E}">
        <p14:creationId xmlns:p14="http://schemas.microsoft.com/office/powerpoint/2010/main" val="356713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text on a white background&#10;&#10;Description generated with very high confidence">
            <a:extLst>
              <a:ext uri="{FF2B5EF4-FFF2-40B4-BE49-F238E27FC236}">
                <a16:creationId xmlns:a16="http://schemas.microsoft.com/office/drawing/2014/main" id="{E4E99609-475F-425A-A3A0-4AC92303E12D}"/>
              </a:ext>
            </a:extLst>
          </p:cNvPr>
          <p:cNvPicPr>
            <a:picLocks noChangeAspect="1"/>
          </p:cNvPicPr>
          <p:nvPr/>
        </p:nvPicPr>
        <p:blipFill rotWithShape="1">
          <a:blip r:embed="rId2">
            <a:extLst>
              <a:ext uri="{28A0092B-C50C-407E-A947-70E740481C1C}">
                <a14:useLocalDpi xmlns:a14="http://schemas.microsoft.com/office/drawing/2010/main" val="0"/>
              </a:ext>
            </a:extLst>
          </a:blip>
          <a:srcRect l="1" t="-1" r="41594" b="-358"/>
          <a:stretch/>
        </p:blipFill>
        <p:spPr>
          <a:xfrm>
            <a:off x="7010400" y="239840"/>
            <a:ext cx="4823791" cy="6465077"/>
          </a:xfrm>
          <a:prstGeom prst="rect">
            <a:avLst/>
          </a:prstGeom>
        </p:spPr>
      </p:pic>
      <p:sp>
        <p:nvSpPr>
          <p:cNvPr id="2" name="Title 1">
            <a:extLst>
              <a:ext uri="{FF2B5EF4-FFF2-40B4-BE49-F238E27FC236}">
                <a16:creationId xmlns:a16="http://schemas.microsoft.com/office/drawing/2014/main" id="{1A739178-851B-4FA3-9A3A-03B59033EC00}"/>
              </a:ext>
            </a:extLst>
          </p:cNvPr>
          <p:cNvSpPr>
            <a:spLocks noGrp="1"/>
          </p:cNvSpPr>
          <p:nvPr>
            <p:ph type="title"/>
          </p:nvPr>
        </p:nvSpPr>
        <p:spPr>
          <a:xfrm>
            <a:off x="838200" y="365125"/>
            <a:ext cx="10515600" cy="1325563"/>
          </a:xfrm>
        </p:spPr>
        <p:txBody>
          <a:bodyPr>
            <a:normAutofit/>
          </a:bodyPr>
          <a:lstStyle/>
          <a:p>
            <a:r>
              <a:rPr lang="en-US" b="1" u="sng" dirty="0"/>
              <a:t>Carbohydrates</a:t>
            </a:r>
            <a:endParaRPr lang="en-US" dirty="0"/>
          </a:p>
        </p:txBody>
      </p:sp>
      <p:sp>
        <p:nvSpPr>
          <p:cNvPr id="3" name="Content Placeholder 2">
            <a:extLst>
              <a:ext uri="{FF2B5EF4-FFF2-40B4-BE49-F238E27FC236}">
                <a16:creationId xmlns:a16="http://schemas.microsoft.com/office/drawing/2014/main" id="{5B29BA60-02EB-4135-9CCE-37DE1F278150}"/>
              </a:ext>
            </a:extLst>
          </p:cNvPr>
          <p:cNvSpPr>
            <a:spLocks noGrp="1"/>
          </p:cNvSpPr>
          <p:nvPr>
            <p:ph idx="1"/>
          </p:nvPr>
        </p:nvSpPr>
        <p:spPr>
          <a:xfrm>
            <a:off x="838200" y="1825625"/>
            <a:ext cx="5257800" cy="4351338"/>
          </a:xfrm>
        </p:spPr>
        <p:txBody>
          <a:bodyPr>
            <a:normAutofit fontScale="85000" lnSpcReduction="10000"/>
          </a:bodyPr>
          <a:lstStyle/>
          <a:p>
            <a:r>
              <a:rPr lang="en-US" sz="3200" dirty="0"/>
              <a:t>Composed of C,H and O atoms in a common ratio – (CH</a:t>
            </a:r>
            <a:r>
              <a:rPr lang="en-US" sz="3200" baseline="-25000" dirty="0"/>
              <a:t>2</a:t>
            </a:r>
            <a:r>
              <a:rPr lang="en-US" sz="3200" dirty="0"/>
              <a:t>O)</a:t>
            </a:r>
            <a:r>
              <a:rPr lang="en-US" sz="3200" baseline="-25000" dirty="0"/>
              <a:t>n</a:t>
            </a:r>
            <a:endParaRPr lang="en-US" sz="3200" dirty="0"/>
          </a:p>
          <a:p>
            <a:r>
              <a:rPr lang="en-US" sz="3200" dirty="0"/>
              <a:t>Principally function as a source of energy (short-term energy)</a:t>
            </a:r>
          </a:p>
          <a:p>
            <a:pPr marL="514350" indent="-514350">
              <a:buFont typeface="+mj-lt"/>
              <a:buAutoNum type="arabicPeriod"/>
            </a:pPr>
            <a:r>
              <a:rPr lang="en-US" sz="2000" dirty="0">
                <a:latin typeface="Cooper Black" panose="0208090404030B020404" pitchFamily="18" charset="0"/>
              </a:rPr>
              <a:t>monosaccharides  ( </a:t>
            </a:r>
            <a:r>
              <a:rPr lang="en-US" sz="2000" i="1" dirty="0">
                <a:latin typeface="Cooper Black" panose="0208090404030B020404" pitchFamily="18" charset="0"/>
              </a:rPr>
              <a:t>mono = one,   </a:t>
            </a:r>
            <a:r>
              <a:rPr lang="en-US" sz="2000" dirty="0">
                <a:latin typeface="Cooper Black" panose="0208090404030B020404" pitchFamily="18" charset="0"/>
              </a:rPr>
              <a:t>saccharide = sugar ) – also known as simple sugars</a:t>
            </a:r>
          </a:p>
          <a:p>
            <a:pPr marL="514350" indent="-514350">
              <a:buFont typeface="+mj-lt"/>
              <a:buAutoNum type="arabicPeriod"/>
            </a:pPr>
            <a:r>
              <a:rPr lang="en-US" sz="2000" dirty="0">
                <a:latin typeface="Cooper Black" panose="0208090404030B020404" pitchFamily="18" charset="0"/>
              </a:rPr>
              <a:t>disaccharides ( di</a:t>
            </a:r>
            <a:r>
              <a:rPr lang="en-US" sz="2000" i="1" dirty="0">
                <a:latin typeface="Cooper Black" panose="0208090404030B020404" pitchFamily="18" charset="0"/>
              </a:rPr>
              <a:t> = two,   </a:t>
            </a:r>
            <a:r>
              <a:rPr lang="en-US" sz="2000" dirty="0">
                <a:latin typeface="Cooper Black" panose="0208090404030B020404" pitchFamily="18" charset="0"/>
              </a:rPr>
              <a:t>saccharide = sugar )- also known as simple sugars</a:t>
            </a:r>
          </a:p>
          <a:p>
            <a:pPr marL="514350" indent="-514350">
              <a:buFont typeface="+mj-lt"/>
              <a:buAutoNum type="arabicPeriod"/>
            </a:pPr>
            <a:r>
              <a:rPr lang="en-US" sz="2000" dirty="0">
                <a:latin typeface="Cooper Black" panose="0208090404030B020404" pitchFamily="18" charset="0"/>
              </a:rPr>
              <a:t>polysaccharides  ( poly</a:t>
            </a:r>
            <a:r>
              <a:rPr lang="en-US" sz="2000" i="1" dirty="0">
                <a:latin typeface="Cooper Black" panose="0208090404030B020404" pitchFamily="18" charset="0"/>
              </a:rPr>
              <a:t> = many,   </a:t>
            </a:r>
            <a:r>
              <a:rPr lang="en-US" sz="2000" dirty="0">
                <a:latin typeface="Cooper Black" panose="0208090404030B020404" pitchFamily="18" charset="0"/>
              </a:rPr>
              <a:t>saccharide = sugar ) – these include complex carbohydrates.</a:t>
            </a:r>
          </a:p>
          <a:p>
            <a:pPr marL="0" indent="0">
              <a:buNone/>
            </a:pPr>
            <a:r>
              <a:rPr lang="en-US" sz="2000" i="1" dirty="0">
                <a:solidFill>
                  <a:srgbClr val="FF0000"/>
                </a:solidFill>
                <a:latin typeface="Cooper Black" panose="0208090404030B020404" pitchFamily="18" charset="0"/>
              </a:rPr>
              <a:t>Polysaccharides are polymers that are composed of monomers of monosaccharides. </a:t>
            </a:r>
            <a:endParaRPr lang="en-US" sz="2400" i="1" dirty="0">
              <a:solidFill>
                <a:srgbClr val="FF0000"/>
              </a:solidFill>
              <a:latin typeface="Cooper Black" panose="0208090404030B020404" pitchFamily="18" charset="0"/>
            </a:endParaRPr>
          </a:p>
        </p:txBody>
      </p:sp>
      <p:pic>
        <p:nvPicPr>
          <p:cNvPr id="6" name="Picture 5" descr="A close up of a logo&#10;&#10;Description generated with very high confidence">
            <a:extLst>
              <a:ext uri="{FF2B5EF4-FFF2-40B4-BE49-F238E27FC236}">
                <a16:creationId xmlns:a16="http://schemas.microsoft.com/office/drawing/2014/main" id="{790F1ECC-F8F1-4F6A-ADF9-0473E3B3B81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602" b="94175" l="183" r="89580">
                        <a14:foregroundMark x1="24680" y1="13981" x2="24680" y2="13981"/>
                        <a14:foregroundMark x1="58684" y1="7961" x2="58684" y2="7961"/>
                        <a14:foregroundMark x1="78793" y1="7184" x2="78793" y2="7184"/>
                        <a14:foregroundMark x1="4753" y1="80388" x2="4753" y2="80388"/>
                        <a14:foregroundMark x1="183" y1="85825" x2="183" y2="85825"/>
                        <a14:foregroundMark x1="75320" y1="6602" x2="75320" y2="6602"/>
                        <a14:foregroundMark x1="10420" y1="94175" x2="10420" y2="94175"/>
                      </a14:backgroundRemoval>
                    </a14:imgEffect>
                  </a14:imgLayer>
                </a14:imgProps>
              </a:ext>
              <a:ext uri="{28A0092B-C50C-407E-A947-70E740481C1C}">
                <a14:useLocalDpi xmlns:a14="http://schemas.microsoft.com/office/drawing/2010/main" val="0"/>
              </a:ext>
            </a:extLst>
          </a:blip>
          <a:srcRect l="-4568" r="-1" b="-2824"/>
          <a:stretch/>
        </p:blipFill>
        <p:spPr>
          <a:xfrm rot="5018593">
            <a:off x="7094361" y="-203682"/>
            <a:ext cx="5448188" cy="5043902"/>
          </a:xfrm>
          <a:prstGeom prst="rect">
            <a:avLst/>
          </a:prstGeom>
        </p:spPr>
      </p:pic>
    </p:spTree>
    <p:extLst>
      <p:ext uri="{BB962C8B-B14F-4D97-AF65-F5344CB8AC3E}">
        <p14:creationId xmlns:p14="http://schemas.microsoft.com/office/powerpoint/2010/main" val="292127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generated with very high confidence">
            <a:extLst>
              <a:ext uri="{FF2B5EF4-FFF2-40B4-BE49-F238E27FC236}">
                <a16:creationId xmlns:a16="http://schemas.microsoft.com/office/drawing/2014/main" id="{54B1BE81-8104-4851-BECF-730E80A02F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0449" y="921538"/>
            <a:ext cx="10901471" cy="2997903"/>
          </a:xfrm>
          <a:prstGeom prst="rect">
            <a:avLst/>
          </a:prstGeom>
        </p:spPr>
      </p:pic>
      <p:sp>
        <p:nvSpPr>
          <p:cNvPr id="2" name="Title 1">
            <a:extLst>
              <a:ext uri="{FF2B5EF4-FFF2-40B4-BE49-F238E27FC236}">
                <a16:creationId xmlns:a16="http://schemas.microsoft.com/office/drawing/2014/main" id="{1A739178-851B-4FA3-9A3A-03B59033EC00}"/>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6000" b="1" u="sng" kern="1200" dirty="0">
                <a:solidFill>
                  <a:schemeClr val="bg1"/>
                </a:solidFill>
                <a:latin typeface="+mj-lt"/>
                <a:ea typeface="+mj-ea"/>
                <a:cs typeface="+mj-cs"/>
              </a:rPr>
              <a:t>Carbohydrates</a:t>
            </a:r>
            <a:endParaRPr lang="en-US" sz="6000" kern="1200" dirty="0">
              <a:solidFill>
                <a:schemeClr val="bg1"/>
              </a:solidFill>
              <a:latin typeface="+mj-lt"/>
              <a:ea typeface="+mj-ea"/>
              <a:cs typeface="+mj-cs"/>
            </a:endParaRPr>
          </a:p>
        </p:txBody>
      </p:sp>
      <p:sp>
        <p:nvSpPr>
          <p:cNvPr id="3" name="Content Placeholder 2">
            <a:extLst>
              <a:ext uri="{FF2B5EF4-FFF2-40B4-BE49-F238E27FC236}">
                <a16:creationId xmlns:a16="http://schemas.microsoft.com/office/drawing/2014/main" id="{5B29BA60-02EB-4135-9CCE-37DE1F278150}"/>
              </a:ext>
            </a:extLst>
          </p:cNvPr>
          <p:cNvSpPr>
            <a:spLocks noGrp="1"/>
          </p:cNvSpPr>
          <p:nvPr>
            <p:ph idx="1"/>
          </p:nvPr>
        </p:nvSpPr>
        <p:spPr>
          <a:xfrm>
            <a:off x="1376313" y="5665510"/>
            <a:ext cx="9426806" cy="719122"/>
          </a:xfrm>
        </p:spPr>
        <p:txBody>
          <a:bodyPr vert="horz" lIns="91440" tIns="45720" rIns="91440" bIns="45720" rtlCol="0">
            <a:normAutofit fontScale="92500" lnSpcReduction="20000"/>
          </a:bodyPr>
          <a:lstStyle/>
          <a:p>
            <a:pPr marL="0" indent="0" algn="ctr">
              <a:buNone/>
            </a:pPr>
            <a:r>
              <a:rPr lang="en-US" sz="2400" kern="1200" dirty="0">
                <a:solidFill>
                  <a:schemeClr val="bg2"/>
                </a:solidFill>
                <a:latin typeface="+mn-lt"/>
                <a:ea typeface="+mn-ea"/>
                <a:cs typeface="+mn-cs"/>
              </a:rPr>
              <a:t>Glyosidic bonds form using condensation or dehydration or synthesis reactions.</a:t>
            </a:r>
          </a:p>
          <a:p>
            <a:pPr marL="0" indent="0" algn="ctr">
              <a:buNone/>
            </a:pPr>
            <a:r>
              <a:rPr lang="en-US" sz="2400" dirty="0">
                <a:solidFill>
                  <a:schemeClr val="bg2"/>
                </a:solidFill>
              </a:rPr>
              <a:t>Glyosidic bonds are broken using hydrolysis or decomposition reactions.</a:t>
            </a:r>
            <a:endParaRPr lang="en-US" sz="2400" kern="1200" dirty="0">
              <a:solidFill>
                <a:schemeClr val="bg2"/>
              </a:solidFill>
              <a:latin typeface="+mn-lt"/>
              <a:ea typeface="+mn-ea"/>
              <a:cs typeface="+mn-cs"/>
            </a:endParaRPr>
          </a:p>
        </p:txBody>
      </p:sp>
    </p:spTree>
    <p:extLst>
      <p:ext uri="{BB962C8B-B14F-4D97-AF65-F5344CB8AC3E}">
        <p14:creationId xmlns:p14="http://schemas.microsoft.com/office/powerpoint/2010/main" val="72886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3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map&#10;&#10;Description generated with high confidence">
            <a:extLst>
              <a:ext uri="{FF2B5EF4-FFF2-40B4-BE49-F238E27FC236}">
                <a16:creationId xmlns:a16="http://schemas.microsoft.com/office/drawing/2014/main" id="{1EC789B5-7D88-4D8F-8E74-06082E68DB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8322" y="643467"/>
            <a:ext cx="5515355" cy="5571066"/>
          </a:xfrm>
          <a:prstGeom prst="rect">
            <a:avLst/>
          </a:prstGeom>
        </p:spPr>
      </p:pic>
    </p:spTree>
    <p:extLst>
      <p:ext uri="{BB962C8B-B14F-4D97-AF65-F5344CB8AC3E}">
        <p14:creationId xmlns:p14="http://schemas.microsoft.com/office/powerpoint/2010/main" val="114547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text on a white background&#10;&#10;Description generated with high confidence">
            <a:extLst>
              <a:ext uri="{FF2B5EF4-FFF2-40B4-BE49-F238E27FC236}">
                <a16:creationId xmlns:a16="http://schemas.microsoft.com/office/drawing/2014/main" id="{3A2E6645-7D19-498D-B27C-F431D52272A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22920" y="643467"/>
            <a:ext cx="8346159" cy="5571066"/>
          </a:xfrm>
          <a:prstGeom prst="rect">
            <a:avLst/>
          </a:prstGeom>
        </p:spPr>
      </p:pic>
      <p:sp>
        <p:nvSpPr>
          <p:cNvPr id="2" name="Rectangle 1">
            <a:extLst>
              <a:ext uri="{FF2B5EF4-FFF2-40B4-BE49-F238E27FC236}">
                <a16:creationId xmlns:a16="http://schemas.microsoft.com/office/drawing/2014/main" id="{08435F4B-2FF7-4967-93B5-9867951AABA6}"/>
              </a:ext>
            </a:extLst>
          </p:cNvPr>
          <p:cNvSpPr/>
          <p:nvPr/>
        </p:nvSpPr>
        <p:spPr>
          <a:xfrm>
            <a:off x="540735" y="480060"/>
            <a:ext cx="3227165"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Gl</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ycogenesis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050898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6FF8-3FFA-47F6-AEE6-31491D3926E6}"/>
              </a:ext>
            </a:extLst>
          </p:cNvPr>
          <p:cNvSpPr>
            <a:spLocks noGrp="1"/>
          </p:cNvSpPr>
          <p:nvPr>
            <p:ph type="title"/>
          </p:nvPr>
        </p:nvSpPr>
        <p:spPr/>
        <p:txBody>
          <a:bodyPr>
            <a:noAutofit/>
          </a:bodyPr>
          <a:lstStyle/>
          <a:p>
            <a:r>
              <a:rPr lang="en-US" sz="5400" dirty="0"/>
              <a:t>Non-Carbohydrate Energy Sources</a:t>
            </a:r>
          </a:p>
        </p:txBody>
      </p:sp>
      <p:sp>
        <p:nvSpPr>
          <p:cNvPr id="3" name="Content Placeholder 2">
            <a:extLst>
              <a:ext uri="{FF2B5EF4-FFF2-40B4-BE49-F238E27FC236}">
                <a16:creationId xmlns:a16="http://schemas.microsoft.com/office/drawing/2014/main" id="{10CC6AD2-FCC9-480F-B956-8775EDEBB27B}"/>
              </a:ext>
            </a:extLst>
          </p:cNvPr>
          <p:cNvSpPr>
            <a:spLocks noGrp="1"/>
          </p:cNvSpPr>
          <p:nvPr>
            <p:ph idx="1"/>
          </p:nvPr>
        </p:nvSpPr>
        <p:spPr/>
        <p:txBody>
          <a:bodyPr>
            <a:normAutofit/>
          </a:bodyPr>
          <a:lstStyle/>
          <a:p>
            <a:r>
              <a:rPr lang="en-US" sz="4800" dirty="0"/>
              <a:t>The Other Catabolic Pathways!</a:t>
            </a:r>
          </a:p>
        </p:txBody>
      </p:sp>
      <p:pic>
        <p:nvPicPr>
          <p:cNvPr id="5" name="Picture 4">
            <a:extLst>
              <a:ext uri="{FF2B5EF4-FFF2-40B4-BE49-F238E27FC236}">
                <a16:creationId xmlns:a16="http://schemas.microsoft.com/office/drawing/2014/main" id="{D7A0F6AF-9BF1-42FF-911D-639DE17D5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039" y="2280552"/>
            <a:ext cx="5996018" cy="4577448"/>
          </a:xfrm>
          <a:prstGeom prst="rect">
            <a:avLst/>
          </a:prstGeom>
        </p:spPr>
      </p:pic>
    </p:spTree>
    <p:extLst>
      <p:ext uri="{BB962C8B-B14F-4D97-AF65-F5344CB8AC3E}">
        <p14:creationId xmlns:p14="http://schemas.microsoft.com/office/powerpoint/2010/main" val="3438669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logo&#10;&#10;Description generated with high confidence">
            <a:extLst>
              <a:ext uri="{FF2B5EF4-FFF2-40B4-BE49-F238E27FC236}">
                <a16:creationId xmlns:a16="http://schemas.microsoft.com/office/drawing/2014/main" id="{DEFCF631-86D9-4C4E-B159-9FD19CCD635E}"/>
              </a:ext>
            </a:extLst>
          </p:cNvPr>
          <p:cNvPicPr>
            <a:picLocks noChangeAspect="1"/>
          </p:cNvPicPr>
          <p:nvPr/>
        </p:nvPicPr>
        <p:blipFill rotWithShape="1">
          <a:blip r:embed="rId2">
            <a:extLst>
              <a:ext uri="{28A0092B-C50C-407E-A947-70E740481C1C}">
                <a14:useLocalDpi xmlns:a14="http://schemas.microsoft.com/office/drawing/2010/main" val="0"/>
              </a:ext>
            </a:extLst>
          </a:blip>
          <a:srcRect t="682" r="2" b="1659"/>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E0FD5DB9-3E56-438D-806B-26246F32BCD7}"/>
              </a:ext>
            </a:extLst>
          </p:cNvPr>
          <p:cNvSpPr>
            <a:spLocks noGrp="1"/>
          </p:cNvSpPr>
          <p:nvPr>
            <p:ph type="title"/>
          </p:nvPr>
        </p:nvSpPr>
        <p:spPr>
          <a:xfrm>
            <a:off x="639662" y="278392"/>
            <a:ext cx="3667039" cy="1676603"/>
          </a:xfrm>
        </p:spPr>
        <p:txBody>
          <a:bodyPr>
            <a:normAutofit/>
          </a:bodyPr>
          <a:lstStyle/>
          <a:p>
            <a:pPr algn="ctr"/>
            <a:r>
              <a:rPr lang="en-US" sz="2800" dirty="0">
                <a:solidFill>
                  <a:schemeClr val="bg1"/>
                </a:solidFill>
              </a:rPr>
              <a:t>Glycolysis is common to both Aerobic and Anaerobic Pathways</a:t>
            </a:r>
          </a:p>
        </p:txBody>
      </p:sp>
      <p:sp>
        <p:nvSpPr>
          <p:cNvPr id="3" name="Content Placeholder 2">
            <a:extLst>
              <a:ext uri="{FF2B5EF4-FFF2-40B4-BE49-F238E27FC236}">
                <a16:creationId xmlns:a16="http://schemas.microsoft.com/office/drawing/2014/main" id="{E90FB664-6FAC-460D-BBD8-5BC69A791795}"/>
              </a:ext>
            </a:extLst>
          </p:cNvPr>
          <p:cNvSpPr>
            <a:spLocks noGrp="1"/>
          </p:cNvSpPr>
          <p:nvPr>
            <p:ph idx="1"/>
          </p:nvPr>
        </p:nvSpPr>
        <p:spPr>
          <a:xfrm>
            <a:off x="648931" y="2438401"/>
            <a:ext cx="3667036" cy="3779520"/>
          </a:xfrm>
        </p:spPr>
        <p:txBody>
          <a:bodyPr>
            <a:normAutofit lnSpcReduction="10000"/>
          </a:bodyPr>
          <a:lstStyle/>
          <a:p>
            <a:r>
              <a:rPr lang="en-US" dirty="0">
                <a:solidFill>
                  <a:schemeClr val="bg1"/>
                </a:solidFill>
              </a:rPr>
              <a:t>In glycolysis, </a:t>
            </a:r>
            <a:r>
              <a:rPr lang="en-US" dirty="0">
                <a:solidFill>
                  <a:srgbClr val="FF0066"/>
                </a:solidFill>
              </a:rPr>
              <a:t>ATP is generated by substrate-level phosphorylation</a:t>
            </a:r>
            <a:r>
              <a:rPr lang="en-US" dirty="0">
                <a:solidFill>
                  <a:schemeClr val="bg1"/>
                </a:solidFill>
              </a:rPr>
              <a:t>. </a:t>
            </a:r>
          </a:p>
          <a:p>
            <a:r>
              <a:rPr lang="en-US" b="1" dirty="0">
                <a:solidFill>
                  <a:srgbClr val="FF0066"/>
                </a:solidFill>
              </a:rPr>
              <a:t>Substrate-level phosphorylation</a:t>
            </a:r>
            <a:r>
              <a:rPr lang="en-US" dirty="0">
                <a:solidFill>
                  <a:schemeClr val="bg1"/>
                </a:solidFill>
              </a:rPr>
              <a:t> is </a:t>
            </a:r>
            <a:r>
              <a:rPr lang="en-US" i="1" dirty="0">
                <a:solidFill>
                  <a:schemeClr val="bg1"/>
                </a:solidFill>
              </a:rPr>
              <a:t>the production of ATP by transferring high energy </a:t>
            </a:r>
            <a:r>
              <a:rPr lang="en-US" i="1" dirty="0">
                <a:solidFill>
                  <a:srgbClr val="FF0066"/>
                </a:solidFill>
              </a:rPr>
              <a:t>phosphate groups </a:t>
            </a:r>
            <a:r>
              <a:rPr lang="en-US" i="1" dirty="0">
                <a:solidFill>
                  <a:schemeClr val="bg1"/>
                </a:solidFill>
              </a:rPr>
              <a:t>from an organic molecule to ADP</a:t>
            </a:r>
            <a:r>
              <a:rPr lang="en-US" dirty="0">
                <a:solidFill>
                  <a:schemeClr val="bg1"/>
                </a:solidFill>
              </a:rPr>
              <a:t>.</a:t>
            </a:r>
          </a:p>
        </p:txBody>
      </p:sp>
    </p:spTree>
    <p:extLst>
      <p:ext uri="{BB962C8B-B14F-4D97-AF65-F5344CB8AC3E}">
        <p14:creationId xmlns:p14="http://schemas.microsoft.com/office/powerpoint/2010/main" val="789423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4" name="Picture 3" descr="A close up of text on a white background&#10;&#10;Description generated with high confidence">
            <a:extLst>
              <a:ext uri="{FF2B5EF4-FFF2-40B4-BE49-F238E27FC236}">
                <a16:creationId xmlns:a16="http://schemas.microsoft.com/office/drawing/2014/main" id="{689CE282-F080-4F92-8FC8-E079AFF4CDE7}"/>
              </a:ext>
            </a:extLst>
          </p:cNvPr>
          <p:cNvPicPr>
            <a:picLocks noChangeAspect="1"/>
          </p:cNvPicPr>
          <p:nvPr/>
        </p:nvPicPr>
        <p:blipFill rotWithShape="1">
          <a:blip r:embed="rId2">
            <a:extLst>
              <a:ext uri="{28A0092B-C50C-407E-A947-70E740481C1C}">
                <a14:useLocalDpi xmlns:a14="http://schemas.microsoft.com/office/drawing/2010/main" val="0"/>
              </a:ext>
            </a:extLst>
          </a:blip>
          <a:srcRect t="10009" r="1" b="2898"/>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4DA5DB17-96D6-485D-AA8B-842CAE475D47}"/>
              </a:ext>
            </a:extLst>
          </p:cNvPr>
          <p:cNvSpPr>
            <a:spLocks noGrp="1"/>
          </p:cNvSpPr>
          <p:nvPr>
            <p:ph type="title"/>
          </p:nvPr>
        </p:nvSpPr>
        <p:spPr>
          <a:xfrm>
            <a:off x="5776816" y="142911"/>
            <a:ext cx="5274793" cy="497169"/>
          </a:xfrm>
        </p:spPr>
        <p:txBody>
          <a:bodyPr>
            <a:normAutofit fontScale="90000"/>
          </a:bodyPr>
          <a:lstStyle/>
          <a:p>
            <a:pPr algn="ctr"/>
            <a:r>
              <a:rPr lang="en-US" sz="3600" dirty="0">
                <a:solidFill>
                  <a:srgbClr val="C00000"/>
                </a:solidFill>
              </a:rPr>
              <a:t>Types of catabolism</a:t>
            </a:r>
          </a:p>
        </p:txBody>
      </p:sp>
      <p:sp>
        <p:nvSpPr>
          <p:cNvPr id="3" name="Content Placeholder 2">
            <a:extLst>
              <a:ext uri="{FF2B5EF4-FFF2-40B4-BE49-F238E27FC236}">
                <a16:creationId xmlns:a16="http://schemas.microsoft.com/office/drawing/2014/main" id="{E02A7EB4-3F63-46BA-8C3A-48F4FC892DFC}"/>
              </a:ext>
            </a:extLst>
          </p:cNvPr>
          <p:cNvSpPr>
            <a:spLocks noGrp="1"/>
          </p:cNvSpPr>
          <p:nvPr>
            <p:ph idx="1"/>
          </p:nvPr>
        </p:nvSpPr>
        <p:spPr>
          <a:xfrm>
            <a:off x="639662" y="916387"/>
            <a:ext cx="3667036" cy="5025225"/>
          </a:xfrm>
        </p:spPr>
        <p:txBody>
          <a:bodyPr>
            <a:normAutofit fontScale="92500" lnSpcReduction="10000"/>
          </a:bodyPr>
          <a:lstStyle/>
          <a:p>
            <a:r>
              <a:rPr lang="en-US" dirty="0">
                <a:solidFill>
                  <a:schemeClr val="bg1"/>
                </a:solidFill>
              </a:rPr>
              <a:t>Bacteria can capture energy and store it in ATP using aerobic respiration, anaerobic respiration or fermentation. </a:t>
            </a:r>
          </a:p>
          <a:p>
            <a:endParaRPr lang="en-US" dirty="0">
              <a:solidFill>
                <a:schemeClr val="bg1"/>
              </a:solidFill>
            </a:endParaRPr>
          </a:p>
          <a:p>
            <a:r>
              <a:rPr lang="en-US" b="1" dirty="0">
                <a:solidFill>
                  <a:schemeClr val="bg1"/>
                </a:solidFill>
              </a:rPr>
              <a:t>Fermentation</a:t>
            </a:r>
            <a:r>
              <a:rPr lang="en-US" dirty="0">
                <a:solidFill>
                  <a:schemeClr val="bg1"/>
                </a:solidFill>
              </a:rPr>
              <a:t> is the </a:t>
            </a:r>
            <a:r>
              <a:rPr lang="en-US" i="1" dirty="0">
                <a:solidFill>
                  <a:schemeClr val="bg1"/>
                </a:solidFill>
              </a:rPr>
              <a:t>anaerobic catabolism of a single chemical compound using a series of redox transformations with the goal of generating ATP by substrate-level phosphorylation</a:t>
            </a:r>
            <a:r>
              <a:rPr lang="en-US" dirty="0">
                <a:solidFill>
                  <a:schemeClr val="bg1"/>
                </a:solidFill>
              </a:rPr>
              <a:t>.</a:t>
            </a:r>
          </a:p>
        </p:txBody>
      </p:sp>
    </p:spTree>
    <p:extLst>
      <p:ext uri="{BB962C8B-B14F-4D97-AF65-F5344CB8AC3E}">
        <p14:creationId xmlns:p14="http://schemas.microsoft.com/office/powerpoint/2010/main" val="198966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44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2D6C849B-1189-4736-A3D4-F395A5858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919" y="640080"/>
            <a:ext cx="4002100" cy="5577840"/>
          </a:xfrm>
          <a:prstGeom prst="rect">
            <a:avLst/>
          </a:prstGeom>
        </p:spPr>
      </p:pic>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A91331E-A42B-41A5-9939-74532E6CF068}"/>
              </a:ext>
            </a:extLst>
          </p:cNvPr>
          <p:cNvSpPr>
            <a:spLocks noGrp="1"/>
          </p:cNvSpPr>
          <p:nvPr>
            <p:ph type="title"/>
          </p:nvPr>
        </p:nvSpPr>
        <p:spPr>
          <a:xfrm>
            <a:off x="1024129" y="585216"/>
            <a:ext cx="5062511" cy="1499616"/>
          </a:xfrm>
        </p:spPr>
        <p:txBody>
          <a:bodyPr>
            <a:normAutofit/>
          </a:bodyPr>
          <a:lstStyle/>
          <a:p>
            <a:r>
              <a:rPr lang="en-US" dirty="0">
                <a:solidFill>
                  <a:srgbClr val="FFFFFF"/>
                </a:solidFill>
              </a:rPr>
              <a:t>Overview of Catabolism</a:t>
            </a:r>
          </a:p>
        </p:txBody>
      </p:sp>
      <p:sp>
        <p:nvSpPr>
          <p:cNvPr id="10" name="Content Placeholder 9"/>
          <p:cNvSpPr>
            <a:spLocks noGrp="1"/>
          </p:cNvSpPr>
          <p:nvPr>
            <p:ph idx="1"/>
          </p:nvPr>
        </p:nvSpPr>
        <p:spPr>
          <a:xfrm>
            <a:off x="1024129" y="2286000"/>
            <a:ext cx="5081232" cy="3931920"/>
          </a:xfrm>
        </p:spPr>
        <p:txBody>
          <a:bodyPr>
            <a:normAutofit/>
          </a:bodyPr>
          <a:lstStyle/>
          <a:p>
            <a:r>
              <a:rPr lang="en-US" sz="4400" dirty="0">
                <a:solidFill>
                  <a:srgbClr val="FFFFFF"/>
                </a:solidFill>
              </a:rPr>
              <a:t>Pathways for the catabolism of proteins and fats end up merging with the pathway of cellular respiration!</a:t>
            </a:r>
          </a:p>
        </p:txBody>
      </p:sp>
    </p:spTree>
    <p:extLst>
      <p:ext uri="{BB962C8B-B14F-4D97-AF65-F5344CB8AC3E}">
        <p14:creationId xmlns:p14="http://schemas.microsoft.com/office/powerpoint/2010/main" val="4084265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344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roteins are broken down into amino acids. They go through deamination and are converted into either pyruvate, acetyl CoA, or enter the citric acid cycle. Carbohydrates are broken down into monosaccharides, which are converted into glucose or go straight through glycolysis, now part of glycolysis. Fats are broken down into either glycerol or fatty acids. Glycerol is converted to G3P, now part of glycolysis. Fatty acids go through beta oxidation, converting them to acetyl CoA, now part of glycolysis. ">
            <a:extLst>
              <a:ext uri="{FF2B5EF4-FFF2-40B4-BE49-F238E27FC236}">
                <a16:creationId xmlns:a16="http://schemas.microsoft.com/office/drawing/2014/main" id="{6C283BE1-BF44-4270-945C-A305FF79DEA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46" b="97747" l="10000" r="90000">
                        <a14:foregroundMark x1="41642" y1="75536" x2="49552" y2="75536"/>
                        <a14:foregroundMark x1="38358" y1="75215" x2="51045" y2="75644"/>
                        <a14:foregroundMark x1="27313" y1="87124" x2="27313" y2="87124"/>
                        <a14:foregroundMark x1="23881" y1="86588" x2="23881" y2="86588"/>
                        <a14:foregroundMark x1="44776" y1="2253" x2="44776" y2="2253"/>
                        <a14:foregroundMark x1="64179" y1="64056" x2="64179" y2="64056"/>
                        <a14:foregroundMark x1="61493" y1="69742" x2="61493" y2="69742"/>
                        <a14:foregroundMark x1="57463" y1="64163" x2="57463" y2="64163"/>
                        <a14:foregroundMark x1="55672" y1="66202" x2="55672" y2="66202"/>
                        <a14:foregroundMark x1="53284" y1="76609" x2="53284" y2="76609"/>
                        <a14:foregroundMark x1="54925" y1="74678" x2="54925" y2="74678"/>
                        <a14:foregroundMark x1="53284" y1="97747" x2="53284" y2="97747"/>
                        <a14:foregroundMark x1="39701" y1="92811" x2="39701" y2="92811"/>
                        <a14:foregroundMark x1="40299" y1="92811" x2="40299" y2="92811"/>
                        <a14:foregroundMark x1="41045" y1="93562" x2="42090" y2="94313"/>
                        <a14:foregroundMark x1="36567" y1="87124" x2="36567" y2="87124"/>
                        <a14:foregroundMark x1="45821" y1="97318" x2="45821" y2="97318"/>
                        <a14:foregroundMark x1="48507" y1="96674" x2="48507" y2="96674"/>
                        <a14:foregroundMark x1="44776" y1="93240" x2="44776" y2="93240"/>
                        <a14:foregroundMark x1="45075" y1="89270" x2="45075" y2="89270"/>
                        <a14:foregroundMark x1="45075" y1="86481" x2="45075" y2="86481"/>
                        <a14:foregroundMark x1="45075" y1="84013" x2="45075" y2="84013"/>
                        <a14:foregroundMark x1="45075" y1="81223" x2="45075" y2="81223"/>
                        <a14:foregroundMark x1="45075" y1="78648" x2="45075" y2="78648"/>
                        <a14:foregroundMark x1="45075" y1="78326" x2="45075" y2="78326"/>
                        <a14:foregroundMark x1="62537" y1="63734" x2="62537" y2="63734"/>
                        <a14:foregroundMark x1="62537" y1="63734" x2="67910" y2="63519"/>
                        <a14:foregroundMark x1="58209" y1="69957" x2="64925" y2="69957"/>
                        <a14:foregroundMark x1="41642" y1="74678" x2="52836" y2="77253"/>
                        <a14:foregroundMark x1="52836" y1="77253" x2="47164" y2="75536"/>
                        <a14:foregroundMark x1="57761" y1="45494" x2="62537" y2="44957"/>
                        <a14:foregroundMark x1="60000" y1="36373" x2="65672" y2="36588"/>
                        <a14:foregroundMark x1="40149" y1="76180" x2="46716" y2="75644"/>
                        <a14:foregroundMark x1="39851" y1="74249" x2="49403" y2="74249"/>
                        <a14:foregroundMark x1="49403" y1="74249" x2="53134" y2="75000"/>
                        <a14:foregroundMark x1="39254" y1="76180" x2="43284" y2="76180"/>
                        <a14:foregroundMark x1="38955" y1="74678" x2="42985" y2="74678"/>
                        <a14:foregroundMark x1="45672" y1="80579" x2="44627" y2="80794"/>
                        <a14:foregroundMark x1="45075" y1="91845" x2="45970" y2="77897"/>
                        <a14:foregroundMark x1="36269" y1="87446" x2="37910" y2="87232"/>
                        <a14:foregroundMark x1="38507" y1="93777" x2="38507" y2="93777"/>
                        <a14:foregroundMark x1="45821" y1="97532" x2="41642" y2="96781"/>
                        <a14:foregroundMark x1="36567" y1="87124" x2="41791" y2="86481"/>
                        <a14:foregroundMark x1="45672" y1="9335" x2="45672" y2="9335"/>
                        <a14:backgroundMark x1="66418" y1="17382" x2="66866" y2="7940"/>
                        <a14:backgroundMark x1="51940" y1="33155" x2="62985" y2="34120"/>
                        <a14:backgroundMark x1="60000" y1="33155" x2="63582" y2="32725"/>
                        <a14:backgroundMark x1="15970" y1="7189" x2="17761" y2="21352"/>
                        <a14:backgroundMark x1="18060" y1="25322" x2="16567" y2="40558"/>
                        <a14:backgroundMark x1="24328" y1="38305" x2="21493" y2="67275"/>
                        <a14:backgroundMark x1="28806" y1="41094" x2="28657" y2="49464"/>
                        <a14:backgroundMark x1="32388" y1="48927" x2="30149" y2="45923"/>
                        <a14:backgroundMark x1="77761" y1="49464" x2="77761" y2="49464"/>
                        <a14:backgroundMark x1="77761" y1="49464" x2="81940" y2="44528"/>
                        <a14:backgroundMark x1="60597" y1="48927" x2="70448" y2="48927"/>
                      </a14:backgroundRemoval>
                    </a14:imgEffect>
                  </a14:imgLayer>
                </a14:imgProps>
              </a:ext>
              <a:ext uri="{28A0092B-C50C-407E-A947-70E740481C1C}">
                <a14:useLocalDpi xmlns:a14="http://schemas.microsoft.com/office/drawing/2010/main" val="0"/>
              </a:ext>
            </a:extLst>
          </a:blip>
          <a:srcRect l="15935" r="17380"/>
          <a:stretch/>
        </p:blipFill>
        <p:spPr bwMode="auto">
          <a:xfrm>
            <a:off x="7909345" y="270494"/>
            <a:ext cx="3871356" cy="6317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8" name="Straight Connector 137">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7650" name="Rectangle 2">
            <a:extLst>
              <a:ext uri="{FF2B5EF4-FFF2-40B4-BE49-F238E27FC236}">
                <a16:creationId xmlns:a16="http://schemas.microsoft.com/office/drawing/2014/main" id="{30A59DEC-8F4E-4EE7-94C7-36958C4BCA99}"/>
              </a:ext>
            </a:extLst>
          </p:cNvPr>
          <p:cNvSpPr>
            <a:spLocks noGrp="1" noChangeArrowheads="1"/>
          </p:cNvSpPr>
          <p:nvPr>
            <p:ph type="title"/>
          </p:nvPr>
        </p:nvSpPr>
        <p:spPr>
          <a:xfrm>
            <a:off x="1024129" y="585216"/>
            <a:ext cx="5062511" cy="1499616"/>
          </a:xfrm>
        </p:spPr>
        <p:txBody>
          <a:bodyPr>
            <a:normAutofit/>
          </a:bodyPr>
          <a:lstStyle/>
          <a:p>
            <a:pPr eaLnBrk="1" hangingPunct="1"/>
            <a:r>
              <a:rPr lang="en-US" altLang="en-US">
                <a:solidFill>
                  <a:srgbClr val="FFFFFF"/>
                </a:solidFill>
              </a:rPr>
              <a:t>Carbohydrate catabolism</a:t>
            </a:r>
          </a:p>
        </p:txBody>
      </p:sp>
      <p:sp>
        <p:nvSpPr>
          <p:cNvPr id="27651" name="Content Placeholder 2">
            <a:extLst>
              <a:ext uri="{FF2B5EF4-FFF2-40B4-BE49-F238E27FC236}">
                <a16:creationId xmlns:a16="http://schemas.microsoft.com/office/drawing/2014/main" id="{EB224222-E466-4FC4-96A9-66B7E492946A}"/>
              </a:ext>
            </a:extLst>
          </p:cNvPr>
          <p:cNvSpPr>
            <a:spLocks noGrp="1" noChangeArrowheads="1"/>
          </p:cNvSpPr>
          <p:nvPr>
            <p:ph idx="1"/>
          </p:nvPr>
        </p:nvSpPr>
        <p:spPr>
          <a:xfrm>
            <a:off x="1024129" y="2286000"/>
            <a:ext cx="5081232" cy="3931920"/>
          </a:xfrm>
        </p:spPr>
        <p:txBody>
          <a:bodyPr>
            <a:normAutofit fontScale="92500" lnSpcReduction="10000"/>
          </a:bodyPr>
          <a:lstStyle/>
          <a:p>
            <a:pPr marL="457200" lvl="1" indent="0">
              <a:buNone/>
            </a:pPr>
            <a:r>
              <a:rPr lang="en-US" altLang="en-US" sz="3200" dirty="0">
                <a:solidFill>
                  <a:srgbClr val="FFFFFF"/>
                </a:solidFill>
              </a:rPr>
              <a:t>Carbohydrates:</a:t>
            </a:r>
          </a:p>
          <a:p>
            <a:pPr lvl="2"/>
            <a:r>
              <a:rPr lang="en-US" altLang="en-US" sz="3200" dirty="0">
                <a:solidFill>
                  <a:srgbClr val="FFFFFF"/>
                </a:solidFill>
              </a:rPr>
              <a:t>Polysaccharides and disaccharides are catabolized to monosaccharides.</a:t>
            </a:r>
          </a:p>
          <a:p>
            <a:pPr lvl="2"/>
            <a:r>
              <a:rPr lang="en-US" altLang="en-US" sz="3200" dirty="0">
                <a:solidFill>
                  <a:srgbClr val="FFFFFF"/>
                </a:solidFill>
              </a:rPr>
              <a:t>Monosaccharides are either converted to glucose or enter the metabolic pathways as intermediate molecules.</a:t>
            </a:r>
          </a:p>
        </p:txBody>
      </p:sp>
    </p:spTree>
    <p:extLst>
      <p:ext uri="{BB962C8B-B14F-4D97-AF65-F5344CB8AC3E}">
        <p14:creationId xmlns:p14="http://schemas.microsoft.com/office/powerpoint/2010/main" val="1412767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3" descr="Proteins are broken down into amino acids. They go through deamination and are converted into either pyruvate, acetyl CoA, or enter the citric acid cycle. Carbohydrates are broken down into monosaccharides, which are converted into glucose or go straight through glycolysis, now part of glycolysis. Fats are broken down into either glycerol or fatty acids. Glycerol is converted to G3P, now part of glycolysis. Fatty acids go through beta oxidation, converting them to acetyl CoA, now part of glycolysis. ">
            <a:extLst>
              <a:ext uri="{FF2B5EF4-FFF2-40B4-BE49-F238E27FC236}">
                <a16:creationId xmlns:a16="http://schemas.microsoft.com/office/drawing/2014/main" id="{4E31CEBE-9679-4F97-BDE3-B5E1D8AA0E8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17" b="98498" l="10000" r="99701">
                        <a14:foregroundMark x1="71940" y1="1931" x2="71940" y2="1931"/>
                        <a14:foregroundMark x1="44478" y1="79614" x2="47164" y2="94528"/>
                        <a14:foregroundMark x1="47164" y1="94528" x2="50896" y2="97532"/>
                        <a14:foregroundMark x1="54776" y1="97854" x2="54776" y2="97854"/>
                        <a14:foregroundMark x1="52687" y1="97747" x2="56418" y2="98712"/>
                        <a14:foregroundMark x1="41343" y1="93777" x2="40000" y2="93348"/>
                        <a14:foregroundMark x1="39552" y1="92918" x2="41343" y2="93670"/>
                        <a14:foregroundMark x1="25970" y1="86803" x2="30000" y2="86481"/>
                        <a14:foregroundMark x1="26269" y1="85300" x2="28358" y2="90665"/>
                        <a14:foregroundMark x1="52836" y1="77039" x2="52836" y2="77039"/>
                        <a14:foregroundMark x1="54776" y1="74785" x2="54776" y2="74785"/>
                        <a14:foregroundMark x1="59403" y1="69313" x2="65224" y2="69099"/>
                        <a14:foregroundMark x1="62090" y1="62876" x2="68060" y2="63090"/>
                        <a14:foregroundMark x1="59104" y1="64592" x2="59104" y2="64592"/>
                        <a14:foregroundMark x1="55522" y1="66845" x2="55522" y2="66845"/>
                        <a14:foregroundMark x1="64478" y1="64378" x2="64478" y2="64378"/>
                        <a14:foregroundMark x1="38657" y1="94313" x2="38657" y2="94313"/>
                        <a14:foregroundMark x1="62537" y1="49034" x2="62537" y2="49034"/>
                        <a14:foregroundMark x1="60149" y1="46030" x2="60149" y2="46030"/>
                        <a14:foregroundMark x1="62239" y1="36803" x2="62239" y2="36803"/>
                        <a14:foregroundMark x1="65970" y1="12983" x2="65970" y2="12983"/>
                        <a14:foregroundMark x1="61343" y1="12661" x2="70000" y2="12661"/>
                        <a14:foregroundMark x1="76119" y1="12876" x2="89552" y2="13841"/>
                        <a14:foregroundMark x1="82537" y1="28326" x2="94030" y2="29185"/>
                        <a14:foregroundMark x1="94030" y1="29185" x2="82388" y2="29614"/>
                        <a14:foregroundMark x1="82388" y1="29614" x2="92388" y2="28219"/>
                        <a14:foregroundMark x1="92388" y1="28219" x2="81343" y2="28219"/>
                        <a14:foregroundMark x1="81343" y1="28219" x2="94179" y2="29506"/>
                        <a14:foregroundMark x1="94179" y1="29506" x2="84030" y2="28970"/>
                        <a14:foregroundMark x1="84030" y1="28970" x2="94328" y2="28755"/>
                        <a14:foregroundMark x1="94328" y1="28755" x2="95672" y2="29614"/>
                        <a14:foregroundMark x1="96119" y1="29185" x2="96418" y2="28326"/>
                        <a14:foregroundMark x1="94776" y1="28863" x2="99701" y2="30579"/>
                        <a14:foregroundMark x1="71493" y1="3219" x2="71493" y2="3219"/>
                        <a14:foregroundMark x1="71493" y1="3541" x2="81940" y2="2790"/>
                        <a14:foregroundMark x1="81940" y1="2790" x2="81940" y2="2790"/>
                        <a14:foregroundMark x1="41642" y1="76609" x2="54627" y2="75107"/>
                        <a14:foregroundMark x1="54627" y1="75107" x2="42836" y2="74356"/>
                        <a14:foregroundMark x1="42836" y1="74356" x2="52836" y2="75966"/>
                        <a14:foregroundMark x1="52836" y1="75966" x2="42836" y2="75000"/>
                        <a14:foregroundMark x1="42836" y1="75000" x2="41940" y2="75751"/>
                        <a14:foregroundMark x1="39254" y1="75429" x2="39254" y2="77682"/>
                        <a14:foregroundMark x1="38806" y1="73820" x2="44328" y2="74571"/>
                        <a14:foregroundMark x1="45970" y1="76395" x2="52239" y2="76824"/>
                        <a14:foregroundMark x1="48060" y1="82725" x2="59104" y2="84013"/>
                        <a14:foregroundMark x1="59104" y1="84013" x2="48507" y2="86052"/>
                        <a14:foregroundMark x1="48507" y1="86052" x2="61493" y2="87017"/>
                        <a14:foregroundMark x1="61493" y1="87017" x2="50597" y2="87232"/>
                        <a14:foregroundMark x1="50597" y1="87232" x2="59552" y2="84013"/>
                        <a14:foregroundMark x1="59552" y1="84013" x2="46866" y2="84871"/>
                        <a14:foregroundMark x1="46866" y1="84871" x2="60000" y2="84871"/>
                        <a14:foregroundMark x1="60000" y1="84871" x2="48806" y2="84442"/>
                        <a14:foregroundMark x1="48806" y1="84442" x2="59254" y2="84227"/>
                        <a14:foregroundMark x1="59254" y1="84227" x2="70149" y2="87017"/>
                        <a14:foregroundMark x1="70149" y1="87017" x2="68657" y2="85837"/>
                        <a14:foregroundMark x1="54627" y1="86266" x2="44478" y2="86695"/>
                        <a14:foregroundMark x1="44478" y1="86695" x2="51194" y2="87124"/>
                        <a14:foregroundMark x1="65672" y1="87124" x2="52388" y2="88305"/>
                        <a14:foregroundMark x1="52388" y1="88305" x2="66567" y2="87661"/>
                        <a14:foregroundMark x1="66567" y1="87661" x2="67612" y2="86481"/>
                        <a14:foregroundMark x1="67612" y1="87446" x2="68955" y2="89807"/>
                        <a14:foregroundMark x1="66418" y1="84442" x2="67761" y2="90451"/>
                        <a14:foregroundMark x1="67761" y1="84013" x2="66866" y2="91845"/>
                        <a14:foregroundMark x1="87463" y1="27468" x2="92388" y2="31867"/>
                        <a14:foregroundMark x1="92388" y1="25966" x2="99552" y2="33155"/>
                        <a14:foregroundMark x1="97164" y1="26931" x2="95821" y2="34979"/>
                        <a14:foregroundMark x1="84179" y1="26931" x2="87761" y2="31974"/>
                        <a14:foregroundMark x1="95970" y1="26931" x2="99552" y2="26931"/>
                        <a14:backgroundMark x1="17164" y1="16416" x2="23582" y2="6974"/>
                        <a14:backgroundMark x1="18060" y1="11159" x2="17910" y2="20815"/>
                        <a14:backgroundMark x1="17910" y1="20815" x2="18507" y2="13197"/>
                        <a14:backgroundMark x1="18507" y1="13734" x2="18358" y2="29614"/>
                        <a14:backgroundMark x1="18358" y1="29614" x2="17761" y2="58691"/>
                        <a14:backgroundMark x1="25821" y1="62876" x2="27164" y2="32296"/>
                        <a14:backgroundMark x1="26866" y1="18026" x2="37015" y2="14485"/>
                        <a14:backgroundMark x1="37910" y1="29936" x2="37910" y2="29936"/>
                        <a14:backgroundMark x1="36716" y1="30043" x2="33731" y2="29721"/>
                        <a14:backgroundMark x1="32090" y1="28755" x2="32090" y2="28755"/>
                        <a14:backgroundMark x1="30896" y1="26180" x2="30896" y2="26180"/>
                        <a14:backgroundMark x1="44328" y1="17382" x2="44328" y2="17382"/>
                        <a14:backgroundMark x1="45522" y1="17382" x2="45522" y2="17382"/>
                      </a14:backgroundRemoval>
                    </a14:imgEffect>
                  </a14:imgLayer>
                </a14:imgProps>
              </a:ext>
              <a:ext uri="{28A0092B-C50C-407E-A947-70E740481C1C}">
                <a14:useLocalDpi xmlns:a14="http://schemas.microsoft.com/office/drawing/2010/main" val="0"/>
              </a:ext>
            </a:extLst>
          </a:blip>
          <a:srcRect l="2007" r="4029"/>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135">
            <a:extLst>
              <a:ext uri="{FF2B5EF4-FFF2-40B4-BE49-F238E27FC236}">
                <a16:creationId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50" name="Rectangle 2">
            <a:extLst>
              <a:ext uri="{FF2B5EF4-FFF2-40B4-BE49-F238E27FC236}">
                <a16:creationId xmlns:a16="http://schemas.microsoft.com/office/drawing/2014/main" id="{30A59DEC-8F4E-4EE7-94C7-36958C4BCA99}"/>
              </a:ext>
            </a:extLst>
          </p:cNvPr>
          <p:cNvSpPr>
            <a:spLocks noGrp="1" noChangeArrowheads="1"/>
          </p:cNvSpPr>
          <p:nvPr>
            <p:ph type="title"/>
          </p:nvPr>
        </p:nvSpPr>
        <p:spPr>
          <a:xfrm>
            <a:off x="838200" y="365125"/>
            <a:ext cx="6254496" cy="1828800"/>
          </a:xfrm>
        </p:spPr>
        <p:txBody>
          <a:bodyPr>
            <a:normAutofit/>
          </a:bodyPr>
          <a:lstStyle/>
          <a:p>
            <a:pPr eaLnBrk="1" hangingPunct="1"/>
            <a:r>
              <a:rPr lang="en-US" altLang="en-US">
                <a:solidFill>
                  <a:schemeClr val="bg1"/>
                </a:solidFill>
              </a:rPr>
              <a:t>Lipid Catabolism</a:t>
            </a:r>
          </a:p>
        </p:txBody>
      </p:sp>
      <p:sp>
        <p:nvSpPr>
          <p:cNvPr id="27651" name="Content Placeholder 2">
            <a:extLst>
              <a:ext uri="{FF2B5EF4-FFF2-40B4-BE49-F238E27FC236}">
                <a16:creationId xmlns:a16="http://schemas.microsoft.com/office/drawing/2014/main" id="{EB224222-E466-4FC4-96A9-66B7E492946A}"/>
              </a:ext>
            </a:extLst>
          </p:cNvPr>
          <p:cNvSpPr>
            <a:spLocks noGrp="1" noChangeArrowheads="1"/>
          </p:cNvSpPr>
          <p:nvPr>
            <p:ph idx="1"/>
          </p:nvPr>
        </p:nvSpPr>
        <p:spPr>
          <a:xfrm>
            <a:off x="838200" y="2322576"/>
            <a:ext cx="6254496" cy="3858768"/>
          </a:xfrm>
        </p:spPr>
        <p:txBody>
          <a:bodyPr>
            <a:normAutofit/>
          </a:bodyPr>
          <a:lstStyle/>
          <a:p>
            <a:pPr lvl="1" eaLnBrk="1" hangingPunct="1"/>
            <a:r>
              <a:rPr lang="en-US" altLang="en-US" sz="1700" dirty="0">
                <a:solidFill>
                  <a:schemeClr val="bg1"/>
                </a:solidFill>
              </a:rPr>
              <a:t>Fats:</a:t>
            </a:r>
          </a:p>
          <a:p>
            <a:pPr lvl="2" eaLnBrk="1" hangingPunct="1"/>
            <a:r>
              <a:rPr lang="en-US" altLang="en-US" sz="1700" dirty="0">
                <a:solidFill>
                  <a:schemeClr val="bg1"/>
                </a:solidFill>
              </a:rPr>
              <a:t>Fats are good energy sources because the bonds store enormous amounts of chemical energy.</a:t>
            </a:r>
          </a:p>
          <a:p>
            <a:pPr lvl="2" eaLnBrk="1" hangingPunct="1"/>
            <a:r>
              <a:rPr lang="en-US" altLang="en-US" sz="1700" dirty="0">
                <a:solidFill>
                  <a:schemeClr val="bg1"/>
                </a:solidFill>
              </a:rPr>
              <a:t>Fatty acids and glycerol are separated.</a:t>
            </a:r>
          </a:p>
          <a:p>
            <a:pPr lvl="2" eaLnBrk="1" hangingPunct="1"/>
            <a:r>
              <a:rPr lang="en-US" altLang="en-US" sz="1700" dirty="0">
                <a:solidFill>
                  <a:schemeClr val="bg1"/>
                </a:solidFill>
              </a:rPr>
              <a:t>Glycerol is converted to acetyl CoA.</a:t>
            </a:r>
          </a:p>
          <a:p>
            <a:pPr lvl="2" eaLnBrk="1" hangingPunct="1"/>
            <a:r>
              <a:rPr lang="en-US" altLang="en-US" sz="1700" dirty="0">
                <a:solidFill>
                  <a:schemeClr val="bg1"/>
                </a:solidFill>
              </a:rPr>
              <a:t>Fatty acids are broken down through beta oxidation.</a:t>
            </a:r>
          </a:p>
          <a:p>
            <a:pPr lvl="1" eaLnBrk="1" hangingPunct="1"/>
            <a:r>
              <a:rPr lang="en-US" altLang="en-US" sz="1700" dirty="0">
                <a:solidFill>
                  <a:schemeClr val="bg1"/>
                </a:solidFill>
              </a:rPr>
              <a:t>Proteins:</a:t>
            </a:r>
          </a:p>
          <a:p>
            <a:pPr lvl="2" eaLnBrk="1" hangingPunct="1"/>
            <a:r>
              <a:rPr lang="en-US" altLang="en-US" sz="1700" dirty="0">
                <a:solidFill>
                  <a:schemeClr val="bg1"/>
                </a:solidFill>
              </a:rPr>
              <a:t>Used for energy when fats and carbs are lacking.</a:t>
            </a:r>
          </a:p>
          <a:p>
            <a:pPr lvl="2" eaLnBrk="1" hangingPunct="1"/>
            <a:r>
              <a:rPr lang="en-US" altLang="en-US" sz="1700" dirty="0">
                <a:solidFill>
                  <a:schemeClr val="bg1"/>
                </a:solidFill>
              </a:rPr>
              <a:t>Deamination is the replacement of the amino group in a protein with a carboxyl group in protein breakdown.</a:t>
            </a:r>
          </a:p>
        </p:txBody>
      </p:sp>
    </p:spTree>
    <p:extLst>
      <p:ext uri="{BB962C8B-B14F-4D97-AF65-F5344CB8AC3E}">
        <p14:creationId xmlns:p14="http://schemas.microsoft.com/office/powerpoint/2010/main" val="257868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C3B931E-4C47-4B49-A7CB-0C628B0A1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6" r="-1448"/>
          <a:stretch/>
        </p:blipFill>
        <p:spPr bwMode="auto">
          <a:xfrm>
            <a:off x="7092696" y="10"/>
            <a:ext cx="4806572" cy="6857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EF70E86-2201-4F45-98B3-70858BB1C6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B7D5D3-FC8B-429D-8F27-F66E2BD3C62C}"/>
              </a:ext>
            </a:extLst>
          </p:cNvPr>
          <p:cNvSpPr>
            <a:spLocks noGrp="1"/>
          </p:cNvSpPr>
          <p:nvPr>
            <p:ph type="title"/>
          </p:nvPr>
        </p:nvSpPr>
        <p:spPr>
          <a:xfrm>
            <a:off x="838200" y="365125"/>
            <a:ext cx="6254496" cy="1828800"/>
          </a:xfrm>
        </p:spPr>
        <p:txBody>
          <a:bodyPr>
            <a:normAutofit/>
          </a:bodyPr>
          <a:lstStyle/>
          <a:p>
            <a:r>
              <a:rPr lang="en-US">
                <a:solidFill>
                  <a:schemeClr val="bg1"/>
                </a:solidFill>
              </a:rPr>
              <a:t>Lipid Catabolism</a:t>
            </a:r>
          </a:p>
        </p:txBody>
      </p:sp>
      <p:sp>
        <p:nvSpPr>
          <p:cNvPr id="3" name="Content Placeholder 2">
            <a:extLst>
              <a:ext uri="{FF2B5EF4-FFF2-40B4-BE49-F238E27FC236}">
                <a16:creationId xmlns:a16="http://schemas.microsoft.com/office/drawing/2014/main" id="{CC9DF62D-6D39-46EA-BE1D-D4374B9DD461}"/>
              </a:ext>
            </a:extLst>
          </p:cNvPr>
          <p:cNvSpPr>
            <a:spLocks noGrp="1"/>
          </p:cNvSpPr>
          <p:nvPr>
            <p:ph idx="1"/>
          </p:nvPr>
        </p:nvSpPr>
        <p:spPr>
          <a:xfrm>
            <a:off x="838200" y="2322576"/>
            <a:ext cx="6254496" cy="3858768"/>
          </a:xfrm>
        </p:spPr>
        <p:txBody>
          <a:bodyPr>
            <a:normAutofit/>
          </a:bodyPr>
          <a:lstStyle/>
          <a:p>
            <a:r>
              <a:rPr lang="en-US" sz="2400">
                <a:solidFill>
                  <a:schemeClr val="bg1"/>
                </a:solidFill>
              </a:rPr>
              <a:t>The resulting products of lipid catabolism, glycerol and fatty acids, can be further degraded. </a:t>
            </a:r>
          </a:p>
          <a:p>
            <a:r>
              <a:rPr lang="en-US" sz="2400">
                <a:solidFill>
                  <a:schemeClr val="bg1"/>
                </a:solidFill>
              </a:rPr>
              <a:t>Glycerol easily converted to a form that continues through glycolysis. </a:t>
            </a:r>
          </a:p>
          <a:p>
            <a:r>
              <a:rPr lang="en-US" sz="2400">
                <a:solidFill>
                  <a:schemeClr val="bg1"/>
                </a:solidFill>
              </a:rPr>
              <a:t>The released fatty acids are catabolized in a process called </a:t>
            </a:r>
            <a:r>
              <a:rPr lang="en-US" sz="2400" b="1">
                <a:solidFill>
                  <a:schemeClr val="bg1"/>
                </a:solidFill>
              </a:rPr>
              <a:t>β-oxidation.</a:t>
            </a:r>
          </a:p>
          <a:p>
            <a:pPr marL="0" indent="0">
              <a:buNone/>
            </a:pPr>
            <a:endParaRPr lang="en-US" sz="2400">
              <a:solidFill>
                <a:schemeClr val="bg1"/>
              </a:solidFill>
            </a:endParaRPr>
          </a:p>
        </p:txBody>
      </p:sp>
    </p:spTree>
    <p:extLst>
      <p:ext uri="{BB962C8B-B14F-4D97-AF65-F5344CB8AC3E}">
        <p14:creationId xmlns:p14="http://schemas.microsoft.com/office/powerpoint/2010/main" val="1419401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A5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roteins are broken down into amino acids. They go through deamination and are converted into either pyruvate, acetyl CoA, or enter the citric acid cycle. Carbohydrates are broken down into monosaccharides, which are converted into glucose or go straight through glycolysis, now part of glycolysis. Fats are broken down into either glycerol or fatty acids. Glycerol is converted to G3P, now part of glycolysis. Fatty acids go through beta oxidation, converting them to acetyl CoA, now part of glycolysis. ">
            <a:extLst>
              <a:ext uri="{FF2B5EF4-FFF2-40B4-BE49-F238E27FC236}">
                <a16:creationId xmlns:a16="http://schemas.microsoft.com/office/drawing/2014/main" id="{DB538D3C-6551-4B20-8285-C0343A1E1E0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46" b="98498" l="299" r="90000">
                        <a14:foregroundMark x1="41642" y1="75536" x2="49552" y2="75536"/>
                        <a14:foregroundMark x1="38358" y1="75215" x2="51045" y2="75644"/>
                        <a14:foregroundMark x1="27313" y1="87124" x2="27313" y2="87124"/>
                        <a14:foregroundMark x1="23881" y1="86588" x2="23881" y2="86588"/>
                        <a14:foregroundMark x1="44776" y1="2253" x2="44776" y2="2253"/>
                        <a14:foregroundMark x1="64179" y1="64056" x2="64179" y2="64056"/>
                        <a14:foregroundMark x1="61493" y1="69742" x2="61493" y2="69742"/>
                        <a14:foregroundMark x1="57463" y1="64163" x2="57463" y2="64163"/>
                        <a14:foregroundMark x1="55672" y1="66202" x2="55672" y2="66202"/>
                        <a14:foregroundMark x1="53284" y1="76609" x2="53284" y2="76609"/>
                        <a14:foregroundMark x1="54925" y1="74678" x2="54925" y2="74678"/>
                        <a14:foregroundMark x1="53284" y1="97747" x2="53284" y2="97747"/>
                        <a14:foregroundMark x1="39701" y1="92811" x2="39701" y2="92811"/>
                        <a14:foregroundMark x1="40299" y1="92811" x2="40299" y2="92811"/>
                        <a14:foregroundMark x1="41045" y1="93562" x2="42090" y2="94313"/>
                        <a14:foregroundMark x1="36567" y1="87124" x2="36567" y2="87124"/>
                        <a14:foregroundMark x1="45821" y1="97318" x2="45821" y2="97318"/>
                        <a14:foregroundMark x1="48507" y1="96674" x2="48507" y2="96674"/>
                        <a14:foregroundMark x1="44776" y1="93240" x2="44776" y2="93240"/>
                        <a14:foregroundMark x1="45075" y1="89270" x2="45075" y2="89270"/>
                        <a14:foregroundMark x1="45075" y1="86481" x2="45075" y2="86481"/>
                        <a14:foregroundMark x1="45075" y1="84013" x2="45075" y2="84013"/>
                        <a14:foregroundMark x1="45075" y1="81223" x2="45075" y2="81223"/>
                        <a14:foregroundMark x1="45075" y1="78648" x2="45075" y2="78648"/>
                        <a14:foregroundMark x1="45075" y1="78326" x2="45075" y2="78326"/>
                        <a14:foregroundMark x1="62537" y1="63734" x2="62537" y2="63734"/>
                        <a14:foregroundMark x1="62537" y1="63734" x2="67910" y2="63519"/>
                        <a14:foregroundMark x1="58209" y1="69957" x2="64925" y2="69957"/>
                        <a14:foregroundMark x1="41642" y1="74678" x2="52836" y2="77253"/>
                        <a14:foregroundMark x1="52836" y1="77253" x2="47164" y2="75536"/>
                        <a14:foregroundMark x1="57761" y1="45494" x2="62537" y2="44957"/>
                        <a14:foregroundMark x1="40149" y1="76180" x2="46716" y2="75644"/>
                        <a14:foregroundMark x1="39851" y1="74249" x2="49403" y2="74249"/>
                        <a14:foregroundMark x1="49403" y1="74249" x2="53134" y2="75000"/>
                        <a14:foregroundMark x1="39254" y1="76180" x2="43284" y2="76180"/>
                        <a14:foregroundMark x1="38955" y1="74678" x2="42985" y2="74678"/>
                        <a14:foregroundMark x1="45672" y1="80579" x2="44627" y2="80794"/>
                        <a14:foregroundMark x1="45075" y1="91845" x2="45970" y2="77897"/>
                        <a14:foregroundMark x1="36269" y1="87446" x2="37910" y2="87232"/>
                        <a14:foregroundMark x1="38507" y1="93777" x2="38507" y2="93777"/>
                        <a14:foregroundMark x1="45821" y1="97532" x2="41642" y2="96781"/>
                        <a14:foregroundMark x1="36567" y1="87124" x2="41791" y2="86481"/>
                        <a14:foregroundMark x1="45672" y1="9335" x2="45672" y2="9335"/>
                        <a14:foregroundMark x1="20597" y1="3219" x2="20597" y2="3219"/>
                        <a14:foregroundMark x1="17164" y1="8262" x2="17164" y2="8262"/>
                        <a14:foregroundMark x1="18657" y1="8476" x2="18657" y2="8476"/>
                        <a14:foregroundMark x1="12090" y1="12768" x2="18060" y2="12768"/>
                        <a14:foregroundMark x1="7612" y1="11803" x2="7612" y2="11803"/>
                        <a14:foregroundMark x1="18358" y1="26609" x2="18358" y2="26609"/>
                        <a14:foregroundMark x1="18358" y1="26609" x2="18358" y2="26609"/>
                        <a14:foregroundMark x1="18209" y1="29292" x2="17463" y2="33691"/>
                        <a14:foregroundMark x1="17463" y1="28433" x2="17463" y2="28433"/>
                        <a14:foregroundMark x1="18209" y1="27790" x2="18209" y2="22639"/>
                        <a14:foregroundMark x1="18209" y1="22103" x2="18209" y2="17382"/>
                        <a14:foregroundMark x1="18209" y1="17382" x2="18209" y2="13627"/>
                        <a14:foregroundMark x1="17761" y1="34549" x2="17761" y2="53326"/>
                        <a14:foregroundMark x1="20746" y1="61373" x2="30597" y2="61373"/>
                        <a14:foregroundMark x1="30746" y1="61481" x2="30746" y2="61481"/>
                        <a14:foregroundMark x1="52687" y1="97318" x2="56866" y2="98498"/>
                        <a14:foregroundMark x1="56866" y1="98498" x2="54030" y2="94957"/>
                        <a14:foregroundMark x1="24328" y1="87554" x2="32836" y2="86803"/>
                        <a14:foregroundMark x1="53284" y1="83262" x2="55821" y2="89807"/>
                        <a14:foregroundMark x1="47761" y1="88412" x2="72836" y2="82725"/>
                        <a14:foregroundMark x1="61194" y1="81330" x2="37463" y2="80901"/>
                        <a14:foregroundMark x1="35672" y1="85730" x2="36269" y2="86052"/>
                        <a14:foregroundMark x1="36269" y1="86052" x2="45224" y2="87017"/>
                        <a14:foregroundMark x1="40299" y1="84764" x2="41493" y2="85622"/>
                        <a14:foregroundMark x1="55672" y1="88305" x2="63881" y2="87983"/>
                        <a14:foregroundMark x1="64179" y1="87983" x2="70299" y2="87983"/>
                        <a14:foregroundMark x1="48507" y1="66309" x2="48507" y2="66309"/>
                        <a14:foregroundMark x1="46567" y1="68884" x2="46567" y2="68884"/>
                        <a14:foregroundMark x1="45672" y1="71674" x2="47015" y2="60408"/>
                        <a14:foregroundMark x1="62388" y1="63734" x2="67463" y2="63627"/>
                        <a14:foregroundMark x1="64179" y1="62339" x2="66716" y2="66309"/>
                        <a14:foregroundMark x1="58657" y1="64056" x2="58657" y2="64056"/>
                        <a14:foregroundMark x1="62388" y1="44635" x2="62388" y2="44635"/>
                        <a14:foregroundMark x1="62388" y1="43777" x2="62388" y2="43777"/>
                        <a14:foregroundMark x1="17761" y1="4077" x2="18358" y2="36373"/>
                        <a14:foregroundMark x1="18358" y1="36373" x2="26418" y2="40987"/>
                        <a14:foregroundMark x1="26418" y1="40987" x2="33134" y2="40987"/>
                        <a14:foregroundMark x1="28806" y1="49571" x2="28806" y2="49571"/>
                        <a14:foregroundMark x1="23881" y1="48927" x2="34776" y2="49034"/>
                        <a14:foregroundMark x1="2985" y1="28219" x2="12537" y2="29077"/>
                        <a14:foregroundMark x1="1493" y1="28004" x2="14179" y2="28112"/>
                        <a14:foregroundMark x1="14179" y1="28112" x2="1045" y2="28755"/>
                        <a14:foregroundMark x1="1045" y1="28755" x2="13433" y2="33369"/>
                        <a14:foregroundMark x1="13433" y1="33369" x2="4776" y2="29077"/>
                        <a14:foregroundMark x1="4776" y1="29077" x2="14627" y2="29292"/>
                        <a14:foregroundMark x1="14627" y1="29292" x2="299" y2="30579"/>
                        <a14:foregroundMark x1="299" y1="30579" x2="14328" y2="29936"/>
                        <a14:foregroundMark x1="14328" y1="29936" x2="13433" y2="29936"/>
                        <a14:foregroundMark x1="20597" y1="36588" x2="22090" y2="56867"/>
                        <a14:foregroundMark x1="22090" y1="56867" x2="21045" y2="35837"/>
                        <a14:foregroundMark x1="21045" y1="35837" x2="24776" y2="56652"/>
                        <a14:foregroundMark x1="35373" y1="49464" x2="48507" y2="50322"/>
                        <a14:foregroundMark x1="48507" y1="50322" x2="49254" y2="72532"/>
                        <a14:foregroundMark x1="49254" y1="72532" x2="49552" y2="72854"/>
                        <a14:foregroundMark x1="53134" y1="46888" x2="52836" y2="57403"/>
                        <a14:foregroundMark x1="45075" y1="57511" x2="39254" y2="67597"/>
                        <a14:foregroundMark x1="36866" y1="67918" x2="40299" y2="64485"/>
                        <a14:foregroundMark x1="18806" y1="58798" x2="31194" y2="61481"/>
                        <a14:backgroundMark x1="66418" y1="17382" x2="66866" y2="7940"/>
                        <a14:backgroundMark x1="51940" y1="33155" x2="62985" y2="34120"/>
                        <a14:backgroundMark x1="60000" y1="33155" x2="63582" y2="32725"/>
                        <a14:backgroundMark x1="21920" y1="62913" x2="21493" y2="67275"/>
                        <a14:backgroundMark x1="28780" y1="42527" x2="28693" y2="47426"/>
                        <a14:backgroundMark x1="31288" y1="47451" x2="30149" y2="45923"/>
                        <a14:backgroundMark x1="77761" y1="49464" x2="77761" y2="49464"/>
                        <a14:backgroundMark x1="77761" y1="49464" x2="81940" y2="44528"/>
                        <a14:backgroundMark x1="60597" y1="48927" x2="70448" y2="48927"/>
                        <a14:backgroundMark x1="43582" y1="5150" x2="43582" y2="5150"/>
                        <a14:backgroundMark x1="48507" y1="36695" x2="40149" y2="36373"/>
                        <a14:backgroundMark x1="69254" y1="38305" x2="62985" y2="31867"/>
                        <a14:backgroundMark x1="62985" y1="31867" x2="63582" y2="30794"/>
                        <a14:backgroundMark x1="61194" y1="37554" x2="65522" y2="33906"/>
                        <a14:backgroundMark x1="55970" y1="37017" x2="68060" y2="37124"/>
                        <a14:backgroundMark x1="47313" y1="36803" x2="57463" y2="37232"/>
                        <a14:backgroundMark x1="50746" y1="36588" x2="72388" y2="27897"/>
                        <a14:backgroundMark x1="64478" y1="29721" x2="68507" y2="17382"/>
                        <a14:backgroundMark x1="61493" y1="27790" x2="58060" y2="13841"/>
                        <a14:backgroundMark x1="59552" y1="27790" x2="48209" y2="23498"/>
                        <a14:backgroundMark x1="48209" y1="23498" x2="44478" y2="20708"/>
                        <a14:backgroundMark x1="45373" y1="29077" x2="47015" y2="22532"/>
                        <a14:backgroundMark x1="62388" y1="30579" x2="40299" y2="25644"/>
                        <a14:backgroundMark x1="31940" y1="27682" x2="47910" y2="27361"/>
                        <a14:backgroundMark x1="33731" y1="29506" x2="42836" y2="26931"/>
                        <a14:backgroundMark x1="39254" y1="30794" x2="49552" y2="30794"/>
                        <a14:backgroundMark x1="39254" y1="29077" x2="39254" y2="29077"/>
                        <a14:backgroundMark x1="41642" y1="30150" x2="32239" y2="28755"/>
                        <a14:backgroundMark x1="31194" y1="27039" x2="31642" y2="20708"/>
                        <a14:backgroundMark x1="31642" y1="20708" x2="34776" y2="13412"/>
                        <a14:backgroundMark x1="34776" y1="13412" x2="36567" y2="12661"/>
                        <a14:backgroundMark x1="43582" y1="16953" x2="51343" y2="10515"/>
                        <a14:backgroundMark x1="48507" y1="5901" x2="46418" y2="0"/>
                        <a14:backgroundMark x1="44179" y1="2361" x2="44179" y2="2361"/>
                        <a14:backgroundMark x1="46716" y1="33906" x2="38358" y2="33047"/>
                        <a14:backgroundMark x1="41493" y1="36266" x2="32239" y2="34764"/>
                        <a14:backgroundMark x1="36119" y1="34764" x2="32537" y2="30043"/>
                        <a14:backgroundMark x1="34776" y1="34120" x2="30000" y2="30472"/>
                        <a14:backgroundMark x1="30746" y1="18455" x2="30746" y2="18455"/>
                        <a14:backgroundMark x1="32239" y1="14592" x2="32239" y2="14592"/>
                        <a14:backgroundMark x1="30746" y1="16309" x2="30746" y2="16309"/>
                        <a14:backgroundMark x1="32388" y1="13305" x2="32388" y2="13305"/>
                        <a14:backgroundMark x1="58806" y1="49571" x2="58806" y2="49571"/>
                      </a14:backgroundRemoval>
                    </a14:imgEffect>
                  </a14:imgLayer>
                </a14:imgProps>
              </a:ext>
              <a:ext uri="{28A0092B-C50C-407E-A947-70E740481C1C}">
                <a14:useLocalDpi xmlns:a14="http://schemas.microsoft.com/office/drawing/2010/main" val="0"/>
              </a:ext>
            </a:extLst>
          </a:blip>
          <a:srcRect/>
          <a:stretch/>
        </p:blipFill>
        <p:spPr bwMode="auto">
          <a:xfrm>
            <a:off x="7503118" y="172832"/>
            <a:ext cx="4688882" cy="65123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8" name="Straight Connector 137">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7650" name="Rectangle 2">
            <a:extLst>
              <a:ext uri="{FF2B5EF4-FFF2-40B4-BE49-F238E27FC236}">
                <a16:creationId xmlns:a16="http://schemas.microsoft.com/office/drawing/2014/main" id="{30A59DEC-8F4E-4EE7-94C7-36958C4BCA99}"/>
              </a:ext>
            </a:extLst>
          </p:cNvPr>
          <p:cNvSpPr>
            <a:spLocks noGrp="1" noChangeArrowheads="1"/>
          </p:cNvSpPr>
          <p:nvPr>
            <p:ph type="title"/>
          </p:nvPr>
        </p:nvSpPr>
        <p:spPr>
          <a:xfrm>
            <a:off x="1024129" y="585216"/>
            <a:ext cx="5062511" cy="1499616"/>
          </a:xfrm>
        </p:spPr>
        <p:txBody>
          <a:bodyPr>
            <a:normAutofit/>
          </a:bodyPr>
          <a:lstStyle/>
          <a:p>
            <a:pPr eaLnBrk="1" hangingPunct="1"/>
            <a:r>
              <a:rPr lang="en-US" altLang="en-US" dirty="0">
                <a:solidFill>
                  <a:srgbClr val="FFFFFF"/>
                </a:solidFill>
              </a:rPr>
              <a:t>Protein catabolism</a:t>
            </a:r>
          </a:p>
        </p:txBody>
      </p:sp>
      <p:sp>
        <p:nvSpPr>
          <p:cNvPr id="27651" name="Content Placeholder 2">
            <a:extLst>
              <a:ext uri="{FF2B5EF4-FFF2-40B4-BE49-F238E27FC236}">
                <a16:creationId xmlns:a16="http://schemas.microsoft.com/office/drawing/2014/main" id="{EB224222-E466-4FC4-96A9-66B7E492946A}"/>
              </a:ext>
            </a:extLst>
          </p:cNvPr>
          <p:cNvSpPr>
            <a:spLocks noGrp="1" noChangeArrowheads="1"/>
          </p:cNvSpPr>
          <p:nvPr>
            <p:ph idx="1"/>
          </p:nvPr>
        </p:nvSpPr>
        <p:spPr>
          <a:xfrm>
            <a:off x="1024129" y="2286000"/>
            <a:ext cx="5081232" cy="3931920"/>
          </a:xfrm>
        </p:spPr>
        <p:txBody>
          <a:bodyPr>
            <a:normAutofit lnSpcReduction="10000"/>
          </a:bodyPr>
          <a:lstStyle/>
          <a:p>
            <a:pPr lvl="1" eaLnBrk="1" hangingPunct="1"/>
            <a:r>
              <a:rPr lang="en-US" altLang="en-US" sz="3200" dirty="0">
                <a:solidFill>
                  <a:srgbClr val="FFFFFF"/>
                </a:solidFill>
              </a:rPr>
              <a:t>Proteins:</a:t>
            </a:r>
          </a:p>
          <a:p>
            <a:pPr lvl="2" eaLnBrk="1" hangingPunct="1"/>
            <a:r>
              <a:rPr lang="en-US" altLang="en-US" sz="3200" dirty="0">
                <a:solidFill>
                  <a:srgbClr val="FFFFFF"/>
                </a:solidFill>
              </a:rPr>
              <a:t>Used for energy when fats and carbs are lacking.</a:t>
            </a:r>
          </a:p>
          <a:p>
            <a:pPr lvl="2"/>
            <a:r>
              <a:rPr lang="en-US" sz="2400" dirty="0">
                <a:solidFill>
                  <a:srgbClr val="FFFFFF"/>
                </a:solidFill>
              </a:rPr>
              <a:t>Proteins are degraded through the concerted action of a variety of microbial </a:t>
            </a:r>
            <a:r>
              <a:rPr lang="en-US" sz="2400" b="1" dirty="0">
                <a:solidFill>
                  <a:srgbClr val="FFFFFF"/>
                </a:solidFill>
              </a:rPr>
              <a:t>protease</a:t>
            </a:r>
            <a:r>
              <a:rPr lang="en-US" sz="2400" dirty="0">
                <a:solidFill>
                  <a:srgbClr val="FFFFFF"/>
                </a:solidFill>
              </a:rPr>
              <a:t> enzymes.</a:t>
            </a:r>
          </a:p>
          <a:p>
            <a:pPr lvl="2"/>
            <a:r>
              <a:rPr lang="en-US" sz="2400" dirty="0">
                <a:solidFill>
                  <a:srgbClr val="FFFFFF"/>
                </a:solidFill>
              </a:rPr>
              <a:t> Extracellular proteases cut proteins at specific amino acid sequences, breaking them down into smaller peptides that can then be taken up by cells. </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30AD9D1-E891-4984-8013-08F97DF47DBF}"/>
                  </a:ext>
                </a:extLst>
              </p14:cNvPr>
              <p14:cNvContentPartPr/>
              <p14:nvPr/>
            </p14:nvContentPartPr>
            <p14:xfrm>
              <a:off x="9617484" y="416436"/>
              <a:ext cx="607320" cy="681480"/>
            </p14:xfrm>
          </p:contentPart>
        </mc:Choice>
        <mc:Fallback xmlns="">
          <p:pic>
            <p:nvPicPr>
              <p:cNvPr id="2" name="Ink 1">
                <a:extLst>
                  <a:ext uri="{FF2B5EF4-FFF2-40B4-BE49-F238E27FC236}">
                    <a16:creationId xmlns:a16="http://schemas.microsoft.com/office/drawing/2014/main" id="{030AD9D1-E891-4984-8013-08F97DF47DBF}"/>
                  </a:ext>
                </a:extLst>
              </p:cNvPr>
              <p:cNvPicPr/>
              <p:nvPr/>
            </p:nvPicPr>
            <p:blipFill>
              <a:blip r:embed="rId5"/>
              <a:stretch>
                <a:fillRect/>
              </a:stretch>
            </p:blipFill>
            <p:spPr>
              <a:xfrm>
                <a:off x="9554844" y="353436"/>
                <a:ext cx="732960" cy="807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6B4A7437-2285-489D-ACAB-806F6396A03E}"/>
                  </a:ext>
                </a:extLst>
              </p14:cNvPr>
              <p14:cNvContentPartPr/>
              <p14:nvPr/>
            </p14:nvContentPartPr>
            <p14:xfrm>
              <a:off x="8838540" y="2266995"/>
              <a:ext cx="1715400" cy="420840"/>
            </p14:xfrm>
          </p:contentPart>
        </mc:Choice>
        <mc:Fallback xmlns="">
          <p:pic>
            <p:nvPicPr>
              <p:cNvPr id="3" name="Ink 2">
                <a:extLst>
                  <a:ext uri="{FF2B5EF4-FFF2-40B4-BE49-F238E27FC236}">
                    <a16:creationId xmlns:a16="http://schemas.microsoft.com/office/drawing/2014/main" id="{6B4A7437-2285-489D-ACAB-806F6396A03E}"/>
                  </a:ext>
                </a:extLst>
              </p:cNvPr>
              <p:cNvPicPr/>
              <p:nvPr/>
            </p:nvPicPr>
            <p:blipFill>
              <a:blip r:embed="rId7"/>
              <a:stretch>
                <a:fillRect/>
              </a:stretch>
            </p:blipFill>
            <p:spPr>
              <a:xfrm>
                <a:off x="8775540" y="2203995"/>
                <a:ext cx="1841040" cy="546480"/>
              </a:xfrm>
              <a:prstGeom prst="rect">
                <a:avLst/>
              </a:prstGeom>
            </p:spPr>
          </p:pic>
        </mc:Fallback>
      </mc:AlternateContent>
    </p:spTree>
    <p:extLst>
      <p:ext uri="{BB962C8B-B14F-4D97-AF65-F5344CB8AC3E}">
        <p14:creationId xmlns:p14="http://schemas.microsoft.com/office/powerpoint/2010/main" val="2439597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very high confidence">
            <a:extLst>
              <a:ext uri="{FF2B5EF4-FFF2-40B4-BE49-F238E27FC236}">
                <a16:creationId xmlns:a16="http://schemas.microsoft.com/office/drawing/2014/main" id="{FCEE14BE-7B9F-4C8B-A065-E553B0DCAFD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44017" y="2502172"/>
            <a:ext cx="4007904" cy="1853655"/>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08DC0C-23EB-4010-8696-487B8E2013B1}"/>
              </a:ext>
            </a:extLst>
          </p:cNvPr>
          <p:cNvSpPr>
            <a:spLocks noGrp="1"/>
          </p:cNvSpPr>
          <p:nvPr>
            <p:ph type="title"/>
          </p:nvPr>
        </p:nvSpPr>
        <p:spPr>
          <a:xfrm>
            <a:off x="1024129" y="585216"/>
            <a:ext cx="5062511" cy="1499616"/>
          </a:xfrm>
        </p:spPr>
        <p:txBody>
          <a:bodyPr>
            <a:normAutofit/>
          </a:bodyPr>
          <a:lstStyle/>
          <a:p>
            <a:r>
              <a:rPr lang="en-US" dirty="0">
                <a:solidFill>
                  <a:srgbClr val="FFFFFF"/>
                </a:solidFill>
              </a:rPr>
              <a:t>Protein Catabolism</a:t>
            </a:r>
          </a:p>
        </p:txBody>
      </p:sp>
      <p:sp>
        <p:nvSpPr>
          <p:cNvPr id="3" name="Content Placeholder 2">
            <a:extLst>
              <a:ext uri="{FF2B5EF4-FFF2-40B4-BE49-F238E27FC236}">
                <a16:creationId xmlns:a16="http://schemas.microsoft.com/office/drawing/2014/main" id="{7975D4A7-00E4-4DE2-94E5-3C717D85E113}"/>
              </a:ext>
            </a:extLst>
          </p:cNvPr>
          <p:cNvSpPr>
            <a:spLocks noGrp="1"/>
          </p:cNvSpPr>
          <p:nvPr>
            <p:ph idx="1"/>
          </p:nvPr>
        </p:nvSpPr>
        <p:spPr>
          <a:xfrm>
            <a:off x="1024129" y="2286000"/>
            <a:ext cx="5081232" cy="3931920"/>
          </a:xfrm>
        </p:spPr>
        <p:txBody>
          <a:bodyPr>
            <a:normAutofit fontScale="92500" lnSpcReduction="20000"/>
          </a:bodyPr>
          <a:lstStyle/>
          <a:p>
            <a:r>
              <a:rPr lang="en-US" sz="3200" dirty="0">
                <a:solidFill>
                  <a:srgbClr val="FFFFFF"/>
                </a:solidFill>
              </a:rPr>
              <a:t>The polypeptides can then be broken down further into individual amino acids by additional intracellular proteases.</a:t>
            </a:r>
          </a:p>
          <a:p>
            <a:r>
              <a:rPr lang="en-US" sz="3200" dirty="0">
                <a:solidFill>
                  <a:srgbClr val="FFFFFF"/>
                </a:solidFill>
              </a:rPr>
              <a:t>Each amino acid can be enzymatically deaminated to remove the amino group. </a:t>
            </a:r>
          </a:p>
          <a:p>
            <a:r>
              <a:rPr lang="en-US" sz="3200" dirty="0">
                <a:solidFill>
                  <a:srgbClr val="FFFFFF"/>
                </a:solidFill>
              </a:rPr>
              <a:t>The remaining molecules can then enter the transition reaction or the Krebs cycle.</a:t>
            </a:r>
          </a:p>
          <a:p>
            <a:endParaRPr lang="en-US" sz="3200" dirty="0">
              <a:solidFill>
                <a:srgbClr val="FFFFFF"/>
              </a:solidFill>
            </a:endParaRPr>
          </a:p>
        </p:txBody>
      </p:sp>
      <p:sp>
        <p:nvSpPr>
          <p:cNvPr id="7" name="Rectangle 6">
            <a:extLst>
              <a:ext uri="{FF2B5EF4-FFF2-40B4-BE49-F238E27FC236}">
                <a16:creationId xmlns:a16="http://schemas.microsoft.com/office/drawing/2014/main" id="{99E324BB-203B-4C8B-963D-4064AD0CD893}"/>
              </a:ext>
            </a:extLst>
          </p:cNvPr>
          <p:cNvSpPr/>
          <p:nvPr/>
        </p:nvSpPr>
        <p:spPr>
          <a:xfrm>
            <a:off x="8847390" y="1900166"/>
            <a:ext cx="1143262" cy="369332"/>
          </a:xfrm>
          <a:prstGeom prst="rect">
            <a:avLst/>
          </a:prstGeom>
        </p:spPr>
        <p:txBody>
          <a:bodyPr wrap="none">
            <a:spAutoFit/>
          </a:bodyPr>
          <a:lstStyle/>
          <a:p>
            <a:r>
              <a:rPr lang="en-US" dirty="0"/>
              <a:t>Deamination</a:t>
            </a:r>
          </a:p>
        </p:txBody>
      </p:sp>
    </p:spTree>
    <p:extLst>
      <p:ext uri="{BB962C8B-B14F-4D97-AF65-F5344CB8AC3E}">
        <p14:creationId xmlns:p14="http://schemas.microsoft.com/office/powerpoint/2010/main" val="2540763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9E96AAD-0D93-48DB-82BA-63F50FC1133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5608319" y="1317013"/>
            <a:ext cx="5614835" cy="4070755"/>
          </a:xfrm>
          <a:prstGeom prst="rect">
            <a:avLst/>
          </a:prstGeom>
          <a:effectLst/>
        </p:spPr>
      </p:pic>
      <p:sp>
        <p:nvSpPr>
          <p:cNvPr id="2" name="Title 1">
            <a:extLst>
              <a:ext uri="{FF2B5EF4-FFF2-40B4-BE49-F238E27FC236}">
                <a16:creationId xmlns:a16="http://schemas.microsoft.com/office/drawing/2014/main" id="{EBA0BE54-3022-4A9A-988F-6840B9770CC0}"/>
              </a:ext>
            </a:extLst>
          </p:cNvPr>
          <p:cNvSpPr>
            <a:spLocks noGrp="1"/>
          </p:cNvSpPr>
          <p:nvPr>
            <p:ph type="title"/>
          </p:nvPr>
        </p:nvSpPr>
        <p:spPr>
          <a:xfrm>
            <a:off x="648929" y="629266"/>
            <a:ext cx="3505495" cy="1622321"/>
          </a:xfrm>
        </p:spPr>
        <p:txBody>
          <a:bodyPr>
            <a:normAutofit/>
          </a:bodyPr>
          <a:lstStyle/>
          <a:p>
            <a:r>
              <a:rPr lang="en-US" b="1" u="sng"/>
              <a:t>Proteins</a:t>
            </a:r>
            <a:endParaRPr lang="en-US"/>
          </a:p>
        </p:txBody>
      </p:sp>
      <p:sp>
        <p:nvSpPr>
          <p:cNvPr id="3" name="Content Placeholder 2">
            <a:extLst>
              <a:ext uri="{FF2B5EF4-FFF2-40B4-BE49-F238E27FC236}">
                <a16:creationId xmlns:a16="http://schemas.microsoft.com/office/drawing/2014/main" id="{F95A25B4-C4E0-4206-8772-909E56CC4BA6}"/>
              </a:ext>
            </a:extLst>
          </p:cNvPr>
          <p:cNvSpPr>
            <a:spLocks noGrp="1"/>
          </p:cNvSpPr>
          <p:nvPr>
            <p:ph idx="1"/>
          </p:nvPr>
        </p:nvSpPr>
        <p:spPr>
          <a:xfrm>
            <a:off x="648931" y="2438400"/>
            <a:ext cx="3505494" cy="3785419"/>
          </a:xfrm>
        </p:spPr>
        <p:txBody>
          <a:bodyPr>
            <a:normAutofit/>
          </a:bodyPr>
          <a:lstStyle/>
          <a:p>
            <a:r>
              <a:rPr lang="en-US" sz="2000" dirty="0"/>
              <a:t>Proteins are polymers that are composed of amino acid monomers.</a:t>
            </a:r>
          </a:p>
          <a:p>
            <a:r>
              <a:rPr lang="en-US" sz="2000" dirty="0"/>
              <a:t>Amino acids are joined by peptide bonds. </a:t>
            </a:r>
          </a:p>
          <a:p>
            <a:r>
              <a:rPr lang="en-US" sz="2000" dirty="0"/>
              <a:t>Short chains of amino acids can be called di-peptides, tri-peptides, or polypeptides.  </a:t>
            </a:r>
          </a:p>
          <a:p>
            <a:r>
              <a:rPr lang="en-US" sz="2000" dirty="0"/>
              <a:t>When the string of amino acids get relatively long, it is considered a protein. </a:t>
            </a:r>
          </a:p>
        </p:txBody>
      </p:sp>
      <p:sp>
        <p:nvSpPr>
          <p:cNvPr id="8" name="Rectangle 7">
            <a:extLst>
              <a:ext uri="{FF2B5EF4-FFF2-40B4-BE49-F238E27FC236}">
                <a16:creationId xmlns:a16="http://schemas.microsoft.com/office/drawing/2014/main" id="{DF93AC5B-F389-4493-920E-BCBF5740BAF1}"/>
              </a:ext>
            </a:extLst>
          </p:cNvPr>
          <p:cNvSpPr/>
          <p:nvPr/>
        </p:nvSpPr>
        <p:spPr>
          <a:xfrm>
            <a:off x="5442404" y="6373368"/>
            <a:ext cx="5780750" cy="369332"/>
          </a:xfrm>
          <a:prstGeom prst="rect">
            <a:avLst/>
          </a:prstGeom>
        </p:spPr>
        <p:txBody>
          <a:bodyPr wrap="none">
            <a:spAutoFit/>
          </a:bodyPr>
          <a:lstStyle/>
          <a:p>
            <a:r>
              <a:rPr lang="en-US" dirty="0"/>
              <a:t>https://commons.wikimedia.org/wiki/File:224_Peptide_Bond-01.jpg</a:t>
            </a:r>
          </a:p>
        </p:txBody>
      </p:sp>
    </p:spTree>
    <p:extLst>
      <p:ext uri="{BB962C8B-B14F-4D97-AF65-F5344CB8AC3E}">
        <p14:creationId xmlns:p14="http://schemas.microsoft.com/office/powerpoint/2010/main" val="2890394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C6D9-998D-45F8-A40F-5E74207A55E7}"/>
              </a:ext>
            </a:extLst>
          </p:cNvPr>
          <p:cNvSpPr>
            <a:spLocks noGrp="1"/>
          </p:cNvSpPr>
          <p:nvPr>
            <p:ph type="title"/>
          </p:nvPr>
        </p:nvSpPr>
        <p:spPr>
          <a:xfrm>
            <a:off x="0" y="2482682"/>
            <a:ext cx="10515600" cy="1325563"/>
          </a:xfrm>
        </p:spPr>
        <p:txBody>
          <a:bodyPr/>
          <a:lstStyle/>
          <a:p>
            <a:r>
              <a:rPr lang="en-US"/>
              <a:t>ATP</a:t>
            </a:r>
            <a:endParaRPr lang="en-US" dirty="0"/>
          </a:p>
        </p:txBody>
      </p:sp>
      <p:pic>
        <p:nvPicPr>
          <p:cNvPr id="5" name="Content Placeholder 4">
            <a:extLst>
              <a:ext uri="{FF2B5EF4-FFF2-40B4-BE49-F238E27FC236}">
                <a16:creationId xmlns:a16="http://schemas.microsoft.com/office/drawing/2014/main" id="{FB1AC8F0-D353-49A4-82F3-08C11C8391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7162" y="0"/>
            <a:ext cx="10834837" cy="6858000"/>
          </a:xfrm>
        </p:spPr>
      </p:pic>
    </p:spTree>
    <p:extLst>
      <p:ext uri="{BB962C8B-B14F-4D97-AF65-F5344CB8AC3E}">
        <p14:creationId xmlns:p14="http://schemas.microsoft.com/office/powerpoint/2010/main" val="2083937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Freeform: Shape 135">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8" name="Freeform: Shape 137">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9284EDE-C413-49CF-BFE0-C295F850DA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24" b="89673" l="9853" r="97961">
                        <a14:foregroundMark x1="65912" y1="70025" x2="65912" y2="70025"/>
                        <a14:foregroundMark x1="63873" y1="69773" x2="72593" y2="67506"/>
                        <a14:foregroundMark x1="72593" y1="67506" x2="72933" y2="68262"/>
                        <a14:foregroundMark x1="74745" y1="38035" x2="77010" y2="45340"/>
                        <a14:foregroundMark x1="86750" y1="40050" x2="92865" y2="53652"/>
                        <a14:foregroundMark x1="85277" y1="40806" x2="88335" y2="31486"/>
                        <a14:foregroundMark x1="74632" y1="33249" x2="81767" y2="39798"/>
                        <a14:foregroundMark x1="85504" y1="32997" x2="90147" y2="26952"/>
                        <a14:foregroundMark x1="93205" y1="29471" x2="97961" y2="41310"/>
                        <a14:foregroundMark x1="58211" y1="55164" x2="58211" y2="55164"/>
                        <a14:foregroundMark x1="60476" y1="56423" x2="60476" y2="56423"/>
                        <a14:foregroundMark x1="60589" y1="57179" x2="60815" y2="59950"/>
                        <a14:foregroundMark x1="60815" y1="59950" x2="60929" y2="62469"/>
                        <a14:foregroundMark x1="66931" y1="76574" x2="66931" y2="76574"/>
                        <a14:foregroundMark x1="74745" y1="68262" x2="73952" y2="58942"/>
                        <a14:foregroundMark x1="75425" y1="66751" x2="74858" y2="57935"/>
                        <a14:foregroundMark x1="60929" y1="54408" x2="60929" y2="68514"/>
                        <a14:foregroundMark x1="57078" y1="55416" x2="60589" y2="56927"/>
                        <a14:foregroundMark x1="57078" y1="56423" x2="58550" y2="56423"/>
                      </a14:backgroundRemoval>
                    </a14:imgEffect>
                  </a14:imgLayer>
                </a14:imgProps>
              </a:ext>
            </a:extLst>
          </a:blip>
          <a:stretch>
            <a:fillRect/>
          </a:stretch>
        </p:blipFill>
        <p:spPr>
          <a:xfrm flipH="1">
            <a:off x="5160171" y="1428071"/>
            <a:ext cx="5941068" cy="2673479"/>
          </a:xfrm>
          <a:prstGeom prst="rect">
            <a:avLst/>
          </a:prstGeom>
          <a:effectLst>
            <a:outerShdw blurRad="76200" dir="18900000" sy="23000" kx="-1200000" algn="bl" rotWithShape="0">
              <a:prstClr val="black">
                <a:alpha val="7000"/>
              </a:prstClr>
            </a:outerShdw>
          </a:effectLst>
          <a:scene3d>
            <a:camera prst="orthographicFront"/>
            <a:lightRig rig="threePt" dir="t">
              <a:rot lat="0" lon="0" rev="0"/>
            </a:lightRig>
          </a:scene3d>
          <a:sp3d>
            <a:bevelT w="114300" prst="artDeco"/>
          </a:sp3d>
        </p:spPr>
      </p:pic>
      <p:sp>
        <p:nvSpPr>
          <p:cNvPr id="3" name="Title 2">
            <a:extLst>
              <a:ext uri="{FF2B5EF4-FFF2-40B4-BE49-F238E27FC236}">
                <a16:creationId xmlns:a16="http://schemas.microsoft.com/office/drawing/2014/main" id="{FBE6F29E-067F-4801-BFC1-06D511E33F87}"/>
              </a:ext>
            </a:extLst>
          </p:cNvPr>
          <p:cNvSpPr>
            <a:spLocks noGrp="1"/>
          </p:cNvSpPr>
          <p:nvPr>
            <p:ph type="title"/>
          </p:nvPr>
        </p:nvSpPr>
        <p:spPr>
          <a:xfrm>
            <a:off x="950121" y="5529884"/>
            <a:ext cx="5693783" cy="1096331"/>
          </a:xfrm>
        </p:spPr>
        <p:txBody>
          <a:bodyPr>
            <a:normAutofit/>
          </a:bodyPr>
          <a:lstStyle/>
          <a:p>
            <a:pPr eaLnBrk="1" hangingPunct="1">
              <a:defRPr/>
            </a:pPr>
            <a:r>
              <a:rPr lang="en-US" sz="3100" dirty="0">
                <a:ea typeface="MS PGothic"/>
                <a:cs typeface="+mn-cs"/>
              </a:rPr>
              <a:t>Energy in the Form of ATP Is Required for Metabolism</a:t>
            </a:r>
            <a:endParaRPr lang="en-IN" sz="3100" dirty="0"/>
          </a:p>
        </p:txBody>
      </p:sp>
      <p:sp>
        <p:nvSpPr>
          <p:cNvPr id="12291" name="Rectangle 3">
            <a:extLst>
              <a:ext uri="{FF2B5EF4-FFF2-40B4-BE49-F238E27FC236}">
                <a16:creationId xmlns:a16="http://schemas.microsoft.com/office/drawing/2014/main" id="{532CAECF-D182-441B-B424-66297BB23D94}"/>
              </a:ext>
            </a:extLst>
          </p:cNvPr>
          <p:cNvSpPr>
            <a:spLocks noGrp="1" noChangeArrowheads="1"/>
          </p:cNvSpPr>
          <p:nvPr>
            <p:ph idx="1"/>
          </p:nvPr>
        </p:nvSpPr>
        <p:spPr>
          <a:xfrm>
            <a:off x="562355" y="711421"/>
            <a:ext cx="4008101" cy="4020458"/>
          </a:xfrm>
        </p:spPr>
        <p:txBody>
          <a:bodyPr anchor="ctr">
            <a:normAutofit/>
          </a:bodyPr>
          <a:lstStyle/>
          <a:p>
            <a:pPr eaLnBrk="1" hangingPunct="1"/>
            <a:r>
              <a:rPr lang="en-US" altLang="en-US" sz="2000" dirty="0"/>
              <a:t>ATP (adenosine triphosphate) is the cellular energy currency of all cells.</a:t>
            </a:r>
          </a:p>
          <a:p>
            <a:pPr lvl="1" eaLnBrk="1" hangingPunct="1"/>
            <a:r>
              <a:rPr lang="en-US" altLang="en-US" sz="2000" dirty="0"/>
              <a:t>Allows for the coupling of energy-requiring anabolic reactions and energy-releasing catabolic reactions in cells.</a:t>
            </a:r>
          </a:p>
          <a:p>
            <a:pPr lvl="1" eaLnBrk="1" hangingPunct="1"/>
            <a:r>
              <a:rPr lang="en-US" altLang="en-US" sz="2000" b="1" dirty="0"/>
              <a:t>Made in cell membrane of prokaryotic cells and mitochondria of eukaryotic cells.</a:t>
            </a:r>
          </a:p>
        </p:txBody>
      </p:sp>
      <p:sp>
        <p:nvSpPr>
          <p:cNvPr id="5" name="Rectangle 4">
            <a:extLst>
              <a:ext uri="{FF2B5EF4-FFF2-40B4-BE49-F238E27FC236}">
                <a16:creationId xmlns:a16="http://schemas.microsoft.com/office/drawing/2014/main" id="{1C532EFA-1C72-4B92-A512-2755D0D4B8B0}"/>
              </a:ext>
            </a:extLst>
          </p:cNvPr>
          <p:cNvSpPr/>
          <p:nvPr/>
        </p:nvSpPr>
        <p:spPr>
          <a:xfrm>
            <a:off x="5282315" y="1320539"/>
            <a:ext cx="1627369"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bg1">
                    <a:lumMod val="50000"/>
                  </a:schemeClr>
                </a:solidFill>
                <a:effectLst>
                  <a:outerShdw blurRad="12700" dist="38100" dir="2700000" algn="tl" rotWithShape="0">
                    <a:schemeClr val="accent5">
                      <a:lumMod val="60000"/>
                      <a:lumOff val="40000"/>
                    </a:schemeClr>
                  </a:outerShdw>
                </a:effectLst>
              </a:rPr>
              <a:t>Adenosine</a:t>
            </a:r>
          </a:p>
        </p:txBody>
      </p:sp>
      <p:sp>
        <p:nvSpPr>
          <p:cNvPr id="13" name="Rectangle 12">
            <a:extLst>
              <a:ext uri="{FF2B5EF4-FFF2-40B4-BE49-F238E27FC236}">
                <a16:creationId xmlns:a16="http://schemas.microsoft.com/office/drawing/2014/main" id="{046F92D3-03D8-453B-8749-5B6D26C174ED}"/>
              </a:ext>
            </a:extLst>
          </p:cNvPr>
          <p:cNvSpPr/>
          <p:nvPr/>
        </p:nvSpPr>
        <p:spPr>
          <a:xfrm>
            <a:off x="7584887" y="1715309"/>
            <a:ext cx="2719014"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6"/>
                </a:solidFill>
                <a:effectLst>
                  <a:outerShdw blurRad="12700" dist="38100" dir="2700000" algn="tl" rotWithShape="0">
                    <a:schemeClr val="accent5">
                      <a:lumMod val="60000"/>
                      <a:lumOff val="40000"/>
                    </a:schemeClr>
                  </a:outerShdw>
                </a:effectLst>
              </a:rPr>
              <a:t>Phosphate Groups</a:t>
            </a:r>
          </a:p>
        </p:txBody>
      </p:sp>
      <p:sp>
        <p:nvSpPr>
          <p:cNvPr id="14" name="Rectangle 13">
            <a:extLst>
              <a:ext uri="{FF2B5EF4-FFF2-40B4-BE49-F238E27FC236}">
                <a16:creationId xmlns:a16="http://schemas.microsoft.com/office/drawing/2014/main" id="{DCCDD303-B7B9-4ACC-89E5-AAA1B06DB824}"/>
              </a:ext>
            </a:extLst>
          </p:cNvPr>
          <p:cNvSpPr/>
          <p:nvPr/>
        </p:nvSpPr>
        <p:spPr>
          <a:xfrm>
            <a:off x="6436640" y="3846959"/>
            <a:ext cx="1109599"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rPr>
              <a:t>Ribose</a:t>
            </a:r>
          </a:p>
        </p:txBody>
      </p:sp>
    </p:spTree>
    <p:extLst>
      <p:ext uri="{BB962C8B-B14F-4D97-AF65-F5344CB8AC3E}">
        <p14:creationId xmlns:p14="http://schemas.microsoft.com/office/powerpoint/2010/main" val="331800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logo&#10;&#10;Description generated with high confidence">
            <a:extLst>
              <a:ext uri="{FF2B5EF4-FFF2-40B4-BE49-F238E27FC236}">
                <a16:creationId xmlns:a16="http://schemas.microsoft.com/office/drawing/2014/main" id="{DEFCF631-86D9-4C4E-B159-9FD19CCD635E}"/>
              </a:ext>
            </a:extLst>
          </p:cNvPr>
          <p:cNvPicPr>
            <a:picLocks noChangeAspect="1"/>
          </p:cNvPicPr>
          <p:nvPr/>
        </p:nvPicPr>
        <p:blipFill rotWithShape="1">
          <a:blip r:embed="rId2">
            <a:extLst>
              <a:ext uri="{28A0092B-C50C-407E-A947-70E740481C1C}">
                <a14:useLocalDpi xmlns:a14="http://schemas.microsoft.com/office/drawing/2010/main" val="0"/>
              </a:ext>
            </a:extLst>
          </a:blip>
          <a:srcRect t="682" r="2" b="1659"/>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E0FD5DB9-3E56-438D-806B-26246F32BCD7}"/>
              </a:ext>
            </a:extLst>
          </p:cNvPr>
          <p:cNvSpPr>
            <a:spLocks noGrp="1"/>
          </p:cNvSpPr>
          <p:nvPr>
            <p:ph type="title"/>
          </p:nvPr>
        </p:nvSpPr>
        <p:spPr>
          <a:xfrm>
            <a:off x="639662" y="278392"/>
            <a:ext cx="3667039" cy="1676603"/>
          </a:xfrm>
        </p:spPr>
        <p:txBody>
          <a:bodyPr>
            <a:normAutofit/>
          </a:bodyPr>
          <a:lstStyle/>
          <a:p>
            <a:pPr algn="ctr"/>
            <a:r>
              <a:rPr lang="en-US" sz="2800" dirty="0">
                <a:solidFill>
                  <a:schemeClr val="bg1"/>
                </a:solidFill>
              </a:rPr>
              <a:t>Glycolysis is common to both Aerobic and Anaerobic Pathways</a:t>
            </a:r>
          </a:p>
        </p:txBody>
      </p:sp>
      <p:sp>
        <p:nvSpPr>
          <p:cNvPr id="3" name="Content Placeholder 2">
            <a:extLst>
              <a:ext uri="{FF2B5EF4-FFF2-40B4-BE49-F238E27FC236}">
                <a16:creationId xmlns:a16="http://schemas.microsoft.com/office/drawing/2014/main" id="{E90FB664-6FAC-460D-BBD8-5BC69A791795}"/>
              </a:ext>
            </a:extLst>
          </p:cNvPr>
          <p:cNvSpPr>
            <a:spLocks noGrp="1"/>
          </p:cNvSpPr>
          <p:nvPr>
            <p:ph idx="1"/>
          </p:nvPr>
        </p:nvSpPr>
        <p:spPr>
          <a:xfrm>
            <a:off x="648931" y="2438401"/>
            <a:ext cx="3667036" cy="3779520"/>
          </a:xfrm>
        </p:spPr>
        <p:txBody>
          <a:bodyPr>
            <a:normAutofit/>
          </a:bodyPr>
          <a:lstStyle/>
          <a:p>
            <a:r>
              <a:rPr lang="en-US" dirty="0">
                <a:solidFill>
                  <a:schemeClr val="bg1"/>
                </a:solidFill>
              </a:rPr>
              <a:t>Glycolysis is an anaerobic process. </a:t>
            </a:r>
          </a:p>
          <a:p>
            <a:r>
              <a:rPr lang="en-US" dirty="0">
                <a:solidFill>
                  <a:schemeClr val="bg1"/>
                </a:solidFill>
              </a:rPr>
              <a:t>2 ATP are used to spilt glucose </a:t>
            </a:r>
            <a:r>
              <a:rPr lang="en-US" dirty="0">
                <a:solidFill>
                  <a:srgbClr val="FF0066"/>
                </a:solidFill>
              </a:rPr>
              <a:t>in the energy investment phase </a:t>
            </a:r>
            <a:r>
              <a:rPr lang="en-US" dirty="0">
                <a:solidFill>
                  <a:schemeClr val="bg1"/>
                </a:solidFill>
              </a:rPr>
              <a:t>into two molecules of glyceraldehyde-3-phosphate. </a:t>
            </a:r>
          </a:p>
        </p:txBody>
      </p:sp>
      <p:sp>
        <p:nvSpPr>
          <p:cNvPr id="4" name="Left Bracket 3">
            <a:extLst>
              <a:ext uri="{FF2B5EF4-FFF2-40B4-BE49-F238E27FC236}">
                <a16:creationId xmlns:a16="http://schemas.microsoft.com/office/drawing/2014/main" id="{9EA3153C-6FBF-4E8F-AD0E-C8B79B726D15}"/>
              </a:ext>
            </a:extLst>
          </p:cNvPr>
          <p:cNvSpPr/>
          <p:nvPr/>
        </p:nvSpPr>
        <p:spPr>
          <a:xfrm>
            <a:off x="5822751" y="1497795"/>
            <a:ext cx="273249" cy="1489954"/>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DA7699F4-5044-4F35-935D-DAACCDF668E0}"/>
              </a:ext>
            </a:extLst>
          </p:cNvPr>
          <p:cNvSpPr/>
          <p:nvPr/>
        </p:nvSpPr>
        <p:spPr>
          <a:xfrm rot="16200000">
            <a:off x="4700789" y="2061021"/>
            <a:ext cx="1752403" cy="307777"/>
          </a:xfrm>
          <a:prstGeom prst="rect">
            <a:avLst/>
          </a:prstGeom>
        </p:spPr>
        <p:txBody>
          <a:bodyPr wrap="none">
            <a:spAutoFit/>
          </a:bodyPr>
          <a:lstStyle/>
          <a:p>
            <a:r>
              <a:rPr lang="en-US" sz="1400" dirty="0">
                <a:solidFill>
                  <a:schemeClr val="tx2"/>
                </a:solidFill>
              </a:rPr>
              <a:t>Energy Investment Phase</a:t>
            </a:r>
          </a:p>
        </p:txBody>
      </p:sp>
    </p:spTree>
    <p:extLst>
      <p:ext uri="{BB962C8B-B14F-4D97-AF65-F5344CB8AC3E}">
        <p14:creationId xmlns:p14="http://schemas.microsoft.com/office/powerpoint/2010/main" val="3285588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F8DFD8-0A08-48C9-90C5-E96326AF7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787907"/>
            <a:ext cx="5126736" cy="5126736"/>
          </a:xfrm>
          <a:prstGeom prst="rect">
            <a:avLst/>
          </a:prstGeom>
        </p:spPr>
      </p:pic>
      <p:sp>
        <p:nvSpPr>
          <p:cNvPr id="2" name="Title 1">
            <a:extLst>
              <a:ext uri="{FF2B5EF4-FFF2-40B4-BE49-F238E27FC236}">
                <a16:creationId xmlns:a16="http://schemas.microsoft.com/office/drawing/2014/main" id="{2563BC22-D70F-4DDD-966C-560DAD444891}"/>
              </a:ext>
            </a:extLst>
          </p:cNvPr>
          <p:cNvSpPr>
            <a:spLocks noGrp="1"/>
          </p:cNvSpPr>
          <p:nvPr>
            <p:ph type="title"/>
          </p:nvPr>
        </p:nvSpPr>
        <p:spPr>
          <a:xfrm>
            <a:off x="6392598" y="640263"/>
            <a:ext cx="5221266" cy="1344975"/>
          </a:xfrm>
        </p:spPr>
        <p:txBody>
          <a:bodyPr>
            <a:normAutofit/>
          </a:bodyPr>
          <a:lstStyle/>
          <a:p>
            <a:pPr algn="ctr"/>
            <a:r>
              <a:rPr lang="en-US" sz="4000"/>
              <a:t>ATP</a:t>
            </a:r>
          </a:p>
        </p:txBody>
      </p:sp>
      <p:sp>
        <p:nvSpPr>
          <p:cNvPr id="3" name="Content Placeholder 2">
            <a:extLst>
              <a:ext uri="{FF2B5EF4-FFF2-40B4-BE49-F238E27FC236}">
                <a16:creationId xmlns:a16="http://schemas.microsoft.com/office/drawing/2014/main" id="{A39DFA2D-E2D1-48C2-9D98-E9BE2F624BAD}"/>
              </a:ext>
            </a:extLst>
          </p:cNvPr>
          <p:cNvSpPr>
            <a:spLocks noGrp="1"/>
          </p:cNvSpPr>
          <p:nvPr>
            <p:ph idx="1"/>
          </p:nvPr>
        </p:nvSpPr>
        <p:spPr>
          <a:xfrm>
            <a:off x="6391903" y="2121763"/>
            <a:ext cx="5235490" cy="3773010"/>
          </a:xfrm>
        </p:spPr>
        <p:txBody>
          <a:bodyPr>
            <a:normAutofit/>
          </a:bodyPr>
          <a:lstStyle/>
          <a:p>
            <a:r>
              <a:rPr lang="en-US" sz="1700"/>
              <a:t>Energy taken up by the cell, in the form of nutrients or sunlight, must be converted (metabolized) into a usable form. </a:t>
            </a:r>
          </a:p>
          <a:p>
            <a:r>
              <a:rPr lang="en-US" sz="1700"/>
              <a:t>The usable form is ATP. ​</a:t>
            </a:r>
          </a:p>
          <a:p>
            <a:r>
              <a:rPr lang="en-US" sz="1700"/>
              <a:t>ATP is a high-energy transfer compound, that has the ability to store potential energy in its chemical bonds.  </a:t>
            </a:r>
          </a:p>
          <a:p>
            <a:r>
              <a:rPr lang="en-US" sz="1700"/>
              <a:t>The potential energy found in ATP comes from the breakdown of nutrients or by the trapping of sunlight energy (in photosynthesis). </a:t>
            </a:r>
          </a:p>
          <a:p>
            <a:pPr lvl="1"/>
            <a:r>
              <a:rPr lang="en-US" sz="1700"/>
              <a:t>For example. the catabolic reactions that break down glucose, generate ATP.</a:t>
            </a:r>
          </a:p>
        </p:txBody>
      </p:sp>
    </p:spTree>
    <p:extLst>
      <p:ext uri="{BB962C8B-B14F-4D97-AF65-F5344CB8AC3E}">
        <p14:creationId xmlns:p14="http://schemas.microsoft.com/office/powerpoint/2010/main" val="4290314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10;&#10;Description generated with high confidence">
            <a:extLst>
              <a:ext uri="{FF2B5EF4-FFF2-40B4-BE49-F238E27FC236}">
                <a16:creationId xmlns:a16="http://schemas.microsoft.com/office/drawing/2014/main" id="{DCEE5E04-6B0A-4652-B36E-ED8FE2ECC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363" y="955612"/>
            <a:ext cx="5671799" cy="5671799"/>
          </a:xfrm>
          <a:prstGeom prst="rect">
            <a:avLst/>
          </a:prstGeom>
        </p:spPr>
      </p:pic>
      <p:sp>
        <p:nvSpPr>
          <p:cNvPr id="2" name="Title 1">
            <a:extLst>
              <a:ext uri="{FF2B5EF4-FFF2-40B4-BE49-F238E27FC236}">
                <a16:creationId xmlns:a16="http://schemas.microsoft.com/office/drawing/2014/main" id="{870329CB-95B1-45BA-A979-A6DFDB6DB1F9}"/>
              </a:ext>
            </a:extLst>
          </p:cNvPr>
          <p:cNvSpPr>
            <a:spLocks noGrp="1"/>
          </p:cNvSpPr>
          <p:nvPr>
            <p:ph type="title"/>
          </p:nvPr>
        </p:nvSpPr>
        <p:spPr>
          <a:xfrm>
            <a:off x="7483874" y="0"/>
            <a:ext cx="3266243" cy="1325563"/>
          </a:xfrm>
        </p:spPr>
        <p:txBody>
          <a:bodyPr/>
          <a:lstStyle/>
          <a:p>
            <a:r>
              <a:rPr lang="en-US" dirty="0"/>
              <a:t>   ATP </a:t>
            </a:r>
          </a:p>
        </p:txBody>
      </p:sp>
      <p:sp>
        <p:nvSpPr>
          <p:cNvPr id="3" name="Content Placeholder 2">
            <a:extLst>
              <a:ext uri="{FF2B5EF4-FFF2-40B4-BE49-F238E27FC236}">
                <a16:creationId xmlns:a16="http://schemas.microsoft.com/office/drawing/2014/main" id="{73A91FD2-9EBA-476F-9AEE-FC567463FD8D}"/>
              </a:ext>
            </a:extLst>
          </p:cNvPr>
          <p:cNvSpPr>
            <a:spLocks noGrp="1"/>
          </p:cNvSpPr>
          <p:nvPr>
            <p:ph idx="1"/>
          </p:nvPr>
        </p:nvSpPr>
        <p:spPr>
          <a:xfrm>
            <a:off x="838200" y="763480"/>
            <a:ext cx="4550546" cy="5413483"/>
          </a:xfrm>
        </p:spPr>
        <p:txBody>
          <a:bodyPr>
            <a:normAutofit lnSpcReduction="10000"/>
          </a:bodyPr>
          <a:lstStyle/>
          <a:p>
            <a:r>
              <a:rPr lang="en-US" dirty="0"/>
              <a:t>   ATP is adenine triphosphate. </a:t>
            </a:r>
          </a:p>
          <a:p>
            <a:r>
              <a:rPr lang="en-US" dirty="0"/>
              <a:t>The bond that we are most interest in is the bond that links the second and third phosphate groups together. </a:t>
            </a:r>
          </a:p>
          <a:p>
            <a:r>
              <a:rPr lang="en-US" dirty="0"/>
              <a:t>This bond holds a lot of potential energy (it is a  ‘high-energy’ bond). </a:t>
            </a:r>
          </a:p>
          <a:p>
            <a:r>
              <a:rPr lang="en-US" dirty="0"/>
              <a:t>When energy is needed, this bond can be broken and energy is released. </a:t>
            </a:r>
          </a:p>
          <a:p>
            <a:r>
              <a:rPr lang="en-US" dirty="0"/>
              <a:t>When the bond is broken, ATP is broken down to form ADP and inorganic phosphate (Pi). </a:t>
            </a:r>
          </a:p>
        </p:txBody>
      </p:sp>
    </p:spTree>
    <p:extLst>
      <p:ext uri="{BB962C8B-B14F-4D97-AF65-F5344CB8AC3E}">
        <p14:creationId xmlns:p14="http://schemas.microsoft.com/office/powerpoint/2010/main" val="1086793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43F0A-FD19-4ACF-B36E-35ADCA88890F}"/>
              </a:ext>
            </a:extLst>
          </p:cNvPr>
          <p:cNvSpPr>
            <a:spLocks noGrp="1"/>
          </p:cNvSpPr>
          <p:nvPr>
            <p:ph type="title"/>
          </p:nvPr>
        </p:nvSpPr>
        <p:spPr>
          <a:xfrm>
            <a:off x="1905000" y="152400"/>
            <a:ext cx="8229600" cy="1143000"/>
          </a:xfrm>
        </p:spPr>
        <p:txBody>
          <a:bodyPr/>
          <a:lstStyle/>
          <a:p>
            <a:pPr eaLnBrk="1" hangingPunct="1">
              <a:defRPr/>
            </a:pPr>
            <a:r>
              <a:rPr lang="en-US" kern="1200" dirty="0">
                <a:solidFill>
                  <a:srgbClr val="000000"/>
                </a:solidFill>
                <a:ea typeface="MS PGothic"/>
                <a:cs typeface="+mn-cs"/>
              </a:rPr>
              <a:t>The ATP/ADP Cycle</a:t>
            </a:r>
            <a:endParaRPr lang="en-IN" dirty="0"/>
          </a:p>
        </p:txBody>
      </p:sp>
      <p:sp>
        <p:nvSpPr>
          <p:cNvPr id="13315" name="Rectangle 3">
            <a:extLst>
              <a:ext uri="{FF2B5EF4-FFF2-40B4-BE49-F238E27FC236}">
                <a16:creationId xmlns:a16="http://schemas.microsoft.com/office/drawing/2014/main" id="{183C43AC-634D-4E89-B526-92E4C2BAC940}"/>
              </a:ext>
            </a:extLst>
          </p:cNvPr>
          <p:cNvSpPr>
            <a:spLocks noGrp="1" noChangeArrowheads="1"/>
          </p:cNvSpPr>
          <p:nvPr>
            <p:ph idx="1"/>
          </p:nvPr>
        </p:nvSpPr>
        <p:spPr>
          <a:xfrm>
            <a:off x="1981200" y="1143000"/>
            <a:ext cx="8229600" cy="5486400"/>
          </a:xfrm>
        </p:spPr>
        <p:txBody>
          <a:bodyPr>
            <a:normAutofit/>
          </a:bodyPr>
          <a:lstStyle/>
          <a:p>
            <a:pPr eaLnBrk="1" hangingPunct="1"/>
            <a:r>
              <a:rPr lang="en-US" altLang="en-US" sz="2600" dirty="0"/>
              <a:t>Energy is released from ATP when the high-energy bond between the last 2 phosphate groups of ATP is broken.</a:t>
            </a:r>
          </a:p>
          <a:p>
            <a:pPr marL="0" indent="0" eaLnBrk="1" hangingPunct="1">
              <a:buNone/>
            </a:pPr>
            <a:endParaRPr lang="en-US" altLang="en-US" sz="2600" dirty="0"/>
          </a:p>
        </p:txBody>
      </p:sp>
      <p:sp>
        <p:nvSpPr>
          <p:cNvPr id="2" name="Rectangle 1">
            <a:extLst>
              <a:ext uri="{FF2B5EF4-FFF2-40B4-BE49-F238E27FC236}">
                <a16:creationId xmlns:a16="http://schemas.microsoft.com/office/drawing/2014/main" id="{7C5477F9-AF27-4499-A35C-147572CDBC99}"/>
              </a:ext>
            </a:extLst>
          </p:cNvPr>
          <p:cNvSpPr/>
          <p:nvPr/>
        </p:nvSpPr>
        <p:spPr>
          <a:xfrm>
            <a:off x="2639707" y="2146426"/>
            <a:ext cx="6760185" cy="1200329"/>
          </a:xfrm>
          <a:prstGeom prst="rect">
            <a:avLst/>
          </a:prstGeom>
          <a:noFill/>
        </p:spPr>
        <p:txBody>
          <a:bodyPr wrap="none" lIns="91440" tIns="45720" rIns="91440" bIns="45720">
            <a:spAutoFit/>
          </a:bodyPr>
          <a:lstStyle/>
          <a:p>
            <a:pPr algn="ctr"/>
            <a:r>
              <a:rPr lang="en-US" altLang="en-US" sz="7200" b="1" i="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r>
              <a:rPr lang="en-US" alt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TP </a:t>
            </a:r>
            <a:r>
              <a:rPr lang="en-US" alt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  ADP + P</a:t>
            </a:r>
            <a:r>
              <a:rPr lang="en-US" altLang="en-US" sz="7200" b="1" cap="none" spc="0" baseline="-25000"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(i)</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 name="Picture 9">
            <a:extLst>
              <a:ext uri="{FF2B5EF4-FFF2-40B4-BE49-F238E27FC236}">
                <a16:creationId xmlns:a16="http://schemas.microsoft.com/office/drawing/2014/main" id="{75A67381-C9BE-42B3-AF88-384822135B7A}"/>
              </a:ext>
            </a:extLst>
          </p:cNvPr>
          <p:cNvPicPr>
            <a:picLocks noChangeAspect="1"/>
          </p:cNvPicPr>
          <p:nvPr/>
        </p:nvPicPr>
        <p:blipFill>
          <a:blip r:embed="rId2"/>
          <a:stretch>
            <a:fillRect/>
          </a:stretch>
        </p:blipFill>
        <p:spPr>
          <a:xfrm>
            <a:off x="2086777" y="3354672"/>
            <a:ext cx="5419725" cy="3219450"/>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F7FC8CD8-AC62-4FAE-9371-D768E93848B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36700" y="4714921"/>
            <a:ext cx="1140033" cy="1140033"/>
          </a:xfrm>
          <a:prstGeom prst="rect">
            <a:avLst/>
          </a:prstGeom>
        </p:spPr>
      </p:pic>
      <p:pic>
        <p:nvPicPr>
          <p:cNvPr id="18" name="Picture 17">
            <a:extLst>
              <a:ext uri="{FF2B5EF4-FFF2-40B4-BE49-F238E27FC236}">
                <a16:creationId xmlns:a16="http://schemas.microsoft.com/office/drawing/2014/main" id="{BE74C43E-D304-44F6-9E3C-B6B1FA3D4A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80" b="92357" l="6615" r="89105">
                        <a14:foregroundMark x1="54475" y1="92357" x2="54475" y2="92357"/>
                        <a14:foregroundMark x1="8560" y1="36943" x2="8560" y2="36943"/>
                        <a14:foregroundMark x1="10506" y1="29936" x2="10506" y2="29936"/>
                        <a14:foregroundMark x1="6615" y1="36943" x2="6615" y2="36943"/>
                        <a14:foregroundMark x1="20233" y1="15924" x2="20233" y2="15924"/>
                        <a14:foregroundMark x1="8949" y1="32484" x2="26070" y2="8917"/>
                        <a14:foregroundMark x1="54086" y1="76433" x2="54086" y2="76433"/>
                        <a14:foregroundMark x1="67704" y1="75796" x2="76265" y2="73885"/>
                        <a14:foregroundMark x1="73930" y1="70701" x2="73930" y2="70701"/>
                        <a14:foregroundMark x1="66537" y1="77070" x2="77821" y2="66879"/>
                        <a14:foregroundMark x1="77821" y1="66879" x2="82101" y2="57325"/>
                        <a14:foregroundMark x1="83658" y1="54140" x2="83658" y2="54140"/>
                        <a14:foregroundMark x1="28405" y1="8280" x2="47860" y2="38854"/>
                        <a14:foregroundMark x1="17121" y1="43949" x2="17121" y2="43949"/>
                        <a14:foregroundMark x1="17899" y1="54140" x2="17899" y2="54140"/>
                        <a14:foregroundMark x1="17121" y1="56051" x2="17121" y2="56051"/>
                      </a14:backgroundRemoval>
                    </a14:imgEffect>
                  </a14:imgLayer>
                </a14:imgProps>
              </a:ext>
            </a:extLst>
          </a:blip>
          <a:stretch>
            <a:fillRect/>
          </a:stretch>
        </p:blipFill>
        <p:spPr>
          <a:xfrm>
            <a:off x="5458549" y="5303988"/>
            <a:ext cx="2047953" cy="1251084"/>
          </a:xfrm>
          <a:prstGeom prst="rect">
            <a:avLst/>
          </a:prstGeom>
        </p:spPr>
      </p:pic>
      <p:sp>
        <p:nvSpPr>
          <p:cNvPr id="20" name="Rectangle 19">
            <a:extLst>
              <a:ext uri="{FF2B5EF4-FFF2-40B4-BE49-F238E27FC236}">
                <a16:creationId xmlns:a16="http://schemas.microsoft.com/office/drawing/2014/main" id="{9F16F96E-FE32-46B3-97C0-3A5079DA08F1}"/>
              </a:ext>
            </a:extLst>
          </p:cNvPr>
          <p:cNvSpPr/>
          <p:nvPr/>
        </p:nvSpPr>
        <p:spPr>
          <a:xfrm>
            <a:off x="7131309" y="4180781"/>
            <a:ext cx="2901756" cy="584775"/>
          </a:xfrm>
          <a:prstGeom prst="rect">
            <a:avLst/>
          </a:prstGeom>
          <a:noFill/>
        </p:spPr>
        <p:txBody>
          <a:bodyPr wrap="none" lIns="91440" tIns="45720" rIns="91440" bIns="45720">
            <a:spAutoFit/>
          </a:bodyPr>
          <a:lstStyle/>
          <a:p>
            <a:pPr algn="ctr"/>
            <a:r>
              <a:rPr lang="en-US" sz="3200" b="1" cap="none" spc="0" dirty="0">
                <a:ln w="9525">
                  <a:solidFill>
                    <a:schemeClr val="tx1"/>
                  </a:solidFill>
                  <a:prstDash val="solid"/>
                </a:ln>
                <a:solidFill>
                  <a:srgbClr val="C00000"/>
                </a:solidFill>
                <a:effectLst>
                  <a:outerShdw blurRad="12700" dist="38100" dir="2700000" algn="tl" rotWithShape="0">
                    <a:schemeClr val="accent5">
                      <a:lumMod val="60000"/>
                      <a:lumOff val="40000"/>
                    </a:schemeClr>
                  </a:outerShdw>
                </a:effectLst>
                <a:latin typeface="Chiller" panose="04020404031007020602" pitchFamily="82" charset="0"/>
              </a:rPr>
              <a:t>HIGH-ENERGY BOND</a:t>
            </a:r>
          </a:p>
        </p:txBody>
      </p:sp>
    </p:spTree>
    <p:extLst>
      <p:ext uri="{BB962C8B-B14F-4D97-AF65-F5344CB8AC3E}">
        <p14:creationId xmlns:p14="http://schemas.microsoft.com/office/powerpoint/2010/main" val="3087610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B4BF889-1853-49B2-9010-38741FF9F223}"/>
              </a:ext>
            </a:extLst>
          </p:cNvPr>
          <p:cNvPicPr>
            <a:picLocks noChangeAspect="1"/>
          </p:cNvPicPr>
          <p:nvPr/>
        </p:nvPicPr>
        <p:blipFill>
          <a:blip r:embed="rId2"/>
          <a:stretch>
            <a:fillRect/>
          </a:stretch>
        </p:blipFill>
        <p:spPr>
          <a:xfrm>
            <a:off x="2875226" y="3497781"/>
            <a:ext cx="5419725" cy="3219450"/>
          </a:xfrm>
          <a:prstGeom prst="rect">
            <a:avLst/>
          </a:prstGeom>
        </p:spPr>
      </p:pic>
      <p:sp>
        <p:nvSpPr>
          <p:cNvPr id="2" name="Rectangle 1">
            <a:extLst>
              <a:ext uri="{FF2B5EF4-FFF2-40B4-BE49-F238E27FC236}">
                <a16:creationId xmlns:a16="http://schemas.microsoft.com/office/drawing/2014/main" id="{7C5477F9-AF27-4499-A35C-147572CDBC99}"/>
              </a:ext>
            </a:extLst>
          </p:cNvPr>
          <p:cNvSpPr/>
          <p:nvPr/>
        </p:nvSpPr>
        <p:spPr>
          <a:xfrm>
            <a:off x="-438423" y="679639"/>
            <a:ext cx="4304266" cy="5016758"/>
          </a:xfrm>
          <a:prstGeom prst="rect">
            <a:avLst/>
          </a:prstGeom>
          <a:noFill/>
        </p:spPr>
        <p:txBody>
          <a:bodyPr wrap="square" lIns="91440" tIns="45720" rIns="91440" bIns="45720">
            <a:spAutoFit/>
          </a:bodyPr>
          <a:lstStyle/>
          <a:p>
            <a:pPr algn="ctr"/>
            <a:r>
              <a:rPr lang="en-US" altLang="en-US" sz="4000" b="1" i="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r>
              <a:rPr lang="en-US" alt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TP</a:t>
            </a:r>
          </a:p>
          <a:p>
            <a:pPr algn="ctr"/>
            <a:endParaRPr lang="en-US" alt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en-US"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en-US"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en-US"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en-US"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alt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alt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  </a:t>
            </a:r>
          </a:p>
          <a:p>
            <a:pPr algn="ctr"/>
            <a:r>
              <a:rPr lang="en-US" alt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ADP + P</a:t>
            </a:r>
            <a:r>
              <a:rPr lang="en-US" altLang="en-US" sz="4000" b="1" cap="none" spc="0" baseline="-25000"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(i)</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 name="Picture 9">
            <a:extLst>
              <a:ext uri="{FF2B5EF4-FFF2-40B4-BE49-F238E27FC236}">
                <a16:creationId xmlns:a16="http://schemas.microsoft.com/office/drawing/2014/main" id="{75A67381-C9BE-42B3-AF88-384822135B7A}"/>
              </a:ext>
            </a:extLst>
          </p:cNvPr>
          <p:cNvPicPr>
            <a:picLocks noChangeAspect="1"/>
          </p:cNvPicPr>
          <p:nvPr/>
        </p:nvPicPr>
        <p:blipFill rotWithShape="1">
          <a:blip r:embed="rId2"/>
          <a:srcRect b="8546"/>
          <a:stretch/>
        </p:blipFill>
        <p:spPr>
          <a:xfrm>
            <a:off x="2692418" y="-347506"/>
            <a:ext cx="5419725" cy="2944323"/>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F7FC8CD8-AC62-4FAE-9371-D768E93848B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42341" y="1124656"/>
            <a:ext cx="1140033" cy="1140033"/>
          </a:xfrm>
          <a:prstGeom prst="rect">
            <a:avLst/>
          </a:prstGeom>
        </p:spPr>
      </p:pic>
      <p:pic>
        <p:nvPicPr>
          <p:cNvPr id="18" name="Picture 17">
            <a:extLst>
              <a:ext uri="{FF2B5EF4-FFF2-40B4-BE49-F238E27FC236}">
                <a16:creationId xmlns:a16="http://schemas.microsoft.com/office/drawing/2014/main" id="{BE74C43E-D304-44F6-9E3C-B6B1FA3D4A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80" b="92357" l="6615" r="89105">
                        <a14:foregroundMark x1="54475" y1="92357" x2="54475" y2="92357"/>
                        <a14:foregroundMark x1="8560" y1="36943" x2="8560" y2="36943"/>
                        <a14:foregroundMark x1="10506" y1="29936" x2="10506" y2="29936"/>
                        <a14:foregroundMark x1="6615" y1="36943" x2="6615" y2="36943"/>
                        <a14:foregroundMark x1="20233" y1="15924" x2="20233" y2="15924"/>
                        <a14:foregroundMark x1="8949" y1="32484" x2="26070" y2="8917"/>
                        <a14:foregroundMark x1="54086" y1="76433" x2="54086" y2="76433"/>
                        <a14:foregroundMark x1="67704" y1="75796" x2="76265" y2="73885"/>
                        <a14:foregroundMark x1="73930" y1="70701" x2="73930" y2="70701"/>
                        <a14:foregroundMark x1="66537" y1="77070" x2="77821" y2="66879"/>
                        <a14:foregroundMark x1="77821" y1="66879" x2="82101" y2="57325"/>
                        <a14:foregroundMark x1="83658" y1="54140" x2="83658" y2="54140"/>
                        <a14:foregroundMark x1="28405" y1="8280" x2="47860" y2="38854"/>
                        <a14:foregroundMark x1="17121" y1="43949" x2="17121" y2="43949"/>
                        <a14:foregroundMark x1="17899" y1="54140" x2="17899" y2="54140"/>
                        <a14:foregroundMark x1="17121" y1="56051" x2="17121" y2="56051"/>
                      </a14:backgroundRemoval>
                    </a14:imgEffect>
                  </a14:imgLayer>
                </a14:imgProps>
              </a:ext>
            </a:extLst>
          </a:blip>
          <a:stretch>
            <a:fillRect/>
          </a:stretch>
        </p:blipFill>
        <p:spPr>
          <a:xfrm>
            <a:off x="6064190" y="1713723"/>
            <a:ext cx="2047953" cy="1251084"/>
          </a:xfrm>
          <a:prstGeom prst="rect">
            <a:avLst/>
          </a:prstGeom>
        </p:spPr>
      </p:pic>
      <p:sp>
        <p:nvSpPr>
          <p:cNvPr id="20" name="Rectangle 19">
            <a:extLst>
              <a:ext uri="{FF2B5EF4-FFF2-40B4-BE49-F238E27FC236}">
                <a16:creationId xmlns:a16="http://schemas.microsoft.com/office/drawing/2014/main" id="{9F16F96E-FE32-46B3-97C0-3A5079DA08F1}"/>
              </a:ext>
            </a:extLst>
          </p:cNvPr>
          <p:cNvSpPr/>
          <p:nvPr/>
        </p:nvSpPr>
        <p:spPr>
          <a:xfrm>
            <a:off x="7954958" y="590516"/>
            <a:ext cx="2465740" cy="584775"/>
          </a:xfrm>
          <a:prstGeom prst="rect">
            <a:avLst/>
          </a:prstGeom>
          <a:noFill/>
        </p:spPr>
        <p:txBody>
          <a:bodyPr wrap="none" lIns="91440" tIns="45720" rIns="91440" bIns="45720">
            <a:spAutoFit/>
          </a:bodyPr>
          <a:lstStyle/>
          <a:p>
            <a:pPr algn="ctr"/>
            <a:r>
              <a:rPr lang="en-US" sz="3200" b="1" cap="none" spc="0" dirty="0">
                <a:ln w="9525">
                  <a:solidFill>
                    <a:schemeClr val="tx1"/>
                  </a:solidFill>
                  <a:prstDash val="solid"/>
                </a:ln>
                <a:solidFill>
                  <a:srgbClr val="C00000"/>
                </a:solidFill>
                <a:effectLst>
                  <a:outerShdw blurRad="12700" dist="38100" dir="2700000" algn="tl" rotWithShape="0">
                    <a:schemeClr val="accent5">
                      <a:lumMod val="60000"/>
                      <a:lumOff val="40000"/>
                    </a:schemeClr>
                  </a:outerShdw>
                </a:effectLst>
                <a:latin typeface="Chiller" panose="04020404031007020602" pitchFamily="82" charset="0"/>
              </a:rPr>
              <a:t>ENERGY GOES IN</a:t>
            </a:r>
          </a:p>
        </p:txBody>
      </p:sp>
      <p:sp>
        <p:nvSpPr>
          <p:cNvPr id="17" name="Rectangle 16">
            <a:extLst>
              <a:ext uri="{FF2B5EF4-FFF2-40B4-BE49-F238E27FC236}">
                <a16:creationId xmlns:a16="http://schemas.microsoft.com/office/drawing/2014/main" id="{84110972-7A8E-4310-982E-250CB98494D0}"/>
              </a:ext>
            </a:extLst>
          </p:cNvPr>
          <p:cNvSpPr/>
          <p:nvPr/>
        </p:nvSpPr>
        <p:spPr>
          <a:xfrm>
            <a:off x="8767944" y="5502232"/>
            <a:ext cx="3058466" cy="584775"/>
          </a:xfrm>
          <a:prstGeom prst="rect">
            <a:avLst/>
          </a:prstGeom>
          <a:noFill/>
        </p:spPr>
        <p:txBody>
          <a:bodyPr wrap="none" lIns="91440" tIns="45720" rIns="91440" bIns="45720">
            <a:spAutoFit/>
          </a:bodyPr>
          <a:lstStyle/>
          <a:p>
            <a:pPr algn="ctr"/>
            <a:r>
              <a:rPr lang="en-US" sz="3200" b="1" cap="none" spc="0" dirty="0">
                <a:ln w="9525">
                  <a:solidFill>
                    <a:schemeClr val="tx1"/>
                  </a:solidFill>
                  <a:prstDash val="solid"/>
                </a:ln>
                <a:solidFill>
                  <a:srgbClr val="00B0F0"/>
                </a:solidFill>
                <a:effectLst>
                  <a:outerShdw blurRad="12700" dist="38100" dir="2700000" algn="tl" rotWithShape="0">
                    <a:schemeClr val="accent5">
                      <a:lumMod val="60000"/>
                      <a:lumOff val="40000"/>
                    </a:schemeClr>
                  </a:outerShdw>
                </a:effectLst>
                <a:latin typeface="Curlz MT" panose="04040404050702020202" pitchFamily="82" charset="0"/>
              </a:rPr>
              <a:t>Energy is Released</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AF57DA38-BFD0-4F81-9E08-4E5462B39EC2}"/>
                  </a:ext>
                </a:extLst>
              </p14:cNvPr>
              <p14:cNvContentPartPr/>
              <p14:nvPr/>
            </p14:nvContentPartPr>
            <p14:xfrm>
              <a:off x="6839034" y="4923075"/>
              <a:ext cx="926640" cy="1344600"/>
            </p14:xfrm>
          </p:contentPart>
        </mc:Choice>
        <mc:Fallback xmlns="">
          <p:pic>
            <p:nvPicPr>
              <p:cNvPr id="8" name="Ink 7">
                <a:extLst>
                  <a:ext uri="{FF2B5EF4-FFF2-40B4-BE49-F238E27FC236}">
                    <a16:creationId xmlns:a16="http://schemas.microsoft.com/office/drawing/2014/main" id="{AF57DA38-BFD0-4F81-9E08-4E5462B39EC2}"/>
                  </a:ext>
                </a:extLst>
              </p:cNvPr>
              <p:cNvPicPr/>
              <p:nvPr/>
            </p:nvPicPr>
            <p:blipFill>
              <a:blip r:embed="rId8"/>
              <a:stretch>
                <a:fillRect/>
              </a:stretch>
            </p:blipFill>
            <p:spPr>
              <a:xfrm>
                <a:off x="6776034" y="4860435"/>
                <a:ext cx="1052280" cy="1470240"/>
              </a:xfrm>
              <a:prstGeom prst="rect">
                <a:avLst/>
              </a:prstGeom>
            </p:spPr>
          </p:pic>
        </mc:Fallback>
      </mc:AlternateContent>
      <p:pic>
        <p:nvPicPr>
          <p:cNvPr id="16" name="Picture 15">
            <a:extLst>
              <a:ext uri="{FF2B5EF4-FFF2-40B4-BE49-F238E27FC236}">
                <a16:creationId xmlns:a16="http://schemas.microsoft.com/office/drawing/2014/main" id="{2E9CD797-0BEC-46B3-BD32-7F682909F676}"/>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backgroundRemoval t="8280" b="92357" l="6615" r="89105">
                        <a14:foregroundMark x1="54475" y1="92357" x2="54475" y2="92357"/>
                        <a14:foregroundMark x1="8560" y1="36943" x2="8560" y2="36943"/>
                        <a14:foregroundMark x1="10506" y1="29936" x2="10506" y2="29936"/>
                        <a14:foregroundMark x1="6615" y1="36943" x2="6615" y2="36943"/>
                        <a14:foregroundMark x1="20233" y1="15924" x2="20233" y2="15924"/>
                        <a14:foregroundMark x1="8949" y1="32484" x2="26070" y2="8917"/>
                        <a14:foregroundMark x1="54086" y1="76433" x2="54086" y2="76433"/>
                        <a14:foregroundMark x1="67704" y1="75796" x2="76265" y2="73885"/>
                        <a14:foregroundMark x1="73930" y1="70701" x2="73930" y2="70701"/>
                        <a14:foregroundMark x1="66537" y1="77070" x2="77821" y2="66879"/>
                        <a14:foregroundMark x1="77821" y1="66879" x2="82101" y2="57325"/>
                        <a14:foregroundMark x1="83658" y1="54140" x2="83658" y2="54140"/>
                        <a14:foregroundMark x1="28405" y1="8280" x2="47860" y2="38854"/>
                        <a14:foregroundMark x1="17121" y1="43949" x2="17121" y2="43949"/>
                        <a14:foregroundMark x1="17899" y1="54140" x2="17899" y2="54140"/>
                        <a14:foregroundMark x1="17121" y1="56051" x2="17121" y2="56051"/>
                      </a14:backgroundRemoval>
                    </a14:imgEffect>
                  </a14:imgLayer>
                </a14:imgProps>
              </a:ext>
            </a:extLst>
          </a:blip>
          <a:stretch>
            <a:fillRect/>
          </a:stretch>
        </p:blipFill>
        <p:spPr>
          <a:xfrm rot="2536574" flipH="1">
            <a:off x="6642208" y="4941165"/>
            <a:ext cx="2224961" cy="1572099"/>
          </a:xfrm>
          <a:prstGeom prst="rect">
            <a:avLst/>
          </a:prstGeom>
        </p:spPr>
      </p:pic>
      <p:pic>
        <p:nvPicPr>
          <p:cNvPr id="13" name="Picture 12">
            <a:extLst>
              <a:ext uri="{FF2B5EF4-FFF2-40B4-BE49-F238E27FC236}">
                <a16:creationId xmlns:a16="http://schemas.microsoft.com/office/drawing/2014/main" id="{8766500B-ED8F-4709-937C-2D1638029C11}"/>
              </a:ext>
            </a:extLst>
          </p:cNvPr>
          <p:cNvPicPr>
            <a:picLocks noChangeAspect="1"/>
          </p:cNvPicPr>
          <p:nvPr/>
        </p:nvPicPr>
        <p:blipFill rotWithShape="1">
          <a:blip r:embed="rId2"/>
          <a:srcRect l="70549" t="38035" b="26555"/>
          <a:stretch/>
        </p:blipFill>
        <p:spPr>
          <a:xfrm rot="20689920">
            <a:off x="7419269" y="4372600"/>
            <a:ext cx="1596168" cy="1140034"/>
          </a:xfrm>
          <a:prstGeom prst="rect">
            <a:avLst/>
          </a:prstGeom>
        </p:spPr>
      </p:pic>
      <p:pic>
        <p:nvPicPr>
          <p:cNvPr id="15" name="Picture 14" descr="A close up of a sign&#10;&#10;Description generated with high confidence">
            <a:extLst>
              <a:ext uri="{FF2B5EF4-FFF2-40B4-BE49-F238E27FC236}">
                <a16:creationId xmlns:a16="http://schemas.microsoft.com/office/drawing/2014/main" id="{B94BF905-4E4A-4499-9E0C-43566330A3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69740" y="4455342"/>
            <a:ext cx="1140033" cy="1140033"/>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671B9DD0-FB5F-42E9-854F-4C997336B5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6839" y="6316244"/>
            <a:ext cx="1545833" cy="275386"/>
          </a:xfrm>
          <a:prstGeom prst="rect">
            <a:avLst/>
          </a:prstGeom>
        </p:spPr>
      </p:pic>
      <p:sp>
        <p:nvSpPr>
          <p:cNvPr id="12" name="Arrow: Down 11">
            <a:extLst>
              <a:ext uri="{FF2B5EF4-FFF2-40B4-BE49-F238E27FC236}">
                <a16:creationId xmlns:a16="http://schemas.microsoft.com/office/drawing/2014/main" id="{52C0D85D-6959-4B62-B9AF-4204407A87DC}"/>
              </a:ext>
            </a:extLst>
          </p:cNvPr>
          <p:cNvSpPr/>
          <p:nvPr/>
        </p:nvSpPr>
        <p:spPr>
          <a:xfrm>
            <a:off x="5252536" y="2245920"/>
            <a:ext cx="1031159" cy="176774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618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43F0A-FD19-4ACF-B36E-35ADCA88890F}"/>
              </a:ext>
            </a:extLst>
          </p:cNvPr>
          <p:cNvSpPr>
            <a:spLocks noGrp="1"/>
          </p:cNvSpPr>
          <p:nvPr>
            <p:ph type="title"/>
          </p:nvPr>
        </p:nvSpPr>
        <p:spPr>
          <a:xfrm>
            <a:off x="1905000" y="152400"/>
            <a:ext cx="8229600" cy="1143000"/>
          </a:xfrm>
        </p:spPr>
        <p:txBody>
          <a:bodyPr/>
          <a:lstStyle/>
          <a:p>
            <a:pPr eaLnBrk="1" hangingPunct="1">
              <a:defRPr/>
            </a:pPr>
            <a:r>
              <a:rPr lang="en-US" kern="1200" dirty="0">
                <a:solidFill>
                  <a:srgbClr val="000000"/>
                </a:solidFill>
                <a:ea typeface="MS PGothic"/>
                <a:cs typeface="+mn-cs"/>
              </a:rPr>
              <a:t>The ATP/ADP Cycle</a:t>
            </a:r>
            <a:endParaRPr lang="en-IN" dirty="0"/>
          </a:p>
        </p:txBody>
      </p:sp>
      <p:sp>
        <p:nvSpPr>
          <p:cNvPr id="13315" name="Rectangle 3">
            <a:extLst>
              <a:ext uri="{FF2B5EF4-FFF2-40B4-BE49-F238E27FC236}">
                <a16:creationId xmlns:a16="http://schemas.microsoft.com/office/drawing/2014/main" id="{183C43AC-634D-4E89-B526-92E4C2BAC940}"/>
              </a:ext>
            </a:extLst>
          </p:cNvPr>
          <p:cNvSpPr>
            <a:spLocks noGrp="1" noChangeArrowheads="1"/>
          </p:cNvSpPr>
          <p:nvPr>
            <p:ph idx="1"/>
          </p:nvPr>
        </p:nvSpPr>
        <p:spPr>
          <a:xfrm>
            <a:off x="599450" y="1371600"/>
            <a:ext cx="6602628" cy="5486400"/>
          </a:xfrm>
        </p:spPr>
        <p:txBody>
          <a:bodyPr>
            <a:normAutofit/>
          </a:bodyPr>
          <a:lstStyle/>
          <a:p>
            <a:r>
              <a:rPr lang="en-US" altLang="en-US" sz="2600" dirty="0"/>
              <a:t>Adding a phosphate group to a molecule is called </a:t>
            </a:r>
            <a:r>
              <a:rPr lang="en-US" altLang="en-US" sz="2400" dirty="0"/>
              <a:t>phosphorylation.</a:t>
            </a:r>
          </a:p>
          <a:p>
            <a:r>
              <a:rPr lang="en-US" altLang="en-US" sz="2600" dirty="0"/>
              <a:t>ADP waits around until it gets phosphorylated, and becomes ATP again.</a:t>
            </a:r>
          </a:p>
          <a:p>
            <a:r>
              <a:rPr lang="en-US" altLang="en-US" sz="2600" dirty="0"/>
              <a:t>ADP is like a uncharged battery</a:t>
            </a:r>
          </a:p>
          <a:p>
            <a:r>
              <a:rPr lang="en-US" altLang="en-US" sz="2600" dirty="0"/>
              <a:t>ATP is like a charged battery</a:t>
            </a:r>
            <a:endParaRPr lang="en-US" altLang="en-US" dirty="0"/>
          </a:p>
        </p:txBody>
      </p:sp>
      <p:sp>
        <p:nvSpPr>
          <p:cNvPr id="2" name="Rectangle 1">
            <a:extLst>
              <a:ext uri="{FF2B5EF4-FFF2-40B4-BE49-F238E27FC236}">
                <a16:creationId xmlns:a16="http://schemas.microsoft.com/office/drawing/2014/main" id="{7C5477F9-AF27-4499-A35C-147572CDBC99}"/>
              </a:ext>
            </a:extLst>
          </p:cNvPr>
          <p:cNvSpPr/>
          <p:nvPr/>
        </p:nvSpPr>
        <p:spPr>
          <a:xfrm>
            <a:off x="2603493" y="5060086"/>
            <a:ext cx="7795724" cy="1446550"/>
          </a:xfrm>
          <a:prstGeom prst="rect">
            <a:avLst/>
          </a:prstGeom>
          <a:noFill/>
        </p:spPr>
        <p:txBody>
          <a:bodyPr wrap="none" lIns="91440" tIns="45720" rIns="91440" bIns="45720">
            <a:spAutoFit/>
          </a:bodyPr>
          <a:lstStyle/>
          <a:p>
            <a:pPr algn="ctr"/>
            <a:r>
              <a:rPr lang="en-US" alt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ADP + P</a:t>
            </a:r>
            <a:r>
              <a:rPr lang="en-US" altLang="en-US" sz="8800" b="1" baseline="-25000"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(i) </a:t>
            </a:r>
            <a:r>
              <a:rPr lang="en-US" alt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Wingdings" panose="05000000000000000000" pitchFamily="2" charset="2"/>
              </a:rPr>
              <a:t> A</a:t>
            </a:r>
            <a:r>
              <a:rPr lang="en-US" alt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TP</a:t>
            </a:r>
            <a:endPar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Picture 4" descr="A close up of a logo&#10;&#10;Description generated with very high confidence">
            <a:extLst>
              <a:ext uri="{FF2B5EF4-FFF2-40B4-BE49-F238E27FC236}">
                <a16:creationId xmlns:a16="http://schemas.microsoft.com/office/drawing/2014/main" id="{CF6B4C47-579C-460A-9D5C-25B897CE32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25007" y="152400"/>
            <a:ext cx="4876800" cy="4876800"/>
          </a:xfrm>
          <a:prstGeom prst="rect">
            <a:avLst/>
          </a:prstGeom>
        </p:spPr>
      </p:pic>
    </p:spTree>
    <p:extLst>
      <p:ext uri="{BB962C8B-B14F-4D97-AF65-F5344CB8AC3E}">
        <p14:creationId xmlns:p14="http://schemas.microsoft.com/office/powerpoint/2010/main" val="3332864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device&#10;&#10;Description generated with high confidence">
            <a:extLst>
              <a:ext uri="{FF2B5EF4-FFF2-40B4-BE49-F238E27FC236}">
                <a16:creationId xmlns:a16="http://schemas.microsoft.com/office/drawing/2014/main" id="{8427EDB5-E47A-4BD5-96FB-161BDB3D1A08}"/>
              </a:ext>
            </a:extLst>
          </p:cNvPr>
          <p:cNvPicPr>
            <a:picLocks noChangeAspect="1"/>
          </p:cNvPicPr>
          <p:nvPr/>
        </p:nvPicPr>
        <p:blipFill rotWithShape="1">
          <a:blip r:embed="rId2">
            <a:extLst>
              <a:ext uri="{28A0092B-C50C-407E-A947-70E740481C1C}">
                <a14:useLocalDpi xmlns:a14="http://schemas.microsoft.com/office/drawing/2010/main" val="0"/>
              </a:ext>
            </a:extLst>
          </a:blip>
          <a:srcRect l="1234" r="3735"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B024DC79-A84F-41DC-8802-F70B4D14CC68}"/>
              </a:ext>
            </a:extLst>
          </p:cNvPr>
          <p:cNvSpPr>
            <a:spLocks noGrp="1"/>
          </p:cNvSpPr>
          <p:nvPr>
            <p:ph type="title"/>
          </p:nvPr>
        </p:nvSpPr>
        <p:spPr>
          <a:xfrm>
            <a:off x="762001" y="803325"/>
            <a:ext cx="5314536" cy="1325563"/>
          </a:xfrm>
        </p:spPr>
        <p:txBody>
          <a:bodyPr>
            <a:normAutofit/>
          </a:bodyPr>
          <a:lstStyle/>
          <a:p>
            <a:r>
              <a:rPr lang="en-US">
                <a:ln>
                  <a:solidFill>
                    <a:schemeClr val="tx1"/>
                  </a:solidFill>
                </a:ln>
              </a:rPr>
              <a:t>CELLULAR  RESPIRATION</a:t>
            </a:r>
          </a:p>
        </p:txBody>
      </p:sp>
      <p:sp>
        <p:nvSpPr>
          <p:cNvPr id="3" name="Content Placeholder 2">
            <a:extLst>
              <a:ext uri="{FF2B5EF4-FFF2-40B4-BE49-F238E27FC236}">
                <a16:creationId xmlns:a16="http://schemas.microsoft.com/office/drawing/2014/main" id="{F2310766-C581-401E-8462-608610B30CA1}"/>
              </a:ext>
            </a:extLst>
          </p:cNvPr>
          <p:cNvSpPr>
            <a:spLocks noGrp="1"/>
          </p:cNvSpPr>
          <p:nvPr>
            <p:ph idx="1"/>
          </p:nvPr>
        </p:nvSpPr>
        <p:spPr>
          <a:xfrm>
            <a:off x="762000" y="2279018"/>
            <a:ext cx="5314543" cy="3375920"/>
          </a:xfrm>
        </p:spPr>
        <p:txBody>
          <a:bodyPr anchor="t">
            <a:normAutofit/>
          </a:bodyPr>
          <a:lstStyle/>
          <a:p>
            <a:r>
              <a:rPr lang="en-US" sz="1800"/>
              <a:t>ALL organisms make energy through cellular respiration, but they do this differently depending on if they are anaerobic or aerobic.</a:t>
            </a:r>
          </a:p>
          <a:p>
            <a:r>
              <a:rPr lang="en-US" sz="1800"/>
              <a:t>Cellular respiration is divided into 3 steps</a:t>
            </a:r>
          </a:p>
          <a:p>
            <a:pPr lvl="1"/>
            <a:r>
              <a:rPr lang="en-US" sz="1800"/>
              <a:t>Glycolysis</a:t>
            </a:r>
          </a:p>
          <a:p>
            <a:pPr lvl="1"/>
            <a:r>
              <a:rPr lang="en-US" sz="1800"/>
              <a:t>The TCA or Krebs Cycle</a:t>
            </a:r>
          </a:p>
          <a:p>
            <a:pPr lvl="1"/>
            <a:r>
              <a:rPr lang="en-US" sz="1800"/>
              <a:t>The Electron Transport Chain </a:t>
            </a:r>
          </a:p>
        </p:txBody>
      </p:sp>
    </p:spTree>
    <p:extLst>
      <p:ext uri="{BB962C8B-B14F-4D97-AF65-F5344CB8AC3E}">
        <p14:creationId xmlns:p14="http://schemas.microsoft.com/office/powerpoint/2010/main" val="1436214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CFFC-B74B-4B8C-8B34-DE136D6C063A}"/>
              </a:ext>
            </a:extLst>
          </p:cNvPr>
          <p:cNvSpPr>
            <a:spLocks noGrp="1"/>
          </p:cNvSpPr>
          <p:nvPr>
            <p:ph type="title"/>
          </p:nvPr>
        </p:nvSpPr>
        <p:spPr/>
        <p:txBody>
          <a:bodyPr/>
          <a:lstStyle/>
          <a:p>
            <a:r>
              <a:rPr lang="en-US" b="1" dirty="0"/>
              <a:t>Aerobic respiration</a:t>
            </a:r>
            <a:r>
              <a:rPr lang="en-US" dirty="0"/>
              <a:t> </a:t>
            </a:r>
          </a:p>
        </p:txBody>
      </p:sp>
      <p:sp>
        <p:nvSpPr>
          <p:cNvPr id="3" name="Content Placeholder 2">
            <a:extLst>
              <a:ext uri="{FF2B5EF4-FFF2-40B4-BE49-F238E27FC236}">
                <a16:creationId xmlns:a16="http://schemas.microsoft.com/office/drawing/2014/main" id="{BABB9BE5-7BEA-4C32-BCF3-BEBC874FEC46}"/>
              </a:ext>
            </a:extLst>
          </p:cNvPr>
          <p:cNvSpPr>
            <a:spLocks noGrp="1"/>
          </p:cNvSpPr>
          <p:nvPr>
            <p:ph idx="1"/>
          </p:nvPr>
        </p:nvSpPr>
        <p:spPr>
          <a:xfrm>
            <a:off x="838200" y="1825625"/>
            <a:ext cx="7187005" cy="4351338"/>
          </a:xfrm>
        </p:spPr>
        <p:txBody>
          <a:bodyPr>
            <a:normAutofit/>
          </a:bodyPr>
          <a:lstStyle/>
          <a:p>
            <a:r>
              <a:rPr lang="en-US" dirty="0"/>
              <a:t>Aerobic respiration occurs in three steps:</a:t>
            </a:r>
          </a:p>
          <a:p>
            <a:pPr marL="971550" lvl="1" indent="-514350">
              <a:buFont typeface="+mj-lt"/>
              <a:buAutoNum type="arabicPeriod"/>
            </a:pPr>
            <a:r>
              <a:rPr lang="en-US" b="1" u="sng" dirty="0"/>
              <a:t>Glycolysis</a:t>
            </a:r>
            <a:r>
              <a:rPr lang="en-US" dirty="0"/>
              <a:t> breaks down glucose into two smaller molecules called pyruvate</a:t>
            </a:r>
          </a:p>
          <a:p>
            <a:pPr marL="971550" lvl="1" indent="-514350">
              <a:buFont typeface="+mj-lt"/>
              <a:buAutoNum type="arabicPeriod"/>
            </a:pPr>
            <a:r>
              <a:rPr lang="en-US" dirty="0"/>
              <a:t>The </a:t>
            </a:r>
            <a:r>
              <a:rPr lang="en-US" b="1" u="sng" dirty="0"/>
              <a:t>Krebs cycle</a:t>
            </a:r>
            <a:r>
              <a:rPr lang="en-US" dirty="0"/>
              <a:t>, or the citric acid cycle, where the pyruvate molecules go through a series of reactions to release electrons</a:t>
            </a:r>
          </a:p>
          <a:p>
            <a:pPr marL="971550" lvl="1" indent="-514350">
              <a:buFont typeface="+mj-lt"/>
              <a:buAutoNum type="arabicPeriod"/>
            </a:pPr>
            <a:r>
              <a:rPr lang="en-US" dirty="0"/>
              <a:t>The </a:t>
            </a:r>
            <a:r>
              <a:rPr lang="en-US" b="1" u="sng" dirty="0"/>
              <a:t>electron transport chain</a:t>
            </a:r>
            <a:r>
              <a:rPr lang="en-US" dirty="0"/>
              <a:t> in which electrons are used to create most of the 36 ATP</a:t>
            </a:r>
          </a:p>
          <a:p>
            <a:pPr marL="0" indent="0">
              <a:buNone/>
            </a:pPr>
            <a:endParaRPr lang="en-US" dirty="0"/>
          </a:p>
        </p:txBody>
      </p:sp>
      <p:sp>
        <p:nvSpPr>
          <p:cNvPr id="4" name="Rectangle 3">
            <a:extLst>
              <a:ext uri="{FF2B5EF4-FFF2-40B4-BE49-F238E27FC236}">
                <a16:creationId xmlns:a16="http://schemas.microsoft.com/office/drawing/2014/main" id="{55E504F5-2AA3-41BD-BB98-7E0E5D430800}"/>
              </a:ext>
            </a:extLst>
          </p:cNvPr>
          <p:cNvSpPr/>
          <p:nvPr/>
        </p:nvSpPr>
        <p:spPr>
          <a:xfrm>
            <a:off x="230819" y="4926905"/>
            <a:ext cx="9210288" cy="1384995"/>
          </a:xfrm>
          <a:prstGeom prst="rect">
            <a:avLst/>
          </a:prstGeom>
        </p:spPr>
        <p:txBody>
          <a:bodyPr wrap="square">
            <a:spAutoFit/>
          </a:bodyPr>
          <a:lstStyle/>
          <a:p>
            <a:r>
              <a:rPr lang="en-US" sz="2800" dirty="0"/>
              <a:t>In aerobic respiration, molecular O</a:t>
            </a:r>
            <a:r>
              <a:rPr lang="en-US" sz="2800" baseline="-25000" dirty="0"/>
              <a:t>2 </a:t>
            </a:r>
            <a:r>
              <a:rPr lang="en-US" sz="2800" dirty="0"/>
              <a:t>serves as the terminal acceptor of electrons. This is why this process is called “aerobic” respiration. </a:t>
            </a:r>
          </a:p>
          <a:p>
            <a:r>
              <a:rPr lang="en-US" sz="2800" i="1" dirty="0"/>
              <a:t>Aerobic meaning WITH OXYGEN. </a:t>
            </a:r>
          </a:p>
        </p:txBody>
      </p:sp>
      <p:pic>
        <p:nvPicPr>
          <p:cNvPr id="12" name="Picture 11">
            <a:extLst>
              <a:ext uri="{FF2B5EF4-FFF2-40B4-BE49-F238E27FC236}">
                <a16:creationId xmlns:a16="http://schemas.microsoft.com/office/drawing/2014/main" id="{41A9A472-DA1D-413B-9B6E-39699A11187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88" b="95247" l="5235" r="94946">
                        <a14:foregroundMark x1="5415" y1="19561" x2="6498" y2="15356"/>
                        <a14:foregroundMark x1="9747" y1="7313" x2="32852" y2="6764"/>
                        <a14:foregroundMark x1="7762" y1="4570" x2="7762" y2="4570"/>
                        <a14:foregroundMark x1="12635" y1="39305" x2="14260" y2="43144"/>
                        <a14:foregroundMark x1="10469" y1="37477" x2="11913" y2="44790"/>
                        <a14:foregroundMark x1="13357" y1="48812" x2="13357" y2="48812"/>
                        <a14:foregroundMark x1="15523" y1="51005" x2="15523" y2="51005"/>
                        <a14:foregroundMark x1="18953" y1="47715" x2="18953" y2="47715"/>
                        <a14:foregroundMark x1="29964" y1="47715" x2="40072" y2="53016"/>
                        <a14:foregroundMark x1="40072" y1="53016" x2="41516" y2="53199"/>
                        <a14:foregroundMark x1="37365" y1="62157" x2="50000" y2="58501"/>
                        <a14:foregroundMark x1="32130" y1="39671" x2="32130" y2="39671"/>
                        <a14:foregroundMark x1="37184" y1="38208" x2="37184" y2="38208"/>
                        <a14:foregroundMark x1="68592" y1="59598" x2="76715" y2="76782"/>
                        <a14:foregroundMark x1="76715" y1="76782" x2="76715" y2="76782"/>
                        <a14:foregroundMark x1="69134" y1="90859" x2="76354" y2="81901"/>
                        <a14:foregroundMark x1="68051" y1="95247" x2="68051" y2="95247"/>
                        <a14:foregroundMark x1="94946" y1="75320" x2="94946" y2="75320"/>
                        <a14:foregroundMark x1="46209" y1="71481" x2="48014" y2="76965"/>
                        <a14:foregroundMark x1="44946" y1="72212" x2="48917" y2="79342"/>
                        <a14:foregroundMark x1="50000" y1="79159" x2="58664" y2="82267"/>
                        <a14:foregroundMark x1="58664" y1="82267" x2="59928" y2="82084"/>
                        <a14:foregroundMark x1="13357" y1="44241" x2="21300" y2="52285"/>
                        <a14:foregroundMark x1="60289" y1="53565" x2="72202" y2="51737"/>
                        <a14:foregroundMark x1="72202" y1="51737" x2="76715" y2="52285"/>
                        <a14:foregroundMark x1="62635" y1="51737" x2="72744" y2="51920"/>
                        <a14:foregroundMark x1="72744" y1="51920" x2="74007" y2="51737"/>
                        <a14:foregroundMark x1="59928" y1="53199" x2="66426" y2="51737"/>
                        <a14:foregroundMark x1="58123" y1="53016" x2="65523" y2="51554"/>
                        <a14:foregroundMark x1="59206" y1="54113" x2="69856" y2="52834"/>
                        <a14:foregroundMark x1="69856" y1="52834" x2="79061" y2="53016"/>
                        <a14:foregroundMark x1="79061" y1="53016" x2="79061" y2="53016"/>
                        <a14:foregroundMark x1="63718" y1="54479" x2="76354" y2="53382"/>
                        <a14:foregroundMark x1="69134" y1="54296" x2="79422" y2="54296"/>
                        <a14:foregroundMark x1="74549" y1="51737" x2="79061" y2="50640"/>
                        <a14:foregroundMark x1="62094" y1="51188" x2="74910" y2="49726"/>
                        <a14:foregroundMark x1="76173" y1="57587" x2="83394" y2="63437"/>
                        <a14:foregroundMark x1="83394" y1="63437" x2="85740" y2="67093"/>
                        <a14:foregroundMark x1="81408" y1="63254" x2="87906" y2="70567"/>
                        <a14:foregroundMark x1="87906" y1="70567" x2="87545" y2="79707"/>
                        <a14:foregroundMark x1="70036" y1="93236" x2="80686" y2="85923"/>
                        <a14:foregroundMark x1="69495" y1="70201" x2="70758" y2="72395"/>
                        <a14:foregroundMark x1="30505" y1="49177" x2="33394" y2="56124"/>
                      </a14:backgroundRemoval>
                    </a14:imgEffect>
                  </a14:imgLayer>
                </a14:imgProps>
              </a:ext>
              <a:ext uri="{28A0092B-C50C-407E-A947-70E740481C1C}">
                <a14:useLocalDpi xmlns:a14="http://schemas.microsoft.com/office/drawing/2010/main" val="0"/>
              </a:ext>
            </a:extLst>
          </a:blip>
          <a:stretch>
            <a:fillRect/>
          </a:stretch>
        </p:blipFill>
        <p:spPr>
          <a:xfrm>
            <a:off x="6914413" y="569707"/>
            <a:ext cx="5277587" cy="5210902"/>
          </a:xfrm>
          <a:prstGeom prst="rect">
            <a:avLst/>
          </a:prstGeom>
        </p:spPr>
      </p:pic>
      <p:sp>
        <p:nvSpPr>
          <p:cNvPr id="14" name="Rectangle 13">
            <a:extLst>
              <a:ext uri="{FF2B5EF4-FFF2-40B4-BE49-F238E27FC236}">
                <a16:creationId xmlns:a16="http://schemas.microsoft.com/office/drawing/2014/main" id="{10241CC2-5913-4D74-8C32-71B56660DF52}"/>
              </a:ext>
            </a:extLst>
          </p:cNvPr>
          <p:cNvSpPr/>
          <p:nvPr/>
        </p:nvSpPr>
        <p:spPr>
          <a:xfrm rot="21146459">
            <a:off x="10424117" y="4897159"/>
            <a:ext cx="784873" cy="523220"/>
          </a:xfrm>
          <a:prstGeom prst="rect">
            <a:avLst/>
          </a:prstGeom>
          <a:noFill/>
        </p:spPr>
        <p:txBody>
          <a:bodyPr wrap="square">
            <a:spAutoFit/>
          </a:bodyPr>
          <a:lstStyle/>
          <a:p>
            <a:r>
              <a:rPr lang="en-US" sz="2800" b="1" dirty="0">
                <a:solidFill>
                  <a:schemeClr val="accent2">
                    <a:lumMod val="20000"/>
                    <a:lumOff val="80000"/>
                  </a:schemeClr>
                </a:solidFill>
                <a:latin typeface="Arial Black" panose="020B0A04020102020204" pitchFamily="34" charset="0"/>
              </a:rPr>
              <a:t>O</a:t>
            </a:r>
            <a:r>
              <a:rPr lang="en-US" sz="2800" b="1" baseline="-25000" dirty="0">
                <a:solidFill>
                  <a:schemeClr val="accent2">
                    <a:lumMod val="20000"/>
                    <a:lumOff val="80000"/>
                  </a:schemeClr>
                </a:solidFill>
                <a:latin typeface="Arial Black" panose="020B0A04020102020204" pitchFamily="34" charset="0"/>
              </a:rPr>
              <a:t>2</a:t>
            </a:r>
            <a:endParaRPr lang="en-US" sz="2800" dirty="0">
              <a:solidFill>
                <a:schemeClr val="accent2">
                  <a:lumMod val="20000"/>
                  <a:lumOff val="80000"/>
                </a:schemeClr>
              </a:solidFill>
              <a:latin typeface="Arial Black" panose="020B0A04020102020204" pitchFamily="34" charset="0"/>
            </a:endParaRPr>
          </a:p>
        </p:txBody>
      </p:sp>
      <p:sp>
        <p:nvSpPr>
          <p:cNvPr id="15" name="Rectangle 14">
            <a:extLst>
              <a:ext uri="{FF2B5EF4-FFF2-40B4-BE49-F238E27FC236}">
                <a16:creationId xmlns:a16="http://schemas.microsoft.com/office/drawing/2014/main" id="{63713493-2CF0-4DDA-8706-13F14F7FE6B8}"/>
              </a:ext>
            </a:extLst>
          </p:cNvPr>
          <p:cNvSpPr/>
          <p:nvPr/>
        </p:nvSpPr>
        <p:spPr>
          <a:xfrm>
            <a:off x="6842124" y="167493"/>
            <a:ext cx="2956259" cy="584775"/>
          </a:xfrm>
          <a:prstGeom prst="rect">
            <a:avLst/>
          </a:prstGeom>
        </p:spPr>
        <p:txBody>
          <a:bodyPr wrap="none">
            <a:spAutoFit/>
          </a:bodyPr>
          <a:lstStyle/>
          <a:p>
            <a:r>
              <a:rPr lang="en-US" sz="3200" b="1" dirty="0"/>
              <a:t>Aerobic Respiration</a:t>
            </a:r>
            <a:endParaRPr lang="en-US" sz="3200" dirty="0"/>
          </a:p>
        </p:txBody>
      </p:sp>
    </p:spTree>
    <p:extLst>
      <p:ext uri="{BB962C8B-B14F-4D97-AF65-F5344CB8AC3E}">
        <p14:creationId xmlns:p14="http://schemas.microsoft.com/office/powerpoint/2010/main" val="4052042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54E9F-1149-469B-A9E5-105CE3BE3E96}"/>
              </a:ext>
            </a:extLst>
          </p:cNvPr>
          <p:cNvSpPr>
            <a:spLocks noGrp="1"/>
          </p:cNvSpPr>
          <p:nvPr>
            <p:ph type="title"/>
          </p:nvPr>
        </p:nvSpPr>
        <p:spPr/>
        <p:txBody>
          <a:bodyPr/>
          <a:lstStyle/>
          <a:p>
            <a:r>
              <a:rPr lang="en-US" b="1" dirty="0"/>
              <a:t>Anaerobic Respiration</a:t>
            </a:r>
            <a:endParaRPr lang="en-US" dirty="0"/>
          </a:p>
        </p:txBody>
      </p:sp>
      <p:sp>
        <p:nvSpPr>
          <p:cNvPr id="3" name="Content Placeholder 2">
            <a:extLst>
              <a:ext uri="{FF2B5EF4-FFF2-40B4-BE49-F238E27FC236}">
                <a16:creationId xmlns:a16="http://schemas.microsoft.com/office/drawing/2014/main" id="{0BD138FC-5E02-42FE-BA0B-D9D396759B50}"/>
              </a:ext>
            </a:extLst>
          </p:cNvPr>
          <p:cNvSpPr>
            <a:spLocks noGrp="1"/>
          </p:cNvSpPr>
          <p:nvPr>
            <p:ph idx="1"/>
          </p:nvPr>
        </p:nvSpPr>
        <p:spPr>
          <a:xfrm>
            <a:off x="838200" y="1825625"/>
            <a:ext cx="5074328" cy="4351338"/>
          </a:xfrm>
        </p:spPr>
        <p:txBody>
          <a:bodyPr>
            <a:normAutofit fontScale="77500" lnSpcReduction="20000"/>
          </a:bodyPr>
          <a:lstStyle/>
          <a:p>
            <a:r>
              <a:rPr lang="en-US" dirty="0"/>
              <a:t>Anaerobic respiration is a mode of metabolism in which an inorganic molecule </a:t>
            </a:r>
            <a:r>
              <a:rPr lang="en-US" b="1" u="sng" dirty="0">
                <a:solidFill>
                  <a:srgbClr val="FF0000"/>
                </a:solidFill>
              </a:rPr>
              <a:t> other than O</a:t>
            </a:r>
            <a:r>
              <a:rPr lang="en-US" b="1" u="sng" baseline="-25000" dirty="0">
                <a:solidFill>
                  <a:srgbClr val="FF0000"/>
                </a:solidFill>
              </a:rPr>
              <a:t>2 </a:t>
            </a:r>
            <a:r>
              <a:rPr lang="en-US" b="1" u="sng" dirty="0">
                <a:solidFill>
                  <a:srgbClr val="FF0000"/>
                </a:solidFill>
              </a:rPr>
              <a:t>serves </a:t>
            </a:r>
            <a:r>
              <a:rPr lang="en-US" dirty="0"/>
              <a:t>as a the terminal electron acceptor at the end of the electron transport chain </a:t>
            </a:r>
          </a:p>
          <a:p>
            <a:r>
              <a:rPr lang="en-US" dirty="0"/>
              <a:t>Such acceptor compounds include NO</a:t>
            </a:r>
            <a:r>
              <a:rPr lang="en-US" baseline="-25000" dirty="0"/>
              <a:t>3</a:t>
            </a:r>
            <a:r>
              <a:rPr lang="en-US" baseline="30000" dirty="0"/>
              <a:t>–</a:t>
            </a:r>
            <a:r>
              <a:rPr lang="en-US" dirty="0"/>
              <a:t>, SO</a:t>
            </a:r>
            <a:r>
              <a:rPr lang="en-US" baseline="-25000" dirty="0"/>
              <a:t>4</a:t>
            </a:r>
            <a:r>
              <a:rPr lang="en-US" baseline="30000" dirty="0"/>
              <a:t>2–</a:t>
            </a:r>
            <a:r>
              <a:rPr lang="en-US" dirty="0"/>
              <a:t>, fumarate, and CO</a:t>
            </a:r>
            <a:r>
              <a:rPr lang="en-US" baseline="-25000" dirty="0"/>
              <a:t>2</a:t>
            </a:r>
            <a:r>
              <a:rPr lang="en-US" dirty="0"/>
              <a:t> for methane-producing bacteria. </a:t>
            </a:r>
          </a:p>
          <a:p>
            <a:pPr lvl="1"/>
            <a:r>
              <a:rPr lang="en-US" dirty="0"/>
              <a:t>These bacteria that will not grow anaerobically unless a specific chemical component, which serves as a terminal electron acceptor, is added to the medium.</a:t>
            </a:r>
          </a:p>
          <a:p>
            <a:pPr lvl="1"/>
            <a:r>
              <a:rPr lang="en-US" dirty="0"/>
              <a:t> Bacteria requiring one of these compounds for anaerobic growth are said to be </a:t>
            </a:r>
            <a:r>
              <a:rPr lang="en-US" dirty="0">
                <a:solidFill>
                  <a:srgbClr val="FF0000"/>
                </a:solidFill>
              </a:rPr>
              <a:t>anaerobic respirers</a:t>
            </a:r>
            <a:r>
              <a:rPr lang="en-US" dirty="0"/>
              <a:t>.</a:t>
            </a:r>
          </a:p>
          <a:p>
            <a:pPr lvl="1"/>
            <a:r>
              <a:rPr lang="en-US" dirty="0"/>
              <a:t>Bacteria that participate in the nitrogen cycle are usually anaerobic respirers.</a:t>
            </a:r>
          </a:p>
        </p:txBody>
      </p:sp>
      <p:pic>
        <p:nvPicPr>
          <p:cNvPr id="1026" name="Picture 2" descr="Image ch4e5.jpg">
            <a:extLst>
              <a:ext uri="{FF2B5EF4-FFF2-40B4-BE49-F238E27FC236}">
                <a16:creationId xmlns:a16="http://schemas.microsoft.com/office/drawing/2014/main" id="{6A417343-C94C-4FCC-80A1-837862633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8827688"/>
            <a:ext cx="2676525" cy="190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215F463-C0AD-4652-8FBF-E014C76945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88" b="95247" l="5235" r="94946">
                        <a14:foregroundMark x1="5415" y1="19561" x2="6498" y2="15356"/>
                        <a14:foregroundMark x1="9747" y1="7313" x2="32852" y2="6764"/>
                        <a14:foregroundMark x1="7762" y1="4570" x2="7762" y2="4570"/>
                        <a14:foregroundMark x1="12635" y1="39305" x2="14260" y2="43144"/>
                        <a14:foregroundMark x1="10469" y1="37477" x2="11913" y2="44790"/>
                        <a14:foregroundMark x1="13357" y1="48812" x2="13357" y2="48812"/>
                        <a14:foregroundMark x1="15523" y1="51005" x2="15523" y2="51005"/>
                        <a14:foregroundMark x1="18953" y1="47715" x2="18953" y2="47715"/>
                        <a14:foregroundMark x1="29964" y1="47715" x2="40072" y2="53016"/>
                        <a14:foregroundMark x1="40072" y1="53016" x2="41516" y2="53199"/>
                        <a14:foregroundMark x1="37365" y1="62157" x2="50000" y2="58501"/>
                        <a14:foregroundMark x1="32130" y1="39671" x2="32130" y2="39671"/>
                        <a14:foregroundMark x1="37184" y1="38208" x2="37184" y2="38208"/>
                        <a14:foregroundMark x1="68592" y1="59598" x2="76715" y2="76782"/>
                        <a14:foregroundMark x1="76715" y1="76782" x2="76715" y2="76782"/>
                        <a14:foregroundMark x1="69134" y1="90859" x2="76354" y2="81901"/>
                        <a14:foregroundMark x1="68051" y1="95247" x2="68051" y2="95247"/>
                        <a14:foregroundMark x1="94946" y1="75320" x2="94946" y2="75320"/>
                        <a14:foregroundMark x1="46209" y1="71481" x2="48014" y2="76965"/>
                        <a14:foregroundMark x1="44946" y1="72212" x2="48917" y2="79342"/>
                        <a14:foregroundMark x1="50000" y1="79159" x2="58664" y2="82267"/>
                        <a14:foregroundMark x1="58664" y1="82267" x2="59928" y2="82084"/>
                        <a14:foregroundMark x1="13357" y1="44241" x2="21300" y2="52285"/>
                        <a14:foregroundMark x1="60289" y1="53565" x2="72202" y2="51737"/>
                        <a14:foregroundMark x1="72202" y1="51737" x2="76715" y2="52285"/>
                        <a14:foregroundMark x1="62635" y1="51737" x2="72744" y2="51920"/>
                        <a14:foregroundMark x1="72744" y1="51920" x2="74007" y2="51737"/>
                        <a14:foregroundMark x1="59928" y1="53199" x2="66426" y2="51737"/>
                        <a14:foregroundMark x1="58123" y1="53016" x2="65523" y2="51554"/>
                        <a14:foregroundMark x1="59206" y1="54113" x2="69856" y2="52834"/>
                        <a14:foregroundMark x1="69856" y1="52834" x2="79061" y2="53016"/>
                        <a14:foregroundMark x1="79061" y1="53016" x2="79061" y2="53016"/>
                        <a14:foregroundMark x1="63718" y1="54479" x2="76354" y2="53382"/>
                        <a14:foregroundMark x1="69134" y1="54296" x2="79422" y2="54296"/>
                        <a14:foregroundMark x1="74549" y1="51737" x2="79061" y2="50640"/>
                        <a14:foregroundMark x1="62094" y1="51188" x2="74910" y2="49726"/>
                        <a14:foregroundMark x1="76173" y1="57587" x2="83394" y2="63437"/>
                        <a14:foregroundMark x1="83394" y1="63437" x2="85740" y2="67093"/>
                        <a14:foregroundMark x1="81408" y1="63254" x2="87906" y2="70567"/>
                        <a14:foregroundMark x1="87906" y1="70567" x2="87545" y2="79707"/>
                        <a14:foregroundMark x1="70036" y1="93236" x2="80686" y2="85923"/>
                        <a14:foregroundMark x1="69495" y1="70201" x2="70758" y2="72395"/>
                        <a14:foregroundMark x1="30505" y1="49177" x2="33394" y2="56124"/>
                      </a14:backgroundRemoval>
                    </a14:imgEffect>
                  </a14:imgLayer>
                </a14:imgProps>
              </a:ext>
              <a:ext uri="{28A0092B-C50C-407E-A947-70E740481C1C}">
                <a14:useLocalDpi xmlns:a14="http://schemas.microsoft.com/office/drawing/2010/main" val="0"/>
              </a:ext>
            </a:extLst>
          </a:blip>
          <a:stretch>
            <a:fillRect/>
          </a:stretch>
        </p:blipFill>
        <p:spPr>
          <a:xfrm>
            <a:off x="6356282" y="1201056"/>
            <a:ext cx="5277587" cy="5210902"/>
          </a:xfrm>
          <a:prstGeom prst="rect">
            <a:avLst/>
          </a:prstGeom>
        </p:spPr>
      </p:pic>
      <p:sp>
        <p:nvSpPr>
          <p:cNvPr id="4" name="Rectangle 3">
            <a:extLst>
              <a:ext uri="{FF2B5EF4-FFF2-40B4-BE49-F238E27FC236}">
                <a16:creationId xmlns:a16="http://schemas.microsoft.com/office/drawing/2014/main" id="{3131B245-C29A-4E12-A40C-15B778FFB8C1}"/>
              </a:ext>
            </a:extLst>
          </p:cNvPr>
          <p:cNvSpPr/>
          <p:nvPr/>
        </p:nvSpPr>
        <p:spPr>
          <a:xfrm rot="21146459">
            <a:off x="8796178" y="5748585"/>
            <a:ext cx="2582900" cy="954107"/>
          </a:xfrm>
          <a:prstGeom prst="rect">
            <a:avLst/>
          </a:prstGeom>
          <a:solidFill>
            <a:schemeClr val="bg2"/>
          </a:solidFill>
        </p:spPr>
        <p:txBody>
          <a:bodyPr wrap="square">
            <a:spAutoFit/>
          </a:bodyPr>
          <a:lstStyle/>
          <a:p>
            <a:r>
              <a:rPr lang="en-US" sz="2800" dirty="0"/>
              <a:t>NO</a:t>
            </a:r>
            <a:r>
              <a:rPr lang="en-US" sz="2800" baseline="-25000" dirty="0"/>
              <a:t>3</a:t>
            </a:r>
            <a:r>
              <a:rPr lang="en-US" sz="2800" baseline="30000" dirty="0"/>
              <a:t>–</a:t>
            </a:r>
            <a:r>
              <a:rPr lang="en-US" sz="2800" dirty="0"/>
              <a:t>, SO</a:t>
            </a:r>
            <a:r>
              <a:rPr lang="en-US" sz="2800" baseline="-25000" dirty="0"/>
              <a:t>4</a:t>
            </a:r>
            <a:r>
              <a:rPr lang="en-US" sz="2800" baseline="30000" dirty="0"/>
              <a:t>2–</a:t>
            </a:r>
            <a:r>
              <a:rPr lang="en-US" sz="2800" dirty="0"/>
              <a:t>, fumarate, and CO</a:t>
            </a:r>
            <a:r>
              <a:rPr lang="en-US" sz="2800" baseline="-25000" dirty="0"/>
              <a:t>2</a:t>
            </a:r>
            <a:r>
              <a:rPr lang="en-US" sz="2800" dirty="0"/>
              <a:t> </a:t>
            </a:r>
            <a:endParaRPr lang="en-US" sz="2800" dirty="0">
              <a:solidFill>
                <a:schemeClr val="accent2">
                  <a:lumMod val="20000"/>
                  <a:lumOff val="80000"/>
                </a:schemeClr>
              </a:solidFill>
              <a:latin typeface="Arial Black" panose="020B0A04020102020204" pitchFamily="34" charset="0"/>
            </a:endParaRPr>
          </a:p>
        </p:txBody>
      </p:sp>
      <p:sp>
        <p:nvSpPr>
          <p:cNvPr id="7" name="Rectangle 6">
            <a:extLst>
              <a:ext uri="{FF2B5EF4-FFF2-40B4-BE49-F238E27FC236}">
                <a16:creationId xmlns:a16="http://schemas.microsoft.com/office/drawing/2014/main" id="{104E063E-195A-4E26-AC82-7FEB9DE904E1}"/>
              </a:ext>
            </a:extLst>
          </p:cNvPr>
          <p:cNvSpPr/>
          <p:nvPr/>
        </p:nvSpPr>
        <p:spPr>
          <a:xfrm>
            <a:off x="6283993" y="798842"/>
            <a:ext cx="2956259" cy="584775"/>
          </a:xfrm>
          <a:prstGeom prst="rect">
            <a:avLst/>
          </a:prstGeom>
        </p:spPr>
        <p:txBody>
          <a:bodyPr wrap="none">
            <a:spAutoFit/>
          </a:bodyPr>
          <a:lstStyle/>
          <a:p>
            <a:r>
              <a:rPr lang="en-US" sz="3200" b="1" dirty="0"/>
              <a:t>Aerobic Respiration</a:t>
            </a:r>
            <a:endParaRPr lang="en-US" sz="3200" dirty="0"/>
          </a:p>
        </p:txBody>
      </p:sp>
    </p:spTree>
    <p:extLst>
      <p:ext uri="{BB962C8B-B14F-4D97-AF65-F5344CB8AC3E}">
        <p14:creationId xmlns:p14="http://schemas.microsoft.com/office/powerpoint/2010/main" val="576113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00694-B9E9-464E-949A-EB4CF0EA0E83}"/>
              </a:ext>
            </a:extLst>
          </p:cNvPr>
          <p:cNvSpPr>
            <a:spLocks noGrp="1"/>
          </p:cNvSpPr>
          <p:nvPr>
            <p:ph type="title"/>
          </p:nvPr>
        </p:nvSpPr>
        <p:spPr>
          <a:xfrm>
            <a:off x="450573" y="717272"/>
            <a:ext cx="11210925" cy="744836"/>
          </a:xfrm>
        </p:spPr>
        <p:txBody>
          <a:bodyPr vert="horz" lIns="91440" tIns="45720" rIns="91440" bIns="45720" rtlCol="0" anchor="ctr">
            <a:normAutofit/>
          </a:bodyPr>
          <a:lstStyle/>
          <a:p>
            <a:pPr algn="ctr">
              <a:defRPr/>
            </a:pPr>
            <a:r>
              <a:rPr lang="en-US" sz="3200" kern="1200">
                <a:solidFill>
                  <a:schemeClr val="bg1"/>
                </a:solidFill>
                <a:latin typeface="+mj-lt"/>
                <a:ea typeface="+mj-ea"/>
                <a:cs typeface="+mj-cs"/>
              </a:rPr>
              <a:t>Aerobic Cellular Respiration</a:t>
            </a:r>
          </a:p>
        </p:txBody>
      </p:sp>
      <p:sp>
        <p:nvSpPr>
          <p:cNvPr id="4" name="Rectangle 3">
            <a:extLst>
              <a:ext uri="{FF2B5EF4-FFF2-40B4-BE49-F238E27FC236}">
                <a16:creationId xmlns:a16="http://schemas.microsoft.com/office/drawing/2014/main" id="{73386CD0-D132-4141-B91F-24F959ABC32C}"/>
              </a:ext>
            </a:extLst>
          </p:cNvPr>
          <p:cNvSpPr/>
          <p:nvPr/>
        </p:nvSpPr>
        <p:spPr>
          <a:xfrm>
            <a:off x="450573" y="2655225"/>
            <a:ext cx="5746120" cy="2985433"/>
          </a:xfrm>
          <a:prstGeom prst="rect">
            <a:avLst/>
          </a:prstGeom>
        </p:spPr>
        <p:txBody>
          <a:bodyPr wrap="square">
            <a:spAutoFit/>
          </a:bodyPr>
          <a:lstStyle/>
          <a:p>
            <a:r>
              <a:rPr lang="en-US" sz="3200" b="1" dirty="0">
                <a:solidFill>
                  <a:srgbClr val="555555"/>
                </a:solidFill>
                <a:latin typeface="Open Sans"/>
              </a:rPr>
              <a:t>Aerobic Cellular Respiration</a:t>
            </a:r>
            <a:r>
              <a:rPr lang="en-US" sz="3200" dirty="0">
                <a:solidFill>
                  <a:srgbClr val="555555"/>
                </a:solidFill>
                <a:latin typeface="Open Sans"/>
              </a:rPr>
              <a:t> is the process in which a compound is oxidized, using oxygen as the terminal electron acceptor. </a:t>
            </a:r>
            <a:r>
              <a:rPr lang="en-US" sz="2800" i="1" dirty="0">
                <a:solidFill>
                  <a:srgbClr val="555555"/>
                </a:solidFill>
                <a:latin typeface="Open Sans"/>
              </a:rPr>
              <a:t>Used by Humans! Some prokaryotes too!</a:t>
            </a:r>
            <a:endParaRPr lang="en-US" sz="3200" i="1" dirty="0"/>
          </a:p>
        </p:txBody>
      </p:sp>
      <p:pic>
        <p:nvPicPr>
          <p:cNvPr id="6" name="Picture 5" descr="A close up of a device&#10;&#10;Description generated with high confidence">
            <a:extLst>
              <a:ext uri="{FF2B5EF4-FFF2-40B4-BE49-F238E27FC236}">
                <a16:creationId xmlns:a16="http://schemas.microsoft.com/office/drawing/2014/main" id="{1866686B-B1D1-4F0E-853B-81B2C0137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895" y="1750820"/>
            <a:ext cx="4678532" cy="4945429"/>
          </a:xfrm>
          <a:prstGeom prst="rect">
            <a:avLst/>
          </a:prstGeom>
        </p:spPr>
      </p:pic>
    </p:spTree>
    <p:extLst>
      <p:ext uri="{BB962C8B-B14F-4D97-AF65-F5344CB8AC3E}">
        <p14:creationId xmlns:p14="http://schemas.microsoft.com/office/powerpoint/2010/main" val="3525899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CFFC-B74B-4B8C-8B34-DE136D6C063A}"/>
              </a:ext>
            </a:extLst>
          </p:cNvPr>
          <p:cNvSpPr>
            <a:spLocks noGrp="1"/>
          </p:cNvSpPr>
          <p:nvPr>
            <p:ph type="title"/>
          </p:nvPr>
        </p:nvSpPr>
        <p:spPr/>
        <p:txBody>
          <a:bodyPr/>
          <a:lstStyle/>
          <a:p>
            <a:r>
              <a:rPr lang="en-US" b="1" dirty="0"/>
              <a:t>Aerobic respiration</a:t>
            </a:r>
            <a:r>
              <a:rPr lang="en-US" dirty="0"/>
              <a:t> </a:t>
            </a:r>
          </a:p>
        </p:txBody>
      </p:sp>
      <p:sp>
        <p:nvSpPr>
          <p:cNvPr id="3" name="Content Placeholder 2">
            <a:extLst>
              <a:ext uri="{FF2B5EF4-FFF2-40B4-BE49-F238E27FC236}">
                <a16:creationId xmlns:a16="http://schemas.microsoft.com/office/drawing/2014/main" id="{BABB9BE5-7BEA-4C32-BCF3-BEBC874FEC46}"/>
              </a:ext>
            </a:extLst>
          </p:cNvPr>
          <p:cNvSpPr>
            <a:spLocks noGrp="1"/>
          </p:cNvSpPr>
          <p:nvPr>
            <p:ph idx="1"/>
          </p:nvPr>
        </p:nvSpPr>
        <p:spPr/>
        <p:txBody>
          <a:bodyPr>
            <a:normAutofit/>
          </a:bodyPr>
          <a:lstStyle/>
          <a:p>
            <a:r>
              <a:rPr lang="en-US" dirty="0"/>
              <a:t>In organisms that have the ability to undergo </a:t>
            </a:r>
            <a:r>
              <a:rPr lang="en-US" sz="4400" dirty="0">
                <a:solidFill>
                  <a:srgbClr val="FF0066"/>
                </a:solidFill>
              </a:rPr>
              <a:t>both</a:t>
            </a:r>
            <a:r>
              <a:rPr lang="en-US" dirty="0"/>
              <a:t> aerobic and anaerobic respiration, if oxygen is present, the organism will always use aerobic respiration, because it is more efficient, yielding up to 38 ATP. </a:t>
            </a:r>
          </a:p>
          <a:p>
            <a:r>
              <a:rPr lang="en-US" dirty="0"/>
              <a:t>The chemical formula for aerobic respiration shows that glucose and water react to form the products: carbon dioxide, water, and ATP. This type of respiration produces 36 ATP molecules from one glucose molecule.</a:t>
            </a:r>
          </a:p>
          <a:p>
            <a:pPr marL="0" indent="0">
              <a:buNone/>
            </a:pPr>
            <a:br>
              <a:rPr lang="en-US" dirty="0"/>
            </a:br>
            <a:endParaRPr lang="en-US" dirty="0"/>
          </a:p>
          <a:p>
            <a:pPr marL="0" indent="0">
              <a:buNone/>
            </a:pPr>
            <a:r>
              <a:rPr lang="en-US" sz="1800" dirty="0">
                <a:latin typeface="Cooper Black" panose="0208090404030B020404" pitchFamily="18" charset="0"/>
              </a:rPr>
              <a:t>C </a:t>
            </a:r>
            <a:r>
              <a:rPr lang="en-US" sz="1800" baseline="-25000" dirty="0">
                <a:latin typeface="Cooper Black" panose="0208090404030B020404" pitchFamily="18" charset="0"/>
              </a:rPr>
              <a:t>6 </a:t>
            </a:r>
            <a:r>
              <a:rPr lang="en-US" sz="1800" dirty="0">
                <a:latin typeface="Cooper Black" panose="0208090404030B020404" pitchFamily="18" charset="0"/>
              </a:rPr>
              <a:t>H </a:t>
            </a:r>
            <a:r>
              <a:rPr lang="en-US" sz="1800" baseline="-25000" dirty="0">
                <a:latin typeface="Cooper Black" panose="0208090404030B020404" pitchFamily="18" charset="0"/>
              </a:rPr>
              <a:t>12 </a:t>
            </a:r>
            <a:r>
              <a:rPr lang="en-US" sz="1800" dirty="0">
                <a:latin typeface="Cooper Black" panose="0208090404030B020404" pitchFamily="18" charset="0"/>
              </a:rPr>
              <a:t>O </a:t>
            </a:r>
            <a:r>
              <a:rPr lang="en-US" sz="1800" baseline="-25000" dirty="0">
                <a:latin typeface="Cooper Black" panose="0208090404030B020404" pitchFamily="18" charset="0"/>
              </a:rPr>
              <a:t>6 </a:t>
            </a:r>
            <a:r>
              <a:rPr lang="en-US" sz="1800" dirty="0">
                <a:latin typeface="Cooper Black" panose="0208090404030B020404" pitchFamily="18" charset="0"/>
              </a:rPr>
              <a:t>(glucose) + 6O </a:t>
            </a:r>
            <a:r>
              <a:rPr lang="en-US" sz="1800" baseline="-25000" dirty="0">
                <a:latin typeface="Cooper Black" panose="0208090404030B020404" pitchFamily="18" charset="0"/>
              </a:rPr>
              <a:t>2 </a:t>
            </a:r>
            <a:r>
              <a:rPr lang="en-US" sz="1800" dirty="0">
                <a:latin typeface="Cooper Black" panose="0208090404030B020404" pitchFamily="18" charset="0"/>
              </a:rPr>
              <a:t>(oxygen) </a:t>
            </a:r>
            <a:r>
              <a:rPr lang="en-US" sz="1800" dirty="0">
                <a:latin typeface="Cooper Black" panose="0208090404030B020404" pitchFamily="18" charset="0"/>
                <a:sym typeface="Wingdings" panose="05000000000000000000" pitchFamily="2" charset="2"/>
              </a:rPr>
              <a:t></a:t>
            </a:r>
            <a:r>
              <a:rPr lang="en-US" sz="1800" dirty="0">
                <a:latin typeface="Cooper Black" panose="0208090404030B020404" pitchFamily="18" charset="0"/>
              </a:rPr>
              <a:t> 6CO </a:t>
            </a:r>
            <a:r>
              <a:rPr lang="en-US" sz="1800" baseline="-25000" dirty="0">
                <a:latin typeface="Cooper Black" panose="0208090404030B020404" pitchFamily="18" charset="0"/>
              </a:rPr>
              <a:t>2 </a:t>
            </a:r>
            <a:r>
              <a:rPr lang="en-US" sz="1800" dirty="0">
                <a:latin typeface="Cooper Black" panose="0208090404030B020404" pitchFamily="18" charset="0"/>
              </a:rPr>
              <a:t>(carbon dioxide) + 6H</a:t>
            </a:r>
            <a:r>
              <a:rPr lang="en-US" sz="1800" baseline="-25000" dirty="0">
                <a:latin typeface="Cooper Black" panose="0208090404030B020404" pitchFamily="18" charset="0"/>
              </a:rPr>
              <a:t> 2 </a:t>
            </a:r>
            <a:r>
              <a:rPr lang="en-US" sz="1800" dirty="0">
                <a:latin typeface="Cooper Black" panose="0208090404030B020404" pitchFamily="18" charset="0"/>
              </a:rPr>
              <a:t>O (water) + 36ATP</a:t>
            </a:r>
          </a:p>
          <a:p>
            <a:pPr marL="0" indent="0">
              <a:buNone/>
            </a:pPr>
            <a:endParaRPr lang="en-US" dirty="0"/>
          </a:p>
        </p:txBody>
      </p:sp>
    </p:spTree>
    <p:extLst>
      <p:ext uri="{BB962C8B-B14F-4D97-AF65-F5344CB8AC3E}">
        <p14:creationId xmlns:p14="http://schemas.microsoft.com/office/powerpoint/2010/main" val="4042896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logo&#10;&#10;Description generated with high confidence">
            <a:extLst>
              <a:ext uri="{FF2B5EF4-FFF2-40B4-BE49-F238E27FC236}">
                <a16:creationId xmlns:a16="http://schemas.microsoft.com/office/drawing/2014/main" id="{DEFCF631-86D9-4C4E-B159-9FD19CCD635E}"/>
              </a:ext>
            </a:extLst>
          </p:cNvPr>
          <p:cNvPicPr>
            <a:picLocks noChangeAspect="1"/>
          </p:cNvPicPr>
          <p:nvPr/>
        </p:nvPicPr>
        <p:blipFill rotWithShape="1">
          <a:blip r:embed="rId2">
            <a:extLst>
              <a:ext uri="{28A0092B-C50C-407E-A947-70E740481C1C}">
                <a14:useLocalDpi xmlns:a14="http://schemas.microsoft.com/office/drawing/2010/main" val="0"/>
              </a:ext>
            </a:extLst>
          </a:blip>
          <a:srcRect t="682" r="2" b="1659"/>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E0FD5DB9-3E56-438D-806B-26246F32BCD7}"/>
              </a:ext>
            </a:extLst>
          </p:cNvPr>
          <p:cNvSpPr>
            <a:spLocks noGrp="1"/>
          </p:cNvSpPr>
          <p:nvPr>
            <p:ph type="title"/>
          </p:nvPr>
        </p:nvSpPr>
        <p:spPr>
          <a:xfrm>
            <a:off x="639662" y="278392"/>
            <a:ext cx="3667039" cy="1676603"/>
          </a:xfrm>
        </p:spPr>
        <p:txBody>
          <a:bodyPr>
            <a:normAutofit/>
          </a:bodyPr>
          <a:lstStyle/>
          <a:p>
            <a:pPr algn="ctr"/>
            <a:r>
              <a:rPr lang="en-US" sz="2800" dirty="0">
                <a:solidFill>
                  <a:schemeClr val="bg1"/>
                </a:solidFill>
              </a:rPr>
              <a:t>Glycolysis is common to both Aerobic and Anaerobic Pathways</a:t>
            </a:r>
          </a:p>
        </p:txBody>
      </p:sp>
      <p:sp>
        <p:nvSpPr>
          <p:cNvPr id="3" name="Content Placeholder 2">
            <a:extLst>
              <a:ext uri="{FF2B5EF4-FFF2-40B4-BE49-F238E27FC236}">
                <a16:creationId xmlns:a16="http://schemas.microsoft.com/office/drawing/2014/main" id="{E90FB664-6FAC-460D-BBD8-5BC69A791795}"/>
              </a:ext>
            </a:extLst>
          </p:cNvPr>
          <p:cNvSpPr>
            <a:spLocks noGrp="1"/>
          </p:cNvSpPr>
          <p:nvPr>
            <p:ph idx="1"/>
          </p:nvPr>
        </p:nvSpPr>
        <p:spPr>
          <a:xfrm>
            <a:off x="648931" y="2438401"/>
            <a:ext cx="3667036" cy="3779520"/>
          </a:xfrm>
        </p:spPr>
        <p:txBody>
          <a:bodyPr>
            <a:normAutofit fontScale="92500"/>
          </a:bodyPr>
          <a:lstStyle/>
          <a:p>
            <a:r>
              <a:rPr lang="en-US" dirty="0">
                <a:solidFill>
                  <a:schemeClr val="bg1"/>
                </a:solidFill>
              </a:rPr>
              <a:t>In the Energy Payoff Phase, Redox transformations take place that lead to the generation of 4 ATP.</a:t>
            </a:r>
          </a:p>
          <a:p>
            <a:endParaRPr lang="en-US" dirty="0">
              <a:solidFill>
                <a:schemeClr val="bg1"/>
              </a:solidFill>
            </a:endParaRPr>
          </a:p>
          <a:p>
            <a:r>
              <a:rPr lang="en-US" dirty="0">
                <a:solidFill>
                  <a:schemeClr val="bg1"/>
                </a:solidFill>
              </a:rPr>
              <a:t>Net Gain of </a:t>
            </a:r>
            <a:r>
              <a:rPr lang="en-US" dirty="0">
                <a:solidFill>
                  <a:schemeClr val="bg1"/>
                </a:solidFill>
                <a:highlight>
                  <a:srgbClr val="FF0066"/>
                </a:highlight>
              </a:rPr>
              <a:t>2 ATP</a:t>
            </a:r>
            <a:r>
              <a:rPr lang="en-US" dirty="0">
                <a:solidFill>
                  <a:schemeClr val="bg1"/>
                </a:solidFill>
              </a:rPr>
              <a:t>.</a:t>
            </a:r>
          </a:p>
          <a:p>
            <a:r>
              <a:rPr lang="en-US" dirty="0">
                <a:solidFill>
                  <a:schemeClr val="bg1"/>
                </a:solidFill>
              </a:rPr>
              <a:t>The final result from this stage is ATP, the electron carrier NADH and pyruvate.</a:t>
            </a:r>
          </a:p>
        </p:txBody>
      </p:sp>
      <p:sp>
        <p:nvSpPr>
          <p:cNvPr id="4" name="Left Bracket 3">
            <a:extLst>
              <a:ext uri="{FF2B5EF4-FFF2-40B4-BE49-F238E27FC236}">
                <a16:creationId xmlns:a16="http://schemas.microsoft.com/office/drawing/2014/main" id="{9EA3153C-6FBF-4E8F-AD0E-C8B79B726D15}"/>
              </a:ext>
            </a:extLst>
          </p:cNvPr>
          <p:cNvSpPr/>
          <p:nvPr/>
        </p:nvSpPr>
        <p:spPr>
          <a:xfrm>
            <a:off x="5822751" y="1497795"/>
            <a:ext cx="273249" cy="1489954"/>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DA7699F4-5044-4F35-935D-DAACCDF668E0}"/>
              </a:ext>
            </a:extLst>
          </p:cNvPr>
          <p:cNvSpPr/>
          <p:nvPr/>
        </p:nvSpPr>
        <p:spPr>
          <a:xfrm rot="16200000">
            <a:off x="4700789" y="2061021"/>
            <a:ext cx="1752403" cy="307777"/>
          </a:xfrm>
          <a:prstGeom prst="rect">
            <a:avLst/>
          </a:prstGeom>
        </p:spPr>
        <p:txBody>
          <a:bodyPr wrap="none">
            <a:spAutoFit/>
          </a:bodyPr>
          <a:lstStyle/>
          <a:p>
            <a:r>
              <a:rPr lang="en-US" sz="1400" dirty="0">
                <a:solidFill>
                  <a:schemeClr val="tx2"/>
                </a:solidFill>
              </a:rPr>
              <a:t>Energy Investment Phase</a:t>
            </a:r>
          </a:p>
        </p:txBody>
      </p:sp>
      <p:sp>
        <p:nvSpPr>
          <p:cNvPr id="8" name="Rectangle 7">
            <a:extLst>
              <a:ext uri="{FF2B5EF4-FFF2-40B4-BE49-F238E27FC236}">
                <a16:creationId xmlns:a16="http://schemas.microsoft.com/office/drawing/2014/main" id="{E213BB4F-4FF0-44EF-9B0B-D71BD9E7DCD4}"/>
              </a:ext>
            </a:extLst>
          </p:cNvPr>
          <p:cNvSpPr/>
          <p:nvPr/>
        </p:nvSpPr>
        <p:spPr>
          <a:xfrm rot="16200000">
            <a:off x="4052355" y="4648277"/>
            <a:ext cx="1475084" cy="307777"/>
          </a:xfrm>
          <a:prstGeom prst="rect">
            <a:avLst/>
          </a:prstGeom>
        </p:spPr>
        <p:txBody>
          <a:bodyPr wrap="none">
            <a:spAutoFit/>
          </a:bodyPr>
          <a:lstStyle/>
          <a:p>
            <a:r>
              <a:rPr lang="en-US" sz="1400" dirty="0">
                <a:solidFill>
                  <a:schemeClr val="tx2"/>
                </a:solidFill>
              </a:rPr>
              <a:t>Energy Payoff Phase</a:t>
            </a:r>
          </a:p>
        </p:txBody>
      </p:sp>
      <p:sp>
        <p:nvSpPr>
          <p:cNvPr id="9" name="Left Bracket 8">
            <a:extLst>
              <a:ext uri="{FF2B5EF4-FFF2-40B4-BE49-F238E27FC236}">
                <a16:creationId xmlns:a16="http://schemas.microsoft.com/office/drawing/2014/main" id="{27D7B6F5-6854-4FAD-9494-20678C2CF265}"/>
              </a:ext>
            </a:extLst>
          </p:cNvPr>
          <p:cNvSpPr/>
          <p:nvPr/>
        </p:nvSpPr>
        <p:spPr>
          <a:xfrm>
            <a:off x="5011690" y="3583183"/>
            <a:ext cx="273249" cy="2456110"/>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9080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0B89-A5DC-46A0-BDE9-AAEC1E9DE9DC}"/>
              </a:ext>
            </a:extLst>
          </p:cNvPr>
          <p:cNvSpPr>
            <a:spLocks noGrp="1"/>
          </p:cNvSpPr>
          <p:nvPr>
            <p:ph type="title"/>
          </p:nvPr>
        </p:nvSpPr>
        <p:spPr>
          <a:xfrm>
            <a:off x="838200" y="365125"/>
            <a:ext cx="10515600" cy="1325563"/>
          </a:xfrm>
        </p:spPr>
        <p:txBody>
          <a:bodyPr/>
          <a:lstStyle/>
          <a:p>
            <a:r>
              <a:rPr lang="en-US"/>
              <a:t>Glycolysis</a:t>
            </a:r>
            <a:endParaRPr lang="en-US" dirty="0"/>
          </a:p>
        </p:txBody>
      </p:sp>
      <p:sp>
        <p:nvSpPr>
          <p:cNvPr id="3" name="Content Placeholder 2">
            <a:extLst>
              <a:ext uri="{FF2B5EF4-FFF2-40B4-BE49-F238E27FC236}">
                <a16:creationId xmlns:a16="http://schemas.microsoft.com/office/drawing/2014/main" id="{F963C91C-F584-4526-B9F9-C5662BE805E5}"/>
              </a:ext>
            </a:extLst>
          </p:cNvPr>
          <p:cNvSpPr>
            <a:spLocks noGrp="1"/>
          </p:cNvSpPr>
          <p:nvPr>
            <p:ph idx="1"/>
          </p:nvPr>
        </p:nvSpPr>
        <p:spPr/>
        <p:txBody>
          <a:bodyPr/>
          <a:lstStyle/>
          <a:p>
            <a:r>
              <a:rPr lang="en-US" dirty="0"/>
              <a:t>Many bacteria lack the enzymes needed to undergo the type of glycolysis that humans undergo. </a:t>
            </a:r>
          </a:p>
          <a:p>
            <a:r>
              <a:rPr lang="en-US" dirty="0"/>
              <a:t>They use alternative forms of glycolysis.</a:t>
            </a:r>
          </a:p>
          <a:p>
            <a:r>
              <a:rPr lang="en-US" sz="4000" dirty="0"/>
              <a:t>There are 3 main types of glycolysis</a:t>
            </a:r>
          </a:p>
          <a:p>
            <a:pPr marL="1200150" lvl="1" indent="-742950">
              <a:buFont typeface="+mj-lt"/>
              <a:buAutoNum type="arabicPeriod"/>
            </a:pPr>
            <a:r>
              <a:rPr lang="en-US" sz="3600" dirty="0" err="1">
                <a:hlinkClick r:id="rId2" tooltip="Glycolysis"/>
              </a:rPr>
              <a:t>Embden-meyerhof-parnas</a:t>
            </a:r>
            <a:endParaRPr lang="en-US" sz="3600" dirty="0"/>
          </a:p>
          <a:p>
            <a:pPr marL="1200150" lvl="1" indent="-742950">
              <a:buFont typeface="+mj-lt"/>
              <a:buAutoNum type="arabicPeriod"/>
            </a:pPr>
            <a:r>
              <a:rPr lang="en-US" sz="3600" dirty="0"/>
              <a:t>Entner-</a:t>
            </a:r>
            <a:r>
              <a:rPr lang="en-US" sz="3600" dirty="0" err="1"/>
              <a:t>doudoroff</a:t>
            </a:r>
            <a:r>
              <a:rPr lang="en-US" sz="3600" dirty="0"/>
              <a:t> Pathway</a:t>
            </a:r>
          </a:p>
          <a:p>
            <a:pPr marL="1200150" lvl="1" indent="-742950">
              <a:buFont typeface="+mj-lt"/>
              <a:buAutoNum type="arabicPeriod"/>
            </a:pPr>
            <a:r>
              <a:rPr lang="en-US" sz="3600" u="sng" dirty="0">
                <a:hlinkClick r:id="rId3" tooltip="Pentose phosphate pathway"/>
              </a:rPr>
              <a:t>Pentose Phosphate Pathway</a:t>
            </a:r>
            <a:endParaRPr lang="en-US" sz="3600" u="sng" dirty="0"/>
          </a:p>
          <a:p>
            <a:pPr marL="457200" lvl="1" indent="0">
              <a:buNone/>
            </a:pPr>
            <a:endParaRPr lang="en-US" dirty="0"/>
          </a:p>
        </p:txBody>
      </p:sp>
    </p:spTree>
    <p:extLst>
      <p:ext uri="{BB962C8B-B14F-4D97-AF65-F5344CB8AC3E}">
        <p14:creationId xmlns:p14="http://schemas.microsoft.com/office/powerpoint/2010/main" val="273080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6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close up of a logo&#10;&#10;Description generated with high confidence">
            <a:extLst>
              <a:ext uri="{FF2B5EF4-FFF2-40B4-BE49-F238E27FC236}">
                <a16:creationId xmlns:a16="http://schemas.microsoft.com/office/drawing/2014/main" id="{BB33A030-2C3A-48E5-BA09-2AE6523510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2938" y="643467"/>
            <a:ext cx="6122050" cy="5571066"/>
          </a:xfrm>
          <a:prstGeom prst="rect">
            <a:avLst/>
          </a:prstGeom>
        </p:spPr>
      </p:pic>
      <p:sp>
        <p:nvSpPr>
          <p:cNvPr id="3" name="Rectangle 2">
            <a:extLst>
              <a:ext uri="{FF2B5EF4-FFF2-40B4-BE49-F238E27FC236}">
                <a16:creationId xmlns:a16="http://schemas.microsoft.com/office/drawing/2014/main" id="{F7E8AAAE-3F9E-46D8-A99F-B31742D40E89}"/>
              </a:ext>
            </a:extLst>
          </p:cNvPr>
          <p:cNvSpPr/>
          <p:nvPr/>
        </p:nvSpPr>
        <p:spPr>
          <a:xfrm>
            <a:off x="695477" y="1559338"/>
            <a:ext cx="4897461" cy="4524315"/>
          </a:xfrm>
          <a:prstGeom prst="rect">
            <a:avLst/>
          </a:prstGeom>
          <a:noFill/>
        </p:spPr>
        <p:txBody>
          <a:bodyPr wrap="squar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You probably didn’t know it, but you already know </a:t>
            </a:r>
            <a:r>
              <a:rPr lang="en-US" sz="2800" b="0" cap="none" spc="0" dirty="0">
                <a:ln w="0"/>
                <a:solidFill>
                  <a:srgbClr val="FF0000"/>
                </a:solidFill>
                <a:effectLst>
                  <a:outerShdw blurRad="38100" dist="25400" dir="5400000" algn="ctr" rotWithShape="0">
                    <a:srgbClr val="6E747A">
                      <a:alpha val="43000"/>
                    </a:srgbClr>
                  </a:outerShdw>
                </a:effectLst>
              </a:rPr>
              <a:t>the </a:t>
            </a:r>
            <a:r>
              <a:rPr lang="en-US" sz="2800" dirty="0">
                <a:solidFill>
                  <a:srgbClr val="FF0000"/>
                </a:solidFill>
              </a:rPr>
              <a:t>Emden-Meyerhof-</a:t>
            </a:r>
            <a:r>
              <a:rPr lang="en-US" sz="2800" dirty="0" err="1">
                <a:solidFill>
                  <a:srgbClr val="FF0000"/>
                </a:solidFill>
              </a:rPr>
              <a:t>Parnas</a:t>
            </a:r>
            <a:endParaRPr lang="en-US" sz="2800" dirty="0">
              <a:solidFill>
                <a:srgbClr val="FF0000"/>
              </a:solidFill>
            </a:endParaRPr>
          </a:p>
          <a:p>
            <a:pPr algn="ctr"/>
            <a:r>
              <a:rPr lang="en-US" sz="2800" b="0" cap="none" spc="0" dirty="0">
                <a:ln w="0"/>
                <a:solidFill>
                  <a:srgbClr val="FF0000"/>
                </a:solidFill>
                <a:effectLst>
                  <a:outerShdw blurRad="38100" dist="25400" dir="5400000" algn="ctr" rotWithShape="0">
                    <a:srgbClr val="6E747A">
                      <a:alpha val="43000"/>
                    </a:srgbClr>
                  </a:outerShdw>
                </a:effectLst>
              </a:rPr>
              <a:t> glycolytic pathway. </a:t>
            </a:r>
          </a:p>
          <a:p>
            <a:pPr algn="ctr"/>
            <a:endParaRPr lang="en-US" sz="3600" b="0" cap="none" spc="0" dirty="0">
              <a:ln w="0"/>
              <a:solidFill>
                <a:srgbClr val="FF0000"/>
              </a:solidFill>
              <a:effectLst>
                <a:outerShdw blurRad="38100" dist="25400" dir="5400000" algn="ctr" rotWithShape="0">
                  <a:srgbClr val="6E747A">
                    <a:alpha val="43000"/>
                  </a:srgbClr>
                </a:outerShdw>
              </a:effectLst>
            </a:endParaRPr>
          </a:p>
          <a:p>
            <a:pPr algn="ctr"/>
            <a:r>
              <a:rPr lang="en-US" sz="2800" b="0" cap="none" spc="0" dirty="0">
                <a:ln w="0"/>
                <a:solidFill>
                  <a:schemeClr val="accent1"/>
                </a:solidFill>
                <a:effectLst>
                  <a:outerShdw blurRad="38100" dist="25400" dir="5400000" algn="ctr" rotWithShape="0">
                    <a:srgbClr val="6E747A">
                      <a:alpha val="43000"/>
                    </a:srgbClr>
                  </a:outerShdw>
                </a:effectLst>
              </a:rPr>
              <a:t>This is the glycolysis that you learn in high school. This is the one that our bodies and mammals use. </a:t>
            </a:r>
            <a:r>
              <a:rPr lang="en-US" sz="2800" dirty="0">
                <a:ln w="0"/>
                <a:solidFill>
                  <a:schemeClr val="accent1"/>
                </a:solidFill>
                <a:effectLst>
                  <a:outerShdw blurRad="38100" dist="25400" dir="5400000" algn="ctr" rotWithShape="0">
                    <a:srgbClr val="6E747A">
                      <a:alpha val="43000"/>
                    </a:srgbClr>
                  </a:outerShdw>
                </a:effectLst>
              </a:rPr>
              <a:t>Here is my VERY simplified version</a:t>
            </a:r>
          </a:p>
          <a:p>
            <a:pPr algn="ctr"/>
            <a:r>
              <a:rPr lang="en-US" sz="2800" b="0" cap="none" spc="0" dirty="0">
                <a:ln w="0"/>
                <a:solidFill>
                  <a:schemeClr val="accent1"/>
                </a:solidFill>
                <a:effectLst>
                  <a:outerShdw blurRad="38100" dist="25400" dir="5400000" algn="ctr" rotWithShape="0">
                    <a:srgbClr val="6E747A">
                      <a:alpha val="43000"/>
                    </a:srgbClr>
                  </a:outerShdw>
                </a:effectLst>
              </a:rPr>
              <a:t>Of the EMP glycolytic pathway.</a:t>
            </a:r>
          </a:p>
        </p:txBody>
      </p:sp>
      <p:sp>
        <p:nvSpPr>
          <p:cNvPr id="11" name="Rectangle 10">
            <a:extLst>
              <a:ext uri="{FF2B5EF4-FFF2-40B4-BE49-F238E27FC236}">
                <a16:creationId xmlns:a16="http://schemas.microsoft.com/office/drawing/2014/main" id="{7B9E575A-C996-41C8-A7B6-73991D31F860}"/>
              </a:ext>
            </a:extLst>
          </p:cNvPr>
          <p:cNvSpPr/>
          <p:nvPr/>
        </p:nvSpPr>
        <p:spPr>
          <a:xfrm>
            <a:off x="855126" y="805117"/>
            <a:ext cx="5439246" cy="369332"/>
          </a:xfrm>
          <a:prstGeom prst="rect">
            <a:avLst/>
          </a:prstGeom>
        </p:spPr>
        <p:txBody>
          <a:bodyPr wrap="none">
            <a:spAutoFit/>
          </a:bodyPr>
          <a:lstStyle/>
          <a:p>
            <a:r>
              <a:rPr lang="en-US" u="sng" dirty="0">
                <a:solidFill>
                  <a:srgbClr val="660033"/>
                </a:solidFill>
                <a:latin typeface="Cooper Black" panose="0208090404030B020404" pitchFamily="18" charset="0"/>
              </a:rPr>
              <a:t>The Emden-Meyerhof-</a:t>
            </a:r>
            <a:r>
              <a:rPr lang="en-US" u="sng" dirty="0" err="1">
                <a:solidFill>
                  <a:srgbClr val="660033"/>
                </a:solidFill>
                <a:latin typeface="Cooper Black" panose="0208090404030B020404" pitchFamily="18" charset="0"/>
              </a:rPr>
              <a:t>Parnas</a:t>
            </a:r>
            <a:r>
              <a:rPr lang="en-US" u="sng" dirty="0">
                <a:solidFill>
                  <a:srgbClr val="660033"/>
                </a:solidFill>
                <a:latin typeface="Cooper Black" panose="0208090404030B020404" pitchFamily="18" charset="0"/>
              </a:rPr>
              <a:t> (EMB) Pathway</a:t>
            </a:r>
          </a:p>
        </p:txBody>
      </p:sp>
    </p:spTree>
    <p:extLst>
      <p:ext uri="{BB962C8B-B14F-4D97-AF65-F5344CB8AC3E}">
        <p14:creationId xmlns:p14="http://schemas.microsoft.com/office/powerpoint/2010/main" val="96169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FA7A195-03A4-44AB-A3D8-2507E2C943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8F235346-20CC-4981-B836-23ECF1F4E2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chemeClr val="bg1"/>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generated with high confidence">
            <a:extLst>
              <a:ext uri="{FF2B5EF4-FFF2-40B4-BE49-F238E27FC236}">
                <a16:creationId xmlns:a16="http://schemas.microsoft.com/office/drawing/2014/main" id="{98233896-C39C-4694-8D34-54EF7DC0949E}"/>
              </a:ext>
            </a:extLst>
          </p:cNvPr>
          <p:cNvPicPr>
            <a:picLocks noChangeAspect="1"/>
          </p:cNvPicPr>
          <p:nvPr/>
        </p:nvPicPr>
        <p:blipFill rotWithShape="1">
          <a:blip r:embed="rId2"/>
          <a:srcRect t="8555" r="-1" b="-1"/>
          <a:stretch/>
        </p:blipFill>
        <p:spPr>
          <a:xfrm>
            <a:off x="6739337" y="722376"/>
            <a:ext cx="4809744" cy="5413248"/>
          </a:xfrm>
          <a:prstGeom prst="rect">
            <a:avLst/>
          </a:prstGeom>
          <a:effectLst/>
        </p:spPr>
      </p:pic>
      <p:sp>
        <p:nvSpPr>
          <p:cNvPr id="2" name="Title 1">
            <a:extLst>
              <a:ext uri="{FF2B5EF4-FFF2-40B4-BE49-F238E27FC236}">
                <a16:creationId xmlns:a16="http://schemas.microsoft.com/office/drawing/2014/main" id="{86A6A007-729C-4C92-970C-7624C029EACE}"/>
              </a:ext>
            </a:extLst>
          </p:cNvPr>
          <p:cNvSpPr>
            <a:spLocks noGrp="1"/>
          </p:cNvSpPr>
          <p:nvPr>
            <p:ph type="title"/>
          </p:nvPr>
        </p:nvSpPr>
        <p:spPr>
          <a:xfrm>
            <a:off x="648929" y="629266"/>
            <a:ext cx="5120073" cy="1676603"/>
          </a:xfrm>
        </p:spPr>
        <p:txBody>
          <a:bodyPr>
            <a:normAutofit/>
          </a:bodyPr>
          <a:lstStyle/>
          <a:p>
            <a:r>
              <a:rPr lang="en-US" b="1" dirty="0" err="1"/>
              <a:t>Entner-Doudoroff</a:t>
            </a:r>
            <a:r>
              <a:rPr lang="en-US" b="1" dirty="0"/>
              <a:t> (ED) pathway</a:t>
            </a:r>
            <a:endParaRPr lang="en-US" dirty="0"/>
          </a:p>
        </p:txBody>
      </p:sp>
      <p:sp>
        <p:nvSpPr>
          <p:cNvPr id="3" name="Content Placeholder 2">
            <a:extLst>
              <a:ext uri="{FF2B5EF4-FFF2-40B4-BE49-F238E27FC236}">
                <a16:creationId xmlns:a16="http://schemas.microsoft.com/office/drawing/2014/main" id="{87CA2906-6838-4F20-BAB2-A2165B5A3682}"/>
              </a:ext>
            </a:extLst>
          </p:cNvPr>
          <p:cNvSpPr>
            <a:spLocks noGrp="1"/>
          </p:cNvSpPr>
          <p:nvPr>
            <p:ph idx="1"/>
          </p:nvPr>
        </p:nvSpPr>
        <p:spPr>
          <a:xfrm>
            <a:off x="648931" y="2438400"/>
            <a:ext cx="5113114" cy="3785419"/>
          </a:xfrm>
        </p:spPr>
        <p:txBody>
          <a:bodyPr>
            <a:normAutofit/>
          </a:bodyPr>
          <a:lstStyle/>
          <a:p>
            <a:r>
              <a:rPr lang="en-US" sz="2000" dirty="0"/>
              <a:t>Other Glycolytic Pathways</a:t>
            </a:r>
          </a:p>
          <a:p>
            <a:r>
              <a:rPr lang="en-US" sz="2000" dirty="0"/>
              <a:t>When we refer to glycolysis, unless otherwise indicated, we are referring to the EMP pathway used by animals and many bacteria. </a:t>
            </a:r>
          </a:p>
          <a:p>
            <a:r>
              <a:rPr lang="en-US" sz="2000" dirty="0"/>
              <a:t>Only in some prokaryotes</a:t>
            </a:r>
          </a:p>
          <a:p>
            <a:r>
              <a:rPr lang="en-US" sz="2000" b="1" i="1" dirty="0"/>
              <a:t>Pseudomonas aeruginosa</a:t>
            </a:r>
            <a:r>
              <a:rPr lang="en-US" sz="2000" dirty="0"/>
              <a:t>, only have the ED pathway for glycolysis, other bacteria, like </a:t>
            </a:r>
          </a:p>
          <a:p>
            <a:r>
              <a:rPr lang="en-US" sz="2000" i="1" dirty="0"/>
              <a:t>E. coli</a:t>
            </a:r>
            <a:r>
              <a:rPr lang="en-US" sz="2000" dirty="0"/>
              <a:t>, have the ability to use either the ED pathway or the EMP pathway.</a:t>
            </a:r>
          </a:p>
          <a:p>
            <a:endParaRPr lang="en-US" sz="2000" dirty="0"/>
          </a:p>
        </p:txBody>
      </p:sp>
    </p:spTree>
    <p:extLst>
      <p:ext uri="{BB962C8B-B14F-4D97-AF65-F5344CB8AC3E}">
        <p14:creationId xmlns:p14="http://schemas.microsoft.com/office/powerpoint/2010/main" val="253200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D12F9871-30CB-45AA-93C2-336585B3F0F6}"/>
              </a:ext>
            </a:extLst>
          </p:cNvPr>
          <p:cNvPicPr>
            <a:picLocks noChangeAspect="1"/>
          </p:cNvPicPr>
          <p:nvPr/>
        </p:nvPicPr>
        <p:blipFill>
          <a:blip r:embed="rId2"/>
          <a:stretch>
            <a:fillRect/>
          </a:stretch>
        </p:blipFill>
        <p:spPr>
          <a:xfrm>
            <a:off x="6041521" y="492573"/>
            <a:ext cx="4778146" cy="5880796"/>
          </a:xfrm>
          <a:prstGeom prst="rect">
            <a:avLst/>
          </a:prstGeom>
        </p:spPr>
      </p:pic>
      <p:sp>
        <p:nvSpPr>
          <p:cNvPr id="9" name="Rectangle 8">
            <a:extLst>
              <a:ext uri="{FF2B5EF4-FFF2-40B4-BE49-F238E27FC236}">
                <a16:creationId xmlns:a16="http://schemas.microsoft.com/office/drawing/2014/main" id="{1707FC24-6981-43D9-B525-C7832BA224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891EFA-41E1-461A-BC7A-282107F9416A}"/>
              </a:ext>
            </a:extLst>
          </p:cNvPr>
          <p:cNvSpPr>
            <a:spLocks noGrp="1"/>
          </p:cNvSpPr>
          <p:nvPr>
            <p:ph type="title"/>
          </p:nvPr>
        </p:nvSpPr>
        <p:spPr>
          <a:xfrm>
            <a:off x="742950" y="742951"/>
            <a:ext cx="3476625" cy="4962524"/>
          </a:xfrm>
        </p:spPr>
        <p:txBody>
          <a:bodyPr vert="horz" lIns="91440" tIns="45720" rIns="91440" bIns="45720" rtlCol="0" anchor="ctr">
            <a:normAutofit fontScale="90000"/>
          </a:bodyPr>
          <a:lstStyle/>
          <a:p>
            <a:r>
              <a:rPr lang="en-US" sz="2800" kern="1200" dirty="0">
                <a:solidFill>
                  <a:schemeClr val="bg1"/>
                </a:solidFill>
                <a:latin typeface="+mj-lt"/>
                <a:ea typeface="+mj-ea"/>
                <a:cs typeface="+mj-cs"/>
              </a:rPr>
              <a:t>The ED glycolysis creates 2 pyruvate molecules from glucose.</a:t>
            </a:r>
            <a:br>
              <a:rPr lang="en-US" sz="2800" kern="1200" dirty="0">
                <a:solidFill>
                  <a:schemeClr val="bg1"/>
                </a:solidFill>
                <a:latin typeface="+mj-lt"/>
                <a:ea typeface="+mj-ea"/>
                <a:cs typeface="+mj-cs"/>
              </a:rPr>
            </a:br>
            <a:r>
              <a:rPr lang="en-US" sz="2800" kern="1200" dirty="0">
                <a:solidFill>
                  <a:schemeClr val="bg1"/>
                </a:solidFill>
                <a:latin typeface="+mj-lt"/>
                <a:ea typeface="+mj-ea"/>
                <a:cs typeface="+mj-cs"/>
              </a:rPr>
              <a:t> </a:t>
            </a:r>
            <a:br>
              <a:rPr lang="en-US" sz="2800" kern="1200" dirty="0">
                <a:solidFill>
                  <a:schemeClr val="bg1"/>
                </a:solidFill>
                <a:latin typeface="+mj-lt"/>
                <a:ea typeface="+mj-ea"/>
                <a:cs typeface="+mj-cs"/>
              </a:rPr>
            </a:br>
            <a:r>
              <a:rPr lang="en-US" sz="2800" kern="1200" dirty="0">
                <a:solidFill>
                  <a:schemeClr val="bg1"/>
                </a:solidFill>
                <a:latin typeface="+mj-lt"/>
                <a:ea typeface="+mj-ea"/>
                <a:cs typeface="+mj-cs"/>
              </a:rPr>
              <a:t>It Has a net yield of 1 ATP for every one glucose molecule </a:t>
            </a:r>
            <a:br>
              <a:rPr lang="en-US" sz="2800" kern="1200" dirty="0">
                <a:solidFill>
                  <a:schemeClr val="bg1"/>
                </a:solidFill>
                <a:latin typeface="+mj-lt"/>
                <a:ea typeface="+mj-ea"/>
                <a:cs typeface="+mj-cs"/>
              </a:rPr>
            </a:br>
            <a:br>
              <a:rPr lang="en-US" sz="2800" kern="1200" dirty="0">
                <a:solidFill>
                  <a:schemeClr val="bg1"/>
                </a:solidFill>
                <a:latin typeface="+mj-lt"/>
                <a:ea typeface="+mj-ea"/>
                <a:cs typeface="+mj-cs"/>
              </a:rPr>
            </a:br>
            <a:r>
              <a:rPr lang="en-US" sz="2800" kern="1200" dirty="0">
                <a:solidFill>
                  <a:schemeClr val="bg1"/>
                </a:solidFill>
                <a:latin typeface="+mj-lt"/>
                <a:ea typeface="+mj-ea"/>
                <a:cs typeface="+mj-cs"/>
              </a:rPr>
              <a:t>It also generates 1 NADH and 1 NADPH.</a:t>
            </a:r>
            <a:br>
              <a:rPr lang="en-US" sz="2800" baseline="30000" dirty="0">
                <a:solidFill>
                  <a:schemeClr val="bg1"/>
                </a:solidFill>
              </a:rPr>
            </a:br>
            <a:br>
              <a:rPr lang="en-US" sz="2800" baseline="30000" dirty="0">
                <a:solidFill>
                  <a:schemeClr val="bg1"/>
                </a:solidFill>
              </a:rPr>
            </a:br>
            <a:r>
              <a:rPr lang="en-US" sz="2800" kern="1200" dirty="0">
                <a:solidFill>
                  <a:schemeClr val="bg1"/>
                </a:solidFill>
                <a:latin typeface="+mj-lt"/>
                <a:ea typeface="+mj-ea"/>
                <a:cs typeface="+mj-cs"/>
              </a:rPr>
              <a:t> </a:t>
            </a:r>
          </a:p>
        </p:txBody>
      </p:sp>
    </p:spTree>
    <p:extLst>
      <p:ext uri="{BB962C8B-B14F-4D97-AF65-F5344CB8AC3E}">
        <p14:creationId xmlns:p14="http://schemas.microsoft.com/office/powerpoint/2010/main" val="3138466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74A3BA0-C201-49A5-A8E2-314BBE692D97}"/>
              </a:ext>
            </a:extLst>
          </p:cNvPr>
          <p:cNvSpPr/>
          <p:nvPr/>
        </p:nvSpPr>
        <p:spPr>
          <a:xfrm>
            <a:off x="2032638" y="773723"/>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5" name="Oval 4">
            <a:extLst>
              <a:ext uri="{FF2B5EF4-FFF2-40B4-BE49-F238E27FC236}">
                <a16:creationId xmlns:a16="http://schemas.microsoft.com/office/drawing/2014/main" id="{5A403FC0-DE79-47C7-B48F-7FE4AFE72F9C}"/>
              </a:ext>
            </a:extLst>
          </p:cNvPr>
          <p:cNvSpPr/>
          <p:nvPr/>
        </p:nvSpPr>
        <p:spPr>
          <a:xfrm>
            <a:off x="2507149" y="773723"/>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6" name="Oval 5">
            <a:extLst>
              <a:ext uri="{FF2B5EF4-FFF2-40B4-BE49-F238E27FC236}">
                <a16:creationId xmlns:a16="http://schemas.microsoft.com/office/drawing/2014/main" id="{ECB934FA-C453-48D5-965F-3F491B43E302}"/>
              </a:ext>
            </a:extLst>
          </p:cNvPr>
          <p:cNvSpPr/>
          <p:nvPr/>
        </p:nvSpPr>
        <p:spPr>
          <a:xfrm>
            <a:off x="2978984" y="773723"/>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7" name="Oval 6">
            <a:extLst>
              <a:ext uri="{FF2B5EF4-FFF2-40B4-BE49-F238E27FC236}">
                <a16:creationId xmlns:a16="http://schemas.microsoft.com/office/drawing/2014/main" id="{839401B3-E5A8-4043-A004-D60CD12A2C6D}"/>
              </a:ext>
            </a:extLst>
          </p:cNvPr>
          <p:cNvSpPr/>
          <p:nvPr/>
        </p:nvSpPr>
        <p:spPr>
          <a:xfrm>
            <a:off x="3472252" y="773723"/>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8" name="Oval 7">
            <a:extLst>
              <a:ext uri="{FF2B5EF4-FFF2-40B4-BE49-F238E27FC236}">
                <a16:creationId xmlns:a16="http://schemas.microsoft.com/office/drawing/2014/main" id="{BE922561-345E-4AAC-9E43-9194C39F0CDA}"/>
              </a:ext>
            </a:extLst>
          </p:cNvPr>
          <p:cNvSpPr/>
          <p:nvPr/>
        </p:nvSpPr>
        <p:spPr>
          <a:xfrm>
            <a:off x="3958691" y="773723"/>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9" name="Oval 8">
            <a:extLst>
              <a:ext uri="{FF2B5EF4-FFF2-40B4-BE49-F238E27FC236}">
                <a16:creationId xmlns:a16="http://schemas.microsoft.com/office/drawing/2014/main" id="{686E7E53-6A24-44BE-A6A8-CEAA8A32E3FB}"/>
              </a:ext>
            </a:extLst>
          </p:cNvPr>
          <p:cNvSpPr/>
          <p:nvPr/>
        </p:nvSpPr>
        <p:spPr>
          <a:xfrm>
            <a:off x="4457055" y="773723"/>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pic>
        <p:nvPicPr>
          <p:cNvPr id="10" name="Picture 9">
            <a:extLst>
              <a:ext uri="{FF2B5EF4-FFF2-40B4-BE49-F238E27FC236}">
                <a16:creationId xmlns:a16="http://schemas.microsoft.com/office/drawing/2014/main" id="{AE95B2EA-4F4A-47F4-B911-83814DDE41B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rot="5400000">
            <a:off x="3075549" y="1486314"/>
            <a:ext cx="797204" cy="499656"/>
          </a:xfrm>
          <a:prstGeom prst="rect">
            <a:avLst/>
          </a:prstGeom>
        </p:spPr>
      </p:pic>
      <p:sp>
        <p:nvSpPr>
          <p:cNvPr id="11" name="Arrow: Curved Down 10">
            <a:extLst>
              <a:ext uri="{FF2B5EF4-FFF2-40B4-BE49-F238E27FC236}">
                <a16:creationId xmlns:a16="http://schemas.microsoft.com/office/drawing/2014/main" id="{FED8BCC3-6B23-4F99-A973-EB09E607F776}"/>
              </a:ext>
            </a:extLst>
          </p:cNvPr>
          <p:cNvSpPr/>
          <p:nvPr/>
        </p:nvSpPr>
        <p:spPr>
          <a:xfrm rot="5400000">
            <a:off x="2999714" y="1484363"/>
            <a:ext cx="480647" cy="266845"/>
          </a:xfrm>
          <a:prstGeom prst="curvedDownArrow">
            <a:avLst/>
          </a:prstGeom>
          <a:solidFill>
            <a:schemeClr val="accent1">
              <a:lumMod val="40000"/>
              <a:lumOff val="60000"/>
            </a:schemeClr>
          </a:solidFill>
          <a:ln>
            <a:solidFill>
              <a:schemeClr val="accent5">
                <a:lumMod val="75000"/>
              </a:schemeClr>
            </a:solidFill>
          </a:ln>
          <a:effectLst>
            <a:innerShdw blurRad="63500" dist="50800" dir="2700000">
              <a:prstClr val="black">
                <a:alpha val="50000"/>
              </a:prstClr>
            </a:innerShdw>
          </a:effectLst>
          <a:scene3d>
            <a:camera prst="perspectiveAbove"/>
            <a:lightRig rig="threePt" dir="t"/>
          </a:scene3d>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chemeClr val="tx1"/>
              </a:solidFill>
              <a:latin typeface="Cooper Black" panose="0208090404030B020404" pitchFamily="18" charset="0"/>
            </a:endParaRPr>
          </a:p>
        </p:txBody>
      </p:sp>
      <p:sp>
        <p:nvSpPr>
          <p:cNvPr id="12" name="Rectangle 11">
            <a:extLst>
              <a:ext uri="{FF2B5EF4-FFF2-40B4-BE49-F238E27FC236}">
                <a16:creationId xmlns:a16="http://schemas.microsoft.com/office/drawing/2014/main" id="{91F0A518-E234-4134-83D1-D1D3E55A1053}"/>
              </a:ext>
            </a:extLst>
          </p:cNvPr>
          <p:cNvSpPr/>
          <p:nvPr/>
        </p:nvSpPr>
        <p:spPr>
          <a:xfrm>
            <a:off x="2380780" y="1248690"/>
            <a:ext cx="739626" cy="400110"/>
          </a:xfrm>
          <a:prstGeom prst="rect">
            <a:avLst/>
          </a:prstGeom>
          <a:noFill/>
        </p:spPr>
        <p:txBody>
          <a:bodyPr wrap="none" lIns="91440" tIns="45720" rIns="91440" bIns="45720">
            <a:spAutoFit/>
          </a:bodyPr>
          <a:lstStyle/>
          <a:p>
            <a:pPr algn="ctr"/>
            <a:r>
              <a:rPr lang="en-US" sz="2000" cap="none" spc="0" dirty="0">
                <a:ln w="9525">
                  <a:noFill/>
                  <a:prstDash val="solid"/>
                </a:ln>
                <a:latin typeface="Cooper Black" panose="0208090404030B020404" pitchFamily="18" charset="0"/>
              </a:rPr>
              <a:t>ATP</a:t>
            </a:r>
          </a:p>
        </p:txBody>
      </p:sp>
      <p:sp>
        <p:nvSpPr>
          <p:cNvPr id="13" name="Rectangle 12">
            <a:extLst>
              <a:ext uri="{FF2B5EF4-FFF2-40B4-BE49-F238E27FC236}">
                <a16:creationId xmlns:a16="http://schemas.microsoft.com/office/drawing/2014/main" id="{190C57EF-EC32-4F24-BC7C-5E418A2D5393}"/>
              </a:ext>
            </a:extLst>
          </p:cNvPr>
          <p:cNvSpPr/>
          <p:nvPr/>
        </p:nvSpPr>
        <p:spPr>
          <a:xfrm>
            <a:off x="2287650" y="1658054"/>
            <a:ext cx="776175" cy="400110"/>
          </a:xfrm>
          <a:prstGeom prst="rect">
            <a:avLst/>
          </a:prstGeom>
          <a:noFill/>
        </p:spPr>
        <p:txBody>
          <a:bodyPr wrap="none" lIns="91440" tIns="45720" rIns="91440" bIns="45720">
            <a:spAutoFit/>
          </a:bodyPr>
          <a:lstStyle/>
          <a:p>
            <a:pPr algn="ctr"/>
            <a:r>
              <a:rPr lang="en-US" sz="2000" cap="none" spc="0" dirty="0">
                <a:ln w="9525">
                  <a:noFill/>
                  <a:prstDash val="solid"/>
                </a:ln>
                <a:latin typeface="Cooper Black" panose="0208090404030B020404" pitchFamily="18" charset="0"/>
              </a:rPr>
              <a:t>ADP</a:t>
            </a:r>
          </a:p>
        </p:txBody>
      </p:sp>
      <p:sp>
        <p:nvSpPr>
          <p:cNvPr id="14" name="Rectangle 13">
            <a:extLst>
              <a:ext uri="{FF2B5EF4-FFF2-40B4-BE49-F238E27FC236}">
                <a16:creationId xmlns:a16="http://schemas.microsoft.com/office/drawing/2014/main" id="{D928B442-DB43-40C9-AD08-9659D9C318F5}"/>
              </a:ext>
            </a:extLst>
          </p:cNvPr>
          <p:cNvSpPr/>
          <p:nvPr/>
        </p:nvSpPr>
        <p:spPr>
          <a:xfrm>
            <a:off x="3048702" y="458622"/>
            <a:ext cx="1000594" cy="338554"/>
          </a:xfrm>
          <a:prstGeom prst="rect">
            <a:avLst/>
          </a:prstGeom>
          <a:noFill/>
        </p:spPr>
        <p:txBody>
          <a:bodyPr wrap="none" lIns="91440" tIns="45720" rIns="91440" bIns="45720">
            <a:spAutoFit/>
          </a:bodyPr>
          <a:lstStyle/>
          <a:p>
            <a:pPr algn="ctr"/>
            <a:r>
              <a:rPr lang="en-US" sz="1600" cap="none" spc="0" dirty="0">
                <a:ln w="9525">
                  <a:noFill/>
                  <a:prstDash val="solid"/>
                </a:ln>
                <a:latin typeface="Cooper Black" panose="0208090404030B020404" pitchFamily="18" charset="0"/>
              </a:rPr>
              <a:t>Glucose</a:t>
            </a:r>
          </a:p>
        </p:txBody>
      </p:sp>
      <p:sp>
        <p:nvSpPr>
          <p:cNvPr id="15" name="Oval 14">
            <a:extLst>
              <a:ext uri="{FF2B5EF4-FFF2-40B4-BE49-F238E27FC236}">
                <a16:creationId xmlns:a16="http://schemas.microsoft.com/office/drawing/2014/main" id="{A4A56620-A412-4E48-B1EF-232EA022A371}"/>
              </a:ext>
            </a:extLst>
          </p:cNvPr>
          <p:cNvSpPr/>
          <p:nvPr/>
        </p:nvSpPr>
        <p:spPr>
          <a:xfrm>
            <a:off x="2328956" y="2229528"/>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16" name="Oval 15">
            <a:extLst>
              <a:ext uri="{FF2B5EF4-FFF2-40B4-BE49-F238E27FC236}">
                <a16:creationId xmlns:a16="http://schemas.microsoft.com/office/drawing/2014/main" id="{4F7B4467-7AF7-45D0-8007-ED5FB981AC27}"/>
              </a:ext>
            </a:extLst>
          </p:cNvPr>
          <p:cNvSpPr/>
          <p:nvPr/>
        </p:nvSpPr>
        <p:spPr>
          <a:xfrm>
            <a:off x="2803467" y="2229528"/>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17" name="Oval 16">
            <a:extLst>
              <a:ext uri="{FF2B5EF4-FFF2-40B4-BE49-F238E27FC236}">
                <a16:creationId xmlns:a16="http://schemas.microsoft.com/office/drawing/2014/main" id="{65342975-108B-495A-9E77-59982B562777}"/>
              </a:ext>
            </a:extLst>
          </p:cNvPr>
          <p:cNvSpPr/>
          <p:nvPr/>
        </p:nvSpPr>
        <p:spPr>
          <a:xfrm>
            <a:off x="3275302" y="2229528"/>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18" name="Oval 17">
            <a:extLst>
              <a:ext uri="{FF2B5EF4-FFF2-40B4-BE49-F238E27FC236}">
                <a16:creationId xmlns:a16="http://schemas.microsoft.com/office/drawing/2014/main" id="{F67058F1-6F56-4DAD-9A4F-A8FC2507CB13}"/>
              </a:ext>
            </a:extLst>
          </p:cNvPr>
          <p:cNvSpPr/>
          <p:nvPr/>
        </p:nvSpPr>
        <p:spPr>
          <a:xfrm>
            <a:off x="3768570" y="2229528"/>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19" name="Oval 18">
            <a:extLst>
              <a:ext uri="{FF2B5EF4-FFF2-40B4-BE49-F238E27FC236}">
                <a16:creationId xmlns:a16="http://schemas.microsoft.com/office/drawing/2014/main" id="{28A299B5-4AE4-4F6A-BB3B-5F5BF6A16D9E}"/>
              </a:ext>
            </a:extLst>
          </p:cNvPr>
          <p:cNvSpPr/>
          <p:nvPr/>
        </p:nvSpPr>
        <p:spPr>
          <a:xfrm>
            <a:off x="4255009" y="2229528"/>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20" name="Oval 19">
            <a:extLst>
              <a:ext uri="{FF2B5EF4-FFF2-40B4-BE49-F238E27FC236}">
                <a16:creationId xmlns:a16="http://schemas.microsoft.com/office/drawing/2014/main" id="{7B7713E4-89B3-4F5E-AFD0-991D4096BC96}"/>
              </a:ext>
            </a:extLst>
          </p:cNvPr>
          <p:cNvSpPr/>
          <p:nvPr/>
        </p:nvSpPr>
        <p:spPr>
          <a:xfrm>
            <a:off x="4753373" y="2229528"/>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21" name="Oval 20">
            <a:extLst>
              <a:ext uri="{FF2B5EF4-FFF2-40B4-BE49-F238E27FC236}">
                <a16:creationId xmlns:a16="http://schemas.microsoft.com/office/drawing/2014/main" id="{E3FC86BF-C379-46BE-80A2-DA232415151A}"/>
              </a:ext>
            </a:extLst>
          </p:cNvPr>
          <p:cNvSpPr/>
          <p:nvPr/>
        </p:nvSpPr>
        <p:spPr>
          <a:xfrm>
            <a:off x="1806201" y="2222988"/>
            <a:ext cx="474511" cy="480646"/>
          </a:xfrm>
          <a:prstGeom prst="ellipse">
            <a:avLst/>
          </a:prstGeom>
          <a:gradFill flip="none" rotWithShape="1">
            <a:gsLst>
              <a:gs pos="0">
                <a:srgbClr val="FFC000"/>
              </a:gs>
              <a:gs pos="48000">
                <a:srgbClr val="31F127"/>
              </a:gs>
              <a:gs pos="100000">
                <a:srgbClr val="66FFFF"/>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P</a:t>
            </a:r>
          </a:p>
        </p:txBody>
      </p:sp>
      <p:pic>
        <p:nvPicPr>
          <p:cNvPr id="22" name="Picture 21">
            <a:extLst>
              <a:ext uri="{FF2B5EF4-FFF2-40B4-BE49-F238E27FC236}">
                <a16:creationId xmlns:a16="http://schemas.microsoft.com/office/drawing/2014/main" id="{884B2671-5A01-4DD5-8DE9-9F19E268DF9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rot="5400000">
            <a:off x="3113955" y="2970430"/>
            <a:ext cx="797204" cy="499656"/>
          </a:xfrm>
          <a:prstGeom prst="rect">
            <a:avLst/>
          </a:prstGeom>
        </p:spPr>
      </p:pic>
      <p:sp>
        <p:nvSpPr>
          <p:cNvPr id="23" name="Arrow: Curved Down 22">
            <a:extLst>
              <a:ext uri="{FF2B5EF4-FFF2-40B4-BE49-F238E27FC236}">
                <a16:creationId xmlns:a16="http://schemas.microsoft.com/office/drawing/2014/main" id="{A2F72F6B-D536-46C7-9E80-63DE03DBA686}"/>
              </a:ext>
            </a:extLst>
          </p:cNvPr>
          <p:cNvSpPr/>
          <p:nvPr/>
        </p:nvSpPr>
        <p:spPr>
          <a:xfrm rot="15453397" flipH="1">
            <a:off x="3580870" y="3024104"/>
            <a:ext cx="480647" cy="278319"/>
          </a:xfrm>
          <a:prstGeom prst="curvedDownArrow">
            <a:avLst/>
          </a:prstGeom>
          <a:solidFill>
            <a:schemeClr val="accent1">
              <a:lumMod val="40000"/>
              <a:lumOff val="60000"/>
            </a:schemeClr>
          </a:solidFill>
          <a:ln>
            <a:solidFill>
              <a:schemeClr val="accent5">
                <a:lumMod val="75000"/>
              </a:schemeClr>
            </a:solidFill>
          </a:ln>
          <a:effectLst>
            <a:innerShdw blurRad="63500" dist="50800" dir="2700000">
              <a:prstClr val="black">
                <a:alpha val="50000"/>
              </a:prstClr>
            </a:innerShdw>
          </a:effectLst>
          <a:scene3d>
            <a:camera prst="perspectiveAbove"/>
            <a:lightRig rig="threePt" dir="t"/>
          </a:scene3d>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chemeClr val="tx1"/>
              </a:solidFill>
              <a:latin typeface="Cooper Black" panose="0208090404030B020404" pitchFamily="18" charset="0"/>
            </a:endParaRPr>
          </a:p>
        </p:txBody>
      </p:sp>
      <p:sp>
        <p:nvSpPr>
          <p:cNvPr id="24" name="Rectangle 23">
            <a:extLst>
              <a:ext uri="{FF2B5EF4-FFF2-40B4-BE49-F238E27FC236}">
                <a16:creationId xmlns:a16="http://schemas.microsoft.com/office/drawing/2014/main" id="{442FECC2-80D5-4DA6-9791-536A38167FD9}"/>
              </a:ext>
            </a:extLst>
          </p:cNvPr>
          <p:cNvSpPr/>
          <p:nvPr/>
        </p:nvSpPr>
        <p:spPr>
          <a:xfrm>
            <a:off x="3880490" y="2735354"/>
            <a:ext cx="343363" cy="369332"/>
          </a:xfrm>
          <a:prstGeom prst="rect">
            <a:avLst/>
          </a:prstGeom>
          <a:noFill/>
        </p:spPr>
        <p:txBody>
          <a:bodyPr wrap="none" lIns="91440" tIns="45720" rIns="91440" bIns="45720">
            <a:spAutoFit/>
          </a:bodyPr>
          <a:lstStyle/>
          <a:p>
            <a:pPr algn="ctr"/>
            <a:r>
              <a:rPr lang="en-US" dirty="0">
                <a:ln w="9525">
                  <a:noFill/>
                  <a:prstDash val="solid"/>
                </a:ln>
                <a:latin typeface="Cooper Black" panose="0208090404030B020404" pitchFamily="18" charset="0"/>
              </a:rPr>
              <a:t>P</a:t>
            </a:r>
            <a:endParaRPr lang="en-US" sz="1200" cap="none" spc="0" dirty="0">
              <a:ln w="9525">
                <a:noFill/>
                <a:prstDash val="solid"/>
              </a:ln>
              <a:latin typeface="Cooper Black" panose="0208090404030B020404" pitchFamily="18" charset="0"/>
            </a:endParaRPr>
          </a:p>
        </p:txBody>
      </p:sp>
      <p:sp>
        <p:nvSpPr>
          <p:cNvPr id="26" name="Oval 25">
            <a:extLst>
              <a:ext uri="{FF2B5EF4-FFF2-40B4-BE49-F238E27FC236}">
                <a16:creationId xmlns:a16="http://schemas.microsoft.com/office/drawing/2014/main" id="{4F7ACBDA-5FD5-43A4-A2BB-D78EC6E3BA47}"/>
              </a:ext>
            </a:extLst>
          </p:cNvPr>
          <p:cNvSpPr/>
          <p:nvPr/>
        </p:nvSpPr>
        <p:spPr>
          <a:xfrm>
            <a:off x="2113843" y="367372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27" name="Oval 26">
            <a:extLst>
              <a:ext uri="{FF2B5EF4-FFF2-40B4-BE49-F238E27FC236}">
                <a16:creationId xmlns:a16="http://schemas.microsoft.com/office/drawing/2014/main" id="{D147B4CD-DF9B-4C25-9AEF-25ACF269A565}"/>
              </a:ext>
            </a:extLst>
          </p:cNvPr>
          <p:cNvSpPr/>
          <p:nvPr/>
        </p:nvSpPr>
        <p:spPr>
          <a:xfrm>
            <a:off x="2588354" y="367372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28" name="Oval 27">
            <a:extLst>
              <a:ext uri="{FF2B5EF4-FFF2-40B4-BE49-F238E27FC236}">
                <a16:creationId xmlns:a16="http://schemas.microsoft.com/office/drawing/2014/main" id="{77F1D869-941D-46EF-9BC0-AA0B5F5CBCD2}"/>
              </a:ext>
            </a:extLst>
          </p:cNvPr>
          <p:cNvSpPr/>
          <p:nvPr/>
        </p:nvSpPr>
        <p:spPr>
          <a:xfrm>
            <a:off x="3060189" y="367372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29" name="Oval 28">
            <a:extLst>
              <a:ext uri="{FF2B5EF4-FFF2-40B4-BE49-F238E27FC236}">
                <a16:creationId xmlns:a16="http://schemas.microsoft.com/office/drawing/2014/main" id="{3F8E89D8-1B13-4885-B4B0-B4C7CFD2EC3C}"/>
              </a:ext>
            </a:extLst>
          </p:cNvPr>
          <p:cNvSpPr/>
          <p:nvPr/>
        </p:nvSpPr>
        <p:spPr>
          <a:xfrm>
            <a:off x="3553457" y="367372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30" name="Oval 29">
            <a:extLst>
              <a:ext uri="{FF2B5EF4-FFF2-40B4-BE49-F238E27FC236}">
                <a16:creationId xmlns:a16="http://schemas.microsoft.com/office/drawing/2014/main" id="{63B9B07D-27D5-4DDE-B104-5813602BA120}"/>
              </a:ext>
            </a:extLst>
          </p:cNvPr>
          <p:cNvSpPr/>
          <p:nvPr/>
        </p:nvSpPr>
        <p:spPr>
          <a:xfrm>
            <a:off x="4039896" y="367372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31" name="Oval 30">
            <a:extLst>
              <a:ext uri="{FF2B5EF4-FFF2-40B4-BE49-F238E27FC236}">
                <a16:creationId xmlns:a16="http://schemas.microsoft.com/office/drawing/2014/main" id="{102F2150-AA55-4224-AC40-99D9C60750FC}"/>
              </a:ext>
            </a:extLst>
          </p:cNvPr>
          <p:cNvSpPr/>
          <p:nvPr/>
        </p:nvSpPr>
        <p:spPr>
          <a:xfrm>
            <a:off x="4538260" y="367372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32" name="Oval 31">
            <a:extLst>
              <a:ext uri="{FF2B5EF4-FFF2-40B4-BE49-F238E27FC236}">
                <a16:creationId xmlns:a16="http://schemas.microsoft.com/office/drawing/2014/main" id="{149B099C-16FB-4C72-AAF9-DEBEB32AB721}"/>
              </a:ext>
            </a:extLst>
          </p:cNvPr>
          <p:cNvSpPr/>
          <p:nvPr/>
        </p:nvSpPr>
        <p:spPr>
          <a:xfrm>
            <a:off x="1591088" y="3667181"/>
            <a:ext cx="474511" cy="480646"/>
          </a:xfrm>
          <a:prstGeom prst="ellipse">
            <a:avLst/>
          </a:prstGeom>
          <a:gradFill flip="none" rotWithShape="1">
            <a:gsLst>
              <a:gs pos="0">
                <a:srgbClr val="FFC000"/>
              </a:gs>
              <a:gs pos="48000">
                <a:srgbClr val="31F127"/>
              </a:gs>
              <a:gs pos="100000">
                <a:srgbClr val="66FFFF"/>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P</a:t>
            </a:r>
          </a:p>
        </p:txBody>
      </p:sp>
      <p:sp>
        <p:nvSpPr>
          <p:cNvPr id="33" name="Oval 32">
            <a:extLst>
              <a:ext uri="{FF2B5EF4-FFF2-40B4-BE49-F238E27FC236}">
                <a16:creationId xmlns:a16="http://schemas.microsoft.com/office/drawing/2014/main" id="{E97EE60B-8A58-4FB5-8D09-DBB3129599F5}"/>
              </a:ext>
            </a:extLst>
          </p:cNvPr>
          <p:cNvSpPr/>
          <p:nvPr/>
        </p:nvSpPr>
        <p:spPr>
          <a:xfrm>
            <a:off x="5051865" y="3667181"/>
            <a:ext cx="474511" cy="480646"/>
          </a:xfrm>
          <a:prstGeom prst="ellipse">
            <a:avLst/>
          </a:prstGeom>
          <a:gradFill flip="none" rotWithShape="1">
            <a:gsLst>
              <a:gs pos="0">
                <a:srgbClr val="FFC000"/>
              </a:gs>
              <a:gs pos="48000">
                <a:srgbClr val="31F127"/>
              </a:gs>
              <a:gs pos="100000">
                <a:srgbClr val="66FFFF"/>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P</a:t>
            </a:r>
          </a:p>
        </p:txBody>
      </p:sp>
      <p:pic>
        <p:nvPicPr>
          <p:cNvPr id="34" name="Picture 33">
            <a:extLst>
              <a:ext uri="{FF2B5EF4-FFF2-40B4-BE49-F238E27FC236}">
                <a16:creationId xmlns:a16="http://schemas.microsoft.com/office/drawing/2014/main" id="{A7A6D174-998E-4ED0-8F2C-AE5B0324359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rot="5400000">
            <a:off x="2477867" y="4551516"/>
            <a:ext cx="797204" cy="499656"/>
          </a:xfrm>
          <a:prstGeom prst="rect">
            <a:avLst/>
          </a:prstGeom>
        </p:spPr>
      </p:pic>
      <p:pic>
        <p:nvPicPr>
          <p:cNvPr id="35" name="Picture 34">
            <a:extLst>
              <a:ext uri="{FF2B5EF4-FFF2-40B4-BE49-F238E27FC236}">
                <a16:creationId xmlns:a16="http://schemas.microsoft.com/office/drawing/2014/main" id="{8AEB8FC3-D754-4C99-BFBF-9EB900DD9D0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rot="5400000">
            <a:off x="3897331" y="4512987"/>
            <a:ext cx="797204" cy="499656"/>
          </a:xfrm>
          <a:prstGeom prst="rect">
            <a:avLst/>
          </a:prstGeom>
        </p:spPr>
      </p:pic>
      <p:sp>
        <p:nvSpPr>
          <p:cNvPr id="36" name="Oval 35">
            <a:extLst>
              <a:ext uri="{FF2B5EF4-FFF2-40B4-BE49-F238E27FC236}">
                <a16:creationId xmlns:a16="http://schemas.microsoft.com/office/drawing/2014/main" id="{84E2A9BC-9E1F-48A9-8C3F-BD9C927A44F0}"/>
              </a:ext>
            </a:extLst>
          </p:cNvPr>
          <p:cNvSpPr/>
          <p:nvPr/>
        </p:nvSpPr>
        <p:spPr>
          <a:xfrm>
            <a:off x="1624341" y="545486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37" name="Oval 36">
            <a:extLst>
              <a:ext uri="{FF2B5EF4-FFF2-40B4-BE49-F238E27FC236}">
                <a16:creationId xmlns:a16="http://schemas.microsoft.com/office/drawing/2014/main" id="{723773A2-28F7-4B66-90E1-1855FCEDEBBC}"/>
              </a:ext>
            </a:extLst>
          </p:cNvPr>
          <p:cNvSpPr/>
          <p:nvPr/>
        </p:nvSpPr>
        <p:spPr>
          <a:xfrm>
            <a:off x="2098852" y="545486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38" name="Oval 37">
            <a:extLst>
              <a:ext uri="{FF2B5EF4-FFF2-40B4-BE49-F238E27FC236}">
                <a16:creationId xmlns:a16="http://schemas.microsoft.com/office/drawing/2014/main" id="{12B1491C-A879-40F1-8C20-7A8732F9AF05}"/>
              </a:ext>
            </a:extLst>
          </p:cNvPr>
          <p:cNvSpPr/>
          <p:nvPr/>
        </p:nvSpPr>
        <p:spPr>
          <a:xfrm>
            <a:off x="2570687" y="545486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39" name="Oval 38">
            <a:extLst>
              <a:ext uri="{FF2B5EF4-FFF2-40B4-BE49-F238E27FC236}">
                <a16:creationId xmlns:a16="http://schemas.microsoft.com/office/drawing/2014/main" id="{A3A0E0C4-A2DC-42BB-9377-368E85EB45FB}"/>
              </a:ext>
            </a:extLst>
          </p:cNvPr>
          <p:cNvSpPr/>
          <p:nvPr/>
        </p:nvSpPr>
        <p:spPr>
          <a:xfrm>
            <a:off x="1101586" y="5448321"/>
            <a:ext cx="474511" cy="480646"/>
          </a:xfrm>
          <a:prstGeom prst="ellipse">
            <a:avLst/>
          </a:prstGeom>
          <a:gradFill flip="none" rotWithShape="1">
            <a:gsLst>
              <a:gs pos="0">
                <a:srgbClr val="FFC000"/>
              </a:gs>
              <a:gs pos="48000">
                <a:srgbClr val="31F127"/>
              </a:gs>
              <a:gs pos="100000">
                <a:srgbClr val="66FFFF"/>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P</a:t>
            </a:r>
          </a:p>
        </p:txBody>
      </p:sp>
      <p:sp>
        <p:nvSpPr>
          <p:cNvPr id="40" name="Oval 39">
            <a:extLst>
              <a:ext uri="{FF2B5EF4-FFF2-40B4-BE49-F238E27FC236}">
                <a16:creationId xmlns:a16="http://schemas.microsoft.com/office/drawing/2014/main" id="{1A315CAE-3CB7-4951-B14D-BB87CFFA48F5}"/>
              </a:ext>
            </a:extLst>
          </p:cNvPr>
          <p:cNvSpPr/>
          <p:nvPr/>
        </p:nvSpPr>
        <p:spPr>
          <a:xfrm>
            <a:off x="4112494" y="544832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41" name="Oval 40">
            <a:extLst>
              <a:ext uri="{FF2B5EF4-FFF2-40B4-BE49-F238E27FC236}">
                <a16:creationId xmlns:a16="http://schemas.microsoft.com/office/drawing/2014/main" id="{E1F8409F-DE56-4B85-9F6B-F7AA9602A3BE}"/>
              </a:ext>
            </a:extLst>
          </p:cNvPr>
          <p:cNvSpPr/>
          <p:nvPr/>
        </p:nvSpPr>
        <p:spPr>
          <a:xfrm>
            <a:off x="4587005" y="544832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42" name="Oval 41">
            <a:extLst>
              <a:ext uri="{FF2B5EF4-FFF2-40B4-BE49-F238E27FC236}">
                <a16:creationId xmlns:a16="http://schemas.microsoft.com/office/drawing/2014/main" id="{125249D7-D22F-4704-BE56-ED3002D0B8E0}"/>
              </a:ext>
            </a:extLst>
          </p:cNvPr>
          <p:cNvSpPr/>
          <p:nvPr/>
        </p:nvSpPr>
        <p:spPr>
          <a:xfrm>
            <a:off x="5058840" y="5448321"/>
            <a:ext cx="474511" cy="480646"/>
          </a:xfrm>
          <a:prstGeom prst="ellipse">
            <a:avLst/>
          </a:prstGeom>
          <a:gradFill flip="none" rotWithShape="1">
            <a:gsLst>
              <a:gs pos="0">
                <a:schemeClr val="accent5">
                  <a:lumMod val="67000"/>
                </a:schemeClr>
              </a:gs>
              <a:gs pos="48000">
                <a:schemeClr val="accent5">
                  <a:lumMod val="97000"/>
                  <a:lumOff val="3000"/>
                </a:schemeClr>
              </a:gs>
              <a:gs pos="100000">
                <a:schemeClr val="accent2">
                  <a:lumMod val="20000"/>
                  <a:lumOff val="80000"/>
                </a:schemeClr>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C</a:t>
            </a:r>
          </a:p>
        </p:txBody>
      </p:sp>
      <p:sp>
        <p:nvSpPr>
          <p:cNvPr id="43" name="Oval 42">
            <a:extLst>
              <a:ext uri="{FF2B5EF4-FFF2-40B4-BE49-F238E27FC236}">
                <a16:creationId xmlns:a16="http://schemas.microsoft.com/office/drawing/2014/main" id="{3E26591C-9B46-47E3-90BD-B81C4A81E969}"/>
              </a:ext>
            </a:extLst>
          </p:cNvPr>
          <p:cNvSpPr/>
          <p:nvPr/>
        </p:nvSpPr>
        <p:spPr>
          <a:xfrm>
            <a:off x="5589115" y="5448321"/>
            <a:ext cx="474511" cy="480646"/>
          </a:xfrm>
          <a:prstGeom prst="ellipse">
            <a:avLst/>
          </a:prstGeom>
          <a:gradFill flip="none" rotWithShape="1">
            <a:gsLst>
              <a:gs pos="0">
                <a:srgbClr val="FFC000"/>
              </a:gs>
              <a:gs pos="48000">
                <a:srgbClr val="31F127"/>
              </a:gs>
              <a:gs pos="100000">
                <a:srgbClr val="66FFFF"/>
              </a:gs>
            </a:gsLst>
            <a:lin ang="16200000" scaled="1"/>
            <a:tileRect/>
          </a:gradFill>
          <a:ln>
            <a:noFill/>
          </a:ln>
          <a:scene3d>
            <a:camera prst="orthographicFront"/>
            <a:lightRig rig="threePt" dir="t">
              <a:rot lat="0" lon="0" rev="2400000"/>
            </a:lightRig>
          </a:scene3d>
          <a:sp3d z="107950" contourW="44450">
            <a:bevelT w="3175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latin typeface="Cooper Black" panose="0208090404030B020404" pitchFamily="18" charset="0"/>
                <a:ea typeface="Arial Unicode MS" panose="020B0604020202020204" pitchFamily="34" charset="-128"/>
                <a:cs typeface="Arial Unicode MS" panose="020B0604020202020204" pitchFamily="34" charset="-128"/>
              </a:rPr>
              <a:t>P</a:t>
            </a:r>
          </a:p>
        </p:txBody>
      </p:sp>
      <p:sp>
        <p:nvSpPr>
          <p:cNvPr id="44" name="Rectangle 43">
            <a:extLst>
              <a:ext uri="{FF2B5EF4-FFF2-40B4-BE49-F238E27FC236}">
                <a16:creationId xmlns:a16="http://schemas.microsoft.com/office/drawing/2014/main" id="{490CB81A-3F73-4029-BB1A-0D8D245FECBF}"/>
              </a:ext>
            </a:extLst>
          </p:cNvPr>
          <p:cNvSpPr/>
          <p:nvPr/>
        </p:nvSpPr>
        <p:spPr>
          <a:xfrm>
            <a:off x="1470929" y="5938764"/>
            <a:ext cx="1145057" cy="338554"/>
          </a:xfrm>
          <a:prstGeom prst="rect">
            <a:avLst/>
          </a:prstGeom>
          <a:noFill/>
        </p:spPr>
        <p:txBody>
          <a:bodyPr wrap="none" lIns="91440" tIns="45720" rIns="91440" bIns="45720">
            <a:spAutoFit/>
          </a:bodyPr>
          <a:lstStyle/>
          <a:p>
            <a:pPr algn="ctr"/>
            <a:r>
              <a:rPr lang="en-US" sz="1600" cap="none" spc="0" dirty="0">
                <a:ln w="9525">
                  <a:noFill/>
                  <a:prstDash val="solid"/>
                </a:ln>
                <a:latin typeface="Cooper Black" panose="0208090404030B020404" pitchFamily="18" charset="0"/>
              </a:rPr>
              <a:t>Pyruvate</a:t>
            </a:r>
          </a:p>
        </p:txBody>
      </p:sp>
      <p:sp>
        <p:nvSpPr>
          <p:cNvPr id="45" name="Rectangle 44">
            <a:extLst>
              <a:ext uri="{FF2B5EF4-FFF2-40B4-BE49-F238E27FC236}">
                <a16:creationId xmlns:a16="http://schemas.microsoft.com/office/drawing/2014/main" id="{BA9818CD-3A14-498A-81D2-1B62C4066F09}"/>
              </a:ext>
            </a:extLst>
          </p:cNvPr>
          <p:cNvSpPr/>
          <p:nvPr/>
        </p:nvSpPr>
        <p:spPr>
          <a:xfrm>
            <a:off x="4545761" y="5976957"/>
            <a:ext cx="1145057" cy="338554"/>
          </a:xfrm>
          <a:prstGeom prst="rect">
            <a:avLst/>
          </a:prstGeom>
          <a:noFill/>
        </p:spPr>
        <p:txBody>
          <a:bodyPr wrap="none" lIns="91440" tIns="45720" rIns="91440" bIns="45720">
            <a:spAutoFit/>
          </a:bodyPr>
          <a:lstStyle/>
          <a:p>
            <a:pPr algn="ctr"/>
            <a:r>
              <a:rPr lang="en-US" sz="1600" cap="none" spc="0" dirty="0">
                <a:ln w="9525">
                  <a:noFill/>
                  <a:prstDash val="solid"/>
                </a:ln>
                <a:latin typeface="Cooper Black" panose="0208090404030B020404" pitchFamily="18" charset="0"/>
              </a:rPr>
              <a:t>Pyruvate</a:t>
            </a:r>
          </a:p>
        </p:txBody>
      </p:sp>
      <p:sp>
        <p:nvSpPr>
          <p:cNvPr id="49" name="Arrow: Curved Down 48">
            <a:extLst>
              <a:ext uri="{FF2B5EF4-FFF2-40B4-BE49-F238E27FC236}">
                <a16:creationId xmlns:a16="http://schemas.microsoft.com/office/drawing/2014/main" id="{D0A01485-5054-4993-B85D-9F7934D7073A}"/>
              </a:ext>
            </a:extLst>
          </p:cNvPr>
          <p:cNvSpPr/>
          <p:nvPr/>
        </p:nvSpPr>
        <p:spPr>
          <a:xfrm rot="5400000">
            <a:off x="2418897" y="4624281"/>
            <a:ext cx="480647" cy="266845"/>
          </a:xfrm>
          <a:prstGeom prst="curvedDownArrow">
            <a:avLst/>
          </a:prstGeom>
          <a:solidFill>
            <a:schemeClr val="accent1">
              <a:lumMod val="40000"/>
              <a:lumOff val="60000"/>
            </a:schemeClr>
          </a:solidFill>
          <a:ln>
            <a:solidFill>
              <a:schemeClr val="accent5">
                <a:lumMod val="75000"/>
              </a:schemeClr>
            </a:solidFill>
          </a:ln>
          <a:effectLst>
            <a:innerShdw blurRad="63500" dist="50800" dir="2700000">
              <a:prstClr val="black">
                <a:alpha val="50000"/>
              </a:prstClr>
            </a:innerShdw>
          </a:effectLst>
          <a:scene3d>
            <a:camera prst="perspectiveAbove"/>
            <a:lightRig rig="threePt" dir="t"/>
          </a:scene3d>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chemeClr val="tx1"/>
              </a:solidFill>
              <a:latin typeface="Cooper Black" panose="0208090404030B020404" pitchFamily="18" charset="0"/>
            </a:endParaRPr>
          </a:p>
        </p:txBody>
      </p:sp>
      <p:sp>
        <p:nvSpPr>
          <p:cNvPr id="50" name="Rectangle 49">
            <a:extLst>
              <a:ext uri="{FF2B5EF4-FFF2-40B4-BE49-F238E27FC236}">
                <a16:creationId xmlns:a16="http://schemas.microsoft.com/office/drawing/2014/main" id="{D202F9BA-09E3-45FE-A4E1-2E13EF2C2BE2}"/>
              </a:ext>
            </a:extLst>
          </p:cNvPr>
          <p:cNvSpPr/>
          <p:nvPr/>
        </p:nvSpPr>
        <p:spPr>
          <a:xfrm>
            <a:off x="1535546" y="4343584"/>
            <a:ext cx="994183" cy="400110"/>
          </a:xfrm>
          <a:prstGeom prst="rect">
            <a:avLst/>
          </a:prstGeom>
          <a:noFill/>
        </p:spPr>
        <p:txBody>
          <a:bodyPr wrap="none" lIns="91440" tIns="45720" rIns="91440" bIns="45720">
            <a:spAutoFit/>
          </a:bodyPr>
          <a:lstStyle/>
          <a:p>
            <a:pPr algn="ctr"/>
            <a:r>
              <a:rPr lang="en-US" sz="2000" cap="none" spc="0" dirty="0">
                <a:ln w="9525">
                  <a:noFill/>
                  <a:prstDash val="solid"/>
                </a:ln>
                <a:latin typeface="Cooper Black" panose="0208090404030B020404" pitchFamily="18" charset="0"/>
              </a:rPr>
              <a:t>2 ADP</a:t>
            </a:r>
          </a:p>
        </p:txBody>
      </p:sp>
      <p:sp>
        <p:nvSpPr>
          <p:cNvPr id="51" name="Rectangle 50">
            <a:extLst>
              <a:ext uri="{FF2B5EF4-FFF2-40B4-BE49-F238E27FC236}">
                <a16:creationId xmlns:a16="http://schemas.microsoft.com/office/drawing/2014/main" id="{2CE82D01-C56C-4043-A4CD-A8EF22A77032}"/>
              </a:ext>
            </a:extLst>
          </p:cNvPr>
          <p:cNvSpPr/>
          <p:nvPr/>
        </p:nvSpPr>
        <p:spPr>
          <a:xfrm>
            <a:off x="1586781" y="4753491"/>
            <a:ext cx="957634" cy="400110"/>
          </a:xfrm>
          <a:prstGeom prst="rect">
            <a:avLst/>
          </a:prstGeom>
          <a:noFill/>
        </p:spPr>
        <p:txBody>
          <a:bodyPr wrap="none" lIns="91440" tIns="45720" rIns="91440" bIns="45720">
            <a:spAutoFit/>
          </a:bodyPr>
          <a:lstStyle/>
          <a:p>
            <a:pPr algn="ctr"/>
            <a:r>
              <a:rPr lang="en-US" sz="2000" cap="none" spc="0" dirty="0">
                <a:ln w="9525">
                  <a:noFill/>
                  <a:prstDash val="solid"/>
                </a:ln>
                <a:solidFill>
                  <a:srgbClr val="FF0066"/>
                </a:solidFill>
                <a:latin typeface="Cooper Black" panose="0208090404030B020404" pitchFamily="18" charset="0"/>
              </a:rPr>
              <a:t>2 ATP</a:t>
            </a:r>
          </a:p>
        </p:txBody>
      </p:sp>
      <p:sp>
        <p:nvSpPr>
          <p:cNvPr id="52" name="Rectangle 51">
            <a:extLst>
              <a:ext uri="{FF2B5EF4-FFF2-40B4-BE49-F238E27FC236}">
                <a16:creationId xmlns:a16="http://schemas.microsoft.com/office/drawing/2014/main" id="{67DB00F7-2634-4251-981E-CB388116FABF}"/>
              </a:ext>
            </a:extLst>
          </p:cNvPr>
          <p:cNvSpPr/>
          <p:nvPr/>
        </p:nvSpPr>
        <p:spPr>
          <a:xfrm>
            <a:off x="186825" y="6183882"/>
            <a:ext cx="4542695" cy="646331"/>
          </a:xfrm>
          <a:prstGeom prst="rect">
            <a:avLst/>
          </a:prstGeom>
        </p:spPr>
        <p:txBody>
          <a:bodyPr wrap="square">
            <a:spAutoFit/>
          </a:bodyPr>
          <a:lstStyle/>
          <a:p>
            <a:r>
              <a:rPr lang="en-US" dirty="0">
                <a:solidFill>
                  <a:srgbClr val="222222"/>
                </a:solidFill>
              </a:rPr>
              <a:t>Has a net yield of 1 ATP for ever one </a:t>
            </a:r>
            <a:r>
              <a:rPr lang="en-US" dirty="0">
                <a:solidFill>
                  <a:srgbClr val="0B0080"/>
                </a:solidFill>
                <a:hlinkClick r:id="rId4" tooltip="Glucose"/>
              </a:rPr>
              <a:t>glucose</a:t>
            </a:r>
            <a:r>
              <a:rPr lang="en-US" dirty="0">
                <a:solidFill>
                  <a:srgbClr val="222222"/>
                </a:solidFill>
              </a:rPr>
              <a:t> </a:t>
            </a:r>
          </a:p>
          <a:p>
            <a:r>
              <a:rPr lang="en-US" dirty="0">
                <a:solidFill>
                  <a:srgbClr val="222222"/>
                </a:solidFill>
              </a:rPr>
              <a:t>molecule processed, as well as 1 </a:t>
            </a:r>
            <a:r>
              <a:rPr lang="en-US" dirty="0">
                <a:solidFill>
                  <a:srgbClr val="0B0080"/>
                </a:solidFill>
                <a:hlinkClick r:id="rId5" tooltip="NADH"/>
              </a:rPr>
              <a:t>NADH</a:t>
            </a:r>
            <a:r>
              <a:rPr lang="en-US" dirty="0">
                <a:solidFill>
                  <a:srgbClr val="222222"/>
                </a:solidFill>
              </a:rPr>
              <a:t> and 1 </a:t>
            </a:r>
            <a:r>
              <a:rPr lang="en-US" dirty="0">
                <a:solidFill>
                  <a:srgbClr val="0B0080"/>
                </a:solidFill>
                <a:hlinkClick r:id="rId6" tooltip="NADPH"/>
              </a:rPr>
              <a:t>NADPH</a:t>
            </a:r>
            <a:r>
              <a:rPr lang="en-US" dirty="0">
                <a:solidFill>
                  <a:srgbClr val="222222"/>
                </a:solidFill>
              </a:rPr>
              <a:t>.</a:t>
            </a:r>
            <a:endParaRPr lang="en-US" dirty="0"/>
          </a:p>
        </p:txBody>
      </p:sp>
      <p:pic>
        <p:nvPicPr>
          <p:cNvPr id="54" name="Picture 53" descr="A close up of a sign&#10;&#10;Description generated with very high confidence">
            <a:extLst>
              <a:ext uri="{FF2B5EF4-FFF2-40B4-BE49-F238E27FC236}">
                <a16:creationId xmlns:a16="http://schemas.microsoft.com/office/drawing/2014/main" id="{A4203203-1161-42F0-97FF-5351C84BC3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2051" y="6337710"/>
            <a:ext cx="1288088" cy="229469"/>
          </a:xfrm>
          <a:prstGeom prst="rect">
            <a:avLst/>
          </a:prstGeom>
        </p:spPr>
      </p:pic>
      <p:sp>
        <p:nvSpPr>
          <p:cNvPr id="55" name="Rectangle 54">
            <a:extLst>
              <a:ext uri="{FF2B5EF4-FFF2-40B4-BE49-F238E27FC236}">
                <a16:creationId xmlns:a16="http://schemas.microsoft.com/office/drawing/2014/main" id="{009943C9-4CA2-4A6F-AD5F-12F80DE037CF}"/>
              </a:ext>
            </a:extLst>
          </p:cNvPr>
          <p:cNvSpPr/>
          <p:nvPr/>
        </p:nvSpPr>
        <p:spPr>
          <a:xfrm>
            <a:off x="1058583" y="-27670"/>
            <a:ext cx="5205656" cy="369332"/>
          </a:xfrm>
          <a:prstGeom prst="rect">
            <a:avLst/>
          </a:prstGeom>
        </p:spPr>
        <p:txBody>
          <a:bodyPr wrap="none">
            <a:spAutoFit/>
          </a:bodyPr>
          <a:lstStyle/>
          <a:p>
            <a:r>
              <a:rPr lang="en-US" u="sng" dirty="0">
                <a:solidFill>
                  <a:schemeClr val="accent1">
                    <a:lumMod val="75000"/>
                  </a:schemeClr>
                </a:solidFill>
                <a:latin typeface="Cooper Black" panose="0208090404030B020404" pitchFamily="18" charset="0"/>
              </a:rPr>
              <a:t>Entner–Doudoroff Pathway (ED Pathway)</a:t>
            </a:r>
          </a:p>
        </p:txBody>
      </p:sp>
      <p:sp>
        <p:nvSpPr>
          <p:cNvPr id="56" name="Rectangle 55">
            <a:extLst>
              <a:ext uri="{FF2B5EF4-FFF2-40B4-BE49-F238E27FC236}">
                <a16:creationId xmlns:a16="http://schemas.microsoft.com/office/drawing/2014/main" id="{61B071FE-80CD-45F5-B4B2-E8A72794B2E1}"/>
              </a:ext>
            </a:extLst>
          </p:cNvPr>
          <p:cNvSpPr/>
          <p:nvPr/>
        </p:nvSpPr>
        <p:spPr>
          <a:xfrm>
            <a:off x="6470314" y="0"/>
            <a:ext cx="5439246" cy="369332"/>
          </a:xfrm>
          <a:prstGeom prst="rect">
            <a:avLst/>
          </a:prstGeom>
        </p:spPr>
        <p:txBody>
          <a:bodyPr wrap="none">
            <a:spAutoFit/>
          </a:bodyPr>
          <a:lstStyle/>
          <a:p>
            <a:r>
              <a:rPr lang="en-US" u="sng" dirty="0">
                <a:solidFill>
                  <a:srgbClr val="660033"/>
                </a:solidFill>
                <a:latin typeface="Cooper Black" panose="0208090404030B020404" pitchFamily="18" charset="0"/>
              </a:rPr>
              <a:t>The Emden-Meyerhof-</a:t>
            </a:r>
            <a:r>
              <a:rPr lang="en-US" u="sng" dirty="0" err="1">
                <a:solidFill>
                  <a:srgbClr val="660033"/>
                </a:solidFill>
                <a:latin typeface="Cooper Black" panose="0208090404030B020404" pitchFamily="18" charset="0"/>
              </a:rPr>
              <a:t>Parnas</a:t>
            </a:r>
            <a:r>
              <a:rPr lang="en-US" u="sng" dirty="0">
                <a:solidFill>
                  <a:srgbClr val="660033"/>
                </a:solidFill>
                <a:latin typeface="Cooper Black" panose="0208090404030B020404" pitchFamily="18" charset="0"/>
              </a:rPr>
              <a:t> (EMB) Pathway</a:t>
            </a:r>
          </a:p>
        </p:txBody>
      </p:sp>
      <p:pic>
        <p:nvPicPr>
          <p:cNvPr id="57" name="Content Placeholder 3" descr="A close up of a logo&#10;&#10;Description generated with high confidence">
            <a:extLst>
              <a:ext uri="{FF2B5EF4-FFF2-40B4-BE49-F238E27FC236}">
                <a16:creationId xmlns:a16="http://schemas.microsoft.com/office/drawing/2014/main" id="{87C3D6CD-44E6-4182-BB7F-FD785EBAF5E6}"/>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6483160" y="756362"/>
            <a:ext cx="5684181" cy="5172605"/>
          </a:xfrm>
          <a:prstGeom prst="rect">
            <a:avLst/>
          </a:prstGeom>
        </p:spPr>
      </p:pic>
      <p:sp>
        <p:nvSpPr>
          <p:cNvPr id="2" name="Rectangle 1">
            <a:extLst>
              <a:ext uri="{FF2B5EF4-FFF2-40B4-BE49-F238E27FC236}">
                <a16:creationId xmlns:a16="http://schemas.microsoft.com/office/drawing/2014/main" id="{22179F73-0D5C-4FD1-AE9E-4B8A6AD33C6A}"/>
              </a:ext>
            </a:extLst>
          </p:cNvPr>
          <p:cNvSpPr/>
          <p:nvPr/>
        </p:nvSpPr>
        <p:spPr>
          <a:xfrm>
            <a:off x="6813570" y="5928967"/>
            <a:ext cx="5184669" cy="646331"/>
          </a:xfrm>
          <a:prstGeom prst="rect">
            <a:avLst/>
          </a:prstGeom>
        </p:spPr>
        <p:txBody>
          <a:bodyPr wrap="square">
            <a:spAutoFit/>
          </a:bodyPr>
          <a:lstStyle/>
          <a:p>
            <a:r>
              <a:rPr lang="en-US" dirty="0">
                <a:solidFill>
                  <a:srgbClr val="222222"/>
                </a:solidFill>
              </a:rPr>
              <a:t>EMB Glycolysis has a net yield of 2 </a:t>
            </a:r>
            <a:r>
              <a:rPr lang="en-US" dirty="0">
                <a:solidFill>
                  <a:srgbClr val="0B0080"/>
                </a:solidFill>
                <a:hlinkClick r:id="rId9" tooltip="Adenosine triphosphate"/>
              </a:rPr>
              <a:t>ATP</a:t>
            </a:r>
            <a:r>
              <a:rPr lang="en-US" dirty="0">
                <a:solidFill>
                  <a:srgbClr val="222222"/>
                </a:solidFill>
              </a:rPr>
              <a:t> molecules and 2 NADH molecules for every one </a:t>
            </a:r>
            <a:r>
              <a:rPr lang="en-US" dirty="0">
                <a:solidFill>
                  <a:srgbClr val="0B0080"/>
                </a:solidFill>
                <a:hlinkClick r:id="rId4" tooltip="Glucose"/>
              </a:rPr>
              <a:t>glucose</a:t>
            </a:r>
            <a:r>
              <a:rPr lang="en-US" dirty="0">
                <a:solidFill>
                  <a:srgbClr val="222222"/>
                </a:solidFill>
              </a:rPr>
              <a:t> molecule metabolized.</a:t>
            </a:r>
            <a:endParaRPr lang="en-US" dirty="0"/>
          </a:p>
        </p:txBody>
      </p:sp>
    </p:spTree>
    <p:extLst>
      <p:ext uri="{BB962C8B-B14F-4D97-AF65-F5344CB8AC3E}">
        <p14:creationId xmlns:p14="http://schemas.microsoft.com/office/powerpoint/2010/main" val="3884048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2A2841F-711F-4F41-8549-CA7C230BB622}"/>
              </a:ext>
            </a:extLst>
          </p:cNvPr>
          <p:cNvSpPr>
            <a:spLocks noGrp="1"/>
          </p:cNvSpPr>
          <p:nvPr>
            <p:ph type="title"/>
          </p:nvPr>
        </p:nvSpPr>
        <p:spPr>
          <a:xfrm>
            <a:off x="1024129" y="585216"/>
            <a:ext cx="5062511" cy="1499616"/>
          </a:xfrm>
        </p:spPr>
        <p:txBody>
          <a:bodyPr>
            <a:normAutofit fontScale="90000"/>
          </a:bodyPr>
          <a:lstStyle/>
          <a:p>
            <a:r>
              <a:rPr lang="en-US" dirty="0">
                <a:solidFill>
                  <a:srgbClr val="FFFFFF"/>
                </a:solidFill>
              </a:rPr>
              <a:t>Pentose Phosphate Pathway (PPP) of Glycolysis</a:t>
            </a:r>
          </a:p>
        </p:txBody>
      </p:sp>
      <p:sp>
        <p:nvSpPr>
          <p:cNvPr id="11" name="Content Placeholder 10"/>
          <p:cNvSpPr>
            <a:spLocks noGrp="1"/>
          </p:cNvSpPr>
          <p:nvPr>
            <p:ph idx="1"/>
          </p:nvPr>
        </p:nvSpPr>
        <p:spPr>
          <a:xfrm>
            <a:off x="1024129" y="2286000"/>
            <a:ext cx="5081232" cy="3931920"/>
          </a:xfrm>
        </p:spPr>
        <p:txBody>
          <a:bodyPr>
            <a:normAutofit/>
          </a:bodyPr>
          <a:lstStyle/>
          <a:p>
            <a:r>
              <a:rPr lang="en-US" dirty="0">
                <a:solidFill>
                  <a:schemeClr val="bg1"/>
                </a:solidFill>
              </a:rPr>
              <a:t>   This pathway can operate in the presence or absence of oxygen. </a:t>
            </a:r>
          </a:p>
          <a:p>
            <a:pPr marL="0" indent="0">
              <a:buNone/>
            </a:pPr>
            <a:endParaRPr lang="en-US" dirty="0">
              <a:solidFill>
                <a:schemeClr val="bg1"/>
              </a:solidFill>
            </a:endParaRPr>
          </a:p>
          <a:p>
            <a:r>
              <a:rPr lang="en-US" sz="3600" i="1" u="sng" dirty="0">
                <a:solidFill>
                  <a:schemeClr val="accent2">
                    <a:lumMod val="60000"/>
                    <a:lumOff val="40000"/>
                  </a:schemeClr>
                </a:solidFill>
              </a:rPr>
              <a:t>This glycolytic pathway can occur in all cells when building materials are needed. </a:t>
            </a:r>
          </a:p>
          <a:p>
            <a:pPr marL="0" indent="0">
              <a:buNone/>
            </a:pPr>
            <a:endParaRPr lang="en-US" dirty="0">
              <a:solidFill>
                <a:schemeClr val="bg1"/>
              </a:solidFill>
            </a:endParaRPr>
          </a:p>
        </p:txBody>
      </p:sp>
      <p:pic>
        <p:nvPicPr>
          <p:cNvPr id="3" name="Picture 2">
            <a:extLst>
              <a:ext uri="{FF2B5EF4-FFF2-40B4-BE49-F238E27FC236}">
                <a16:creationId xmlns:a16="http://schemas.microsoft.com/office/drawing/2014/main" id="{C8DE5BEB-1105-4E18-890C-9429BE830DD1}"/>
              </a:ext>
            </a:extLst>
          </p:cNvPr>
          <p:cNvPicPr>
            <a:picLocks noChangeAspect="1"/>
          </p:cNvPicPr>
          <p:nvPr/>
        </p:nvPicPr>
        <p:blipFill>
          <a:blip r:embed="rId2"/>
          <a:stretch>
            <a:fillRect/>
          </a:stretch>
        </p:blipFill>
        <p:spPr>
          <a:xfrm>
            <a:off x="6885217" y="246132"/>
            <a:ext cx="5184790" cy="6089518"/>
          </a:xfrm>
          <a:prstGeom prst="rect">
            <a:avLst/>
          </a:prstGeom>
        </p:spPr>
      </p:pic>
    </p:spTree>
    <p:extLst>
      <p:ext uri="{BB962C8B-B14F-4D97-AF65-F5344CB8AC3E}">
        <p14:creationId xmlns:p14="http://schemas.microsoft.com/office/powerpoint/2010/main" val="175993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2A2841F-711F-4F41-8549-CA7C230BB622}"/>
              </a:ext>
            </a:extLst>
          </p:cNvPr>
          <p:cNvSpPr>
            <a:spLocks noGrp="1"/>
          </p:cNvSpPr>
          <p:nvPr>
            <p:ph type="title"/>
          </p:nvPr>
        </p:nvSpPr>
        <p:spPr>
          <a:xfrm>
            <a:off x="1024129" y="585216"/>
            <a:ext cx="5062511" cy="1499616"/>
          </a:xfrm>
        </p:spPr>
        <p:txBody>
          <a:bodyPr>
            <a:normAutofit fontScale="90000"/>
          </a:bodyPr>
          <a:lstStyle/>
          <a:p>
            <a:r>
              <a:rPr lang="en-US" dirty="0">
                <a:solidFill>
                  <a:srgbClr val="FFFFFF"/>
                </a:solidFill>
              </a:rPr>
              <a:t>Pentose Phosphate Pathway (PPP) of Glycolysis</a:t>
            </a:r>
          </a:p>
        </p:txBody>
      </p:sp>
      <p:sp>
        <p:nvSpPr>
          <p:cNvPr id="11" name="Content Placeholder 10"/>
          <p:cNvSpPr>
            <a:spLocks noGrp="1"/>
          </p:cNvSpPr>
          <p:nvPr>
            <p:ph idx="1"/>
          </p:nvPr>
        </p:nvSpPr>
        <p:spPr>
          <a:xfrm>
            <a:off x="1024129" y="2286000"/>
            <a:ext cx="5081232" cy="3931920"/>
          </a:xfrm>
        </p:spPr>
        <p:txBody>
          <a:bodyPr>
            <a:normAutofit/>
          </a:bodyPr>
          <a:lstStyle/>
          <a:p>
            <a:pPr marL="0" indent="0">
              <a:buNone/>
            </a:pPr>
            <a:r>
              <a:rPr lang="en-US" dirty="0">
                <a:solidFill>
                  <a:schemeClr val="bg1"/>
                </a:solidFill>
              </a:rPr>
              <a:t>​   The PPP creates building blocks for amino acids and nucleotides. </a:t>
            </a:r>
          </a:p>
          <a:p>
            <a:pPr marL="0" indent="0">
              <a:buNone/>
            </a:pPr>
            <a:endParaRPr lang="en-US" dirty="0">
              <a:solidFill>
                <a:schemeClr val="bg1"/>
              </a:solidFill>
            </a:endParaRPr>
          </a:p>
          <a:p>
            <a:pPr marL="0" indent="0">
              <a:buNone/>
            </a:pPr>
            <a:r>
              <a:rPr lang="en-US" dirty="0">
                <a:solidFill>
                  <a:schemeClr val="bg1"/>
                </a:solidFill>
              </a:rPr>
              <a:t>This form of glycolysis will take place in the cell when amino acids and nucleotides are needed to form proteins and nucleic acids, respectively (RNA or DNA).</a:t>
            </a:r>
            <a:endParaRPr lang="en-US" sz="1800" dirty="0">
              <a:solidFill>
                <a:schemeClr val="bg1"/>
              </a:solidFill>
            </a:endParaRPr>
          </a:p>
        </p:txBody>
      </p:sp>
      <p:pic>
        <p:nvPicPr>
          <p:cNvPr id="10" name="Picture 9">
            <a:extLst>
              <a:ext uri="{FF2B5EF4-FFF2-40B4-BE49-F238E27FC236}">
                <a16:creationId xmlns:a16="http://schemas.microsoft.com/office/drawing/2014/main" id="{73A66AA2-606B-495C-834B-53686FC75E66}"/>
              </a:ext>
            </a:extLst>
          </p:cNvPr>
          <p:cNvPicPr>
            <a:picLocks noChangeAspect="1"/>
          </p:cNvPicPr>
          <p:nvPr/>
        </p:nvPicPr>
        <p:blipFill>
          <a:blip r:embed="rId2"/>
          <a:stretch>
            <a:fillRect/>
          </a:stretch>
        </p:blipFill>
        <p:spPr>
          <a:xfrm>
            <a:off x="7110769" y="399825"/>
            <a:ext cx="4953692" cy="5818095"/>
          </a:xfrm>
          <a:prstGeom prst="rect">
            <a:avLst/>
          </a:prstGeom>
        </p:spPr>
      </p:pic>
    </p:spTree>
    <p:extLst>
      <p:ext uri="{BB962C8B-B14F-4D97-AF65-F5344CB8AC3E}">
        <p14:creationId xmlns:p14="http://schemas.microsoft.com/office/powerpoint/2010/main" val="4264942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descr="A screen shot of a computer&#10;&#10;Description generated with high confidence">
            <a:extLst>
              <a:ext uri="{FF2B5EF4-FFF2-40B4-BE49-F238E27FC236}">
                <a16:creationId xmlns:a16="http://schemas.microsoft.com/office/drawing/2014/main" id="{018CE1D5-2043-4B53-9A47-99A3EB798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027298" flipH="1">
            <a:off x="10260917" y="3572762"/>
            <a:ext cx="849057" cy="548186"/>
          </a:xfrm>
          <a:prstGeom prst="rect">
            <a:avLst/>
          </a:prstGeom>
        </p:spPr>
      </p:pic>
      <p:sp>
        <p:nvSpPr>
          <p:cNvPr id="14" name="Rectangle 13">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2A2841F-711F-4F41-8549-CA7C230BB622}"/>
              </a:ext>
            </a:extLst>
          </p:cNvPr>
          <p:cNvSpPr>
            <a:spLocks noGrp="1"/>
          </p:cNvSpPr>
          <p:nvPr>
            <p:ph type="title"/>
          </p:nvPr>
        </p:nvSpPr>
        <p:spPr>
          <a:xfrm>
            <a:off x="1024129" y="585216"/>
            <a:ext cx="5062511" cy="1499616"/>
          </a:xfrm>
        </p:spPr>
        <p:txBody>
          <a:bodyPr>
            <a:normAutofit fontScale="90000"/>
          </a:bodyPr>
          <a:lstStyle/>
          <a:p>
            <a:r>
              <a:rPr lang="en-US" dirty="0">
                <a:solidFill>
                  <a:srgbClr val="FFFFFF"/>
                </a:solidFill>
              </a:rPr>
              <a:t>Pentose Phosphate Pathway (PPP) of Glycolysis</a:t>
            </a:r>
          </a:p>
        </p:txBody>
      </p:sp>
      <p:sp>
        <p:nvSpPr>
          <p:cNvPr id="11" name="Content Placeholder 10"/>
          <p:cNvSpPr>
            <a:spLocks noGrp="1"/>
          </p:cNvSpPr>
          <p:nvPr>
            <p:ph idx="1"/>
          </p:nvPr>
        </p:nvSpPr>
        <p:spPr>
          <a:xfrm>
            <a:off x="1024129" y="2286000"/>
            <a:ext cx="5081232" cy="3931920"/>
          </a:xfrm>
        </p:spPr>
        <p:txBody>
          <a:bodyPr>
            <a:normAutofit fontScale="77500" lnSpcReduction="20000"/>
          </a:bodyPr>
          <a:lstStyle/>
          <a:p>
            <a:pPr fontAlgn="base"/>
            <a:r>
              <a:rPr lang="en-US" dirty="0">
                <a:solidFill>
                  <a:schemeClr val="bg1"/>
                </a:solidFill>
              </a:rPr>
              <a:t>The pentose phosphate pathway takes place in the cytosol of the cell, the same location as glycolysis. </a:t>
            </a:r>
          </a:p>
          <a:p>
            <a:pPr fontAlgn="base"/>
            <a:r>
              <a:rPr lang="en-US" dirty="0">
                <a:solidFill>
                  <a:schemeClr val="bg1"/>
                </a:solidFill>
              </a:rPr>
              <a:t>The two most important products from this process are the ribose-5-phosphate sugar used to make DNA and RNA, and the NADPH molecules which help with building other molecules.</a:t>
            </a:r>
          </a:p>
          <a:p>
            <a:pPr fontAlgn="base"/>
            <a:r>
              <a:rPr lang="en-US" b="1" dirty="0">
                <a:solidFill>
                  <a:schemeClr val="bg1"/>
                </a:solidFill>
              </a:rPr>
              <a:t>Produces</a:t>
            </a:r>
          </a:p>
          <a:p>
            <a:pPr fontAlgn="base"/>
            <a:endParaRPr lang="en-US" dirty="0">
              <a:solidFill>
                <a:schemeClr val="bg1"/>
              </a:solidFill>
            </a:endParaRPr>
          </a:p>
          <a:p>
            <a:pPr lvl="1" fontAlgn="base"/>
            <a:r>
              <a:rPr lang="en-US" dirty="0">
                <a:solidFill>
                  <a:schemeClr val="bg1"/>
                </a:solidFill>
              </a:rPr>
              <a:t>1 H</a:t>
            </a:r>
            <a:r>
              <a:rPr lang="en-US" baseline="-25000" dirty="0">
                <a:solidFill>
                  <a:schemeClr val="bg1"/>
                </a:solidFill>
              </a:rPr>
              <a:t>2</a:t>
            </a:r>
            <a:r>
              <a:rPr lang="en-US" dirty="0">
                <a:solidFill>
                  <a:schemeClr val="bg1"/>
                </a:solidFill>
              </a:rPr>
              <a:t>O</a:t>
            </a:r>
          </a:p>
          <a:p>
            <a:pPr lvl="1" fontAlgn="base"/>
            <a:r>
              <a:rPr lang="en-US" dirty="0">
                <a:solidFill>
                  <a:schemeClr val="bg1"/>
                </a:solidFill>
              </a:rPr>
              <a:t>2 NADPH</a:t>
            </a:r>
          </a:p>
          <a:p>
            <a:pPr lvl="1" fontAlgn="base"/>
            <a:r>
              <a:rPr lang="en-US" dirty="0">
                <a:solidFill>
                  <a:schemeClr val="bg1"/>
                </a:solidFill>
              </a:rPr>
              <a:t>1 CO</a:t>
            </a:r>
            <a:r>
              <a:rPr lang="en-US" baseline="-25000" dirty="0">
                <a:solidFill>
                  <a:schemeClr val="bg1"/>
                </a:solidFill>
              </a:rPr>
              <a:t>2</a:t>
            </a:r>
          </a:p>
          <a:p>
            <a:pPr lvl="1" fontAlgn="base"/>
            <a:r>
              <a:rPr lang="en-US" dirty="0">
                <a:solidFill>
                  <a:schemeClr val="bg1"/>
                </a:solidFill>
              </a:rPr>
              <a:t>Ribose-5-phosphate</a:t>
            </a:r>
          </a:p>
        </p:txBody>
      </p:sp>
      <p:sp>
        <p:nvSpPr>
          <p:cNvPr id="8" name="Rectangle: Rounded Corners 7">
            <a:extLst>
              <a:ext uri="{FF2B5EF4-FFF2-40B4-BE49-F238E27FC236}">
                <a16:creationId xmlns:a16="http://schemas.microsoft.com/office/drawing/2014/main" id="{BC470978-8F90-4B8E-9399-834DDEFD1904}"/>
              </a:ext>
            </a:extLst>
          </p:cNvPr>
          <p:cNvSpPr/>
          <p:nvPr/>
        </p:nvSpPr>
        <p:spPr>
          <a:xfrm>
            <a:off x="7267021" y="688273"/>
            <a:ext cx="1724688" cy="656493"/>
          </a:xfrm>
          <a:prstGeom prst="roundRect">
            <a:avLst/>
          </a:prstGeom>
          <a:solidFill>
            <a:schemeClr val="accent2"/>
          </a:solidFill>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Glucose</a:t>
            </a:r>
          </a:p>
        </p:txBody>
      </p:sp>
      <p:sp>
        <p:nvSpPr>
          <p:cNvPr id="13" name="Rectangle: Rounded Corners 12">
            <a:extLst>
              <a:ext uri="{FF2B5EF4-FFF2-40B4-BE49-F238E27FC236}">
                <a16:creationId xmlns:a16="http://schemas.microsoft.com/office/drawing/2014/main" id="{AD7DDA3C-D595-47B9-AC5E-FD0B5F88A714}"/>
              </a:ext>
            </a:extLst>
          </p:cNvPr>
          <p:cNvSpPr/>
          <p:nvPr/>
        </p:nvSpPr>
        <p:spPr>
          <a:xfrm>
            <a:off x="6990723" y="2512256"/>
            <a:ext cx="2277284" cy="656493"/>
          </a:xfrm>
          <a:prstGeom prst="roundRect">
            <a:avLst/>
          </a:prstGeom>
          <a:solidFill>
            <a:schemeClr val="accent4">
              <a:lumMod val="75000"/>
            </a:schemeClr>
          </a:solidFill>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Glucose-6-Phosphate</a:t>
            </a:r>
          </a:p>
        </p:txBody>
      </p:sp>
      <p:sp>
        <p:nvSpPr>
          <p:cNvPr id="17" name="Rectangle: Rounded Corners 16">
            <a:extLst>
              <a:ext uri="{FF2B5EF4-FFF2-40B4-BE49-F238E27FC236}">
                <a16:creationId xmlns:a16="http://schemas.microsoft.com/office/drawing/2014/main" id="{D8F59E6D-7047-41BF-A56C-393D6B4BAB3A}"/>
              </a:ext>
            </a:extLst>
          </p:cNvPr>
          <p:cNvSpPr/>
          <p:nvPr/>
        </p:nvSpPr>
        <p:spPr>
          <a:xfrm>
            <a:off x="7344533" y="5249347"/>
            <a:ext cx="1585622" cy="656493"/>
          </a:xfrm>
          <a:prstGeom prst="roundRect">
            <a:avLst/>
          </a:prstGeom>
          <a:solidFill>
            <a:srgbClr val="D87662"/>
          </a:solidFill>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2 Pyruvate</a:t>
            </a:r>
          </a:p>
        </p:txBody>
      </p:sp>
      <p:sp>
        <p:nvSpPr>
          <p:cNvPr id="18" name="Rectangle: Rounded Corners 17">
            <a:extLst>
              <a:ext uri="{FF2B5EF4-FFF2-40B4-BE49-F238E27FC236}">
                <a16:creationId xmlns:a16="http://schemas.microsoft.com/office/drawing/2014/main" id="{091E89E1-6C4D-4C38-B59F-256FC2AE5B2C}"/>
              </a:ext>
            </a:extLst>
          </p:cNvPr>
          <p:cNvSpPr/>
          <p:nvPr/>
        </p:nvSpPr>
        <p:spPr>
          <a:xfrm>
            <a:off x="9959698" y="2512255"/>
            <a:ext cx="1955675" cy="656493"/>
          </a:xfrm>
          <a:prstGeom prst="roundRect">
            <a:avLst/>
          </a:prstGeom>
          <a:solidFill>
            <a:srgbClr val="69D9A4"/>
          </a:solidFill>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schemeClr val="tx1"/>
                </a:solidFill>
              </a:rPr>
              <a:t>PPP Pathway</a:t>
            </a:r>
          </a:p>
        </p:txBody>
      </p:sp>
      <p:sp>
        <p:nvSpPr>
          <p:cNvPr id="10" name="Rectangle: Rounded Corners 9">
            <a:extLst>
              <a:ext uri="{FF2B5EF4-FFF2-40B4-BE49-F238E27FC236}">
                <a16:creationId xmlns:a16="http://schemas.microsoft.com/office/drawing/2014/main" id="{91A86D64-8C45-4686-8271-AA48173798FD}"/>
              </a:ext>
            </a:extLst>
          </p:cNvPr>
          <p:cNvSpPr/>
          <p:nvPr/>
        </p:nvSpPr>
        <p:spPr>
          <a:xfrm>
            <a:off x="9967857" y="5350457"/>
            <a:ext cx="2082938" cy="656493"/>
          </a:xfrm>
          <a:prstGeom prst="roundRect">
            <a:avLst/>
          </a:prstGeom>
          <a:solidFill>
            <a:srgbClr val="66FFFF"/>
          </a:solidFill>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lvl="1" algn="ctr" fontAlgn="base"/>
            <a:r>
              <a:rPr lang="en-US" dirty="0">
                <a:solidFill>
                  <a:schemeClr val="tx1"/>
                </a:solidFill>
              </a:rPr>
              <a:t>Ribose-5-phosphate</a:t>
            </a:r>
          </a:p>
        </p:txBody>
      </p:sp>
      <p:sp>
        <p:nvSpPr>
          <p:cNvPr id="3" name="Rectangle 2">
            <a:extLst>
              <a:ext uri="{FF2B5EF4-FFF2-40B4-BE49-F238E27FC236}">
                <a16:creationId xmlns:a16="http://schemas.microsoft.com/office/drawing/2014/main" id="{BDFF2713-2BF9-4047-9492-248D02158F8D}"/>
              </a:ext>
            </a:extLst>
          </p:cNvPr>
          <p:cNvSpPr/>
          <p:nvPr/>
        </p:nvSpPr>
        <p:spPr>
          <a:xfrm>
            <a:off x="9137887" y="3847608"/>
            <a:ext cx="1992923" cy="923330"/>
          </a:xfrm>
          <a:prstGeom prst="rect">
            <a:avLst/>
          </a:prstGeom>
        </p:spPr>
        <p:txBody>
          <a:bodyPr wrap="square">
            <a:spAutoFit/>
          </a:bodyPr>
          <a:lstStyle/>
          <a:p>
            <a:pPr lvl="1" fontAlgn="base"/>
            <a:r>
              <a:rPr lang="en-US" dirty="0"/>
              <a:t>1 H</a:t>
            </a:r>
            <a:r>
              <a:rPr lang="en-US" baseline="-25000" dirty="0"/>
              <a:t>2</a:t>
            </a:r>
            <a:r>
              <a:rPr lang="en-US" dirty="0"/>
              <a:t>O</a:t>
            </a:r>
          </a:p>
          <a:p>
            <a:pPr lvl="1" fontAlgn="base"/>
            <a:r>
              <a:rPr lang="en-US" dirty="0"/>
              <a:t>2 NADPH</a:t>
            </a:r>
          </a:p>
          <a:p>
            <a:pPr lvl="1" fontAlgn="base"/>
            <a:r>
              <a:rPr lang="en-US" dirty="0"/>
              <a:t>1 CO</a:t>
            </a:r>
            <a:r>
              <a:rPr lang="en-US" baseline="-25000" dirty="0"/>
              <a:t>2</a:t>
            </a:r>
          </a:p>
        </p:txBody>
      </p:sp>
      <p:pic>
        <p:nvPicPr>
          <p:cNvPr id="15" name="Picture 14" descr="A screen shot of a computer&#10;&#10;Description generated with high confidence">
            <a:extLst>
              <a:ext uri="{FF2B5EF4-FFF2-40B4-BE49-F238E27FC236}">
                <a16:creationId xmlns:a16="http://schemas.microsoft.com/office/drawing/2014/main" id="{DF0E2AF4-052C-4FEC-AA2B-5B3552DD0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7225" flipH="1">
            <a:off x="8989245" y="2274520"/>
            <a:ext cx="1370658" cy="884953"/>
          </a:xfrm>
          <a:prstGeom prst="rect">
            <a:avLst/>
          </a:prstGeom>
        </p:spPr>
      </p:pic>
      <p:sp>
        <p:nvSpPr>
          <p:cNvPr id="24" name="Arrow: Down 23">
            <a:extLst>
              <a:ext uri="{FF2B5EF4-FFF2-40B4-BE49-F238E27FC236}">
                <a16:creationId xmlns:a16="http://schemas.microsoft.com/office/drawing/2014/main" id="{52FE8B1C-BE6E-4F64-ACB7-A62071E47B98}"/>
              </a:ext>
            </a:extLst>
          </p:cNvPr>
          <p:cNvSpPr/>
          <p:nvPr/>
        </p:nvSpPr>
        <p:spPr>
          <a:xfrm>
            <a:off x="7907677" y="1550518"/>
            <a:ext cx="340404" cy="830146"/>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ED141097-79DF-4C55-A324-5F27BC77DA7B}"/>
              </a:ext>
            </a:extLst>
          </p:cNvPr>
          <p:cNvSpPr/>
          <p:nvPr/>
        </p:nvSpPr>
        <p:spPr>
          <a:xfrm>
            <a:off x="7967143" y="3303669"/>
            <a:ext cx="340404" cy="1819315"/>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FAACEDB9-64C5-4AC3-A272-1647739E76A5}"/>
              </a:ext>
            </a:extLst>
          </p:cNvPr>
          <p:cNvSpPr/>
          <p:nvPr/>
        </p:nvSpPr>
        <p:spPr>
          <a:xfrm>
            <a:off x="10739457" y="3355834"/>
            <a:ext cx="340404" cy="1819315"/>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FB836E1-E2EA-434D-9A29-9F323EF72806}"/>
              </a:ext>
            </a:extLst>
          </p:cNvPr>
          <p:cNvSpPr/>
          <p:nvPr/>
        </p:nvSpPr>
        <p:spPr>
          <a:xfrm>
            <a:off x="7653916" y="366306"/>
            <a:ext cx="950902" cy="369332"/>
          </a:xfrm>
          <a:prstGeom prst="rect">
            <a:avLst/>
          </a:prstGeom>
        </p:spPr>
        <p:txBody>
          <a:bodyPr wrap="none">
            <a:spAutoFit/>
          </a:bodyPr>
          <a:lstStyle/>
          <a:p>
            <a:pPr algn="ctr"/>
            <a:r>
              <a:rPr lang="en-US" dirty="0"/>
              <a:t>Glycolysis</a:t>
            </a:r>
          </a:p>
        </p:txBody>
      </p:sp>
      <p:sp>
        <p:nvSpPr>
          <p:cNvPr id="29" name="Rectangle 28">
            <a:extLst>
              <a:ext uri="{FF2B5EF4-FFF2-40B4-BE49-F238E27FC236}">
                <a16:creationId xmlns:a16="http://schemas.microsoft.com/office/drawing/2014/main" id="{C0586F7A-EA83-41D4-B1A5-06564A230276}"/>
              </a:ext>
            </a:extLst>
          </p:cNvPr>
          <p:cNvSpPr/>
          <p:nvPr/>
        </p:nvSpPr>
        <p:spPr>
          <a:xfrm>
            <a:off x="10287917" y="2049729"/>
            <a:ext cx="1233030" cy="369332"/>
          </a:xfrm>
          <a:prstGeom prst="rect">
            <a:avLst/>
          </a:prstGeom>
        </p:spPr>
        <p:txBody>
          <a:bodyPr wrap="none">
            <a:spAutoFit/>
          </a:bodyPr>
          <a:lstStyle/>
          <a:p>
            <a:pPr algn="ctr"/>
            <a:r>
              <a:rPr lang="en-US" dirty="0"/>
              <a:t>PPP Pathway</a:t>
            </a:r>
          </a:p>
        </p:txBody>
      </p:sp>
      <p:sp>
        <p:nvSpPr>
          <p:cNvPr id="30" name="Arrow: Curved Left 29">
            <a:extLst>
              <a:ext uri="{FF2B5EF4-FFF2-40B4-BE49-F238E27FC236}">
                <a16:creationId xmlns:a16="http://schemas.microsoft.com/office/drawing/2014/main" id="{AB53DCF0-0852-4FDD-8483-57BB37268A1B}"/>
              </a:ext>
            </a:extLst>
          </p:cNvPr>
          <p:cNvSpPr/>
          <p:nvPr/>
        </p:nvSpPr>
        <p:spPr>
          <a:xfrm rot="21098382" flipH="1">
            <a:off x="8183316" y="1636439"/>
            <a:ext cx="430715" cy="663838"/>
          </a:xfrm>
          <a:prstGeom prst="curvedLef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381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31" name="Rectangle 30">
            <a:extLst>
              <a:ext uri="{FF2B5EF4-FFF2-40B4-BE49-F238E27FC236}">
                <a16:creationId xmlns:a16="http://schemas.microsoft.com/office/drawing/2014/main" id="{22E8EA2B-2822-430D-973E-F2430C52FB75}"/>
              </a:ext>
            </a:extLst>
          </p:cNvPr>
          <p:cNvSpPr/>
          <p:nvPr/>
        </p:nvSpPr>
        <p:spPr>
          <a:xfrm>
            <a:off x="8563182" y="1471352"/>
            <a:ext cx="694421" cy="369332"/>
          </a:xfrm>
          <a:prstGeom prst="rect">
            <a:avLst/>
          </a:prstGeom>
        </p:spPr>
        <p:txBody>
          <a:bodyPr wrap="none">
            <a:spAutoFit/>
          </a:bodyPr>
          <a:lstStyle/>
          <a:p>
            <a:r>
              <a:rPr lang="en-US" dirty="0"/>
              <a:t>2 ADP</a:t>
            </a:r>
          </a:p>
        </p:txBody>
      </p:sp>
      <p:sp>
        <p:nvSpPr>
          <p:cNvPr id="32" name="Rectangle 31">
            <a:extLst>
              <a:ext uri="{FF2B5EF4-FFF2-40B4-BE49-F238E27FC236}">
                <a16:creationId xmlns:a16="http://schemas.microsoft.com/office/drawing/2014/main" id="{C9A5C189-3F0E-4C39-8464-C7CE1254BD6B}"/>
              </a:ext>
            </a:extLst>
          </p:cNvPr>
          <p:cNvSpPr/>
          <p:nvPr/>
        </p:nvSpPr>
        <p:spPr>
          <a:xfrm>
            <a:off x="8610737" y="1950768"/>
            <a:ext cx="694421" cy="369332"/>
          </a:xfrm>
          <a:prstGeom prst="rect">
            <a:avLst/>
          </a:prstGeom>
        </p:spPr>
        <p:txBody>
          <a:bodyPr wrap="none">
            <a:spAutoFit/>
          </a:bodyPr>
          <a:lstStyle/>
          <a:p>
            <a:r>
              <a:rPr lang="en-US" dirty="0"/>
              <a:t>2 ATP</a:t>
            </a:r>
          </a:p>
        </p:txBody>
      </p:sp>
      <p:pic>
        <p:nvPicPr>
          <p:cNvPr id="34" name="Picture 33" descr="A close up of a sign&#10;&#10;Description generated with very high confidence">
            <a:extLst>
              <a:ext uri="{FF2B5EF4-FFF2-40B4-BE49-F238E27FC236}">
                <a16:creationId xmlns:a16="http://schemas.microsoft.com/office/drawing/2014/main" id="{DB851FD2-402C-4D25-A94D-9BEA43F39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5997" y="6026614"/>
            <a:ext cx="1073864" cy="191306"/>
          </a:xfrm>
          <a:prstGeom prst="rect">
            <a:avLst/>
          </a:prstGeom>
        </p:spPr>
      </p:pic>
    </p:spTree>
    <p:extLst>
      <p:ext uri="{BB962C8B-B14F-4D97-AF65-F5344CB8AC3E}">
        <p14:creationId xmlns:p14="http://schemas.microsoft.com/office/powerpoint/2010/main" val="3259799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54E9F-1149-469B-A9E5-105CE3BE3E96}"/>
              </a:ext>
            </a:extLst>
          </p:cNvPr>
          <p:cNvSpPr>
            <a:spLocks noGrp="1"/>
          </p:cNvSpPr>
          <p:nvPr>
            <p:ph type="title"/>
          </p:nvPr>
        </p:nvSpPr>
        <p:spPr/>
        <p:txBody>
          <a:bodyPr/>
          <a:lstStyle/>
          <a:p>
            <a:r>
              <a:rPr lang="en-US" b="1" dirty="0"/>
              <a:t>Anaerobic Respiration</a:t>
            </a:r>
            <a:endParaRPr lang="en-US" dirty="0"/>
          </a:p>
        </p:txBody>
      </p:sp>
      <p:sp>
        <p:nvSpPr>
          <p:cNvPr id="3" name="Content Placeholder 2">
            <a:extLst>
              <a:ext uri="{FF2B5EF4-FFF2-40B4-BE49-F238E27FC236}">
                <a16:creationId xmlns:a16="http://schemas.microsoft.com/office/drawing/2014/main" id="{0BD138FC-5E02-42FE-BA0B-D9D396759B50}"/>
              </a:ext>
            </a:extLst>
          </p:cNvPr>
          <p:cNvSpPr>
            <a:spLocks noGrp="1"/>
          </p:cNvSpPr>
          <p:nvPr>
            <p:ph idx="1"/>
          </p:nvPr>
        </p:nvSpPr>
        <p:spPr/>
        <p:txBody>
          <a:bodyPr>
            <a:normAutofit/>
          </a:bodyPr>
          <a:lstStyle/>
          <a:p>
            <a:r>
              <a:rPr lang="en-US" dirty="0"/>
              <a:t>Now fermentation is </a:t>
            </a:r>
            <a:r>
              <a:rPr lang="en-US" b="1" u="sng" dirty="0"/>
              <a:t>a type </a:t>
            </a:r>
            <a:r>
              <a:rPr lang="en-US" dirty="0"/>
              <a:t>of anaerobic respiration, but that is not what we are referring to here. </a:t>
            </a:r>
          </a:p>
          <a:p>
            <a:r>
              <a:rPr lang="en-US" dirty="0"/>
              <a:t>True anaerobic respiration, will go through all of the steps of glycolysis, the TCA cycle or a similar cycle, and an electron transport chain. The enzymes and substrates may look a bit different, though. </a:t>
            </a:r>
          </a:p>
          <a:p>
            <a:r>
              <a:rPr lang="en-US" dirty="0"/>
              <a:t>The thing that defines anaerobic respiration, is that the final electron acceptor will be something besides oxygen.</a:t>
            </a:r>
          </a:p>
        </p:txBody>
      </p:sp>
      <p:pic>
        <p:nvPicPr>
          <p:cNvPr id="1026" name="Picture 2" descr="Image ch4e5.jpg">
            <a:extLst>
              <a:ext uri="{FF2B5EF4-FFF2-40B4-BE49-F238E27FC236}">
                <a16:creationId xmlns:a16="http://schemas.microsoft.com/office/drawing/2014/main" id="{6A417343-C94C-4FCC-80A1-837862633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8827688"/>
            <a:ext cx="2676525"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461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54E9F-1149-469B-A9E5-105CE3BE3E96}"/>
              </a:ext>
            </a:extLst>
          </p:cNvPr>
          <p:cNvSpPr>
            <a:spLocks noGrp="1"/>
          </p:cNvSpPr>
          <p:nvPr>
            <p:ph type="title"/>
          </p:nvPr>
        </p:nvSpPr>
        <p:spPr>
          <a:xfrm>
            <a:off x="838200" y="365125"/>
            <a:ext cx="5112637" cy="1325563"/>
          </a:xfrm>
        </p:spPr>
        <p:txBody>
          <a:bodyPr/>
          <a:lstStyle/>
          <a:p>
            <a:r>
              <a:rPr lang="en-US" b="1" dirty="0"/>
              <a:t>Methanogens - Anaerobic Respiration</a:t>
            </a:r>
            <a:endParaRPr lang="en-US" dirty="0"/>
          </a:p>
        </p:txBody>
      </p:sp>
      <p:sp>
        <p:nvSpPr>
          <p:cNvPr id="3" name="Content Placeholder 2">
            <a:extLst>
              <a:ext uri="{FF2B5EF4-FFF2-40B4-BE49-F238E27FC236}">
                <a16:creationId xmlns:a16="http://schemas.microsoft.com/office/drawing/2014/main" id="{0BD138FC-5E02-42FE-BA0B-D9D396759B50}"/>
              </a:ext>
            </a:extLst>
          </p:cNvPr>
          <p:cNvSpPr>
            <a:spLocks noGrp="1"/>
          </p:cNvSpPr>
          <p:nvPr>
            <p:ph idx="1"/>
          </p:nvPr>
        </p:nvSpPr>
        <p:spPr>
          <a:xfrm>
            <a:off x="838200" y="1825625"/>
            <a:ext cx="5074328" cy="4351338"/>
          </a:xfrm>
        </p:spPr>
        <p:txBody>
          <a:bodyPr>
            <a:normAutofit fontScale="85000" lnSpcReduction="20000"/>
          </a:bodyPr>
          <a:lstStyle/>
          <a:p>
            <a:r>
              <a:rPr lang="en-US" dirty="0"/>
              <a:t>Anaerobic respiration is another mode of metabolism in which a specific compound </a:t>
            </a:r>
            <a:r>
              <a:rPr lang="en-US" b="1" u="sng" dirty="0">
                <a:solidFill>
                  <a:srgbClr val="FF0000"/>
                </a:solidFill>
              </a:rPr>
              <a:t>other than O</a:t>
            </a:r>
            <a:r>
              <a:rPr lang="en-US" b="1" u="sng" baseline="-25000" dirty="0">
                <a:solidFill>
                  <a:srgbClr val="FF0000"/>
                </a:solidFill>
              </a:rPr>
              <a:t>2 </a:t>
            </a:r>
            <a:r>
              <a:rPr lang="en-US" b="1" u="sng" dirty="0">
                <a:solidFill>
                  <a:srgbClr val="FF0000"/>
                </a:solidFill>
              </a:rPr>
              <a:t>serves </a:t>
            </a:r>
            <a:r>
              <a:rPr lang="en-US" dirty="0"/>
              <a:t>as a terminal electron acceptor. </a:t>
            </a:r>
          </a:p>
          <a:p>
            <a:r>
              <a:rPr lang="en-US" dirty="0"/>
              <a:t>Such acceptor compounds include NO</a:t>
            </a:r>
            <a:r>
              <a:rPr lang="en-US" baseline="-25000" dirty="0"/>
              <a:t>3</a:t>
            </a:r>
            <a:r>
              <a:rPr lang="en-US" baseline="30000" dirty="0"/>
              <a:t>–</a:t>
            </a:r>
            <a:r>
              <a:rPr lang="en-US" dirty="0"/>
              <a:t>, SO</a:t>
            </a:r>
            <a:r>
              <a:rPr lang="en-US" baseline="-25000" dirty="0"/>
              <a:t>4</a:t>
            </a:r>
            <a:r>
              <a:rPr lang="en-US" baseline="30000" dirty="0"/>
              <a:t>2–</a:t>
            </a:r>
            <a:r>
              <a:rPr lang="en-US" dirty="0"/>
              <a:t>, fumarate, and CO</a:t>
            </a:r>
            <a:r>
              <a:rPr lang="en-US" baseline="-25000" dirty="0"/>
              <a:t>2</a:t>
            </a:r>
            <a:r>
              <a:rPr lang="en-US" dirty="0"/>
              <a:t> for methane-producing bacteria. </a:t>
            </a:r>
          </a:p>
          <a:p>
            <a:pPr lvl="1"/>
            <a:r>
              <a:rPr lang="en-US" dirty="0"/>
              <a:t>These bacteria that will not grow anaerobically unless a specific chemical component, which serves as a terminal electron acceptor, is added to the medium.</a:t>
            </a:r>
          </a:p>
          <a:p>
            <a:pPr lvl="1"/>
            <a:r>
              <a:rPr lang="en-US" dirty="0"/>
              <a:t> Bacteria requiring one of these compounds for anaerobic growth are said to be </a:t>
            </a:r>
            <a:r>
              <a:rPr lang="en-US" dirty="0">
                <a:solidFill>
                  <a:srgbClr val="FF0000"/>
                </a:solidFill>
              </a:rPr>
              <a:t>anaerobic respirers</a:t>
            </a:r>
            <a:r>
              <a:rPr lang="en-US" dirty="0"/>
              <a:t>.</a:t>
            </a:r>
          </a:p>
          <a:p>
            <a:pPr lvl="1"/>
            <a:r>
              <a:rPr lang="en-US" dirty="0"/>
              <a:t>Bacteria that participate in the nitrogen cycle are usually anaerobic respirers.</a:t>
            </a:r>
          </a:p>
        </p:txBody>
      </p:sp>
      <p:pic>
        <p:nvPicPr>
          <p:cNvPr id="1026" name="Picture 2" descr="Image ch4e5.jpg">
            <a:extLst>
              <a:ext uri="{FF2B5EF4-FFF2-40B4-BE49-F238E27FC236}">
                <a16:creationId xmlns:a16="http://schemas.microsoft.com/office/drawing/2014/main" id="{6A417343-C94C-4FCC-80A1-837862633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8827688"/>
            <a:ext cx="2676525" cy="190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generated with very high confidence">
            <a:extLst>
              <a:ext uri="{FF2B5EF4-FFF2-40B4-BE49-F238E27FC236}">
                <a16:creationId xmlns:a16="http://schemas.microsoft.com/office/drawing/2014/main" id="{220456F3-F2AD-40D5-93EB-86A414212B5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38328" y="173208"/>
            <a:ext cx="2606842" cy="1485900"/>
          </a:xfrm>
          <a:prstGeom prst="rect">
            <a:avLst/>
          </a:prstGeom>
        </p:spPr>
      </p:pic>
      <p:sp>
        <p:nvSpPr>
          <p:cNvPr id="6" name="TextBox 5">
            <a:extLst>
              <a:ext uri="{FF2B5EF4-FFF2-40B4-BE49-F238E27FC236}">
                <a16:creationId xmlns:a16="http://schemas.microsoft.com/office/drawing/2014/main" id="{47154F07-BFA9-4FD9-AA7A-BFAE22FE2D3C}"/>
              </a:ext>
            </a:extLst>
          </p:cNvPr>
          <p:cNvSpPr txBox="1"/>
          <p:nvPr/>
        </p:nvSpPr>
        <p:spPr>
          <a:xfrm>
            <a:off x="10472076" y="1174423"/>
            <a:ext cx="10477500" cy="400110"/>
          </a:xfrm>
          <a:prstGeom prst="rect">
            <a:avLst/>
          </a:prstGeom>
          <a:noFill/>
        </p:spPr>
        <p:txBody>
          <a:bodyPr wrap="square" rtlCol="0">
            <a:spAutoFit/>
          </a:bodyPr>
          <a:lstStyle/>
          <a:p>
            <a:r>
              <a:rPr lang="en-US" sz="2000" dirty="0"/>
              <a:t>FUMARATE</a:t>
            </a:r>
          </a:p>
        </p:txBody>
      </p:sp>
      <p:pic>
        <p:nvPicPr>
          <p:cNvPr id="8" name="Picture 7">
            <a:extLst>
              <a:ext uri="{FF2B5EF4-FFF2-40B4-BE49-F238E27FC236}">
                <a16:creationId xmlns:a16="http://schemas.microsoft.com/office/drawing/2014/main" id="{E215F463-C0AD-4652-8FBF-E014C769454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88" b="95247" l="5235" r="94946">
                        <a14:foregroundMark x1="5415" y1="19561" x2="6498" y2="15356"/>
                        <a14:foregroundMark x1="9747" y1="7313" x2="32852" y2="6764"/>
                        <a14:foregroundMark x1="7762" y1="4570" x2="7762" y2="4570"/>
                        <a14:foregroundMark x1="12635" y1="39305" x2="14260" y2="43144"/>
                        <a14:foregroundMark x1="10469" y1="37477" x2="11913" y2="44790"/>
                        <a14:foregroundMark x1="13357" y1="48812" x2="13357" y2="48812"/>
                        <a14:foregroundMark x1="15523" y1="51005" x2="15523" y2="51005"/>
                        <a14:foregroundMark x1="18953" y1="47715" x2="18953" y2="47715"/>
                        <a14:foregroundMark x1="29964" y1="47715" x2="40072" y2="53016"/>
                        <a14:foregroundMark x1="40072" y1="53016" x2="41516" y2="53199"/>
                        <a14:foregroundMark x1="37365" y1="62157" x2="50000" y2="58501"/>
                        <a14:foregroundMark x1="32130" y1="39671" x2="32130" y2="39671"/>
                        <a14:foregroundMark x1="37184" y1="38208" x2="37184" y2="38208"/>
                        <a14:foregroundMark x1="68592" y1="59598" x2="76715" y2="76782"/>
                        <a14:foregroundMark x1="76715" y1="76782" x2="76715" y2="76782"/>
                        <a14:foregroundMark x1="69134" y1="90859" x2="76354" y2="81901"/>
                        <a14:foregroundMark x1="68051" y1="95247" x2="68051" y2="95247"/>
                        <a14:foregroundMark x1="94946" y1="75320" x2="94946" y2="75320"/>
                        <a14:foregroundMark x1="46209" y1="71481" x2="48014" y2="76965"/>
                        <a14:foregroundMark x1="44946" y1="72212" x2="48917" y2="79342"/>
                        <a14:foregroundMark x1="50000" y1="79159" x2="58664" y2="82267"/>
                        <a14:foregroundMark x1="58664" y1="82267" x2="59928" y2="82084"/>
                        <a14:foregroundMark x1="13357" y1="44241" x2="21300" y2="52285"/>
                        <a14:foregroundMark x1="60289" y1="53565" x2="72202" y2="51737"/>
                        <a14:foregroundMark x1="72202" y1="51737" x2="76715" y2="52285"/>
                        <a14:foregroundMark x1="62635" y1="51737" x2="72744" y2="51920"/>
                        <a14:foregroundMark x1="72744" y1="51920" x2="74007" y2="51737"/>
                        <a14:foregroundMark x1="59928" y1="53199" x2="66426" y2="51737"/>
                        <a14:foregroundMark x1="58123" y1="53016" x2="65523" y2="51554"/>
                        <a14:foregroundMark x1="59206" y1="54113" x2="69856" y2="52834"/>
                        <a14:foregroundMark x1="69856" y1="52834" x2="79061" y2="53016"/>
                        <a14:foregroundMark x1="79061" y1="53016" x2="79061" y2="53016"/>
                        <a14:foregroundMark x1="63718" y1="54479" x2="76354" y2="53382"/>
                        <a14:foregroundMark x1="69134" y1="54296" x2="79422" y2="54296"/>
                        <a14:foregroundMark x1="74549" y1="51737" x2="79061" y2="50640"/>
                        <a14:foregroundMark x1="62094" y1="51188" x2="74910" y2="49726"/>
                        <a14:foregroundMark x1="76173" y1="57587" x2="83394" y2="63437"/>
                        <a14:foregroundMark x1="83394" y1="63437" x2="85740" y2="67093"/>
                        <a14:foregroundMark x1="81408" y1="63254" x2="87906" y2="70567"/>
                        <a14:foregroundMark x1="87906" y1="70567" x2="87545" y2="79707"/>
                        <a14:foregroundMark x1="70036" y1="93236" x2="80686" y2="85923"/>
                        <a14:foregroundMark x1="69495" y1="70201" x2="70758" y2="72395"/>
                        <a14:foregroundMark x1="30505" y1="49177" x2="33394" y2="56124"/>
                      </a14:backgroundRemoval>
                    </a14:imgEffect>
                  </a14:imgLayer>
                </a14:imgProps>
              </a:ext>
              <a:ext uri="{28A0092B-C50C-407E-A947-70E740481C1C}">
                <a14:useLocalDpi xmlns:a14="http://schemas.microsoft.com/office/drawing/2010/main" val="0"/>
              </a:ext>
            </a:extLst>
          </a:blip>
          <a:stretch>
            <a:fillRect/>
          </a:stretch>
        </p:blipFill>
        <p:spPr>
          <a:xfrm>
            <a:off x="6391792" y="1174423"/>
            <a:ext cx="5277587" cy="5210902"/>
          </a:xfrm>
          <a:prstGeom prst="rect">
            <a:avLst/>
          </a:prstGeom>
        </p:spPr>
      </p:pic>
      <p:sp>
        <p:nvSpPr>
          <p:cNvPr id="9" name="Rectangle 8">
            <a:extLst>
              <a:ext uri="{FF2B5EF4-FFF2-40B4-BE49-F238E27FC236}">
                <a16:creationId xmlns:a16="http://schemas.microsoft.com/office/drawing/2014/main" id="{F617505B-387E-43AD-B61E-A77703AB574A}"/>
              </a:ext>
            </a:extLst>
          </p:cNvPr>
          <p:cNvSpPr/>
          <p:nvPr/>
        </p:nvSpPr>
        <p:spPr>
          <a:xfrm>
            <a:off x="9591220" y="5512876"/>
            <a:ext cx="1434846" cy="523220"/>
          </a:xfrm>
          <a:prstGeom prst="rect">
            <a:avLst/>
          </a:prstGeom>
        </p:spPr>
        <p:txBody>
          <a:bodyPr wrap="square">
            <a:spAutoFit/>
          </a:bodyPr>
          <a:lstStyle/>
          <a:p>
            <a:pPr algn="ctr"/>
            <a:r>
              <a:rPr lang="en-US" sz="1400" dirty="0">
                <a:solidFill>
                  <a:schemeClr val="accent2">
                    <a:lumMod val="20000"/>
                    <a:lumOff val="80000"/>
                  </a:schemeClr>
                </a:solidFill>
              </a:rPr>
              <a:t>NO</a:t>
            </a:r>
            <a:r>
              <a:rPr lang="en-US" sz="1400" baseline="-25000" dirty="0">
                <a:solidFill>
                  <a:schemeClr val="accent2">
                    <a:lumMod val="20000"/>
                    <a:lumOff val="80000"/>
                  </a:schemeClr>
                </a:solidFill>
              </a:rPr>
              <a:t>3</a:t>
            </a:r>
            <a:r>
              <a:rPr lang="en-US" sz="1400" baseline="30000" dirty="0">
                <a:solidFill>
                  <a:schemeClr val="accent2">
                    <a:lumMod val="20000"/>
                    <a:lumOff val="80000"/>
                  </a:schemeClr>
                </a:solidFill>
              </a:rPr>
              <a:t>–</a:t>
            </a:r>
            <a:r>
              <a:rPr lang="en-US" sz="1400" dirty="0">
                <a:solidFill>
                  <a:schemeClr val="accent2">
                    <a:lumMod val="20000"/>
                    <a:lumOff val="80000"/>
                  </a:schemeClr>
                </a:solidFill>
              </a:rPr>
              <a:t>, SO</a:t>
            </a:r>
            <a:r>
              <a:rPr lang="en-US" sz="1400" baseline="-25000" dirty="0">
                <a:solidFill>
                  <a:schemeClr val="accent2">
                    <a:lumMod val="20000"/>
                    <a:lumOff val="80000"/>
                  </a:schemeClr>
                </a:solidFill>
              </a:rPr>
              <a:t>4</a:t>
            </a:r>
            <a:r>
              <a:rPr lang="en-US" sz="1400" baseline="30000" dirty="0">
                <a:solidFill>
                  <a:schemeClr val="accent2">
                    <a:lumMod val="20000"/>
                    <a:lumOff val="80000"/>
                  </a:schemeClr>
                </a:solidFill>
              </a:rPr>
              <a:t>2–</a:t>
            </a:r>
            <a:r>
              <a:rPr lang="en-US" sz="1400" dirty="0">
                <a:solidFill>
                  <a:schemeClr val="accent2">
                    <a:lumMod val="20000"/>
                    <a:lumOff val="80000"/>
                  </a:schemeClr>
                </a:solidFill>
              </a:rPr>
              <a:t>, fumarate, or CO</a:t>
            </a:r>
            <a:r>
              <a:rPr lang="en-US" sz="1400" baseline="-25000" dirty="0">
                <a:solidFill>
                  <a:schemeClr val="accent2">
                    <a:lumMod val="20000"/>
                    <a:lumOff val="80000"/>
                  </a:schemeClr>
                </a:solidFill>
              </a:rPr>
              <a:t>2</a:t>
            </a:r>
            <a:r>
              <a:rPr lang="en-US" sz="1400" dirty="0">
                <a:solidFill>
                  <a:schemeClr val="accent2">
                    <a:lumMod val="20000"/>
                    <a:lumOff val="80000"/>
                  </a:schemeClr>
                </a:solidFill>
              </a:rPr>
              <a:t> </a:t>
            </a:r>
          </a:p>
        </p:txBody>
      </p:sp>
      <p:sp>
        <p:nvSpPr>
          <p:cNvPr id="10" name="Rectangle 9">
            <a:extLst>
              <a:ext uri="{FF2B5EF4-FFF2-40B4-BE49-F238E27FC236}">
                <a16:creationId xmlns:a16="http://schemas.microsoft.com/office/drawing/2014/main" id="{8C532F48-3239-4CD2-80E3-763DEA4D1DDF}"/>
              </a:ext>
            </a:extLst>
          </p:cNvPr>
          <p:cNvSpPr/>
          <p:nvPr/>
        </p:nvSpPr>
        <p:spPr>
          <a:xfrm>
            <a:off x="6322507" y="420371"/>
            <a:ext cx="2895344" cy="954107"/>
          </a:xfrm>
          <a:prstGeom prst="rect">
            <a:avLst/>
          </a:prstGeom>
        </p:spPr>
        <p:txBody>
          <a:bodyPr wrap="none">
            <a:spAutoFit/>
          </a:bodyPr>
          <a:lstStyle/>
          <a:p>
            <a:pPr algn="ctr"/>
            <a:r>
              <a:rPr lang="en-US" sz="2800" b="1" dirty="0"/>
              <a:t>Methanogens</a:t>
            </a:r>
          </a:p>
          <a:p>
            <a:pPr algn="ctr"/>
            <a:r>
              <a:rPr lang="en-US" sz="2800" b="1" dirty="0"/>
              <a:t>Anaerobic Respiration</a:t>
            </a:r>
            <a:endParaRPr lang="en-US" sz="2800" dirty="0"/>
          </a:p>
        </p:txBody>
      </p:sp>
      <p:sp>
        <p:nvSpPr>
          <p:cNvPr id="11" name="Rectangle 10">
            <a:extLst>
              <a:ext uri="{FF2B5EF4-FFF2-40B4-BE49-F238E27FC236}">
                <a16:creationId xmlns:a16="http://schemas.microsoft.com/office/drawing/2014/main" id="{41315C9B-C3E6-42C0-ADCC-A8D003A40ADC}"/>
              </a:ext>
            </a:extLst>
          </p:cNvPr>
          <p:cNvSpPr/>
          <p:nvPr/>
        </p:nvSpPr>
        <p:spPr>
          <a:xfrm>
            <a:off x="5921246" y="5853795"/>
            <a:ext cx="3617651" cy="830997"/>
          </a:xfrm>
          <a:prstGeom prst="rect">
            <a:avLst/>
          </a:prstGeom>
          <a:solidFill>
            <a:schemeClr val="tx1">
              <a:lumMod val="95000"/>
              <a:lumOff val="5000"/>
            </a:schemeClr>
          </a:solidFill>
        </p:spPr>
        <p:txBody>
          <a:bodyPr wrap="square">
            <a:spAutoFit/>
          </a:bodyPr>
          <a:lstStyle/>
          <a:p>
            <a:pPr algn="ctr"/>
            <a:r>
              <a:rPr lang="en-US" sz="2400" dirty="0">
                <a:solidFill>
                  <a:schemeClr val="accent2">
                    <a:lumMod val="20000"/>
                    <a:lumOff val="80000"/>
                  </a:schemeClr>
                </a:solidFill>
              </a:rPr>
              <a:t>Electron acceptors = </a:t>
            </a:r>
          </a:p>
          <a:p>
            <a:pPr algn="ctr"/>
            <a:r>
              <a:rPr lang="en-US" sz="2400" dirty="0">
                <a:solidFill>
                  <a:schemeClr val="accent2">
                    <a:lumMod val="20000"/>
                    <a:lumOff val="80000"/>
                  </a:schemeClr>
                </a:solidFill>
              </a:rPr>
              <a:t>NO</a:t>
            </a:r>
            <a:r>
              <a:rPr lang="en-US" sz="2400" baseline="-25000" dirty="0">
                <a:solidFill>
                  <a:schemeClr val="accent2">
                    <a:lumMod val="20000"/>
                    <a:lumOff val="80000"/>
                  </a:schemeClr>
                </a:solidFill>
              </a:rPr>
              <a:t>3</a:t>
            </a:r>
            <a:r>
              <a:rPr lang="en-US" sz="2400" baseline="30000" dirty="0">
                <a:solidFill>
                  <a:schemeClr val="accent2">
                    <a:lumMod val="20000"/>
                    <a:lumOff val="80000"/>
                  </a:schemeClr>
                </a:solidFill>
              </a:rPr>
              <a:t>–</a:t>
            </a:r>
            <a:r>
              <a:rPr lang="en-US" sz="2400" dirty="0">
                <a:solidFill>
                  <a:schemeClr val="accent2">
                    <a:lumMod val="20000"/>
                    <a:lumOff val="80000"/>
                  </a:schemeClr>
                </a:solidFill>
              </a:rPr>
              <a:t>, SO</a:t>
            </a:r>
            <a:r>
              <a:rPr lang="en-US" sz="2400" baseline="-25000" dirty="0">
                <a:solidFill>
                  <a:schemeClr val="accent2">
                    <a:lumMod val="20000"/>
                    <a:lumOff val="80000"/>
                  </a:schemeClr>
                </a:solidFill>
              </a:rPr>
              <a:t>4</a:t>
            </a:r>
            <a:r>
              <a:rPr lang="en-US" sz="2400" baseline="30000" dirty="0">
                <a:solidFill>
                  <a:schemeClr val="accent2">
                    <a:lumMod val="20000"/>
                    <a:lumOff val="80000"/>
                  </a:schemeClr>
                </a:solidFill>
              </a:rPr>
              <a:t>2–</a:t>
            </a:r>
            <a:r>
              <a:rPr lang="en-US" sz="2400" dirty="0">
                <a:solidFill>
                  <a:schemeClr val="accent2">
                    <a:lumMod val="20000"/>
                    <a:lumOff val="80000"/>
                  </a:schemeClr>
                </a:solidFill>
              </a:rPr>
              <a:t>, fumarate, or CO</a:t>
            </a:r>
            <a:r>
              <a:rPr lang="en-US" sz="2400" baseline="-25000" dirty="0">
                <a:solidFill>
                  <a:schemeClr val="accent2">
                    <a:lumMod val="20000"/>
                    <a:lumOff val="80000"/>
                  </a:schemeClr>
                </a:solidFill>
              </a:rPr>
              <a:t>2</a:t>
            </a:r>
            <a:r>
              <a:rPr lang="en-US" sz="2400" dirty="0">
                <a:solidFill>
                  <a:schemeClr val="accent2">
                    <a:lumMod val="20000"/>
                    <a:lumOff val="80000"/>
                  </a:schemeClr>
                </a:solidFill>
              </a:rPr>
              <a:t> </a:t>
            </a:r>
          </a:p>
        </p:txBody>
      </p:sp>
    </p:spTree>
    <p:extLst>
      <p:ext uri="{BB962C8B-B14F-4D97-AF65-F5344CB8AC3E}">
        <p14:creationId xmlns:p14="http://schemas.microsoft.com/office/powerpoint/2010/main" val="165653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1437-F510-4E37-B7C7-66ABF015939A}"/>
              </a:ext>
            </a:extLst>
          </p:cNvPr>
          <p:cNvSpPr>
            <a:spLocks noGrp="1"/>
          </p:cNvSpPr>
          <p:nvPr>
            <p:ph type="title"/>
          </p:nvPr>
        </p:nvSpPr>
        <p:spPr/>
        <p:txBody>
          <a:bodyPr/>
          <a:lstStyle/>
          <a:p>
            <a:r>
              <a:rPr lang="en-US" dirty="0"/>
              <a:t>The transition reaction</a:t>
            </a:r>
          </a:p>
        </p:txBody>
      </p:sp>
      <p:sp>
        <p:nvSpPr>
          <p:cNvPr id="3" name="Content Placeholder 2">
            <a:extLst>
              <a:ext uri="{FF2B5EF4-FFF2-40B4-BE49-F238E27FC236}">
                <a16:creationId xmlns:a16="http://schemas.microsoft.com/office/drawing/2014/main" id="{2D7C847A-970E-48FC-9E36-31F74BA3D177}"/>
              </a:ext>
            </a:extLst>
          </p:cNvPr>
          <p:cNvSpPr>
            <a:spLocks noGrp="1"/>
          </p:cNvSpPr>
          <p:nvPr>
            <p:ph idx="1"/>
          </p:nvPr>
        </p:nvSpPr>
        <p:spPr>
          <a:xfrm>
            <a:off x="838200" y="1825625"/>
            <a:ext cx="7211786" cy="4351338"/>
          </a:xfrm>
        </p:spPr>
        <p:txBody>
          <a:bodyPr>
            <a:normAutofit/>
          </a:bodyPr>
          <a:lstStyle/>
          <a:p>
            <a:r>
              <a:rPr lang="en-US" b="1" dirty="0"/>
              <a:t>In the transition reaction, each pyruvate molecule produced in glycolysis undergoes an oxidation reaction.</a:t>
            </a:r>
            <a:r>
              <a:rPr lang="en-US" dirty="0"/>
              <a:t> </a:t>
            </a:r>
          </a:p>
          <a:p>
            <a:endParaRPr lang="en-US" dirty="0"/>
          </a:p>
          <a:p>
            <a:r>
              <a:rPr lang="en-US" dirty="0"/>
              <a:t>Each pyruvate molecule is converted into acetyl CoA (or acetyl-coenzyme A)</a:t>
            </a:r>
          </a:p>
          <a:p>
            <a:endParaRPr lang="en-US" dirty="0"/>
          </a:p>
          <a:p>
            <a:r>
              <a:rPr lang="en-US" dirty="0"/>
              <a:t>Carbon dioxide and NADH+ are produced</a:t>
            </a:r>
          </a:p>
        </p:txBody>
      </p:sp>
      <p:sp>
        <p:nvSpPr>
          <p:cNvPr id="4" name="Rectangle: Rounded Corners 3">
            <a:extLst>
              <a:ext uri="{FF2B5EF4-FFF2-40B4-BE49-F238E27FC236}">
                <a16:creationId xmlns:a16="http://schemas.microsoft.com/office/drawing/2014/main" id="{F65F4701-AB92-42F6-BA22-2520D735E4B9}"/>
              </a:ext>
            </a:extLst>
          </p:cNvPr>
          <p:cNvSpPr/>
          <p:nvPr/>
        </p:nvSpPr>
        <p:spPr>
          <a:xfrm>
            <a:off x="10795902" y="1822419"/>
            <a:ext cx="1130756" cy="457200"/>
          </a:xfrm>
          <a:prstGeom prst="roundRect">
            <a:avLst/>
          </a:prstGeom>
          <a:solidFill>
            <a:srgbClr val="873A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Pyruvate</a:t>
            </a:r>
          </a:p>
        </p:txBody>
      </p:sp>
      <p:sp>
        <p:nvSpPr>
          <p:cNvPr id="6" name="Rectangle: Rounded Corners 5">
            <a:extLst>
              <a:ext uri="{FF2B5EF4-FFF2-40B4-BE49-F238E27FC236}">
                <a16:creationId xmlns:a16="http://schemas.microsoft.com/office/drawing/2014/main" id="{24F6D959-864A-4032-A930-87A8DFED5F3C}"/>
              </a:ext>
            </a:extLst>
          </p:cNvPr>
          <p:cNvSpPr/>
          <p:nvPr/>
        </p:nvSpPr>
        <p:spPr>
          <a:xfrm>
            <a:off x="10973708" y="4077616"/>
            <a:ext cx="937920" cy="555966"/>
          </a:xfrm>
          <a:prstGeom prst="roundRect">
            <a:avLst/>
          </a:prstGeom>
          <a:solidFill>
            <a:srgbClr val="873A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Acetyl CoA</a:t>
            </a:r>
          </a:p>
        </p:txBody>
      </p:sp>
      <p:pic>
        <p:nvPicPr>
          <p:cNvPr id="7" name="Picture 6" descr="A sign in the dark&#10;&#10;Description generated with high confidence">
            <a:extLst>
              <a:ext uri="{FF2B5EF4-FFF2-40B4-BE49-F238E27FC236}">
                <a16:creationId xmlns:a16="http://schemas.microsoft.com/office/drawing/2014/main" id="{482127CD-4028-4C0B-98C3-AFF2CA63E531}"/>
              </a:ext>
            </a:extLst>
          </p:cNvPr>
          <p:cNvPicPr>
            <a:picLocks noChangeAspect="1"/>
          </p:cNvPicPr>
          <p:nvPr/>
        </p:nvPicPr>
        <p:blipFill>
          <a:blip r:embed="rId2">
            <a:duotone>
              <a:prstClr val="black"/>
              <a:srgbClr val="C27AD8">
                <a:tint val="45000"/>
                <a:satMod val="400000"/>
              </a:srgbClr>
            </a:duotone>
            <a:extLst>
              <a:ext uri="{BEBA8EAE-BF5A-486C-A8C5-ECC9F3942E4B}">
                <a14:imgProps xmlns:a14="http://schemas.microsoft.com/office/drawing/2010/main">
                  <a14:imgLayer r:embed="rId3">
                    <a14:imgEffect>
                      <a14:artisticChalkSketch/>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9943815" y="2720228"/>
            <a:ext cx="1704174" cy="822956"/>
          </a:xfrm>
          <a:prstGeom prst="rect">
            <a:avLst/>
          </a:prstGeom>
        </p:spPr>
      </p:pic>
      <p:sp>
        <p:nvSpPr>
          <p:cNvPr id="8" name="Rectangle 7">
            <a:extLst>
              <a:ext uri="{FF2B5EF4-FFF2-40B4-BE49-F238E27FC236}">
                <a16:creationId xmlns:a16="http://schemas.microsoft.com/office/drawing/2014/main" id="{3204017A-A4DF-43DF-89A3-A6682D418EE8}"/>
              </a:ext>
            </a:extLst>
          </p:cNvPr>
          <p:cNvSpPr/>
          <p:nvPr/>
        </p:nvSpPr>
        <p:spPr>
          <a:xfrm>
            <a:off x="9622898" y="2783981"/>
            <a:ext cx="655949" cy="646331"/>
          </a:xfrm>
          <a:prstGeom prst="rect">
            <a:avLst/>
          </a:prstGeom>
        </p:spPr>
        <p:txBody>
          <a:bodyPr wrap="none">
            <a:spAutoFit/>
          </a:bodyPr>
          <a:lstStyle/>
          <a:p>
            <a:r>
              <a:rPr lang="en-US" dirty="0">
                <a:solidFill>
                  <a:srgbClr val="C27AD8"/>
                </a:solidFill>
              </a:rPr>
              <a:t>NADH</a:t>
            </a:r>
          </a:p>
          <a:p>
            <a:r>
              <a:rPr lang="en-US" dirty="0">
                <a:solidFill>
                  <a:srgbClr val="C27AD8"/>
                </a:solidFill>
              </a:rPr>
              <a:t>CO</a:t>
            </a:r>
            <a:r>
              <a:rPr lang="en-US" baseline="-25000" dirty="0">
                <a:solidFill>
                  <a:srgbClr val="C27AD8"/>
                </a:solidFill>
              </a:rPr>
              <a:t>2</a:t>
            </a:r>
          </a:p>
        </p:txBody>
      </p:sp>
      <p:pic>
        <p:nvPicPr>
          <p:cNvPr id="9" name="Picture 8" descr="A picture containing looking&#10;&#10;Description generated with high confidence">
            <a:extLst>
              <a:ext uri="{FF2B5EF4-FFF2-40B4-BE49-F238E27FC236}">
                <a16:creationId xmlns:a16="http://schemas.microsoft.com/office/drawing/2014/main" id="{991E0F97-103B-4A09-B207-6BB7C5B1D2C8}"/>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artisticMosiaicBubbles/>
                    </a14:imgEffect>
                  </a14:imgLayer>
                </a14:imgProps>
              </a:ext>
              <a:ext uri="{28A0092B-C50C-407E-A947-70E740481C1C}">
                <a14:useLocalDpi xmlns:a14="http://schemas.microsoft.com/office/drawing/2010/main" val="0"/>
              </a:ext>
            </a:extLst>
          </a:blip>
          <a:stretch>
            <a:fillRect/>
          </a:stretch>
        </p:blipFill>
        <p:spPr>
          <a:xfrm rot="8452591">
            <a:off x="9946175" y="2612366"/>
            <a:ext cx="811010" cy="489303"/>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id="{33962F8C-FFB5-4C79-83FE-99822B2EF5CC}"/>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77447" y="3822547"/>
            <a:ext cx="617765" cy="110053"/>
          </a:xfrm>
          <a:prstGeom prst="rect">
            <a:avLst/>
          </a:prstGeom>
        </p:spPr>
      </p:pic>
      <p:sp>
        <p:nvSpPr>
          <p:cNvPr id="11" name="Rectangle: Rounded Corners 10">
            <a:extLst>
              <a:ext uri="{FF2B5EF4-FFF2-40B4-BE49-F238E27FC236}">
                <a16:creationId xmlns:a16="http://schemas.microsoft.com/office/drawing/2014/main" id="{093FF237-B70D-4FF0-A4E2-45204247D630}"/>
              </a:ext>
            </a:extLst>
          </p:cNvPr>
          <p:cNvSpPr/>
          <p:nvPr/>
        </p:nvSpPr>
        <p:spPr>
          <a:xfrm>
            <a:off x="9526456" y="1842852"/>
            <a:ext cx="1130756" cy="457200"/>
          </a:xfrm>
          <a:prstGeom prst="roundRect">
            <a:avLst/>
          </a:prstGeom>
          <a:solidFill>
            <a:srgbClr val="873A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Pyruvate</a:t>
            </a:r>
          </a:p>
        </p:txBody>
      </p:sp>
      <p:sp>
        <p:nvSpPr>
          <p:cNvPr id="12" name="Rectangle: Rounded Corners 11">
            <a:extLst>
              <a:ext uri="{FF2B5EF4-FFF2-40B4-BE49-F238E27FC236}">
                <a16:creationId xmlns:a16="http://schemas.microsoft.com/office/drawing/2014/main" id="{87B99D3C-403C-46DA-B1C8-810ED128185B}"/>
              </a:ext>
            </a:extLst>
          </p:cNvPr>
          <p:cNvSpPr/>
          <p:nvPr/>
        </p:nvSpPr>
        <p:spPr>
          <a:xfrm>
            <a:off x="9857982" y="4095089"/>
            <a:ext cx="937920" cy="555966"/>
          </a:xfrm>
          <a:prstGeom prst="roundRect">
            <a:avLst/>
          </a:prstGeom>
          <a:solidFill>
            <a:srgbClr val="873A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Acetyl CoA</a:t>
            </a:r>
          </a:p>
        </p:txBody>
      </p:sp>
      <p:sp>
        <p:nvSpPr>
          <p:cNvPr id="13" name="Rectangle: Rounded Corners 12">
            <a:extLst>
              <a:ext uri="{FF2B5EF4-FFF2-40B4-BE49-F238E27FC236}">
                <a16:creationId xmlns:a16="http://schemas.microsoft.com/office/drawing/2014/main" id="{557B944F-447E-44B4-94E4-199E0CE46822}"/>
              </a:ext>
            </a:extLst>
          </p:cNvPr>
          <p:cNvSpPr/>
          <p:nvPr/>
        </p:nvSpPr>
        <p:spPr>
          <a:xfrm>
            <a:off x="10004475" y="212961"/>
            <a:ext cx="1481854" cy="555966"/>
          </a:xfrm>
          <a:prstGeom prst="round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en-US" dirty="0"/>
              <a:t>GLUCOSE</a:t>
            </a:r>
          </a:p>
        </p:txBody>
      </p:sp>
      <p:sp>
        <p:nvSpPr>
          <p:cNvPr id="14" name="Circle: Hollow 13">
            <a:extLst>
              <a:ext uri="{FF2B5EF4-FFF2-40B4-BE49-F238E27FC236}">
                <a16:creationId xmlns:a16="http://schemas.microsoft.com/office/drawing/2014/main" id="{C670142E-CD34-4D18-9071-66D511BB5298}"/>
              </a:ext>
            </a:extLst>
          </p:cNvPr>
          <p:cNvSpPr/>
          <p:nvPr/>
        </p:nvSpPr>
        <p:spPr>
          <a:xfrm>
            <a:off x="10119146" y="5057550"/>
            <a:ext cx="1478560" cy="1448480"/>
          </a:xfrm>
          <a:prstGeom prst="don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Krebs</a:t>
            </a:r>
          </a:p>
          <a:p>
            <a:pPr algn="ctr"/>
            <a:r>
              <a:rPr lang="en-US" dirty="0">
                <a:solidFill>
                  <a:schemeClr val="tx1"/>
                </a:solidFill>
              </a:rPr>
              <a:t>Cycle</a:t>
            </a:r>
          </a:p>
        </p:txBody>
      </p:sp>
      <p:pic>
        <p:nvPicPr>
          <p:cNvPr id="15" name="Picture 14" descr="A sign in the dark&#10;&#10;Description generated with high confidence">
            <a:extLst>
              <a:ext uri="{FF2B5EF4-FFF2-40B4-BE49-F238E27FC236}">
                <a16:creationId xmlns:a16="http://schemas.microsoft.com/office/drawing/2014/main" id="{A43D78C7-DD74-4B44-AD3B-2E5A7D6F3D85}"/>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0242768" y="1001308"/>
            <a:ext cx="1155744" cy="558116"/>
          </a:xfrm>
          <a:prstGeom prst="rect">
            <a:avLst/>
          </a:prstGeom>
        </p:spPr>
      </p:pic>
      <p:pic>
        <p:nvPicPr>
          <p:cNvPr id="16" name="Picture 15" descr="A sign in the dark&#10;&#10;Description generated with high confidence">
            <a:extLst>
              <a:ext uri="{FF2B5EF4-FFF2-40B4-BE49-F238E27FC236}">
                <a16:creationId xmlns:a16="http://schemas.microsoft.com/office/drawing/2014/main" id="{65347081-1071-466F-BF5B-ACE64BF8AD71}"/>
              </a:ext>
            </a:extLst>
          </p:cNvPr>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10625831" y="4698121"/>
            <a:ext cx="542938" cy="262188"/>
          </a:xfrm>
          <a:prstGeom prst="rect">
            <a:avLst/>
          </a:prstGeom>
        </p:spPr>
      </p:pic>
      <p:sp>
        <p:nvSpPr>
          <p:cNvPr id="17" name="Left Bracket 16">
            <a:extLst>
              <a:ext uri="{FF2B5EF4-FFF2-40B4-BE49-F238E27FC236}">
                <a16:creationId xmlns:a16="http://schemas.microsoft.com/office/drawing/2014/main" id="{3C1A2A32-B495-4FC0-B2E4-8CB9771E3765}"/>
              </a:ext>
            </a:extLst>
          </p:cNvPr>
          <p:cNvSpPr/>
          <p:nvPr/>
        </p:nvSpPr>
        <p:spPr>
          <a:xfrm>
            <a:off x="9066513" y="2123492"/>
            <a:ext cx="282137" cy="2268894"/>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58FF8E7F-EB8F-47FA-85A6-F52D6398846E}"/>
              </a:ext>
            </a:extLst>
          </p:cNvPr>
          <p:cNvSpPr/>
          <p:nvPr/>
        </p:nvSpPr>
        <p:spPr>
          <a:xfrm rot="16200000">
            <a:off x="7998211" y="3118021"/>
            <a:ext cx="1725152" cy="369332"/>
          </a:xfrm>
          <a:prstGeom prst="rect">
            <a:avLst/>
          </a:prstGeom>
        </p:spPr>
        <p:txBody>
          <a:bodyPr wrap="none">
            <a:spAutoFit/>
          </a:bodyPr>
          <a:lstStyle/>
          <a:p>
            <a:r>
              <a:rPr lang="en-US" dirty="0">
                <a:solidFill>
                  <a:srgbClr val="C27AD8"/>
                </a:solidFill>
              </a:rPr>
              <a:t>Transition Reaction</a:t>
            </a:r>
          </a:p>
        </p:txBody>
      </p:sp>
      <p:sp>
        <p:nvSpPr>
          <p:cNvPr id="19" name="Left Bracket 18">
            <a:extLst>
              <a:ext uri="{FF2B5EF4-FFF2-40B4-BE49-F238E27FC236}">
                <a16:creationId xmlns:a16="http://schemas.microsoft.com/office/drawing/2014/main" id="{B8B31F49-7F55-4753-83A9-84E4126F0E9A}"/>
              </a:ext>
            </a:extLst>
          </p:cNvPr>
          <p:cNvSpPr/>
          <p:nvPr/>
        </p:nvSpPr>
        <p:spPr>
          <a:xfrm flipV="1">
            <a:off x="9214775" y="457199"/>
            <a:ext cx="282137" cy="159381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0695FFEB-23FF-4D35-8360-004703E40B3F}"/>
              </a:ext>
            </a:extLst>
          </p:cNvPr>
          <p:cNvSpPr/>
          <p:nvPr/>
        </p:nvSpPr>
        <p:spPr>
          <a:xfrm rot="16200000">
            <a:off x="8546410" y="1128179"/>
            <a:ext cx="1019147" cy="369332"/>
          </a:xfrm>
          <a:prstGeom prst="rect">
            <a:avLst/>
          </a:prstGeom>
        </p:spPr>
        <p:txBody>
          <a:bodyPr wrap="square">
            <a:spAutoFit/>
          </a:bodyPr>
          <a:lstStyle/>
          <a:p>
            <a:r>
              <a:rPr lang="en-US" dirty="0">
                <a:solidFill>
                  <a:srgbClr val="0070C0"/>
                </a:solidFill>
              </a:rPr>
              <a:t>Glycolysis</a:t>
            </a:r>
          </a:p>
        </p:txBody>
      </p:sp>
      <p:sp>
        <p:nvSpPr>
          <p:cNvPr id="21" name="Left Bracket 20">
            <a:extLst>
              <a:ext uri="{FF2B5EF4-FFF2-40B4-BE49-F238E27FC236}">
                <a16:creationId xmlns:a16="http://schemas.microsoft.com/office/drawing/2014/main" id="{22E08DC9-76CF-47C0-94FA-16507354C150}"/>
              </a:ext>
            </a:extLst>
          </p:cNvPr>
          <p:cNvSpPr/>
          <p:nvPr/>
        </p:nvSpPr>
        <p:spPr>
          <a:xfrm flipV="1">
            <a:off x="9708625" y="5035581"/>
            <a:ext cx="282137" cy="159381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8177A2B4-7979-4315-AF94-2DA7F5052E3A}"/>
              </a:ext>
            </a:extLst>
          </p:cNvPr>
          <p:cNvSpPr/>
          <p:nvPr/>
        </p:nvSpPr>
        <p:spPr>
          <a:xfrm rot="16200000">
            <a:off x="8899775" y="5566075"/>
            <a:ext cx="1300117" cy="369332"/>
          </a:xfrm>
          <a:prstGeom prst="rect">
            <a:avLst/>
          </a:prstGeom>
        </p:spPr>
        <p:txBody>
          <a:bodyPr wrap="square">
            <a:spAutoFit/>
          </a:bodyPr>
          <a:lstStyle/>
          <a:p>
            <a:r>
              <a:rPr lang="en-US" dirty="0">
                <a:solidFill>
                  <a:srgbClr val="0070C0"/>
                </a:solidFill>
              </a:rPr>
              <a:t>TCA (Krebs)</a:t>
            </a:r>
          </a:p>
        </p:txBody>
      </p:sp>
    </p:spTree>
    <p:extLst>
      <p:ext uri="{BB962C8B-B14F-4D97-AF65-F5344CB8AC3E}">
        <p14:creationId xmlns:p14="http://schemas.microsoft.com/office/powerpoint/2010/main" val="4202217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A84ED-381E-4339-BF9D-99273B7EB445}"/>
              </a:ext>
            </a:extLst>
          </p:cNvPr>
          <p:cNvSpPr>
            <a:spLocks noGrp="1"/>
          </p:cNvSpPr>
          <p:nvPr>
            <p:ph idx="1"/>
          </p:nvPr>
        </p:nvSpPr>
        <p:spPr>
          <a:xfrm>
            <a:off x="582231" y="238124"/>
            <a:ext cx="10515600" cy="4351338"/>
          </a:xfrm>
        </p:spPr>
        <p:txBody>
          <a:bodyPr/>
          <a:lstStyle/>
          <a:p>
            <a:r>
              <a:rPr lang="en-US" dirty="0"/>
              <a:t>However, when you look at the periodic table, you will see why these alternatives kind of make since. </a:t>
            </a:r>
          </a:p>
        </p:txBody>
      </p:sp>
      <p:pic>
        <p:nvPicPr>
          <p:cNvPr id="5" name="Picture 4" descr="A screenshot of a cell phone&#10;&#10;Description generated with high confidence">
            <a:extLst>
              <a:ext uri="{FF2B5EF4-FFF2-40B4-BE49-F238E27FC236}">
                <a16:creationId xmlns:a16="http://schemas.microsoft.com/office/drawing/2014/main" id="{F5AE67B1-5441-4CA1-AC53-A790B535C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303" y="1171978"/>
            <a:ext cx="9383394" cy="5447898"/>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5E1C08B2-0FB3-46B8-BAF9-088FCCCA3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411" y="1099942"/>
            <a:ext cx="9628356" cy="5591970"/>
          </a:xfrm>
          <a:prstGeom prst="rect">
            <a:avLst/>
          </a:prstGeom>
        </p:spPr>
      </p:pic>
      <p:sp>
        <p:nvSpPr>
          <p:cNvPr id="6" name="Rectangle 5">
            <a:extLst>
              <a:ext uri="{FF2B5EF4-FFF2-40B4-BE49-F238E27FC236}">
                <a16:creationId xmlns:a16="http://schemas.microsoft.com/office/drawing/2014/main" id="{5658D336-18A4-40D9-9E86-B52D0BBBF42C}"/>
              </a:ext>
            </a:extLst>
          </p:cNvPr>
          <p:cNvSpPr/>
          <p:nvPr/>
        </p:nvSpPr>
        <p:spPr>
          <a:xfrm>
            <a:off x="9591220" y="5512876"/>
            <a:ext cx="1434846" cy="523220"/>
          </a:xfrm>
          <a:prstGeom prst="rect">
            <a:avLst/>
          </a:prstGeom>
        </p:spPr>
        <p:txBody>
          <a:bodyPr wrap="square">
            <a:spAutoFit/>
          </a:bodyPr>
          <a:lstStyle/>
          <a:p>
            <a:pPr algn="ctr"/>
            <a:r>
              <a:rPr lang="en-US" sz="1400" dirty="0">
                <a:solidFill>
                  <a:schemeClr val="accent2">
                    <a:lumMod val="20000"/>
                    <a:lumOff val="80000"/>
                  </a:schemeClr>
                </a:solidFill>
              </a:rPr>
              <a:t>NO</a:t>
            </a:r>
            <a:r>
              <a:rPr lang="en-US" sz="1400" baseline="-25000" dirty="0">
                <a:solidFill>
                  <a:schemeClr val="accent2">
                    <a:lumMod val="20000"/>
                    <a:lumOff val="80000"/>
                  </a:schemeClr>
                </a:solidFill>
              </a:rPr>
              <a:t>3</a:t>
            </a:r>
            <a:r>
              <a:rPr lang="en-US" sz="1400" baseline="30000" dirty="0">
                <a:solidFill>
                  <a:schemeClr val="accent2">
                    <a:lumMod val="20000"/>
                    <a:lumOff val="80000"/>
                  </a:schemeClr>
                </a:solidFill>
              </a:rPr>
              <a:t>–</a:t>
            </a:r>
            <a:r>
              <a:rPr lang="en-US" sz="1400" dirty="0">
                <a:solidFill>
                  <a:schemeClr val="accent2">
                    <a:lumMod val="20000"/>
                    <a:lumOff val="80000"/>
                  </a:schemeClr>
                </a:solidFill>
              </a:rPr>
              <a:t>, SO</a:t>
            </a:r>
            <a:r>
              <a:rPr lang="en-US" sz="1400" baseline="-25000" dirty="0">
                <a:solidFill>
                  <a:schemeClr val="accent2">
                    <a:lumMod val="20000"/>
                    <a:lumOff val="80000"/>
                  </a:schemeClr>
                </a:solidFill>
              </a:rPr>
              <a:t>4</a:t>
            </a:r>
            <a:r>
              <a:rPr lang="en-US" sz="1400" baseline="30000" dirty="0">
                <a:solidFill>
                  <a:schemeClr val="accent2">
                    <a:lumMod val="20000"/>
                    <a:lumOff val="80000"/>
                  </a:schemeClr>
                </a:solidFill>
              </a:rPr>
              <a:t>2–</a:t>
            </a:r>
            <a:r>
              <a:rPr lang="en-US" sz="1400" dirty="0">
                <a:solidFill>
                  <a:schemeClr val="accent2">
                    <a:lumMod val="20000"/>
                    <a:lumOff val="80000"/>
                  </a:schemeClr>
                </a:solidFill>
              </a:rPr>
              <a:t>, fumarate, or CO</a:t>
            </a:r>
            <a:r>
              <a:rPr lang="en-US" sz="1400" baseline="-25000" dirty="0">
                <a:solidFill>
                  <a:schemeClr val="accent2">
                    <a:lumMod val="20000"/>
                    <a:lumOff val="80000"/>
                  </a:schemeClr>
                </a:solidFill>
              </a:rPr>
              <a:t>2</a:t>
            </a:r>
            <a:r>
              <a:rPr lang="en-US" sz="1400" dirty="0">
                <a:solidFill>
                  <a:schemeClr val="accent2">
                    <a:lumMod val="20000"/>
                    <a:lumOff val="80000"/>
                  </a:schemeClr>
                </a:solidFill>
              </a:rPr>
              <a:t> </a:t>
            </a:r>
          </a:p>
        </p:txBody>
      </p:sp>
      <p:sp>
        <p:nvSpPr>
          <p:cNvPr id="8" name="Rectangle 7">
            <a:extLst>
              <a:ext uri="{FF2B5EF4-FFF2-40B4-BE49-F238E27FC236}">
                <a16:creationId xmlns:a16="http://schemas.microsoft.com/office/drawing/2014/main" id="{05B27907-E353-4E04-A513-E7345F2C1AD8}"/>
              </a:ext>
            </a:extLst>
          </p:cNvPr>
          <p:cNvSpPr/>
          <p:nvPr/>
        </p:nvSpPr>
        <p:spPr>
          <a:xfrm>
            <a:off x="5094678" y="3837792"/>
            <a:ext cx="3384209" cy="830997"/>
          </a:xfrm>
          <a:prstGeom prst="rect">
            <a:avLst/>
          </a:prstGeom>
          <a:solidFill>
            <a:schemeClr val="tx1"/>
          </a:solidFill>
        </p:spPr>
        <p:txBody>
          <a:bodyPr wrap="square">
            <a:spAutoFit/>
          </a:bodyPr>
          <a:lstStyle/>
          <a:p>
            <a:pPr algn="ctr"/>
            <a:r>
              <a:rPr lang="en-US" sz="2400" dirty="0">
                <a:solidFill>
                  <a:schemeClr val="accent2">
                    <a:lumMod val="20000"/>
                    <a:lumOff val="80000"/>
                  </a:schemeClr>
                </a:solidFill>
              </a:rPr>
              <a:t>NO</a:t>
            </a:r>
            <a:r>
              <a:rPr lang="en-US" sz="2400" baseline="-25000" dirty="0">
                <a:solidFill>
                  <a:schemeClr val="accent2">
                    <a:lumMod val="20000"/>
                    <a:lumOff val="80000"/>
                  </a:schemeClr>
                </a:solidFill>
              </a:rPr>
              <a:t>3</a:t>
            </a:r>
            <a:r>
              <a:rPr lang="en-US" sz="2400" baseline="30000" dirty="0">
                <a:solidFill>
                  <a:schemeClr val="accent2">
                    <a:lumMod val="20000"/>
                    <a:lumOff val="80000"/>
                  </a:schemeClr>
                </a:solidFill>
              </a:rPr>
              <a:t>–</a:t>
            </a:r>
            <a:r>
              <a:rPr lang="en-US" sz="2400" dirty="0">
                <a:solidFill>
                  <a:schemeClr val="accent2">
                    <a:lumMod val="20000"/>
                    <a:lumOff val="80000"/>
                  </a:schemeClr>
                </a:solidFill>
              </a:rPr>
              <a:t>, SO</a:t>
            </a:r>
            <a:r>
              <a:rPr lang="en-US" sz="2400" baseline="-25000" dirty="0">
                <a:solidFill>
                  <a:schemeClr val="accent2">
                    <a:lumMod val="20000"/>
                    <a:lumOff val="80000"/>
                  </a:schemeClr>
                </a:solidFill>
              </a:rPr>
              <a:t>4</a:t>
            </a:r>
            <a:r>
              <a:rPr lang="en-US" sz="2400" baseline="30000" dirty="0">
                <a:solidFill>
                  <a:schemeClr val="accent2">
                    <a:lumMod val="20000"/>
                    <a:lumOff val="80000"/>
                  </a:schemeClr>
                </a:solidFill>
              </a:rPr>
              <a:t>2–</a:t>
            </a:r>
            <a:r>
              <a:rPr lang="en-US" sz="2400" dirty="0">
                <a:solidFill>
                  <a:schemeClr val="accent2">
                    <a:lumMod val="20000"/>
                    <a:lumOff val="80000"/>
                  </a:schemeClr>
                </a:solidFill>
              </a:rPr>
              <a:t>, fumarate, or CO</a:t>
            </a:r>
            <a:r>
              <a:rPr lang="en-US" sz="2400" baseline="-25000" dirty="0">
                <a:solidFill>
                  <a:schemeClr val="accent2">
                    <a:lumMod val="20000"/>
                    <a:lumOff val="80000"/>
                  </a:schemeClr>
                </a:solidFill>
              </a:rPr>
              <a:t>2</a:t>
            </a:r>
            <a:r>
              <a:rPr lang="en-US" sz="2400" dirty="0">
                <a:solidFill>
                  <a:schemeClr val="accent2">
                    <a:lumMod val="20000"/>
                    <a:lumOff val="80000"/>
                  </a:schemeClr>
                </a:solidFill>
              </a:rPr>
              <a:t> </a:t>
            </a:r>
          </a:p>
        </p:txBody>
      </p:sp>
      <p:sp>
        <p:nvSpPr>
          <p:cNvPr id="2" name="Oval 1">
            <a:extLst>
              <a:ext uri="{FF2B5EF4-FFF2-40B4-BE49-F238E27FC236}">
                <a16:creationId xmlns:a16="http://schemas.microsoft.com/office/drawing/2014/main" id="{681F02AF-750A-4324-BCBF-0967CC7018F8}"/>
              </a:ext>
            </a:extLst>
          </p:cNvPr>
          <p:cNvSpPr/>
          <p:nvPr/>
        </p:nvSpPr>
        <p:spPr>
          <a:xfrm>
            <a:off x="7987349" y="2094197"/>
            <a:ext cx="695012" cy="63919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6720C3-2C62-4C0B-8535-99DE313593A2}"/>
              </a:ext>
            </a:extLst>
          </p:cNvPr>
          <p:cNvSpPr/>
          <p:nvPr/>
        </p:nvSpPr>
        <p:spPr>
          <a:xfrm>
            <a:off x="8478887" y="2022161"/>
            <a:ext cx="695012" cy="63919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5F880A-FFDE-4938-ADF5-51A178BF7D2D}"/>
              </a:ext>
            </a:extLst>
          </p:cNvPr>
          <p:cNvSpPr/>
          <p:nvPr/>
        </p:nvSpPr>
        <p:spPr>
          <a:xfrm>
            <a:off x="9040017" y="2503249"/>
            <a:ext cx="695012" cy="6573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81034F-5F43-4CF3-A70F-491BCEBF5187}"/>
              </a:ext>
            </a:extLst>
          </p:cNvPr>
          <p:cNvSpPr/>
          <p:nvPr/>
        </p:nvSpPr>
        <p:spPr>
          <a:xfrm>
            <a:off x="9078067" y="2022161"/>
            <a:ext cx="695012" cy="657376"/>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 shot of a computer&#10;&#10;Description generated with high confidence">
            <a:extLst>
              <a:ext uri="{FF2B5EF4-FFF2-40B4-BE49-F238E27FC236}">
                <a16:creationId xmlns:a16="http://schemas.microsoft.com/office/drawing/2014/main" id="{EE5B6A1C-9C5B-4B5A-89E9-A5DB2864B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56965" flipV="1">
            <a:off x="6529223" y="2520617"/>
            <a:ext cx="1663557" cy="1532851"/>
          </a:xfrm>
          <a:prstGeom prst="rect">
            <a:avLst/>
          </a:prstGeom>
        </p:spPr>
      </p:pic>
    </p:spTree>
    <p:extLst>
      <p:ext uri="{BB962C8B-B14F-4D97-AF65-F5344CB8AC3E}">
        <p14:creationId xmlns:p14="http://schemas.microsoft.com/office/powerpoint/2010/main" val="624998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125"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125" accel="50000" fill="hold">
                                          <p:stCondLst>
                                            <p:cond delay="125"/>
                                          </p:stCondLst>
                                        </p:cTn>
                                        <p:tgtEl>
                                          <p:spTgt spid="2"/>
                                        </p:tgtEl>
                                        <p:attrNameLst>
                                          <p:attrName>ppt_w</p:attrName>
                                        </p:attrNameLst>
                                      </p:cBhvr>
                                      <p:tavLst>
                                        <p:tav tm="0">
                                          <p:val>
                                            <p:strVal val="#ppt_w*.05"/>
                                          </p:val>
                                        </p:tav>
                                        <p:tav tm="100000">
                                          <p:val>
                                            <p:strVal val="#ppt_w"/>
                                          </p:val>
                                        </p:tav>
                                      </p:tavLst>
                                    </p:anim>
                                    <p:anim calcmode="lin" valueType="num">
                                      <p:cBhvr>
                                        <p:cTn id="10" dur="250" fill="hold"/>
                                        <p:tgtEl>
                                          <p:spTgt spid="2"/>
                                        </p:tgtEl>
                                        <p:attrNameLst>
                                          <p:attrName>ppt_h</p:attrName>
                                        </p:attrNameLst>
                                      </p:cBhvr>
                                      <p:tavLst>
                                        <p:tav tm="0">
                                          <p:val>
                                            <p:strVal val="#ppt_h"/>
                                          </p:val>
                                        </p:tav>
                                        <p:tav tm="100000">
                                          <p:val>
                                            <p:strVal val="#ppt_h"/>
                                          </p:val>
                                        </p:tav>
                                      </p:tavLst>
                                    </p:anim>
                                    <p:anim calcmode="lin" valueType="num">
                                      <p:cBhvr>
                                        <p:cTn id="11" dur="125"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125"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125" accel="50000" fill="hold">
                                          <p:stCondLst>
                                            <p:cond delay="125"/>
                                          </p:stCondLst>
                                        </p:cTn>
                                        <p:tgtEl>
                                          <p:spTgt spid="2"/>
                                        </p:tgtEl>
                                        <p:attrNameLst>
                                          <p:attrName>ppt_y</p:attrName>
                                        </p:attrNameLst>
                                      </p:cBhvr>
                                      <p:tavLst>
                                        <p:tav tm="0">
                                          <p:val>
                                            <p:strVal val="#ppt_y+.1"/>
                                          </p:val>
                                        </p:tav>
                                        <p:tav tm="100000">
                                          <p:val>
                                            <p:strVal val="#ppt_y"/>
                                          </p:val>
                                        </p:tav>
                                      </p:tavLst>
                                    </p:anim>
                                    <p:animEffect transition="in" filter="fade">
                                      <p:cBhvr>
                                        <p:cTn id="14" dur="250" decel="50000">
                                          <p:stCondLst>
                                            <p:cond delay="0"/>
                                          </p:stCondLst>
                                        </p:cTn>
                                        <p:tgtEl>
                                          <p:spTgt spid="2"/>
                                        </p:tgtEl>
                                      </p:cBhvr>
                                    </p:animEffect>
                                  </p:childTnLst>
                                </p:cTn>
                              </p:par>
                            </p:childTnLst>
                          </p:cTn>
                        </p:par>
                        <p:par>
                          <p:cTn id="15" fill="hold">
                            <p:stCondLst>
                              <p:cond delay="250"/>
                            </p:stCondLst>
                            <p:childTnLst>
                              <p:par>
                                <p:cTn id="16" presetID="25"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25"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9" dur="125"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0" dur="125" accel="50000" fill="hold">
                                          <p:stCondLst>
                                            <p:cond delay="125"/>
                                          </p:stCondLst>
                                        </p:cTn>
                                        <p:tgtEl>
                                          <p:spTgt spid="9"/>
                                        </p:tgtEl>
                                        <p:attrNameLst>
                                          <p:attrName>ppt_w</p:attrName>
                                        </p:attrNameLst>
                                      </p:cBhvr>
                                      <p:tavLst>
                                        <p:tav tm="0">
                                          <p:val>
                                            <p:strVal val="#ppt_w*.05"/>
                                          </p:val>
                                        </p:tav>
                                        <p:tav tm="100000">
                                          <p:val>
                                            <p:strVal val="#ppt_w"/>
                                          </p:val>
                                        </p:tav>
                                      </p:tavLst>
                                    </p:anim>
                                    <p:anim calcmode="lin" valueType="num">
                                      <p:cBhvr>
                                        <p:cTn id="21" dur="250" fill="hold"/>
                                        <p:tgtEl>
                                          <p:spTgt spid="9"/>
                                        </p:tgtEl>
                                        <p:attrNameLst>
                                          <p:attrName>ppt_h</p:attrName>
                                        </p:attrNameLst>
                                      </p:cBhvr>
                                      <p:tavLst>
                                        <p:tav tm="0">
                                          <p:val>
                                            <p:strVal val="#ppt_h"/>
                                          </p:val>
                                        </p:tav>
                                        <p:tav tm="100000">
                                          <p:val>
                                            <p:strVal val="#ppt_h"/>
                                          </p:val>
                                        </p:tav>
                                      </p:tavLst>
                                    </p:anim>
                                    <p:anim calcmode="lin" valueType="num">
                                      <p:cBhvr>
                                        <p:cTn id="22" dur="125"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3" dur="125"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4" dur="125" accel="50000" fill="hold">
                                          <p:stCondLst>
                                            <p:cond delay="125"/>
                                          </p:stCondLst>
                                        </p:cTn>
                                        <p:tgtEl>
                                          <p:spTgt spid="9"/>
                                        </p:tgtEl>
                                        <p:attrNameLst>
                                          <p:attrName>ppt_y</p:attrName>
                                        </p:attrNameLst>
                                      </p:cBhvr>
                                      <p:tavLst>
                                        <p:tav tm="0">
                                          <p:val>
                                            <p:strVal val="#ppt_y+.1"/>
                                          </p:val>
                                        </p:tav>
                                        <p:tav tm="100000">
                                          <p:val>
                                            <p:strVal val="#ppt_y"/>
                                          </p:val>
                                        </p:tav>
                                      </p:tavLst>
                                    </p:anim>
                                    <p:animEffect transition="in" filter="fade">
                                      <p:cBhvr>
                                        <p:cTn id="25" dur="250" decel="50000">
                                          <p:stCondLst>
                                            <p:cond delay="0"/>
                                          </p:stCondLst>
                                        </p:cTn>
                                        <p:tgtEl>
                                          <p:spTgt spid="9"/>
                                        </p:tgtEl>
                                      </p:cBhvr>
                                    </p:animEffect>
                                  </p:childTnLst>
                                </p:cTn>
                              </p:par>
                            </p:childTnLst>
                          </p:cTn>
                        </p:par>
                        <p:par>
                          <p:cTn id="26" fill="hold">
                            <p:stCondLst>
                              <p:cond delay="500"/>
                            </p:stCondLst>
                            <p:childTnLst>
                              <p:par>
                                <p:cTn id="27" presetID="25"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25"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0" dur="125"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1" dur="125" accel="50000" fill="hold">
                                          <p:stCondLst>
                                            <p:cond delay="125"/>
                                          </p:stCondLst>
                                        </p:cTn>
                                        <p:tgtEl>
                                          <p:spTgt spid="10"/>
                                        </p:tgtEl>
                                        <p:attrNameLst>
                                          <p:attrName>ppt_w</p:attrName>
                                        </p:attrNameLst>
                                      </p:cBhvr>
                                      <p:tavLst>
                                        <p:tav tm="0">
                                          <p:val>
                                            <p:strVal val="#ppt_w*.05"/>
                                          </p:val>
                                        </p:tav>
                                        <p:tav tm="100000">
                                          <p:val>
                                            <p:strVal val="#ppt_w"/>
                                          </p:val>
                                        </p:tav>
                                      </p:tavLst>
                                    </p:anim>
                                    <p:anim calcmode="lin" valueType="num">
                                      <p:cBhvr>
                                        <p:cTn id="32" dur="250" fill="hold"/>
                                        <p:tgtEl>
                                          <p:spTgt spid="10"/>
                                        </p:tgtEl>
                                        <p:attrNameLst>
                                          <p:attrName>ppt_h</p:attrName>
                                        </p:attrNameLst>
                                      </p:cBhvr>
                                      <p:tavLst>
                                        <p:tav tm="0">
                                          <p:val>
                                            <p:strVal val="#ppt_h"/>
                                          </p:val>
                                        </p:tav>
                                        <p:tav tm="100000">
                                          <p:val>
                                            <p:strVal val="#ppt_h"/>
                                          </p:val>
                                        </p:tav>
                                      </p:tavLst>
                                    </p:anim>
                                    <p:anim calcmode="lin" valueType="num">
                                      <p:cBhvr>
                                        <p:cTn id="33" dur="125"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4" dur="125"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5" dur="125" accel="50000" fill="hold">
                                          <p:stCondLst>
                                            <p:cond delay="125"/>
                                          </p:stCondLst>
                                        </p:cTn>
                                        <p:tgtEl>
                                          <p:spTgt spid="10"/>
                                        </p:tgtEl>
                                        <p:attrNameLst>
                                          <p:attrName>ppt_y</p:attrName>
                                        </p:attrNameLst>
                                      </p:cBhvr>
                                      <p:tavLst>
                                        <p:tav tm="0">
                                          <p:val>
                                            <p:strVal val="#ppt_y+.1"/>
                                          </p:val>
                                        </p:tav>
                                        <p:tav tm="100000">
                                          <p:val>
                                            <p:strVal val="#ppt_y"/>
                                          </p:val>
                                        </p:tav>
                                      </p:tavLst>
                                    </p:anim>
                                    <p:animEffect transition="in" filter="fade">
                                      <p:cBhvr>
                                        <p:cTn id="36" dur="250" decel="50000">
                                          <p:stCondLst>
                                            <p:cond delay="0"/>
                                          </p:stCondLst>
                                        </p:cTn>
                                        <p:tgtEl>
                                          <p:spTgt spid="10"/>
                                        </p:tgtEl>
                                      </p:cBhvr>
                                    </p:animEffect>
                                  </p:childTnLst>
                                </p:cTn>
                              </p:par>
                            </p:childTnLst>
                          </p:cTn>
                        </p:par>
                        <p:par>
                          <p:cTn id="37" fill="hold">
                            <p:stCondLst>
                              <p:cond delay="750"/>
                            </p:stCondLst>
                            <p:childTnLst>
                              <p:par>
                                <p:cTn id="38" presetID="25"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25"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1" dur="125"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2" dur="125" accel="50000" fill="hold">
                                          <p:stCondLst>
                                            <p:cond delay="125"/>
                                          </p:stCondLst>
                                        </p:cTn>
                                        <p:tgtEl>
                                          <p:spTgt spid="11"/>
                                        </p:tgtEl>
                                        <p:attrNameLst>
                                          <p:attrName>ppt_w</p:attrName>
                                        </p:attrNameLst>
                                      </p:cBhvr>
                                      <p:tavLst>
                                        <p:tav tm="0">
                                          <p:val>
                                            <p:strVal val="#ppt_w*.05"/>
                                          </p:val>
                                        </p:tav>
                                        <p:tav tm="100000">
                                          <p:val>
                                            <p:strVal val="#ppt_w"/>
                                          </p:val>
                                        </p:tav>
                                      </p:tavLst>
                                    </p:anim>
                                    <p:anim calcmode="lin" valueType="num">
                                      <p:cBhvr>
                                        <p:cTn id="43" dur="250" fill="hold"/>
                                        <p:tgtEl>
                                          <p:spTgt spid="11"/>
                                        </p:tgtEl>
                                        <p:attrNameLst>
                                          <p:attrName>ppt_h</p:attrName>
                                        </p:attrNameLst>
                                      </p:cBhvr>
                                      <p:tavLst>
                                        <p:tav tm="0">
                                          <p:val>
                                            <p:strVal val="#ppt_h"/>
                                          </p:val>
                                        </p:tav>
                                        <p:tav tm="100000">
                                          <p:val>
                                            <p:strVal val="#ppt_h"/>
                                          </p:val>
                                        </p:tav>
                                      </p:tavLst>
                                    </p:anim>
                                    <p:anim calcmode="lin" valueType="num">
                                      <p:cBhvr>
                                        <p:cTn id="44" dur="125"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5" dur="125"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6" dur="125" accel="50000" fill="hold">
                                          <p:stCondLst>
                                            <p:cond delay="125"/>
                                          </p:stCondLst>
                                        </p:cTn>
                                        <p:tgtEl>
                                          <p:spTgt spid="11"/>
                                        </p:tgtEl>
                                        <p:attrNameLst>
                                          <p:attrName>ppt_y</p:attrName>
                                        </p:attrNameLst>
                                      </p:cBhvr>
                                      <p:tavLst>
                                        <p:tav tm="0">
                                          <p:val>
                                            <p:strVal val="#ppt_y+.1"/>
                                          </p:val>
                                        </p:tav>
                                        <p:tav tm="100000">
                                          <p:val>
                                            <p:strVal val="#ppt_y"/>
                                          </p:val>
                                        </p:tav>
                                      </p:tavLst>
                                    </p:anim>
                                    <p:animEffect transition="in" filter="fade">
                                      <p:cBhvr>
                                        <p:cTn id="47" dur="250" decel="50000">
                                          <p:stCondLst>
                                            <p:cond delay="0"/>
                                          </p:stCondLst>
                                        </p:cTn>
                                        <p:tgtEl>
                                          <p:spTgt spid="11"/>
                                        </p:tgtEl>
                                      </p:cBhvr>
                                    </p:animEffect>
                                  </p:childTnLst>
                                </p:cTn>
                              </p:par>
                            </p:childTnLst>
                          </p:cTn>
                        </p:par>
                        <p:par>
                          <p:cTn id="48" fill="hold">
                            <p:stCondLst>
                              <p:cond delay="1000"/>
                            </p:stCondLst>
                            <p:childTnLst>
                              <p:par>
                                <p:cTn id="49" presetID="25"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25"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2" dur="125"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3" dur="125" accel="50000" fill="hold">
                                          <p:stCondLst>
                                            <p:cond delay="125"/>
                                          </p:stCondLst>
                                        </p:cTn>
                                        <p:tgtEl>
                                          <p:spTgt spid="12"/>
                                        </p:tgtEl>
                                        <p:attrNameLst>
                                          <p:attrName>ppt_w</p:attrName>
                                        </p:attrNameLst>
                                      </p:cBhvr>
                                      <p:tavLst>
                                        <p:tav tm="0">
                                          <p:val>
                                            <p:strVal val="#ppt_w*.05"/>
                                          </p:val>
                                        </p:tav>
                                        <p:tav tm="100000">
                                          <p:val>
                                            <p:strVal val="#ppt_w"/>
                                          </p:val>
                                        </p:tav>
                                      </p:tavLst>
                                    </p:anim>
                                    <p:anim calcmode="lin" valueType="num">
                                      <p:cBhvr>
                                        <p:cTn id="54" dur="250" fill="hold"/>
                                        <p:tgtEl>
                                          <p:spTgt spid="12"/>
                                        </p:tgtEl>
                                        <p:attrNameLst>
                                          <p:attrName>ppt_h</p:attrName>
                                        </p:attrNameLst>
                                      </p:cBhvr>
                                      <p:tavLst>
                                        <p:tav tm="0">
                                          <p:val>
                                            <p:strVal val="#ppt_h"/>
                                          </p:val>
                                        </p:tav>
                                        <p:tav tm="100000">
                                          <p:val>
                                            <p:strVal val="#ppt_h"/>
                                          </p:val>
                                        </p:tav>
                                      </p:tavLst>
                                    </p:anim>
                                    <p:anim calcmode="lin" valueType="num">
                                      <p:cBhvr>
                                        <p:cTn id="55" dur="125"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6" dur="125"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7" dur="125" accel="50000" fill="hold">
                                          <p:stCondLst>
                                            <p:cond delay="125"/>
                                          </p:stCondLst>
                                        </p:cTn>
                                        <p:tgtEl>
                                          <p:spTgt spid="12"/>
                                        </p:tgtEl>
                                        <p:attrNameLst>
                                          <p:attrName>ppt_y</p:attrName>
                                        </p:attrNameLst>
                                      </p:cBhvr>
                                      <p:tavLst>
                                        <p:tav tm="0">
                                          <p:val>
                                            <p:strVal val="#ppt_y+.1"/>
                                          </p:val>
                                        </p:tav>
                                        <p:tav tm="100000">
                                          <p:val>
                                            <p:strVal val="#ppt_y"/>
                                          </p:val>
                                        </p:tav>
                                      </p:tavLst>
                                    </p:anim>
                                    <p:animEffect transition="in" filter="fade">
                                      <p:cBhvr>
                                        <p:cTn id="58" dur="250" decel="50000">
                                          <p:stCondLst>
                                            <p:cond delay="0"/>
                                          </p:stCondLst>
                                        </p:cTn>
                                        <p:tgtEl>
                                          <p:spTgt spid="12"/>
                                        </p:tgtEl>
                                      </p:cBhvr>
                                    </p:animEffect>
                                  </p:childTnLst>
                                </p:cTn>
                              </p:par>
                            </p:childTnLst>
                          </p:cTn>
                        </p:par>
                        <p:par>
                          <p:cTn id="59" fill="hold">
                            <p:stCondLst>
                              <p:cond delay="1250"/>
                            </p:stCondLst>
                            <p:childTnLst>
                              <p:par>
                                <p:cTn id="60" presetID="49" presetClass="entr" presetSubtype="0" decel="10000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 calcmode="lin" valueType="num">
                                      <p:cBhvr>
                                        <p:cTn id="64" dur="500" fill="hold"/>
                                        <p:tgtEl>
                                          <p:spTgt spid="8"/>
                                        </p:tgtEl>
                                        <p:attrNameLst>
                                          <p:attrName>style.rotation</p:attrName>
                                        </p:attrNameLst>
                                      </p:cBhvr>
                                      <p:tavLst>
                                        <p:tav tm="0">
                                          <p:val>
                                            <p:fltVal val="360"/>
                                          </p:val>
                                        </p:tav>
                                        <p:tav tm="100000">
                                          <p:val>
                                            <p:fltVal val="0"/>
                                          </p:val>
                                        </p:tav>
                                      </p:tavLst>
                                    </p:anim>
                                    <p:animEffect transition="in" filter="fade">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9" grpId="0" animBg="1"/>
      <p:bldP spid="10"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7">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close up of a logo&#10;&#10;Description generated with high confidence">
            <a:extLst>
              <a:ext uri="{FF2B5EF4-FFF2-40B4-BE49-F238E27FC236}">
                <a16:creationId xmlns:a16="http://schemas.microsoft.com/office/drawing/2014/main" id="{F8454773-59F9-470C-840B-ECB0AB4AAF06}"/>
              </a:ext>
            </a:extLst>
          </p:cNvPr>
          <p:cNvPicPr>
            <a:picLocks noChangeAspect="1"/>
          </p:cNvPicPr>
          <p:nvPr/>
        </p:nvPicPr>
        <p:blipFill rotWithShape="1">
          <a:blip r:embed="rId2">
            <a:extLst>
              <a:ext uri="{28A0092B-C50C-407E-A947-70E740481C1C}">
                <a14:useLocalDpi xmlns:a14="http://schemas.microsoft.com/office/drawing/2010/main" val="0"/>
              </a:ext>
            </a:extLst>
          </a:blip>
          <a:srcRect l="768" r="256"/>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2" name="Title 1">
            <a:extLst>
              <a:ext uri="{FF2B5EF4-FFF2-40B4-BE49-F238E27FC236}">
                <a16:creationId xmlns:a16="http://schemas.microsoft.com/office/drawing/2014/main" id="{BF14113A-7162-4793-AA8B-B2DF3C8689E7}"/>
              </a:ext>
            </a:extLst>
          </p:cNvPr>
          <p:cNvSpPr>
            <a:spLocks noGrp="1"/>
          </p:cNvSpPr>
          <p:nvPr>
            <p:ph type="title"/>
          </p:nvPr>
        </p:nvSpPr>
        <p:spPr>
          <a:xfrm>
            <a:off x="675971" y="568517"/>
            <a:ext cx="5006336" cy="1325563"/>
          </a:xfrm>
        </p:spPr>
        <p:txBody>
          <a:bodyPr>
            <a:normAutofit/>
          </a:bodyPr>
          <a:lstStyle/>
          <a:p>
            <a:r>
              <a:rPr lang="en-US" sz="4100" dirty="0"/>
              <a:t>Anaerobic Respiration</a:t>
            </a:r>
          </a:p>
        </p:txBody>
      </p:sp>
      <p:sp>
        <p:nvSpPr>
          <p:cNvPr id="3" name="Content Placeholder 2">
            <a:extLst>
              <a:ext uri="{FF2B5EF4-FFF2-40B4-BE49-F238E27FC236}">
                <a16:creationId xmlns:a16="http://schemas.microsoft.com/office/drawing/2014/main" id="{025E18CC-D200-47BC-B6F6-0D8424903EE8}"/>
              </a:ext>
            </a:extLst>
          </p:cNvPr>
          <p:cNvSpPr>
            <a:spLocks noGrp="1"/>
          </p:cNvSpPr>
          <p:nvPr>
            <p:ph idx="1"/>
          </p:nvPr>
        </p:nvSpPr>
        <p:spPr>
          <a:xfrm>
            <a:off x="805543" y="1799925"/>
            <a:ext cx="5006336" cy="4253742"/>
          </a:xfrm>
        </p:spPr>
        <p:txBody>
          <a:bodyPr anchor="t">
            <a:normAutofit fontScale="85000" lnSpcReduction="10000"/>
          </a:bodyPr>
          <a:lstStyle/>
          <a:p>
            <a:r>
              <a:rPr lang="en-US" sz="3200" dirty="0"/>
              <a:t>In both aerobic and anaerobic respiration, the end goal is the same..</a:t>
            </a:r>
          </a:p>
          <a:p>
            <a:r>
              <a:rPr lang="en-US" sz="3200" dirty="0"/>
              <a:t>MAKE ATP by oxidative phosphorylation </a:t>
            </a:r>
          </a:p>
          <a:p>
            <a:r>
              <a:rPr lang="en-US" sz="3200" dirty="0"/>
              <a:t>- produces ATP by generating a proton motive force that can be used by ATP synthase to make ATP. </a:t>
            </a:r>
          </a:p>
          <a:p>
            <a:r>
              <a:rPr lang="en-US" sz="3200" dirty="0"/>
              <a:t>In anaerobic respiration, we use something BESIDES OXYGEN as the final electron acceptor. </a:t>
            </a:r>
          </a:p>
          <a:p>
            <a:pPr marL="0" indent="0">
              <a:buNone/>
            </a:pPr>
            <a:endParaRPr lang="en-US" sz="3200" dirty="0"/>
          </a:p>
        </p:txBody>
      </p:sp>
    </p:spTree>
    <p:extLst>
      <p:ext uri="{BB962C8B-B14F-4D97-AF65-F5344CB8AC3E}">
        <p14:creationId xmlns:p14="http://schemas.microsoft.com/office/powerpoint/2010/main" val="3829185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D6341024-AB32-48D6-A08C-D1FE6ABA1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82667" cy="6858000"/>
          </a:xfrm>
          <a:prstGeom prst="rect">
            <a:avLst/>
          </a:prstGeom>
        </p:spPr>
      </p:pic>
      <p:sp>
        <p:nvSpPr>
          <p:cNvPr id="2" name="Title 1">
            <a:extLst>
              <a:ext uri="{FF2B5EF4-FFF2-40B4-BE49-F238E27FC236}">
                <a16:creationId xmlns:a16="http://schemas.microsoft.com/office/drawing/2014/main" id="{3B1D6817-52F4-434D-9043-2FA3D6EB3E8B}"/>
              </a:ext>
            </a:extLst>
          </p:cNvPr>
          <p:cNvSpPr>
            <a:spLocks noGrp="1"/>
          </p:cNvSpPr>
          <p:nvPr>
            <p:ph type="title"/>
          </p:nvPr>
        </p:nvSpPr>
        <p:spPr/>
        <p:txBody>
          <a:bodyPr>
            <a:normAutofit fontScale="90000"/>
          </a:bodyPr>
          <a:lstStyle/>
          <a:p>
            <a:r>
              <a:rPr lang="en-US" altLang="en-US" dirty="0">
                <a:solidFill>
                  <a:srgbClr val="000000"/>
                </a:solidFill>
                <a:latin typeface="Times New Roman" panose="02020603050405020304" pitchFamily="18" charset="0"/>
                <a:cs typeface="Times New Roman" panose="02020603050405020304" pitchFamily="18" charset="0"/>
              </a:rPr>
              <a:t>nitrate reducers </a:t>
            </a:r>
            <a:br>
              <a:rPr lang="en-US" altLang="en-US" dirty="0">
                <a:solidFill>
                  <a:srgbClr val="000000"/>
                </a:solidFill>
                <a:latin typeface="Times New Roman" panose="02020603050405020304" pitchFamily="18" charset="0"/>
                <a:cs typeface="Times New Roman" panose="02020603050405020304" pitchFamily="18" charset="0"/>
              </a:rPr>
            </a:br>
            <a:r>
              <a:rPr lang="en-US" dirty="0"/>
              <a:t>Anaerobic Respiration / </a:t>
            </a:r>
            <a:br>
              <a:rPr lang="en-US" dirty="0"/>
            </a:br>
            <a:r>
              <a:rPr lang="en-US" dirty="0"/>
              <a:t>Nitrate Respiration</a:t>
            </a:r>
          </a:p>
        </p:txBody>
      </p:sp>
      <p:sp>
        <p:nvSpPr>
          <p:cNvPr id="3" name="Content Placeholder 2">
            <a:extLst>
              <a:ext uri="{FF2B5EF4-FFF2-40B4-BE49-F238E27FC236}">
                <a16:creationId xmlns:a16="http://schemas.microsoft.com/office/drawing/2014/main" id="{A6CBC7BB-1312-4952-8EF3-549DF97358B2}"/>
              </a:ext>
            </a:extLst>
          </p:cNvPr>
          <p:cNvSpPr>
            <a:spLocks noGrp="1"/>
          </p:cNvSpPr>
          <p:nvPr>
            <p:ph idx="1"/>
          </p:nvPr>
        </p:nvSpPr>
        <p:spPr>
          <a:xfrm>
            <a:off x="838200" y="1825625"/>
            <a:ext cx="5084135" cy="4351338"/>
          </a:xfrm>
        </p:spPr>
        <p:txBody>
          <a:bodyPr/>
          <a:lstStyle/>
          <a:p>
            <a:r>
              <a:rPr lang="en-US" dirty="0"/>
              <a:t>A large group of anaerobic respirers are the nitrate reducers.</a:t>
            </a:r>
          </a:p>
          <a:p>
            <a:endParaRPr lang="en-US" dirty="0"/>
          </a:p>
        </p:txBody>
      </p:sp>
      <p:sp>
        <p:nvSpPr>
          <p:cNvPr id="4" name="Rectangle 1">
            <a:extLst>
              <a:ext uri="{FF2B5EF4-FFF2-40B4-BE49-F238E27FC236}">
                <a16:creationId xmlns:a16="http://schemas.microsoft.com/office/drawing/2014/main" id="{6AC699B4-B0B3-43A0-886C-4DD822D3B4ED}"/>
              </a:ext>
            </a:extLst>
          </p:cNvPr>
          <p:cNvSpPr>
            <a:spLocks noChangeArrowheads="1"/>
          </p:cNvSpPr>
          <p:nvPr/>
        </p:nvSpPr>
        <p:spPr bwMode="auto">
          <a:xfrm>
            <a:off x="1006474" y="2723455"/>
            <a:ext cx="4352335" cy="40501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95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 nitrate reducers use NO</a:t>
            </a:r>
            <a:r>
              <a:rPr kumimoji="0" lang="en-US" altLang="en-US" sz="32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3</a:t>
            </a:r>
            <a:r>
              <a:rPr kumimoji="0" lang="en-US" altLang="en-US" sz="32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ion as the final electron acceptor.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Nitrate Reducers.                                                                                                </a:t>
            </a:r>
            <a:endParaRPr kumimoji="0" lang="en-US" altLang="en-US" sz="3200" b="0" i="0" u="none" strike="noStrike" cap="none" normalizeH="0" baseline="0" dirty="0">
              <a:ln>
                <a:noFill/>
              </a:ln>
              <a:solidFill>
                <a:schemeClr val="tx1"/>
              </a:solidFill>
              <a:effectLst/>
            </a:endParaRPr>
          </a:p>
        </p:txBody>
      </p:sp>
      <p:pic>
        <p:nvPicPr>
          <p:cNvPr id="5122" name="Picture 2" descr="Image ch4e5.jpg">
            <a:extLst>
              <a:ext uri="{FF2B5EF4-FFF2-40B4-BE49-F238E27FC236}">
                <a16:creationId xmlns:a16="http://schemas.microsoft.com/office/drawing/2014/main" id="{0A7A6A55-E20B-4710-9251-0E25BCA00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2493288"/>
            <a:ext cx="2676525" cy="1905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Table 4-6. Nitrate Reducers.">
            <a:hlinkClick r:id="rId4" tooltip="Table 4-6"/>
            <a:extLst>
              <a:ext uri="{FF2B5EF4-FFF2-40B4-BE49-F238E27FC236}">
                <a16:creationId xmlns:a16="http://schemas.microsoft.com/office/drawing/2014/main" id="{0ED2DFBD-F111-4805-BEA5-5C747802B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22829838"/>
            <a:ext cx="19431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ch4e6.jpg">
            <a:extLst>
              <a:ext uri="{FF2B5EF4-FFF2-40B4-BE49-F238E27FC236}">
                <a16:creationId xmlns:a16="http://schemas.microsoft.com/office/drawing/2014/main" id="{1965E795-DCD8-40E0-BF6B-701C6E8CCD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24674513"/>
            <a:ext cx="3981450" cy="524827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8FE00AD0-907E-4F78-A88E-DFA8FCCFB2DB}"/>
              </a:ext>
            </a:extLst>
          </p:cNvPr>
          <p:cNvSpPr/>
          <p:nvPr/>
        </p:nvSpPr>
        <p:spPr>
          <a:xfrm>
            <a:off x="9778484" y="5656244"/>
            <a:ext cx="1233377" cy="1062703"/>
          </a:xfrm>
          <a:prstGeom prst="ellipse">
            <a:avLst/>
          </a:prstGeom>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dirty="0">
                <a:solidFill>
                  <a:srgbClr val="C00000"/>
                </a:solidFill>
              </a:rPr>
              <a:t>NO</a:t>
            </a:r>
            <a:r>
              <a:rPr lang="en-US" sz="3200" baseline="-25000" dirty="0">
                <a:solidFill>
                  <a:srgbClr val="C00000"/>
                </a:solidFill>
              </a:rPr>
              <a:t>3</a:t>
            </a:r>
            <a:r>
              <a:rPr lang="en-US" sz="3200" baseline="30000" dirty="0">
                <a:solidFill>
                  <a:srgbClr val="C00000"/>
                </a:solidFill>
              </a:rPr>
              <a:t>-</a:t>
            </a:r>
          </a:p>
        </p:txBody>
      </p:sp>
      <p:sp>
        <p:nvSpPr>
          <p:cNvPr id="7" name="Rectangle 6">
            <a:extLst>
              <a:ext uri="{FF2B5EF4-FFF2-40B4-BE49-F238E27FC236}">
                <a16:creationId xmlns:a16="http://schemas.microsoft.com/office/drawing/2014/main" id="{225FF653-361F-4F46-964D-45628BC96463}"/>
              </a:ext>
            </a:extLst>
          </p:cNvPr>
          <p:cNvSpPr/>
          <p:nvPr/>
        </p:nvSpPr>
        <p:spPr>
          <a:xfrm>
            <a:off x="6096000" y="365125"/>
            <a:ext cx="3172047" cy="954107"/>
          </a:xfrm>
          <a:prstGeom prst="rect">
            <a:avLst/>
          </a:prstGeom>
          <a:solidFill>
            <a:schemeClr val="bg1"/>
          </a:solidFill>
        </p:spPr>
        <p:txBody>
          <a:bodyPr wrap="square">
            <a:spAutoFit/>
          </a:bodyPr>
          <a:lstStyle/>
          <a:p>
            <a:pPr algn="ctr"/>
            <a:r>
              <a:rPr lang="en-US" sz="2800" dirty="0"/>
              <a:t>Anaerobic Respiration / </a:t>
            </a:r>
            <a:br>
              <a:rPr lang="en-US" sz="2800" dirty="0"/>
            </a:br>
            <a:r>
              <a:rPr lang="en-US" sz="2800" dirty="0"/>
              <a:t>Nitrate Respiration</a:t>
            </a:r>
          </a:p>
        </p:txBody>
      </p:sp>
      <p:sp>
        <p:nvSpPr>
          <p:cNvPr id="11" name="Rectangle 10">
            <a:extLst>
              <a:ext uri="{FF2B5EF4-FFF2-40B4-BE49-F238E27FC236}">
                <a16:creationId xmlns:a16="http://schemas.microsoft.com/office/drawing/2014/main" id="{A7372DA3-DBAC-478A-993E-A5049562A8C2}"/>
              </a:ext>
            </a:extLst>
          </p:cNvPr>
          <p:cNvSpPr/>
          <p:nvPr/>
        </p:nvSpPr>
        <p:spPr>
          <a:xfrm>
            <a:off x="9516140" y="73799"/>
            <a:ext cx="2662527" cy="1815882"/>
          </a:xfrm>
          <a:prstGeom prst="rect">
            <a:avLst/>
          </a:prstGeom>
          <a:solidFill>
            <a:schemeClr val="bg1"/>
          </a:solidFill>
        </p:spPr>
        <p:txBody>
          <a:bodyPr wrap="square">
            <a:spAutoFit/>
          </a:bodyPr>
          <a:lstStyle/>
          <a:p>
            <a:pPr algn="ctr"/>
            <a:endParaRPr lang="en-US" sz="2800" dirty="0"/>
          </a:p>
          <a:p>
            <a:pPr algn="ctr"/>
            <a:endParaRPr lang="en-US" sz="2800" dirty="0"/>
          </a:p>
          <a:p>
            <a:pPr algn="ctr"/>
            <a:endParaRPr lang="en-US" sz="2800" dirty="0"/>
          </a:p>
          <a:p>
            <a:pPr algn="ctr"/>
            <a:endParaRPr lang="en-US" sz="2800" dirty="0"/>
          </a:p>
        </p:txBody>
      </p:sp>
    </p:spTree>
    <p:extLst>
      <p:ext uri="{BB962C8B-B14F-4D97-AF65-F5344CB8AC3E}">
        <p14:creationId xmlns:p14="http://schemas.microsoft.com/office/powerpoint/2010/main" val="1205836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3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1" name="Picture 2" descr="https://www.researchgate.net/profile/Fatemah_Allam/post/What_is_the_main_difference_in_the_electron_transport_chain_systems_between_aerobic_and_anaerobic_bacteria/attachment/59d63c01c49f478072ea796a/AS:273746563141643@1442277674866/image/ETC+in+anaerobic+bacteria.jpg">
            <a:extLst>
              <a:ext uri="{FF2B5EF4-FFF2-40B4-BE49-F238E27FC236}">
                <a16:creationId xmlns:a16="http://schemas.microsoft.com/office/drawing/2014/main" id="{36FDCD7D-60BC-4320-9487-E46309CC26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6666" y="643467"/>
            <a:ext cx="7958667"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D9FE6F4-F46B-4045-A533-90971092E888}"/>
              </a:ext>
            </a:extLst>
          </p:cNvPr>
          <p:cNvSpPr/>
          <p:nvPr/>
        </p:nvSpPr>
        <p:spPr>
          <a:xfrm>
            <a:off x="996274" y="3913094"/>
            <a:ext cx="9943748" cy="523220"/>
          </a:xfrm>
          <a:prstGeom prst="rect">
            <a:avLst/>
          </a:prstGeom>
        </p:spPr>
        <p:txBody>
          <a:bodyPr wrap="none">
            <a:spAutoFit/>
          </a:bodyPr>
          <a:lstStyle/>
          <a:p>
            <a:r>
              <a:rPr lang="en-US" sz="2800" dirty="0">
                <a:solidFill>
                  <a:srgbClr val="FF0066"/>
                </a:solidFill>
              </a:rPr>
              <a:t>NO</a:t>
            </a:r>
            <a:r>
              <a:rPr lang="en-US" sz="2800" baseline="-25000" dirty="0">
                <a:solidFill>
                  <a:srgbClr val="FF0066"/>
                </a:solidFill>
              </a:rPr>
              <a:t>3</a:t>
            </a:r>
            <a:r>
              <a:rPr lang="en-US" sz="2800" baseline="30000" dirty="0">
                <a:solidFill>
                  <a:srgbClr val="FF0066"/>
                </a:solidFill>
              </a:rPr>
              <a:t>–</a:t>
            </a:r>
            <a:r>
              <a:rPr lang="en-US" sz="2800" dirty="0">
                <a:solidFill>
                  <a:srgbClr val="FF0066"/>
                </a:solidFill>
              </a:rPr>
              <a:t>, is used as the final electron acceptor for the anaerobic bacteria </a:t>
            </a:r>
            <a:r>
              <a:rPr lang="en-US" sz="2800" i="1" dirty="0">
                <a:solidFill>
                  <a:srgbClr val="FF0066"/>
                </a:solidFill>
              </a:rPr>
              <a:t>E. coli</a:t>
            </a:r>
            <a:r>
              <a:rPr lang="en-US" sz="2800" dirty="0">
                <a:solidFill>
                  <a:srgbClr val="FF0066"/>
                </a:solidFill>
              </a:rPr>
              <a:t>. </a:t>
            </a:r>
          </a:p>
        </p:txBody>
      </p:sp>
      <p:sp>
        <p:nvSpPr>
          <p:cNvPr id="4" name="Rectangle 3">
            <a:extLst>
              <a:ext uri="{FF2B5EF4-FFF2-40B4-BE49-F238E27FC236}">
                <a16:creationId xmlns:a16="http://schemas.microsoft.com/office/drawing/2014/main" id="{ECC38266-101F-452B-B000-903BECD65F88}"/>
              </a:ext>
            </a:extLst>
          </p:cNvPr>
          <p:cNvSpPr/>
          <p:nvPr/>
        </p:nvSpPr>
        <p:spPr>
          <a:xfrm>
            <a:off x="6308912" y="533731"/>
            <a:ext cx="5125121" cy="369332"/>
          </a:xfrm>
          <a:prstGeom prst="rect">
            <a:avLst/>
          </a:prstGeom>
        </p:spPr>
        <p:txBody>
          <a:bodyPr wrap="none">
            <a:spAutoFit/>
          </a:bodyPr>
          <a:lstStyle/>
          <a:p>
            <a:r>
              <a:rPr lang="en-US" dirty="0">
                <a:solidFill>
                  <a:srgbClr val="FF0066"/>
                </a:solidFill>
              </a:rPr>
              <a:t>https://www.ncbi.nlm.nih.gov/books/NBK7919/#mmed_ch4</a:t>
            </a:r>
          </a:p>
        </p:txBody>
      </p:sp>
    </p:spTree>
    <p:extLst>
      <p:ext uri="{BB962C8B-B14F-4D97-AF65-F5344CB8AC3E}">
        <p14:creationId xmlns:p14="http://schemas.microsoft.com/office/powerpoint/2010/main" val="177148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map&#10;&#10;Description generated with high confidence">
            <a:extLst>
              <a:ext uri="{FF2B5EF4-FFF2-40B4-BE49-F238E27FC236}">
                <a16:creationId xmlns:a16="http://schemas.microsoft.com/office/drawing/2014/main" id="{2BDD7612-4A85-4899-B98F-9845A4897A17}"/>
              </a:ext>
            </a:extLst>
          </p:cNvPr>
          <p:cNvPicPr>
            <a:picLocks noChangeAspect="1"/>
          </p:cNvPicPr>
          <p:nvPr/>
        </p:nvPicPr>
        <p:blipFill rotWithShape="1">
          <a:blip r:embed="rId2"/>
          <a:srcRect r="3714" b="-2"/>
          <a:stretch/>
        </p:blipFill>
        <p:spPr>
          <a:xfrm>
            <a:off x="4040372" y="1356501"/>
            <a:ext cx="8025809" cy="5501499"/>
          </a:xfrm>
          <a:prstGeom prst="rect">
            <a:avLst/>
          </a:prstGeom>
        </p:spPr>
      </p:pic>
      <p:sp>
        <p:nvSpPr>
          <p:cNvPr id="3" name="Content Placeholder 2">
            <a:extLst>
              <a:ext uri="{FF2B5EF4-FFF2-40B4-BE49-F238E27FC236}">
                <a16:creationId xmlns:a16="http://schemas.microsoft.com/office/drawing/2014/main" id="{025E18CC-D200-47BC-B6F6-0D8424903EE8}"/>
              </a:ext>
            </a:extLst>
          </p:cNvPr>
          <p:cNvSpPr>
            <a:spLocks noGrp="1"/>
          </p:cNvSpPr>
          <p:nvPr>
            <p:ph idx="1"/>
          </p:nvPr>
        </p:nvSpPr>
        <p:spPr>
          <a:xfrm>
            <a:off x="593650" y="1931581"/>
            <a:ext cx="2649279" cy="4351338"/>
          </a:xfrm>
        </p:spPr>
        <p:txBody>
          <a:bodyPr>
            <a:normAutofit lnSpcReduction="10000"/>
          </a:bodyPr>
          <a:lstStyle/>
          <a:p>
            <a:r>
              <a:rPr lang="en-US" sz="2400" dirty="0"/>
              <a:t>This electron transport chain has different enzymes too.</a:t>
            </a:r>
          </a:p>
          <a:p>
            <a:r>
              <a:rPr lang="en-US" sz="2400" dirty="0"/>
              <a:t>Different species can process the nitrate into different end products. Generation of the proton motive force that can be used by the ATP synthase, is still the same.</a:t>
            </a:r>
          </a:p>
          <a:p>
            <a:pPr marL="0" indent="0">
              <a:buNone/>
            </a:pPr>
            <a:endParaRPr lang="en-US" sz="2400" dirty="0"/>
          </a:p>
        </p:txBody>
      </p:sp>
      <p:sp>
        <p:nvSpPr>
          <p:cNvPr id="19" name="Title 1">
            <a:extLst>
              <a:ext uri="{FF2B5EF4-FFF2-40B4-BE49-F238E27FC236}">
                <a16:creationId xmlns:a16="http://schemas.microsoft.com/office/drawing/2014/main" id="{4AA46100-2239-49AC-9495-FE6DC67E89A8}"/>
              </a:ext>
            </a:extLst>
          </p:cNvPr>
          <p:cNvSpPr>
            <a:spLocks noGrp="1"/>
          </p:cNvSpPr>
          <p:nvPr>
            <p:ph type="title"/>
          </p:nvPr>
        </p:nvSpPr>
        <p:spPr>
          <a:xfrm>
            <a:off x="838200" y="365125"/>
            <a:ext cx="10515600" cy="1325563"/>
          </a:xfrm>
        </p:spPr>
        <p:txBody>
          <a:bodyPr>
            <a:normAutofit/>
          </a:bodyPr>
          <a:lstStyle/>
          <a:p>
            <a:pPr algn="ctr"/>
            <a:r>
              <a:rPr lang="en-US" dirty="0"/>
              <a:t>Anaerobic Bacterial Metabolism –</a:t>
            </a:r>
            <a:br>
              <a:rPr lang="en-US" dirty="0"/>
            </a:br>
            <a:r>
              <a:rPr lang="en-US" dirty="0"/>
              <a:t> Nitrate Respiration</a:t>
            </a:r>
          </a:p>
        </p:txBody>
      </p:sp>
    </p:spTree>
    <p:extLst>
      <p:ext uri="{BB962C8B-B14F-4D97-AF65-F5344CB8AC3E}">
        <p14:creationId xmlns:p14="http://schemas.microsoft.com/office/powerpoint/2010/main" val="2161475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D6341024-AB32-48D6-A08C-D1FE6ABA1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82667" cy="6858000"/>
          </a:xfrm>
          <a:prstGeom prst="rect">
            <a:avLst/>
          </a:prstGeom>
        </p:spPr>
      </p:pic>
      <p:sp>
        <p:nvSpPr>
          <p:cNvPr id="2" name="Title 1">
            <a:extLst>
              <a:ext uri="{FF2B5EF4-FFF2-40B4-BE49-F238E27FC236}">
                <a16:creationId xmlns:a16="http://schemas.microsoft.com/office/drawing/2014/main" id="{3B1D6817-52F4-434D-9043-2FA3D6EB3E8B}"/>
              </a:ext>
            </a:extLst>
          </p:cNvPr>
          <p:cNvSpPr>
            <a:spLocks noGrp="1"/>
          </p:cNvSpPr>
          <p:nvPr>
            <p:ph type="title"/>
          </p:nvPr>
        </p:nvSpPr>
        <p:spPr/>
        <p:txBody>
          <a:bodyPr>
            <a:normAutofit fontScale="90000"/>
          </a:bodyPr>
          <a:lstStyle/>
          <a:p>
            <a:r>
              <a:rPr lang="en-US" altLang="en-US" dirty="0">
                <a:solidFill>
                  <a:srgbClr val="000000"/>
                </a:solidFill>
                <a:latin typeface="Times New Roman" panose="02020603050405020304" pitchFamily="18" charset="0"/>
                <a:cs typeface="Times New Roman" panose="02020603050405020304" pitchFamily="18" charset="0"/>
              </a:rPr>
              <a:t>Sulfate reducers </a:t>
            </a:r>
            <a:br>
              <a:rPr lang="en-US" altLang="en-US" dirty="0">
                <a:solidFill>
                  <a:srgbClr val="000000"/>
                </a:solidFill>
                <a:latin typeface="Times New Roman" panose="02020603050405020304" pitchFamily="18" charset="0"/>
                <a:cs typeface="Times New Roman" panose="02020603050405020304" pitchFamily="18" charset="0"/>
              </a:rPr>
            </a:br>
            <a:r>
              <a:rPr lang="en-US" dirty="0"/>
              <a:t>Anaerobic Respiration / </a:t>
            </a:r>
            <a:br>
              <a:rPr lang="en-US" dirty="0"/>
            </a:br>
            <a:r>
              <a:rPr lang="en-US" dirty="0"/>
              <a:t>Sulfate Respiration</a:t>
            </a:r>
          </a:p>
        </p:txBody>
      </p:sp>
      <p:sp>
        <p:nvSpPr>
          <p:cNvPr id="3" name="Content Placeholder 2">
            <a:extLst>
              <a:ext uri="{FF2B5EF4-FFF2-40B4-BE49-F238E27FC236}">
                <a16:creationId xmlns:a16="http://schemas.microsoft.com/office/drawing/2014/main" id="{A6CBC7BB-1312-4952-8EF3-549DF97358B2}"/>
              </a:ext>
            </a:extLst>
          </p:cNvPr>
          <p:cNvSpPr>
            <a:spLocks noGrp="1"/>
          </p:cNvSpPr>
          <p:nvPr>
            <p:ph idx="1"/>
          </p:nvPr>
        </p:nvSpPr>
        <p:spPr>
          <a:xfrm>
            <a:off x="838200" y="2857499"/>
            <a:ext cx="5084135" cy="3319463"/>
          </a:xfrm>
        </p:spPr>
        <p:txBody>
          <a:bodyPr/>
          <a:lstStyle/>
          <a:p>
            <a:r>
              <a:rPr lang="en-US" dirty="0"/>
              <a:t>Sulfur and sulfurous compound can be used in replacement of oxygen in the electron transport chain to generation of the proton motive force that can be used by the ATP synthase, is still the same.</a:t>
            </a:r>
          </a:p>
          <a:p>
            <a:endParaRPr lang="en-US" dirty="0"/>
          </a:p>
        </p:txBody>
      </p:sp>
      <p:pic>
        <p:nvPicPr>
          <p:cNvPr id="5122" name="Picture 2" descr="Image ch4e5.jpg">
            <a:extLst>
              <a:ext uri="{FF2B5EF4-FFF2-40B4-BE49-F238E27FC236}">
                <a16:creationId xmlns:a16="http://schemas.microsoft.com/office/drawing/2014/main" id="{0A7A6A55-E20B-4710-9251-0E25BCA00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2493288"/>
            <a:ext cx="2676525" cy="1905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Table 4-6. Nitrate Reducers.">
            <a:hlinkClick r:id="rId4" tooltip="Table 4-6"/>
            <a:extLst>
              <a:ext uri="{FF2B5EF4-FFF2-40B4-BE49-F238E27FC236}">
                <a16:creationId xmlns:a16="http://schemas.microsoft.com/office/drawing/2014/main" id="{0ED2DFBD-F111-4805-BEA5-5C747802B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22829838"/>
            <a:ext cx="19431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ch4e6.jpg">
            <a:extLst>
              <a:ext uri="{FF2B5EF4-FFF2-40B4-BE49-F238E27FC236}">
                <a16:creationId xmlns:a16="http://schemas.microsoft.com/office/drawing/2014/main" id="{1965E795-DCD8-40E0-BF6B-701C6E8CCD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24674513"/>
            <a:ext cx="3981450" cy="524827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8FE00AD0-907E-4F78-A88E-DFA8FCCFB2DB}"/>
              </a:ext>
            </a:extLst>
          </p:cNvPr>
          <p:cNvSpPr/>
          <p:nvPr/>
        </p:nvSpPr>
        <p:spPr>
          <a:xfrm>
            <a:off x="9778484" y="5453744"/>
            <a:ext cx="1401651" cy="1265204"/>
          </a:xfrm>
          <a:prstGeom prst="ellipse">
            <a:avLst/>
          </a:prstGeom>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dirty="0">
                <a:solidFill>
                  <a:srgbClr val="C00000"/>
                </a:solidFill>
              </a:rPr>
              <a:t>SO</a:t>
            </a:r>
            <a:r>
              <a:rPr lang="en-US" sz="3200" baseline="30000" dirty="0">
                <a:solidFill>
                  <a:srgbClr val="C00000"/>
                </a:solidFill>
              </a:rPr>
              <a:t>2-</a:t>
            </a:r>
            <a:r>
              <a:rPr lang="en-US" sz="3200" baseline="-25000" dirty="0">
                <a:solidFill>
                  <a:srgbClr val="C00000"/>
                </a:solidFill>
              </a:rPr>
              <a:t>4</a:t>
            </a:r>
          </a:p>
        </p:txBody>
      </p:sp>
      <p:sp>
        <p:nvSpPr>
          <p:cNvPr id="7" name="Rectangle 6">
            <a:extLst>
              <a:ext uri="{FF2B5EF4-FFF2-40B4-BE49-F238E27FC236}">
                <a16:creationId xmlns:a16="http://schemas.microsoft.com/office/drawing/2014/main" id="{225FF653-361F-4F46-964D-45628BC96463}"/>
              </a:ext>
            </a:extLst>
          </p:cNvPr>
          <p:cNvSpPr/>
          <p:nvPr/>
        </p:nvSpPr>
        <p:spPr>
          <a:xfrm>
            <a:off x="6096000" y="365125"/>
            <a:ext cx="3172047" cy="954107"/>
          </a:xfrm>
          <a:prstGeom prst="rect">
            <a:avLst/>
          </a:prstGeom>
          <a:solidFill>
            <a:schemeClr val="bg1"/>
          </a:solidFill>
        </p:spPr>
        <p:txBody>
          <a:bodyPr wrap="square">
            <a:spAutoFit/>
          </a:bodyPr>
          <a:lstStyle/>
          <a:p>
            <a:pPr algn="ctr"/>
            <a:r>
              <a:rPr lang="en-US" sz="2800" dirty="0"/>
              <a:t>Anaerobic Respiration / </a:t>
            </a:r>
            <a:br>
              <a:rPr lang="en-US" sz="2800" dirty="0"/>
            </a:br>
            <a:r>
              <a:rPr lang="en-US" sz="2800" dirty="0"/>
              <a:t>Sulfate Respiration</a:t>
            </a:r>
          </a:p>
        </p:txBody>
      </p:sp>
      <p:sp>
        <p:nvSpPr>
          <p:cNvPr id="11" name="Rectangle 10">
            <a:extLst>
              <a:ext uri="{FF2B5EF4-FFF2-40B4-BE49-F238E27FC236}">
                <a16:creationId xmlns:a16="http://schemas.microsoft.com/office/drawing/2014/main" id="{A7372DA3-DBAC-478A-993E-A5049562A8C2}"/>
              </a:ext>
            </a:extLst>
          </p:cNvPr>
          <p:cNvSpPr/>
          <p:nvPr/>
        </p:nvSpPr>
        <p:spPr>
          <a:xfrm>
            <a:off x="9516140" y="73799"/>
            <a:ext cx="2662527" cy="1815882"/>
          </a:xfrm>
          <a:prstGeom prst="rect">
            <a:avLst/>
          </a:prstGeom>
          <a:solidFill>
            <a:schemeClr val="bg1"/>
          </a:solidFill>
        </p:spPr>
        <p:txBody>
          <a:bodyPr wrap="square">
            <a:spAutoFit/>
          </a:bodyPr>
          <a:lstStyle/>
          <a:p>
            <a:pPr algn="ctr"/>
            <a:endParaRPr lang="en-US" sz="2800" dirty="0"/>
          </a:p>
          <a:p>
            <a:pPr algn="ctr"/>
            <a:endParaRPr lang="en-US" sz="2800" dirty="0"/>
          </a:p>
          <a:p>
            <a:pPr algn="ctr"/>
            <a:endParaRPr lang="en-US" sz="2800" dirty="0"/>
          </a:p>
          <a:p>
            <a:pPr algn="ctr"/>
            <a:endParaRPr lang="en-US" sz="2800" dirty="0"/>
          </a:p>
        </p:txBody>
      </p:sp>
    </p:spTree>
    <p:extLst>
      <p:ext uri="{BB962C8B-B14F-4D97-AF65-F5344CB8AC3E}">
        <p14:creationId xmlns:p14="http://schemas.microsoft.com/office/powerpoint/2010/main" val="2563578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113A-7162-4793-AA8B-B2DF3C8689E7}"/>
              </a:ext>
            </a:extLst>
          </p:cNvPr>
          <p:cNvSpPr>
            <a:spLocks noGrp="1"/>
          </p:cNvSpPr>
          <p:nvPr>
            <p:ph type="title"/>
          </p:nvPr>
        </p:nvSpPr>
        <p:spPr/>
        <p:txBody>
          <a:bodyPr>
            <a:normAutofit/>
          </a:bodyPr>
          <a:lstStyle/>
          <a:p>
            <a:pPr algn="ctr"/>
            <a:r>
              <a:rPr lang="en-US" dirty="0"/>
              <a:t>Anaerobic Bacterial Metabolism –</a:t>
            </a:r>
            <a:br>
              <a:rPr lang="en-US" dirty="0"/>
            </a:br>
            <a:r>
              <a:rPr lang="en-US" dirty="0"/>
              <a:t> Sulfate Respiration</a:t>
            </a:r>
          </a:p>
        </p:txBody>
      </p:sp>
      <p:sp>
        <p:nvSpPr>
          <p:cNvPr id="3" name="Content Placeholder 2">
            <a:extLst>
              <a:ext uri="{FF2B5EF4-FFF2-40B4-BE49-F238E27FC236}">
                <a16:creationId xmlns:a16="http://schemas.microsoft.com/office/drawing/2014/main" id="{025E18CC-D200-47BC-B6F6-0D8424903EE8}"/>
              </a:ext>
            </a:extLst>
          </p:cNvPr>
          <p:cNvSpPr>
            <a:spLocks noGrp="1"/>
          </p:cNvSpPr>
          <p:nvPr>
            <p:ph idx="1"/>
          </p:nvPr>
        </p:nvSpPr>
        <p:spPr>
          <a:xfrm>
            <a:off x="244958" y="1825625"/>
            <a:ext cx="4122680" cy="4351338"/>
          </a:xfrm>
        </p:spPr>
        <p:txBody>
          <a:bodyPr>
            <a:normAutofit/>
          </a:bodyPr>
          <a:lstStyle/>
          <a:p>
            <a:r>
              <a:rPr lang="en-US" dirty="0"/>
              <a:t>Most of the cells use pyruvate, lactate, or hydrogen as their electron donor.</a:t>
            </a:r>
          </a:p>
          <a:p>
            <a:r>
              <a:rPr lang="en-US" dirty="0"/>
              <a:t>In contract NADH and FADH2 is used in aerobic respiration.</a:t>
            </a:r>
          </a:p>
          <a:p>
            <a:pPr marL="0" indent="0">
              <a:buNone/>
            </a:pPr>
            <a:endParaRPr lang="en-US" dirty="0"/>
          </a:p>
        </p:txBody>
      </p:sp>
      <p:pic>
        <p:nvPicPr>
          <p:cNvPr id="7" name="Picture 6">
            <a:extLst>
              <a:ext uri="{FF2B5EF4-FFF2-40B4-BE49-F238E27FC236}">
                <a16:creationId xmlns:a16="http://schemas.microsoft.com/office/drawing/2014/main" id="{F1292056-F9FD-47D1-B551-59A2AF0F474C}"/>
              </a:ext>
            </a:extLst>
          </p:cNvPr>
          <p:cNvPicPr>
            <a:picLocks noChangeAspect="1"/>
          </p:cNvPicPr>
          <p:nvPr/>
        </p:nvPicPr>
        <p:blipFill>
          <a:blip r:embed="rId2"/>
          <a:stretch>
            <a:fillRect/>
          </a:stretch>
        </p:blipFill>
        <p:spPr>
          <a:xfrm>
            <a:off x="4367637" y="1825626"/>
            <a:ext cx="7579406" cy="4667250"/>
          </a:xfrm>
          <a:prstGeom prst="rect">
            <a:avLst/>
          </a:prstGeom>
        </p:spPr>
      </p:pic>
    </p:spTree>
    <p:extLst>
      <p:ext uri="{BB962C8B-B14F-4D97-AF65-F5344CB8AC3E}">
        <p14:creationId xmlns:p14="http://schemas.microsoft.com/office/powerpoint/2010/main" val="584606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31B8E-5E46-43A2-B789-A6B05B41ABF2}"/>
              </a:ext>
            </a:extLst>
          </p:cNvPr>
          <p:cNvSpPr>
            <a:spLocks noGrp="1"/>
          </p:cNvSpPr>
          <p:nvPr>
            <p:ph type="title"/>
          </p:nvPr>
        </p:nvSpPr>
        <p:spPr/>
        <p:txBody>
          <a:bodyPr/>
          <a:lstStyle/>
          <a:p>
            <a:r>
              <a:rPr lang="en-US" dirty="0">
                <a:hlinkClick r:id="rId2" tooltip="Methanogenesis"/>
              </a:rPr>
              <a:t>Methanogenesis</a:t>
            </a:r>
            <a:endParaRPr lang="en-US" dirty="0"/>
          </a:p>
        </p:txBody>
      </p:sp>
      <p:sp>
        <p:nvSpPr>
          <p:cNvPr id="3" name="Content Placeholder 2">
            <a:extLst>
              <a:ext uri="{FF2B5EF4-FFF2-40B4-BE49-F238E27FC236}">
                <a16:creationId xmlns:a16="http://schemas.microsoft.com/office/drawing/2014/main" id="{F70BDA9F-3154-4D63-B904-C439C7796FBD}"/>
              </a:ext>
            </a:extLst>
          </p:cNvPr>
          <p:cNvSpPr>
            <a:spLocks noGrp="1"/>
          </p:cNvSpPr>
          <p:nvPr>
            <p:ph idx="1"/>
          </p:nvPr>
        </p:nvSpPr>
        <p:spPr/>
        <p:txBody>
          <a:bodyPr>
            <a:normAutofit/>
          </a:bodyPr>
          <a:lstStyle/>
          <a:p>
            <a:r>
              <a:rPr lang="en-US" dirty="0">
                <a:hlinkClick r:id="rId2" tooltip="Methanogenesis"/>
              </a:rPr>
              <a:t>Methanogenesis</a:t>
            </a:r>
            <a:r>
              <a:rPr lang="en-US" dirty="0"/>
              <a:t> is the biological production of methane. </a:t>
            </a:r>
          </a:p>
          <a:p>
            <a:r>
              <a:rPr lang="en-US" dirty="0"/>
              <a:t>It is carried out by methanogens</a:t>
            </a:r>
          </a:p>
          <a:p>
            <a:r>
              <a:rPr lang="en-US" dirty="0"/>
              <a:t>An example, is the strictly </a:t>
            </a:r>
            <a:r>
              <a:rPr lang="en-US" dirty="0">
                <a:hlinkClick r:id="rId3" tooltip="Anaerobic organism"/>
              </a:rPr>
              <a:t>anaerobic</a:t>
            </a:r>
            <a:r>
              <a:rPr lang="en-US" dirty="0"/>
              <a:t> Archaea, the </a:t>
            </a:r>
            <a:r>
              <a:rPr lang="en-US" i="1" dirty="0">
                <a:hlinkClick r:id="rId4" tooltip="Methanococcus"/>
              </a:rPr>
              <a:t>Methanococcus</a:t>
            </a:r>
            <a:r>
              <a:rPr lang="en-US" dirty="0"/>
              <a:t>, </a:t>
            </a:r>
          </a:p>
          <a:p>
            <a:r>
              <a:rPr lang="en-US" dirty="0"/>
              <a:t>Methanogens reduce carbon dioxide (CO</a:t>
            </a:r>
            <a:r>
              <a:rPr lang="en-US" baseline="-25000" dirty="0"/>
              <a:t>2</a:t>
            </a:r>
            <a:r>
              <a:rPr lang="en-US" dirty="0"/>
              <a:t>) to methane (CH</a:t>
            </a:r>
            <a:r>
              <a:rPr lang="en-US" baseline="-25000" dirty="0"/>
              <a:t>4</a:t>
            </a:r>
            <a:r>
              <a:rPr lang="en-US" dirty="0"/>
              <a:t>) using electrons from hydrogen gas (H</a:t>
            </a:r>
            <a:r>
              <a:rPr lang="en-US" baseline="-25000" dirty="0"/>
              <a:t>2</a:t>
            </a:r>
            <a:r>
              <a:rPr lang="en-US" dirty="0"/>
              <a:t>)</a:t>
            </a:r>
          </a:p>
          <a:p>
            <a:endParaRPr lang="en-US" dirty="0"/>
          </a:p>
          <a:p>
            <a:pPr marL="0" indent="0" algn="ctr">
              <a:buNone/>
            </a:pPr>
            <a:r>
              <a:rPr lang="en-US" sz="5400" b="1" dirty="0"/>
              <a:t>CO</a:t>
            </a:r>
            <a:r>
              <a:rPr lang="en-US" sz="5400" b="1" baseline="-25000" dirty="0"/>
              <a:t>2 + </a:t>
            </a:r>
            <a:r>
              <a:rPr lang="en-US" sz="5400" b="1" dirty="0"/>
              <a:t>H</a:t>
            </a:r>
            <a:r>
              <a:rPr lang="en-US" sz="5400" b="1" baseline="-25000" dirty="0"/>
              <a:t>2  </a:t>
            </a:r>
            <a:r>
              <a:rPr lang="en-US" sz="5400" b="1" dirty="0">
                <a:sym typeface="Wingdings" panose="05000000000000000000" pitchFamily="2" charset="2"/>
              </a:rPr>
              <a:t></a:t>
            </a:r>
            <a:r>
              <a:rPr lang="en-US" sz="5400" b="1" baseline="-25000" dirty="0">
                <a:sym typeface="Wingdings" panose="05000000000000000000" pitchFamily="2" charset="2"/>
              </a:rPr>
              <a:t> </a:t>
            </a:r>
            <a:r>
              <a:rPr lang="en-US" sz="5400" b="1" dirty="0"/>
              <a:t>CH</a:t>
            </a:r>
            <a:r>
              <a:rPr lang="en-US" sz="5400" b="1" baseline="-25000" dirty="0"/>
              <a:t>4</a:t>
            </a:r>
            <a:endParaRPr lang="en-US" sz="5400" b="1" dirty="0"/>
          </a:p>
        </p:txBody>
      </p:sp>
    </p:spTree>
    <p:extLst>
      <p:ext uri="{BB962C8B-B14F-4D97-AF65-F5344CB8AC3E}">
        <p14:creationId xmlns:p14="http://schemas.microsoft.com/office/powerpoint/2010/main" val="10016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6D010-34F2-42A3-BC80-A162AC24C2CB}"/>
              </a:ext>
            </a:extLst>
          </p:cNvPr>
          <p:cNvSpPr>
            <a:spLocks noGrp="1"/>
          </p:cNvSpPr>
          <p:nvPr>
            <p:ph type="title"/>
          </p:nvPr>
        </p:nvSpPr>
        <p:spPr>
          <a:xfrm>
            <a:off x="655320" y="365125"/>
            <a:ext cx="5120114" cy="1692794"/>
          </a:xfrm>
        </p:spPr>
        <p:txBody>
          <a:bodyPr>
            <a:normAutofit/>
          </a:bodyPr>
          <a:lstStyle/>
          <a:p>
            <a:r>
              <a:rPr lang="en-US" dirty="0"/>
              <a:t>Denitrification</a:t>
            </a:r>
          </a:p>
        </p:txBody>
      </p:sp>
      <p:sp>
        <p:nvSpPr>
          <p:cNvPr id="3" name="Content Placeholder 2">
            <a:extLst>
              <a:ext uri="{FF2B5EF4-FFF2-40B4-BE49-F238E27FC236}">
                <a16:creationId xmlns:a16="http://schemas.microsoft.com/office/drawing/2014/main" id="{CAE044F4-98E1-4C87-8A3F-870F4BB4096C}"/>
              </a:ext>
            </a:extLst>
          </p:cNvPr>
          <p:cNvSpPr>
            <a:spLocks noGrp="1"/>
          </p:cNvSpPr>
          <p:nvPr>
            <p:ph idx="1"/>
          </p:nvPr>
        </p:nvSpPr>
        <p:spPr>
          <a:xfrm>
            <a:off x="655321" y="2575034"/>
            <a:ext cx="5120113" cy="3462228"/>
          </a:xfrm>
        </p:spPr>
        <p:txBody>
          <a:bodyPr>
            <a:normAutofit lnSpcReduction="10000"/>
          </a:bodyPr>
          <a:lstStyle/>
          <a:p>
            <a:r>
              <a:rPr lang="en-US"/>
              <a:t>Denitrification is the utilization of nitrate (NO</a:t>
            </a:r>
            <a:r>
              <a:rPr lang="en-US" baseline="30000"/>
              <a:t>−</a:t>
            </a:r>
            <a:r>
              <a:rPr lang="en-US" baseline="-25000"/>
              <a:t>3</a:t>
            </a:r>
            <a:r>
              <a:rPr lang="en-US"/>
              <a:t>) as a terminal electron acceptor.</a:t>
            </a:r>
          </a:p>
          <a:p>
            <a:r>
              <a:rPr lang="en-US"/>
              <a:t> It is a widespread process that is used by many members of the Proteobacteria. </a:t>
            </a:r>
          </a:p>
          <a:p>
            <a:r>
              <a:rPr lang="en-US"/>
              <a:t>Important for nitrogen cycle.</a:t>
            </a:r>
          </a:p>
          <a:p>
            <a:r>
              <a:rPr lang="en-US"/>
              <a:t>Used in treatment of wastewater. </a:t>
            </a:r>
          </a:p>
        </p:txBody>
      </p:sp>
      <p:pic>
        <p:nvPicPr>
          <p:cNvPr id="7" name="Picture 6" descr="A picture containing text, map&#10;&#10;Description generated with very high confidence">
            <a:extLst>
              <a:ext uri="{FF2B5EF4-FFF2-40B4-BE49-F238E27FC236}">
                <a16:creationId xmlns:a16="http://schemas.microsoft.com/office/drawing/2014/main" id="{9555896D-9DFE-430C-9016-BB91E8743848}"/>
              </a:ext>
            </a:extLst>
          </p:cNvPr>
          <p:cNvPicPr>
            <a:picLocks noChangeAspect="1"/>
          </p:cNvPicPr>
          <p:nvPr/>
        </p:nvPicPr>
        <p:blipFill rotWithShape="1">
          <a:blip r:embed="rId2">
            <a:extLst>
              <a:ext uri="{28A0092B-C50C-407E-A947-70E740481C1C}">
                <a14:useLocalDpi xmlns:a14="http://schemas.microsoft.com/office/drawing/2010/main" val="0"/>
              </a:ext>
            </a:extLst>
          </a:blip>
          <a:srcRect l="-12139" t="-620" r="-2305" b="-7751"/>
          <a:stretch/>
        </p:blipFill>
        <p:spPr>
          <a:xfrm>
            <a:off x="4453269" y="0"/>
            <a:ext cx="7848600" cy="7368363"/>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00160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10;&#10;Description generated with very high confidence">
            <a:extLst>
              <a:ext uri="{FF2B5EF4-FFF2-40B4-BE49-F238E27FC236}">
                <a16:creationId xmlns:a16="http://schemas.microsoft.com/office/drawing/2014/main" id="{A323D9EE-5A06-4008-9C64-81F0EA7CD23B}"/>
              </a:ext>
            </a:extLst>
          </p:cNvPr>
          <p:cNvPicPr>
            <a:picLocks noChangeAspect="1"/>
          </p:cNvPicPr>
          <p:nvPr/>
        </p:nvPicPr>
        <p:blipFill rotWithShape="1">
          <a:blip r:embed="rId2">
            <a:extLst>
              <a:ext uri="{28A0092B-C50C-407E-A947-70E740481C1C}">
                <a14:useLocalDpi xmlns:a14="http://schemas.microsoft.com/office/drawing/2010/main" val="0"/>
              </a:ext>
            </a:extLst>
          </a:blip>
          <a:srcRect l="5375" r="5657"/>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AC399BE2-4835-432B-A3E3-06BEC8BAADC0}"/>
              </a:ext>
            </a:extLst>
          </p:cNvPr>
          <p:cNvSpPr>
            <a:spLocks noGrp="1"/>
          </p:cNvSpPr>
          <p:nvPr>
            <p:ph type="title"/>
          </p:nvPr>
        </p:nvSpPr>
        <p:spPr>
          <a:xfrm>
            <a:off x="648929" y="629266"/>
            <a:ext cx="5127031" cy="1676603"/>
          </a:xfrm>
        </p:spPr>
        <p:txBody>
          <a:bodyPr>
            <a:normAutofit/>
          </a:bodyPr>
          <a:lstStyle/>
          <a:p>
            <a:r>
              <a:rPr lang="en-US" b="1" dirty="0"/>
              <a:t>The Nitrogen Cycle</a:t>
            </a:r>
            <a:endParaRPr lang="en-US" dirty="0"/>
          </a:p>
        </p:txBody>
      </p:sp>
      <p:sp>
        <p:nvSpPr>
          <p:cNvPr id="3" name="Content Placeholder 2">
            <a:extLst>
              <a:ext uri="{FF2B5EF4-FFF2-40B4-BE49-F238E27FC236}">
                <a16:creationId xmlns:a16="http://schemas.microsoft.com/office/drawing/2014/main" id="{D8A84E2C-CBB3-4CA1-B538-C08BF7B12238}"/>
              </a:ext>
            </a:extLst>
          </p:cNvPr>
          <p:cNvSpPr>
            <a:spLocks noGrp="1"/>
          </p:cNvSpPr>
          <p:nvPr>
            <p:ph idx="1"/>
          </p:nvPr>
        </p:nvSpPr>
        <p:spPr>
          <a:xfrm>
            <a:off x="648930" y="2438400"/>
            <a:ext cx="5127029" cy="3785419"/>
          </a:xfrm>
        </p:spPr>
        <p:txBody>
          <a:bodyPr>
            <a:normAutofit/>
          </a:bodyPr>
          <a:lstStyle/>
          <a:p>
            <a:r>
              <a:rPr lang="en-US" sz="2400" dirty="0"/>
              <a:t>The nitrogen cycle consists of a recycling process by which organic and inorganic nitrogen compounds are used metabolically and recycled among bacteria, plants, and animals.</a:t>
            </a:r>
          </a:p>
          <a:p>
            <a:r>
              <a:rPr lang="en-US" sz="2400" dirty="0"/>
              <a:t> Important processes, including ammonification, mineralization, nitrification, denitrification, and nitrogen fixation, are carried out primarily by bacteria.</a:t>
            </a:r>
          </a:p>
          <a:p>
            <a:endParaRPr lang="en-US" sz="2000" dirty="0"/>
          </a:p>
        </p:txBody>
      </p:sp>
    </p:spTree>
    <p:extLst>
      <p:ext uri="{BB962C8B-B14F-4D97-AF65-F5344CB8AC3E}">
        <p14:creationId xmlns:p14="http://schemas.microsoft.com/office/powerpoint/2010/main" val="3926637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IDTERM II STUDY GUIDE&amp;quot;&quot;/&gt;&lt;property id=&quot;20307&quot; value=&quot;256&quot;/&gt;&lt;/object&gt;&lt;object type=&quot;3&quot; unique_id=&quot;10005&quot;&gt;&lt;property id=&quot;20148&quot; value=&quot;5&quot;/&gt;&lt;property id=&quot;20300&quot; value=&quot;Slide 2 - &amp;quot;What Does “Growth” Mean in Microbiology?&amp;quot;&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 - &amp;quot;BINARY FISSION&amp;quot;&quot;/&gt;&lt;property id=&quot;20307&quot; value=&quot;259&quot;/&gt;&lt;/object&gt;&lt;object type=&quot;3&quot; unique_id=&quot;10008&quot;&gt;&lt;property id=&quot;20148&quot; value=&quot;5&quot;/&gt;&lt;property id=&quot;20300&quot; value=&quot;Slide 5 - &amp;quot;The Bacterial Colony&amp;quot;&quot;/&gt;&lt;property id=&quot;20307&quot; value=&quot;260&quot;/&gt;&lt;/object&gt;&lt;object type=&quot;3&quot; unique_id=&quot;10009&quot;&gt;&lt;property id=&quot;20148&quot; value=&quot;5&quot;/&gt;&lt;property id=&quot;20300&quot; value=&quot;Slide 6 - &amp;quot;Bacterial Requirements for Growth&amp;quot;&quot;/&gt;&lt;property id=&quot;20307&quot; value=&quot;261&quot;/&gt;&lt;/object&gt;&lt;object type=&quot;3&quot; unique_id=&quot;10010&quot;&gt;&lt;property id=&quot;20148&quot; value=&quot;5&quot;/&gt;&lt;property id=&quot;20300&quot; value=&quot;Slide 7 - &amp;quot;There are 4 classes of organisms based on what they use as a source of carbon and what they can metabolize for ener&quot;/&gt;&lt;property id=&quot;20307&quot; value=&quot;262&quot;/&gt;&lt;/object&gt;&lt;object type=&quot;3&quot; unique_id=&quot;10011&quot;&gt;&lt;property id=&quot;20148&quot; value=&quot;5&quot;/&gt;&lt;property id=&quot;20300&quot; value=&quot;Slide 8 - &amp;quot;There are 4 classes of organisms based on what they use as a source of carbon and what they can metabolize for ener&quot;/&gt;&lt;property id=&quot;20307&quot; value=&quot;263&quot;/&gt;&lt;/object&gt;&lt;object type=&quot;3&quot; unique_id=&quot;10012&quot;&gt;&lt;property id=&quot;20148&quot; value=&quot;5&quot;/&gt;&lt;property id=&quot;20300&quot; value=&quot;Slide 9 - &amp;quot;There are 4 classes of organisms based on what they use as a source of carbon and what they can metabolize for ener&quot;/&gt;&lt;property id=&quot;20307&quot; value=&quot;267&quot;/&gt;&lt;/object&gt;&lt;object type=&quot;3&quot; unique_id=&quot;10013&quot;&gt;&lt;property id=&quot;20148&quot; value=&quot;5&quot;/&gt;&lt;property id=&quot;20300&quot; value=&quot;Slide 10 - &amp;quot;There are 4 classes of organisms based on what they use as a source of carbon and what they can metabolize for ene&quot;/&gt;&lt;property id=&quot;20307&quot; value=&quot;268&quot;/&gt;&lt;/object&gt;&lt;object type=&quot;3&quot; unique_id=&quot;10014&quot;&gt;&lt;property id=&quot;20148&quot; value=&quot;5&quot;/&gt;&lt;property id=&quot;20300&quot; value=&quot;Slide 11 - &amp;quot;There are 4 classes of organisms based on what they use as a source of carbon and what they can metabolize for ene&quot;/&gt;&lt;property id=&quot;20307&quot; value=&quot;269&quot;/&gt;&lt;/object&gt;&lt;object type=&quot;3&quot; unique_id=&quot;10015&quot;&gt;&lt;property id=&quot;20148&quot; value=&quot;5&quot;/&gt;&lt;property id=&quot;20300&quot; value=&quot;Slide 12 - &amp;quot;Phases of  Bacterial Growth&amp;quot;&quot;/&gt;&lt;property id=&quot;20307&quot; value=&quot;270&quot;/&gt;&lt;/object&gt;&lt;object type=&quot;3&quot; unique_id=&quot;10016&quot;&gt;&lt;property id=&quot;20148&quot; value=&quot;5&quot;/&gt;&lt;property id=&quot;20300&quot; value=&quot;Slide 13 - &amp;quot;Phases of  Bacterial Growth&amp;quot;&quot;/&gt;&lt;property id=&quot;20307&quot; value=&quot;271&quot;/&gt;&lt;/object&gt;&lt;object type=&quot;3&quot; unique_id=&quot;10017&quot;&gt;&lt;property id=&quot;20148&quot; value=&quot;5&quot;/&gt;&lt;property id=&quot;20300&quot; value=&quot;Slide 14 - &amp;quot;Phases of  Bacterial Growth&amp;quot;&quot;/&gt;&lt;property id=&quot;20307&quot; value=&quot;272&quot;/&gt;&lt;/object&gt;&lt;object type=&quot;3&quot; unique_id=&quot;10018&quot;&gt;&lt;property id=&quot;20148&quot; value=&quot;5&quot;/&gt;&lt;property id=&quot;20300&quot; value=&quot;Slide 15 - &amp;quot;Phases of  Bacterial Growth&amp;quot;&quot;/&gt;&lt;property id=&quot;20307&quot; value=&quot;273&quot;/&gt;&lt;/object&gt;&lt;object type=&quot;3&quot; unique_id=&quot;10019&quot;&gt;&lt;property id=&quot;20148&quot; value=&quot;5&quot;/&gt;&lt;property id=&quot;20300&quot; value=&quot;Slide 16 - &amp;quot;Phases of  Bacterial Growth&amp;quot;&quot;/&gt;&lt;property id=&quot;20307&quot; value=&quot;274&quot;/&gt;&lt;/object&gt;&lt;object type=&quot;3&quot; unique_id=&quot;10020&quot;&gt;&lt;property id=&quot;20148&quot; value=&quot;5&quot;/&gt;&lt;property id=&quot;20300&quot; value=&quot;Slide 17 - &amp;quot;The 2 Functions of DNA&amp;quot;&quot;/&gt;&lt;property id=&quot;20307&quot; value=&quot;275&quot;/&gt;&lt;/object&gt;&lt;object type=&quot;3&quot; unique_id=&quot;10021&quot;&gt;&lt;property id=&quot;20148&quot; value=&quot;5&quot;/&gt;&lt;property id=&quot;20300&quot; value=&quot;Slide 18 - &amp;quot;Structure of DNA&amp;quot;&quot;/&gt;&lt;property id=&quot;20307&quot; value=&quot;276&quot;/&gt;&lt;/object&gt;&lt;object type=&quot;3&quot; unique_id=&quot;10022&quot;&gt;&lt;property id=&quot;20148&quot; value=&quot;5&quot;/&gt;&lt;property id=&quot;20300&quot; value=&quot;Slide 19 - &amp;quot;​There are only 4 nitrogenous bases found in DNA&amp;quot;&quot;/&gt;&lt;property id=&quot;20307&quot; value=&quot;277&quot;/&gt;&lt;/object&gt;&lt;object type=&quot;3&quot; unique_id=&quot;10128&quot;&gt;&lt;property id=&quot;20148&quot; value=&quot;5&quot;/&gt;&lt;property id=&quot;20300&quot; value=&quot;Slide 20&quot;/&gt;&lt;property id=&quot;20307&quot; value=&quot;278&quot;/&gt;&lt;/object&gt;&lt;object type=&quot;3&quot; unique_id=&quot;10283&quot;&gt;&lt;property id=&quot;20148&quot; value=&quot;5&quot;/&gt;&lt;property id=&quot;20300&quot; value=&quot;Slide 21&quot;/&gt;&lt;property id=&quot;20307&quot; value=&quot;279&quot;/&gt;&lt;/object&gt;&lt;object type=&quot;3&quot; unique_id=&quot;10284&quot;&gt;&lt;property id=&quot;20148&quot; value=&quot;5&quot;/&gt;&lt;property id=&quot;20300&quot; value=&quot;Slide 22&quot;/&gt;&lt;property id=&quot;20307&quot; value=&quot;280&quot;/&gt;&lt;/object&gt;&lt;object type=&quot;3&quot; unique_id=&quot;10285&quot;&gt;&lt;property id=&quot;20148&quot; value=&quot;5&quot;/&gt;&lt;property id=&quot;20300&quot; value=&quot;Slide 23 - &amp;quot;The Sugar-Phosphate Backbone of  DNA&amp;quot;&quot;/&gt;&lt;property id=&quot;20307&quot; value=&quot;281&quot;/&gt;&lt;/object&gt;&lt;object type=&quot;3&quot; unique_id=&quot;10286&quot;&gt;&lt;property id=&quot;20148&quot; value=&quot;5&quot;/&gt;&lt;property id=&quot;20300&quot; value=&quot;Slide 24 - &amp;quot;Base Pairing in DNA&amp;quot;&quot;/&gt;&lt;property id=&quot;20307&quot; value=&quot;282&quot;/&gt;&lt;/object&gt;&lt;object type=&quot;3&quot; unique_id=&quot;10287&quot;&gt;&lt;property id=&quot;20148&quot; value=&quot;5&quot;/&gt;&lt;property id=&quot;20300&quot; value=&quot;Slide 25 - &amp;quot;Hydrogen Bonding in DNA&amp;quot;&quot;/&gt;&lt;property id=&quot;20307&quot; value=&quot;283&quot;/&gt;&lt;/object&gt;&lt;object type=&quot;3&quot; unique_id=&quot;10369&quot;&gt;&lt;property id=&quot;20148&quot; value=&quot;5&quot;/&gt;&lt;property id=&quot;20300&quot; value=&quot;Slide 26 - &amp;quot;Central Dogma Of Molecular Biology&amp;quot;&quot;/&gt;&lt;property id=&quot;20307&quot; value=&quot;284&quot;/&gt;&lt;/object&gt;&lt;object type=&quot;3&quot; unique_id=&quot;10426&quot;&gt;&lt;property id=&quot;20148&quot; value=&quot;5&quot;/&gt;&lt;property id=&quot;20300&quot; value=&quot;Slide 27 - &amp;quot;DNA Strands are Antiparallel&amp;quot;&quot;/&gt;&lt;property id=&quot;20307&quot; value=&quot;285&quot;/&gt;&lt;/object&gt;&lt;object type=&quot;3&quot; unique_id=&quot;10427&quot;&gt;&lt;property id=&quot;20148&quot; value=&quot;5&quot;/&gt;&lt;property id=&quot;20300&quot; value=&quot;Slide 28 - &amp;quot;DNA in Eukaryotes&amp;quot;&quot;/&gt;&lt;property id=&quot;20307&quot; value=&quot;286&quot;/&gt;&lt;/object&gt;&lt;object type=&quot;3&quot; unique_id=&quot;10428&quot;&gt;&lt;property id=&quot;20148&quot; value=&quot;5&quot;/&gt;&lt;property id=&quot;20300&quot; value=&quot;Slide 29 - &amp;quot;DNA in Prokaryotes&amp;quot;&quot;/&gt;&lt;property id=&quot;20307&quot; value=&quot;287&quot;/&gt;&lt;/object&gt;&lt;object type=&quot;3&quot; unique_id=&quot;10429&quot;&gt;&lt;property id=&quot;20148&quot; value=&quot;5&quot;/&gt;&lt;property id=&quot;20300&quot; value=&quot;Slide 30 - &amp;quot;DNA Replication&amp;quot;&quot;/&gt;&lt;property id=&quot;20307&quot; value=&quot;288&quot;/&gt;&lt;/object&gt;&lt;object type=&quot;3&quot; unique_id=&quot;10430&quot;&gt;&lt;property id=&quot;20148&quot; value=&quot;5&quot;/&gt;&lt;property id=&quot;20300&quot; value=&quot;Slide 31 - &amp;quot;DNA Replication&amp;quot;&quot;/&gt;&lt;property id=&quot;20307&quot; value=&quot;289&quot;/&gt;&lt;/object&gt;&lt;object type=&quot;3&quot; unique_id=&quot;10431&quot;&gt;&lt;property id=&quot;20148&quot; value=&quot;5&quot;/&gt;&lt;property id=&quot;20300&quot; value=&quot;Slide 32&quot;/&gt;&lt;property id=&quot;20307&quot; value=&quot;290&quot;/&gt;&lt;/object&gt;&lt;object type=&quot;3&quot; unique_id=&quot;10432&quot;&gt;&lt;property id=&quot;20148&quot; value=&quot;5&quot;/&gt;&lt;property id=&quot;20300&quot; value=&quot;Slide 33 - &amp;quot;Bacteria VS Animal Cells&amp;quot;&quot;/&gt;&lt;property id=&quot;20307&quot; value=&quot;291&quot;/&gt;&lt;/object&gt;&lt;object type=&quot;3&quot; unique_id=&quot;10433&quot;&gt;&lt;property id=&quot;20148&quot; value=&quot;5&quot;/&gt;&lt;property id=&quot;20300&quot; value=&quot;Slide 34 - &amp;quot;PLASMIDS&amp;quot;&quot;/&gt;&lt;property id=&quot;20307&quot; value=&quot;292&quot;/&gt;&lt;/object&gt;&lt;object type=&quot;3&quot; unique_id=&quot;10434&quot;&gt;&lt;property id=&quot;20148&quot; value=&quot;5&quot;/&gt;&lt;property id=&quot;20300&quot; value=&quot;Slide 35 - &amp;quot;DNA Polymerase III (DNA Pol III)&amp;quot;&quot;/&gt;&lt;property id=&quot;20307&quot; value=&quot;293&quot;/&gt;&lt;/object&gt;&lt;object type=&quot;3&quot; unique_id=&quot;10435&quot;&gt;&lt;property id=&quot;20148&quot; value=&quot;5&quot;/&gt;&lt;property id=&quot;20300&quot; value=&quot;Slide 36 - &amp;quot;Same Names… Different Processes!&amp;quot;&quot;/&gt;&lt;property id=&quot;20307&quot; value=&quot;294&quot;/&gt;&lt;/object&gt;&lt;object type=&quot;3&quot; unique_id=&quot;10436&quot;&gt;&lt;property id=&quot;20148&quot; value=&quot;5&quot;/&gt;&lt;property id=&quot;20300&quot; value=&quot;Slide 37 - &amp;quot;INITIATION STEP (in DNA Replication)&amp;quot;&quot;/&gt;&lt;property id=&quot;20307&quot; value=&quot;295&quot;/&gt;&lt;/object&gt;&lt;object type=&quot;3&quot; unique_id=&quot;10437&quot;&gt;&lt;property id=&quot;20148&quot; value=&quot;5&quot;/&gt;&lt;property id=&quot;20300&quot; value=&quot;Slide 38 - &amp;quot;ELONGATION STEP (in DNA Replication)&amp;quot;&quot;/&gt;&lt;property id=&quot;20307&quot; value=&quot;296&quot;/&gt;&lt;/object&gt;&lt;object type=&quot;3&quot; unique_id=&quot;10438&quot;&gt;&lt;property id=&quot;20148&quot; value=&quot;5&quot;/&gt;&lt;property id=&quot;20300&quot; value=&quot;Slide 39 - &amp;quot;ELONGATION (of DNA Replication)&amp;quot;&quot;/&gt;&lt;property id=&quot;20307&quot; value=&quot;297&quot;/&gt;&lt;/object&gt;&lt;object type=&quot;3&quot; unique_id=&quot;10439&quot;&gt;&lt;property id=&quot;20148&quot; value=&quot;5&quot;/&gt;&lt;property id=&quot;20300&quot; value=&quot;Slide 40 - &amp;quot;Steps of Elongation (in DNA Replication)&amp;quot;&quot;/&gt;&lt;property id=&quot;20307&quot; value=&quot;298&quot;/&gt;&lt;/object&gt;&lt;object type=&quot;3&quot; unique_id=&quot;10440&quot;&gt;&lt;property id=&quot;20148&quot; value=&quot;5&quot;/&gt;&lt;property id=&quot;20300&quot; value=&quot;Slide 41 - &amp;quot;Termination of  DNA Replication&amp;quot;&quot;/&gt;&lt;property id=&quot;20307&quot; value=&quot;300&quot;/&gt;&lt;/object&gt;&lt;object type=&quot;3&quot; unique_id=&quot;10441&quot;&gt;&lt;property id=&quot;20148&quot; value=&quot;5&quot;/&gt;&lt;property id=&quot;20300&quot; value=&quot;Slide 42 - &amp;quot;Termination of  DNA Replication&amp;quot;&quot;/&gt;&lt;property id=&quot;20307&quot; value=&quot;299&quot;/&gt;&lt;/object&gt;&lt;object type=&quot;3&quot; unique_id=&quot;10442&quot;&gt;&lt;property id=&quot;20148&quot; value=&quot;5&quot;/&gt;&lt;property id=&quot;20300&quot; value=&quot;Slide 43&quot;/&gt;&lt;property id=&quot;20307&quot; value=&quot;311&quot;/&gt;&lt;/object&gt;&lt;object type=&quot;3&quot; unique_id=&quot;10443&quot;&gt;&lt;property id=&quot;20148&quot; value=&quot;5&quot;/&gt;&lt;property id=&quot;20300&quot; value=&quot;Slide 44&quot;/&gt;&lt;property id=&quot;20307&quot; value=&quot;312&quot;/&gt;&lt;/object&gt;&lt;object type=&quot;3&quot; unique_id=&quot;10444&quot;&gt;&lt;property id=&quot;20148&quot; value=&quot;5&quot;/&gt;&lt;property id=&quot;20300&quot; value=&quot;Slide 45&quot;/&gt;&lt;property id=&quot;20307&quot; value=&quot;313&quot;/&gt;&lt;/object&gt;&lt;object type=&quot;3&quot; unique_id=&quot;10445&quot;&gt;&lt;property id=&quot;20148&quot; value=&quot;5&quot;/&gt;&lt;property id=&quot;20300&quot; value=&quot;Slide 46&quot;/&gt;&lt;property id=&quot;20307&quot; value=&quot;314&quot;/&gt;&lt;/object&gt;&lt;object type=&quot;3&quot; unique_id=&quot;10446&quot;&gt;&lt;property id=&quot;20148&quot; value=&quot;5&quot;/&gt;&lt;property id=&quot;20300&quot; value=&quot;Slide 47&quot;/&gt;&lt;property id=&quot;20307&quot; value=&quot;315&quot;/&gt;&lt;/object&gt;&lt;object type=&quot;3&quot; unique_id=&quot;10447&quot;&gt;&lt;property id=&quot;20148&quot; value=&quot;5&quot;/&gt;&lt;property id=&quot;20300&quot; value=&quot;Slide 48&quot;/&gt;&lt;property id=&quot;20307&quot; value=&quot;316&quot;/&gt;&lt;/object&gt;&lt;object type=&quot;3&quot; unique_id=&quot;10448&quot;&gt;&lt;property id=&quot;20148&quot; value=&quot;5&quot;/&gt;&lt;property id=&quot;20300&quot; value=&quot;Slide 49 - &amp;quot;GENETIC RECOMBINATION IN BACTERIA&amp;quot;&quot;/&gt;&lt;property id=&quot;20307&quot; value=&quot;301&quot;/&gt;&lt;/object&gt;&lt;object type=&quot;3&quot; unique_id=&quot;10449&quot;&gt;&lt;property id=&quot;20148&quot; value=&quot;5&quot;/&gt;&lt;property id=&quot;20300&quot; value=&quot;Slide 50 - &amp;quot;Transformation:  A Method of Genetic Recombination in Bacteria&amp;quot;&quot;/&gt;&lt;property id=&quot;20307&quot; value=&quot;302&quot;/&gt;&lt;/object&gt;&lt;object type=&quot;3&quot; unique_id=&quot;10450&quot;&gt;&lt;property id=&quot;20148&quot; value=&quot;5&quot;/&gt;&lt;property id=&quot;20300&quot; value=&quot;Slide 51 - &amp;quot;Transformation:  A Method of Genetic Recombination in Bacteria&amp;quot;&quot;/&gt;&lt;property id=&quot;20307&quot; value=&quot;303&quot;/&gt;&lt;/object&gt;&lt;object type=&quot;3&quot; unique_id=&quot;10451&quot;&gt;&lt;property id=&quot;20148&quot; value=&quot;5&quot;/&gt;&lt;property id=&quot;20300&quot; value=&quot;Slide 52 - &amp;quot;Transduction:  A Method of Genetic Recombination in Bacteria&amp;quot;&quot;/&gt;&lt;property id=&quot;20307&quot; value=&quot;304&quot;/&gt;&lt;/object&gt;&lt;object type=&quot;3&quot; unique_id=&quot;10452&quot;&gt;&lt;property id=&quot;20148&quot; value=&quot;5&quot;/&gt;&lt;property id=&quot;20300&quot; value=&quot;Slide 53&quot;/&gt;&lt;property id=&quot;20307&quot; value=&quot;305&quot;/&gt;&lt;/object&gt;&lt;object type=&quot;3&quot; unique_id=&quot;10453&quot;&gt;&lt;property id=&quot;20148&quot; value=&quot;5&quot;/&gt;&lt;property id=&quot;20300&quot; value=&quot;Slide 54&quot;/&gt;&lt;property id=&quot;20307&quot; value=&quot;306&quot;/&gt;&lt;/object&gt;&lt;object type=&quot;3&quot; unique_id=&quot;10454&quot;&gt;&lt;property id=&quot;20148&quot; value=&quot;5&quot;/&gt;&lt;property id=&quot;20300&quot; value=&quot;Slide 55&quot;/&gt;&lt;property id=&quot;20307&quot; value=&quot;307&quot;/&gt;&lt;/object&gt;&lt;object type=&quot;3&quot; unique_id=&quot;10455&quot;&gt;&lt;property id=&quot;20148&quot; value=&quot;5&quot;/&gt;&lt;property id=&quot;20300&quot; value=&quot;Slide 56&quot;/&gt;&lt;property id=&quot;20307&quot; value=&quot;308&quot;/&gt;&lt;/object&gt;&lt;object type=&quot;3&quot; unique_id=&quot;10456&quot;&gt;&lt;property id=&quot;20148&quot; value=&quot;5&quot;/&gt;&lt;property id=&quot;20300&quot; value=&quot;Slide 57&quot;/&gt;&lt;property id=&quot;20307&quot; value=&quot;309&quot;/&gt;&lt;/object&gt;&lt;object type=&quot;3&quot; unique_id=&quot;10457&quot;&gt;&lt;property id=&quot;20148&quot; value=&quot;5&quot;/&gt;&lt;property id=&quot;20300&quot; value=&quot;Slide 58&quot;/&gt;&lt;property id=&quot;20307&quot; value=&quot;31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 CHRISTY"/>
        <a:ea typeface=""/>
        <a:cs typeface=""/>
      </a:majorFont>
      <a:minorFont>
        <a:latin typeface="AR CE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8718</TotalTime>
  <Words>4842</Words>
  <Application>Microsoft Office PowerPoint</Application>
  <PresentationFormat>Widescreen</PresentationFormat>
  <Paragraphs>789</Paragraphs>
  <Slides>137</Slides>
  <Notes>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137</vt:i4>
      </vt:variant>
    </vt:vector>
  </HeadingPairs>
  <TitlesOfParts>
    <vt:vector size="158" baseType="lpstr">
      <vt:lpstr>Arial Unicode MS</vt:lpstr>
      <vt:lpstr>MS PGothic</vt:lpstr>
      <vt:lpstr>MS PGothic</vt:lpstr>
      <vt:lpstr>.AppleSystemUIFont</vt:lpstr>
      <vt:lpstr>AR CENA</vt:lpstr>
      <vt:lpstr>AR CHRISTY</vt:lpstr>
      <vt:lpstr>AR DARLING</vt:lpstr>
      <vt:lpstr>Arial</vt:lpstr>
      <vt:lpstr>Arial Black</vt:lpstr>
      <vt:lpstr>Calibri</vt:lpstr>
      <vt:lpstr>Cambria Math</vt:lpstr>
      <vt:lpstr>Chiller</vt:lpstr>
      <vt:lpstr>Colonna MT</vt:lpstr>
      <vt:lpstr>Cooper Black</vt:lpstr>
      <vt:lpstr>Courier New</vt:lpstr>
      <vt:lpstr>Curlz MT</vt:lpstr>
      <vt:lpstr>Lemon</vt:lpstr>
      <vt:lpstr>Open Sans</vt:lpstr>
      <vt:lpstr>Times New Roman</vt:lpstr>
      <vt:lpstr>Wingdings</vt:lpstr>
      <vt:lpstr>Office Theme</vt:lpstr>
      <vt:lpstr>Microbial Metabolism</vt:lpstr>
      <vt:lpstr>Cellular Respiration</vt:lpstr>
      <vt:lpstr>Cellular Respiration</vt:lpstr>
      <vt:lpstr>CELLULAR  RESPIRATION</vt:lpstr>
      <vt:lpstr>cellular respiration</vt:lpstr>
      <vt:lpstr>Glycolysis is common to both Aerobic and Anaerobic Pathways</vt:lpstr>
      <vt:lpstr>Glycolysis is common to both Aerobic and Anaerobic Pathways</vt:lpstr>
      <vt:lpstr>Glycolysis is common to both Aerobic and Anaerobic Pathways</vt:lpstr>
      <vt:lpstr>The transition reaction</vt:lpstr>
      <vt:lpstr>The  Citric Acid Cycle (Krebs Cycle)</vt:lpstr>
      <vt:lpstr>PowerPoint Presentation</vt:lpstr>
      <vt:lpstr>A Summary of  Glycolysis and the Citric  Acid Cycle</vt:lpstr>
      <vt:lpstr>Oxidative Phosphorylation Is the Process by Which Most ATP Molecules Arise</vt:lpstr>
      <vt:lpstr>PowerPoint Presentation</vt:lpstr>
      <vt:lpstr>PowerPoint Presentation</vt:lpstr>
      <vt:lpstr>Electron Transport Chain (Oxidative Phosphorylation)  in eukaryotes</vt:lpstr>
      <vt:lpstr>Electron Transport Chain (Oxidative Phosphorylation)</vt:lpstr>
      <vt:lpstr>Chemiosmosis Follows Electron Transport</vt:lpstr>
      <vt:lpstr>PowerPoint Presentation</vt:lpstr>
      <vt:lpstr>PowerPoint Presentation</vt:lpstr>
      <vt:lpstr>PowerPoint Presentation</vt:lpstr>
      <vt:lpstr>PowerPoint Presentation</vt:lpstr>
      <vt:lpstr>oxidation-reduction reactions</vt:lpstr>
      <vt:lpstr>Electron Transport Chain (Oxidative Phosphorylation)</vt:lpstr>
      <vt:lpstr>Electron Transport Chain (Oxidative Phosphorylation)</vt:lpstr>
      <vt:lpstr>Electron Transport Chain (Oxidative Phosphorylation)</vt:lpstr>
      <vt:lpstr>Electron Transport Chain (Oxidative Phosphorylation)</vt:lpstr>
      <vt:lpstr>ATP is made by…</vt:lpstr>
      <vt:lpstr>Metabolism</vt:lpstr>
      <vt:lpstr>METABOLISM</vt:lpstr>
      <vt:lpstr>Catabolic</vt:lpstr>
      <vt:lpstr>Metabolism is all the biochemical reactions taking place in an organism. </vt:lpstr>
      <vt:lpstr>Carbon</vt:lpstr>
      <vt:lpstr>Carbon is able to form up to 4 strong bonds</vt:lpstr>
      <vt:lpstr>C, H, O and N.</vt:lpstr>
      <vt:lpstr>PowerPoint Presentation</vt:lpstr>
      <vt:lpstr>Bonding</vt:lpstr>
      <vt:lpstr>oxidation-reduction (redox) reaction </vt:lpstr>
      <vt:lpstr>PowerPoint Presentation</vt:lpstr>
      <vt:lpstr>Metabolism = all the biochemical reactions taking place in an organism. </vt:lpstr>
      <vt:lpstr>PowerPoint Presentation</vt:lpstr>
      <vt:lpstr>PowerPoint Presentation</vt:lpstr>
      <vt:lpstr>Lipids</vt:lpstr>
      <vt:lpstr>Lipid Catabolism</vt:lpstr>
      <vt:lpstr>Phospholipids</vt:lpstr>
      <vt:lpstr>PowerPoint Presentation</vt:lpstr>
      <vt:lpstr>BUILDING MACROMOLECULES</vt:lpstr>
      <vt:lpstr>PowerPoint Presentation</vt:lpstr>
      <vt:lpstr>The ATP stores Energy Only  Short- Term</vt:lpstr>
      <vt:lpstr>PowerPoint Presentation</vt:lpstr>
      <vt:lpstr>Nucleic Acids</vt:lpstr>
      <vt:lpstr>Nucleic Acids</vt:lpstr>
      <vt:lpstr>Formation of a Peptide Bond</vt:lpstr>
      <vt:lpstr>Formation of a Peptide Bond</vt:lpstr>
      <vt:lpstr>Carbohydrates</vt:lpstr>
      <vt:lpstr>Carbohydrates</vt:lpstr>
      <vt:lpstr>PowerPoint Presentation</vt:lpstr>
      <vt:lpstr>PowerPoint Presentation</vt:lpstr>
      <vt:lpstr>Non-Carbohydrate Energy Sources</vt:lpstr>
      <vt:lpstr>Types of catabolism</vt:lpstr>
      <vt:lpstr>Overview of Catabolism</vt:lpstr>
      <vt:lpstr>Carbohydrate catabolism</vt:lpstr>
      <vt:lpstr>Lipid Catabolism</vt:lpstr>
      <vt:lpstr>Lipid Catabolism</vt:lpstr>
      <vt:lpstr>Protein catabolism</vt:lpstr>
      <vt:lpstr>Protein Catabolism</vt:lpstr>
      <vt:lpstr>Proteins</vt:lpstr>
      <vt:lpstr>ATP</vt:lpstr>
      <vt:lpstr>Energy in the Form of ATP Is Required for Metabolism</vt:lpstr>
      <vt:lpstr>ATP</vt:lpstr>
      <vt:lpstr>   ATP </vt:lpstr>
      <vt:lpstr>The ATP/ADP Cycle</vt:lpstr>
      <vt:lpstr>PowerPoint Presentation</vt:lpstr>
      <vt:lpstr>The ATP/ADP Cycle</vt:lpstr>
      <vt:lpstr>CELLULAR  RESPIRATION</vt:lpstr>
      <vt:lpstr>Aerobic respiration </vt:lpstr>
      <vt:lpstr>Anaerobic Respiration</vt:lpstr>
      <vt:lpstr>Aerobic Cellular Respiration</vt:lpstr>
      <vt:lpstr>Aerobic respiration </vt:lpstr>
      <vt:lpstr>Glycolysis</vt:lpstr>
      <vt:lpstr>PowerPoint Presentation</vt:lpstr>
      <vt:lpstr>Entner-Doudoroff (ED) pathway</vt:lpstr>
      <vt:lpstr>The ED glycolysis creates 2 pyruvate molecules from glucose.   It Has a net yield of 1 ATP for every one glucose molecule   It also generates 1 NADH and 1 NADPH.   </vt:lpstr>
      <vt:lpstr>PowerPoint Presentation</vt:lpstr>
      <vt:lpstr>Pentose Phosphate Pathway (PPP) of Glycolysis</vt:lpstr>
      <vt:lpstr>Pentose Phosphate Pathway (PPP) of Glycolysis</vt:lpstr>
      <vt:lpstr>Pentose Phosphate Pathway (PPP) of Glycolysis</vt:lpstr>
      <vt:lpstr>Anaerobic Respiration</vt:lpstr>
      <vt:lpstr>Methanogens - Anaerobic Respiration</vt:lpstr>
      <vt:lpstr>PowerPoint Presentation</vt:lpstr>
      <vt:lpstr>Anaerobic Respiration</vt:lpstr>
      <vt:lpstr>nitrate reducers  Anaerobic Respiration /  Nitrate Respiration</vt:lpstr>
      <vt:lpstr>PowerPoint Presentation</vt:lpstr>
      <vt:lpstr>Anaerobic Bacterial Metabolism –  Nitrate Respiration</vt:lpstr>
      <vt:lpstr>Sulfate reducers  Anaerobic Respiration /  Sulfate Respiration</vt:lpstr>
      <vt:lpstr>Anaerobic Bacterial Metabolism –  Sulfate Respiration</vt:lpstr>
      <vt:lpstr>Methanogenesis</vt:lpstr>
      <vt:lpstr>Denitrification</vt:lpstr>
      <vt:lpstr>The Nitrogen Cycle</vt:lpstr>
      <vt:lpstr>Sulfate reduction –  sulfate as electron acceptor</vt:lpstr>
      <vt:lpstr>enzymes</vt:lpstr>
      <vt:lpstr>Properties of Enzymes</vt:lpstr>
      <vt:lpstr>PowerPoint Presentation</vt:lpstr>
      <vt:lpstr> Temperature </vt:lpstr>
      <vt:lpstr>Fermentation</vt:lpstr>
      <vt:lpstr>fermentation</vt:lpstr>
      <vt:lpstr>Fermentation</vt:lpstr>
      <vt:lpstr>Differences Between  Anaerobic Cellular Respiration and Fermentation </vt:lpstr>
      <vt:lpstr>36-38 vs only 2 ATP</vt:lpstr>
      <vt:lpstr>PowerPoint Presentation</vt:lpstr>
      <vt:lpstr>Lactic Acid Fermentation </vt:lpstr>
      <vt:lpstr>Lactic Acid Fermentation </vt:lpstr>
      <vt:lpstr>lactic acid bacteria</vt:lpstr>
      <vt:lpstr>Alcoholic Fermentation</vt:lpstr>
      <vt:lpstr>Fermentation recycles NAD+</vt:lpstr>
      <vt:lpstr>alcohol fermentation</vt:lpstr>
      <vt:lpstr>heterolactic fermentation</vt:lpstr>
      <vt:lpstr>PowerPoint Presentation</vt:lpstr>
      <vt:lpstr>PowerPoint Presentation</vt:lpstr>
      <vt:lpstr>fermentation</vt:lpstr>
      <vt:lpstr>propionic acid fermentation</vt:lpstr>
      <vt:lpstr>Fermentation - chemical solvents</vt:lpstr>
      <vt:lpstr>Fermentation – Lab/Diagnostic Use</vt:lpstr>
      <vt:lpstr>PowerPoint Presentation</vt:lpstr>
      <vt:lpstr>PowerPoint Presentation</vt:lpstr>
      <vt:lpstr>Nutritional Categories</vt:lpstr>
      <vt:lpstr>Bacterial Requirements for Growth</vt:lpstr>
      <vt:lpstr>The six most common elements associated with organic molecules</vt:lpstr>
      <vt:lpstr>ALL ORGANISMS NEED A SOURCE OF CARBON</vt:lpstr>
      <vt:lpstr>Microbial Metabolic Diversity</vt:lpstr>
      <vt:lpstr>Microbial Metabolic Diversity</vt:lpstr>
      <vt:lpstr>There are 4 classes of organisms based on what they use as a source of carbon and what they can metabolize for energy.</vt:lpstr>
      <vt:lpstr>There are 4 classes of organisms based on what they use as a source of carbon and what they can metabolize for energy.</vt:lpstr>
      <vt:lpstr>There are 4 classes of organisms based on what they use as a source of carbon and what they can metabolize for energy.</vt:lpstr>
      <vt:lpstr>There are 4 classes of organisms based on what they use as a source of carbon and what they can metabolize for energy.</vt:lpstr>
      <vt:lpstr>There are 4 classes of organisms based on what they use as a source of carbon and what they can metabolize for energy.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MIDTERM II STUDY GUIDE</dc:title>
  <dc:creator>Cynthia Sanchez</dc:creator>
  <cp:lastModifiedBy>Cynthia Anderson</cp:lastModifiedBy>
  <cp:revision>266</cp:revision>
  <dcterms:created xsi:type="dcterms:W3CDTF">2017-09-29T22:11:09Z</dcterms:created>
  <dcterms:modified xsi:type="dcterms:W3CDTF">2018-03-01T08:16:24Z</dcterms:modified>
</cp:coreProperties>
</file>